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2.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829" r:id="rId2"/>
    <p:sldMasterId id="2147483871" r:id="rId3"/>
  </p:sldMasterIdLst>
  <p:notesMasterIdLst>
    <p:notesMasterId r:id="rId47"/>
  </p:notesMasterIdLst>
  <p:handoutMasterIdLst>
    <p:handoutMasterId r:id="rId48"/>
  </p:handoutMasterIdLst>
  <p:sldIdLst>
    <p:sldId id="3382" r:id="rId4"/>
    <p:sldId id="3421" r:id="rId5"/>
    <p:sldId id="3384" r:id="rId6"/>
    <p:sldId id="3385" r:id="rId7"/>
    <p:sldId id="3386" r:id="rId8"/>
    <p:sldId id="3387" r:id="rId9"/>
    <p:sldId id="3388" r:id="rId10"/>
    <p:sldId id="3389" r:id="rId11"/>
    <p:sldId id="3390" r:id="rId12"/>
    <p:sldId id="3391" r:id="rId13"/>
    <p:sldId id="3392" r:id="rId14"/>
    <p:sldId id="3393" r:id="rId15"/>
    <p:sldId id="3394" r:id="rId16"/>
    <p:sldId id="3395" r:id="rId17"/>
    <p:sldId id="3396" r:id="rId18"/>
    <p:sldId id="3397" r:id="rId19"/>
    <p:sldId id="3398" r:id="rId20"/>
    <p:sldId id="3399" r:id="rId21"/>
    <p:sldId id="3400" r:id="rId22"/>
    <p:sldId id="3401" r:id="rId23"/>
    <p:sldId id="3425" r:id="rId24"/>
    <p:sldId id="3402" r:id="rId25"/>
    <p:sldId id="3403" r:id="rId26"/>
    <p:sldId id="3404" r:id="rId27"/>
    <p:sldId id="3405" r:id="rId28"/>
    <p:sldId id="3423" r:id="rId29"/>
    <p:sldId id="3406" r:id="rId30"/>
    <p:sldId id="3407" r:id="rId31"/>
    <p:sldId id="3408" r:id="rId32"/>
    <p:sldId id="3424" r:id="rId33"/>
    <p:sldId id="3409" r:id="rId34"/>
    <p:sldId id="3410" r:id="rId35"/>
    <p:sldId id="3411" r:id="rId36"/>
    <p:sldId id="3412" r:id="rId37"/>
    <p:sldId id="3422" r:id="rId38"/>
    <p:sldId id="3413" r:id="rId39"/>
    <p:sldId id="3414" r:id="rId40"/>
    <p:sldId id="3415" r:id="rId41"/>
    <p:sldId id="3416" r:id="rId42"/>
    <p:sldId id="3417" r:id="rId43"/>
    <p:sldId id="3418" r:id="rId44"/>
    <p:sldId id="3419" r:id="rId45"/>
    <p:sldId id="3420"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CF97D2F-5979-D566-DF86-A3D4BC6F0DBE}" name="Muldoon, Meg" initials="MM" userId="S::MMuldoon@nationallife.com::0b0f7d51-0e9d-472c-bfa3-a12bb73a671e" providerId="AD"/>
  <p188:author id="{81D38233-59F0-CAFF-4106-CEE493DAE0B3}" name="Puckett, Jason" initials="JP" userId="S::JPuckett@nationallife.com::bc2dbe24-c2cb-4e84-9e64-8951bb52d833" providerId="AD"/>
  <p188:author id="{DDE91178-6637-79EC-D9C3-7A5FA76FE14C}" name="Morris, Hannah" initials="" userId="S::HMorris@nationallife.com::47cf9177-275d-4bea-80e5-21939b840a94" providerId="AD"/>
  <p188:author id="{59DC87BC-B3FA-DA32-9DB1-C78E475C14A8}" name="Eads, Yining" initials="YE" userId="S::YEads@nationallife.com::b9c80be3-60a7-4154-80ce-06d6c93e2da4" providerId="AD"/>
  <p188:author id="{84C17AEB-EC0A-4079-F053-24F0F507A158}" name="Cathlina, Pam" initials="PC" userId="S::PCathlina@nationallife.com::66150497-7757-423f-819b-4939a1fec22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D9B03"/>
    <a:srgbClr val="784790"/>
    <a:srgbClr val="3D9B35"/>
    <a:srgbClr val="E07424"/>
    <a:srgbClr val="6AB800"/>
    <a:srgbClr val="00A89E"/>
    <a:srgbClr val="006B8C"/>
    <a:srgbClr val="F3F3F5"/>
    <a:srgbClr val="69B800"/>
    <a:srgbClr val="BCBE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DD2825-A061-4FD1-A17A-0CC87A8E52DC}" v="101" dt="2026-04-14T16:05:24.8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49"/>
    <p:restoredTop sz="64578" autoAdjust="0"/>
  </p:normalViewPr>
  <p:slideViewPr>
    <p:cSldViewPr snapToGrid="0">
      <p:cViewPr varScale="1">
        <p:scale>
          <a:sx n="125" d="100"/>
          <a:sy n="125" d="100"/>
        </p:scale>
        <p:origin x="3120" y="176"/>
      </p:cViewPr>
      <p:guideLst/>
    </p:cSldViewPr>
  </p:slideViewPr>
  <p:notesTextViewPr>
    <p:cViewPr>
      <p:scale>
        <a:sx n="1" d="1"/>
        <a:sy n="1" d="1"/>
      </p:scale>
      <p:origin x="0" y="0"/>
    </p:cViewPr>
  </p:notesTextViewPr>
  <p:notesViewPr>
    <p:cSldViewPr snapToGrid="0">
      <p:cViewPr varScale="1">
        <p:scale>
          <a:sx n="60" d="100"/>
          <a:sy n="60" d="100"/>
        </p:scale>
        <p:origin x="3187"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microsoft.com/office/2015/10/relationships/revisionInfo" Target="revisionInfo.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handoutMaster" Target="handoutMasters/handoutMaster1.xml"/><Relationship Id="rId8" Type="http://schemas.openxmlformats.org/officeDocument/2006/relationships/slide" Target="slides/slide5.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9030EDF-107B-83A2-F988-6D746E75079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6F63967-6BD8-E0C2-F948-6ED1A12E8B3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4A3C832-720D-3F4D-90E6-0E2C98BE546C}" type="datetimeFigureOut">
              <a:rPr lang="en-US" smtClean="0"/>
              <a:t>6/10/26</a:t>
            </a:fld>
            <a:endParaRPr lang="en-US"/>
          </a:p>
        </p:txBody>
      </p:sp>
      <p:sp>
        <p:nvSpPr>
          <p:cNvPr id="4" name="Footer Placeholder 3">
            <a:extLst>
              <a:ext uri="{FF2B5EF4-FFF2-40B4-BE49-F238E27FC236}">
                <a16:creationId xmlns:a16="http://schemas.microsoft.com/office/drawing/2014/main" id="{2F52F0CC-2F58-CA7D-943D-FD46D82CD7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2E5398F-E458-CC2C-7045-68B71A5F6CA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581A933-7111-C444-829B-4BDA8B5CD5BA}" type="slidenum">
              <a:rPr lang="en-US" smtClean="0"/>
              <a:t>‹#›</a:t>
            </a:fld>
            <a:endParaRPr lang="en-US"/>
          </a:p>
        </p:txBody>
      </p:sp>
    </p:spTree>
    <p:extLst>
      <p:ext uri="{BB962C8B-B14F-4D97-AF65-F5344CB8AC3E}">
        <p14:creationId xmlns:p14="http://schemas.microsoft.com/office/powerpoint/2010/main" val="16824767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70ECB4-3DED-114D-B8EC-BD91C83448E7}" type="slidenum">
              <a:rPr lang="en-US" smtClean="0"/>
              <a:t>‹#›</a:t>
            </a:fld>
            <a:endParaRPr lang="en-US"/>
          </a:p>
        </p:txBody>
      </p:sp>
    </p:spTree>
    <p:extLst>
      <p:ext uri="{BB962C8B-B14F-4D97-AF65-F5344CB8AC3E}">
        <p14:creationId xmlns:p14="http://schemas.microsoft.com/office/powerpoint/2010/main" val="3022241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merrillconnect.iscorp.com/nlg/viewDocument.action?itemNbr=107402"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040D8C-3154-574C-4AD1-C1B903E2C2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0FCAF5-2C3B-2EA0-7453-5760A2C94A0C}"/>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BA7BC6E3-75DF-F56F-89A6-CC3570BB3CF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Welcome to today’s session “Traditional IRAs &amp; RMDs: What Owners and Beneficiaries Need to Know.”</a:t>
            </a:r>
          </a:p>
          <a:p>
            <a:endParaRPr lang="en-US" dirty="0"/>
          </a:p>
        </p:txBody>
      </p:sp>
      <p:sp>
        <p:nvSpPr>
          <p:cNvPr id="4" name="Slide Number Placeholder 3">
            <a:extLst>
              <a:ext uri="{FF2B5EF4-FFF2-40B4-BE49-F238E27FC236}">
                <a16:creationId xmlns:a16="http://schemas.microsoft.com/office/drawing/2014/main" id="{B9FDD27F-46C4-5CF1-9BE2-028B23ED78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500370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7364DF-5C22-25EC-98EB-26DEF76EC0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8B48F1-EEAD-29BF-D240-BCCA40302B3D}"/>
              </a:ext>
            </a:extLst>
          </p:cNvPr>
          <p:cNvSpPr>
            <a:spLocks noGrp="1" noRot="1" noChangeAspect="1"/>
          </p:cNvSpPr>
          <p:nvPr>
            <p:ph type="sldImg"/>
          </p:nvPr>
        </p:nvSpPr>
        <p:spPr>
          <a:xfrm>
            <a:off x="685800" y="512763"/>
            <a:ext cx="5486400" cy="3086100"/>
          </a:xfrm>
        </p:spPr>
        <p:txBody>
          <a:bodyPr/>
          <a:lstStyle/>
          <a:p>
            <a:endParaRPr lang="en-US"/>
          </a:p>
        </p:txBody>
      </p:sp>
      <p:sp>
        <p:nvSpPr>
          <p:cNvPr id="3" name="Notes Placeholder 2">
            <a:extLst>
              <a:ext uri="{FF2B5EF4-FFF2-40B4-BE49-F238E27FC236}">
                <a16:creationId xmlns:a16="http://schemas.microsoft.com/office/drawing/2014/main" id="{8A584A85-9E9D-E1BD-49D7-566D423CE937}"/>
              </a:ext>
            </a:extLst>
          </p:cNvPr>
          <p:cNvSpPr>
            <a:spLocks noGrp="1"/>
          </p:cNvSpPr>
          <p:nvPr>
            <p:ph type="body" idx="1"/>
          </p:nvPr>
        </p:nvSpPr>
        <p:spPr>
          <a:xfrm>
            <a:off x="531421" y="3723656"/>
            <a:ext cx="5881254" cy="5111586"/>
          </a:xfrm>
        </p:spPr>
        <p:txBody>
          <a:bodyPr/>
          <a:lstStyle/>
          <a:p>
            <a:r>
              <a:rPr lang="en-US" sz="1200" kern="1200" dirty="0">
                <a:solidFill>
                  <a:schemeClr val="tx1"/>
                </a:solidFill>
                <a:effectLst/>
                <a:latin typeface="+mn-lt"/>
                <a:ea typeface="+mn-ea"/>
                <a:cs typeface="+mn-cs"/>
              </a:rPr>
              <a:t>As we mentioned earlier, over the years, the IRS has helped you save for retirement. They’ve done that by giving you tax breaks on your contributions and by letting your money grow tax‑deferred. But there’s a trade‑off.</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return for those tax benefits, the IRS expects you to start taking money – an RMD – out once you reach your Start Date.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 take money out </a:t>
            </a:r>
            <a:r>
              <a:rPr lang="en-US" sz="1200" b="1" kern="1200" dirty="0">
                <a:solidFill>
                  <a:schemeClr val="tx1"/>
                </a:solidFill>
                <a:effectLst/>
                <a:latin typeface="+mn-lt"/>
                <a:ea typeface="+mn-ea"/>
                <a:cs typeface="+mn-cs"/>
              </a:rPr>
              <a:t>too early</a:t>
            </a:r>
            <a:r>
              <a:rPr lang="en-US" sz="1200" kern="1200" dirty="0">
                <a:solidFill>
                  <a:schemeClr val="tx1"/>
                </a:solidFill>
                <a:effectLst/>
                <a:latin typeface="+mn-lt"/>
                <a:ea typeface="+mn-ea"/>
                <a:cs typeface="+mn-cs"/>
              </a:rPr>
              <a:t>, there can be a 10% penalty. And if you </a:t>
            </a:r>
            <a:r>
              <a:rPr lang="en-US" sz="1200" b="1" kern="1200" dirty="0">
                <a:solidFill>
                  <a:schemeClr val="tx1"/>
                </a:solidFill>
                <a:effectLst/>
                <a:latin typeface="+mn-lt"/>
                <a:ea typeface="+mn-ea"/>
                <a:cs typeface="+mn-cs"/>
              </a:rPr>
              <a:t>don’t take enough—or don’t take it at all—when it’s required</a:t>
            </a:r>
            <a:r>
              <a:rPr lang="en-US" sz="1200" kern="1200" dirty="0">
                <a:solidFill>
                  <a:schemeClr val="tx1"/>
                </a:solidFill>
                <a:effectLst/>
                <a:latin typeface="+mn-lt"/>
                <a:ea typeface="+mn-ea"/>
                <a:cs typeface="+mn-cs"/>
              </a:rPr>
              <a:t>, there can also be penalty.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 the key takeaway here is this: RMDs aren’t optional, and the timing matters. Making sure you’re taking the right amount, at the right time, helps you avoid unnecessary taxes and keeps your retirement plan on track.”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Aptos" panose="020B0004020202020204" pitchFamily="34" charset="0"/>
              <a:ea typeface="Arial" panose="020B0604020202020204" pitchFamily="34" charset="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Aptos" panose="020B0004020202020204" pitchFamily="34" charset="0"/>
              <a:ea typeface="Arial" panose="020B0604020202020204" pitchFamily="34" charset="0"/>
              <a:cs typeface="Aria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1" dirty="0">
                <a:effectLst/>
                <a:latin typeface="Aptos" panose="020B0004020202020204" pitchFamily="34" charset="0"/>
                <a:ea typeface="Arial" panose="020B0604020202020204" pitchFamily="34" charset="0"/>
                <a:cs typeface="Arial"/>
              </a:rPr>
              <a:t>Notes to Speaker: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effectLst/>
                <a:latin typeface="Aptos" panose="020B0004020202020204" pitchFamily="34" charset="0"/>
                <a:ea typeface="Arial" panose="020B0604020202020204" pitchFamily="34" charset="0"/>
                <a:cs typeface="Arial"/>
              </a:rPr>
              <a:t>10% Early Withdrawal Penalty: There are several exceptions to the 10% penalty, including distributions made after the IRA Owner attains age 59½, distributions made due to the IRA Owner’s death, disability, terminal illness, or being the victim of domestic abuse, and for certain birth/adoption, education, medical, disaster recovery, or emergency expenses. Note some of these exceptions carry with them a limit on the amount that may be withdrawn penalty tax-free.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effectLst/>
                <a:latin typeface="Aptos" panose="020B0004020202020204" pitchFamily="34" charset="0"/>
                <a:ea typeface="Arial" panose="020B0604020202020204" pitchFamily="34" charset="0"/>
                <a:cs typeface="Arial"/>
              </a:rPr>
              <a:t>25% Late Withdrawal Penalty: Failure to take a distribution of the required amount potentially subjects the IRA Owner to a 25% penalty tax on the amount not distributed as required and applies to any year the Owner fails to take the full RMD. This penalty tax is reduced to 10% of the amount not distributed as required if this amount is distributed within two years.</a:t>
            </a:r>
          </a:p>
        </p:txBody>
      </p:sp>
      <p:sp>
        <p:nvSpPr>
          <p:cNvPr id="4" name="Slide Number Placeholder 3">
            <a:extLst>
              <a:ext uri="{FF2B5EF4-FFF2-40B4-BE49-F238E27FC236}">
                <a16:creationId xmlns:a16="http://schemas.microsoft.com/office/drawing/2014/main" id="{DBE25FDC-5AB8-C53B-4BC1-41BB68105AF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477323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When an IRA owner (you) passes away, the rules around taking money out can get a little more complicated—but our goal is to keep this simple.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One term you’ll hear is </a:t>
            </a:r>
            <a:r>
              <a:rPr lang="en-US" sz="1200" i="1" kern="1200">
                <a:solidFill>
                  <a:schemeClr val="tx1"/>
                </a:solidFill>
                <a:effectLst/>
                <a:latin typeface="+mn-lt"/>
                <a:ea typeface="+mn-ea"/>
                <a:cs typeface="+mn-cs"/>
              </a:rPr>
              <a:t>Inherited IRA</a:t>
            </a:r>
            <a:r>
              <a:rPr lang="en-US" sz="1200" kern="1200">
                <a:solidFill>
                  <a:schemeClr val="tx1"/>
                </a:solidFill>
                <a:effectLst/>
                <a:latin typeface="+mn-lt"/>
                <a:ea typeface="+mn-ea"/>
                <a:cs typeface="+mn-cs"/>
              </a:rPr>
              <a:t>. That’s just the IRA that’s set up for the person named as the beneficiary. In other words, the beneficiary takes over the IRA after the original owner dies. </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So next, let’s talk about how that IRA passes to the beneficiary.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371094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When someone passes away, their assets aren’t distributed in the same way. </a:t>
            </a:r>
            <a:r>
              <a:rPr lang="en-US" sz="1200" b="0" kern="1200">
                <a:solidFill>
                  <a:schemeClr val="tx1"/>
                </a:solidFill>
                <a:effectLst/>
                <a:latin typeface="+mn-lt"/>
                <a:ea typeface="+mn-ea"/>
                <a:cs typeface="+mn-cs"/>
              </a:rPr>
              <a:t>There are three main ways assets pass at death.</a:t>
            </a:r>
            <a:br>
              <a:rPr lang="en-US" sz="1200" b="0" kern="1200">
                <a:solidFill>
                  <a:schemeClr val="tx1"/>
                </a:solidFill>
                <a:effectLst/>
                <a:latin typeface="+mn-lt"/>
                <a:ea typeface="+mn-ea"/>
                <a:cs typeface="+mn-cs"/>
              </a:rPr>
            </a:br>
            <a:endParaRPr lang="en-US" sz="1200" b="0" kern="1200">
              <a:solidFill>
                <a:schemeClr val="tx1"/>
              </a:solidFill>
              <a:effectLst/>
              <a:latin typeface="+mn-lt"/>
              <a:ea typeface="+mn-ea"/>
              <a:cs typeface="+mn-cs"/>
            </a:endParaRPr>
          </a:p>
          <a:p>
            <a:r>
              <a:rPr lang="en-US" sz="1200" b="0" u="sng" kern="1200">
                <a:solidFill>
                  <a:schemeClr val="tx1"/>
                </a:solidFill>
                <a:effectLst/>
                <a:latin typeface="+mn-lt"/>
                <a:ea typeface="+mn-ea"/>
                <a:cs typeface="+mn-cs"/>
              </a:rPr>
              <a:t>First: By Will or Trust</a:t>
            </a:r>
          </a:p>
          <a:p>
            <a:r>
              <a:rPr lang="en-US" sz="1200" b="0" kern="1200">
                <a:solidFill>
                  <a:schemeClr val="tx1"/>
                </a:solidFill>
                <a:effectLst/>
                <a:latin typeface="+mn-lt"/>
                <a:ea typeface="+mn-ea"/>
                <a:cs typeface="+mn-cs"/>
              </a:rPr>
              <a:t>The first way is by a Will or a Trust. This applies to assets that are owned in one person’s name only. In this case, the person’s Will or Trust controls who gets what. The instructions written in those documents are what guide the distribution.</a:t>
            </a:r>
          </a:p>
          <a:p>
            <a:endParaRPr lang="en-US" sz="1200" b="0" kern="1200">
              <a:solidFill>
                <a:schemeClr val="tx1"/>
              </a:solidFill>
              <a:effectLst/>
              <a:latin typeface="+mn-lt"/>
              <a:ea typeface="+mn-ea"/>
              <a:cs typeface="+mn-cs"/>
            </a:endParaRPr>
          </a:p>
          <a:p>
            <a:r>
              <a:rPr lang="en-US" sz="1200" b="0" u="sng" kern="1200">
                <a:solidFill>
                  <a:schemeClr val="tx1"/>
                </a:solidFill>
                <a:effectLst/>
                <a:latin typeface="+mn-lt"/>
                <a:ea typeface="+mn-ea"/>
                <a:cs typeface="+mn-cs"/>
              </a:rPr>
              <a:t>Second: By Operation of Law</a:t>
            </a:r>
          </a:p>
          <a:p>
            <a:r>
              <a:rPr lang="en-US" sz="1200" b="0" kern="1200">
                <a:solidFill>
                  <a:schemeClr val="tx1"/>
                </a:solidFill>
                <a:effectLst/>
                <a:latin typeface="+mn-lt"/>
                <a:ea typeface="+mn-ea"/>
                <a:cs typeface="+mn-cs"/>
              </a:rPr>
              <a:t>The second way is called “by operation of law.” This sounds complicated, but it really just means the law decides automatically. This usually applies to jointly owned assets, like</a:t>
            </a:r>
            <a:r>
              <a:rPr lang="en-US" sz="1200" b="0" i="0" kern="1200">
                <a:solidFill>
                  <a:schemeClr val="tx1"/>
                </a:solidFill>
                <a:effectLst/>
                <a:latin typeface="+mn-lt"/>
                <a:ea typeface="+mn-ea"/>
                <a:cs typeface="+mn-cs"/>
              </a:rPr>
              <a:t>: Property owned as joint tenants with right of survivorship and assets owned by a married couple as tenants by the entirety</a:t>
            </a:r>
          </a:p>
          <a:p>
            <a:r>
              <a:rPr lang="en-US" sz="1200" b="0" i="0" kern="1200">
                <a:solidFill>
                  <a:schemeClr val="tx1"/>
                </a:solidFill>
                <a:effectLst/>
                <a:latin typeface="+mn-lt"/>
                <a:ea typeface="+mn-ea"/>
                <a:cs typeface="+mn-cs"/>
              </a:rPr>
              <a:t>When one owner dies, the asset automatically goes to the surviving owner. </a:t>
            </a:r>
            <a:r>
              <a:rPr lang="en-US" sz="1200" b="0" kern="1200">
                <a:solidFill>
                  <a:schemeClr val="tx1"/>
                </a:solidFill>
                <a:effectLst/>
                <a:latin typeface="+mn-lt"/>
                <a:ea typeface="+mn-ea"/>
                <a:cs typeface="+mn-cs"/>
              </a:rPr>
              <a:t>Important point: even if the Will or Trust says something different, those documents do not control these assets. The transfer happens by law.</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499666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7020C-8189-37FE-8FB2-7B2DBBFBD4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A30976-8740-90AE-D309-1DAA285267F7}"/>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5F270E8D-64E0-8778-39AA-7DC0383EBD75}"/>
              </a:ext>
            </a:extLst>
          </p:cNvPr>
          <p:cNvSpPr>
            <a:spLocks noGrp="1"/>
          </p:cNvSpPr>
          <p:nvPr>
            <p:ph type="body" idx="1"/>
          </p:nvPr>
        </p:nvSpPr>
        <p:spPr/>
        <p:txBody>
          <a:bodyPr/>
          <a:lstStyle/>
          <a:p>
            <a:r>
              <a:rPr lang="en-US" sz="1200" b="0" i="0" u="sng" kern="1200">
                <a:solidFill>
                  <a:schemeClr val="tx1"/>
                </a:solidFill>
                <a:effectLst/>
                <a:latin typeface="+mn-lt"/>
                <a:ea typeface="+mn-ea"/>
                <a:cs typeface="+mn-cs"/>
              </a:rPr>
              <a:t>Third: By Contract</a:t>
            </a:r>
          </a:p>
          <a:p>
            <a:r>
              <a:rPr lang="en-US" sz="1200" b="0" kern="1200">
                <a:solidFill>
                  <a:schemeClr val="tx1"/>
                </a:solidFill>
                <a:effectLst/>
                <a:latin typeface="+mn-lt"/>
                <a:ea typeface="+mn-ea"/>
                <a:cs typeface="+mn-cs"/>
              </a:rPr>
              <a:t>The third way assets pass at death is by contract. This includes things like life insurance, annuities, and retirement accounts such as 401(k)s and IRAs—any account where you name a beneficiary.</a:t>
            </a:r>
          </a:p>
          <a:p>
            <a:endParaRPr lang="en-US" sz="1200" b="0" kern="1200">
              <a:solidFill>
                <a:schemeClr val="tx1"/>
              </a:solidFill>
              <a:effectLst/>
              <a:latin typeface="+mn-lt"/>
              <a:ea typeface="+mn-ea"/>
              <a:cs typeface="+mn-cs"/>
            </a:endParaRPr>
          </a:p>
          <a:p>
            <a:r>
              <a:rPr lang="en-US" sz="1200" b="0" kern="1200">
                <a:solidFill>
                  <a:schemeClr val="tx1"/>
                </a:solidFill>
                <a:effectLst/>
                <a:latin typeface="+mn-lt"/>
                <a:ea typeface="+mn-ea"/>
                <a:cs typeface="+mn-cs"/>
              </a:rPr>
              <a:t>When you die, these assets go directly to the named beneficiary, no matter what your Will or Trust says. The beneficiary form controls. That’s why keeping those forms up to date is so important.</a:t>
            </a:r>
          </a:p>
          <a:p>
            <a:endParaRPr lang="en-US" sz="1200" b="0" kern="1200">
              <a:solidFill>
                <a:schemeClr val="tx1"/>
              </a:solidFill>
              <a:effectLst/>
              <a:latin typeface="+mn-lt"/>
              <a:ea typeface="+mn-ea"/>
              <a:cs typeface="+mn-cs"/>
            </a:endParaRPr>
          </a:p>
          <a:p>
            <a:r>
              <a:rPr lang="en-US" sz="1200" b="0" kern="1200">
                <a:solidFill>
                  <a:schemeClr val="tx1"/>
                </a:solidFill>
                <a:effectLst/>
                <a:latin typeface="+mn-lt"/>
                <a:ea typeface="+mn-ea"/>
                <a:cs typeface="+mn-cs"/>
              </a:rPr>
              <a:t>When it comes to inherited IRAs, there’s one extra layer. To figure out how and when the beneficiary has to take money out, there are two key questions that need to be answered. We’ll walk through those next.</a:t>
            </a:r>
          </a:p>
          <a:p>
            <a:r>
              <a:rPr lang="en-US" sz="1200" b="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 </a:t>
            </a:r>
          </a:p>
          <a:p>
            <a:endParaRPr lang="en-US"/>
          </a:p>
        </p:txBody>
      </p:sp>
      <p:sp>
        <p:nvSpPr>
          <p:cNvPr id="4" name="Slide Number Placeholder 3">
            <a:extLst>
              <a:ext uri="{FF2B5EF4-FFF2-40B4-BE49-F238E27FC236}">
                <a16:creationId xmlns:a16="http://schemas.microsoft.com/office/drawing/2014/main" id="{6341CCBD-E52A-2D65-9233-3F4345C3E06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465986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543CDC-0B2F-C951-A64F-B37D2DD58F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08E65A2-2D51-79F0-6788-126D428EF28F}"/>
              </a:ext>
            </a:extLst>
          </p:cNvPr>
          <p:cNvSpPr>
            <a:spLocks noGrp="1" noRot="1" noChangeAspect="1"/>
          </p:cNvSpPr>
          <p:nvPr>
            <p:ph type="sldImg"/>
          </p:nvPr>
        </p:nvSpPr>
        <p:spPr>
          <a:xfrm>
            <a:off x="685800" y="573088"/>
            <a:ext cx="5486400" cy="3086100"/>
          </a:xfrm>
        </p:spPr>
        <p:txBody>
          <a:bodyPr/>
          <a:lstStyle/>
          <a:p>
            <a:endParaRPr lang="en-US"/>
          </a:p>
        </p:txBody>
      </p:sp>
      <p:sp>
        <p:nvSpPr>
          <p:cNvPr id="3" name="Notes Placeholder 2">
            <a:extLst>
              <a:ext uri="{FF2B5EF4-FFF2-40B4-BE49-F238E27FC236}">
                <a16:creationId xmlns:a16="http://schemas.microsoft.com/office/drawing/2014/main" id="{AA2AEE9B-2AF6-F822-D271-E57D70F5FFEE}"/>
              </a:ext>
            </a:extLst>
          </p:cNvPr>
          <p:cNvSpPr>
            <a:spLocks noGrp="1"/>
          </p:cNvSpPr>
          <p:nvPr>
            <p:ph type="body" idx="1"/>
          </p:nvPr>
        </p:nvSpPr>
        <p:spPr>
          <a:xfrm>
            <a:off x="520700" y="3841743"/>
            <a:ext cx="5884333" cy="5056717"/>
          </a:xfrm>
        </p:spPr>
        <p:txBody>
          <a:bodyPr/>
          <a:lstStyle/>
          <a:p>
            <a:r>
              <a:rPr lang="en-US" sz="1200" b="0" kern="1200" dirty="0">
                <a:solidFill>
                  <a:schemeClr val="tx1"/>
                </a:solidFill>
                <a:effectLst/>
                <a:latin typeface="+mn-lt"/>
                <a:ea typeface="+mn-ea"/>
                <a:cs typeface="+mn-cs"/>
              </a:rPr>
              <a:t>Let’s start with a simple question (Question 1): Who did you (IRA owner) name as the beneficiary? That answer really matters, because it determines when money must come out, how much comes out, and how long the account can last. Under the rules, beneficiaries fall into three basic groups.</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First are Eligible Designated Beneficiaries—we call these </a:t>
            </a:r>
            <a:r>
              <a:rPr lang="en-US" sz="1200" b="0" i="1" kern="1200" dirty="0">
                <a:solidFill>
                  <a:schemeClr val="tx1"/>
                </a:solidFill>
                <a:effectLst/>
                <a:latin typeface="+mn-lt"/>
                <a:ea typeface="+mn-ea"/>
                <a:cs typeface="+mn-cs"/>
              </a:rPr>
              <a:t>special</a:t>
            </a:r>
            <a:r>
              <a:rPr lang="en-US" sz="1200" b="0" kern="1200" dirty="0">
                <a:solidFill>
                  <a:schemeClr val="tx1"/>
                </a:solidFill>
                <a:effectLst/>
                <a:latin typeface="+mn-lt"/>
                <a:ea typeface="+mn-ea"/>
                <a:cs typeface="+mn-cs"/>
              </a:rPr>
              <a:t> beneficiaries because they get the most flexibility. This includes a spouse, your minor children, someone who’s disabled or chronically ill, or someone close in age to you.</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Next are Designated Beneficiaries. These are individuals—often adult children—who don’t qualify as special beneficiaries. They still have options but usually need to empty the account faster.</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And finally, there are Non‑Designated Beneficiaries, like a charity or your estate. These follow their own, generally less favorable rules.</a:t>
            </a:r>
          </a:p>
          <a:p>
            <a:pPr lvl="0"/>
            <a:endParaRPr lang="en-US" sz="1200" b="0" kern="1200" dirty="0">
              <a:solidFill>
                <a:schemeClr val="tx1"/>
              </a:solidFill>
              <a:effectLst/>
              <a:latin typeface="+mn-lt"/>
              <a:ea typeface="+mn-ea"/>
              <a:cs typeface="+mn-cs"/>
            </a:endParaRPr>
          </a:p>
          <a:p>
            <a:pPr lvl="0"/>
            <a:r>
              <a:rPr lang="en-US" sz="1200" b="0" kern="1200" dirty="0">
                <a:solidFill>
                  <a:schemeClr val="tx1"/>
                </a:solidFill>
                <a:effectLst/>
                <a:latin typeface="+mn-lt"/>
                <a:ea typeface="+mn-ea"/>
                <a:cs typeface="+mn-cs"/>
              </a:rPr>
              <a:t>Once we know which category applies, we can figure out when distributions start, how much needs to be taken, and how quickly the IRA has to be fully distributed.</a:t>
            </a:r>
            <a:br>
              <a:rPr lang="en-US" sz="1200" b="0" kern="1200" dirty="0">
                <a:solidFill>
                  <a:schemeClr val="tx1"/>
                </a:solidFill>
                <a:effectLst/>
                <a:latin typeface="+mn-lt"/>
                <a:ea typeface="+mn-ea"/>
                <a:cs typeface="+mn-cs"/>
              </a:rPr>
            </a:br>
            <a:endParaRPr lang="en-US" sz="1200" b="0" kern="1200" dirty="0">
              <a:solidFill>
                <a:schemeClr val="tx1"/>
              </a:solidFill>
              <a:effectLst/>
              <a:latin typeface="+mn-lt"/>
              <a:ea typeface="+mn-ea"/>
              <a:cs typeface="+mn-cs"/>
            </a:endParaRPr>
          </a:p>
          <a:p>
            <a:pPr lvl="0"/>
            <a:r>
              <a:rPr lang="en-US" sz="1200" b="0" kern="1200" dirty="0">
                <a:solidFill>
                  <a:schemeClr val="tx1"/>
                </a:solidFill>
                <a:effectLst/>
                <a:latin typeface="+mn-lt"/>
                <a:ea typeface="+mn-ea"/>
                <a:cs typeface="+mn-cs"/>
              </a:rPr>
              <a:t>That’s why this first question is so important—it sets the stage for everything else.</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dirty="0">
              <a:effectLst/>
              <a:latin typeface="Aptos" panose="020B0004020202020204" pitchFamily="34" charset="0"/>
              <a:ea typeface="Arial" panose="020B0604020202020204" pitchFamily="34" charset="0"/>
              <a:cs typeface="Arial"/>
            </a:endParaRPr>
          </a:p>
        </p:txBody>
      </p:sp>
      <p:sp>
        <p:nvSpPr>
          <p:cNvPr id="4" name="Slide Number Placeholder 3">
            <a:extLst>
              <a:ext uri="{FF2B5EF4-FFF2-40B4-BE49-F238E27FC236}">
                <a16:creationId xmlns:a16="http://schemas.microsoft.com/office/drawing/2014/main" id="{B97A9CC3-38DB-7751-20C8-98EF4C98758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50067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532290-2E1B-88F6-23EB-133A8507F0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9F42E6-7CD1-98FE-CA66-C821AE9BF6E6}"/>
              </a:ext>
            </a:extLst>
          </p:cNvPr>
          <p:cNvSpPr>
            <a:spLocks noGrp="1" noRot="1" noChangeAspect="1"/>
          </p:cNvSpPr>
          <p:nvPr>
            <p:ph type="sldImg"/>
          </p:nvPr>
        </p:nvSpPr>
        <p:spPr>
          <a:xfrm>
            <a:off x="685800" y="573088"/>
            <a:ext cx="5486400" cy="3086100"/>
          </a:xfrm>
        </p:spPr>
        <p:txBody>
          <a:bodyPr/>
          <a:lstStyle/>
          <a:p>
            <a:endParaRPr lang="en-US"/>
          </a:p>
        </p:txBody>
      </p:sp>
      <p:sp>
        <p:nvSpPr>
          <p:cNvPr id="3" name="Notes Placeholder 2">
            <a:extLst>
              <a:ext uri="{FF2B5EF4-FFF2-40B4-BE49-F238E27FC236}">
                <a16:creationId xmlns:a16="http://schemas.microsoft.com/office/drawing/2014/main" id="{B3BCECFB-E788-7CE7-3F03-9953A2712C35}"/>
              </a:ext>
            </a:extLst>
          </p:cNvPr>
          <p:cNvSpPr>
            <a:spLocks noGrp="1"/>
          </p:cNvSpPr>
          <p:nvPr>
            <p:ph type="body" idx="1"/>
          </p:nvPr>
        </p:nvSpPr>
        <p:spPr>
          <a:xfrm>
            <a:off x="520700" y="3841743"/>
            <a:ext cx="5884333" cy="5056717"/>
          </a:xfrm>
        </p:spPr>
        <p:txBody>
          <a:bodyPr/>
          <a:lstStyle/>
          <a:p>
            <a:r>
              <a:rPr lang="en-US" sz="1200" b="0" kern="1200" dirty="0">
                <a:solidFill>
                  <a:schemeClr val="tx1"/>
                </a:solidFill>
                <a:effectLst/>
                <a:latin typeface="+mn-lt"/>
                <a:ea typeface="+mn-ea"/>
                <a:cs typeface="+mn-cs"/>
              </a:rPr>
              <a:t>The next thing we need to figure out is when the IRA owner passed away. So, Question 2 is: When did the IRA Owner pass away? Specifically, we’re asking whether they died before their required start date, or on or after that date. That timing is really important, because it can change the rules the beneficiary has to follow.</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The </a:t>
            </a:r>
            <a:r>
              <a:rPr lang="en-US" sz="1200" b="0" i="1" kern="1200" dirty="0">
                <a:solidFill>
                  <a:schemeClr val="tx1"/>
                </a:solidFill>
                <a:effectLst/>
                <a:latin typeface="+mn-lt"/>
                <a:ea typeface="+mn-ea"/>
                <a:cs typeface="+mn-cs"/>
              </a:rPr>
              <a:t>start date</a:t>
            </a:r>
            <a:r>
              <a:rPr lang="en-US" sz="1200" b="0" kern="1200" dirty="0">
                <a:solidFill>
                  <a:schemeClr val="tx1"/>
                </a:solidFill>
                <a:effectLst/>
                <a:latin typeface="+mn-lt"/>
                <a:ea typeface="+mn-ea"/>
                <a:cs typeface="+mn-cs"/>
              </a:rPr>
              <a:t> we’re talking about here is the same one we discussed earlier—the date when the IRA owner was required to begin taking RMDs. If the owner passed away before that start date, the beneficiary may have more flexibility in how and when money is taken out. If the owner passed away on or after that start date, there may be required annual distributions that continue for the beneficiary.</a:t>
            </a:r>
          </a:p>
          <a:p>
            <a:pPr lvl="0"/>
            <a:endParaRPr lang="en-US" sz="1200" b="0" kern="1200" dirty="0">
              <a:solidFill>
                <a:schemeClr val="tx1"/>
              </a:solidFill>
              <a:effectLst/>
              <a:latin typeface="+mn-lt"/>
              <a:ea typeface="+mn-ea"/>
              <a:cs typeface="+mn-cs"/>
            </a:endParaRPr>
          </a:p>
          <a:p>
            <a:pPr lvl="0"/>
            <a:r>
              <a:rPr lang="en-US" sz="1200" b="0" kern="1200" dirty="0">
                <a:solidFill>
                  <a:schemeClr val="tx1"/>
                </a:solidFill>
                <a:effectLst/>
                <a:latin typeface="+mn-lt"/>
                <a:ea typeface="+mn-ea"/>
                <a:cs typeface="+mn-cs"/>
              </a:rPr>
              <a:t>This isn’t just a technical detail—it can affect when distributions begin, whether annual RMDs are required, and how quickly the account has to be emptied.</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effectLst/>
              <a:latin typeface="Aptos" panose="020B0004020202020204" pitchFamily="34" charset="0"/>
              <a:ea typeface="Arial" panose="020B0604020202020204" pitchFamily="34" charset="0"/>
              <a:cs typeface="Arial"/>
            </a:endParaRPr>
          </a:p>
        </p:txBody>
      </p:sp>
      <p:sp>
        <p:nvSpPr>
          <p:cNvPr id="4" name="Slide Number Placeholder 3">
            <a:extLst>
              <a:ext uri="{FF2B5EF4-FFF2-40B4-BE49-F238E27FC236}">
                <a16:creationId xmlns:a16="http://schemas.microsoft.com/office/drawing/2014/main" id="{0639AFA7-F332-239A-DA44-568A3E4721F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767676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sz="1200" b="0" kern="1200">
                <a:solidFill>
                  <a:schemeClr val="tx1"/>
                </a:solidFill>
                <a:effectLst/>
                <a:latin typeface="+mn-lt"/>
                <a:ea typeface="+mn-ea"/>
                <a:cs typeface="+mn-cs"/>
              </a:rPr>
              <a:t>A very common situation we see is an IRA owner naming their spouse as the beneficiary.</a:t>
            </a:r>
          </a:p>
          <a:p>
            <a:endParaRPr lang="en-US" sz="1200" b="0" kern="1200">
              <a:solidFill>
                <a:schemeClr val="tx1"/>
              </a:solidFill>
              <a:effectLst/>
              <a:latin typeface="+mn-lt"/>
              <a:ea typeface="+mn-ea"/>
              <a:cs typeface="+mn-cs"/>
            </a:endParaRPr>
          </a:p>
          <a:p>
            <a:r>
              <a:rPr lang="en-US" sz="1200" b="0" kern="1200">
                <a:solidFill>
                  <a:schemeClr val="tx1"/>
                </a:solidFill>
                <a:effectLst/>
                <a:latin typeface="+mn-lt"/>
                <a:ea typeface="+mn-ea"/>
                <a:cs typeface="+mn-cs"/>
              </a:rPr>
              <a:t>Let me pause for a second and make this relatable. If you’re married and you’ve named your spouse as the beneficiary of your IRA, this part is especially important for you. Spouses have some unique options and more flexibility than other beneficiaries. Because of that, the rules around timing, distributions, and how long the money can stay in the account can look very different.</a:t>
            </a:r>
          </a:p>
          <a:p>
            <a:endParaRPr lang="en-US"/>
          </a:p>
          <a:p>
            <a:r>
              <a:rPr lang="en-US" sz="1200" b="0" kern="1200">
                <a:solidFill>
                  <a:schemeClr val="tx1"/>
                </a:solidFill>
                <a:effectLst/>
                <a:latin typeface="+mn-lt"/>
                <a:ea typeface="+mn-ea"/>
                <a:cs typeface="+mn-cs"/>
              </a:rPr>
              <a:t>If you’re married and your spouse is your beneficiary, go ahead and raise your hand. You will want to pay close attention as we walk thought the next section, because these rules apply to your spouse.</a:t>
            </a:r>
          </a:p>
          <a:p>
            <a:pPr lvl="0"/>
            <a:endParaRPr lang="en-US" sz="1200" b="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1368543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99DEAD-E092-0F0E-6C88-954881A7DD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B1A430-9F90-637B-07A8-05D09934B43F}"/>
              </a:ext>
            </a:extLst>
          </p:cNvPr>
          <p:cNvSpPr>
            <a:spLocks noGrp="1" noRot="1" noChangeAspect="1"/>
          </p:cNvSpPr>
          <p:nvPr>
            <p:ph type="sldImg"/>
          </p:nvPr>
        </p:nvSpPr>
        <p:spPr>
          <a:xfrm>
            <a:off x="685800" y="501650"/>
            <a:ext cx="5486400" cy="3086100"/>
          </a:xfrm>
        </p:spPr>
        <p:txBody>
          <a:bodyPr/>
          <a:lstStyle/>
          <a:p>
            <a:endParaRPr lang="en-US"/>
          </a:p>
        </p:txBody>
      </p:sp>
      <p:sp>
        <p:nvSpPr>
          <p:cNvPr id="3" name="Notes Placeholder 2">
            <a:extLst>
              <a:ext uri="{FF2B5EF4-FFF2-40B4-BE49-F238E27FC236}">
                <a16:creationId xmlns:a16="http://schemas.microsoft.com/office/drawing/2014/main" id="{9A29EDA0-85F0-BAB8-B065-1ABD95B6E8F0}"/>
              </a:ext>
            </a:extLst>
          </p:cNvPr>
          <p:cNvSpPr>
            <a:spLocks noGrp="1"/>
          </p:cNvSpPr>
          <p:nvPr>
            <p:ph type="body" idx="1"/>
          </p:nvPr>
        </p:nvSpPr>
        <p:spPr>
          <a:xfrm>
            <a:off x="685800" y="3842410"/>
            <a:ext cx="5486400" cy="4799940"/>
          </a:xfrm>
        </p:spPr>
        <p:txBody>
          <a:bodyPr/>
          <a:lstStyle/>
          <a:p>
            <a:r>
              <a:rPr lang="en-US" sz="1200" b="0" kern="1200" dirty="0">
                <a:solidFill>
                  <a:schemeClr val="tx1"/>
                </a:solidFill>
                <a:effectLst/>
                <a:latin typeface="+mn-lt"/>
                <a:ea typeface="+mn-ea"/>
                <a:cs typeface="+mn-cs"/>
              </a:rPr>
              <a:t>If you’re a surviving spouse who inherited an IRA, the good news is you have options. You generally have two choices.</a:t>
            </a:r>
            <a:br>
              <a:rPr lang="en-US" sz="1200" b="0" kern="1200" dirty="0">
                <a:solidFill>
                  <a:schemeClr val="tx1"/>
                </a:solidFill>
                <a:effectLst/>
                <a:latin typeface="+mn-lt"/>
                <a:ea typeface="+mn-ea"/>
                <a:cs typeface="+mn-cs"/>
              </a:rPr>
            </a:br>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The first is to keep the account as an Inherited IRA. Think of this as leaving things mostly as they are — the account stays inherited, and you remain the beneficiary.</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The second option is a Spousal Rollover, which is only available to spouses. With this choice, you move the inherited IRA into an IRA in your own name, essentially making it </a:t>
            </a:r>
            <a:r>
              <a:rPr lang="en-US" sz="1200" b="0" i="1" kern="1200" dirty="0">
                <a:solidFill>
                  <a:schemeClr val="tx1"/>
                </a:solidFill>
                <a:effectLst/>
                <a:latin typeface="+mn-lt"/>
                <a:ea typeface="+mn-ea"/>
                <a:cs typeface="+mn-cs"/>
              </a:rPr>
              <a:t>your</a:t>
            </a:r>
            <a:r>
              <a:rPr lang="en-US" sz="1200" b="0" kern="1200" dirty="0">
                <a:solidFill>
                  <a:schemeClr val="tx1"/>
                </a:solidFill>
                <a:effectLst/>
                <a:latin typeface="+mn-lt"/>
                <a:ea typeface="+mn-ea"/>
                <a:cs typeface="+mn-cs"/>
              </a:rPr>
              <a:t> retirement account.</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So which option is better? The honest answer is: it depends — on your age, your cash flow needs, taxes, and your long‑term goals.</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Let’s walk through those considerations to see which option makes the most sense for you.</a:t>
            </a:r>
          </a:p>
          <a:p>
            <a:r>
              <a:rPr lang="en-US" sz="1200" b="1" kern="1200" dirty="0">
                <a:solidFill>
                  <a:schemeClr val="tx1"/>
                </a:solidFill>
                <a:effectLst/>
                <a:latin typeface="+mn-lt"/>
                <a:ea typeface="+mn-ea"/>
                <a:cs typeface="+mn-cs"/>
              </a:rPr>
              <a:t> </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Notes to Speaker: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A rollover is only available to a spouse who is the sole beneficiary of their deceased spouse’s IRA.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A surviving spouse who elects to keep the IRA as an inherited IRA has additional choices regarding how their RMDs will be calculated. These rules are complex and are not covered in depth in this presentation. It is important to recognize this complexity, and to recommend your client seek the advice of their appropriate tax and legal advisors to determine the most suitable option given their unique situation.</a:t>
            </a:r>
          </a:p>
        </p:txBody>
      </p:sp>
      <p:sp>
        <p:nvSpPr>
          <p:cNvPr id="4" name="Slide Number Placeholder 3">
            <a:extLst>
              <a:ext uri="{FF2B5EF4-FFF2-40B4-BE49-F238E27FC236}">
                <a16:creationId xmlns:a16="http://schemas.microsoft.com/office/drawing/2014/main" id="{3E3C16C0-6A16-F793-5E03-7A9B6435E03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259254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DEDE85-216E-6983-9304-3F9682A5C8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E5F605-3835-44EB-F769-74013FEAD8AF}"/>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8EE066C4-C715-96CB-C1E7-2614AC8F2F8F}"/>
              </a:ext>
            </a:extLst>
          </p:cNvPr>
          <p:cNvSpPr>
            <a:spLocks noGrp="1"/>
          </p:cNvSpPr>
          <p:nvPr>
            <p:ph type="body" idx="1"/>
          </p:nvPr>
        </p:nvSpPr>
        <p:spPr>
          <a:xfrm>
            <a:off x="685800" y="4400549"/>
            <a:ext cx="5486400" cy="4517819"/>
          </a:xfrm>
        </p:spPr>
        <p:txBody>
          <a:bodyPr/>
          <a:lstStyle/>
          <a:p>
            <a:r>
              <a:rPr lang="en-US" sz="1200" b="0" kern="1200" dirty="0">
                <a:solidFill>
                  <a:schemeClr val="tx1"/>
                </a:solidFill>
                <a:effectLst/>
                <a:latin typeface="+mn-lt"/>
                <a:ea typeface="+mn-ea"/>
                <a:cs typeface="+mn-cs"/>
              </a:rPr>
              <a:t>Now let’s talk about a few important things to keep in mind when deciding, as a surviving spouse beneficiary, what to do with an inherited IRA.</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First, if you keep the account as an inherited IRA, you cannot add your own contributions to it. The money stays separate from your personal retirement savings. That doesn’t make it a bad option — it’s just something to be aware of. Second, there’s an important advantage with inherited IRAs: the 10% early withdrawal penalty does not apply. That means if you need to take money out before age 59½, you can do so without that extra penalty — which can be very helpful if you need income now. Third, when it comes to required minimum distributions, or RMDs, the clock is tied to your spouse’s timeline, not yours. In other words, the IRS looks at when your spouse would have had to start taking distributions, not your age.</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When might keeping the account as an inherited IRA be a good fit? It can be appealing if you expect to need the money for current living expenses, if you’re younger than age 59½ and want penalty‑free access, or if you’re significantly older than your spouse and would like to delay required distributions for as long as possible.</a:t>
            </a:r>
          </a:p>
          <a:p>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And finally, it’s important to remember that you’re not locking yourself into anything permanently. As a surviving spouse, you always have the option to switch later and do a spousal rollover if and when that makes more sense for you.</a:t>
            </a:r>
          </a:p>
          <a:p>
            <a:endParaRPr lang="en-US" sz="1200" b="0" kern="1200" dirty="0">
              <a:solidFill>
                <a:schemeClr val="tx1"/>
              </a:solidFill>
              <a:effectLst/>
              <a:latin typeface="+mn-lt"/>
              <a:ea typeface="+mn-ea"/>
              <a:cs typeface="+mn-cs"/>
            </a:endParaRPr>
          </a:p>
          <a:p>
            <a:endParaRPr lang="en-US" i="0" dirty="0"/>
          </a:p>
        </p:txBody>
      </p:sp>
      <p:sp>
        <p:nvSpPr>
          <p:cNvPr id="4" name="Slide Number Placeholder 3">
            <a:extLst>
              <a:ext uri="{FF2B5EF4-FFF2-40B4-BE49-F238E27FC236}">
                <a16:creationId xmlns:a16="http://schemas.microsoft.com/office/drawing/2014/main" id="{2F4E943A-2230-FAEE-4280-87E7692A3DA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365857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4FC9CA-DAA0-353B-BB14-49B886226F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01A51D-5FA1-D3C6-C0F2-846FAB99A129}"/>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E851FD9E-B423-8862-264C-F1E3479AFF43}"/>
              </a:ext>
            </a:extLst>
          </p:cNvPr>
          <p:cNvSpPr>
            <a:spLocks noGrp="1"/>
          </p:cNvSpPr>
          <p:nvPr>
            <p:ph type="body" idx="1"/>
          </p:nvPr>
        </p:nvSpPr>
        <p:spPr>
          <a:xfrm>
            <a:off x="368135" y="4400550"/>
            <a:ext cx="6127668" cy="4494068"/>
          </a:xfrm>
        </p:spPr>
        <p:txBody>
          <a:bodyPr/>
          <a:lstStyle/>
          <a:p>
            <a:r>
              <a:rPr lang="en-US" sz="1200" b="0" kern="1200" dirty="0">
                <a:solidFill>
                  <a:schemeClr val="tx1"/>
                </a:solidFill>
                <a:effectLst/>
                <a:latin typeface="+mn-lt"/>
                <a:ea typeface="+mn-ea"/>
                <a:cs typeface="+mn-cs"/>
              </a:rPr>
              <a:t>Now let’s talk about the spousal rollover option and when it might make sense.</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One big advantage here is that once you roll the IRA into your own name, you can treat it like any other IRA you already have. That means you’re allowed to make your own contributions going forward — something you can’t do with an inherited IRA. For some people, that flexibility is very important.</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There are a couple of trade‑offs to keep in mind, though. Because this is now considered your own IRA, withdrawals before age 59½ may be subject to the 10% early withdrawal penalty, unless an exception applies. So, this option generally works best if you don’t expect to need the money right away.</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Another key difference is timing. With a spousal rollover, required minimum distributions are based on </a:t>
            </a:r>
            <a:r>
              <a:rPr lang="en-US" sz="1200" b="0" i="1" kern="1200" dirty="0">
                <a:solidFill>
                  <a:schemeClr val="tx1"/>
                </a:solidFill>
                <a:effectLst/>
                <a:latin typeface="+mn-lt"/>
                <a:ea typeface="+mn-ea"/>
                <a:cs typeface="+mn-cs"/>
              </a:rPr>
              <a:t>your</a:t>
            </a:r>
            <a:r>
              <a:rPr lang="en-US" sz="1200" b="0" kern="1200" dirty="0">
                <a:solidFill>
                  <a:schemeClr val="tx1"/>
                </a:solidFill>
                <a:effectLst/>
                <a:latin typeface="+mn-lt"/>
                <a:ea typeface="+mn-ea"/>
                <a:cs typeface="+mn-cs"/>
              </a:rPr>
              <a:t> age, not your spouse’s. That can be a benefit if you’re younger and want to delay RMDs for as long as possible.</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Finally, once the account is in your name, you have full control over beneficiary designations. You can name new beneficiaries and coordinate your choice with your estate plan.</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When might a spousal rollover be a good fit? It can be appealing if you don’t need the IRA for current living expenses, if you’re over age 59½, if you’re significantly younger than your spouse and want to push RMDs out as long as possible, or if you want greater flexibility in beneficiary and long‑term estate planning.</a:t>
            </a:r>
          </a:p>
          <a:p>
            <a:endParaRPr lang="en-US" i="0" dirty="0"/>
          </a:p>
          <a:p>
            <a:endParaRPr lang="en-US" i="0" dirty="0"/>
          </a:p>
          <a:p>
            <a:endParaRPr lang="en-US" i="0" dirty="0"/>
          </a:p>
        </p:txBody>
      </p:sp>
      <p:sp>
        <p:nvSpPr>
          <p:cNvPr id="4" name="Slide Number Placeholder 3">
            <a:extLst>
              <a:ext uri="{FF2B5EF4-FFF2-40B4-BE49-F238E27FC236}">
                <a16:creationId xmlns:a16="http://schemas.microsoft.com/office/drawing/2014/main" id="{FFBF62C8-2CA0-4229-78B4-1F72E7D90F0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92457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6CD368-EE4F-CBAE-A5AB-7AA2C8FFDA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C8D12F-C6A5-CC3B-7ADA-36D78A66F2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902653-698A-7DDC-916F-AE453015436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EA86395-22D9-3D86-FF9A-ED12EC31E2B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577025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1E64EF-5B06-E4A7-013D-C55AAADC29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4EE5A9-B222-14B2-2CAD-52008E8235E3}"/>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512B60C2-3BC3-70FE-786D-E78C33511351}"/>
              </a:ext>
            </a:extLst>
          </p:cNvPr>
          <p:cNvSpPr>
            <a:spLocks noGrp="1"/>
          </p:cNvSpPr>
          <p:nvPr>
            <p:ph type="body" idx="1"/>
          </p:nvPr>
        </p:nvSpPr>
        <p:spPr/>
        <p:txBody>
          <a:bodyPr/>
          <a:lstStyle/>
          <a:p>
            <a:r>
              <a:rPr lang="en-US" sz="1200" b="0" kern="1200" dirty="0">
                <a:solidFill>
                  <a:schemeClr val="tx1"/>
                </a:solidFill>
                <a:effectLst/>
                <a:latin typeface="+mn-lt"/>
                <a:ea typeface="+mn-ea"/>
                <a:cs typeface="+mn-cs"/>
              </a:rPr>
              <a:t>Let’s look at a quick hypothetical example to see how these options differ.</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Assume the IRA owner passed away at age 54 and wouldn’t have needed to start required distributions until age 75. The surviving spouse is 51, and their own RMD age would be 72.</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If the spouse keeps the account as an inherited IRA, they can take money out before age 59½ without paying the 10% early‑withdrawal penalty. They can also delay required distributions until the deceased spouse would have reached age 75.</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If the spouse instead chooses a spousal rollover, early withdrawals before age 59½ could be subject to the 10% penalty, unless an exception applies. And in that case, required distributions would need to start at the spouse’s own RMD age of 72.</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This example shows how the better choice often depends on timing, age, and whether you’ll need access to the money.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ptos" panose="020B0004020202020204" pitchFamily="34" charset="0"/>
              <a:ea typeface="+mn-ea"/>
              <a:cs typeface="Aparajita" panose="020B0502040204020203" pitchFamily="18" charset="0"/>
            </a:endParaRPr>
          </a:p>
        </p:txBody>
      </p:sp>
      <p:sp>
        <p:nvSpPr>
          <p:cNvPr id="4" name="Slide Number Placeholder 3">
            <a:extLst>
              <a:ext uri="{FF2B5EF4-FFF2-40B4-BE49-F238E27FC236}">
                <a16:creationId xmlns:a16="http://schemas.microsoft.com/office/drawing/2014/main" id="{999C9CFF-472E-AA55-1882-347D1E17B14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Aptos" panose="020B00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Tree>
    <p:extLst>
      <p:ext uri="{BB962C8B-B14F-4D97-AF65-F5344CB8AC3E}">
        <p14:creationId xmlns:p14="http://schemas.microsoft.com/office/powerpoint/2010/main" val="40018367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925DE1-A5A9-EB33-74BD-4577F2281C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7A3D3E-551A-76E1-D685-CFE67C63FCBF}"/>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1DD181ED-3D43-C79E-52E2-790F35B8A98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is a quick summary of what we just reviewed. The good news is that surviving spouses have special options when it comes to an inherited IRA. They may keep it as an inherited account or roll it into their own IRA, depending on what works best for them. Payments can often be spread over their lifetime, though some annual distributions may be required.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a:extLst>
              <a:ext uri="{FF2B5EF4-FFF2-40B4-BE49-F238E27FC236}">
                <a16:creationId xmlns:a16="http://schemas.microsoft.com/office/drawing/2014/main" id="{913BC59E-7D86-28BC-15F4-D4DBF6590D1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1250808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79E14C-A184-49FB-F728-612E5DD0D7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EEE0DF-EE00-4E61-66DA-C66E0FD355B8}"/>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903A4027-AB63-6C8F-D14F-455730FF4884}"/>
              </a:ext>
            </a:extLst>
          </p:cNvPr>
          <p:cNvSpPr>
            <a:spLocks noGrp="1"/>
          </p:cNvSpPr>
          <p:nvPr>
            <p:ph type="body" idx="1"/>
          </p:nvPr>
        </p:nvSpPr>
        <p:spPr/>
        <p:txBody>
          <a:bodyPr/>
          <a:lstStyle/>
          <a:p>
            <a:r>
              <a:rPr lang="en-US" sz="1200" kern="1200">
                <a:solidFill>
                  <a:schemeClr val="tx1"/>
                </a:solidFill>
                <a:effectLst/>
                <a:latin typeface="+mn-lt"/>
                <a:ea typeface="+mn-ea"/>
                <a:cs typeface="+mn-cs"/>
              </a:rPr>
              <a:t>Now let’s shift to another very common situation.</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Quick show of hands — how many of you have named your children as beneficiaries of your IRA? And keep your hand up if any of them are minors.</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If that’s you, this next part is especially important. Many parents assume this will be simple — the money just goes to their kids. But when minor children inherit retirement accounts, the rules can be more complicated than people expect.</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Let’s walk through what happens and why some planning upfront can help make a big difference.</a:t>
            </a:r>
          </a:p>
          <a:p>
            <a:endParaRPr lang="en-US"/>
          </a:p>
        </p:txBody>
      </p:sp>
      <p:sp>
        <p:nvSpPr>
          <p:cNvPr id="4" name="Slide Number Placeholder 3">
            <a:extLst>
              <a:ext uri="{FF2B5EF4-FFF2-40B4-BE49-F238E27FC236}">
                <a16:creationId xmlns:a16="http://schemas.microsoft.com/office/drawing/2014/main" id="{16A6BA45-A535-1D08-56FA-477373EA15B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3388508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28650" y="430213"/>
            <a:ext cx="5486400" cy="3086100"/>
          </a:xfrm>
        </p:spPr>
        <p:txBody>
          <a:bodyPr/>
          <a:lstStyle/>
          <a:p>
            <a:endParaRPr lang="en-US"/>
          </a:p>
        </p:txBody>
      </p:sp>
      <p:sp>
        <p:nvSpPr>
          <p:cNvPr id="3" name="Notes Placeholder 2"/>
          <p:cNvSpPr>
            <a:spLocks noGrp="1"/>
          </p:cNvSpPr>
          <p:nvPr>
            <p:ph type="body" idx="1"/>
          </p:nvPr>
        </p:nvSpPr>
        <p:spPr>
          <a:xfrm>
            <a:off x="246413" y="3664280"/>
            <a:ext cx="6308766" cy="5020933"/>
          </a:xfrm>
        </p:spPr>
        <p:txBody>
          <a:bodyPr/>
          <a:lstStyle/>
          <a:p>
            <a:r>
              <a:rPr lang="en-US" sz="1200" i="0" kern="1200" dirty="0">
                <a:solidFill>
                  <a:schemeClr val="tx1"/>
                </a:solidFill>
                <a:effectLst/>
                <a:latin typeface="+mn-lt"/>
                <a:ea typeface="+mn-ea"/>
                <a:cs typeface="+mn-cs"/>
              </a:rPr>
              <a:t>Earlier, we mentioned that some beneficiaries receive more favorable required minimum distribution rules. We have referred to these ‘eligible designated beneficiaries’ as special beneficiaries.</a:t>
            </a:r>
          </a:p>
          <a:p>
            <a:endParaRPr lang="en-US" sz="1200" i="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Let’s focus on one of the most </a:t>
            </a:r>
            <a:r>
              <a:rPr lang="en-US" sz="1200" b="0" kern="1200" dirty="0">
                <a:solidFill>
                  <a:schemeClr val="tx1"/>
                </a:solidFill>
                <a:effectLst/>
                <a:latin typeface="+mn-lt"/>
                <a:ea typeface="+mn-ea"/>
                <a:cs typeface="+mn-cs"/>
              </a:rPr>
              <a:t>common — minor children.</a:t>
            </a:r>
          </a:p>
          <a:p>
            <a:r>
              <a:rPr lang="en-US" sz="1200" b="0" kern="1200" dirty="0">
                <a:solidFill>
                  <a:schemeClr val="tx1"/>
                </a:solidFill>
                <a:effectLst/>
                <a:latin typeface="+mn-lt"/>
                <a:ea typeface="+mn-ea"/>
                <a:cs typeface="+mn-cs"/>
              </a:rPr>
              <a:t>For a child to qualify for this special treatment, two things must be true. First, the child must be your child — that means a biological child, an adopted child, a stepchild, or an eligible foster child. Second, that child must be under age 21 at the time of your death. Now, this is where people may be confused, so this point is very important. Only </a:t>
            </a:r>
            <a:r>
              <a:rPr lang="en-US" sz="1200" b="0" u="sng" kern="1200" dirty="0">
                <a:solidFill>
                  <a:schemeClr val="tx1"/>
                </a:solidFill>
                <a:effectLst/>
                <a:latin typeface="+mn-lt"/>
                <a:ea typeface="+mn-ea"/>
                <a:cs typeface="+mn-cs"/>
              </a:rPr>
              <a:t>your</a:t>
            </a:r>
            <a:r>
              <a:rPr lang="en-US" sz="1200" b="0" kern="1200" dirty="0">
                <a:solidFill>
                  <a:schemeClr val="tx1"/>
                </a:solidFill>
                <a:effectLst/>
                <a:latin typeface="+mn-lt"/>
                <a:ea typeface="+mn-ea"/>
                <a:cs typeface="+mn-cs"/>
              </a:rPr>
              <a:t> own minor children qualify.</a:t>
            </a:r>
            <a:br>
              <a:rPr lang="en-US" sz="1200" b="0" kern="1200" dirty="0">
                <a:solidFill>
                  <a:schemeClr val="tx1"/>
                </a:solidFill>
                <a:effectLst/>
                <a:latin typeface="+mn-lt"/>
                <a:ea typeface="+mn-ea"/>
                <a:cs typeface="+mn-cs"/>
              </a:rPr>
            </a:br>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That means a minor grandchild, niece, nephew, or any other minor relative does </a:t>
            </a:r>
            <a:r>
              <a:rPr lang="en-US" sz="1200" b="0" i="1" kern="1200" dirty="0">
                <a:solidFill>
                  <a:schemeClr val="tx1"/>
                </a:solidFill>
                <a:effectLst/>
                <a:latin typeface="+mn-lt"/>
                <a:ea typeface="+mn-ea"/>
                <a:cs typeface="+mn-cs"/>
              </a:rPr>
              <a:t>not</a:t>
            </a:r>
            <a:r>
              <a:rPr lang="en-US" sz="1200" b="0" kern="1200" dirty="0">
                <a:solidFill>
                  <a:schemeClr val="tx1"/>
                </a:solidFill>
                <a:effectLst/>
                <a:latin typeface="+mn-lt"/>
                <a:ea typeface="+mn-ea"/>
                <a:cs typeface="+mn-cs"/>
              </a:rPr>
              <a:t> receive this special treatment under the rules, even though they’re under 21.</a:t>
            </a:r>
          </a:p>
          <a:p>
            <a:r>
              <a:rPr lang="en-US" sz="1200" b="0" kern="1200" dirty="0">
                <a:solidFill>
                  <a:schemeClr val="tx1"/>
                </a:solidFill>
                <a:effectLst/>
                <a:latin typeface="+mn-lt"/>
                <a:ea typeface="+mn-ea"/>
                <a:cs typeface="+mn-cs"/>
              </a:rPr>
              <a:t>And one quick clarification on foster children — an </a:t>
            </a:r>
            <a:r>
              <a:rPr lang="en-US" sz="1200" b="0" i="1" kern="1200" dirty="0">
                <a:solidFill>
                  <a:schemeClr val="tx1"/>
                </a:solidFill>
                <a:effectLst/>
                <a:latin typeface="+mn-lt"/>
                <a:ea typeface="+mn-ea"/>
                <a:cs typeface="+mn-cs"/>
              </a:rPr>
              <a:t>eligible foster child</a:t>
            </a:r>
            <a:r>
              <a:rPr lang="en-US" sz="1200" b="0" kern="1200" dirty="0">
                <a:solidFill>
                  <a:schemeClr val="tx1"/>
                </a:solidFill>
                <a:effectLst/>
                <a:latin typeface="+mn-lt"/>
                <a:ea typeface="+mn-ea"/>
                <a:cs typeface="+mn-cs"/>
              </a:rPr>
              <a:t> isn’t informal. It means a child placed with you by an authorized agency or under a court order.</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So why does this matter? Because qualifying as a special beneficiary can mean more flexibility in how quickly distributions must be taken — and that can have a  financial impact over time.</a:t>
            </a:r>
          </a:p>
          <a:p>
            <a:endParaRPr lang="en-US" sz="1200" b="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Let’s look at a hypothetical example next so you can see how these rules actually play out in the real world.</a:t>
            </a:r>
          </a:p>
          <a:p>
            <a:endParaRPr lang="en-US" i="1" dirty="0">
              <a:cs typeface="Calibri"/>
            </a:endParaRPr>
          </a:p>
          <a:p>
            <a:r>
              <a:rPr lang="en-US" i="1" dirty="0">
                <a:cs typeface="Calibri"/>
              </a:rPr>
              <a:t>Note to Speaker: An </a:t>
            </a:r>
            <a:r>
              <a:rPr lang="en-US" b="1" i="1" dirty="0">
                <a:cs typeface="Calibri"/>
              </a:rPr>
              <a:t>“eligible foster child”</a:t>
            </a:r>
            <a:r>
              <a:rPr lang="en-US" i="1" dirty="0">
                <a:cs typeface="Calibri"/>
              </a:rPr>
              <a:t> means</a:t>
            </a:r>
            <a:r>
              <a:rPr lang="en-US" b="0" i="1" dirty="0">
                <a:solidFill>
                  <a:srgbClr val="333333"/>
                </a:solidFill>
                <a:effectLst/>
              </a:rPr>
              <a:t> an individual who is placed with the IRA Owner by an authorized placement agency or by judgment, decree, or other order of any court of competent jurisdiction.</a:t>
            </a:r>
            <a:endParaRPr lang="en-US" i="1" dirty="0">
              <a:cs typeface="Calibri"/>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936015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6994C-E51D-6E07-B0EB-2871989A58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606B4B-A6A5-1ABE-A0EC-9D30A9133040}"/>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CB9C8F72-E937-7C7B-C606-F4814DB2B694}"/>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Let’s walk through what happens in this hypothetical example because this can surprise some parents.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this example, the IRA owner named her son as the beneficiary and passed away when he was 42. Her son was just 7 years old at the time. </a:t>
            </a:r>
            <a:endParaRPr lang="en-US" i="1" dirty="0"/>
          </a:p>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lang="en-US" i="1" dirty="0"/>
              <a:t>Note to Speaker: It is generally not advisable to name minor children as outright beneficiaries of an IRA. This example is being shown for illustrative purposes only regarding how the rules may be applied.</a:t>
            </a:r>
            <a:endParaRPr lang="en-US" dirty="0"/>
          </a:p>
        </p:txBody>
      </p:sp>
      <p:sp>
        <p:nvSpPr>
          <p:cNvPr id="4" name="Slide Number Placeholder 3">
            <a:extLst>
              <a:ext uri="{FF2B5EF4-FFF2-40B4-BE49-F238E27FC236}">
                <a16:creationId xmlns:a16="http://schemas.microsoft.com/office/drawing/2014/main" id="{D59A8099-BC13-A2C6-DD70-E96F8CA8467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693952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42913"/>
            <a:ext cx="5486400" cy="3086100"/>
          </a:xfrm>
        </p:spPr>
        <p:txBody>
          <a:bodyPr/>
          <a:lstStyle/>
          <a:p>
            <a:endParaRPr lang="en-US"/>
          </a:p>
        </p:txBody>
      </p:sp>
      <p:sp>
        <p:nvSpPr>
          <p:cNvPr id="3" name="Notes Placeholder 2"/>
          <p:cNvSpPr>
            <a:spLocks noGrp="1"/>
          </p:cNvSpPr>
          <p:nvPr>
            <p:ph type="body" idx="1"/>
          </p:nvPr>
        </p:nvSpPr>
        <p:spPr>
          <a:xfrm>
            <a:off x="685800" y="3676155"/>
            <a:ext cx="5486400" cy="4695950"/>
          </a:xfrm>
        </p:spPr>
        <p:txBody>
          <a:bodyPr/>
          <a:lstStyle/>
          <a:p>
            <a:r>
              <a:rPr lang="en-US" sz="1200" kern="1200" dirty="0">
                <a:solidFill>
                  <a:schemeClr val="tx1"/>
                </a:solidFill>
                <a:effectLst/>
                <a:latin typeface="+mn-lt"/>
                <a:ea typeface="+mn-ea"/>
                <a:cs typeface="+mn-cs"/>
              </a:rPr>
              <a:t>Because he is her own minor child, he qualifies for special treatment under the IRA rules. His start date is </a:t>
            </a:r>
            <a:r>
              <a:rPr lang="en-US" dirty="0"/>
              <a:t>the end of the year following the year when he is 8 years old. </a:t>
            </a:r>
            <a:r>
              <a:rPr lang="en-US" sz="1200" kern="1200" dirty="0">
                <a:solidFill>
                  <a:schemeClr val="tx1"/>
                </a:solidFill>
                <a:effectLst/>
                <a:latin typeface="+mn-lt"/>
                <a:ea typeface="+mn-ea"/>
                <a:cs typeface="+mn-cs"/>
              </a:rPr>
              <a:t>While he’s under age 21, required distributions are based on his life expectancy, which usually keeps withdrawals relatively small.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Once he reaches age 21, the rules change. At that point, the account shifts into what’s known as the </a:t>
            </a:r>
            <a:r>
              <a:rPr lang="en-US" sz="1200" b="1" kern="1200" dirty="0">
                <a:solidFill>
                  <a:schemeClr val="tx1"/>
                </a:solidFill>
                <a:effectLst/>
                <a:latin typeface="+mn-lt"/>
                <a:ea typeface="+mn-ea"/>
                <a:cs typeface="+mn-cs"/>
              </a:rPr>
              <a:t>10‑year rule</a:t>
            </a:r>
            <a:r>
              <a:rPr lang="en-US" sz="1200" kern="1200" dirty="0">
                <a:solidFill>
                  <a:schemeClr val="tx1"/>
                </a:solidFill>
                <a:effectLst/>
                <a:latin typeface="+mn-lt"/>
                <a:ea typeface="+mn-ea"/>
                <a:cs typeface="+mn-cs"/>
              </a:rPr>
              <a:t>. That means the remaining balance in the IRA must be fully distributed by the end of the 10th year after the child turns 21 – in other words by when he reaches age 31.</a:t>
            </a:r>
            <a:r>
              <a:rPr lang="en-US" dirty="0"/>
              <a:t>  Bottom line is the Son has 23 years to empty the inherited IRA -- from his ages 8 through 31. The inherited IRA must be fully emptied by the end of the year he reaches his 31</a:t>
            </a:r>
            <a:r>
              <a:rPr lang="en-US" baseline="30000" dirty="0"/>
              <a:t>st</a:t>
            </a:r>
            <a:r>
              <a:rPr lang="en-US" dirty="0"/>
              <a:t> birthday.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will discuss the 10-year rule again when we review an adult child as the beneficiary.</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Even though the tax rules give minor children special treatment, naming a minor child outright as an IRA beneficiary usually creates practical challenges. A minor can’t legally control the account, which often means court involvement, guardianships, or restricted access until adulthood.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hypothetical example is meant to show how the rules work — not to suggest that naming a minor child directly is the best approach, since it can create practical and legal complications.</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023121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C80501-88AF-33EB-2D6F-886CCD5F25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D9D480-904B-3288-FBBC-398AE6AA14F6}"/>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B4DAE554-640B-8482-4AA4-D26126A66D01}"/>
              </a:ext>
            </a:extLst>
          </p:cNvPr>
          <p:cNvSpPr>
            <a:spLocks noGrp="1"/>
          </p:cNvSpPr>
          <p:nvPr>
            <p:ph type="body" idx="1"/>
          </p:nvPr>
        </p:nvSpPr>
        <p:spPr/>
        <p:txBody>
          <a:bodyPr/>
          <a:lstStyle/>
          <a:p>
            <a:pPr lvl="0"/>
            <a:r>
              <a:rPr lang="en-US" sz="1200" b="0" kern="1200">
                <a:solidFill>
                  <a:schemeClr val="tx1"/>
                </a:solidFill>
                <a:effectLst/>
                <a:latin typeface="+mn-lt"/>
                <a:ea typeface="+mn-ea"/>
                <a:cs typeface="+mn-cs"/>
              </a:rPr>
              <a:t>Let’s summarize what we just discussed. If an IRA is left to a minor child, the rules are a bit more flexible. The child is considered a special beneficiary, which means the money doesn’t have to come out all at once. Instead, annual payments are required, and those payments can continue up to age 31. This can be helpful because it spreads the money—and the taxes—out over time, while still providing steady support for the child.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p>
        </p:txBody>
      </p:sp>
      <p:sp>
        <p:nvSpPr>
          <p:cNvPr id="4" name="Slide Number Placeholder 3">
            <a:extLst>
              <a:ext uri="{FF2B5EF4-FFF2-40B4-BE49-F238E27FC236}">
                <a16:creationId xmlns:a16="http://schemas.microsoft.com/office/drawing/2014/main" id="{4575A75D-C6C1-E7EC-6BFF-D57F81254E3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694263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FCD55B-337D-1C8A-517A-A6E1A44AEE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591713-68FB-D3C1-56F1-7E87925729CB}"/>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B356E2F0-8866-C26A-64A1-16595323A6B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What if your minor child is special needs/ has a disability. Are the rules the same for this minor child?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i="1"/>
              <a:t>Note to Speaker: The definition of disability for the purposes of determining required distributions is broken into two categories: those under age 18 and those age 18 and older. For those under age 18, an IRA beneficiary is considered disabled they have a medically determinable physical or mental impairment that results in marked and severe functional limitations and that can be expected to result in death or to be of long-continued and indefinite duration. Those age 18 and older must be unable to engage in any substantial gainful activity by reason of any medically determinable physical or mental impairment which can be expected to result in death or to be of long-continued and indefinite duration.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p>
          <a:p>
            <a:pPr marL="0" marR="0" lvl="0" indent="0" algn="l" defTabSz="914400" rtl="0" eaLnBrk="1" fontAlgn="auto" latinLnBrk="0" hangingPunct="1">
              <a:lnSpc>
                <a:spcPct val="100000"/>
              </a:lnSpc>
              <a:spcBef>
                <a:spcPts val="0"/>
              </a:spcBef>
              <a:spcAft>
                <a:spcPts val="0"/>
              </a:spcAft>
              <a:buClrTx/>
              <a:buSzTx/>
              <a:buFontTx/>
              <a:buNone/>
              <a:tabLst/>
              <a:defRPr/>
            </a:pPr>
            <a:r>
              <a:rPr lang="en-US" i="1"/>
              <a:t>An individual who is Chronically Ill is also considered a special beneficiary. For these purposes, a chronically ill individual is any individual certified by a licensed health care practitioner as being unable to perform (without substantial assistance from another individual) at least 2 activities of daily living for a period of at least 90 days due to loss of functional activity or requiring substantial supervision due to a severe cognitive impairment. Activities of Daily Living: Eating, Toileting, Transferring, Bathing, Dressing, and Continence.</a:t>
            </a:r>
            <a:endParaRPr lang="en-US"/>
          </a:p>
        </p:txBody>
      </p:sp>
      <p:sp>
        <p:nvSpPr>
          <p:cNvPr id="4" name="Slide Number Placeholder 3">
            <a:extLst>
              <a:ext uri="{FF2B5EF4-FFF2-40B4-BE49-F238E27FC236}">
                <a16:creationId xmlns:a16="http://schemas.microsoft.com/office/drawing/2014/main" id="{1112B7D6-110A-E7F8-36ED-3D5A3C1E3CB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29818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4C2B6-897D-75A6-4AD8-085C924F4E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8E2736-2879-27D0-B850-2157AC8011B3}"/>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C5551F8E-169A-CDEA-2EE7-2E02535E4BDD}"/>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Now let’s look at a slightly different, but very important example.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this hypothetical example, the IRA owner named his daughter as the beneficiary. She was 5 years old when he passed away, and she has a disability.</a:t>
            </a:r>
          </a:p>
          <a:p>
            <a:r>
              <a:rPr lang="en-US" sz="1200" kern="1200" dirty="0">
                <a:solidFill>
                  <a:schemeClr val="tx1"/>
                </a:solidFill>
                <a:effectLst/>
                <a:latin typeface="+mn-lt"/>
                <a:ea typeface="+mn-ea"/>
                <a:cs typeface="+mn-cs"/>
              </a:rPr>
              <a:t>A common question here is whether the same rules apply that applied to the minor son in our earlier example.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a:t>
            </a:r>
            <a:r>
              <a:rPr lang="en-US" sz="1200" b="0" kern="1200" dirty="0">
                <a:solidFill>
                  <a:schemeClr val="tx1"/>
                </a:solidFill>
                <a:effectLst/>
                <a:latin typeface="+mn-lt"/>
                <a:ea typeface="+mn-ea"/>
                <a:cs typeface="+mn-cs"/>
              </a:rPr>
              <a:t>answer is no — and in this case, the rules can be more favorable.</a:t>
            </a:r>
          </a:p>
          <a:p>
            <a:pPr marL="0" indent="0">
              <a:buNone/>
            </a:pPr>
            <a:endParaRPr lang="en-US" i="1" dirty="0"/>
          </a:p>
          <a:p>
            <a:pPr marL="0" indent="0">
              <a:buNone/>
            </a:pPr>
            <a:r>
              <a:rPr lang="en-US" i="1" dirty="0"/>
              <a:t>Note to Speaker: It is important to recognize that naming an individual with a disability as beneficiary of an IRA or other retirement account might jeopardize the beneficiary’s eligibility for government assistance. Attendees should consult with their appropriate financial and legal professionals for guidance on their particular situation. This hypothetical example is being shown for illustrative purposes only regarding how the rules would be applied.</a:t>
            </a:r>
          </a:p>
        </p:txBody>
      </p:sp>
      <p:sp>
        <p:nvSpPr>
          <p:cNvPr id="4" name="Slide Number Placeholder 3">
            <a:extLst>
              <a:ext uri="{FF2B5EF4-FFF2-40B4-BE49-F238E27FC236}">
                <a16:creationId xmlns:a16="http://schemas.microsoft.com/office/drawing/2014/main" id="{1778F3CA-1635-F58D-CF05-04AD5D01D74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914165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8435A0-D5B5-4435-EA14-9CCCB1E314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32076C-1C49-F404-B66F-F9DDF444B5FC}"/>
              </a:ext>
            </a:extLst>
          </p:cNvPr>
          <p:cNvSpPr>
            <a:spLocks noGrp="1" noRot="1" noChangeAspect="1"/>
          </p:cNvSpPr>
          <p:nvPr>
            <p:ph type="sldImg"/>
          </p:nvPr>
        </p:nvSpPr>
        <p:spPr>
          <a:xfrm>
            <a:off x="685800" y="982663"/>
            <a:ext cx="5486400" cy="3086100"/>
          </a:xfrm>
        </p:spPr>
        <p:txBody>
          <a:bodyPr/>
          <a:lstStyle/>
          <a:p>
            <a:endParaRPr lang="en-US"/>
          </a:p>
        </p:txBody>
      </p:sp>
      <p:sp>
        <p:nvSpPr>
          <p:cNvPr id="3" name="Notes Placeholder 2">
            <a:extLst>
              <a:ext uri="{FF2B5EF4-FFF2-40B4-BE49-F238E27FC236}">
                <a16:creationId xmlns:a16="http://schemas.microsoft.com/office/drawing/2014/main" id="{BDBBA615-8B31-30E8-CE12-98BC1A43A507}"/>
              </a:ext>
            </a:extLst>
          </p:cNvPr>
          <p:cNvSpPr>
            <a:spLocks noGrp="1"/>
          </p:cNvSpPr>
          <p:nvPr>
            <p:ph type="body" idx="1"/>
          </p:nvPr>
        </p:nvSpPr>
        <p:spPr>
          <a:xfrm>
            <a:off x="685800" y="4274272"/>
            <a:ext cx="5486400" cy="4410941"/>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Because Minor Daughter is also an individual with a disability, she is subject to different, more favorable rules.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 start date is the end of the year following the year of IRA Owner’s death when she is age 5. However, </a:t>
            </a:r>
            <a:r>
              <a:rPr lang="en-US" sz="1200" kern="1200" dirty="0">
                <a:solidFill>
                  <a:schemeClr val="tx1"/>
                </a:solidFill>
                <a:effectLst/>
                <a:latin typeface="+mn-lt"/>
                <a:ea typeface="+mn-ea"/>
                <a:cs typeface="+mn-cs"/>
              </a:rPr>
              <a:t>because she is both the father’s minor </a:t>
            </a:r>
            <a:r>
              <a:rPr lang="en-US" sz="1200" b="0" kern="1200" dirty="0">
                <a:solidFill>
                  <a:schemeClr val="tx1"/>
                </a:solidFill>
                <a:effectLst/>
                <a:latin typeface="+mn-lt"/>
                <a:ea typeface="+mn-ea"/>
                <a:cs typeface="+mn-cs"/>
              </a:rPr>
              <a:t>child </a:t>
            </a:r>
            <a:r>
              <a:rPr lang="en-US" sz="1200" b="0" i="1" kern="1200" dirty="0">
                <a:solidFill>
                  <a:schemeClr val="tx1"/>
                </a:solidFill>
                <a:effectLst/>
                <a:latin typeface="+mn-lt"/>
                <a:ea typeface="+mn-ea"/>
                <a:cs typeface="+mn-cs"/>
              </a:rPr>
              <a:t>and</a:t>
            </a:r>
            <a:r>
              <a:rPr lang="en-US" sz="1200" b="0" kern="1200" dirty="0">
                <a:solidFill>
                  <a:schemeClr val="tx1"/>
                </a:solidFill>
                <a:effectLst/>
                <a:latin typeface="+mn-lt"/>
                <a:ea typeface="+mn-ea"/>
                <a:cs typeface="+mn-cs"/>
              </a:rPr>
              <a:t> an individual with a disability, she qualifies as an eligible designated beneficiary – which we have been referring to as a special beneficiary – and </a:t>
            </a:r>
            <a:r>
              <a:rPr lang="en-US" dirty="0"/>
              <a:t>may take distributions over their entire lifetime. So, she has 79 years to empty the inherited IRA -- from her ages 5 through 84. The inherited IRA must be fully emptied by the end of the year she reaches her 84</a:t>
            </a:r>
            <a:r>
              <a:rPr lang="en-US" baseline="30000" dirty="0"/>
              <a:t>th</a:t>
            </a:r>
            <a:r>
              <a:rPr lang="en-US" dirty="0"/>
              <a:t> birthday.</a:t>
            </a:r>
            <a:endParaRPr lang="en-US" sz="1200" b="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However, this is also where planning becomes especially important.  If assets are left directly to an individual with a disability, distributions could unintentionally affect eligibility for government benefits like SSI or Medicaid. That’s why, in many cases, families work with legal professionals to use planning tools — such as special needs trusts — rather than naming the child outright.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lang="en-US" i="1" dirty="0"/>
              <a:t>Note to Speaker: These favorable disabled beneficiary distribution rules apply only if the beneficiary was disabled at the time of the IRA Owner’s death. If Daughter was diagnosed with a disability after the IRA Owner’s death, she would not be able to take advantage of the disabled beneficiary rules. However, Daughter, as a minor child of the IRA Owner, would be able to use the minor child distribution rules.</a:t>
            </a:r>
          </a:p>
        </p:txBody>
      </p:sp>
      <p:sp>
        <p:nvSpPr>
          <p:cNvPr id="4" name="Slide Number Placeholder 3">
            <a:extLst>
              <a:ext uri="{FF2B5EF4-FFF2-40B4-BE49-F238E27FC236}">
                <a16:creationId xmlns:a16="http://schemas.microsoft.com/office/drawing/2014/main" id="{DF233ACF-3675-7BED-DE6A-6E207AEFD44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48997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Did you know that nearly 44% of U.S. households report that they own an IRA? Given these figures, it is likely that you or someone in your family own an IRA. This includes all types of IRAs (traditional, SEP, SAR-SEP, SIMPLE, Roth). The most common type of IRA owned is a traditional IRA, with 33% of US households owning a traditional IRA. Today our focus is on traditional IRAs.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Source: https://www.ici.org/system/files/2025-03/per31-02.pdf</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864154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1F3E06-23FB-C8B6-E634-7AEC98573C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4B25F0-9E6E-2AF0-3484-0FF2C07F21F0}"/>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F63BBE5C-7057-96A9-C8DF-FF7A6251602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As a quick review, a person with a disability or chronic illness is a special </a:t>
            </a:r>
            <a:r>
              <a:rPr lang="en-US" sz="1200" b="0" kern="1200">
                <a:solidFill>
                  <a:schemeClr val="tx1"/>
                </a:solidFill>
                <a:effectLst/>
                <a:latin typeface="+mn-lt"/>
                <a:ea typeface="+mn-ea"/>
                <a:cs typeface="+mn-cs"/>
              </a:rPr>
              <a:t>beneficiary. The inherited IRA can last their entire lifetime, with annual required payments.</a:t>
            </a:r>
            <a:br>
              <a:rPr lang="en-US" sz="1200" kern="1200">
                <a:solidFill>
                  <a:schemeClr val="tx1"/>
                </a:solidFill>
                <a:effectLst/>
                <a:latin typeface="+mn-lt"/>
                <a:ea typeface="+mn-ea"/>
                <a:cs typeface="+mn-cs"/>
              </a:rPr>
            </a:br>
            <a:endParaRPr lang="en-US" i="1"/>
          </a:p>
        </p:txBody>
      </p:sp>
      <p:sp>
        <p:nvSpPr>
          <p:cNvPr id="4" name="Slide Number Placeholder 3">
            <a:extLst>
              <a:ext uri="{FF2B5EF4-FFF2-40B4-BE49-F238E27FC236}">
                <a16:creationId xmlns:a16="http://schemas.microsoft.com/office/drawing/2014/main" id="{EEF7C5FD-E5FA-8669-AB28-06CCF85A9BA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0722221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6465FC-BF58-701C-166E-1913624DFC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C95AD9-0BCC-382E-8D26-F27FCECFC76F}"/>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6241B898-DB82-D8F4-5EFA-4D9F04A1C7BB}"/>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When naming beneficiaries for your IRA, taxes and RMD rules aren’t the only thing to think about. It’s just as important to make sure those choices support your overall goals for your family.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 have minor children, naming them directly can create delays and court involvement. A trust for your children can help avoid probate and lets you decide how and when assets are managed and distributed.</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 have a loved one with special needs, beneficiary decisions are even more critical. Leaving assets directly to them could impact their eligibility for government benefits. A special needs trust allows you to provide long‑term support while protecting access to those benefits.</a:t>
            </a:r>
          </a:p>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r>
              <a:rPr lang="en-US" i="1" dirty="0"/>
              <a:t>Note to Speaker: It is possible for an IRA Owner to name a trust, including a special needs trust, as the beneficiary of an IRA. The rules and requirements become increasingly complex, and attendees should consult with their appropriate financial and legal professionals for guidance and direction on their particular situation.</a:t>
            </a:r>
          </a:p>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endParaRPr lang="en-US" dirty="0"/>
          </a:p>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endParaRPr lang="en-US" dirty="0"/>
          </a:p>
          <a:p>
            <a:endParaRPr lang="en-US" dirty="0"/>
          </a:p>
        </p:txBody>
      </p:sp>
      <p:sp>
        <p:nvSpPr>
          <p:cNvPr id="4" name="Slide Number Placeholder 3">
            <a:extLst>
              <a:ext uri="{FF2B5EF4-FFF2-40B4-BE49-F238E27FC236}">
                <a16:creationId xmlns:a16="http://schemas.microsoft.com/office/drawing/2014/main" id="{9F580AA8-CEDC-2AE5-175C-7D6D9350F32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906009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945A38-16AB-2E8A-5AD3-E5D2F791A9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95C2AD-1E08-319F-BB2C-21102BDA99F2}"/>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B32B83D7-6C91-CA7A-BB1D-B63C362DD47D}"/>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Let’s pause for a quick audience check—this part is especially important.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By a show of hands, how many of you have named your </a:t>
            </a:r>
            <a:r>
              <a:rPr lang="en-US" sz="1200" i="1" kern="1200" dirty="0">
                <a:solidFill>
                  <a:schemeClr val="tx1"/>
                </a:solidFill>
                <a:effectLst/>
                <a:latin typeface="+mn-lt"/>
                <a:ea typeface="+mn-ea"/>
                <a:cs typeface="+mn-cs"/>
              </a:rPr>
              <a:t>adult child</a:t>
            </a:r>
            <a:r>
              <a:rPr lang="en-US" sz="1200" kern="1200" dirty="0">
                <a:solidFill>
                  <a:schemeClr val="tx1"/>
                </a:solidFill>
                <a:effectLst/>
                <a:latin typeface="+mn-lt"/>
                <a:ea typeface="+mn-ea"/>
                <a:cs typeface="+mn-cs"/>
              </a:rPr>
              <a:t> as the beneficiary of your IRA?</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your hand is up—or if you’re planning to do that—you’ll want to pay very close attention. When the beneficiary is an adult child, the rules change—often requiring the IRA to be distributed much faster, which can mean higher income taxes and less long‑term growth. What seems like a simple beneficiary decision can significantly impact how much your child actually is able to keep. Let’s discuss why that matters.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BAF4ECD6-045D-4BF4-C7BD-D1CCCCA3D83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50206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EC88DA-8F5A-8BCA-E53C-4C3B3921F4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3E3B4F-4341-70E4-514D-5CDF109389CE}"/>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DA06D703-FFB8-E1D4-DEF4-F7156BB75C12}"/>
              </a:ext>
            </a:extLst>
          </p:cNvPr>
          <p:cNvSpPr>
            <a:spLocks noGrp="1"/>
          </p:cNvSpPr>
          <p:nvPr>
            <p:ph type="body" idx="1"/>
          </p:nvPr>
        </p:nvSpPr>
        <p:spPr/>
        <p:txBody>
          <a:bodyPr/>
          <a:lstStyle/>
          <a:p>
            <a:r>
              <a:rPr lang="en-US" sz="1200" kern="1200">
                <a:solidFill>
                  <a:schemeClr val="tx1"/>
                </a:solidFill>
                <a:effectLst/>
                <a:latin typeface="+mn-lt"/>
                <a:ea typeface="+mn-ea"/>
                <a:cs typeface="+mn-cs"/>
              </a:rPr>
              <a:t>Now let’s look at a hypothetical example.</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In this example, Father (the IRA owner) named his Son as the beneficiary. Son was 40 years old when his Father passed away.</a:t>
            </a:r>
            <a:endParaRPr lang="en-US" i="1"/>
          </a:p>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endParaRPr lang="en-US"/>
          </a:p>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endParaRPr lang="en-US"/>
          </a:p>
          <a:p>
            <a:pPr marL="0" marR="0" lvl="0" indent="0" algn="l" defTabSz="914400" rtl="0" eaLnBrk="1" fontAlgn="auto" latinLnBrk="0" hangingPunct="1">
              <a:lnSpc>
                <a:spcPct val="90000"/>
              </a:lnSpc>
              <a:spcBef>
                <a:spcPts val="1000"/>
              </a:spcBef>
              <a:spcAft>
                <a:spcPts val="600"/>
              </a:spcAft>
              <a:buClr>
                <a:srgbClr val="6AB800"/>
              </a:buClr>
              <a:buSzTx/>
              <a:buFont typeface="Arial" panose="020B0604020202020204" pitchFamily="34" charset="0"/>
              <a:buNone/>
              <a:tabLst/>
              <a:defRPr/>
            </a:pPr>
            <a:endParaRPr lang="en-US"/>
          </a:p>
          <a:p>
            <a:endParaRPr lang="en-US"/>
          </a:p>
        </p:txBody>
      </p:sp>
      <p:sp>
        <p:nvSpPr>
          <p:cNvPr id="4" name="Slide Number Placeholder 3">
            <a:extLst>
              <a:ext uri="{FF2B5EF4-FFF2-40B4-BE49-F238E27FC236}">
                <a16:creationId xmlns:a16="http://schemas.microsoft.com/office/drawing/2014/main" id="{FC382148-525E-169F-8900-7656ADF312E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455945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72C69-56EB-9067-52DE-65CCEC84A2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A09588-0BE6-D96B-A9D8-C2D01B6A6E64}"/>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BCCD05CE-CA00-D6AC-6707-9A23873D7E5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a:solidFill>
                  <a:schemeClr val="tx1"/>
                </a:solidFill>
                <a:effectLst/>
                <a:latin typeface="+mn-lt"/>
                <a:ea typeface="+mn-ea"/>
                <a:cs typeface="+mn-cs"/>
              </a:rPr>
              <a:t>Because the Son is an adult - age 40 - he</a:t>
            </a:r>
            <a:r>
              <a:rPr lang="en-US"/>
              <a:t> is not considered a special beneficiary and is subject to the 10-Year Rule.</a:t>
            </a:r>
            <a:r>
              <a:rPr lang="en-US" sz="1200" b="0" kern="1200">
                <a:solidFill>
                  <a:schemeClr val="tx1"/>
                </a:solidFill>
                <a:effectLst/>
                <a:latin typeface="+mn-lt"/>
                <a:ea typeface="+mn-ea"/>
                <a:cs typeface="+mn-cs"/>
              </a:rPr>
              <a:t> </a:t>
            </a:r>
            <a:r>
              <a:rPr lang="en-US"/>
              <a:t>Under this rule, Son has 10 years to empty the inherited IRA. </a:t>
            </a:r>
            <a:endParaRPr lang="en-US" sz="1200" b="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a:solidFill>
                  <a:schemeClr val="tx1"/>
                </a:solidFill>
                <a:effectLst/>
                <a:latin typeface="+mn-lt"/>
                <a:ea typeface="+mn-ea"/>
                <a:cs typeface="+mn-cs"/>
              </a:rPr>
              <a:t>His clock starts at the end of the year after his Father died, and the account must be fully emptied by the end of the year he turns 50. In this example, since the Father died after his start date, Son must take annual distributions during those 10 years. Faster distributions often mean higher taxes.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r>
              <a:rPr lang="en-US" i="1"/>
              <a:t>Note to Speaker: In this example, IRA Owner died on or after his start date. Therefore, Son is required to take annual distributions over the 10-year time frame (under the “at least as rapidly rule” – once RMDs have started they have to continue). If the IRA Owner died before his start date, Son would not be required to take annual distributions. He simply must fully empty the inherited IRA in 10 years.</a:t>
            </a:r>
          </a:p>
        </p:txBody>
      </p:sp>
      <p:sp>
        <p:nvSpPr>
          <p:cNvPr id="4" name="Slide Number Placeholder 3">
            <a:extLst>
              <a:ext uri="{FF2B5EF4-FFF2-40B4-BE49-F238E27FC236}">
                <a16:creationId xmlns:a16="http://schemas.microsoft.com/office/drawing/2014/main" id="{58C82114-69C0-D76D-9684-78B25B5EE22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0220577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47657-3B0D-C790-DE47-FF41C90EEE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430427-79B8-33A1-1E33-B3C7EB8EB926}"/>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D4CD1098-2456-D08A-ED26-528BECADEED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As a recap, when an IRA is left to an adult child, the rules are different. They’re not considered a special beneficiary, which means the account must be emptied within 10 years. And annual distributions may be required. Knowing this rule ahead of time helps you (the IRA Owner) avoid surprises down the road.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p>
          <a:p>
            <a:pPr marL="0" marR="0" lvl="0" indent="0" algn="l" defTabSz="914400" rtl="0" eaLnBrk="1" fontAlgn="auto" latinLnBrk="0" hangingPunct="1">
              <a:lnSpc>
                <a:spcPct val="100000"/>
              </a:lnSpc>
              <a:spcBef>
                <a:spcPts val="0"/>
              </a:spcBef>
              <a:spcAft>
                <a:spcPts val="0"/>
              </a:spcAft>
              <a:buClrTx/>
              <a:buSzTx/>
              <a:buFontTx/>
              <a:buNone/>
              <a:tabLst/>
              <a:defRPr/>
            </a:pPr>
            <a:r>
              <a:rPr lang="en-US" i="1"/>
              <a:t>Note to Speaker: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a:t>RMDs are not required years 1-9 if the IRA Owner died before their required beginning date but are required if the IRA Owner died on or after their required beginning date.</a:t>
            </a:r>
          </a:p>
        </p:txBody>
      </p:sp>
      <p:sp>
        <p:nvSpPr>
          <p:cNvPr id="4" name="Slide Number Placeholder 3">
            <a:extLst>
              <a:ext uri="{FF2B5EF4-FFF2-40B4-BE49-F238E27FC236}">
                <a16:creationId xmlns:a16="http://schemas.microsoft.com/office/drawing/2014/main" id="{E2816539-AF8B-4CA9-EA8A-CE8B8874298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690288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We covered a lot of ground today about the IRA required distribution rules. That said, there are scenarios we did not address, such as naming a trust or a charity as beneficiary, or the rules that apply to successor beneficiaries of inherited IRAs. Our goal was for you leave today with a greater understanding of Traditional IRA distribution requirements and how they may apply to you. If you would like to discuss your unique situation, please give me a call!</a:t>
            </a:r>
          </a:p>
          <a:p>
            <a:endParaRPr lang="en-US"/>
          </a:p>
          <a:p>
            <a:r>
              <a:rPr lang="en-US"/>
              <a:t>Let’s take a few minutes to summarize some of the key points of today’s session and highlight some resources.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964133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a:t>We would like to highlight several key points as we wrap up.</a:t>
            </a:r>
          </a:p>
          <a:p>
            <a:pPr marL="0" indent="0">
              <a:buFont typeface="Arial" panose="020B0604020202020204" pitchFamily="34" charset="0"/>
              <a:buNone/>
            </a:pPr>
            <a:endParaRPr lang="en-US"/>
          </a:p>
          <a:p>
            <a:pPr marL="171450" indent="-171450" algn="l">
              <a:buFont typeface="Arial" panose="020B0604020202020204" pitchFamily="34" charset="0"/>
              <a:buChar char="•"/>
            </a:pPr>
            <a:r>
              <a:rPr lang="en-US"/>
              <a:t>First, remember is that these rules are complicated and are always subject to legislative changes.</a:t>
            </a:r>
          </a:p>
          <a:p>
            <a:pPr marL="171450" indent="-171450">
              <a:buFont typeface="Arial" panose="020B0604020202020204" pitchFamily="34" charset="0"/>
              <a:buChar char="•"/>
            </a:pPr>
            <a:r>
              <a:rPr lang="en-US"/>
              <a:t>Remember that IRA distributions are considered income, and therefore subject to income tax. Some distributions may also be subject to a penalty tax.</a:t>
            </a:r>
          </a:p>
          <a:p>
            <a:pPr marL="171450" indent="-171450">
              <a:buFont typeface="Arial" panose="020B0604020202020204" pitchFamily="34" charset="0"/>
              <a:buChar char="•"/>
            </a:pPr>
            <a:r>
              <a:rPr lang="en-US"/>
              <a:t>Also, failing to take a required distribution may subject you to a 10% penalty tax.</a:t>
            </a:r>
          </a:p>
          <a:p>
            <a:pPr marL="171450" indent="-171450">
              <a:buFont typeface="Arial" panose="020B0604020202020204" pitchFamily="34" charset="0"/>
              <a:buChar char="•"/>
            </a:pPr>
            <a:r>
              <a:rPr lang="en-US"/>
              <a:t>The RMD rules set forth the MINIMUM that you must withdraw – you can always take more!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976537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9E64E3-2439-E966-3BA0-FC47AFC81B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04285E-AC56-B09A-BA78-55AE44D5485D}"/>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EEBC547F-ECCE-9183-6EC5-886D89D281E3}"/>
              </a:ext>
            </a:extLst>
          </p:cNvPr>
          <p:cNvSpPr>
            <a:spLocks noGrp="1"/>
          </p:cNvSpPr>
          <p:nvPr>
            <p:ph type="body" idx="1"/>
          </p:nvPr>
        </p:nvSpPr>
        <p:spPr/>
        <p:txBody>
          <a:bodyPr/>
          <a:lstStyle/>
          <a:p>
            <a:r>
              <a:rPr lang="en-US" sz="1200" kern="1200">
                <a:solidFill>
                  <a:schemeClr val="tx1"/>
                </a:solidFill>
                <a:effectLst/>
                <a:latin typeface="+mn-lt"/>
                <a:ea typeface="+mn-ea"/>
                <a:cs typeface="+mn-cs"/>
              </a:rPr>
              <a:t>Finally, one last reminder—this isn’t a ‘set it and forget it’ decision.</a:t>
            </a:r>
            <a:br>
              <a:rPr lang="en-US" sz="1200" kern="1200">
                <a:solidFill>
                  <a:schemeClr val="tx1"/>
                </a:solidFill>
                <a:effectLst/>
                <a:latin typeface="+mn-lt"/>
                <a:ea typeface="+mn-ea"/>
                <a:cs typeface="+mn-cs"/>
              </a:rPr>
            </a:b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It’s really important to review your beneficiary designations regularly, and especially after big life changes—like getting married, going through a divorce, or welcoming a child with special needs.</a:t>
            </a:r>
            <a:br>
              <a:rPr lang="en-US" sz="1200" kern="1200">
                <a:solidFill>
                  <a:schemeClr val="tx1"/>
                </a:solidFill>
                <a:effectLst/>
                <a:latin typeface="+mn-lt"/>
                <a:ea typeface="+mn-ea"/>
                <a:cs typeface="+mn-cs"/>
              </a:rPr>
            </a:br>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Because if those updates don’t happen, things can go wrong—and maybe when your family can least afford it.</a:t>
            </a:r>
          </a:p>
        </p:txBody>
      </p:sp>
      <p:sp>
        <p:nvSpPr>
          <p:cNvPr id="4" name="Slide Number Placeholder 3">
            <a:extLst>
              <a:ext uri="{FF2B5EF4-FFF2-40B4-BE49-F238E27FC236}">
                <a16:creationId xmlns:a16="http://schemas.microsoft.com/office/drawing/2014/main" id="{E6D74171-1A3F-0BCD-3758-CDE17F18EEE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788971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82588"/>
            <a:ext cx="5486400" cy="3086100"/>
          </a:xfrm>
        </p:spPr>
        <p:txBody>
          <a:bodyPr/>
          <a:lstStyle/>
          <a:p>
            <a:endParaRPr lang="en-US"/>
          </a:p>
        </p:txBody>
      </p:sp>
      <p:sp>
        <p:nvSpPr>
          <p:cNvPr id="3" name="Notes Placeholder 2"/>
          <p:cNvSpPr>
            <a:spLocks noGrp="1"/>
          </p:cNvSpPr>
          <p:nvPr>
            <p:ph type="body" idx="1"/>
          </p:nvPr>
        </p:nvSpPr>
        <p:spPr>
          <a:xfrm>
            <a:off x="470559" y="3621882"/>
            <a:ext cx="5916881" cy="5063331"/>
          </a:xfrm>
        </p:spPr>
        <p:txBody>
          <a:bodyPr/>
          <a:lstStyle/>
          <a:p>
            <a:pPr marL="0" indent="0">
              <a:spcBef>
                <a:spcPts val="600"/>
              </a:spcBef>
              <a:spcAft>
                <a:spcPts val="1200"/>
              </a:spcAft>
              <a:buFont typeface="Wingdings" panose="05000000000000000000" pitchFamily="2" charset="2"/>
              <a:buNone/>
            </a:pPr>
            <a:r>
              <a:rPr lang="en-US" dirty="0"/>
              <a:t>Here is a real life example of what could go wrong.</a:t>
            </a:r>
          </a:p>
          <a:p>
            <a:pPr marL="171450" indent="-171450">
              <a:spcBef>
                <a:spcPts val="600"/>
              </a:spcBef>
              <a:spcAft>
                <a:spcPts val="600"/>
              </a:spcAft>
              <a:buFont typeface="Arial" panose="020B0604020202020204" pitchFamily="34" charset="0"/>
              <a:buChar char="•"/>
            </a:pPr>
            <a:r>
              <a:rPr lang="en-US" dirty="0"/>
              <a:t>In 1991, Michael Kamio opened an IRA with Charles Schwab; he named his parents as primary beneficiaries and his sister Mariko as the contingent beneficiary</a:t>
            </a:r>
          </a:p>
          <a:p>
            <a:pPr marL="171450" indent="-171450">
              <a:spcBef>
                <a:spcPts val="600"/>
              </a:spcBef>
              <a:spcAft>
                <a:spcPts val="600"/>
              </a:spcAft>
              <a:buFont typeface="Arial" panose="020B0604020202020204" pitchFamily="34" charset="0"/>
              <a:buChar char="•"/>
            </a:pPr>
            <a:r>
              <a:rPr lang="en-US" dirty="0"/>
              <a:t>Michael later married Elizabeth and in 2000 updated his estate planning documents</a:t>
            </a:r>
          </a:p>
          <a:p>
            <a:pPr marL="171450" indent="-171450">
              <a:spcBef>
                <a:spcPts val="600"/>
              </a:spcBef>
              <a:spcAft>
                <a:spcPts val="600"/>
              </a:spcAft>
              <a:buFont typeface="Arial" panose="020B0604020202020204" pitchFamily="34" charset="0"/>
              <a:buChar char="•"/>
            </a:pPr>
            <a:r>
              <a:rPr lang="en-US" dirty="0"/>
              <a:t>Michael and his sister Mariko have been estranged since 1996</a:t>
            </a:r>
          </a:p>
          <a:p>
            <a:pPr marL="171450" indent="-171450">
              <a:spcBef>
                <a:spcPts val="600"/>
              </a:spcBef>
              <a:spcAft>
                <a:spcPts val="600"/>
              </a:spcAft>
              <a:buFont typeface="Arial" panose="020B0604020202020204" pitchFamily="34" charset="0"/>
              <a:buChar char="•"/>
            </a:pPr>
            <a:r>
              <a:rPr lang="en-US" dirty="0"/>
              <a:t>Michael died in 2019, and his parents predeceased him</a:t>
            </a:r>
          </a:p>
          <a:p>
            <a:pPr marL="171450" indent="-171450">
              <a:spcBef>
                <a:spcPts val="600"/>
              </a:spcBef>
              <a:spcAft>
                <a:spcPts val="600"/>
              </a:spcAft>
              <a:buFont typeface="Arial" panose="020B0604020202020204" pitchFamily="34" charset="0"/>
              <a:buChar char="•"/>
            </a:pPr>
            <a:r>
              <a:rPr lang="en-US" dirty="0"/>
              <a:t>Elizabeth claimed she should receive the IRA for the benefit of her and their three children, but there was no record of Michael updating his beneficiary designation after he married</a:t>
            </a:r>
          </a:p>
          <a:p>
            <a:pPr marL="171450" indent="-171450">
              <a:spcBef>
                <a:spcPts val="600"/>
              </a:spcBef>
              <a:spcAft>
                <a:spcPts val="600"/>
              </a:spcAft>
              <a:buFont typeface="Arial" panose="020B0604020202020204" pitchFamily="34" charset="0"/>
              <a:buChar char="•"/>
            </a:pPr>
            <a:r>
              <a:rPr lang="en-US" dirty="0"/>
              <a:t>OUTCOME:  The judge ruled that Michael’s sister will receive the IRA</a:t>
            </a:r>
          </a:p>
          <a:p>
            <a:endParaRPr lang="en-US" dirty="0"/>
          </a:p>
          <a:p>
            <a:r>
              <a:rPr lang="en-US" i="1" dirty="0"/>
              <a:t>Note to Speaker: The IRA Owner is not required to name their spouse as the beneficiary of an IRA and is not required to obtain their spouse’s consent to name anyone as the IRA beneficiary (unlike qualified plans which are governed by ERISA).</a:t>
            </a:r>
          </a:p>
          <a:p>
            <a:endParaRPr lang="en-US" dirty="0"/>
          </a:p>
          <a:p>
            <a:r>
              <a:rPr lang="en-US" dirty="0"/>
              <a:t>Source: Charles Schwab &amp; Co., Inc. v. Kamio, et al., No. 2284CV02298H (Mass. Super. Ct. 2025)</a:t>
            </a:r>
          </a:p>
          <a:p>
            <a:r>
              <a:rPr lang="en-US" dirty="0"/>
              <a:t>https://llklaw.com/legal-blog/the-importance-of-solidifying-your-beneficiary-designations</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021490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563055-A4CD-D2AA-96EA-572F855130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EEB461-5E5B-F060-716B-22C1434A9304}"/>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C683B86B-CB3E-D05F-949E-238A49B15501}"/>
              </a:ext>
            </a:extLst>
          </p:cNvPr>
          <p:cNvSpPr>
            <a:spLocks noGrp="1"/>
          </p:cNvSpPr>
          <p:nvPr>
            <p:ph type="body" idx="1"/>
          </p:nvPr>
        </p:nvSpPr>
        <p:spPr/>
        <p:txBody>
          <a:bodyPr/>
          <a:lstStyle/>
          <a:p>
            <a:r>
              <a:rPr lang="en-US"/>
              <a:t>Read slide</a:t>
            </a:r>
          </a:p>
        </p:txBody>
      </p:sp>
      <p:sp>
        <p:nvSpPr>
          <p:cNvPr id="4" name="Slide Number Placeholder 3">
            <a:extLst>
              <a:ext uri="{FF2B5EF4-FFF2-40B4-BE49-F238E27FC236}">
                <a16:creationId xmlns:a16="http://schemas.microsoft.com/office/drawing/2014/main" id="{7C4BEE94-A58A-4782-4C1B-CA1464DDBBB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8790624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7A628A-0B14-BDE1-349B-3BF5869CAB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7B0574-B6DA-A007-6B9A-8B958D125DFD}"/>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8D31C6EF-0909-A811-2717-66FE4E875DA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ptos" panose="020B0004020202020204" pitchFamily="34" charset="0"/>
              </a:rPr>
              <a:t>Here are a few helpful resources you may want to explore.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1" u="none" strike="noStrike" kern="1200" cap="none" spc="0" normalizeH="0" baseline="0" noProof="0">
              <a:ln>
                <a:noFill/>
              </a:ln>
              <a:solidFill>
                <a:prstClr val="black"/>
              </a:solidFill>
              <a:effectLst/>
              <a:uLnTx/>
              <a:uFillTx/>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prstClr val="black"/>
                </a:solidFill>
                <a:effectLst/>
                <a:uLnTx/>
                <a:uFillTx/>
                <a:latin typeface="Aptos" panose="020B0004020202020204" pitchFamily="34" charset="0"/>
              </a:rPr>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prstClr val="black"/>
                </a:solidFill>
                <a:effectLst/>
                <a:uLnTx/>
                <a:uFillTx/>
                <a:latin typeface="Aptos" panose="020B0004020202020204" pitchFamily="34" charset="0"/>
              </a:rPr>
              <a:t>https://merrillconnect.iscorp.com/nlg/viewDocument.action?itemNbr=107402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prstClr val="black"/>
                </a:solidFill>
                <a:effectLst/>
                <a:uLnTx/>
                <a:uFillTx/>
                <a:latin typeface="Aptos" panose="020B0004020202020204" pitchFamily="34" charset="0"/>
              </a:rPr>
              <a:t>https://merrillconnect.iscorp.com/nlg/viewDocument.action?itemNbr=108450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1" u="none" strike="noStrike" kern="1200" cap="none" spc="0" normalizeH="0" baseline="0" noProof="0">
              <a:ln>
                <a:noFill/>
              </a:ln>
              <a:solidFill>
                <a:prstClr val="black"/>
              </a:solidFill>
              <a:effectLst/>
              <a:uLnTx/>
              <a:uFillTx/>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prstClr val="black"/>
                </a:solidFill>
                <a:effectLst/>
                <a:uLnTx/>
                <a:uFillTx/>
                <a:latin typeface="Aptos" panose="020B0004020202020204" pitchFamily="34" charset="0"/>
              </a:rPr>
              <a:t>Note to Speaker: The images of the brochures are linked directly to these resources. Hover over the image to access.</a:t>
            </a:r>
          </a:p>
          <a:p>
            <a:endParaRPr lang="en-US">
              <a:latin typeface="Aptos" panose="020B0004020202020204" pitchFamily="34" charset="0"/>
              <a:hlinkClick r:id="rId3"/>
            </a:endParaRPr>
          </a:p>
          <a:p>
            <a:endParaRPr lang="en-US">
              <a:latin typeface="Aptos" panose="020B0004020202020204" pitchFamily="34" charset="0"/>
            </a:endParaRPr>
          </a:p>
        </p:txBody>
      </p:sp>
      <p:sp>
        <p:nvSpPr>
          <p:cNvPr id="4" name="Slide Number Placeholder 3">
            <a:extLst>
              <a:ext uri="{FF2B5EF4-FFF2-40B4-BE49-F238E27FC236}">
                <a16:creationId xmlns:a16="http://schemas.microsoft.com/office/drawing/2014/main" id="{47F6ADB5-433C-5E21-602A-E1238B94D27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129350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701341-ABBA-9385-B1BD-0F828AFC8C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7B1B26-7B0A-573F-242F-A843BC496BDE}"/>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A4A6F87A-F135-B1F3-87C7-76A84109F78D}"/>
              </a:ext>
            </a:extLst>
          </p:cNvPr>
          <p:cNvSpPr>
            <a:spLocks noGrp="1"/>
          </p:cNvSpPr>
          <p:nvPr>
            <p:ph type="body" idx="1"/>
          </p:nvPr>
        </p:nvSpPr>
        <p:spPr/>
        <p:txBody>
          <a:bodyPr/>
          <a:lstStyle/>
          <a:p>
            <a:r>
              <a:rPr lang="en-US" sz="1200" kern="1200">
                <a:solidFill>
                  <a:schemeClr val="tx1"/>
                </a:solidFill>
                <a:effectLst/>
                <a:latin typeface="+mn-lt"/>
                <a:ea typeface="+mn-ea"/>
                <a:cs typeface="+mn-cs"/>
              </a:rPr>
              <a:t>Before we wrap up today, we want to leave you with a few simple—but very important—next steps.</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First, make it a point to sit down with your financial professional and review your beneficiary designations. Many people set these years ago and never look at them again, and life changes faster than paperwork.</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Second, don’t assume the rules are the same everywhere. Call your IRA custodian and ask how distributions work under </a:t>
            </a:r>
            <a:r>
              <a:rPr lang="en-US" sz="1200" i="1" kern="1200">
                <a:solidFill>
                  <a:schemeClr val="tx1"/>
                </a:solidFill>
                <a:effectLst/>
                <a:latin typeface="+mn-lt"/>
                <a:ea typeface="+mn-ea"/>
                <a:cs typeface="+mn-cs"/>
              </a:rPr>
              <a:t>your</a:t>
            </a:r>
            <a:r>
              <a:rPr lang="en-US" sz="1200" kern="1200">
                <a:solidFill>
                  <a:schemeClr val="tx1"/>
                </a:solidFill>
                <a:effectLst/>
                <a:latin typeface="+mn-lt"/>
                <a:ea typeface="+mn-ea"/>
                <a:cs typeface="+mn-cs"/>
              </a:rPr>
              <a:t> IRA agreement. Sometimes the IRA document itself can be more restrictive than the general tax rules—and that can come as an unpleasant surprise if you are not prepared.</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Third, remember this is a team effort. Your attorney, CPA, and financial professional should all be on the same page. When those conversations happen together, you’re far more likely to avoid costly mistakes and missed opportunities.</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Taking these steps now can help your family avoid surprises and move confidently toward the finish line.</a:t>
            </a:r>
            <a:endParaRPr lang="en-US" sz="1200"/>
          </a:p>
        </p:txBody>
      </p:sp>
      <p:sp>
        <p:nvSpPr>
          <p:cNvPr id="4" name="Slide Number Placeholder 3">
            <a:extLst>
              <a:ext uri="{FF2B5EF4-FFF2-40B4-BE49-F238E27FC236}">
                <a16:creationId xmlns:a16="http://schemas.microsoft.com/office/drawing/2014/main" id="{5D6CF4E8-3730-7C00-41BD-3370C63DA8B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864806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a:t>Are there any question before we conclude?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I hope you enjoyed today’s session “Traditional IRAs: Required Distributions Made Simple for Owners and Beneficiaries” and that you are ready to take your next steps.</a:t>
            </a:r>
          </a:p>
          <a:p>
            <a:endParaRPr lang="en-US"/>
          </a:p>
          <a:p>
            <a:r>
              <a:rPr lang="en-US"/>
              <a:t>As a reminder, this presentation was provided for educational purposes only. Neither NLG nor any of its employees, agents or representatives provide tax or legal advice. You should consult with your personal estate planning attorney and tax advisor regarding your personal situation.</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194454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864880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E5BC92-EFBC-61CD-A53B-9817C612A4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1E06FA-1081-5164-1824-DE23B6EFC59A}"/>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E5FA48DD-DE70-A85A-F4A7-978BBD372ECA}"/>
              </a:ext>
            </a:extLst>
          </p:cNvPr>
          <p:cNvSpPr>
            <a:spLocks noGrp="1"/>
          </p:cNvSpPr>
          <p:nvPr>
            <p:ph type="body" idx="1"/>
          </p:nvPr>
        </p:nvSpPr>
        <p:spPr>
          <a:xfrm>
            <a:off x="242316" y="4419105"/>
            <a:ext cx="6373368" cy="3477986"/>
          </a:xfrm>
        </p:spPr>
        <p:txBody>
          <a:bodyPr/>
          <a:lstStyle/>
          <a:p>
            <a:r>
              <a:rPr lang="en-US" sz="1200" kern="1200" dirty="0">
                <a:solidFill>
                  <a:schemeClr val="tx1"/>
                </a:solidFill>
                <a:effectLst/>
                <a:latin typeface="+mn-lt"/>
                <a:ea typeface="+mn-ea"/>
                <a:cs typeface="+mn-cs"/>
              </a:rPr>
              <a:t>Inherited IRA rules can feel overwhelming, and you’re not alone because they are confusing. The good news is that once you understand the basics, they become much more manageable. Today, we’ll break these rules down step by step,  so you know exactly what’s expected and what to watch out for.</a:t>
            </a:r>
          </a:p>
          <a:p>
            <a:r>
              <a:rPr lang="en-US" sz="1200" kern="1200" dirty="0">
                <a:solidFill>
                  <a:schemeClr val="tx1"/>
                </a:solidFill>
                <a:effectLst/>
                <a:latin typeface="+mn-lt"/>
                <a:ea typeface="+mn-ea"/>
                <a:cs typeface="+mn-cs"/>
              </a:rPr>
              <a:t>We’ll focus on the general IRS rules that apply to inherited IRAs. Just keep in mind that some financial institutions may have their own policies or timelines that are more restrictive, so it’s always a good idea to check with your IRA custodian.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For simplicity, today’s discussion will center on </a:t>
            </a:r>
            <a:r>
              <a:rPr lang="en-US" sz="1200" b="1" kern="1200" dirty="0">
                <a:solidFill>
                  <a:schemeClr val="tx1"/>
                </a:solidFill>
                <a:effectLst/>
                <a:latin typeface="+mn-lt"/>
                <a:ea typeface="+mn-ea"/>
                <a:cs typeface="+mn-cs"/>
              </a:rPr>
              <a:t>Traditional IRAs only</a:t>
            </a:r>
            <a:r>
              <a:rPr lang="en-US" sz="1200" kern="1200" dirty="0">
                <a:solidFill>
                  <a:schemeClr val="tx1"/>
                </a:solidFill>
                <a:effectLst/>
                <a:latin typeface="+mn-lt"/>
                <a:ea typeface="+mn-ea"/>
                <a:cs typeface="+mn-cs"/>
              </a:rPr>
              <a:t>. We won’t be covering other types of inherited accounts such as Roth IRAs, SIMPLE IRAs, or SEP IRAs.</a:t>
            </a:r>
          </a:p>
          <a:p>
            <a:pPr>
              <a:buNone/>
            </a:pPr>
            <a:endParaRPr lang="en-US" dirty="0"/>
          </a:p>
        </p:txBody>
      </p:sp>
      <p:sp>
        <p:nvSpPr>
          <p:cNvPr id="4" name="Slide Number Placeholder 3">
            <a:extLst>
              <a:ext uri="{FF2B5EF4-FFF2-40B4-BE49-F238E27FC236}">
                <a16:creationId xmlns:a16="http://schemas.microsoft.com/office/drawing/2014/main" id="{052A1B6E-7191-7AC5-5BFF-C7CDDE559E1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083952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055688"/>
            <a:ext cx="5486400" cy="3086100"/>
          </a:xfrm>
        </p:spPr>
        <p:txBody>
          <a:bodyPr/>
          <a:lstStyle/>
          <a:p>
            <a:endParaRPr lang="en-US"/>
          </a:p>
        </p:txBody>
      </p:sp>
      <p:sp>
        <p:nvSpPr>
          <p:cNvPr id="3" name="Notes Placeholder 2"/>
          <p:cNvSpPr>
            <a:spLocks noGrp="1"/>
          </p:cNvSpPr>
          <p:nvPr>
            <p:ph type="body" idx="1"/>
          </p:nvPr>
        </p:nvSpPr>
        <p:spPr>
          <a:xfrm>
            <a:off x="380999" y="4307412"/>
            <a:ext cx="6087533" cy="4684183"/>
          </a:xfrm>
        </p:spPr>
        <p:txBody>
          <a:bodyPr/>
          <a:lstStyle/>
          <a:p>
            <a:r>
              <a:rPr lang="en-US" sz="1200" kern="1200" dirty="0">
                <a:solidFill>
                  <a:schemeClr val="tx1"/>
                </a:solidFill>
                <a:effectLst/>
                <a:latin typeface="+mn-lt"/>
                <a:ea typeface="+mn-ea"/>
                <a:cs typeface="+mn-cs"/>
              </a:rPr>
              <a:t>Today we’re going to simplify IRA distribution rules.</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These rules apply to both IRA owners and beneficiaries, so whether you own an IRA or have inherited one, this matters to you.</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You’ll hear the term RMD or </a:t>
            </a:r>
            <a:r>
              <a:rPr lang="en-US" sz="1200" b="0" i="1" kern="1200" dirty="0">
                <a:solidFill>
                  <a:schemeClr val="tx1"/>
                </a:solidFill>
                <a:effectLst/>
                <a:latin typeface="+mn-lt"/>
                <a:ea typeface="+mn-ea"/>
                <a:cs typeface="+mn-cs"/>
              </a:rPr>
              <a:t>required minimum distribution</a:t>
            </a:r>
            <a:r>
              <a:rPr lang="en-US" sz="1200" b="0" kern="1200" dirty="0">
                <a:solidFill>
                  <a:schemeClr val="tx1"/>
                </a:solidFill>
                <a:effectLst/>
                <a:latin typeface="+mn-lt"/>
                <a:ea typeface="+mn-ea"/>
                <a:cs typeface="+mn-cs"/>
              </a:rPr>
              <a:t>. That’s the minimum amount the IRS requires you to take from an IRA.</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RMDs begin on what’s called your required beginning date, or your </a:t>
            </a:r>
            <a:r>
              <a:rPr lang="en-US" sz="1200" b="0" i="1" kern="1200" dirty="0">
                <a:solidFill>
                  <a:schemeClr val="tx1"/>
                </a:solidFill>
                <a:effectLst/>
                <a:latin typeface="+mn-lt"/>
                <a:ea typeface="+mn-ea"/>
                <a:cs typeface="+mn-cs"/>
              </a:rPr>
              <a:t>start date</a:t>
            </a:r>
            <a:r>
              <a:rPr lang="en-US" sz="1200" b="0" kern="1200" dirty="0">
                <a:solidFill>
                  <a:schemeClr val="tx1"/>
                </a:solidFill>
                <a:effectLst/>
                <a:latin typeface="+mn-lt"/>
                <a:ea typeface="+mn-ea"/>
                <a:cs typeface="+mn-cs"/>
              </a:rPr>
              <a:t>. That start date depends on your specific situation.</a:t>
            </a:r>
          </a:p>
          <a:p>
            <a:endParaRPr lang="en-US" sz="1200" b="0"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Our goal today is simply to help you understand what RMDs are, when they start, and how they may apply to you and your beneficiary.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79543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A192D-344F-0A9D-E814-E82CE7F7A5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B730F7-9FB2-31E0-18A4-0D149BF0C944}"/>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7821A5E8-A80A-E05B-CE21-2FE1F9207B4A}"/>
              </a:ext>
            </a:extLst>
          </p:cNvPr>
          <p:cNvSpPr>
            <a:spLocks noGrp="1"/>
          </p:cNvSpPr>
          <p:nvPr>
            <p:ph type="body" idx="1"/>
          </p:nvPr>
        </p:nvSpPr>
        <p:spPr/>
        <p:txBody>
          <a:bodyPr/>
          <a:lstStyle/>
          <a:p>
            <a:r>
              <a:rPr lang="en-US" sz="1200" kern="1200">
                <a:solidFill>
                  <a:schemeClr val="tx1"/>
                </a:solidFill>
                <a:effectLst/>
                <a:latin typeface="+mn-lt"/>
                <a:ea typeface="+mn-ea"/>
                <a:cs typeface="+mn-cs"/>
              </a:rPr>
              <a:t>When you put money into a traditional IRA, you usually do it before paying income taxes. That gives you a nice tax break up front, and while the money stays in the account, it can grow without being taxed each year.</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At some point, though, the IRS wants to collect those taxes. That’s why, once you reach a certain age, you’re required to start taking money out. As a reminder, those withdrawals are called RMDs (Required Minimum Distributions).</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When you take an RMD, it’s taxed as income. So really, RMDs are just the IRS’s way of saying, ‘It’s time to pay the taxes that were deferred along the way.’”</a:t>
            </a:r>
          </a:p>
          <a:p>
            <a:r>
              <a:rPr lang="en-US" sz="1200" kern="120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Aptos" panose="020B0004020202020204" pitchFamily="34" charset="0"/>
              <a:ea typeface="Arial" panose="020B0604020202020204" pitchFamily="34" charset="0"/>
              <a:cs typeface="Arial"/>
            </a:endParaRPr>
          </a:p>
        </p:txBody>
      </p:sp>
      <p:sp>
        <p:nvSpPr>
          <p:cNvPr id="4" name="Slide Number Placeholder 3">
            <a:extLst>
              <a:ext uri="{FF2B5EF4-FFF2-40B4-BE49-F238E27FC236}">
                <a16:creationId xmlns:a16="http://schemas.microsoft.com/office/drawing/2014/main" id="{2343D3A8-AB63-5EC1-6F51-B0E1DF05F2D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745195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62D79C-1E1F-36F2-A85F-AEC928EA7A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3DD84B-ABEC-74DA-DA0B-8FBAEB2A86CE}"/>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71B7D6AC-8F53-9A37-5DB1-A05EC3A602F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a:solidFill>
                  <a:schemeClr val="tx1"/>
                </a:solidFill>
                <a:effectLst/>
                <a:latin typeface="+mn-lt"/>
                <a:ea typeface="+mn-ea"/>
                <a:cs typeface="+mn-cs"/>
              </a:rPr>
              <a:t>Let’s quickly talk about when RMDs start.</a:t>
            </a:r>
            <a:br>
              <a:rPr lang="en-US" sz="1200" b="0" kern="1200">
                <a:solidFill>
                  <a:schemeClr val="tx1"/>
                </a:solidFill>
                <a:effectLst/>
                <a:latin typeface="+mn-lt"/>
                <a:ea typeface="+mn-ea"/>
                <a:cs typeface="+mn-cs"/>
              </a:rPr>
            </a:br>
            <a:endParaRPr lang="en-US" sz="1200" b="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a:solidFill>
                  <a:schemeClr val="tx1"/>
                </a:solidFill>
                <a:effectLst/>
                <a:latin typeface="+mn-lt"/>
                <a:ea typeface="+mn-ea"/>
                <a:cs typeface="+mn-cs"/>
              </a:rPr>
              <a:t>If you have a traditional IRA, your start date is usually April 1 of the year after you reach your RMD age. That age is based on when you were born, so it’s not the same for everyone.</a:t>
            </a:r>
            <a:br>
              <a:rPr lang="en-US" sz="1200" b="0" kern="1200">
                <a:solidFill>
                  <a:schemeClr val="tx1"/>
                </a:solidFill>
                <a:effectLst/>
                <a:latin typeface="+mn-lt"/>
                <a:ea typeface="+mn-ea"/>
                <a:cs typeface="+mn-cs"/>
              </a:rPr>
            </a:br>
            <a:endParaRPr lang="en-US" sz="1200" b="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a:solidFill>
                  <a:schemeClr val="tx1"/>
                </a:solidFill>
                <a:effectLst/>
                <a:latin typeface="+mn-lt"/>
                <a:ea typeface="+mn-ea"/>
                <a:cs typeface="+mn-cs"/>
              </a:rPr>
              <a:t>For example, if you were born in 1955, your RMD age is 73. If you turn 73 this year, your first required withdrawal is due by April 1 of next year.</a:t>
            </a:r>
            <a:br>
              <a:rPr lang="en-US" sz="1200" b="0" kern="1200">
                <a:solidFill>
                  <a:schemeClr val="tx1"/>
                </a:solidFill>
                <a:effectLst/>
                <a:latin typeface="+mn-lt"/>
                <a:ea typeface="+mn-ea"/>
                <a:cs typeface="+mn-cs"/>
              </a:rPr>
            </a:br>
            <a:endParaRPr lang="en-US" sz="1200" b="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a:solidFill>
                  <a:schemeClr val="tx1"/>
                </a:solidFill>
                <a:effectLst/>
                <a:latin typeface="+mn-lt"/>
                <a:ea typeface="+mn-ea"/>
                <a:cs typeface="+mn-cs"/>
              </a:rPr>
              <a:t>Just keep in mind—waiting until then means taking two withdrawals in one year, so many people choose to take that first one earlier to keep things simple.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effectLst/>
              <a:latin typeface="Aptos" panose="020B0004020202020204" pitchFamily="34" charset="0"/>
              <a:ea typeface="Arial" panose="020B0604020202020204" pitchFamily="34" charset="0"/>
              <a:cs typeface="Arial"/>
            </a:endParaRPr>
          </a:p>
        </p:txBody>
      </p:sp>
      <p:sp>
        <p:nvSpPr>
          <p:cNvPr id="4" name="Slide Number Placeholder 3">
            <a:extLst>
              <a:ext uri="{FF2B5EF4-FFF2-40B4-BE49-F238E27FC236}">
                <a16:creationId xmlns:a16="http://schemas.microsoft.com/office/drawing/2014/main" id="{E1898BA9-BC64-4199-236E-4B585C8EDA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93366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5D189-9015-01D1-DC2D-24B4451F0F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53B292-308D-EECB-79CA-C530C0655B29}"/>
              </a:ext>
            </a:extLst>
          </p:cNvPr>
          <p:cNvSpPr>
            <a:spLocks noGrp="1" noRot="1" noChangeAspect="1"/>
          </p:cNvSpPr>
          <p:nvPr>
            <p:ph type="sldImg"/>
          </p:nvPr>
        </p:nvSpPr>
        <p:spPr>
          <a:xfrm>
            <a:off x="685800" y="703263"/>
            <a:ext cx="5486400" cy="3086100"/>
          </a:xfrm>
        </p:spPr>
        <p:txBody>
          <a:bodyPr/>
          <a:lstStyle/>
          <a:p>
            <a:endParaRPr lang="en-US"/>
          </a:p>
        </p:txBody>
      </p:sp>
      <p:sp>
        <p:nvSpPr>
          <p:cNvPr id="3" name="Notes Placeholder 2">
            <a:extLst>
              <a:ext uri="{FF2B5EF4-FFF2-40B4-BE49-F238E27FC236}">
                <a16:creationId xmlns:a16="http://schemas.microsoft.com/office/drawing/2014/main" id="{4952B8EE-48CC-62EB-F3CA-98B836578A10}"/>
              </a:ext>
            </a:extLst>
          </p:cNvPr>
          <p:cNvSpPr>
            <a:spLocks noGrp="1"/>
          </p:cNvSpPr>
          <p:nvPr>
            <p:ph type="body" idx="1"/>
          </p:nvPr>
        </p:nvSpPr>
        <p:spPr>
          <a:xfrm>
            <a:off x="685800" y="3926417"/>
            <a:ext cx="5486400" cy="4904316"/>
          </a:xfrm>
        </p:spPr>
        <p:txBody>
          <a:bodyPr/>
          <a:lstStyle/>
          <a:p>
            <a:r>
              <a:rPr lang="en-US" sz="1200" kern="1200" dirty="0">
                <a:solidFill>
                  <a:schemeClr val="tx1"/>
                </a:solidFill>
                <a:effectLst/>
                <a:latin typeface="+mn-lt"/>
                <a:ea typeface="+mn-ea"/>
                <a:cs typeface="+mn-cs"/>
              </a:rPr>
              <a:t>So, once you know </a:t>
            </a:r>
            <a:r>
              <a:rPr lang="en-US" sz="1200" i="1" kern="1200" dirty="0">
                <a:solidFill>
                  <a:schemeClr val="tx1"/>
                </a:solidFill>
                <a:effectLst/>
                <a:latin typeface="+mn-lt"/>
                <a:ea typeface="+mn-ea"/>
                <a:cs typeface="+mn-cs"/>
              </a:rPr>
              <a:t>when</a:t>
            </a:r>
            <a:r>
              <a:rPr lang="en-US" sz="1200" kern="1200" dirty="0">
                <a:solidFill>
                  <a:schemeClr val="tx1"/>
                </a:solidFill>
                <a:effectLst/>
                <a:latin typeface="+mn-lt"/>
                <a:ea typeface="+mn-ea"/>
                <a:cs typeface="+mn-cs"/>
              </a:rPr>
              <a:t> RMDs start, the next question is usually, </a:t>
            </a:r>
            <a:r>
              <a:rPr lang="en-US" sz="1200" i="1" kern="1200" dirty="0">
                <a:solidFill>
                  <a:schemeClr val="tx1"/>
                </a:solidFill>
                <a:effectLst/>
                <a:latin typeface="+mn-lt"/>
                <a:ea typeface="+mn-ea"/>
                <a:cs typeface="+mn-cs"/>
              </a:rPr>
              <a:t>how much do I actually have to take out?</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answer comes down to a simple calculation. You start with your account balance as of December 31 last year and divide it by a number from an IRS life‑expectancy table based on your age.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shorter the life expectancy, the larger the withdrawal. The longer it is, the smaller the amount. And this same method applies whether the RMD is for you—or for someone who inherits the account.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200" i="1" u="none" strike="noStrike" kern="1200" cap="none" spc="0" normalizeH="0" baseline="0" noProof="0" dirty="0">
              <a:ln>
                <a:noFill/>
              </a:ln>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200" i="1" u="none" strike="noStrike" kern="1200" cap="none" spc="0" normalizeH="0" baseline="0" noProof="0" dirty="0">
              <a:ln>
                <a:noFill/>
              </a:ln>
              <a:effectLst/>
              <a:uLnTx/>
              <a:uFillTx/>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i="1" u="none" strike="noStrike" kern="1200" cap="none" spc="0" normalizeH="0" baseline="0" noProof="0" dirty="0">
                <a:ln>
                  <a:noFill/>
                </a:ln>
                <a:effectLst/>
                <a:uLnTx/>
                <a:uFillTx/>
                <a:ea typeface="+mn-ea"/>
                <a:cs typeface="+mn-cs"/>
              </a:rPr>
              <a:t>Notes to Speaker: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i="1" u="none" strike="noStrike" kern="1200" cap="none" spc="0" normalizeH="0" baseline="0" noProof="0" dirty="0">
                <a:ln>
                  <a:noFill/>
                </a:ln>
                <a:effectLst/>
                <a:uLnTx/>
                <a:uFillTx/>
                <a:ea typeface="+mn-ea"/>
                <a:cs typeface="+mn-cs"/>
              </a:rPr>
              <a:t>The Internal Revenue Service has three life expectancy tables for purposes of calculating RMDs: the Uniform Table, the Joint and Survivor Life Table, and the Single Life Table. These </a:t>
            </a:r>
            <a:r>
              <a:rPr kumimoji="0" lang="en-US" sz="1200" b="0" i="1" u="none" strike="noStrike" kern="1200" cap="none" spc="0" normalizeH="0" baseline="0" noProof="0" dirty="0">
                <a:ln>
                  <a:noFill/>
                </a:ln>
                <a:effectLst/>
                <a:uLnTx/>
                <a:uFillTx/>
                <a:ea typeface="+mn-ea"/>
                <a:cs typeface="Arial" panose="020B0604020202020204" pitchFamily="34" charset="0"/>
              </a:rPr>
              <a:t>life expectancy tables can be found on the IRS website.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i="1" u="none" strike="noStrike" kern="1200" cap="none" spc="0" normalizeH="0" baseline="0" noProof="0" dirty="0">
                <a:ln>
                  <a:noFill/>
                </a:ln>
                <a:effectLst/>
                <a:uLnTx/>
                <a:uFillTx/>
                <a:ea typeface="+mn-ea"/>
                <a:cs typeface="+mn-cs"/>
              </a:rPr>
              <a:t>Although the IRA custodian may calculate the RMD, the IRA Owner is ultimately responsible for taking the correct RMD amount. IRA Owners and inherited IRA beneficiaries should consult with their tax and legal advisors on the correct RMD amount.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1" u="none" strike="noStrike" kern="1200" cap="none" spc="0" normalizeH="0" baseline="0" noProof="0" dirty="0">
              <a:ln>
                <a:noFill/>
              </a:ln>
              <a:effectLst/>
              <a:uLnTx/>
              <a:uFillTx/>
              <a:ea typeface="+mn-ea"/>
              <a:cs typeface="+mn-cs"/>
            </a:endParaRPr>
          </a:p>
        </p:txBody>
      </p:sp>
      <p:sp>
        <p:nvSpPr>
          <p:cNvPr id="4" name="Slide Number Placeholder 3">
            <a:extLst>
              <a:ext uri="{FF2B5EF4-FFF2-40B4-BE49-F238E27FC236}">
                <a16:creationId xmlns:a16="http://schemas.microsoft.com/office/drawing/2014/main" id="{D92DF9F5-6CB6-B092-1987-6283765FE43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405682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sv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1.sv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6228596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Default Photo/Vermo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2"/>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 name="Group 1">
            <a:extLst>
              <a:ext uri="{FF2B5EF4-FFF2-40B4-BE49-F238E27FC236}">
                <a16:creationId xmlns:a16="http://schemas.microsoft.com/office/drawing/2014/main" id="{DFF35736-BDB7-12D4-FE31-DDD48DAC7622}"/>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064C39B1-8A88-9E26-4A37-D94FCC5E7B73}"/>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B96C64EA-DE7D-0946-97EE-9E4B9D30D5D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F7FF9E7-2049-C3CE-E36A-220E143061A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F4901CC1-0EAA-F7CF-4A0D-2E37BEF227CE}"/>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E00C0204-05B7-2B9F-1C2F-EB7DC493EA0F}"/>
                  </a:ext>
                </a:extLst>
              </p:cNvPr>
              <p:cNvGrpSpPr/>
              <p:nvPr/>
            </p:nvGrpSpPr>
            <p:grpSpPr>
              <a:xfrm rot="5400000">
                <a:off x="460536" y="3071127"/>
                <a:ext cx="2718430" cy="2125932"/>
                <a:chOff x="1626161" y="-819526"/>
                <a:chExt cx="2718430" cy="2125932"/>
              </a:xfrm>
            </p:grpSpPr>
            <p:cxnSp>
              <p:nvCxnSpPr>
                <p:cNvPr id="17" name="Straight Connector 16">
                  <a:extLst>
                    <a:ext uri="{FF2B5EF4-FFF2-40B4-BE49-F238E27FC236}">
                      <a16:creationId xmlns:a16="http://schemas.microsoft.com/office/drawing/2014/main" id="{FDCC7EA1-64F9-0DCD-BEA9-A84689802179}"/>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AB328AF-FEF6-7106-27DF-6AE3D59BBEF1}"/>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7C529C4F-FDD9-5FB4-4EF8-3A8350F8351C}"/>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E2466CB-7E22-E368-A492-19864A1101D6}"/>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001075-5F6A-E8B0-2D6F-1D76153DFEC2}"/>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BD9F17F-0074-AB5B-B421-45475D92EA40}"/>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73259399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724C1-0B39-4AEF-B804-0C3BE40767D6}"/>
              </a:ext>
            </a:extLst>
          </p:cNvPr>
          <p:cNvSpPr>
            <a:spLocks noGrp="1"/>
          </p:cNvSpPr>
          <p:nvPr>
            <p:ph type="title"/>
          </p:nvPr>
        </p:nvSpPr>
        <p:spPr/>
        <p:txBody>
          <a:bodyPr/>
          <a:lstStyle/>
          <a:p>
            <a:r>
              <a:rPr lang="en-US"/>
              <a:t>Click to edit Master title style</a:t>
            </a:r>
          </a:p>
        </p:txBody>
      </p:sp>
      <p:sp>
        <p:nvSpPr>
          <p:cNvPr id="12" name="Text Placeholder 11">
            <a:extLst>
              <a:ext uri="{FF2B5EF4-FFF2-40B4-BE49-F238E27FC236}">
                <a16:creationId xmlns:a16="http://schemas.microsoft.com/office/drawing/2014/main" id="{277B3579-C8DF-DA48-9ADE-06832BB052B7}"/>
              </a:ext>
            </a:extLst>
          </p:cNvPr>
          <p:cNvSpPr>
            <a:spLocks noGrp="1"/>
          </p:cNvSpPr>
          <p:nvPr>
            <p:ph type="body" sz="quarter" idx="11"/>
          </p:nvPr>
        </p:nvSpPr>
        <p:spPr>
          <a:xfrm>
            <a:off x="728420" y="1400119"/>
            <a:ext cx="6173874" cy="646331"/>
          </a:xfrm>
          <a:solidFill>
            <a:schemeClr val="bg2"/>
          </a:solidFill>
        </p:spPr>
        <p:txBody>
          <a:bodyPr wrap="square" lIns="182880" tIns="182880" rIns="182880" bIns="182880" anchor="ctr" anchorCtr="0">
            <a:spAutoFit/>
          </a:bodyPr>
          <a:lstStyle>
            <a:lvl1pPr marL="14288" indent="-14288">
              <a:buNone/>
              <a:tabLst/>
              <a:defRPr/>
            </a:lvl1pPr>
            <a:lvl2pPr>
              <a:buNone/>
              <a:defRPr/>
            </a:lvl2pPr>
            <a:lvl3pPr>
              <a:buNone/>
              <a:defRPr/>
            </a:lvl3pPr>
            <a:lvl4pPr>
              <a:buNone/>
              <a:defRPr/>
            </a:lvl4pPr>
            <a:lvl5pPr>
              <a:buNone/>
              <a:defRPr/>
            </a:lvl5pPr>
          </a:lstStyle>
          <a:p>
            <a:pPr lvl="0"/>
            <a:r>
              <a:rPr lang="en-US"/>
              <a:t>Click to edit Master text styles</a:t>
            </a:r>
          </a:p>
        </p:txBody>
      </p:sp>
      <p:sp>
        <p:nvSpPr>
          <p:cNvPr id="16" name="Text Placeholder 11">
            <a:extLst>
              <a:ext uri="{FF2B5EF4-FFF2-40B4-BE49-F238E27FC236}">
                <a16:creationId xmlns:a16="http://schemas.microsoft.com/office/drawing/2014/main" id="{ADDED8AC-F820-6843-BC7B-6D95A020A2FB}"/>
              </a:ext>
            </a:extLst>
          </p:cNvPr>
          <p:cNvSpPr>
            <a:spLocks noGrp="1"/>
          </p:cNvSpPr>
          <p:nvPr>
            <p:ph type="body" sz="quarter" idx="13"/>
          </p:nvPr>
        </p:nvSpPr>
        <p:spPr>
          <a:xfrm>
            <a:off x="728420" y="2059335"/>
            <a:ext cx="6173874" cy="646331"/>
          </a:xfrm>
          <a:solidFill>
            <a:schemeClr val="bg2">
              <a:alpha val="50000"/>
            </a:schemeClr>
          </a:solidFill>
        </p:spPr>
        <p:txBody>
          <a:bodyPr wrap="square" lIns="182880" tIns="182880" rIns="182880" bIns="182880" anchor="ctr" anchorCtr="0">
            <a:spAutoFit/>
          </a:bodyPr>
          <a:lstStyle>
            <a:lvl1pPr>
              <a:buFont typeface="Arial" panose="020B0604020202020204" pitchFamily="34" charset="0"/>
              <a:buChar char="•"/>
              <a:defRPr/>
            </a:lvl1pPr>
            <a:lvl2pPr>
              <a:buNone/>
              <a:defRPr/>
            </a:lvl2pPr>
            <a:lvl3pPr>
              <a:buNone/>
              <a:defRPr/>
            </a:lvl3pPr>
            <a:lvl4pPr>
              <a:buNone/>
              <a:defRPr/>
            </a:lvl4pPr>
            <a:lvl5pPr>
              <a:buNone/>
              <a:defRPr/>
            </a:lvl5pPr>
          </a:lstStyle>
          <a:p>
            <a:pPr lvl="0"/>
            <a:r>
              <a:rPr lang="en-US"/>
              <a:t>Click to edit Master text styles</a:t>
            </a:r>
          </a:p>
        </p:txBody>
      </p:sp>
      <p:sp>
        <p:nvSpPr>
          <p:cNvPr id="18" name="Picture Placeholder 17">
            <a:extLst>
              <a:ext uri="{FF2B5EF4-FFF2-40B4-BE49-F238E27FC236}">
                <a16:creationId xmlns:a16="http://schemas.microsoft.com/office/drawing/2014/main" id="{E2238376-A1EE-C54B-B5BB-2EEDC25316EE}"/>
              </a:ext>
            </a:extLst>
          </p:cNvPr>
          <p:cNvSpPr>
            <a:spLocks noGrp="1"/>
          </p:cNvSpPr>
          <p:nvPr>
            <p:ph type="pic" sz="quarter" idx="14"/>
          </p:nvPr>
        </p:nvSpPr>
        <p:spPr>
          <a:xfrm>
            <a:off x="7075488" y="1233690"/>
            <a:ext cx="5116512" cy="5046460"/>
          </a:xfrm>
        </p:spPr>
        <p:txBody>
          <a:bodyPr/>
          <a:lstStyle/>
          <a:p>
            <a:r>
              <a:rPr lang="en-US"/>
              <a:t>Click icon to add picture</a:t>
            </a:r>
          </a:p>
        </p:txBody>
      </p:sp>
      <p:sp>
        <p:nvSpPr>
          <p:cNvPr id="14" name="Text Placeholder 11">
            <a:extLst>
              <a:ext uri="{FF2B5EF4-FFF2-40B4-BE49-F238E27FC236}">
                <a16:creationId xmlns:a16="http://schemas.microsoft.com/office/drawing/2014/main" id="{8DF7EA24-7F4B-1346-8376-6A7E79ED15DB}"/>
              </a:ext>
            </a:extLst>
          </p:cNvPr>
          <p:cNvSpPr>
            <a:spLocks noGrp="1"/>
          </p:cNvSpPr>
          <p:nvPr>
            <p:ph type="body" sz="quarter" idx="15"/>
          </p:nvPr>
        </p:nvSpPr>
        <p:spPr>
          <a:xfrm>
            <a:off x="728420" y="3011118"/>
            <a:ext cx="6173874" cy="646331"/>
          </a:xfrm>
          <a:solidFill>
            <a:schemeClr val="bg2"/>
          </a:solidFill>
        </p:spPr>
        <p:txBody>
          <a:bodyPr wrap="square" lIns="182880" tIns="182880" rIns="182880" bIns="182880" anchor="ctr" anchorCtr="0">
            <a:spAutoFit/>
          </a:bodyPr>
          <a:lstStyle>
            <a:lvl1pPr marL="14288" indent="-14288">
              <a:buNone/>
              <a:tabLst/>
              <a:defRPr/>
            </a:lvl1pPr>
            <a:lvl2pPr>
              <a:buNone/>
              <a:defRPr/>
            </a:lvl2pPr>
            <a:lvl3pPr>
              <a:buNone/>
              <a:defRPr/>
            </a:lvl3pPr>
            <a:lvl4pPr>
              <a:buNone/>
              <a:defRPr/>
            </a:lvl4pPr>
            <a:lvl5pPr>
              <a:buNone/>
              <a:defRPr/>
            </a:lvl5pPr>
          </a:lstStyle>
          <a:p>
            <a:pPr lvl="0"/>
            <a:r>
              <a:rPr lang="en-US"/>
              <a:t>Click to edit Master text styles</a:t>
            </a:r>
          </a:p>
        </p:txBody>
      </p:sp>
      <p:sp>
        <p:nvSpPr>
          <p:cNvPr id="15" name="Text Placeholder 11">
            <a:extLst>
              <a:ext uri="{FF2B5EF4-FFF2-40B4-BE49-F238E27FC236}">
                <a16:creationId xmlns:a16="http://schemas.microsoft.com/office/drawing/2014/main" id="{C89C2F49-E7AC-B641-B5BD-35789BA21E95}"/>
              </a:ext>
            </a:extLst>
          </p:cNvPr>
          <p:cNvSpPr>
            <a:spLocks noGrp="1"/>
          </p:cNvSpPr>
          <p:nvPr>
            <p:ph type="body" sz="quarter" idx="16"/>
          </p:nvPr>
        </p:nvSpPr>
        <p:spPr>
          <a:xfrm>
            <a:off x="728420" y="3688520"/>
            <a:ext cx="6173874" cy="646331"/>
          </a:xfrm>
          <a:solidFill>
            <a:schemeClr val="bg2">
              <a:alpha val="50000"/>
            </a:schemeClr>
          </a:solidFill>
        </p:spPr>
        <p:txBody>
          <a:bodyPr wrap="square" lIns="182880" tIns="182880" rIns="182880" bIns="182880" anchor="ctr" anchorCtr="0">
            <a:spAutoFit/>
          </a:bodyPr>
          <a:lstStyle>
            <a:lvl1pPr>
              <a:buFont typeface="Arial" panose="020B0604020202020204" pitchFamily="34" charset="0"/>
              <a:buChar char="•"/>
              <a:defRPr/>
            </a:lvl1pPr>
            <a:lvl2pPr>
              <a:buNone/>
              <a:defRPr/>
            </a:lvl2pPr>
            <a:lvl3pPr>
              <a:buNone/>
              <a:defRPr/>
            </a:lvl3pPr>
            <a:lvl4pPr>
              <a:buNone/>
              <a:defRPr/>
            </a:lvl4pPr>
            <a:lvl5pPr>
              <a:buNone/>
              <a:defRPr/>
            </a:lvl5pPr>
          </a:lstStyle>
          <a:p>
            <a:pPr lvl="0"/>
            <a:r>
              <a:rPr lang="en-US"/>
              <a:t>Click to edit Master text styles</a:t>
            </a:r>
          </a:p>
        </p:txBody>
      </p:sp>
      <p:sp>
        <p:nvSpPr>
          <p:cNvPr id="19" name="Footer Placeholder 22">
            <a:extLst>
              <a:ext uri="{FF2B5EF4-FFF2-40B4-BE49-F238E27FC236}">
                <a16:creationId xmlns:a16="http://schemas.microsoft.com/office/drawing/2014/main" id="{0B2631AD-BD13-6B49-9492-9FEB84FCFD1E}"/>
              </a:ext>
            </a:extLst>
          </p:cNvPr>
          <p:cNvSpPr txBox="1">
            <a:spLocks/>
          </p:cNvSpPr>
          <p:nvPr/>
        </p:nvSpPr>
        <p:spPr>
          <a:xfrm>
            <a:off x="489743"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For Internal Use Only – Not For Use With The Public</a:t>
            </a:r>
          </a:p>
        </p:txBody>
      </p:sp>
      <p:sp>
        <p:nvSpPr>
          <p:cNvPr id="20" name="Slide Number Placeholder 23">
            <a:extLst>
              <a:ext uri="{FF2B5EF4-FFF2-40B4-BE49-F238E27FC236}">
                <a16:creationId xmlns:a16="http://schemas.microsoft.com/office/drawing/2014/main" id="{2FD7ACF0-31D2-324B-B54E-57FCAB2BD245}"/>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Copyright© 2023, National Life Group | </a:t>
            </a:r>
            <a:fld id="{7100E8EA-2210-4425-A1B5-66FC0BB99DA3}" type="slidenum">
              <a:rPr lang="en-US" smtClean="0"/>
              <a:pPr/>
              <a:t>‹#›</a:t>
            </a:fld>
            <a:endParaRPr lang="en-US"/>
          </a:p>
        </p:txBody>
      </p:sp>
    </p:spTree>
    <p:extLst>
      <p:ext uri="{BB962C8B-B14F-4D97-AF65-F5344CB8AC3E}">
        <p14:creationId xmlns:p14="http://schemas.microsoft.com/office/powerpoint/2010/main" val="386829147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3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5486400" cy="3291840"/>
          </a:xfrm>
          <a:solidFill>
            <a:schemeClr val="bg1">
              <a:lumMod val="95000"/>
            </a:schemeClr>
          </a:solidFill>
        </p:spPr>
        <p:txBody>
          <a:bodyPr lIns="182880" tIns="640080" rIns="182880" bIns="228600"/>
          <a:lstStyle>
            <a:lvl1pPr marL="14288" indent="-14288">
              <a:buFont typeface="Arial" panose="020B0604020202020204" pitchFamily="34" charset="0"/>
              <a:buNone/>
              <a:tabLst/>
              <a:defRPr/>
            </a:lvl1pPr>
            <a:lvl2pPr marL="14288" indent="-14288">
              <a:buNone/>
              <a:tabLst/>
              <a:defRPr/>
            </a:lvl2pPr>
            <a:lvl3pPr marL="14288" indent="-14288">
              <a:buNone/>
              <a:tabLst/>
              <a:defRPr/>
            </a:lvl3pPr>
            <a:lvl4pPr marL="14288" indent="-14288">
              <a:buNone/>
              <a:tabLst/>
              <a:defRPr/>
            </a:lvl4pPr>
            <a:lvl5pPr marL="14288" indent="-14288">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99E02AD-6213-554A-A56E-3C67E3A2A550}"/>
              </a:ext>
            </a:extLst>
          </p:cNvPr>
          <p:cNvSpPr>
            <a:spLocks noGrp="1"/>
          </p:cNvSpPr>
          <p:nvPr>
            <p:ph type="body" sz="quarter" idx="13"/>
          </p:nvPr>
        </p:nvSpPr>
        <p:spPr>
          <a:xfrm>
            <a:off x="6268719" y="2834640"/>
            <a:ext cx="5486400" cy="3291840"/>
          </a:xfrm>
          <a:solidFill>
            <a:schemeClr val="bg1">
              <a:lumMod val="95000"/>
            </a:schemeClr>
          </a:solidFill>
        </p:spPr>
        <p:txBody>
          <a:bodyPr lIns="182880" tIns="640080" rIns="182880" bIns="228600"/>
          <a:lstStyle>
            <a:lvl1pPr marL="14288" indent="-14288">
              <a:buFont typeface="Arial" panose="020B0604020202020204" pitchFamily="34" charset="0"/>
              <a:buNone/>
              <a:tabLst/>
              <a:defRPr/>
            </a:lvl1pPr>
            <a:lvl2pPr marL="14288" indent="-14288">
              <a:buNone/>
              <a:tabLst/>
              <a:defRPr/>
            </a:lvl2pPr>
            <a:lvl3pPr marL="14288" indent="-14288">
              <a:buNone/>
              <a:tabLst/>
              <a:defRPr/>
            </a:lvl3pPr>
            <a:lvl4pPr marL="14288" indent="-14288">
              <a:buNone/>
              <a:tabLst/>
              <a:defRPr/>
            </a:lvl4pPr>
            <a:lvl5pPr marL="14288" indent="-14288">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Picture Placeholder 10">
            <a:extLst>
              <a:ext uri="{FF2B5EF4-FFF2-40B4-BE49-F238E27FC236}">
                <a16:creationId xmlns:a16="http://schemas.microsoft.com/office/drawing/2014/main" id="{989266DD-44A3-6A47-BE5B-CFB3F93AB4DC}"/>
              </a:ext>
            </a:extLst>
          </p:cNvPr>
          <p:cNvSpPr>
            <a:spLocks noGrp="1"/>
          </p:cNvSpPr>
          <p:nvPr>
            <p:ph type="pic" sz="quarter" idx="14"/>
          </p:nvPr>
        </p:nvSpPr>
        <p:spPr>
          <a:xfrm>
            <a:off x="2262980" y="1166578"/>
            <a:ext cx="1874837" cy="1874837"/>
          </a:xfrm>
          <a:prstGeom prst="rect">
            <a:avLst/>
          </a:prstGeom>
          <a:noFill/>
          <a:ln w="127000">
            <a:noFill/>
          </a:ln>
        </p:spPr>
        <p:txBody>
          <a:bodyPr/>
          <a:lstStyle/>
          <a:p>
            <a:r>
              <a:rPr lang="en-US"/>
              <a:t>Click icon to add picture</a:t>
            </a:r>
          </a:p>
        </p:txBody>
      </p:sp>
      <p:sp>
        <p:nvSpPr>
          <p:cNvPr id="21" name="Picture Placeholder 10">
            <a:extLst>
              <a:ext uri="{FF2B5EF4-FFF2-40B4-BE49-F238E27FC236}">
                <a16:creationId xmlns:a16="http://schemas.microsoft.com/office/drawing/2014/main" id="{73E30ABA-DD36-944B-89CF-EA08105F034F}"/>
              </a:ext>
            </a:extLst>
          </p:cNvPr>
          <p:cNvSpPr>
            <a:spLocks noGrp="1"/>
          </p:cNvSpPr>
          <p:nvPr>
            <p:ph type="pic" sz="quarter" idx="16"/>
          </p:nvPr>
        </p:nvSpPr>
        <p:spPr>
          <a:xfrm>
            <a:off x="8074500" y="1166578"/>
            <a:ext cx="1874837" cy="1874837"/>
          </a:xfrm>
          <a:prstGeom prst="rect">
            <a:avLst/>
          </a:prstGeom>
          <a:noFill/>
          <a:ln w="127000">
            <a:noFill/>
          </a:ln>
        </p:spPr>
        <p:txBody>
          <a:bodyPr/>
          <a:lstStyle/>
          <a:p>
            <a:r>
              <a:rPr lang="en-US"/>
              <a:t>Click icon to add picture</a:t>
            </a:r>
          </a:p>
        </p:txBody>
      </p:sp>
      <p:sp>
        <p:nvSpPr>
          <p:cNvPr id="13" name="Footer Placeholder 22">
            <a:extLst>
              <a:ext uri="{FF2B5EF4-FFF2-40B4-BE49-F238E27FC236}">
                <a16:creationId xmlns:a16="http://schemas.microsoft.com/office/drawing/2014/main" id="{0C4A099D-E83A-B246-9549-8C451C3024BF}"/>
              </a:ext>
            </a:extLst>
          </p:cNvPr>
          <p:cNvSpPr txBox="1">
            <a:spLocks/>
          </p:cNvSpPr>
          <p:nvPr/>
        </p:nvSpPr>
        <p:spPr>
          <a:xfrm>
            <a:off x="489743"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For Internal Use Only – Not For Use With The Public</a:t>
            </a:r>
          </a:p>
        </p:txBody>
      </p:sp>
      <p:sp>
        <p:nvSpPr>
          <p:cNvPr id="14" name="Slide Number Placeholder 23">
            <a:extLst>
              <a:ext uri="{FF2B5EF4-FFF2-40B4-BE49-F238E27FC236}">
                <a16:creationId xmlns:a16="http://schemas.microsoft.com/office/drawing/2014/main" id="{E156BA7B-0A90-9946-A003-FF848A5808AB}"/>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Copyright© 2023, National Life Group | </a:t>
            </a:r>
            <a:fld id="{7100E8EA-2210-4425-A1B5-66FC0BB99DA3}" type="slidenum">
              <a:rPr lang="en-US" smtClean="0"/>
              <a:pPr/>
              <a:t>‹#›</a:t>
            </a:fld>
            <a:endParaRPr lang="en-US"/>
          </a:p>
        </p:txBody>
      </p:sp>
    </p:spTree>
    <p:extLst>
      <p:ext uri="{BB962C8B-B14F-4D97-AF65-F5344CB8AC3E}">
        <p14:creationId xmlns:p14="http://schemas.microsoft.com/office/powerpoint/2010/main" val="233054441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3">
            <a:extLst>
              <a:ext uri="{FF2B5EF4-FFF2-40B4-BE49-F238E27FC236}">
                <a16:creationId xmlns:a16="http://schemas.microsoft.com/office/drawing/2014/main" id="{46B74E60-FD1E-ED4F-B880-DACE0E6F9BE4}"/>
              </a:ext>
            </a:extLst>
          </p:cNvPr>
          <p:cNvSpPr>
            <a:spLocks noGrp="1"/>
          </p:cNvSpPr>
          <p:nvPr>
            <p:ph type="body" sz="quarter" idx="11"/>
          </p:nvPr>
        </p:nvSpPr>
        <p:spPr>
          <a:xfrm>
            <a:off x="3362960"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a:extLst>
              <a:ext uri="{FF2B5EF4-FFF2-40B4-BE49-F238E27FC236}">
                <a16:creationId xmlns:a16="http://schemas.microsoft.com/office/drawing/2014/main" id="{CECDAE54-97FB-1340-974E-A833AEE1DCB3}"/>
              </a:ext>
            </a:extLst>
          </p:cNvPr>
          <p:cNvSpPr>
            <a:spLocks noGrp="1"/>
          </p:cNvSpPr>
          <p:nvPr>
            <p:ph type="body" sz="quarter" idx="12"/>
          </p:nvPr>
        </p:nvSpPr>
        <p:spPr>
          <a:xfrm>
            <a:off x="9174481"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99E02AD-6213-554A-A56E-3C67E3A2A550}"/>
              </a:ext>
            </a:extLst>
          </p:cNvPr>
          <p:cNvSpPr>
            <a:spLocks noGrp="1"/>
          </p:cNvSpPr>
          <p:nvPr>
            <p:ph type="body" sz="quarter" idx="13"/>
          </p:nvPr>
        </p:nvSpPr>
        <p:spPr>
          <a:xfrm>
            <a:off x="6268721"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Picture Placeholder 10">
            <a:extLst>
              <a:ext uri="{FF2B5EF4-FFF2-40B4-BE49-F238E27FC236}">
                <a16:creationId xmlns:a16="http://schemas.microsoft.com/office/drawing/2014/main" id="{989266DD-44A3-6A47-BE5B-CFB3F93AB4DC}"/>
              </a:ext>
            </a:extLst>
          </p:cNvPr>
          <p:cNvSpPr>
            <a:spLocks noGrp="1"/>
          </p:cNvSpPr>
          <p:nvPr>
            <p:ph type="pic" sz="quarter" idx="14"/>
          </p:nvPr>
        </p:nvSpPr>
        <p:spPr>
          <a:xfrm>
            <a:off x="799940" y="1166578"/>
            <a:ext cx="1874837" cy="1874837"/>
          </a:xfrm>
          <a:prstGeom prst="rect">
            <a:avLst/>
          </a:prstGeom>
          <a:noFill/>
          <a:ln w="127000">
            <a:noFill/>
          </a:ln>
        </p:spPr>
        <p:txBody>
          <a:bodyPr/>
          <a:lstStyle/>
          <a:p>
            <a:r>
              <a:rPr lang="en-US"/>
              <a:t>Click icon to add picture</a:t>
            </a:r>
          </a:p>
        </p:txBody>
      </p:sp>
      <p:sp>
        <p:nvSpPr>
          <p:cNvPr id="20" name="Picture Placeholder 10">
            <a:extLst>
              <a:ext uri="{FF2B5EF4-FFF2-40B4-BE49-F238E27FC236}">
                <a16:creationId xmlns:a16="http://schemas.microsoft.com/office/drawing/2014/main" id="{AAC8A3C8-6BE1-A240-B280-7A58AFB7E3FE}"/>
              </a:ext>
            </a:extLst>
          </p:cNvPr>
          <p:cNvSpPr>
            <a:spLocks noGrp="1"/>
          </p:cNvSpPr>
          <p:nvPr>
            <p:ph type="pic" sz="quarter" idx="15"/>
          </p:nvPr>
        </p:nvSpPr>
        <p:spPr>
          <a:xfrm>
            <a:off x="3705701" y="1166578"/>
            <a:ext cx="1874837" cy="1874837"/>
          </a:xfrm>
          <a:prstGeom prst="rect">
            <a:avLst/>
          </a:prstGeom>
          <a:noFill/>
          <a:ln w="127000">
            <a:noFill/>
          </a:ln>
        </p:spPr>
        <p:txBody>
          <a:bodyPr/>
          <a:lstStyle/>
          <a:p>
            <a:r>
              <a:rPr lang="en-US"/>
              <a:t>Click icon to add picture</a:t>
            </a:r>
          </a:p>
        </p:txBody>
      </p:sp>
      <p:sp>
        <p:nvSpPr>
          <p:cNvPr id="21" name="Picture Placeholder 10">
            <a:extLst>
              <a:ext uri="{FF2B5EF4-FFF2-40B4-BE49-F238E27FC236}">
                <a16:creationId xmlns:a16="http://schemas.microsoft.com/office/drawing/2014/main" id="{73E30ABA-DD36-944B-89CF-EA08105F034F}"/>
              </a:ext>
            </a:extLst>
          </p:cNvPr>
          <p:cNvSpPr>
            <a:spLocks noGrp="1"/>
          </p:cNvSpPr>
          <p:nvPr>
            <p:ph type="pic" sz="quarter" idx="16"/>
          </p:nvPr>
        </p:nvSpPr>
        <p:spPr>
          <a:xfrm>
            <a:off x="6611460" y="1166578"/>
            <a:ext cx="1874837" cy="1874837"/>
          </a:xfrm>
          <a:prstGeom prst="rect">
            <a:avLst/>
          </a:prstGeom>
          <a:noFill/>
          <a:ln w="127000">
            <a:noFill/>
          </a:ln>
        </p:spPr>
        <p:txBody>
          <a:bodyPr/>
          <a:lstStyle/>
          <a:p>
            <a:r>
              <a:rPr lang="en-US"/>
              <a:t>Click icon to add picture</a:t>
            </a:r>
          </a:p>
        </p:txBody>
      </p:sp>
      <p:sp>
        <p:nvSpPr>
          <p:cNvPr id="22" name="Picture Placeholder 10">
            <a:extLst>
              <a:ext uri="{FF2B5EF4-FFF2-40B4-BE49-F238E27FC236}">
                <a16:creationId xmlns:a16="http://schemas.microsoft.com/office/drawing/2014/main" id="{C23A35F9-D265-CF42-BD8E-1BBEACC1DD46}"/>
              </a:ext>
            </a:extLst>
          </p:cNvPr>
          <p:cNvSpPr>
            <a:spLocks noGrp="1"/>
          </p:cNvSpPr>
          <p:nvPr>
            <p:ph type="pic" sz="quarter" idx="17"/>
          </p:nvPr>
        </p:nvSpPr>
        <p:spPr>
          <a:xfrm>
            <a:off x="9522556" y="1166577"/>
            <a:ext cx="1874837" cy="1874837"/>
          </a:xfrm>
          <a:prstGeom prst="rect">
            <a:avLst/>
          </a:prstGeom>
          <a:noFill/>
          <a:ln w="127000">
            <a:noFill/>
          </a:ln>
        </p:spPr>
        <p:txBody>
          <a:bodyPr/>
          <a:lstStyle/>
          <a:p>
            <a:r>
              <a:rPr lang="en-US"/>
              <a:t>Click icon to add picture</a:t>
            </a:r>
          </a:p>
        </p:txBody>
      </p:sp>
      <p:sp>
        <p:nvSpPr>
          <p:cNvPr id="18" name="Footer Placeholder 22">
            <a:extLst>
              <a:ext uri="{FF2B5EF4-FFF2-40B4-BE49-F238E27FC236}">
                <a16:creationId xmlns:a16="http://schemas.microsoft.com/office/drawing/2014/main" id="{E886CD82-C408-8841-A465-83B6D8E3524E}"/>
              </a:ext>
            </a:extLst>
          </p:cNvPr>
          <p:cNvSpPr txBox="1">
            <a:spLocks/>
          </p:cNvSpPr>
          <p:nvPr/>
        </p:nvSpPr>
        <p:spPr>
          <a:xfrm>
            <a:off x="489742"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For Internal Use Only – Not For Use With The Public</a:t>
            </a:r>
          </a:p>
        </p:txBody>
      </p:sp>
      <p:sp>
        <p:nvSpPr>
          <p:cNvPr id="23" name="Slide Number Placeholder 23">
            <a:extLst>
              <a:ext uri="{FF2B5EF4-FFF2-40B4-BE49-F238E27FC236}">
                <a16:creationId xmlns:a16="http://schemas.microsoft.com/office/drawing/2014/main" id="{8359AFD8-1299-7445-A10B-FFA773FE6232}"/>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Copyright© 2023, National Life Group | </a:t>
            </a:r>
            <a:fld id="{7100E8EA-2210-4425-A1B5-66FC0BB99DA3}" type="slidenum">
              <a:rPr lang="en-US" smtClean="0"/>
              <a:pPr/>
              <a:t>‹#›</a:t>
            </a:fld>
            <a:endParaRPr lang="en-US"/>
          </a:p>
        </p:txBody>
      </p:sp>
    </p:spTree>
    <p:extLst>
      <p:ext uri="{BB962C8B-B14F-4D97-AF65-F5344CB8AC3E}">
        <p14:creationId xmlns:p14="http://schemas.microsoft.com/office/powerpoint/2010/main" val="311599167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3474720" cy="3291840"/>
          </a:xfrm>
          <a:solidFill>
            <a:schemeClr val="bg1">
              <a:lumMod val="95000"/>
            </a:schemeClr>
          </a:solidFill>
        </p:spPr>
        <p:txBody>
          <a:bodyPr lIns="182880" tIns="457200" rIns="182880" bIns="228600"/>
          <a:lstStyle>
            <a:lvl1pPr marL="14288" indent="0" algn="ctr">
              <a:buNone/>
              <a:tabLst/>
              <a:defRPr/>
            </a:lvl1pPr>
            <a:lvl2pPr marL="14288" indent="0" algn="ctr">
              <a:buNone/>
              <a:tabLst/>
              <a:defRPr/>
            </a:lvl2pPr>
            <a:lvl3pPr marL="14288" indent="0" algn="ctr">
              <a:buNone/>
              <a:tabLst/>
              <a:defRPr/>
            </a:lvl3pPr>
            <a:lvl4pPr marL="14288" indent="0" algn="ctr">
              <a:buNone/>
              <a:tabLst/>
              <a:defRPr/>
            </a:lvl4pPr>
            <a:lvl5pPr marL="14288"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3">
            <a:extLst>
              <a:ext uri="{FF2B5EF4-FFF2-40B4-BE49-F238E27FC236}">
                <a16:creationId xmlns:a16="http://schemas.microsoft.com/office/drawing/2014/main" id="{46B74E60-FD1E-ED4F-B880-DACE0E6F9BE4}"/>
              </a:ext>
            </a:extLst>
          </p:cNvPr>
          <p:cNvSpPr>
            <a:spLocks noGrp="1"/>
          </p:cNvSpPr>
          <p:nvPr>
            <p:ph type="body" sz="quarter" idx="11"/>
          </p:nvPr>
        </p:nvSpPr>
        <p:spPr>
          <a:xfrm>
            <a:off x="4358640" y="2834640"/>
            <a:ext cx="3474720" cy="3291840"/>
          </a:xfrm>
          <a:solidFill>
            <a:schemeClr val="bg1">
              <a:lumMod val="95000"/>
            </a:schemeClr>
          </a:solidFill>
        </p:spPr>
        <p:txBody>
          <a:bodyPr lIns="182880" tIns="457200" rIns="182880" bIns="228600"/>
          <a:lstStyle>
            <a:lvl1pPr marL="14288" indent="0" algn="ctr">
              <a:buNone/>
              <a:tabLst/>
              <a:defRPr/>
            </a:lvl1pPr>
            <a:lvl2pPr marL="14288" indent="0" algn="ctr">
              <a:buNone/>
              <a:tabLst/>
              <a:defRPr/>
            </a:lvl2pPr>
            <a:lvl3pPr marL="14288" indent="0" algn="ctr">
              <a:buNone/>
              <a:tabLst/>
              <a:defRPr/>
            </a:lvl3pPr>
            <a:lvl4pPr marL="14288" indent="0" algn="ctr">
              <a:buNone/>
              <a:tabLst/>
              <a:defRPr/>
            </a:lvl4pPr>
            <a:lvl5pPr marL="14288"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a:extLst>
              <a:ext uri="{FF2B5EF4-FFF2-40B4-BE49-F238E27FC236}">
                <a16:creationId xmlns:a16="http://schemas.microsoft.com/office/drawing/2014/main" id="{CECDAE54-97FB-1340-974E-A833AEE1DCB3}"/>
              </a:ext>
            </a:extLst>
          </p:cNvPr>
          <p:cNvSpPr>
            <a:spLocks noGrp="1"/>
          </p:cNvSpPr>
          <p:nvPr>
            <p:ph type="body" sz="quarter" idx="12"/>
          </p:nvPr>
        </p:nvSpPr>
        <p:spPr>
          <a:xfrm>
            <a:off x="8260081" y="2834640"/>
            <a:ext cx="3474720" cy="3291840"/>
          </a:xfrm>
          <a:solidFill>
            <a:schemeClr val="bg1">
              <a:lumMod val="95000"/>
            </a:schemeClr>
          </a:solidFill>
        </p:spPr>
        <p:txBody>
          <a:bodyPr lIns="182880" tIns="457200" rIns="182880" bIns="228600"/>
          <a:lstStyle>
            <a:lvl1pPr marL="14288" indent="0" algn="ctr">
              <a:buNone/>
              <a:tabLst/>
              <a:defRPr/>
            </a:lvl1pPr>
            <a:lvl2pPr marL="14288" indent="0" algn="ctr">
              <a:buNone/>
              <a:tabLst/>
              <a:defRPr/>
            </a:lvl2pPr>
            <a:lvl3pPr marL="14288" indent="0" algn="ctr">
              <a:buNone/>
              <a:tabLst/>
              <a:defRPr/>
            </a:lvl3pPr>
            <a:lvl4pPr marL="14288" indent="0" algn="ctr">
              <a:buNone/>
              <a:tabLst/>
              <a:defRPr/>
            </a:lvl4pPr>
            <a:lvl5pPr marL="14288"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a:extLst>
              <a:ext uri="{FF2B5EF4-FFF2-40B4-BE49-F238E27FC236}">
                <a16:creationId xmlns:a16="http://schemas.microsoft.com/office/drawing/2014/main" id="{86655EDF-EB9A-E14C-8C5B-29DBABFE6282}"/>
              </a:ext>
            </a:extLst>
          </p:cNvPr>
          <p:cNvSpPr>
            <a:spLocks noGrp="1"/>
          </p:cNvSpPr>
          <p:nvPr>
            <p:ph type="pic" sz="quarter" idx="13"/>
          </p:nvPr>
        </p:nvSpPr>
        <p:spPr>
          <a:xfrm>
            <a:off x="1257141" y="1166578"/>
            <a:ext cx="1874837" cy="1874837"/>
          </a:xfrm>
          <a:prstGeom prst="rect">
            <a:avLst/>
          </a:prstGeom>
          <a:noFill/>
          <a:ln w="127000">
            <a:noFill/>
          </a:ln>
        </p:spPr>
        <p:txBody>
          <a:bodyPr/>
          <a:lstStyle/>
          <a:p>
            <a:r>
              <a:rPr lang="en-US"/>
              <a:t>Click icon to add picture</a:t>
            </a:r>
          </a:p>
        </p:txBody>
      </p:sp>
      <p:sp>
        <p:nvSpPr>
          <p:cNvPr id="12" name="Picture Placeholder 10">
            <a:extLst>
              <a:ext uri="{FF2B5EF4-FFF2-40B4-BE49-F238E27FC236}">
                <a16:creationId xmlns:a16="http://schemas.microsoft.com/office/drawing/2014/main" id="{7549764D-2A20-BA46-B830-29A2D468A9AA}"/>
              </a:ext>
            </a:extLst>
          </p:cNvPr>
          <p:cNvSpPr>
            <a:spLocks noGrp="1"/>
          </p:cNvSpPr>
          <p:nvPr>
            <p:ph type="pic" sz="quarter" idx="14"/>
          </p:nvPr>
        </p:nvSpPr>
        <p:spPr>
          <a:xfrm>
            <a:off x="5158581" y="1155003"/>
            <a:ext cx="1874837" cy="1874837"/>
          </a:xfrm>
          <a:prstGeom prst="rect">
            <a:avLst/>
          </a:prstGeom>
          <a:noFill/>
          <a:ln w="127000">
            <a:noFill/>
          </a:ln>
        </p:spPr>
        <p:txBody>
          <a:bodyPr/>
          <a:lstStyle/>
          <a:p>
            <a:r>
              <a:rPr lang="en-US"/>
              <a:t>Click icon to add picture</a:t>
            </a:r>
          </a:p>
        </p:txBody>
      </p:sp>
      <p:sp>
        <p:nvSpPr>
          <p:cNvPr id="13" name="Picture Placeholder 10">
            <a:extLst>
              <a:ext uri="{FF2B5EF4-FFF2-40B4-BE49-F238E27FC236}">
                <a16:creationId xmlns:a16="http://schemas.microsoft.com/office/drawing/2014/main" id="{EE51BD8B-A372-4C48-8E4B-771B4F906DFC}"/>
              </a:ext>
            </a:extLst>
          </p:cNvPr>
          <p:cNvSpPr>
            <a:spLocks noGrp="1"/>
          </p:cNvSpPr>
          <p:nvPr>
            <p:ph type="pic" sz="quarter" idx="15"/>
          </p:nvPr>
        </p:nvSpPr>
        <p:spPr>
          <a:xfrm>
            <a:off x="9090500" y="1166577"/>
            <a:ext cx="1874837" cy="1874837"/>
          </a:xfrm>
          <a:prstGeom prst="rect">
            <a:avLst/>
          </a:prstGeom>
          <a:noFill/>
          <a:ln w="127000">
            <a:noFill/>
          </a:ln>
        </p:spPr>
        <p:txBody>
          <a:bodyPr/>
          <a:lstStyle/>
          <a:p>
            <a:r>
              <a:rPr lang="en-US"/>
              <a:t>Click icon to add picture</a:t>
            </a:r>
          </a:p>
        </p:txBody>
      </p:sp>
      <p:sp>
        <p:nvSpPr>
          <p:cNvPr id="17" name="Footer Placeholder 22">
            <a:extLst>
              <a:ext uri="{FF2B5EF4-FFF2-40B4-BE49-F238E27FC236}">
                <a16:creationId xmlns:a16="http://schemas.microsoft.com/office/drawing/2014/main" id="{CA52D34E-06F9-B54B-8DB9-BB438BA762F1}"/>
              </a:ext>
            </a:extLst>
          </p:cNvPr>
          <p:cNvSpPr txBox="1">
            <a:spLocks/>
          </p:cNvSpPr>
          <p:nvPr/>
        </p:nvSpPr>
        <p:spPr>
          <a:xfrm>
            <a:off x="489742"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For Internal Use Only – Not For Use With The Public</a:t>
            </a:r>
          </a:p>
        </p:txBody>
      </p:sp>
      <p:sp>
        <p:nvSpPr>
          <p:cNvPr id="18" name="Slide Number Placeholder 23">
            <a:extLst>
              <a:ext uri="{FF2B5EF4-FFF2-40B4-BE49-F238E27FC236}">
                <a16:creationId xmlns:a16="http://schemas.microsoft.com/office/drawing/2014/main" id="{1E5D8AD0-333F-9544-8085-66D612AF4AF6}"/>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Copyright© 2023, National Life Group | </a:t>
            </a:r>
            <a:fld id="{7100E8EA-2210-4425-A1B5-66FC0BB99DA3}" type="slidenum">
              <a:rPr lang="en-US" smtClean="0"/>
              <a:pPr/>
              <a:t>‹#›</a:t>
            </a:fld>
            <a:endParaRPr lang="en-US"/>
          </a:p>
        </p:txBody>
      </p:sp>
    </p:spTree>
    <p:extLst>
      <p:ext uri="{BB962C8B-B14F-4D97-AF65-F5344CB8AC3E}">
        <p14:creationId xmlns:p14="http://schemas.microsoft.com/office/powerpoint/2010/main" val="135648868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22">
            <a:extLst>
              <a:ext uri="{FF2B5EF4-FFF2-40B4-BE49-F238E27FC236}">
                <a16:creationId xmlns:a16="http://schemas.microsoft.com/office/drawing/2014/main" id="{C06666FB-60E6-C94E-8034-8DBF302F0302}"/>
              </a:ext>
            </a:extLst>
          </p:cNvPr>
          <p:cNvSpPr txBox="1">
            <a:spLocks/>
          </p:cNvSpPr>
          <p:nvPr/>
        </p:nvSpPr>
        <p:spPr>
          <a:xfrm>
            <a:off x="489742"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For Internal Use Only – Not For Use With The Public</a:t>
            </a:r>
          </a:p>
        </p:txBody>
      </p:sp>
      <p:sp>
        <p:nvSpPr>
          <p:cNvPr id="6" name="Slide Number Placeholder 23">
            <a:extLst>
              <a:ext uri="{FF2B5EF4-FFF2-40B4-BE49-F238E27FC236}">
                <a16:creationId xmlns:a16="http://schemas.microsoft.com/office/drawing/2014/main" id="{460B4B66-6DB1-7A44-94E3-400D9E80C159}"/>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Copyright© 2023, National Life Group | </a:t>
            </a:r>
            <a:fld id="{7100E8EA-2210-4425-A1B5-66FC0BB99DA3}" type="slidenum">
              <a:rPr lang="en-US" smtClean="0"/>
              <a:pPr/>
              <a:t>‹#›</a:t>
            </a:fld>
            <a:endParaRPr lang="en-US"/>
          </a:p>
        </p:txBody>
      </p:sp>
    </p:spTree>
    <p:extLst>
      <p:ext uri="{BB962C8B-B14F-4D97-AF65-F5344CB8AC3E}">
        <p14:creationId xmlns:p14="http://schemas.microsoft.com/office/powerpoint/2010/main" val="199600456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
        <p:nvSpPr>
          <p:cNvPr id="8" name="Footer Placeholder 2">
            <a:extLst>
              <a:ext uri="{FF2B5EF4-FFF2-40B4-BE49-F238E27FC236}">
                <a16:creationId xmlns:a16="http://schemas.microsoft.com/office/drawing/2014/main" id="{C8446C12-3445-C765-8BE6-6BE5325291EC}"/>
              </a:ext>
            </a:extLst>
          </p:cNvPr>
          <p:cNvSpPr>
            <a:spLocks noGrp="1"/>
          </p:cNvSpPr>
          <p:nvPr>
            <p:ph type="ftr" sz="quarter" idx="10"/>
          </p:nvPr>
        </p:nvSpPr>
        <p:spPr>
          <a:xfrm>
            <a:off x="457200" y="6469661"/>
            <a:ext cx="3146695" cy="169277"/>
          </a:xfrm>
        </p:spPr>
        <p:txBody>
          <a:bodyPr/>
          <a:lstStyle>
            <a:lvl1pPr algn="l">
              <a:defRPr>
                <a:solidFill>
                  <a:schemeClr val="tx2"/>
                </a:solidFill>
              </a:defRPr>
            </a:lvl1pPr>
          </a:lstStyle>
          <a:p>
            <a:r>
              <a:rPr lang="en-US"/>
              <a:t>For Internal Use Only - Not for Use with the Public</a:t>
            </a:r>
          </a:p>
        </p:txBody>
      </p:sp>
    </p:spTree>
    <p:extLst>
      <p:ext uri="{BB962C8B-B14F-4D97-AF65-F5344CB8AC3E}">
        <p14:creationId xmlns:p14="http://schemas.microsoft.com/office/powerpoint/2010/main" val="15143694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Default Photo/Texa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 name="Group 1">
            <a:extLst>
              <a:ext uri="{FF2B5EF4-FFF2-40B4-BE49-F238E27FC236}">
                <a16:creationId xmlns:a16="http://schemas.microsoft.com/office/drawing/2014/main" id="{9E653520-F7C3-8EDB-FBB0-0D81741E165F}"/>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289F3232-B9D6-08A5-0EDF-5F6AF0886DCA}"/>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E1647CE-0F6B-5745-7277-DEA1318A3EC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457A497-BF1F-459E-7F5C-9BE977938ED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77343C2C-55A9-959E-ECBF-1F1C7EDBF9F7}"/>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157CB11D-1DA5-8156-9CC1-A023E927E0D4}"/>
                  </a:ext>
                </a:extLst>
              </p:cNvPr>
              <p:cNvGrpSpPr/>
              <p:nvPr/>
            </p:nvGrpSpPr>
            <p:grpSpPr>
              <a:xfrm rot="5400000">
                <a:off x="460536" y="3071127"/>
                <a:ext cx="2273892" cy="1681394"/>
                <a:chOff x="1626161" y="-374988"/>
                <a:chExt cx="2273892" cy="1681394"/>
              </a:xfrm>
            </p:grpSpPr>
            <p:cxnSp>
              <p:nvCxnSpPr>
                <p:cNvPr id="17" name="Straight Connector 16">
                  <a:extLst>
                    <a:ext uri="{FF2B5EF4-FFF2-40B4-BE49-F238E27FC236}">
                      <a16:creationId xmlns:a16="http://schemas.microsoft.com/office/drawing/2014/main" id="{0BC5B4A3-C076-A0FD-41A4-235FCCEBE37D}"/>
                    </a:ext>
                  </a:extLst>
                </p:cNvPr>
                <p:cNvCxnSpPr>
                  <a:cxnSpLocks/>
                </p:cNvCxnSpPr>
                <p:nvPr/>
              </p:nvCxnSpPr>
              <p:spPr>
                <a:xfrm rot="16200000" flipH="1" flipV="1">
                  <a:off x="2218660" y="-374988"/>
                  <a:ext cx="1681393" cy="168139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500C9AD-DDF6-356A-D066-F4396EF19CEB}"/>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A6C06D14-427C-C814-EC20-097BE3A95D06}"/>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B15B1A8-FEC4-5992-32A0-9ACFFFC28A68}"/>
                  </a:ext>
                </a:extLst>
              </p:cNvPr>
              <p:cNvCxnSpPr>
                <a:cxnSpLocks/>
              </p:cNvCxnSpPr>
              <p:nvPr/>
            </p:nvCxnSpPr>
            <p:spPr>
              <a:xfrm flipV="1">
                <a:off x="2438180" y="3223066"/>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3CFFD9F-2B8B-7C83-57FE-FD450E911D0B}"/>
                  </a:ext>
                </a:extLst>
              </p:cNvPr>
              <p:cNvCxnSpPr>
                <a:cxnSpLocks/>
              </p:cNvCxnSpPr>
              <p:nvPr/>
            </p:nvCxnSpPr>
            <p:spPr>
              <a:xfrm>
                <a:off x="4242157" y="3223066"/>
                <a:ext cx="3631142" cy="363114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E5507E2-FC87-A6BA-0832-6DDD93241ABD}"/>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464968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8" name="TextBox 7"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95060038-8F4F-6273-E33E-7781A3F96FFC}"/>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a:solidFill>
                  <a:schemeClr val="tx1"/>
                </a:solidFill>
                <a:latin typeface="+mn-lt"/>
                <a:ea typeface="微软雅黑" panose="020B0503020204020204" pitchFamily="34" charset="-122"/>
                <a:cs typeface="Lato" panose="020F0502020204030203" pitchFamily="34" charset="0"/>
              </a:rPr>
              <a:t>AGENDA</a:t>
            </a:r>
          </a:p>
        </p:txBody>
      </p:sp>
      <p:sp>
        <p:nvSpPr>
          <p:cNvPr id="10" name="Text Placeholder 9">
            <a:extLst>
              <a:ext uri="{FF2B5EF4-FFF2-40B4-BE49-F238E27FC236}">
                <a16:creationId xmlns:a16="http://schemas.microsoft.com/office/drawing/2014/main" id="{57EAD23C-D440-F3DE-2E6A-435277708ED4}"/>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a:t>Click to add agenda items</a:t>
            </a:r>
          </a:p>
        </p:txBody>
      </p:sp>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a:latin typeface="Aptos" panose="020B0004020202020204" pitchFamily="34" charset="0"/>
            </a:endParaRPr>
          </a:p>
        </p:txBody>
      </p:sp>
      <p:sp>
        <p:nvSpPr>
          <p:cNvPr id="7" name="Footer Placeholder 2">
            <a:extLst>
              <a:ext uri="{FF2B5EF4-FFF2-40B4-BE49-F238E27FC236}">
                <a16:creationId xmlns:a16="http://schemas.microsoft.com/office/drawing/2014/main" id="{0B4A0AC6-841F-DC66-99A3-1673AE2966F8}"/>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0874945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543" y="5220"/>
            <a:ext cx="12191998" cy="6847561"/>
          </a:xfrm>
          <a:prstGeom prst="rect">
            <a:avLst/>
          </a:prstGeom>
        </p:spPr>
      </p:pic>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763323" y="6469661"/>
            <a:ext cx="3103414" cy="169277"/>
          </a:xfrm>
        </p:spPr>
        <p:txBody>
          <a:bodyPr/>
          <a:lstStyle>
            <a:lvl1pPr>
              <a:defRPr>
                <a:solidFill>
                  <a:schemeClr val="bg1"/>
                </a:solidFill>
              </a:defRPr>
            </a:lvl1pPr>
          </a:lstStyle>
          <a:p>
            <a:r>
              <a:rPr lang="en-US"/>
              <a:t>For Agent Use Only - Not for Use with the Public</a:t>
            </a:r>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latin typeface="Aptos Light" panose="020B0004020202020204" pitchFamily="34" charset="0"/>
              </a:rPr>
              <a:t>© 2026, National Life Group | </a:t>
            </a:r>
            <a:fld id="{7100E8EA-2210-4425-A1B5-66FC0BB99DA3}" type="slidenum">
              <a:rPr lang="en-US" smtClean="0">
                <a:solidFill>
                  <a:schemeClr val="bg1"/>
                </a:solidFill>
                <a:latin typeface="Aptos Light" panose="020B0004020202020204" pitchFamily="34" charset="0"/>
              </a:rPr>
              <a:pPr/>
              <a:t>‹#›</a:t>
            </a:fld>
            <a:endParaRPr lang="en-US">
              <a:solidFill>
                <a:schemeClr val="bg1"/>
              </a:solidFill>
              <a:latin typeface="Aptos Light" panose="020B0004020202020204" pitchFamily="34" charset="0"/>
            </a:endParaRPr>
          </a:p>
        </p:txBody>
      </p:sp>
    </p:spTree>
    <p:extLst>
      <p:ext uri="{BB962C8B-B14F-4D97-AF65-F5344CB8AC3E}">
        <p14:creationId xmlns:p14="http://schemas.microsoft.com/office/powerpoint/2010/main" val="18922970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8835918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a:p>
        </p:txBody>
      </p:sp>
    </p:spTree>
    <p:extLst>
      <p:ext uri="{BB962C8B-B14F-4D97-AF65-F5344CB8AC3E}">
        <p14:creationId xmlns:p14="http://schemas.microsoft.com/office/powerpoint/2010/main" val="33952757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
        <p:nvSpPr>
          <p:cNvPr id="9" name="Footer Placeholder 2">
            <a:extLst>
              <a:ext uri="{FF2B5EF4-FFF2-40B4-BE49-F238E27FC236}">
                <a16:creationId xmlns:a16="http://schemas.microsoft.com/office/drawing/2014/main" id="{B5A4A4A7-E4B2-376E-4A25-DA01F3BEC245}"/>
              </a:ext>
            </a:extLst>
          </p:cNvPr>
          <p:cNvSpPr>
            <a:spLocks noGrp="1"/>
          </p:cNvSpPr>
          <p:nvPr>
            <p:ph type="ftr" sz="quarter" idx="19"/>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993847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4671754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a:t>Add main bullet point</a:t>
            </a:r>
          </a:p>
          <a:p>
            <a:pPr lvl="0"/>
            <a:r>
              <a:rPr lang="en-US"/>
              <a:t>Add main bullet point</a:t>
            </a:r>
          </a:p>
          <a:p>
            <a:pPr lvl="0"/>
            <a:r>
              <a:rPr lang="en-US"/>
              <a:t>Add main bullet point</a:t>
            </a:r>
          </a:p>
          <a:p>
            <a:pPr lvl="1"/>
            <a:r>
              <a:rPr lang="en-US"/>
              <a:t>Add sub bullet point - use Indent More command to indent</a:t>
            </a:r>
          </a:p>
          <a:p>
            <a:pPr lvl="1"/>
            <a:r>
              <a:rPr lang="en-US"/>
              <a:t>Add sub bullet point</a:t>
            </a:r>
          </a:p>
          <a:p>
            <a:pPr lvl="0"/>
            <a:r>
              <a:rPr lang="en-US"/>
              <a:t>Add main bullet point – use Indent Less command to outdent</a:t>
            </a:r>
          </a:p>
        </p:txBody>
      </p:sp>
    </p:spTree>
    <p:extLst>
      <p:ext uri="{BB962C8B-B14F-4D97-AF65-F5344CB8AC3E}">
        <p14:creationId xmlns:p14="http://schemas.microsoft.com/office/powerpoint/2010/main" val="26608808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2024, National Life Group </a:t>
            </a:r>
            <a:endParaRPr lang="en-US">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a:t>Add main bullet point</a:t>
            </a:r>
          </a:p>
          <a:p>
            <a:pPr lvl="0"/>
            <a:r>
              <a:rPr lang="en-US"/>
              <a:t>Add main bullet point</a:t>
            </a:r>
          </a:p>
          <a:p>
            <a:pPr lvl="0"/>
            <a:r>
              <a:rPr lang="en-US"/>
              <a:t>Add main bullet point</a:t>
            </a:r>
          </a:p>
          <a:p>
            <a:pPr lvl="1"/>
            <a:r>
              <a:rPr lang="en-US"/>
              <a:t>Add sub bullet point - use Indent More command to indent</a:t>
            </a:r>
          </a:p>
          <a:p>
            <a:pPr lvl="1"/>
            <a:r>
              <a:rPr lang="en-US"/>
              <a:t>Add sub bullet point</a:t>
            </a:r>
          </a:p>
          <a:p>
            <a:pPr lvl="0"/>
            <a:r>
              <a:rPr lang="en-US"/>
              <a:t>Add main bullet point – use Indent Less command to outdent</a:t>
            </a:r>
          </a:p>
        </p:txBody>
      </p:sp>
    </p:spTree>
    <p:extLst>
      <p:ext uri="{BB962C8B-B14F-4D97-AF65-F5344CB8AC3E}">
        <p14:creationId xmlns:p14="http://schemas.microsoft.com/office/powerpoint/2010/main" val="2229247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21CF7768-F446-41FF-94EC-25D9FDD41286}"/>
              </a:ext>
            </a:extLst>
          </p:cNvPr>
          <p:cNvSpPr>
            <a:spLocks noGrp="1"/>
          </p:cNvSpPr>
          <p:nvPr>
            <p:ph type="ftr" sz="quarter" idx="23"/>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41426305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2026, National Life Group </a:t>
            </a:r>
            <a:endParaRPr lang="en-US">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a:t>Add main bullet point</a:t>
            </a:r>
          </a:p>
          <a:p>
            <a:pPr lvl="0"/>
            <a:r>
              <a:rPr lang="en-US"/>
              <a:t>Add main bullet point</a:t>
            </a:r>
          </a:p>
          <a:p>
            <a:pPr lvl="0"/>
            <a:r>
              <a:rPr lang="en-US"/>
              <a:t>Add main bullet point</a:t>
            </a:r>
          </a:p>
          <a:p>
            <a:pPr lvl="1"/>
            <a:r>
              <a:rPr lang="en-US"/>
              <a:t>Add sub bullet point - use Indent More command to indent</a:t>
            </a:r>
          </a:p>
          <a:p>
            <a:pPr lvl="1"/>
            <a:r>
              <a:rPr lang="en-US"/>
              <a:t>Add sub bullet point</a:t>
            </a:r>
          </a:p>
          <a:p>
            <a:pPr lvl="0"/>
            <a:r>
              <a:rPr lang="en-US"/>
              <a:t>Add main bullet point – use Indent Less command to outdent</a:t>
            </a:r>
          </a:p>
        </p:txBody>
      </p:sp>
    </p:spTree>
    <p:extLst>
      <p:ext uri="{BB962C8B-B14F-4D97-AF65-F5344CB8AC3E}">
        <p14:creationId xmlns:p14="http://schemas.microsoft.com/office/powerpoint/2010/main" val="21373554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2026, National Life Group </a:t>
            </a:r>
            <a:endParaRPr lang="en-US">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Tree>
    <p:extLst>
      <p:ext uri="{BB962C8B-B14F-4D97-AF65-F5344CB8AC3E}">
        <p14:creationId xmlns:p14="http://schemas.microsoft.com/office/powerpoint/2010/main" val="41888909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9603130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Tree>
    <p:extLst>
      <p:ext uri="{BB962C8B-B14F-4D97-AF65-F5344CB8AC3E}">
        <p14:creationId xmlns:p14="http://schemas.microsoft.com/office/powerpoint/2010/main" val="33707798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18316118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a:t>Click to add bullet</a:t>
            </a:r>
          </a:p>
          <a:p>
            <a:pPr lvl="1"/>
            <a:r>
              <a:rPr lang="en-US"/>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Tree>
    <p:extLst>
      <p:ext uri="{BB962C8B-B14F-4D97-AF65-F5344CB8AC3E}">
        <p14:creationId xmlns:p14="http://schemas.microsoft.com/office/powerpoint/2010/main" val="38876973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3602403" y="649858"/>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a:t>Click to add bullet point</a:t>
            </a:r>
          </a:p>
          <a:p>
            <a:pPr lvl="1"/>
            <a:r>
              <a:rPr lang="en-US"/>
              <a:t>Add sub bullet point – use Indent More command</a:t>
            </a:r>
          </a:p>
          <a:p>
            <a:pPr lvl="2"/>
            <a:r>
              <a:rPr lang="en-US"/>
              <a:t>Third level</a:t>
            </a:r>
          </a:p>
          <a:p>
            <a:pPr lvl="3"/>
            <a:r>
              <a:rPr lang="en-US"/>
              <a:t>Fourth level</a:t>
            </a:r>
          </a:p>
          <a:p>
            <a:pPr lvl="4"/>
            <a:r>
              <a:rPr lang="en-US"/>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7663244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9384478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a:t>Click to add bullet</a:t>
            </a:r>
          </a:p>
          <a:p>
            <a:pPr lvl="1"/>
            <a:r>
              <a:rPr lang="en-US"/>
              <a:t>Sub bullet – use Indent More command</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3008472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a:t>Click to add bullet</a:t>
            </a:r>
          </a:p>
          <a:p>
            <a:pPr lvl="1"/>
            <a:r>
              <a:rPr lang="en-US"/>
              <a:t>Sub bullet – use Indent More command</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264673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Name</a:t>
            </a:r>
          </a:p>
          <a:p>
            <a:pPr lvl="0"/>
            <a:endParaRPr lang="en-US"/>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Job title</a:t>
            </a:r>
          </a:p>
          <a:p>
            <a:pPr lvl="0"/>
            <a:endParaRPr lang="en-US"/>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9" name="Footer Placeholder 2">
            <a:extLst>
              <a:ext uri="{FF2B5EF4-FFF2-40B4-BE49-F238E27FC236}">
                <a16:creationId xmlns:a16="http://schemas.microsoft.com/office/drawing/2014/main" id="{D5CE86D5-D731-266A-3179-F390EEA45EE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031106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add bullet</a:t>
            </a:r>
          </a:p>
          <a:p>
            <a:pPr lvl="1"/>
            <a:r>
              <a:rPr lang="en-US"/>
              <a:t>Sub bullet – use More Indent command</a:t>
            </a:r>
          </a:p>
          <a:p>
            <a:pPr lvl="2"/>
            <a:r>
              <a:rPr lang="en-US"/>
              <a:t>Third level</a:t>
            </a:r>
          </a:p>
          <a:p>
            <a:pPr lvl="3"/>
            <a:r>
              <a:rPr lang="en-US"/>
              <a:t>Fourth level</a:t>
            </a:r>
          </a:p>
          <a:p>
            <a:pPr lvl="4"/>
            <a:r>
              <a:rPr lang="en-US"/>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5665507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9184014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4058945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a:t>Click icon to add picture</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13107256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346907349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17997980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Sub bullet – use Indent More</a:t>
            </a:r>
          </a:p>
          <a:p>
            <a:pPr lvl="2"/>
            <a:r>
              <a:rPr lang="en-US"/>
              <a:t>Third level</a:t>
            </a:r>
          </a:p>
          <a:p>
            <a:pPr lvl="3"/>
            <a:r>
              <a:rPr lang="en-US"/>
              <a:t>Fourth level</a:t>
            </a:r>
          </a:p>
          <a:p>
            <a:pPr lvl="4"/>
            <a:r>
              <a:rPr lang="en-US"/>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Sub bullet – use Indent More</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Sub bullet – use Indent More</a:t>
            </a:r>
          </a:p>
          <a:p>
            <a:pPr lvl="2"/>
            <a:r>
              <a:rPr lang="en-US"/>
              <a:t>Third level</a:t>
            </a:r>
          </a:p>
          <a:p>
            <a:pPr lvl="3"/>
            <a:r>
              <a:rPr lang="en-US"/>
              <a:t>Fourth level</a:t>
            </a:r>
          </a:p>
          <a:p>
            <a:pPr lvl="4"/>
            <a:r>
              <a:rPr lang="en-US"/>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36844322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24715551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7017431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30907272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Name</a:t>
            </a:r>
          </a:p>
          <a:p>
            <a:pPr lvl="0"/>
            <a:endParaRPr lang="en-US"/>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Job title</a:t>
            </a:r>
          </a:p>
          <a:p>
            <a:pPr lvl="0"/>
            <a:endParaRPr lang="en-US"/>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Name</a:t>
            </a:r>
          </a:p>
          <a:p>
            <a:pPr lvl="0"/>
            <a:endParaRPr lang="en-US"/>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Job title</a:t>
            </a:r>
          </a:p>
          <a:p>
            <a:pPr lvl="0"/>
            <a:endParaRPr lang="en-US"/>
          </a:p>
        </p:txBody>
      </p:sp>
      <p:sp>
        <p:nvSpPr>
          <p:cNvPr id="9" name="Footer Placeholder 2">
            <a:extLst>
              <a:ext uri="{FF2B5EF4-FFF2-40B4-BE49-F238E27FC236}">
                <a16:creationId xmlns:a16="http://schemas.microsoft.com/office/drawing/2014/main" id="{E0823669-1FFD-640E-78A4-8004857D43E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25199352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57808480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13427937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a:t>ADDITIONAL FIGURE OR PHRASE</a:t>
            </a:r>
          </a:p>
        </p:txBody>
      </p:sp>
    </p:spTree>
    <p:extLst>
      <p:ext uri="{BB962C8B-B14F-4D97-AF65-F5344CB8AC3E}">
        <p14:creationId xmlns:p14="http://schemas.microsoft.com/office/powerpoint/2010/main" val="26863166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11347846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06105260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a:t>Additional brand colors to use as </a:t>
            </a:r>
            <a:r>
              <a:rPr lang="en-US" b="1"/>
              <a:t>accent colors</a:t>
            </a:r>
            <a:r>
              <a:rPr lang="en-US"/>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a:solidFill>
                  <a:schemeClr val="bg2"/>
                </a:solidFill>
              </a:rPr>
              <a:t>Orange</a:t>
            </a:r>
            <a:endParaRPr lang="en-US" sz="1000" b="1">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a:solidFill>
                  <a:schemeClr val="bg2"/>
                </a:solidFill>
              </a:rPr>
              <a:t>Purple</a:t>
            </a:r>
            <a:endParaRPr lang="en-US" sz="1000" b="1">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a:solidFill>
                  <a:schemeClr val="bg2"/>
                </a:solidFill>
              </a:rPr>
              <a:t>Red</a:t>
            </a:r>
            <a:endParaRPr lang="en-US" sz="1000" b="1">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a:solidFill>
                  <a:schemeClr val="tx1"/>
                </a:solidFill>
              </a:rPr>
              <a:t>RGB</a:t>
            </a:r>
          </a:p>
          <a:p>
            <a:pPr>
              <a:spcAft>
                <a:spcPts val="600"/>
              </a:spcAft>
            </a:pPr>
            <a:r>
              <a:rPr lang="en-US" sz="1200" b="0">
                <a:solidFill>
                  <a:schemeClr val="tx1"/>
                </a:solidFill>
              </a:rPr>
              <a:t>224, 116, 36</a:t>
            </a:r>
          </a:p>
          <a:p>
            <a:r>
              <a:rPr lang="en-US" sz="1200" b="1">
                <a:solidFill>
                  <a:schemeClr val="tx1"/>
                </a:solidFill>
              </a:rPr>
              <a:t>HEX</a:t>
            </a:r>
          </a:p>
          <a:p>
            <a:r>
              <a:rPr lang="en-US" sz="1200" b="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a:solidFill>
                  <a:schemeClr val="tx1"/>
                </a:solidFill>
              </a:rPr>
              <a:t>RGB</a:t>
            </a:r>
          </a:p>
          <a:p>
            <a:pPr>
              <a:spcAft>
                <a:spcPts val="600"/>
              </a:spcAft>
            </a:pPr>
            <a:r>
              <a:rPr lang="en-US" sz="1200" b="0">
                <a:solidFill>
                  <a:schemeClr val="tx1"/>
                </a:solidFill>
              </a:rPr>
              <a:t>120, 71, 144</a:t>
            </a:r>
          </a:p>
          <a:p>
            <a:r>
              <a:rPr lang="en-US" sz="1200" b="1">
                <a:solidFill>
                  <a:schemeClr val="tx1"/>
                </a:solidFill>
              </a:rPr>
              <a:t>HEX</a:t>
            </a:r>
          </a:p>
          <a:p>
            <a:r>
              <a:rPr lang="en-US" sz="1200" b="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a:solidFill>
                  <a:schemeClr val="tx1"/>
                </a:solidFill>
              </a:rPr>
              <a:t>RGB</a:t>
            </a:r>
          </a:p>
          <a:p>
            <a:pPr>
              <a:spcAft>
                <a:spcPts val="600"/>
              </a:spcAft>
            </a:pPr>
            <a:r>
              <a:rPr lang="en-US" sz="1200" b="0">
                <a:solidFill>
                  <a:schemeClr val="tx1"/>
                </a:solidFill>
              </a:rPr>
              <a:t>215, 32, 39</a:t>
            </a:r>
          </a:p>
          <a:p>
            <a:r>
              <a:rPr lang="en-US" sz="1200" b="1">
                <a:solidFill>
                  <a:schemeClr val="tx1"/>
                </a:solidFill>
              </a:rPr>
              <a:t>HEX</a:t>
            </a:r>
          </a:p>
          <a:p>
            <a:r>
              <a:rPr lang="en-US" sz="1200" b="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a:solidFill>
                  <a:schemeClr val="bg2"/>
                </a:solidFill>
              </a:rPr>
              <a:t>Use red only in charts</a:t>
            </a:r>
            <a:br>
              <a:rPr lang="en-US" b="1">
                <a:solidFill>
                  <a:schemeClr val="bg2"/>
                </a:solidFill>
              </a:rPr>
            </a:br>
            <a:r>
              <a:rPr lang="en-US" b="1">
                <a:solidFill>
                  <a:schemeClr val="bg2"/>
                </a:solidFill>
              </a:rPr>
              <a:t>and tables.</a:t>
            </a:r>
          </a:p>
        </p:txBody>
      </p:sp>
    </p:spTree>
    <p:extLst>
      <p:ext uri="{BB962C8B-B14F-4D97-AF65-F5344CB8AC3E}">
        <p14:creationId xmlns:p14="http://schemas.microsoft.com/office/powerpoint/2010/main" val="17188326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itchFamily="34" charset="0"/>
              <a:buNone/>
              <a:defRPr/>
            </a:lvl2pPr>
          </a:lstStyle>
          <a:p>
            <a:pPr lvl="1"/>
            <a:r>
              <a:rPr lang="en-US"/>
              <a:t>Click icon to insert photo and then RIGHT CLICK to “Send to Back”</a:t>
            </a:r>
          </a:p>
        </p:txBody>
      </p:sp>
      <p:sp>
        <p:nvSpPr>
          <p:cNvPr id="12" name="Footer Placeholder 2">
            <a:extLst>
              <a:ext uri="{FF2B5EF4-FFF2-40B4-BE49-F238E27FC236}">
                <a16:creationId xmlns:a16="http://schemas.microsoft.com/office/drawing/2014/main" id="{D7E95EF4-2F2D-A6BC-EE98-DB4856232D8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4" name="Graphic 2">
            <a:extLst>
              <a:ext uri="{FF2B5EF4-FFF2-40B4-BE49-F238E27FC236}">
                <a16:creationId xmlns:a16="http://schemas.microsoft.com/office/drawing/2014/main" id="{C9ABC7BF-0ED4-43BB-708D-75E8819FEA29}"/>
              </a:ext>
            </a:extLst>
          </p:cNvPr>
          <p:cNvSpPr/>
          <p:nvPr userDrawn="1"/>
        </p:nvSpPr>
        <p:spPr>
          <a:xfrm rot="10800000">
            <a:off x="8858146" y="5430"/>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Tree>
    <p:extLst>
      <p:ext uri="{BB962C8B-B14F-4D97-AF65-F5344CB8AC3E}">
        <p14:creationId xmlns:p14="http://schemas.microsoft.com/office/powerpoint/2010/main" val="249574836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Section: L Photo/R Heading on Whit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CD461810-3547-02DA-5E18-6D76669D1F32}"/>
              </a:ext>
            </a:extLst>
          </p:cNvPr>
          <p:cNvSpPr>
            <a:spLocks noGrp="1"/>
          </p:cNvSpPr>
          <p:nvPr>
            <p:ph type="pic" sz="quarter" idx="10" hasCustomPrompt="1"/>
          </p:nvPr>
        </p:nvSpPr>
        <p:spPr>
          <a:xfrm>
            <a:off x="0" y="16330"/>
            <a:ext cx="6668690" cy="6668690"/>
          </a:xfrm>
          <a:custGeom>
            <a:avLst/>
            <a:gdLst>
              <a:gd name="connsiteX0" fmla="*/ 1460903 w 5644475"/>
              <a:gd name="connsiteY0" fmla="*/ 0 h 5644475"/>
              <a:gd name="connsiteX1" fmla="*/ 5644475 w 5644475"/>
              <a:gd name="connsiteY1" fmla="*/ 0 h 5644475"/>
              <a:gd name="connsiteX2" fmla="*/ 0 w 5644475"/>
              <a:gd name="connsiteY2" fmla="*/ 5644475 h 5644475"/>
              <a:gd name="connsiteX3" fmla="*/ 0 w 5644475"/>
              <a:gd name="connsiteY3" fmla="*/ 1460903 h 5644475"/>
            </a:gdLst>
            <a:ahLst/>
            <a:cxnLst>
              <a:cxn ang="0">
                <a:pos x="connsiteX0" y="connsiteY0"/>
              </a:cxn>
              <a:cxn ang="0">
                <a:pos x="connsiteX1" y="connsiteY1"/>
              </a:cxn>
              <a:cxn ang="0">
                <a:pos x="connsiteX2" y="connsiteY2"/>
              </a:cxn>
              <a:cxn ang="0">
                <a:pos x="connsiteX3" y="connsiteY3"/>
              </a:cxn>
            </a:cxnLst>
            <a:rect l="l" t="t" r="r" b="b"/>
            <a:pathLst>
              <a:path w="5644475" h="5644475">
                <a:moveTo>
                  <a:pt x="1460903" y="0"/>
                </a:moveTo>
                <a:lnTo>
                  <a:pt x="5644475" y="0"/>
                </a:lnTo>
                <a:lnTo>
                  <a:pt x="0" y="5644475"/>
                </a:lnTo>
                <a:lnTo>
                  <a:pt x="0" y="1460903"/>
                </a:lnTo>
                <a:close/>
              </a:path>
            </a:pathLst>
          </a:custGeom>
          <a:solidFill>
            <a:schemeClr val="bg2">
              <a:lumMod val="75000"/>
            </a:schemeClr>
          </a:solidFill>
        </p:spPr>
        <p:txBody>
          <a:bodyPr wrap="square" anchor="ctr">
            <a:noAutofit/>
          </a:bodyPr>
          <a:lstStyle>
            <a:lvl1pPr algn="l">
              <a:defRPr/>
            </a:lvl1pPr>
            <a:lvl2pPr marL="285750" indent="0">
              <a:buFont typeface="Arial" pitchFamily="34" charset="0"/>
              <a:buNone/>
              <a:defRPr/>
            </a:lvl2pPr>
          </a:lstStyle>
          <a:p>
            <a:pPr lvl="1"/>
            <a:r>
              <a:rPr lang="en-US"/>
              <a:t>Click icon to insert photo and then RIGHT CLICK to “Send to Back”</a:t>
            </a:r>
          </a:p>
        </p:txBody>
      </p:sp>
      <p:sp>
        <p:nvSpPr>
          <p:cNvPr id="12" name="Footer Placeholder 2">
            <a:extLst>
              <a:ext uri="{FF2B5EF4-FFF2-40B4-BE49-F238E27FC236}">
                <a16:creationId xmlns:a16="http://schemas.microsoft.com/office/drawing/2014/main" id="{D7E95EF4-2F2D-A6BC-EE98-DB4856232D8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21" name="Freeform 20">
            <a:extLst>
              <a:ext uri="{FF2B5EF4-FFF2-40B4-BE49-F238E27FC236}">
                <a16:creationId xmlns:a16="http://schemas.microsoft.com/office/drawing/2014/main" id="{1DEA118B-BA96-7844-B6EC-740122ED58B3}"/>
              </a:ext>
            </a:extLst>
          </p:cNvPr>
          <p:cNvSpPr/>
          <p:nvPr userDrawn="1"/>
        </p:nvSpPr>
        <p:spPr>
          <a:xfrm rot="5400000">
            <a:off x="0" y="2"/>
            <a:ext cx="1857374" cy="1857374"/>
          </a:xfrm>
          <a:custGeom>
            <a:avLst/>
            <a:gdLst>
              <a:gd name="connsiteX0" fmla="*/ 0 w 1857374"/>
              <a:gd name="connsiteY0" fmla="*/ 920569 h 1857374"/>
              <a:gd name="connsiteX1" fmla="*/ 0 w 1857374"/>
              <a:gd name="connsiteY1" fmla="*/ 0 h 1857374"/>
              <a:gd name="connsiteX2" fmla="*/ 1857374 w 1857374"/>
              <a:gd name="connsiteY2" fmla="*/ 1857374 h 1857374"/>
              <a:gd name="connsiteX3" fmla="*/ 936805 w 1857374"/>
              <a:gd name="connsiteY3" fmla="*/ 1857374 h 1857374"/>
            </a:gdLst>
            <a:ahLst/>
            <a:cxnLst>
              <a:cxn ang="0">
                <a:pos x="connsiteX0" y="connsiteY0"/>
              </a:cxn>
              <a:cxn ang="0">
                <a:pos x="connsiteX1" y="connsiteY1"/>
              </a:cxn>
              <a:cxn ang="0">
                <a:pos x="connsiteX2" y="connsiteY2"/>
              </a:cxn>
              <a:cxn ang="0">
                <a:pos x="connsiteX3" y="connsiteY3"/>
              </a:cxn>
            </a:cxnLst>
            <a:rect l="l" t="t" r="r" b="b"/>
            <a:pathLst>
              <a:path w="1857374" h="1857374">
                <a:moveTo>
                  <a:pt x="0" y="920569"/>
                </a:moveTo>
                <a:lnTo>
                  <a:pt x="0" y="0"/>
                </a:lnTo>
                <a:lnTo>
                  <a:pt x="1857374" y="1857374"/>
                </a:lnTo>
                <a:lnTo>
                  <a:pt x="936805" y="1857374"/>
                </a:lnTo>
                <a:close/>
              </a:path>
            </a:pathLst>
          </a:cu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4" name="Graphic 2">
            <a:extLst>
              <a:ext uri="{FF2B5EF4-FFF2-40B4-BE49-F238E27FC236}">
                <a16:creationId xmlns:a16="http://schemas.microsoft.com/office/drawing/2014/main" id="{C9ABC7BF-0ED4-43BB-708D-75E8819FEA29}"/>
              </a:ext>
            </a:extLst>
          </p:cNvPr>
          <p:cNvSpPr/>
          <p:nvPr userDrawn="1"/>
        </p:nvSpPr>
        <p:spPr>
          <a:xfrm rot="10800000">
            <a:off x="8858146" y="5430"/>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2" name="Picture Placeholder 41">
            <a:extLst>
              <a:ext uri="{FF2B5EF4-FFF2-40B4-BE49-F238E27FC236}">
                <a16:creationId xmlns:a16="http://schemas.microsoft.com/office/drawing/2014/main" id="{705D72DF-6A63-CC52-D2A1-797416586B58}"/>
              </a:ext>
            </a:extLst>
          </p:cNvPr>
          <p:cNvSpPr>
            <a:spLocks noGrp="1"/>
          </p:cNvSpPr>
          <p:nvPr>
            <p:ph type="pic" sz="quarter" idx="20" hasCustomPrompt="1"/>
          </p:nvPr>
        </p:nvSpPr>
        <p:spPr>
          <a:xfrm>
            <a:off x="40855" y="0"/>
            <a:ext cx="10124291" cy="6852572"/>
          </a:xfrm>
          <a:custGeom>
            <a:avLst/>
            <a:gdLst>
              <a:gd name="connsiteX0" fmla="*/ 6853942 w 10124291"/>
              <a:gd name="connsiteY0" fmla="*/ 0 h 6852572"/>
              <a:gd name="connsiteX1" fmla="*/ 8483894 w 10124291"/>
              <a:gd name="connsiteY1" fmla="*/ 0 h 6852572"/>
              <a:gd name="connsiteX2" fmla="*/ 10124291 w 10124291"/>
              <a:gd name="connsiteY2" fmla="*/ 1658927 h 6852572"/>
              <a:gd name="connsiteX3" fmla="*/ 4930646 w 10124291"/>
              <a:gd name="connsiteY3" fmla="*/ 6852572 h 6852572"/>
              <a:gd name="connsiteX4" fmla="*/ 1510506 w 10124291"/>
              <a:gd name="connsiteY4" fmla="*/ 6852572 h 6852572"/>
              <a:gd name="connsiteX5" fmla="*/ 0 w 10124291"/>
              <a:gd name="connsiteY5" fmla="*/ 6852572 h 685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24291" h="6852572">
                <a:moveTo>
                  <a:pt x="6853942" y="0"/>
                </a:moveTo>
                <a:lnTo>
                  <a:pt x="8483894" y="0"/>
                </a:lnTo>
                <a:lnTo>
                  <a:pt x="10124291" y="1658927"/>
                </a:lnTo>
                <a:lnTo>
                  <a:pt x="4930646" y="6852572"/>
                </a:lnTo>
                <a:lnTo>
                  <a:pt x="1510506" y="6852572"/>
                </a:lnTo>
                <a:lnTo>
                  <a:pt x="0" y="6852572"/>
                </a:lnTo>
                <a:close/>
              </a:path>
            </a:pathLst>
          </a:custGeom>
          <a:solidFill>
            <a:schemeClr val="bg2">
              <a:lumMod val="75000"/>
            </a:schemeClr>
          </a:solidFill>
        </p:spPr>
        <p:txBody>
          <a:bodyPr wrap="square" anchor="ctr">
            <a:noAutofit/>
          </a:bodyPr>
          <a:lstStyle>
            <a:lvl1pPr algn="l">
              <a:defRPr/>
            </a:lvl1pPr>
            <a:lvl2pPr marL="285750" indent="0">
              <a:buFont typeface="Arial" pitchFamily="34" charset="0"/>
              <a:buNone/>
              <a:defRPr/>
            </a:lvl2pPr>
          </a:lstStyle>
          <a:p>
            <a:pPr lvl="1"/>
            <a:r>
              <a:rPr lang="en-US"/>
              <a:t>Click icon to insert photo and then RIGHT CLICK to “Send to Back”</a:t>
            </a:r>
          </a:p>
        </p:txBody>
      </p:sp>
    </p:spTree>
    <p:extLst>
      <p:ext uri="{BB962C8B-B14F-4D97-AF65-F5344CB8AC3E}">
        <p14:creationId xmlns:p14="http://schemas.microsoft.com/office/powerpoint/2010/main" val="132569059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itchFamily="34" charset="0"/>
              <a:buNone/>
              <a:defRPr/>
            </a:lvl2pPr>
          </a:lstStyle>
          <a:p>
            <a:pPr lvl="1"/>
            <a:r>
              <a:rPr lang="en-US"/>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
        <p:nvSpPr>
          <p:cNvPr id="12" name="Footer Placeholder 2">
            <a:extLst>
              <a:ext uri="{FF2B5EF4-FFF2-40B4-BE49-F238E27FC236}">
                <a16:creationId xmlns:a16="http://schemas.microsoft.com/office/drawing/2014/main" id="{D7E95EF4-2F2D-A6BC-EE98-DB4856232D8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4" name="Graphic 2">
            <a:extLst>
              <a:ext uri="{FF2B5EF4-FFF2-40B4-BE49-F238E27FC236}">
                <a16:creationId xmlns:a16="http://schemas.microsoft.com/office/drawing/2014/main" id="{53BA4372-3045-C804-DE89-60D77236CBF9}"/>
              </a:ext>
            </a:extLst>
          </p:cNvPr>
          <p:cNvSpPr/>
          <p:nvPr/>
        </p:nvSpPr>
        <p:spPr>
          <a:xfrm rot="10800000">
            <a:off x="8858425" y="5430"/>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Tree>
    <p:extLst>
      <p:ext uri="{BB962C8B-B14F-4D97-AF65-F5344CB8AC3E}">
        <p14:creationId xmlns:p14="http://schemas.microsoft.com/office/powerpoint/2010/main" val="367098607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Content: Title/Blank Corners">
    <p:bg>
      <p:bgPr>
        <a:solidFill>
          <a:srgbClr val="FFFFFF"/>
        </a:solidFill>
        <a:effectLst/>
      </p:bgPr>
    </p:bg>
    <p:spTree>
      <p:nvGrpSpPr>
        <p:cNvPr id="1" name=""/>
        <p:cNvGrpSpPr/>
        <p:nvPr/>
      </p:nvGrpSpPr>
      <p:grpSpPr>
        <a:xfrm>
          <a:off x="0" y="0"/>
          <a:ext cx="0" cy="0"/>
          <a:chOff x="0" y="0"/>
          <a:chExt cx="0" cy="0"/>
        </a:xfrm>
      </p:grpSpPr>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endParaRPr lang="en-US"/>
          </a:p>
        </p:txBody>
      </p:sp>
      <p:sp>
        <p:nvSpPr>
          <p:cNvPr id="2" name="Graphic 7">
            <a:extLst>
              <a:ext uri="{FF2B5EF4-FFF2-40B4-BE49-F238E27FC236}">
                <a16:creationId xmlns:a16="http://schemas.microsoft.com/office/drawing/2014/main" id="{135553DA-BB13-4AC2-4BC2-12D5C65CDFEE}"/>
              </a:ext>
            </a:extLst>
          </p:cNvPr>
          <p:cNvSpPr/>
          <p:nvPr/>
        </p:nvSpPr>
        <p:spPr>
          <a:xfrm rot="10800000">
            <a:off x="9524779" y="7087"/>
            <a:ext cx="2681576" cy="2682688"/>
          </a:xfrm>
          <a:custGeom>
            <a:avLst/>
            <a:gdLst>
              <a:gd name="connsiteX0" fmla="*/ 0 w 2681576"/>
              <a:gd name="connsiteY0" fmla="*/ 32691 h 2682688"/>
              <a:gd name="connsiteX1" fmla="*/ 0 w 2681576"/>
              <a:gd name="connsiteY1" fmla="*/ 0 h 2682688"/>
              <a:gd name="connsiteX2" fmla="*/ 2681576 w 2681576"/>
              <a:gd name="connsiteY2" fmla="*/ 2682689 h 2682688"/>
              <a:gd name="connsiteX3" fmla="*/ 2648899 w 2681576"/>
              <a:gd name="connsiteY3" fmla="*/ 2682689 h 2682688"/>
              <a:gd name="connsiteX4" fmla="*/ 0 w 2681576"/>
              <a:gd name="connsiteY4" fmla="*/ 32691 h 2682688"/>
              <a:gd name="connsiteX5" fmla="*/ 0 w 2681576"/>
              <a:gd name="connsiteY5" fmla="*/ 828619 h 2682688"/>
              <a:gd name="connsiteX6" fmla="*/ 1853301 w 2681576"/>
              <a:gd name="connsiteY6" fmla="*/ 2682689 h 2682688"/>
              <a:gd name="connsiteX7" fmla="*/ 1885978 w 2681576"/>
              <a:gd name="connsiteY7" fmla="*/ 2682689 h 2682688"/>
              <a:gd name="connsiteX8" fmla="*/ 0 w 2681576"/>
              <a:gd name="connsiteY8" fmla="*/ 796273 h 2682688"/>
              <a:gd name="connsiteX9" fmla="*/ 0 w 2681576"/>
              <a:gd name="connsiteY9" fmla="*/ 828619 h 2682688"/>
              <a:gd name="connsiteX10" fmla="*/ 0 w 2681576"/>
              <a:gd name="connsiteY10" fmla="*/ 1094273 h 2682688"/>
              <a:gd name="connsiteX11" fmla="*/ 1587757 w 2681576"/>
              <a:gd name="connsiteY11" fmla="*/ 2682689 h 2682688"/>
              <a:gd name="connsiteX12" fmla="*/ 1620434 w 2681576"/>
              <a:gd name="connsiteY12" fmla="*/ 2682689 h 2682688"/>
              <a:gd name="connsiteX13" fmla="*/ 0 w 2681576"/>
              <a:gd name="connsiteY13" fmla="*/ 1061582 h 2682688"/>
              <a:gd name="connsiteX14" fmla="*/ 0 w 2681576"/>
              <a:gd name="connsiteY14" fmla="*/ 1094273 h 2682688"/>
              <a:gd name="connsiteX15" fmla="*/ 0 w 2681576"/>
              <a:gd name="connsiteY15" fmla="*/ 298000 h 2682688"/>
              <a:gd name="connsiteX16" fmla="*/ 2383700 w 2681576"/>
              <a:gd name="connsiteY16" fmla="*/ 2682689 h 2682688"/>
              <a:gd name="connsiteX17" fmla="*/ 2416377 w 2681576"/>
              <a:gd name="connsiteY17" fmla="*/ 2682689 h 2682688"/>
              <a:gd name="connsiteX18" fmla="*/ 0 w 2681576"/>
              <a:gd name="connsiteY18" fmla="*/ 265310 h 2682688"/>
              <a:gd name="connsiteX19" fmla="*/ 0 w 2681576"/>
              <a:gd name="connsiteY19" fmla="*/ 298000 h 2682688"/>
              <a:gd name="connsiteX20" fmla="*/ 0 w 2681576"/>
              <a:gd name="connsiteY20" fmla="*/ 1359582 h 2682688"/>
              <a:gd name="connsiteX21" fmla="*/ 1322558 w 2681576"/>
              <a:gd name="connsiteY21" fmla="*/ 2682689 h 2682688"/>
              <a:gd name="connsiteX22" fmla="*/ 1355235 w 2681576"/>
              <a:gd name="connsiteY22" fmla="*/ 2682689 h 2682688"/>
              <a:gd name="connsiteX23" fmla="*/ 0 w 2681576"/>
              <a:gd name="connsiteY23" fmla="*/ 1326892 h 2682688"/>
              <a:gd name="connsiteX24" fmla="*/ 0 w 2681576"/>
              <a:gd name="connsiteY24" fmla="*/ 1359582 h 2682688"/>
              <a:gd name="connsiteX25" fmla="*/ 0 w 2681576"/>
              <a:gd name="connsiteY25" fmla="*/ 563310 h 2682688"/>
              <a:gd name="connsiteX26" fmla="*/ 2118501 w 2681576"/>
              <a:gd name="connsiteY26" fmla="*/ 2682689 h 2682688"/>
              <a:gd name="connsiteX27" fmla="*/ 2151178 w 2681576"/>
              <a:gd name="connsiteY27" fmla="*/ 2682689 h 2682688"/>
              <a:gd name="connsiteX28" fmla="*/ 0 w 2681576"/>
              <a:gd name="connsiteY28" fmla="*/ 530619 h 2682688"/>
              <a:gd name="connsiteX29" fmla="*/ 0 w 2681576"/>
              <a:gd name="connsiteY29" fmla="*/ 563310 h 2682688"/>
              <a:gd name="connsiteX30" fmla="*/ 0 w 2681576"/>
              <a:gd name="connsiteY30" fmla="*/ 2155511 h 2682688"/>
              <a:gd name="connsiteX31" fmla="*/ 526959 w 2681576"/>
              <a:gd name="connsiteY31" fmla="*/ 2682689 h 2682688"/>
              <a:gd name="connsiteX32" fmla="*/ 559636 w 2681576"/>
              <a:gd name="connsiteY32" fmla="*/ 2682689 h 2682688"/>
              <a:gd name="connsiteX33" fmla="*/ 0 w 2681576"/>
              <a:gd name="connsiteY33" fmla="*/ 2123164 h 2682688"/>
              <a:gd name="connsiteX34" fmla="*/ 0 w 2681576"/>
              <a:gd name="connsiteY34" fmla="*/ 2155511 h 2682688"/>
              <a:gd name="connsiteX35" fmla="*/ 0 w 2681576"/>
              <a:gd name="connsiteY35" fmla="*/ 2682689 h 2682688"/>
              <a:gd name="connsiteX36" fmla="*/ 28893 w 2681576"/>
              <a:gd name="connsiteY36" fmla="*/ 2682689 h 2682688"/>
              <a:gd name="connsiteX37" fmla="*/ 0 w 2681576"/>
              <a:gd name="connsiteY37" fmla="*/ 2653783 h 2682688"/>
              <a:gd name="connsiteX38" fmla="*/ 0 w 2681576"/>
              <a:gd name="connsiteY38" fmla="*/ 2682689 h 2682688"/>
              <a:gd name="connsiteX39" fmla="*/ 0 w 2681576"/>
              <a:gd name="connsiteY39" fmla="*/ 2421165 h 2682688"/>
              <a:gd name="connsiteX40" fmla="*/ 261416 w 2681576"/>
              <a:gd name="connsiteY40" fmla="*/ 2682689 h 2682688"/>
              <a:gd name="connsiteX41" fmla="*/ 294093 w 2681576"/>
              <a:gd name="connsiteY41" fmla="*/ 2682689 h 2682688"/>
              <a:gd name="connsiteX42" fmla="*/ 0 w 2681576"/>
              <a:gd name="connsiteY42" fmla="*/ 2388474 h 2682688"/>
              <a:gd name="connsiteX43" fmla="*/ 0 w 2681576"/>
              <a:gd name="connsiteY43" fmla="*/ 2421165 h 2682688"/>
              <a:gd name="connsiteX44" fmla="*/ 0 w 2681576"/>
              <a:gd name="connsiteY44" fmla="*/ 1624892 h 2682688"/>
              <a:gd name="connsiteX45" fmla="*/ 1057358 w 2681576"/>
              <a:gd name="connsiteY45" fmla="*/ 2682689 h 2682688"/>
              <a:gd name="connsiteX46" fmla="*/ 1090035 w 2681576"/>
              <a:gd name="connsiteY46" fmla="*/ 2682689 h 2682688"/>
              <a:gd name="connsiteX47" fmla="*/ 0 w 2681576"/>
              <a:gd name="connsiteY47" fmla="*/ 1592201 h 2682688"/>
              <a:gd name="connsiteX48" fmla="*/ 0 w 2681576"/>
              <a:gd name="connsiteY48" fmla="*/ 1624892 h 2682688"/>
              <a:gd name="connsiteX49" fmla="*/ 0 w 2681576"/>
              <a:gd name="connsiteY49" fmla="*/ 1890201 h 2682688"/>
              <a:gd name="connsiteX50" fmla="*/ 792159 w 2681576"/>
              <a:gd name="connsiteY50" fmla="*/ 2682689 h 2682688"/>
              <a:gd name="connsiteX51" fmla="*/ 824836 w 2681576"/>
              <a:gd name="connsiteY51" fmla="*/ 2682689 h 2682688"/>
              <a:gd name="connsiteX52" fmla="*/ 0 w 2681576"/>
              <a:gd name="connsiteY52" fmla="*/ 1857511 h 2682688"/>
              <a:gd name="connsiteX53" fmla="*/ 0 w 2681576"/>
              <a:gd name="connsiteY53" fmla="*/ 1890201 h 2682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681576" h="2682688">
                <a:moveTo>
                  <a:pt x="0" y="32691"/>
                </a:moveTo>
                <a:lnTo>
                  <a:pt x="0" y="0"/>
                </a:lnTo>
                <a:lnTo>
                  <a:pt x="2681576" y="2682689"/>
                </a:lnTo>
                <a:lnTo>
                  <a:pt x="2648899" y="2682689"/>
                </a:lnTo>
                <a:lnTo>
                  <a:pt x="0" y="32691"/>
                </a:lnTo>
                <a:close/>
                <a:moveTo>
                  <a:pt x="0" y="828619"/>
                </a:moveTo>
                <a:lnTo>
                  <a:pt x="1853301" y="2682689"/>
                </a:lnTo>
                <a:lnTo>
                  <a:pt x="1885978" y="2682689"/>
                </a:lnTo>
                <a:lnTo>
                  <a:pt x="0" y="796273"/>
                </a:lnTo>
                <a:lnTo>
                  <a:pt x="0" y="828619"/>
                </a:lnTo>
                <a:close/>
                <a:moveTo>
                  <a:pt x="0" y="1094273"/>
                </a:moveTo>
                <a:lnTo>
                  <a:pt x="1587757" y="2682689"/>
                </a:lnTo>
                <a:lnTo>
                  <a:pt x="1620434" y="2682689"/>
                </a:lnTo>
                <a:lnTo>
                  <a:pt x="0" y="1061582"/>
                </a:lnTo>
                <a:lnTo>
                  <a:pt x="0" y="1094273"/>
                </a:lnTo>
                <a:close/>
                <a:moveTo>
                  <a:pt x="0" y="298000"/>
                </a:moveTo>
                <a:lnTo>
                  <a:pt x="2383700" y="2682689"/>
                </a:lnTo>
                <a:lnTo>
                  <a:pt x="2416377" y="2682689"/>
                </a:lnTo>
                <a:lnTo>
                  <a:pt x="0" y="265310"/>
                </a:lnTo>
                <a:lnTo>
                  <a:pt x="0" y="298000"/>
                </a:lnTo>
                <a:close/>
                <a:moveTo>
                  <a:pt x="0" y="1359582"/>
                </a:moveTo>
                <a:lnTo>
                  <a:pt x="1322558" y="2682689"/>
                </a:lnTo>
                <a:lnTo>
                  <a:pt x="1355235" y="2682689"/>
                </a:lnTo>
                <a:lnTo>
                  <a:pt x="0" y="1326892"/>
                </a:lnTo>
                <a:lnTo>
                  <a:pt x="0" y="1359582"/>
                </a:lnTo>
                <a:close/>
                <a:moveTo>
                  <a:pt x="0" y="563310"/>
                </a:moveTo>
                <a:lnTo>
                  <a:pt x="2118501" y="2682689"/>
                </a:lnTo>
                <a:lnTo>
                  <a:pt x="2151178" y="2682689"/>
                </a:lnTo>
                <a:lnTo>
                  <a:pt x="0" y="530619"/>
                </a:lnTo>
                <a:lnTo>
                  <a:pt x="0" y="563310"/>
                </a:lnTo>
                <a:close/>
                <a:moveTo>
                  <a:pt x="0" y="2155511"/>
                </a:moveTo>
                <a:lnTo>
                  <a:pt x="526959" y="2682689"/>
                </a:lnTo>
                <a:lnTo>
                  <a:pt x="559636" y="2682689"/>
                </a:lnTo>
                <a:lnTo>
                  <a:pt x="0" y="2123164"/>
                </a:lnTo>
                <a:lnTo>
                  <a:pt x="0" y="2155511"/>
                </a:lnTo>
                <a:close/>
                <a:moveTo>
                  <a:pt x="0" y="2682689"/>
                </a:moveTo>
                <a:lnTo>
                  <a:pt x="28893" y="2682689"/>
                </a:lnTo>
                <a:lnTo>
                  <a:pt x="0" y="2653783"/>
                </a:lnTo>
                <a:lnTo>
                  <a:pt x="0" y="2682689"/>
                </a:lnTo>
                <a:close/>
                <a:moveTo>
                  <a:pt x="0" y="2421165"/>
                </a:moveTo>
                <a:lnTo>
                  <a:pt x="261416" y="2682689"/>
                </a:lnTo>
                <a:lnTo>
                  <a:pt x="294093" y="2682689"/>
                </a:lnTo>
                <a:lnTo>
                  <a:pt x="0" y="2388474"/>
                </a:lnTo>
                <a:lnTo>
                  <a:pt x="0" y="2421165"/>
                </a:lnTo>
                <a:close/>
                <a:moveTo>
                  <a:pt x="0" y="1624892"/>
                </a:moveTo>
                <a:lnTo>
                  <a:pt x="1057358" y="2682689"/>
                </a:lnTo>
                <a:lnTo>
                  <a:pt x="1090035" y="2682689"/>
                </a:lnTo>
                <a:lnTo>
                  <a:pt x="0" y="1592201"/>
                </a:lnTo>
                <a:lnTo>
                  <a:pt x="0" y="1624892"/>
                </a:lnTo>
                <a:close/>
                <a:moveTo>
                  <a:pt x="0" y="1890201"/>
                </a:moveTo>
                <a:lnTo>
                  <a:pt x="792159" y="2682689"/>
                </a:lnTo>
                <a:lnTo>
                  <a:pt x="824836" y="2682689"/>
                </a:lnTo>
                <a:lnTo>
                  <a:pt x="0" y="1857511"/>
                </a:lnTo>
                <a:lnTo>
                  <a:pt x="0" y="1890201"/>
                </a:lnTo>
                <a:close/>
              </a:path>
            </a:pathLst>
          </a:custGeom>
          <a:solidFill>
            <a:schemeClr val="accent6"/>
          </a:solidFill>
          <a:ln w="343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Tree>
    <p:extLst>
      <p:ext uri="{BB962C8B-B14F-4D97-AF65-F5344CB8AC3E}">
        <p14:creationId xmlns:p14="http://schemas.microsoft.com/office/powerpoint/2010/main" val="34549908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165906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Content: Title Subtitle/Blank Corners">
    <p:bg>
      <p:bgPr>
        <a:solidFill>
          <a:srgbClr val="FFFFFF"/>
        </a:solidFill>
        <a:effectLst/>
      </p:bgPr>
    </p:bg>
    <p:spTree>
      <p:nvGrpSpPr>
        <p:cNvPr id="1" name=""/>
        <p:cNvGrpSpPr/>
        <p:nvPr/>
      </p:nvGrpSpPr>
      <p:grpSpPr>
        <a:xfrm>
          <a:off x="0" y="0"/>
          <a:ext cx="0" cy="0"/>
          <a:chOff x="0" y="0"/>
          <a:chExt cx="0" cy="0"/>
        </a:xfrm>
      </p:grpSpPr>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endParaRPr lang="en-US"/>
          </a:p>
        </p:txBody>
      </p:sp>
      <p:sp>
        <p:nvSpPr>
          <p:cNvPr id="4" name="Graphic 7">
            <a:extLst>
              <a:ext uri="{FF2B5EF4-FFF2-40B4-BE49-F238E27FC236}">
                <a16:creationId xmlns:a16="http://schemas.microsoft.com/office/drawing/2014/main" id="{135553DA-BB13-4AC2-4BC2-12D5C65CDFEE}"/>
              </a:ext>
            </a:extLst>
          </p:cNvPr>
          <p:cNvSpPr/>
          <p:nvPr/>
        </p:nvSpPr>
        <p:spPr>
          <a:xfrm rot="10800000">
            <a:off x="10408411" y="11945"/>
            <a:ext cx="1803749" cy="1804497"/>
          </a:xfrm>
          <a:custGeom>
            <a:avLst/>
            <a:gdLst>
              <a:gd name="connsiteX0" fmla="*/ 0 w 2744059"/>
              <a:gd name="connsiteY0" fmla="*/ 33452 h 2745197"/>
              <a:gd name="connsiteX1" fmla="*/ 0 w 2744059"/>
              <a:gd name="connsiteY1" fmla="*/ 0 h 2745197"/>
              <a:gd name="connsiteX2" fmla="*/ 2744060 w 2744059"/>
              <a:gd name="connsiteY2" fmla="*/ 2745198 h 2745197"/>
              <a:gd name="connsiteX3" fmla="*/ 2710621 w 2744059"/>
              <a:gd name="connsiteY3" fmla="*/ 2745198 h 2745197"/>
              <a:gd name="connsiteX4" fmla="*/ 0 w 2744059"/>
              <a:gd name="connsiteY4" fmla="*/ 33452 h 2745197"/>
              <a:gd name="connsiteX5" fmla="*/ 0 w 2744059"/>
              <a:gd name="connsiteY5" fmla="*/ 847927 h 2745197"/>
              <a:gd name="connsiteX6" fmla="*/ 1896484 w 2744059"/>
              <a:gd name="connsiteY6" fmla="*/ 2745198 h 2745197"/>
              <a:gd name="connsiteX7" fmla="*/ 1929923 w 2744059"/>
              <a:gd name="connsiteY7" fmla="*/ 2745198 h 2745197"/>
              <a:gd name="connsiteX8" fmla="*/ 0 w 2744059"/>
              <a:gd name="connsiteY8" fmla="*/ 814827 h 2745197"/>
              <a:gd name="connsiteX9" fmla="*/ 0 w 2744059"/>
              <a:gd name="connsiteY9" fmla="*/ 847927 h 2745197"/>
              <a:gd name="connsiteX10" fmla="*/ 0 w 2744059"/>
              <a:gd name="connsiteY10" fmla="*/ 1119770 h 2745197"/>
              <a:gd name="connsiteX11" fmla="*/ 1624754 w 2744059"/>
              <a:gd name="connsiteY11" fmla="*/ 2745198 h 2745197"/>
              <a:gd name="connsiteX12" fmla="*/ 1658192 w 2744059"/>
              <a:gd name="connsiteY12" fmla="*/ 2745198 h 2745197"/>
              <a:gd name="connsiteX13" fmla="*/ 0 w 2744059"/>
              <a:gd name="connsiteY13" fmla="*/ 1086318 h 2745197"/>
              <a:gd name="connsiteX14" fmla="*/ 0 w 2744059"/>
              <a:gd name="connsiteY14" fmla="*/ 1119770 h 2745197"/>
              <a:gd name="connsiteX15" fmla="*/ 0 w 2744059"/>
              <a:gd name="connsiteY15" fmla="*/ 304944 h 2745197"/>
              <a:gd name="connsiteX16" fmla="*/ 2439242 w 2744059"/>
              <a:gd name="connsiteY16" fmla="*/ 2745198 h 2745197"/>
              <a:gd name="connsiteX17" fmla="*/ 2472681 w 2744059"/>
              <a:gd name="connsiteY17" fmla="*/ 2745198 h 2745197"/>
              <a:gd name="connsiteX18" fmla="*/ 0 w 2744059"/>
              <a:gd name="connsiteY18" fmla="*/ 271491 h 2745197"/>
              <a:gd name="connsiteX19" fmla="*/ 0 w 2744059"/>
              <a:gd name="connsiteY19" fmla="*/ 304944 h 2745197"/>
              <a:gd name="connsiteX20" fmla="*/ 0 w 2744059"/>
              <a:gd name="connsiteY20" fmla="*/ 1391262 h 2745197"/>
              <a:gd name="connsiteX21" fmla="*/ 1353375 w 2744059"/>
              <a:gd name="connsiteY21" fmla="*/ 2745198 h 2745197"/>
              <a:gd name="connsiteX22" fmla="*/ 1386813 w 2744059"/>
              <a:gd name="connsiteY22" fmla="*/ 2745198 h 2745197"/>
              <a:gd name="connsiteX23" fmla="*/ 0 w 2744059"/>
              <a:gd name="connsiteY23" fmla="*/ 1357809 h 2745197"/>
              <a:gd name="connsiteX24" fmla="*/ 0 w 2744059"/>
              <a:gd name="connsiteY24" fmla="*/ 1391262 h 2745197"/>
              <a:gd name="connsiteX25" fmla="*/ 0 w 2744059"/>
              <a:gd name="connsiteY25" fmla="*/ 576435 h 2745197"/>
              <a:gd name="connsiteX26" fmla="*/ 2167864 w 2744059"/>
              <a:gd name="connsiteY26" fmla="*/ 2745198 h 2745197"/>
              <a:gd name="connsiteX27" fmla="*/ 2201302 w 2744059"/>
              <a:gd name="connsiteY27" fmla="*/ 2745198 h 2745197"/>
              <a:gd name="connsiteX28" fmla="*/ 0 w 2744059"/>
              <a:gd name="connsiteY28" fmla="*/ 542983 h 2745197"/>
              <a:gd name="connsiteX29" fmla="*/ 0 w 2744059"/>
              <a:gd name="connsiteY29" fmla="*/ 576435 h 2745197"/>
              <a:gd name="connsiteX30" fmla="*/ 0 w 2744059"/>
              <a:gd name="connsiteY30" fmla="*/ 2205736 h 2745197"/>
              <a:gd name="connsiteX31" fmla="*/ 539238 w 2744059"/>
              <a:gd name="connsiteY31" fmla="*/ 2745198 h 2745197"/>
              <a:gd name="connsiteX32" fmla="*/ 572676 w 2744059"/>
              <a:gd name="connsiteY32" fmla="*/ 2745198 h 2745197"/>
              <a:gd name="connsiteX33" fmla="*/ 0 w 2744059"/>
              <a:gd name="connsiteY33" fmla="*/ 2172636 h 2745197"/>
              <a:gd name="connsiteX34" fmla="*/ 0 w 2744059"/>
              <a:gd name="connsiteY34" fmla="*/ 2205736 h 2745197"/>
              <a:gd name="connsiteX35" fmla="*/ 0 w 2744059"/>
              <a:gd name="connsiteY35" fmla="*/ 2745198 h 2745197"/>
              <a:gd name="connsiteX36" fmla="*/ 29567 w 2744059"/>
              <a:gd name="connsiteY36" fmla="*/ 2745198 h 2745197"/>
              <a:gd name="connsiteX37" fmla="*/ 0 w 2744059"/>
              <a:gd name="connsiteY37" fmla="*/ 2715619 h 2745197"/>
              <a:gd name="connsiteX38" fmla="*/ 0 w 2744059"/>
              <a:gd name="connsiteY38" fmla="*/ 2745198 h 2745197"/>
              <a:gd name="connsiteX39" fmla="*/ 0 w 2744059"/>
              <a:gd name="connsiteY39" fmla="*/ 2477580 h 2745197"/>
              <a:gd name="connsiteX40" fmla="*/ 267507 w 2744059"/>
              <a:gd name="connsiteY40" fmla="*/ 2745198 h 2745197"/>
              <a:gd name="connsiteX41" fmla="*/ 300945 w 2744059"/>
              <a:gd name="connsiteY41" fmla="*/ 2745198 h 2745197"/>
              <a:gd name="connsiteX42" fmla="*/ 0 w 2744059"/>
              <a:gd name="connsiteY42" fmla="*/ 2444128 h 2745197"/>
              <a:gd name="connsiteX43" fmla="*/ 0 w 2744059"/>
              <a:gd name="connsiteY43" fmla="*/ 2477580 h 2745197"/>
              <a:gd name="connsiteX44" fmla="*/ 0 w 2744059"/>
              <a:gd name="connsiteY44" fmla="*/ 1662753 h 2745197"/>
              <a:gd name="connsiteX45" fmla="*/ 1081996 w 2744059"/>
              <a:gd name="connsiteY45" fmla="*/ 2745198 h 2745197"/>
              <a:gd name="connsiteX46" fmla="*/ 1115434 w 2744059"/>
              <a:gd name="connsiteY46" fmla="*/ 2745198 h 2745197"/>
              <a:gd name="connsiteX47" fmla="*/ 0 w 2744059"/>
              <a:gd name="connsiteY47" fmla="*/ 1629301 h 2745197"/>
              <a:gd name="connsiteX48" fmla="*/ 0 w 2744059"/>
              <a:gd name="connsiteY48" fmla="*/ 1662753 h 2745197"/>
              <a:gd name="connsiteX49" fmla="*/ 0 w 2744059"/>
              <a:gd name="connsiteY49" fmla="*/ 1934245 h 2745197"/>
              <a:gd name="connsiteX50" fmla="*/ 810617 w 2744059"/>
              <a:gd name="connsiteY50" fmla="*/ 2745198 h 2745197"/>
              <a:gd name="connsiteX51" fmla="*/ 844055 w 2744059"/>
              <a:gd name="connsiteY51" fmla="*/ 2745198 h 2745197"/>
              <a:gd name="connsiteX52" fmla="*/ 0 w 2744059"/>
              <a:gd name="connsiteY52" fmla="*/ 1900792 h 2745197"/>
              <a:gd name="connsiteX53" fmla="*/ 0 w 2744059"/>
              <a:gd name="connsiteY53" fmla="*/ 1934245 h 2745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744059" h="2745197">
                <a:moveTo>
                  <a:pt x="0" y="33452"/>
                </a:moveTo>
                <a:lnTo>
                  <a:pt x="0" y="0"/>
                </a:lnTo>
                <a:lnTo>
                  <a:pt x="2744060" y="2745198"/>
                </a:lnTo>
                <a:lnTo>
                  <a:pt x="2710621" y="2745198"/>
                </a:lnTo>
                <a:lnTo>
                  <a:pt x="0" y="33452"/>
                </a:lnTo>
                <a:close/>
                <a:moveTo>
                  <a:pt x="0" y="847927"/>
                </a:moveTo>
                <a:lnTo>
                  <a:pt x="1896484" y="2745198"/>
                </a:lnTo>
                <a:lnTo>
                  <a:pt x="1929923" y="2745198"/>
                </a:lnTo>
                <a:lnTo>
                  <a:pt x="0" y="814827"/>
                </a:lnTo>
                <a:lnTo>
                  <a:pt x="0" y="847927"/>
                </a:lnTo>
                <a:close/>
                <a:moveTo>
                  <a:pt x="0" y="1119770"/>
                </a:moveTo>
                <a:lnTo>
                  <a:pt x="1624754" y="2745198"/>
                </a:lnTo>
                <a:lnTo>
                  <a:pt x="1658192" y="2745198"/>
                </a:lnTo>
                <a:lnTo>
                  <a:pt x="0" y="1086318"/>
                </a:lnTo>
                <a:lnTo>
                  <a:pt x="0" y="1119770"/>
                </a:lnTo>
                <a:close/>
                <a:moveTo>
                  <a:pt x="0" y="304944"/>
                </a:moveTo>
                <a:lnTo>
                  <a:pt x="2439242" y="2745198"/>
                </a:lnTo>
                <a:lnTo>
                  <a:pt x="2472681" y="2745198"/>
                </a:lnTo>
                <a:lnTo>
                  <a:pt x="0" y="271491"/>
                </a:lnTo>
                <a:lnTo>
                  <a:pt x="0" y="304944"/>
                </a:lnTo>
                <a:close/>
                <a:moveTo>
                  <a:pt x="0" y="1391262"/>
                </a:moveTo>
                <a:lnTo>
                  <a:pt x="1353375" y="2745198"/>
                </a:lnTo>
                <a:lnTo>
                  <a:pt x="1386813" y="2745198"/>
                </a:lnTo>
                <a:lnTo>
                  <a:pt x="0" y="1357809"/>
                </a:lnTo>
                <a:lnTo>
                  <a:pt x="0" y="1391262"/>
                </a:lnTo>
                <a:close/>
                <a:moveTo>
                  <a:pt x="0" y="576435"/>
                </a:moveTo>
                <a:lnTo>
                  <a:pt x="2167864" y="2745198"/>
                </a:lnTo>
                <a:lnTo>
                  <a:pt x="2201302" y="2745198"/>
                </a:lnTo>
                <a:lnTo>
                  <a:pt x="0" y="542983"/>
                </a:lnTo>
                <a:lnTo>
                  <a:pt x="0" y="576435"/>
                </a:lnTo>
                <a:close/>
                <a:moveTo>
                  <a:pt x="0" y="2205736"/>
                </a:moveTo>
                <a:lnTo>
                  <a:pt x="539238" y="2745198"/>
                </a:lnTo>
                <a:lnTo>
                  <a:pt x="572676" y="2745198"/>
                </a:lnTo>
                <a:lnTo>
                  <a:pt x="0" y="2172636"/>
                </a:lnTo>
                <a:lnTo>
                  <a:pt x="0" y="2205736"/>
                </a:lnTo>
                <a:close/>
                <a:moveTo>
                  <a:pt x="0" y="2745198"/>
                </a:moveTo>
                <a:lnTo>
                  <a:pt x="29567" y="2745198"/>
                </a:lnTo>
                <a:lnTo>
                  <a:pt x="0" y="2715619"/>
                </a:lnTo>
                <a:lnTo>
                  <a:pt x="0" y="2745198"/>
                </a:lnTo>
                <a:close/>
                <a:moveTo>
                  <a:pt x="0" y="2477580"/>
                </a:moveTo>
                <a:lnTo>
                  <a:pt x="267507" y="2745198"/>
                </a:lnTo>
                <a:lnTo>
                  <a:pt x="300945" y="2745198"/>
                </a:lnTo>
                <a:lnTo>
                  <a:pt x="0" y="2444128"/>
                </a:lnTo>
                <a:lnTo>
                  <a:pt x="0" y="2477580"/>
                </a:lnTo>
                <a:close/>
                <a:moveTo>
                  <a:pt x="0" y="1662753"/>
                </a:moveTo>
                <a:lnTo>
                  <a:pt x="1081996" y="2745198"/>
                </a:lnTo>
                <a:lnTo>
                  <a:pt x="1115434" y="2745198"/>
                </a:lnTo>
                <a:lnTo>
                  <a:pt x="0" y="1629301"/>
                </a:lnTo>
                <a:lnTo>
                  <a:pt x="0" y="1662753"/>
                </a:lnTo>
                <a:close/>
                <a:moveTo>
                  <a:pt x="0" y="1934245"/>
                </a:moveTo>
                <a:lnTo>
                  <a:pt x="810617" y="2745198"/>
                </a:lnTo>
                <a:lnTo>
                  <a:pt x="844055" y="2745198"/>
                </a:lnTo>
                <a:lnTo>
                  <a:pt x="0" y="1900792"/>
                </a:lnTo>
                <a:lnTo>
                  <a:pt x="0" y="1934245"/>
                </a:lnTo>
                <a:close/>
              </a:path>
            </a:pathLst>
          </a:custGeom>
          <a:solidFill>
            <a:schemeClr val="accent6"/>
          </a:solidFill>
          <a:ln w="3510"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Tree>
    <p:extLst>
      <p:ext uri="{BB962C8B-B14F-4D97-AF65-F5344CB8AC3E}">
        <p14:creationId xmlns:p14="http://schemas.microsoft.com/office/powerpoint/2010/main" val="88191339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Content: Title Subtitle/Blank Corners">
    <p:bg>
      <p:bgPr>
        <a:solidFill>
          <a:srgbClr val="FFFFFF"/>
        </a:solidFill>
        <a:effectLst/>
      </p:bgPr>
    </p:bg>
    <p:spTree>
      <p:nvGrpSpPr>
        <p:cNvPr id="1" name=""/>
        <p:cNvGrpSpPr/>
        <p:nvPr/>
      </p:nvGrpSpPr>
      <p:grpSpPr>
        <a:xfrm>
          <a:off x="0" y="0"/>
          <a:ext cx="0" cy="0"/>
          <a:chOff x="0" y="0"/>
          <a:chExt cx="0" cy="0"/>
        </a:xfrm>
      </p:grpSpPr>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endParaRPr lang="en-US"/>
          </a:p>
        </p:txBody>
      </p:sp>
      <p:sp>
        <p:nvSpPr>
          <p:cNvPr id="4" name="Graphic 7">
            <a:extLst>
              <a:ext uri="{FF2B5EF4-FFF2-40B4-BE49-F238E27FC236}">
                <a16:creationId xmlns:a16="http://schemas.microsoft.com/office/drawing/2014/main" id="{135553DA-BB13-4AC2-4BC2-12D5C65CDFEE}"/>
              </a:ext>
            </a:extLst>
          </p:cNvPr>
          <p:cNvSpPr/>
          <p:nvPr/>
        </p:nvSpPr>
        <p:spPr>
          <a:xfrm rot="10800000">
            <a:off x="9468102" y="11946"/>
            <a:ext cx="2744059" cy="2745197"/>
          </a:xfrm>
          <a:custGeom>
            <a:avLst/>
            <a:gdLst>
              <a:gd name="connsiteX0" fmla="*/ 0 w 2744059"/>
              <a:gd name="connsiteY0" fmla="*/ 33452 h 2745197"/>
              <a:gd name="connsiteX1" fmla="*/ 0 w 2744059"/>
              <a:gd name="connsiteY1" fmla="*/ 0 h 2745197"/>
              <a:gd name="connsiteX2" fmla="*/ 2744060 w 2744059"/>
              <a:gd name="connsiteY2" fmla="*/ 2745198 h 2745197"/>
              <a:gd name="connsiteX3" fmla="*/ 2710621 w 2744059"/>
              <a:gd name="connsiteY3" fmla="*/ 2745198 h 2745197"/>
              <a:gd name="connsiteX4" fmla="*/ 0 w 2744059"/>
              <a:gd name="connsiteY4" fmla="*/ 33452 h 2745197"/>
              <a:gd name="connsiteX5" fmla="*/ 0 w 2744059"/>
              <a:gd name="connsiteY5" fmla="*/ 847927 h 2745197"/>
              <a:gd name="connsiteX6" fmla="*/ 1896484 w 2744059"/>
              <a:gd name="connsiteY6" fmla="*/ 2745198 h 2745197"/>
              <a:gd name="connsiteX7" fmla="*/ 1929923 w 2744059"/>
              <a:gd name="connsiteY7" fmla="*/ 2745198 h 2745197"/>
              <a:gd name="connsiteX8" fmla="*/ 0 w 2744059"/>
              <a:gd name="connsiteY8" fmla="*/ 814827 h 2745197"/>
              <a:gd name="connsiteX9" fmla="*/ 0 w 2744059"/>
              <a:gd name="connsiteY9" fmla="*/ 847927 h 2745197"/>
              <a:gd name="connsiteX10" fmla="*/ 0 w 2744059"/>
              <a:gd name="connsiteY10" fmla="*/ 1119770 h 2745197"/>
              <a:gd name="connsiteX11" fmla="*/ 1624754 w 2744059"/>
              <a:gd name="connsiteY11" fmla="*/ 2745198 h 2745197"/>
              <a:gd name="connsiteX12" fmla="*/ 1658192 w 2744059"/>
              <a:gd name="connsiteY12" fmla="*/ 2745198 h 2745197"/>
              <a:gd name="connsiteX13" fmla="*/ 0 w 2744059"/>
              <a:gd name="connsiteY13" fmla="*/ 1086318 h 2745197"/>
              <a:gd name="connsiteX14" fmla="*/ 0 w 2744059"/>
              <a:gd name="connsiteY14" fmla="*/ 1119770 h 2745197"/>
              <a:gd name="connsiteX15" fmla="*/ 0 w 2744059"/>
              <a:gd name="connsiteY15" fmla="*/ 304944 h 2745197"/>
              <a:gd name="connsiteX16" fmla="*/ 2439242 w 2744059"/>
              <a:gd name="connsiteY16" fmla="*/ 2745198 h 2745197"/>
              <a:gd name="connsiteX17" fmla="*/ 2472681 w 2744059"/>
              <a:gd name="connsiteY17" fmla="*/ 2745198 h 2745197"/>
              <a:gd name="connsiteX18" fmla="*/ 0 w 2744059"/>
              <a:gd name="connsiteY18" fmla="*/ 271491 h 2745197"/>
              <a:gd name="connsiteX19" fmla="*/ 0 w 2744059"/>
              <a:gd name="connsiteY19" fmla="*/ 304944 h 2745197"/>
              <a:gd name="connsiteX20" fmla="*/ 0 w 2744059"/>
              <a:gd name="connsiteY20" fmla="*/ 1391262 h 2745197"/>
              <a:gd name="connsiteX21" fmla="*/ 1353375 w 2744059"/>
              <a:gd name="connsiteY21" fmla="*/ 2745198 h 2745197"/>
              <a:gd name="connsiteX22" fmla="*/ 1386813 w 2744059"/>
              <a:gd name="connsiteY22" fmla="*/ 2745198 h 2745197"/>
              <a:gd name="connsiteX23" fmla="*/ 0 w 2744059"/>
              <a:gd name="connsiteY23" fmla="*/ 1357809 h 2745197"/>
              <a:gd name="connsiteX24" fmla="*/ 0 w 2744059"/>
              <a:gd name="connsiteY24" fmla="*/ 1391262 h 2745197"/>
              <a:gd name="connsiteX25" fmla="*/ 0 w 2744059"/>
              <a:gd name="connsiteY25" fmla="*/ 576435 h 2745197"/>
              <a:gd name="connsiteX26" fmla="*/ 2167864 w 2744059"/>
              <a:gd name="connsiteY26" fmla="*/ 2745198 h 2745197"/>
              <a:gd name="connsiteX27" fmla="*/ 2201302 w 2744059"/>
              <a:gd name="connsiteY27" fmla="*/ 2745198 h 2745197"/>
              <a:gd name="connsiteX28" fmla="*/ 0 w 2744059"/>
              <a:gd name="connsiteY28" fmla="*/ 542983 h 2745197"/>
              <a:gd name="connsiteX29" fmla="*/ 0 w 2744059"/>
              <a:gd name="connsiteY29" fmla="*/ 576435 h 2745197"/>
              <a:gd name="connsiteX30" fmla="*/ 0 w 2744059"/>
              <a:gd name="connsiteY30" fmla="*/ 2205736 h 2745197"/>
              <a:gd name="connsiteX31" fmla="*/ 539238 w 2744059"/>
              <a:gd name="connsiteY31" fmla="*/ 2745198 h 2745197"/>
              <a:gd name="connsiteX32" fmla="*/ 572676 w 2744059"/>
              <a:gd name="connsiteY32" fmla="*/ 2745198 h 2745197"/>
              <a:gd name="connsiteX33" fmla="*/ 0 w 2744059"/>
              <a:gd name="connsiteY33" fmla="*/ 2172636 h 2745197"/>
              <a:gd name="connsiteX34" fmla="*/ 0 w 2744059"/>
              <a:gd name="connsiteY34" fmla="*/ 2205736 h 2745197"/>
              <a:gd name="connsiteX35" fmla="*/ 0 w 2744059"/>
              <a:gd name="connsiteY35" fmla="*/ 2745198 h 2745197"/>
              <a:gd name="connsiteX36" fmla="*/ 29567 w 2744059"/>
              <a:gd name="connsiteY36" fmla="*/ 2745198 h 2745197"/>
              <a:gd name="connsiteX37" fmla="*/ 0 w 2744059"/>
              <a:gd name="connsiteY37" fmla="*/ 2715619 h 2745197"/>
              <a:gd name="connsiteX38" fmla="*/ 0 w 2744059"/>
              <a:gd name="connsiteY38" fmla="*/ 2745198 h 2745197"/>
              <a:gd name="connsiteX39" fmla="*/ 0 w 2744059"/>
              <a:gd name="connsiteY39" fmla="*/ 2477580 h 2745197"/>
              <a:gd name="connsiteX40" fmla="*/ 267507 w 2744059"/>
              <a:gd name="connsiteY40" fmla="*/ 2745198 h 2745197"/>
              <a:gd name="connsiteX41" fmla="*/ 300945 w 2744059"/>
              <a:gd name="connsiteY41" fmla="*/ 2745198 h 2745197"/>
              <a:gd name="connsiteX42" fmla="*/ 0 w 2744059"/>
              <a:gd name="connsiteY42" fmla="*/ 2444128 h 2745197"/>
              <a:gd name="connsiteX43" fmla="*/ 0 w 2744059"/>
              <a:gd name="connsiteY43" fmla="*/ 2477580 h 2745197"/>
              <a:gd name="connsiteX44" fmla="*/ 0 w 2744059"/>
              <a:gd name="connsiteY44" fmla="*/ 1662753 h 2745197"/>
              <a:gd name="connsiteX45" fmla="*/ 1081996 w 2744059"/>
              <a:gd name="connsiteY45" fmla="*/ 2745198 h 2745197"/>
              <a:gd name="connsiteX46" fmla="*/ 1115434 w 2744059"/>
              <a:gd name="connsiteY46" fmla="*/ 2745198 h 2745197"/>
              <a:gd name="connsiteX47" fmla="*/ 0 w 2744059"/>
              <a:gd name="connsiteY47" fmla="*/ 1629301 h 2745197"/>
              <a:gd name="connsiteX48" fmla="*/ 0 w 2744059"/>
              <a:gd name="connsiteY48" fmla="*/ 1662753 h 2745197"/>
              <a:gd name="connsiteX49" fmla="*/ 0 w 2744059"/>
              <a:gd name="connsiteY49" fmla="*/ 1934245 h 2745197"/>
              <a:gd name="connsiteX50" fmla="*/ 810617 w 2744059"/>
              <a:gd name="connsiteY50" fmla="*/ 2745198 h 2745197"/>
              <a:gd name="connsiteX51" fmla="*/ 844055 w 2744059"/>
              <a:gd name="connsiteY51" fmla="*/ 2745198 h 2745197"/>
              <a:gd name="connsiteX52" fmla="*/ 0 w 2744059"/>
              <a:gd name="connsiteY52" fmla="*/ 1900792 h 2745197"/>
              <a:gd name="connsiteX53" fmla="*/ 0 w 2744059"/>
              <a:gd name="connsiteY53" fmla="*/ 1934245 h 2745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744059" h="2745197">
                <a:moveTo>
                  <a:pt x="0" y="33452"/>
                </a:moveTo>
                <a:lnTo>
                  <a:pt x="0" y="0"/>
                </a:lnTo>
                <a:lnTo>
                  <a:pt x="2744060" y="2745198"/>
                </a:lnTo>
                <a:lnTo>
                  <a:pt x="2710621" y="2745198"/>
                </a:lnTo>
                <a:lnTo>
                  <a:pt x="0" y="33452"/>
                </a:lnTo>
                <a:close/>
                <a:moveTo>
                  <a:pt x="0" y="847927"/>
                </a:moveTo>
                <a:lnTo>
                  <a:pt x="1896484" y="2745198"/>
                </a:lnTo>
                <a:lnTo>
                  <a:pt x="1929923" y="2745198"/>
                </a:lnTo>
                <a:lnTo>
                  <a:pt x="0" y="814827"/>
                </a:lnTo>
                <a:lnTo>
                  <a:pt x="0" y="847927"/>
                </a:lnTo>
                <a:close/>
                <a:moveTo>
                  <a:pt x="0" y="1119770"/>
                </a:moveTo>
                <a:lnTo>
                  <a:pt x="1624754" y="2745198"/>
                </a:lnTo>
                <a:lnTo>
                  <a:pt x="1658192" y="2745198"/>
                </a:lnTo>
                <a:lnTo>
                  <a:pt x="0" y="1086318"/>
                </a:lnTo>
                <a:lnTo>
                  <a:pt x="0" y="1119770"/>
                </a:lnTo>
                <a:close/>
                <a:moveTo>
                  <a:pt x="0" y="304944"/>
                </a:moveTo>
                <a:lnTo>
                  <a:pt x="2439242" y="2745198"/>
                </a:lnTo>
                <a:lnTo>
                  <a:pt x="2472681" y="2745198"/>
                </a:lnTo>
                <a:lnTo>
                  <a:pt x="0" y="271491"/>
                </a:lnTo>
                <a:lnTo>
                  <a:pt x="0" y="304944"/>
                </a:lnTo>
                <a:close/>
                <a:moveTo>
                  <a:pt x="0" y="1391262"/>
                </a:moveTo>
                <a:lnTo>
                  <a:pt x="1353375" y="2745198"/>
                </a:lnTo>
                <a:lnTo>
                  <a:pt x="1386813" y="2745198"/>
                </a:lnTo>
                <a:lnTo>
                  <a:pt x="0" y="1357809"/>
                </a:lnTo>
                <a:lnTo>
                  <a:pt x="0" y="1391262"/>
                </a:lnTo>
                <a:close/>
                <a:moveTo>
                  <a:pt x="0" y="576435"/>
                </a:moveTo>
                <a:lnTo>
                  <a:pt x="2167864" y="2745198"/>
                </a:lnTo>
                <a:lnTo>
                  <a:pt x="2201302" y="2745198"/>
                </a:lnTo>
                <a:lnTo>
                  <a:pt x="0" y="542983"/>
                </a:lnTo>
                <a:lnTo>
                  <a:pt x="0" y="576435"/>
                </a:lnTo>
                <a:close/>
                <a:moveTo>
                  <a:pt x="0" y="2205736"/>
                </a:moveTo>
                <a:lnTo>
                  <a:pt x="539238" y="2745198"/>
                </a:lnTo>
                <a:lnTo>
                  <a:pt x="572676" y="2745198"/>
                </a:lnTo>
                <a:lnTo>
                  <a:pt x="0" y="2172636"/>
                </a:lnTo>
                <a:lnTo>
                  <a:pt x="0" y="2205736"/>
                </a:lnTo>
                <a:close/>
                <a:moveTo>
                  <a:pt x="0" y="2745198"/>
                </a:moveTo>
                <a:lnTo>
                  <a:pt x="29567" y="2745198"/>
                </a:lnTo>
                <a:lnTo>
                  <a:pt x="0" y="2715619"/>
                </a:lnTo>
                <a:lnTo>
                  <a:pt x="0" y="2745198"/>
                </a:lnTo>
                <a:close/>
                <a:moveTo>
                  <a:pt x="0" y="2477580"/>
                </a:moveTo>
                <a:lnTo>
                  <a:pt x="267507" y="2745198"/>
                </a:lnTo>
                <a:lnTo>
                  <a:pt x="300945" y="2745198"/>
                </a:lnTo>
                <a:lnTo>
                  <a:pt x="0" y="2444128"/>
                </a:lnTo>
                <a:lnTo>
                  <a:pt x="0" y="2477580"/>
                </a:lnTo>
                <a:close/>
                <a:moveTo>
                  <a:pt x="0" y="1662753"/>
                </a:moveTo>
                <a:lnTo>
                  <a:pt x="1081996" y="2745198"/>
                </a:lnTo>
                <a:lnTo>
                  <a:pt x="1115434" y="2745198"/>
                </a:lnTo>
                <a:lnTo>
                  <a:pt x="0" y="1629301"/>
                </a:lnTo>
                <a:lnTo>
                  <a:pt x="0" y="1662753"/>
                </a:lnTo>
                <a:close/>
                <a:moveTo>
                  <a:pt x="0" y="1934245"/>
                </a:moveTo>
                <a:lnTo>
                  <a:pt x="810617" y="2745198"/>
                </a:lnTo>
                <a:lnTo>
                  <a:pt x="844055" y="2745198"/>
                </a:lnTo>
                <a:lnTo>
                  <a:pt x="0" y="1900792"/>
                </a:lnTo>
                <a:lnTo>
                  <a:pt x="0" y="1934245"/>
                </a:lnTo>
                <a:close/>
              </a:path>
            </a:pathLst>
          </a:custGeom>
          <a:solidFill>
            <a:schemeClr val="accent6"/>
          </a:solidFill>
          <a:ln w="3510"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 name="Text Placeholder 4">
            <a:extLst>
              <a:ext uri="{FF2B5EF4-FFF2-40B4-BE49-F238E27FC236}">
                <a16:creationId xmlns:a16="http://schemas.microsoft.com/office/drawing/2014/main" id="{D1AC216A-D534-FC75-D454-5567635B7AB6}"/>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Tree>
    <p:extLst>
      <p:ext uri="{BB962C8B-B14F-4D97-AF65-F5344CB8AC3E}">
        <p14:creationId xmlns:p14="http://schemas.microsoft.com/office/powerpoint/2010/main" val="314995964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Content: Title/Blank Corners">
    <p:bg>
      <p:bgPr>
        <a:solidFill>
          <a:srgbClr val="FFFFFF"/>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endParaRPr lang="en-US"/>
          </a:p>
        </p:txBody>
      </p:sp>
      <p:sp>
        <p:nvSpPr>
          <p:cNvPr id="2" name="Graphic 7">
            <a:extLst>
              <a:ext uri="{FF2B5EF4-FFF2-40B4-BE49-F238E27FC236}">
                <a16:creationId xmlns:a16="http://schemas.microsoft.com/office/drawing/2014/main" id="{A23B8BFE-9394-EA52-C809-6B0DFED02778}"/>
              </a:ext>
            </a:extLst>
          </p:cNvPr>
          <p:cNvSpPr/>
          <p:nvPr userDrawn="1"/>
        </p:nvSpPr>
        <p:spPr>
          <a:xfrm rot="10800000">
            <a:off x="9524779" y="7087"/>
            <a:ext cx="2681576" cy="2682688"/>
          </a:xfrm>
          <a:custGeom>
            <a:avLst/>
            <a:gdLst>
              <a:gd name="connsiteX0" fmla="*/ 0 w 2681576"/>
              <a:gd name="connsiteY0" fmla="*/ 32691 h 2682688"/>
              <a:gd name="connsiteX1" fmla="*/ 0 w 2681576"/>
              <a:gd name="connsiteY1" fmla="*/ 0 h 2682688"/>
              <a:gd name="connsiteX2" fmla="*/ 2681576 w 2681576"/>
              <a:gd name="connsiteY2" fmla="*/ 2682689 h 2682688"/>
              <a:gd name="connsiteX3" fmla="*/ 2648899 w 2681576"/>
              <a:gd name="connsiteY3" fmla="*/ 2682689 h 2682688"/>
              <a:gd name="connsiteX4" fmla="*/ 0 w 2681576"/>
              <a:gd name="connsiteY4" fmla="*/ 32691 h 2682688"/>
              <a:gd name="connsiteX5" fmla="*/ 0 w 2681576"/>
              <a:gd name="connsiteY5" fmla="*/ 828619 h 2682688"/>
              <a:gd name="connsiteX6" fmla="*/ 1853301 w 2681576"/>
              <a:gd name="connsiteY6" fmla="*/ 2682689 h 2682688"/>
              <a:gd name="connsiteX7" fmla="*/ 1885978 w 2681576"/>
              <a:gd name="connsiteY7" fmla="*/ 2682689 h 2682688"/>
              <a:gd name="connsiteX8" fmla="*/ 0 w 2681576"/>
              <a:gd name="connsiteY8" fmla="*/ 796273 h 2682688"/>
              <a:gd name="connsiteX9" fmla="*/ 0 w 2681576"/>
              <a:gd name="connsiteY9" fmla="*/ 828619 h 2682688"/>
              <a:gd name="connsiteX10" fmla="*/ 0 w 2681576"/>
              <a:gd name="connsiteY10" fmla="*/ 1094273 h 2682688"/>
              <a:gd name="connsiteX11" fmla="*/ 1587757 w 2681576"/>
              <a:gd name="connsiteY11" fmla="*/ 2682689 h 2682688"/>
              <a:gd name="connsiteX12" fmla="*/ 1620434 w 2681576"/>
              <a:gd name="connsiteY12" fmla="*/ 2682689 h 2682688"/>
              <a:gd name="connsiteX13" fmla="*/ 0 w 2681576"/>
              <a:gd name="connsiteY13" fmla="*/ 1061582 h 2682688"/>
              <a:gd name="connsiteX14" fmla="*/ 0 w 2681576"/>
              <a:gd name="connsiteY14" fmla="*/ 1094273 h 2682688"/>
              <a:gd name="connsiteX15" fmla="*/ 0 w 2681576"/>
              <a:gd name="connsiteY15" fmla="*/ 298000 h 2682688"/>
              <a:gd name="connsiteX16" fmla="*/ 2383700 w 2681576"/>
              <a:gd name="connsiteY16" fmla="*/ 2682689 h 2682688"/>
              <a:gd name="connsiteX17" fmla="*/ 2416377 w 2681576"/>
              <a:gd name="connsiteY17" fmla="*/ 2682689 h 2682688"/>
              <a:gd name="connsiteX18" fmla="*/ 0 w 2681576"/>
              <a:gd name="connsiteY18" fmla="*/ 265310 h 2682688"/>
              <a:gd name="connsiteX19" fmla="*/ 0 w 2681576"/>
              <a:gd name="connsiteY19" fmla="*/ 298000 h 2682688"/>
              <a:gd name="connsiteX20" fmla="*/ 0 w 2681576"/>
              <a:gd name="connsiteY20" fmla="*/ 1359582 h 2682688"/>
              <a:gd name="connsiteX21" fmla="*/ 1322558 w 2681576"/>
              <a:gd name="connsiteY21" fmla="*/ 2682689 h 2682688"/>
              <a:gd name="connsiteX22" fmla="*/ 1355235 w 2681576"/>
              <a:gd name="connsiteY22" fmla="*/ 2682689 h 2682688"/>
              <a:gd name="connsiteX23" fmla="*/ 0 w 2681576"/>
              <a:gd name="connsiteY23" fmla="*/ 1326892 h 2682688"/>
              <a:gd name="connsiteX24" fmla="*/ 0 w 2681576"/>
              <a:gd name="connsiteY24" fmla="*/ 1359582 h 2682688"/>
              <a:gd name="connsiteX25" fmla="*/ 0 w 2681576"/>
              <a:gd name="connsiteY25" fmla="*/ 563310 h 2682688"/>
              <a:gd name="connsiteX26" fmla="*/ 2118501 w 2681576"/>
              <a:gd name="connsiteY26" fmla="*/ 2682689 h 2682688"/>
              <a:gd name="connsiteX27" fmla="*/ 2151178 w 2681576"/>
              <a:gd name="connsiteY27" fmla="*/ 2682689 h 2682688"/>
              <a:gd name="connsiteX28" fmla="*/ 0 w 2681576"/>
              <a:gd name="connsiteY28" fmla="*/ 530619 h 2682688"/>
              <a:gd name="connsiteX29" fmla="*/ 0 w 2681576"/>
              <a:gd name="connsiteY29" fmla="*/ 563310 h 2682688"/>
              <a:gd name="connsiteX30" fmla="*/ 0 w 2681576"/>
              <a:gd name="connsiteY30" fmla="*/ 2155511 h 2682688"/>
              <a:gd name="connsiteX31" fmla="*/ 526959 w 2681576"/>
              <a:gd name="connsiteY31" fmla="*/ 2682689 h 2682688"/>
              <a:gd name="connsiteX32" fmla="*/ 559636 w 2681576"/>
              <a:gd name="connsiteY32" fmla="*/ 2682689 h 2682688"/>
              <a:gd name="connsiteX33" fmla="*/ 0 w 2681576"/>
              <a:gd name="connsiteY33" fmla="*/ 2123164 h 2682688"/>
              <a:gd name="connsiteX34" fmla="*/ 0 w 2681576"/>
              <a:gd name="connsiteY34" fmla="*/ 2155511 h 2682688"/>
              <a:gd name="connsiteX35" fmla="*/ 0 w 2681576"/>
              <a:gd name="connsiteY35" fmla="*/ 2682689 h 2682688"/>
              <a:gd name="connsiteX36" fmla="*/ 28893 w 2681576"/>
              <a:gd name="connsiteY36" fmla="*/ 2682689 h 2682688"/>
              <a:gd name="connsiteX37" fmla="*/ 0 w 2681576"/>
              <a:gd name="connsiteY37" fmla="*/ 2653783 h 2682688"/>
              <a:gd name="connsiteX38" fmla="*/ 0 w 2681576"/>
              <a:gd name="connsiteY38" fmla="*/ 2682689 h 2682688"/>
              <a:gd name="connsiteX39" fmla="*/ 0 w 2681576"/>
              <a:gd name="connsiteY39" fmla="*/ 2421165 h 2682688"/>
              <a:gd name="connsiteX40" fmla="*/ 261416 w 2681576"/>
              <a:gd name="connsiteY40" fmla="*/ 2682689 h 2682688"/>
              <a:gd name="connsiteX41" fmla="*/ 294093 w 2681576"/>
              <a:gd name="connsiteY41" fmla="*/ 2682689 h 2682688"/>
              <a:gd name="connsiteX42" fmla="*/ 0 w 2681576"/>
              <a:gd name="connsiteY42" fmla="*/ 2388474 h 2682688"/>
              <a:gd name="connsiteX43" fmla="*/ 0 w 2681576"/>
              <a:gd name="connsiteY43" fmla="*/ 2421165 h 2682688"/>
              <a:gd name="connsiteX44" fmla="*/ 0 w 2681576"/>
              <a:gd name="connsiteY44" fmla="*/ 1624892 h 2682688"/>
              <a:gd name="connsiteX45" fmla="*/ 1057358 w 2681576"/>
              <a:gd name="connsiteY45" fmla="*/ 2682689 h 2682688"/>
              <a:gd name="connsiteX46" fmla="*/ 1090035 w 2681576"/>
              <a:gd name="connsiteY46" fmla="*/ 2682689 h 2682688"/>
              <a:gd name="connsiteX47" fmla="*/ 0 w 2681576"/>
              <a:gd name="connsiteY47" fmla="*/ 1592201 h 2682688"/>
              <a:gd name="connsiteX48" fmla="*/ 0 w 2681576"/>
              <a:gd name="connsiteY48" fmla="*/ 1624892 h 2682688"/>
              <a:gd name="connsiteX49" fmla="*/ 0 w 2681576"/>
              <a:gd name="connsiteY49" fmla="*/ 1890201 h 2682688"/>
              <a:gd name="connsiteX50" fmla="*/ 792159 w 2681576"/>
              <a:gd name="connsiteY50" fmla="*/ 2682689 h 2682688"/>
              <a:gd name="connsiteX51" fmla="*/ 824836 w 2681576"/>
              <a:gd name="connsiteY51" fmla="*/ 2682689 h 2682688"/>
              <a:gd name="connsiteX52" fmla="*/ 0 w 2681576"/>
              <a:gd name="connsiteY52" fmla="*/ 1857511 h 2682688"/>
              <a:gd name="connsiteX53" fmla="*/ 0 w 2681576"/>
              <a:gd name="connsiteY53" fmla="*/ 1890201 h 2682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681576" h="2682688">
                <a:moveTo>
                  <a:pt x="0" y="32691"/>
                </a:moveTo>
                <a:lnTo>
                  <a:pt x="0" y="0"/>
                </a:lnTo>
                <a:lnTo>
                  <a:pt x="2681576" y="2682689"/>
                </a:lnTo>
                <a:lnTo>
                  <a:pt x="2648899" y="2682689"/>
                </a:lnTo>
                <a:lnTo>
                  <a:pt x="0" y="32691"/>
                </a:lnTo>
                <a:close/>
                <a:moveTo>
                  <a:pt x="0" y="828619"/>
                </a:moveTo>
                <a:lnTo>
                  <a:pt x="1853301" y="2682689"/>
                </a:lnTo>
                <a:lnTo>
                  <a:pt x="1885978" y="2682689"/>
                </a:lnTo>
                <a:lnTo>
                  <a:pt x="0" y="796273"/>
                </a:lnTo>
                <a:lnTo>
                  <a:pt x="0" y="828619"/>
                </a:lnTo>
                <a:close/>
                <a:moveTo>
                  <a:pt x="0" y="1094273"/>
                </a:moveTo>
                <a:lnTo>
                  <a:pt x="1587757" y="2682689"/>
                </a:lnTo>
                <a:lnTo>
                  <a:pt x="1620434" y="2682689"/>
                </a:lnTo>
                <a:lnTo>
                  <a:pt x="0" y="1061582"/>
                </a:lnTo>
                <a:lnTo>
                  <a:pt x="0" y="1094273"/>
                </a:lnTo>
                <a:close/>
                <a:moveTo>
                  <a:pt x="0" y="298000"/>
                </a:moveTo>
                <a:lnTo>
                  <a:pt x="2383700" y="2682689"/>
                </a:lnTo>
                <a:lnTo>
                  <a:pt x="2416377" y="2682689"/>
                </a:lnTo>
                <a:lnTo>
                  <a:pt x="0" y="265310"/>
                </a:lnTo>
                <a:lnTo>
                  <a:pt x="0" y="298000"/>
                </a:lnTo>
                <a:close/>
                <a:moveTo>
                  <a:pt x="0" y="1359582"/>
                </a:moveTo>
                <a:lnTo>
                  <a:pt x="1322558" y="2682689"/>
                </a:lnTo>
                <a:lnTo>
                  <a:pt x="1355235" y="2682689"/>
                </a:lnTo>
                <a:lnTo>
                  <a:pt x="0" y="1326892"/>
                </a:lnTo>
                <a:lnTo>
                  <a:pt x="0" y="1359582"/>
                </a:lnTo>
                <a:close/>
                <a:moveTo>
                  <a:pt x="0" y="563310"/>
                </a:moveTo>
                <a:lnTo>
                  <a:pt x="2118501" y="2682689"/>
                </a:lnTo>
                <a:lnTo>
                  <a:pt x="2151178" y="2682689"/>
                </a:lnTo>
                <a:lnTo>
                  <a:pt x="0" y="530619"/>
                </a:lnTo>
                <a:lnTo>
                  <a:pt x="0" y="563310"/>
                </a:lnTo>
                <a:close/>
                <a:moveTo>
                  <a:pt x="0" y="2155511"/>
                </a:moveTo>
                <a:lnTo>
                  <a:pt x="526959" y="2682689"/>
                </a:lnTo>
                <a:lnTo>
                  <a:pt x="559636" y="2682689"/>
                </a:lnTo>
                <a:lnTo>
                  <a:pt x="0" y="2123164"/>
                </a:lnTo>
                <a:lnTo>
                  <a:pt x="0" y="2155511"/>
                </a:lnTo>
                <a:close/>
                <a:moveTo>
                  <a:pt x="0" y="2682689"/>
                </a:moveTo>
                <a:lnTo>
                  <a:pt x="28893" y="2682689"/>
                </a:lnTo>
                <a:lnTo>
                  <a:pt x="0" y="2653783"/>
                </a:lnTo>
                <a:lnTo>
                  <a:pt x="0" y="2682689"/>
                </a:lnTo>
                <a:close/>
                <a:moveTo>
                  <a:pt x="0" y="2421165"/>
                </a:moveTo>
                <a:lnTo>
                  <a:pt x="261416" y="2682689"/>
                </a:lnTo>
                <a:lnTo>
                  <a:pt x="294093" y="2682689"/>
                </a:lnTo>
                <a:lnTo>
                  <a:pt x="0" y="2388474"/>
                </a:lnTo>
                <a:lnTo>
                  <a:pt x="0" y="2421165"/>
                </a:lnTo>
                <a:close/>
                <a:moveTo>
                  <a:pt x="0" y="1624892"/>
                </a:moveTo>
                <a:lnTo>
                  <a:pt x="1057358" y="2682689"/>
                </a:lnTo>
                <a:lnTo>
                  <a:pt x="1090035" y="2682689"/>
                </a:lnTo>
                <a:lnTo>
                  <a:pt x="0" y="1592201"/>
                </a:lnTo>
                <a:lnTo>
                  <a:pt x="0" y="1624892"/>
                </a:lnTo>
                <a:close/>
                <a:moveTo>
                  <a:pt x="0" y="1890201"/>
                </a:moveTo>
                <a:lnTo>
                  <a:pt x="792159" y="2682689"/>
                </a:lnTo>
                <a:lnTo>
                  <a:pt x="824836" y="2682689"/>
                </a:lnTo>
                <a:lnTo>
                  <a:pt x="0" y="1857511"/>
                </a:lnTo>
                <a:lnTo>
                  <a:pt x="0" y="1890201"/>
                </a:lnTo>
                <a:close/>
              </a:path>
            </a:pathLst>
          </a:custGeom>
          <a:solidFill>
            <a:schemeClr val="accent6"/>
          </a:solidFill>
          <a:ln w="343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Tree>
    <p:extLst>
      <p:ext uri="{BB962C8B-B14F-4D97-AF65-F5344CB8AC3E}">
        <p14:creationId xmlns:p14="http://schemas.microsoft.com/office/powerpoint/2010/main" val="17180430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Title/Blank Photo Corners">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4EA7BB49-5054-B996-7478-8A3EF86BD11C}"/>
              </a:ext>
            </a:extLst>
          </p:cNvPr>
          <p:cNvSpPr>
            <a:spLocks noGrp="1"/>
          </p:cNvSpPr>
          <p:nvPr>
            <p:ph type="pic" sz="quarter" idx="26"/>
          </p:nvPr>
        </p:nvSpPr>
        <p:spPr>
          <a:xfrm>
            <a:off x="0" y="1990166"/>
            <a:ext cx="4867835" cy="4867834"/>
          </a:xfrm>
          <a:custGeom>
            <a:avLst/>
            <a:gdLst>
              <a:gd name="connsiteX0" fmla="*/ 0 w 4867835"/>
              <a:gd name="connsiteY0" fmla="*/ 0 h 4867834"/>
              <a:gd name="connsiteX1" fmla="*/ 1 w 4867835"/>
              <a:gd name="connsiteY1" fmla="*/ 0 h 4867834"/>
              <a:gd name="connsiteX2" fmla="*/ 4867835 w 4867835"/>
              <a:gd name="connsiteY2" fmla="*/ 4867834 h 4867834"/>
              <a:gd name="connsiteX3" fmla="*/ 1513490 w 4867835"/>
              <a:gd name="connsiteY3" fmla="*/ 4867834 h 4867834"/>
              <a:gd name="connsiteX4" fmla="*/ 0 w 4867835"/>
              <a:gd name="connsiteY4" fmla="*/ 3354344 h 4867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7835" h="4867834">
                <a:moveTo>
                  <a:pt x="0" y="0"/>
                </a:moveTo>
                <a:lnTo>
                  <a:pt x="1" y="0"/>
                </a:lnTo>
                <a:lnTo>
                  <a:pt x="4867835" y="4867834"/>
                </a:lnTo>
                <a:lnTo>
                  <a:pt x="1513490" y="4867834"/>
                </a:lnTo>
                <a:lnTo>
                  <a:pt x="0" y="3354344"/>
                </a:lnTo>
                <a:close/>
              </a:path>
            </a:pathLst>
          </a:custGeom>
          <a:solidFill>
            <a:schemeClr val="tx2"/>
          </a:solidFill>
        </p:spPr>
        <p:txBody>
          <a:bodyPr wrap="square">
            <a:noAutofit/>
          </a:bodyPr>
          <a:lstStyle/>
          <a:p>
            <a:endParaRPr lang="en-US"/>
          </a:p>
        </p:txBody>
      </p:sp>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endParaRPr lang="en-US"/>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 name="Right Triangle 8">
            <a:extLst>
              <a:ext uri="{FF2B5EF4-FFF2-40B4-BE49-F238E27FC236}">
                <a16:creationId xmlns:a16="http://schemas.microsoft.com/office/drawing/2014/main" id="{86D621CA-FD2B-E72F-EC6C-437BE5CEFE63}"/>
              </a:ext>
            </a:extLst>
          </p:cNvPr>
          <p:cNvSpPr/>
          <p:nvPr userDrawn="1"/>
        </p:nvSpPr>
        <p:spPr>
          <a:xfrm>
            <a:off x="-1" y="5347666"/>
            <a:ext cx="1532965" cy="1532965"/>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Tree>
    <p:extLst>
      <p:ext uri="{BB962C8B-B14F-4D97-AF65-F5344CB8AC3E}">
        <p14:creationId xmlns:p14="http://schemas.microsoft.com/office/powerpoint/2010/main" val="23665811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Content: Title/Blank Photo Corners">
    <p:bg>
      <p:bgPr>
        <a:solidFill>
          <a:srgbClr val="FFFFFF"/>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BE85915-EEC0-4FFB-D128-887A94B2307E}"/>
              </a:ext>
            </a:extLst>
          </p:cNvPr>
          <p:cNvSpPr>
            <a:spLocks noGrp="1"/>
          </p:cNvSpPr>
          <p:nvPr>
            <p:ph type="pic" sz="quarter" idx="26"/>
          </p:nvPr>
        </p:nvSpPr>
        <p:spPr>
          <a:xfrm>
            <a:off x="0" y="1177662"/>
            <a:ext cx="5702969" cy="5702969"/>
          </a:xfrm>
          <a:custGeom>
            <a:avLst/>
            <a:gdLst>
              <a:gd name="connsiteX0" fmla="*/ 0 w 6192253"/>
              <a:gd name="connsiteY0" fmla="*/ 0 h 6192253"/>
              <a:gd name="connsiteX1" fmla="*/ 6192253 w 6192253"/>
              <a:gd name="connsiteY1" fmla="*/ 6192253 h 6192253"/>
              <a:gd name="connsiteX2" fmla="*/ 1499681 w 6192253"/>
              <a:gd name="connsiteY2" fmla="*/ 6192253 h 6192253"/>
              <a:gd name="connsiteX3" fmla="*/ 0 w 6192253"/>
              <a:gd name="connsiteY3" fmla="*/ 4692572 h 6192253"/>
            </a:gdLst>
            <a:ahLst/>
            <a:cxnLst>
              <a:cxn ang="0">
                <a:pos x="connsiteX0" y="connsiteY0"/>
              </a:cxn>
              <a:cxn ang="0">
                <a:pos x="connsiteX1" y="connsiteY1"/>
              </a:cxn>
              <a:cxn ang="0">
                <a:pos x="connsiteX2" y="connsiteY2"/>
              </a:cxn>
              <a:cxn ang="0">
                <a:pos x="connsiteX3" y="connsiteY3"/>
              </a:cxn>
            </a:cxnLst>
            <a:rect l="l" t="t" r="r" b="b"/>
            <a:pathLst>
              <a:path w="6192253" h="6192253">
                <a:moveTo>
                  <a:pt x="0" y="0"/>
                </a:moveTo>
                <a:lnTo>
                  <a:pt x="6192253" y="6192253"/>
                </a:lnTo>
                <a:lnTo>
                  <a:pt x="1499681" y="6192253"/>
                </a:lnTo>
                <a:lnTo>
                  <a:pt x="0" y="4692572"/>
                </a:lnTo>
                <a:close/>
              </a:path>
            </a:pathLst>
          </a:custGeom>
          <a:solidFill>
            <a:schemeClr val="tx2"/>
          </a:solidFill>
        </p:spPr>
        <p:txBody>
          <a:bodyPr wrap="square">
            <a:noAutofit/>
          </a:bodyPr>
          <a:lstStyle/>
          <a:p>
            <a:endParaRPr lang="en-US"/>
          </a:p>
        </p:txBody>
      </p:sp>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1567218" y="457200"/>
            <a:ext cx="10237076" cy="501804"/>
          </a:xfrm>
        </p:spPr>
        <p:txBody>
          <a:bodyPr/>
          <a:lstStyle>
            <a:lvl1pPr algn="r">
              <a:defRPr b="0" i="0"/>
            </a:lvl1pPr>
          </a:lstStyle>
          <a:p>
            <a:endParaRPr lang="en-US"/>
          </a:p>
        </p:txBody>
      </p:sp>
      <p:sp>
        <p:nvSpPr>
          <p:cNvPr id="9" name="Right Triangle 8">
            <a:extLst>
              <a:ext uri="{FF2B5EF4-FFF2-40B4-BE49-F238E27FC236}">
                <a16:creationId xmlns:a16="http://schemas.microsoft.com/office/drawing/2014/main" id="{86D621CA-FD2B-E72F-EC6C-437BE5CEFE63}"/>
              </a:ext>
            </a:extLst>
          </p:cNvPr>
          <p:cNvSpPr/>
          <p:nvPr userDrawn="1"/>
        </p:nvSpPr>
        <p:spPr>
          <a:xfrm>
            <a:off x="-1" y="5347666"/>
            <a:ext cx="1532965" cy="1532965"/>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Tree>
    <p:extLst>
      <p:ext uri="{BB962C8B-B14F-4D97-AF65-F5344CB8AC3E}">
        <p14:creationId xmlns:p14="http://schemas.microsoft.com/office/powerpoint/2010/main" val="200933443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Content: Title/Blank Photo Corners Large">
    <p:bg>
      <p:bgPr>
        <a:solidFill>
          <a:srgbClr val="FFFFFF"/>
        </a:solidFill>
        <a:effectLst/>
      </p:bgPr>
    </p:bg>
    <p:spTree>
      <p:nvGrpSpPr>
        <p:cNvPr id="1" name=""/>
        <p:cNvGrpSpPr/>
        <p:nvPr/>
      </p:nvGrpSpPr>
      <p:grpSpPr>
        <a:xfrm>
          <a:off x="0" y="0"/>
          <a:ext cx="0" cy="0"/>
          <a:chOff x="0" y="0"/>
          <a:chExt cx="0" cy="0"/>
        </a:xfrm>
      </p:grpSpPr>
      <p:sp>
        <p:nvSpPr>
          <p:cNvPr id="2" name="Right Triangle 1">
            <a:extLst>
              <a:ext uri="{FF2B5EF4-FFF2-40B4-BE49-F238E27FC236}">
                <a16:creationId xmlns:a16="http://schemas.microsoft.com/office/drawing/2014/main" id="{847067A8-1116-50D5-CE88-EE8479D86108}"/>
              </a:ext>
            </a:extLst>
          </p:cNvPr>
          <p:cNvSpPr/>
          <p:nvPr userDrawn="1"/>
        </p:nvSpPr>
        <p:spPr>
          <a:xfrm>
            <a:off x="-1" y="5325035"/>
            <a:ext cx="1532965" cy="1532965"/>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3" name="Picture Placeholder 2">
            <a:extLst>
              <a:ext uri="{FF2B5EF4-FFF2-40B4-BE49-F238E27FC236}">
                <a16:creationId xmlns:a16="http://schemas.microsoft.com/office/drawing/2014/main" id="{446A2E10-06B5-4C64-5265-2A88F88DA045}"/>
              </a:ext>
            </a:extLst>
          </p:cNvPr>
          <p:cNvSpPr>
            <a:spLocks noGrp="1"/>
          </p:cNvSpPr>
          <p:nvPr>
            <p:ph type="pic" sz="quarter" idx="27"/>
          </p:nvPr>
        </p:nvSpPr>
        <p:spPr>
          <a:xfrm>
            <a:off x="-1" y="0"/>
            <a:ext cx="8726905" cy="6880631"/>
          </a:xfrm>
          <a:custGeom>
            <a:avLst/>
            <a:gdLst>
              <a:gd name="connsiteX0" fmla="*/ 0 w 8726905"/>
              <a:gd name="connsiteY0" fmla="*/ 0 h 6880631"/>
              <a:gd name="connsiteX1" fmla="*/ 1852863 w 8726905"/>
              <a:gd name="connsiteY1" fmla="*/ 0 h 6880631"/>
              <a:gd name="connsiteX2" fmla="*/ 8726905 w 8726905"/>
              <a:gd name="connsiteY2" fmla="*/ 6874042 h 6880631"/>
              <a:gd name="connsiteX3" fmla="*/ 8726905 w 8726905"/>
              <a:gd name="connsiteY3" fmla="*/ 6880631 h 6880631"/>
              <a:gd name="connsiteX4" fmla="*/ 1532965 w 8726905"/>
              <a:gd name="connsiteY4" fmla="*/ 6880631 h 6880631"/>
              <a:gd name="connsiteX5" fmla="*/ 0 w 8726905"/>
              <a:gd name="connsiteY5" fmla="*/ 5347666 h 6880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26905" h="6880631">
                <a:moveTo>
                  <a:pt x="0" y="0"/>
                </a:moveTo>
                <a:lnTo>
                  <a:pt x="1852863" y="0"/>
                </a:lnTo>
                <a:lnTo>
                  <a:pt x="8726905" y="6874042"/>
                </a:lnTo>
                <a:lnTo>
                  <a:pt x="8726905" y="6880631"/>
                </a:lnTo>
                <a:lnTo>
                  <a:pt x="1532965" y="6880631"/>
                </a:lnTo>
                <a:lnTo>
                  <a:pt x="0" y="5347666"/>
                </a:lnTo>
                <a:close/>
              </a:path>
            </a:pathLst>
          </a:custGeom>
          <a:solidFill>
            <a:schemeClr val="bg2">
              <a:lumMod val="75000"/>
            </a:schemeClr>
          </a:solidFill>
        </p:spPr>
        <p:txBody>
          <a:bodyPr wrap="square">
            <a:noAutofit/>
          </a:bodyPr>
          <a:lstStyle/>
          <a:p>
            <a:endParaRPr lang="en-US"/>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0" y="457200"/>
            <a:ext cx="11347093" cy="501804"/>
          </a:xfrm>
        </p:spPr>
        <p:txBody>
          <a:bodyPr/>
          <a:lstStyle>
            <a:lvl1pPr algn="r">
              <a:defRPr b="0" i="0"/>
            </a:lvl1pPr>
          </a:lstStyle>
          <a:p>
            <a:endParaRPr lang="en-US"/>
          </a:p>
        </p:txBody>
      </p:sp>
      <p:sp>
        <p:nvSpPr>
          <p:cNvPr id="14" name="Footer Placeholder 2">
            <a:extLst>
              <a:ext uri="{FF2B5EF4-FFF2-40B4-BE49-F238E27FC236}">
                <a16:creationId xmlns:a16="http://schemas.microsoft.com/office/drawing/2014/main" id="{9AA1BD89-E05E-630A-64BB-86B79F88D3C4}"/>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tx2"/>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rPr>
              <a:t>For Agent Use Only – Not For Use With The Public</a:t>
            </a:r>
          </a:p>
        </p:txBody>
      </p:sp>
    </p:spTree>
    <p:extLst>
      <p:ext uri="{BB962C8B-B14F-4D97-AF65-F5344CB8AC3E}">
        <p14:creationId xmlns:p14="http://schemas.microsoft.com/office/powerpoint/2010/main" val="12613813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Content: Title/Blank Photo Corners">
    <p:bg>
      <p:bgPr>
        <a:solidFill>
          <a:srgbClr val="FFFFFF"/>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BE85915-EEC0-4FFB-D128-887A94B2307E}"/>
              </a:ext>
            </a:extLst>
          </p:cNvPr>
          <p:cNvSpPr>
            <a:spLocks noGrp="1"/>
          </p:cNvSpPr>
          <p:nvPr>
            <p:ph type="pic" sz="quarter" idx="26"/>
          </p:nvPr>
        </p:nvSpPr>
        <p:spPr>
          <a:xfrm>
            <a:off x="0" y="1177662"/>
            <a:ext cx="5702969" cy="5702969"/>
          </a:xfrm>
          <a:custGeom>
            <a:avLst/>
            <a:gdLst>
              <a:gd name="connsiteX0" fmla="*/ 0 w 6192253"/>
              <a:gd name="connsiteY0" fmla="*/ 0 h 6192253"/>
              <a:gd name="connsiteX1" fmla="*/ 6192253 w 6192253"/>
              <a:gd name="connsiteY1" fmla="*/ 6192253 h 6192253"/>
              <a:gd name="connsiteX2" fmla="*/ 1499681 w 6192253"/>
              <a:gd name="connsiteY2" fmla="*/ 6192253 h 6192253"/>
              <a:gd name="connsiteX3" fmla="*/ 0 w 6192253"/>
              <a:gd name="connsiteY3" fmla="*/ 4692572 h 6192253"/>
            </a:gdLst>
            <a:ahLst/>
            <a:cxnLst>
              <a:cxn ang="0">
                <a:pos x="connsiteX0" y="connsiteY0"/>
              </a:cxn>
              <a:cxn ang="0">
                <a:pos x="connsiteX1" y="connsiteY1"/>
              </a:cxn>
              <a:cxn ang="0">
                <a:pos x="connsiteX2" y="connsiteY2"/>
              </a:cxn>
              <a:cxn ang="0">
                <a:pos x="connsiteX3" y="connsiteY3"/>
              </a:cxn>
            </a:cxnLst>
            <a:rect l="l" t="t" r="r" b="b"/>
            <a:pathLst>
              <a:path w="6192253" h="6192253">
                <a:moveTo>
                  <a:pt x="0" y="0"/>
                </a:moveTo>
                <a:lnTo>
                  <a:pt x="6192253" y="6192253"/>
                </a:lnTo>
                <a:lnTo>
                  <a:pt x="1499681" y="6192253"/>
                </a:lnTo>
                <a:lnTo>
                  <a:pt x="0" y="4692572"/>
                </a:lnTo>
                <a:close/>
              </a:path>
            </a:pathLst>
          </a:custGeom>
          <a:solidFill>
            <a:schemeClr val="tx2"/>
          </a:solidFill>
        </p:spPr>
        <p:txBody>
          <a:bodyPr wrap="square">
            <a:noAutofit/>
          </a:bodyPr>
          <a:lstStyle/>
          <a:p>
            <a:endParaRPr lang="en-US"/>
          </a:p>
        </p:txBody>
      </p:sp>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endParaRPr lang="en-US"/>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 name="Right Triangle 8">
            <a:extLst>
              <a:ext uri="{FF2B5EF4-FFF2-40B4-BE49-F238E27FC236}">
                <a16:creationId xmlns:a16="http://schemas.microsoft.com/office/drawing/2014/main" id="{86D621CA-FD2B-E72F-EC6C-437BE5CEFE63}"/>
              </a:ext>
            </a:extLst>
          </p:cNvPr>
          <p:cNvSpPr/>
          <p:nvPr userDrawn="1"/>
        </p:nvSpPr>
        <p:spPr>
          <a:xfrm>
            <a:off x="-1" y="5347666"/>
            <a:ext cx="1532965" cy="1532965"/>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Tree>
    <p:extLst>
      <p:ext uri="{BB962C8B-B14F-4D97-AF65-F5344CB8AC3E}">
        <p14:creationId xmlns:p14="http://schemas.microsoft.com/office/powerpoint/2010/main" val="35617585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ntent: Title/Blank Photo Corners Large">
    <p:bg>
      <p:bgPr>
        <a:solidFill>
          <a:srgbClr val="FFFFFF"/>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18" name="Picture Placeholder 17">
            <a:extLst>
              <a:ext uri="{FF2B5EF4-FFF2-40B4-BE49-F238E27FC236}">
                <a16:creationId xmlns:a16="http://schemas.microsoft.com/office/drawing/2014/main" id="{12B6FA39-C5C3-18E3-75C7-590D187A3F29}"/>
              </a:ext>
            </a:extLst>
          </p:cNvPr>
          <p:cNvSpPr>
            <a:spLocks noGrp="1" noChangeAspect="1"/>
          </p:cNvSpPr>
          <p:nvPr>
            <p:ph type="pic" sz="quarter" idx="28"/>
          </p:nvPr>
        </p:nvSpPr>
        <p:spPr>
          <a:xfrm>
            <a:off x="1672117" y="959004"/>
            <a:ext cx="5025146" cy="5029200"/>
          </a:xfrm>
          <a:custGeom>
            <a:avLst/>
            <a:gdLst>
              <a:gd name="connsiteX0" fmla="*/ 2054087 w 4108175"/>
              <a:gd name="connsiteY0" fmla="*/ 3313 h 4111488"/>
              <a:gd name="connsiteX1" fmla="*/ 4108175 w 4108175"/>
              <a:gd name="connsiteY1" fmla="*/ 2057401 h 4111488"/>
              <a:gd name="connsiteX2" fmla="*/ 2054088 w 4108175"/>
              <a:gd name="connsiteY2" fmla="*/ 4111488 h 4111488"/>
              <a:gd name="connsiteX3" fmla="*/ 0 w 4108175"/>
              <a:gd name="connsiteY3" fmla="*/ 2057400 h 4111488"/>
              <a:gd name="connsiteX4" fmla="*/ 2054087 w 4108175"/>
              <a:gd name="connsiteY4" fmla="*/ 3313 h 4111488"/>
              <a:gd name="connsiteX5" fmla="*/ 2057400 w 4108175"/>
              <a:gd name="connsiteY5" fmla="*/ 0 h 4111488"/>
              <a:gd name="connsiteX6" fmla="*/ 2057399 w 4108175"/>
              <a:gd name="connsiteY6" fmla="*/ 1 h 4111488"/>
              <a:gd name="connsiteX7" fmla="*/ 2057400 w 4108175"/>
              <a:gd name="connsiteY7" fmla="*/ 0 h 4111488"/>
              <a:gd name="connsiteX8" fmla="*/ 2057400 w 4111488"/>
              <a:gd name="connsiteY8" fmla="*/ 0 h 411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08175" h="4111488">
                <a:moveTo>
                  <a:pt x="2054087" y="3313"/>
                </a:moveTo>
                <a:lnTo>
                  <a:pt x="4108175" y="2057401"/>
                </a:lnTo>
                <a:lnTo>
                  <a:pt x="2054088" y="4111488"/>
                </a:lnTo>
                <a:lnTo>
                  <a:pt x="0" y="2057400"/>
                </a:lnTo>
                <a:lnTo>
                  <a:pt x="2054087" y="3313"/>
                </a:lnTo>
                <a:close/>
                <a:moveTo>
                  <a:pt x="2057400" y="0"/>
                </a:moveTo>
                <a:lnTo>
                  <a:pt x="2057399" y="1"/>
                </a:lnTo>
                <a:lnTo>
                  <a:pt x="2057400" y="0"/>
                </a:lnTo>
                <a:close/>
              </a:path>
            </a:pathLst>
          </a:custGeom>
          <a:solidFill>
            <a:schemeClr val="bg2">
              <a:lumMod val="75000"/>
            </a:schemeClr>
          </a:solidFill>
        </p:spPr>
        <p:txBody>
          <a:bodyPr wrap="square" anchor="ctr">
            <a:noAutofit/>
          </a:bodyPr>
          <a:lstStyle/>
          <a:p>
            <a:endParaRPr lang="en-US"/>
          </a:p>
        </p:txBody>
      </p:sp>
      <p:sp>
        <p:nvSpPr>
          <p:cNvPr id="38" name="Picture Placeholder 37">
            <a:extLst>
              <a:ext uri="{FF2B5EF4-FFF2-40B4-BE49-F238E27FC236}">
                <a16:creationId xmlns:a16="http://schemas.microsoft.com/office/drawing/2014/main" id="{F46888E3-4897-DEB0-AC23-E5EBDAB9790D}"/>
              </a:ext>
            </a:extLst>
          </p:cNvPr>
          <p:cNvSpPr>
            <a:spLocks noGrp="1" noChangeAspect="1"/>
          </p:cNvSpPr>
          <p:nvPr>
            <p:ph type="pic" sz="quarter" idx="29"/>
          </p:nvPr>
        </p:nvSpPr>
        <p:spPr>
          <a:xfrm>
            <a:off x="8003" y="4357942"/>
            <a:ext cx="4922121" cy="2510547"/>
          </a:xfrm>
          <a:custGeom>
            <a:avLst/>
            <a:gdLst>
              <a:gd name="connsiteX0" fmla="*/ 2411575 w 4922121"/>
              <a:gd name="connsiteY0" fmla="*/ 0 h 2510547"/>
              <a:gd name="connsiteX1" fmla="*/ 4922121 w 4922121"/>
              <a:gd name="connsiteY1" fmla="*/ 2510547 h 2510547"/>
              <a:gd name="connsiteX2" fmla="*/ 0 w 4922121"/>
              <a:gd name="connsiteY2" fmla="*/ 2510547 h 2510547"/>
              <a:gd name="connsiteX3" fmla="*/ 0 w 4922121"/>
              <a:gd name="connsiteY3" fmla="*/ 2411575 h 2510547"/>
            </a:gdLst>
            <a:ahLst/>
            <a:cxnLst>
              <a:cxn ang="0">
                <a:pos x="connsiteX0" y="connsiteY0"/>
              </a:cxn>
              <a:cxn ang="0">
                <a:pos x="connsiteX1" y="connsiteY1"/>
              </a:cxn>
              <a:cxn ang="0">
                <a:pos x="connsiteX2" y="connsiteY2"/>
              </a:cxn>
              <a:cxn ang="0">
                <a:pos x="connsiteX3" y="connsiteY3"/>
              </a:cxn>
            </a:cxnLst>
            <a:rect l="l" t="t" r="r" b="b"/>
            <a:pathLst>
              <a:path w="4922121" h="2510547">
                <a:moveTo>
                  <a:pt x="2411575" y="0"/>
                </a:moveTo>
                <a:lnTo>
                  <a:pt x="4922121" y="2510547"/>
                </a:lnTo>
                <a:lnTo>
                  <a:pt x="0" y="2510547"/>
                </a:lnTo>
                <a:lnTo>
                  <a:pt x="0" y="2411575"/>
                </a:lnTo>
                <a:close/>
              </a:path>
            </a:pathLst>
          </a:custGeom>
          <a:solidFill>
            <a:schemeClr val="bg2">
              <a:lumMod val="75000"/>
            </a:schemeClr>
          </a:solidFill>
        </p:spPr>
        <p:txBody>
          <a:bodyPr wrap="square" anchor="ctr">
            <a:noAutofit/>
          </a:bodyPr>
          <a:lstStyle/>
          <a:p>
            <a:endParaRPr lang="en-US"/>
          </a:p>
        </p:txBody>
      </p:sp>
      <p:sp>
        <p:nvSpPr>
          <p:cNvPr id="33" name="Picture Placeholder 32">
            <a:extLst>
              <a:ext uri="{FF2B5EF4-FFF2-40B4-BE49-F238E27FC236}">
                <a16:creationId xmlns:a16="http://schemas.microsoft.com/office/drawing/2014/main" id="{300FB448-8423-809A-CD18-23801F31F64B}"/>
              </a:ext>
            </a:extLst>
          </p:cNvPr>
          <p:cNvSpPr>
            <a:spLocks noGrp="1" noChangeAspect="1"/>
          </p:cNvSpPr>
          <p:nvPr>
            <p:ph type="pic" sz="quarter" idx="30"/>
          </p:nvPr>
        </p:nvSpPr>
        <p:spPr>
          <a:xfrm>
            <a:off x="8003" y="1937658"/>
            <a:ext cx="2348217" cy="4696435"/>
          </a:xfrm>
          <a:custGeom>
            <a:avLst/>
            <a:gdLst>
              <a:gd name="connsiteX0" fmla="*/ 0 w 2348217"/>
              <a:gd name="connsiteY0" fmla="*/ 0 h 4696435"/>
              <a:gd name="connsiteX1" fmla="*/ 2348217 w 2348217"/>
              <a:gd name="connsiteY1" fmla="*/ 2348218 h 4696435"/>
              <a:gd name="connsiteX2" fmla="*/ 0 w 2348217"/>
              <a:gd name="connsiteY2" fmla="*/ 4696435 h 4696435"/>
            </a:gdLst>
            <a:ahLst/>
            <a:cxnLst>
              <a:cxn ang="0">
                <a:pos x="connsiteX0" y="connsiteY0"/>
              </a:cxn>
              <a:cxn ang="0">
                <a:pos x="connsiteX1" y="connsiteY1"/>
              </a:cxn>
              <a:cxn ang="0">
                <a:pos x="connsiteX2" y="connsiteY2"/>
              </a:cxn>
            </a:cxnLst>
            <a:rect l="l" t="t" r="r" b="b"/>
            <a:pathLst>
              <a:path w="2348217" h="4696435">
                <a:moveTo>
                  <a:pt x="0" y="0"/>
                </a:moveTo>
                <a:lnTo>
                  <a:pt x="2348217" y="2348218"/>
                </a:lnTo>
                <a:lnTo>
                  <a:pt x="0" y="4696435"/>
                </a:lnTo>
                <a:close/>
              </a:path>
            </a:pathLst>
          </a:custGeom>
          <a:solidFill>
            <a:schemeClr val="bg2">
              <a:lumMod val="75000"/>
            </a:schemeClr>
          </a:solidFill>
        </p:spPr>
        <p:txBody>
          <a:bodyPr wrap="square" anchor="ctr">
            <a:noAutofit/>
          </a:bodyPr>
          <a:lstStyle/>
          <a:p>
            <a:endParaRPr lang="en-US"/>
          </a:p>
        </p:txBody>
      </p:sp>
      <p:sp>
        <p:nvSpPr>
          <p:cNvPr id="36" name="Picture Placeholder 35">
            <a:extLst>
              <a:ext uri="{FF2B5EF4-FFF2-40B4-BE49-F238E27FC236}">
                <a16:creationId xmlns:a16="http://schemas.microsoft.com/office/drawing/2014/main" id="{AEE0E8FF-7016-8658-511B-3096DE0D60D4}"/>
              </a:ext>
            </a:extLst>
          </p:cNvPr>
          <p:cNvSpPr>
            <a:spLocks noGrp="1" noChangeAspect="1"/>
          </p:cNvSpPr>
          <p:nvPr>
            <p:ph type="pic" sz="quarter" idx="31"/>
          </p:nvPr>
        </p:nvSpPr>
        <p:spPr>
          <a:xfrm>
            <a:off x="8003" y="0"/>
            <a:ext cx="4115356" cy="3394065"/>
          </a:xfrm>
          <a:custGeom>
            <a:avLst/>
            <a:gdLst>
              <a:gd name="connsiteX0" fmla="*/ 0 w 4115356"/>
              <a:gd name="connsiteY0" fmla="*/ 0 h 3394065"/>
              <a:gd name="connsiteX1" fmla="*/ 3233864 w 4115356"/>
              <a:gd name="connsiteY1" fmla="*/ 0 h 3394065"/>
              <a:gd name="connsiteX2" fmla="*/ 4115356 w 4115356"/>
              <a:gd name="connsiteY2" fmla="*/ 881492 h 3394065"/>
              <a:gd name="connsiteX3" fmla="*/ 1602784 w 4115356"/>
              <a:gd name="connsiteY3" fmla="*/ 3394065 h 3394065"/>
              <a:gd name="connsiteX4" fmla="*/ 0 w 4115356"/>
              <a:gd name="connsiteY4" fmla="*/ 1791281 h 3394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5356" h="3394064">
                <a:moveTo>
                  <a:pt x="0" y="0"/>
                </a:moveTo>
                <a:lnTo>
                  <a:pt x="3233864" y="0"/>
                </a:lnTo>
                <a:lnTo>
                  <a:pt x="4115356" y="881492"/>
                </a:lnTo>
                <a:lnTo>
                  <a:pt x="1602784" y="3394065"/>
                </a:lnTo>
                <a:lnTo>
                  <a:pt x="0" y="1791281"/>
                </a:lnTo>
                <a:close/>
              </a:path>
            </a:pathLst>
          </a:custGeom>
          <a:solidFill>
            <a:schemeClr val="bg2">
              <a:lumMod val="75000"/>
            </a:schemeClr>
          </a:solidFill>
        </p:spPr>
        <p:txBody>
          <a:bodyPr wrap="square" anchor="ctr">
            <a:noAutofit/>
          </a:bodyPr>
          <a:lstStyle/>
          <a:p>
            <a:endParaRPr lang="en-US"/>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0" y="457200"/>
            <a:ext cx="11347093" cy="501804"/>
          </a:xfrm>
        </p:spPr>
        <p:txBody>
          <a:bodyPr/>
          <a:lstStyle>
            <a:lvl1pPr algn="r">
              <a:defRPr b="0" i="0"/>
            </a:lvl1pPr>
          </a:lstStyle>
          <a:p>
            <a:endParaRPr lang="en-US"/>
          </a:p>
        </p:txBody>
      </p:sp>
      <p:sp>
        <p:nvSpPr>
          <p:cNvPr id="40" name="Picture Placeholder 39">
            <a:extLst>
              <a:ext uri="{FF2B5EF4-FFF2-40B4-BE49-F238E27FC236}">
                <a16:creationId xmlns:a16="http://schemas.microsoft.com/office/drawing/2014/main" id="{AD118529-5697-428D-D6C2-04AD89450912}"/>
              </a:ext>
            </a:extLst>
          </p:cNvPr>
          <p:cNvSpPr>
            <a:spLocks noGrp="1" noChangeAspect="1"/>
          </p:cNvSpPr>
          <p:nvPr>
            <p:ph type="pic" sz="quarter" idx="32"/>
          </p:nvPr>
        </p:nvSpPr>
        <p:spPr>
          <a:xfrm>
            <a:off x="4246021" y="3550593"/>
            <a:ext cx="5025146" cy="3307406"/>
          </a:xfrm>
          <a:custGeom>
            <a:avLst/>
            <a:gdLst>
              <a:gd name="connsiteX0" fmla="*/ 2512573 w 5025146"/>
              <a:gd name="connsiteY0" fmla="*/ 0 h 3307406"/>
              <a:gd name="connsiteX1" fmla="*/ 5025146 w 5025146"/>
              <a:gd name="connsiteY1" fmla="*/ 2512574 h 3307406"/>
              <a:gd name="connsiteX2" fmla="*/ 4230314 w 5025146"/>
              <a:gd name="connsiteY2" fmla="*/ 3307406 h 3307406"/>
              <a:gd name="connsiteX3" fmla="*/ 794833 w 5025146"/>
              <a:gd name="connsiteY3" fmla="*/ 3307406 h 3307406"/>
              <a:gd name="connsiteX4" fmla="*/ 0 w 5025146"/>
              <a:gd name="connsiteY4" fmla="*/ 2512573 h 3307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25146" h="3307406">
                <a:moveTo>
                  <a:pt x="2512573" y="0"/>
                </a:moveTo>
                <a:lnTo>
                  <a:pt x="5025146" y="2512574"/>
                </a:lnTo>
                <a:lnTo>
                  <a:pt x="4230314" y="3307406"/>
                </a:lnTo>
                <a:lnTo>
                  <a:pt x="794833" y="3307406"/>
                </a:lnTo>
                <a:lnTo>
                  <a:pt x="0" y="2512573"/>
                </a:lnTo>
                <a:close/>
              </a:path>
            </a:pathLst>
          </a:custGeom>
          <a:solidFill>
            <a:schemeClr val="bg2">
              <a:lumMod val="75000"/>
            </a:schemeClr>
          </a:solidFill>
        </p:spPr>
        <p:txBody>
          <a:bodyPr wrap="square" anchor="ctr">
            <a:noAutofit/>
          </a:bodyPr>
          <a:lstStyle/>
          <a:p>
            <a:endParaRPr lang="en-US"/>
          </a:p>
        </p:txBody>
      </p:sp>
      <p:sp>
        <p:nvSpPr>
          <p:cNvPr id="30" name="Right Triangle 29">
            <a:extLst>
              <a:ext uri="{FF2B5EF4-FFF2-40B4-BE49-F238E27FC236}">
                <a16:creationId xmlns:a16="http://schemas.microsoft.com/office/drawing/2014/main" id="{69B90D8F-6506-3397-FFA7-B3E311CBE6D4}"/>
              </a:ext>
            </a:extLst>
          </p:cNvPr>
          <p:cNvSpPr/>
          <p:nvPr userDrawn="1"/>
        </p:nvSpPr>
        <p:spPr>
          <a:xfrm rot="8100000">
            <a:off x="8805812" y="6329895"/>
            <a:ext cx="1056209" cy="1056209"/>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14" name="Footer Placeholder 2">
            <a:extLst>
              <a:ext uri="{FF2B5EF4-FFF2-40B4-BE49-F238E27FC236}">
                <a16:creationId xmlns:a16="http://schemas.microsoft.com/office/drawing/2014/main" id="{9AA1BD89-E05E-630A-64BB-86B79F88D3C4}"/>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tx2"/>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rPr>
              <a:t>For Agent Use Only – Not For Use With The Public</a:t>
            </a:r>
          </a:p>
        </p:txBody>
      </p:sp>
    </p:spTree>
    <p:extLst>
      <p:ext uri="{BB962C8B-B14F-4D97-AF65-F5344CB8AC3E}">
        <p14:creationId xmlns:p14="http://schemas.microsoft.com/office/powerpoint/2010/main" val="116127349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endParaRPr lang="en-US"/>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89">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2024, National Life Group </a:t>
            </a:r>
            <a:endParaRPr lang="en-US">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Tree>
    <p:extLst>
      <p:ext uri="{BB962C8B-B14F-4D97-AF65-F5344CB8AC3E}">
        <p14:creationId xmlns:p14="http://schemas.microsoft.com/office/powerpoint/2010/main" val="2128820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Content: Title and Subtitle/Blank">
    <p:bg>
      <p:bgPr>
        <a:solidFill>
          <a:srgbClr val="FFFFFF"/>
        </a:solidFill>
        <a:effectLst/>
      </p:bgPr>
    </p:bg>
    <p:spTree>
      <p:nvGrpSpPr>
        <p:cNvPr id="1" name=""/>
        <p:cNvGrpSpPr/>
        <p:nvPr/>
      </p:nvGrpSpPr>
      <p:grpSpPr>
        <a:xfrm>
          <a:off x="0" y="0"/>
          <a:ext cx="0" cy="0"/>
          <a:chOff x="0" y="0"/>
          <a:chExt cx="0" cy="0"/>
        </a:xfrm>
      </p:grpSpPr>
      <p:sp>
        <p:nvSpPr>
          <p:cNvPr id="8" name="Graphic 6">
            <a:extLst>
              <a:ext uri="{FF2B5EF4-FFF2-40B4-BE49-F238E27FC236}">
                <a16:creationId xmlns:a16="http://schemas.microsoft.com/office/drawing/2014/main" id="{EAC6B19A-228A-9169-0F06-359285B68162}"/>
              </a:ext>
            </a:extLst>
          </p:cNvPr>
          <p:cNvSpPr/>
          <p:nvPr/>
        </p:nvSpPr>
        <p:spPr>
          <a:xfrm rot="10800000">
            <a:off x="8391092" y="0"/>
            <a:ext cx="3817213" cy="3817935"/>
          </a:xfrm>
          <a:custGeom>
            <a:avLst/>
            <a:gdLst>
              <a:gd name="connsiteX0" fmla="*/ 145177 w 3817213"/>
              <a:gd name="connsiteY0" fmla="*/ 3817214 h 3817935"/>
              <a:gd name="connsiteX1" fmla="*/ 122786 w 3817213"/>
              <a:gd name="connsiteY1" fmla="*/ 3817214 h 3817935"/>
              <a:gd name="connsiteX2" fmla="*/ 0 w 3817213"/>
              <a:gd name="connsiteY2" fmla="*/ 3694427 h 3817935"/>
              <a:gd name="connsiteX3" fmla="*/ 0 w 3817213"/>
              <a:gd name="connsiteY3" fmla="*/ 3672037 h 3817935"/>
              <a:gd name="connsiteX4" fmla="*/ 145177 w 3817213"/>
              <a:gd name="connsiteY4" fmla="*/ 3817214 h 3817935"/>
              <a:gd name="connsiteX5" fmla="*/ 0 w 3817213"/>
              <a:gd name="connsiteY5" fmla="*/ 3456077 h 3817935"/>
              <a:gd name="connsiteX6" fmla="*/ 0 w 3817213"/>
              <a:gd name="connsiteY6" fmla="*/ 3478468 h 3817935"/>
              <a:gd name="connsiteX7" fmla="*/ 338746 w 3817213"/>
              <a:gd name="connsiteY7" fmla="*/ 3817214 h 3817935"/>
              <a:gd name="connsiteX8" fmla="*/ 361137 w 3817213"/>
              <a:gd name="connsiteY8" fmla="*/ 3817214 h 3817935"/>
              <a:gd name="connsiteX9" fmla="*/ 0 w 3817213"/>
              <a:gd name="connsiteY9" fmla="*/ 3456077 h 3817935"/>
              <a:gd name="connsiteX10" fmla="*/ 0 w 3817213"/>
              <a:gd name="connsiteY10" fmla="*/ 3240118 h 3817935"/>
              <a:gd name="connsiteX11" fmla="*/ 0 w 3817213"/>
              <a:gd name="connsiteY11" fmla="*/ 3262508 h 3817935"/>
              <a:gd name="connsiteX12" fmla="*/ 554706 w 3817213"/>
              <a:gd name="connsiteY12" fmla="*/ 3817214 h 3817935"/>
              <a:gd name="connsiteX13" fmla="*/ 577096 w 3817213"/>
              <a:gd name="connsiteY13" fmla="*/ 3817214 h 3817935"/>
              <a:gd name="connsiteX14" fmla="*/ 0 w 3817213"/>
              <a:gd name="connsiteY14" fmla="*/ 3240118 h 3817935"/>
              <a:gd name="connsiteX15" fmla="*/ 0 w 3817213"/>
              <a:gd name="connsiteY15" fmla="*/ 3024158 h 3817935"/>
              <a:gd name="connsiteX16" fmla="*/ 0 w 3817213"/>
              <a:gd name="connsiteY16" fmla="*/ 3046548 h 3817935"/>
              <a:gd name="connsiteX17" fmla="*/ 771388 w 3817213"/>
              <a:gd name="connsiteY17" fmla="*/ 3817936 h 3817935"/>
              <a:gd name="connsiteX18" fmla="*/ 793778 w 3817213"/>
              <a:gd name="connsiteY18" fmla="*/ 3817936 h 3817935"/>
              <a:gd name="connsiteX19" fmla="*/ 0 w 3817213"/>
              <a:gd name="connsiteY19" fmla="*/ 3024158 h 3817935"/>
              <a:gd name="connsiteX20" fmla="*/ 0 w 3817213"/>
              <a:gd name="connsiteY20" fmla="*/ 2808198 h 3817935"/>
              <a:gd name="connsiteX21" fmla="*/ 0 w 3817213"/>
              <a:gd name="connsiteY21" fmla="*/ 2830589 h 3817935"/>
              <a:gd name="connsiteX22" fmla="*/ 987347 w 3817213"/>
              <a:gd name="connsiteY22" fmla="*/ 3817936 h 3817935"/>
              <a:gd name="connsiteX23" fmla="*/ 1009738 w 3817213"/>
              <a:gd name="connsiteY23" fmla="*/ 3817936 h 3817935"/>
              <a:gd name="connsiteX24" fmla="*/ 0 w 3817213"/>
              <a:gd name="connsiteY24" fmla="*/ 2808198 h 3817935"/>
              <a:gd name="connsiteX25" fmla="*/ 0 w 3817213"/>
              <a:gd name="connsiteY25" fmla="*/ 2592238 h 3817935"/>
              <a:gd name="connsiteX26" fmla="*/ 0 w 3817213"/>
              <a:gd name="connsiteY26" fmla="*/ 2614629 h 3817935"/>
              <a:gd name="connsiteX27" fmla="*/ 1203307 w 3817213"/>
              <a:gd name="connsiteY27" fmla="*/ 3817936 h 3817935"/>
              <a:gd name="connsiteX28" fmla="*/ 1225698 w 3817213"/>
              <a:gd name="connsiteY28" fmla="*/ 3817936 h 3817935"/>
              <a:gd name="connsiteX29" fmla="*/ 0 w 3817213"/>
              <a:gd name="connsiteY29" fmla="*/ 2592238 h 3817935"/>
              <a:gd name="connsiteX30" fmla="*/ 0 w 3817213"/>
              <a:gd name="connsiteY30" fmla="*/ 2376279 h 3817935"/>
              <a:gd name="connsiteX31" fmla="*/ 0 w 3817213"/>
              <a:gd name="connsiteY31" fmla="*/ 2398669 h 3817935"/>
              <a:gd name="connsiteX32" fmla="*/ 1419267 w 3817213"/>
              <a:gd name="connsiteY32" fmla="*/ 3817936 h 3817935"/>
              <a:gd name="connsiteX33" fmla="*/ 1441657 w 3817213"/>
              <a:gd name="connsiteY33" fmla="*/ 3817936 h 3817935"/>
              <a:gd name="connsiteX34" fmla="*/ 0 w 3817213"/>
              <a:gd name="connsiteY34" fmla="*/ 2376279 h 3817935"/>
              <a:gd name="connsiteX35" fmla="*/ 0 w 3817213"/>
              <a:gd name="connsiteY35" fmla="*/ 2160319 h 3817935"/>
              <a:gd name="connsiteX36" fmla="*/ 0 w 3817213"/>
              <a:gd name="connsiteY36" fmla="*/ 2182710 h 3817935"/>
              <a:gd name="connsiteX37" fmla="*/ 1635226 w 3817213"/>
              <a:gd name="connsiteY37" fmla="*/ 3817936 h 3817935"/>
              <a:gd name="connsiteX38" fmla="*/ 1657617 w 3817213"/>
              <a:gd name="connsiteY38" fmla="*/ 3817936 h 3817935"/>
              <a:gd name="connsiteX39" fmla="*/ 0 w 3817213"/>
              <a:gd name="connsiteY39" fmla="*/ 2160319 h 3817935"/>
              <a:gd name="connsiteX40" fmla="*/ 0 w 3817213"/>
              <a:gd name="connsiteY40" fmla="*/ 1944359 h 3817935"/>
              <a:gd name="connsiteX41" fmla="*/ 0 w 3817213"/>
              <a:gd name="connsiteY41" fmla="*/ 1966750 h 3817935"/>
              <a:gd name="connsiteX42" fmla="*/ 1851186 w 3817213"/>
              <a:gd name="connsiteY42" fmla="*/ 3817936 h 3817935"/>
              <a:gd name="connsiteX43" fmla="*/ 1873577 w 3817213"/>
              <a:gd name="connsiteY43" fmla="*/ 3817936 h 3817935"/>
              <a:gd name="connsiteX44" fmla="*/ 0 w 3817213"/>
              <a:gd name="connsiteY44" fmla="*/ 1944359 h 3817935"/>
              <a:gd name="connsiteX45" fmla="*/ 0 w 3817213"/>
              <a:gd name="connsiteY45" fmla="*/ 1727677 h 3817935"/>
              <a:gd name="connsiteX46" fmla="*/ 0 w 3817213"/>
              <a:gd name="connsiteY46" fmla="*/ 1750068 h 3817935"/>
              <a:gd name="connsiteX47" fmla="*/ 2067146 w 3817213"/>
              <a:gd name="connsiteY47" fmla="*/ 3817214 h 3817935"/>
              <a:gd name="connsiteX48" fmla="*/ 2089536 w 3817213"/>
              <a:gd name="connsiteY48" fmla="*/ 3817214 h 3817935"/>
              <a:gd name="connsiteX49" fmla="*/ 0 w 3817213"/>
              <a:gd name="connsiteY49" fmla="*/ 1727677 h 3817935"/>
              <a:gd name="connsiteX50" fmla="*/ 0 w 3817213"/>
              <a:gd name="connsiteY50" fmla="*/ 1511718 h 3817935"/>
              <a:gd name="connsiteX51" fmla="*/ 0 w 3817213"/>
              <a:gd name="connsiteY51" fmla="*/ 1534108 h 3817935"/>
              <a:gd name="connsiteX52" fmla="*/ 2283106 w 3817213"/>
              <a:gd name="connsiteY52" fmla="*/ 3817214 h 3817935"/>
              <a:gd name="connsiteX53" fmla="*/ 2305496 w 3817213"/>
              <a:gd name="connsiteY53" fmla="*/ 3817214 h 3817935"/>
              <a:gd name="connsiteX54" fmla="*/ 0 w 3817213"/>
              <a:gd name="connsiteY54" fmla="*/ 1511718 h 3817935"/>
              <a:gd name="connsiteX55" fmla="*/ 0 w 3817213"/>
              <a:gd name="connsiteY55" fmla="*/ 1295758 h 3817935"/>
              <a:gd name="connsiteX56" fmla="*/ 0 w 3817213"/>
              <a:gd name="connsiteY56" fmla="*/ 1318149 h 3817935"/>
              <a:gd name="connsiteX57" fmla="*/ 2499065 w 3817213"/>
              <a:gd name="connsiteY57" fmla="*/ 3817214 h 3817935"/>
              <a:gd name="connsiteX58" fmla="*/ 2521456 w 3817213"/>
              <a:gd name="connsiteY58" fmla="*/ 3817214 h 3817935"/>
              <a:gd name="connsiteX59" fmla="*/ 0 w 3817213"/>
              <a:gd name="connsiteY59" fmla="*/ 1295758 h 3817935"/>
              <a:gd name="connsiteX60" fmla="*/ 0 w 3817213"/>
              <a:gd name="connsiteY60" fmla="*/ 1079798 h 3817935"/>
              <a:gd name="connsiteX61" fmla="*/ 0 w 3817213"/>
              <a:gd name="connsiteY61" fmla="*/ 1102189 h 3817935"/>
              <a:gd name="connsiteX62" fmla="*/ 2715025 w 3817213"/>
              <a:gd name="connsiteY62" fmla="*/ 3817214 h 3817935"/>
              <a:gd name="connsiteX63" fmla="*/ 2737415 w 3817213"/>
              <a:gd name="connsiteY63" fmla="*/ 3817214 h 3817935"/>
              <a:gd name="connsiteX64" fmla="*/ 0 w 3817213"/>
              <a:gd name="connsiteY64" fmla="*/ 1079798 h 3817935"/>
              <a:gd name="connsiteX65" fmla="*/ 0 w 3817213"/>
              <a:gd name="connsiteY65" fmla="*/ 863839 h 3817935"/>
              <a:gd name="connsiteX66" fmla="*/ 0 w 3817213"/>
              <a:gd name="connsiteY66" fmla="*/ 886229 h 3817935"/>
              <a:gd name="connsiteX67" fmla="*/ 2931707 w 3817213"/>
              <a:gd name="connsiteY67" fmla="*/ 3817214 h 3817935"/>
              <a:gd name="connsiteX68" fmla="*/ 2954097 w 3817213"/>
              <a:gd name="connsiteY68" fmla="*/ 3817214 h 3817935"/>
              <a:gd name="connsiteX69" fmla="*/ 0 w 3817213"/>
              <a:gd name="connsiteY69" fmla="*/ 863839 h 3817935"/>
              <a:gd name="connsiteX70" fmla="*/ 0 w 3817213"/>
              <a:gd name="connsiteY70" fmla="*/ 647879 h 3817935"/>
              <a:gd name="connsiteX71" fmla="*/ 0 w 3817213"/>
              <a:gd name="connsiteY71" fmla="*/ 670270 h 3817935"/>
              <a:gd name="connsiteX72" fmla="*/ 3147667 w 3817213"/>
              <a:gd name="connsiteY72" fmla="*/ 3817936 h 3817935"/>
              <a:gd name="connsiteX73" fmla="*/ 3170057 w 3817213"/>
              <a:gd name="connsiteY73" fmla="*/ 3817936 h 3817935"/>
              <a:gd name="connsiteX74" fmla="*/ 0 w 3817213"/>
              <a:gd name="connsiteY74" fmla="*/ 647879 h 3817935"/>
              <a:gd name="connsiteX75" fmla="*/ 0 w 3817213"/>
              <a:gd name="connsiteY75" fmla="*/ 431919 h 3817935"/>
              <a:gd name="connsiteX76" fmla="*/ 0 w 3817213"/>
              <a:gd name="connsiteY76" fmla="*/ 454310 h 3817935"/>
              <a:gd name="connsiteX77" fmla="*/ 3363626 w 3817213"/>
              <a:gd name="connsiteY77" fmla="*/ 3817936 h 3817935"/>
              <a:gd name="connsiteX78" fmla="*/ 3386017 w 3817213"/>
              <a:gd name="connsiteY78" fmla="*/ 3817936 h 3817935"/>
              <a:gd name="connsiteX79" fmla="*/ 0 w 3817213"/>
              <a:gd name="connsiteY79" fmla="*/ 431919 h 3817935"/>
              <a:gd name="connsiteX80" fmla="*/ 0 w 3817213"/>
              <a:gd name="connsiteY80" fmla="*/ 215960 h 3817935"/>
              <a:gd name="connsiteX81" fmla="*/ 0 w 3817213"/>
              <a:gd name="connsiteY81" fmla="*/ 238350 h 3817935"/>
              <a:gd name="connsiteX82" fmla="*/ 3579586 w 3817213"/>
              <a:gd name="connsiteY82" fmla="*/ 3817936 h 3817935"/>
              <a:gd name="connsiteX83" fmla="*/ 3601976 w 3817213"/>
              <a:gd name="connsiteY83" fmla="*/ 3817936 h 3817935"/>
              <a:gd name="connsiteX84" fmla="*/ 0 w 3817213"/>
              <a:gd name="connsiteY84" fmla="*/ 215960 h 3817935"/>
              <a:gd name="connsiteX85" fmla="*/ 3817214 w 3817213"/>
              <a:gd name="connsiteY85" fmla="*/ 3817214 h 3817935"/>
              <a:gd name="connsiteX86" fmla="*/ 0 w 3817213"/>
              <a:gd name="connsiteY86" fmla="*/ 0 h 3817935"/>
              <a:gd name="connsiteX87" fmla="*/ 0 w 3817213"/>
              <a:gd name="connsiteY87" fmla="*/ 21668 h 3817935"/>
              <a:gd name="connsiteX88" fmla="*/ 3795546 w 3817213"/>
              <a:gd name="connsiteY88" fmla="*/ 3817214 h 3817935"/>
              <a:gd name="connsiteX89" fmla="*/ 3817214 w 3817213"/>
              <a:gd name="connsiteY89" fmla="*/ 3817214 h 381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817213" h="3817935">
                <a:moveTo>
                  <a:pt x="145177" y="3817214"/>
                </a:moveTo>
                <a:lnTo>
                  <a:pt x="122786" y="3817214"/>
                </a:lnTo>
                <a:lnTo>
                  <a:pt x="0" y="3694427"/>
                </a:lnTo>
                <a:lnTo>
                  <a:pt x="0" y="3672037"/>
                </a:lnTo>
                <a:lnTo>
                  <a:pt x="145177" y="3817214"/>
                </a:lnTo>
                <a:close/>
                <a:moveTo>
                  <a:pt x="0" y="3456077"/>
                </a:moveTo>
                <a:lnTo>
                  <a:pt x="0" y="3478468"/>
                </a:lnTo>
                <a:lnTo>
                  <a:pt x="338746" y="3817214"/>
                </a:lnTo>
                <a:lnTo>
                  <a:pt x="361137" y="3817214"/>
                </a:lnTo>
                <a:lnTo>
                  <a:pt x="0" y="3456077"/>
                </a:lnTo>
                <a:close/>
                <a:moveTo>
                  <a:pt x="0" y="3240118"/>
                </a:moveTo>
                <a:lnTo>
                  <a:pt x="0" y="3262508"/>
                </a:lnTo>
                <a:lnTo>
                  <a:pt x="554706" y="3817214"/>
                </a:lnTo>
                <a:lnTo>
                  <a:pt x="577096" y="3817214"/>
                </a:lnTo>
                <a:lnTo>
                  <a:pt x="0" y="3240118"/>
                </a:lnTo>
                <a:close/>
                <a:moveTo>
                  <a:pt x="0" y="3024158"/>
                </a:moveTo>
                <a:lnTo>
                  <a:pt x="0" y="3046548"/>
                </a:lnTo>
                <a:lnTo>
                  <a:pt x="771388" y="3817936"/>
                </a:lnTo>
                <a:lnTo>
                  <a:pt x="793778" y="3817936"/>
                </a:lnTo>
                <a:lnTo>
                  <a:pt x="0" y="3024158"/>
                </a:lnTo>
                <a:close/>
                <a:moveTo>
                  <a:pt x="0" y="2808198"/>
                </a:moveTo>
                <a:lnTo>
                  <a:pt x="0" y="2830589"/>
                </a:lnTo>
                <a:lnTo>
                  <a:pt x="987347" y="3817936"/>
                </a:lnTo>
                <a:lnTo>
                  <a:pt x="1009738" y="3817936"/>
                </a:lnTo>
                <a:lnTo>
                  <a:pt x="0" y="2808198"/>
                </a:lnTo>
                <a:close/>
                <a:moveTo>
                  <a:pt x="0" y="2592238"/>
                </a:moveTo>
                <a:lnTo>
                  <a:pt x="0" y="2614629"/>
                </a:lnTo>
                <a:lnTo>
                  <a:pt x="1203307" y="3817936"/>
                </a:lnTo>
                <a:lnTo>
                  <a:pt x="1225698" y="3817936"/>
                </a:lnTo>
                <a:lnTo>
                  <a:pt x="0" y="2592238"/>
                </a:lnTo>
                <a:close/>
                <a:moveTo>
                  <a:pt x="0" y="2376279"/>
                </a:moveTo>
                <a:lnTo>
                  <a:pt x="0" y="2398669"/>
                </a:lnTo>
                <a:lnTo>
                  <a:pt x="1419267" y="3817936"/>
                </a:lnTo>
                <a:lnTo>
                  <a:pt x="1441657" y="3817936"/>
                </a:lnTo>
                <a:lnTo>
                  <a:pt x="0" y="2376279"/>
                </a:lnTo>
                <a:close/>
                <a:moveTo>
                  <a:pt x="0" y="2160319"/>
                </a:moveTo>
                <a:lnTo>
                  <a:pt x="0" y="2182710"/>
                </a:lnTo>
                <a:lnTo>
                  <a:pt x="1635226" y="3817936"/>
                </a:lnTo>
                <a:lnTo>
                  <a:pt x="1657617" y="3817936"/>
                </a:lnTo>
                <a:lnTo>
                  <a:pt x="0" y="2160319"/>
                </a:lnTo>
                <a:close/>
                <a:moveTo>
                  <a:pt x="0" y="1944359"/>
                </a:moveTo>
                <a:lnTo>
                  <a:pt x="0" y="1966750"/>
                </a:lnTo>
                <a:lnTo>
                  <a:pt x="1851186" y="3817936"/>
                </a:lnTo>
                <a:lnTo>
                  <a:pt x="1873577" y="3817936"/>
                </a:lnTo>
                <a:lnTo>
                  <a:pt x="0" y="1944359"/>
                </a:lnTo>
                <a:close/>
                <a:moveTo>
                  <a:pt x="0" y="1727677"/>
                </a:moveTo>
                <a:lnTo>
                  <a:pt x="0" y="1750068"/>
                </a:lnTo>
                <a:lnTo>
                  <a:pt x="2067146" y="3817214"/>
                </a:lnTo>
                <a:lnTo>
                  <a:pt x="2089536" y="3817214"/>
                </a:lnTo>
                <a:lnTo>
                  <a:pt x="0" y="1727677"/>
                </a:lnTo>
                <a:close/>
                <a:moveTo>
                  <a:pt x="0" y="1511718"/>
                </a:moveTo>
                <a:lnTo>
                  <a:pt x="0" y="1534108"/>
                </a:lnTo>
                <a:lnTo>
                  <a:pt x="2283106" y="3817214"/>
                </a:lnTo>
                <a:lnTo>
                  <a:pt x="2305496" y="3817214"/>
                </a:lnTo>
                <a:lnTo>
                  <a:pt x="0" y="1511718"/>
                </a:lnTo>
                <a:close/>
                <a:moveTo>
                  <a:pt x="0" y="1295758"/>
                </a:moveTo>
                <a:lnTo>
                  <a:pt x="0" y="1318149"/>
                </a:lnTo>
                <a:lnTo>
                  <a:pt x="2499065" y="3817214"/>
                </a:lnTo>
                <a:lnTo>
                  <a:pt x="2521456" y="3817214"/>
                </a:lnTo>
                <a:lnTo>
                  <a:pt x="0" y="1295758"/>
                </a:lnTo>
                <a:close/>
                <a:moveTo>
                  <a:pt x="0" y="1079798"/>
                </a:moveTo>
                <a:lnTo>
                  <a:pt x="0" y="1102189"/>
                </a:lnTo>
                <a:lnTo>
                  <a:pt x="2715025" y="3817214"/>
                </a:lnTo>
                <a:lnTo>
                  <a:pt x="2737415" y="3817214"/>
                </a:lnTo>
                <a:lnTo>
                  <a:pt x="0" y="1079798"/>
                </a:lnTo>
                <a:close/>
                <a:moveTo>
                  <a:pt x="0" y="863839"/>
                </a:moveTo>
                <a:lnTo>
                  <a:pt x="0" y="886229"/>
                </a:lnTo>
                <a:lnTo>
                  <a:pt x="2931707" y="3817214"/>
                </a:lnTo>
                <a:lnTo>
                  <a:pt x="2954097" y="3817214"/>
                </a:lnTo>
                <a:lnTo>
                  <a:pt x="0" y="863839"/>
                </a:lnTo>
                <a:close/>
                <a:moveTo>
                  <a:pt x="0" y="647879"/>
                </a:moveTo>
                <a:lnTo>
                  <a:pt x="0" y="670270"/>
                </a:lnTo>
                <a:lnTo>
                  <a:pt x="3147667" y="3817936"/>
                </a:lnTo>
                <a:lnTo>
                  <a:pt x="3170057" y="3817936"/>
                </a:lnTo>
                <a:lnTo>
                  <a:pt x="0" y="647879"/>
                </a:lnTo>
                <a:close/>
                <a:moveTo>
                  <a:pt x="0" y="431919"/>
                </a:moveTo>
                <a:lnTo>
                  <a:pt x="0" y="454310"/>
                </a:lnTo>
                <a:lnTo>
                  <a:pt x="3363626" y="3817936"/>
                </a:lnTo>
                <a:lnTo>
                  <a:pt x="3386017" y="3817936"/>
                </a:lnTo>
                <a:lnTo>
                  <a:pt x="0" y="431919"/>
                </a:lnTo>
                <a:close/>
                <a:moveTo>
                  <a:pt x="0" y="215960"/>
                </a:moveTo>
                <a:lnTo>
                  <a:pt x="0" y="238350"/>
                </a:lnTo>
                <a:lnTo>
                  <a:pt x="3579586" y="3817936"/>
                </a:lnTo>
                <a:lnTo>
                  <a:pt x="3601976" y="3817936"/>
                </a:lnTo>
                <a:lnTo>
                  <a:pt x="0" y="215960"/>
                </a:lnTo>
                <a:close/>
                <a:moveTo>
                  <a:pt x="3817214" y="3817214"/>
                </a:moveTo>
                <a:lnTo>
                  <a:pt x="0" y="0"/>
                </a:lnTo>
                <a:lnTo>
                  <a:pt x="0" y="21668"/>
                </a:lnTo>
                <a:lnTo>
                  <a:pt x="3795546" y="3817214"/>
                </a:lnTo>
                <a:lnTo>
                  <a:pt x="3817214" y="3817214"/>
                </a:lnTo>
                <a:close/>
              </a:path>
            </a:pathLst>
          </a:custGeom>
          <a:solidFill>
            <a:schemeClr val="accent6"/>
          </a:solidFill>
          <a:ln w="72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endParaRPr lang="en-US"/>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89">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2026, National Life Group </a:t>
            </a:r>
            <a:endParaRPr lang="en-US">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Tree>
    <p:extLst>
      <p:ext uri="{BB962C8B-B14F-4D97-AF65-F5344CB8AC3E}">
        <p14:creationId xmlns:p14="http://schemas.microsoft.com/office/powerpoint/2010/main" val="17239166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08308245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endParaRPr lang="en-US"/>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3" name="Footer Placeholder 2">
            <a:extLst>
              <a:ext uri="{FF2B5EF4-FFF2-40B4-BE49-F238E27FC236}">
                <a16:creationId xmlns:a16="http://schemas.microsoft.com/office/drawing/2014/main" id="{3AC22E57-736D-CB2E-82ED-E93259C4D94C}"/>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23498511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ntent: L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7512424"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199" y="363898"/>
            <a:ext cx="5306499" cy="871136"/>
          </a:xfrm>
        </p:spPr>
        <p:txBody>
          <a:bodyPr rIns="274320"/>
          <a:lstStyle>
            <a:lvl1pPr>
              <a:defRPr b="0" i="0">
                <a:solidFill>
                  <a:srgbClr val="FFFFFF"/>
                </a:solidFill>
              </a:defRPr>
            </a:lvl1pPr>
          </a:lstStyle>
          <a:p>
            <a:endParaRPr lang="en-US"/>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502729"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89">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763699" y="1257287"/>
            <a:ext cx="6040595" cy="4205672"/>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 name="connsiteX7" fmla="*/ 733925 w 5892820"/>
              <a:gd name="connsiteY7"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5">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4" name="Footer Placeholder 2">
            <a:extLst>
              <a:ext uri="{FF2B5EF4-FFF2-40B4-BE49-F238E27FC236}">
                <a16:creationId xmlns:a16="http://schemas.microsoft.com/office/drawing/2014/main" id="{DA7E959F-2DC6-D0C4-1ED6-31C4FB242F8B}"/>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rPr>
              <a:t>For Agent Use Only – Not For Use With The Public</a:t>
            </a:r>
          </a:p>
        </p:txBody>
      </p:sp>
      <p:sp>
        <p:nvSpPr>
          <p:cNvPr id="10" name="Text Placeholder 14">
            <a:extLst>
              <a:ext uri="{FF2B5EF4-FFF2-40B4-BE49-F238E27FC236}">
                <a16:creationId xmlns:a16="http://schemas.microsoft.com/office/drawing/2014/main" id="{64CD42EE-A6CD-231C-C094-BB7C181365CA}"/>
              </a:ext>
            </a:extLst>
          </p:cNvPr>
          <p:cNvSpPr>
            <a:spLocks noGrp="1"/>
          </p:cNvSpPr>
          <p:nvPr>
            <p:ph type="body" sz="quarter" idx="23" hasCustomPrompt="1"/>
          </p:nvPr>
        </p:nvSpPr>
        <p:spPr>
          <a:xfrm>
            <a:off x="457200" y="2634925"/>
            <a:ext cx="2738807" cy="246221"/>
          </a:xfrm>
        </p:spPr>
        <p:txBody>
          <a:bodyPr lIns="0" tIns="0" rIns="0" bIns="0">
            <a:spAutoFit/>
          </a:bodyPr>
          <a:lstStyle>
            <a:lvl1pPr marL="0" indent="0" algn="ctr">
              <a:lnSpc>
                <a:spcPct val="100000"/>
              </a:lnSpc>
              <a:spcBef>
                <a:spcPts val="400"/>
              </a:spcBef>
              <a:buNone/>
              <a:defRPr sz="1600" b="0" i="0">
                <a:solidFill>
                  <a:schemeClr val="bg2"/>
                </a:solidFill>
                <a:latin typeface="Aptos" panose="020B0004020202020204" pitchFamily="34" charset="0"/>
              </a:defRPr>
            </a:lvl1pPr>
            <a:lvl2pPr marL="285750" indent="0">
              <a:buNone/>
              <a:defRPr/>
            </a:lvl2pPr>
            <a:lvl3pPr marL="571500" indent="0">
              <a:buNone/>
              <a:defRPr/>
            </a:lvl3pPr>
            <a:lvl4pPr marL="808037" indent="0">
              <a:buNone/>
              <a:defRPr/>
            </a:lvl4pPr>
            <a:lvl5pPr marL="1031875" indent="0">
              <a:buNone/>
              <a:defRPr/>
            </a:lvl5pPr>
          </a:lstStyle>
          <a:p>
            <a:pPr lvl="0"/>
            <a:r>
              <a:rPr lang="en-US"/>
              <a:t>Add statistic description</a:t>
            </a:r>
          </a:p>
        </p:txBody>
      </p:sp>
      <p:sp>
        <p:nvSpPr>
          <p:cNvPr id="11" name="Text Placeholder 4">
            <a:extLst>
              <a:ext uri="{FF2B5EF4-FFF2-40B4-BE49-F238E27FC236}">
                <a16:creationId xmlns:a16="http://schemas.microsoft.com/office/drawing/2014/main" id="{4B92DB5E-4DDA-2041-5C5B-EDEAB4504BB8}"/>
              </a:ext>
            </a:extLst>
          </p:cNvPr>
          <p:cNvSpPr>
            <a:spLocks noGrp="1"/>
          </p:cNvSpPr>
          <p:nvPr>
            <p:ph type="body" sz="quarter" idx="28" hasCustomPrompt="1"/>
          </p:nvPr>
        </p:nvSpPr>
        <p:spPr>
          <a:xfrm>
            <a:off x="457200" y="1804665"/>
            <a:ext cx="2738807" cy="752707"/>
          </a:xfrm>
        </p:spPr>
        <p:txBody>
          <a:bodyPr lIns="0" tIns="0" rIns="0" bIns="0" anchor="ctr">
            <a:spAutoFit/>
          </a:bodyPr>
          <a:lstStyle>
            <a:lvl1pPr marL="0" indent="0" algn="ctr">
              <a:buNone/>
              <a:defRPr sz="5400" b="1" i="0">
                <a:solidFill>
                  <a:schemeClr val="bg2"/>
                </a:solidFill>
                <a:latin typeface="Daytona Condensed" panose="020B0506030503040204" pitchFamily="34" charset="0"/>
              </a:defRPr>
            </a:lvl1pPr>
            <a:lvl2pPr marL="0" indent="0">
              <a:buNone/>
              <a:defRPr/>
            </a:lvl2pPr>
            <a:lvl3pPr marL="0" indent="0">
              <a:buNone/>
              <a:defRPr/>
            </a:lvl3pPr>
            <a:lvl4pPr marL="0" indent="0">
              <a:buNone/>
              <a:defRPr/>
            </a:lvl4pPr>
            <a:lvl5pPr marL="0" indent="0">
              <a:buNone/>
              <a:defRPr/>
            </a:lvl5pPr>
          </a:lstStyle>
          <a:p>
            <a:pPr lvl="0"/>
            <a:r>
              <a:rPr lang="en-US"/>
              <a:t>Add stat</a:t>
            </a:r>
          </a:p>
        </p:txBody>
      </p:sp>
    </p:spTree>
    <p:extLst>
      <p:ext uri="{BB962C8B-B14F-4D97-AF65-F5344CB8AC3E}">
        <p14:creationId xmlns:p14="http://schemas.microsoft.com/office/powerpoint/2010/main" val="390083777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tent: L Photo">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endParaRPr lang="en-US"/>
          </a:p>
        </p:txBody>
      </p:sp>
      <p:sp>
        <p:nvSpPr>
          <p:cNvPr id="11" name="Footer Placeholder 2">
            <a:extLst>
              <a:ext uri="{FF2B5EF4-FFF2-40B4-BE49-F238E27FC236}">
                <a16:creationId xmlns:a16="http://schemas.microsoft.com/office/drawing/2014/main" id="{91948995-A42D-0ABD-411C-D88D7331962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Tree>
    <p:extLst>
      <p:ext uri="{BB962C8B-B14F-4D97-AF65-F5344CB8AC3E}">
        <p14:creationId xmlns:p14="http://schemas.microsoft.com/office/powerpoint/2010/main" val="257281000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Content: L Photo">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accent2">
              <a:alpha val="7024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endParaRPr lang="en-US"/>
          </a:p>
        </p:txBody>
      </p:sp>
      <p:sp>
        <p:nvSpPr>
          <p:cNvPr id="11" name="Footer Placeholder 2">
            <a:extLst>
              <a:ext uri="{FF2B5EF4-FFF2-40B4-BE49-F238E27FC236}">
                <a16:creationId xmlns:a16="http://schemas.microsoft.com/office/drawing/2014/main" id="{91948995-A42D-0ABD-411C-D88D7331962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Tree>
    <p:extLst>
      <p:ext uri="{BB962C8B-B14F-4D97-AF65-F5344CB8AC3E}">
        <p14:creationId xmlns:p14="http://schemas.microsoft.com/office/powerpoint/2010/main" val="24908547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endParaRPr lang="en-US"/>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a:t>Click to add bullet</a:t>
            </a:r>
          </a:p>
          <a:p>
            <a:pPr lvl="1"/>
            <a:r>
              <a:rPr lang="en-US"/>
              <a:t>Sub bullet – use Indent More command</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bg2">
              <a:lumMod val="75000"/>
            </a:schemeClr>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itchFamily="34" charset="0"/>
              <a:buChar char="•"/>
              <a:defRPr/>
            </a:pPr>
            <a:r>
              <a:rPr lang="en-US"/>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9" name="Footer Placeholder 2">
            <a:extLst>
              <a:ext uri="{FF2B5EF4-FFF2-40B4-BE49-F238E27FC236}">
                <a16:creationId xmlns:a16="http://schemas.microsoft.com/office/drawing/2014/main" id="{7AC4BE7E-8DAB-647A-F149-F90F7D9B0C82}"/>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312540112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endParaRPr lang="en-US"/>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add bullet</a:t>
            </a:r>
          </a:p>
          <a:p>
            <a:pPr lvl="1"/>
            <a:r>
              <a:rPr lang="en-US"/>
              <a:t>Sub bullet – use More Indent command</a:t>
            </a:r>
          </a:p>
          <a:p>
            <a:pPr lvl="2"/>
            <a:r>
              <a:rPr lang="en-US"/>
              <a:t>Third level</a:t>
            </a:r>
          </a:p>
          <a:p>
            <a:pPr lvl="3"/>
            <a:r>
              <a:rPr lang="en-US"/>
              <a:t>Fourth level</a:t>
            </a:r>
          </a:p>
          <a:p>
            <a:pPr lvl="4"/>
            <a:r>
              <a:rPr lang="en-US"/>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4" name="Footer Placeholder 2">
            <a:extLst>
              <a:ext uri="{FF2B5EF4-FFF2-40B4-BE49-F238E27FC236}">
                <a16:creationId xmlns:a16="http://schemas.microsoft.com/office/drawing/2014/main" id="{228F84F9-0542-8DDC-327E-8652F6433A45}"/>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205217681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ent: L Photo/R Bullets on Green">
    <p:bg>
      <p:bgPr>
        <a:solidFill>
          <a:srgbClr val="FFFFFF"/>
        </a:solidFill>
        <a:effectLst/>
      </p:bgPr>
    </p:bg>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E55DF664-9AC5-3FA1-0BA4-82C46F3DDBF7}"/>
              </a:ext>
            </a:extLst>
          </p:cNvPr>
          <p:cNvSpPr/>
          <p:nvPr userDrawn="1"/>
        </p:nvSpPr>
        <p:spPr>
          <a:xfrm rot="2700000">
            <a:off x="-266059" y="-1693432"/>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89">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3" name="Rectangle 2">
            <a:extLst>
              <a:ext uri="{FF2B5EF4-FFF2-40B4-BE49-F238E27FC236}">
                <a16:creationId xmlns:a16="http://schemas.microsoft.com/office/drawing/2014/main" id="{64386205-9811-D88B-1C22-71F3A698D26E}"/>
              </a:ext>
            </a:extLst>
          </p:cNvPr>
          <p:cNvSpPr/>
          <p:nvPr userDrawn="1"/>
        </p:nvSpPr>
        <p:spPr>
          <a:xfrm>
            <a:off x="5067300" y="0"/>
            <a:ext cx="7129883"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320361"/>
            <a:ext cx="5059194" cy="871136"/>
          </a:xfrm>
        </p:spPr>
        <p:txBody>
          <a:bodyPr rIns="274320"/>
          <a:lstStyle>
            <a:lvl1pPr>
              <a:defRPr b="0" i="0">
                <a:solidFill>
                  <a:srgbClr val="FFFFFF"/>
                </a:solidFill>
              </a:defRPr>
            </a:lvl1pPr>
          </a:lstStyle>
          <a:p>
            <a:endParaRPr lang="en-US"/>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7" name="Picture Placeholder 6">
            <a:extLst>
              <a:ext uri="{FF2B5EF4-FFF2-40B4-BE49-F238E27FC236}">
                <a16:creationId xmlns:a16="http://schemas.microsoft.com/office/drawing/2014/main" id="{41CA6161-DEF3-1E76-2D98-C2C0E2540AEF}"/>
              </a:ext>
            </a:extLst>
          </p:cNvPr>
          <p:cNvSpPr>
            <a:spLocks noGrp="1"/>
          </p:cNvSpPr>
          <p:nvPr>
            <p:ph type="pic" sz="quarter" idx="19" hasCustomPrompt="1"/>
          </p:nvPr>
        </p:nvSpPr>
        <p:spPr>
          <a:xfrm>
            <a:off x="489858" y="548960"/>
            <a:ext cx="4577443" cy="5758543"/>
          </a:xfrm>
          <a:custGeom>
            <a:avLst/>
            <a:gdLst>
              <a:gd name="connsiteX0" fmla="*/ 0 w 4577443"/>
              <a:gd name="connsiteY0" fmla="*/ 0 h 5758543"/>
              <a:gd name="connsiteX1" fmla="*/ 4577443 w 4577443"/>
              <a:gd name="connsiteY1" fmla="*/ 0 h 5758543"/>
              <a:gd name="connsiteX2" fmla="*/ 4577443 w 4577443"/>
              <a:gd name="connsiteY2" fmla="*/ 5758543 h 5758543"/>
              <a:gd name="connsiteX3" fmla="*/ 1398046 w 4577443"/>
              <a:gd name="connsiteY3" fmla="*/ 5758543 h 5758543"/>
              <a:gd name="connsiteX4" fmla="*/ 0 w 4577443"/>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7443" h="5758543">
                <a:moveTo>
                  <a:pt x="0" y="0"/>
                </a:moveTo>
                <a:lnTo>
                  <a:pt x="4577443" y="0"/>
                </a:lnTo>
                <a:lnTo>
                  <a:pt x="4577443"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Tree>
    <p:extLst>
      <p:ext uri="{BB962C8B-B14F-4D97-AF65-F5344CB8AC3E}">
        <p14:creationId xmlns:p14="http://schemas.microsoft.com/office/powerpoint/2010/main" val="422097428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Tree>
    <p:extLst>
      <p:ext uri="{BB962C8B-B14F-4D97-AF65-F5344CB8AC3E}">
        <p14:creationId xmlns:p14="http://schemas.microsoft.com/office/powerpoint/2010/main" val="263859138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 L Photo Large Shape/R Call Out">
    <p:bg>
      <p:bgPr>
        <a:solidFill>
          <a:srgbClr val="FFFFFF"/>
        </a:solidFill>
        <a:effectLst/>
      </p:bgPr>
    </p:bg>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8410C53C-5A64-E163-59BF-4C4B1C8518AB}"/>
              </a:ext>
            </a:extLst>
          </p:cNvPr>
          <p:cNvSpPr>
            <a:spLocks noGrp="1"/>
          </p:cNvSpPr>
          <p:nvPr>
            <p:ph type="pic" sz="quarter" idx="26"/>
          </p:nvPr>
        </p:nvSpPr>
        <p:spPr>
          <a:xfrm>
            <a:off x="-311" y="-6590"/>
            <a:ext cx="8833104" cy="6858000"/>
          </a:xfrm>
          <a:custGeom>
            <a:avLst/>
            <a:gdLst>
              <a:gd name="connsiteX0" fmla="*/ 1676401 w 8833104"/>
              <a:gd name="connsiteY0" fmla="*/ 0 h 6858000"/>
              <a:gd name="connsiteX1" fmla="*/ 8833104 w 8833104"/>
              <a:gd name="connsiteY1" fmla="*/ 0 h 6858000"/>
              <a:gd name="connsiteX2" fmla="*/ 1975104 w 8833104"/>
              <a:gd name="connsiteY2" fmla="*/ 6858000 h 6858000"/>
              <a:gd name="connsiteX3" fmla="*/ 0 w 8833104"/>
              <a:gd name="connsiteY3" fmla="*/ 6858000 h 6858000"/>
              <a:gd name="connsiteX4" fmla="*/ 0 w 8833104"/>
              <a:gd name="connsiteY4" fmla="*/ 1676401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3104" h="6858000">
                <a:moveTo>
                  <a:pt x="1676401" y="0"/>
                </a:moveTo>
                <a:lnTo>
                  <a:pt x="8833104" y="0"/>
                </a:lnTo>
                <a:lnTo>
                  <a:pt x="1975104" y="6858000"/>
                </a:lnTo>
                <a:lnTo>
                  <a:pt x="0" y="6858000"/>
                </a:lnTo>
                <a:lnTo>
                  <a:pt x="0" y="1676401"/>
                </a:lnTo>
                <a:close/>
              </a:path>
            </a:pathLst>
          </a:custGeom>
          <a:solidFill>
            <a:schemeClr val="bg2">
              <a:lumMod val="75000"/>
            </a:schemeClr>
          </a:solidFill>
        </p:spPr>
        <p:txBody>
          <a:bodyPr wrap="square">
            <a:noAutofit/>
          </a:bodyPr>
          <a:lstStyle/>
          <a:p>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endParaRPr lang="en-US"/>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3" name="Text Placeholder 14">
            <a:extLst>
              <a:ext uri="{FF2B5EF4-FFF2-40B4-BE49-F238E27FC236}">
                <a16:creationId xmlns:a16="http://schemas.microsoft.com/office/drawing/2014/main" id="{D21B47E7-7B06-5250-95FC-0C6859D7B934}"/>
              </a:ext>
            </a:extLst>
          </p:cNvPr>
          <p:cNvSpPr>
            <a:spLocks noGrp="1"/>
          </p:cNvSpPr>
          <p:nvPr>
            <p:ph type="body" sz="quarter" idx="24" hasCustomPrompt="1"/>
          </p:nvPr>
        </p:nvSpPr>
        <p:spPr>
          <a:xfrm>
            <a:off x="8329257" y="2093144"/>
            <a:ext cx="3475037" cy="3539032"/>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                     </a:t>
            </a:r>
          </a:p>
        </p:txBody>
      </p:sp>
      <p:sp>
        <p:nvSpPr>
          <p:cNvPr id="4" name="Text Placeholder 14">
            <a:extLst>
              <a:ext uri="{FF2B5EF4-FFF2-40B4-BE49-F238E27FC236}">
                <a16:creationId xmlns:a16="http://schemas.microsoft.com/office/drawing/2014/main" id="{B7671E7D-8B21-3BD8-CD27-1F33E2022BA1}"/>
              </a:ext>
            </a:extLst>
          </p:cNvPr>
          <p:cNvSpPr>
            <a:spLocks noGrp="1"/>
          </p:cNvSpPr>
          <p:nvPr>
            <p:ph type="body" sz="quarter" idx="22" hasCustomPrompt="1"/>
          </p:nvPr>
        </p:nvSpPr>
        <p:spPr>
          <a:xfrm>
            <a:off x="4498237" y="2093144"/>
            <a:ext cx="3475037" cy="3539032"/>
          </a:xfrm>
          <a:solidFill>
            <a:schemeClr val="bg1"/>
          </a:solidFill>
        </p:spPr>
        <p:txBody>
          <a:bodyPr lIns="182880" tIns="1097280" rIns="182880">
            <a:noAutofit/>
          </a:bodyPr>
          <a:lstStyle>
            <a:lvl1pPr>
              <a:defRPr sz="1800"/>
            </a:lvl1pPr>
            <a:lvl2pPr>
              <a:defRPr/>
            </a:lvl2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9608402D-1196-DA51-7FD0-86EF46F5C412}"/>
              </a:ext>
            </a:extLst>
          </p:cNvPr>
          <p:cNvSpPr>
            <a:spLocks noGrp="1"/>
          </p:cNvSpPr>
          <p:nvPr>
            <p:ph type="body" sz="quarter" idx="25" hasCustomPrompt="1"/>
          </p:nvPr>
        </p:nvSpPr>
        <p:spPr>
          <a:xfrm>
            <a:off x="4498862" y="2535197"/>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1" name="Text Placeholder 4">
            <a:extLst>
              <a:ext uri="{FF2B5EF4-FFF2-40B4-BE49-F238E27FC236}">
                <a16:creationId xmlns:a16="http://schemas.microsoft.com/office/drawing/2014/main" id="{2EFBD7A1-79EE-61D1-3246-7010EAE36D18}"/>
              </a:ext>
            </a:extLst>
          </p:cNvPr>
          <p:cNvSpPr>
            <a:spLocks noGrp="1"/>
          </p:cNvSpPr>
          <p:nvPr>
            <p:ph type="body" sz="quarter" idx="21" hasCustomPrompt="1"/>
          </p:nvPr>
        </p:nvSpPr>
        <p:spPr>
          <a:xfrm>
            <a:off x="8329883" y="2535197"/>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8" name="Freeform 17">
            <a:extLst>
              <a:ext uri="{FF2B5EF4-FFF2-40B4-BE49-F238E27FC236}">
                <a16:creationId xmlns:a16="http://schemas.microsoft.com/office/drawing/2014/main" id="{3914C63D-7DBF-6799-AF80-38A7465F1D8F}"/>
              </a:ext>
            </a:extLst>
          </p:cNvPr>
          <p:cNvSpPr/>
          <p:nvPr userDrawn="1"/>
        </p:nvSpPr>
        <p:spPr>
          <a:xfrm rot="5400000">
            <a:off x="-2" y="-1"/>
            <a:ext cx="1676401" cy="1676401"/>
          </a:xfrm>
          <a:custGeom>
            <a:avLst/>
            <a:gdLst>
              <a:gd name="connsiteX0" fmla="*/ 0 w 1676401"/>
              <a:gd name="connsiteY0" fmla="*/ 1205483 h 1676401"/>
              <a:gd name="connsiteX1" fmla="*/ 0 w 1676401"/>
              <a:gd name="connsiteY1" fmla="*/ 0 h 1676401"/>
              <a:gd name="connsiteX2" fmla="*/ 1676401 w 1676401"/>
              <a:gd name="connsiteY2" fmla="*/ 1676401 h 1676401"/>
              <a:gd name="connsiteX3" fmla="*/ 470918 w 1676401"/>
              <a:gd name="connsiteY3" fmla="*/ 1676401 h 1676401"/>
              <a:gd name="connsiteX4" fmla="*/ 470916 w 1676401"/>
              <a:gd name="connsiteY4" fmla="*/ 1676399 h 1676401"/>
              <a:gd name="connsiteX5" fmla="*/ 711201 w 1676401"/>
              <a:gd name="connsiteY5" fmla="*/ 1676399 h 1676401"/>
              <a:gd name="connsiteX6" fmla="*/ 1 w 1676401"/>
              <a:gd name="connsiteY6" fmla="*/ 965199 h 1676401"/>
              <a:gd name="connsiteX7" fmla="*/ 1 w 1676401"/>
              <a:gd name="connsiteY7" fmla="*/ 1205484 h 1676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401" h="1676401">
                <a:moveTo>
                  <a:pt x="0" y="1205483"/>
                </a:moveTo>
                <a:lnTo>
                  <a:pt x="0" y="0"/>
                </a:lnTo>
                <a:lnTo>
                  <a:pt x="1676401" y="1676401"/>
                </a:lnTo>
                <a:lnTo>
                  <a:pt x="470918" y="1676401"/>
                </a:lnTo>
                <a:lnTo>
                  <a:pt x="470916" y="1676399"/>
                </a:lnTo>
                <a:lnTo>
                  <a:pt x="711201" y="1676399"/>
                </a:lnTo>
                <a:lnTo>
                  <a:pt x="1" y="965199"/>
                </a:lnTo>
                <a:lnTo>
                  <a:pt x="1" y="1205484"/>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Tree>
    <p:extLst>
      <p:ext uri="{BB962C8B-B14F-4D97-AF65-F5344CB8AC3E}">
        <p14:creationId xmlns:p14="http://schemas.microsoft.com/office/powerpoint/2010/main" val="171658736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 L Photo Large Shape/R Call Out 2">
    <p:bg>
      <p:bgPr>
        <a:solidFill>
          <a:srgbClr val="FFFFFF"/>
        </a:solidFill>
        <a:effectLst/>
      </p:bgPr>
    </p:bg>
    <p:spTree>
      <p:nvGrpSpPr>
        <p:cNvPr id="1" name=""/>
        <p:cNvGrpSpPr/>
        <p:nvPr/>
      </p:nvGrpSpPr>
      <p:grpSpPr>
        <a:xfrm>
          <a:off x="0" y="0"/>
          <a:ext cx="0" cy="0"/>
          <a:chOff x="0" y="0"/>
          <a:chExt cx="0" cy="0"/>
        </a:xfrm>
      </p:grpSpPr>
      <p:sp>
        <p:nvSpPr>
          <p:cNvPr id="26" name="Picture Placeholder 25">
            <a:extLst>
              <a:ext uri="{FF2B5EF4-FFF2-40B4-BE49-F238E27FC236}">
                <a16:creationId xmlns:a16="http://schemas.microsoft.com/office/drawing/2014/main" id="{3DC9115E-C3ED-C433-D088-6E783235925E}"/>
              </a:ext>
            </a:extLst>
          </p:cNvPr>
          <p:cNvSpPr>
            <a:spLocks noGrp="1"/>
          </p:cNvSpPr>
          <p:nvPr>
            <p:ph type="pic" sz="quarter" idx="27"/>
          </p:nvPr>
        </p:nvSpPr>
        <p:spPr>
          <a:xfrm>
            <a:off x="-1" y="0"/>
            <a:ext cx="7247467" cy="6858000"/>
          </a:xfrm>
          <a:custGeom>
            <a:avLst/>
            <a:gdLst>
              <a:gd name="connsiteX0" fmla="*/ 1668405 w 7247467"/>
              <a:gd name="connsiteY0" fmla="*/ 0 h 6858000"/>
              <a:gd name="connsiteX1" fmla="*/ 7247467 w 7247467"/>
              <a:gd name="connsiteY1" fmla="*/ 0 h 6858000"/>
              <a:gd name="connsiteX2" fmla="*/ 389467 w 7247467"/>
              <a:gd name="connsiteY2" fmla="*/ 6858000 h 6858000"/>
              <a:gd name="connsiteX3" fmla="*/ 0 w 7247467"/>
              <a:gd name="connsiteY3" fmla="*/ 6858000 h 6858000"/>
              <a:gd name="connsiteX4" fmla="*/ 0 w 7247467"/>
              <a:gd name="connsiteY4" fmla="*/ 1668405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7467" h="6858000">
                <a:moveTo>
                  <a:pt x="1668405" y="0"/>
                </a:moveTo>
                <a:lnTo>
                  <a:pt x="7247467" y="0"/>
                </a:lnTo>
                <a:lnTo>
                  <a:pt x="389467" y="6858000"/>
                </a:lnTo>
                <a:lnTo>
                  <a:pt x="0" y="6858000"/>
                </a:lnTo>
                <a:lnTo>
                  <a:pt x="0" y="1668405"/>
                </a:lnTo>
                <a:close/>
              </a:path>
            </a:pathLst>
          </a:custGeom>
          <a:solidFill>
            <a:schemeClr val="bg2">
              <a:lumMod val="75000"/>
            </a:schemeClr>
          </a:solidFill>
        </p:spPr>
        <p:txBody>
          <a:bodyPr wrap="square">
            <a:noAutofit/>
          </a:bodyPr>
          <a:lstStyle/>
          <a:p>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800634"/>
            <a:ext cx="3720609" cy="871136"/>
          </a:xfrm>
        </p:spPr>
        <p:txBody>
          <a:bodyPr/>
          <a:lstStyle>
            <a:lvl1pPr algn="r">
              <a:defRPr b="0" i="0"/>
            </a:lvl1pPr>
          </a:lstStyle>
          <a:p>
            <a:endParaRPr lang="en-US"/>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2" name="Text Placeholder 4">
            <a:extLst>
              <a:ext uri="{FF2B5EF4-FFF2-40B4-BE49-F238E27FC236}">
                <a16:creationId xmlns:a16="http://schemas.microsoft.com/office/drawing/2014/main" id="{E5100D05-50B4-5F96-5766-0402E96370D5}"/>
              </a:ext>
            </a:extLst>
          </p:cNvPr>
          <p:cNvSpPr>
            <a:spLocks noGrp="1"/>
          </p:cNvSpPr>
          <p:nvPr>
            <p:ph type="body" sz="quarter" idx="11" hasCustomPrompt="1"/>
          </p:nvPr>
        </p:nvSpPr>
        <p:spPr>
          <a:xfrm>
            <a:off x="457200" y="1800211"/>
            <a:ext cx="11274552" cy="306622"/>
          </a:xfrm>
        </p:spPr>
        <p:txBody>
          <a:bodyPr lIns="0" tIns="0" rIns="0">
            <a:spAutoFit/>
          </a:bodyPr>
          <a:lstStyle>
            <a:lvl1pPr marL="0" indent="0" algn="r">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
        <p:nvSpPr>
          <p:cNvPr id="18" name="Freeform 17">
            <a:extLst>
              <a:ext uri="{FF2B5EF4-FFF2-40B4-BE49-F238E27FC236}">
                <a16:creationId xmlns:a16="http://schemas.microsoft.com/office/drawing/2014/main" id="{F3A17AA5-F8BB-CC7E-D549-4A093D74B35B}"/>
              </a:ext>
            </a:extLst>
          </p:cNvPr>
          <p:cNvSpPr/>
          <p:nvPr userDrawn="1"/>
        </p:nvSpPr>
        <p:spPr>
          <a:xfrm rot="5400000">
            <a:off x="-2" y="-1"/>
            <a:ext cx="1676401" cy="1676401"/>
          </a:xfrm>
          <a:custGeom>
            <a:avLst/>
            <a:gdLst>
              <a:gd name="connsiteX0" fmla="*/ 0 w 1676401"/>
              <a:gd name="connsiteY0" fmla="*/ 1205483 h 1676401"/>
              <a:gd name="connsiteX1" fmla="*/ 0 w 1676401"/>
              <a:gd name="connsiteY1" fmla="*/ 0 h 1676401"/>
              <a:gd name="connsiteX2" fmla="*/ 1676401 w 1676401"/>
              <a:gd name="connsiteY2" fmla="*/ 1676401 h 1676401"/>
              <a:gd name="connsiteX3" fmla="*/ 470918 w 1676401"/>
              <a:gd name="connsiteY3" fmla="*/ 1676401 h 1676401"/>
              <a:gd name="connsiteX4" fmla="*/ 470916 w 1676401"/>
              <a:gd name="connsiteY4" fmla="*/ 1676399 h 1676401"/>
              <a:gd name="connsiteX5" fmla="*/ 711201 w 1676401"/>
              <a:gd name="connsiteY5" fmla="*/ 1676399 h 1676401"/>
              <a:gd name="connsiteX6" fmla="*/ 1 w 1676401"/>
              <a:gd name="connsiteY6" fmla="*/ 965199 h 1676401"/>
              <a:gd name="connsiteX7" fmla="*/ 1 w 1676401"/>
              <a:gd name="connsiteY7" fmla="*/ 1205484 h 1676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401" h="1676401">
                <a:moveTo>
                  <a:pt x="0" y="1205483"/>
                </a:moveTo>
                <a:lnTo>
                  <a:pt x="0" y="0"/>
                </a:lnTo>
                <a:lnTo>
                  <a:pt x="1676401" y="1676401"/>
                </a:lnTo>
                <a:lnTo>
                  <a:pt x="470918" y="1676401"/>
                </a:lnTo>
                <a:lnTo>
                  <a:pt x="470916" y="1676399"/>
                </a:lnTo>
                <a:lnTo>
                  <a:pt x="711201" y="1676399"/>
                </a:lnTo>
                <a:lnTo>
                  <a:pt x="1" y="965199"/>
                </a:lnTo>
                <a:lnTo>
                  <a:pt x="1" y="1205484"/>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Tree>
    <p:extLst>
      <p:ext uri="{BB962C8B-B14F-4D97-AF65-F5344CB8AC3E}">
        <p14:creationId xmlns:p14="http://schemas.microsoft.com/office/powerpoint/2010/main" val="3761934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4921878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ent: L Photo Large Shape/R Call Out 2">
    <p:bg>
      <p:bgPr>
        <a:solidFill>
          <a:srgbClr val="FFFFFF"/>
        </a:solidFill>
        <a:effectLst/>
      </p:bgPr>
    </p:bg>
    <p:spTree>
      <p:nvGrpSpPr>
        <p:cNvPr id="1" name=""/>
        <p:cNvGrpSpPr/>
        <p:nvPr/>
      </p:nvGrpSpPr>
      <p:grpSpPr>
        <a:xfrm>
          <a:off x="0" y="0"/>
          <a:ext cx="0" cy="0"/>
          <a:chOff x="0" y="0"/>
          <a:chExt cx="0" cy="0"/>
        </a:xfrm>
      </p:grpSpPr>
      <p:sp>
        <p:nvSpPr>
          <p:cNvPr id="26" name="Picture Placeholder 25">
            <a:extLst>
              <a:ext uri="{FF2B5EF4-FFF2-40B4-BE49-F238E27FC236}">
                <a16:creationId xmlns:a16="http://schemas.microsoft.com/office/drawing/2014/main" id="{3DC9115E-C3ED-C433-D088-6E783235925E}"/>
              </a:ext>
            </a:extLst>
          </p:cNvPr>
          <p:cNvSpPr>
            <a:spLocks noGrp="1"/>
          </p:cNvSpPr>
          <p:nvPr>
            <p:ph type="pic" sz="quarter" idx="27"/>
          </p:nvPr>
        </p:nvSpPr>
        <p:spPr>
          <a:xfrm>
            <a:off x="-1" y="0"/>
            <a:ext cx="7247467" cy="6858000"/>
          </a:xfrm>
          <a:custGeom>
            <a:avLst/>
            <a:gdLst>
              <a:gd name="connsiteX0" fmla="*/ 1668405 w 7247467"/>
              <a:gd name="connsiteY0" fmla="*/ 0 h 6858000"/>
              <a:gd name="connsiteX1" fmla="*/ 7247467 w 7247467"/>
              <a:gd name="connsiteY1" fmla="*/ 0 h 6858000"/>
              <a:gd name="connsiteX2" fmla="*/ 389467 w 7247467"/>
              <a:gd name="connsiteY2" fmla="*/ 6858000 h 6858000"/>
              <a:gd name="connsiteX3" fmla="*/ 0 w 7247467"/>
              <a:gd name="connsiteY3" fmla="*/ 6858000 h 6858000"/>
              <a:gd name="connsiteX4" fmla="*/ 0 w 7247467"/>
              <a:gd name="connsiteY4" fmla="*/ 1668405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7467" h="6858000">
                <a:moveTo>
                  <a:pt x="1668405" y="0"/>
                </a:moveTo>
                <a:lnTo>
                  <a:pt x="7247467" y="0"/>
                </a:lnTo>
                <a:lnTo>
                  <a:pt x="389467" y="6858000"/>
                </a:lnTo>
                <a:lnTo>
                  <a:pt x="0" y="6858000"/>
                </a:lnTo>
                <a:lnTo>
                  <a:pt x="0" y="1668405"/>
                </a:lnTo>
                <a:close/>
              </a:path>
            </a:pathLst>
          </a:custGeom>
          <a:solidFill>
            <a:schemeClr val="bg2">
              <a:lumMod val="75000"/>
            </a:schemeClr>
          </a:solidFill>
        </p:spPr>
        <p:txBody>
          <a:bodyPr wrap="square">
            <a:noAutofit/>
          </a:bodyPr>
          <a:lstStyle/>
          <a:p>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67000"/>
            <a:ext cx="3720609" cy="871136"/>
          </a:xfrm>
        </p:spPr>
        <p:txBody>
          <a:bodyPr/>
          <a:lstStyle>
            <a:lvl1pPr algn="r">
              <a:defRPr b="0" i="0"/>
            </a:lvl1pPr>
          </a:lstStyle>
          <a:p>
            <a:endParaRPr lang="en-US"/>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18" name="Freeform 17">
            <a:extLst>
              <a:ext uri="{FF2B5EF4-FFF2-40B4-BE49-F238E27FC236}">
                <a16:creationId xmlns:a16="http://schemas.microsoft.com/office/drawing/2014/main" id="{F3A17AA5-F8BB-CC7E-D549-4A093D74B35B}"/>
              </a:ext>
            </a:extLst>
          </p:cNvPr>
          <p:cNvSpPr/>
          <p:nvPr userDrawn="1"/>
        </p:nvSpPr>
        <p:spPr>
          <a:xfrm rot="5400000">
            <a:off x="-2" y="-1"/>
            <a:ext cx="1676401" cy="1676401"/>
          </a:xfrm>
          <a:custGeom>
            <a:avLst/>
            <a:gdLst>
              <a:gd name="connsiteX0" fmla="*/ 0 w 1676401"/>
              <a:gd name="connsiteY0" fmla="*/ 1205483 h 1676401"/>
              <a:gd name="connsiteX1" fmla="*/ 0 w 1676401"/>
              <a:gd name="connsiteY1" fmla="*/ 0 h 1676401"/>
              <a:gd name="connsiteX2" fmla="*/ 1676401 w 1676401"/>
              <a:gd name="connsiteY2" fmla="*/ 1676401 h 1676401"/>
              <a:gd name="connsiteX3" fmla="*/ 470918 w 1676401"/>
              <a:gd name="connsiteY3" fmla="*/ 1676401 h 1676401"/>
              <a:gd name="connsiteX4" fmla="*/ 470916 w 1676401"/>
              <a:gd name="connsiteY4" fmla="*/ 1676399 h 1676401"/>
              <a:gd name="connsiteX5" fmla="*/ 711201 w 1676401"/>
              <a:gd name="connsiteY5" fmla="*/ 1676399 h 1676401"/>
              <a:gd name="connsiteX6" fmla="*/ 1 w 1676401"/>
              <a:gd name="connsiteY6" fmla="*/ 965199 h 1676401"/>
              <a:gd name="connsiteX7" fmla="*/ 1 w 1676401"/>
              <a:gd name="connsiteY7" fmla="*/ 1205484 h 1676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6401" h="1676401">
                <a:moveTo>
                  <a:pt x="0" y="1205483"/>
                </a:moveTo>
                <a:lnTo>
                  <a:pt x="0" y="0"/>
                </a:lnTo>
                <a:lnTo>
                  <a:pt x="1676401" y="1676401"/>
                </a:lnTo>
                <a:lnTo>
                  <a:pt x="470918" y="1676401"/>
                </a:lnTo>
                <a:lnTo>
                  <a:pt x="470916" y="1676399"/>
                </a:lnTo>
                <a:lnTo>
                  <a:pt x="711201" y="1676399"/>
                </a:lnTo>
                <a:lnTo>
                  <a:pt x="1" y="965199"/>
                </a:lnTo>
                <a:lnTo>
                  <a:pt x="1" y="1205484"/>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Tree>
    <p:extLst>
      <p:ext uri="{BB962C8B-B14F-4D97-AF65-F5344CB8AC3E}">
        <p14:creationId xmlns:p14="http://schemas.microsoft.com/office/powerpoint/2010/main" val="98893646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ntent: L Photo Shape/R Call Out 2">
    <p:bg>
      <p:bgPr>
        <a:solidFill>
          <a:srgbClr val="FFFFFF"/>
        </a:solidFill>
        <a:effectLst/>
      </p:bgPr>
    </p:bg>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9F37D24A-0A7F-B8A1-2CDF-D6EEF5ADA999}"/>
              </a:ext>
            </a:extLst>
          </p:cNvPr>
          <p:cNvSpPr>
            <a:spLocks noGrp="1"/>
          </p:cNvSpPr>
          <p:nvPr>
            <p:ph type="pic" sz="quarter" idx="10" hasCustomPrompt="1"/>
          </p:nvPr>
        </p:nvSpPr>
        <p:spPr>
          <a:xfrm>
            <a:off x="0" y="-1"/>
            <a:ext cx="7414882" cy="6858000"/>
          </a:xfrm>
          <a:custGeom>
            <a:avLst/>
            <a:gdLst>
              <a:gd name="connsiteX0" fmla="*/ 3227919 w 7414882"/>
              <a:gd name="connsiteY0" fmla="*/ 0 h 6858000"/>
              <a:gd name="connsiteX1" fmla="*/ 7414882 w 7414882"/>
              <a:gd name="connsiteY1" fmla="*/ 0 h 6858000"/>
              <a:gd name="connsiteX2" fmla="*/ 556883 w 7414882"/>
              <a:gd name="connsiteY2" fmla="*/ 6858000 h 6858000"/>
              <a:gd name="connsiteX3" fmla="*/ 0 w 7414882"/>
              <a:gd name="connsiteY3" fmla="*/ 6858000 h 6858000"/>
              <a:gd name="connsiteX4" fmla="*/ 0 w 7414882"/>
              <a:gd name="connsiteY4" fmla="*/ 322791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14882" h="6858000">
                <a:moveTo>
                  <a:pt x="3227919" y="0"/>
                </a:moveTo>
                <a:lnTo>
                  <a:pt x="7414882" y="0"/>
                </a:lnTo>
                <a:lnTo>
                  <a:pt x="556883" y="6858000"/>
                </a:lnTo>
                <a:lnTo>
                  <a:pt x="0" y="6858000"/>
                </a:lnTo>
                <a:lnTo>
                  <a:pt x="0" y="3227919"/>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800634"/>
            <a:ext cx="3720609" cy="871136"/>
          </a:xfrm>
        </p:spPr>
        <p:txBody>
          <a:bodyPr/>
          <a:lstStyle>
            <a:lvl1pPr algn="r">
              <a:defRPr b="0" i="0"/>
            </a:lvl1pPr>
          </a:lstStyle>
          <a:p>
            <a:endParaRPr lang="en-US"/>
          </a:p>
        </p:txBody>
      </p:sp>
      <p:sp>
        <p:nvSpPr>
          <p:cNvPr id="13" name="Freeform 12">
            <a:extLst>
              <a:ext uri="{FF2B5EF4-FFF2-40B4-BE49-F238E27FC236}">
                <a16:creationId xmlns:a16="http://schemas.microsoft.com/office/drawing/2014/main" id="{3D15CCC6-948A-204C-C13C-DA0982A56CBE}"/>
              </a:ext>
            </a:extLst>
          </p:cNvPr>
          <p:cNvSpPr/>
          <p:nvPr userDrawn="1"/>
        </p:nvSpPr>
        <p:spPr>
          <a:xfrm rot="5400000">
            <a:off x="-3494" y="-1"/>
            <a:ext cx="3232134" cy="3232134"/>
          </a:xfrm>
          <a:custGeom>
            <a:avLst/>
            <a:gdLst>
              <a:gd name="connsiteX0" fmla="*/ 0 w 3232134"/>
              <a:gd name="connsiteY0" fmla="*/ 1467575 h 3232134"/>
              <a:gd name="connsiteX1" fmla="*/ 0 w 3232134"/>
              <a:gd name="connsiteY1" fmla="*/ 0 h 3232134"/>
              <a:gd name="connsiteX2" fmla="*/ 3232134 w 3232134"/>
              <a:gd name="connsiteY2" fmla="*/ 3232134 h 3232134"/>
              <a:gd name="connsiteX3" fmla="*/ 1764559 w 3232134"/>
              <a:gd name="connsiteY3" fmla="*/ 3232134 h 3232134"/>
            </a:gdLst>
            <a:ahLst/>
            <a:cxnLst>
              <a:cxn ang="0">
                <a:pos x="connsiteX0" y="connsiteY0"/>
              </a:cxn>
              <a:cxn ang="0">
                <a:pos x="connsiteX1" y="connsiteY1"/>
              </a:cxn>
              <a:cxn ang="0">
                <a:pos x="connsiteX2" y="connsiteY2"/>
              </a:cxn>
              <a:cxn ang="0">
                <a:pos x="connsiteX3" y="connsiteY3"/>
              </a:cxn>
            </a:cxnLst>
            <a:rect l="l" t="t" r="r" b="b"/>
            <a:pathLst>
              <a:path w="3232134" h="3232134">
                <a:moveTo>
                  <a:pt x="0" y="1467575"/>
                </a:moveTo>
                <a:lnTo>
                  <a:pt x="0" y="0"/>
                </a:lnTo>
                <a:lnTo>
                  <a:pt x="3232134" y="3232134"/>
                </a:lnTo>
                <a:lnTo>
                  <a:pt x="1764559" y="3232134"/>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3" name="Text Placeholder 14">
            <a:extLst>
              <a:ext uri="{FF2B5EF4-FFF2-40B4-BE49-F238E27FC236}">
                <a16:creationId xmlns:a16="http://schemas.microsoft.com/office/drawing/2014/main" id="{D21B47E7-7B06-5250-95FC-0C6859D7B934}"/>
              </a:ext>
            </a:extLst>
          </p:cNvPr>
          <p:cNvSpPr>
            <a:spLocks noGrp="1"/>
          </p:cNvSpPr>
          <p:nvPr>
            <p:ph type="body" sz="quarter" idx="24" hasCustomPrompt="1"/>
          </p:nvPr>
        </p:nvSpPr>
        <p:spPr>
          <a:xfrm>
            <a:off x="8329257" y="2718950"/>
            <a:ext cx="3475037" cy="3143968"/>
          </a:xfrm>
          <a:solidFill>
            <a:schemeClr val="bg1"/>
          </a:solidFill>
        </p:spPr>
        <p:txBody>
          <a:bodyPr lIns="182880" tIns="731520" rIns="182880">
            <a:noAutofit/>
          </a:bodyPr>
          <a:lstStyle>
            <a:lvl1pPr>
              <a:spcAft>
                <a:spcPts val="300"/>
              </a:spcAft>
              <a:defRPr sz="1800"/>
            </a:lvl1pPr>
            <a:lvl2pPr>
              <a:spcAft>
                <a:spcPts val="300"/>
              </a:spcAft>
              <a:defRPr sz="1800"/>
            </a:lvl2pPr>
            <a:lvl3pPr>
              <a:spcAft>
                <a:spcPts val="300"/>
              </a:spcAft>
              <a:defRPr/>
            </a:lvl3pPr>
            <a:lvl4pPr>
              <a:spcAft>
                <a:spcPts val="300"/>
              </a:spcAft>
              <a:defRPr/>
            </a:lvl4pPr>
            <a:lvl5pPr>
              <a:spcAft>
                <a:spcPts val="300"/>
              </a:spcAft>
              <a:defRPr/>
            </a:lvl5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                     </a:t>
            </a:r>
          </a:p>
        </p:txBody>
      </p:sp>
      <p:sp>
        <p:nvSpPr>
          <p:cNvPr id="11" name="Text Placeholder 4">
            <a:extLst>
              <a:ext uri="{FF2B5EF4-FFF2-40B4-BE49-F238E27FC236}">
                <a16:creationId xmlns:a16="http://schemas.microsoft.com/office/drawing/2014/main" id="{2EFBD7A1-79EE-61D1-3246-7010EAE36D18}"/>
              </a:ext>
            </a:extLst>
          </p:cNvPr>
          <p:cNvSpPr>
            <a:spLocks noGrp="1"/>
          </p:cNvSpPr>
          <p:nvPr>
            <p:ph type="body" sz="quarter" idx="21" hasCustomPrompt="1"/>
          </p:nvPr>
        </p:nvSpPr>
        <p:spPr>
          <a:xfrm>
            <a:off x="8329883" y="2884819"/>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 name="Text Placeholder 4">
            <a:extLst>
              <a:ext uri="{FF2B5EF4-FFF2-40B4-BE49-F238E27FC236}">
                <a16:creationId xmlns:a16="http://schemas.microsoft.com/office/drawing/2014/main" id="{E5100D05-50B4-5F96-5766-0402E96370D5}"/>
              </a:ext>
            </a:extLst>
          </p:cNvPr>
          <p:cNvSpPr>
            <a:spLocks noGrp="1"/>
          </p:cNvSpPr>
          <p:nvPr>
            <p:ph type="body" sz="quarter" idx="11" hasCustomPrompt="1"/>
          </p:nvPr>
        </p:nvSpPr>
        <p:spPr>
          <a:xfrm>
            <a:off x="457200" y="1800211"/>
            <a:ext cx="11274552" cy="306622"/>
          </a:xfrm>
        </p:spPr>
        <p:txBody>
          <a:bodyPr lIns="0" tIns="0" rIns="0">
            <a:spAutoFit/>
          </a:bodyPr>
          <a:lstStyle>
            <a:lvl1pPr marL="0" indent="0" algn="r">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
        <p:nvSpPr>
          <p:cNvPr id="6" name="Text Placeholder 14">
            <a:extLst>
              <a:ext uri="{FF2B5EF4-FFF2-40B4-BE49-F238E27FC236}">
                <a16:creationId xmlns:a16="http://schemas.microsoft.com/office/drawing/2014/main" id="{6F138D0F-F500-4DBE-B2FC-1185EA7BFA65}"/>
              </a:ext>
            </a:extLst>
          </p:cNvPr>
          <p:cNvSpPr>
            <a:spLocks noGrp="1"/>
          </p:cNvSpPr>
          <p:nvPr>
            <p:ph type="body" sz="quarter" idx="26" hasCustomPrompt="1"/>
          </p:nvPr>
        </p:nvSpPr>
        <p:spPr>
          <a:xfrm>
            <a:off x="4551642" y="2718950"/>
            <a:ext cx="3475037" cy="3143968"/>
          </a:xfrm>
          <a:solidFill>
            <a:schemeClr val="bg1"/>
          </a:solidFill>
        </p:spPr>
        <p:txBody>
          <a:bodyPr lIns="182880" tIns="731520" rIns="182880">
            <a:noAutofit/>
          </a:bodyPr>
          <a:lstStyle>
            <a:lvl1pPr>
              <a:spcAft>
                <a:spcPts val="300"/>
              </a:spcAft>
              <a:defRPr sz="1800"/>
            </a:lvl1pPr>
            <a:lvl2pPr>
              <a:spcAft>
                <a:spcPts val="300"/>
              </a:spcAft>
              <a:defRPr sz="1800"/>
            </a:lvl2pPr>
            <a:lvl3pPr>
              <a:spcAft>
                <a:spcPts val="300"/>
              </a:spcAft>
              <a:defRPr/>
            </a:lvl3pPr>
            <a:lvl4pPr>
              <a:spcAft>
                <a:spcPts val="300"/>
              </a:spcAft>
              <a:defRPr/>
            </a:lvl4pPr>
            <a:lvl5pPr>
              <a:spcAft>
                <a:spcPts val="300"/>
              </a:spcAft>
              <a:defRPr/>
            </a:lvl5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                     </a:t>
            </a:r>
          </a:p>
        </p:txBody>
      </p:sp>
      <p:sp>
        <p:nvSpPr>
          <p:cNvPr id="10" name="Text Placeholder 4">
            <a:extLst>
              <a:ext uri="{FF2B5EF4-FFF2-40B4-BE49-F238E27FC236}">
                <a16:creationId xmlns:a16="http://schemas.microsoft.com/office/drawing/2014/main" id="{9608402D-1196-DA51-7FD0-86EF46F5C412}"/>
              </a:ext>
            </a:extLst>
          </p:cNvPr>
          <p:cNvSpPr>
            <a:spLocks noGrp="1"/>
          </p:cNvSpPr>
          <p:nvPr>
            <p:ph type="body" sz="quarter" idx="25" hasCustomPrompt="1"/>
          </p:nvPr>
        </p:nvSpPr>
        <p:spPr>
          <a:xfrm>
            <a:off x="4551800" y="2884819"/>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Tree>
    <p:extLst>
      <p:ext uri="{BB962C8B-B14F-4D97-AF65-F5344CB8AC3E}">
        <p14:creationId xmlns:p14="http://schemas.microsoft.com/office/powerpoint/2010/main" val="136064624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Content: L Photo Shape/R Call Out 2">
    <p:bg>
      <p:bgPr>
        <a:solidFill>
          <a:srgbClr val="FFFFFF"/>
        </a:solidFill>
        <a:effectLst/>
      </p:bgPr>
    </p:bg>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9F37D24A-0A7F-B8A1-2CDF-D6EEF5ADA999}"/>
              </a:ext>
            </a:extLst>
          </p:cNvPr>
          <p:cNvSpPr>
            <a:spLocks noGrp="1"/>
          </p:cNvSpPr>
          <p:nvPr>
            <p:ph type="pic" sz="quarter" idx="10" hasCustomPrompt="1"/>
          </p:nvPr>
        </p:nvSpPr>
        <p:spPr>
          <a:xfrm>
            <a:off x="0" y="-1"/>
            <a:ext cx="7414882" cy="6858000"/>
          </a:xfrm>
          <a:custGeom>
            <a:avLst/>
            <a:gdLst>
              <a:gd name="connsiteX0" fmla="*/ 3227919 w 7414882"/>
              <a:gd name="connsiteY0" fmla="*/ 0 h 6858000"/>
              <a:gd name="connsiteX1" fmla="*/ 7414882 w 7414882"/>
              <a:gd name="connsiteY1" fmla="*/ 0 h 6858000"/>
              <a:gd name="connsiteX2" fmla="*/ 556883 w 7414882"/>
              <a:gd name="connsiteY2" fmla="*/ 6858000 h 6858000"/>
              <a:gd name="connsiteX3" fmla="*/ 0 w 7414882"/>
              <a:gd name="connsiteY3" fmla="*/ 6858000 h 6858000"/>
              <a:gd name="connsiteX4" fmla="*/ 0 w 7414882"/>
              <a:gd name="connsiteY4" fmla="*/ 322791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14882" h="6858000">
                <a:moveTo>
                  <a:pt x="3227919" y="0"/>
                </a:moveTo>
                <a:lnTo>
                  <a:pt x="7414882" y="0"/>
                </a:lnTo>
                <a:lnTo>
                  <a:pt x="556883" y="6858000"/>
                </a:lnTo>
                <a:lnTo>
                  <a:pt x="0" y="6858000"/>
                </a:lnTo>
                <a:lnTo>
                  <a:pt x="0" y="3227919"/>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42825"/>
            <a:ext cx="3720609" cy="871136"/>
          </a:xfrm>
        </p:spPr>
        <p:txBody>
          <a:bodyPr/>
          <a:lstStyle>
            <a:lvl1pPr algn="r">
              <a:defRPr b="0" i="0"/>
            </a:lvl1pPr>
          </a:lstStyle>
          <a:p>
            <a:endParaRPr lang="en-US"/>
          </a:p>
        </p:txBody>
      </p:sp>
      <p:sp>
        <p:nvSpPr>
          <p:cNvPr id="13" name="Freeform 12">
            <a:extLst>
              <a:ext uri="{FF2B5EF4-FFF2-40B4-BE49-F238E27FC236}">
                <a16:creationId xmlns:a16="http://schemas.microsoft.com/office/drawing/2014/main" id="{3D15CCC6-948A-204C-C13C-DA0982A56CBE}"/>
              </a:ext>
            </a:extLst>
          </p:cNvPr>
          <p:cNvSpPr/>
          <p:nvPr userDrawn="1"/>
        </p:nvSpPr>
        <p:spPr>
          <a:xfrm rot="5400000">
            <a:off x="-3494" y="-1"/>
            <a:ext cx="3232134" cy="3232134"/>
          </a:xfrm>
          <a:custGeom>
            <a:avLst/>
            <a:gdLst>
              <a:gd name="connsiteX0" fmla="*/ 0 w 3232134"/>
              <a:gd name="connsiteY0" fmla="*/ 1467575 h 3232134"/>
              <a:gd name="connsiteX1" fmla="*/ 0 w 3232134"/>
              <a:gd name="connsiteY1" fmla="*/ 0 h 3232134"/>
              <a:gd name="connsiteX2" fmla="*/ 3232134 w 3232134"/>
              <a:gd name="connsiteY2" fmla="*/ 3232134 h 3232134"/>
              <a:gd name="connsiteX3" fmla="*/ 1764559 w 3232134"/>
              <a:gd name="connsiteY3" fmla="*/ 3232134 h 3232134"/>
            </a:gdLst>
            <a:ahLst/>
            <a:cxnLst>
              <a:cxn ang="0">
                <a:pos x="connsiteX0" y="connsiteY0"/>
              </a:cxn>
              <a:cxn ang="0">
                <a:pos x="connsiteX1" y="connsiteY1"/>
              </a:cxn>
              <a:cxn ang="0">
                <a:pos x="connsiteX2" y="connsiteY2"/>
              </a:cxn>
              <a:cxn ang="0">
                <a:pos x="connsiteX3" y="connsiteY3"/>
              </a:cxn>
            </a:cxnLst>
            <a:rect l="l" t="t" r="r" b="b"/>
            <a:pathLst>
              <a:path w="3232134" h="3232134">
                <a:moveTo>
                  <a:pt x="0" y="1467575"/>
                </a:moveTo>
                <a:lnTo>
                  <a:pt x="0" y="0"/>
                </a:lnTo>
                <a:lnTo>
                  <a:pt x="3232134" y="3232134"/>
                </a:lnTo>
                <a:lnTo>
                  <a:pt x="1764559" y="3232134"/>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3" name="Text Placeholder 14">
            <a:extLst>
              <a:ext uri="{FF2B5EF4-FFF2-40B4-BE49-F238E27FC236}">
                <a16:creationId xmlns:a16="http://schemas.microsoft.com/office/drawing/2014/main" id="{D21B47E7-7B06-5250-95FC-0C6859D7B934}"/>
              </a:ext>
            </a:extLst>
          </p:cNvPr>
          <p:cNvSpPr>
            <a:spLocks noGrp="1"/>
          </p:cNvSpPr>
          <p:nvPr>
            <p:ph type="body" sz="quarter" idx="24" hasCustomPrompt="1"/>
          </p:nvPr>
        </p:nvSpPr>
        <p:spPr>
          <a:xfrm>
            <a:off x="9021548" y="3064933"/>
            <a:ext cx="2710204" cy="2452002"/>
          </a:xfrm>
          <a:solidFill>
            <a:schemeClr val="bg1"/>
          </a:solidFill>
        </p:spPr>
        <p:txBody>
          <a:bodyPr lIns="274320" tIns="457200" rIns="274320">
            <a:noAutofit/>
          </a:bodyPr>
          <a:lstStyle>
            <a:lvl1pPr>
              <a:spcAft>
                <a:spcPts val="300"/>
              </a:spcAft>
              <a:defRPr sz="1800"/>
            </a:lvl1pPr>
            <a:lvl2pPr>
              <a:spcAft>
                <a:spcPts val="300"/>
              </a:spcAft>
              <a:defRPr sz="1800"/>
            </a:lvl2pPr>
            <a:lvl3pPr>
              <a:spcAft>
                <a:spcPts val="300"/>
              </a:spcAft>
              <a:defRPr/>
            </a:lvl3pPr>
            <a:lvl4pPr>
              <a:spcAft>
                <a:spcPts val="300"/>
              </a:spcAft>
              <a:defRPr/>
            </a:lvl4pPr>
            <a:lvl5pPr>
              <a:spcAft>
                <a:spcPts val="300"/>
              </a:spcAft>
              <a:defRPr/>
            </a:lvl5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                     </a:t>
            </a:r>
          </a:p>
        </p:txBody>
      </p:sp>
      <p:sp>
        <p:nvSpPr>
          <p:cNvPr id="11" name="Text Placeholder 4">
            <a:extLst>
              <a:ext uri="{FF2B5EF4-FFF2-40B4-BE49-F238E27FC236}">
                <a16:creationId xmlns:a16="http://schemas.microsoft.com/office/drawing/2014/main" id="{2EFBD7A1-79EE-61D1-3246-7010EAE36D18}"/>
              </a:ext>
            </a:extLst>
          </p:cNvPr>
          <p:cNvSpPr>
            <a:spLocks noGrp="1"/>
          </p:cNvSpPr>
          <p:nvPr>
            <p:ph type="body" sz="quarter" idx="21" hasCustomPrompt="1"/>
          </p:nvPr>
        </p:nvSpPr>
        <p:spPr>
          <a:xfrm>
            <a:off x="9022142" y="3142577"/>
            <a:ext cx="2709950" cy="296646"/>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 name="Text Placeholder 4">
            <a:extLst>
              <a:ext uri="{FF2B5EF4-FFF2-40B4-BE49-F238E27FC236}">
                <a16:creationId xmlns:a16="http://schemas.microsoft.com/office/drawing/2014/main" id="{E5100D05-50B4-5F96-5766-0402E96370D5}"/>
              </a:ext>
            </a:extLst>
          </p:cNvPr>
          <p:cNvSpPr>
            <a:spLocks noGrp="1"/>
          </p:cNvSpPr>
          <p:nvPr>
            <p:ph type="body" sz="quarter" idx="11" hasCustomPrompt="1"/>
          </p:nvPr>
        </p:nvSpPr>
        <p:spPr>
          <a:xfrm>
            <a:off x="457200" y="1442402"/>
            <a:ext cx="11274552" cy="306622"/>
          </a:xfrm>
        </p:spPr>
        <p:txBody>
          <a:bodyPr lIns="0" tIns="0" rIns="0">
            <a:spAutoFit/>
          </a:bodyPr>
          <a:lstStyle>
            <a:lvl1pPr marL="0" indent="0" algn="r">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
        <p:nvSpPr>
          <p:cNvPr id="4" name="Text Placeholder 14">
            <a:extLst>
              <a:ext uri="{FF2B5EF4-FFF2-40B4-BE49-F238E27FC236}">
                <a16:creationId xmlns:a16="http://schemas.microsoft.com/office/drawing/2014/main" id="{4A1E6183-2C5C-8454-F595-AB676FB8C53F}"/>
              </a:ext>
            </a:extLst>
          </p:cNvPr>
          <p:cNvSpPr>
            <a:spLocks noGrp="1"/>
          </p:cNvSpPr>
          <p:nvPr>
            <p:ph type="body" sz="quarter" idx="25" hasCustomPrompt="1"/>
          </p:nvPr>
        </p:nvSpPr>
        <p:spPr>
          <a:xfrm>
            <a:off x="6096000" y="3064933"/>
            <a:ext cx="2710204" cy="2452002"/>
          </a:xfrm>
          <a:solidFill>
            <a:schemeClr val="bg1"/>
          </a:solidFill>
        </p:spPr>
        <p:txBody>
          <a:bodyPr lIns="274320" tIns="457200" rIns="274320">
            <a:noAutofit/>
          </a:bodyPr>
          <a:lstStyle>
            <a:lvl1pPr>
              <a:spcAft>
                <a:spcPts val="300"/>
              </a:spcAft>
              <a:defRPr sz="1800"/>
            </a:lvl1pPr>
            <a:lvl2pPr>
              <a:spcAft>
                <a:spcPts val="300"/>
              </a:spcAft>
              <a:defRPr sz="1800"/>
            </a:lvl2pPr>
            <a:lvl3pPr>
              <a:spcAft>
                <a:spcPts val="300"/>
              </a:spcAft>
              <a:defRPr/>
            </a:lvl3pPr>
            <a:lvl4pPr>
              <a:spcAft>
                <a:spcPts val="300"/>
              </a:spcAft>
              <a:defRPr/>
            </a:lvl4pPr>
            <a:lvl5pPr>
              <a:spcAft>
                <a:spcPts val="300"/>
              </a:spcAft>
              <a:defRPr/>
            </a:lvl5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                     </a:t>
            </a:r>
          </a:p>
        </p:txBody>
      </p:sp>
      <p:sp>
        <p:nvSpPr>
          <p:cNvPr id="7" name="Text Placeholder 4">
            <a:extLst>
              <a:ext uri="{FF2B5EF4-FFF2-40B4-BE49-F238E27FC236}">
                <a16:creationId xmlns:a16="http://schemas.microsoft.com/office/drawing/2014/main" id="{829D0E8A-34BF-B3F7-A4D0-060B14AD059D}"/>
              </a:ext>
            </a:extLst>
          </p:cNvPr>
          <p:cNvSpPr>
            <a:spLocks noGrp="1"/>
          </p:cNvSpPr>
          <p:nvPr>
            <p:ph type="body" sz="quarter" idx="26" hasCustomPrompt="1"/>
          </p:nvPr>
        </p:nvSpPr>
        <p:spPr>
          <a:xfrm>
            <a:off x="6096594" y="3142577"/>
            <a:ext cx="2709950" cy="296646"/>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2" name="Text Placeholder 14">
            <a:extLst>
              <a:ext uri="{FF2B5EF4-FFF2-40B4-BE49-F238E27FC236}">
                <a16:creationId xmlns:a16="http://schemas.microsoft.com/office/drawing/2014/main" id="{7123ABA9-B5C8-6322-8275-9B3E849CF29A}"/>
              </a:ext>
            </a:extLst>
          </p:cNvPr>
          <p:cNvSpPr>
            <a:spLocks noGrp="1"/>
          </p:cNvSpPr>
          <p:nvPr>
            <p:ph type="body" sz="quarter" idx="27" hasCustomPrompt="1"/>
          </p:nvPr>
        </p:nvSpPr>
        <p:spPr>
          <a:xfrm>
            <a:off x="3170452" y="3064933"/>
            <a:ext cx="2710204" cy="2452002"/>
          </a:xfrm>
          <a:solidFill>
            <a:schemeClr val="bg1"/>
          </a:solidFill>
        </p:spPr>
        <p:txBody>
          <a:bodyPr lIns="274320" tIns="457200" rIns="274320">
            <a:noAutofit/>
          </a:bodyPr>
          <a:lstStyle>
            <a:lvl1pPr>
              <a:spcAft>
                <a:spcPts val="300"/>
              </a:spcAft>
              <a:defRPr sz="1800"/>
            </a:lvl1pPr>
            <a:lvl2pPr>
              <a:spcAft>
                <a:spcPts val="300"/>
              </a:spcAft>
              <a:defRPr sz="1800"/>
            </a:lvl2pPr>
            <a:lvl3pPr>
              <a:spcAft>
                <a:spcPts val="300"/>
              </a:spcAft>
              <a:defRPr/>
            </a:lvl3pPr>
            <a:lvl4pPr>
              <a:spcAft>
                <a:spcPts val="300"/>
              </a:spcAft>
              <a:defRPr/>
            </a:lvl4pPr>
            <a:lvl5pPr>
              <a:spcAft>
                <a:spcPts val="300"/>
              </a:spcAft>
              <a:defRPr/>
            </a:lvl5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                     </a:t>
            </a:r>
          </a:p>
        </p:txBody>
      </p:sp>
      <p:sp>
        <p:nvSpPr>
          <p:cNvPr id="14" name="Text Placeholder 4">
            <a:extLst>
              <a:ext uri="{FF2B5EF4-FFF2-40B4-BE49-F238E27FC236}">
                <a16:creationId xmlns:a16="http://schemas.microsoft.com/office/drawing/2014/main" id="{A81DFD01-F576-F661-297A-C46A9C077EA9}"/>
              </a:ext>
            </a:extLst>
          </p:cNvPr>
          <p:cNvSpPr>
            <a:spLocks noGrp="1"/>
          </p:cNvSpPr>
          <p:nvPr>
            <p:ph type="body" sz="quarter" idx="28" hasCustomPrompt="1"/>
          </p:nvPr>
        </p:nvSpPr>
        <p:spPr>
          <a:xfrm>
            <a:off x="3171046" y="3142577"/>
            <a:ext cx="2709950" cy="296646"/>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Tree>
    <p:extLst>
      <p:ext uri="{BB962C8B-B14F-4D97-AF65-F5344CB8AC3E}">
        <p14:creationId xmlns:p14="http://schemas.microsoft.com/office/powerpoint/2010/main" val="82508105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ntent: L Photo Shape Large/R Text 2">
    <p:bg>
      <p:bgPr>
        <a:solidFill>
          <a:srgbClr val="FFFFFF"/>
        </a:solidFill>
        <a:effectLst/>
      </p:bgPr>
    </p:bg>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5D71AFBD-5563-651F-4814-8F84D7440D75}"/>
              </a:ext>
            </a:extLst>
          </p:cNvPr>
          <p:cNvSpPr>
            <a:spLocks noGrp="1"/>
          </p:cNvSpPr>
          <p:nvPr>
            <p:ph type="pic" sz="quarter" idx="29"/>
          </p:nvPr>
        </p:nvSpPr>
        <p:spPr>
          <a:xfrm>
            <a:off x="-20740" y="0"/>
            <a:ext cx="9266339" cy="6858000"/>
          </a:xfrm>
          <a:custGeom>
            <a:avLst/>
            <a:gdLst>
              <a:gd name="connsiteX0" fmla="*/ 0 w 9266339"/>
              <a:gd name="connsiteY0" fmla="*/ 0 h 6858000"/>
              <a:gd name="connsiteX1" fmla="*/ 9266339 w 9266339"/>
              <a:gd name="connsiteY1" fmla="*/ 0 h 6858000"/>
              <a:gd name="connsiteX2" fmla="*/ 2408339 w 9266339"/>
              <a:gd name="connsiteY2" fmla="*/ 6858000 h 6858000"/>
              <a:gd name="connsiteX3" fmla="*/ 0 w 926633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66339" h="6858000">
                <a:moveTo>
                  <a:pt x="0" y="0"/>
                </a:moveTo>
                <a:lnTo>
                  <a:pt x="9266339" y="0"/>
                </a:lnTo>
                <a:lnTo>
                  <a:pt x="2408339" y="6858000"/>
                </a:lnTo>
                <a:lnTo>
                  <a:pt x="0" y="6858000"/>
                </a:lnTo>
                <a:close/>
              </a:path>
            </a:pathLst>
          </a:custGeom>
          <a:solidFill>
            <a:schemeClr val="bg2">
              <a:lumMod val="75000"/>
            </a:schemeClr>
          </a:solidFill>
        </p:spPr>
        <p:txBody>
          <a:bodyPr wrap="square">
            <a:noAutofit/>
          </a:bodyPr>
          <a:lstStyle/>
          <a:p>
            <a:endParaRPr lang="en-US"/>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565846" y="3443348"/>
            <a:ext cx="2252133" cy="4577171"/>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accent5">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endParaRPr lang="en-US"/>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Tree>
    <p:extLst>
      <p:ext uri="{BB962C8B-B14F-4D97-AF65-F5344CB8AC3E}">
        <p14:creationId xmlns:p14="http://schemas.microsoft.com/office/powerpoint/2010/main" val="321193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ntent: L Text/R Photo Large">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DAFC3B4-1793-426F-F47C-A71073086505}"/>
              </a:ext>
            </a:extLst>
          </p:cNvPr>
          <p:cNvSpPr>
            <a:spLocks noGrp="1"/>
          </p:cNvSpPr>
          <p:nvPr>
            <p:ph type="pic" sz="quarter" idx="30"/>
          </p:nvPr>
        </p:nvSpPr>
        <p:spPr>
          <a:xfrm>
            <a:off x="2945270" y="0"/>
            <a:ext cx="9246731" cy="6858000"/>
          </a:xfrm>
          <a:custGeom>
            <a:avLst/>
            <a:gdLst>
              <a:gd name="connsiteX0" fmla="*/ 0 w 9246731"/>
              <a:gd name="connsiteY0" fmla="*/ 0 h 6858000"/>
              <a:gd name="connsiteX1" fmla="*/ 9246731 w 9246731"/>
              <a:gd name="connsiteY1" fmla="*/ 0 h 6858000"/>
              <a:gd name="connsiteX2" fmla="*/ 9246731 w 9246731"/>
              <a:gd name="connsiteY2" fmla="*/ 6858000 h 6858000"/>
              <a:gd name="connsiteX3" fmla="*/ 6858000 w 924673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46731" h="6858000">
                <a:moveTo>
                  <a:pt x="0" y="0"/>
                </a:moveTo>
                <a:lnTo>
                  <a:pt x="9246731" y="0"/>
                </a:lnTo>
                <a:lnTo>
                  <a:pt x="9246731" y="6858000"/>
                </a:lnTo>
                <a:lnTo>
                  <a:pt x="6858000" y="6858000"/>
                </a:lnTo>
                <a:close/>
              </a:path>
            </a:pathLst>
          </a:custGeom>
          <a:solidFill>
            <a:schemeClr val="bg2">
              <a:lumMod val="75000"/>
            </a:schemeClr>
          </a:solidFill>
        </p:spPr>
        <p:txBody>
          <a:bodyPr wrap="square" anchor="ctr">
            <a:noAutofit/>
          </a:bodyPr>
          <a:lstStyle>
            <a:lvl1pPr algn="ctr">
              <a:defRPr/>
            </a:lvl1pPr>
          </a:lstStyle>
          <a:p>
            <a:endParaRPr lang="en-US"/>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365614" y="3443348"/>
            <a:ext cx="2252133" cy="4577171"/>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accent5">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11" name="Slide Number Placeholder 5">
            <a:extLst>
              <a:ext uri="{FF2B5EF4-FFF2-40B4-BE49-F238E27FC236}">
                <a16:creationId xmlns:a16="http://schemas.microsoft.com/office/drawing/2014/main" id="{63FB49DB-6844-313C-E244-A414424A6FE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12" name="Footer Placeholder 2">
            <a:extLst>
              <a:ext uri="{FF2B5EF4-FFF2-40B4-BE49-F238E27FC236}">
                <a16:creationId xmlns:a16="http://schemas.microsoft.com/office/drawing/2014/main" id="{9564FC23-5858-C29B-6085-CCBA387F4ABF}"/>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
        <p:nvSpPr>
          <p:cNvPr id="14" name="Title 1">
            <a:extLst>
              <a:ext uri="{FF2B5EF4-FFF2-40B4-BE49-F238E27FC236}">
                <a16:creationId xmlns:a16="http://schemas.microsoft.com/office/drawing/2014/main" id="{0C588571-B101-FD53-894D-7D17DE48652D}"/>
              </a:ext>
            </a:extLst>
          </p:cNvPr>
          <p:cNvSpPr>
            <a:spLocks noGrp="1"/>
          </p:cNvSpPr>
          <p:nvPr>
            <p:ph type="title"/>
          </p:nvPr>
        </p:nvSpPr>
        <p:spPr>
          <a:xfrm>
            <a:off x="457200" y="608784"/>
            <a:ext cx="3720609" cy="501804"/>
          </a:xfrm>
        </p:spPr>
        <p:txBody>
          <a:bodyPr/>
          <a:lstStyle>
            <a:lvl1pPr algn="l">
              <a:defRPr b="0" i="0"/>
            </a:lvl1pPr>
          </a:lstStyle>
          <a:p>
            <a:endParaRPr lang="en-US"/>
          </a:p>
        </p:txBody>
      </p:sp>
    </p:spTree>
    <p:extLst>
      <p:ext uri="{BB962C8B-B14F-4D97-AF65-F5344CB8AC3E}">
        <p14:creationId xmlns:p14="http://schemas.microsoft.com/office/powerpoint/2010/main" val="304449127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bg2">
              <a:lumMod val="75000"/>
            </a:schemeClr>
          </a:solidFill>
        </p:spPr>
        <p:txBody>
          <a:bodyPr wrap="square" anchor="ctr">
            <a:noAutofit/>
          </a:bodyPr>
          <a:lstStyle>
            <a:lvl1pPr>
              <a:defRPr/>
            </a:lvl1pPr>
          </a:lstStyle>
          <a:p>
            <a:r>
              <a:rPr lang="en-US"/>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endParaRPr lang="en-US"/>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57479"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24" name="Footer Placeholder 2">
            <a:extLst>
              <a:ext uri="{FF2B5EF4-FFF2-40B4-BE49-F238E27FC236}">
                <a16:creationId xmlns:a16="http://schemas.microsoft.com/office/drawing/2014/main" id="{0DA8D807-BC6D-A5A4-BDD2-377BCDE8D509}"/>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9442328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5_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bg2">
              <a:lumMod val="75000"/>
            </a:schemeClr>
          </a:solidFill>
        </p:spPr>
        <p:txBody>
          <a:bodyPr wrap="square" anchor="ctr">
            <a:noAutofit/>
          </a:bodyPr>
          <a:lstStyle>
            <a:lvl1pPr>
              <a:defRPr/>
            </a:lvl1pPr>
          </a:lstStyle>
          <a:p>
            <a:r>
              <a:rPr lang="en-US"/>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accent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endParaRPr lang="en-US"/>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57479"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24" name="Footer Placeholder 2">
            <a:extLst>
              <a:ext uri="{FF2B5EF4-FFF2-40B4-BE49-F238E27FC236}">
                <a16:creationId xmlns:a16="http://schemas.microsoft.com/office/drawing/2014/main" id="{0DA8D807-BC6D-A5A4-BDD2-377BCDE8D509}"/>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91419655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_Content: L Text/R Photo Shape">
    <p:bg>
      <p:bgPr>
        <a:solidFill>
          <a:srgbClr val="FFFFFF"/>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103BFF4D-381F-8717-241B-0A74E03C95DC}"/>
              </a:ext>
            </a:extLst>
          </p:cNvPr>
          <p:cNvSpPr>
            <a:spLocks noGrp="1"/>
          </p:cNvSpPr>
          <p:nvPr>
            <p:ph type="pic" sz="quarter" idx="20" hasCustomPrompt="1"/>
          </p:nvPr>
        </p:nvSpPr>
        <p:spPr>
          <a:xfrm>
            <a:off x="3140202" y="0"/>
            <a:ext cx="9051799" cy="6858000"/>
          </a:xfrm>
          <a:custGeom>
            <a:avLst/>
            <a:gdLst>
              <a:gd name="connsiteX0" fmla="*/ 0 w 9051799"/>
              <a:gd name="connsiteY0" fmla="*/ 0 h 6858000"/>
              <a:gd name="connsiteX1" fmla="*/ 6900418 w 9051799"/>
              <a:gd name="connsiteY1" fmla="*/ 0 h 6858000"/>
              <a:gd name="connsiteX2" fmla="*/ 9051799 w 9051799"/>
              <a:gd name="connsiteY2" fmla="*/ 2151381 h 6858000"/>
              <a:gd name="connsiteX3" fmla="*/ 9051799 w 9051799"/>
              <a:gd name="connsiteY3" fmla="*/ 6858000 h 6858000"/>
              <a:gd name="connsiteX4" fmla="*/ 6857999 w 90517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1799" h="6858000">
                <a:moveTo>
                  <a:pt x="0" y="0"/>
                </a:moveTo>
                <a:lnTo>
                  <a:pt x="6900418" y="0"/>
                </a:lnTo>
                <a:lnTo>
                  <a:pt x="9051799" y="2151381"/>
                </a:lnTo>
                <a:lnTo>
                  <a:pt x="9051799" y="6858000"/>
                </a:lnTo>
                <a:lnTo>
                  <a:pt x="6857999" y="6858000"/>
                </a:lnTo>
                <a:close/>
              </a:path>
            </a:pathLst>
          </a:custGeom>
          <a:solidFill>
            <a:schemeClr val="bg2">
              <a:lumMod val="75000"/>
            </a:schemeClr>
          </a:solidFill>
        </p:spPr>
        <p:txBody>
          <a:bodyPr wrap="square" anchor="ctr">
            <a:noAutofit/>
          </a:bodyPr>
          <a:lstStyle>
            <a:lvl1pPr>
              <a:defRPr/>
            </a:lvl1pPr>
          </a:lstStyle>
          <a:p>
            <a:r>
              <a:rPr lang="en-US"/>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endParaRPr lang="en-US"/>
          </a:p>
        </p:txBody>
      </p:sp>
      <p:sp>
        <p:nvSpPr>
          <p:cNvPr id="12" name="Freeform 11">
            <a:extLst>
              <a:ext uri="{FF2B5EF4-FFF2-40B4-BE49-F238E27FC236}">
                <a16:creationId xmlns:a16="http://schemas.microsoft.com/office/drawing/2014/main" id="{E30F25B3-8133-6A9C-AE85-9B1D7322AEC1}"/>
              </a:ext>
            </a:extLst>
          </p:cNvPr>
          <p:cNvSpPr/>
          <p:nvPr userDrawn="1"/>
        </p:nvSpPr>
        <p:spPr>
          <a:xfrm rot="16200000" flipH="1">
            <a:off x="10048540" y="0"/>
            <a:ext cx="2143460" cy="2143460"/>
          </a:xfrm>
          <a:custGeom>
            <a:avLst/>
            <a:gdLst>
              <a:gd name="connsiteX0" fmla="*/ 0 w 2143460"/>
              <a:gd name="connsiteY0" fmla="*/ 0 h 2143460"/>
              <a:gd name="connsiteX1" fmla="*/ 0 w 2143460"/>
              <a:gd name="connsiteY1" fmla="*/ 1403958 h 2143460"/>
              <a:gd name="connsiteX2" fmla="*/ 739502 w 2143460"/>
              <a:gd name="connsiteY2" fmla="*/ 2143460 h 2143460"/>
              <a:gd name="connsiteX3" fmla="*/ 2143460 w 2143460"/>
              <a:gd name="connsiteY3" fmla="*/ 2143460 h 2143460"/>
            </a:gdLst>
            <a:ahLst/>
            <a:cxnLst>
              <a:cxn ang="0">
                <a:pos x="connsiteX0" y="connsiteY0"/>
              </a:cxn>
              <a:cxn ang="0">
                <a:pos x="connsiteX1" y="connsiteY1"/>
              </a:cxn>
              <a:cxn ang="0">
                <a:pos x="connsiteX2" y="connsiteY2"/>
              </a:cxn>
              <a:cxn ang="0">
                <a:pos x="connsiteX3" y="connsiteY3"/>
              </a:cxn>
            </a:cxnLst>
            <a:rect l="l" t="t" r="r" b="b"/>
            <a:pathLst>
              <a:path w="2143460" h="2143460">
                <a:moveTo>
                  <a:pt x="0" y="0"/>
                </a:moveTo>
                <a:lnTo>
                  <a:pt x="0" y="1403958"/>
                </a:lnTo>
                <a:lnTo>
                  <a:pt x="739502" y="2143460"/>
                </a:lnTo>
                <a:lnTo>
                  <a:pt x="2143460" y="2143460"/>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24" name="Footer Placeholder 2">
            <a:extLst>
              <a:ext uri="{FF2B5EF4-FFF2-40B4-BE49-F238E27FC236}">
                <a16:creationId xmlns:a16="http://schemas.microsoft.com/office/drawing/2014/main" id="{0DA8D807-BC6D-A5A4-BDD2-377BCDE8D509}"/>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340599680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_Content: L Text/R Photo Shape">
    <p:bg>
      <p:bgPr>
        <a:solidFill>
          <a:srgbClr val="FFFFFF"/>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103BFF4D-381F-8717-241B-0A74E03C95DC}"/>
              </a:ext>
            </a:extLst>
          </p:cNvPr>
          <p:cNvSpPr>
            <a:spLocks noGrp="1"/>
          </p:cNvSpPr>
          <p:nvPr>
            <p:ph type="pic" sz="quarter" idx="20" hasCustomPrompt="1"/>
          </p:nvPr>
        </p:nvSpPr>
        <p:spPr>
          <a:xfrm>
            <a:off x="3140202" y="0"/>
            <a:ext cx="9051799" cy="6858000"/>
          </a:xfrm>
          <a:custGeom>
            <a:avLst/>
            <a:gdLst>
              <a:gd name="connsiteX0" fmla="*/ 0 w 9051799"/>
              <a:gd name="connsiteY0" fmla="*/ 0 h 6858000"/>
              <a:gd name="connsiteX1" fmla="*/ 6900418 w 9051799"/>
              <a:gd name="connsiteY1" fmla="*/ 0 h 6858000"/>
              <a:gd name="connsiteX2" fmla="*/ 9051799 w 9051799"/>
              <a:gd name="connsiteY2" fmla="*/ 2151381 h 6858000"/>
              <a:gd name="connsiteX3" fmla="*/ 9051799 w 9051799"/>
              <a:gd name="connsiteY3" fmla="*/ 6858000 h 6858000"/>
              <a:gd name="connsiteX4" fmla="*/ 6857999 w 90517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1799" h="6858000">
                <a:moveTo>
                  <a:pt x="0" y="0"/>
                </a:moveTo>
                <a:lnTo>
                  <a:pt x="6900418" y="0"/>
                </a:lnTo>
                <a:lnTo>
                  <a:pt x="9051799" y="2151381"/>
                </a:lnTo>
                <a:lnTo>
                  <a:pt x="9051799" y="6858000"/>
                </a:lnTo>
                <a:lnTo>
                  <a:pt x="6857999" y="6858000"/>
                </a:lnTo>
                <a:close/>
              </a:path>
            </a:pathLst>
          </a:custGeom>
          <a:solidFill>
            <a:schemeClr val="bg2">
              <a:lumMod val="75000"/>
            </a:schemeClr>
          </a:solidFill>
        </p:spPr>
        <p:txBody>
          <a:bodyPr wrap="square" anchor="ctr">
            <a:noAutofit/>
          </a:bodyPr>
          <a:lstStyle>
            <a:lvl1pPr>
              <a:defRPr/>
            </a:lvl1pPr>
          </a:lstStyle>
          <a:p>
            <a:r>
              <a:rPr lang="en-US"/>
              <a:t>Click image icon to add photo then right click to “send to back”</a:t>
            </a:r>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endParaRPr lang="en-US"/>
          </a:p>
        </p:txBody>
      </p:sp>
      <p:sp>
        <p:nvSpPr>
          <p:cNvPr id="12" name="Freeform 11">
            <a:extLst>
              <a:ext uri="{FF2B5EF4-FFF2-40B4-BE49-F238E27FC236}">
                <a16:creationId xmlns:a16="http://schemas.microsoft.com/office/drawing/2014/main" id="{E30F25B3-8133-6A9C-AE85-9B1D7322AEC1}"/>
              </a:ext>
            </a:extLst>
          </p:cNvPr>
          <p:cNvSpPr/>
          <p:nvPr userDrawn="1"/>
        </p:nvSpPr>
        <p:spPr>
          <a:xfrm rot="16200000" flipH="1">
            <a:off x="10048540" y="0"/>
            <a:ext cx="2143460" cy="2143460"/>
          </a:xfrm>
          <a:custGeom>
            <a:avLst/>
            <a:gdLst>
              <a:gd name="connsiteX0" fmla="*/ 0 w 2143460"/>
              <a:gd name="connsiteY0" fmla="*/ 0 h 2143460"/>
              <a:gd name="connsiteX1" fmla="*/ 0 w 2143460"/>
              <a:gd name="connsiteY1" fmla="*/ 1403958 h 2143460"/>
              <a:gd name="connsiteX2" fmla="*/ 739502 w 2143460"/>
              <a:gd name="connsiteY2" fmla="*/ 2143460 h 2143460"/>
              <a:gd name="connsiteX3" fmla="*/ 2143460 w 2143460"/>
              <a:gd name="connsiteY3" fmla="*/ 2143460 h 2143460"/>
            </a:gdLst>
            <a:ahLst/>
            <a:cxnLst>
              <a:cxn ang="0">
                <a:pos x="connsiteX0" y="connsiteY0"/>
              </a:cxn>
              <a:cxn ang="0">
                <a:pos x="connsiteX1" y="connsiteY1"/>
              </a:cxn>
              <a:cxn ang="0">
                <a:pos x="connsiteX2" y="connsiteY2"/>
              </a:cxn>
              <a:cxn ang="0">
                <a:pos x="connsiteX3" y="connsiteY3"/>
              </a:cxn>
            </a:cxnLst>
            <a:rect l="l" t="t" r="r" b="b"/>
            <a:pathLst>
              <a:path w="2143460" h="2143460">
                <a:moveTo>
                  <a:pt x="0" y="0"/>
                </a:moveTo>
                <a:lnTo>
                  <a:pt x="0" y="1403958"/>
                </a:lnTo>
                <a:lnTo>
                  <a:pt x="739502" y="2143460"/>
                </a:lnTo>
                <a:lnTo>
                  <a:pt x="2143460" y="2143460"/>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24" name="Footer Placeholder 2">
            <a:extLst>
              <a:ext uri="{FF2B5EF4-FFF2-40B4-BE49-F238E27FC236}">
                <a16:creationId xmlns:a16="http://schemas.microsoft.com/office/drawing/2014/main" id="{0DA8D807-BC6D-A5A4-BDD2-377BCDE8D509}"/>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314055783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6_Content: L Text/R Photo Shape">
    <p:bg>
      <p:bgPr>
        <a:solidFill>
          <a:srgbClr val="FFFFFF"/>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103BFF4D-381F-8717-241B-0A74E03C95DC}"/>
              </a:ext>
            </a:extLst>
          </p:cNvPr>
          <p:cNvSpPr>
            <a:spLocks noGrp="1"/>
          </p:cNvSpPr>
          <p:nvPr>
            <p:ph type="pic" sz="quarter" idx="20" hasCustomPrompt="1"/>
          </p:nvPr>
        </p:nvSpPr>
        <p:spPr>
          <a:xfrm>
            <a:off x="3140202" y="0"/>
            <a:ext cx="9051799" cy="6858000"/>
          </a:xfrm>
          <a:custGeom>
            <a:avLst/>
            <a:gdLst>
              <a:gd name="connsiteX0" fmla="*/ 0 w 9051799"/>
              <a:gd name="connsiteY0" fmla="*/ 0 h 6858000"/>
              <a:gd name="connsiteX1" fmla="*/ 6900418 w 9051799"/>
              <a:gd name="connsiteY1" fmla="*/ 0 h 6858000"/>
              <a:gd name="connsiteX2" fmla="*/ 9051799 w 9051799"/>
              <a:gd name="connsiteY2" fmla="*/ 2151381 h 6858000"/>
              <a:gd name="connsiteX3" fmla="*/ 9051799 w 9051799"/>
              <a:gd name="connsiteY3" fmla="*/ 6858000 h 6858000"/>
              <a:gd name="connsiteX4" fmla="*/ 6857999 w 90517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1799" h="6858000">
                <a:moveTo>
                  <a:pt x="0" y="0"/>
                </a:moveTo>
                <a:lnTo>
                  <a:pt x="6900418" y="0"/>
                </a:lnTo>
                <a:lnTo>
                  <a:pt x="9051799" y="2151381"/>
                </a:lnTo>
                <a:lnTo>
                  <a:pt x="9051799" y="6858000"/>
                </a:lnTo>
                <a:lnTo>
                  <a:pt x="6857999" y="6858000"/>
                </a:lnTo>
                <a:close/>
              </a:path>
            </a:pathLst>
          </a:custGeom>
          <a:solidFill>
            <a:schemeClr val="bg2">
              <a:lumMod val="75000"/>
            </a:schemeClr>
          </a:solidFill>
        </p:spPr>
        <p:txBody>
          <a:bodyPr wrap="square" anchor="ctr">
            <a:noAutofit/>
          </a:bodyPr>
          <a:lstStyle>
            <a:lvl1pPr>
              <a:defRPr/>
            </a:lvl1pPr>
          </a:lstStyle>
          <a:p>
            <a:r>
              <a:rPr lang="en-US"/>
              <a:t>Click image icon to add photo then right click to “send to back”</a:t>
            </a:r>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24" name="Footer Placeholder 2">
            <a:extLst>
              <a:ext uri="{FF2B5EF4-FFF2-40B4-BE49-F238E27FC236}">
                <a16:creationId xmlns:a16="http://schemas.microsoft.com/office/drawing/2014/main" id="{0DA8D807-BC6D-A5A4-BDD2-377BCDE8D509}"/>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
        <p:nvSpPr>
          <p:cNvPr id="2" name="Right Triangle 1">
            <a:extLst>
              <a:ext uri="{FF2B5EF4-FFF2-40B4-BE49-F238E27FC236}">
                <a16:creationId xmlns:a16="http://schemas.microsoft.com/office/drawing/2014/main" id="{2D29A66D-FD4B-C9FF-1E17-559D8ABC531C}"/>
              </a:ext>
            </a:extLst>
          </p:cNvPr>
          <p:cNvSpPr/>
          <p:nvPr userDrawn="1"/>
        </p:nvSpPr>
        <p:spPr>
          <a:xfrm rot="10800000">
            <a:off x="10015594" y="0"/>
            <a:ext cx="2176406" cy="2176406"/>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Tree>
    <p:extLst>
      <p:ext uri="{BB962C8B-B14F-4D97-AF65-F5344CB8AC3E}">
        <p14:creationId xmlns:p14="http://schemas.microsoft.com/office/powerpoint/2010/main" val="10143064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Default Photo/School">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 name="Group 1">
            <a:extLst>
              <a:ext uri="{FF2B5EF4-FFF2-40B4-BE49-F238E27FC236}">
                <a16:creationId xmlns:a16="http://schemas.microsoft.com/office/drawing/2014/main" id="{9B743AAE-85A8-C703-8C41-DE8E6A9CFD96}"/>
              </a:ext>
            </a:extLst>
          </p:cNvPr>
          <p:cNvGrpSpPr/>
          <p:nvPr userDrawn="1"/>
        </p:nvGrpSpPr>
        <p:grpSpPr>
          <a:xfrm>
            <a:off x="4865326" y="0"/>
            <a:ext cx="7235513" cy="6896494"/>
            <a:chOff x="2974756" y="-42286"/>
            <a:chExt cx="7235513" cy="6896494"/>
          </a:xfrm>
        </p:grpSpPr>
        <p:grpSp>
          <p:nvGrpSpPr>
            <p:cNvPr id="4" name="Group 3">
              <a:extLst>
                <a:ext uri="{FF2B5EF4-FFF2-40B4-BE49-F238E27FC236}">
                  <a16:creationId xmlns:a16="http://schemas.microsoft.com/office/drawing/2014/main" id="{551DCE51-F03E-C6D2-CDE0-A5E725A37C5E}"/>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B01E561-83F0-6FFE-5900-8029570D3F29}"/>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6051F34-AEE2-E089-A9E8-A53596DE9A28}"/>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EAF95A72-063C-7F9C-2E1C-F4B4B6EFC715}"/>
                </a:ext>
              </a:extLst>
            </p:cNvPr>
            <p:cNvGrpSpPr/>
            <p:nvPr/>
          </p:nvGrpSpPr>
          <p:grpSpPr>
            <a:xfrm flipH="1">
              <a:off x="2974756" y="2268657"/>
              <a:ext cx="7235513" cy="4585551"/>
              <a:chOff x="637786" y="2268657"/>
              <a:chExt cx="7235513" cy="4585551"/>
            </a:xfrm>
          </p:grpSpPr>
          <p:grpSp>
            <p:nvGrpSpPr>
              <p:cNvPr id="7" name="Group 6">
                <a:extLst>
                  <a:ext uri="{FF2B5EF4-FFF2-40B4-BE49-F238E27FC236}">
                    <a16:creationId xmlns:a16="http://schemas.microsoft.com/office/drawing/2014/main" id="{693D5544-912A-669E-FEDA-E31F16FA03C0}"/>
                  </a:ext>
                </a:extLst>
              </p:cNvPr>
              <p:cNvGrpSpPr/>
              <p:nvPr/>
            </p:nvGrpSpPr>
            <p:grpSpPr>
              <a:xfrm rot="5400000">
                <a:off x="286390" y="3126275"/>
                <a:ext cx="2890149" cy="2187358"/>
                <a:chOff x="1626162" y="-761953"/>
                <a:chExt cx="2890149" cy="2187358"/>
              </a:xfrm>
            </p:grpSpPr>
            <p:cxnSp>
              <p:nvCxnSpPr>
                <p:cNvPr id="17" name="Straight Connector 16">
                  <a:extLst>
                    <a:ext uri="{FF2B5EF4-FFF2-40B4-BE49-F238E27FC236}">
                      <a16:creationId xmlns:a16="http://schemas.microsoft.com/office/drawing/2014/main" id="{9E624D15-0B1B-6FAD-4080-2BFAC24B4980}"/>
                    </a:ext>
                  </a:extLst>
                </p:cNvPr>
                <p:cNvCxnSpPr>
                  <a:cxnSpLocks/>
                </p:cNvCxnSpPr>
                <p:nvPr/>
              </p:nvCxnSpPr>
              <p:spPr>
                <a:xfrm rot="16200000" flipH="1" flipV="1">
                  <a:off x="2328953" y="-761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4E0F099-ED12-DF2B-C18B-941FAE52FFD7}"/>
                    </a:ext>
                  </a:extLst>
                </p:cNvPr>
                <p:cNvCxnSpPr>
                  <a:cxnSpLocks/>
                </p:cNvCxnSpPr>
                <p:nvPr/>
              </p:nvCxnSpPr>
              <p:spPr>
                <a:xfrm rot="16200000" flipV="1">
                  <a:off x="1636119" y="707797"/>
                  <a:ext cx="707651" cy="727565"/>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5A48F351-420F-D2EC-739D-77C0D5811057}"/>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D6EF528-ABC5-668E-D8F4-C7405EC91EA7}"/>
                  </a:ext>
                </a:extLst>
              </p:cNvPr>
              <p:cNvCxnSpPr>
                <a:cxnSpLocks/>
              </p:cNvCxnSpPr>
              <p:nvPr/>
            </p:nvCxnSpPr>
            <p:spPr>
              <a:xfrm flipV="1">
                <a:off x="2825144" y="3733167"/>
                <a:ext cx="1944703" cy="194470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6521F09-A383-BCBB-2789-4BEC2CEE8026}"/>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C372D4A2-E423-78E2-D3C1-083821E7A8C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72171660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ustom Layout Green Arrow Callout">
    <p:spTree>
      <p:nvGrpSpPr>
        <p:cNvPr id="1" name=""/>
        <p:cNvGrpSpPr/>
        <p:nvPr/>
      </p:nvGrpSpPr>
      <p:grpSpPr>
        <a:xfrm>
          <a:off x="0" y="0"/>
          <a:ext cx="0" cy="0"/>
          <a:chOff x="0" y="0"/>
          <a:chExt cx="0" cy="0"/>
        </a:xfrm>
      </p:grpSpPr>
      <p:grpSp>
        <p:nvGrpSpPr>
          <p:cNvPr id="5" name="Graphic 2">
            <a:extLst>
              <a:ext uri="{FF2B5EF4-FFF2-40B4-BE49-F238E27FC236}">
                <a16:creationId xmlns:a16="http://schemas.microsoft.com/office/drawing/2014/main" id="{C260B023-C5A6-2D6D-5C94-F3CE5BB9B5A8}"/>
              </a:ext>
            </a:extLst>
          </p:cNvPr>
          <p:cNvGrpSpPr/>
          <p:nvPr/>
        </p:nvGrpSpPr>
        <p:grpSpPr>
          <a:xfrm>
            <a:off x="0" y="2472449"/>
            <a:ext cx="4382043" cy="4382043"/>
            <a:chOff x="0" y="2472449"/>
            <a:chExt cx="4382043" cy="4382043"/>
          </a:xfrm>
          <a:solidFill>
            <a:schemeClr val="accent6"/>
          </a:solidFill>
        </p:grpSpPr>
        <p:sp>
          <p:nvSpPr>
            <p:cNvPr id="6" name="Freeform 5">
              <a:extLst>
                <a:ext uri="{FF2B5EF4-FFF2-40B4-BE49-F238E27FC236}">
                  <a16:creationId xmlns:a16="http://schemas.microsoft.com/office/drawing/2014/main" id="{1A980C91-EC56-7FC3-A7F9-C73566FAC3AA}"/>
                </a:ext>
              </a:extLst>
            </p:cNvPr>
            <p:cNvSpPr/>
            <p:nvPr/>
          </p:nvSpPr>
          <p:spPr>
            <a:xfrm>
              <a:off x="0" y="6667781"/>
              <a:ext cx="187588" cy="186712"/>
            </a:xfrm>
            <a:custGeom>
              <a:avLst/>
              <a:gdLst>
                <a:gd name="connsiteX0" fmla="*/ 187589 w 187588"/>
                <a:gd name="connsiteY0" fmla="*/ 186712 h 186712"/>
                <a:gd name="connsiteX1" fmla="*/ 137624 w 187588"/>
                <a:gd name="connsiteY1" fmla="*/ 186712 h 186712"/>
                <a:gd name="connsiteX2" fmla="*/ 0 w 187588"/>
                <a:gd name="connsiteY2" fmla="*/ 49089 h 186712"/>
                <a:gd name="connsiteX3" fmla="*/ 0 w 187588"/>
                <a:gd name="connsiteY3" fmla="*/ 0 h 186712"/>
              </a:gdLst>
              <a:ahLst/>
              <a:cxnLst>
                <a:cxn ang="0">
                  <a:pos x="connsiteX0" y="connsiteY0"/>
                </a:cxn>
                <a:cxn ang="0">
                  <a:pos x="connsiteX1" y="connsiteY1"/>
                </a:cxn>
                <a:cxn ang="0">
                  <a:pos x="connsiteX2" y="connsiteY2"/>
                </a:cxn>
                <a:cxn ang="0">
                  <a:pos x="connsiteX3" y="connsiteY3"/>
                </a:cxn>
              </a:cxnLst>
              <a:rect l="l" t="t" r="r" b="b"/>
              <a:pathLst>
                <a:path w="187588" h="186712">
                  <a:moveTo>
                    <a:pt x="187589" y="186712"/>
                  </a:moveTo>
                  <a:lnTo>
                    <a:pt x="137624" y="186712"/>
                  </a:lnTo>
                  <a:lnTo>
                    <a:pt x="0" y="49089"/>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 name="Freeform 8">
              <a:extLst>
                <a:ext uri="{FF2B5EF4-FFF2-40B4-BE49-F238E27FC236}">
                  <a16:creationId xmlns:a16="http://schemas.microsoft.com/office/drawing/2014/main" id="{637F244E-1EDD-ADCE-1DE7-23787C7832EA}"/>
                </a:ext>
              </a:extLst>
            </p:cNvPr>
            <p:cNvSpPr/>
            <p:nvPr/>
          </p:nvSpPr>
          <p:spPr>
            <a:xfrm>
              <a:off x="0" y="6404805"/>
              <a:ext cx="449687" cy="449687"/>
            </a:xfrm>
            <a:custGeom>
              <a:avLst/>
              <a:gdLst>
                <a:gd name="connsiteX0" fmla="*/ 449688 w 449687"/>
                <a:gd name="connsiteY0" fmla="*/ 449688 h 449687"/>
                <a:gd name="connsiteX1" fmla="*/ 399722 w 449687"/>
                <a:gd name="connsiteY1" fmla="*/ 449688 h 449687"/>
                <a:gd name="connsiteX2" fmla="*/ 0 w 449687"/>
                <a:gd name="connsiteY2" fmla="*/ 49965 h 449687"/>
                <a:gd name="connsiteX3" fmla="*/ 0 w 449687"/>
                <a:gd name="connsiteY3" fmla="*/ 0 h 449687"/>
              </a:gdLst>
              <a:ahLst/>
              <a:cxnLst>
                <a:cxn ang="0">
                  <a:pos x="connsiteX0" y="connsiteY0"/>
                </a:cxn>
                <a:cxn ang="0">
                  <a:pos x="connsiteX1" y="connsiteY1"/>
                </a:cxn>
                <a:cxn ang="0">
                  <a:pos x="connsiteX2" y="connsiteY2"/>
                </a:cxn>
                <a:cxn ang="0">
                  <a:pos x="connsiteX3" y="connsiteY3"/>
                </a:cxn>
              </a:cxnLst>
              <a:rect l="l" t="t" r="r" b="b"/>
              <a:pathLst>
                <a:path w="449687" h="449687">
                  <a:moveTo>
                    <a:pt x="449688" y="449688"/>
                  </a:moveTo>
                  <a:lnTo>
                    <a:pt x="399722" y="449688"/>
                  </a:lnTo>
                  <a:lnTo>
                    <a:pt x="0" y="49965"/>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 name="Freeform 9">
              <a:extLst>
                <a:ext uri="{FF2B5EF4-FFF2-40B4-BE49-F238E27FC236}">
                  <a16:creationId xmlns:a16="http://schemas.microsoft.com/office/drawing/2014/main" id="{8EDD3CE7-C2B4-8971-5B69-2BF09F686BD7}"/>
                </a:ext>
              </a:extLst>
            </p:cNvPr>
            <p:cNvSpPr/>
            <p:nvPr/>
          </p:nvSpPr>
          <p:spPr>
            <a:xfrm>
              <a:off x="0" y="6142707"/>
              <a:ext cx="711786" cy="711786"/>
            </a:xfrm>
            <a:custGeom>
              <a:avLst/>
              <a:gdLst>
                <a:gd name="connsiteX0" fmla="*/ 711786 w 711786"/>
                <a:gd name="connsiteY0" fmla="*/ 711786 h 711786"/>
                <a:gd name="connsiteX1" fmla="*/ 661821 w 711786"/>
                <a:gd name="connsiteY1" fmla="*/ 711786 h 711786"/>
                <a:gd name="connsiteX2" fmla="*/ 0 w 711786"/>
                <a:gd name="connsiteY2" fmla="*/ 49965 h 711786"/>
                <a:gd name="connsiteX3" fmla="*/ 0 w 711786"/>
                <a:gd name="connsiteY3" fmla="*/ 0 h 711786"/>
              </a:gdLst>
              <a:ahLst/>
              <a:cxnLst>
                <a:cxn ang="0">
                  <a:pos x="connsiteX0" y="connsiteY0"/>
                </a:cxn>
                <a:cxn ang="0">
                  <a:pos x="connsiteX1" y="connsiteY1"/>
                </a:cxn>
                <a:cxn ang="0">
                  <a:pos x="connsiteX2" y="connsiteY2"/>
                </a:cxn>
                <a:cxn ang="0">
                  <a:pos x="connsiteX3" y="connsiteY3"/>
                </a:cxn>
              </a:cxnLst>
              <a:rect l="l" t="t" r="r" b="b"/>
              <a:pathLst>
                <a:path w="711786" h="711786">
                  <a:moveTo>
                    <a:pt x="711786" y="711786"/>
                  </a:moveTo>
                  <a:lnTo>
                    <a:pt x="661821" y="711786"/>
                  </a:lnTo>
                  <a:lnTo>
                    <a:pt x="0" y="49965"/>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 name="Freeform 10">
              <a:extLst>
                <a:ext uri="{FF2B5EF4-FFF2-40B4-BE49-F238E27FC236}">
                  <a16:creationId xmlns:a16="http://schemas.microsoft.com/office/drawing/2014/main" id="{30373FD4-BCB7-C7E6-6305-2737B15C1043}"/>
                </a:ext>
              </a:extLst>
            </p:cNvPr>
            <p:cNvSpPr/>
            <p:nvPr/>
          </p:nvSpPr>
          <p:spPr>
            <a:xfrm>
              <a:off x="0" y="5880608"/>
              <a:ext cx="973884" cy="973884"/>
            </a:xfrm>
            <a:custGeom>
              <a:avLst/>
              <a:gdLst>
                <a:gd name="connsiteX0" fmla="*/ 973885 w 973884"/>
                <a:gd name="connsiteY0" fmla="*/ 973885 h 973884"/>
                <a:gd name="connsiteX1" fmla="*/ 924796 w 973884"/>
                <a:gd name="connsiteY1" fmla="*/ 973885 h 973884"/>
                <a:gd name="connsiteX2" fmla="*/ 0 w 973884"/>
                <a:gd name="connsiteY2" fmla="*/ 49965 h 973884"/>
                <a:gd name="connsiteX3" fmla="*/ 0 w 973884"/>
                <a:gd name="connsiteY3" fmla="*/ 0 h 973884"/>
              </a:gdLst>
              <a:ahLst/>
              <a:cxnLst>
                <a:cxn ang="0">
                  <a:pos x="connsiteX0" y="connsiteY0"/>
                </a:cxn>
                <a:cxn ang="0">
                  <a:pos x="connsiteX1" y="connsiteY1"/>
                </a:cxn>
                <a:cxn ang="0">
                  <a:pos x="connsiteX2" y="connsiteY2"/>
                </a:cxn>
                <a:cxn ang="0">
                  <a:pos x="connsiteX3" y="connsiteY3"/>
                </a:cxn>
              </a:cxnLst>
              <a:rect l="l" t="t" r="r" b="b"/>
              <a:pathLst>
                <a:path w="973884" h="973884">
                  <a:moveTo>
                    <a:pt x="973885" y="973885"/>
                  </a:moveTo>
                  <a:lnTo>
                    <a:pt x="924796" y="973885"/>
                  </a:lnTo>
                  <a:lnTo>
                    <a:pt x="0" y="49965"/>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2" name="Freeform 11">
              <a:extLst>
                <a:ext uri="{FF2B5EF4-FFF2-40B4-BE49-F238E27FC236}">
                  <a16:creationId xmlns:a16="http://schemas.microsoft.com/office/drawing/2014/main" id="{5650B16B-3174-8E58-0223-864205E2DB5C}"/>
                </a:ext>
              </a:extLst>
            </p:cNvPr>
            <p:cNvSpPr/>
            <p:nvPr/>
          </p:nvSpPr>
          <p:spPr>
            <a:xfrm>
              <a:off x="0" y="5618510"/>
              <a:ext cx="1235983" cy="1235983"/>
            </a:xfrm>
            <a:custGeom>
              <a:avLst/>
              <a:gdLst>
                <a:gd name="connsiteX0" fmla="*/ 1235984 w 1235983"/>
                <a:gd name="connsiteY0" fmla="*/ 1235983 h 1235983"/>
                <a:gd name="connsiteX1" fmla="*/ 1186895 w 1235983"/>
                <a:gd name="connsiteY1" fmla="*/ 1235983 h 1235983"/>
                <a:gd name="connsiteX2" fmla="*/ 0 w 1235983"/>
                <a:gd name="connsiteY2" fmla="*/ 49965 h 1235983"/>
                <a:gd name="connsiteX3" fmla="*/ 0 w 1235983"/>
                <a:gd name="connsiteY3" fmla="*/ 0 h 1235983"/>
              </a:gdLst>
              <a:ahLst/>
              <a:cxnLst>
                <a:cxn ang="0">
                  <a:pos x="connsiteX0" y="connsiteY0"/>
                </a:cxn>
                <a:cxn ang="0">
                  <a:pos x="connsiteX1" y="connsiteY1"/>
                </a:cxn>
                <a:cxn ang="0">
                  <a:pos x="connsiteX2" y="connsiteY2"/>
                </a:cxn>
                <a:cxn ang="0">
                  <a:pos x="connsiteX3" y="connsiteY3"/>
                </a:cxn>
              </a:cxnLst>
              <a:rect l="l" t="t" r="r" b="b"/>
              <a:pathLst>
                <a:path w="1235983" h="1235983">
                  <a:moveTo>
                    <a:pt x="1235984" y="1235983"/>
                  </a:moveTo>
                  <a:lnTo>
                    <a:pt x="1186895" y="1235983"/>
                  </a:lnTo>
                  <a:lnTo>
                    <a:pt x="0" y="49965"/>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 name="Freeform 12">
              <a:extLst>
                <a:ext uri="{FF2B5EF4-FFF2-40B4-BE49-F238E27FC236}">
                  <a16:creationId xmlns:a16="http://schemas.microsoft.com/office/drawing/2014/main" id="{C7DCCED4-9635-79C5-615B-7F98513CE97C}"/>
                </a:ext>
              </a:extLst>
            </p:cNvPr>
            <p:cNvSpPr/>
            <p:nvPr/>
          </p:nvSpPr>
          <p:spPr>
            <a:xfrm>
              <a:off x="0" y="5356411"/>
              <a:ext cx="1498082" cy="1498081"/>
            </a:xfrm>
            <a:custGeom>
              <a:avLst/>
              <a:gdLst>
                <a:gd name="connsiteX0" fmla="*/ 1498082 w 1498082"/>
                <a:gd name="connsiteY0" fmla="*/ 1498082 h 1498081"/>
                <a:gd name="connsiteX1" fmla="*/ 1448994 w 1498082"/>
                <a:gd name="connsiteY1" fmla="*/ 1498082 h 1498081"/>
                <a:gd name="connsiteX2" fmla="*/ 0 w 1498082"/>
                <a:gd name="connsiteY2" fmla="*/ 49965 h 1498081"/>
                <a:gd name="connsiteX3" fmla="*/ 0 w 1498082"/>
                <a:gd name="connsiteY3" fmla="*/ 0 h 1498081"/>
              </a:gdLst>
              <a:ahLst/>
              <a:cxnLst>
                <a:cxn ang="0">
                  <a:pos x="connsiteX0" y="connsiteY0"/>
                </a:cxn>
                <a:cxn ang="0">
                  <a:pos x="connsiteX1" y="connsiteY1"/>
                </a:cxn>
                <a:cxn ang="0">
                  <a:pos x="connsiteX2" y="connsiteY2"/>
                </a:cxn>
                <a:cxn ang="0">
                  <a:pos x="connsiteX3" y="connsiteY3"/>
                </a:cxn>
              </a:cxnLst>
              <a:rect l="l" t="t" r="r" b="b"/>
              <a:pathLst>
                <a:path w="1498082" h="1498081">
                  <a:moveTo>
                    <a:pt x="1498082" y="1498082"/>
                  </a:moveTo>
                  <a:lnTo>
                    <a:pt x="1448994" y="1498082"/>
                  </a:lnTo>
                  <a:lnTo>
                    <a:pt x="0" y="49965"/>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4" name="Freeform 13">
              <a:extLst>
                <a:ext uri="{FF2B5EF4-FFF2-40B4-BE49-F238E27FC236}">
                  <a16:creationId xmlns:a16="http://schemas.microsoft.com/office/drawing/2014/main" id="{D2B87445-4E61-46C6-30FA-20C33B1D137B}"/>
                </a:ext>
              </a:extLst>
            </p:cNvPr>
            <p:cNvSpPr/>
            <p:nvPr/>
          </p:nvSpPr>
          <p:spPr>
            <a:xfrm>
              <a:off x="0" y="5094312"/>
              <a:ext cx="1760180" cy="1760180"/>
            </a:xfrm>
            <a:custGeom>
              <a:avLst/>
              <a:gdLst>
                <a:gd name="connsiteX0" fmla="*/ 1760181 w 1760180"/>
                <a:gd name="connsiteY0" fmla="*/ 1760181 h 1760180"/>
                <a:gd name="connsiteX1" fmla="*/ 1711092 w 1760180"/>
                <a:gd name="connsiteY1" fmla="*/ 1760181 h 1760180"/>
                <a:gd name="connsiteX2" fmla="*/ 0 w 1760180"/>
                <a:gd name="connsiteY2" fmla="*/ 49965 h 1760180"/>
                <a:gd name="connsiteX3" fmla="*/ 0 w 1760180"/>
                <a:gd name="connsiteY3" fmla="*/ 0 h 1760180"/>
              </a:gdLst>
              <a:ahLst/>
              <a:cxnLst>
                <a:cxn ang="0">
                  <a:pos x="connsiteX0" y="connsiteY0"/>
                </a:cxn>
                <a:cxn ang="0">
                  <a:pos x="connsiteX1" y="connsiteY1"/>
                </a:cxn>
                <a:cxn ang="0">
                  <a:pos x="connsiteX2" y="connsiteY2"/>
                </a:cxn>
                <a:cxn ang="0">
                  <a:pos x="connsiteX3" y="connsiteY3"/>
                </a:cxn>
              </a:cxnLst>
              <a:rect l="l" t="t" r="r" b="b"/>
              <a:pathLst>
                <a:path w="1760179" h="1760179">
                  <a:moveTo>
                    <a:pt x="1760181" y="1760181"/>
                  </a:moveTo>
                  <a:lnTo>
                    <a:pt x="1711092" y="1760181"/>
                  </a:lnTo>
                  <a:lnTo>
                    <a:pt x="0" y="49965"/>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 name="Freeform 14">
              <a:extLst>
                <a:ext uri="{FF2B5EF4-FFF2-40B4-BE49-F238E27FC236}">
                  <a16:creationId xmlns:a16="http://schemas.microsoft.com/office/drawing/2014/main" id="{C5A0DD80-5D8A-7E18-BB41-C592C12B6EF4}"/>
                </a:ext>
              </a:extLst>
            </p:cNvPr>
            <p:cNvSpPr/>
            <p:nvPr/>
          </p:nvSpPr>
          <p:spPr>
            <a:xfrm>
              <a:off x="0" y="4832214"/>
              <a:ext cx="2023156" cy="2022279"/>
            </a:xfrm>
            <a:custGeom>
              <a:avLst/>
              <a:gdLst>
                <a:gd name="connsiteX0" fmla="*/ 2023156 w 2023156"/>
                <a:gd name="connsiteY0" fmla="*/ 2022279 h 2022279"/>
                <a:gd name="connsiteX1" fmla="*/ 1973191 w 2023156"/>
                <a:gd name="connsiteY1" fmla="*/ 2022279 h 2022279"/>
                <a:gd name="connsiteX2" fmla="*/ 0 w 2023156"/>
                <a:gd name="connsiteY2" fmla="*/ 49089 h 2022279"/>
                <a:gd name="connsiteX3" fmla="*/ 0 w 2023156"/>
                <a:gd name="connsiteY3" fmla="*/ 0 h 2022279"/>
              </a:gdLst>
              <a:ahLst/>
              <a:cxnLst>
                <a:cxn ang="0">
                  <a:pos x="connsiteX0" y="connsiteY0"/>
                </a:cxn>
                <a:cxn ang="0">
                  <a:pos x="connsiteX1" y="connsiteY1"/>
                </a:cxn>
                <a:cxn ang="0">
                  <a:pos x="connsiteX2" y="connsiteY2"/>
                </a:cxn>
                <a:cxn ang="0">
                  <a:pos x="connsiteX3" y="connsiteY3"/>
                </a:cxn>
              </a:cxnLst>
              <a:rect l="l" t="t" r="r" b="b"/>
              <a:pathLst>
                <a:path w="2023156" h="2022278">
                  <a:moveTo>
                    <a:pt x="2023156" y="2022279"/>
                  </a:moveTo>
                  <a:lnTo>
                    <a:pt x="1973191" y="2022279"/>
                  </a:lnTo>
                  <a:lnTo>
                    <a:pt x="0" y="49089"/>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 name="Freeform 15">
              <a:extLst>
                <a:ext uri="{FF2B5EF4-FFF2-40B4-BE49-F238E27FC236}">
                  <a16:creationId xmlns:a16="http://schemas.microsoft.com/office/drawing/2014/main" id="{FEBC69C1-C58D-315A-EBA4-68CE33C56F4B}"/>
                </a:ext>
              </a:extLst>
            </p:cNvPr>
            <p:cNvSpPr/>
            <p:nvPr/>
          </p:nvSpPr>
          <p:spPr>
            <a:xfrm>
              <a:off x="0" y="4570115"/>
              <a:ext cx="2285254" cy="2284377"/>
            </a:xfrm>
            <a:custGeom>
              <a:avLst/>
              <a:gdLst>
                <a:gd name="connsiteX0" fmla="*/ 2285255 w 2285254"/>
                <a:gd name="connsiteY0" fmla="*/ 2284378 h 2284377"/>
                <a:gd name="connsiteX1" fmla="*/ 2235290 w 2285254"/>
                <a:gd name="connsiteY1" fmla="*/ 2284378 h 2284377"/>
                <a:gd name="connsiteX2" fmla="*/ 0 w 2285254"/>
                <a:gd name="connsiteY2" fmla="*/ 49089 h 2284377"/>
                <a:gd name="connsiteX3" fmla="*/ 0 w 2285254"/>
                <a:gd name="connsiteY3" fmla="*/ 0 h 2284377"/>
              </a:gdLst>
              <a:ahLst/>
              <a:cxnLst>
                <a:cxn ang="0">
                  <a:pos x="connsiteX0" y="connsiteY0"/>
                </a:cxn>
                <a:cxn ang="0">
                  <a:pos x="connsiteX1" y="connsiteY1"/>
                </a:cxn>
                <a:cxn ang="0">
                  <a:pos x="connsiteX2" y="connsiteY2"/>
                </a:cxn>
                <a:cxn ang="0">
                  <a:pos x="connsiteX3" y="connsiteY3"/>
                </a:cxn>
              </a:cxnLst>
              <a:rect l="l" t="t" r="r" b="b"/>
              <a:pathLst>
                <a:path w="2285254" h="2284377">
                  <a:moveTo>
                    <a:pt x="2285255" y="2284378"/>
                  </a:moveTo>
                  <a:lnTo>
                    <a:pt x="2235290" y="2284378"/>
                  </a:lnTo>
                  <a:lnTo>
                    <a:pt x="0" y="49089"/>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 name="Freeform 16">
              <a:extLst>
                <a:ext uri="{FF2B5EF4-FFF2-40B4-BE49-F238E27FC236}">
                  <a16:creationId xmlns:a16="http://schemas.microsoft.com/office/drawing/2014/main" id="{00739921-95C4-EF50-FA10-FD309F15D6CB}"/>
                </a:ext>
              </a:extLst>
            </p:cNvPr>
            <p:cNvSpPr/>
            <p:nvPr/>
          </p:nvSpPr>
          <p:spPr>
            <a:xfrm>
              <a:off x="0" y="4308016"/>
              <a:ext cx="2547353" cy="2546476"/>
            </a:xfrm>
            <a:custGeom>
              <a:avLst/>
              <a:gdLst>
                <a:gd name="connsiteX0" fmla="*/ 2547353 w 2547353"/>
                <a:gd name="connsiteY0" fmla="*/ 2546477 h 2546476"/>
                <a:gd name="connsiteX1" fmla="*/ 2497388 w 2547353"/>
                <a:gd name="connsiteY1" fmla="*/ 2546477 h 2546476"/>
                <a:gd name="connsiteX2" fmla="*/ 0 w 2547353"/>
                <a:gd name="connsiteY2" fmla="*/ 49089 h 2546476"/>
                <a:gd name="connsiteX3" fmla="*/ 0 w 2547353"/>
                <a:gd name="connsiteY3" fmla="*/ 0 h 2546476"/>
              </a:gdLst>
              <a:ahLst/>
              <a:cxnLst>
                <a:cxn ang="0">
                  <a:pos x="connsiteX0" y="connsiteY0"/>
                </a:cxn>
                <a:cxn ang="0">
                  <a:pos x="connsiteX1" y="connsiteY1"/>
                </a:cxn>
                <a:cxn ang="0">
                  <a:pos x="connsiteX2" y="connsiteY2"/>
                </a:cxn>
                <a:cxn ang="0">
                  <a:pos x="connsiteX3" y="connsiteY3"/>
                </a:cxn>
              </a:cxnLst>
              <a:rect l="l" t="t" r="r" b="b"/>
              <a:pathLst>
                <a:path w="2547353" h="2546476">
                  <a:moveTo>
                    <a:pt x="2547353" y="2546477"/>
                  </a:moveTo>
                  <a:lnTo>
                    <a:pt x="2497388" y="2546477"/>
                  </a:lnTo>
                  <a:lnTo>
                    <a:pt x="0" y="49089"/>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 name="Freeform 17">
              <a:extLst>
                <a:ext uri="{FF2B5EF4-FFF2-40B4-BE49-F238E27FC236}">
                  <a16:creationId xmlns:a16="http://schemas.microsoft.com/office/drawing/2014/main" id="{447D8AAD-4B71-C33C-395F-B179DA93FD38}"/>
                </a:ext>
              </a:extLst>
            </p:cNvPr>
            <p:cNvSpPr/>
            <p:nvPr/>
          </p:nvSpPr>
          <p:spPr>
            <a:xfrm>
              <a:off x="0" y="4045918"/>
              <a:ext cx="2809451" cy="2808575"/>
            </a:xfrm>
            <a:custGeom>
              <a:avLst/>
              <a:gdLst>
                <a:gd name="connsiteX0" fmla="*/ 2809452 w 2809451"/>
                <a:gd name="connsiteY0" fmla="*/ 2808575 h 2808575"/>
                <a:gd name="connsiteX1" fmla="*/ 2759487 w 2809451"/>
                <a:gd name="connsiteY1" fmla="*/ 2808575 h 2808575"/>
                <a:gd name="connsiteX2" fmla="*/ 0 w 2809451"/>
                <a:gd name="connsiteY2" fmla="*/ 49089 h 2808575"/>
                <a:gd name="connsiteX3" fmla="*/ 0 w 2809451"/>
                <a:gd name="connsiteY3" fmla="*/ 0 h 2808575"/>
              </a:gdLst>
              <a:ahLst/>
              <a:cxnLst>
                <a:cxn ang="0">
                  <a:pos x="connsiteX0" y="connsiteY0"/>
                </a:cxn>
                <a:cxn ang="0">
                  <a:pos x="connsiteX1" y="connsiteY1"/>
                </a:cxn>
                <a:cxn ang="0">
                  <a:pos x="connsiteX2" y="connsiteY2"/>
                </a:cxn>
                <a:cxn ang="0">
                  <a:pos x="connsiteX3" y="connsiteY3"/>
                </a:cxn>
              </a:cxnLst>
              <a:rect l="l" t="t" r="r" b="b"/>
              <a:pathLst>
                <a:path w="2809451" h="2808575">
                  <a:moveTo>
                    <a:pt x="2809452" y="2808575"/>
                  </a:moveTo>
                  <a:lnTo>
                    <a:pt x="2759487" y="2808575"/>
                  </a:lnTo>
                  <a:lnTo>
                    <a:pt x="0" y="49089"/>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 name="Freeform 18">
              <a:extLst>
                <a:ext uri="{FF2B5EF4-FFF2-40B4-BE49-F238E27FC236}">
                  <a16:creationId xmlns:a16="http://schemas.microsoft.com/office/drawing/2014/main" id="{F2710717-CE85-96B3-5A10-CF9678A1F985}"/>
                </a:ext>
              </a:extLst>
            </p:cNvPr>
            <p:cNvSpPr/>
            <p:nvPr/>
          </p:nvSpPr>
          <p:spPr>
            <a:xfrm>
              <a:off x="0" y="3782943"/>
              <a:ext cx="3071550" cy="3071550"/>
            </a:xfrm>
            <a:custGeom>
              <a:avLst/>
              <a:gdLst>
                <a:gd name="connsiteX0" fmla="*/ 3071551 w 3071550"/>
                <a:gd name="connsiteY0" fmla="*/ 3071551 h 3071550"/>
                <a:gd name="connsiteX1" fmla="*/ 3021586 w 3071550"/>
                <a:gd name="connsiteY1" fmla="*/ 3071551 h 3071550"/>
                <a:gd name="connsiteX2" fmla="*/ 0 w 3071550"/>
                <a:gd name="connsiteY2" fmla="*/ 49965 h 3071550"/>
                <a:gd name="connsiteX3" fmla="*/ 0 w 3071550"/>
                <a:gd name="connsiteY3" fmla="*/ 0 h 3071550"/>
              </a:gdLst>
              <a:ahLst/>
              <a:cxnLst>
                <a:cxn ang="0">
                  <a:pos x="connsiteX0" y="connsiteY0"/>
                </a:cxn>
                <a:cxn ang="0">
                  <a:pos x="connsiteX1" y="connsiteY1"/>
                </a:cxn>
                <a:cxn ang="0">
                  <a:pos x="connsiteX2" y="connsiteY2"/>
                </a:cxn>
                <a:cxn ang="0">
                  <a:pos x="connsiteX3" y="connsiteY3"/>
                </a:cxn>
              </a:cxnLst>
              <a:rect l="l" t="t" r="r" b="b"/>
              <a:pathLst>
                <a:path w="3071550" h="3071550">
                  <a:moveTo>
                    <a:pt x="3071551" y="3071551"/>
                  </a:moveTo>
                  <a:lnTo>
                    <a:pt x="3021586" y="3071551"/>
                  </a:lnTo>
                  <a:lnTo>
                    <a:pt x="0" y="49965"/>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 name="Freeform 19">
              <a:extLst>
                <a:ext uri="{FF2B5EF4-FFF2-40B4-BE49-F238E27FC236}">
                  <a16:creationId xmlns:a16="http://schemas.microsoft.com/office/drawing/2014/main" id="{7274F24A-06BC-B75A-7B30-0BB4FD0BB55D}"/>
                </a:ext>
              </a:extLst>
            </p:cNvPr>
            <p:cNvSpPr/>
            <p:nvPr/>
          </p:nvSpPr>
          <p:spPr>
            <a:xfrm>
              <a:off x="0" y="3520844"/>
              <a:ext cx="3333649" cy="3333648"/>
            </a:xfrm>
            <a:custGeom>
              <a:avLst/>
              <a:gdLst>
                <a:gd name="connsiteX0" fmla="*/ 3333649 w 3333649"/>
                <a:gd name="connsiteY0" fmla="*/ 3333649 h 3333648"/>
                <a:gd name="connsiteX1" fmla="*/ 3283684 w 3333649"/>
                <a:gd name="connsiteY1" fmla="*/ 3333649 h 3333648"/>
                <a:gd name="connsiteX2" fmla="*/ 0 w 3333649"/>
                <a:gd name="connsiteY2" fmla="*/ 49965 h 3333648"/>
                <a:gd name="connsiteX3" fmla="*/ 0 w 3333649"/>
                <a:gd name="connsiteY3" fmla="*/ 0 h 3333648"/>
              </a:gdLst>
              <a:ahLst/>
              <a:cxnLst>
                <a:cxn ang="0">
                  <a:pos x="connsiteX0" y="connsiteY0"/>
                </a:cxn>
                <a:cxn ang="0">
                  <a:pos x="connsiteX1" y="connsiteY1"/>
                </a:cxn>
                <a:cxn ang="0">
                  <a:pos x="connsiteX2" y="connsiteY2"/>
                </a:cxn>
                <a:cxn ang="0">
                  <a:pos x="connsiteX3" y="connsiteY3"/>
                </a:cxn>
              </a:cxnLst>
              <a:rect l="l" t="t" r="r" b="b"/>
              <a:pathLst>
                <a:path w="3333648" h="3333648">
                  <a:moveTo>
                    <a:pt x="3333649" y="3333649"/>
                  </a:moveTo>
                  <a:lnTo>
                    <a:pt x="3283684" y="3333649"/>
                  </a:lnTo>
                  <a:lnTo>
                    <a:pt x="0" y="49965"/>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 name="Freeform 20">
              <a:extLst>
                <a:ext uri="{FF2B5EF4-FFF2-40B4-BE49-F238E27FC236}">
                  <a16:creationId xmlns:a16="http://schemas.microsoft.com/office/drawing/2014/main" id="{E2EB62F3-49CA-E737-E74C-9249BD1EFBFF}"/>
                </a:ext>
              </a:extLst>
            </p:cNvPr>
            <p:cNvSpPr/>
            <p:nvPr/>
          </p:nvSpPr>
          <p:spPr>
            <a:xfrm>
              <a:off x="0" y="3258745"/>
              <a:ext cx="3595747" cy="3595747"/>
            </a:xfrm>
            <a:custGeom>
              <a:avLst/>
              <a:gdLst>
                <a:gd name="connsiteX0" fmla="*/ 3595748 w 3595747"/>
                <a:gd name="connsiteY0" fmla="*/ 3595748 h 3595747"/>
                <a:gd name="connsiteX1" fmla="*/ 3546659 w 3595747"/>
                <a:gd name="connsiteY1" fmla="*/ 3595748 h 3595747"/>
                <a:gd name="connsiteX2" fmla="*/ 0 w 3595747"/>
                <a:gd name="connsiteY2" fmla="*/ 49965 h 3595747"/>
                <a:gd name="connsiteX3" fmla="*/ 0 w 3595747"/>
                <a:gd name="connsiteY3" fmla="*/ 0 h 3595747"/>
              </a:gdLst>
              <a:ahLst/>
              <a:cxnLst>
                <a:cxn ang="0">
                  <a:pos x="connsiteX0" y="connsiteY0"/>
                </a:cxn>
                <a:cxn ang="0">
                  <a:pos x="connsiteX1" y="connsiteY1"/>
                </a:cxn>
                <a:cxn ang="0">
                  <a:pos x="connsiteX2" y="connsiteY2"/>
                </a:cxn>
                <a:cxn ang="0">
                  <a:pos x="connsiteX3" y="connsiteY3"/>
                </a:cxn>
              </a:cxnLst>
              <a:rect l="l" t="t" r="r" b="b"/>
              <a:pathLst>
                <a:path w="3595747" h="3595747">
                  <a:moveTo>
                    <a:pt x="3595748" y="3595748"/>
                  </a:moveTo>
                  <a:lnTo>
                    <a:pt x="3546659" y="3595748"/>
                  </a:lnTo>
                  <a:lnTo>
                    <a:pt x="0" y="49965"/>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2" name="Freeform 21">
              <a:extLst>
                <a:ext uri="{FF2B5EF4-FFF2-40B4-BE49-F238E27FC236}">
                  <a16:creationId xmlns:a16="http://schemas.microsoft.com/office/drawing/2014/main" id="{2A198E23-035B-A624-E2AC-426EF71C65A8}"/>
                </a:ext>
              </a:extLst>
            </p:cNvPr>
            <p:cNvSpPr/>
            <p:nvPr/>
          </p:nvSpPr>
          <p:spPr>
            <a:xfrm>
              <a:off x="0" y="2996647"/>
              <a:ext cx="3857846" cy="3857846"/>
            </a:xfrm>
            <a:custGeom>
              <a:avLst/>
              <a:gdLst>
                <a:gd name="connsiteX0" fmla="*/ 3857847 w 3857846"/>
                <a:gd name="connsiteY0" fmla="*/ 3857846 h 3857846"/>
                <a:gd name="connsiteX1" fmla="*/ 3808758 w 3857846"/>
                <a:gd name="connsiteY1" fmla="*/ 3857846 h 3857846"/>
                <a:gd name="connsiteX2" fmla="*/ 0 w 3857846"/>
                <a:gd name="connsiteY2" fmla="*/ 49965 h 3857846"/>
                <a:gd name="connsiteX3" fmla="*/ 0 w 3857846"/>
                <a:gd name="connsiteY3" fmla="*/ 0 h 3857846"/>
              </a:gdLst>
              <a:ahLst/>
              <a:cxnLst>
                <a:cxn ang="0">
                  <a:pos x="connsiteX0" y="connsiteY0"/>
                </a:cxn>
                <a:cxn ang="0">
                  <a:pos x="connsiteX1" y="connsiteY1"/>
                </a:cxn>
                <a:cxn ang="0">
                  <a:pos x="connsiteX2" y="connsiteY2"/>
                </a:cxn>
                <a:cxn ang="0">
                  <a:pos x="connsiteX3" y="connsiteY3"/>
                </a:cxn>
              </a:cxnLst>
              <a:rect l="l" t="t" r="r" b="b"/>
              <a:pathLst>
                <a:path w="3857846" h="3857846">
                  <a:moveTo>
                    <a:pt x="3857847" y="3857846"/>
                  </a:moveTo>
                  <a:lnTo>
                    <a:pt x="3808758" y="3857846"/>
                  </a:lnTo>
                  <a:lnTo>
                    <a:pt x="0" y="49965"/>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3" name="Freeform 22">
              <a:extLst>
                <a:ext uri="{FF2B5EF4-FFF2-40B4-BE49-F238E27FC236}">
                  <a16:creationId xmlns:a16="http://schemas.microsoft.com/office/drawing/2014/main" id="{B6775F43-723A-F09F-E93A-89275D5B0D89}"/>
                </a:ext>
              </a:extLst>
            </p:cNvPr>
            <p:cNvSpPr/>
            <p:nvPr/>
          </p:nvSpPr>
          <p:spPr>
            <a:xfrm>
              <a:off x="0" y="2734548"/>
              <a:ext cx="4119945" cy="4119944"/>
            </a:xfrm>
            <a:custGeom>
              <a:avLst/>
              <a:gdLst>
                <a:gd name="connsiteX0" fmla="*/ 4119945 w 4119945"/>
                <a:gd name="connsiteY0" fmla="*/ 4119945 h 4119944"/>
                <a:gd name="connsiteX1" fmla="*/ 4070857 w 4119945"/>
                <a:gd name="connsiteY1" fmla="*/ 4119945 h 4119944"/>
                <a:gd name="connsiteX2" fmla="*/ 0 w 4119945"/>
                <a:gd name="connsiteY2" fmla="*/ 49965 h 4119944"/>
                <a:gd name="connsiteX3" fmla="*/ 0 w 4119945"/>
                <a:gd name="connsiteY3" fmla="*/ 0 h 4119944"/>
              </a:gdLst>
              <a:ahLst/>
              <a:cxnLst>
                <a:cxn ang="0">
                  <a:pos x="connsiteX0" y="connsiteY0"/>
                </a:cxn>
                <a:cxn ang="0">
                  <a:pos x="connsiteX1" y="connsiteY1"/>
                </a:cxn>
                <a:cxn ang="0">
                  <a:pos x="connsiteX2" y="connsiteY2"/>
                </a:cxn>
                <a:cxn ang="0">
                  <a:pos x="connsiteX3" y="connsiteY3"/>
                </a:cxn>
              </a:cxnLst>
              <a:rect l="l" t="t" r="r" b="b"/>
              <a:pathLst>
                <a:path w="4119945" h="4119944">
                  <a:moveTo>
                    <a:pt x="4119945" y="4119945"/>
                  </a:moveTo>
                  <a:lnTo>
                    <a:pt x="4070857" y="4119945"/>
                  </a:lnTo>
                  <a:lnTo>
                    <a:pt x="0" y="49965"/>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6" name="Freeform 25">
              <a:extLst>
                <a:ext uri="{FF2B5EF4-FFF2-40B4-BE49-F238E27FC236}">
                  <a16:creationId xmlns:a16="http://schemas.microsoft.com/office/drawing/2014/main" id="{788D233C-8883-216D-8939-E040E5C58DB8}"/>
                </a:ext>
              </a:extLst>
            </p:cNvPr>
            <p:cNvSpPr/>
            <p:nvPr/>
          </p:nvSpPr>
          <p:spPr>
            <a:xfrm>
              <a:off x="0" y="2472449"/>
              <a:ext cx="4382043" cy="4382043"/>
            </a:xfrm>
            <a:custGeom>
              <a:avLst/>
              <a:gdLst>
                <a:gd name="connsiteX0" fmla="*/ 4382044 w 4382043"/>
                <a:gd name="connsiteY0" fmla="*/ 4382044 h 4382043"/>
                <a:gd name="connsiteX1" fmla="*/ 4332955 w 4382043"/>
                <a:gd name="connsiteY1" fmla="*/ 4382044 h 4382043"/>
                <a:gd name="connsiteX2" fmla="*/ 0 w 4382043"/>
                <a:gd name="connsiteY2" fmla="*/ 49089 h 4382043"/>
                <a:gd name="connsiteX3" fmla="*/ 0 w 4382043"/>
                <a:gd name="connsiteY3" fmla="*/ 0 h 4382043"/>
              </a:gdLst>
              <a:ahLst/>
              <a:cxnLst>
                <a:cxn ang="0">
                  <a:pos x="connsiteX0" y="connsiteY0"/>
                </a:cxn>
                <a:cxn ang="0">
                  <a:pos x="connsiteX1" y="connsiteY1"/>
                </a:cxn>
                <a:cxn ang="0">
                  <a:pos x="connsiteX2" y="connsiteY2"/>
                </a:cxn>
                <a:cxn ang="0">
                  <a:pos x="connsiteX3" y="connsiteY3"/>
                </a:cxn>
              </a:cxnLst>
              <a:rect l="l" t="t" r="r" b="b"/>
              <a:pathLst>
                <a:path w="4382043" h="4382043">
                  <a:moveTo>
                    <a:pt x="4382044" y="4382044"/>
                  </a:moveTo>
                  <a:lnTo>
                    <a:pt x="4332955" y="4382044"/>
                  </a:lnTo>
                  <a:lnTo>
                    <a:pt x="0" y="49089"/>
                  </a:lnTo>
                  <a:lnTo>
                    <a:pt x="0" y="0"/>
                  </a:lnTo>
                  <a:close/>
                </a:path>
              </a:pathLst>
            </a:custGeom>
            <a:solidFill>
              <a:schemeClr val="accent6"/>
            </a:solidFill>
            <a:ln w="8749"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27" name="Freeform 26">
            <a:extLst>
              <a:ext uri="{FF2B5EF4-FFF2-40B4-BE49-F238E27FC236}">
                <a16:creationId xmlns:a16="http://schemas.microsoft.com/office/drawing/2014/main" id="{2E332EC6-6D4F-80DD-625C-0320B837E640}"/>
              </a:ext>
            </a:extLst>
          </p:cNvPr>
          <p:cNvSpPr/>
          <p:nvPr userDrawn="1"/>
        </p:nvSpPr>
        <p:spPr>
          <a:xfrm>
            <a:off x="4994864" y="0"/>
            <a:ext cx="7209493" cy="6858000"/>
          </a:xfrm>
          <a:custGeom>
            <a:avLst/>
            <a:gdLst>
              <a:gd name="connsiteX0" fmla="*/ 3429553 w 7209493"/>
              <a:gd name="connsiteY0" fmla="*/ 0 h 6858000"/>
              <a:gd name="connsiteX1" fmla="*/ 7209493 w 7209493"/>
              <a:gd name="connsiteY1" fmla="*/ 0 h 6858000"/>
              <a:gd name="connsiteX2" fmla="*/ 7209493 w 7209493"/>
              <a:gd name="connsiteY2" fmla="*/ 6858000 h 6858000"/>
              <a:gd name="connsiteX3" fmla="*/ 3428448 w 7209493"/>
              <a:gd name="connsiteY3" fmla="*/ 6858000 h 6858000"/>
              <a:gd name="connsiteX4" fmla="*/ 0 w 7209493"/>
              <a:gd name="connsiteY4" fmla="*/ 3429552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9493" h="6858000">
                <a:moveTo>
                  <a:pt x="3429553" y="0"/>
                </a:moveTo>
                <a:lnTo>
                  <a:pt x="7209493" y="0"/>
                </a:lnTo>
                <a:lnTo>
                  <a:pt x="7209493" y="6858000"/>
                </a:lnTo>
                <a:lnTo>
                  <a:pt x="3428448" y="6858000"/>
                </a:lnTo>
                <a:lnTo>
                  <a:pt x="0" y="3429552"/>
                </a:lnTo>
                <a:close/>
              </a:path>
            </a:pathLst>
          </a:custGeom>
          <a:gradFill flip="none" rotWithShape="1">
            <a:gsLst>
              <a:gs pos="68000">
                <a:srgbClr val="7DB91A"/>
              </a:gs>
              <a:gs pos="20000">
                <a:schemeClr val="accent1"/>
              </a:gs>
              <a:gs pos="100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2" name="Title 1">
            <a:extLst>
              <a:ext uri="{FF2B5EF4-FFF2-40B4-BE49-F238E27FC236}">
                <a16:creationId xmlns:a16="http://schemas.microsoft.com/office/drawing/2014/main" id="{F94062E6-EEF7-6A0D-380E-DFDA0C28D2C1}"/>
              </a:ext>
            </a:extLst>
          </p:cNvPr>
          <p:cNvSpPr>
            <a:spLocks noGrp="1"/>
          </p:cNvSpPr>
          <p:nvPr>
            <p:ph type="title"/>
          </p:nvPr>
        </p:nvSpPr>
        <p:spPr/>
        <p:txBody>
          <a:bodyPr/>
          <a:lstStyle/>
          <a:p>
            <a:r>
              <a:rPr lang="en-US"/>
              <a:t>Click to edit Master title style</a:t>
            </a:r>
          </a:p>
        </p:txBody>
      </p:sp>
      <p:sp>
        <p:nvSpPr>
          <p:cNvPr id="4" name="Slide Number Placeholder 3">
            <a:extLst>
              <a:ext uri="{FF2B5EF4-FFF2-40B4-BE49-F238E27FC236}">
                <a16:creationId xmlns:a16="http://schemas.microsoft.com/office/drawing/2014/main" id="{08935478-82EB-964C-0851-5779B2F09C6C}"/>
              </a:ext>
            </a:extLst>
          </p:cNvPr>
          <p:cNvSpPr>
            <a:spLocks noGrp="1"/>
          </p:cNvSpPr>
          <p:nvPr>
            <p:ph type="sldNum" sz="quarter" idx="11"/>
          </p:nvPr>
        </p:nvSpPr>
        <p:spPr/>
        <p:txBody>
          <a:bodyPr/>
          <a:lstStyle>
            <a:lvl1pPr>
              <a:defRPr>
                <a:solidFill>
                  <a:schemeClr val="bg1"/>
                </a:solidFill>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25" name="Footer Placeholder 2">
            <a:extLst>
              <a:ext uri="{FF2B5EF4-FFF2-40B4-BE49-F238E27FC236}">
                <a16:creationId xmlns:a16="http://schemas.microsoft.com/office/drawing/2014/main" id="{CC45B3AC-C8E3-9506-033D-8F21AE1B5C0D}"/>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
        <p:nvSpPr>
          <p:cNvPr id="3" name="Text Placeholder 4">
            <a:extLst>
              <a:ext uri="{FF2B5EF4-FFF2-40B4-BE49-F238E27FC236}">
                <a16:creationId xmlns:a16="http://schemas.microsoft.com/office/drawing/2014/main" id="{9740401B-D9FC-54B9-29E5-8C39875248A1}"/>
              </a:ext>
            </a:extLst>
          </p:cNvPr>
          <p:cNvSpPr>
            <a:spLocks noGrp="1"/>
          </p:cNvSpPr>
          <p:nvPr>
            <p:ph type="body" sz="quarter" idx="12"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Tree>
    <p:extLst>
      <p:ext uri="{BB962C8B-B14F-4D97-AF65-F5344CB8AC3E}">
        <p14:creationId xmlns:p14="http://schemas.microsoft.com/office/powerpoint/2010/main" val="82700625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grpSp>
        <p:nvGrpSpPr>
          <p:cNvPr id="3" name="Graphic 30">
            <a:extLst>
              <a:ext uri="{FF2B5EF4-FFF2-40B4-BE49-F238E27FC236}">
                <a16:creationId xmlns:a16="http://schemas.microsoft.com/office/drawing/2014/main" id="{719FB713-3476-15E2-0EB9-74760175C219}"/>
              </a:ext>
            </a:extLst>
          </p:cNvPr>
          <p:cNvGrpSpPr/>
          <p:nvPr/>
        </p:nvGrpSpPr>
        <p:grpSpPr>
          <a:xfrm>
            <a:off x="84735" y="2550783"/>
            <a:ext cx="4220243" cy="4321847"/>
            <a:chOff x="84735" y="2550783"/>
            <a:chExt cx="4220243" cy="4321847"/>
          </a:xfrm>
          <a:solidFill>
            <a:schemeClr val="accent2"/>
          </a:solidFill>
        </p:grpSpPr>
        <p:sp>
          <p:nvSpPr>
            <p:cNvPr id="5" name="Freeform 4">
              <a:extLst>
                <a:ext uri="{FF2B5EF4-FFF2-40B4-BE49-F238E27FC236}">
                  <a16:creationId xmlns:a16="http://schemas.microsoft.com/office/drawing/2014/main" id="{09AEC4F1-C363-7BE3-65F1-C17F4824F203}"/>
                </a:ext>
              </a:extLst>
            </p:cNvPr>
            <p:cNvSpPr/>
            <p:nvPr/>
          </p:nvSpPr>
          <p:spPr>
            <a:xfrm>
              <a:off x="84735" y="2550783"/>
              <a:ext cx="12192" cy="4321847"/>
            </a:xfrm>
            <a:custGeom>
              <a:avLst/>
              <a:gdLst>
                <a:gd name="connsiteX0" fmla="*/ 12193 w 12192"/>
                <a:gd name="connsiteY0" fmla="*/ 12193 h 4321847"/>
                <a:gd name="connsiteX1" fmla="*/ 12193 w 12192"/>
                <a:gd name="connsiteY1" fmla="*/ 4321848 h 4321847"/>
                <a:gd name="connsiteX2" fmla="*/ 0 w 12192"/>
                <a:gd name="connsiteY2" fmla="*/ 4321848 h 4321847"/>
                <a:gd name="connsiteX3" fmla="*/ 0 w 12192"/>
                <a:gd name="connsiteY3" fmla="*/ 0 h 4321847"/>
              </a:gdLst>
              <a:ahLst/>
              <a:cxnLst>
                <a:cxn ang="0">
                  <a:pos x="connsiteX0" y="connsiteY0"/>
                </a:cxn>
                <a:cxn ang="0">
                  <a:pos x="connsiteX1" y="connsiteY1"/>
                </a:cxn>
                <a:cxn ang="0">
                  <a:pos x="connsiteX2" y="connsiteY2"/>
                </a:cxn>
                <a:cxn ang="0">
                  <a:pos x="connsiteX3" y="connsiteY3"/>
                </a:cxn>
              </a:cxnLst>
              <a:rect l="l" t="t" r="r" b="b"/>
              <a:pathLst>
                <a:path w="12192" h="4321847">
                  <a:moveTo>
                    <a:pt x="12193" y="12193"/>
                  </a:moveTo>
                  <a:lnTo>
                    <a:pt x="12193" y="4321848"/>
                  </a:lnTo>
                  <a:lnTo>
                    <a:pt x="0" y="4321848"/>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 name="Freeform 5">
              <a:extLst>
                <a:ext uri="{FF2B5EF4-FFF2-40B4-BE49-F238E27FC236}">
                  <a16:creationId xmlns:a16="http://schemas.microsoft.com/office/drawing/2014/main" id="{530A1F65-0548-57DB-8681-FD8B5D3B6F1A}"/>
                </a:ext>
              </a:extLst>
            </p:cNvPr>
            <p:cNvSpPr/>
            <p:nvPr/>
          </p:nvSpPr>
          <p:spPr>
            <a:xfrm>
              <a:off x="205034" y="2671083"/>
              <a:ext cx="12192" cy="4201547"/>
            </a:xfrm>
            <a:custGeom>
              <a:avLst/>
              <a:gdLst>
                <a:gd name="connsiteX0" fmla="*/ 12193 w 12192"/>
                <a:gd name="connsiteY0" fmla="*/ 12193 h 4201547"/>
                <a:gd name="connsiteX1" fmla="*/ 12193 w 12192"/>
                <a:gd name="connsiteY1" fmla="*/ 4201548 h 4201547"/>
                <a:gd name="connsiteX2" fmla="*/ 0 w 12192"/>
                <a:gd name="connsiteY2" fmla="*/ 4201548 h 4201547"/>
                <a:gd name="connsiteX3" fmla="*/ 0 w 12192"/>
                <a:gd name="connsiteY3" fmla="*/ 0 h 4201547"/>
              </a:gdLst>
              <a:ahLst/>
              <a:cxnLst>
                <a:cxn ang="0">
                  <a:pos x="connsiteX0" y="connsiteY0"/>
                </a:cxn>
                <a:cxn ang="0">
                  <a:pos x="connsiteX1" y="connsiteY1"/>
                </a:cxn>
                <a:cxn ang="0">
                  <a:pos x="connsiteX2" y="connsiteY2"/>
                </a:cxn>
                <a:cxn ang="0">
                  <a:pos x="connsiteX3" y="connsiteY3"/>
                </a:cxn>
              </a:cxnLst>
              <a:rect l="l" t="t" r="r" b="b"/>
              <a:pathLst>
                <a:path w="12192" h="4201547">
                  <a:moveTo>
                    <a:pt x="12193" y="12193"/>
                  </a:moveTo>
                  <a:lnTo>
                    <a:pt x="12193" y="4201548"/>
                  </a:lnTo>
                  <a:lnTo>
                    <a:pt x="0" y="4201548"/>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 name="Freeform 6">
              <a:extLst>
                <a:ext uri="{FF2B5EF4-FFF2-40B4-BE49-F238E27FC236}">
                  <a16:creationId xmlns:a16="http://schemas.microsoft.com/office/drawing/2014/main" id="{0EBA42F1-7F41-7F8A-736C-96D5BDBD3EE4}"/>
                </a:ext>
              </a:extLst>
            </p:cNvPr>
            <p:cNvSpPr/>
            <p:nvPr/>
          </p:nvSpPr>
          <p:spPr>
            <a:xfrm>
              <a:off x="325334" y="2791382"/>
              <a:ext cx="12192" cy="4081248"/>
            </a:xfrm>
            <a:custGeom>
              <a:avLst/>
              <a:gdLst>
                <a:gd name="connsiteX0" fmla="*/ 12193 w 12192"/>
                <a:gd name="connsiteY0" fmla="*/ 12193 h 4081248"/>
                <a:gd name="connsiteX1" fmla="*/ 12193 w 12192"/>
                <a:gd name="connsiteY1" fmla="*/ 4081248 h 4081248"/>
                <a:gd name="connsiteX2" fmla="*/ 0 w 12192"/>
                <a:gd name="connsiteY2" fmla="*/ 4081248 h 4081248"/>
                <a:gd name="connsiteX3" fmla="*/ 0 w 12192"/>
                <a:gd name="connsiteY3" fmla="*/ 0 h 4081248"/>
              </a:gdLst>
              <a:ahLst/>
              <a:cxnLst>
                <a:cxn ang="0">
                  <a:pos x="connsiteX0" y="connsiteY0"/>
                </a:cxn>
                <a:cxn ang="0">
                  <a:pos x="connsiteX1" y="connsiteY1"/>
                </a:cxn>
                <a:cxn ang="0">
                  <a:pos x="connsiteX2" y="connsiteY2"/>
                </a:cxn>
                <a:cxn ang="0">
                  <a:pos x="connsiteX3" y="connsiteY3"/>
                </a:cxn>
              </a:cxnLst>
              <a:rect l="l" t="t" r="r" b="b"/>
              <a:pathLst>
                <a:path w="12192" h="4081248">
                  <a:moveTo>
                    <a:pt x="12193" y="12193"/>
                  </a:moveTo>
                  <a:lnTo>
                    <a:pt x="12193" y="4081248"/>
                  </a:lnTo>
                  <a:lnTo>
                    <a:pt x="0" y="4081248"/>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 name="Freeform 7">
              <a:extLst>
                <a:ext uri="{FF2B5EF4-FFF2-40B4-BE49-F238E27FC236}">
                  <a16:creationId xmlns:a16="http://schemas.microsoft.com/office/drawing/2014/main" id="{8105B6AF-ED27-570B-4A13-CBD71E60D623}"/>
                </a:ext>
              </a:extLst>
            </p:cNvPr>
            <p:cNvSpPr/>
            <p:nvPr/>
          </p:nvSpPr>
          <p:spPr>
            <a:xfrm>
              <a:off x="445634" y="2911682"/>
              <a:ext cx="12192" cy="3960948"/>
            </a:xfrm>
            <a:custGeom>
              <a:avLst/>
              <a:gdLst>
                <a:gd name="connsiteX0" fmla="*/ 12193 w 12192"/>
                <a:gd name="connsiteY0" fmla="*/ 12193 h 3960948"/>
                <a:gd name="connsiteX1" fmla="*/ 12193 w 12192"/>
                <a:gd name="connsiteY1" fmla="*/ 3960949 h 3960948"/>
                <a:gd name="connsiteX2" fmla="*/ 0 w 12192"/>
                <a:gd name="connsiteY2" fmla="*/ 3960949 h 3960948"/>
                <a:gd name="connsiteX3" fmla="*/ 0 w 12192"/>
                <a:gd name="connsiteY3" fmla="*/ 0 h 3960948"/>
              </a:gdLst>
              <a:ahLst/>
              <a:cxnLst>
                <a:cxn ang="0">
                  <a:pos x="connsiteX0" y="connsiteY0"/>
                </a:cxn>
                <a:cxn ang="0">
                  <a:pos x="connsiteX1" y="connsiteY1"/>
                </a:cxn>
                <a:cxn ang="0">
                  <a:pos x="connsiteX2" y="connsiteY2"/>
                </a:cxn>
                <a:cxn ang="0">
                  <a:pos x="connsiteX3" y="connsiteY3"/>
                </a:cxn>
              </a:cxnLst>
              <a:rect l="l" t="t" r="r" b="b"/>
              <a:pathLst>
                <a:path w="12192" h="3960947">
                  <a:moveTo>
                    <a:pt x="12193" y="12193"/>
                  </a:moveTo>
                  <a:lnTo>
                    <a:pt x="12193" y="3960949"/>
                  </a:lnTo>
                  <a:lnTo>
                    <a:pt x="0" y="396094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 name="Freeform 9">
              <a:extLst>
                <a:ext uri="{FF2B5EF4-FFF2-40B4-BE49-F238E27FC236}">
                  <a16:creationId xmlns:a16="http://schemas.microsoft.com/office/drawing/2014/main" id="{72D6CACF-F93F-8695-F748-576A473A7907}"/>
                </a:ext>
              </a:extLst>
            </p:cNvPr>
            <p:cNvSpPr/>
            <p:nvPr/>
          </p:nvSpPr>
          <p:spPr>
            <a:xfrm>
              <a:off x="565934" y="3031982"/>
              <a:ext cx="12192" cy="3840648"/>
            </a:xfrm>
            <a:custGeom>
              <a:avLst/>
              <a:gdLst>
                <a:gd name="connsiteX0" fmla="*/ 12193 w 12192"/>
                <a:gd name="connsiteY0" fmla="*/ 12193 h 3840648"/>
                <a:gd name="connsiteX1" fmla="*/ 12193 w 12192"/>
                <a:gd name="connsiteY1" fmla="*/ 3840649 h 3840648"/>
                <a:gd name="connsiteX2" fmla="*/ 0 w 12192"/>
                <a:gd name="connsiteY2" fmla="*/ 3840649 h 3840648"/>
                <a:gd name="connsiteX3" fmla="*/ 0 w 12192"/>
                <a:gd name="connsiteY3" fmla="*/ 0 h 3840648"/>
              </a:gdLst>
              <a:ahLst/>
              <a:cxnLst>
                <a:cxn ang="0">
                  <a:pos x="connsiteX0" y="connsiteY0"/>
                </a:cxn>
                <a:cxn ang="0">
                  <a:pos x="connsiteX1" y="connsiteY1"/>
                </a:cxn>
                <a:cxn ang="0">
                  <a:pos x="connsiteX2" y="connsiteY2"/>
                </a:cxn>
                <a:cxn ang="0">
                  <a:pos x="connsiteX3" y="connsiteY3"/>
                </a:cxn>
              </a:cxnLst>
              <a:rect l="l" t="t" r="r" b="b"/>
              <a:pathLst>
                <a:path w="12192" h="3840648">
                  <a:moveTo>
                    <a:pt x="12193" y="12193"/>
                  </a:moveTo>
                  <a:lnTo>
                    <a:pt x="12193" y="3840649"/>
                  </a:lnTo>
                  <a:lnTo>
                    <a:pt x="0" y="384064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 name="Freeform 10">
              <a:extLst>
                <a:ext uri="{FF2B5EF4-FFF2-40B4-BE49-F238E27FC236}">
                  <a16:creationId xmlns:a16="http://schemas.microsoft.com/office/drawing/2014/main" id="{999FE407-D44B-E4D5-B76D-F614A3FDA7F5}"/>
                </a:ext>
              </a:extLst>
            </p:cNvPr>
            <p:cNvSpPr/>
            <p:nvPr/>
          </p:nvSpPr>
          <p:spPr>
            <a:xfrm>
              <a:off x="686233" y="3151469"/>
              <a:ext cx="12192" cy="3721161"/>
            </a:xfrm>
            <a:custGeom>
              <a:avLst/>
              <a:gdLst>
                <a:gd name="connsiteX0" fmla="*/ 12193 w 12192"/>
                <a:gd name="connsiteY0" fmla="*/ 12193 h 3721161"/>
                <a:gd name="connsiteX1" fmla="*/ 12193 w 12192"/>
                <a:gd name="connsiteY1" fmla="*/ 3721162 h 3721161"/>
                <a:gd name="connsiteX2" fmla="*/ 0 w 12192"/>
                <a:gd name="connsiteY2" fmla="*/ 3721162 h 3721161"/>
                <a:gd name="connsiteX3" fmla="*/ 0 w 12192"/>
                <a:gd name="connsiteY3" fmla="*/ 0 h 3721161"/>
              </a:gdLst>
              <a:ahLst/>
              <a:cxnLst>
                <a:cxn ang="0">
                  <a:pos x="connsiteX0" y="connsiteY0"/>
                </a:cxn>
                <a:cxn ang="0">
                  <a:pos x="connsiteX1" y="connsiteY1"/>
                </a:cxn>
                <a:cxn ang="0">
                  <a:pos x="connsiteX2" y="connsiteY2"/>
                </a:cxn>
                <a:cxn ang="0">
                  <a:pos x="connsiteX3" y="connsiteY3"/>
                </a:cxn>
              </a:cxnLst>
              <a:rect l="l" t="t" r="r" b="b"/>
              <a:pathLst>
                <a:path w="12192" h="3721161">
                  <a:moveTo>
                    <a:pt x="12193" y="12193"/>
                  </a:moveTo>
                  <a:lnTo>
                    <a:pt x="12193" y="3721162"/>
                  </a:lnTo>
                  <a:lnTo>
                    <a:pt x="0" y="3721162"/>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2" name="Freeform 11">
              <a:extLst>
                <a:ext uri="{FF2B5EF4-FFF2-40B4-BE49-F238E27FC236}">
                  <a16:creationId xmlns:a16="http://schemas.microsoft.com/office/drawing/2014/main" id="{1E2A695D-43DF-D8E6-008B-591FD1643BA2}"/>
                </a:ext>
              </a:extLst>
            </p:cNvPr>
            <p:cNvSpPr/>
            <p:nvPr/>
          </p:nvSpPr>
          <p:spPr>
            <a:xfrm>
              <a:off x="806533" y="3271768"/>
              <a:ext cx="12192" cy="3600862"/>
            </a:xfrm>
            <a:custGeom>
              <a:avLst/>
              <a:gdLst>
                <a:gd name="connsiteX0" fmla="*/ 12193 w 12192"/>
                <a:gd name="connsiteY0" fmla="*/ 12193 h 3600862"/>
                <a:gd name="connsiteX1" fmla="*/ 12193 w 12192"/>
                <a:gd name="connsiteY1" fmla="*/ 3600862 h 3600862"/>
                <a:gd name="connsiteX2" fmla="*/ 0 w 12192"/>
                <a:gd name="connsiteY2" fmla="*/ 3600862 h 3600862"/>
                <a:gd name="connsiteX3" fmla="*/ 0 w 12192"/>
                <a:gd name="connsiteY3" fmla="*/ 0 h 3600862"/>
              </a:gdLst>
              <a:ahLst/>
              <a:cxnLst>
                <a:cxn ang="0">
                  <a:pos x="connsiteX0" y="connsiteY0"/>
                </a:cxn>
                <a:cxn ang="0">
                  <a:pos x="connsiteX1" y="connsiteY1"/>
                </a:cxn>
                <a:cxn ang="0">
                  <a:pos x="connsiteX2" y="connsiteY2"/>
                </a:cxn>
                <a:cxn ang="0">
                  <a:pos x="connsiteX3" y="connsiteY3"/>
                </a:cxn>
              </a:cxnLst>
              <a:rect l="l" t="t" r="r" b="b"/>
              <a:pathLst>
                <a:path w="12192" h="3600862">
                  <a:moveTo>
                    <a:pt x="12193" y="12193"/>
                  </a:moveTo>
                  <a:lnTo>
                    <a:pt x="12193" y="3600862"/>
                  </a:lnTo>
                  <a:lnTo>
                    <a:pt x="0" y="3600862"/>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 name="Freeform 12">
              <a:extLst>
                <a:ext uri="{FF2B5EF4-FFF2-40B4-BE49-F238E27FC236}">
                  <a16:creationId xmlns:a16="http://schemas.microsoft.com/office/drawing/2014/main" id="{C3ECCC8D-1570-75DD-5B0D-A25345FDBF82}"/>
                </a:ext>
              </a:extLst>
            </p:cNvPr>
            <p:cNvSpPr/>
            <p:nvPr/>
          </p:nvSpPr>
          <p:spPr>
            <a:xfrm>
              <a:off x="926833" y="3392068"/>
              <a:ext cx="12192" cy="3480562"/>
            </a:xfrm>
            <a:custGeom>
              <a:avLst/>
              <a:gdLst>
                <a:gd name="connsiteX0" fmla="*/ 12193 w 12192"/>
                <a:gd name="connsiteY0" fmla="*/ 12193 h 3480562"/>
                <a:gd name="connsiteX1" fmla="*/ 12193 w 12192"/>
                <a:gd name="connsiteY1" fmla="*/ 3480563 h 3480562"/>
                <a:gd name="connsiteX2" fmla="*/ 0 w 12192"/>
                <a:gd name="connsiteY2" fmla="*/ 3480563 h 3480562"/>
                <a:gd name="connsiteX3" fmla="*/ 0 w 12192"/>
                <a:gd name="connsiteY3" fmla="*/ 0 h 3480562"/>
              </a:gdLst>
              <a:ahLst/>
              <a:cxnLst>
                <a:cxn ang="0">
                  <a:pos x="connsiteX0" y="connsiteY0"/>
                </a:cxn>
                <a:cxn ang="0">
                  <a:pos x="connsiteX1" y="connsiteY1"/>
                </a:cxn>
                <a:cxn ang="0">
                  <a:pos x="connsiteX2" y="connsiteY2"/>
                </a:cxn>
                <a:cxn ang="0">
                  <a:pos x="connsiteX3" y="connsiteY3"/>
                </a:cxn>
              </a:cxnLst>
              <a:rect l="l" t="t" r="r" b="b"/>
              <a:pathLst>
                <a:path w="12192" h="3480562">
                  <a:moveTo>
                    <a:pt x="12193" y="12193"/>
                  </a:moveTo>
                  <a:lnTo>
                    <a:pt x="12193" y="3480563"/>
                  </a:lnTo>
                  <a:lnTo>
                    <a:pt x="0" y="3480563"/>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4" name="Freeform 13">
              <a:extLst>
                <a:ext uri="{FF2B5EF4-FFF2-40B4-BE49-F238E27FC236}">
                  <a16:creationId xmlns:a16="http://schemas.microsoft.com/office/drawing/2014/main" id="{ACD4329D-8AD4-2408-5EA4-8C60535418AA}"/>
                </a:ext>
              </a:extLst>
            </p:cNvPr>
            <p:cNvSpPr/>
            <p:nvPr/>
          </p:nvSpPr>
          <p:spPr>
            <a:xfrm>
              <a:off x="1047132" y="3512368"/>
              <a:ext cx="12192" cy="3360262"/>
            </a:xfrm>
            <a:custGeom>
              <a:avLst/>
              <a:gdLst>
                <a:gd name="connsiteX0" fmla="*/ 12193 w 12192"/>
                <a:gd name="connsiteY0" fmla="*/ 12193 h 3360262"/>
                <a:gd name="connsiteX1" fmla="*/ 12193 w 12192"/>
                <a:gd name="connsiteY1" fmla="*/ 3360263 h 3360262"/>
                <a:gd name="connsiteX2" fmla="*/ 0 w 12192"/>
                <a:gd name="connsiteY2" fmla="*/ 3360263 h 3360262"/>
                <a:gd name="connsiteX3" fmla="*/ 0 w 12192"/>
                <a:gd name="connsiteY3" fmla="*/ 0 h 3360262"/>
              </a:gdLst>
              <a:ahLst/>
              <a:cxnLst>
                <a:cxn ang="0">
                  <a:pos x="connsiteX0" y="connsiteY0"/>
                </a:cxn>
                <a:cxn ang="0">
                  <a:pos x="connsiteX1" y="connsiteY1"/>
                </a:cxn>
                <a:cxn ang="0">
                  <a:pos x="connsiteX2" y="connsiteY2"/>
                </a:cxn>
                <a:cxn ang="0">
                  <a:pos x="connsiteX3" y="connsiteY3"/>
                </a:cxn>
              </a:cxnLst>
              <a:rect l="l" t="t" r="r" b="b"/>
              <a:pathLst>
                <a:path w="12192" h="3360262">
                  <a:moveTo>
                    <a:pt x="12193" y="12193"/>
                  </a:moveTo>
                  <a:lnTo>
                    <a:pt x="12193" y="3360263"/>
                  </a:lnTo>
                  <a:lnTo>
                    <a:pt x="0" y="3360263"/>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 name="Freeform 14">
              <a:extLst>
                <a:ext uri="{FF2B5EF4-FFF2-40B4-BE49-F238E27FC236}">
                  <a16:creationId xmlns:a16="http://schemas.microsoft.com/office/drawing/2014/main" id="{CB782128-354F-8096-1D18-1C3BEB43D5C9}"/>
                </a:ext>
              </a:extLst>
            </p:cNvPr>
            <p:cNvSpPr/>
            <p:nvPr/>
          </p:nvSpPr>
          <p:spPr>
            <a:xfrm>
              <a:off x="1167432" y="3632667"/>
              <a:ext cx="12192" cy="3239963"/>
            </a:xfrm>
            <a:custGeom>
              <a:avLst/>
              <a:gdLst>
                <a:gd name="connsiteX0" fmla="*/ 12193 w 12192"/>
                <a:gd name="connsiteY0" fmla="*/ 12193 h 3239963"/>
                <a:gd name="connsiteX1" fmla="*/ 12193 w 12192"/>
                <a:gd name="connsiteY1" fmla="*/ 3239963 h 3239963"/>
                <a:gd name="connsiteX2" fmla="*/ 0 w 12192"/>
                <a:gd name="connsiteY2" fmla="*/ 3239963 h 3239963"/>
                <a:gd name="connsiteX3" fmla="*/ 0 w 12192"/>
                <a:gd name="connsiteY3" fmla="*/ 0 h 3239963"/>
              </a:gdLst>
              <a:ahLst/>
              <a:cxnLst>
                <a:cxn ang="0">
                  <a:pos x="connsiteX0" y="connsiteY0"/>
                </a:cxn>
                <a:cxn ang="0">
                  <a:pos x="connsiteX1" y="connsiteY1"/>
                </a:cxn>
                <a:cxn ang="0">
                  <a:pos x="connsiteX2" y="connsiteY2"/>
                </a:cxn>
                <a:cxn ang="0">
                  <a:pos x="connsiteX3" y="connsiteY3"/>
                </a:cxn>
              </a:cxnLst>
              <a:rect l="l" t="t" r="r" b="b"/>
              <a:pathLst>
                <a:path w="12192" h="3239963">
                  <a:moveTo>
                    <a:pt x="12193" y="12193"/>
                  </a:moveTo>
                  <a:lnTo>
                    <a:pt x="12193" y="3239963"/>
                  </a:lnTo>
                  <a:lnTo>
                    <a:pt x="0" y="3239963"/>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 name="Freeform 15">
              <a:extLst>
                <a:ext uri="{FF2B5EF4-FFF2-40B4-BE49-F238E27FC236}">
                  <a16:creationId xmlns:a16="http://schemas.microsoft.com/office/drawing/2014/main" id="{823352D9-C445-2FB1-58CC-412C66EFFB7E}"/>
                </a:ext>
              </a:extLst>
            </p:cNvPr>
            <p:cNvSpPr/>
            <p:nvPr/>
          </p:nvSpPr>
          <p:spPr>
            <a:xfrm>
              <a:off x="1287732" y="3752967"/>
              <a:ext cx="12192" cy="3119663"/>
            </a:xfrm>
            <a:custGeom>
              <a:avLst/>
              <a:gdLst>
                <a:gd name="connsiteX0" fmla="*/ 12193 w 12192"/>
                <a:gd name="connsiteY0" fmla="*/ 12193 h 3119663"/>
                <a:gd name="connsiteX1" fmla="*/ 12193 w 12192"/>
                <a:gd name="connsiteY1" fmla="*/ 3119664 h 3119663"/>
                <a:gd name="connsiteX2" fmla="*/ 0 w 12192"/>
                <a:gd name="connsiteY2" fmla="*/ 3119664 h 3119663"/>
                <a:gd name="connsiteX3" fmla="*/ 0 w 12192"/>
                <a:gd name="connsiteY3" fmla="*/ 0 h 3119663"/>
              </a:gdLst>
              <a:ahLst/>
              <a:cxnLst>
                <a:cxn ang="0">
                  <a:pos x="connsiteX0" y="connsiteY0"/>
                </a:cxn>
                <a:cxn ang="0">
                  <a:pos x="connsiteX1" y="connsiteY1"/>
                </a:cxn>
                <a:cxn ang="0">
                  <a:pos x="connsiteX2" y="connsiteY2"/>
                </a:cxn>
                <a:cxn ang="0">
                  <a:pos x="connsiteX3" y="connsiteY3"/>
                </a:cxn>
              </a:cxnLst>
              <a:rect l="l" t="t" r="r" b="b"/>
              <a:pathLst>
                <a:path w="12192" h="3119663">
                  <a:moveTo>
                    <a:pt x="12193" y="12193"/>
                  </a:moveTo>
                  <a:lnTo>
                    <a:pt x="12193" y="3119664"/>
                  </a:lnTo>
                  <a:lnTo>
                    <a:pt x="0" y="311966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 name="Freeform 16">
              <a:extLst>
                <a:ext uri="{FF2B5EF4-FFF2-40B4-BE49-F238E27FC236}">
                  <a16:creationId xmlns:a16="http://schemas.microsoft.com/office/drawing/2014/main" id="{E006E8DA-D379-FC56-8B0F-2B285C2153DD}"/>
                </a:ext>
              </a:extLst>
            </p:cNvPr>
            <p:cNvSpPr/>
            <p:nvPr/>
          </p:nvSpPr>
          <p:spPr>
            <a:xfrm>
              <a:off x="1408031" y="3873267"/>
              <a:ext cx="12192" cy="2999363"/>
            </a:xfrm>
            <a:custGeom>
              <a:avLst/>
              <a:gdLst>
                <a:gd name="connsiteX0" fmla="*/ 12193 w 12192"/>
                <a:gd name="connsiteY0" fmla="*/ 12193 h 2999363"/>
                <a:gd name="connsiteX1" fmla="*/ 12193 w 12192"/>
                <a:gd name="connsiteY1" fmla="*/ 2999364 h 2999363"/>
                <a:gd name="connsiteX2" fmla="*/ 0 w 12192"/>
                <a:gd name="connsiteY2" fmla="*/ 2999364 h 2999363"/>
                <a:gd name="connsiteX3" fmla="*/ 0 w 12192"/>
                <a:gd name="connsiteY3" fmla="*/ 0 h 2999363"/>
              </a:gdLst>
              <a:ahLst/>
              <a:cxnLst>
                <a:cxn ang="0">
                  <a:pos x="connsiteX0" y="connsiteY0"/>
                </a:cxn>
                <a:cxn ang="0">
                  <a:pos x="connsiteX1" y="connsiteY1"/>
                </a:cxn>
                <a:cxn ang="0">
                  <a:pos x="connsiteX2" y="connsiteY2"/>
                </a:cxn>
                <a:cxn ang="0">
                  <a:pos x="connsiteX3" y="connsiteY3"/>
                </a:cxn>
              </a:cxnLst>
              <a:rect l="l" t="t" r="r" b="b"/>
              <a:pathLst>
                <a:path w="12192" h="2999363">
                  <a:moveTo>
                    <a:pt x="12193" y="12193"/>
                  </a:moveTo>
                  <a:lnTo>
                    <a:pt x="12193" y="2999364"/>
                  </a:lnTo>
                  <a:lnTo>
                    <a:pt x="0" y="299936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 name="Freeform 17">
              <a:extLst>
                <a:ext uri="{FF2B5EF4-FFF2-40B4-BE49-F238E27FC236}">
                  <a16:creationId xmlns:a16="http://schemas.microsoft.com/office/drawing/2014/main" id="{44C10D20-7EB5-A4D1-9738-B62A39EE1405}"/>
                </a:ext>
              </a:extLst>
            </p:cNvPr>
            <p:cNvSpPr/>
            <p:nvPr/>
          </p:nvSpPr>
          <p:spPr>
            <a:xfrm>
              <a:off x="1527518" y="3993566"/>
              <a:ext cx="12192" cy="2879064"/>
            </a:xfrm>
            <a:custGeom>
              <a:avLst/>
              <a:gdLst>
                <a:gd name="connsiteX0" fmla="*/ 12193 w 12192"/>
                <a:gd name="connsiteY0" fmla="*/ 12193 h 2879064"/>
                <a:gd name="connsiteX1" fmla="*/ 12193 w 12192"/>
                <a:gd name="connsiteY1" fmla="*/ 2879064 h 2879064"/>
                <a:gd name="connsiteX2" fmla="*/ 0 w 12192"/>
                <a:gd name="connsiteY2" fmla="*/ 2879064 h 2879064"/>
                <a:gd name="connsiteX3" fmla="*/ 0 w 12192"/>
                <a:gd name="connsiteY3" fmla="*/ 0 h 2879064"/>
              </a:gdLst>
              <a:ahLst/>
              <a:cxnLst>
                <a:cxn ang="0">
                  <a:pos x="connsiteX0" y="connsiteY0"/>
                </a:cxn>
                <a:cxn ang="0">
                  <a:pos x="connsiteX1" y="connsiteY1"/>
                </a:cxn>
                <a:cxn ang="0">
                  <a:pos x="connsiteX2" y="connsiteY2"/>
                </a:cxn>
                <a:cxn ang="0">
                  <a:pos x="connsiteX3" y="connsiteY3"/>
                </a:cxn>
              </a:cxnLst>
              <a:rect l="l" t="t" r="r" b="b"/>
              <a:pathLst>
                <a:path w="12192" h="2879064">
                  <a:moveTo>
                    <a:pt x="12193" y="12193"/>
                  </a:moveTo>
                  <a:lnTo>
                    <a:pt x="12193" y="2879064"/>
                  </a:lnTo>
                  <a:lnTo>
                    <a:pt x="0" y="287906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 name="Freeform 18">
              <a:extLst>
                <a:ext uri="{FF2B5EF4-FFF2-40B4-BE49-F238E27FC236}">
                  <a16:creationId xmlns:a16="http://schemas.microsoft.com/office/drawing/2014/main" id="{D79EF51D-B4A0-3B3D-6EF3-5BAE2F64AEB5}"/>
                </a:ext>
              </a:extLst>
            </p:cNvPr>
            <p:cNvSpPr/>
            <p:nvPr/>
          </p:nvSpPr>
          <p:spPr>
            <a:xfrm>
              <a:off x="1647818" y="4113866"/>
              <a:ext cx="12192" cy="2758764"/>
            </a:xfrm>
            <a:custGeom>
              <a:avLst/>
              <a:gdLst>
                <a:gd name="connsiteX0" fmla="*/ 12193 w 12192"/>
                <a:gd name="connsiteY0" fmla="*/ 12193 h 2758764"/>
                <a:gd name="connsiteX1" fmla="*/ 12193 w 12192"/>
                <a:gd name="connsiteY1" fmla="*/ 2758765 h 2758764"/>
                <a:gd name="connsiteX2" fmla="*/ 0 w 12192"/>
                <a:gd name="connsiteY2" fmla="*/ 2758765 h 2758764"/>
                <a:gd name="connsiteX3" fmla="*/ 0 w 12192"/>
                <a:gd name="connsiteY3" fmla="*/ 0 h 2758764"/>
              </a:gdLst>
              <a:ahLst/>
              <a:cxnLst>
                <a:cxn ang="0">
                  <a:pos x="connsiteX0" y="connsiteY0"/>
                </a:cxn>
                <a:cxn ang="0">
                  <a:pos x="connsiteX1" y="connsiteY1"/>
                </a:cxn>
                <a:cxn ang="0">
                  <a:pos x="connsiteX2" y="connsiteY2"/>
                </a:cxn>
                <a:cxn ang="0">
                  <a:pos x="connsiteX3" y="connsiteY3"/>
                </a:cxn>
              </a:cxnLst>
              <a:rect l="l" t="t" r="r" b="b"/>
              <a:pathLst>
                <a:path w="12192" h="2758764">
                  <a:moveTo>
                    <a:pt x="12193" y="12193"/>
                  </a:moveTo>
                  <a:lnTo>
                    <a:pt x="12193" y="2758765"/>
                  </a:lnTo>
                  <a:lnTo>
                    <a:pt x="0" y="27587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 name="Freeform 19">
              <a:extLst>
                <a:ext uri="{FF2B5EF4-FFF2-40B4-BE49-F238E27FC236}">
                  <a16:creationId xmlns:a16="http://schemas.microsoft.com/office/drawing/2014/main" id="{E416E7A7-1150-8055-4119-A910BFD7464A}"/>
                </a:ext>
              </a:extLst>
            </p:cNvPr>
            <p:cNvSpPr/>
            <p:nvPr/>
          </p:nvSpPr>
          <p:spPr>
            <a:xfrm>
              <a:off x="1768118" y="4234166"/>
              <a:ext cx="12192" cy="2638464"/>
            </a:xfrm>
            <a:custGeom>
              <a:avLst/>
              <a:gdLst>
                <a:gd name="connsiteX0" fmla="*/ 12193 w 12192"/>
                <a:gd name="connsiteY0" fmla="*/ 12193 h 2638464"/>
                <a:gd name="connsiteX1" fmla="*/ 12193 w 12192"/>
                <a:gd name="connsiteY1" fmla="*/ 2638465 h 2638464"/>
                <a:gd name="connsiteX2" fmla="*/ 0 w 12192"/>
                <a:gd name="connsiteY2" fmla="*/ 2638465 h 2638464"/>
                <a:gd name="connsiteX3" fmla="*/ 0 w 12192"/>
                <a:gd name="connsiteY3" fmla="*/ 0 h 2638464"/>
              </a:gdLst>
              <a:ahLst/>
              <a:cxnLst>
                <a:cxn ang="0">
                  <a:pos x="connsiteX0" y="connsiteY0"/>
                </a:cxn>
                <a:cxn ang="0">
                  <a:pos x="connsiteX1" y="connsiteY1"/>
                </a:cxn>
                <a:cxn ang="0">
                  <a:pos x="connsiteX2" y="connsiteY2"/>
                </a:cxn>
                <a:cxn ang="0">
                  <a:pos x="connsiteX3" y="connsiteY3"/>
                </a:cxn>
              </a:cxnLst>
              <a:rect l="l" t="t" r="r" b="b"/>
              <a:pathLst>
                <a:path w="12192" h="2638464">
                  <a:moveTo>
                    <a:pt x="12193" y="12193"/>
                  </a:moveTo>
                  <a:lnTo>
                    <a:pt x="12193" y="2638465"/>
                  </a:lnTo>
                  <a:lnTo>
                    <a:pt x="0" y="26384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 name="Freeform 20">
              <a:extLst>
                <a:ext uri="{FF2B5EF4-FFF2-40B4-BE49-F238E27FC236}">
                  <a16:creationId xmlns:a16="http://schemas.microsoft.com/office/drawing/2014/main" id="{AA346404-0496-CF0E-635C-F34725432252}"/>
                </a:ext>
              </a:extLst>
            </p:cNvPr>
            <p:cNvSpPr/>
            <p:nvPr/>
          </p:nvSpPr>
          <p:spPr>
            <a:xfrm>
              <a:off x="1888417" y="4354465"/>
              <a:ext cx="12192" cy="2518165"/>
            </a:xfrm>
            <a:custGeom>
              <a:avLst/>
              <a:gdLst>
                <a:gd name="connsiteX0" fmla="*/ 12193 w 12192"/>
                <a:gd name="connsiteY0" fmla="*/ 12193 h 2518165"/>
                <a:gd name="connsiteX1" fmla="*/ 12193 w 12192"/>
                <a:gd name="connsiteY1" fmla="*/ 2518165 h 2518165"/>
                <a:gd name="connsiteX2" fmla="*/ 0 w 12192"/>
                <a:gd name="connsiteY2" fmla="*/ 2518165 h 2518165"/>
                <a:gd name="connsiteX3" fmla="*/ 0 w 12192"/>
                <a:gd name="connsiteY3" fmla="*/ 0 h 2518165"/>
              </a:gdLst>
              <a:ahLst/>
              <a:cxnLst>
                <a:cxn ang="0">
                  <a:pos x="connsiteX0" y="connsiteY0"/>
                </a:cxn>
                <a:cxn ang="0">
                  <a:pos x="connsiteX1" y="connsiteY1"/>
                </a:cxn>
                <a:cxn ang="0">
                  <a:pos x="connsiteX2" y="connsiteY2"/>
                </a:cxn>
                <a:cxn ang="0">
                  <a:pos x="connsiteX3" y="connsiteY3"/>
                </a:cxn>
              </a:cxnLst>
              <a:rect l="l" t="t" r="r" b="b"/>
              <a:pathLst>
                <a:path w="12192" h="2518165">
                  <a:moveTo>
                    <a:pt x="12193" y="12193"/>
                  </a:moveTo>
                  <a:lnTo>
                    <a:pt x="12193" y="2518165"/>
                  </a:lnTo>
                  <a:lnTo>
                    <a:pt x="0" y="25181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2" name="Freeform 21">
              <a:extLst>
                <a:ext uri="{FF2B5EF4-FFF2-40B4-BE49-F238E27FC236}">
                  <a16:creationId xmlns:a16="http://schemas.microsoft.com/office/drawing/2014/main" id="{FB0B29BF-789A-497A-9AD8-5769D0044662}"/>
                </a:ext>
              </a:extLst>
            </p:cNvPr>
            <p:cNvSpPr/>
            <p:nvPr/>
          </p:nvSpPr>
          <p:spPr>
            <a:xfrm>
              <a:off x="2008717" y="4474765"/>
              <a:ext cx="12192" cy="2397865"/>
            </a:xfrm>
            <a:custGeom>
              <a:avLst/>
              <a:gdLst>
                <a:gd name="connsiteX0" fmla="*/ 12193 w 12192"/>
                <a:gd name="connsiteY0" fmla="*/ 11380 h 2397865"/>
                <a:gd name="connsiteX1" fmla="*/ 12193 w 12192"/>
                <a:gd name="connsiteY1" fmla="*/ 2397865 h 2397865"/>
                <a:gd name="connsiteX2" fmla="*/ 0 w 12192"/>
                <a:gd name="connsiteY2" fmla="*/ 2397865 h 2397865"/>
                <a:gd name="connsiteX3" fmla="*/ 0 w 12192"/>
                <a:gd name="connsiteY3" fmla="*/ 0 h 2397865"/>
              </a:gdLst>
              <a:ahLst/>
              <a:cxnLst>
                <a:cxn ang="0">
                  <a:pos x="connsiteX0" y="connsiteY0"/>
                </a:cxn>
                <a:cxn ang="0">
                  <a:pos x="connsiteX1" y="connsiteY1"/>
                </a:cxn>
                <a:cxn ang="0">
                  <a:pos x="connsiteX2" y="connsiteY2"/>
                </a:cxn>
                <a:cxn ang="0">
                  <a:pos x="connsiteX3" y="connsiteY3"/>
                </a:cxn>
              </a:cxnLst>
              <a:rect l="l" t="t" r="r" b="b"/>
              <a:pathLst>
                <a:path w="12192" h="2397865">
                  <a:moveTo>
                    <a:pt x="12193" y="11380"/>
                  </a:moveTo>
                  <a:lnTo>
                    <a:pt x="12193" y="2397865"/>
                  </a:lnTo>
                  <a:lnTo>
                    <a:pt x="0" y="23978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3" name="Freeform 22">
              <a:extLst>
                <a:ext uri="{FF2B5EF4-FFF2-40B4-BE49-F238E27FC236}">
                  <a16:creationId xmlns:a16="http://schemas.microsoft.com/office/drawing/2014/main" id="{847E03DA-1DA2-0A57-8F2D-9197AFFDBAC3}"/>
                </a:ext>
              </a:extLst>
            </p:cNvPr>
            <p:cNvSpPr/>
            <p:nvPr/>
          </p:nvSpPr>
          <p:spPr>
            <a:xfrm>
              <a:off x="2129017" y="4594252"/>
              <a:ext cx="12192" cy="2278378"/>
            </a:xfrm>
            <a:custGeom>
              <a:avLst/>
              <a:gdLst>
                <a:gd name="connsiteX0" fmla="*/ 12193 w 12192"/>
                <a:gd name="connsiteY0" fmla="*/ 12193 h 2278378"/>
                <a:gd name="connsiteX1" fmla="*/ 12193 w 12192"/>
                <a:gd name="connsiteY1" fmla="*/ 2278379 h 2278378"/>
                <a:gd name="connsiteX2" fmla="*/ 0 w 12192"/>
                <a:gd name="connsiteY2" fmla="*/ 2278379 h 2278378"/>
                <a:gd name="connsiteX3" fmla="*/ 0 w 12192"/>
                <a:gd name="connsiteY3" fmla="*/ 0 h 2278378"/>
              </a:gdLst>
              <a:ahLst/>
              <a:cxnLst>
                <a:cxn ang="0">
                  <a:pos x="connsiteX0" y="connsiteY0"/>
                </a:cxn>
                <a:cxn ang="0">
                  <a:pos x="connsiteX1" y="connsiteY1"/>
                </a:cxn>
                <a:cxn ang="0">
                  <a:pos x="connsiteX2" y="connsiteY2"/>
                </a:cxn>
                <a:cxn ang="0">
                  <a:pos x="connsiteX3" y="connsiteY3"/>
                </a:cxn>
              </a:cxnLst>
              <a:rect l="l" t="t" r="r" b="b"/>
              <a:pathLst>
                <a:path w="12192" h="2278378">
                  <a:moveTo>
                    <a:pt x="12193" y="12193"/>
                  </a:moveTo>
                  <a:lnTo>
                    <a:pt x="12193" y="2278379"/>
                  </a:lnTo>
                  <a:lnTo>
                    <a:pt x="0" y="227837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4" name="Freeform 23">
              <a:extLst>
                <a:ext uri="{FF2B5EF4-FFF2-40B4-BE49-F238E27FC236}">
                  <a16:creationId xmlns:a16="http://schemas.microsoft.com/office/drawing/2014/main" id="{D1AB1A9E-A2CC-6B48-BFE2-3464A1EC1B0E}"/>
                </a:ext>
              </a:extLst>
            </p:cNvPr>
            <p:cNvSpPr/>
            <p:nvPr/>
          </p:nvSpPr>
          <p:spPr>
            <a:xfrm>
              <a:off x="2249316" y="4714552"/>
              <a:ext cx="12192" cy="2158078"/>
            </a:xfrm>
            <a:custGeom>
              <a:avLst/>
              <a:gdLst>
                <a:gd name="connsiteX0" fmla="*/ 12193 w 12192"/>
                <a:gd name="connsiteY0" fmla="*/ 12193 h 2158078"/>
                <a:gd name="connsiteX1" fmla="*/ 12193 w 12192"/>
                <a:gd name="connsiteY1" fmla="*/ 2158079 h 2158078"/>
                <a:gd name="connsiteX2" fmla="*/ 0 w 12192"/>
                <a:gd name="connsiteY2" fmla="*/ 2158079 h 2158078"/>
                <a:gd name="connsiteX3" fmla="*/ 0 w 12192"/>
                <a:gd name="connsiteY3" fmla="*/ 0 h 2158078"/>
              </a:gdLst>
              <a:ahLst/>
              <a:cxnLst>
                <a:cxn ang="0">
                  <a:pos x="connsiteX0" y="connsiteY0"/>
                </a:cxn>
                <a:cxn ang="0">
                  <a:pos x="connsiteX1" y="connsiteY1"/>
                </a:cxn>
                <a:cxn ang="0">
                  <a:pos x="connsiteX2" y="connsiteY2"/>
                </a:cxn>
                <a:cxn ang="0">
                  <a:pos x="connsiteX3" y="connsiteY3"/>
                </a:cxn>
              </a:cxnLst>
              <a:rect l="l" t="t" r="r" b="b"/>
              <a:pathLst>
                <a:path w="12192" h="2158078">
                  <a:moveTo>
                    <a:pt x="12193" y="12193"/>
                  </a:moveTo>
                  <a:lnTo>
                    <a:pt x="12193" y="2158079"/>
                  </a:lnTo>
                  <a:lnTo>
                    <a:pt x="0" y="215807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6" name="Freeform 25">
              <a:extLst>
                <a:ext uri="{FF2B5EF4-FFF2-40B4-BE49-F238E27FC236}">
                  <a16:creationId xmlns:a16="http://schemas.microsoft.com/office/drawing/2014/main" id="{81B63EF1-7F01-B583-F15A-A4E3830A0E67}"/>
                </a:ext>
              </a:extLst>
            </p:cNvPr>
            <p:cNvSpPr/>
            <p:nvPr/>
          </p:nvSpPr>
          <p:spPr>
            <a:xfrm>
              <a:off x="2369616" y="4834851"/>
              <a:ext cx="12192" cy="2037779"/>
            </a:xfrm>
            <a:custGeom>
              <a:avLst/>
              <a:gdLst>
                <a:gd name="connsiteX0" fmla="*/ 12193 w 12192"/>
                <a:gd name="connsiteY0" fmla="*/ 12193 h 2037779"/>
                <a:gd name="connsiteX1" fmla="*/ 12193 w 12192"/>
                <a:gd name="connsiteY1" fmla="*/ 2037779 h 2037779"/>
                <a:gd name="connsiteX2" fmla="*/ 0 w 12192"/>
                <a:gd name="connsiteY2" fmla="*/ 2037779 h 2037779"/>
                <a:gd name="connsiteX3" fmla="*/ 0 w 12192"/>
                <a:gd name="connsiteY3" fmla="*/ 0 h 2037779"/>
              </a:gdLst>
              <a:ahLst/>
              <a:cxnLst>
                <a:cxn ang="0">
                  <a:pos x="connsiteX0" y="connsiteY0"/>
                </a:cxn>
                <a:cxn ang="0">
                  <a:pos x="connsiteX1" y="connsiteY1"/>
                </a:cxn>
                <a:cxn ang="0">
                  <a:pos x="connsiteX2" y="connsiteY2"/>
                </a:cxn>
                <a:cxn ang="0">
                  <a:pos x="connsiteX3" y="connsiteY3"/>
                </a:cxn>
              </a:cxnLst>
              <a:rect l="l" t="t" r="r" b="b"/>
              <a:pathLst>
                <a:path w="12192" h="2037779">
                  <a:moveTo>
                    <a:pt x="12193" y="12193"/>
                  </a:moveTo>
                  <a:lnTo>
                    <a:pt x="12193" y="2037779"/>
                  </a:lnTo>
                  <a:lnTo>
                    <a:pt x="0" y="203777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0" name="Freeform 29">
              <a:extLst>
                <a:ext uri="{FF2B5EF4-FFF2-40B4-BE49-F238E27FC236}">
                  <a16:creationId xmlns:a16="http://schemas.microsoft.com/office/drawing/2014/main" id="{108C1D44-FE8B-6E01-FDFA-B6ABD3A9726A}"/>
                </a:ext>
              </a:extLst>
            </p:cNvPr>
            <p:cNvSpPr/>
            <p:nvPr/>
          </p:nvSpPr>
          <p:spPr>
            <a:xfrm>
              <a:off x="2489916" y="4955151"/>
              <a:ext cx="12192" cy="1917479"/>
            </a:xfrm>
            <a:custGeom>
              <a:avLst/>
              <a:gdLst>
                <a:gd name="connsiteX0" fmla="*/ 12193 w 12192"/>
                <a:gd name="connsiteY0" fmla="*/ 12193 h 1917479"/>
                <a:gd name="connsiteX1" fmla="*/ 12193 w 12192"/>
                <a:gd name="connsiteY1" fmla="*/ 1917480 h 1917479"/>
                <a:gd name="connsiteX2" fmla="*/ 0 w 12192"/>
                <a:gd name="connsiteY2" fmla="*/ 1917480 h 1917479"/>
                <a:gd name="connsiteX3" fmla="*/ 0 w 12192"/>
                <a:gd name="connsiteY3" fmla="*/ 0 h 1917479"/>
              </a:gdLst>
              <a:ahLst/>
              <a:cxnLst>
                <a:cxn ang="0">
                  <a:pos x="connsiteX0" y="connsiteY0"/>
                </a:cxn>
                <a:cxn ang="0">
                  <a:pos x="connsiteX1" y="connsiteY1"/>
                </a:cxn>
                <a:cxn ang="0">
                  <a:pos x="connsiteX2" y="connsiteY2"/>
                </a:cxn>
                <a:cxn ang="0">
                  <a:pos x="connsiteX3" y="connsiteY3"/>
                </a:cxn>
              </a:cxnLst>
              <a:rect l="l" t="t" r="r" b="b"/>
              <a:pathLst>
                <a:path w="12192" h="1917478">
                  <a:moveTo>
                    <a:pt x="12193" y="12193"/>
                  </a:moveTo>
                  <a:lnTo>
                    <a:pt x="12193" y="1917480"/>
                  </a:lnTo>
                  <a:lnTo>
                    <a:pt x="0" y="1917480"/>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2" name="Freeform 31">
              <a:extLst>
                <a:ext uri="{FF2B5EF4-FFF2-40B4-BE49-F238E27FC236}">
                  <a16:creationId xmlns:a16="http://schemas.microsoft.com/office/drawing/2014/main" id="{82395FB5-7316-F916-63F4-979D0BD266E3}"/>
                </a:ext>
              </a:extLst>
            </p:cNvPr>
            <p:cNvSpPr/>
            <p:nvPr/>
          </p:nvSpPr>
          <p:spPr>
            <a:xfrm>
              <a:off x="2610215" y="5075451"/>
              <a:ext cx="12192" cy="1797179"/>
            </a:xfrm>
            <a:custGeom>
              <a:avLst/>
              <a:gdLst>
                <a:gd name="connsiteX0" fmla="*/ 12193 w 12192"/>
                <a:gd name="connsiteY0" fmla="*/ 12193 h 1797179"/>
                <a:gd name="connsiteX1" fmla="*/ 12193 w 12192"/>
                <a:gd name="connsiteY1" fmla="*/ 1797180 h 1797179"/>
                <a:gd name="connsiteX2" fmla="*/ 0 w 12192"/>
                <a:gd name="connsiteY2" fmla="*/ 1797180 h 1797179"/>
                <a:gd name="connsiteX3" fmla="*/ 0 w 12192"/>
                <a:gd name="connsiteY3" fmla="*/ 0 h 1797179"/>
              </a:gdLst>
              <a:ahLst/>
              <a:cxnLst>
                <a:cxn ang="0">
                  <a:pos x="connsiteX0" y="connsiteY0"/>
                </a:cxn>
                <a:cxn ang="0">
                  <a:pos x="connsiteX1" y="connsiteY1"/>
                </a:cxn>
                <a:cxn ang="0">
                  <a:pos x="connsiteX2" y="connsiteY2"/>
                </a:cxn>
                <a:cxn ang="0">
                  <a:pos x="connsiteX3" y="connsiteY3"/>
                </a:cxn>
              </a:cxnLst>
              <a:rect l="l" t="t" r="r" b="b"/>
              <a:pathLst>
                <a:path w="12192" h="1797179">
                  <a:moveTo>
                    <a:pt x="12193" y="12193"/>
                  </a:moveTo>
                  <a:lnTo>
                    <a:pt x="12193" y="1797180"/>
                  </a:lnTo>
                  <a:lnTo>
                    <a:pt x="0" y="1797180"/>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3" name="Freeform 32">
              <a:extLst>
                <a:ext uri="{FF2B5EF4-FFF2-40B4-BE49-F238E27FC236}">
                  <a16:creationId xmlns:a16="http://schemas.microsoft.com/office/drawing/2014/main" id="{3FF9CE0A-D3E5-FB0A-BAF0-7E8553A974AF}"/>
                </a:ext>
              </a:extLst>
            </p:cNvPr>
            <p:cNvSpPr/>
            <p:nvPr/>
          </p:nvSpPr>
          <p:spPr>
            <a:xfrm>
              <a:off x="2730515" y="5195750"/>
              <a:ext cx="12192" cy="1676880"/>
            </a:xfrm>
            <a:custGeom>
              <a:avLst/>
              <a:gdLst>
                <a:gd name="connsiteX0" fmla="*/ 12193 w 12192"/>
                <a:gd name="connsiteY0" fmla="*/ 12193 h 1676880"/>
                <a:gd name="connsiteX1" fmla="*/ 12193 w 12192"/>
                <a:gd name="connsiteY1" fmla="*/ 1676880 h 1676880"/>
                <a:gd name="connsiteX2" fmla="*/ 0 w 12192"/>
                <a:gd name="connsiteY2" fmla="*/ 1676880 h 1676880"/>
                <a:gd name="connsiteX3" fmla="*/ 0 w 12192"/>
                <a:gd name="connsiteY3" fmla="*/ 0 h 1676880"/>
              </a:gdLst>
              <a:ahLst/>
              <a:cxnLst>
                <a:cxn ang="0">
                  <a:pos x="connsiteX0" y="connsiteY0"/>
                </a:cxn>
                <a:cxn ang="0">
                  <a:pos x="connsiteX1" y="connsiteY1"/>
                </a:cxn>
                <a:cxn ang="0">
                  <a:pos x="connsiteX2" y="connsiteY2"/>
                </a:cxn>
                <a:cxn ang="0">
                  <a:pos x="connsiteX3" y="connsiteY3"/>
                </a:cxn>
              </a:cxnLst>
              <a:rect l="l" t="t" r="r" b="b"/>
              <a:pathLst>
                <a:path w="12192" h="1676880">
                  <a:moveTo>
                    <a:pt x="12193" y="12193"/>
                  </a:moveTo>
                  <a:lnTo>
                    <a:pt x="12193" y="1676880"/>
                  </a:lnTo>
                  <a:lnTo>
                    <a:pt x="0" y="1676880"/>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4" name="Freeform 33">
              <a:extLst>
                <a:ext uri="{FF2B5EF4-FFF2-40B4-BE49-F238E27FC236}">
                  <a16:creationId xmlns:a16="http://schemas.microsoft.com/office/drawing/2014/main" id="{B523F8B2-9266-7485-A0D9-F0B07A3786B0}"/>
                </a:ext>
              </a:extLst>
            </p:cNvPr>
            <p:cNvSpPr/>
            <p:nvPr/>
          </p:nvSpPr>
          <p:spPr>
            <a:xfrm>
              <a:off x="2850002" y="5316050"/>
              <a:ext cx="12192" cy="1556580"/>
            </a:xfrm>
            <a:custGeom>
              <a:avLst/>
              <a:gdLst>
                <a:gd name="connsiteX0" fmla="*/ 12193 w 12192"/>
                <a:gd name="connsiteY0" fmla="*/ 12193 h 1556580"/>
                <a:gd name="connsiteX1" fmla="*/ 12193 w 12192"/>
                <a:gd name="connsiteY1" fmla="*/ 1556581 h 1556580"/>
                <a:gd name="connsiteX2" fmla="*/ 0 w 12192"/>
                <a:gd name="connsiteY2" fmla="*/ 1556581 h 1556580"/>
                <a:gd name="connsiteX3" fmla="*/ 0 w 12192"/>
                <a:gd name="connsiteY3" fmla="*/ 0 h 1556580"/>
              </a:gdLst>
              <a:ahLst/>
              <a:cxnLst>
                <a:cxn ang="0">
                  <a:pos x="connsiteX0" y="connsiteY0"/>
                </a:cxn>
                <a:cxn ang="0">
                  <a:pos x="connsiteX1" y="connsiteY1"/>
                </a:cxn>
                <a:cxn ang="0">
                  <a:pos x="connsiteX2" y="connsiteY2"/>
                </a:cxn>
                <a:cxn ang="0">
                  <a:pos x="connsiteX3" y="connsiteY3"/>
                </a:cxn>
              </a:cxnLst>
              <a:rect l="l" t="t" r="r" b="b"/>
              <a:pathLst>
                <a:path w="12192" h="1556580">
                  <a:moveTo>
                    <a:pt x="12193" y="12193"/>
                  </a:moveTo>
                  <a:lnTo>
                    <a:pt x="12193" y="1556581"/>
                  </a:lnTo>
                  <a:lnTo>
                    <a:pt x="0" y="1556581"/>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5" name="Freeform 34">
              <a:extLst>
                <a:ext uri="{FF2B5EF4-FFF2-40B4-BE49-F238E27FC236}">
                  <a16:creationId xmlns:a16="http://schemas.microsoft.com/office/drawing/2014/main" id="{5A26FF8B-CA7D-7773-AB86-8C12B06F8011}"/>
                </a:ext>
              </a:extLst>
            </p:cNvPr>
            <p:cNvSpPr/>
            <p:nvPr/>
          </p:nvSpPr>
          <p:spPr>
            <a:xfrm>
              <a:off x="2970302" y="5436350"/>
              <a:ext cx="12192" cy="1436280"/>
            </a:xfrm>
            <a:custGeom>
              <a:avLst/>
              <a:gdLst>
                <a:gd name="connsiteX0" fmla="*/ 12193 w 12192"/>
                <a:gd name="connsiteY0" fmla="*/ 12193 h 1436280"/>
                <a:gd name="connsiteX1" fmla="*/ 12193 w 12192"/>
                <a:gd name="connsiteY1" fmla="*/ 1436281 h 1436280"/>
                <a:gd name="connsiteX2" fmla="*/ 0 w 12192"/>
                <a:gd name="connsiteY2" fmla="*/ 1436281 h 1436280"/>
                <a:gd name="connsiteX3" fmla="*/ 0 w 12192"/>
                <a:gd name="connsiteY3" fmla="*/ 0 h 1436280"/>
              </a:gdLst>
              <a:ahLst/>
              <a:cxnLst>
                <a:cxn ang="0">
                  <a:pos x="connsiteX0" y="connsiteY0"/>
                </a:cxn>
                <a:cxn ang="0">
                  <a:pos x="connsiteX1" y="connsiteY1"/>
                </a:cxn>
                <a:cxn ang="0">
                  <a:pos x="connsiteX2" y="connsiteY2"/>
                </a:cxn>
                <a:cxn ang="0">
                  <a:pos x="connsiteX3" y="connsiteY3"/>
                </a:cxn>
              </a:cxnLst>
              <a:rect l="l" t="t" r="r" b="b"/>
              <a:pathLst>
                <a:path w="12192" h="1436280">
                  <a:moveTo>
                    <a:pt x="12193" y="12193"/>
                  </a:moveTo>
                  <a:lnTo>
                    <a:pt x="12193" y="1436281"/>
                  </a:lnTo>
                  <a:lnTo>
                    <a:pt x="0" y="1436281"/>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6" name="Freeform 35">
              <a:extLst>
                <a:ext uri="{FF2B5EF4-FFF2-40B4-BE49-F238E27FC236}">
                  <a16:creationId xmlns:a16="http://schemas.microsoft.com/office/drawing/2014/main" id="{B8236031-B717-F015-3F6B-A4D4C1472A07}"/>
                </a:ext>
              </a:extLst>
            </p:cNvPr>
            <p:cNvSpPr/>
            <p:nvPr/>
          </p:nvSpPr>
          <p:spPr>
            <a:xfrm>
              <a:off x="3090601" y="5556649"/>
              <a:ext cx="12192" cy="1315981"/>
            </a:xfrm>
            <a:custGeom>
              <a:avLst/>
              <a:gdLst>
                <a:gd name="connsiteX0" fmla="*/ 12193 w 12192"/>
                <a:gd name="connsiteY0" fmla="*/ 12193 h 1315981"/>
                <a:gd name="connsiteX1" fmla="*/ 12193 w 12192"/>
                <a:gd name="connsiteY1" fmla="*/ 1315981 h 1315981"/>
                <a:gd name="connsiteX2" fmla="*/ 0 w 12192"/>
                <a:gd name="connsiteY2" fmla="*/ 1315981 h 1315981"/>
                <a:gd name="connsiteX3" fmla="*/ 0 w 12192"/>
                <a:gd name="connsiteY3" fmla="*/ 0 h 1315981"/>
              </a:gdLst>
              <a:ahLst/>
              <a:cxnLst>
                <a:cxn ang="0">
                  <a:pos x="connsiteX0" y="connsiteY0"/>
                </a:cxn>
                <a:cxn ang="0">
                  <a:pos x="connsiteX1" y="connsiteY1"/>
                </a:cxn>
                <a:cxn ang="0">
                  <a:pos x="connsiteX2" y="connsiteY2"/>
                </a:cxn>
                <a:cxn ang="0">
                  <a:pos x="connsiteX3" y="connsiteY3"/>
                </a:cxn>
              </a:cxnLst>
              <a:rect l="l" t="t" r="r" b="b"/>
              <a:pathLst>
                <a:path w="12192" h="1315981">
                  <a:moveTo>
                    <a:pt x="12193" y="12193"/>
                  </a:moveTo>
                  <a:lnTo>
                    <a:pt x="12193" y="1315981"/>
                  </a:lnTo>
                  <a:lnTo>
                    <a:pt x="0" y="1315981"/>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7" name="Freeform 36">
              <a:extLst>
                <a:ext uri="{FF2B5EF4-FFF2-40B4-BE49-F238E27FC236}">
                  <a16:creationId xmlns:a16="http://schemas.microsoft.com/office/drawing/2014/main" id="{1926F1D4-AD7D-8CBA-0132-73D1D8692852}"/>
                </a:ext>
              </a:extLst>
            </p:cNvPr>
            <p:cNvSpPr/>
            <p:nvPr/>
          </p:nvSpPr>
          <p:spPr>
            <a:xfrm>
              <a:off x="3210901" y="5676136"/>
              <a:ext cx="12192" cy="1196494"/>
            </a:xfrm>
            <a:custGeom>
              <a:avLst/>
              <a:gdLst>
                <a:gd name="connsiteX0" fmla="*/ 12193 w 12192"/>
                <a:gd name="connsiteY0" fmla="*/ 12193 h 1196494"/>
                <a:gd name="connsiteX1" fmla="*/ 12193 w 12192"/>
                <a:gd name="connsiteY1" fmla="*/ 1196494 h 1196494"/>
                <a:gd name="connsiteX2" fmla="*/ 0 w 12192"/>
                <a:gd name="connsiteY2" fmla="*/ 1196494 h 1196494"/>
                <a:gd name="connsiteX3" fmla="*/ 0 w 12192"/>
                <a:gd name="connsiteY3" fmla="*/ 0 h 1196494"/>
              </a:gdLst>
              <a:ahLst/>
              <a:cxnLst>
                <a:cxn ang="0">
                  <a:pos x="connsiteX0" y="connsiteY0"/>
                </a:cxn>
                <a:cxn ang="0">
                  <a:pos x="connsiteX1" y="connsiteY1"/>
                </a:cxn>
                <a:cxn ang="0">
                  <a:pos x="connsiteX2" y="connsiteY2"/>
                </a:cxn>
                <a:cxn ang="0">
                  <a:pos x="connsiteX3" y="connsiteY3"/>
                </a:cxn>
              </a:cxnLst>
              <a:rect l="l" t="t" r="r" b="b"/>
              <a:pathLst>
                <a:path w="12192" h="1196494">
                  <a:moveTo>
                    <a:pt x="12193" y="12193"/>
                  </a:moveTo>
                  <a:lnTo>
                    <a:pt x="12193" y="1196494"/>
                  </a:lnTo>
                  <a:lnTo>
                    <a:pt x="0" y="119649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8" name="Freeform 37">
              <a:extLst>
                <a:ext uri="{FF2B5EF4-FFF2-40B4-BE49-F238E27FC236}">
                  <a16:creationId xmlns:a16="http://schemas.microsoft.com/office/drawing/2014/main" id="{6CF529C0-2D9D-3DAD-4C4D-8F48D2ACC400}"/>
                </a:ext>
              </a:extLst>
            </p:cNvPr>
            <p:cNvSpPr/>
            <p:nvPr/>
          </p:nvSpPr>
          <p:spPr>
            <a:xfrm>
              <a:off x="3331201" y="5797249"/>
              <a:ext cx="12192" cy="1075381"/>
            </a:xfrm>
            <a:custGeom>
              <a:avLst/>
              <a:gdLst>
                <a:gd name="connsiteX0" fmla="*/ 12193 w 12192"/>
                <a:gd name="connsiteY0" fmla="*/ 12193 h 1075381"/>
                <a:gd name="connsiteX1" fmla="*/ 12193 w 12192"/>
                <a:gd name="connsiteY1" fmla="*/ 1075382 h 1075381"/>
                <a:gd name="connsiteX2" fmla="*/ 0 w 12192"/>
                <a:gd name="connsiteY2" fmla="*/ 1075382 h 1075381"/>
                <a:gd name="connsiteX3" fmla="*/ 0 w 12192"/>
                <a:gd name="connsiteY3" fmla="*/ 0 h 1075381"/>
              </a:gdLst>
              <a:ahLst/>
              <a:cxnLst>
                <a:cxn ang="0">
                  <a:pos x="connsiteX0" y="connsiteY0"/>
                </a:cxn>
                <a:cxn ang="0">
                  <a:pos x="connsiteX1" y="connsiteY1"/>
                </a:cxn>
                <a:cxn ang="0">
                  <a:pos x="connsiteX2" y="connsiteY2"/>
                </a:cxn>
                <a:cxn ang="0">
                  <a:pos x="connsiteX3" y="connsiteY3"/>
                </a:cxn>
              </a:cxnLst>
              <a:rect l="l" t="t" r="r" b="b"/>
              <a:pathLst>
                <a:path w="12192" h="1075381">
                  <a:moveTo>
                    <a:pt x="12193" y="12193"/>
                  </a:moveTo>
                  <a:lnTo>
                    <a:pt x="12193" y="1075382"/>
                  </a:lnTo>
                  <a:lnTo>
                    <a:pt x="0" y="1075382"/>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9" name="Freeform 38">
              <a:extLst>
                <a:ext uri="{FF2B5EF4-FFF2-40B4-BE49-F238E27FC236}">
                  <a16:creationId xmlns:a16="http://schemas.microsoft.com/office/drawing/2014/main" id="{DA93405E-53DC-AF0B-91DF-569E2557BE39}"/>
                </a:ext>
              </a:extLst>
            </p:cNvPr>
            <p:cNvSpPr/>
            <p:nvPr/>
          </p:nvSpPr>
          <p:spPr>
            <a:xfrm>
              <a:off x="3451500" y="5916736"/>
              <a:ext cx="12192" cy="955894"/>
            </a:xfrm>
            <a:custGeom>
              <a:avLst/>
              <a:gdLst>
                <a:gd name="connsiteX0" fmla="*/ 12193 w 12192"/>
                <a:gd name="connsiteY0" fmla="*/ 12193 h 955894"/>
                <a:gd name="connsiteX1" fmla="*/ 12193 w 12192"/>
                <a:gd name="connsiteY1" fmla="*/ 955895 h 955894"/>
                <a:gd name="connsiteX2" fmla="*/ 0 w 12192"/>
                <a:gd name="connsiteY2" fmla="*/ 955895 h 955894"/>
                <a:gd name="connsiteX3" fmla="*/ 0 w 12192"/>
                <a:gd name="connsiteY3" fmla="*/ 0 h 955894"/>
              </a:gdLst>
              <a:ahLst/>
              <a:cxnLst>
                <a:cxn ang="0">
                  <a:pos x="connsiteX0" y="connsiteY0"/>
                </a:cxn>
                <a:cxn ang="0">
                  <a:pos x="connsiteX1" y="connsiteY1"/>
                </a:cxn>
                <a:cxn ang="0">
                  <a:pos x="connsiteX2" y="connsiteY2"/>
                </a:cxn>
                <a:cxn ang="0">
                  <a:pos x="connsiteX3" y="connsiteY3"/>
                </a:cxn>
              </a:cxnLst>
              <a:rect l="l" t="t" r="r" b="b"/>
              <a:pathLst>
                <a:path w="12192" h="955894">
                  <a:moveTo>
                    <a:pt x="12193" y="12193"/>
                  </a:moveTo>
                  <a:lnTo>
                    <a:pt x="12193" y="955895"/>
                  </a:lnTo>
                  <a:lnTo>
                    <a:pt x="0" y="95589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0" name="Freeform 39">
              <a:extLst>
                <a:ext uri="{FF2B5EF4-FFF2-40B4-BE49-F238E27FC236}">
                  <a16:creationId xmlns:a16="http://schemas.microsoft.com/office/drawing/2014/main" id="{31929093-AA03-63CF-AC03-3BF4E2882B17}"/>
                </a:ext>
              </a:extLst>
            </p:cNvPr>
            <p:cNvSpPr/>
            <p:nvPr/>
          </p:nvSpPr>
          <p:spPr>
            <a:xfrm>
              <a:off x="3571800" y="6037035"/>
              <a:ext cx="12192" cy="835595"/>
            </a:xfrm>
            <a:custGeom>
              <a:avLst/>
              <a:gdLst>
                <a:gd name="connsiteX0" fmla="*/ 12193 w 12192"/>
                <a:gd name="connsiteY0" fmla="*/ 12193 h 835595"/>
                <a:gd name="connsiteX1" fmla="*/ 12193 w 12192"/>
                <a:gd name="connsiteY1" fmla="*/ 835595 h 835595"/>
                <a:gd name="connsiteX2" fmla="*/ 0 w 12192"/>
                <a:gd name="connsiteY2" fmla="*/ 835595 h 835595"/>
                <a:gd name="connsiteX3" fmla="*/ 0 w 12192"/>
                <a:gd name="connsiteY3" fmla="*/ 0 h 835595"/>
              </a:gdLst>
              <a:ahLst/>
              <a:cxnLst>
                <a:cxn ang="0">
                  <a:pos x="connsiteX0" y="connsiteY0"/>
                </a:cxn>
                <a:cxn ang="0">
                  <a:pos x="connsiteX1" y="connsiteY1"/>
                </a:cxn>
                <a:cxn ang="0">
                  <a:pos x="connsiteX2" y="connsiteY2"/>
                </a:cxn>
                <a:cxn ang="0">
                  <a:pos x="connsiteX3" y="connsiteY3"/>
                </a:cxn>
              </a:cxnLst>
              <a:rect l="l" t="t" r="r" b="b"/>
              <a:pathLst>
                <a:path w="12192" h="835595">
                  <a:moveTo>
                    <a:pt x="12193" y="12193"/>
                  </a:moveTo>
                  <a:lnTo>
                    <a:pt x="12193" y="835595"/>
                  </a:lnTo>
                  <a:lnTo>
                    <a:pt x="0" y="83559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1" name="Freeform 40">
              <a:extLst>
                <a:ext uri="{FF2B5EF4-FFF2-40B4-BE49-F238E27FC236}">
                  <a16:creationId xmlns:a16="http://schemas.microsoft.com/office/drawing/2014/main" id="{07C27B4C-DF7E-625C-C008-A39F9D387746}"/>
                </a:ext>
              </a:extLst>
            </p:cNvPr>
            <p:cNvSpPr/>
            <p:nvPr/>
          </p:nvSpPr>
          <p:spPr>
            <a:xfrm>
              <a:off x="3692100" y="6157335"/>
              <a:ext cx="12192" cy="715295"/>
            </a:xfrm>
            <a:custGeom>
              <a:avLst/>
              <a:gdLst>
                <a:gd name="connsiteX0" fmla="*/ 12193 w 12192"/>
                <a:gd name="connsiteY0" fmla="*/ 12193 h 715295"/>
                <a:gd name="connsiteX1" fmla="*/ 12193 w 12192"/>
                <a:gd name="connsiteY1" fmla="*/ 715295 h 715295"/>
                <a:gd name="connsiteX2" fmla="*/ 0 w 12192"/>
                <a:gd name="connsiteY2" fmla="*/ 715295 h 715295"/>
                <a:gd name="connsiteX3" fmla="*/ 0 w 12192"/>
                <a:gd name="connsiteY3" fmla="*/ 0 h 715295"/>
              </a:gdLst>
              <a:ahLst/>
              <a:cxnLst>
                <a:cxn ang="0">
                  <a:pos x="connsiteX0" y="connsiteY0"/>
                </a:cxn>
                <a:cxn ang="0">
                  <a:pos x="connsiteX1" y="connsiteY1"/>
                </a:cxn>
                <a:cxn ang="0">
                  <a:pos x="connsiteX2" y="connsiteY2"/>
                </a:cxn>
                <a:cxn ang="0">
                  <a:pos x="connsiteX3" y="connsiteY3"/>
                </a:cxn>
              </a:cxnLst>
              <a:rect l="l" t="t" r="r" b="b"/>
              <a:pathLst>
                <a:path w="12192" h="715295">
                  <a:moveTo>
                    <a:pt x="12193" y="12193"/>
                  </a:moveTo>
                  <a:lnTo>
                    <a:pt x="12193" y="715295"/>
                  </a:lnTo>
                  <a:lnTo>
                    <a:pt x="0" y="71529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2" name="Freeform 41">
              <a:extLst>
                <a:ext uri="{FF2B5EF4-FFF2-40B4-BE49-F238E27FC236}">
                  <a16:creationId xmlns:a16="http://schemas.microsoft.com/office/drawing/2014/main" id="{31420BAA-7538-D75C-11EE-7A6F61487F40}"/>
                </a:ext>
              </a:extLst>
            </p:cNvPr>
            <p:cNvSpPr/>
            <p:nvPr/>
          </p:nvSpPr>
          <p:spPr>
            <a:xfrm>
              <a:off x="3812399" y="6277635"/>
              <a:ext cx="12192" cy="594995"/>
            </a:xfrm>
            <a:custGeom>
              <a:avLst/>
              <a:gdLst>
                <a:gd name="connsiteX0" fmla="*/ 12193 w 12192"/>
                <a:gd name="connsiteY0" fmla="*/ 12193 h 594995"/>
                <a:gd name="connsiteX1" fmla="*/ 12193 w 12192"/>
                <a:gd name="connsiteY1" fmla="*/ 594996 h 594995"/>
                <a:gd name="connsiteX2" fmla="*/ 0 w 12192"/>
                <a:gd name="connsiteY2" fmla="*/ 594996 h 594995"/>
                <a:gd name="connsiteX3" fmla="*/ 0 w 12192"/>
                <a:gd name="connsiteY3" fmla="*/ 0 h 594995"/>
              </a:gdLst>
              <a:ahLst/>
              <a:cxnLst>
                <a:cxn ang="0">
                  <a:pos x="connsiteX0" y="connsiteY0"/>
                </a:cxn>
                <a:cxn ang="0">
                  <a:pos x="connsiteX1" y="connsiteY1"/>
                </a:cxn>
                <a:cxn ang="0">
                  <a:pos x="connsiteX2" y="connsiteY2"/>
                </a:cxn>
                <a:cxn ang="0">
                  <a:pos x="connsiteX3" y="connsiteY3"/>
                </a:cxn>
              </a:cxnLst>
              <a:rect l="l" t="t" r="r" b="b"/>
              <a:pathLst>
                <a:path w="12192" h="594995">
                  <a:moveTo>
                    <a:pt x="12193" y="12193"/>
                  </a:moveTo>
                  <a:lnTo>
                    <a:pt x="12193" y="594996"/>
                  </a:lnTo>
                  <a:lnTo>
                    <a:pt x="0" y="594996"/>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3" name="Freeform 42">
              <a:extLst>
                <a:ext uri="{FF2B5EF4-FFF2-40B4-BE49-F238E27FC236}">
                  <a16:creationId xmlns:a16="http://schemas.microsoft.com/office/drawing/2014/main" id="{C381EB19-5307-9266-107F-D9B37EAB997C}"/>
                </a:ext>
              </a:extLst>
            </p:cNvPr>
            <p:cNvSpPr/>
            <p:nvPr/>
          </p:nvSpPr>
          <p:spPr>
            <a:xfrm>
              <a:off x="3932699" y="6397934"/>
              <a:ext cx="12192" cy="474696"/>
            </a:xfrm>
            <a:custGeom>
              <a:avLst/>
              <a:gdLst>
                <a:gd name="connsiteX0" fmla="*/ 12193 w 12192"/>
                <a:gd name="connsiteY0" fmla="*/ 12193 h 474696"/>
                <a:gd name="connsiteX1" fmla="*/ 12193 w 12192"/>
                <a:gd name="connsiteY1" fmla="*/ 474696 h 474696"/>
                <a:gd name="connsiteX2" fmla="*/ 0 w 12192"/>
                <a:gd name="connsiteY2" fmla="*/ 474696 h 474696"/>
                <a:gd name="connsiteX3" fmla="*/ 0 w 12192"/>
                <a:gd name="connsiteY3" fmla="*/ 0 h 474696"/>
              </a:gdLst>
              <a:ahLst/>
              <a:cxnLst>
                <a:cxn ang="0">
                  <a:pos x="connsiteX0" y="connsiteY0"/>
                </a:cxn>
                <a:cxn ang="0">
                  <a:pos x="connsiteX1" y="connsiteY1"/>
                </a:cxn>
                <a:cxn ang="0">
                  <a:pos x="connsiteX2" y="connsiteY2"/>
                </a:cxn>
                <a:cxn ang="0">
                  <a:pos x="connsiteX3" y="connsiteY3"/>
                </a:cxn>
              </a:cxnLst>
              <a:rect l="l" t="t" r="r" b="b"/>
              <a:pathLst>
                <a:path w="12192" h="474696">
                  <a:moveTo>
                    <a:pt x="12193" y="12193"/>
                  </a:moveTo>
                  <a:lnTo>
                    <a:pt x="12193" y="474696"/>
                  </a:lnTo>
                  <a:lnTo>
                    <a:pt x="0" y="474696"/>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4" name="Freeform 43">
              <a:extLst>
                <a:ext uri="{FF2B5EF4-FFF2-40B4-BE49-F238E27FC236}">
                  <a16:creationId xmlns:a16="http://schemas.microsoft.com/office/drawing/2014/main" id="{2A29EDEB-6DF9-55B4-1033-ECA30A484287}"/>
                </a:ext>
              </a:extLst>
            </p:cNvPr>
            <p:cNvSpPr/>
            <p:nvPr/>
          </p:nvSpPr>
          <p:spPr>
            <a:xfrm>
              <a:off x="4052999" y="6518234"/>
              <a:ext cx="12192" cy="354396"/>
            </a:xfrm>
            <a:custGeom>
              <a:avLst/>
              <a:gdLst>
                <a:gd name="connsiteX0" fmla="*/ 12193 w 12192"/>
                <a:gd name="connsiteY0" fmla="*/ 12193 h 354396"/>
                <a:gd name="connsiteX1" fmla="*/ 12193 w 12192"/>
                <a:gd name="connsiteY1" fmla="*/ 354396 h 354396"/>
                <a:gd name="connsiteX2" fmla="*/ 0 w 12192"/>
                <a:gd name="connsiteY2" fmla="*/ 354396 h 354396"/>
                <a:gd name="connsiteX3" fmla="*/ 0 w 12192"/>
                <a:gd name="connsiteY3" fmla="*/ 0 h 354396"/>
              </a:gdLst>
              <a:ahLst/>
              <a:cxnLst>
                <a:cxn ang="0">
                  <a:pos x="connsiteX0" y="connsiteY0"/>
                </a:cxn>
                <a:cxn ang="0">
                  <a:pos x="connsiteX1" y="connsiteY1"/>
                </a:cxn>
                <a:cxn ang="0">
                  <a:pos x="connsiteX2" y="connsiteY2"/>
                </a:cxn>
                <a:cxn ang="0">
                  <a:pos x="connsiteX3" y="connsiteY3"/>
                </a:cxn>
              </a:cxnLst>
              <a:rect l="l" t="t" r="r" b="b"/>
              <a:pathLst>
                <a:path w="12192" h="354396">
                  <a:moveTo>
                    <a:pt x="12193" y="12193"/>
                  </a:moveTo>
                  <a:lnTo>
                    <a:pt x="12193" y="354396"/>
                  </a:lnTo>
                  <a:lnTo>
                    <a:pt x="0" y="354396"/>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5" name="Freeform 44">
              <a:extLst>
                <a:ext uri="{FF2B5EF4-FFF2-40B4-BE49-F238E27FC236}">
                  <a16:creationId xmlns:a16="http://schemas.microsoft.com/office/drawing/2014/main" id="{E6243BE4-39EE-48F0-801C-C7727372CD0F}"/>
                </a:ext>
              </a:extLst>
            </p:cNvPr>
            <p:cNvSpPr/>
            <p:nvPr/>
          </p:nvSpPr>
          <p:spPr>
            <a:xfrm>
              <a:off x="4172486" y="6638534"/>
              <a:ext cx="12192" cy="234096"/>
            </a:xfrm>
            <a:custGeom>
              <a:avLst/>
              <a:gdLst>
                <a:gd name="connsiteX0" fmla="*/ 12193 w 12192"/>
                <a:gd name="connsiteY0" fmla="*/ 12193 h 234096"/>
                <a:gd name="connsiteX1" fmla="*/ 12193 w 12192"/>
                <a:gd name="connsiteY1" fmla="*/ 234097 h 234096"/>
                <a:gd name="connsiteX2" fmla="*/ 0 w 12192"/>
                <a:gd name="connsiteY2" fmla="*/ 234097 h 234096"/>
                <a:gd name="connsiteX3" fmla="*/ 0 w 12192"/>
                <a:gd name="connsiteY3" fmla="*/ 0 h 234096"/>
              </a:gdLst>
              <a:ahLst/>
              <a:cxnLst>
                <a:cxn ang="0">
                  <a:pos x="connsiteX0" y="connsiteY0"/>
                </a:cxn>
                <a:cxn ang="0">
                  <a:pos x="connsiteX1" y="connsiteY1"/>
                </a:cxn>
                <a:cxn ang="0">
                  <a:pos x="connsiteX2" y="connsiteY2"/>
                </a:cxn>
                <a:cxn ang="0">
                  <a:pos x="connsiteX3" y="connsiteY3"/>
                </a:cxn>
              </a:cxnLst>
              <a:rect l="l" t="t" r="r" b="b"/>
              <a:pathLst>
                <a:path w="12192" h="234096">
                  <a:moveTo>
                    <a:pt x="12193" y="12193"/>
                  </a:moveTo>
                  <a:lnTo>
                    <a:pt x="12193" y="234097"/>
                  </a:lnTo>
                  <a:lnTo>
                    <a:pt x="0" y="234097"/>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6" name="Freeform 45">
              <a:extLst>
                <a:ext uri="{FF2B5EF4-FFF2-40B4-BE49-F238E27FC236}">
                  <a16:creationId xmlns:a16="http://schemas.microsoft.com/office/drawing/2014/main" id="{E41038BB-8095-D362-F32F-64163C9A3B10}"/>
                </a:ext>
              </a:extLst>
            </p:cNvPr>
            <p:cNvSpPr/>
            <p:nvPr/>
          </p:nvSpPr>
          <p:spPr>
            <a:xfrm>
              <a:off x="4292785" y="6758833"/>
              <a:ext cx="12192" cy="113797"/>
            </a:xfrm>
            <a:custGeom>
              <a:avLst/>
              <a:gdLst>
                <a:gd name="connsiteX0" fmla="*/ 12193 w 12192"/>
                <a:gd name="connsiteY0" fmla="*/ 12193 h 113797"/>
                <a:gd name="connsiteX1" fmla="*/ 12193 w 12192"/>
                <a:gd name="connsiteY1" fmla="*/ 113797 h 113797"/>
                <a:gd name="connsiteX2" fmla="*/ 0 w 12192"/>
                <a:gd name="connsiteY2" fmla="*/ 113797 h 113797"/>
                <a:gd name="connsiteX3" fmla="*/ 0 w 12192"/>
                <a:gd name="connsiteY3" fmla="*/ 0 h 113797"/>
              </a:gdLst>
              <a:ahLst/>
              <a:cxnLst>
                <a:cxn ang="0">
                  <a:pos x="connsiteX0" y="connsiteY0"/>
                </a:cxn>
                <a:cxn ang="0">
                  <a:pos x="connsiteX1" y="connsiteY1"/>
                </a:cxn>
                <a:cxn ang="0">
                  <a:pos x="connsiteX2" y="connsiteY2"/>
                </a:cxn>
                <a:cxn ang="0">
                  <a:pos x="connsiteX3" y="connsiteY3"/>
                </a:cxn>
              </a:cxnLst>
              <a:rect l="l" t="t" r="r" b="b"/>
              <a:pathLst>
                <a:path w="12192" h="113797">
                  <a:moveTo>
                    <a:pt x="12193" y="12193"/>
                  </a:moveTo>
                  <a:lnTo>
                    <a:pt x="12193" y="113797"/>
                  </a:lnTo>
                  <a:lnTo>
                    <a:pt x="0" y="113797"/>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27" name="Freeform 26">
            <a:extLst>
              <a:ext uri="{FF2B5EF4-FFF2-40B4-BE49-F238E27FC236}">
                <a16:creationId xmlns:a16="http://schemas.microsoft.com/office/drawing/2014/main" id="{2E332EC6-6D4F-80DD-625C-0320B837E640}"/>
              </a:ext>
            </a:extLst>
          </p:cNvPr>
          <p:cNvSpPr/>
          <p:nvPr userDrawn="1"/>
        </p:nvSpPr>
        <p:spPr>
          <a:xfrm>
            <a:off x="4982507" y="0"/>
            <a:ext cx="7209493" cy="6858000"/>
          </a:xfrm>
          <a:custGeom>
            <a:avLst/>
            <a:gdLst>
              <a:gd name="connsiteX0" fmla="*/ 3429553 w 7209493"/>
              <a:gd name="connsiteY0" fmla="*/ 0 h 6858000"/>
              <a:gd name="connsiteX1" fmla="*/ 7209493 w 7209493"/>
              <a:gd name="connsiteY1" fmla="*/ 0 h 6858000"/>
              <a:gd name="connsiteX2" fmla="*/ 7209493 w 7209493"/>
              <a:gd name="connsiteY2" fmla="*/ 6858000 h 6858000"/>
              <a:gd name="connsiteX3" fmla="*/ 3428448 w 7209493"/>
              <a:gd name="connsiteY3" fmla="*/ 6858000 h 6858000"/>
              <a:gd name="connsiteX4" fmla="*/ 0 w 7209493"/>
              <a:gd name="connsiteY4" fmla="*/ 3429552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9493" h="6858000">
                <a:moveTo>
                  <a:pt x="3429553" y="0"/>
                </a:moveTo>
                <a:lnTo>
                  <a:pt x="7209493" y="0"/>
                </a:lnTo>
                <a:lnTo>
                  <a:pt x="7209493" y="6858000"/>
                </a:lnTo>
                <a:lnTo>
                  <a:pt x="3428448" y="6858000"/>
                </a:lnTo>
                <a:lnTo>
                  <a:pt x="0" y="3429552"/>
                </a:lnTo>
                <a:close/>
              </a:path>
            </a:pathLst>
          </a:custGeom>
          <a:gradFill flip="none" rotWithShape="1">
            <a:gsLst>
              <a:gs pos="68000">
                <a:srgbClr val="7DB91A"/>
              </a:gs>
              <a:gs pos="20000">
                <a:schemeClr val="accent1"/>
              </a:gs>
              <a:gs pos="100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2" name="Title 1">
            <a:extLst>
              <a:ext uri="{FF2B5EF4-FFF2-40B4-BE49-F238E27FC236}">
                <a16:creationId xmlns:a16="http://schemas.microsoft.com/office/drawing/2014/main" id="{F94062E6-EEF7-6A0D-380E-DFDA0C28D2C1}"/>
              </a:ext>
            </a:extLst>
          </p:cNvPr>
          <p:cNvSpPr>
            <a:spLocks noGrp="1"/>
          </p:cNvSpPr>
          <p:nvPr>
            <p:ph type="title"/>
          </p:nvPr>
        </p:nvSpPr>
        <p:spPr>
          <a:xfrm>
            <a:off x="457200" y="457200"/>
            <a:ext cx="11274552" cy="501804"/>
          </a:xfrm>
        </p:spPr>
        <p:txBody>
          <a:bodyPr/>
          <a:lstStyle/>
          <a:p>
            <a:r>
              <a:rPr lang="en-US"/>
              <a:t>Click to edit Master title style</a:t>
            </a:r>
          </a:p>
        </p:txBody>
      </p:sp>
      <p:sp>
        <p:nvSpPr>
          <p:cNvPr id="4" name="Slide Number Placeholder 3">
            <a:extLst>
              <a:ext uri="{FF2B5EF4-FFF2-40B4-BE49-F238E27FC236}">
                <a16:creationId xmlns:a16="http://schemas.microsoft.com/office/drawing/2014/main" id="{08935478-82EB-964C-0851-5779B2F09C6C}"/>
              </a:ext>
            </a:extLst>
          </p:cNvPr>
          <p:cNvSpPr>
            <a:spLocks noGrp="1"/>
          </p:cNvSpPr>
          <p:nvPr>
            <p:ph type="sldNum" sz="quarter" idx="11"/>
          </p:nvPr>
        </p:nvSpPr>
        <p:spPr/>
        <p:txBody>
          <a:bodyPr/>
          <a:lstStyle>
            <a:lvl1pPr>
              <a:defRPr>
                <a:solidFill>
                  <a:schemeClr val="bg1"/>
                </a:solidFill>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25" name="Footer Placeholder 2">
            <a:extLst>
              <a:ext uri="{FF2B5EF4-FFF2-40B4-BE49-F238E27FC236}">
                <a16:creationId xmlns:a16="http://schemas.microsoft.com/office/drawing/2014/main" id="{CC45B3AC-C8E3-9506-033D-8F21AE1B5C0D}"/>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
        <p:nvSpPr>
          <p:cNvPr id="28" name="Content Placeholder 3">
            <a:extLst>
              <a:ext uri="{FF2B5EF4-FFF2-40B4-BE49-F238E27FC236}">
                <a16:creationId xmlns:a16="http://schemas.microsoft.com/office/drawing/2014/main" id="{E7A4AEB0-2C8E-7A6E-3DC9-0D2E361E602E}"/>
              </a:ext>
            </a:extLst>
          </p:cNvPr>
          <p:cNvSpPr>
            <a:spLocks noGrp="1"/>
          </p:cNvSpPr>
          <p:nvPr>
            <p:ph sz="quarter" idx="17" hasCustomPrompt="1"/>
          </p:nvPr>
        </p:nvSpPr>
        <p:spPr>
          <a:xfrm>
            <a:off x="7500938" y="1864890"/>
            <a:ext cx="4201194" cy="2467727"/>
          </a:xfrm>
          <a:noFill/>
        </p:spPr>
        <p:txBody>
          <a:bodyPr lIns="0" tIns="457200" rIns="0" bIns="0"/>
          <a:lstStyle>
            <a:lvl1pPr>
              <a:buClr>
                <a:schemeClr val="bg2"/>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add bullet</a:t>
            </a:r>
          </a:p>
          <a:p>
            <a:pPr lvl="1"/>
            <a:r>
              <a:rPr lang="en-US"/>
              <a:t>Sub bullet – use More Indent command</a:t>
            </a:r>
          </a:p>
          <a:p>
            <a:pPr lvl="2"/>
            <a:r>
              <a:rPr lang="en-US"/>
              <a:t>Third level</a:t>
            </a:r>
          </a:p>
          <a:p>
            <a:pPr lvl="3"/>
            <a:r>
              <a:rPr lang="en-US"/>
              <a:t>Fourth level</a:t>
            </a:r>
          </a:p>
          <a:p>
            <a:pPr lvl="4"/>
            <a:r>
              <a:rPr lang="en-US"/>
              <a:t>Fifth level</a:t>
            </a:r>
          </a:p>
        </p:txBody>
      </p:sp>
      <p:sp>
        <p:nvSpPr>
          <p:cNvPr id="29" name="Text Placeholder 4">
            <a:extLst>
              <a:ext uri="{FF2B5EF4-FFF2-40B4-BE49-F238E27FC236}">
                <a16:creationId xmlns:a16="http://schemas.microsoft.com/office/drawing/2014/main" id="{566B0FDD-1331-6700-55C7-F0F933224B65}"/>
              </a:ext>
            </a:extLst>
          </p:cNvPr>
          <p:cNvSpPr>
            <a:spLocks noGrp="1"/>
          </p:cNvSpPr>
          <p:nvPr>
            <p:ph type="body" sz="quarter" idx="18" hasCustomPrompt="1"/>
          </p:nvPr>
        </p:nvSpPr>
        <p:spPr>
          <a:xfrm>
            <a:off x="7500937" y="1864889"/>
            <a:ext cx="4201193"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9" name="Picture Placeholder 8">
            <a:extLst>
              <a:ext uri="{FF2B5EF4-FFF2-40B4-BE49-F238E27FC236}">
                <a16:creationId xmlns:a16="http://schemas.microsoft.com/office/drawing/2014/main" id="{FA8FEA00-B6B2-2400-D8F2-132E065C14F9}"/>
              </a:ext>
            </a:extLst>
          </p:cNvPr>
          <p:cNvSpPr>
            <a:spLocks noGrp="1"/>
          </p:cNvSpPr>
          <p:nvPr>
            <p:ph type="pic" sz="quarter" idx="20"/>
          </p:nvPr>
        </p:nvSpPr>
        <p:spPr>
          <a:xfrm>
            <a:off x="457200" y="1350035"/>
            <a:ext cx="7383639" cy="4935538"/>
          </a:xfrm>
          <a:custGeom>
            <a:avLst/>
            <a:gdLst>
              <a:gd name="connsiteX0" fmla="*/ 0 w 7383639"/>
              <a:gd name="connsiteY0" fmla="*/ 0 h 4935538"/>
              <a:gd name="connsiteX1" fmla="*/ 6602515 w 7383639"/>
              <a:gd name="connsiteY1" fmla="*/ 0 h 4935538"/>
              <a:gd name="connsiteX2" fmla="*/ 4525308 w 7383639"/>
              <a:gd name="connsiteY2" fmla="*/ 2077207 h 4935538"/>
              <a:gd name="connsiteX3" fmla="*/ 7383639 w 7383639"/>
              <a:gd name="connsiteY3" fmla="*/ 4935538 h 4935538"/>
              <a:gd name="connsiteX4" fmla="*/ 1730415 w 7383639"/>
              <a:gd name="connsiteY4" fmla="*/ 4935538 h 4935538"/>
              <a:gd name="connsiteX5" fmla="*/ 0 w 7383639"/>
              <a:gd name="connsiteY5" fmla="*/ 3205123 h 493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83639" h="4935538">
                <a:moveTo>
                  <a:pt x="0" y="0"/>
                </a:moveTo>
                <a:lnTo>
                  <a:pt x="6602515" y="0"/>
                </a:lnTo>
                <a:lnTo>
                  <a:pt x="4525308" y="2077207"/>
                </a:lnTo>
                <a:lnTo>
                  <a:pt x="7383639" y="4935538"/>
                </a:lnTo>
                <a:lnTo>
                  <a:pt x="1730415" y="4935538"/>
                </a:lnTo>
                <a:lnTo>
                  <a:pt x="0" y="3205123"/>
                </a:lnTo>
                <a:close/>
              </a:path>
            </a:pathLst>
          </a:custGeom>
          <a:solidFill>
            <a:schemeClr val="bg2">
              <a:lumMod val="75000"/>
            </a:schemeClr>
          </a:solidFill>
        </p:spPr>
        <p:txBody>
          <a:bodyPr wrap="square" anchor="ctr">
            <a:noAutofit/>
          </a:bodyPr>
          <a:lstStyle/>
          <a:p>
            <a:endParaRPr lang="en-US"/>
          </a:p>
        </p:txBody>
      </p:sp>
    </p:spTree>
    <p:extLst>
      <p:ext uri="{BB962C8B-B14F-4D97-AF65-F5344CB8AC3E}">
        <p14:creationId xmlns:p14="http://schemas.microsoft.com/office/powerpoint/2010/main" val="379797211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grpSp>
        <p:nvGrpSpPr>
          <p:cNvPr id="47" name="Graphic 30">
            <a:extLst>
              <a:ext uri="{FF2B5EF4-FFF2-40B4-BE49-F238E27FC236}">
                <a16:creationId xmlns:a16="http://schemas.microsoft.com/office/drawing/2014/main" id="{D8C216E4-F0B9-B7DA-AA31-B8003D698206}"/>
              </a:ext>
            </a:extLst>
          </p:cNvPr>
          <p:cNvGrpSpPr/>
          <p:nvPr/>
        </p:nvGrpSpPr>
        <p:grpSpPr>
          <a:xfrm flipH="1">
            <a:off x="7890473" y="2556336"/>
            <a:ext cx="4220243" cy="4321847"/>
            <a:chOff x="7890473" y="2556336"/>
            <a:chExt cx="4220243" cy="4321847"/>
          </a:xfrm>
          <a:solidFill>
            <a:schemeClr val="accent2"/>
          </a:solidFill>
        </p:grpSpPr>
        <p:sp>
          <p:nvSpPr>
            <p:cNvPr id="48" name="Freeform 47">
              <a:extLst>
                <a:ext uri="{FF2B5EF4-FFF2-40B4-BE49-F238E27FC236}">
                  <a16:creationId xmlns:a16="http://schemas.microsoft.com/office/drawing/2014/main" id="{0755B995-CF9C-F3A4-FF44-47B7524230F3}"/>
                </a:ext>
              </a:extLst>
            </p:cNvPr>
            <p:cNvSpPr/>
            <p:nvPr/>
          </p:nvSpPr>
          <p:spPr>
            <a:xfrm>
              <a:off x="7890473" y="2556336"/>
              <a:ext cx="12192" cy="4321847"/>
            </a:xfrm>
            <a:custGeom>
              <a:avLst/>
              <a:gdLst>
                <a:gd name="connsiteX0" fmla="*/ 12193 w 12192"/>
                <a:gd name="connsiteY0" fmla="*/ 12193 h 4321847"/>
                <a:gd name="connsiteX1" fmla="*/ 12193 w 12192"/>
                <a:gd name="connsiteY1" fmla="*/ 4321848 h 4321847"/>
                <a:gd name="connsiteX2" fmla="*/ 0 w 12192"/>
                <a:gd name="connsiteY2" fmla="*/ 4321848 h 4321847"/>
                <a:gd name="connsiteX3" fmla="*/ 0 w 12192"/>
                <a:gd name="connsiteY3" fmla="*/ 0 h 4321847"/>
              </a:gdLst>
              <a:ahLst/>
              <a:cxnLst>
                <a:cxn ang="0">
                  <a:pos x="connsiteX0" y="connsiteY0"/>
                </a:cxn>
                <a:cxn ang="0">
                  <a:pos x="connsiteX1" y="connsiteY1"/>
                </a:cxn>
                <a:cxn ang="0">
                  <a:pos x="connsiteX2" y="connsiteY2"/>
                </a:cxn>
                <a:cxn ang="0">
                  <a:pos x="connsiteX3" y="connsiteY3"/>
                </a:cxn>
              </a:cxnLst>
              <a:rect l="l" t="t" r="r" b="b"/>
              <a:pathLst>
                <a:path w="12192" h="4321847">
                  <a:moveTo>
                    <a:pt x="12193" y="12193"/>
                  </a:moveTo>
                  <a:lnTo>
                    <a:pt x="12193" y="4321848"/>
                  </a:lnTo>
                  <a:lnTo>
                    <a:pt x="0" y="4321848"/>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9" name="Freeform 48">
              <a:extLst>
                <a:ext uri="{FF2B5EF4-FFF2-40B4-BE49-F238E27FC236}">
                  <a16:creationId xmlns:a16="http://schemas.microsoft.com/office/drawing/2014/main" id="{96063315-F472-70FC-0BB5-193C57984976}"/>
                </a:ext>
              </a:extLst>
            </p:cNvPr>
            <p:cNvSpPr/>
            <p:nvPr/>
          </p:nvSpPr>
          <p:spPr>
            <a:xfrm>
              <a:off x="8010772" y="2676636"/>
              <a:ext cx="12192" cy="4201547"/>
            </a:xfrm>
            <a:custGeom>
              <a:avLst/>
              <a:gdLst>
                <a:gd name="connsiteX0" fmla="*/ 12193 w 12192"/>
                <a:gd name="connsiteY0" fmla="*/ 12193 h 4201547"/>
                <a:gd name="connsiteX1" fmla="*/ 12193 w 12192"/>
                <a:gd name="connsiteY1" fmla="*/ 4201548 h 4201547"/>
                <a:gd name="connsiteX2" fmla="*/ 0 w 12192"/>
                <a:gd name="connsiteY2" fmla="*/ 4201548 h 4201547"/>
                <a:gd name="connsiteX3" fmla="*/ 0 w 12192"/>
                <a:gd name="connsiteY3" fmla="*/ 0 h 4201547"/>
              </a:gdLst>
              <a:ahLst/>
              <a:cxnLst>
                <a:cxn ang="0">
                  <a:pos x="connsiteX0" y="connsiteY0"/>
                </a:cxn>
                <a:cxn ang="0">
                  <a:pos x="connsiteX1" y="connsiteY1"/>
                </a:cxn>
                <a:cxn ang="0">
                  <a:pos x="connsiteX2" y="connsiteY2"/>
                </a:cxn>
                <a:cxn ang="0">
                  <a:pos x="connsiteX3" y="connsiteY3"/>
                </a:cxn>
              </a:cxnLst>
              <a:rect l="l" t="t" r="r" b="b"/>
              <a:pathLst>
                <a:path w="12192" h="4201547">
                  <a:moveTo>
                    <a:pt x="12193" y="12193"/>
                  </a:moveTo>
                  <a:lnTo>
                    <a:pt x="12193" y="4201548"/>
                  </a:lnTo>
                  <a:lnTo>
                    <a:pt x="0" y="4201548"/>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0" name="Freeform 49">
              <a:extLst>
                <a:ext uri="{FF2B5EF4-FFF2-40B4-BE49-F238E27FC236}">
                  <a16:creationId xmlns:a16="http://schemas.microsoft.com/office/drawing/2014/main" id="{7ADD22B1-E481-4F17-02FF-CCEAB1D2EAD1}"/>
                </a:ext>
              </a:extLst>
            </p:cNvPr>
            <p:cNvSpPr/>
            <p:nvPr/>
          </p:nvSpPr>
          <p:spPr>
            <a:xfrm>
              <a:off x="8131072" y="2796935"/>
              <a:ext cx="12192" cy="4081248"/>
            </a:xfrm>
            <a:custGeom>
              <a:avLst/>
              <a:gdLst>
                <a:gd name="connsiteX0" fmla="*/ 12193 w 12192"/>
                <a:gd name="connsiteY0" fmla="*/ 12193 h 4081248"/>
                <a:gd name="connsiteX1" fmla="*/ 12193 w 12192"/>
                <a:gd name="connsiteY1" fmla="*/ 4081248 h 4081248"/>
                <a:gd name="connsiteX2" fmla="*/ 0 w 12192"/>
                <a:gd name="connsiteY2" fmla="*/ 4081248 h 4081248"/>
                <a:gd name="connsiteX3" fmla="*/ 0 w 12192"/>
                <a:gd name="connsiteY3" fmla="*/ 0 h 4081248"/>
              </a:gdLst>
              <a:ahLst/>
              <a:cxnLst>
                <a:cxn ang="0">
                  <a:pos x="connsiteX0" y="connsiteY0"/>
                </a:cxn>
                <a:cxn ang="0">
                  <a:pos x="connsiteX1" y="connsiteY1"/>
                </a:cxn>
                <a:cxn ang="0">
                  <a:pos x="connsiteX2" y="connsiteY2"/>
                </a:cxn>
                <a:cxn ang="0">
                  <a:pos x="connsiteX3" y="connsiteY3"/>
                </a:cxn>
              </a:cxnLst>
              <a:rect l="l" t="t" r="r" b="b"/>
              <a:pathLst>
                <a:path w="12192" h="4081248">
                  <a:moveTo>
                    <a:pt x="12193" y="12193"/>
                  </a:moveTo>
                  <a:lnTo>
                    <a:pt x="12193" y="4081248"/>
                  </a:lnTo>
                  <a:lnTo>
                    <a:pt x="0" y="4081248"/>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1" name="Freeform 50">
              <a:extLst>
                <a:ext uri="{FF2B5EF4-FFF2-40B4-BE49-F238E27FC236}">
                  <a16:creationId xmlns:a16="http://schemas.microsoft.com/office/drawing/2014/main" id="{FA578389-7C89-85DD-9418-81D5EA0AA367}"/>
                </a:ext>
              </a:extLst>
            </p:cNvPr>
            <p:cNvSpPr/>
            <p:nvPr/>
          </p:nvSpPr>
          <p:spPr>
            <a:xfrm>
              <a:off x="8251372" y="2917235"/>
              <a:ext cx="12192" cy="3960948"/>
            </a:xfrm>
            <a:custGeom>
              <a:avLst/>
              <a:gdLst>
                <a:gd name="connsiteX0" fmla="*/ 12193 w 12192"/>
                <a:gd name="connsiteY0" fmla="*/ 12193 h 3960948"/>
                <a:gd name="connsiteX1" fmla="*/ 12193 w 12192"/>
                <a:gd name="connsiteY1" fmla="*/ 3960949 h 3960948"/>
                <a:gd name="connsiteX2" fmla="*/ 0 w 12192"/>
                <a:gd name="connsiteY2" fmla="*/ 3960949 h 3960948"/>
                <a:gd name="connsiteX3" fmla="*/ 0 w 12192"/>
                <a:gd name="connsiteY3" fmla="*/ 0 h 3960948"/>
              </a:gdLst>
              <a:ahLst/>
              <a:cxnLst>
                <a:cxn ang="0">
                  <a:pos x="connsiteX0" y="connsiteY0"/>
                </a:cxn>
                <a:cxn ang="0">
                  <a:pos x="connsiteX1" y="connsiteY1"/>
                </a:cxn>
                <a:cxn ang="0">
                  <a:pos x="connsiteX2" y="connsiteY2"/>
                </a:cxn>
                <a:cxn ang="0">
                  <a:pos x="connsiteX3" y="connsiteY3"/>
                </a:cxn>
              </a:cxnLst>
              <a:rect l="l" t="t" r="r" b="b"/>
              <a:pathLst>
                <a:path w="12192" h="3960947">
                  <a:moveTo>
                    <a:pt x="12193" y="12193"/>
                  </a:moveTo>
                  <a:lnTo>
                    <a:pt x="12193" y="3960949"/>
                  </a:lnTo>
                  <a:lnTo>
                    <a:pt x="0" y="396094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2" name="Freeform 51">
              <a:extLst>
                <a:ext uri="{FF2B5EF4-FFF2-40B4-BE49-F238E27FC236}">
                  <a16:creationId xmlns:a16="http://schemas.microsoft.com/office/drawing/2014/main" id="{52FF1B27-5D2E-61EF-1FEE-6A2D7BD8F5E2}"/>
                </a:ext>
              </a:extLst>
            </p:cNvPr>
            <p:cNvSpPr/>
            <p:nvPr/>
          </p:nvSpPr>
          <p:spPr>
            <a:xfrm>
              <a:off x="8371672" y="3037535"/>
              <a:ext cx="12192" cy="3840648"/>
            </a:xfrm>
            <a:custGeom>
              <a:avLst/>
              <a:gdLst>
                <a:gd name="connsiteX0" fmla="*/ 12193 w 12192"/>
                <a:gd name="connsiteY0" fmla="*/ 12193 h 3840648"/>
                <a:gd name="connsiteX1" fmla="*/ 12193 w 12192"/>
                <a:gd name="connsiteY1" fmla="*/ 3840649 h 3840648"/>
                <a:gd name="connsiteX2" fmla="*/ 0 w 12192"/>
                <a:gd name="connsiteY2" fmla="*/ 3840649 h 3840648"/>
                <a:gd name="connsiteX3" fmla="*/ 0 w 12192"/>
                <a:gd name="connsiteY3" fmla="*/ 0 h 3840648"/>
              </a:gdLst>
              <a:ahLst/>
              <a:cxnLst>
                <a:cxn ang="0">
                  <a:pos x="connsiteX0" y="connsiteY0"/>
                </a:cxn>
                <a:cxn ang="0">
                  <a:pos x="connsiteX1" y="connsiteY1"/>
                </a:cxn>
                <a:cxn ang="0">
                  <a:pos x="connsiteX2" y="connsiteY2"/>
                </a:cxn>
                <a:cxn ang="0">
                  <a:pos x="connsiteX3" y="connsiteY3"/>
                </a:cxn>
              </a:cxnLst>
              <a:rect l="l" t="t" r="r" b="b"/>
              <a:pathLst>
                <a:path w="12192" h="3840648">
                  <a:moveTo>
                    <a:pt x="12193" y="12193"/>
                  </a:moveTo>
                  <a:lnTo>
                    <a:pt x="12193" y="3840649"/>
                  </a:lnTo>
                  <a:lnTo>
                    <a:pt x="0" y="384064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3" name="Freeform 52">
              <a:extLst>
                <a:ext uri="{FF2B5EF4-FFF2-40B4-BE49-F238E27FC236}">
                  <a16:creationId xmlns:a16="http://schemas.microsoft.com/office/drawing/2014/main" id="{C242B2E8-2002-EB95-170D-4733A0177FD5}"/>
                </a:ext>
              </a:extLst>
            </p:cNvPr>
            <p:cNvSpPr/>
            <p:nvPr/>
          </p:nvSpPr>
          <p:spPr>
            <a:xfrm>
              <a:off x="8491971" y="3157022"/>
              <a:ext cx="12192" cy="3721161"/>
            </a:xfrm>
            <a:custGeom>
              <a:avLst/>
              <a:gdLst>
                <a:gd name="connsiteX0" fmla="*/ 12193 w 12192"/>
                <a:gd name="connsiteY0" fmla="*/ 12193 h 3721161"/>
                <a:gd name="connsiteX1" fmla="*/ 12193 w 12192"/>
                <a:gd name="connsiteY1" fmla="*/ 3721162 h 3721161"/>
                <a:gd name="connsiteX2" fmla="*/ 0 w 12192"/>
                <a:gd name="connsiteY2" fmla="*/ 3721162 h 3721161"/>
                <a:gd name="connsiteX3" fmla="*/ 0 w 12192"/>
                <a:gd name="connsiteY3" fmla="*/ 0 h 3721161"/>
              </a:gdLst>
              <a:ahLst/>
              <a:cxnLst>
                <a:cxn ang="0">
                  <a:pos x="connsiteX0" y="connsiteY0"/>
                </a:cxn>
                <a:cxn ang="0">
                  <a:pos x="connsiteX1" y="connsiteY1"/>
                </a:cxn>
                <a:cxn ang="0">
                  <a:pos x="connsiteX2" y="connsiteY2"/>
                </a:cxn>
                <a:cxn ang="0">
                  <a:pos x="connsiteX3" y="connsiteY3"/>
                </a:cxn>
              </a:cxnLst>
              <a:rect l="l" t="t" r="r" b="b"/>
              <a:pathLst>
                <a:path w="12192" h="3721161">
                  <a:moveTo>
                    <a:pt x="12193" y="12193"/>
                  </a:moveTo>
                  <a:lnTo>
                    <a:pt x="12193" y="3721162"/>
                  </a:lnTo>
                  <a:lnTo>
                    <a:pt x="0" y="3721162"/>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4" name="Freeform 53">
              <a:extLst>
                <a:ext uri="{FF2B5EF4-FFF2-40B4-BE49-F238E27FC236}">
                  <a16:creationId xmlns:a16="http://schemas.microsoft.com/office/drawing/2014/main" id="{917D6118-D3A9-BC88-513A-725440C4D89A}"/>
                </a:ext>
              </a:extLst>
            </p:cNvPr>
            <p:cNvSpPr/>
            <p:nvPr/>
          </p:nvSpPr>
          <p:spPr>
            <a:xfrm>
              <a:off x="8612271" y="3277321"/>
              <a:ext cx="12192" cy="3600862"/>
            </a:xfrm>
            <a:custGeom>
              <a:avLst/>
              <a:gdLst>
                <a:gd name="connsiteX0" fmla="*/ 12193 w 12192"/>
                <a:gd name="connsiteY0" fmla="*/ 12193 h 3600862"/>
                <a:gd name="connsiteX1" fmla="*/ 12193 w 12192"/>
                <a:gd name="connsiteY1" fmla="*/ 3600862 h 3600862"/>
                <a:gd name="connsiteX2" fmla="*/ 0 w 12192"/>
                <a:gd name="connsiteY2" fmla="*/ 3600862 h 3600862"/>
                <a:gd name="connsiteX3" fmla="*/ 0 w 12192"/>
                <a:gd name="connsiteY3" fmla="*/ 0 h 3600862"/>
              </a:gdLst>
              <a:ahLst/>
              <a:cxnLst>
                <a:cxn ang="0">
                  <a:pos x="connsiteX0" y="connsiteY0"/>
                </a:cxn>
                <a:cxn ang="0">
                  <a:pos x="connsiteX1" y="connsiteY1"/>
                </a:cxn>
                <a:cxn ang="0">
                  <a:pos x="connsiteX2" y="connsiteY2"/>
                </a:cxn>
                <a:cxn ang="0">
                  <a:pos x="connsiteX3" y="connsiteY3"/>
                </a:cxn>
              </a:cxnLst>
              <a:rect l="l" t="t" r="r" b="b"/>
              <a:pathLst>
                <a:path w="12192" h="3600862">
                  <a:moveTo>
                    <a:pt x="12193" y="12193"/>
                  </a:moveTo>
                  <a:lnTo>
                    <a:pt x="12193" y="3600862"/>
                  </a:lnTo>
                  <a:lnTo>
                    <a:pt x="0" y="3600862"/>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5" name="Freeform 54">
              <a:extLst>
                <a:ext uri="{FF2B5EF4-FFF2-40B4-BE49-F238E27FC236}">
                  <a16:creationId xmlns:a16="http://schemas.microsoft.com/office/drawing/2014/main" id="{2EA5F5E9-4F05-589C-B086-14EF4FF28290}"/>
                </a:ext>
              </a:extLst>
            </p:cNvPr>
            <p:cNvSpPr/>
            <p:nvPr/>
          </p:nvSpPr>
          <p:spPr>
            <a:xfrm>
              <a:off x="8732571" y="3397621"/>
              <a:ext cx="12192" cy="3480562"/>
            </a:xfrm>
            <a:custGeom>
              <a:avLst/>
              <a:gdLst>
                <a:gd name="connsiteX0" fmla="*/ 12193 w 12192"/>
                <a:gd name="connsiteY0" fmla="*/ 12193 h 3480562"/>
                <a:gd name="connsiteX1" fmla="*/ 12193 w 12192"/>
                <a:gd name="connsiteY1" fmla="*/ 3480563 h 3480562"/>
                <a:gd name="connsiteX2" fmla="*/ 0 w 12192"/>
                <a:gd name="connsiteY2" fmla="*/ 3480563 h 3480562"/>
                <a:gd name="connsiteX3" fmla="*/ 0 w 12192"/>
                <a:gd name="connsiteY3" fmla="*/ 0 h 3480562"/>
              </a:gdLst>
              <a:ahLst/>
              <a:cxnLst>
                <a:cxn ang="0">
                  <a:pos x="connsiteX0" y="connsiteY0"/>
                </a:cxn>
                <a:cxn ang="0">
                  <a:pos x="connsiteX1" y="connsiteY1"/>
                </a:cxn>
                <a:cxn ang="0">
                  <a:pos x="connsiteX2" y="connsiteY2"/>
                </a:cxn>
                <a:cxn ang="0">
                  <a:pos x="connsiteX3" y="connsiteY3"/>
                </a:cxn>
              </a:cxnLst>
              <a:rect l="l" t="t" r="r" b="b"/>
              <a:pathLst>
                <a:path w="12192" h="3480562">
                  <a:moveTo>
                    <a:pt x="12193" y="12193"/>
                  </a:moveTo>
                  <a:lnTo>
                    <a:pt x="12193" y="3480563"/>
                  </a:lnTo>
                  <a:lnTo>
                    <a:pt x="0" y="3480563"/>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6" name="Freeform 55">
              <a:extLst>
                <a:ext uri="{FF2B5EF4-FFF2-40B4-BE49-F238E27FC236}">
                  <a16:creationId xmlns:a16="http://schemas.microsoft.com/office/drawing/2014/main" id="{03C25EF6-F4FE-6F65-50DC-355298E58B0A}"/>
                </a:ext>
              </a:extLst>
            </p:cNvPr>
            <p:cNvSpPr/>
            <p:nvPr/>
          </p:nvSpPr>
          <p:spPr>
            <a:xfrm>
              <a:off x="8852870" y="3517921"/>
              <a:ext cx="12192" cy="3360262"/>
            </a:xfrm>
            <a:custGeom>
              <a:avLst/>
              <a:gdLst>
                <a:gd name="connsiteX0" fmla="*/ 12193 w 12192"/>
                <a:gd name="connsiteY0" fmla="*/ 12193 h 3360262"/>
                <a:gd name="connsiteX1" fmla="*/ 12193 w 12192"/>
                <a:gd name="connsiteY1" fmla="*/ 3360263 h 3360262"/>
                <a:gd name="connsiteX2" fmla="*/ 0 w 12192"/>
                <a:gd name="connsiteY2" fmla="*/ 3360263 h 3360262"/>
                <a:gd name="connsiteX3" fmla="*/ 0 w 12192"/>
                <a:gd name="connsiteY3" fmla="*/ 0 h 3360262"/>
              </a:gdLst>
              <a:ahLst/>
              <a:cxnLst>
                <a:cxn ang="0">
                  <a:pos x="connsiteX0" y="connsiteY0"/>
                </a:cxn>
                <a:cxn ang="0">
                  <a:pos x="connsiteX1" y="connsiteY1"/>
                </a:cxn>
                <a:cxn ang="0">
                  <a:pos x="connsiteX2" y="connsiteY2"/>
                </a:cxn>
                <a:cxn ang="0">
                  <a:pos x="connsiteX3" y="connsiteY3"/>
                </a:cxn>
              </a:cxnLst>
              <a:rect l="l" t="t" r="r" b="b"/>
              <a:pathLst>
                <a:path w="12192" h="3360262">
                  <a:moveTo>
                    <a:pt x="12193" y="12193"/>
                  </a:moveTo>
                  <a:lnTo>
                    <a:pt x="12193" y="3360263"/>
                  </a:lnTo>
                  <a:lnTo>
                    <a:pt x="0" y="3360263"/>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7" name="Freeform 56">
              <a:extLst>
                <a:ext uri="{FF2B5EF4-FFF2-40B4-BE49-F238E27FC236}">
                  <a16:creationId xmlns:a16="http://schemas.microsoft.com/office/drawing/2014/main" id="{1ECBC0BA-4D17-7C5D-2EEB-246B7D7CBAA4}"/>
                </a:ext>
              </a:extLst>
            </p:cNvPr>
            <p:cNvSpPr/>
            <p:nvPr/>
          </p:nvSpPr>
          <p:spPr>
            <a:xfrm>
              <a:off x="8973170" y="3638220"/>
              <a:ext cx="12192" cy="3239963"/>
            </a:xfrm>
            <a:custGeom>
              <a:avLst/>
              <a:gdLst>
                <a:gd name="connsiteX0" fmla="*/ 12193 w 12192"/>
                <a:gd name="connsiteY0" fmla="*/ 12193 h 3239963"/>
                <a:gd name="connsiteX1" fmla="*/ 12193 w 12192"/>
                <a:gd name="connsiteY1" fmla="*/ 3239963 h 3239963"/>
                <a:gd name="connsiteX2" fmla="*/ 0 w 12192"/>
                <a:gd name="connsiteY2" fmla="*/ 3239963 h 3239963"/>
                <a:gd name="connsiteX3" fmla="*/ 0 w 12192"/>
                <a:gd name="connsiteY3" fmla="*/ 0 h 3239963"/>
              </a:gdLst>
              <a:ahLst/>
              <a:cxnLst>
                <a:cxn ang="0">
                  <a:pos x="connsiteX0" y="connsiteY0"/>
                </a:cxn>
                <a:cxn ang="0">
                  <a:pos x="connsiteX1" y="connsiteY1"/>
                </a:cxn>
                <a:cxn ang="0">
                  <a:pos x="connsiteX2" y="connsiteY2"/>
                </a:cxn>
                <a:cxn ang="0">
                  <a:pos x="connsiteX3" y="connsiteY3"/>
                </a:cxn>
              </a:cxnLst>
              <a:rect l="l" t="t" r="r" b="b"/>
              <a:pathLst>
                <a:path w="12192" h="3239963">
                  <a:moveTo>
                    <a:pt x="12193" y="12193"/>
                  </a:moveTo>
                  <a:lnTo>
                    <a:pt x="12193" y="3239963"/>
                  </a:lnTo>
                  <a:lnTo>
                    <a:pt x="0" y="3239963"/>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8" name="Freeform 57">
              <a:extLst>
                <a:ext uri="{FF2B5EF4-FFF2-40B4-BE49-F238E27FC236}">
                  <a16:creationId xmlns:a16="http://schemas.microsoft.com/office/drawing/2014/main" id="{C75A2F78-3690-AB68-C50A-56AC10717F41}"/>
                </a:ext>
              </a:extLst>
            </p:cNvPr>
            <p:cNvSpPr/>
            <p:nvPr/>
          </p:nvSpPr>
          <p:spPr>
            <a:xfrm>
              <a:off x="9093470" y="3758520"/>
              <a:ext cx="12192" cy="3119663"/>
            </a:xfrm>
            <a:custGeom>
              <a:avLst/>
              <a:gdLst>
                <a:gd name="connsiteX0" fmla="*/ 12193 w 12192"/>
                <a:gd name="connsiteY0" fmla="*/ 12193 h 3119663"/>
                <a:gd name="connsiteX1" fmla="*/ 12193 w 12192"/>
                <a:gd name="connsiteY1" fmla="*/ 3119664 h 3119663"/>
                <a:gd name="connsiteX2" fmla="*/ 0 w 12192"/>
                <a:gd name="connsiteY2" fmla="*/ 3119664 h 3119663"/>
                <a:gd name="connsiteX3" fmla="*/ 0 w 12192"/>
                <a:gd name="connsiteY3" fmla="*/ 0 h 3119663"/>
              </a:gdLst>
              <a:ahLst/>
              <a:cxnLst>
                <a:cxn ang="0">
                  <a:pos x="connsiteX0" y="connsiteY0"/>
                </a:cxn>
                <a:cxn ang="0">
                  <a:pos x="connsiteX1" y="connsiteY1"/>
                </a:cxn>
                <a:cxn ang="0">
                  <a:pos x="connsiteX2" y="connsiteY2"/>
                </a:cxn>
                <a:cxn ang="0">
                  <a:pos x="connsiteX3" y="connsiteY3"/>
                </a:cxn>
              </a:cxnLst>
              <a:rect l="l" t="t" r="r" b="b"/>
              <a:pathLst>
                <a:path w="12192" h="3119663">
                  <a:moveTo>
                    <a:pt x="12193" y="12193"/>
                  </a:moveTo>
                  <a:lnTo>
                    <a:pt x="12193" y="3119664"/>
                  </a:lnTo>
                  <a:lnTo>
                    <a:pt x="0" y="311966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9" name="Freeform 58">
              <a:extLst>
                <a:ext uri="{FF2B5EF4-FFF2-40B4-BE49-F238E27FC236}">
                  <a16:creationId xmlns:a16="http://schemas.microsoft.com/office/drawing/2014/main" id="{F9CE8B6B-5E0F-A50C-C9A7-60488075A6CC}"/>
                </a:ext>
              </a:extLst>
            </p:cNvPr>
            <p:cNvSpPr/>
            <p:nvPr/>
          </p:nvSpPr>
          <p:spPr>
            <a:xfrm>
              <a:off x="9213769" y="3878820"/>
              <a:ext cx="12192" cy="2999363"/>
            </a:xfrm>
            <a:custGeom>
              <a:avLst/>
              <a:gdLst>
                <a:gd name="connsiteX0" fmla="*/ 12193 w 12192"/>
                <a:gd name="connsiteY0" fmla="*/ 12193 h 2999363"/>
                <a:gd name="connsiteX1" fmla="*/ 12193 w 12192"/>
                <a:gd name="connsiteY1" fmla="*/ 2999364 h 2999363"/>
                <a:gd name="connsiteX2" fmla="*/ 0 w 12192"/>
                <a:gd name="connsiteY2" fmla="*/ 2999364 h 2999363"/>
                <a:gd name="connsiteX3" fmla="*/ 0 w 12192"/>
                <a:gd name="connsiteY3" fmla="*/ 0 h 2999363"/>
              </a:gdLst>
              <a:ahLst/>
              <a:cxnLst>
                <a:cxn ang="0">
                  <a:pos x="connsiteX0" y="connsiteY0"/>
                </a:cxn>
                <a:cxn ang="0">
                  <a:pos x="connsiteX1" y="connsiteY1"/>
                </a:cxn>
                <a:cxn ang="0">
                  <a:pos x="connsiteX2" y="connsiteY2"/>
                </a:cxn>
                <a:cxn ang="0">
                  <a:pos x="connsiteX3" y="connsiteY3"/>
                </a:cxn>
              </a:cxnLst>
              <a:rect l="l" t="t" r="r" b="b"/>
              <a:pathLst>
                <a:path w="12192" h="2999363">
                  <a:moveTo>
                    <a:pt x="12193" y="12193"/>
                  </a:moveTo>
                  <a:lnTo>
                    <a:pt x="12193" y="2999364"/>
                  </a:lnTo>
                  <a:lnTo>
                    <a:pt x="0" y="299936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0" name="Freeform 59">
              <a:extLst>
                <a:ext uri="{FF2B5EF4-FFF2-40B4-BE49-F238E27FC236}">
                  <a16:creationId xmlns:a16="http://schemas.microsoft.com/office/drawing/2014/main" id="{E2019466-9C7D-867A-1ED6-C3D083A24F6E}"/>
                </a:ext>
              </a:extLst>
            </p:cNvPr>
            <p:cNvSpPr/>
            <p:nvPr/>
          </p:nvSpPr>
          <p:spPr>
            <a:xfrm>
              <a:off x="9333256" y="3999119"/>
              <a:ext cx="12192" cy="2879064"/>
            </a:xfrm>
            <a:custGeom>
              <a:avLst/>
              <a:gdLst>
                <a:gd name="connsiteX0" fmla="*/ 12193 w 12192"/>
                <a:gd name="connsiteY0" fmla="*/ 12193 h 2879064"/>
                <a:gd name="connsiteX1" fmla="*/ 12193 w 12192"/>
                <a:gd name="connsiteY1" fmla="*/ 2879064 h 2879064"/>
                <a:gd name="connsiteX2" fmla="*/ 0 w 12192"/>
                <a:gd name="connsiteY2" fmla="*/ 2879064 h 2879064"/>
                <a:gd name="connsiteX3" fmla="*/ 0 w 12192"/>
                <a:gd name="connsiteY3" fmla="*/ 0 h 2879064"/>
              </a:gdLst>
              <a:ahLst/>
              <a:cxnLst>
                <a:cxn ang="0">
                  <a:pos x="connsiteX0" y="connsiteY0"/>
                </a:cxn>
                <a:cxn ang="0">
                  <a:pos x="connsiteX1" y="connsiteY1"/>
                </a:cxn>
                <a:cxn ang="0">
                  <a:pos x="connsiteX2" y="connsiteY2"/>
                </a:cxn>
                <a:cxn ang="0">
                  <a:pos x="connsiteX3" y="connsiteY3"/>
                </a:cxn>
              </a:cxnLst>
              <a:rect l="l" t="t" r="r" b="b"/>
              <a:pathLst>
                <a:path w="12192" h="2879064">
                  <a:moveTo>
                    <a:pt x="12193" y="12193"/>
                  </a:moveTo>
                  <a:lnTo>
                    <a:pt x="12193" y="2879064"/>
                  </a:lnTo>
                  <a:lnTo>
                    <a:pt x="0" y="287906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1" name="Freeform 60">
              <a:extLst>
                <a:ext uri="{FF2B5EF4-FFF2-40B4-BE49-F238E27FC236}">
                  <a16:creationId xmlns:a16="http://schemas.microsoft.com/office/drawing/2014/main" id="{F9359D20-C448-F128-D0E3-651F5BF0B36E}"/>
                </a:ext>
              </a:extLst>
            </p:cNvPr>
            <p:cNvSpPr/>
            <p:nvPr/>
          </p:nvSpPr>
          <p:spPr>
            <a:xfrm>
              <a:off x="9453556" y="4119419"/>
              <a:ext cx="12192" cy="2758764"/>
            </a:xfrm>
            <a:custGeom>
              <a:avLst/>
              <a:gdLst>
                <a:gd name="connsiteX0" fmla="*/ 12193 w 12192"/>
                <a:gd name="connsiteY0" fmla="*/ 12193 h 2758764"/>
                <a:gd name="connsiteX1" fmla="*/ 12193 w 12192"/>
                <a:gd name="connsiteY1" fmla="*/ 2758765 h 2758764"/>
                <a:gd name="connsiteX2" fmla="*/ 0 w 12192"/>
                <a:gd name="connsiteY2" fmla="*/ 2758765 h 2758764"/>
                <a:gd name="connsiteX3" fmla="*/ 0 w 12192"/>
                <a:gd name="connsiteY3" fmla="*/ 0 h 2758764"/>
              </a:gdLst>
              <a:ahLst/>
              <a:cxnLst>
                <a:cxn ang="0">
                  <a:pos x="connsiteX0" y="connsiteY0"/>
                </a:cxn>
                <a:cxn ang="0">
                  <a:pos x="connsiteX1" y="connsiteY1"/>
                </a:cxn>
                <a:cxn ang="0">
                  <a:pos x="connsiteX2" y="connsiteY2"/>
                </a:cxn>
                <a:cxn ang="0">
                  <a:pos x="connsiteX3" y="connsiteY3"/>
                </a:cxn>
              </a:cxnLst>
              <a:rect l="l" t="t" r="r" b="b"/>
              <a:pathLst>
                <a:path w="12192" h="2758764">
                  <a:moveTo>
                    <a:pt x="12193" y="12193"/>
                  </a:moveTo>
                  <a:lnTo>
                    <a:pt x="12193" y="2758765"/>
                  </a:lnTo>
                  <a:lnTo>
                    <a:pt x="0" y="27587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2" name="Freeform 61">
              <a:extLst>
                <a:ext uri="{FF2B5EF4-FFF2-40B4-BE49-F238E27FC236}">
                  <a16:creationId xmlns:a16="http://schemas.microsoft.com/office/drawing/2014/main" id="{6538FF5F-7E2F-FDF5-A929-DFDEACA928E3}"/>
                </a:ext>
              </a:extLst>
            </p:cNvPr>
            <p:cNvSpPr/>
            <p:nvPr/>
          </p:nvSpPr>
          <p:spPr>
            <a:xfrm>
              <a:off x="9573856" y="4239719"/>
              <a:ext cx="12192" cy="2638464"/>
            </a:xfrm>
            <a:custGeom>
              <a:avLst/>
              <a:gdLst>
                <a:gd name="connsiteX0" fmla="*/ 12193 w 12192"/>
                <a:gd name="connsiteY0" fmla="*/ 12193 h 2638464"/>
                <a:gd name="connsiteX1" fmla="*/ 12193 w 12192"/>
                <a:gd name="connsiteY1" fmla="*/ 2638465 h 2638464"/>
                <a:gd name="connsiteX2" fmla="*/ 0 w 12192"/>
                <a:gd name="connsiteY2" fmla="*/ 2638465 h 2638464"/>
                <a:gd name="connsiteX3" fmla="*/ 0 w 12192"/>
                <a:gd name="connsiteY3" fmla="*/ 0 h 2638464"/>
              </a:gdLst>
              <a:ahLst/>
              <a:cxnLst>
                <a:cxn ang="0">
                  <a:pos x="connsiteX0" y="connsiteY0"/>
                </a:cxn>
                <a:cxn ang="0">
                  <a:pos x="connsiteX1" y="connsiteY1"/>
                </a:cxn>
                <a:cxn ang="0">
                  <a:pos x="connsiteX2" y="connsiteY2"/>
                </a:cxn>
                <a:cxn ang="0">
                  <a:pos x="connsiteX3" y="connsiteY3"/>
                </a:cxn>
              </a:cxnLst>
              <a:rect l="l" t="t" r="r" b="b"/>
              <a:pathLst>
                <a:path w="12192" h="2638464">
                  <a:moveTo>
                    <a:pt x="12193" y="12193"/>
                  </a:moveTo>
                  <a:lnTo>
                    <a:pt x="12193" y="2638465"/>
                  </a:lnTo>
                  <a:lnTo>
                    <a:pt x="0" y="26384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3" name="Freeform 62">
              <a:extLst>
                <a:ext uri="{FF2B5EF4-FFF2-40B4-BE49-F238E27FC236}">
                  <a16:creationId xmlns:a16="http://schemas.microsoft.com/office/drawing/2014/main" id="{AD314D2E-8D98-6A13-4572-DD25C4D1C13D}"/>
                </a:ext>
              </a:extLst>
            </p:cNvPr>
            <p:cNvSpPr/>
            <p:nvPr/>
          </p:nvSpPr>
          <p:spPr>
            <a:xfrm>
              <a:off x="9694155" y="4360018"/>
              <a:ext cx="12192" cy="2518165"/>
            </a:xfrm>
            <a:custGeom>
              <a:avLst/>
              <a:gdLst>
                <a:gd name="connsiteX0" fmla="*/ 12193 w 12192"/>
                <a:gd name="connsiteY0" fmla="*/ 12193 h 2518165"/>
                <a:gd name="connsiteX1" fmla="*/ 12193 w 12192"/>
                <a:gd name="connsiteY1" fmla="*/ 2518165 h 2518165"/>
                <a:gd name="connsiteX2" fmla="*/ 0 w 12192"/>
                <a:gd name="connsiteY2" fmla="*/ 2518165 h 2518165"/>
                <a:gd name="connsiteX3" fmla="*/ 0 w 12192"/>
                <a:gd name="connsiteY3" fmla="*/ 0 h 2518165"/>
              </a:gdLst>
              <a:ahLst/>
              <a:cxnLst>
                <a:cxn ang="0">
                  <a:pos x="connsiteX0" y="connsiteY0"/>
                </a:cxn>
                <a:cxn ang="0">
                  <a:pos x="connsiteX1" y="connsiteY1"/>
                </a:cxn>
                <a:cxn ang="0">
                  <a:pos x="connsiteX2" y="connsiteY2"/>
                </a:cxn>
                <a:cxn ang="0">
                  <a:pos x="connsiteX3" y="connsiteY3"/>
                </a:cxn>
              </a:cxnLst>
              <a:rect l="l" t="t" r="r" b="b"/>
              <a:pathLst>
                <a:path w="12192" h="2518165">
                  <a:moveTo>
                    <a:pt x="12193" y="12193"/>
                  </a:moveTo>
                  <a:lnTo>
                    <a:pt x="12193" y="2518165"/>
                  </a:lnTo>
                  <a:lnTo>
                    <a:pt x="0" y="25181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4" name="Freeform 63">
              <a:extLst>
                <a:ext uri="{FF2B5EF4-FFF2-40B4-BE49-F238E27FC236}">
                  <a16:creationId xmlns:a16="http://schemas.microsoft.com/office/drawing/2014/main" id="{367D7AC9-0DCC-D1EA-2A8C-F9A0EC3A3FAA}"/>
                </a:ext>
              </a:extLst>
            </p:cNvPr>
            <p:cNvSpPr/>
            <p:nvPr/>
          </p:nvSpPr>
          <p:spPr>
            <a:xfrm>
              <a:off x="9814455" y="4480318"/>
              <a:ext cx="12192" cy="2397865"/>
            </a:xfrm>
            <a:custGeom>
              <a:avLst/>
              <a:gdLst>
                <a:gd name="connsiteX0" fmla="*/ 12193 w 12192"/>
                <a:gd name="connsiteY0" fmla="*/ 11380 h 2397865"/>
                <a:gd name="connsiteX1" fmla="*/ 12193 w 12192"/>
                <a:gd name="connsiteY1" fmla="*/ 2397865 h 2397865"/>
                <a:gd name="connsiteX2" fmla="*/ 0 w 12192"/>
                <a:gd name="connsiteY2" fmla="*/ 2397865 h 2397865"/>
                <a:gd name="connsiteX3" fmla="*/ 0 w 12192"/>
                <a:gd name="connsiteY3" fmla="*/ 0 h 2397865"/>
              </a:gdLst>
              <a:ahLst/>
              <a:cxnLst>
                <a:cxn ang="0">
                  <a:pos x="connsiteX0" y="connsiteY0"/>
                </a:cxn>
                <a:cxn ang="0">
                  <a:pos x="connsiteX1" y="connsiteY1"/>
                </a:cxn>
                <a:cxn ang="0">
                  <a:pos x="connsiteX2" y="connsiteY2"/>
                </a:cxn>
                <a:cxn ang="0">
                  <a:pos x="connsiteX3" y="connsiteY3"/>
                </a:cxn>
              </a:cxnLst>
              <a:rect l="l" t="t" r="r" b="b"/>
              <a:pathLst>
                <a:path w="12192" h="2397865">
                  <a:moveTo>
                    <a:pt x="12193" y="11380"/>
                  </a:moveTo>
                  <a:lnTo>
                    <a:pt x="12193" y="2397865"/>
                  </a:lnTo>
                  <a:lnTo>
                    <a:pt x="0" y="23978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5" name="Freeform 64">
              <a:extLst>
                <a:ext uri="{FF2B5EF4-FFF2-40B4-BE49-F238E27FC236}">
                  <a16:creationId xmlns:a16="http://schemas.microsoft.com/office/drawing/2014/main" id="{5157DA4E-214C-4CBB-FC89-22CDC9AB8B2E}"/>
                </a:ext>
              </a:extLst>
            </p:cNvPr>
            <p:cNvSpPr/>
            <p:nvPr/>
          </p:nvSpPr>
          <p:spPr>
            <a:xfrm>
              <a:off x="9934755" y="4599805"/>
              <a:ext cx="12192" cy="2278378"/>
            </a:xfrm>
            <a:custGeom>
              <a:avLst/>
              <a:gdLst>
                <a:gd name="connsiteX0" fmla="*/ 12193 w 12192"/>
                <a:gd name="connsiteY0" fmla="*/ 12193 h 2278378"/>
                <a:gd name="connsiteX1" fmla="*/ 12193 w 12192"/>
                <a:gd name="connsiteY1" fmla="*/ 2278379 h 2278378"/>
                <a:gd name="connsiteX2" fmla="*/ 0 w 12192"/>
                <a:gd name="connsiteY2" fmla="*/ 2278379 h 2278378"/>
                <a:gd name="connsiteX3" fmla="*/ 0 w 12192"/>
                <a:gd name="connsiteY3" fmla="*/ 0 h 2278378"/>
              </a:gdLst>
              <a:ahLst/>
              <a:cxnLst>
                <a:cxn ang="0">
                  <a:pos x="connsiteX0" y="connsiteY0"/>
                </a:cxn>
                <a:cxn ang="0">
                  <a:pos x="connsiteX1" y="connsiteY1"/>
                </a:cxn>
                <a:cxn ang="0">
                  <a:pos x="connsiteX2" y="connsiteY2"/>
                </a:cxn>
                <a:cxn ang="0">
                  <a:pos x="connsiteX3" y="connsiteY3"/>
                </a:cxn>
              </a:cxnLst>
              <a:rect l="l" t="t" r="r" b="b"/>
              <a:pathLst>
                <a:path w="12192" h="2278378">
                  <a:moveTo>
                    <a:pt x="12193" y="12193"/>
                  </a:moveTo>
                  <a:lnTo>
                    <a:pt x="12193" y="2278379"/>
                  </a:lnTo>
                  <a:lnTo>
                    <a:pt x="0" y="227837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6" name="Freeform 65">
              <a:extLst>
                <a:ext uri="{FF2B5EF4-FFF2-40B4-BE49-F238E27FC236}">
                  <a16:creationId xmlns:a16="http://schemas.microsoft.com/office/drawing/2014/main" id="{F8B7DD4C-BE4F-2108-7962-03453B54805F}"/>
                </a:ext>
              </a:extLst>
            </p:cNvPr>
            <p:cNvSpPr/>
            <p:nvPr/>
          </p:nvSpPr>
          <p:spPr>
            <a:xfrm>
              <a:off x="10055054" y="4720105"/>
              <a:ext cx="12192" cy="2158078"/>
            </a:xfrm>
            <a:custGeom>
              <a:avLst/>
              <a:gdLst>
                <a:gd name="connsiteX0" fmla="*/ 12193 w 12192"/>
                <a:gd name="connsiteY0" fmla="*/ 12193 h 2158078"/>
                <a:gd name="connsiteX1" fmla="*/ 12193 w 12192"/>
                <a:gd name="connsiteY1" fmla="*/ 2158079 h 2158078"/>
                <a:gd name="connsiteX2" fmla="*/ 0 w 12192"/>
                <a:gd name="connsiteY2" fmla="*/ 2158079 h 2158078"/>
                <a:gd name="connsiteX3" fmla="*/ 0 w 12192"/>
                <a:gd name="connsiteY3" fmla="*/ 0 h 2158078"/>
              </a:gdLst>
              <a:ahLst/>
              <a:cxnLst>
                <a:cxn ang="0">
                  <a:pos x="connsiteX0" y="connsiteY0"/>
                </a:cxn>
                <a:cxn ang="0">
                  <a:pos x="connsiteX1" y="connsiteY1"/>
                </a:cxn>
                <a:cxn ang="0">
                  <a:pos x="connsiteX2" y="connsiteY2"/>
                </a:cxn>
                <a:cxn ang="0">
                  <a:pos x="connsiteX3" y="connsiteY3"/>
                </a:cxn>
              </a:cxnLst>
              <a:rect l="l" t="t" r="r" b="b"/>
              <a:pathLst>
                <a:path w="12192" h="2158078">
                  <a:moveTo>
                    <a:pt x="12193" y="12193"/>
                  </a:moveTo>
                  <a:lnTo>
                    <a:pt x="12193" y="2158079"/>
                  </a:lnTo>
                  <a:lnTo>
                    <a:pt x="0" y="215807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7" name="Freeform 66">
              <a:extLst>
                <a:ext uri="{FF2B5EF4-FFF2-40B4-BE49-F238E27FC236}">
                  <a16:creationId xmlns:a16="http://schemas.microsoft.com/office/drawing/2014/main" id="{24F02424-8872-DFE9-DF76-DF698FEF0740}"/>
                </a:ext>
              </a:extLst>
            </p:cNvPr>
            <p:cNvSpPr/>
            <p:nvPr/>
          </p:nvSpPr>
          <p:spPr>
            <a:xfrm>
              <a:off x="10175354" y="4840404"/>
              <a:ext cx="12192" cy="2037779"/>
            </a:xfrm>
            <a:custGeom>
              <a:avLst/>
              <a:gdLst>
                <a:gd name="connsiteX0" fmla="*/ 12193 w 12192"/>
                <a:gd name="connsiteY0" fmla="*/ 12193 h 2037779"/>
                <a:gd name="connsiteX1" fmla="*/ 12193 w 12192"/>
                <a:gd name="connsiteY1" fmla="*/ 2037779 h 2037779"/>
                <a:gd name="connsiteX2" fmla="*/ 0 w 12192"/>
                <a:gd name="connsiteY2" fmla="*/ 2037779 h 2037779"/>
                <a:gd name="connsiteX3" fmla="*/ 0 w 12192"/>
                <a:gd name="connsiteY3" fmla="*/ 0 h 2037779"/>
              </a:gdLst>
              <a:ahLst/>
              <a:cxnLst>
                <a:cxn ang="0">
                  <a:pos x="connsiteX0" y="connsiteY0"/>
                </a:cxn>
                <a:cxn ang="0">
                  <a:pos x="connsiteX1" y="connsiteY1"/>
                </a:cxn>
                <a:cxn ang="0">
                  <a:pos x="connsiteX2" y="connsiteY2"/>
                </a:cxn>
                <a:cxn ang="0">
                  <a:pos x="connsiteX3" y="connsiteY3"/>
                </a:cxn>
              </a:cxnLst>
              <a:rect l="l" t="t" r="r" b="b"/>
              <a:pathLst>
                <a:path w="12192" h="2037779">
                  <a:moveTo>
                    <a:pt x="12193" y="12193"/>
                  </a:moveTo>
                  <a:lnTo>
                    <a:pt x="12193" y="2037779"/>
                  </a:lnTo>
                  <a:lnTo>
                    <a:pt x="0" y="203777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8" name="Freeform 67">
              <a:extLst>
                <a:ext uri="{FF2B5EF4-FFF2-40B4-BE49-F238E27FC236}">
                  <a16:creationId xmlns:a16="http://schemas.microsoft.com/office/drawing/2014/main" id="{A93D3C28-D7C6-0BCD-2206-EB69B2F7041A}"/>
                </a:ext>
              </a:extLst>
            </p:cNvPr>
            <p:cNvSpPr/>
            <p:nvPr/>
          </p:nvSpPr>
          <p:spPr>
            <a:xfrm>
              <a:off x="10295654" y="4960704"/>
              <a:ext cx="12192" cy="1917479"/>
            </a:xfrm>
            <a:custGeom>
              <a:avLst/>
              <a:gdLst>
                <a:gd name="connsiteX0" fmla="*/ 12193 w 12192"/>
                <a:gd name="connsiteY0" fmla="*/ 12193 h 1917479"/>
                <a:gd name="connsiteX1" fmla="*/ 12193 w 12192"/>
                <a:gd name="connsiteY1" fmla="*/ 1917480 h 1917479"/>
                <a:gd name="connsiteX2" fmla="*/ 0 w 12192"/>
                <a:gd name="connsiteY2" fmla="*/ 1917480 h 1917479"/>
                <a:gd name="connsiteX3" fmla="*/ 0 w 12192"/>
                <a:gd name="connsiteY3" fmla="*/ 0 h 1917479"/>
              </a:gdLst>
              <a:ahLst/>
              <a:cxnLst>
                <a:cxn ang="0">
                  <a:pos x="connsiteX0" y="connsiteY0"/>
                </a:cxn>
                <a:cxn ang="0">
                  <a:pos x="connsiteX1" y="connsiteY1"/>
                </a:cxn>
                <a:cxn ang="0">
                  <a:pos x="connsiteX2" y="connsiteY2"/>
                </a:cxn>
                <a:cxn ang="0">
                  <a:pos x="connsiteX3" y="connsiteY3"/>
                </a:cxn>
              </a:cxnLst>
              <a:rect l="l" t="t" r="r" b="b"/>
              <a:pathLst>
                <a:path w="12192" h="1917478">
                  <a:moveTo>
                    <a:pt x="12193" y="12193"/>
                  </a:moveTo>
                  <a:lnTo>
                    <a:pt x="12193" y="1917480"/>
                  </a:lnTo>
                  <a:lnTo>
                    <a:pt x="0" y="1917480"/>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9" name="Freeform 68">
              <a:extLst>
                <a:ext uri="{FF2B5EF4-FFF2-40B4-BE49-F238E27FC236}">
                  <a16:creationId xmlns:a16="http://schemas.microsoft.com/office/drawing/2014/main" id="{01F39BB4-1F60-FECA-F8FC-9973009A49E0}"/>
                </a:ext>
              </a:extLst>
            </p:cNvPr>
            <p:cNvSpPr/>
            <p:nvPr/>
          </p:nvSpPr>
          <p:spPr>
            <a:xfrm>
              <a:off x="10415953" y="5081004"/>
              <a:ext cx="12192" cy="1797179"/>
            </a:xfrm>
            <a:custGeom>
              <a:avLst/>
              <a:gdLst>
                <a:gd name="connsiteX0" fmla="*/ 12193 w 12192"/>
                <a:gd name="connsiteY0" fmla="*/ 12193 h 1797179"/>
                <a:gd name="connsiteX1" fmla="*/ 12193 w 12192"/>
                <a:gd name="connsiteY1" fmla="*/ 1797180 h 1797179"/>
                <a:gd name="connsiteX2" fmla="*/ 0 w 12192"/>
                <a:gd name="connsiteY2" fmla="*/ 1797180 h 1797179"/>
                <a:gd name="connsiteX3" fmla="*/ 0 w 12192"/>
                <a:gd name="connsiteY3" fmla="*/ 0 h 1797179"/>
              </a:gdLst>
              <a:ahLst/>
              <a:cxnLst>
                <a:cxn ang="0">
                  <a:pos x="connsiteX0" y="connsiteY0"/>
                </a:cxn>
                <a:cxn ang="0">
                  <a:pos x="connsiteX1" y="connsiteY1"/>
                </a:cxn>
                <a:cxn ang="0">
                  <a:pos x="connsiteX2" y="connsiteY2"/>
                </a:cxn>
                <a:cxn ang="0">
                  <a:pos x="connsiteX3" y="connsiteY3"/>
                </a:cxn>
              </a:cxnLst>
              <a:rect l="l" t="t" r="r" b="b"/>
              <a:pathLst>
                <a:path w="12192" h="1797179">
                  <a:moveTo>
                    <a:pt x="12193" y="12193"/>
                  </a:moveTo>
                  <a:lnTo>
                    <a:pt x="12193" y="1797180"/>
                  </a:lnTo>
                  <a:lnTo>
                    <a:pt x="0" y="1797180"/>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0" name="Freeform 69">
              <a:extLst>
                <a:ext uri="{FF2B5EF4-FFF2-40B4-BE49-F238E27FC236}">
                  <a16:creationId xmlns:a16="http://schemas.microsoft.com/office/drawing/2014/main" id="{B74666AA-85AB-34F3-96EE-879E84AD9AB0}"/>
                </a:ext>
              </a:extLst>
            </p:cNvPr>
            <p:cNvSpPr/>
            <p:nvPr/>
          </p:nvSpPr>
          <p:spPr>
            <a:xfrm>
              <a:off x="10536253" y="5201303"/>
              <a:ext cx="12192" cy="1676880"/>
            </a:xfrm>
            <a:custGeom>
              <a:avLst/>
              <a:gdLst>
                <a:gd name="connsiteX0" fmla="*/ 12193 w 12192"/>
                <a:gd name="connsiteY0" fmla="*/ 12193 h 1676880"/>
                <a:gd name="connsiteX1" fmla="*/ 12193 w 12192"/>
                <a:gd name="connsiteY1" fmla="*/ 1676880 h 1676880"/>
                <a:gd name="connsiteX2" fmla="*/ 0 w 12192"/>
                <a:gd name="connsiteY2" fmla="*/ 1676880 h 1676880"/>
                <a:gd name="connsiteX3" fmla="*/ 0 w 12192"/>
                <a:gd name="connsiteY3" fmla="*/ 0 h 1676880"/>
              </a:gdLst>
              <a:ahLst/>
              <a:cxnLst>
                <a:cxn ang="0">
                  <a:pos x="connsiteX0" y="connsiteY0"/>
                </a:cxn>
                <a:cxn ang="0">
                  <a:pos x="connsiteX1" y="connsiteY1"/>
                </a:cxn>
                <a:cxn ang="0">
                  <a:pos x="connsiteX2" y="connsiteY2"/>
                </a:cxn>
                <a:cxn ang="0">
                  <a:pos x="connsiteX3" y="connsiteY3"/>
                </a:cxn>
              </a:cxnLst>
              <a:rect l="l" t="t" r="r" b="b"/>
              <a:pathLst>
                <a:path w="12192" h="1676880">
                  <a:moveTo>
                    <a:pt x="12193" y="12193"/>
                  </a:moveTo>
                  <a:lnTo>
                    <a:pt x="12193" y="1676880"/>
                  </a:lnTo>
                  <a:lnTo>
                    <a:pt x="0" y="1676880"/>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1" name="Freeform 70">
              <a:extLst>
                <a:ext uri="{FF2B5EF4-FFF2-40B4-BE49-F238E27FC236}">
                  <a16:creationId xmlns:a16="http://schemas.microsoft.com/office/drawing/2014/main" id="{97F9EB8C-F568-3B3A-2E86-074E6E186128}"/>
                </a:ext>
              </a:extLst>
            </p:cNvPr>
            <p:cNvSpPr/>
            <p:nvPr/>
          </p:nvSpPr>
          <p:spPr>
            <a:xfrm>
              <a:off x="10655740" y="5321603"/>
              <a:ext cx="12192" cy="1556580"/>
            </a:xfrm>
            <a:custGeom>
              <a:avLst/>
              <a:gdLst>
                <a:gd name="connsiteX0" fmla="*/ 12193 w 12192"/>
                <a:gd name="connsiteY0" fmla="*/ 12193 h 1556580"/>
                <a:gd name="connsiteX1" fmla="*/ 12193 w 12192"/>
                <a:gd name="connsiteY1" fmla="*/ 1556581 h 1556580"/>
                <a:gd name="connsiteX2" fmla="*/ 0 w 12192"/>
                <a:gd name="connsiteY2" fmla="*/ 1556581 h 1556580"/>
                <a:gd name="connsiteX3" fmla="*/ 0 w 12192"/>
                <a:gd name="connsiteY3" fmla="*/ 0 h 1556580"/>
              </a:gdLst>
              <a:ahLst/>
              <a:cxnLst>
                <a:cxn ang="0">
                  <a:pos x="connsiteX0" y="connsiteY0"/>
                </a:cxn>
                <a:cxn ang="0">
                  <a:pos x="connsiteX1" y="connsiteY1"/>
                </a:cxn>
                <a:cxn ang="0">
                  <a:pos x="connsiteX2" y="connsiteY2"/>
                </a:cxn>
                <a:cxn ang="0">
                  <a:pos x="connsiteX3" y="connsiteY3"/>
                </a:cxn>
              </a:cxnLst>
              <a:rect l="l" t="t" r="r" b="b"/>
              <a:pathLst>
                <a:path w="12192" h="1556580">
                  <a:moveTo>
                    <a:pt x="12193" y="12193"/>
                  </a:moveTo>
                  <a:lnTo>
                    <a:pt x="12193" y="1556581"/>
                  </a:lnTo>
                  <a:lnTo>
                    <a:pt x="0" y="1556581"/>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2" name="Freeform 71">
              <a:extLst>
                <a:ext uri="{FF2B5EF4-FFF2-40B4-BE49-F238E27FC236}">
                  <a16:creationId xmlns:a16="http://schemas.microsoft.com/office/drawing/2014/main" id="{AE193C01-256D-0FEE-6092-B141BFFF9E30}"/>
                </a:ext>
              </a:extLst>
            </p:cNvPr>
            <p:cNvSpPr/>
            <p:nvPr/>
          </p:nvSpPr>
          <p:spPr>
            <a:xfrm>
              <a:off x="10776040" y="5441903"/>
              <a:ext cx="12192" cy="1436280"/>
            </a:xfrm>
            <a:custGeom>
              <a:avLst/>
              <a:gdLst>
                <a:gd name="connsiteX0" fmla="*/ 12193 w 12192"/>
                <a:gd name="connsiteY0" fmla="*/ 12193 h 1436280"/>
                <a:gd name="connsiteX1" fmla="*/ 12193 w 12192"/>
                <a:gd name="connsiteY1" fmla="*/ 1436281 h 1436280"/>
                <a:gd name="connsiteX2" fmla="*/ 0 w 12192"/>
                <a:gd name="connsiteY2" fmla="*/ 1436281 h 1436280"/>
                <a:gd name="connsiteX3" fmla="*/ 0 w 12192"/>
                <a:gd name="connsiteY3" fmla="*/ 0 h 1436280"/>
              </a:gdLst>
              <a:ahLst/>
              <a:cxnLst>
                <a:cxn ang="0">
                  <a:pos x="connsiteX0" y="connsiteY0"/>
                </a:cxn>
                <a:cxn ang="0">
                  <a:pos x="connsiteX1" y="connsiteY1"/>
                </a:cxn>
                <a:cxn ang="0">
                  <a:pos x="connsiteX2" y="connsiteY2"/>
                </a:cxn>
                <a:cxn ang="0">
                  <a:pos x="connsiteX3" y="connsiteY3"/>
                </a:cxn>
              </a:cxnLst>
              <a:rect l="l" t="t" r="r" b="b"/>
              <a:pathLst>
                <a:path w="12192" h="1436280">
                  <a:moveTo>
                    <a:pt x="12193" y="12193"/>
                  </a:moveTo>
                  <a:lnTo>
                    <a:pt x="12193" y="1436281"/>
                  </a:lnTo>
                  <a:lnTo>
                    <a:pt x="0" y="1436281"/>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3" name="Freeform 72">
              <a:extLst>
                <a:ext uri="{FF2B5EF4-FFF2-40B4-BE49-F238E27FC236}">
                  <a16:creationId xmlns:a16="http://schemas.microsoft.com/office/drawing/2014/main" id="{DD78C467-99B8-720A-1034-E5BD4A4B82FE}"/>
                </a:ext>
              </a:extLst>
            </p:cNvPr>
            <p:cNvSpPr/>
            <p:nvPr/>
          </p:nvSpPr>
          <p:spPr>
            <a:xfrm>
              <a:off x="10896339" y="5562202"/>
              <a:ext cx="12192" cy="1315981"/>
            </a:xfrm>
            <a:custGeom>
              <a:avLst/>
              <a:gdLst>
                <a:gd name="connsiteX0" fmla="*/ 12193 w 12192"/>
                <a:gd name="connsiteY0" fmla="*/ 12193 h 1315981"/>
                <a:gd name="connsiteX1" fmla="*/ 12193 w 12192"/>
                <a:gd name="connsiteY1" fmla="*/ 1315981 h 1315981"/>
                <a:gd name="connsiteX2" fmla="*/ 0 w 12192"/>
                <a:gd name="connsiteY2" fmla="*/ 1315981 h 1315981"/>
                <a:gd name="connsiteX3" fmla="*/ 0 w 12192"/>
                <a:gd name="connsiteY3" fmla="*/ 0 h 1315981"/>
              </a:gdLst>
              <a:ahLst/>
              <a:cxnLst>
                <a:cxn ang="0">
                  <a:pos x="connsiteX0" y="connsiteY0"/>
                </a:cxn>
                <a:cxn ang="0">
                  <a:pos x="connsiteX1" y="connsiteY1"/>
                </a:cxn>
                <a:cxn ang="0">
                  <a:pos x="connsiteX2" y="connsiteY2"/>
                </a:cxn>
                <a:cxn ang="0">
                  <a:pos x="connsiteX3" y="connsiteY3"/>
                </a:cxn>
              </a:cxnLst>
              <a:rect l="l" t="t" r="r" b="b"/>
              <a:pathLst>
                <a:path w="12192" h="1315981">
                  <a:moveTo>
                    <a:pt x="12193" y="12193"/>
                  </a:moveTo>
                  <a:lnTo>
                    <a:pt x="12193" y="1315981"/>
                  </a:lnTo>
                  <a:lnTo>
                    <a:pt x="0" y="1315981"/>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4" name="Freeform 73">
              <a:extLst>
                <a:ext uri="{FF2B5EF4-FFF2-40B4-BE49-F238E27FC236}">
                  <a16:creationId xmlns:a16="http://schemas.microsoft.com/office/drawing/2014/main" id="{F7C063E0-E7E2-42AC-0C6C-83189CD01A57}"/>
                </a:ext>
              </a:extLst>
            </p:cNvPr>
            <p:cNvSpPr/>
            <p:nvPr/>
          </p:nvSpPr>
          <p:spPr>
            <a:xfrm>
              <a:off x="11016639" y="5681689"/>
              <a:ext cx="12192" cy="1196494"/>
            </a:xfrm>
            <a:custGeom>
              <a:avLst/>
              <a:gdLst>
                <a:gd name="connsiteX0" fmla="*/ 12193 w 12192"/>
                <a:gd name="connsiteY0" fmla="*/ 12193 h 1196494"/>
                <a:gd name="connsiteX1" fmla="*/ 12193 w 12192"/>
                <a:gd name="connsiteY1" fmla="*/ 1196494 h 1196494"/>
                <a:gd name="connsiteX2" fmla="*/ 0 w 12192"/>
                <a:gd name="connsiteY2" fmla="*/ 1196494 h 1196494"/>
                <a:gd name="connsiteX3" fmla="*/ 0 w 12192"/>
                <a:gd name="connsiteY3" fmla="*/ 0 h 1196494"/>
              </a:gdLst>
              <a:ahLst/>
              <a:cxnLst>
                <a:cxn ang="0">
                  <a:pos x="connsiteX0" y="connsiteY0"/>
                </a:cxn>
                <a:cxn ang="0">
                  <a:pos x="connsiteX1" y="connsiteY1"/>
                </a:cxn>
                <a:cxn ang="0">
                  <a:pos x="connsiteX2" y="connsiteY2"/>
                </a:cxn>
                <a:cxn ang="0">
                  <a:pos x="connsiteX3" y="connsiteY3"/>
                </a:cxn>
              </a:cxnLst>
              <a:rect l="l" t="t" r="r" b="b"/>
              <a:pathLst>
                <a:path w="12192" h="1196494">
                  <a:moveTo>
                    <a:pt x="12193" y="12193"/>
                  </a:moveTo>
                  <a:lnTo>
                    <a:pt x="12193" y="1196494"/>
                  </a:lnTo>
                  <a:lnTo>
                    <a:pt x="0" y="119649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5" name="Freeform 74">
              <a:extLst>
                <a:ext uri="{FF2B5EF4-FFF2-40B4-BE49-F238E27FC236}">
                  <a16:creationId xmlns:a16="http://schemas.microsoft.com/office/drawing/2014/main" id="{C9664F75-E13F-8AD1-101C-D587A4613C32}"/>
                </a:ext>
              </a:extLst>
            </p:cNvPr>
            <p:cNvSpPr/>
            <p:nvPr/>
          </p:nvSpPr>
          <p:spPr>
            <a:xfrm>
              <a:off x="11136939" y="5802802"/>
              <a:ext cx="12192" cy="1075381"/>
            </a:xfrm>
            <a:custGeom>
              <a:avLst/>
              <a:gdLst>
                <a:gd name="connsiteX0" fmla="*/ 12193 w 12192"/>
                <a:gd name="connsiteY0" fmla="*/ 12193 h 1075381"/>
                <a:gd name="connsiteX1" fmla="*/ 12193 w 12192"/>
                <a:gd name="connsiteY1" fmla="*/ 1075382 h 1075381"/>
                <a:gd name="connsiteX2" fmla="*/ 0 w 12192"/>
                <a:gd name="connsiteY2" fmla="*/ 1075382 h 1075381"/>
                <a:gd name="connsiteX3" fmla="*/ 0 w 12192"/>
                <a:gd name="connsiteY3" fmla="*/ 0 h 1075381"/>
              </a:gdLst>
              <a:ahLst/>
              <a:cxnLst>
                <a:cxn ang="0">
                  <a:pos x="connsiteX0" y="connsiteY0"/>
                </a:cxn>
                <a:cxn ang="0">
                  <a:pos x="connsiteX1" y="connsiteY1"/>
                </a:cxn>
                <a:cxn ang="0">
                  <a:pos x="connsiteX2" y="connsiteY2"/>
                </a:cxn>
                <a:cxn ang="0">
                  <a:pos x="connsiteX3" y="connsiteY3"/>
                </a:cxn>
              </a:cxnLst>
              <a:rect l="l" t="t" r="r" b="b"/>
              <a:pathLst>
                <a:path w="12192" h="1075381">
                  <a:moveTo>
                    <a:pt x="12193" y="12193"/>
                  </a:moveTo>
                  <a:lnTo>
                    <a:pt x="12193" y="1075382"/>
                  </a:lnTo>
                  <a:lnTo>
                    <a:pt x="0" y="1075382"/>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6" name="Freeform 75">
              <a:extLst>
                <a:ext uri="{FF2B5EF4-FFF2-40B4-BE49-F238E27FC236}">
                  <a16:creationId xmlns:a16="http://schemas.microsoft.com/office/drawing/2014/main" id="{D6779F25-ECC3-BAF9-FFDE-6E27A88ED258}"/>
                </a:ext>
              </a:extLst>
            </p:cNvPr>
            <p:cNvSpPr/>
            <p:nvPr/>
          </p:nvSpPr>
          <p:spPr>
            <a:xfrm>
              <a:off x="11257238" y="5922289"/>
              <a:ext cx="12192" cy="955894"/>
            </a:xfrm>
            <a:custGeom>
              <a:avLst/>
              <a:gdLst>
                <a:gd name="connsiteX0" fmla="*/ 12193 w 12192"/>
                <a:gd name="connsiteY0" fmla="*/ 12193 h 955894"/>
                <a:gd name="connsiteX1" fmla="*/ 12193 w 12192"/>
                <a:gd name="connsiteY1" fmla="*/ 955895 h 955894"/>
                <a:gd name="connsiteX2" fmla="*/ 0 w 12192"/>
                <a:gd name="connsiteY2" fmla="*/ 955895 h 955894"/>
                <a:gd name="connsiteX3" fmla="*/ 0 w 12192"/>
                <a:gd name="connsiteY3" fmla="*/ 0 h 955894"/>
              </a:gdLst>
              <a:ahLst/>
              <a:cxnLst>
                <a:cxn ang="0">
                  <a:pos x="connsiteX0" y="connsiteY0"/>
                </a:cxn>
                <a:cxn ang="0">
                  <a:pos x="connsiteX1" y="connsiteY1"/>
                </a:cxn>
                <a:cxn ang="0">
                  <a:pos x="connsiteX2" y="connsiteY2"/>
                </a:cxn>
                <a:cxn ang="0">
                  <a:pos x="connsiteX3" y="connsiteY3"/>
                </a:cxn>
              </a:cxnLst>
              <a:rect l="l" t="t" r="r" b="b"/>
              <a:pathLst>
                <a:path w="12192" h="955894">
                  <a:moveTo>
                    <a:pt x="12193" y="12193"/>
                  </a:moveTo>
                  <a:lnTo>
                    <a:pt x="12193" y="955895"/>
                  </a:lnTo>
                  <a:lnTo>
                    <a:pt x="0" y="95589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7" name="Freeform 76">
              <a:extLst>
                <a:ext uri="{FF2B5EF4-FFF2-40B4-BE49-F238E27FC236}">
                  <a16:creationId xmlns:a16="http://schemas.microsoft.com/office/drawing/2014/main" id="{A980900F-8D26-46AE-4023-A645EF8923C8}"/>
                </a:ext>
              </a:extLst>
            </p:cNvPr>
            <p:cNvSpPr/>
            <p:nvPr/>
          </p:nvSpPr>
          <p:spPr>
            <a:xfrm>
              <a:off x="11377538" y="6042588"/>
              <a:ext cx="12192" cy="835595"/>
            </a:xfrm>
            <a:custGeom>
              <a:avLst/>
              <a:gdLst>
                <a:gd name="connsiteX0" fmla="*/ 12193 w 12192"/>
                <a:gd name="connsiteY0" fmla="*/ 12193 h 835595"/>
                <a:gd name="connsiteX1" fmla="*/ 12193 w 12192"/>
                <a:gd name="connsiteY1" fmla="*/ 835595 h 835595"/>
                <a:gd name="connsiteX2" fmla="*/ 0 w 12192"/>
                <a:gd name="connsiteY2" fmla="*/ 835595 h 835595"/>
                <a:gd name="connsiteX3" fmla="*/ 0 w 12192"/>
                <a:gd name="connsiteY3" fmla="*/ 0 h 835595"/>
              </a:gdLst>
              <a:ahLst/>
              <a:cxnLst>
                <a:cxn ang="0">
                  <a:pos x="connsiteX0" y="connsiteY0"/>
                </a:cxn>
                <a:cxn ang="0">
                  <a:pos x="connsiteX1" y="connsiteY1"/>
                </a:cxn>
                <a:cxn ang="0">
                  <a:pos x="connsiteX2" y="connsiteY2"/>
                </a:cxn>
                <a:cxn ang="0">
                  <a:pos x="connsiteX3" y="connsiteY3"/>
                </a:cxn>
              </a:cxnLst>
              <a:rect l="l" t="t" r="r" b="b"/>
              <a:pathLst>
                <a:path w="12192" h="835595">
                  <a:moveTo>
                    <a:pt x="12193" y="12193"/>
                  </a:moveTo>
                  <a:lnTo>
                    <a:pt x="12193" y="835595"/>
                  </a:lnTo>
                  <a:lnTo>
                    <a:pt x="0" y="83559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8" name="Freeform 77">
              <a:extLst>
                <a:ext uri="{FF2B5EF4-FFF2-40B4-BE49-F238E27FC236}">
                  <a16:creationId xmlns:a16="http://schemas.microsoft.com/office/drawing/2014/main" id="{49662833-DEB6-4C59-702B-B5A1F38DD869}"/>
                </a:ext>
              </a:extLst>
            </p:cNvPr>
            <p:cNvSpPr/>
            <p:nvPr/>
          </p:nvSpPr>
          <p:spPr>
            <a:xfrm>
              <a:off x="11497838" y="6162888"/>
              <a:ext cx="12192" cy="715295"/>
            </a:xfrm>
            <a:custGeom>
              <a:avLst/>
              <a:gdLst>
                <a:gd name="connsiteX0" fmla="*/ 12193 w 12192"/>
                <a:gd name="connsiteY0" fmla="*/ 12193 h 715295"/>
                <a:gd name="connsiteX1" fmla="*/ 12193 w 12192"/>
                <a:gd name="connsiteY1" fmla="*/ 715295 h 715295"/>
                <a:gd name="connsiteX2" fmla="*/ 0 w 12192"/>
                <a:gd name="connsiteY2" fmla="*/ 715295 h 715295"/>
                <a:gd name="connsiteX3" fmla="*/ 0 w 12192"/>
                <a:gd name="connsiteY3" fmla="*/ 0 h 715295"/>
              </a:gdLst>
              <a:ahLst/>
              <a:cxnLst>
                <a:cxn ang="0">
                  <a:pos x="connsiteX0" y="connsiteY0"/>
                </a:cxn>
                <a:cxn ang="0">
                  <a:pos x="connsiteX1" y="connsiteY1"/>
                </a:cxn>
                <a:cxn ang="0">
                  <a:pos x="connsiteX2" y="connsiteY2"/>
                </a:cxn>
                <a:cxn ang="0">
                  <a:pos x="connsiteX3" y="connsiteY3"/>
                </a:cxn>
              </a:cxnLst>
              <a:rect l="l" t="t" r="r" b="b"/>
              <a:pathLst>
                <a:path w="12192" h="715295">
                  <a:moveTo>
                    <a:pt x="12193" y="12193"/>
                  </a:moveTo>
                  <a:lnTo>
                    <a:pt x="12193" y="715295"/>
                  </a:lnTo>
                  <a:lnTo>
                    <a:pt x="0" y="71529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9" name="Freeform 78">
              <a:extLst>
                <a:ext uri="{FF2B5EF4-FFF2-40B4-BE49-F238E27FC236}">
                  <a16:creationId xmlns:a16="http://schemas.microsoft.com/office/drawing/2014/main" id="{BD627E8B-ACAA-D9A2-1082-1F59252EFAFD}"/>
                </a:ext>
              </a:extLst>
            </p:cNvPr>
            <p:cNvSpPr/>
            <p:nvPr/>
          </p:nvSpPr>
          <p:spPr>
            <a:xfrm>
              <a:off x="11618137" y="6283188"/>
              <a:ext cx="12192" cy="594995"/>
            </a:xfrm>
            <a:custGeom>
              <a:avLst/>
              <a:gdLst>
                <a:gd name="connsiteX0" fmla="*/ 12193 w 12192"/>
                <a:gd name="connsiteY0" fmla="*/ 12193 h 594995"/>
                <a:gd name="connsiteX1" fmla="*/ 12193 w 12192"/>
                <a:gd name="connsiteY1" fmla="*/ 594996 h 594995"/>
                <a:gd name="connsiteX2" fmla="*/ 0 w 12192"/>
                <a:gd name="connsiteY2" fmla="*/ 594996 h 594995"/>
                <a:gd name="connsiteX3" fmla="*/ 0 w 12192"/>
                <a:gd name="connsiteY3" fmla="*/ 0 h 594995"/>
              </a:gdLst>
              <a:ahLst/>
              <a:cxnLst>
                <a:cxn ang="0">
                  <a:pos x="connsiteX0" y="connsiteY0"/>
                </a:cxn>
                <a:cxn ang="0">
                  <a:pos x="connsiteX1" y="connsiteY1"/>
                </a:cxn>
                <a:cxn ang="0">
                  <a:pos x="connsiteX2" y="connsiteY2"/>
                </a:cxn>
                <a:cxn ang="0">
                  <a:pos x="connsiteX3" y="connsiteY3"/>
                </a:cxn>
              </a:cxnLst>
              <a:rect l="l" t="t" r="r" b="b"/>
              <a:pathLst>
                <a:path w="12192" h="594995">
                  <a:moveTo>
                    <a:pt x="12193" y="12193"/>
                  </a:moveTo>
                  <a:lnTo>
                    <a:pt x="12193" y="594996"/>
                  </a:lnTo>
                  <a:lnTo>
                    <a:pt x="0" y="594996"/>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0" name="Freeform 79">
              <a:extLst>
                <a:ext uri="{FF2B5EF4-FFF2-40B4-BE49-F238E27FC236}">
                  <a16:creationId xmlns:a16="http://schemas.microsoft.com/office/drawing/2014/main" id="{9A16FA77-15C5-76B0-5842-EF249B70D9E1}"/>
                </a:ext>
              </a:extLst>
            </p:cNvPr>
            <p:cNvSpPr/>
            <p:nvPr/>
          </p:nvSpPr>
          <p:spPr>
            <a:xfrm>
              <a:off x="11738437" y="6403487"/>
              <a:ext cx="12192" cy="474696"/>
            </a:xfrm>
            <a:custGeom>
              <a:avLst/>
              <a:gdLst>
                <a:gd name="connsiteX0" fmla="*/ 12193 w 12192"/>
                <a:gd name="connsiteY0" fmla="*/ 12193 h 474696"/>
                <a:gd name="connsiteX1" fmla="*/ 12193 w 12192"/>
                <a:gd name="connsiteY1" fmla="*/ 474696 h 474696"/>
                <a:gd name="connsiteX2" fmla="*/ 0 w 12192"/>
                <a:gd name="connsiteY2" fmla="*/ 474696 h 474696"/>
                <a:gd name="connsiteX3" fmla="*/ 0 w 12192"/>
                <a:gd name="connsiteY3" fmla="*/ 0 h 474696"/>
              </a:gdLst>
              <a:ahLst/>
              <a:cxnLst>
                <a:cxn ang="0">
                  <a:pos x="connsiteX0" y="connsiteY0"/>
                </a:cxn>
                <a:cxn ang="0">
                  <a:pos x="connsiteX1" y="connsiteY1"/>
                </a:cxn>
                <a:cxn ang="0">
                  <a:pos x="connsiteX2" y="connsiteY2"/>
                </a:cxn>
                <a:cxn ang="0">
                  <a:pos x="connsiteX3" y="connsiteY3"/>
                </a:cxn>
              </a:cxnLst>
              <a:rect l="l" t="t" r="r" b="b"/>
              <a:pathLst>
                <a:path w="12192" h="474696">
                  <a:moveTo>
                    <a:pt x="12193" y="12193"/>
                  </a:moveTo>
                  <a:lnTo>
                    <a:pt x="12193" y="474696"/>
                  </a:lnTo>
                  <a:lnTo>
                    <a:pt x="0" y="474696"/>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1" name="Freeform 80">
              <a:extLst>
                <a:ext uri="{FF2B5EF4-FFF2-40B4-BE49-F238E27FC236}">
                  <a16:creationId xmlns:a16="http://schemas.microsoft.com/office/drawing/2014/main" id="{37EF5E20-CE04-A231-EBB7-D42D1D8D408F}"/>
                </a:ext>
              </a:extLst>
            </p:cNvPr>
            <p:cNvSpPr/>
            <p:nvPr/>
          </p:nvSpPr>
          <p:spPr>
            <a:xfrm>
              <a:off x="11858737" y="6523787"/>
              <a:ext cx="12192" cy="354396"/>
            </a:xfrm>
            <a:custGeom>
              <a:avLst/>
              <a:gdLst>
                <a:gd name="connsiteX0" fmla="*/ 12193 w 12192"/>
                <a:gd name="connsiteY0" fmla="*/ 12193 h 354396"/>
                <a:gd name="connsiteX1" fmla="*/ 12193 w 12192"/>
                <a:gd name="connsiteY1" fmla="*/ 354396 h 354396"/>
                <a:gd name="connsiteX2" fmla="*/ 0 w 12192"/>
                <a:gd name="connsiteY2" fmla="*/ 354396 h 354396"/>
                <a:gd name="connsiteX3" fmla="*/ 0 w 12192"/>
                <a:gd name="connsiteY3" fmla="*/ 0 h 354396"/>
              </a:gdLst>
              <a:ahLst/>
              <a:cxnLst>
                <a:cxn ang="0">
                  <a:pos x="connsiteX0" y="connsiteY0"/>
                </a:cxn>
                <a:cxn ang="0">
                  <a:pos x="connsiteX1" y="connsiteY1"/>
                </a:cxn>
                <a:cxn ang="0">
                  <a:pos x="connsiteX2" y="connsiteY2"/>
                </a:cxn>
                <a:cxn ang="0">
                  <a:pos x="connsiteX3" y="connsiteY3"/>
                </a:cxn>
              </a:cxnLst>
              <a:rect l="l" t="t" r="r" b="b"/>
              <a:pathLst>
                <a:path w="12192" h="354396">
                  <a:moveTo>
                    <a:pt x="12193" y="12193"/>
                  </a:moveTo>
                  <a:lnTo>
                    <a:pt x="12193" y="354396"/>
                  </a:lnTo>
                  <a:lnTo>
                    <a:pt x="0" y="354396"/>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2" name="Freeform 81">
              <a:extLst>
                <a:ext uri="{FF2B5EF4-FFF2-40B4-BE49-F238E27FC236}">
                  <a16:creationId xmlns:a16="http://schemas.microsoft.com/office/drawing/2014/main" id="{B1F77FC8-85F2-C182-BB85-DD6F9CFE5BED}"/>
                </a:ext>
              </a:extLst>
            </p:cNvPr>
            <p:cNvSpPr/>
            <p:nvPr/>
          </p:nvSpPr>
          <p:spPr>
            <a:xfrm>
              <a:off x="11978224" y="6644087"/>
              <a:ext cx="12192" cy="234096"/>
            </a:xfrm>
            <a:custGeom>
              <a:avLst/>
              <a:gdLst>
                <a:gd name="connsiteX0" fmla="*/ 12193 w 12192"/>
                <a:gd name="connsiteY0" fmla="*/ 12193 h 234096"/>
                <a:gd name="connsiteX1" fmla="*/ 12193 w 12192"/>
                <a:gd name="connsiteY1" fmla="*/ 234097 h 234096"/>
                <a:gd name="connsiteX2" fmla="*/ 0 w 12192"/>
                <a:gd name="connsiteY2" fmla="*/ 234097 h 234096"/>
                <a:gd name="connsiteX3" fmla="*/ 0 w 12192"/>
                <a:gd name="connsiteY3" fmla="*/ 0 h 234096"/>
              </a:gdLst>
              <a:ahLst/>
              <a:cxnLst>
                <a:cxn ang="0">
                  <a:pos x="connsiteX0" y="connsiteY0"/>
                </a:cxn>
                <a:cxn ang="0">
                  <a:pos x="connsiteX1" y="connsiteY1"/>
                </a:cxn>
                <a:cxn ang="0">
                  <a:pos x="connsiteX2" y="connsiteY2"/>
                </a:cxn>
                <a:cxn ang="0">
                  <a:pos x="connsiteX3" y="connsiteY3"/>
                </a:cxn>
              </a:cxnLst>
              <a:rect l="l" t="t" r="r" b="b"/>
              <a:pathLst>
                <a:path w="12192" h="234096">
                  <a:moveTo>
                    <a:pt x="12193" y="12193"/>
                  </a:moveTo>
                  <a:lnTo>
                    <a:pt x="12193" y="234097"/>
                  </a:lnTo>
                  <a:lnTo>
                    <a:pt x="0" y="234097"/>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3" name="Freeform 82">
              <a:extLst>
                <a:ext uri="{FF2B5EF4-FFF2-40B4-BE49-F238E27FC236}">
                  <a16:creationId xmlns:a16="http://schemas.microsoft.com/office/drawing/2014/main" id="{D8A0BCDA-8E3B-8424-0A5F-C5E1ABAF60C9}"/>
                </a:ext>
              </a:extLst>
            </p:cNvPr>
            <p:cNvSpPr/>
            <p:nvPr/>
          </p:nvSpPr>
          <p:spPr>
            <a:xfrm>
              <a:off x="12098523" y="6764386"/>
              <a:ext cx="12192" cy="113797"/>
            </a:xfrm>
            <a:custGeom>
              <a:avLst/>
              <a:gdLst>
                <a:gd name="connsiteX0" fmla="*/ 12193 w 12192"/>
                <a:gd name="connsiteY0" fmla="*/ 12193 h 113797"/>
                <a:gd name="connsiteX1" fmla="*/ 12193 w 12192"/>
                <a:gd name="connsiteY1" fmla="*/ 113797 h 113797"/>
                <a:gd name="connsiteX2" fmla="*/ 0 w 12192"/>
                <a:gd name="connsiteY2" fmla="*/ 113797 h 113797"/>
                <a:gd name="connsiteX3" fmla="*/ 0 w 12192"/>
                <a:gd name="connsiteY3" fmla="*/ 0 h 113797"/>
              </a:gdLst>
              <a:ahLst/>
              <a:cxnLst>
                <a:cxn ang="0">
                  <a:pos x="connsiteX0" y="connsiteY0"/>
                </a:cxn>
                <a:cxn ang="0">
                  <a:pos x="connsiteX1" y="connsiteY1"/>
                </a:cxn>
                <a:cxn ang="0">
                  <a:pos x="connsiteX2" y="connsiteY2"/>
                </a:cxn>
                <a:cxn ang="0">
                  <a:pos x="connsiteX3" y="connsiteY3"/>
                </a:cxn>
              </a:cxnLst>
              <a:rect l="l" t="t" r="r" b="b"/>
              <a:pathLst>
                <a:path w="12192" h="113797">
                  <a:moveTo>
                    <a:pt x="12193" y="12193"/>
                  </a:moveTo>
                  <a:lnTo>
                    <a:pt x="12193" y="113797"/>
                  </a:lnTo>
                  <a:lnTo>
                    <a:pt x="0" y="113797"/>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27" name="Freeform 26">
            <a:extLst>
              <a:ext uri="{FF2B5EF4-FFF2-40B4-BE49-F238E27FC236}">
                <a16:creationId xmlns:a16="http://schemas.microsoft.com/office/drawing/2014/main" id="{2E332EC6-6D4F-80DD-625C-0320B837E640}"/>
              </a:ext>
            </a:extLst>
          </p:cNvPr>
          <p:cNvSpPr/>
          <p:nvPr userDrawn="1"/>
        </p:nvSpPr>
        <p:spPr>
          <a:xfrm flipH="1">
            <a:off x="0" y="0"/>
            <a:ext cx="7209493" cy="6858000"/>
          </a:xfrm>
          <a:custGeom>
            <a:avLst/>
            <a:gdLst>
              <a:gd name="connsiteX0" fmla="*/ 3429553 w 7209493"/>
              <a:gd name="connsiteY0" fmla="*/ 0 h 6858000"/>
              <a:gd name="connsiteX1" fmla="*/ 7209493 w 7209493"/>
              <a:gd name="connsiteY1" fmla="*/ 0 h 6858000"/>
              <a:gd name="connsiteX2" fmla="*/ 7209493 w 7209493"/>
              <a:gd name="connsiteY2" fmla="*/ 6858000 h 6858000"/>
              <a:gd name="connsiteX3" fmla="*/ 3428448 w 7209493"/>
              <a:gd name="connsiteY3" fmla="*/ 6858000 h 6858000"/>
              <a:gd name="connsiteX4" fmla="*/ 0 w 7209493"/>
              <a:gd name="connsiteY4" fmla="*/ 3429552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9493" h="6858000">
                <a:moveTo>
                  <a:pt x="3429553" y="0"/>
                </a:moveTo>
                <a:lnTo>
                  <a:pt x="7209493" y="0"/>
                </a:lnTo>
                <a:lnTo>
                  <a:pt x="7209493" y="6858000"/>
                </a:lnTo>
                <a:lnTo>
                  <a:pt x="3428448" y="6858000"/>
                </a:lnTo>
                <a:lnTo>
                  <a:pt x="0" y="3429552"/>
                </a:lnTo>
                <a:close/>
              </a:path>
            </a:pathLst>
          </a:custGeom>
          <a:gradFill flip="none" rotWithShape="1">
            <a:gsLst>
              <a:gs pos="68000">
                <a:srgbClr val="7DB91A"/>
              </a:gs>
              <a:gs pos="20000">
                <a:schemeClr val="accent1"/>
              </a:gs>
              <a:gs pos="100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endParaRPr lang="zh-CN" altLang="en-US"/>
          </a:p>
        </p:txBody>
      </p:sp>
      <p:sp>
        <p:nvSpPr>
          <p:cNvPr id="2" name="Title 1">
            <a:extLst>
              <a:ext uri="{FF2B5EF4-FFF2-40B4-BE49-F238E27FC236}">
                <a16:creationId xmlns:a16="http://schemas.microsoft.com/office/drawing/2014/main" id="{F94062E6-EEF7-6A0D-380E-DFDA0C28D2C1}"/>
              </a:ext>
            </a:extLst>
          </p:cNvPr>
          <p:cNvSpPr>
            <a:spLocks noGrp="1"/>
          </p:cNvSpPr>
          <p:nvPr>
            <p:ph type="title"/>
          </p:nvPr>
        </p:nvSpPr>
        <p:spPr>
          <a:xfrm>
            <a:off x="457200" y="457200"/>
            <a:ext cx="11274552" cy="501804"/>
          </a:xfrm>
        </p:spPr>
        <p:txBody>
          <a:bodyPr/>
          <a:lstStyle>
            <a:lvl1pPr algn="r">
              <a:defRPr/>
            </a:lvl1pPr>
          </a:lstStyle>
          <a:p>
            <a:r>
              <a:rPr lang="en-US"/>
              <a:t>Click to edit Master title style</a:t>
            </a:r>
          </a:p>
        </p:txBody>
      </p:sp>
      <p:sp>
        <p:nvSpPr>
          <p:cNvPr id="25" name="Footer Placeholder 2">
            <a:extLst>
              <a:ext uri="{FF2B5EF4-FFF2-40B4-BE49-F238E27FC236}">
                <a16:creationId xmlns:a16="http://schemas.microsoft.com/office/drawing/2014/main" id="{CC45B3AC-C8E3-9506-033D-8F21AE1B5C0D}"/>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rPr>
              <a:t>For Agent Use Only – Not For Use With The Public</a:t>
            </a:r>
          </a:p>
        </p:txBody>
      </p:sp>
      <p:sp>
        <p:nvSpPr>
          <p:cNvPr id="28" name="Content Placeholder 3">
            <a:extLst>
              <a:ext uri="{FF2B5EF4-FFF2-40B4-BE49-F238E27FC236}">
                <a16:creationId xmlns:a16="http://schemas.microsoft.com/office/drawing/2014/main" id="{E7A4AEB0-2C8E-7A6E-3DC9-0D2E361E602E}"/>
              </a:ext>
            </a:extLst>
          </p:cNvPr>
          <p:cNvSpPr>
            <a:spLocks noGrp="1"/>
          </p:cNvSpPr>
          <p:nvPr>
            <p:ph sz="quarter" idx="17" hasCustomPrompt="1"/>
          </p:nvPr>
        </p:nvSpPr>
        <p:spPr>
          <a:xfrm>
            <a:off x="457200" y="1864890"/>
            <a:ext cx="4201194" cy="2467727"/>
          </a:xfrm>
          <a:noFill/>
        </p:spPr>
        <p:txBody>
          <a:bodyPr lIns="0" tIns="457200" rIns="0" bIns="0"/>
          <a:lstStyle>
            <a:lvl1pPr>
              <a:buClr>
                <a:schemeClr val="bg2"/>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add bullet</a:t>
            </a:r>
          </a:p>
          <a:p>
            <a:pPr lvl="1"/>
            <a:r>
              <a:rPr lang="en-US"/>
              <a:t>Sub bullet – use More Indent command</a:t>
            </a:r>
          </a:p>
          <a:p>
            <a:pPr lvl="2"/>
            <a:r>
              <a:rPr lang="en-US"/>
              <a:t>Third level</a:t>
            </a:r>
          </a:p>
          <a:p>
            <a:pPr lvl="3"/>
            <a:r>
              <a:rPr lang="en-US"/>
              <a:t>Fourth level</a:t>
            </a:r>
          </a:p>
          <a:p>
            <a:pPr lvl="4"/>
            <a:r>
              <a:rPr lang="en-US"/>
              <a:t>Fifth level</a:t>
            </a:r>
          </a:p>
        </p:txBody>
      </p:sp>
      <p:sp>
        <p:nvSpPr>
          <p:cNvPr id="29" name="Text Placeholder 4">
            <a:extLst>
              <a:ext uri="{FF2B5EF4-FFF2-40B4-BE49-F238E27FC236}">
                <a16:creationId xmlns:a16="http://schemas.microsoft.com/office/drawing/2014/main" id="{566B0FDD-1331-6700-55C7-F0F933224B65}"/>
              </a:ext>
            </a:extLst>
          </p:cNvPr>
          <p:cNvSpPr>
            <a:spLocks noGrp="1"/>
          </p:cNvSpPr>
          <p:nvPr>
            <p:ph type="body" sz="quarter" idx="18" hasCustomPrompt="1"/>
          </p:nvPr>
        </p:nvSpPr>
        <p:spPr>
          <a:xfrm>
            <a:off x="457200" y="1864889"/>
            <a:ext cx="4201193"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4" name="Slide Number Placeholder 3">
            <a:extLst>
              <a:ext uri="{FF2B5EF4-FFF2-40B4-BE49-F238E27FC236}">
                <a16:creationId xmlns:a16="http://schemas.microsoft.com/office/drawing/2014/main" id="{08935478-82EB-964C-0851-5779B2F09C6C}"/>
              </a:ext>
            </a:extLst>
          </p:cNvPr>
          <p:cNvSpPr>
            <a:spLocks noGrp="1"/>
          </p:cNvSpPr>
          <p:nvPr>
            <p:ph type="sldNum" sz="quarter" idx="11"/>
          </p:nvPr>
        </p:nvSpPr>
        <p:spPr/>
        <p:txBody>
          <a:bodyPr/>
          <a:lstStyle>
            <a:lvl1pPr>
              <a:defRPr>
                <a:solidFill>
                  <a:schemeClr val="tx2"/>
                </a:solidFill>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8" name="Picture Placeholder 7">
            <a:extLst>
              <a:ext uri="{FF2B5EF4-FFF2-40B4-BE49-F238E27FC236}">
                <a16:creationId xmlns:a16="http://schemas.microsoft.com/office/drawing/2014/main" id="{FAB687BA-5F27-0914-E481-E87F28FB1E64}"/>
              </a:ext>
            </a:extLst>
          </p:cNvPr>
          <p:cNvSpPr>
            <a:spLocks noGrp="1"/>
          </p:cNvSpPr>
          <p:nvPr>
            <p:ph type="pic" sz="quarter" idx="21"/>
          </p:nvPr>
        </p:nvSpPr>
        <p:spPr>
          <a:xfrm>
            <a:off x="4354589" y="1346754"/>
            <a:ext cx="7376777" cy="4935537"/>
          </a:xfrm>
          <a:custGeom>
            <a:avLst/>
            <a:gdLst>
              <a:gd name="connsiteX0" fmla="*/ 767522 w 7376777"/>
              <a:gd name="connsiteY0" fmla="*/ 0 h 4935537"/>
              <a:gd name="connsiteX1" fmla="*/ 7376777 w 7376777"/>
              <a:gd name="connsiteY1" fmla="*/ 0 h 4935537"/>
              <a:gd name="connsiteX2" fmla="*/ 7376777 w 7376777"/>
              <a:gd name="connsiteY2" fmla="*/ 3215433 h 4935537"/>
              <a:gd name="connsiteX3" fmla="*/ 5656674 w 7376777"/>
              <a:gd name="connsiteY3" fmla="*/ 4935536 h 4935537"/>
              <a:gd name="connsiteX4" fmla="*/ 0 w 7376777"/>
              <a:gd name="connsiteY4" fmla="*/ 4935537 h 4935537"/>
              <a:gd name="connsiteX5" fmla="*/ 2851530 w 7376777"/>
              <a:gd name="connsiteY5" fmla="*/ 2084008 h 4935537"/>
              <a:gd name="connsiteX6" fmla="*/ 767522 w 7376777"/>
              <a:gd name="connsiteY6" fmla="*/ 0 h 4935537"/>
              <a:gd name="connsiteX7" fmla="*/ 767522 w 7376777"/>
              <a:gd name="connsiteY7" fmla="*/ 0 h 493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76777" h="4935537">
                <a:moveTo>
                  <a:pt x="767522" y="0"/>
                </a:moveTo>
                <a:lnTo>
                  <a:pt x="7376777" y="0"/>
                </a:lnTo>
                <a:lnTo>
                  <a:pt x="7376777" y="3215433"/>
                </a:lnTo>
                <a:lnTo>
                  <a:pt x="5656674" y="4935536"/>
                </a:lnTo>
                <a:lnTo>
                  <a:pt x="0" y="4935537"/>
                </a:lnTo>
                <a:lnTo>
                  <a:pt x="2851530" y="2084008"/>
                </a:lnTo>
                <a:lnTo>
                  <a:pt x="767522" y="0"/>
                </a:lnTo>
                <a:close/>
              </a:path>
            </a:pathLst>
          </a:custGeom>
          <a:solidFill>
            <a:schemeClr val="bg2">
              <a:lumMod val="75000"/>
            </a:schemeClr>
          </a:solidFill>
        </p:spPr>
        <p:txBody>
          <a:bodyPr wrap="square" anchor="ctr">
            <a:noAutofit/>
          </a:bodyPr>
          <a:lstStyle>
            <a:lvl1pPr algn="ctr">
              <a:defRPr/>
            </a:lvl1pPr>
          </a:lstStyle>
          <a:p>
            <a:endParaRPr lang="en-US"/>
          </a:p>
        </p:txBody>
      </p:sp>
    </p:spTree>
    <p:extLst>
      <p:ext uri="{BB962C8B-B14F-4D97-AF65-F5344CB8AC3E}">
        <p14:creationId xmlns:p14="http://schemas.microsoft.com/office/powerpoint/2010/main" val="369074746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aphic 30">
            <a:extLst>
              <a:ext uri="{FF2B5EF4-FFF2-40B4-BE49-F238E27FC236}">
                <a16:creationId xmlns:a16="http://schemas.microsoft.com/office/drawing/2014/main" id="{4428114C-EAB7-F669-5DCB-D5E79CC36046}"/>
              </a:ext>
            </a:extLst>
          </p:cNvPr>
          <p:cNvGrpSpPr/>
          <p:nvPr/>
        </p:nvGrpSpPr>
        <p:grpSpPr>
          <a:xfrm>
            <a:off x="84735" y="2550783"/>
            <a:ext cx="4220243" cy="4321847"/>
            <a:chOff x="84735" y="2550783"/>
            <a:chExt cx="4220243" cy="4321847"/>
          </a:xfrm>
          <a:solidFill>
            <a:schemeClr val="accent2"/>
          </a:solidFill>
        </p:grpSpPr>
        <p:sp>
          <p:nvSpPr>
            <p:cNvPr id="5" name="Freeform 4">
              <a:extLst>
                <a:ext uri="{FF2B5EF4-FFF2-40B4-BE49-F238E27FC236}">
                  <a16:creationId xmlns:a16="http://schemas.microsoft.com/office/drawing/2014/main" id="{4A2E5517-246F-B750-8BEA-3398903B6D1C}"/>
                </a:ext>
              </a:extLst>
            </p:cNvPr>
            <p:cNvSpPr/>
            <p:nvPr/>
          </p:nvSpPr>
          <p:spPr>
            <a:xfrm>
              <a:off x="84735" y="2550783"/>
              <a:ext cx="12192" cy="4321847"/>
            </a:xfrm>
            <a:custGeom>
              <a:avLst/>
              <a:gdLst>
                <a:gd name="connsiteX0" fmla="*/ 12193 w 12192"/>
                <a:gd name="connsiteY0" fmla="*/ 12193 h 4321847"/>
                <a:gd name="connsiteX1" fmla="*/ 12193 w 12192"/>
                <a:gd name="connsiteY1" fmla="*/ 4321848 h 4321847"/>
                <a:gd name="connsiteX2" fmla="*/ 0 w 12192"/>
                <a:gd name="connsiteY2" fmla="*/ 4321848 h 4321847"/>
                <a:gd name="connsiteX3" fmla="*/ 0 w 12192"/>
                <a:gd name="connsiteY3" fmla="*/ 0 h 4321847"/>
              </a:gdLst>
              <a:ahLst/>
              <a:cxnLst>
                <a:cxn ang="0">
                  <a:pos x="connsiteX0" y="connsiteY0"/>
                </a:cxn>
                <a:cxn ang="0">
                  <a:pos x="connsiteX1" y="connsiteY1"/>
                </a:cxn>
                <a:cxn ang="0">
                  <a:pos x="connsiteX2" y="connsiteY2"/>
                </a:cxn>
                <a:cxn ang="0">
                  <a:pos x="connsiteX3" y="connsiteY3"/>
                </a:cxn>
              </a:cxnLst>
              <a:rect l="l" t="t" r="r" b="b"/>
              <a:pathLst>
                <a:path w="12192" h="4321847">
                  <a:moveTo>
                    <a:pt x="12193" y="12193"/>
                  </a:moveTo>
                  <a:lnTo>
                    <a:pt x="12193" y="4321848"/>
                  </a:lnTo>
                  <a:lnTo>
                    <a:pt x="0" y="4321848"/>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 name="Freeform 5">
              <a:extLst>
                <a:ext uri="{FF2B5EF4-FFF2-40B4-BE49-F238E27FC236}">
                  <a16:creationId xmlns:a16="http://schemas.microsoft.com/office/drawing/2014/main" id="{27E2598B-52BE-5749-B817-22B20CEA10E6}"/>
                </a:ext>
              </a:extLst>
            </p:cNvPr>
            <p:cNvSpPr/>
            <p:nvPr/>
          </p:nvSpPr>
          <p:spPr>
            <a:xfrm>
              <a:off x="205034" y="2671083"/>
              <a:ext cx="12192" cy="4201547"/>
            </a:xfrm>
            <a:custGeom>
              <a:avLst/>
              <a:gdLst>
                <a:gd name="connsiteX0" fmla="*/ 12193 w 12192"/>
                <a:gd name="connsiteY0" fmla="*/ 12193 h 4201547"/>
                <a:gd name="connsiteX1" fmla="*/ 12193 w 12192"/>
                <a:gd name="connsiteY1" fmla="*/ 4201548 h 4201547"/>
                <a:gd name="connsiteX2" fmla="*/ 0 w 12192"/>
                <a:gd name="connsiteY2" fmla="*/ 4201548 h 4201547"/>
                <a:gd name="connsiteX3" fmla="*/ 0 w 12192"/>
                <a:gd name="connsiteY3" fmla="*/ 0 h 4201547"/>
              </a:gdLst>
              <a:ahLst/>
              <a:cxnLst>
                <a:cxn ang="0">
                  <a:pos x="connsiteX0" y="connsiteY0"/>
                </a:cxn>
                <a:cxn ang="0">
                  <a:pos x="connsiteX1" y="connsiteY1"/>
                </a:cxn>
                <a:cxn ang="0">
                  <a:pos x="connsiteX2" y="connsiteY2"/>
                </a:cxn>
                <a:cxn ang="0">
                  <a:pos x="connsiteX3" y="connsiteY3"/>
                </a:cxn>
              </a:cxnLst>
              <a:rect l="l" t="t" r="r" b="b"/>
              <a:pathLst>
                <a:path w="12192" h="4201547">
                  <a:moveTo>
                    <a:pt x="12193" y="12193"/>
                  </a:moveTo>
                  <a:lnTo>
                    <a:pt x="12193" y="4201548"/>
                  </a:lnTo>
                  <a:lnTo>
                    <a:pt x="0" y="4201548"/>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 name="Freeform 6">
              <a:extLst>
                <a:ext uri="{FF2B5EF4-FFF2-40B4-BE49-F238E27FC236}">
                  <a16:creationId xmlns:a16="http://schemas.microsoft.com/office/drawing/2014/main" id="{6080283D-2E3C-12CF-17EC-239156345A17}"/>
                </a:ext>
              </a:extLst>
            </p:cNvPr>
            <p:cNvSpPr/>
            <p:nvPr/>
          </p:nvSpPr>
          <p:spPr>
            <a:xfrm>
              <a:off x="325334" y="2791382"/>
              <a:ext cx="12192" cy="4081248"/>
            </a:xfrm>
            <a:custGeom>
              <a:avLst/>
              <a:gdLst>
                <a:gd name="connsiteX0" fmla="*/ 12193 w 12192"/>
                <a:gd name="connsiteY0" fmla="*/ 12193 h 4081248"/>
                <a:gd name="connsiteX1" fmla="*/ 12193 w 12192"/>
                <a:gd name="connsiteY1" fmla="*/ 4081248 h 4081248"/>
                <a:gd name="connsiteX2" fmla="*/ 0 w 12192"/>
                <a:gd name="connsiteY2" fmla="*/ 4081248 h 4081248"/>
                <a:gd name="connsiteX3" fmla="*/ 0 w 12192"/>
                <a:gd name="connsiteY3" fmla="*/ 0 h 4081248"/>
              </a:gdLst>
              <a:ahLst/>
              <a:cxnLst>
                <a:cxn ang="0">
                  <a:pos x="connsiteX0" y="connsiteY0"/>
                </a:cxn>
                <a:cxn ang="0">
                  <a:pos x="connsiteX1" y="connsiteY1"/>
                </a:cxn>
                <a:cxn ang="0">
                  <a:pos x="connsiteX2" y="connsiteY2"/>
                </a:cxn>
                <a:cxn ang="0">
                  <a:pos x="connsiteX3" y="connsiteY3"/>
                </a:cxn>
              </a:cxnLst>
              <a:rect l="l" t="t" r="r" b="b"/>
              <a:pathLst>
                <a:path w="12192" h="4081248">
                  <a:moveTo>
                    <a:pt x="12193" y="12193"/>
                  </a:moveTo>
                  <a:lnTo>
                    <a:pt x="12193" y="4081248"/>
                  </a:lnTo>
                  <a:lnTo>
                    <a:pt x="0" y="4081248"/>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 name="Freeform 7">
              <a:extLst>
                <a:ext uri="{FF2B5EF4-FFF2-40B4-BE49-F238E27FC236}">
                  <a16:creationId xmlns:a16="http://schemas.microsoft.com/office/drawing/2014/main" id="{FA112019-039C-718E-94EA-C3253626CF29}"/>
                </a:ext>
              </a:extLst>
            </p:cNvPr>
            <p:cNvSpPr/>
            <p:nvPr/>
          </p:nvSpPr>
          <p:spPr>
            <a:xfrm>
              <a:off x="445634" y="2911682"/>
              <a:ext cx="12192" cy="3960948"/>
            </a:xfrm>
            <a:custGeom>
              <a:avLst/>
              <a:gdLst>
                <a:gd name="connsiteX0" fmla="*/ 12193 w 12192"/>
                <a:gd name="connsiteY0" fmla="*/ 12193 h 3960948"/>
                <a:gd name="connsiteX1" fmla="*/ 12193 w 12192"/>
                <a:gd name="connsiteY1" fmla="*/ 3960949 h 3960948"/>
                <a:gd name="connsiteX2" fmla="*/ 0 w 12192"/>
                <a:gd name="connsiteY2" fmla="*/ 3960949 h 3960948"/>
                <a:gd name="connsiteX3" fmla="*/ 0 w 12192"/>
                <a:gd name="connsiteY3" fmla="*/ 0 h 3960948"/>
              </a:gdLst>
              <a:ahLst/>
              <a:cxnLst>
                <a:cxn ang="0">
                  <a:pos x="connsiteX0" y="connsiteY0"/>
                </a:cxn>
                <a:cxn ang="0">
                  <a:pos x="connsiteX1" y="connsiteY1"/>
                </a:cxn>
                <a:cxn ang="0">
                  <a:pos x="connsiteX2" y="connsiteY2"/>
                </a:cxn>
                <a:cxn ang="0">
                  <a:pos x="connsiteX3" y="connsiteY3"/>
                </a:cxn>
              </a:cxnLst>
              <a:rect l="l" t="t" r="r" b="b"/>
              <a:pathLst>
                <a:path w="12192" h="3960947">
                  <a:moveTo>
                    <a:pt x="12193" y="12193"/>
                  </a:moveTo>
                  <a:lnTo>
                    <a:pt x="12193" y="3960949"/>
                  </a:lnTo>
                  <a:lnTo>
                    <a:pt x="0" y="396094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 name="Freeform 8">
              <a:extLst>
                <a:ext uri="{FF2B5EF4-FFF2-40B4-BE49-F238E27FC236}">
                  <a16:creationId xmlns:a16="http://schemas.microsoft.com/office/drawing/2014/main" id="{F05A733C-BC71-52B5-A679-28D58FC95060}"/>
                </a:ext>
              </a:extLst>
            </p:cNvPr>
            <p:cNvSpPr/>
            <p:nvPr/>
          </p:nvSpPr>
          <p:spPr>
            <a:xfrm>
              <a:off x="565934" y="3031982"/>
              <a:ext cx="12192" cy="3840648"/>
            </a:xfrm>
            <a:custGeom>
              <a:avLst/>
              <a:gdLst>
                <a:gd name="connsiteX0" fmla="*/ 12193 w 12192"/>
                <a:gd name="connsiteY0" fmla="*/ 12193 h 3840648"/>
                <a:gd name="connsiteX1" fmla="*/ 12193 w 12192"/>
                <a:gd name="connsiteY1" fmla="*/ 3840649 h 3840648"/>
                <a:gd name="connsiteX2" fmla="*/ 0 w 12192"/>
                <a:gd name="connsiteY2" fmla="*/ 3840649 h 3840648"/>
                <a:gd name="connsiteX3" fmla="*/ 0 w 12192"/>
                <a:gd name="connsiteY3" fmla="*/ 0 h 3840648"/>
              </a:gdLst>
              <a:ahLst/>
              <a:cxnLst>
                <a:cxn ang="0">
                  <a:pos x="connsiteX0" y="connsiteY0"/>
                </a:cxn>
                <a:cxn ang="0">
                  <a:pos x="connsiteX1" y="connsiteY1"/>
                </a:cxn>
                <a:cxn ang="0">
                  <a:pos x="connsiteX2" y="connsiteY2"/>
                </a:cxn>
                <a:cxn ang="0">
                  <a:pos x="connsiteX3" y="connsiteY3"/>
                </a:cxn>
              </a:cxnLst>
              <a:rect l="l" t="t" r="r" b="b"/>
              <a:pathLst>
                <a:path w="12192" h="3840648">
                  <a:moveTo>
                    <a:pt x="12193" y="12193"/>
                  </a:moveTo>
                  <a:lnTo>
                    <a:pt x="12193" y="3840649"/>
                  </a:lnTo>
                  <a:lnTo>
                    <a:pt x="0" y="384064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 name="Freeform 9">
              <a:extLst>
                <a:ext uri="{FF2B5EF4-FFF2-40B4-BE49-F238E27FC236}">
                  <a16:creationId xmlns:a16="http://schemas.microsoft.com/office/drawing/2014/main" id="{188F5558-5BCF-8B6F-BE1F-5E29AEE0673C}"/>
                </a:ext>
              </a:extLst>
            </p:cNvPr>
            <p:cNvSpPr/>
            <p:nvPr/>
          </p:nvSpPr>
          <p:spPr>
            <a:xfrm>
              <a:off x="686233" y="3151469"/>
              <a:ext cx="12192" cy="3721161"/>
            </a:xfrm>
            <a:custGeom>
              <a:avLst/>
              <a:gdLst>
                <a:gd name="connsiteX0" fmla="*/ 12193 w 12192"/>
                <a:gd name="connsiteY0" fmla="*/ 12193 h 3721161"/>
                <a:gd name="connsiteX1" fmla="*/ 12193 w 12192"/>
                <a:gd name="connsiteY1" fmla="*/ 3721162 h 3721161"/>
                <a:gd name="connsiteX2" fmla="*/ 0 w 12192"/>
                <a:gd name="connsiteY2" fmla="*/ 3721162 h 3721161"/>
                <a:gd name="connsiteX3" fmla="*/ 0 w 12192"/>
                <a:gd name="connsiteY3" fmla="*/ 0 h 3721161"/>
              </a:gdLst>
              <a:ahLst/>
              <a:cxnLst>
                <a:cxn ang="0">
                  <a:pos x="connsiteX0" y="connsiteY0"/>
                </a:cxn>
                <a:cxn ang="0">
                  <a:pos x="connsiteX1" y="connsiteY1"/>
                </a:cxn>
                <a:cxn ang="0">
                  <a:pos x="connsiteX2" y="connsiteY2"/>
                </a:cxn>
                <a:cxn ang="0">
                  <a:pos x="connsiteX3" y="connsiteY3"/>
                </a:cxn>
              </a:cxnLst>
              <a:rect l="l" t="t" r="r" b="b"/>
              <a:pathLst>
                <a:path w="12192" h="3721161">
                  <a:moveTo>
                    <a:pt x="12193" y="12193"/>
                  </a:moveTo>
                  <a:lnTo>
                    <a:pt x="12193" y="3721162"/>
                  </a:lnTo>
                  <a:lnTo>
                    <a:pt x="0" y="3721162"/>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2" name="Freeform 11">
              <a:extLst>
                <a:ext uri="{FF2B5EF4-FFF2-40B4-BE49-F238E27FC236}">
                  <a16:creationId xmlns:a16="http://schemas.microsoft.com/office/drawing/2014/main" id="{F0D92D02-061E-33B9-8955-4AD522D758DC}"/>
                </a:ext>
              </a:extLst>
            </p:cNvPr>
            <p:cNvSpPr/>
            <p:nvPr/>
          </p:nvSpPr>
          <p:spPr>
            <a:xfrm>
              <a:off x="806533" y="3271768"/>
              <a:ext cx="12192" cy="3600862"/>
            </a:xfrm>
            <a:custGeom>
              <a:avLst/>
              <a:gdLst>
                <a:gd name="connsiteX0" fmla="*/ 12193 w 12192"/>
                <a:gd name="connsiteY0" fmla="*/ 12193 h 3600862"/>
                <a:gd name="connsiteX1" fmla="*/ 12193 w 12192"/>
                <a:gd name="connsiteY1" fmla="*/ 3600862 h 3600862"/>
                <a:gd name="connsiteX2" fmla="*/ 0 w 12192"/>
                <a:gd name="connsiteY2" fmla="*/ 3600862 h 3600862"/>
                <a:gd name="connsiteX3" fmla="*/ 0 w 12192"/>
                <a:gd name="connsiteY3" fmla="*/ 0 h 3600862"/>
              </a:gdLst>
              <a:ahLst/>
              <a:cxnLst>
                <a:cxn ang="0">
                  <a:pos x="connsiteX0" y="connsiteY0"/>
                </a:cxn>
                <a:cxn ang="0">
                  <a:pos x="connsiteX1" y="connsiteY1"/>
                </a:cxn>
                <a:cxn ang="0">
                  <a:pos x="connsiteX2" y="connsiteY2"/>
                </a:cxn>
                <a:cxn ang="0">
                  <a:pos x="connsiteX3" y="connsiteY3"/>
                </a:cxn>
              </a:cxnLst>
              <a:rect l="l" t="t" r="r" b="b"/>
              <a:pathLst>
                <a:path w="12192" h="3600862">
                  <a:moveTo>
                    <a:pt x="12193" y="12193"/>
                  </a:moveTo>
                  <a:lnTo>
                    <a:pt x="12193" y="3600862"/>
                  </a:lnTo>
                  <a:lnTo>
                    <a:pt x="0" y="3600862"/>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 name="Freeform 12">
              <a:extLst>
                <a:ext uri="{FF2B5EF4-FFF2-40B4-BE49-F238E27FC236}">
                  <a16:creationId xmlns:a16="http://schemas.microsoft.com/office/drawing/2014/main" id="{D62D5F7F-D322-F87A-0251-0E7380472169}"/>
                </a:ext>
              </a:extLst>
            </p:cNvPr>
            <p:cNvSpPr/>
            <p:nvPr/>
          </p:nvSpPr>
          <p:spPr>
            <a:xfrm>
              <a:off x="926833" y="3392068"/>
              <a:ext cx="12192" cy="3480562"/>
            </a:xfrm>
            <a:custGeom>
              <a:avLst/>
              <a:gdLst>
                <a:gd name="connsiteX0" fmla="*/ 12193 w 12192"/>
                <a:gd name="connsiteY0" fmla="*/ 12193 h 3480562"/>
                <a:gd name="connsiteX1" fmla="*/ 12193 w 12192"/>
                <a:gd name="connsiteY1" fmla="*/ 3480563 h 3480562"/>
                <a:gd name="connsiteX2" fmla="*/ 0 w 12192"/>
                <a:gd name="connsiteY2" fmla="*/ 3480563 h 3480562"/>
                <a:gd name="connsiteX3" fmla="*/ 0 w 12192"/>
                <a:gd name="connsiteY3" fmla="*/ 0 h 3480562"/>
              </a:gdLst>
              <a:ahLst/>
              <a:cxnLst>
                <a:cxn ang="0">
                  <a:pos x="connsiteX0" y="connsiteY0"/>
                </a:cxn>
                <a:cxn ang="0">
                  <a:pos x="connsiteX1" y="connsiteY1"/>
                </a:cxn>
                <a:cxn ang="0">
                  <a:pos x="connsiteX2" y="connsiteY2"/>
                </a:cxn>
                <a:cxn ang="0">
                  <a:pos x="connsiteX3" y="connsiteY3"/>
                </a:cxn>
              </a:cxnLst>
              <a:rect l="l" t="t" r="r" b="b"/>
              <a:pathLst>
                <a:path w="12192" h="3480562">
                  <a:moveTo>
                    <a:pt x="12193" y="12193"/>
                  </a:moveTo>
                  <a:lnTo>
                    <a:pt x="12193" y="3480563"/>
                  </a:lnTo>
                  <a:lnTo>
                    <a:pt x="0" y="3480563"/>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4" name="Freeform 13">
              <a:extLst>
                <a:ext uri="{FF2B5EF4-FFF2-40B4-BE49-F238E27FC236}">
                  <a16:creationId xmlns:a16="http://schemas.microsoft.com/office/drawing/2014/main" id="{995D6CF2-E168-05C7-6B7B-AD497C1D4C7D}"/>
                </a:ext>
              </a:extLst>
            </p:cNvPr>
            <p:cNvSpPr/>
            <p:nvPr/>
          </p:nvSpPr>
          <p:spPr>
            <a:xfrm>
              <a:off x="1047132" y="3512368"/>
              <a:ext cx="12192" cy="3360262"/>
            </a:xfrm>
            <a:custGeom>
              <a:avLst/>
              <a:gdLst>
                <a:gd name="connsiteX0" fmla="*/ 12193 w 12192"/>
                <a:gd name="connsiteY0" fmla="*/ 12193 h 3360262"/>
                <a:gd name="connsiteX1" fmla="*/ 12193 w 12192"/>
                <a:gd name="connsiteY1" fmla="*/ 3360263 h 3360262"/>
                <a:gd name="connsiteX2" fmla="*/ 0 w 12192"/>
                <a:gd name="connsiteY2" fmla="*/ 3360263 h 3360262"/>
                <a:gd name="connsiteX3" fmla="*/ 0 w 12192"/>
                <a:gd name="connsiteY3" fmla="*/ 0 h 3360262"/>
              </a:gdLst>
              <a:ahLst/>
              <a:cxnLst>
                <a:cxn ang="0">
                  <a:pos x="connsiteX0" y="connsiteY0"/>
                </a:cxn>
                <a:cxn ang="0">
                  <a:pos x="connsiteX1" y="connsiteY1"/>
                </a:cxn>
                <a:cxn ang="0">
                  <a:pos x="connsiteX2" y="connsiteY2"/>
                </a:cxn>
                <a:cxn ang="0">
                  <a:pos x="connsiteX3" y="connsiteY3"/>
                </a:cxn>
              </a:cxnLst>
              <a:rect l="l" t="t" r="r" b="b"/>
              <a:pathLst>
                <a:path w="12192" h="3360262">
                  <a:moveTo>
                    <a:pt x="12193" y="12193"/>
                  </a:moveTo>
                  <a:lnTo>
                    <a:pt x="12193" y="3360263"/>
                  </a:lnTo>
                  <a:lnTo>
                    <a:pt x="0" y="3360263"/>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 name="Freeform 14">
              <a:extLst>
                <a:ext uri="{FF2B5EF4-FFF2-40B4-BE49-F238E27FC236}">
                  <a16:creationId xmlns:a16="http://schemas.microsoft.com/office/drawing/2014/main" id="{839AA972-36C2-C649-8BD8-92826CF42434}"/>
                </a:ext>
              </a:extLst>
            </p:cNvPr>
            <p:cNvSpPr/>
            <p:nvPr/>
          </p:nvSpPr>
          <p:spPr>
            <a:xfrm>
              <a:off x="1167432" y="3632667"/>
              <a:ext cx="12192" cy="3239963"/>
            </a:xfrm>
            <a:custGeom>
              <a:avLst/>
              <a:gdLst>
                <a:gd name="connsiteX0" fmla="*/ 12193 w 12192"/>
                <a:gd name="connsiteY0" fmla="*/ 12193 h 3239963"/>
                <a:gd name="connsiteX1" fmla="*/ 12193 w 12192"/>
                <a:gd name="connsiteY1" fmla="*/ 3239963 h 3239963"/>
                <a:gd name="connsiteX2" fmla="*/ 0 w 12192"/>
                <a:gd name="connsiteY2" fmla="*/ 3239963 h 3239963"/>
                <a:gd name="connsiteX3" fmla="*/ 0 w 12192"/>
                <a:gd name="connsiteY3" fmla="*/ 0 h 3239963"/>
              </a:gdLst>
              <a:ahLst/>
              <a:cxnLst>
                <a:cxn ang="0">
                  <a:pos x="connsiteX0" y="connsiteY0"/>
                </a:cxn>
                <a:cxn ang="0">
                  <a:pos x="connsiteX1" y="connsiteY1"/>
                </a:cxn>
                <a:cxn ang="0">
                  <a:pos x="connsiteX2" y="connsiteY2"/>
                </a:cxn>
                <a:cxn ang="0">
                  <a:pos x="connsiteX3" y="connsiteY3"/>
                </a:cxn>
              </a:cxnLst>
              <a:rect l="l" t="t" r="r" b="b"/>
              <a:pathLst>
                <a:path w="12192" h="3239963">
                  <a:moveTo>
                    <a:pt x="12193" y="12193"/>
                  </a:moveTo>
                  <a:lnTo>
                    <a:pt x="12193" y="3239963"/>
                  </a:lnTo>
                  <a:lnTo>
                    <a:pt x="0" y="3239963"/>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 name="Freeform 15">
              <a:extLst>
                <a:ext uri="{FF2B5EF4-FFF2-40B4-BE49-F238E27FC236}">
                  <a16:creationId xmlns:a16="http://schemas.microsoft.com/office/drawing/2014/main" id="{887BED03-8A60-BB96-8614-B7D30C85247B}"/>
                </a:ext>
              </a:extLst>
            </p:cNvPr>
            <p:cNvSpPr/>
            <p:nvPr/>
          </p:nvSpPr>
          <p:spPr>
            <a:xfrm>
              <a:off x="1287732" y="3752967"/>
              <a:ext cx="12192" cy="3119663"/>
            </a:xfrm>
            <a:custGeom>
              <a:avLst/>
              <a:gdLst>
                <a:gd name="connsiteX0" fmla="*/ 12193 w 12192"/>
                <a:gd name="connsiteY0" fmla="*/ 12193 h 3119663"/>
                <a:gd name="connsiteX1" fmla="*/ 12193 w 12192"/>
                <a:gd name="connsiteY1" fmla="*/ 3119664 h 3119663"/>
                <a:gd name="connsiteX2" fmla="*/ 0 w 12192"/>
                <a:gd name="connsiteY2" fmla="*/ 3119664 h 3119663"/>
                <a:gd name="connsiteX3" fmla="*/ 0 w 12192"/>
                <a:gd name="connsiteY3" fmla="*/ 0 h 3119663"/>
              </a:gdLst>
              <a:ahLst/>
              <a:cxnLst>
                <a:cxn ang="0">
                  <a:pos x="connsiteX0" y="connsiteY0"/>
                </a:cxn>
                <a:cxn ang="0">
                  <a:pos x="connsiteX1" y="connsiteY1"/>
                </a:cxn>
                <a:cxn ang="0">
                  <a:pos x="connsiteX2" y="connsiteY2"/>
                </a:cxn>
                <a:cxn ang="0">
                  <a:pos x="connsiteX3" y="connsiteY3"/>
                </a:cxn>
              </a:cxnLst>
              <a:rect l="l" t="t" r="r" b="b"/>
              <a:pathLst>
                <a:path w="12192" h="3119663">
                  <a:moveTo>
                    <a:pt x="12193" y="12193"/>
                  </a:moveTo>
                  <a:lnTo>
                    <a:pt x="12193" y="3119664"/>
                  </a:lnTo>
                  <a:lnTo>
                    <a:pt x="0" y="311966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 name="Freeform 16">
              <a:extLst>
                <a:ext uri="{FF2B5EF4-FFF2-40B4-BE49-F238E27FC236}">
                  <a16:creationId xmlns:a16="http://schemas.microsoft.com/office/drawing/2014/main" id="{9A021A3B-D312-1CAF-6149-1D83EC4CC14C}"/>
                </a:ext>
              </a:extLst>
            </p:cNvPr>
            <p:cNvSpPr/>
            <p:nvPr/>
          </p:nvSpPr>
          <p:spPr>
            <a:xfrm>
              <a:off x="1408031" y="3873267"/>
              <a:ext cx="12192" cy="2999363"/>
            </a:xfrm>
            <a:custGeom>
              <a:avLst/>
              <a:gdLst>
                <a:gd name="connsiteX0" fmla="*/ 12193 w 12192"/>
                <a:gd name="connsiteY0" fmla="*/ 12193 h 2999363"/>
                <a:gd name="connsiteX1" fmla="*/ 12193 w 12192"/>
                <a:gd name="connsiteY1" fmla="*/ 2999364 h 2999363"/>
                <a:gd name="connsiteX2" fmla="*/ 0 w 12192"/>
                <a:gd name="connsiteY2" fmla="*/ 2999364 h 2999363"/>
                <a:gd name="connsiteX3" fmla="*/ 0 w 12192"/>
                <a:gd name="connsiteY3" fmla="*/ 0 h 2999363"/>
              </a:gdLst>
              <a:ahLst/>
              <a:cxnLst>
                <a:cxn ang="0">
                  <a:pos x="connsiteX0" y="connsiteY0"/>
                </a:cxn>
                <a:cxn ang="0">
                  <a:pos x="connsiteX1" y="connsiteY1"/>
                </a:cxn>
                <a:cxn ang="0">
                  <a:pos x="connsiteX2" y="connsiteY2"/>
                </a:cxn>
                <a:cxn ang="0">
                  <a:pos x="connsiteX3" y="connsiteY3"/>
                </a:cxn>
              </a:cxnLst>
              <a:rect l="l" t="t" r="r" b="b"/>
              <a:pathLst>
                <a:path w="12192" h="2999363">
                  <a:moveTo>
                    <a:pt x="12193" y="12193"/>
                  </a:moveTo>
                  <a:lnTo>
                    <a:pt x="12193" y="2999364"/>
                  </a:lnTo>
                  <a:lnTo>
                    <a:pt x="0" y="299936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 name="Freeform 17">
              <a:extLst>
                <a:ext uri="{FF2B5EF4-FFF2-40B4-BE49-F238E27FC236}">
                  <a16:creationId xmlns:a16="http://schemas.microsoft.com/office/drawing/2014/main" id="{7947E403-47EF-F4AE-F18C-E3D778A49A8F}"/>
                </a:ext>
              </a:extLst>
            </p:cNvPr>
            <p:cNvSpPr/>
            <p:nvPr/>
          </p:nvSpPr>
          <p:spPr>
            <a:xfrm>
              <a:off x="1527518" y="3993566"/>
              <a:ext cx="12192" cy="2879064"/>
            </a:xfrm>
            <a:custGeom>
              <a:avLst/>
              <a:gdLst>
                <a:gd name="connsiteX0" fmla="*/ 12193 w 12192"/>
                <a:gd name="connsiteY0" fmla="*/ 12193 h 2879064"/>
                <a:gd name="connsiteX1" fmla="*/ 12193 w 12192"/>
                <a:gd name="connsiteY1" fmla="*/ 2879064 h 2879064"/>
                <a:gd name="connsiteX2" fmla="*/ 0 w 12192"/>
                <a:gd name="connsiteY2" fmla="*/ 2879064 h 2879064"/>
                <a:gd name="connsiteX3" fmla="*/ 0 w 12192"/>
                <a:gd name="connsiteY3" fmla="*/ 0 h 2879064"/>
              </a:gdLst>
              <a:ahLst/>
              <a:cxnLst>
                <a:cxn ang="0">
                  <a:pos x="connsiteX0" y="connsiteY0"/>
                </a:cxn>
                <a:cxn ang="0">
                  <a:pos x="connsiteX1" y="connsiteY1"/>
                </a:cxn>
                <a:cxn ang="0">
                  <a:pos x="connsiteX2" y="connsiteY2"/>
                </a:cxn>
                <a:cxn ang="0">
                  <a:pos x="connsiteX3" y="connsiteY3"/>
                </a:cxn>
              </a:cxnLst>
              <a:rect l="l" t="t" r="r" b="b"/>
              <a:pathLst>
                <a:path w="12192" h="2879064">
                  <a:moveTo>
                    <a:pt x="12193" y="12193"/>
                  </a:moveTo>
                  <a:lnTo>
                    <a:pt x="12193" y="2879064"/>
                  </a:lnTo>
                  <a:lnTo>
                    <a:pt x="0" y="287906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 name="Freeform 18">
              <a:extLst>
                <a:ext uri="{FF2B5EF4-FFF2-40B4-BE49-F238E27FC236}">
                  <a16:creationId xmlns:a16="http://schemas.microsoft.com/office/drawing/2014/main" id="{50FA6A82-C995-B816-CF43-6F832AD741E3}"/>
                </a:ext>
              </a:extLst>
            </p:cNvPr>
            <p:cNvSpPr/>
            <p:nvPr/>
          </p:nvSpPr>
          <p:spPr>
            <a:xfrm>
              <a:off x="1647818" y="4113866"/>
              <a:ext cx="12192" cy="2758764"/>
            </a:xfrm>
            <a:custGeom>
              <a:avLst/>
              <a:gdLst>
                <a:gd name="connsiteX0" fmla="*/ 12193 w 12192"/>
                <a:gd name="connsiteY0" fmla="*/ 12193 h 2758764"/>
                <a:gd name="connsiteX1" fmla="*/ 12193 w 12192"/>
                <a:gd name="connsiteY1" fmla="*/ 2758765 h 2758764"/>
                <a:gd name="connsiteX2" fmla="*/ 0 w 12192"/>
                <a:gd name="connsiteY2" fmla="*/ 2758765 h 2758764"/>
                <a:gd name="connsiteX3" fmla="*/ 0 w 12192"/>
                <a:gd name="connsiteY3" fmla="*/ 0 h 2758764"/>
              </a:gdLst>
              <a:ahLst/>
              <a:cxnLst>
                <a:cxn ang="0">
                  <a:pos x="connsiteX0" y="connsiteY0"/>
                </a:cxn>
                <a:cxn ang="0">
                  <a:pos x="connsiteX1" y="connsiteY1"/>
                </a:cxn>
                <a:cxn ang="0">
                  <a:pos x="connsiteX2" y="connsiteY2"/>
                </a:cxn>
                <a:cxn ang="0">
                  <a:pos x="connsiteX3" y="connsiteY3"/>
                </a:cxn>
              </a:cxnLst>
              <a:rect l="l" t="t" r="r" b="b"/>
              <a:pathLst>
                <a:path w="12192" h="2758764">
                  <a:moveTo>
                    <a:pt x="12193" y="12193"/>
                  </a:moveTo>
                  <a:lnTo>
                    <a:pt x="12193" y="2758765"/>
                  </a:lnTo>
                  <a:lnTo>
                    <a:pt x="0" y="27587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 name="Freeform 19">
              <a:extLst>
                <a:ext uri="{FF2B5EF4-FFF2-40B4-BE49-F238E27FC236}">
                  <a16:creationId xmlns:a16="http://schemas.microsoft.com/office/drawing/2014/main" id="{118550A7-E204-206A-A171-2DBA401C18B6}"/>
                </a:ext>
              </a:extLst>
            </p:cNvPr>
            <p:cNvSpPr/>
            <p:nvPr/>
          </p:nvSpPr>
          <p:spPr>
            <a:xfrm>
              <a:off x="1768118" y="4234166"/>
              <a:ext cx="12192" cy="2638464"/>
            </a:xfrm>
            <a:custGeom>
              <a:avLst/>
              <a:gdLst>
                <a:gd name="connsiteX0" fmla="*/ 12193 w 12192"/>
                <a:gd name="connsiteY0" fmla="*/ 12193 h 2638464"/>
                <a:gd name="connsiteX1" fmla="*/ 12193 w 12192"/>
                <a:gd name="connsiteY1" fmla="*/ 2638465 h 2638464"/>
                <a:gd name="connsiteX2" fmla="*/ 0 w 12192"/>
                <a:gd name="connsiteY2" fmla="*/ 2638465 h 2638464"/>
                <a:gd name="connsiteX3" fmla="*/ 0 w 12192"/>
                <a:gd name="connsiteY3" fmla="*/ 0 h 2638464"/>
              </a:gdLst>
              <a:ahLst/>
              <a:cxnLst>
                <a:cxn ang="0">
                  <a:pos x="connsiteX0" y="connsiteY0"/>
                </a:cxn>
                <a:cxn ang="0">
                  <a:pos x="connsiteX1" y="connsiteY1"/>
                </a:cxn>
                <a:cxn ang="0">
                  <a:pos x="connsiteX2" y="connsiteY2"/>
                </a:cxn>
                <a:cxn ang="0">
                  <a:pos x="connsiteX3" y="connsiteY3"/>
                </a:cxn>
              </a:cxnLst>
              <a:rect l="l" t="t" r="r" b="b"/>
              <a:pathLst>
                <a:path w="12192" h="2638464">
                  <a:moveTo>
                    <a:pt x="12193" y="12193"/>
                  </a:moveTo>
                  <a:lnTo>
                    <a:pt x="12193" y="2638465"/>
                  </a:lnTo>
                  <a:lnTo>
                    <a:pt x="0" y="26384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 name="Freeform 20">
              <a:extLst>
                <a:ext uri="{FF2B5EF4-FFF2-40B4-BE49-F238E27FC236}">
                  <a16:creationId xmlns:a16="http://schemas.microsoft.com/office/drawing/2014/main" id="{9170ECA0-78F4-B9A2-334E-589FEA1342A5}"/>
                </a:ext>
              </a:extLst>
            </p:cNvPr>
            <p:cNvSpPr/>
            <p:nvPr/>
          </p:nvSpPr>
          <p:spPr>
            <a:xfrm>
              <a:off x="1888417" y="4354465"/>
              <a:ext cx="12192" cy="2518165"/>
            </a:xfrm>
            <a:custGeom>
              <a:avLst/>
              <a:gdLst>
                <a:gd name="connsiteX0" fmla="*/ 12193 w 12192"/>
                <a:gd name="connsiteY0" fmla="*/ 12193 h 2518165"/>
                <a:gd name="connsiteX1" fmla="*/ 12193 w 12192"/>
                <a:gd name="connsiteY1" fmla="*/ 2518165 h 2518165"/>
                <a:gd name="connsiteX2" fmla="*/ 0 w 12192"/>
                <a:gd name="connsiteY2" fmla="*/ 2518165 h 2518165"/>
                <a:gd name="connsiteX3" fmla="*/ 0 w 12192"/>
                <a:gd name="connsiteY3" fmla="*/ 0 h 2518165"/>
              </a:gdLst>
              <a:ahLst/>
              <a:cxnLst>
                <a:cxn ang="0">
                  <a:pos x="connsiteX0" y="connsiteY0"/>
                </a:cxn>
                <a:cxn ang="0">
                  <a:pos x="connsiteX1" y="connsiteY1"/>
                </a:cxn>
                <a:cxn ang="0">
                  <a:pos x="connsiteX2" y="connsiteY2"/>
                </a:cxn>
                <a:cxn ang="0">
                  <a:pos x="connsiteX3" y="connsiteY3"/>
                </a:cxn>
              </a:cxnLst>
              <a:rect l="l" t="t" r="r" b="b"/>
              <a:pathLst>
                <a:path w="12192" h="2518165">
                  <a:moveTo>
                    <a:pt x="12193" y="12193"/>
                  </a:moveTo>
                  <a:lnTo>
                    <a:pt x="12193" y="2518165"/>
                  </a:lnTo>
                  <a:lnTo>
                    <a:pt x="0" y="25181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2" name="Freeform 21">
              <a:extLst>
                <a:ext uri="{FF2B5EF4-FFF2-40B4-BE49-F238E27FC236}">
                  <a16:creationId xmlns:a16="http://schemas.microsoft.com/office/drawing/2014/main" id="{4EA9B279-B35A-00E2-3694-7CD679CA64A2}"/>
                </a:ext>
              </a:extLst>
            </p:cNvPr>
            <p:cNvSpPr/>
            <p:nvPr/>
          </p:nvSpPr>
          <p:spPr>
            <a:xfrm>
              <a:off x="2008717" y="4474765"/>
              <a:ext cx="12192" cy="2397865"/>
            </a:xfrm>
            <a:custGeom>
              <a:avLst/>
              <a:gdLst>
                <a:gd name="connsiteX0" fmla="*/ 12193 w 12192"/>
                <a:gd name="connsiteY0" fmla="*/ 11380 h 2397865"/>
                <a:gd name="connsiteX1" fmla="*/ 12193 w 12192"/>
                <a:gd name="connsiteY1" fmla="*/ 2397865 h 2397865"/>
                <a:gd name="connsiteX2" fmla="*/ 0 w 12192"/>
                <a:gd name="connsiteY2" fmla="*/ 2397865 h 2397865"/>
                <a:gd name="connsiteX3" fmla="*/ 0 w 12192"/>
                <a:gd name="connsiteY3" fmla="*/ 0 h 2397865"/>
              </a:gdLst>
              <a:ahLst/>
              <a:cxnLst>
                <a:cxn ang="0">
                  <a:pos x="connsiteX0" y="connsiteY0"/>
                </a:cxn>
                <a:cxn ang="0">
                  <a:pos x="connsiteX1" y="connsiteY1"/>
                </a:cxn>
                <a:cxn ang="0">
                  <a:pos x="connsiteX2" y="connsiteY2"/>
                </a:cxn>
                <a:cxn ang="0">
                  <a:pos x="connsiteX3" y="connsiteY3"/>
                </a:cxn>
              </a:cxnLst>
              <a:rect l="l" t="t" r="r" b="b"/>
              <a:pathLst>
                <a:path w="12192" h="2397865">
                  <a:moveTo>
                    <a:pt x="12193" y="11380"/>
                  </a:moveTo>
                  <a:lnTo>
                    <a:pt x="12193" y="2397865"/>
                  </a:lnTo>
                  <a:lnTo>
                    <a:pt x="0" y="239786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3" name="Freeform 22">
              <a:extLst>
                <a:ext uri="{FF2B5EF4-FFF2-40B4-BE49-F238E27FC236}">
                  <a16:creationId xmlns:a16="http://schemas.microsoft.com/office/drawing/2014/main" id="{0B456355-66ED-3AE4-61FB-236347104A90}"/>
                </a:ext>
              </a:extLst>
            </p:cNvPr>
            <p:cNvSpPr/>
            <p:nvPr/>
          </p:nvSpPr>
          <p:spPr>
            <a:xfrm>
              <a:off x="2129017" y="4594252"/>
              <a:ext cx="12192" cy="2278378"/>
            </a:xfrm>
            <a:custGeom>
              <a:avLst/>
              <a:gdLst>
                <a:gd name="connsiteX0" fmla="*/ 12193 w 12192"/>
                <a:gd name="connsiteY0" fmla="*/ 12193 h 2278378"/>
                <a:gd name="connsiteX1" fmla="*/ 12193 w 12192"/>
                <a:gd name="connsiteY1" fmla="*/ 2278379 h 2278378"/>
                <a:gd name="connsiteX2" fmla="*/ 0 w 12192"/>
                <a:gd name="connsiteY2" fmla="*/ 2278379 h 2278378"/>
                <a:gd name="connsiteX3" fmla="*/ 0 w 12192"/>
                <a:gd name="connsiteY3" fmla="*/ 0 h 2278378"/>
              </a:gdLst>
              <a:ahLst/>
              <a:cxnLst>
                <a:cxn ang="0">
                  <a:pos x="connsiteX0" y="connsiteY0"/>
                </a:cxn>
                <a:cxn ang="0">
                  <a:pos x="connsiteX1" y="connsiteY1"/>
                </a:cxn>
                <a:cxn ang="0">
                  <a:pos x="connsiteX2" y="connsiteY2"/>
                </a:cxn>
                <a:cxn ang="0">
                  <a:pos x="connsiteX3" y="connsiteY3"/>
                </a:cxn>
              </a:cxnLst>
              <a:rect l="l" t="t" r="r" b="b"/>
              <a:pathLst>
                <a:path w="12192" h="2278378">
                  <a:moveTo>
                    <a:pt x="12193" y="12193"/>
                  </a:moveTo>
                  <a:lnTo>
                    <a:pt x="12193" y="2278379"/>
                  </a:lnTo>
                  <a:lnTo>
                    <a:pt x="0" y="227837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4" name="Freeform 23">
              <a:extLst>
                <a:ext uri="{FF2B5EF4-FFF2-40B4-BE49-F238E27FC236}">
                  <a16:creationId xmlns:a16="http://schemas.microsoft.com/office/drawing/2014/main" id="{613A9CB1-5A63-9598-96BE-4F2FD0EDF566}"/>
                </a:ext>
              </a:extLst>
            </p:cNvPr>
            <p:cNvSpPr/>
            <p:nvPr/>
          </p:nvSpPr>
          <p:spPr>
            <a:xfrm>
              <a:off x="2249316" y="4714552"/>
              <a:ext cx="12192" cy="2158078"/>
            </a:xfrm>
            <a:custGeom>
              <a:avLst/>
              <a:gdLst>
                <a:gd name="connsiteX0" fmla="*/ 12193 w 12192"/>
                <a:gd name="connsiteY0" fmla="*/ 12193 h 2158078"/>
                <a:gd name="connsiteX1" fmla="*/ 12193 w 12192"/>
                <a:gd name="connsiteY1" fmla="*/ 2158079 h 2158078"/>
                <a:gd name="connsiteX2" fmla="*/ 0 w 12192"/>
                <a:gd name="connsiteY2" fmla="*/ 2158079 h 2158078"/>
                <a:gd name="connsiteX3" fmla="*/ 0 w 12192"/>
                <a:gd name="connsiteY3" fmla="*/ 0 h 2158078"/>
              </a:gdLst>
              <a:ahLst/>
              <a:cxnLst>
                <a:cxn ang="0">
                  <a:pos x="connsiteX0" y="connsiteY0"/>
                </a:cxn>
                <a:cxn ang="0">
                  <a:pos x="connsiteX1" y="connsiteY1"/>
                </a:cxn>
                <a:cxn ang="0">
                  <a:pos x="connsiteX2" y="connsiteY2"/>
                </a:cxn>
                <a:cxn ang="0">
                  <a:pos x="connsiteX3" y="connsiteY3"/>
                </a:cxn>
              </a:cxnLst>
              <a:rect l="l" t="t" r="r" b="b"/>
              <a:pathLst>
                <a:path w="12192" h="2158078">
                  <a:moveTo>
                    <a:pt x="12193" y="12193"/>
                  </a:moveTo>
                  <a:lnTo>
                    <a:pt x="12193" y="2158079"/>
                  </a:lnTo>
                  <a:lnTo>
                    <a:pt x="0" y="215807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6" name="Freeform 25">
              <a:extLst>
                <a:ext uri="{FF2B5EF4-FFF2-40B4-BE49-F238E27FC236}">
                  <a16:creationId xmlns:a16="http://schemas.microsoft.com/office/drawing/2014/main" id="{03FC0292-8481-69EC-82AD-A51CE897403B}"/>
                </a:ext>
              </a:extLst>
            </p:cNvPr>
            <p:cNvSpPr/>
            <p:nvPr/>
          </p:nvSpPr>
          <p:spPr>
            <a:xfrm>
              <a:off x="2369616" y="4834851"/>
              <a:ext cx="12192" cy="2037779"/>
            </a:xfrm>
            <a:custGeom>
              <a:avLst/>
              <a:gdLst>
                <a:gd name="connsiteX0" fmla="*/ 12193 w 12192"/>
                <a:gd name="connsiteY0" fmla="*/ 12193 h 2037779"/>
                <a:gd name="connsiteX1" fmla="*/ 12193 w 12192"/>
                <a:gd name="connsiteY1" fmla="*/ 2037779 h 2037779"/>
                <a:gd name="connsiteX2" fmla="*/ 0 w 12192"/>
                <a:gd name="connsiteY2" fmla="*/ 2037779 h 2037779"/>
                <a:gd name="connsiteX3" fmla="*/ 0 w 12192"/>
                <a:gd name="connsiteY3" fmla="*/ 0 h 2037779"/>
              </a:gdLst>
              <a:ahLst/>
              <a:cxnLst>
                <a:cxn ang="0">
                  <a:pos x="connsiteX0" y="connsiteY0"/>
                </a:cxn>
                <a:cxn ang="0">
                  <a:pos x="connsiteX1" y="connsiteY1"/>
                </a:cxn>
                <a:cxn ang="0">
                  <a:pos x="connsiteX2" y="connsiteY2"/>
                </a:cxn>
                <a:cxn ang="0">
                  <a:pos x="connsiteX3" y="connsiteY3"/>
                </a:cxn>
              </a:cxnLst>
              <a:rect l="l" t="t" r="r" b="b"/>
              <a:pathLst>
                <a:path w="12192" h="2037779">
                  <a:moveTo>
                    <a:pt x="12193" y="12193"/>
                  </a:moveTo>
                  <a:lnTo>
                    <a:pt x="12193" y="2037779"/>
                  </a:lnTo>
                  <a:lnTo>
                    <a:pt x="0" y="2037779"/>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0" name="Freeform 29">
              <a:extLst>
                <a:ext uri="{FF2B5EF4-FFF2-40B4-BE49-F238E27FC236}">
                  <a16:creationId xmlns:a16="http://schemas.microsoft.com/office/drawing/2014/main" id="{6811075C-5403-78ED-9273-5ABA5FAC3585}"/>
                </a:ext>
              </a:extLst>
            </p:cNvPr>
            <p:cNvSpPr/>
            <p:nvPr/>
          </p:nvSpPr>
          <p:spPr>
            <a:xfrm>
              <a:off x="2489916" y="4955151"/>
              <a:ext cx="12192" cy="1917479"/>
            </a:xfrm>
            <a:custGeom>
              <a:avLst/>
              <a:gdLst>
                <a:gd name="connsiteX0" fmla="*/ 12193 w 12192"/>
                <a:gd name="connsiteY0" fmla="*/ 12193 h 1917479"/>
                <a:gd name="connsiteX1" fmla="*/ 12193 w 12192"/>
                <a:gd name="connsiteY1" fmla="*/ 1917480 h 1917479"/>
                <a:gd name="connsiteX2" fmla="*/ 0 w 12192"/>
                <a:gd name="connsiteY2" fmla="*/ 1917480 h 1917479"/>
                <a:gd name="connsiteX3" fmla="*/ 0 w 12192"/>
                <a:gd name="connsiteY3" fmla="*/ 0 h 1917479"/>
              </a:gdLst>
              <a:ahLst/>
              <a:cxnLst>
                <a:cxn ang="0">
                  <a:pos x="connsiteX0" y="connsiteY0"/>
                </a:cxn>
                <a:cxn ang="0">
                  <a:pos x="connsiteX1" y="connsiteY1"/>
                </a:cxn>
                <a:cxn ang="0">
                  <a:pos x="connsiteX2" y="connsiteY2"/>
                </a:cxn>
                <a:cxn ang="0">
                  <a:pos x="connsiteX3" y="connsiteY3"/>
                </a:cxn>
              </a:cxnLst>
              <a:rect l="l" t="t" r="r" b="b"/>
              <a:pathLst>
                <a:path w="12192" h="1917478">
                  <a:moveTo>
                    <a:pt x="12193" y="12193"/>
                  </a:moveTo>
                  <a:lnTo>
                    <a:pt x="12193" y="1917480"/>
                  </a:lnTo>
                  <a:lnTo>
                    <a:pt x="0" y="1917480"/>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2" name="Freeform 31">
              <a:extLst>
                <a:ext uri="{FF2B5EF4-FFF2-40B4-BE49-F238E27FC236}">
                  <a16:creationId xmlns:a16="http://schemas.microsoft.com/office/drawing/2014/main" id="{22A9543F-4F7E-2CF9-7917-E0C55D2C8606}"/>
                </a:ext>
              </a:extLst>
            </p:cNvPr>
            <p:cNvSpPr/>
            <p:nvPr/>
          </p:nvSpPr>
          <p:spPr>
            <a:xfrm>
              <a:off x="2610215" y="5075451"/>
              <a:ext cx="12192" cy="1797179"/>
            </a:xfrm>
            <a:custGeom>
              <a:avLst/>
              <a:gdLst>
                <a:gd name="connsiteX0" fmla="*/ 12193 w 12192"/>
                <a:gd name="connsiteY0" fmla="*/ 12193 h 1797179"/>
                <a:gd name="connsiteX1" fmla="*/ 12193 w 12192"/>
                <a:gd name="connsiteY1" fmla="*/ 1797180 h 1797179"/>
                <a:gd name="connsiteX2" fmla="*/ 0 w 12192"/>
                <a:gd name="connsiteY2" fmla="*/ 1797180 h 1797179"/>
                <a:gd name="connsiteX3" fmla="*/ 0 w 12192"/>
                <a:gd name="connsiteY3" fmla="*/ 0 h 1797179"/>
              </a:gdLst>
              <a:ahLst/>
              <a:cxnLst>
                <a:cxn ang="0">
                  <a:pos x="connsiteX0" y="connsiteY0"/>
                </a:cxn>
                <a:cxn ang="0">
                  <a:pos x="connsiteX1" y="connsiteY1"/>
                </a:cxn>
                <a:cxn ang="0">
                  <a:pos x="connsiteX2" y="connsiteY2"/>
                </a:cxn>
                <a:cxn ang="0">
                  <a:pos x="connsiteX3" y="connsiteY3"/>
                </a:cxn>
              </a:cxnLst>
              <a:rect l="l" t="t" r="r" b="b"/>
              <a:pathLst>
                <a:path w="12192" h="1797179">
                  <a:moveTo>
                    <a:pt x="12193" y="12193"/>
                  </a:moveTo>
                  <a:lnTo>
                    <a:pt x="12193" y="1797180"/>
                  </a:lnTo>
                  <a:lnTo>
                    <a:pt x="0" y="1797180"/>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3" name="Freeform 32">
              <a:extLst>
                <a:ext uri="{FF2B5EF4-FFF2-40B4-BE49-F238E27FC236}">
                  <a16:creationId xmlns:a16="http://schemas.microsoft.com/office/drawing/2014/main" id="{D50D4000-2BE5-E2BB-6A22-0CC4F8EC4965}"/>
                </a:ext>
              </a:extLst>
            </p:cNvPr>
            <p:cNvSpPr/>
            <p:nvPr/>
          </p:nvSpPr>
          <p:spPr>
            <a:xfrm>
              <a:off x="2730515" y="5195750"/>
              <a:ext cx="12192" cy="1676880"/>
            </a:xfrm>
            <a:custGeom>
              <a:avLst/>
              <a:gdLst>
                <a:gd name="connsiteX0" fmla="*/ 12193 w 12192"/>
                <a:gd name="connsiteY0" fmla="*/ 12193 h 1676880"/>
                <a:gd name="connsiteX1" fmla="*/ 12193 w 12192"/>
                <a:gd name="connsiteY1" fmla="*/ 1676880 h 1676880"/>
                <a:gd name="connsiteX2" fmla="*/ 0 w 12192"/>
                <a:gd name="connsiteY2" fmla="*/ 1676880 h 1676880"/>
                <a:gd name="connsiteX3" fmla="*/ 0 w 12192"/>
                <a:gd name="connsiteY3" fmla="*/ 0 h 1676880"/>
              </a:gdLst>
              <a:ahLst/>
              <a:cxnLst>
                <a:cxn ang="0">
                  <a:pos x="connsiteX0" y="connsiteY0"/>
                </a:cxn>
                <a:cxn ang="0">
                  <a:pos x="connsiteX1" y="connsiteY1"/>
                </a:cxn>
                <a:cxn ang="0">
                  <a:pos x="connsiteX2" y="connsiteY2"/>
                </a:cxn>
                <a:cxn ang="0">
                  <a:pos x="connsiteX3" y="connsiteY3"/>
                </a:cxn>
              </a:cxnLst>
              <a:rect l="l" t="t" r="r" b="b"/>
              <a:pathLst>
                <a:path w="12192" h="1676880">
                  <a:moveTo>
                    <a:pt x="12193" y="12193"/>
                  </a:moveTo>
                  <a:lnTo>
                    <a:pt x="12193" y="1676880"/>
                  </a:lnTo>
                  <a:lnTo>
                    <a:pt x="0" y="1676880"/>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4" name="Freeform 33">
              <a:extLst>
                <a:ext uri="{FF2B5EF4-FFF2-40B4-BE49-F238E27FC236}">
                  <a16:creationId xmlns:a16="http://schemas.microsoft.com/office/drawing/2014/main" id="{9687C5AA-52B2-D5BD-212F-E2E278DF517D}"/>
                </a:ext>
              </a:extLst>
            </p:cNvPr>
            <p:cNvSpPr/>
            <p:nvPr/>
          </p:nvSpPr>
          <p:spPr>
            <a:xfrm>
              <a:off x="2850002" y="5316050"/>
              <a:ext cx="12192" cy="1556580"/>
            </a:xfrm>
            <a:custGeom>
              <a:avLst/>
              <a:gdLst>
                <a:gd name="connsiteX0" fmla="*/ 12193 w 12192"/>
                <a:gd name="connsiteY0" fmla="*/ 12193 h 1556580"/>
                <a:gd name="connsiteX1" fmla="*/ 12193 w 12192"/>
                <a:gd name="connsiteY1" fmla="*/ 1556581 h 1556580"/>
                <a:gd name="connsiteX2" fmla="*/ 0 w 12192"/>
                <a:gd name="connsiteY2" fmla="*/ 1556581 h 1556580"/>
                <a:gd name="connsiteX3" fmla="*/ 0 w 12192"/>
                <a:gd name="connsiteY3" fmla="*/ 0 h 1556580"/>
              </a:gdLst>
              <a:ahLst/>
              <a:cxnLst>
                <a:cxn ang="0">
                  <a:pos x="connsiteX0" y="connsiteY0"/>
                </a:cxn>
                <a:cxn ang="0">
                  <a:pos x="connsiteX1" y="connsiteY1"/>
                </a:cxn>
                <a:cxn ang="0">
                  <a:pos x="connsiteX2" y="connsiteY2"/>
                </a:cxn>
                <a:cxn ang="0">
                  <a:pos x="connsiteX3" y="connsiteY3"/>
                </a:cxn>
              </a:cxnLst>
              <a:rect l="l" t="t" r="r" b="b"/>
              <a:pathLst>
                <a:path w="12192" h="1556580">
                  <a:moveTo>
                    <a:pt x="12193" y="12193"/>
                  </a:moveTo>
                  <a:lnTo>
                    <a:pt x="12193" y="1556581"/>
                  </a:lnTo>
                  <a:lnTo>
                    <a:pt x="0" y="1556581"/>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5" name="Freeform 34">
              <a:extLst>
                <a:ext uri="{FF2B5EF4-FFF2-40B4-BE49-F238E27FC236}">
                  <a16:creationId xmlns:a16="http://schemas.microsoft.com/office/drawing/2014/main" id="{3739EDE7-9A47-8AA2-6EBA-E6A6967B1A59}"/>
                </a:ext>
              </a:extLst>
            </p:cNvPr>
            <p:cNvSpPr/>
            <p:nvPr/>
          </p:nvSpPr>
          <p:spPr>
            <a:xfrm>
              <a:off x="2970302" y="5436350"/>
              <a:ext cx="12192" cy="1436280"/>
            </a:xfrm>
            <a:custGeom>
              <a:avLst/>
              <a:gdLst>
                <a:gd name="connsiteX0" fmla="*/ 12193 w 12192"/>
                <a:gd name="connsiteY0" fmla="*/ 12193 h 1436280"/>
                <a:gd name="connsiteX1" fmla="*/ 12193 w 12192"/>
                <a:gd name="connsiteY1" fmla="*/ 1436281 h 1436280"/>
                <a:gd name="connsiteX2" fmla="*/ 0 w 12192"/>
                <a:gd name="connsiteY2" fmla="*/ 1436281 h 1436280"/>
                <a:gd name="connsiteX3" fmla="*/ 0 w 12192"/>
                <a:gd name="connsiteY3" fmla="*/ 0 h 1436280"/>
              </a:gdLst>
              <a:ahLst/>
              <a:cxnLst>
                <a:cxn ang="0">
                  <a:pos x="connsiteX0" y="connsiteY0"/>
                </a:cxn>
                <a:cxn ang="0">
                  <a:pos x="connsiteX1" y="connsiteY1"/>
                </a:cxn>
                <a:cxn ang="0">
                  <a:pos x="connsiteX2" y="connsiteY2"/>
                </a:cxn>
                <a:cxn ang="0">
                  <a:pos x="connsiteX3" y="connsiteY3"/>
                </a:cxn>
              </a:cxnLst>
              <a:rect l="l" t="t" r="r" b="b"/>
              <a:pathLst>
                <a:path w="12192" h="1436280">
                  <a:moveTo>
                    <a:pt x="12193" y="12193"/>
                  </a:moveTo>
                  <a:lnTo>
                    <a:pt x="12193" y="1436281"/>
                  </a:lnTo>
                  <a:lnTo>
                    <a:pt x="0" y="1436281"/>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6" name="Freeform 35">
              <a:extLst>
                <a:ext uri="{FF2B5EF4-FFF2-40B4-BE49-F238E27FC236}">
                  <a16:creationId xmlns:a16="http://schemas.microsoft.com/office/drawing/2014/main" id="{4670743B-8C23-B06C-07C2-4C3EE217531C}"/>
                </a:ext>
              </a:extLst>
            </p:cNvPr>
            <p:cNvSpPr/>
            <p:nvPr/>
          </p:nvSpPr>
          <p:spPr>
            <a:xfrm>
              <a:off x="3090601" y="5556649"/>
              <a:ext cx="12192" cy="1315981"/>
            </a:xfrm>
            <a:custGeom>
              <a:avLst/>
              <a:gdLst>
                <a:gd name="connsiteX0" fmla="*/ 12193 w 12192"/>
                <a:gd name="connsiteY0" fmla="*/ 12193 h 1315981"/>
                <a:gd name="connsiteX1" fmla="*/ 12193 w 12192"/>
                <a:gd name="connsiteY1" fmla="*/ 1315981 h 1315981"/>
                <a:gd name="connsiteX2" fmla="*/ 0 w 12192"/>
                <a:gd name="connsiteY2" fmla="*/ 1315981 h 1315981"/>
                <a:gd name="connsiteX3" fmla="*/ 0 w 12192"/>
                <a:gd name="connsiteY3" fmla="*/ 0 h 1315981"/>
              </a:gdLst>
              <a:ahLst/>
              <a:cxnLst>
                <a:cxn ang="0">
                  <a:pos x="connsiteX0" y="connsiteY0"/>
                </a:cxn>
                <a:cxn ang="0">
                  <a:pos x="connsiteX1" y="connsiteY1"/>
                </a:cxn>
                <a:cxn ang="0">
                  <a:pos x="connsiteX2" y="connsiteY2"/>
                </a:cxn>
                <a:cxn ang="0">
                  <a:pos x="connsiteX3" y="connsiteY3"/>
                </a:cxn>
              </a:cxnLst>
              <a:rect l="l" t="t" r="r" b="b"/>
              <a:pathLst>
                <a:path w="12192" h="1315981">
                  <a:moveTo>
                    <a:pt x="12193" y="12193"/>
                  </a:moveTo>
                  <a:lnTo>
                    <a:pt x="12193" y="1315981"/>
                  </a:lnTo>
                  <a:lnTo>
                    <a:pt x="0" y="1315981"/>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7" name="Freeform 36">
              <a:extLst>
                <a:ext uri="{FF2B5EF4-FFF2-40B4-BE49-F238E27FC236}">
                  <a16:creationId xmlns:a16="http://schemas.microsoft.com/office/drawing/2014/main" id="{F0B40A83-0BDE-9885-9061-651B24D21390}"/>
                </a:ext>
              </a:extLst>
            </p:cNvPr>
            <p:cNvSpPr/>
            <p:nvPr/>
          </p:nvSpPr>
          <p:spPr>
            <a:xfrm>
              <a:off x="3210901" y="5676136"/>
              <a:ext cx="12192" cy="1196494"/>
            </a:xfrm>
            <a:custGeom>
              <a:avLst/>
              <a:gdLst>
                <a:gd name="connsiteX0" fmla="*/ 12193 w 12192"/>
                <a:gd name="connsiteY0" fmla="*/ 12193 h 1196494"/>
                <a:gd name="connsiteX1" fmla="*/ 12193 w 12192"/>
                <a:gd name="connsiteY1" fmla="*/ 1196494 h 1196494"/>
                <a:gd name="connsiteX2" fmla="*/ 0 w 12192"/>
                <a:gd name="connsiteY2" fmla="*/ 1196494 h 1196494"/>
                <a:gd name="connsiteX3" fmla="*/ 0 w 12192"/>
                <a:gd name="connsiteY3" fmla="*/ 0 h 1196494"/>
              </a:gdLst>
              <a:ahLst/>
              <a:cxnLst>
                <a:cxn ang="0">
                  <a:pos x="connsiteX0" y="connsiteY0"/>
                </a:cxn>
                <a:cxn ang="0">
                  <a:pos x="connsiteX1" y="connsiteY1"/>
                </a:cxn>
                <a:cxn ang="0">
                  <a:pos x="connsiteX2" y="connsiteY2"/>
                </a:cxn>
                <a:cxn ang="0">
                  <a:pos x="connsiteX3" y="connsiteY3"/>
                </a:cxn>
              </a:cxnLst>
              <a:rect l="l" t="t" r="r" b="b"/>
              <a:pathLst>
                <a:path w="12192" h="1196494">
                  <a:moveTo>
                    <a:pt x="12193" y="12193"/>
                  </a:moveTo>
                  <a:lnTo>
                    <a:pt x="12193" y="1196494"/>
                  </a:lnTo>
                  <a:lnTo>
                    <a:pt x="0" y="1196494"/>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8" name="Freeform 37">
              <a:extLst>
                <a:ext uri="{FF2B5EF4-FFF2-40B4-BE49-F238E27FC236}">
                  <a16:creationId xmlns:a16="http://schemas.microsoft.com/office/drawing/2014/main" id="{9248450D-C8EF-88E0-C0C1-3DEBA28466C1}"/>
                </a:ext>
              </a:extLst>
            </p:cNvPr>
            <p:cNvSpPr/>
            <p:nvPr/>
          </p:nvSpPr>
          <p:spPr>
            <a:xfrm>
              <a:off x="3331201" y="5797249"/>
              <a:ext cx="12192" cy="1075381"/>
            </a:xfrm>
            <a:custGeom>
              <a:avLst/>
              <a:gdLst>
                <a:gd name="connsiteX0" fmla="*/ 12193 w 12192"/>
                <a:gd name="connsiteY0" fmla="*/ 12193 h 1075381"/>
                <a:gd name="connsiteX1" fmla="*/ 12193 w 12192"/>
                <a:gd name="connsiteY1" fmla="*/ 1075382 h 1075381"/>
                <a:gd name="connsiteX2" fmla="*/ 0 w 12192"/>
                <a:gd name="connsiteY2" fmla="*/ 1075382 h 1075381"/>
                <a:gd name="connsiteX3" fmla="*/ 0 w 12192"/>
                <a:gd name="connsiteY3" fmla="*/ 0 h 1075381"/>
              </a:gdLst>
              <a:ahLst/>
              <a:cxnLst>
                <a:cxn ang="0">
                  <a:pos x="connsiteX0" y="connsiteY0"/>
                </a:cxn>
                <a:cxn ang="0">
                  <a:pos x="connsiteX1" y="connsiteY1"/>
                </a:cxn>
                <a:cxn ang="0">
                  <a:pos x="connsiteX2" y="connsiteY2"/>
                </a:cxn>
                <a:cxn ang="0">
                  <a:pos x="connsiteX3" y="connsiteY3"/>
                </a:cxn>
              </a:cxnLst>
              <a:rect l="l" t="t" r="r" b="b"/>
              <a:pathLst>
                <a:path w="12192" h="1075381">
                  <a:moveTo>
                    <a:pt x="12193" y="12193"/>
                  </a:moveTo>
                  <a:lnTo>
                    <a:pt x="12193" y="1075382"/>
                  </a:lnTo>
                  <a:lnTo>
                    <a:pt x="0" y="1075382"/>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9" name="Freeform 38">
              <a:extLst>
                <a:ext uri="{FF2B5EF4-FFF2-40B4-BE49-F238E27FC236}">
                  <a16:creationId xmlns:a16="http://schemas.microsoft.com/office/drawing/2014/main" id="{236DFF2F-A594-4D00-CD07-E7EBE0F9D264}"/>
                </a:ext>
              </a:extLst>
            </p:cNvPr>
            <p:cNvSpPr/>
            <p:nvPr/>
          </p:nvSpPr>
          <p:spPr>
            <a:xfrm>
              <a:off x="3451500" y="5916736"/>
              <a:ext cx="12192" cy="955894"/>
            </a:xfrm>
            <a:custGeom>
              <a:avLst/>
              <a:gdLst>
                <a:gd name="connsiteX0" fmla="*/ 12193 w 12192"/>
                <a:gd name="connsiteY0" fmla="*/ 12193 h 955894"/>
                <a:gd name="connsiteX1" fmla="*/ 12193 w 12192"/>
                <a:gd name="connsiteY1" fmla="*/ 955895 h 955894"/>
                <a:gd name="connsiteX2" fmla="*/ 0 w 12192"/>
                <a:gd name="connsiteY2" fmla="*/ 955895 h 955894"/>
                <a:gd name="connsiteX3" fmla="*/ 0 w 12192"/>
                <a:gd name="connsiteY3" fmla="*/ 0 h 955894"/>
              </a:gdLst>
              <a:ahLst/>
              <a:cxnLst>
                <a:cxn ang="0">
                  <a:pos x="connsiteX0" y="connsiteY0"/>
                </a:cxn>
                <a:cxn ang="0">
                  <a:pos x="connsiteX1" y="connsiteY1"/>
                </a:cxn>
                <a:cxn ang="0">
                  <a:pos x="connsiteX2" y="connsiteY2"/>
                </a:cxn>
                <a:cxn ang="0">
                  <a:pos x="connsiteX3" y="connsiteY3"/>
                </a:cxn>
              </a:cxnLst>
              <a:rect l="l" t="t" r="r" b="b"/>
              <a:pathLst>
                <a:path w="12192" h="955894">
                  <a:moveTo>
                    <a:pt x="12193" y="12193"/>
                  </a:moveTo>
                  <a:lnTo>
                    <a:pt x="12193" y="955895"/>
                  </a:lnTo>
                  <a:lnTo>
                    <a:pt x="0" y="95589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0" name="Freeform 39">
              <a:extLst>
                <a:ext uri="{FF2B5EF4-FFF2-40B4-BE49-F238E27FC236}">
                  <a16:creationId xmlns:a16="http://schemas.microsoft.com/office/drawing/2014/main" id="{B85A81E8-633D-E84D-B5C4-BBD7C94BA788}"/>
                </a:ext>
              </a:extLst>
            </p:cNvPr>
            <p:cNvSpPr/>
            <p:nvPr/>
          </p:nvSpPr>
          <p:spPr>
            <a:xfrm>
              <a:off x="3571800" y="6037035"/>
              <a:ext cx="12192" cy="835595"/>
            </a:xfrm>
            <a:custGeom>
              <a:avLst/>
              <a:gdLst>
                <a:gd name="connsiteX0" fmla="*/ 12193 w 12192"/>
                <a:gd name="connsiteY0" fmla="*/ 12193 h 835595"/>
                <a:gd name="connsiteX1" fmla="*/ 12193 w 12192"/>
                <a:gd name="connsiteY1" fmla="*/ 835595 h 835595"/>
                <a:gd name="connsiteX2" fmla="*/ 0 w 12192"/>
                <a:gd name="connsiteY2" fmla="*/ 835595 h 835595"/>
                <a:gd name="connsiteX3" fmla="*/ 0 w 12192"/>
                <a:gd name="connsiteY3" fmla="*/ 0 h 835595"/>
              </a:gdLst>
              <a:ahLst/>
              <a:cxnLst>
                <a:cxn ang="0">
                  <a:pos x="connsiteX0" y="connsiteY0"/>
                </a:cxn>
                <a:cxn ang="0">
                  <a:pos x="connsiteX1" y="connsiteY1"/>
                </a:cxn>
                <a:cxn ang="0">
                  <a:pos x="connsiteX2" y="connsiteY2"/>
                </a:cxn>
                <a:cxn ang="0">
                  <a:pos x="connsiteX3" y="connsiteY3"/>
                </a:cxn>
              </a:cxnLst>
              <a:rect l="l" t="t" r="r" b="b"/>
              <a:pathLst>
                <a:path w="12192" h="835595">
                  <a:moveTo>
                    <a:pt x="12193" y="12193"/>
                  </a:moveTo>
                  <a:lnTo>
                    <a:pt x="12193" y="835595"/>
                  </a:lnTo>
                  <a:lnTo>
                    <a:pt x="0" y="83559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1" name="Freeform 40">
              <a:extLst>
                <a:ext uri="{FF2B5EF4-FFF2-40B4-BE49-F238E27FC236}">
                  <a16:creationId xmlns:a16="http://schemas.microsoft.com/office/drawing/2014/main" id="{3259B0BA-ABB0-A355-1B27-129958D60899}"/>
                </a:ext>
              </a:extLst>
            </p:cNvPr>
            <p:cNvSpPr/>
            <p:nvPr/>
          </p:nvSpPr>
          <p:spPr>
            <a:xfrm>
              <a:off x="3692100" y="6157335"/>
              <a:ext cx="12192" cy="715295"/>
            </a:xfrm>
            <a:custGeom>
              <a:avLst/>
              <a:gdLst>
                <a:gd name="connsiteX0" fmla="*/ 12193 w 12192"/>
                <a:gd name="connsiteY0" fmla="*/ 12193 h 715295"/>
                <a:gd name="connsiteX1" fmla="*/ 12193 w 12192"/>
                <a:gd name="connsiteY1" fmla="*/ 715295 h 715295"/>
                <a:gd name="connsiteX2" fmla="*/ 0 w 12192"/>
                <a:gd name="connsiteY2" fmla="*/ 715295 h 715295"/>
                <a:gd name="connsiteX3" fmla="*/ 0 w 12192"/>
                <a:gd name="connsiteY3" fmla="*/ 0 h 715295"/>
              </a:gdLst>
              <a:ahLst/>
              <a:cxnLst>
                <a:cxn ang="0">
                  <a:pos x="connsiteX0" y="connsiteY0"/>
                </a:cxn>
                <a:cxn ang="0">
                  <a:pos x="connsiteX1" y="connsiteY1"/>
                </a:cxn>
                <a:cxn ang="0">
                  <a:pos x="connsiteX2" y="connsiteY2"/>
                </a:cxn>
                <a:cxn ang="0">
                  <a:pos x="connsiteX3" y="connsiteY3"/>
                </a:cxn>
              </a:cxnLst>
              <a:rect l="l" t="t" r="r" b="b"/>
              <a:pathLst>
                <a:path w="12192" h="715295">
                  <a:moveTo>
                    <a:pt x="12193" y="12193"/>
                  </a:moveTo>
                  <a:lnTo>
                    <a:pt x="12193" y="715295"/>
                  </a:lnTo>
                  <a:lnTo>
                    <a:pt x="0" y="715295"/>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2" name="Freeform 41">
              <a:extLst>
                <a:ext uri="{FF2B5EF4-FFF2-40B4-BE49-F238E27FC236}">
                  <a16:creationId xmlns:a16="http://schemas.microsoft.com/office/drawing/2014/main" id="{467D889D-3A78-6273-94A3-20E6E5ACD6A9}"/>
                </a:ext>
              </a:extLst>
            </p:cNvPr>
            <p:cNvSpPr/>
            <p:nvPr/>
          </p:nvSpPr>
          <p:spPr>
            <a:xfrm>
              <a:off x="3812399" y="6277635"/>
              <a:ext cx="12192" cy="594995"/>
            </a:xfrm>
            <a:custGeom>
              <a:avLst/>
              <a:gdLst>
                <a:gd name="connsiteX0" fmla="*/ 12193 w 12192"/>
                <a:gd name="connsiteY0" fmla="*/ 12193 h 594995"/>
                <a:gd name="connsiteX1" fmla="*/ 12193 w 12192"/>
                <a:gd name="connsiteY1" fmla="*/ 594996 h 594995"/>
                <a:gd name="connsiteX2" fmla="*/ 0 w 12192"/>
                <a:gd name="connsiteY2" fmla="*/ 594996 h 594995"/>
                <a:gd name="connsiteX3" fmla="*/ 0 w 12192"/>
                <a:gd name="connsiteY3" fmla="*/ 0 h 594995"/>
              </a:gdLst>
              <a:ahLst/>
              <a:cxnLst>
                <a:cxn ang="0">
                  <a:pos x="connsiteX0" y="connsiteY0"/>
                </a:cxn>
                <a:cxn ang="0">
                  <a:pos x="connsiteX1" y="connsiteY1"/>
                </a:cxn>
                <a:cxn ang="0">
                  <a:pos x="connsiteX2" y="connsiteY2"/>
                </a:cxn>
                <a:cxn ang="0">
                  <a:pos x="connsiteX3" y="connsiteY3"/>
                </a:cxn>
              </a:cxnLst>
              <a:rect l="l" t="t" r="r" b="b"/>
              <a:pathLst>
                <a:path w="12192" h="594995">
                  <a:moveTo>
                    <a:pt x="12193" y="12193"/>
                  </a:moveTo>
                  <a:lnTo>
                    <a:pt x="12193" y="594996"/>
                  </a:lnTo>
                  <a:lnTo>
                    <a:pt x="0" y="594996"/>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3" name="Freeform 42">
              <a:extLst>
                <a:ext uri="{FF2B5EF4-FFF2-40B4-BE49-F238E27FC236}">
                  <a16:creationId xmlns:a16="http://schemas.microsoft.com/office/drawing/2014/main" id="{88243DBB-0972-3A90-52CB-214F493BD549}"/>
                </a:ext>
              </a:extLst>
            </p:cNvPr>
            <p:cNvSpPr/>
            <p:nvPr/>
          </p:nvSpPr>
          <p:spPr>
            <a:xfrm>
              <a:off x="3932699" y="6397934"/>
              <a:ext cx="12192" cy="474696"/>
            </a:xfrm>
            <a:custGeom>
              <a:avLst/>
              <a:gdLst>
                <a:gd name="connsiteX0" fmla="*/ 12193 w 12192"/>
                <a:gd name="connsiteY0" fmla="*/ 12193 h 474696"/>
                <a:gd name="connsiteX1" fmla="*/ 12193 w 12192"/>
                <a:gd name="connsiteY1" fmla="*/ 474696 h 474696"/>
                <a:gd name="connsiteX2" fmla="*/ 0 w 12192"/>
                <a:gd name="connsiteY2" fmla="*/ 474696 h 474696"/>
                <a:gd name="connsiteX3" fmla="*/ 0 w 12192"/>
                <a:gd name="connsiteY3" fmla="*/ 0 h 474696"/>
              </a:gdLst>
              <a:ahLst/>
              <a:cxnLst>
                <a:cxn ang="0">
                  <a:pos x="connsiteX0" y="connsiteY0"/>
                </a:cxn>
                <a:cxn ang="0">
                  <a:pos x="connsiteX1" y="connsiteY1"/>
                </a:cxn>
                <a:cxn ang="0">
                  <a:pos x="connsiteX2" y="connsiteY2"/>
                </a:cxn>
                <a:cxn ang="0">
                  <a:pos x="connsiteX3" y="connsiteY3"/>
                </a:cxn>
              </a:cxnLst>
              <a:rect l="l" t="t" r="r" b="b"/>
              <a:pathLst>
                <a:path w="12192" h="474696">
                  <a:moveTo>
                    <a:pt x="12193" y="12193"/>
                  </a:moveTo>
                  <a:lnTo>
                    <a:pt x="12193" y="474696"/>
                  </a:lnTo>
                  <a:lnTo>
                    <a:pt x="0" y="474696"/>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4" name="Freeform 43">
              <a:extLst>
                <a:ext uri="{FF2B5EF4-FFF2-40B4-BE49-F238E27FC236}">
                  <a16:creationId xmlns:a16="http://schemas.microsoft.com/office/drawing/2014/main" id="{2C51D55E-DE55-4601-D570-D4EE850CCC6C}"/>
                </a:ext>
              </a:extLst>
            </p:cNvPr>
            <p:cNvSpPr/>
            <p:nvPr/>
          </p:nvSpPr>
          <p:spPr>
            <a:xfrm>
              <a:off x="4052999" y="6518234"/>
              <a:ext cx="12192" cy="354396"/>
            </a:xfrm>
            <a:custGeom>
              <a:avLst/>
              <a:gdLst>
                <a:gd name="connsiteX0" fmla="*/ 12193 w 12192"/>
                <a:gd name="connsiteY0" fmla="*/ 12193 h 354396"/>
                <a:gd name="connsiteX1" fmla="*/ 12193 w 12192"/>
                <a:gd name="connsiteY1" fmla="*/ 354396 h 354396"/>
                <a:gd name="connsiteX2" fmla="*/ 0 w 12192"/>
                <a:gd name="connsiteY2" fmla="*/ 354396 h 354396"/>
                <a:gd name="connsiteX3" fmla="*/ 0 w 12192"/>
                <a:gd name="connsiteY3" fmla="*/ 0 h 354396"/>
              </a:gdLst>
              <a:ahLst/>
              <a:cxnLst>
                <a:cxn ang="0">
                  <a:pos x="connsiteX0" y="connsiteY0"/>
                </a:cxn>
                <a:cxn ang="0">
                  <a:pos x="connsiteX1" y="connsiteY1"/>
                </a:cxn>
                <a:cxn ang="0">
                  <a:pos x="connsiteX2" y="connsiteY2"/>
                </a:cxn>
                <a:cxn ang="0">
                  <a:pos x="connsiteX3" y="connsiteY3"/>
                </a:cxn>
              </a:cxnLst>
              <a:rect l="l" t="t" r="r" b="b"/>
              <a:pathLst>
                <a:path w="12192" h="354396">
                  <a:moveTo>
                    <a:pt x="12193" y="12193"/>
                  </a:moveTo>
                  <a:lnTo>
                    <a:pt x="12193" y="354396"/>
                  </a:lnTo>
                  <a:lnTo>
                    <a:pt x="0" y="354396"/>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5" name="Freeform 44">
              <a:extLst>
                <a:ext uri="{FF2B5EF4-FFF2-40B4-BE49-F238E27FC236}">
                  <a16:creationId xmlns:a16="http://schemas.microsoft.com/office/drawing/2014/main" id="{48D4019D-A20F-81DA-477E-0E3A8B468966}"/>
                </a:ext>
              </a:extLst>
            </p:cNvPr>
            <p:cNvSpPr/>
            <p:nvPr/>
          </p:nvSpPr>
          <p:spPr>
            <a:xfrm>
              <a:off x="4172486" y="6638534"/>
              <a:ext cx="12192" cy="234096"/>
            </a:xfrm>
            <a:custGeom>
              <a:avLst/>
              <a:gdLst>
                <a:gd name="connsiteX0" fmla="*/ 12193 w 12192"/>
                <a:gd name="connsiteY0" fmla="*/ 12193 h 234096"/>
                <a:gd name="connsiteX1" fmla="*/ 12193 w 12192"/>
                <a:gd name="connsiteY1" fmla="*/ 234097 h 234096"/>
                <a:gd name="connsiteX2" fmla="*/ 0 w 12192"/>
                <a:gd name="connsiteY2" fmla="*/ 234097 h 234096"/>
                <a:gd name="connsiteX3" fmla="*/ 0 w 12192"/>
                <a:gd name="connsiteY3" fmla="*/ 0 h 234096"/>
              </a:gdLst>
              <a:ahLst/>
              <a:cxnLst>
                <a:cxn ang="0">
                  <a:pos x="connsiteX0" y="connsiteY0"/>
                </a:cxn>
                <a:cxn ang="0">
                  <a:pos x="connsiteX1" y="connsiteY1"/>
                </a:cxn>
                <a:cxn ang="0">
                  <a:pos x="connsiteX2" y="connsiteY2"/>
                </a:cxn>
                <a:cxn ang="0">
                  <a:pos x="connsiteX3" y="connsiteY3"/>
                </a:cxn>
              </a:cxnLst>
              <a:rect l="l" t="t" r="r" b="b"/>
              <a:pathLst>
                <a:path w="12192" h="234096">
                  <a:moveTo>
                    <a:pt x="12193" y="12193"/>
                  </a:moveTo>
                  <a:lnTo>
                    <a:pt x="12193" y="234097"/>
                  </a:lnTo>
                  <a:lnTo>
                    <a:pt x="0" y="234097"/>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6" name="Freeform 45">
              <a:extLst>
                <a:ext uri="{FF2B5EF4-FFF2-40B4-BE49-F238E27FC236}">
                  <a16:creationId xmlns:a16="http://schemas.microsoft.com/office/drawing/2014/main" id="{5225698F-3F2B-FC30-302B-F59DD8A7C281}"/>
                </a:ext>
              </a:extLst>
            </p:cNvPr>
            <p:cNvSpPr/>
            <p:nvPr/>
          </p:nvSpPr>
          <p:spPr>
            <a:xfrm>
              <a:off x="4292785" y="6758833"/>
              <a:ext cx="12192" cy="113797"/>
            </a:xfrm>
            <a:custGeom>
              <a:avLst/>
              <a:gdLst>
                <a:gd name="connsiteX0" fmla="*/ 12193 w 12192"/>
                <a:gd name="connsiteY0" fmla="*/ 12193 h 113797"/>
                <a:gd name="connsiteX1" fmla="*/ 12193 w 12192"/>
                <a:gd name="connsiteY1" fmla="*/ 113797 h 113797"/>
                <a:gd name="connsiteX2" fmla="*/ 0 w 12192"/>
                <a:gd name="connsiteY2" fmla="*/ 113797 h 113797"/>
                <a:gd name="connsiteX3" fmla="*/ 0 w 12192"/>
                <a:gd name="connsiteY3" fmla="*/ 0 h 113797"/>
              </a:gdLst>
              <a:ahLst/>
              <a:cxnLst>
                <a:cxn ang="0">
                  <a:pos x="connsiteX0" y="connsiteY0"/>
                </a:cxn>
                <a:cxn ang="0">
                  <a:pos x="connsiteX1" y="connsiteY1"/>
                </a:cxn>
                <a:cxn ang="0">
                  <a:pos x="connsiteX2" y="connsiteY2"/>
                </a:cxn>
                <a:cxn ang="0">
                  <a:pos x="connsiteX3" y="connsiteY3"/>
                </a:cxn>
              </a:cxnLst>
              <a:rect l="l" t="t" r="r" b="b"/>
              <a:pathLst>
                <a:path w="12192" h="113797">
                  <a:moveTo>
                    <a:pt x="12193" y="12193"/>
                  </a:moveTo>
                  <a:lnTo>
                    <a:pt x="12193" y="113797"/>
                  </a:lnTo>
                  <a:lnTo>
                    <a:pt x="0" y="113797"/>
                  </a:lnTo>
                  <a:lnTo>
                    <a:pt x="0" y="0"/>
                  </a:lnTo>
                  <a:close/>
                </a:path>
              </a:pathLst>
            </a:custGeom>
            <a:solidFill>
              <a:schemeClr val="accent2"/>
            </a:solidFill>
            <a:ln w="8114"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27" name="Freeform 26">
            <a:extLst>
              <a:ext uri="{FF2B5EF4-FFF2-40B4-BE49-F238E27FC236}">
                <a16:creationId xmlns:a16="http://schemas.microsoft.com/office/drawing/2014/main" id="{2E332EC6-6D4F-80DD-625C-0320B837E640}"/>
              </a:ext>
            </a:extLst>
          </p:cNvPr>
          <p:cNvSpPr/>
          <p:nvPr userDrawn="1"/>
        </p:nvSpPr>
        <p:spPr>
          <a:xfrm>
            <a:off x="4982507" y="0"/>
            <a:ext cx="7209493" cy="6858000"/>
          </a:xfrm>
          <a:custGeom>
            <a:avLst/>
            <a:gdLst>
              <a:gd name="connsiteX0" fmla="*/ 3429553 w 7209493"/>
              <a:gd name="connsiteY0" fmla="*/ 0 h 6858000"/>
              <a:gd name="connsiteX1" fmla="*/ 7209493 w 7209493"/>
              <a:gd name="connsiteY1" fmla="*/ 0 h 6858000"/>
              <a:gd name="connsiteX2" fmla="*/ 7209493 w 7209493"/>
              <a:gd name="connsiteY2" fmla="*/ 6858000 h 6858000"/>
              <a:gd name="connsiteX3" fmla="*/ 3428448 w 7209493"/>
              <a:gd name="connsiteY3" fmla="*/ 6858000 h 6858000"/>
              <a:gd name="connsiteX4" fmla="*/ 0 w 7209493"/>
              <a:gd name="connsiteY4" fmla="*/ 3429552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9493" h="6858000">
                <a:moveTo>
                  <a:pt x="3429553" y="0"/>
                </a:moveTo>
                <a:lnTo>
                  <a:pt x="7209493" y="0"/>
                </a:lnTo>
                <a:lnTo>
                  <a:pt x="7209493" y="6858000"/>
                </a:lnTo>
                <a:lnTo>
                  <a:pt x="3428448" y="6858000"/>
                </a:lnTo>
                <a:lnTo>
                  <a:pt x="0" y="3429552"/>
                </a:lnTo>
                <a:close/>
              </a:path>
            </a:pathLst>
          </a:custGeom>
          <a:gradFill flip="none" rotWithShape="1">
            <a:gsLst>
              <a:gs pos="68000">
                <a:srgbClr val="7DB91A"/>
              </a:gs>
              <a:gs pos="20000">
                <a:schemeClr val="accent1"/>
              </a:gs>
              <a:gs pos="100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2" name="Title 1">
            <a:extLst>
              <a:ext uri="{FF2B5EF4-FFF2-40B4-BE49-F238E27FC236}">
                <a16:creationId xmlns:a16="http://schemas.microsoft.com/office/drawing/2014/main" id="{F94062E6-EEF7-6A0D-380E-DFDA0C28D2C1}"/>
              </a:ext>
            </a:extLst>
          </p:cNvPr>
          <p:cNvSpPr>
            <a:spLocks noGrp="1"/>
          </p:cNvSpPr>
          <p:nvPr>
            <p:ph type="title"/>
          </p:nvPr>
        </p:nvSpPr>
        <p:spPr>
          <a:xfrm>
            <a:off x="457200" y="457200"/>
            <a:ext cx="11274552" cy="501804"/>
          </a:xfrm>
        </p:spPr>
        <p:txBody>
          <a:bodyPr/>
          <a:lstStyle/>
          <a:p>
            <a:r>
              <a:rPr lang="en-US"/>
              <a:t>Click to edit Master title style</a:t>
            </a:r>
          </a:p>
        </p:txBody>
      </p:sp>
      <p:sp>
        <p:nvSpPr>
          <p:cNvPr id="4" name="Slide Number Placeholder 3">
            <a:extLst>
              <a:ext uri="{FF2B5EF4-FFF2-40B4-BE49-F238E27FC236}">
                <a16:creationId xmlns:a16="http://schemas.microsoft.com/office/drawing/2014/main" id="{08935478-82EB-964C-0851-5779B2F09C6C}"/>
              </a:ext>
            </a:extLst>
          </p:cNvPr>
          <p:cNvSpPr>
            <a:spLocks noGrp="1"/>
          </p:cNvSpPr>
          <p:nvPr>
            <p:ph type="sldNum" sz="quarter" idx="11"/>
          </p:nvPr>
        </p:nvSpPr>
        <p:spPr/>
        <p:txBody>
          <a:bodyPr/>
          <a:lstStyle>
            <a:lvl1pPr>
              <a:defRPr>
                <a:solidFill>
                  <a:schemeClr val="bg1"/>
                </a:solidFill>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25" name="Footer Placeholder 2">
            <a:extLst>
              <a:ext uri="{FF2B5EF4-FFF2-40B4-BE49-F238E27FC236}">
                <a16:creationId xmlns:a16="http://schemas.microsoft.com/office/drawing/2014/main" id="{CC45B3AC-C8E3-9506-033D-8F21AE1B5C0D}"/>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
        <p:nvSpPr>
          <p:cNvPr id="28" name="Content Placeholder 3">
            <a:extLst>
              <a:ext uri="{FF2B5EF4-FFF2-40B4-BE49-F238E27FC236}">
                <a16:creationId xmlns:a16="http://schemas.microsoft.com/office/drawing/2014/main" id="{E7A4AEB0-2C8E-7A6E-3DC9-0D2E361E602E}"/>
              </a:ext>
            </a:extLst>
          </p:cNvPr>
          <p:cNvSpPr>
            <a:spLocks noGrp="1"/>
          </p:cNvSpPr>
          <p:nvPr>
            <p:ph sz="quarter" idx="17" hasCustomPrompt="1"/>
          </p:nvPr>
        </p:nvSpPr>
        <p:spPr>
          <a:xfrm>
            <a:off x="7500938" y="1864890"/>
            <a:ext cx="4201194" cy="2467727"/>
          </a:xfrm>
          <a:noFill/>
        </p:spPr>
        <p:txBody>
          <a:bodyPr lIns="0" tIns="457200" rIns="0" bIns="0"/>
          <a:lstStyle>
            <a:lvl1pPr>
              <a:buClr>
                <a:schemeClr val="bg2"/>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add bullet</a:t>
            </a:r>
          </a:p>
          <a:p>
            <a:pPr lvl="1"/>
            <a:r>
              <a:rPr lang="en-US"/>
              <a:t>Sub bullet – use More Indent command</a:t>
            </a:r>
          </a:p>
          <a:p>
            <a:pPr lvl="2"/>
            <a:r>
              <a:rPr lang="en-US"/>
              <a:t>Third level</a:t>
            </a:r>
          </a:p>
          <a:p>
            <a:pPr lvl="3"/>
            <a:r>
              <a:rPr lang="en-US"/>
              <a:t>Fourth level</a:t>
            </a:r>
          </a:p>
          <a:p>
            <a:pPr lvl="4"/>
            <a:r>
              <a:rPr lang="en-US"/>
              <a:t>Fifth level</a:t>
            </a:r>
          </a:p>
        </p:txBody>
      </p:sp>
      <p:sp>
        <p:nvSpPr>
          <p:cNvPr id="29" name="Text Placeholder 4">
            <a:extLst>
              <a:ext uri="{FF2B5EF4-FFF2-40B4-BE49-F238E27FC236}">
                <a16:creationId xmlns:a16="http://schemas.microsoft.com/office/drawing/2014/main" id="{566B0FDD-1331-6700-55C7-F0F933224B65}"/>
              </a:ext>
            </a:extLst>
          </p:cNvPr>
          <p:cNvSpPr>
            <a:spLocks noGrp="1"/>
          </p:cNvSpPr>
          <p:nvPr>
            <p:ph type="body" sz="quarter" idx="18" hasCustomPrompt="1"/>
          </p:nvPr>
        </p:nvSpPr>
        <p:spPr>
          <a:xfrm>
            <a:off x="7500937" y="1864889"/>
            <a:ext cx="4201193"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1" name="Picture Placeholder 10">
            <a:extLst>
              <a:ext uri="{FF2B5EF4-FFF2-40B4-BE49-F238E27FC236}">
                <a16:creationId xmlns:a16="http://schemas.microsoft.com/office/drawing/2014/main" id="{A8F61235-0790-9DF5-0AC7-73A2804D0985}"/>
              </a:ext>
            </a:extLst>
          </p:cNvPr>
          <p:cNvSpPr>
            <a:spLocks noGrp="1"/>
          </p:cNvSpPr>
          <p:nvPr>
            <p:ph type="pic" sz="quarter" idx="19"/>
          </p:nvPr>
        </p:nvSpPr>
        <p:spPr>
          <a:xfrm>
            <a:off x="457200" y="1209675"/>
            <a:ext cx="7240968" cy="4935538"/>
          </a:xfrm>
          <a:custGeom>
            <a:avLst/>
            <a:gdLst>
              <a:gd name="connsiteX0" fmla="*/ 0 w 7240968"/>
              <a:gd name="connsiteY0" fmla="*/ 0 h 4935538"/>
              <a:gd name="connsiteX1" fmla="*/ 6745185 w 7240968"/>
              <a:gd name="connsiteY1" fmla="*/ 0 h 4935538"/>
              <a:gd name="connsiteX2" fmla="*/ 4525307 w 7240968"/>
              <a:gd name="connsiteY2" fmla="*/ 2219877 h 4935538"/>
              <a:gd name="connsiteX3" fmla="*/ 7240968 w 7240968"/>
              <a:gd name="connsiteY3" fmla="*/ 4935538 h 4935538"/>
              <a:gd name="connsiteX4" fmla="*/ 2245566 w 7240968"/>
              <a:gd name="connsiteY4" fmla="*/ 4935538 h 4935538"/>
              <a:gd name="connsiteX5" fmla="*/ 0 w 7240968"/>
              <a:gd name="connsiteY5" fmla="*/ 2689972 h 4935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0967" h="4935538">
                <a:moveTo>
                  <a:pt x="0" y="0"/>
                </a:moveTo>
                <a:lnTo>
                  <a:pt x="6745185" y="0"/>
                </a:lnTo>
                <a:lnTo>
                  <a:pt x="4525307" y="2219877"/>
                </a:lnTo>
                <a:lnTo>
                  <a:pt x="7240968" y="4935538"/>
                </a:lnTo>
                <a:lnTo>
                  <a:pt x="2245566" y="4935538"/>
                </a:lnTo>
                <a:lnTo>
                  <a:pt x="0" y="2689972"/>
                </a:lnTo>
                <a:close/>
              </a:path>
            </a:pathLst>
          </a:custGeom>
          <a:solidFill>
            <a:schemeClr val="bg2">
              <a:lumMod val="75000"/>
            </a:schemeClr>
          </a:solidFill>
        </p:spPr>
        <p:txBody>
          <a:bodyPr wrap="square">
            <a:noAutofit/>
          </a:bodyPr>
          <a:lstStyle/>
          <a:p>
            <a:endParaRPr lang="en-US"/>
          </a:p>
        </p:txBody>
      </p:sp>
    </p:spTree>
    <p:extLst>
      <p:ext uri="{BB962C8B-B14F-4D97-AF65-F5344CB8AC3E}">
        <p14:creationId xmlns:p14="http://schemas.microsoft.com/office/powerpoint/2010/main" val="251064555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Content: Columns 5">
    <p:bg>
      <p:bgPr>
        <a:solidFill>
          <a:srgbClr val="FFFFFF"/>
        </a:solidFill>
        <a:effectLst/>
      </p:bgPr>
    </p:bg>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3222107E-EAD0-7F84-97AB-4A28C49729D5}"/>
              </a:ext>
            </a:extLst>
          </p:cNvPr>
          <p:cNvSpPr>
            <a:spLocks noGrp="1"/>
          </p:cNvSpPr>
          <p:nvPr>
            <p:ph type="pic" sz="quarter" idx="36"/>
          </p:nvPr>
        </p:nvSpPr>
        <p:spPr>
          <a:xfrm>
            <a:off x="0" y="1177662"/>
            <a:ext cx="5702969" cy="5702969"/>
          </a:xfrm>
          <a:custGeom>
            <a:avLst/>
            <a:gdLst>
              <a:gd name="connsiteX0" fmla="*/ 0 w 6192253"/>
              <a:gd name="connsiteY0" fmla="*/ 0 h 6192253"/>
              <a:gd name="connsiteX1" fmla="*/ 6192253 w 6192253"/>
              <a:gd name="connsiteY1" fmla="*/ 6192253 h 6192253"/>
              <a:gd name="connsiteX2" fmla="*/ 1499681 w 6192253"/>
              <a:gd name="connsiteY2" fmla="*/ 6192253 h 6192253"/>
              <a:gd name="connsiteX3" fmla="*/ 0 w 6192253"/>
              <a:gd name="connsiteY3" fmla="*/ 4692572 h 6192253"/>
            </a:gdLst>
            <a:ahLst/>
            <a:cxnLst>
              <a:cxn ang="0">
                <a:pos x="connsiteX0" y="connsiteY0"/>
              </a:cxn>
              <a:cxn ang="0">
                <a:pos x="connsiteX1" y="connsiteY1"/>
              </a:cxn>
              <a:cxn ang="0">
                <a:pos x="connsiteX2" y="connsiteY2"/>
              </a:cxn>
              <a:cxn ang="0">
                <a:pos x="connsiteX3" y="connsiteY3"/>
              </a:cxn>
            </a:cxnLst>
            <a:rect l="l" t="t" r="r" b="b"/>
            <a:pathLst>
              <a:path w="6192253" h="6192253">
                <a:moveTo>
                  <a:pt x="0" y="0"/>
                </a:moveTo>
                <a:lnTo>
                  <a:pt x="6192253" y="6192253"/>
                </a:lnTo>
                <a:lnTo>
                  <a:pt x="1499681" y="6192253"/>
                </a:lnTo>
                <a:lnTo>
                  <a:pt x="0" y="4692572"/>
                </a:lnTo>
                <a:close/>
              </a:path>
            </a:pathLst>
          </a:custGeom>
          <a:solidFill>
            <a:schemeClr val="tx2"/>
          </a:solidFill>
        </p:spPr>
        <p:txBody>
          <a:bodyPr wrap="square">
            <a:noAutofit/>
          </a:bodyPr>
          <a:lstStyle/>
          <a:p>
            <a:endParaRPr lang="en-US"/>
          </a:p>
        </p:txBody>
      </p:sp>
      <p:sp>
        <p:nvSpPr>
          <p:cNvPr id="7" name="Graphic 3">
            <a:extLst>
              <a:ext uri="{FF2B5EF4-FFF2-40B4-BE49-F238E27FC236}">
                <a16:creationId xmlns:a16="http://schemas.microsoft.com/office/drawing/2014/main" id="{B93D27B0-8C9F-B311-86E5-CBB0EF35E38F}"/>
              </a:ext>
            </a:extLst>
          </p:cNvPr>
          <p:cNvSpPr/>
          <p:nvPr/>
        </p:nvSpPr>
        <p:spPr>
          <a:xfrm rot="10800000">
            <a:off x="10667839" y="-1670"/>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 name="Right Triangle 4">
            <a:extLst>
              <a:ext uri="{FF2B5EF4-FFF2-40B4-BE49-F238E27FC236}">
                <a16:creationId xmlns:a16="http://schemas.microsoft.com/office/drawing/2014/main" id="{F7365EB1-9CE9-534B-CCC7-53B824729A7D}"/>
              </a:ext>
            </a:extLst>
          </p:cNvPr>
          <p:cNvSpPr/>
          <p:nvPr userDrawn="1"/>
        </p:nvSpPr>
        <p:spPr>
          <a:xfrm>
            <a:off x="-1" y="5347666"/>
            <a:ext cx="1532965" cy="1532965"/>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613990"/>
            <a:ext cx="2210820" cy="3932624"/>
          </a:xfrm>
          <a:solidFill>
            <a:schemeClr val="bg1"/>
          </a:solidFill>
        </p:spPr>
        <p:txBody>
          <a:bodyPr lIns="91440" tIns="1005840" rIns="91440">
            <a:noAutofit/>
          </a:bodyPr>
          <a:lstStyle>
            <a:lvl1pPr>
              <a:defRPr sz="1800"/>
            </a:lvl1pPr>
            <a:lvl2pPr marL="457200" indent="-228600">
              <a:defRPr sz="1600"/>
            </a:lvl2pPr>
          </a:lstStyle>
          <a:p>
            <a:pPr lvl="0"/>
            <a:r>
              <a:rPr lang="en-US"/>
              <a:t>Click to add bullet</a:t>
            </a:r>
          </a:p>
          <a:p>
            <a:pPr lvl="1"/>
            <a:r>
              <a:rPr lang="en-US"/>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613989"/>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613990"/>
            <a:ext cx="2210820" cy="3932624"/>
          </a:xfrm>
          <a:solidFill>
            <a:schemeClr val="bg1"/>
          </a:solidFill>
        </p:spPr>
        <p:txBody>
          <a:bodyPr lIns="91440" tIns="1005840" rIns="91440">
            <a:noAutofit/>
          </a:bodyPr>
          <a:lstStyle>
            <a:lvl1pPr>
              <a:defRPr sz="1800"/>
            </a:lvl1pPr>
            <a:lvl2pPr marL="457200" indent="-228600">
              <a:defRPr sz="1600"/>
            </a:lvl2pPr>
          </a:lstStyle>
          <a:p>
            <a:pPr lvl="0"/>
            <a:r>
              <a:rPr lang="en-US"/>
              <a:t>Click to add bullet</a:t>
            </a:r>
          </a:p>
          <a:p>
            <a:pPr lvl="1"/>
            <a:r>
              <a:rPr lang="en-US"/>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613989"/>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602415"/>
            <a:ext cx="2210820" cy="3932624"/>
          </a:xfrm>
          <a:solidFill>
            <a:schemeClr val="bg1"/>
          </a:solidFill>
        </p:spPr>
        <p:txBody>
          <a:bodyPr lIns="91440" tIns="1005840" rIns="91440">
            <a:noAutofit/>
          </a:bodyPr>
          <a:lstStyle>
            <a:lvl1pPr>
              <a:defRPr sz="1800"/>
            </a:lvl1pPr>
            <a:lvl2pPr marL="457200" indent="-228600">
              <a:defRPr sz="1600"/>
            </a:lvl2pPr>
          </a:lstStyle>
          <a:p>
            <a:pPr lvl="0"/>
            <a:r>
              <a:rPr lang="en-US"/>
              <a:t>Click to add bullet</a:t>
            </a:r>
          </a:p>
          <a:p>
            <a:pPr lvl="1"/>
            <a:r>
              <a:rPr lang="en-US"/>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602414"/>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602415"/>
            <a:ext cx="2210820" cy="3932624"/>
          </a:xfrm>
          <a:solidFill>
            <a:schemeClr val="bg1"/>
          </a:solidFill>
        </p:spPr>
        <p:txBody>
          <a:bodyPr lIns="91440" tIns="1005840" rIns="91440">
            <a:noAutofit/>
          </a:bodyPr>
          <a:lstStyle>
            <a:lvl1pPr>
              <a:defRPr sz="1800"/>
            </a:lvl1pPr>
            <a:lvl2pPr marL="457200" indent="-228600">
              <a:defRPr sz="1600"/>
            </a:lvl2pPr>
          </a:lstStyle>
          <a:p>
            <a:pPr lvl="0"/>
            <a:r>
              <a:rPr lang="en-US"/>
              <a:t>Click to add bullet</a:t>
            </a:r>
          </a:p>
          <a:p>
            <a:pPr lvl="1"/>
            <a:r>
              <a:rPr lang="en-US"/>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602414"/>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defRPr sz="1600"/>
            </a:lvl2pPr>
          </a:lstStyle>
          <a:p>
            <a:pPr lvl="0"/>
            <a:r>
              <a:rPr lang="en-US"/>
              <a:t>Click to add bullet</a:t>
            </a:r>
          </a:p>
          <a:p>
            <a:pPr lvl="1"/>
            <a:r>
              <a:rPr lang="en-US"/>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8" name="Footer Placeholder 2">
            <a:extLst>
              <a:ext uri="{FF2B5EF4-FFF2-40B4-BE49-F238E27FC236}">
                <a16:creationId xmlns:a16="http://schemas.microsoft.com/office/drawing/2014/main" id="{22B0F22B-6407-1A29-932A-D2D3C765FBF8}"/>
              </a:ext>
            </a:extLst>
          </p:cNvPr>
          <p:cNvSpPr>
            <a:spLocks noGrp="1"/>
          </p:cNvSpPr>
          <p:nvPr>
            <p:ph type="ftr" sz="quarter" idx="35"/>
          </p:nvPr>
        </p:nvSpPr>
        <p:spPr>
          <a:xfrm>
            <a:off x="6865211" y="6469661"/>
            <a:ext cx="3103414" cy="169277"/>
          </a:xfrm>
        </p:spPr>
        <p:txBody>
          <a:bodyPr/>
          <a:lstStyle>
            <a:lvl1pPr>
              <a:defRPr>
                <a:solidFill>
                  <a:schemeClr val="tx2"/>
                </a:solidFill>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t>‹#›</a:t>
            </a:fld>
            <a:endParaRPr lang="en-US">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endParaRPr lang="en-US"/>
          </a:p>
        </p:txBody>
      </p:sp>
    </p:spTree>
    <p:extLst>
      <p:ext uri="{BB962C8B-B14F-4D97-AF65-F5344CB8AC3E}">
        <p14:creationId xmlns:p14="http://schemas.microsoft.com/office/powerpoint/2010/main" val="113190958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2" name="Footer Placeholder 2">
            <a:extLst>
              <a:ext uri="{FF2B5EF4-FFF2-40B4-BE49-F238E27FC236}">
                <a16:creationId xmlns:a16="http://schemas.microsoft.com/office/drawing/2014/main" id="{D6EAFAD8-5D65-4E14-CD34-5E23E1BC8378}"/>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310096719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2" name="Footer Placeholder 2">
            <a:extLst>
              <a:ext uri="{FF2B5EF4-FFF2-40B4-BE49-F238E27FC236}">
                <a16:creationId xmlns:a16="http://schemas.microsoft.com/office/drawing/2014/main" id="{61A80148-07F2-5ECF-03BE-7EE77114905D}"/>
              </a:ext>
            </a:extLst>
          </p:cNvPr>
          <p:cNvSpPr txBox="1"/>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rPr>
              <a:t>For Agent Use Only – Not For Use With The Public</a:t>
            </a:r>
          </a:p>
        </p:txBody>
      </p:sp>
    </p:spTree>
    <p:extLst>
      <p:ext uri="{BB962C8B-B14F-4D97-AF65-F5344CB8AC3E}">
        <p14:creationId xmlns:p14="http://schemas.microsoft.com/office/powerpoint/2010/main" val="152690111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OVER">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Freeform 7">
            <a:extLst>
              <a:ext uri="{FF2B5EF4-FFF2-40B4-BE49-F238E27FC236}">
                <a16:creationId xmlns:a16="http://schemas.microsoft.com/office/drawing/2014/main" id="{221395C4-92AE-4917-E098-6B1074AFE8E3}"/>
              </a:ext>
            </a:extLst>
          </p:cNvPr>
          <p:cNvSpPr/>
          <p:nvPr/>
        </p:nvSpPr>
        <p:spPr>
          <a:xfrm rot="16200000">
            <a:off x="4217751" y="-1116249"/>
            <a:ext cx="6880698" cy="9067800"/>
          </a:xfrm>
          <a:custGeom>
            <a:avLst/>
            <a:gdLst>
              <a:gd name="connsiteX0" fmla="*/ 6880698 w 6880698"/>
              <a:gd name="connsiteY0" fmla="*/ 6880698 h 9067800"/>
              <a:gd name="connsiteX1" fmla="*/ 4693596 w 6880698"/>
              <a:gd name="connsiteY1" fmla="*/ 6880698 h 9067800"/>
              <a:gd name="connsiteX2" fmla="*/ 6880698 w 6880698"/>
              <a:gd name="connsiteY2" fmla="*/ 9067800 h 9067800"/>
              <a:gd name="connsiteX3" fmla="*/ 0 w 6880698"/>
              <a:gd name="connsiteY3" fmla="*/ 9067800 h 9067800"/>
              <a:gd name="connsiteX4" fmla="*/ 0 w 6880698"/>
              <a:gd name="connsiteY4" fmla="*/ 6880698 h 9067800"/>
              <a:gd name="connsiteX5" fmla="*/ 0 w 6880698"/>
              <a:gd name="connsiteY5" fmla="*/ 2187102 h 9067800"/>
              <a:gd name="connsiteX6" fmla="*/ 0 w 6880698"/>
              <a:gd name="connsiteY6" fmla="*/ 0 h 9067800"/>
              <a:gd name="connsiteX0" fmla="*/ 6880698 w 6880698"/>
              <a:gd name="connsiteY0" fmla="*/ 6880698 h 9067800"/>
              <a:gd name="connsiteX1" fmla="*/ 6880698 w 6880698"/>
              <a:gd name="connsiteY1" fmla="*/ 9067800 h 9067800"/>
              <a:gd name="connsiteX2" fmla="*/ 0 w 6880698"/>
              <a:gd name="connsiteY2" fmla="*/ 9067800 h 9067800"/>
              <a:gd name="connsiteX3" fmla="*/ 0 w 6880698"/>
              <a:gd name="connsiteY3" fmla="*/ 6880698 h 9067800"/>
              <a:gd name="connsiteX4" fmla="*/ 0 w 6880698"/>
              <a:gd name="connsiteY4" fmla="*/ 2187102 h 9067800"/>
              <a:gd name="connsiteX5" fmla="*/ 0 w 6880698"/>
              <a:gd name="connsiteY5" fmla="*/ 0 h 9067800"/>
              <a:gd name="connsiteX6" fmla="*/ 6880698 w 6880698"/>
              <a:gd name="connsiteY6" fmla="*/ 6880698 h 9067800"/>
              <a:gd name="connsiteX0" fmla="*/ 6880698 w 6880698"/>
              <a:gd name="connsiteY0" fmla="*/ 6880698 h 9067800"/>
              <a:gd name="connsiteX1" fmla="*/ 6880698 w 6880698"/>
              <a:gd name="connsiteY1" fmla="*/ 9067800 h 9067800"/>
              <a:gd name="connsiteX2" fmla="*/ 0 w 6880698"/>
              <a:gd name="connsiteY2" fmla="*/ 9067800 h 9067800"/>
              <a:gd name="connsiteX3" fmla="*/ 0 w 6880698"/>
              <a:gd name="connsiteY3" fmla="*/ 6880698 h 9067800"/>
              <a:gd name="connsiteX4" fmla="*/ 0 w 6880698"/>
              <a:gd name="connsiteY4" fmla="*/ 0 h 9067800"/>
              <a:gd name="connsiteX5" fmla="*/ 6880698 w 6880698"/>
              <a:gd name="connsiteY5" fmla="*/ 6880698 h 9067800"/>
              <a:gd name="connsiteX0" fmla="*/ 6880698 w 6880698"/>
              <a:gd name="connsiteY0" fmla="*/ 6880698 h 9067800"/>
              <a:gd name="connsiteX1" fmla="*/ 6880698 w 6880698"/>
              <a:gd name="connsiteY1" fmla="*/ 9067800 h 9067800"/>
              <a:gd name="connsiteX2" fmla="*/ 0 w 6880698"/>
              <a:gd name="connsiteY2" fmla="*/ 9067800 h 9067800"/>
              <a:gd name="connsiteX3" fmla="*/ 0 w 6880698"/>
              <a:gd name="connsiteY3" fmla="*/ 0 h 9067800"/>
              <a:gd name="connsiteX4" fmla="*/ 6880698 w 6880698"/>
              <a:gd name="connsiteY4" fmla="*/ 6880698 h 906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80698" h="9067800">
                <a:moveTo>
                  <a:pt x="6880698" y="6880698"/>
                </a:moveTo>
                <a:lnTo>
                  <a:pt x="6880698" y="9067800"/>
                </a:lnTo>
                <a:lnTo>
                  <a:pt x="0" y="9067800"/>
                </a:lnTo>
                <a:lnTo>
                  <a:pt x="0" y="0"/>
                </a:lnTo>
                <a:lnTo>
                  <a:pt x="6880698" y="68806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Footer Placeholder 4">
            <a:extLst>
              <a:ext uri="{FF2B5EF4-FFF2-40B4-BE49-F238E27FC236}">
                <a16:creationId xmlns:a16="http://schemas.microsoft.com/office/drawing/2014/main" id="{21A5D7E0-C772-C948-BC74-1A93054F3E8A}"/>
              </a:ext>
            </a:extLst>
          </p:cNvPr>
          <p:cNvSpPr txBox="1">
            <a:spLocks/>
          </p:cNvSpPr>
          <p:nvPr/>
        </p:nvSpPr>
        <p:spPr>
          <a:xfrm>
            <a:off x="4194723" y="6446579"/>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For Internal Use Only – Not For Use With The Public</a:t>
            </a:r>
          </a:p>
        </p:txBody>
      </p:sp>
      <p:sp>
        <p:nvSpPr>
          <p:cNvPr id="9" name="Right Triangle 8">
            <a:extLst>
              <a:ext uri="{FF2B5EF4-FFF2-40B4-BE49-F238E27FC236}">
                <a16:creationId xmlns:a16="http://schemas.microsoft.com/office/drawing/2014/main" id="{76B982B5-7A76-1840-8BDA-DA9055789BB6}"/>
              </a:ext>
            </a:extLst>
          </p:cNvPr>
          <p:cNvSpPr/>
          <p:nvPr/>
        </p:nvSpPr>
        <p:spPr>
          <a:xfrm rot="5400000">
            <a:off x="-1" y="0"/>
            <a:ext cx="3735092" cy="3735092"/>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0D2934F-3182-6347-8F9D-F817CB8E8D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6116" y="307416"/>
            <a:ext cx="2400300" cy="1193800"/>
          </a:xfrm>
          <a:prstGeom prst="rect">
            <a:avLst/>
          </a:prstGeom>
        </p:spPr>
      </p:pic>
      <p:sp>
        <p:nvSpPr>
          <p:cNvPr id="2" name="Title 1">
            <a:extLst>
              <a:ext uri="{FF2B5EF4-FFF2-40B4-BE49-F238E27FC236}">
                <a16:creationId xmlns:a16="http://schemas.microsoft.com/office/drawing/2014/main" id="{9C753039-7A7C-6E40-A930-C4CB10D27E1F}"/>
              </a:ext>
            </a:extLst>
          </p:cNvPr>
          <p:cNvSpPr>
            <a:spLocks noGrp="1"/>
          </p:cNvSpPr>
          <p:nvPr>
            <p:ph type="title"/>
          </p:nvPr>
        </p:nvSpPr>
        <p:spPr>
          <a:xfrm>
            <a:off x="6858001" y="2668600"/>
            <a:ext cx="5330911" cy="1802380"/>
          </a:xfrm>
        </p:spPr>
        <p:txBody>
          <a:bodyPr anchor="b" anchorCtr="0"/>
          <a:lstStyle>
            <a:lvl1pPr algn="r">
              <a:defRPr/>
            </a:lvl1pPr>
          </a:lstStyle>
          <a:p>
            <a:r>
              <a:rPr lang="en-US"/>
              <a:t>Click to edit Master title style</a:t>
            </a:r>
          </a:p>
        </p:txBody>
      </p:sp>
      <p:sp>
        <p:nvSpPr>
          <p:cNvPr id="18" name="Text Placeholder 17">
            <a:extLst>
              <a:ext uri="{FF2B5EF4-FFF2-40B4-BE49-F238E27FC236}">
                <a16:creationId xmlns:a16="http://schemas.microsoft.com/office/drawing/2014/main" id="{4A539B04-6305-0942-94C9-5485144CAE96}"/>
              </a:ext>
            </a:extLst>
          </p:cNvPr>
          <p:cNvSpPr>
            <a:spLocks noGrp="1"/>
          </p:cNvSpPr>
          <p:nvPr>
            <p:ph type="body" sz="quarter" idx="10"/>
          </p:nvPr>
        </p:nvSpPr>
        <p:spPr>
          <a:xfrm>
            <a:off x="9071271" y="4456830"/>
            <a:ext cx="2662238" cy="820737"/>
          </a:xfrm>
        </p:spPr>
        <p:txBody>
          <a:bodyPr/>
          <a:lstStyle>
            <a:lvl1pPr marL="0" indent="0" algn="r">
              <a:buNone/>
              <a:defRPr sz="2400">
                <a:solidFill>
                  <a:schemeClr val="tx2"/>
                </a:solidFill>
              </a:defRPr>
            </a:lvl1pPr>
            <a:lvl2pPr marL="0" indent="0" algn="r">
              <a:buNone/>
              <a:defRPr sz="2400">
                <a:solidFill>
                  <a:schemeClr val="tx2"/>
                </a:solidFill>
              </a:defRPr>
            </a:lvl2pPr>
            <a:lvl3pPr marL="0" indent="0" algn="r">
              <a:buNone/>
              <a:defRPr sz="2400">
                <a:solidFill>
                  <a:schemeClr val="tx2"/>
                </a:solidFill>
              </a:defRPr>
            </a:lvl3pPr>
            <a:lvl4pPr marL="0" indent="0" algn="r">
              <a:buNone/>
              <a:defRPr sz="2400">
                <a:solidFill>
                  <a:schemeClr val="tx2"/>
                </a:solidFill>
              </a:defRPr>
            </a:lvl4pPr>
            <a:lvl5pPr marL="0" indent="0" algn="r">
              <a:buNone/>
              <a:defRPr sz="2400">
                <a:solidFill>
                  <a:schemeClr val="tx2"/>
                </a:solidFill>
              </a:defRPr>
            </a:lvl5pPr>
          </a:lstStyle>
          <a:p>
            <a:pPr lvl="0"/>
            <a:r>
              <a:rPr lang="en-US"/>
              <a:t>Click to edit Master text styles</a:t>
            </a:r>
          </a:p>
        </p:txBody>
      </p:sp>
      <p:sp>
        <p:nvSpPr>
          <p:cNvPr id="36" name="Slide Number Placeholder 23">
            <a:extLst>
              <a:ext uri="{FF2B5EF4-FFF2-40B4-BE49-F238E27FC236}">
                <a16:creationId xmlns:a16="http://schemas.microsoft.com/office/drawing/2014/main" id="{0773B8E9-5E0C-8E45-87CD-E16F054DB1F7}"/>
              </a:ext>
            </a:extLst>
          </p:cNvPr>
          <p:cNvSpPr txBox="1">
            <a:spLocks/>
          </p:cNvSpPr>
          <p:nvPr/>
        </p:nvSpPr>
        <p:spPr>
          <a:xfrm>
            <a:off x="9803039" y="6458392"/>
            <a:ext cx="1925207"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Copyright© 2023, National Life Group</a:t>
            </a:r>
          </a:p>
        </p:txBody>
      </p:sp>
    </p:spTree>
    <p:extLst>
      <p:ext uri="{BB962C8B-B14F-4D97-AF65-F5344CB8AC3E}">
        <p14:creationId xmlns:p14="http://schemas.microsoft.com/office/powerpoint/2010/main" val="312637998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Right Triangle 1">
            <a:extLst>
              <a:ext uri="{FF2B5EF4-FFF2-40B4-BE49-F238E27FC236}">
                <a16:creationId xmlns:a16="http://schemas.microsoft.com/office/drawing/2014/main" id="{7D2CEC3C-977C-9743-87DA-B8C7EC80BE33}"/>
              </a:ext>
            </a:extLst>
          </p:cNvPr>
          <p:cNvSpPr/>
          <p:nvPr/>
        </p:nvSpPr>
        <p:spPr>
          <a:xfrm>
            <a:off x="-1" y="0"/>
            <a:ext cx="6849979" cy="6849979"/>
          </a:xfrm>
          <a:prstGeom prst="rtTriangle">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DFB8428F-45DE-8647-AF05-9379AFC387E5}"/>
              </a:ext>
            </a:extLst>
          </p:cNvPr>
          <p:cNvSpPr>
            <a:spLocks noGrp="1"/>
          </p:cNvSpPr>
          <p:nvPr>
            <p:ph type="title"/>
          </p:nvPr>
        </p:nvSpPr>
        <p:spPr>
          <a:xfrm>
            <a:off x="0" y="4965625"/>
            <a:ext cx="4782065" cy="997196"/>
          </a:xfrm>
          <a:noFill/>
        </p:spPr>
        <p:txBody>
          <a:bodyPr lIns="457200" tIns="0" rIns="0" bIns="0" anchor="b" anchorCtr="0"/>
          <a:lstStyle>
            <a:lvl1pPr>
              <a:defRPr>
                <a:solidFill>
                  <a:schemeClr val="bg1"/>
                </a:solidFill>
              </a:defRPr>
            </a:lvl1pPr>
          </a:lstStyle>
          <a:p>
            <a:r>
              <a:rPr lang="en-US"/>
              <a:t>Click to edit Master title style</a:t>
            </a:r>
          </a:p>
        </p:txBody>
      </p:sp>
      <p:sp>
        <p:nvSpPr>
          <p:cNvPr id="11" name="Footer Placeholder 22">
            <a:extLst>
              <a:ext uri="{FF2B5EF4-FFF2-40B4-BE49-F238E27FC236}">
                <a16:creationId xmlns:a16="http://schemas.microsoft.com/office/drawing/2014/main" id="{E20C34E7-0325-5F4F-A3D1-35F724D83040}"/>
              </a:ext>
            </a:extLst>
          </p:cNvPr>
          <p:cNvSpPr txBox="1">
            <a:spLocks/>
          </p:cNvSpPr>
          <p:nvPr/>
        </p:nvSpPr>
        <p:spPr>
          <a:xfrm>
            <a:off x="489743"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For Internal Use Only – Not For Use With The Public</a:t>
            </a:r>
          </a:p>
        </p:txBody>
      </p:sp>
      <p:sp>
        <p:nvSpPr>
          <p:cNvPr id="12" name="Slide Number Placeholder 23">
            <a:extLst>
              <a:ext uri="{FF2B5EF4-FFF2-40B4-BE49-F238E27FC236}">
                <a16:creationId xmlns:a16="http://schemas.microsoft.com/office/drawing/2014/main" id="{7AC5A2E6-D22D-F446-A73B-9C65D603AD05}"/>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Copyright© 2023, National Life Group | </a:t>
            </a:r>
            <a:fld id="{7100E8EA-2210-4425-A1B5-66FC0BB99DA3}" type="slidenum">
              <a:rPr lang="en-US" smtClean="0"/>
              <a:pPr/>
              <a:t>‹#›</a:t>
            </a:fld>
            <a:endParaRPr lang="en-US"/>
          </a:p>
        </p:txBody>
      </p:sp>
    </p:spTree>
    <p:extLst>
      <p:ext uri="{BB962C8B-B14F-4D97-AF65-F5344CB8AC3E}">
        <p14:creationId xmlns:p14="http://schemas.microsoft.com/office/powerpoint/2010/main" val="293042255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513A6-772B-4524-ABFB-D1492CA5F53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332DE5-DB54-4190-BFC7-836628BC4587}"/>
              </a:ext>
            </a:extLst>
          </p:cNvPr>
          <p:cNvSpPr>
            <a:spLocks noGrp="1"/>
          </p:cNvSpPr>
          <p:nvPr>
            <p:ph idx="1" hasCustomPrompt="1"/>
          </p:nvPr>
        </p:nvSpPr>
        <p:spPr/>
        <p:txBody>
          <a:bodyPr/>
          <a:lstStyle>
            <a:lvl1pPr marL="111125" indent="0">
              <a:buFont typeface="Arial" panose="020B0604020202020204" pitchFamily="34" charset="0"/>
              <a:buNone/>
              <a:defRPr/>
            </a:lvl1pPr>
            <a:lvl2pPr marL="342900" indent="-342900">
              <a:buFont typeface="Arial" panose="020B0604020202020204" pitchFamily="34" charset="0"/>
              <a:buChar char="•"/>
              <a:defRPr/>
            </a:lvl2pPr>
            <a:lvl3pPr marL="342900" indent="-342900">
              <a:buFont typeface="Arial" panose="020B0604020202020204" pitchFamily="34" charset="0"/>
              <a:buChar char="•"/>
              <a:defRPr/>
            </a:lvl3pPr>
            <a:lvl4pPr marL="342900" indent="-342900">
              <a:buFont typeface="Arial" panose="020B0604020202020204" pitchFamily="34" charset="0"/>
              <a:buChar char="•"/>
              <a:defRPr/>
            </a:lvl4pPr>
            <a:lvl5pPr marL="461963" indent="-231775">
              <a:buFont typeface="Arial" panose="020B0604020202020204" pitchFamily="34" charset="0"/>
              <a:buChar char="•"/>
              <a:defRPr sz="1800"/>
            </a:lvl5pPr>
            <a:lvl6pPr marL="684213" indent="-228600">
              <a:defRPr sz="1600"/>
            </a:lvl6pPr>
            <a:lvl7pPr marL="971550" indent="-285750">
              <a:buFont typeface="Arial" panose="020B0604020202020204" pitchFamily="34" charset="0"/>
              <a:buChar char="•"/>
              <a:tabLst/>
              <a:defRPr sz="1400"/>
            </a:lvl7pPr>
            <a:lvl8pPr marL="3200400" indent="0">
              <a:buNone/>
              <a:defRPr/>
            </a:lvl8pPr>
          </a:lstStyle>
          <a:p>
            <a:pPr lvl="0"/>
            <a:r>
              <a:rPr lang="en-US"/>
              <a:t>First Level Heading</a:t>
            </a:r>
          </a:p>
          <a:p>
            <a:pPr lvl="4"/>
            <a:r>
              <a:rPr lang="en-US"/>
              <a:t>First Bullet</a:t>
            </a:r>
          </a:p>
          <a:p>
            <a:pPr lvl="5"/>
            <a:r>
              <a:rPr lang="en-US"/>
              <a:t>Second Bullet</a:t>
            </a:r>
          </a:p>
          <a:p>
            <a:pPr lvl="6"/>
            <a:r>
              <a:rPr lang="en-US"/>
              <a:t>Third Bullet</a:t>
            </a:r>
          </a:p>
          <a:p>
            <a:pPr lvl="0"/>
            <a:endParaRPr lang="en-US"/>
          </a:p>
        </p:txBody>
      </p:sp>
      <p:sp>
        <p:nvSpPr>
          <p:cNvPr id="7" name="Footer Placeholder 22">
            <a:extLst>
              <a:ext uri="{FF2B5EF4-FFF2-40B4-BE49-F238E27FC236}">
                <a16:creationId xmlns:a16="http://schemas.microsoft.com/office/drawing/2014/main" id="{F4537EE9-044D-C848-82D2-045CB4FB4D1F}"/>
              </a:ext>
            </a:extLst>
          </p:cNvPr>
          <p:cNvSpPr txBox="1">
            <a:spLocks/>
          </p:cNvSpPr>
          <p:nvPr/>
        </p:nvSpPr>
        <p:spPr>
          <a:xfrm>
            <a:off x="489743"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For Internal Use Only – Not For Use With The Public</a:t>
            </a:r>
          </a:p>
        </p:txBody>
      </p:sp>
      <p:sp>
        <p:nvSpPr>
          <p:cNvPr id="8" name="Slide Number Placeholder 23">
            <a:extLst>
              <a:ext uri="{FF2B5EF4-FFF2-40B4-BE49-F238E27FC236}">
                <a16:creationId xmlns:a16="http://schemas.microsoft.com/office/drawing/2014/main" id="{3DFCBF89-CA9C-F144-BFDC-F791438A1E98}"/>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Copyright© 2023, National Life Group | </a:t>
            </a:r>
            <a:fld id="{7100E8EA-2210-4425-A1B5-66FC0BB99DA3}" type="slidenum">
              <a:rPr lang="en-US" smtClean="0"/>
              <a:pPr/>
              <a:t>‹#›</a:t>
            </a:fld>
            <a:endParaRPr lang="en-US"/>
          </a:p>
        </p:txBody>
      </p:sp>
    </p:spTree>
    <p:extLst>
      <p:ext uri="{BB962C8B-B14F-4D97-AF65-F5344CB8AC3E}">
        <p14:creationId xmlns:p14="http://schemas.microsoft.com/office/powerpoint/2010/main" val="885974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Default Photo/Family">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3896303C-B685-B197-17B5-9209F9DC277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3" name="Group 22">
            <a:extLst>
              <a:ext uri="{FF2B5EF4-FFF2-40B4-BE49-F238E27FC236}">
                <a16:creationId xmlns:a16="http://schemas.microsoft.com/office/drawing/2014/main" id="{624C2ED6-CC4D-8729-DFA5-DCCC00131ECF}"/>
              </a:ext>
            </a:extLst>
          </p:cNvPr>
          <p:cNvGrpSpPr/>
          <p:nvPr userDrawn="1"/>
        </p:nvGrpSpPr>
        <p:grpSpPr>
          <a:xfrm>
            <a:off x="4865326" y="0"/>
            <a:ext cx="7116514" cy="6896494"/>
            <a:chOff x="2974756" y="-42286"/>
            <a:chExt cx="7116514" cy="6896494"/>
          </a:xfrm>
        </p:grpSpPr>
        <p:grpSp>
          <p:nvGrpSpPr>
            <p:cNvPr id="24" name="Group 23">
              <a:extLst>
                <a:ext uri="{FF2B5EF4-FFF2-40B4-BE49-F238E27FC236}">
                  <a16:creationId xmlns:a16="http://schemas.microsoft.com/office/drawing/2014/main" id="{33FC21E8-374A-9899-F134-FF4F1945448C}"/>
                </a:ext>
              </a:extLst>
            </p:cNvPr>
            <p:cNvGrpSpPr/>
            <p:nvPr/>
          </p:nvGrpSpPr>
          <p:grpSpPr>
            <a:xfrm flipH="1">
              <a:off x="6977801" y="-42286"/>
              <a:ext cx="1962075" cy="1594114"/>
              <a:chOff x="2045012" y="-42286"/>
              <a:chExt cx="1962075" cy="1594114"/>
            </a:xfrm>
          </p:grpSpPr>
          <p:cxnSp>
            <p:nvCxnSpPr>
              <p:cNvPr id="33" name="Straight Connector 32">
                <a:extLst>
                  <a:ext uri="{FF2B5EF4-FFF2-40B4-BE49-F238E27FC236}">
                    <a16:creationId xmlns:a16="http://schemas.microsoft.com/office/drawing/2014/main" id="{1D8AB75F-E842-ABFC-7D5E-0FF7217006EF}"/>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071CDFF8-61EF-A857-5EE4-80E40B2A1A07}"/>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5" name="Group 24">
              <a:extLst>
                <a:ext uri="{FF2B5EF4-FFF2-40B4-BE49-F238E27FC236}">
                  <a16:creationId xmlns:a16="http://schemas.microsoft.com/office/drawing/2014/main" id="{186B3E54-CB2D-D316-739A-2891F539E45C}"/>
                </a:ext>
              </a:extLst>
            </p:cNvPr>
            <p:cNvGrpSpPr/>
            <p:nvPr/>
          </p:nvGrpSpPr>
          <p:grpSpPr>
            <a:xfrm flipH="1">
              <a:off x="2974756" y="2268657"/>
              <a:ext cx="7116514" cy="4585551"/>
              <a:chOff x="756785" y="2268657"/>
              <a:chExt cx="7116514" cy="4585551"/>
            </a:xfrm>
          </p:grpSpPr>
          <p:grpSp>
            <p:nvGrpSpPr>
              <p:cNvPr id="27" name="Group 26">
                <a:extLst>
                  <a:ext uri="{FF2B5EF4-FFF2-40B4-BE49-F238E27FC236}">
                    <a16:creationId xmlns:a16="http://schemas.microsoft.com/office/drawing/2014/main" id="{1C6C3E6B-1ADB-C540-6FF5-5E3620086D13}"/>
                  </a:ext>
                </a:extLst>
              </p:cNvPr>
              <p:cNvGrpSpPr/>
              <p:nvPr/>
            </p:nvGrpSpPr>
            <p:grpSpPr>
              <a:xfrm rot="5400000">
                <a:off x="460536" y="3071127"/>
                <a:ext cx="2718430" cy="2125932"/>
                <a:chOff x="1626161" y="-819526"/>
                <a:chExt cx="2718430" cy="2125932"/>
              </a:xfrm>
            </p:grpSpPr>
            <p:cxnSp>
              <p:nvCxnSpPr>
                <p:cNvPr id="31" name="Straight Connector 30">
                  <a:extLst>
                    <a:ext uri="{FF2B5EF4-FFF2-40B4-BE49-F238E27FC236}">
                      <a16:creationId xmlns:a16="http://schemas.microsoft.com/office/drawing/2014/main" id="{332C6F01-9F68-AEBF-8D53-2D269A6228A2}"/>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B9D8C893-AAC0-B2DA-EAFD-3106DBA1993D}"/>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8" name="Straight Connector 27">
                <a:extLst>
                  <a:ext uri="{FF2B5EF4-FFF2-40B4-BE49-F238E27FC236}">
                    <a16:creationId xmlns:a16="http://schemas.microsoft.com/office/drawing/2014/main" id="{F3FBC3BA-0C4F-7B13-63D3-03E0198557A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B4EE604-42A6-17B2-BC12-6A4501193298}"/>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AAFFA6E1-4175-337D-695C-2113A544CFDD}"/>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6" name="Straight Connector 25">
              <a:extLst>
                <a:ext uri="{FF2B5EF4-FFF2-40B4-BE49-F238E27FC236}">
                  <a16:creationId xmlns:a16="http://schemas.microsoft.com/office/drawing/2014/main" id="{72975D6B-4B80-99F5-3445-F14EE8018E9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3060995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6" name="Footer Placeholder 22">
            <a:extLst>
              <a:ext uri="{FF2B5EF4-FFF2-40B4-BE49-F238E27FC236}">
                <a16:creationId xmlns:a16="http://schemas.microsoft.com/office/drawing/2014/main" id="{39CC20F2-F7A2-3844-8079-034A7D6EF59D}"/>
              </a:ext>
            </a:extLst>
          </p:cNvPr>
          <p:cNvSpPr txBox="1">
            <a:spLocks/>
          </p:cNvSpPr>
          <p:nvPr/>
        </p:nvSpPr>
        <p:spPr>
          <a:xfrm>
            <a:off x="489742"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For Internal Use Only – Not For Use With The Public</a:t>
            </a:r>
          </a:p>
        </p:txBody>
      </p:sp>
      <p:sp>
        <p:nvSpPr>
          <p:cNvPr id="7" name="Slide Number Placeholder 23">
            <a:extLst>
              <a:ext uri="{FF2B5EF4-FFF2-40B4-BE49-F238E27FC236}">
                <a16:creationId xmlns:a16="http://schemas.microsoft.com/office/drawing/2014/main" id="{EB6640B1-95D1-AF4B-ACFF-D3D87BDCB7D4}"/>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Copyright© 2023, National Life Group | </a:t>
            </a:r>
            <a:fld id="{7100E8EA-2210-4425-A1B5-66FC0BB99DA3}" type="slidenum">
              <a:rPr lang="en-US" smtClean="0"/>
              <a:pPr/>
              <a:t>‹#›</a:t>
            </a:fld>
            <a:endParaRPr lang="en-US"/>
          </a:p>
        </p:txBody>
      </p:sp>
    </p:spTree>
    <p:extLst>
      <p:ext uri="{BB962C8B-B14F-4D97-AF65-F5344CB8AC3E}">
        <p14:creationId xmlns:p14="http://schemas.microsoft.com/office/powerpoint/2010/main" val="146967104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3_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CF5BF90-D951-D91A-C885-AC597762EFE3}"/>
              </a:ext>
            </a:extLst>
          </p:cNvPr>
          <p:cNvGrpSpPr/>
          <p:nvPr/>
        </p:nvGrpSpPr>
        <p:grpSpPr>
          <a:xfrm>
            <a:off x="10446053" y="5130800"/>
            <a:ext cx="1757822" cy="1750871"/>
            <a:chOff x="9414667" y="4103492"/>
            <a:chExt cx="2789208" cy="2778179"/>
          </a:xfrm>
        </p:grpSpPr>
        <p:sp>
          <p:nvSpPr>
            <p:cNvPr id="6" name="Right Triangle 5">
              <a:extLst>
                <a:ext uri="{FF2B5EF4-FFF2-40B4-BE49-F238E27FC236}">
                  <a16:creationId xmlns:a16="http://schemas.microsoft.com/office/drawing/2014/main" id="{FC37AAE5-126A-97A8-EFEE-0F1136311531}"/>
                </a:ext>
              </a:extLst>
            </p:cNvPr>
            <p:cNvSpPr/>
            <p:nvPr/>
          </p:nvSpPr>
          <p:spPr>
            <a:xfrm rot="16200000">
              <a:off x="9443163" y="4108862"/>
              <a:ext cx="2760712" cy="2760712"/>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4F998330-461E-8FB7-AFFA-BFF3BCF3D259}"/>
                </a:ext>
              </a:extLst>
            </p:cNvPr>
            <p:cNvSpPr>
              <a:spLocks noChangeAspect="1"/>
            </p:cNvSpPr>
            <p:nvPr userDrawn="1"/>
          </p:nvSpPr>
          <p:spPr>
            <a:xfrm rot="5400000">
              <a:off x="9903982" y="5947109"/>
              <a:ext cx="451589" cy="451589"/>
            </a:xfrm>
            <a:prstGeom prst="rect">
              <a:avLst/>
            </a:prstGeom>
            <a:solidFill>
              <a:schemeClr val="bg1">
                <a:lumMod val="8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 name="Rectangle 7">
              <a:extLst>
                <a:ext uri="{FF2B5EF4-FFF2-40B4-BE49-F238E27FC236}">
                  <a16:creationId xmlns:a16="http://schemas.microsoft.com/office/drawing/2014/main" id="{192ED98D-1F09-EEC7-E4BF-ADAEDD7BAB41}"/>
                </a:ext>
              </a:extLst>
            </p:cNvPr>
            <p:cNvSpPr>
              <a:spLocks noChangeAspect="1"/>
            </p:cNvSpPr>
            <p:nvPr userDrawn="1"/>
          </p:nvSpPr>
          <p:spPr>
            <a:xfrm rot="5400000">
              <a:off x="9414667" y="6398698"/>
              <a:ext cx="482973" cy="482973"/>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 name="Rectangle 11">
              <a:extLst>
                <a:ext uri="{FF2B5EF4-FFF2-40B4-BE49-F238E27FC236}">
                  <a16:creationId xmlns:a16="http://schemas.microsoft.com/office/drawing/2014/main" id="{87E299CD-E7F4-F3C8-9925-A41C1E86681E}"/>
                </a:ext>
              </a:extLst>
            </p:cNvPr>
            <p:cNvSpPr>
              <a:spLocks noChangeAspect="1"/>
            </p:cNvSpPr>
            <p:nvPr userDrawn="1"/>
          </p:nvSpPr>
          <p:spPr>
            <a:xfrm rot="5400000">
              <a:off x="10361913" y="5687530"/>
              <a:ext cx="259579" cy="259579"/>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 name="Rectangle 12">
              <a:extLst>
                <a:ext uri="{FF2B5EF4-FFF2-40B4-BE49-F238E27FC236}">
                  <a16:creationId xmlns:a16="http://schemas.microsoft.com/office/drawing/2014/main" id="{08846D89-D258-E6E8-349B-9442797C2811}"/>
                </a:ext>
              </a:extLst>
            </p:cNvPr>
            <p:cNvSpPr>
              <a:spLocks noChangeAspect="1"/>
            </p:cNvSpPr>
            <p:nvPr userDrawn="1"/>
          </p:nvSpPr>
          <p:spPr>
            <a:xfrm rot="5400000">
              <a:off x="10628414" y="5322711"/>
              <a:ext cx="357897" cy="357897"/>
            </a:xfrm>
            <a:prstGeom prst="rect">
              <a:avLst/>
            </a:prstGeom>
            <a:solidFill>
              <a:schemeClr val="bg1">
                <a:lumMod val="6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5" name="Rectangle 14">
              <a:extLst>
                <a:ext uri="{FF2B5EF4-FFF2-40B4-BE49-F238E27FC236}">
                  <a16:creationId xmlns:a16="http://schemas.microsoft.com/office/drawing/2014/main" id="{CD9C1151-DF84-0535-0357-C28784C5015F}"/>
                </a:ext>
              </a:extLst>
            </p:cNvPr>
            <p:cNvSpPr>
              <a:spLocks noChangeAspect="1"/>
            </p:cNvSpPr>
            <p:nvPr userDrawn="1"/>
          </p:nvSpPr>
          <p:spPr>
            <a:xfrm rot="5400000">
              <a:off x="10986311" y="4876560"/>
              <a:ext cx="445324" cy="445324"/>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6A9BBA27-F133-AC75-54D6-D6041ECD29AF}"/>
                </a:ext>
              </a:extLst>
            </p:cNvPr>
            <p:cNvSpPr>
              <a:spLocks noChangeAspect="1"/>
            </p:cNvSpPr>
            <p:nvPr userDrawn="1"/>
          </p:nvSpPr>
          <p:spPr>
            <a:xfrm rot="5400000">
              <a:off x="11431635" y="4585937"/>
              <a:ext cx="289796" cy="289796"/>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 name="Rectangle 16">
              <a:extLst>
                <a:ext uri="{FF2B5EF4-FFF2-40B4-BE49-F238E27FC236}">
                  <a16:creationId xmlns:a16="http://schemas.microsoft.com/office/drawing/2014/main" id="{CF1080E3-C1AE-2B0D-9DAF-9EE7A30EE739}"/>
                </a:ext>
              </a:extLst>
            </p:cNvPr>
            <p:cNvSpPr>
              <a:spLocks noChangeAspect="1"/>
            </p:cNvSpPr>
            <p:nvPr userDrawn="1"/>
          </p:nvSpPr>
          <p:spPr>
            <a:xfrm rot="5400000">
              <a:off x="11721430" y="4103492"/>
              <a:ext cx="482444" cy="482444"/>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 name="Rectangle 8">
              <a:extLst>
                <a:ext uri="{FF2B5EF4-FFF2-40B4-BE49-F238E27FC236}">
                  <a16:creationId xmlns:a16="http://schemas.microsoft.com/office/drawing/2014/main" id="{33F2013B-5A8E-B069-3217-6CCFD889F1FE}"/>
                </a:ext>
              </a:extLst>
            </p:cNvPr>
            <p:cNvSpPr>
              <a:spLocks noChangeAspect="1"/>
            </p:cNvSpPr>
            <p:nvPr userDrawn="1"/>
          </p:nvSpPr>
          <p:spPr>
            <a:xfrm rot="5400000">
              <a:off x="11329426" y="4725219"/>
              <a:ext cx="247107" cy="247107"/>
            </a:xfrm>
            <a:prstGeom prst="rect">
              <a:avLst/>
            </a:prstGeom>
            <a:solidFill>
              <a:srgbClr val="E6E7E8"/>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sp>
        <p:nvSpPr>
          <p:cNvPr id="4" name="Freeform 3">
            <a:extLst>
              <a:ext uri="{FF2B5EF4-FFF2-40B4-BE49-F238E27FC236}">
                <a16:creationId xmlns:a16="http://schemas.microsoft.com/office/drawing/2014/main" id="{B1F08401-05AB-BACD-3C38-5949D512BF53}"/>
              </a:ext>
            </a:extLst>
          </p:cNvPr>
          <p:cNvSpPr/>
          <p:nvPr/>
        </p:nvSpPr>
        <p:spPr>
          <a:xfrm flipV="1">
            <a:off x="-1" y="-2"/>
            <a:ext cx="8907586" cy="6858002"/>
          </a:xfrm>
          <a:custGeom>
            <a:avLst/>
            <a:gdLst>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2047189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0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0 w 8897167"/>
              <a:gd name="connsiteY3" fmla="*/ 6849980 h 6849980"/>
              <a:gd name="connsiteX4" fmla="*/ 0 w 8897167"/>
              <a:gd name="connsiteY4" fmla="*/ 1 h 6849980"/>
              <a:gd name="connsiteX5" fmla="*/ 2047188 w 8897167"/>
              <a:gd name="connsiteY5" fmla="*/ 0 h 6849980"/>
              <a:gd name="connsiteX0" fmla="*/ 2047188 w 8897167"/>
              <a:gd name="connsiteY0" fmla="*/ 0 h 6849980"/>
              <a:gd name="connsiteX1" fmla="*/ 8897167 w 8897167"/>
              <a:gd name="connsiteY1" fmla="*/ 6849979 h 6849980"/>
              <a:gd name="connsiteX2" fmla="*/ 0 w 8897167"/>
              <a:gd name="connsiteY2" fmla="*/ 6849980 h 6849980"/>
              <a:gd name="connsiteX3" fmla="*/ 0 w 8897167"/>
              <a:gd name="connsiteY3" fmla="*/ 1 h 6849980"/>
              <a:gd name="connsiteX4" fmla="*/ 2047188 w 8897167"/>
              <a:gd name="connsiteY4" fmla="*/ 0 h 6849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7167" h="6849980">
                <a:moveTo>
                  <a:pt x="2047188" y="0"/>
                </a:moveTo>
                <a:lnTo>
                  <a:pt x="8897167" y="6849979"/>
                </a:lnTo>
                <a:lnTo>
                  <a:pt x="0" y="6849980"/>
                </a:lnTo>
                <a:lnTo>
                  <a:pt x="0" y="1"/>
                </a:lnTo>
                <a:lnTo>
                  <a:pt x="204718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sp>
        <p:nvSpPr>
          <p:cNvPr id="14" name="Slide Number Placeholder 13">
            <a:extLst>
              <a:ext uri="{FF2B5EF4-FFF2-40B4-BE49-F238E27FC236}">
                <a16:creationId xmlns:a16="http://schemas.microsoft.com/office/drawing/2014/main" id="{05505CA6-AEA1-4321-37C6-684067D1792D}"/>
              </a:ext>
            </a:extLst>
          </p:cNvPr>
          <p:cNvSpPr>
            <a:spLocks noGrp="1"/>
          </p:cNvSpPr>
          <p:nvPr>
            <p:ph type="sldNum" sz="quarter" idx="10"/>
          </p:nvPr>
        </p:nvSpPr>
        <p:spPr>
          <a:xfrm>
            <a:off x="9533558" y="6454274"/>
            <a:ext cx="2128788" cy="169277"/>
          </a:xfrm>
        </p:spPr>
        <p:txBody>
          <a:bodyPr/>
          <a:lstStyle>
            <a:lvl1pPr>
              <a:defRPr b="0" i="0">
                <a:solidFill>
                  <a:schemeClr val="tx1">
                    <a:lumMod val="40000"/>
                    <a:lumOff val="60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a:p>
        </p:txBody>
      </p:sp>
    </p:spTree>
    <p:extLst>
      <p:ext uri="{BB962C8B-B14F-4D97-AF65-F5344CB8AC3E}">
        <p14:creationId xmlns:p14="http://schemas.microsoft.com/office/powerpoint/2010/main" val="386505244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9_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B1F08401-05AB-BACD-3C38-5949D512BF53}"/>
              </a:ext>
            </a:extLst>
          </p:cNvPr>
          <p:cNvSpPr/>
          <p:nvPr/>
        </p:nvSpPr>
        <p:spPr>
          <a:xfrm flipV="1">
            <a:off x="-1" y="-2"/>
            <a:ext cx="8907586" cy="6858002"/>
          </a:xfrm>
          <a:custGeom>
            <a:avLst/>
            <a:gdLst>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2047189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0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0 w 8897167"/>
              <a:gd name="connsiteY3" fmla="*/ 6849980 h 6849980"/>
              <a:gd name="connsiteX4" fmla="*/ 0 w 8897167"/>
              <a:gd name="connsiteY4" fmla="*/ 1 h 6849980"/>
              <a:gd name="connsiteX5" fmla="*/ 2047188 w 8897167"/>
              <a:gd name="connsiteY5" fmla="*/ 0 h 6849980"/>
              <a:gd name="connsiteX0" fmla="*/ 2047188 w 8897167"/>
              <a:gd name="connsiteY0" fmla="*/ 0 h 6849980"/>
              <a:gd name="connsiteX1" fmla="*/ 8897167 w 8897167"/>
              <a:gd name="connsiteY1" fmla="*/ 6849979 h 6849980"/>
              <a:gd name="connsiteX2" fmla="*/ 0 w 8897167"/>
              <a:gd name="connsiteY2" fmla="*/ 6849980 h 6849980"/>
              <a:gd name="connsiteX3" fmla="*/ 0 w 8897167"/>
              <a:gd name="connsiteY3" fmla="*/ 1 h 6849980"/>
              <a:gd name="connsiteX4" fmla="*/ 2047188 w 8897167"/>
              <a:gd name="connsiteY4" fmla="*/ 0 h 6849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7167" h="6849980">
                <a:moveTo>
                  <a:pt x="2047188" y="0"/>
                </a:moveTo>
                <a:lnTo>
                  <a:pt x="8897167" y="6849979"/>
                </a:lnTo>
                <a:lnTo>
                  <a:pt x="0" y="6849980"/>
                </a:lnTo>
                <a:lnTo>
                  <a:pt x="0" y="1"/>
                </a:lnTo>
                <a:lnTo>
                  <a:pt x="204718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spTree>
    <p:extLst>
      <p:ext uri="{BB962C8B-B14F-4D97-AF65-F5344CB8AC3E}">
        <p14:creationId xmlns:p14="http://schemas.microsoft.com/office/powerpoint/2010/main" val="49022729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8_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B1F08401-05AB-BACD-3C38-5949D512BF53}"/>
              </a:ext>
            </a:extLst>
          </p:cNvPr>
          <p:cNvSpPr/>
          <p:nvPr/>
        </p:nvSpPr>
        <p:spPr>
          <a:xfrm flipH="1" flipV="1">
            <a:off x="3284414" y="-2"/>
            <a:ext cx="8907586" cy="6858002"/>
          </a:xfrm>
          <a:custGeom>
            <a:avLst/>
            <a:gdLst>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2047189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0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0 w 8897167"/>
              <a:gd name="connsiteY3" fmla="*/ 6849980 h 6849980"/>
              <a:gd name="connsiteX4" fmla="*/ 0 w 8897167"/>
              <a:gd name="connsiteY4" fmla="*/ 1 h 6849980"/>
              <a:gd name="connsiteX5" fmla="*/ 2047188 w 8897167"/>
              <a:gd name="connsiteY5" fmla="*/ 0 h 6849980"/>
              <a:gd name="connsiteX0" fmla="*/ 2047188 w 8897167"/>
              <a:gd name="connsiteY0" fmla="*/ 0 h 6849980"/>
              <a:gd name="connsiteX1" fmla="*/ 8897167 w 8897167"/>
              <a:gd name="connsiteY1" fmla="*/ 6849979 h 6849980"/>
              <a:gd name="connsiteX2" fmla="*/ 0 w 8897167"/>
              <a:gd name="connsiteY2" fmla="*/ 6849980 h 6849980"/>
              <a:gd name="connsiteX3" fmla="*/ 0 w 8897167"/>
              <a:gd name="connsiteY3" fmla="*/ 1 h 6849980"/>
              <a:gd name="connsiteX4" fmla="*/ 2047188 w 8897167"/>
              <a:gd name="connsiteY4" fmla="*/ 0 h 6849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7167" h="6849980">
                <a:moveTo>
                  <a:pt x="2047188" y="0"/>
                </a:moveTo>
                <a:lnTo>
                  <a:pt x="8897167" y="6849979"/>
                </a:lnTo>
                <a:lnTo>
                  <a:pt x="0" y="6849980"/>
                </a:lnTo>
                <a:lnTo>
                  <a:pt x="0" y="1"/>
                </a:lnTo>
                <a:lnTo>
                  <a:pt x="204718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 name="Group 1">
            <a:extLst>
              <a:ext uri="{FF2B5EF4-FFF2-40B4-BE49-F238E27FC236}">
                <a16:creationId xmlns:a16="http://schemas.microsoft.com/office/drawing/2014/main" id="{7CF5BF90-D951-D91A-C885-AC597762EFE3}"/>
              </a:ext>
            </a:extLst>
          </p:cNvPr>
          <p:cNvGrpSpPr/>
          <p:nvPr/>
        </p:nvGrpSpPr>
        <p:grpSpPr>
          <a:xfrm>
            <a:off x="10446053" y="5130800"/>
            <a:ext cx="1757822" cy="1750871"/>
            <a:chOff x="9414667" y="4103492"/>
            <a:chExt cx="2789208" cy="2778179"/>
          </a:xfrm>
        </p:grpSpPr>
        <p:sp>
          <p:nvSpPr>
            <p:cNvPr id="6" name="Right Triangle 5">
              <a:extLst>
                <a:ext uri="{FF2B5EF4-FFF2-40B4-BE49-F238E27FC236}">
                  <a16:creationId xmlns:a16="http://schemas.microsoft.com/office/drawing/2014/main" id="{FC37AAE5-126A-97A8-EFEE-0F1136311531}"/>
                </a:ext>
              </a:extLst>
            </p:cNvPr>
            <p:cNvSpPr/>
            <p:nvPr/>
          </p:nvSpPr>
          <p:spPr>
            <a:xfrm rot="16200000">
              <a:off x="9443163" y="4108862"/>
              <a:ext cx="2760712" cy="2760712"/>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4F998330-461E-8FB7-AFFA-BFF3BCF3D259}"/>
                </a:ext>
              </a:extLst>
            </p:cNvPr>
            <p:cNvSpPr>
              <a:spLocks noChangeAspect="1"/>
            </p:cNvSpPr>
            <p:nvPr userDrawn="1"/>
          </p:nvSpPr>
          <p:spPr>
            <a:xfrm rot="5400000">
              <a:off x="9903982" y="5947109"/>
              <a:ext cx="451589" cy="451589"/>
            </a:xfrm>
            <a:prstGeom prst="rect">
              <a:avLst/>
            </a:prstGeom>
            <a:solidFill>
              <a:schemeClr val="bg1">
                <a:lumMod val="8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 name="Rectangle 7">
              <a:extLst>
                <a:ext uri="{FF2B5EF4-FFF2-40B4-BE49-F238E27FC236}">
                  <a16:creationId xmlns:a16="http://schemas.microsoft.com/office/drawing/2014/main" id="{192ED98D-1F09-EEC7-E4BF-ADAEDD7BAB41}"/>
                </a:ext>
              </a:extLst>
            </p:cNvPr>
            <p:cNvSpPr>
              <a:spLocks noChangeAspect="1"/>
            </p:cNvSpPr>
            <p:nvPr userDrawn="1"/>
          </p:nvSpPr>
          <p:spPr>
            <a:xfrm rot="5400000">
              <a:off x="9414667" y="6398698"/>
              <a:ext cx="482973" cy="482973"/>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 name="Rectangle 11">
              <a:extLst>
                <a:ext uri="{FF2B5EF4-FFF2-40B4-BE49-F238E27FC236}">
                  <a16:creationId xmlns:a16="http://schemas.microsoft.com/office/drawing/2014/main" id="{87E299CD-E7F4-F3C8-9925-A41C1E86681E}"/>
                </a:ext>
              </a:extLst>
            </p:cNvPr>
            <p:cNvSpPr>
              <a:spLocks noChangeAspect="1"/>
            </p:cNvSpPr>
            <p:nvPr userDrawn="1"/>
          </p:nvSpPr>
          <p:spPr>
            <a:xfrm rot="5400000">
              <a:off x="10361913" y="5687530"/>
              <a:ext cx="259579" cy="259579"/>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 name="Rectangle 12">
              <a:extLst>
                <a:ext uri="{FF2B5EF4-FFF2-40B4-BE49-F238E27FC236}">
                  <a16:creationId xmlns:a16="http://schemas.microsoft.com/office/drawing/2014/main" id="{08846D89-D258-E6E8-349B-9442797C2811}"/>
                </a:ext>
              </a:extLst>
            </p:cNvPr>
            <p:cNvSpPr>
              <a:spLocks noChangeAspect="1"/>
            </p:cNvSpPr>
            <p:nvPr userDrawn="1"/>
          </p:nvSpPr>
          <p:spPr>
            <a:xfrm rot="5400000">
              <a:off x="10628414" y="5322711"/>
              <a:ext cx="357897" cy="357897"/>
            </a:xfrm>
            <a:prstGeom prst="rect">
              <a:avLst/>
            </a:prstGeom>
            <a:solidFill>
              <a:schemeClr val="bg1">
                <a:lumMod val="6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5" name="Rectangle 14">
              <a:extLst>
                <a:ext uri="{FF2B5EF4-FFF2-40B4-BE49-F238E27FC236}">
                  <a16:creationId xmlns:a16="http://schemas.microsoft.com/office/drawing/2014/main" id="{CD9C1151-DF84-0535-0357-C28784C5015F}"/>
                </a:ext>
              </a:extLst>
            </p:cNvPr>
            <p:cNvSpPr>
              <a:spLocks noChangeAspect="1"/>
            </p:cNvSpPr>
            <p:nvPr userDrawn="1"/>
          </p:nvSpPr>
          <p:spPr>
            <a:xfrm rot="5400000">
              <a:off x="10986311" y="4876560"/>
              <a:ext cx="445324" cy="445324"/>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6A9BBA27-F133-AC75-54D6-D6041ECD29AF}"/>
                </a:ext>
              </a:extLst>
            </p:cNvPr>
            <p:cNvSpPr>
              <a:spLocks noChangeAspect="1"/>
            </p:cNvSpPr>
            <p:nvPr userDrawn="1"/>
          </p:nvSpPr>
          <p:spPr>
            <a:xfrm rot="5400000">
              <a:off x="11431635" y="4585937"/>
              <a:ext cx="289796" cy="289796"/>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 name="Rectangle 16">
              <a:extLst>
                <a:ext uri="{FF2B5EF4-FFF2-40B4-BE49-F238E27FC236}">
                  <a16:creationId xmlns:a16="http://schemas.microsoft.com/office/drawing/2014/main" id="{CF1080E3-C1AE-2B0D-9DAF-9EE7A30EE739}"/>
                </a:ext>
              </a:extLst>
            </p:cNvPr>
            <p:cNvSpPr>
              <a:spLocks noChangeAspect="1"/>
            </p:cNvSpPr>
            <p:nvPr userDrawn="1"/>
          </p:nvSpPr>
          <p:spPr>
            <a:xfrm rot="5400000">
              <a:off x="11721430" y="4103492"/>
              <a:ext cx="482444" cy="482444"/>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 name="Rectangle 8">
              <a:extLst>
                <a:ext uri="{FF2B5EF4-FFF2-40B4-BE49-F238E27FC236}">
                  <a16:creationId xmlns:a16="http://schemas.microsoft.com/office/drawing/2014/main" id="{33F2013B-5A8E-B069-3217-6CCFD889F1FE}"/>
                </a:ext>
              </a:extLst>
            </p:cNvPr>
            <p:cNvSpPr>
              <a:spLocks noChangeAspect="1"/>
            </p:cNvSpPr>
            <p:nvPr userDrawn="1"/>
          </p:nvSpPr>
          <p:spPr>
            <a:xfrm rot="5400000">
              <a:off x="11329426" y="4725219"/>
              <a:ext cx="247107" cy="247107"/>
            </a:xfrm>
            <a:prstGeom prst="rect">
              <a:avLst/>
            </a:prstGeom>
            <a:solidFill>
              <a:srgbClr val="E6E7E8"/>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sp>
        <p:nvSpPr>
          <p:cNvPr id="14" name="Slide Number Placeholder 13">
            <a:extLst>
              <a:ext uri="{FF2B5EF4-FFF2-40B4-BE49-F238E27FC236}">
                <a16:creationId xmlns:a16="http://schemas.microsoft.com/office/drawing/2014/main" id="{05505CA6-AEA1-4321-37C6-684067D1792D}"/>
              </a:ext>
            </a:extLst>
          </p:cNvPr>
          <p:cNvSpPr>
            <a:spLocks noGrp="1"/>
          </p:cNvSpPr>
          <p:nvPr>
            <p:ph type="sldNum" sz="quarter" idx="10"/>
          </p:nvPr>
        </p:nvSpPr>
        <p:spPr>
          <a:xfrm>
            <a:off x="9533558" y="6454274"/>
            <a:ext cx="2128788" cy="169277"/>
          </a:xfrm>
        </p:spPr>
        <p:txBody>
          <a:bodyPr/>
          <a:lstStyle>
            <a:lvl1pPr>
              <a:defRPr b="0" i="0">
                <a:solidFill>
                  <a:schemeClr val="tx1">
                    <a:lumMod val="40000"/>
                    <a:lumOff val="60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a:p>
        </p:txBody>
      </p:sp>
    </p:spTree>
    <p:extLst>
      <p:ext uri="{BB962C8B-B14F-4D97-AF65-F5344CB8AC3E}">
        <p14:creationId xmlns:p14="http://schemas.microsoft.com/office/powerpoint/2010/main" val="145286640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6_SECTION">
    <p:bg>
      <p:bgPr>
        <a:solidFill>
          <a:schemeClr val="bg1"/>
        </a:solidFill>
        <a:effectLst/>
      </p:bgPr>
    </p:bg>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grpSp>
        <p:nvGrpSpPr>
          <p:cNvPr id="4" name="Group 3">
            <a:extLst>
              <a:ext uri="{FF2B5EF4-FFF2-40B4-BE49-F238E27FC236}">
                <a16:creationId xmlns:a16="http://schemas.microsoft.com/office/drawing/2014/main" id="{ECB3C644-2F15-4F0E-662D-B11ED1E6FB6B}"/>
              </a:ext>
            </a:extLst>
          </p:cNvPr>
          <p:cNvGrpSpPr/>
          <p:nvPr/>
        </p:nvGrpSpPr>
        <p:grpSpPr>
          <a:xfrm>
            <a:off x="10446053" y="5130800"/>
            <a:ext cx="1757822" cy="1750871"/>
            <a:chOff x="9414667" y="4103492"/>
            <a:chExt cx="2789208" cy="2778179"/>
          </a:xfrm>
        </p:grpSpPr>
        <p:sp>
          <p:nvSpPr>
            <p:cNvPr id="5" name="Right Triangle 4">
              <a:extLst>
                <a:ext uri="{FF2B5EF4-FFF2-40B4-BE49-F238E27FC236}">
                  <a16:creationId xmlns:a16="http://schemas.microsoft.com/office/drawing/2014/main" id="{D8629AEB-F325-C7CC-7360-8D828DD85F34}"/>
                </a:ext>
              </a:extLst>
            </p:cNvPr>
            <p:cNvSpPr/>
            <p:nvPr/>
          </p:nvSpPr>
          <p:spPr>
            <a:xfrm rot="16200000">
              <a:off x="9443163" y="4108862"/>
              <a:ext cx="2760712" cy="2760712"/>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F9F54E0-8153-EF4C-FBAD-8E32CCFA0CE9}"/>
                </a:ext>
              </a:extLst>
            </p:cNvPr>
            <p:cNvSpPr>
              <a:spLocks noChangeAspect="1"/>
            </p:cNvSpPr>
            <p:nvPr userDrawn="1"/>
          </p:nvSpPr>
          <p:spPr>
            <a:xfrm rot="5400000">
              <a:off x="9903982" y="5947109"/>
              <a:ext cx="451589" cy="451589"/>
            </a:xfrm>
            <a:prstGeom prst="rect">
              <a:avLst/>
            </a:prstGeom>
            <a:solidFill>
              <a:schemeClr val="bg1">
                <a:lumMod val="8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Rectangle 9">
              <a:extLst>
                <a:ext uri="{FF2B5EF4-FFF2-40B4-BE49-F238E27FC236}">
                  <a16:creationId xmlns:a16="http://schemas.microsoft.com/office/drawing/2014/main" id="{C44B698E-130C-8036-C588-59178CD13E43}"/>
                </a:ext>
              </a:extLst>
            </p:cNvPr>
            <p:cNvSpPr>
              <a:spLocks noChangeAspect="1"/>
            </p:cNvSpPr>
            <p:nvPr userDrawn="1"/>
          </p:nvSpPr>
          <p:spPr>
            <a:xfrm rot="5400000">
              <a:off x="9414667" y="6398698"/>
              <a:ext cx="482973" cy="482973"/>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8" name="Rectangle 17">
              <a:extLst>
                <a:ext uri="{FF2B5EF4-FFF2-40B4-BE49-F238E27FC236}">
                  <a16:creationId xmlns:a16="http://schemas.microsoft.com/office/drawing/2014/main" id="{75A03940-9358-C0DF-9472-817A14C1E3A4}"/>
                </a:ext>
              </a:extLst>
            </p:cNvPr>
            <p:cNvSpPr>
              <a:spLocks noChangeAspect="1"/>
            </p:cNvSpPr>
            <p:nvPr userDrawn="1"/>
          </p:nvSpPr>
          <p:spPr>
            <a:xfrm rot="5400000">
              <a:off x="10361913" y="5687530"/>
              <a:ext cx="259579" cy="259579"/>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9" name="Rectangle 18">
              <a:extLst>
                <a:ext uri="{FF2B5EF4-FFF2-40B4-BE49-F238E27FC236}">
                  <a16:creationId xmlns:a16="http://schemas.microsoft.com/office/drawing/2014/main" id="{CCB076A0-F4D7-66D9-F661-33381EA70172}"/>
                </a:ext>
              </a:extLst>
            </p:cNvPr>
            <p:cNvSpPr>
              <a:spLocks noChangeAspect="1"/>
            </p:cNvSpPr>
            <p:nvPr userDrawn="1"/>
          </p:nvSpPr>
          <p:spPr>
            <a:xfrm rot="5400000">
              <a:off x="10628414" y="5322711"/>
              <a:ext cx="357897" cy="357897"/>
            </a:xfrm>
            <a:prstGeom prst="rect">
              <a:avLst/>
            </a:prstGeom>
            <a:solidFill>
              <a:schemeClr val="bg1">
                <a:lumMod val="6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1" name="Rectangle 20">
              <a:extLst>
                <a:ext uri="{FF2B5EF4-FFF2-40B4-BE49-F238E27FC236}">
                  <a16:creationId xmlns:a16="http://schemas.microsoft.com/office/drawing/2014/main" id="{38AF2599-3995-0AEA-27F5-5D0AEDCF66A7}"/>
                </a:ext>
              </a:extLst>
            </p:cNvPr>
            <p:cNvSpPr>
              <a:spLocks noChangeAspect="1"/>
            </p:cNvSpPr>
            <p:nvPr userDrawn="1"/>
          </p:nvSpPr>
          <p:spPr>
            <a:xfrm rot="5400000">
              <a:off x="10986311" y="4876560"/>
              <a:ext cx="445324" cy="445324"/>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2" name="Rectangle 21">
              <a:extLst>
                <a:ext uri="{FF2B5EF4-FFF2-40B4-BE49-F238E27FC236}">
                  <a16:creationId xmlns:a16="http://schemas.microsoft.com/office/drawing/2014/main" id="{579DD9C2-0C5A-BD0B-5C62-8992BA8C5B55}"/>
                </a:ext>
              </a:extLst>
            </p:cNvPr>
            <p:cNvSpPr>
              <a:spLocks noChangeAspect="1"/>
            </p:cNvSpPr>
            <p:nvPr userDrawn="1"/>
          </p:nvSpPr>
          <p:spPr>
            <a:xfrm rot="5400000">
              <a:off x="11431635" y="4585937"/>
              <a:ext cx="289796" cy="289796"/>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3" name="Rectangle 22">
              <a:extLst>
                <a:ext uri="{FF2B5EF4-FFF2-40B4-BE49-F238E27FC236}">
                  <a16:creationId xmlns:a16="http://schemas.microsoft.com/office/drawing/2014/main" id="{C5E6E856-518C-2C10-60AF-EB62B4187C44}"/>
                </a:ext>
              </a:extLst>
            </p:cNvPr>
            <p:cNvSpPr>
              <a:spLocks noChangeAspect="1"/>
            </p:cNvSpPr>
            <p:nvPr userDrawn="1"/>
          </p:nvSpPr>
          <p:spPr>
            <a:xfrm rot="5400000">
              <a:off x="11721430" y="4103492"/>
              <a:ext cx="482444" cy="482444"/>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4" name="Rectangle 23">
              <a:extLst>
                <a:ext uri="{FF2B5EF4-FFF2-40B4-BE49-F238E27FC236}">
                  <a16:creationId xmlns:a16="http://schemas.microsoft.com/office/drawing/2014/main" id="{7BAE90B7-3F81-C67B-465C-681384DF46ED}"/>
                </a:ext>
              </a:extLst>
            </p:cNvPr>
            <p:cNvSpPr>
              <a:spLocks noChangeAspect="1"/>
            </p:cNvSpPr>
            <p:nvPr userDrawn="1"/>
          </p:nvSpPr>
          <p:spPr>
            <a:xfrm rot="5400000">
              <a:off x="11329426" y="4725219"/>
              <a:ext cx="247107" cy="247107"/>
            </a:xfrm>
            <a:prstGeom prst="rect">
              <a:avLst/>
            </a:prstGeom>
            <a:solidFill>
              <a:srgbClr val="E6E7E8"/>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sp>
        <p:nvSpPr>
          <p:cNvPr id="14" name="Slide Number Placeholder 13">
            <a:extLst>
              <a:ext uri="{FF2B5EF4-FFF2-40B4-BE49-F238E27FC236}">
                <a16:creationId xmlns:a16="http://schemas.microsoft.com/office/drawing/2014/main" id="{05505CA6-AEA1-4321-37C6-684067D1792D}"/>
              </a:ext>
            </a:extLst>
          </p:cNvPr>
          <p:cNvSpPr>
            <a:spLocks noGrp="1"/>
          </p:cNvSpPr>
          <p:nvPr>
            <p:ph type="sldNum" sz="quarter" idx="10"/>
          </p:nvPr>
        </p:nvSpPr>
        <p:spPr>
          <a:xfrm>
            <a:off x="9533558" y="6454274"/>
            <a:ext cx="2128788" cy="169277"/>
          </a:xfrm>
        </p:spPr>
        <p:txBody>
          <a:bodyPr/>
          <a:lstStyle>
            <a:lvl1pPr>
              <a:defRPr b="0" i="0">
                <a:solidFill>
                  <a:schemeClr val="bg1">
                    <a:lumMod val="95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a:p>
        </p:txBody>
      </p:sp>
    </p:spTree>
    <p:extLst>
      <p:ext uri="{BB962C8B-B14F-4D97-AF65-F5344CB8AC3E}">
        <p14:creationId xmlns:p14="http://schemas.microsoft.com/office/powerpoint/2010/main" val="393461850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4_SECTION">
    <p:bg>
      <p:bgPr>
        <a:solidFill>
          <a:schemeClr val="bg1"/>
        </a:solidFill>
        <a:effectLst/>
      </p:bgPr>
    </p:bg>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grpSp>
        <p:nvGrpSpPr>
          <p:cNvPr id="35" name="Group 34">
            <a:extLst>
              <a:ext uri="{FF2B5EF4-FFF2-40B4-BE49-F238E27FC236}">
                <a16:creationId xmlns:a16="http://schemas.microsoft.com/office/drawing/2014/main" id="{F02F5273-6AEA-75BE-C13F-F46519C6442F}"/>
              </a:ext>
            </a:extLst>
          </p:cNvPr>
          <p:cNvGrpSpPr>
            <a:grpSpLocks noChangeAspect="1"/>
          </p:cNvGrpSpPr>
          <p:nvPr/>
        </p:nvGrpSpPr>
        <p:grpSpPr>
          <a:xfrm>
            <a:off x="10445496" y="5111496"/>
            <a:ext cx="1746503" cy="1746504"/>
            <a:chOff x="9835689" y="4501388"/>
            <a:chExt cx="2368185" cy="2368186"/>
          </a:xfrm>
        </p:grpSpPr>
        <p:sp>
          <p:nvSpPr>
            <p:cNvPr id="36" name="Right Triangle 35">
              <a:extLst>
                <a:ext uri="{FF2B5EF4-FFF2-40B4-BE49-F238E27FC236}">
                  <a16:creationId xmlns:a16="http://schemas.microsoft.com/office/drawing/2014/main" id="{5A76E87B-2C24-8C5D-7155-9543BDEC7E96}"/>
                </a:ext>
              </a:extLst>
            </p:cNvPr>
            <p:cNvSpPr/>
            <p:nvPr/>
          </p:nvSpPr>
          <p:spPr>
            <a:xfrm rot="16200000">
              <a:off x="9835689" y="4501388"/>
              <a:ext cx="2368185" cy="2368185"/>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925A944C-98E6-1060-3848-1E12268C29B4}"/>
                </a:ext>
              </a:extLst>
            </p:cNvPr>
            <p:cNvSpPr>
              <a:spLocks noChangeAspect="1"/>
            </p:cNvSpPr>
            <p:nvPr userDrawn="1"/>
          </p:nvSpPr>
          <p:spPr>
            <a:xfrm rot="5400000">
              <a:off x="10529002" y="5812510"/>
              <a:ext cx="357397" cy="357397"/>
            </a:xfrm>
            <a:prstGeom prst="rect">
              <a:avLst/>
            </a:prstGeom>
            <a:solidFill>
              <a:srgbClr val="FED103"/>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8" name="Rectangle 37">
              <a:extLst>
                <a:ext uri="{FF2B5EF4-FFF2-40B4-BE49-F238E27FC236}">
                  <a16:creationId xmlns:a16="http://schemas.microsoft.com/office/drawing/2014/main" id="{38FA07DF-24E8-9CB1-3A90-ACB23034BAA8}"/>
                </a:ext>
              </a:extLst>
            </p:cNvPr>
            <p:cNvSpPr>
              <a:spLocks noChangeAspect="1"/>
            </p:cNvSpPr>
            <p:nvPr userDrawn="1"/>
          </p:nvSpPr>
          <p:spPr>
            <a:xfrm rot="5400000">
              <a:off x="10086635" y="6238778"/>
              <a:ext cx="384162" cy="384162"/>
            </a:xfrm>
            <a:prstGeom prst="rect">
              <a:avLst/>
            </a:prstGeom>
            <a:solidFill>
              <a:schemeClr val="accent2"/>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9" name="Rectangle 38">
              <a:extLst>
                <a:ext uri="{FF2B5EF4-FFF2-40B4-BE49-F238E27FC236}">
                  <a16:creationId xmlns:a16="http://schemas.microsoft.com/office/drawing/2014/main" id="{BFCEA332-2D0C-4CAF-75C9-679E44EEE11C}"/>
                </a:ext>
              </a:extLst>
            </p:cNvPr>
            <p:cNvSpPr>
              <a:spLocks noChangeAspect="1"/>
            </p:cNvSpPr>
            <p:nvPr userDrawn="1"/>
          </p:nvSpPr>
          <p:spPr>
            <a:xfrm rot="5400000">
              <a:off x="10347581" y="6115562"/>
              <a:ext cx="246432" cy="246432"/>
            </a:xfrm>
            <a:prstGeom prst="rect">
              <a:avLst/>
            </a:prstGeom>
            <a:solidFill>
              <a:schemeClr val="accent3"/>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0" name="Rectangle 39">
              <a:extLst>
                <a:ext uri="{FF2B5EF4-FFF2-40B4-BE49-F238E27FC236}">
                  <a16:creationId xmlns:a16="http://schemas.microsoft.com/office/drawing/2014/main" id="{29C4DEA8-289A-D6E8-84C5-E8B1EF709C2E}"/>
                </a:ext>
              </a:extLst>
            </p:cNvPr>
            <p:cNvSpPr>
              <a:spLocks noChangeAspect="1"/>
            </p:cNvSpPr>
            <p:nvPr userDrawn="1"/>
          </p:nvSpPr>
          <p:spPr>
            <a:xfrm rot="5400000">
              <a:off x="10886299" y="5630028"/>
              <a:ext cx="192088" cy="192088"/>
            </a:xfrm>
            <a:prstGeom prst="rect">
              <a:avLst/>
            </a:prstGeom>
            <a:solidFill>
              <a:schemeClr val="accent4"/>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1" name="Rectangle 40">
              <a:extLst>
                <a:ext uri="{FF2B5EF4-FFF2-40B4-BE49-F238E27FC236}">
                  <a16:creationId xmlns:a16="http://schemas.microsoft.com/office/drawing/2014/main" id="{36CC9C9A-F658-B4DF-33B9-09658EDA84F2}"/>
                </a:ext>
              </a:extLst>
            </p:cNvPr>
            <p:cNvSpPr>
              <a:spLocks noChangeAspect="1"/>
            </p:cNvSpPr>
            <p:nvPr userDrawn="1"/>
          </p:nvSpPr>
          <p:spPr>
            <a:xfrm rot="5400000">
              <a:off x="11078386" y="5355480"/>
              <a:ext cx="274548" cy="274548"/>
            </a:xfrm>
            <a:prstGeom prst="rect">
              <a:avLst/>
            </a:prstGeom>
            <a:solidFill>
              <a:schemeClr val="accent6"/>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2" name="Rectangle 41">
              <a:extLst>
                <a:ext uri="{FF2B5EF4-FFF2-40B4-BE49-F238E27FC236}">
                  <a16:creationId xmlns:a16="http://schemas.microsoft.com/office/drawing/2014/main" id="{B2770F0C-527B-6684-DC3B-18C4655C4242}"/>
                </a:ext>
              </a:extLst>
            </p:cNvPr>
            <p:cNvSpPr>
              <a:spLocks noChangeAspect="1"/>
            </p:cNvSpPr>
            <p:nvPr userDrawn="1"/>
          </p:nvSpPr>
          <p:spPr>
            <a:xfrm rot="5400000">
              <a:off x="11352933" y="5035548"/>
              <a:ext cx="319931" cy="319931"/>
            </a:xfrm>
            <a:prstGeom prst="rect">
              <a:avLst/>
            </a:prstGeom>
            <a:solidFill>
              <a:schemeClr val="accent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3" name="Rectangle 42">
              <a:extLst>
                <a:ext uri="{FF2B5EF4-FFF2-40B4-BE49-F238E27FC236}">
                  <a16:creationId xmlns:a16="http://schemas.microsoft.com/office/drawing/2014/main" id="{2F748B0E-564E-633B-562E-99F4A075F057}"/>
                </a:ext>
              </a:extLst>
            </p:cNvPr>
            <p:cNvSpPr>
              <a:spLocks noChangeAspect="1"/>
            </p:cNvSpPr>
            <p:nvPr userDrawn="1"/>
          </p:nvSpPr>
          <p:spPr>
            <a:xfrm rot="5400000">
              <a:off x="11674801" y="4805457"/>
              <a:ext cx="230090" cy="230090"/>
            </a:xfrm>
            <a:prstGeom prst="rect">
              <a:avLst/>
            </a:prstGeom>
            <a:solidFill>
              <a:srgbClr val="78479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4" name="Rectangle 43">
              <a:extLst>
                <a:ext uri="{FF2B5EF4-FFF2-40B4-BE49-F238E27FC236}">
                  <a16:creationId xmlns:a16="http://schemas.microsoft.com/office/drawing/2014/main" id="{F79E85F4-3884-BEB5-5C54-9E34276D6D72}"/>
                </a:ext>
              </a:extLst>
            </p:cNvPr>
            <p:cNvSpPr>
              <a:spLocks noChangeAspect="1"/>
            </p:cNvSpPr>
            <p:nvPr userDrawn="1"/>
          </p:nvSpPr>
          <p:spPr>
            <a:xfrm rot="5400000">
              <a:off x="11904890" y="4506708"/>
              <a:ext cx="298983" cy="298983"/>
            </a:xfrm>
            <a:prstGeom prst="rect">
              <a:avLst/>
            </a:prstGeom>
            <a:solidFill>
              <a:schemeClr val="tx2"/>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5" name="Rectangle 44">
              <a:extLst>
                <a:ext uri="{FF2B5EF4-FFF2-40B4-BE49-F238E27FC236}">
                  <a16:creationId xmlns:a16="http://schemas.microsoft.com/office/drawing/2014/main" id="{98F12560-B600-97FD-9342-554AC39753C4}"/>
                </a:ext>
              </a:extLst>
            </p:cNvPr>
            <p:cNvSpPr>
              <a:spLocks noChangeAspect="1"/>
            </p:cNvSpPr>
            <p:nvPr userDrawn="1"/>
          </p:nvSpPr>
          <p:spPr>
            <a:xfrm rot="5400000">
              <a:off x="9839998" y="6622939"/>
              <a:ext cx="246635" cy="246635"/>
            </a:xfrm>
            <a:prstGeom prst="rect">
              <a:avLst/>
            </a:prstGeom>
            <a:solidFill>
              <a:schemeClr val="accent5"/>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sp>
        <p:nvSpPr>
          <p:cNvPr id="14" name="Slide Number Placeholder 13">
            <a:extLst>
              <a:ext uri="{FF2B5EF4-FFF2-40B4-BE49-F238E27FC236}">
                <a16:creationId xmlns:a16="http://schemas.microsoft.com/office/drawing/2014/main" id="{05505CA6-AEA1-4321-37C6-684067D1792D}"/>
              </a:ext>
            </a:extLst>
          </p:cNvPr>
          <p:cNvSpPr>
            <a:spLocks noGrp="1"/>
          </p:cNvSpPr>
          <p:nvPr>
            <p:ph type="sldNum" sz="quarter" idx="10"/>
          </p:nvPr>
        </p:nvSpPr>
        <p:spPr>
          <a:xfrm>
            <a:off x="9533558" y="6454274"/>
            <a:ext cx="2128788" cy="169277"/>
          </a:xfrm>
        </p:spPr>
        <p:txBody>
          <a:bodyPr/>
          <a:lstStyle>
            <a:lvl1pPr>
              <a:defRPr b="0" i="0">
                <a:solidFill>
                  <a:schemeClr val="tx1">
                    <a:lumMod val="40000"/>
                    <a:lumOff val="60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a:p>
        </p:txBody>
      </p:sp>
    </p:spTree>
    <p:extLst>
      <p:ext uri="{BB962C8B-B14F-4D97-AF65-F5344CB8AC3E}">
        <p14:creationId xmlns:p14="http://schemas.microsoft.com/office/powerpoint/2010/main" val="62964928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7_SECTION">
    <p:bg>
      <p:bgPr>
        <a:solidFill>
          <a:schemeClr val="bg1"/>
        </a:solidFill>
        <a:effectLst/>
      </p:bgPr>
    </p:bg>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sp>
        <p:nvSpPr>
          <p:cNvPr id="2" name="Slide Number Placeholder 13">
            <a:extLst>
              <a:ext uri="{FF2B5EF4-FFF2-40B4-BE49-F238E27FC236}">
                <a16:creationId xmlns:a16="http://schemas.microsoft.com/office/drawing/2014/main" id="{F038C52C-7B98-A709-3BA5-155DF5516223}"/>
              </a:ext>
            </a:extLst>
          </p:cNvPr>
          <p:cNvSpPr>
            <a:spLocks noGrp="1"/>
          </p:cNvSpPr>
          <p:nvPr>
            <p:ph type="sldNum" sz="quarter" idx="10"/>
          </p:nvPr>
        </p:nvSpPr>
        <p:spPr>
          <a:xfrm>
            <a:off x="9533558" y="6454274"/>
            <a:ext cx="2128788" cy="169277"/>
          </a:xfrm>
        </p:spPr>
        <p:txBody>
          <a:bodyPr/>
          <a:lstStyle>
            <a:lvl1pPr>
              <a:defRPr b="0" i="0">
                <a:solidFill>
                  <a:schemeClr val="tx1">
                    <a:lumMod val="40000"/>
                    <a:lumOff val="60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a:p>
        </p:txBody>
      </p:sp>
    </p:spTree>
    <p:extLst>
      <p:ext uri="{BB962C8B-B14F-4D97-AF65-F5344CB8AC3E}">
        <p14:creationId xmlns:p14="http://schemas.microsoft.com/office/powerpoint/2010/main" val="32520619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5_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B1F08401-05AB-BACD-3C38-5949D512BF53}"/>
              </a:ext>
            </a:extLst>
          </p:cNvPr>
          <p:cNvSpPr/>
          <p:nvPr/>
        </p:nvSpPr>
        <p:spPr>
          <a:xfrm flipH="1" flipV="1">
            <a:off x="3284414" y="-2"/>
            <a:ext cx="8907586" cy="6858002"/>
          </a:xfrm>
          <a:custGeom>
            <a:avLst/>
            <a:gdLst>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2047189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0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0 w 8897167"/>
              <a:gd name="connsiteY3" fmla="*/ 6849980 h 6849980"/>
              <a:gd name="connsiteX4" fmla="*/ 0 w 8897167"/>
              <a:gd name="connsiteY4" fmla="*/ 1 h 6849980"/>
              <a:gd name="connsiteX5" fmla="*/ 2047188 w 8897167"/>
              <a:gd name="connsiteY5" fmla="*/ 0 h 6849980"/>
              <a:gd name="connsiteX0" fmla="*/ 2047188 w 8897167"/>
              <a:gd name="connsiteY0" fmla="*/ 0 h 6849980"/>
              <a:gd name="connsiteX1" fmla="*/ 8897167 w 8897167"/>
              <a:gd name="connsiteY1" fmla="*/ 6849979 h 6849980"/>
              <a:gd name="connsiteX2" fmla="*/ 0 w 8897167"/>
              <a:gd name="connsiteY2" fmla="*/ 6849980 h 6849980"/>
              <a:gd name="connsiteX3" fmla="*/ 0 w 8897167"/>
              <a:gd name="connsiteY3" fmla="*/ 1 h 6849980"/>
              <a:gd name="connsiteX4" fmla="*/ 2047188 w 8897167"/>
              <a:gd name="connsiteY4" fmla="*/ 0 h 6849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7167" h="6849980">
                <a:moveTo>
                  <a:pt x="2047188" y="0"/>
                </a:moveTo>
                <a:lnTo>
                  <a:pt x="8897167" y="6849979"/>
                </a:lnTo>
                <a:lnTo>
                  <a:pt x="0" y="6849980"/>
                </a:lnTo>
                <a:lnTo>
                  <a:pt x="0" y="1"/>
                </a:lnTo>
                <a:lnTo>
                  <a:pt x="204718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4">
            <a:extLst>
              <a:ext uri="{FF2B5EF4-FFF2-40B4-BE49-F238E27FC236}">
                <a16:creationId xmlns:a16="http://schemas.microsoft.com/office/drawing/2014/main" id="{DFB8428F-45DE-8647-AF05-9379AFC387E5}"/>
              </a:ext>
            </a:extLst>
          </p:cNvPr>
          <p:cNvSpPr>
            <a:spLocks noGrp="1"/>
          </p:cNvSpPr>
          <p:nvPr>
            <p:ph type="title"/>
          </p:nvPr>
        </p:nvSpPr>
        <p:spPr>
          <a:xfrm>
            <a:off x="7409935" y="2926390"/>
            <a:ext cx="4782065" cy="997196"/>
          </a:xfrm>
          <a:noFill/>
        </p:spPr>
        <p:txBody>
          <a:bodyPr lIns="0" tIns="0" rIns="457200" bIns="0" anchor="b" anchorCtr="0"/>
          <a:lstStyle>
            <a:lvl1pPr algn="r">
              <a:defRPr>
                <a:solidFill>
                  <a:schemeClr val="accent1"/>
                </a:solidFill>
              </a:defRPr>
            </a:lvl1pPr>
          </a:lstStyle>
          <a:p>
            <a:r>
              <a:rPr lang="en-US"/>
              <a:t>Click to edit Master title style</a:t>
            </a:r>
          </a:p>
        </p:txBody>
      </p:sp>
      <p:sp>
        <p:nvSpPr>
          <p:cNvPr id="2" name="Right Triangle 1">
            <a:extLst>
              <a:ext uri="{FF2B5EF4-FFF2-40B4-BE49-F238E27FC236}">
                <a16:creationId xmlns:a16="http://schemas.microsoft.com/office/drawing/2014/main" id="{1040398A-55C8-A919-9FE3-EA5A2F1F72FB}"/>
              </a:ext>
            </a:extLst>
          </p:cNvPr>
          <p:cNvSpPr/>
          <p:nvPr/>
        </p:nvSpPr>
        <p:spPr>
          <a:xfrm rot="16200000">
            <a:off x="9431288" y="4108941"/>
            <a:ext cx="2760712" cy="2760712"/>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4D977734-E650-9616-7527-41C2DF2534AF}"/>
              </a:ext>
            </a:extLst>
          </p:cNvPr>
          <p:cNvSpPr>
            <a:spLocks noChangeAspect="1"/>
          </p:cNvSpPr>
          <p:nvPr/>
        </p:nvSpPr>
        <p:spPr>
          <a:xfrm rot="5400000">
            <a:off x="9892107" y="5947188"/>
            <a:ext cx="451589" cy="451589"/>
          </a:xfrm>
          <a:prstGeom prst="rect">
            <a:avLst/>
          </a:prstGeom>
          <a:solidFill>
            <a:schemeClr val="accent3"/>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6" name="Rectangle 5">
            <a:extLst>
              <a:ext uri="{FF2B5EF4-FFF2-40B4-BE49-F238E27FC236}">
                <a16:creationId xmlns:a16="http://schemas.microsoft.com/office/drawing/2014/main" id="{EBBB8266-D4DD-4D24-C253-15D9F3BC6A6F}"/>
              </a:ext>
            </a:extLst>
          </p:cNvPr>
          <p:cNvSpPr>
            <a:spLocks noChangeAspect="1"/>
          </p:cNvSpPr>
          <p:nvPr/>
        </p:nvSpPr>
        <p:spPr>
          <a:xfrm rot="5400000">
            <a:off x="9402792" y="6398777"/>
            <a:ext cx="482973" cy="482973"/>
          </a:xfrm>
          <a:prstGeom prst="rect">
            <a:avLst/>
          </a:prstGeom>
          <a:solidFill>
            <a:schemeClr val="accent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7" name="Rectangle 6">
            <a:extLst>
              <a:ext uri="{FF2B5EF4-FFF2-40B4-BE49-F238E27FC236}">
                <a16:creationId xmlns:a16="http://schemas.microsoft.com/office/drawing/2014/main" id="{8B0794A2-D67D-44DA-6C0C-F7874165F17E}"/>
              </a:ext>
            </a:extLst>
          </p:cNvPr>
          <p:cNvSpPr>
            <a:spLocks noChangeAspect="1"/>
          </p:cNvSpPr>
          <p:nvPr/>
        </p:nvSpPr>
        <p:spPr>
          <a:xfrm rot="5400000">
            <a:off x="10350038" y="5687609"/>
            <a:ext cx="259579" cy="259579"/>
          </a:xfrm>
          <a:prstGeom prst="rect">
            <a:avLst/>
          </a:prstGeom>
          <a:solidFill>
            <a:schemeClr val="accent5"/>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0" name="Rectangle 9">
            <a:extLst>
              <a:ext uri="{FF2B5EF4-FFF2-40B4-BE49-F238E27FC236}">
                <a16:creationId xmlns:a16="http://schemas.microsoft.com/office/drawing/2014/main" id="{AB583381-66B6-8F0C-546E-85FAA3541E39}"/>
              </a:ext>
            </a:extLst>
          </p:cNvPr>
          <p:cNvSpPr>
            <a:spLocks noChangeAspect="1"/>
          </p:cNvSpPr>
          <p:nvPr/>
        </p:nvSpPr>
        <p:spPr>
          <a:xfrm rot="5400000">
            <a:off x="10616539" y="5322790"/>
            <a:ext cx="357897" cy="357897"/>
          </a:xfrm>
          <a:prstGeom prst="rect">
            <a:avLst/>
          </a:prstGeom>
          <a:solidFill>
            <a:schemeClr val="accent4"/>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 name="Rectangle 10">
            <a:extLst>
              <a:ext uri="{FF2B5EF4-FFF2-40B4-BE49-F238E27FC236}">
                <a16:creationId xmlns:a16="http://schemas.microsoft.com/office/drawing/2014/main" id="{E702A9F3-3828-BD04-628C-910CDBBA7FDA}"/>
              </a:ext>
            </a:extLst>
          </p:cNvPr>
          <p:cNvSpPr>
            <a:spLocks noChangeAspect="1"/>
          </p:cNvSpPr>
          <p:nvPr/>
        </p:nvSpPr>
        <p:spPr>
          <a:xfrm rot="5400000">
            <a:off x="10974436" y="4876639"/>
            <a:ext cx="445324" cy="445324"/>
          </a:xfrm>
          <a:prstGeom prst="rect">
            <a:avLst/>
          </a:prstGeom>
          <a:solidFill>
            <a:srgbClr val="FED103"/>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 name="Rectangle 11">
            <a:extLst>
              <a:ext uri="{FF2B5EF4-FFF2-40B4-BE49-F238E27FC236}">
                <a16:creationId xmlns:a16="http://schemas.microsoft.com/office/drawing/2014/main" id="{261B9257-7671-3FE2-8D16-BEE21155BB56}"/>
              </a:ext>
            </a:extLst>
          </p:cNvPr>
          <p:cNvSpPr>
            <a:spLocks noChangeAspect="1"/>
          </p:cNvSpPr>
          <p:nvPr/>
        </p:nvSpPr>
        <p:spPr>
          <a:xfrm rot="5400000">
            <a:off x="11419760" y="4586016"/>
            <a:ext cx="289796" cy="289796"/>
          </a:xfrm>
          <a:prstGeom prst="rect">
            <a:avLst/>
          </a:prstGeom>
          <a:solidFill>
            <a:srgbClr val="78479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3" name="Rectangle 12">
            <a:extLst>
              <a:ext uri="{FF2B5EF4-FFF2-40B4-BE49-F238E27FC236}">
                <a16:creationId xmlns:a16="http://schemas.microsoft.com/office/drawing/2014/main" id="{83A5D0E7-9D1D-598F-C984-B7D7745DA513}"/>
              </a:ext>
            </a:extLst>
          </p:cNvPr>
          <p:cNvSpPr>
            <a:spLocks noChangeAspect="1"/>
          </p:cNvSpPr>
          <p:nvPr/>
        </p:nvSpPr>
        <p:spPr>
          <a:xfrm rot="5400000">
            <a:off x="11709555" y="4103571"/>
            <a:ext cx="482444" cy="482444"/>
          </a:xfrm>
          <a:prstGeom prst="rect">
            <a:avLst/>
          </a:prstGeom>
          <a:solidFill>
            <a:schemeClr val="tx2"/>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4" name="Rectangle 13">
            <a:extLst>
              <a:ext uri="{FF2B5EF4-FFF2-40B4-BE49-F238E27FC236}">
                <a16:creationId xmlns:a16="http://schemas.microsoft.com/office/drawing/2014/main" id="{AA8BFE05-7F53-664D-5CAF-E88980DFE34F}"/>
              </a:ext>
            </a:extLst>
          </p:cNvPr>
          <p:cNvSpPr>
            <a:spLocks noChangeAspect="1"/>
          </p:cNvSpPr>
          <p:nvPr/>
        </p:nvSpPr>
        <p:spPr>
          <a:xfrm rot="5400000">
            <a:off x="11317551" y="4725298"/>
            <a:ext cx="247107" cy="247107"/>
          </a:xfrm>
          <a:prstGeom prst="rect">
            <a:avLst/>
          </a:prstGeom>
          <a:solidFill>
            <a:schemeClr val="accent6"/>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5" name="Slide Number Placeholder 13">
            <a:extLst>
              <a:ext uri="{FF2B5EF4-FFF2-40B4-BE49-F238E27FC236}">
                <a16:creationId xmlns:a16="http://schemas.microsoft.com/office/drawing/2014/main" id="{34364C9A-E6D5-907D-4D84-B507204DAE6B}"/>
              </a:ext>
            </a:extLst>
          </p:cNvPr>
          <p:cNvSpPr>
            <a:spLocks noGrp="1"/>
          </p:cNvSpPr>
          <p:nvPr>
            <p:ph type="sldNum" sz="quarter" idx="10"/>
          </p:nvPr>
        </p:nvSpPr>
        <p:spPr>
          <a:xfrm>
            <a:off x="9533558" y="6454274"/>
            <a:ext cx="2128788" cy="169277"/>
          </a:xfrm>
        </p:spPr>
        <p:txBody>
          <a:bodyPr/>
          <a:lstStyle>
            <a:lvl1pPr>
              <a:defRPr b="0" i="0">
                <a:solidFill>
                  <a:schemeClr val="bg1">
                    <a:lumMod val="95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a:p>
        </p:txBody>
      </p:sp>
    </p:spTree>
    <p:extLst>
      <p:ext uri="{BB962C8B-B14F-4D97-AF65-F5344CB8AC3E}">
        <p14:creationId xmlns:p14="http://schemas.microsoft.com/office/powerpoint/2010/main" val="336115021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724C1-0B39-4AEF-B804-0C3BE40767D6}"/>
              </a:ext>
            </a:extLst>
          </p:cNvPr>
          <p:cNvSpPr>
            <a:spLocks noGrp="1"/>
          </p:cNvSpPr>
          <p:nvPr>
            <p:ph type="title"/>
          </p:nvPr>
        </p:nvSpPr>
        <p:spPr/>
        <p:txBody>
          <a:bodyPr/>
          <a:lstStyle/>
          <a:p>
            <a:r>
              <a:rPr lang="en-US"/>
              <a:t>Click to edit Master title style</a:t>
            </a:r>
          </a:p>
        </p:txBody>
      </p:sp>
      <p:sp>
        <p:nvSpPr>
          <p:cNvPr id="12" name="Text Placeholder 11">
            <a:extLst>
              <a:ext uri="{FF2B5EF4-FFF2-40B4-BE49-F238E27FC236}">
                <a16:creationId xmlns:a16="http://schemas.microsoft.com/office/drawing/2014/main" id="{277B3579-C8DF-DA48-9ADE-06832BB052B7}"/>
              </a:ext>
            </a:extLst>
          </p:cNvPr>
          <p:cNvSpPr>
            <a:spLocks noGrp="1"/>
          </p:cNvSpPr>
          <p:nvPr>
            <p:ph type="body" sz="quarter" idx="11"/>
          </p:nvPr>
        </p:nvSpPr>
        <p:spPr>
          <a:xfrm>
            <a:off x="728420" y="1400119"/>
            <a:ext cx="6173874" cy="646331"/>
          </a:xfrm>
          <a:solidFill>
            <a:schemeClr val="bg2"/>
          </a:solidFill>
        </p:spPr>
        <p:txBody>
          <a:bodyPr wrap="square" lIns="182880" tIns="182880" rIns="182880" bIns="182880" anchor="ctr" anchorCtr="0">
            <a:spAutoFit/>
          </a:bodyPr>
          <a:lstStyle>
            <a:lvl1pPr marL="14288" indent="-14288">
              <a:buNone/>
              <a:tabLst/>
              <a:defRPr/>
            </a:lvl1pPr>
            <a:lvl2pPr>
              <a:buNone/>
              <a:defRPr/>
            </a:lvl2pPr>
            <a:lvl3pPr>
              <a:buNone/>
              <a:defRPr/>
            </a:lvl3pPr>
            <a:lvl4pPr>
              <a:buNone/>
              <a:defRPr/>
            </a:lvl4pPr>
            <a:lvl5pPr>
              <a:buNone/>
              <a:defRPr/>
            </a:lvl5pPr>
          </a:lstStyle>
          <a:p>
            <a:pPr lvl="0"/>
            <a:r>
              <a:rPr lang="en-US"/>
              <a:t>Click to edit Master text styles</a:t>
            </a:r>
          </a:p>
        </p:txBody>
      </p:sp>
      <p:sp>
        <p:nvSpPr>
          <p:cNvPr id="16" name="Text Placeholder 11">
            <a:extLst>
              <a:ext uri="{FF2B5EF4-FFF2-40B4-BE49-F238E27FC236}">
                <a16:creationId xmlns:a16="http://schemas.microsoft.com/office/drawing/2014/main" id="{ADDED8AC-F820-6843-BC7B-6D95A020A2FB}"/>
              </a:ext>
            </a:extLst>
          </p:cNvPr>
          <p:cNvSpPr>
            <a:spLocks noGrp="1"/>
          </p:cNvSpPr>
          <p:nvPr>
            <p:ph type="body" sz="quarter" idx="13"/>
          </p:nvPr>
        </p:nvSpPr>
        <p:spPr>
          <a:xfrm>
            <a:off x="728420" y="2059335"/>
            <a:ext cx="6173874" cy="646331"/>
          </a:xfrm>
          <a:solidFill>
            <a:schemeClr val="bg2">
              <a:alpha val="50000"/>
            </a:schemeClr>
          </a:solidFill>
        </p:spPr>
        <p:txBody>
          <a:bodyPr wrap="square" lIns="182880" tIns="182880" rIns="182880" bIns="182880" anchor="ctr" anchorCtr="0">
            <a:spAutoFit/>
          </a:bodyPr>
          <a:lstStyle>
            <a:lvl1pPr>
              <a:buFont typeface="Arial" panose="020B0604020202020204" pitchFamily="34" charset="0"/>
              <a:buChar char="•"/>
              <a:defRPr/>
            </a:lvl1pPr>
            <a:lvl2pPr>
              <a:buNone/>
              <a:defRPr/>
            </a:lvl2pPr>
            <a:lvl3pPr>
              <a:buNone/>
              <a:defRPr/>
            </a:lvl3pPr>
            <a:lvl4pPr>
              <a:buNone/>
              <a:defRPr/>
            </a:lvl4pPr>
            <a:lvl5pPr>
              <a:buNone/>
              <a:defRPr/>
            </a:lvl5pPr>
          </a:lstStyle>
          <a:p>
            <a:pPr lvl="0"/>
            <a:r>
              <a:rPr lang="en-US"/>
              <a:t>Click to edit Master text styles</a:t>
            </a:r>
          </a:p>
        </p:txBody>
      </p:sp>
      <p:sp>
        <p:nvSpPr>
          <p:cNvPr id="18" name="Picture Placeholder 17">
            <a:extLst>
              <a:ext uri="{FF2B5EF4-FFF2-40B4-BE49-F238E27FC236}">
                <a16:creationId xmlns:a16="http://schemas.microsoft.com/office/drawing/2014/main" id="{E2238376-A1EE-C54B-B5BB-2EEDC25316EE}"/>
              </a:ext>
            </a:extLst>
          </p:cNvPr>
          <p:cNvSpPr>
            <a:spLocks noGrp="1"/>
          </p:cNvSpPr>
          <p:nvPr>
            <p:ph type="pic" sz="quarter" idx="14"/>
          </p:nvPr>
        </p:nvSpPr>
        <p:spPr>
          <a:xfrm>
            <a:off x="7075488" y="1233690"/>
            <a:ext cx="5116512" cy="5046460"/>
          </a:xfrm>
        </p:spPr>
        <p:txBody>
          <a:bodyPr/>
          <a:lstStyle/>
          <a:p>
            <a:r>
              <a:rPr lang="en-US"/>
              <a:t>Click icon to add picture</a:t>
            </a:r>
          </a:p>
        </p:txBody>
      </p:sp>
      <p:sp>
        <p:nvSpPr>
          <p:cNvPr id="14" name="Text Placeholder 11">
            <a:extLst>
              <a:ext uri="{FF2B5EF4-FFF2-40B4-BE49-F238E27FC236}">
                <a16:creationId xmlns:a16="http://schemas.microsoft.com/office/drawing/2014/main" id="{8DF7EA24-7F4B-1346-8376-6A7E79ED15DB}"/>
              </a:ext>
            </a:extLst>
          </p:cNvPr>
          <p:cNvSpPr>
            <a:spLocks noGrp="1"/>
          </p:cNvSpPr>
          <p:nvPr>
            <p:ph type="body" sz="quarter" idx="15"/>
          </p:nvPr>
        </p:nvSpPr>
        <p:spPr>
          <a:xfrm>
            <a:off x="728420" y="3011118"/>
            <a:ext cx="6173874" cy="646331"/>
          </a:xfrm>
          <a:solidFill>
            <a:schemeClr val="bg2"/>
          </a:solidFill>
        </p:spPr>
        <p:txBody>
          <a:bodyPr wrap="square" lIns="182880" tIns="182880" rIns="182880" bIns="182880" anchor="ctr" anchorCtr="0">
            <a:spAutoFit/>
          </a:bodyPr>
          <a:lstStyle>
            <a:lvl1pPr marL="14288" indent="-14288">
              <a:buNone/>
              <a:tabLst/>
              <a:defRPr/>
            </a:lvl1pPr>
            <a:lvl2pPr>
              <a:buNone/>
              <a:defRPr/>
            </a:lvl2pPr>
            <a:lvl3pPr>
              <a:buNone/>
              <a:defRPr/>
            </a:lvl3pPr>
            <a:lvl4pPr>
              <a:buNone/>
              <a:defRPr/>
            </a:lvl4pPr>
            <a:lvl5pPr>
              <a:buNone/>
              <a:defRPr/>
            </a:lvl5pPr>
          </a:lstStyle>
          <a:p>
            <a:pPr lvl="0"/>
            <a:r>
              <a:rPr lang="en-US"/>
              <a:t>Click to edit Master text styles</a:t>
            </a:r>
          </a:p>
        </p:txBody>
      </p:sp>
      <p:sp>
        <p:nvSpPr>
          <p:cNvPr id="15" name="Text Placeholder 11">
            <a:extLst>
              <a:ext uri="{FF2B5EF4-FFF2-40B4-BE49-F238E27FC236}">
                <a16:creationId xmlns:a16="http://schemas.microsoft.com/office/drawing/2014/main" id="{C89C2F49-E7AC-B641-B5BD-35789BA21E95}"/>
              </a:ext>
            </a:extLst>
          </p:cNvPr>
          <p:cNvSpPr>
            <a:spLocks noGrp="1"/>
          </p:cNvSpPr>
          <p:nvPr>
            <p:ph type="body" sz="quarter" idx="16"/>
          </p:nvPr>
        </p:nvSpPr>
        <p:spPr>
          <a:xfrm>
            <a:off x="728420" y="3688520"/>
            <a:ext cx="6173874" cy="646331"/>
          </a:xfrm>
          <a:solidFill>
            <a:schemeClr val="bg2">
              <a:alpha val="50000"/>
            </a:schemeClr>
          </a:solidFill>
        </p:spPr>
        <p:txBody>
          <a:bodyPr wrap="square" lIns="182880" tIns="182880" rIns="182880" bIns="182880" anchor="ctr" anchorCtr="0">
            <a:spAutoFit/>
          </a:bodyPr>
          <a:lstStyle>
            <a:lvl1pPr>
              <a:buFont typeface="Arial" panose="020B0604020202020204" pitchFamily="34" charset="0"/>
              <a:buChar char="•"/>
              <a:defRPr/>
            </a:lvl1pPr>
            <a:lvl2pPr>
              <a:buNone/>
              <a:defRPr/>
            </a:lvl2pPr>
            <a:lvl3pPr>
              <a:buNone/>
              <a:defRPr/>
            </a:lvl3pPr>
            <a:lvl4pPr>
              <a:buNone/>
              <a:defRPr/>
            </a:lvl4pPr>
            <a:lvl5pPr>
              <a:buNone/>
              <a:defRPr/>
            </a:lvl5pPr>
          </a:lstStyle>
          <a:p>
            <a:pPr lvl="0"/>
            <a:r>
              <a:rPr lang="en-US"/>
              <a:t>Click to edit Master text styles</a:t>
            </a:r>
          </a:p>
        </p:txBody>
      </p:sp>
    </p:spTree>
    <p:extLst>
      <p:ext uri="{BB962C8B-B14F-4D97-AF65-F5344CB8AC3E}">
        <p14:creationId xmlns:p14="http://schemas.microsoft.com/office/powerpoint/2010/main" val="329218862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1_COVER">
    <p:bg>
      <p:bgPr>
        <a:solidFill>
          <a:schemeClr val="bg1"/>
        </a:solidFill>
        <a:effectLst/>
      </p:bgPr>
    </p:bg>
    <p:spTree>
      <p:nvGrpSpPr>
        <p:cNvPr id="1" name=""/>
        <p:cNvGrpSpPr/>
        <p:nvPr/>
      </p:nvGrpSpPr>
      <p:grpSpPr>
        <a:xfrm>
          <a:off x="0" y="0"/>
          <a:ext cx="0" cy="0"/>
          <a:chOff x="0" y="0"/>
          <a:chExt cx="0" cy="0"/>
        </a:xfrm>
      </p:grpSpPr>
      <p:pic>
        <p:nvPicPr>
          <p:cNvPr id="9" name="Picture 8" descr="Two people sitting on a bench&#10;&#10;Description automatically generated with low confidence">
            <a:extLst>
              <a:ext uri="{FF2B5EF4-FFF2-40B4-BE49-F238E27FC236}">
                <a16:creationId xmlns:a16="http://schemas.microsoft.com/office/drawing/2014/main" id="{B8EE4D0B-CC49-914B-B029-EF3B29BA97F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 y="-1"/>
            <a:ext cx="10144601" cy="6858000"/>
          </a:xfrm>
          <a:custGeom>
            <a:avLst/>
            <a:gdLst>
              <a:gd name="connsiteX0" fmla="*/ 0 w 10144601"/>
              <a:gd name="connsiteY0" fmla="*/ 0 h 6858000"/>
              <a:gd name="connsiteX1" fmla="*/ 10144601 w 10144601"/>
              <a:gd name="connsiteY1" fmla="*/ 0 h 6858000"/>
              <a:gd name="connsiteX2" fmla="*/ 3286601 w 10144601"/>
              <a:gd name="connsiteY2" fmla="*/ 6858000 h 6858000"/>
              <a:gd name="connsiteX3" fmla="*/ 0 w 101446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144601" h="6858000">
                <a:moveTo>
                  <a:pt x="0" y="0"/>
                </a:moveTo>
                <a:lnTo>
                  <a:pt x="10144601" y="0"/>
                </a:lnTo>
                <a:lnTo>
                  <a:pt x="3286601" y="6858000"/>
                </a:lnTo>
                <a:lnTo>
                  <a:pt x="0" y="6858000"/>
                </a:lnTo>
                <a:close/>
              </a:path>
            </a:pathLst>
          </a:custGeom>
        </p:spPr>
      </p:pic>
      <p:sp>
        <p:nvSpPr>
          <p:cNvPr id="2" name="Right Triangle 1">
            <a:extLst>
              <a:ext uri="{FF2B5EF4-FFF2-40B4-BE49-F238E27FC236}">
                <a16:creationId xmlns:a16="http://schemas.microsoft.com/office/drawing/2014/main" id="{D6EFA87A-6878-704E-840E-F5C542B578B3}"/>
              </a:ext>
            </a:extLst>
          </p:cNvPr>
          <p:cNvSpPr/>
          <p:nvPr/>
        </p:nvSpPr>
        <p:spPr>
          <a:xfrm rot="5400000">
            <a:off x="-1" y="-1"/>
            <a:ext cx="3449053" cy="3449053"/>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 name="Picture 40">
            <a:extLst>
              <a:ext uri="{FF2B5EF4-FFF2-40B4-BE49-F238E27FC236}">
                <a16:creationId xmlns:a16="http://schemas.microsoft.com/office/drawing/2014/main" id="{F7861F2F-8C6E-C74C-AC68-675359AA363E}"/>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241824" y="312693"/>
            <a:ext cx="2400300" cy="1183246"/>
          </a:xfrm>
          <a:prstGeom prst="rect">
            <a:avLst/>
          </a:prstGeom>
        </p:spPr>
      </p:pic>
      <p:sp>
        <p:nvSpPr>
          <p:cNvPr id="42" name="TextBox 41">
            <a:extLst>
              <a:ext uri="{FF2B5EF4-FFF2-40B4-BE49-F238E27FC236}">
                <a16:creationId xmlns:a16="http://schemas.microsoft.com/office/drawing/2014/main" id="{69A3831D-B952-3A43-B4DC-C8E7B5DCF7D1}"/>
              </a:ext>
            </a:extLst>
          </p:cNvPr>
          <p:cNvSpPr txBox="1"/>
          <p:nvPr/>
        </p:nvSpPr>
        <p:spPr>
          <a:xfrm>
            <a:off x="4134678" y="5132395"/>
            <a:ext cx="8057321" cy="1154162"/>
          </a:xfrm>
          <a:prstGeom prst="rect">
            <a:avLst/>
          </a:prstGeom>
          <a:noFill/>
        </p:spPr>
        <p:txBody>
          <a:bodyPr wrap="square" lIns="457200" tIns="0" rIns="457200" bIns="0" rtlCol="0" anchor="b" anchorCtr="0">
            <a:noAutofit/>
          </a:bodyPr>
          <a:lstStyle/>
          <a:p>
            <a:pPr algn="l">
              <a:spcAft>
                <a:spcPts val="600"/>
              </a:spcAft>
            </a:pPr>
            <a:r>
              <a:rPr lang="en-US" sz="900">
                <a:solidFill>
                  <a:schemeClr val="tx2">
                    <a:lumMod val="60000"/>
                    <a:lumOff val="40000"/>
                  </a:schemeClr>
                </a:solidFill>
                <a:latin typeface="Arial Narrow" panose="020B0604020202020204" pitchFamily="34" charset="0"/>
                <a:cs typeface="Arial Narrow" panose="020B0604020202020204" pitchFamily="34" charset="0"/>
              </a:rPr>
              <a:t>National Life Group</a:t>
            </a:r>
            <a:r>
              <a:rPr lang="en-US" sz="900" baseline="30000">
                <a:solidFill>
                  <a:schemeClr val="tx2">
                    <a:lumMod val="60000"/>
                    <a:lumOff val="40000"/>
                  </a:schemeClr>
                </a:solidFill>
                <a:latin typeface="Arial Narrow" panose="020B0604020202020204" pitchFamily="34" charset="0"/>
                <a:cs typeface="Arial Narrow" panose="020B0604020202020204" pitchFamily="34" charset="0"/>
              </a:rPr>
              <a:t>®</a:t>
            </a:r>
            <a:r>
              <a:rPr lang="en-US" sz="900">
                <a:solidFill>
                  <a:schemeClr val="tx2">
                    <a:lumMod val="60000"/>
                    <a:lumOff val="40000"/>
                  </a:schemeClr>
                </a:solidFill>
                <a:latin typeface="Arial Narrow" panose="020B0604020202020204" pitchFamily="34" charset="0"/>
                <a:cs typeface="Arial Narrow" panose="020B0604020202020204" pitchFamily="34" charset="0"/>
              </a:rPr>
              <a:t> is a trade name of National Life Insurance Company, founded in Montpelier, VT in 1848, Life Insurance Company of the Southwest, Addison, TX, chartered in 1955, and their affiliates. Each company of National Life Group is solely responsible for its own financial condition and contractual obligations. Life Insurance Company of the Southwest is not an authorized insurer in New York and does not conduct insurance business in New York.</a:t>
            </a:r>
          </a:p>
          <a:p>
            <a:pPr algn="l">
              <a:spcAft>
                <a:spcPts val="600"/>
              </a:spcAft>
            </a:pPr>
            <a:r>
              <a:rPr lang="en-US" sz="900">
                <a:solidFill>
                  <a:schemeClr val="tx2">
                    <a:lumMod val="60000"/>
                    <a:lumOff val="40000"/>
                  </a:schemeClr>
                </a:solidFill>
                <a:latin typeface="Arial Narrow" panose="020B0604020202020204" pitchFamily="34" charset="0"/>
                <a:cs typeface="Arial Narrow" panose="020B0604020202020204" pitchFamily="34" charset="0"/>
              </a:rPr>
              <a:t>This presentation may not be recorded, copied, transmitted or otherwise disseminated without the express written permission of National Life Group. </a:t>
            </a:r>
          </a:p>
        </p:txBody>
      </p:sp>
    </p:spTree>
    <p:extLst>
      <p:ext uri="{BB962C8B-B14F-4D97-AF65-F5344CB8AC3E}">
        <p14:creationId xmlns:p14="http://schemas.microsoft.com/office/powerpoint/2010/main" val="427025482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8.xml"/><Relationship Id="rId18" Type="http://schemas.openxmlformats.org/officeDocument/2006/relationships/slideLayout" Target="../slideLayouts/slideLayout63.xml"/><Relationship Id="rId26" Type="http://schemas.openxmlformats.org/officeDocument/2006/relationships/slideLayout" Target="../slideLayouts/slideLayout71.xml"/><Relationship Id="rId39" Type="http://schemas.openxmlformats.org/officeDocument/2006/relationships/slideLayout" Target="../slideLayouts/slideLayout84.xml"/><Relationship Id="rId21" Type="http://schemas.openxmlformats.org/officeDocument/2006/relationships/slideLayout" Target="../slideLayouts/slideLayout66.xml"/><Relationship Id="rId34" Type="http://schemas.openxmlformats.org/officeDocument/2006/relationships/slideLayout" Target="../slideLayouts/slideLayout79.xml"/><Relationship Id="rId42" Type="http://schemas.openxmlformats.org/officeDocument/2006/relationships/theme" Target="../theme/theme2.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0" Type="http://schemas.openxmlformats.org/officeDocument/2006/relationships/slideLayout" Target="../slideLayouts/slideLayout65.xml"/><Relationship Id="rId29" Type="http://schemas.openxmlformats.org/officeDocument/2006/relationships/slideLayout" Target="../slideLayouts/slideLayout74.xml"/><Relationship Id="rId41" Type="http://schemas.openxmlformats.org/officeDocument/2006/relationships/slideLayout" Target="../slideLayouts/slideLayout86.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24" Type="http://schemas.openxmlformats.org/officeDocument/2006/relationships/slideLayout" Target="../slideLayouts/slideLayout69.xml"/><Relationship Id="rId32" Type="http://schemas.openxmlformats.org/officeDocument/2006/relationships/slideLayout" Target="../slideLayouts/slideLayout77.xml"/><Relationship Id="rId37" Type="http://schemas.openxmlformats.org/officeDocument/2006/relationships/slideLayout" Target="../slideLayouts/slideLayout82.xml"/><Relationship Id="rId40" Type="http://schemas.openxmlformats.org/officeDocument/2006/relationships/slideLayout" Target="../slideLayouts/slideLayout85.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23" Type="http://schemas.openxmlformats.org/officeDocument/2006/relationships/slideLayout" Target="../slideLayouts/slideLayout68.xml"/><Relationship Id="rId28" Type="http://schemas.openxmlformats.org/officeDocument/2006/relationships/slideLayout" Target="../slideLayouts/slideLayout73.xml"/><Relationship Id="rId36" Type="http://schemas.openxmlformats.org/officeDocument/2006/relationships/slideLayout" Target="../slideLayouts/slideLayout81.xml"/><Relationship Id="rId10" Type="http://schemas.openxmlformats.org/officeDocument/2006/relationships/slideLayout" Target="../slideLayouts/slideLayout55.xml"/><Relationship Id="rId19" Type="http://schemas.openxmlformats.org/officeDocument/2006/relationships/slideLayout" Target="../slideLayouts/slideLayout64.xml"/><Relationship Id="rId31" Type="http://schemas.openxmlformats.org/officeDocument/2006/relationships/slideLayout" Target="../slideLayouts/slideLayout76.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 Id="rId22" Type="http://schemas.openxmlformats.org/officeDocument/2006/relationships/slideLayout" Target="../slideLayouts/slideLayout67.xml"/><Relationship Id="rId27" Type="http://schemas.openxmlformats.org/officeDocument/2006/relationships/slideLayout" Target="../slideLayouts/slideLayout72.xml"/><Relationship Id="rId30" Type="http://schemas.openxmlformats.org/officeDocument/2006/relationships/slideLayout" Target="../slideLayouts/slideLayout75.xml"/><Relationship Id="rId35" Type="http://schemas.openxmlformats.org/officeDocument/2006/relationships/slideLayout" Target="../slideLayouts/slideLayout80.xml"/><Relationship Id="rId8" Type="http://schemas.openxmlformats.org/officeDocument/2006/relationships/slideLayout" Target="../slideLayouts/slideLayout53.xml"/><Relationship Id="rId3" Type="http://schemas.openxmlformats.org/officeDocument/2006/relationships/slideLayout" Target="../slideLayouts/slideLayout48.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5" Type="http://schemas.openxmlformats.org/officeDocument/2006/relationships/slideLayout" Target="../slideLayouts/slideLayout70.xml"/><Relationship Id="rId33" Type="http://schemas.openxmlformats.org/officeDocument/2006/relationships/slideLayout" Target="../slideLayouts/slideLayout78.xml"/><Relationship Id="rId38" Type="http://schemas.openxmlformats.org/officeDocument/2006/relationships/slideLayout" Target="../slideLayouts/slideLayout8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slideLayout" Target="../slideLayouts/slideLayout99.xml"/><Relationship Id="rId18" Type="http://schemas.openxmlformats.org/officeDocument/2006/relationships/slideLayout" Target="../slideLayouts/slideLayout104.xml"/><Relationship Id="rId3" Type="http://schemas.openxmlformats.org/officeDocument/2006/relationships/slideLayout" Target="../slideLayouts/slideLayout89.xml"/><Relationship Id="rId7" Type="http://schemas.openxmlformats.org/officeDocument/2006/relationships/slideLayout" Target="../slideLayouts/slideLayout93.xml"/><Relationship Id="rId12" Type="http://schemas.openxmlformats.org/officeDocument/2006/relationships/slideLayout" Target="../slideLayouts/slideLayout98.xml"/><Relationship Id="rId17" Type="http://schemas.openxmlformats.org/officeDocument/2006/relationships/slideLayout" Target="../slideLayouts/slideLayout103.xml"/><Relationship Id="rId2" Type="http://schemas.openxmlformats.org/officeDocument/2006/relationships/slideLayout" Target="../slideLayouts/slideLayout88.xml"/><Relationship Id="rId16" Type="http://schemas.openxmlformats.org/officeDocument/2006/relationships/slideLayout" Target="../slideLayouts/slideLayout102.xml"/><Relationship Id="rId20" Type="http://schemas.openxmlformats.org/officeDocument/2006/relationships/theme" Target="../theme/theme3.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5" Type="http://schemas.openxmlformats.org/officeDocument/2006/relationships/slideLayout" Target="../slideLayouts/slideLayout91.xml"/><Relationship Id="rId15" Type="http://schemas.openxmlformats.org/officeDocument/2006/relationships/slideLayout" Target="../slideLayouts/slideLayout101.xml"/><Relationship Id="rId10" Type="http://schemas.openxmlformats.org/officeDocument/2006/relationships/slideLayout" Target="../slideLayouts/slideLayout96.xml"/><Relationship Id="rId19" Type="http://schemas.openxmlformats.org/officeDocument/2006/relationships/slideLayout" Target="../slideLayouts/slideLayout105.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a:extLst>
              <a:ext uri="{FF2B5EF4-FFF2-40B4-BE49-F238E27FC236}">
                <a16:creationId xmlns:a16="http://schemas.microsoft.com/office/drawing/2014/main" id="{4978D71B-9655-2306-D167-A5BF463168E3}"/>
              </a:ext>
            </a:extLst>
          </p:cNvPr>
          <p:cNvSpPr>
            <a:spLocks noGrp="1"/>
          </p:cNvSpPr>
          <p:nvPr>
            <p:ph type="ftr" sz="quarter" idx="3"/>
          </p:nvPr>
        </p:nvSpPr>
        <p:spPr>
          <a:xfrm>
            <a:off x="4544293" y="6458120"/>
            <a:ext cx="3103414" cy="169277"/>
          </a:xfrm>
          <a:prstGeom prst="rect">
            <a:avLst/>
          </a:prstGeom>
        </p:spPr>
        <p:txBody>
          <a:bodyPr vert="horz" wrap="none" lIns="0" tIns="0" rIns="0" bIns="0" rtlCol="0" anchor="ctr">
            <a:spAutoFit/>
          </a:bodyPr>
          <a:lstStyle>
            <a:lvl1pPr algn="ctr">
              <a:defRPr sz="1100" b="1" i="0">
                <a:solidFill>
                  <a:schemeClr val="tx2"/>
                </a:solidFill>
                <a:latin typeface="Aptos" panose="020B0004020202020204" pitchFamily="34" charset="0"/>
                <a:cs typeface="Arial" panose="020B0604020202020204" pitchFamily="34" charset="0"/>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607387932"/>
      </p:ext>
    </p:extLst>
  </p:cSld>
  <p:clrMap bg1="lt1" tx1="dk1" bg2="lt2" tx2="dk2" accent1="accent1" accent2="accent2" accent3="accent3" accent4="accent4" accent5="accent5" accent6="accent6" hlink="hlink" folHlink="folHlink"/>
  <p:sldLayoutIdLst>
    <p:sldLayoutId id="2147483799" r:id="rId1"/>
    <p:sldLayoutId id="2147483802" r:id="rId2"/>
    <p:sldLayoutId id="2147483801" r:id="rId3"/>
    <p:sldLayoutId id="2147483803" r:id="rId4"/>
    <p:sldLayoutId id="2147483818" r:id="rId5"/>
    <p:sldLayoutId id="2147483819" r:id="rId6"/>
    <p:sldLayoutId id="2147483820" r:id="rId7"/>
    <p:sldLayoutId id="2147483821" r:id="rId8"/>
    <p:sldLayoutId id="2147483822" r:id="rId9"/>
    <p:sldLayoutId id="2147483823" r:id="rId10"/>
    <p:sldLayoutId id="2147483824" r:id="rId11"/>
    <p:sldLayoutId id="2147483717" r:id="rId12"/>
    <p:sldLayoutId id="2147483750" r:id="rId13"/>
    <p:sldLayoutId id="2147483752" r:id="rId14"/>
    <p:sldLayoutId id="2147483758" r:id="rId15"/>
    <p:sldLayoutId id="2147483760" r:id="rId16"/>
    <p:sldLayoutId id="2147483817" r:id="rId17"/>
    <p:sldLayoutId id="2147483763" r:id="rId18"/>
    <p:sldLayoutId id="2147483828" r:id="rId19"/>
    <p:sldLayoutId id="2147483804" r:id="rId20"/>
    <p:sldLayoutId id="2147483805" r:id="rId21"/>
    <p:sldLayoutId id="2147483795" r:id="rId22"/>
    <p:sldLayoutId id="2147483767" r:id="rId23"/>
    <p:sldLayoutId id="2147483769" r:id="rId24"/>
    <p:sldLayoutId id="2147483776" r:id="rId25"/>
    <p:sldLayoutId id="2147483771" r:id="rId26"/>
    <p:sldLayoutId id="2147483774" r:id="rId27"/>
    <p:sldLayoutId id="2147483721" r:id="rId28"/>
    <p:sldLayoutId id="2147483815" r:id="rId29"/>
    <p:sldLayoutId id="2147483777" r:id="rId30"/>
    <p:sldLayoutId id="2147483778" r:id="rId31"/>
    <p:sldLayoutId id="2147483816" r:id="rId32"/>
    <p:sldLayoutId id="2147483814" r:id="rId33"/>
    <p:sldLayoutId id="2147483779" r:id="rId34"/>
    <p:sldLayoutId id="2147483780" r:id="rId35"/>
    <p:sldLayoutId id="2147483781" r:id="rId36"/>
    <p:sldLayoutId id="2147483782" r:id="rId37"/>
    <p:sldLayoutId id="2147483825" r:id="rId38"/>
    <p:sldLayoutId id="2147483826" r:id="rId39"/>
    <p:sldLayoutId id="2147483827" r:id="rId40"/>
    <p:sldLayoutId id="2147483765" r:id="rId41"/>
    <p:sldLayoutId id="2147483785" r:id="rId42"/>
    <p:sldLayoutId id="2147483748" r:id="rId43"/>
    <p:sldLayoutId id="2147483786" r:id="rId44"/>
    <p:sldLayoutId id="2147483813" r:id="rId45"/>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a:extLst>
              <a:ext uri="{FF2B5EF4-FFF2-40B4-BE49-F238E27FC236}">
                <a16:creationId xmlns:a16="http://schemas.microsoft.com/office/drawing/2014/main" id="{4978D71B-9655-2306-D167-A5BF463168E3}"/>
              </a:ext>
            </a:extLst>
          </p:cNvPr>
          <p:cNvSpPr>
            <a:spLocks noGrp="1"/>
          </p:cNvSpPr>
          <p:nvPr>
            <p:ph type="ftr" sz="quarter" idx="3"/>
          </p:nvPr>
        </p:nvSpPr>
        <p:spPr>
          <a:xfrm>
            <a:off x="4544293" y="6458120"/>
            <a:ext cx="3103414" cy="169277"/>
          </a:xfrm>
          <a:prstGeom prst="rect">
            <a:avLst/>
          </a:prstGeom>
        </p:spPr>
        <p:txBody>
          <a:bodyPr vert="horz" wrap="none" lIns="0" tIns="0" rIns="0" bIns="0" rtlCol="0" anchor="ctr">
            <a:spAutoFit/>
          </a:bodyPr>
          <a:lstStyle>
            <a:defPPr>
              <a:defRPr lang="en-US"/>
            </a:defPPr>
            <a:lvl1pPr marL="0" algn="ctr" defTabSz="914400" rtl="0" eaLnBrk="1" latinLnBrk="0" hangingPunct="1">
              <a:defRPr sz="1100" b="1" i="0" kern="1200">
                <a:solidFill>
                  <a:schemeClr val="tx2"/>
                </a:solidFill>
                <a:latin typeface="Aptos" panose="020B00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For Agent Use Only – Not For Use With The Public</a:t>
            </a:r>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tx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819144210"/>
      </p:ext>
    </p:extLst>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 id="2147483842" r:id="rId13"/>
    <p:sldLayoutId id="2147483843" r:id="rId14"/>
    <p:sldLayoutId id="2147483844" r:id="rId15"/>
    <p:sldLayoutId id="2147483845" r:id="rId16"/>
    <p:sldLayoutId id="2147483846" r:id="rId17"/>
    <p:sldLayoutId id="2147483847" r:id="rId18"/>
    <p:sldLayoutId id="2147483848" r:id="rId19"/>
    <p:sldLayoutId id="2147483849" r:id="rId20"/>
    <p:sldLayoutId id="2147483850" r:id="rId21"/>
    <p:sldLayoutId id="2147483851" r:id="rId22"/>
    <p:sldLayoutId id="2147483852" r:id="rId23"/>
    <p:sldLayoutId id="2147483853" r:id="rId24"/>
    <p:sldLayoutId id="2147483854" r:id="rId25"/>
    <p:sldLayoutId id="2147483855" r:id="rId26"/>
    <p:sldLayoutId id="2147483856" r:id="rId27"/>
    <p:sldLayoutId id="2147483857" r:id="rId28"/>
    <p:sldLayoutId id="2147483858" r:id="rId29"/>
    <p:sldLayoutId id="2147483859" r:id="rId30"/>
    <p:sldLayoutId id="2147483860" r:id="rId31"/>
    <p:sldLayoutId id="2147483861" r:id="rId32"/>
    <p:sldLayoutId id="2147483862" r:id="rId33"/>
    <p:sldLayoutId id="2147483863" r:id="rId34"/>
    <p:sldLayoutId id="2147483864" r:id="rId35"/>
    <p:sldLayoutId id="2147483865" r:id="rId36"/>
    <p:sldLayoutId id="2147483866" r:id="rId37"/>
    <p:sldLayoutId id="2147483867" r:id="rId38"/>
    <p:sldLayoutId id="2147483868" r:id="rId39"/>
    <p:sldLayoutId id="2147483869" r:id="rId40"/>
    <p:sldLayoutId id="2147483870" r:id="rId41"/>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C69556-1075-488A-B01C-42F56886446D}"/>
              </a:ext>
            </a:extLst>
          </p:cNvPr>
          <p:cNvSpPr>
            <a:spLocks noGrp="1"/>
          </p:cNvSpPr>
          <p:nvPr>
            <p:ph type="title"/>
          </p:nvPr>
        </p:nvSpPr>
        <p:spPr>
          <a:xfrm>
            <a:off x="0" y="365760"/>
            <a:ext cx="12192000" cy="867930"/>
          </a:xfrm>
          <a:prstGeom prst="rect">
            <a:avLst/>
          </a:prstGeom>
          <a:noFill/>
        </p:spPr>
        <p:txBody>
          <a:bodyPr vert="horz" wrap="square" lIns="457200" tIns="182880" rIns="457200" bIns="182880" rtlCol="0" anchor="ctr">
            <a:spAutoFit/>
          </a:bodyPr>
          <a:lstStyle/>
          <a:p>
            <a:r>
              <a:rPr lang="en-US"/>
              <a:t>Click to edit Master title style</a:t>
            </a:r>
          </a:p>
        </p:txBody>
      </p:sp>
      <p:sp>
        <p:nvSpPr>
          <p:cNvPr id="3" name="Text Placeholder 2">
            <a:extLst>
              <a:ext uri="{FF2B5EF4-FFF2-40B4-BE49-F238E27FC236}">
                <a16:creationId xmlns:a16="http://schemas.microsoft.com/office/drawing/2014/main" id="{70333153-7A9E-400A-AC7D-6005476B920F}"/>
              </a:ext>
            </a:extLst>
          </p:cNvPr>
          <p:cNvSpPr>
            <a:spLocks noGrp="1"/>
          </p:cNvSpPr>
          <p:nvPr>
            <p:ph type="body" idx="1"/>
          </p:nvPr>
        </p:nvSpPr>
        <p:spPr>
          <a:xfrm>
            <a:off x="457199" y="1463040"/>
            <a:ext cx="11205147" cy="435133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4D3ECF-5E7D-4CFF-9FDA-853A15FB7B11}"/>
              </a:ext>
            </a:extLst>
          </p:cNvPr>
          <p:cNvSpPr>
            <a:spLocks noGrp="1"/>
          </p:cNvSpPr>
          <p:nvPr>
            <p:ph type="dt" sz="half" idx="2"/>
          </p:nvPr>
        </p:nvSpPr>
        <p:spPr>
          <a:xfrm>
            <a:off x="457199" y="6454274"/>
            <a:ext cx="1102866" cy="169277"/>
          </a:xfrm>
          <a:prstGeom prst="rect">
            <a:avLst/>
          </a:prstGeom>
        </p:spPr>
        <p:txBody>
          <a:bodyPr vert="horz" wrap="none" lIns="0" tIns="0" rIns="0" bIns="0" rtlCol="0" anchor="ctr">
            <a:spAutoFit/>
          </a:bodyPr>
          <a:lstStyle>
            <a:lvl1pPr algn="l">
              <a:defRPr sz="1100" b="0" i="0">
                <a:solidFill>
                  <a:schemeClr val="tx1">
                    <a:tint val="75000"/>
                  </a:schemeClr>
                </a:solidFill>
                <a:latin typeface="Arial Narrow" panose="020B0604020202020204" pitchFamily="34" charset="0"/>
                <a:cs typeface="Arial Narrow" panose="020B0604020202020204" pitchFamily="34" charset="0"/>
              </a:defRPr>
            </a:lvl1pPr>
          </a:lstStyle>
          <a:p>
            <a:fld id="{A677F3E1-D80A-4E86-8650-02796AA439FF}" type="datetimeFigureOut">
              <a:rPr lang="en-US" smtClean="0"/>
              <a:t>6/10/26</a:t>
            </a:fld>
            <a:endParaRPr lang="en-US"/>
          </a:p>
        </p:txBody>
      </p:sp>
      <p:sp>
        <p:nvSpPr>
          <p:cNvPr id="5" name="Footer Placeholder 4">
            <a:extLst>
              <a:ext uri="{FF2B5EF4-FFF2-40B4-BE49-F238E27FC236}">
                <a16:creationId xmlns:a16="http://schemas.microsoft.com/office/drawing/2014/main" id="{FD8FE970-4FE0-42EB-B006-A4C01FD1BDFC}"/>
              </a:ext>
            </a:extLst>
          </p:cNvPr>
          <p:cNvSpPr>
            <a:spLocks noGrp="1"/>
          </p:cNvSpPr>
          <p:nvPr>
            <p:ph type="ftr" sz="quarter" idx="3"/>
          </p:nvPr>
        </p:nvSpPr>
        <p:spPr>
          <a:xfrm>
            <a:off x="4257687" y="6446579"/>
            <a:ext cx="3676649" cy="184666"/>
          </a:xfrm>
          <a:prstGeom prst="rect">
            <a:avLst/>
          </a:prstGeom>
        </p:spPr>
        <p:txBody>
          <a:bodyPr vert="horz" wrap="none" lIns="0" tIns="0" rIns="0" bIns="0" rtlCol="0" anchor="ctr">
            <a:spAutoFit/>
          </a:bodyPr>
          <a:lstStyle>
            <a:lvl1pPr algn="ctr">
              <a:defRPr sz="1200" b="1">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95AEE0ED-FCE8-4C57-BFC3-FA95E0823208}"/>
              </a:ext>
            </a:extLst>
          </p:cNvPr>
          <p:cNvSpPr>
            <a:spLocks noGrp="1"/>
          </p:cNvSpPr>
          <p:nvPr>
            <p:ph type="sldNum" sz="quarter" idx="4"/>
          </p:nvPr>
        </p:nvSpPr>
        <p:spPr>
          <a:xfrm>
            <a:off x="9437377" y="6454274"/>
            <a:ext cx="2224969" cy="169277"/>
          </a:xfrm>
          <a:prstGeom prst="rect">
            <a:avLst/>
          </a:prstGeom>
        </p:spPr>
        <p:txBody>
          <a:bodyPr vert="horz" wrap="none" lIns="0" tIns="0" rIns="0" bIns="0" rtlCol="0" anchor="ctr">
            <a:spAutoFit/>
          </a:bodyPr>
          <a:lstStyle>
            <a:lvl1pPr algn="r">
              <a:defRPr sz="1100" b="0" i="0">
                <a:solidFill>
                  <a:schemeClr val="tx1">
                    <a:tint val="75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a:p>
        </p:txBody>
      </p:sp>
    </p:spTree>
    <p:extLst>
      <p:ext uri="{BB962C8B-B14F-4D97-AF65-F5344CB8AC3E}">
        <p14:creationId xmlns:p14="http://schemas.microsoft.com/office/powerpoint/2010/main" val="2074588409"/>
      </p:ext>
    </p:extLst>
  </p:cSld>
  <p:clrMap bg1="lt1" tx1="dk1" bg2="lt2" tx2="dk2" accent1="accent1" accent2="accent2" accent3="accent3" accent4="accent4" accent5="accent5" accent6="accent6" hlink="hlink" folHlink="folHlink"/>
  <p:sldLayoutIdLst>
    <p:sldLayoutId id="2147483872" r:id="rId1"/>
    <p:sldLayoutId id="2147483873" r:id="rId2"/>
    <p:sldLayoutId id="2147483874" r:id="rId3"/>
    <p:sldLayoutId id="2147483875" r:id="rId4"/>
    <p:sldLayoutId id="2147483876" r:id="rId5"/>
    <p:sldLayoutId id="2147483877" r:id="rId6"/>
    <p:sldLayoutId id="2147483878" r:id="rId7"/>
    <p:sldLayoutId id="2147483879" r:id="rId8"/>
    <p:sldLayoutId id="2147483880" r:id="rId9"/>
    <p:sldLayoutId id="2147483881" r:id="rId10"/>
    <p:sldLayoutId id="2147483882" r:id="rId11"/>
    <p:sldLayoutId id="2147483883" r:id="rId12"/>
    <p:sldLayoutId id="2147483885" r:id="rId13"/>
    <p:sldLayoutId id="2147483886" r:id="rId14"/>
    <p:sldLayoutId id="2147483887" r:id="rId15"/>
    <p:sldLayoutId id="2147483888" r:id="rId16"/>
    <p:sldLayoutId id="2147483889" r:id="rId17"/>
    <p:sldLayoutId id="2147483890" r:id="rId18"/>
    <p:sldLayoutId id="2147483891" r:id="rId19"/>
  </p:sldLayoutIdLst>
  <p:txStyles>
    <p:titleStyle>
      <a:lvl1pPr algn="l" defTabSz="914400" rtl="0" eaLnBrk="1" latinLnBrk="0" hangingPunct="1">
        <a:lnSpc>
          <a:spcPct val="90000"/>
        </a:lnSpc>
        <a:spcBef>
          <a:spcPct val="0"/>
        </a:spcBef>
        <a:buNone/>
        <a:defRPr sz="3600" kern="1200">
          <a:solidFill>
            <a:srgbClr val="3D9B35"/>
          </a:solidFill>
          <a:latin typeface="Arial" panose="020B0604020202020204" pitchFamily="34" charset="0"/>
          <a:ea typeface="+mj-ea"/>
          <a:cs typeface="Arial" panose="020B0604020202020204" pitchFamily="34" charset="0"/>
        </a:defRPr>
      </a:lvl1pPr>
    </p:titleStyle>
    <p:bodyStyle>
      <a:lvl1pPr marL="174625" indent="-174625" algn="l" defTabSz="914400" rtl="0" eaLnBrk="1" latinLnBrk="0" hangingPunct="1">
        <a:lnSpc>
          <a:spcPct val="90000"/>
        </a:lnSpc>
        <a:spcBef>
          <a:spcPts val="10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1pPr>
      <a:lvl2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2pPr>
      <a:lvl3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4pPr>
      <a:lvl5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notesSlide" Target="../notesSlides/notesSlide12.xml"/><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notesSlide" Target="../notesSlides/notesSlide13.xml"/><Relationship Id="rId1" Type="http://schemas.openxmlformats.org/officeDocument/2006/relationships/slideLayout" Target="../slideLayouts/slideLayout36.xml"/><Relationship Id="rId4" Type="http://schemas.openxmlformats.org/officeDocument/2006/relationships/image" Target="../media/image21.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notesSlide" Target="../notesSlides/notesSlide2.xml"/><Relationship Id="rId1" Type="http://schemas.openxmlformats.org/officeDocument/2006/relationships/slideLayout" Target="../slideLayouts/slideLayout35.xml"/><Relationship Id="rId4" Type="http://schemas.openxmlformats.org/officeDocument/2006/relationships/image" Target="../media/image18.sv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50.xml"/><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9.xml"/><Relationship Id="rId1" Type="http://schemas.openxmlformats.org/officeDocument/2006/relationships/slideLayout" Target="../slideLayouts/slideLayout50.xml"/><Relationship Id="rId4" Type="http://schemas.openxmlformats.org/officeDocument/2006/relationships/image" Target="../media/image27.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6.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4.xml"/><Relationship Id="rId1" Type="http://schemas.openxmlformats.org/officeDocument/2006/relationships/slideLayout" Target="../slideLayouts/slideLayout50.xml"/><Relationship Id="rId4" Type="http://schemas.openxmlformats.org/officeDocument/2006/relationships/image" Target="../media/image29.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6.xml"/></Relationships>
</file>

<file path=ppt/slides/_rels/slide3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9.xml"/><Relationship Id="rId1" Type="http://schemas.openxmlformats.org/officeDocument/2006/relationships/slideLayout" Target="../slideLayouts/slideLayout6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hyperlink" Target="https://merrillconnect.iscorp.com/nlg/viewDocument.action?itemNbr=107402" TargetMode="External"/><Relationship Id="rId7" Type="http://schemas.openxmlformats.org/officeDocument/2006/relationships/image" Target="../media/image33.png"/><Relationship Id="rId2" Type="http://schemas.openxmlformats.org/officeDocument/2006/relationships/notesSlide" Target="../notesSlides/notesSlide40.xml"/><Relationship Id="rId1" Type="http://schemas.openxmlformats.org/officeDocument/2006/relationships/slideLayout" Target="../slideLayouts/slideLayout36.xml"/><Relationship Id="rId6" Type="http://schemas.openxmlformats.org/officeDocument/2006/relationships/image" Target="../media/image32.png"/><Relationship Id="rId5" Type="http://schemas.openxmlformats.org/officeDocument/2006/relationships/hyperlink" Target="https://merrillconnect.iscorp.com/nlg/viewDocument.action?itemNbr=108450" TargetMode="External"/><Relationship Id="rId4" Type="http://schemas.openxmlformats.org/officeDocument/2006/relationships/image" Target="../media/image31.png"/></Relationships>
</file>

<file path=ppt/slides/_rels/slide4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1.xml"/><Relationship Id="rId1" Type="http://schemas.openxmlformats.org/officeDocument/2006/relationships/slideLayout" Target="../slideLayouts/slideLayout27.xml"/></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2.xml"/><Relationship Id="rId1" Type="http://schemas.openxmlformats.org/officeDocument/2006/relationships/slideLayout" Target="../slideLayouts/slideLayout10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4.xml"/></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notesSlide" Target="../notesSlides/notesSlide7.xml"/><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FDFB4-B9FE-88D3-2BEE-C788699B172B}"/>
            </a:ext>
          </a:extLst>
        </p:cNvPr>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1C3705A4-9457-EBED-0CEF-498A077FB25B}"/>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endParaRPr>
          </a:p>
        </p:txBody>
      </p:sp>
      <p:sp>
        <p:nvSpPr>
          <p:cNvPr id="9" name="Date Placeholder 21">
            <a:extLst>
              <a:ext uri="{FF2B5EF4-FFF2-40B4-BE49-F238E27FC236}">
                <a16:creationId xmlns:a16="http://schemas.microsoft.com/office/drawing/2014/main" id="{2FB06881-79C0-EA37-A6F2-5E7A2E88E25C}"/>
              </a:ext>
            </a:extLst>
          </p:cNvPr>
          <p:cNvSpPr txBox="1">
            <a:spLocks/>
          </p:cNvSpPr>
          <p:nvPr/>
        </p:nvSpPr>
        <p:spPr>
          <a:xfrm>
            <a:off x="457200" y="6454274"/>
            <a:ext cx="3735091" cy="184666"/>
          </a:xfrm>
          <a:prstGeom prst="rect">
            <a:avLst/>
          </a:prstGeom>
        </p:spPr>
        <p:txBody>
          <a:bodyPr vert="horz" wrap="square" lIns="0" tIns="0" rIns="0" bIns="0" rtlCol="0" anchor="b">
            <a:spAutoFit/>
          </a:bodyPr>
          <a:lstStyle>
            <a:defPPr>
              <a:defRPr lang="en-US"/>
            </a:defPPr>
            <a:lvl1pPr marL="0" algn="l"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B1B3B5"/>
                </a:solidFill>
                <a:effectLst/>
                <a:uLnTx/>
                <a:uFillTx/>
                <a:latin typeface="Aptos Light" panose="020B0004020202020204" pitchFamily="34" charset="0"/>
                <a:ea typeface="+mn-ea"/>
              </a:rPr>
              <a:t>TC8877937(0426)3</a:t>
            </a:r>
          </a:p>
        </p:txBody>
      </p:sp>
      <p:sp>
        <p:nvSpPr>
          <p:cNvPr id="10" name="Text Placeholder 3">
            <a:extLst>
              <a:ext uri="{FF2B5EF4-FFF2-40B4-BE49-F238E27FC236}">
                <a16:creationId xmlns:a16="http://schemas.microsoft.com/office/drawing/2014/main" id="{4BE9CBFB-977C-FCED-3A6C-464BA0334B83}"/>
              </a:ext>
            </a:extLst>
          </p:cNvPr>
          <p:cNvSpPr txBox="1">
            <a:spLocks/>
          </p:cNvSpPr>
          <p:nvPr/>
        </p:nvSpPr>
        <p:spPr>
          <a:xfrm>
            <a:off x="457199" y="3498746"/>
            <a:ext cx="6905625" cy="250903"/>
          </a:xfrm>
          <a:prstGeom prst="rect">
            <a:avLst/>
          </a:prstGeom>
        </p:spPr>
        <p:txBody>
          <a:bodyPr vert="horz" lIns="0" tIns="0" rIns="0" bIns="0" rtlCol="0">
            <a:spAutoFit/>
          </a:bodyPr>
          <a:lstStyle>
            <a:lvl1pPr marL="0" indent="0" algn="l" defTabSz="914400" rtl="0" eaLnBrk="1" latinLnBrk="0" hangingPunct="1">
              <a:lnSpc>
                <a:spcPct val="90000"/>
              </a:lnSpc>
              <a:spcBef>
                <a:spcPts val="1000"/>
              </a:spcBef>
              <a:spcAft>
                <a:spcPts val="600"/>
              </a:spcAft>
              <a:buClr>
                <a:schemeClr val="accent1"/>
              </a:buClr>
              <a:buFont typeface="Arial" panose="020B0604020202020204" pitchFamily="34" charset="0"/>
              <a:buNone/>
              <a:defRPr lang="en-US" sz="1800" b="1" kern="1200" smtClean="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lang="en-US" sz="2400" kern="1200" smtClean="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lang="en-US" sz="2400" kern="1200" smtClean="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lang="en-US" sz="2400" kern="1200" smtClean="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lang="en-US"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1800" b="1" i="0" u="none" strike="noStrike" kern="1200" cap="none" spc="0" normalizeH="0" baseline="0" noProof="0">
                <a:ln>
                  <a:noFill/>
                </a:ln>
                <a:solidFill>
                  <a:srgbClr val="414041"/>
                </a:solidFill>
                <a:effectLst/>
                <a:uLnTx/>
                <a:uFillTx/>
                <a:latin typeface="Aptos" panose="02110004020202020204"/>
                <a:ea typeface="+mn-ea"/>
                <a:cs typeface="+mn-cs"/>
              </a:rPr>
              <a:t>Speaker Name</a:t>
            </a:r>
          </a:p>
        </p:txBody>
      </p:sp>
      <p:sp>
        <p:nvSpPr>
          <p:cNvPr id="11" name="Text Placeholder 4">
            <a:extLst>
              <a:ext uri="{FF2B5EF4-FFF2-40B4-BE49-F238E27FC236}">
                <a16:creationId xmlns:a16="http://schemas.microsoft.com/office/drawing/2014/main" id="{C24762FC-D113-6213-A5DB-2B90EC42FB8F}"/>
              </a:ext>
            </a:extLst>
          </p:cNvPr>
          <p:cNvSpPr txBox="1">
            <a:spLocks/>
          </p:cNvSpPr>
          <p:nvPr/>
        </p:nvSpPr>
        <p:spPr>
          <a:xfrm>
            <a:off x="457200" y="3839008"/>
            <a:ext cx="6905625" cy="223074"/>
          </a:xfrm>
          <a:prstGeom prst="rect">
            <a:avLst/>
          </a:prstGeom>
        </p:spPr>
        <p:txBody>
          <a:bodyPr vert="horz" lIns="0" tIns="0" rIns="0" bIns="0" rtlCol="0">
            <a:spAutoFit/>
          </a:bodyPr>
          <a:lstStyle>
            <a:lvl1pPr marL="0" indent="0" algn="l" defTabSz="914400" rtl="0" eaLnBrk="1" latinLnBrk="0" hangingPunct="1">
              <a:lnSpc>
                <a:spcPct val="90000"/>
              </a:lnSpc>
              <a:spcBef>
                <a:spcPts val="1000"/>
              </a:spcBef>
              <a:spcAft>
                <a:spcPts val="600"/>
              </a:spcAft>
              <a:buClr>
                <a:schemeClr val="accent1"/>
              </a:buClr>
              <a:buFont typeface="Arial" panose="020B0604020202020204" pitchFamily="34" charset="0"/>
              <a:buNone/>
              <a:defRPr lang="en-US" sz="1600" b="0" kern="1200" smtClean="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lang="en-US" sz="2400" kern="1200" smtClean="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lang="en-US" sz="2400" kern="1200" smtClean="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lang="en-US" sz="2400" kern="1200" smtClean="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lang="en-US"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1600" b="0" i="0" u="none" strike="noStrike" kern="1200" cap="none" spc="0" normalizeH="0" baseline="0" noProof="0">
                <a:ln>
                  <a:noFill/>
                </a:ln>
                <a:solidFill>
                  <a:srgbClr val="414041"/>
                </a:solidFill>
                <a:effectLst/>
                <a:uLnTx/>
                <a:uFillTx/>
                <a:latin typeface="Aptos" panose="02110004020202020204"/>
                <a:ea typeface="+mn-ea"/>
                <a:cs typeface="+mn-cs"/>
              </a:rPr>
              <a:t>Date</a:t>
            </a:r>
          </a:p>
        </p:txBody>
      </p:sp>
      <p:sp>
        <p:nvSpPr>
          <p:cNvPr id="13" name="TextBox 12">
            <a:extLst>
              <a:ext uri="{FF2B5EF4-FFF2-40B4-BE49-F238E27FC236}">
                <a16:creationId xmlns:a16="http://schemas.microsoft.com/office/drawing/2014/main" id="{E8FAEBEA-45BC-746E-0173-0BF6E51BB0F3}"/>
              </a:ext>
            </a:extLst>
          </p:cNvPr>
          <p:cNvSpPr txBox="1"/>
          <p:nvPr/>
        </p:nvSpPr>
        <p:spPr>
          <a:xfrm>
            <a:off x="381902" y="4451956"/>
            <a:ext cx="5780159" cy="161582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950" b="0" i="0" u="none" strike="noStrike" kern="1200" cap="none" spc="0" normalizeH="0" baseline="0" noProof="0">
                <a:ln>
                  <a:noFill/>
                </a:ln>
                <a:solidFill>
                  <a:srgbClr val="B1B3B5"/>
                </a:solidFill>
                <a:effectLst/>
                <a:uLnTx/>
                <a:uFillTx/>
                <a:latin typeface="Aptos Light" panose="020B0004020202020204" pitchFamily="34" charset="0"/>
                <a:ea typeface="+mn-ea"/>
                <a:cs typeface="Arial Narrow" panose="020B0604020202020204" pitchFamily="34" charset="0"/>
              </a:rPr>
              <a:t>National Life Group® is a trade name of National Life Insurance Company, Montpelier, VT, Life Insurance Company of the Southwest, Addison, TX, and their affiliates. Each company of National Life Group is solely responsible for its own financial condition and contractual obligations. Life Insurance Company of the Southwest is not an authorized insurer in New York</a:t>
            </a:r>
            <a:br>
              <a:rPr kumimoji="0" lang="en-US" sz="950" b="0" i="0" u="none" strike="noStrike" kern="1200" cap="none" spc="0" normalizeH="0" baseline="0" noProof="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a:ln>
                  <a:noFill/>
                </a:ln>
                <a:solidFill>
                  <a:srgbClr val="B1B3B5"/>
                </a:solidFill>
                <a:effectLst/>
                <a:uLnTx/>
                <a:uFillTx/>
                <a:latin typeface="Aptos Light" panose="020B0004020202020204" pitchFamily="34" charset="0"/>
                <a:ea typeface="+mn-ea"/>
                <a:cs typeface="Arial Narrow" panose="020B0604020202020204" pitchFamily="34" charset="0"/>
              </a:rPr>
              <a:t>and does not conduct insurance business in New York.</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950" b="0" i="0" u="none" strike="noStrike" kern="1200" cap="none" spc="0" normalizeH="0" baseline="0" noProof="0">
                <a:ln>
                  <a:noFill/>
                </a:ln>
                <a:solidFill>
                  <a:srgbClr val="B1B3B5"/>
                </a:solidFill>
                <a:effectLst/>
                <a:uLnTx/>
                <a:uFillTx/>
                <a:latin typeface="Aptos Light" panose="020B0004020202020204" pitchFamily="34" charset="0"/>
                <a:ea typeface="+mn-ea"/>
                <a:cs typeface="Arial Narrow" panose="020B0604020202020204" pitchFamily="34" charset="0"/>
              </a:rPr>
              <a:t>This presentation may not be recorded, copied, transmitted or otherwise disseminated using any device –</a:t>
            </a:r>
            <a:br>
              <a:rPr kumimoji="0" lang="en-US" sz="950" b="0" i="0" u="none" strike="noStrike" kern="1200" cap="none" spc="0" normalizeH="0" baseline="0" noProof="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a:ln>
                  <a:noFill/>
                </a:ln>
                <a:solidFill>
                  <a:srgbClr val="B1B3B5"/>
                </a:solidFill>
                <a:effectLst/>
                <a:uLnTx/>
                <a:uFillTx/>
                <a:latin typeface="Aptos Light" panose="020B0004020202020204" pitchFamily="34" charset="0"/>
                <a:ea typeface="+mn-ea"/>
                <a:cs typeface="Arial Narrow" panose="020B0604020202020204" pitchFamily="34" charset="0"/>
              </a:rPr>
              <a:t>including but not limited to artificial intelligence note-taking platforms, webinar and browser recording functions, </a:t>
            </a:r>
            <a:br>
              <a:rPr kumimoji="0" lang="en-US" sz="950" b="0" i="0" u="none" strike="noStrike" kern="1200" cap="none" spc="0" normalizeH="0" baseline="0" noProof="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a:ln>
                  <a:noFill/>
                </a:ln>
                <a:solidFill>
                  <a:srgbClr val="B1B3B5"/>
                </a:solidFill>
                <a:effectLst/>
                <a:uLnTx/>
                <a:uFillTx/>
                <a:latin typeface="Aptos Light" panose="020B0004020202020204" pitchFamily="34" charset="0"/>
                <a:ea typeface="+mn-ea"/>
                <a:cs typeface="Arial Narrow" panose="020B0604020202020204" pitchFamily="34" charset="0"/>
              </a:rPr>
              <a:t>and meeting recording software – without the express written permission of National Life Group.</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950" b="0" i="0" u="none" strike="noStrike" kern="1200" cap="none" spc="0" normalizeH="0" baseline="0" noProof="0">
                <a:ln>
                  <a:noFill/>
                </a:ln>
                <a:solidFill>
                  <a:srgbClr val="B1B3B5"/>
                </a:solidFill>
                <a:effectLst/>
                <a:uLnTx/>
                <a:uFillTx/>
                <a:latin typeface="Aptos Light" panose="020B0004020202020204" pitchFamily="34" charset="0"/>
                <a:ea typeface="+mn-ea"/>
                <a:cs typeface="Arial Narrow" panose="020B0604020202020204" pitchFamily="34" charset="0"/>
              </a:rPr>
              <a:t>The companies of National Life Group® and their representatives do not offer tax or legal advice. For advice concerning your own situation, please consult with your appropriate professional advisor.</a:t>
            </a:r>
          </a:p>
        </p:txBody>
      </p:sp>
      <p:sp>
        <p:nvSpPr>
          <p:cNvPr id="14" name="Title 2">
            <a:extLst>
              <a:ext uri="{FF2B5EF4-FFF2-40B4-BE49-F238E27FC236}">
                <a16:creationId xmlns:a16="http://schemas.microsoft.com/office/drawing/2014/main" id="{AF0C6676-5D1B-AAED-5DDE-7F461C0C3E23}"/>
              </a:ext>
            </a:extLst>
          </p:cNvPr>
          <p:cNvSpPr>
            <a:spLocks noGrp="1"/>
          </p:cNvSpPr>
          <p:nvPr>
            <p:ph type="title"/>
          </p:nvPr>
        </p:nvSpPr>
        <p:spPr>
          <a:xfrm>
            <a:off x="381902" y="1946499"/>
            <a:ext cx="8903110" cy="501804"/>
          </a:xfrm>
        </p:spPr>
        <p:txBody>
          <a:bodyPr/>
          <a:lstStyle/>
          <a:p>
            <a:r>
              <a:rPr lang="en-US"/>
              <a:t>Traditional IRAs &amp; RMDs</a:t>
            </a:r>
          </a:p>
        </p:txBody>
      </p:sp>
      <p:pic>
        <p:nvPicPr>
          <p:cNvPr id="17" name="Picture Placeholder 16" descr="A group of people walking on a beach&#10;&#10;Description automatically generated">
            <a:extLst>
              <a:ext uri="{FF2B5EF4-FFF2-40B4-BE49-F238E27FC236}">
                <a16:creationId xmlns:a16="http://schemas.microsoft.com/office/drawing/2014/main" id="{375A7884-6C4E-30BC-E69A-8BF2668986A7}"/>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2" name="Slide Number Placeholder 1">
            <a:extLst>
              <a:ext uri="{FF2B5EF4-FFF2-40B4-BE49-F238E27FC236}">
                <a16:creationId xmlns:a16="http://schemas.microsoft.com/office/drawing/2014/main" id="{3FEE28BE-45B9-E26F-EBB0-808CC3026831}"/>
              </a:ext>
            </a:extLst>
          </p:cNvPr>
          <p:cNvSpPr txBox="1">
            <a:spLocks/>
          </p:cNvSpPr>
          <p:nvPr/>
        </p:nvSpPr>
        <p:spPr>
          <a:xfrm>
            <a:off x="10209447" y="6469663"/>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endParaRPr>
          </a:p>
        </p:txBody>
      </p:sp>
      <p:sp>
        <p:nvSpPr>
          <p:cNvPr id="4" name="Text Placeholder 3">
            <a:extLst>
              <a:ext uri="{FF2B5EF4-FFF2-40B4-BE49-F238E27FC236}">
                <a16:creationId xmlns:a16="http://schemas.microsoft.com/office/drawing/2014/main" id="{BDBBCEBB-666C-8746-B1CF-C7BAE7A42490}"/>
              </a:ext>
            </a:extLst>
          </p:cNvPr>
          <p:cNvSpPr>
            <a:spLocks noGrp="1"/>
          </p:cNvSpPr>
          <p:nvPr>
            <p:ph type="body" sz="quarter" idx="18"/>
          </p:nvPr>
        </p:nvSpPr>
        <p:spPr>
          <a:xfrm>
            <a:off x="457200" y="2483696"/>
            <a:ext cx="6142155" cy="334515"/>
          </a:xfrm>
        </p:spPr>
        <p:txBody>
          <a:bodyPr/>
          <a:lstStyle/>
          <a:p>
            <a:r>
              <a:rPr lang="en-US"/>
              <a:t>What Owners and Beneficiaries Need To Know</a:t>
            </a:r>
          </a:p>
        </p:txBody>
      </p:sp>
    </p:spTree>
    <p:extLst>
      <p:ext uri="{BB962C8B-B14F-4D97-AF65-F5344CB8AC3E}">
        <p14:creationId xmlns:p14="http://schemas.microsoft.com/office/powerpoint/2010/main" val="9578771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DDFA6-336A-033F-2FB9-A360FCA831A4}"/>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4C8D8E2-DA1F-0DFC-92AC-650E82D5FBEE}"/>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ndParaRPr>
          </a:p>
        </p:txBody>
      </p:sp>
      <p:sp>
        <p:nvSpPr>
          <p:cNvPr id="5" name="Arrow: Notched Right 4">
            <a:extLst>
              <a:ext uri="{FF2B5EF4-FFF2-40B4-BE49-F238E27FC236}">
                <a16:creationId xmlns:a16="http://schemas.microsoft.com/office/drawing/2014/main" id="{CB6B40F4-8805-4680-0A34-F569D645CA31}"/>
              </a:ext>
            </a:extLst>
          </p:cNvPr>
          <p:cNvSpPr/>
          <p:nvPr/>
        </p:nvSpPr>
        <p:spPr>
          <a:xfrm>
            <a:off x="508238" y="2328373"/>
            <a:ext cx="11161674" cy="1527904"/>
          </a:xfrm>
          <a:prstGeom prst="notchedRightArrow">
            <a:avLst>
              <a:gd name="adj1" fmla="val 31907"/>
              <a:gd name="adj2" fmla="val 44433"/>
            </a:avLst>
          </a:prstGeom>
          <a:solidFill>
            <a:schemeClr val="bg2">
              <a:lumMod val="85000"/>
              <a:alpha val="89804"/>
            </a:schemeClr>
          </a:solidFill>
          <a:ln w="1905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cs typeface="Arial"/>
            </a:endParaRPr>
          </a:p>
        </p:txBody>
      </p:sp>
      <p:sp>
        <p:nvSpPr>
          <p:cNvPr id="7" name="Oval 6">
            <a:extLst>
              <a:ext uri="{FF2B5EF4-FFF2-40B4-BE49-F238E27FC236}">
                <a16:creationId xmlns:a16="http://schemas.microsoft.com/office/drawing/2014/main" id="{A6A12879-7602-9074-2B28-50E9326447CF}"/>
              </a:ext>
            </a:extLst>
          </p:cNvPr>
          <p:cNvSpPr/>
          <p:nvPr/>
        </p:nvSpPr>
        <p:spPr>
          <a:xfrm>
            <a:off x="7706005" y="2898623"/>
            <a:ext cx="381976" cy="381976"/>
          </a:xfrm>
          <a:prstGeom prst="ellipse">
            <a:avLst/>
          </a:prstGeom>
          <a:solidFill>
            <a:srgbClr val="3D9B3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cs typeface="Arial"/>
            </a:endParaRPr>
          </a:p>
        </p:txBody>
      </p:sp>
      <p:sp>
        <p:nvSpPr>
          <p:cNvPr id="13" name="Title 12">
            <a:extLst>
              <a:ext uri="{FF2B5EF4-FFF2-40B4-BE49-F238E27FC236}">
                <a16:creationId xmlns:a16="http://schemas.microsoft.com/office/drawing/2014/main" id="{29CBE663-621B-2BFD-9484-25203020AFEF}"/>
              </a:ext>
            </a:extLst>
          </p:cNvPr>
          <p:cNvSpPr>
            <a:spLocks noGrp="1"/>
          </p:cNvSpPr>
          <p:nvPr>
            <p:ph type="title"/>
          </p:nvPr>
        </p:nvSpPr>
        <p:spPr>
          <a:xfrm>
            <a:off x="457201" y="457200"/>
            <a:ext cx="10237076" cy="501804"/>
          </a:xfrm>
        </p:spPr>
        <p:txBody>
          <a:bodyPr/>
          <a:lstStyle/>
          <a:p>
            <a:r>
              <a:rPr lang="en-US" b="1"/>
              <a:t>Does it Matter When </a:t>
            </a:r>
            <a:r>
              <a:rPr lang="en-US"/>
              <a:t>You Take a Distribution?</a:t>
            </a:r>
          </a:p>
        </p:txBody>
      </p:sp>
      <p:sp>
        <p:nvSpPr>
          <p:cNvPr id="18" name="TextBox 17">
            <a:extLst>
              <a:ext uri="{FF2B5EF4-FFF2-40B4-BE49-F238E27FC236}">
                <a16:creationId xmlns:a16="http://schemas.microsoft.com/office/drawing/2014/main" id="{13685842-92C7-E526-AAED-EA9F3E5B772B}"/>
              </a:ext>
            </a:extLst>
          </p:cNvPr>
          <p:cNvSpPr txBox="1"/>
          <p:nvPr/>
        </p:nvSpPr>
        <p:spPr>
          <a:xfrm>
            <a:off x="6876114" y="2225954"/>
            <a:ext cx="2041757"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3E3F3C"/>
                </a:solidFill>
                <a:effectLst/>
                <a:uLnTx/>
                <a:uFillTx/>
                <a:latin typeface="Aptos" panose="020B0004020202020204" pitchFamily="34" charset="0"/>
                <a:cs typeface="Arial"/>
              </a:rPr>
              <a:t>Start Date</a:t>
            </a:r>
          </a:p>
        </p:txBody>
      </p:sp>
      <p:sp>
        <p:nvSpPr>
          <p:cNvPr id="4" name="Oval 3">
            <a:extLst>
              <a:ext uri="{FF2B5EF4-FFF2-40B4-BE49-F238E27FC236}">
                <a16:creationId xmlns:a16="http://schemas.microsoft.com/office/drawing/2014/main" id="{84F83D49-69BD-32E2-2368-BB0B42A1783B}"/>
              </a:ext>
            </a:extLst>
          </p:cNvPr>
          <p:cNvSpPr/>
          <p:nvPr/>
        </p:nvSpPr>
        <p:spPr>
          <a:xfrm>
            <a:off x="3777926" y="2898623"/>
            <a:ext cx="381976" cy="381976"/>
          </a:xfrm>
          <a:prstGeom prst="ellipse">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cs typeface="Arial"/>
            </a:endParaRPr>
          </a:p>
        </p:txBody>
      </p:sp>
      <p:sp>
        <p:nvSpPr>
          <p:cNvPr id="9" name="TextBox 8">
            <a:extLst>
              <a:ext uri="{FF2B5EF4-FFF2-40B4-BE49-F238E27FC236}">
                <a16:creationId xmlns:a16="http://schemas.microsoft.com/office/drawing/2014/main" id="{6BF21E1F-DE53-740A-3137-95189E6D4081}"/>
              </a:ext>
            </a:extLst>
          </p:cNvPr>
          <p:cNvSpPr txBox="1"/>
          <p:nvPr/>
        </p:nvSpPr>
        <p:spPr>
          <a:xfrm>
            <a:off x="2896628" y="2225954"/>
            <a:ext cx="2144571"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3E3F3C"/>
                </a:solidFill>
                <a:effectLst/>
                <a:uLnTx/>
                <a:uFillTx/>
                <a:latin typeface="Aptos" panose="020B0004020202020204" pitchFamily="34" charset="0"/>
                <a:cs typeface="Arial"/>
              </a:rPr>
              <a:t>Age 59½</a:t>
            </a:r>
          </a:p>
        </p:txBody>
      </p:sp>
      <p:sp>
        <p:nvSpPr>
          <p:cNvPr id="28" name="Arrow: Left 27">
            <a:extLst>
              <a:ext uri="{FF2B5EF4-FFF2-40B4-BE49-F238E27FC236}">
                <a16:creationId xmlns:a16="http://schemas.microsoft.com/office/drawing/2014/main" id="{B666732F-4A2E-6FEF-9BC9-2F8B3DE794E9}"/>
              </a:ext>
            </a:extLst>
          </p:cNvPr>
          <p:cNvSpPr/>
          <p:nvPr/>
        </p:nvSpPr>
        <p:spPr>
          <a:xfrm>
            <a:off x="379159" y="4171153"/>
            <a:ext cx="3474720" cy="1280160"/>
          </a:xfrm>
          <a:prstGeom prst="leftArrow">
            <a:avLst>
              <a:gd name="adj1" fmla="val 50000"/>
              <a:gd name="adj2" fmla="val 40576"/>
            </a:avLst>
          </a:prstGeom>
          <a:solidFill>
            <a:srgbClr val="E074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F3F3F5"/>
                </a:solidFill>
                <a:effectLst/>
                <a:uLnTx/>
                <a:uFillTx/>
                <a:latin typeface="Aptos" panose="02110004020202020204"/>
                <a:cs typeface="Arial"/>
              </a:rPr>
              <a:t>Too Early: </a:t>
            </a:r>
            <a:r>
              <a:rPr kumimoji="0" lang="en-US" sz="2400" b="1" i="0" u="none" strike="noStrike" kern="1200" cap="none" spc="0" normalizeH="0" baseline="0" noProof="0">
                <a:ln>
                  <a:noFill/>
                </a:ln>
                <a:solidFill>
                  <a:srgbClr val="F3F3F5"/>
                </a:solidFill>
                <a:effectLst/>
                <a:uLnTx/>
                <a:uFillTx/>
                <a:latin typeface="Aptos" panose="02110004020202020204"/>
                <a:cs typeface="Arial"/>
              </a:rPr>
              <a:t>10%</a:t>
            </a:r>
            <a:r>
              <a:rPr kumimoji="0" lang="en-US" sz="2400" b="0" i="0" u="none" strike="noStrike" kern="1200" cap="none" spc="0" normalizeH="0" baseline="0" noProof="0">
                <a:ln>
                  <a:noFill/>
                </a:ln>
                <a:solidFill>
                  <a:srgbClr val="F3F3F5"/>
                </a:solidFill>
                <a:effectLst/>
                <a:uLnTx/>
                <a:uFillTx/>
                <a:latin typeface="Aptos" panose="02110004020202020204"/>
                <a:cs typeface="Arial"/>
              </a:rPr>
              <a:t> </a:t>
            </a:r>
            <a:r>
              <a:rPr kumimoji="0" lang="en-US" sz="2400" b="1" i="0" u="none" strike="noStrike" kern="1200" cap="none" spc="0" normalizeH="0" baseline="0" noProof="0">
                <a:ln>
                  <a:noFill/>
                </a:ln>
                <a:solidFill>
                  <a:srgbClr val="F3F3F5"/>
                </a:solidFill>
                <a:effectLst/>
                <a:uLnTx/>
                <a:uFillTx/>
                <a:latin typeface="Aptos" panose="02110004020202020204"/>
                <a:cs typeface="Arial"/>
              </a:rPr>
              <a:t>Penalty</a:t>
            </a:r>
          </a:p>
        </p:txBody>
      </p:sp>
      <p:sp>
        <p:nvSpPr>
          <p:cNvPr id="29" name="Arrow: Right 28">
            <a:extLst>
              <a:ext uri="{FF2B5EF4-FFF2-40B4-BE49-F238E27FC236}">
                <a16:creationId xmlns:a16="http://schemas.microsoft.com/office/drawing/2014/main" id="{C40359B1-B5DB-04A6-BB6F-B7737DA3767E}"/>
              </a:ext>
            </a:extLst>
          </p:cNvPr>
          <p:cNvSpPr/>
          <p:nvPr/>
        </p:nvSpPr>
        <p:spPr>
          <a:xfrm>
            <a:off x="8008960" y="4171153"/>
            <a:ext cx="3474720" cy="1280160"/>
          </a:xfrm>
          <a:prstGeom prst="rightArrow">
            <a:avLst>
              <a:gd name="adj1" fmla="val 50000"/>
              <a:gd name="adj2" fmla="val 37599"/>
            </a:avLst>
          </a:prstGeom>
          <a:solidFill>
            <a:srgbClr val="E074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F3F3F5"/>
                </a:solidFill>
                <a:effectLst/>
                <a:uLnTx/>
                <a:uFillTx/>
                <a:latin typeface="Aptos" panose="02110004020202020204"/>
                <a:cs typeface="Arial"/>
              </a:rPr>
              <a:t>Too Late: </a:t>
            </a:r>
            <a:r>
              <a:rPr kumimoji="0" lang="en-US" sz="2400" b="1" i="0" u="none" strike="noStrike" kern="1200" cap="none" spc="0" normalizeH="0" baseline="0" noProof="0">
                <a:ln>
                  <a:noFill/>
                </a:ln>
                <a:solidFill>
                  <a:srgbClr val="F3F3F5"/>
                </a:solidFill>
                <a:effectLst/>
                <a:uLnTx/>
                <a:uFillTx/>
                <a:latin typeface="Aptos" panose="02110004020202020204"/>
                <a:cs typeface="Arial"/>
              </a:rPr>
              <a:t>25% Penalty</a:t>
            </a:r>
          </a:p>
        </p:txBody>
      </p:sp>
      <p:sp>
        <p:nvSpPr>
          <p:cNvPr id="35" name="TextBox 34">
            <a:extLst>
              <a:ext uri="{FF2B5EF4-FFF2-40B4-BE49-F238E27FC236}">
                <a16:creationId xmlns:a16="http://schemas.microsoft.com/office/drawing/2014/main" id="{E4C4E341-BA70-8712-83B1-DBDC579C7EFD}"/>
              </a:ext>
            </a:extLst>
          </p:cNvPr>
          <p:cNvSpPr txBox="1"/>
          <p:nvPr/>
        </p:nvSpPr>
        <p:spPr>
          <a:xfrm>
            <a:off x="4132885" y="3524505"/>
            <a:ext cx="3591216"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414041"/>
                </a:solidFill>
                <a:effectLst/>
                <a:uLnTx/>
                <a:uFillTx/>
                <a:latin typeface="Aptos" panose="02110004020202020204"/>
                <a:cs typeface="Arial"/>
              </a:rPr>
              <a:t>No Penalty Tax</a:t>
            </a:r>
          </a:p>
        </p:txBody>
      </p:sp>
      <p:sp>
        <p:nvSpPr>
          <p:cNvPr id="36" name="Left Bracket 35">
            <a:extLst>
              <a:ext uri="{FF2B5EF4-FFF2-40B4-BE49-F238E27FC236}">
                <a16:creationId xmlns:a16="http://schemas.microsoft.com/office/drawing/2014/main" id="{35A6DCED-910A-2F03-3C26-D3B6D31499D4}"/>
              </a:ext>
            </a:extLst>
          </p:cNvPr>
          <p:cNvSpPr/>
          <p:nvPr/>
        </p:nvSpPr>
        <p:spPr>
          <a:xfrm rot="16200000">
            <a:off x="5479438" y="1873748"/>
            <a:ext cx="898111" cy="3936997"/>
          </a:xfrm>
          <a:prstGeom prst="leftBracket">
            <a:avLst>
              <a:gd name="adj" fmla="val 0"/>
            </a:avLst>
          </a:prstGeom>
          <a:noFill/>
          <a:ln w="57150">
            <a:solidFill>
              <a:schemeClr val="accent1"/>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solidFill>
                  <a:sysClr val="windowText" lastClr="000000"/>
                </a:solidFill>
              </a:ln>
              <a:solidFill>
                <a:srgbClr val="414041"/>
              </a:solidFill>
              <a:effectLst/>
              <a:uLnTx/>
              <a:uFillTx/>
              <a:latin typeface="Aptos" panose="02110004020202020204"/>
              <a:cs typeface="Arial"/>
            </a:endParaRPr>
          </a:p>
        </p:txBody>
      </p:sp>
      <p:sp>
        <p:nvSpPr>
          <p:cNvPr id="37" name="TextBox 36">
            <a:extLst>
              <a:ext uri="{FF2B5EF4-FFF2-40B4-BE49-F238E27FC236}">
                <a16:creationId xmlns:a16="http://schemas.microsoft.com/office/drawing/2014/main" id="{FB5EBD26-6841-CEEF-0F39-109EC09CBA73}"/>
              </a:ext>
            </a:extLst>
          </p:cNvPr>
          <p:cNvSpPr txBox="1"/>
          <p:nvPr/>
        </p:nvSpPr>
        <p:spPr>
          <a:xfrm>
            <a:off x="1115695" y="5158926"/>
            <a:ext cx="212141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a:ln>
                  <a:noFill/>
                </a:ln>
                <a:solidFill>
                  <a:srgbClr val="414041"/>
                </a:solidFill>
                <a:effectLst/>
                <a:uLnTx/>
                <a:uFillTx/>
                <a:latin typeface="Aptos" panose="02110004020202020204"/>
                <a:cs typeface="Arial"/>
              </a:rPr>
              <a:t>Unless another exception applies</a:t>
            </a:r>
          </a:p>
        </p:txBody>
      </p:sp>
    </p:spTree>
    <p:extLst>
      <p:ext uri="{BB962C8B-B14F-4D97-AF65-F5344CB8AC3E}">
        <p14:creationId xmlns:p14="http://schemas.microsoft.com/office/powerpoint/2010/main" val="22553502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045EFC-D39B-CB75-E6FF-EF66AEFB06DA}"/>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D776407-1075-D049-492D-5A75B8094583}"/>
              </a:ext>
            </a:extLst>
          </p:cNvPr>
          <p:cNvSpPr>
            <a:spLocks noGrp="1"/>
          </p:cNvSpPr>
          <p:nvPr>
            <p:ph type="sldNum" sz="quarter" idx="4"/>
          </p:nvPr>
        </p:nvSpPr>
        <p:spPr>
          <a:xfrm>
            <a:off x="9890801"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6" name="Text Placeholder 3">
            <a:extLst>
              <a:ext uri="{FF2B5EF4-FFF2-40B4-BE49-F238E27FC236}">
                <a16:creationId xmlns:a16="http://schemas.microsoft.com/office/drawing/2014/main" id="{1C00F32A-104C-8204-0656-96F7E3D6F741}"/>
              </a:ext>
            </a:extLst>
          </p:cNvPr>
          <p:cNvSpPr>
            <a:spLocks noGrp="1"/>
          </p:cNvSpPr>
          <p:nvPr>
            <p:ph type="body" sz="quarter" idx="12"/>
          </p:nvPr>
        </p:nvSpPr>
        <p:spPr>
          <a:xfrm>
            <a:off x="457200" y="2521475"/>
            <a:ext cx="6620256" cy="2194560"/>
          </a:xfrm>
        </p:spPr>
        <p:txBody>
          <a:bodyPr/>
          <a:lstStyle/>
          <a:p>
            <a:r>
              <a:rPr lang="en-US">
                <a:solidFill>
                  <a:srgbClr val="3D9B35"/>
                </a:solidFill>
              </a:rPr>
              <a:t>Your IRA Legacy</a:t>
            </a:r>
          </a:p>
          <a:p>
            <a:r>
              <a:rPr lang="en-US" sz="3200"/>
              <a:t>How The Process Works</a:t>
            </a:r>
          </a:p>
        </p:txBody>
      </p:sp>
    </p:spTree>
    <p:extLst>
      <p:ext uri="{BB962C8B-B14F-4D97-AF65-F5344CB8AC3E}">
        <p14:creationId xmlns:p14="http://schemas.microsoft.com/office/powerpoint/2010/main" val="26307808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350AA5A-BC98-7C97-352D-2A1456BE2D57}"/>
              </a:ext>
            </a:extLst>
          </p:cNvPr>
          <p:cNvSpPr>
            <a:spLocks noGrp="1"/>
          </p:cNvSpPr>
          <p:nvPr>
            <p:ph type="body" sz="quarter" idx="24"/>
          </p:nvPr>
        </p:nvSpPr>
        <p:spPr>
          <a:xfrm>
            <a:off x="415630" y="3855805"/>
            <a:ext cx="3475037" cy="1543549"/>
          </a:xfrm>
        </p:spPr>
        <p:txBody>
          <a:bodyPr tIns="640080"/>
          <a:lstStyle/>
          <a:p>
            <a:pPr marL="0" indent="0" algn="ctr">
              <a:buNone/>
            </a:pPr>
            <a:r>
              <a:rPr lang="en-US" b="1"/>
              <a:t>Will or Trust</a:t>
            </a:r>
          </a:p>
        </p:txBody>
      </p:sp>
      <p:sp>
        <p:nvSpPr>
          <p:cNvPr id="3" name="Text Placeholder 2">
            <a:extLst>
              <a:ext uri="{FF2B5EF4-FFF2-40B4-BE49-F238E27FC236}">
                <a16:creationId xmlns:a16="http://schemas.microsoft.com/office/drawing/2014/main" id="{70C2C32B-69F1-2A4D-1D0B-312922D68CDB}"/>
              </a:ext>
            </a:extLst>
          </p:cNvPr>
          <p:cNvSpPr>
            <a:spLocks noGrp="1"/>
          </p:cNvSpPr>
          <p:nvPr>
            <p:ph type="body" sz="quarter" idx="22"/>
          </p:nvPr>
        </p:nvSpPr>
        <p:spPr>
          <a:xfrm>
            <a:off x="4358481" y="3855805"/>
            <a:ext cx="3475037" cy="1543549"/>
          </a:xfrm>
        </p:spPr>
        <p:txBody>
          <a:bodyPr tIns="640080"/>
          <a:lstStyle/>
          <a:p>
            <a:pPr marL="0" indent="0" algn="ctr">
              <a:buNone/>
            </a:pPr>
            <a:r>
              <a:rPr lang="en-US" b="1"/>
              <a:t>Operation of Law</a:t>
            </a:r>
          </a:p>
        </p:txBody>
      </p:sp>
      <p:sp>
        <p:nvSpPr>
          <p:cNvPr id="9" name="Slide Number Placeholder 8">
            <a:extLst>
              <a:ext uri="{FF2B5EF4-FFF2-40B4-BE49-F238E27FC236}">
                <a16:creationId xmlns:a16="http://schemas.microsoft.com/office/drawing/2014/main" id="{890C3B60-AEEC-8420-BB96-EA5757CB8B88}"/>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10" name="Title 9">
            <a:extLst>
              <a:ext uri="{FF2B5EF4-FFF2-40B4-BE49-F238E27FC236}">
                <a16:creationId xmlns:a16="http://schemas.microsoft.com/office/drawing/2014/main" id="{1E799023-E490-9D47-832D-FCD35F5C3748}"/>
              </a:ext>
            </a:extLst>
          </p:cNvPr>
          <p:cNvSpPr>
            <a:spLocks noGrp="1"/>
          </p:cNvSpPr>
          <p:nvPr>
            <p:ph type="title"/>
          </p:nvPr>
        </p:nvSpPr>
        <p:spPr/>
        <p:txBody>
          <a:bodyPr/>
          <a:lstStyle/>
          <a:p>
            <a:r>
              <a:rPr lang="en-US"/>
              <a:t>How </a:t>
            </a:r>
            <a:r>
              <a:rPr lang="en-US" b="1"/>
              <a:t>Assets</a:t>
            </a:r>
            <a:r>
              <a:rPr lang="en-US"/>
              <a:t> Pass at Death</a:t>
            </a:r>
          </a:p>
        </p:txBody>
      </p:sp>
      <p:pic>
        <p:nvPicPr>
          <p:cNvPr id="12" name="Graphic 11">
            <a:extLst>
              <a:ext uri="{FF2B5EF4-FFF2-40B4-BE49-F238E27FC236}">
                <a16:creationId xmlns:a16="http://schemas.microsoft.com/office/drawing/2014/main" id="{3C8DA37D-7715-73AA-D982-22E117E72F1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046400" y="1939914"/>
            <a:ext cx="2296168" cy="2296168"/>
          </a:xfrm>
          <a:prstGeom prst="rect">
            <a:avLst/>
          </a:prstGeom>
        </p:spPr>
      </p:pic>
      <p:grpSp>
        <p:nvGrpSpPr>
          <p:cNvPr id="13" name="Group 12">
            <a:extLst>
              <a:ext uri="{FF2B5EF4-FFF2-40B4-BE49-F238E27FC236}">
                <a16:creationId xmlns:a16="http://schemas.microsoft.com/office/drawing/2014/main" id="{E33F6A47-2488-AEA3-6CA8-AF0F90143904}"/>
              </a:ext>
            </a:extLst>
          </p:cNvPr>
          <p:cNvGrpSpPr/>
          <p:nvPr/>
        </p:nvGrpSpPr>
        <p:grpSpPr>
          <a:xfrm>
            <a:off x="1417490" y="2127713"/>
            <a:ext cx="1697536" cy="1748964"/>
            <a:chOff x="7815912" y="3513817"/>
            <a:chExt cx="758915" cy="756980"/>
          </a:xfrm>
        </p:grpSpPr>
        <p:sp>
          <p:nvSpPr>
            <p:cNvPr id="14" name="Freeform: Shape 451">
              <a:extLst>
                <a:ext uri="{FF2B5EF4-FFF2-40B4-BE49-F238E27FC236}">
                  <a16:creationId xmlns:a16="http://schemas.microsoft.com/office/drawing/2014/main" id="{18CD5C65-A558-C1AD-779D-4516F26C7AAB}"/>
                </a:ext>
              </a:extLst>
            </p:cNvPr>
            <p:cNvSpPr/>
            <p:nvPr/>
          </p:nvSpPr>
          <p:spPr>
            <a:xfrm>
              <a:off x="7815912" y="3513817"/>
              <a:ext cx="758915" cy="756980"/>
            </a:xfrm>
            <a:custGeom>
              <a:avLst/>
              <a:gdLst>
                <a:gd name="connsiteX0" fmla="*/ 113167 w 758915"/>
                <a:gd name="connsiteY0" fmla="*/ 756981 h 756980"/>
                <a:gd name="connsiteX1" fmla="*/ 86777 w 758915"/>
                <a:gd name="connsiteY1" fmla="*/ 746044 h 756980"/>
                <a:gd name="connsiteX2" fmla="*/ 75841 w 758915"/>
                <a:gd name="connsiteY2" fmla="*/ 719655 h 756980"/>
                <a:gd name="connsiteX3" fmla="*/ 75841 w 758915"/>
                <a:gd name="connsiteY3" fmla="*/ 681853 h 756980"/>
                <a:gd name="connsiteX4" fmla="*/ 37326 w 758915"/>
                <a:gd name="connsiteY4" fmla="*/ 681140 h 756980"/>
                <a:gd name="connsiteX5" fmla="*/ 10936 w 758915"/>
                <a:gd name="connsiteY5" fmla="*/ 670204 h 756980"/>
                <a:gd name="connsiteX6" fmla="*/ 0 w 758915"/>
                <a:gd name="connsiteY6" fmla="*/ 643814 h 756980"/>
                <a:gd name="connsiteX7" fmla="*/ 0 w 758915"/>
                <a:gd name="connsiteY7" fmla="*/ 138130 h 756980"/>
                <a:gd name="connsiteX8" fmla="*/ 713 w 758915"/>
                <a:gd name="connsiteY8" fmla="*/ 134326 h 756980"/>
                <a:gd name="connsiteX9" fmla="*/ 3566 w 758915"/>
                <a:gd name="connsiteY9" fmla="*/ 129809 h 756980"/>
                <a:gd name="connsiteX10" fmla="*/ 130047 w 758915"/>
                <a:gd name="connsiteY10" fmla="*/ 3328 h 756980"/>
                <a:gd name="connsiteX11" fmla="*/ 133613 w 758915"/>
                <a:gd name="connsiteY11" fmla="*/ 951 h 756980"/>
                <a:gd name="connsiteX12" fmla="*/ 137892 w 758915"/>
                <a:gd name="connsiteY12" fmla="*/ 0 h 756980"/>
                <a:gd name="connsiteX13" fmla="*/ 492608 w 758915"/>
                <a:gd name="connsiteY13" fmla="*/ 0 h 756980"/>
                <a:gd name="connsiteX14" fmla="*/ 518998 w 758915"/>
                <a:gd name="connsiteY14" fmla="*/ 10699 h 756980"/>
                <a:gd name="connsiteX15" fmla="*/ 529934 w 758915"/>
                <a:gd name="connsiteY15" fmla="*/ 37088 h 756980"/>
                <a:gd name="connsiteX16" fmla="*/ 529934 w 758915"/>
                <a:gd name="connsiteY16" fmla="*/ 74890 h 756980"/>
                <a:gd name="connsiteX17" fmla="*/ 568449 w 758915"/>
                <a:gd name="connsiteY17" fmla="*/ 75603 h 756980"/>
                <a:gd name="connsiteX18" fmla="*/ 594839 w 758915"/>
                <a:gd name="connsiteY18" fmla="*/ 86539 h 756980"/>
                <a:gd name="connsiteX19" fmla="*/ 605775 w 758915"/>
                <a:gd name="connsiteY19" fmla="*/ 112929 h 756980"/>
                <a:gd name="connsiteX20" fmla="*/ 605775 w 758915"/>
                <a:gd name="connsiteY20" fmla="*/ 239647 h 756980"/>
                <a:gd name="connsiteX21" fmla="*/ 628123 w 758915"/>
                <a:gd name="connsiteY21" fmla="*/ 220628 h 756980"/>
                <a:gd name="connsiteX22" fmla="*/ 674483 w 758915"/>
                <a:gd name="connsiteY22" fmla="*/ 177596 h 756980"/>
                <a:gd name="connsiteX23" fmla="*/ 708956 w 758915"/>
                <a:gd name="connsiteY23" fmla="*/ 163806 h 756980"/>
                <a:gd name="connsiteX24" fmla="*/ 745569 w 758915"/>
                <a:gd name="connsiteY24" fmla="*/ 179735 h 756980"/>
                <a:gd name="connsiteX25" fmla="*/ 758883 w 758915"/>
                <a:gd name="connsiteY25" fmla="*/ 215873 h 756980"/>
                <a:gd name="connsiteX26" fmla="*/ 742478 w 758915"/>
                <a:gd name="connsiteY26" fmla="*/ 250583 h 756980"/>
                <a:gd name="connsiteX27" fmla="*/ 705390 w 758915"/>
                <a:gd name="connsiteY27" fmla="*/ 285056 h 756980"/>
                <a:gd name="connsiteX28" fmla="*/ 722508 w 758915"/>
                <a:gd name="connsiteY28" fmla="*/ 304552 h 756980"/>
                <a:gd name="connsiteX29" fmla="*/ 729165 w 758915"/>
                <a:gd name="connsiteY29" fmla="*/ 322145 h 756980"/>
                <a:gd name="connsiteX30" fmla="*/ 721319 w 758915"/>
                <a:gd name="connsiteY30" fmla="*/ 339262 h 756980"/>
                <a:gd name="connsiteX31" fmla="*/ 652848 w 758915"/>
                <a:gd name="connsiteY31" fmla="*/ 402740 h 756980"/>
                <a:gd name="connsiteX32" fmla="*/ 644765 w 758915"/>
                <a:gd name="connsiteY32" fmla="*/ 405831 h 756980"/>
                <a:gd name="connsiteX33" fmla="*/ 641199 w 758915"/>
                <a:gd name="connsiteY33" fmla="*/ 405356 h 756980"/>
                <a:gd name="connsiteX34" fmla="*/ 633116 w 758915"/>
                <a:gd name="connsiteY34" fmla="*/ 396559 h 756980"/>
                <a:gd name="connsiteX35" fmla="*/ 636682 w 758915"/>
                <a:gd name="connsiteY35" fmla="*/ 385147 h 756980"/>
                <a:gd name="connsiteX36" fmla="*/ 705152 w 758915"/>
                <a:gd name="connsiteY36" fmla="*/ 321669 h 756980"/>
                <a:gd name="connsiteX37" fmla="*/ 688035 w 758915"/>
                <a:gd name="connsiteY37" fmla="*/ 302174 h 756980"/>
                <a:gd name="connsiteX38" fmla="*/ 606488 w 758915"/>
                <a:gd name="connsiteY38" fmla="*/ 377064 h 756980"/>
                <a:gd name="connsiteX39" fmla="*/ 606488 w 758915"/>
                <a:gd name="connsiteY39" fmla="*/ 719655 h 756980"/>
                <a:gd name="connsiteX40" fmla="*/ 595314 w 758915"/>
                <a:gd name="connsiteY40" fmla="*/ 746044 h 756980"/>
                <a:gd name="connsiteX41" fmla="*/ 568924 w 758915"/>
                <a:gd name="connsiteY41" fmla="*/ 756981 h 756980"/>
                <a:gd name="connsiteX42" fmla="*/ 113880 w 758915"/>
                <a:gd name="connsiteY42" fmla="*/ 756981 h 756980"/>
                <a:gd name="connsiteX43" fmla="*/ 99853 w 758915"/>
                <a:gd name="connsiteY43" fmla="*/ 719893 h 756980"/>
                <a:gd name="connsiteX44" fmla="*/ 103895 w 758915"/>
                <a:gd name="connsiteY44" fmla="*/ 729402 h 756980"/>
                <a:gd name="connsiteX45" fmla="*/ 113404 w 758915"/>
                <a:gd name="connsiteY45" fmla="*/ 733206 h 756980"/>
                <a:gd name="connsiteX46" fmla="*/ 568449 w 758915"/>
                <a:gd name="connsiteY46" fmla="*/ 733206 h 756980"/>
                <a:gd name="connsiteX47" fmla="*/ 577959 w 758915"/>
                <a:gd name="connsiteY47" fmla="*/ 729402 h 756980"/>
                <a:gd name="connsiteX48" fmla="*/ 581763 w 758915"/>
                <a:gd name="connsiteY48" fmla="*/ 719893 h 756980"/>
                <a:gd name="connsiteX49" fmla="*/ 581763 w 758915"/>
                <a:gd name="connsiteY49" fmla="*/ 401076 h 756980"/>
                <a:gd name="connsiteX50" fmla="*/ 529934 w 758915"/>
                <a:gd name="connsiteY50" fmla="*/ 447436 h 756980"/>
                <a:gd name="connsiteX51" fmla="*/ 529934 w 758915"/>
                <a:gd name="connsiteY51" fmla="*/ 643814 h 756980"/>
                <a:gd name="connsiteX52" fmla="*/ 518760 w 758915"/>
                <a:gd name="connsiteY52" fmla="*/ 670204 h 756980"/>
                <a:gd name="connsiteX53" fmla="*/ 492370 w 758915"/>
                <a:gd name="connsiteY53" fmla="*/ 681140 h 756980"/>
                <a:gd name="connsiteX54" fmla="*/ 99853 w 758915"/>
                <a:gd name="connsiteY54" fmla="*/ 681140 h 756980"/>
                <a:gd name="connsiteX55" fmla="*/ 99853 w 758915"/>
                <a:gd name="connsiteY55" fmla="*/ 719655 h 756980"/>
                <a:gd name="connsiteX56" fmla="*/ 24012 w 758915"/>
                <a:gd name="connsiteY56" fmla="*/ 644052 h 756980"/>
                <a:gd name="connsiteX57" fmla="*/ 27816 w 758915"/>
                <a:gd name="connsiteY57" fmla="*/ 653562 h 756980"/>
                <a:gd name="connsiteX58" fmla="*/ 37326 w 758915"/>
                <a:gd name="connsiteY58" fmla="*/ 657365 h 756980"/>
                <a:gd name="connsiteX59" fmla="*/ 492370 w 758915"/>
                <a:gd name="connsiteY59" fmla="*/ 657365 h 756980"/>
                <a:gd name="connsiteX60" fmla="*/ 501880 w 758915"/>
                <a:gd name="connsiteY60" fmla="*/ 653562 h 756980"/>
                <a:gd name="connsiteX61" fmla="*/ 505922 w 758915"/>
                <a:gd name="connsiteY61" fmla="*/ 644052 h 756980"/>
                <a:gd name="connsiteX62" fmla="*/ 505922 w 758915"/>
                <a:gd name="connsiteY62" fmla="*/ 471687 h 756980"/>
                <a:gd name="connsiteX63" fmla="*/ 454807 w 758915"/>
                <a:gd name="connsiteY63" fmla="*/ 517334 h 756980"/>
                <a:gd name="connsiteX64" fmla="*/ 371596 w 758915"/>
                <a:gd name="connsiteY64" fmla="*/ 577483 h 756980"/>
                <a:gd name="connsiteX65" fmla="*/ 369932 w 758915"/>
                <a:gd name="connsiteY65" fmla="*/ 579147 h 756980"/>
                <a:gd name="connsiteX66" fmla="*/ 308118 w 758915"/>
                <a:gd name="connsiteY66" fmla="*/ 615760 h 756980"/>
                <a:gd name="connsiteX67" fmla="*/ 300034 w 758915"/>
                <a:gd name="connsiteY67" fmla="*/ 616949 h 756980"/>
                <a:gd name="connsiteX68" fmla="*/ 282441 w 758915"/>
                <a:gd name="connsiteY68" fmla="*/ 609341 h 756980"/>
                <a:gd name="connsiteX69" fmla="*/ 280064 w 758915"/>
                <a:gd name="connsiteY69" fmla="*/ 605775 h 756980"/>
                <a:gd name="connsiteX70" fmla="*/ 164044 w 758915"/>
                <a:gd name="connsiteY70" fmla="*/ 605299 h 756980"/>
                <a:gd name="connsiteX71" fmla="*/ 153821 w 758915"/>
                <a:gd name="connsiteY71" fmla="*/ 599356 h 756980"/>
                <a:gd name="connsiteX72" fmla="*/ 153821 w 758915"/>
                <a:gd name="connsiteY72" fmla="*/ 587468 h 756980"/>
                <a:gd name="connsiteX73" fmla="*/ 164044 w 758915"/>
                <a:gd name="connsiteY73" fmla="*/ 581525 h 756980"/>
                <a:gd name="connsiteX74" fmla="*/ 278637 w 758915"/>
                <a:gd name="connsiteY74" fmla="*/ 581525 h 756980"/>
                <a:gd name="connsiteX75" fmla="*/ 319292 w 758915"/>
                <a:gd name="connsiteY75" fmla="*/ 524466 h 756980"/>
                <a:gd name="connsiteX76" fmla="*/ 320956 w 758915"/>
                <a:gd name="connsiteY76" fmla="*/ 522802 h 756980"/>
                <a:gd name="connsiteX77" fmla="*/ 346157 w 758915"/>
                <a:gd name="connsiteY77" fmla="*/ 492846 h 756980"/>
                <a:gd name="connsiteX78" fmla="*/ 87966 w 758915"/>
                <a:gd name="connsiteY78" fmla="*/ 491657 h 756980"/>
                <a:gd name="connsiteX79" fmla="*/ 77743 w 758915"/>
                <a:gd name="connsiteY79" fmla="*/ 485713 h 756980"/>
                <a:gd name="connsiteX80" fmla="*/ 77743 w 758915"/>
                <a:gd name="connsiteY80" fmla="*/ 473826 h 756980"/>
                <a:gd name="connsiteX81" fmla="*/ 87966 w 758915"/>
                <a:gd name="connsiteY81" fmla="*/ 467883 h 756980"/>
                <a:gd name="connsiteX82" fmla="*/ 366841 w 758915"/>
                <a:gd name="connsiteY82" fmla="*/ 467883 h 756980"/>
                <a:gd name="connsiteX83" fmla="*/ 385860 w 758915"/>
                <a:gd name="connsiteY83" fmla="*/ 445535 h 756980"/>
                <a:gd name="connsiteX84" fmla="*/ 505684 w 758915"/>
                <a:gd name="connsiteY84" fmla="*/ 334270 h 756980"/>
                <a:gd name="connsiteX85" fmla="*/ 505684 w 758915"/>
                <a:gd name="connsiteY85" fmla="*/ 37326 h 756980"/>
                <a:gd name="connsiteX86" fmla="*/ 501880 w 758915"/>
                <a:gd name="connsiteY86" fmla="*/ 27816 h 756980"/>
                <a:gd name="connsiteX87" fmla="*/ 492370 w 758915"/>
                <a:gd name="connsiteY87" fmla="*/ 24012 h 756980"/>
                <a:gd name="connsiteX88" fmla="*/ 150968 w 758915"/>
                <a:gd name="connsiteY88" fmla="*/ 24012 h 756980"/>
                <a:gd name="connsiteX89" fmla="*/ 150255 w 758915"/>
                <a:gd name="connsiteY89" fmla="*/ 113167 h 756980"/>
                <a:gd name="connsiteX90" fmla="*/ 139319 w 758915"/>
                <a:gd name="connsiteY90" fmla="*/ 139556 h 756980"/>
                <a:gd name="connsiteX91" fmla="*/ 112929 w 758915"/>
                <a:gd name="connsiteY91" fmla="*/ 150493 h 756980"/>
                <a:gd name="connsiteX92" fmla="*/ 23775 w 758915"/>
                <a:gd name="connsiteY92" fmla="*/ 150493 h 756980"/>
                <a:gd name="connsiteX93" fmla="*/ 23775 w 758915"/>
                <a:gd name="connsiteY93" fmla="*/ 644289 h 756980"/>
                <a:gd name="connsiteX94" fmla="*/ 328326 w 758915"/>
                <a:gd name="connsiteY94" fmla="*/ 548716 h 756980"/>
                <a:gd name="connsiteX95" fmla="*/ 300034 w 758915"/>
                <a:gd name="connsiteY95" fmla="*/ 592223 h 756980"/>
                <a:gd name="connsiteX96" fmla="*/ 346157 w 758915"/>
                <a:gd name="connsiteY96" fmla="*/ 567736 h 756980"/>
                <a:gd name="connsiteX97" fmla="*/ 329515 w 758915"/>
                <a:gd name="connsiteY97" fmla="*/ 548954 h 756980"/>
                <a:gd name="connsiteX98" fmla="*/ 328326 w 758915"/>
                <a:gd name="connsiteY98" fmla="*/ 548954 h 756980"/>
                <a:gd name="connsiteX99" fmla="*/ 345682 w 758915"/>
                <a:gd name="connsiteY99" fmla="*/ 530172 h 756980"/>
                <a:gd name="connsiteX100" fmla="*/ 356142 w 758915"/>
                <a:gd name="connsiteY100" fmla="*/ 542297 h 756980"/>
                <a:gd name="connsiteX101" fmla="*/ 364939 w 758915"/>
                <a:gd name="connsiteY101" fmla="*/ 551807 h 756980"/>
                <a:gd name="connsiteX102" fmla="*/ 427941 w 758915"/>
                <a:gd name="connsiteY102" fmla="*/ 507111 h 756980"/>
                <a:gd name="connsiteX103" fmla="*/ 395370 w 758915"/>
                <a:gd name="connsiteY103" fmla="*/ 470735 h 756980"/>
                <a:gd name="connsiteX104" fmla="*/ 345682 w 758915"/>
                <a:gd name="connsiteY104" fmla="*/ 529934 h 756980"/>
                <a:gd name="connsiteX105" fmla="*/ 412250 w 758915"/>
                <a:gd name="connsiteY105" fmla="*/ 453142 h 756980"/>
                <a:gd name="connsiteX106" fmla="*/ 425802 w 758915"/>
                <a:gd name="connsiteY106" fmla="*/ 468596 h 756980"/>
                <a:gd name="connsiteX107" fmla="*/ 446723 w 758915"/>
                <a:gd name="connsiteY107" fmla="*/ 490944 h 756980"/>
                <a:gd name="connsiteX108" fmla="*/ 509012 w 758915"/>
                <a:gd name="connsiteY108" fmla="*/ 434123 h 756980"/>
                <a:gd name="connsiteX109" fmla="*/ 669966 w 758915"/>
                <a:gd name="connsiteY109" fmla="*/ 284581 h 756980"/>
                <a:gd name="connsiteX110" fmla="*/ 656415 w 758915"/>
                <a:gd name="connsiteY110" fmla="*/ 269128 h 756980"/>
                <a:gd name="connsiteX111" fmla="*/ 635017 w 758915"/>
                <a:gd name="connsiteY111" fmla="*/ 246066 h 756980"/>
                <a:gd name="connsiteX112" fmla="*/ 412250 w 758915"/>
                <a:gd name="connsiteY112" fmla="*/ 452905 h 756980"/>
                <a:gd name="connsiteX113" fmla="*/ 529459 w 758915"/>
                <a:gd name="connsiteY113" fmla="*/ 310020 h 756980"/>
                <a:gd name="connsiteX114" fmla="*/ 581287 w 758915"/>
                <a:gd name="connsiteY114" fmla="*/ 263659 h 756980"/>
                <a:gd name="connsiteX115" fmla="*/ 581287 w 758915"/>
                <a:gd name="connsiteY115" fmla="*/ 112929 h 756980"/>
                <a:gd name="connsiteX116" fmla="*/ 577721 w 758915"/>
                <a:gd name="connsiteY116" fmla="*/ 103419 h 756980"/>
                <a:gd name="connsiteX117" fmla="*/ 568211 w 758915"/>
                <a:gd name="connsiteY117" fmla="*/ 99615 h 756980"/>
                <a:gd name="connsiteX118" fmla="*/ 529459 w 758915"/>
                <a:gd name="connsiteY118" fmla="*/ 99615 h 756980"/>
                <a:gd name="connsiteX119" fmla="*/ 529459 w 758915"/>
                <a:gd name="connsiteY119" fmla="*/ 310020 h 756980"/>
                <a:gd name="connsiteX120" fmla="*/ 707768 w 758915"/>
                <a:gd name="connsiteY120" fmla="*/ 188056 h 756980"/>
                <a:gd name="connsiteX121" fmla="*/ 690174 w 758915"/>
                <a:gd name="connsiteY121" fmla="*/ 194951 h 756980"/>
                <a:gd name="connsiteX122" fmla="*/ 653086 w 758915"/>
                <a:gd name="connsiteY122" fmla="*/ 229424 h 756980"/>
                <a:gd name="connsiteX123" fmla="*/ 666638 w 758915"/>
                <a:gd name="connsiteY123" fmla="*/ 244878 h 756980"/>
                <a:gd name="connsiteX124" fmla="*/ 687559 w 758915"/>
                <a:gd name="connsiteY124" fmla="*/ 267463 h 756980"/>
                <a:gd name="connsiteX125" fmla="*/ 725598 w 758915"/>
                <a:gd name="connsiteY125" fmla="*/ 232990 h 756980"/>
                <a:gd name="connsiteX126" fmla="*/ 733919 w 758915"/>
                <a:gd name="connsiteY126" fmla="*/ 214922 h 756980"/>
                <a:gd name="connsiteX127" fmla="*/ 727025 w 758915"/>
                <a:gd name="connsiteY127" fmla="*/ 196378 h 756980"/>
                <a:gd name="connsiteX128" fmla="*/ 708956 w 758915"/>
                <a:gd name="connsiteY128" fmla="*/ 188056 h 756980"/>
                <a:gd name="connsiteX129" fmla="*/ 707768 w 758915"/>
                <a:gd name="connsiteY129" fmla="*/ 188056 h 756980"/>
                <a:gd name="connsiteX130" fmla="*/ 42081 w 758915"/>
                <a:gd name="connsiteY130" fmla="*/ 125292 h 756980"/>
                <a:gd name="connsiteX131" fmla="*/ 113167 w 758915"/>
                <a:gd name="connsiteY131" fmla="*/ 126480 h 756980"/>
                <a:gd name="connsiteX132" fmla="*/ 122677 w 758915"/>
                <a:gd name="connsiteY132" fmla="*/ 122677 h 756980"/>
                <a:gd name="connsiteX133" fmla="*/ 126480 w 758915"/>
                <a:gd name="connsiteY133" fmla="*/ 113167 h 756980"/>
                <a:gd name="connsiteX134" fmla="*/ 126480 w 758915"/>
                <a:gd name="connsiteY134" fmla="*/ 40892 h 756980"/>
                <a:gd name="connsiteX135" fmla="*/ 42081 w 758915"/>
                <a:gd name="connsiteY135" fmla="*/ 125292 h 75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758915" h="756980">
                  <a:moveTo>
                    <a:pt x="113167" y="756981"/>
                  </a:moveTo>
                  <a:cubicBezTo>
                    <a:pt x="103181" y="756981"/>
                    <a:pt x="93909" y="753177"/>
                    <a:pt x="86777" y="746044"/>
                  </a:cubicBezTo>
                  <a:cubicBezTo>
                    <a:pt x="79645" y="738912"/>
                    <a:pt x="75841" y="729640"/>
                    <a:pt x="75841" y="719655"/>
                  </a:cubicBezTo>
                  <a:lnTo>
                    <a:pt x="75841" y="681853"/>
                  </a:lnTo>
                  <a:lnTo>
                    <a:pt x="37326" y="681140"/>
                  </a:lnTo>
                  <a:cubicBezTo>
                    <a:pt x="27578" y="681140"/>
                    <a:pt x="17831" y="677098"/>
                    <a:pt x="10936" y="670204"/>
                  </a:cubicBezTo>
                  <a:cubicBezTo>
                    <a:pt x="4042" y="663309"/>
                    <a:pt x="0" y="653799"/>
                    <a:pt x="0" y="643814"/>
                  </a:cubicBezTo>
                  <a:lnTo>
                    <a:pt x="0" y="138130"/>
                  </a:lnTo>
                  <a:cubicBezTo>
                    <a:pt x="0" y="136466"/>
                    <a:pt x="238" y="135515"/>
                    <a:pt x="713" y="134326"/>
                  </a:cubicBezTo>
                  <a:cubicBezTo>
                    <a:pt x="1664" y="131949"/>
                    <a:pt x="2615" y="130760"/>
                    <a:pt x="3566" y="129809"/>
                  </a:cubicBezTo>
                  <a:lnTo>
                    <a:pt x="130047" y="3328"/>
                  </a:lnTo>
                  <a:cubicBezTo>
                    <a:pt x="130998" y="2377"/>
                    <a:pt x="132186" y="1664"/>
                    <a:pt x="133613" y="951"/>
                  </a:cubicBezTo>
                  <a:cubicBezTo>
                    <a:pt x="135753" y="238"/>
                    <a:pt x="136703" y="0"/>
                    <a:pt x="137892" y="0"/>
                  </a:cubicBezTo>
                  <a:lnTo>
                    <a:pt x="492608" y="0"/>
                  </a:lnTo>
                  <a:cubicBezTo>
                    <a:pt x="502356" y="0"/>
                    <a:pt x="512103" y="3804"/>
                    <a:pt x="518998" y="10699"/>
                  </a:cubicBezTo>
                  <a:cubicBezTo>
                    <a:pt x="525892" y="17593"/>
                    <a:pt x="529934" y="27341"/>
                    <a:pt x="529934" y="37088"/>
                  </a:cubicBezTo>
                  <a:lnTo>
                    <a:pt x="529934" y="74890"/>
                  </a:lnTo>
                  <a:lnTo>
                    <a:pt x="568449" y="75603"/>
                  </a:lnTo>
                  <a:cubicBezTo>
                    <a:pt x="578196" y="75603"/>
                    <a:pt x="587944" y="79645"/>
                    <a:pt x="594839" y="86539"/>
                  </a:cubicBezTo>
                  <a:cubicBezTo>
                    <a:pt x="601733" y="93434"/>
                    <a:pt x="605775" y="102944"/>
                    <a:pt x="605775" y="112929"/>
                  </a:cubicBezTo>
                  <a:lnTo>
                    <a:pt x="605775" y="239647"/>
                  </a:lnTo>
                  <a:lnTo>
                    <a:pt x="628123" y="220628"/>
                  </a:lnTo>
                  <a:lnTo>
                    <a:pt x="674483" y="177596"/>
                  </a:lnTo>
                  <a:cubicBezTo>
                    <a:pt x="683755" y="168799"/>
                    <a:pt x="696118" y="163806"/>
                    <a:pt x="708956" y="163806"/>
                  </a:cubicBezTo>
                  <a:cubicBezTo>
                    <a:pt x="723696" y="164282"/>
                    <a:pt x="736535" y="169988"/>
                    <a:pt x="745569" y="179735"/>
                  </a:cubicBezTo>
                  <a:cubicBezTo>
                    <a:pt x="754603" y="189483"/>
                    <a:pt x="759358" y="202559"/>
                    <a:pt x="758883" y="215873"/>
                  </a:cubicBezTo>
                  <a:cubicBezTo>
                    <a:pt x="758407" y="229186"/>
                    <a:pt x="752464" y="241787"/>
                    <a:pt x="742478" y="250583"/>
                  </a:cubicBezTo>
                  <a:lnTo>
                    <a:pt x="705390" y="285056"/>
                  </a:lnTo>
                  <a:lnTo>
                    <a:pt x="722508" y="304552"/>
                  </a:lnTo>
                  <a:cubicBezTo>
                    <a:pt x="727025" y="309306"/>
                    <a:pt x="729402" y="315726"/>
                    <a:pt x="729165" y="322145"/>
                  </a:cubicBezTo>
                  <a:cubicBezTo>
                    <a:pt x="729165" y="328564"/>
                    <a:pt x="726074" y="334745"/>
                    <a:pt x="721319" y="339262"/>
                  </a:cubicBezTo>
                  <a:lnTo>
                    <a:pt x="652848" y="402740"/>
                  </a:lnTo>
                  <a:cubicBezTo>
                    <a:pt x="650709" y="404880"/>
                    <a:pt x="647856" y="405831"/>
                    <a:pt x="644765" y="405831"/>
                  </a:cubicBezTo>
                  <a:cubicBezTo>
                    <a:pt x="641674" y="405831"/>
                    <a:pt x="642388" y="405831"/>
                    <a:pt x="641199" y="405356"/>
                  </a:cubicBezTo>
                  <a:cubicBezTo>
                    <a:pt x="637157" y="404167"/>
                    <a:pt x="634066" y="400838"/>
                    <a:pt x="633116" y="396559"/>
                  </a:cubicBezTo>
                  <a:cubicBezTo>
                    <a:pt x="632164" y="392517"/>
                    <a:pt x="633591" y="388000"/>
                    <a:pt x="636682" y="385147"/>
                  </a:cubicBezTo>
                  <a:lnTo>
                    <a:pt x="705152" y="321669"/>
                  </a:lnTo>
                  <a:lnTo>
                    <a:pt x="688035" y="302174"/>
                  </a:lnTo>
                  <a:lnTo>
                    <a:pt x="606488" y="377064"/>
                  </a:lnTo>
                  <a:lnTo>
                    <a:pt x="606488" y="719655"/>
                  </a:lnTo>
                  <a:cubicBezTo>
                    <a:pt x="606488" y="729640"/>
                    <a:pt x="602446" y="738912"/>
                    <a:pt x="595314" y="746044"/>
                  </a:cubicBezTo>
                  <a:cubicBezTo>
                    <a:pt x="588419" y="752939"/>
                    <a:pt x="578910" y="756981"/>
                    <a:pt x="568924" y="756981"/>
                  </a:cubicBezTo>
                  <a:lnTo>
                    <a:pt x="113880" y="756981"/>
                  </a:lnTo>
                  <a:close/>
                  <a:moveTo>
                    <a:pt x="99853" y="719893"/>
                  </a:moveTo>
                  <a:cubicBezTo>
                    <a:pt x="99853" y="723459"/>
                    <a:pt x="101279" y="726787"/>
                    <a:pt x="103895" y="729402"/>
                  </a:cubicBezTo>
                  <a:cubicBezTo>
                    <a:pt x="106510" y="732018"/>
                    <a:pt x="109838" y="733206"/>
                    <a:pt x="113404" y="733206"/>
                  </a:cubicBezTo>
                  <a:lnTo>
                    <a:pt x="568449" y="733206"/>
                  </a:lnTo>
                  <a:cubicBezTo>
                    <a:pt x="572015" y="733206"/>
                    <a:pt x="575343" y="731780"/>
                    <a:pt x="577959" y="729402"/>
                  </a:cubicBezTo>
                  <a:cubicBezTo>
                    <a:pt x="580574" y="726787"/>
                    <a:pt x="581763" y="723459"/>
                    <a:pt x="581763" y="719893"/>
                  </a:cubicBezTo>
                  <a:lnTo>
                    <a:pt x="581763" y="401076"/>
                  </a:lnTo>
                  <a:lnTo>
                    <a:pt x="529934" y="447436"/>
                  </a:lnTo>
                  <a:lnTo>
                    <a:pt x="529934" y="643814"/>
                  </a:lnTo>
                  <a:cubicBezTo>
                    <a:pt x="529934" y="653799"/>
                    <a:pt x="525892" y="663071"/>
                    <a:pt x="518760" y="670204"/>
                  </a:cubicBezTo>
                  <a:cubicBezTo>
                    <a:pt x="511628" y="677336"/>
                    <a:pt x="502356" y="681140"/>
                    <a:pt x="492370" y="681140"/>
                  </a:cubicBezTo>
                  <a:lnTo>
                    <a:pt x="99853" y="681140"/>
                  </a:lnTo>
                  <a:lnTo>
                    <a:pt x="99853" y="719655"/>
                  </a:lnTo>
                  <a:close/>
                  <a:moveTo>
                    <a:pt x="24012" y="644052"/>
                  </a:moveTo>
                  <a:cubicBezTo>
                    <a:pt x="24012" y="647618"/>
                    <a:pt x="25439" y="650946"/>
                    <a:pt x="27816" y="653562"/>
                  </a:cubicBezTo>
                  <a:cubicBezTo>
                    <a:pt x="30194" y="655939"/>
                    <a:pt x="33760" y="657365"/>
                    <a:pt x="37326" y="657365"/>
                  </a:cubicBezTo>
                  <a:lnTo>
                    <a:pt x="492370" y="657365"/>
                  </a:lnTo>
                  <a:cubicBezTo>
                    <a:pt x="495936" y="657365"/>
                    <a:pt x="499265" y="655939"/>
                    <a:pt x="501880" y="653562"/>
                  </a:cubicBezTo>
                  <a:cubicBezTo>
                    <a:pt x="504495" y="651184"/>
                    <a:pt x="505922" y="647618"/>
                    <a:pt x="505922" y="644052"/>
                  </a:cubicBezTo>
                  <a:lnTo>
                    <a:pt x="505922" y="471687"/>
                  </a:lnTo>
                  <a:lnTo>
                    <a:pt x="454807" y="517334"/>
                  </a:lnTo>
                  <a:lnTo>
                    <a:pt x="371596" y="577483"/>
                  </a:lnTo>
                  <a:lnTo>
                    <a:pt x="369932" y="579147"/>
                  </a:lnTo>
                  <a:cubicBezTo>
                    <a:pt x="352338" y="595552"/>
                    <a:pt x="330941" y="608390"/>
                    <a:pt x="308118" y="615760"/>
                  </a:cubicBezTo>
                  <a:cubicBezTo>
                    <a:pt x="305503" y="616473"/>
                    <a:pt x="302887" y="616949"/>
                    <a:pt x="300034" y="616949"/>
                  </a:cubicBezTo>
                  <a:cubicBezTo>
                    <a:pt x="293378" y="616949"/>
                    <a:pt x="286958" y="614096"/>
                    <a:pt x="282441" y="609341"/>
                  </a:cubicBezTo>
                  <a:cubicBezTo>
                    <a:pt x="281490" y="608152"/>
                    <a:pt x="280777" y="606964"/>
                    <a:pt x="280064" y="605775"/>
                  </a:cubicBezTo>
                  <a:lnTo>
                    <a:pt x="164044" y="605299"/>
                  </a:lnTo>
                  <a:cubicBezTo>
                    <a:pt x="159765" y="605299"/>
                    <a:pt x="155723" y="602922"/>
                    <a:pt x="153821" y="599356"/>
                  </a:cubicBezTo>
                  <a:cubicBezTo>
                    <a:pt x="151681" y="595789"/>
                    <a:pt x="151681" y="591035"/>
                    <a:pt x="153821" y="587468"/>
                  </a:cubicBezTo>
                  <a:cubicBezTo>
                    <a:pt x="155961" y="583902"/>
                    <a:pt x="159765" y="581525"/>
                    <a:pt x="164044" y="581525"/>
                  </a:cubicBezTo>
                  <a:lnTo>
                    <a:pt x="278637" y="581525"/>
                  </a:lnTo>
                  <a:cubicBezTo>
                    <a:pt x="288623" y="559414"/>
                    <a:pt x="301936" y="540395"/>
                    <a:pt x="319292" y="524466"/>
                  </a:cubicBezTo>
                  <a:lnTo>
                    <a:pt x="320956" y="522802"/>
                  </a:lnTo>
                  <a:lnTo>
                    <a:pt x="346157" y="492846"/>
                  </a:lnTo>
                  <a:lnTo>
                    <a:pt x="87966" y="491657"/>
                  </a:lnTo>
                  <a:cubicBezTo>
                    <a:pt x="83686" y="491657"/>
                    <a:pt x="79882" y="489280"/>
                    <a:pt x="77743" y="485713"/>
                  </a:cubicBezTo>
                  <a:cubicBezTo>
                    <a:pt x="75603" y="482147"/>
                    <a:pt x="75603" y="477392"/>
                    <a:pt x="77743" y="473826"/>
                  </a:cubicBezTo>
                  <a:cubicBezTo>
                    <a:pt x="79882" y="470260"/>
                    <a:pt x="83924" y="467883"/>
                    <a:pt x="87966" y="467883"/>
                  </a:cubicBezTo>
                  <a:lnTo>
                    <a:pt x="366841" y="467883"/>
                  </a:lnTo>
                  <a:lnTo>
                    <a:pt x="385860" y="445535"/>
                  </a:lnTo>
                  <a:lnTo>
                    <a:pt x="505684" y="334270"/>
                  </a:lnTo>
                  <a:lnTo>
                    <a:pt x="505684" y="37326"/>
                  </a:lnTo>
                  <a:cubicBezTo>
                    <a:pt x="505684" y="33760"/>
                    <a:pt x="504495" y="30431"/>
                    <a:pt x="501880" y="27816"/>
                  </a:cubicBezTo>
                  <a:cubicBezTo>
                    <a:pt x="499265" y="25201"/>
                    <a:pt x="495936" y="24012"/>
                    <a:pt x="492370" y="24012"/>
                  </a:cubicBezTo>
                  <a:lnTo>
                    <a:pt x="150968" y="24012"/>
                  </a:lnTo>
                  <a:lnTo>
                    <a:pt x="150255" y="113167"/>
                  </a:lnTo>
                  <a:cubicBezTo>
                    <a:pt x="150255" y="123152"/>
                    <a:pt x="146451" y="132424"/>
                    <a:pt x="139319" y="139556"/>
                  </a:cubicBezTo>
                  <a:cubicBezTo>
                    <a:pt x="132186" y="146689"/>
                    <a:pt x="122914" y="150493"/>
                    <a:pt x="112929" y="150493"/>
                  </a:cubicBezTo>
                  <a:lnTo>
                    <a:pt x="23775" y="150493"/>
                  </a:lnTo>
                  <a:lnTo>
                    <a:pt x="23775" y="644289"/>
                  </a:lnTo>
                  <a:close/>
                  <a:moveTo>
                    <a:pt x="328326" y="548716"/>
                  </a:moveTo>
                  <a:cubicBezTo>
                    <a:pt x="316201" y="561316"/>
                    <a:pt x="306691" y="576057"/>
                    <a:pt x="300034" y="592223"/>
                  </a:cubicBezTo>
                  <a:cubicBezTo>
                    <a:pt x="317390" y="587468"/>
                    <a:pt x="332606" y="578910"/>
                    <a:pt x="346157" y="567736"/>
                  </a:cubicBezTo>
                  <a:lnTo>
                    <a:pt x="329515" y="548954"/>
                  </a:lnTo>
                  <a:lnTo>
                    <a:pt x="328326" y="548954"/>
                  </a:lnTo>
                  <a:close/>
                  <a:moveTo>
                    <a:pt x="345682" y="530172"/>
                  </a:moveTo>
                  <a:lnTo>
                    <a:pt x="356142" y="542297"/>
                  </a:lnTo>
                  <a:lnTo>
                    <a:pt x="364939" y="551807"/>
                  </a:lnTo>
                  <a:lnTo>
                    <a:pt x="427941" y="507111"/>
                  </a:lnTo>
                  <a:lnTo>
                    <a:pt x="395370" y="470735"/>
                  </a:lnTo>
                  <a:lnTo>
                    <a:pt x="345682" y="529934"/>
                  </a:lnTo>
                  <a:close/>
                  <a:moveTo>
                    <a:pt x="412250" y="453142"/>
                  </a:moveTo>
                  <a:lnTo>
                    <a:pt x="425802" y="468596"/>
                  </a:lnTo>
                  <a:lnTo>
                    <a:pt x="446723" y="490944"/>
                  </a:lnTo>
                  <a:lnTo>
                    <a:pt x="509012" y="434123"/>
                  </a:lnTo>
                  <a:lnTo>
                    <a:pt x="669966" y="284581"/>
                  </a:lnTo>
                  <a:lnTo>
                    <a:pt x="656415" y="269128"/>
                  </a:lnTo>
                  <a:lnTo>
                    <a:pt x="635017" y="246066"/>
                  </a:lnTo>
                  <a:lnTo>
                    <a:pt x="412250" y="452905"/>
                  </a:lnTo>
                  <a:close/>
                  <a:moveTo>
                    <a:pt x="529459" y="310020"/>
                  </a:moveTo>
                  <a:lnTo>
                    <a:pt x="581287" y="263659"/>
                  </a:lnTo>
                  <a:lnTo>
                    <a:pt x="581287" y="112929"/>
                  </a:lnTo>
                  <a:cubicBezTo>
                    <a:pt x="581287" y="109363"/>
                    <a:pt x="580098" y="106034"/>
                    <a:pt x="577721" y="103419"/>
                  </a:cubicBezTo>
                  <a:cubicBezTo>
                    <a:pt x="575343" y="101042"/>
                    <a:pt x="571777" y="99615"/>
                    <a:pt x="568211" y="99615"/>
                  </a:cubicBezTo>
                  <a:lnTo>
                    <a:pt x="529459" y="99615"/>
                  </a:lnTo>
                  <a:lnTo>
                    <a:pt x="529459" y="310020"/>
                  </a:lnTo>
                  <a:close/>
                  <a:moveTo>
                    <a:pt x="707768" y="188056"/>
                  </a:moveTo>
                  <a:cubicBezTo>
                    <a:pt x="701111" y="188056"/>
                    <a:pt x="694929" y="190434"/>
                    <a:pt x="690174" y="194951"/>
                  </a:cubicBezTo>
                  <a:lnTo>
                    <a:pt x="653086" y="229424"/>
                  </a:lnTo>
                  <a:lnTo>
                    <a:pt x="666638" y="244878"/>
                  </a:lnTo>
                  <a:lnTo>
                    <a:pt x="687559" y="267463"/>
                  </a:lnTo>
                  <a:lnTo>
                    <a:pt x="725598" y="232990"/>
                  </a:lnTo>
                  <a:cubicBezTo>
                    <a:pt x="730591" y="228235"/>
                    <a:pt x="733682" y="221816"/>
                    <a:pt x="733919" y="214922"/>
                  </a:cubicBezTo>
                  <a:cubicBezTo>
                    <a:pt x="733919" y="208027"/>
                    <a:pt x="731780" y="201370"/>
                    <a:pt x="727025" y="196378"/>
                  </a:cubicBezTo>
                  <a:cubicBezTo>
                    <a:pt x="722270" y="191385"/>
                    <a:pt x="715851" y="188294"/>
                    <a:pt x="708956" y="188056"/>
                  </a:cubicBezTo>
                  <a:lnTo>
                    <a:pt x="707768" y="188056"/>
                  </a:lnTo>
                  <a:close/>
                  <a:moveTo>
                    <a:pt x="42081" y="125292"/>
                  </a:moveTo>
                  <a:lnTo>
                    <a:pt x="113167" y="126480"/>
                  </a:lnTo>
                  <a:cubicBezTo>
                    <a:pt x="116733" y="126480"/>
                    <a:pt x="120061" y="125054"/>
                    <a:pt x="122677" y="122677"/>
                  </a:cubicBezTo>
                  <a:cubicBezTo>
                    <a:pt x="125292" y="120061"/>
                    <a:pt x="126480" y="116733"/>
                    <a:pt x="126480" y="113167"/>
                  </a:cubicBezTo>
                  <a:lnTo>
                    <a:pt x="126480" y="40892"/>
                  </a:lnTo>
                  <a:lnTo>
                    <a:pt x="42081" y="125292"/>
                  </a:ln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5" name="Freeform: Shape 452">
              <a:extLst>
                <a:ext uri="{FF2B5EF4-FFF2-40B4-BE49-F238E27FC236}">
                  <a16:creationId xmlns:a16="http://schemas.microsoft.com/office/drawing/2014/main" id="{E915952B-0900-4BCB-F5E0-074724CFB208}"/>
                </a:ext>
              </a:extLst>
            </p:cNvPr>
            <p:cNvSpPr/>
            <p:nvPr/>
          </p:nvSpPr>
          <p:spPr>
            <a:xfrm>
              <a:off x="7892050" y="4095341"/>
              <a:ext cx="48856" cy="23774"/>
            </a:xfrm>
            <a:custGeom>
              <a:avLst/>
              <a:gdLst>
                <a:gd name="connsiteX0" fmla="*/ 11828 w 48856"/>
                <a:gd name="connsiteY0" fmla="*/ 23775 h 23774"/>
                <a:gd name="connsiteX1" fmla="*/ 1605 w 48856"/>
                <a:gd name="connsiteY1" fmla="*/ 17831 h 23774"/>
                <a:gd name="connsiteX2" fmla="*/ 1605 w 48856"/>
                <a:gd name="connsiteY2" fmla="*/ 5944 h 23774"/>
                <a:gd name="connsiteX3" fmla="*/ 11828 w 48856"/>
                <a:gd name="connsiteY3" fmla="*/ 0 h 23774"/>
                <a:gd name="connsiteX4" fmla="*/ 37029 w 48856"/>
                <a:gd name="connsiteY4" fmla="*/ 0 h 23774"/>
                <a:gd name="connsiteX5" fmla="*/ 47252 w 48856"/>
                <a:gd name="connsiteY5" fmla="*/ 5944 h 23774"/>
                <a:gd name="connsiteX6" fmla="*/ 47252 w 48856"/>
                <a:gd name="connsiteY6" fmla="*/ 17831 h 23774"/>
                <a:gd name="connsiteX7" fmla="*/ 37029 w 48856"/>
                <a:gd name="connsiteY7" fmla="*/ 23775 h 23774"/>
                <a:gd name="connsiteX8" fmla="*/ 11828 w 48856"/>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856" h="23774">
                  <a:moveTo>
                    <a:pt x="11828" y="23775"/>
                  </a:moveTo>
                  <a:cubicBezTo>
                    <a:pt x="7548" y="23775"/>
                    <a:pt x="3744" y="21397"/>
                    <a:pt x="1605" y="17831"/>
                  </a:cubicBezTo>
                  <a:cubicBezTo>
                    <a:pt x="-535" y="14265"/>
                    <a:pt x="-535" y="9510"/>
                    <a:pt x="1605" y="5944"/>
                  </a:cubicBezTo>
                  <a:cubicBezTo>
                    <a:pt x="3744" y="2377"/>
                    <a:pt x="7786" y="0"/>
                    <a:pt x="11828" y="0"/>
                  </a:cubicBezTo>
                  <a:lnTo>
                    <a:pt x="37029" y="0"/>
                  </a:lnTo>
                  <a:cubicBezTo>
                    <a:pt x="41308" y="0"/>
                    <a:pt x="45112" y="2377"/>
                    <a:pt x="47252" y="5944"/>
                  </a:cubicBezTo>
                  <a:cubicBezTo>
                    <a:pt x="49392" y="9510"/>
                    <a:pt x="49392" y="14265"/>
                    <a:pt x="47252" y="17831"/>
                  </a:cubicBezTo>
                  <a:cubicBezTo>
                    <a:pt x="45112" y="21397"/>
                    <a:pt x="41308" y="23775"/>
                    <a:pt x="37029" y="23775"/>
                  </a:cubicBezTo>
                  <a:lnTo>
                    <a:pt x="11828" y="23775"/>
                  </a:ln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6" name="Freeform: Shape 453">
              <a:extLst>
                <a:ext uri="{FF2B5EF4-FFF2-40B4-BE49-F238E27FC236}">
                  <a16:creationId xmlns:a16="http://schemas.microsoft.com/office/drawing/2014/main" id="{6641EE63-4F0D-1A46-6B85-63BFA97FDA23}"/>
                </a:ext>
              </a:extLst>
            </p:cNvPr>
            <p:cNvSpPr/>
            <p:nvPr/>
          </p:nvSpPr>
          <p:spPr>
            <a:xfrm>
              <a:off x="7891991" y="3728738"/>
              <a:ext cx="377717" cy="23774"/>
            </a:xfrm>
            <a:custGeom>
              <a:avLst/>
              <a:gdLst>
                <a:gd name="connsiteX0" fmla="*/ 11887 w 377717"/>
                <a:gd name="connsiteY0" fmla="*/ 23775 h 23774"/>
                <a:gd name="connsiteX1" fmla="*/ 3566 w 377717"/>
                <a:gd name="connsiteY1" fmla="*/ 20208 h 23774"/>
                <a:gd name="connsiteX2" fmla="*/ 0 w 377717"/>
                <a:gd name="connsiteY2" fmla="*/ 11887 h 23774"/>
                <a:gd name="connsiteX3" fmla="*/ 3566 w 377717"/>
                <a:gd name="connsiteY3" fmla="*/ 3566 h 23774"/>
                <a:gd name="connsiteX4" fmla="*/ 11887 w 377717"/>
                <a:gd name="connsiteY4" fmla="*/ 0 h 23774"/>
                <a:gd name="connsiteX5" fmla="*/ 365890 w 377717"/>
                <a:gd name="connsiteY5" fmla="*/ 0 h 23774"/>
                <a:gd name="connsiteX6" fmla="*/ 376113 w 377717"/>
                <a:gd name="connsiteY6" fmla="*/ 5944 h 23774"/>
                <a:gd name="connsiteX7" fmla="*/ 376113 w 377717"/>
                <a:gd name="connsiteY7" fmla="*/ 17831 h 23774"/>
                <a:gd name="connsiteX8" fmla="*/ 365890 w 377717"/>
                <a:gd name="connsiteY8" fmla="*/ 23775 h 23774"/>
                <a:gd name="connsiteX9" fmla="*/ 11887 w 377717"/>
                <a:gd name="connsiteY9"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7717" h="23774">
                  <a:moveTo>
                    <a:pt x="11887" y="23775"/>
                  </a:moveTo>
                  <a:cubicBezTo>
                    <a:pt x="8797" y="23775"/>
                    <a:pt x="5706" y="22586"/>
                    <a:pt x="3566" y="20208"/>
                  </a:cubicBezTo>
                  <a:cubicBezTo>
                    <a:pt x="1426" y="18069"/>
                    <a:pt x="0" y="14978"/>
                    <a:pt x="0" y="11887"/>
                  </a:cubicBezTo>
                  <a:cubicBezTo>
                    <a:pt x="0" y="8797"/>
                    <a:pt x="1189" y="5706"/>
                    <a:pt x="3566" y="3566"/>
                  </a:cubicBezTo>
                  <a:cubicBezTo>
                    <a:pt x="5706" y="1426"/>
                    <a:pt x="8797" y="0"/>
                    <a:pt x="11887" y="0"/>
                  </a:cubicBezTo>
                  <a:lnTo>
                    <a:pt x="365890" y="0"/>
                  </a:lnTo>
                  <a:cubicBezTo>
                    <a:pt x="370169" y="0"/>
                    <a:pt x="374211" y="2377"/>
                    <a:pt x="376113" y="5944"/>
                  </a:cubicBezTo>
                  <a:cubicBezTo>
                    <a:pt x="378253" y="9510"/>
                    <a:pt x="378253" y="14265"/>
                    <a:pt x="376113" y="17831"/>
                  </a:cubicBezTo>
                  <a:cubicBezTo>
                    <a:pt x="373973" y="21397"/>
                    <a:pt x="370169" y="23775"/>
                    <a:pt x="365890" y="23775"/>
                  </a:cubicBezTo>
                  <a:lnTo>
                    <a:pt x="11887" y="23775"/>
                  </a:ln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7" name="Freeform: Shape 454">
              <a:extLst>
                <a:ext uri="{FF2B5EF4-FFF2-40B4-BE49-F238E27FC236}">
                  <a16:creationId xmlns:a16="http://schemas.microsoft.com/office/drawing/2014/main" id="{57B86BE5-2732-05AA-824E-62096DBA02AC}"/>
                </a:ext>
              </a:extLst>
            </p:cNvPr>
            <p:cNvSpPr/>
            <p:nvPr/>
          </p:nvSpPr>
          <p:spPr>
            <a:xfrm>
              <a:off x="8182575" y="3791979"/>
              <a:ext cx="86895" cy="23774"/>
            </a:xfrm>
            <a:custGeom>
              <a:avLst/>
              <a:gdLst>
                <a:gd name="connsiteX0" fmla="*/ 11828 w 86895"/>
                <a:gd name="connsiteY0" fmla="*/ 23775 h 23774"/>
                <a:gd name="connsiteX1" fmla="*/ 1605 w 86895"/>
                <a:gd name="connsiteY1" fmla="*/ 17831 h 23774"/>
                <a:gd name="connsiteX2" fmla="*/ 1605 w 86895"/>
                <a:gd name="connsiteY2" fmla="*/ 5944 h 23774"/>
                <a:gd name="connsiteX3" fmla="*/ 11828 w 86895"/>
                <a:gd name="connsiteY3" fmla="*/ 0 h 23774"/>
                <a:gd name="connsiteX4" fmla="*/ 75068 w 86895"/>
                <a:gd name="connsiteY4" fmla="*/ 0 h 23774"/>
                <a:gd name="connsiteX5" fmla="*/ 85291 w 86895"/>
                <a:gd name="connsiteY5" fmla="*/ 5944 h 23774"/>
                <a:gd name="connsiteX6" fmla="*/ 85291 w 86895"/>
                <a:gd name="connsiteY6" fmla="*/ 17831 h 23774"/>
                <a:gd name="connsiteX7" fmla="*/ 75068 w 86895"/>
                <a:gd name="connsiteY7" fmla="*/ 23775 h 23774"/>
                <a:gd name="connsiteX8" fmla="*/ 11828 w 86895"/>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895" h="23774">
                  <a:moveTo>
                    <a:pt x="11828" y="23775"/>
                  </a:moveTo>
                  <a:cubicBezTo>
                    <a:pt x="7548" y="23775"/>
                    <a:pt x="3744" y="21397"/>
                    <a:pt x="1605" y="17831"/>
                  </a:cubicBezTo>
                  <a:cubicBezTo>
                    <a:pt x="-535" y="14265"/>
                    <a:pt x="-535" y="9510"/>
                    <a:pt x="1605" y="5944"/>
                  </a:cubicBezTo>
                  <a:cubicBezTo>
                    <a:pt x="3744" y="2377"/>
                    <a:pt x="7548" y="0"/>
                    <a:pt x="11828" y="0"/>
                  </a:cubicBezTo>
                  <a:lnTo>
                    <a:pt x="75068" y="0"/>
                  </a:lnTo>
                  <a:cubicBezTo>
                    <a:pt x="79347" y="0"/>
                    <a:pt x="83389" y="2377"/>
                    <a:pt x="85291" y="5944"/>
                  </a:cubicBezTo>
                  <a:cubicBezTo>
                    <a:pt x="87431" y="9510"/>
                    <a:pt x="87431" y="14265"/>
                    <a:pt x="85291" y="17831"/>
                  </a:cubicBezTo>
                  <a:cubicBezTo>
                    <a:pt x="83151" y="21635"/>
                    <a:pt x="79110" y="23775"/>
                    <a:pt x="75068" y="23775"/>
                  </a:cubicBezTo>
                  <a:lnTo>
                    <a:pt x="11828" y="23775"/>
                  </a:ln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8" name="Freeform: Shape 455">
              <a:extLst>
                <a:ext uri="{FF2B5EF4-FFF2-40B4-BE49-F238E27FC236}">
                  <a16:creationId xmlns:a16="http://schemas.microsoft.com/office/drawing/2014/main" id="{3547C9B4-05E0-C635-B58E-E4BD0037BA72}"/>
                </a:ext>
              </a:extLst>
            </p:cNvPr>
            <p:cNvSpPr/>
            <p:nvPr/>
          </p:nvSpPr>
          <p:spPr>
            <a:xfrm>
              <a:off x="7892050" y="3791979"/>
              <a:ext cx="251177" cy="23774"/>
            </a:xfrm>
            <a:custGeom>
              <a:avLst/>
              <a:gdLst>
                <a:gd name="connsiteX0" fmla="*/ 11828 w 251177"/>
                <a:gd name="connsiteY0" fmla="*/ 23775 h 23774"/>
                <a:gd name="connsiteX1" fmla="*/ 1605 w 251177"/>
                <a:gd name="connsiteY1" fmla="*/ 17831 h 23774"/>
                <a:gd name="connsiteX2" fmla="*/ 1605 w 251177"/>
                <a:gd name="connsiteY2" fmla="*/ 5944 h 23774"/>
                <a:gd name="connsiteX3" fmla="*/ 11828 w 251177"/>
                <a:gd name="connsiteY3" fmla="*/ 0 h 23774"/>
                <a:gd name="connsiteX4" fmla="*/ 239350 w 251177"/>
                <a:gd name="connsiteY4" fmla="*/ 0 h 23774"/>
                <a:gd name="connsiteX5" fmla="*/ 249573 w 251177"/>
                <a:gd name="connsiteY5" fmla="*/ 5944 h 23774"/>
                <a:gd name="connsiteX6" fmla="*/ 249573 w 251177"/>
                <a:gd name="connsiteY6" fmla="*/ 17831 h 23774"/>
                <a:gd name="connsiteX7" fmla="*/ 239350 w 251177"/>
                <a:gd name="connsiteY7" fmla="*/ 23775 h 23774"/>
                <a:gd name="connsiteX8" fmla="*/ 11828 w 25117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77" h="23774">
                  <a:moveTo>
                    <a:pt x="11828" y="23775"/>
                  </a:moveTo>
                  <a:cubicBezTo>
                    <a:pt x="7548" y="23775"/>
                    <a:pt x="3744" y="21397"/>
                    <a:pt x="1605" y="17831"/>
                  </a:cubicBezTo>
                  <a:cubicBezTo>
                    <a:pt x="-535" y="14265"/>
                    <a:pt x="-535" y="9510"/>
                    <a:pt x="1605" y="5944"/>
                  </a:cubicBezTo>
                  <a:cubicBezTo>
                    <a:pt x="3744" y="2377"/>
                    <a:pt x="7786" y="0"/>
                    <a:pt x="11828" y="0"/>
                  </a:cubicBezTo>
                  <a:lnTo>
                    <a:pt x="239350" y="0"/>
                  </a:lnTo>
                  <a:cubicBezTo>
                    <a:pt x="243629" y="0"/>
                    <a:pt x="247433" y="2377"/>
                    <a:pt x="249573" y="5944"/>
                  </a:cubicBezTo>
                  <a:cubicBezTo>
                    <a:pt x="251713" y="9510"/>
                    <a:pt x="251713" y="14265"/>
                    <a:pt x="249573" y="17831"/>
                  </a:cubicBezTo>
                  <a:cubicBezTo>
                    <a:pt x="247433" y="21635"/>
                    <a:pt x="243629" y="23775"/>
                    <a:pt x="239350" y="23775"/>
                  </a:cubicBezTo>
                  <a:lnTo>
                    <a:pt x="11828" y="23775"/>
                  </a:ln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9" name="Freeform: Shape 456">
              <a:extLst>
                <a:ext uri="{FF2B5EF4-FFF2-40B4-BE49-F238E27FC236}">
                  <a16:creationId xmlns:a16="http://schemas.microsoft.com/office/drawing/2014/main" id="{72D7D7A8-ADFC-3124-F69C-C53BBF5CF427}"/>
                </a:ext>
              </a:extLst>
            </p:cNvPr>
            <p:cNvSpPr/>
            <p:nvPr/>
          </p:nvSpPr>
          <p:spPr>
            <a:xfrm>
              <a:off x="7892050" y="3855219"/>
              <a:ext cx="86895" cy="23774"/>
            </a:xfrm>
            <a:custGeom>
              <a:avLst/>
              <a:gdLst>
                <a:gd name="connsiteX0" fmla="*/ 11828 w 86895"/>
                <a:gd name="connsiteY0" fmla="*/ 23775 h 23774"/>
                <a:gd name="connsiteX1" fmla="*/ 1605 w 86895"/>
                <a:gd name="connsiteY1" fmla="*/ 17831 h 23774"/>
                <a:gd name="connsiteX2" fmla="*/ 1605 w 86895"/>
                <a:gd name="connsiteY2" fmla="*/ 5944 h 23774"/>
                <a:gd name="connsiteX3" fmla="*/ 11828 w 86895"/>
                <a:gd name="connsiteY3" fmla="*/ 0 h 23774"/>
                <a:gd name="connsiteX4" fmla="*/ 75068 w 86895"/>
                <a:gd name="connsiteY4" fmla="*/ 0 h 23774"/>
                <a:gd name="connsiteX5" fmla="*/ 85291 w 86895"/>
                <a:gd name="connsiteY5" fmla="*/ 5944 h 23774"/>
                <a:gd name="connsiteX6" fmla="*/ 85291 w 86895"/>
                <a:gd name="connsiteY6" fmla="*/ 17831 h 23774"/>
                <a:gd name="connsiteX7" fmla="*/ 75068 w 86895"/>
                <a:gd name="connsiteY7" fmla="*/ 23775 h 23774"/>
                <a:gd name="connsiteX8" fmla="*/ 11828 w 86895"/>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895" h="23774">
                  <a:moveTo>
                    <a:pt x="11828" y="23775"/>
                  </a:moveTo>
                  <a:cubicBezTo>
                    <a:pt x="7548" y="23775"/>
                    <a:pt x="3744" y="21397"/>
                    <a:pt x="1605" y="17831"/>
                  </a:cubicBezTo>
                  <a:cubicBezTo>
                    <a:pt x="-535" y="14265"/>
                    <a:pt x="-535" y="9510"/>
                    <a:pt x="1605" y="5944"/>
                  </a:cubicBezTo>
                  <a:cubicBezTo>
                    <a:pt x="3744" y="2377"/>
                    <a:pt x="7786" y="0"/>
                    <a:pt x="11828" y="0"/>
                  </a:cubicBezTo>
                  <a:lnTo>
                    <a:pt x="75068" y="0"/>
                  </a:lnTo>
                  <a:cubicBezTo>
                    <a:pt x="79347" y="0"/>
                    <a:pt x="83151" y="2377"/>
                    <a:pt x="85291" y="5944"/>
                  </a:cubicBezTo>
                  <a:cubicBezTo>
                    <a:pt x="87431" y="9510"/>
                    <a:pt x="87431" y="14265"/>
                    <a:pt x="85291" y="17831"/>
                  </a:cubicBezTo>
                  <a:cubicBezTo>
                    <a:pt x="83151" y="21397"/>
                    <a:pt x="79347" y="23775"/>
                    <a:pt x="75068" y="23775"/>
                  </a:cubicBezTo>
                  <a:lnTo>
                    <a:pt x="11828" y="23775"/>
                  </a:ln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0" name="Freeform: Shape 457">
              <a:extLst>
                <a:ext uri="{FF2B5EF4-FFF2-40B4-BE49-F238E27FC236}">
                  <a16:creationId xmlns:a16="http://schemas.microsoft.com/office/drawing/2014/main" id="{99389291-B08F-AB4E-C025-B718DB0BABD6}"/>
                </a:ext>
              </a:extLst>
            </p:cNvPr>
            <p:cNvSpPr/>
            <p:nvPr/>
          </p:nvSpPr>
          <p:spPr>
            <a:xfrm>
              <a:off x="8018293" y="3855219"/>
              <a:ext cx="238577" cy="23774"/>
            </a:xfrm>
            <a:custGeom>
              <a:avLst/>
              <a:gdLst>
                <a:gd name="connsiteX0" fmla="*/ 11828 w 238577"/>
                <a:gd name="connsiteY0" fmla="*/ 23775 h 23774"/>
                <a:gd name="connsiteX1" fmla="*/ 1605 w 238577"/>
                <a:gd name="connsiteY1" fmla="*/ 17831 h 23774"/>
                <a:gd name="connsiteX2" fmla="*/ 1605 w 238577"/>
                <a:gd name="connsiteY2" fmla="*/ 5944 h 23774"/>
                <a:gd name="connsiteX3" fmla="*/ 11828 w 238577"/>
                <a:gd name="connsiteY3" fmla="*/ 0 h 23774"/>
                <a:gd name="connsiteX4" fmla="*/ 226749 w 238577"/>
                <a:gd name="connsiteY4" fmla="*/ 0 h 23774"/>
                <a:gd name="connsiteX5" fmla="*/ 236973 w 238577"/>
                <a:gd name="connsiteY5" fmla="*/ 5944 h 23774"/>
                <a:gd name="connsiteX6" fmla="*/ 236973 w 238577"/>
                <a:gd name="connsiteY6" fmla="*/ 17831 h 23774"/>
                <a:gd name="connsiteX7" fmla="*/ 226749 w 238577"/>
                <a:gd name="connsiteY7" fmla="*/ 23775 h 23774"/>
                <a:gd name="connsiteX8" fmla="*/ 11828 w 23857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577" h="23774">
                  <a:moveTo>
                    <a:pt x="11828" y="23775"/>
                  </a:moveTo>
                  <a:cubicBezTo>
                    <a:pt x="7548" y="23775"/>
                    <a:pt x="3744" y="21397"/>
                    <a:pt x="1605" y="17831"/>
                  </a:cubicBezTo>
                  <a:cubicBezTo>
                    <a:pt x="-535" y="14265"/>
                    <a:pt x="-535" y="9510"/>
                    <a:pt x="1605" y="5944"/>
                  </a:cubicBezTo>
                  <a:cubicBezTo>
                    <a:pt x="3744" y="2140"/>
                    <a:pt x="7548" y="0"/>
                    <a:pt x="11828" y="0"/>
                  </a:cubicBezTo>
                  <a:lnTo>
                    <a:pt x="226749" y="0"/>
                  </a:lnTo>
                  <a:cubicBezTo>
                    <a:pt x="231029" y="0"/>
                    <a:pt x="234833" y="2377"/>
                    <a:pt x="236973" y="5944"/>
                  </a:cubicBezTo>
                  <a:cubicBezTo>
                    <a:pt x="239112" y="9510"/>
                    <a:pt x="239112" y="14265"/>
                    <a:pt x="236973" y="17831"/>
                  </a:cubicBezTo>
                  <a:cubicBezTo>
                    <a:pt x="234833" y="21397"/>
                    <a:pt x="231029" y="23775"/>
                    <a:pt x="226749" y="23775"/>
                  </a:cubicBezTo>
                  <a:lnTo>
                    <a:pt x="11828" y="23775"/>
                  </a:ln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1" name="Freeform: Shape 458">
              <a:extLst>
                <a:ext uri="{FF2B5EF4-FFF2-40B4-BE49-F238E27FC236}">
                  <a16:creationId xmlns:a16="http://schemas.microsoft.com/office/drawing/2014/main" id="{B640D924-205C-7B43-20E2-CFAEF48C5B18}"/>
                </a:ext>
              </a:extLst>
            </p:cNvPr>
            <p:cNvSpPr/>
            <p:nvPr/>
          </p:nvSpPr>
          <p:spPr>
            <a:xfrm>
              <a:off x="7892050" y="3918459"/>
              <a:ext cx="61457" cy="23774"/>
            </a:xfrm>
            <a:custGeom>
              <a:avLst/>
              <a:gdLst>
                <a:gd name="connsiteX0" fmla="*/ 11828 w 61457"/>
                <a:gd name="connsiteY0" fmla="*/ 23775 h 23774"/>
                <a:gd name="connsiteX1" fmla="*/ 1605 w 61457"/>
                <a:gd name="connsiteY1" fmla="*/ 17831 h 23774"/>
                <a:gd name="connsiteX2" fmla="*/ 1605 w 61457"/>
                <a:gd name="connsiteY2" fmla="*/ 5944 h 23774"/>
                <a:gd name="connsiteX3" fmla="*/ 11828 w 61457"/>
                <a:gd name="connsiteY3" fmla="*/ 0 h 23774"/>
                <a:gd name="connsiteX4" fmla="*/ 49629 w 61457"/>
                <a:gd name="connsiteY4" fmla="*/ 0 h 23774"/>
                <a:gd name="connsiteX5" fmla="*/ 59852 w 61457"/>
                <a:gd name="connsiteY5" fmla="*/ 5944 h 23774"/>
                <a:gd name="connsiteX6" fmla="*/ 59852 w 61457"/>
                <a:gd name="connsiteY6" fmla="*/ 17831 h 23774"/>
                <a:gd name="connsiteX7" fmla="*/ 49629 w 61457"/>
                <a:gd name="connsiteY7" fmla="*/ 23775 h 23774"/>
                <a:gd name="connsiteX8" fmla="*/ 11828 w 6145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457" h="23774">
                  <a:moveTo>
                    <a:pt x="11828" y="23775"/>
                  </a:moveTo>
                  <a:cubicBezTo>
                    <a:pt x="7548" y="23775"/>
                    <a:pt x="3744" y="21397"/>
                    <a:pt x="1605" y="17831"/>
                  </a:cubicBezTo>
                  <a:cubicBezTo>
                    <a:pt x="-535" y="14265"/>
                    <a:pt x="-535" y="9510"/>
                    <a:pt x="1605" y="5944"/>
                  </a:cubicBezTo>
                  <a:cubicBezTo>
                    <a:pt x="3744" y="2377"/>
                    <a:pt x="7786" y="0"/>
                    <a:pt x="11828" y="0"/>
                  </a:cubicBezTo>
                  <a:lnTo>
                    <a:pt x="49629" y="0"/>
                  </a:lnTo>
                  <a:cubicBezTo>
                    <a:pt x="53909" y="0"/>
                    <a:pt x="57713" y="2377"/>
                    <a:pt x="59852" y="5944"/>
                  </a:cubicBezTo>
                  <a:cubicBezTo>
                    <a:pt x="61992" y="9510"/>
                    <a:pt x="61992" y="14265"/>
                    <a:pt x="59852" y="17831"/>
                  </a:cubicBezTo>
                  <a:cubicBezTo>
                    <a:pt x="57713" y="21397"/>
                    <a:pt x="53671" y="23775"/>
                    <a:pt x="49629" y="23775"/>
                  </a:cubicBezTo>
                  <a:lnTo>
                    <a:pt x="11828" y="23775"/>
                  </a:ln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2" name="Freeform: Shape 459">
              <a:extLst>
                <a:ext uri="{FF2B5EF4-FFF2-40B4-BE49-F238E27FC236}">
                  <a16:creationId xmlns:a16="http://schemas.microsoft.com/office/drawing/2014/main" id="{2B1C6592-16E4-49A0-7313-55608E1A77D8}"/>
                </a:ext>
              </a:extLst>
            </p:cNvPr>
            <p:cNvSpPr/>
            <p:nvPr/>
          </p:nvSpPr>
          <p:spPr>
            <a:xfrm>
              <a:off x="7993092" y="3918459"/>
              <a:ext cx="187937" cy="23774"/>
            </a:xfrm>
            <a:custGeom>
              <a:avLst/>
              <a:gdLst>
                <a:gd name="connsiteX0" fmla="*/ 11828 w 187937"/>
                <a:gd name="connsiteY0" fmla="*/ 23775 h 23774"/>
                <a:gd name="connsiteX1" fmla="*/ 1605 w 187937"/>
                <a:gd name="connsiteY1" fmla="*/ 17831 h 23774"/>
                <a:gd name="connsiteX2" fmla="*/ 1605 w 187937"/>
                <a:gd name="connsiteY2" fmla="*/ 5944 h 23774"/>
                <a:gd name="connsiteX3" fmla="*/ 11828 w 187937"/>
                <a:gd name="connsiteY3" fmla="*/ 0 h 23774"/>
                <a:gd name="connsiteX4" fmla="*/ 176110 w 187937"/>
                <a:gd name="connsiteY4" fmla="*/ 0 h 23774"/>
                <a:gd name="connsiteX5" fmla="*/ 186333 w 187937"/>
                <a:gd name="connsiteY5" fmla="*/ 5944 h 23774"/>
                <a:gd name="connsiteX6" fmla="*/ 186333 w 187937"/>
                <a:gd name="connsiteY6" fmla="*/ 17831 h 23774"/>
                <a:gd name="connsiteX7" fmla="*/ 176110 w 187937"/>
                <a:gd name="connsiteY7" fmla="*/ 23775 h 23774"/>
                <a:gd name="connsiteX8" fmla="*/ 11828 w 18793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937" h="23774">
                  <a:moveTo>
                    <a:pt x="11828" y="23775"/>
                  </a:moveTo>
                  <a:cubicBezTo>
                    <a:pt x="7548" y="23775"/>
                    <a:pt x="3744" y="21397"/>
                    <a:pt x="1605" y="17831"/>
                  </a:cubicBezTo>
                  <a:cubicBezTo>
                    <a:pt x="-535" y="14265"/>
                    <a:pt x="-535" y="9510"/>
                    <a:pt x="1605" y="5944"/>
                  </a:cubicBezTo>
                  <a:cubicBezTo>
                    <a:pt x="3744" y="2377"/>
                    <a:pt x="7548" y="0"/>
                    <a:pt x="11828" y="0"/>
                  </a:cubicBezTo>
                  <a:lnTo>
                    <a:pt x="176110" y="0"/>
                  </a:lnTo>
                  <a:cubicBezTo>
                    <a:pt x="180389" y="0"/>
                    <a:pt x="184193" y="2377"/>
                    <a:pt x="186333" y="5944"/>
                  </a:cubicBezTo>
                  <a:cubicBezTo>
                    <a:pt x="188473" y="9510"/>
                    <a:pt x="188473" y="14265"/>
                    <a:pt x="186333" y="17831"/>
                  </a:cubicBezTo>
                  <a:cubicBezTo>
                    <a:pt x="184193" y="21397"/>
                    <a:pt x="180151" y="23775"/>
                    <a:pt x="176110" y="23775"/>
                  </a:cubicBezTo>
                  <a:lnTo>
                    <a:pt x="11828" y="23775"/>
                  </a:ln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3" name="Freeform: Shape 460">
              <a:extLst>
                <a:ext uri="{FF2B5EF4-FFF2-40B4-BE49-F238E27FC236}">
                  <a16:creationId xmlns:a16="http://schemas.microsoft.com/office/drawing/2014/main" id="{A8A8FB5F-D22B-6FE3-76AD-470A28783558}"/>
                </a:ext>
              </a:extLst>
            </p:cNvPr>
            <p:cNvSpPr/>
            <p:nvPr/>
          </p:nvSpPr>
          <p:spPr>
            <a:xfrm>
              <a:off x="8043732" y="3602258"/>
              <a:ext cx="124697" cy="23774"/>
            </a:xfrm>
            <a:custGeom>
              <a:avLst/>
              <a:gdLst>
                <a:gd name="connsiteX0" fmla="*/ 11828 w 124697"/>
                <a:gd name="connsiteY0" fmla="*/ 23775 h 23774"/>
                <a:gd name="connsiteX1" fmla="*/ 1605 w 124697"/>
                <a:gd name="connsiteY1" fmla="*/ 17831 h 23774"/>
                <a:gd name="connsiteX2" fmla="*/ 1605 w 124697"/>
                <a:gd name="connsiteY2" fmla="*/ 5944 h 23774"/>
                <a:gd name="connsiteX3" fmla="*/ 11828 w 124697"/>
                <a:gd name="connsiteY3" fmla="*/ 0 h 23774"/>
                <a:gd name="connsiteX4" fmla="*/ 112870 w 124697"/>
                <a:gd name="connsiteY4" fmla="*/ 0 h 23774"/>
                <a:gd name="connsiteX5" fmla="*/ 123093 w 124697"/>
                <a:gd name="connsiteY5" fmla="*/ 5944 h 23774"/>
                <a:gd name="connsiteX6" fmla="*/ 123093 w 124697"/>
                <a:gd name="connsiteY6" fmla="*/ 17831 h 23774"/>
                <a:gd name="connsiteX7" fmla="*/ 112870 w 124697"/>
                <a:gd name="connsiteY7" fmla="*/ 23775 h 23774"/>
                <a:gd name="connsiteX8" fmla="*/ 11828 w 12469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697" h="23774">
                  <a:moveTo>
                    <a:pt x="11828" y="23775"/>
                  </a:moveTo>
                  <a:cubicBezTo>
                    <a:pt x="7548" y="23775"/>
                    <a:pt x="3744" y="21397"/>
                    <a:pt x="1605" y="17831"/>
                  </a:cubicBezTo>
                  <a:cubicBezTo>
                    <a:pt x="-535" y="14265"/>
                    <a:pt x="-535" y="9510"/>
                    <a:pt x="1605" y="5944"/>
                  </a:cubicBezTo>
                  <a:cubicBezTo>
                    <a:pt x="3744" y="2140"/>
                    <a:pt x="7548" y="0"/>
                    <a:pt x="11828" y="0"/>
                  </a:cubicBezTo>
                  <a:lnTo>
                    <a:pt x="112870" y="0"/>
                  </a:lnTo>
                  <a:cubicBezTo>
                    <a:pt x="117149" y="0"/>
                    <a:pt x="120953" y="2377"/>
                    <a:pt x="123093" y="5944"/>
                  </a:cubicBezTo>
                  <a:cubicBezTo>
                    <a:pt x="125232" y="9510"/>
                    <a:pt x="125232" y="14265"/>
                    <a:pt x="123093" y="17831"/>
                  </a:cubicBezTo>
                  <a:cubicBezTo>
                    <a:pt x="120953" y="21397"/>
                    <a:pt x="117149" y="23775"/>
                    <a:pt x="112870" y="23775"/>
                  </a:cubicBezTo>
                  <a:lnTo>
                    <a:pt x="11828" y="23775"/>
                  </a:ln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grpSp>
    </p:spTree>
    <p:extLst>
      <p:ext uri="{BB962C8B-B14F-4D97-AF65-F5344CB8AC3E}">
        <p14:creationId xmlns:p14="http://schemas.microsoft.com/office/powerpoint/2010/main" val="6430995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8266F3-4C6A-9C33-F28E-426343E9C22E}"/>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DBD141C-E29F-BED4-01E6-F13F854541B5}"/>
              </a:ext>
            </a:extLst>
          </p:cNvPr>
          <p:cNvSpPr>
            <a:spLocks noGrp="1"/>
          </p:cNvSpPr>
          <p:nvPr>
            <p:ph type="body" sz="quarter" idx="24"/>
          </p:nvPr>
        </p:nvSpPr>
        <p:spPr>
          <a:xfrm>
            <a:off x="415630" y="3855805"/>
            <a:ext cx="3475037" cy="1543549"/>
          </a:xfrm>
        </p:spPr>
        <p:txBody>
          <a:bodyPr tIns="640080"/>
          <a:lstStyle/>
          <a:p>
            <a:pPr marL="0" indent="0" algn="ctr">
              <a:buNone/>
            </a:pPr>
            <a:r>
              <a:rPr lang="en-US" b="1"/>
              <a:t>Will or Trust</a:t>
            </a:r>
          </a:p>
        </p:txBody>
      </p:sp>
      <p:sp>
        <p:nvSpPr>
          <p:cNvPr id="3" name="Text Placeholder 2">
            <a:extLst>
              <a:ext uri="{FF2B5EF4-FFF2-40B4-BE49-F238E27FC236}">
                <a16:creationId xmlns:a16="http://schemas.microsoft.com/office/drawing/2014/main" id="{E65DB7EE-7F8C-DE9C-8F34-0212FB3B7246}"/>
              </a:ext>
            </a:extLst>
          </p:cNvPr>
          <p:cNvSpPr>
            <a:spLocks noGrp="1"/>
          </p:cNvSpPr>
          <p:nvPr>
            <p:ph type="body" sz="quarter" idx="22"/>
          </p:nvPr>
        </p:nvSpPr>
        <p:spPr>
          <a:xfrm>
            <a:off x="4358481" y="3855805"/>
            <a:ext cx="3475037" cy="1543549"/>
          </a:xfrm>
        </p:spPr>
        <p:txBody>
          <a:bodyPr tIns="640080"/>
          <a:lstStyle/>
          <a:p>
            <a:pPr marL="0" indent="0" algn="ctr">
              <a:buNone/>
            </a:pPr>
            <a:r>
              <a:rPr lang="en-US" b="1"/>
              <a:t>Operation of Law</a:t>
            </a:r>
          </a:p>
        </p:txBody>
      </p:sp>
      <p:sp>
        <p:nvSpPr>
          <p:cNvPr id="6" name="Text Placeholder 5">
            <a:extLst>
              <a:ext uri="{FF2B5EF4-FFF2-40B4-BE49-F238E27FC236}">
                <a16:creationId xmlns:a16="http://schemas.microsoft.com/office/drawing/2014/main" id="{B2B651EE-219F-ECA7-1407-24E794B0661E}"/>
              </a:ext>
            </a:extLst>
          </p:cNvPr>
          <p:cNvSpPr>
            <a:spLocks noGrp="1"/>
          </p:cNvSpPr>
          <p:nvPr>
            <p:ph type="body" sz="quarter" idx="25"/>
          </p:nvPr>
        </p:nvSpPr>
        <p:spPr>
          <a:xfrm>
            <a:off x="8329257" y="3855804"/>
            <a:ext cx="3475037" cy="1543549"/>
          </a:xfrm>
        </p:spPr>
        <p:txBody>
          <a:bodyPr tIns="640080"/>
          <a:lstStyle/>
          <a:p>
            <a:pPr marL="0" indent="0" algn="ctr">
              <a:buNone/>
            </a:pPr>
            <a:r>
              <a:rPr lang="en-US" b="1"/>
              <a:t>Contract</a:t>
            </a:r>
          </a:p>
        </p:txBody>
      </p:sp>
      <p:sp>
        <p:nvSpPr>
          <p:cNvPr id="9" name="Slide Number Placeholder 8">
            <a:extLst>
              <a:ext uri="{FF2B5EF4-FFF2-40B4-BE49-F238E27FC236}">
                <a16:creationId xmlns:a16="http://schemas.microsoft.com/office/drawing/2014/main" id="{93165BAF-702E-5E69-3083-6B48445D4301}"/>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10" name="Title 9">
            <a:extLst>
              <a:ext uri="{FF2B5EF4-FFF2-40B4-BE49-F238E27FC236}">
                <a16:creationId xmlns:a16="http://schemas.microsoft.com/office/drawing/2014/main" id="{AB93C864-1DFB-A936-9129-3A1C923FD07C}"/>
              </a:ext>
            </a:extLst>
          </p:cNvPr>
          <p:cNvSpPr>
            <a:spLocks noGrp="1"/>
          </p:cNvSpPr>
          <p:nvPr>
            <p:ph type="title"/>
          </p:nvPr>
        </p:nvSpPr>
        <p:spPr/>
        <p:txBody>
          <a:bodyPr/>
          <a:lstStyle/>
          <a:p>
            <a:r>
              <a:rPr lang="en-US"/>
              <a:t>How </a:t>
            </a:r>
            <a:r>
              <a:rPr lang="en-US" b="1"/>
              <a:t>IRAs</a:t>
            </a:r>
            <a:r>
              <a:rPr lang="en-US"/>
              <a:t> Pass at Death</a:t>
            </a:r>
          </a:p>
        </p:txBody>
      </p:sp>
      <p:pic>
        <p:nvPicPr>
          <p:cNvPr id="11" name="Graphic 10">
            <a:extLst>
              <a:ext uri="{FF2B5EF4-FFF2-40B4-BE49-F238E27FC236}">
                <a16:creationId xmlns:a16="http://schemas.microsoft.com/office/drawing/2014/main" id="{68B7210C-3EDD-D9DC-B623-330B992A7AF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622893" y="1510440"/>
            <a:ext cx="2785402" cy="2785402"/>
          </a:xfrm>
          <a:prstGeom prst="rect">
            <a:avLst/>
          </a:prstGeom>
        </p:spPr>
      </p:pic>
      <p:sp>
        <p:nvSpPr>
          <p:cNvPr id="4" name="Rectangle 3">
            <a:extLst>
              <a:ext uri="{FF2B5EF4-FFF2-40B4-BE49-F238E27FC236}">
                <a16:creationId xmlns:a16="http://schemas.microsoft.com/office/drawing/2014/main" id="{3787BD56-E205-B524-A5C6-0A0350342E16}"/>
              </a:ext>
            </a:extLst>
          </p:cNvPr>
          <p:cNvSpPr/>
          <p:nvPr/>
        </p:nvSpPr>
        <p:spPr>
          <a:xfrm>
            <a:off x="8215125" y="1952356"/>
            <a:ext cx="3703300" cy="3541232"/>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solidFill>
                  <a:srgbClr val="3C9B34"/>
                </a:solidFill>
              </a:ln>
              <a:solidFill>
                <a:srgbClr val="F3F3F5"/>
              </a:solidFill>
              <a:effectLst/>
              <a:uLnTx/>
              <a:uFillTx/>
              <a:latin typeface="Aptos" panose="02110004020202020204"/>
              <a:ea typeface="+mn-ea"/>
              <a:cs typeface="+mn-cs"/>
            </a:endParaRPr>
          </a:p>
        </p:txBody>
      </p:sp>
      <p:pic>
        <p:nvPicPr>
          <p:cNvPr id="5" name="Graphic 4">
            <a:extLst>
              <a:ext uri="{FF2B5EF4-FFF2-40B4-BE49-F238E27FC236}">
                <a16:creationId xmlns:a16="http://schemas.microsoft.com/office/drawing/2014/main" id="{10298705-DCDF-7595-0A72-7D1044E9A4B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046400" y="1939914"/>
            <a:ext cx="2296168" cy="2296168"/>
          </a:xfrm>
          <a:prstGeom prst="rect">
            <a:avLst/>
          </a:prstGeom>
        </p:spPr>
      </p:pic>
      <p:grpSp>
        <p:nvGrpSpPr>
          <p:cNvPr id="7" name="Group 6">
            <a:extLst>
              <a:ext uri="{FF2B5EF4-FFF2-40B4-BE49-F238E27FC236}">
                <a16:creationId xmlns:a16="http://schemas.microsoft.com/office/drawing/2014/main" id="{1834AD14-C849-E779-812C-973C3370FE3F}"/>
              </a:ext>
            </a:extLst>
          </p:cNvPr>
          <p:cNvGrpSpPr/>
          <p:nvPr/>
        </p:nvGrpSpPr>
        <p:grpSpPr>
          <a:xfrm>
            <a:off x="1417490" y="2127713"/>
            <a:ext cx="1697536" cy="1748964"/>
            <a:chOff x="7815912" y="3513817"/>
            <a:chExt cx="758915" cy="756980"/>
          </a:xfrm>
        </p:grpSpPr>
        <p:sp>
          <p:nvSpPr>
            <p:cNvPr id="8" name="Freeform: Shape 451">
              <a:extLst>
                <a:ext uri="{FF2B5EF4-FFF2-40B4-BE49-F238E27FC236}">
                  <a16:creationId xmlns:a16="http://schemas.microsoft.com/office/drawing/2014/main" id="{39F5B981-E040-FDEF-9E07-9C5D0D72943E}"/>
                </a:ext>
              </a:extLst>
            </p:cNvPr>
            <p:cNvSpPr/>
            <p:nvPr/>
          </p:nvSpPr>
          <p:spPr>
            <a:xfrm>
              <a:off x="7815912" y="3513817"/>
              <a:ext cx="758915" cy="756980"/>
            </a:xfrm>
            <a:custGeom>
              <a:avLst/>
              <a:gdLst>
                <a:gd name="connsiteX0" fmla="*/ 113167 w 758915"/>
                <a:gd name="connsiteY0" fmla="*/ 756981 h 756980"/>
                <a:gd name="connsiteX1" fmla="*/ 86777 w 758915"/>
                <a:gd name="connsiteY1" fmla="*/ 746044 h 756980"/>
                <a:gd name="connsiteX2" fmla="*/ 75841 w 758915"/>
                <a:gd name="connsiteY2" fmla="*/ 719655 h 756980"/>
                <a:gd name="connsiteX3" fmla="*/ 75841 w 758915"/>
                <a:gd name="connsiteY3" fmla="*/ 681853 h 756980"/>
                <a:gd name="connsiteX4" fmla="*/ 37326 w 758915"/>
                <a:gd name="connsiteY4" fmla="*/ 681140 h 756980"/>
                <a:gd name="connsiteX5" fmla="*/ 10936 w 758915"/>
                <a:gd name="connsiteY5" fmla="*/ 670204 h 756980"/>
                <a:gd name="connsiteX6" fmla="*/ 0 w 758915"/>
                <a:gd name="connsiteY6" fmla="*/ 643814 h 756980"/>
                <a:gd name="connsiteX7" fmla="*/ 0 w 758915"/>
                <a:gd name="connsiteY7" fmla="*/ 138130 h 756980"/>
                <a:gd name="connsiteX8" fmla="*/ 713 w 758915"/>
                <a:gd name="connsiteY8" fmla="*/ 134326 h 756980"/>
                <a:gd name="connsiteX9" fmla="*/ 3566 w 758915"/>
                <a:gd name="connsiteY9" fmla="*/ 129809 h 756980"/>
                <a:gd name="connsiteX10" fmla="*/ 130047 w 758915"/>
                <a:gd name="connsiteY10" fmla="*/ 3328 h 756980"/>
                <a:gd name="connsiteX11" fmla="*/ 133613 w 758915"/>
                <a:gd name="connsiteY11" fmla="*/ 951 h 756980"/>
                <a:gd name="connsiteX12" fmla="*/ 137892 w 758915"/>
                <a:gd name="connsiteY12" fmla="*/ 0 h 756980"/>
                <a:gd name="connsiteX13" fmla="*/ 492608 w 758915"/>
                <a:gd name="connsiteY13" fmla="*/ 0 h 756980"/>
                <a:gd name="connsiteX14" fmla="*/ 518998 w 758915"/>
                <a:gd name="connsiteY14" fmla="*/ 10699 h 756980"/>
                <a:gd name="connsiteX15" fmla="*/ 529934 w 758915"/>
                <a:gd name="connsiteY15" fmla="*/ 37088 h 756980"/>
                <a:gd name="connsiteX16" fmla="*/ 529934 w 758915"/>
                <a:gd name="connsiteY16" fmla="*/ 74890 h 756980"/>
                <a:gd name="connsiteX17" fmla="*/ 568449 w 758915"/>
                <a:gd name="connsiteY17" fmla="*/ 75603 h 756980"/>
                <a:gd name="connsiteX18" fmla="*/ 594839 w 758915"/>
                <a:gd name="connsiteY18" fmla="*/ 86539 h 756980"/>
                <a:gd name="connsiteX19" fmla="*/ 605775 w 758915"/>
                <a:gd name="connsiteY19" fmla="*/ 112929 h 756980"/>
                <a:gd name="connsiteX20" fmla="*/ 605775 w 758915"/>
                <a:gd name="connsiteY20" fmla="*/ 239647 h 756980"/>
                <a:gd name="connsiteX21" fmla="*/ 628123 w 758915"/>
                <a:gd name="connsiteY21" fmla="*/ 220628 h 756980"/>
                <a:gd name="connsiteX22" fmla="*/ 674483 w 758915"/>
                <a:gd name="connsiteY22" fmla="*/ 177596 h 756980"/>
                <a:gd name="connsiteX23" fmla="*/ 708956 w 758915"/>
                <a:gd name="connsiteY23" fmla="*/ 163806 h 756980"/>
                <a:gd name="connsiteX24" fmla="*/ 745569 w 758915"/>
                <a:gd name="connsiteY24" fmla="*/ 179735 h 756980"/>
                <a:gd name="connsiteX25" fmla="*/ 758883 w 758915"/>
                <a:gd name="connsiteY25" fmla="*/ 215873 h 756980"/>
                <a:gd name="connsiteX26" fmla="*/ 742478 w 758915"/>
                <a:gd name="connsiteY26" fmla="*/ 250583 h 756980"/>
                <a:gd name="connsiteX27" fmla="*/ 705390 w 758915"/>
                <a:gd name="connsiteY27" fmla="*/ 285056 h 756980"/>
                <a:gd name="connsiteX28" fmla="*/ 722508 w 758915"/>
                <a:gd name="connsiteY28" fmla="*/ 304552 h 756980"/>
                <a:gd name="connsiteX29" fmla="*/ 729165 w 758915"/>
                <a:gd name="connsiteY29" fmla="*/ 322145 h 756980"/>
                <a:gd name="connsiteX30" fmla="*/ 721319 w 758915"/>
                <a:gd name="connsiteY30" fmla="*/ 339262 h 756980"/>
                <a:gd name="connsiteX31" fmla="*/ 652848 w 758915"/>
                <a:gd name="connsiteY31" fmla="*/ 402740 h 756980"/>
                <a:gd name="connsiteX32" fmla="*/ 644765 w 758915"/>
                <a:gd name="connsiteY32" fmla="*/ 405831 h 756980"/>
                <a:gd name="connsiteX33" fmla="*/ 641199 w 758915"/>
                <a:gd name="connsiteY33" fmla="*/ 405356 h 756980"/>
                <a:gd name="connsiteX34" fmla="*/ 633116 w 758915"/>
                <a:gd name="connsiteY34" fmla="*/ 396559 h 756980"/>
                <a:gd name="connsiteX35" fmla="*/ 636682 w 758915"/>
                <a:gd name="connsiteY35" fmla="*/ 385147 h 756980"/>
                <a:gd name="connsiteX36" fmla="*/ 705152 w 758915"/>
                <a:gd name="connsiteY36" fmla="*/ 321669 h 756980"/>
                <a:gd name="connsiteX37" fmla="*/ 688035 w 758915"/>
                <a:gd name="connsiteY37" fmla="*/ 302174 h 756980"/>
                <a:gd name="connsiteX38" fmla="*/ 606488 w 758915"/>
                <a:gd name="connsiteY38" fmla="*/ 377064 h 756980"/>
                <a:gd name="connsiteX39" fmla="*/ 606488 w 758915"/>
                <a:gd name="connsiteY39" fmla="*/ 719655 h 756980"/>
                <a:gd name="connsiteX40" fmla="*/ 595314 w 758915"/>
                <a:gd name="connsiteY40" fmla="*/ 746044 h 756980"/>
                <a:gd name="connsiteX41" fmla="*/ 568924 w 758915"/>
                <a:gd name="connsiteY41" fmla="*/ 756981 h 756980"/>
                <a:gd name="connsiteX42" fmla="*/ 113880 w 758915"/>
                <a:gd name="connsiteY42" fmla="*/ 756981 h 756980"/>
                <a:gd name="connsiteX43" fmla="*/ 99853 w 758915"/>
                <a:gd name="connsiteY43" fmla="*/ 719893 h 756980"/>
                <a:gd name="connsiteX44" fmla="*/ 103895 w 758915"/>
                <a:gd name="connsiteY44" fmla="*/ 729402 h 756980"/>
                <a:gd name="connsiteX45" fmla="*/ 113404 w 758915"/>
                <a:gd name="connsiteY45" fmla="*/ 733206 h 756980"/>
                <a:gd name="connsiteX46" fmla="*/ 568449 w 758915"/>
                <a:gd name="connsiteY46" fmla="*/ 733206 h 756980"/>
                <a:gd name="connsiteX47" fmla="*/ 577959 w 758915"/>
                <a:gd name="connsiteY47" fmla="*/ 729402 h 756980"/>
                <a:gd name="connsiteX48" fmla="*/ 581763 w 758915"/>
                <a:gd name="connsiteY48" fmla="*/ 719893 h 756980"/>
                <a:gd name="connsiteX49" fmla="*/ 581763 w 758915"/>
                <a:gd name="connsiteY49" fmla="*/ 401076 h 756980"/>
                <a:gd name="connsiteX50" fmla="*/ 529934 w 758915"/>
                <a:gd name="connsiteY50" fmla="*/ 447436 h 756980"/>
                <a:gd name="connsiteX51" fmla="*/ 529934 w 758915"/>
                <a:gd name="connsiteY51" fmla="*/ 643814 h 756980"/>
                <a:gd name="connsiteX52" fmla="*/ 518760 w 758915"/>
                <a:gd name="connsiteY52" fmla="*/ 670204 h 756980"/>
                <a:gd name="connsiteX53" fmla="*/ 492370 w 758915"/>
                <a:gd name="connsiteY53" fmla="*/ 681140 h 756980"/>
                <a:gd name="connsiteX54" fmla="*/ 99853 w 758915"/>
                <a:gd name="connsiteY54" fmla="*/ 681140 h 756980"/>
                <a:gd name="connsiteX55" fmla="*/ 99853 w 758915"/>
                <a:gd name="connsiteY55" fmla="*/ 719655 h 756980"/>
                <a:gd name="connsiteX56" fmla="*/ 24012 w 758915"/>
                <a:gd name="connsiteY56" fmla="*/ 644052 h 756980"/>
                <a:gd name="connsiteX57" fmla="*/ 27816 w 758915"/>
                <a:gd name="connsiteY57" fmla="*/ 653562 h 756980"/>
                <a:gd name="connsiteX58" fmla="*/ 37326 w 758915"/>
                <a:gd name="connsiteY58" fmla="*/ 657365 h 756980"/>
                <a:gd name="connsiteX59" fmla="*/ 492370 w 758915"/>
                <a:gd name="connsiteY59" fmla="*/ 657365 h 756980"/>
                <a:gd name="connsiteX60" fmla="*/ 501880 w 758915"/>
                <a:gd name="connsiteY60" fmla="*/ 653562 h 756980"/>
                <a:gd name="connsiteX61" fmla="*/ 505922 w 758915"/>
                <a:gd name="connsiteY61" fmla="*/ 644052 h 756980"/>
                <a:gd name="connsiteX62" fmla="*/ 505922 w 758915"/>
                <a:gd name="connsiteY62" fmla="*/ 471687 h 756980"/>
                <a:gd name="connsiteX63" fmla="*/ 454807 w 758915"/>
                <a:gd name="connsiteY63" fmla="*/ 517334 h 756980"/>
                <a:gd name="connsiteX64" fmla="*/ 371596 w 758915"/>
                <a:gd name="connsiteY64" fmla="*/ 577483 h 756980"/>
                <a:gd name="connsiteX65" fmla="*/ 369932 w 758915"/>
                <a:gd name="connsiteY65" fmla="*/ 579147 h 756980"/>
                <a:gd name="connsiteX66" fmla="*/ 308118 w 758915"/>
                <a:gd name="connsiteY66" fmla="*/ 615760 h 756980"/>
                <a:gd name="connsiteX67" fmla="*/ 300034 w 758915"/>
                <a:gd name="connsiteY67" fmla="*/ 616949 h 756980"/>
                <a:gd name="connsiteX68" fmla="*/ 282441 w 758915"/>
                <a:gd name="connsiteY68" fmla="*/ 609341 h 756980"/>
                <a:gd name="connsiteX69" fmla="*/ 280064 w 758915"/>
                <a:gd name="connsiteY69" fmla="*/ 605775 h 756980"/>
                <a:gd name="connsiteX70" fmla="*/ 164044 w 758915"/>
                <a:gd name="connsiteY70" fmla="*/ 605299 h 756980"/>
                <a:gd name="connsiteX71" fmla="*/ 153821 w 758915"/>
                <a:gd name="connsiteY71" fmla="*/ 599356 h 756980"/>
                <a:gd name="connsiteX72" fmla="*/ 153821 w 758915"/>
                <a:gd name="connsiteY72" fmla="*/ 587468 h 756980"/>
                <a:gd name="connsiteX73" fmla="*/ 164044 w 758915"/>
                <a:gd name="connsiteY73" fmla="*/ 581525 h 756980"/>
                <a:gd name="connsiteX74" fmla="*/ 278637 w 758915"/>
                <a:gd name="connsiteY74" fmla="*/ 581525 h 756980"/>
                <a:gd name="connsiteX75" fmla="*/ 319292 w 758915"/>
                <a:gd name="connsiteY75" fmla="*/ 524466 h 756980"/>
                <a:gd name="connsiteX76" fmla="*/ 320956 w 758915"/>
                <a:gd name="connsiteY76" fmla="*/ 522802 h 756980"/>
                <a:gd name="connsiteX77" fmla="*/ 346157 w 758915"/>
                <a:gd name="connsiteY77" fmla="*/ 492846 h 756980"/>
                <a:gd name="connsiteX78" fmla="*/ 87966 w 758915"/>
                <a:gd name="connsiteY78" fmla="*/ 491657 h 756980"/>
                <a:gd name="connsiteX79" fmla="*/ 77743 w 758915"/>
                <a:gd name="connsiteY79" fmla="*/ 485713 h 756980"/>
                <a:gd name="connsiteX80" fmla="*/ 77743 w 758915"/>
                <a:gd name="connsiteY80" fmla="*/ 473826 h 756980"/>
                <a:gd name="connsiteX81" fmla="*/ 87966 w 758915"/>
                <a:gd name="connsiteY81" fmla="*/ 467883 h 756980"/>
                <a:gd name="connsiteX82" fmla="*/ 366841 w 758915"/>
                <a:gd name="connsiteY82" fmla="*/ 467883 h 756980"/>
                <a:gd name="connsiteX83" fmla="*/ 385860 w 758915"/>
                <a:gd name="connsiteY83" fmla="*/ 445535 h 756980"/>
                <a:gd name="connsiteX84" fmla="*/ 505684 w 758915"/>
                <a:gd name="connsiteY84" fmla="*/ 334270 h 756980"/>
                <a:gd name="connsiteX85" fmla="*/ 505684 w 758915"/>
                <a:gd name="connsiteY85" fmla="*/ 37326 h 756980"/>
                <a:gd name="connsiteX86" fmla="*/ 501880 w 758915"/>
                <a:gd name="connsiteY86" fmla="*/ 27816 h 756980"/>
                <a:gd name="connsiteX87" fmla="*/ 492370 w 758915"/>
                <a:gd name="connsiteY87" fmla="*/ 24012 h 756980"/>
                <a:gd name="connsiteX88" fmla="*/ 150968 w 758915"/>
                <a:gd name="connsiteY88" fmla="*/ 24012 h 756980"/>
                <a:gd name="connsiteX89" fmla="*/ 150255 w 758915"/>
                <a:gd name="connsiteY89" fmla="*/ 113167 h 756980"/>
                <a:gd name="connsiteX90" fmla="*/ 139319 w 758915"/>
                <a:gd name="connsiteY90" fmla="*/ 139556 h 756980"/>
                <a:gd name="connsiteX91" fmla="*/ 112929 w 758915"/>
                <a:gd name="connsiteY91" fmla="*/ 150493 h 756980"/>
                <a:gd name="connsiteX92" fmla="*/ 23775 w 758915"/>
                <a:gd name="connsiteY92" fmla="*/ 150493 h 756980"/>
                <a:gd name="connsiteX93" fmla="*/ 23775 w 758915"/>
                <a:gd name="connsiteY93" fmla="*/ 644289 h 756980"/>
                <a:gd name="connsiteX94" fmla="*/ 328326 w 758915"/>
                <a:gd name="connsiteY94" fmla="*/ 548716 h 756980"/>
                <a:gd name="connsiteX95" fmla="*/ 300034 w 758915"/>
                <a:gd name="connsiteY95" fmla="*/ 592223 h 756980"/>
                <a:gd name="connsiteX96" fmla="*/ 346157 w 758915"/>
                <a:gd name="connsiteY96" fmla="*/ 567736 h 756980"/>
                <a:gd name="connsiteX97" fmla="*/ 329515 w 758915"/>
                <a:gd name="connsiteY97" fmla="*/ 548954 h 756980"/>
                <a:gd name="connsiteX98" fmla="*/ 328326 w 758915"/>
                <a:gd name="connsiteY98" fmla="*/ 548954 h 756980"/>
                <a:gd name="connsiteX99" fmla="*/ 345682 w 758915"/>
                <a:gd name="connsiteY99" fmla="*/ 530172 h 756980"/>
                <a:gd name="connsiteX100" fmla="*/ 356142 w 758915"/>
                <a:gd name="connsiteY100" fmla="*/ 542297 h 756980"/>
                <a:gd name="connsiteX101" fmla="*/ 364939 w 758915"/>
                <a:gd name="connsiteY101" fmla="*/ 551807 h 756980"/>
                <a:gd name="connsiteX102" fmla="*/ 427941 w 758915"/>
                <a:gd name="connsiteY102" fmla="*/ 507111 h 756980"/>
                <a:gd name="connsiteX103" fmla="*/ 395370 w 758915"/>
                <a:gd name="connsiteY103" fmla="*/ 470735 h 756980"/>
                <a:gd name="connsiteX104" fmla="*/ 345682 w 758915"/>
                <a:gd name="connsiteY104" fmla="*/ 529934 h 756980"/>
                <a:gd name="connsiteX105" fmla="*/ 412250 w 758915"/>
                <a:gd name="connsiteY105" fmla="*/ 453142 h 756980"/>
                <a:gd name="connsiteX106" fmla="*/ 425802 w 758915"/>
                <a:gd name="connsiteY106" fmla="*/ 468596 h 756980"/>
                <a:gd name="connsiteX107" fmla="*/ 446723 w 758915"/>
                <a:gd name="connsiteY107" fmla="*/ 490944 h 756980"/>
                <a:gd name="connsiteX108" fmla="*/ 509012 w 758915"/>
                <a:gd name="connsiteY108" fmla="*/ 434123 h 756980"/>
                <a:gd name="connsiteX109" fmla="*/ 669966 w 758915"/>
                <a:gd name="connsiteY109" fmla="*/ 284581 h 756980"/>
                <a:gd name="connsiteX110" fmla="*/ 656415 w 758915"/>
                <a:gd name="connsiteY110" fmla="*/ 269128 h 756980"/>
                <a:gd name="connsiteX111" fmla="*/ 635017 w 758915"/>
                <a:gd name="connsiteY111" fmla="*/ 246066 h 756980"/>
                <a:gd name="connsiteX112" fmla="*/ 412250 w 758915"/>
                <a:gd name="connsiteY112" fmla="*/ 452905 h 756980"/>
                <a:gd name="connsiteX113" fmla="*/ 529459 w 758915"/>
                <a:gd name="connsiteY113" fmla="*/ 310020 h 756980"/>
                <a:gd name="connsiteX114" fmla="*/ 581287 w 758915"/>
                <a:gd name="connsiteY114" fmla="*/ 263659 h 756980"/>
                <a:gd name="connsiteX115" fmla="*/ 581287 w 758915"/>
                <a:gd name="connsiteY115" fmla="*/ 112929 h 756980"/>
                <a:gd name="connsiteX116" fmla="*/ 577721 w 758915"/>
                <a:gd name="connsiteY116" fmla="*/ 103419 h 756980"/>
                <a:gd name="connsiteX117" fmla="*/ 568211 w 758915"/>
                <a:gd name="connsiteY117" fmla="*/ 99615 h 756980"/>
                <a:gd name="connsiteX118" fmla="*/ 529459 w 758915"/>
                <a:gd name="connsiteY118" fmla="*/ 99615 h 756980"/>
                <a:gd name="connsiteX119" fmla="*/ 529459 w 758915"/>
                <a:gd name="connsiteY119" fmla="*/ 310020 h 756980"/>
                <a:gd name="connsiteX120" fmla="*/ 707768 w 758915"/>
                <a:gd name="connsiteY120" fmla="*/ 188056 h 756980"/>
                <a:gd name="connsiteX121" fmla="*/ 690174 w 758915"/>
                <a:gd name="connsiteY121" fmla="*/ 194951 h 756980"/>
                <a:gd name="connsiteX122" fmla="*/ 653086 w 758915"/>
                <a:gd name="connsiteY122" fmla="*/ 229424 h 756980"/>
                <a:gd name="connsiteX123" fmla="*/ 666638 w 758915"/>
                <a:gd name="connsiteY123" fmla="*/ 244878 h 756980"/>
                <a:gd name="connsiteX124" fmla="*/ 687559 w 758915"/>
                <a:gd name="connsiteY124" fmla="*/ 267463 h 756980"/>
                <a:gd name="connsiteX125" fmla="*/ 725598 w 758915"/>
                <a:gd name="connsiteY125" fmla="*/ 232990 h 756980"/>
                <a:gd name="connsiteX126" fmla="*/ 733919 w 758915"/>
                <a:gd name="connsiteY126" fmla="*/ 214922 h 756980"/>
                <a:gd name="connsiteX127" fmla="*/ 727025 w 758915"/>
                <a:gd name="connsiteY127" fmla="*/ 196378 h 756980"/>
                <a:gd name="connsiteX128" fmla="*/ 708956 w 758915"/>
                <a:gd name="connsiteY128" fmla="*/ 188056 h 756980"/>
                <a:gd name="connsiteX129" fmla="*/ 707768 w 758915"/>
                <a:gd name="connsiteY129" fmla="*/ 188056 h 756980"/>
                <a:gd name="connsiteX130" fmla="*/ 42081 w 758915"/>
                <a:gd name="connsiteY130" fmla="*/ 125292 h 756980"/>
                <a:gd name="connsiteX131" fmla="*/ 113167 w 758915"/>
                <a:gd name="connsiteY131" fmla="*/ 126480 h 756980"/>
                <a:gd name="connsiteX132" fmla="*/ 122677 w 758915"/>
                <a:gd name="connsiteY132" fmla="*/ 122677 h 756980"/>
                <a:gd name="connsiteX133" fmla="*/ 126480 w 758915"/>
                <a:gd name="connsiteY133" fmla="*/ 113167 h 756980"/>
                <a:gd name="connsiteX134" fmla="*/ 126480 w 758915"/>
                <a:gd name="connsiteY134" fmla="*/ 40892 h 756980"/>
                <a:gd name="connsiteX135" fmla="*/ 42081 w 758915"/>
                <a:gd name="connsiteY135" fmla="*/ 125292 h 75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758915" h="756980">
                  <a:moveTo>
                    <a:pt x="113167" y="756981"/>
                  </a:moveTo>
                  <a:cubicBezTo>
                    <a:pt x="103181" y="756981"/>
                    <a:pt x="93909" y="753177"/>
                    <a:pt x="86777" y="746044"/>
                  </a:cubicBezTo>
                  <a:cubicBezTo>
                    <a:pt x="79645" y="738912"/>
                    <a:pt x="75841" y="729640"/>
                    <a:pt x="75841" y="719655"/>
                  </a:cubicBezTo>
                  <a:lnTo>
                    <a:pt x="75841" y="681853"/>
                  </a:lnTo>
                  <a:lnTo>
                    <a:pt x="37326" y="681140"/>
                  </a:lnTo>
                  <a:cubicBezTo>
                    <a:pt x="27578" y="681140"/>
                    <a:pt x="17831" y="677098"/>
                    <a:pt x="10936" y="670204"/>
                  </a:cubicBezTo>
                  <a:cubicBezTo>
                    <a:pt x="4042" y="663309"/>
                    <a:pt x="0" y="653799"/>
                    <a:pt x="0" y="643814"/>
                  </a:cubicBezTo>
                  <a:lnTo>
                    <a:pt x="0" y="138130"/>
                  </a:lnTo>
                  <a:cubicBezTo>
                    <a:pt x="0" y="136466"/>
                    <a:pt x="238" y="135515"/>
                    <a:pt x="713" y="134326"/>
                  </a:cubicBezTo>
                  <a:cubicBezTo>
                    <a:pt x="1664" y="131949"/>
                    <a:pt x="2615" y="130760"/>
                    <a:pt x="3566" y="129809"/>
                  </a:cubicBezTo>
                  <a:lnTo>
                    <a:pt x="130047" y="3328"/>
                  </a:lnTo>
                  <a:cubicBezTo>
                    <a:pt x="130998" y="2377"/>
                    <a:pt x="132186" y="1664"/>
                    <a:pt x="133613" y="951"/>
                  </a:cubicBezTo>
                  <a:cubicBezTo>
                    <a:pt x="135753" y="238"/>
                    <a:pt x="136703" y="0"/>
                    <a:pt x="137892" y="0"/>
                  </a:cubicBezTo>
                  <a:lnTo>
                    <a:pt x="492608" y="0"/>
                  </a:lnTo>
                  <a:cubicBezTo>
                    <a:pt x="502356" y="0"/>
                    <a:pt x="512103" y="3804"/>
                    <a:pt x="518998" y="10699"/>
                  </a:cubicBezTo>
                  <a:cubicBezTo>
                    <a:pt x="525892" y="17593"/>
                    <a:pt x="529934" y="27341"/>
                    <a:pt x="529934" y="37088"/>
                  </a:cubicBezTo>
                  <a:lnTo>
                    <a:pt x="529934" y="74890"/>
                  </a:lnTo>
                  <a:lnTo>
                    <a:pt x="568449" y="75603"/>
                  </a:lnTo>
                  <a:cubicBezTo>
                    <a:pt x="578196" y="75603"/>
                    <a:pt x="587944" y="79645"/>
                    <a:pt x="594839" y="86539"/>
                  </a:cubicBezTo>
                  <a:cubicBezTo>
                    <a:pt x="601733" y="93434"/>
                    <a:pt x="605775" y="102944"/>
                    <a:pt x="605775" y="112929"/>
                  </a:cubicBezTo>
                  <a:lnTo>
                    <a:pt x="605775" y="239647"/>
                  </a:lnTo>
                  <a:lnTo>
                    <a:pt x="628123" y="220628"/>
                  </a:lnTo>
                  <a:lnTo>
                    <a:pt x="674483" y="177596"/>
                  </a:lnTo>
                  <a:cubicBezTo>
                    <a:pt x="683755" y="168799"/>
                    <a:pt x="696118" y="163806"/>
                    <a:pt x="708956" y="163806"/>
                  </a:cubicBezTo>
                  <a:cubicBezTo>
                    <a:pt x="723696" y="164282"/>
                    <a:pt x="736535" y="169988"/>
                    <a:pt x="745569" y="179735"/>
                  </a:cubicBezTo>
                  <a:cubicBezTo>
                    <a:pt x="754603" y="189483"/>
                    <a:pt x="759358" y="202559"/>
                    <a:pt x="758883" y="215873"/>
                  </a:cubicBezTo>
                  <a:cubicBezTo>
                    <a:pt x="758407" y="229186"/>
                    <a:pt x="752464" y="241787"/>
                    <a:pt x="742478" y="250583"/>
                  </a:cubicBezTo>
                  <a:lnTo>
                    <a:pt x="705390" y="285056"/>
                  </a:lnTo>
                  <a:lnTo>
                    <a:pt x="722508" y="304552"/>
                  </a:lnTo>
                  <a:cubicBezTo>
                    <a:pt x="727025" y="309306"/>
                    <a:pt x="729402" y="315726"/>
                    <a:pt x="729165" y="322145"/>
                  </a:cubicBezTo>
                  <a:cubicBezTo>
                    <a:pt x="729165" y="328564"/>
                    <a:pt x="726074" y="334745"/>
                    <a:pt x="721319" y="339262"/>
                  </a:cubicBezTo>
                  <a:lnTo>
                    <a:pt x="652848" y="402740"/>
                  </a:lnTo>
                  <a:cubicBezTo>
                    <a:pt x="650709" y="404880"/>
                    <a:pt x="647856" y="405831"/>
                    <a:pt x="644765" y="405831"/>
                  </a:cubicBezTo>
                  <a:cubicBezTo>
                    <a:pt x="641674" y="405831"/>
                    <a:pt x="642388" y="405831"/>
                    <a:pt x="641199" y="405356"/>
                  </a:cubicBezTo>
                  <a:cubicBezTo>
                    <a:pt x="637157" y="404167"/>
                    <a:pt x="634066" y="400838"/>
                    <a:pt x="633116" y="396559"/>
                  </a:cubicBezTo>
                  <a:cubicBezTo>
                    <a:pt x="632164" y="392517"/>
                    <a:pt x="633591" y="388000"/>
                    <a:pt x="636682" y="385147"/>
                  </a:cubicBezTo>
                  <a:lnTo>
                    <a:pt x="705152" y="321669"/>
                  </a:lnTo>
                  <a:lnTo>
                    <a:pt x="688035" y="302174"/>
                  </a:lnTo>
                  <a:lnTo>
                    <a:pt x="606488" y="377064"/>
                  </a:lnTo>
                  <a:lnTo>
                    <a:pt x="606488" y="719655"/>
                  </a:lnTo>
                  <a:cubicBezTo>
                    <a:pt x="606488" y="729640"/>
                    <a:pt x="602446" y="738912"/>
                    <a:pt x="595314" y="746044"/>
                  </a:cubicBezTo>
                  <a:cubicBezTo>
                    <a:pt x="588419" y="752939"/>
                    <a:pt x="578910" y="756981"/>
                    <a:pt x="568924" y="756981"/>
                  </a:cubicBezTo>
                  <a:lnTo>
                    <a:pt x="113880" y="756981"/>
                  </a:lnTo>
                  <a:close/>
                  <a:moveTo>
                    <a:pt x="99853" y="719893"/>
                  </a:moveTo>
                  <a:cubicBezTo>
                    <a:pt x="99853" y="723459"/>
                    <a:pt x="101279" y="726787"/>
                    <a:pt x="103895" y="729402"/>
                  </a:cubicBezTo>
                  <a:cubicBezTo>
                    <a:pt x="106510" y="732018"/>
                    <a:pt x="109838" y="733206"/>
                    <a:pt x="113404" y="733206"/>
                  </a:cubicBezTo>
                  <a:lnTo>
                    <a:pt x="568449" y="733206"/>
                  </a:lnTo>
                  <a:cubicBezTo>
                    <a:pt x="572015" y="733206"/>
                    <a:pt x="575343" y="731780"/>
                    <a:pt x="577959" y="729402"/>
                  </a:cubicBezTo>
                  <a:cubicBezTo>
                    <a:pt x="580574" y="726787"/>
                    <a:pt x="581763" y="723459"/>
                    <a:pt x="581763" y="719893"/>
                  </a:cubicBezTo>
                  <a:lnTo>
                    <a:pt x="581763" y="401076"/>
                  </a:lnTo>
                  <a:lnTo>
                    <a:pt x="529934" y="447436"/>
                  </a:lnTo>
                  <a:lnTo>
                    <a:pt x="529934" y="643814"/>
                  </a:lnTo>
                  <a:cubicBezTo>
                    <a:pt x="529934" y="653799"/>
                    <a:pt x="525892" y="663071"/>
                    <a:pt x="518760" y="670204"/>
                  </a:cubicBezTo>
                  <a:cubicBezTo>
                    <a:pt x="511628" y="677336"/>
                    <a:pt x="502356" y="681140"/>
                    <a:pt x="492370" y="681140"/>
                  </a:cubicBezTo>
                  <a:lnTo>
                    <a:pt x="99853" y="681140"/>
                  </a:lnTo>
                  <a:lnTo>
                    <a:pt x="99853" y="719655"/>
                  </a:lnTo>
                  <a:close/>
                  <a:moveTo>
                    <a:pt x="24012" y="644052"/>
                  </a:moveTo>
                  <a:cubicBezTo>
                    <a:pt x="24012" y="647618"/>
                    <a:pt x="25439" y="650946"/>
                    <a:pt x="27816" y="653562"/>
                  </a:cubicBezTo>
                  <a:cubicBezTo>
                    <a:pt x="30194" y="655939"/>
                    <a:pt x="33760" y="657365"/>
                    <a:pt x="37326" y="657365"/>
                  </a:cubicBezTo>
                  <a:lnTo>
                    <a:pt x="492370" y="657365"/>
                  </a:lnTo>
                  <a:cubicBezTo>
                    <a:pt x="495936" y="657365"/>
                    <a:pt x="499265" y="655939"/>
                    <a:pt x="501880" y="653562"/>
                  </a:cubicBezTo>
                  <a:cubicBezTo>
                    <a:pt x="504495" y="651184"/>
                    <a:pt x="505922" y="647618"/>
                    <a:pt x="505922" y="644052"/>
                  </a:cubicBezTo>
                  <a:lnTo>
                    <a:pt x="505922" y="471687"/>
                  </a:lnTo>
                  <a:lnTo>
                    <a:pt x="454807" y="517334"/>
                  </a:lnTo>
                  <a:lnTo>
                    <a:pt x="371596" y="577483"/>
                  </a:lnTo>
                  <a:lnTo>
                    <a:pt x="369932" y="579147"/>
                  </a:lnTo>
                  <a:cubicBezTo>
                    <a:pt x="352338" y="595552"/>
                    <a:pt x="330941" y="608390"/>
                    <a:pt x="308118" y="615760"/>
                  </a:cubicBezTo>
                  <a:cubicBezTo>
                    <a:pt x="305503" y="616473"/>
                    <a:pt x="302887" y="616949"/>
                    <a:pt x="300034" y="616949"/>
                  </a:cubicBezTo>
                  <a:cubicBezTo>
                    <a:pt x="293378" y="616949"/>
                    <a:pt x="286958" y="614096"/>
                    <a:pt x="282441" y="609341"/>
                  </a:cubicBezTo>
                  <a:cubicBezTo>
                    <a:pt x="281490" y="608152"/>
                    <a:pt x="280777" y="606964"/>
                    <a:pt x="280064" y="605775"/>
                  </a:cubicBezTo>
                  <a:lnTo>
                    <a:pt x="164044" y="605299"/>
                  </a:lnTo>
                  <a:cubicBezTo>
                    <a:pt x="159765" y="605299"/>
                    <a:pt x="155723" y="602922"/>
                    <a:pt x="153821" y="599356"/>
                  </a:cubicBezTo>
                  <a:cubicBezTo>
                    <a:pt x="151681" y="595789"/>
                    <a:pt x="151681" y="591035"/>
                    <a:pt x="153821" y="587468"/>
                  </a:cubicBezTo>
                  <a:cubicBezTo>
                    <a:pt x="155961" y="583902"/>
                    <a:pt x="159765" y="581525"/>
                    <a:pt x="164044" y="581525"/>
                  </a:cubicBezTo>
                  <a:lnTo>
                    <a:pt x="278637" y="581525"/>
                  </a:lnTo>
                  <a:cubicBezTo>
                    <a:pt x="288623" y="559414"/>
                    <a:pt x="301936" y="540395"/>
                    <a:pt x="319292" y="524466"/>
                  </a:cubicBezTo>
                  <a:lnTo>
                    <a:pt x="320956" y="522802"/>
                  </a:lnTo>
                  <a:lnTo>
                    <a:pt x="346157" y="492846"/>
                  </a:lnTo>
                  <a:lnTo>
                    <a:pt x="87966" y="491657"/>
                  </a:lnTo>
                  <a:cubicBezTo>
                    <a:pt x="83686" y="491657"/>
                    <a:pt x="79882" y="489280"/>
                    <a:pt x="77743" y="485713"/>
                  </a:cubicBezTo>
                  <a:cubicBezTo>
                    <a:pt x="75603" y="482147"/>
                    <a:pt x="75603" y="477392"/>
                    <a:pt x="77743" y="473826"/>
                  </a:cubicBezTo>
                  <a:cubicBezTo>
                    <a:pt x="79882" y="470260"/>
                    <a:pt x="83924" y="467883"/>
                    <a:pt x="87966" y="467883"/>
                  </a:cubicBezTo>
                  <a:lnTo>
                    <a:pt x="366841" y="467883"/>
                  </a:lnTo>
                  <a:lnTo>
                    <a:pt x="385860" y="445535"/>
                  </a:lnTo>
                  <a:lnTo>
                    <a:pt x="505684" y="334270"/>
                  </a:lnTo>
                  <a:lnTo>
                    <a:pt x="505684" y="37326"/>
                  </a:lnTo>
                  <a:cubicBezTo>
                    <a:pt x="505684" y="33760"/>
                    <a:pt x="504495" y="30431"/>
                    <a:pt x="501880" y="27816"/>
                  </a:cubicBezTo>
                  <a:cubicBezTo>
                    <a:pt x="499265" y="25201"/>
                    <a:pt x="495936" y="24012"/>
                    <a:pt x="492370" y="24012"/>
                  </a:cubicBezTo>
                  <a:lnTo>
                    <a:pt x="150968" y="24012"/>
                  </a:lnTo>
                  <a:lnTo>
                    <a:pt x="150255" y="113167"/>
                  </a:lnTo>
                  <a:cubicBezTo>
                    <a:pt x="150255" y="123152"/>
                    <a:pt x="146451" y="132424"/>
                    <a:pt x="139319" y="139556"/>
                  </a:cubicBezTo>
                  <a:cubicBezTo>
                    <a:pt x="132186" y="146689"/>
                    <a:pt x="122914" y="150493"/>
                    <a:pt x="112929" y="150493"/>
                  </a:cubicBezTo>
                  <a:lnTo>
                    <a:pt x="23775" y="150493"/>
                  </a:lnTo>
                  <a:lnTo>
                    <a:pt x="23775" y="644289"/>
                  </a:lnTo>
                  <a:close/>
                  <a:moveTo>
                    <a:pt x="328326" y="548716"/>
                  </a:moveTo>
                  <a:cubicBezTo>
                    <a:pt x="316201" y="561316"/>
                    <a:pt x="306691" y="576057"/>
                    <a:pt x="300034" y="592223"/>
                  </a:cubicBezTo>
                  <a:cubicBezTo>
                    <a:pt x="317390" y="587468"/>
                    <a:pt x="332606" y="578910"/>
                    <a:pt x="346157" y="567736"/>
                  </a:cubicBezTo>
                  <a:lnTo>
                    <a:pt x="329515" y="548954"/>
                  </a:lnTo>
                  <a:lnTo>
                    <a:pt x="328326" y="548954"/>
                  </a:lnTo>
                  <a:close/>
                  <a:moveTo>
                    <a:pt x="345682" y="530172"/>
                  </a:moveTo>
                  <a:lnTo>
                    <a:pt x="356142" y="542297"/>
                  </a:lnTo>
                  <a:lnTo>
                    <a:pt x="364939" y="551807"/>
                  </a:lnTo>
                  <a:lnTo>
                    <a:pt x="427941" y="507111"/>
                  </a:lnTo>
                  <a:lnTo>
                    <a:pt x="395370" y="470735"/>
                  </a:lnTo>
                  <a:lnTo>
                    <a:pt x="345682" y="529934"/>
                  </a:lnTo>
                  <a:close/>
                  <a:moveTo>
                    <a:pt x="412250" y="453142"/>
                  </a:moveTo>
                  <a:lnTo>
                    <a:pt x="425802" y="468596"/>
                  </a:lnTo>
                  <a:lnTo>
                    <a:pt x="446723" y="490944"/>
                  </a:lnTo>
                  <a:lnTo>
                    <a:pt x="509012" y="434123"/>
                  </a:lnTo>
                  <a:lnTo>
                    <a:pt x="669966" y="284581"/>
                  </a:lnTo>
                  <a:lnTo>
                    <a:pt x="656415" y="269128"/>
                  </a:lnTo>
                  <a:lnTo>
                    <a:pt x="635017" y="246066"/>
                  </a:lnTo>
                  <a:lnTo>
                    <a:pt x="412250" y="452905"/>
                  </a:lnTo>
                  <a:close/>
                  <a:moveTo>
                    <a:pt x="529459" y="310020"/>
                  </a:moveTo>
                  <a:lnTo>
                    <a:pt x="581287" y="263659"/>
                  </a:lnTo>
                  <a:lnTo>
                    <a:pt x="581287" y="112929"/>
                  </a:lnTo>
                  <a:cubicBezTo>
                    <a:pt x="581287" y="109363"/>
                    <a:pt x="580098" y="106034"/>
                    <a:pt x="577721" y="103419"/>
                  </a:cubicBezTo>
                  <a:cubicBezTo>
                    <a:pt x="575343" y="101042"/>
                    <a:pt x="571777" y="99615"/>
                    <a:pt x="568211" y="99615"/>
                  </a:cubicBezTo>
                  <a:lnTo>
                    <a:pt x="529459" y="99615"/>
                  </a:lnTo>
                  <a:lnTo>
                    <a:pt x="529459" y="310020"/>
                  </a:lnTo>
                  <a:close/>
                  <a:moveTo>
                    <a:pt x="707768" y="188056"/>
                  </a:moveTo>
                  <a:cubicBezTo>
                    <a:pt x="701111" y="188056"/>
                    <a:pt x="694929" y="190434"/>
                    <a:pt x="690174" y="194951"/>
                  </a:cubicBezTo>
                  <a:lnTo>
                    <a:pt x="653086" y="229424"/>
                  </a:lnTo>
                  <a:lnTo>
                    <a:pt x="666638" y="244878"/>
                  </a:lnTo>
                  <a:lnTo>
                    <a:pt x="687559" y="267463"/>
                  </a:lnTo>
                  <a:lnTo>
                    <a:pt x="725598" y="232990"/>
                  </a:lnTo>
                  <a:cubicBezTo>
                    <a:pt x="730591" y="228235"/>
                    <a:pt x="733682" y="221816"/>
                    <a:pt x="733919" y="214922"/>
                  </a:cubicBezTo>
                  <a:cubicBezTo>
                    <a:pt x="733919" y="208027"/>
                    <a:pt x="731780" y="201370"/>
                    <a:pt x="727025" y="196378"/>
                  </a:cubicBezTo>
                  <a:cubicBezTo>
                    <a:pt x="722270" y="191385"/>
                    <a:pt x="715851" y="188294"/>
                    <a:pt x="708956" y="188056"/>
                  </a:cubicBezTo>
                  <a:lnTo>
                    <a:pt x="707768" y="188056"/>
                  </a:lnTo>
                  <a:close/>
                  <a:moveTo>
                    <a:pt x="42081" y="125292"/>
                  </a:moveTo>
                  <a:lnTo>
                    <a:pt x="113167" y="126480"/>
                  </a:lnTo>
                  <a:cubicBezTo>
                    <a:pt x="116733" y="126480"/>
                    <a:pt x="120061" y="125054"/>
                    <a:pt x="122677" y="122677"/>
                  </a:cubicBezTo>
                  <a:cubicBezTo>
                    <a:pt x="125292" y="120061"/>
                    <a:pt x="126480" y="116733"/>
                    <a:pt x="126480" y="113167"/>
                  </a:cubicBezTo>
                  <a:lnTo>
                    <a:pt x="126480" y="40892"/>
                  </a:lnTo>
                  <a:lnTo>
                    <a:pt x="42081" y="125292"/>
                  </a:ln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4" name="Freeform: Shape 452">
              <a:extLst>
                <a:ext uri="{FF2B5EF4-FFF2-40B4-BE49-F238E27FC236}">
                  <a16:creationId xmlns:a16="http://schemas.microsoft.com/office/drawing/2014/main" id="{33B08DCC-51EE-F6F5-9D0C-B5C78F679AB4}"/>
                </a:ext>
              </a:extLst>
            </p:cNvPr>
            <p:cNvSpPr/>
            <p:nvPr/>
          </p:nvSpPr>
          <p:spPr>
            <a:xfrm>
              <a:off x="7892050" y="4095341"/>
              <a:ext cx="48856" cy="23774"/>
            </a:xfrm>
            <a:custGeom>
              <a:avLst/>
              <a:gdLst>
                <a:gd name="connsiteX0" fmla="*/ 11828 w 48856"/>
                <a:gd name="connsiteY0" fmla="*/ 23775 h 23774"/>
                <a:gd name="connsiteX1" fmla="*/ 1605 w 48856"/>
                <a:gd name="connsiteY1" fmla="*/ 17831 h 23774"/>
                <a:gd name="connsiteX2" fmla="*/ 1605 w 48856"/>
                <a:gd name="connsiteY2" fmla="*/ 5944 h 23774"/>
                <a:gd name="connsiteX3" fmla="*/ 11828 w 48856"/>
                <a:gd name="connsiteY3" fmla="*/ 0 h 23774"/>
                <a:gd name="connsiteX4" fmla="*/ 37029 w 48856"/>
                <a:gd name="connsiteY4" fmla="*/ 0 h 23774"/>
                <a:gd name="connsiteX5" fmla="*/ 47252 w 48856"/>
                <a:gd name="connsiteY5" fmla="*/ 5944 h 23774"/>
                <a:gd name="connsiteX6" fmla="*/ 47252 w 48856"/>
                <a:gd name="connsiteY6" fmla="*/ 17831 h 23774"/>
                <a:gd name="connsiteX7" fmla="*/ 37029 w 48856"/>
                <a:gd name="connsiteY7" fmla="*/ 23775 h 23774"/>
                <a:gd name="connsiteX8" fmla="*/ 11828 w 48856"/>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856" h="23774">
                  <a:moveTo>
                    <a:pt x="11828" y="23775"/>
                  </a:moveTo>
                  <a:cubicBezTo>
                    <a:pt x="7548" y="23775"/>
                    <a:pt x="3744" y="21397"/>
                    <a:pt x="1605" y="17831"/>
                  </a:cubicBezTo>
                  <a:cubicBezTo>
                    <a:pt x="-535" y="14265"/>
                    <a:pt x="-535" y="9510"/>
                    <a:pt x="1605" y="5944"/>
                  </a:cubicBezTo>
                  <a:cubicBezTo>
                    <a:pt x="3744" y="2377"/>
                    <a:pt x="7786" y="0"/>
                    <a:pt x="11828" y="0"/>
                  </a:cubicBezTo>
                  <a:lnTo>
                    <a:pt x="37029" y="0"/>
                  </a:lnTo>
                  <a:cubicBezTo>
                    <a:pt x="41308" y="0"/>
                    <a:pt x="45112" y="2377"/>
                    <a:pt x="47252" y="5944"/>
                  </a:cubicBezTo>
                  <a:cubicBezTo>
                    <a:pt x="49392" y="9510"/>
                    <a:pt x="49392" y="14265"/>
                    <a:pt x="47252" y="17831"/>
                  </a:cubicBezTo>
                  <a:cubicBezTo>
                    <a:pt x="45112" y="21397"/>
                    <a:pt x="41308" y="23775"/>
                    <a:pt x="37029" y="23775"/>
                  </a:cubicBezTo>
                  <a:lnTo>
                    <a:pt x="11828" y="23775"/>
                  </a:ln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5" name="Freeform: Shape 453">
              <a:extLst>
                <a:ext uri="{FF2B5EF4-FFF2-40B4-BE49-F238E27FC236}">
                  <a16:creationId xmlns:a16="http://schemas.microsoft.com/office/drawing/2014/main" id="{D8BC18C1-0950-6AFC-79A9-323F6E846D69}"/>
                </a:ext>
              </a:extLst>
            </p:cNvPr>
            <p:cNvSpPr/>
            <p:nvPr/>
          </p:nvSpPr>
          <p:spPr>
            <a:xfrm>
              <a:off x="7891991" y="3728738"/>
              <a:ext cx="377717" cy="23774"/>
            </a:xfrm>
            <a:custGeom>
              <a:avLst/>
              <a:gdLst>
                <a:gd name="connsiteX0" fmla="*/ 11887 w 377717"/>
                <a:gd name="connsiteY0" fmla="*/ 23775 h 23774"/>
                <a:gd name="connsiteX1" fmla="*/ 3566 w 377717"/>
                <a:gd name="connsiteY1" fmla="*/ 20208 h 23774"/>
                <a:gd name="connsiteX2" fmla="*/ 0 w 377717"/>
                <a:gd name="connsiteY2" fmla="*/ 11887 h 23774"/>
                <a:gd name="connsiteX3" fmla="*/ 3566 w 377717"/>
                <a:gd name="connsiteY3" fmla="*/ 3566 h 23774"/>
                <a:gd name="connsiteX4" fmla="*/ 11887 w 377717"/>
                <a:gd name="connsiteY4" fmla="*/ 0 h 23774"/>
                <a:gd name="connsiteX5" fmla="*/ 365890 w 377717"/>
                <a:gd name="connsiteY5" fmla="*/ 0 h 23774"/>
                <a:gd name="connsiteX6" fmla="*/ 376113 w 377717"/>
                <a:gd name="connsiteY6" fmla="*/ 5944 h 23774"/>
                <a:gd name="connsiteX7" fmla="*/ 376113 w 377717"/>
                <a:gd name="connsiteY7" fmla="*/ 17831 h 23774"/>
                <a:gd name="connsiteX8" fmla="*/ 365890 w 377717"/>
                <a:gd name="connsiteY8" fmla="*/ 23775 h 23774"/>
                <a:gd name="connsiteX9" fmla="*/ 11887 w 377717"/>
                <a:gd name="connsiteY9"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7717" h="23774">
                  <a:moveTo>
                    <a:pt x="11887" y="23775"/>
                  </a:moveTo>
                  <a:cubicBezTo>
                    <a:pt x="8797" y="23775"/>
                    <a:pt x="5706" y="22586"/>
                    <a:pt x="3566" y="20208"/>
                  </a:cubicBezTo>
                  <a:cubicBezTo>
                    <a:pt x="1426" y="18069"/>
                    <a:pt x="0" y="14978"/>
                    <a:pt x="0" y="11887"/>
                  </a:cubicBezTo>
                  <a:cubicBezTo>
                    <a:pt x="0" y="8797"/>
                    <a:pt x="1189" y="5706"/>
                    <a:pt x="3566" y="3566"/>
                  </a:cubicBezTo>
                  <a:cubicBezTo>
                    <a:pt x="5706" y="1426"/>
                    <a:pt x="8797" y="0"/>
                    <a:pt x="11887" y="0"/>
                  </a:cubicBezTo>
                  <a:lnTo>
                    <a:pt x="365890" y="0"/>
                  </a:lnTo>
                  <a:cubicBezTo>
                    <a:pt x="370169" y="0"/>
                    <a:pt x="374211" y="2377"/>
                    <a:pt x="376113" y="5944"/>
                  </a:cubicBezTo>
                  <a:cubicBezTo>
                    <a:pt x="378253" y="9510"/>
                    <a:pt x="378253" y="14265"/>
                    <a:pt x="376113" y="17831"/>
                  </a:cubicBezTo>
                  <a:cubicBezTo>
                    <a:pt x="373973" y="21397"/>
                    <a:pt x="370169" y="23775"/>
                    <a:pt x="365890" y="23775"/>
                  </a:cubicBezTo>
                  <a:lnTo>
                    <a:pt x="11887" y="23775"/>
                  </a:ln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6" name="Freeform: Shape 454">
              <a:extLst>
                <a:ext uri="{FF2B5EF4-FFF2-40B4-BE49-F238E27FC236}">
                  <a16:creationId xmlns:a16="http://schemas.microsoft.com/office/drawing/2014/main" id="{7B3F2158-E351-FB5A-B7CE-2E5F5B91DEDD}"/>
                </a:ext>
              </a:extLst>
            </p:cNvPr>
            <p:cNvSpPr/>
            <p:nvPr/>
          </p:nvSpPr>
          <p:spPr>
            <a:xfrm>
              <a:off x="8182575" y="3791979"/>
              <a:ext cx="86895" cy="23774"/>
            </a:xfrm>
            <a:custGeom>
              <a:avLst/>
              <a:gdLst>
                <a:gd name="connsiteX0" fmla="*/ 11828 w 86895"/>
                <a:gd name="connsiteY0" fmla="*/ 23775 h 23774"/>
                <a:gd name="connsiteX1" fmla="*/ 1605 w 86895"/>
                <a:gd name="connsiteY1" fmla="*/ 17831 h 23774"/>
                <a:gd name="connsiteX2" fmla="*/ 1605 w 86895"/>
                <a:gd name="connsiteY2" fmla="*/ 5944 h 23774"/>
                <a:gd name="connsiteX3" fmla="*/ 11828 w 86895"/>
                <a:gd name="connsiteY3" fmla="*/ 0 h 23774"/>
                <a:gd name="connsiteX4" fmla="*/ 75068 w 86895"/>
                <a:gd name="connsiteY4" fmla="*/ 0 h 23774"/>
                <a:gd name="connsiteX5" fmla="*/ 85291 w 86895"/>
                <a:gd name="connsiteY5" fmla="*/ 5944 h 23774"/>
                <a:gd name="connsiteX6" fmla="*/ 85291 w 86895"/>
                <a:gd name="connsiteY6" fmla="*/ 17831 h 23774"/>
                <a:gd name="connsiteX7" fmla="*/ 75068 w 86895"/>
                <a:gd name="connsiteY7" fmla="*/ 23775 h 23774"/>
                <a:gd name="connsiteX8" fmla="*/ 11828 w 86895"/>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895" h="23774">
                  <a:moveTo>
                    <a:pt x="11828" y="23775"/>
                  </a:moveTo>
                  <a:cubicBezTo>
                    <a:pt x="7548" y="23775"/>
                    <a:pt x="3744" y="21397"/>
                    <a:pt x="1605" y="17831"/>
                  </a:cubicBezTo>
                  <a:cubicBezTo>
                    <a:pt x="-535" y="14265"/>
                    <a:pt x="-535" y="9510"/>
                    <a:pt x="1605" y="5944"/>
                  </a:cubicBezTo>
                  <a:cubicBezTo>
                    <a:pt x="3744" y="2377"/>
                    <a:pt x="7548" y="0"/>
                    <a:pt x="11828" y="0"/>
                  </a:cubicBezTo>
                  <a:lnTo>
                    <a:pt x="75068" y="0"/>
                  </a:lnTo>
                  <a:cubicBezTo>
                    <a:pt x="79347" y="0"/>
                    <a:pt x="83389" y="2377"/>
                    <a:pt x="85291" y="5944"/>
                  </a:cubicBezTo>
                  <a:cubicBezTo>
                    <a:pt x="87431" y="9510"/>
                    <a:pt x="87431" y="14265"/>
                    <a:pt x="85291" y="17831"/>
                  </a:cubicBezTo>
                  <a:cubicBezTo>
                    <a:pt x="83151" y="21635"/>
                    <a:pt x="79110" y="23775"/>
                    <a:pt x="75068" y="23775"/>
                  </a:cubicBezTo>
                  <a:lnTo>
                    <a:pt x="11828" y="23775"/>
                  </a:ln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7" name="Freeform: Shape 455">
              <a:extLst>
                <a:ext uri="{FF2B5EF4-FFF2-40B4-BE49-F238E27FC236}">
                  <a16:creationId xmlns:a16="http://schemas.microsoft.com/office/drawing/2014/main" id="{3EEC6827-7A1B-B6EE-BA11-5818B2A39B6E}"/>
                </a:ext>
              </a:extLst>
            </p:cNvPr>
            <p:cNvSpPr/>
            <p:nvPr/>
          </p:nvSpPr>
          <p:spPr>
            <a:xfrm>
              <a:off x="7892050" y="3791979"/>
              <a:ext cx="251177" cy="23774"/>
            </a:xfrm>
            <a:custGeom>
              <a:avLst/>
              <a:gdLst>
                <a:gd name="connsiteX0" fmla="*/ 11828 w 251177"/>
                <a:gd name="connsiteY0" fmla="*/ 23775 h 23774"/>
                <a:gd name="connsiteX1" fmla="*/ 1605 w 251177"/>
                <a:gd name="connsiteY1" fmla="*/ 17831 h 23774"/>
                <a:gd name="connsiteX2" fmla="*/ 1605 w 251177"/>
                <a:gd name="connsiteY2" fmla="*/ 5944 h 23774"/>
                <a:gd name="connsiteX3" fmla="*/ 11828 w 251177"/>
                <a:gd name="connsiteY3" fmla="*/ 0 h 23774"/>
                <a:gd name="connsiteX4" fmla="*/ 239350 w 251177"/>
                <a:gd name="connsiteY4" fmla="*/ 0 h 23774"/>
                <a:gd name="connsiteX5" fmla="*/ 249573 w 251177"/>
                <a:gd name="connsiteY5" fmla="*/ 5944 h 23774"/>
                <a:gd name="connsiteX6" fmla="*/ 249573 w 251177"/>
                <a:gd name="connsiteY6" fmla="*/ 17831 h 23774"/>
                <a:gd name="connsiteX7" fmla="*/ 239350 w 251177"/>
                <a:gd name="connsiteY7" fmla="*/ 23775 h 23774"/>
                <a:gd name="connsiteX8" fmla="*/ 11828 w 25117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177" h="23774">
                  <a:moveTo>
                    <a:pt x="11828" y="23775"/>
                  </a:moveTo>
                  <a:cubicBezTo>
                    <a:pt x="7548" y="23775"/>
                    <a:pt x="3744" y="21397"/>
                    <a:pt x="1605" y="17831"/>
                  </a:cubicBezTo>
                  <a:cubicBezTo>
                    <a:pt x="-535" y="14265"/>
                    <a:pt x="-535" y="9510"/>
                    <a:pt x="1605" y="5944"/>
                  </a:cubicBezTo>
                  <a:cubicBezTo>
                    <a:pt x="3744" y="2377"/>
                    <a:pt x="7786" y="0"/>
                    <a:pt x="11828" y="0"/>
                  </a:cubicBezTo>
                  <a:lnTo>
                    <a:pt x="239350" y="0"/>
                  </a:lnTo>
                  <a:cubicBezTo>
                    <a:pt x="243629" y="0"/>
                    <a:pt x="247433" y="2377"/>
                    <a:pt x="249573" y="5944"/>
                  </a:cubicBezTo>
                  <a:cubicBezTo>
                    <a:pt x="251713" y="9510"/>
                    <a:pt x="251713" y="14265"/>
                    <a:pt x="249573" y="17831"/>
                  </a:cubicBezTo>
                  <a:cubicBezTo>
                    <a:pt x="247433" y="21635"/>
                    <a:pt x="243629" y="23775"/>
                    <a:pt x="239350" y="23775"/>
                  </a:cubicBezTo>
                  <a:lnTo>
                    <a:pt x="11828" y="23775"/>
                  </a:ln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8" name="Freeform: Shape 456">
              <a:extLst>
                <a:ext uri="{FF2B5EF4-FFF2-40B4-BE49-F238E27FC236}">
                  <a16:creationId xmlns:a16="http://schemas.microsoft.com/office/drawing/2014/main" id="{B1285CB0-C878-5566-3720-B75DC005429E}"/>
                </a:ext>
              </a:extLst>
            </p:cNvPr>
            <p:cNvSpPr/>
            <p:nvPr/>
          </p:nvSpPr>
          <p:spPr>
            <a:xfrm>
              <a:off x="7892050" y="3855219"/>
              <a:ext cx="86895" cy="23774"/>
            </a:xfrm>
            <a:custGeom>
              <a:avLst/>
              <a:gdLst>
                <a:gd name="connsiteX0" fmla="*/ 11828 w 86895"/>
                <a:gd name="connsiteY0" fmla="*/ 23775 h 23774"/>
                <a:gd name="connsiteX1" fmla="*/ 1605 w 86895"/>
                <a:gd name="connsiteY1" fmla="*/ 17831 h 23774"/>
                <a:gd name="connsiteX2" fmla="*/ 1605 w 86895"/>
                <a:gd name="connsiteY2" fmla="*/ 5944 h 23774"/>
                <a:gd name="connsiteX3" fmla="*/ 11828 w 86895"/>
                <a:gd name="connsiteY3" fmla="*/ 0 h 23774"/>
                <a:gd name="connsiteX4" fmla="*/ 75068 w 86895"/>
                <a:gd name="connsiteY4" fmla="*/ 0 h 23774"/>
                <a:gd name="connsiteX5" fmla="*/ 85291 w 86895"/>
                <a:gd name="connsiteY5" fmla="*/ 5944 h 23774"/>
                <a:gd name="connsiteX6" fmla="*/ 85291 w 86895"/>
                <a:gd name="connsiteY6" fmla="*/ 17831 h 23774"/>
                <a:gd name="connsiteX7" fmla="*/ 75068 w 86895"/>
                <a:gd name="connsiteY7" fmla="*/ 23775 h 23774"/>
                <a:gd name="connsiteX8" fmla="*/ 11828 w 86895"/>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895" h="23774">
                  <a:moveTo>
                    <a:pt x="11828" y="23775"/>
                  </a:moveTo>
                  <a:cubicBezTo>
                    <a:pt x="7548" y="23775"/>
                    <a:pt x="3744" y="21397"/>
                    <a:pt x="1605" y="17831"/>
                  </a:cubicBezTo>
                  <a:cubicBezTo>
                    <a:pt x="-535" y="14265"/>
                    <a:pt x="-535" y="9510"/>
                    <a:pt x="1605" y="5944"/>
                  </a:cubicBezTo>
                  <a:cubicBezTo>
                    <a:pt x="3744" y="2377"/>
                    <a:pt x="7786" y="0"/>
                    <a:pt x="11828" y="0"/>
                  </a:cubicBezTo>
                  <a:lnTo>
                    <a:pt x="75068" y="0"/>
                  </a:lnTo>
                  <a:cubicBezTo>
                    <a:pt x="79347" y="0"/>
                    <a:pt x="83151" y="2377"/>
                    <a:pt x="85291" y="5944"/>
                  </a:cubicBezTo>
                  <a:cubicBezTo>
                    <a:pt x="87431" y="9510"/>
                    <a:pt x="87431" y="14265"/>
                    <a:pt x="85291" y="17831"/>
                  </a:cubicBezTo>
                  <a:cubicBezTo>
                    <a:pt x="83151" y="21397"/>
                    <a:pt x="79347" y="23775"/>
                    <a:pt x="75068" y="23775"/>
                  </a:cubicBezTo>
                  <a:lnTo>
                    <a:pt x="11828" y="23775"/>
                  </a:ln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9" name="Freeform: Shape 457">
              <a:extLst>
                <a:ext uri="{FF2B5EF4-FFF2-40B4-BE49-F238E27FC236}">
                  <a16:creationId xmlns:a16="http://schemas.microsoft.com/office/drawing/2014/main" id="{FA61D268-9F28-5662-EAAB-2D656CA9ABF7}"/>
                </a:ext>
              </a:extLst>
            </p:cNvPr>
            <p:cNvSpPr/>
            <p:nvPr/>
          </p:nvSpPr>
          <p:spPr>
            <a:xfrm>
              <a:off x="8018293" y="3855219"/>
              <a:ext cx="238577" cy="23774"/>
            </a:xfrm>
            <a:custGeom>
              <a:avLst/>
              <a:gdLst>
                <a:gd name="connsiteX0" fmla="*/ 11828 w 238577"/>
                <a:gd name="connsiteY0" fmla="*/ 23775 h 23774"/>
                <a:gd name="connsiteX1" fmla="*/ 1605 w 238577"/>
                <a:gd name="connsiteY1" fmla="*/ 17831 h 23774"/>
                <a:gd name="connsiteX2" fmla="*/ 1605 w 238577"/>
                <a:gd name="connsiteY2" fmla="*/ 5944 h 23774"/>
                <a:gd name="connsiteX3" fmla="*/ 11828 w 238577"/>
                <a:gd name="connsiteY3" fmla="*/ 0 h 23774"/>
                <a:gd name="connsiteX4" fmla="*/ 226749 w 238577"/>
                <a:gd name="connsiteY4" fmla="*/ 0 h 23774"/>
                <a:gd name="connsiteX5" fmla="*/ 236973 w 238577"/>
                <a:gd name="connsiteY5" fmla="*/ 5944 h 23774"/>
                <a:gd name="connsiteX6" fmla="*/ 236973 w 238577"/>
                <a:gd name="connsiteY6" fmla="*/ 17831 h 23774"/>
                <a:gd name="connsiteX7" fmla="*/ 226749 w 238577"/>
                <a:gd name="connsiteY7" fmla="*/ 23775 h 23774"/>
                <a:gd name="connsiteX8" fmla="*/ 11828 w 23857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577" h="23774">
                  <a:moveTo>
                    <a:pt x="11828" y="23775"/>
                  </a:moveTo>
                  <a:cubicBezTo>
                    <a:pt x="7548" y="23775"/>
                    <a:pt x="3744" y="21397"/>
                    <a:pt x="1605" y="17831"/>
                  </a:cubicBezTo>
                  <a:cubicBezTo>
                    <a:pt x="-535" y="14265"/>
                    <a:pt x="-535" y="9510"/>
                    <a:pt x="1605" y="5944"/>
                  </a:cubicBezTo>
                  <a:cubicBezTo>
                    <a:pt x="3744" y="2140"/>
                    <a:pt x="7548" y="0"/>
                    <a:pt x="11828" y="0"/>
                  </a:cubicBezTo>
                  <a:lnTo>
                    <a:pt x="226749" y="0"/>
                  </a:lnTo>
                  <a:cubicBezTo>
                    <a:pt x="231029" y="0"/>
                    <a:pt x="234833" y="2377"/>
                    <a:pt x="236973" y="5944"/>
                  </a:cubicBezTo>
                  <a:cubicBezTo>
                    <a:pt x="239112" y="9510"/>
                    <a:pt x="239112" y="14265"/>
                    <a:pt x="236973" y="17831"/>
                  </a:cubicBezTo>
                  <a:cubicBezTo>
                    <a:pt x="234833" y="21397"/>
                    <a:pt x="231029" y="23775"/>
                    <a:pt x="226749" y="23775"/>
                  </a:cubicBezTo>
                  <a:lnTo>
                    <a:pt x="11828" y="23775"/>
                  </a:ln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30" name="Freeform: Shape 458">
              <a:extLst>
                <a:ext uri="{FF2B5EF4-FFF2-40B4-BE49-F238E27FC236}">
                  <a16:creationId xmlns:a16="http://schemas.microsoft.com/office/drawing/2014/main" id="{594AA3C8-2595-4914-06C8-ECB5B91A2601}"/>
                </a:ext>
              </a:extLst>
            </p:cNvPr>
            <p:cNvSpPr/>
            <p:nvPr/>
          </p:nvSpPr>
          <p:spPr>
            <a:xfrm>
              <a:off x="7892050" y="3918459"/>
              <a:ext cx="61457" cy="23774"/>
            </a:xfrm>
            <a:custGeom>
              <a:avLst/>
              <a:gdLst>
                <a:gd name="connsiteX0" fmla="*/ 11828 w 61457"/>
                <a:gd name="connsiteY0" fmla="*/ 23775 h 23774"/>
                <a:gd name="connsiteX1" fmla="*/ 1605 w 61457"/>
                <a:gd name="connsiteY1" fmla="*/ 17831 h 23774"/>
                <a:gd name="connsiteX2" fmla="*/ 1605 w 61457"/>
                <a:gd name="connsiteY2" fmla="*/ 5944 h 23774"/>
                <a:gd name="connsiteX3" fmla="*/ 11828 w 61457"/>
                <a:gd name="connsiteY3" fmla="*/ 0 h 23774"/>
                <a:gd name="connsiteX4" fmla="*/ 49629 w 61457"/>
                <a:gd name="connsiteY4" fmla="*/ 0 h 23774"/>
                <a:gd name="connsiteX5" fmla="*/ 59852 w 61457"/>
                <a:gd name="connsiteY5" fmla="*/ 5944 h 23774"/>
                <a:gd name="connsiteX6" fmla="*/ 59852 w 61457"/>
                <a:gd name="connsiteY6" fmla="*/ 17831 h 23774"/>
                <a:gd name="connsiteX7" fmla="*/ 49629 w 61457"/>
                <a:gd name="connsiteY7" fmla="*/ 23775 h 23774"/>
                <a:gd name="connsiteX8" fmla="*/ 11828 w 6145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457" h="23774">
                  <a:moveTo>
                    <a:pt x="11828" y="23775"/>
                  </a:moveTo>
                  <a:cubicBezTo>
                    <a:pt x="7548" y="23775"/>
                    <a:pt x="3744" y="21397"/>
                    <a:pt x="1605" y="17831"/>
                  </a:cubicBezTo>
                  <a:cubicBezTo>
                    <a:pt x="-535" y="14265"/>
                    <a:pt x="-535" y="9510"/>
                    <a:pt x="1605" y="5944"/>
                  </a:cubicBezTo>
                  <a:cubicBezTo>
                    <a:pt x="3744" y="2377"/>
                    <a:pt x="7786" y="0"/>
                    <a:pt x="11828" y="0"/>
                  </a:cubicBezTo>
                  <a:lnTo>
                    <a:pt x="49629" y="0"/>
                  </a:lnTo>
                  <a:cubicBezTo>
                    <a:pt x="53909" y="0"/>
                    <a:pt x="57713" y="2377"/>
                    <a:pt x="59852" y="5944"/>
                  </a:cubicBezTo>
                  <a:cubicBezTo>
                    <a:pt x="61992" y="9510"/>
                    <a:pt x="61992" y="14265"/>
                    <a:pt x="59852" y="17831"/>
                  </a:cubicBezTo>
                  <a:cubicBezTo>
                    <a:pt x="57713" y="21397"/>
                    <a:pt x="53671" y="23775"/>
                    <a:pt x="49629" y="23775"/>
                  </a:cubicBezTo>
                  <a:lnTo>
                    <a:pt x="11828" y="23775"/>
                  </a:ln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31" name="Freeform: Shape 459">
              <a:extLst>
                <a:ext uri="{FF2B5EF4-FFF2-40B4-BE49-F238E27FC236}">
                  <a16:creationId xmlns:a16="http://schemas.microsoft.com/office/drawing/2014/main" id="{3B658E1D-B315-A5A9-C455-41B1C179BA29}"/>
                </a:ext>
              </a:extLst>
            </p:cNvPr>
            <p:cNvSpPr/>
            <p:nvPr/>
          </p:nvSpPr>
          <p:spPr>
            <a:xfrm>
              <a:off x="7993092" y="3918459"/>
              <a:ext cx="187937" cy="23774"/>
            </a:xfrm>
            <a:custGeom>
              <a:avLst/>
              <a:gdLst>
                <a:gd name="connsiteX0" fmla="*/ 11828 w 187937"/>
                <a:gd name="connsiteY0" fmla="*/ 23775 h 23774"/>
                <a:gd name="connsiteX1" fmla="*/ 1605 w 187937"/>
                <a:gd name="connsiteY1" fmla="*/ 17831 h 23774"/>
                <a:gd name="connsiteX2" fmla="*/ 1605 w 187937"/>
                <a:gd name="connsiteY2" fmla="*/ 5944 h 23774"/>
                <a:gd name="connsiteX3" fmla="*/ 11828 w 187937"/>
                <a:gd name="connsiteY3" fmla="*/ 0 h 23774"/>
                <a:gd name="connsiteX4" fmla="*/ 176110 w 187937"/>
                <a:gd name="connsiteY4" fmla="*/ 0 h 23774"/>
                <a:gd name="connsiteX5" fmla="*/ 186333 w 187937"/>
                <a:gd name="connsiteY5" fmla="*/ 5944 h 23774"/>
                <a:gd name="connsiteX6" fmla="*/ 186333 w 187937"/>
                <a:gd name="connsiteY6" fmla="*/ 17831 h 23774"/>
                <a:gd name="connsiteX7" fmla="*/ 176110 w 187937"/>
                <a:gd name="connsiteY7" fmla="*/ 23775 h 23774"/>
                <a:gd name="connsiteX8" fmla="*/ 11828 w 18793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937" h="23774">
                  <a:moveTo>
                    <a:pt x="11828" y="23775"/>
                  </a:moveTo>
                  <a:cubicBezTo>
                    <a:pt x="7548" y="23775"/>
                    <a:pt x="3744" y="21397"/>
                    <a:pt x="1605" y="17831"/>
                  </a:cubicBezTo>
                  <a:cubicBezTo>
                    <a:pt x="-535" y="14265"/>
                    <a:pt x="-535" y="9510"/>
                    <a:pt x="1605" y="5944"/>
                  </a:cubicBezTo>
                  <a:cubicBezTo>
                    <a:pt x="3744" y="2377"/>
                    <a:pt x="7548" y="0"/>
                    <a:pt x="11828" y="0"/>
                  </a:cubicBezTo>
                  <a:lnTo>
                    <a:pt x="176110" y="0"/>
                  </a:lnTo>
                  <a:cubicBezTo>
                    <a:pt x="180389" y="0"/>
                    <a:pt x="184193" y="2377"/>
                    <a:pt x="186333" y="5944"/>
                  </a:cubicBezTo>
                  <a:cubicBezTo>
                    <a:pt x="188473" y="9510"/>
                    <a:pt x="188473" y="14265"/>
                    <a:pt x="186333" y="17831"/>
                  </a:cubicBezTo>
                  <a:cubicBezTo>
                    <a:pt x="184193" y="21397"/>
                    <a:pt x="180151" y="23775"/>
                    <a:pt x="176110" y="23775"/>
                  </a:cubicBezTo>
                  <a:lnTo>
                    <a:pt x="11828" y="23775"/>
                  </a:ln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32" name="Freeform: Shape 460">
              <a:extLst>
                <a:ext uri="{FF2B5EF4-FFF2-40B4-BE49-F238E27FC236}">
                  <a16:creationId xmlns:a16="http://schemas.microsoft.com/office/drawing/2014/main" id="{068E011B-24AA-0073-AC27-72E66EBBB3A5}"/>
                </a:ext>
              </a:extLst>
            </p:cNvPr>
            <p:cNvSpPr/>
            <p:nvPr/>
          </p:nvSpPr>
          <p:spPr>
            <a:xfrm>
              <a:off x="8043732" y="3602258"/>
              <a:ext cx="124697" cy="23774"/>
            </a:xfrm>
            <a:custGeom>
              <a:avLst/>
              <a:gdLst>
                <a:gd name="connsiteX0" fmla="*/ 11828 w 124697"/>
                <a:gd name="connsiteY0" fmla="*/ 23775 h 23774"/>
                <a:gd name="connsiteX1" fmla="*/ 1605 w 124697"/>
                <a:gd name="connsiteY1" fmla="*/ 17831 h 23774"/>
                <a:gd name="connsiteX2" fmla="*/ 1605 w 124697"/>
                <a:gd name="connsiteY2" fmla="*/ 5944 h 23774"/>
                <a:gd name="connsiteX3" fmla="*/ 11828 w 124697"/>
                <a:gd name="connsiteY3" fmla="*/ 0 h 23774"/>
                <a:gd name="connsiteX4" fmla="*/ 112870 w 124697"/>
                <a:gd name="connsiteY4" fmla="*/ 0 h 23774"/>
                <a:gd name="connsiteX5" fmla="*/ 123093 w 124697"/>
                <a:gd name="connsiteY5" fmla="*/ 5944 h 23774"/>
                <a:gd name="connsiteX6" fmla="*/ 123093 w 124697"/>
                <a:gd name="connsiteY6" fmla="*/ 17831 h 23774"/>
                <a:gd name="connsiteX7" fmla="*/ 112870 w 124697"/>
                <a:gd name="connsiteY7" fmla="*/ 23775 h 23774"/>
                <a:gd name="connsiteX8" fmla="*/ 11828 w 124697"/>
                <a:gd name="connsiteY8" fmla="*/ 23775 h 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697" h="23774">
                  <a:moveTo>
                    <a:pt x="11828" y="23775"/>
                  </a:moveTo>
                  <a:cubicBezTo>
                    <a:pt x="7548" y="23775"/>
                    <a:pt x="3744" y="21397"/>
                    <a:pt x="1605" y="17831"/>
                  </a:cubicBezTo>
                  <a:cubicBezTo>
                    <a:pt x="-535" y="14265"/>
                    <a:pt x="-535" y="9510"/>
                    <a:pt x="1605" y="5944"/>
                  </a:cubicBezTo>
                  <a:cubicBezTo>
                    <a:pt x="3744" y="2140"/>
                    <a:pt x="7548" y="0"/>
                    <a:pt x="11828" y="0"/>
                  </a:cubicBezTo>
                  <a:lnTo>
                    <a:pt x="112870" y="0"/>
                  </a:lnTo>
                  <a:cubicBezTo>
                    <a:pt x="117149" y="0"/>
                    <a:pt x="120953" y="2377"/>
                    <a:pt x="123093" y="5944"/>
                  </a:cubicBezTo>
                  <a:cubicBezTo>
                    <a:pt x="125232" y="9510"/>
                    <a:pt x="125232" y="14265"/>
                    <a:pt x="123093" y="17831"/>
                  </a:cubicBezTo>
                  <a:cubicBezTo>
                    <a:pt x="120953" y="21397"/>
                    <a:pt x="117149" y="23775"/>
                    <a:pt x="112870" y="23775"/>
                  </a:cubicBezTo>
                  <a:lnTo>
                    <a:pt x="11828" y="23775"/>
                  </a:ln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grpSp>
    </p:spTree>
    <p:extLst>
      <p:ext uri="{BB962C8B-B14F-4D97-AF65-F5344CB8AC3E}">
        <p14:creationId xmlns:p14="http://schemas.microsoft.com/office/powerpoint/2010/main" val="35243303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F42BFD-0B07-CFE7-2E5B-CF984C4DB1C7}"/>
            </a:ext>
          </a:extLst>
        </p:cNvPr>
        <p:cNvGrpSpPr/>
        <p:nvPr/>
      </p:nvGrpSpPr>
      <p:grpSpPr>
        <a:xfrm>
          <a:off x="0" y="0"/>
          <a:ext cx="0" cy="0"/>
          <a:chOff x="0" y="0"/>
          <a:chExt cx="0" cy="0"/>
        </a:xfrm>
      </p:grpSpPr>
      <p:sp>
        <p:nvSpPr>
          <p:cNvPr id="10" name="Text Placeholder 2">
            <a:extLst>
              <a:ext uri="{FF2B5EF4-FFF2-40B4-BE49-F238E27FC236}">
                <a16:creationId xmlns:a16="http://schemas.microsoft.com/office/drawing/2014/main" id="{84DF6A6A-E589-CA77-A3E3-871508C3BB6A}"/>
              </a:ext>
            </a:extLst>
          </p:cNvPr>
          <p:cNvSpPr txBox="1">
            <a:spLocks/>
          </p:cNvSpPr>
          <p:nvPr/>
        </p:nvSpPr>
        <p:spPr>
          <a:xfrm>
            <a:off x="801394" y="3508234"/>
            <a:ext cx="4114800" cy="1828800"/>
          </a:xfrm>
          <a:prstGeom prst="rect">
            <a:avLst/>
          </a:prstGeom>
          <a:solidFill>
            <a:schemeClr val="bg1"/>
          </a:solidFill>
        </p:spPr>
        <p:txBody>
          <a:bodyPr vert="horz" lIns="182880" tIns="91440" rIns="182880" bIns="0" rtlCol="0" anchor="ct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3C9B34"/>
              </a:buClr>
              <a:buSzTx/>
              <a:buFont typeface="Arial" panose="020B0604020202020204" pitchFamily="34" charset="0"/>
              <a:buNone/>
              <a:tabLst/>
              <a:defRPr/>
            </a:pPr>
            <a:r>
              <a:rPr kumimoji="0" lang="en-US" sz="2400" b="1" i="0" u="none" strike="noStrike" kern="1200" cap="none" spc="0" normalizeH="0" baseline="0" noProof="0">
                <a:ln>
                  <a:noFill/>
                </a:ln>
                <a:solidFill>
                  <a:srgbClr val="414041"/>
                </a:solidFill>
                <a:effectLst/>
                <a:uLnTx/>
                <a:uFillTx/>
                <a:latin typeface="Aptos" panose="02110004020202020204"/>
                <a:ea typeface="+mn-ea"/>
                <a:cs typeface="+mn-cs"/>
              </a:rPr>
              <a:t>WHO</a:t>
            </a:r>
            <a:r>
              <a:rPr kumimoji="0" lang="en-US" sz="2400" b="0" i="0" u="none" strike="noStrike" kern="1200" cap="none" spc="0" normalizeH="0" baseline="0" noProof="0">
                <a:ln>
                  <a:noFill/>
                </a:ln>
                <a:solidFill>
                  <a:srgbClr val="414041"/>
                </a:solidFill>
                <a:effectLst/>
                <a:uLnTx/>
                <a:uFillTx/>
                <a:latin typeface="Aptos" panose="02110004020202020204"/>
                <a:ea typeface="+mn-ea"/>
                <a:cs typeface="+mn-cs"/>
              </a:rPr>
              <a:t> is the</a:t>
            </a:r>
          </a:p>
          <a:p>
            <a:pPr marL="0" marR="0" lvl="0" indent="0" algn="ctr" defTabSz="914400" rtl="0" eaLnBrk="1" fontAlgn="auto" latinLnBrk="0" hangingPunct="1">
              <a:lnSpc>
                <a:spcPct val="100000"/>
              </a:lnSpc>
              <a:spcBef>
                <a:spcPts val="0"/>
              </a:spcBef>
              <a:spcAft>
                <a:spcPts val="0"/>
              </a:spcAft>
              <a:buClr>
                <a:srgbClr val="3C9B34"/>
              </a:buClr>
              <a:buSzTx/>
              <a:buFont typeface="Arial" panose="020B0604020202020204" pitchFamily="34" charset="0"/>
              <a:buNone/>
              <a:tabLst/>
              <a:defRPr/>
            </a:pPr>
            <a:r>
              <a:rPr kumimoji="0" lang="en-US" sz="2400" b="0" i="0" u="none" strike="noStrike" kern="1200" cap="none" spc="0" normalizeH="0" baseline="0" noProof="0">
                <a:ln>
                  <a:noFill/>
                </a:ln>
                <a:solidFill>
                  <a:srgbClr val="414041"/>
                </a:solidFill>
                <a:effectLst/>
                <a:uLnTx/>
                <a:uFillTx/>
                <a:latin typeface="Aptos" panose="02110004020202020204"/>
                <a:ea typeface="+mn-ea"/>
                <a:cs typeface="+mn-cs"/>
              </a:rPr>
              <a:t>IRA Beneficiary?</a:t>
            </a:r>
          </a:p>
        </p:txBody>
      </p:sp>
      <p:grpSp>
        <p:nvGrpSpPr>
          <p:cNvPr id="3" name="Group 2">
            <a:extLst>
              <a:ext uri="{FF2B5EF4-FFF2-40B4-BE49-F238E27FC236}">
                <a16:creationId xmlns:a16="http://schemas.microsoft.com/office/drawing/2014/main" id="{0E1FFD7F-B1B3-82FF-EE04-488263C078FC}"/>
              </a:ext>
            </a:extLst>
          </p:cNvPr>
          <p:cNvGrpSpPr/>
          <p:nvPr/>
        </p:nvGrpSpPr>
        <p:grpSpPr>
          <a:xfrm>
            <a:off x="2051492" y="2063640"/>
            <a:ext cx="1620514" cy="1561163"/>
            <a:chOff x="7301267" y="1205879"/>
            <a:chExt cx="1620514" cy="1561163"/>
          </a:xfrm>
        </p:grpSpPr>
        <p:sp>
          <p:nvSpPr>
            <p:cNvPr id="11" name="Snip Diagonal Corner Rectangle 11"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7A7E4999-E5B1-A70A-7559-CAC17E23E0F1}"/>
                </a:ext>
              </a:extLst>
            </p:cNvPr>
            <p:cNvSpPr/>
            <p:nvPr/>
          </p:nvSpPr>
          <p:spPr>
            <a:xfrm>
              <a:off x="7301267" y="1205879"/>
              <a:ext cx="1620514" cy="1561163"/>
            </a:xfrm>
            <a:prstGeom prst="snip2Diag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3F3F5"/>
                </a:solidFill>
                <a:effectLst/>
                <a:uLnTx/>
                <a:uFillTx/>
                <a:latin typeface="Aptos Light" panose="020B0004020202020204" pitchFamily="34" charset="0"/>
                <a:ea typeface="等线" panose="02010600030101010101" pitchFamily="2" charset="-122"/>
                <a:cs typeface="+mn-cs"/>
              </a:endParaRPr>
            </a:p>
          </p:txBody>
        </p:sp>
        <p:sp>
          <p:nvSpPr>
            <p:cNvPr id="18" name="Graphic 65">
              <a:extLst>
                <a:ext uri="{FF2B5EF4-FFF2-40B4-BE49-F238E27FC236}">
                  <a16:creationId xmlns:a16="http://schemas.microsoft.com/office/drawing/2014/main" id="{42D03AAE-7BE7-05EA-F169-4C4F89ADD498}"/>
                </a:ext>
              </a:extLst>
            </p:cNvPr>
            <p:cNvSpPr/>
            <p:nvPr/>
          </p:nvSpPr>
          <p:spPr>
            <a:xfrm>
              <a:off x="7665040" y="1498109"/>
              <a:ext cx="892968" cy="937623"/>
            </a:xfrm>
            <a:custGeom>
              <a:avLst/>
              <a:gdLst>
                <a:gd name="connsiteX0" fmla="*/ 610765 w 766011"/>
                <a:gd name="connsiteY0" fmla="*/ 0 h 766011"/>
                <a:gd name="connsiteX1" fmla="*/ 479055 w 766011"/>
                <a:gd name="connsiteY1" fmla="*/ 131710 h 766011"/>
                <a:gd name="connsiteX2" fmla="*/ 569635 w 766011"/>
                <a:gd name="connsiteY2" fmla="*/ 257001 h 766011"/>
                <a:gd name="connsiteX3" fmla="*/ 468594 w 766011"/>
                <a:gd name="connsiteY3" fmla="*/ 343065 h 766011"/>
                <a:gd name="connsiteX4" fmla="*/ 383244 w 766011"/>
                <a:gd name="connsiteY4" fmla="*/ 311207 h 766011"/>
                <a:gd name="connsiteX5" fmla="*/ 253911 w 766011"/>
                <a:gd name="connsiteY5" fmla="*/ 418192 h 766011"/>
                <a:gd name="connsiteX6" fmla="*/ 196614 w 766011"/>
                <a:gd name="connsiteY6" fmla="*/ 388950 h 766011"/>
                <a:gd name="connsiteX7" fmla="*/ 287433 w 766011"/>
                <a:gd name="connsiteY7" fmla="*/ 263183 h 766011"/>
                <a:gd name="connsiteX8" fmla="*/ 155722 w 766011"/>
                <a:gd name="connsiteY8" fmla="*/ 131473 h 766011"/>
                <a:gd name="connsiteX9" fmla="*/ 24012 w 766011"/>
                <a:gd name="connsiteY9" fmla="*/ 263183 h 766011"/>
                <a:gd name="connsiteX10" fmla="*/ 114830 w 766011"/>
                <a:gd name="connsiteY10" fmla="*/ 388474 h 766011"/>
                <a:gd name="connsiteX11" fmla="*/ 0 w 766011"/>
                <a:gd name="connsiteY11" fmla="*/ 538491 h 766011"/>
                <a:gd name="connsiteX12" fmla="*/ 0 w 766011"/>
                <a:gd name="connsiteY12" fmla="*/ 766012 h 766011"/>
                <a:gd name="connsiteX13" fmla="*/ 766012 w 766011"/>
                <a:gd name="connsiteY13" fmla="*/ 766012 h 766011"/>
                <a:gd name="connsiteX14" fmla="*/ 766012 w 766011"/>
                <a:gd name="connsiteY14" fmla="*/ 407018 h 766011"/>
                <a:gd name="connsiteX15" fmla="*/ 651181 w 766011"/>
                <a:gd name="connsiteY15" fmla="*/ 257001 h 766011"/>
                <a:gd name="connsiteX16" fmla="*/ 742000 w 766011"/>
                <a:gd name="connsiteY16" fmla="*/ 131710 h 766011"/>
                <a:gd name="connsiteX17" fmla="*/ 610289 w 766011"/>
                <a:gd name="connsiteY17" fmla="*/ 0 h 766011"/>
                <a:gd name="connsiteX18" fmla="*/ 610289 w 766011"/>
                <a:gd name="connsiteY18" fmla="*/ 0 h 766011"/>
                <a:gd name="connsiteX19" fmla="*/ 610765 w 766011"/>
                <a:gd name="connsiteY19" fmla="*/ 24012 h 766011"/>
                <a:gd name="connsiteX20" fmla="*/ 718463 w 766011"/>
                <a:gd name="connsiteY20" fmla="*/ 131710 h 766011"/>
                <a:gd name="connsiteX21" fmla="*/ 610765 w 766011"/>
                <a:gd name="connsiteY21" fmla="*/ 239408 h 766011"/>
                <a:gd name="connsiteX22" fmla="*/ 503067 w 766011"/>
                <a:gd name="connsiteY22" fmla="*/ 131710 h 766011"/>
                <a:gd name="connsiteX23" fmla="*/ 610765 w 766011"/>
                <a:gd name="connsiteY23" fmla="*/ 24012 h 766011"/>
                <a:gd name="connsiteX24" fmla="*/ 155722 w 766011"/>
                <a:gd name="connsiteY24" fmla="*/ 155485 h 766011"/>
                <a:gd name="connsiteX25" fmla="*/ 263421 w 766011"/>
                <a:gd name="connsiteY25" fmla="*/ 263183 h 766011"/>
                <a:gd name="connsiteX26" fmla="*/ 155722 w 766011"/>
                <a:gd name="connsiteY26" fmla="*/ 370881 h 766011"/>
                <a:gd name="connsiteX27" fmla="*/ 48024 w 766011"/>
                <a:gd name="connsiteY27" fmla="*/ 263183 h 766011"/>
                <a:gd name="connsiteX28" fmla="*/ 155722 w 766011"/>
                <a:gd name="connsiteY28" fmla="*/ 155485 h 766011"/>
                <a:gd name="connsiteX29" fmla="*/ 610765 w 766011"/>
                <a:gd name="connsiteY29" fmla="*/ 275308 h 766011"/>
                <a:gd name="connsiteX30" fmla="*/ 742475 w 766011"/>
                <a:gd name="connsiteY30" fmla="*/ 407018 h 766011"/>
                <a:gd name="connsiteX31" fmla="*/ 742475 w 766011"/>
                <a:gd name="connsiteY31" fmla="*/ 742237 h 766011"/>
                <a:gd name="connsiteX32" fmla="*/ 538966 w 766011"/>
                <a:gd name="connsiteY32" fmla="*/ 742237 h 766011"/>
                <a:gd name="connsiteX33" fmla="*/ 538966 w 766011"/>
                <a:gd name="connsiteY33" fmla="*/ 718225 h 766011"/>
                <a:gd name="connsiteX34" fmla="*/ 424136 w 766011"/>
                <a:gd name="connsiteY34" fmla="*/ 568209 h 766011"/>
                <a:gd name="connsiteX35" fmla="*/ 514954 w 766011"/>
                <a:gd name="connsiteY35" fmla="*/ 442917 h 766011"/>
                <a:gd name="connsiteX36" fmla="*/ 486900 w 766011"/>
                <a:gd name="connsiteY36" fmla="*/ 362560 h 766011"/>
                <a:gd name="connsiteX37" fmla="*/ 610765 w 766011"/>
                <a:gd name="connsiteY37" fmla="*/ 275308 h 766011"/>
                <a:gd name="connsiteX38" fmla="*/ 610765 w 766011"/>
                <a:gd name="connsiteY38" fmla="*/ 275308 h 766011"/>
                <a:gd name="connsiteX39" fmla="*/ 383244 w 766011"/>
                <a:gd name="connsiteY39" fmla="*/ 335219 h 766011"/>
                <a:gd name="connsiteX40" fmla="*/ 490942 w 766011"/>
                <a:gd name="connsiteY40" fmla="*/ 442917 h 766011"/>
                <a:gd name="connsiteX41" fmla="*/ 383244 w 766011"/>
                <a:gd name="connsiteY41" fmla="*/ 550616 h 766011"/>
                <a:gd name="connsiteX42" fmla="*/ 275546 w 766011"/>
                <a:gd name="connsiteY42" fmla="*/ 442917 h 766011"/>
                <a:gd name="connsiteX43" fmla="*/ 383244 w 766011"/>
                <a:gd name="connsiteY43" fmla="*/ 335219 h 766011"/>
                <a:gd name="connsiteX44" fmla="*/ 155722 w 766011"/>
                <a:gd name="connsiteY44" fmla="*/ 407018 h 766011"/>
                <a:gd name="connsiteX45" fmla="*/ 251771 w 766011"/>
                <a:gd name="connsiteY45" fmla="*/ 448623 h 766011"/>
                <a:gd name="connsiteX46" fmla="*/ 342352 w 766011"/>
                <a:gd name="connsiteY46" fmla="*/ 568209 h 766011"/>
                <a:gd name="connsiteX47" fmla="*/ 227521 w 766011"/>
                <a:gd name="connsiteY47" fmla="*/ 718225 h 766011"/>
                <a:gd name="connsiteX48" fmla="*/ 227521 w 766011"/>
                <a:gd name="connsiteY48" fmla="*/ 742237 h 766011"/>
                <a:gd name="connsiteX49" fmla="*/ 24012 w 766011"/>
                <a:gd name="connsiteY49" fmla="*/ 742237 h 766011"/>
                <a:gd name="connsiteX50" fmla="*/ 24012 w 766011"/>
                <a:gd name="connsiteY50" fmla="*/ 538728 h 766011"/>
                <a:gd name="connsiteX51" fmla="*/ 155722 w 766011"/>
                <a:gd name="connsiteY51" fmla="*/ 407018 h 766011"/>
                <a:gd name="connsiteX52" fmla="*/ 155722 w 766011"/>
                <a:gd name="connsiteY52" fmla="*/ 407018 h 766011"/>
                <a:gd name="connsiteX53" fmla="*/ 383244 w 766011"/>
                <a:gd name="connsiteY53" fmla="*/ 586515 h 766011"/>
                <a:gd name="connsiteX54" fmla="*/ 514954 w 766011"/>
                <a:gd name="connsiteY54" fmla="*/ 718225 h 766011"/>
                <a:gd name="connsiteX55" fmla="*/ 514954 w 766011"/>
                <a:gd name="connsiteY55" fmla="*/ 742237 h 766011"/>
                <a:gd name="connsiteX56" fmla="*/ 251533 w 766011"/>
                <a:gd name="connsiteY56" fmla="*/ 742237 h 766011"/>
                <a:gd name="connsiteX57" fmla="*/ 251533 w 766011"/>
                <a:gd name="connsiteY57" fmla="*/ 718225 h 766011"/>
                <a:gd name="connsiteX58" fmla="*/ 383244 w 766011"/>
                <a:gd name="connsiteY58" fmla="*/ 586515 h 766011"/>
                <a:gd name="connsiteX59" fmla="*/ 383244 w 766011"/>
                <a:gd name="connsiteY59" fmla="*/ 586515 h 766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766011" h="766011">
                  <a:moveTo>
                    <a:pt x="610765" y="0"/>
                  </a:moveTo>
                  <a:cubicBezTo>
                    <a:pt x="538253" y="0"/>
                    <a:pt x="479055" y="59198"/>
                    <a:pt x="479055" y="131710"/>
                  </a:cubicBezTo>
                  <a:cubicBezTo>
                    <a:pt x="479055" y="204222"/>
                    <a:pt x="517094" y="239646"/>
                    <a:pt x="569635" y="257001"/>
                  </a:cubicBezTo>
                  <a:cubicBezTo>
                    <a:pt x="524464" y="269126"/>
                    <a:pt x="487376" y="301222"/>
                    <a:pt x="468594" y="343065"/>
                  </a:cubicBezTo>
                  <a:cubicBezTo>
                    <a:pt x="445533" y="323570"/>
                    <a:pt x="415815" y="311207"/>
                    <a:pt x="383244" y="311207"/>
                  </a:cubicBezTo>
                  <a:cubicBezTo>
                    <a:pt x="319290" y="311207"/>
                    <a:pt x="265560" y="357567"/>
                    <a:pt x="253911" y="418192"/>
                  </a:cubicBezTo>
                  <a:cubicBezTo>
                    <a:pt x="237269" y="404878"/>
                    <a:pt x="218011" y="394655"/>
                    <a:pt x="196614" y="388950"/>
                  </a:cubicBezTo>
                  <a:cubicBezTo>
                    <a:pt x="249394" y="371832"/>
                    <a:pt x="287433" y="321668"/>
                    <a:pt x="287433" y="263183"/>
                  </a:cubicBezTo>
                  <a:cubicBezTo>
                    <a:pt x="287433" y="204698"/>
                    <a:pt x="228234" y="131473"/>
                    <a:pt x="155722" y="131473"/>
                  </a:cubicBezTo>
                  <a:cubicBezTo>
                    <a:pt x="83210" y="131473"/>
                    <a:pt x="24012" y="190671"/>
                    <a:pt x="24012" y="263183"/>
                  </a:cubicBezTo>
                  <a:cubicBezTo>
                    <a:pt x="24012" y="335695"/>
                    <a:pt x="62289" y="371356"/>
                    <a:pt x="114830" y="388474"/>
                  </a:cubicBezTo>
                  <a:cubicBezTo>
                    <a:pt x="48738" y="406305"/>
                    <a:pt x="0" y="466454"/>
                    <a:pt x="0" y="538491"/>
                  </a:cubicBezTo>
                  <a:lnTo>
                    <a:pt x="0" y="766012"/>
                  </a:lnTo>
                  <a:lnTo>
                    <a:pt x="766012" y="766012"/>
                  </a:lnTo>
                  <a:lnTo>
                    <a:pt x="766012" y="407018"/>
                  </a:lnTo>
                  <a:cubicBezTo>
                    <a:pt x="766012" y="335219"/>
                    <a:pt x="717274" y="274832"/>
                    <a:pt x="651181" y="257001"/>
                  </a:cubicBezTo>
                  <a:cubicBezTo>
                    <a:pt x="703961" y="239884"/>
                    <a:pt x="742000" y="189958"/>
                    <a:pt x="742000" y="131710"/>
                  </a:cubicBezTo>
                  <a:cubicBezTo>
                    <a:pt x="742000" y="73463"/>
                    <a:pt x="682801" y="0"/>
                    <a:pt x="610289" y="0"/>
                  </a:cubicBezTo>
                  <a:lnTo>
                    <a:pt x="610289" y="0"/>
                  </a:lnTo>
                  <a:close/>
                  <a:moveTo>
                    <a:pt x="610765" y="24012"/>
                  </a:moveTo>
                  <a:cubicBezTo>
                    <a:pt x="670439" y="24012"/>
                    <a:pt x="718463" y="72036"/>
                    <a:pt x="718463" y="131710"/>
                  </a:cubicBezTo>
                  <a:cubicBezTo>
                    <a:pt x="718463" y="191384"/>
                    <a:pt x="670439" y="239408"/>
                    <a:pt x="610765" y="239408"/>
                  </a:cubicBezTo>
                  <a:cubicBezTo>
                    <a:pt x="551091" y="239408"/>
                    <a:pt x="503067" y="191384"/>
                    <a:pt x="503067" y="131710"/>
                  </a:cubicBezTo>
                  <a:cubicBezTo>
                    <a:pt x="503067" y="72036"/>
                    <a:pt x="551091" y="24012"/>
                    <a:pt x="610765" y="24012"/>
                  </a:cubicBezTo>
                  <a:close/>
                  <a:moveTo>
                    <a:pt x="155722" y="155485"/>
                  </a:moveTo>
                  <a:cubicBezTo>
                    <a:pt x="215396" y="155485"/>
                    <a:pt x="263421" y="203509"/>
                    <a:pt x="263421" y="263183"/>
                  </a:cubicBezTo>
                  <a:cubicBezTo>
                    <a:pt x="263421" y="322857"/>
                    <a:pt x="215396" y="370881"/>
                    <a:pt x="155722" y="370881"/>
                  </a:cubicBezTo>
                  <a:cubicBezTo>
                    <a:pt x="96049" y="370881"/>
                    <a:pt x="48024" y="322857"/>
                    <a:pt x="48024" y="263183"/>
                  </a:cubicBezTo>
                  <a:cubicBezTo>
                    <a:pt x="48024" y="203509"/>
                    <a:pt x="96049" y="155485"/>
                    <a:pt x="155722" y="155485"/>
                  </a:cubicBezTo>
                  <a:close/>
                  <a:moveTo>
                    <a:pt x="610765" y="275308"/>
                  </a:moveTo>
                  <a:cubicBezTo>
                    <a:pt x="683990" y="275308"/>
                    <a:pt x="742475" y="333793"/>
                    <a:pt x="742475" y="407018"/>
                  </a:cubicBezTo>
                  <a:lnTo>
                    <a:pt x="742475" y="742237"/>
                  </a:lnTo>
                  <a:lnTo>
                    <a:pt x="538966" y="742237"/>
                  </a:lnTo>
                  <a:lnTo>
                    <a:pt x="538966" y="718225"/>
                  </a:lnTo>
                  <a:cubicBezTo>
                    <a:pt x="538966" y="646426"/>
                    <a:pt x="490229" y="586039"/>
                    <a:pt x="424136" y="568209"/>
                  </a:cubicBezTo>
                  <a:cubicBezTo>
                    <a:pt x="476915" y="551091"/>
                    <a:pt x="514954" y="501165"/>
                    <a:pt x="514954" y="442917"/>
                  </a:cubicBezTo>
                  <a:cubicBezTo>
                    <a:pt x="514954" y="384670"/>
                    <a:pt x="504255" y="384908"/>
                    <a:pt x="486900" y="362560"/>
                  </a:cubicBezTo>
                  <a:cubicBezTo>
                    <a:pt x="504969" y="311683"/>
                    <a:pt x="553231" y="275308"/>
                    <a:pt x="610765" y="275308"/>
                  </a:cubicBezTo>
                  <a:lnTo>
                    <a:pt x="610765" y="275308"/>
                  </a:lnTo>
                  <a:close/>
                  <a:moveTo>
                    <a:pt x="383244" y="335219"/>
                  </a:moveTo>
                  <a:cubicBezTo>
                    <a:pt x="442917" y="335219"/>
                    <a:pt x="490942" y="383244"/>
                    <a:pt x="490942" y="442917"/>
                  </a:cubicBezTo>
                  <a:cubicBezTo>
                    <a:pt x="490942" y="502591"/>
                    <a:pt x="442917" y="550616"/>
                    <a:pt x="383244" y="550616"/>
                  </a:cubicBezTo>
                  <a:cubicBezTo>
                    <a:pt x="323570" y="550616"/>
                    <a:pt x="275546" y="502591"/>
                    <a:pt x="275546" y="442917"/>
                  </a:cubicBezTo>
                  <a:cubicBezTo>
                    <a:pt x="275546" y="383244"/>
                    <a:pt x="323570" y="335219"/>
                    <a:pt x="383244" y="335219"/>
                  </a:cubicBezTo>
                  <a:close/>
                  <a:moveTo>
                    <a:pt x="155722" y="407018"/>
                  </a:moveTo>
                  <a:cubicBezTo>
                    <a:pt x="193999" y="407018"/>
                    <a:pt x="227759" y="422947"/>
                    <a:pt x="251771" y="448623"/>
                  </a:cubicBezTo>
                  <a:cubicBezTo>
                    <a:pt x="254149" y="504493"/>
                    <a:pt x="291237" y="551567"/>
                    <a:pt x="342352" y="568209"/>
                  </a:cubicBezTo>
                  <a:cubicBezTo>
                    <a:pt x="276259" y="586039"/>
                    <a:pt x="227521" y="646189"/>
                    <a:pt x="227521" y="718225"/>
                  </a:cubicBezTo>
                  <a:lnTo>
                    <a:pt x="227521" y="742237"/>
                  </a:lnTo>
                  <a:lnTo>
                    <a:pt x="24012" y="742237"/>
                  </a:lnTo>
                  <a:lnTo>
                    <a:pt x="24012" y="538728"/>
                  </a:lnTo>
                  <a:cubicBezTo>
                    <a:pt x="24012" y="465503"/>
                    <a:pt x="82497" y="407018"/>
                    <a:pt x="155722" y="407018"/>
                  </a:cubicBezTo>
                  <a:lnTo>
                    <a:pt x="155722" y="407018"/>
                  </a:lnTo>
                  <a:close/>
                  <a:moveTo>
                    <a:pt x="383244" y="586515"/>
                  </a:moveTo>
                  <a:cubicBezTo>
                    <a:pt x="456469" y="586515"/>
                    <a:pt x="514954" y="645000"/>
                    <a:pt x="514954" y="718225"/>
                  </a:cubicBezTo>
                  <a:lnTo>
                    <a:pt x="514954" y="742237"/>
                  </a:lnTo>
                  <a:lnTo>
                    <a:pt x="251533" y="742237"/>
                  </a:lnTo>
                  <a:lnTo>
                    <a:pt x="251533" y="718225"/>
                  </a:lnTo>
                  <a:cubicBezTo>
                    <a:pt x="251533" y="645000"/>
                    <a:pt x="310018" y="586515"/>
                    <a:pt x="383244" y="586515"/>
                  </a:cubicBezTo>
                  <a:lnTo>
                    <a:pt x="383244" y="586515"/>
                  </a:lnTo>
                  <a:close/>
                </a:path>
              </a:pathLst>
            </a:custGeom>
            <a:solidFill>
              <a:srgbClr val="F3F3F5"/>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grpSp>
      <p:sp>
        <p:nvSpPr>
          <p:cNvPr id="6" name="Slide Number Placeholder 5">
            <a:extLst>
              <a:ext uri="{FF2B5EF4-FFF2-40B4-BE49-F238E27FC236}">
                <a16:creationId xmlns:a16="http://schemas.microsoft.com/office/drawing/2014/main" id="{4079CFFA-07C4-9297-C675-AF56F306F569}"/>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9" name="Title 6">
            <a:extLst>
              <a:ext uri="{FF2B5EF4-FFF2-40B4-BE49-F238E27FC236}">
                <a16:creationId xmlns:a16="http://schemas.microsoft.com/office/drawing/2014/main" id="{E56A5CB6-793A-910A-DD34-02D677737FC2}"/>
              </a:ext>
            </a:extLst>
          </p:cNvPr>
          <p:cNvSpPr>
            <a:spLocks noGrp="1"/>
          </p:cNvSpPr>
          <p:nvPr>
            <p:ph type="title"/>
          </p:nvPr>
        </p:nvSpPr>
        <p:spPr>
          <a:xfrm>
            <a:off x="457201" y="457200"/>
            <a:ext cx="10237076" cy="501804"/>
          </a:xfrm>
        </p:spPr>
        <p:txBody>
          <a:bodyPr/>
          <a:lstStyle/>
          <a:p>
            <a:r>
              <a:rPr lang="en-US"/>
              <a:t>Inherited IRA | </a:t>
            </a:r>
            <a:r>
              <a:rPr lang="en-US" b="1"/>
              <a:t>Questions for Beneficiary to Ask</a:t>
            </a:r>
          </a:p>
        </p:txBody>
      </p:sp>
      <p:sp>
        <p:nvSpPr>
          <p:cNvPr id="44" name="Arrow: Right 43">
            <a:extLst>
              <a:ext uri="{FF2B5EF4-FFF2-40B4-BE49-F238E27FC236}">
                <a16:creationId xmlns:a16="http://schemas.microsoft.com/office/drawing/2014/main" id="{002AB4BC-E708-ACAE-827F-BFCD2FAF7839}"/>
              </a:ext>
            </a:extLst>
          </p:cNvPr>
          <p:cNvSpPr/>
          <p:nvPr/>
        </p:nvSpPr>
        <p:spPr>
          <a:xfrm>
            <a:off x="4979581" y="3603006"/>
            <a:ext cx="2232837" cy="776177"/>
          </a:xfrm>
          <a:prstGeom prst="rightArrow">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mn-cs"/>
            </a:endParaRPr>
          </a:p>
        </p:txBody>
      </p:sp>
      <p:sp>
        <p:nvSpPr>
          <p:cNvPr id="45" name="Text Placeholder 2">
            <a:extLst>
              <a:ext uri="{FF2B5EF4-FFF2-40B4-BE49-F238E27FC236}">
                <a16:creationId xmlns:a16="http://schemas.microsoft.com/office/drawing/2014/main" id="{C75B841A-A85B-217C-A2D0-2833E456E8C8}"/>
              </a:ext>
            </a:extLst>
          </p:cNvPr>
          <p:cNvSpPr txBox="1">
            <a:spLocks/>
          </p:cNvSpPr>
          <p:nvPr/>
        </p:nvSpPr>
        <p:spPr>
          <a:xfrm>
            <a:off x="7270492" y="1678675"/>
            <a:ext cx="4393424" cy="4463340"/>
          </a:xfrm>
          <a:prstGeom prst="rect">
            <a:avLst/>
          </a:prstGeom>
          <a:solidFill>
            <a:schemeClr val="bg1"/>
          </a:solidFill>
        </p:spPr>
        <p:txBody>
          <a:bodyPr vert="horz" lIns="182880" tIns="91440" rIns="182880" bIns="0" rtlCol="0" anchor="ct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90000"/>
              </a:lnSpc>
              <a:spcBef>
                <a:spcPts val="1000"/>
              </a:spcBef>
              <a:spcAft>
                <a:spcPts val="600"/>
              </a:spcAft>
              <a:buClr>
                <a:srgbClr val="3D9B35"/>
              </a:buClr>
              <a:buSzTx/>
              <a:buFont typeface="Arial" panose="020B0604020202020204" pitchFamily="34" charset="0"/>
              <a:buChar char="•"/>
              <a:tabLst/>
              <a:defRPr/>
            </a:pPr>
            <a:r>
              <a:rPr kumimoji="0" lang="en-US" sz="2000" b="0" i="0" u="none" strike="noStrike" kern="1200" cap="none" spc="0" normalizeH="0" baseline="0" noProof="0">
                <a:ln>
                  <a:noFill/>
                </a:ln>
                <a:solidFill>
                  <a:srgbClr val="3C9B34"/>
                </a:solidFill>
                <a:effectLst/>
                <a:uLnTx/>
                <a:uFillTx/>
                <a:latin typeface="Aptos" panose="02110004020202020204"/>
                <a:ea typeface="+mn-ea"/>
                <a:cs typeface="Arial"/>
              </a:rPr>
              <a:t>Your spouse</a:t>
            </a:r>
          </a:p>
          <a:p>
            <a:pPr marL="285750" marR="0" lvl="0" indent="-285750" algn="l" defTabSz="914400" rtl="0" eaLnBrk="1" fontAlgn="auto" latinLnBrk="0" hangingPunct="1">
              <a:lnSpc>
                <a:spcPct val="90000"/>
              </a:lnSpc>
              <a:spcBef>
                <a:spcPts val="1000"/>
              </a:spcBef>
              <a:spcAft>
                <a:spcPts val="600"/>
              </a:spcAft>
              <a:buClr>
                <a:srgbClr val="3D9B35"/>
              </a:buClr>
              <a:buSzTx/>
              <a:buFont typeface="Arial" panose="020B0604020202020204" pitchFamily="34" charset="0"/>
              <a:buChar char="•"/>
              <a:tabLst/>
              <a:defRPr/>
            </a:pPr>
            <a:r>
              <a:rPr kumimoji="0" lang="en-US" sz="2000" b="0" i="0" u="none" strike="noStrike" kern="1200" cap="none" spc="0" normalizeH="0" baseline="0" noProof="0">
                <a:ln>
                  <a:noFill/>
                </a:ln>
                <a:solidFill>
                  <a:srgbClr val="3C9B34"/>
                </a:solidFill>
                <a:effectLst/>
                <a:uLnTx/>
                <a:uFillTx/>
                <a:latin typeface="Aptos" panose="02110004020202020204"/>
                <a:ea typeface="+mn-ea"/>
                <a:cs typeface="Arial"/>
              </a:rPr>
              <a:t>Your child(ren) under age 21</a:t>
            </a:r>
          </a:p>
          <a:p>
            <a:pPr marL="285750" marR="0" lvl="0" indent="-285750" algn="l" defTabSz="914400" rtl="0" eaLnBrk="1" fontAlgn="auto" latinLnBrk="0" hangingPunct="1">
              <a:lnSpc>
                <a:spcPct val="90000"/>
              </a:lnSpc>
              <a:spcBef>
                <a:spcPts val="1000"/>
              </a:spcBef>
              <a:spcAft>
                <a:spcPts val="600"/>
              </a:spcAft>
              <a:buClr>
                <a:srgbClr val="3D9B35"/>
              </a:buClr>
              <a:buSzTx/>
              <a:buFont typeface="Arial" panose="020B0604020202020204" pitchFamily="34" charset="0"/>
              <a:buChar char="•"/>
              <a:tabLst/>
              <a:defRPr/>
            </a:pPr>
            <a:r>
              <a:rPr kumimoji="0" lang="en-US" sz="2000" b="0" i="0" u="none" strike="noStrike" kern="1200" cap="none" spc="0" normalizeH="0" baseline="0" noProof="0">
                <a:ln>
                  <a:noFill/>
                </a:ln>
                <a:solidFill>
                  <a:srgbClr val="3C9B34"/>
                </a:solidFill>
                <a:effectLst/>
                <a:uLnTx/>
                <a:uFillTx/>
                <a:latin typeface="Aptos" panose="02110004020202020204"/>
                <a:ea typeface="+mn-ea"/>
                <a:cs typeface="Arial"/>
              </a:rPr>
              <a:t>A person who is disabled or chronically ill</a:t>
            </a:r>
          </a:p>
          <a:p>
            <a:pPr marL="285750" marR="0" lvl="0" indent="-285750" algn="l" defTabSz="914400" rtl="0" eaLnBrk="1" fontAlgn="auto" latinLnBrk="0" hangingPunct="1">
              <a:lnSpc>
                <a:spcPct val="90000"/>
              </a:lnSpc>
              <a:spcBef>
                <a:spcPts val="1000"/>
              </a:spcBef>
              <a:spcAft>
                <a:spcPts val="600"/>
              </a:spcAft>
              <a:buClr>
                <a:srgbClr val="3D9B35"/>
              </a:buClr>
              <a:buSzTx/>
              <a:buFont typeface="Arial" panose="020B0604020202020204" pitchFamily="34" charset="0"/>
              <a:buChar char="•"/>
              <a:tabLst/>
              <a:defRPr/>
            </a:pPr>
            <a:r>
              <a:rPr kumimoji="0" lang="en-US" sz="2000" b="0" i="0" u="none" strike="noStrike" kern="1200" cap="none" spc="0" normalizeH="0" baseline="0" noProof="0">
                <a:ln>
                  <a:noFill/>
                </a:ln>
                <a:solidFill>
                  <a:srgbClr val="3C9B34"/>
                </a:solidFill>
                <a:effectLst/>
                <a:uLnTx/>
                <a:uFillTx/>
                <a:latin typeface="Aptos" panose="02110004020202020204"/>
                <a:ea typeface="+mn-ea"/>
                <a:cs typeface="Arial"/>
              </a:rPr>
              <a:t>A person who is close in age to you (no more than 10 years younger) </a:t>
            </a:r>
          </a:p>
          <a:p>
            <a:pPr marL="285750" marR="0" lvl="0" indent="-285750" algn="l" defTabSz="914400" rtl="0" eaLnBrk="1" fontAlgn="auto" latinLnBrk="0" hangingPunct="1">
              <a:lnSpc>
                <a:spcPct val="90000"/>
              </a:lnSpc>
              <a:spcBef>
                <a:spcPts val="1000"/>
              </a:spcBef>
              <a:spcAft>
                <a:spcPts val="600"/>
              </a:spcAft>
              <a:buClr>
                <a:srgbClr val="784790"/>
              </a:buClr>
              <a:buSzTx/>
              <a:buFont typeface="Arial" panose="020B0604020202020204" pitchFamily="34" charset="0"/>
              <a:buChar char="•"/>
              <a:tabLst/>
              <a:defRPr/>
            </a:pPr>
            <a:r>
              <a:rPr kumimoji="0" lang="en-US" sz="2000" b="0" i="0" u="none" strike="noStrike" kern="1200" cap="none" spc="0" normalizeH="0" baseline="0" noProof="0">
                <a:ln>
                  <a:noFill/>
                </a:ln>
                <a:solidFill>
                  <a:srgbClr val="784790"/>
                </a:solidFill>
                <a:effectLst/>
                <a:uLnTx/>
                <a:uFillTx/>
                <a:latin typeface="Aptos" panose="02110004020202020204"/>
                <a:ea typeface="+mn-ea"/>
                <a:cs typeface="Arial"/>
              </a:rPr>
              <a:t>Another family member or person</a:t>
            </a:r>
          </a:p>
          <a:p>
            <a:pPr marL="285750" marR="0" lvl="0" indent="-285750" algn="l" defTabSz="914400" rtl="0" eaLnBrk="1" fontAlgn="auto" latinLnBrk="0" hangingPunct="1">
              <a:lnSpc>
                <a:spcPct val="90000"/>
              </a:lnSpc>
              <a:spcBef>
                <a:spcPts val="1000"/>
              </a:spcBef>
              <a:spcAft>
                <a:spcPts val="600"/>
              </a:spcAft>
              <a:buClr>
                <a:srgbClr val="E07424"/>
              </a:buClr>
              <a:buSzTx/>
              <a:buFont typeface="Arial" panose="020B0604020202020204" pitchFamily="34" charset="0"/>
              <a:buChar char="•"/>
              <a:tabLst/>
              <a:defRPr/>
            </a:pPr>
            <a:r>
              <a:rPr kumimoji="0" lang="en-US" sz="2000" b="0" i="0" u="none" strike="noStrike" kern="1200" cap="none" spc="0" normalizeH="0" baseline="0" noProof="0">
                <a:ln>
                  <a:noFill/>
                </a:ln>
                <a:solidFill>
                  <a:srgbClr val="E07424"/>
                </a:solidFill>
                <a:effectLst/>
                <a:uLnTx/>
                <a:uFillTx/>
                <a:latin typeface="Aptos" panose="02110004020202020204"/>
                <a:ea typeface="+mn-ea"/>
                <a:cs typeface="Arial"/>
              </a:rPr>
              <a:t>A charity or your estate</a:t>
            </a:r>
            <a:endParaRPr kumimoji="0" lang="en-US" sz="2000" b="0" i="0" u="none" strike="noStrike" kern="1200" cap="none" spc="0" normalizeH="0" baseline="0" noProof="0">
              <a:ln>
                <a:noFill/>
              </a:ln>
              <a:solidFill>
                <a:srgbClr val="E07424"/>
              </a:solidFill>
              <a:effectLst/>
              <a:uLnTx/>
              <a:uFillTx/>
              <a:latin typeface="Aptos" panose="02110004020202020204"/>
              <a:ea typeface="+mn-ea"/>
              <a:cs typeface="+mn-cs"/>
            </a:endParaRPr>
          </a:p>
        </p:txBody>
      </p:sp>
    </p:spTree>
    <p:extLst>
      <p:ext uri="{BB962C8B-B14F-4D97-AF65-F5344CB8AC3E}">
        <p14:creationId xmlns:p14="http://schemas.microsoft.com/office/powerpoint/2010/main" val="8306804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5E654B-F9E6-50E8-8AB8-CE4BB955A85F}"/>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44BBB35A-5287-0DFD-E21C-6C31748139A8}"/>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13" name="Text Placeholder 2">
            <a:extLst>
              <a:ext uri="{FF2B5EF4-FFF2-40B4-BE49-F238E27FC236}">
                <a16:creationId xmlns:a16="http://schemas.microsoft.com/office/drawing/2014/main" id="{8A965680-5439-1610-5031-A5729CEA4776}"/>
              </a:ext>
            </a:extLst>
          </p:cNvPr>
          <p:cNvSpPr txBox="1">
            <a:spLocks/>
          </p:cNvSpPr>
          <p:nvPr/>
        </p:nvSpPr>
        <p:spPr>
          <a:xfrm>
            <a:off x="801394" y="3508234"/>
            <a:ext cx="4114800" cy="1828800"/>
          </a:xfrm>
          <a:prstGeom prst="rect">
            <a:avLst/>
          </a:prstGeom>
          <a:solidFill>
            <a:schemeClr val="bg1"/>
          </a:solidFill>
        </p:spPr>
        <p:txBody>
          <a:bodyPr vert="horz" lIns="182880" tIns="91440" rIns="182880" bIns="0" rtlCol="0" anchor="ct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3C9B34"/>
              </a:buClr>
              <a:buSzTx/>
              <a:buFont typeface="Arial" panose="020B0604020202020204" pitchFamily="34" charset="0"/>
              <a:buNone/>
              <a:tabLst/>
              <a:defRPr/>
            </a:pPr>
            <a:r>
              <a:rPr kumimoji="0" lang="en-US" sz="2400" b="1" i="0" u="none" strike="noStrike" kern="1200" cap="none" spc="0" normalizeH="0" baseline="0" noProof="0">
                <a:ln>
                  <a:noFill/>
                </a:ln>
                <a:solidFill>
                  <a:srgbClr val="414041"/>
                </a:solidFill>
                <a:effectLst/>
                <a:uLnTx/>
                <a:uFillTx/>
                <a:latin typeface="Aptos" panose="02110004020202020204"/>
                <a:ea typeface="+mn-ea"/>
                <a:cs typeface="+mn-cs"/>
              </a:rPr>
              <a:t>WHEN</a:t>
            </a:r>
            <a:r>
              <a:rPr kumimoji="0" lang="en-US" sz="2400" b="0" i="0" u="none" strike="noStrike" kern="1200" cap="none" spc="0" normalizeH="0" baseline="0" noProof="0">
                <a:ln>
                  <a:noFill/>
                </a:ln>
                <a:solidFill>
                  <a:srgbClr val="414041"/>
                </a:solidFill>
                <a:effectLst/>
                <a:uLnTx/>
                <a:uFillTx/>
                <a:latin typeface="Aptos" panose="02110004020202020204"/>
                <a:ea typeface="+mn-ea"/>
                <a:cs typeface="+mn-cs"/>
              </a:rPr>
              <a:t> did the IRA Owner Pass Away?</a:t>
            </a:r>
          </a:p>
        </p:txBody>
      </p:sp>
      <p:grpSp>
        <p:nvGrpSpPr>
          <p:cNvPr id="2" name="Group 1">
            <a:extLst>
              <a:ext uri="{FF2B5EF4-FFF2-40B4-BE49-F238E27FC236}">
                <a16:creationId xmlns:a16="http://schemas.microsoft.com/office/drawing/2014/main" id="{447F69FF-513D-5AC6-709C-E46F6FBC334C}"/>
              </a:ext>
            </a:extLst>
          </p:cNvPr>
          <p:cNvGrpSpPr/>
          <p:nvPr/>
        </p:nvGrpSpPr>
        <p:grpSpPr>
          <a:xfrm>
            <a:off x="2048537" y="2063111"/>
            <a:ext cx="1620514" cy="1561163"/>
            <a:chOff x="3270218" y="1205879"/>
            <a:chExt cx="1620514" cy="1561163"/>
          </a:xfrm>
        </p:grpSpPr>
        <p:sp>
          <p:nvSpPr>
            <p:cNvPr id="12" name="Snip Diagonal Corner Rectangle 16"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2CA208EA-6637-351F-A610-D5D1B8036400}"/>
                </a:ext>
              </a:extLst>
            </p:cNvPr>
            <p:cNvSpPr/>
            <p:nvPr/>
          </p:nvSpPr>
          <p:spPr>
            <a:xfrm>
              <a:off x="3270218" y="1205879"/>
              <a:ext cx="1620514" cy="1561163"/>
            </a:xfrm>
            <a:prstGeom prst="snip2Diag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3F3F5"/>
                </a:solidFill>
                <a:effectLst/>
                <a:uLnTx/>
                <a:uFillTx/>
                <a:latin typeface="Aptos Light" panose="020B0004020202020204" pitchFamily="34" charset="0"/>
                <a:ea typeface="等线" panose="02010600030101010101" pitchFamily="2" charset="-122"/>
                <a:cs typeface="+mn-cs"/>
              </a:endParaRPr>
            </a:p>
          </p:txBody>
        </p:sp>
        <p:grpSp>
          <p:nvGrpSpPr>
            <p:cNvPr id="19" name="Group 18">
              <a:extLst>
                <a:ext uri="{FF2B5EF4-FFF2-40B4-BE49-F238E27FC236}">
                  <a16:creationId xmlns:a16="http://schemas.microsoft.com/office/drawing/2014/main" id="{4F822448-BE3E-93FB-3DC6-A328255A1799}"/>
                </a:ext>
              </a:extLst>
            </p:cNvPr>
            <p:cNvGrpSpPr/>
            <p:nvPr/>
          </p:nvGrpSpPr>
          <p:grpSpPr>
            <a:xfrm>
              <a:off x="3636974" y="1498109"/>
              <a:ext cx="913253" cy="976703"/>
              <a:chOff x="10585615" y="2156699"/>
              <a:chExt cx="690408" cy="772430"/>
            </a:xfrm>
            <a:solidFill>
              <a:srgbClr val="F3F3F5"/>
            </a:solidFill>
          </p:grpSpPr>
          <p:sp>
            <p:nvSpPr>
              <p:cNvPr id="20" name="Freeform: Shape 19">
                <a:extLst>
                  <a:ext uri="{FF2B5EF4-FFF2-40B4-BE49-F238E27FC236}">
                    <a16:creationId xmlns:a16="http://schemas.microsoft.com/office/drawing/2014/main" id="{A8520CAF-36A7-9791-B2B2-99CDAABAF4CC}"/>
                  </a:ext>
                </a:extLst>
              </p:cNvPr>
              <p:cNvSpPr/>
              <p:nvPr/>
            </p:nvSpPr>
            <p:spPr>
              <a:xfrm>
                <a:off x="10585615" y="2156699"/>
                <a:ext cx="690408" cy="772430"/>
              </a:xfrm>
              <a:custGeom>
                <a:avLst/>
                <a:gdLst>
                  <a:gd name="connsiteX0" fmla="*/ 689695 w 690408"/>
                  <a:gd name="connsiteY0" fmla="*/ 173553 h 772430"/>
                  <a:gd name="connsiteX1" fmla="*/ 595549 w 690408"/>
                  <a:gd name="connsiteY1" fmla="*/ 79407 h 772430"/>
                  <a:gd name="connsiteX2" fmla="*/ 574865 w 690408"/>
                  <a:gd name="connsiteY2" fmla="*/ 79407 h 772430"/>
                  <a:gd name="connsiteX3" fmla="*/ 574865 w 690408"/>
                  <a:gd name="connsiteY3" fmla="*/ 50877 h 772430"/>
                  <a:gd name="connsiteX4" fmla="*/ 523988 w 690408"/>
                  <a:gd name="connsiteY4" fmla="*/ 0 h 772430"/>
                  <a:gd name="connsiteX5" fmla="*/ 473111 w 690408"/>
                  <a:gd name="connsiteY5" fmla="*/ 50877 h 772430"/>
                  <a:gd name="connsiteX6" fmla="*/ 473111 w 690408"/>
                  <a:gd name="connsiteY6" fmla="*/ 79407 h 772430"/>
                  <a:gd name="connsiteX7" fmla="*/ 395844 w 690408"/>
                  <a:gd name="connsiteY7" fmla="*/ 79407 h 772430"/>
                  <a:gd name="connsiteX8" fmla="*/ 395844 w 690408"/>
                  <a:gd name="connsiteY8" fmla="*/ 50877 h 772430"/>
                  <a:gd name="connsiteX9" fmla="*/ 344967 w 690408"/>
                  <a:gd name="connsiteY9" fmla="*/ 0 h 772430"/>
                  <a:gd name="connsiteX10" fmla="*/ 294089 w 690408"/>
                  <a:gd name="connsiteY10" fmla="*/ 50877 h 772430"/>
                  <a:gd name="connsiteX11" fmla="*/ 294089 w 690408"/>
                  <a:gd name="connsiteY11" fmla="*/ 79407 h 772430"/>
                  <a:gd name="connsiteX12" fmla="*/ 216585 w 690408"/>
                  <a:gd name="connsiteY12" fmla="*/ 79407 h 772430"/>
                  <a:gd name="connsiteX13" fmla="*/ 216585 w 690408"/>
                  <a:gd name="connsiteY13" fmla="*/ 50877 h 772430"/>
                  <a:gd name="connsiteX14" fmla="*/ 165708 w 690408"/>
                  <a:gd name="connsiteY14" fmla="*/ 0 h 772430"/>
                  <a:gd name="connsiteX15" fmla="*/ 114830 w 690408"/>
                  <a:gd name="connsiteY15" fmla="*/ 50877 h 772430"/>
                  <a:gd name="connsiteX16" fmla="*/ 114830 w 690408"/>
                  <a:gd name="connsiteY16" fmla="*/ 79407 h 772430"/>
                  <a:gd name="connsiteX17" fmla="*/ 94147 w 690408"/>
                  <a:gd name="connsiteY17" fmla="*/ 79407 h 772430"/>
                  <a:gd name="connsiteX18" fmla="*/ 0 w 690408"/>
                  <a:gd name="connsiteY18" fmla="*/ 173553 h 772430"/>
                  <a:gd name="connsiteX19" fmla="*/ 0 w 690408"/>
                  <a:gd name="connsiteY19" fmla="*/ 678284 h 772430"/>
                  <a:gd name="connsiteX20" fmla="*/ 94147 w 690408"/>
                  <a:gd name="connsiteY20" fmla="*/ 772430 h 772430"/>
                  <a:gd name="connsiteX21" fmla="*/ 527316 w 690408"/>
                  <a:gd name="connsiteY21" fmla="*/ 772430 h 772430"/>
                  <a:gd name="connsiteX22" fmla="*/ 535637 w 690408"/>
                  <a:gd name="connsiteY22" fmla="*/ 768864 h 772430"/>
                  <a:gd name="connsiteX23" fmla="*/ 686842 w 690408"/>
                  <a:gd name="connsiteY23" fmla="*/ 617659 h 772430"/>
                  <a:gd name="connsiteX24" fmla="*/ 690409 w 690408"/>
                  <a:gd name="connsiteY24" fmla="*/ 609338 h 772430"/>
                  <a:gd name="connsiteX25" fmla="*/ 690409 w 690408"/>
                  <a:gd name="connsiteY25" fmla="*/ 234891 h 772430"/>
                  <a:gd name="connsiteX26" fmla="*/ 690409 w 690408"/>
                  <a:gd name="connsiteY26" fmla="*/ 173553 h 772430"/>
                  <a:gd name="connsiteX27" fmla="*/ 690409 w 690408"/>
                  <a:gd name="connsiteY27" fmla="*/ 173553 h 772430"/>
                  <a:gd name="connsiteX28" fmla="*/ 496409 w 690408"/>
                  <a:gd name="connsiteY28" fmla="*/ 50877 h 772430"/>
                  <a:gd name="connsiteX29" fmla="*/ 523750 w 690408"/>
                  <a:gd name="connsiteY29" fmla="*/ 23537 h 772430"/>
                  <a:gd name="connsiteX30" fmla="*/ 551091 w 690408"/>
                  <a:gd name="connsiteY30" fmla="*/ 50877 h 772430"/>
                  <a:gd name="connsiteX31" fmla="*/ 551091 w 690408"/>
                  <a:gd name="connsiteY31" fmla="*/ 134563 h 772430"/>
                  <a:gd name="connsiteX32" fmla="*/ 523750 w 690408"/>
                  <a:gd name="connsiteY32" fmla="*/ 161904 h 772430"/>
                  <a:gd name="connsiteX33" fmla="*/ 496409 w 690408"/>
                  <a:gd name="connsiteY33" fmla="*/ 134563 h 772430"/>
                  <a:gd name="connsiteX34" fmla="*/ 496409 w 690408"/>
                  <a:gd name="connsiteY34" fmla="*/ 50877 h 772430"/>
                  <a:gd name="connsiteX35" fmla="*/ 317150 w 690408"/>
                  <a:gd name="connsiteY35" fmla="*/ 50877 h 772430"/>
                  <a:gd name="connsiteX36" fmla="*/ 344491 w 690408"/>
                  <a:gd name="connsiteY36" fmla="*/ 23537 h 772430"/>
                  <a:gd name="connsiteX37" fmla="*/ 371832 w 690408"/>
                  <a:gd name="connsiteY37" fmla="*/ 50877 h 772430"/>
                  <a:gd name="connsiteX38" fmla="*/ 371832 w 690408"/>
                  <a:gd name="connsiteY38" fmla="*/ 134563 h 772430"/>
                  <a:gd name="connsiteX39" fmla="*/ 344491 w 690408"/>
                  <a:gd name="connsiteY39" fmla="*/ 161904 h 772430"/>
                  <a:gd name="connsiteX40" fmla="*/ 317150 w 690408"/>
                  <a:gd name="connsiteY40" fmla="*/ 134563 h 772430"/>
                  <a:gd name="connsiteX41" fmla="*/ 317150 w 690408"/>
                  <a:gd name="connsiteY41" fmla="*/ 50877 h 772430"/>
                  <a:gd name="connsiteX42" fmla="*/ 137892 w 690408"/>
                  <a:gd name="connsiteY42" fmla="*/ 50877 h 772430"/>
                  <a:gd name="connsiteX43" fmla="*/ 165232 w 690408"/>
                  <a:gd name="connsiteY43" fmla="*/ 23537 h 772430"/>
                  <a:gd name="connsiteX44" fmla="*/ 192573 w 690408"/>
                  <a:gd name="connsiteY44" fmla="*/ 50877 h 772430"/>
                  <a:gd name="connsiteX45" fmla="*/ 192573 w 690408"/>
                  <a:gd name="connsiteY45" fmla="*/ 134563 h 772430"/>
                  <a:gd name="connsiteX46" fmla="*/ 165232 w 690408"/>
                  <a:gd name="connsiteY46" fmla="*/ 161904 h 772430"/>
                  <a:gd name="connsiteX47" fmla="*/ 137892 w 690408"/>
                  <a:gd name="connsiteY47" fmla="*/ 134563 h 772430"/>
                  <a:gd name="connsiteX48" fmla="*/ 137892 w 690408"/>
                  <a:gd name="connsiteY48" fmla="*/ 50877 h 772430"/>
                  <a:gd name="connsiteX49" fmla="*/ 23061 w 690408"/>
                  <a:gd name="connsiteY49" fmla="*/ 173553 h 772430"/>
                  <a:gd name="connsiteX50" fmla="*/ 93671 w 690408"/>
                  <a:gd name="connsiteY50" fmla="*/ 102943 h 772430"/>
                  <a:gd name="connsiteX51" fmla="*/ 114355 w 690408"/>
                  <a:gd name="connsiteY51" fmla="*/ 102943 h 772430"/>
                  <a:gd name="connsiteX52" fmla="*/ 114355 w 690408"/>
                  <a:gd name="connsiteY52" fmla="*/ 134563 h 772430"/>
                  <a:gd name="connsiteX53" fmla="*/ 165232 w 690408"/>
                  <a:gd name="connsiteY53" fmla="*/ 185440 h 772430"/>
                  <a:gd name="connsiteX54" fmla="*/ 216109 w 690408"/>
                  <a:gd name="connsiteY54" fmla="*/ 134563 h 772430"/>
                  <a:gd name="connsiteX55" fmla="*/ 216109 w 690408"/>
                  <a:gd name="connsiteY55" fmla="*/ 102943 h 772430"/>
                  <a:gd name="connsiteX56" fmla="*/ 293376 w 690408"/>
                  <a:gd name="connsiteY56" fmla="*/ 102943 h 772430"/>
                  <a:gd name="connsiteX57" fmla="*/ 293376 w 690408"/>
                  <a:gd name="connsiteY57" fmla="*/ 134563 h 772430"/>
                  <a:gd name="connsiteX58" fmla="*/ 344253 w 690408"/>
                  <a:gd name="connsiteY58" fmla="*/ 185440 h 772430"/>
                  <a:gd name="connsiteX59" fmla="*/ 395131 w 690408"/>
                  <a:gd name="connsiteY59" fmla="*/ 134563 h 772430"/>
                  <a:gd name="connsiteX60" fmla="*/ 395131 w 690408"/>
                  <a:gd name="connsiteY60" fmla="*/ 102943 h 772430"/>
                  <a:gd name="connsiteX61" fmla="*/ 472397 w 690408"/>
                  <a:gd name="connsiteY61" fmla="*/ 102943 h 772430"/>
                  <a:gd name="connsiteX62" fmla="*/ 472397 w 690408"/>
                  <a:gd name="connsiteY62" fmla="*/ 134563 h 772430"/>
                  <a:gd name="connsiteX63" fmla="*/ 523275 w 690408"/>
                  <a:gd name="connsiteY63" fmla="*/ 185440 h 772430"/>
                  <a:gd name="connsiteX64" fmla="*/ 574152 w 690408"/>
                  <a:gd name="connsiteY64" fmla="*/ 134563 h 772430"/>
                  <a:gd name="connsiteX65" fmla="*/ 574152 w 690408"/>
                  <a:gd name="connsiteY65" fmla="*/ 102943 h 772430"/>
                  <a:gd name="connsiteX66" fmla="*/ 594836 w 690408"/>
                  <a:gd name="connsiteY66" fmla="*/ 102943 h 772430"/>
                  <a:gd name="connsiteX67" fmla="*/ 665445 w 690408"/>
                  <a:gd name="connsiteY67" fmla="*/ 173553 h 772430"/>
                  <a:gd name="connsiteX68" fmla="*/ 665445 w 690408"/>
                  <a:gd name="connsiteY68" fmla="*/ 223004 h 772430"/>
                  <a:gd name="connsiteX69" fmla="*/ 23061 w 690408"/>
                  <a:gd name="connsiteY69" fmla="*/ 223004 h 772430"/>
                  <a:gd name="connsiteX70" fmla="*/ 23061 w 690408"/>
                  <a:gd name="connsiteY70" fmla="*/ 173553 h 772430"/>
                  <a:gd name="connsiteX71" fmla="*/ 23061 w 690408"/>
                  <a:gd name="connsiteY71" fmla="*/ 678046 h 772430"/>
                  <a:gd name="connsiteX72" fmla="*/ 23061 w 690408"/>
                  <a:gd name="connsiteY72" fmla="*/ 246303 h 772430"/>
                  <a:gd name="connsiteX73" fmla="*/ 666396 w 690408"/>
                  <a:gd name="connsiteY73" fmla="*/ 246303 h 772430"/>
                  <a:gd name="connsiteX74" fmla="*/ 666396 w 690408"/>
                  <a:gd name="connsiteY74" fmla="*/ 597213 h 772430"/>
                  <a:gd name="connsiteX75" fmla="*/ 573914 w 690408"/>
                  <a:gd name="connsiteY75" fmla="*/ 597213 h 772430"/>
                  <a:gd name="connsiteX76" fmla="*/ 515191 w 690408"/>
                  <a:gd name="connsiteY76" fmla="*/ 655936 h 772430"/>
                  <a:gd name="connsiteX77" fmla="*/ 515191 w 690408"/>
                  <a:gd name="connsiteY77" fmla="*/ 748418 h 772430"/>
                  <a:gd name="connsiteX78" fmla="*/ 93909 w 690408"/>
                  <a:gd name="connsiteY78" fmla="*/ 748418 h 772430"/>
                  <a:gd name="connsiteX79" fmla="*/ 23299 w 690408"/>
                  <a:gd name="connsiteY79" fmla="*/ 677808 h 772430"/>
                  <a:gd name="connsiteX80" fmla="*/ 23299 w 690408"/>
                  <a:gd name="connsiteY80" fmla="*/ 677808 h 772430"/>
                  <a:gd name="connsiteX81" fmla="*/ 649517 w 690408"/>
                  <a:gd name="connsiteY81" fmla="*/ 620987 h 772430"/>
                  <a:gd name="connsiteX82" fmla="*/ 538490 w 690408"/>
                  <a:gd name="connsiteY82" fmla="*/ 732014 h 772430"/>
                  <a:gd name="connsiteX83" fmla="*/ 538490 w 690408"/>
                  <a:gd name="connsiteY83" fmla="*/ 656173 h 772430"/>
                  <a:gd name="connsiteX84" fmla="*/ 573676 w 690408"/>
                  <a:gd name="connsiteY84" fmla="*/ 620987 h 772430"/>
                  <a:gd name="connsiteX85" fmla="*/ 649517 w 690408"/>
                  <a:gd name="connsiteY85" fmla="*/ 620987 h 772430"/>
                  <a:gd name="connsiteX86" fmla="*/ 649517 w 690408"/>
                  <a:gd name="connsiteY86" fmla="*/ 620987 h 772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690408" h="772430">
                    <a:moveTo>
                      <a:pt x="689695" y="173553"/>
                    </a:moveTo>
                    <a:cubicBezTo>
                      <a:pt x="689695" y="121725"/>
                      <a:pt x="647377" y="79407"/>
                      <a:pt x="595549" y="79407"/>
                    </a:cubicBezTo>
                    <a:lnTo>
                      <a:pt x="574865" y="79407"/>
                    </a:lnTo>
                    <a:lnTo>
                      <a:pt x="574865" y="50877"/>
                    </a:lnTo>
                    <a:cubicBezTo>
                      <a:pt x="574865" y="22823"/>
                      <a:pt x="552042" y="0"/>
                      <a:pt x="523988" y="0"/>
                    </a:cubicBezTo>
                    <a:cubicBezTo>
                      <a:pt x="495934" y="0"/>
                      <a:pt x="473111" y="22823"/>
                      <a:pt x="473111" y="50877"/>
                    </a:cubicBezTo>
                    <a:lnTo>
                      <a:pt x="473111" y="79407"/>
                    </a:lnTo>
                    <a:lnTo>
                      <a:pt x="395844" y="79407"/>
                    </a:lnTo>
                    <a:lnTo>
                      <a:pt x="395844" y="50877"/>
                    </a:lnTo>
                    <a:cubicBezTo>
                      <a:pt x="395844" y="22823"/>
                      <a:pt x="373020" y="0"/>
                      <a:pt x="344967" y="0"/>
                    </a:cubicBezTo>
                    <a:cubicBezTo>
                      <a:pt x="316913" y="0"/>
                      <a:pt x="294089" y="22823"/>
                      <a:pt x="294089" y="50877"/>
                    </a:cubicBezTo>
                    <a:lnTo>
                      <a:pt x="294089" y="79407"/>
                    </a:lnTo>
                    <a:lnTo>
                      <a:pt x="216585" y="79407"/>
                    </a:lnTo>
                    <a:lnTo>
                      <a:pt x="216585" y="50877"/>
                    </a:lnTo>
                    <a:cubicBezTo>
                      <a:pt x="216585" y="22823"/>
                      <a:pt x="193761" y="0"/>
                      <a:pt x="165708" y="0"/>
                    </a:cubicBezTo>
                    <a:cubicBezTo>
                      <a:pt x="137654" y="0"/>
                      <a:pt x="114830" y="22823"/>
                      <a:pt x="114830" y="50877"/>
                    </a:cubicBezTo>
                    <a:lnTo>
                      <a:pt x="114830" y="79407"/>
                    </a:lnTo>
                    <a:lnTo>
                      <a:pt x="94147" y="79407"/>
                    </a:lnTo>
                    <a:cubicBezTo>
                      <a:pt x="42318" y="79407"/>
                      <a:pt x="0" y="121725"/>
                      <a:pt x="0" y="173553"/>
                    </a:cubicBezTo>
                    <a:lnTo>
                      <a:pt x="0" y="678284"/>
                    </a:lnTo>
                    <a:cubicBezTo>
                      <a:pt x="0" y="730112"/>
                      <a:pt x="42318" y="772430"/>
                      <a:pt x="94147" y="772430"/>
                    </a:cubicBezTo>
                    <a:lnTo>
                      <a:pt x="527316" y="772430"/>
                    </a:lnTo>
                    <a:cubicBezTo>
                      <a:pt x="530407" y="772430"/>
                      <a:pt x="533498" y="771242"/>
                      <a:pt x="535637" y="768864"/>
                    </a:cubicBezTo>
                    <a:lnTo>
                      <a:pt x="686842" y="617659"/>
                    </a:lnTo>
                    <a:cubicBezTo>
                      <a:pt x="688982" y="615519"/>
                      <a:pt x="690409" y="612429"/>
                      <a:pt x="690409" y="609338"/>
                    </a:cubicBezTo>
                    <a:lnTo>
                      <a:pt x="690409" y="234891"/>
                    </a:lnTo>
                    <a:cubicBezTo>
                      <a:pt x="690409" y="234891"/>
                      <a:pt x="690409" y="173553"/>
                      <a:pt x="690409" y="173553"/>
                    </a:cubicBezTo>
                    <a:lnTo>
                      <a:pt x="690409" y="173553"/>
                    </a:lnTo>
                    <a:close/>
                    <a:moveTo>
                      <a:pt x="496409" y="50877"/>
                    </a:moveTo>
                    <a:cubicBezTo>
                      <a:pt x="496409" y="35662"/>
                      <a:pt x="508772" y="23537"/>
                      <a:pt x="523750" y="23537"/>
                    </a:cubicBezTo>
                    <a:cubicBezTo>
                      <a:pt x="538728" y="23537"/>
                      <a:pt x="551091" y="35899"/>
                      <a:pt x="551091" y="50877"/>
                    </a:cubicBezTo>
                    <a:lnTo>
                      <a:pt x="551091" y="134563"/>
                    </a:lnTo>
                    <a:cubicBezTo>
                      <a:pt x="551091" y="149779"/>
                      <a:pt x="538728" y="161904"/>
                      <a:pt x="523750" y="161904"/>
                    </a:cubicBezTo>
                    <a:cubicBezTo>
                      <a:pt x="508772" y="161904"/>
                      <a:pt x="496409" y="149541"/>
                      <a:pt x="496409" y="134563"/>
                    </a:cubicBezTo>
                    <a:lnTo>
                      <a:pt x="496409" y="50877"/>
                    </a:lnTo>
                    <a:close/>
                    <a:moveTo>
                      <a:pt x="317150" y="50877"/>
                    </a:moveTo>
                    <a:cubicBezTo>
                      <a:pt x="317150" y="35662"/>
                      <a:pt x="329513" y="23537"/>
                      <a:pt x="344491" y="23537"/>
                    </a:cubicBezTo>
                    <a:cubicBezTo>
                      <a:pt x="359469" y="23537"/>
                      <a:pt x="371832" y="35899"/>
                      <a:pt x="371832" y="50877"/>
                    </a:cubicBezTo>
                    <a:lnTo>
                      <a:pt x="371832" y="134563"/>
                    </a:lnTo>
                    <a:cubicBezTo>
                      <a:pt x="371832" y="149779"/>
                      <a:pt x="359469" y="161904"/>
                      <a:pt x="344491" y="161904"/>
                    </a:cubicBezTo>
                    <a:cubicBezTo>
                      <a:pt x="329513" y="161904"/>
                      <a:pt x="317150" y="149541"/>
                      <a:pt x="317150" y="134563"/>
                    </a:cubicBezTo>
                    <a:lnTo>
                      <a:pt x="317150" y="50877"/>
                    </a:lnTo>
                    <a:close/>
                    <a:moveTo>
                      <a:pt x="137892" y="50877"/>
                    </a:moveTo>
                    <a:cubicBezTo>
                      <a:pt x="137892" y="35662"/>
                      <a:pt x="150254" y="23537"/>
                      <a:pt x="165232" y="23537"/>
                    </a:cubicBezTo>
                    <a:cubicBezTo>
                      <a:pt x="180210" y="23537"/>
                      <a:pt x="192573" y="35899"/>
                      <a:pt x="192573" y="50877"/>
                    </a:cubicBezTo>
                    <a:lnTo>
                      <a:pt x="192573" y="134563"/>
                    </a:lnTo>
                    <a:cubicBezTo>
                      <a:pt x="192573" y="149779"/>
                      <a:pt x="180210" y="161904"/>
                      <a:pt x="165232" y="161904"/>
                    </a:cubicBezTo>
                    <a:cubicBezTo>
                      <a:pt x="150254" y="161904"/>
                      <a:pt x="137892" y="149541"/>
                      <a:pt x="137892" y="134563"/>
                    </a:cubicBezTo>
                    <a:lnTo>
                      <a:pt x="137892" y="50877"/>
                    </a:lnTo>
                    <a:close/>
                    <a:moveTo>
                      <a:pt x="23061" y="173553"/>
                    </a:moveTo>
                    <a:cubicBezTo>
                      <a:pt x="23061" y="134563"/>
                      <a:pt x="54681" y="102943"/>
                      <a:pt x="93671" y="102943"/>
                    </a:cubicBezTo>
                    <a:lnTo>
                      <a:pt x="114355" y="102943"/>
                    </a:lnTo>
                    <a:lnTo>
                      <a:pt x="114355" y="134563"/>
                    </a:lnTo>
                    <a:cubicBezTo>
                      <a:pt x="114355" y="162617"/>
                      <a:pt x="137178" y="185440"/>
                      <a:pt x="165232" y="185440"/>
                    </a:cubicBezTo>
                    <a:cubicBezTo>
                      <a:pt x="193286" y="185440"/>
                      <a:pt x="216109" y="162617"/>
                      <a:pt x="216109" y="134563"/>
                    </a:cubicBezTo>
                    <a:lnTo>
                      <a:pt x="216109" y="102943"/>
                    </a:lnTo>
                    <a:lnTo>
                      <a:pt x="293376" y="102943"/>
                    </a:lnTo>
                    <a:lnTo>
                      <a:pt x="293376" y="134563"/>
                    </a:lnTo>
                    <a:cubicBezTo>
                      <a:pt x="293376" y="162617"/>
                      <a:pt x="316200" y="185440"/>
                      <a:pt x="344253" y="185440"/>
                    </a:cubicBezTo>
                    <a:cubicBezTo>
                      <a:pt x="372307" y="185440"/>
                      <a:pt x="395131" y="162617"/>
                      <a:pt x="395131" y="134563"/>
                    </a:cubicBezTo>
                    <a:lnTo>
                      <a:pt x="395131" y="102943"/>
                    </a:lnTo>
                    <a:lnTo>
                      <a:pt x="472397" y="102943"/>
                    </a:lnTo>
                    <a:lnTo>
                      <a:pt x="472397" y="134563"/>
                    </a:lnTo>
                    <a:cubicBezTo>
                      <a:pt x="472397" y="162617"/>
                      <a:pt x="495221" y="185440"/>
                      <a:pt x="523275" y="185440"/>
                    </a:cubicBezTo>
                    <a:cubicBezTo>
                      <a:pt x="551328" y="185440"/>
                      <a:pt x="574152" y="162617"/>
                      <a:pt x="574152" y="134563"/>
                    </a:cubicBezTo>
                    <a:lnTo>
                      <a:pt x="574152" y="102943"/>
                    </a:lnTo>
                    <a:lnTo>
                      <a:pt x="594836" y="102943"/>
                    </a:lnTo>
                    <a:cubicBezTo>
                      <a:pt x="633826" y="102943"/>
                      <a:pt x="665445" y="134563"/>
                      <a:pt x="665445" y="173553"/>
                    </a:cubicBezTo>
                    <a:lnTo>
                      <a:pt x="665445" y="223004"/>
                    </a:lnTo>
                    <a:lnTo>
                      <a:pt x="23061" y="223004"/>
                    </a:lnTo>
                    <a:cubicBezTo>
                      <a:pt x="23061" y="223004"/>
                      <a:pt x="23061" y="173553"/>
                      <a:pt x="23061" y="173553"/>
                    </a:cubicBezTo>
                    <a:close/>
                    <a:moveTo>
                      <a:pt x="23061" y="678046"/>
                    </a:moveTo>
                    <a:lnTo>
                      <a:pt x="23061" y="246303"/>
                    </a:lnTo>
                    <a:lnTo>
                      <a:pt x="666396" y="246303"/>
                    </a:lnTo>
                    <a:lnTo>
                      <a:pt x="666396" y="597213"/>
                    </a:lnTo>
                    <a:lnTo>
                      <a:pt x="573914" y="597213"/>
                    </a:lnTo>
                    <a:cubicBezTo>
                      <a:pt x="541581" y="597213"/>
                      <a:pt x="515191" y="623603"/>
                      <a:pt x="515191" y="655936"/>
                    </a:cubicBezTo>
                    <a:lnTo>
                      <a:pt x="515191" y="748418"/>
                    </a:lnTo>
                    <a:lnTo>
                      <a:pt x="93909" y="748418"/>
                    </a:lnTo>
                    <a:cubicBezTo>
                      <a:pt x="54919" y="748418"/>
                      <a:pt x="23299" y="716798"/>
                      <a:pt x="23299" y="677808"/>
                    </a:cubicBezTo>
                    <a:lnTo>
                      <a:pt x="23299" y="677808"/>
                    </a:lnTo>
                    <a:close/>
                    <a:moveTo>
                      <a:pt x="649517" y="620987"/>
                    </a:moveTo>
                    <a:lnTo>
                      <a:pt x="538490" y="732014"/>
                    </a:lnTo>
                    <a:lnTo>
                      <a:pt x="538490" y="656173"/>
                    </a:lnTo>
                    <a:cubicBezTo>
                      <a:pt x="538490" y="636678"/>
                      <a:pt x="554181" y="620987"/>
                      <a:pt x="573676" y="620987"/>
                    </a:cubicBezTo>
                    <a:lnTo>
                      <a:pt x="649517" y="620987"/>
                    </a:lnTo>
                    <a:cubicBezTo>
                      <a:pt x="649517" y="620987"/>
                      <a:pt x="649517" y="620987"/>
                      <a:pt x="649517" y="620987"/>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1" name="Freeform: Shape 20">
                <a:extLst>
                  <a:ext uri="{FF2B5EF4-FFF2-40B4-BE49-F238E27FC236}">
                    <a16:creationId xmlns:a16="http://schemas.microsoft.com/office/drawing/2014/main" id="{29AD095C-FEC2-6042-5A8E-18988E75996D}"/>
                  </a:ext>
                </a:extLst>
              </p:cNvPr>
              <p:cNvSpPr/>
              <p:nvPr/>
            </p:nvSpPr>
            <p:spPr>
              <a:xfrm>
                <a:off x="10641247" y="2433908"/>
                <a:ext cx="126242" cy="126242"/>
              </a:xfrm>
              <a:custGeom>
                <a:avLst/>
                <a:gdLst>
                  <a:gd name="connsiteX0" fmla="*/ 98902 w 126242"/>
                  <a:gd name="connsiteY0" fmla="*/ 0 h 126242"/>
                  <a:gd name="connsiteX1" fmla="*/ 27341 w 126242"/>
                  <a:gd name="connsiteY1" fmla="*/ 0 h 126242"/>
                  <a:gd name="connsiteX2" fmla="*/ 0 w 126242"/>
                  <a:gd name="connsiteY2" fmla="*/ 27341 h 126242"/>
                  <a:gd name="connsiteX3" fmla="*/ 0 w 126242"/>
                  <a:gd name="connsiteY3" fmla="*/ 98902 h 126242"/>
                  <a:gd name="connsiteX4" fmla="*/ 27341 w 126242"/>
                  <a:gd name="connsiteY4" fmla="*/ 126242 h 126242"/>
                  <a:gd name="connsiteX5" fmla="*/ 98902 w 126242"/>
                  <a:gd name="connsiteY5" fmla="*/ 126242 h 126242"/>
                  <a:gd name="connsiteX6" fmla="*/ 126242 w 126242"/>
                  <a:gd name="connsiteY6" fmla="*/ 98902 h 126242"/>
                  <a:gd name="connsiteX7" fmla="*/ 126242 w 126242"/>
                  <a:gd name="connsiteY7" fmla="*/ 27341 h 126242"/>
                  <a:gd name="connsiteX8" fmla="*/ 98902 w 126242"/>
                  <a:gd name="connsiteY8" fmla="*/ 0 h 126242"/>
                  <a:gd name="connsiteX9" fmla="*/ 98902 w 126242"/>
                  <a:gd name="connsiteY9" fmla="*/ 0 h 126242"/>
                  <a:gd name="connsiteX10" fmla="*/ 102468 w 126242"/>
                  <a:gd name="connsiteY10" fmla="*/ 99139 h 126242"/>
                  <a:gd name="connsiteX11" fmla="*/ 98664 w 126242"/>
                  <a:gd name="connsiteY11" fmla="*/ 102943 h 126242"/>
                  <a:gd name="connsiteX12" fmla="*/ 27103 w 126242"/>
                  <a:gd name="connsiteY12" fmla="*/ 102943 h 126242"/>
                  <a:gd name="connsiteX13" fmla="*/ 23299 w 126242"/>
                  <a:gd name="connsiteY13" fmla="*/ 99139 h 126242"/>
                  <a:gd name="connsiteX14" fmla="*/ 23299 w 126242"/>
                  <a:gd name="connsiteY14" fmla="*/ 27578 h 126242"/>
                  <a:gd name="connsiteX15" fmla="*/ 27103 w 126242"/>
                  <a:gd name="connsiteY15" fmla="*/ 23774 h 126242"/>
                  <a:gd name="connsiteX16" fmla="*/ 98664 w 126242"/>
                  <a:gd name="connsiteY16" fmla="*/ 23774 h 126242"/>
                  <a:gd name="connsiteX17" fmla="*/ 102468 w 126242"/>
                  <a:gd name="connsiteY17" fmla="*/ 27578 h 126242"/>
                  <a:gd name="connsiteX18" fmla="*/ 102468 w 126242"/>
                  <a:gd name="connsiteY18" fmla="*/ 99139 h 12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6242" h="126242">
                    <a:moveTo>
                      <a:pt x="98902" y="0"/>
                    </a:moveTo>
                    <a:lnTo>
                      <a:pt x="27341" y="0"/>
                    </a:lnTo>
                    <a:cubicBezTo>
                      <a:pt x="12363" y="0"/>
                      <a:pt x="0" y="12125"/>
                      <a:pt x="0" y="27341"/>
                    </a:cubicBezTo>
                    <a:lnTo>
                      <a:pt x="0" y="98902"/>
                    </a:lnTo>
                    <a:cubicBezTo>
                      <a:pt x="0" y="113879"/>
                      <a:pt x="12125" y="126242"/>
                      <a:pt x="27341" y="126242"/>
                    </a:cubicBezTo>
                    <a:lnTo>
                      <a:pt x="98902" y="126242"/>
                    </a:lnTo>
                    <a:cubicBezTo>
                      <a:pt x="113879" y="126242"/>
                      <a:pt x="126242" y="114117"/>
                      <a:pt x="126242" y="98902"/>
                    </a:cubicBezTo>
                    <a:lnTo>
                      <a:pt x="126242" y="27341"/>
                    </a:lnTo>
                    <a:cubicBezTo>
                      <a:pt x="126242" y="12363"/>
                      <a:pt x="114117" y="0"/>
                      <a:pt x="98902" y="0"/>
                    </a:cubicBezTo>
                    <a:lnTo>
                      <a:pt x="98902" y="0"/>
                    </a:lnTo>
                    <a:close/>
                    <a:moveTo>
                      <a:pt x="102468" y="99139"/>
                    </a:moveTo>
                    <a:cubicBezTo>
                      <a:pt x="102468" y="101279"/>
                      <a:pt x="100803" y="102943"/>
                      <a:pt x="98664" y="102943"/>
                    </a:cubicBezTo>
                    <a:lnTo>
                      <a:pt x="27103" y="102943"/>
                    </a:lnTo>
                    <a:cubicBezTo>
                      <a:pt x="24963" y="102943"/>
                      <a:pt x="23299" y="101279"/>
                      <a:pt x="23299" y="99139"/>
                    </a:cubicBezTo>
                    <a:lnTo>
                      <a:pt x="23299" y="27578"/>
                    </a:lnTo>
                    <a:cubicBezTo>
                      <a:pt x="23299" y="25439"/>
                      <a:pt x="24963" y="23774"/>
                      <a:pt x="27103" y="23774"/>
                    </a:cubicBezTo>
                    <a:lnTo>
                      <a:pt x="98664" y="23774"/>
                    </a:lnTo>
                    <a:cubicBezTo>
                      <a:pt x="100803" y="23774"/>
                      <a:pt x="102468" y="25439"/>
                      <a:pt x="102468" y="27578"/>
                    </a:cubicBezTo>
                    <a:lnTo>
                      <a:pt x="102468" y="99139"/>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2" name="Freeform: Shape 21">
                <a:extLst>
                  <a:ext uri="{FF2B5EF4-FFF2-40B4-BE49-F238E27FC236}">
                    <a16:creationId xmlns:a16="http://schemas.microsoft.com/office/drawing/2014/main" id="{C6856963-A4AD-D155-BED0-DA6A74989050}"/>
                  </a:ext>
                </a:extLst>
              </p:cNvPr>
              <p:cNvSpPr/>
              <p:nvPr/>
            </p:nvSpPr>
            <p:spPr>
              <a:xfrm>
                <a:off x="10791977" y="2433908"/>
                <a:ext cx="126242" cy="126242"/>
              </a:xfrm>
              <a:custGeom>
                <a:avLst/>
                <a:gdLst>
                  <a:gd name="connsiteX0" fmla="*/ 98901 w 126242"/>
                  <a:gd name="connsiteY0" fmla="*/ 0 h 126242"/>
                  <a:gd name="connsiteX1" fmla="*/ 27341 w 126242"/>
                  <a:gd name="connsiteY1" fmla="*/ 0 h 126242"/>
                  <a:gd name="connsiteX2" fmla="*/ 0 w 126242"/>
                  <a:gd name="connsiteY2" fmla="*/ 27341 h 126242"/>
                  <a:gd name="connsiteX3" fmla="*/ 0 w 126242"/>
                  <a:gd name="connsiteY3" fmla="*/ 98902 h 126242"/>
                  <a:gd name="connsiteX4" fmla="*/ 27341 w 126242"/>
                  <a:gd name="connsiteY4" fmla="*/ 126242 h 126242"/>
                  <a:gd name="connsiteX5" fmla="*/ 98901 w 126242"/>
                  <a:gd name="connsiteY5" fmla="*/ 126242 h 126242"/>
                  <a:gd name="connsiteX6" fmla="*/ 126242 w 126242"/>
                  <a:gd name="connsiteY6" fmla="*/ 98902 h 126242"/>
                  <a:gd name="connsiteX7" fmla="*/ 126242 w 126242"/>
                  <a:gd name="connsiteY7" fmla="*/ 27341 h 126242"/>
                  <a:gd name="connsiteX8" fmla="*/ 98901 w 126242"/>
                  <a:gd name="connsiteY8" fmla="*/ 0 h 126242"/>
                  <a:gd name="connsiteX9" fmla="*/ 98901 w 126242"/>
                  <a:gd name="connsiteY9" fmla="*/ 0 h 126242"/>
                  <a:gd name="connsiteX10" fmla="*/ 102468 w 126242"/>
                  <a:gd name="connsiteY10" fmla="*/ 99139 h 126242"/>
                  <a:gd name="connsiteX11" fmla="*/ 98664 w 126242"/>
                  <a:gd name="connsiteY11" fmla="*/ 102943 h 126242"/>
                  <a:gd name="connsiteX12" fmla="*/ 27103 w 126242"/>
                  <a:gd name="connsiteY12" fmla="*/ 102943 h 126242"/>
                  <a:gd name="connsiteX13" fmla="*/ 23299 w 126242"/>
                  <a:gd name="connsiteY13" fmla="*/ 99139 h 126242"/>
                  <a:gd name="connsiteX14" fmla="*/ 23299 w 126242"/>
                  <a:gd name="connsiteY14" fmla="*/ 27578 h 126242"/>
                  <a:gd name="connsiteX15" fmla="*/ 27103 w 126242"/>
                  <a:gd name="connsiteY15" fmla="*/ 23774 h 126242"/>
                  <a:gd name="connsiteX16" fmla="*/ 98664 w 126242"/>
                  <a:gd name="connsiteY16" fmla="*/ 23774 h 126242"/>
                  <a:gd name="connsiteX17" fmla="*/ 102468 w 126242"/>
                  <a:gd name="connsiteY17" fmla="*/ 27578 h 126242"/>
                  <a:gd name="connsiteX18" fmla="*/ 102468 w 126242"/>
                  <a:gd name="connsiteY18" fmla="*/ 99139 h 12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6242" h="126242">
                    <a:moveTo>
                      <a:pt x="98901" y="0"/>
                    </a:moveTo>
                    <a:lnTo>
                      <a:pt x="27341" y="0"/>
                    </a:lnTo>
                    <a:cubicBezTo>
                      <a:pt x="12363" y="0"/>
                      <a:pt x="0" y="12125"/>
                      <a:pt x="0" y="27341"/>
                    </a:cubicBezTo>
                    <a:lnTo>
                      <a:pt x="0" y="98902"/>
                    </a:lnTo>
                    <a:cubicBezTo>
                      <a:pt x="0" y="113879"/>
                      <a:pt x="12125" y="126242"/>
                      <a:pt x="27341" y="126242"/>
                    </a:cubicBezTo>
                    <a:lnTo>
                      <a:pt x="98901" y="126242"/>
                    </a:lnTo>
                    <a:cubicBezTo>
                      <a:pt x="113879" y="126242"/>
                      <a:pt x="126242" y="114117"/>
                      <a:pt x="126242" y="98902"/>
                    </a:cubicBezTo>
                    <a:lnTo>
                      <a:pt x="126242" y="27341"/>
                    </a:lnTo>
                    <a:cubicBezTo>
                      <a:pt x="126242" y="12363"/>
                      <a:pt x="114117" y="0"/>
                      <a:pt x="98901" y="0"/>
                    </a:cubicBezTo>
                    <a:lnTo>
                      <a:pt x="98901" y="0"/>
                    </a:lnTo>
                    <a:close/>
                    <a:moveTo>
                      <a:pt x="102468" y="99139"/>
                    </a:moveTo>
                    <a:cubicBezTo>
                      <a:pt x="102468" y="101279"/>
                      <a:pt x="100803" y="102943"/>
                      <a:pt x="98664" y="102943"/>
                    </a:cubicBezTo>
                    <a:lnTo>
                      <a:pt x="27103" y="102943"/>
                    </a:lnTo>
                    <a:cubicBezTo>
                      <a:pt x="24963" y="102943"/>
                      <a:pt x="23299" y="101279"/>
                      <a:pt x="23299" y="99139"/>
                    </a:cubicBezTo>
                    <a:lnTo>
                      <a:pt x="23299" y="27578"/>
                    </a:lnTo>
                    <a:cubicBezTo>
                      <a:pt x="23299" y="25439"/>
                      <a:pt x="24963" y="23774"/>
                      <a:pt x="27103" y="23774"/>
                    </a:cubicBezTo>
                    <a:lnTo>
                      <a:pt x="98664" y="23774"/>
                    </a:lnTo>
                    <a:cubicBezTo>
                      <a:pt x="100803" y="23774"/>
                      <a:pt x="102468" y="25439"/>
                      <a:pt x="102468" y="27578"/>
                    </a:cubicBezTo>
                    <a:lnTo>
                      <a:pt x="102468" y="99139"/>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3" name="Freeform: Shape 22">
                <a:extLst>
                  <a:ext uri="{FF2B5EF4-FFF2-40B4-BE49-F238E27FC236}">
                    <a16:creationId xmlns:a16="http://schemas.microsoft.com/office/drawing/2014/main" id="{E2204EE3-FFFC-BEA4-0E2D-3681CDFEDF83}"/>
                  </a:ext>
                </a:extLst>
              </p:cNvPr>
              <p:cNvSpPr/>
              <p:nvPr/>
            </p:nvSpPr>
            <p:spPr>
              <a:xfrm>
                <a:off x="10942469" y="2433908"/>
                <a:ext cx="126242" cy="126242"/>
              </a:xfrm>
              <a:custGeom>
                <a:avLst/>
                <a:gdLst>
                  <a:gd name="connsiteX0" fmla="*/ 98902 w 126242"/>
                  <a:gd name="connsiteY0" fmla="*/ 0 h 126242"/>
                  <a:gd name="connsiteX1" fmla="*/ 27341 w 126242"/>
                  <a:gd name="connsiteY1" fmla="*/ 0 h 126242"/>
                  <a:gd name="connsiteX2" fmla="*/ 0 w 126242"/>
                  <a:gd name="connsiteY2" fmla="*/ 27341 h 126242"/>
                  <a:gd name="connsiteX3" fmla="*/ 0 w 126242"/>
                  <a:gd name="connsiteY3" fmla="*/ 98902 h 126242"/>
                  <a:gd name="connsiteX4" fmla="*/ 27341 w 126242"/>
                  <a:gd name="connsiteY4" fmla="*/ 126242 h 126242"/>
                  <a:gd name="connsiteX5" fmla="*/ 98902 w 126242"/>
                  <a:gd name="connsiteY5" fmla="*/ 126242 h 126242"/>
                  <a:gd name="connsiteX6" fmla="*/ 126242 w 126242"/>
                  <a:gd name="connsiteY6" fmla="*/ 98902 h 126242"/>
                  <a:gd name="connsiteX7" fmla="*/ 126242 w 126242"/>
                  <a:gd name="connsiteY7" fmla="*/ 27341 h 126242"/>
                  <a:gd name="connsiteX8" fmla="*/ 98902 w 126242"/>
                  <a:gd name="connsiteY8" fmla="*/ 0 h 126242"/>
                  <a:gd name="connsiteX9" fmla="*/ 98902 w 126242"/>
                  <a:gd name="connsiteY9" fmla="*/ 0 h 126242"/>
                  <a:gd name="connsiteX10" fmla="*/ 102705 w 126242"/>
                  <a:gd name="connsiteY10" fmla="*/ 99139 h 126242"/>
                  <a:gd name="connsiteX11" fmla="*/ 98902 w 126242"/>
                  <a:gd name="connsiteY11" fmla="*/ 102943 h 126242"/>
                  <a:gd name="connsiteX12" fmla="*/ 27341 w 126242"/>
                  <a:gd name="connsiteY12" fmla="*/ 102943 h 126242"/>
                  <a:gd name="connsiteX13" fmla="*/ 23537 w 126242"/>
                  <a:gd name="connsiteY13" fmla="*/ 99139 h 126242"/>
                  <a:gd name="connsiteX14" fmla="*/ 23537 w 126242"/>
                  <a:gd name="connsiteY14" fmla="*/ 27578 h 126242"/>
                  <a:gd name="connsiteX15" fmla="*/ 27341 w 126242"/>
                  <a:gd name="connsiteY15" fmla="*/ 23774 h 126242"/>
                  <a:gd name="connsiteX16" fmla="*/ 98902 w 126242"/>
                  <a:gd name="connsiteY16" fmla="*/ 23774 h 126242"/>
                  <a:gd name="connsiteX17" fmla="*/ 102705 w 126242"/>
                  <a:gd name="connsiteY17" fmla="*/ 27578 h 126242"/>
                  <a:gd name="connsiteX18" fmla="*/ 102705 w 126242"/>
                  <a:gd name="connsiteY18" fmla="*/ 99139 h 12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6242" h="126242">
                    <a:moveTo>
                      <a:pt x="98902" y="0"/>
                    </a:moveTo>
                    <a:lnTo>
                      <a:pt x="27341" y="0"/>
                    </a:lnTo>
                    <a:cubicBezTo>
                      <a:pt x="12363" y="0"/>
                      <a:pt x="0" y="12125"/>
                      <a:pt x="0" y="27341"/>
                    </a:cubicBezTo>
                    <a:lnTo>
                      <a:pt x="0" y="98902"/>
                    </a:lnTo>
                    <a:cubicBezTo>
                      <a:pt x="0" y="113879"/>
                      <a:pt x="12125" y="126242"/>
                      <a:pt x="27341" y="126242"/>
                    </a:cubicBezTo>
                    <a:lnTo>
                      <a:pt x="98902" y="126242"/>
                    </a:lnTo>
                    <a:cubicBezTo>
                      <a:pt x="113879" y="126242"/>
                      <a:pt x="126242" y="114117"/>
                      <a:pt x="126242" y="98902"/>
                    </a:cubicBezTo>
                    <a:lnTo>
                      <a:pt x="126242" y="27341"/>
                    </a:lnTo>
                    <a:cubicBezTo>
                      <a:pt x="126242" y="12363"/>
                      <a:pt x="114117" y="0"/>
                      <a:pt x="98902" y="0"/>
                    </a:cubicBezTo>
                    <a:lnTo>
                      <a:pt x="98902" y="0"/>
                    </a:lnTo>
                    <a:close/>
                    <a:moveTo>
                      <a:pt x="102705" y="99139"/>
                    </a:moveTo>
                    <a:cubicBezTo>
                      <a:pt x="102705" y="101279"/>
                      <a:pt x="101041" y="102943"/>
                      <a:pt x="98902" y="102943"/>
                    </a:cubicBezTo>
                    <a:lnTo>
                      <a:pt x="27341" y="102943"/>
                    </a:lnTo>
                    <a:cubicBezTo>
                      <a:pt x="25201" y="102943"/>
                      <a:pt x="23537" y="101279"/>
                      <a:pt x="23537" y="99139"/>
                    </a:cubicBezTo>
                    <a:lnTo>
                      <a:pt x="23537" y="27578"/>
                    </a:lnTo>
                    <a:cubicBezTo>
                      <a:pt x="23537" y="25439"/>
                      <a:pt x="25201" y="23774"/>
                      <a:pt x="27341" y="23774"/>
                    </a:cubicBezTo>
                    <a:lnTo>
                      <a:pt x="98902" y="23774"/>
                    </a:lnTo>
                    <a:cubicBezTo>
                      <a:pt x="101041" y="23774"/>
                      <a:pt x="102705" y="25439"/>
                      <a:pt x="102705" y="27578"/>
                    </a:cubicBezTo>
                    <a:lnTo>
                      <a:pt x="102705" y="99139"/>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4" name="Freeform: Shape 23">
                <a:extLst>
                  <a:ext uri="{FF2B5EF4-FFF2-40B4-BE49-F238E27FC236}">
                    <a16:creationId xmlns:a16="http://schemas.microsoft.com/office/drawing/2014/main" id="{A899ED61-3DF3-9FB8-E7C2-324EA2B322FC}"/>
                  </a:ext>
                </a:extLst>
              </p:cNvPr>
              <p:cNvSpPr/>
              <p:nvPr/>
            </p:nvSpPr>
            <p:spPr>
              <a:xfrm>
                <a:off x="11092961" y="2434146"/>
                <a:ext cx="126242" cy="126242"/>
              </a:xfrm>
              <a:custGeom>
                <a:avLst/>
                <a:gdLst>
                  <a:gd name="connsiteX0" fmla="*/ 27341 w 126242"/>
                  <a:gd name="connsiteY0" fmla="*/ 126242 h 126242"/>
                  <a:gd name="connsiteX1" fmla="*/ 98902 w 126242"/>
                  <a:gd name="connsiteY1" fmla="*/ 126242 h 126242"/>
                  <a:gd name="connsiteX2" fmla="*/ 126242 w 126242"/>
                  <a:gd name="connsiteY2" fmla="*/ 98901 h 126242"/>
                  <a:gd name="connsiteX3" fmla="*/ 126242 w 126242"/>
                  <a:gd name="connsiteY3" fmla="*/ 27341 h 126242"/>
                  <a:gd name="connsiteX4" fmla="*/ 98902 w 126242"/>
                  <a:gd name="connsiteY4" fmla="*/ 0 h 126242"/>
                  <a:gd name="connsiteX5" fmla="*/ 27341 w 126242"/>
                  <a:gd name="connsiteY5" fmla="*/ 0 h 126242"/>
                  <a:gd name="connsiteX6" fmla="*/ 0 w 126242"/>
                  <a:gd name="connsiteY6" fmla="*/ 27341 h 126242"/>
                  <a:gd name="connsiteX7" fmla="*/ 0 w 126242"/>
                  <a:gd name="connsiteY7" fmla="*/ 98901 h 126242"/>
                  <a:gd name="connsiteX8" fmla="*/ 27341 w 126242"/>
                  <a:gd name="connsiteY8" fmla="*/ 126242 h 126242"/>
                  <a:gd name="connsiteX9" fmla="*/ 27341 w 126242"/>
                  <a:gd name="connsiteY9" fmla="*/ 126242 h 126242"/>
                  <a:gd name="connsiteX10" fmla="*/ 23774 w 126242"/>
                  <a:gd name="connsiteY10" fmla="*/ 27103 h 126242"/>
                  <a:gd name="connsiteX11" fmla="*/ 27578 w 126242"/>
                  <a:gd name="connsiteY11" fmla="*/ 23299 h 126242"/>
                  <a:gd name="connsiteX12" fmla="*/ 99139 w 126242"/>
                  <a:gd name="connsiteY12" fmla="*/ 23299 h 126242"/>
                  <a:gd name="connsiteX13" fmla="*/ 102943 w 126242"/>
                  <a:gd name="connsiteY13" fmla="*/ 27103 h 126242"/>
                  <a:gd name="connsiteX14" fmla="*/ 102943 w 126242"/>
                  <a:gd name="connsiteY14" fmla="*/ 98664 h 126242"/>
                  <a:gd name="connsiteX15" fmla="*/ 99139 w 126242"/>
                  <a:gd name="connsiteY15" fmla="*/ 102468 h 126242"/>
                  <a:gd name="connsiteX16" fmla="*/ 27578 w 126242"/>
                  <a:gd name="connsiteY16" fmla="*/ 102468 h 126242"/>
                  <a:gd name="connsiteX17" fmla="*/ 23774 w 126242"/>
                  <a:gd name="connsiteY17" fmla="*/ 98664 h 126242"/>
                  <a:gd name="connsiteX18" fmla="*/ 23774 w 126242"/>
                  <a:gd name="connsiteY18" fmla="*/ 27103 h 12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6242" h="126242">
                    <a:moveTo>
                      <a:pt x="27341" y="126242"/>
                    </a:moveTo>
                    <a:lnTo>
                      <a:pt x="98902" y="126242"/>
                    </a:lnTo>
                    <a:cubicBezTo>
                      <a:pt x="113879" y="126242"/>
                      <a:pt x="126242" y="114117"/>
                      <a:pt x="126242" y="98901"/>
                    </a:cubicBezTo>
                    <a:lnTo>
                      <a:pt x="126242" y="27341"/>
                    </a:lnTo>
                    <a:cubicBezTo>
                      <a:pt x="126242" y="12363"/>
                      <a:pt x="114117" y="0"/>
                      <a:pt x="98902" y="0"/>
                    </a:cubicBezTo>
                    <a:lnTo>
                      <a:pt x="27341" y="0"/>
                    </a:lnTo>
                    <a:cubicBezTo>
                      <a:pt x="12363" y="0"/>
                      <a:pt x="0" y="12125"/>
                      <a:pt x="0" y="27341"/>
                    </a:cubicBezTo>
                    <a:lnTo>
                      <a:pt x="0" y="98901"/>
                    </a:lnTo>
                    <a:cubicBezTo>
                      <a:pt x="0" y="113879"/>
                      <a:pt x="12125" y="126242"/>
                      <a:pt x="27341" y="126242"/>
                    </a:cubicBezTo>
                    <a:lnTo>
                      <a:pt x="27341" y="126242"/>
                    </a:lnTo>
                    <a:close/>
                    <a:moveTo>
                      <a:pt x="23774" y="27103"/>
                    </a:moveTo>
                    <a:cubicBezTo>
                      <a:pt x="23774" y="24963"/>
                      <a:pt x="25439" y="23299"/>
                      <a:pt x="27578" y="23299"/>
                    </a:cubicBezTo>
                    <a:lnTo>
                      <a:pt x="99139" y="23299"/>
                    </a:lnTo>
                    <a:cubicBezTo>
                      <a:pt x="101279" y="23299"/>
                      <a:pt x="102943" y="24963"/>
                      <a:pt x="102943" y="27103"/>
                    </a:cubicBezTo>
                    <a:lnTo>
                      <a:pt x="102943" y="98664"/>
                    </a:lnTo>
                    <a:cubicBezTo>
                      <a:pt x="102943" y="100803"/>
                      <a:pt x="101279" y="102468"/>
                      <a:pt x="99139" y="102468"/>
                    </a:cubicBezTo>
                    <a:lnTo>
                      <a:pt x="27578" y="102468"/>
                    </a:lnTo>
                    <a:cubicBezTo>
                      <a:pt x="25439" y="102468"/>
                      <a:pt x="23774" y="100803"/>
                      <a:pt x="23774" y="98664"/>
                    </a:cubicBezTo>
                    <a:lnTo>
                      <a:pt x="23774" y="27103"/>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5" name="Freeform: Shape 24">
                <a:extLst>
                  <a:ext uri="{FF2B5EF4-FFF2-40B4-BE49-F238E27FC236}">
                    <a16:creationId xmlns:a16="http://schemas.microsoft.com/office/drawing/2014/main" id="{9BCF4430-A34D-247C-8F50-3DBDA580C70A}"/>
                  </a:ext>
                </a:extLst>
              </p:cNvPr>
              <p:cNvSpPr/>
              <p:nvPr/>
            </p:nvSpPr>
            <p:spPr>
              <a:xfrm>
                <a:off x="10641247" y="2591057"/>
                <a:ext cx="126242" cy="126242"/>
              </a:xfrm>
              <a:custGeom>
                <a:avLst/>
                <a:gdLst>
                  <a:gd name="connsiteX0" fmla="*/ 98902 w 126242"/>
                  <a:gd name="connsiteY0" fmla="*/ 0 h 126242"/>
                  <a:gd name="connsiteX1" fmla="*/ 27341 w 126242"/>
                  <a:gd name="connsiteY1" fmla="*/ 0 h 126242"/>
                  <a:gd name="connsiteX2" fmla="*/ 0 w 126242"/>
                  <a:gd name="connsiteY2" fmla="*/ 27341 h 126242"/>
                  <a:gd name="connsiteX3" fmla="*/ 0 w 126242"/>
                  <a:gd name="connsiteY3" fmla="*/ 98902 h 126242"/>
                  <a:gd name="connsiteX4" fmla="*/ 27341 w 126242"/>
                  <a:gd name="connsiteY4" fmla="*/ 126242 h 126242"/>
                  <a:gd name="connsiteX5" fmla="*/ 98902 w 126242"/>
                  <a:gd name="connsiteY5" fmla="*/ 126242 h 126242"/>
                  <a:gd name="connsiteX6" fmla="*/ 126242 w 126242"/>
                  <a:gd name="connsiteY6" fmla="*/ 98902 h 126242"/>
                  <a:gd name="connsiteX7" fmla="*/ 126242 w 126242"/>
                  <a:gd name="connsiteY7" fmla="*/ 27341 h 126242"/>
                  <a:gd name="connsiteX8" fmla="*/ 98902 w 126242"/>
                  <a:gd name="connsiteY8" fmla="*/ 0 h 126242"/>
                  <a:gd name="connsiteX9" fmla="*/ 102468 w 126242"/>
                  <a:gd name="connsiteY9" fmla="*/ 99139 h 126242"/>
                  <a:gd name="connsiteX10" fmla="*/ 98664 w 126242"/>
                  <a:gd name="connsiteY10" fmla="*/ 102943 h 126242"/>
                  <a:gd name="connsiteX11" fmla="*/ 27103 w 126242"/>
                  <a:gd name="connsiteY11" fmla="*/ 102943 h 126242"/>
                  <a:gd name="connsiteX12" fmla="*/ 23299 w 126242"/>
                  <a:gd name="connsiteY12" fmla="*/ 99139 h 126242"/>
                  <a:gd name="connsiteX13" fmla="*/ 23299 w 126242"/>
                  <a:gd name="connsiteY13" fmla="*/ 27578 h 126242"/>
                  <a:gd name="connsiteX14" fmla="*/ 27103 w 126242"/>
                  <a:gd name="connsiteY14" fmla="*/ 23774 h 126242"/>
                  <a:gd name="connsiteX15" fmla="*/ 98664 w 126242"/>
                  <a:gd name="connsiteY15" fmla="*/ 23774 h 126242"/>
                  <a:gd name="connsiteX16" fmla="*/ 102468 w 126242"/>
                  <a:gd name="connsiteY16" fmla="*/ 27578 h 126242"/>
                  <a:gd name="connsiteX17" fmla="*/ 102468 w 126242"/>
                  <a:gd name="connsiteY17" fmla="*/ 99139 h 12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6242" h="126242">
                    <a:moveTo>
                      <a:pt x="98902" y="0"/>
                    </a:moveTo>
                    <a:lnTo>
                      <a:pt x="27341" y="0"/>
                    </a:lnTo>
                    <a:cubicBezTo>
                      <a:pt x="12363" y="0"/>
                      <a:pt x="0" y="12125"/>
                      <a:pt x="0" y="27341"/>
                    </a:cubicBezTo>
                    <a:lnTo>
                      <a:pt x="0" y="98902"/>
                    </a:lnTo>
                    <a:cubicBezTo>
                      <a:pt x="0" y="113879"/>
                      <a:pt x="12125" y="126242"/>
                      <a:pt x="27341" y="126242"/>
                    </a:cubicBezTo>
                    <a:lnTo>
                      <a:pt x="98902" y="126242"/>
                    </a:lnTo>
                    <a:cubicBezTo>
                      <a:pt x="113879" y="126242"/>
                      <a:pt x="126242" y="114117"/>
                      <a:pt x="126242" y="98902"/>
                    </a:cubicBezTo>
                    <a:lnTo>
                      <a:pt x="126242" y="27341"/>
                    </a:lnTo>
                    <a:cubicBezTo>
                      <a:pt x="126242" y="12363"/>
                      <a:pt x="114117" y="0"/>
                      <a:pt x="98902" y="0"/>
                    </a:cubicBezTo>
                    <a:close/>
                    <a:moveTo>
                      <a:pt x="102468" y="99139"/>
                    </a:moveTo>
                    <a:cubicBezTo>
                      <a:pt x="102468" y="101279"/>
                      <a:pt x="100803" y="102943"/>
                      <a:pt x="98664" y="102943"/>
                    </a:cubicBezTo>
                    <a:lnTo>
                      <a:pt x="27103" y="102943"/>
                    </a:lnTo>
                    <a:cubicBezTo>
                      <a:pt x="24963" y="102943"/>
                      <a:pt x="23299" y="101279"/>
                      <a:pt x="23299" y="99139"/>
                    </a:cubicBezTo>
                    <a:lnTo>
                      <a:pt x="23299" y="27578"/>
                    </a:lnTo>
                    <a:cubicBezTo>
                      <a:pt x="23299" y="25439"/>
                      <a:pt x="24963" y="23774"/>
                      <a:pt x="27103" y="23774"/>
                    </a:cubicBezTo>
                    <a:lnTo>
                      <a:pt x="98664" y="23774"/>
                    </a:lnTo>
                    <a:cubicBezTo>
                      <a:pt x="100803" y="23774"/>
                      <a:pt x="102468" y="25439"/>
                      <a:pt x="102468" y="27578"/>
                    </a:cubicBezTo>
                    <a:lnTo>
                      <a:pt x="102468" y="99139"/>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6" name="Freeform: Shape 25">
                <a:extLst>
                  <a:ext uri="{FF2B5EF4-FFF2-40B4-BE49-F238E27FC236}">
                    <a16:creationId xmlns:a16="http://schemas.microsoft.com/office/drawing/2014/main" id="{FF629C37-A4F6-3CD2-89AF-F0F9928EDEC2}"/>
                  </a:ext>
                </a:extLst>
              </p:cNvPr>
              <p:cNvSpPr/>
              <p:nvPr/>
            </p:nvSpPr>
            <p:spPr>
              <a:xfrm>
                <a:off x="10791977" y="2591057"/>
                <a:ext cx="126242" cy="126242"/>
              </a:xfrm>
              <a:custGeom>
                <a:avLst/>
                <a:gdLst>
                  <a:gd name="connsiteX0" fmla="*/ 98901 w 126242"/>
                  <a:gd name="connsiteY0" fmla="*/ 0 h 126242"/>
                  <a:gd name="connsiteX1" fmla="*/ 27341 w 126242"/>
                  <a:gd name="connsiteY1" fmla="*/ 0 h 126242"/>
                  <a:gd name="connsiteX2" fmla="*/ 0 w 126242"/>
                  <a:gd name="connsiteY2" fmla="*/ 27341 h 126242"/>
                  <a:gd name="connsiteX3" fmla="*/ 0 w 126242"/>
                  <a:gd name="connsiteY3" fmla="*/ 98902 h 126242"/>
                  <a:gd name="connsiteX4" fmla="*/ 27341 w 126242"/>
                  <a:gd name="connsiteY4" fmla="*/ 126242 h 126242"/>
                  <a:gd name="connsiteX5" fmla="*/ 98901 w 126242"/>
                  <a:gd name="connsiteY5" fmla="*/ 126242 h 126242"/>
                  <a:gd name="connsiteX6" fmla="*/ 126242 w 126242"/>
                  <a:gd name="connsiteY6" fmla="*/ 98902 h 126242"/>
                  <a:gd name="connsiteX7" fmla="*/ 126242 w 126242"/>
                  <a:gd name="connsiteY7" fmla="*/ 27341 h 126242"/>
                  <a:gd name="connsiteX8" fmla="*/ 98901 w 126242"/>
                  <a:gd name="connsiteY8" fmla="*/ 0 h 126242"/>
                  <a:gd name="connsiteX9" fmla="*/ 102468 w 126242"/>
                  <a:gd name="connsiteY9" fmla="*/ 99139 h 126242"/>
                  <a:gd name="connsiteX10" fmla="*/ 98664 w 126242"/>
                  <a:gd name="connsiteY10" fmla="*/ 102943 h 126242"/>
                  <a:gd name="connsiteX11" fmla="*/ 27103 w 126242"/>
                  <a:gd name="connsiteY11" fmla="*/ 102943 h 126242"/>
                  <a:gd name="connsiteX12" fmla="*/ 23299 w 126242"/>
                  <a:gd name="connsiteY12" fmla="*/ 99139 h 126242"/>
                  <a:gd name="connsiteX13" fmla="*/ 23299 w 126242"/>
                  <a:gd name="connsiteY13" fmla="*/ 27578 h 126242"/>
                  <a:gd name="connsiteX14" fmla="*/ 27103 w 126242"/>
                  <a:gd name="connsiteY14" fmla="*/ 23774 h 126242"/>
                  <a:gd name="connsiteX15" fmla="*/ 98664 w 126242"/>
                  <a:gd name="connsiteY15" fmla="*/ 23774 h 126242"/>
                  <a:gd name="connsiteX16" fmla="*/ 102468 w 126242"/>
                  <a:gd name="connsiteY16" fmla="*/ 27578 h 126242"/>
                  <a:gd name="connsiteX17" fmla="*/ 102468 w 126242"/>
                  <a:gd name="connsiteY17" fmla="*/ 99139 h 12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6242" h="126242">
                    <a:moveTo>
                      <a:pt x="98901" y="0"/>
                    </a:moveTo>
                    <a:lnTo>
                      <a:pt x="27341" y="0"/>
                    </a:lnTo>
                    <a:cubicBezTo>
                      <a:pt x="12363" y="0"/>
                      <a:pt x="0" y="12125"/>
                      <a:pt x="0" y="27341"/>
                    </a:cubicBezTo>
                    <a:lnTo>
                      <a:pt x="0" y="98902"/>
                    </a:lnTo>
                    <a:cubicBezTo>
                      <a:pt x="0" y="113879"/>
                      <a:pt x="12125" y="126242"/>
                      <a:pt x="27341" y="126242"/>
                    </a:cubicBezTo>
                    <a:lnTo>
                      <a:pt x="98901" y="126242"/>
                    </a:lnTo>
                    <a:cubicBezTo>
                      <a:pt x="113879" y="126242"/>
                      <a:pt x="126242" y="114117"/>
                      <a:pt x="126242" y="98902"/>
                    </a:cubicBezTo>
                    <a:lnTo>
                      <a:pt x="126242" y="27341"/>
                    </a:lnTo>
                    <a:cubicBezTo>
                      <a:pt x="126242" y="12363"/>
                      <a:pt x="114117" y="0"/>
                      <a:pt x="98901" y="0"/>
                    </a:cubicBezTo>
                    <a:close/>
                    <a:moveTo>
                      <a:pt x="102468" y="99139"/>
                    </a:moveTo>
                    <a:cubicBezTo>
                      <a:pt x="102468" y="101279"/>
                      <a:pt x="100803" y="102943"/>
                      <a:pt x="98664" y="102943"/>
                    </a:cubicBezTo>
                    <a:lnTo>
                      <a:pt x="27103" y="102943"/>
                    </a:lnTo>
                    <a:cubicBezTo>
                      <a:pt x="24963" y="102943"/>
                      <a:pt x="23299" y="101279"/>
                      <a:pt x="23299" y="99139"/>
                    </a:cubicBezTo>
                    <a:lnTo>
                      <a:pt x="23299" y="27578"/>
                    </a:lnTo>
                    <a:cubicBezTo>
                      <a:pt x="23299" y="25439"/>
                      <a:pt x="24963" y="23774"/>
                      <a:pt x="27103" y="23774"/>
                    </a:cubicBezTo>
                    <a:lnTo>
                      <a:pt x="98664" y="23774"/>
                    </a:lnTo>
                    <a:cubicBezTo>
                      <a:pt x="100803" y="23774"/>
                      <a:pt x="102468" y="25439"/>
                      <a:pt x="102468" y="27578"/>
                    </a:cubicBezTo>
                    <a:lnTo>
                      <a:pt x="102468" y="99139"/>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7" name="Freeform: Shape 26">
                <a:extLst>
                  <a:ext uri="{FF2B5EF4-FFF2-40B4-BE49-F238E27FC236}">
                    <a16:creationId xmlns:a16="http://schemas.microsoft.com/office/drawing/2014/main" id="{44D5F492-9A7C-1842-8F53-B6BDB7821C1F}"/>
                  </a:ext>
                </a:extLst>
              </p:cNvPr>
              <p:cNvSpPr/>
              <p:nvPr/>
            </p:nvSpPr>
            <p:spPr>
              <a:xfrm>
                <a:off x="10942469" y="2591057"/>
                <a:ext cx="126242" cy="126242"/>
              </a:xfrm>
              <a:custGeom>
                <a:avLst/>
                <a:gdLst>
                  <a:gd name="connsiteX0" fmla="*/ 98902 w 126242"/>
                  <a:gd name="connsiteY0" fmla="*/ 0 h 126242"/>
                  <a:gd name="connsiteX1" fmla="*/ 27341 w 126242"/>
                  <a:gd name="connsiteY1" fmla="*/ 0 h 126242"/>
                  <a:gd name="connsiteX2" fmla="*/ 0 w 126242"/>
                  <a:gd name="connsiteY2" fmla="*/ 27341 h 126242"/>
                  <a:gd name="connsiteX3" fmla="*/ 0 w 126242"/>
                  <a:gd name="connsiteY3" fmla="*/ 98902 h 126242"/>
                  <a:gd name="connsiteX4" fmla="*/ 27341 w 126242"/>
                  <a:gd name="connsiteY4" fmla="*/ 126242 h 126242"/>
                  <a:gd name="connsiteX5" fmla="*/ 98902 w 126242"/>
                  <a:gd name="connsiteY5" fmla="*/ 126242 h 126242"/>
                  <a:gd name="connsiteX6" fmla="*/ 126242 w 126242"/>
                  <a:gd name="connsiteY6" fmla="*/ 98902 h 126242"/>
                  <a:gd name="connsiteX7" fmla="*/ 126242 w 126242"/>
                  <a:gd name="connsiteY7" fmla="*/ 27341 h 126242"/>
                  <a:gd name="connsiteX8" fmla="*/ 98902 w 126242"/>
                  <a:gd name="connsiteY8" fmla="*/ 0 h 126242"/>
                  <a:gd name="connsiteX9" fmla="*/ 98902 w 126242"/>
                  <a:gd name="connsiteY9" fmla="*/ 0 h 126242"/>
                  <a:gd name="connsiteX10" fmla="*/ 102705 w 126242"/>
                  <a:gd name="connsiteY10" fmla="*/ 99139 h 126242"/>
                  <a:gd name="connsiteX11" fmla="*/ 98902 w 126242"/>
                  <a:gd name="connsiteY11" fmla="*/ 102943 h 126242"/>
                  <a:gd name="connsiteX12" fmla="*/ 27341 w 126242"/>
                  <a:gd name="connsiteY12" fmla="*/ 102943 h 126242"/>
                  <a:gd name="connsiteX13" fmla="*/ 23537 w 126242"/>
                  <a:gd name="connsiteY13" fmla="*/ 99139 h 126242"/>
                  <a:gd name="connsiteX14" fmla="*/ 23537 w 126242"/>
                  <a:gd name="connsiteY14" fmla="*/ 27578 h 126242"/>
                  <a:gd name="connsiteX15" fmla="*/ 27341 w 126242"/>
                  <a:gd name="connsiteY15" fmla="*/ 23774 h 126242"/>
                  <a:gd name="connsiteX16" fmla="*/ 98902 w 126242"/>
                  <a:gd name="connsiteY16" fmla="*/ 23774 h 126242"/>
                  <a:gd name="connsiteX17" fmla="*/ 102705 w 126242"/>
                  <a:gd name="connsiteY17" fmla="*/ 27578 h 126242"/>
                  <a:gd name="connsiteX18" fmla="*/ 102705 w 126242"/>
                  <a:gd name="connsiteY18" fmla="*/ 99139 h 12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6242" h="126242">
                    <a:moveTo>
                      <a:pt x="98902" y="0"/>
                    </a:moveTo>
                    <a:lnTo>
                      <a:pt x="27341" y="0"/>
                    </a:lnTo>
                    <a:cubicBezTo>
                      <a:pt x="12363" y="0"/>
                      <a:pt x="0" y="12125"/>
                      <a:pt x="0" y="27341"/>
                    </a:cubicBezTo>
                    <a:lnTo>
                      <a:pt x="0" y="98902"/>
                    </a:lnTo>
                    <a:cubicBezTo>
                      <a:pt x="0" y="113879"/>
                      <a:pt x="12125" y="126242"/>
                      <a:pt x="27341" y="126242"/>
                    </a:cubicBezTo>
                    <a:lnTo>
                      <a:pt x="98902" y="126242"/>
                    </a:lnTo>
                    <a:cubicBezTo>
                      <a:pt x="113879" y="126242"/>
                      <a:pt x="126242" y="114117"/>
                      <a:pt x="126242" y="98902"/>
                    </a:cubicBezTo>
                    <a:lnTo>
                      <a:pt x="126242" y="27341"/>
                    </a:lnTo>
                    <a:cubicBezTo>
                      <a:pt x="126242" y="12363"/>
                      <a:pt x="114117" y="0"/>
                      <a:pt x="98902" y="0"/>
                    </a:cubicBezTo>
                    <a:lnTo>
                      <a:pt x="98902" y="0"/>
                    </a:lnTo>
                    <a:close/>
                    <a:moveTo>
                      <a:pt x="102705" y="99139"/>
                    </a:moveTo>
                    <a:cubicBezTo>
                      <a:pt x="102705" y="101279"/>
                      <a:pt x="101041" y="102943"/>
                      <a:pt x="98902" y="102943"/>
                    </a:cubicBezTo>
                    <a:lnTo>
                      <a:pt x="27341" y="102943"/>
                    </a:lnTo>
                    <a:cubicBezTo>
                      <a:pt x="25201" y="102943"/>
                      <a:pt x="23537" y="101279"/>
                      <a:pt x="23537" y="99139"/>
                    </a:cubicBezTo>
                    <a:lnTo>
                      <a:pt x="23537" y="27578"/>
                    </a:lnTo>
                    <a:cubicBezTo>
                      <a:pt x="23537" y="25439"/>
                      <a:pt x="25201" y="23774"/>
                      <a:pt x="27341" y="23774"/>
                    </a:cubicBezTo>
                    <a:lnTo>
                      <a:pt x="98902" y="23774"/>
                    </a:lnTo>
                    <a:cubicBezTo>
                      <a:pt x="101041" y="23774"/>
                      <a:pt x="102705" y="25439"/>
                      <a:pt x="102705" y="27578"/>
                    </a:cubicBezTo>
                    <a:lnTo>
                      <a:pt x="102705" y="99139"/>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8" name="Freeform: Shape 27">
                <a:extLst>
                  <a:ext uri="{FF2B5EF4-FFF2-40B4-BE49-F238E27FC236}">
                    <a16:creationId xmlns:a16="http://schemas.microsoft.com/office/drawing/2014/main" id="{577320B8-63A0-2BE4-0A7F-27E7BBBCF91D}"/>
                  </a:ext>
                </a:extLst>
              </p:cNvPr>
              <p:cNvSpPr/>
              <p:nvPr/>
            </p:nvSpPr>
            <p:spPr>
              <a:xfrm>
                <a:off x="11092961" y="2591295"/>
                <a:ext cx="126242" cy="126242"/>
              </a:xfrm>
              <a:custGeom>
                <a:avLst/>
                <a:gdLst>
                  <a:gd name="connsiteX0" fmla="*/ 27341 w 126242"/>
                  <a:gd name="connsiteY0" fmla="*/ 126242 h 126242"/>
                  <a:gd name="connsiteX1" fmla="*/ 98902 w 126242"/>
                  <a:gd name="connsiteY1" fmla="*/ 126242 h 126242"/>
                  <a:gd name="connsiteX2" fmla="*/ 126242 w 126242"/>
                  <a:gd name="connsiteY2" fmla="*/ 98902 h 126242"/>
                  <a:gd name="connsiteX3" fmla="*/ 126242 w 126242"/>
                  <a:gd name="connsiteY3" fmla="*/ 27341 h 126242"/>
                  <a:gd name="connsiteX4" fmla="*/ 98902 w 126242"/>
                  <a:gd name="connsiteY4" fmla="*/ 0 h 126242"/>
                  <a:gd name="connsiteX5" fmla="*/ 27341 w 126242"/>
                  <a:gd name="connsiteY5" fmla="*/ 0 h 126242"/>
                  <a:gd name="connsiteX6" fmla="*/ 0 w 126242"/>
                  <a:gd name="connsiteY6" fmla="*/ 27341 h 126242"/>
                  <a:gd name="connsiteX7" fmla="*/ 0 w 126242"/>
                  <a:gd name="connsiteY7" fmla="*/ 98902 h 126242"/>
                  <a:gd name="connsiteX8" fmla="*/ 27341 w 126242"/>
                  <a:gd name="connsiteY8" fmla="*/ 126242 h 126242"/>
                  <a:gd name="connsiteX9" fmla="*/ 27341 w 126242"/>
                  <a:gd name="connsiteY9" fmla="*/ 126242 h 126242"/>
                  <a:gd name="connsiteX10" fmla="*/ 23774 w 126242"/>
                  <a:gd name="connsiteY10" fmla="*/ 27103 h 126242"/>
                  <a:gd name="connsiteX11" fmla="*/ 27578 w 126242"/>
                  <a:gd name="connsiteY11" fmla="*/ 23299 h 126242"/>
                  <a:gd name="connsiteX12" fmla="*/ 99139 w 126242"/>
                  <a:gd name="connsiteY12" fmla="*/ 23299 h 126242"/>
                  <a:gd name="connsiteX13" fmla="*/ 102943 w 126242"/>
                  <a:gd name="connsiteY13" fmla="*/ 27103 h 126242"/>
                  <a:gd name="connsiteX14" fmla="*/ 102943 w 126242"/>
                  <a:gd name="connsiteY14" fmla="*/ 98664 h 126242"/>
                  <a:gd name="connsiteX15" fmla="*/ 99139 w 126242"/>
                  <a:gd name="connsiteY15" fmla="*/ 102468 h 126242"/>
                  <a:gd name="connsiteX16" fmla="*/ 27578 w 126242"/>
                  <a:gd name="connsiteY16" fmla="*/ 102468 h 126242"/>
                  <a:gd name="connsiteX17" fmla="*/ 23774 w 126242"/>
                  <a:gd name="connsiteY17" fmla="*/ 98664 h 126242"/>
                  <a:gd name="connsiteX18" fmla="*/ 23774 w 126242"/>
                  <a:gd name="connsiteY18" fmla="*/ 27103 h 12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6242" h="126242">
                    <a:moveTo>
                      <a:pt x="27341" y="126242"/>
                    </a:moveTo>
                    <a:lnTo>
                      <a:pt x="98902" y="126242"/>
                    </a:lnTo>
                    <a:cubicBezTo>
                      <a:pt x="113879" y="126242"/>
                      <a:pt x="126242" y="114117"/>
                      <a:pt x="126242" y="98902"/>
                    </a:cubicBezTo>
                    <a:lnTo>
                      <a:pt x="126242" y="27341"/>
                    </a:lnTo>
                    <a:cubicBezTo>
                      <a:pt x="126242" y="12363"/>
                      <a:pt x="114117" y="0"/>
                      <a:pt x="98902" y="0"/>
                    </a:cubicBezTo>
                    <a:lnTo>
                      <a:pt x="27341" y="0"/>
                    </a:lnTo>
                    <a:cubicBezTo>
                      <a:pt x="12363" y="0"/>
                      <a:pt x="0" y="12125"/>
                      <a:pt x="0" y="27341"/>
                    </a:cubicBezTo>
                    <a:lnTo>
                      <a:pt x="0" y="98902"/>
                    </a:lnTo>
                    <a:cubicBezTo>
                      <a:pt x="0" y="113879"/>
                      <a:pt x="12125" y="126242"/>
                      <a:pt x="27341" y="126242"/>
                    </a:cubicBezTo>
                    <a:lnTo>
                      <a:pt x="27341" y="126242"/>
                    </a:lnTo>
                    <a:close/>
                    <a:moveTo>
                      <a:pt x="23774" y="27103"/>
                    </a:moveTo>
                    <a:cubicBezTo>
                      <a:pt x="23774" y="24963"/>
                      <a:pt x="25439" y="23299"/>
                      <a:pt x="27578" y="23299"/>
                    </a:cubicBezTo>
                    <a:lnTo>
                      <a:pt x="99139" y="23299"/>
                    </a:lnTo>
                    <a:cubicBezTo>
                      <a:pt x="101279" y="23299"/>
                      <a:pt x="102943" y="24963"/>
                      <a:pt x="102943" y="27103"/>
                    </a:cubicBezTo>
                    <a:lnTo>
                      <a:pt x="102943" y="98664"/>
                    </a:lnTo>
                    <a:cubicBezTo>
                      <a:pt x="102943" y="100803"/>
                      <a:pt x="101279" y="102468"/>
                      <a:pt x="99139" y="102468"/>
                    </a:cubicBezTo>
                    <a:lnTo>
                      <a:pt x="27578" y="102468"/>
                    </a:lnTo>
                    <a:cubicBezTo>
                      <a:pt x="25439" y="102468"/>
                      <a:pt x="23774" y="100803"/>
                      <a:pt x="23774" y="98664"/>
                    </a:cubicBezTo>
                    <a:lnTo>
                      <a:pt x="23774" y="27103"/>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9" name="Freeform: Shape 28">
                <a:extLst>
                  <a:ext uri="{FF2B5EF4-FFF2-40B4-BE49-F238E27FC236}">
                    <a16:creationId xmlns:a16="http://schemas.microsoft.com/office/drawing/2014/main" id="{A49BE625-1340-891F-4AE7-70F244724CC2}"/>
                  </a:ext>
                </a:extLst>
              </p:cNvPr>
              <p:cNvSpPr/>
              <p:nvPr/>
            </p:nvSpPr>
            <p:spPr>
              <a:xfrm>
                <a:off x="10641247" y="2748443"/>
                <a:ext cx="126242" cy="126242"/>
              </a:xfrm>
              <a:custGeom>
                <a:avLst/>
                <a:gdLst>
                  <a:gd name="connsiteX0" fmla="*/ 98902 w 126242"/>
                  <a:gd name="connsiteY0" fmla="*/ 0 h 126242"/>
                  <a:gd name="connsiteX1" fmla="*/ 27341 w 126242"/>
                  <a:gd name="connsiteY1" fmla="*/ 0 h 126242"/>
                  <a:gd name="connsiteX2" fmla="*/ 0 w 126242"/>
                  <a:gd name="connsiteY2" fmla="*/ 27341 h 126242"/>
                  <a:gd name="connsiteX3" fmla="*/ 0 w 126242"/>
                  <a:gd name="connsiteY3" fmla="*/ 98902 h 126242"/>
                  <a:gd name="connsiteX4" fmla="*/ 27341 w 126242"/>
                  <a:gd name="connsiteY4" fmla="*/ 126242 h 126242"/>
                  <a:gd name="connsiteX5" fmla="*/ 98902 w 126242"/>
                  <a:gd name="connsiteY5" fmla="*/ 126242 h 126242"/>
                  <a:gd name="connsiteX6" fmla="*/ 126242 w 126242"/>
                  <a:gd name="connsiteY6" fmla="*/ 98902 h 126242"/>
                  <a:gd name="connsiteX7" fmla="*/ 126242 w 126242"/>
                  <a:gd name="connsiteY7" fmla="*/ 27341 h 126242"/>
                  <a:gd name="connsiteX8" fmla="*/ 98902 w 126242"/>
                  <a:gd name="connsiteY8" fmla="*/ 0 h 126242"/>
                  <a:gd name="connsiteX9" fmla="*/ 102468 w 126242"/>
                  <a:gd name="connsiteY9" fmla="*/ 98902 h 126242"/>
                  <a:gd name="connsiteX10" fmla="*/ 98664 w 126242"/>
                  <a:gd name="connsiteY10" fmla="*/ 102705 h 126242"/>
                  <a:gd name="connsiteX11" fmla="*/ 27103 w 126242"/>
                  <a:gd name="connsiteY11" fmla="*/ 102705 h 126242"/>
                  <a:gd name="connsiteX12" fmla="*/ 23299 w 126242"/>
                  <a:gd name="connsiteY12" fmla="*/ 98902 h 126242"/>
                  <a:gd name="connsiteX13" fmla="*/ 23299 w 126242"/>
                  <a:gd name="connsiteY13" fmla="*/ 27341 h 126242"/>
                  <a:gd name="connsiteX14" fmla="*/ 27103 w 126242"/>
                  <a:gd name="connsiteY14" fmla="*/ 23537 h 126242"/>
                  <a:gd name="connsiteX15" fmla="*/ 98664 w 126242"/>
                  <a:gd name="connsiteY15" fmla="*/ 23537 h 126242"/>
                  <a:gd name="connsiteX16" fmla="*/ 102468 w 126242"/>
                  <a:gd name="connsiteY16" fmla="*/ 27341 h 126242"/>
                  <a:gd name="connsiteX17" fmla="*/ 102468 w 126242"/>
                  <a:gd name="connsiteY17" fmla="*/ 98902 h 12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6242" h="126242">
                    <a:moveTo>
                      <a:pt x="98902" y="0"/>
                    </a:moveTo>
                    <a:lnTo>
                      <a:pt x="27341" y="0"/>
                    </a:lnTo>
                    <a:cubicBezTo>
                      <a:pt x="12363" y="0"/>
                      <a:pt x="0" y="12125"/>
                      <a:pt x="0" y="27341"/>
                    </a:cubicBezTo>
                    <a:lnTo>
                      <a:pt x="0" y="98902"/>
                    </a:lnTo>
                    <a:cubicBezTo>
                      <a:pt x="0" y="113879"/>
                      <a:pt x="12125" y="126242"/>
                      <a:pt x="27341" y="126242"/>
                    </a:cubicBezTo>
                    <a:lnTo>
                      <a:pt x="98902" y="126242"/>
                    </a:lnTo>
                    <a:cubicBezTo>
                      <a:pt x="113879" y="126242"/>
                      <a:pt x="126242" y="114117"/>
                      <a:pt x="126242" y="98902"/>
                    </a:cubicBezTo>
                    <a:lnTo>
                      <a:pt x="126242" y="27341"/>
                    </a:lnTo>
                    <a:cubicBezTo>
                      <a:pt x="126242" y="12363"/>
                      <a:pt x="114117" y="0"/>
                      <a:pt x="98902" y="0"/>
                    </a:cubicBezTo>
                    <a:close/>
                    <a:moveTo>
                      <a:pt x="102468" y="98902"/>
                    </a:moveTo>
                    <a:cubicBezTo>
                      <a:pt x="102468" y="101041"/>
                      <a:pt x="100803" y="102705"/>
                      <a:pt x="98664" y="102705"/>
                    </a:cubicBezTo>
                    <a:lnTo>
                      <a:pt x="27103" y="102705"/>
                    </a:lnTo>
                    <a:cubicBezTo>
                      <a:pt x="24963" y="102705"/>
                      <a:pt x="23299" y="101041"/>
                      <a:pt x="23299" y="98902"/>
                    </a:cubicBezTo>
                    <a:lnTo>
                      <a:pt x="23299" y="27341"/>
                    </a:lnTo>
                    <a:cubicBezTo>
                      <a:pt x="23299" y="25201"/>
                      <a:pt x="24963" y="23537"/>
                      <a:pt x="27103" y="23537"/>
                    </a:cubicBezTo>
                    <a:lnTo>
                      <a:pt x="98664" y="23537"/>
                    </a:lnTo>
                    <a:cubicBezTo>
                      <a:pt x="100803" y="23537"/>
                      <a:pt x="102468" y="25201"/>
                      <a:pt x="102468" y="27341"/>
                    </a:cubicBezTo>
                    <a:lnTo>
                      <a:pt x="102468" y="98902"/>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30" name="Freeform: Shape 29">
                <a:extLst>
                  <a:ext uri="{FF2B5EF4-FFF2-40B4-BE49-F238E27FC236}">
                    <a16:creationId xmlns:a16="http://schemas.microsoft.com/office/drawing/2014/main" id="{CA7FFD1E-370C-33EB-8364-75BAFAB93A55}"/>
                  </a:ext>
                </a:extLst>
              </p:cNvPr>
              <p:cNvSpPr/>
              <p:nvPr/>
            </p:nvSpPr>
            <p:spPr>
              <a:xfrm>
                <a:off x="10791977" y="2748443"/>
                <a:ext cx="126242" cy="126242"/>
              </a:xfrm>
              <a:custGeom>
                <a:avLst/>
                <a:gdLst>
                  <a:gd name="connsiteX0" fmla="*/ 98901 w 126242"/>
                  <a:gd name="connsiteY0" fmla="*/ 0 h 126242"/>
                  <a:gd name="connsiteX1" fmla="*/ 27341 w 126242"/>
                  <a:gd name="connsiteY1" fmla="*/ 0 h 126242"/>
                  <a:gd name="connsiteX2" fmla="*/ 0 w 126242"/>
                  <a:gd name="connsiteY2" fmla="*/ 27341 h 126242"/>
                  <a:gd name="connsiteX3" fmla="*/ 0 w 126242"/>
                  <a:gd name="connsiteY3" fmla="*/ 98902 h 126242"/>
                  <a:gd name="connsiteX4" fmla="*/ 27341 w 126242"/>
                  <a:gd name="connsiteY4" fmla="*/ 126242 h 126242"/>
                  <a:gd name="connsiteX5" fmla="*/ 98901 w 126242"/>
                  <a:gd name="connsiteY5" fmla="*/ 126242 h 126242"/>
                  <a:gd name="connsiteX6" fmla="*/ 126242 w 126242"/>
                  <a:gd name="connsiteY6" fmla="*/ 98902 h 126242"/>
                  <a:gd name="connsiteX7" fmla="*/ 126242 w 126242"/>
                  <a:gd name="connsiteY7" fmla="*/ 27341 h 126242"/>
                  <a:gd name="connsiteX8" fmla="*/ 98901 w 126242"/>
                  <a:gd name="connsiteY8" fmla="*/ 0 h 126242"/>
                  <a:gd name="connsiteX9" fmla="*/ 102468 w 126242"/>
                  <a:gd name="connsiteY9" fmla="*/ 98902 h 126242"/>
                  <a:gd name="connsiteX10" fmla="*/ 98664 w 126242"/>
                  <a:gd name="connsiteY10" fmla="*/ 102705 h 126242"/>
                  <a:gd name="connsiteX11" fmla="*/ 27103 w 126242"/>
                  <a:gd name="connsiteY11" fmla="*/ 102705 h 126242"/>
                  <a:gd name="connsiteX12" fmla="*/ 23299 w 126242"/>
                  <a:gd name="connsiteY12" fmla="*/ 98902 h 126242"/>
                  <a:gd name="connsiteX13" fmla="*/ 23299 w 126242"/>
                  <a:gd name="connsiteY13" fmla="*/ 27341 h 126242"/>
                  <a:gd name="connsiteX14" fmla="*/ 27103 w 126242"/>
                  <a:gd name="connsiteY14" fmla="*/ 23537 h 126242"/>
                  <a:gd name="connsiteX15" fmla="*/ 98664 w 126242"/>
                  <a:gd name="connsiteY15" fmla="*/ 23537 h 126242"/>
                  <a:gd name="connsiteX16" fmla="*/ 102468 w 126242"/>
                  <a:gd name="connsiteY16" fmla="*/ 27341 h 126242"/>
                  <a:gd name="connsiteX17" fmla="*/ 102468 w 126242"/>
                  <a:gd name="connsiteY17" fmla="*/ 98902 h 12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6242" h="126242">
                    <a:moveTo>
                      <a:pt x="98901" y="0"/>
                    </a:moveTo>
                    <a:lnTo>
                      <a:pt x="27341" y="0"/>
                    </a:lnTo>
                    <a:cubicBezTo>
                      <a:pt x="12363" y="0"/>
                      <a:pt x="0" y="12125"/>
                      <a:pt x="0" y="27341"/>
                    </a:cubicBezTo>
                    <a:lnTo>
                      <a:pt x="0" y="98902"/>
                    </a:lnTo>
                    <a:cubicBezTo>
                      <a:pt x="0" y="113879"/>
                      <a:pt x="12125" y="126242"/>
                      <a:pt x="27341" y="126242"/>
                    </a:cubicBezTo>
                    <a:lnTo>
                      <a:pt x="98901" y="126242"/>
                    </a:lnTo>
                    <a:cubicBezTo>
                      <a:pt x="113879" y="126242"/>
                      <a:pt x="126242" y="114117"/>
                      <a:pt x="126242" y="98902"/>
                    </a:cubicBezTo>
                    <a:lnTo>
                      <a:pt x="126242" y="27341"/>
                    </a:lnTo>
                    <a:cubicBezTo>
                      <a:pt x="126242" y="12363"/>
                      <a:pt x="114117" y="0"/>
                      <a:pt x="98901" y="0"/>
                    </a:cubicBezTo>
                    <a:close/>
                    <a:moveTo>
                      <a:pt x="102468" y="98902"/>
                    </a:moveTo>
                    <a:cubicBezTo>
                      <a:pt x="102468" y="101041"/>
                      <a:pt x="100803" y="102705"/>
                      <a:pt x="98664" y="102705"/>
                    </a:cubicBezTo>
                    <a:lnTo>
                      <a:pt x="27103" y="102705"/>
                    </a:lnTo>
                    <a:cubicBezTo>
                      <a:pt x="24963" y="102705"/>
                      <a:pt x="23299" y="101041"/>
                      <a:pt x="23299" y="98902"/>
                    </a:cubicBezTo>
                    <a:lnTo>
                      <a:pt x="23299" y="27341"/>
                    </a:lnTo>
                    <a:cubicBezTo>
                      <a:pt x="23299" y="25201"/>
                      <a:pt x="24963" y="23537"/>
                      <a:pt x="27103" y="23537"/>
                    </a:cubicBezTo>
                    <a:lnTo>
                      <a:pt x="98664" y="23537"/>
                    </a:lnTo>
                    <a:cubicBezTo>
                      <a:pt x="100803" y="23537"/>
                      <a:pt x="102468" y="25201"/>
                      <a:pt x="102468" y="27341"/>
                    </a:cubicBezTo>
                    <a:lnTo>
                      <a:pt x="102468" y="98902"/>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31" name="Freeform: Shape 30">
                <a:extLst>
                  <a:ext uri="{FF2B5EF4-FFF2-40B4-BE49-F238E27FC236}">
                    <a16:creationId xmlns:a16="http://schemas.microsoft.com/office/drawing/2014/main" id="{D8AD1763-C414-0891-2ADC-7463E9E15A0C}"/>
                  </a:ext>
                </a:extLst>
              </p:cNvPr>
              <p:cNvSpPr/>
              <p:nvPr/>
            </p:nvSpPr>
            <p:spPr>
              <a:xfrm>
                <a:off x="10942469" y="2748443"/>
                <a:ext cx="126242" cy="126242"/>
              </a:xfrm>
              <a:custGeom>
                <a:avLst/>
                <a:gdLst>
                  <a:gd name="connsiteX0" fmla="*/ 98902 w 126242"/>
                  <a:gd name="connsiteY0" fmla="*/ 0 h 126242"/>
                  <a:gd name="connsiteX1" fmla="*/ 27341 w 126242"/>
                  <a:gd name="connsiteY1" fmla="*/ 0 h 126242"/>
                  <a:gd name="connsiteX2" fmla="*/ 0 w 126242"/>
                  <a:gd name="connsiteY2" fmla="*/ 27341 h 126242"/>
                  <a:gd name="connsiteX3" fmla="*/ 0 w 126242"/>
                  <a:gd name="connsiteY3" fmla="*/ 98902 h 126242"/>
                  <a:gd name="connsiteX4" fmla="*/ 27341 w 126242"/>
                  <a:gd name="connsiteY4" fmla="*/ 126242 h 126242"/>
                  <a:gd name="connsiteX5" fmla="*/ 98902 w 126242"/>
                  <a:gd name="connsiteY5" fmla="*/ 126242 h 126242"/>
                  <a:gd name="connsiteX6" fmla="*/ 126242 w 126242"/>
                  <a:gd name="connsiteY6" fmla="*/ 98902 h 126242"/>
                  <a:gd name="connsiteX7" fmla="*/ 126242 w 126242"/>
                  <a:gd name="connsiteY7" fmla="*/ 27341 h 126242"/>
                  <a:gd name="connsiteX8" fmla="*/ 98902 w 126242"/>
                  <a:gd name="connsiteY8" fmla="*/ 0 h 126242"/>
                  <a:gd name="connsiteX9" fmla="*/ 98902 w 126242"/>
                  <a:gd name="connsiteY9" fmla="*/ 0 h 126242"/>
                  <a:gd name="connsiteX10" fmla="*/ 102705 w 126242"/>
                  <a:gd name="connsiteY10" fmla="*/ 98902 h 126242"/>
                  <a:gd name="connsiteX11" fmla="*/ 98902 w 126242"/>
                  <a:gd name="connsiteY11" fmla="*/ 102705 h 126242"/>
                  <a:gd name="connsiteX12" fmla="*/ 27341 w 126242"/>
                  <a:gd name="connsiteY12" fmla="*/ 102705 h 126242"/>
                  <a:gd name="connsiteX13" fmla="*/ 23537 w 126242"/>
                  <a:gd name="connsiteY13" fmla="*/ 98902 h 126242"/>
                  <a:gd name="connsiteX14" fmla="*/ 23537 w 126242"/>
                  <a:gd name="connsiteY14" fmla="*/ 27341 h 126242"/>
                  <a:gd name="connsiteX15" fmla="*/ 27341 w 126242"/>
                  <a:gd name="connsiteY15" fmla="*/ 23537 h 126242"/>
                  <a:gd name="connsiteX16" fmla="*/ 98902 w 126242"/>
                  <a:gd name="connsiteY16" fmla="*/ 23537 h 126242"/>
                  <a:gd name="connsiteX17" fmla="*/ 102705 w 126242"/>
                  <a:gd name="connsiteY17" fmla="*/ 27341 h 126242"/>
                  <a:gd name="connsiteX18" fmla="*/ 102705 w 126242"/>
                  <a:gd name="connsiteY18" fmla="*/ 98902 h 126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6242" h="126242">
                    <a:moveTo>
                      <a:pt x="98902" y="0"/>
                    </a:moveTo>
                    <a:lnTo>
                      <a:pt x="27341" y="0"/>
                    </a:lnTo>
                    <a:cubicBezTo>
                      <a:pt x="12363" y="0"/>
                      <a:pt x="0" y="12125"/>
                      <a:pt x="0" y="27341"/>
                    </a:cubicBezTo>
                    <a:lnTo>
                      <a:pt x="0" y="98902"/>
                    </a:lnTo>
                    <a:cubicBezTo>
                      <a:pt x="0" y="113879"/>
                      <a:pt x="12125" y="126242"/>
                      <a:pt x="27341" y="126242"/>
                    </a:cubicBezTo>
                    <a:lnTo>
                      <a:pt x="98902" y="126242"/>
                    </a:lnTo>
                    <a:cubicBezTo>
                      <a:pt x="113879" y="126242"/>
                      <a:pt x="126242" y="114117"/>
                      <a:pt x="126242" y="98902"/>
                    </a:cubicBezTo>
                    <a:lnTo>
                      <a:pt x="126242" y="27341"/>
                    </a:lnTo>
                    <a:cubicBezTo>
                      <a:pt x="126242" y="12363"/>
                      <a:pt x="114117" y="0"/>
                      <a:pt x="98902" y="0"/>
                    </a:cubicBezTo>
                    <a:lnTo>
                      <a:pt x="98902" y="0"/>
                    </a:lnTo>
                    <a:close/>
                    <a:moveTo>
                      <a:pt x="102705" y="98902"/>
                    </a:moveTo>
                    <a:cubicBezTo>
                      <a:pt x="102705" y="101041"/>
                      <a:pt x="101041" y="102705"/>
                      <a:pt x="98902" y="102705"/>
                    </a:cubicBezTo>
                    <a:lnTo>
                      <a:pt x="27341" y="102705"/>
                    </a:lnTo>
                    <a:cubicBezTo>
                      <a:pt x="25201" y="102705"/>
                      <a:pt x="23537" y="101041"/>
                      <a:pt x="23537" y="98902"/>
                    </a:cubicBezTo>
                    <a:lnTo>
                      <a:pt x="23537" y="27341"/>
                    </a:lnTo>
                    <a:cubicBezTo>
                      <a:pt x="23537" y="25201"/>
                      <a:pt x="25201" y="23537"/>
                      <a:pt x="27341" y="23537"/>
                    </a:cubicBezTo>
                    <a:lnTo>
                      <a:pt x="98902" y="23537"/>
                    </a:lnTo>
                    <a:cubicBezTo>
                      <a:pt x="101041" y="23537"/>
                      <a:pt x="102705" y="25201"/>
                      <a:pt x="102705" y="27341"/>
                    </a:cubicBezTo>
                    <a:lnTo>
                      <a:pt x="102705" y="98902"/>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grpSp>
      </p:grpSp>
      <p:sp>
        <p:nvSpPr>
          <p:cNvPr id="7" name="Title 6">
            <a:extLst>
              <a:ext uri="{FF2B5EF4-FFF2-40B4-BE49-F238E27FC236}">
                <a16:creationId xmlns:a16="http://schemas.microsoft.com/office/drawing/2014/main" id="{1CAC1DD6-DF5A-7830-36FC-7346AE88494F}"/>
              </a:ext>
            </a:extLst>
          </p:cNvPr>
          <p:cNvSpPr>
            <a:spLocks noGrp="1"/>
          </p:cNvSpPr>
          <p:nvPr>
            <p:ph type="title"/>
          </p:nvPr>
        </p:nvSpPr>
        <p:spPr/>
        <p:txBody>
          <a:bodyPr/>
          <a:lstStyle/>
          <a:p>
            <a:r>
              <a:rPr lang="en-US"/>
              <a:t>Inherited IRA | </a:t>
            </a:r>
            <a:r>
              <a:rPr lang="en-US" b="1"/>
              <a:t>Questions for Beneficiary to Ask</a:t>
            </a:r>
          </a:p>
        </p:txBody>
      </p:sp>
      <p:sp>
        <p:nvSpPr>
          <p:cNvPr id="8" name="Arrow: Right 7">
            <a:extLst>
              <a:ext uri="{FF2B5EF4-FFF2-40B4-BE49-F238E27FC236}">
                <a16:creationId xmlns:a16="http://schemas.microsoft.com/office/drawing/2014/main" id="{B8976B05-69DD-1CAC-F2EA-0831EAC5EA1A}"/>
              </a:ext>
            </a:extLst>
          </p:cNvPr>
          <p:cNvSpPr/>
          <p:nvPr/>
        </p:nvSpPr>
        <p:spPr>
          <a:xfrm>
            <a:off x="4979581" y="3603006"/>
            <a:ext cx="2232837" cy="776177"/>
          </a:xfrm>
          <a:prstGeom prst="rightArrow">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mn-cs"/>
            </a:endParaRPr>
          </a:p>
        </p:txBody>
      </p:sp>
      <p:sp>
        <p:nvSpPr>
          <p:cNvPr id="9" name="Text Placeholder 2">
            <a:extLst>
              <a:ext uri="{FF2B5EF4-FFF2-40B4-BE49-F238E27FC236}">
                <a16:creationId xmlns:a16="http://schemas.microsoft.com/office/drawing/2014/main" id="{186E0554-7F30-451A-8AC5-3ADF648192AE}"/>
              </a:ext>
            </a:extLst>
          </p:cNvPr>
          <p:cNvSpPr txBox="1">
            <a:spLocks/>
          </p:cNvSpPr>
          <p:nvPr/>
        </p:nvSpPr>
        <p:spPr>
          <a:xfrm>
            <a:off x="7275805" y="3508234"/>
            <a:ext cx="4114800" cy="1828800"/>
          </a:xfrm>
          <a:prstGeom prst="rect">
            <a:avLst/>
          </a:prstGeom>
          <a:solidFill>
            <a:schemeClr val="bg1"/>
          </a:solidFill>
        </p:spPr>
        <p:txBody>
          <a:bodyPr vert="horz" lIns="182880" tIns="91440" rIns="182880" bIns="0" rtlCol="0" anchor="ct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3C9B34"/>
              </a:buClr>
              <a:buSzTx/>
              <a:buFont typeface="Arial" panose="020B0604020202020204" pitchFamily="34" charset="0"/>
              <a:buNone/>
              <a:tabLst/>
              <a:defRPr/>
            </a:pPr>
            <a:r>
              <a:rPr kumimoji="0" lang="en-US" sz="2400" b="1" i="0" u="none" strike="noStrike" kern="1200" cap="none" spc="0" normalizeH="0" baseline="0" noProof="0">
                <a:ln>
                  <a:noFill/>
                </a:ln>
                <a:solidFill>
                  <a:srgbClr val="414041"/>
                </a:solidFill>
                <a:effectLst/>
                <a:uLnTx/>
                <a:uFillTx/>
                <a:latin typeface="Aptos" panose="02110004020202020204"/>
                <a:ea typeface="+mn-ea"/>
                <a:cs typeface="+mn-cs"/>
              </a:rPr>
              <a:t>BEFORE </a:t>
            </a:r>
            <a:r>
              <a:rPr kumimoji="0" lang="en-US" sz="2400" b="0" i="0" u="none" strike="noStrike" kern="1200" cap="none" spc="0" normalizeH="0" baseline="0" noProof="0">
                <a:ln>
                  <a:noFill/>
                </a:ln>
                <a:solidFill>
                  <a:srgbClr val="414041"/>
                </a:solidFill>
                <a:effectLst/>
                <a:uLnTx/>
                <a:uFillTx/>
                <a:latin typeface="Aptos" panose="02110004020202020204"/>
                <a:ea typeface="+mn-ea"/>
                <a:cs typeface="+mn-cs"/>
              </a:rPr>
              <a:t>or</a:t>
            </a:r>
            <a:r>
              <a:rPr kumimoji="0" lang="en-US" sz="2400" b="1" i="0" u="none" strike="noStrike" kern="1200" cap="none" spc="0" normalizeH="0" baseline="0" noProof="0">
                <a:ln>
                  <a:noFill/>
                </a:ln>
                <a:solidFill>
                  <a:srgbClr val="414041"/>
                </a:solidFill>
                <a:effectLst/>
                <a:uLnTx/>
                <a:uFillTx/>
                <a:latin typeface="Aptos" panose="02110004020202020204"/>
                <a:ea typeface="+mn-ea"/>
                <a:cs typeface="+mn-cs"/>
              </a:rPr>
              <a:t> ON/AFTER</a:t>
            </a:r>
          </a:p>
          <a:p>
            <a:pPr marL="0" marR="0" lvl="0" indent="0" algn="ctr" defTabSz="914400" rtl="0" eaLnBrk="1" fontAlgn="auto" latinLnBrk="0" hangingPunct="1">
              <a:lnSpc>
                <a:spcPct val="100000"/>
              </a:lnSpc>
              <a:spcBef>
                <a:spcPts val="0"/>
              </a:spcBef>
              <a:spcAft>
                <a:spcPts val="0"/>
              </a:spcAft>
              <a:buClr>
                <a:srgbClr val="3C9B34"/>
              </a:buClr>
              <a:buSzTx/>
              <a:buFont typeface="Arial" panose="020B0604020202020204" pitchFamily="34" charset="0"/>
              <a:buNone/>
              <a:tabLst/>
              <a:defRPr/>
            </a:pPr>
            <a:r>
              <a:rPr kumimoji="0" lang="en-US" sz="2400" b="0" i="0" u="none" strike="noStrike" kern="1200" cap="none" spc="0" normalizeH="0" baseline="0" noProof="0">
                <a:ln>
                  <a:noFill/>
                </a:ln>
                <a:solidFill>
                  <a:srgbClr val="414041"/>
                </a:solidFill>
                <a:effectLst/>
                <a:uLnTx/>
                <a:uFillTx/>
                <a:latin typeface="Aptos" panose="02110004020202020204"/>
                <a:ea typeface="+mn-ea"/>
                <a:cs typeface="+mn-cs"/>
              </a:rPr>
              <a:t>Their Start Date?</a:t>
            </a:r>
          </a:p>
        </p:txBody>
      </p:sp>
    </p:spTree>
    <p:extLst>
      <p:ext uri="{BB962C8B-B14F-4D97-AF65-F5344CB8AC3E}">
        <p14:creationId xmlns:p14="http://schemas.microsoft.com/office/powerpoint/2010/main" val="27967257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C27B0D-2BFB-06FC-821D-BB82DAECF28C}"/>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3" name="TextBox 2">
            <a:extLst>
              <a:ext uri="{FF2B5EF4-FFF2-40B4-BE49-F238E27FC236}">
                <a16:creationId xmlns:a16="http://schemas.microsoft.com/office/drawing/2014/main" id="{72B3D6D7-2DC4-DA1F-863E-EB8731D1D50D}"/>
              </a:ext>
            </a:extLst>
          </p:cNvPr>
          <p:cNvSpPr txBox="1"/>
          <p:nvPr/>
        </p:nvSpPr>
        <p:spPr>
          <a:xfrm>
            <a:off x="4880344" y="2782669"/>
            <a:ext cx="4733556"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D9B35"/>
                </a:solidFill>
                <a:effectLst/>
                <a:uLnTx/>
                <a:uFillTx/>
                <a:latin typeface="Aptos" panose="02110004020202020204"/>
                <a:ea typeface="+mn-ea"/>
                <a:cs typeface="+mn-cs"/>
              </a:rPr>
              <a:t>If Your Spouse Inherits Your IRA</a:t>
            </a:r>
          </a:p>
        </p:txBody>
      </p:sp>
    </p:spTree>
    <p:extLst>
      <p:ext uri="{BB962C8B-B14F-4D97-AF65-F5344CB8AC3E}">
        <p14:creationId xmlns:p14="http://schemas.microsoft.com/office/powerpoint/2010/main" val="25282712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51EE6A-919B-FC47-39D4-FB0827CC2C3E}"/>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34F37A14-138C-4180-749B-EB3864FD94B4}"/>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05DA895B-EAD8-18FB-01E4-4F37DA265212}"/>
              </a:ext>
            </a:extLst>
          </p:cNvPr>
          <p:cNvSpPr>
            <a:spLocks noGrp="1"/>
          </p:cNvSpPr>
          <p:nvPr>
            <p:ph type="title"/>
          </p:nvPr>
        </p:nvSpPr>
        <p:spPr>
          <a:xfrm>
            <a:off x="457201" y="457200"/>
            <a:ext cx="10237076" cy="501804"/>
          </a:xfrm>
        </p:spPr>
        <p:txBody>
          <a:bodyPr/>
          <a:lstStyle/>
          <a:p>
            <a:r>
              <a:rPr lang="en-US" b="1"/>
              <a:t>Spouse as Beneficiary </a:t>
            </a:r>
            <a:r>
              <a:rPr lang="en-US"/>
              <a:t>| Two Choices </a:t>
            </a:r>
          </a:p>
        </p:txBody>
      </p:sp>
      <p:sp>
        <p:nvSpPr>
          <p:cNvPr id="5" name="Rectangle 4">
            <a:extLst>
              <a:ext uri="{FF2B5EF4-FFF2-40B4-BE49-F238E27FC236}">
                <a16:creationId xmlns:a16="http://schemas.microsoft.com/office/drawing/2014/main" id="{D37CFA1D-71BE-0E71-B1D9-68A8B6FBF975}"/>
              </a:ext>
            </a:extLst>
          </p:cNvPr>
          <p:cNvSpPr/>
          <p:nvPr/>
        </p:nvSpPr>
        <p:spPr>
          <a:xfrm>
            <a:off x="457201" y="1856307"/>
            <a:ext cx="11274552" cy="1795977"/>
          </a:xfrm>
          <a:prstGeom prst="rect">
            <a:avLst/>
          </a:prstGeom>
          <a:solidFill>
            <a:srgbClr val="F3F3F5">
              <a:alpha val="80420"/>
            </a:srgbClr>
          </a:solidFill>
          <a:ln w="1905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rgbClr val="F3F3F5"/>
                </a:solidFill>
                <a:latin typeface="Aptos" panose="02110004020202020204"/>
                <a:ea typeface="+mn-ea"/>
                <a:cs typeface="+mn-cs"/>
              </a:defRPr>
            </a:lvl1pPr>
            <a:lvl2pPr marL="457200" algn="l" defTabSz="914400" rtl="0" eaLnBrk="1" latinLnBrk="0" hangingPunct="1">
              <a:defRPr sz="1800" kern="1200">
                <a:solidFill>
                  <a:srgbClr val="F3F3F5"/>
                </a:solidFill>
                <a:latin typeface="Aptos" panose="02110004020202020204"/>
                <a:ea typeface="+mn-ea"/>
                <a:cs typeface="+mn-cs"/>
              </a:defRPr>
            </a:lvl2pPr>
            <a:lvl3pPr marL="914400" algn="l" defTabSz="914400" rtl="0" eaLnBrk="1" latinLnBrk="0" hangingPunct="1">
              <a:defRPr sz="1800" kern="1200">
                <a:solidFill>
                  <a:srgbClr val="F3F3F5"/>
                </a:solidFill>
                <a:latin typeface="Aptos" panose="02110004020202020204"/>
                <a:ea typeface="+mn-ea"/>
                <a:cs typeface="+mn-cs"/>
              </a:defRPr>
            </a:lvl3pPr>
            <a:lvl4pPr marL="1371600" algn="l" defTabSz="914400" rtl="0" eaLnBrk="1" latinLnBrk="0" hangingPunct="1">
              <a:defRPr sz="1800" kern="1200">
                <a:solidFill>
                  <a:srgbClr val="F3F3F5"/>
                </a:solidFill>
                <a:latin typeface="Aptos" panose="02110004020202020204"/>
                <a:ea typeface="+mn-ea"/>
                <a:cs typeface="+mn-cs"/>
              </a:defRPr>
            </a:lvl4pPr>
            <a:lvl5pPr marL="1828800" algn="l" defTabSz="914400" rtl="0" eaLnBrk="1" latinLnBrk="0" hangingPunct="1">
              <a:defRPr sz="1800" kern="1200">
                <a:solidFill>
                  <a:srgbClr val="F3F3F5"/>
                </a:solidFill>
                <a:latin typeface="Aptos" panose="02110004020202020204"/>
                <a:ea typeface="+mn-ea"/>
                <a:cs typeface="+mn-cs"/>
              </a:defRPr>
            </a:lvl5pPr>
            <a:lvl6pPr marL="2286000" algn="l" defTabSz="914400" rtl="0" eaLnBrk="1" latinLnBrk="0" hangingPunct="1">
              <a:defRPr sz="1800" kern="1200">
                <a:solidFill>
                  <a:srgbClr val="F3F3F5"/>
                </a:solidFill>
                <a:latin typeface="Aptos" panose="02110004020202020204"/>
                <a:ea typeface="+mn-ea"/>
                <a:cs typeface="+mn-cs"/>
              </a:defRPr>
            </a:lvl6pPr>
            <a:lvl7pPr marL="2743200" algn="l" defTabSz="914400" rtl="0" eaLnBrk="1" latinLnBrk="0" hangingPunct="1">
              <a:defRPr sz="1800" kern="1200">
                <a:solidFill>
                  <a:srgbClr val="F3F3F5"/>
                </a:solidFill>
                <a:latin typeface="Aptos" panose="02110004020202020204"/>
                <a:ea typeface="+mn-ea"/>
                <a:cs typeface="+mn-cs"/>
              </a:defRPr>
            </a:lvl7pPr>
            <a:lvl8pPr marL="3200400" algn="l" defTabSz="914400" rtl="0" eaLnBrk="1" latinLnBrk="0" hangingPunct="1">
              <a:defRPr sz="1800" kern="1200">
                <a:solidFill>
                  <a:srgbClr val="F3F3F5"/>
                </a:solidFill>
                <a:latin typeface="Aptos" panose="02110004020202020204"/>
                <a:ea typeface="+mn-ea"/>
                <a:cs typeface="+mn-cs"/>
              </a:defRPr>
            </a:lvl8pPr>
            <a:lvl9pPr marL="3657600" algn="l" defTabSz="914400" rtl="0" eaLnBrk="1" latinLnBrk="0" hangingPunct="1">
              <a:defRPr sz="1800" kern="1200">
                <a:solidFill>
                  <a:srgbClr val="F3F3F5"/>
                </a:solidFill>
                <a:latin typeface="Aptos" panose="02110004020202020204"/>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Arial"/>
            </a:endParaRPr>
          </a:p>
        </p:txBody>
      </p:sp>
      <p:sp>
        <p:nvSpPr>
          <p:cNvPr id="9" name="Text Placeholder 6">
            <a:extLst>
              <a:ext uri="{FF2B5EF4-FFF2-40B4-BE49-F238E27FC236}">
                <a16:creationId xmlns:a16="http://schemas.microsoft.com/office/drawing/2014/main" id="{B5824D36-FCA9-52FD-36EF-DB9712AFFF1F}"/>
              </a:ext>
            </a:extLst>
          </p:cNvPr>
          <p:cNvSpPr txBox="1">
            <a:spLocks/>
          </p:cNvSpPr>
          <p:nvPr/>
        </p:nvSpPr>
        <p:spPr>
          <a:xfrm>
            <a:off x="1235135" y="2078688"/>
            <a:ext cx="4663440" cy="627802"/>
          </a:xfrm>
          <a:prstGeom prst="rect">
            <a:avLst/>
          </a:prstGeom>
          <a:solidFill>
            <a:schemeClr val="accent5"/>
          </a:solidFill>
        </p:spPr>
        <p:txBody>
          <a:bodyPr vert="horz" lIns="182880" tIns="0" rIns="182880" bIns="0" rtlCol="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000" b="1" i="0" u="none" strike="noStrike" kern="1200" cap="none" spc="0" normalizeH="0" baseline="0" noProof="0">
                <a:ln>
                  <a:noFill/>
                </a:ln>
                <a:solidFill>
                  <a:srgbClr val="FFFFFF"/>
                </a:solidFill>
                <a:effectLst/>
                <a:uLnTx/>
                <a:uFillTx/>
                <a:latin typeface="Aptos" panose="02110004020202020204"/>
                <a:ea typeface="+mn-ea"/>
                <a:cs typeface="Arial"/>
              </a:rPr>
              <a:t>Keep as an Inherited IRA</a:t>
            </a:r>
          </a:p>
        </p:txBody>
      </p:sp>
      <p:sp>
        <p:nvSpPr>
          <p:cNvPr id="11" name="Text Placeholder 9">
            <a:extLst>
              <a:ext uri="{FF2B5EF4-FFF2-40B4-BE49-F238E27FC236}">
                <a16:creationId xmlns:a16="http://schemas.microsoft.com/office/drawing/2014/main" id="{C023CCA2-D29B-A6E8-B5CC-88FB7F356E58}"/>
              </a:ext>
            </a:extLst>
          </p:cNvPr>
          <p:cNvSpPr txBox="1">
            <a:spLocks/>
          </p:cNvSpPr>
          <p:nvPr/>
        </p:nvSpPr>
        <p:spPr>
          <a:xfrm>
            <a:off x="6279305" y="2078688"/>
            <a:ext cx="4663440" cy="627802"/>
          </a:xfrm>
          <a:prstGeom prst="rect">
            <a:avLst/>
          </a:prstGeom>
          <a:solidFill>
            <a:schemeClr val="accent4"/>
          </a:solidFill>
        </p:spPr>
        <p:txBody>
          <a:bodyPr vert="horz" lIns="182880" tIns="0" rIns="182880" bIns="0" rtlCol="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000" b="1" i="0" u="none" strike="noStrike" kern="1200" cap="none" spc="0" normalizeH="0" baseline="0" noProof="0">
                <a:ln>
                  <a:noFill/>
                </a:ln>
                <a:solidFill>
                  <a:srgbClr val="FFFFFF"/>
                </a:solidFill>
                <a:effectLst/>
                <a:uLnTx/>
                <a:uFillTx/>
                <a:latin typeface="Aptos" panose="02110004020202020204"/>
                <a:ea typeface="+mn-ea"/>
                <a:cs typeface="Arial"/>
              </a:rPr>
              <a:t>Roll into an IRA of Their Own</a:t>
            </a:r>
          </a:p>
        </p:txBody>
      </p:sp>
    </p:spTree>
    <p:extLst>
      <p:ext uri="{BB962C8B-B14F-4D97-AF65-F5344CB8AC3E}">
        <p14:creationId xmlns:p14="http://schemas.microsoft.com/office/powerpoint/2010/main" val="3906564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7AC0D1-0334-70D8-FC0E-F2C949FB3BCA}"/>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D83FD97-F70B-AEE3-2FB6-05732FCBFCF7}"/>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08F6568B-47C0-B585-EE08-392D1BAA94D9}"/>
              </a:ext>
            </a:extLst>
          </p:cNvPr>
          <p:cNvSpPr>
            <a:spLocks noGrp="1"/>
          </p:cNvSpPr>
          <p:nvPr>
            <p:ph type="title"/>
          </p:nvPr>
        </p:nvSpPr>
        <p:spPr>
          <a:xfrm>
            <a:off x="457201" y="457200"/>
            <a:ext cx="10237076" cy="501804"/>
          </a:xfrm>
        </p:spPr>
        <p:txBody>
          <a:bodyPr/>
          <a:lstStyle/>
          <a:p>
            <a:r>
              <a:rPr lang="en-US" b="1"/>
              <a:t>Choice 1 </a:t>
            </a:r>
            <a:r>
              <a:rPr lang="en-US"/>
              <a:t>| Keep as an Inherited IRA</a:t>
            </a:r>
            <a:endParaRPr lang="en-US" b="1"/>
          </a:p>
        </p:txBody>
      </p:sp>
      <p:sp>
        <p:nvSpPr>
          <p:cNvPr id="5" name="Rectangle 4">
            <a:extLst>
              <a:ext uri="{FF2B5EF4-FFF2-40B4-BE49-F238E27FC236}">
                <a16:creationId xmlns:a16="http://schemas.microsoft.com/office/drawing/2014/main" id="{3563F303-6C62-0A19-6309-D1110480518A}"/>
              </a:ext>
            </a:extLst>
          </p:cNvPr>
          <p:cNvSpPr/>
          <p:nvPr/>
        </p:nvSpPr>
        <p:spPr>
          <a:xfrm>
            <a:off x="457201" y="1188720"/>
            <a:ext cx="11274552" cy="4601012"/>
          </a:xfrm>
          <a:prstGeom prst="rect">
            <a:avLst/>
          </a:prstGeom>
          <a:solidFill>
            <a:srgbClr val="F3F3F5">
              <a:alpha val="80420"/>
            </a:srgbClr>
          </a:solidFill>
          <a:ln w="1905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rgbClr val="F3F3F5"/>
                </a:solidFill>
                <a:latin typeface="Aptos" panose="02110004020202020204"/>
                <a:ea typeface="+mn-ea"/>
                <a:cs typeface="+mn-cs"/>
              </a:defRPr>
            </a:lvl1pPr>
            <a:lvl2pPr marL="457200" algn="l" defTabSz="914400" rtl="0" eaLnBrk="1" latinLnBrk="0" hangingPunct="1">
              <a:defRPr sz="1800" kern="1200">
                <a:solidFill>
                  <a:srgbClr val="F3F3F5"/>
                </a:solidFill>
                <a:latin typeface="Aptos" panose="02110004020202020204"/>
                <a:ea typeface="+mn-ea"/>
                <a:cs typeface="+mn-cs"/>
              </a:defRPr>
            </a:lvl2pPr>
            <a:lvl3pPr marL="914400" algn="l" defTabSz="914400" rtl="0" eaLnBrk="1" latinLnBrk="0" hangingPunct="1">
              <a:defRPr sz="1800" kern="1200">
                <a:solidFill>
                  <a:srgbClr val="F3F3F5"/>
                </a:solidFill>
                <a:latin typeface="Aptos" panose="02110004020202020204"/>
                <a:ea typeface="+mn-ea"/>
                <a:cs typeface="+mn-cs"/>
              </a:defRPr>
            </a:lvl3pPr>
            <a:lvl4pPr marL="1371600" algn="l" defTabSz="914400" rtl="0" eaLnBrk="1" latinLnBrk="0" hangingPunct="1">
              <a:defRPr sz="1800" kern="1200">
                <a:solidFill>
                  <a:srgbClr val="F3F3F5"/>
                </a:solidFill>
                <a:latin typeface="Aptos" panose="02110004020202020204"/>
                <a:ea typeface="+mn-ea"/>
                <a:cs typeface="+mn-cs"/>
              </a:defRPr>
            </a:lvl4pPr>
            <a:lvl5pPr marL="1828800" algn="l" defTabSz="914400" rtl="0" eaLnBrk="1" latinLnBrk="0" hangingPunct="1">
              <a:defRPr sz="1800" kern="1200">
                <a:solidFill>
                  <a:srgbClr val="F3F3F5"/>
                </a:solidFill>
                <a:latin typeface="Aptos" panose="02110004020202020204"/>
                <a:ea typeface="+mn-ea"/>
                <a:cs typeface="+mn-cs"/>
              </a:defRPr>
            </a:lvl5pPr>
            <a:lvl6pPr marL="2286000" algn="l" defTabSz="914400" rtl="0" eaLnBrk="1" latinLnBrk="0" hangingPunct="1">
              <a:defRPr sz="1800" kern="1200">
                <a:solidFill>
                  <a:srgbClr val="F3F3F5"/>
                </a:solidFill>
                <a:latin typeface="Aptos" panose="02110004020202020204"/>
                <a:ea typeface="+mn-ea"/>
                <a:cs typeface="+mn-cs"/>
              </a:defRPr>
            </a:lvl6pPr>
            <a:lvl7pPr marL="2743200" algn="l" defTabSz="914400" rtl="0" eaLnBrk="1" latinLnBrk="0" hangingPunct="1">
              <a:defRPr sz="1800" kern="1200">
                <a:solidFill>
                  <a:srgbClr val="F3F3F5"/>
                </a:solidFill>
                <a:latin typeface="Aptos" panose="02110004020202020204"/>
                <a:ea typeface="+mn-ea"/>
                <a:cs typeface="+mn-cs"/>
              </a:defRPr>
            </a:lvl7pPr>
            <a:lvl8pPr marL="3200400" algn="l" defTabSz="914400" rtl="0" eaLnBrk="1" latinLnBrk="0" hangingPunct="1">
              <a:defRPr sz="1800" kern="1200">
                <a:solidFill>
                  <a:srgbClr val="F3F3F5"/>
                </a:solidFill>
                <a:latin typeface="Aptos" panose="02110004020202020204"/>
                <a:ea typeface="+mn-ea"/>
                <a:cs typeface="+mn-cs"/>
              </a:defRPr>
            </a:lvl8pPr>
            <a:lvl9pPr marL="3657600" algn="l" defTabSz="914400" rtl="0" eaLnBrk="1" latinLnBrk="0" hangingPunct="1">
              <a:defRPr sz="1800" kern="1200">
                <a:solidFill>
                  <a:srgbClr val="F3F3F5"/>
                </a:solidFill>
                <a:latin typeface="Aptos" panose="02110004020202020204"/>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Arial"/>
            </a:endParaRPr>
          </a:p>
        </p:txBody>
      </p:sp>
      <p:sp>
        <p:nvSpPr>
          <p:cNvPr id="8" name="Text Placeholder 11">
            <a:extLst>
              <a:ext uri="{FF2B5EF4-FFF2-40B4-BE49-F238E27FC236}">
                <a16:creationId xmlns:a16="http://schemas.microsoft.com/office/drawing/2014/main" id="{92B1CD1F-D3FD-9AF4-18E2-D7C76A3F5DF7}"/>
              </a:ext>
            </a:extLst>
          </p:cNvPr>
          <p:cNvSpPr txBox="1">
            <a:spLocks/>
          </p:cNvSpPr>
          <p:nvPr/>
        </p:nvSpPr>
        <p:spPr>
          <a:xfrm>
            <a:off x="1313752" y="1920240"/>
            <a:ext cx="4663440" cy="3657600"/>
          </a:xfrm>
          <a:prstGeom prst="rect">
            <a:avLst/>
          </a:prstGeom>
          <a:solidFill>
            <a:srgbClr val="FFFFFF"/>
          </a:solidFill>
        </p:spPr>
        <p:txBody>
          <a:bodyPr vert="horz" lIns="182880" tIns="274320" rIns="182880" bIns="0" rtlCol="0" anchor="t">
            <a:noAutofit/>
          </a:bodyPr>
          <a:lstStyle>
            <a:lvl1pPr marL="228600" indent="-228600" algn="l" defTabSz="914400" rtl="0" eaLnBrk="1" latinLnBrk="0" hangingPunct="1">
              <a:lnSpc>
                <a:spcPct val="90000"/>
              </a:lnSpc>
              <a:spcBef>
                <a:spcPts val="1000"/>
              </a:spcBef>
              <a:spcAft>
                <a:spcPts val="300"/>
              </a:spcAft>
              <a:buClr>
                <a:schemeClr val="accent1"/>
              </a:buClr>
              <a:buFont typeface="Arial"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300"/>
              </a:spcAft>
              <a:buFont typeface="System Font Regular"/>
              <a:buChar char="–"/>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300"/>
              </a:spcAft>
              <a:buFont typeface="Arial" pitchFamily="34" charset="0"/>
              <a:buChar char="•"/>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300"/>
              </a:spcAft>
              <a:buFont typeface="Arial" pitchFamily="34" charset="0"/>
              <a:buChar char="•"/>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300"/>
              </a:spcAft>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056B8C"/>
              </a:buClr>
              <a:buSzTx/>
              <a:buFont typeface="Arial" pitchFamily="34" charset="0"/>
              <a:buNone/>
              <a:tabLst/>
              <a:defRPr/>
            </a:pPr>
            <a:r>
              <a:rPr kumimoji="0" lang="en-US" sz="2000" b="1" i="0" u="none" strike="noStrike" kern="1200" cap="none" spc="0" normalizeH="0" baseline="0" noProof="0">
                <a:ln>
                  <a:noFill/>
                </a:ln>
                <a:solidFill>
                  <a:srgbClr val="00A89E"/>
                </a:solidFill>
                <a:effectLst/>
                <a:uLnTx/>
                <a:uFillTx/>
                <a:latin typeface="Aptos" panose="02110004020202020204"/>
                <a:ea typeface="+mn-ea"/>
                <a:cs typeface="+mn-cs"/>
              </a:rPr>
              <a:t>Considerations:</a:t>
            </a:r>
          </a:p>
          <a:p>
            <a:pPr marL="342900" marR="0" lvl="0" indent="-342900" algn="l" defTabSz="914400" rtl="0" eaLnBrk="1" fontAlgn="auto" latinLnBrk="0" hangingPunct="1">
              <a:lnSpc>
                <a:spcPct val="90000"/>
              </a:lnSpc>
              <a:spcBef>
                <a:spcPts val="1000"/>
              </a:spcBef>
              <a:spcAft>
                <a:spcPts val="600"/>
              </a:spcAft>
              <a:buClr>
                <a:srgbClr val="00A89E"/>
              </a:buClr>
              <a:buSzTx/>
              <a:buFont typeface="Wingdings" panose="05000000000000000000" pitchFamily="2" charset="2"/>
              <a:buChar char="q"/>
              <a:tabLst/>
              <a:defRPr/>
            </a:pPr>
            <a:r>
              <a:rPr kumimoji="0" lang="en-US" sz="1800" b="0" i="0" u="none" strike="noStrike" kern="1200" cap="none" spc="0" normalizeH="0" baseline="0" noProof="0">
                <a:ln>
                  <a:noFill/>
                </a:ln>
                <a:solidFill>
                  <a:srgbClr val="414041"/>
                </a:solidFill>
                <a:effectLst/>
                <a:uLnTx/>
                <a:uFillTx/>
                <a:latin typeface="Aptos" panose="02110004020202020204"/>
                <a:ea typeface="+mn-ea"/>
                <a:cs typeface="+mn-cs"/>
              </a:rPr>
              <a:t>No new contributions</a:t>
            </a:r>
          </a:p>
          <a:p>
            <a:pPr marL="342900" marR="0" lvl="0" indent="-342900" algn="l" defTabSz="914400" rtl="0" eaLnBrk="1" fontAlgn="auto" latinLnBrk="0" hangingPunct="1">
              <a:lnSpc>
                <a:spcPct val="90000"/>
              </a:lnSpc>
              <a:spcBef>
                <a:spcPts val="1000"/>
              </a:spcBef>
              <a:spcAft>
                <a:spcPts val="600"/>
              </a:spcAft>
              <a:buClr>
                <a:srgbClr val="00A89E"/>
              </a:buClr>
              <a:buSzTx/>
              <a:buFont typeface="Wingdings" panose="05000000000000000000" pitchFamily="2" charset="2"/>
              <a:buChar char="q"/>
              <a:tabLst/>
              <a:defRPr/>
            </a:pPr>
            <a:r>
              <a:rPr kumimoji="0" lang="en-US" sz="1800" b="0" i="0" u="none" strike="noStrike" kern="1200" cap="none" spc="0" normalizeH="0" baseline="0" noProof="0">
                <a:ln>
                  <a:noFill/>
                </a:ln>
                <a:solidFill>
                  <a:srgbClr val="414041"/>
                </a:solidFill>
                <a:effectLst/>
                <a:uLnTx/>
                <a:uFillTx/>
                <a:latin typeface="Aptos" panose="02110004020202020204"/>
                <a:ea typeface="+mn-ea"/>
                <a:cs typeface="+mn-cs"/>
              </a:rPr>
              <a:t>Penalty-free withdrawals</a:t>
            </a:r>
          </a:p>
          <a:p>
            <a:pPr marL="342900" marR="0" lvl="0" indent="-342900" algn="l" defTabSz="914400" rtl="0" eaLnBrk="1" fontAlgn="auto" latinLnBrk="0" hangingPunct="1">
              <a:lnSpc>
                <a:spcPct val="90000"/>
              </a:lnSpc>
              <a:spcBef>
                <a:spcPts val="1000"/>
              </a:spcBef>
              <a:spcAft>
                <a:spcPts val="600"/>
              </a:spcAft>
              <a:buClr>
                <a:srgbClr val="00A89E"/>
              </a:buClr>
              <a:buSzTx/>
              <a:buFont typeface="Wingdings" panose="05000000000000000000" pitchFamily="2" charset="2"/>
              <a:buChar char="q"/>
              <a:tabLst/>
              <a:defRPr/>
            </a:pPr>
            <a:r>
              <a:rPr kumimoji="0" lang="en-US" sz="1800" b="0" i="0" u="none" strike="noStrike" kern="1200" cap="none" spc="0" normalizeH="0" baseline="0" noProof="0">
                <a:ln>
                  <a:noFill/>
                </a:ln>
                <a:solidFill>
                  <a:srgbClr val="414041"/>
                </a:solidFill>
                <a:effectLst/>
                <a:uLnTx/>
                <a:uFillTx/>
                <a:latin typeface="Aptos" panose="02110004020202020204"/>
                <a:ea typeface="+mn-ea"/>
                <a:cs typeface="+mn-cs"/>
              </a:rPr>
              <a:t>RMD Start Date is your spouse’s original Start Date</a:t>
            </a:r>
          </a:p>
        </p:txBody>
      </p:sp>
      <p:sp>
        <p:nvSpPr>
          <p:cNvPr id="3" name="TextBox 2">
            <a:extLst>
              <a:ext uri="{FF2B5EF4-FFF2-40B4-BE49-F238E27FC236}">
                <a16:creationId xmlns:a16="http://schemas.microsoft.com/office/drawing/2014/main" id="{D231A604-6C92-A96F-0378-855B9ACCFAC2}"/>
              </a:ext>
            </a:extLst>
          </p:cNvPr>
          <p:cNvSpPr txBox="1"/>
          <p:nvPr/>
        </p:nvSpPr>
        <p:spPr>
          <a:xfrm>
            <a:off x="3044300" y="5789732"/>
            <a:ext cx="610035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B1B3B5"/>
                </a:solidFill>
                <a:effectLst/>
                <a:uLnTx/>
                <a:uFillTx/>
                <a:latin typeface="Aptos" panose="02110004020202020204"/>
                <a:ea typeface="+mn-ea"/>
                <a:cs typeface="+mn-cs"/>
              </a:rPr>
              <a:t>This is not an all-inclusive list and is subject to change.</a:t>
            </a:r>
          </a:p>
        </p:txBody>
      </p:sp>
      <p:sp>
        <p:nvSpPr>
          <p:cNvPr id="7" name="Text Placeholder 11">
            <a:extLst>
              <a:ext uri="{FF2B5EF4-FFF2-40B4-BE49-F238E27FC236}">
                <a16:creationId xmlns:a16="http://schemas.microsoft.com/office/drawing/2014/main" id="{FCD8414F-5E38-B5D0-369A-AB768169E386}"/>
              </a:ext>
            </a:extLst>
          </p:cNvPr>
          <p:cNvSpPr txBox="1">
            <a:spLocks/>
          </p:cNvSpPr>
          <p:nvPr/>
        </p:nvSpPr>
        <p:spPr>
          <a:xfrm>
            <a:off x="6214809" y="1920240"/>
            <a:ext cx="4663440" cy="3657600"/>
          </a:xfrm>
          <a:prstGeom prst="rect">
            <a:avLst/>
          </a:prstGeom>
          <a:solidFill>
            <a:srgbClr val="FFFFFF"/>
          </a:solidFill>
          <a:ln>
            <a:noFill/>
          </a:ln>
        </p:spPr>
        <p:txBody>
          <a:bodyPr vert="horz" lIns="182880" tIns="274320" rIns="182880" bIns="0" rtlCol="0" anchor="t">
            <a:noAutofit/>
          </a:bodyPr>
          <a:lstStyle>
            <a:lvl1pPr marL="228600" indent="-228600" algn="l" defTabSz="914400" rtl="0" eaLnBrk="1" latinLnBrk="0" hangingPunct="1">
              <a:lnSpc>
                <a:spcPct val="90000"/>
              </a:lnSpc>
              <a:spcBef>
                <a:spcPts val="1000"/>
              </a:spcBef>
              <a:spcAft>
                <a:spcPts val="300"/>
              </a:spcAft>
              <a:buClr>
                <a:schemeClr val="accent1"/>
              </a:buClr>
              <a:buFont typeface="Arial"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300"/>
              </a:spcAft>
              <a:buFont typeface="System Font Regular"/>
              <a:buChar char="–"/>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300"/>
              </a:spcAft>
              <a:buFont typeface="Arial" pitchFamily="34" charset="0"/>
              <a:buChar char="•"/>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300"/>
              </a:spcAft>
              <a:buFont typeface="Arial" pitchFamily="34" charset="0"/>
              <a:buChar char="•"/>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300"/>
              </a:spcAft>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300"/>
              </a:spcAft>
              <a:buClr>
                <a:schemeClr val="accent4"/>
              </a:buClr>
              <a:buSzTx/>
              <a:buNone/>
              <a:tabLst/>
              <a:defRPr/>
            </a:pPr>
            <a:r>
              <a:rPr kumimoji="0" lang="en-US" sz="2000" b="1" i="0" u="none" strike="noStrike" kern="1200" cap="none" spc="0" normalizeH="0" baseline="0" noProof="0" dirty="0">
                <a:ln>
                  <a:noFill/>
                </a:ln>
                <a:solidFill>
                  <a:schemeClr val="accent5"/>
                </a:solidFill>
                <a:effectLst/>
                <a:uLnTx/>
                <a:uFillTx/>
                <a:latin typeface="Aptos" panose="02110004020202020204"/>
                <a:cs typeface="Arial"/>
              </a:rPr>
              <a:t>Select if You:</a:t>
            </a:r>
          </a:p>
          <a:p>
            <a:pPr marL="342900" marR="0" indent="-342900" fontAlgn="auto">
              <a:spcAft>
                <a:spcPts val="600"/>
              </a:spcAft>
              <a:buClr>
                <a:srgbClr val="00A89E"/>
              </a:buClr>
              <a:buSzTx/>
              <a:buFont typeface="Wingdings" panose="05000000000000000000" pitchFamily="2" charset="2"/>
              <a:buChar char="q"/>
              <a:tabLst/>
              <a:defRPr/>
            </a:pPr>
            <a:r>
              <a:rPr lang="en-US" dirty="0"/>
              <a:t>Are younger than age 59½ and need income now</a:t>
            </a:r>
          </a:p>
          <a:p>
            <a:pPr marL="342900" marR="0" indent="-342900" fontAlgn="auto">
              <a:spcAft>
                <a:spcPts val="600"/>
              </a:spcAft>
              <a:buClr>
                <a:srgbClr val="00A89E"/>
              </a:buClr>
              <a:buSzTx/>
              <a:buFont typeface="Wingdings" panose="05000000000000000000" pitchFamily="2" charset="2"/>
              <a:buChar char="q"/>
              <a:tabLst/>
              <a:defRPr/>
            </a:pPr>
            <a:r>
              <a:rPr lang="en-US" dirty="0"/>
              <a:t>Are older than your spouse and want to delay RMDs for as long as you can</a:t>
            </a:r>
          </a:p>
        </p:txBody>
      </p:sp>
      <p:sp>
        <p:nvSpPr>
          <p:cNvPr id="9" name="Text Placeholder 6">
            <a:extLst>
              <a:ext uri="{FF2B5EF4-FFF2-40B4-BE49-F238E27FC236}">
                <a16:creationId xmlns:a16="http://schemas.microsoft.com/office/drawing/2014/main" id="{E3D7F06D-2F5C-E833-81D9-ACC15F99C412}"/>
              </a:ext>
            </a:extLst>
          </p:cNvPr>
          <p:cNvSpPr txBox="1">
            <a:spLocks/>
          </p:cNvSpPr>
          <p:nvPr/>
        </p:nvSpPr>
        <p:spPr>
          <a:xfrm>
            <a:off x="1310705" y="1371600"/>
            <a:ext cx="9567544" cy="627802"/>
          </a:xfrm>
          <a:prstGeom prst="rect">
            <a:avLst/>
          </a:prstGeom>
          <a:solidFill>
            <a:schemeClr val="accent5"/>
          </a:solidFill>
        </p:spPr>
        <p:txBody>
          <a:bodyPr vert="horz" lIns="182880" tIns="0" rIns="182880" bIns="0" rtlCol="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000" b="1" i="0" u="none" strike="noStrike" kern="1200" cap="none" spc="0" normalizeH="0" baseline="0" noProof="0">
                <a:ln>
                  <a:noFill/>
                </a:ln>
                <a:solidFill>
                  <a:srgbClr val="FFFFFF"/>
                </a:solidFill>
                <a:effectLst/>
                <a:uLnTx/>
                <a:uFillTx/>
                <a:latin typeface="Aptos" panose="02110004020202020204"/>
                <a:ea typeface="+mn-ea"/>
                <a:cs typeface="Arial"/>
              </a:rPr>
              <a:t>Keep as an Inherited IRA</a:t>
            </a:r>
          </a:p>
        </p:txBody>
      </p:sp>
    </p:spTree>
    <p:extLst>
      <p:ext uri="{BB962C8B-B14F-4D97-AF65-F5344CB8AC3E}">
        <p14:creationId xmlns:p14="http://schemas.microsoft.com/office/powerpoint/2010/main" val="34490938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ADEAEE-F7D5-BF26-0044-60BC1FABB01B}"/>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5CD3D909-A536-BC2D-4F6B-19CDD790E7CB}"/>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98EA3915-F9B4-D9CA-A364-D6E68D0E989E}"/>
              </a:ext>
            </a:extLst>
          </p:cNvPr>
          <p:cNvSpPr>
            <a:spLocks noGrp="1"/>
          </p:cNvSpPr>
          <p:nvPr>
            <p:ph type="title"/>
          </p:nvPr>
        </p:nvSpPr>
        <p:spPr>
          <a:xfrm>
            <a:off x="457201" y="457200"/>
            <a:ext cx="10237076" cy="501804"/>
          </a:xfrm>
        </p:spPr>
        <p:txBody>
          <a:bodyPr/>
          <a:lstStyle/>
          <a:p>
            <a:r>
              <a:rPr lang="en-US" b="1"/>
              <a:t>Choice 2 </a:t>
            </a:r>
            <a:r>
              <a:rPr lang="en-US"/>
              <a:t>| Spousal Rollover</a:t>
            </a:r>
          </a:p>
        </p:txBody>
      </p:sp>
      <p:sp>
        <p:nvSpPr>
          <p:cNvPr id="3" name="Rectangle 2">
            <a:extLst>
              <a:ext uri="{FF2B5EF4-FFF2-40B4-BE49-F238E27FC236}">
                <a16:creationId xmlns:a16="http://schemas.microsoft.com/office/drawing/2014/main" id="{ECE4519C-31EB-D384-8AE8-4C9D33A4C776}"/>
              </a:ext>
            </a:extLst>
          </p:cNvPr>
          <p:cNvSpPr/>
          <p:nvPr/>
        </p:nvSpPr>
        <p:spPr>
          <a:xfrm>
            <a:off x="457201" y="1188720"/>
            <a:ext cx="11274552" cy="4601012"/>
          </a:xfrm>
          <a:prstGeom prst="rect">
            <a:avLst/>
          </a:prstGeom>
          <a:solidFill>
            <a:srgbClr val="F3F3F5">
              <a:alpha val="80420"/>
            </a:srgbClr>
          </a:solidFill>
          <a:ln w="1905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rgbClr val="F3F3F5"/>
                </a:solidFill>
                <a:latin typeface="Aptos" panose="02110004020202020204"/>
                <a:ea typeface="+mn-ea"/>
                <a:cs typeface="+mn-cs"/>
              </a:defRPr>
            </a:lvl1pPr>
            <a:lvl2pPr marL="457200" algn="l" defTabSz="914400" rtl="0" eaLnBrk="1" latinLnBrk="0" hangingPunct="1">
              <a:defRPr sz="1800" kern="1200">
                <a:solidFill>
                  <a:srgbClr val="F3F3F5"/>
                </a:solidFill>
                <a:latin typeface="Aptos" panose="02110004020202020204"/>
                <a:ea typeface="+mn-ea"/>
                <a:cs typeface="+mn-cs"/>
              </a:defRPr>
            </a:lvl2pPr>
            <a:lvl3pPr marL="914400" algn="l" defTabSz="914400" rtl="0" eaLnBrk="1" latinLnBrk="0" hangingPunct="1">
              <a:defRPr sz="1800" kern="1200">
                <a:solidFill>
                  <a:srgbClr val="F3F3F5"/>
                </a:solidFill>
                <a:latin typeface="Aptos" panose="02110004020202020204"/>
                <a:ea typeface="+mn-ea"/>
                <a:cs typeface="+mn-cs"/>
              </a:defRPr>
            </a:lvl3pPr>
            <a:lvl4pPr marL="1371600" algn="l" defTabSz="914400" rtl="0" eaLnBrk="1" latinLnBrk="0" hangingPunct="1">
              <a:defRPr sz="1800" kern="1200">
                <a:solidFill>
                  <a:srgbClr val="F3F3F5"/>
                </a:solidFill>
                <a:latin typeface="Aptos" panose="02110004020202020204"/>
                <a:ea typeface="+mn-ea"/>
                <a:cs typeface="+mn-cs"/>
              </a:defRPr>
            </a:lvl4pPr>
            <a:lvl5pPr marL="1828800" algn="l" defTabSz="914400" rtl="0" eaLnBrk="1" latinLnBrk="0" hangingPunct="1">
              <a:defRPr sz="1800" kern="1200">
                <a:solidFill>
                  <a:srgbClr val="F3F3F5"/>
                </a:solidFill>
                <a:latin typeface="Aptos" panose="02110004020202020204"/>
                <a:ea typeface="+mn-ea"/>
                <a:cs typeface="+mn-cs"/>
              </a:defRPr>
            </a:lvl5pPr>
            <a:lvl6pPr marL="2286000" algn="l" defTabSz="914400" rtl="0" eaLnBrk="1" latinLnBrk="0" hangingPunct="1">
              <a:defRPr sz="1800" kern="1200">
                <a:solidFill>
                  <a:srgbClr val="F3F3F5"/>
                </a:solidFill>
                <a:latin typeface="Aptos" panose="02110004020202020204"/>
                <a:ea typeface="+mn-ea"/>
                <a:cs typeface="+mn-cs"/>
              </a:defRPr>
            </a:lvl6pPr>
            <a:lvl7pPr marL="2743200" algn="l" defTabSz="914400" rtl="0" eaLnBrk="1" latinLnBrk="0" hangingPunct="1">
              <a:defRPr sz="1800" kern="1200">
                <a:solidFill>
                  <a:srgbClr val="F3F3F5"/>
                </a:solidFill>
                <a:latin typeface="Aptos" panose="02110004020202020204"/>
                <a:ea typeface="+mn-ea"/>
                <a:cs typeface="+mn-cs"/>
              </a:defRPr>
            </a:lvl7pPr>
            <a:lvl8pPr marL="3200400" algn="l" defTabSz="914400" rtl="0" eaLnBrk="1" latinLnBrk="0" hangingPunct="1">
              <a:defRPr sz="1800" kern="1200">
                <a:solidFill>
                  <a:srgbClr val="F3F3F5"/>
                </a:solidFill>
                <a:latin typeface="Aptos" panose="02110004020202020204"/>
                <a:ea typeface="+mn-ea"/>
                <a:cs typeface="+mn-cs"/>
              </a:defRPr>
            </a:lvl8pPr>
            <a:lvl9pPr marL="3657600" algn="l" defTabSz="914400" rtl="0" eaLnBrk="1" latinLnBrk="0" hangingPunct="1">
              <a:defRPr sz="1800" kern="1200">
                <a:solidFill>
                  <a:srgbClr val="F3F3F5"/>
                </a:solidFill>
                <a:latin typeface="Aptos" panose="02110004020202020204"/>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Arial"/>
            </a:endParaRPr>
          </a:p>
        </p:txBody>
      </p:sp>
      <p:sp>
        <p:nvSpPr>
          <p:cNvPr id="8" name="Text Placeholder 11">
            <a:extLst>
              <a:ext uri="{FF2B5EF4-FFF2-40B4-BE49-F238E27FC236}">
                <a16:creationId xmlns:a16="http://schemas.microsoft.com/office/drawing/2014/main" id="{9D3F281D-525F-06C7-3DB2-A7E17E9EE995}"/>
              </a:ext>
            </a:extLst>
          </p:cNvPr>
          <p:cNvSpPr txBox="1">
            <a:spLocks/>
          </p:cNvSpPr>
          <p:nvPr/>
        </p:nvSpPr>
        <p:spPr>
          <a:xfrm>
            <a:off x="1310705" y="1920240"/>
            <a:ext cx="4663440" cy="3657600"/>
          </a:xfrm>
          <a:prstGeom prst="rect">
            <a:avLst/>
          </a:prstGeom>
          <a:solidFill>
            <a:srgbClr val="FFFFFF"/>
          </a:solidFill>
        </p:spPr>
        <p:txBody>
          <a:bodyPr vert="horz" lIns="182880" tIns="274320" rIns="182880" bIns="0" rtlCol="0" anchor="t">
            <a:noAutofit/>
          </a:bodyPr>
          <a:lstStyle>
            <a:lvl1pPr marL="228600" indent="-228600" algn="l" defTabSz="914400" rtl="0" eaLnBrk="1" latinLnBrk="0" hangingPunct="1">
              <a:lnSpc>
                <a:spcPct val="90000"/>
              </a:lnSpc>
              <a:spcBef>
                <a:spcPts val="1000"/>
              </a:spcBef>
              <a:spcAft>
                <a:spcPts val="300"/>
              </a:spcAft>
              <a:buClr>
                <a:schemeClr val="accent1"/>
              </a:buClr>
              <a:buFont typeface="Arial"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300"/>
              </a:spcAft>
              <a:buFont typeface="System Font Regular"/>
              <a:buChar char="–"/>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300"/>
              </a:spcAft>
              <a:buFont typeface="Arial" pitchFamily="34" charset="0"/>
              <a:buChar char="•"/>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300"/>
              </a:spcAft>
              <a:buFont typeface="Arial" pitchFamily="34" charset="0"/>
              <a:buChar char="•"/>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300"/>
              </a:spcAft>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056B8C"/>
              </a:buClr>
              <a:buSzTx/>
              <a:buFont typeface="Arial" pitchFamily="34" charset="0"/>
              <a:buNone/>
              <a:tabLst/>
              <a:defRPr/>
            </a:pPr>
            <a:r>
              <a:rPr kumimoji="0" lang="en-US" sz="2000" b="1" i="0" u="none" strike="noStrike" kern="1200" cap="none" spc="0" normalizeH="0" baseline="0" noProof="0">
                <a:ln>
                  <a:noFill/>
                </a:ln>
                <a:solidFill>
                  <a:srgbClr val="056B8C"/>
                </a:solidFill>
                <a:effectLst/>
                <a:uLnTx/>
                <a:uFillTx/>
                <a:latin typeface="Aptos" panose="02110004020202020204"/>
                <a:ea typeface="+mn-ea"/>
                <a:cs typeface="+mn-cs"/>
              </a:rPr>
              <a:t>Considerations:</a:t>
            </a:r>
          </a:p>
          <a:p>
            <a:pPr marL="342900" marR="0" lvl="0" indent="-342900" algn="l" defTabSz="914400" rtl="0" eaLnBrk="1" fontAlgn="auto" latinLnBrk="0" hangingPunct="1">
              <a:lnSpc>
                <a:spcPct val="90000"/>
              </a:lnSpc>
              <a:spcBef>
                <a:spcPts val="1000"/>
              </a:spcBef>
              <a:spcAft>
                <a:spcPts val="600"/>
              </a:spcAft>
              <a:buClr>
                <a:srgbClr val="056B8C"/>
              </a:buClr>
              <a:buSzTx/>
              <a:buFont typeface="Wingdings" panose="05000000000000000000" pitchFamily="2" charset="2"/>
              <a:buChar char="q"/>
              <a:tabLst/>
              <a:defRPr/>
            </a:pPr>
            <a:r>
              <a:rPr kumimoji="0" lang="en-US" sz="1800" b="0" i="0" u="none" strike="noStrike" kern="1200" cap="none" spc="0" normalizeH="0" baseline="0" noProof="0">
                <a:ln>
                  <a:noFill/>
                </a:ln>
                <a:solidFill>
                  <a:srgbClr val="414041"/>
                </a:solidFill>
                <a:effectLst/>
                <a:uLnTx/>
                <a:uFillTx/>
                <a:latin typeface="Aptos" panose="02110004020202020204"/>
                <a:ea typeface="+mn-ea"/>
                <a:cs typeface="+mn-cs"/>
              </a:rPr>
              <a:t>You can add money to the IRA</a:t>
            </a:r>
          </a:p>
          <a:p>
            <a:pPr marL="342900" marR="0" lvl="0" indent="-342900" algn="l" defTabSz="914400" rtl="0" eaLnBrk="1" fontAlgn="auto" latinLnBrk="0" hangingPunct="1">
              <a:lnSpc>
                <a:spcPct val="90000"/>
              </a:lnSpc>
              <a:spcBef>
                <a:spcPts val="1000"/>
              </a:spcBef>
              <a:spcAft>
                <a:spcPts val="600"/>
              </a:spcAft>
              <a:buClr>
                <a:srgbClr val="056B8C"/>
              </a:buClr>
              <a:buSzTx/>
              <a:buFont typeface="Wingdings" panose="05000000000000000000" pitchFamily="2" charset="2"/>
              <a:buChar char="q"/>
              <a:tabLst/>
              <a:defRPr/>
            </a:pPr>
            <a:r>
              <a:rPr kumimoji="0" lang="en-US" sz="1800" b="0" i="0" u="none" strike="noStrike" kern="1200" cap="none" spc="0" normalizeH="0" baseline="0" noProof="0">
                <a:ln>
                  <a:noFill/>
                </a:ln>
                <a:solidFill>
                  <a:srgbClr val="414041"/>
                </a:solidFill>
                <a:effectLst/>
                <a:uLnTx/>
                <a:uFillTx/>
                <a:latin typeface="Aptos" panose="02110004020202020204"/>
                <a:ea typeface="+mn-ea"/>
                <a:cs typeface="+mn-cs"/>
              </a:rPr>
              <a:t>Withdrawals </a:t>
            </a:r>
            <a:r>
              <a:rPr kumimoji="0" lang="en-US" sz="1800" b="0" i="1" u="none" strike="noStrike" kern="1200" cap="none" spc="0" normalizeH="0" baseline="0" noProof="0">
                <a:ln>
                  <a:noFill/>
                </a:ln>
                <a:solidFill>
                  <a:srgbClr val="414041"/>
                </a:solidFill>
                <a:effectLst/>
                <a:uLnTx/>
                <a:uFillTx/>
                <a:latin typeface="Aptos" panose="02110004020202020204"/>
                <a:ea typeface="+mn-ea"/>
                <a:cs typeface="+mn-cs"/>
              </a:rPr>
              <a:t>may be </a:t>
            </a:r>
            <a:r>
              <a:rPr kumimoji="0" lang="en-US" sz="1800" b="0" i="0" u="none" strike="noStrike" kern="1200" cap="none" spc="0" normalizeH="0" baseline="0" noProof="0">
                <a:ln>
                  <a:noFill/>
                </a:ln>
                <a:solidFill>
                  <a:srgbClr val="414041"/>
                </a:solidFill>
                <a:effectLst/>
                <a:uLnTx/>
                <a:uFillTx/>
                <a:latin typeface="Aptos" panose="02110004020202020204"/>
                <a:ea typeface="+mn-ea"/>
                <a:cs typeface="+mn-cs"/>
              </a:rPr>
              <a:t>subject to the 10% penalty</a:t>
            </a:r>
          </a:p>
          <a:p>
            <a:pPr marL="342900" marR="0" lvl="0" indent="-342900" algn="l" defTabSz="914400" rtl="0" eaLnBrk="1" fontAlgn="auto" latinLnBrk="0" hangingPunct="1">
              <a:lnSpc>
                <a:spcPct val="90000"/>
              </a:lnSpc>
              <a:spcBef>
                <a:spcPts val="1000"/>
              </a:spcBef>
              <a:spcAft>
                <a:spcPts val="600"/>
              </a:spcAft>
              <a:buClr>
                <a:srgbClr val="056B8C"/>
              </a:buClr>
              <a:buSzTx/>
              <a:buFont typeface="Wingdings" panose="05000000000000000000" pitchFamily="2" charset="2"/>
              <a:buChar char="q"/>
              <a:tabLst/>
              <a:defRPr/>
            </a:pPr>
            <a:r>
              <a:rPr kumimoji="0" lang="en-US" sz="1800" b="0" i="0" u="none" strike="noStrike" kern="1200" cap="none" spc="0" normalizeH="0" baseline="0" noProof="0">
                <a:ln>
                  <a:noFill/>
                </a:ln>
                <a:solidFill>
                  <a:srgbClr val="414041"/>
                </a:solidFill>
                <a:effectLst/>
                <a:uLnTx/>
                <a:uFillTx/>
                <a:latin typeface="Aptos" panose="02110004020202020204"/>
                <a:ea typeface="+mn-ea"/>
                <a:cs typeface="+mn-cs"/>
              </a:rPr>
              <a:t>RMD Start Date is based on your age</a:t>
            </a:r>
          </a:p>
          <a:p>
            <a:pPr marL="342900" marR="0" lvl="0" indent="-342900" algn="l" defTabSz="914400" rtl="0" eaLnBrk="1" fontAlgn="auto" latinLnBrk="0" hangingPunct="1">
              <a:lnSpc>
                <a:spcPct val="90000"/>
              </a:lnSpc>
              <a:spcBef>
                <a:spcPts val="1000"/>
              </a:spcBef>
              <a:spcAft>
                <a:spcPts val="600"/>
              </a:spcAft>
              <a:buClr>
                <a:srgbClr val="056B8C"/>
              </a:buClr>
              <a:buSzTx/>
              <a:buFont typeface="Wingdings" panose="05000000000000000000" pitchFamily="2" charset="2"/>
              <a:buChar char="q"/>
              <a:tabLst/>
              <a:defRPr/>
            </a:pPr>
            <a:r>
              <a:rPr kumimoji="0" lang="en-US" sz="1800" b="0" i="0" u="none" strike="noStrike" kern="1200" cap="none" spc="0" normalizeH="0" baseline="0" noProof="0">
                <a:ln>
                  <a:noFill/>
                </a:ln>
                <a:solidFill>
                  <a:srgbClr val="414041"/>
                </a:solidFill>
                <a:effectLst/>
                <a:uLnTx/>
                <a:uFillTx/>
                <a:latin typeface="Aptos" panose="02110004020202020204"/>
                <a:ea typeface="+mn-ea"/>
                <a:cs typeface="+mn-cs"/>
              </a:rPr>
              <a:t>You can name new beneficiaries </a:t>
            </a:r>
          </a:p>
        </p:txBody>
      </p:sp>
      <p:sp>
        <p:nvSpPr>
          <p:cNvPr id="2" name="Text Placeholder 11">
            <a:extLst>
              <a:ext uri="{FF2B5EF4-FFF2-40B4-BE49-F238E27FC236}">
                <a16:creationId xmlns:a16="http://schemas.microsoft.com/office/drawing/2014/main" id="{C05BFFF4-BA17-E8DE-E24A-9743AEA9A484}"/>
              </a:ext>
            </a:extLst>
          </p:cNvPr>
          <p:cNvSpPr txBox="1">
            <a:spLocks/>
          </p:cNvSpPr>
          <p:nvPr/>
        </p:nvSpPr>
        <p:spPr>
          <a:xfrm>
            <a:off x="6214809" y="1920240"/>
            <a:ext cx="4663440" cy="3657600"/>
          </a:xfrm>
          <a:prstGeom prst="rect">
            <a:avLst/>
          </a:prstGeom>
          <a:solidFill>
            <a:srgbClr val="FFFFFF"/>
          </a:solidFill>
          <a:ln>
            <a:noFill/>
          </a:ln>
        </p:spPr>
        <p:txBody>
          <a:bodyPr vert="horz" lIns="182880" tIns="274320" rIns="182880" bIns="0" rtlCol="0" anchor="t">
            <a:noAutofit/>
          </a:bodyPr>
          <a:lstStyle>
            <a:lvl1pPr marL="228600" indent="-228600" algn="l" defTabSz="914400" rtl="0" eaLnBrk="1" latinLnBrk="0" hangingPunct="1">
              <a:lnSpc>
                <a:spcPct val="90000"/>
              </a:lnSpc>
              <a:spcBef>
                <a:spcPts val="1000"/>
              </a:spcBef>
              <a:spcAft>
                <a:spcPts val="300"/>
              </a:spcAft>
              <a:buClr>
                <a:schemeClr val="accent1"/>
              </a:buClr>
              <a:buFont typeface="Arial"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300"/>
              </a:spcAft>
              <a:buFont typeface="System Font Regular"/>
              <a:buChar char="–"/>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300"/>
              </a:spcAft>
              <a:buFont typeface="Arial" pitchFamily="34" charset="0"/>
              <a:buChar char="•"/>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300"/>
              </a:spcAft>
              <a:buFont typeface="Arial" pitchFamily="34" charset="0"/>
              <a:buChar char="•"/>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300"/>
              </a:spcAft>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300"/>
              </a:spcAft>
              <a:buClr>
                <a:srgbClr val="056B8C"/>
              </a:buClr>
              <a:buSzTx/>
              <a:buFont typeface="Arial" pitchFamily="34" charset="0"/>
              <a:buNone/>
              <a:tabLst/>
              <a:defRPr/>
            </a:pPr>
            <a:r>
              <a:rPr kumimoji="0" lang="en-US" sz="2000" b="1" i="0" u="none" strike="noStrike" kern="1200" cap="none" spc="0" normalizeH="0" baseline="0" noProof="0">
                <a:ln>
                  <a:noFill/>
                </a:ln>
                <a:solidFill>
                  <a:srgbClr val="056B8C"/>
                </a:solidFill>
                <a:effectLst/>
                <a:uLnTx/>
                <a:uFillTx/>
                <a:latin typeface="Aptos" panose="02110004020202020204"/>
                <a:ea typeface="+mn-ea"/>
                <a:cs typeface="Arial"/>
              </a:rPr>
              <a:t>Select if You:</a:t>
            </a:r>
          </a:p>
          <a:p>
            <a:pPr marL="342900" marR="0" lvl="0" indent="-342900" algn="l" defTabSz="914400" rtl="0" eaLnBrk="1" fontAlgn="auto" latinLnBrk="0" hangingPunct="1">
              <a:lnSpc>
                <a:spcPct val="90000"/>
              </a:lnSpc>
              <a:spcBef>
                <a:spcPts val="1000"/>
              </a:spcBef>
              <a:spcAft>
                <a:spcPts val="600"/>
              </a:spcAft>
              <a:buClr>
                <a:srgbClr val="056B8C"/>
              </a:buClr>
              <a:buSzTx/>
              <a:buFont typeface="Wingdings" panose="05000000000000000000" pitchFamily="2" charset="2"/>
              <a:buChar char="q"/>
              <a:tabLst/>
              <a:defRPr/>
            </a:pPr>
            <a:r>
              <a:rPr kumimoji="0" lang="en-US" sz="1800" b="0" i="0" u="none" strike="noStrike" kern="1200" cap="none" spc="0" normalizeH="0" baseline="0" noProof="0">
                <a:ln>
                  <a:noFill/>
                </a:ln>
                <a:solidFill>
                  <a:srgbClr val="414041"/>
                </a:solidFill>
                <a:effectLst/>
                <a:uLnTx/>
                <a:uFillTx/>
                <a:latin typeface="Aptos" panose="02110004020202020204"/>
                <a:ea typeface="+mn-ea"/>
                <a:cs typeface="+mn-cs"/>
              </a:rPr>
              <a:t>Don’t need the money right now</a:t>
            </a:r>
          </a:p>
          <a:p>
            <a:pPr marL="342900" marR="0" lvl="0" indent="-342900" algn="l" defTabSz="914400" rtl="0" eaLnBrk="1" fontAlgn="auto" latinLnBrk="0" hangingPunct="1">
              <a:lnSpc>
                <a:spcPct val="90000"/>
              </a:lnSpc>
              <a:spcBef>
                <a:spcPts val="1000"/>
              </a:spcBef>
              <a:spcAft>
                <a:spcPts val="600"/>
              </a:spcAft>
              <a:buClr>
                <a:srgbClr val="056B8C"/>
              </a:buClr>
              <a:buSzTx/>
              <a:buFont typeface="Wingdings" panose="05000000000000000000" pitchFamily="2" charset="2"/>
              <a:buChar char="q"/>
              <a:tabLst/>
              <a:defRPr/>
            </a:pPr>
            <a:r>
              <a:rPr kumimoji="0" lang="en-US" sz="1800" b="0" i="0" u="none" strike="noStrike" kern="1200" cap="none" spc="0" normalizeH="0" baseline="0" noProof="0">
                <a:ln>
                  <a:noFill/>
                </a:ln>
                <a:solidFill>
                  <a:srgbClr val="414041"/>
                </a:solidFill>
                <a:effectLst/>
                <a:uLnTx/>
                <a:uFillTx/>
                <a:latin typeface="Aptos" panose="02110004020202020204"/>
                <a:ea typeface="+mn-ea"/>
                <a:cs typeface="+mn-cs"/>
              </a:rPr>
              <a:t>Are younger than your spouse and want to delay RMDs </a:t>
            </a:r>
          </a:p>
          <a:p>
            <a:pPr marL="342900" marR="0" lvl="0" indent="-342900" algn="l" defTabSz="914400" rtl="0" eaLnBrk="1" fontAlgn="auto" latinLnBrk="0" hangingPunct="1">
              <a:lnSpc>
                <a:spcPct val="90000"/>
              </a:lnSpc>
              <a:spcBef>
                <a:spcPts val="1000"/>
              </a:spcBef>
              <a:spcAft>
                <a:spcPts val="600"/>
              </a:spcAft>
              <a:buClr>
                <a:srgbClr val="056B8C"/>
              </a:buClr>
              <a:buSzTx/>
              <a:buFont typeface="Wingdings" panose="05000000000000000000" pitchFamily="2" charset="2"/>
              <a:buChar char="q"/>
              <a:tabLst/>
              <a:defRPr/>
            </a:pPr>
            <a:r>
              <a:rPr kumimoji="0" lang="en-US" sz="1800" b="0" i="0" u="none" strike="noStrike" kern="1200" cap="none" spc="0" normalizeH="0" baseline="0" noProof="0">
                <a:ln>
                  <a:noFill/>
                </a:ln>
                <a:solidFill>
                  <a:srgbClr val="414041"/>
                </a:solidFill>
                <a:effectLst/>
                <a:uLnTx/>
                <a:uFillTx/>
                <a:latin typeface="Aptos" panose="02110004020202020204"/>
                <a:ea typeface="+mn-ea"/>
                <a:cs typeface="+mn-cs"/>
              </a:rPr>
              <a:t>Want to choose beneficiaries based upon your estate plan</a:t>
            </a:r>
          </a:p>
          <a:p>
            <a:pPr marL="342900" marR="0" lvl="0" indent="-342900" algn="l" defTabSz="914400" rtl="0" eaLnBrk="1" fontAlgn="auto" latinLnBrk="0" hangingPunct="1">
              <a:lnSpc>
                <a:spcPct val="90000"/>
              </a:lnSpc>
              <a:spcBef>
                <a:spcPts val="1000"/>
              </a:spcBef>
              <a:spcAft>
                <a:spcPts val="600"/>
              </a:spcAft>
              <a:buClr>
                <a:srgbClr val="056B8C"/>
              </a:buClr>
              <a:buSzTx/>
              <a:buFont typeface="Wingdings" panose="05000000000000000000" pitchFamily="2" charset="2"/>
              <a:buChar char="q"/>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a:p>
            <a:pPr marL="228600" marR="0" lvl="0" indent="-228600" algn="l" defTabSz="914400" rtl="0" eaLnBrk="1" fontAlgn="auto" latinLnBrk="0" hangingPunct="1">
              <a:lnSpc>
                <a:spcPct val="90000"/>
              </a:lnSpc>
              <a:spcBef>
                <a:spcPts val="1000"/>
              </a:spcBef>
              <a:spcAft>
                <a:spcPts val="300"/>
              </a:spcAft>
              <a:buClr>
                <a:srgbClr val="3C9B34"/>
              </a:buClr>
              <a:buSzTx/>
              <a:buFont typeface="Arial" pitchFamily="34" charset="0"/>
              <a:buChar char="•"/>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Arial"/>
            </a:endParaRPr>
          </a:p>
        </p:txBody>
      </p:sp>
      <p:sp>
        <p:nvSpPr>
          <p:cNvPr id="9" name="Text Placeholder 6">
            <a:extLst>
              <a:ext uri="{FF2B5EF4-FFF2-40B4-BE49-F238E27FC236}">
                <a16:creationId xmlns:a16="http://schemas.microsoft.com/office/drawing/2014/main" id="{0DDC5A7C-E87F-5720-0E3D-2F636C7A86CE}"/>
              </a:ext>
            </a:extLst>
          </p:cNvPr>
          <p:cNvSpPr txBox="1">
            <a:spLocks/>
          </p:cNvSpPr>
          <p:nvPr/>
        </p:nvSpPr>
        <p:spPr>
          <a:xfrm>
            <a:off x="1310705" y="1371600"/>
            <a:ext cx="9567544" cy="627802"/>
          </a:xfrm>
          <a:prstGeom prst="rect">
            <a:avLst/>
          </a:prstGeom>
          <a:solidFill>
            <a:schemeClr val="accent4"/>
          </a:solidFill>
        </p:spPr>
        <p:txBody>
          <a:bodyPr vert="horz" lIns="182880" tIns="0" rIns="182880" bIns="0" rtlCol="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000" b="1" i="0" u="none" strike="noStrike" kern="1200" cap="none" spc="0" normalizeH="0" baseline="0" noProof="0">
                <a:ln>
                  <a:noFill/>
                </a:ln>
                <a:solidFill>
                  <a:srgbClr val="FFFFFF"/>
                </a:solidFill>
                <a:effectLst/>
                <a:uLnTx/>
                <a:uFillTx/>
                <a:latin typeface="Aptos" panose="02110004020202020204"/>
                <a:ea typeface="+mn-ea"/>
                <a:cs typeface="Arial"/>
              </a:rPr>
              <a:t>Spousal Rollover</a:t>
            </a:r>
          </a:p>
        </p:txBody>
      </p:sp>
      <p:sp>
        <p:nvSpPr>
          <p:cNvPr id="7" name="TextBox 6">
            <a:extLst>
              <a:ext uri="{FF2B5EF4-FFF2-40B4-BE49-F238E27FC236}">
                <a16:creationId xmlns:a16="http://schemas.microsoft.com/office/drawing/2014/main" id="{6343EA42-4948-3C44-129E-9690FB4E5F99}"/>
              </a:ext>
            </a:extLst>
          </p:cNvPr>
          <p:cNvSpPr txBox="1"/>
          <p:nvPr/>
        </p:nvSpPr>
        <p:spPr>
          <a:xfrm>
            <a:off x="3044300" y="5789732"/>
            <a:ext cx="610035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B1B3B5"/>
                </a:solidFill>
                <a:effectLst/>
                <a:uLnTx/>
                <a:uFillTx/>
                <a:latin typeface="Aptos" panose="02110004020202020204"/>
                <a:ea typeface="+mn-ea"/>
                <a:cs typeface="+mn-cs"/>
              </a:rPr>
              <a:t>This is not an all-inclusive list and is subject to change.</a:t>
            </a:r>
          </a:p>
        </p:txBody>
      </p:sp>
    </p:spTree>
    <p:extLst>
      <p:ext uri="{BB962C8B-B14F-4D97-AF65-F5344CB8AC3E}">
        <p14:creationId xmlns:p14="http://schemas.microsoft.com/office/powerpoint/2010/main" val="8937217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9FED7-1FBB-ED1E-448E-9A90F4059DB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8DE3470-6A62-9795-33F9-87E844591C99}"/>
              </a:ext>
            </a:extLst>
          </p:cNvPr>
          <p:cNvSpPr>
            <a:spLocks noGrp="1"/>
          </p:cNvSpPr>
          <p:nvPr>
            <p:ph type="title"/>
          </p:nvPr>
        </p:nvSpPr>
        <p:spPr/>
        <p:txBody>
          <a:bodyPr/>
          <a:lstStyle/>
          <a:p>
            <a:r>
              <a:rPr lang="en-US" dirty="0"/>
              <a:t>Important Information</a:t>
            </a:r>
          </a:p>
        </p:txBody>
      </p:sp>
      <p:pic>
        <p:nvPicPr>
          <p:cNvPr id="13" name="Graphic 12">
            <a:extLst>
              <a:ext uri="{FF2B5EF4-FFF2-40B4-BE49-F238E27FC236}">
                <a16:creationId xmlns:a16="http://schemas.microsoft.com/office/drawing/2014/main" id="{EC983C7B-DBFD-463B-BB7D-6D6398760A2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261035" y="1173272"/>
            <a:ext cx="1163106" cy="1163106"/>
          </a:xfrm>
          <a:prstGeom prst="rect">
            <a:avLst/>
          </a:prstGeom>
        </p:spPr>
      </p:pic>
      <p:pic>
        <p:nvPicPr>
          <p:cNvPr id="14" name="Graphic 13">
            <a:extLst>
              <a:ext uri="{FF2B5EF4-FFF2-40B4-BE49-F238E27FC236}">
                <a16:creationId xmlns:a16="http://schemas.microsoft.com/office/drawing/2014/main" id="{331FE45B-6478-B217-5AA8-5578E0DA3A5E}"/>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10135513" y="1297239"/>
            <a:ext cx="822960" cy="822960"/>
          </a:xfrm>
          <a:prstGeom prst="rect">
            <a:avLst/>
          </a:prstGeom>
        </p:spPr>
      </p:pic>
      <p:pic>
        <p:nvPicPr>
          <p:cNvPr id="34" name="Graphic 33">
            <a:extLst>
              <a:ext uri="{FF2B5EF4-FFF2-40B4-BE49-F238E27FC236}">
                <a16:creationId xmlns:a16="http://schemas.microsoft.com/office/drawing/2014/main" id="{B9A163FC-C74B-AD97-D8EC-F531F820086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239992" y="1176587"/>
            <a:ext cx="1163106" cy="1163106"/>
          </a:xfrm>
          <a:prstGeom prst="rect">
            <a:avLst/>
          </a:prstGeom>
        </p:spPr>
      </p:pic>
      <p:sp>
        <p:nvSpPr>
          <p:cNvPr id="8" name="Text Placeholder 7">
            <a:extLst>
              <a:ext uri="{FF2B5EF4-FFF2-40B4-BE49-F238E27FC236}">
                <a16:creationId xmlns:a16="http://schemas.microsoft.com/office/drawing/2014/main" id="{EE56E230-38E6-19BE-64EF-CBAE2FC2E8F0}"/>
              </a:ext>
            </a:extLst>
          </p:cNvPr>
          <p:cNvSpPr>
            <a:spLocks noGrp="1"/>
          </p:cNvSpPr>
          <p:nvPr>
            <p:ph type="body" sz="quarter" idx="22"/>
          </p:nvPr>
        </p:nvSpPr>
        <p:spPr>
          <a:xfrm>
            <a:off x="977462" y="1647240"/>
            <a:ext cx="10237076" cy="3563519"/>
          </a:xfrm>
        </p:spPr>
        <p:txBody>
          <a:bodyPr lIns="274320" tIns="457200" rIns="274320" bIns="457200"/>
          <a:lstStyle/>
          <a:p>
            <a:pPr marL="0" indent="0">
              <a:lnSpc>
                <a:spcPct val="120000"/>
              </a:lnSpc>
              <a:spcAft>
                <a:spcPts val="600"/>
              </a:spcAft>
              <a:buFont typeface="Arial" charset="0"/>
              <a:buNone/>
            </a:pPr>
            <a:r>
              <a:rPr lang="en-US" altLang="en-US" sz="2400" dirty="0"/>
              <a:t>This presentation is meant to share general educational information. It is not intended to provide tax or legal advice. Everyone’s situation is different, so before making any decisions, it is important to speak with your own legal and tax professionals who can give advice specific to your needs.</a:t>
            </a:r>
            <a:endParaRPr lang="en-US" sz="2400" dirty="0"/>
          </a:p>
        </p:txBody>
      </p:sp>
      <p:sp>
        <p:nvSpPr>
          <p:cNvPr id="2" name="Slide Number Placeholder 5">
            <a:extLst>
              <a:ext uri="{FF2B5EF4-FFF2-40B4-BE49-F238E27FC236}">
                <a16:creationId xmlns:a16="http://schemas.microsoft.com/office/drawing/2014/main" id="{B5DF270E-9082-7A18-6E2C-6A801D5E4722}"/>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40547612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377585-868B-127C-6922-968F04ECE274}"/>
            </a:ext>
          </a:extLst>
        </p:cNvPr>
        <p:cNvGrpSpPr/>
        <p:nvPr/>
      </p:nvGrpSpPr>
      <p:grpSpPr>
        <a:xfrm>
          <a:off x="0" y="0"/>
          <a:ext cx="0" cy="0"/>
          <a:chOff x="0" y="0"/>
          <a:chExt cx="0" cy="0"/>
        </a:xfrm>
      </p:grpSpPr>
      <p:sp>
        <p:nvSpPr>
          <p:cNvPr id="7" name="Right Bracket 6">
            <a:extLst>
              <a:ext uri="{FF2B5EF4-FFF2-40B4-BE49-F238E27FC236}">
                <a16:creationId xmlns:a16="http://schemas.microsoft.com/office/drawing/2014/main" id="{6DC7306D-3CB8-35C1-2DAF-59CFE30E03FE}"/>
              </a:ext>
            </a:extLst>
          </p:cNvPr>
          <p:cNvSpPr/>
          <p:nvPr/>
        </p:nvSpPr>
        <p:spPr>
          <a:xfrm rot="16200000">
            <a:off x="2257640" y="1244754"/>
            <a:ext cx="830159" cy="2363075"/>
          </a:xfrm>
          <a:prstGeom prst="rightBracket">
            <a:avLst>
              <a:gd name="adj" fmla="val 0"/>
            </a:avLst>
          </a:prstGeom>
          <a:noFill/>
          <a:ln w="57150">
            <a:solidFill>
              <a:schemeClr val="accent5"/>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Arial"/>
            </a:endParaRPr>
          </a:p>
        </p:txBody>
      </p:sp>
      <p:sp>
        <p:nvSpPr>
          <p:cNvPr id="10" name="TextBox 9">
            <a:extLst>
              <a:ext uri="{FF2B5EF4-FFF2-40B4-BE49-F238E27FC236}">
                <a16:creationId xmlns:a16="http://schemas.microsoft.com/office/drawing/2014/main" id="{E8EB1AD3-5FD0-6673-17BF-A81DD8BFD5FF}"/>
              </a:ext>
            </a:extLst>
          </p:cNvPr>
          <p:cNvSpPr txBox="1"/>
          <p:nvPr/>
        </p:nvSpPr>
        <p:spPr>
          <a:xfrm>
            <a:off x="655694" y="2385939"/>
            <a:ext cx="1673416" cy="584775"/>
          </a:xfrm>
          <a:prstGeom prst="rect">
            <a:avLst/>
          </a:prstGeom>
          <a:solidFill>
            <a:schemeClr val="bg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E3F3C"/>
                </a:solidFill>
                <a:effectLst/>
                <a:uLnTx/>
                <a:uFillTx/>
                <a:latin typeface="Aptos" panose="020B0004020202020204" pitchFamily="34" charset="0"/>
                <a:ea typeface="+mn-ea"/>
                <a:cs typeface="Arial"/>
              </a:rPr>
              <a:t>IRA Owner’s Death at Age 54</a:t>
            </a:r>
            <a:endParaRPr kumimoji="0" lang="en-US" sz="1800" b="0" i="0" u="none" strike="noStrike" kern="1200" cap="none" spc="0" normalizeH="0" baseline="0" noProof="0">
              <a:ln>
                <a:noFill/>
              </a:ln>
              <a:solidFill>
                <a:srgbClr val="3E3F3C"/>
              </a:solidFill>
              <a:effectLst/>
              <a:uLnTx/>
              <a:uFillTx/>
              <a:latin typeface="Aptos" panose="020B0004020202020204" pitchFamily="34" charset="0"/>
              <a:ea typeface="+mn-ea"/>
              <a:cs typeface="Arial"/>
            </a:endParaRPr>
          </a:p>
        </p:txBody>
      </p:sp>
      <p:sp>
        <p:nvSpPr>
          <p:cNvPr id="8" name="Slide Number Placeholder 7">
            <a:extLst>
              <a:ext uri="{FF2B5EF4-FFF2-40B4-BE49-F238E27FC236}">
                <a16:creationId xmlns:a16="http://schemas.microsoft.com/office/drawing/2014/main" id="{6A52BEAB-0E88-8BF4-2500-1509AD8BC0F9}"/>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FE89F049-B521-F9A2-B10C-EB310A9CE839}"/>
              </a:ext>
            </a:extLst>
          </p:cNvPr>
          <p:cNvSpPr>
            <a:spLocks noGrp="1"/>
          </p:cNvSpPr>
          <p:nvPr>
            <p:ph type="title"/>
          </p:nvPr>
        </p:nvSpPr>
        <p:spPr>
          <a:xfrm>
            <a:off x="457201" y="457200"/>
            <a:ext cx="10237076" cy="501804"/>
          </a:xfrm>
        </p:spPr>
        <p:txBody>
          <a:bodyPr/>
          <a:lstStyle/>
          <a:p>
            <a:r>
              <a:rPr lang="en-US" b="1"/>
              <a:t>Your Spouse Beneficiary </a:t>
            </a:r>
            <a:r>
              <a:rPr lang="en-US"/>
              <a:t>| Example</a:t>
            </a:r>
            <a:endParaRPr lang="en-US" b="1"/>
          </a:p>
        </p:txBody>
      </p:sp>
      <p:sp>
        <p:nvSpPr>
          <p:cNvPr id="5" name="Arrow: Notched Right 4">
            <a:extLst>
              <a:ext uri="{FF2B5EF4-FFF2-40B4-BE49-F238E27FC236}">
                <a16:creationId xmlns:a16="http://schemas.microsoft.com/office/drawing/2014/main" id="{37E6498A-A278-F834-F995-20B9081E39F7}"/>
              </a:ext>
            </a:extLst>
          </p:cNvPr>
          <p:cNvSpPr/>
          <p:nvPr/>
        </p:nvSpPr>
        <p:spPr>
          <a:xfrm>
            <a:off x="515161" y="2031207"/>
            <a:ext cx="11161674" cy="2823472"/>
          </a:xfrm>
          <a:prstGeom prst="notchedRightArrow">
            <a:avLst>
              <a:gd name="adj1" fmla="val 31907"/>
              <a:gd name="adj2" fmla="val 44433"/>
            </a:avLst>
          </a:prstGeom>
          <a:solidFill>
            <a:schemeClr val="bg1">
              <a:alpha val="89804"/>
            </a:schemeClr>
          </a:solidFill>
          <a:ln w="1905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Arial"/>
            </a:endParaRPr>
          </a:p>
        </p:txBody>
      </p:sp>
      <p:sp>
        <p:nvSpPr>
          <p:cNvPr id="6" name="Oval 5">
            <a:extLst>
              <a:ext uri="{FF2B5EF4-FFF2-40B4-BE49-F238E27FC236}">
                <a16:creationId xmlns:a16="http://schemas.microsoft.com/office/drawing/2014/main" id="{3AFE1DFE-AEEE-04D6-50DB-9B01EC52DB69}"/>
              </a:ext>
            </a:extLst>
          </p:cNvPr>
          <p:cNvSpPr/>
          <p:nvPr/>
        </p:nvSpPr>
        <p:spPr>
          <a:xfrm>
            <a:off x="1301414" y="3034218"/>
            <a:ext cx="381976" cy="381976"/>
          </a:xfrm>
          <a:prstGeom prst="ellipse">
            <a:avLst/>
          </a:pr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Arial"/>
            </a:endParaRPr>
          </a:p>
        </p:txBody>
      </p:sp>
      <p:sp>
        <p:nvSpPr>
          <p:cNvPr id="15" name="Oval 14">
            <a:extLst>
              <a:ext uri="{FF2B5EF4-FFF2-40B4-BE49-F238E27FC236}">
                <a16:creationId xmlns:a16="http://schemas.microsoft.com/office/drawing/2014/main" id="{E6ED3768-3677-8DDF-457C-AB7423A3F36B}"/>
              </a:ext>
            </a:extLst>
          </p:cNvPr>
          <p:cNvSpPr/>
          <p:nvPr/>
        </p:nvSpPr>
        <p:spPr>
          <a:xfrm>
            <a:off x="1301414" y="3466050"/>
            <a:ext cx="381976" cy="381976"/>
          </a:xfrm>
          <a:prstGeom prst="ellipse">
            <a:avLst/>
          </a:prstGeom>
          <a:solidFill>
            <a:srgbClr val="78479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Arial"/>
            </a:endParaRPr>
          </a:p>
        </p:txBody>
      </p:sp>
      <p:sp>
        <p:nvSpPr>
          <p:cNvPr id="2" name="TextBox 1">
            <a:extLst>
              <a:ext uri="{FF2B5EF4-FFF2-40B4-BE49-F238E27FC236}">
                <a16:creationId xmlns:a16="http://schemas.microsoft.com/office/drawing/2014/main" id="{3C645CE2-8CEA-8804-CF70-47DDFE687E95}"/>
              </a:ext>
            </a:extLst>
          </p:cNvPr>
          <p:cNvSpPr txBox="1"/>
          <p:nvPr/>
        </p:nvSpPr>
        <p:spPr>
          <a:xfrm>
            <a:off x="2583623" y="6432053"/>
            <a:ext cx="7024751"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B1B3B5"/>
                </a:solidFill>
                <a:effectLst/>
                <a:uLnTx/>
                <a:uFillTx/>
                <a:latin typeface="Aptos" panose="02110004020202020204"/>
                <a:ea typeface="+mn-ea"/>
                <a:cs typeface="+mn-cs"/>
              </a:rPr>
              <a:t>This is a hypothetical example and is used for illustrative purposes only. Actual results will vary.</a:t>
            </a:r>
          </a:p>
        </p:txBody>
      </p:sp>
      <p:sp>
        <p:nvSpPr>
          <p:cNvPr id="13" name="TextBox 12">
            <a:extLst>
              <a:ext uri="{FF2B5EF4-FFF2-40B4-BE49-F238E27FC236}">
                <a16:creationId xmlns:a16="http://schemas.microsoft.com/office/drawing/2014/main" id="{A3FFF802-5D5C-274C-D621-F601A656AB4F}"/>
              </a:ext>
            </a:extLst>
          </p:cNvPr>
          <p:cNvSpPr txBox="1"/>
          <p:nvPr/>
        </p:nvSpPr>
        <p:spPr>
          <a:xfrm>
            <a:off x="655691" y="5005891"/>
            <a:ext cx="9737115" cy="430887"/>
          </a:xfrm>
          <a:prstGeom prst="rect">
            <a:avLst/>
          </a:prstGeom>
          <a:solidFill>
            <a:schemeClr val="accent4"/>
          </a:solid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200" b="1" i="0" u="none" strike="noStrike" kern="1200" cap="none" spc="0" normalizeH="0" baseline="0" noProof="0">
                <a:ln>
                  <a:noFill/>
                </a:ln>
                <a:solidFill>
                  <a:srgbClr val="FFFFFF"/>
                </a:solidFill>
                <a:effectLst/>
                <a:uLnTx/>
                <a:uFillTx/>
                <a:latin typeface="Aptos" panose="020B0004020202020204" pitchFamily="34" charset="0"/>
                <a:ea typeface="+mn-ea"/>
                <a:cs typeface="Arial"/>
              </a:rPr>
              <a:t>Rolls into Their Own </a:t>
            </a:r>
            <a:endParaRPr kumimoji="0" lang="en-US" sz="2200" b="0" i="0" u="none" strike="noStrike" kern="1200" cap="none" spc="0" normalizeH="0" baseline="0" noProof="0">
              <a:ln>
                <a:noFill/>
              </a:ln>
              <a:solidFill>
                <a:srgbClr val="FFFFFF"/>
              </a:solidFill>
              <a:effectLst/>
              <a:uLnTx/>
              <a:uFillTx/>
              <a:latin typeface="Aptos" panose="020B0004020202020204" pitchFamily="34" charset="0"/>
              <a:ea typeface="+mn-ea"/>
              <a:cs typeface="Arial"/>
            </a:endParaRPr>
          </a:p>
        </p:txBody>
      </p:sp>
      <p:sp>
        <p:nvSpPr>
          <p:cNvPr id="14" name="Oval 13">
            <a:extLst>
              <a:ext uri="{FF2B5EF4-FFF2-40B4-BE49-F238E27FC236}">
                <a16:creationId xmlns:a16="http://schemas.microsoft.com/office/drawing/2014/main" id="{48A07B47-93D1-0C33-FA8E-118354D86779}"/>
              </a:ext>
            </a:extLst>
          </p:cNvPr>
          <p:cNvSpPr/>
          <p:nvPr/>
        </p:nvSpPr>
        <p:spPr>
          <a:xfrm>
            <a:off x="8682798" y="3034218"/>
            <a:ext cx="381976" cy="381976"/>
          </a:xfrm>
          <a:prstGeom prst="ellipse">
            <a:avLst/>
          </a:prstGeom>
          <a:solidFill>
            <a:srgbClr val="3D9B3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Arial"/>
            </a:endParaRPr>
          </a:p>
        </p:txBody>
      </p:sp>
      <p:sp>
        <p:nvSpPr>
          <p:cNvPr id="17" name="TextBox 16">
            <a:extLst>
              <a:ext uri="{FF2B5EF4-FFF2-40B4-BE49-F238E27FC236}">
                <a16:creationId xmlns:a16="http://schemas.microsoft.com/office/drawing/2014/main" id="{B0CC0D8E-1C8A-7B33-DD42-C96658C1C6B5}"/>
              </a:ext>
            </a:extLst>
          </p:cNvPr>
          <p:cNvSpPr txBox="1"/>
          <p:nvPr/>
        </p:nvSpPr>
        <p:spPr>
          <a:xfrm>
            <a:off x="7881889" y="2394763"/>
            <a:ext cx="2014028"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414041"/>
                </a:solidFill>
                <a:effectLst/>
                <a:uLnTx/>
                <a:uFillTx/>
                <a:latin typeface="Aptos" panose="020B0004020202020204" pitchFamily="34" charset="0"/>
                <a:ea typeface="+mn-ea"/>
                <a:cs typeface="Arial"/>
              </a:rPr>
              <a:t>IRA Owner’s RMD Start Date at Age 75</a:t>
            </a:r>
            <a:endParaRPr kumimoji="0" lang="en-US" sz="1800" b="0" i="0" u="none" strike="noStrike" kern="1200" cap="none" spc="0" normalizeH="0" baseline="0" noProof="0">
              <a:ln>
                <a:noFill/>
              </a:ln>
              <a:solidFill>
                <a:srgbClr val="414041"/>
              </a:solidFill>
              <a:effectLst/>
              <a:uLnTx/>
              <a:uFillTx/>
              <a:latin typeface="Aptos" panose="020B0004020202020204" pitchFamily="34" charset="0"/>
              <a:ea typeface="+mn-ea"/>
              <a:cs typeface="Arial"/>
            </a:endParaRPr>
          </a:p>
        </p:txBody>
      </p:sp>
      <p:sp>
        <p:nvSpPr>
          <p:cNvPr id="18" name="Oval 17">
            <a:extLst>
              <a:ext uri="{FF2B5EF4-FFF2-40B4-BE49-F238E27FC236}">
                <a16:creationId xmlns:a16="http://schemas.microsoft.com/office/drawing/2014/main" id="{DB8CAD89-AAEC-EA97-86DE-DC65312B24DD}"/>
              </a:ext>
            </a:extLst>
          </p:cNvPr>
          <p:cNvSpPr/>
          <p:nvPr/>
        </p:nvSpPr>
        <p:spPr>
          <a:xfrm>
            <a:off x="7499913" y="3466050"/>
            <a:ext cx="381976" cy="381976"/>
          </a:xfrm>
          <a:prstGeom prst="ellipse">
            <a:avLst/>
          </a:prstGeom>
          <a:solidFill>
            <a:srgbClr val="78479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Arial"/>
            </a:endParaRPr>
          </a:p>
        </p:txBody>
      </p:sp>
      <p:sp>
        <p:nvSpPr>
          <p:cNvPr id="19" name="TextBox 18">
            <a:extLst>
              <a:ext uri="{FF2B5EF4-FFF2-40B4-BE49-F238E27FC236}">
                <a16:creationId xmlns:a16="http://schemas.microsoft.com/office/drawing/2014/main" id="{DB49AD7D-1496-3A90-3C5C-AF988AE107E8}"/>
              </a:ext>
            </a:extLst>
          </p:cNvPr>
          <p:cNvSpPr txBox="1"/>
          <p:nvPr/>
        </p:nvSpPr>
        <p:spPr>
          <a:xfrm>
            <a:off x="6581613" y="3888314"/>
            <a:ext cx="221857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414041"/>
                </a:solidFill>
                <a:effectLst/>
                <a:uLnTx/>
                <a:uFillTx/>
                <a:latin typeface="Aptos" panose="020B0004020202020204" pitchFamily="34" charset="0"/>
                <a:ea typeface="+mn-ea"/>
                <a:cs typeface="Arial"/>
              </a:rPr>
              <a:t>Spouse’s RMD Start Date at Age 72</a:t>
            </a:r>
          </a:p>
        </p:txBody>
      </p:sp>
      <p:sp>
        <p:nvSpPr>
          <p:cNvPr id="20" name="Oval 19">
            <a:extLst>
              <a:ext uri="{FF2B5EF4-FFF2-40B4-BE49-F238E27FC236}">
                <a16:creationId xmlns:a16="http://schemas.microsoft.com/office/drawing/2014/main" id="{676550BE-13F8-4990-26CA-E582EFDFC111}"/>
              </a:ext>
            </a:extLst>
          </p:cNvPr>
          <p:cNvSpPr/>
          <p:nvPr/>
        </p:nvSpPr>
        <p:spPr>
          <a:xfrm>
            <a:off x="3704967" y="3238012"/>
            <a:ext cx="381976" cy="381976"/>
          </a:xfrm>
          <a:prstGeom prst="ellipse">
            <a:avLst/>
          </a:prstGeom>
          <a:solidFill>
            <a:srgbClr val="78479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Arial"/>
            </a:endParaRPr>
          </a:p>
        </p:txBody>
      </p:sp>
      <p:sp>
        <p:nvSpPr>
          <p:cNvPr id="24" name="TextBox 23">
            <a:extLst>
              <a:ext uri="{FF2B5EF4-FFF2-40B4-BE49-F238E27FC236}">
                <a16:creationId xmlns:a16="http://schemas.microsoft.com/office/drawing/2014/main" id="{8A9AF795-C8FA-FEBF-DA97-3D2FC56221BC}"/>
              </a:ext>
            </a:extLst>
          </p:cNvPr>
          <p:cNvSpPr txBox="1"/>
          <p:nvPr/>
        </p:nvSpPr>
        <p:spPr>
          <a:xfrm>
            <a:off x="655691" y="1351649"/>
            <a:ext cx="9737115" cy="430887"/>
          </a:xfrm>
          <a:prstGeom prst="rect">
            <a:avLst/>
          </a:prstGeom>
          <a:solidFill>
            <a:schemeClr val="accent5"/>
          </a:solid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200" b="1" i="0" u="none" strike="noStrike" kern="1200" cap="none" spc="0" normalizeH="0" baseline="0" noProof="0">
                <a:ln>
                  <a:noFill/>
                </a:ln>
                <a:solidFill>
                  <a:srgbClr val="FFFFFF"/>
                </a:solidFill>
                <a:effectLst/>
                <a:uLnTx/>
                <a:uFillTx/>
                <a:latin typeface="Aptos" panose="020B0004020202020204" pitchFamily="34" charset="0"/>
                <a:ea typeface="+mn-ea"/>
                <a:cs typeface="Arial"/>
              </a:rPr>
              <a:t>Keeps as an Inherited IRA</a:t>
            </a:r>
            <a:endParaRPr kumimoji="0" lang="en-US" sz="2200" b="0" i="0" u="none" strike="noStrike" kern="1200" cap="none" spc="0" normalizeH="0" baseline="0" noProof="0">
              <a:ln>
                <a:noFill/>
              </a:ln>
              <a:solidFill>
                <a:srgbClr val="FFFFFF"/>
              </a:solidFill>
              <a:effectLst/>
              <a:uLnTx/>
              <a:uFillTx/>
              <a:latin typeface="Aptos" panose="020B0004020202020204" pitchFamily="34" charset="0"/>
              <a:ea typeface="+mn-ea"/>
              <a:cs typeface="Arial"/>
            </a:endParaRPr>
          </a:p>
        </p:txBody>
      </p:sp>
      <p:sp>
        <p:nvSpPr>
          <p:cNvPr id="3" name="Right Bracket 2">
            <a:extLst>
              <a:ext uri="{FF2B5EF4-FFF2-40B4-BE49-F238E27FC236}">
                <a16:creationId xmlns:a16="http://schemas.microsoft.com/office/drawing/2014/main" id="{6A2A1CB3-1F26-6185-FAE1-8772B15AA667}"/>
              </a:ext>
            </a:extLst>
          </p:cNvPr>
          <p:cNvSpPr/>
          <p:nvPr/>
        </p:nvSpPr>
        <p:spPr>
          <a:xfrm rot="5400000">
            <a:off x="2255552" y="3158027"/>
            <a:ext cx="830160" cy="2367246"/>
          </a:xfrm>
          <a:prstGeom prst="rightBracket">
            <a:avLst>
              <a:gd name="adj" fmla="val 0"/>
            </a:avLst>
          </a:prstGeom>
          <a:ln w="57150">
            <a:solidFill>
              <a:schemeClr val="accent4"/>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Arial"/>
            </a:endParaRPr>
          </a:p>
        </p:txBody>
      </p:sp>
      <p:sp>
        <p:nvSpPr>
          <p:cNvPr id="9" name="TextBox 8">
            <a:extLst>
              <a:ext uri="{FF2B5EF4-FFF2-40B4-BE49-F238E27FC236}">
                <a16:creationId xmlns:a16="http://schemas.microsoft.com/office/drawing/2014/main" id="{6B74A79E-96DF-62A1-086F-4BFD959ABE02}"/>
              </a:ext>
            </a:extLst>
          </p:cNvPr>
          <p:cNvSpPr txBox="1"/>
          <p:nvPr/>
        </p:nvSpPr>
        <p:spPr>
          <a:xfrm>
            <a:off x="1522787" y="2031207"/>
            <a:ext cx="2121671" cy="38197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00A89E"/>
                </a:solidFill>
                <a:effectLst/>
                <a:uLnTx/>
                <a:uFillTx/>
                <a:latin typeface="Aptos" panose="020B0004020202020204" pitchFamily="34" charset="0"/>
                <a:ea typeface="+mn-ea"/>
                <a:cs typeface="Arial"/>
              </a:rPr>
              <a:t>No 10% Penalty</a:t>
            </a:r>
          </a:p>
        </p:txBody>
      </p:sp>
      <p:sp>
        <p:nvSpPr>
          <p:cNvPr id="11" name="TextBox 10">
            <a:extLst>
              <a:ext uri="{FF2B5EF4-FFF2-40B4-BE49-F238E27FC236}">
                <a16:creationId xmlns:a16="http://schemas.microsoft.com/office/drawing/2014/main" id="{823465D0-BBDF-F07E-4695-7DC3FA650449}"/>
              </a:ext>
            </a:extLst>
          </p:cNvPr>
          <p:cNvSpPr txBox="1"/>
          <p:nvPr/>
        </p:nvSpPr>
        <p:spPr>
          <a:xfrm>
            <a:off x="1560033" y="4352922"/>
            <a:ext cx="222119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056B8C"/>
                </a:solidFill>
                <a:effectLst/>
                <a:uLnTx/>
                <a:uFillTx/>
                <a:latin typeface="Aptos" panose="020B0004020202020204" pitchFamily="34" charset="0"/>
                <a:ea typeface="+mn-ea"/>
                <a:cs typeface="Arial"/>
              </a:rPr>
              <a:t>10% Penalty*</a:t>
            </a:r>
          </a:p>
        </p:txBody>
      </p:sp>
      <p:sp>
        <p:nvSpPr>
          <p:cNvPr id="16" name="TextBox 15">
            <a:extLst>
              <a:ext uri="{FF2B5EF4-FFF2-40B4-BE49-F238E27FC236}">
                <a16:creationId xmlns:a16="http://schemas.microsoft.com/office/drawing/2014/main" id="{B41D69DF-CF98-80B8-DE2A-A586435FDF95}"/>
              </a:ext>
            </a:extLst>
          </p:cNvPr>
          <p:cNvSpPr txBox="1"/>
          <p:nvPr/>
        </p:nvSpPr>
        <p:spPr>
          <a:xfrm>
            <a:off x="923548" y="3888314"/>
            <a:ext cx="1126924" cy="584775"/>
          </a:xfrm>
          <a:prstGeom prst="rect">
            <a:avLst/>
          </a:prstGeom>
          <a:solidFill>
            <a:schemeClr val="bg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E3F3C"/>
                </a:solidFill>
                <a:effectLst/>
                <a:uLnTx/>
                <a:uFillTx/>
                <a:latin typeface="Aptos" panose="020B0004020202020204" pitchFamily="34" charset="0"/>
                <a:ea typeface="+mn-ea"/>
                <a:cs typeface="Arial"/>
              </a:rPr>
              <a:t>Spouse’s Age 51</a:t>
            </a:r>
          </a:p>
        </p:txBody>
      </p:sp>
      <p:sp>
        <p:nvSpPr>
          <p:cNvPr id="21" name="TextBox 20">
            <a:extLst>
              <a:ext uri="{FF2B5EF4-FFF2-40B4-BE49-F238E27FC236}">
                <a16:creationId xmlns:a16="http://schemas.microsoft.com/office/drawing/2014/main" id="{462B853A-5986-8EE5-5200-4000542D47B2}"/>
              </a:ext>
            </a:extLst>
          </p:cNvPr>
          <p:cNvSpPr txBox="1"/>
          <p:nvPr/>
        </p:nvSpPr>
        <p:spPr>
          <a:xfrm>
            <a:off x="3294708" y="3888314"/>
            <a:ext cx="1202493" cy="584775"/>
          </a:xfrm>
          <a:prstGeom prst="rect">
            <a:avLst/>
          </a:prstGeom>
          <a:solidFill>
            <a:schemeClr val="bg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E3F3C"/>
                </a:solidFill>
                <a:effectLst/>
                <a:uLnTx/>
                <a:uFillTx/>
                <a:latin typeface="Aptos" panose="020B0004020202020204" pitchFamily="34" charset="0"/>
                <a:ea typeface="+mn-ea"/>
                <a:cs typeface="Arial"/>
              </a:rPr>
              <a:t>Spouse’s Age 59½</a:t>
            </a:r>
          </a:p>
        </p:txBody>
      </p:sp>
      <p:sp>
        <p:nvSpPr>
          <p:cNvPr id="12" name="TextBox 11">
            <a:extLst>
              <a:ext uri="{FF2B5EF4-FFF2-40B4-BE49-F238E27FC236}">
                <a16:creationId xmlns:a16="http://schemas.microsoft.com/office/drawing/2014/main" id="{DEE95333-CAAE-D5D7-285D-5FB3A3F5EDAF}"/>
              </a:ext>
            </a:extLst>
          </p:cNvPr>
          <p:cNvSpPr txBox="1"/>
          <p:nvPr/>
        </p:nvSpPr>
        <p:spPr>
          <a:xfrm>
            <a:off x="1301414" y="5587990"/>
            <a:ext cx="305591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1" u="none" strike="noStrike" kern="1200" cap="none" spc="0" normalizeH="0" baseline="0" noProof="0">
                <a:ln>
                  <a:noFill/>
                </a:ln>
                <a:solidFill>
                  <a:srgbClr val="056B8C"/>
                </a:solidFill>
                <a:effectLst/>
                <a:uLnTx/>
                <a:uFillTx/>
                <a:latin typeface="Aptos" panose="020B0004020202020204" pitchFamily="34" charset="0"/>
                <a:ea typeface="+mn-ea"/>
                <a:cs typeface="Arial"/>
              </a:rPr>
              <a:t>* Unless another exception applies</a:t>
            </a:r>
          </a:p>
        </p:txBody>
      </p:sp>
      <p:sp>
        <p:nvSpPr>
          <p:cNvPr id="22" name="TextBox 21">
            <a:extLst>
              <a:ext uri="{FF2B5EF4-FFF2-40B4-BE49-F238E27FC236}">
                <a16:creationId xmlns:a16="http://schemas.microsoft.com/office/drawing/2014/main" id="{DA3D4F11-88BA-2814-2F06-8D6DE5411E3F}"/>
              </a:ext>
            </a:extLst>
          </p:cNvPr>
          <p:cNvSpPr txBox="1"/>
          <p:nvPr/>
        </p:nvSpPr>
        <p:spPr>
          <a:xfrm>
            <a:off x="7594346" y="1990515"/>
            <a:ext cx="2558880" cy="369332"/>
          </a:xfrm>
          <a:prstGeom prst="rect">
            <a:avLst/>
          </a:prstGeom>
          <a:solidFill>
            <a:schemeClr val="accent5"/>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Aptos" panose="020B0004020202020204" pitchFamily="34" charset="0"/>
                <a:ea typeface="+mn-ea"/>
                <a:cs typeface="Arial"/>
              </a:rPr>
              <a:t>Spouse’s Start Date</a:t>
            </a:r>
            <a:endParaRPr kumimoji="0" lang="en-US" sz="2000" b="1" i="0" u="none" strike="noStrike" kern="1200" cap="none" spc="0" normalizeH="0" baseline="0" noProof="0">
              <a:ln>
                <a:noFill/>
              </a:ln>
              <a:solidFill>
                <a:srgbClr val="FFFFFF"/>
              </a:solidFill>
              <a:effectLst/>
              <a:uLnTx/>
              <a:uFillTx/>
              <a:latin typeface="Aptos" panose="020B0004020202020204" pitchFamily="34" charset="0"/>
              <a:ea typeface="+mn-ea"/>
              <a:cs typeface="Arial"/>
            </a:endParaRPr>
          </a:p>
        </p:txBody>
      </p:sp>
      <p:sp>
        <p:nvSpPr>
          <p:cNvPr id="23" name="TextBox 22">
            <a:extLst>
              <a:ext uri="{FF2B5EF4-FFF2-40B4-BE49-F238E27FC236}">
                <a16:creationId xmlns:a16="http://schemas.microsoft.com/office/drawing/2014/main" id="{D09D2EAC-F3E7-33A5-45A6-EA4D2B64C5C8}"/>
              </a:ext>
            </a:extLst>
          </p:cNvPr>
          <p:cNvSpPr txBox="1"/>
          <p:nvPr/>
        </p:nvSpPr>
        <p:spPr>
          <a:xfrm>
            <a:off x="6411461" y="4501966"/>
            <a:ext cx="2558880" cy="369332"/>
          </a:xfrm>
          <a:prstGeom prst="rect">
            <a:avLst/>
          </a:prstGeom>
          <a:solidFill>
            <a:schemeClr val="accent4"/>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Aptos" panose="020B0004020202020204" pitchFamily="34" charset="0"/>
                <a:ea typeface="+mn-ea"/>
                <a:cs typeface="Arial"/>
              </a:rPr>
              <a:t>Spouse’s Start Date</a:t>
            </a:r>
            <a:endParaRPr kumimoji="0" lang="en-US" sz="2000" b="1" i="0" u="none" strike="noStrike" kern="1200" cap="none" spc="0" normalizeH="0" baseline="0" noProof="0">
              <a:ln>
                <a:noFill/>
              </a:ln>
              <a:solidFill>
                <a:srgbClr val="FFFFFF"/>
              </a:solidFill>
              <a:effectLst/>
              <a:uLnTx/>
              <a:uFillTx/>
              <a:latin typeface="Aptos" panose="020B0004020202020204" pitchFamily="34" charset="0"/>
              <a:ea typeface="+mn-ea"/>
              <a:cs typeface="Arial"/>
            </a:endParaRPr>
          </a:p>
        </p:txBody>
      </p:sp>
    </p:spTree>
    <p:extLst>
      <p:ext uri="{BB962C8B-B14F-4D97-AF65-F5344CB8AC3E}">
        <p14:creationId xmlns:p14="http://schemas.microsoft.com/office/powerpoint/2010/main" val="3634054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500"/>
                                        <p:tgtEl>
                                          <p:spTgt spid="13"/>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fade">
                                      <p:cBhvr>
                                        <p:cTn id="64" dur="500"/>
                                        <p:tgtEl>
                                          <p:spTgt spid="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500"/>
                                        <p:tgtEl>
                                          <p:spTgt spid="1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500"/>
                                        <p:tgtEl>
                                          <p:spTgt spid="12"/>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6" grpId="0" animBg="1"/>
      <p:bldP spid="15" grpId="0" animBg="1"/>
      <p:bldP spid="13" grpId="0" animBg="1"/>
      <p:bldP spid="14" grpId="0" animBg="1"/>
      <p:bldP spid="17" grpId="0"/>
      <p:bldP spid="18" grpId="0" animBg="1"/>
      <p:bldP spid="19" grpId="0"/>
      <p:bldP spid="20" grpId="0" animBg="1"/>
      <p:bldP spid="24" grpId="0" animBg="1"/>
      <p:bldP spid="3" grpId="0" animBg="1"/>
      <p:bldP spid="9" grpId="0"/>
      <p:bldP spid="11" grpId="0"/>
      <p:bldP spid="16" grpId="0" animBg="1"/>
      <p:bldP spid="21" grpId="0" animBg="1"/>
      <p:bldP spid="12" grpId="0"/>
      <p:bldP spid="22" grpId="0" animBg="1"/>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1A6567-CBDC-F06E-872D-B7C28F66BA7A}"/>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ED0E8BE-302E-E62A-7C5E-B9C8A0DA12D1}"/>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ndParaRPr>
          </a:p>
        </p:txBody>
      </p:sp>
      <p:sp>
        <p:nvSpPr>
          <p:cNvPr id="4" name="Title 3">
            <a:extLst>
              <a:ext uri="{FF2B5EF4-FFF2-40B4-BE49-F238E27FC236}">
                <a16:creationId xmlns:a16="http://schemas.microsoft.com/office/drawing/2014/main" id="{F52F3D5E-26EA-7247-EF1D-D235BD38997B}"/>
              </a:ext>
            </a:extLst>
          </p:cNvPr>
          <p:cNvSpPr>
            <a:spLocks noGrp="1"/>
          </p:cNvSpPr>
          <p:nvPr>
            <p:ph type="title"/>
          </p:nvPr>
        </p:nvSpPr>
        <p:spPr>
          <a:xfrm>
            <a:off x="457201" y="457200"/>
            <a:ext cx="10237076" cy="501804"/>
          </a:xfrm>
        </p:spPr>
        <p:txBody>
          <a:bodyPr/>
          <a:lstStyle/>
          <a:p>
            <a:r>
              <a:rPr lang="en-US" b="1"/>
              <a:t>Surviving Spouse</a:t>
            </a:r>
            <a:r>
              <a:rPr lang="en-US"/>
              <a:t> of IRA Owner</a:t>
            </a:r>
          </a:p>
        </p:txBody>
      </p:sp>
      <p:sp>
        <p:nvSpPr>
          <p:cNvPr id="5" name="Text Placeholder 4">
            <a:extLst>
              <a:ext uri="{FF2B5EF4-FFF2-40B4-BE49-F238E27FC236}">
                <a16:creationId xmlns:a16="http://schemas.microsoft.com/office/drawing/2014/main" id="{DAE7BAC2-19AE-7ABA-2E00-8940DA9379B4}"/>
              </a:ext>
            </a:extLst>
          </p:cNvPr>
          <p:cNvSpPr txBox="1">
            <a:spLocks/>
          </p:cNvSpPr>
          <p:nvPr/>
        </p:nvSpPr>
        <p:spPr>
          <a:xfrm>
            <a:off x="457200" y="1208543"/>
            <a:ext cx="11274552" cy="50998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spcAft>
                <a:spcPts val="600"/>
              </a:spcAft>
              <a:buClr>
                <a:schemeClr val="accent1"/>
              </a:buClr>
              <a:buFont typeface="Arial" pitchFamily="34" charset="0"/>
              <a:buNone/>
              <a:defRPr sz="2200"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800" b="1" i="0" u="none" strike="noStrike" kern="1200" cap="none" spc="0" normalizeH="0" baseline="0" noProof="0">
                <a:ln>
                  <a:noFill/>
                </a:ln>
                <a:solidFill>
                  <a:srgbClr val="414041"/>
                </a:solidFill>
                <a:effectLst/>
                <a:uLnTx/>
                <a:uFillTx/>
                <a:latin typeface="Aptos" panose="02110004020202020204"/>
                <a:ea typeface="+mn-ea"/>
                <a:cs typeface="Arial"/>
              </a:rPr>
              <a:t>Summary</a:t>
            </a:r>
          </a:p>
        </p:txBody>
      </p:sp>
      <p:sp>
        <p:nvSpPr>
          <p:cNvPr id="6" name="Rectangle 5">
            <a:extLst>
              <a:ext uri="{FF2B5EF4-FFF2-40B4-BE49-F238E27FC236}">
                <a16:creationId xmlns:a16="http://schemas.microsoft.com/office/drawing/2014/main" id="{28AC14F9-2DAD-9A13-2483-81DD234D7E19}"/>
              </a:ext>
            </a:extLst>
          </p:cNvPr>
          <p:cNvSpPr/>
          <p:nvPr/>
        </p:nvSpPr>
        <p:spPr>
          <a:xfrm>
            <a:off x="773289" y="1872420"/>
            <a:ext cx="10645422" cy="342093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182880" tIns="365760" rtlCol="0" anchor="t"/>
          <a:lstStyle/>
          <a:p>
            <a:pPr marL="463550" indent="-463550">
              <a:spcBef>
                <a:spcPts val="600"/>
              </a:spcBef>
              <a:spcAft>
                <a:spcPts val="600"/>
              </a:spcAft>
              <a:buClr>
                <a:srgbClr val="3D9B03"/>
              </a:buClr>
              <a:buFont typeface="Wingdings" panose="05000000000000000000" pitchFamily="2" charset="2"/>
              <a:buChar char="q"/>
            </a:pPr>
            <a:r>
              <a:rPr lang="en-US" sz="2600">
                <a:solidFill>
                  <a:schemeClr val="tx1"/>
                </a:solidFill>
              </a:rPr>
              <a:t>A surviving spouse is a special beneficiary</a:t>
            </a:r>
          </a:p>
          <a:p>
            <a:pPr marL="463550" indent="-463550">
              <a:buClr>
                <a:srgbClr val="3D9B03"/>
              </a:buClr>
              <a:buFont typeface="Wingdings" panose="05000000000000000000" pitchFamily="2" charset="2"/>
              <a:buChar char="q"/>
            </a:pPr>
            <a:r>
              <a:rPr lang="en-US" sz="2600">
                <a:solidFill>
                  <a:schemeClr val="tx1"/>
                </a:solidFill>
              </a:rPr>
              <a:t>Spouse may:</a:t>
            </a:r>
          </a:p>
          <a:p>
            <a:pPr marL="914400" lvl="1" indent="-450850">
              <a:buClr>
                <a:srgbClr val="3D9B03"/>
              </a:buClr>
              <a:buFont typeface="Aptos" panose="020B0004020202020204" pitchFamily="34" charset="0"/>
              <a:buChar char="–"/>
            </a:pPr>
            <a:r>
              <a:rPr lang="en-US" sz="2600">
                <a:solidFill>
                  <a:schemeClr val="tx1"/>
                </a:solidFill>
              </a:rPr>
              <a:t>Keep the inherited IRA or</a:t>
            </a:r>
          </a:p>
          <a:p>
            <a:pPr marL="914400" lvl="1" indent="-450850">
              <a:spcAft>
                <a:spcPts val="600"/>
              </a:spcAft>
              <a:buClr>
                <a:srgbClr val="3D9B03"/>
              </a:buClr>
              <a:buFont typeface="Aptos" panose="020B0004020202020204" pitchFamily="34" charset="0"/>
              <a:buChar char="–"/>
            </a:pPr>
            <a:r>
              <a:rPr lang="en-US" sz="2600">
                <a:solidFill>
                  <a:schemeClr val="tx1"/>
                </a:solidFill>
              </a:rPr>
              <a:t>Roll over the inherited IRA into a new IRA</a:t>
            </a:r>
          </a:p>
          <a:p>
            <a:pPr marL="463550" indent="-463550">
              <a:spcBef>
                <a:spcPts val="600"/>
              </a:spcBef>
              <a:spcAft>
                <a:spcPts val="600"/>
              </a:spcAft>
              <a:buClr>
                <a:srgbClr val="3D9B03"/>
              </a:buClr>
              <a:buFont typeface="Wingdings" panose="05000000000000000000" pitchFamily="2" charset="2"/>
              <a:buChar char="q"/>
            </a:pPr>
            <a:r>
              <a:rPr lang="en-US" sz="2600">
                <a:solidFill>
                  <a:schemeClr val="tx1"/>
                </a:solidFill>
              </a:rPr>
              <a:t>Payments may be made over lifetime</a:t>
            </a:r>
          </a:p>
          <a:p>
            <a:pPr marL="463550" indent="-463550">
              <a:spcBef>
                <a:spcPts val="600"/>
              </a:spcBef>
              <a:spcAft>
                <a:spcPts val="600"/>
              </a:spcAft>
              <a:buClr>
                <a:srgbClr val="3D9B03"/>
              </a:buClr>
              <a:buFont typeface="Wingdings" panose="05000000000000000000" pitchFamily="2" charset="2"/>
              <a:buChar char="q"/>
            </a:pPr>
            <a:r>
              <a:rPr lang="en-US" sz="2600">
                <a:solidFill>
                  <a:schemeClr val="tx1"/>
                </a:solidFill>
              </a:rPr>
              <a:t>Annual payments may be required</a:t>
            </a:r>
            <a:r>
              <a:rPr lang="en-US" sz="2400">
                <a:solidFill>
                  <a:schemeClr val="tx1"/>
                </a:solidFill>
              </a:rPr>
              <a:t> </a:t>
            </a:r>
          </a:p>
        </p:txBody>
      </p:sp>
      <p:sp>
        <p:nvSpPr>
          <p:cNvPr id="7" name="TextBox 6">
            <a:extLst>
              <a:ext uri="{FF2B5EF4-FFF2-40B4-BE49-F238E27FC236}">
                <a16:creationId xmlns:a16="http://schemas.microsoft.com/office/drawing/2014/main" id="{644FC3E0-6014-F200-834F-99CBAFEE6847}"/>
              </a:ext>
            </a:extLst>
          </p:cNvPr>
          <p:cNvSpPr txBox="1"/>
          <p:nvPr/>
        </p:nvSpPr>
        <p:spPr>
          <a:xfrm>
            <a:off x="3044299" y="5341680"/>
            <a:ext cx="610035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B1B3B5"/>
                </a:solidFill>
                <a:effectLst/>
                <a:uLnTx/>
                <a:uFillTx/>
                <a:latin typeface="Aptos" panose="02110004020202020204"/>
                <a:ea typeface="+mn-ea"/>
                <a:cs typeface="+mn-cs"/>
              </a:rPr>
              <a:t>This is not an all-inclusive list and is subject to change.</a:t>
            </a:r>
          </a:p>
        </p:txBody>
      </p:sp>
    </p:spTree>
    <p:extLst>
      <p:ext uri="{BB962C8B-B14F-4D97-AF65-F5344CB8AC3E}">
        <p14:creationId xmlns:p14="http://schemas.microsoft.com/office/powerpoint/2010/main" val="35965352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58DCB-EDEF-5FB8-9F10-A3542E8FFF7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4B1046C-3C00-F54C-5197-C02715D21E07}"/>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3" name="TextBox 2">
            <a:extLst>
              <a:ext uri="{FF2B5EF4-FFF2-40B4-BE49-F238E27FC236}">
                <a16:creationId xmlns:a16="http://schemas.microsoft.com/office/drawing/2014/main" id="{2C9AB66F-E231-B56B-D5C8-668326C02D0D}"/>
              </a:ext>
            </a:extLst>
          </p:cNvPr>
          <p:cNvSpPr txBox="1"/>
          <p:nvPr/>
        </p:nvSpPr>
        <p:spPr>
          <a:xfrm>
            <a:off x="4880344" y="2782669"/>
            <a:ext cx="616156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D9B35"/>
                </a:solidFill>
                <a:effectLst/>
                <a:uLnTx/>
                <a:uFillTx/>
                <a:latin typeface="Aptos" panose="02110004020202020204"/>
                <a:ea typeface="+mn-ea"/>
                <a:cs typeface="+mn-cs"/>
              </a:rPr>
              <a:t>If Your Minor Child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D9B35"/>
                </a:solidFill>
                <a:effectLst/>
                <a:uLnTx/>
                <a:uFillTx/>
                <a:latin typeface="Aptos" panose="02110004020202020204"/>
                <a:ea typeface="+mn-ea"/>
                <a:cs typeface="+mn-cs"/>
              </a:rPr>
              <a:t>Inherits Your IRA</a:t>
            </a:r>
          </a:p>
        </p:txBody>
      </p:sp>
    </p:spTree>
    <p:extLst>
      <p:ext uri="{BB962C8B-B14F-4D97-AF65-F5344CB8AC3E}">
        <p14:creationId xmlns:p14="http://schemas.microsoft.com/office/powerpoint/2010/main" val="7699800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CA48A-6F0F-0F97-C451-72AB5911966F}"/>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52413FAA-7EBC-7DA2-AC17-CDBCDD063C45}"/>
              </a:ext>
            </a:extLst>
          </p:cNvPr>
          <p:cNvSpPr>
            <a:spLocks noGrp="1"/>
          </p:cNvSpPr>
          <p:nvPr>
            <p:ph type="body" sz="quarter" idx="18"/>
          </p:nvPr>
        </p:nvSpPr>
        <p:spPr>
          <a:xfrm>
            <a:off x="365125" y="1160597"/>
            <a:ext cx="4477664" cy="115877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a:solidFill>
                  <a:srgbClr val="3D9B35"/>
                </a:solidFill>
              </a:rPr>
              <a:t>A Minor Child is:</a:t>
            </a:r>
          </a:p>
        </p:txBody>
      </p:sp>
      <p:sp>
        <p:nvSpPr>
          <p:cNvPr id="6" name="Slide Number Placeholder 5">
            <a:extLst>
              <a:ext uri="{FF2B5EF4-FFF2-40B4-BE49-F238E27FC236}">
                <a16:creationId xmlns:a16="http://schemas.microsoft.com/office/drawing/2014/main" id="{BAA4C15C-886A-69F3-3C36-DCB80516E8A3}"/>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rPr>
              <a:t>© 2024,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endParaRPr>
          </a:p>
        </p:txBody>
      </p:sp>
      <p:sp>
        <p:nvSpPr>
          <p:cNvPr id="23" name="Text Placeholder 7">
            <a:extLst>
              <a:ext uri="{FF2B5EF4-FFF2-40B4-BE49-F238E27FC236}">
                <a16:creationId xmlns:a16="http://schemas.microsoft.com/office/drawing/2014/main" id="{1AF30FCB-9437-2525-3100-54DE144059B2}"/>
              </a:ext>
            </a:extLst>
          </p:cNvPr>
          <p:cNvSpPr txBox="1">
            <a:spLocks/>
          </p:cNvSpPr>
          <p:nvPr/>
        </p:nvSpPr>
        <p:spPr>
          <a:xfrm>
            <a:off x="203199" y="2565193"/>
            <a:ext cx="5597525" cy="2489703"/>
          </a:xfrm>
          <a:prstGeom prst="rect">
            <a:avLst/>
          </a:prstGeom>
          <a:noFill/>
        </p:spPr>
        <p:txBody>
          <a:bodyPr vert="horz" lIns="182880" tIns="91440" rIns="182880" bIns="91440" rtlCol="0" anchor="t">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6538" marR="0" lvl="0" indent="-236538"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Char char="•"/>
              <a:tabLst/>
              <a:defRPr/>
            </a:pPr>
            <a:r>
              <a:rPr kumimoji="0" lang="en-US" sz="2400" b="0" i="0" u="none" strike="noStrike" kern="1200" cap="none" spc="0" normalizeH="0" baseline="0" noProof="0">
                <a:ln>
                  <a:noFill/>
                </a:ln>
                <a:solidFill>
                  <a:srgbClr val="414041"/>
                </a:solidFill>
                <a:effectLst/>
                <a:uLnTx/>
                <a:uFillTx/>
                <a:latin typeface="Aptos" panose="02110004020202020204"/>
                <a:ea typeface="+mn-ea"/>
                <a:cs typeface="+mn-cs"/>
              </a:rPr>
              <a:t>Your biological, adopted, stepchild, or eligible foster child</a:t>
            </a:r>
          </a:p>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400" b="0" i="0" u="none" strike="noStrike" kern="1200" cap="none" spc="0" normalizeH="0" baseline="0" noProof="0">
                <a:ln>
                  <a:noFill/>
                </a:ln>
                <a:solidFill>
                  <a:srgbClr val="414041"/>
                </a:solidFill>
                <a:effectLst/>
                <a:uLnTx/>
                <a:uFillTx/>
                <a:latin typeface="Aptos" panose="02110004020202020204"/>
                <a:ea typeface="+mn-ea"/>
                <a:cs typeface="+mn-cs"/>
              </a:rPr>
              <a:t>	</a:t>
            </a:r>
            <a:r>
              <a:rPr kumimoji="0" lang="en-US" sz="2400" b="1" i="0" u="none" strike="noStrike" kern="1200" cap="none" spc="0" normalizeH="0" baseline="0" noProof="0">
                <a:ln>
                  <a:noFill/>
                </a:ln>
                <a:solidFill>
                  <a:srgbClr val="414041"/>
                </a:solidFill>
                <a:effectLst/>
                <a:uLnTx/>
                <a:uFillTx/>
                <a:latin typeface="Aptos" panose="02110004020202020204"/>
                <a:ea typeface="+mn-ea"/>
                <a:cs typeface="+mn-cs"/>
              </a:rPr>
              <a:t>and</a:t>
            </a:r>
          </a:p>
          <a:p>
            <a:pPr marL="236538" marR="0" lvl="0" indent="-236538"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Char char="•"/>
              <a:tabLst/>
              <a:defRPr/>
            </a:pPr>
            <a:r>
              <a:rPr kumimoji="0" lang="en-US" sz="2400" b="0" i="0" u="none" strike="noStrike" kern="1200" cap="none" spc="0" normalizeH="0" baseline="0" noProof="0">
                <a:ln>
                  <a:noFill/>
                </a:ln>
                <a:solidFill>
                  <a:srgbClr val="414041"/>
                </a:solidFill>
                <a:effectLst/>
                <a:uLnTx/>
                <a:uFillTx/>
                <a:latin typeface="Aptos" panose="02110004020202020204"/>
                <a:ea typeface="+mn-ea"/>
                <a:cs typeface="+mn-cs"/>
              </a:rPr>
              <a:t>Is younger than age of 21 </a:t>
            </a:r>
            <a:r>
              <a:rPr kumimoji="0" lang="en-US" sz="2400" b="1" i="0" u="none" strike="noStrike" kern="1200" cap="none" spc="0" normalizeH="0" baseline="0" noProof="0">
                <a:ln>
                  <a:noFill/>
                </a:ln>
                <a:solidFill>
                  <a:srgbClr val="414041"/>
                </a:solidFill>
                <a:effectLst/>
                <a:uLnTx/>
                <a:uFillTx/>
                <a:latin typeface="Aptos" panose="02110004020202020204"/>
                <a:ea typeface="+mn-ea"/>
                <a:cs typeface="+mn-cs"/>
              </a:rPr>
              <a:t>as of the date of your death</a:t>
            </a:r>
          </a:p>
        </p:txBody>
      </p:sp>
      <p:sp>
        <p:nvSpPr>
          <p:cNvPr id="11" name="TextBox 10">
            <a:extLst>
              <a:ext uri="{FF2B5EF4-FFF2-40B4-BE49-F238E27FC236}">
                <a16:creationId xmlns:a16="http://schemas.microsoft.com/office/drawing/2014/main" id="{9D3A3B9D-FAB3-4242-FE64-D8111FF3680B}"/>
              </a:ext>
            </a:extLst>
          </p:cNvPr>
          <p:cNvSpPr txBox="1"/>
          <p:nvPr/>
        </p:nvSpPr>
        <p:spPr>
          <a:xfrm>
            <a:off x="9753600" y="6035154"/>
            <a:ext cx="205025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414041">
                    <a:lumMod val="20000"/>
                    <a:lumOff val="80000"/>
                  </a:srgbClr>
                </a:solidFill>
                <a:effectLst/>
                <a:uLnTx/>
                <a:uFillTx/>
                <a:latin typeface="Aptos" panose="02110004020202020204"/>
                <a:ea typeface="+mn-ea"/>
                <a:cs typeface="+mn-cs"/>
              </a:rPr>
              <a:t>Source: Getty Images</a:t>
            </a:r>
          </a:p>
        </p:txBody>
      </p:sp>
      <p:pic>
        <p:nvPicPr>
          <p:cNvPr id="13" name="Picture Placeholder 12" descr="A family sitting on a couch&#10;&#10;Description automatically generated">
            <a:extLst>
              <a:ext uri="{FF2B5EF4-FFF2-40B4-BE49-F238E27FC236}">
                <a16:creationId xmlns:a16="http://schemas.microsoft.com/office/drawing/2014/main" id="{CFA9E897-B8BA-3727-A2B7-0874A4C4E5A6}"/>
              </a:ext>
            </a:extLst>
          </p:cNvPr>
          <p:cNvPicPr>
            <a:picLocks noGrp="1" noChangeAspect="1"/>
          </p:cNvPicPr>
          <p:nvPr>
            <p:ph type="pic" sz="quarter" idx="20"/>
          </p:nvPr>
        </p:nvPicPr>
        <p:blipFill>
          <a:blip r:embed="rId3" cstate="screen">
            <a:extLst>
              <a:ext uri="{28A0092B-C50C-407E-A947-70E740481C1C}">
                <a14:useLocalDpi xmlns:a14="http://schemas.microsoft.com/office/drawing/2010/main"/>
              </a:ext>
            </a:extLst>
          </a:blip>
          <a:srcRect/>
          <a:stretch>
            <a:fillRect/>
          </a:stretch>
        </p:blipFill>
        <p:spPr/>
      </p:pic>
      <p:sp>
        <p:nvSpPr>
          <p:cNvPr id="2" name="Slide Number Placeholder 5">
            <a:extLst>
              <a:ext uri="{FF2B5EF4-FFF2-40B4-BE49-F238E27FC236}">
                <a16:creationId xmlns:a16="http://schemas.microsoft.com/office/drawing/2014/main" id="{FAAD313D-3168-CE24-C38B-4C55B505817D}"/>
              </a:ext>
            </a:extLst>
          </p:cNvPr>
          <p:cNvSpPr txBox="1">
            <a:spLocks/>
          </p:cNvSpPr>
          <p:nvPr/>
        </p:nvSpPr>
        <p:spPr>
          <a:xfrm>
            <a:off x="10209447"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FF"/>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FFFFFF"/>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000" b="0" i="0" u="none" strike="noStrike" kern="1200" cap="none" spc="0" normalizeH="0" baseline="0" noProof="0">
              <a:ln>
                <a:noFill/>
              </a:ln>
              <a:solidFill>
                <a:srgbClr val="FFFFFF"/>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32103718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CC8D7-56DC-1CC0-2EF8-79C8DA245F9B}"/>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ACEEA6BF-00C7-9E9B-D1A4-C806F761487A}"/>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15407B6F-3C15-57EA-A447-F77515332635}"/>
              </a:ext>
            </a:extLst>
          </p:cNvPr>
          <p:cNvSpPr>
            <a:spLocks noGrp="1"/>
          </p:cNvSpPr>
          <p:nvPr>
            <p:ph type="title"/>
          </p:nvPr>
        </p:nvSpPr>
        <p:spPr>
          <a:xfrm>
            <a:off x="457201" y="457200"/>
            <a:ext cx="10237076" cy="501804"/>
          </a:xfrm>
        </p:spPr>
        <p:txBody>
          <a:bodyPr/>
          <a:lstStyle/>
          <a:p>
            <a:r>
              <a:rPr lang="en-US"/>
              <a:t>Minor Child | </a:t>
            </a:r>
            <a:r>
              <a:rPr lang="en-US" b="1"/>
              <a:t>Example</a:t>
            </a:r>
          </a:p>
        </p:txBody>
      </p:sp>
      <p:sp>
        <p:nvSpPr>
          <p:cNvPr id="3" name="Text Placeholder 4">
            <a:extLst>
              <a:ext uri="{FF2B5EF4-FFF2-40B4-BE49-F238E27FC236}">
                <a16:creationId xmlns:a16="http://schemas.microsoft.com/office/drawing/2014/main" id="{7DB9420E-35B3-6F28-8866-5E1143342A5D}"/>
              </a:ext>
            </a:extLst>
          </p:cNvPr>
          <p:cNvSpPr txBox="1">
            <a:spLocks/>
          </p:cNvSpPr>
          <p:nvPr/>
        </p:nvSpPr>
        <p:spPr>
          <a:xfrm>
            <a:off x="457200" y="1996044"/>
            <a:ext cx="11274552" cy="2930798"/>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kumimoji="0" lang="en-US" sz="2800" b="0" i="0" u="none" strike="noStrike" kern="1200" cap="none" spc="0" normalizeH="0" baseline="0" noProof="0">
                <a:ln>
                  <a:noFill/>
                </a:ln>
                <a:solidFill>
                  <a:srgbClr val="414041"/>
                </a:solidFill>
                <a:effectLst/>
                <a:uLnTx/>
                <a:uFillTx/>
                <a:latin typeface="Aptos" panose="02110004020202020204"/>
                <a:ea typeface="+mn-ea"/>
                <a:cs typeface="+mn-cs"/>
              </a:rPr>
              <a:t>A mother named her son as the beneficiary of her IRA</a:t>
            </a:r>
            <a:endParaRPr kumimoji="0" lang="en-US" sz="2600" b="0" i="0" u="none" strike="noStrike" kern="1200" cap="none" spc="0" normalizeH="0" baseline="0" noProof="0">
              <a:ln>
                <a:noFill/>
              </a:ln>
              <a:solidFill>
                <a:srgbClr val="414041"/>
              </a:solidFill>
              <a:effectLst/>
              <a:uLnTx/>
              <a:uFillTx/>
              <a:latin typeface="Aptos" panose="02110004020202020204"/>
              <a:ea typeface="+mn-ea"/>
              <a:cs typeface="+mn-cs"/>
            </a:endParaRPr>
          </a:p>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kumimoji="0" lang="en-US" sz="2800" b="0" i="0" u="none" strike="noStrike" kern="1200" cap="none" spc="0" normalizeH="0" baseline="0" noProof="0">
                <a:ln>
                  <a:noFill/>
                </a:ln>
                <a:solidFill>
                  <a:srgbClr val="414041"/>
                </a:solidFill>
                <a:effectLst/>
                <a:uLnTx/>
                <a:uFillTx/>
                <a:latin typeface="Aptos" panose="02110004020202020204"/>
                <a:ea typeface="+mn-ea"/>
                <a:cs typeface="Arial"/>
              </a:rPr>
              <a:t>The mother passed away at age 42</a:t>
            </a:r>
          </a:p>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kumimoji="0" lang="en-US" sz="2800" b="0" i="0" u="none" strike="noStrike" kern="1200" cap="none" spc="0" normalizeH="0" baseline="0" noProof="0">
                <a:ln>
                  <a:noFill/>
                </a:ln>
                <a:solidFill>
                  <a:srgbClr val="414041"/>
                </a:solidFill>
                <a:effectLst/>
                <a:uLnTx/>
                <a:uFillTx/>
                <a:latin typeface="Aptos" panose="02110004020202020204"/>
                <a:ea typeface="+mn-ea"/>
                <a:cs typeface="Arial"/>
              </a:rPr>
              <a:t>Her son was 7 years old at the time of her death</a:t>
            </a:r>
          </a:p>
        </p:txBody>
      </p:sp>
      <p:sp>
        <p:nvSpPr>
          <p:cNvPr id="5" name="Text Placeholder 4">
            <a:extLst>
              <a:ext uri="{FF2B5EF4-FFF2-40B4-BE49-F238E27FC236}">
                <a16:creationId xmlns:a16="http://schemas.microsoft.com/office/drawing/2014/main" id="{0A3FFDE5-912A-0255-DFE6-E41C3216493A}"/>
              </a:ext>
            </a:extLst>
          </p:cNvPr>
          <p:cNvSpPr txBox="1">
            <a:spLocks/>
          </p:cNvSpPr>
          <p:nvPr/>
        </p:nvSpPr>
        <p:spPr>
          <a:xfrm>
            <a:off x="457200" y="1208543"/>
            <a:ext cx="11274552" cy="50998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spcAft>
                <a:spcPts val="600"/>
              </a:spcAft>
              <a:buClr>
                <a:schemeClr val="accent1"/>
              </a:buClr>
              <a:buFont typeface="Arial" pitchFamily="34" charset="0"/>
              <a:buNone/>
              <a:defRPr sz="2200"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800" b="1" i="0" u="none" strike="noStrike" kern="1200" cap="none" spc="0" normalizeH="0" baseline="0" noProof="0">
                <a:ln>
                  <a:noFill/>
                </a:ln>
                <a:solidFill>
                  <a:srgbClr val="414041"/>
                </a:solidFill>
                <a:effectLst/>
                <a:uLnTx/>
                <a:uFillTx/>
                <a:latin typeface="Aptos" panose="02110004020202020204"/>
                <a:ea typeface="+mn-ea"/>
                <a:cs typeface="Arial"/>
              </a:rPr>
              <a:t>The Facts</a:t>
            </a:r>
          </a:p>
        </p:txBody>
      </p:sp>
      <p:sp>
        <p:nvSpPr>
          <p:cNvPr id="2" name="TextBox 1">
            <a:extLst>
              <a:ext uri="{FF2B5EF4-FFF2-40B4-BE49-F238E27FC236}">
                <a16:creationId xmlns:a16="http://schemas.microsoft.com/office/drawing/2014/main" id="{800B5559-04DA-68FC-85CB-FA58599EA58E}"/>
              </a:ext>
            </a:extLst>
          </p:cNvPr>
          <p:cNvSpPr txBox="1"/>
          <p:nvPr/>
        </p:nvSpPr>
        <p:spPr>
          <a:xfrm>
            <a:off x="2583623" y="6432053"/>
            <a:ext cx="7024751"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B1B3B5"/>
                </a:solidFill>
                <a:effectLst/>
                <a:uLnTx/>
                <a:uFillTx/>
                <a:latin typeface="Aptos" panose="02110004020202020204"/>
                <a:ea typeface="+mn-ea"/>
                <a:cs typeface="+mn-cs"/>
              </a:rPr>
              <a:t>This is a hypothetical example and is used for illustrative purposes only. Actual results will vary.</a:t>
            </a:r>
          </a:p>
        </p:txBody>
      </p:sp>
    </p:spTree>
    <p:extLst>
      <p:ext uri="{BB962C8B-B14F-4D97-AF65-F5344CB8AC3E}">
        <p14:creationId xmlns:p14="http://schemas.microsoft.com/office/powerpoint/2010/main" val="32988795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682C62-2C32-0B4B-5B56-02FF2B422B47}"/>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1E6E459-A072-74A3-9AB6-598B23587745}"/>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ndParaRPr>
          </a:p>
        </p:txBody>
      </p:sp>
      <p:sp>
        <p:nvSpPr>
          <p:cNvPr id="4" name="Title 3">
            <a:extLst>
              <a:ext uri="{FF2B5EF4-FFF2-40B4-BE49-F238E27FC236}">
                <a16:creationId xmlns:a16="http://schemas.microsoft.com/office/drawing/2014/main" id="{3047032F-6680-BDCD-BB1A-775C95BF15B3}"/>
              </a:ext>
            </a:extLst>
          </p:cNvPr>
          <p:cNvSpPr>
            <a:spLocks noGrp="1"/>
          </p:cNvSpPr>
          <p:nvPr>
            <p:ph type="title"/>
          </p:nvPr>
        </p:nvSpPr>
        <p:spPr/>
        <p:txBody>
          <a:bodyPr/>
          <a:lstStyle/>
          <a:p>
            <a:r>
              <a:rPr lang="en-US"/>
              <a:t>Minor Child | </a:t>
            </a:r>
            <a:r>
              <a:rPr lang="en-US" b="1"/>
              <a:t>Required Distributions</a:t>
            </a:r>
          </a:p>
        </p:txBody>
      </p:sp>
      <p:sp>
        <p:nvSpPr>
          <p:cNvPr id="12" name="TextBox 11">
            <a:extLst>
              <a:ext uri="{FF2B5EF4-FFF2-40B4-BE49-F238E27FC236}">
                <a16:creationId xmlns:a16="http://schemas.microsoft.com/office/drawing/2014/main" id="{1B03E5B9-1C19-003B-9D00-D2C55E45FB66}"/>
              </a:ext>
            </a:extLst>
          </p:cNvPr>
          <p:cNvSpPr txBox="1"/>
          <p:nvPr/>
        </p:nvSpPr>
        <p:spPr>
          <a:xfrm>
            <a:off x="2583623" y="6432053"/>
            <a:ext cx="7024751"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B1B3B5"/>
                </a:solidFill>
                <a:effectLst/>
                <a:uLnTx/>
                <a:uFillTx/>
                <a:latin typeface="Aptos" panose="02110004020202020204"/>
                <a:cs typeface="Arial"/>
              </a:rPr>
              <a:t>This is a hypothetical example and is used for illustrative purposes only. Actual results will vary.</a:t>
            </a:r>
          </a:p>
        </p:txBody>
      </p:sp>
      <p:sp>
        <p:nvSpPr>
          <p:cNvPr id="8" name="TextBox 7">
            <a:extLst>
              <a:ext uri="{FF2B5EF4-FFF2-40B4-BE49-F238E27FC236}">
                <a16:creationId xmlns:a16="http://schemas.microsoft.com/office/drawing/2014/main" id="{7D89E81C-0533-6754-0D44-F290E3D8B682}"/>
              </a:ext>
            </a:extLst>
          </p:cNvPr>
          <p:cNvSpPr txBox="1"/>
          <p:nvPr/>
        </p:nvSpPr>
        <p:spPr>
          <a:xfrm>
            <a:off x="1626845" y="4694305"/>
            <a:ext cx="1417320"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3E3F3C"/>
                </a:solidFill>
                <a:effectLst/>
                <a:uLnTx/>
                <a:uFillTx/>
                <a:latin typeface="Aptos" panose="020B0004020202020204" pitchFamily="34" charset="0"/>
                <a:cs typeface="Arial"/>
              </a:rPr>
              <a:t>Start Date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3E3F3C"/>
                </a:solidFill>
                <a:effectLst/>
                <a:uLnTx/>
                <a:uFillTx/>
                <a:latin typeface="Aptos" panose="020B0004020202020204" pitchFamily="34" charset="0"/>
                <a:cs typeface="Arial"/>
              </a:rPr>
              <a:t>(Age 8)</a:t>
            </a:r>
            <a:endParaRPr kumimoji="0" lang="en-US" sz="2000" b="0" i="0" u="none" strike="noStrike" kern="1200" cap="none" spc="0" normalizeH="0" baseline="0" noProof="0">
              <a:ln>
                <a:noFill/>
              </a:ln>
              <a:solidFill>
                <a:srgbClr val="414041"/>
              </a:solidFill>
              <a:effectLst/>
              <a:uLnTx/>
              <a:uFillTx/>
              <a:latin typeface="Aptos" panose="02110004020202020204"/>
              <a:cs typeface="Arial"/>
            </a:endParaRPr>
          </a:p>
        </p:txBody>
      </p:sp>
      <p:sp>
        <p:nvSpPr>
          <p:cNvPr id="13" name="TextBox 12">
            <a:extLst>
              <a:ext uri="{FF2B5EF4-FFF2-40B4-BE49-F238E27FC236}">
                <a16:creationId xmlns:a16="http://schemas.microsoft.com/office/drawing/2014/main" id="{2E896A57-DC0E-1F62-75C9-93E841306642}"/>
              </a:ext>
            </a:extLst>
          </p:cNvPr>
          <p:cNvSpPr txBox="1"/>
          <p:nvPr/>
        </p:nvSpPr>
        <p:spPr>
          <a:xfrm>
            <a:off x="8655932" y="4694305"/>
            <a:ext cx="2719323"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3E3F3C"/>
                </a:solidFill>
                <a:effectLst/>
                <a:uLnTx/>
                <a:uFillTx/>
                <a:latin typeface="Aptos" panose="020B0004020202020204" pitchFamily="34" charset="0"/>
                <a:cs typeface="Arial"/>
              </a:rPr>
              <a:t>Inherited IRA Must Be Fully Paid Out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3E3F3C"/>
                </a:solidFill>
                <a:effectLst/>
                <a:uLnTx/>
                <a:uFillTx/>
                <a:latin typeface="Aptos" panose="020B0004020202020204" pitchFamily="34" charset="0"/>
                <a:cs typeface="Arial"/>
              </a:rPr>
              <a:t>(Age 31)</a:t>
            </a:r>
          </a:p>
        </p:txBody>
      </p:sp>
      <p:sp>
        <p:nvSpPr>
          <p:cNvPr id="14" name="Arrow: Notched Right 13">
            <a:extLst>
              <a:ext uri="{FF2B5EF4-FFF2-40B4-BE49-F238E27FC236}">
                <a16:creationId xmlns:a16="http://schemas.microsoft.com/office/drawing/2014/main" id="{E7859E96-0DA9-7B5B-BC81-7CDEE22A40EC}"/>
              </a:ext>
            </a:extLst>
          </p:cNvPr>
          <p:cNvSpPr/>
          <p:nvPr/>
        </p:nvSpPr>
        <p:spPr>
          <a:xfrm>
            <a:off x="4116594" y="2392456"/>
            <a:ext cx="3958808" cy="1271986"/>
          </a:xfrm>
          <a:prstGeom prst="notchedRightArrow">
            <a:avLst>
              <a:gd name="adj1" fmla="val 38393"/>
              <a:gd name="adj2" fmla="val 39244"/>
            </a:avLst>
          </a:prstGeom>
          <a:solidFill>
            <a:schemeClr val="tx2">
              <a:lumMod val="20000"/>
              <a:lumOff val="80000"/>
              <a:alpha val="89804"/>
            </a:schemeClr>
          </a:solidFill>
          <a:ln w="1905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cs typeface="Arial"/>
            </a:endParaRPr>
          </a:p>
        </p:txBody>
      </p:sp>
      <p:sp>
        <p:nvSpPr>
          <p:cNvPr id="17" name="TextBox 16">
            <a:extLst>
              <a:ext uri="{FF2B5EF4-FFF2-40B4-BE49-F238E27FC236}">
                <a16:creationId xmlns:a16="http://schemas.microsoft.com/office/drawing/2014/main" id="{98FBFD26-AA44-4E0C-F11C-1B76D7242C41}"/>
              </a:ext>
            </a:extLst>
          </p:cNvPr>
          <p:cNvSpPr txBox="1"/>
          <p:nvPr/>
        </p:nvSpPr>
        <p:spPr>
          <a:xfrm>
            <a:off x="4662850" y="2828394"/>
            <a:ext cx="2866649"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a:ln>
                  <a:noFill/>
                </a:ln>
                <a:solidFill>
                  <a:srgbClr val="3D9B35"/>
                </a:solidFill>
                <a:effectLst/>
                <a:uLnTx/>
                <a:uFillTx/>
                <a:latin typeface="Aptos" panose="020B0004020202020204" pitchFamily="34" charset="0"/>
                <a:cs typeface="Arial"/>
              </a:rPr>
              <a:t>Son’s ages 8 to 31</a:t>
            </a:r>
          </a:p>
        </p:txBody>
      </p:sp>
      <p:sp>
        <p:nvSpPr>
          <p:cNvPr id="18" name="TextBox 17">
            <a:extLst>
              <a:ext uri="{FF2B5EF4-FFF2-40B4-BE49-F238E27FC236}">
                <a16:creationId xmlns:a16="http://schemas.microsoft.com/office/drawing/2014/main" id="{9F5A320B-ABAC-DA94-55D2-AE205A02F20C}"/>
              </a:ext>
            </a:extLst>
          </p:cNvPr>
          <p:cNvSpPr txBox="1"/>
          <p:nvPr/>
        </p:nvSpPr>
        <p:spPr>
          <a:xfrm>
            <a:off x="4213312" y="3730489"/>
            <a:ext cx="3765724"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414041"/>
                </a:solidFill>
                <a:effectLst/>
                <a:uLnTx/>
                <a:uFillTx/>
                <a:latin typeface="Aptos" panose="020B0004020202020204" pitchFamily="34" charset="0"/>
                <a:cs typeface="Arial"/>
              </a:rPr>
              <a:t>The IRA pays your child a required amount each year</a:t>
            </a:r>
          </a:p>
        </p:txBody>
      </p:sp>
      <p:grpSp>
        <p:nvGrpSpPr>
          <p:cNvPr id="15" name="Group 14">
            <a:extLst>
              <a:ext uri="{FF2B5EF4-FFF2-40B4-BE49-F238E27FC236}">
                <a16:creationId xmlns:a16="http://schemas.microsoft.com/office/drawing/2014/main" id="{26FF9989-4EA0-E91A-54C9-3EFB880A89AD}"/>
              </a:ext>
            </a:extLst>
          </p:cNvPr>
          <p:cNvGrpSpPr>
            <a:grpSpLocks noChangeAspect="1"/>
          </p:cNvGrpSpPr>
          <p:nvPr/>
        </p:nvGrpSpPr>
        <p:grpSpPr>
          <a:xfrm>
            <a:off x="789825" y="1967203"/>
            <a:ext cx="3091361" cy="2560610"/>
            <a:chOff x="795477" y="2223833"/>
            <a:chExt cx="3553483" cy="2943391"/>
          </a:xfrm>
        </p:grpSpPr>
        <p:sp>
          <p:nvSpPr>
            <p:cNvPr id="9" name="Rectangle 8">
              <a:extLst>
                <a:ext uri="{FF2B5EF4-FFF2-40B4-BE49-F238E27FC236}">
                  <a16:creationId xmlns:a16="http://schemas.microsoft.com/office/drawing/2014/main" id="{647D1234-4B0D-3CBE-776B-8C948BA7019F}"/>
                </a:ext>
              </a:extLst>
            </p:cNvPr>
            <p:cNvSpPr/>
            <p:nvPr/>
          </p:nvSpPr>
          <p:spPr>
            <a:xfrm>
              <a:off x="795477" y="2223833"/>
              <a:ext cx="3553483" cy="2943391"/>
            </a:xfrm>
            <a:prstGeom prst="rect">
              <a:avLst/>
            </a:prstGeom>
            <a:solidFill>
              <a:schemeClr val="accent1">
                <a:alpha val="80420"/>
              </a:schemeClr>
            </a:solidFill>
            <a:ln w="1905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rgbClr val="F3F3F5"/>
                  </a:solidFill>
                  <a:latin typeface="Aptos" panose="02110004020202020204"/>
                  <a:ea typeface="+mn-ea"/>
                  <a:cs typeface="+mn-cs"/>
                </a:defRPr>
              </a:lvl1pPr>
              <a:lvl2pPr marL="457200" algn="l" defTabSz="914400" rtl="0" eaLnBrk="1" latinLnBrk="0" hangingPunct="1">
                <a:defRPr sz="1800" kern="1200">
                  <a:solidFill>
                    <a:srgbClr val="F3F3F5"/>
                  </a:solidFill>
                  <a:latin typeface="Aptos" panose="02110004020202020204"/>
                  <a:ea typeface="+mn-ea"/>
                  <a:cs typeface="+mn-cs"/>
                </a:defRPr>
              </a:lvl2pPr>
              <a:lvl3pPr marL="914400" algn="l" defTabSz="914400" rtl="0" eaLnBrk="1" latinLnBrk="0" hangingPunct="1">
                <a:defRPr sz="1800" kern="1200">
                  <a:solidFill>
                    <a:srgbClr val="F3F3F5"/>
                  </a:solidFill>
                  <a:latin typeface="Aptos" panose="02110004020202020204"/>
                  <a:ea typeface="+mn-ea"/>
                  <a:cs typeface="+mn-cs"/>
                </a:defRPr>
              </a:lvl3pPr>
              <a:lvl4pPr marL="1371600" algn="l" defTabSz="914400" rtl="0" eaLnBrk="1" latinLnBrk="0" hangingPunct="1">
                <a:defRPr sz="1800" kern="1200">
                  <a:solidFill>
                    <a:srgbClr val="F3F3F5"/>
                  </a:solidFill>
                  <a:latin typeface="Aptos" panose="02110004020202020204"/>
                  <a:ea typeface="+mn-ea"/>
                  <a:cs typeface="+mn-cs"/>
                </a:defRPr>
              </a:lvl4pPr>
              <a:lvl5pPr marL="1828800" algn="l" defTabSz="914400" rtl="0" eaLnBrk="1" latinLnBrk="0" hangingPunct="1">
                <a:defRPr sz="1800" kern="1200">
                  <a:solidFill>
                    <a:srgbClr val="F3F3F5"/>
                  </a:solidFill>
                  <a:latin typeface="Aptos" panose="02110004020202020204"/>
                  <a:ea typeface="+mn-ea"/>
                  <a:cs typeface="+mn-cs"/>
                </a:defRPr>
              </a:lvl5pPr>
              <a:lvl6pPr marL="2286000" algn="l" defTabSz="914400" rtl="0" eaLnBrk="1" latinLnBrk="0" hangingPunct="1">
                <a:defRPr sz="1800" kern="1200">
                  <a:solidFill>
                    <a:srgbClr val="F3F3F5"/>
                  </a:solidFill>
                  <a:latin typeface="Aptos" panose="02110004020202020204"/>
                  <a:ea typeface="+mn-ea"/>
                  <a:cs typeface="+mn-cs"/>
                </a:defRPr>
              </a:lvl6pPr>
              <a:lvl7pPr marL="2743200" algn="l" defTabSz="914400" rtl="0" eaLnBrk="1" latinLnBrk="0" hangingPunct="1">
                <a:defRPr sz="1800" kern="1200">
                  <a:solidFill>
                    <a:srgbClr val="F3F3F5"/>
                  </a:solidFill>
                  <a:latin typeface="Aptos" panose="02110004020202020204"/>
                  <a:ea typeface="+mn-ea"/>
                  <a:cs typeface="+mn-cs"/>
                </a:defRPr>
              </a:lvl7pPr>
              <a:lvl8pPr marL="3200400" algn="l" defTabSz="914400" rtl="0" eaLnBrk="1" latinLnBrk="0" hangingPunct="1">
                <a:defRPr sz="1800" kern="1200">
                  <a:solidFill>
                    <a:srgbClr val="F3F3F5"/>
                  </a:solidFill>
                  <a:latin typeface="Aptos" panose="02110004020202020204"/>
                  <a:ea typeface="+mn-ea"/>
                  <a:cs typeface="+mn-cs"/>
                </a:defRPr>
              </a:lvl8pPr>
              <a:lvl9pPr marL="3657600" algn="l" defTabSz="914400" rtl="0" eaLnBrk="1" latinLnBrk="0" hangingPunct="1">
                <a:defRPr sz="1800" kern="1200">
                  <a:solidFill>
                    <a:srgbClr val="F3F3F5"/>
                  </a:solidFill>
                  <a:latin typeface="Aptos" panose="02110004020202020204"/>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Arial"/>
              </a:endParaRPr>
            </a:p>
          </p:txBody>
        </p:sp>
        <p:pic>
          <p:nvPicPr>
            <p:cNvPr id="5" name="Picture 4">
              <a:extLst>
                <a:ext uri="{FF2B5EF4-FFF2-40B4-BE49-F238E27FC236}">
                  <a16:creationId xmlns:a16="http://schemas.microsoft.com/office/drawing/2014/main" id="{CCCFDF34-DB4D-E36D-3CAC-3F01C6F517E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065640" y="2435942"/>
              <a:ext cx="3013156" cy="2519173"/>
            </a:xfrm>
            <a:prstGeom prst="snip1Rect">
              <a:avLst/>
            </a:prstGeom>
          </p:spPr>
        </p:pic>
      </p:grpSp>
      <p:grpSp>
        <p:nvGrpSpPr>
          <p:cNvPr id="11" name="Group 10">
            <a:extLst>
              <a:ext uri="{FF2B5EF4-FFF2-40B4-BE49-F238E27FC236}">
                <a16:creationId xmlns:a16="http://schemas.microsoft.com/office/drawing/2014/main" id="{67804A41-8C16-209D-5FC5-A7720B405727}"/>
              </a:ext>
            </a:extLst>
          </p:cNvPr>
          <p:cNvGrpSpPr>
            <a:grpSpLocks noChangeAspect="1"/>
          </p:cNvGrpSpPr>
          <p:nvPr/>
        </p:nvGrpSpPr>
        <p:grpSpPr>
          <a:xfrm>
            <a:off x="8311163" y="1967203"/>
            <a:ext cx="3091012" cy="2560320"/>
            <a:chOff x="7947294" y="1052480"/>
            <a:chExt cx="3553483" cy="2943391"/>
          </a:xfrm>
          <a:solidFill>
            <a:schemeClr val="accent1"/>
          </a:solidFill>
        </p:grpSpPr>
        <p:sp>
          <p:nvSpPr>
            <p:cNvPr id="10" name="Rectangle 9">
              <a:extLst>
                <a:ext uri="{FF2B5EF4-FFF2-40B4-BE49-F238E27FC236}">
                  <a16:creationId xmlns:a16="http://schemas.microsoft.com/office/drawing/2014/main" id="{A7670BAF-6BE1-CC19-3A39-C87AE68F5EB4}"/>
                </a:ext>
              </a:extLst>
            </p:cNvPr>
            <p:cNvSpPr/>
            <p:nvPr/>
          </p:nvSpPr>
          <p:spPr>
            <a:xfrm>
              <a:off x="7947294" y="1052480"/>
              <a:ext cx="3553483" cy="2943391"/>
            </a:xfrm>
            <a:prstGeom prst="rect">
              <a:avLst/>
            </a:prstGeom>
            <a:grpFill/>
            <a:ln w="1905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rgbClr val="F3F3F5"/>
                  </a:solidFill>
                  <a:latin typeface="Aptos" panose="02110004020202020204"/>
                  <a:ea typeface="+mn-ea"/>
                  <a:cs typeface="+mn-cs"/>
                </a:defRPr>
              </a:lvl1pPr>
              <a:lvl2pPr marL="457200" algn="l" defTabSz="914400" rtl="0" eaLnBrk="1" latinLnBrk="0" hangingPunct="1">
                <a:defRPr sz="1800" kern="1200">
                  <a:solidFill>
                    <a:srgbClr val="F3F3F5"/>
                  </a:solidFill>
                  <a:latin typeface="Aptos" panose="02110004020202020204"/>
                  <a:ea typeface="+mn-ea"/>
                  <a:cs typeface="+mn-cs"/>
                </a:defRPr>
              </a:lvl2pPr>
              <a:lvl3pPr marL="914400" algn="l" defTabSz="914400" rtl="0" eaLnBrk="1" latinLnBrk="0" hangingPunct="1">
                <a:defRPr sz="1800" kern="1200">
                  <a:solidFill>
                    <a:srgbClr val="F3F3F5"/>
                  </a:solidFill>
                  <a:latin typeface="Aptos" panose="02110004020202020204"/>
                  <a:ea typeface="+mn-ea"/>
                  <a:cs typeface="+mn-cs"/>
                </a:defRPr>
              </a:lvl3pPr>
              <a:lvl4pPr marL="1371600" algn="l" defTabSz="914400" rtl="0" eaLnBrk="1" latinLnBrk="0" hangingPunct="1">
                <a:defRPr sz="1800" kern="1200">
                  <a:solidFill>
                    <a:srgbClr val="F3F3F5"/>
                  </a:solidFill>
                  <a:latin typeface="Aptos" panose="02110004020202020204"/>
                  <a:ea typeface="+mn-ea"/>
                  <a:cs typeface="+mn-cs"/>
                </a:defRPr>
              </a:lvl4pPr>
              <a:lvl5pPr marL="1828800" algn="l" defTabSz="914400" rtl="0" eaLnBrk="1" latinLnBrk="0" hangingPunct="1">
                <a:defRPr sz="1800" kern="1200">
                  <a:solidFill>
                    <a:srgbClr val="F3F3F5"/>
                  </a:solidFill>
                  <a:latin typeface="Aptos" panose="02110004020202020204"/>
                  <a:ea typeface="+mn-ea"/>
                  <a:cs typeface="+mn-cs"/>
                </a:defRPr>
              </a:lvl5pPr>
              <a:lvl6pPr marL="2286000" algn="l" defTabSz="914400" rtl="0" eaLnBrk="1" latinLnBrk="0" hangingPunct="1">
                <a:defRPr sz="1800" kern="1200">
                  <a:solidFill>
                    <a:srgbClr val="F3F3F5"/>
                  </a:solidFill>
                  <a:latin typeface="Aptos" panose="02110004020202020204"/>
                  <a:ea typeface="+mn-ea"/>
                  <a:cs typeface="+mn-cs"/>
                </a:defRPr>
              </a:lvl6pPr>
              <a:lvl7pPr marL="2743200" algn="l" defTabSz="914400" rtl="0" eaLnBrk="1" latinLnBrk="0" hangingPunct="1">
                <a:defRPr sz="1800" kern="1200">
                  <a:solidFill>
                    <a:srgbClr val="F3F3F5"/>
                  </a:solidFill>
                  <a:latin typeface="Aptos" panose="02110004020202020204"/>
                  <a:ea typeface="+mn-ea"/>
                  <a:cs typeface="+mn-cs"/>
                </a:defRPr>
              </a:lvl7pPr>
              <a:lvl8pPr marL="3200400" algn="l" defTabSz="914400" rtl="0" eaLnBrk="1" latinLnBrk="0" hangingPunct="1">
                <a:defRPr sz="1800" kern="1200">
                  <a:solidFill>
                    <a:srgbClr val="F3F3F5"/>
                  </a:solidFill>
                  <a:latin typeface="Aptos" panose="02110004020202020204"/>
                  <a:ea typeface="+mn-ea"/>
                  <a:cs typeface="+mn-cs"/>
                </a:defRPr>
              </a:lvl8pPr>
              <a:lvl9pPr marL="3657600" algn="l" defTabSz="914400" rtl="0" eaLnBrk="1" latinLnBrk="0" hangingPunct="1">
                <a:defRPr sz="1800" kern="1200">
                  <a:solidFill>
                    <a:srgbClr val="F3F3F5"/>
                  </a:solidFill>
                  <a:latin typeface="Aptos" panose="02110004020202020204"/>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Arial"/>
              </a:endParaRPr>
            </a:p>
          </p:txBody>
        </p:sp>
        <p:pic>
          <p:nvPicPr>
            <p:cNvPr id="7" name="Picture 6">
              <a:extLst>
                <a:ext uri="{FF2B5EF4-FFF2-40B4-BE49-F238E27FC236}">
                  <a16:creationId xmlns:a16="http://schemas.microsoft.com/office/drawing/2014/main" id="{202B47F5-EACF-15D3-1817-A1A8AE46A5A7}"/>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8217457" y="1264589"/>
              <a:ext cx="3013156" cy="2519173"/>
            </a:xfrm>
            <a:prstGeom prst="snip1Rect">
              <a:avLst/>
            </a:prstGeom>
            <a:grpFill/>
            <a:ln>
              <a:noFill/>
            </a:ln>
          </p:spPr>
        </p:pic>
      </p:grpSp>
    </p:spTree>
    <p:extLst>
      <p:ext uri="{BB962C8B-B14F-4D97-AF65-F5344CB8AC3E}">
        <p14:creationId xmlns:p14="http://schemas.microsoft.com/office/powerpoint/2010/main" val="42361479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D57C49-70EF-EE9F-9622-6999C1CA5E52}"/>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2F09D70-6E21-7B92-2B30-74D96691379D}"/>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ndParaRPr>
          </a:p>
        </p:txBody>
      </p:sp>
      <p:sp>
        <p:nvSpPr>
          <p:cNvPr id="4" name="Title 3">
            <a:extLst>
              <a:ext uri="{FF2B5EF4-FFF2-40B4-BE49-F238E27FC236}">
                <a16:creationId xmlns:a16="http://schemas.microsoft.com/office/drawing/2014/main" id="{7D4A1A43-C8DB-BAA7-EABF-76918BF843F8}"/>
              </a:ext>
            </a:extLst>
          </p:cNvPr>
          <p:cNvSpPr>
            <a:spLocks noGrp="1"/>
          </p:cNvSpPr>
          <p:nvPr>
            <p:ph type="title"/>
          </p:nvPr>
        </p:nvSpPr>
        <p:spPr>
          <a:xfrm>
            <a:off x="457201" y="457200"/>
            <a:ext cx="10237076" cy="501804"/>
          </a:xfrm>
        </p:spPr>
        <p:txBody>
          <a:bodyPr/>
          <a:lstStyle/>
          <a:p>
            <a:r>
              <a:rPr lang="en-US" b="1"/>
              <a:t>Minor Child </a:t>
            </a:r>
            <a:r>
              <a:rPr lang="en-US"/>
              <a:t>of IRA Owner</a:t>
            </a:r>
          </a:p>
        </p:txBody>
      </p:sp>
      <p:sp>
        <p:nvSpPr>
          <p:cNvPr id="5" name="Text Placeholder 4">
            <a:extLst>
              <a:ext uri="{FF2B5EF4-FFF2-40B4-BE49-F238E27FC236}">
                <a16:creationId xmlns:a16="http://schemas.microsoft.com/office/drawing/2014/main" id="{50DE032F-DFA6-1DD5-3ADA-18BB547D70CE}"/>
              </a:ext>
            </a:extLst>
          </p:cNvPr>
          <p:cNvSpPr txBox="1">
            <a:spLocks/>
          </p:cNvSpPr>
          <p:nvPr/>
        </p:nvSpPr>
        <p:spPr>
          <a:xfrm>
            <a:off x="457200" y="1208543"/>
            <a:ext cx="11274552" cy="50998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spcAft>
                <a:spcPts val="600"/>
              </a:spcAft>
              <a:buClr>
                <a:schemeClr val="accent1"/>
              </a:buClr>
              <a:buFont typeface="Arial" pitchFamily="34" charset="0"/>
              <a:buNone/>
              <a:defRPr sz="2200"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800" b="1" i="0" u="none" strike="noStrike" kern="1200" cap="none" spc="0" normalizeH="0" baseline="0" noProof="0">
                <a:ln>
                  <a:noFill/>
                </a:ln>
                <a:solidFill>
                  <a:srgbClr val="414041"/>
                </a:solidFill>
                <a:effectLst/>
                <a:uLnTx/>
                <a:uFillTx/>
                <a:latin typeface="Aptos" panose="02110004020202020204"/>
                <a:ea typeface="+mn-ea"/>
                <a:cs typeface="Arial"/>
              </a:rPr>
              <a:t>Summary</a:t>
            </a:r>
          </a:p>
        </p:txBody>
      </p:sp>
      <p:sp>
        <p:nvSpPr>
          <p:cNvPr id="6" name="Rectangle 5">
            <a:extLst>
              <a:ext uri="{FF2B5EF4-FFF2-40B4-BE49-F238E27FC236}">
                <a16:creationId xmlns:a16="http://schemas.microsoft.com/office/drawing/2014/main" id="{E3807555-3A4B-7DC9-8D1B-B86E06445FC7}"/>
              </a:ext>
            </a:extLst>
          </p:cNvPr>
          <p:cNvSpPr/>
          <p:nvPr/>
        </p:nvSpPr>
        <p:spPr>
          <a:xfrm>
            <a:off x="773289" y="1872420"/>
            <a:ext cx="10645422" cy="342093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182880" tIns="365760" rtlCol="0" anchor="t"/>
          <a:lstStyle/>
          <a:p>
            <a:pPr marL="463550" indent="-463550">
              <a:spcBef>
                <a:spcPts val="600"/>
              </a:spcBef>
              <a:spcAft>
                <a:spcPts val="1200"/>
              </a:spcAft>
              <a:buClr>
                <a:srgbClr val="3D9B03"/>
              </a:buClr>
              <a:buFont typeface="Wingdings" panose="05000000000000000000" pitchFamily="2" charset="2"/>
              <a:buChar char="q"/>
            </a:pPr>
            <a:r>
              <a:rPr lang="en-US" sz="2600">
                <a:solidFill>
                  <a:schemeClr val="tx1"/>
                </a:solidFill>
              </a:rPr>
              <a:t>A minor child of the IRA owner is a special beneficiary</a:t>
            </a:r>
          </a:p>
          <a:p>
            <a:pPr marL="463550" indent="-463550">
              <a:spcBef>
                <a:spcPts val="600"/>
              </a:spcBef>
              <a:spcAft>
                <a:spcPts val="1200"/>
              </a:spcAft>
              <a:buClr>
                <a:srgbClr val="3D9B03"/>
              </a:buClr>
              <a:buFont typeface="Wingdings" panose="05000000000000000000" pitchFamily="2" charset="2"/>
              <a:buChar char="q"/>
            </a:pPr>
            <a:r>
              <a:rPr lang="en-US" sz="2600">
                <a:solidFill>
                  <a:schemeClr val="tx1"/>
                </a:solidFill>
              </a:rPr>
              <a:t>Payments may be made until the child reaches age 31</a:t>
            </a:r>
          </a:p>
          <a:p>
            <a:pPr marL="463550" indent="-463550">
              <a:spcBef>
                <a:spcPts val="600"/>
              </a:spcBef>
              <a:spcAft>
                <a:spcPts val="1200"/>
              </a:spcAft>
              <a:buClr>
                <a:srgbClr val="3D9B03"/>
              </a:buClr>
              <a:buFont typeface="Wingdings" panose="05000000000000000000" pitchFamily="2" charset="2"/>
              <a:buChar char="q"/>
            </a:pPr>
            <a:r>
              <a:rPr lang="en-US" sz="2600">
                <a:solidFill>
                  <a:schemeClr val="tx1"/>
                </a:solidFill>
              </a:rPr>
              <a:t>Annual payments required</a:t>
            </a:r>
          </a:p>
        </p:txBody>
      </p:sp>
      <p:sp>
        <p:nvSpPr>
          <p:cNvPr id="7" name="TextBox 6">
            <a:extLst>
              <a:ext uri="{FF2B5EF4-FFF2-40B4-BE49-F238E27FC236}">
                <a16:creationId xmlns:a16="http://schemas.microsoft.com/office/drawing/2014/main" id="{531CEEB8-1538-6658-2304-211A5889FF45}"/>
              </a:ext>
            </a:extLst>
          </p:cNvPr>
          <p:cNvSpPr txBox="1"/>
          <p:nvPr/>
        </p:nvSpPr>
        <p:spPr>
          <a:xfrm>
            <a:off x="3044299" y="5341680"/>
            <a:ext cx="610035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B1B3B5"/>
                </a:solidFill>
                <a:effectLst/>
                <a:uLnTx/>
                <a:uFillTx/>
                <a:latin typeface="Aptos" panose="02110004020202020204"/>
                <a:ea typeface="+mn-ea"/>
                <a:cs typeface="+mn-cs"/>
              </a:rPr>
              <a:t>This is not an all-inclusive list and is subject to change.</a:t>
            </a:r>
          </a:p>
        </p:txBody>
      </p:sp>
    </p:spTree>
    <p:extLst>
      <p:ext uri="{BB962C8B-B14F-4D97-AF65-F5344CB8AC3E}">
        <p14:creationId xmlns:p14="http://schemas.microsoft.com/office/powerpoint/2010/main" val="31342587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D64C94-93BD-89DF-FBA4-3EDAA6D986B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FC84B90-6DED-4543-0DE9-67B239648E97}"/>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3" name="TextBox 2">
            <a:extLst>
              <a:ext uri="{FF2B5EF4-FFF2-40B4-BE49-F238E27FC236}">
                <a16:creationId xmlns:a16="http://schemas.microsoft.com/office/drawing/2014/main" id="{9DA07EAF-6376-C7C2-CEAB-E5702AF85487}"/>
              </a:ext>
            </a:extLst>
          </p:cNvPr>
          <p:cNvSpPr txBox="1"/>
          <p:nvPr/>
        </p:nvSpPr>
        <p:spPr>
          <a:xfrm>
            <a:off x="4880344" y="2782669"/>
            <a:ext cx="5813056"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D9B35"/>
                </a:solidFill>
                <a:effectLst/>
                <a:uLnTx/>
                <a:uFillTx/>
                <a:latin typeface="Aptos" panose="02110004020202020204"/>
                <a:ea typeface="+mn-ea"/>
                <a:cs typeface="+mn-cs"/>
              </a:rPr>
              <a:t>If Your Minor Child has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D9B35"/>
                </a:solidFill>
                <a:effectLst/>
                <a:uLnTx/>
                <a:uFillTx/>
                <a:latin typeface="Aptos" panose="02110004020202020204"/>
                <a:ea typeface="+mn-ea"/>
                <a:cs typeface="+mn-cs"/>
              </a:rPr>
              <a:t>a Disability </a:t>
            </a:r>
          </a:p>
        </p:txBody>
      </p:sp>
    </p:spTree>
    <p:extLst>
      <p:ext uri="{BB962C8B-B14F-4D97-AF65-F5344CB8AC3E}">
        <p14:creationId xmlns:p14="http://schemas.microsoft.com/office/powerpoint/2010/main" val="23706766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04EB17-18F9-5DC6-D1DA-BC2EE3DE81F1}"/>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2DD1F84A-5C92-DAC1-B728-FB34A718EA2D}"/>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7EEC3AE8-C6F8-6335-16C4-360EAE2BC38B}"/>
              </a:ext>
            </a:extLst>
          </p:cNvPr>
          <p:cNvSpPr>
            <a:spLocks noGrp="1"/>
          </p:cNvSpPr>
          <p:nvPr>
            <p:ph type="title"/>
          </p:nvPr>
        </p:nvSpPr>
        <p:spPr>
          <a:xfrm>
            <a:off x="457200" y="457200"/>
            <a:ext cx="10701669" cy="501804"/>
          </a:xfrm>
        </p:spPr>
        <p:txBody>
          <a:bodyPr/>
          <a:lstStyle/>
          <a:p>
            <a:r>
              <a:rPr lang="en-US"/>
              <a:t>Minor Child with a Disability | </a:t>
            </a:r>
            <a:r>
              <a:rPr lang="en-US" b="1"/>
              <a:t>Example</a:t>
            </a:r>
          </a:p>
        </p:txBody>
      </p:sp>
      <p:sp>
        <p:nvSpPr>
          <p:cNvPr id="3" name="Text Placeholder 4">
            <a:extLst>
              <a:ext uri="{FF2B5EF4-FFF2-40B4-BE49-F238E27FC236}">
                <a16:creationId xmlns:a16="http://schemas.microsoft.com/office/drawing/2014/main" id="{003B6918-963A-CAD1-8F76-2AEAB04B6B69}"/>
              </a:ext>
            </a:extLst>
          </p:cNvPr>
          <p:cNvSpPr txBox="1">
            <a:spLocks/>
          </p:cNvSpPr>
          <p:nvPr/>
        </p:nvSpPr>
        <p:spPr>
          <a:xfrm>
            <a:off x="457200" y="1996044"/>
            <a:ext cx="10166350" cy="2930798"/>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kumimoji="0" lang="en-US" sz="2800" b="0" i="0" u="none" strike="noStrike" kern="1200" cap="none" spc="0" normalizeH="0" baseline="0" noProof="0">
                <a:ln>
                  <a:noFill/>
                </a:ln>
                <a:solidFill>
                  <a:srgbClr val="414041"/>
                </a:solidFill>
                <a:effectLst/>
                <a:uLnTx/>
                <a:uFillTx/>
                <a:latin typeface="Aptos" panose="02110004020202020204"/>
                <a:ea typeface="+mn-ea"/>
                <a:cs typeface="+mn-cs"/>
              </a:rPr>
              <a:t>Father named Daughter as a beneficiary of his IRA</a:t>
            </a:r>
          </a:p>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kumimoji="0" lang="en-US" sz="2800" b="0" i="0" u="none" strike="noStrike" kern="1200" cap="none" spc="0" normalizeH="0" baseline="0" noProof="0">
                <a:ln>
                  <a:noFill/>
                </a:ln>
                <a:solidFill>
                  <a:srgbClr val="414041"/>
                </a:solidFill>
                <a:effectLst/>
                <a:uLnTx/>
                <a:uFillTx/>
                <a:latin typeface="Aptos" panose="02110004020202020204"/>
                <a:ea typeface="+mn-ea"/>
                <a:cs typeface="+mn-cs"/>
              </a:rPr>
              <a:t>Daughter was diagnosed with a disability at birth</a:t>
            </a:r>
            <a:endParaRPr kumimoji="0" lang="en-US" sz="2600" b="0" i="0" u="none" strike="noStrike" kern="1200" cap="none" spc="0" normalizeH="0" baseline="0" noProof="0">
              <a:ln>
                <a:noFill/>
              </a:ln>
              <a:solidFill>
                <a:srgbClr val="414041"/>
              </a:solidFill>
              <a:effectLst/>
              <a:uLnTx/>
              <a:uFillTx/>
              <a:latin typeface="Aptos" panose="02110004020202020204"/>
              <a:ea typeface="+mn-ea"/>
              <a:cs typeface="+mn-cs"/>
            </a:endParaRPr>
          </a:p>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kumimoji="0" lang="en-US" sz="2800" b="0" i="0" u="none" strike="noStrike" kern="1200" cap="none" spc="0" normalizeH="0" baseline="0" noProof="0">
                <a:ln>
                  <a:noFill/>
                </a:ln>
                <a:solidFill>
                  <a:srgbClr val="414041"/>
                </a:solidFill>
                <a:effectLst/>
                <a:uLnTx/>
                <a:uFillTx/>
                <a:latin typeface="Aptos" panose="02110004020202020204"/>
                <a:ea typeface="+mn-ea"/>
                <a:cs typeface="Arial"/>
              </a:rPr>
              <a:t>The father passed away at age 42</a:t>
            </a:r>
          </a:p>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kumimoji="0" lang="en-US" sz="2800" b="0" i="0" u="none" strike="noStrike" kern="1200" cap="none" spc="0" normalizeH="0" baseline="0" noProof="0">
                <a:ln>
                  <a:noFill/>
                </a:ln>
                <a:solidFill>
                  <a:srgbClr val="414041"/>
                </a:solidFill>
                <a:effectLst/>
                <a:uLnTx/>
                <a:uFillTx/>
                <a:latin typeface="Aptos" panose="02110004020202020204"/>
                <a:ea typeface="+mn-ea"/>
                <a:cs typeface="Arial"/>
              </a:rPr>
              <a:t>His daughter was age 4 at the time of his death</a:t>
            </a:r>
          </a:p>
        </p:txBody>
      </p:sp>
      <p:sp>
        <p:nvSpPr>
          <p:cNvPr id="5" name="Text Placeholder 4">
            <a:extLst>
              <a:ext uri="{FF2B5EF4-FFF2-40B4-BE49-F238E27FC236}">
                <a16:creationId xmlns:a16="http://schemas.microsoft.com/office/drawing/2014/main" id="{4B62F2DD-B717-82C3-F0B1-A274D2EE12CC}"/>
              </a:ext>
            </a:extLst>
          </p:cNvPr>
          <p:cNvSpPr txBox="1">
            <a:spLocks/>
          </p:cNvSpPr>
          <p:nvPr/>
        </p:nvSpPr>
        <p:spPr>
          <a:xfrm>
            <a:off x="457200" y="1208543"/>
            <a:ext cx="11274552" cy="50998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spcAft>
                <a:spcPts val="600"/>
              </a:spcAft>
              <a:buClr>
                <a:schemeClr val="accent1"/>
              </a:buClr>
              <a:buFont typeface="Arial" pitchFamily="34" charset="0"/>
              <a:buNone/>
              <a:defRPr sz="2200"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800" b="1" i="0" u="none" strike="noStrike" kern="1200" cap="none" spc="0" normalizeH="0" baseline="0" noProof="0">
                <a:ln>
                  <a:noFill/>
                </a:ln>
                <a:solidFill>
                  <a:srgbClr val="414041"/>
                </a:solidFill>
                <a:effectLst/>
                <a:uLnTx/>
                <a:uFillTx/>
                <a:latin typeface="Aptos" panose="02110004020202020204"/>
                <a:ea typeface="+mn-ea"/>
                <a:cs typeface="Arial"/>
              </a:rPr>
              <a:t>The Facts</a:t>
            </a:r>
          </a:p>
        </p:txBody>
      </p:sp>
      <p:sp>
        <p:nvSpPr>
          <p:cNvPr id="2" name="TextBox 1">
            <a:extLst>
              <a:ext uri="{FF2B5EF4-FFF2-40B4-BE49-F238E27FC236}">
                <a16:creationId xmlns:a16="http://schemas.microsoft.com/office/drawing/2014/main" id="{366F9D62-1B4E-F80E-A477-2452EAE4C3BF}"/>
              </a:ext>
            </a:extLst>
          </p:cNvPr>
          <p:cNvSpPr txBox="1"/>
          <p:nvPr/>
        </p:nvSpPr>
        <p:spPr>
          <a:xfrm>
            <a:off x="2583623" y="6432053"/>
            <a:ext cx="7024751"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B1B3B5"/>
                </a:solidFill>
                <a:effectLst/>
                <a:uLnTx/>
                <a:uFillTx/>
                <a:latin typeface="Aptos" panose="02110004020202020204"/>
                <a:ea typeface="+mn-ea"/>
                <a:cs typeface="+mn-cs"/>
              </a:rPr>
              <a:t>This is a hypothetical example and is used for illustrative purposes only. Actual results will vary.</a:t>
            </a:r>
          </a:p>
        </p:txBody>
      </p:sp>
    </p:spTree>
    <p:extLst>
      <p:ext uri="{BB962C8B-B14F-4D97-AF65-F5344CB8AC3E}">
        <p14:creationId xmlns:p14="http://schemas.microsoft.com/office/powerpoint/2010/main" val="39359229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80CB9E-1F8F-B945-67EF-3EC5FF7CAC54}"/>
            </a:ext>
          </a:extLst>
        </p:cNvPr>
        <p:cNvGrpSpPr/>
        <p:nvPr/>
      </p:nvGrpSpPr>
      <p:grpSpPr>
        <a:xfrm>
          <a:off x="0" y="0"/>
          <a:ext cx="0" cy="0"/>
          <a:chOff x="0" y="0"/>
          <a:chExt cx="0" cy="0"/>
        </a:xfrm>
      </p:grpSpPr>
      <p:grpSp>
        <p:nvGrpSpPr>
          <p:cNvPr id="11" name="Group 10">
            <a:extLst>
              <a:ext uri="{FF2B5EF4-FFF2-40B4-BE49-F238E27FC236}">
                <a16:creationId xmlns:a16="http://schemas.microsoft.com/office/drawing/2014/main" id="{1DB4AAD8-3294-2E47-A4EA-DF330D0F119C}"/>
              </a:ext>
            </a:extLst>
          </p:cNvPr>
          <p:cNvGrpSpPr>
            <a:grpSpLocks noChangeAspect="1"/>
          </p:cNvGrpSpPr>
          <p:nvPr/>
        </p:nvGrpSpPr>
        <p:grpSpPr>
          <a:xfrm>
            <a:off x="789825" y="1967203"/>
            <a:ext cx="3091361" cy="2560610"/>
            <a:chOff x="789825" y="1967203"/>
            <a:chExt cx="3091361" cy="2560610"/>
          </a:xfrm>
        </p:grpSpPr>
        <p:sp>
          <p:nvSpPr>
            <p:cNvPr id="9" name="Rectangle 8">
              <a:extLst>
                <a:ext uri="{FF2B5EF4-FFF2-40B4-BE49-F238E27FC236}">
                  <a16:creationId xmlns:a16="http://schemas.microsoft.com/office/drawing/2014/main" id="{EB8F145C-CC4F-0060-AE24-6D84D1C22E97}"/>
                </a:ext>
              </a:extLst>
            </p:cNvPr>
            <p:cNvSpPr/>
            <p:nvPr/>
          </p:nvSpPr>
          <p:spPr>
            <a:xfrm>
              <a:off x="789825" y="1967203"/>
              <a:ext cx="3091361" cy="2560610"/>
            </a:xfrm>
            <a:prstGeom prst="rect">
              <a:avLst/>
            </a:prstGeom>
            <a:solidFill>
              <a:schemeClr val="accent4">
                <a:alpha val="80420"/>
              </a:schemeClr>
            </a:solidFill>
            <a:ln w="1905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rgbClr val="F3F3F5"/>
                  </a:solidFill>
                  <a:latin typeface="Aptos" panose="02110004020202020204"/>
                  <a:ea typeface="+mn-ea"/>
                  <a:cs typeface="+mn-cs"/>
                </a:defRPr>
              </a:lvl1pPr>
              <a:lvl2pPr marL="457200" algn="l" defTabSz="914400" rtl="0" eaLnBrk="1" latinLnBrk="0" hangingPunct="1">
                <a:defRPr sz="1800" kern="1200">
                  <a:solidFill>
                    <a:srgbClr val="F3F3F5"/>
                  </a:solidFill>
                  <a:latin typeface="Aptos" panose="02110004020202020204"/>
                  <a:ea typeface="+mn-ea"/>
                  <a:cs typeface="+mn-cs"/>
                </a:defRPr>
              </a:lvl2pPr>
              <a:lvl3pPr marL="914400" algn="l" defTabSz="914400" rtl="0" eaLnBrk="1" latinLnBrk="0" hangingPunct="1">
                <a:defRPr sz="1800" kern="1200">
                  <a:solidFill>
                    <a:srgbClr val="F3F3F5"/>
                  </a:solidFill>
                  <a:latin typeface="Aptos" panose="02110004020202020204"/>
                  <a:ea typeface="+mn-ea"/>
                  <a:cs typeface="+mn-cs"/>
                </a:defRPr>
              </a:lvl3pPr>
              <a:lvl4pPr marL="1371600" algn="l" defTabSz="914400" rtl="0" eaLnBrk="1" latinLnBrk="0" hangingPunct="1">
                <a:defRPr sz="1800" kern="1200">
                  <a:solidFill>
                    <a:srgbClr val="F3F3F5"/>
                  </a:solidFill>
                  <a:latin typeface="Aptos" panose="02110004020202020204"/>
                  <a:ea typeface="+mn-ea"/>
                  <a:cs typeface="+mn-cs"/>
                </a:defRPr>
              </a:lvl4pPr>
              <a:lvl5pPr marL="1828800" algn="l" defTabSz="914400" rtl="0" eaLnBrk="1" latinLnBrk="0" hangingPunct="1">
                <a:defRPr sz="1800" kern="1200">
                  <a:solidFill>
                    <a:srgbClr val="F3F3F5"/>
                  </a:solidFill>
                  <a:latin typeface="Aptos" panose="02110004020202020204"/>
                  <a:ea typeface="+mn-ea"/>
                  <a:cs typeface="+mn-cs"/>
                </a:defRPr>
              </a:lvl5pPr>
              <a:lvl6pPr marL="2286000" algn="l" defTabSz="914400" rtl="0" eaLnBrk="1" latinLnBrk="0" hangingPunct="1">
                <a:defRPr sz="1800" kern="1200">
                  <a:solidFill>
                    <a:srgbClr val="F3F3F5"/>
                  </a:solidFill>
                  <a:latin typeface="Aptos" panose="02110004020202020204"/>
                  <a:ea typeface="+mn-ea"/>
                  <a:cs typeface="+mn-cs"/>
                </a:defRPr>
              </a:lvl6pPr>
              <a:lvl7pPr marL="2743200" algn="l" defTabSz="914400" rtl="0" eaLnBrk="1" latinLnBrk="0" hangingPunct="1">
                <a:defRPr sz="1800" kern="1200">
                  <a:solidFill>
                    <a:srgbClr val="F3F3F5"/>
                  </a:solidFill>
                  <a:latin typeface="Aptos" panose="02110004020202020204"/>
                  <a:ea typeface="+mn-ea"/>
                  <a:cs typeface="+mn-cs"/>
                </a:defRPr>
              </a:lvl7pPr>
              <a:lvl8pPr marL="3200400" algn="l" defTabSz="914400" rtl="0" eaLnBrk="1" latinLnBrk="0" hangingPunct="1">
                <a:defRPr sz="1800" kern="1200">
                  <a:solidFill>
                    <a:srgbClr val="F3F3F5"/>
                  </a:solidFill>
                  <a:latin typeface="Aptos" panose="02110004020202020204"/>
                  <a:ea typeface="+mn-ea"/>
                  <a:cs typeface="+mn-cs"/>
                </a:defRPr>
              </a:lvl8pPr>
              <a:lvl9pPr marL="3657600" algn="l" defTabSz="914400" rtl="0" eaLnBrk="1" latinLnBrk="0" hangingPunct="1">
                <a:defRPr sz="1800" kern="1200">
                  <a:solidFill>
                    <a:srgbClr val="F3F3F5"/>
                  </a:solidFill>
                  <a:latin typeface="Aptos" panose="02110004020202020204"/>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Arial"/>
              </a:endParaRPr>
            </a:p>
          </p:txBody>
        </p:sp>
        <p:pic>
          <p:nvPicPr>
            <p:cNvPr id="6" name="Picture 5">
              <a:extLst>
                <a:ext uri="{FF2B5EF4-FFF2-40B4-BE49-F238E27FC236}">
                  <a16:creationId xmlns:a16="http://schemas.microsoft.com/office/drawing/2014/main" id="{B5F20AEF-DB60-4600-26C3-7153DEA2DE29}"/>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089311" y="2152090"/>
              <a:ext cx="2539933" cy="2194560"/>
            </a:xfrm>
            <a:prstGeom prst="snip1Rect">
              <a:avLst/>
            </a:prstGeom>
          </p:spPr>
        </p:pic>
      </p:grpSp>
      <p:sp>
        <p:nvSpPr>
          <p:cNvPr id="3" name="Slide Number Placeholder 2">
            <a:extLst>
              <a:ext uri="{FF2B5EF4-FFF2-40B4-BE49-F238E27FC236}">
                <a16:creationId xmlns:a16="http://schemas.microsoft.com/office/drawing/2014/main" id="{E9F59725-C659-2853-836A-BDFB51C19C81}"/>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ndParaRPr>
          </a:p>
        </p:txBody>
      </p:sp>
      <p:sp>
        <p:nvSpPr>
          <p:cNvPr id="4" name="Title 3">
            <a:extLst>
              <a:ext uri="{FF2B5EF4-FFF2-40B4-BE49-F238E27FC236}">
                <a16:creationId xmlns:a16="http://schemas.microsoft.com/office/drawing/2014/main" id="{391FAB02-5A22-B2C4-50CA-99C63356253C}"/>
              </a:ext>
            </a:extLst>
          </p:cNvPr>
          <p:cNvSpPr>
            <a:spLocks noGrp="1"/>
          </p:cNvSpPr>
          <p:nvPr>
            <p:ph type="title"/>
          </p:nvPr>
        </p:nvSpPr>
        <p:spPr>
          <a:xfrm>
            <a:off x="457201" y="457200"/>
            <a:ext cx="10237076" cy="501804"/>
          </a:xfrm>
        </p:spPr>
        <p:txBody>
          <a:bodyPr/>
          <a:lstStyle/>
          <a:p>
            <a:r>
              <a:rPr lang="en-US"/>
              <a:t>Minor Child with Disability | </a:t>
            </a:r>
            <a:r>
              <a:rPr lang="en-US" b="1"/>
              <a:t>Required Distributions</a:t>
            </a:r>
          </a:p>
        </p:txBody>
      </p:sp>
      <p:sp>
        <p:nvSpPr>
          <p:cNvPr id="12" name="TextBox 11">
            <a:extLst>
              <a:ext uri="{FF2B5EF4-FFF2-40B4-BE49-F238E27FC236}">
                <a16:creationId xmlns:a16="http://schemas.microsoft.com/office/drawing/2014/main" id="{197789BC-2051-4D17-8178-5F0B7EBC3940}"/>
              </a:ext>
            </a:extLst>
          </p:cNvPr>
          <p:cNvSpPr txBox="1"/>
          <p:nvPr/>
        </p:nvSpPr>
        <p:spPr>
          <a:xfrm>
            <a:off x="2583623" y="6432053"/>
            <a:ext cx="7024751"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B1B3B5"/>
                </a:solidFill>
                <a:effectLst/>
                <a:uLnTx/>
                <a:uFillTx/>
                <a:latin typeface="Aptos" panose="02110004020202020204"/>
                <a:cs typeface="Arial"/>
              </a:rPr>
              <a:t>This is a hypothetical example and is used for illustrative purposes only. Actual results will vary.</a:t>
            </a:r>
          </a:p>
        </p:txBody>
      </p:sp>
      <p:sp>
        <p:nvSpPr>
          <p:cNvPr id="8" name="TextBox 7">
            <a:extLst>
              <a:ext uri="{FF2B5EF4-FFF2-40B4-BE49-F238E27FC236}">
                <a16:creationId xmlns:a16="http://schemas.microsoft.com/office/drawing/2014/main" id="{8B62D899-8BA0-DE29-07BF-46FF5E83ADE3}"/>
              </a:ext>
            </a:extLst>
          </p:cNvPr>
          <p:cNvSpPr txBox="1"/>
          <p:nvPr/>
        </p:nvSpPr>
        <p:spPr>
          <a:xfrm>
            <a:off x="1626845" y="4694305"/>
            <a:ext cx="1417320"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3E3F3C"/>
                </a:solidFill>
                <a:effectLst/>
                <a:uLnTx/>
                <a:uFillTx/>
                <a:latin typeface="Aptos" panose="020B0004020202020204" pitchFamily="34" charset="0"/>
                <a:cs typeface="Arial"/>
              </a:rPr>
              <a:t>Start Date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3E3F3C"/>
                </a:solidFill>
                <a:effectLst/>
                <a:uLnTx/>
                <a:uFillTx/>
                <a:latin typeface="Aptos" panose="020B0004020202020204" pitchFamily="34" charset="0"/>
                <a:cs typeface="Arial"/>
              </a:rPr>
              <a:t>(Age 5)</a:t>
            </a:r>
            <a:endParaRPr kumimoji="0" lang="en-US" sz="2000" b="0" i="0" u="none" strike="noStrike" kern="1200" cap="none" spc="0" normalizeH="0" baseline="0" noProof="0">
              <a:ln>
                <a:noFill/>
              </a:ln>
              <a:solidFill>
                <a:srgbClr val="414041"/>
              </a:solidFill>
              <a:effectLst/>
              <a:uLnTx/>
              <a:uFillTx/>
              <a:latin typeface="Aptos" panose="02110004020202020204"/>
              <a:cs typeface="Arial"/>
            </a:endParaRPr>
          </a:p>
        </p:txBody>
      </p:sp>
      <p:sp>
        <p:nvSpPr>
          <p:cNvPr id="13" name="TextBox 12">
            <a:extLst>
              <a:ext uri="{FF2B5EF4-FFF2-40B4-BE49-F238E27FC236}">
                <a16:creationId xmlns:a16="http://schemas.microsoft.com/office/drawing/2014/main" id="{97D8BEDF-7293-35D5-E783-95159D3D935D}"/>
              </a:ext>
            </a:extLst>
          </p:cNvPr>
          <p:cNvSpPr txBox="1"/>
          <p:nvPr/>
        </p:nvSpPr>
        <p:spPr>
          <a:xfrm>
            <a:off x="8655932" y="4694305"/>
            <a:ext cx="2719323"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3E3F3C"/>
                </a:solidFill>
                <a:effectLst/>
                <a:uLnTx/>
                <a:uFillTx/>
                <a:latin typeface="Aptos" panose="020B0004020202020204" pitchFamily="34" charset="0"/>
                <a:cs typeface="Arial"/>
              </a:rPr>
              <a:t>Inherited IRA Must Be Fully Paid Out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3E3F3C"/>
                </a:solidFill>
                <a:effectLst/>
                <a:uLnTx/>
                <a:uFillTx/>
                <a:latin typeface="Aptos" panose="020B0004020202020204" pitchFamily="34" charset="0"/>
                <a:cs typeface="Arial"/>
              </a:rPr>
              <a:t>(Age 84)</a:t>
            </a:r>
          </a:p>
        </p:txBody>
      </p:sp>
      <p:sp>
        <p:nvSpPr>
          <p:cNvPr id="14" name="Arrow: Notched Right 13">
            <a:extLst>
              <a:ext uri="{FF2B5EF4-FFF2-40B4-BE49-F238E27FC236}">
                <a16:creationId xmlns:a16="http://schemas.microsoft.com/office/drawing/2014/main" id="{315C35D6-8FFF-F773-E9FC-B7CC141F8CE7}"/>
              </a:ext>
            </a:extLst>
          </p:cNvPr>
          <p:cNvSpPr/>
          <p:nvPr/>
        </p:nvSpPr>
        <p:spPr>
          <a:xfrm>
            <a:off x="4116594" y="2392456"/>
            <a:ext cx="3958808" cy="1271986"/>
          </a:xfrm>
          <a:prstGeom prst="notchedRightArrow">
            <a:avLst>
              <a:gd name="adj1" fmla="val 38393"/>
              <a:gd name="adj2" fmla="val 39244"/>
            </a:avLst>
          </a:prstGeom>
          <a:solidFill>
            <a:schemeClr val="tx2">
              <a:lumMod val="20000"/>
              <a:lumOff val="80000"/>
              <a:alpha val="89804"/>
            </a:schemeClr>
          </a:solidFill>
          <a:ln w="1905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cs typeface="Arial"/>
            </a:endParaRPr>
          </a:p>
        </p:txBody>
      </p:sp>
      <p:sp>
        <p:nvSpPr>
          <p:cNvPr id="17" name="TextBox 16">
            <a:extLst>
              <a:ext uri="{FF2B5EF4-FFF2-40B4-BE49-F238E27FC236}">
                <a16:creationId xmlns:a16="http://schemas.microsoft.com/office/drawing/2014/main" id="{7E546199-628A-6296-3307-8AA7FC8A8994}"/>
              </a:ext>
            </a:extLst>
          </p:cNvPr>
          <p:cNvSpPr txBox="1"/>
          <p:nvPr/>
        </p:nvSpPr>
        <p:spPr>
          <a:xfrm>
            <a:off x="4397812" y="2828394"/>
            <a:ext cx="3396371"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a:ln>
                  <a:noFill/>
                </a:ln>
                <a:solidFill>
                  <a:srgbClr val="056B8C"/>
                </a:solidFill>
                <a:effectLst/>
                <a:uLnTx/>
                <a:uFillTx/>
                <a:latin typeface="Aptos" panose="020B0004020202020204" pitchFamily="34" charset="0"/>
                <a:cs typeface="Arial"/>
              </a:rPr>
              <a:t>Daughter’s ages 5 to 84</a:t>
            </a:r>
          </a:p>
        </p:txBody>
      </p:sp>
      <p:sp>
        <p:nvSpPr>
          <p:cNvPr id="18" name="TextBox 17">
            <a:extLst>
              <a:ext uri="{FF2B5EF4-FFF2-40B4-BE49-F238E27FC236}">
                <a16:creationId xmlns:a16="http://schemas.microsoft.com/office/drawing/2014/main" id="{121794F3-765D-D7FA-DD20-74276FB77D7A}"/>
              </a:ext>
            </a:extLst>
          </p:cNvPr>
          <p:cNvSpPr txBox="1"/>
          <p:nvPr/>
        </p:nvSpPr>
        <p:spPr>
          <a:xfrm>
            <a:off x="4156727" y="3629497"/>
            <a:ext cx="3767695"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414041"/>
                </a:solidFill>
                <a:effectLst/>
                <a:uLnTx/>
                <a:uFillTx/>
                <a:latin typeface="Aptos" panose="020B0004020202020204" pitchFamily="34" charset="0"/>
                <a:cs typeface="Arial"/>
              </a:rPr>
              <a:t>The IRA pays your child with a disability required amount each year</a:t>
            </a:r>
          </a:p>
        </p:txBody>
      </p:sp>
      <p:grpSp>
        <p:nvGrpSpPr>
          <p:cNvPr id="7" name="Group 6">
            <a:extLst>
              <a:ext uri="{FF2B5EF4-FFF2-40B4-BE49-F238E27FC236}">
                <a16:creationId xmlns:a16="http://schemas.microsoft.com/office/drawing/2014/main" id="{8330A80A-06AA-9EFC-718B-7320F605709D}"/>
              </a:ext>
            </a:extLst>
          </p:cNvPr>
          <p:cNvGrpSpPr>
            <a:grpSpLocks noChangeAspect="1"/>
          </p:cNvGrpSpPr>
          <p:nvPr/>
        </p:nvGrpSpPr>
        <p:grpSpPr>
          <a:xfrm>
            <a:off x="8311163" y="1967203"/>
            <a:ext cx="3091012" cy="2560320"/>
            <a:chOff x="8311163" y="1967203"/>
            <a:chExt cx="3091012" cy="2560320"/>
          </a:xfrm>
        </p:grpSpPr>
        <p:sp>
          <p:nvSpPr>
            <p:cNvPr id="10" name="Rectangle 9">
              <a:extLst>
                <a:ext uri="{FF2B5EF4-FFF2-40B4-BE49-F238E27FC236}">
                  <a16:creationId xmlns:a16="http://schemas.microsoft.com/office/drawing/2014/main" id="{9F96621B-21AE-9691-0293-40836030A9E4}"/>
                </a:ext>
              </a:extLst>
            </p:cNvPr>
            <p:cNvSpPr/>
            <p:nvPr/>
          </p:nvSpPr>
          <p:spPr>
            <a:xfrm>
              <a:off x="8311163" y="1967203"/>
              <a:ext cx="3091012" cy="2560320"/>
            </a:xfrm>
            <a:prstGeom prst="rect">
              <a:avLst/>
            </a:prstGeom>
            <a:solidFill>
              <a:schemeClr val="accent4"/>
            </a:solidFill>
            <a:ln w="1905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rgbClr val="F3F3F5"/>
                  </a:solidFill>
                  <a:latin typeface="Aptos" panose="02110004020202020204"/>
                  <a:ea typeface="+mn-ea"/>
                  <a:cs typeface="+mn-cs"/>
                </a:defRPr>
              </a:lvl1pPr>
              <a:lvl2pPr marL="457200" algn="l" defTabSz="914400" rtl="0" eaLnBrk="1" latinLnBrk="0" hangingPunct="1">
                <a:defRPr sz="1800" kern="1200">
                  <a:solidFill>
                    <a:srgbClr val="F3F3F5"/>
                  </a:solidFill>
                  <a:latin typeface="Aptos" panose="02110004020202020204"/>
                  <a:ea typeface="+mn-ea"/>
                  <a:cs typeface="+mn-cs"/>
                </a:defRPr>
              </a:lvl2pPr>
              <a:lvl3pPr marL="914400" algn="l" defTabSz="914400" rtl="0" eaLnBrk="1" latinLnBrk="0" hangingPunct="1">
                <a:defRPr sz="1800" kern="1200">
                  <a:solidFill>
                    <a:srgbClr val="F3F3F5"/>
                  </a:solidFill>
                  <a:latin typeface="Aptos" panose="02110004020202020204"/>
                  <a:ea typeface="+mn-ea"/>
                  <a:cs typeface="+mn-cs"/>
                </a:defRPr>
              </a:lvl3pPr>
              <a:lvl4pPr marL="1371600" algn="l" defTabSz="914400" rtl="0" eaLnBrk="1" latinLnBrk="0" hangingPunct="1">
                <a:defRPr sz="1800" kern="1200">
                  <a:solidFill>
                    <a:srgbClr val="F3F3F5"/>
                  </a:solidFill>
                  <a:latin typeface="Aptos" panose="02110004020202020204"/>
                  <a:ea typeface="+mn-ea"/>
                  <a:cs typeface="+mn-cs"/>
                </a:defRPr>
              </a:lvl4pPr>
              <a:lvl5pPr marL="1828800" algn="l" defTabSz="914400" rtl="0" eaLnBrk="1" latinLnBrk="0" hangingPunct="1">
                <a:defRPr sz="1800" kern="1200">
                  <a:solidFill>
                    <a:srgbClr val="F3F3F5"/>
                  </a:solidFill>
                  <a:latin typeface="Aptos" panose="02110004020202020204"/>
                  <a:ea typeface="+mn-ea"/>
                  <a:cs typeface="+mn-cs"/>
                </a:defRPr>
              </a:lvl5pPr>
              <a:lvl6pPr marL="2286000" algn="l" defTabSz="914400" rtl="0" eaLnBrk="1" latinLnBrk="0" hangingPunct="1">
                <a:defRPr sz="1800" kern="1200">
                  <a:solidFill>
                    <a:srgbClr val="F3F3F5"/>
                  </a:solidFill>
                  <a:latin typeface="Aptos" panose="02110004020202020204"/>
                  <a:ea typeface="+mn-ea"/>
                  <a:cs typeface="+mn-cs"/>
                </a:defRPr>
              </a:lvl6pPr>
              <a:lvl7pPr marL="2743200" algn="l" defTabSz="914400" rtl="0" eaLnBrk="1" latinLnBrk="0" hangingPunct="1">
                <a:defRPr sz="1800" kern="1200">
                  <a:solidFill>
                    <a:srgbClr val="F3F3F5"/>
                  </a:solidFill>
                  <a:latin typeface="Aptos" panose="02110004020202020204"/>
                  <a:ea typeface="+mn-ea"/>
                  <a:cs typeface="+mn-cs"/>
                </a:defRPr>
              </a:lvl7pPr>
              <a:lvl8pPr marL="3200400" algn="l" defTabSz="914400" rtl="0" eaLnBrk="1" latinLnBrk="0" hangingPunct="1">
                <a:defRPr sz="1800" kern="1200">
                  <a:solidFill>
                    <a:srgbClr val="F3F3F5"/>
                  </a:solidFill>
                  <a:latin typeface="Aptos" panose="02110004020202020204"/>
                  <a:ea typeface="+mn-ea"/>
                  <a:cs typeface="+mn-cs"/>
                </a:defRPr>
              </a:lvl8pPr>
              <a:lvl9pPr marL="3657600" algn="l" defTabSz="914400" rtl="0" eaLnBrk="1" latinLnBrk="0" hangingPunct="1">
                <a:defRPr sz="1800" kern="1200">
                  <a:solidFill>
                    <a:srgbClr val="F3F3F5"/>
                  </a:solidFill>
                  <a:latin typeface="Aptos" panose="02110004020202020204"/>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Arial"/>
              </a:endParaRPr>
            </a:p>
          </p:txBody>
        </p:sp>
        <p:pic>
          <p:nvPicPr>
            <p:cNvPr id="5" name="Picture 4">
              <a:extLst>
                <a:ext uri="{FF2B5EF4-FFF2-40B4-BE49-F238E27FC236}">
                  <a16:creationId xmlns:a16="http://schemas.microsoft.com/office/drawing/2014/main" id="{4BD9E6DB-01FE-4971-E40D-9317F90684EB}"/>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8586704" y="2150083"/>
              <a:ext cx="2539931" cy="2194560"/>
            </a:xfrm>
            <a:prstGeom prst="snip1Rect">
              <a:avLst/>
            </a:prstGeom>
          </p:spPr>
        </p:pic>
      </p:grpSp>
    </p:spTree>
    <p:extLst>
      <p:ext uri="{BB962C8B-B14F-4D97-AF65-F5344CB8AC3E}">
        <p14:creationId xmlns:p14="http://schemas.microsoft.com/office/powerpoint/2010/main" val="27233928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D690630-3A49-D027-A043-84C340EF0913}"/>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endParaRPr>
          </a:p>
        </p:txBody>
      </p:sp>
      <p:sp>
        <p:nvSpPr>
          <p:cNvPr id="3" name="Text Placeholder 2">
            <a:extLst>
              <a:ext uri="{FF2B5EF4-FFF2-40B4-BE49-F238E27FC236}">
                <a16:creationId xmlns:a16="http://schemas.microsoft.com/office/drawing/2014/main" id="{9EF43B00-28A7-028D-36E1-88613A0E5F4E}"/>
              </a:ext>
            </a:extLst>
          </p:cNvPr>
          <p:cNvSpPr>
            <a:spLocks noGrp="1"/>
          </p:cNvSpPr>
          <p:nvPr>
            <p:ph type="body" sz="quarter" idx="11"/>
          </p:nvPr>
        </p:nvSpPr>
        <p:spPr>
          <a:xfrm>
            <a:off x="2215777" y="2418721"/>
            <a:ext cx="7760446" cy="1755593"/>
          </a:xfrm>
        </p:spPr>
        <p:txBody>
          <a:bodyPr/>
          <a:lstStyle/>
          <a:p>
            <a:r>
              <a:rPr lang="en-US" sz="3600"/>
              <a:t>Are </a:t>
            </a:r>
            <a:r>
              <a:rPr lang="en-US" sz="3600" b="1"/>
              <a:t>you</a:t>
            </a:r>
            <a:r>
              <a:rPr lang="en-US" sz="3600"/>
              <a:t> one of the 58 million U.S. households (44%) that own an individual retirement account (IRA)?</a:t>
            </a:r>
          </a:p>
        </p:txBody>
      </p:sp>
      <p:sp>
        <p:nvSpPr>
          <p:cNvPr id="6" name="TextBox 5">
            <a:extLst>
              <a:ext uri="{FF2B5EF4-FFF2-40B4-BE49-F238E27FC236}">
                <a16:creationId xmlns:a16="http://schemas.microsoft.com/office/drawing/2014/main" id="{A6468393-AD8D-BE41-1D75-A7B7BEA7C443}"/>
              </a:ext>
            </a:extLst>
          </p:cNvPr>
          <p:cNvSpPr txBox="1"/>
          <p:nvPr/>
        </p:nvSpPr>
        <p:spPr>
          <a:xfrm>
            <a:off x="387706" y="6015690"/>
            <a:ext cx="4802020"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ptos" panose="02110004020202020204"/>
                <a:ea typeface="+mn-ea"/>
                <a:cs typeface="+mn-cs"/>
              </a:rPr>
              <a:t>Source: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ptos" panose="02110004020202020204"/>
                <a:ea typeface="+mn-ea"/>
                <a:cs typeface="+mn-cs"/>
              </a:rPr>
              <a:t>Investment Company Institute | ICI Research Perspective (March 2025)</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ptos" panose="02110004020202020204"/>
                <a:ea typeface="+mn-ea"/>
                <a:cs typeface="+mn-cs"/>
              </a:rPr>
              <a:t>The Role of IRAs in US Households’ Saving for Retirement, 2024</a:t>
            </a:r>
          </a:p>
        </p:txBody>
      </p:sp>
    </p:spTree>
    <p:extLst>
      <p:ext uri="{BB962C8B-B14F-4D97-AF65-F5344CB8AC3E}">
        <p14:creationId xmlns:p14="http://schemas.microsoft.com/office/powerpoint/2010/main" val="39276916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8B7135-11B0-EDEC-2127-8BFFB4CEE190}"/>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E96D0EC-24FF-8A72-55E1-09D6FEC5F274}"/>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ndParaRPr>
          </a:p>
        </p:txBody>
      </p:sp>
      <p:sp>
        <p:nvSpPr>
          <p:cNvPr id="4" name="Title 3">
            <a:extLst>
              <a:ext uri="{FF2B5EF4-FFF2-40B4-BE49-F238E27FC236}">
                <a16:creationId xmlns:a16="http://schemas.microsoft.com/office/drawing/2014/main" id="{CC1861A5-917F-AD62-D6A3-2FD9EECD8C58}"/>
              </a:ext>
            </a:extLst>
          </p:cNvPr>
          <p:cNvSpPr>
            <a:spLocks noGrp="1"/>
          </p:cNvSpPr>
          <p:nvPr>
            <p:ph type="title"/>
          </p:nvPr>
        </p:nvSpPr>
        <p:spPr>
          <a:xfrm>
            <a:off x="457201" y="457200"/>
            <a:ext cx="10237076" cy="501804"/>
          </a:xfrm>
        </p:spPr>
        <p:txBody>
          <a:bodyPr/>
          <a:lstStyle/>
          <a:p>
            <a:r>
              <a:rPr lang="en-US"/>
              <a:t>Person with a </a:t>
            </a:r>
            <a:r>
              <a:rPr lang="en-US" b="1"/>
              <a:t>Disability or Chronic Illness</a:t>
            </a:r>
          </a:p>
        </p:txBody>
      </p:sp>
      <p:sp>
        <p:nvSpPr>
          <p:cNvPr id="5" name="Text Placeholder 4">
            <a:extLst>
              <a:ext uri="{FF2B5EF4-FFF2-40B4-BE49-F238E27FC236}">
                <a16:creationId xmlns:a16="http://schemas.microsoft.com/office/drawing/2014/main" id="{39D493DA-EFE7-3744-6095-DC8291E2EF15}"/>
              </a:ext>
            </a:extLst>
          </p:cNvPr>
          <p:cNvSpPr txBox="1">
            <a:spLocks/>
          </p:cNvSpPr>
          <p:nvPr/>
        </p:nvSpPr>
        <p:spPr>
          <a:xfrm>
            <a:off x="457200" y="1208543"/>
            <a:ext cx="11274552" cy="50998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spcAft>
                <a:spcPts val="600"/>
              </a:spcAft>
              <a:buClr>
                <a:schemeClr val="accent1"/>
              </a:buClr>
              <a:buFont typeface="Arial" pitchFamily="34" charset="0"/>
              <a:buNone/>
              <a:defRPr sz="2200"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800" b="1" i="0" u="none" strike="noStrike" kern="1200" cap="none" spc="0" normalizeH="0" baseline="0" noProof="0">
                <a:ln>
                  <a:noFill/>
                </a:ln>
                <a:solidFill>
                  <a:srgbClr val="414041"/>
                </a:solidFill>
                <a:effectLst/>
                <a:uLnTx/>
                <a:uFillTx/>
                <a:latin typeface="Aptos" panose="02110004020202020204"/>
                <a:ea typeface="+mn-ea"/>
                <a:cs typeface="Arial"/>
              </a:rPr>
              <a:t>Summary</a:t>
            </a:r>
          </a:p>
        </p:txBody>
      </p:sp>
      <p:sp>
        <p:nvSpPr>
          <p:cNvPr id="6" name="Rectangle 5">
            <a:extLst>
              <a:ext uri="{FF2B5EF4-FFF2-40B4-BE49-F238E27FC236}">
                <a16:creationId xmlns:a16="http://schemas.microsoft.com/office/drawing/2014/main" id="{51991F42-6DB1-9563-65D2-FF1FAA2F955C}"/>
              </a:ext>
            </a:extLst>
          </p:cNvPr>
          <p:cNvSpPr/>
          <p:nvPr/>
        </p:nvSpPr>
        <p:spPr>
          <a:xfrm>
            <a:off x="773289" y="1872420"/>
            <a:ext cx="10645422" cy="342093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182880" tIns="365760" rtlCol="0" anchor="t"/>
          <a:lstStyle/>
          <a:p>
            <a:pPr marL="463550" indent="-463550">
              <a:spcBef>
                <a:spcPts val="600"/>
              </a:spcBef>
              <a:spcAft>
                <a:spcPts val="1200"/>
              </a:spcAft>
              <a:buClr>
                <a:srgbClr val="3D9B03"/>
              </a:buClr>
              <a:buFont typeface="Wingdings" panose="05000000000000000000" pitchFamily="2" charset="2"/>
              <a:buChar char="q"/>
            </a:pPr>
            <a:r>
              <a:rPr lang="en-US" sz="2600">
                <a:solidFill>
                  <a:schemeClr val="tx1"/>
                </a:solidFill>
              </a:rPr>
              <a:t>A person with a disability or chronic illness is a special beneficiary</a:t>
            </a:r>
          </a:p>
          <a:p>
            <a:pPr marL="463550" indent="-463550">
              <a:spcBef>
                <a:spcPts val="600"/>
              </a:spcBef>
              <a:spcAft>
                <a:spcPts val="1200"/>
              </a:spcAft>
              <a:buClr>
                <a:srgbClr val="3D9B03"/>
              </a:buClr>
              <a:buFont typeface="Wingdings" panose="05000000000000000000" pitchFamily="2" charset="2"/>
              <a:buChar char="q"/>
            </a:pPr>
            <a:r>
              <a:rPr lang="en-US" sz="2600">
                <a:solidFill>
                  <a:schemeClr val="tx1"/>
                </a:solidFill>
              </a:rPr>
              <a:t>Payments may be made over lifetime</a:t>
            </a:r>
          </a:p>
          <a:p>
            <a:pPr marL="463550" indent="-463550">
              <a:spcBef>
                <a:spcPts val="600"/>
              </a:spcBef>
              <a:spcAft>
                <a:spcPts val="1200"/>
              </a:spcAft>
              <a:buClr>
                <a:srgbClr val="3D9B03"/>
              </a:buClr>
              <a:buFont typeface="Wingdings" panose="05000000000000000000" pitchFamily="2" charset="2"/>
              <a:buChar char="q"/>
            </a:pPr>
            <a:r>
              <a:rPr lang="en-US" sz="2600">
                <a:solidFill>
                  <a:schemeClr val="tx1"/>
                </a:solidFill>
              </a:rPr>
              <a:t>Annual payments required</a:t>
            </a:r>
          </a:p>
        </p:txBody>
      </p:sp>
      <p:sp>
        <p:nvSpPr>
          <p:cNvPr id="7" name="TextBox 6">
            <a:extLst>
              <a:ext uri="{FF2B5EF4-FFF2-40B4-BE49-F238E27FC236}">
                <a16:creationId xmlns:a16="http://schemas.microsoft.com/office/drawing/2014/main" id="{F29E2965-D67A-64B6-2560-2DE1F3838899}"/>
              </a:ext>
            </a:extLst>
          </p:cNvPr>
          <p:cNvSpPr txBox="1"/>
          <p:nvPr/>
        </p:nvSpPr>
        <p:spPr>
          <a:xfrm>
            <a:off x="3044299" y="5341680"/>
            <a:ext cx="610035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B1B3B5"/>
                </a:solidFill>
                <a:effectLst/>
                <a:uLnTx/>
                <a:uFillTx/>
                <a:latin typeface="Aptos" panose="02110004020202020204"/>
                <a:ea typeface="+mn-ea"/>
                <a:cs typeface="+mn-cs"/>
              </a:rPr>
              <a:t>This is not an all-inclusive list and is subject to change.</a:t>
            </a:r>
          </a:p>
        </p:txBody>
      </p:sp>
    </p:spTree>
    <p:extLst>
      <p:ext uri="{BB962C8B-B14F-4D97-AF65-F5344CB8AC3E}">
        <p14:creationId xmlns:p14="http://schemas.microsoft.com/office/powerpoint/2010/main" val="36172024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5AA060-B798-B5B9-7A46-52030E11E6BB}"/>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0117753D-33CF-6FCA-E20E-533CB18511C4}"/>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3D413A6E-F83A-2AA4-4B2D-18499BD2DBB9}"/>
              </a:ext>
            </a:extLst>
          </p:cNvPr>
          <p:cNvSpPr>
            <a:spLocks noGrp="1"/>
          </p:cNvSpPr>
          <p:nvPr>
            <p:ph type="title"/>
          </p:nvPr>
        </p:nvSpPr>
        <p:spPr>
          <a:xfrm>
            <a:off x="457201" y="457200"/>
            <a:ext cx="10237076" cy="501804"/>
          </a:xfrm>
        </p:spPr>
        <p:txBody>
          <a:bodyPr/>
          <a:lstStyle/>
          <a:p>
            <a:r>
              <a:rPr lang="en-US"/>
              <a:t>Beneficiary Selections | </a:t>
            </a:r>
            <a:r>
              <a:rPr lang="en-US" b="1"/>
              <a:t>Additional Considerations</a:t>
            </a:r>
          </a:p>
        </p:txBody>
      </p:sp>
      <p:sp>
        <p:nvSpPr>
          <p:cNvPr id="9" name="TextBox 8">
            <a:extLst>
              <a:ext uri="{FF2B5EF4-FFF2-40B4-BE49-F238E27FC236}">
                <a16:creationId xmlns:a16="http://schemas.microsoft.com/office/drawing/2014/main" id="{B70B2196-FA27-5C01-66F8-8A26FB82691C}"/>
              </a:ext>
            </a:extLst>
          </p:cNvPr>
          <p:cNvSpPr txBox="1"/>
          <p:nvPr/>
        </p:nvSpPr>
        <p:spPr>
          <a:xfrm>
            <a:off x="2090555" y="6209984"/>
            <a:ext cx="8010886"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B1B3B5"/>
                </a:solidFill>
                <a:effectLst/>
                <a:uLnTx/>
                <a:uFillTx/>
                <a:latin typeface="Aptos" panose="02110004020202020204"/>
                <a:ea typeface="+mn-ea"/>
                <a:cs typeface="+mn-cs"/>
              </a:rPr>
              <a:t>The use of trusts involves complex tax rules and regulations. Clients should consider enlisting the counsel of an estate planning professional and their legal and tax advisors prior to implementing such sophisticated strategies.</a:t>
            </a:r>
          </a:p>
        </p:txBody>
      </p:sp>
      <p:sp>
        <p:nvSpPr>
          <p:cNvPr id="2" name="Rectangle 1">
            <a:extLst>
              <a:ext uri="{FF2B5EF4-FFF2-40B4-BE49-F238E27FC236}">
                <a16:creationId xmlns:a16="http://schemas.microsoft.com/office/drawing/2014/main" id="{DFE81F34-AF46-C33E-0973-A8B10D93B266}"/>
              </a:ext>
            </a:extLst>
          </p:cNvPr>
          <p:cNvSpPr/>
          <p:nvPr/>
        </p:nvSpPr>
        <p:spPr>
          <a:xfrm>
            <a:off x="655320" y="1637209"/>
            <a:ext cx="10881360" cy="160891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274320" tIns="182880" rIns="45720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C9B34"/>
                </a:solidFill>
                <a:effectLst/>
                <a:uLnTx/>
                <a:uFillTx/>
                <a:latin typeface="Aptos" panose="02110004020202020204"/>
                <a:ea typeface="+mn-ea"/>
                <a:cs typeface="+mn-cs"/>
              </a:rPr>
              <a:t>Protect Your Children’s Future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srgbClr val="414041"/>
                </a:solidFill>
                <a:effectLst/>
                <a:uLnTx/>
                <a:uFillTx/>
                <a:latin typeface="Aptos" panose="02110004020202020204"/>
                <a:ea typeface="+mn-ea"/>
                <a:cs typeface="+mn-cs"/>
              </a:rPr>
              <a:t>Trusts avoid probate and help ensure assets are managed and distributed exactly as you intend.</a:t>
            </a:r>
          </a:p>
        </p:txBody>
      </p:sp>
      <p:sp>
        <p:nvSpPr>
          <p:cNvPr id="5" name="Rectangle 4">
            <a:extLst>
              <a:ext uri="{FF2B5EF4-FFF2-40B4-BE49-F238E27FC236}">
                <a16:creationId xmlns:a16="http://schemas.microsoft.com/office/drawing/2014/main" id="{7947965D-8A27-8DB1-6B19-907B363F978C}"/>
              </a:ext>
            </a:extLst>
          </p:cNvPr>
          <p:cNvSpPr/>
          <p:nvPr/>
        </p:nvSpPr>
        <p:spPr>
          <a:xfrm>
            <a:off x="655318" y="3557108"/>
            <a:ext cx="10881360" cy="160891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274320" tIns="182880" rIns="45720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C9B34"/>
                </a:solidFill>
                <a:effectLst/>
                <a:uLnTx/>
                <a:uFillTx/>
                <a:latin typeface="Aptos" panose="02110004020202020204"/>
                <a:ea typeface="+mn-ea"/>
                <a:cs typeface="+mn-cs"/>
              </a:rPr>
              <a:t>Support a Loved One with Special Needs –– without Risk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srgbClr val="414041"/>
                </a:solidFill>
                <a:effectLst/>
                <a:uLnTx/>
                <a:uFillTx/>
                <a:latin typeface="Aptos" panose="02110004020202020204"/>
                <a:ea typeface="+mn-ea"/>
                <a:cs typeface="+mn-cs"/>
              </a:rPr>
              <a:t>A special needs trust provides long‑term financial support without jeopardizing government benefits.</a:t>
            </a:r>
          </a:p>
        </p:txBody>
      </p:sp>
    </p:spTree>
    <p:extLst>
      <p:ext uri="{BB962C8B-B14F-4D97-AF65-F5344CB8AC3E}">
        <p14:creationId xmlns:p14="http://schemas.microsoft.com/office/powerpoint/2010/main" val="26465153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C187D3-5212-1832-A5FD-DDB0D2BDE6C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C82C178-0F24-79CD-1E69-D5CDFDC92303}"/>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3" name="TextBox 2">
            <a:extLst>
              <a:ext uri="{FF2B5EF4-FFF2-40B4-BE49-F238E27FC236}">
                <a16:creationId xmlns:a16="http://schemas.microsoft.com/office/drawing/2014/main" id="{6A331513-F4B3-F74E-A75E-7134008EF311}"/>
              </a:ext>
            </a:extLst>
          </p:cNvPr>
          <p:cNvSpPr txBox="1"/>
          <p:nvPr/>
        </p:nvSpPr>
        <p:spPr>
          <a:xfrm>
            <a:off x="4880344" y="2782669"/>
            <a:ext cx="616156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D9B35"/>
                </a:solidFill>
                <a:effectLst/>
                <a:uLnTx/>
                <a:uFillTx/>
                <a:latin typeface="Aptos" panose="02110004020202020204"/>
                <a:ea typeface="+mn-ea"/>
                <a:cs typeface="+mn-cs"/>
              </a:rPr>
              <a:t>If Your Adult Child Inherits Your IRA</a:t>
            </a:r>
          </a:p>
        </p:txBody>
      </p:sp>
    </p:spTree>
    <p:extLst>
      <p:ext uri="{BB962C8B-B14F-4D97-AF65-F5344CB8AC3E}">
        <p14:creationId xmlns:p14="http://schemas.microsoft.com/office/powerpoint/2010/main" val="30174061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4C1477-B71B-C183-F928-31305BB84FB4}"/>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406463AF-29DF-7FD5-DB80-0F0368CDB02E}"/>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3856410A-DD9F-8E04-192F-95A392228D69}"/>
              </a:ext>
            </a:extLst>
          </p:cNvPr>
          <p:cNvSpPr>
            <a:spLocks noGrp="1"/>
          </p:cNvSpPr>
          <p:nvPr>
            <p:ph type="title"/>
          </p:nvPr>
        </p:nvSpPr>
        <p:spPr>
          <a:xfrm>
            <a:off x="457201" y="457200"/>
            <a:ext cx="10237076" cy="501804"/>
          </a:xfrm>
        </p:spPr>
        <p:txBody>
          <a:bodyPr/>
          <a:lstStyle/>
          <a:p>
            <a:r>
              <a:rPr lang="en-US"/>
              <a:t>Adult Child | </a:t>
            </a:r>
            <a:r>
              <a:rPr lang="en-US" b="1"/>
              <a:t>Example</a:t>
            </a:r>
          </a:p>
        </p:txBody>
      </p:sp>
      <p:sp>
        <p:nvSpPr>
          <p:cNvPr id="3" name="Text Placeholder 4">
            <a:extLst>
              <a:ext uri="{FF2B5EF4-FFF2-40B4-BE49-F238E27FC236}">
                <a16:creationId xmlns:a16="http://schemas.microsoft.com/office/drawing/2014/main" id="{5AB361D7-ACD0-2DC4-5A23-71E690CCE4C8}"/>
              </a:ext>
            </a:extLst>
          </p:cNvPr>
          <p:cNvSpPr txBox="1">
            <a:spLocks/>
          </p:cNvSpPr>
          <p:nvPr/>
        </p:nvSpPr>
        <p:spPr>
          <a:xfrm>
            <a:off x="457200" y="1996044"/>
            <a:ext cx="11274552" cy="2930798"/>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kumimoji="0" lang="en-US" sz="2800" b="0" i="0" u="none" strike="noStrike" kern="1200" cap="none" spc="0" normalizeH="0" baseline="0" noProof="0" dirty="0">
                <a:ln>
                  <a:noFill/>
                </a:ln>
                <a:solidFill>
                  <a:srgbClr val="414041"/>
                </a:solidFill>
                <a:effectLst/>
                <a:uLnTx/>
                <a:uFillTx/>
                <a:latin typeface="Aptos" panose="02110004020202020204"/>
                <a:ea typeface="+mn-ea"/>
                <a:cs typeface="+mn-cs"/>
              </a:rPr>
              <a:t>Father named his Son as a beneficiary of his IRA</a:t>
            </a:r>
            <a:endParaRPr kumimoji="0" lang="en-US" sz="2600" b="0" i="0" u="none" strike="noStrike" kern="1200" cap="none" spc="0" normalizeH="0" baseline="0" noProof="0" dirty="0">
              <a:ln>
                <a:noFill/>
              </a:ln>
              <a:solidFill>
                <a:srgbClr val="414041"/>
              </a:solidFill>
              <a:effectLst/>
              <a:uLnTx/>
              <a:uFillTx/>
              <a:latin typeface="Aptos" panose="02110004020202020204"/>
              <a:ea typeface="+mn-ea"/>
              <a:cs typeface="+mn-cs"/>
            </a:endParaRPr>
          </a:p>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kumimoji="0" lang="en-US" sz="2800" b="0" i="0" u="none" strike="noStrike" kern="1200" cap="none" spc="0" normalizeH="0" baseline="0" noProof="0" dirty="0">
                <a:ln>
                  <a:noFill/>
                </a:ln>
                <a:solidFill>
                  <a:srgbClr val="414041"/>
                </a:solidFill>
                <a:effectLst/>
                <a:uLnTx/>
                <a:uFillTx/>
                <a:latin typeface="Aptos" panose="02110004020202020204"/>
                <a:ea typeface="+mn-ea"/>
                <a:cs typeface="Arial"/>
              </a:rPr>
              <a:t>He passed away at age 75</a:t>
            </a:r>
          </a:p>
          <a:p>
            <a:pPr marL="463550" marR="0" lvl="0" indent="-409575" algn="l" defTabSz="914400" rtl="0" eaLnBrk="1" fontAlgn="auto" latinLnBrk="0" hangingPunct="1">
              <a:lnSpc>
                <a:spcPct val="90000"/>
              </a:lnSpc>
              <a:spcBef>
                <a:spcPts val="1200"/>
              </a:spcBef>
              <a:spcAft>
                <a:spcPts val="1200"/>
              </a:spcAft>
              <a:buClr>
                <a:srgbClr val="3C9B34"/>
              </a:buClr>
              <a:buSzTx/>
              <a:buFont typeface="Wingdings" panose="05000000000000000000" pitchFamily="2" charset="2"/>
              <a:buChar char="§"/>
              <a:tabLst/>
              <a:defRPr/>
            </a:pPr>
            <a:r>
              <a:rPr kumimoji="0" lang="en-US" sz="2800" b="0" i="0" u="none" strike="noStrike" kern="1200" cap="none" spc="0" normalizeH="0" baseline="0" noProof="0" dirty="0">
                <a:ln>
                  <a:noFill/>
                </a:ln>
                <a:solidFill>
                  <a:srgbClr val="414041"/>
                </a:solidFill>
                <a:effectLst/>
                <a:uLnTx/>
                <a:uFillTx/>
                <a:latin typeface="Aptos" panose="02110004020202020204"/>
                <a:ea typeface="+mn-ea"/>
                <a:cs typeface="Arial"/>
              </a:rPr>
              <a:t>His Son was 40 years old when he died</a:t>
            </a:r>
          </a:p>
        </p:txBody>
      </p:sp>
      <p:sp>
        <p:nvSpPr>
          <p:cNvPr id="5" name="Text Placeholder 4">
            <a:extLst>
              <a:ext uri="{FF2B5EF4-FFF2-40B4-BE49-F238E27FC236}">
                <a16:creationId xmlns:a16="http://schemas.microsoft.com/office/drawing/2014/main" id="{737595DB-9B80-B921-AD3F-60DCAA52C40C}"/>
              </a:ext>
            </a:extLst>
          </p:cNvPr>
          <p:cNvSpPr txBox="1">
            <a:spLocks/>
          </p:cNvSpPr>
          <p:nvPr/>
        </p:nvSpPr>
        <p:spPr>
          <a:xfrm>
            <a:off x="457200" y="1208543"/>
            <a:ext cx="11274552" cy="50998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spcAft>
                <a:spcPts val="600"/>
              </a:spcAft>
              <a:buClr>
                <a:schemeClr val="accent1"/>
              </a:buClr>
              <a:buFont typeface="Arial" pitchFamily="34" charset="0"/>
              <a:buNone/>
              <a:defRPr sz="2200"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800" b="1" i="0" u="none" strike="noStrike" kern="1200" cap="none" spc="0" normalizeH="0" baseline="0" noProof="0">
                <a:ln>
                  <a:noFill/>
                </a:ln>
                <a:solidFill>
                  <a:srgbClr val="414041"/>
                </a:solidFill>
                <a:effectLst/>
                <a:uLnTx/>
                <a:uFillTx/>
                <a:latin typeface="Aptos" panose="02110004020202020204"/>
                <a:ea typeface="+mn-ea"/>
                <a:cs typeface="Arial"/>
              </a:rPr>
              <a:t>The Facts</a:t>
            </a:r>
          </a:p>
        </p:txBody>
      </p:sp>
      <p:sp>
        <p:nvSpPr>
          <p:cNvPr id="2" name="TextBox 1">
            <a:extLst>
              <a:ext uri="{FF2B5EF4-FFF2-40B4-BE49-F238E27FC236}">
                <a16:creationId xmlns:a16="http://schemas.microsoft.com/office/drawing/2014/main" id="{64423120-CC33-3E42-5737-C1D7D2DA38B5}"/>
              </a:ext>
            </a:extLst>
          </p:cNvPr>
          <p:cNvSpPr txBox="1"/>
          <p:nvPr/>
        </p:nvSpPr>
        <p:spPr>
          <a:xfrm>
            <a:off x="2583623" y="6432053"/>
            <a:ext cx="7024751"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B1B3B5"/>
                </a:solidFill>
                <a:effectLst/>
                <a:uLnTx/>
                <a:uFillTx/>
                <a:latin typeface="Aptos" panose="02110004020202020204"/>
                <a:ea typeface="+mn-ea"/>
                <a:cs typeface="+mn-cs"/>
              </a:rPr>
              <a:t>This is a hypothetical example and is used for illustrative purposes only. Actual results will vary.</a:t>
            </a:r>
          </a:p>
        </p:txBody>
      </p:sp>
    </p:spTree>
    <p:extLst>
      <p:ext uri="{BB962C8B-B14F-4D97-AF65-F5344CB8AC3E}">
        <p14:creationId xmlns:p14="http://schemas.microsoft.com/office/powerpoint/2010/main" val="24331946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79BAAC-3DF8-9FC0-148C-637F86444DA0}"/>
            </a:ext>
          </a:extLst>
        </p:cNvPr>
        <p:cNvGrpSpPr/>
        <p:nvPr/>
      </p:nvGrpSpPr>
      <p:grpSpPr>
        <a:xfrm>
          <a:off x="0" y="0"/>
          <a:ext cx="0" cy="0"/>
          <a:chOff x="0" y="0"/>
          <a:chExt cx="0" cy="0"/>
        </a:xfrm>
      </p:grpSpPr>
      <p:grpSp>
        <p:nvGrpSpPr>
          <p:cNvPr id="26" name="Group 25">
            <a:extLst>
              <a:ext uri="{FF2B5EF4-FFF2-40B4-BE49-F238E27FC236}">
                <a16:creationId xmlns:a16="http://schemas.microsoft.com/office/drawing/2014/main" id="{149E1DB1-B633-F185-8BD6-D197E2781BDA}"/>
              </a:ext>
            </a:extLst>
          </p:cNvPr>
          <p:cNvGrpSpPr>
            <a:grpSpLocks noChangeAspect="1"/>
          </p:cNvGrpSpPr>
          <p:nvPr/>
        </p:nvGrpSpPr>
        <p:grpSpPr>
          <a:xfrm>
            <a:off x="789825" y="1967203"/>
            <a:ext cx="3091361" cy="2560610"/>
            <a:chOff x="789825" y="1967203"/>
            <a:chExt cx="3091361" cy="2560610"/>
          </a:xfrm>
          <a:solidFill>
            <a:schemeClr val="accent5"/>
          </a:solidFill>
        </p:grpSpPr>
        <p:sp>
          <p:nvSpPr>
            <p:cNvPr id="9" name="Rectangle 8">
              <a:extLst>
                <a:ext uri="{FF2B5EF4-FFF2-40B4-BE49-F238E27FC236}">
                  <a16:creationId xmlns:a16="http://schemas.microsoft.com/office/drawing/2014/main" id="{B217253F-3BC5-2785-8F3C-19D4F5A85EDF}"/>
                </a:ext>
              </a:extLst>
            </p:cNvPr>
            <p:cNvSpPr/>
            <p:nvPr/>
          </p:nvSpPr>
          <p:spPr>
            <a:xfrm>
              <a:off x="789825" y="1967203"/>
              <a:ext cx="3091361" cy="2560610"/>
            </a:xfrm>
            <a:prstGeom prst="rect">
              <a:avLst/>
            </a:prstGeom>
            <a:grpFill/>
            <a:ln w="1905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rgbClr val="F3F3F5"/>
                  </a:solidFill>
                  <a:latin typeface="Aptos" panose="02110004020202020204"/>
                  <a:ea typeface="+mn-ea"/>
                  <a:cs typeface="+mn-cs"/>
                </a:defRPr>
              </a:lvl1pPr>
              <a:lvl2pPr marL="457200" algn="l" defTabSz="914400" rtl="0" eaLnBrk="1" latinLnBrk="0" hangingPunct="1">
                <a:defRPr sz="1800" kern="1200">
                  <a:solidFill>
                    <a:srgbClr val="F3F3F5"/>
                  </a:solidFill>
                  <a:latin typeface="Aptos" panose="02110004020202020204"/>
                  <a:ea typeface="+mn-ea"/>
                  <a:cs typeface="+mn-cs"/>
                </a:defRPr>
              </a:lvl2pPr>
              <a:lvl3pPr marL="914400" algn="l" defTabSz="914400" rtl="0" eaLnBrk="1" latinLnBrk="0" hangingPunct="1">
                <a:defRPr sz="1800" kern="1200">
                  <a:solidFill>
                    <a:srgbClr val="F3F3F5"/>
                  </a:solidFill>
                  <a:latin typeface="Aptos" panose="02110004020202020204"/>
                  <a:ea typeface="+mn-ea"/>
                  <a:cs typeface="+mn-cs"/>
                </a:defRPr>
              </a:lvl3pPr>
              <a:lvl4pPr marL="1371600" algn="l" defTabSz="914400" rtl="0" eaLnBrk="1" latinLnBrk="0" hangingPunct="1">
                <a:defRPr sz="1800" kern="1200">
                  <a:solidFill>
                    <a:srgbClr val="F3F3F5"/>
                  </a:solidFill>
                  <a:latin typeface="Aptos" panose="02110004020202020204"/>
                  <a:ea typeface="+mn-ea"/>
                  <a:cs typeface="+mn-cs"/>
                </a:defRPr>
              </a:lvl4pPr>
              <a:lvl5pPr marL="1828800" algn="l" defTabSz="914400" rtl="0" eaLnBrk="1" latinLnBrk="0" hangingPunct="1">
                <a:defRPr sz="1800" kern="1200">
                  <a:solidFill>
                    <a:srgbClr val="F3F3F5"/>
                  </a:solidFill>
                  <a:latin typeface="Aptos" panose="02110004020202020204"/>
                  <a:ea typeface="+mn-ea"/>
                  <a:cs typeface="+mn-cs"/>
                </a:defRPr>
              </a:lvl5pPr>
              <a:lvl6pPr marL="2286000" algn="l" defTabSz="914400" rtl="0" eaLnBrk="1" latinLnBrk="0" hangingPunct="1">
                <a:defRPr sz="1800" kern="1200">
                  <a:solidFill>
                    <a:srgbClr val="F3F3F5"/>
                  </a:solidFill>
                  <a:latin typeface="Aptos" panose="02110004020202020204"/>
                  <a:ea typeface="+mn-ea"/>
                  <a:cs typeface="+mn-cs"/>
                </a:defRPr>
              </a:lvl6pPr>
              <a:lvl7pPr marL="2743200" algn="l" defTabSz="914400" rtl="0" eaLnBrk="1" latinLnBrk="0" hangingPunct="1">
                <a:defRPr sz="1800" kern="1200">
                  <a:solidFill>
                    <a:srgbClr val="F3F3F5"/>
                  </a:solidFill>
                  <a:latin typeface="Aptos" panose="02110004020202020204"/>
                  <a:ea typeface="+mn-ea"/>
                  <a:cs typeface="+mn-cs"/>
                </a:defRPr>
              </a:lvl7pPr>
              <a:lvl8pPr marL="3200400" algn="l" defTabSz="914400" rtl="0" eaLnBrk="1" latinLnBrk="0" hangingPunct="1">
                <a:defRPr sz="1800" kern="1200">
                  <a:solidFill>
                    <a:srgbClr val="F3F3F5"/>
                  </a:solidFill>
                  <a:latin typeface="Aptos" panose="02110004020202020204"/>
                  <a:ea typeface="+mn-ea"/>
                  <a:cs typeface="+mn-cs"/>
                </a:defRPr>
              </a:lvl8pPr>
              <a:lvl9pPr marL="3657600" algn="l" defTabSz="914400" rtl="0" eaLnBrk="1" latinLnBrk="0" hangingPunct="1">
                <a:defRPr sz="1800" kern="1200">
                  <a:solidFill>
                    <a:srgbClr val="F3F3F5"/>
                  </a:solidFill>
                  <a:latin typeface="Aptos" panose="02110004020202020204"/>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Arial"/>
              </a:endParaRPr>
            </a:p>
          </p:txBody>
        </p:sp>
        <p:pic>
          <p:nvPicPr>
            <p:cNvPr id="25" name="Picture 24">
              <a:extLst>
                <a:ext uri="{FF2B5EF4-FFF2-40B4-BE49-F238E27FC236}">
                  <a16:creationId xmlns:a16="http://schemas.microsoft.com/office/drawing/2014/main" id="{141CA034-4D18-A041-2BE9-18FA1265B1EA}"/>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033378" y="2151852"/>
              <a:ext cx="2604254" cy="2191312"/>
            </a:xfrm>
            <a:prstGeom prst="snip1Rect">
              <a:avLst/>
            </a:prstGeom>
            <a:grpFill/>
          </p:spPr>
        </p:pic>
      </p:grpSp>
      <p:sp>
        <p:nvSpPr>
          <p:cNvPr id="3" name="Slide Number Placeholder 2">
            <a:extLst>
              <a:ext uri="{FF2B5EF4-FFF2-40B4-BE49-F238E27FC236}">
                <a16:creationId xmlns:a16="http://schemas.microsoft.com/office/drawing/2014/main" id="{47B52408-CF14-33AE-04E9-A997447A68E4}"/>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ndParaRPr>
          </a:p>
        </p:txBody>
      </p:sp>
      <p:sp>
        <p:nvSpPr>
          <p:cNvPr id="4" name="Title 3">
            <a:extLst>
              <a:ext uri="{FF2B5EF4-FFF2-40B4-BE49-F238E27FC236}">
                <a16:creationId xmlns:a16="http://schemas.microsoft.com/office/drawing/2014/main" id="{E2C96457-2250-22F2-66FC-00235C71FD78}"/>
              </a:ext>
            </a:extLst>
          </p:cNvPr>
          <p:cNvSpPr>
            <a:spLocks noGrp="1"/>
          </p:cNvSpPr>
          <p:nvPr>
            <p:ph type="title"/>
          </p:nvPr>
        </p:nvSpPr>
        <p:spPr>
          <a:xfrm>
            <a:off x="457201" y="457200"/>
            <a:ext cx="10237076" cy="501804"/>
          </a:xfrm>
        </p:spPr>
        <p:txBody>
          <a:bodyPr/>
          <a:lstStyle/>
          <a:p>
            <a:r>
              <a:rPr lang="en-US"/>
              <a:t>Adult Child | </a:t>
            </a:r>
            <a:r>
              <a:rPr lang="en-US" b="1"/>
              <a:t>Required Distributions</a:t>
            </a:r>
          </a:p>
        </p:txBody>
      </p:sp>
      <p:sp>
        <p:nvSpPr>
          <p:cNvPr id="12" name="TextBox 11">
            <a:extLst>
              <a:ext uri="{FF2B5EF4-FFF2-40B4-BE49-F238E27FC236}">
                <a16:creationId xmlns:a16="http://schemas.microsoft.com/office/drawing/2014/main" id="{134E73BF-9C0D-FA30-3E13-B774A67E98EA}"/>
              </a:ext>
            </a:extLst>
          </p:cNvPr>
          <p:cNvSpPr txBox="1"/>
          <p:nvPr/>
        </p:nvSpPr>
        <p:spPr>
          <a:xfrm>
            <a:off x="2583623" y="6432053"/>
            <a:ext cx="7024751"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B1B3B5"/>
                </a:solidFill>
                <a:effectLst/>
                <a:uLnTx/>
                <a:uFillTx/>
                <a:latin typeface="Aptos" panose="02110004020202020204"/>
                <a:cs typeface="Arial"/>
              </a:rPr>
              <a:t>This is a hypothetical example and is used for illustrative purposes only. Actual results will vary.</a:t>
            </a:r>
          </a:p>
        </p:txBody>
      </p:sp>
      <p:sp>
        <p:nvSpPr>
          <p:cNvPr id="8" name="TextBox 7">
            <a:extLst>
              <a:ext uri="{FF2B5EF4-FFF2-40B4-BE49-F238E27FC236}">
                <a16:creationId xmlns:a16="http://schemas.microsoft.com/office/drawing/2014/main" id="{99603E5D-94C2-C35A-EA77-F382656A57D8}"/>
              </a:ext>
            </a:extLst>
          </p:cNvPr>
          <p:cNvSpPr txBox="1"/>
          <p:nvPr/>
        </p:nvSpPr>
        <p:spPr>
          <a:xfrm>
            <a:off x="1626845" y="4694305"/>
            <a:ext cx="1417320"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3E3F3C"/>
                </a:solidFill>
                <a:effectLst/>
                <a:uLnTx/>
                <a:uFillTx/>
                <a:latin typeface="Aptos" panose="020B0004020202020204" pitchFamily="34" charset="0"/>
                <a:cs typeface="Arial"/>
              </a:rPr>
              <a:t>Start Date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3E3F3C"/>
                </a:solidFill>
                <a:effectLst/>
                <a:uLnTx/>
                <a:uFillTx/>
                <a:latin typeface="Aptos" panose="020B0004020202020204" pitchFamily="34" charset="0"/>
                <a:cs typeface="Arial"/>
              </a:rPr>
              <a:t>(Age 41)</a:t>
            </a:r>
            <a:endParaRPr kumimoji="0" lang="en-US" sz="2000" b="0" i="0" u="none" strike="noStrike" kern="1200" cap="none" spc="0" normalizeH="0" baseline="0" noProof="0">
              <a:ln>
                <a:noFill/>
              </a:ln>
              <a:solidFill>
                <a:srgbClr val="414041"/>
              </a:solidFill>
              <a:effectLst/>
              <a:uLnTx/>
              <a:uFillTx/>
              <a:latin typeface="Aptos" panose="02110004020202020204"/>
              <a:cs typeface="Arial"/>
            </a:endParaRPr>
          </a:p>
        </p:txBody>
      </p:sp>
      <p:sp>
        <p:nvSpPr>
          <p:cNvPr id="13" name="TextBox 12">
            <a:extLst>
              <a:ext uri="{FF2B5EF4-FFF2-40B4-BE49-F238E27FC236}">
                <a16:creationId xmlns:a16="http://schemas.microsoft.com/office/drawing/2014/main" id="{73FC780C-7F64-E98D-0FE0-63B699F24790}"/>
              </a:ext>
            </a:extLst>
          </p:cNvPr>
          <p:cNvSpPr txBox="1"/>
          <p:nvPr/>
        </p:nvSpPr>
        <p:spPr>
          <a:xfrm>
            <a:off x="8655932" y="4694305"/>
            <a:ext cx="2719323"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3E3F3C"/>
                </a:solidFill>
                <a:effectLst/>
                <a:uLnTx/>
                <a:uFillTx/>
                <a:latin typeface="Aptos" panose="020B0004020202020204" pitchFamily="34" charset="0"/>
                <a:cs typeface="Arial"/>
              </a:rPr>
              <a:t>Inherited IRA Must Be Fully Paid Out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3E3F3C"/>
                </a:solidFill>
                <a:effectLst/>
                <a:uLnTx/>
                <a:uFillTx/>
                <a:latin typeface="Aptos" panose="020B0004020202020204" pitchFamily="34" charset="0"/>
                <a:cs typeface="Arial"/>
              </a:rPr>
              <a:t>(Age 50)</a:t>
            </a:r>
          </a:p>
        </p:txBody>
      </p:sp>
      <p:sp>
        <p:nvSpPr>
          <p:cNvPr id="14" name="Arrow: Notched Right 13">
            <a:extLst>
              <a:ext uri="{FF2B5EF4-FFF2-40B4-BE49-F238E27FC236}">
                <a16:creationId xmlns:a16="http://schemas.microsoft.com/office/drawing/2014/main" id="{DABB29E9-0399-1091-4CE4-9603A02AC632}"/>
              </a:ext>
            </a:extLst>
          </p:cNvPr>
          <p:cNvSpPr/>
          <p:nvPr/>
        </p:nvSpPr>
        <p:spPr>
          <a:xfrm>
            <a:off x="4116594" y="2392456"/>
            <a:ext cx="3958808" cy="1271986"/>
          </a:xfrm>
          <a:prstGeom prst="notchedRightArrow">
            <a:avLst>
              <a:gd name="adj1" fmla="val 38393"/>
              <a:gd name="adj2" fmla="val 39244"/>
            </a:avLst>
          </a:prstGeom>
          <a:solidFill>
            <a:schemeClr val="tx2">
              <a:lumMod val="20000"/>
              <a:lumOff val="80000"/>
              <a:alpha val="89804"/>
            </a:schemeClr>
          </a:solidFill>
          <a:ln w="1905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cs typeface="Arial"/>
            </a:endParaRPr>
          </a:p>
        </p:txBody>
      </p:sp>
      <p:sp>
        <p:nvSpPr>
          <p:cNvPr id="17" name="TextBox 16">
            <a:extLst>
              <a:ext uri="{FF2B5EF4-FFF2-40B4-BE49-F238E27FC236}">
                <a16:creationId xmlns:a16="http://schemas.microsoft.com/office/drawing/2014/main" id="{ACA8A77F-01A7-F0BC-9C6E-B3C786EBF5C1}"/>
              </a:ext>
            </a:extLst>
          </p:cNvPr>
          <p:cNvSpPr txBox="1"/>
          <p:nvPr/>
        </p:nvSpPr>
        <p:spPr>
          <a:xfrm>
            <a:off x="4662850" y="2828394"/>
            <a:ext cx="2866649"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a:ln>
                  <a:noFill/>
                </a:ln>
                <a:solidFill>
                  <a:srgbClr val="00A89E"/>
                </a:solidFill>
                <a:effectLst/>
                <a:uLnTx/>
                <a:uFillTx/>
                <a:latin typeface="Aptos" panose="020B0004020202020204" pitchFamily="34" charset="0"/>
                <a:cs typeface="Arial"/>
              </a:rPr>
              <a:t>Son’s ages 41 to 50</a:t>
            </a:r>
          </a:p>
        </p:txBody>
      </p:sp>
      <p:sp>
        <p:nvSpPr>
          <p:cNvPr id="18" name="TextBox 17">
            <a:extLst>
              <a:ext uri="{FF2B5EF4-FFF2-40B4-BE49-F238E27FC236}">
                <a16:creationId xmlns:a16="http://schemas.microsoft.com/office/drawing/2014/main" id="{C8EE5994-C8F3-6B73-2034-6F335A2C348D}"/>
              </a:ext>
            </a:extLst>
          </p:cNvPr>
          <p:cNvSpPr txBox="1"/>
          <p:nvPr/>
        </p:nvSpPr>
        <p:spPr>
          <a:xfrm>
            <a:off x="4248471" y="3726615"/>
            <a:ext cx="3695407"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414041"/>
                </a:solidFill>
                <a:effectLst/>
                <a:uLnTx/>
                <a:uFillTx/>
                <a:latin typeface="Aptos" panose="020B0004020202020204" pitchFamily="34" charset="0"/>
                <a:cs typeface="Arial"/>
              </a:rPr>
              <a:t>The IRA pays your adult child a required amount each year</a:t>
            </a:r>
          </a:p>
        </p:txBody>
      </p:sp>
      <p:grpSp>
        <p:nvGrpSpPr>
          <p:cNvPr id="27" name="Group 26">
            <a:extLst>
              <a:ext uri="{FF2B5EF4-FFF2-40B4-BE49-F238E27FC236}">
                <a16:creationId xmlns:a16="http://schemas.microsoft.com/office/drawing/2014/main" id="{7DD1B8A7-2E9A-DD0C-C5A6-E3292B36318A}"/>
              </a:ext>
            </a:extLst>
          </p:cNvPr>
          <p:cNvGrpSpPr>
            <a:grpSpLocks noChangeAspect="1"/>
          </p:cNvGrpSpPr>
          <p:nvPr/>
        </p:nvGrpSpPr>
        <p:grpSpPr>
          <a:xfrm>
            <a:off x="8311163" y="1967203"/>
            <a:ext cx="3091012" cy="2560320"/>
            <a:chOff x="8311163" y="1967203"/>
            <a:chExt cx="3091012" cy="2560320"/>
          </a:xfrm>
          <a:solidFill>
            <a:schemeClr val="accent5"/>
          </a:solidFill>
        </p:grpSpPr>
        <p:sp>
          <p:nvSpPr>
            <p:cNvPr id="10" name="Rectangle 9">
              <a:extLst>
                <a:ext uri="{FF2B5EF4-FFF2-40B4-BE49-F238E27FC236}">
                  <a16:creationId xmlns:a16="http://schemas.microsoft.com/office/drawing/2014/main" id="{1731D245-2A2F-C5BE-9836-92399957A905}"/>
                </a:ext>
              </a:extLst>
            </p:cNvPr>
            <p:cNvSpPr/>
            <p:nvPr/>
          </p:nvSpPr>
          <p:spPr>
            <a:xfrm>
              <a:off x="8311163" y="1967203"/>
              <a:ext cx="3091012" cy="2560320"/>
            </a:xfrm>
            <a:prstGeom prst="rect">
              <a:avLst/>
            </a:prstGeom>
            <a:grpFill/>
            <a:ln w="19050" cap="flat" cmpd="sng" algn="ctr">
              <a:noFill/>
              <a:prstDash val="solid"/>
              <a:miter lim="800000"/>
            </a:ln>
            <a:effectLst/>
          </p:spPr>
          <p:txBody>
            <a:bodyPr rtlCol="0" anchor="ctr"/>
            <a:lstStyle>
              <a:defPPr>
                <a:defRPr lang="en-US"/>
              </a:defPPr>
              <a:lvl1pPr marL="0" algn="l" defTabSz="914400" rtl="0" eaLnBrk="1" latinLnBrk="0" hangingPunct="1">
                <a:defRPr sz="1800" kern="1200">
                  <a:solidFill>
                    <a:srgbClr val="F3F3F5"/>
                  </a:solidFill>
                  <a:latin typeface="Aptos" panose="02110004020202020204"/>
                  <a:ea typeface="+mn-ea"/>
                  <a:cs typeface="+mn-cs"/>
                </a:defRPr>
              </a:lvl1pPr>
              <a:lvl2pPr marL="457200" algn="l" defTabSz="914400" rtl="0" eaLnBrk="1" latinLnBrk="0" hangingPunct="1">
                <a:defRPr sz="1800" kern="1200">
                  <a:solidFill>
                    <a:srgbClr val="F3F3F5"/>
                  </a:solidFill>
                  <a:latin typeface="Aptos" panose="02110004020202020204"/>
                  <a:ea typeface="+mn-ea"/>
                  <a:cs typeface="+mn-cs"/>
                </a:defRPr>
              </a:lvl2pPr>
              <a:lvl3pPr marL="914400" algn="l" defTabSz="914400" rtl="0" eaLnBrk="1" latinLnBrk="0" hangingPunct="1">
                <a:defRPr sz="1800" kern="1200">
                  <a:solidFill>
                    <a:srgbClr val="F3F3F5"/>
                  </a:solidFill>
                  <a:latin typeface="Aptos" panose="02110004020202020204"/>
                  <a:ea typeface="+mn-ea"/>
                  <a:cs typeface="+mn-cs"/>
                </a:defRPr>
              </a:lvl3pPr>
              <a:lvl4pPr marL="1371600" algn="l" defTabSz="914400" rtl="0" eaLnBrk="1" latinLnBrk="0" hangingPunct="1">
                <a:defRPr sz="1800" kern="1200">
                  <a:solidFill>
                    <a:srgbClr val="F3F3F5"/>
                  </a:solidFill>
                  <a:latin typeface="Aptos" panose="02110004020202020204"/>
                  <a:ea typeface="+mn-ea"/>
                  <a:cs typeface="+mn-cs"/>
                </a:defRPr>
              </a:lvl4pPr>
              <a:lvl5pPr marL="1828800" algn="l" defTabSz="914400" rtl="0" eaLnBrk="1" latinLnBrk="0" hangingPunct="1">
                <a:defRPr sz="1800" kern="1200">
                  <a:solidFill>
                    <a:srgbClr val="F3F3F5"/>
                  </a:solidFill>
                  <a:latin typeface="Aptos" panose="02110004020202020204"/>
                  <a:ea typeface="+mn-ea"/>
                  <a:cs typeface="+mn-cs"/>
                </a:defRPr>
              </a:lvl5pPr>
              <a:lvl6pPr marL="2286000" algn="l" defTabSz="914400" rtl="0" eaLnBrk="1" latinLnBrk="0" hangingPunct="1">
                <a:defRPr sz="1800" kern="1200">
                  <a:solidFill>
                    <a:srgbClr val="F3F3F5"/>
                  </a:solidFill>
                  <a:latin typeface="Aptos" panose="02110004020202020204"/>
                  <a:ea typeface="+mn-ea"/>
                  <a:cs typeface="+mn-cs"/>
                </a:defRPr>
              </a:lvl6pPr>
              <a:lvl7pPr marL="2743200" algn="l" defTabSz="914400" rtl="0" eaLnBrk="1" latinLnBrk="0" hangingPunct="1">
                <a:defRPr sz="1800" kern="1200">
                  <a:solidFill>
                    <a:srgbClr val="F3F3F5"/>
                  </a:solidFill>
                  <a:latin typeface="Aptos" panose="02110004020202020204"/>
                  <a:ea typeface="+mn-ea"/>
                  <a:cs typeface="+mn-cs"/>
                </a:defRPr>
              </a:lvl7pPr>
              <a:lvl8pPr marL="3200400" algn="l" defTabSz="914400" rtl="0" eaLnBrk="1" latinLnBrk="0" hangingPunct="1">
                <a:defRPr sz="1800" kern="1200">
                  <a:solidFill>
                    <a:srgbClr val="F3F3F5"/>
                  </a:solidFill>
                  <a:latin typeface="Aptos" panose="02110004020202020204"/>
                  <a:ea typeface="+mn-ea"/>
                  <a:cs typeface="+mn-cs"/>
                </a:defRPr>
              </a:lvl8pPr>
              <a:lvl9pPr marL="3657600" algn="l" defTabSz="914400" rtl="0" eaLnBrk="1" latinLnBrk="0" hangingPunct="1">
                <a:defRPr sz="1800" kern="1200">
                  <a:solidFill>
                    <a:srgbClr val="F3F3F5"/>
                  </a:solidFill>
                  <a:latin typeface="Aptos" panose="02110004020202020204"/>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Arial"/>
              </a:endParaRPr>
            </a:p>
          </p:txBody>
        </p:sp>
        <p:pic>
          <p:nvPicPr>
            <p:cNvPr id="24" name="Picture 23">
              <a:extLst>
                <a:ext uri="{FF2B5EF4-FFF2-40B4-BE49-F238E27FC236}">
                  <a16:creationId xmlns:a16="http://schemas.microsoft.com/office/drawing/2014/main" id="{EB9DD12F-C28F-EEDF-CE70-68CF0CA83B9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8558736" y="2146456"/>
              <a:ext cx="2595866" cy="2201814"/>
            </a:xfrm>
            <a:prstGeom prst="snip1Rect">
              <a:avLst/>
            </a:prstGeom>
            <a:grpFill/>
          </p:spPr>
        </p:pic>
      </p:grpSp>
    </p:spTree>
    <p:extLst>
      <p:ext uri="{BB962C8B-B14F-4D97-AF65-F5344CB8AC3E}">
        <p14:creationId xmlns:p14="http://schemas.microsoft.com/office/powerpoint/2010/main" val="29531480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54FB8F-EAEF-E569-63DF-CEF8693BC48A}"/>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E5DBB2D-A60B-A946-4FE3-64B05F8F086B}"/>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ndParaRPr>
          </a:p>
        </p:txBody>
      </p:sp>
      <p:sp>
        <p:nvSpPr>
          <p:cNvPr id="4" name="Title 3">
            <a:extLst>
              <a:ext uri="{FF2B5EF4-FFF2-40B4-BE49-F238E27FC236}">
                <a16:creationId xmlns:a16="http://schemas.microsoft.com/office/drawing/2014/main" id="{5AEC405B-7CC6-0F08-FDD3-B25A43FA1CEB}"/>
              </a:ext>
            </a:extLst>
          </p:cNvPr>
          <p:cNvSpPr>
            <a:spLocks noGrp="1"/>
          </p:cNvSpPr>
          <p:nvPr>
            <p:ph type="title"/>
          </p:nvPr>
        </p:nvSpPr>
        <p:spPr>
          <a:xfrm>
            <a:off x="457201" y="457200"/>
            <a:ext cx="10237076" cy="501804"/>
          </a:xfrm>
        </p:spPr>
        <p:txBody>
          <a:bodyPr/>
          <a:lstStyle/>
          <a:p>
            <a:r>
              <a:rPr lang="en-US" b="1"/>
              <a:t>Adult Child </a:t>
            </a:r>
            <a:r>
              <a:rPr lang="en-US"/>
              <a:t>of IRA Owner</a:t>
            </a:r>
            <a:endParaRPr lang="en-US" b="1"/>
          </a:p>
        </p:txBody>
      </p:sp>
      <p:sp>
        <p:nvSpPr>
          <p:cNvPr id="5" name="Text Placeholder 4">
            <a:extLst>
              <a:ext uri="{FF2B5EF4-FFF2-40B4-BE49-F238E27FC236}">
                <a16:creationId xmlns:a16="http://schemas.microsoft.com/office/drawing/2014/main" id="{3F2F1198-3023-373D-0BC5-9944E9C27B98}"/>
              </a:ext>
            </a:extLst>
          </p:cNvPr>
          <p:cNvSpPr txBox="1">
            <a:spLocks/>
          </p:cNvSpPr>
          <p:nvPr/>
        </p:nvSpPr>
        <p:spPr>
          <a:xfrm>
            <a:off x="457200" y="1208543"/>
            <a:ext cx="11274552" cy="50998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spcAft>
                <a:spcPts val="600"/>
              </a:spcAft>
              <a:buClr>
                <a:schemeClr val="accent1"/>
              </a:buClr>
              <a:buFont typeface="Arial" pitchFamily="34" charset="0"/>
              <a:buNone/>
              <a:defRPr sz="2200"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itchFamily="34" charset="0"/>
              <a:buNone/>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itchFamily="34" charset="0"/>
              <a:buNone/>
              <a:tabLst/>
              <a:defRPr/>
            </a:pPr>
            <a:r>
              <a:rPr kumimoji="0" lang="en-US" sz="2800" b="1" i="0" u="none" strike="noStrike" kern="1200" cap="none" spc="0" normalizeH="0" baseline="0" noProof="0">
                <a:ln>
                  <a:noFill/>
                </a:ln>
                <a:solidFill>
                  <a:srgbClr val="414041"/>
                </a:solidFill>
                <a:effectLst/>
                <a:uLnTx/>
                <a:uFillTx/>
                <a:latin typeface="Aptos" panose="02110004020202020204"/>
                <a:ea typeface="+mn-ea"/>
                <a:cs typeface="Arial"/>
              </a:rPr>
              <a:t>Summary</a:t>
            </a:r>
          </a:p>
        </p:txBody>
      </p:sp>
      <p:sp>
        <p:nvSpPr>
          <p:cNvPr id="6" name="Rectangle 5">
            <a:extLst>
              <a:ext uri="{FF2B5EF4-FFF2-40B4-BE49-F238E27FC236}">
                <a16:creationId xmlns:a16="http://schemas.microsoft.com/office/drawing/2014/main" id="{BC09471C-5DCF-102B-7562-C6087A51B96C}"/>
              </a:ext>
            </a:extLst>
          </p:cNvPr>
          <p:cNvSpPr/>
          <p:nvPr/>
        </p:nvSpPr>
        <p:spPr>
          <a:xfrm>
            <a:off x="773289" y="1872420"/>
            <a:ext cx="10645422" cy="342093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182880" tIns="365760" rtlCol="0" anchor="t"/>
          <a:lstStyle/>
          <a:p>
            <a:pPr marL="463550" indent="-463550">
              <a:spcBef>
                <a:spcPts val="600"/>
              </a:spcBef>
              <a:spcAft>
                <a:spcPts val="1200"/>
              </a:spcAft>
              <a:buClr>
                <a:srgbClr val="3D9B03"/>
              </a:buClr>
              <a:buFont typeface="Wingdings" panose="05000000000000000000" pitchFamily="2" charset="2"/>
              <a:buChar char="q"/>
            </a:pPr>
            <a:r>
              <a:rPr lang="en-US" sz="2600">
                <a:solidFill>
                  <a:schemeClr val="tx1"/>
                </a:solidFill>
              </a:rPr>
              <a:t>An adult child of the IRA owner is not special beneficiary</a:t>
            </a:r>
          </a:p>
          <a:p>
            <a:pPr marL="463550" indent="-463550">
              <a:spcBef>
                <a:spcPts val="600"/>
              </a:spcBef>
              <a:spcAft>
                <a:spcPts val="1200"/>
              </a:spcAft>
              <a:buClr>
                <a:srgbClr val="3D9B03"/>
              </a:buClr>
              <a:buFont typeface="Wingdings" panose="05000000000000000000" pitchFamily="2" charset="2"/>
              <a:buChar char="q"/>
            </a:pPr>
            <a:r>
              <a:rPr lang="en-US" sz="2600">
                <a:solidFill>
                  <a:schemeClr val="tx1"/>
                </a:solidFill>
              </a:rPr>
              <a:t>10-year rule applies</a:t>
            </a:r>
          </a:p>
          <a:p>
            <a:pPr marL="463550" indent="-463550">
              <a:spcBef>
                <a:spcPts val="600"/>
              </a:spcBef>
              <a:spcAft>
                <a:spcPts val="1200"/>
              </a:spcAft>
              <a:buClr>
                <a:srgbClr val="3D9B03"/>
              </a:buClr>
              <a:buFont typeface="Wingdings" panose="05000000000000000000" pitchFamily="2" charset="2"/>
              <a:buChar char="q"/>
            </a:pPr>
            <a:r>
              <a:rPr lang="en-US" sz="2600">
                <a:solidFill>
                  <a:schemeClr val="tx1"/>
                </a:solidFill>
              </a:rPr>
              <a:t>Annual payments may be required</a:t>
            </a:r>
          </a:p>
        </p:txBody>
      </p:sp>
      <p:sp>
        <p:nvSpPr>
          <p:cNvPr id="7" name="TextBox 6">
            <a:extLst>
              <a:ext uri="{FF2B5EF4-FFF2-40B4-BE49-F238E27FC236}">
                <a16:creationId xmlns:a16="http://schemas.microsoft.com/office/drawing/2014/main" id="{2D0C008D-25D1-90EF-475B-2DFD19E91078}"/>
              </a:ext>
            </a:extLst>
          </p:cNvPr>
          <p:cNvSpPr txBox="1"/>
          <p:nvPr/>
        </p:nvSpPr>
        <p:spPr>
          <a:xfrm>
            <a:off x="3044299" y="5341680"/>
            <a:ext cx="610035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B1B3B5"/>
                </a:solidFill>
                <a:effectLst/>
                <a:uLnTx/>
                <a:uFillTx/>
                <a:latin typeface="Aptos" panose="02110004020202020204"/>
                <a:ea typeface="+mn-ea"/>
                <a:cs typeface="+mn-cs"/>
              </a:rPr>
              <a:t>This is not an all-inclusive list and is subject to change.</a:t>
            </a:r>
          </a:p>
        </p:txBody>
      </p:sp>
    </p:spTree>
    <p:extLst>
      <p:ext uri="{BB962C8B-B14F-4D97-AF65-F5344CB8AC3E}">
        <p14:creationId xmlns:p14="http://schemas.microsoft.com/office/powerpoint/2010/main" val="24007039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6C9A28-7527-84DA-1CDE-09375EB1EE07}"/>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F8E6B983-3787-233F-9788-7920318ACB95}"/>
              </a:ext>
            </a:extLst>
          </p:cNvPr>
          <p:cNvSpPr>
            <a:spLocks noGrp="1"/>
          </p:cNvSpPr>
          <p:nvPr>
            <p:ph type="body" sz="quarter" idx="12"/>
          </p:nvPr>
        </p:nvSpPr>
        <p:spPr/>
        <p:txBody>
          <a:bodyPr/>
          <a:lstStyle/>
          <a:p>
            <a:r>
              <a:rPr lang="en-US"/>
              <a:t>Let’s Recap What We’ve Covered</a:t>
            </a:r>
          </a:p>
        </p:txBody>
      </p:sp>
      <p:sp>
        <p:nvSpPr>
          <p:cNvPr id="3" name="Slide Number Placeholder 2">
            <a:extLst>
              <a:ext uri="{FF2B5EF4-FFF2-40B4-BE49-F238E27FC236}">
                <a16:creationId xmlns:a16="http://schemas.microsoft.com/office/drawing/2014/main" id="{4B4393B2-BD0E-74AE-B852-34CAD00F2F1C}"/>
              </a:ext>
            </a:extLst>
          </p:cNvPr>
          <p:cNvSpPr>
            <a:spLocks noGrp="1"/>
          </p:cNvSpPr>
          <p:nvPr>
            <p:ph type="sldNum" sz="quarter" idx="4"/>
          </p:nvPr>
        </p:nvSpPr>
        <p:spPr>
          <a:xfrm>
            <a:off x="9890801"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14640465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797252-5E4C-5597-10D6-86A9FC16BCD6}"/>
            </a:ext>
          </a:extLst>
        </p:cNvPr>
        <p:cNvGrpSpPr/>
        <p:nvPr/>
      </p:nvGrpSpPr>
      <p:grpSpPr>
        <a:xfrm>
          <a:off x="0" y="0"/>
          <a:ext cx="0" cy="0"/>
          <a:chOff x="0" y="0"/>
          <a:chExt cx="0" cy="0"/>
        </a:xfrm>
      </p:grpSpPr>
      <p:sp>
        <p:nvSpPr>
          <p:cNvPr id="6" name="Freeform 5">
            <a:extLst>
              <a:ext uri="{FF2B5EF4-FFF2-40B4-BE49-F238E27FC236}">
                <a16:creationId xmlns:a16="http://schemas.microsoft.com/office/drawing/2014/main" id="{857FBAFD-AC04-C833-A06D-0E623896E971}"/>
              </a:ext>
            </a:extLst>
          </p:cNvPr>
          <p:cNvSpPr/>
          <p:nvPr/>
        </p:nvSpPr>
        <p:spPr>
          <a:xfrm>
            <a:off x="3166472" y="649858"/>
            <a:ext cx="457200" cy="5617025"/>
          </a:xfrm>
          <a:custGeom>
            <a:avLst/>
            <a:gdLst>
              <a:gd name="connsiteX0" fmla="*/ 457200 w 457200"/>
              <a:gd name="connsiteY0" fmla="*/ 0 h 5617025"/>
              <a:gd name="connsiteX1" fmla="*/ 457200 w 457200"/>
              <a:gd name="connsiteY1" fmla="*/ 5159825 h 5617025"/>
              <a:gd name="connsiteX2" fmla="*/ 0 w 457200"/>
              <a:gd name="connsiteY2" fmla="*/ 5617025 h 5617025"/>
              <a:gd name="connsiteX3" fmla="*/ 0 w 457200"/>
              <a:gd name="connsiteY3" fmla="*/ 457200 h 5617025"/>
            </a:gdLst>
            <a:ahLst/>
            <a:cxnLst>
              <a:cxn ang="0">
                <a:pos x="connsiteX0" y="connsiteY0"/>
              </a:cxn>
              <a:cxn ang="0">
                <a:pos x="connsiteX1" y="connsiteY1"/>
              </a:cxn>
              <a:cxn ang="0">
                <a:pos x="connsiteX2" y="connsiteY2"/>
              </a:cxn>
              <a:cxn ang="0">
                <a:pos x="connsiteX3" y="connsiteY3"/>
              </a:cxn>
            </a:cxnLst>
            <a:rect l="l" t="t" r="r" b="b"/>
            <a:pathLst>
              <a:path w="457200" h="5617025">
                <a:moveTo>
                  <a:pt x="457200" y="0"/>
                </a:moveTo>
                <a:lnTo>
                  <a:pt x="457200" y="5159825"/>
                </a:lnTo>
                <a:lnTo>
                  <a:pt x="0" y="5617025"/>
                </a:lnTo>
                <a:lnTo>
                  <a:pt x="0" y="457200"/>
                </a:lnTo>
                <a:close/>
              </a:path>
            </a:pathLst>
          </a:custGeom>
          <a:gradFill>
            <a:gsLst>
              <a:gs pos="14000">
                <a:schemeClr val="accent1"/>
              </a:gs>
              <a:gs pos="26000">
                <a:srgbClr val="3D9C33"/>
              </a:gs>
              <a:gs pos="67000">
                <a:schemeClr val="accent2"/>
              </a:gs>
              <a:gs pos="100000">
                <a:schemeClr val="accent6"/>
              </a:gs>
            </a:gsLst>
            <a:lin ang="12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mn-cs"/>
            </a:endParaRPr>
          </a:p>
        </p:txBody>
      </p:sp>
      <p:sp>
        <p:nvSpPr>
          <p:cNvPr id="4" name="Slide Number Placeholder 3">
            <a:extLst>
              <a:ext uri="{FF2B5EF4-FFF2-40B4-BE49-F238E27FC236}">
                <a16:creationId xmlns:a16="http://schemas.microsoft.com/office/drawing/2014/main" id="{E01815E2-1983-D33E-8002-7B48D6D1385A}"/>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12" name="Content Placeholder 11">
            <a:extLst>
              <a:ext uri="{FF2B5EF4-FFF2-40B4-BE49-F238E27FC236}">
                <a16:creationId xmlns:a16="http://schemas.microsoft.com/office/drawing/2014/main" id="{9A2D4496-D3A8-4261-C72B-ADAC899BF018}"/>
              </a:ext>
            </a:extLst>
          </p:cNvPr>
          <p:cNvSpPr txBox="1">
            <a:spLocks noChangeAspect="1"/>
          </p:cNvSpPr>
          <p:nvPr/>
        </p:nvSpPr>
        <p:spPr>
          <a:xfrm>
            <a:off x="3581139" y="649858"/>
            <a:ext cx="5962688" cy="5617025"/>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vert="horz" wrap="square" lIns="274320" tIns="457200" rIns="274320" bIns="182880" rtlCol="0">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600"/>
              </a:spcAft>
              <a:buClr>
                <a:srgbClr val="3C9B34"/>
              </a:buClr>
              <a:buSzTx/>
              <a:buFont typeface="Arial" panose="020B0604020202020204" pitchFamily="34" charset="0"/>
              <a:buChar char="•"/>
              <a:tabLst/>
              <a:defRPr/>
            </a:pPr>
            <a:r>
              <a:rPr kumimoji="0" lang="en-US" sz="2800" b="0" i="0" u="none" strike="noStrike" kern="1200" cap="none" spc="0" normalizeH="0" baseline="0" noProof="0">
                <a:ln>
                  <a:noFill/>
                </a:ln>
                <a:solidFill>
                  <a:srgbClr val="414041"/>
                </a:solidFill>
                <a:effectLst/>
                <a:uLnTx/>
                <a:uFillTx/>
                <a:latin typeface="Aptos" panose="02110004020202020204"/>
                <a:ea typeface="+mn-ea"/>
                <a:cs typeface="+mn-cs"/>
              </a:rPr>
              <a:t>IRA rules are confusing and can change </a:t>
            </a:r>
          </a:p>
          <a:p>
            <a:pPr marL="228600" marR="0" lvl="0" indent="-228600" algn="l" defTabSz="914400" rtl="0" eaLnBrk="1" fontAlgn="auto" latinLnBrk="0" hangingPunct="1">
              <a:lnSpc>
                <a:spcPct val="100000"/>
              </a:lnSpc>
              <a:spcBef>
                <a:spcPts val="1000"/>
              </a:spcBef>
              <a:spcAft>
                <a:spcPts val="600"/>
              </a:spcAft>
              <a:buClr>
                <a:srgbClr val="3C9B34"/>
              </a:buClr>
              <a:buSzTx/>
              <a:buFont typeface="Arial" panose="020B0604020202020204" pitchFamily="34" charset="0"/>
              <a:buChar char="•"/>
              <a:tabLst/>
              <a:defRPr/>
            </a:pPr>
            <a:r>
              <a:rPr kumimoji="0" lang="en-US" sz="2800" b="0" i="0" u="none" strike="noStrike" kern="1200" cap="none" spc="0" normalizeH="0" baseline="0" noProof="0">
                <a:ln>
                  <a:noFill/>
                </a:ln>
                <a:solidFill>
                  <a:srgbClr val="414041"/>
                </a:solidFill>
                <a:effectLst/>
                <a:uLnTx/>
                <a:uFillTx/>
                <a:latin typeface="Aptos" panose="02110004020202020204"/>
                <a:ea typeface="+mn-ea"/>
                <a:cs typeface="+mn-cs"/>
              </a:rPr>
              <a:t>Money you take from your IRA is usually </a:t>
            </a:r>
            <a:r>
              <a:rPr lang="en-US" sz="2800">
                <a:solidFill>
                  <a:srgbClr val="414041"/>
                </a:solidFill>
                <a:latin typeface="Aptos" panose="02110004020202020204"/>
              </a:rPr>
              <a:t>taxable</a:t>
            </a:r>
            <a:endParaRPr kumimoji="0" lang="en-US" sz="2800" b="0" i="0" u="none" strike="noStrike" kern="1200" cap="none" spc="0" normalizeH="0" baseline="0" noProof="0">
              <a:ln>
                <a:noFill/>
              </a:ln>
              <a:solidFill>
                <a:srgbClr val="414041"/>
              </a:solidFill>
              <a:effectLst/>
              <a:uLnTx/>
              <a:uFillTx/>
              <a:latin typeface="Aptos" panose="02110004020202020204"/>
              <a:ea typeface="+mn-ea"/>
              <a:cs typeface="+mn-cs"/>
            </a:endParaRPr>
          </a:p>
          <a:p>
            <a:pPr marL="228600" marR="0" lvl="0" indent="-228600" algn="l" defTabSz="914400" rtl="0" eaLnBrk="1" fontAlgn="auto" latinLnBrk="0" hangingPunct="1">
              <a:lnSpc>
                <a:spcPct val="100000"/>
              </a:lnSpc>
              <a:spcBef>
                <a:spcPts val="1000"/>
              </a:spcBef>
              <a:spcAft>
                <a:spcPts val="600"/>
              </a:spcAft>
              <a:buClr>
                <a:srgbClr val="3C9B34"/>
              </a:buClr>
              <a:buSzTx/>
              <a:buFont typeface="Arial" panose="020B0604020202020204" pitchFamily="34" charset="0"/>
              <a:buChar char="•"/>
              <a:tabLst/>
              <a:defRPr/>
            </a:pPr>
            <a:r>
              <a:rPr kumimoji="0" lang="en-US" sz="2800" b="0" i="0" u="none" strike="noStrike" kern="1200" cap="none" spc="0" normalizeH="0" baseline="0" noProof="0">
                <a:ln>
                  <a:noFill/>
                </a:ln>
                <a:solidFill>
                  <a:srgbClr val="414041"/>
                </a:solidFill>
                <a:effectLst/>
                <a:uLnTx/>
                <a:uFillTx/>
                <a:latin typeface="Aptos" panose="02110004020202020204"/>
                <a:ea typeface="+mn-ea"/>
                <a:cs typeface="+mn-cs"/>
              </a:rPr>
              <a:t>If you don’t take your RMD, you may owe a penalty</a:t>
            </a:r>
            <a:endParaRPr kumimoji="0" lang="en-US" sz="2800" b="1" i="0" u="none" strike="noStrike" kern="1200" cap="none" spc="0" normalizeH="0" baseline="0" noProof="0">
              <a:ln>
                <a:noFill/>
              </a:ln>
              <a:solidFill>
                <a:srgbClr val="414041"/>
              </a:solidFill>
              <a:effectLst/>
              <a:uLnTx/>
              <a:uFillTx/>
              <a:latin typeface="Aptos" panose="02110004020202020204"/>
              <a:ea typeface="+mn-ea"/>
              <a:cs typeface="+mn-cs"/>
            </a:endParaRPr>
          </a:p>
          <a:p>
            <a:pPr marL="228600" marR="0" lvl="0" indent="-228600" algn="l" defTabSz="914400" rtl="0" eaLnBrk="1" fontAlgn="auto" latinLnBrk="0" hangingPunct="1">
              <a:lnSpc>
                <a:spcPct val="100000"/>
              </a:lnSpc>
              <a:spcBef>
                <a:spcPts val="1000"/>
              </a:spcBef>
              <a:spcAft>
                <a:spcPts val="600"/>
              </a:spcAft>
              <a:buClr>
                <a:srgbClr val="3C9B34"/>
              </a:buClr>
              <a:buSzTx/>
              <a:buFont typeface="Arial" panose="020B0604020202020204" pitchFamily="34" charset="0"/>
              <a:buChar char="•"/>
              <a:tabLst/>
              <a:defRPr/>
            </a:pPr>
            <a:r>
              <a:rPr kumimoji="0" lang="en-US" sz="2800" b="0" i="0" u="none" strike="noStrike" kern="1200" cap="none" spc="0" normalizeH="0" baseline="0" noProof="0">
                <a:ln>
                  <a:noFill/>
                </a:ln>
                <a:solidFill>
                  <a:srgbClr val="414041"/>
                </a:solidFill>
                <a:effectLst/>
                <a:uLnTx/>
                <a:uFillTx/>
                <a:latin typeface="Aptos" panose="02110004020202020204"/>
                <a:ea typeface="+mn-ea"/>
                <a:cs typeface="+mn-cs"/>
              </a:rPr>
              <a:t>You can take more than your RMD – just not less</a:t>
            </a:r>
            <a:endParaRPr kumimoji="0" lang="en-US" sz="2800" b="1"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5" name="Title 1">
            <a:extLst>
              <a:ext uri="{FF2B5EF4-FFF2-40B4-BE49-F238E27FC236}">
                <a16:creationId xmlns:a16="http://schemas.microsoft.com/office/drawing/2014/main" id="{10990A7F-FBD1-1AD9-9DCD-FC762C72D97F}"/>
              </a:ext>
            </a:extLst>
          </p:cNvPr>
          <p:cNvSpPr>
            <a:spLocks noGrp="1"/>
          </p:cNvSpPr>
          <p:nvPr>
            <p:ph type="title"/>
          </p:nvPr>
        </p:nvSpPr>
        <p:spPr>
          <a:xfrm>
            <a:off x="518339" y="1183607"/>
            <a:ext cx="2351799" cy="501804"/>
          </a:xfrm>
        </p:spPr>
        <p:txBody>
          <a:bodyPr/>
          <a:lstStyle/>
          <a:p>
            <a:r>
              <a:rPr lang="en-US">
                <a:latin typeface="Aptos ExtraBold" panose="020B0004020202020204" pitchFamily="34" charset="0"/>
              </a:rPr>
              <a:t>Key Points</a:t>
            </a:r>
          </a:p>
        </p:txBody>
      </p:sp>
    </p:spTree>
    <p:extLst>
      <p:ext uri="{BB962C8B-B14F-4D97-AF65-F5344CB8AC3E}">
        <p14:creationId xmlns:p14="http://schemas.microsoft.com/office/powerpoint/2010/main" val="2012754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BB59E7-5588-38D6-066D-4FBD214C993C}"/>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D05FD92F-85A9-3AD8-3284-F2BC09C2895F}"/>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D1B8547F-38F6-83A6-BF89-287B71A58A6E}"/>
              </a:ext>
            </a:extLst>
          </p:cNvPr>
          <p:cNvSpPr>
            <a:spLocks noGrp="1"/>
          </p:cNvSpPr>
          <p:nvPr>
            <p:ph type="title"/>
          </p:nvPr>
        </p:nvSpPr>
        <p:spPr>
          <a:xfrm>
            <a:off x="457201" y="457200"/>
            <a:ext cx="10237076" cy="501804"/>
          </a:xfrm>
        </p:spPr>
        <p:txBody>
          <a:bodyPr/>
          <a:lstStyle/>
          <a:p>
            <a:r>
              <a:rPr lang="en-US" b="1"/>
              <a:t>When Should </a:t>
            </a:r>
            <a:r>
              <a:rPr lang="en-US"/>
              <a:t>I</a:t>
            </a:r>
            <a:r>
              <a:rPr lang="en-US" b="1"/>
              <a:t> </a:t>
            </a:r>
            <a:r>
              <a:rPr lang="en-US"/>
              <a:t>Review my Beneficiary Choices?</a:t>
            </a:r>
            <a:endParaRPr lang="en-US" b="1"/>
          </a:p>
        </p:txBody>
      </p:sp>
      <p:sp>
        <p:nvSpPr>
          <p:cNvPr id="5" name="Rectangle 4">
            <a:extLst>
              <a:ext uri="{FF2B5EF4-FFF2-40B4-BE49-F238E27FC236}">
                <a16:creationId xmlns:a16="http://schemas.microsoft.com/office/drawing/2014/main" id="{D281DE4A-ABEF-4821-0D90-780AD277965D}"/>
              </a:ext>
            </a:extLst>
          </p:cNvPr>
          <p:cNvSpPr/>
          <p:nvPr/>
        </p:nvSpPr>
        <p:spPr>
          <a:xfrm>
            <a:off x="655320" y="1637209"/>
            <a:ext cx="10881360" cy="280677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274320" tIns="182880" rIns="45720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C9B34"/>
                </a:solidFill>
                <a:effectLst/>
                <a:uLnTx/>
                <a:uFillTx/>
                <a:latin typeface="Aptos" panose="02110004020202020204"/>
                <a:ea typeface="+mn-ea"/>
                <a:cs typeface="+mn-cs"/>
              </a:rPr>
              <a:t>Protect Your Legacy – Major Life Events</a:t>
            </a:r>
          </a:p>
        </p:txBody>
      </p:sp>
      <p:sp>
        <p:nvSpPr>
          <p:cNvPr id="7" name="Arrow: Right 6">
            <a:extLst>
              <a:ext uri="{FF2B5EF4-FFF2-40B4-BE49-F238E27FC236}">
                <a16:creationId xmlns:a16="http://schemas.microsoft.com/office/drawing/2014/main" id="{D8A77EF9-4CF4-09E6-FC8B-86DB7BFF7F6E}"/>
              </a:ext>
            </a:extLst>
          </p:cNvPr>
          <p:cNvSpPr/>
          <p:nvPr/>
        </p:nvSpPr>
        <p:spPr>
          <a:xfrm>
            <a:off x="655320" y="3619055"/>
            <a:ext cx="10881360" cy="1623630"/>
          </a:xfrm>
          <a:prstGeom prst="rightArrow">
            <a:avLst>
              <a:gd name="adj1" fmla="val 50000"/>
              <a:gd name="adj2" fmla="val 43200"/>
            </a:avLst>
          </a:prstGeom>
          <a:solidFill>
            <a:schemeClr val="bg1">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mn-cs"/>
            </a:endParaRPr>
          </a:p>
        </p:txBody>
      </p:sp>
      <p:sp>
        <p:nvSpPr>
          <p:cNvPr id="8" name="Flowchart: Connector 7">
            <a:extLst>
              <a:ext uri="{FF2B5EF4-FFF2-40B4-BE49-F238E27FC236}">
                <a16:creationId xmlns:a16="http://schemas.microsoft.com/office/drawing/2014/main" id="{B0624C66-AB17-0E76-4E06-EE7416F8C983}"/>
              </a:ext>
            </a:extLst>
          </p:cNvPr>
          <p:cNvSpPr>
            <a:spLocks noChangeAspect="1"/>
          </p:cNvSpPr>
          <p:nvPr/>
        </p:nvSpPr>
        <p:spPr>
          <a:xfrm>
            <a:off x="1005301" y="4157373"/>
            <a:ext cx="552749" cy="548640"/>
          </a:xfrm>
          <a:prstGeom prst="flowChartConnector">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mn-cs"/>
            </a:endParaRPr>
          </a:p>
        </p:txBody>
      </p:sp>
      <p:sp>
        <p:nvSpPr>
          <p:cNvPr id="10" name="TextBox 9">
            <a:extLst>
              <a:ext uri="{FF2B5EF4-FFF2-40B4-BE49-F238E27FC236}">
                <a16:creationId xmlns:a16="http://schemas.microsoft.com/office/drawing/2014/main" id="{12F6D90C-173E-0D9D-CC81-9D19D0671773}"/>
              </a:ext>
            </a:extLst>
          </p:cNvPr>
          <p:cNvSpPr txBox="1"/>
          <p:nvPr/>
        </p:nvSpPr>
        <p:spPr>
          <a:xfrm>
            <a:off x="3359483" y="3209018"/>
            <a:ext cx="164592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6AB800"/>
                </a:solidFill>
                <a:effectLst/>
                <a:uLnTx/>
                <a:uFillTx/>
                <a:latin typeface="Aptos" panose="02110004020202020204"/>
                <a:ea typeface="+mn-ea"/>
                <a:cs typeface="+mn-cs"/>
              </a:rPr>
              <a:t>Single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6AB800"/>
                </a:solidFill>
                <a:effectLst/>
                <a:uLnTx/>
                <a:uFillTx/>
                <a:latin typeface="Aptos" panose="02110004020202020204"/>
                <a:ea typeface="+mn-ea"/>
                <a:cs typeface="+mn-cs"/>
              </a:rPr>
              <a:t>Parent</a:t>
            </a:r>
          </a:p>
        </p:txBody>
      </p:sp>
      <p:sp>
        <p:nvSpPr>
          <p:cNvPr id="11" name="TextBox 10">
            <a:extLst>
              <a:ext uri="{FF2B5EF4-FFF2-40B4-BE49-F238E27FC236}">
                <a16:creationId xmlns:a16="http://schemas.microsoft.com/office/drawing/2014/main" id="{A34C5DD4-AE6A-3090-7BF8-1AF42C0B489E}"/>
              </a:ext>
            </a:extLst>
          </p:cNvPr>
          <p:cNvSpPr txBox="1"/>
          <p:nvPr/>
        </p:nvSpPr>
        <p:spPr>
          <a:xfrm>
            <a:off x="1919087" y="3486017"/>
            <a:ext cx="164592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D345E"/>
                </a:solidFill>
                <a:effectLst/>
                <a:uLnTx/>
                <a:uFillTx/>
                <a:latin typeface="Aptos" panose="02110004020202020204"/>
                <a:ea typeface="+mn-ea"/>
                <a:cs typeface="+mn-cs"/>
              </a:rPr>
              <a:t>Divorce</a:t>
            </a:r>
          </a:p>
        </p:txBody>
      </p:sp>
      <p:sp>
        <p:nvSpPr>
          <p:cNvPr id="13" name="Flowchart: Connector 12">
            <a:extLst>
              <a:ext uri="{FF2B5EF4-FFF2-40B4-BE49-F238E27FC236}">
                <a16:creationId xmlns:a16="http://schemas.microsoft.com/office/drawing/2014/main" id="{09098841-F702-8B42-A4A0-F135AE55F182}"/>
              </a:ext>
            </a:extLst>
          </p:cNvPr>
          <p:cNvSpPr>
            <a:spLocks noChangeAspect="1"/>
          </p:cNvSpPr>
          <p:nvPr/>
        </p:nvSpPr>
        <p:spPr>
          <a:xfrm>
            <a:off x="2449026" y="4157373"/>
            <a:ext cx="552749" cy="548640"/>
          </a:xfrm>
          <a:prstGeom prst="flowChartConnector">
            <a:avLst/>
          </a:prstGeom>
          <a:solidFill>
            <a:srgbClr val="1D34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mn-cs"/>
            </a:endParaRPr>
          </a:p>
        </p:txBody>
      </p:sp>
      <p:sp>
        <p:nvSpPr>
          <p:cNvPr id="17" name="TextBox 16">
            <a:extLst>
              <a:ext uri="{FF2B5EF4-FFF2-40B4-BE49-F238E27FC236}">
                <a16:creationId xmlns:a16="http://schemas.microsoft.com/office/drawing/2014/main" id="{03FC2B45-2B41-24A2-E7AC-69DF7CC7D9FF}"/>
              </a:ext>
            </a:extLst>
          </p:cNvPr>
          <p:cNvSpPr txBox="1"/>
          <p:nvPr/>
        </p:nvSpPr>
        <p:spPr>
          <a:xfrm>
            <a:off x="4799879" y="3209018"/>
            <a:ext cx="164592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E07424"/>
                </a:solidFill>
                <a:effectLst/>
                <a:uLnTx/>
                <a:uFillTx/>
                <a:latin typeface="Aptos" panose="02110004020202020204"/>
                <a:ea typeface="+mn-ea"/>
                <a:cs typeface="+mn-cs"/>
              </a:rPr>
              <a:t>Child with Special Needs</a:t>
            </a:r>
          </a:p>
        </p:txBody>
      </p:sp>
      <p:sp>
        <p:nvSpPr>
          <p:cNvPr id="18" name="TextBox 17">
            <a:extLst>
              <a:ext uri="{FF2B5EF4-FFF2-40B4-BE49-F238E27FC236}">
                <a16:creationId xmlns:a16="http://schemas.microsoft.com/office/drawing/2014/main" id="{A2E3F0DA-95EB-B7CE-38DB-F6EC5AF70C25}"/>
              </a:ext>
            </a:extLst>
          </p:cNvPr>
          <p:cNvSpPr txBox="1"/>
          <p:nvPr/>
        </p:nvSpPr>
        <p:spPr>
          <a:xfrm>
            <a:off x="6240275" y="3209018"/>
            <a:ext cx="164592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56B8C"/>
                </a:solidFill>
                <a:effectLst/>
                <a:uLnTx/>
                <a:uFillTx/>
                <a:latin typeface="Aptos" panose="02110004020202020204"/>
                <a:ea typeface="+mn-ea"/>
                <a:cs typeface="+mn-cs"/>
              </a:rPr>
              <a:t>Second Marriage</a:t>
            </a:r>
          </a:p>
        </p:txBody>
      </p:sp>
      <p:sp>
        <p:nvSpPr>
          <p:cNvPr id="35" name="TextBox 34">
            <a:extLst>
              <a:ext uri="{FF2B5EF4-FFF2-40B4-BE49-F238E27FC236}">
                <a16:creationId xmlns:a16="http://schemas.microsoft.com/office/drawing/2014/main" id="{143546D7-7284-78A4-51AF-EE462F05E063}"/>
              </a:ext>
            </a:extLst>
          </p:cNvPr>
          <p:cNvSpPr txBox="1"/>
          <p:nvPr/>
        </p:nvSpPr>
        <p:spPr>
          <a:xfrm>
            <a:off x="7680671" y="3209018"/>
            <a:ext cx="164592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7030A0"/>
                </a:solidFill>
                <a:effectLst/>
                <a:uLnTx/>
                <a:uFillTx/>
                <a:latin typeface="Aptos" panose="02110004020202020204"/>
                <a:ea typeface="+mn-ea"/>
                <a:cs typeface="+mn-cs"/>
              </a:rPr>
              <a:t>Starting a Business</a:t>
            </a:r>
          </a:p>
        </p:txBody>
      </p:sp>
      <p:sp>
        <p:nvSpPr>
          <p:cNvPr id="36" name="TextBox 35">
            <a:extLst>
              <a:ext uri="{FF2B5EF4-FFF2-40B4-BE49-F238E27FC236}">
                <a16:creationId xmlns:a16="http://schemas.microsoft.com/office/drawing/2014/main" id="{E85AC536-F466-3525-F16D-FE152DBBB420}"/>
              </a:ext>
            </a:extLst>
          </p:cNvPr>
          <p:cNvSpPr txBox="1"/>
          <p:nvPr/>
        </p:nvSpPr>
        <p:spPr>
          <a:xfrm>
            <a:off x="9121065" y="3209018"/>
            <a:ext cx="164592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3C9B34"/>
                </a:solidFill>
                <a:effectLst/>
                <a:uLnTx/>
                <a:uFillTx/>
                <a:latin typeface="Aptos" panose="02110004020202020204"/>
                <a:ea typeface="+mn-ea"/>
                <a:cs typeface="+mn-cs"/>
              </a:rPr>
              <a:t>Multiple Generations</a:t>
            </a:r>
          </a:p>
        </p:txBody>
      </p:sp>
      <p:sp>
        <p:nvSpPr>
          <p:cNvPr id="42" name="Flowchart: Connector 41">
            <a:extLst>
              <a:ext uri="{FF2B5EF4-FFF2-40B4-BE49-F238E27FC236}">
                <a16:creationId xmlns:a16="http://schemas.microsoft.com/office/drawing/2014/main" id="{471E4793-EEA1-207C-E66A-EF5F64ECE6B4}"/>
              </a:ext>
            </a:extLst>
          </p:cNvPr>
          <p:cNvSpPr>
            <a:spLocks noChangeAspect="1"/>
          </p:cNvSpPr>
          <p:nvPr/>
        </p:nvSpPr>
        <p:spPr>
          <a:xfrm>
            <a:off x="5336476" y="4157373"/>
            <a:ext cx="552749" cy="548640"/>
          </a:xfrm>
          <a:prstGeom prst="flowChartConnector">
            <a:avLst/>
          </a:prstGeom>
          <a:solidFill>
            <a:srgbClr val="E074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mn-cs"/>
            </a:endParaRPr>
          </a:p>
        </p:txBody>
      </p:sp>
      <p:sp>
        <p:nvSpPr>
          <p:cNvPr id="43" name="Flowchart: Connector 42">
            <a:extLst>
              <a:ext uri="{FF2B5EF4-FFF2-40B4-BE49-F238E27FC236}">
                <a16:creationId xmlns:a16="http://schemas.microsoft.com/office/drawing/2014/main" id="{EEE565AC-0D74-6765-402F-61EFECC3BEEE}"/>
              </a:ext>
            </a:extLst>
          </p:cNvPr>
          <p:cNvSpPr>
            <a:spLocks noChangeAspect="1"/>
          </p:cNvSpPr>
          <p:nvPr/>
        </p:nvSpPr>
        <p:spPr>
          <a:xfrm>
            <a:off x="6780201" y="4157373"/>
            <a:ext cx="552749" cy="548640"/>
          </a:xfrm>
          <a:prstGeom prst="flowChartConnector">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mn-cs"/>
            </a:endParaRPr>
          </a:p>
        </p:txBody>
      </p:sp>
      <p:sp>
        <p:nvSpPr>
          <p:cNvPr id="44" name="Flowchart: Connector 43">
            <a:extLst>
              <a:ext uri="{FF2B5EF4-FFF2-40B4-BE49-F238E27FC236}">
                <a16:creationId xmlns:a16="http://schemas.microsoft.com/office/drawing/2014/main" id="{0DFE58B1-69F8-3071-6B7D-0623465AEEF8}"/>
              </a:ext>
            </a:extLst>
          </p:cNvPr>
          <p:cNvSpPr>
            <a:spLocks noChangeAspect="1"/>
          </p:cNvSpPr>
          <p:nvPr/>
        </p:nvSpPr>
        <p:spPr>
          <a:xfrm>
            <a:off x="8223926" y="4157373"/>
            <a:ext cx="552749" cy="548640"/>
          </a:xfrm>
          <a:prstGeom prst="flowChartConnector">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mn-cs"/>
            </a:endParaRPr>
          </a:p>
        </p:txBody>
      </p:sp>
      <p:sp>
        <p:nvSpPr>
          <p:cNvPr id="45" name="Flowchart: Connector 44">
            <a:extLst>
              <a:ext uri="{FF2B5EF4-FFF2-40B4-BE49-F238E27FC236}">
                <a16:creationId xmlns:a16="http://schemas.microsoft.com/office/drawing/2014/main" id="{31269475-A911-1D4A-3C6E-5C46DFDA9E5D}"/>
              </a:ext>
            </a:extLst>
          </p:cNvPr>
          <p:cNvSpPr>
            <a:spLocks noChangeAspect="1"/>
          </p:cNvSpPr>
          <p:nvPr/>
        </p:nvSpPr>
        <p:spPr>
          <a:xfrm>
            <a:off x="9667651" y="4157373"/>
            <a:ext cx="552749" cy="548640"/>
          </a:xfrm>
          <a:prstGeom prst="flowChartConnector">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mn-cs"/>
            </a:endParaRPr>
          </a:p>
        </p:txBody>
      </p:sp>
      <p:sp>
        <p:nvSpPr>
          <p:cNvPr id="46" name="TextBox 45">
            <a:extLst>
              <a:ext uri="{FF2B5EF4-FFF2-40B4-BE49-F238E27FC236}">
                <a16:creationId xmlns:a16="http://schemas.microsoft.com/office/drawing/2014/main" id="{978E9CDF-3A70-324D-4DE6-1F667D1D7916}"/>
              </a:ext>
            </a:extLst>
          </p:cNvPr>
          <p:cNvSpPr txBox="1"/>
          <p:nvPr/>
        </p:nvSpPr>
        <p:spPr>
          <a:xfrm>
            <a:off x="478691" y="3486017"/>
            <a:ext cx="164592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A89E"/>
                </a:solidFill>
                <a:effectLst/>
                <a:uLnTx/>
                <a:uFillTx/>
                <a:latin typeface="Aptos" panose="02110004020202020204"/>
                <a:ea typeface="+mn-ea"/>
                <a:cs typeface="+mn-cs"/>
              </a:rPr>
              <a:t>Marriage</a:t>
            </a:r>
          </a:p>
        </p:txBody>
      </p:sp>
      <p:sp>
        <p:nvSpPr>
          <p:cNvPr id="47" name="Flowchart: Connector 46">
            <a:extLst>
              <a:ext uri="{FF2B5EF4-FFF2-40B4-BE49-F238E27FC236}">
                <a16:creationId xmlns:a16="http://schemas.microsoft.com/office/drawing/2014/main" id="{FB67DE09-9D02-8C26-5C4E-A662D6422ECF}"/>
              </a:ext>
            </a:extLst>
          </p:cNvPr>
          <p:cNvSpPr>
            <a:spLocks noChangeAspect="1"/>
          </p:cNvSpPr>
          <p:nvPr/>
        </p:nvSpPr>
        <p:spPr>
          <a:xfrm>
            <a:off x="3892751" y="4157373"/>
            <a:ext cx="552749" cy="548640"/>
          </a:xfrm>
          <a:prstGeom prst="flowChartConnector">
            <a:avLst/>
          </a:prstGeom>
          <a:solidFill>
            <a:srgbClr val="6AB8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699468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51358B-50BA-DAFB-4A30-4D88B77C10CB}"/>
              </a:ext>
            </a:extLst>
          </p:cNvPr>
          <p:cNvSpPr>
            <a:spLocks noGrp="1"/>
          </p:cNvSpPr>
          <p:nvPr>
            <p:ph type="title"/>
          </p:nvPr>
        </p:nvSpPr>
        <p:spPr>
          <a:xfrm>
            <a:off x="5401340" y="505027"/>
            <a:ext cx="6300791" cy="501804"/>
          </a:xfrm>
        </p:spPr>
        <p:txBody>
          <a:bodyPr/>
          <a:lstStyle/>
          <a:p>
            <a:r>
              <a:rPr lang="en-US"/>
              <a:t>Don’t let this happen to you!</a:t>
            </a:r>
          </a:p>
        </p:txBody>
      </p:sp>
      <p:sp>
        <p:nvSpPr>
          <p:cNvPr id="3" name="Slide Number Placeholder 2">
            <a:extLst>
              <a:ext uri="{FF2B5EF4-FFF2-40B4-BE49-F238E27FC236}">
                <a16:creationId xmlns:a16="http://schemas.microsoft.com/office/drawing/2014/main" id="{9DD45C4B-0B39-22CD-D93F-560A268BF82B}"/>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rPr>
              <a:t>© 2026,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000" b="0" i="0" u="none" strike="noStrike" kern="1200" cap="none" spc="0" normalizeH="0" baseline="0" noProof="0">
              <a:ln>
                <a:noFill/>
              </a:ln>
              <a:solidFill>
                <a:srgbClr val="F3F3F5"/>
              </a:solidFill>
              <a:effectLst/>
              <a:uLnTx/>
              <a:uFillTx/>
              <a:latin typeface="Aptos Light" panose="020B0004020202020204" pitchFamily="34" charset="0"/>
            </a:endParaRPr>
          </a:p>
        </p:txBody>
      </p:sp>
      <p:pic>
        <p:nvPicPr>
          <p:cNvPr id="10" name="Picture Placeholder 9">
            <a:extLst>
              <a:ext uri="{FF2B5EF4-FFF2-40B4-BE49-F238E27FC236}">
                <a16:creationId xmlns:a16="http://schemas.microsoft.com/office/drawing/2014/main" id="{F4A31E7F-5864-D1E1-09F6-198C99DCB9A4}"/>
              </a:ext>
            </a:extLst>
          </p:cNvPr>
          <p:cNvPicPr>
            <a:picLocks noGrp="1" noChangeAspect="1"/>
          </p:cNvPicPr>
          <p:nvPr>
            <p:ph type="pic" sz="quarter" idx="19"/>
          </p:nvPr>
        </p:nvPicPr>
        <p:blipFill>
          <a:blip r:embed="rId3" cstate="screen">
            <a:extLst>
              <a:ext uri="{28A0092B-C50C-407E-A947-70E740481C1C}">
                <a14:useLocalDpi xmlns:a14="http://schemas.microsoft.com/office/drawing/2010/main"/>
              </a:ext>
            </a:extLst>
          </a:blip>
          <a:srcRect/>
          <a:stretch>
            <a:fillRect/>
          </a:stretch>
        </p:blipFill>
        <p:spPr/>
      </p:pic>
      <p:sp>
        <p:nvSpPr>
          <p:cNvPr id="11" name="TextBox 10">
            <a:extLst>
              <a:ext uri="{FF2B5EF4-FFF2-40B4-BE49-F238E27FC236}">
                <a16:creationId xmlns:a16="http://schemas.microsoft.com/office/drawing/2014/main" id="{6DA40A2F-8B38-3159-097A-97A206206D9E}"/>
              </a:ext>
            </a:extLst>
          </p:cNvPr>
          <p:cNvSpPr txBox="1"/>
          <p:nvPr/>
        </p:nvSpPr>
        <p:spPr>
          <a:xfrm>
            <a:off x="5337545" y="6039293"/>
            <a:ext cx="312597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3F3F5"/>
                </a:solidFill>
                <a:effectLst/>
                <a:uLnTx/>
                <a:uFillTx/>
                <a:latin typeface="Aptos" panose="02110004020202020204"/>
                <a:cs typeface="Arial"/>
              </a:rPr>
              <a:t>Source: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a:ln>
                  <a:noFill/>
                </a:ln>
                <a:solidFill>
                  <a:srgbClr val="F3F3F5"/>
                </a:solidFill>
                <a:effectLst/>
                <a:uLnTx/>
                <a:uFillTx/>
                <a:latin typeface="Aptos" panose="02110004020202020204"/>
                <a:cs typeface="Arial"/>
              </a:rPr>
              <a:t>Charles Schwab &amp; Co., Inc. v. Kamio, et al.</a:t>
            </a:r>
            <a:r>
              <a:rPr kumimoji="0" lang="en-US" sz="1200" b="0" i="0" u="none" strike="noStrike" kern="1200" cap="none" spc="0" normalizeH="0" baseline="0" noProof="0">
                <a:ln>
                  <a:noFill/>
                </a:ln>
                <a:solidFill>
                  <a:srgbClr val="F3F3F5"/>
                </a:solidFill>
                <a:effectLst/>
                <a:uLnTx/>
                <a:uFillTx/>
                <a:latin typeface="Aptos" panose="02110004020202020204"/>
                <a:cs typeface="Arial"/>
              </a:rPr>
              <a:t>, No. 2284CV02298H (Mass. Super. Ct. 2025)</a:t>
            </a:r>
          </a:p>
        </p:txBody>
      </p:sp>
      <p:sp>
        <p:nvSpPr>
          <p:cNvPr id="5" name="TextBox 4">
            <a:extLst>
              <a:ext uri="{FF2B5EF4-FFF2-40B4-BE49-F238E27FC236}">
                <a16:creationId xmlns:a16="http://schemas.microsoft.com/office/drawing/2014/main" id="{A1784691-46F4-8889-0C3A-291EBA1BF66F}"/>
              </a:ext>
            </a:extLst>
          </p:cNvPr>
          <p:cNvSpPr txBox="1"/>
          <p:nvPr/>
        </p:nvSpPr>
        <p:spPr>
          <a:xfrm>
            <a:off x="5446177" y="1190100"/>
            <a:ext cx="6255954" cy="373948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600"/>
              </a:spcBef>
              <a:spcAft>
                <a:spcPts val="1200"/>
              </a:spcAft>
              <a:buClrTx/>
              <a:buSzTx/>
              <a:buFont typeface="Wingdings" panose="05000000000000000000" pitchFamily="2" charset="2"/>
              <a:buChar char="q"/>
              <a:tabLst/>
              <a:defRPr/>
            </a:pPr>
            <a:r>
              <a:rPr kumimoji="0" lang="en-US" sz="2400" b="0" i="0" u="none" strike="noStrike" kern="1200" cap="none" spc="0" normalizeH="0" baseline="0" noProof="0">
                <a:ln>
                  <a:noFill/>
                </a:ln>
                <a:solidFill>
                  <a:srgbClr val="FFFFFF"/>
                </a:solidFill>
                <a:effectLst/>
                <a:uLnTx/>
                <a:uFillTx/>
                <a:latin typeface="Aptos" panose="02110004020202020204"/>
                <a:cs typeface="Arial"/>
              </a:rPr>
              <a:t>Michael named his parents and then sister as IRA beneficiaries</a:t>
            </a:r>
          </a:p>
          <a:p>
            <a:pPr marL="285750" marR="0" lvl="0" indent="-285750" algn="l" defTabSz="914400" rtl="0" eaLnBrk="1" fontAlgn="auto" latinLnBrk="0" hangingPunct="1">
              <a:lnSpc>
                <a:spcPct val="100000"/>
              </a:lnSpc>
              <a:spcBef>
                <a:spcPts val="600"/>
              </a:spcBef>
              <a:spcAft>
                <a:spcPts val="1200"/>
              </a:spcAft>
              <a:buClrTx/>
              <a:buSzTx/>
              <a:buFont typeface="Wingdings" panose="05000000000000000000" pitchFamily="2" charset="2"/>
              <a:buChar char="q"/>
              <a:tabLst/>
              <a:defRPr/>
            </a:pPr>
            <a:r>
              <a:rPr kumimoji="0" lang="en-US" sz="2400" b="0" i="0" u="none" strike="noStrike" kern="1200" cap="none" spc="0" normalizeH="0" baseline="0" noProof="0">
                <a:ln>
                  <a:noFill/>
                </a:ln>
                <a:solidFill>
                  <a:srgbClr val="FFFFFF"/>
                </a:solidFill>
                <a:effectLst/>
                <a:uLnTx/>
                <a:uFillTx/>
                <a:latin typeface="Aptos" panose="02110004020202020204"/>
                <a:cs typeface="Arial"/>
              </a:rPr>
              <a:t>He later got married but did not update his IRA beneficiary</a:t>
            </a:r>
          </a:p>
          <a:p>
            <a:pPr marL="285750" marR="0" lvl="0" indent="-285750" algn="l" defTabSz="914400" rtl="0" eaLnBrk="1" fontAlgn="auto" latinLnBrk="0" hangingPunct="1">
              <a:lnSpc>
                <a:spcPct val="100000"/>
              </a:lnSpc>
              <a:spcBef>
                <a:spcPts val="600"/>
              </a:spcBef>
              <a:spcAft>
                <a:spcPts val="1200"/>
              </a:spcAft>
              <a:buClrTx/>
              <a:buSzTx/>
              <a:buFont typeface="Wingdings" panose="05000000000000000000" pitchFamily="2" charset="2"/>
              <a:buChar char="q"/>
              <a:tabLst/>
              <a:defRPr/>
            </a:pPr>
            <a:r>
              <a:rPr kumimoji="0" lang="en-US" sz="2400" b="0" i="0" u="none" strike="noStrike" kern="1200" cap="none" spc="0" normalizeH="0" baseline="0" noProof="0">
                <a:ln>
                  <a:noFill/>
                </a:ln>
                <a:solidFill>
                  <a:srgbClr val="FFFFFF"/>
                </a:solidFill>
                <a:effectLst/>
                <a:uLnTx/>
                <a:uFillTx/>
                <a:latin typeface="Aptos" panose="02110004020202020204"/>
                <a:cs typeface="Arial"/>
              </a:rPr>
              <a:t>Michael died after his parents had already passed away</a:t>
            </a:r>
          </a:p>
          <a:p>
            <a:pPr marL="285750" marR="0" lvl="0" indent="-285750" algn="l" defTabSz="914400" rtl="0" eaLnBrk="1" fontAlgn="auto" latinLnBrk="0" hangingPunct="1">
              <a:lnSpc>
                <a:spcPct val="100000"/>
              </a:lnSpc>
              <a:spcBef>
                <a:spcPts val="600"/>
              </a:spcBef>
              <a:spcAft>
                <a:spcPts val="1200"/>
              </a:spcAft>
              <a:buClrTx/>
              <a:buSzTx/>
              <a:buFont typeface="Wingdings" panose="05000000000000000000" pitchFamily="2" charset="2"/>
              <a:buChar char="q"/>
              <a:tabLst/>
              <a:defRPr/>
            </a:pPr>
            <a:r>
              <a:rPr kumimoji="0" lang="en-US" sz="2400" b="0" i="0" u="none" strike="noStrike" kern="1200" cap="none" spc="0" normalizeH="0" baseline="0" noProof="0">
                <a:ln>
                  <a:noFill/>
                </a:ln>
                <a:solidFill>
                  <a:srgbClr val="FFFFFF"/>
                </a:solidFill>
                <a:effectLst/>
                <a:uLnTx/>
                <a:uFillTx/>
                <a:latin typeface="Aptos" panose="02110004020202020204"/>
                <a:cs typeface="Arial"/>
              </a:rPr>
              <a:t>His wife thought that she and their children should receive the IRA</a:t>
            </a:r>
          </a:p>
        </p:txBody>
      </p:sp>
      <p:sp>
        <p:nvSpPr>
          <p:cNvPr id="7" name="Freeform 12">
            <a:extLst>
              <a:ext uri="{FF2B5EF4-FFF2-40B4-BE49-F238E27FC236}">
                <a16:creationId xmlns:a16="http://schemas.microsoft.com/office/drawing/2014/main" id="{4F5FEF80-0BC9-1A21-7B13-F4CD6C2A7356}"/>
              </a:ext>
            </a:extLst>
          </p:cNvPr>
          <p:cNvSpPr/>
          <p:nvPr/>
        </p:nvSpPr>
        <p:spPr>
          <a:xfrm>
            <a:off x="5067301" y="5173437"/>
            <a:ext cx="7124699" cy="831466"/>
          </a:xfrm>
          <a:custGeom>
            <a:avLst/>
            <a:gdLst>
              <a:gd name="connsiteX0" fmla="*/ 1137684 w 6339012"/>
              <a:gd name="connsiteY0" fmla="*/ 0 h 1137684"/>
              <a:gd name="connsiteX1" fmla="*/ 6339012 w 6339012"/>
              <a:gd name="connsiteY1" fmla="*/ 0 h 1137684"/>
              <a:gd name="connsiteX2" fmla="*/ 6339012 w 6339012"/>
              <a:gd name="connsiteY2" fmla="*/ 1137684 h 1137684"/>
              <a:gd name="connsiteX3" fmla="*/ 0 w 6339012"/>
              <a:gd name="connsiteY3" fmla="*/ 1137684 h 1137684"/>
            </a:gdLst>
            <a:ahLst/>
            <a:cxnLst>
              <a:cxn ang="0">
                <a:pos x="connsiteX0" y="connsiteY0"/>
              </a:cxn>
              <a:cxn ang="0">
                <a:pos x="connsiteX1" y="connsiteY1"/>
              </a:cxn>
              <a:cxn ang="0">
                <a:pos x="connsiteX2" y="connsiteY2"/>
              </a:cxn>
              <a:cxn ang="0">
                <a:pos x="connsiteX3" y="connsiteY3"/>
              </a:cxn>
            </a:cxnLst>
            <a:rect l="l" t="t" r="r" b="b"/>
            <a:pathLst>
              <a:path w="6339012" h="1137684">
                <a:moveTo>
                  <a:pt x="1137684" y="0"/>
                </a:moveTo>
                <a:lnTo>
                  <a:pt x="6339012" y="0"/>
                </a:lnTo>
                <a:lnTo>
                  <a:pt x="6339012" y="1137684"/>
                </a:lnTo>
                <a:lnTo>
                  <a:pt x="0" y="1137684"/>
                </a:lnTo>
                <a:close/>
              </a:path>
            </a:pathLst>
          </a:cu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3F3F5"/>
              </a:solidFill>
              <a:effectLst/>
              <a:uLnTx/>
              <a:uFillTx/>
              <a:latin typeface="Arial" panose="020B0604020202020204"/>
              <a:cs typeface="Arial"/>
            </a:endParaRPr>
          </a:p>
        </p:txBody>
      </p:sp>
      <p:sp>
        <p:nvSpPr>
          <p:cNvPr id="8" name="TextBox 7">
            <a:extLst>
              <a:ext uri="{FF2B5EF4-FFF2-40B4-BE49-F238E27FC236}">
                <a16:creationId xmlns:a16="http://schemas.microsoft.com/office/drawing/2014/main" id="{D0A130EF-8D16-0D45-8F6C-9E2094520579}"/>
              </a:ext>
            </a:extLst>
          </p:cNvPr>
          <p:cNvSpPr txBox="1"/>
          <p:nvPr/>
        </p:nvSpPr>
        <p:spPr>
          <a:xfrm>
            <a:off x="6351217" y="5146520"/>
            <a:ext cx="5350914"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3F3F5"/>
                </a:solidFill>
                <a:effectLst/>
                <a:uLnTx/>
                <a:uFillTx/>
                <a:latin typeface="Aptos" panose="020B0004020202020204" pitchFamily="34" charset="0"/>
                <a:cs typeface="Arial"/>
              </a:rPr>
              <a:t>Judge Ruled:</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2400" b="0" i="0" u="none" strike="noStrike" kern="1200" cap="none" spc="0" normalizeH="0" baseline="0" noProof="0">
                <a:ln>
                  <a:noFill/>
                </a:ln>
                <a:solidFill>
                  <a:srgbClr val="F3F3F5"/>
                </a:solidFill>
                <a:effectLst/>
                <a:uLnTx/>
                <a:uFillTx/>
                <a:latin typeface="Aptos" panose="020B0004020202020204" pitchFamily="34" charset="0"/>
                <a:cs typeface="Arial"/>
              </a:rPr>
              <a:t>Michael’s sister will receive the IRA</a:t>
            </a:r>
          </a:p>
        </p:txBody>
      </p:sp>
    </p:spTree>
    <p:extLst>
      <p:ext uri="{BB962C8B-B14F-4D97-AF65-F5344CB8AC3E}">
        <p14:creationId xmlns:p14="http://schemas.microsoft.com/office/powerpoint/2010/main" val="6286470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D875E7-465A-0B75-7104-FABBDD96F39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DF29724-641F-5F05-13CB-BEE920EE348F}"/>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endParaRPr>
          </a:p>
        </p:txBody>
      </p:sp>
      <p:sp>
        <p:nvSpPr>
          <p:cNvPr id="3" name="Text Placeholder 2">
            <a:extLst>
              <a:ext uri="{FF2B5EF4-FFF2-40B4-BE49-F238E27FC236}">
                <a16:creationId xmlns:a16="http://schemas.microsoft.com/office/drawing/2014/main" id="{4014F70C-D80D-0A1C-AF5B-1DD480D1DF40}"/>
              </a:ext>
            </a:extLst>
          </p:cNvPr>
          <p:cNvSpPr>
            <a:spLocks noGrp="1"/>
          </p:cNvSpPr>
          <p:nvPr>
            <p:ph type="body" sz="quarter" idx="11"/>
          </p:nvPr>
        </p:nvSpPr>
        <p:spPr>
          <a:xfrm>
            <a:off x="2355867" y="2412752"/>
            <a:ext cx="7480266" cy="1755593"/>
          </a:xfrm>
        </p:spPr>
        <p:txBody>
          <a:bodyPr/>
          <a:lstStyle/>
          <a:p>
            <a:r>
              <a:rPr lang="en-US" sz="3600"/>
              <a:t>Do you know that both </a:t>
            </a:r>
            <a:r>
              <a:rPr lang="en-US" sz="3600" b="1"/>
              <a:t>you and your beneficiary </a:t>
            </a:r>
            <a:r>
              <a:rPr lang="en-US" sz="3600"/>
              <a:t>must take </a:t>
            </a:r>
            <a:r>
              <a:rPr lang="en-US" sz="3600" b="1"/>
              <a:t>distributions </a:t>
            </a:r>
            <a:r>
              <a:rPr lang="en-US" sz="3600"/>
              <a:t>from your Traditional IRA?</a:t>
            </a:r>
          </a:p>
        </p:txBody>
      </p:sp>
    </p:spTree>
    <p:extLst>
      <p:ext uri="{BB962C8B-B14F-4D97-AF65-F5344CB8AC3E}">
        <p14:creationId xmlns:p14="http://schemas.microsoft.com/office/powerpoint/2010/main" val="14560472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767B5-4EFF-955E-3424-4BB4915A4E56}"/>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E1CE51D-C4ED-FF19-BBF6-958403FB6FC6}"/>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0CB5E4E6-C8E5-60EF-A7B6-99401A35D29B}"/>
              </a:ext>
            </a:extLst>
          </p:cNvPr>
          <p:cNvSpPr>
            <a:spLocks noGrp="1"/>
          </p:cNvSpPr>
          <p:nvPr>
            <p:ph type="title"/>
          </p:nvPr>
        </p:nvSpPr>
        <p:spPr/>
        <p:txBody>
          <a:bodyPr/>
          <a:lstStyle/>
          <a:p>
            <a:r>
              <a:rPr lang="en-US" b="1"/>
              <a:t>Resources</a:t>
            </a:r>
            <a:endParaRPr lang="en-US"/>
          </a:p>
        </p:txBody>
      </p:sp>
      <p:pic>
        <p:nvPicPr>
          <p:cNvPr id="19" name="Picture 18">
            <a:hlinkClick r:id="rId3"/>
            <a:extLst>
              <a:ext uri="{FF2B5EF4-FFF2-40B4-BE49-F238E27FC236}">
                <a16:creationId xmlns:a16="http://schemas.microsoft.com/office/drawing/2014/main" id="{3C7E7C5C-0B76-FD40-1B68-9FC902209FFB}"/>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5575739" y="1224462"/>
            <a:ext cx="5827600" cy="4261851"/>
          </a:xfrm>
          <a:prstGeom prst="rect">
            <a:avLst/>
          </a:prstGeom>
          <a:ln>
            <a:noFill/>
          </a:ln>
          <a:effectLst>
            <a:outerShdw blurRad="190500" algn="tl" rotWithShape="0">
              <a:srgbClr val="000000">
                <a:alpha val="70000"/>
              </a:srgbClr>
            </a:outerShdw>
          </a:effectLst>
        </p:spPr>
      </p:pic>
      <p:pic>
        <p:nvPicPr>
          <p:cNvPr id="22" name="Picture 21">
            <a:hlinkClick r:id="rId5"/>
            <a:extLst>
              <a:ext uri="{FF2B5EF4-FFF2-40B4-BE49-F238E27FC236}">
                <a16:creationId xmlns:a16="http://schemas.microsoft.com/office/drawing/2014/main" id="{B2681B0B-65DC-5ADA-380C-CC3B8D3E812B}"/>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762439" y="1224462"/>
            <a:ext cx="4724400" cy="4261851"/>
          </a:xfrm>
          <a:prstGeom prst="rect">
            <a:avLst/>
          </a:prstGeom>
          <a:ln>
            <a:noFill/>
          </a:ln>
          <a:effectLst>
            <a:outerShdw blurRad="190500" algn="tl" rotWithShape="0">
              <a:srgbClr val="000000">
                <a:alpha val="70000"/>
              </a:srgbClr>
            </a:outerShdw>
          </a:effectLst>
        </p:spPr>
      </p:pic>
      <p:pic>
        <p:nvPicPr>
          <p:cNvPr id="24" name="Picture 23">
            <a:extLst>
              <a:ext uri="{FF2B5EF4-FFF2-40B4-BE49-F238E27FC236}">
                <a16:creationId xmlns:a16="http://schemas.microsoft.com/office/drawing/2014/main" id="{0095751D-05D5-3089-74A8-EA62355BF6D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301679" y="4928811"/>
            <a:ext cx="1645920" cy="1645920"/>
          </a:xfrm>
          <a:prstGeom prst="rect">
            <a:avLst/>
          </a:prstGeom>
          <a:solidFill>
            <a:srgbClr val="3D9B35"/>
          </a:solidFill>
          <a:ln w="38100">
            <a:solidFill>
              <a:srgbClr val="3D9B35"/>
            </a:solidFill>
          </a:ln>
        </p:spPr>
      </p:pic>
      <p:pic>
        <p:nvPicPr>
          <p:cNvPr id="26" name="Picture 25">
            <a:extLst>
              <a:ext uri="{FF2B5EF4-FFF2-40B4-BE49-F238E27FC236}">
                <a16:creationId xmlns:a16="http://schemas.microsoft.com/office/drawing/2014/main" id="{F148746A-BE48-DCFC-900F-8B6DC627DB2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666579" y="4928811"/>
            <a:ext cx="1645920" cy="1645920"/>
          </a:xfrm>
          <a:prstGeom prst="rect">
            <a:avLst/>
          </a:prstGeom>
          <a:ln w="38100">
            <a:solidFill>
              <a:srgbClr val="3D9B35"/>
            </a:solidFill>
          </a:ln>
        </p:spPr>
      </p:pic>
    </p:spTree>
    <p:extLst>
      <p:ext uri="{BB962C8B-B14F-4D97-AF65-F5344CB8AC3E}">
        <p14:creationId xmlns:p14="http://schemas.microsoft.com/office/powerpoint/2010/main" val="31887214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BDF55-611E-F6F8-C739-E992CCA5B2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834606-61E7-FF61-DAA8-001117DA9710}"/>
              </a:ext>
            </a:extLst>
          </p:cNvPr>
          <p:cNvSpPr>
            <a:spLocks noGrp="1"/>
          </p:cNvSpPr>
          <p:nvPr>
            <p:ph type="title"/>
          </p:nvPr>
        </p:nvSpPr>
        <p:spPr>
          <a:xfrm>
            <a:off x="127000" y="250887"/>
            <a:ext cx="5969000" cy="1000402"/>
          </a:xfrm>
        </p:spPr>
        <p:txBody>
          <a:bodyPr/>
          <a:lstStyle/>
          <a:p>
            <a:r>
              <a:rPr lang="en-US" b="1"/>
              <a:t>Steps You Can Take Today</a:t>
            </a:r>
          </a:p>
        </p:txBody>
      </p:sp>
      <p:sp>
        <p:nvSpPr>
          <p:cNvPr id="3" name="Content Placeholder 2">
            <a:extLst>
              <a:ext uri="{FF2B5EF4-FFF2-40B4-BE49-F238E27FC236}">
                <a16:creationId xmlns:a16="http://schemas.microsoft.com/office/drawing/2014/main" id="{E3D0675F-FDE7-4FF8-2F48-A651633D51F0}"/>
              </a:ext>
            </a:extLst>
          </p:cNvPr>
          <p:cNvSpPr>
            <a:spLocks noGrp="1"/>
          </p:cNvSpPr>
          <p:nvPr>
            <p:ph sz="quarter" idx="17"/>
          </p:nvPr>
        </p:nvSpPr>
        <p:spPr>
          <a:xfrm>
            <a:off x="387706" y="1257286"/>
            <a:ext cx="4933666" cy="3006913"/>
          </a:xfrm>
        </p:spPr>
        <p:txBody>
          <a:bodyPr/>
          <a:lstStyle/>
          <a:p>
            <a:r>
              <a:rPr lang="en-US" sz="2200"/>
              <a:t>Review your IRA beneficiary choices</a:t>
            </a:r>
          </a:p>
          <a:p>
            <a:r>
              <a:rPr lang="en-US" sz="2200"/>
              <a:t>Contact your IRA custodian to understand your options</a:t>
            </a:r>
          </a:p>
          <a:p>
            <a:r>
              <a:rPr lang="en-US" sz="2200"/>
              <a:t>Partner with your attorney, CPA, and financial professional to make sure your IRA and estate plan are coordinated</a:t>
            </a:r>
          </a:p>
        </p:txBody>
      </p:sp>
      <p:sp>
        <p:nvSpPr>
          <p:cNvPr id="6" name="Slide Number Placeholder 5">
            <a:extLst>
              <a:ext uri="{FF2B5EF4-FFF2-40B4-BE49-F238E27FC236}">
                <a16:creationId xmlns:a16="http://schemas.microsoft.com/office/drawing/2014/main" id="{44E09237-286E-C3EC-2445-FDA1493603E5}"/>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pic>
        <p:nvPicPr>
          <p:cNvPr id="10" name="Picture Placeholder 9" descr="A group of people crossing a finish line&#10;&#10;Description automatically generated">
            <a:extLst>
              <a:ext uri="{FF2B5EF4-FFF2-40B4-BE49-F238E27FC236}">
                <a16:creationId xmlns:a16="http://schemas.microsoft.com/office/drawing/2014/main" id="{9BCA14B5-3242-32C8-BCE4-FA8F335D8180}"/>
              </a:ext>
            </a:extLst>
          </p:cNvPr>
          <p:cNvPicPr>
            <a:picLocks noGrp="1" noChangeAspect="1"/>
          </p:cNvPicPr>
          <p:nvPr>
            <p:ph type="pic" sz="quarter" idx="19"/>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8225205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le of question marks&#10;&#10;Description automatically generated">
            <a:extLst>
              <a:ext uri="{FF2B5EF4-FFF2-40B4-BE49-F238E27FC236}">
                <a16:creationId xmlns:a16="http://schemas.microsoft.com/office/drawing/2014/main" id="{283F9848-EB56-37C4-0B51-28EF240E0945}"/>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p:blipFill>
        <p:spPr/>
      </p:pic>
      <p:sp>
        <p:nvSpPr>
          <p:cNvPr id="12" name="Text Placeholder 11">
            <a:extLst>
              <a:ext uri="{FF2B5EF4-FFF2-40B4-BE49-F238E27FC236}">
                <a16:creationId xmlns:a16="http://schemas.microsoft.com/office/drawing/2014/main" id="{74447AC5-D197-8F3D-4819-4A787138F7EC}"/>
              </a:ext>
            </a:extLst>
          </p:cNvPr>
          <p:cNvSpPr>
            <a:spLocks noGrp="1"/>
          </p:cNvSpPr>
          <p:nvPr>
            <p:ph type="body" sz="quarter" idx="11"/>
          </p:nvPr>
        </p:nvSpPr>
        <p:spPr/>
        <p:txBody>
          <a:bodyPr anchor="t"/>
          <a:lstStyle/>
          <a:p>
            <a:pPr>
              <a:lnSpc>
                <a:spcPct val="100000"/>
              </a:lnSpc>
              <a:spcBef>
                <a:spcPts val="0"/>
              </a:spcBef>
              <a:spcAft>
                <a:spcPts val="0"/>
              </a:spcAft>
            </a:pPr>
            <a:endParaRPr lang="en-US"/>
          </a:p>
          <a:p>
            <a:pPr>
              <a:lnSpc>
                <a:spcPct val="100000"/>
              </a:lnSpc>
              <a:spcBef>
                <a:spcPts val="0"/>
              </a:spcBef>
              <a:spcAft>
                <a:spcPts val="0"/>
              </a:spcAft>
            </a:pPr>
            <a:endParaRPr lang="en-US"/>
          </a:p>
          <a:p>
            <a:pPr>
              <a:lnSpc>
                <a:spcPct val="100000"/>
              </a:lnSpc>
              <a:spcBef>
                <a:spcPts val="0"/>
              </a:spcBef>
              <a:spcAft>
                <a:spcPts val="0"/>
              </a:spcAft>
            </a:pPr>
            <a:endParaRPr lang="en-US"/>
          </a:p>
          <a:p>
            <a:pPr>
              <a:lnSpc>
                <a:spcPct val="100000"/>
              </a:lnSpc>
              <a:spcBef>
                <a:spcPts val="0"/>
              </a:spcBef>
              <a:spcAft>
                <a:spcPts val="0"/>
              </a:spcAft>
            </a:pPr>
            <a:r>
              <a:rPr lang="en-US" sz="4400" b="1"/>
              <a:t>Questions</a:t>
            </a:r>
          </a:p>
        </p:txBody>
      </p:sp>
      <p:sp>
        <p:nvSpPr>
          <p:cNvPr id="2" name="Slide Number Placeholder 2">
            <a:extLst>
              <a:ext uri="{FF2B5EF4-FFF2-40B4-BE49-F238E27FC236}">
                <a16:creationId xmlns:a16="http://schemas.microsoft.com/office/drawing/2014/main" id="{809E6639-05D9-713A-3008-371ACC22D55A}"/>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FFFFF"/>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FFFFFF"/>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000" b="0" i="0" u="none" strike="noStrike" kern="1200" cap="none" spc="0" normalizeH="0" baseline="0" noProof="0">
              <a:ln>
                <a:noFill/>
              </a:ln>
              <a:solidFill>
                <a:srgbClr val="FFFFFF"/>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39448276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346150-7C00-EAB2-CD55-111592A3FE61}"/>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1603672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B64CBC-9641-44F0-CD14-77C200FA6E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BB4468-6C2B-BA22-B2E4-F69B01F729E3}"/>
              </a:ext>
            </a:extLst>
          </p:cNvPr>
          <p:cNvSpPr>
            <a:spLocks noGrp="1"/>
          </p:cNvSpPr>
          <p:nvPr>
            <p:ph type="title"/>
          </p:nvPr>
        </p:nvSpPr>
        <p:spPr/>
        <p:txBody>
          <a:bodyPr/>
          <a:lstStyle/>
          <a:p>
            <a:r>
              <a:rPr lang="en-US">
                <a:solidFill>
                  <a:schemeClr val="accent1"/>
                </a:solidFill>
              </a:rPr>
              <a:t>Inherited IRAs… the </a:t>
            </a:r>
            <a:r>
              <a:rPr lang="en-US" b="1">
                <a:solidFill>
                  <a:schemeClr val="accent1"/>
                </a:solidFill>
              </a:rPr>
              <a:t>Rules are Complicated</a:t>
            </a:r>
          </a:p>
        </p:txBody>
      </p:sp>
      <p:sp>
        <p:nvSpPr>
          <p:cNvPr id="11" name="Slide Number Placeholder 10">
            <a:extLst>
              <a:ext uri="{FF2B5EF4-FFF2-40B4-BE49-F238E27FC236}">
                <a16:creationId xmlns:a16="http://schemas.microsoft.com/office/drawing/2014/main" id="{A4A58E39-E398-7917-FD8C-5151B5D55009}"/>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endParaRPr>
          </a:p>
        </p:txBody>
      </p:sp>
      <p:pic>
        <p:nvPicPr>
          <p:cNvPr id="35" name="Picture 34" descr="A close-up of words&#10;&#10;Description automatically generated">
            <a:extLst>
              <a:ext uri="{FF2B5EF4-FFF2-40B4-BE49-F238E27FC236}">
                <a16:creationId xmlns:a16="http://schemas.microsoft.com/office/drawing/2014/main" id="{D53E25B5-3409-39C0-ED13-B7DD2ECBC9F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08276" y="1711194"/>
            <a:ext cx="7772400" cy="4017818"/>
          </a:xfrm>
          <a:prstGeom prst="rect">
            <a:avLst/>
          </a:prstGeom>
        </p:spPr>
      </p:pic>
    </p:spTree>
    <p:extLst>
      <p:ext uri="{BB962C8B-B14F-4D97-AF65-F5344CB8AC3E}">
        <p14:creationId xmlns:p14="http://schemas.microsoft.com/office/powerpoint/2010/main" val="4151937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F6CF74-0B9C-DADB-3EA4-0D42174619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B8BC24-FE0B-BAAA-21B3-CB1570BAB63E}"/>
              </a:ext>
            </a:extLst>
          </p:cNvPr>
          <p:cNvSpPr>
            <a:spLocks noGrp="1"/>
          </p:cNvSpPr>
          <p:nvPr>
            <p:ph type="title"/>
          </p:nvPr>
        </p:nvSpPr>
        <p:spPr/>
        <p:txBody>
          <a:bodyPr/>
          <a:lstStyle/>
          <a:p>
            <a:r>
              <a:rPr lang="en-US" b="1"/>
              <a:t>Key Concepts </a:t>
            </a:r>
            <a:r>
              <a:rPr lang="en-US"/>
              <a:t>to Understand</a:t>
            </a:r>
          </a:p>
        </p:txBody>
      </p:sp>
      <p:sp>
        <p:nvSpPr>
          <p:cNvPr id="10" name="Slide Number Placeholder 9">
            <a:extLst>
              <a:ext uri="{FF2B5EF4-FFF2-40B4-BE49-F238E27FC236}">
                <a16:creationId xmlns:a16="http://schemas.microsoft.com/office/drawing/2014/main" id="{08600D2A-7187-F72F-7DE1-58F5EA94D33C}"/>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endParaRPr>
          </a:p>
        </p:txBody>
      </p:sp>
      <p:graphicFrame>
        <p:nvGraphicFramePr>
          <p:cNvPr id="5" name="Table 4">
            <a:extLst>
              <a:ext uri="{FF2B5EF4-FFF2-40B4-BE49-F238E27FC236}">
                <a16:creationId xmlns:a16="http://schemas.microsoft.com/office/drawing/2014/main" id="{D54962A9-D9A2-93C0-555F-C80FDA789446}"/>
              </a:ext>
            </a:extLst>
          </p:cNvPr>
          <p:cNvGraphicFramePr>
            <a:graphicFrameLocks noGrp="1"/>
          </p:cNvGraphicFramePr>
          <p:nvPr/>
        </p:nvGraphicFramePr>
        <p:xfrm>
          <a:off x="680285" y="4692497"/>
          <a:ext cx="9971219" cy="784416"/>
        </p:xfrm>
        <a:graphic>
          <a:graphicData uri="http://schemas.openxmlformats.org/drawingml/2006/table">
            <a:tbl>
              <a:tblPr firstRow="1" bandRow="1">
                <a:tableStyleId>{5C22544A-7EE6-4342-B048-85BDC9FD1C3A}</a:tableStyleId>
              </a:tblPr>
              <a:tblGrid>
                <a:gridCol w="414680">
                  <a:extLst>
                    <a:ext uri="{9D8B030D-6E8A-4147-A177-3AD203B41FA5}">
                      <a16:colId xmlns:a16="http://schemas.microsoft.com/office/drawing/2014/main" val="4176657733"/>
                    </a:ext>
                  </a:extLst>
                </a:gridCol>
                <a:gridCol w="9556539">
                  <a:extLst>
                    <a:ext uri="{9D8B030D-6E8A-4147-A177-3AD203B41FA5}">
                      <a16:colId xmlns:a16="http://schemas.microsoft.com/office/drawing/2014/main" val="432571595"/>
                    </a:ext>
                  </a:extLst>
                </a:gridCol>
              </a:tblGrid>
              <a:tr h="772955">
                <a:tc>
                  <a:txBody>
                    <a:bodyPr/>
                    <a:lstStyle/>
                    <a:p>
                      <a:pPr marL="0" marR="0" lvl="0" indent="0" algn="l" defTabSz="914400" rtl="0" eaLnBrk="1" fontAlgn="auto" latinLnBrk="0" hangingPunct="1">
                        <a:lnSpc>
                          <a:spcPts val="2305"/>
                        </a:lnSpc>
                        <a:spcBef>
                          <a:spcPts val="0"/>
                        </a:spcBef>
                        <a:spcAft>
                          <a:spcPts val="0"/>
                        </a:spcAft>
                        <a:buClrTx/>
                        <a:buSzTx/>
                        <a:buFontTx/>
                        <a:buNone/>
                        <a:tabLst/>
                        <a:defRPr/>
                      </a:pPr>
                      <a:r>
                        <a:rPr lang="en-US" sz="3200" b="0">
                          <a:solidFill>
                            <a:schemeClr val="accent2"/>
                          </a:solidFill>
                          <a:latin typeface="Wingdings 3" pitchFamily="2" charset="2"/>
                        </a:rPr>
                        <a:t>xz</a:t>
                      </a:r>
                    </a:p>
                  </a:txBody>
                  <a:tcPr marL="0" marR="0" marT="182880" marB="0" anchor="ctr">
                    <a:lnL w="762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kern="1200">
                          <a:solidFill>
                            <a:srgbClr val="3D9B35"/>
                          </a:solidFill>
                          <a:latin typeface="Aptos ExtraBold" panose="020B0004020202020204" pitchFamily="34" charset="0"/>
                          <a:ea typeface="+mn-ea"/>
                          <a:cs typeface="+mn-cs"/>
                        </a:rPr>
                        <a:t>When</a:t>
                      </a:r>
                    </a:p>
                  </a:txBody>
                  <a:tcPr marL="182880" marR="182880" marT="91440" marB="91440" anchor="ctr">
                    <a:lnL w="762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06450398"/>
                  </a:ext>
                </a:extLst>
              </a:tr>
            </a:tbl>
          </a:graphicData>
        </a:graphic>
      </p:graphicFrame>
      <p:sp>
        <p:nvSpPr>
          <p:cNvPr id="6" name="Text Placeholder 7">
            <a:extLst>
              <a:ext uri="{FF2B5EF4-FFF2-40B4-BE49-F238E27FC236}">
                <a16:creationId xmlns:a16="http://schemas.microsoft.com/office/drawing/2014/main" id="{951C6F5C-4BFB-02CC-3103-8900F3BD40C3}"/>
              </a:ext>
            </a:extLst>
          </p:cNvPr>
          <p:cNvSpPr txBox="1">
            <a:spLocks/>
          </p:cNvSpPr>
          <p:nvPr/>
        </p:nvSpPr>
        <p:spPr>
          <a:xfrm>
            <a:off x="1096024" y="5481216"/>
            <a:ext cx="9555480" cy="731520"/>
          </a:xfrm>
          <a:prstGeom prst="rect">
            <a:avLst/>
          </a:prstGeom>
          <a:solidFill>
            <a:schemeClr val="bg1">
              <a:alpha val="25000"/>
            </a:schemeClr>
          </a:solidFill>
        </p:spPr>
        <p:txBody>
          <a:bodyPr vert="horz" lIns="182880" tIns="91440" rIns="182880" bIns="91440" rtlCol="0" anchor="t">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200" b="0" i="0" u="none" strike="noStrike" kern="1200" cap="none" spc="0" normalizeH="0" baseline="0" noProof="0">
                <a:ln>
                  <a:noFill/>
                </a:ln>
                <a:solidFill>
                  <a:srgbClr val="414041"/>
                </a:solidFill>
                <a:effectLst/>
                <a:uLnTx/>
                <a:uFillTx/>
                <a:latin typeface="Aptos" panose="02110004020202020204"/>
                <a:ea typeface="+mn-ea"/>
                <a:cs typeface="+mn-cs"/>
              </a:rPr>
              <a:t>Your start date is</a:t>
            </a:r>
            <a:r>
              <a:rPr kumimoji="0" lang="en-US" sz="2200" b="1" i="0" u="none" strike="noStrike" kern="1200" cap="none" spc="0" normalizeH="0" baseline="0" noProof="0">
                <a:ln>
                  <a:noFill/>
                </a:ln>
                <a:solidFill>
                  <a:srgbClr val="414041"/>
                </a:solidFill>
                <a:effectLst/>
                <a:uLnTx/>
                <a:uFillTx/>
                <a:latin typeface="Aptos" panose="02110004020202020204"/>
                <a:ea typeface="+mn-ea"/>
                <a:cs typeface="+mn-cs"/>
              </a:rPr>
              <a:t> </a:t>
            </a:r>
            <a:r>
              <a:rPr kumimoji="0" lang="en-US" sz="2200" b="0" i="0" u="none" strike="noStrike" kern="1200" cap="none" spc="0" normalizeH="0" baseline="0" noProof="0">
                <a:ln>
                  <a:noFill/>
                </a:ln>
                <a:solidFill>
                  <a:srgbClr val="414041"/>
                </a:solidFill>
                <a:effectLst/>
                <a:uLnTx/>
                <a:uFillTx/>
                <a:latin typeface="Aptos" panose="02110004020202020204"/>
                <a:ea typeface="+mn-ea"/>
                <a:cs typeface="+mn-cs"/>
              </a:rPr>
              <a:t>when you </a:t>
            </a:r>
            <a:r>
              <a:rPr kumimoji="0" lang="en-US" sz="2200" b="1" i="0" u="none" strike="noStrike" kern="1200" cap="none" spc="0" normalizeH="0" baseline="0" noProof="0">
                <a:ln>
                  <a:noFill/>
                </a:ln>
                <a:solidFill>
                  <a:srgbClr val="414041"/>
                </a:solidFill>
                <a:effectLst/>
                <a:uLnTx/>
                <a:uFillTx/>
                <a:latin typeface="Aptos" panose="02110004020202020204"/>
                <a:ea typeface="+mn-ea"/>
                <a:cs typeface="+mn-cs"/>
              </a:rPr>
              <a:t>must begin taking RMDs </a:t>
            </a:r>
          </a:p>
        </p:txBody>
      </p:sp>
      <p:graphicFrame>
        <p:nvGraphicFramePr>
          <p:cNvPr id="7" name="Table 6">
            <a:extLst>
              <a:ext uri="{FF2B5EF4-FFF2-40B4-BE49-F238E27FC236}">
                <a16:creationId xmlns:a16="http://schemas.microsoft.com/office/drawing/2014/main" id="{BD70E82E-FF5D-B041-B1F4-1357430EA923}"/>
              </a:ext>
            </a:extLst>
          </p:cNvPr>
          <p:cNvGraphicFramePr>
            <a:graphicFrameLocks noGrp="1"/>
          </p:cNvGraphicFramePr>
          <p:nvPr/>
        </p:nvGraphicFramePr>
        <p:xfrm>
          <a:off x="680484" y="1315486"/>
          <a:ext cx="9971020" cy="784416"/>
        </p:xfrm>
        <a:graphic>
          <a:graphicData uri="http://schemas.openxmlformats.org/drawingml/2006/table">
            <a:tbl>
              <a:tblPr firstRow="1" bandRow="1">
                <a:tableStyleId>{5C22544A-7EE6-4342-B048-85BDC9FD1C3A}</a:tableStyleId>
              </a:tblPr>
              <a:tblGrid>
                <a:gridCol w="414680">
                  <a:extLst>
                    <a:ext uri="{9D8B030D-6E8A-4147-A177-3AD203B41FA5}">
                      <a16:colId xmlns:a16="http://schemas.microsoft.com/office/drawing/2014/main" val="4176657733"/>
                    </a:ext>
                  </a:extLst>
                </a:gridCol>
                <a:gridCol w="9556340">
                  <a:extLst>
                    <a:ext uri="{9D8B030D-6E8A-4147-A177-3AD203B41FA5}">
                      <a16:colId xmlns:a16="http://schemas.microsoft.com/office/drawing/2014/main" val="432571595"/>
                    </a:ext>
                  </a:extLst>
                </a:gridCol>
              </a:tblGrid>
              <a:tr h="666468">
                <a:tc>
                  <a:txBody>
                    <a:bodyPr/>
                    <a:lstStyle/>
                    <a:p>
                      <a:pPr marL="0" marR="0" lvl="0" indent="0" algn="l" defTabSz="914400" rtl="0" eaLnBrk="1" fontAlgn="auto" latinLnBrk="0" hangingPunct="1">
                        <a:lnSpc>
                          <a:spcPts val="2305"/>
                        </a:lnSpc>
                        <a:spcBef>
                          <a:spcPts val="0"/>
                        </a:spcBef>
                        <a:spcAft>
                          <a:spcPts val="0"/>
                        </a:spcAft>
                        <a:buClrTx/>
                        <a:buSzTx/>
                        <a:buFontTx/>
                        <a:buNone/>
                        <a:tabLst/>
                        <a:defRPr/>
                      </a:pPr>
                      <a:r>
                        <a:rPr lang="en-US" sz="3200" b="0">
                          <a:solidFill>
                            <a:schemeClr val="accent2"/>
                          </a:solidFill>
                          <a:latin typeface="Wingdings 3" pitchFamily="2" charset="2"/>
                        </a:rPr>
                        <a:t>xz</a:t>
                      </a:r>
                    </a:p>
                  </a:txBody>
                  <a:tcPr marL="0" marR="0" marT="182880" marB="0" anchor="ctr">
                    <a:lnL w="762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a:solidFill>
                            <a:srgbClr val="3D9B35"/>
                          </a:solidFill>
                          <a:latin typeface="Aptos ExtraBold" panose="020B0004020202020204" pitchFamily="34" charset="0"/>
                        </a:rPr>
                        <a:t>Who</a:t>
                      </a:r>
                    </a:p>
                  </a:txBody>
                  <a:tcPr marL="182880" marR="182880" marT="91440" marB="91440" anchor="ctr">
                    <a:lnL w="762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06450398"/>
                  </a:ext>
                </a:extLst>
              </a:tr>
            </a:tbl>
          </a:graphicData>
        </a:graphic>
      </p:graphicFrame>
      <p:sp>
        <p:nvSpPr>
          <p:cNvPr id="8" name="Text Placeholder 7">
            <a:extLst>
              <a:ext uri="{FF2B5EF4-FFF2-40B4-BE49-F238E27FC236}">
                <a16:creationId xmlns:a16="http://schemas.microsoft.com/office/drawing/2014/main" id="{73EE90A6-297D-9951-61C8-F5DFE2AEF144}"/>
              </a:ext>
            </a:extLst>
          </p:cNvPr>
          <p:cNvSpPr txBox="1">
            <a:spLocks/>
          </p:cNvSpPr>
          <p:nvPr/>
        </p:nvSpPr>
        <p:spPr>
          <a:xfrm>
            <a:off x="1099388" y="2091079"/>
            <a:ext cx="9552116" cy="731520"/>
          </a:xfrm>
          <a:prstGeom prst="rect">
            <a:avLst/>
          </a:prstGeom>
          <a:solidFill>
            <a:schemeClr val="bg1">
              <a:alpha val="35000"/>
            </a:schemeClr>
          </a:solidFill>
        </p:spPr>
        <p:txBody>
          <a:bodyPr vert="horz" lIns="182880" tIns="91440" rIns="182880" bIns="91440" rtlCol="0" anchor="t">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49212"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200" b="0" i="0" u="none" strike="noStrike" kern="1200" cap="none" spc="0" normalizeH="0" baseline="0" noProof="0">
                <a:ln>
                  <a:noFill/>
                </a:ln>
                <a:solidFill>
                  <a:srgbClr val="414041"/>
                </a:solidFill>
                <a:effectLst/>
                <a:uLnTx/>
                <a:uFillTx/>
                <a:latin typeface="Aptos" panose="02110004020202020204"/>
                <a:ea typeface="+mn-ea"/>
                <a:cs typeface="+mn-cs"/>
              </a:rPr>
              <a:t>These rules apply to </a:t>
            </a:r>
            <a:r>
              <a:rPr kumimoji="0" lang="en-US" sz="2200" b="1" i="0" u="none" strike="noStrike" kern="1200" cap="none" spc="0" normalizeH="0" baseline="0" noProof="0">
                <a:ln>
                  <a:noFill/>
                </a:ln>
                <a:solidFill>
                  <a:srgbClr val="414041"/>
                </a:solidFill>
                <a:effectLst/>
                <a:uLnTx/>
                <a:uFillTx/>
                <a:latin typeface="Aptos" panose="02110004020202020204"/>
                <a:ea typeface="+mn-ea"/>
                <a:cs typeface="+mn-cs"/>
              </a:rPr>
              <a:t>you and your beneficiaries</a:t>
            </a:r>
          </a:p>
        </p:txBody>
      </p:sp>
      <p:graphicFrame>
        <p:nvGraphicFramePr>
          <p:cNvPr id="3" name="Table 2">
            <a:extLst>
              <a:ext uri="{FF2B5EF4-FFF2-40B4-BE49-F238E27FC236}">
                <a16:creationId xmlns:a16="http://schemas.microsoft.com/office/drawing/2014/main" id="{2D1352FB-2C73-B678-8DD1-B62E93E2368C}"/>
              </a:ext>
            </a:extLst>
          </p:cNvPr>
          <p:cNvGraphicFramePr>
            <a:graphicFrameLocks noGrp="1"/>
          </p:cNvGraphicFramePr>
          <p:nvPr/>
        </p:nvGraphicFramePr>
        <p:xfrm>
          <a:off x="680484" y="3003992"/>
          <a:ext cx="9971020" cy="784416"/>
        </p:xfrm>
        <a:graphic>
          <a:graphicData uri="http://schemas.openxmlformats.org/drawingml/2006/table">
            <a:tbl>
              <a:tblPr firstRow="1" bandRow="1">
                <a:tableStyleId>{5C22544A-7EE6-4342-B048-85BDC9FD1C3A}</a:tableStyleId>
              </a:tblPr>
              <a:tblGrid>
                <a:gridCol w="414680">
                  <a:extLst>
                    <a:ext uri="{9D8B030D-6E8A-4147-A177-3AD203B41FA5}">
                      <a16:colId xmlns:a16="http://schemas.microsoft.com/office/drawing/2014/main" val="4176657733"/>
                    </a:ext>
                  </a:extLst>
                </a:gridCol>
                <a:gridCol w="9556340">
                  <a:extLst>
                    <a:ext uri="{9D8B030D-6E8A-4147-A177-3AD203B41FA5}">
                      <a16:colId xmlns:a16="http://schemas.microsoft.com/office/drawing/2014/main" val="432571595"/>
                    </a:ext>
                  </a:extLst>
                </a:gridCol>
              </a:tblGrid>
              <a:tr h="772955">
                <a:tc>
                  <a:txBody>
                    <a:bodyPr/>
                    <a:lstStyle/>
                    <a:p>
                      <a:pPr marL="0" marR="0" lvl="0" indent="0" algn="l" defTabSz="914400" rtl="0" eaLnBrk="1" fontAlgn="auto" latinLnBrk="0" hangingPunct="1">
                        <a:lnSpc>
                          <a:spcPts val="2305"/>
                        </a:lnSpc>
                        <a:spcBef>
                          <a:spcPts val="0"/>
                        </a:spcBef>
                        <a:spcAft>
                          <a:spcPts val="0"/>
                        </a:spcAft>
                        <a:buClrTx/>
                        <a:buSzTx/>
                        <a:buFontTx/>
                        <a:buNone/>
                        <a:tabLst/>
                        <a:defRPr/>
                      </a:pPr>
                      <a:r>
                        <a:rPr lang="en-US" sz="3200" b="0">
                          <a:solidFill>
                            <a:schemeClr val="accent2"/>
                          </a:solidFill>
                          <a:latin typeface="Wingdings 3" pitchFamily="2" charset="2"/>
                        </a:rPr>
                        <a:t>xz</a:t>
                      </a:r>
                    </a:p>
                  </a:txBody>
                  <a:tcPr marL="0" marR="0" marT="182880" marB="0" anchor="ctr">
                    <a:lnL w="762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a:solidFill>
                            <a:srgbClr val="3D9B35"/>
                          </a:solidFill>
                          <a:latin typeface="Aptos ExtraBold" panose="020B0004020202020204" pitchFamily="34" charset="0"/>
                        </a:rPr>
                        <a:t>What</a:t>
                      </a:r>
                    </a:p>
                  </a:txBody>
                  <a:tcPr marL="182880" marR="182880" marT="91440" marB="91440" anchor="ctr">
                    <a:lnL w="762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06450398"/>
                  </a:ext>
                </a:extLst>
              </a:tr>
            </a:tbl>
          </a:graphicData>
        </a:graphic>
      </p:graphicFrame>
      <p:sp>
        <p:nvSpPr>
          <p:cNvPr id="4" name="Text Placeholder 7">
            <a:extLst>
              <a:ext uri="{FF2B5EF4-FFF2-40B4-BE49-F238E27FC236}">
                <a16:creationId xmlns:a16="http://schemas.microsoft.com/office/drawing/2014/main" id="{E1FAF3DB-DC85-5EC0-7842-2BBC548ACBB0}"/>
              </a:ext>
            </a:extLst>
          </p:cNvPr>
          <p:cNvSpPr txBox="1">
            <a:spLocks/>
          </p:cNvSpPr>
          <p:nvPr/>
        </p:nvSpPr>
        <p:spPr>
          <a:xfrm>
            <a:off x="1096024" y="3786148"/>
            <a:ext cx="9555480" cy="731520"/>
          </a:xfrm>
          <a:prstGeom prst="rect">
            <a:avLst/>
          </a:prstGeom>
          <a:solidFill>
            <a:schemeClr val="bg1">
              <a:alpha val="35000"/>
            </a:schemeClr>
          </a:solidFill>
        </p:spPr>
        <p:txBody>
          <a:bodyPr vert="horz" lIns="182880" tIns="91440" rIns="182880" bIns="91440" rtlCol="0" anchor="t">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200" b="0" i="0" u="none" strike="noStrike" kern="1200" cap="none" spc="0" normalizeH="0" baseline="0" noProof="0">
                <a:ln>
                  <a:noFill/>
                </a:ln>
                <a:solidFill>
                  <a:srgbClr val="414041"/>
                </a:solidFill>
                <a:effectLst/>
                <a:uLnTx/>
                <a:uFillTx/>
                <a:latin typeface="Aptos" panose="02110004020202020204"/>
                <a:ea typeface="+mn-ea"/>
                <a:cs typeface="+mn-cs"/>
              </a:rPr>
              <a:t>The money you and your beneficiaries must take out is called </a:t>
            </a:r>
            <a:r>
              <a:rPr kumimoji="0" lang="en-US" sz="2200" b="1" i="0" u="none" strike="noStrike" kern="1200" cap="none" spc="0" normalizeH="0" baseline="0" noProof="0">
                <a:ln>
                  <a:noFill/>
                </a:ln>
                <a:solidFill>
                  <a:srgbClr val="414041"/>
                </a:solidFill>
                <a:effectLst/>
                <a:uLnTx/>
                <a:uFillTx/>
                <a:latin typeface="Aptos" panose="02110004020202020204"/>
                <a:ea typeface="+mn-ea"/>
                <a:cs typeface="+mn-cs"/>
              </a:rPr>
              <a:t>required minimum distributions</a:t>
            </a:r>
            <a:r>
              <a:rPr kumimoji="0" lang="en-US" sz="2200" b="0" i="0" u="none" strike="noStrike" kern="1200" cap="none" spc="0" normalizeH="0" baseline="0" noProof="0">
                <a:ln>
                  <a:noFill/>
                </a:ln>
                <a:solidFill>
                  <a:srgbClr val="414041"/>
                </a:solidFill>
                <a:effectLst/>
                <a:uLnTx/>
                <a:uFillTx/>
                <a:latin typeface="Aptos" panose="02110004020202020204"/>
                <a:ea typeface="+mn-ea"/>
                <a:cs typeface="+mn-cs"/>
              </a:rPr>
              <a:t> (“RMDs”)</a:t>
            </a:r>
          </a:p>
        </p:txBody>
      </p:sp>
    </p:spTree>
    <p:extLst>
      <p:ext uri="{BB962C8B-B14F-4D97-AF65-F5344CB8AC3E}">
        <p14:creationId xmlns:p14="http://schemas.microsoft.com/office/powerpoint/2010/main" val="36816103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2359BC-32A4-6AA3-50ED-CDE5722CB10B}"/>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A7FC8DCE-D149-DF57-F866-5DDA338500B3}"/>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F37E48D2-D2E7-3AA7-87BC-9C5B743F8DC9}"/>
              </a:ext>
            </a:extLst>
          </p:cNvPr>
          <p:cNvSpPr>
            <a:spLocks noGrp="1"/>
          </p:cNvSpPr>
          <p:nvPr>
            <p:ph type="title"/>
          </p:nvPr>
        </p:nvSpPr>
        <p:spPr>
          <a:xfrm>
            <a:off x="457201" y="457200"/>
            <a:ext cx="10925174" cy="501804"/>
          </a:xfrm>
        </p:spPr>
        <p:txBody>
          <a:bodyPr/>
          <a:lstStyle/>
          <a:p>
            <a:r>
              <a:rPr lang="en-US" b="1"/>
              <a:t>Why </a:t>
            </a:r>
            <a:r>
              <a:rPr lang="en-US"/>
              <a:t>are IRA Distributions Required?</a:t>
            </a:r>
          </a:p>
        </p:txBody>
      </p:sp>
      <p:grpSp>
        <p:nvGrpSpPr>
          <p:cNvPr id="53" name="Group 52">
            <a:extLst>
              <a:ext uri="{FF2B5EF4-FFF2-40B4-BE49-F238E27FC236}">
                <a16:creationId xmlns:a16="http://schemas.microsoft.com/office/drawing/2014/main" id="{911B35A5-6961-3CA4-4636-ABCCD02A1F3D}"/>
              </a:ext>
            </a:extLst>
          </p:cNvPr>
          <p:cNvGrpSpPr>
            <a:grpSpLocks noChangeAspect="1"/>
          </p:cNvGrpSpPr>
          <p:nvPr/>
        </p:nvGrpSpPr>
        <p:grpSpPr>
          <a:xfrm>
            <a:off x="1200671" y="3684190"/>
            <a:ext cx="1371600" cy="1371600"/>
            <a:chOff x="7071767" y="1964070"/>
            <a:chExt cx="1235529" cy="1235529"/>
          </a:xfrm>
        </p:grpSpPr>
        <p:sp>
          <p:nvSpPr>
            <p:cNvPr id="8" name="Snip Diagonal Corner Rectangle 30"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90E73BBF-32E5-1880-EB46-3B857276FA64}"/>
                </a:ext>
              </a:extLst>
            </p:cNvPr>
            <p:cNvSpPr/>
            <p:nvPr/>
          </p:nvSpPr>
          <p:spPr>
            <a:xfrm>
              <a:off x="7071767" y="1964070"/>
              <a:ext cx="1235529" cy="1235529"/>
            </a:xfrm>
            <a:prstGeom prst="snip2Diag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3F3F5"/>
                </a:solidFill>
                <a:effectLst/>
                <a:uLnTx/>
                <a:uFillTx/>
                <a:latin typeface="Aptos Light" panose="020B0004020202020204" pitchFamily="34" charset="0"/>
                <a:ea typeface="等线" panose="02010600030101010101" pitchFamily="2" charset="-122"/>
                <a:cs typeface="+mn-cs"/>
              </a:endParaRPr>
            </a:p>
          </p:txBody>
        </p:sp>
        <p:sp>
          <p:nvSpPr>
            <p:cNvPr id="10" name="Graphic 89">
              <a:extLst>
                <a:ext uri="{FF2B5EF4-FFF2-40B4-BE49-F238E27FC236}">
                  <a16:creationId xmlns:a16="http://schemas.microsoft.com/office/drawing/2014/main" id="{B85AEFF9-B37F-FEF0-1C35-F7577012CE4E}"/>
                </a:ext>
              </a:extLst>
            </p:cNvPr>
            <p:cNvSpPr>
              <a:spLocks noChangeAspect="1"/>
            </p:cNvSpPr>
            <p:nvPr/>
          </p:nvSpPr>
          <p:spPr>
            <a:xfrm>
              <a:off x="7271192" y="2279662"/>
              <a:ext cx="836678" cy="604345"/>
            </a:xfrm>
            <a:custGeom>
              <a:avLst/>
              <a:gdLst>
                <a:gd name="connsiteX0" fmla="*/ 476897 w 836678"/>
                <a:gd name="connsiteY0" fmla="*/ 604345 h 604345"/>
                <a:gd name="connsiteX1" fmla="*/ 447179 w 836678"/>
                <a:gd name="connsiteY1" fmla="*/ 595549 h 604345"/>
                <a:gd name="connsiteX2" fmla="*/ 394400 w 836678"/>
                <a:gd name="connsiteY2" fmla="*/ 561314 h 604345"/>
                <a:gd name="connsiteX3" fmla="*/ 386317 w 836678"/>
                <a:gd name="connsiteY3" fmla="*/ 571537 h 604345"/>
                <a:gd name="connsiteX4" fmla="*/ 340907 w 836678"/>
                <a:gd name="connsiteY4" fmla="*/ 596024 h 604345"/>
                <a:gd name="connsiteX5" fmla="*/ 311189 w 836678"/>
                <a:gd name="connsiteY5" fmla="*/ 587228 h 604345"/>
                <a:gd name="connsiteX6" fmla="*/ 287653 w 836678"/>
                <a:gd name="connsiteY6" fmla="*/ 552993 h 604345"/>
                <a:gd name="connsiteX7" fmla="*/ 286940 w 836678"/>
                <a:gd name="connsiteY7" fmla="*/ 548713 h 604345"/>
                <a:gd name="connsiteX8" fmla="*/ 270060 w 836678"/>
                <a:gd name="connsiteY8" fmla="*/ 550140 h 604345"/>
                <a:gd name="connsiteX9" fmla="*/ 240342 w 836678"/>
                <a:gd name="connsiteY9" fmla="*/ 541343 h 604345"/>
                <a:gd name="connsiteX10" fmla="*/ 216092 w 836678"/>
                <a:gd name="connsiteY10" fmla="*/ 502829 h 604345"/>
                <a:gd name="connsiteX11" fmla="*/ 199212 w 836678"/>
                <a:gd name="connsiteY11" fmla="*/ 504255 h 604345"/>
                <a:gd name="connsiteX12" fmla="*/ 169494 w 836678"/>
                <a:gd name="connsiteY12" fmla="*/ 495458 h 604345"/>
                <a:gd name="connsiteX13" fmla="*/ 145957 w 836678"/>
                <a:gd name="connsiteY13" fmla="*/ 461223 h 604345"/>
                <a:gd name="connsiteX14" fmla="*/ 145244 w 836678"/>
                <a:gd name="connsiteY14" fmla="*/ 456944 h 604345"/>
                <a:gd name="connsiteX15" fmla="*/ 128364 w 836678"/>
                <a:gd name="connsiteY15" fmla="*/ 458133 h 604345"/>
                <a:gd name="connsiteX16" fmla="*/ 98646 w 836678"/>
                <a:gd name="connsiteY16" fmla="*/ 449336 h 604345"/>
                <a:gd name="connsiteX17" fmla="*/ 82955 w 836678"/>
                <a:gd name="connsiteY17" fmla="*/ 374209 h 604345"/>
                <a:gd name="connsiteX18" fmla="*/ 91276 w 836678"/>
                <a:gd name="connsiteY18" fmla="*/ 361609 h 604345"/>
                <a:gd name="connsiteX19" fmla="*/ 76061 w 836678"/>
                <a:gd name="connsiteY19" fmla="*/ 329513 h 604345"/>
                <a:gd name="connsiteX20" fmla="*/ 68928 w 836678"/>
                <a:gd name="connsiteY20" fmla="*/ 313109 h 604345"/>
                <a:gd name="connsiteX21" fmla="*/ 56090 w 836678"/>
                <a:gd name="connsiteY21" fmla="*/ 300746 h 604345"/>
                <a:gd name="connsiteX22" fmla="*/ 5451 w 836678"/>
                <a:gd name="connsiteY22" fmla="*/ 267462 h 604345"/>
                <a:gd name="connsiteX23" fmla="*/ 1884 w 836678"/>
                <a:gd name="connsiteY23" fmla="*/ 250820 h 604345"/>
                <a:gd name="connsiteX24" fmla="*/ 140489 w 836678"/>
                <a:gd name="connsiteY24" fmla="*/ 38515 h 604345"/>
                <a:gd name="connsiteX25" fmla="*/ 148097 w 836678"/>
                <a:gd name="connsiteY25" fmla="*/ 33284 h 604345"/>
                <a:gd name="connsiteX26" fmla="*/ 150474 w 836678"/>
                <a:gd name="connsiteY26" fmla="*/ 33046 h 604345"/>
                <a:gd name="connsiteX27" fmla="*/ 157131 w 836678"/>
                <a:gd name="connsiteY27" fmla="*/ 34948 h 604345"/>
                <a:gd name="connsiteX28" fmla="*/ 199212 w 836678"/>
                <a:gd name="connsiteY28" fmla="*/ 62289 h 604345"/>
                <a:gd name="connsiteX29" fmla="*/ 225839 w 836678"/>
                <a:gd name="connsiteY29" fmla="*/ 70134 h 604345"/>
                <a:gd name="connsiteX30" fmla="*/ 246999 w 836678"/>
                <a:gd name="connsiteY30" fmla="*/ 65380 h 604345"/>
                <a:gd name="connsiteX31" fmla="*/ 301680 w 836678"/>
                <a:gd name="connsiteY31" fmla="*/ 52779 h 604345"/>
                <a:gd name="connsiteX32" fmla="*/ 315231 w 836678"/>
                <a:gd name="connsiteY32" fmla="*/ 53492 h 604345"/>
                <a:gd name="connsiteX33" fmla="*/ 341621 w 836678"/>
                <a:gd name="connsiteY33" fmla="*/ 37326 h 604345"/>
                <a:gd name="connsiteX34" fmla="*/ 410804 w 836678"/>
                <a:gd name="connsiteY34" fmla="*/ 9748 h 604345"/>
                <a:gd name="connsiteX35" fmla="*/ 461919 w 836678"/>
                <a:gd name="connsiteY35" fmla="*/ 0 h 604345"/>
                <a:gd name="connsiteX36" fmla="*/ 523733 w 836678"/>
                <a:gd name="connsiteY36" fmla="*/ 14502 h 604345"/>
                <a:gd name="connsiteX37" fmla="*/ 597671 w 836678"/>
                <a:gd name="connsiteY37" fmla="*/ 51590 h 604345"/>
                <a:gd name="connsiteX38" fmla="*/ 633808 w 836678"/>
                <a:gd name="connsiteY38" fmla="*/ 60149 h 604345"/>
                <a:gd name="connsiteX39" fmla="*/ 673749 w 836678"/>
                <a:gd name="connsiteY39" fmla="*/ 49451 h 604345"/>
                <a:gd name="connsiteX40" fmla="*/ 679693 w 836678"/>
                <a:gd name="connsiteY40" fmla="*/ 47787 h 604345"/>
                <a:gd name="connsiteX41" fmla="*/ 689440 w 836678"/>
                <a:gd name="connsiteY41" fmla="*/ 53017 h 604345"/>
                <a:gd name="connsiteX42" fmla="*/ 834464 w 836678"/>
                <a:gd name="connsiteY42" fmla="*/ 260805 h 604345"/>
                <a:gd name="connsiteX43" fmla="*/ 831611 w 836678"/>
                <a:gd name="connsiteY43" fmla="*/ 277447 h 604345"/>
                <a:gd name="connsiteX44" fmla="*/ 786915 w 836678"/>
                <a:gd name="connsiteY44" fmla="*/ 308592 h 604345"/>
                <a:gd name="connsiteX45" fmla="*/ 763616 w 836678"/>
                <a:gd name="connsiteY45" fmla="*/ 341400 h 604345"/>
                <a:gd name="connsiteX46" fmla="*/ 769084 w 836678"/>
                <a:gd name="connsiteY46" fmla="*/ 367552 h 604345"/>
                <a:gd name="connsiteX47" fmla="*/ 758861 w 836678"/>
                <a:gd name="connsiteY47" fmla="*/ 401787 h 604345"/>
                <a:gd name="connsiteX48" fmla="*/ 706082 w 836678"/>
                <a:gd name="connsiteY48" fmla="*/ 430079 h 604345"/>
                <a:gd name="connsiteX49" fmla="*/ 686587 w 836678"/>
                <a:gd name="connsiteY49" fmla="*/ 426988 h 604345"/>
                <a:gd name="connsiteX50" fmla="*/ 675175 w 836678"/>
                <a:gd name="connsiteY50" fmla="*/ 468118 h 604345"/>
                <a:gd name="connsiteX51" fmla="*/ 635472 w 836678"/>
                <a:gd name="connsiteY51" fmla="*/ 495221 h 604345"/>
                <a:gd name="connsiteX52" fmla="*/ 622396 w 836678"/>
                <a:gd name="connsiteY52" fmla="*/ 496647 h 604345"/>
                <a:gd name="connsiteX53" fmla="*/ 605992 w 836678"/>
                <a:gd name="connsiteY53" fmla="*/ 494508 h 604345"/>
                <a:gd name="connsiteX54" fmla="*/ 595769 w 836678"/>
                <a:gd name="connsiteY54" fmla="*/ 527554 h 604345"/>
                <a:gd name="connsiteX55" fmla="*/ 550360 w 836678"/>
                <a:gd name="connsiteY55" fmla="*/ 552042 h 604345"/>
                <a:gd name="connsiteX56" fmla="*/ 531816 w 836678"/>
                <a:gd name="connsiteY56" fmla="*/ 548713 h 604345"/>
                <a:gd name="connsiteX57" fmla="*/ 521355 w 836678"/>
                <a:gd name="connsiteY57" fmla="*/ 579620 h 604345"/>
                <a:gd name="connsiteX58" fmla="*/ 475946 w 836678"/>
                <a:gd name="connsiteY58" fmla="*/ 604345 h 604345"/>
                <a:gd name="connsiteX59" fmla="*/ 363018 w 836678"/>
                <a:gd name="connsiteY59" fmla="*/ 453616 h 604345"/>
                <a:gd name="connsiteX60" fmla="*/ 392736 w 836678"/>
                <a:gd name="connsiteY60" fmla="*/ 462412 h 604345"/>
                <a:gd name="connsiteX61" fmla="*/ 416272 w 836678"/>
                <a:gd name="connsiteY61" fmla="*/ 496647 h 604345"/>
                <a:gd name="connsiteX62" fmla="*/ 408664 w 836678"/>
                <a:gd name="connsiteY62" fmla="*/ 537539 h 604345"/>
                <a:gd name="connsiteX63" fmla="*/ 407951 w 836678"/>
                <a:gd name="connsiteY63" fmla="*/ 538490 h 604345"/>
                <a:gd name="connsiteX64" fmla="*/ 407951 w 836678"/>
                <a:gd name="connsiteY64" fmla="*/ 541105 h 604345"/>
                <a:gd name="connsiteX65" fmla="*/ 460493 w 836678"/>
                <a:gd name="connsiteY65" fmla="*/ 575103 h 604345"/>
                <a:gd name="connsiteX66" fmla="*/ 476897 w 836678"/>
                <a:gd name="connsiteY66" fmla="*/ 580095 h 604345"/>
                <a:gd name="connsiteX67" fmla="*/ 483316 w 836678"/>
                <a:gd name="connsiteY67" fmla="*/ 579382 h 604345"/>
                <a:gd name="connsiteX68" fmla="*/ 502336 w 836678"/>
                <a:gd name="connsiteY68" fmla="*/ 566306 h 604345"/>
                <a:gd name="connsiteX69" fmla="*/ 493539 w 836678"/>
                <a:gd name="connsiteY69" fmla="*/ 524463 h 604345"/>
                <a:gd name="connsiteX70" fmla="*/ 415797 w 836678"/>
                <a:gd name="connsiteY70" fmla="*/ 473586 h 604345"/>
                <a:gd name="connsiteX71" fmla="*/ 430537 w 836678"/>
                <a:gd name="connsiteY71" fmla="*/ 453140 h 604345"/>
                <a:gd name="connsiteX72" fmla="*/ 506615 w 836678"/>
                <a:gd name="connsiteY72" fmla="*/ 504255 h 604345"/>
                <a:gd name="connsiteX73" fmla="*/ 534907 w 836678"/>
                <a:gd name="connsiteY73" fmla="*/ 522561 h 604345"/>
                <a:gd name="connsiteX74" fmla="*/ 551311 w 836678"/>
                <a:gd name="connsiteY74" fmla="*/ 527554 h 604345"/>
                <a:gd name="connsiteX75" fmla="*/ 576749 w 836678"/>
                <a:gd name="connsiteY75" fmla="*/ 513765 h 604345"/>
                <a:gd name="connsiteX76" fmla="*/ 581029 w 836678"/>
                <a:gd name="connsiteY76" fmla="*/ 490941 h 604345"/>
                <a:gd name="connsiteX77" fmla="*/ 567953 w 836678"/>
                <a:gd name="connsiteY77" fmla="*/ 471922 h 604345"/>
                <a:gd name="connsiteX78" fmla="*/ 461919 w 836678"/>
                <a:gd name="connsiteY78" fmla="*/ 402738 h 604345"/>
                <a:gd name="connsiteX79" fmla="*/ 476659 w 836678"/>
                <a:gd name="connsiteY79" fmla="*/ 382292 h 604345"/>
                <a:gd name="connsiteX80" fmla="*/ 602426 w 836678"/>
                <a:gd name="connsiteY80" fmla="*/ 465740 h 604345"/>
                <a:gd name="connsiteX81" fmla="*/ 623585 w 836678"/>
                <a:gd name="connsiteY81" fmla="*/ 472160 h 604345"/>
                <a:gd name="connsiteX82" fmla="*/ 631668 w 836678"/>
                <a:gd name="connsiteY82" fmla="*/ 471209 h 604345"/>
                <a:gd name="connsiteX83" fmla="*/ 656156 w 836678"/>
                <a:gd name="connsiteY83" fmla="*/ 454567 h 604345"/>
                <a:gd name="connsiteX84" fmla="*/ 661624 w 836678"/>
                <a:gd name="connsiteY84" fmla="*/ 425562 h 604345"/>
                <a:gd name="connsiteX85" fmla="*/ 644982 w 836678"/>
                <a:gd name="connsiteY85" fmla="*/ 401074 h 604345"/>
                <a:gd name="connsiteX86" fmla="*/ 517551 w 836678"/>
                <a:gd name="connsiteY86" fmla="*/ 317864 h 604345"/>
                <a:gd name="connsiteX87" fmla="*/ 532291 w 836678"/>
                <a:gd name="connsiteY87" fmla="*/ 297418 h 604345"/>
                <a:gd name="connsiteX88" fmla="*/ 686349 w 836678"/>
                <a:gd name="connsiteY88" fmla="*/ 399648 h 604345"/>
                <a:gd name="connsiteX89" fmla="*/ 707271 w 836678"/>
                <a:gd name="connsiteY89" fmla="*/ 405829 h 604345"/>
                <a:gd name="connsiteX90" fmla="*/ 739842 w 836678"/>
                <a:gd name="connsiteY90" fmla="*/ 388474 h 604345"/>
                <a:gd name="connsiteX91" fmla="*/ 746023 w 836678"/>
                <a:gd name="connsiteY91" fmla="*/ 367077 h 604345"/>
                <a:gd name="connsiteX92" fmla="*/ 741268 w 836678"/>
                <a:gd name="connsiteY92" fmla="*/ 348295 h 604345"/>
                <a:gd name="connsiteX93" fmla="*/ 728430 w 836678"/>
                <a:gd name="connsiteY93" fmla="*/ 334506 h 604345"/>
                <a:gd name="connsiteX94" fmla="*/ 423167 w 836678"/>
                <a:gd name="connsiteY94" fmla="*/ 135276 h 604345"/>
                <a:gd name="connsiteX95" fmla="*/ 416510 w 836678"/>
                <a:gd name="connsiteY95" fmla="*/ 133374 h 604345"/>
                <a:gd name="connsiteX96" fmla="*/ 406525 w 836678"/>
                <a:gd name="connsiteY96" fmla="*/ 138842 h 604345"/>
                <a:gd name="connsiteX97" fmla="*/ 372290 w 836678"/>
                <a:gd name="connsiteY97" fmla="*/ 191146 h 604345"/>
                <a:gd name="connsiteX98" fmla="*/ 293121 w 836678"/>
                <a:gd name="connsiteY98" fmla="*/ 233940 h 604345"/>
                <a:gd name="connsiteX99" fmla="*/ 241768 w 836678"/>
                <a:gd name="connsiteY99" fmla="*/ 218724 h 604345"/>
                <a:gd name="connsiteX100" fmla="*/ 236776 w 836678"/>
                <a:gd name="connsiteY100" fmla="*/ 215396 h 604345"/>
                <a:gd name="connsiteX101" fmla="*/ 226077 w 836678"/>
                <a:gd name="connsiteY101" fmla="*/ 199705 h 604345"/>
                <a:gd name="connsiteX102" fmla="*/ 229643 w 836678"/>
                <a:gd name="connsiteY102" fmla="*/ 180923 h 604345"/>
                <a:gd name="connsiteX103" fmla="*/ 296687 w 836678"/>
                <a:gd name="connsiteY103" fmla="*/ 78456 h 604345"/>
                <a:gd name="connsiteX104" fmla="*/ 292170 w 836678"/>
                <a:gd name="connsiteY104" fmla="*/ 78456 h 604345"/>
                <a:gd name="connsiteX105" fmla="*/ 258410 w 836678"/>
                <a:gd name="connsiteY105" fmla="*/ 86777 h 604345"/>
                <a:gd name="connsiteX106" fmla="*/ 226790 w 836678"/>
                <a:gd name="connsiteY106" fmla="*/ 94147 h 604345"/>
                <a:gd name="connsiteX107" fmla="*/ 187087 w 836678"/>
                <a:gd name="connsiteY107" fmla="*/ 82259 h 604345"/>
                <a:gd name="connsiteX108" fmla="*/ 156180 w 836678"/>
                <a:gd name="connsiteY108" fmla="*/ 62051 h 604345"/>
                <a:gd name="connsiteX109" fmla="*/ 30414 w 836678"/>
                <a:gd name="connsiteY109" fmla="*/ 252484 h 604345"/>
                <a:gd name="connsiteX110" fmla="*/ 70355 w 836678"/>
                <a:gd name="connsiteY110" fmla="*/ 280062 h 604345"/>
                <a:gd name="connsiteX111" fmla="*/ 89850 w 836678"/>
                <a:gd name="connsiteY111" fmla="*/ 299082 h 604345"/>
                <a:gd name="connsiteX112" fmla="*/ 100548 w 836678"/>
                <a:gd name="connsiteY112" fmla="*/ 324045 h 604345"/>
                <a:gd name="connsiteX113" fmla="*/ 105779 w 836678"/>
                <a:gd name="connsiteY113" fmla="*/ 337359 h 604345"/>
                <a:gd name="connsiteX114" fmla="*/ 151663 w 836678"/>
                <a:gd name="connsiteY114" fmla="*/ 315249 h 604345"/>
                <a:gd name="connsiteX115" fmla="*/ 181381 w 836678"/>
                <a:gd name="connsiteY115" fmla="*/ 324045 h 604345"/>
                <a:gd name="connsiteX116" fmla="*/ 205631 w 836678"/>
                <a:gd name="connsiteY116" fmla="*/ 362560 h 604345"/>
                <a:gd name="connsiteX117" fmla="*/ 222511 w 836678"/>
                <a:gd name="connsiteY117" fmla="*/ 361133 h 604345"/>
                <a:gd name="connsiteX118" fmla="*/ 252229 w 836678"/>
                <a:gd name="connsiteY118" fmla="*/ 369930 h 604345"/>
                <a:gd name="connsiteX119" fmla="*/ 275766 w 836678"/>
                <a:gd name="connsiteY119" fmla="*/ 404165 h 604345"/>
                <a:gd name="connsiteX120" fmla="*/ 276479 w 836678"/>
                <a:gd name="connsiteY120" fmla="*/ 408444 h 604345"/>
                <a:gd name="connsiteX121" fmla="*/ 293359 w 836678"/>
                <a:gd name="connsiteY121" fmla="*/ 407255 h 604345"/>
                <a:gd name="connsiteX122" fmla="*/ 323077 w 836678"/>
                <a:gd name="connsiteY122" fmla="*/ 416052 h 604345"/>
                <a:gd name="connsiteX123" fmla="*/ 347327 w 836678"/>
                <a:gd name="connsiteY123" fmla="*/ 454567 h 604345"/>
                <a:gd name="connsiteX124" fmla="*/ 364206 w 836678"/>
                <a:gd name="connsiteY124" fmla="*/ 453140 h 604345"/>
                <a:gd name="connsiteX125" fmla="*/ 362780 w 836678"/>
                <a:gd name="connsiteY125" fmla="*/ 477865 h 604345"/>
                <a:gd name="connsiteX126" fmla="*/ 337579 w 836678"/>
                <a:gd name="connsiteY126" fmla="*/ 491655 h 604345"/>
                <a:gd name="connsiteX127" fmla="*/ 315469 w 836678"/>
                <a:gd name="connsiteY127" fmla="*/ 525652 h 604345"/>
                <a:gd name="connsiteX128" fmla="*/ 311189 w 836678"/>
                <a:gd name="connsiteY128" fmla="*/ 548238 h 604345"/>
                <a:gd name="connsiteX129" fmla="*/ 324265 w 836678"/>
                <a:gd name="connsiteY129" fmla="*/ 567257 h 604345"/>
                <a:gd name="connsiteX130" fmla="*/ 340670 w 836678"/>
                <a:gd name="connsiteY130" fmla="*/ 572250 h 604345"/>
                <a:gd name="connsiteX131" fmla="*/ 365871 w 836678"/>
                <a:gd name="connsiteY131" fmla="*/ 558461 h 604345"/>
                <a:gd name="connsiteX132" fmla="*/ 387981 w 836678"/>
                <a:gd name="connsiteY132" fmla="*/ 524701 h 604345"/>
                <a:gd name="connsiteX133" fmla="*/ 392260 w 836678"/>
                <a:gd name="connsiteY133" fmla="*/ 501878 h 604345"/>
                <a:gd name="connsiteX134" fmla="*/ 379184 w 836678"/>
                <a:gd name="connsiteY134" fmla="*/ 482858 h 604345"/>
                <a:gd name="connsiteX135" fmla="*/ 362780 w 836678"/>
                <a:gd name="connsiteY135" fmla="*/ 477865 h 604345"/>
                <a:gd name="connsiteX136" fmla="*/ 292170 w 836678"/>
                <a:gd name="connsiteY136" fmla="*/ 431505 h 604345"/>
                <a:gd name="connsiteX137" fmla="*/ 266731 w 836678"/>
                <a:gd name="connsiteY137" fmla="*/ 445294 h 604345"/>
                <a:gd name="connsiteX138" fmla="*/ 244621 w 836678"/>
                <a:gd name="connsiteY138" fmla="*/ 479292 h 604345"/>
                <a:gd name="connsiteX139" fmla="*/ 253418 w 836678"/>
                <a:gd name="connsiteY139" fmla="*/ 521135 h 604345"/>
                <a:gd name="connsiteX140" fmla="*/ 269822 w 836678"/>
                <a:gd name="connsiteY140" fmla="*/ 526127 h 604345"/>
                <a:gd name="connsiteX141" fmla="*/ 295023 w 836678"/>
                <a:gd name="connsiteY141" fmla="*/ 512338 h 604345"/>
                <a:gd name="connsiteX142" fmla="*/ 317133 w 836678"/>
                <a:gd name="connsiteY142" fmla="*/ 478341 h 604345"/>
                <a:gd name="connsiteX143" fmla="*/ 321412 w 836678"/>
                <a:gd name="connsiteY143" fmla="*/ 455518 h 604345"/>
                <a:gd name="connsiteX144" fmla="*/ 308337 w 836678"/>
                <a:gd name="connsiteY144" fmla="*/ 436498 h 604345"/>
                <a:gd name="connsiteX145" fmla="*/ 291932 w 836678"/>
                <a:gd name="connsiteY145" fmla="*/ 431505 h 604345"/>
                <a:gd name="connsiteX146" fmla="*/ 221322 w 836678"/>
                <a:gd name="connsiteY146" fmla="*/ 385383 h 604345"/>
                <a:gd name="connsiteX147" fmla="*/ 196121 w 836678"/>
                <a:gd name="connsiteY147" fmla="*/ 399172 h 604345"/>
                <a:gd name="connsiteX148" fmla="*/ 174011 w 836678"/>
                <a:gd name="connsiteY148" fmla="*/ 433170 h 604345"/>
                <a:gd name="connsiteX149" fmla="*/ 169732 w 836678"/>
                <a:gd name="connsiteY149" fmla="*/ 455755 h 604345"/>
                <a:gd name="connsiteX150" fmla="*/ 182808 w 836678"/>
                <a:gd name="connsiteY150" fmla="*/ 475012 h 604345"/>
                <a:gd name="connsiteX151" fmla="*/ 199212 w 836678"/>
                <a:gd name="connsiteY151" fmla="*/ 479767 h 604345"/>
                <a:gd name="connsiteX152" fmla="*/ 224413 w 836678"/>
                <a:gd name="connsiteY152" fmla="*/ 465978 h 604345"/>
                <a:gd name="connsiteX153" fmla="*/ 246523 w 836678"/>
                <a:gd name="connsiteY153" fmla="*/ 431981 h 604345"/>
                <a:gd name="connsiteX154" fmla="*/ 250802 w 836678"/>
                <a:gd name="connsiteY154" fmla="*/ 409395 h 604345"/>
                <a:gd name="connsiteX155" fmla="*/ 237727 w 836678"/>
                <a:gd name="connsiteY155" fmla="*/ 390138 h 604345"/>
                <a:gd name="connsiteX156" fmla="*/ 221322 w 836678"/>
                <a:gd name="connsiteY156" fmla="*/ 385145 h 604345"/>
                <a:gd name="connsiteX157" fmla="*/ 150712 w 836678"/>
                <a:gd name="connsiteY157" fmla="*/ 339261 h 604345"/>
                <a:gd name="connsiteX158" fmla="*/ 125511 w 836678"/>
                <a:gd name="connsiteY158" fmla="*/ 353050 h 604345"/>
                <a:gd name="connsiteX159" fmla="*/ 103401 w 836678"/>
                <a:gd name="connsiteY159" fmla="*/ 387047 h 604345"/>
                <a:gd name="connsiteX160" fmla="*/ 99122 w 836678"/>
                <a:gd name="connsiteY160" fmla="*/ 409871 h 604345"/>
                <a:gd name="connsiteX161" fmla="*/ 112198 w 836678"/>
                <a:gd name="connsiteY161" fmla="*/ 428890 h 604345"/>
                <a:gd name="connsiteX162" fmla="*/ 128364 w 836678"/>
                <a:gd name="connsiteY162" fmla="*/ 433883 h 604345"/>
                <a:gd name="connsiteX163" fmla="*/ 154041 w 836678"/>
                <a:gd name="connsiteY163" fmla="*/ 420094 h 604345"/>
                <a:gd name="connsiteX164" fmla="*/ 176151 w 836678"/>
                <a:gd name="connsiteY164" fmla="*/ 386334 h 604345"/>
                <a:gd name="connsiteX165" fmla="*/ 180430 w 836678"/>
                <a:gd name="connsiteY165" fmla="*/ 363511 h 604345"/>
                <a:gd name="connsiteX166" fmla="*/ 167354 w 836678"/>
                <a:gd name="connsiteY166" fmla="*/ 344491 h 604345"/>
                <a:gd name="connsiteX167" fmla="*/ 150950 w 836678"/>
                <a:gd name="connsiteY167" fmla="*/ 339498 h 604345"/>
                <a:gd name="connsiteX168" fmla="*/ 416272 w 836678"/>
                <a:gd name="connsiteY168" fmla="*/ 109838 h 604345"/>
                <a:gd name="connsiteX169" fmla="*/ 436005 w 836678"/>
                <a:gd name="connsiteY169" fmla="*/ 115781 h 604345"/>
                <a:gd name="connsiteX170" fmla="*/ 741268 w 836678"/>
                <a:gd name="connsiteY170" fmla="*/ 315011 h 604345"/>
                <a:gd name="connsiteX171" fmla="*/ 746023 w 836678"/>
                <a:gd name="connsiteY171" fmla="*/ 318339 h 604345"/>
                <a:gd name="connsiteX172" fmla="*/ 773839 w 836678"/>
                <a:gd name="connsiteY172" fmla="*/ 288859 h 604345"/>
                <a:gd name="connsiteX173" fmla="*/ 807837 w 836678"/>
                <a:gd name="connsiteY173" fmla="*/ 265085 h 604345"/>
                <a:gd name="connsiteX174" fmla="*/ 677077 w 836678"/>
                <a:gd name="connsiteY174" fmla="*/ 75840 h 604345"/>
                <a:gd name="connsiteX175" fmla="*/ 634521 w 836678"/>
                <a:gd name="connsiteY175" fmla="*/ 83924 h 604345"/>
                <a:gd name="connsiteX176" fmla="*/ 587686 w 836678"/>
                <a:gd name="connsiteY176" fmla="*/ 72750 h 604345"/>
                <a:gd name="connsiteX177" fmla="*/ 513747 w 836678"/>
                <a:gd name="connsiteY177" fmla="*/ 35662 h 604345"/>
                <a:gd name="connsiteX178" fmla="*/ 462632 w 836678"/>
                <a:gd name="connsiteY178" fmla="*/ 23537 h 604345"/>
                <a:gd name="connsiteX179" fmla="*/ 420314 w 836678"/>
                <a:gd name="connsiteY179" fmla="*/ 31620 h 604345"/>
                <a:gd name="connsiteX180" fmla="*/ 351130 w 836678"/>
                <a:gd name="connsiteY180" fmla="*/ 59198 h 604345"/>
                <a:gd name="connsiteX181" fmla="*/ 321650 w 836678"/>
                <a:gd name="connsiteY181" fmla="*/ 83448 h 604345"/>
                <a:gd name="connsiteX182" fmla="*/ 249376 w 836678"/>
                <a:gd name="connsiteY182" fmla="*/ 193999 h 604345"/>
                <a:gd name="connsiteX183" fmla="*/ 254606 w 836678"/>
                <a:gd name="connsiteY183" fmla="*/ 198754 h 604345"/>
                <a:gd name="connsiteX184" fmla="*/ 292883 w 836678"/>
                <a:gd name="connsiteY184" fmla="*/ 210166 h 604345"/>
                <a:gd name="connsiteX185" fmla="*/ 351844 w 836678"/>
                <a:gd name="connsiteY185" fmla="*/ 178308 h 604345"/>
                <a:gd name="connsiteX186" fmla="*/ 386079 w 836678"/>
                <a:gd name="connsiteY186" fmla="*/ 126004 h 604345"/>
                <a:gd name="connsiteX187" fmla="*/ 416272 w 836678"/>
                <a:gd name="connsiteY187" fmla="*/ 109600 h 604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836678" h="604345">
                  <a:moveTo>
                    <a:pt x="476897" y="604345"/>
                  </a:moveTo>
                  <a:cubicBezTo>
                    <a:pt x="466436" y="604345"/>
                    <a:pt x="455976" y="601255"/>
                    <a:pt x="447179" y="595549"/>
                  </a:cubicBezTo>
                  <a:lnTo>
                    <a:pt x="394400" y="561314"/>
                  </a:lnTo>
                  <a:lnTo>
                    <a:pt x="386317" y="571537"/>
                  </a:lnTo>
                  <a:cubicBezTo>
                    <a:pt x="376331" y="586990"/>
                    <a:pt x="359214" y="596024"/>
                    <a:pt x="340907" y="596024"/>
                  </a:cubicBezTo>
                  <a:cubicBezTo>
                    <a:pt x="322601" y="596024"/>
                    <a:pt x="319986" y="592934"/>
                    <a:pt x="311189" y="587228"/>
                  </a:cubicBezTo>
                  <a:cubicBezTo>
                    <a:pt x="299065" y="579382"/>
                    <a:pt x="290743" y="567019"/>
                    <a:pt x="287653" y="552993"/>
                  </a:cubicBezTo>
                  <a:cubicBezTo>
                    <a:pt x="287415" y="551566"/>
                    <a:pt x="287177" y="550140"/>
                    <a:pt x="286940" y="548713"/>
                  </a:cubicBezTo>
                  <a:cubicBezTo>
                    <a:pt x="280520" y="549189"/>
                    <a:pt x="275290" y="550140"/>
                    <a:pt x="270060" y="550140"/>
                  </a:cubicBezTo>
                  <a:cubicBezTo>
                    <a:pt x="259361" y="550140"/>
                    <a:pt x="249138" y="547049"/>
                    <a:pt x="240342" y="541343"/>
                  </a:cubicBezTo>
                  <a:cubicBezTo>
                    <a:pt x="227028" y="532784"/>
                    <a:pt x="218232" y="518757"/>
                    <a:pt x="216092" y="502829"/>
                  </a:cubicBezTo>
                  <a:cubicBezTo>
                    <a:pt x="209673" y="503304"/>
                    <a:pt x="204442" y="504255"/>
                    <a:pt x="199212" y="504255"/>
                  </a:cubicBezTo>
                  <a:cubicBezTo>
                    <a:pt x="188514" y="504255"/>
                    <a:pt x="178291" y="501164"/>
                    <a:pt x="169494" y="495458"/>
                  </a:cubicBezTo>
                  <a:cubicBezTo>
                    <a:pt x="157369" y="487613"/>
                    <a:pt x="149048" y="475250"/>
                    <a:pt x="145957" y="461223"/>
                  </a:cubicBezTo>
                  <a:lnTo>
                    <a:pt x="145244" y="456944"/>
                  </a:lnTo>
                  <a:cubicBezTo>
                    <a:pt x="138587" y="457419"/>
                    <a:pt x="133357" y="458133"/>
                    <a:pt x="128364" y="458133"/>
                  </a:cubicBezTo>
                  <a:cubicBezTo>
                    <a:pt x="117666" y="458133"/>
                    <a:pt x="107443" y="455042"/>
                    <a:pt x="98646" y="449336"/>
                  </a:cubicBezTo>
                  <a:cubicBezTo>
                    <a:pt x="73683" y="432932"/>
                    <a:pt x="66551" y="399172"/>
                    <a:pt x="82955" y="374209"/>
                  </a:cubicBezTo>
                  <a:lnTo>
                    <a:pt x="91276" y="361609"/>
                  </a:lnTo>
                  <a:cubicBezTo>
                    <a:pt x="83668" y="351386"/>
                    <a:pt x="78438" y="340687"/>
                    <a:pt x="76061" y="329513"/>
                  </a:cubicBezTo>
                  <a:cubicBezTo>
                    <a:pt x="74634" y="323570"/>
                    <a:pt x="72257" y="318101"/>
                    <a:pt x="68928" y="313109"/>
                  </a:cubicBezTo>
                  <a:cubicBezTo>
                    <a:pt x="65600" y="308354"/>
                    <a:pt x="61320" y="304075"/>
                    <a:pt x="56090" y="300746"/>
                  </a:cubicBezTo>
                  <a:lnTo>
                    <a:pt x="5451" y="267462"/>
                  </a:lnTo>
                  <a:cubicBezTo>
                    <a:pt x="-17" y="263896"/>
                    <a:pt x="-1682" y="256288"/>
                    <a:pt x="1884" y="250820"/>
                  </a:cubicBezTo>
                  <a:lnTo>
                    <a:pt x="140489" y="38515"/>
                  </a:lnTo>
                  <a:cubicBezTo>
                    <a:pt x="142391" y="35899"/>
                    <a:pt x="145006" y="33997"/>
                    <a:pt x="148097" y="33284"/>
                  </a:cubicBezTo>
                  <a:cubicBezTo>
                    <a:pt x="148810" y="33284"/>
                    <a:pt x="149761" y="33046"/>
                    <a:pt x="150474" y="33046"/>
                  </a:cubicBezTo>
                  <a:cubicBezTo>
                    <a:pt x="152852" y="33046"/>
                    <a:pt x="154992" y="33760"/>
                    <a:pt x="157131" y="34948"/>
                  </a:cubicBezTo>
                  <a:lnTo>
                    <a:pt x="199212" y="62289"/>
                  </a:lnTo>
                  <a:cubicBezTo>
                    <a:pt x="207058" y="67519"/>
                    <a:pt x="216330" y="70134"/>
                    <a:pt x="225839" y="70134"/>
                  </a:cubicBezTo>
                  <a:cubicBezTo>
                    <a:pt x="235349" y="70134"/>
                    <a:pt x="240579" y="68470"/>
                    <a:pt x="246999" y="65380"/>
                  </a:cubicBezTo>
                  <a:cubicBezTo>
                    <a:pt x="264116" y="57059"/>
                    <a:pt x="282898" y="52779"/>
                    <a:pt x="301680" y="52779"/>
                  </a:cubicBezTo>
                  <a:cubicBezTo>
                    <a:pt x="320461" y="52779"/>
                    <a:pt x="310714" y="53017"/>
                    <a:pt x="315231" y="53492"/>
                  </a:cubicBezTo>
                  <a:cubicBezTo>
                    <a:pt x="323552" y="46598"/>
                    <a:pt x="332111" y="41130"/>
                    <a:pt x="341621" y="37326"/>
                  </a:cubicBezTo>
                  <a:lnTo>
                    <a:pt x="410804" y="9748"/>
                  </a:lnTo>
                  <a:cubicBezTo>
                    <a:pt x="427209" y="3328"/>
                    <a:pt x="444326" y="0"/>
                    <a:pt x="461919" y="0"/>
                  </a:cubicBezTo>
                  <a:cubicBezTo>
                    <a:pt x="479512" y="0"/>
                    <a:pt x="504713" y="4993"/>
                    <a:pt x="523733" y="14502"/>
                  </a:cubicBezTo>
                  <a:lnTo>
                    <a:pt x="597671" y="51590"/>
                  </a:lnTo>
                  <a:cubicBezTo>
                    <a:pt x="608845" y="57059"/>
                    <a:pt x="621208" y="60149"/>
                    <a:pt x="633808" y="60149"/>
                  </a:cubicBezTo>
                  <a:cubicBezTo>
                    <a:pt x="646409" y="60149"/>
                    <a:pt x="661624" y="56583"/>
                    <a:pt x="673749" y="49451"/>
                  </a:cubicBezTo>
                  <a:cubicBezTo>
                    <a:pt x="675651" y="48500"/>
                    <a:pt x="677553" y="47787"/>
                    <a:pt x="679693" y="47787"/>
                  </a:cubicBezTo>
                  <a:cubicBezTo>
                    <a:pt x="683734" y="47787"/>
                    <a:pt x="687300" y="49688"/>
                    <a:pt x="689440" y="53017"/>
                  </a:cubicBezTo>
                  <a:lnTo>
                    <a:pt x="834464" y="260805"/>
                  </a:lnTo>
                  <a:cubicBezTo>
                    <a:pt x="838268" y="266273"/>
                    <a:pt x="837079" y="273643"/>
                    <a:pt x="831611" y="277447"/>
                  </a:cubicBezTo>
                  <a:lnTo>
                    <a:pt x="786915" y="308592"/>
                  </a:lnTo>
                  <a:cubicBezTo>
                    <a:pt x="775741" y="316437"/>
                    <a:pt x="767420" y="328087"/>
                    <a:pt x="763616" y="341400"/>
                  </a:cubicBezTo>
                  <a:cubicBezTo>
                    <a:pt x="767182" y="350197"/>
                    <a:pt x="769084" y="358993"/>
                    <a:pt x="769084" y="367552"/>
                  </a:cubicBezTo>
                  <a:cubicBezTo>
                    <a:pt x="769084" y="376111"/>
                    <a:pt x="765518" y="391564"/>
                    <a:pt x="758861" y="401787"/>
                  </a:cubicBezTo>
                  <a:cubicBezTo>
                    <a:pt x="747212" y="419618"/>
                    <a:pt x="727717" y="430079"/>
                    <a:pt x="706082" y="430079"/>
                  </a:cubicBezTo>
                  <a:cubicBezTo>
                    <a:pt x="684448" y="430079"/>
                    <a:pt x="692769" y="429128"/>
                    <a:pt x="686587" y="426988"/>
                  </a:cubicBezTo>
                  <a:cubicBezTo>
                    <a:pt x="686587" y="442442"/>
                    <a:pt x="683021" y="456231"/>
                    <a:pt x="675175" y="468118"/>
                  </a:cubicBezTo>
                  <a:cubicBezTo>
                    <a:pt x="665903" y="482145"/>
                    <a:pt x="651877" y="491655"/>
                    <a:pt x="635472" y="495221"/>
                  </a:cubicBezTo>
                  <a:cubicBezTo>
                    <a:pt x="631193" y="496172"/>
                    <a:pt x="626913" y="496647"/>
                    <a:pt x="622396" y="496647"/>
                  </a:cubicBezTo>
                  <a:cubicBezTo>
                    <a:pt x="617879" y="496647"/>
                    <a:pt x="611460" y="495934"/>
                    <a:pt x="605992" y="494508"/>
                  </a:cubicBezTo>
                  <a:cubicBezTo>
                    <a:pt x="605041" y="507108"/>
                    <a:pt x="601950" y="518044"/>
                    <a:pt x="595769" y="527554"/>
                  </a:cubicBezTo>
                  <a:cubicBezTo>
                    <a:pt x="585784" y="543007"/>
                    <a:pt x="568666" y="552042"/>
                    <a:pt x="550360" y="552042"/>
                  </a:cubicBezTo>
                  <a:cubicBezTo>
                    <a:pt x="532054" y="552042"/>
                    <a:pt x="537759" y="550853"/>
                    <a:pt x="531816" y="548713"/>
                  </a:cubicBezTo>
                  <a:cubicBezTo>
                    <a:pt x="530152" y="560600"/>
                    <a:pt x="527061" y="570823"/>
                    <a:pt x="521355" y="579620"/>
                  </a:cubicBezTo>
                  <a:cubicBezTo>
                    <a:pt x="511370" y="595073"/>
                    <a:pt x="494252" y="604345"/>
                    <a:pt x="475946" y="604345"/>
                  </a:cubicBezTo>
                  <a:close/>
                  <a:moveTo>
                    <a:pt x="363018" y="453616"/>
                  </a:moveTo>
                  <a:cubicBezTo>
                    <a:pt x="373716" y="453616"/>
                    <a:pt x="383939" y="456706"/>
                    <a:pt x="392736" y="462412"/>
                  </a:cubicBezTo>
                  <a:cubicBezTo>
                    <a:pt x="404861" y="470258"/>
                    <a:pt x="413182" y="482620"/>
                    <a:pt x="416272" y="496647"/>
                  </a:cubicBezTo>
                  <a:cubicBezTo>
                    <a:pt x="419363" y="510912"/>
                    <a:pt x="416510" y="525414"/>
                    <a:pt x="408664" y="537539"/>
                  </a:cubicBezTo>
                  <a:lnTo>
                    <a:pt x="407951" y="538490"/>
                  </a:lnTo>
                  <a:lnTo>
                    <a:pt x="407951" y="541105"/>
                  </a:lnTo>
                  <a:cubicBezTo>
                    <a:pt x="407951" y="541105"/>
                    <a:pt x="460493" y="575103"/>
                    <a:pt x="460493" y="575103"/>
                  </a:cubicBezTo>
                  <a:cubicBezTo>
                    <a:pt x="465485" y="578431"/>
                    <a:pt x="471191" y="580095"/>
                    <a:pt x="476897" y="580095"/>
                  </a:cubicBezTo>
                  <a:cubicBezTo>
                    <a:pt x="482603" y="580095"/>
                    <a:pt x="481176" y="580095"/>
                    <a:pt x="483316" y="579382"/>
                  </a:cubicBezTo>
                  <a:cubicBezTo>
                    <a:pt x="491162" y="577718"/>
                    <a:pt x="498056" y="573201"/>
                    <a:pt x="502336" y="566306"/>
                  </a:cubicBezTo>
                  <a:cubicBezTo>
                    <a:pt x="511370" y="552279"/>
                    <a:pt x="507566" y="533498"/>
                    <a:pt x="493539" y="524463"/>
                  </a:cubicBezTo>
                  <a:lnTo>
                    <a:pt x="415797" y="473586"/>
                  </a:lnTo>
                  <a:lnTo>
                    <a:pt x="430537" y="453140"/>
                  </a:lnTo>
                  <a:lnTo>
                    <a:pt x="506615" y="504255"/>
                  </a:lnTo>
                  <a:lnTo>
                    <a:pt x="534907" y="522561"/>
                  </a:lnTo>
                  <a:cubicBezTo>
                    <a:pt x="539899" y="525652"/>
                    <a:pt x="545605" y="527554"/>
                    <a:pt x="551311" y="527554"/>
                  </a:cubicBezTo>
                  <a:cubicBezTo>
                    <a:pt x="561534" y="527554"/>
                    <a:pt x="571044" y="522324"/>
                    <a:pt x="576749" y="513765"/>
                  </a:cubicBezTo>
                  <a:cubicBezTo>
                    <a:pt x="581267" y="507108"/>
                    <a:pt x="582693" y="499025"/>
                    <a:pt x="581029" y="490941"/>
                  </a:cubicBezTo>
                  <a:cubicBezTo>
                    <a:pt x="579365" y="483096"/>
                    <a:pt x="574610" y="476201"/>
                    <a:pt x="567953" y="471922"/>
                  </a:cubicBezTo>
                  <a:lnTo>
                    <a:pt x="461919" y="402738"/>
                  </a:lnTo>
                  <a:lnTo>
                    <a:pt x="476659" y="382292"/>
                  </a:lnTo>
                  <a:lnTo>
                    <a:pt x="602426" y="465740"/>
                  </a:lnTo>
                  <a:cubicBezTo>
                    <a:pt x="608845" y="469782"/>
                    <a:pt x="615977" y="472160"/>
                    <a:pt x="623585" y="472160"/>
                  </a:cubicBezTo>
                  <a:cubicBezTo>
                    <a:pt x="631193" y="472160"/>
                    <a:pt x="629053" y="471922"/>
                    <a:pt x="631668" y="471209"/>
                  </a:cubicBezTo>
                  <a:cubicBezTo>
                    <a:pt x="641654" y="469069"/>
                    <a:pt x="650450" y="463125"/>
                    <a:pt x="656156" y="454567"/>
                  </a:cubicBezTo>
                  <a:cubicBezTo>
                    <a:pt x="661862" y="446008"/>
                    <a:pt x="663764" y="435547"/>
                    <a:pt x="661624" y="425562"/>
                  </a:cubicBezTo>
                  <a:cubicBezTo>
                    <a:pt x="659484" y="415576"/>
                    <a:pt x="653541" y="406780"/>
                    <a:pt x="644982" y="401074"/>
                  </a:cubicBezTo>
                  <a:lnTo>
                    <a:pt x="517551" y="317864"/>
                  </a:lnTo>
                  <a:lnTo>
                    <a:pt x="532291" y="297418"/>
                  </a:lnTo>
                  <a:lnTo>
                    <a:pt x="686349" y="399648"/>
                  </a:lnTo>
                  <a:cubicBezTo>
                    <a:pt x="692769" y="403689"/>
                    <a:pt x="699901" y="405829"/>
                    <a:pt x="707271" y="405829"/>
                  </a:cubicBezTo>
                  <a:cubicBezTo>
                    <a:pt x="720347" y="405829"/>
                    <a:pt x="732710" y="399410"/>
                    <a:pt x="739842" y="388474"/>
                  </a:cubicBezTo>
                  <a:cubicBezTo>
                    <a:pt x="744121" y="381817"/>
                    <a:pt x="746261" y="374685"/>
                    <a:pt x="746023" y="367077"/>
                  </a:cubicBezTo>
                  <a:cubicBezTo>
                    <a:pt x="746023" y="360420"/>
                    <a:pt x="744359" y="354001"/>
                    <a:pt x="741268" y="348295"/>
                  </a:cubicBezTo>
                  <a:cubicBezTo>
                    <a:pt x="738178" y="342589"/>
                    <a:pt x="733898" y="338072"/>
                    <a:pt x="728430" y="334506"/>
                  </a:cubicBezTo>
                  <a:lnTo>
                    <a:pt x="423167" y="135276"/>
                  </a:lnTo>
                  <a:cubicBezTo>
                    <a:pt x="421265" y="134088"/>
                    <a:pt x="418887" y="133374"/>
                    <a:pt x="416510" y="133374"/>
                  </a:cubicBezTo>
                  <a:cubicBezTo>
                    <a:pt x="412468" y="133374"/>
                    <a:pt x="408664" y="135514"/>
                    <a:pt x="406525" y="138842"/>
                  </a:cubicBezTo>
                  <a:lnTo>
                    <a:pt x="372290" y="191146"/>
                  </a:lnTo>
                  <a:cubicBezTo>
                    <a:pt x="354934" y="217774"/>
                    <a:pt x="325216" y="233940"/>
                    <a:pt x="293121" y="233940"/>
                  </a:cubicBezTo>
                  <a:cubicBezTo>
                    <a:pt x="261025" y="233940"/>
                    <a:pt x="256984" y="228710"/>
                    <a:pt x="241768" y="218724"/>
                  </a:cubicBezTo>
                  <a:lnTo>
                    <a:pt x="236776" y="215396"/>
                  </a:lnTo>
                  <a:cubicBezTo>
                    <a:pt x="231307" y="211830"/>
                    <a:pt x="227504" y="206124"/>
                    <a:pt x="226077" y="199705"/>
                  </a:cubicBezTo>
                  <a:cubicBezTo>
                    <a:pt x="224651" y="193286"/>
                    <a:pt x="226077" y="186629"/>
                    <a:pt x="229643" y="180923"/>
                  </a:cubicBezTo>
                  <a:lnTo>
                    <a:pt x="296687" y="78456"/>
                  </a:lnTo>
                  <a:cubicBezTo>
                    <a:pt x="295261" y="78456"/>
                    <a:pt x="293596" y="78456"/>
                    <a:pt x="292170" y="78456"/>
                  </a:cubicBezTo>
                  <a:cubicBezTo>
                    <a:pt x="280045" y="78456"/>
                    <a:pt x="268633" y="81784"/>
                    <a:pt x="258410" y="86777"/>
                  </a:cubicBezTo>
                  <a:cubicBezTo>
                    <a:pt x="248663" y="91531"/>
                    <a:pt x="237727" y="94147"/>
                    <a:pt x="226790" y="94147"/>
                  </a:cubicBezTo>
                  <a:cubicBezTo>
                    <a:pt x="215854" y="94147"/>
                    <a:pt x="198737" y="90105"/>
                    <a:pt x="187087" y="82259"/>
                  </a:cubicBezTo>
                  <a:lnTo>
                    <a:pt x="156180" y="62051"/>
                  </a:lnTo>
                  <a:lnTo>
                    <a:pt x="30414" y="252484"/>
                  </a:lnTo>
                  <a:lnTo>
                    <a:pt x="70355" y="280062"/>
                  </a:lnTo>
                  <a:cubicBezTo>
                    <a:pt x="77963" y="285055"/>
                    <a:pt x="84619" y="291474"/>
                    <a:pt x="89850" y="299082"/>
                  </a:cubicBezTo>
                  <a:cubicBezTo>
                    <a:pt x="95080" y="306690"/>
                    <a:pt x="98646" y="315249"/>
                    <a:pt x="100548" y="324045"/>
                  </a:cubicBezTo>
                  <a:cubicBezTo>
                    <a:pt x="101499" y="328800"/>
                    <a:pt x="103401" y="333317"/>
                    <a:pt x="105779" y="337359"/>
                  </a:cubicBezTo>
                  <a:cubicBezTo>
                    <a:pt x="117904" y="323570"/>
                    <a:pt x="134308" y="315249"/>
                    <a:pt x="151663" y="315249"/>
                  </a:cubicBezTo>
                  <a:cubicBezTo>
                    <a:pt x="169019" y="315249"/>
                    <a:pt x="172585" y="318339"/>
                    <a:pt x="181381" y="324045"/>
                  </a:cubicBezTo>
                  <a:cubicBezTo>
                    <a:pt x="194695" y="332604"/>
                    <a:pt x="203491" y="346631"/>
                    <a:pt x="205631" y="362560"/>
                  </a:cubicBezTo>
                  <a:cubicBezTo>
                    <a:pt x="212288" y="362084"/>
                    <a:pt x="217281" y="361133"/>
                    <a:pt x="222511" y="361133"/>
                  </a:cubicBezTo>
                  <a:cubicBezTo>
                    <a:pt x="233209" y="361133"/>
                    <a:pt x="243432" y="364224"/>
                    <a:pt x="252229" y="369930"/>
                  </a:cubicBezTo>
                  <a:cubicBezTo>
                    <a:pt x="264354" y="377775"/>
                    <a:pt x="272675" y="390138"/>
                    <a:pt x="275766" y="404165"/>
                  </a:cubicBezTo>
                  <a:cubicBezTo>
                    <a:pt x="276003" y="405591"/>
                    <a:pt x="276241" y="407018"/>
                    <a:pt x="276479" y="408444"/>
                  </a:cubicBezTo>
                  <a:cubicBezTo>
                    <a:pt x="283136" y="407969"/>
                    <a:pt x="288366" y="407255"/>
                    <a:pt x="293359" y="407255"/>
                  </a:cubicBezTo>
                  <a:cubicBezTo>
                    <a:pt x="304057" y="407255"/>
                    <a:pt x="314280" y="410346"/>
                    <a:pt x="323077" y="416052"/>
                  </a:cubicBezTo>
                  <a:cubicBezTo>
                    <a:pt x="336390" y="424611"/>
                    <a:pt x="345187" y="438638"/>
                    <a:pt x="347327" y="454567"/>
                  </a:cubicBezTo>
                  <a:cubicBezTo>
                    <a:pt x="353983" y="454091"/>
                    <a:pt x="358976" y="453140"/>
                    <a:pt x="364206" y="453140"/>
                  </a:cubicBezTo>
                  <a:close/>
                  <a:moveTo>
                    <a:pt x="362780" y="477865"/>
                  </a:moveTo>
                  <a:cubicBezTo>
                    <a:pt x="352557" y="477865"/>
                    <a:pt x="343047" y="482858"/>
                    <a:pt x="337579" y="491655"/>
                  </a:cubicBezTo>
                  <a:lnTo>
                    <a:pt x="315469" y="525652"/>
                  </a:lnTo>
                  <a:cubicBezTo>
                    <a:pt x="310952" y="532309"/>
                    <a:pt x="309525" y="540392"/>
                    <a:pt x="311189" y="548238"/>
                  </a:cubicBezTo>
                  <a:cubicBezTo>
                    <a:pt x="312854" y="556083"/>
                    <a:pt x="317371" y="562978"/>
                    <a:pt x="324265" y="567257"/>
                  </a:cubicBezTo>
                  <a:cubicBezTo>
                    <a:pt x="329258" y="570348"/>
                    <a:pt x="334964" y="572250"/>
                    <a:pt x="340670" y="572250"/>
                  </a:cubicBezTo>
                  <a:cubicBezTo>
                    <a:pt x="351130" y="572250"/>
                    <a:pt x="360402" y="567019"/>
                    <a:pt x="365871" y="558461"/>
                  </a:cubicBezTo>
                  <a:lnTo>
                    <a:pt x="387981" y="524701"/>
                  </a:lnTo>
                  <a:cubicBezTo>
                    <a:pt x="392498" y="518044"/>
                    <a:pt x="393924" y="509961"/>
                    <a:pt x="392260" y="501878"/>
                  </a:cubicBezTo>
                  <a:cubicBezTo>
                    <a:pt x="390596" y="494032"/>
                    <a:pt x="386079" y="487137"/>
                    <a:pt x="379184" y="482858"/>
                  </a:cubicBezTo>
                  <a:cubicBezTo>
                    <a:pt x="374192" y="479767"/>
                    <a:pt x="368486" y="477865"/>
                    <a:pt x="362780" y="477865"/>
                  </a:cubicBezTo>
                  <a:close/>
                  <a:moveTo>
                    <a:pt x="292170" y="431505"/>
                  </a:moveTo>
                  <a:cubicBezTo>
                    <a:pt x="281947" y="431505"/>
                    <a:pt x="272437" y="436736"/>
                    <a:pt x="266731" y="445294"/>
                  </a:cubicBezTo>
                  <a:lnTo>
                    <a:pt x="244621" y="479292"/>
                  </a:lnTo>
                  <a:cubicBezTo>
                    <a:pt x="235587" y="493319"/>
                    <a:pt x="239391" y="512101"/>
                    <a:pt x="253418" y="521135"/>
                  </a:cubicBezTo>
                  <a:cubicBezTo>
                    <a:pt x="258410" y="524463"/>
                    <a:pt x="264116" y="526127"/>
                    <a:pt x="269822" y="526127"/>
                  </a:cubicBezTo>
                  <a:cubicBezTo>
                    <a:pt x="280045" y="526127"/>
                    <a:pt x="289555" y="521135"/>
                    <a:pt x="295023" y="512338"/>
                  </a:cubicBezTo>
                  <a:lnTo>
                    <a:pt x="317133" y="478341"/>
                  </a:lnTo>
                  <a:cubicBezTo>
                    <a:pt x="321650" y="471684"/>
                    <a:pt x="323077" y="463601"/>
                    <a:pt x="321412" y="455518"/>
                  </a:cubicBezTo>
                  <a:cubicBezTo>
                    <a:pt x="319748" y="447672"/>
                    <a:pt x="314993" y="440777"/>
                    <a:pt x="308337" y="436498"/>
                  </a:cubicBezTo>
                  <a:cubicBezTo>
                    <a:pt x="303344" y="433170"/>
                    <a:pt x="297638" y="431505"/>
                    <a:pt x="291932" y="431505"/>
                  </a:cubicBezTo>
                  <a:close/>
                  <a:moveTo>
                    <a:pt x="221322" y="385383"/>
                  </a:moveTo>
                  <a:cubicBezTo>
                    <a:pt x="211099" y="385383"/>
                    <a:pt x="201589" y="390376"/>
                    <a:pt x="196121" y="399172"/>
                  </a:cubicBezTo>
                  <a:lnTo>
                    <a:pt x="174011" y="433170"/>
                  </a:lnTo>
                  <a:cubicBezTo>
                    <a:pt x="169494" y="439826"/>
                    <a:pt x="168068" y="447910"/>
                    <a:pt x="169732" y="455755"/>
                  </a:cubicBezTo>
                  <a:cubicBezTo>
                    <a:pt x="171396" y="463601"/>
                    <a:pt x="175913" y="470495"/>
                    <a:pt x="182808" y="475012"/>
                  </a:cubicBezTo>
                  <a:cubicBezTo>
                    <a:pt x="187800" y="478103"/>
                    <a:pt x="193506" y="479767"/>
                    <a:pt x="199212" y="479767"/>
                  </a:cubicBezTo>
                  <a:cubicBezTo>
                    <a:pt x="209435" y="479767"/>
                    <a:pt x="218945" y="474775"/>
                    <a:pt x="224413" y="465978"/>
                  </a:cubicBezTo>
                  <a:lnTo>
                    <a:pt x="246523" y="431981"/>
                  </a:lnTo>
                  <a:cubicBezTo>
                    <a:pt x="250802" y="425324"/>
                    <a:pt x="252467" y="417241"/>
                    <a:pt x="250802" y="409395"/>
                  </a:cubicBezTo>
                  <a:cubicBezTo>
                    <a:pt x="249138" y="401550"/>
                    <a:pt x="244621" y="394655"/>
                    <a:pt x="237727" y="390138"/>
                  </a:cubicBezTo>
                  <a:cubicBezTo>
                    <a:pt x="232734" y="387047"/>
                    <a:pt x="227028" y="385145"/>
                    <a:pt x="221322" y="385145"/>
                  </a:cubicBezTo>
                  <a:close/>
                  <a:moveTo>
                    <a:pt x="150712" y="339261"/>
                  </a:moveTo>
                  <a:cubicBezTo>
                    <a:pt x="140489" y="339261"/>
                    <a:pt x="130979" y="344491"/>
                    <a:pt x="125511" y="353050"/>
                  </a:cubicBezTo>
                  <a:lnTo>
                    <a:pt x="103401" y="387047"/>
                  </a:lnTo>
                  <a:cubicBezTo>
                    <a:pt x="98884" y="393704"/>
                    <a:pt x="97458" y="401787"/>
                    <a:pt x="99122" y="409871"/>
                  </a:cubicBezTo>
                  <a:cubicBezTo>
                    <a:pt x="100786" y="417716"/>
                    <a:pt x="105541" y="424611"/>
                    <a:pt x="112198" y="428890"/>
                  </a:cubicBezTo>
                  <a:cubicBezTo>
                    <a:pt x="117190" y="431981"/>
                    <a:pt x="122658" y="433883"/>
                    <a:pt x="128364" y="433883"/>
                  </a:cubicBezTo>
                  <a:cubicBezTo>
                    <a:pt x="139063" y="433883"/>
                    <a:pt x="148573" y="428652"/>
                    <a:pt x="154041" y="420094"/>
                  </a:cubicBezTo>
                  <a:lnTo>
                    <a:pt x="176151" y="386334"/>
                  </a:lnTo>
                  <a:cubicBezTo>
                    <a:pt x="180668" y="379677"/>
                    <a:pt x="182094" y="371594"/>
                    <a:pt x="180430" y="363511"/>
                  </a:cubicBezTo>
                  <a:cubicBezTo>
                    <a:pt x="178766" y="355665"/>
                    <a:pt x="174011" y="348770"/>
                    <a:pt x="167354" y="344491"/>
                  </a:cubicBezTo>
                  <a:cubicBezTo>
                    <a:pt x="162362" y="341163"/>
                    <a:pt x="156656" y="339498"/>
                    <a:pt x="150950" y="339498"/>
                  </a:cubicBezTo>
                  <a:close/>
                  <a:moveTo>
                    <a:pt x="416272" y="109838"/>
                  </a:moveTo>
                  <a:cubicBezTo>
                    <a:pt x="423167" y="109838"/>
                    <a:pt x="430061" y="111977"/>
                    <a:pt x="436005" y="115781"/>
                  </a:cubicBezTo>
                  <a:lnTo>
                    <a:pt x="741268" y="315011"/>
                  </a:lnTo>
                  <a:cubicBezTo>
                    <a:pt x="742933" y="315962"/>
                    <a:pt x="744597" y="317150"/>
                    <a:pt x="746023" y="318339"/>
                  </a:cubicBezTo>
                  <a:cubicBezTo>
                    <a:pt x="754107" y="306214"/>
                    <a:pt x="762903" y="296229"/>
                    <a:pt x="773839" y="288859"/>
                  </a:cubicBezTo>
                  <a:lnTo>
                    <a:pt x="807837" y="265085"/>
                  </a:lnTo>
                  <a:lnTo>
                    <a:pt x="677077" y="75840"/>
                  </a:lnTo>
                  <a:cubicBezTo>
                    <a:pt x="662575" y="81071"/>
                    <a:pt x="648548" y="83924"/>
                    <a:pt x="634521" y="83924"/>
                  </a:cubicBezTo>
                  <a:cubicBezTo>
                    <a:pt x="620494" y="83924"/>
                    <a:pt x="602188" y="80120"/>
                    <a:pt x="587686" y="72750"/>
                  </a:cubicBezTo>
                  <a:lnTo>
                    <a:pt x="513747" y="35662"/>
                  </a:lnTo>
                  <a:cubicBezTo>
                    <a:pt x="498056" y="27816"/>
                    <a:pt x="480225" y="23537"/>
                    <a:pt x="462632" y="23537"/>
                  </a:cubicBezTo>
                  <a:cubicBezTo>
                    <a:pt x="445039" y="23537"/>
                    <a:pt x="433865" y="26390"/>
                    <a:pt x="420314" y="31620"/>
                  </a:cubicBezTo>
                  <a:lnTo>
                    <a:pt x="351130" y="59198"/>
                  </a:lnTo>
                  <a:cubicBezTo>
                    <a:pt x="339005" y="63953"/>
                    <a:pt x="328783" y="72512"/>
                    <a:pt x="321650" y="83448"/>
                  </a:cubicBezTo>
                  <a:lnTo>
                    <a:pt x="249376" y="193999"/>
                  </a:lnTo>
                  <a:lnTo>
                    <a:pt x="254606" y="198754"/>
                  </a:lnTo>
                  <a:cubicBezTo>
                    <a:pt x="266018" y="206124"/>
                    <a:pt x="279332" y="210166"/>
                    <a:pt x="292883" y="210166"/>
                  </a:cubicBezTo>
                  <a:cubicBezTo>
                    <a:pt x="316895" y="210166"/>
                    <a:pt x="338768" y="198278"/>
                    <a:pt x="351844" y="178308"/>
                  </a:cubicBezTo>
                  <a:lnTo>
                    <a:pt x="386079" y="126004"/>
                  </a:lnTo>
                  <a:cubicBezTo>
                    <a:pt x="392736" y="115781"/>
                    <a:pt x="404147" y="109600"/>
                    <a:pt x="416272" y="109600"/>
                  </a:cubicBezTo>
                  <a:close/>
                </a:path>
              </a:pathLst>
            </a:custGeom>
            <a:solidFill>
              <a:schemeClr val="bg2"/>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grpSp>
      <p:sp>
        <p:nvSpPr>
          <p:cNvPr id="11" name="Text Placeholder 7">
            <a:extLst>
              <a:ext uri="{FF2B5EF4-FFF2-40B4-BE49-F238E27FC236}">
                <a16:creationId xmlns:a16="http://schemas.microsoft.com/office/drawing/2014/main" id="{E78C53C7-D84F-8CEB-D77A-43266CF9BDCF}"/>
              </a:ext>
            </a:extLst>
          </p:cNvPr>
          <p:cNvSpPr txBox="1">
            <a:spLocks/>
          </p:cNvSpPr>
          <p:nvPr/>
        </p:nvSpPr>
        <p:spPr>
          <a:xfrm>
            <a:off x="2588106" y="3915958"/>
            <a:ext cx="3517209" cy="908065"/>
          </a:xfrm>
          <a:prstGeom prst="rect">
            <a:avLst/>
          </a:prstGeom>
          <a:solidFill>
            <a:schemeClr val="bg1">
              <a:alpha val="25000"/>
            </a:schemeClr>
          </a:solidFill>
        </p:spPr>
        <p:txBody>
          <a:bodyPr vert="horz" lIns="182880" tIns="91440" rIns="182880" bIns="9144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200" b="0" i="0" u="none" strike="noStrike" kern="1200" cap="none" spc="0" normalizeH="0" baseline="0" noProof="0">
                <a:ln>
                  <a:noFill/>
                </a:ln>
                <a:solidFill>
                  <a:srgbClr val="414041"/>
                </a:solidFill>
                <a:effectLst/>
                <a:uLnTx/>
                <a:uFillTx/>
                <a:latin typeface="Aptos" panose="02110004020202020204"/>
                <a:ea typeface="+mn-ea"/>
                <a:cs typeface="+mn-cs"/>
              </a:rPr>
              <a:t>IRS has been </a:t>
            </a:r>
            <a:r>
              <a:rPr kumimoji="0" lang="en-US" sz="2200" b="1" i="0" u="none" strike="noStrike" kern="1200" cap="none" spc="0" normalizeH="0" baseline="0" noProof="0">
                <a:ln>
                  <a:noFill/>
                </a:ln>
                <a:solidFill>
                  <a:srgbClr val="414041"/>
                </a:solidFill>
                <a:effectLst/>
                <a:uLnTx/>
                <a:uFillTx/>
                <a:latin typeface="Aptos" panose="02110004020202020204"/>
                <a:ea typeface="+mn-ea"/>
                <a:cs typeface="+mn-cs"/>
              </a:rPr>
              <a:t>your partner</a:t>
            </a:r>
            <a:endParaRPr kumimoji="0" lang="en-US" sz="2200" b="0" i="0" u="none" strike="noStrike" kern="1200" cap="none" spc="0" normalizeH="0" baseline="0" noProof="0">
              <a:ln>
                <a:noFill/>
              </a:ln>
              <a:solidFill>
                <a:srgbClr val="414041"/>
              </a:solidFill>
              <a:effectLst/>
              <a:uLnTx/>
              <a:uFillTx/>
              <a:latin typeface="Aptos" panose="02110004020202020204"/>
              <a:ea typeface="+mn-ea"/>
              <a:cs typeface="+mn-cs"/>
            </a:endParaRPr>
          </a:p>
        </p:txBody>
      </p:sp>
      <p:grpSp>
        <p:nvGrpSpPr>
          <p:cNvPr id="52" name="Group 51">
            <a:extLst>
              <a:ext uri="{FF2B5EF4-FFF2-40B4-BE49-F238E27FC236}">
                <a16:creationId xmlns:a16="http://schemas.microsoft.com/office/drawing/2014/main" id="{0A34BE1D-B0F6-72B8-099F-23F9CE41A88B}"/>
              </a:ext>
            </a:extLst>
          </p:cNvPr>
          <p:cNvGrpSpPr>
            <a:grpSpLocks noChangeAspect="1"/>
          </p:cNvGrpSpPr>
          <p:nvPr/>
        </p:nvGrpSpPr>
        <p:grpSpPr>
          <a:xfrm>
            <a:off x="6434016" y="3684190"/>
            <a:ext cx="1371600" cy="1371600"/>
            <a:chOff x="4659660" y="2011329"/>
            <a:chExt cx="1235529" cy="1235529"/>
          </a:xfrm>
        </p:grpSpPr>
        <p:sp>
          <p:nvSpPr>
            <p:cNvPr id="7" name="Snip Diagonal Corner Rectangle 30"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B58B5276-080B-C777-666E-456DDFDDD078}"/>
                </a:ext>
              </a:extLst>
            </p:cNvPr>
            <p:cNvSpPr/>
            <p:nvPr/>
          </p:nvSpPr>
          <p:spPr>
            <a:xfrm>
              <a:off x="4659660" y="2011329"/>
              <a:ext cx="1235529" cy="1235529"/>
            </a:xfrm>
            <a:prstGeom prst="snip2Diag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3F3F5"/>
                </a:solidFill>
                <a:effectLst/>
                <a:uLnTx/>
                <a:uFillTx/>
                <a:latin typeface="Aptos Light" panose="020B0004020202020204" pitchFamily="34" charset="0"/>
                <a:ea typeface="等线" panose="02010600030101010101" pitchFamily="2" charset="-122"/>
                <a:cs typeface="+mn-cs"/>
              </a:endParaRPr>
            </a:p>
          </p:txBody>
        </p:sp>
        <p:grpSp>
          <p:nvGrpSpPr>
            <p:cNvPr id="12" name="Group 11">
              <a:extLst>
                <a:ext uri="{FF2B5EF4-FFF2-40B4-BE49-F238E27FC236}">
                  <a16:creationId xmlns:a16="http://schemas.microsoft.com/office/drawing/2014/main" id="{683584FF-3A50-89E2-CF2E-BB49E3F83A44}"/>
                </a:ext>
              </a:extLst>
            </p:cNvPr>
            <p:cNvGrpSpPr>
              <a:grpSpLocks noChangeAspect="1"/>
            </p:cNvGrpSpPr>
            <p:nvPr/>
          </p:nvGrpSpPr>
          <p:grpSpPr>
            <a:xfrm>
              <a:off x="4824284" y="2352478"/>
              <a:ext cx="906281" cy="553231"/>
              <a:chOff x="7731901" y="4967207"/>
              <a:chExt cx="906281" cy="553231"/>
            </a:xfrm>
            <a:solidFill>
              <a:schemeClr val="bg2"/>
            </a:solidFill>
          </p:grpSpPr>
          <p:sp>
            <p:nvSpPr>
              <p:cNvPr id="13" name="Freeform: Shape 12">
                <a:extLst>
                  <a:ext uri="{FF2B5EF4-FFF2-40B4-BE49-F238E27FC236}">
                    <a16:creationId xmlns:a16="http://schemas.microsoft.com/office/drawing/2014/main" id="{EA47E425-3B3C-9FAF-74A8-95AA1CAD6691}"/>
                  </a:ext>
                </a:extLst>
              </p:cNvPr>
              <p:cNvSpPr/>
              <p:nvPr/>
            </p:nvSpPr>
            <p:spPr>
              <a:xfrm>
                <a:off x="7731901" y="5011190"/>
                <a:ext cx="376824" cy="288859"/>
              </a:xfrm>
              <a:custGeom>
                <a:avLst/>
                <a:gdLst>
                  <a:gd name="connsiteX0" fmla="*/ 56345 w 376824"/>
                  <a:gd name="connsiteY0" fmla="*/ 288859 h 288859"/>
                  <a:gd name="connsiteX1" fmla="*/ 0 w 376824"/>
                  <a:gd name="connsiteY1" fmla="*/ 232514 h 288859"/>
                  <a:gd name="connsiteX2" fmla="*/ 0 w 376824"/>
                  <a:gd name="connsiteY2" fmla="*/ 12125 h 288859"/>
                  <a:gd name="connsiteX3" fmla="*/ 12125 w 376824"/>
                  <a:gd name="connsiteY3" fmla="*/ 0 h 288859"/>
                  <a:gd name="connsiteX4" fmla="*/ 364700 w 376824"/>
                  <a:gd name="connsiteY4" fmla="*/ 0 h 288859"/>
                  <a:gd name="connsiteX5" fmla="*/ 376825 w 376824"/>
                  <a:gd name="connsiteY5" fmla="*/ 12125 h 288859"/>
                  <a:gd name="connsiteX6" fmla="*/ 376825 w 376824"/>
                  <a:gd name="connsiteY6" fmla="*/ 232514 h 288859"/>
                  <a:gd name="connsiteX7" fmla="*/ 320479 w 376824"/>
                  <a:gd name="connsiteY7" fmla="*/ 288859 h 288859"/>
                  <a:gd name="connsiteX8" fmla="*/ 55870 w 376824"/>
                  <a:gd name="connsiteY8" fmla="*/ 288859 h 288859"/>
                  <a:gd name="connsiteX9" fmla="*/ 24488 w 376824"/>
                  <a:gd name="connsiteY9" fmla="*/ 232514 h 288859"/>
                  <a:gd name="connsiteX10" fmla="*/ 53255 w 376824"/>
                  <a:gd name="connsiteY10" fmla="*/ 264134 h 288859"/>
                  <a:gd name="connsiteX11" fmla="*/ 56345 w 376824"/>
                  <a:gd name="connsiteY11" fmla="*/ 264134 h 288859"/>
                  <a:gd name="connsiteX12" fmla="*/ 320717 w 376824"/>
                  <a:gd name="connsiteY12" fmla="*/ 264134 h 288859"/>
                  <a:gd name="connsiteX13" fmla="*/ 352575 w 376824"/>
                  <a:gd name="connsiteY13" fmla="*/ 232276 h 288859"/>
                  <a:gd name="connsiteX14" fmla="*/ 352575 w 376824"/>
                  <a:gd name="connsiteY14" fmla="*/ 22823 h 288859"/>
                  <a:gd name="connsiteX15" fmla="*/ 24250 w 376824"/>
                  <a:gd name="connsiteY15" fmla="*/ 24012 h 288859"/>
                  <a:gd name="connsiteX16" fmla="*/ 24250 w 376824"/>
                  <a:gd name="connsiteY16" fmla="*/ 232276 h 28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6824" h="288859">
                    <a:moveTo>
                      <a:pt x="56345" y="288859"/>
                    </a:moveTo>
                    <a:cubicBezTo>
                      <a:pt x="25201" y="288859"/>
                      <a:pt x="0" y="263659"/>
                      <a:pt x="0" y="232514"/>
                    </a:cubicBezTo>
                    <a:lnTo>
                      <a:pt x="0" y="12125"/>
                    </a:lnTo>
                    <a:cubicBezTo>
                      <a:pt x="0" y="5468"/>
                      <a:pt x="5468" y="0"/>
                      <a:pt x="12125" y="0"/>
                    </a:cubicBezTo>
                    <a:lnTo>
                      <a:pt x="364700" y="0"/>
                    </a:lnTo>
                    <a:cubicBezTo>
                      <a:pt x="371357" y="0"/>
                      <a:pt x="376825" y="5468"/>
                      <a:pt x="376825" y="12125"/>
                    </a:cubicBezTo>
                    <a:lnTo>
                      <a:pt x="376825" y="232514"/>
                    </a:lnTo>
                    <a:cubicBezTo>
                      <a:pt x="376825" y="263659"/>
                      <a:pt x="351624" y="288859"/>
                      <a:pt x="320479" y="288859"/>
                    </a:cubicBezTo>
                    <a:lnTo>
                      <a:pt x="55870" y="288859"/>
                    </a:lnTo>
                    <a:close/>
                    <a:moveTo>
                      <a:pt x="24488" y="232514"/>
                    </a:moveTo>
                    <a:cubicBezTo>
                      <a:pt x="24488" y="248918"/>
                      <a:pt x="36850" y="262708"/>
                      <a:pt x="53255" y="264134"/>
                    </a:cubicBezTo>
                    <a:lnTo>
                      <a:pt x="56345" y="264134"/>
                    </a:lnTo>
                    <a:cubicBezTo>
                      <a:pt x="56345" y="264134"/>
                      <a:pt x="320717" y="264134"/>
                      <a:pt x="320717" y="264134"/>
                    </a:cubicBezTo>
                    <a:cubicBezTo>
                      <a:pt x="338310" y="264134"/>
                      <a:pt x="352575" y="249869"/>
                      <a:pt x="352575" y="232276"/>
                    </a:cubicBezTo>
                    <a:lnTo>
                      <a:pt x="352575" y="22823"/>
                    </a:lnTo>
                    <a:lnTo>
                      <a:pt x="24250" y="24012"/>
                    </a:lnTo>
                    <a:lnTo>
                      <a:pt x="24250" y="232276"/>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4" name="Freeform: Shape 13">
                <a:extLst>
                  <a:ext uri="{FF2B5EF4-FFF2-40B4-BE49-F238E27FC236}">
                    <a16:creationId xmlns:a16="http://schemas.microsoft.com/office/drawing/2014/main" id="{AFDE629C-AFE1-D651-7F8C-460A77AAF552}"/>
                  </a:ext>
                </a:extLst>
              </p:cNvPr>
              <p:cNvSpPr/>
              <p:nvPr/>
            </p:nvSpPr>
            <p:spPr>
              <a:xfrm>
                <a:off x="7733327" y="5012141"/>
                <a:ext cx="374922" cy="286482"/>
              </a:xfrm>
              <a:custGeom>
                <a:avLst/>
                <a:gdLst>
                  <a:gd name="connsiteX0" fmla="*/ 363511 w 374922"/>
                  <a:gd name="connsiteY0" fmla="*/ 0 h 286482"/>
                  <a:gd name="connsiteX1" fmla="*/ 10936 w 374922"/>
                  <a:gd name="connsiteY1" fmla="*/ 0 h 286482"/>
                  <a:gd name="connsiteX2" fmla="*/ 0 w 374922"/>
                  <a:gd name="connsiteY2" fmla="*/ 10936 h 286482"/>
                  <a:gd name="connsiteX3" fmla="*/ 0 w 374922"/>
                  <a:gd name="connsiteY3" fmla="*/ 231325 h 286482"/>
                  <a:gd name="connsiteX4" fmla="*/ 55157 w 374922"/>
                  <a:gd name="connsiteY4" fmla="*/ 286482 h 286482"/>
                  <a:gd name="connsiteX5" fmla="*/ 319766 w 374922"/>
                  <a:gd name="connsiteY5" fmla="*/ 286482 h 286482"/>
                  <a:gd name="connsiteX6" fmla="*/ 374923 w 374922"/>
                  <a:gd name="connsiteY6" fmla="*/ 231325 h 286482"/>
                  <a:gd name="connsiteX7" fmla="*/ 374923 w 374922"/>
                  <a:gd name="connsiteY7" fmla="*/ 10936 h 286482"/>
                  <a:gd name="connsiteX8" fmla="*/ 363987 w 374922"/>
                  <a:gd name="connsiteY8" fmla="*/ 0 h 286482"/>
                  <a:gd name="connsiteX9" fmla="*/ 21872 w 374922"/>
                  <a:gd name="connsiteY9" fmla="*/ 22110 h 286482"/>
                  <a:gd name="connsiteX10" fmla="*/ 352575 w 374922"/>
                  <a:gd name="connsiteY10" fmla="*/ 22110 h 286482"/>
                  <a:gd name="connsiteX11" fmla="*/ 352575 w 374922"/>
                  <a:gd name="connsiteY11" fmla="*/ 231563 h 286482"/>
                  <a:gd name="connsiteX12" fmla="*/ 319528 w 374922"/>
                  <a:gd name="connsiteY12" fmla="*/ 264610 h 286482"/>
                  <a:gd name="connsiteX13" fmla="*/ 51828 w 374922"/>
                  <a:gd name="connsiteY13" fmla="*/ 264610 h 286482"/>
                  <a:gd name="connsiteX14" fmla="*/ 21872 w 374922"/>
                  <a:gd name="connsiteY14" fmla="*/ 231563 h 286482"/>
                  <a:gd name="connsiteX15" fmla="*/ 21872 w 374922"/>
                  <a:gd name="connsiteY15" fmla="*/ 22110 h 28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4922" h="286482">
                    <a:moveTo>
                      <a:pt x="363511" y="0"/>
                    </a:moveTo>
                    <a:lnTo>
                      <a:pt x="10936" y="0"/>
                    </a:lnTo>
                    <a:cubicBezTo>
                      <a:pt x="4755" y="0"/>
                      <a:pt x="0" y="4993"/>
                      <a:pt x="0" y="10936"/>
                    </a:cubicBezTo>
                    <a:lnTo>
                      <a:pt x="0" y="231325"/>
                    </a:lnTo>
                    <a:cubicBezTo>
                      <a:pt x="0" y="261757"/>
                      <a:pt x="24725" y="286482"/>
                      <a:pt x="55157" y="286482"/>
                    </a:cubicBezTo>
                    <a:lnTo>
                      <a:pt x="319766" y="286482"/>
                    </a:lnTo>
                    <a:cubicBezTo>
                      <a:pt x="350198" y="286482"/>
                      <a:pt x="374923" y="261757"/>
                      <a:pt x="374923" y="231325"/>
                    </a:cubicBezTo>
                    <a:lnTo>
                      <a:pt x="374923" y="10936"/>
                    </a:lnTo>
                    <a:cubicBezTo>
                      <a:pt x="374923" y="4755"/>
                      <a:pt x="369930" y="0"/>
                      <a:pt x="363987" y="0"/>
                    </a:cubicBezTo>
                    <a:close/>
                    <a:moveTo>
                      <a:pt x="21872" y="22110"/>
                    </a:moveTo>
                    <a:lnTo>
                      <a:pt x="352575" y="22110"/>
                    </a:lnTo>
                    <a:lnTo>
                      <a:pt x="352575" y="231563"/>
                    </a:lnTo>
                    <a:cubicBezTo>
                      <a:pt x="352575" y="249869"/>
                      <a:pt x="337835" y="264610"/>
                      <a:pt x="319528" y="264610"/>
                    </a:cubicBezTo>
                    <a:lnTo>
                      <a:pt x="51828" y="264610"/>
                    </a:lnTo>
                    <a:cubicBezTo>
                      <a:pt x="34948" y="262945"/>
                      <a:pt x="21872" y="248681"/>
                      <a:pt x="21872" y="231563"/>
                    </a:cubicBezTo>
                    <a:lnTo>
                      <a:pt x="21872" y="22110"/>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5" name="Freeform: Shape 14">
                <a:extLst>
                  <a:ext uri="{FF2B5EF4-FFF2-40B4-BE49-F238E27FC236}">
                    <a16:creationId xmlns:a16="http://schemas.microsoft.com/office/drawing/2014/main" id="{4CF0CF34-0ABD-59DE-0B3E-3761840D8CE3}"/>
                  </a:ext>
                </a:extLst>
              </p:cNvPr>
              <p:cNvSpPr/>
              <p:nvPr/>
            </p:nvSpPr>
            <p:spPr>
              <a:xfrm>
                <a:off x="7908545" y="5126021"/>
                <a:ext cx="24487" cy="19970"/>
              </a:xfrm>
              <a:custGeom>
                <a:avLst/>
                <a:gdLst>
                  <a:gd name="connsiteX0" fmla="*/ 1189 w 24487"/>
                  <a:gd name="connsiteY0" fmla="*/ 19971 h 19970"/>
                  <a:gd name="connsiteX1" fmla="*/ 0 w 24487"/>
                  <a:gd name="connsiteY1" fmla="*/ 1189 h 19970"/>
                  <a:gd name="connsiteX2" fmla="*/ 23299 w 24487"/>
                  <a:gd name="connsiteY2" fmla="*/ 0 h 19970"/>
                  <a:gd name="connsiteX3" fmla="*/ 24488 w 24487"/>
                  <a:gd name="connsiteY3" fmla="*/ 19971 h 19970"/>
                  <a:gd name="connsiteX4" fmla="*/ 1189 w 24487"/>
                  <a:gd name="connsiteY4" fmla="*/ 19971 h 19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7" h="19970">
                    <a:moveTo>
                      <a:pt x="1189" y="19971"/>
                    </a:moveTo>
                    <a:lnTo>
                      <a:pt x="0" y="1189"/>
                    </a:lnTo>
                    <a:lnTo>
                      <a:pt x="23299" y="0"/>
                    </a:lnTo>
                    <a:lnTo>
                      <a:pt x="24488" y="19971"/>
                    </a:lnTo>
                    <a:lnTo>
                      <a:pt x="1189" y="19971"/>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6" name="Freeform: Shape 15">
                <a:extLst>
                  <a:ext uri="{FF2B5EF4-FFF2-40B4-BE49-F238E27FC236}">
                    <a16:creationId xmlns:a16="http://schemas.microsoft.com/office/drawing/2014/main" id="{9D4AA271-81A5-EBE8-4E4C-23931E960844}"/>
                  </a:ext>
                </a:extLst>
              </p:cNvPr>
              <p:cNvSpPr/>
              <p:nvPr/>
            </p:nvSpPr>
            <p:spPr>
              <a:xfrm>
                <a:off x="7909734" y="5127209"/>
                <a:ext cx="22110" cy="17593"/>
              </a:xfrm>
              <a:custGeom>
                <a:avLst/>
                <a:gdLst>
                  <a:gd name="connsiteX0" fmla="*/ 22110 w 22110"/>
                  <a:gd name="connsiteY0" fmla="*/ 0 h 17593"/>
                  <a:gd name="connsiteX1" fmla="*/ 22110 w 22110"/>
                  <a:gd name="connsiteY1" fmla="*/ 17593 h 17593"/>
                  <a:gd name="connsiteX2" fmla="*/ 0 w 22110"/>
                  <a:gd name="connsiteY2" fmla="*/ 17593 h 17593"/>
                  <a:gd name="connsiteX3" fmla="*/ 0 w 22110"/>
                  <a:gd name="connsiteY3" fmla="*/ 0 h 17593"/>
                  <a:gd name="connsiteX4" fmla="*/ 22110 w 22110"/>
                  <a:gd name="connsiteY4" fmla="*/ 0 h 17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0" h="17593">
                    <a:moveTo>
                      <a:pt x="22110" y="0"/>
                    </a:moveTo>
                    <a:lnTo>
                      <a:pt x="22110" y="17593"/>
                    </a:lnTo>
                    <a:lnTo>
                      <a:pt x="0" y="17593"/>
                    </a:lnTo>
                    <a:lnTo>
                      <a:pt x="0" y="0"/>
                    </a:lnTo>
                    <a:lnTo>
                      <a:pt x="22110" y="0"/>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7" name="Freeform: Shape 16">
                <a:extLst>
                  <a:ext uri="{FF2B5EF4-FFF2-40B4-BE49-F238E27FC236}">
                    <a16:creationId xmlns:a16="http://schemas.microsoft.com/office/drawing/2014/main" id="{211DF8FA-C38F-0FC0-52DA-75AEECE01AB2}"/>
                  </a:ext>
                </a:extLst>
              </p:cNvPr>
              <p:cNvSpPr/>
              <p:nvPr/>
            </p:nvSpPr>
            <p:spPr>
              <a:xfrm>
                <a:off x="7908545" y="5231579"/>
                <a:ext cx="24487" cy="19970"/>
              </a:xfrm>
              <a:custGeom>
                <a:avLst/>
                <a:gdLst>
                  <a:gd name="connsiteX0" fmla="*/ 1189 w 24487"/>
                  <a:gd name="connsiteY0" fmla="*/ 19971 h 19970"/>
                  <a:gd name="connsiteX1" fmla="*/ 0 w 24487"/>
                  <a:gd name="connsiteY1" fmla="*/ 1189 h 19970"/>
                  <a:gd name="connsiteX2" fmla="*/ 23299 w 24487"/>
                  <a:gd name="connsiteY2" fmla="*/ 0 h 19970"/>
                  <a:gd name="connsiteX3" fmla="*/ 24488 w 24487"/>
                  <a:gd name="connsiteY3" fmla="*/ 19971 h 19970"/>
                  <a:gd name="connsiteX4" fmla="*/ 1189 w 24487"/>
                  <a:gd name="connsiteY4" fmla="*/ 19971 h 19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7" h="19970">
                    <a:moveTo>
                      <a:pt x="1189" y="19971"/>
                    </a:moveTo>
                    <a:lnTo>
                      <a:pt x="0" y="1189"/>
                    </a:lnTo>
                    <a:lnTo>
                      <a:pt x="23299" y="0"/>
                    </a:lnTo>
                    <a:lnTo>
                      <a:pt x="24488" y="19971"/>
                    </a:lnTo>
                    <a:lnTo>
                      <a:pt x="1189" y="19971"/>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8" name="Freeform: Shape 17">
                <a:extLst>
                  <a:ext uri="{FF2B5EF4-FFF2-40B4-BE49-F238E27FC236}">
                    <a16:creationId xmlns:a16="http://schemas.microsoft.com/office/drawing/2014/main" id="{59B7EB28-C5AF-5C3C-6468-70F563C4F0C1}"/>
                  </a:ext>
                </a:extLst>
              </p:cNvPr>
              <p:cNvSpPr/>
              <p:nvPr/>
            </p:nvSpPr>
            <p:spPr>
              <a:xfrm>
                <a:off x="7909734" y="5232768"/>
                <a:ext cx="22110" cy="17593"/>
              </a:xfrm>
              <a:custGeom>
                <a:avLst/>
                <a:gdLst>
                  <a:gd name="connsiteX0" fmla="*/ 22110 w 22110"/>
                  <a:gd name="connsiteY0" fmla="*/ 0 h 17593"/>
                  <a:gd name="connsiteX1" fmla="*/ 22110 w 22110"/>
                  <a:gd name="connsiteY1" fmla="*/ 17593 h 17593"/>
                  <a:gd name="connsiteX2" fmla="*/ 0 w 22110"/>
                  <a:gd name="connsiteY2" fmla="*/ 17593 h 17593"/>
                  <a:gd name="connsiteX3" fmla="*/ 0 w 22110"/>
                  <a:gd name="connsiteY3" fmla="*/ 0 h 17593"/>
                  <a:gd name="connsiteX4" fmla="*/ 22110 w 22110"/>
                  <a:gd name="connsiteY4" fmla="*/ 0 h 17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0" h="17593">
                    <a:moveTo>
                      <a:pt x="22110" y="0"/>
                    </a:moveTo>
                    <a:lnTo>
                      <a:pt x="22110" y="17593"/>
                    </a:lnTo>
                    <a:lnTo>
                      <a:pt x="0" y="17593"/>
                    </a:lnTo>
                    <a:lnTo>
                      <a:pt x="0" y="0"/>
                    </a:lnTo>
                    <a:lnTo>
                      <a:pt x="22110" y="0"/>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19" name="Freeform: Shape 18">
                <a:extLst>
                  <a:ext uri="{FF2B5EF4-FFF2-40B4-BE49-F238E27FC236}">
                    <a16:creationId xmlns:a16="http://schemas.microsoft.com/office/drawing/2014/main" id="{CFF9FAF3-8800-F4E7-E29B-E1797DC678AA}"/>
                  </a:ext>
                </a:extLst>
              </p:cNvPr>
              <p:cNvSpPr/>
              <p:nvPr/>
            </p:nvSpPr>
            <p:spPr>
              <a:xfrm>
                <a:off x="7880776" y="5137195"/>
                <a:ext cx="76718" cy="102943"/>
              </a:xfrm>
              <a:custGeom>
                <a:avLst/>
                <a:gdLst>
                  <a:gd name="connsiteX0" fmla="*/ 31572 w 76718"/>
                  <a:gd name="connsiteY0" fmla="*/ 102943 h 102943"/>
                  <a:gd name="connsiteX1" fmla="*/ 6609 w 76718"/>
                  <a:gd name="connsiteY1" fmla="*/ 99615 h 102943"/>
                  <a:gd name="connsiteX2" fmla="*/ 1617 w 76718"/>
                  <a:gd name="connsiteY2" fmla="*/ 98188 h 102943"/>
                  <a:gd name="connsiteX3" fmla="*/ 6847 w 76718"/>
                  <a:gd name="connsiteY3" fmla="*/ 75603 h 102943"/>
                  <a:gd name="connsiteX4" fmla="*/ 32048 w 76718"/>
                  <a:gd name="connsiteY4" fmla="*/ 78456 h 102943"/>
                  <a:gd name="connsiteX5" fmla="*/ 51781 w 76718"/>
                  <a:gd name="connsiteY5" fmla="*/ 72037 h 102943"/>
                  <a:gd name="connsiteX6" fmla="*/ 37754 w 76718"/>
                  <a:gd name="connsiteY6" fmla="*/ 62765 h 102943"/>
                  <a:gd name="connsiteX7" fmla="*/ 3043 w 76718"/>
                  <a:gd name="connsiteY7" fmla="*/ 40892 h 102943"/>
                  <a:gd name="connsiteX8" fmla="*/ 2330 w 76718"/>
                  <a:gd name="connsiteY8" fmla="*/ 18782 h 102943"/>
                  <a:gd name="connsiteX9" fmla="*/ 40131 w 76718"/>
                  <a:gd name="connsiteY9" fmla="*/ 0 h 102943"/>
                  <a:gd name="connsiteX10" fmla="*/ 64857 w 76718"/>
                  <a:gd name="connsiteY10" fmla="*/ 3328 h 102943"/>
                  <a:gd name="connsiteX11" fmla="*/ 69374 w 76718"/>
                  <a:gd name="connsiteY11" fmla="*/ 4517 h 102943"/>
                  <a:gd name="connsiteX12" fmla="*/ 64143 w 76718"/>
                  <a:gd name="connsiteY12" fmla="*/ 27103 h 102943"/>
                  <a:gd name="connsiteX13" fmla="*/ 39180 w 76718"/>
                  <a:gd name="connsiteY13" fmla="*/ 24250 h 102943"/>
                  <a:gd name="connsiteX14" fmla="*/ 24440 w 76718"/>
                  <a:gd name="connsiteY14" fmla="*/ 28767 h 102943"/>
                  <a:gd name="connsiteX15" fmla="*/ 42271 w 76718"/>
                  <a:gd name="connsiteY15" fmla="*/ 38752 h 102943"/>
                  <a:gd name="connsiteX16" fmla="*/ 74842 w 76718"/>
                  <a:gd name="connsiteY16" fmla="*/ 61576 h 102943"/>
                  <a:gd name="connsiteX17" fmla="*/ 71989 w 76718"/>
                  <a:gd name="connsiteY17" fmla="*/ 85350 h 102943"/>
                  <a:gd name="connsiteX18" fmla="*/ 31335 w 76718"/>
                  <a:gd name="connsiteY18" fmla="*/ 102706 h 10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718" h="102943">
                    <a:moveTo>
                      <a:pt x="31572" y="102943"/>
                    </a:moveTo>
                    <a:cubicBezTo>
                      <a:pt x="23727" y="102943"/>
                      <a:pt x="15406" y="101755"/>
                      <a:pt x="6609" y="99615"/>
                    </a:cubicBezTo>
                    <a:lnTo>
                      <a:pt x="1617" y="98188"/>
                    </a:lnTo>
                    <a:lnTo>
                      <a:pt x="6847" y="75603"/>
                    </a:lnTo>
                    <a:cubicBezTo>
                      <a:pt x="16832" y="77267"/>
                      <a:pt x="24916" y="78456"/>
                      <a:pt x="32048" y="78456"/>
                    </a:cubicBezTo>
                    <a:cubicBezTo>
                      <a:pt x="39180" y="78456"/>
                      <a:pt x="49166" y="76078"/>
                      <a:pt x="51781" y="72037"/>
                    </a:cubicBezTo>
                    <a:cubicBezTo>
                      <a:pt x="51781" y="68708"/>
                      <a:pt x="49403" y="65142"/>
                      <a:pt x="37754" y="62765"/>
                    </a:cubicBezTo>
                    <a:cubicBezTo>
                      <a:pt x="21587" y="59912"/>
                      <a:pt x="8749" y="51591"/>
                      <a:pt x="3043" y="40892"/>
                    </a:cubicBezTo>
                    <a:cubicBezTo>
                      <a:pt x="-761" y="33760"/>
                      <a:pt x="-999" y="26152"/>
                      <a:pt x="2330" y="18782"/>
                    </a:cubicBezTo>
                    <a:cubicBezTo>
                      <a:pt x="7798" y="6657"/>
                      <a:pt x="21112" y="0"/>
                      <a:pt x="40131" y="0"/>
                    </a:cubicBezTo>
                    <a:cubicBezTo>
                      <a:pt x="59151" y="0"/>
                      <a:pt x="56060" y="1189"/>
                      <a:pt x="64857" y="3328"/>
                    </a:cubicBezTo>
                    <a:lnTo>
                      <a:pt x="69374" y="4517"/>
                    </a:lnTo>
                    <a:lnTo>
                      <a:pt x="64143" y="27103"/>
                    </a:lnTo>
                    <a:cubicBezTo>
                      <a:pt x="54158" y="25439"/>
                      <a:pt x="45837" y="24250"/>
                      <a:pt x="39180" y="24250"/>
                    </a:cubicBezTo>
                    <a:cubicBezTo>
                      <a:pt x="32523" y="24250"/>
                      <a:pt x="25391" y="26627"/>
                      <a:pt x="24440" y="28767"/>
                    </a:cubicBezTo>
                    <a:cubicBezTo>
                      <a:pt x="26104" y="33046"/>
                      <a:pt x="31572" y="36850"/>
                      <a:pt x="42271" y="38752"/>
                    </a:cubicBezTo>
                    <a:cubicBezTo>
                      <a:pt x="58200" y="42081"/>
                      <a:pt x="70325" y="50640"/>
                      <a:pt x="74842" y="61576"/>
                    </a:cubicBezTo>
                    <a:cubicBezTo>
                      <a:pt x="78170" y="69421"/>
                      <a:pt x="76982" y="77742"/>
                      <a:pt x="71989" y="85350"/>
                    </a:cubicBezTo>
                    <a:cubicBezTo>
                      <a:pt x="64619" y="96524"/>
                      <a:pt x="50117" y="102706"/>
                      <a:pt x="31335" y="102706"/>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0" name="Freeform: Shape 19">
                <a:extLst>
                  <a:ext uri="{FF2B5EF4-FFF2-40B4-BE49-F238E27FC236}">
                    <a16:creationId xmlns:a16="http://schemas.microsoft.com/office/drawing/2014/main" id="{A896B36C-3320-BFE0-0FEC-BC305E148075}"/>
                  </a:ext>
                </a:extLst>
              </p:cNvPr>
              <p:cNvSpPr/>
              <p:nvPr/>
            </p:nvSpPr>
            <p:spPr>
              <a:xfrm>
                <a:off x="7881881" y="5138504"/>
                <a:ext cx="74465" cy="100360"/>
              </a:xfrm>
              <a:custGeom>
                <a:avLst/>
                <a:gdLst>
                  <a:gd name="connsiteX0" fmla="*/ 2414 w 74465"/>
                  <a:gd name="connsiteY0" fmla="*/ 18186 h 100360"/>
                  <a:gd name="connsiteX1" fmla="*/ 63752 w 74465"/>
                  <a:gd name="connsiteY1" fmla="*/ 3208 h 100360"/>
                  <a:gd name="connsiteX2" fmla="*/ 68269 w 74465"/>
                  <a:gd name="connsiteY2" fmla="*/ 4397 h 100360"/>
                  <a:gd name="connsiteX3" fmla="*/ 62326 w 74465"/>
                  <a:gd name="connsiteY3" fmla="*/ 25556 h 100360"/>
                  <a:gd name="connsiteX4" fmla="*/ 22622 w 74465"/>
                  <a:gd name="connsiteY4" fmla="*/ 26982 h 100360"/>
                  <a:gd name="connsiteX5" fmla="*/ 41166 w 74465"/>
                  <a:gd name="connsiteY5" fmla="*/ 38632 h 100360"/>
                  <a:gd name="connsiteX6" fmla="*/ 69934 w 74465"/>
                  <a:gd name="connsiteY6" fmla="*/ 83565 h 100360"/>
                  <a:gd name="connsiteX7" fmla="*/ 5505 w 74465"/>
                  <a:gd name="connsiteY7" fmla="*/ 97117 h 100360"/>
                  <a:gd name="connsiteX8" fmla="*/ 512 w 74465"/>
                  <a:gd name="connsiteY8" fmla="*/ 95690 h 100360"/>
                  <a:gd name="connsiteX9" fmla="*/ 6456 w 74465"/>
                  <a:gd name="connsiteY9" fmla="*/ 74531 h 100360"/>
                  <a:gd name="connsiteX10" fmla="*/ 51389 w 74465"/>
                  <a:gd name="connsiteY10" fmla="*/ 71203 h 100360"/>
                  <a:gd name="connsiteX11" fmla="*/ 36649 w 74465"/>
                  <a:gd name="connsiteY11" fmla="*/ 60029 h 100360"/>
                  <a:gd name="connsiteX12" fmla="*/ 2176 w 74465"/>
                  <a:gd name="connsiteY12" fmla="*/ 17710 h 100360"/>
                  <a:gd name="connsiteX13" fmla="*/ 2176 w 74465"/>
                  <a:gd name="connsiteY13" fmla="*/ 17710 h 10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465" h="100360">
                    <a:moveTo>
                      <a:pt x="2414" y="18186"/>
                    </a:moveTo>
                    <a:cubicBezTo>
                      <a:pt x="10022" y="1306"/>
                      <a:pt x="33559" y="-4162"/>
                      <a:pt x="63752" y="3208"/>
                    </a:cubicBezTo>
                    <a:lnTo>
                      <a:pt x="68269" y="4397"/>
                    </a:lnTo>
                    <a:lnTo>
                      <a:pt x="62326" y="25556"/>
                    </a:lnTo>
                    <a:cubicBezTo>
                      <a:pt x="39265" y="18899"/>
                      <a:pt x="25000" y="21752"/>
                      <a:pt x="22622" y="26982"/>
                    </a:cubicBezTo>
                    <a:cubicBezTo>
                      <a:pt x="21434" y="29835"/>
                      <a:pt x="26664" y="35779"/>
                      <a:pt x="41166" y="38632"/>
                    </a:cubicBezTo>
                    <a:cubicBezTo>
                      <a:pt x="68269" y="44338"/>
                      <a:pt x="82296" y="64784"/>
                      <a:pt x="69934" y="83565"/>
                    </a:cubicBezTo>
                    <a:cubicBezTo>
                      <a:pt x="59711" y="99019"/>
                      <a:pt x="35223" y="104487"/>
                      <a:pt x="5505" y="97117"/>
                    </a:cubicBezTo>
                    <a:lnTo>
                      <a:pt x="512" y="95690"/>
                    </a:lnTo>
                    <a:lnTo>
                      <a:pt x="6456" y="74531"/>
                    </a:lnTo>
                    <a:cubicBezTo>
                      <a:pt x="29992" y="81188"/>
                      <a:pt x="46872" y="78097"/>
                      <a:pt x="51389" y="71203"/>
                    </a:cubicBezTo>
                    <a:cubicBezTo>
                      <a:pt x="53529" y="67874"/>
                      <a:pt x="50201" y="62882"/>
                      <a:pt x="36649" y="60029"/>
                    </a:cubicBezTo>
                    <a:cubicBezTo>
                      <a:pt x="10260" y="55036"/>
                      <a:pt x="-6145" y="36492"/>
                      <a:pt x="2176" y="17710"/>
                    </a:cubicBezTo>
                    <a:lnTo>
                      <a:pt x="2176" y="17710"/>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1" name="Freeform: Shape 20">
                <a:extLst>
                  <a:ext uri="{FF2B5EF4-FFF2-40B4-BE49-F238E27FC236}">
                    <a16:creationId xmlns:a16="http://schemas.microsoft.com/office/drawing/2014/main" id="{119E0728-85B7-321D-A37D-51209FB7F4EB}"/>
                  </a:ext>
                </a:extLst>
              </p:cNvPr>
              <p:cNvSpPr/>
              <p:nvPr/>
            </p:nvSpPr>
            <p:spPr>
              <a:xfrm>
                <a:off x="7732139" y="5011190"/>
                <a:ext cx="376824" cy="90342"/>
              </a:xfrm>
              <a:custGeom>
                <a:avLst/>
                <a:gdLst>
                  <a:gd name="connsiteX0" fmla="*/ 12125 w 376824"/>
                  <a:gd name="connsiteY0" fmla="*/ 90343 h 90342"/>
                  <a:gd name="connsiteX1" fmla="*/ 0 w 376824"/>
                  <a:gd name="connsiteY1" fmla="*/ 78218 h 90342"/>
                  <a:gd name="connsiteX2" fmla="*/ 0 w 376824"/>
                  <a:gd name="connsiteY2" fmla="*/ 12125 h 90342"/>
                  <a:gd name="connsiteX3" fmla="*/ 12125 w 376824"/>
                  <a:gd name="connsiteY3" fmla="*/ 0 h 90342"/>
                  <a:gd name="connsiteX4" fmla="*/ 364700 w 376824"/>
                  <a:gd name="connsiteY4" fmla="*/ 0 h 90342"/>
                  <a:gd name="connsiteX5" fmla="*/ 376825 w 376824"/>
                  <a:gd name="connsiteY5" fmla="*/ 12125 h 90342"/>
                  <a:gd name="connsiteX6" fmla="*/ 376825 w 376824"/>
                  <a:gd name="connsiteY6" fmla="*/ 78218 h 90342"/>
                  <a:gd name="connsiteX7" fmla="*/ 364700 w 376824"/>
                  <a:gd name="connsiteY7" fmla="*/ 90343 h 90342"/>
                  <a:gd name="connsiteX8" fmla="*/ 12125 w 376824"/>
                  <a:gd name="connsiteY8" fmla="*/ 90343 h 90342"/>
                  <a:gd name="connsiteX9" fmla="*/ 24250 w 376824"/>
                  <a:gd name="connsiteY9" fmla="*/ 67282 h 90342"/>
                  <a:gd name="connsiteX10" fmla="*/ 353764 w 376824"/>
                  <a:gd name="connsiteY10" fmla="*/ 66093 h 90342"/>
                  <a:gd name="connsiteX11" fmla="*/ 352575 w 376824"/>
                  <a:gd name="connsiteY11" fmla="*/ 23299 h 90342"/>
                  <a:gd name="connsiteX12" fmla="*/ 24250 w 376824"/>
                  <a:gd name="connsiteY12" fmla="*/ 24488 h 90342"/>
                  <a:gd name="connsiteX13" fmla="*/ 24250 w 376824"/>
                  <a:gd name="connsiteY13" fmla="*/ 67282 h 9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6824" h="90342">
                    <a:moveTo>
                      <a:pt x="12125" y="90343"/>
                    </a:moveTo>
                    <a:cubicBezTo>
                      <a:pt x="5468" y="90343"/>
                      <a:pt x="0" y="84875"/>
                      <a:pt x="0" y="78218"/>
                    </a:cubicBezTo>
                    <a:lnTo>
                      <a:pt x="0" y="12125"/>
                    </a:lnTo>
                    <a:cubicBezTo>
                      <a:pt x="0" y="5468"/>
                      <a:pt x="5468" y="0"/>
                      <a:pt x="12125" y="0"/>
                    </a:cubicBezTo>
                    <a:lnTo>
                      <a:pt x="364700" y="0"/>
                    </a:lnTo>
                    <a:cubicBezTo>
                      <a:pt x="371357" y="0"/>
                      <a:pt x="376825" y="5468"/>
                      <a:pt x="376825" y="12125"/>
                    </a:cubicBezTo>
                    <a:lnTo>
                      <a:pt x="376825" y="78218"/>
                    </a:lnTo>
                    <a:cubicBezTo>
                      <a:pt x="376825" y="84875"/>
                      <a:pt x="371357" y="90343"/>
                      <a:pt x="364700" y="90343"/>
                    </a:cubicBezTo>
                    <a:lnTo>
                      <a:pt x="12125" y="90343"/>
                    </a:lnTo>
                    <a:close/>
                    <a:moveTo>
                      <a:pt x="24250" y="67282"/>
                    </a:moveTo>
                    <a:lnTo>
                      <a:pt x="353764" y="66093"/>
                    </a:lnTo>
                    <a:lnTo>
                      <a:pt x="352575" y="23299"/>
                    </a:lnTo>
                    <a:lnTo>
                      <a:pt x="24250" y="24488"/>
                    </a:lnTo>
                    <a:lnTo>
                      <a:pt x="24250" y="67282"/>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2" name="Freeform: Shape 21">
                <a:extLst>
                  <a:ext uri="{FF2B5EF4-FFF2-40B4-BE49-F238E27FC236}">
                    <a16:creationId xmlns:a16="http://schemas.microsoft.com/office/drawing/2014/main" id="{37825D04-4327-1F09-7E26-908F4850A7CE}"/>
                  </a:ext>
                </a:extLst>
              </p:cNvPr>
              <p:cNvSpPr/>
              <p:nvPr/>
            </p:nvSpPr>
            <p:spPr>
              <a:xfrm>
                <a:off x="7733327" y="5012141"/>
                <a:ext cx="374447" cy="87965"/>
              </a:xfrm>
              <a:custGeom>
                <a:avLst/>
                <a:gdLst>
                  <a:gd name="connsiteX0" fmla="*/ 363511 w 374447"/>
                  <a:gd name="connsiteY0" fmla="*/ 0 h 87965"/>
                  <a:gd name="connsiteX1" fmla="*/ 10936 w 374447"/>
                  <a:gd name="connsiteY1" fmla="*/ 0 h 87965"/>
                  <a:gd name="connsiteX2" fmla="*/ 0 w 374447"/>
                  <a:gd name="connsiteY2" fmla="*/ 10936 h 87965"/>
                  <a:gd name="connsiteX3" fmla="*/ 0 w 374447"/>
                  <a:gd name="connsiteY3" fmla="*/ 77029 h 87965"/>
                  <a:gd name="connsiteX4" fmla="*/ 10936 w 374447"/>
                  <a:gd name="connsiteY4" fmla="*/ 87965 h 87965"/>
                  <a:gd name="connsiteX5" fmla="*/ 363511 w 374447"/>
                  <a:gd name="connsiteY5" fmla="*/ 87965 h 87965"/>
                  <a:gd name="connsiteX6" fmla="*/ 374447 w 374447"/>
                  <a:gd name="connsiteY6" fmla="*/ 77029 h 87965"/>
                  <a:gd name="connsiteX7" fmla="*/ 374447 w 374447"/>
                  <a:gd name="connsiteY7" fmla="*/ 10936 h 87965"/>
                  <a:gd name="connsiteX8" fmla="*/ 363511 w 374447"/>
                  <a:gd name="connsiteY8" fmla="*/ 0 h 87965"/>
                  <a:gd name="connsiteX9" fmla="*/ 352575 w 374447"/>
                  <a:gd name="connsiteY9" fmla="*/ 22110 h 87965"/>
                  <a:gd name="connsiteX10" fmla="*/ 352575 w 374447"/>
                  <a:gd name="connsiteY10" fmla="*/ 66093 h 87965"/>
                  <a:gd name="connsiteX11" fmla="*/ 21872 w 374447"/>
                  <a:gd name="connsiteY11" fmla="*/ 66093 h 87965"/>
                  <a:gd name="connsiteX12" fmla="*/ 21872 w 374447"/>
                  <a:gd name="connsiteY12" fmla="*/ 22110 h 87965"/>
                  <a:gd name="connsiteX13" fmla="*/ 352575 w 374447"/>
                  <a:gd name="connsiteY13" fmla="*/ 22110 h 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4447" h="87965">
                    <a:moveTo>
                      <a:pt x="363511" y="0"/>
                    </a:moveTo>
                    <a:lnTo>
                      <a:pt x="10936" y="0"/>
                    </a:lnTo>
                    <a:cubicBezTo>
                      <a:pt x="4755" y="0"/>
                      <a:pt x="0" y="4993"/>
                      <a:pt x="0" y="10936"/>
                    </a:cubicBezTo>
                    <a:lnTo>
                      <a:pt x="0" y="77029"/>
                    </a:lnTo>
                    <a:cubicBezTo>
                      <a:pt x="0" y="83211"/>
                      <a:pt x="4993" y="87965"/>
                      <a:pt x="10936" y="87965"/>
                    </a:cubicBezTo>
                    <a:lnTo>
                      <a:pt x="363511" y="87965"/>
                    </a:lnTo>
                    <a:cubicBezTo>
                      <a:pt x="369693" y="87965"/>
                      <a:pt x="374447" y="82973"/>
                      <a:pt x="374447" y="77029"/>
                    </a:cubicBezTo>
                    <a:lnTo>
                      <a:pt x="374447" y="10936"/>
                    </a:lnTo>
                    <a:cubicBezTo>
                      <a:pt x="374447" y="4755"/>
                      <a:pt x="369455" y="0"/>
                      <a:pt x="363511" y="0"/>
                    </a:cubicBezTo>
                    <a:close/>
                    <a:moveTo>
                      <a:pt x="352575" y="22110"/>
                    </a:moveTo>
                    <a:lnTo>
                      <a:pt x="352575" y="66093"/>
                    </a:lnTo>
                    <a:lnTo>
                      <a:pt x="21872" y="66093"/>
                    </a:lnTo>
                    <a:lnTo>
                      <a:pt x="21872" y="22110"/>
                    </a:lnTo>
                    <a:lnTo>
                      <a:pt x="352575" y="22110"/>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3" name="Freeform: Shape 22">
                <a:extLst>
                  <a:ext uri="{FF2B5EF4-FFF2-40B4-BE49-F238E27FC236}">
                    <a16:creationId xmlns:a16="http://schemas.microsoft.com/office/drawing/2014/main" id="{25429A5E-B4A3-B3C8-481D-5F0D6E0985DB}"/>
                  </a:ext>
                </a:extLst>
              </p:cNvPr>
              <p:cNvSpPr/>
              <p:nvPr/>
            </p:nvSpPr>
            <p:spPr>
              <a:xfrm>
                <a:off x="7798469" y="4967207"/>
                <a:ext cx="23774" cy="90342"/>
              </a:xfrm>
              <a:custGeom>
                <a:avLst/>
                <a:gdLst>
                  <a:gd name="connsiteX0" fmla="*/ 11887 w 23774"/>
                  <a:gd name="connsiteY0" fmla="*/ 90343 h 90342"/>
                  <a:gd name="connsiteX1" fmla="*/ 0 w 23774"/>
                  <a:gd name="connsiteY1" fmla="*/ 80358 h 90342"/>
                  <a:gd name="connsiteX2" fmla="*/ 0 w 23774"/>
                  <a:gd name="connsiteY2" fmla="*/ 12125 h 90342"/>
                  <a:gd name="connsiteX3" fmla="*/ 11887 w 23774"/>
                  <a:gd name="connsiteY3" fmla="*/ 0 h 90342"/>
                  <a:gd name="connsiteX4" fmla="*/ 23774 w 23774"/>
                  <a:gd name="connsiteY4" fmla="*/ 9985 h 90342"/>
                  <a:gd name="connsiteX5" fmla="*/ 23774 w 23774"/>
                  <a:gd name="connsiteY5" fmla="*/ 78218 h 90342"/>
                  <a:gd name="connsiteX6" fmla="*/ 11887 w 23774"/>
                  <a:gd name="connsiteY6" fmla="*/ 90343 h 9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74" h="90342">
                    <a:moveTo>
                      <a:pt x="11887" y="90343"/>
                    </a:moveTo>
                    <a:cubicBezTo>
                      <a:pt x="5944" y="90343"/>
                      <a:pt x="951" y="86063"/>
                      <a:pt x="0" y="80358"/>
                    </a:cubicBezTo>
                    <a:lnTo>
                      <a:pt x="0" y="12125"/>
                    </a:lnTo>
                    <a:cubicBezTo>
                      <a:pt x="0" y="5468"/>
                      <a:pt x="5230" y="0"/>
                      <a:pt x="11887" y="0"/>
                    </a:cubicBezTo>
                    <a:cubicBezTo>
                      <a:pt x="18544" y="0"/>
                      <a:pt x="22823" y="4279"/>
                      <a:pt x="23774" y="9985"/>
                    </a:cubicBezTo>
                    <a:lnTo>
                      <a:pt x="23774" y="78218"/>
                    </a:lnTo>
                    <a:cubicBezTo>
                      <a:pt x="23774" y="84875"/>
                      <a:pt x="18544" y="90343"/>
                      <a:pt x="11887" y="90343"/>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4" name="Freeform: Shape 23">
                <a:extLst>
                  <a:ext uri="{FF2B5EF4-FFF2-40B4-BE49-F238E27FC236}">
                    <a16:creationId xmlns:a16="http://schemas.microsoft.com/office/drawing/2014/main" id="{C8F8A22F-AC67-9145-6A6F-6245444B1BD5}"/>
                  </a:ext>
                </a:extLst>
              </p:cNvPr>
              <p:cNvSpPr/>
              <p:nvPr/>
            </p:nvSpPr>
            <p:spPr>
              <a:xfrm>
                <a:off x="7799420" y="4968158"/>
                <a:ext cx="21872" cy="87965"/>
              </a:xfrm>
              <a:custGeom>
                <a:avLst/>
                <a:gdLst>
                  <a:gd name="connsiteX0" fmla="*/ 10936 w 21872"/>
                  <a:gd name="connsiteY0" fmla="*/ 0 h 87965"/>
                  <a:gd name="connsiteX1" fmla="*/ 21872 w 21872"/>
                  <a:gd name="connsiteY1" fmla="*/ 9034 h 87965"/>
                  <a:gd name="connsiteX2" fmla="*/ 21872 w 21872"/>
                  <a:gd name="connsiteY2" fmla="*/ 10936 h 87965"/>
                  <a:gd name="connsiteX3" fmla="*/ 21872 w 21872"/>
                  <a:gd name="connsiteY3" fmla="*/ 77029 h 87965"/>
                  <a:gd name="connsiteX4" fmla="*/ 10936 w 21872"/>
                  <a:gd name="connsiteY4" fmla="*/ 87965 h 87965"/>
                  <a:gd name="connsiteX5" fmla="*/ 0 w 21872"/>
                  <a:gd name="connsiteY5" fmla="*/ 78931 h 87965"/>
                  <a:gd name="connsiteX6" fmla="*/ 0 w 21872"/>
                  <a:gd name="connsiteY6" fmla="*/ 77029 h 87965"/>
                  <a:gd name="connsiteX7" fmla="*/ 0 w 21872"/>
                  <a:gd name="connsiteY7" fmla="*/ 10936 h 87965"/>
                  <a:gd name="connsiteX8" fmla="*/ 10936 w 21872"/>
                  <a:gd name="connsiteY8" fmla="*/ 0 h 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72" h="87965">
                    <a:moveTo>
                      <a:pt x="10936" y="0"/>
                    </a:moveTo>
                    <a:cubicBezTo>
                      <a:pt x="16404" y="0"/>
                      <a:pt x="20921" y="3804"/>
                      <a:pt x="21872" y="9034"/>
                    </a:cubicBezTo>
                    <a:lnTo>
                      <a:pt x="21872" y="10936"/>
                    </a:lnTo>
                    <a:cubicBezTo>
                      <a:pt x="21872" y="10936"/>
                      <a:pt x="21872" y="77029"/>
                      <a:pt x="21872" y="77029"/>
                    </a:cubicBezTo>
                    <a:cubicBezTo>
                      <a:pt x="21872" y="83211"/>
                      <a:pt x="16880" y="87965"/>
                      <a:pt x="10936" y="87965"/>
                    </a:cubicBezTo>
                    <a:cubicBezTo>
                      <a:pt x="4993" y="87965"/>
                      <a:pt x="951" y="84162"/>
                      <a:pt x="0" y="78931"/>
                    </a:cubicBezTo>
                    <a:lnTo>
                      <a:pt x="0" y="77029"/>
                    </a:lnTo>
                    <a:cubicBezTo>
                      <a:pt x="0" y="77029"/>
                      <a:pt x="0" y="10936"/>
                      <a:pt x="0" y="10936"/>
                    </a:cubicBezTo>
                    <a:cubicBezTo>
                      <a:pt x="0" y="4755"/>
                      <a:pt x="4993" y="0"/>
                      <a:pt x="10936" y="0"/>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5" name="Freeform: Shape 24">
                <a:extLst>
                  <a:ext uri="{FF2B5EF4-FFF2-40B4-BE49-F238E27FC236}">
                    <a16:creationId xmlns:a16="http://schemas.microsoft.com/office/drawing/2014/main" id="{0DA8F2E4-287B-8FF8-3122-71F68D9AB4D2}"/>
                  </a:ext>
                </a:extLst>
              </p:cNvPr>
              <p:cNvSpPr/>
              <p:nvPr/>
            </p:nvSpPr>
            <p:spPr>
              <a:xfrm>
                <a:off x="8018858" y="4967207"/>
                <a:ext cx="23774" cy="90342"/>
              </a:xfrm>
              <a:custGeom>
                <a:avLst/>
                <a:gdLst>
                  <a:gd name="connsiteX0" fmla="*/ 11887 w 23774"/>
                  <a:gd name="connsiteY0" fmla="*/ 90343 h 90342"/>
                  <a:gd name="connsiteX1" fmla="*/ 0 w 23774"/>
                  <a:gd name="connsiteY1" fmla="*/ 80358 h 90342"/>
                  <a:gd name="connsiteX2" fmla="*/ 0 w 23774"/>
                  <a:gd name="connsiteY2" fmla="*/ 12125 h 90342"/>
                  <a:gd name="connsiteX3" fmla="*/ 11887 w 23774"/>
                  <a:gd name="connsiteY3" fmla="*/ 0 h 90342"/>
                  <a:gd name="connsiteX4" fmla="*/ 23774 w 23774"/>
                  <a:gd name="connsiteY4" fmla="*/ 9985 h 90342"/>
                  <a:gd name="connsiteX5" fmla="*/ 23774 w 23774"/>
                  <a:gd name="connsiteY5" fmla="*/ 78218 h 90342"/>
                  <a:gd name="connsiteX6" fmla="*/ 11887 w 23774"/>
                  <a:gd name="connsiteY6" fmla="*/ 90343 h 9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74" h="90342">
                    <a:moveTo>
                      <a:pt x="11887" y="90343"/>
                    </a:moveTo>
                    <a:cubicBezTo>
                      <a:pt x="5944" y="90343"/>
                      <a:pt x="951" y="86063"/>
                      <a:pt x="0" y="80358"/>
                    </a:cubicBezTo>
                    <a:lnTo>
                      <a:pt x="0" y="12125"/>
                    </a:lnTo>
                    <a:cubicBezTo>
                      <a:pt x="0" y="5468"/>
                      <a:pt x="5230" y="0"/>
                      <a:pt x="11887" y="0"/>
                    </a:cubicBezTo>
                    <a:cubicBezTo>
                      <a:pt x="18544" y="0"/>
                      <a:pt x="22823" y="4279"/>
                      <a:pt x="23774" y="9985"/>
                    </a:cubicBezTo>
                    <a:lnTo>
                      <a:pt x="23774" y="78218"/>
                    </a:lnTo>
                    <a:cubicBezTo>
                      <a:pt x="23774" y="84875"/>
                      <a:pt x="18544" y="90343"/>
                      <a:pt x="11887" y="90343"/>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6" name="Freeform: Shape 25">
                <a:extLst>
                  <a:ext uri="{FF2B5EF4-FFF2-40B4-BE49-F238E27FC236}">
                    <a16:creationId xmlns:a16="http://schemas.microsoft.com/office/drawing/2014/main" id="{43FAC220-AA50-4CD2-94AD-D3382BA11B19}"/>
                  </a:ext>
                </a:extLst>
              </p:cNvPr>
              <p:cNvSpPr/>
              <p:nvPr/>
            </p:nvSpPr>
            <p:spPr>
              <a:xfrm>
                <a:off x="8019809" y="4968158"/>
                <a:ext cx="21872" cy="87965"/>
              </a:xfrm>
              <a:custGeom>
                <a:avLst/>
                <a:gdLst>
                  <a:gd name="connsiteX0" fmla="*/ 10936 w 21872"/>
                  <a:gd name="connsiteY0" fmla="*/ 0 h 87965"/>
                  <a:gd name="connsiteX1" fmla="*/ 21872 w 21872"/>
                  <a:gd name="connsiteY1" fmla="*/ 9034 h 87965"/>
                  <a:gd name="connsiteX2" fmla="*/ 21872 w 21872"/>
                  <a:gd name="connsiteY2" fmla="*/ 10936 h 87965"/>
                  <a:gd name="connsiteX3" fmla="*/ 21872 w 21872"/>
                  <a:gd name="connsiteY3" fmla="*/ 77029 h 87965"/>
                  <a:gd name="connsiteX4" fmla="*/ 10936 w 21872"/>
                  <a:gd name="connsiteY4" fmla="*/ 87965 h 87965"/>
                  <a:gd name="connsiteX5" fmla="*/ 0 w 21872"/>
                  <a:gd name="connsiteY5" fmla="*/ 78931 h 87965"/>
                  <a:gd name="connsiteX6" fmla="*/ 0 w 21872"/>
                  <a:gd name="connsiteY6" fmla="*/ 77029 h 87965"/>
                  <a:gd name="connsiteX7" fmla="*/ 0 w 21872"/>
                  <a:gd name="connsiteY7" fmla="*/ 10936 h 87965"/>
                  <a:gd name="connsiteX8" fmla="*/ 10936 w 21872"/>
                  <a:gd name="connsiteY8" fmla="*/ 0 h 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72" h="87965">
                    <a:moveTo>
                      <a:pt x="10936" y="0"/>
                    </a:moveTo>
                    <a:cubicBezTo>
                      <a:pt x="16404" y="0"/>
                      <a:pt x="20922" y="3804"/>
                      <a:pt x="21872" y="9034"/>
                    </a:cubicBezTo>
                    <a:lnTo>
                      <a:pt x="21872" y="10936"/>
                    </a:lnTo>
                    <a:cubicBezTo>
                      <a:pt x="21872" y="10936"/>
                      <a:pt x="21872" y="77029"/>
                      <a:pt x="21872" y="77029"/>
                    </a:cubicBezTo>
                    <a:cubicBezTo>
                      <a:pt x="21872" y="83211"/>
                      <a:pt x="16880" y="87965"/>
                      <a:pt x="10936" y="87965"/>
                    </a:cubicBezTo>
                    <a:cubicBezTo>
                      <a:pt x="4993" y="87965"/>
                      <a:pt x="951" y="84162"/>
                      <a:pt x="0" y="78931"/>
                    </a:cubicBezTo>
                    <a:lnTo>
                      <a:pt x="0" y="77029"/>
                    </a:lnTo>
                    <a:cubicBezTo>
                      <a:pt x="0" y="77029"/>
                      <a:pt x="0" y="10936"/>
                      <a:pt x="0" y="10936"/>
                    </a:cubicBezTo>
                    <a:cubicBezTo>
                      <a:pt x="0" y="4755"/>
                      <a:pt x="4993" y="0"/>
                      <a:pt x="10936" y="0"/>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7" name="Freeform: Shape 26">
                <a:extLst>
                  <a:ext uri="{FF2B5EF4-FFF2-40B4-BE49-F238E27FC236}">
                    <a16:creationId xmlns:a16="http://schemas.microsoft.com/office/drawing/2014/main" id="{072BC2CA-6C3B-4BF8-5389-47EF3F3AE6B1}"/>
                  </a:ext>
                </a:extLst>
              </p:cNvPr>
              <p:cNvSpPr/>
              <p:nvPr/>
            </p:nvSpPr>
            <p:spPr>
              <a:xfrm>
                <a:off x="7996510" y="5121266"/>
                <a:ext cx="376824" cy="288859"/>
              </a:xfrm>
              <a:custGeom>
                <a:avLst/>
                <a:gdLst>
                  <a:gd name="connsiteX0" fmla="*/ 56345 w 376824"/>
                  <a:gd name="connsiteY0" fmla="*/ 288859 h 288859"/>
                  <a:gd name="connsiteX1" fmla="*/ 0 w 376824"/>
                  <a:gd name="connsiteY1" fmla="*/ 232514 h 288859"/>
                  <a:gd name="connsiteX2" fmla="*/ 0 w 376824"/>
                  <a:gd name="connsiteY2" fmla="*/ 166421 h 288859"/>
                  <a:gd name="connsiteX3" fmla="*/ 12125 w 376824"/>
                  <a:gd name="connsiteY3" fmla="*/ 154296 h 288859"/>
                  <a:gd name="connsiteX4" fmla="*/ 56108 w 376824"/>
                  <a:gd name="connsiteY4" fmla="*/ 154296 h 288859"/>
                  <a:gd name="connsiteX5" fmla="*/ 87965 w 376824"/>
                  <a:gd name="connsiteY5" fmla="*/ 122438 h 288859"/>
                  <a:gd name="connsiteX6" fmla="*/ 87965 w 376824"/>
                  <a:gd name="connsiteY6" fmla="*/ 12125 h 288859"/>
                  <a:gd name="connsiteX7" fmla="*/ 100090 w 376824"/>
                  <a:gd name="connsiteY7" fmla="*/ 0 h 288859"/>
                  <a:gd name="connsiteX8" fmla="*/ 364700 w 376824"/>
                  <a:gd name="connsiteY8" fmla="*/ 0 h 288859"/>
                  <a:gd name="connsiteX9" fmla="*/ 376825 w 376824"/>
                  <a:gd name="connsiteY9" fmla="*/ 12125 h 288859"/>
                  <a:gd name="connsiteX10" fmla="*/ 376825 w 376824"/>
                  <a:gd name="connsiteY10" fmla="*/ 232514 h 288859"/>
                  <a:gd name="connsiteX11" fmla="*/ 320479 w 376824"/>
                  <a:gd name="connsiteY11" fmla="*/ 288859 h 288859"/>
                  <a:gd name="connsiteX12" fmla="*/ 55870 w 376824"/>
                  <a:gd name="connsiteY12" fmla="*/ 288859 h 288859"/>
                  <a:gd name="connsiteX13" fmla="*/ 24488 w 376824"/>
                  <a:gd name="connsiteY13" fmla="*/ 232752 h 288859"/>
                  <a:gd name="connsiteX14" fmla="*/ 53255 w 376824"/>
                  <a:gd name="connsiteY14" fmla="*/ 264372 h 288859"/>
                  <a:gd name="connsiteX15" fmla="*/ 56345 w 376824"/>
                  <a:gd name="connsiteY15" fmla="*/ 264372 h 288859"/>
                  <a:gd name="connsiteX16" fmla="*/ 320717 w 376824"/>
                  <a:gd name="connsiteY16" fmla="*/ 264372 h 288859"/>
                  <a:gd name="connsiteX17" fmla="*/ 352575 w 376824"/>
                  <a:gd name="connsiteY17" fmla="*/ 232514 h 288859"/>
                  <a:gd name="connsiteX18" fmla="*/ 352575 w 376824"/>
                  <a:gd name="connsiteY18" fmla="*/ 23061 h 288859"/>
                  <a:gd name="connsiteX19" fmla="*/ 111264 w 376824"/>
                  <a:gd name="connsiteY19" fmla="*/ 24250 h 288859"/>
                  <a:gd name="connsiteX20" fmla="*/ 112453 w 376824"/>
                  <a:gd name="connsiteY20" fmla="*/ 122201 h 288859"/>
                  <a:gd name="connsiteX21" fmla="*/ 59912 w 376824"/>
                  <a:gd name="connsiteY21" fmla="*/ 178308 h 288859"/>
                  <a:gd name="connsiteX22" fmla="*/ 56345 w 376824"/>
                  <a:gd name="connsiteY22" fmla="*/ 178308 h 288859"/>
                  <a:gd name="connsiteX23" fmla="*/ 24488 w 376824"/>
                  <a:gd name="connsiteY23" fmla="*/ 178308 h 288859"/>
                  <a:gd name="connsiteX24" fmla="*/ 24488 w 376824"/>
                  <a:gd name="connsiteY24" fmla="*/ 232276 h 28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76824" h="288859">
                    <a:moveTo>
                      <a:pt x="56345" y="288859"/>
                    </a:moveTo>
                    <a:cubicBezTo>
                      <a:pt x="25201" y="288859"/>
                      <a:pt x="0" y="263659"/>
                      <a:pt x="0" y="232514"/>
                    </a:cubicBezTo>
                    <a:lnTo>
                      <a:pt x="0" y="166421"/>
                    </a:lnTo>
                    <a:cubicBezTo>
                      <a:pt x="0" y="159764"/>
                      <a:pt x="5468" y="154296"/>
                      <a:pt x="12125" y="154296"/>
                    </a:cubicBezTo>
                    <a:lnTo>
                      <a:pt x="56108" y="154296"/>
                    </a:lnTo>
                    <a:cubicBezTo>
                      <a:pt x="73939" y="154296"/>
                      <a:pt x="87965" y="140269"/>
                      <a:pt x="87965" y="122438"/>
                    </a:cubicBezTo>
                    <a:lnTo>
                      <a:pt x="87965" y="12125"/>
                    </a:lnTo>
                    <a:cubicBezTo>
                      <a:pt x="87965" y="5468"/>
                      <a:pt x="93434" y="0"/>
                      <a:pt x="100090" y="0"/>
                    </a:cubicBezTo>
                    <a:lnTo>
                      <a:pt x="364700" y="0"/>
                    </a:lnTo>
                    <a:cubicBezTo>
                      <a:pt x="371357" y="0"/>
                      <a:pt x="376825" y="5468"/>
                      <a:pt x="376825" y="12125"/>
                    </a:cubicBezTo>
                    <a:lnTo>
                      <a:pt x="376825" y="232514"/>
                    </a:lnTo>
                    <a:cubicBezTo>
                      <a:pt x="376825" y="263659"/>
                      <a:pt x="351624" y="288859"/>
                      <a:pt x="320479" y="288859"/>
                    </a:cubicBezTo>
                    <a:lnTo>
                      <a:pt x="55870" y="288859"/>
                    </a:lnTo>
                    <a:close/>
                    <a:moveTo>
                      <a:pt x="24488" y="232752"/>
                    </a:moveTo>
                    <a:cubicBezTo>
                      <a:pt x="24488" y="249156"/>
                      <a:pt x="36850" y="262945"/>
                      <a:pt x="53255" y="264372"/>
                    </a:cubicBezTo>
                    <a:lnTo>
                      <a:pt x="56345" y="264372"/>
                    </a:lnTo>
                    <a:cubicBezTo>
                      <a:pt x="56345" y="264372"/>
                      <a:pt x="320717" y="264372"/>
                      <a:pt x="320717" y="264372"/>
                    </a:cubicBezTo>
                    <a:cubicBezTo>
                      <a:pt x="338310" y="264372"/>
                      <a:pt x="352575" y="250107"/>
                      <a:pt x="352575" y="232514"/>
                    </a:cubicBezTo>
                    <a:lnTo>
                      <a:pt x="352575" y="23061"/>
                    </a:lnTo>
                    <a:lnTo>
                      <a:pt x="111264" y="24250"/>
                    </a:lnTo>
                    <a:lnTo>
                      <a:pt x="112453" y="122201"/>
                    </a:lnTo>
                    <a:cubicBezTo>
                      <a:pt x="112453" y="152394"/>
                      <a:pt x="89867" y="176406"/>
                      <a:pt x="59912" y="178308"/>
                    </a:cubicBezTo>
                    <a:lnTo>
                      <a:pt x="56345" y="178308"/>
                    </a:lnTo>
                    <a:cubicBezTo>
                      <a:pt x="56345" y="178308"/>
                      <a:pt x="24488" y="178308"/>
                      <a:pt x="24488" y="178308"/>
                    </a:cubicBezTo>
                    <a:lnTo>
                      <a:pt x="24488" y="232276"/>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8" name="Freeform: Shape 27">
                <a:extLst>
                  <a:ext uri="{FF2B5EF4-FFF2-40B4-BE49-F238E27FC236}">
                    <a16:creationId xmlns:a16="http://schemas.microsoft.com/office/drawing/2014/main" id="{DF021D27-120E-8112-1209-EB8E747F8266}"/>
                  </a:ext>
                </a:extLst>
              </p:cNvPr>
              <p:cNvSpPr/>
              <p:nvPr/>
            </p:nvSpPr>
            <p:spPr>
              <a:xfrm>
                <a:off x="7997937" y="5122454"/>
                <a:ext cx="374922" cy="286482"/>
              </a:xfrm>
              <a:custGeom>
                <a:avLst/>
                <a:gdLst>
                  <a:gd name="connsiteX0" fmla="*/ 363511 w 374922"/>
                  <a:gd name="connsiteY0" fmla="*/ 0 h 286482"/>
                  <a:gd name="connsiteX1" fmla="*/ 98902 w 374922"/>
                  <a:gd name="connsiteY1" fmla="*/ 0 h 286482"/>
                  <a:gd name="connsiteX2" fmla="*/ 87965 w 374922"/>
                  <a:gd name="connsiteY2" fmla="*/ 10936 h 286482"/>
                  <a:gd name="connsiteX3" fmla="*/ 87965 w 374922"/>
                  <a:gd name="connsiteY3" fmla="*/ 121250 h 286482"/>
                  <a:gd name="connsiteX4" fmla="*/ 54919 w 374922"/>
                  <a:gd name="connsiteY4" fmla="*/ 154296 h 286482"/>
                  <a:gd name="connsiteX5" fmla="*/ 10936 w 374922"/>
                  <a:gd name="connsiteY5" fmla="*/ 154296 h 286482"/>
                  <a:gd name="connsiteX6" fmla="*/ 0 w 374922"/>
                  <a:gd name="connsiteY6" fmla="*/ 165232 h 286482"/>
                  <a:gd name="connsiteX7" fmla="*/ 0 w 374922"/>
                  <a:gd name="connsiteY7" fmla="*/ 231325 h 286482"/>
                  <a:gd name="connsiteX8" fmla="*/ 55157 w 374922"/>
                  <a:gd name="connsiteY8" fmla="*/ 286482 h 286482"/>
                  <a:gd name="connsiteX9" fmla="*/ 319766 w 374922"/>
                  <a:gd name="connsiteY9" fmla="*/ 286482 h 286482"/>
                  <a:gd name="connsiteX10" fmla="*/ 374923 w 374922"/>
                  <a:gd name="connsiteY10" fmla="*/ 231325 h 286482"/>
                  <a:gd name="connsiteX11" fmla="*/ 374923 w 374922"/>
                  <a:gd name="connsiteY11" fmla="*/ 10936 h 286482"/>
                  <a:gd name="connsiteX12" fmla="*/ 363987 w 374922"/>
                  <a:gd name="connsiteY12" fmla="*/ 0 h 286482"/>
                  <a:gd name="connsiteX13" fmla="*/ 110076 w 374922"/>
                  <a:gd name="connsiteY13" fmla="*/ 22110 h 286482"/>
                  <a:gd name="connsiteX14" fmla="*/ 352575 w 374922"/>
                  <a:gd name="connsiteY14" fmla="*/ 22110 h 286482"/>
                  <a:gd name="connsiteX15" fmla="*/ 352575 w 374922"/>
                  <a:gd name="connsiteY15" fmla="*/ 231563 h 286482"/>
                  <a:gd name="connsiteX16" fmla="*/ 319529 w 374922"/>
                  <a:gd name="connsiteY16" fmla="*/ 264610 h 286482"/>
                  <a:gd name="connsiteX17" fmla="*/ 51828 w 374922"/>
                  <a:gd name="connsiteY17" fmla="*/ 264610 h 286482"/>
                  <a:gd name="connsiteX18" fmla="*/ 21872 w 374922"/>
                  <a:gd name="connsiteY18" fmla="*/ 231563 h 286482"/>
                  <a:gd name="connsiteX19" fmla="*/ 21872 w 374922"/>
                  <a:gd name="connsiteY19" fmla="*/ 176406 h 286482"/>
                  <a:gd name="connsiteX20" fmla="*/ 58485 w 374922"/>
                  <a:gd name="connsiteY20" fmla="*/ 176406 h 286482"/>
                  <a:gd name="connsiteX21" fmla="*/ 109838 w 374922"/>
                  <a:gd name="connsiteY21" fmla="*/ 121250 h 286482"/>
                  <a:gd name="connsiteX22" fmla="*/ 109838 w 374922"/>
                  <a:gd name="connsiteY22" fmla="*/ 22110 h 28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4922" h="286482">
                    <a:moveTo>
                      <a:pt x="363511" y="0"/>
                    </a:moveTo>
                    <a:lnTo>
                      <a:pt x="98902" y="0"/>
                    </a:lnTo>
                    <a:cubicBezTo>
                      <a:pt x="92720" y="0"/>
                      <a:pt x="87965" y="4993"/>
                      <a:pt x="87965" y="10936"/>
                    </a:cubicBezTo>
                    <a:lnTo>
                      <a:pt x="87965" y="121250"/>
                    </a:lnTo>
                    <a:cubicBezTo>
                      <a:pt x="87965" y="139794"/>
                      <a:pt x="73463" y="154296"/>
                      <a:pt x="54919" y="154296"/>
                    </a:cubicBezTo>
                    <a:lnTo>
                      <a:pt x="10936" y="154296"/>
                    </a:lnTo>
                    <a:cubicBezTo>
                      <a:pt x="4755" y="154296"/>
                      <a:pt x="0" y="159289"/>
                      <a:pt x="0" y="165232"/>
                    </a:cubicBezTo>
                    <a:lnTo>
                      <a:pt x="0" y="231325"/>
                    </a:lnTo>
                    <a:cubicBezTo>
                      <a:pt x="0" y="261757"/>
                      <a:pt x="24725" y="286482"/>
                      <a:pt x="55157" y="286482"/>
                    </a:cubicBezTo>
                    <a:lnTo>
                      <a:pt x="319766" y="286482"/>
                    </a:lnTo>
                    <a:cubicBezTo>
                      <a:pt x="350198" y="286482"/>
                      <a:pt x="374923" y="261757"/>
                      <a:pt x="374923" y="231325"/>
                    </a:cubicBezTo>
                    <a:lnTo>
                      <a:pt x="374923" y="10936"/>
                    </a:lnTo>
                    <a:cubicBezTo>
                      <a:pt x="374923" y="4755"/>
                      <a:pt x="369930" y="0"/>
                      <a:pt x="363987" y="0"/>
                    </a:cubicBezTo>
                    <a:close/>
                    <a:moveTo>
                      <a:pt x="110076" y="22110"/>
                    </a:moveTo>
                    <a:lnTo>
                      <a:pt x="352575" y="22110"/>
                    </a:lnTo>
                    <a:lnTo>
                      <a:pt x="352575" y="231563"/>
                    </a:lnTo>
                    <a:cubicBezTo>
                      <a:pt x="352575" y="249869"/>
                      <a:pt x="337835" y="264610"/>
                      <a:pt x="319529" y="264610"/>
                    </a:cubicBezTo>
                    <a:lnTo>
                      <a:pt x="51828" y="264610"/>
                    </a:lnTo>
                    <a:cubicBezTo>
                      <a:pt x="34948" y="262945"/>
                      <a:pt x="21872" y="248681"/>
                      <a:pt x="21872" y="231563"/>
                    </a:cubicBezTo>
                    <a:lnTo>
                      <a:pt x="21872" y="176406"/>
                    </a:lnTo>
                    <a:lnTo>
                      <a:pt x="58485" y="176406"/>
                    </a:lnTo>
                    <a:cubicBezTo>
                      <a:pt x="87490" y="174504"/>
                      <a:pt x="109838" y="150730"/>
                      <a:pt x="109838" y="121250"/>
                    </a:cubicBezTo>
                    <a:lnTo>
                      <a:pt x="109838" y="22110"/>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9" name="Freeform: Shape 28">
                <a:extLst>
                  <a:ext uri="{FF2B5EF4-FFF2-40B4-BE49-F238E27FC236}">
                    <a16:creationId xmlns:a16="http://schemas.microsoft.com/office/drawing/2014/main" id="{A05D6D6C-7B2E-8386-00B3-20DA177BC1DD}"/>
                  </a:ext>
                </a:extLst>
              </p:cNvPr>
              <p:cNvSpPr/>
              <p:nvPr/>
            </p:nvSpPr>
            <p:spPr>
              <a:xfrm>
                <a:off x="8173155" y="5236334"/>
                <a:ext cx="24249" cy="19970"/>
              </a:xfrm>
              <a:custGeom>
                <a:avLst/>
                <a:gdLst>
                  <a:gd name="connsiteX0" fmla="*/ 951 w 24249"/>
                  <a:gd name="connsiteY0" fmla="*/ 19971 h 19970"/>
                  <a:gd name="connsiteX1" fmla="*/ 0 w 24249"/>
                  <a:gd name="connsiteY1" fmla="*/ 1189 h 19970"/>
                  <a:gd name="connsiteX2" fmla="*/ 23061 w 24249"/>
                  <a:gd name="connsiteY2" fmla="*/ 0 h 19970"/>
                  <a:gd name="connsiteX3" fmla="*/ 24250 w 24249"/>
                  <a:gd name="connsiteY3" fmla="*/ 19971 h 19970"/>
                  <a:gd name="connsiteX4" fmla="*/ 951 w 24249"/>
                  <a:gd name="connsiteY4" fmla="*/ 19971 h 19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49" h="19970">
                    <a:moveTo>
                      <a:pt x="951" y="19971"/>
                    </a:moveTo>
                    <a:lnTo>
                      <a:pt x="0" y="1189"/>
                    </a:lnTo>
                    <a:lnTo>
                      <a:pt x="23061" y="0"/>
                    </a:lnTo>
                    <a:lnTo>
                      <a:pt x="24250" y="19971"/>
                    </a:lnTo>
                    <a:lnTo>
                      <a:pt x="951" y="19971"/>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30" name="Freeform: Shape 29">
                <a:extLst>
                  <a:ext uri="{FF2B5EF4-FFF2-40B4-BE49-F238E27FC236}">
                    <a16:creationId xmlns:a16="http://schemas.microsoft.com/office/drawing/2014/main" id="{94F700CC-D796-193B-FF92-02F35E0467F1}"/>
                  </a:ext>
                </a:extLst>
              </p:cNvPr>
              <p:cNvSpPr/>
              <p:nvPr/>
            </p:nvSpPr>
            <p:spPr>
              <a:xfrm>
                <a:off x="8174106" y="5237523"/>
                <a:ext cx="22110" cy="17593"/>
              </a:xfrm>
              <a:custGeom>
                <a:avLst/>
                <a:gdLst>
                  <a:gd name="connsiteX0" fmla="*/ 22110 w 22110"/>
                  <a:gd name="connsiteY0" fmla="*/ 0 h 17593"/>
                  <a:gd name="connsiteX1" fmla="*/ 22110 w 22110"/>
                  <a:gd name="connsiteY1" fmla="*/ 17593 h 17593"/>
                  <a:gd name="connsiteX2" fmla="*/ 0 w 22110"/>
                  <a:gd name="connsiteY2" fmla="*/ 17593 h 17593"/>
                  <a:gd name="connsiteX3" fmla="*/ 0 w 22110"/>
                  <a:gd name="connsiteY3" fmla="*/ 0 h 17593"/>
                  <a:gd name="connsiteX4" fmla="*/ 22110 w 22110"/>
                  <a:gd name="connsiteY4" fmla="*/ 0 h 17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0" h="17593">
                    <a:moveTo>
                      <a:pt x="22110" y="0"/>
                    </a:moveTo>
                    <a:lnTo>
                      <a:pt x="22110" y="17593"/>
                    </a:lnTo>
                    <a:lnTo>
                      <a:pt x="0" y="17593"/>
                    </a:lnTo>
                    <a:lnTo>
                      <a:pt x="0" y="0"/>
                    </a:lnTo>
                    <a:lnTo>
                      <a:pt x="22110" y="0"/>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31" name="Freeform: Shape 30">
                <a:extLst>
                  <a:ext uri="{FF2B5EF4-FFF2-40B4-BE49-F238E27FC236}">
                    <a16:creationId xmlns:a16="http://schemas.microsoft.com/office/drawing/2014/main" id="{E5D586B8-0BB8-68D9-2E9A-C9C06ACECE65}"/>
                  </a:ext>
                </a:extLst>
              </p:cNvPr>
              <p:cNvSpPr/>
              <p:nvPr/>
            </p:nvSpPr>
            <p:spPr>
              <a:xfrm>
                <a:off x="8173155" y="5341892"/>
                <a:ext cx="24249" cy="19732"/>
              </a:xfrm>
              <a:custGeom>
                <a:avLst/>
                <a:gdLst>
                  <a:gd name="connsiteX0" fmla="*/ 951 w 24249"/>
                  <a:gd name="connsiteY0" fmla="*/ 19733 h 19732"/>
                  <a:gd name="connsiteX1" fmla="*/ 0 w 24249"/>
                  <a:gd name="connsiteY1" fmla="*/ 1189 h 19732"/>
                  <a:gd name="connsiteX2" fmla="*/ 23061 w 24249"/>
                  <a:gd name="connsiteY2" fmla="*/ 0 h 19732"/>
                  <a:gd name="connsiteX3" fmla="*/ 24250 w 24249"/>
                  <a:gd name="connsiteY3" fmla="*/ 19733 h 19732"/>
                  <a:gd name="connsiteX4" fmla="*/ 951 w 24249"/>
                  <a:gd name="connsiteY4" fmla="*/ 19733 h 19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49" h="19732">
                    <a:moveTo>
                      <a:pt x="951" y="19733"/>
                    </a:moveTo>
                    <a:lnTo>
                      <a:pt x="0" y="1189"/>
                    </a:lnTo>
                    <a:lnTo>
                      <a:pt x="23061" y="0"/>
                    </a:lnTo>
                    <a:lnTo>
                      <a:pt x="24250" y="19733"/>
                    </a:lnTo>
                    <a:lnTo>
                      <a:pt x="951" y="19733"/>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32" name="Freeform: Shape 31">
                <a:extLst>
                  <a:ext uri="{FF2B5EF4-FFF2-40B4-BE49-F238E27FC236}">
                    <a16:creationId xmlns:a16="http://schemas.microsoft.com/office/drawing/2014/main" id="{03ACBF83-8B6B-9C82-E787-12EA2232B06B}"/>
                  </a:ext>
                </a:extLst>
              </p:cNvPr>
              <p:cNvSpPr/>
              <p:nvPr/>
            </p:nvSpPr>
            <p:spPr>
              <a:xfrm>
                <a:off x="8174106" y="5342843"/>
                <a:ext cx="22110" cy="17593"/>
              </a:xfrm>
              <a:custGeom>
                <a:avLst/>
                <a:gdLst>
                  <a:gd name="connsiteX0" fmla="*/ 22110 w 22110"/>
                  <a:gd name="connsiteY0" fmla="*/ 0 h 17593"/>
                  <a:gd name="connsiteX1" fmla="*/ 22110 w 22110"/>
                  <a:gd name="connsiteY1" fmla="*/ 17593 h 17593"/>
                  <a:gd name="connsiteX2" fmla="*/ 0 w 22110"/>
                  <a:gd name="connsiteY2" fmla="*/ 17593 h 17593"/>
                  <a:gd name="connsiteX3" fmla="*/ 0 w 22110"/>
                  <a:gd name="connsiteY3" fmla="*/ 0 h 17593"/>
                  <a:gd name="connsiteX4" fmla="*/ 22110 w 22110"/>
                  <a:gd name="connsiteY4" fmla="*/ 0 h 17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0" h="17593">
                    <a:moveTo>
                      <a:pt x="22110" y="0"/>
                    </a:moveTo>
                    <a:lnTo>
                      <a:pt x="22110" y="17593"/>
                    </a:lnTo>
                    <a:lnTo>
                      <a:pt x="0" y="17593"/>
                    </a:lnTo>
                    <a:lnTo>
                      <a:pt x="0" y="0"/>
                    </a:lnTo>
                    <a:lnTo>
                      <a:pt x="22110" y="0"/>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33" name="Freeform: Shape 32">
                <a:extLst>
                  <a:ext uri="{FF2B5EF4-FFF2-40B4-BE49-F238E27FC236}">
                    <a16:creationId xmlns:a16="http://schemas.microsoft.com/office/drawing/2014/main" id="{DA0C436E-236B-1087-B8B3-8A6EE8AFF0A1}"/>
                  </a:ext>
                </a:extLst>
              </p:cNvPr>
              <p:cNvSpPr/>
              <p:nvPr/>
            </p:nvSpPr>
            <p:spPr>
              <a:xfrm>
                <a:off x="8145148" y="5247508"/>
                <a:ext cx="76956" cy="102943"/>
              </a:xfrm>
              <a:custGeom>
                <a:avLst/>
                <a:gdLst>
                  <a:gd name="connsiteX0" fmla="*/ 31572 w 76956"/>
                  <a:gd name="connsiteY0" fmla="*/ 102943 h 102943"/>
                  <a:gd name="connsiteX1" fmla="*/ 6609 w 76956"/>
                  <a:gd name="connsiteY1" fmla="*/ 99615 h 102943"/>
                  <a:gd name="connsiteX2" fmla="*/ 1617 w 76956"/>
                  <a:gd name="connsiteY2" fmla="*/ 98188 h 102943"/>
                  <a:gd name="connsiteX3" fmla="*/ 6847 w 76956"/>
                  <a:gd name="connsiteY3" fmla="*/ 75603 h 102943"/>
                  <a:gd name="connsiteX4" fmla="*/ 32048 w 76956"/>
                  <a:gd name="connsiteY4" fmla="*/ 78456 h 102943"/>
                  <a:gd name="connsiteX5" fmla="*/ 51781 w 76956"/>
                  <a:gd name="connsiteY5" fmla="*/ 72037 h 102943"/>
                  <a:gd name="connsiteX6" fmla="*/ 37754 w 76956"/>
                  <a:gd name="connsiteY6" fmla="*/ 62765 h 102943"/>
                  <a:gd name="connsiteX7" fmla="*/ 3043 w 76956"/>
                  <a:gd name="connsiteY7" fmla="*/ 40892 h 102943"/>
                  <a:gd name="connsiteX8" fmla="*/ 2330 w 76956"/>
                  <a:gd name="connsiteY8" fmla="*/ 18782 h 102943"/>
                  <a:gd name="connsiteX9" fmla="*/ 40131 w 76956"/>
                  <a:gd name="connsiteY9" fmla="*/ 0 h 102943"/>
                  <a:gd name="connsiteX10" fmla="*/ 65094 w 76956"/>
                  <a:gd name="connsiteY10" fmla="*/ 3328 h 102943"/>
                  <a:gd name="connsiteX11" fmla="*/ 69612 w 76956"/>
                  <a:gd name="connsiteY11" fmla="*/ 4517 h 102943"/>
                  <a:gd name="connsiteX12" fmla="*/ 64381 w 76956"/>
                  <a:gd name="connsiteY12" fmla="*/ 27103 h 102943"/>
                  <a:gd name="connsiteX13" fmla="*/ 39418 w 76956"/>
                  <a:gd name="connsiteY13" fmla="*/ 24250 h 102943"/>
                  <a:gd name="connsiteX14" fmla="*/ 24678 w 76956"/>
                  <a:gd name="connsiteY14" fmla="*/ 28767 h 102943"/>
                  <a:gd name="connsiteX15" fmla="*/ 42509 w 76956"/>
                  <a:gd name="connsiteY15" fmla="*/ 38752 h 102943"/>
                  <a:gd name="connsiteX16" fmla="*/ 75080 w 76956"/>
                  <a:gd name="connsiteY16" fmla="*/ 61576 h 102943"/>
                  <a:gd name="connsiteX17" fmla="*/ 72227 w 76956"/>
                  <a:gd name="connsiteY17" fmla="*/ 85350 h 102943"/>
                  <a:gd name="connsiteX18" fmla="*/ 31572 w 76956"/>
                  <a:gd name="connsiteY18" fmla="*/ 102706 h 10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956" h="102943">
                    <a:moveTo>
                      <a:pt x="31572" y="102943"/>
                    </a:moveTo>
                    <a:cubicBezTo>
                      <a:pt x="23727" y="102943"/>
                      <a:pt x="15406" y="101755"/>
                      <a:pt x="6609" y="99615"/>
                    </a:cubicBezTo>
                    <a:lnTo>
                      <a:pt x="1617" y="98188"/>
                    </a:lnTo>
                    <a:lnTo>
                      <a:pt x="6847" y="75603"/>
                    </a:lnTo>
                    <a:cubicBezTo>
                      <a:pt x="16832" y="77267"/>
                      <a:pt x="24916" y="78456"/>
                      <a:pt x="32048" y="78456"/>
                    </a:cubicBezTo>
                    <a:cubicBezTo>
                      <a:pt x="41795" y="78456"/>
                      <a:pt x="49166" y="76078"/>
                      <a:pt x="51781" y="72037"/>
                    </a:cubicBezTo>
                    <a:cubicBezTo>
                      <a:pt x="51781" y="68708"/>
                      <a:pt x="49403" y="65142"/>
                      <a:pt x="37754" y="62765"/>
                    </a:cubicBezTo>
                    <a:cubicBezTo>
                      <a:pt x="21587" y="59912"/>
                      <a:pt x="8749" y="51590"/>
                      <a:pt x="3043" y="40892"/>
                    </a:cubicBezTo>
                    <a:cubicBezTo>
                      <a:pt x="-761" y="33760"/>
                      <a:pt x="-999" y="26152"/>
                      <a:pt x="2330" y="18782"/>
                    </a:cubicBezTo>
                    <a:cubicBezTo>
                      <a:pt x="7798" y="6657"/>
                      <a:pt x="21112" y="0"/>
                      <a:pt x="40131" y="0"/>
                    </a:cubicBezTo>
                    <a:cubicBezTo>
                      <a:pt x="59151" y="0"/>
                      <a:pt x="56060" y="1189"/>
                      <a:pt x="65094" y="3328"/>
                    </a:cubicBezTo>
                    <a:lnTo>
                      <a:pt x="69612" y="4517"/>
                    </a:lnTo>
                    <a:lnTo>
                      <a:pt x="64381" y="27103"/>
                    </a:lnTo>
                    <a:cubicBezTo>
                      <a:pt x="54396" y="25439"/>
                      <a:pt x="46313" y="24250"/>
                      <a:pt x="39418" y="24250"/>
                    </a:cubicBezTo>
                    <a:cubicBezTo>
                      <a:pt x="32523" y="24250"/>
                      <a:pt x="25629" y="26627"/>
                      <a:pt x="24678" y="28767"/>
                    </a:cubicBezTo>
                    <a:cubicBezTo>
                      <a:pt x="26342" y="33046"/>
                      <a:pt x="31810" y="36850"/>
                      <a:pt x="42509" y="38752"/>
                    </a:cubicBezTo>
                    <a:cubicBezTo>
                      <a:pt x="58438" y="42081"/>
                      <a:pt x="70563" y="50640"/>
                      <a:pt x="75080" y="61576"/>
                    </a:cubicBezTo>
                    <a:cubicBezTo>
                      <a:pt x="78408" y="69421"/>
                      <a:pt x="77219" y="77742"/>
                      <a:pt x="72227" y="85350"/>
                    </a:cubicBezTo>
                    <a:cubicBezTo>
                      <a:pt x="64857" y="96524"/>
                      <a:pt x="50354" y="102706"/>
                      <a:pt x="31572" y="102706"/>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34" name="Freeform: Shape 33">
                <a:extLst>
                  <a:ext uri="{FF2B5EF4-FFF2-40B4-BE49-F238E27FC236}">
                    <a16:creationId xmlns:a16="http://schemas.microsoft.com/office/drawing/2014/main" id="{1D50A430-3109-D20C-EB06-6F0F3E0D7A31}"/>
                  </a:ext>
                </a:extLst>
              </p:cNvPr>
              <p:cNvSpPr/>
              <p:nvPr/>
            </p:nvSpPr>
            <p:spPr>
              <a:xfrm>
                <a:off x="8146490" y="5248817"/>
                <a:ext cx="74465" cy="100360"/>
              </a:xfrm>
              <a:custGeom>
                <a:avLst/>
                <a:gdLst>
                  <a:gd name="connsiteX0" fmla="*/ 2414 w 74465"/>
                  <a:gd name="connsiteY0" fmla="*/ 18186 h 100360"/>
                  <a:gd name="connsiteX1" fmla="*/ 63752 w 74465"/>
                  <a:gd name="connsiteY1" fmla="*/ 3208 h 100360"/>
                  <a:gd name="connsiteX2" fmla="*/ 68269 w 74465"/>
                  <a:gd name="connsiteY2" fmla="*/ 4397 h 100360"/>
                  <a:gd name="connsiteX3" fmla="*/ 62326 w 74465"/>
                  <a:gd name="connsiteY3" fmla="*/ 25556 h 100360"/>
                  <a:gd name="connsiteX4" fmla="*/ 22622 w 74465"/>
                  <a:gd name="connsiteY4" fmla="*/ 26982 h 100360"/>
                  <a:gd name="connsiteX5" fmla="*/ 41166 w 74465"/>
                  <a:gd name="connsiteY5" fmla="*/ 38632 h 100360"/>
                  <a:gd name="connsiteX6" fmla="*/ 69934 w 74465"/>
                  <a:gd name="connsiteY6" fmla="*/ 83565 h 100360"/>
                  <a:gd name="connsiteX7" fmla="*/ 5505 w 74465"/>
                  <a:gd name="connsiteY7" fmla="*/ 97117 h 100360"/>
                  <a:gd name="connsiteX8" fmla="*/ 512 w 74465"/>
                  <a:gd name="connsiteY8" fmla="*/ 95690 h 100360"/>
                  <a:gd name="connsiteX9" fmla="*/ 6456 w 74465"/>
                  <a:gd name="connsiteY9" fmla="*/ 74531 h 100360"/>
                  <a:gd name="connsiteX10" fmla="*/ 51389 w 74465"/>
                  <a:gd name="connsiteY10" fmla="*/ 71203 h 100360"/>
                  <a:gd name="connsiteX11" fmla="*/ 36649 w 74465"/>
                  <a:gd name="connsiteY11" fmla="*/ 60029 h 100360"/>
                  <a:gd name="connsiteX12" fmla="*/ 2176 w 74465"/>
                  <a:gd name="connsiteY12" fmla="*/ 17710 h 100360"/>
                  <a:gd name="connsiteX13" fmla="*/ 2176 w 74465"/>
                  <a:gd name="connsiteY13" fmla="*/ 17710 h 10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465" h="100360">
                    <a:moveTo>
                      <a:pt x="2414" y="18186"/>
                    </a:moveTo>
                    <a:cubicBezTo>
                      <a:pt x="10022" y="1306"/>
                      <a:pt x="33559" y="-4162"/>
                      <a:pt x="63752" y="3208"/>
                    </a:cubicBezTo>
                    <a:lnTo>
                      <a:pt x="68269" y="4397"/>
                    </a:lnTo>
                    <a:lnTo>
                      <a:pt x="62326" y="25556"/>
                    </a:lnTo>
                    <a:cubicBezTo>
                      <a:pt x="39265" y="18899"/>
                      <a:pt x="25000" y="21752"/>
                      <a:pt x="22622" y="26982"/>
                    </a:cubicBezTo>
                    <a:cubicBezTo>
                      <a:pt x="21434" y="29835"/>
                      <a:pt x="26664" y="35779"/>
                      <a:pt x="41166" y="38632"/>
                    </a:cubicBezTo>
                    <a:cubicBezTo>
                      <a:pt x="68269" y="44338"/>
                      <a:pt x="82296" y="64784"/>
                      <a:pt x="69934" y="83565"/>
                    </a:cubicBezTo>
                    <a:cubicBezTo>
                      <a:pt x="59711" y="99019"/>
                      <a:pt x="35223" y="104487"/>
                      <a:pt x="5505" y="97117"/>
                    </a:cubicBezTo>
                    <a:lnTo>
                      <a:pt x="512" y="95690"/>
                    </a:lnTo>
                    <a:lnTo>
                      <a:pt x="6456" y="74531"/>
                    </a:lnTo>
                    <a:cubicBezTo>
                      <a:pt x="29992" y="81188"/>
                      <a:pt x="46872" y="78097"/>
                      <a:pt x="51389" y="71203"/>
                    </a:cubicBezTo>
                    <a:cubicBezTo>
                      <a:pt x="53529" y="67874"/>
                      <a:pt x="50201" y="62882"/>
                      <a:pt x="36649" y="60029"/>
                    </a:cubicBezTo>
                    <a:cubicBezTo>
                      <a:pt x="10260" y="55036"/>
                      <a:pt x="-6145" y="36492"/>
                      <a:pt x="2176" y="17710"/>
                    </a:cubicBezTo>
                    <a:lnTo>
                      <a:pt x="2176" y="17710"/>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35" name="Freeform: Shape 34">
                <a:extLst>
                  <a:ext uri="{FF2B5EF4-FFF2-40B4-BE49-F238E27FC236}">
                    <a16:creationId xmlns:a16="http://schemas.microsoft.com/office/drawing/2014/main" id="{5E61683A-598C-CDC4-B688-943DAC3FCAEF}"/>
                  </a:ext>
                </a:extLst>
              </p:cNvPr>
              <p:cNvSpPr/>
              <p:nvPr/>
            </p:nvSpPr>
            <p:spPr>
              <a:xfrm>
                <a:off x="8084714" y="5121503"/>
                <a:ext cx="288859" cy="90342"/>
              </a:xfrm>
              <a:custGeom>
                <a:avLst/>
                <a:gdLst>
                  <a:gd name="connsiteX0" fmla="*/ 12125 w 288859"/>
                  <a:gd name="connsiteY0" fmla="*/ 90343 h 90342"/>
                  <a:gd name="connsiteX1" fmla="*/ 0 w 288859"/>
                  <a:gd name="connsiteY1" fmla="*/ 78218 h 90342"/>
                  <a:gd name="connsiteX2" fmla="*/ 0 w 288859"/>
                  <a:gd name="connsiteY2" fmla="*/ 12125 h 90342"/>
                  <a:gd name="connsiteX3" fmla="*/ 12125 w 288859"/>
                  <a:gd name="connsiteY3" fmla="*/ 0 h 90342"/>
                  <a:gd name="connsiteX4" fmla="*/ 276735 w 288859"/>
                  <a:gd name="connsiteY4" fmla="*/ 0 h 90342"/>
                  <a:gd name="connsiteX5" fmla="*/ 288859 w 288859"/>
                  <a:gd name="connsiteY5" fmla="*/ 12125 h 90342"/>
                  <a:gd name="connsiteX6" fmla="*/ 288859 w 288859"/>
                  <a:gd name="connsiteY6" fmla="*/ 78218 h 90342"/>
                  <a:gd name="connsiteX7" fmla="*/ 276735 w 288859"/>
                  <a:gd name="connsiteY7" fmla="*/ 90343 h 90342"/>
                  <a:gd name="connsiteX8" fmla="*/ 12125 w 288859"/>
                  <a:gd name="connsiteY8" fmla="*/ 90343 h 90342"/>
                  <a:gd name="connsiteX9" fmla="*/ 24250 w 288859"/>
                  <a:gd name="connsiteY9" fmla="*/ 67044 h 90342"/>
                  <a:gd name="connsiteX10" fmla="*/ 265561 w 288859"/>
                  <a:gd name="connsiteY10" fmla="*/ 65855 h 90342"/>
                  <a:gd name="connsiteX11" fmla="*/ 264372 w 288859"/>
                  <a:gd name="connsiteY11" fmla="*/ 23061 h 90342"/>
                  <a:gd name="connsiteX12" fmla="*/ 24250 w 288859"/>
                  <a:gd name="connsiteY12" fmla="*/ 24250 h 90342"/>
                  <a:gd name="connsiteX13" fmla="*/ 24250 w 288859"/>
                  <a:gd name="connsiteY13" fmla="*/ 67044 h 9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8859" h="90342">
                    <a:moveTo>
                      <a:pt x="12125" y="90343"/>
                    </a:moveTo>
                    <a:cubicBezTo>
                      <a:pt x="5468" y="90343"/>
                      <a:pt x="0" y="84875"/>
                      <a:pt x="0" y="78218"/>
                    </a:cubicBezTo>
                    <a:lnTo>
                      <a:pt x="0" y="12125"/>
                    </a:lnTo>
                    <a:cubicBezTo>
                      <a:pt x="0" y="5468"/>
                      <a:pt x="5468" y="0"/>
                      <a:pt x="12125" y="0"/>
                    </a:cubicBezTo>
                    <a:lnTo>
                      <a:pt x="276735" y="0"/>
                    </a:lnTo>
                    <a:cubicBezTo>
                      <a:pt x="283391" y="0"/>
                      <a:pt x="288859" y="5468"/>
                      <a:pt x="288859" y="12125"/>
                    </a:cubicBezTo>
                    <a:lnTo>
                      <a:pt x="288859" y="78218"/>
                    </a:lnTo>
                    <a:cubicBezTo>
                      <a:pt x="288859" y="84875"/>
                      <a:pt x="283391" y="90343"/>
                      <a:pt x="276735" y="90343"/>
                    </a:cubicBezTo>
                    <a:lnTo>
                      <a:pt x="12125" y="90343"/>
                    </a:lnTo>
                    <a:close/>
                    <a:moveTo>
                      <a:pt x="24250" y="67044"/>
                    </a:moveTo>
                    <a:lnTo>
                      <a:pt x="265561" y="65855"/>
                    </a:lnTo>
                    <a:lnTo>
                      <a:pt x="264372" y="23061"/>
                    </a:lnTo>
                    <a:lnTo>
                      <a:pt x="24250" y="24250"/>
                    </a:lnTo>
                    <a:lnTo>
                      <a:pt x="24250" y="67044"/>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36" name="Freeform: Shape 35">
                <a:extLst>
                  <a:ext uri="{FF2B5EF4-FFF2-40B4-BE49-F238E27FC236}">
                    <a16:creationId xmlns:a16="http://schemas.microsoft.com/office/drawing/2014/main" id="{39914DA0-32D0-5C3E-3637-EF02AABEBFD7}"/>
                  </a:ext>
                </a:extLst>
              </p:cNvPr>
              <p:cNvSpPr/>
              <p:nvPr/>
            </p:nvSpPr>
            <p:spPr>
              <a:xfrm>
                <a:off x="8085902" y="5122454"/>
                <a:ext cx="286481" cy="87965"/>
              </a:xfrm>
              <a:custGeom>
                <a:avLst/>
                <a:gdLst>
                  <a:gd name="connsiteX0" fmla="*/ 275546 w 286481"/>
                  <a:gd name="connsiteY0" fmla="*/ 0 h 87965"/>
                  <a:gd name="connsiteX1" fmla="*/ 10936 w 286481"/>
                  <a:gd name="connsiteY1" fmla="*/ 0 h 87965"/>
                  <a:gd name="connsiteX2" fmla="*/ 0 w 286481"/>
                  <a:gd name="connsiteY2" fmla="*/ 10936 h 87965"/>
                  <a:gd name="connsiteX3" fmla="*/ 0 w 286481"/>
                  <a:gd name="connsiteY3" fmla="*/ 77029 h 87965"/>
                  <a:gd name="connsiteX4" fmla="*/ 10936 w 286481"/>
                  <a:gd name="connsiteY4" fmla="*/ 87965 h 87965"/>
                  <a:gd name="connsiteX5" fmla="*/ 275546 w 286481"/>
                  <a:gd name="connsiteY5" fmla="*/ 87965 h 87965"/>
                  <a:gd name="connsiteX6" fmla="*/ 286482 w 286481"/>
                  <a:gd name="connsiteY6" fmla="*/ 77029 h 87965"/>
                  <a:gd name="connsiteX7" fmla="*/ 286482 w 286481"/>
                  <a:gd name="connsiteY7" fmla="*/ 10936 h 87965"/>
                  <a:gd name="connsiteX8" fmla="*/ 275546 w 286481"/>
                  <a:gd name="connsiteY8" fmla="*/ 0 h 87965"/>
                  <a:gd name="connsiteX9" fmla="*/ 264372 w 286481"/>
                  <a:gd name="connsiteY9" fmla="*/ 22110 h 87965"/>
                  <a:gd name="connsiteX10" fmla="*/ 264372 w 286481"/>
                  <a:gd name="connsiteY10" fmla="*/ 66093 h 87965"/>
                  <a:gd name="connsiteX11" fmla="*/ 21872 w 286481"/>
                  <a:gd name="connsiteY11" fmla="*/ 66093 h 87965"/>
                  <a:gd name="connsiteX12" fmla="*/ 21872 w 286481"/>
                  <a:gd name="connsiteY12" fmla="*/ 22110 h 87965"/>
                  <a:gd name="connsiteX13" fmla="*/ 264372 w 286481"/>
                  <a:gd name="connsiteY13" fmla="*/ 22110 h 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6481" h="87965">
                    <a:moveTo>
                      <a:pt x="275546" y="0"/>
                    </a:moveTo>
                    <a:lnTo>
                      <a:pt x="10936" y="0"/>
                    </a:lnTo>
                    <a:cubicBezTo>
                      <a:pt x="4755" y="0"/>
                      <a:pt x="0" y="4993"/>
                      <a:pt x="0" y="10936"/>
                    </a:cubicBezTo>
                    <a:lnTo>
                      <a:pt x="0" y="77029"/>
                    </a:lnTo>
                    <a:cubicBezTo>
                      <a:pt x="0" y="83211"/>
                      <a:pt x="4993" y="87965"/>
                      <a:pt x="10936" y="87965"/>
                    </a:cubicBezTo>
                    <a:lnTo>
                      <a:pt x="275546" y="87965"/>
                    </a:lnTo>
                    <a:cubicBezTo>
                      <a:pt x="281727" y="87965"/>
                      <a:pt x="286482" y="82973"/>
                      <a:pt x="286482" y="77029"/>
                    </a:cubicBezTo>
                    <a:lnTo>
                      <a:pt x="286482" y="10936"/>
                    </a:lnTo>
                    <a:cubicBezTo>
                      <a:pt x="286482" y="4755"/>
                      <a:pt x="281489" y="0"/>
                      <a:pt x="275546" y="0"/>
                    </a:cubicBezTo>
                    <a:close/>
                    <a:moveTo>
                      <a:pt x="264372" y="22110"/>
                    </a:moveTo>
                    <a:lnTo>
                      <a:pt x="264372" y="66093"/>
                    </a:lnTo>
                    <a:lnTo>
                      <a:pt x="21872" y="66093"/>
                    </a:lnTo>
                    <a:lnTo>
                      <a:pt x="21872" y="22110"/>
                    </a:lnTo>
                    <a:lnTo>
                      <a:pt x="264372" y="22110"/>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37" name="Freeform: Shape 36">
                <a:extLst>
                  <a:ext uri="{FF2B5EF4-FFF2-40B4-BE49-F238E27FC236}">
                    <a16:creationId xmlns:a16="http://schemas.microsoft.com/office/drawing/2014/main" id="{76D573BF-E9AC-6668-A33F-79E18A95D59B}"/>
                  </a:ext>
                </a:extLst>
              </p:cNvPr>
              <p:cNvSpPr/>
              <p:nvPr/>
            </p:nvSpPr>
            <p:spPr>
              <a:xfrm>
                <a:off x="8283468" y="5077283"/>
                <a:ext cx="23774" cy="90342"/>
              </a:xfrm>
              <a:custGeom>
                <a:avLst/>
                <a:gdLst>
                  <a:gd name="connsiteX0" fmla="*/ 11887 w 23774"/>
                  <a:gd name="connsiteY0" fmla="*/ 90343 h 90342"/>
                  <a:gd name="connsiteX1" fmla="*/ 0 w 23774"/>
                  <a:gd name="connsiteY1" fmla="*/ 80358 h 90342"/>
                  <a:gd name="connsiteX2" fmla="*/ 0 w 23774"/>
                  <a:gd name="connsiteY2" fmla="*/ 12125 h 90342"/>
                  <a:gd name="connsiteX3" fmla="*/ 11887 w 23774"/>
                  <a:gd name="connsiteY3" fmla="*/ 0 h 90342"/>
                  <a:gd name="connsiteX4" fmla="*/ 23774 w 23774"/>
                  <a:gd name="connsiteY4" fmla="*/ 9985 h 90342"/>
                  <a:gd name="connsiteX5" fmla="*/ 23774 w 23774"/>
                  <a:gd name="connsiteY5" fmla="*/ 78218 h 90342"/>
                  <a:gd name="connsiteX6" fmla="*/ 11887 w 23774"/>
                  <a:gd name="connsiteY6" fmla="*/ 90343 h 9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74" h="90342">
                    <a:moveTo>
                      <a:pt x="11887" y="90343"/>
                    </a:moveTo>
                    <a:cubicBezTo>
                      <a:pt x="5944" y="90343"/>
                      <a:pt x="951" y="86063"/>
                      <a:pt x="0" y="80358"/>
                    </a:cubicBezTo>
                    <a:lnTo>
                      <a:pt x="0" y="12125"/>
                    </a:lnTo>
                    <a:cubicBezTo>
                      <a:pt x="0" y="5468"/>
                      <a:pt x="5230" y="0"/>
                      <a:pt x="11887" y="0"/>
                    </a:cubicBezTo>
                    <a:cubicBezTo>
                      <a:pt x="18544" y="0"/>
                      <a:pt x="22823" y="4279"/>
                      <a:pt x="23774" y="9985"/>
                    </a:cubicBezTo>
                    <a:lnTo>
                      <a:pt x="23774" y="78218"/>
                    </a:lnTo>
                    <a:cubicBezTo>
                      <a:pt x="23774" y="84875"/>
                      <a:pt x="18544" y="90343"/>
                      <a:pt x="11887" y="90343"/>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38" name="Freeform: Shape 37">
                <a:extLst>
                  <a:ext uri="{FF2B5EF4-FFF2-40B4-BE49-F238E27FC236}">
                    <a16:creationId xmlns:a16="http://schemas.microsoft.com/office/drawing/2014/main" id="{5BFC7AF4-03A0-FF9E-7F4B-9BF7C5F20CB7}"/>
                  </a:ext>
                </a:extLst>
              </p:cNvPr>
              <p:cNvSpPr/>
              <p:nvPr/>
            </p:nvSpPr>
            <p:spPr>
              <a:xfrm>
                <a:off x="8284419" y="5078472"/>
                <a:ext cx="21872" cy="87965"/>
              </a:xfrm>
              <a:custGeom>
                <a:avLst/>
                <a:gdLst>
                  <a:gd name="connsiteX0" fmla="*/ 10936 w 21872"/>
                  <a:gd name="connsiteY0" fmla="*/ 0 h 87965"/>
                  <a:gd name="connsiteX1" fmla="*/ 21873 w 21872"/>
                  <a:gd name="connsiteY1" fmla="*/ 9034 h 87965"/>
                  <a:gd name="connsiteX2" fmla="*/ 21873 w 21872"/>
                  <a:gd name="connsiteY2" fmla="*/ 10936 h 87965"/>
                  <a:gd name="connsiteX3" fmla="*/ 21873 w 21872"/>
                  <a:gd name="connsiteY3" fmla="*/ 77029 h 87965"/>
                  <a:gd name="connsiteX4" fmla="*/ 10936 w 21872"/>
                  <a:gd name="connsiteY4" fmla="*/ 87965 h 87965"/>
                  <a:gd name="connsiteX5" fmla="*/ 0 w 21872"/>
                  <a:gd name="connsiteY5" fmla="*/ 78931 h 87965"/>
                  <a:gd name="connsiteX6" fmla="*/ 0 w 21872"/>
                  <a:gd name="connsiteY6" fmla="*/ 77029 h 87965"/>
                  <a:gd name="connsiteX7" fmla="*/ 0 w 21872"/>
                  <a:gd name="connsiteY7" fmla="*/ 10936 h 87965"/>
                  <a:gd name="connsiteX8" fmla="*/ 10936 w 21872"/>
                  <a:gd name="connsiteY8" fmla="*/ 0 h 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72" h="87965">
                    <a:moveTo>
                      <a:pt x="10936" y="0"/>
                    </a:moveTo>
                    <a:cubicBezTo>
                      <a:pt x="16404" y="0"/>
                      <a:pt x="20922" y="3804"/>
                      <a:pt x="21873" y="9034"/>
                    </a:cubicBezTo>
                    <a:lnTo>
                      <a:pt x="21873" y="10936"/>
                    </a:lnTo>
                    <a:cubicBezTo>
                      <a:pt x="21873" y="10936"/>
                      <a:pt x="21873" y="77029"/>
                      <a:pt x="21873" y="77029"/>
                    </a:cubicBezTo>
                    <a:cubicBezTo>
                      <a:pt x="21873" y="83211"/>
                      <a:pt x="16880" y="87965"/>
                      <a:pt x="10936" y="87965"/>
                    </a:cubicBezTo>
                    <a:cubicBezTo>
                      <a:pt x="4993" y="87965"/>
                      <a:pt x="951" y="84162"/>
                      <a:pt x="0" y="78931"/>
                    </a:cubicBezTo>
                    <a:lnTo>
                      <a:pt x="0" y="77029"/>
                    </a:lnTo>
                    <a:cubicBezTo>
                      <a:pt x="0" y="77029"/>
                      <a:pt x="0" y="10936"/>
                      <a:pt x="0" y="10936"/>
                    </a:cubicBezTo>
                    <a:cubicBezTo>
                      <a:pt x="0" y="4755"/>
                      <a:pt x="4993" y="0"/>
                      <a:pt x="10936" y="0"/>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39" name="Freeform: Shape 38">
                <a:extLst>
                  <a:ext uri="{FF2B5EF4-FFF2-40B4-BE49-F238E27FC236}">
                    <a16:creationId xmlns:a16="http://schemas.microsoft.com/office/drawing/2014/main" id="{B9E814F2-9985-6554-46EC-CC010C940CBA}"/>
                  </a:ext>
                </a:extLst>
              </p:cNvPr>
              <p:cNvSpPr/>
              <p:nvPr/>
            </p:nvSpPr>
            <p:spPr>
              <a:xfrm>
                <a:off x="8260882" y="5231579"/>
                <a:ext cx="376824" cy="288859"/>
              </a:xfrm>
              <a:custGeom>
                <a:avLst/>
                <a:gdLst>
                  <a:gd name="connsiteX0" fmla="*/ 56345 w 376824"/>
                  <a:gd name="connsiteY0" fmla="*/ 288859 h 288859"/>
                  <a:gd name="connsiteX1" fmla="*/ 0 w 376824"/>
                  <a:gd name="connsiteY1" fmla="*/ 232514 h 288859"/>
                  <a:gd name="connsiteX2" fmla="*/ 0 w 376824"/>
                  <a:gd name="connsiteY2" fmla="*/ 166421 h 288859"/>
                  <a:gd name="connsiteX3" fmla="*/ 12125 w 376824"/>
                  <a:gd name="connsiteY3" fmla="*/ 154296 h 288859"/>
                  <a:gd name="connsiteX4" fmla="*/ 56108 w 376824"/>
                  <a:gd name="connsiteY4" fmla="*/ 154296 h 288859"/>
                  <a:gd name="connsiteX5" fmla="*/ 87965 w 376824"/>
                  <a:gd name="connsiteY5" fmla="*/ 122438 h 288859"/>
                  <a:gd name="connsiteX6" fmla="*/ 87965 w 376824"/>
                  <a:gd name="connsiteY6" fmla="*/ 12125 h 288859"/>
                  <a:gd name="connsiteX7" fmla="*/ 100090 w 376824"/>
                  <a:gd name="connsiteY7" fmla="*/ 0 h 288859"/>
                  <a:gd name="connsiteX8" fmla="*/ 364700 w 376824"/>
                  <a:gd name="connsiteY8" fmla="*/ 0 h 288859"/>
                  <a:gd name="connsiteX9" fmla="*/ 376825 w 376824"/>
                  <a:gd name="connsiteY9" fmla="*/ 12125 h 288859"/>
                  <a:gd name="connsiteX10" fmla="*/ 376825 w 376824"/>
                  <a:gd name="connsiteY10" fmla="*/ 232514 h 288859"/>
                  <a:gd name="connsiteX11" fmla="*/ 320480 w 376824"/>
                  <a:gd name="connsiteY11" fmla="*/ 288859 h 288859"/>
                  <a:gd name="connsiteX12" fmla="*/ 55870 w 376824"/>
                  <a:gd name="connsiteY12" fmla="*/ 288859 h 288859"/>
                  <a:gd name="connsiteX13" fmla="*/ 24488 w 376824"/>
                  <a:gd name="connsiteY13" fmla="*/ 232514 h 288859"/>
                  <a:gd name="connsiteX14" fmla="*/ 53255 w 376824"/>
                  <a:gd name="connsiteY14" fmla="*/ 264134 h 288859"/>
                  <a:gd name="connsiteX15" fmla="*/ 56345 w 376824"/>
                  <a:gd name="connsiteY15" fmla="*/ 264134 h 288859"/>
                  <a:gd name="connsiteX16" fmla="*/ 320717 w 376824"/>
                  <a:gd name="connsiteY16" fmla="*/ 264134 h 288859"/>
                  <a:gd name="connsiteX17" fmla="*/ 352575 w 376824"/>
                  <a:gd name="connsiteY17" fmla="*/ 232276 h 288859"/>
                  <a:gd name="connsiteX18" fmla="*/ 352575 w 376824"/>
                  <a:gd name="connsiteY18" fmla="*/ 22823 h 288859"/>
                  <a:gd name="connsiteX19" fmla="*/ 111264 w 376824"/>
                  <a:gd name="connsiteY19" fmla="*/ 24012 h 288859"/>
                  <a:gd name="connsiteX20" fmla="*/ 112453 w 376824"/>
                  <a:gd name="connsiteY20" fmla="*/ 121963 h 288859"/>
                  <a:gd name="connsiteX21" fmla="*/ 59674 w 376824"/>
                  <a:gd name="connsiteY21" fmla="*/ 178071 h 288859"/>
                  <a:gd name="connsiteX22" fmla="*/ 56345 w 376824"/>
                  <a:gd name="connsiteY22" fmla="*/ 178071 h 288859"/>
                  <a:gd name="connsiteX23" fmla="*/ 24488 w 376824"/>
                  <a:gd name="connsiteY23" fmla="*/ 178071 h 288859"/>
                  <a:gd name="connsiteX24" fmla="*/ 24488 w 376824"/>
                  <a:gd name="connsiteY24" fmla="*/ 232039 h 28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76824" h="288859">
                    <a:moveTo>
                      <a:pt x="56345" y="288859"/>
                    </a:moveTo>
                    <a:cubicBezTo>
                      <a:pt x="25201" y="288859"/>
                      <a:pt x="0" y="263659"/>
                      <a:pt x="0" y="232514"/>
                    </a:cubicBezTo>
                    <a:lnTo>
                      <a:pt x="0" y="166421"/>
                    </a:lnTo>
                    <a:cubicBezTo>
                      <a:pt x="0" y="159764"/>
                      <a:pt x="5468" y="154296"/>
                      <a:pt x="12125" y="154296"/>
                    </a:cubicBezTo>
                    <a:lnTo>
                      <a:pt x="56108" y="154296"/>
                    </a:lnTo>
                    <a:cubicBezTo>
                      <a:pt x="71799" y="154296"/>
                      <a:pt x="87965" y="142409"/>
                      <a:pt x="87965" y="122438"/>
                    </a:cubicBezTo>
                    <a:lnTo>
                      <a:pt x="87965" y="12125"/>
                    </a:lnTo>
                    <a:cubicBezTo>
                      <a:pt x="87965" y="5468"/>
                      <a:pt x="93434" y="0"/>
                      <a:pt x="100090" y="0"/>
                    </a:cubicBezTo>
                    <a:lnTo>
                      <a:pt x="364700" y="0"/>
                    </a:lnTo>
                    <a:cubicBezTo>
                      <a:pt x="371357" y="0"/>
                      <a:pt x="376825" y="5468"/>
                      <a:pt x="376825" y="12125"/>
                    </a:cubicBezTo>
                    <a:lnTo>
                      <a:pt x="376825" y="232514"/>
                    </a:lnTo>
                    <a:cubicBezTo>
                      <a:pt x="376825" y="263659"/>
                      <a:pt x="351624" y="288859"/>
                      <a:pt x="320480" y="288859"/>
                    </a:cubicBezTo>
                    <a:lnTo>
                      <a:pt x="55870" y="288859"/>
                    </a:lnTo>
                    <a:close/>
                    <a:moveTo>
                      <a:pt x="24488" y="232514"/>
                    </a:moveTo>
                    <a:cubicBezTo>
                      <a:pt x="24488" y="248918"/>
                      <a:pt x="36850" y="262708"/>
                      <a:pt x="53255" y="264134"/>
                    </a:cubicBezTo>
                    <a:lnTo>
                      <a:pt x="56345" y="264134"/>
                    </a:lnTo>
                    <a:cubicBezTo>
                      <a:pt x="56345" y="264134"/>
                      <a:pt x="320717" y="264134"/>
                      <a:pt x="320717" y="264134"/>
                    </a:cubicBezTo>
                    <a:cubicBezTo>
                      <a:pt x="338310" y="264134"/>
                      <a:pt x="352575" y="249869"/>
                      <a:pt x="352575" y="232276"/>
                    </a:cubicBezTo>
                    <a:lnTo>
                      <a:pt x="352575" y="22823"/>
                    </a:lnTo>
                    <a:lnTo>
                      <a:pt x="111264" y="24012"/>
                    </a:lnTo>
                    <a:lnTo>
                      <a:pt x="112453" y="121963"/>
                    </a:lnTo>
                    <a:cubicBezTo>
                      <a:pt x="112453" y="156436"/>
                      <a:pt x="85350" y="176644"/>
                      <a:pt x="59674" y="178071"/>
                    </a:cubicBezTo>
                    <a:lnTo>
                      <a:pt x="56345" y="178071"/>
                    </a:lnTo>
                    <a:cubicBezTo>
                      <a:pt x="56345" y="178071"/>
                      <a:pt x="24488" y="178071"/>
                      <a:pt x="24488" y="178071"/>
                    </a:cubicBezTo>
                    <a:lnTo>
                      <a:pt x="24488" y="232039"/>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40" name="Freeform: Shape 39">
                <a:extLst>
                  <a:ext uri="{FF2B5EF4-FFF2-40B4-BE49-F238E27FC236}">
                    <a16:creationId xmlns:a16="http://schemas.microsoft.com/office/drawing/2014/main" id="{ECD3D7D2-89A1-047F-7D4D-F86D64249655}"/>
                  </a:ext>
                </a:extLst>
              </p:cNvPr>
              <p:cNvSpPr/>
              <p:nvPr/>
            </p:nvSpPr>
            <p:spPr>
              <a:xfrm>
                <a:off x="8262309" y="5232768"/>
                <a:ext cx="374922" cy="286482"/>
              </a:xfrm>
              <a:custGeom>
                <a:avLst/>
                <a:gdLst>
                  <a:gd name="connsiteX0" fmla="*/ 363511 w 374922"/>
                  <a:gd name="connsiteY0" fmla="*/ 0 h 286482"/>
                  <a:gd name="connsiteX1" fmla="*/ 98902 w 374922"/>
                  <a:gd name="connsiteY1" fmla="*/ 0 h 286482"/>
                  <a:gd name="connsiteX2" fmla="*/ 87965 w 374922"/>
                  <a:gd name="connsiteY2" fmla="*/ 10936 h 286482"/>
                  <a:gd name="connsiteX3" fmla="*/ 87965 w 374922"/>
                  <a:gd name="connsiteY3" fmla="*/ 121250 h 286482"/>
                  <a:gd name="connsiteX4" fmla="*/ 54919 w 374922"/>
                  <a:gd name="connsiteY4" fmla="*/ 154296 h 286482"/>
                  <a:gd name="connsiteX5" fmla="*/ 10936 w 374922"/>
                  <a:gd name="connsiteY5" fmla="*/ 154296 h 286482"/>
                  <a:gd name="connsiteX6" fmla="*/ 0 w 374922"/>
                  <a:gd name="connsiteY6" fmla="*/ 165232 h 286482"/>
                  <a:gd name="connsiteX7" fmla="*/ 0 w 374922"/>
                  <a:gd name="connsiteY7" fmla="*/ 231325 h 286482"/>
                  <a:gd name="connsiteX8" fmla="*/ 55157 w 374922"/>
                  <a:gd name="connsiteY8" fmla="*/ 286482 h 286482"/>
                  <a:gd name="connsiteX9" fmla="*/ 319766 w 374922"/>
                  <a:gd name="connsiteY9" fmla="*/ 286482 h 286482"/>
                  <a:gd name="connsiteX10" fmla="*/ 374923 w 374922"/>
                  <a:gd name="connsiteY10" fmla="*/ 231325 h 286482"/>
                  <a:gd name="connsiteX11" fmla="*/ 374923 w 374922"/>
                  <a:gd name="connsiteY11" fmla="*/ 10936 h 286482"/>
                  <a:gd name="connsiteX12" fmla="*/ 363987 w 374922"/>
                  <a:gd name="connsiteY12" fmla="*/ 0 h 286482"/>
                  <a:gd name="connsiteX13" fmla="*/ 110076 w 374922"/>
                  <a:gd name="connsiteY13" fmla="*/ 21873 h 286482"/>
                  <a:gd name="connsiteX14" fmla="*/ 352575 w 374922"/>
                  <a:gd name="connsiteY14" fmla="*/ 21873 h 286482"/>
                  <a:gd name="connsiteX15" fmla="*/ 352575 w 374922"/>
                  <a:gd name="connsiteY15" fmla="*/ 231325 h 286482"/>
                  <a:gd name="connsiteX16" fmla="*/ 319528 w 374922"/>
                  <a:gd name="connsiteY16" fmla="*/ 264372 h 286482"/>
                  <a:gd name="connsiteX17" fmla="*/ 51828 w 374922"/>
                  <a:gd name="connsiteY17" fmla="*/ 264372 h 286482"/>
                  <a:gd name="connsiteX18" fmla="*/ 21873 w 374922"/>
                  <a:gd name="connsiteY18" fmla="*/ 231325 h 286482"/>
                  <a:gd name="connsiteX19" fmla="*/ 21873 w 374922"/>
                  <a:gd name="connsiteY19" fmla="*/ 176169 h 286482"/>
                  <a:gd name="connsiteX20" fmla="*/ 58247 w 374922"/>
                  <a:gd name="connsiteY20" fmla="*/ 176169 h 286482"/>
                  <a:gd name="connsiteX21" fmla="*/ 109838 w 374922"/>
                  <a:gd name="connsiteY21" fmla="*/ 121012 h 286482"/>
                  <a:gd name="connsiteX22" fmla="*/ 109838 w 374922"/>
                  <a:gd name="connsiteY22" fmla="*/ 21873 h 28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4922" h="286482">
                    <a:moveTo>
                      <a:pt x="363511" y="0"/>
                    </a:moveTo>
                    <a:lnTo>
                      <a:pt x="98902" y="0"/>
                    </a:lnTo>
                    <a:cubicBezTo>
                      <a:pt x="92720" y="0"/>
                      <a:pt x="87965" y="4993"/>
                      <a:pt x="87965" y="10936"/>
                    </a:cubicBezTo>
                    <a:lnTo>
                      <a:pt x="87965" y="121250"/>
                    </a:lnTo>
                    <a:cubicBezTo>
                      <a:pt x="87965" y="140982"/>
                      <a:pt x="72037" y="154296"/>
                      <a:pt x="54919" y="154296"/>
                    </a:cubicBezTo>
                    <a:lnTo>
                      <a:pt x="10936" y="154296"/>
                    </a:lnTo>
                    <a:cubicBezTo>
                      <a:pt x="4755" y="154296"/>
                      <a:pt x="0" y="159289"/>
                      <a:pt x="0" y="165232"/>
                    </a:cubicBezTo>
                    <a:lnTo>
                      <a:pt x="0" y="231325"/>
                    </a:lnTo>
                    <a:cubicBezTo>
                      <a:pt x="0" y="261757"/>
                      <a:pt x="24725" y="286482"/>
                      <a:pt x="55157" y="286482"/>
                    </a:cubicBezTo>
                    <a:lnTo>
                      <a:pt x="319766" y="286482"/>
                    </a:lnTo>
                    <a:cubicBezTo>
                      <a:pt x="350197" y="286482"/>
                      <a:pt x="374923" y="261757"/>
                      <a:pt x="374923" y="231325"/>
                    </a:cubicBezTo>
                    <a:lnTo>
                      <a:pt x="374923" y="10936"/>
                    </a:lnTo>
                    <a:cubicBezTo>
                      <a:pt x="374923" y="4755"/>
                      <a:pt x="369930" y="0"/>
                      <a:pt x="363987" y="0"/>
                    </a:cubicBezTo>
                    <a:close/>
                    <a:moveTo>
                      <a:pt x="110076" y="21873"/>
                    </a:moveTo>
                    <a:lnTo>
                      <a:pt x="352575" y="21873"/>
                    </a:lnTo>
                    <a:lnTo>
                      <a:pt x="352575" y="231325"/>
                    </a:lnTo>
                    <a:cubicBezTo>
                      <a:pt x="352575" y="249632"/>
                      <a:pt x="337835" y="264372"/>
                      <a:pt x="319528" y="264372"/>
                    </a:cubicBezTo>
                    <a:lnTo>
                      <a:pt x="51828" y="264372"/>
                    </a:lnTo>
                    <a:cubicBezTo>
                      <a:pt x="34948" y="262708"/>
                      <a:pt x="21873" y="248443"/>
                      <a:pt x="21873" y="231325"/>
                    </a:cubicBezTo>
                    <a:lnTo>
                      <a:pt x="21873" y="176169"/>
                    </a:lnTo>
                    <a:lnTo>
                      <a:pt x="58247" y="176169"/>
                    </a:lnTo>
                    <a:cubicBezTo>
                      <a:pt x="85350" y="174267"/>
                      <a:pt x="109838" y="152632"/>
                      <a:pt x="109838" y="121012"/>
                    </a:cubicBezTo>
                    <a:lnTo>
                      <a:pt x="109838" y="21873"/>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41" name="Freeform: Shape 40">
                <a:extLst>
                  <a:ext uri="{FF2B5EF4-FFF2-40B4-BE49-F238E27FC236}">
                    <a16:creationId xmlns:a16="http://schemas.microsoft.com/office/drawing/2014/main" id="{BA6F9EB2-EC75-6F0C-E326-229FBDFCE1B9}"/>
                  </a:ext>
                </a:extLst>
              </p:cNvPr>
              <p:cNvSpPr/>
              <p:nvPr/>
            </p:nvSpPr>
            <p:spPr>
              <a:xfrm>
                <a:off x="8437526" y="5346410"/>
                <a:ext cx="24487" cy="19970"/>
              </a:xfrm>
              <a:custGeom>
                <a:avLst/>
                <a:gdLst>
                  <a:gd name="connsiteX0" fmla="*/ 1189 w 24487"/>
                  <a:gd name="connsiteY0" fmla="*/ 19971 h 19970"/>
                  <a:gd name="connsiteX1" fmla="*/ 0 w 24487"/>
                  <a:gd name="connsiteY1" fmla="*/ 1189 h 19970"/>
                  <a:gd name="connsiteX2" fmla="*/ 23299 w 24487"/>
                  <a:gd name="connsiteY2" fmla="*/ 0 h 19970"/>
                  <a:gd name="connsiteX3" fmla="*/ 24488 w 24487"/>
                  <a:gd name="connsiteY3" fmla="*/ 19971 h 19970"/>
                  <a:gd name="connsiteX4" fmla="*/ 1189 w 24487"/>
                  <a:gd name="connsiteY4" fmla="*/ 19971 h 19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7" h="19970">
                    <a:moveTo>
                      <a:pt x="1189" y="19971"/>
                    </a:moveTo>
                    <a:lnTo>
                      <a:pt x="0" y="1189"/>
                    </a:lnTo>
                    <a:lnTo>
                      <a:pt x="23299" y="0"/>
                    </a:lnTo>
                    <a:lnTo>
                      <a:pt x="24488" y="19971"/>
                    </a:lnTo>
                    <a:lnTo>
                      <a:pt x="1189" y="19971"/>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42" name="Freeform: Shape 41">
                <a:extLst>
                  <a:ext uri="{FF2B5EF4-FFF2-40B4-BE49-F238E27FC236}">
                    <a16:creationId xmlns:a16="http://schemas.microsoft.com/office/drawing/2014/main" id="{31D71AB0-9F30-4BEF-8B49-6627C37BF1A7}"/>
                  </a:ext>
                </a:extLst>
              </p:cNvPr>
              <p:cNvSpPr/>
              <p:nvPr/>
            </p:nvSpPr>
            <p:spPr>
              <a:xfrm>
                <a:off x="8438715" y="5347598"/>
                <a:ext cx="22110" cy="17593"/>
              </a:xfrm>
              <a:custGeom>
                <a:avLst/>
                <a:gdLst>
                  <a:gd name="connsiteX0" fmla="*/ 22110 w 22110"/>
                  <a:gd name="connsiteY0" fmla="*/ 0 h 17593"/>
                  <a:gd name="connsiteX1" fmla="*/ 22110 w 22110"/>
                  <a:gd name="connsiteY1" fmla="*/ 17593 h 17593"/>
                  <a:gd name="connsiteX2" fmla="*/ 0 w 22110"/>
                  <a:gd name="connsiteY2" fmla="*/ 17593 h 17593"/>
                  <a:gd name="connsiteX3" fmla="*/ 0 w 22110"/>
                  <a:gd name="connsiteY3" fmla="*/ 0 h 17593"/>
                  <a:gd name="connsiteX4" fmla="*/ 22110 w 22110"/>
                  <a:gd name="connsiteY4" fmla="*/ 0 h 17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0" h="17593">
                    <a:moveTo>
                      <a:pt x="22110" y="0"/>
                    </a:moveTo>
                    <a:lnTo>
                      <a:pt x="22110" y="17593"/>
                    </a:lnTo>
                    <a:lnTo>
                      <a:pt x="0" y="17593"/>
                    </a:lnTo>
                    <a:lnTo>
                      <a:pt x="0" y="0"/>
                    </a:lnTo>
                    <a:lnTo>
                      <a:pt x="22110" y="0"/>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43" name="Freeform: Shape 42">
                <a:extLst>
                  <a:ext uri="{FF2B5EF4-FFF2-40B4-BE49-F238E27FC236}">
                    <a16:creationId xmlns:a16="http://schemas.microsoft.com/office/drawing/2014/main" id="{82096904-D104-F885-E64C-232D0AE8224A}"/>
                  </a:ext>
                </a:extLst>
              </p:cNvPr>
              <p:cNvSpPr/>
              <p:nvPr/>
            </p:nvSpPr>
            <p:spPr>
              <a:xfrm>
                <a:off x="8437526" y="5451968"/>
                <a:ext cx="24487" cy="19970"/>
              </a:xfrm>
              <a:custGeom>
                <a:avLst/>
                <a:gdLst>
                  <a:gd name="connsiteX0" fmla="*/ 1189 w 24487"/>
                  <a:gd name="connsiteY0" fmla="*/ 19971 h 19970"/>
                  <a:gd name="connsiteX1" fmla="*/ 0 w 24487"/>
                  <a:gd name="connsiteY1" fmla="*/ 1189 h 19970"/>
                  <a:gd name="connsiteX2" fmla="*/ 23299 w 24487"/>
                  <a:gd name="connsiteY2" fmla="*/ 0 h 19970"/>
                  <a:gd name="connsiteX3" fmla="*/ 24488 w 24487"/>
                  <a:gd name="connsiteY3" fmla="*/ 19971 h 19970"/>
                  <a:gd name="connsiteX4" fmla="*/ 1189 w 24487"/>
                  <a:gd name="connsiteY4" fmla="*/ 19971 h 19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7" h="19970">
                    <a:moveTo>
                      <a:pt x="1189" y="19971"/>
                    </a:moveTo>
                    <a:lnTo>
                      <a:pt x="0" y="1189"/>
                    </a:lnTo>
                    <a:lnTo>
                      <a:pt x="23299" y="0"/>
                    </a:lnTo>
                    <a:lnTo>
                      <a:pt x="24488" y="19971"/>
                    </a:lnTo>
                    <a:lnTo>
                      <a:pt x="1189" y="19971"/>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44" name="Freeform: Shape 43">
                <a:extLst>
                  <a:ext uri="{FF2B5EF4-FFF2-40B4-BE49-F238E27FC236}">
                    <a16:creationId xmlns:a16="http://schemas.microsoft.com/office/drawing/2014/main" id="{0C509CDA-0777-BCBB-FD95-123670121034}"/>
                  </a:ext>
                </a:extLst>
              </p:cNvPr>
              <p:cNvSpPr/>
              <p:nvPr/>
            </p:nvSpPr>
            <p:spPr>
              <a:xfrm>
                <a:off x="8438715" y="5453157"/>
                <a:ext cx="22110" cy="17593"/>
              </a:xfrm>
              <a:custGeom>
                <a:avLst/>
                <a:gdLst>
                  <a:gd name="connsiteX0" fmla="*/ 22110 w 22110"/>
                  <a:gd name="connsiteY0" fmla="*/ 0 h 17593"/>
                  <a:gd name="connsiteX1" fmla="*/ 22110 w 22110"/>
                  <a:gd name="connsiteY1" fmla="*/ 17593 h 17593"/>
                  <a:gd name="connsiteX2" fmla="*/ 0 w 22110"/>
                  <a:gd name="connsiteY2" fmla="*/ 17593 h 17593"/>
                  <a:gd name="connsiteX3" fmla="*/ 0 w 22110"/>
                  <a:gd name="connsiteY3" fmla="*/ 0 h 17593"/>
                  <a:gd name="connsiteX4" fmla="*/ 22110 w 22110"/>
                  <a:gd name="connsiteY4" fmla="*/ 0 h 17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0" h="17593">
                    <a:moveTo>
                      <a:pt x="22110" y="0"/>
                    </a:moveTo>
                    <a:lnTo>
                      <a:pt x="22110" y="17593"/>
                    </a:lnTo>
                    <a:lnTo>
                      <a:pt x="0" y="17593"/>
                    </a:lnTo>
                    <a:lnTo>
                      <a:pt x="0" y="0"/>
                    </a:lnTo>
                    <a:lnTo>
                      <a:pt x="22110" y="0"/>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45" name="Freeform: Shape 44">
                <a:extLst>
                  <a:ext uri="{FF2B5EF4-FFF2-40B4-BE49-F238E27FC236}">
                    <a16:creationId xmlns:a16="http://schemas.microsoft.com/office/drawing/2014/main" id="{6E9E7641-BBC6-9A2E-4F1A-748915AF55D3}"/>
                  </a:ext>
                </a:extLst>
              </p:cNvPr>
              <p:cNvSpPr/>
              <p:nvPr/>
            </p:nvSpPr>
            <p:spPr>
              <a:xfrm>
                <a:off x="8409758" y="5357821"/>
                <a:ext cx="76956" cy="102943"/>
              </a:xfrm>
              <a:custGeom>
                <a:avLst/>
                <a:gdLst>
                  <a:gd name="connsiteX0" fmla="*/ 31572 w 76956"/>
                  <a:gd name="connsiteY0" fmla="*/ 102943 h 102943"/>
                  <a:gd name="connsiteX1" fmla="*/ 6609 w 76956"/>
                  <a:gd name="connsiteY1" fmla="*/ 99615 h 102943"/>
                  <a:gd name="connsiteX2" fmla="*/ 1617 w 76956"/>
                  <a:gd name="connsiteY2" fmla="*/ 98188 h 102943"/>
                  <a:gd name="connsiteX3" fmla="*/ 6847 w 76956"/>
                  <a:gd name="connsiteY3" fmla="*/ 75603 h 102943"/>
                  <a:gd name="connsiteX4" fmla="*/ 32048 w 76956"/>
                  <a:gd name="connsiteY4" fmla="*/ 78456 h 102943"/>
                  <a:gd name="connsiteX5" fmla="*/ 51781 w 76956"/>
                  <a:gd name="connsiteY5" fmla="*/ 72037 h 102943"/>
                  <a:gd name="connsiteX6" fmla="*/ 37754 w 76956"/>
                  <a:gd name="connsiteY6" fmla="*/ 62765 h 102943"/>
                  <a:gd name="connsiteX7" fmla="*/ 3043 w 76956"/>
                  <a:gd name="connsiteY7" fmla="*/ 40892 h 102943"/>
                  <a:gd name="connsiteX8" fmla="*/ 2330 w 76956"/>
                  <a:gd name="connsiteY8" fmla="*/ 18782 h 102943"/>
                  <a:gd name="connsiteX9" fmla="*/ 40131 w 76956"/>
                  <a:gd name="connsiteY9" fmla="*/ 0 h 102943"/>
                  <a:gd name="connsiteX10" fmla="*/ 65094 w 76956"/>
                  <a:gd name="connsiteY10" fmla="*/ 3328 h 102943"/>
                  <a:gd name="connsiteX11" fmla="*/ 69612 w 76956"/>
                  <a:gd name="connsiteY11" fmla="*/ 4517 h 102943"/>
                  <a:gd name="connsiteX12" fmla="*/ 64381 w 76956"/>
                  <a:gd name="connsiteY12" fmla="*/ 27103 h 102943"/>
                  <a:gd name="connsiteX13" fmla="*/ 39418 w 76956"/>
                  <a:gd name="connsiteY13" fmla="*/ 24250 h 102943"/>
                  <a:gd name="connsiteX14" fmla="*/ 24678 w 76956"/>
                  <a:gd name="connsiteY14" fmla="*/ 28767 h 102943"/>
                  <a:gd name="connsiteX15" fmla="*/ 42509 w 76956"/>
                  <a:gd name="connsiteY15" fmla="*/ 38752 h 102943"/>
                  <a:gd name="connsiteX16" fmla="*/ 75080 w 76956"/>
                  <a:gd name="connsiteY16" fmla="*/ 61576 h 102943"/>
                  <a:gd name="connsiteX17" fmla="*/ 72227 w 76956"/>
                  <a:gd name="connsiteY17" fmla="*/ 85350 h 102943"/>
                  <a:gd name="connsiteX18" fmla="*/ 31572 w 76956"/>
                  <a:gd name="connsiteY18" fmla="*/ 102706 h 10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956" h="102943">
                    <a:moveTo>
                      <a:pt x="31572" y="102943"/>
                    </a:moveTo>
                    <a:cubicBezTo>
                      <a:pt x="23727" y="102943"/>
                      <a:pt x="15406" y="101755"/>
                      <a:pt x="6609" y="99615"/>
                    </a:cubicBezTo>
                    <a:lnTo>
                      <a:pt x="1617" y="98188"/>
                    </a:lnTo>
                    <a:lnTo>
                      <a:pt x="6847" y="75603"/>
                    </a:lnTo>
                    <a:cubicBezTo>
                      <a:pt x="16832" y="77267"/>
                      <a:pt x="24916" y="78456"/>
                      <a:pt x="32048" y="78456"/>
                    </a:cubicBezTo>
                    <a:cubicBezTo>
                      <a:pt x="39180" y="78456"/>
                      <a:pt x="49166" y="76078"/>
                      <a:pt x="51781" y="72037"/>
                    </a:cubicBezTo>
                    <a:cubicBezTo>
                      <a:pt x="51781" y="68708"/>
                      <a:pt x="49403" y="65142"/>
                      <a:pt x="37754" y="62765"/>
                    </a:cubicBezTo>
                    <a:cubicBezTo>
                      <a:pt x="21587" y="59674"/>
                      <a:pt x="8749" y="51591"/>
                      <a:pt x="3043" y="40892"/>
                    </a:cubicBezTo>
                    <a:cubicBezTo>
                      <a:pt x="-761" y="33760"/>
                      <a:pt x="-999" y="26152"/>
                      <a:pt x="2330" y="18782"/>
                    </a:cubicBezTo>
                    <a:cubicBezTo>
                      <a:pt x="7798" y="6657"/>
                      <a:pt x="21112" y="0"/>
                      <a:pt x="40131" y="0"/>
                    </a:cubicBezTo>
                    <a:cubicBezTo>
                      <a:pt x="59151" y="0"/>
                      <a:pt x="56060" y="1189"/>
                      <a:pt x="65094" y="3328"/>
                    </a:cubicBezTo>
                    <a:lnTo>
                      <a:pt x="69612" y="4517"/>
                    </a:lnTo>
                    <a:lnTo>
                      <a:pt x="64381" y="27103"/>
                    </a:lnTo>
                    <a:cubicBezTo>
                      <a:pt x="54396" y="25439"/>
                      <a:pt x="46313" y="24250"/>
                      <a:pt x="39418" y="24250"/>
                    </a:cubicBezTo>
                    <a:cubicBezTo>
                      <a:pt x="32523" y="24250"/>
                      <a:pt x="25629" y="26627"/>
                      <a:pt x="24678" y="28767"/>
                    </a:cubicBezTo>
                    <a:cubicBezTo>
                      <a:pt x="26342" y="33046"/>
                      <a:pt x="31810" y="36850"/>
                      <a:pt x="42509" y="38752"/>
                    </a:cubicBezTo>
                    <a:cubicBezTo>
                      <a:pt x="58438" y="42081"/>
                      <a:pt x="70563" y="50640"/>
                      <a:pt x="75080" y="61576"/>
                    </a:cubicBezTo>
                    <a:cubicBezTo>
                      <a:pt x="78408" y="69421"/>
                      <a:pt x="77219" y="77742"/>
                      <a:pt x="72227" y="85350"/>
                    </a:cubicBezTo>
                    <a:cubicBezTo>
                      <a:pt x="64857" y="96524"/>
                      <a:pt x="50354" y="102706"/>
                      <a:pt x="31572" y="102706"/>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46" name="Freeform: Shape 45">
                <a:extLst>
                  <a:ext uri="{FF2B5EF4-FFF2-40B4-BE49-F238E27FC236}">
                    <a16:creationId xmlns:a16="http://schemas.microsoft.com/office/drawing/2014/main" id="{FE539592-73A8-F072-BE46-323399750B5C}"/>
                  </a:ext>
                </a:extLst>
              </p:cNvPr>
              <p:cNvSpPr/>
              <p:nvPr/>
            </p:nvSpPr>
            <p:spPr>
              <a:xfrm>
                <a:off x="8410862" y="5358893"/>
                <a:ext cx="74465" cy="100360"/>
              </a:xfrm>
              <a:custGeom>
                <a:avLst/>
                <a:gdLst>
                  <a:gd name="connsiteX0" fmla="*/ 2414 w 74465"/>
                  <a:gd name="connsiteY0" fmla="*/ 18186 h 100360"/>
                  <a:gd name="connsiteX1" fmla="*/ 63752 w 74465"/>
                  <a:gd name="connsiteY1" fmla="*/ 3208 h 100360"/>
                  <a:gd name="connsiteX2" fmla="*/ 68269 w 74465"/>
                  <a:gd name="connsiteY2" fmla="*/ 4396 h 100360"/>
                  <a:gd name="connsiteX3" fmla="*/ 62326 w 74465"/>
                  <a:gd name="connsiteY3" fmla="*/ 25556 h 100360"/>
                  <a:gd name="connsiteX4" fmla="*/ 22622 w 74465"/>
                  <a:gd name="connsiteY4" fmla="*/ 26982 h 100360"/>
                  <a:gd name="connsiteX5" fmla="*/ 41166 w 74465"/>
                  <a:gd name="connsiteY5" fmla="*/ 38632 h 100360"/>
                  <a:gd name="connsiteX6" fmla="*/ 69934 w 74465"/>
                  <a:gd name="connsiteY6" fmla="*/ 83565 h 100360"/>
                  <a:gd name="connsiteX7" fmla="*/ 5505 w 74465"/>
                  <a:gd name="connsiteY7" fmla="*/ 97117 h 100360"/>
                  <a:gd name="connsiteX8" fmla="*/ 512 w 74465"/>
                  <a:gd name="connsiteY8" fmla="*/ 95690 h 100360"/>
                  <a:gd name="connsiteX9" fmla="*/ 6456 w 74465"/>
                  <a:gd name="connsiteY9" fmla="*/ 74531 h 100360"/>
                  <a:gd name="connsiteX10" fmla="*/ 51390 w 74465"/>
                  <a:gd name="connsiteY10" fmla="*/ 71203 h 100360"/>
                  <a:gd name="connsiteX11" fmla="*/ 36649 w 74465"/>
                  <a:gd name="connsiteY11" fmla="*/ 60029 h 100360"/>
                  <a:gd name="connsiteX12" fmla="*/ 2176 w 74465"/>
                  <a:gd name="connsiteY12" fmla="*/ 17710 h 100360"/>
                  <a:gd name="connsiteX13" fmla="*/ 2176 w 74465"/>
                  <a:gd name="connsiteY13" fmla="*/ 17710 h 10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465" h="100360">
                    <a:moveTo>
                      <a:pt x="2414" y="18186"/>
                    </a:moveTo>
                    <a:cubicBezTo>
                      <a:pt x="10022" y="1306"/>
                      <a:pt x="33559" y="-4162"/>
                      <a:pt x="63752" y="3208"/>
                    </a:cubicBezTo>
                    <a:lnTo>
                      <a:pt x="68269" y="4396"/>
                    </a:lnTo>
                    <a:lnTo>
                      <a:pt x="62326" y="25556"/>
                    </a:lnTo>
                    <a:cubicBezTo>
                      <a:pt x="39265" y="18899"/>
                      <a:pt x="25000" y="21752"/>
                      <a:pt x="22622" y="26982"/>
                    </a:cubicBezTo>
                    <a:cubicBezTo>
                      <a:pt x="21434" y="29835"/>
                      <a:pt x="26664" y="35779"/>
                      <a:pt x="41166" y="38632"/>
                    </a:cubicBezTo>
                    <a:cubicBezTo>
                      <a:pt x="68269" y="44338"/>
                      <a:pt x="82296" y="64784"/>
                      <a:pt x="69934" y="83565"/>
                    </a:cubicBezTo>
                    <a:cubicBezTo>
                      <a:pt x="59711" y="99019"/>
                      <a:pt x="35223" y="104487"/>
                      <a:pt x="5505" y="97117"/>
                    </a:cubicBezTo>
                    <a:lnTo>
                      <a:pt x="512" y="95690"/>
                    </a:lnTo>
                    <a:lnTo>
                      <a:pt x="6456" y="74531"/>
                    </a:lnTo>
                    <a:cubicBezTo>
                      <a:pt x="29993" y="81188"/>
                      <a:pt x="46872" y="78097"/>
                      <a:pt x="51390" y="71203"/>
                    </a:cubicBezTo>
                    <a:cubicBezTo>
                      <a:pt x="53529" y="67874"/>
                      <a:pt x="50201" y="62882"/>
                      <a:pt x="36649" y="60029"/>
                    </a:cubicBezTo>
                    <a:cubicBezTo>
                      <a:pt x="10260" y="55036"/>
                      <a:pt x="-6145" y="36492"/>
                      <a:pt x="2176" y="17710"/>
                    </a:cubicBezTo>
                    <a:lnTo>
                      <a:pt x="2176" y="17710"/>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47" name="Freeform: Shape 46">
                <a:extLst>
                  <a:ext uri="{FF2B5EF4-FFF2-40B4-BE49-F238E27FC236}">
                    <a16:creationId xmlns:a16="http://schemas.microsoft.com/office/drawing/2014/main" id="{40C981F4-8F3A-9886-5366-D3156F17D84C}"/>
                  </a:ext>
                </a:extLst>
              </p:cNvPr>
              <p:cNvSpPr/>
              <p:nvPr/>
            </p:nvSpPr>
            <p:spPr>
              <a:xfrm>
                <a:off x="8349323" y="5231817"/>
                <a:ext cx="288859" cy="90342"/>
              </a:xfrm>
              <a:custGeom>
                <a:avLst/>
                <a:gdLst>
                  <a:gd name="connsiteX0" fmla="*/ 12125 w 288859"/>
                  <a:gd name="connsiteY0" fmla="*/ 90343 h 90342"/>
                  <a:gd name="connsiteX1" fmla="*/ 0 w 288859"/>
                  <a:gd name="connsiteY1" fmla="*/ 78218 h 90342"/>
                  <a:gd name="connsiteX2" fmla="*/ 0 w 288859"/>
                  <a:gd name="connsiteY2" fmla="*/ 12125 h 90342"/>
                  <a:gd name="connsiteX3" fmla="*/ 12125 w 288859"/>
                  <a:gd name="connsiteY3" fmla="*/ 0 h 90342"/>
                  <a:gd name="connsiteX4" fmla="*/ 276734 w 288859"/>
                  <a:gd name="connsiteY4" fmla="*/ 0 h 90342"/>
                  <a:gd name="connsiteX5" fmla="*/ 288859 w 288859"/>
                  <a:gd name="connsiteY5" fmla="*/ 12125 h 90342"/>
                  <a:gd name="connsiteX6" fmla="*/ 288859 w 288859"/>
                  <a:gd name="connsiteY6" fmla="*/ 78218 h 90342"/>
                  <a:gd name="connsiteX7" fmla="*/ 276734 w 288859"/>
                  <a:gd name="connsiteY7" fmla="*/ 90343 h 90342"/>
                  <a:gd name="connsiteX8" fmla="*/ 12125 w 288859"/>
                  <a:gd name="connsiteY8" fmla="*/ 90343 h 90342"/>
                  <a:gd name="connsiteX9" fmla="*/ 24250 w 288859"/>
                  <a:gd name="connsiteY9" fmla="*/ 67044 h 90342"/>
                  <a:gd name="connsiteX10" fmla="*/ 265560 w 288859"/>
                  <a:gd name="connsiteY10" fmla="*/ 65855 h 90342"/>
                  <a:gd name="connsiteX11" fmla="*/ 264372 w 288859"/>
                  <a:gd name="connsiteY11" fmla="*/ 23061 h 90342"/>
                  <a:gd name="connsiteX12" fmla="*/ 24250 w 288859"/>
                  <a:gd name="connsiteY12" fmla="*/ 24250 h 90342"/>
                  <a:gd name="connsiteX13" fmla="*/ 24250 w 288859"/>
                  <a:gd name="connsiteY13" fmla="*/ 67044 h 9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8859" h="90342">
                    <a:moveTo>
                      <a:pt x="12125" y="90343"/>
                    </a:moveTo>
                    <a:cubicBezTo>
                      <a:pt x="5468" y="90343"/>
                      <a:pt x="0" y="84875"/>
                      <a:pt x="0" y="78218"/>
                    </a:cubicBezTo>
                    <a:lnTo>
                      <a:pt x="0" y="12125"/>
                    </a:lnTo>
                    <a:cubicBezTo>
                      <a:pt x="0" y="5468"/>
                      <a:pt x="5468" y="0"/>
                      <a:pt x="12125" y="0"/>
                    </a:cubicBezTo>
                    <a:lnTo>
                      <a:pt x="276734" y="0"/>
                    </a:lnTo>
                    <a:cubicBezTo>
                      <a:pt x="283391" y="0"/>
                      <a:pt x="288859" y="5468"/>
                      <a:pt x="288859" y="12125"/>
                    </a:cubicBezTo>
                    <a:lnTo>
                      <a:pt x="288859" y="78218"/>
                    </a:lnTo>
                    <a:cubicBezTo>
                      <a:pt x="288859" y="84875"/>
                      <a:pt x="283391" y="90343"/>
                      <a:pt x="276734" y="90343"/>
                    </a:cubicBezTo>
                    <a:lnTo>
                      <a:pt x="12125" y="90343"/>
                    </a:lnTo>
                    <a:close/>
                    <a:moveTo>
                      <a:pt x="24250" y="67044"/>
                    </a:moveTo>
                    <a:lnTo>
                      <a:pt x="265560" y="65855"/>
                    </a:lnTo>
                    <a:lnTo>
                      <a:pt x="264372" y="23061"/>
                    </a:lnTo>
                    <a:lnTo>
                      <a:pt x="24250" y="24250"/>
                    </a:lnTo>
                    <a:lnTo>
                      <a:pt x="24250" y="67044"/>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48" name="Freeform: Shape 47">
                <a:extLst>
                  <a:ext uri="{FF2B5EF4-FFF2-40B4-BE49-F238E27FC236}">
                    <a16:creationId xmlns:a16="http://schemas.microsoft.com/office/drawing/2014/main" id="{CE087C30-32C0-7EF6-3414-7D61B00D9CEA}"/>
                  </a:ext>
                </a:extLst>
              </p:cNvPr>
              <p:cNvSpPr/>
              <p:nvPr/>
            </p:nvSpPr>
            <p:spPr>
              <a:xfrm>
                <a:off x="8350274" y="5232768"/>
                <a:ext cx="286482" cy="87965"/>
              </a:xfrm>
              <a:custGeom>
                <a:avLst/>
                <a:gdLst>
                  <a:gd name="connsiteX0" fmla="*/ 275546 w 286482"/>
                  <a:gd name="connsiteY0" fmla="*/ 0 h 87965"/>
                  <a:gd name="connsiteX1" fmla="*/ 10936 w 286482"/>
                  <a:gd name="connsiteY1" fmla="*/ 0 h 87965"/>
                  <a:gd name="connsiteX2" fmla="*/ 0 w 286482"/>
                  <a:gd name="connsiteY2" fmla="*/ 10936 h 87965"/>
                  <a:gd name="connsiteX3" fmla="*/ 0 w 286482"/>
                  <a:gd name="connsiteY3" fmla="*/ 77029 h 87965"/>
                  <a:gd name="connsiteX4" fmla="*/ 10936 w 286482"/>
                  <a:gd name="connsiteY4" fmla="*/ 87965 h 87965"/>
                  <a:gd name="connsiteX5" fmla="*/ 275546 w 286482"/>
                  <a:gd name="connsiteY5" fmla="*/ 87965 h 87965"/>
                  <a:gd name="connsiteX6" fmla="*/ 286482 w 286482"/>
                  <a:gd name="connsiteY6" fmla="*/ 77029 h 87965"/>
                  <a:gd name="connsiteX7" fmla="*/ 286482 w 286482"/>
                  <a:gd name="connsiteY7" fmla="*/ 10936 h 87965"/>
                  <a:gd name="connsiteX8" fmla="*/ 275546 w 286482"/>
                  <a:gd name="connsiteY8" fmla="*/ 0 h 87965"/>
                  <a:gd name="connsiteX9" fmla="*/ 264610 w 286482"/>
                  <a:gd name="connsiteY9" fmla="*/ 21873 h 87965"/>
                  <a:gd name="connsiteX10" fmla="*/ 264610 w 286482"/>
                  <a:gd name="connsiteY10" fmla="*/ 65855 h 87965"/>
                  <a:gd name="connsiteX11" fmla="*/ 22110 w 286482"/>
                  <a:gd name="connsiteY11" fmla="*/ 65855 h 87965"/>
                  <a:gd name="connsiteX12" fmla="*/ 22110 w 286482"/>
                  <a:gd name="connsiteY12" fmla="*/ 21873 h 87965"/>
                  <a:gd name="connsiteX13" fmla="*/ 264610 w 286482"/>
                  <a:gd name="connsiteY13" fmla="*/ 21873 h 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6482" h="87965">
                    <a:moveTo>
                      <a:pt x="275546" y="0"/>
                    </a:moveTo>
                    <a:lnTo>
                      <a:pt x="10936" y="0"/>
                    </a:lnTo>
                    <a:cubicBezTo>
                      <a:pt x="4755" y="0"/>
                      <a:pt x="0" y="4993"/>
                      <a:pt x="0" y="10936"/>
                    </a:cubicBezTo>
                    <a:lnTo>
                      <a:pt x="0" y="77029"/>
                    </a:lnTo>
                    <a:cubicBezTo>
                      <a:pt x="0" y="83211"/>
                      <a:pt x="4993" y="87965"/>
                      <a:pt x="10936" y="87965"/>
                    </a:cubicBezTo>
                    <a:lnTo>
                      <a:pt x="275546" y="87965"/>
                    </a:lnTo>
                    <a:cubicBezTo>
                      <a:pt x="281727" y="87965"/>
                      <a:pt x="286482" y="82973"/>
                      <a:pt x="286482" y="77029"/>
                    </a:cubicBezTo>
                    <a:lnTo>
                      <a:pt x="286482" y="10936"/>
                    </a:lnTo>
                    <a:cubicBezTo>
                      <a:pt x="286482" y="4755"/>
                      <a:pt x="281489" y="0"/>
                      <a:pt x="275546" y="0"/>
                    </a:cubicBezTo>
                    <a:close/>
                    <a:moveTo>
                      <a:pt x="264610" y="21873"/>
                    </a:moveTo>
                    <a:lnTo>
                      <a:pt x="264610" y="65855"/>
                    </a:lnTo>
                    <a:lnTo>
                      <a:pt x="22110" y="65855"/>
                    </a:lnTo>
                    <a:lnTo>
                      <a:pt x="22110" y="21873"/>
                    </a:lnTo>
                    <a:lnTo>
                      <a:pt x="264610" y="21873"/>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49" name="Freeform: Shape 48">
                <a:extLst>
                  <a:ext uri="{FF2B5EF4-FFF2-40B4-BE49-F238E27FC236}">
                    <a16:creationId xmlns:a16="http://schemas.microsoft.com/office/drawing/2014/main" id="{315CEA15-1CAC-2131-447A-0E0988B2DB9A}"/>
                  </a:ext>
                </a:extLst>
              </p:cNvPr>
              <p:cNvSpPr/>
              <p:nvPr/>
            </p:nvSpPr>
            <p:spPr>
              <a:xfrm>
                <a:off x="8547840" y="5187596"/>
                <a:ext cx="23774" cy="90342"/>
              </a:xfrm>
              <a:custGeom>
                <a:avLst/>
                <a:gdLst>
                  <a:gd name="connsiteX0" fmla="*/ 11887 w 23774"/>
                  <a:gd name="connsiteY0" fmla="*/ 90343 h 90342"/>
                  <a:gd name="connsiteX1" fmla="*/ 0 w 23774"/>
                  <a:gd name="connsiteY1" fmla="*/ 80358 h 90342"/>
                  <a:gd name="connsiteX2" fmla="*/ 0 w 23774"/>
                  <a:gd name="connsiteY2" fmla="*/ 12125 h 90342"/>
                  <a:gd name="connsiteX3" fmla="*/ 11887 w 23774"/>
                  <a:gd name="connsiteY3" fmla="*/ 0 h 90342"/>
                  <a:gd name="connsiteX4" fmla="*/ 23774 w 23774"/>
                  <a:gd name="connsiteY4" fmla="*/ 9985 h 90342"/>
                  <a:gd name="connsiteX5" fmla="*/ 23774 w 23774"/>
                  <a:gd name="connsiteY5" fmla="*/ 78218 h 90342"/>
                  <a:gd name="connsiteX6" fmla="*/ 11887 w 23774"/>
                  <a:gd name="connsiteY6" fmla="*/ 90343 h 9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74" h="90342">
                    <a:moveTo>
                      <a:pt x="11887" y="90343"/>
                    </a:moveTo>
                    <a:cubicBezTo>
                      <a:pt x="5944" y="90343"/>
                      <a:pt x="951" y="86064"/>
                      <a:pt x="0" y="80358"/>
                    </a:cubicBezTo>
                    <a:lnTo>
                      <a:pt x="0" y="12125"/>
                    </a:lnTo>
                    <a:cubicBezTo>
                      <a:pt x="0" y="5468"/>
                      <a:pt x="5230" y="0"/>
                      <a:pt x="11887" y="0"/>
                    </a:cubicBezTo>
                    <a:cubicBezTo>
                      <a:pt x="18544" y="0"/>
                      <a:pt x="22823" y="4279"/>
                      <a:pt x="23774" y="9985"/>
                    </a:cubicBezTo>
                    <a:lnTo>
                      <a:pt x="23774" y="78218"/>
                    </a:lnTo>
                    <a:cubicBezTo>
                      <a:pt x="23774" y="84875"/>
                      <a:pt x="18544" y="90343"/>
                      <a:pt x="11887" y="90343"/>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50" name="Freeform: Shape 49">
                <a:extLst>
                  <a:ext uri="{FF2B5EF4-FFF2-40B4-BE49-F238E27FC236}">
                    <a16:creationId xmlns:a16="http://schemas.microsoft.com/office/drawing/2014/main" id="{07A51787-8DD0-743B-916B-95440A214DAC}"/>
                  </a:ext>
                </a:extLst>
              </p:cNvPr>
              <p:cNvSpPr/>
              <p:nvPr/>
            </p:nvSpPr>
            <p:spPr>
              <a:xfrm>
                <a:off x="8548791" y="5188547"/>
                <a:ext cx="21872" cy="87965"/>
              </a:xfrm>
              <a:custGeom>
                <a:avLst/>
                <a:gdLst>
                  <a:gd name="connsiteX0" fmla="*/ 10936 w 21872"/>
                  <a:gd name="connsiteY0" fmla="*/ 0 h 87965"/>
                  <a:gd name="connsiteX1" fmla="*/ 21873 w 21872"/>
                  <a:gd name="connsiteY1" fmla="*/ 9034 h 87965"/>
                  <a:gd name="connsiteX2" fmla="*/ 21873 w 21872"/>
                  <a:gd name="connsiteY2" fmla="*/ 10936 h 87965"/>
                  <a:gd name="connsiteX3" fmla="*/ 21873 w 21872"/>
                  <a:gd name="connsiteY3" fmla="*/ 77029 h 87965"/>
                  <a:gd name="connsiteX4" fmla="*/ 10936 w 21872"/>
                  <a:gd name="connsiteY4" fmla="*/ 87965 h 87965"/>
                  <a:gd name="connsiteX5" fmla="*/ 0 w 21872"/>
                  <a:gd name="connsiteY5" fmla="*/ 78931 h 87965"/>
                  <a:gd name="connsiteX6" fmla="*/ 0 w 21872"/>
                  <a:gd name="connsiteY6" fmla="*/ 77029 h 87965"/>
                  <a:gd name="connsiteX7" fmla="*/ 0 w 21872"/>
                  <a:gd name="connsiteY7" fmla="*/ 10936 h 87965"/>
                  <a:gd name="connsiteX8" fmla="*/ 10936 w 21872"/>
                  <a:gd name="connsiteY8" fmla="*/ 0 h 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72" h="87965">
                    <a:moveTo>
                      <a:pt x="10936" y="0"/>
                    </a:moveTo>
                    <a:cubicBezTo>
                      <a:pt x="16404" y="0"/>
                      <a:pt x="20921" y="3804"/>
                      <a:pt x="21873" y="9034"/>
                    </a:cubicBezTo>
                    <a:lnTo>
                      <a:pt x="21873" y="10936"/>
                    </a:lnTo>
                    <a:cubicBezTo>
                      <a:pt x="21873" y="10936"/>
                      <a:pt x="21873" y="77029"/>
                      <a:pt x="21873" y="77029"/>
                    </a:cubicBezTo>
                    <a:cubicBezTo>
                      <a:pt x="21873" y="83211"/>
                      <a:pt x="16880" y="87965"/>
                      <a:pt x="10936" y="87965"/>
                    </a:cubicBezTo>
                    <a:cubicBezTo>
                      <a:pt x="4993" y="87965"/>
                      <a:pt x="951" y="84162"/>
                      <a:pt x="0" y="78931"/>
                    </a:cubicBezTo>
                    <a:lnTo>
                      <a:pt x="0" y="77029"/>
                    </a:lnTo>
                    <a:cubicBezTo>
                      <a:pt x="0" y="77029"/>
                      <a:pt x="0" y="10936"/>
                      <a:pt x="0" y="10936"/>
                    </a:cubicBezTo>
                    <a:cubicBezTo>
                      <a:pt x="0" y="4755"/>
                      <a:pt x="4993" y="0"/>
                      <a:pt x="10936" y="0"/>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grpSp>
      </p:grpSp>
      <p:sp>
        <p:nvSpPr>
          <p:cNvPr id="51" name="Text Placeholder 7">
            <a:extLst>
              <a:ext uri="{FF2B5EF4-FFF2-40B4-BE49-F238E27FC236}">
                <a16:creationId xmlns:a16="http://schemas.microsoft.com/office/drawing/2014/main" id="{C20EAAA4-7AB2-BED2-3DCA-3F34FD441F41}"/>
              </a:ext>
            </a:extLst>
          </p:cNvPr>
          <p:cNvSpPr txBox="1">
            <a:spLocks/>
          </p:cNvSpPr>
          <p:nvPr/>
        </p:nvSpPr>
        <p:spPr>
          <a:xfrm>
            <a:off x="7827728" y="3915958"/>
            <a:ext cx="3517209" cy="908065"/>
          </a:xfrm>
          <a:prstGeom prst="rect">
            <a:avLst/>
          </a:prstGeom>
          <a:solidFill>
            <a:schemeClr val="bg1">
              <a:alpha val="25000"/>
            </a:schemeClr>
          </a:solidFill>
        </p:spPr>
        <p:txBody>
          <a:bodyPr vert="horz" lIns="182880" tIns="91440" rIns="182880" bIns="9144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200" b="0" i="0" u="none" strike="noStrike" kern="1200" cap="none" spc="0" normalizeH="0" baseline="0" noProof="0">
                <a:ln>
                  <a:noFill/>
                </a:ln>
                <a:solidFill>
                  <a:srgbClr val="414041"/>
                </a:solidFill>
                <a:effectLst/>
                <a:uLnTx/>
                <a:uFillTx/>
                <a:latin typeface="Aptos" panose="02110004020202020204"/>
                <a:ea typeface="+mn-ea"/>
                <a:cs typeface="+mn-cs"/>
              </a:rPr>
              <a:t>RMDs are </a:t>
            </a:r>
            <a:r>
              <a:rPr kumimoji="0" lang="en-US" sz="2200" b="1" i="0" u="none" strike="noStrike" kern="1200" cap="none" spc="0" normalizeH="0" baseline="0" noProof="0">
                <a:ln>
                  <a:noFill/>
                </a:ln>
                <a:solidFill>
                  <a:srgbClr val="414041"/>
                </a:solidFill>
                <a:effectLst/>
                <a:uLnTx/>
                <a:uFillTx/>
                <a:latin typeface="Aptos" panose="02110004020202020204"/>
                <a:ea typeface="+mn-ea"/>
                <a:cs typeface="+mn-cs"/>
              </a:rPr>
              <a:t>taxable income</a:t>
            </a:r>
          </a:p>
        </p:txBody>
      </p:sp>
      <p:grpSp>
        <p:nvGrpSpPr>
          <p:cNvPr id="58" name="Group 57">
            <a:extLst>
              <a:ext uri="{FF2B5EF4-FFF2-40B4-BE49-F238E27FC236}">
                <a16:creationId xmlns:a16="http://schemas.microsoft.com/office/drawing/2014/main" id="{FAEAAC81-BE0A-278B-8A7E-E43AD24E4EFA}"/>
              </a:ext>
            </a:extLst>
          </p:cNvPr>
          <p:cNvGrpSpPr>
            <a:grpSpLocks noChangeAspect="1"/>
          </p:cNvGrpSpPr>
          <p:nvPr/>
        </p:nvGrpSpPr>
        <p:grpSpPr>
          <a:xfrm>
            <a:off x="1200671" y="1666279"/>
            <a:ext cx="1371600" cy="1371600"/>
            <a:chOff x="854743" y="1715494"/>
            <a:chExt cx="1235529" cy="1235529"/>
          </a:xfrm>
        </p:grpSpPr>
        <p:sp>
          <p:nvSpPr>
            <p:cNvPr id="5" name="Snip Diagonal Corner Rectangle 30"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F5B6F71F-A790-F58D-C040-67A8B357D27D}"/>
                </a:ext>
              </a:extLst>
            </p:cNvPr>
            <p:cNvSpPr/>
            <p:nvPr/>
          </p:nvSpPr>
          <p:spPr>
            <a:xfrm>
              <a:off x="854743" y="1715494"/>
              <a:ext cx="1235529" cy="1235529"/>
            </a:xfrm>
            <a:prstGeom prst="snip2Diag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3F3F5"/>
                </a:solidFill>
                <a:effectLst/>
                <a:uLnTx/>
                <a:uFillTx/>
                <a:latin typeface="Aptos Light" panose="020B0004020202020204" pitchFamily="34" charset="0"/>
                <a:ea typeface="等线" panose="02010600030101010101" pitchFamily="2" charset="-122"/>
                <a:cs typeface="+mn-cs"/>
              </a:endParaRPr>
            </a:p>
          </p:txBody>
        </p:sp>
        <p:pic>
          <p:nvPicPr>
            <p:cNvPr id="55" name="Graphic 54">
              <a:extLst>
                <a:ext uri="{FF2B5EF4-FFF2-40B4-BE49-F238E27FC236}">
                  <a16:creationId xmlns:a16="http://schemas.microsoft.com/office/drawing/2014/main" id="{268FE498-60D6-FF5F-3569-AFB2CAC7DBC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78145" y="1738896"/>
              <a:ext cx="1188725" cy="1188725"/>
            </a:xfrm>
            <a:prstGeom prst="rect">
              <a:avLst/>
            </a:prstGeom>
          </p:spPr>
        </p:pic>
      </p:grpSp>
      <p:sp>
        <p:nvSpPr>
          <p:cNvPr id="59" name="Text Placeholder 7">
            <a:extLst>
              <a:ext uri="{FF2B5EF4-FFF2-40B4-BE49-F238E27FC236}">
                <a16:creationId xmlns:a16="http://schemas.microsoft.com/office/drawing/2014/main" id="{8F0E4D94-9F13-E97A-A4B2-2D9CDBD8F622}"/>
              </a:ext>
            </a:extLst>
          </p:cNvPr>
          <p:cNvSpPr txBox="1">
            <a:spLocks/>
          </p:cNvSpPr>
          <p:nvPr/>
        </p:nvSpPr>
        <p:spPr>
          <a:xfrm>
            <a:off x="2588106" y="1898047"/>
            <a:ext cx="3517209" cy="908065"/>
          </a:xfrm>
          <a:prstGeom prst="rect">
            <a:avLst/>
          </a:prstGeom>
          <a:solidFill>
            <a:schemeClr val="bg1">
              <a:alpha val="25000"/>
            </a:schemeClr>
          </a:solidFill>
        </p:spPr>
        <p:txBody>
          <a:bodyPr vert="horz" lIns="182880" tIns="91440" rIns="182880" bIns="9144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200" b="0" i="0" u="none" strike="noStrike" kern="1200" cap="none" spc="0" normalizeH="0" baseline="0" noProof="0">
                <a:ln>
                  <a:noFill/>
                </a:ln>
                <a:solidFill>
                  <a:srgbClr val="414041"/>
                </a:solidFill>
                <a:effectLst/>
                <a:uLnTx/>
                <a:uFillTx/>
                <a:latin typeface="Aptos" panose="02110004020202020204"/>
                <a:ea typeface="+mn-ea"/>
                <a:cs typeface="+mn-cs"/>
              </a:rPr>
              <a:t>Contributions were </a:t>
            </a:r>
            <a:r>
              <a:rPr kumimoji="0" lang="en-US" sz="2200" b="1" i="0" u="none" strike="noStrike" kern="1200" cap="none" spc="0" normalizeH="0" baseline="0" noProof="0">
                <a:ln>
                  <a:noFill/>
                </a:ln>
                <a:solidFill>
                  <a:srgbClr val="414041"/>
                </a:solidFill>
                <a:effectLst/>
                <a:uLnTx/>
                <a:uFillTx/>
                <a:latin typeface="Aptos" panose="02110004020202020204"/>
                <a:ea typeface="+mn-ea"/>
                <a:cs typeface="+mn-cs"/>
              </a:rPr>
              <a:t>pre-income tax</a:t>
            </a:r>
          </a:p>
        </p:txBody>
      </p:sp>
      <p:grpSp>
        <p:nvGrpSpPr>
          <p:cNvPr id="73" name="Group 72">
            <a:extLst>
              <a:ext uri="{FF2B5EF4-FFF2-40B4-BE49-F238E27FC236}">
                <a16:creationId xmlns:a16="http://schemas.microsoft.com/office/drawing/2014/main" id="{93354474-FAB0-7E6B-219A-9AA269A06532}"/>
              </a:ext>
            </a:extLst>
          </p:cNvPr>
          <p:cNvGrpSpPr>
            <a:grpSpLocks noChangeAspect="1"/>
          </p:cNvGrpSpPr>
          <p:nvPr/>
        </p:nvGrpSpPr>
        <p:grpSpPr>
          <a:xfrm>
            <a:off x="6434016" y="1666279"/>
            <a:ext cx="1371600" cy="1371600"/>
            <a:chOff x="9026072" y="1867894"/>
            <a:chExt cx="1235529" cy="1235529"/>
          </a:xfrm>
        </p:grpSpPr>
        <p:sp>
          <p:nvSpPr>
            <p:cNvPr id="9" name="Snip Diagonal Corner Rectangle 30"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9ECEDC5A-A77A-EEC3-62CA-78E14BFCFB7E}"/>
                </a:ext>
              </a:extLst>
            </p:cNvPr>
            <p:cNvSpPr/>
            <p:nvPr/>
          </p:nvSpPr>
          <p:spPr>
            <a:xfrm>
              <a:off x="9026072" y="1867894"/>
              <a:ext cx="1235529" cy="1235529"/>
            </a:xfrm>
            <a:prstGeom prst="snip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3F3F5"/>
                </a:solidFill>
                <a:effectLst/>
                <a:uLnTx/>
                <a:uFillTx/>
                <a:latin typeface="Aptos Light" panose="020B0004020202020204" pitchFamily="34" charset="0"/>
                <a:ea typeface="等线" panose="02010600030101010101" pitchFamily="2" charset="-122"/>
                <a:cs typeface="+mn-cs"/>
              </a:endParaRPr>
            </a:p>
          </p:txBody>
        </p:sp>
        <p:grpSp>
          <p:nvGrpSpPr>
            <p:cNvPr id="65" name="Graphic 17">
              <a:extLst>
                <a:ext uri="{FF2B5EF4-FFF2-40B4-BE49-F238E27FC236}">
                  <a16:creationId xmlns:a16="http://schemas.microsoft.com/office/drawing/2014/main" id="{99D90DCD-5075-9875-3626-58296EB7E334}"/>
                </a:ext>
              </a:extLst>
            </p:cNvPr>
            <p:cNvGrpSpPr>
              <a:grpSpLocks noChangeAspect="1"/>
            </p:cNvGrpSpPr>
            <p:nvPr/>
          </p:nvGrpSpPr>
          <p:grpSpPr>
            <a:xfrm>
              <a:off x="9325837" y="2152046"/>
              <a:ext cx="635998" cy="667224"/>
              <a:chOff x="9160552" y="836655"/>
              <a:chExt cx="806877" cy="846493"/>
            </a:xfrm>
            <a:solidFill>
              <a:schemeClr val="bg2"/>
            </a:solidFill>
          </p:grpSpPr>
          <p:sp>
            <p:nvSpPr>
              <p:cNvPr id="66" name="Freeform 27">
                <a:extLst>
                  <a:ext uri="{FF2B5EF4-FFF2-40B4-BE49-F238E27FC236}">
                    <a16:creationId xmlns:a16="http://schemas.microsoft.com/office/drawing/2014/main" id="{2C5BC405-EA2F-F78A-368F-EE380808AD23}"/>
                  </a:ext>
                </a:extLst>
              </p:cNvPr>
              <p:cNvSpPr/>
              <p:nvPr/>
            </p:nvSpPr>
            <p:spPr>
              <a:xfrm>
                <a:off x="9184238" y="1283091"/>
                <a:ext cx="173495" cy="367940"/>
              </a:xfrm>
              <a:custGeom>
                <a:avLst/>
                <a:gdLst>
                  <a:gd name="connsiteX0" fmla="*/ 159038 w 173495"/>
                  <a:gd name="connsiteY0" fmla="*/ 0 h 367940"/>
                  <a:gd name="connsiteX1" fmla="*/ 14458 w 173495"/>
                  <a:gd name="connsiteY1" fmla="*/ 0 h 367940"/>
                  <a:gd name="connsiteX2" fmla="*/ 0 w 173495"/>
                  <a:gd name="connsiteY2" fmla="*/ 15902 h 367940"/>
                  <a:gd name="connsiteX3" fmla="*/ 0 w 173495"/>
                  <a:gd name="connsiteY3" fmla="*/ 367940 h 367940"/>
                  <a:gd name="connsiteX4" fmla="*/ 28916 w 173495"/>
                  <a:gd name="connsiteY4" fmla="*/ 367940 h 367940"/>
                  <a:gd name="connsiteX5" fmla="*/ 28916 w 173495"/>
                  <a:gd name="connsiteY5" fmla="*/ 31805 h 367940"/>
                  <a:gd name="connsiteX6" fmla="*/ 144580 w 173495"/>
                  <a:gd name="connsiteY6" fmla="*/ 31805 h 367940"/>
                  <a:gd name="connsiteX7" fmla="*/ 144580 w 173495"/>
                  <a:gd name="connsiteY7" fmla="*/ 367940 h 367940"/>
                  <a:gd name="connsiteX8" fmla="*/ 173496 w 173495"/>
                  <a:gd name="connsiteY8" fmla="*/ 367940 h 367940"/>
                  <a:gd name="connsiteX9" fmla="*/ 173496 w 173495"/>
                  <a:gd name="connsiteY9" fmla="*/ 15902 h 367940"/>
                  <a:gd name="connsiteX10" fmla="*/ 159038 w 173495"/>
                  <a:gd name="connsiteY10" fmla="*/ 0 h 36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495" h="367940">
                    <a:moveTo>
                      <a:pt x="159038" y="0"/>
                    </a:moveTo>
                    <a:lnTo>
                      <a:pt x="14458" y="0"/>
                    </a:lnTo>
                    <a:cubicBezTo>
                      <a:pt x="6460" y="0"/>
                      <a:pt x="0" y="7172"/>
                      <a:pt x="0" y="15902"/>
                    </a:cubicBezTo>
                    <a:lnTo>
                      <a:pt x="0" y="367940"/>
                    </a:lnTo>
                    <a:lnTo>
                      <a:pt x="28916" y="367940"/>
                    </a:lnTo>
                    <a:lnTo>
                      <a:pt x="28916" y="31805"/>
                    </a:lnTo>
                    <a:lnTo>
                      <a:pt x="144580" y="31805"/>
                    </a:lnTo>
                    <a:lnTo>
                      <a:pt x="144580" y="367940"/>
                    </a:lnTo>
                    <a:lnTo>
                      <a:pt x="173496" y="367940"/>
                    </a:lnTo>
                    <a:lnTo>
                      <a:pt x="173496" y="15902"/>
                    </a:lnTo>
                    <a:cubicBezTo>
                      <a:pt x="173496" y="7172"/>
                      <a:pt x="167036" y="0"/>
                      <a:pt x="159038" y="0"/>
                    </a:cubicBezTo>
                    <a:close/>
                  </a:path>
                </a:pathLst>
              </a:custGeom>
              <a:grpFill/>
              <a:ln w="304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67" name="Freeform 28">
                <a:extLst>
                  <a:ext uri="{FF2B5EF4-FFF2-40B4-BE49-F238E27FC236}">
                    <a16:creationId xmlns:a16="http://schemas.microsoft.com/office/drawing/2014/main" id="{CD9E89C2-785F-FD10-4A1B-67B60BBBE3F2}"/>
                  </a:ext>
                </a:extLst>
              </p:cNvPr>
              <p:cNvSpPr/>
              <p:nvPr/>
            </p:nvSpPr>
            <p:spPr>
              <a:xfrm>
                <a:off x="9381728" y="1360421"/>
                <a:ext cx="173495" cy="290922"/>
              </a:xfrm>
              <a:custGeom>
                <a:avLst/>
                <a:gdLst>
                  <a:gd name="connsiteX0" fmla="*/ 159038 w 173495"/>
                  <a:gd name="connsiteY0" fmla="*/ 0 h 290922"/>
                  <a:gd name="connsiteX1" fmla="*/ 14458 w 173495"/>
                  <a:gd name="connsiteY1" fmla="*/ 0 h 290922"/>
                  <a:gd name="connsiteX2" fmla="*/ 0 w 173495"/>
                  <a:gd name="connsiteY2" fmla="*/ 12784 h 290922"/>
                  <a:gd name="connsiteX3" fmla="*/ 0 w 173495"/>
                  <a:gd name="connsiteY3" fmla="*/ 290922 h 290922"/>
                  <a:gd name="connsiteX4" fmla="*/ 28916 w 173495"/>
                  <a:gd name="connsiteY4" fmla="*/ 290922 h 290922"/>
                  <a:gd name="connsiteX5" fmla="*/ 28916 w 173495"/>
                  <a:gd name="connsiteY5" fmla="*/ 25257 h 290922"/>
                  <a:gd name="connsiteX6" fmla="*/ 144580 w 173495"/>
                  <a:gd name="connsiteY6" fmla="*/ 25257 h 290922"/>
                  <a:gd name="connsiteX7" fmla="*/ 144580 w 173495"/>
                  <a:gd name="connsiteY7" fmla="*/ 290922 h 290922"/>
                  <a:gd name="connsiteX8" fmla="*/ 173496 w 173495"/>
                  <a:gd name="connsiteY8" fmla="*/ 290922 h 290922"/>
                  <a:gd name="connsiteX9" fmla="*/ 173496 w 173495"/>
                  <a:gd name="connsiteY9" fmla="*/ 12784 h 290922"/>
                  <a:gd name="connsiteX10" fmla="*/ 159038 w 173495"/>
                  <a:gd name="connsiteY10" fmla="*/ 0 h 290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495" h="290922">
                    <a:moveTo>
                      <a:pt x="159038" y="0"/>
                    </a:moveTo>
                    <a:lnTo>
                      <a:pt x="14458" y="0"/>
                    </a:lnTo>
                    <a:cubicBezTo>
                      <a:pt x="6460" y="0"/>
                      <a:pt x="0" y="5613"/>
                      <a:pt x="0" y="12784"/>
                    </a:cubicBezTo>
                    <a:lnTo>
                      <a:pt x="0" y="290922"/>
                    </a:lnTo>
                    <a:lnTo>
                      <a:pt x="28916" y="290922"/>
                    </a:lnTo>
                    <a:lnTo>
                      <a:pt x="28916" y="25257"/>
                    </a:lnTo>
                    <a:lnTo>
                      <a:pt x="144580" y="25257"/>
                    </a:lnTo>
                    <a:lnTo>
                      <a:pt x="144580" y="290922"/>
                    </a:lnTo>
                    <a:lnTo>
                      <a:pt x="173496" y="290922"/>
                    </a:lnTo>
                    <a:lnTo>
                      <a:pt x="173496" y="12784"/>
                    </a:lnTo>
                    <a:cubicBezTo>
                      <a:pt x="173496" y="5924"/>
                      <a:pt x="167036" y="0"/>
                      <a:pt x="159038" y="0"/>
                    </a:cubicBezTo>
                    <a:close/>
                  </a:path>
                </a:pathLst>
              </a:custGeom>
              <a:grpFill/>
              <a:ln w="304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68" name="Freeform 29">
                <a:extLst>
                  <a:ext uri="{FF2B5EF4-FFF2-40B4-BE49-F238E27FC236}">
                    <a16:creationId xmlns:a16="http://schemas.microsoft.com/office/drawing/2014/main" id="{028F005D-328A-7221-A8C2-2E79CC844C24}"/>
                  </a:ext>
                </a:extLst>
              </p:cNvPr>
              <p:cNvSpPr/>
              <p:nvPr/>
            </p:nvSpPr>
            <p:spPr>
              <a:xfrm>
                <a:off x="9578909" y="1202019"/>
                <a:ext cx="173495" cy="449323"/>
              </a:xfrm>
              <a:custGeom>
                <a:avLst/>
                <a:gdLst>
                  <a:gd name="connsiteX0" fmla="*/ 159038 w 173495"/>
                  <a:gd name="connsiteY0" fmla="*/ 0 h 449323"/>
                  <a:gd name="connsiteX1" fmla="*/ 14458 w 173495"/>
                  <a:gd name="connsiteY1" fmla="*/ 0 h 449323"/>
                  <a:gd name="connsiteX2" fmla="*/ 0 w 173495"/>
                  <a:gd name="connsiteY2" fmla="*/ 13720 h 449323"/>
                  <a:gd name="connsiteX3" fmla="*/ 0 w 173495"/>
                  <a:gd name="connsiteY3" fmla="*/ 449324 h 449323"/>
                  <a:gd name="connsiteX4" fmla="*/ 28916 w 173495"/>
                  <a:gd name="connsiteY4" fmla="*/ 449324 h 449323"/>
                  <a:gd name="connsiteX5" fmla="*/ 28916 w 173495"/>
                  <a:gd name="connsiteY5" fmla="*/ 27128 h 449323"/>
                  <a:gd name="connsiteX6" fmla="*/ 144580 w 173495"/>
                  <a:gd name="connsiteY6" fmla="*/ 27128 h 449323"/>
                  <a:gd name="connsiteX7" fmla="*/ 144580 w 173495"/>
                  <a:gd name="connsiteY7" fmla="*/ 449324 h 449323"/>
                  <a:gd name="connsiteX8" fmla="*/ 173495 w 173495"/>
                  <a:gd name="connsiteY8" fmla="*/ 449324 h 449323"/>
                  <a:gd name="connsiteX9" fmla="*/ 173495 w 173495"/>
                  <a:gd name="connsiteY9" fmla="*/ 13720 h 449323"/>
                  <a:gd name="connsiteX10" fmla="*/ 159038 w 173495"/>
                  <a:gd name="connsiteY10" fmla="*/ 0 h 449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495" h="449323">
                    <a:moveTo>
                      <a:pt x="159038" y="0"/>
                    </a:moveTo>
                    <a:lnTo>
                      <a:pt x="14458" y="0"/>
                    </a:lnTo>
                    <a:cubicBezTo>
                      <a:pt x="6460" y="0"/>
                      <a:pt x="0" y="6236"/>
                      <a:pt x="0" y="13720"/>
                    </a:cubicBezTo>
                    <a:lnTo>
                      <a:pt x="0" y="449324"/>
                    </a:lnTo>
                    <a:lnTo>
                      <a:pt x="28916" y="449324"/>
                    </a:lnTo>
                    <a:lnTo>
                      <a:pt x="28916" y="27128"/>
                    </a:lnTo>
                    <a:lnTo>
                      <a:pt x="144580" y="27128"/>
                    </a:lnTo>
                    <a:lnTo>
                      <a:pt x="144580" y="449324"/>
                    </a:lnTo>
                    <a:lnTo>
                      <a:pt x="173495" y="449324"/>
                    </a:lnTo>
                    <a:lnTo>
                      <a:pt x="173495" y="13720"/>
                    </a:lnTo>
                    <a:cubicBezTo>
                      <a:pt x="173495" y="6236"/>
                      <a:pt x="167036" y="0"/>
                      <a:pt x="159038" y="0"/>
                    </a:cubicBezTo>
                    <a:close/>
                  </a:path>
                </a:pathLst>
              </a:custGeom>
              <a:grpFill/>
              <a:ln w="304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69" name="Freeform 30">
                <a:extLst>
                  <a:ext uri="{FF2B5EF4-FFF2-40B4-BE49-F238E27FC236}">
                    <a16:creationId xmlns:a16="http://schemas.microsoft.com/office/drawing/2014/main" id="{BB549893-4EC4-9BF1-4858-2C437A559578}"/>
                  </a:ext>
                </a:extLst>
              </p:cNvPr>
              <p:cNvSpPr/>
              <p:nvPr/>
            </p:nvSpPr>
            <p:spPr>
              <a:xfrm>
                <a:off x="9776399" y="1123130"/>
                <a:ext cx="173495" cy="528212"/>
              </a:xfrm>
              <a:custGeom>
                <a:avLst/>
                <a:gdLst>
                  <a:gd name="connsiteX0" fmla="*/ 159038 w 173495"/>
                  <a:gd name="connsiteY0" fmla="*/ 0 h 528212"/>
                  <a:gd name="connsiteX1" fmla="*/ 14458 w 173495"/>
                  <a:gd name="connsiteY1" fmla="*/ 0 h 528212"/>
                  <a:gd name="connsiteX2" fmla="*/ 0 w 173495"/>
                  <a:gd name="connsiteY2" fmla="*/ 15902 h 528212"/>
                  <a:gd name="connsiteX3" fmla="*/ 0 w 173495"/>
                  <a:gd name="connsiteY3" fmla="*/ 528212 h 528212"/>
                  <a:gd name="connsiteX4" fmla="*/ 28916 w 173495"/>
                  <a:gd name="connsiteY4" fmla="*/ 528212 h 528212"/>
                  <a:gd name="connsiteX5" fmla="*/ 28916 w 173495"/>
                  <a:gd name="connsiteY5" fmla="*/ 32117 h 528212"/>
                  <a:gd name="connsiteX6" fmla="*/ 144580 w 173495"/>
                  <a:gd name="connsiteY6" fmla="*/ 32117 h 528212"/>
                  <a:gd name="connsiteX7" fmla="*/ 144580 w 173495"/>
                  <a:gd name="connsiteY7" fmla="*/ 528212 h 528212"/>
                  <a:gd name="connsiteX8" fmla="*/ 173495 w 173495"/>
                  <a:gd name="connsiteY8" fmla="*/ 528212 h 528212"/>
                  <a:gd name="connsiteX9" fmla="*/ 173495 w 173495"/>
                  <a:gd name="connsiteY9" fmla="*/ 15902 h 528212"/>
                  <a:gd name="connsiteX10" fmla="*/ 159038 w 173495"/>
                  <a:gd name="connsiteY10" fmla="*/ 0 h 52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495" h="528212">
                    <a:moveTo>
                      <a:pt x="159038" y="0"/>
                    </a:moveTo>
                    <a:lnTo>
                      <a:pt x="14458" y="0"/>
                    </a:lnTo>
                    <a:cubicBezTo>
                      <a:pt x="6460" y="0"/>
                      <a:pt x="0" y="7172"/>
                      <a:pt x="0" y="15902"/>
                    </a:cubicBezTo>
                    <a:lnTo>
                      <a:pt x="0" y="528212"/>
                    </a:lnTo>
                    <a:lnTo>
                      <a:pt x="28916" y="528212"/>
                    </a:lnTo>
                    <a:lnTo>
                      <a:pt x="28916" y="32117"/>
                    </a:lnTo>
                    <a:lnTo>
                      <a:pt x="144580" y="32117"/>
                    </a:lnTo>
                    <a:lnTo>
                      <a:pt x="144580" y="528212"/>
                    </a:lnTo>
                    <a:lnTo>
                      <a:pt x="173495" y="528212"/>
                    </a:lnTo>
                    <a:lnTo>
                      <a:pt x="173495" y="15902"/>
                    </a:lnTo>
                    <a:cubicBezTo>
                      <a:pt x="173495" y="7172"/>
                      <a:pt x="167036" y="0"/>
                      <a:pt x="159038" y="0"/>
                    </a:cubicBezTo>
                    <a:close/>
                  </a:path>
                </a:pathLst>
              </a:custGeom>
              <a:grpFill/>
              <a:ln w="304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70" name="Freeform 31">
                <a:extLst>
                  <a:ext uri="{FF2B5EF4-FFF2-40B4-BE49-F238E27FC236}">
                    <a16:creationId xmlns:a16="http://schemas.microsoft.com/office/drawing/2014/main" id="{12636512-D64B-1AB2-E463-F5DDD1C866B1}"/>
                  </a:ext>
                </a:extLst>
              </p:cNvPr>
              <p:cNvSpPr/>
              <p:nvPr/>
            </p:nvSpPr>
            <p:spPr>
              <a:xfrm>
                <a:off x="9160552" y="1651343"/>
                <a:ext cx="806877" cy="31804"/>
              </a:xfrm>
              <a:custGeom>
                <a:avLst/>
                <a:gdLst>
                  <a:gd name="connsiteX0" fmla="*/ 792112 w 806877"/>
                  <a:gd name="connsiteY0" fmla="*/ 0 h 31804"/>
                  <a:gd name="connsiteX1" fmla="*/ 14766 w 806877"/>
                  <a:gd name="connsiteY1" fmla="*/ 0 h 31804"/>
                  <a:gd name="connsiteX2" fmla="*/ 0 w 806877"/>
                  <a:gd name="connsiteY2" fmla="*/ 15902 h 31804"/>
                  <a:gd name="connsiteX3" fmla="*/ 14766 w 806877"/>
                  <a:gd name="connsiteY3" fmla="*/ 31805 h 31804"/>
                  <a:gd name="connsiteX4" fmla="*/ 792112 w 806877"/>
                  <a:gd name="connsiteY4" fmla="*/ 31805 h 31804"/>
                  <a:gd name="connsiteX5" fmla="*/ 806877 w 806877"/>
                  <a:gd name="connsiteY5" fmla="*/ 15902 h 31804"/>
                  <a:gd name="connsiteX6" fmla="*/ 792112 w 806877"/>
                  <a:gd name="connsiteY6" fmla="*/ 0 h 31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6877" h="31804">
                    <a:moveTo>
                      <a:pt x="792112" y="0"/>
                    </a:moveTo>
                    <a:lnTo>
                      <a:pt x="14766" y="0"/>
                    </a:lnTo>
                    <a:cubicBezTo>
                      <a:pt x="6768" y="0"/>
                      <a:pt x="0" y="7172"/>
                      <a:pt x="0" y="15902"/>
                    </a:cubicBezTo>
                    <a:cubicBezTo>
                      <a:pt x="0" y="24633"/>
                      <a:pt x="6460" y="31805"/>
                      <a:pt x="14766" y="31805"/>
                    </a:cubicBezTo>
                    <a:lnTo>
                      <a:pt x="792112" y="31805"/>
                    </a:lnTo>
                    <a:cubicBezTo>
                      <a:pt x="800110" y="31805"/>
                      <a:pt x="806877" y="24633"/>
                      <a:pt x="806877" y="15902"/>
                    </a:cubicBezTo>
                    <a:cubicBezTo>
                      <a:pt x="806877" y="7172"/>
                      <a:pt x="800417" y="0"/>
                      <a:pt x="792112" y="0"/>
                    </a:cubicBezTo>
                    <a:close/>
                  </a:path>
                </a:pathLst>
              </a:custGeom>
              <a:grpFill/>
              <a:ln w="304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71" name="Freeform 32">
                <a:extLst>
                  <a:ext uri="{FF2B5EF4-FFF2-40B4-BE49-F238E27FC236}">
                    <a16:creationId xmlns:a16="http://schemas.microsoft.com/office/drawing/2014/main" id="{454A9C7D-E203-4F03-D537-20FF05ACC50A}"/>
                  </a:ext>
                </a:extLst>
              </p:cNvPr>
              <p:cNvSpPr/>
              <p:nvPr/>
            </p:nvSpPr>
            <p:spPr>
              <a:xfrm>
                <a:off x="9472783" y="836655"/>
                <a:ext cx="455578" cy="348214"/>
              </a:xfrm>
              <a:custGeom>
                <a:avLst/>
                <a:gdLst>
                  <a:gd name="connsiteX0" fmla="*/ 17226 w 455578"/>
                  <a:gd name="connsiteY0" fmla="*/ 348215 h 348214"/>
                  <a:gd name="connsiteX1" fmla="*/ 27070 w 455578"/>
                  <a:gd name="connsiteY1" fmla="*/ 344785 h 348214"/>
                  <a:gd name="connsiteX2" fmla="*/ 415589 w 455578"/>
                  <a:gd name="connsiteY2" fmla="*/ 69142 h 348214"/>
                  <a:gd name="connsiteX3" fmla="*/ 405745 w 455578"/>
                  <a:gd name="connsiteY3" fmla="*/ 125892 h 348214"/>
                  <a:gd name="connsiteX4" fmla="*/ 418973 w 455578"/>
                  <a:gd name="connsiteY4" fmla="*/ 145848 h 348214"/>
                  <a:gd name="connsiteX5" fmla="*/ 422356 w 455578"/>
                  <a:gd name="connsiteY5" fmla="*/ 145848 h 348214"/>
                  <a:gd name="connsiteX6" fmla="*/ 438968 w 455578"/>
                  <a:gd name="connsiteY6" fmla="*/ 132440 h 348214"/>
                  <a:gd name="connsiteX7" fmla="*/ 455579 w 455578"/>
                  <a:gd name="connsiteY7" fmla="*/ 37025 h 348214"/>
                  <a:gd name="connsiteX8" fmla="*/ 455579 w 455578"/>
                  <a:gd name="connsiteY8" fmla="*/ 30477 h 348214"/>
                  <a:gd name="connsiteX9" fmla="*/ 452195 w 455578"/>
                  <a:gd name="connsiteY9" fmla="*/ 23929 h 348214"/>
                  <a:gd name="connsiteX10" fmla="*/ 447273 w 455578"/>
                  <a:gd name="connsiteY10" fmla="*/ 18940 h 348214"/>
                  <a:gd name="connsiteX11" fmla="*/ 442351 w 455578"/>
                  <a:gd name="connsiteY11" fmla="*/ 17380 h 348214"/>
                  <a:gd name="connsiteX12" fmla="*/ 442351 w 455578"/>
                  <a:gd name="connsiteY12" fmla="*/ 17380 h 348214"/>
                  <a:gd name="connsiteX13" fmla="*/ 347913 w 455578"/>
                  <a:gd name="connsiteY13" fmla="*/ 231 h 348214"/>
                  <a:gd name="connsiteX14" fmla="*/ 328226 w 455578"/>
                  <a:gd name="connsiteY14" fmla="*/ 13639 h 348214"/>
                  <a:gd name="connsiteX15" fmla="*/ 341453 w 455578"/>
                  <a:gd name="connsiteY15" fmla="*/ 33595 h 348214"/>
                  <a:gd name="connsiteX16" fmla="*/ 341453 w 455578"/>
                  <a:gd name="connsiteY16" fmla="*/ 33595 h 348214"/>
                  <a:gd name="connsiteX17" fmla="*/ 397439 w 455578"/>
                  <a:gd name="connsiteY17" fmla="*/ 43573 h 348214"/>
                  <a:gd name="connsiteX18" fmla="*/ 7382 w 455578"/>
                  <a:gd name="connsiteY18" fmla="*/ 317657 h 348214"/>
                  <a:gd name="connsiteX19" fmla="*/ 3998 w 455578"/>
                  <a:gd name="connsiteY19" fmla="*/ 341043 h 348214"/>
                  <a:gd name="connsiteX20" fmla="*/ 17226 w 455578"/>
                  <a:gd name="connsiteY20" fmla="*/ 347591 h 34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5578" h="348214">
                    <a:moveTo>
                      <a:pt x="17226" y="348215"/>
                    </a:moveTo>
                    <a:cubicBezTo>
                      <a:pt x="20610" y="348215"/>
                      <a:pt x="23686" y="346656"/>
                      <a:pt x="27070" y="344785"/>
                    </a:cubicBezTo>
                    <a:lnTo>
                      <a:pt x="415589" y="69142"/>
                    </a:lnTo>
                    <a:lnTo>
                      <a:pt x="405745" y="125892"/>
                    </a:lnTo>
                    <a:cubicBezTo>
                      <a:pt x="404207" y="134311"/>
                      <a:pt x="410667" y="144289"/>
                      <a:pt x="418973" y="145848"/>
                    </a:cubicBezTo>
                    <a:lnTo>
                      <a:pt x="422356" y="145848"/>
                    </a:lnTo>
                    <a:cubicBezTo>
                      <a:pt x="430662" y="145848"/>
                      <a:pt x="437122" y="140859"/>
                      <a:pt x="438968" y="132440"/>
                    </a:cubicBezTo>
                    <a:lnTo>
                      <a:pt x="455579" y="37025"/>
                    </a:lnTo>
                    <a:lnTo>
                      <a:pt x="455579" y="30477"/>
                    </a:lnTo>
                    <a:cubicBezTo>
                      <a:pt x="455579" y="28918"/>
                      <a:pt x="454041" y="25488"/>
                      <a:pt x="452195" y="23929"/>
                    </a:cubicBezTo>
                    <a:cubicBezTo>
                      <a:pt x="450657" y="22370"/>
                      <a:pt x="448811" y="20499"/>
                      <a:pt x="447273" y="18940"/>
                    </a:cubicBezTo>
                    <a:cubicBezTo>
                      <a:pt x="445735" y="17380"/>
                      <a:pt x="443889" y="17380"/>
                      <a:pt x="442351" y="17380"/>
                    </a:cubicBezTo>
                    <a:lnTo>
                      <a:pt x="442351" y="17380"/>
                    </a:lnTo>
                    <a:lnTo>
                      <a:pt x="347913" y="231"/>
                    </a:lnTo>
                    <a:cubicBezTo>
                      <a:pt x="339608" y="-1328"/>
                      <a:pt x="329764" y="5220"/>
                      <a:pt x="328226" y="13639"/>
                    </a:cubicBezTo>
                    <a:cubicBezTo>
                      <a:pt x="326688" y="22058"/>
                      <a:pt x="333148" y="32036"/>
                      <a:pt x="341453" y="33595"/>
                    </a:cubicBezTo>
                    <a:lnTo>
                      <a:pt x="341453" y="33595"/>
                    </a:lnTo>
                    <a:lnTo>
                      <a:pt x="397439" y="43573"/>
                    </a:lnTo>
                    <a:lnTo>
                      <a:pt x="7382" y="317657"/>
                    </a:lnTo>
                    <a:cubicBezTo>
                      <a:pt x="-924" y="322646"/>
                      <a:pt x="-2462" y="332624"/>
                      <a:pt x="3998" y="341043"/>
                    </a:cubicBezTo>
                    <a:cubicBezTo>
                      <a:pt x="7382" y="344473"/>
                      <a:pt x="12304" y="347591"/>
                      <a:pt x="17226" y="347591"/>
                    </a:cubicBezTo>
                    <a:close/>
                  </a:path>
                </a:pathLst>
              </a:custGeom>
              <a:grpFill/>
              <a:ln w="304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72" name="Freeform 33">
                <a:extLst>
                  <a:ext uri="{FF2B5EF4-FFF2-40B4-BE49-F238E27FC236}">
                    <a16:creationId xmlns:a16="http://schemas.microsoft.com/office/drawing/2014/main" id="{07EB71E2-0CF2-2648-E808-F6F75D1E6C01}"/>
                  </a:ext>
                </a:extLst>
              </p:cNvPr>
              <p:cNvSpPr/>
              <p:nvPr/>
            </p:nvSpPr>
            <p:spPr>
              <a:xfrm>
                <a:off x="9172549" y="1152753"/>
                <a:ext cx="330379" cy="33675"/>
              </a:xfrm>
              <a:custGeom>
                <a:avLst/>
                <a:gdLst>
                  <a:gd name="connsiteX0" fmla="*/ 313768 w 330379"/>
                  <a:gd name="connsiteY0" fmla="*/ 33676 h 33675"/>
                  <a:gd name="connsiteX1" fmla="*/ 16611 w 330379"/>
                  <a:gd name="connsiteY1" fmla="*/ 33676 h 33675"/>
                  <a:gd name="connsiteX2" fmla="*/ 0 w 330379"/>
                  <a:gd name="connsiteY2" fmla="*/ 16838 h 33675"/>
                  <a:gd name="connsiteX3" fmla="*/ 16611 w 330379"/>
                  <a:gd name="connsiteY3" fmla="*/ 0 h 33675"/>
                  <a:gd name="connsiteX4" fmla="*/ 313768 w 330379"/>
                  <a:gd name="connsiteY4" fmla="*/ 0 h 33675"/>
                  <a:gd name="connsiteX5" fmla="*/ 330380 w 330379"/>
                  <a:gd name="connsiteY5" fmla="*/ 16838 h 33675"/>
                  <a:gd name="connsiteX6" fmla="*/ 313768 w 330379"/>
                  <a:gd name="connsiteY6" fmla="*/ 33676 h 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379" h="33675">
                    <a:moveTo>
                      <a:pt x="313768" y="33676"/>
                    </a:moveTo>
                    <a:lnTo>
                      <a:pt x="16611" y="33676"/>
                    </a:lnTo>
                    <a:cubicBezTo>
                      <a:pt x="7383" y="33676"/>
                      <a:pt x="0" y="26192"/>
                      <a:pt x="0" y="16838"/>
                    </a:cubicBezTo>
                    <a:cubicBezTo>
                      <a:pt x="0" y="7484"/>
                      <a:pt x="7383" y="0"/>
                      <a:pt x="16611" y="0"/>
                    </a:cubicBezTo>
                    <a:lnTo>
                      <a:pt x="313768" y="0"/>
                    </a:lnTo>
                    <a:cubicBezTo>
                      <a:pt x="322997" y="0"/>
                      <a:pt x="330380" y="7484"/>
                      <a:pt x="330380" y="16838"/>
                    </a:cubicBezTo>
                    <a:cubicBezTo>
                      <a:pt x="330380" y="26192"/>
                      <a:pt x="322997" y="33676"/>
                      <a:pt x="313768" y="33676"/>
                    </a:cubicBezTo>
                    <a:close/>
                  </a:path>
                </a:pathLst>
              </a:custGeom>
              <a:grpFill/>
              <a:ln w="3040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grpSp>
      </p:grpSp>
      <p:sp>
        <p:nvSpPr>
          <p:cNvPr id="74" name="Text Placeholder 7">
            <a:extLst>
              <a:ext uri="{FF2B5EF4-FFF2-40B4-BE49-F238E27FC236}">
                <a16:creationId xmlns:a16="http://schemas.microsoft.com/office/drawing/2014/main" id="{1606A559-A272-07BF-5FF3-78D65FFF58E7}"/>
              </a:ext>
            </a:extLst>
          </p:cNvPr>
          <p:cNvSpPr txBox="1">
            <a:spLocks/>
          </p:cNvSpPr>
          <p:nvPr/>
        </p:nvSpPr>
        <p:spPr>
          <a:xfrm>
            <a:off x="7827728" y="1898047"/>
            <a:ext cx="3517209" cy="908065"/>
          </a:xfrm>
          <a:prstGeom prst="rect">
            <a:avLst/>
          </a:prstGeom>
          <a:solidFill>
            <a:schemeClr val="bg1">
              <a:alpha val="25000"/>
            </a:schemeClr>
          </a:solidFill>
        </p:spPr>
        <p:txBody>
          <a:bodyPr vert="horz" lIns="182880" tIns="91440" rIns="182880" bIns="91440" rtlCol="0" anchor="ctr">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200" b="0" i="0" u="none" strike="noStrike" kern="1200" cap="none" spc="0" normalizeH="0" baseline="0" noProof="0">
                <a:ln>
                  <a:noFill/>
                </a:ln>
                <a:solidFill>
                  <a:srgbClr val="414041"/>
                </a:solidFill>
                <a:effectLst/>
                <a:uLnTx/>
                <a:uFillTx/>
                <a:latin typeface="Aptos" panose="02110004020202020204"/>
                <a:ea typeface="+mn-ea"/>
                <a:cs typeface="+mn-cs"/>
              </a:rPr>
              <a:t>Growth was </a:t>
            </a:r>
            <a:r>
              <a:rPr kumimoji="0" lang="en-US" sz="2200" b="1" i="0" u="none" strike="noStrike" kern="1200" cap="none" spc="0" normalizeH="0" baseline="0" noProof="0">
                <a:ln>
                  <a:noFill/>
                </a:ln>
                <a:solidFill>
                  <a:srgbClr val="414041"/>
                </a:solidFill>
                <a:effectLst/>
                <a:uLnTx/>
                <a:uFillTx/>
                <a:latin typeface="Aptos" panose="02110004020202020204"/>
                <a:ea typeface="+mn-ea"/>
                <a:cs typeface="+mn-cs"/>
              </a:rPr>
              <a:t>income tax-deferred</a:t>
            </a:r>
          </a:p>
        </p:txBody>
      </p:sp>
    </p:spTree>
    <p:extLst>
      <p:ext uri="{BB962C8B-B14F-4D97-AF65-F5344CB8AC3E}">
        <p14:creationId xmlns:p14="http://schemas.microsoft.com/office/powerpoint/2010/main" val="31401796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022926-419F-D7F2-7B50-595CC55F7C8D}"/>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CC54731A-AC18-AC88-C9C8-48D2BF1A367B}"/>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2026,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graphicFrame>
        <p:nvGraphicFramePr>
          <p:cNvPr id="2" name="Table 1">
            <a:extLst>
              <a:ext uri="{FF2B5EF4-FFF2-40B4-BE49-F238E27FC236}">
                <a16:creationId xmlns:a16="http://schemas.microsoft.com/office/drawing/2014/main" id="{33D38CB5-F7BA-8B7B-A360-4031CB40B111}"/>
              </a:ext>
            </a:extLst>
          </p:cNvPr>
          <p:cNvGraphicFramePr>
            <a:graphicFrameLocks noGrp="1"/>
          </p:cNvGraphicFramePr>
          <p:nvPr/>
        </p:nvGraphicFramePr>
        <p:xfrm>
          <a:off x="1077112" y="2407855"/>
          <a:ext cx="10037776" cy="3398619"/>
        </p:xfrm>
        <a:graphic>
          <a:graphicData uri="http://schemas.openxmlformats.org/drawingml/2006/table">
            <a:tbl>
              <a:tblPr firstRow="1" bandRow="1"/>
              <a:tblGrid>
                <a:gridCol w="6788024">
                  <a:extLst>
                    <a:ext uri="{9D8B030D-6E8A-4147-A177-3AD203B41FA5}">
                      <a16:colId xmlns:a16="http://schemas.microsoft.com/office/drawing/2014/main" val="1338790689"/>
                    </a:ext>
                  </a:extLst>
                </a:gridCol>
                <a:gridCol w="3249752">
                  <a:extLst>
                    <a:ext uri="{9D8B030D-6E8A-4147-A177-3AD203B41FA5}">
                      <a16:colId xmlns:a16="http://schemas.microsoft.com/office/drawing/2014/main" val="1309988444"/>
                    </a:ext>
                  </a:extLst>
                </a:gridCol>
              </a:tblGrid>
              <a:tr h="691903">
                <a:tc>
                  <a:txBody>
                    <a:bodyPr/>
                    <a:lstStyle>
                      <a:lvl1pPr marL="0" algn="l" defTabSz="914400" rtl="0" eaLnBrk="1" latinLnBrk="0" hangingPunct="1">
                        <a:defRPr sz="1800" b="1" kern="1200">
                          <a:solidFill>
                            <a:schemeClr val="tx1"/>
                          </a:solidFill>
                          <a:latin typeface="Arial" panose="020B0604020202020204"/>
                        </a:defRPr>
                      </a:lvl1pPr>
                      <a:lvl2pPr marL="457200" algn="l" defTabSz="914400" rtl="0" eaLnBrk="1" latinLnBrk="0" hangingPunct="1">
                        <a:defRPr sz="1800" b="1" kern="1200">
                          <a:solidFill>
                            <a:schemeClr val="tx1"/>
                          </a:solidFill>
                          <a:latin typeface="Arial" panose="020B0604020202020204"/>
                        </a:defRPr>
                      </a:lvl2pPr>
                      <a:lvl3pPr marL="914400" algn="l" defTabSz="914400" rtl="0" eaLnBrk="1" latinLnBrk="0" hangingPunct="1">
                        <a:defRPr sz="1800" b="1" kern="1200">
                          <a:solidFill>
                            <a:schemeClr val="tx1"/>
                          </a:solidFill>
                          <a:latin typeface="Arial" panose="020B0604020202020204"/>
                        </a:defRPr>
                      </a:lvl3pPr>
                      <a:lvl4pPr marL="1371600" algn="l" defTabSz="914400" rtl="0" eaLnBrk="1" latinLnBrk="0" hangingPunct="1">
                        <a:defRPr sz="1800" b="1" kern="1200">
                          <a:solidFill>
                            <a:schemeClr val="tx1"/>
                          </a:solidFill>
                          <a:latin typeface="Arial" panose="020B0604020202020204"/>
                        </a:defRPr>
                      </a:lvl4pPr>
                      <a:lvl5pPr marL="1828800" algn="l" defTabSz="914400" rtl="0" eaLnBrk="1" latinLnBrk="0" hangingPunct="1">
                        <a:defRPr sz="1800" b="1" kern="1200">
                          <a:solidFill>
                            <a:schemeClr val="tx1"/>
                          </a:solidFill>
                          <a:latin typeface="Arial" panose="020B0604020202020204"/>
                        </a:defRPr>
                      </a:lvl5pPr>
                      <a:lvl6pPr marL="2286000" algn="l" defTabSz="914400" rtl="0" eaLnBrk="1" latinLnBrk="0" hangingPunct="1">
                        <a:defRPr sz="1800" b="1" kern="1200">
                          <a:solidFill>
                            <a:schemeClr val="tx1"/>
                          </a:solidFill>
                          <a:latin typeface="Arial" panose="020B0604020202020204"/>
                        </a:defRPr>
                      </a:lvl6pPr>
                      <a:lvl7pPr marL="2743200" algn="l" defTabSz="914400" rtl="0" eaLnBrk="1" latinLnBrk="0" hangingPunct="1">
                        <a:defRPr sz="1800" b="1" kern="1200">
                          <a:solidFill>
                            <a:schemeClr val="tx1"/>
                          </a:solidFill>
                          <a:latin typeface="Arial" panose="020B0604020202020204"/>
                        </a:defRPr>
                      </a:lvl7pPr>
                      <a:lvl8pPr marL="3200400" algn="l" defTabSz="914400" rtl="0" eaLnBrk="1" latinLnBrk="0" hangingPunct="1">
                        <a:defRPr sz="1800" b="1" kern="1200">
                          <a:solidFill>
                            <a:schemeClr val="tx1"/>
                          </a:solidFill>
                          <a:latin typeface="Arial" panose="020B0604020202020204"/>
                        </a:defRPr>
                      </a:lvl8pPr>
                      <a:lvl9pPr marL="3657600" algn="l" defTabSz="914400" rtl="0" eaLnBrk="1" latinLnBrk="0" hangingPunct="1">
                        <a:defRPr sz="1800" b="1" kern="1200">
                          <a:solidFill>
                            <a:schemeClr val="tx1"/>
                          </a:solidFill>
                          <a:latin typeface="Arial" panose="020B0604020202020204"/>
                        </a:defRPr>
                      </a:lvl9pPr>
                    </a:lstStyle>
                    <a:p>
                      <a:pPr lvl="0">
                        <a:buNone/>
                      </a:pPr>
                      <a:r>
                        <a:rPr lang="en-US" sz="2000" b="1" u="none" strike="noStrike" baseline="0" noProof="0">
                          <a:solidFill>
                            <a:schemeClr val="tx1"/>
                          </a:solidFill>
                          <a:latin typeface="Aptos" panose="020B0004020202020204" pitchFamily="34" charset="0"/>
                        </a:rPr>
                        <a:t>Date of Birth</a:t>
                      </a:r>
                      <a:endParaRPr lang="en-US" sz="2000">
                        <a:solidFill>
                          <a:schemeClr val="tx1"/>
                        </a:solidFill>
                        <a:latin typeface="Aptos" panose="020B0004020202020204" pitchFamily="34" charset="0"/>
                      </a:endParaRPr>
                    </a:p>
                  </a:txBody>
                  <a:tcPr anchor="ctr">
                    <a:lnL>
                      <a:noFill/>
                    </a:lnL>
                    <a:lnR>
                      <a:noFill/>
                    </a:lnR>
                    <a:lnT w="12700" cmpd="sng">
                      <a:solidFill>
                        <a:srgbClr val="3C9B34"/>
                      </a:solidFill>
                    </a:lnT>
                    <a:lnB w="12700" cmpd="sng">
                      <a:solidFill>
                        <a:srgbClr val="3C9B34"/>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Arial" panose="020B0604020202020204"/>
                        </a:defRPr>
                      </a:lvl1pPr>
                      <a:lvl2pPr marL="457200" algn="l" defTabSz="914400" rtl="0" eaLnBrk="1" latinLnBrk="0" hangingPunct="1">
                        <a:defRPr sz="1800" b="1" kern="1200">
                          <a:solidFill>
                            <a:schemeClr val="tx1"/>
                          </a:solidFill>
                          <a:latin typeface="Arial" panose="020B0604020202020204"/>
                        </a:defRPr>
                      </a:lvl2pPr>
                      <a:lvl3pPr marL="914400" algn="l" defTabSz="914400" rtl="0" eaLnBrk="1" latinLnBrk="0" hangingPunct="1">
                        <a:defRPr sz="1800" b="1" kern="1200">
                          <a:solidFill>
                            <a:schemeClr val="tx1"/>
                          </a:solidFill>
                          <a:latin typeface="Arial" panose="020B0604020202020204"/>
                        </a:defRPr>
                      </a:lvl3pPr>
                      <a:lvl4pPr marL="1371600" algn="l" defTabSz="914400" rtl="0" eaLnBrk="1" latinLnBrk="0" hangingPunct="1">
                        <a:defRPr sz="1800" b="1" kern="1200">
                          <a:solidFill>
                            <a:schemeClr val="tx1"/>
                          </a:solidFill>
                          <a:latin typeface="Arial" panose="020B0604020202020204"/>
                        </a:defRPr>
                      </a:lvl4pPr>
                      <a:lvl5pPr marL="1828800" algn="l" defTabSz="914400" rtl="0" eaLnBrk="1" latinLnBrk="0" hangingPunct="1">
                        <a:defRPr sz="1800" b="1" kern="1200">
                          <a:solidFill>
                            <a:schemeClr val="tx1"/>
                          </a:solidFill>
                          <a:latin typeface="Arial" panose="020B0604020202020204"/>
                        </a:defRPr>
                      </a:lvl5pPr>
                      <a:lvl6pPr marL="2286000" algn="l" defTabSz="914400" rtl="0" eaLnBrk="1" latinLnBrk="0" hangingPunct="1">
                        <a:defRPr sz="1800" b="1" kern="1200">
                          <a:solidFill>
                            <a:schemeClr val="tx1"/>
                          </a:solidFill>
                          <a:latin typeface="Arial" panose="020B0604020202020204"/>
                        </a:defRPr>
                      </a:lvl6pPr>
                      <a:lvl7pPr marL="2743200" algn="l" defTabSz="914400" rtl="0" eaLnBrk="1" latinLnBrk="0" hangingPunct="1">
                        <a:defRPr sz="1800" b="1" kern="1200">
                          <a:solidFill>
                            <a:schemeClr val="tx1"/>
                          </a:solidFill>
                          <a:latin typeface="Arial" panose="020B0604020202020204"/>
                        </a:defRPr>
                      </a:lvl7pPr>
                      <a:lvl8pPr marL="3200400" algn="l" defTabSz="914400" rtl="0" eaLnBrk="1" latinLnBrk="0" hangingPunct="1">
                        <a:defRPr sz="1800" b="1" kern="1200">
                          <a:solidFill>
                            <a:schemeClr val="tx1"/>
                          </a:solidFill>
                          <a:latin typeface="Arial" panose="020B0604020202020204"/>
                        </a:defRPr>
                      </a:lvl8pPr>
                      <a:lvl9pPr marL="3657600" algn="l" defTabSz="914400" rtl="0" eaLnBrk="1" latinLnBrk="0" hangingPunct="1">
                        <a:defRPr sz="1800" b="1" kern="1200">
                          <a:solidFill>
                            <a:schemeClr val="tx1"/>
                          </a:solidFill>
                          <a:latin typeface="Arial" panose="020B0604020202020204"/>
                        </a:defRPr>
                      </a:lvl9pPr>
                    </a:lstStyle>
                    <a:p>
                      <a:pPr lvl="0" algn="ctr">
                        <a:buNone/>
                      </a:pPr>
                      <a:r>
                        <a:rPr lang="en-US" sz="2000" b="1" u="none" strike="noStrike" baseline="0" noProof="0">
                          <a:solidFill>
                            <a:schemeClr val="tx1"/>
                          </a:solidFill>
                          <a:latin typeface="Aptos" panose="020B0004020202020204" pitchFamily="34" charset="0"/>
                        </a:rPr>
                        <a:t>Applicable RMD Age</a:t>
                      </a:r>
                      <a:endParaRPr lang="en-US" sz="2000">
                        <a:solidFill>
                          <a:schemeClr val="tx1"/>
                        </a:solidFill>
                        <a:latin typeface="Aptos" panose="020B0004020202020204" pitchFamily="34" charset="0"/>
                      </a:endParaRPr>
                    </a:p>
                  </a:txBody>
                  <a:tcPr anchor="ctr">
                    <a:lnL>
                      <a:noFill/>
                    </a:lnL>
                    <a:lnR>
                      <a:noFill/>
                    </a:lnR>
                    <a:lnT w="12700" cmpd="sng">
                      <a:solidFill>
                        <a:srgbClr val="3C9B34"/>
                      </a:solidFill>
                    </a:lnT>
                    <a:lnB w="12700" cmpd="sng">
                      <a:solidFill>
                        <a:srgbClr val="3C9B34"/>
                      </a:solidFill>
                    </a:lnB>
                    <a:lnTlToBr w="12700" cmpd="sng">
                      <a:noFill/>
                      <a:prstDash val="solid"/>
                    </a:lnTlToBr>
                    <a:lnBlToTr w="12700" cmpd="sng">
                      <a:noFill/>
                      <a:prstDash val="solid"/>
                    </a:lnBlToTr>
                    <a:noFill/>
                  </a:tcPr>
                </a:tc>
                <a:extLst>
                  <a:ext uri="{0D108BD9-81ED-4DB2-BD59-A6C34878D82A}">
                    <a16:rowId xmlns:a16="http://schemas.microsoft.com/office/drawing/2014/main" val="3834479634"/>
                  </a:ext>
                </a:extLst>
              </a:tr>
              <a:tr h="676679">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lvl="0">
                        <a:buNone/>
                      </a:pPr>
                      <a:r>
                        <a:rPr lang="en-US" sz="2000" b="0" u="none" strike="noStrike" baseline="0" noProof="0">
                          <a:solidFill>
                            <a:srgbClr val="3E3F3C"/>
                          </a:solidFill>
                          <a:latin typeface="Aptos" panose="020B0004020202020204" pitchFamily="34" charset="0"/>
                        </a:rPr>
                        <a:t>Before July 1, 1949</a:t>
                      </a:r>
                      <a:endParaRPr lang="en-US" sz="2000">
                        <a:latin typeface="Aptos" panose="020B0004020202020204" pitchFamily="34" charset="0"/>
                      </a:endParaRPr>
                    </a:p>
                  </a:txBody>
                  <a:tcPr anchor="ctr">
                    <a:lnL>
                      <a:noFill/>
                    </a:lnL>
                    <a:lnR>
                      <a:noFill/>
                    </a:lnR>
                    <a:lnT w="12700" cmpd="sng">
                      <a:solidFill>
                        <a:srgbClr val="3C9B34"/>
                      </a:solidFill>
                    </a:lnT>
                    <a:lnB>
                      <a:noFill/>
                    </a:lnB>
                    <a:lnTlToBr w="12700" cmpd="sng">
                      <a:noFill/>
                      <a:prstDash val="solid"/>
                    </a:lnTlToBr>
                    <a:lnBlToTr w="12700" cmpd="sng">
                      <a:noFill/>
                      <a:prstDash val="solid"/>
                    </a:lnBlToTr>
                    <a:solidFill>
                      <a:srgbClr val="3C9B34">
                        <a:alpha val="20000"/>
                      </a:srgb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lvl="0" algn="ctr">
                        <a:buNone/>
                      </a:pPr>
                      <a:r>
                        <a:rPr lang="en-US" sz="2000" b="0" u="none" strike="noStrike" baseline="0" noProof="0">
                          <a:solidFill>
                            <a:srgbClr val="3E3F3C"/>
                          </a:solidFill>
                          <a:latin typeface="Aptos" panose="020B0004020202020204" pitchFamily="34" charset="0"/>
                        </a:rPr>
                        <a:t>70½</a:t>
                      </a:r>
                      <a:endParaRPr lang="en-US" sz="2000">
                        <a:latin typeface="Aptos" panose="020B0004020202020204" pitchFamily="34" charset="0"/>
                      </a:endParaRPr>
                    </a:p>
                  </a:txBody>
                  <a:tcPr anchor="ctr">
                    <a:lnL>
                      <a:noFill/>
                    </a:lnL>
                    <a:lnR>
                      <a:noFill/>
                    </a:lnR>
                    <a:lnT w="12700" cmpd="sng">
                      <a:solidFill>
                        <a:srgbClr val="3C9B34"/>
                      </a:solidFill>
                    </a:lnT>
                    <a:lnB>
                      <a:noFill/>
                    </a:lnB>
                    <a:lnTlToBr w="12700" cmpd="sng">
                      <a:noFill/>
                      <a:prstDash val="solid"/>
                    </a:lnTlToBr>
                    <a:lnBlToTr w="12700" cmpd="sng">
                      <a:noFill/>
                      <a:prstDash val="solid"/>
                    </a:lnBlToTr>
                    <a:solidFill>
                      <a:srgbClr val="3C9B34">
                        <a:alpha val="20000"/>
                      </a:srgbClr>
                    </a:solidFill>
                  </a:tcPr>
                </a:tc>
                <a:extLst>
                  <a:ext uri="{0D108BD9-81ED-4DB2-BD59-A6C34878D82A}">
                    <a16:rowId xmlns:a16="http://schemas.microsoft.com/office/drawing/2014/main" val="2036815510"/>
                  </a:ext>
                </a:extLst>
              </a:tr>
              <a:tr h="676679">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lvl="0">
                        <a:buNone/>
                      </a:pPr>
                      <a:r>
                        <a:rPr lang="en-US" sz="2000" b="0" u="none" strike="noStrike" baseline="0" noProof="0">
                          <a:solidFill>
                            <a:srgbClr val="3E3F3C"/>
                          </a:solidFill>
                          <a:latin typeface="Aptos" panose="020B0004020202020204" pitchFamily="34" charset="0"/>
                        </a:rPr>
                        <a:t>On or after July 1, 1949 to December 31, 1950</a:t>
                      </a:r>
                      <a:endParaRPr lang="en-US" sz="2000" b="0" i="0" u="none" strike="noStrike" baseline="0" noProof="0">
                        <a:solidFill>
                          <a:srgbClr val="3E3F3C"/>
                        </a:solidFill>
                        <a:latin typeface="Aptos" panose="020B0004020202020204" pitchFamily="34" charset="0"/>
                      </a:endParaRPr>
                    </a:p>
                  </a:txBody>
                  <a:tcPr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a:r>
                        <a:rPr lang="en-US" sz="2000">
                          <a:latin typeface="Aptos" panose="020B0004020202020204" pitchFamily="34" charset="0"/>
                        </a:rPr>
                        <a:t>72</a:t>
                      </a: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560983949"/>
                  </a:ext>
                </a:extLst>
              </a:tr>
              <a:tr h="676679">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lvl="0">
                        <a:buNone/>
                      </a:pPr>
                      <a:r>
                        <a:rPr lang="en-US" sz="2000" b="0" u="none" strike="noStrike" baseline="0" noProof="0">
                          <a:solidFill>
                            <a:srgbClr val="3E3F3C"/>
                          </a:solidFill>
                          <a:latin typeface="Aptos" panose="020B0004020202020204" pitchFamily="34" charset="0"/>
                        </a:rPr>
                        <a:t>On or after January 1, 1951 to December 31, 1959</a:t>
                      </a:r>
                      <a:endParaRPr lang="en-US" sz="2000" b="0" i="0" u="none" strike="noStrike" baseline="0" noProof="0">
                        <a:solidFill>
                          <a:srgbClr val="3E3F3C"/>
                        </a:solidFill>
                        <a:latin typeface="Aptos" panose="020B0004020202020204" pitchFamily="34" charset="0"/>
                      </a:endParaRPr>
                    </a:p>
                  </a:txBody>
                  <a:tcPr anchor="ctr">
                    <a:lnL>
                      <a:noFill/>
                    </a:lnL>
                    <a:lnR>
                      <a:noFill/>
                    </a:lnR>
                    <a:lnT>
                      <a:noFill/>
                    </a:lnT>
                    <a:lnB>
                      <a:noFill/>
                    </a:lnB>
                    <a:lnTlToBr w="12700" cmpd="sng">
                      <a:noFill/>
                      <a:prstDash val="solid"/>
                    </a:lnTlToBr>
                    <a:lnBlToTr w="12700" cmpd="sng">
                      <a:noFill/>
                      <a:prstDash val="solid"/>
                    </a:lnBlToTr>
                    <a:solidFill>
                      <a:srgbClr val="3C9B34">
                        <a:alpha val="20000"/>
                      </a:srgbClr>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lvl="0" algn="ctr">
                        <a:buNone/>
                      </a:pPr>
                      <a:r>
                        <a:rPr lang="en-US" sz="2000">
                          <a:latin typeface="Aptos" panose="020B0004020202020204" pitchFamily="34" charset="0"/>
                        </a:rPr>
                        <a:t>73</a:t>
                      </a:r>
                    </a:p>
                  </a:txBody>
                  <a:tcPr anchor="ctr">
                    <a:lnL>
                      <a:noFill/>
                    </a:lnL>
                    <a:lnR>
                      <a:noFill/>
                    </a:lnR>
                    <a:lnT>
                      <a:noFill/>
                    </a:lnT>
                    <a:lnB>
                      <a:noFill/>
                    </a:lnB>
                    <a:lnTlToBr w="12700" cmpd="sng">
                      <a:noFill/>
                      <a:prstDash val="solid"/>
                    </a:lnTlToBr>
                    <a:lnBlToTr w="12700" cmpd="sng">
                      <a:noFill/>
                      <a:prstDash val="solid"/>
                    </a:lnBlToTr>
                    <a:solidFill>
                      <a:srgbClr val="3C9B34">
                        <a:alpha val="20000"/>
                      </a:srgbClr>
                    </a:solidFill>
                  </a:tcPr>
                </a:tc>
                <a:extLst>
                  <a:ext uri="{0D108BD9-81ED-4DB2-BD59-A6C34878D82A}">
                    <a16:rowId xmlns:a16="http://schemas.microsoft.com/office/drawing/2014/main" val="2190157689"/>
                  </a:ext>
                </a:extLst>
              </a:tr>
              <a:tr h="676679">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lvl="0">
                        <a:buNone/>
                      </a:pPr>
                      <a:r>
                        <a:rPr lang="en-US" sz="2000" b="0" u="none" strike="noStrike" baseline="0" noProof="0">
                          <a:solidFill>
                            <a:srgbClr val="3E3F3C"/>
                          </a:solidFill>
                          <a:latin typeface="Aptos" panose="020B0004020202020204" pitchFamily="34" charset="0"/>
                        </a:rPr>
                        <a:t>On or after January 1, 1960</a:t>
                      </a:r>
                      <a:endParaRPr lang="en-US" sz="2000">
                        <a:latin typeface="Aptos" panose="020B0004020202020204" pitchFamily="34" charset="0"/>
                      </a:endParaRPr>
                    </a:p>
                  </a:txBody>
                  <a:tcPr anchor="ctr">
                    <a:lnL>
                      <a:noFill/>
                    </a:lnL>
                    <a:lnR>
                      <a:noFill/>
                    </a:lnR>
                    <a:lnT>
                      <a:noFill/>
                    </a:lnT>
                    <a:lnB w="12700" cmpd="sng">
                      <a:solidFill>
                        <a:srgbClr val="3C9B34"/>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lvl="0" algn="ctr">
                        <a:buNone/>
                      </a:pPr>
                      <a:r>
                        <a:rPr lang="en-US" sz="2000">
                          <a:latin typeface="Aptos" panose="020B0004020202020204" pitchFamily="34" charset="0"/>
                        </a:rPr>
                        <a:t>75</a:t>
                      </a:r>
                    </a:p>
                  </a:txBody>
                  <a:tcPr anchor="ctr">
                    <a:lnL>
                      <a:noFill/>
                    </a:lnL>
                    <a:lnR>
                      <a:noFill/>
                    </a:lnR>
                    <a:lnT>
                      <a:noFill/>
                    </a:lnT>
                    <a:lnB w="12700" cmpd="sng">
                      <a:solidFill>
                        <a:srgbClr val="3C9B34"/>
                      </a:solidFill>
                    </a:lnB>
                    <a:lnTlToBr w="12700" cmpd="sng">
                      <a:noFill/>
                      <a:prstDash val="solid"/>
                    </a:lnTlToBr>
                    <a:lnBlToTr w="12700" cmpd="sng">
                      <a:noFill/>
                      <a:prstDash val="solid"/>
                    </a:lnBlToTr>
                    <a:noFill/>
                  </a:tcPr>
                </a:tc>
                <a:extLst>
                  <a:ext uri="{0D108BD9-81ED-4DB2-BD59-A6C34878D82A}">
                    <a16:rowId xmlns:a16="http://schemas.microsoft.com/office/drawing/2014/main" val="44446135"/>
                  </a:ext>
                </a:extLst>
              </a:tr>
            </a:tbl>
          </a:graphicData>
        </a:graphic>
      </p:graphicFrame>
      <p:sp>
        <p:nvSpPr>
          <p:cNvPr id="5" name="Title 4">
            <a:extLst>
              <a:ext uri="{FF2B5EF4-FFF2-40B4-BE49-F238E27FC236}">
                <a16:creationId xmlns:a16="http://schemas.microsoft.com/office/drawing/2014/main" id="{1608B761-10D7-B0E3-5AD9-47F66F771321}"/>
              </a:ext>
            </a:extLst>
          </p:cNvPr>
          <p:cNvSpPr>
            <a:spLocks noGrp="1"/>
          </p:cNvSpPr>
          <p:nvPr>
            <p:ph type="title"/>
          </p:nvPr>
        </p:nvSpPr>
        <p:spPr>
          <a:xfrm>
            <a:off x="457201" y="457200"/>
            <a:ext cx="10237076" cy="501804"/>
          </a:xfrm>
        </p:spPr>
        <p:txBody>
          <a:bodyPr/>
          <a:lstStyle/>
          <a:p>
            <a:r>
              <a:rPr lang="en-US" b="1"/>
              <a:t>When </a:t>
            </a:r>
            <a:r>
              <a:rPr lang="en-US"/>
              <a:t>Do RMDs Start?</a:t>
            </a:r>
          </a:p>
        </p:txBody>
      </p:sp>
      <p:sp>
        <p:nvSpPr>
          <p:cNvPr id="3" name="Text Placeholder 4">
            <a:extLst>
              <a:ext uri="{FF2B5EF4-FFF2-40B4-BE49-F238E27FC236}">
                <a16:creationId xmlns:a16="http://schemas.microsoft.com/office/drawing/2014/main" id="{14BDD531-4AA7-FC8B-EA7A-15D9D0E7C19E}"/>
              </a:ext>
            </a:extLst>
          </p:cNvPr>
          <p:cNvSpPr txBox="1">
            <a:spLocks/>
          </p:cNvSpPr>
          <p:nvPr/>
        </p:nvSpPr>
        <p:spPr>
          <a:xfrm>
            <a:off x="2048162" y="1377684"/>
            <a:ext cx="7967432" cy="718580"/>
          </a:xfrm>
          <a:prstGeom prst="rect">
            <a:avLst/>
          </a:prstGeom>
        </p:spPr>
        <p:txBody>
          <a:bodyPr wrap="square">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400" b="0" i="0" u="none" strike="noStrike" kern="1200" cap="none" spc="0" normalizeH="0" baseline="0" noProof="0">
                <a:ln>
                  <a:noFill/>
                </a:ln>
                <a:solidFill>
                  <a:srgbClr val="414041"/>
                </a:solidFill>
                <a:effectLst/>
                <a:uLnTx/>
                <a:uFillTx/>
                <a:latin typeface="Aptos" panose="02110004020202020204"/>
                <a:ea typeface="+mn-ea"/>
                <a:cs typeface="+mn-cs"/>
              </a:rPr>
              <a:t>Start Date = April 1 of the year following the year in which you attain your applicable RMD age</a:t>
            </a:r>
          </a:p>
        </p:txBody>
      </p:sp>
    </p:spTree>
    <p:extLst>
      <p:ext uri="{BB962C8B-B14F-4D97-AF65-F5344CB8AC3E}">
        <p14:creationId xmlns:p14="http://schemas.microsoft.com/office/powerpoint/2010/main" val="30314096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0669C-09AD-1B7C-3F17-ED2C3DB8D6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7DC26F-E4AD-CA09-399A-AF2C7ECD4235}"/>
              </a:ext>
            </a:extLst>
          </p:cNvPr>
          <p:cNvSpPr>
            <a:spLocks noGrp="1"/>
          </p:cNvSpPr>
          <p:nvPr>
            <p:ph type="title"/>
          </p:nvPr>
        </p:nvSpPr>
        <p:spPr>
          <a:xfrm>
            <a:off x="457200" y="457200"/>
            <a:ext cx="11274552" cy="501804"/>
          </a:xfrm>
        </p:spPr>
        <p:txBody>
          <a:bodyPr/>
          <a:lstStyle/>
          <a:p>
            <a:r>
              <a:rPr lang="en-US" b="1"/>
              <a:t>How </a:t>
            </a:r>
            <a:r>
              <a:rPr lang="en-US"/>
              <a:t>Do You Calculate Your RMD?</a:t>
            </a:r>
          </a:p>
        </p:txBody>
      </p:sp>
      <p:sp>
        <p:nvSpPr>
          <p:cNvPr id="3" name="Slide Number Placeholder 2">
            <a:extLst>
              <a:ext uri="{FF2B5EF4-FFF2-40B4-BE49-F238E27FC236}">
                <a16:creationId xmlns:a16="http://schemas.microsoft.com/office/drawing/2014/main" id="{A2C36A85-1212-406D-1701-768BC78009B8}"/>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endParaRPr>
          </a:p>
        </p:txBody>
      </p:sp>
      <p:sp>
        <p:nvSpPr>
          <p:cNvPr id="22" name="Rectangle 21">
            <a:extLst>
              <a:ext uri="{FF2B5EF4-FFF2-40B4-BE49-F238E27FC236}">
                <a16:creationId xmlns:a16="http://schemas.microsoft.com/office/drawing/2014/main" id="{AE6EA4A9-F7D8-A6A9-0D82-C11372306E78}"/>
              </a:ext>
            </a:extLst>
          </p:cNvPr>
          <p:cNvSpPr/>
          <p:nvPr/>
        </p:nvSpPr>
        <p:spPr>
          <a:xfrm>
            <a:off x="1032966" y="2261196"/>
            <a:ext cx="2273818" cy="2567823"/>
          </a:xfrm>
          <a:prstGeom prst="rect">
            <a:avLst/>
          </a:prstGeom>
          <a:solidFill>
            <a:srgbClr val="006B8C"/>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FFFFFF"/>
                </a:solidFill>
                <a:effectLst/>
                <a:uLnTx/>
                <a:uFillTx/>
                <a:latin typeface="Aptos" panose="020B0004020202020204" pitchFamily="34" charset="0"/>
                <a:ea typeface="+mn-ea"/>
                <a:cs typeface="+mn-cs"/>
              </a:rPr>
              <a:t>Account Balance as of</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FFFFFF"/>
                </a:solidFill>
                <a:effectLst/>
                <a:uLnTx/>
                <a:uFillTx/>
                <a:latin typeface="Aptos" panose="020B0004020202020204" pitchFamily="34" charset="0"/>
                <a:ea typeface="+mn-ea"/>
                <a:cs typeface="+mn-cs"/>
              </a:rPr>
              <a:t>December 31 of prior calendar year</a:t>
            </a:r>
          </a:p>
        </p:txBody>
      </p:sp>
      <p:sp>
        <p:nvSpPr>
          <p:cNvPr id="23" name="Rectangle 22">
            <a:extLst>
              <a:ext uri="{FF2B5EF4-FFF2-40B4-BE49-F238E27FC236}">
                <a16:creationId xmlns:a16="http://schemas.microsoft.com/office/drawing/2014/main" id="{204B4ABB-5AF2-122E-0213-7C56B377F512}"/>
              </a:ext>
            </a:extLst>
          </p:cNvPr>
          <p:cNvSpPr/>
          <p:nvPr/>
        </p:nvSpPr>
        <p:spPr>
          <a:xfrm>
            <a:off x="4959091" y="2261196"/>
            <a:ext cx="2273818" cy="2567823"/>
          </a:xfrm>
          <a:prstGeom prst="rect">
            <a:avLst/>
          </a:prstGeom>
          <a:solidFill>
            <a:srgbClr val="00A89E"/>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FFFFFF"/>
                </a:solidFill>
                <a:effectLst/>
                <a:uLnTx/>
                <a:uFillTx/>
                <a:latin typeface="Aptos" panose="020B0004020202020204" pitchFamily="34" charset="0"/>
                <a:ea typeface="+mn-ea"/>
                <a:cs typeface="+mn-cs"/>
              </a:rPr>
              <a:t>Life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FFFFFF"/>
                </a:solidFill>
                <a:effectLst/>
                <a:uLnTx/>
                <a:uFillTx/>
                <a:latin typeface="Aptos" panose="020B0004020202020204" pitchFamily="34" charset="0"/>
                <a:ea typeface="+mn-ea"/>
                <a:cs typeface="+mn-cs"/>
              </a:rPr>
              <a:t>Expectancy</a:t>
            </a:r>
            <a:endParaRPr kumimoji="0" lang="en-US" sz="2400" b="0" i="0" u="none" strike="noStrike" kern="0" cap="none" spc="0" normalizeH="0" baseline="0" noProof="0">
              <a:ln>
                <a:noFill/>
              </a:ln>
              <a:solidFill>
                <a:srgbClr val="FFFFFF"/>
              </a:solidFill>
              <a:effectLst/>
              <a:uLnTx/>
              <a:uFillTx/>
              <a:latin typeface="Aptos" panose="020B0004020202020204" pitchFamily="34" charset="0"/>
              <a:ea typeface="+mn-ea"/>
              <a:cs typeface="Arial"/>
            </a:endParaRPr>
          </a:p>
        </p:txBody>
      </p:sp>
      <p:sp>
        <p:nvSpPr>
          <p:cNvPr id="24" name="Rectangle 23">
            <a:extLst>
              <a:ext uri="{FF2B5EF4-FFF2-40B4-BE49-F238E27FC236}">
                <a16:creationId xmlns:a16="http://schemas.microsoft.com/office/drawing/2014/main" id="{00C0D273-1EC0-94C3-4F42-B95186A01E23}"/>
              </a:ext>
            </a:extLst>
          </p:cNvPr>
          <p:cNvSpPr/>
          <p:nvPr/>
        </p:nvSpPr>
        <p:spPr>
          <a:xfrm>
            <a:off x="8885216" y="2261196"/>
            <a:ext cx="2273818" cy="2567823"/>
          </a:xfrm>
          <a:prstGeom prst="rect">
            <a:avLst/>
          </a:prstGeom>
          <a:solidFill>
            <a:srgbClr val="3C9B3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FFFFFF"/>
                </a:solidFill>
                <a:effectLst/>
                <a:uLnTx/>
                <a:uFillTx/>
                <a:latin typeface="Aptos" panose="020B0004020202020204" pitchFamily="34" charset="0"/>
                <a:ea typeface="+mn-ea"/>
                <a:cs typeface="+mn-cs"/>
              </a:rPr>
              <a:t>Annual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a:ln>
                  <a:noFill/>
                </a:ln>
                <a:solidFill>
                  <a:srgbClr val="FFFFFF"/>
                </a:solidFill>
                <a:effectLst/>
                <a:uLnTx/>
                <a:uFillTx/>
                <a:latin typeface="Aptos" panose="020B0004020202020204" pitchFamily="34" charset="0"/>
                <a:ea typeface="+mn-ea"/>
                <a:cs typeface="+mn-cs"/>
              </a:rPr>
              <a:t>RMD</a:t>
            </a:r>
            <a:endParaRPr kumimoji="0" lang="en-US" sz="2400" b="0" i="0" u="none" strike="noStrike" kern="0" cap="none" spc="0" normalizeH="0" baseline="0" noProof="0">
              <a:ln>
                <a:noFill/>
              </a:ln>
              <a:solidFill>
                <a:srgbClr val="FFFFFF"/>
              </a:solidFill>
              <a:effectLst/>
              <a:uLnTx/>
              <a:uFillTx/>
              <a:latin typeface="Aptos" panose="020B0004020202020204" pitchFamily="34" charset="0"/>
              <a:ea typeface="+mn-ea"/>
              <a:cs typeface="Arial"/>
            </a:endParaRPr>
          </a:p>
        </p:txBody>
      </p:sp>
      <p:sp>
        <p:nvSpPr>
          <p:cNvPr id="25" name="Division Sign 24">
            <a:extLst>
              <a:ext uri="{FF2B5EF4-FFF2-40B4-BE49-F238E27FC236}">
                <a16:creationId xmlns:a16="http://schemas.microsoft.com/office/drawing/2014/main" id="{8E861740-B4F3-0F54-6E1C-744EC3DB2425}"/>
              </a:ext>
            </a:extLst>
          </p:cNvPr>
          <p:cNvSpPr/>
          <p:nvPr/>
        </p:nvSpPr>
        <p:spPr>
          <a:xfrm>
            <a:off x="3650664" y="3087907"/>
            <a:ext cx="914400" cy="914400"/>
          </a:xfrm>
          <a:prstGeom prst="mathDivide">
            <a:avLst/>
          </a:prstGeom>
          <a:solidFill>
            <a:srgbClr val="006B8C"/>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26" name="Equals 25">
            <a:extLst>
              <a:ext uri="{FF2B5EF4-FFF2-40B4-BE49-F238E27FC236}">
                <a16:creationId xmlns:a16="http://schemas.microsoft.com/office/drawing/2014/main" id="{A8741055-3A65-B5C3-D72E-CA764854C7B1}"/>
              </a:ext>
            </a:extLst>
          </p:cNvPr>
          <p:cNvSpPr/>
          <p:nvPr/>
        </p:nvSpPr>
        <p:spPr>
          <a:xfrm>
            <a:off x="7599577" y="3087907"/>
            <a:ext cx="914400" cy="914400"/>
          </a:xfrm>
          <a:prstGeom prst="mathEqual">
            <a:avLst/>
          </a:prstGeom>
          <a:solidFill>
            <a:srgbClr val="3C9B3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E3F3C"/>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55378351"/>
      </p:ext>
    </p:extLst>
  </p:cSld>
  <p:clrMapOvr>
    <a:masterClrMapping/>
  </p:clrMapOvr>
</p:sld>
</file>

<file path=ppt/theme/theme1.xml><?xml version="1.0" encoding="utf-8"?>
<a:theme xmlns:a="http://schemas.openxmlformats.org/drawingml/2006/main" name="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F9BED368-C4FE-1540-BF84-31C6104E193F}" vid="{DB019F76-FA72-AD49-B66C-8EF9496C48DF}"/>
    </a:ext>
  </a:extLst>
</a:theme>
</file>

<file path=ppt/theme/theme2.xml><?xml version="1.0" encoding="utf-8"?>
<a:theme xmlns:a="http://schemas.openxmlformats.org/drawingml/2006/main" name="1_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Aptos Display" panose="0211000402020202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Aptos" panose="0211000402020202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7AC87B63-8560-8443-B23F-0064ABA26194}" vid="{5C3682A8-E199-2046-B0A7-1CC32BF0A23D}"/>
    </a:ext>
  </a:extLst>
</a:theme>
</file>

<file path=ppt/theme/theme3.xml><?xml version="1.0" encoding="utf-8"?>
<a:theme xmlns:a="http://schemas.openxmlformats.org/drawingml/2006/main" name="TEMPLATE_PPT-NL-2023-16x9">
  <a:themeElements>
    <a:clrScheme name="NLG 2021">
      <a:dk1>
        <a:srgbClr val="3E3F3C"/>
      </a:dk1>
      <a:lt1>
        <a:srgbClr val="FFFFFF"/>
      </a:lt1>
      <a:dk2>
        <a:srgbClr val="616365"/>
      </a:dk2>
      <a:lt2>
        <a:srgbClr val="F3F3F5"/>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PPT-NL-2023-16x9" id="{F1C17F64-3D1C-413C-B789-CBD4C7819233}" vid="{C3B993D3-395B-4606-8ECE-844ACAD6A87D}"/>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336fa9be-5e80-4887-a872-0c5d294150ae}" enabled="0" method="" siteId="{336fa9be-5e80-4887-a872-0c5d294150ae}" removed="1"/>
</clbl:labelList>
</file>

<file path=docProps/app.xml><?xml version="1.0" encoding="utf-8"?>
<Properties xmlns="http://schemas.openxmlformats.org/officeDocument/2006/extended-properties" xmlns:vt="http://schemas.openxmlformats.org/officeDocument/2006/docPropsVTypes">
  <Template>PowerPoint_CorporateTemplate_NLG</Template>
  <TotalTime>18</TotalTime>
  <Words>8133</Words>
  <Application>Microsoft Macintosh PowerPoint</Application>
  <PresentationFormat>Widescreen</PresentationFormat>
  <Paragraphs>586</Paragraphs>
  <Slides>43</Slides>
  <Notes>43</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43</vt:i4>
      </vt:variant>
    </vt:vector>
  </HeadingPairs>
  <TitlesOfParts>
    <vt:vector size="56" baseType="lpstr">
      <vt:lpstr>Aptos</vt:lpstr>
      <vt:lpstr>Aptos ExtraBold</vt:lpstr>
      <vt:lpstr>Aptos Light</vt:lpstr>
      <vt:lpstr>Arial</vt:lpstr>
      <vt:lpstr>Arial Narrow</vt:lpstr>
      <vt:lpstr>Calibri</vt:lpstr>
      <vt:lpstr>Daytona Condensed</vt:lpstr>
      <vt:lpstr>System Font Regular</vt:lpstr>
      <vt:lpstr>Wingdings</vt:lpstr>
      <vt:lpstr>Wingdings 3</vt:lpstr>
      <vt:lpstr>NLG Theme</vt:lpstr>
      <vt:lpstr>1_NLG Theme</vt:lpstr>
      <vt:lpstr>TEMPLATE_PPT-NL-2023-16x9</vt:lpstr>
      <vt:lpstr>Traditional IRAs &amp; RMDs</vt:lpstr>
      <vt:lpstr>Important Information</vt:lpstr>
      <vt:lpstr>PowerPoint Presentation</vt:lpstr>
      <vt:lpstr>PowerPoint Presentation</vt:lpstr>
      <vt:lpstr>Inherited IRAs… the Rules are Complicated</vt:lpstr>
      <vt:lpstr>Key Concepts to Understand</vt:lpstr>
      <vt:lpstr>Why are IRA Distributions Required?</vt:lpstr>
      <vt:lpstr>When Do RMDs Start?</vt:lpstr>
      <vt:lpstr>How Do You Calculate Your RMD?</vt:lpstr>
      <vt:lpstr>Does it Matter When You Take a Distribution?</vt:lpstr>
      <vt:lpstr>PowerPoint Presentation</vt:lpstr>
      <vt:lpstr>How Assets Pass at Death</vt:lpstr>
      <vt:lpstr>How IRAs Pass at Death</vt:lpstr>
      <vt:lpstr>Inherited IRA | Questions for Beneficiary to Ask</vt:lpstr>
      <vt:lpstr>Inherited IRA | Questions for Beneficiary to Ask</vt:lpstr>
      <vt:lpstr>PowerPoint Presentation</vt:lpstr>
      <vt:lpstr>Spouse as Beneficiary | Two Choices </vt:lpstr>
      <vt:lpstr>Choice 1 | Keep as an Inherited IRA</vt:lpstr>
      <vt:lpstr>Choice 2 | Spousal Rollover</vt:lpstr>
      <vt:lpstr>Your Spouse Beneficiary | Example</vt:lpstr>
      <vt:lpstr>Surviving Spouse of IRA Owner</vt:lpstr>
      <vt:lpstr>PowerPoint Presentation</vt:lpstr>
      <vt:lpstr>PowerPoint Presentation</vt:lpstr>
      <vt:lpstr>Minor Child | Example</vt:lpstr>
      <vt:lpstr>Minor Child | Required Distributions</vt:lpstr>
      <vt:lpstr>Minor Child of IRA Owner</vt:lpstr>
      <vt:lpstr>PowerPoint Presentation</vt:lpstr>
      <vt:lpstr>Minor Child with a Disability | Example</vt:lpstr>
      <vt:lpstr>Minor Child with Disability | Required Distributions</vt:lpstr>
      <vt:lpstr>Person with a Disability or Chronic Illness</vt:lpstr>
      <vt:lpstr>Beneficiary Selections | Additional Considerations</vt:lpstr>
      <vt:lpstr>PowerPoint Presentation</vt:lpstr>
      <vt:lpstr>Adult Child | Example</vt:lpstr>
      <vt:lpstr>Adult Child | Required Distributions</vt:lpstr>
      <vt:lpstr>Adult Child of IRA Owner</vt:lpstr>
      <vt:lpstr>PowerPoint Presentation</vt:lpstr>
      <vt:lpstr>Key Points</vt:lpstr>
      <vt:lpstr>When Should I Review my Beneficiary Choices?</vt:lpstr>
      <vt:lpstr>Don’t let this happen to you!</vt:lpstr>
      <vt:lpstr>Resources</vt:lpstr>
      <vt:lpstr>Steps You Can Take Today</vt:lpstr>
      <vt:lpstr>PowerPoint Presentation</vt:lpstr>
      <vt:lpstr>PowerPoint Presentation</vt:lpstr>
    </vt:vector>
  </TitlesOfParts>
  <Company>National Life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Cathlina de Baeza, Pam</dc:creator>
  <cp:lastModifiedBy>Paquette, Alaina</cp:lastModifiedBy>
  <cp:revision>6</cp:revision>
  <dcterms:created xsi:type="dcterms:W3CDTF">2024-12-11T15:48:45Z</dcterms:created>
  <dcterms:modified xsi:type="dcterms:W3CDTF">2026-06-10T17:27:16Z</dcterms:modified>
</cp:coreProperties>
</file>