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5175" cy="6848475"/>
  <p:notesSz cx="6858000" cy="9144000"/>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96" y="45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name="layout 1">
    <p:bg>
      <p:bgPr>
        <a:solidFill>
          <a:schemeClr val="bg1">
            <a:alpha val="100000"/>
          </a:schemeClr>
        </a:solidFill>
        <a:effectLst/>
      </p:bgPr>
    </p:bg>
    <p:spTree>
      <p:nvGrpSpPr>
        <p:cNvPr id="1" name=""/>
        <p:cNvGrpSpPr/>
        <p:nvPr/>
      </p:nvGrpSpPr>
      <p:grpSpPr>
        <a:xfrm>
          <a:off x="0" y="0"/>
          <a:ext cx="0" cy="0"/>
          <a:chOff x="0" y="0"/>
          <a:chExt cx="0" cy="0"/>
        </a:xfrm>
      </p:grpSpPr>
      <p:sp>
        <p:nvSpPr>
          <p:cNvPr id="6" name="Text Placeholder 5"/>
          <p:cNvSpPr>
            <a:spLocks noGrp="1"/>
          </p:cNvSpPr>
          <p:nvPr>
            <p:ph type="body" idx="10"/>
          </p:nvPr>
        </p:nvSpPr>
        <p:spPr>
          <a:xfrm>
            <a:off x="420370" y="2541270"/>
            <a:ext cx="6705600" cy="1938655"/>
          </a:xfrm>
          <a:prstGeom prst="rect">
            <a:avLst/>
          </a:prstGeom>
          <a:noFill/>
          <a:ln w="0" cmpd="sng">
            <a:noFill/>
            <a:prstDash val="solid"/>
          </a:ln>
        </p:spPr>
        <p:txBody>
          <a:bodyPr vert="horz" lIns="0" tIns="0" rIns="0" bIns="0" anchor="t">
            <a:normAutofit fontScale="95000"/>
          </a:bodyPr>
          <a:lstStyle/>
          <a:p>
            <a:pPr marL="45720" marR="0" indent="0" algn="l">
              <a:lnSpc>
                <a:spcPts val="3800"/>
              </a:lnSpc>
              <a:spcAft>
                <a:spcPts val="11445"/>
              </a:spcAft>
            </a:pPr>
            <a:r>
              <a:rPr lang="en-US" sz="3100" b="1" spc="114">
                <a:solidFill>
                  <a:srgbClr val="3B9B34"/>
                </a:solidFill>
                <a:latin typeface="Tahoma" panose="02020603050405020304" pitchFamily="2"/>
              </a:rPr>
              <a:t>Life Insurance Across Lifestages </a:t>
            </a:r>
          </a:p>
        </p:txBody>
      </p:sp>
      <p:sp>
        <p:nvSpPr>
          <p:cNvPr id="7" name="Text Placeholder 6"/>
          <p:cNvSpPr>
            <a:spLocks noGrp="1"/>
          </p:cNvSpPr>
          <p:nvPr>
            <p:ph type="body" idx="10"/>
          </p:nvPr>
        </p:nvSpPr>
        <p:spPr>
          <a:xfrm>
            <a:off x="420370" y="4479925"/>
            <a:ext cx="6705600" cy="1995170"/>
          </a:xfrm>
          <a:prstGeom prst="rect">
            <a:avLst/>
          </a:prstGeom>
          <a:noFill/>
          <a:ln w="0" cmpd="sng">
            <a:noFill/>
            <a:prstDash val="solid"/>
          </a:ln>
        </p:spPr>
        <p:txBody>
          <a:bodyPr vert="horz" lIns="0" tIns="0" rIns="0" bIns="0" anchor="t"/>
          <a:lstStyle/>
          <a:p>
            <a:pPr marL="45720" marR="457200" indent="0" algn="l">
              <a:lnSpc>
                <a:spcPts val="1100"/>
              </a:lnSpc>
              <a:spcAft>
                <a:spcPts val="0"/>
              </a:spcAft>
            </a:pPr>
            <a:r>
              <a:rPr lang="en-US" sz="850" spc="0">
                <a:solidFill>
                  <a:srgbClr val="B1B3B5"/>
                </a:solidFill>
                <a:latin typeface="Arial" panose="02020603050405020304" pitchFamily="2"/>
              </a:rPr>
              <a:t>National Life Group® is a trade name of National Life Insurance Company, Montpelier, VT, Life Insurance Company of the Southwest, Addison, TX, and their affiliates. Each company of National Life Group is solely responsible for its own financial condition and contractual obligations. Life Insurance Company of the Southwest is not an authorized insurer in New York and does not conduct insurance business in New York. </a:t>
            </a:r>
          </a:p>
          <a:p>
            <a:pPr marL="45720" marR="1005840" indent="0" algn="l">
              <a:lnSpc>
                <a:spcPts val="1100"/>
              </a:lnSpc>
              <a:spcBef>
                <a:spcPts val="610"/>
              </a:spcBef>
              <a:spcAft>
                <a:spcPts val="0"/>
              </a:spcAft>
            </a:pPr>
            <a:r>
              <a:rPr lang="en-US" sz="850" spc="0">
                <a:solidFill>
                  <a:srgbClr val="B1B3B5"/>
                </a:solidFill>
                <a:latin typeface="Arial" panose="02020603050405020304" pitchFamily="2"/>
              </a:rPr>
              <a:t>This presentation may not be recorded, copied, transmitted or otherwise disseminated using any device – including but not limited to artificial intelligence note-taking platforms, webinar and browser recording functions, and meeting recording software – without the express written permission of National Life Group. </a:t>
            </a:r>
          </a:p>
          <a:p>
            <a:pPr marL="45720" marR="0" indent="0" algn="l">
              <a:lnSpc>
                <a:spcPts val="1200"/>
              </a:lnSpc>
              <a:spcBef>
                <a:spcPts val="580"/>
              </a:spcBef>
              <a:spcAft>
                <a:spcPts val="4250"/>
              </a:spcAft>
            </a:pPr>
            <a:r>
              <a:rPr lang="en-US" sz="850" spc="0">
                <a:solidFill>
                  <a:srgbClr val="B1B3B5"/>
                </a:solidFill>
                <a:latin typeface="Arial" panose="02020603050405020304" pitchFamily="2"/>
              </a:rPr>
              <a:t>The companies of National Life Group® and their representatives do not offer tax or legal advice. </a:t>
            </a:r>
            <a:br/>
            <a:r>
              <a:rPr lang="en-US" sz="850" spc="0">
                <a:solidFill>
                  <a:srgbClr val="B1B3B5"/>
                </a:solidFill>
                <a:latin typeface="Arial" panose="02020603050405020304" pitchFamily="2"/>
              </a:rPr>
              <a:t>Please encourage your clients to consult with their appropriate professional advisor. </a:t>
            </a:r>
          </a:p>
        </p:txBody>
      </p:sp>
      <p:sp>
        <p:nvSpPr>
          <p:cNvPr id="8" name="Text Placeholder 7"/>
          <p:cNvSpPr>
            <a:spLocks noGrp="1"/>
          </p:cNvSpPr>
          <p:nvPr>
            <p:ph type="body" idx="10"/>
          </p:nvPr>
        </p:nvSpPr>
        <p:spPr>
          <a:xfrm>
            <a:off x="457200" y="6475095"/>
            <a:ext cx="2425700" cy="370840"/>
          </a:xfrm>
          <a:prstGeom prst="rect">
            <a:avLst/>
          </a:prstGeom>
          <a:noFill/>
          <a:ln w="0" cmpd="sng">
            <a:noFill/>
            <a:prstDash val="solid"/>
          </a:ln>
        </p:spPr>
        <p:txBody>
          <a:bodyPr vert="horz" lIns="0" tIns="5080" rIns="0" bIns="0" anchor="t"/>
          <a:lstStyle/>
          <a:p>
            <a:pPr marL="0" marR="0" indent="0" algn="l">
              <a:lnSpc>
                <a:spcPts val="1200"/>
              </a:lnSpc>
              <a:spcAft>
                <a:spcPts val="1655"/>
              </a:spcAft>
            </a:pPr>
            <a:r>
              <a:rPr lang="en-US" sz="1000" spc="-20">
                <a:solidFill>
                  <a:srgbClr val="B1B3B5"/>
                </a:solidFill>
                <a:latin typeface="Tahoma" panose="02020603050405020304" pitchFamily="2"/>
              </a:rPr>
              <a:t>TCXXXXXX(XXXX)X | Cat No XXXXXX(XXXX) </a:t>
            </a:r>
          </a:p>
        </p:txBody>
      </p:sp>
      <p:sp>
        <p:nvSpPr>
          <p:cNvPr id="9" name="Text Placeholder 8"/>
          <p:cNvSpPr>
            <a:spLocks noGrp="1"/>
          </p:cNvSpPr>
          <p:nvPr>
            <p:ph type="body" idx="10"/>
          </p:nvPr>
        </p:nvSpPr>
        <p:spPr>
          <a:xfrm>
            <a:off x="6876415" y="6487160"/>
            <a:ext cx="4904105" cy="143510"/>
          </a:xfrm>
          <a:prstGeom prst="rect">
            <a:avLst/>
          </a:prstGeom>
          <a:noFill/>
          <a:ln w="0" cmpd="sng">
            <a:noFill/>
            <a:prstDash val="solid"/>
          </a:ln>
        </p:spPr>
        <p:txBody>
          <a:bodyPr vert="horz" lIns="0" tIns="1270" rIns="0" bIns="0" anchor="t"/>
          <a:lstStyle/>
          <a:p>
            <a:pPr marL="0" marR="0" indent="0" algn="l">
              <a:lnSpc>
                <a:spcPts val="1100"/>
              </a:lnSpc>
              <a:spcAft>
                <a:spcPts val="0"/>
              </a:spcAft>
              <a:tabLst>
                <a:tab pos="4937760" algn="r"/>
              </a:tabLst>
            </a:pPr>
            <a:r>
              <a:rPr lang="en-US" sz="1000" b="1" spc="0">
                <a:solidFill>
                  <a:srgbClr val="F3F3F5"/>
                </a:solidFill>
                <a:latin typeface="Arial" panose="02020603050405020304" pitchFamily="2"/>
              </a:rPr>
              <a:t>For Agent Use Only - Not for Use with the Public </a:t>
            </a:r>
            <a:r>
              <a:rPr lang="en-US" sz="850" spc="0">
                <a:solidFill>
                  <a:srgbClr val="F3F3F5"/>
                </a:solidFill>
                <a:latin typeface="Arial" panose="02020603050405020304" pitchFamily="2"/>
              </a:rPr>
              <a:t>© 2025, National Life Group	1 </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layout 10">
    <p:bg>
      <p:bgPr>
        <a:solidFill>
          <a:schemeClr val="bg1">
            <a:alpha val="100000"/>
          </a:schemeClr>
        </a:solidFill>
        <a:effectLst/>
      </p:bgPr>
    </p:bg>
    <p:spTree>
      <p:nvGrpSpPr>
        <p:cNvPr id="1" name=""/>
        <p:cNvGrpSpPr/>
        <p:nvPr/>
      </p:nvGrpSpPr>
      <p:grpSpPr>
        <a:xfrm>
          <a:off x="0" y="0"/>
          <a:ext cx="0" cy="0"/>
          <a:chOff x="0" y="0"/>
          <a:chExt cx="0" cy="0"/>
        </a:xfrm>
      </p:grpSpPr>
      <p:sp>
        <p:nvSpPr>
          <p:cNvPr id="4" name="Text Placeholder 3"/>
          <p:cNvSpPr>
            <a:spLocks noGrp="1"/>
          </p:cNvSpPr>
          <p:nvPr>
            <p:ph type="body" idx="10"/>
          </p:nvPr>
        </p:nvSpPr>
        <p:spPr>
          <a:xfrm>
            <a:off x="6138545" y="1115060"/>
            <a:ext cx="4392295" cy="3241675"/>
          </a:xfrm>
          <a:prstGeom prst="rect">
            <a:avLst/>
          </a:prstGeom>
          <a:noFill/>
          <a:ln w="0" cmpd="sng">
            <a:noFill/>
            <a:prstDash val="solid"/>
          </a:ln>
        </p:spPr>
        <p:txBody>
          <a:bodyPr vert="horz" lIns="0" tIns="0" rIns="0" bIns="0" anchor="t"/>
          <a:lstStyle/>
          <a:p>
            <a:pPr marL="0" marR="0" indent="0" algn="l">
              <a:lnSpc>
                <a:spcPts val="2000"/>
              </a:lnSpc>
              <a:spcAft>
                <a:spcPts val="0"/>
              </a:spcAft>
            </a:pPr>
            <a:r>
              <a:rPr lang="en-US" sz="1650" b="1" spc="0">
                <a:solidFill>
                  <a:srgbClr val="414041"/>
                </a:solidFill>
                <a:latin typeface="Tahoma" panose="02020603050405020304" pitchFamily="2"/>
              </a:rPr>
              <a:t>Needs: </a:t>
            </a:r>
          </a:p>
          <a:p>
            <a:pPr marL="0" marR="0" indent="228600" algn="l">
              <a:lnSpc>
                <a:spcPts val="2100"/>
              </a:lnSpc>
              <a:spcBef>
                <a:spcPts val="1710"/>
              </a:spcBef>
              <a:spcAft>
                <a:spcPts val="0"/>
              </a:spcAft>
              <a:buFont typeface="Symbol"/>
              <a:buChar char="·"/>
            </a:pPr>
            <a:r>
              <a:rPr lang="en-US" sz="1650" spc="130">
                <a:solidFill>
                  <a:srgbClr val="414041"/>
                </a:solidFill>
                <a:latin typeface="Tahoma" panose="02020603050405020304" pitchFamily="2"/>
              </a:rPr>
              <a:t>Retirement distribution planning </a:t>
            </a:r>
          </a:p>
          <a:p>
            <a:pPr marL="0" marR="0" indent="228600" algn="l">
              <a:lnSpc>
                <a:spcPts val="2100"/>
              </a:lnSpc>
              <a:spcBef>
                <a:spcPts val="1665"/>
              </a:spcBef>
              <a:spcAft>
                <a:spcPts val="0"/>
              </a:spcAft>
              <a:buFont typeface="Symbol"/>
              <a:buChar char="·"/>
            </a:pPr>
            <a:r>
              <a:rPr lang="en-US" sz="1650" spc="105">
                <a:solidFill>
                  <a:srgbClr val="414041"/>
                </a:solidFill>
                <a:latin typeface="Tahoma" panose="02020603050405020304" pitchFamily="2"/>
              </a:rPr>
              <a:t>Plan for legacy </a:t>
            </a:r>
          </a:p>
          <a:p>
            <a:pPr marL="0" marR="0" indent="228600" algn="l">
              <a:lnSpc>
                <a:spcPts val="3700"/>
              </a:lnSpc>
              <a:spcBef>
                <a:spcPts val="0"/>
              </a:spcBef>
              <a:spcAft>
                <a:spcPts val="0"/>
              </a:spcAft>
              <a:buFont typeface="Symbol"/>
              <a:buChar char="·"/>
            </a:pPr>
            <a:r>
              <a:rPr lang="en-US" sz="1650" spc="0">
                <a:solidFill>
                  <a:srgbClr val="414041"/>
                </a:solidFill>
                <a:latin typeface="Tahoma" panose="02020603050405020304" pitchFamily="2"/>
              </a:rPr>
              <a:t>Long-term care considerations </a:t>
            </a:r>
            <a:r>
              <a:rPr lang="en-US" sz="1650" b="1" spc="0">
                <a:solidFill>
                  <a:srgbClr val="414041"/>
                </a:solidFill>
                <a:latin typeface="Tahoma" panose="02020603050405020304" pitchFamily="2"/>
              </a:rPr>
              <a:t>Recommended: </a:t>
            </a:r>
          </a:p>
          <a:p>
            <a:pPr marL="0" marR="0" indent="228600" algn="l">
              <a:lnSpc>
                <a:spcPts val="2100"/>
              </a:lnSpc>
              <a:spcBef>
                <a:spcPts val="1705"/>
              </a:spcBef>
              <a:spcAft>
                <a:spcPts val="0"/>
              </a:spcAft>
              <a:buFont typeface="Symbol"/>
              <a:buChar char="·"/>
            </a:pPr>
            <a:r>
              <a:rPr lang="en-US" sz="1650" spc="130">
                <a:solidFill>
                  <a:srgbClr val="414041"/>
                </a:solidFill>
                <a:latin typeface="Tahoma" panose="02020603050405020304" pitchFamily="2"/>
              </a:rPr>
              <a:t>Permanent life insurance </a:t>
            </a:r>
          </a:p>
          <a:p>
            <a:pPr marL="0" marR="0" indent="228600" algn="l">
              <a:lnSpc>
                <a:spcPts val="2300"/>
              </a:lnSpc>
              <a:spcBef>
                <a:spcPts val="1585"/>
              </a:spcBef>
              <a:spcAft>
                <a:spcPts val="780"/>
              </a:spcAft>
              <a:buFont typeface="Symbol"/>
              <a:buChar char="·"/>
            </a:pPr>
            <a:r>
              <a:rPr lang="en-US" sz="1650" spc="90">
                <a:solidFill>
                  <a:srgbClr val="414041"/>
                </a:solidFill>
                <a:latin typeface="Tahoma" panose="02020603050405020304" pitchFamily="2"/>
              </a:rPr>
              <a:t>Convert term to permanent (if needed) </a:t>
            </a:r>
          </a:p>
        </p:txBody>
      </p:sp>
      <p:sp>
        <p:nvSpPr>
          <p:cNvPr id="5" name="Text Placeholder 4"/>
          <p:cNvSpPr>
            <a:spLocks noGrp="1"/>
          </p:cNvSpPr>
          <p:nvPr>
            <p:ph type="body" idx="10"/>
          </p:nvPr>
        </p:nvSpPr>
        <p:spPr>
          <a:xfrm>
            <a:off x="501015" y="0"/>
            <a:ext cx="4292600" cy="3185795"/>
          </a:xfrm>
          <a:prstGeom prst="rect">
            <a:avLst/>
          </a:prstGeom>
          <a:noFill/>
          <a:ln w="0" cmpd="sng">
            <a:noFill/>
            <a:prstDash val="solid"/>
          </a:ln>
        </p:spPr>
        <p:txBody>
          <a:bodyPr vert="horz" lIns="0" tIns="1674495" rIns="0" bIns="0" anchor="t">
            <a:normAutofit fontScale="95000"/>
          </a:bodyPr>
          <a:lstStyle/>
          <a:p>
            <a:pPr marL="137160" marR="0" indent="0" algn="l">
              <a:lnSpc>
                <a:spcPts val="3800"/>
              </a:lnSpc>
              <a:spcAft>
                <a:spcPts val="0"/>
              </a:spcAft>
            </a:pPr>
            <a:r>
              <a:rPr lang="en-US" sz="3150" spc="0">
                <a:solidFill>
                  <a:srgbClr val="3B9B34"/>
                </a:solidFill>
                <a:latin typeface="Verdana" panose="02020603050405020304" pitchFamily="2"/>
              </a:rPr>
              <a:t>Pre-Retirement </a:t>
            </a:r>
          </a:p>
          <a:p>
            <a:pPr marL="137160" marR="0" indent="0" algn="l">
              <a:lnSpc>
                <a:spcPts val="3800"/>
              </a:lnSpc>
              <a:spcBef>
                <a:spcPts val="135"/>
              </a:spcBef>
              <a:spcAft>
                <a:spcPts val="4225"/>
              </a:spcAft>
            </a:pPr>
            <a:r>
              <a:rPr lang="en-US" sz="3150" spc="-75">
                <a:solidFill>
                  <a:srgbClr val="3B9B34"/>
                </a:solidFill>
                <a:latin typeface="Verdana" panose="02020603050405020304" pitchFamily="2"/>
              </a:rPr>
              <a:t>(50s-60s) </a:t>
            </a:r>
          </a:p>
        </p:txBody>
      </p:sp>
      <p:sp>
        <p:nvSpPr>
          <p:cNvPr id="6" name="Text Placeholder 5"/>
          <p:cNvSpPr>
            <a:spLocks noGrp="1"/>
          </p:cNvSpPr>
          <p:nvPr>
            <p:ph type="body" idx="10"/>
          </p:nvPr>
        </p:nvSpPr>
        <p:spPr>
          <a:xfrm>
            <a:off x="501015" y="3185795"/>
            <a:ext cx="4292600" cy="3300730"/>
          </a:xfrm>
          <a:prstGeom prst="rect">
            <a:avLst/>
          </a:prstGeom>
          <a:noFill/>
          <a:ln w="0" cmpd="sng">
            <a:noFill/>
            <a:prstDash val="solid"/>
          </a:ln>
        </p:spPr>
        <p:txBody>
          <a:bodyPr vert="horz" lIns="0" tIns="3175" rIns="0" bIns="0" anchor="t"/>
          <a:lstStyle/>
          <a:p>
            <a:pPr marL="320040" marR="182880" indent="274320" algn="l">
              <a:lnSpc>
                <a:spcPts val="2200"/>
              </a:lnSpc>
              <a:spcAft>
                <a:spcPts val="0"/>
              </a:spcAft>
              <a:buFont typeface="Symbol"/>
              <a:buChar char="·"/>
            </a:pPr>
            <a:r>
              <a:rPr lang="en-US" sz="1650" spc="0">
                <a:solidFill>
                  <a:srgbClr val="3B9B34"/>
                </a:solidFill>
                <a:latin typeface="Tahoma" panose="02020603050405020304" pitchFamily="2"/>
              </a:rPr>
              <a:t>‘We’re worried that we won’t be able to retire on time.’ </a:t>
            </a:r>
          </a:p>
          <a:p>
            <a:pPr marL="320040" marR="45720" indent="274320" algn="just">
              <a:lnSpc>
                <a:spcPts val="2200"/>
              </a:lnSpc>
              <a:spcBef>
                <a:spcPts val="20"/>
              </a:spcBef>
              <a:spcAft>
                <a:spcPts val="0"/>
              </a:spcAft>
              <a:buFont typeface="Symbol"/>
              <a:buChar char="·"/>
            </a:pPr>
            <a:r>
              <a:rPr lang="en-US" sz="1650" spc="0">
                <a:solidFill>
                  <a:srgbClr val="3B9B34"/>
                </a:solidFill>
                <a:latin typeface="Tahoma" panose="02020603050405020304" pitchFamily="2"/>
              </a:rPr>
              <a:t>‘We’re confused about the smartest age to begin taking Social Security.’ </a:t>
            </a:r>
          </a:p>
          <a:p>
            <a:pPr marL="320040" marR="45720" indent="274320" algn="l">
              <a:lnSpc>
                <a:spcPts val="2200"/>
              </a:lnSpc>
              <a:spcBef>
                <a:spcPts val="0"/>
              </a:spcBef>
              <a:spcAft>
                <a:spcPts val="8635"/>
              </a:spcAft>
              <a:buFont typeface="Symbol"/>
              <a:buChar char="·"/>
            </a:pPr>
            <a:r>
              <a:rPr lang="en-US" sz="1650" spc="0">
                <a:solidFill>
                  <a:srgbClr val="3B9B34"/>
                </a:solidFill>
                <a:latin typeface="Tahoma" panose="02020603050405020304" pitchFamily="2"/>
              </a:rPr>
              <a:t>‘If I had a long-term disability or illness, I really don’t know if I would be able to meet my financial obligations and maintain my standard of living.’ </a:t>
            </a:r>
          </a:p>
        </p:txBody>
      </p:sp>
      <p:sp>
        <p:nvSpPr>
          <p:cNvPr id="7" name="Text Placeholder 6"/>
          <p:cNvSpPr>
            <a:spLocks noGrp="1"/>
          </p:cNvSpPr>
          <p:nvPr>
            <p:ph type="body" idx="10"/>
          </p:nvPr>
        </p:nvSpPr>
        <p:spPr>
          <a:xfrm>
            <a:off x="446405" y="6486525"/>
            <a:ext cx="11379200" cy="168275"/>
          </a:xfrm>
          <a:prstGeom prst="rect">
            <a:avLst/>
          </a:prstGeom>
          <a:noFill/>
          <a:ln w="0" cmpd="sng">
            <a:noFill/>
            <a:prstDash val="solid"/>
          </a:ln>
        </p:spPr>
        <p:txBody>
          <a:bodyPr vert="horz" lIns="0" tIns="3175" rIns="0" bIns="0" anchor="t"/>
          <a:lstStyle/>
          <a:p>
            <a:pPr marL="0" marR="0" indent="0" algn="l">
              <a:lnSpc>
                <a:spcPts val="1100"/>
              </a:lnSpc>
              <a:spcAft>
                <a:spcPts val="140"/>
              </a:spcAft>
              <a:tabLst>
                <a:tab pos="9555480" algn="l"/>
                <a:tab pos="11384280" algn="r"/>
              </a:tabLst>
            </a:pPr>
            <a:r>
              <a:rPr lang="en-US" sz="900" b="1" spc="0">
                <a:solidFill>
                  <a:srgbClr val="B0B3B5"/>
                </a:solidFill>
                <a:latin typeface="Arial" panose="02020603050405020304" pitchFamily="2"/>
              </a:rPr>
              <a:t>For Agent Use Only – Not For Use With The Public	</a:t>
            </a:r>
            <a:r>
              <a:rPr lang="en-US" sz="900" spc="0">
                <a:solidFill>
                  <a:srgbClr val="B0B3B5"/>
                </a:solidFill>
                <a:latin typeface="Arial" panose="02020603050405020304" pitchFamily="2"/>
              </a:rPr>
              <a:t>© 2025, National Life Group	10 </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cSld name="layout 11">
    <p:bg>
      <p:bgPr>
        <a:solidFill>
          <a:schemeClr val="bg1">
            <a:alpha val="100000"/>
          </a:schemeClr>
        </a:solidFill>
        <a:effectLst/>
      </p:bgPr>
    </p:bg>
    <p:spTree>
      <p:nvGrpSpPr>
        <p:cNvPr id="1" name=""/>
        <p:cNvGrpSpPr/>
        <p:nvPr/>
      </p:nvGrpSpPr>
      <p:grpSpPr>
        <a:xfrm>
          <a:off x="0" y="0"/>
          <a:ext cx="0" cy="0"/>
          <a:chOff x="0" y="0"/>
          <a:chExt cx="0" cy="0"/>
        </a:xfrm>
      </p:grpSpPr>
      <p:sp>
        <p:nvSpPr>
          <p:cNvPr id="4" name="Text Placeholder 3"/>
          <p:cNvSpPr>
            <a:spLocks noGrp="1"/>
          </p:cNvSpPr>
          <p:nvPr>
            <p:ph type="body" idx="10"/>
          </p:nvPr>
        </p:nvSpPr>
        <p:spPr>
          <a:xfrm>
            <a:off x="6138545" y="1097280"/>
            <a:ext cx="4212590" cy="4219575"/>
          </a:xfrm>
          <a:prstGeom prst="rect">
            <a:avLst/>
          </a:prstGeom>
          <a:noFill/>
          <a:ln w="0" cmpd="sng">
            <a:noFill/>
            <a:prstDash val="solid"/>
          </a:ln>
        </p:spPr>
        <p:txBody>
          <a:bodyPr vert="horz" lIns="0" tIns="6985" rIns="0" bIns="0" anchor="t"/>
          <a:lstStyle/>
          <a:p>
            <a:pPr marL="0" marR="0" indent="0" algn="l">
              <a:lnSpc>
                <a:spcPts val="2100"/>
              </a:lnSpc>
              <a:spcAft>
                <a:spcPts val="0"/>
              </a:spcAft>
            </a:pPr>
            <a:r>
              <a:rPr lang="en-US" sz="1800" b="1" spc="-5">
                <a:solidFill>
                  <a:srgbClr val="414041"/>
                </a:solidFill>
                <a:latin typeface="Tahoma" panose="02020603050405020304" pitchFamily="2"/>
              </a:rPr>
              <a:t>Needs: </a:t>
            </a:r>
          </a:p>
          <a:p>
            <a:pPr marL="0" marR="0" indent="228600" algn="l">
              <a:lnSpc>
                <a:spcPts val="2100"/>
              </a:lnSpc>
              <a:spcBef>
                <a:spcPts val="1645"/>
              </a:spcBef>
              <a:spcAft>
                <a:spcPts val="0"/>
              </a:spcAft>
              <a:buFont typeface="Symbol"/>
              <a:buChar char="·"/>
            </a:pPr>
            <a:r>
              <a:rPr lang="en-US" sz="1800" spc="50">
                <a:solidFill>
                  <a:srgbClr val="414041"/>
                </a:solidFill>
                <a:latin typeface="Tahoma" panose="02020603050405020304" pitchFamily="2"/>
              </a:rPr>
              <a:t>Wealth transfer </a:t>
            </a:r>
          </a:p>
          <a:p>
            <a:pPr marL="0" marR="0" indent="228600" algn="l">
              <a:lnSpc>
                <a:spcPts val="2100"/>
              </a:lnSpc>
              <a:spcBef>
                <a:spcPts val="1650"/>
              </a:spcBef>
              <a:spcAft>
                <a:spcPts val="0"/>
              </a:spcAft>
              <a:buFont typeface="Symbol"/>
              <a:buChar char="·"/>
            </a:pPr>
            <a:r>
              <a:rPr lang="en-US" sz="1800" spc="65">
                <a:solidFill>
                  <a:srgbClr val="414041"/>
                </a:solidFill>
                <a:latin typeface="Tahoma" panose="02020603050405020304" pitchFamily="2"/>
              </a:rPr>
              <a:t>Final expenses </a:t>
            </a:r>
          </a:p>
          <a:p>
            <a:pPr marL="0" marR="0" indent="228600" algn="l">
              <a:lnSpc>
                <a:spcPts val="2100"/>
              </a:lnSpc>
              <a:spcBef>
                <a:spcPts val="1630"/>
              </a:spcBef>
              <a:spcAft>
                <a:spcPts val="0"/>
              </a:spcAft>
              <a:buFont typeface="Symbol"/>
              <a:buChar char="·"/>
            </a:pPr>
            <a:r>
              <a:rPr lang="en-US" sz="1800" spc="50">
                <a:solidFill>
                  <a:srgbClr val="414041"/>
                </a:solidFill>
                <a:latin typeface="Tahoma" panose="02020603050405020304" pitchFamily="2"/>
              </a:rPr>
              <a:t>Cover estate taxes </a:t>
            </a:r>
          </a:p>
          <a:p>
            <a:pPr marL="0" marR="0" indent="228600" algn="l">
              <a:lnSpc>
                <a:spcPts val="2100"/>
              </a:lnSpc>
              <a:spcBef>
                <a:spcPts val="1655"/>
              </a:spcBef>
              <a:spcAft>
                <a:spcPts val="0"/>
              </a:spcAft>
              <a:buFont typeface="Symbol"/>
              <a:buChar char="·"/>
            </a:pPr>
            <a:r>
              <a:rPr lang="en-US" sz="1800" spc="55">
                <a:solidFill>
                  <a:srgbClr val="414041"/>
                </a:solidFill>
                <a:latin typeface="Tahoma" panose="02020603050405020304" pitchFamily="2"/>
              </a:rPr>
              <a:t>Charitable gifting strategies </a:t>
            </a:r>
          </a:p>
          <a:p>
            <a:pPr marL="0" marR="0" indent="0" algn="l">
              <a:lnSpc>
                <a:spcPts val="2100"/>
              </a:lnSpc>
              <a:spcBef>
                <a:spcPts val="1640"/>
              </a:spcBef>
              <a:spcAft>
                <a:spcPts val="0"/>
              </a:spcAft>
            </a:pPr>
            <a:r>
              <a:rPr lang="en-US" sz="1800" b="1" spc="0">
                <a:solidFill>
                  <a:srgbClr val="414041"/>
                </a:solidFill>
                <a:latin typeface="Tahoma" panose="02020603050405020304" pitchFamily="2"/>
              </a:rPr>
              <a:t>Recommended: </a:t>
            </a:r>
          </a:p>
          <a:p>
            <a:pPr marL="0" marR="0" indent="228600" algn="l">
              <a:lnSpc>
                <a:spcPts val="2100"/>
              </a:lnSpc>
              <a:spcBef>
                <a:spcPts val="1620"/>
              </a:spcBef>
              <a:spcAft>
                <a:spcPts val="0"/>
              </a:spcAft>
              <a:buFont typeface="Symbol"/>
              <a:buChar char="·"/>
            </a:pPr>
            <a:r>
              <a:rPr lang="en-US" sz="1800" spc="65">
                <a:solidFill>
                  <a:srgbClr val="414041"/>
                </a:solidFill>
                <a:latin typeface="Tahoma" panose="02020603050405020304" pitchFamily="2"/>
              </a:rPr>
              <a:t>Permanent life insurance </a:t>
            </a:r>
          </a:p>
          <a:p>
            <a:pPr marL="0" marR="0" indent="228600" algn="l">
              <a:lnSpc>
                <a:spcPts val="2100"/>
              </a:lnSpc>
              <a:spcBef>
                <a:spcPts val="1655"/>
              </a:spcBef>
              <a:spcAft>
                <a:spcPts val="0"/>
              </a:spcAft>
              <a:buFont typeface="Symbol"/>
              <a:buChar char="·"/>
            </a:pPr>
            <a:r>
              <a:rPr lang="en-US" sz="1800" spc="50">
                <a:solidFill>
                  <a:srgbClr val="414041"/>
                </a:solidFill>
                <a:latin typeface="Tahoma" panose="02020603050405020304" pitchFamily="2"/>
              </a:rPr>
              <a:t>Second-to-die (survivorship) policies </a:t>
            </a:r>
          </a:p>
          <a:p>
            <a:pPr marL="0" marR="0" indent="228600" algn="l">
              <a:lnSpc>
                <a:spcPts val="2300"/>
              </a:lnSpc>
              <a:spcBef>
                <a:spcPts val="1610"/>
              </a:spcBef>
              <a:spcAft>
                <a:spcPts val="805"/>
              </a:spcAft>
              <a:buFont typeface="Symbol"/>
              <a:buChar char="·"/>
            </a:pPr>
            <a:r>
              <a:rPr lang="en-US" sz="1800" spc="60">
                <a:solidFill>
                  <a:srgbClr val="414041"/>
                </a:solidFill>
                <a:latin typeface="Tahoma" panose="02020603050405020304" pitchFamily="2"/>
              </a:rPr>
              <a:t>Trust-based planning </a:t>
            </a:r>
          </a:p>
        </p:txBody>
      </p:sp>
      <p:sp>
        <p:nvSpPr>
          <p:cNvPr id="5" name="Text Placeholder 4"/>
          <p:cNvSpPr>
            <a:spLocks noGrp="1"/>
          </p:cNvSpPr>
          <p:nvPr>
            <p:ph type="body" idx="10"/>
          </p:nvPr>
        </p:nvSpPr>
        <p:spPr>
          <a:xfrm>
            <a:off x="551815" y="0"/>
            <a:ext cx="4394200" cy="3185795"/>
          </a:xfrm>
          <a:prstGeom prst="rect">
            <a:avLst/>
          </a:prstGeom>
          <a:noFill/>
          <a:ln w="0" cmpd="sng">
            <a:noFill/>
            <a:prstDash val="solid"/>
          </a:ln>
        </p:spPr>
        <p:txBody>
          <a:bodyPr vert="horz" lIns="0" tIns="1696720" rIns="0" bIns="0" anchor="t"/>
          <a:lstStyle/>
          <a:p>
            <a:pPr marL="0" marR="0" indent="0" algn="l">
              <a:lnSpc>
                <a:spcPts val="3800"/>
              </a:lnSpc>
              <a:spcAft>
                <a:spcPts val="0"/>
              </a:spcAft>
            </a:pPr>
            <a:r>
              <a:rPr lang="en-US" sz="3200" spc="0">
                <a:solidFill>
                  <a:srgbClr val="3B9B34"/>
                </a:solidFill>
                <a:latin typeface="Tahoma" panose="02020603050405020304" pitchFamily="2"/>
              </a:rPr>
              <a:t>Retirement &amp; </a:t>
            </a:r>
          </a:p>
          <a:p>
            <a:pPr marL="0" marR="0" indent="0" algn="l">
              <a:lnSpc>
                <a:spcPts val="3800"/>
              </a:lnSpc>
              <a:spcBef>
                <a:spcPts val="120"/>
              </a:spcBef>
              <a:spcAft>
                <a:spcPts val="4030"/>
              </a:spcAft>
            </a:pPr>
            <a:r>
              <a:rPr lang="en-US" sz="3200" spc="45">
                <a:solidFill>
                  <a:srgbClr val="3B9B34"/>
                </a:solidFill>
                <a:latin typeface="Tahoma" panose="02020603050405020304" pitchFamily="2"/>
              </a:rPr>
              <a:t>Legacy Planning </a:t>
            </a:r>
          </a:p>
        </p:txBody>
      </p:sp>
      <p:sp>
        <p:nvSpPr>
          <p:cNvPr id="6" name="Text Placeholder 5"/>
          <p:cNvSpPr>
            <a:spLocks noGrp="1"/>
          </p:cNvSpPr>
          <p:nvPr>
            <p:ph type="body" idx="10"/>
          </p:nvPr>
        </p:nvSpPr>
        <p:spPr>
          <a:xfrm>
            <a:off x="551815" y="3185795"/>
            <a:ext cx="4394200" cy="3300730"/>
          </a:xfrm>
          <a:prstGeom prst="rect">
            <a:avLst/>
          </a:prstGeom>
          <a:noFill/>
          <a:ln w="0" cmpd="sng">
            <a:noFill/>
            <a:prstDash val="solid"/>
          </a:ln>
        </p:spPr>
        <p:txBody>
          <a:bodyPr vert="horz" lIns="0" tIns="32385" rIns="0" bIns="0" anchor="t"/>
          <a:lstStyle/>
          <a:p>
            <a:pPr marL="0" marR="0" indent="274320" algn="l">
              <a:lnSpc>
                <a:spcPts val="1900"/>
              </a:lnSpc>
              <a:spcAft>
                <a:spcPts val="0"/>
              </a:spcAft>
              <a:buFont typeface="Symbol"/>
              <a:buChar char="·"/>
            </a:pPr>
            <a:r>
              <a:rPr lang="en-US" sz="1800" spc="-55">
                <a:solidFill>
                  <a:srgbClr val="3B9B34"/>
                </a:solidFill>
                <a:latin typeface="Tahoma" panose="02020603050405020304" pitchFamily="2"/>
              </a:rPr>
              <a:t>‘I feel like there is a better way to minimize </a:t>
            </a:r>
          </a:p>
          <a:p>
            <a:pPr marL="274320" marR="0" indent="0" algn="l">
              <a:lnSpc>
                <a:spcPts val="1900"/>
              </a:lnSpc>
              <a:spcBef>
                <a:spcPts val="240"/>
              </a:spcBef>
              <a:spcAft>
                <a:spcPts val="0"/>
              </a:spcAft>
            </a:pPr>
            <a:r>
              <a:rPr lang="en-US" sz="1800" spc="-35">
                <a:solidFill>
                  <a:srgbClr val="3B9B34"/>
                </a:solidFill>
                <a:latin typeface="Tahoma" panose="02020603050405020304" pitchFamily="2"/>
              </a:rPr>
              <a:t>taxes on my current income.’ </a:t>
            </a:r>
          </a:p>
          <a:p>
            <a:pPr marL="0" marR="0" indent="274320" algn="l">
              <a:lnSpc>
                <a:spcPts val="1900"/>
              </a:lnSpc>
              <a:spcBef>
                <a:spcPts val="230"/>
              </a:spcBef>
              <a:spcAft>
                <a:spcPts val="0"/>
              </a:spcAft>
              <a:buFont typeface="Symbol"/>
              <a:buChar char="·"/>
            </a:pPr>
            <a:r>
              <a:rPr lang="en-US" sz="1800" spc="-40">
                <a:solidFill>
                  <a:srgbClr val="3B9B34"/>
                </a:solidFill>
                <a:latin typeface="Tahoma" panose="02020603050405020304" pitchFamily="2"/>
              </a:rPr>
              <a:t>‘I’m not sure about when I should be </a:t>
            </a:r>
          </a:p>
          <a:p>
            <a:pPr marL="274320" marR="0" indent="0" algn="l">
              <a:lnSpc>
                <a:spcPts val="1900"/>
              </a:lnSpc>
              <a:spcBef>
                <a:spcPts val="240"/>
              </a:spcBef>
              <a:spcAft>
                <a:spcPts val="0"/>
              </a:spcAft>
            </a:pPr>
            <a:r>
              <a:rPr lang="en-US" sz="1800" spc="-20">
                <a:solidFill>
                  <a:srgbClr val="3B9B34"/>
                </a:solidFill>
                <a:latin typeface="Tahoma" panose="02020603050405020304" pitchFamily="2"/>
              </a:rPr>
              <a:t>taking required minimum distributions.’ </a:t>
            </a:r>
          </a:p>
          <a:p>
            <a:pPr marL="0" marR="0" indent="274320" algn="l">
              <a:lnSpc>
                <a:spcPts val="1900"/>
              </a:lnSpc>
              <a:spcBef>
                <a:spcPts val="210"/>
              </a:spcBef>
              <a:spcAft>
                <a:spcPts val="0"/>
              </a:spcAft>
              <a:buFont typeface="Symbol"/>
              <a:buChar char="·"/>
            </a:pPr>
            <a:r>
              <a:rPr lang="en-US" sz="1800" spc="-30">
                <a:solidFill>
                  <a:srgbClr val="3B9B34"/>
                </a:solidFill>
                <a:latin typeface="Tahoma" panose="02020603050405020304" pitchFamily="2"/>
              </a:rPr>
              <a:t>‘I’m fearful that I’m not adequately </a:t>
            </a:r>
          </a:p>
          <a:p>
            <a:pPr marL="274320" marR="0" indent="0" algn="l">
              <a:lnSpc>
                <a:spcPts val="1900"/>
              </a:lnSpc>
              <a:spcBef>
                <a:spcPts val="240"/>
              </a:spcBef>
              <a:spcAft>
                <a:spcPts val="12955"/>
              </a:spcAft>
            </a:pPr>
            <a:r>
              <a:rPr lang="en-US" sz="1800" spc="-30">
                <a:solidFill>
                  <a:srgbClr val="3B9B34"/>
                </a:solidFill>
                <a:latin typeface="Tahoma" panose="02020603050405020304" pitchFamily="2"/>
              </a:rPr>
              <a:t>covered for a long-term illness.’ </a:t>
            </a:r>
          </a:p>
        </p:txBody>
      </p:sp>
      <p:sp>
        <p:nvSpPr>
          <p:cNvPr id="7" name="Text Placeholder 6"/>
          <p:cNvSpPr>
            <a:spLocks noGrp="1"/>
          </p:cNvSpPr>
          <p:nvPr>
            <p:ph type="body" idx="10"/>
          </p:nvPr>
        </p:nvSpPr>
        <p:spPr>
          <a:xfrm>
            <a:off x="436880" y="6486525"/>
            <a:ext cx="11379200" cy="168275"/>
          </a:xfrm>
          <a:prstGeom prst="rect">
            <a:avLst/>
          </a:prstGeom>
          <a:noFill/>
          <a:ln w="0" cmpd="sng">
            <a:noFill/>
            <a:prstDash val="solid"/>
          </a:ln>
        </p:spPr>
        <p:txBody>
          <a:bodyPr vert="horz" lIns="0" tIns="3175" rIns="0" bIns="0" anchor="t"/>
          <a:lstStyle/>
          <a:p>
            <a:pPr marL="0" marR="0" indent="0" algn="l">
              <a:lnSpc>
                <a:spcPts val="1100"/>
              </a:lnSpc>
              <a:spcAft>
                <a:spcPts val="140"/>
              </a:spcAft>
              <a:tabLst>
                <a:tab pos="9555480" algn="l"/>
                <a:tab pos="11384280" algn="r"/>
              </a:tabLst>
            </a:pPr>
            <a:r>
              <a:rPr lang="en-US" sz="900" b="1" spc="0">
                <a:solidFill>
                  <a:srgbClr val="B0B3B5"/>
                </a:solidFill>
                <a:latin typeface="Arial" panose="02020603050405020304" pitchFamily="2"/>
              </a:rPr>
              <a:t>For Agent Use Only – Not For Use With The Public	</a:t>
            </a:r>
            <a:r>
              <a:rPr lang="en-US" sz="900" spc="0">
                <a:solidFill>
                  <a:srgbClr val="B0B3B5"/>
                </a:solidFill>
                <a:latin typeface="Arial" panose="02020603050405020304" pitchFamily="2"/>
              </a:rPr>
              <a:t>© 2025, National Life Group	11 </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layout 12">
    <p:bg>
      <p:bgPr>
        <a:solidFill>
          <a:schemeClr val="bg1">
            <a:alpha val="100000"/>
          </a:schemeClr>
        </a:solidFill>
        <a:effectLst/>
      </p:bgPr>
    </p:bg>
    <p:spTree>
      <p:nvGrpSpPr>
        <p:cNvPr id="1" name=""/>
        <p:cNvGrpSpPr/>
        <p:nvPr/>
      </p:nvGrpSpPr>
      <p:grpSpPr>
        <a:xfrm>
          <a:off x="0" y="0"/>
          <a:ext cx="0" cy="0"/>
          <a:chOff x="0" y="0"/>
          <a:chExt cx="0" cy="0"/>
        </a:xfrm>
      </p:grpSpPr>
      <p:sp>
        <p:nvSpPr>
          <p:cNvPr id="9" name="Text Placeholder 8"/>
          <p:cNvSpPr>
            <a:spLocks noGrp="1"/>
          </p:cNvSpPr>
          <p:nvPr>
            <p:ph type="body" idx="10"/>
          </p:nvPr>
        </p:nvSpPr>
        <p:spPr>
          <a:xfrm>
            <a:off x="1831975" y="5507990"/>
            <a:ext cx="10360025" cy="1337945"/>
          </a:xfrm>
          <a:prstGeom prst="rect">
            <a:avLst/>
          </a:prstGeom>
          <a:noFill/>
          <a:ln w="0" cmpd="sng">
            <a:noFill/>
            <a:prstDash val="solid"/>
          </a:ln>
        </p:spPr>
        <p:txBody>
          <a:bodyPr vert="horz" lIns="0" tIns="980440" rIns="0" bIns="0" anchor="t"/>
          <a:lstStyle/>
          <a:p>
            <a:pPr marL="5029200" marR="0" indent="0" algn="l">
              <a:lnSpc>
                <a:spcPts val="1100"/>
              </a:lnSpc>
              <a:spcAft>
                <a:spcPts val="1640"/>
              </a:spcAft>
              <a:tabLst>
                <a:tab pos="9829800" algn="l"/>
              </a:tabLst>
            </a:pPr>
            <a:r>
              <a:rPr lang="en-US" sz="1000" b="1" spc="0">
                <a:solidFill>
                  <a:srgbClr val="B0B3B5"/>
                </a:solidFill>
                <a:latin typeface="Arial" panose="02020603050405020304" pitchFamily="2"/>
              </a:rPr>
              <a:t>For Agent Use Only - Not for Use with the Public </a:t>
            </a:r>
            <a:r>
              <a:rPr lang="en-US" sz="900" spc="0">
                <a:solidFill>
                  <a:srgbClr val="B0B3B5"/>
                </a:solidFill>
                <a:latin typeface="Arial" panose="02020603050405020304" pitchFamily="2"/>
              </a:rPr>
              <a:t>© 2025, National Life Group	12 </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layout 13">
    <p:bg>
      <p:bgPr>
        <a:solidFill>
          <a:schemeClr val="bg1">
            <a:alpha val="100000"/>
          </a:schemeClr>
        </a:solidFill>
        <a:effectLst/>
      </p:bgPr>
    </p:bg>
    <p:spTree>
      <p:nvGrpSpPr>
        <p:cNvPr id="1" name=""/>
        <p:cNvGrpSpPr/>
        <p:nvPr/>
      </p:nvGrpSpPr>
      <p:grpSpPr>
        <a:xfrm>
          <a:off x="0" y="0"/>
          <a:ext cx="0" cy="0"/>
          <a:chOff x="0" y="0"/>
          <a:chExt cx="0" cy="0"/>
        </a:xfrm>
      </p:grpSpPr>
      <p:sp>
        <p:nvSpPr>
          <p:cNvPr id="4" name="Text Placeholder 3"/>
          <p:cNvSpPr>
            <a:spLocks noGrp="1"/>
          </p:cNvSpPr>
          <p:nvPr>
            <p:ph type="body" idx="10"/>
          </p:nvPr>
        </p:nvSpPr>
        <p:spPr>
          <a:xfrm>
            <a:off x="466725" y="6478270"/>
            <a:ext cx="11336655" cy="155575"/>
          </a:xfrm>
          <a:prstGeom prst="rect">
            <a:avLst/>
          </a:prstGeom>
          <a:noFill/>
          <a:ln w="0" cmpd="sng">
            <a:noFill/>
            <a:prstDash val="solid"/>
          </a:ln>
        </p:spPr>
        <p:txBody>
          <a:bodyPr vert="horz" lIns="0" tIns="3175" rIns="0" bIns="0" anchor="t"/>
          <a:lstStyle/>
          <a:p>
            <a:pPr marL="0" marR="0" indent="0" algn="l">
              <a:lnSpc>
                <a:spcPts val="1200"/>
              </a:lnSpc>
              <a:spcAft>
                <a:spcPts val="0"/>
              </a:spcAft>
              <a:tabLst>
                <a:tab pos="9555480" algn="l"/>
                <a:tab pos="11338560" algn="r"/>
              </a:tabLst>
            </a:pPr>
            <a:r>
              <a:rPr lang="en-US" sz="1000" spc="0">
                <a:solidFill>
                  <a:srgbClr val="F3F3F5"/>
                </a:solidFill>
                <a:latin typeface="Verdana" panose="02020603050405020304" pitchFamily="2"/>
              </a:rPr>
              <a:t>For Agent Use Only – Not For Use With The Public	</a:t>
            </a:r>
            <a:r>
              <a:rPr lang="en-US" sz="900" spc="0">
                <a:solidFill>
                  <a:srgbClr val="F3F3F5"/>
                </a:solidFill>
                <a:latin typeface="Arial" panose="02020603050405020304" pitchFamily="2"/>
              </a:rPr>
              <a:t>© 2025, National Life Group	13 </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cSld name="layout 2">
    <p:bg>
      <p:bgPr>
        <a:solidFill>
          <a:schemeClr val="bg1">
            <a:alpha val="100000"/>
          </a:schemeClr>
        </a:solidFill>
        <a:effectLst/>
      </p:bgPr>
    </p:bg>
    <p:spTree>
      <p:nvGrpSpPr>
        <p:cNvPr id="1" name=""/>
        <p:cNvGrpSpPr/>
        <p:nvPr/>
      </p:nvGrpSpPr>
      <p:grpSpPr>
        <a:xfrm>
          <a:off x="0" y="0"/>
          <a:ext cx="0" cy="0"/>
          <a:chOff x="0" y="0"/>
          <a:chExt cx="0" cy="0"/>
        </a:xfrm>
      </p:grpSpPr>
      <p:sp>
        <p:nvSpPr>
          <p:cNvPr id="4" name="Text Placeholder 3"/>
          <p:cNvSpPr>
            <a:spLocks noGrp="1"/>
          </p:cNvSpPr>
          <p:nvPr>
            <p:ph type="body" idx="10"/>
          </p:nvPr>
        </p:nvSpPr>
        <p:spPr>
          <a:xfrm>
            <a:off x="914400" y="1526540"/>
            <a:ext cx="2392680" cy="659130"/>
          </a:xfrm>
          <a:prstGeom prst="rect">
            <a:avLst/>
          </a:prstGeom>
          <a:noFill/>
          <a:ln w="0" cmpd="sng">
            <a:noFill/>
            <a:prstDash val="solid"/>
          </a:ln>
        </p:spPr>
        <p:txBody>
          <a:bodyPr vert="horz" lIns="0" tIns="18415" rIns="0" bIns="0" anchor="t"/>
          <a:lstStyle/>
          <a:p>
            <a:pPr marL="0" marR="0" indent="0" algn="l">
              <a:lnSpc>
                <a:spcPts val="5000"/>
              </a:lnSpc>
              <a:spcAft>
                <a:spcPts val="0"/>
              </a:spcAft>
            </a:pPr>
            <a:r>
              <a:rPr lang="en-US" sz="4300" b="1" spc="0">
                <a:solidFill>
                  <a:srgbClr val="FFFFFF"/>
                </a:solidFill>
                <a:latin typeface="Tahoma" panose="02020603050405020304" pitchFamily="2"/>
              </a:rPr>
              <a:t>AGENDA </a:t>
            </a:r>
          </a:p>
        </p:txBody>
      </p:sp>
      <p:sp>
        <p:nvSpPr>
          <p:cNvPr id="5" name="Text Placeholder 4"/>
          <p:cNvSpPr>
            <a:spLocks noGrp="1"/>
          </p:cNvSpPr>
          <p:nvPr>
            <p:ph type="body" idx="10"/>
          </p:nvPr>
        </p:nvSpPr>
        <p:spPr>
          <a:xfrm>
            <a:off x="6321425" y="601980"/>
            <a:ext cx="4346575" cy="5327015"/>
          </a:xfrm>
          <a:prstGeom prst="rect">
            <a:avLst/>
          </a:prstGeom>
          <a:noFill/>
          <a:ln w="0" cmpd="sng">
            <a:noFill/>
            <a:prstDash val="solid"/>
          </a:ln>
        </p:spPr>
        <p:txBody>
          <a:bodyPr vert="horz" lIns="0" tIns="443230" rIns="0" bIns="0" anchor="t"/>
          <a:lstStyle/>
          <a:p>
            <a:pPr marL="0" marR="0" indent="457200" algn="l">
              <a:lnSpc>
                <a:spcPts val="2500"/>
              </a:lnSpc>
              <a:spcAft>
                <a:spcPts val="0"/>
              </a:spcAft>
              <a:buFont typeface="Tahoma"/>
              <a:buAutoNum type="arabicPeriod"/>
            </a:pPr>
            <a:r>
              <a:rPr lang="en-US" sz="2150" spc="0">
                <a:solidFill>
                  <a:srgbClr val="414041"/>
                </a:solidFill>
                <a:latin typeface="Tahoma" panose="02020603050405020304" pitchFamily="2"/>
              </a:rPr>
              <a:t>Why Life Insurance </a:t>
            </a:r>
          </a:p>
          <a:p>
            <a:pPr marL="0" marR="0" indent="457200" algn="l">
              <a:lnSpc>
                <a:spcPts val="2500"/>
              </a:lnSpc>
              <a:spcBef>
                <a:spcPts val="3425"/>
              </a:spcBef>
              <a:spcAft>
                <a:spcPts val="0"/>
              </a:spcAft>
              <a:buFont typeface="Tahoma"/>
              <a:buAutoNum type="arabicPeriod"/>
            </a:pPr>
            <a:r>
              <a:rPr lang="en-US" sz="2150" spc="0">
                <a:solidFill>
                  <a:srgbClr val="414041"/>
                </a:solidFill>
                <a:latin typeface="Tahoma" panose="02020603050405020304" pitchFamily="2"/>
              </a:rPr>
              <a:t>Defining Policy Types </a:t>
            </a:r>
          </a:p>
          <a:p>
            <a:pPr marL="0" marR="0" indent="457200" algn="l">
              <a:lnSpc>
                <a:spcPts val="2500"/>
              </a:lnSpc>
              <a:spcBef>
                <a:spcPts val="3405"/>
              </a:spcBef>
              <a:spcAft>
                <a:spcPts val="0"/>
              </a:spcAft>
              <a:buFont typeface="Tahoma"/>
              <a:buAutoNum type="arabicPeriod"/>
            </a:pPr>
            <a:r>
              <a:rPr lang="en-US" sz="2150" spc="0">
                <a:solidFill>
                  <a:srgbClr val="414041"/>
                </a:solidFill>
                <a:latin typeface="Tahoma" panose="02020603050405020304" pitchFamily="2"/>
              </a:rPr>
              <a:t>Young Adults </a:t>
            </a:r>
          </a:p>
          <a:p>
            <a:pPr marL="0" marR="0" indent="457200" algn="l">
              <a:lnSpc>
                <a:spcPts val="2500"/>
              </a:lnSpc>
              <a:spcBef>
                <a:spcPts val="3380"/>
              </a:spcBef>
              <a:spcAft>
                <a:spcPts val="0"/>
              </a:spcAft>
              <a:buFont typeface="Tahoma"/>
              <a:buAutoNum type="arabicPeriod"/>
            </a:pPr>
            <a:r>
              <a:rPr lang="en-US" sz="2150" spc="25">
                <a:solidFill>
                  <a:srgbClr val="414041"/>
                </a:solidFill>
                <a:latin typeface="Tahoma" panose="02020603050405020304" pitchFamily="2"/>
              </a:rPr>
              <a:t>Newlyweds &amp; Young Families </a:t>
            </a:r>
          </a:p>
          <a:p>
            <a:pPr marL="0" marR="0" indent="457200" algn="l">
              <a:lnSpc>
                <a:spcPts val="2500"/>
              </a:lnSpc>
              <a:spcBef>
                <a:spcPts val="3410"/>
              </a:spcBef>
              <a:spcAft>
                <a:spcPts val="0"/>
              </a:spcAft>
              <a:buFont typeface="Tahoma"/>
              <a:buAutoNum type="arabicPeriod"/>
            </a:pPr>
            <a:r>
              <a:rPr lang="en-US" sz="2150" spc="65">
                <a:solidFill>
                  <a:srgbClr val="414041"/>
                </a:solidFill>
                <a:latin typeface="Tahoma" panose="02020603050405020304" pitchFamily="2"/>
              </a:rPr>
              <a:t>Established Families </a:t>
            </a:r>
          </a:p>
          <a:p>
            <a:pPr marL="0" marR="0" indent="457200" algn="l">
              <a:lnSpc>
                <a:spcPts val="2500"/>
              </a:lnSpc>
              <a:spcBef>
                <a:spcPts val="3420"/>
              </a:spcBef>
              <a:spcAft>
                <a:spcPts val="0"/>
              </a:spcAft>
              <a:buFont typeface="Tahoma"/>
              <a:buAutoNum type="arabicPeriod"/>
            </a:pPr>
            <a:r>
              <a:rPr lang="en-US" sz="2150" spc="0">
                <a:solidFill>
                  <a:srgbClr val="414041"/>
                </a:solidFill>
                <a:latin typeface="Tahoma" panose="02020603050405020304" pitchFamily="2"/>
              </a:rPr>
              <a:t>Pre-Retirement </a:t>
            </a:r>
          </a:p>
          <a:p>
            <a:pPr marL="0" marR="0" indent="457200" algn="l">
              <a:lnSpc>
                <a:spcPts val="2500"/>
              </a:lnSpc>
              <a:spcBef>
                <a:spcPts val="3400"/>
              </a:spcBef>
              <a:spcAft>
                <a:spcPts val="385"/>
              </a:spcAft>
              <a:buFont typeface="Tahoma"/>
              <a:buAutoNum type="arabicPeriod"/>
            </a:pPr>
            <a:r>
              <a:rPr lang="en-US" sz="2150" spc="0">
                <a:solidFill>
                  <a:srgbClr val="414041"/>
                </a:solidFill>
                <a:latin typeface="Tahoma" panose="02020603050405020304" pitchFamily="2"/>
              </a:rPr>
              <a:t>Retirement &amp; Legacy Planning </a:t>
            </a:r>
          </a:p>
        </p:txBody>
      </p:sp>
      <p:sp>
        <p:nvSpPr>
          <p:cNvPr id="6" name="Text Placeholder 5"/>
          <p:cNvSpPr>
            <a:spLocks noGrp="1"/>
          </p:cNvSpPr>
          <p:nvPr>
            <p:ph type="body" idx="10"/>
          </p:nvPr>
        </p:nvSpPr>
        <p:spPr>
          <a:xfrm>
            <a:off x="6876415" y="6487160"/>
            <a:ext cx="4922520" cy="143510"/>
          </a:xfrm>
          <a:prstGeom prst="rect">
            <a:avLst/>
          </a:prstGeom>
          <a:noFill/>
          <a:ln w="0" cmpd="sng">
            <a:noFill/>
            <a:prstDash val="solid"/>
          </a:ln>
        </p:spPr>
        <p:txBody>
          <a:bodyPr vert="horz" lIns="0" tIns="1270" rIns="0" bIns="0" anchor="t"/>
          <a:lstStyle/>
          <a:p>
            <a:pPr marL="0" marR="0" indent="0" algn="l">
              <a:lnSpc>
                <a:spcPts val="1100"/>
              </a:lnSpc>
              <a:spcAft>
                <a:spcPts val="0"/>
              </a:spcAft>
              <a:tabLst>
                <a:tab pos="4937760" algn="r"/>
              </a:tabLst>
            </a:pPr>
            <a:r>
              <a:rPr lang="en-US" sz="1000" b="1" spc="0">
                <a:solidFill>
                  <a:srgbClr val="B0B3B5"/>
                </a:solidFill>
                <a:latin typeface="Arial" panose="02020603050405020304" pitchFamily="2"/>
              </a:rPr>
              <a:t>For Agent Use Only - Not for Use with the Public </a:t>
            </a:r>
            <a:r>
              <a:rPr lang="en-US" sz="850" spc="0">
                <a:solidFill>
                  <a:srgbClr val="B0B3B5"/>
                </a:solidFill>
                <a:latin typeface="Verdana" panose="02020603050405020304" pitchFamily="2"/>
              </a:rPr>
              <a:t>© 2025, National Life Group	2 </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layout 3">
    <p:bg>
      <p:bgPr>
        <a:solidFill>
          <a:schemeClr val="bg1">
            <a:alpha val="100000"/>
          </a:schemeClr>
        </a:solidFill>
        <a:effectLst/>
      </p:bgPr>
    </p:bg>
    <p:spTree>
      <p:nvGrpSpPr>
        <p:cNvPr id="1" name=""/>
        <p:cNvGrpSpPr/>
        <p:nvPr/>
      </p:nvGrpSpPr>
      <p:grpSpPr>
        <a:xfrm>
          <a:off x="0" y="0"/>
          <a:ext cx="0" cy="0"/>
          <a:chOff x="0" y="0"/>
          <a:chExt cx="0" cy="0"/>
        </a:xfrm>
      </p:grpSpPr>
      <p:sp>
        <p:nvSpPr>
          <p:cNvPr id="5" name="Text Placeholder 4"/>
          <p:cNvSpPr>
            <a:spLocks noGrp="1"/>
          </p:cNvSpPr>
          <p:nvPr>
            <p:ph type="body" idx="10"/>
          </p:nvPr>
        </p:nvSpPr>
        <p:spPr>
          <a:xfrm>
            <a:off x="2301240" y="2069465"/>
            <a:ext cx="7589520" cy="1155065"/>
          </a:xfrm>
          <a:prstGeom prst="rect">
            <a:avLst/>
          </a:prstGeom>
          <a:noFill/>
          <a:ln w="0" cmpd="sng">
            <a:noFill/>
            <a:prstDash val="solid"/>
          </a:ln>
        </p:spPr>
        <p:txBody>
          <a:bodyPr vert="horz" lIns="0" tIns="0" rIns="0" bIns="0" anchor="t"/>
          <a:lstStyle/>
          <a:p>
            <a:pPr marL="0" marR="0" indent="0" algn="ctr">
              <a:lnSpc>
                <a:spcPts val="3000"/>
              </a:lnSpc>
              <a:spcAft>
                <a:spcPts val="0"/>
              </a:spcAft>
            </a:pPr>
            <a:r>
              <a:rPr lang="en-US" sz="2500" spc="5">
                <a:solidFill>
                  <a:srgbClr val="414041"/>
                </a:solidFill>
                <a:latin typeface="Tahoma" panose="02020603050405020304" pitchFamily="2"/>
              </a:rPr>
              <a:t>Driving race cars is risky. Not having life insurance </a:t>
            </a:r>
          </a:p>
          <a:p>
            <a:pPr marL="0" marR="0" indent="0" algn="ctr">
              <a:lnSpc>
                <a:spcPts val="3000"/>
              </a:lnSpc>
              <a:spcBef>
                <a:spcPts val="0"/>
              </a:spcBef>
              <a:spcAft>
                <a:spcPts val="0"/>
              </a:spcAft>
            </a:pPr>
            <a:r>
              <a:rPr lang="en-US" sz="2500" spc="0">
                <a:solidFill>
                  <a:srgbClr val="414041"/>
                </a:solidFill>
                <a:latin typeface="Tahoma" panose="02020603050405020304" pitchFamily="2"/>
              </a:rPr>
              <a:t>is riskier. It means leaving your loved ones to </a:t>
            </a:r>
          </a:p>
          <a:p>
            <a:pPr marL="0" marR="0" indent="0" algn="ctr">
              <a:lnSpc>
                <a:spcPts val="3000"/>
              </a:lnSpc>
              <a:spcBef>
                <a:spcPts val="0"/>
              </a:spcBef>
              <a:spcAft>
                <a:spcPts val="0"/>
              </a:spcAft>
            </a:pPr>
            <a:r>
              <a:rPr lang="en-US" sz="2500" spc="25">
                <a:solidFill>
                  <a:srgbClr val="414041"/>
                </a:solidFill>
                <a:latin typeface="Tahoma" panose="02020603050405020304" pitchFamily="2"/>
              </a:rPr>
              <a:t>suffer financially if something happened to you. </a:t>
            </a:r>
          </a:p>
        </p:txBody>
      </p:sp>
      <p:sp>
        <p:nvSpPr>
          <p:cNvPr id="6" name="Text Placeholder 5"/>
          <p:cNvSpPr>
            <a:spLocks noGrp="1"/>
          </p:cNvSpPr>
          <p:nvPr>
            <p:ph type="body" idx="10"/>
          </p:nvPr>
        </p:nvSpPr>
        <p:spPr>
          <a:xfrm>
            <a:off x="5260975" y="4395470"/>
            <a:ext cx="1688465" cy="586105"/>
          </a:xfrm>
          <a:prstGeom prst="rect">
            <a:avLst/>
          </a:prstGeom>
          <a:noFill/>
          <a:ln w="0" cmpd="sng">
            <a:noFill/>
            <a:prstDash val="solid"/>
          </a:ln>
        </p:spPr>
        <p:txBody>
          <a:bodyPr vert="horz" lIns="0" tIns="6985" rIns="0" bIns="0" anchor="t">
            <a:normAutofit fontScale="95000"/>
          </a:bodyPr>
          <a:lstStyle/>
          <a:p>
            <a:pPr marL="0" marR="0" indent="0" algn="l">
              <a:lnSpc>
                <a:spcPts val="2100"/>
              </a:lnSpc>
              <a:spcAft>
                <a:spcPts val="0"/>
              </a:spcAft>
            </a:pPr>
            <a:r>
              <a:rPr lang="en-US" sz="1800" b="1" spc="0">
                <a:solidFill>
                  <a:srgbClr val="414041"/>
                </a:solidFill>
                <a:latin typeface="Tahoma" panose="02020603050405020304" pitchFamily="2"/>
              </a:rPr>
              <a:t>Danica Patrick </a:t>
            </a:r>
          </a:p>
          <a:p>
            <a:pPr marL="0" marR="0" indent="0" algn="l">
              <a:lnSpc>
                <a:spcPts val="2100"/>
              </a:lnSpc>
              <a:spcBef>
                <a:spcPts val="330"/>
              </a:spcBef>
              <a:spcAft>
                <a:spcPts val="0"/>
              </a:spcAft>
            </a:pPr>
            <a:r>
              <a:rPr lang="en-US" sz="1800" spc="50">
                <a:solidFill>
                  <a:srgbClr val="414041"/>
                </a:solidFill>
                <a:latin typeface="Tahoma" panose="02020603050405020304" pitchFamily="2"/>
              </a:rPr>
              <a:t>Race Car Driver </a:t>
            </a:r>
          </a:p>
        </p:txBody>
      </p:sp>
      <p:sp>
        <p:nvSpPr>
          <p:cNvPr id="7" name="Text Placeholder 6"/>
          <p:cNvSpPr>
            <a:spLocks noGrp="1"/>
          </p:cNvSpPr>
          <p:nvPr>
            <p:ph type="body" idx="10"/>
          </p:nvPr>
        </p:nvSpPr>
        <p:spPr>
          <a:xfrm>
            <a:off x="469265" y="6487160"/>
            <a:ext cx="2971800" cy="143510"/>
          </a:xfrm>
          <a:prstGeom prst="rect">
            <a:avLst/>
          </a:prstGeom>
          <a:noFill/>
          <a:ln w="0" cmpd="sng">
            <a:noFill/>
            <a:prstDash val="solid"/>
          </a:ln>
        </p:spPr>
        <p:txBody>
          <a:bodyPr vert="horz" lIns="0" tIns="635" rIns="0" bIns="0" anchor="t"/>
          <a:lstStyle/>
          <a:p>
            <a:pPr marL="0" marR="0" indent="0" algn="l">
              <a:lnSpc>
                <a:spcPts val="1100"/>
              </a:lnSpc>
              <a:spcAft>
                <a:spcPts val="0"/>
              </a:spcAft>
            </a:pPr>
            <a:r>
              <a:rPr lang="en-US" sz="1000" b="1" spc="-5">
                <a:solidFill>
                  <a:srgbClr val="F3F3F5"/>
                </a:solidFill>
                <a:latin typeface="Arial" panose="02020603050405020304" pitchFamily="2"/>
              </a:rPr>
              <a:t>For Agent Use Only - Not for Use with the Public </a:t>
            </a:r>
          </a:p>
        </p:txBody>
      </p:sp>
      <p:sp>
        <p:nvSpPr>
          <p:cNvPr id="8" name="Text Placeholder 7"/>
          <p:cNvSpPr>
            <a:spLocks noGrp="1"/>
          </p:cNvSpPr>
          <p:nvPr>
            <p:ph type="body" idx="10"/>
          </p:nvPr>
        </p:nvSpPr>
        <p:spPr>
          <a:xfrm>
            <a:off x="10006330" y="6501130"/>
            <a:ext cx="1792605" cy="128905"/>
          </a:xfrm>
          <a:prstGeom prst="rect">
            <a:avLst/>
          </a:prstGeom>
          <a:noFill/>
          <a:ln w="0" cmpd="sng">
            <a:noFill/>
            <a:prstDash val="solid"/>
          </a:ln>
        </p:spPr>
        <p:txBody>
          <a:bodyPr vert="horz" lIns="0" tIns="1270" rIns="0" bIns="0" anchor="t"/>
          <a:lstStyle/>
          <a:p>
            <a:pPr marL="0" marR="0" indent="0" algn="l">
              <a:lnSpc>
                <a:spcPts val="1000"/>
              </a:lnSpc>
              <a:spcAft>
                <a:spcPts val="25"/>
              </a:spcAft>
              <a:tabLst>
                <a:tab pos="1828800" algn="r"/>
              </a:tabLst>
            </a:pPr>
            <a:r>
              <a:rPr lang="en-US" sz="900" spc="0">
                <a:solidFill>
                  <a:srgbClr val="F3F3F5"/>
                </a:solidFill>
                <a:latin typeface="Arial" panose="02020603050405020304" pitchFamily="2"/>
              </a:rPr>
              <a:t>© 2025, National Life Group	3 </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layout 4">
    <p:bg>
      <p:bgPr>
        <a:solidFill>
          <a:schemeClr val="bg1">
            <a:alpha val="100000"/>
          </a:schemeClr>
        </a:solidFill>
        <a:effectLst/>
      </p:bgPr>
    </p:bg>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457200" y="419100"/>
            <a:ext cx="5308600" cy="913130"/>
          </a:xfrm>
          <a:prstGeom prst="rect">
            <a:avLst/>
          </a:prstGeom>
          <a:noFill/>
          <a:ln w="0" cmpd="sng">
            <a:noFill/>
            <a:prstDash val="solid"/>
          </a:ln>
        </p:spPr>
        <p:txBody>
          <a:bodyPr vert="horz" lIns="0" tIns="15240" rIns="0" bIns="0" anchor="t"/>
          <a:lstStyle/>
          <a:p>
            <a:pPr marL="0" marR="0" indent="0" algn="l">
              <a:lnSpc>
                <a:spcPts val="3800"/>
              </a:lnSpc>
              <a:spcAft>
                <a:spcPts val="3265"/>
              </a:spcAft>
            </a:pPr>
            <a:r>
              <a:rPr lang="en-US" sz="3200" spc="15">
                <a:solidFill>
                  <a:srgbClr val="3B9B34"/>
                </a:solidFill>
                <a:latin typeface="Tahoma" panose="02020603050405020304" pitchFamily="2"/>
              </a:rPr>
              <a:t>Why Life Insurance Matters </a:t>
            </a:r>
          </a:p>
        </p:txBody>
      </p:sp>
      <p:sp>
        <p:nvSpPr>
          <p:cNvPr id="3" name="Text Placeholder 2"/>
          <p:cNvSpPr>
            <a:spLocks noGrp="1"/>
          </p:cNvSpPr>
          <p:nvPr>
            <p:ph type="body" idx="10"/>
          </p:nvPr>
        </p:nvSpPr>
        <p:spPr>
          <a:xfrm>
            <a:off x="6797675" y="1332230"/>
            <a:ext cx="3568700" cy="4446905"/>
          </a:xfrm>
          <a:prstGeom prst="rect">
            <a:avLst/>
          </a:prstGeom>
          <a:noFill/>
          <a:ln w="0" cmpd="sng">
            <a:noFill/>
            <a:prstDash val="solid"/>
          </a:ln>
        </p:spPr>
        <p:txBody>
          <a:bodyPr vert="horz" lIns="0" tIns="192405" rIns="0" bIns="0" anchor="t"/>
          <a:lstStyle/>
          <a:p>
            <a:pPr marL="0" marR="0" indent="0" algn="l">
              <a:lnSpc>
                <a:spcPts val="3200"/>
              </a:lnSpc>
              <a:spcAft>
                <a:spcPts val="0"/>
              </a:spcAft>
            </a:pPr>
            <a:r>
              <a:rPr lang="en-US" sz="2800" spc="-20">
                <a:solidFill>
                  <a:srgbClr val="414041"/>
                </a:solidFill>
                <a:latin typeface="Arial" panose="02020603050405020304" pitchFamily="2"/>
              </a:rPr>
              <a:t>Covers Final </a:t>
            </a:r>
          </a:p>
          <a:p>
            <a:pPr marL="0" marR="0" indent="0" algn="l">
              <a:lnSpc>
                <a:spcPts val="3400"/>
              </a:lnSpc>
              <a:spcBef>
                <a:spcPts val="0"/>
              </a:spcBef>
              <a:spcAft>
                <a:spcPts val="0"/>
              </a:spcAft>
            </a:pPr>
            <a:r>
              <a:rPr lang="en-US" sz="2800" spc="0">
                <a:solidFill>
                  <a:srgbClr val="414041"/>
                </a:solidFill>
                <a:latin typeface="Arial" panose="02020603050405020304" pitchFamily="2"/>
              </a:rPr>
              <a:t>Expenses, Debts and Lost Income </a:t>
            </a:r>
          </a:p>
          <a:p>
            <a:pPr marL="0" marR="0" indent="0" algn="l">
              <a:lnSpc>
                <a:spcPts val="3200"/>
              </a:lnSpc>
              <a:spcBef>
                <a:spcPts val="5285"/>
              </a:spcBef>
              <a:spcAft>
                <a:spcPts val="0"/>
              </a:spcAft>
            </a:pPr>
            <a:r>
              <a:rPr lang="en-US" sz="2800" spc="-15">
                <a:solidFill>
                  <a:srgbClr val="414041"/>
                </a:solidFill>
                <a:latin typeface="Arial" panose="02020603050405020304" pitchFamily="2"/>
              </a:rPr>
              <a:t>Living Benefits </a:t>
            </a:r>
          </a:p>
          <a:p>
            <a:pPr marL="0" marR="0" indent="0" algn="l">
              <a:lnSpc>
                <a:spcPts val="3400"/>
              </a:lnSpc>
              <a:spcBef>
                <a:spcPts val="5445"/>
              </a:spcBef>
              <a:spcAft>
                <a:spcPts val="2995"/>
              </a:spcAft>
            </a:pPr>
            <a:r>
              <a:rPr lang="en-US" sz="2800" spc="-45">
                <a:solidFill>
                  <a:srgbClr val="414041"/>
                </a:solidFill>
                <a:latin typeface="Arial" panose="02020603050405020304" pitchFamily="2"/>
              </a:rPr>
              <a:t>Adaptable Cover for Life’s Changing Needs </a:t>
            </a:r>
          </a:p>
        </p:txBody>
      </p:sp>
      <p:sp>
        <p:nvSpPr>
          <p:cNvPr id="6" name="Text Placeholder 5"/>
          <p:cNvSpPr>
            <a:spLocks noGrp="1"/>
          </p:cNvSpPr>
          <p:nvPr>
            <p:ph type="body" idx="10"/>
          </p:nvPr>
        </p:nvSpPr>
        <p:spPr>
          <a:xfrm>
            <a:off x="4323080" y="3389630"/>
            <a:ext cx="348615" cy="450850"/>
          </a:xfrm>
          <a:prstGeom prst="rect">
            <a:avLst/>
          </a:prstGeom>
          <a:noFill/>
          <a:ln w="0" cmpd="sng">
            <a:noFill/>
            <a:prstDash val="solid"/>
          </a:ln>
        </p:spPr>
        <p:txBody>
          <a:bodyPr vert="horz" lIns="0" tIns="6350" rIns="0" bIns="0" anchor="t">
            <a:normAutofit fontScale="95000"/>
          </a:bodyPr>
          <a:lstStyle/>
          <a:p>
            <a:pPr marL="0" marR="0" indent="0" algn="l">
              <a:lnSpc>
                <a:spcPts val="3500"/>
              </a:lnSpc>
              <a:spcAft>
                <a:spcPts val="0"/>
              </a:spcAft>
            </a:pPr>
            <a:r>
              <a:rPr lang="en-US" sz="3100" spc="0">
                <a:solidFill>
                  <a:srgbClr val="FFFFFF"/>
                </a:solidFill>
                <a:latin typeface="Arial" panose="02020603050405020304" pitchFamily="2"/>
              </a:rPr>
              <a:t>Ill </a:t>
            </a:r>
          </a:p>
        </p:txBody>
      </p:sp>
      <p:sp>
        <p:nvSpPr>
          <p:cNvPr id="7" name="Text Placeholder 6"/>
          <p:cNvSpPr>
            <a:spLocks noGrp="1"/>
          </p:cNvSpPr>
          <p:nvPr>
            <p:ph type="body" idx="10"/>
          </p:nvPr>
        </p:nvSpPr>
        <p:spPr>
          <a:xfrm>
            <a:off x="1106170" y="2347595"/>
            <a:ext cx="3667125" cy="1021080"/>
          </a:xfrm>
          <a:prstGeom prst="rect">
            <a:avLst/>
          </a:prstGeom>
          <a:noFill/>
          <a:ln w="0" cmpd="sng">
            <a:noFill/>
            <a:prstDash val="solid"/>
          </a:ln>
        </p:spPr>
        <p:txBody>
          <a:bodyPr vert="horz" lIns="0" tIns="6350" rIns="0" bIns="0" anchor="t">
            <a:normAutofit fontScale="95000"/>
          </a:bodyPr>
          <a:lstStyle/>
          <a:p>
            <a:pPr marL="0" marR="0" indent="0" algn="l">
              <a:lnSpc>
                <a:spcPts val="3500"/>
              </a:lnSpc>
              <a:spcAft>
                <a:spcPts val="0"/>
              </a:spcAft>
            </a:pPr>
            <a:r>
              <a:rPr lang="en-US" sz="3100" spc="-45">
                <a:solidFill>
                  <a:srgbClr val="FFFFFF"/>
                </a:solidFill>
                <a:latin typeface="Arial" panose="02020603050405020304" pitchFamily="2"/>
              </a:rPr>
              <a:t>Die </a:t>
            </a:r>
          </a:p>
          <a:p>
            <a:pPr marL="0" marR="0" indent="0" algn="l">
              <a:lnSpc>
                <a:spcPts val="4300"/>
              </a:lnSpc>
              <a:spcBef>
                <a:spcPts val="70"/>
              </a:spcBef>
              <a:spcAft>
                <a:spcPts val="70"/>
              </a:spcAft>
            </a:pPr>
            <a:r>
              <a:rPr lang="en-US" sz="3100" spc="240">
                <a:solidFill>
                  <a:srgbClr val="FFFFFF"/>
                </a:solidFill>
                <a:latin typeface="Arial" panose="02020603050405020304" pitchFamily="2"/>
              </a:rPr>
              <a:t>Too Soon Become </a:t>
            </a:r>
          </a:p>
        </p:txBody>
      </p:sp>
      <p:sp>
        <p:nvSpPr>
          <p:cNvPr id="8" name="Text Placeholder 7"/>
          <p:cNvSpPr>
            <a:spLocks noGrp="1"/>
          </p:cNvSpPr>
          <p:nvPr>
            <p:ph type="body" idx="10"/>
          </p:nvPr>
        </p:nvSpPr>
        <p:spPr>
          <a:xfrm>
            <a:off x="1774190" y="4432300"/>
            <a:ext cx="1554480" cy="847090"/>
          </a:xfrm>
          <a:prstGeom prst="rect">
            <a:avLst/>
          </a:prstGeom>
          <a:noFill/>
          <a:ln w="0" cmpd="sng">
            <a:noFill/>
            <a:prstDash val="solid"/>
          </a:ln>
        </p:spPr>
        <p:txBody>
          <a:bodyPr vert="horz" lIns="0" tIns="6350" rIns="0" bIns="0" anchor="t">
            <a:normAutofit fontScale="95000"/>
          </a:bodyPr>
          <a:lstStyle/>
          <a:p>
            <a:pPr marL="0" marR="0" indent="0" algn="l">
              <a:lnSpc>
                <a:spcPts val="3300"/>
              </a:lnSpc>
              <a:spcAft>
                <a:spcPts val="0"/>
              </a:spcAft>
            </a:pPr>
            <a:r>
              <a:rPr lang="en-US" sz="3100" spc="-30">
                <a:solidFill>
                  <a:srgbClr val="FFFFFF"/>
                </a:solidFill>
                <a:latin typeface="Arial" panose="02020603050405020304" pitchFamily="2"/>
              </a:rPr>
              <a:t>Live </a:t>
            </a:r>
          </a:p>
          <a:p>
            <a:pPr marL="0" marR="0" indent="0" algn="l">
              <a:lnSpc>
                <a:spcPts val="3300"/>
              </a:lnSpc>
              <a:spcBef>
                <a:spcPts val="0"/>
              </a:spcBef>
              <a:spcAft>
                <a:spcPts val="0"/>
              </a:spcAft>
            </a:pPr>
            <a:r>
              <a:rPr lang="en-US" sz="3100" spc="-85">
                <a:solidFill>
                  <a:srgbClr val="FFFFFF"/>
                </a:solidFill>
                <a:latin typeface="Arial" panose="02020603050405020304" pitchFamily="2"/>
              </a:rPr>
              <a:t>Too Long </a:t>
            </a:r>
          </a:p>
        </p:txBody>
      </p:sp>
      <p:sp>
        <p:nvSpPr>
          <p:cNvPr id="11" name="Text Placeholder 10"/>
          <p:cNvSpPr>
            <a:spLocks noGrp="1"/>
          </p:cNvSpPr>
          <p:nvPr>
            <p:ph type="body" idx="10"/>
          </p:nvPr>
        </p:nvSpPr>
        <p:spPr>
          <a:xfrm>
            <a:off x="469265" y="5779135"/>
            <a:ext cx="11264900" cy="1066800"/>
          </a:xfrm>
          <a:prstGeom prst="rect">
            <a:avLst/>
          </a:prstGeom>
          <a:noFill/>
          <a:ln w="0" cmpd="sng">
            <a:noFill/>
            <a:prstDash val="solid"/>
          </a:ln>
        </p:spPr>
        <p:txBody>
          <a:bodyPr vert="horz" lIns="0" tIns="259080" rIns="0" bIns="0" anchor="t"/>
          <a:lstStyle/>
          <a:p>
            <a:pPr marL="0" marR="0" indent="0" algn="ctr">
              <a:lnSpc>
                <a:spcPts val="1300"/>
              </a:lnSpc>
              <a:spcAft>
                <a:spcPts val="0"/>
              </a:spcAft>
            </a:pPr>
            <a:r>
              <a:rPr lang="en-US" sz="1050" spc="0">
                <a:solidFill>
                  <a:srgbClr val="B3B1B3"/>
                </a:solidFill>
                <a:latin typeface="Arial Narrow" panose="02020603050405020304" pitchFamily="2"/>
              </a:rPr>
              <a:t>Accelerated Benefit Riders are optional and may not be available in all states or on all products. Receipt of Accelerated Benefits will reduce the Cash Value and Death Benefit otherwise payable under the policy, may result in a </a:t>
            </a:r>
            <a:br/>
            <a:r>
              <a:rPr lang="en-US" sz="1050" spc="0">
                <a:solidFill>
                  <a:srgbClr val="B3B1B3"/>
                </a:solidFill>
                <a:latin typeface="Arial Narrow" panose="02020603050405020304" pitchFamily="2"/>
              </a:rPr>
              <a:t>taxable event, and may affect your client's eligibility for public assistance programs. Riders are supplemental benefits that can be added to a life insurance policy and are not suitable unless the client has a need for life insurance. </a:t>
            </a:r>
          </a:p>
          <a:p>
            <a:pPr marL="0" marR="0" indent="0" algn="l">
              <a:lnSpc>
                <a:spcPts val="1100"/>
              </a:lnSpc>
              <a:spcBef>
                <a:spcPts val="1030"/>
              </a:spcBef>
              <a:spcAft>
                <a:spcPts val="1655"/>
              </a:spcAft>
              <a:tabLst>
                <a:tab pos="8823960" algn="l"/>
                <a:tab pos="11292840" algn="r"/>
              </a:tabLst>
            </a:pPr>
            <a:r>
              <a:rPr lang="en-US" sz="1000" b="1" spc="0">
                <a:solidFill>
                  <a:srgbClr val="B0B3B5"/>
                </a:solidFill>
                <a:latin typeface="Arial" panose="02020603050405020304" pitchFamily="2"/>
              </a:rPr>
              <a:t>For Agent Use Only - Not for Use with the Public	</a:t>
            </a:r>
            <a:r>
              <a:rPr lang="en-US" sz="850" spc="0">
                <a:solidFill>
                  <a:srgbClr val="B0B3B5"/>
                </a:solidFill>
                <a:latin typeface="Verdana" panose="02020603050405020304" pitchFamily="2"/>
              </a:rPr>
              <a:t>© 2025, National Life Group</a:t>
            </a:r>
            <a:r>
              <a:rPr lang="en-US" sz="850" spc="0">
                <a:solidFill>
                  <a:srgbClr val="000000"/>
                </a:solidFill>
                <a:latin typeface="Verdana" panose="02020603050405020304" pitchFamily="2"/>
              </a:rPr>
              <a:t>	4 </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name="layout 5">
    <p:bg>
      <p:bgPr>
        <a:solidFill>
          <a:schemeClr val="bg1">
            <a:alpha val="100000"/>
          </a:schemeClr>
        </a:solidFill>
        <a:effectLst/>
      </p:bgPr>
    </p:bg>
    <p:spTree>
      <p:nvGrpSpPr>
        <p:cNvPr id="1" name=""/>
        <p:cNvGrpSpPr/>
        <p:nvPr/>
      </p:nvGrpSpPr>
      <p:grpSpPr>
        <a:xfrm>
          <a:off x="0" y="0"/>
          <a:ext cx="0" cy="0"/>
          <a:chOff x="0" y="0"/>
          <a:chExt cx="0" cy="0"/>
        </a:xfrm>
      </p:grpSpPr>
      <p:sp>
        <p:nvSpPr>
          <p:cNvPr id="4" name="Text Placeholder 3"/>
          <p:cNvSpPr>
            <a:spLocks noGrp="1"/>
          </p:cNvSpPr>
          <p:nvPr>
            <p:ph type="body" idx="10"/>
          </p:nvPr>
        </p:nvSpPr>
        <p:spPr>
          <a:xfrm>
            <a:off x="496570" y="446405"/>
            <a:ext cx="6931660" cy="481965"/>
          </a:xfrm>
          <a:prstGeom prst="rect">
            <a:avLst/>
          </a:prstGeom>
          <a:noFill/>
          <a:ln w="0" cmpd="sng">
            <a:noFill/>
            <a:prstDash val="solid"/>
          </a:ln>
        </p:spPr>
        <p:txBody>
          <a:bodyPr vert="horz" lIns="0" tIns="7620" rIns="0" bIns="0" anchor="t">
            <a:normAutofit fontScale="95000"/>
          </a:bodyPr>
          <a:lstStyle/>
          <a:p>
            <a:pPr marL="0" marR="0" indent="0" algn="l">
              <a:lnSpc>
                <a:spcPts val="3700"/>
              </a:lnSpc>
              <a:spcAft>
                <a:spcPts val="0"/>
              </a:spcAft>
            </a:pPr>
            <a:r>
              <a:rPr lang="en-US" sz="3350" spc="55">
                <a:solidFill>
                  <a:srgbClr val="3B9B34"/>
                </a:solidFill>
                <a:latin typeface="Arial" panose="02020603050405020304" pitchFamily="2"/>
              </a:rPr>
              <a:t>Defining Life Insurance Policy Types </a:t>
            </a:r>
          </a:p>
        </p:txBody>
      </p:sp>
      <p:sp>
        <p:nvSpPr>
          <p:cNvPr id="7" name="Text Placeholder 6"/>
          <p:cNvSpPr>
            <a:spLocks noGrp="1"/>
          </p:cNvSpPr>
          <p:nvPr>
            <p:ph type="body" idx="10"/>
          </p:nvPr>
        </p:nvSpPr>
        <p:spPr>
          <a:xfrm>
            <a:off x="3828415" y="3964940"/>
            <a:ext cx="1536065" cy="1742440"/>
          </a:xfrm>
          <a:prstGeom prst="rect">
            <a:avLst/>
          </a:prstGeom>
          <a:noFill/>
          <a:ln w="0" cmpd="sng">
            <a:noFill/>
            <a:prstDash val="solid"/>
          </a:ln>
        </p:spPr>
        <p:txBody>
          <a:bodyPr vert="horz" lIns="0" tIns="0" rIns="0" bIns="0" anchor="t"/>
          <a:lstStyle/>
          <a:p>
            <a:pPr marL="0" marR="0" indent="0" algn="ctr">
              <a:lnSpc>
                <a:spcPts val="2000"/>
              </a:lnSpc>
              <a:spcAft>
                <a:spcPts val="0"/>
              </a:spcAft>
            </a:pPr>
            <a:r>
              <a:rPr lang="en-US" sz="1250" b="1" spc="0">
                <a:solidFill>
                  <a:srgbClr val="414041"/>
                </a:solidFill>
                <a:latin typeface="Tahoma" panose="02020603050405020304" pitchFamily="2"/>
              </a:rPr>
              <a:t>Term </a:t>
            </a:r>
            <a:br/>
            <a:r>
              <a:rPr lang="en-US" sz="1250" spc="0">
                <a:solidFill>
                  <a:srgbClr val="414041"/>
                </a:solidFill>
                <a:latin typeface="Tahoma" panose="02020603050405020304" pitchFamily="2"/>
              </a:rPr>
              <a:t>Fixed Duration </a:t>
            </a:r>
            <a:br/>
            <a:r>
              <a:rPr lang="en-US" sz="1250" spc="0">
                <a:solidFill>
                  <a:srgbClr val="414041"/>
                </a:solidFill>
                <a:latin typeface="Tahoma" panose="02020603050405020304" pitchFamily="2"/>
              </a:rPr>
              <a:t>Lower Cost </a:t>
            </a:r>
            <a:br/>
            <a:r>
              <a:rPr lang="en-US" sz="1250" spc="0">
                <a:solidFill>
                  <a:srgbClr val="414041"/>
                </a:solidFill>
                <a:latin typeface="Tahoma" panose="02020603050405020304" pitchFamily="2"/>
              </a:rPr>
              <a:t>Increasing Premium </a:t>
            </a:r>
            <a:br/>
            <a:r>
              <a:rPr lang="en-US" sz="1250" spc="0">
                <a:solidFill>
                  <a:srgbClr val="414041"/>
                </a:solidFill>
                <a:latin typeface="Tahoma" panose="02020603050405020304" pitchFamily="2"/>
              </a:rPr>
              <a:t>No Cash Value </a:t>
            </a:r>
          </a:p>
          <a:p>
            <a:pPr marL="320040" marR="0" indent="-320040" algn="l">
              <a:lnSpc>
                <a:spcPts val="1500"/>
              </a:lnSpc>
              <a:spcBef>
                <a:spcPts val="595"/>
              </a:spcBef>
              <a:spcAft>
                <a:spcPts val="0"/>
              </a:spcAft>
            </a:pPr>
            <a:r>
              <a:rPr lang="en-US" sz="1250" spc="0">
                <a:solidFill>
                  <a:srgbClr val="414041"/>
                </a:solidFill>
                <a:latin typeface="Tahoma" panose="02020603050405020304" pitchFamily="2"/>
              </a:rPr>
              <a:t>Often Convertible to Permanent </a:t>
            </a:r>
          </a:p>
        </p:txBody>
      </p:sp>
      <p:sp>
        <p:nvSpPr>
          <p:cNvPr id="8" name="Text Placeholder 7"/>
          <p:cNvSpPr>
            <a:spLocks noGrp="1"/>
          </p:cNvSpPr>
          <p:nvPr>
            <p:ph type="body" idx="10"/>
          </p:nvPr>
        </p:nvSpPr>
        <p:spPr>
          <a:xfrm>
            <a:off x="5269865" y="1578610"/>
            <a:ext cx="1618615" cy="1277620"/>
          </a:xfrm>
          <a:prstGeom prst="rect">
            <a:avLst/>
          </a:prstGeom>
          <a:noFill/>
          <a:ln w="0" cmpd="sng">
            <a:noFill/>
            <a:prstDash val="solid"/>
          </a:ln>
        </p:spPr>
        <p:txBody>
          <a:bodyPr vert="horz" lIns="0" tIns="0" rIns="0" bIns="0" anchor="t"/>
          <a:lstStyle/>
          <a:p>
            <a:pPr marL="0" marR="0" indent="0" algn="ctr">
              <a:lnSpc>
                <a:spcPts val="2000"/>
              </a:lnSpc>
              <a:spcAft>
                <a:spcPts val="0"/>
              </a:spcAft>
            </a:pPr>
            <a:r>
              <a:rPr lang="en-US" sz="1250" b="1" spc="0">
                <a:solidFill>
                  <a:srgbClr val="414041"/>
                </a:solidFill>
                <a:latin typeface="Tahoma" panose="02020603050405020304" pitchFamily="2"/>
              </a:rPr>
              <a:t>Living Benefits </a:t>
            </a:r>
            <a:br/>
            <a:r>
              <a:rPr lang="en-US" sz="1250" spc="0">
                <a:solidFill>
                  <a:srgbClr val="414041"/>
                </a:solidFill>
                <a:latin typeface="Tahoma" panose="02020603050405020304" pitchFamily="2"/>
              </a:rPr>
              <a:t>Critical illness </a:t>
            </a:r>
            <a:br/>
            <a:r>
              <a:rPr lang="en-US" sz="1250" spc="0">
                <a:solidFill>
                  <a:srgbClr val="414041"/>
                </a:solidFill>
                <a:latin typeface="Tahoma" panose="02020603050405020304" pitchFamily="2"/>
              </a:rPr>
              <a:t>Disability </a:t>
            </a:r>
            <a:br/>
            <a:r>
              <a:rPr lang="en-US" sz="1250" spc="0">
                <a:solidFill>
                  <a:srgbClr val="414041"/>
                </a:solidFill>
                <a:latin typeface="Tahoma" panose="02020603050405020304" pitchFamily="2"/>
              </a:rPr>
              <a:t>Chronic illness </a:t>
            </a:r>
            <a:br/>
            <a:r>
              <a:rPr lang="en-US" sz="1250" spc="0">
                <a:solidFill>
                  <a:srgbClr val="414041"/>
                </a:solidFill>
                <a:latin typeface="Tahoma" panose="02020603050405020304" pitchFamily="2"/>
              </a:rPr>
              <a:t>Fertility Journey Rider </a:t>
            </a:r>
          </a:p>
        </p:txBody>
      </p:sp>
      <p:sp>
        <p:nvSpPr>
          <p:cNvPr id="9" name="Text Placeholder 8"/>
          <p:cNvSpPr>
            <a:spLocks noGrp="1"/>
          </p:cNvSpPr>
          <p:nvPr>
            <p:ph type="body" idx="10"/>
          </p:nvPr>
        </p:nvSpPr>
        <p:spPr>
          <a:xfrm>
            <a:off x="5681345" y="4131310"/>
            <a:ext cx="878205" cy="1066800"/>
          </a:xfrm>
          <a:prstGeom prst="rect">
            <a:avLst/>
          </a:prstGeom>
          <a:noFill/>
          <a:ln w="0" cmpd="sng">
            <a:noFill/>
            <a:prstDash val="solid"/>
          </a:ln>
        </p:spPr>
        <p:txBody>
          <a:bodyPr vert="horz" lIns="0" tIns="0" rIns="0" bIns="0" anchor="t">
            <a:normAutofit fontScale="95000"/>
          </a:bodyPr>
          <a:lstStyle/>
          <a:p>
            <a:pPr marL="45720" marR="0" indent="182880" algn="l">
              <a:lnSpc>
                <a:spcPts val="1700"/>
              </a:lnSpc>
              <a:spcAft>
                <a:spcPts val="0"/>
              </a:spcAft>
            </a:pPr>
            <a:r>
              <a:rPr lang="en-US" sz="1250" b="1" spc="-40">
                <a:solidFill>
                  <a:srgbClr val="414041"/>
                </a:solidFill>
                <a:latin typeface="Tahoma" panose="02020603050405020304" pitchFamily="2"/>
              </a:rPr>
              <a:t>Layer Term and Permanent Insurance Products </a:t>
            </a:r>
          </a:p>
        </p:txBody>
      </p:sp>
      <p:sp>
        <p:nvSpPr>
          <p:cNvPr id="10" name="Text Placeholder 9"/>
          <p:cNvSpPr>
            <a:spLocks noGrp="1"/>
          </p:cNvSpPr>
          <p:nvPr>
            <p:ph type="body" idx="10"/>
          </p:nvPr>
        </p:nvSpPr>
        <p:spPr>
          <a:xfrm>
            <a:off x="6894830" y="3636010"/>
            <a:ext cx="1362075" cy="2360930"/>
          </a:xfrm>
          <a:prstGeom prst="rect">
            <a:avLst/>
          </a:prstGeom>
          <a:noFill/>
          <a:ln w="0" cmpd="sng">
            <a:noFill/>
            <a:prstDash val="solid"/>
          </a:ln>
        </p:spPr>
        <p:txBody>
          <a:bodyPr vert="horz" lIns="0" tIns="0" rIns="0" bIns="0" anchor="t"/>
          <a:lstStyle/>
          <a:p>
            <a:pPr marL="0" marR="0" indent="0" algn="ctr">
              <a:lnSpc>
                <a:spcPts val="2100"/>
              </a:lnSpc>
              <a:spcAft>
                <a:spcPts val="0"/>
              </a:spcAft>
            </a:pPr>
            <a:r>
              <a:rPr lang="en-US" sz="1250" b="1" spc="0">
                <a:solidFill>
                  <a:srgbClr val="414041"/>
                </a:solidFill>
                <a:latin typeface="Tahoma" panose="02020603050405020304" pitchFamily="2"/>
              </a:rPr>
              <a:t>Permanent </a:t>
            </a:r>
            <a:br/>
            <a:r>
              <a:rPr lang="en-US" sz="1250" spc="0">
                <a:solidFill>
                  <a:srgbClr val="414041"/>
                </a:solidFill>
                <a:latin typeface="Tahoma" panose="02020603050405020304" pitchFamily="2"/>
              </a:rPr>
              <a:t>Lifetime Coverage </a:t>
            </a:r>
            <a:br/>
            <a:r>
              <a:rPr lang="en-US" sz="1250" spc="0">
                <a:solidFill>
                  <a:srgbClr val="414041"/>
                </a:solidFill>
                <a:latin typeface="Tahoma" panose="02020603050405020304" pitchFamily="2"/>
              </a:rPr>
              <a:t>Higher Cost </a:t>
            </a:r>
            <a:br/>
            <a:r>
              <a:rPr lang="en-US" sz="1250" spc="0">
                <a:solidFill>
                  <a:srgbClr val="414041"/>
                </a:solidFill>
                <a:latin typeface="Tahoma" panose="02020603050405020304" pitchFamily="2"/>
              </a:rPr>
              <a:t>Fixed Premium </a:t>
            </a:r>
            <a:br/>
            <a:r>
              <a:rPr lang="en-US" sz="1250" spc="0">
                <a:solidFill>
                  <a:srgbClr val="414041"/>
                </a:solidFill>
                <a:latin typeface="Tahoma" panose="02020603050405020304" pitchFamily="2"/>
              </a:rPr>
              <a:t>Own the Policy </a:t>
            </a:r>
            <a:br/>
            <a:r>
              <a:rPr lang="en-US" sz="1250" spc="0">
                <a:solidFill>
                  <a:srgbClr val="414041"/>
                </a:solidFill>
                <a:latin typeface="Tahoma" panose="02020603050405020304" pitchFamily="2"/>
              </a:rPr>
              <a:t>Cash Value </a:t>
            </a:r>
            <a:br/>
            <a:r>
              <a:rPr lang="en-US" sz="1250" spc="0">
                <a:solidFill>
                  <a:srgbClr val="414041"/>
                </a:solidFill>
                <a:latin typeface="Tahoma" panose="02020603050405020304" pitchFamily="2"/>
              </a:rPr>
              <a:t>Tax Advantages </a:t>
            </a:r>
            <a:br/>
            <a:r>
              <a:rPr lang="en-US" sz="1250" spc="0">
                <a:solidFill>
                  <a:srgbClr val="414041"/>
                </a:solidFill>
                <a:latin typeface="Tahoma" panose="02020603050405020304" pitchFamily="2"/>
              </a:rPr>
              <a:t>Legacy </a:t>
            </a:r>
            <a:br/>
            <a:r>
              <a:rPr lang="en-US" sz="1250" spc="0">
                <a:solidFill>
                  <a:srgbClr val="414041"/>
                </a:solidFill>
                <a:latin typeface="Tahoma" panose="02020603050405020304" pitchFamily="2"/>
              </a:rPr>
              <a:t>Estate </a:t>
            </a:r>
          </a:p>
        </p:txBody>
      </p:sp>
      <p:sp>
        <p:nvSpPr>
          <p:cNvPr id="13" name="Text Placeholder 12"/>
          <p:cNvSpPr>
            <a:spLocks noGrp="1"/>
          </p:cNvSpPr>
          <p:nvPr>
            <p:ph type="body" idx="10"/>
          </p:nvPr>
        </p:nvSpPr>
        <p:spPr>
          <a:xfrm>
            <a:off x="6876415" y="6486525"/>
            <a:ext cx="4608195" cy="143510"/>
          </a:xfrm>
          <a:prstGeom prst="rect">
            <a:avLst/>
          </a:prstGeom>
          <a:noFill/>
          <a:ln w="0" cmpd="sng">
            <a:noFill/>
            <a:prstDash val="solid"/>
          </a:ln>
        </p:spPr>
        <p:txBody>
          <a:bodyPr vert="horz" lIns="0" tIns="4445" rIns="0" bIns="0" anchor="t"/>
          <a:lstStyle/>
          <a:p>
            <a:pPr marL="0" marR="0" indent="0" algn="l">
              <a:lnSpc>
                <a:spcPts val="1100"/>
              </a:lnSpc>
              <a:spcAft>
                <a:spcPts val="0"/>
              </a:spcAft>
            </a:pPr>
            <a:r>
              <a:rPr lang="en-US" sz="900" b="1" spc="40">
                <a:solidFill>
                  <a:srgbClr val="B0B3B5"/>
                </a:solidFill>
                <a:latin typeface="Arial" panose="02020603050405020304" pitchFamily="2"/>
              </a:rPr>
              <a:t>For Agent Use Only - Not for Use with the Public </a:t>
            </a:r>
            <a:r>
              <a:rPr lang="en-US" sz="900" spc="40">
                <a:solidFill>
                  <a:srgbClr val="B0B3B5"/>
                </a:solidFill>
                <a:latin typeface="Arial" panose="02020603050405020304" pitchFamily="2"/>
              </a:rPr>
              <a:t>© 2025, National Life Group </a:t>
            </a:r>
          </a:p>
        </p:txBody>
      </p:sp>
      <p:sp>
        <p:nvSpPr>
          <p:cNvPr id="14" name="Text Placeholder 13"/>
          <p:cNvSpPr>
            <a:spLocks noGrp="1"/>
          </p:cNvSpPr>
          <p:nvPr>
            <p:ph type="body" idx="10"/>
          </p:nvPr>
        </p:nvSpPr>
        <p:spPr>
          <a:xfrm>
            <a:off x="11699240" y="6495415"/>
            <a:ext cx="138430" cy="125095"/>
          </a:xfrm>
          <a:prstGeom prst="rect">
            <a:avLst/>
          </a:prstGeom>
          <a:noFill/>
          <a:ln w="0" cmpd="sng">
            <a:noFill/>
            <a:prstDash val="solid"/>
          </a:ln>
        </p:spPr>
        <p:txBody>
          <a:bodyPr vert="horz" lIns="0" tIns="1270" rIns="0" bIns="0" anchor="t"/>
          <a:lstStyle/>
          <a:p>
            <a:pPr marL="0" marR="0" indent="0" algn="l">
              <a:lnSpc>
                <a:spcPts val="1000"/>
              </a:lnSpc>
              <a:spcAft>
                <a:spcPts val="0"/>
              </a:spcAft>
            </a:pPr>
            <a:r>
              <a:rPr lang="en-US" sz="900" spc="0">
                <a:solidFill>
                  <a:srgbClr val="B0B3B5"/>
                </a:solidFill>
                <a:latin typeface="Arial" panose="02020603050405020304" pitchFamily="2"/>
              </a:rPr>
              <a:t>5 </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layout 6">
    <p:bg>
      <p:bgPr>
        <a:solidFill>
          <a:schemeClr val="bg1">
            <a:alpha val="100000"/>
          </a:schemeClr>
        </a:solidFill>
        <a:effectLst/>
      </p:bgPr>
    </p:bg>
    <p:spTree>
      <p:nvGrpSpPr>
        <p:cNvPr id="1" name=""/>
        <p:cNvGrpSpPr/>
        <p:nvPr/>
      </p:nvGrpSpPr>
      <p:grpSpPr>
        <a:xfrm>
          <a:off x="0" y="0"/>
          <a:ext cx="0" cy="0"/>
          <a:chOff x="0" y="0"/>
          <a:chExt cx="0" cy="0"/>
        </a:xfrm>
      </p:grpSpPr>
      <p:sp>
        <p:nvSpPr>
          <p:cNvPr id="4" name="Text Placeholder 3"/>
          <p:cNvSpPr>
            <a:spLocks noGrp="1"/>
          </p:cNvSpPr>
          <p:nvPr>
            <p:ph type="body" idx="10"/>
          </p:nvPr>
        </p:nvSpPr>
        <p:spPr>
          <a:xfrm>
            <a:off x="469265" y="6481445"/>
            <a:ext cx="11015345" cy="149225"/>
          </a:xfrm>
          <a:prstGeom prst="rect">
            <a:avLst/>
          </a:prstGeom>
          <a:noFill/>
          <a:ln w="0" cmpd="sng">
            <a:noFill/>
            <a:prstDash val="solid"/>
          </a:ln>
        </p:spPr>
        <p:txBody>
          <a:bodyPr vert="horz" lIns="0" tIns="6985" rIns="0" bIns="0" anchor="t"/>
          <a:lstStyle/>
          <a:p>
            <a:pPr marL="0" marR="0" indent="0" algn="l">
              <a:lnSpc>
                <a:spcPts val="1100"/>
              </a:lnSpc>
              <a:spcAft>
                <a:spcPts val="0"/>
              </a:spcAft>
              <a:tabLst>
                <a:tab pos="11018520" algn="r"/>
              </a:tabLst>
            </a:pPr>
            <a:r>
              <a:rPr lang="en-US" sz="1000" b="1" spc="0">
                <a:solidFill>
                  <a:srgbClr val="B0B3B5"/>
                </a:solidFill>
                <a:latin typeface="Arial" panose="02020603050405020304" pitchFamily="2"/>
              </a:rPr>
              <a:t>For Agent Use Only – Not For Use With The Public	</a:t>
            </a:r>
            <a:r>
              <a:rPr lang="en-US" sz="850" spc="0">
                <a:solidFill>
                  <a:srgbClr val="B0B3B5"/>
                </a:solidFill>
                <a:latin typeface="Verdana" panose="02020603050405020304" pitchFamily="2"/>
              </a:rPr>
              <a:t>© 2025, National Life Group </a:t>
            </a:r>
          </a:p>
        </p:txBody>
      </p:sp>
      <p:sp>
        <p:nvSpPr>
          <p:cNvPr id="5" name="Text Placeholder 4"/>
          <p:cNvSpPr>
            <a:spLocks noGrp="1"/>
          </p:cNvSpPr>
          <p:nvPr>
            <p:ph type="body" idx="10"/>
          </p:nvPr>
        </p:nvSpPr>
        <p:spPr>
          <a:xfrm>
            <a:off x="11699240" y="6490335"/>
            <a:ext cx="138430" cy="126365"/>
          </a:xfrm>
          <a:prstGeom prst="rect">
            <a:avLst/>
          </a:prstGeom>
          <a:noFill/>
          <a:ln w="0" cmpd="sng">
            <a:noFill/>
            <a:prstDash val="solid"/>
          </a:ln>
        </p:spPr>
        <p:txBody>
          <a:bodyPr vert="horz" lIns="0" tIns="0" rIns="0" bIns="0" anchor="t"/>
          <a:lstStyle/>
          <a:p>
            <a:pPr marL="0" marR="0" indent="0" algn="l">
              <a:lnSpc>
                <a:spcPts val="1000"/>
              </a:lnSpc>
              <a:spcAft>
                <a:spcPts val="0"/>
              </a:spcAft>
            </a:pPr>
            <a:r>
              <a:rPr lang="en-US" sz="850" spc="0">
                <a:solidFill>
                  <a:srgbClr val="B0B3B5"/>
                </a:solidFill>
                <a:latin typeface="Verdana" panose="02020603050405020304" pitchFamily="2"/>
              </a:rPr>
              <a:t>6 </a:t>
            </a:r>
          </a:p>
        </p:txBody>
      </p:sp>
      <p:sp>
        <p:nvSpPr>
          <p:cNvPr id="6" name="Text Placeholder 5"/>
          <p:cNvSpPr>
            <a:spLocks noGrp="1"/>
          </p:cNvSpPr>
          <p:nvPr>
            <p:ph type="body" idx="10"/>
          </p:nvPr>
        </p:nvSpPr>
        <p:spPr>
          <a:xfrm>
            <a:off x="502920" y="2897505"/>
            <a:ext cx="1865630" cy="982980"/>
          </a:xfrm>
          <a:prstGeom prst="rect">
            <a:avLst/>
          </a:prstGeom>
          <a:noFill/>
          <a:ln w="0" cmpd="sng">
            <a:noFill/>
            <a:prstDash val="solid"/>
          </a:ln>
        </p:spPr>
        <p:txBody>
          <a:bodyPr vert="horz" lIns="0" tIns="8890" rIns="0" bIns="0" anchor="t"/>
          <a:lstStyle/>
          <a:p>
            <a:pPr marL="0" marR="0" indent="0" algn="l">
              <a:lnSpc>
                <a:spcPts val="3800"/>
              </a:lnSpc>
              <a:spcAft>
                <a:spcPts val="0"/>
              </a:spcAft>
            </a:pPr>
            <a:r>
              <a:rPr lang="en-US" sz="3200" spc="-55">
                <a:solidFill>
                  <a:srgbClr val="3B9B34"/>
                </a:solidFill>
                <a:latin typeface="Tahoma" panose="02020603050405020304" pitchFamily="2"/>
              </a:rPr>
              <a:t>Life Stage </a:t>
            </a:r>
          </a:p>
          <a:p>
            <a:pPr marL="0" marR="0" indent="0" algn="l">
              <a:lnSpc>
                <a:spcPts val="3800"/>
              </a:lnSpc>
              <a:spcBef>
                <a:spcPts val="110"/>
              </a:spcBef>
              <a:spcAft>
                <a:spcPts val="0"/>
              </a:spcAft>
            </a:pPr>
            <a:r>
              <a:rPr lang="en-US" sz="3200" spc="0">
                <a:solidFill>
                  <a:srgbClr val="3B9B34"/>
                </a:solidFill>
                <a:latin typeface="Tahoma" panose="02020603050405020304" pitchFamily="2"/>
              </a:rPr>
              <a:t>Overview </a:t>
            </a:r>
          </a:p>
        </p:txBody>
      </p:sp>
      <p:sp>
        <p:nvSpPr>
          <p:cNvPr id="7" name="Text Placeholder 6"/>
          <p:cNvSpPr>
            <a:spLocks noGrp="1"/>
          </p:cNvSpPr>
          <p:nvPr>
            <p:ph type="body" idx="10"/>
          </p:nvPr>
        </p:nvSpPr>
        <p:spPr>
          <a:xfrm>
            <a:off x="6129655" y="1097280"/>
            <a:ext cx="3477895" cy="2711450"/>
          </a:xfrm>
          <a:prstGeom prst="rect">
            <a:avLst/>
          </a:prstGeom>
          <a:noFill/>
          <a:ln w="0" cmpd="sng">
            <a:noFill/>
            <a:prstDash val="solid"/>
          </a:ln>
        </p:spPr>
        <p:txBody>
          <a:bodyPr vert="horz" lIns="0" tIns="6985" rIns="0" bIns="0" anchor="t"/>
          <a:lstStyle/>
          <a:p>
            <a:pPr marL="0" marR="0" indent="0" algn="l">
              <a:lnSpc>
                <a:spcPts val="2100"/>
              </a:lnSpc>
              <a:spcAft>
                <a:spcPts val="0"/>
              </a:spcAft>
            </a:pPr>
            <a:r>
              <a:rPr lang="en-US" sz="1800" b="1" spc="-45">
                <a:solidFill>
                  <a:srgbClr val="414041"/>
                </a:solidFill>
                <a:latin typeface="Tahoma" panose="02020603050405020304" pitchFamily="2"/>
              </a:rPr>
              <a:t>Life Stages Covered: </a:t>
            </a:r>
          </a:p>
          <a:p>
            <a:pPr marL="0" marR="0" indent="0" algn="l">
              <a:lnSpc>
                <a:spcPts val="2100"/>
              </a:lnSpc>
              <a:spcBef>
                <a:spcPts val="1640"/>
              </a:spcBef>
              <a:spcAft>
                <a:spcPts val="0"/>
              </a:spcAft>
            </a:pPr>
            <a:r>
              <a:rPr lang="en-US" sz="1800" spc="0">
                <a:solidFill>
                  <a:srgbClr val="414041"/>
                </a:solidFill>
                <a:latin typeface="Tahoma" panose="02020603050405020304" pitchFamily="2"/>
              </a:rPr>
              <a:t>1.Young Adult </a:t>
            </a:r>
          </a:p>
          <a:p>
            <a:pPr marL="0" marR="0" indent="228600" algn="l">
              <a:lnSpc>
                <a:spcPts val="2100"/>
              </a:lnSpc>
              <a:spcBef>
                <a:spcPts val="1640"/>
              </a:spcBef>
              <a:spcAft>
                <a:spcPts val="0"/>
              </a:spcAft>
              <a:buFont typeface="Tahoma"/>
              <a:buAutoNum type="arabicPeriod" startAt="2"/>
            </a:pPr>
            <a:r>
              <a:rPr lang="en-US" sz="1800" spc="0">
                <a:solidFill>
                  <a:srgbClr val="414041"/>
                </a:solidFill>
                <a:latin typeface="Tahoma" panose="02020603050405020304" pitchFamily="2"/>
              </a:rPr>
              <a:t>Newlyweds / Young Families </a:t>
            </a:r>
          </a:p>
          <a:p>
            <a:pPr marL="0" marR="0" indent="228600" algn="l">
              <a:lnSpc>
                <a:spcPts val="2100"/>
              </a:lnSpc>
              <a:spcBef>
                <a:spcPts val="1615"/>
              </a:spcBef>
              <a:spcAft>
                <a:spcPts val="0"/>
              </a:spcAft>
              <a:buFont typeface="Tahoma"/>
              <a:buAutoNum type="arabicPeriod"/>
            </a:pPr>
            <a:r>
              <a:rPr lang="en-US" sz="1800" spc="50">
                <a:solidFill>
                  <a:srgbClr val="414041"/>
                </a:solidFill>
                <a:latin typeface="Tahoma" panose="02020603050405020304" pitchFamily="2"/>
              </a:rPr>
              <a:t>Established Families </a:t>
            </a:r>
          </a:p>
          <a:p>
            <a:pPr marL="0" marR="0" indent="228600" algn="l">
              <a:lnSpc>
                <a:spcPts val="2100"/>
              </a:lnSpc>
              <a:spcBef>
                <a:spcPts val="1650"/>
              </a:spcBef>
              <a:spcAft>
                <a:spcPts val="0"/>
              </a:spcAft>
              <a:buFont typeface="Tahoma"/>
              <a:buAutoNum type="arabicPeriod"/>
            </a:pPr>
            <a:r>
              <a:rPr lang="en-US" sz="1800" spc="0">
                <a:solidFill>
                  <a:srgbClr val="414041"/>
                </a:solidFill>
                <a:latin typeface="Tahoma" panose="02020603050405020304" pitchFamily="2"/>
              </a:rPr>
              <a:t>Pre-Retirement </a:t>
            </a:r>
          </a:p>
          <a:p>
            <a:pPr marL="0" marR="0" indent="228600" algn="l">
              <a:lnSpc>
                <a:spcPts val="2100"/>
              </a:lnSpc>
              <a:spcBef>
                <a:spcPts val="1645"/>
              </a:spcBef>
              <a:spcAft>
                <a:spcPts val="310"/>
              </a:spcAft>
              <a:buFont typeface="Tahoma"/>
              <a:buAutoNum type="arabicPeriod"/>
            </a:pPr>
            <a:r>
              <a:rPr lang="en-US" sz="1800" spc="0">
                <a:solidFill>
                  <a:srgbClr val="414041"/>
                </a:solidFill>
                <a:latin typeface="Tahoma" panose="02020603050405020304" pitchFamily="2"/>
              </a:rPr>
              <a:t>Retirement &amp; Legacy Planning </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layout 7">
    <p:bg>
      <p:bgPr>
        <a:solidFill>
          <a:schemeClr val="bg1">
            <a:alpha val="100000"/>
          </a:schemeClr>
        </a:solidFill>
        <a:effectLst/>
      </p:bgPr>
    </p:bg>
    <p:spTree>
      <p:nvGrpSpPr>
        <p:cNvPr id="1" name=""/>
        <p:cNvGrpSpPr/>
        <p:nvPr/>
      </p:nvGrpSpPr>
      <p:grpSpPr>
        <a:xfrm>
          <a:off x="0" y="0"/>
          <a:ext cx="0" cy="0"/>
          <a:chOff x="0" y="0"/>
          <a:chExt cx="0" cy="0"/>
        </a:xfrm>
      </p:grpSpPr>
      <p:sp>
        <p:nvSpPr>
          <p:cNvPr id="4" name="Text Placeholder 3"/>
          <p:cNvSpPr>
            <a:spLocks noGrp="1"/>
          </p:cNvSpPr>
          <p:nvPr>
            <p:ph type="body" idx="10"/>
          </p:nvPr>
        </p:nvSpPr>
        <p:spPr>
          <a:xfrm>
            <a:off x="6138545" y="1115060"/>
            <a:ext cx="5157470" cy="3396615"/>
          </a:xfrm>
          <a:prstGeom prst="rect">
            <a:avLst/>
          </a:prstGeom>
          <a:noFill/>
          <a:ln w="0" cmpd="sng">
            <a:noFill/>
            <a:prstDash val="solid"/>
          </a:ln>
        </p:spPr>
        <p:txBody>
          <a:bodyPr vert="horz" lIns="0" tIns="0" rIns="0" bIns="0" anchor="t"/>
          <a:lstStyle/>
          <a:p>
            <a:pPr marL="0" marR="0" indent="0" algn="l">
              <a:lnSpc>
                <a:spcPts val="2000"/>
              </a:lnSpc>
              <a:spcAft>
                <a:spcPts val="0"/>
              </a:spcAft>
            </a:pPr>
            <a:r>
              <a:rPr lang="en-US" sz="1650" b="1" spc="0">
                <a:solidFill>
                  <a:srgbClr val="414041"/>
                </a:solidFill>
                <a:latin typeface="Tahoma" panose="02020603050405020304" pitchFamily="2"/>
              </a:rPr>
              <a:t>Needs: </a:t>
            </a:r>
          </a:p>
          <a:p>
            <a:pPr marL="228600" marR="0" indent="228600" algn="l">
              <a:lnSpc>
                <a:spcPts val="2100"/>
              </a:lnSpc>
              <a:spcBef>
                <a:spcPts val="1710"/>
              </a:spcBef>
              <a:spcAft>
                <a:spcPts val="0"/>
              </a:spcAft>
              <a:buFont typeface="Symbol"/>
              <a:buChar char="·"/>
            </a:pPr>
            <a:r>
              <a:rPr lang="en-US" sz="1650" spc="120">
                <a:solidFill>
                  <a:srgbClr val="414041"/>
                </a:solidFill>
                <a:latin typeface="Tahoma" panose="02020603050405020304" pitchFamily="2"/>
              </a:rPr>
              <a:t>Budget-friendly coverage </a:t>
            </a:r>
          </a:p>
          <a:p>
            <a:pPr marL="228600" marR="0" indent="228600" algn="l">
              <a:lnSpc>
                <a:spcPts val="2100"/>
              </a:lnSpc>
              <a:spcBef>
                <a:spcPts val="1665"/>
              </a:spcBef>
              <a:spcAft>
                <a:spcPts val="0"/>
              </a:spcAft>
              <a:buFont typeface="Symbol"/>
              <a:buChar char="·"/>
            </a:pPr>
            <a:r>
              <a:rPr lang="en-US" sz="1650" spc="130">
                <a:solidFill>
                  <a:srgbClr val="414041"/>
                </a:solidFill>
                <a:latin typeface="Tahoma" panose="02020603050405020304" pitchFamily="2"/>
              </a:rPr>
              <a:t>Lock in low premiums </a:t>
            </a:r>
          </a:p>
          <a:p>
            <a:pPr marL="228600" marR="640080" indent="228600" algn="l">
              <a:lnSpc>
                <a:spcPts val="3700"/>
              </a:lnSpc>
              <a:spcBef>
                <a:spcPts val="0"/>
              </a:spcBef>
              <a:spcAft>
                <a:spcPts val="0"/>
              </a:spcAft>
              <a:buFont typeface="Symbol"/>
              <a:buChar char="·"/>
            </a:pPr>
            <a:r>
              <a:rPr lang="en-US" sz="1650" spc="0">
                <a:solidFill>
                  <a:srgbClr val="414041"/>
                </a:solidFill>
                <a:latin typeface="Tahoma" panose="02020603050405020304" pitchFamily="2"/>
              </a:rPr>
              <a:t>Cover student loans or co-signed debts </a:t>
            </a:r>
            <a:r>
              <a:rPr lang="en-US" sz="1650" b="1" spc="0">
                <a:solidFill>
                  <a:srgbClr val="414041"/>
                </a:solidFill>
                <a:latin typeface="Tahoma" panose="02020603050405020304" pitchFamily="2"/>
              </a:rPr>
              <a:t>Recommended: </a:t>
            </a:r>
          </a:p>
          <a:p>
            <a:pPr marL="228600" marR="0" indent="228600" algn="l">
              <a:lnSpc>
                <a:spcPts val="2100"/>
              </a:lnSpc>
              <a:spcBef>
                <a:spcPts val="1705"/>
              </a:spcBef>
              <a:spcAft>
                <a:spcPts val="0"/>
              </a:spcAft>
              <a:buFont typeface="Symbol"/>
              <a:buChar char="·"/>
            </a:pPr>
            <a:r>
              <a:rPr lang="en-US" sz="1650" spc="105">
                <a:solidFill>
                  <a:srgbClr val="414041"/>
                </a:solidFill>
                <a:latin typeface="Tahoma" panose="02020603050405020304" pitchFamily="2"/>
              </a:rPr>
              <a:t>Term life insurance </a:t>
            </a:r>
          </a:p>
          <a:p>
            <a:pPr marL="228600" marR="0" indent="228600" algn="l">
              <a:lnSpc>
                <a:spcPts val="2100"/>
              </a:lnSpc>
              <a:spcBef>
                <a:spcPts val="1585"/>
              </a:spcBef>
              <a:spcAft>
                <a:spcPts val="0"/>
              </a:spcAft>
              <a:buFont typeface="Symbol"/>
              <a:buChar char="·"/>
            </a:pPr>
            <a:r>
              <a:rPr lang="en-US" sz="1650" spc="100">
                <a:solidFill>
                  <a:srgbClr val="414041"/>
                </a:solidFill>
                <a:latin typeface="Tahoma" panose="02020603050405020304" pitchFamily="2"/>
              </a:rPr>
              <a:t>Start permanent life insurance for future cash value </a:t>
            </a:r>
          </a:p>
        </p:txBody>
      </p:sp>
      <p:sp>
        <p:nvSpPr>
          <p:cNvPr id="5" name="Text Placeholder 4"/>
          <p:cNvSpPr>
            <a:spLocks noGrp="1"/>
          </p:cNvSpPr>
          <p:nvPr>
            <p:ph type="body" idx="10"/>
          </p:nvPr>
        </p:nvSpPr>
        <p:spPr>
          <a:xfrm>
            <a:off x="457200" y="0"/>
            <a:ext cx="4292600" cy="2877185"/>
          </a:xfrm>
          <a:prstGeom prst="rect">
            <a:avLst/>
          </a:prstGeom>
          <a:noFill/>
          <a:ln w="0" cmpd="sng">
            <a:noFill/>
            <a:prstDash val="solid"/>
          </a:ln>
        </p:spPr>
        <p:txBody>
          <a:bodyPr vert="horz" lIns="0" tIns="1591945" rIns="0" bIns="0" anchor="t">
            <a:normAutofit fontScale="95000"/>
          </a:bodyPr>
          <a:lstStyle/>
          <a:p>
            <a:pPr marL="0" marR="0" indent="0" algn="l">
              <a:lnSpc>
                <a:spcPts val="3800"/>
              </a:lnSpc>
              <a:spcAft>
                <a:spcPts val="0"/>
              </a:spcAft>
            </a:pPr>
            <a:r>
              <a:rPr lang="en-US" sz="3150" spc="0">
                <a:solidFill>
                  <a:srgbClr val="3B9B34"/>
                </a:solidFill>
                <a:latin typeface="Verdana" panose="02020603050405020304" pitchFamily="2"/>
              </a:rPr>
              <a:t>Young Adults </a:t>
            </a:r>
          </a:p>
          <a:p>
            <a:pPr marL="0" marR="0" indent="0" algn="l">
              <a:lnSpc>
                <a:spcPts val="3800"/>
              </a:lnSpc>
              <a:spcBef>
                <a:spcPts val="105"/>
              </a:spcBef>
              <a:spcAft>
                <a:spcPts val="2410"/>
              </a:spcAft>
            </a:pPr>
            <a:r>
              <a:rPr lang="en-US" sz="3150" spc="-75">
                <a:solidFill>
                  <a:srgbClr val="3B9B34"/>
                </a:solidFill>
                <a:latin typeface="Verdana" panose="02020603050405020304" pitchFamily="2"/>
              </a:rPr>
              <a:t>(20s-30s) </a:t>
            </a:r>
          </a:p>
        </p:txBody>
      </p:sp>
      <p:sp>
        <p:nvSpPr>
          <p:cNvPr id="6" name="Text Placeholder 5"/>
          <p:cNvSpPr>
            <a:spLocks noGrp="1"/>
          </p:cNvSpPr>
          <p:nvPr>
            <p:ph type="body" idx="10"/>
          </p:nvPr>
        </p:nvSpPr>
        <p:spPr>
          <a:xfrm>
            <a:off x="457200" y="2877185"/>
            <a:ext cx="4292600" cy="3604260"/>
          </a:xfrm>
          <a:prstGeom prst="rect">
            <a:avLst/>
          </a:prstGeom>
          <a:noFill/>
          <a:ln w="0" cmpd="sng">
            <a:noFill/>
            <a:prstDash val="solid"/>
          </a:ln>
        </p:spPr>
        <p:txBody>
          <a:bodyPr vert="horz" lIns="0" tIns="34925" rIns="0" bIns="0" anchor="t"/>
          <a:lstStyle/>
          <a:p>
            <a:pPr marL="411480" marR="0" indent="320040" algn="l">
              <a:lnSpc>
                <a:spcPts val="1900"/>
              </a:lnSpc>
              <a:spcAft>
                <a:spcPts val="0"/>
              </a:spcAft>
              <a:buFont typeface="Symbol"/>
              <a:buChar char="·"/>
            </a:pPr>
            <a:r>
              <a:rPr lang="en-US" sz="1650" spc="0">
                <a:solidFill>
                  <a:srgbClr val="3B9B34"/>
                </a:solidFill>
                <a:latin typeface="Tahoma" panose="02020603050405020304" pitchFamily="2"/>
              </a:rPr>
              <a:t>‘I’m paying way too much in taxes.’ </a:t>
            </a:r>
          </a:p>
          <a:p>
            <a:pPr marL="411480" marR="137160" indent="320040" algn="l">
              <a:lnSpc>
                <a:spcPts val="2200"/>
              </a:lnSpc>
              <a:spcBef>
                <a:spcPts val="0"/>
              </a:spcBef>
              <a:spcAft>
                <a:spcPts val="0"/>
              </a:spcAft>
              <a:buFont typeface="Symbol"/>
              <a:buChar char="·"/>
            </a:pPr>
            <a:r>
              <a:rPr lang="en-US" sz="1650" spc="0">
                <a:solidFill>
                  <a:srgbClr val="3B9B34"/>
                </a:solidFill>
                <a:latin typeface="Tahoma" panose="02020603050405020304" pitchFamily="2"/>
              </a:rPr>
              <a:t>‘I’m unclear if I have enough insurance protection or if I need anything at all.’ </a:t>
            </a:r>
          </a:p>
          <a:p>
            <a:pPr marL="411480" marR="0" indent="320040" algn="l">
              <a:lnSpc>
                <a:spcPts val="2200"/>
              </a:lnSpc>
              <a:spcBef>
                <a:spcPts val="0"/>
              </a:spcBef>
              <a:spcAft>
                <a:spcPts val="15335"/>
              </a:spcAft>
              <a:buFont typeface="Symbol"/>
              <a:buChar char="·"/>
            </a:pPr>
            <a:r>
              <a:rPr lang="en-US" sz="1650" spc="0">
                <a:solidFill>
                  <a:srgbClr val="3B9B34"/>
                </a:solidFill>
                <a:latin typeface="Tahoma" panose="02020603050405020304" pitchFamily="2"/>
              </a:rPr>
              <a:t>‘If I had a long-term disability or illness, I really don’t know if I would be able to meet my financial obligations.’ </a:t>
            </a:r>
          </a:p>
        </p:txBody>
      </p:sp>
      <p:sp>
        <p:nvSpPr>
          <p:cNvPr id="7" name="Text Placeholder 6"/>
          <p:cNvSpPr>
            <a:spLocks noGrp="1"/>
          </p:cNvSpPr>
          <p:nvPr>
            <p:ph type="body" idx="10"/>
          </p:nvPr>
        </p:nvSpPr>
        <p:spPr>
          <a:xfrm>
            <a:off x="455295" y="6481445"/>
            <a:ext cx="11379200" cy="173355"/>
          </a:xfrm>
          <a:prstGeom prst="rect">
            <a:avLst/>
          </a:prstGeom>
          <a:noFill/>
          <a:ln w="0" cmpd="sng">
            <a:noFill/>
            <a:prstDash val="solid"/>
          </a:ln>
        </p:spPr>
        <p:txBody>
          <a:bodyPr vert="horz" lIns="0" tIns="5715" rIns="0" bIns="0" anchor="t"/>
          <a:lstStyle/>
          <a:p>
            <a:pPr marL="0" marR="0" indent="0" algn="l">
              <a:lnSpc>
                <a:spcPts val="1100"/>
              </a:lnSpc>
              <a:spcAft>
                <a:spcPts val="135"/>
              </a:spcAft>
              <a:tabLst>
                <a:tab pos="9555480" algn="l"/>
                <a:tab pos="11384280" algn="r"/>
              </a:tabLst>
            </a:pPr>
            <a:r>
              <a:rPr lang="en-US" sz="1000" b="1" spc="0">
                <a:solidFill>
                  <a:srgbClr val="B0B3B5"/>
                </a:solidFill>
                <a:latin typeface="Arial" panose="02020603050405020304" pitchFamily="2"/>
              </a:rPr>
              <a:t>For Agent Use Only – Not For Use With The Public	</a:t>
            </a:r>
            <a:r>
              <a:rPr lang="en-US" sz="850" spc="0">
                <a:solidFill>
                  <a:srgbClr val="B0B3B5"/>
                </a:solidFill>
                <a:latin typeface="Verdana" panose="02020603050405020304" pitchFamily="2"/>
              </a:rPr>
              <a:t>© 2025, National Life Group	7 </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layout 8">
    <p:bg>
      <p:bgPr>
        <a:solidFill>
          <a:schemeClr val="bg1">
            <a:alpha val="100000"/>
          </a:schemeClr>
        </a:solidFill>
        <a:effectLst/>
      </p:bgPr>
    </p:bg>
    <p:spTree>
      <p:nvGrpSpPr>
        <p:cNvPr id="1" name=""/>
        <p:cNvGrpSpPr/>
        <p:nvPr/>
      </p:nvGrpSpPr>
      <p:grpSpPr>
        <a:xfrm>
          <a:off x="0" y="0"/>
          <a:ext cx="0" cy="0"/>
          <a:chOff x="0" y="0"/>
          <a:chExt cx="0" cy="0"/>
        </a:xfrm>
      </p:grpSpPr>
      <p:sp>
        <p:nvSpPr>
          <p:cNvPr id="4" name="Text Placeholder 3"/>
          <p:cNvSpPr>
            <a:spLocks noGrp="1"/>
          </p:cNvSpPr>
          <p:nvPr>
            <p:ph type="body" idx="10"/>
          </p:nvPr>
        </p:nvSpPr>
        <p:spPr>
          <a:xfrm>
            <a:off x="6138545" y="1115060"/>
            <a:ext cx="5352415" cy="3880485"/>
          </a:xfrm>
          <a:prstGeom prst="rect">
            <a:avLst/>
          </a:prstGeom>
          <a:noFill/>
          <a:ln w="0" cmpd="sng">
            <a:noFill/>
            <a:prstDash val="solid"/>
          </a:ln>
        </p:spPr>
        <p:txBody>
          <a:bodyPr vert="horz" lIns="0" tIns="0" rIns="0" bIns="0" anchor="t"/>
          <a:lstStyle/>
          <a:p>
            <a:pPr marL="0" marR="0" indent="0" algn="l">
              <a:lnSpc>
                <a:spcPts val="2000"/>
              </a:lnSpc>
              <a:spcAft>
                <a:spcPts val="0"/>
              </a:spcAft>
            </a:pPr>
            <a:r>
              <a:rPr lang="en-US" sz="1650" b="1" spc="0">
                <a:solidFill>
                  <a:srgbClr val="414041"/>
                </a:solidFill>
                <a:latin typeface="Tahoma" panose="02020603050405020304" pitchFamily="2"/>
              </a:rPr>
              <a:t>Needs: </a:t>
            </a:r>
          </a:p>
          <a:p>
            <a:pPr marL="228600" marR="0" indent="228600" algn="l">
              <a:lnSpc>
                <a:spcPts val="2100"/>
              </a:lnSpc>
              <a:spcBef>
                <a:spcPts val="1710"/>
              </a:spcBef>
              <a:spcAft>
                <a:spcPts val="0"/>
              </a:spcAft>
              <a:buFont typeface="Symbol"/>
              <a:buChar char="·"/>
            </a:pPr>
            <a:r>
              <a:rPr lang="en-US" sz="1650" spc="145">
                <a:solidFill>
                  <a:srgbClr val="414041"/>
                </a:solidFill>
                <a:latin typeface="Tahoma" panose="02020603050405020304" pitchFamily="2"/>
              </a:rPr>
              <a:t>Protect spouse and dependents </a:t>
            </a:r>
          </a:p>
          <a:p>
            <a:pPr marL="228600" marR="0" indent="228600" algn="l">
              <a:lnSpc>
                <a:spcPts val="2100"/>
              </a:lnSpc>
              <a:spcBef>
                <a:spcPts val="1680"/>
              </a:spcBef>
              <a:spcAft>
                <a:spcPts val="0"/>
              </a:spcAft>
              <a:buFont typeface="Symbol"/>
              <a:buChar char="·"/>
            </a:pPr>
            <a:r>
              <a:rPr lang="en-US" sz="1650" spc="150">
                <a:solidFill>
                  <a:srgbClr val="414041"/>
                </a:solidFill>
                <a:latin typeface="Tahoma" panose="02020603050405020304" pitchFamily="2"/>
              </a:rPr>
              <a:t>Income replacement </a:t>
            </a:r>
          </a:p>
          <a:p>
            <a:pPr marL="228600" marR="0" indent="228600" algn="l">
              <a:lnSpc>
                <a:spcPts val="2100"/>
              </a:lnSpc>
              <a:spcBef>
                <a:spcPts val="1660"/>
              </a:spcBef>
              <a:spcAft>
                <a:spcPts val="0"/>
              </a:spcAft>
              <a:buFont typeface="Symbol"/>
              <a:buChar char="·"/>
            </a:pPr>
            <a:r>
              <a:rPr lang="en-US" sz="1650" spc="120">
                <a:solidFill>
                  <a:srgbClr val="414041"/>
                </a:solidFill>
                <a:latin typeface="Tahoma" panose="02020603050405020304" pitchFamily="2"/>
              </a:rPr>
              <a:t>Cover mortgage and living expenses </a:t>
            </a:r>
          </a:p>
          <a:p>
            <a:pPr marL="228600" marR="0" indent="228600" algn="l">
              <a:lnSpc>
                <a:spcPts val="3700"/>
              </a:lnSpc>
              <a:spcBef>
                <a:spcPts val="0"/>
              </a:spcBef>
              <a:spcAft>
                <a:spcPts val="0"/>
              </a:spcAft>
              <a:buFont typeface="Symbol"/>
              <a:buChar char="·"/>
            </a:pPr>
            <a:r>
              <a:rPr lang="en-US" sz="1650" spc="0">
                <a:solidFill>
                  <a:srgbClr val="414041"/>
                </a:solidFill>
                <a:latin typeface="Tahoma" panose="02020603050405020304" pitchFamily="2"/>
              </a:rPr>
              <a:t>College planning </a:t>
            </a:r>
            <a:br/>
            <a:r>
              <a:rPr lang="en-US" sz="1650" b="1" spc="0">
                <a:solidFill>
                  <a:srgbClr val="414041"/>
                </a:solidFill>
                <a:latin typeface="Tahoma" panose="02020603050405020304" pitchFamily="2"/>
              </a:rPr>
              <a:t>Recommended: </a:t>
            </a:r>
          </a:p>
          <a:p>
            <a:pPr marL="228600" marR="0" indent="228600" algn="l">
              <a:lnSpc>
                <a:spcPts val="2100"/>
              </a:lnSpc>
              <a:spcBef>
                <a:spcPts val="1685"/>
              </a:spcBef>
              <a:spcAft>
                <a:spcPts val="0"/>
              </a:spcAft>
              <a:buFont typeface="Symbol"/>
              <a:buChar char="·"/>
            </a:pPr>
            <a:r>
              <a:rPr lang="en-US" sz="1650" spc="105">
                <a:solidFill>
                  <a:srgbClr val="414041"/>
                </a:solidFill>
                <a:latin typeface="Tahoma" panose="02020603050405020304" pitchFamily="2"/>
              </a:rPr>
              <a:t>Joint or individual term life policies </a:t>
            </a:r>
          </a:p>
          <a:p>
            <a:pPr marL="228600" marR="0" indent="228600" algn="l">
              <a:lnSpc>
                <a:spcPts val="2200"/>
              </a:lnSpc>
              <a:spcBef>
                <a:spcPts val="1625"/>
              </a:spcBef>
              <a:spcAft>
                <a:spcPts val="0"/>
              </a:spcAft>
              <a:buFont typeface="Symbol"/>
              <a:buChar char="·"/>
            </a:pPr>
            <a:r>
              <a:rPr lang="en-US" sz="1650" spc="114">
                <a:solidFill>
                  <a:srgbClr val="414041"/>
                </a:solidFill>
                <a:latin typeface="Tahoma" panose="02020603050405020304" pitchFamily="2"/>
              </a:rPr>
              <a:t>Consider permanent life insurance for financial goals </a:t>
            </a:r>
          </a:p>
        </p:txBody>
      </p:sp>
      <p:sp>
        <p:nvSpPr>
          <p:cNvPr id="5" name="Text Placeholder 4"/>
          <p:cNvSpPr>
            <a:spLocks noGrp="1"/>
          </p:cNvSpPr>
          <p:nvPr>
            <p:ph type="body" idx="10"/>
          </p:nvPr>
        </p:nvSpPr>
        <p:spPr>
          <a:xfrm>
            <a:off x="410845" y="0"/>
            <a:ext cx="4292600" cy="3380740"/>
          </a:xfrm>
          <a:prstGeom prst="rect">
            <a:avLst/>
          </a:prstGeom>
          <a:noFill/>
          <a:ln w="0" cmpd="sng">
            <a:noFill/>
            <a:prstDash val="solid"/>
          </a:ln>
        </p:spPr>
        <p:txBody>
          <a:bodyPr vert="horz" lIns="0" tIns="1543050" rIns="0" bIns="0" anchor="t">
            <a:normAutofit fontScale="95000"/>
          </a:bodyPr>
          <a:lstStyle/>
          <a:p>
            <a:pPr marL="91440" marR="0" indent="0" algn="l">
              <a:lnSpc>
                <a:spcPts val="3900"/>
              </a:lnSpc>
              <a:spcAft>
                <a:spcPts val="2760"/>
              </a:spcAft>
            </a:pPr>
            <a:r>
              <a:rPr lang="en-US" sz="3300" spc="0">
                <a:solidFill>
                  <a:srgbClr val="3B9B34"/>
                </a:solidFill>
                <a:latin typeface="Arial" panose="02020603050405020304" pitchFamily="2"/>
              </a:rPr>
              <a:t>Newlyweds &amp; </a:t>
            </a:r>
            <a:br/>
            <a:r>
              <a:rPr lang="en-US" sz="3300" spc="0">
                <a:solidFill>
                  <a:srgbClr val="3B9B34"/>
                </a:solidFill>
                <a:latin typeface="Arial" panose="02020603050405020304" pitchFamily="2"/>
              </a:rPr>
              <a:t>Young Families </a:t>
            </a:r>
            <a:br/>
            <a:r>
              <a:rPr lang="en-US" sz="3300" spc="0">
                <a:solidFill>
                  <a:srgbClr val="3B9B34"/>
                </a:solidFill>
                <a:latin typeface="Arial" panose="02020603050405020304" pitchFamily="2"/>
              </a:rPr>
              <a:t>(30s-40s) </a:t>
            </a:r>
          </a:p>
        </p:txBody>
      </p:sp>
      <p:sp>
        <p:nvSpPr>
          <p:cNvPr id="6" name="Text Placeholder 5"/>
          <p:cNvSpPr>
            <a:spLocks noGrp="1"/>
          </p:cNvSpPr>
          <p:nvPr>
            <p:ph type="body" idx="10"/>
          </p:nvPr>
        </p:nvSpPr>
        <p:spPr>
          <a:xfrm>
            <a:off x="410845" y="3380740"/>
            <a:ext cx="4292600" cy="3100705"/>
          </a:xfrm>
          <a:prstGeom prst="rect">
            <a:avLst/>
          </a:prstGeom>
          <a:noFill/>
          <a:ln w="0" cmpd="sng">
            <a:noFill/>
            <a:prstDash val="solid"/>
          </a:ln>
        </p:spPr>
        <p:txBody>
          <a:bodyPr vert="horz" lIns="0" tIns="3175" rIns="0" bIns="0" anchor="t"/>
          <a:lstStyle/>
          <a:p>
            <a:pPr marL="365760" marR="45720" indent="274320" algn="l">
              <a:lnSpc>
                <a:spcPts val="2200"/>
              </a:lnSpc>
              <a:spcAft>
                <a:spcPts val="0"/>
              </a:spcAft>
              <a:buFont typeface="Symbol"/>
              <a:buChar char="·"/>
            </a:pPr>
            <a:r>
              <a:rPr lang="en-US" sz="1650" spc="0">
                <a:solidFill>
                  <a:srgbClr val="3B9B34"/>
                </a:solidFill>
                <a:latin typeface="Tahoma" panose="02020603050405020304" pitchFamily="2"/>
              </a:rPr>
              <a:t>‘We are worried that we are not on track for retirement given all our multiple financial priorities.’ </a:t>
            </a:r>
          </a:p>
          <a:p>
            <a:pPr marL="365760" marR="45720" indent="274320" algn="just">
              <a:lnSpc>
                <a:spcPts val="2200"/>
              </a:lnSpc>
              <a:spcBef>
                <a:spcPts val="0"/>
              </a:spcBef>
              <a:spcAft>
                <a:spcPts val="0"/>
              </a:spcAft>
              <a:buFont typeface="Symbol"/>
              <a:buChar char="·"/>
            </a:pPr>
            <a:r>
              <a:rPr lang="en-US" sz="1650" spc="0">
                <a:solidFill>
                  <a:srgbClr val="3B9B34"/>
                </a:solidFill>
                <a:latin typeface="Tahoma" panose="02020603050405020304" pitchFamily="2"/>
              </a:rPr>
              <a:t>‘We worry about our old 401Ks sitting at our previous employer(s).’ </a:t>
            </a:r>
          </a:p>
          <a:p>
            <a:pPr marL="365760" marR="0" indent="274320" algn="l">
              <a:lnSpc>
                <a:spcPts val="2200"/>
              </a:lnSpc>
              <a:spcBef>
                <a:spcPts val="0"/>
              </a:spcBef>
              <a:spcAft>
                <a:spcPts val="9210"/>
              </a:spcAft>
              <a:buFont typeface="Symbol"/>
              <a:buChar char="·"/>
            </a:pPr>
            <a:r>
              <a:rPr lang="en-US" sz="1650" spc="0">
                <a:solidFill>
                  <a:srgbClr val="3B9B34"/>
                </a:solidFill>
                <a:latin typeface="Tahoma" panose="02020603050405020304" pitchFamily="2"/>
              </a:rPr>
              <a:t>‘We’re unclear if we have enough insurance protection for the both of us.’ </a:t>
            </a:r>
          </a:p>
        </p:txBody>
      </p:sp>
      <p:sp>
        <p:nvSpPr>
          <p:cNvPr id="7" name="Text Placeholder 6"/>
          <p:cNvSpPr>
            <a:spLocks noGrp="1"/>
          </p:cNvSpPr>
          <p:nvPr>
            <p:ph type="body" idx="10"/>
          </p:nvPr>
        </p:nvSpPr>
        <p:spPr>
          <a:xfrm>
            <a:off x="444500" y="6481445"/>
            <a:ext cx="11379200" cy="173355"/>
          </a:xfrm>
          <a:prstGeom prst="rect">
            <a:avLst/>
          </a:prstGeom>
          <a:noFill/>
          <a:ln w="0" cmpd="sng">
            <a:noFill/>
            <a:prstDash val="solid"/>
          </a:ln>
        </p:spPr>
        <p:txBody>
          <a:bodyPr vert="horz" lIns="0" tIns="5715" rIns="0" bIns="0" anchor="t"/>
          <a:lstStyle/>
          <a:p>
            <a:pPr marL="0" marR="0" indent="0" algn="l">
              <a:lnSpc>
                <a:spcPts val="1100"/>
              </a:lnSpc>
              <a:spcAft>
                <a:spcPts val="135"/>
              </a:spcAft>
              <a:tabLst>
                <a:tab pos="9555480" algn="l"/>
                <a:tab pos="11384280" algn="r"/>
              </a:tabLst>
            </a:pPr>
            <a:r>
              <a:rPr lang="en-US" sz="1000" b="1" spc="0">
                <a:solidFill>
                  <a:srgbClr val="B0B3B5"/>
                </a:solidFill>
                <a:latin typeface="Arial" panose="02020603050405020304" pitchFamily="2"/>
              </a:rPr>
              <a:t>For Agent Use Only – Not For Use With The Public	</a:t>
            </a:r>
            <a:r>
              <a:rPr lang="en-US" sz="850" spc="0">
                <a:solidFill>
                  <a:srgbClr val="B0B3B5"/>
                </a:solidFill>
                <a:latin typeface="Verdana" panose="02020603050405020304" pitchFamily="2"/>
              </a:rPr>
              <a:t>© 2025, National Life Group	8 </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layout 9">
    <p:bg>
      <p:bgPr>
        <a:solidFill>
          <a:schemeClr val="bg1">
            <a:alpha val="100000"/>
          </a:schemeClr>
        </a:solidFill>
        <a:effectLst/>
      </p:bgPr>
    </p:bg>
    <p:spTree>
      <p:nvGrpSpPr>
        <p:cNvPr id="1" name=""/>
        <p:cNvGrpSpPr/>
        <p:nvPr/>
      </p:nvGrpSpPr>
      <p:grpSpPr>
        <a:xfrm>
          <a:off x="0" y="0"/>
          <a:ext cx="0" cy="0"/>
          <a:chOff x="0" y="0"/>
          <a:chExt cx="0" cy="0"/>
        </a:xfrm>
      </p:grpSpPr>
      <p:sp>
        <p:nvSpPr>
          <p:cNvPr id="4" name="Text Placeholder 3"/>
          <p:cNvSpPr>
            <a:spLocks noGrp="1"/>
          </p:cNvSpPr>
          <p:nvPr>
            <p:ph type="body" idx="10"/>
          </p:nvPr>
        </p:nvSpPr>
        <p:spPr>
          <a:xfrm>
            <a:off x="6138545" y="1115060"/>
            <a:ext cx="5245735" cy="3519170"/>
          </a:xfrm>
          <a:prstGeom prst="rect">
            <a:avLst/>
          </a:prstGeom>
          <a:noFill/>
          <a:ln w="0" cmpd="sng">
            <a:noFill/>
            <a:prstDash val="solid"/>
          </a:ln>
        </p:spPr>
        <p:txBody>
          <a:bodyPr vert="horz" lIns="0" tIns="0" rIns="0" bIns="0" anchor="t"/>
          <a:lstStyle/>
          <a:p>
            <a:pPr marL="0" marR="0" indent="0" algn="l">
              <a:lnSpc>
                <a:spcPts val="2000"/>
              </a:lnSpc>
              <a:spcAft>
                <a:spcPts val="0"/>
              </a:spcAft>
            </a:pPr>
            <a:r>
              <a:rPr lang="en-US" sz="1650" b="1" spc="0">
                <a:solidFill>
                  <a:srgbClr val="414041"/>
                </a:solidFill>
                <a:latin typeface="Tahoma" panose="02020603050405020304" pitchFamily="2"/>
              </a:rPr>
              <a:t>Needs: </a:t>
            </a:r>
          </a:p>
          <a:p>
            <a:pPr marL="228600" marR="0" indent="228600" algn="l">
              <a:lnSpc>
                <a:spcPts val="2100"/>
              </a:lnSpc>
              <a:spcBef>
                <a:spcPts val="1710"/>
              </a:spcBef>
              <a:spcAft>
                <a:spcPts val="0"/>
              </a:spcAft>
              <a:buFont typeface="Symbol"/>
              <a:buChar char="·"/>
            </a:pPr>
            <a:r>
              <a:rPr lang="en-US" sz="1650" spc="100">
                <a:solidFill>
                  <a:srgbClr val="414041"/>
                </a:solidFill>
                <a:latin typeface="Tahoma" panose="02020603050405020304" pitchFamily="2"/>
              </a:rPr>
              <a:t>Higher coverage for lifestyle &amp; education costs </a:t>
            </a:r>
          </a:p>
          <a:p>
            <a:pPr marL="228600" marR="182880" indent="228600" algn="l">
              <a:lnSpc>
                <a:spcPts val="2200"/>
              </a:lnSpc>
              <a:spcBef>
                <a:spcPts val="1595"/>
              </a:spcBef>
              <a:spcAft>
                <a:spcPts val="0"/>
              </a:spcAft>
              <a:buFont typeface="Symbol"/>
              <a:buChar char="·"/>
            </a:pPr>
            <a:r>
              <a:rPr lang="en-US" sz="1650" spc="0">
                <a:solidFill>
                  <a:srgbClr val="414041"/>
                </a:solidFill>
                <a:latin typeface="Tahoma" panose="02020603050405020304" pitchFamily="2"/>
              </a:rPr>
              <a:t>Begin estate planning Retirement planning in full force </a:t>
            </a:r>
          </a:p>
          <a:p>
            <a:pPr marL="228600" marR="0" indent="228600" algn="l">
              <a:lnSpc>
                <a:spcPts val="3700"/>
              </a:lnSpc>
              <a:spcBef>
                <a:spcPts val="0"/>
              </a:spcBef>
              <a:spcAft>
                <a:spcPts val="0"/>
              </a:spcAft>
              <a:buFont typeface="Symbol"/>
              <a:buChar char="·"/>
            </a:pPr>
            <a:r>
              <a:rPr lang="en-US" sz="1650" spc="120">
                <a:solidFill>
                  <a:srgbClr val="414041"/>
                </a:solidFill>
                <a:latin typeface="Tahoma" panose="02020603050405020304" pitchFamily="2"/>
              </a:rPr>
              <a:t>Business/partnership coverage </a:t>
            </a:r>
            <a:r>
              <a:rPr lang="en-US" sz="1650" b="1" spc="120">
                <a:solidFill>
                  <a:srgbClr val="414041"/>
                </a:solidFill>
                <a:latin typeface="Tahoma" panose="02020603050405020304" pitchFamily="2"/>
              </a:rPr>
              <a:t>Recommended: </a:t>
            </a:r>
          </a:p>
          <a:p>
            <a:pPr marL="228600" marR="0" indent="228600" algn="l">
              <a:lnSpc>
                <a:spcPts val="2100"/>
              </a:lnSpc>
              <a:spcBef>
                <a:spcPts val="1705"/>
              </a:spcBef>
              <a:spcAft>
                <a:spcPts val="0"/>
              </a:spcAft>
              <a:buFont typeface="Symbol"/>
              <a:buChar char="·"/>
            </a:pPr>
            <a:r>
              <a:rPr lang="en-US" sz="1650" spc="145">
                <a:solidFill>
                  <a:srgbClr val="414041"/>
                </a:solidFill>
                <a:latin typeface="Tahoma" panose="02020603050405020304" pitchFamily="2"/>
              </a:rPr>
              <a:t>Layered term and permanent insurance </a:t>
            </a:r>
          </a:p>
          <a:p>
            <a:pPr marL="228600" marR="0" indent="228600" algn="l">
              <a:lnSpc>
                <a:spcPts val="2300"/>
              </a:lnSpc>
              <a:spcBef>
                <a:spcPts val="1580"/>
              </a:spcBef>
              <a:spcAft>
                <a:spcPts val="780"/>
              </a:spcAft>
              <a:buFont typeface="Symbol"/>
              <a:buChar char="·"/>
            </a:pPr>
            <a:r>
              <a:rPr lang="en-US" sz="1650" spc="125">
                <a:solidFill>
                  <a:srgbClr val="414041"/>
                </a:solidFill>
                <a:latin typeface="Tahoma" panose="02020603050405020304" pitchFamily="2"/>
              </a:rPr>
              <a:t>Increase coverage as income grows </a:t>
            </a:r>
          </a:p>
        </p:txBody>
      </p:sp>
      <p:sp>
        <p:nvSpPr>
          <p:cNvPr id="5" name="Text Placeholder 4"/>
          <p:cNvSpPr>
            <a:spLocks noGrp="1"/>
          </p:cNvSpPr>
          <p:nvPr>
            <p:ph type="body" idx="10"/>
          </p:nvPr>
        </p:nvSpPr>
        <p:spPr>
          <a:xfrm>
            <a:off x="499745" y="0"/>
            <a:ext cx="4292600" cy="3185795"/>
          </a:xfrm>
          <a:prstGeom prst="rect">
            <a:avLst/>
          </a:prstGeom>
          <a:noFill/>
          <a:ln w="0" cmpd="sng">
            <a:noFill/>
            <a:prstDash val="solid"/>
          </a:ln>
        </p:spPr>
        <p:txBody>
          <a:bodyPr vert="horz" lIns="0" tIns="1713865" rIns="0" bIns="0" anchor="t">
            <a:normAutofit fontScale="95000"/>
          </a:bodyPr>
          <a:lstStyle/>
          <a:p>
            <a:pPr marL="182880" marR="0" indent="0" algn="l">
              <a:lnSpc>
                <a:spcPts val="3800"/>
              </a:lnSpc>
              <a:spcAft>
                <a:spcPts val="0"/>
              </a:spcAft>
            </a:pPr>
            <a:r>
              <a:rPr lang="en-US" sz="3150" spc="0">
                <a:solidFill>
                  <a:srgbClr val="3B9B34"/>
                </a:solidFill>
                <a:latin typeface="Verdana" panose="02020603050405020304" pitchFamily="2"/>
              </a:rPr>
              <a:t>Established </a:t>
            </a:r>
          </a:p>
          <a:p>
            <a:pPr marL="182880" marR="0" indent="0" algn="l">
              <a:lnSpc>
                <a:spcPts val="3800"/>
              </a:lnSpc>
              <a:spcBef>
                <a:spcPts val="130"/>
              </a:spcBef>
              <a:spcAft>
                <a:spcPts val="3910"/>
              </a:spcAft>
            </a:pPr>
            <a:r>
              <a:rPr lang="en-US" sz="3150" spc="-10">
                <a:solidFill>
                  <a:srgbClr val="3B9B34"/>
                </a:solidFill>
                <a:latin typeface="Verdana" panose="02020603050405020304" pitchFamily="2"/>
              </a:rPr>
              <a:t>Families (40s-50s) </a:t>
            </a:r>
          </a:p>
        </p:txBody>
      </p:sp>
      <p:sp>
        <p:nvSpPr>
          <p:cNvPr id="6" name="Text Placeholder 5"/>
          <p:cNvSpPr>
            <a:spLocks noGrp="1"/>
          </p:cNvSpPr>
          <p:nvPr>
            <p:ph type="body" idx="10"/>
          </p:nvPr>
        </p:nvSpPr>
        <p:spPr>
          <a:xfrm>
            <a:off x="499745" y="3185795"/>
            <a:ext cx="4292600" cy="3295650"/>
          </a:xfrm>
          <a:prstGeom prst="rect">
            <a:avLst/>
          </a:prstGeom>
          <a:noFill/>
          <a:ln w="0" cmpd="sng">
            <a:noFill/>
            <a:prstDash val="solid"/>
          </a:ln>
        </p:spPr>
        <p:txBody>
          <a:bodyPr vert="horz" lIns="0" tIns="5715" rIns="0" bIns="0" anchor="t"/>
          <a:lstStyle/>
          <a:p>
            <a:pPr marL="320040" marR="228600" indent="274320" algn="l">
              <a:lnSpc>
                <a:spcPts val="2200"/>
              </a:lnSpc>
              <a:spcAft>
                <a:spcPts val="0"/>
              </a:spcAft>
              <a:buFont typeface="Symbol"/>
              <a:buChar char="·"/>
            </a:pPr>
            <a:r>
              <a:rPr lang="en-US" sz="1650" spc="0">
                <a:solidFill>
                  <a:srgbClr val="3B9B34"/>
                </a:solidFill>
                <a:latin typeface="Tahoma" panose="02020603050405020304" pitchFamily="2"/>
              </a:rPr>
              <a:t>‘I’m concerned with how to pay for my kid’s college.’ </a:t>
            </a:r>
          </a:p>
          <a:p>
            <a:pPr marL="320040" marR="91440" indent="274320" algn="l">
              <a:lnSpc>
                <a:spcPts val="2200"/>
              </a:lnSpc>
              <a:spcBef>
                <a:spcPts val="0"/>
              </a:spcBef>
              <a:spcAft>
                <a:spcPts val="0"/>
              </a:spcAft>
              <a:buFont typeface="Symbol"/>
              <a:buChar char="·"/>
            </a:pPr>
            <a:r>
              <a:rPr lang="en-US" sz="1650" spc="0">
                <a:solidFill>
                  <a:srgbClr val="3B9B34"/>
                </a:solidFill>
                <a:latin typeface="Tahoma" panose="02020603050405020304" pitchFamily="2"/>
              </a:rPr>
              <a:t>‘We worry about our old 401Ks sitting at our previous employer(s).’ </a:t>
            </a:r>
          </a:p>
          <a:p>
            <a:pPr marL="320040" marR="45720" indent="274320" algn="l">
              <a:lnSpc>
                <a:spcPts val="2200"/>
              </a:lnSpc>
              <a:spcBef>
                <a:spcPts val="20"/>
              </a:spcBef>
              <a:spcAft>
                <a:spcPts val="8565"/>
              </a:spcAft>
              <a:buFont typeface="Symbol"/>
              <a:buChar char="·"/>
            </a:pPr>
            <a:r>
              <a:rPr lang="en-US" sz="1650" spc="0">
                <a:solidFill>
                  <a:srgbClr val="3B9B34"/>
                </a:solidFill>
                <a:latin typeface="Tahoma" panose="02020603050405020304" pitchFamily="2"/>
              </a:rPr>
              <a:t>‘If I had a long-term disability or illness, I really don’t know if I would be able to meet my financial obligations and maintain my standard of living.’ </a:t>
            </a:r>
          </a:p>
        </p:txBody>
      </p:sp>
      <p:sp>
        <p:nvSpPr>
          <p:cNvPr id="7" name="Text Placeholder 6"/>
          <p:cNvSpPr>
            <a:spLocks noGrp="1"/>
          </p:cNvSpPr>
          <p:nvPr>
            <p:ph type="body" idx="10"/>
          </p:nvPr>
        </p:nvSpPr>
        <p:spPr>
          <a:xfrm>
            <a:off x="444500" y="6481445"/>
            <a:ext cx="11379200" cy="173355"/>
          </a:xfrm>
          <a:prstGeom prst="rect">
            <a:avLst/>
          </a:prstGeom>
          <a:noFill/>
          <a:ln w="0" cmpd="sng">
            <a:noFill/>
            <a:prstDash val="solid"/>
          </a:ln>
        </p:spPr>
        <p:txBody>
          <a:bodyPr vert="horz" lIns="0" tIns="5715" rIns="0" bIns="0" anchor="t"/>
          <a:lstStyle/>
          <a:p>
            <a:pPr marL="0" marR="0" indent="0" algn="l">
              <a:lnSpc>
                <a:spcPts val="1100"/>
              </a:lnSpc>
              <a:spcAft>
                <a:spcPts val="135"/>
              </a:spcAft>
              <a:tabLst>
                <a:tab pos="9555480" algn="l"/>
                <a:tab pos="11384280" algn="r"/>
              </a:tabLst>
            </a:pPr>
            <a:r>
              <a:rPr lang="en-US" sz="1000" b="1" spc="0">
                <a:solidFill>
                  <a:srgbClr val="B0B3B5"/>
                </a:solidFill>
                <a:latin typeface="Arial" panose="02020603050405020304" pitchFamily="2"/>
              </a:rPr>
              <a:t>For Agent Use Only – Not For Use With The Public	</a:t>
            </a:r>
            <a:r>
              <a:rPr lang="en-US" sz="850" spc="0">
                <a:solidFill>
                  <a:srgbClr val="B0B3B5"/>
                </a:solidFill>
                <a:latin typeface="Verdana" panose="02020603050405020304" pitchFamily="2"/>
              </a:rPr>
              <a:t>© 2025, National Life Group	9 </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p:bodyStyle/>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5.xml"/><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pic>
        <p:nvPicPr>
          <p:cNvPr id="3" name="Picture 2"/>
          <p:cNvPicPr/>
          <p:nvPr/>
        </p:nvPicPr>
        <p:blipFill>
          <a:blip r:embed="rId2"/>
          <a:stretch>
            <a:fillRect/>
          </a:stretch>
        </p:blipFill>
        <p:spPr>
          <a:xfrm>
            <a:off x="4885690" y="0"/>
            <a:ext cx="7299960" cy="6845935"/>
          </a:xfrm>
          <a:prstGeom prst="rect">
            <a:avLst/>
          </a:prstGeom>
        </p:spPr>
      </p:pic>
      <p:pic>
        <p:nvPicPr>
          <p:cNvPr id="5" name="Picture 4"/>
          <p:cNvPicPr/>
          <p:nvPr/>
        </p:nvPicPr>
        <p:blipFill>
          <a:blip r:embed="rId3"/>
          <a:stretch>
            <a:fillRect/>
          </a:stretch>
        </p:blipFill>
        <p:spPr>
          <a:xfrm>
            <a:off x="420370" y="533400"/>
            <a:ext cx="2036445" cy="533400"/>
          </a:xfrm>
          <a:prstGeom prst="rect">
            <a:avLst/>
          </a:prstGeom>
        </p:spPr>
      </p:pic>
      <p:sp>
        <p:nvSpPr>
          <p:cNvPr id="6" name="Text Placeholder 5"/>
          <p:cNvSpPr>
            <a:spLocks noGrp="1"/>
          </p:cNvSpPr>
          <p:nvPr>
            <p:ph type="body" idx="10"/>
          </p:nvPr>
        </p:nvSpPr>
        <p:spPr>
          <a:xfrm>
            <a:off x="420370" y="2541270"/>
            <a:ext cx="6705600" cy="1938655"/>
          </a:xfrm>
          <a:prstGeom prst="rect">
            <a:avLst/>
          </a:prstGeom>
          <a:noFill/>
          <a:ln w="0" cmpd="sng">
            <a:noFill/>
            <a:prstDash val="solid"/>
          </a:ln>
        </p:spPr>
        <p:txBody>
          <a:bodyPr vert="horz" lIns="0" tIns="0" rIns="0" bIns="0" anchor="t">
            <a:normAutofit fontScale="95000"/>
          </a:bodyPr>
          <a:lstStyle/>
          <a:p>
            <a:pPr marL="45720" marR="0" indent="0" algn="l">
              <a:lnSpc>
                <a:spcPts val="3800"/>
              </a:lnSpc>
              <a:spcAft>
                <a:spcPts val="11445"/>
              </a:spcAft>
            </a:pPr>
            <a:r>
              <a:rPr lang="en-US" sz="3100" b="1" spc="114">
                <a:solidFill>
                  <a:srgbClr val="3B9B34"/>
                </a:solidFill>
                <a:latin typeface="Tahoma" panose="02020603050405020304" pitchFamily="2"/>
              </a:rPr>
              <a:t>Life Insurance Across Lifestages </a:t>
            </a:r>
          </a:p>
        </p:txBody>
      </p:sp>
      <p:sp>
        <p:nvSpPr>
          <p:cNvPr id="7" name="Text Placeholder 6"/>
          <p:cNvSpPr>
            <a:spLocks noGrp="1"/>
          </p:cNvSpPr>
          <p:nvPr>
            <p:ph type="body" idx="10"/>
          </p:nvPr>
        </p:nvSpPr>
        <p:spPr>
          <a:xfrm>
            <a:off x="420370" y="4479925"/>
            <a:ext cx="6705600" cy="1995170"/>
          </a:xfrm>
          <a:prstGeom prst="rect">
            <a:avLst/>
          </a:prstGeom>
          <a:noFill/>
          <a:ln w="0" cmpd="sng">
            <a:noFill/>
            <a:prstDash val="solid"/>
          </a:ln>
        </p:spPr>
        <p:txBody>
          <a:bodyPr vert="horz" lIns="0" tIns="0" rIns="0" bIns="0" anchor="t"/>
          <a:lstStyle/>
          <a:p>
            <a:pPr marL="45720" marR="457200" indent="0" algn="l">
              <a:lnSpc>
                <a:spcPts val="1100"/>
              </a:lnSpc>
              <a:spcAft>
                <a:spcPts val="0"/>
              </a:spcAft>
            </a:pPr>
            <a:r>
              <a:rPr lang="en-US" sz="850" spc="0">
                <a:solidFill>
                  <a:srgbClr val="B1B3B5"/>
                </a:solidFill>
                <a:latin typeface="Arial" panose="02020603050405020304" pitchFamily="2"/>
              </a:rPr>
              <a:t>National Life Group® is a trade name of National Life Insurance Company, Montpelier, VT, Life Insurance Company of the Southwest, Addison, TX, and their affiliates. Each company of National Life Group is solely responsible for its own financial condition and contractual obligations. Life Insurance Company of the Southwest is not an authorized insurer in New York and does not conduct insurance business in New York. </a:t>
            </a:r>
          </a:p>
          <a:p>
            <a:pPr marL="45720" marR="1005840" indent="0" algn="l">
              <a:lnSpc>
                <a:spcPts val="1100"/>
              </a:lnSpc>
              <a:spcBef>
                <a:spcPts val="610"/>
              </a:spcBef>
              <a:spcAft>
                <a:spcPts val="0"/>
              </a:spcAft>
            </a:pPr>
            <a:r>
              <a:rPr lang="en-US" sz="850" spc="0">
                <a:solidFill>
                  <a:srgbClr val="B1B3B5"/>
                </a:solidFill>
                <a:latin typeface="Arial" panose="02020603050405020304" pitchFamily="2"/>
              </a:rPr>
              <a:t>This presentation may not be recorded, copied, transmitted or otherwise disseminated using any device – including but not limited to artificial intelligence note-taking platforms, webinar and browser recording functions, and meeting recording software – without the express written permission of National Life Group. </a:t>
            </a:r>
          </a:p>
          <a:p>
            <a:pPr marL="45720" marR="0" indent="0" algn="l">
              <a:lnSpc>
                <a:spcPts val="1200"/>
              </a:lnSpc>
              <a:spcBef>
                <a:spcPts val="580"/>
              </a:spcBef>
              <a:spcAft>
                <a:spcPts val="4250"/>
              </a:spcAft>
            </a:pPr>
            <a:r>
              <a:rPr lang="en-US" sz="850" spc="0">
                <a:solidFill>
                  <a:srgbClr val="B1B3B5"/>
                </a:solidFill>
                <a:latin typeface="Arial" panose="02020603050405020304" pitchFamily="2"/>
              </a:rPr>
              <a:t>The companies of National Life Group® and their representatives do not offer tax or legal advice. </a:t>
            </a:r>
            <a:br/>
            <a:r>
              <a:rPr lang="en-US" sz="850" spc="0">
                <a:solidFill>
                  <a:srgbClr val="B1B3B5"/>
                </a:solidFill>
                <a:latin typeface="Arial" panose="02020603050405020304" pitchFamily="2"/>
              </a:rPr>
              <a:t>Please encourage your clients to consult with their appropriate professional advisor. </a:t>
            </a:r>
          </a:p>
        </p:txBody>
      </p:sp>
      <p:sp>
        <p:nvSpPr>
          <p:cNvPr id="8" name="Text Placeholder 7"/>
          <p:cNvSpPr>
            <a:spLocks noGrp="1"/>
          </p:cNvSpPr>
          <p:nvPr>
            <p:ph type="body" idx="10"/>
          </p:nvPr>
        </p:nvSpPr>
        <p:spPr>
          <a:xfrm>
            <a:off x="457200" y="6475095"/>
            <a:ext cx="2425700" cy="370840"/>
          </a:xfrm>
          <a:prstGeom prst="rect">
            <a:avLst/>
          </a:prstGeom>
          <a:noFill/>
          <a:ln w="0" cmpd="sng">
            <a:noFill/>
            <a:prstDash val="solid"/>
          </a:ln>
        </p:spPr>
        <p:txBody>
          <a:bodyPr vert="horz" lIns="0" tIns="5080" rIns="0" bIns="0" anchor="t"/>
          <a:lstStyle/>
          <a:p>
            <a:pPr marL="0" marR="0" indent="0" algn="l">
              <a:lnSpc>
                <a:spcPts val="1200"/>
              </a:lnSpc>
              <a:spcAft>
                <a:spcPts val="1655"/>
              </a:spcAft>
            </a:pPr>
            <a:r>
              <a:rPr lang="en-US" sz="1000" spc="-20" dirty="0">
                <a:solidFill>
                  <a:srgbClr val="B1B3B5"/>
                </a:solidFill>
                <a:latin typeface="Tahoma" panose="02020603050405020304" pitchFamily="2"/>
              </a:rPr>
              <a:t>TC7994302(0525)3</a:t>
            </a:r>
          </a:p>
        </p:txBody>
      </p:sp>
      <p:sp>
        <p:nvSpPr>
          <p:cNvPr id="9" name="Text Placeholder 8"/>
          <p:cNvSpPr>
            <a:spLocks noGrp="1"/>
          </p:cNvSpPr>
          <p:nvPr>
            <p:ph type="body" idx="10"/>
          </p:nvPr>
        </p:nvSpPr>
        <p:spPr>
          <a:xfrm>
            <a:off x="6876415" y="6487160"/>
            <a:ext cx="4904105" cy="143510"/>
          </a:xfrm>
          <a:prstGeom prst="rect">
            <a:avLst/>
          </a:prstGeom>
          <a:noFill/>
          <a:ln w="0" cmpd="sng">
            <a:noFill/>
            <a:prstDash val="solid"/>
          </a:ln>
        </p:spPr>
        <p:txBody>
          <a:bodyPr vert="horz" lIns="0" tIns="1270" rIns="0" bIns="0" anchor="t"/>
          <a:lstStyle/>
          <a:p>
            <a:pPr marL="0" marR="0" indent="0" algn="l">
              <a:lnSpc>
                <a:spcPts val="1100"/>
              </a:lnSpc>
              <a:spcAft>
                <a:spcPts val="0"/>
              </a:spcAft>
              <a:tabLst>
                <a:tab pos="4937760" algn="r"/>
              </a:tabLst>
            </a:pPr>
            <a:r>
              <a:rPr lang="en-US" sz="1000" b="1" spc="0">
                <a:solidFill>
                  <a:srgbClr val="F3F3F5"/>
                </a:solidFill>
                <a:latin typeface="Arial" panose="02020603050405020304" pitchFamily="2"/>
              </a:rPr>
              <a:t>For Agent Use Only - Not for Use with the Public </a:t>
            </a:r>
            <a:r>
              <a:rPr lang="en-US" sz="850" spc="0">
                <a:solidFill>
                  <a:srgbClr val="F3F3F5"/>
                </a:solidFill>
                <a:latin typeface="Arial" panose="02020603050405020304" pitchFamily="2"/>
              </a:rPr>
              <a:t>© 2025, National Life Group	1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pic>
        <p:nvPicPr>
          <p:cNvPr id="3" name="Picture 2"/>
          <p:cNvPicPr/>
          <p:nvPr/>
        </p:nvPicPr>
        <p:blipFill>
          <a:blip r:embed="rId2"/>
          <a:stretch>
            <a:fillRect/>
          </a:stretch>
        </p:blipFill>
        <p:spPr>
          <a:xfrm>
            <a:off x="5614670" y="0"/>
            <a:ext cx="6570980" cy="6324600"/>
          </a:xfrm>
          <a:prstGeom prst="rect">
            <a:avLst/>
          </a:prstGeom>
        </p:spPr>
      </p:pic>
      <p:sp>
        <p:nvSpPr>
          <p:cNvPr id="4" name="Text Placeholder 3"/>
          <p:cNvSpPr>
            <a:spLocks noGrp="1"/>
          </p:cNvSpPr>
          <p:nvPr>
            <p:ph type="body" idx="10"/>
          </p:nvPr>
        </p:nvSpPr>
        <p:spPr>
          <a:xfrm>
            <a:off x="6138545" y="1115060"/>
            <a:ext cx="4392295" cy="3241675"/>
          </a:xfrm>
          <a:prstGeom prst="rect">
            <a:avLst/>
          </a:prstGeom>
          <a:noFill/>
          <a:ln w="0" cmpd="sng">
            <a:noFill/>
            <a:prstDash val="solid"/>
          </a:ln>
        </p:spPr>
        <p:txBody>
          <a:bodyPr vert="horz" lIns="0" tIns="0" rIns="0" bIns="0" anchor="t"/>
          <a:lstStyle/>
          <a:p>
            <a:pPr marL="0" marR="0" indent="0" algn="l">
              <a:lnSpc>
                <a:spcPts val="2000"/>
              </a:lnSpc>
              <a:spcAft>
                <a:spcPts val="0"/>
              </a:spcAft>
            </a:pPr>
            <a:r>
              <a:rPr lang="en-US" sz="1650" b="1" spc="0" dirty="0">
                <a:solidFill>
                  <a:srgbClr val="414041"/>
                </a:solidFill>
                <a:latin typeface="Tahoma" panose="02020603050405020304" pitchFamily="2"/>
              </a:rPr>
              <a:t>Needs: </a:t>
            </a:r>
          </a:p>
          <a:p>
            <a:pPr marL="0" marR="0" indent="228600" algn="l">
              <a:lnSpc>
                <a:spcPts val="2100"/>
              </a:lnSpc>
              <a:spcBef>
                <a:spcPts val="1710"/>
              </a:spcBef>
              <a:spcAft>
                <a:spcPts val="0"/>
              </a:spcAft>
              <a:buFont typeface="Symbol"/>
              <a:buChar char="·"/>
            </a:pPr>
            <a:r>
              <a:rPr lang="en-US" sz="1650" spc="130" dirty="0">
                <a:solidFill>
                  <a:srgbClr val="414041"/>
                </a:solidFill>
                <a:latin typeface="Tahoma" panose="02020603050405020304" pitchFamily="2"/>
              </a:rPr>
              <a:t>Retirement distribution strategies </a:t>
            </a:r>
          </a:p>
          <a:p>
            <a:pPr marL="0" marR="0" indent="228600" algn="l">
              <a:lnSpc>
                <a:spcPts val="2100"/>
              </a:lnSpc>
              <a:spcBef>
                <a:spcPts val="1665"/>
              </a:spcBef>
              <a:spcAft>
                <a:spcPts val="0"/>
              </a:spcAft>
              <a:buFont typeface="Symbol"/>
              <a:buChar char="·"/>
            </a:pPr>
            <a:r>
              <a:rPr lang="en-US" sz="1650" spc="105" dirty="0">
                <a:solidFill>
                  <a:srgbClr val="414041"/>
                </a:solidFill>
                <a:latin typeface="Tahoma" panose="02020603050405020304" pitchFamily="2"/>
              </a:rPr>
              <a:t>Plan for legacy </a:t>
            </a:r>
          </a:p>
          <a:p>
            <a:pPr marL="0" marR="0" indent="228600" algn="l">
              <a:lnSpc>
                <a:spcPts val="3700"/>
              </a:lnSpc>
              <a:spcBef>
                <a:spcPts val="0"/>
              </a:spcBef>
              <a:spcAft>
                <a:spcPts val="0"/>
              </a:spcAft>
              <a:buFont typeface="Symbol"/>
              <a:buChar char="·"/>
            </a:pPr>
            <a:r>
              <a:rPr lang="en-US" sz="1650" spc="0" dirty="0">
                <a:solidFill>
                  <a:srgbClr val="414041"/>
                </a:solidFill>
                <a:latin typeface="Tahoma" panose="02020603050405020304" pitchFamily="2"/>
              </a:rPr>
              <a:t>Long-term care considerations </a:t>
            </a:r>
            <a:r>
              <a:rPr lang="en-US" sz="1650" b="1" spc="0" dirty="0">
                <a:solidFill>
                  <a:srgbClr val="414041"/>
                </a:solidFill>
                <a:latin typeface="Tahoma" panose="02020603050405020304" pitchFamily="2"/>
              </a:rPr>
              <a:t>Recommended: </a:t>
            </a:r>
          </a:p>
          <a:p>
            <a:pPr marL="0" marR="0" indent="228600" algn="l">
              <a:lnSpc>
                <a:spcPts val="2100"/>
              </a:lnSpc>
              <a:spcBef>
                <a:spcPts val="1705"/>
              </a:spcBef>
              <a:spcAft>
                <a:spcPts val="0"/>
              </a:spcAft>
              <a:buFont typeface="Symbol"/>
              <a:buChar char="·"/>
            </a:pPr>
            <a:r>
              <a:rPr lang="en-US" sz="1650" spc="130" dirty="0">
                <a:solidFill>
                  <a:srgbClr val="414041"/>
                </a:solidFill>
                <a:latin typeface="Tahoma" panose="02020603050405020304" pitchFamily="2"/>
              </a:rPr>
              <a:t>Permanent life insurance </a:t>
            </a:r>
          </a:p>
          <a:p>
            <a:pPr marL="0" marR="0" indent="228600" algn="l">
              <a:lnSpc>
                <a:spcPts val="2300"/>
              </a:lnSpc>
              <a:spcBef>
                <a:spcPts val="1585"/>
              </a:spcBef>
              <a:spcAft>
                <a:spcPts val="780"/>
              </a:spcAft>
              <a:buFont typeface="Symbol"/>
              <a:buChar char="·"/>
            </a:pPr>
            <a:r>
              <a:rPr lang="en-US" sz="1650" spc="90" dirty="0">
                <a:solidFill>
                  <a:srgbClr val="414041"/>
                </a:solidFill>
                <a:latin typeface="Tahoma" panose="02020603050405020304" pitchFamily="2"/>
              </a:rPr>
              <a:t>Convert term to permanent (if needed) </a:t>
            </a:r>
          </a:p>
        </p:txBody>
      </p:sp>
      <p:sp>
        <p:nvSpPr>
          <p:cNvPr id="5" name="Text Placeholder 4"/>
          <p:cNvSpPr>
            <a:spLocks noGrp="1"/>
          </p:cNvSpPr>
          <p:nvPr>
            <p:ph type="body" idx="10"/>
          </p:nvPr>
        </p:nvSpPr>
        <p:spPr>
          <a:xfrm>
            <a:off x="501015" y="0"/>
            <a:ext cx="4292600" cy="3185795"/>
          </a:xfrm>
          <a:prstGeom prst="rect">
            <a:avLst/>
          </a:prstGeom>
          <a:noFill/>
          <a:ln w="0" cmpd="sng">
            <a:noFill/>
            <a:prstDash val="solid"/>
          </a:ln>
        </p:spPr>
        <p:txBody>
          <a:bodyPr vert="horz" lIns="0" tIns="1674495" rIns="0" bIns="0" anchor="t">
            <a:normAutofit fontScale="95000"/>
          </a:bodyPr>
          <a:lstStyle/>
          <a:p>
            <a:pPr marL="137160" marR="0" indent="0" algn="l">
              <a:lnSpc>
                <a:spcPts val="3800"/>
              </a:lnSpc>
              <a:spcAft>
                <a:spcPts val="0"/>
              </a:spcAft>
            </a:pPr>
            <a:r>
              <a:rPr lang="en-US" sz="3150" spc="0">
                <a:solidFill>
                  <a:srgbClr val="3B9B34"/>
                </a:solidFill>
                <a:latin typeface="Verdana" panose="02020603050405020304" pitchFamily="2"/>
              </a:rPr>
              <a:t>Pre-Retirement </a:t>
            </a:r>
          </a:p>
          <a:p>
            <a:pPr marL="137160" marR="0" indent="0" algn="l">
              <a:lnSpc>
                <a:spcPts val="3800"/>
              </a:lnSpc>
              <a:spcBef>
                <a:spcPts val="135"/>
              </a:spcBef>
              <a:spcAft>
                <a:spcPts val="4225"/>
              </a:spcAft>
            </a:pPr>
            <a:r>
              <a:rPr lang="en-US" sz="3150" spc="-75">
                <a:solidFill>
                  <a:srgbClr val="3B9B34"/>
                </a:solidFill>
                <a:latin typeface="Verdana" panose="02020603050405020304" pitchFamily="2"/>
              </a:rPr>
              <a:t>(50s-60s) </a:t>
            </a:r>
          </a:p>
        </p:txBody>
      </p:sp>
      <p:sp>
        <p:nvSpPr>
          <p:cNvPr id="6" name="Text Placeholder 5"/>
          <p:cNvSpPr>
            <a:spLocks noGrp="1"/>
          </p:cNvSpPr>
          <p:nvPr>
            <p:ph type="body" idx="10"/>
          </p:nvPr>
        </p:nvSpPr>
        <p:spPr>
          <a:xfrm>
            <a:off x="501015" y="3185795"/>
            <a:ext cx="4292600" cy="3300730"/>
          </a:xfrm>
          <a:prstGeom prst="rect">
            <a:avLst/>
          </a:prstGeom>
          <a:noFill/>
          <a:ln w="0" cmpd="sng">
            <a:noFill/>
            <a:prstDash val="solid"/>
          </a:ln>
        </p:spPr>
        <p:txBody>
          <a:bodyPr vert="horz" lIns="0" tIns="3175" rIns="0" bIns="0" anchor="t"/>
          <a:lstStyle/>
          <a:p>
            <a:pPr marL="320040" marR="182880" indent="274320" algn="l">
              <a:lnSpc>
                <a:spcPts val="2200"/>
              </a:lnSpc>
              <a:spcAft>
                <a:spcPts val="0"/>
              </a:spcAft>
              <a:buFont typeface="Symbol"/>
              <a:buChar char="·"/>
            </a:pPr>
            <a:r>
              <a:rPr lang="en-US" sz="1650" spc="0">
                <a:solidFill>
                  <a:srgbClr val="3B9B34"/>
                </a:solidFill>
                <a:latin typeface="Tahoma" panose="02020603050405020304" pitchFamily="2"/>
              </a:rPr>
              <a:t>‘We’re worried that we won’t be able to retire on time.’ </a:t>
            </a:r>
          </a:p>
          <a:p>
            <a:pPr marL="320040" marR="45720" indent="274320" algn="just">
              <a:lnSpc>
                <a:spcPts val="2200"/>
              </a:lnSpc>
              <a:spcBef>
                <a:spcPts val="20"/>
              </a:spcBef>
              <a:spcAft>
                <a:spcPts val="0"/>
              </a:spcAft>
              <a:buFont typeface="Symbol"/>
              <a:buChar char="·"/>
            </a:pPr>
            <a:r>
              <a:rPr lang="en-US" sz="1650" spc="0">
                <a:solidFill>
                  <a:srgbClr val="3B9B34"/>
                </a:solidFill>
                <a:latin typeface="Tahoma" panose="02020603050405020304" pitchFamily="2"/>
              </a:rPr>
              <a:t>‘We’re confused about the smartest age to begin taking Social Security.’ </a:t>
            </a:r>
          </a:p>
          <a:p>
            <a:pPr marL="320040" marR="45720" indent="274320" algn="l">
              <a:lnSpc>
                <a:spcPts val="2200"/>
              </a:lnSpc>
              <a:spcBef>
                <a:spcPts val="0"/>
              </a:spcBef>
              <a:spcAft>
                <a:spcPts val="8635"/>
              </a:spcAft>
              <a:buFont typeface="Symbol"/>
              <a:buChar char="·"/>
            </a:pPr>
            <a:r>
              <a:rPr lang="en-US" sz="1650" spc="0">
                <a:solidFill>
                  <a:srgbClr val="3B9B34"/>
                </a:solidFill>
                <a:latin typeface="Tahoma" panose="02020603050405020304" pitchFamily="2"/>
              </a:rPr>
              <a:t>‘If I had a long-term disability or illness, I really don’t know if I would be able to meet my financial obligations and maintain my standard of living.’ </a:t>
            </a:r>
          </a:p>
        </p:txBody>
      </p:sp>
      <p:sp>
        <p:nvSpPr>
          <p:cNvPr id="7" name="Text Placeholder 6"/>
          <p:cNvSpPr>
            <a:spLocks noGrp="1"/>
          </p:cNvSpPr>
          <p:nvPr>
            <p:ph type="body" idx="10"/>
          </p:nvPr>
        </p:nvSpPr>
        <p:spPr>
          <a:xfrm>
            <a:off x="446405" y="6486525"/>
            <a:ext cx="11379200" cy="168275"/>
          </a:xfrm>
          <a:prstGeom prst="rect">
            <a:avLst/>
          </a:prstGeom>
          <a:noFill/>
          <a:ln w="0" cmpd="sng">
            <a:noFill/>
            <a:prstDash val="solid"/>
          </a:ln>
        </p:spPr>
        <p:txBody>
          <a:bodyPr vert="horz" lIns="0" tIns="3175" rIns="0" bIns="0" anchor="t"/>
          <a:lstStyle/>
          <a:p>
            <a:pPr marL="0" marR="0" indent="0" algn="l">
              <a:lnSpc>
                <a:spcPts val="1100"/>
              </a:lnSpc>
              <a:spcAft>
                <a:spcPts val="140"/>
              </a:spcAft>
              <a:tabLst>
                <a:tab pos="9555480" algn="l"/>
                <a:tab pos="11384280" algn="r"/>
              </a:tabLst>
            </a:pPr>
            <a:r>
              <a:rPr lang="en-US" sz="900" b="1" spc="0">
                <a:solidFill>
                  <a:srgbClr val="B0B3B5"/>
                </a:solidFill>
                <a:latin typeface="Arial" panose="02020603050405020304" pitchFamily="2"/>
              </a:rPr>
              <a:t>For Agent Use Only – Not For Use With The Public	</a:t>
            </a:r>
            <a:r>
              <a:rPr lang="en-US" sz="900" spc="0">
                <a:solidFill>
                  <a:srgbClr val="B0B3B5"/>
                </a:solidFill>
                <a:latin typeface="Arial" panose="02020603050405020304" pitchFamily="2"/>
              </a:rPr>
              <a:t>© 2025, National Life Group	10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pic>
        <p:nvPicPr>
          <p:cNvPr id="3" name="Picture 2"/>
          <p:cNvPicPr/>
          <p:nvPr/>
        </p:nvPicPr>
        <p:blipFill>
          <a:blip r:embed="rId2"/>
          <a:stretch>
            <a:fillRect/>
          </a:stretch>
        </p:blipFill>
        <p:spPr>
          <a:xfrm>
            <a:off x="5614670" y="0"/>
            <a:ext cx="6570980" cy="6324600"/>
          </a:xfrm>
          <a:prstGeom prst="rect">
            <a:avLst/>
          </a:prstGeom>
        </p:spPr>
      </p:pic>
      <p:sp>
        <p:nvSpPr>
          <p:cNvPr id="4" name="Text Placeholder 3"/>
          <p:cNvSpPr>
            <a:spLocks noGrp="1"/>
          </p:cNvSpPr>
          <p:nvPr>
            <p:ph type="body" idx="10"/>
          </p:nvPr>
        </p:nvSpPr>
        <p:spPr>
          <a:xfrm>
            <a:off x="6138545" y="1097280"/>
            <a:ext cx="4212590" cy="4219575"/>
          </a:xfrm>
          <a:prstGeom prst="rect">
            <a:avLst/>
          </a:prstGeom>
          <a:noFill/>
          <a:ln w="0" cmpd="sng">
            <a:noFill/>
            <a:prstDash val="solid"/>
          </a:ln>
        </p:spPr>
        <p:txBody>
          <a:bodyPr vert="horz" lIns="0" tIns="6985" rIns="0" bIns="0" anchor="t"/>
          <a:lstStyle/>
          <a:p>
            <a:pPr marL="0" marR="0" indent="0" algn="l">
              <a:lnSpc>
                <a:spcPts val="2100"/>
              </a:lnSpc>
              <a:spcAft>
                <a:spcPts val="0"/>
              </a:spcAft>
            </a:pPr>
            <a:r>
              <a:rPr lang="en-US" sz="1800" b="1" spc="-5" dirty="0">
                <a:solidFill>
                  <a:srgbClr val="414041"/>
                </a:solidFill>
                <a:latin typeface="Tahoma" panose="02020603050405020304" pitchFamily="2"/>
              </a:rPr>
              <a:t>Needs: </a:t>
            </a:r>
          </a:p>
          <a:p>
            <a:pPr marL="0" marR="0" indent="228600" algn="l">
              <a:lnSpc>
                <a:spcPts val="2100"/>
              </a:lnSpc>
              <a:spcBef>
                <a:spcPts val="1645"/>
              </a:spcBef>
              <a:spcAft>
                <a:spcPts val="0"/>
              </a:spcAft>
              <a:buFont typeface="Symbol"/>
              <a:buChar char="·"/>
            </a:pPr>
            <a:r>
              <a:rPr lang="en-US" sz="1800" spc="50" dirty="0">
                <a:solidFill>
                  <a:srgbClr val="414041"/>
                </a:solidFill>
                <a:latin typeface="Tahoma" panose="02020603050405020304" pitchFamily="2"/>
              </a:rPr>
              <a:t>Wealth transfer </a:t>
            </a:r>
          </a:p>
          <a:p>
            <a:pPr marL="0" marR="0" indent="228600" algn="l">
              <a:lnSpc>
                <a:spcPts val="2100"/>
              </a:lnSpc>
              <a:spcBef>
                <a:spcPts val="1650"/>
              </a:spcBef>
              <a:spcAft>
                <a:spcPts val="0"/>
              </a:spcAft>
              <a:buFont typeface="Symbol"/>
              <a:buChar char="·"/>
            </a:pPr>
            <a:r>
              <a:rPr lang="en-US" sz="1800" spc="65" dirty="0">
                <a:solidFill>
                  <a:srgbClr val="414041"/>
                </a:solidFill>
                <a:latin typeface="Tahoma" panose="02020603050405020304" pitchFamily="2"/>
              </a:rPr>
              <a:t>Final expenses </a:t>
            </a:r>
          </a:p>
          <a:p>
            <a:pPr marL="0" marR="0" indent="228600" algn="l">
              <a:lnSpc>
                <a:spcPts val="2100"/>
              </a:lnSpc>
              <a:spcBef>
                <a:spcPts val="1630"/>
              </a:spcBef>
              <a:spcAft>
                <a:spcPts val="0"/>
              </a:spcAft>
              <a:buFont typeface="Symbol"/>
              <a:buChar char="·"/>
            </a:pPr>
            <a:r>
              <a:rPr lang="en-US" sz="1800" spc="50" dirty="0">
                <a:solidFill>
                  <a:srgbClr val="414041"/>
                </a:solidFill>
                <a:latin typeface="Tahoma" panose="02020603050405020304" pitchFamily="2"/>
              </a:rPr>
              <a:t>Cover estate taxes </a:t>
            </a:r>
          </a:p>
          <a:p>
            <a:pPr marL="0" marR="0" indent="228600" algn="l">
              <a:lnSpc>
                <a:spcPts val="2100"/>
              </a:lnSpc>
              <a:spcBef>
                <a:spcPts val="1655"/>
              </a:spcBef>
              <a:spcAft>
                <a:spcPts val="0"/>
              </a:spcAft>
              <a:buFont typeface="Symbol"/>
              <a:buChar char="·"/>
            </a:pPr>
            <a:r>
              <a:rPr lang="en-US" sz="1800" spc="55" dirty="0">
                <a:solidFill>
                  <a:srgbClr val="414041"/>
                </a:solidFill>
                <a:latin typeface="Tahoma" panose="02020603050405020304" pitchFamily="2"/>
              </a:rPr>
              <a:t>Charitable gifting strategies </a:t>
            </a:r>
          </a:p>
          <a:p>
            <a:pPr marL="0" marR="0" indent="0" algn="l">
              <a:lnSpc>
                <a:spcPts val="2100"/>
              </a:lnSpc>
              <a:spcBef>
                <a:spcPts val="1640"/>
              </a:spcBef>
              <a:spcAft>
                <a:spcPts val="0"/>
              </a:spcAft>
            </a:pPr>
            <a:r>
              <a:rPr lang="en-US" sz="1800" b="1" spc="0" dirty="0">
                <a:solidFill>
                  <a:srgbClr val="414041"/>
                </a:solidFill>
                <a:latin typeface="Tahoma" panose="02020603050405020304" pitchFamily="2"/>
              </a:rPr>
              <a:t>Recommended: </a:t>
            </a:r>
          </a:p>
          <a:p>
            <a:pPr marL="0" marR="0" indent="228600" algn="l">
              <a:lnSpc>
                <a:spcPts val="2100"/>
              </a:lnSpc>
              <a:spcBef>
                <a:spcPts val="1620"/>
              </a:spcBef>
              <a:spcAft>
                <a:spcPts val="0"/>
              </a:spcAft>
              <a:buFont typeface="Symbol"/>
              <a:buChar char="·"/>
            </a:pPr>
            <a:r>
              <a:rPr lang="en-US" sz="1800" spc="65" dirty="0">
                <a:solidFill>
                  <a:srgbClr val="414041"/>
                </a:solidFill>
                <a:latin typeface="Tahoma" panose="02020603050405020304" pitchFamily="2"/>
              </a:rPr>
              <a:t>Permanent life insurance </a:t>
            </a:r>
          </a:p>
          <a:p>
            <a:pPr marL="0" marR="0" indent="228600" algn="l">
              <a:lnSpc>
                <a:spcPts val="2100"/>
              </a:lnSpc>
              <a:spcBef>
                <a:spcPts val="1655"/>
              </a:spcBef>
              <a:spcAft>
                <a:spcPts val="0"/>
              </a:spcAft>
              <a:buFont typeface="Symbol"/>
              <a:buChar char="·"/>
            </a:pPr>
            <a:r>
              <a:rPr lang="en-US" sz="1800" spc="50" dirty="0">
                <a:solidFill>
                  <a:srgbClr val="414041"/>
                </a:solidFill>
                <a:latin typeface="Tahoma" panose="02020603050405020304" pitchFamily="2"/>
              </a:rPr>
              <a:t>Second-to-die (survivorship) policies </a:t>
            </a:r>
          </a:p>
          <a:p>
            <a:pPr marL="0" marR="0" indent="228600" algn="l">
              <a:lnSpc>
                <a:spcPts val="2300"/>
              </a:lnSpc>
              <a:spcBef>
                <a:spcPts val="1610"/>
              </a:spcBef>
              <a:spcAft>
                <a:spcPts val="805"/>
              </a:spcAft>
              <a:buFont typeface="Symbol"/>
              <a:buChar char="·"/>
            </a:pPr>
            <a:r>
              <a:rPr lang="en-US" sz="1800" spc="60" dirty="0">
                <a:solidFill>
                  <a:srgbClr val="414041"/>
                </a:solidFill>
                <a:latin typeface="Tahoma" panose="02020603050405020304" pitchFamily="2"/>
              </a:rPr>
              <a:t>Trust-based strategies </a:t>
            </a:r>
          </a:p>
        </p:txBody>
      </p:sp>
      <p:sp>
        <p:nvSpPr>
          <p:cNvPr id="5" name="Text Placeholder 4"/>
          <p:cNvSpPr>
            <a:spLocks noGrp="1"/>
          </p:cNvSpPr>
          <p:nvPr>
            <p:ph type="body" idx="10"/>
          </p:nvPr>
        </p:nvSpPr>
        <p:spPr>
          <a:xfrm>
            <a:off x="551815" y="0"/>
            <a:ext cx="4394200" cy="3185795"/>
          </a:xfrm>
          <a:prstGeom prst="rect">
            <a:avLst/>
          </a:prstGeom>
          <a:noFill/>
          <a:ln w="0" cmpd="sng">
            <a:noFill/>
            <a:prstDash val="solid"/>
          </a:ln>
        </p:spPr>
        <p:txBody>
          <a:bodyPr vert="horz" lIns="0" tIns="1696720" rIns="0" bIns="0" anchor="t"/>
          <a:lstStyle/>
          <a:p>
            <a:pPr marL="0" marR="0" indent="0" algn="l">
              <a:lnSpc>
                <a:spcPts val="3800"/>
              </a:lnSpc>
              <a:spcAft>
                <a:spcPts val="0"/>
              </a:spcAft>
            </a:pPr>
            <a:r>
              <a:rPr lang="en-US" sz="3200" spc="0" dirty="0">
                <a:solidFill>
                  <a:srgbClr val="3B9B34"/>
                </a:solidFill>
                <a:latin typeface="Tahoma" panose="02020603050405020304" pitchFamily="2"/>
              </a:rPr>
              <a:t>Retirement &amp; </a:t>
            </a:r>
          </a:p>
          <a:p>
            <a:pPr marL="0" marR="0" indent="0" algn="l">
              <a:lnSpc>
                <a:spcPts val="3800"/>
              </a:lnSpc>
              <a:spcBef>
                <a:spcPts val="120"/>
              </a:spcBef>
              <a:spcAft>
                <a:spcPts val="4030"/>
              </a:spcAft>
            </a:pPr>
            <a:r>
              <a:rPr lang="en-US" sz="3200" spc="45">
                <a:solidFill>
                  <a:srgbClr val="3B9B34"/>
                </a:solidFill>
                <a:latin typeface="Tahoma" panose="02020603050405020304" pitchFamily="2"/>
              </a:rPr>
              <a:t>Legacy Strategies </a:t>
            </a:r>
            <a:endParaRPr lang="en-US" sz="3200" spc="45" dirty="0">
              <a:solidFill>
                <a:srgbClr val="3B9B34"/>
              </a:solidFill>
              <a:latin typeface="Tahoma" panose="02020603050405020304" pitchFamily="2"/>
            </a:endParaRPr>
          </a:p>
        </p:txBody>
      </p:sp>
      <p:sp>
        <p:nvSpPr>
          <p:cNvPr id="6" name="Text Placeholder 5"/>
          <p:cNvSpPr>
            <a:spLocks noGrp="1"/>
          </p:cNvSpPr>
          <p:nvPr>
            <p:ph type="body" idx="10"/>
          </p:nvPr>
        </p:nvSpPr>
        <p:spPr>
          <a:xfrm>
            <a:off x="551815" y="3185795"/>
            <a:ext cx="4394200" cy="3300730"/>
          </a:xfrm>
          <a:prstGeom prst="rect">
            <a:avLst/>
          </a:prstGeom>
          <a:noFill/>
          <a:ln w="0" cmpd="sng">
            <a:noFill/>
            <a:prstDash val="solid"/>
          </a:ln>
        </p:spPr>
        <p:txBody>
          <a:bodyPr vert="horz" lIns="0" tIns="32385" rIns="0" bIns="0" anchor="t"/>
          <a:lstStyle/>
          <a:p>
            <a:pPr marL="0" marR="0" indent="274320" algn="l">
              <a:lnSpc>
                <a:spcPts val="1900"/>
              </a:lnSpc>
              <a:spcAft>
                <a:spcPts val="0"/>
              </a:spcAft>
              <a:buFont typeface="Symbol"/>
              <a:buChar char="·"/>
            </a:pPr>
            <a:r>
              <a:rPr lang="en-US" sz="1800" spc="-55">
                <a:solidFill>
                  <a:srgbClr val="3B9B34"/>
                </a:solidFill>
                <a:latin typeface="Tahoma" panose="02020603050405020304" pitchFamily="2"/>
              </a:rPr>
              <a:t>‘I feel like there is a better way to minimize </a:t>
            </a:r>
          </a:p>
          <a:p>
            <a:pPr marL="274320" marR="0" indent="0" algn="l">
              <a:lnSpc>
                <a:spcPts val="1900"/>
              </a:lnSpc>
              <a:spcBef>
                <a:spcPts val="240"/>
              </a:spcBef>
              <a:spcAft>
                <a:spcPts val="0"/>
              </a:spcAft>
            </a:pPr>
            <a:r>
              <a:rPr lang="en-US" sz="1800" spc="-35">
                <a:solidFill>
                  <a:srgbClr val="3B9B34"/>
                </a:solidFill>
                <a:latin typeface="Tahoma" panose="02020603050405020304" pitchFamily="2"/>
              </a:rPr>
              <a:t>taxes on my current income.’ </a:t>
            </a:r>
          </a:p>
          <a:p>
            <a:pPr marL="0" marR="0" indent="274320" algn="l">
              <a:lnSpc>
                <a:spcPts val="1900"/>
              </a:lnSpc>
              <a:spcBef>
                <a:spcPts val="230"/>
              </a:spcBef>
              <a:spcAft>
                <a:spcPts val="0"/>
              </a:spcAft>
              <a:buFont typeface="Symbol"/>
              <a:buChar char="·"/>
            </a:pPr>
            <a:r>
              <a:rPr lang="en-US" sz="1800" spc="-40">
                <a:solidFill>
                  <a:srgbClr val="3B9B34"/>
                </a:solidFill>
                <a:latin typeface="Tahoma" panose="02020603050405020304" pitchFamily="2"/>
              </a:rPr>
              <a:t>‘I’m not sure about when I should be </a:t>
            </a:r>
          </a:p>
          <a:p>
            <a:pPr marL="274320" marR="0" indent="0" algn="l">
              <a:lnSpc>
                <a:spcPts val="1900"/>
              </a:lnSpc>
              <a:spcBef>
                <a:spcPts val="240"/>
              </a:spcBef>
              <a:spcAft>
                <a:spcPts val="0"/>
              </a:spcAft>
            </a:pPr>
            <a:r>
              <a:rPr lang="en-US" sz="1800" spc="-20">
                <a:solidFill>
                  <a:srgbClr val="3B9B34"/>
                </a:solidFill>
                <a:latin typeface="Tahoma" panose="02020603050405020304" pitchFamily="2"/>
              </a:rPr>
              <a:t>taking required minimum distributions.’ </a:t>
            </a:r>
          </a:p>
          <a:p>
            <a:pPr marL="0" marR="0" indent="274320" algn="l">
              <a:lnSpc>
                <a:spcPts val="1900"/>
              </a:lnSpc>
              <a:spcBef>
                <a:spcPts val="210"/>
              </a:spcBef>
              <a:spcAft>
                <a:spcPts val="0"/>
              </a:spcAft>
              <a:buFont typeface="Symbol"/>
              <a:buChar char="·"/>
            </a:pPr>
            <a:r>
              <a:rPr lang="en-US" sz="1800" spc="-30">
                <a:solidFill>
                  <a:srgbClr val="3B9B34"/>
                </a:solidFill>
                <a:latin typeface="Tahoma" panose="02020603050405020304" pitchFamily="2"/>
              </a:rPr>
              <a:t>‘I’m fearful that I’m not adequately </a:t>
            </a:r>
          </a:p>
          <a:p>
            <a:pPr marL="274320" marR="0" indent="0" algn="l">
              <a:lnSpc>
                <a:spcPts val="1900"/>
              </a:lnSpc>
              <a:spcBef>
                <a:spcPts val="240"/>
              </a:spcBef>
              <a:spcAft>
                <a:spcPts val="12955"/>
              </a:spcAft>
            </a:pPr>
            <a:r>
              <a:rPr lang="en-US" sz="1800" spc="-30">
                <a:solidFill>
                  <a:srgbClr val="3B9B34"/>
                </a:solidFill>
                <a:latin typeface="Tahoma" panose="02020603050405020304" pitchFamily="2"/>
              </a:rPr>
              <a:t>covered for a long-term illness.’ </a:t>
            </a:r>
          </a:p>
        </p:txBody>
      </p:sp>
      <p:sp>
        <p:nvSpPr>
          <p:cNvPr id="7" name="Text Placeholder 6"/>
          <p:cNvSpPr>
            <a:spLocks noGrp="1"/>
          </p:cNvSpPr>
          <p:nvPr>
            <p:ph type="body" idx="10"/>
          </p:nvPr>
        </p:nvSpPr>
        <p:spPr>
          <a:xfrm>
            <a:off x="436880" y="6486525"/>
            <a:ext cx="11379200" cy="168275"/>
          </a:xfrm>
          <a:prstGeom prst="rect">
            <a:avLst/>
          </a:prstGeom>
          <a:noFill/>
          <a:ln w="0" cmpd="sng">
            <a:noFill/>
            <a:prstDash val="solid"/>
          </a:ln>
        </p:spPr>
        <p:txBody>
          <a:bodyPr vert="horz" lIns="0" tIns="3175" rIns="0" bIns="0" anchor="t"/>
          <a:lstStyle/>
          <a:p>
            <a:pPr marL="0" marR="0" indent="0" algn="l">
              <a:lnSpc>
                <a:spcPts val="1100"/>
              </a:lnSpc>
              <a:spcAft>
                <a:spcPts val="140"/>
              </a:spcAft>
              <a:tabLst>
                <a:tab pos="9555480" algn="l"/>
                <a:tab pos="11384280" algn="r"/>
              </a:tabLst>
            </a:pPr>
            <a:r>
              <a:rPr lang="en-US" sz="900" b="1" spc="0">
                <a:solidFill>
                  <a:srgbClr val="B0B3B5"/>
                </a:solidFill>
                <a:latin typeface="Arial" panose="02020603050405020304" pitchFamily="2"/>
              </a:rPr>
              <a:t>For Agent Use Only – Not For Use With The Public	</a:t>
            </a:r>
            <a:r>
              <a:rPr lang="en-US" sz="900" spc="0">
                <a:solidFill>
                  <a:srgbClr val="B0B3B5"/>
                </a:solidFill>
                <a:latin typeface="Arial" panose="02020603050405020304" pitchFamily="2"/>
              </a:rPr>
              <a:t>© 2025, National Life Group	11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pic>
        <p:nvPicPr>
          <p:cNvPr id="3" name="Picture 2"/>
          <p:cNvPicPr/>
          <p:nvPr/>
        </p:nvPicPr>
        <p:blipFill>
          <a:blip r:embed="rId2"/>
          <a:stretch>
            <a:fillRect/>
          </a:stretch>
        </p:blipFill>
        <p:spPr>
          <a:xfrm>
            <a:off x="0" y="5334000"/>
            <a:ext cx="1511935" cy="1511935"/>
          </a:xfrm>
          <a:prstGeom prst="rect">
            <a:avLst/>
          </a:prstGeom>
        </p:spPr>
      </p:pic>
      <p:pic>
        <p:nvPicPr>
          <p:cNvPr id="6" name="Picture 5"/>
          <p:cNvPicPr/>
          <p:nvPr/>
        </p:nvPicPr>
        <p:blipFill>
          <a:blip r:embed="rId3"/>
          <a:stretch>
            <a:fillRect/>
          </a:stretch>
        </p:blipFill>
        <p:spPr>
          <a:xfrm>
            <a:off x="10659110" y="8890"/>
            <a:ext cx="1526540" cy="1527175"/>
          </a:xfrm>
          <a:prstGeom prst="rect">
            <a:avLst/>
          </a:prstGeom>
        </p:spPr>
      </p:pic>
      <p:graphicFrame>
        <p:nvGraphicFramePr>
          <p:cNvPr id="5" name="Table 4"/>
          <p:cNvGraphicFramePr>
            <a:graphicFrameLocks noGrp="1"/>
          </p:cNvGraphicFramePr>
          <p:nvPr/>
        </p:nvGraphicFramePr>
        <p:xfrm>
          <a:off x="496570" y="0"/>
          <a:ext cx="11695430" cy="1551305"/>
        </p:xfrm>
        <a:graphic>
          <a:graphicData uri="http://schemas.openxmlformats.org/drawingml/2006/table">
            <a:tbl>
              <a:tblPr/>
              <a:tblGrid>
                <a:gridCol w="10162540">
                  <a:extLst>
                    <a:ext uri="{9D8B030D-6E8A-4147-A177-3AD203B41FA5}">
                      <a16:colId xmlns:a16="http://schemas.microsoft.com/office/drawing/2014/main" val="20000"/>
                    </a:ext>
                  </a:extLst>
                </a:gridCol>
                <a:gridCol w="1532890">
                  <a:extLst>
                    <a:ext uri="{9D8B030D-6E8A-4147-A177-3AD203B41FA5}">
                      <a16:colId xmlns:a16="http://schemas.microsoft.com/office/drawing/2014/main" val="20001"/>
                    </a:ext>
                  </a:extLst>
                </a:gridCol>
              </a:tblGrid>
              <a:tr h="1551305">
                <a:tc>
                  <a:txBody>
                    <a:bodyPr/>
                    <a:lstStyle/>
                    <a:p>
                      <a:pPr marL="0" marR="6422390" indent="0" algn="r">
                        <a:lnSpc>
                          <a:spcPts val="3800"/>
                        </a:lnSpc>
                        <a:spcBef>
                          <a:spcPts val="0"/>
                        </a:spcBef>
                        <a:spcAft>
                          <a:spcPts val="4965"/>
                        </a:spcAft>
                      </a:pPr>
                      <a:r>
                        <a:rPr lang="en-US" sz="3200" spc="0">
                          <a:solidFill>
                            <a:srgbClr val="3B9B34"/>
                          </a:solidFill>
                          <a:latin typeface="Tahoma" panose="02020603050405020304" pitchFamily="2"/>
                        </a:rPr>
                        <a:t>Lifestage Summary </a:t>
                      </a:r>
                    </a:p>
                  </a:txBody>
                  <a:tcPr marL="0" marR="0" marT="0" marB="0" anchor="ctr">
                    <a:lnL w="0" cmpd="sng">
                      <a:noFill/>
                      <a:prstDash val="solid"/>
                    </a:lnL>
                    <a:lnR w="0" cmpd="sng">
                      <a:noFill/>
                      <a:prstDash val="solid"/>
                    </a:lnR>
                    <a:lnT w="0" cmpd="sng">
                      <a:noFill/>
                      <a:prstDash val="solid"/>
                    </a:lnT>
                    <a:lnB w="0" cmpd="sng">
                      <a:noFill/>
                      <a:prstDash val="solid"/>
                    </a:lnB>
                  </a:tcPr>
                </a:tc>
                <a:tc>
                  <a:txBody>
                    <a:bodyPr/>
                    <a:lstStyle/>
                    <a:p>
                      <a:endParaRPr/>
                    </a:p>
                  </a:txBody>
                  <a:tcPr marL="0" marR="0" marT="0" marB="0">
                    <a:lnL w="0" cmpd="sng">
                      <a:noFill/>
                      <a:prstDash val="solid"/>
                    </a:lnL>
                    <a:lnR w="0" cmpd="sng">
                      <a:noFill/>
                      <a:prstDash val="solid"/>
                    </a:lnR>
                    <a:lnT w="0" cmpd="sng">
                      <a:noFill/>
                      <a:prstDash val="solid"/>
                    </a:lnT>
                    <a:lnB w="0" cmpd="sng">
                      <a:noFill/>
                      <a:prstDash val="solid"/>
                    </a:lnB>
                  </a:tcPr>
                </a:tc>
                <a:extLst>
                  <a:ext uri="{0D108BD9-81ED-4DB2-BD59-A6C34878D82A}">
                    <a16:rowId xmlns:a16="http://schemas.microsoft.com/office/drawing/2014/main" val="10000"/>
                  </a:ext>
                </a:extLst>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1116630875"/>
              </p:ext>
            </p:extLst>
          </p:nvPr>
        </p:nvGraphicFramePr>
        <p:xfrm>
          <a:off x="1078865" y="1700530"/>
          <a:ext cx="9455150" cy="3804285"/>
        </p:xfrm>
        <a:graphic>
          <a:graphicData uri="http://schemas.openxmlformats.org/drawingml/2006/table">
            <a:tbl>
              <a:tblPr/>
              <a:tblGrid>
                <a:gridCol w="3154680">
                  <a:extLst>
                    <a:ext uri="{9D8B030D-6E8A-4147-A177-3AD203B41FA5}">
                      <a16:colId xmlns:a16="http://schemas.microsoft.com/office/drawing/2014/main" val="20000"/>
                    </a:ext>
                  </a:extLst>
                </a:gridCol>
                <a:gridCol w="3148330">
                  <a:extLst>
                    <a:ext uri="{9D8B030D-6E8A-4147-A177-3AD203B41FA5}">
                      <a16:colId xmlns:a16="http://schemas.microsoft.com/office/drawing/2014/main" val="20001"/>
                    </a:ext>
                  </a:extLst>
                </a:gridCol>
                <a:gridCol w="3152140">
                  <a:extLst>
                    <a:ext uri="{9D8B030D-6E8A-4147-A177-3AD203B41FA5}">
                      <a16:colId xmlns:a16="http://schemas.microsoft.com/office/drawing/2014/main" val="20002"/>
                    </a:ext>
                  </a:extLst>
                </a:gridCol>
              </a:tblGrid>
              <a:tr h="469265">
                <a:tc>
                  <a:txBody>
                    <a:bodyPr/>
                    <a:lstStyle/>
                    <a:p>
                      <a:pPr marL="100965" marR="0" indent="0" algn="l">
                        <a:lnSpc>
                          <a:spcPts val="1900"/>
                        </a:lnSpc>
                        <a:spcBef>
                          <a:spcPts val="525"/>
                        </a:spcBef>
                        <a:spcAft>
                          <a:spcPts val="1245"/>
                        </a:spcAft>
                      </a:pPr>
                      <a:r>
                        <a:rPr lang="en-US" sz="1650" b="1" spc="0">
                          <a:solidFill>
                            <a:srgbClr val="F3F3F5"/>
                          </a:solidFill>
                          <a:latin typeface="Tahoma" panose="02020603050405020304" pitchFamily="2"/>
                        </a:rPr>
                        <a:t>Life Stage </a:t>
                      </a:r>
                    </a:p>
                  </a:txBody>
                  <a:tcPr marL="0" marR="0" marT="0" marB="0">
                    <a:lnL w="12065" cmpd="sng">
                      <a:solidFill>
                        <a:srgbClr val="000000"/>
                      </a:solidFill>
                      <a:prstDash val="solid"/>
                    </a:lnL>
                    <a:lnR w="12065" cmpd="sng">
                      <a:solidFill>
                        <a:srgbClr val="000000"/>
                      </a:solidFill>
                      <a:prstDash val="solid"/>
                    </a:lnR>
                    <a:lnT w="12065" cmpd="sng">
                      <a:solidFill>
                        <a:srgbClr val="000000"/>
                      </a:solidFill>
                      <a:prstDash val="solid"/>
                    </a:lnT>
                    <a:lnB w="39370" cmpd="sng">
                      <a:solidFill>
                        <a:srgbClr val="000000"/>
                      </a:solidFill>
                      <a:prstDash val="solid"/>
                    </a:lnB>
                    <a:solidFill>
                      <a:srgbClr val="69B800"/>
                    </a:solidFill>
                  </a:tcPr>
                </a:tc>
                <a:tc>
                  <a:txBody>
                    <a:bodyPr/>
                    <a:lstStyle/>
                    <a:p>
                      <a:pPr marL="97790" marR="0" indent="0" algn="l">
                        <a:lnSpc>
                          <a:spcPts val="1900"/>
                        </a:lnSpc>
                        <a:spcBef>
                          <a:spcPts val="525"/>
                        </a:spcBef>
                        <a:spcAft>
                          <a:spcPts val="1255"/>
                        </a:spcAft>
                      </a:pPr>
                      <a:r>
                        <a:rPr lang="en-US" sz="1650" b="1" spc="0">
                          <a:solidFill>
                            <a:srgbClr val="F3F3F5"/>
                          </a:solidFill>
                          <a:latin typeface="Tahoma" panose="02020603050405020304" pitchFamily="2"/>
                        </a:rPr>
                        <a:t>Primary Need </a:t>
                      </a:r>
                    </a:p>
                  </a:txBody>
                  <a:tcPr marL="0" marR="0" marT="0" marB="0">
                    <a:lnL w="12065" cmpd="sng">
                      <a:solidFill>
                        <a:srgbClr val="000000"/>
                      </a:solidFill>
                      <a:prstDash val="solid"/>
                    </a:lnL>
                    <a:lnR w="12065" cmpd="sng">
                      <a:solidFill>
                        <a:srgbClr val="000000"/>
                      </a:solidFill>
                      <a:prstDash val="solid"/>
                    </a:lnR>
                    <a:lnT w="12065" cmpd="sng">
                      <a:solidFill>
                        <a:srgbClr val="000000"/>
                      </a:solidFill>
                      <a:prstDash val="solid"/>
                    </a:lnT>
                    <a:lnB w="39370" cmpd="sng">
                      <a:solidFill>
                        <a:srgbClr val="000000"/>
                      </a:solidFill>
                      <a:prstDash val="solid"/>
                    </a:lnB>
                    <a:solidFill>
                      <a:srgbClr val="69B800"/>
                    </a:solidFill>
                  </a:tcPr>
                </a:tc>
                <a:tc>
                  <a:txBody>
                    <a:bodyPr/>
                    <a:lstStyle/>
                    <a:p>
                      <a:pPr marL="97790" marR="0" indent="0" algn="l">
                        <a:lnSpc>
                          <a:spcPts val="1900"/>
                        </a:lnSpc>
                        <a:spcBef>
                          <a:spcPts val="525"/>
                        </a:spcBef>
                        <a:spcAft>
                          <a:spcPts val="1245"/>
                        </a:spcAft>
                      </a:pPr>
                      <a:r>
                        <a:rPr lang="en-US" sz="1650" b="1" spc="0">
                          <a:solidFill>
                            <a:srgbClr val="F3F3F5"/>
                          </a:solidFill>
                          <a:latin typeface="Tahoma" panose="02020603050405020304" pitchFamily="2"/>
                        </a:rPr>
                        <a:t>Suggested Coverage </a:t>
                      </a:r>
                    </a:p>
                  </a:txBody>
                  <a:tcPr marL="0" marR="0" marT="0" marB="0">
                    <a:lnL w="12065" cmpd="sng">
                      <a:solidFill>
                        <a:srgbClr val="000000"/>
                      </a:solidFill>
                      <a:prstDash val="solid"/>
                    </a:lnL>
                    <a:lnR w="12065" cmpd="sng">
                      <a:solidFill>
                        <a:srgbClr val="000000"/>
                      </a:solidFill>
                      <a:prstDash val="solid"/>
                    </a:lnR>
                    <a:lnT w="12065" cmpd="sng">
                      <a:solidFill>
                        <a:srgbClr val="000000"/>
                      </a:solidFill>
                      <a:prstDash val="solid"/>
                    </a:lnT>
                    <a:lnB w="39370" cmpd="sng">
                      <a:solidFill>
                        <a:srgbClr val="000000"/>
                      </a:solidFill>
                      <a:prstDash val="solid"/>
                    </a:lnB>
                    <a:solidFill>
                      <a:srgbClr val="69B800"/>
                    </a:solidFill>
                  </a:tcPr>
                </a:tc>
                <a:extLst>
                  <a:ext uri="{0D108BD9-81ED-4DB2-BD59-A6C34878D82A}">
                    <a16:rowId xmlns:a16="http://schemas.microsoft.com/office/drawing/2014/main" val="10000"/>
                  </a:ext>
                </a:extLst>
              </a:tr>
              <a:tr h="466725">
                <a:tc>
                  <a:txBody>
                    <a:bodyPr/>
                    <a:lstStyle/>
                    <a:p>
                      <a:pPr marL="100965" marR="0" indent="0" algn="l">
                        <a:lnSpc>
                          <a:spcPts val="1900"/>
                        </a:lnSpc>
                        <a:spcBef>
                          <a:spcPts val="500"/>
                        </a:spcBef>
                        <a:spcAft>
                          <a:spcPts val="1245"/>
                        </a:spcAft>
                      </a:pPr>
                      <a:r>
                        <a:rPr lang="en-US" sz="1650" spc="0">
                          <a:solidFill>
                            <a:srgbClr val="414041"/>
                          </a:solidFill>
                          <a:latin typeface="Tahoma" panose="02020603050405020304" pitchFamily="2"/>
                        </a:rPr>
                        <a:t>Young Adult </a:t>
                      </a:r>
                    </a:p>
                  </a:txBody>
                  <a:tcPr marL="0" marR="0" marT="0" marB="0">
                    <a:lnL w="12065" cmpd="sng">
                      <a:solidFill>
                        <a:srgbClr val="000000"/>
                      </a:solidFill>
                      <a:prstDash val="solid"/>
                    </a:lnL>
                    <a:lnR w="12065" cmpd="sng">
                      <a:solidFill>
                        <a:srgbClr val="000000"/>
                      </a:solidFill>
                      <a:prstDash val="solid"/>
                    </a:lnR>
                    <a:lnT w="39370" cmpd="sng">
                      <a:solidFill>
                        <a:srgbClr val="000000"/>
                      </a:solidFill>
                      <a:prstDash val="solid"/>
                    </a:lnT>
                    <a:lnB w="12065" cmpd="sng">
                      <a:solidFill>
                        <a:srgbClr val="000000"/>
                      </a:solidFill>
                      <a:prstDash val="solid"/>
                    </a:lnB>
                    <a:solidFill>
                      <a:srgbClr val="D3E6CA"/>
                    </a:solidFill>
                  </a:tcPr>
                </a:tc>
                <a:tc>
                  <a:txBody>
                    <a:bodyPr/>
                    <a:lstStyle/>
                    <a:p>
                      <a:pPr marL="97790" marR="0" indent="0" algn="l">
                        <a:lnSpc>
                          <a:spcPts val="1900"/>
                        </a:lnSpc>
                        <a:spcBef>
                          <a:spcPts val="500"/>
                        </a:spcBef>
                        <a:spcAft>
                          <a:spcPts val="1245"/>
                        </a:spcAft>
                      </a:pPr>
                      <a:r>
                        <a:rPr lang="en-US" sz="1650" spc="0">
                          <a:solidFill>
                            <a:srgbClr val="414041"/>
                          </a:solidFill>
                          <a:latin typeface="Tahoma" panose="02020603050405020304" pitchFamily="2"/>
                        </a:rPr>
                        <a:t>Debt &amp; low-cost coverage </a:t>
                      </a:r>
                    </a:p>
                  </a:txBody>
                  <a:tcPr marL="0" marR="0" marT="0" marB="0">
                    <a:lnL w="12065" cmpd="sng">
                      <a:solidFill>
                        <a:srgbClr val="000000"/>
                      </a:solidFill>
                      <a:prstDash val="solid"/>
                    </a:lnL>
                    <a:lnR w="12065" cmpd="sng">
                      <a:solidFill>
                        <a:srgbClr val="000000"/>
                      </a:solidFill>
                      <a:prstDash val="solid"/>
                    </a:lnR>
                    <a:lnT w="39370" cmpd="sng">
                      <a:solidFill>
                        <a:srgbClr val="000000"/>
                      </a:solidFill>
                      <a:prstDash val="solid"/>
                    </a:lnT>
                    <a:lnB w="12065" cmpd="sng">
                      <a:solidFill>
                        <a:srgbClr val="000000"/>
                      </a:solidFill>
                      <a:prstDash val="solid"/>
                    </a:lnB>
                    <a:solidFill>
                      <a:srgbClr val="D3E6CA"/>
                    </a:solidFill>
                  </a:tcPr>
                </a:tc>
                <a:tc>
                  <a:txBody>
                    <a:bodyPr/>
                    <a:lstStyle/>
                    <a:p>
                      <a:pPr marL="97790" marR="0" indent="0" algn="l">
                        <a:lnSpc>
                          <a:spcPts val="1900"/>
                        </a:lnSpc>
                        <a:spcBef>
                          <a:spcPts val="500"/>
                        </a:spcBef>
                        <a:spcAft>
                          <a:spcPts val="1265"/>
                        </a:spcAft>
                      </a:pPr>
                      <a:r>
                        <a:rPr lang="en-US" sz="1650" spc="0">
                          <a:solidFill>
                            <a:srgbClr val="414041"/>
                          </a:solidFill>
                          <a:latin typeface="Tahoma" panose="02020603050405020304" pitchFamily="2"/>
                        </a:rPr>
                        <a:t>Term </a:t>
                      </a:r>
                    </a:p>
                  </a:txBody>
                  <a:tcPr marL="0" marR="0" marT="0" marB="0">
                    <a:lnL w="12065" cmpd="sng">
                      <a:solidFill>
                        <a:srgbClr val="000000"/>
                      </a:solidFill>
                      <a:prstDash val="solid"/>
                    </a:lnL>
                    <a:lnR w="12065" cmpd="sng">
                      <a:solidFill>
                        <a:srgbClr val="000000"/>
                      </a:solidFill>
                      <a:prstDash val="solid"/>
                    </a:lnR>
                    <a:lnT w="39370" cmpd="sng">
                      <a:solidFill>
                        <a:srgbClr val="000000"/>
                      </a:solidFill>
                      <a:prstDash val="solid"/>
                    </a:lnT>
                    <a:lnB w="12065" cmpd="sng">
                      <a:solidFill>
                        <a:srgbClr val="000000"/>
                      </a:solidFill>
                      <a:prstDash val="solid"/>
                    </a:lnB>
                    <a:solidFill>
                      <a:srgbClr val="D3E6CA"/>
                    </a:solidFill>
                  </a:tcPr>
                </a:tc>
                <a:extLst>
                  <a:ext uri="{0D108BD9-81ED-4DB2-BD59-A6C34878D82A}">
                    <a16:rowId xmlns:a16="http://schemas.microsoft.com/office/drawing/2014/main" val="10001"/>
                  </a:ext>
                </a:extLst>
              </a:tr>
              <a:tr h="798195">
                <a:tc>
                  <a:txBody>
                    <a:bodyPr/>
                    <a:lstStyle/>
                    <a:p>
                      <a:pPr marL="100965" marR="0" indent="0" algn="l">
                        <a:lnSpc>
                          <a:spcPts val="1900"/>
                        </a:lnSpc>
                        <a:spcBef>
                          <a:spcPts val="475"/>
                        </a:spcBef>
                        <a:spcAft>
                          <a:spcPts val="3865"/>
                        </a:spcAft>
                      </a:pPr>
                      <a:r>
                        <a:rPr lang="en-US" sz="1650" spc="0">
                          <a:solidFill>
                            <a:srgbClr val="414041"/>
                          </a:solidFill>
                          <a:latin typeface="Tahoma" panose="02020603050405020304" pitchFamily="2"/>
                        </a:rPr>
                        <a:t>Young Family </a:t>
                      </a:r>
                    </a:p>
                  </a:txBody>
                  <a:tcPr marL="0" marR="0" marT="0" marB="0">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solidFill>
                      <a:srgbClr val="EBF3E7"/>
                    </a:solidFill>
                  </a:tcPr>
                </a:tc>
                <a:tc>
                  <a:txBody>
                    <a:bodyPr/>
                    <a:lstStyle/>
                    <a:p>
                      <a:pPr marL="97790" marR="0" indent="0" algn="l">
                        <a:lnSpc>
                          <a:spcPts val="1900"/>
                        </a:lnSpc>
                        <a:spcBef>
                          <a:spcPts val="475"/>
                        </a:spcBef>
                        <a:spcAft>
                          <a:spcPts val="3865"/>
                        </a:spcAft>
                      </a:pPr>
                      <a:r>
                        <a:rPr lang="en-US" sz="1650" spc="0">
                          <a:solidFill>
                            <a:srgbClr val="414041"/>
                          </a:solidFill>
                          <a:latin typeface="Tahoma" panose="02020603050405020304" pitchFamily="2"/>
                        </a:rPr>
                        <a:t>Income/mortgage protection </a:t>
                      </a:r>
                    </a:p>
                  </a:txBody>
                  <a:tcPr marL="0" marR="0" marT="0" marB="0">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solidFill>
                      <a:srgbClr val="EBF3E7"/>
                    </a:solidFill>
                  </a:tcPr>
                </a:tc>
                <a:tc>
                  <a:txBody>
                    <a:bodyPr/>
                    <a:lstStyle/>
                    <a:p>
                      <a:pPr marL="97790" marR="0" indent="0" algn="l">
                        <a:lnSpc>
                          <a:spcPts val="1900"/>
                        </a:lnSpc>
                        <a:spcBef>
                          <a:spcPts val="475"/>
                        </a:spcBef>
                        <a:spcAft>
                          <a:spcPts val="3880"/>
                        </a:spcAft>
                      </a:pPr>
                      <a:r>
                        <a:rPr lang="en-US" sz="1650" spc="0">
                          <a:solidFill>
                            <a:srgbClr val="414041"/>
                          </a:solidFill>
                          <a:latin typeface="Tahoma" panose="02020603050405020304" pitchFamily="2"/>
                        </a:rPr>
                        <a:t>Term + optional Permanent </a:t>
                      </a:r>
                    </a:p>
                  </a:txBody>
                  <a:tcPr marL="0" marR="0" marT="0" marB="0">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solidFill>
                      <a:srgbClr val="EBF3E7"/>
                    </a:solidFill>
                  </a:tcPr>
                </a:tc>
                <a:extLst>
                  <a:ext uri="{0D108BD9-81ED-4DB2-BD59-A6C34878D82A}">
                    <a16:rowId xmlns:a16="http://schemas.microsoft.com/office/drawing/2014/main" val="10002"/>
                  </a:ext>
                </a:extLst>
              </a:tr>
              <a:tr h="798830">
                <a:tc>
                  <a:txBody>
                    <a:bodyPr/>
                    <a:lstStyle/>
                    <a:p>
                      <a:pPr marL="100965" marR="0" indent="0" algn="l">
                        <a:lnSpc>
                          <a:spcPts val="1900"/>
                        </a:lnSpc>
                        <a:spcBef>
                          <a:spcPts val="500"/>
                        </a:spcBef>
                        <a:spcAft>
                          <a:spcPts val="3830"/>
                        </a:spcAft>
                      </a:pPr>
                      <a:r>
                        <a:rPr lang="en-US" sz="1650" spc="0">
                          <a:solidFill>
                            <a:srgbClr val="414041"/>
                          </a:solidFill>
                          <a:latin typeface="Tahoma" panose="02020603050405020304" pitchFamily="2"/>
                        </a:rPr>
                        <a:t>Established Family </a:t>
                      </a:r>
                    </a:p>
                  </a:txBody>
                  <a:tcPr marL="0" marR="0" marT="0" marB="0">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solidFill>
                      <a:srgbClr val="D3E6CA"/>
                    </a:solidFill>
                  </a:tcPr>
                </a:tc>
                <a:tc>
                  <a:txBody>
                    <a:bodyPr/>
                    <a:lstStyle/>
                    <a:p>
                      <a:pPr marL="97790" marR="0" indent="0" algn="l">
                        <a:lnSpc>
                          <a:spcPts val="1900"/>
                        </a:lnSpc>
                        <a:spcBef>
                          <a:spcPts val="500"/>
                        </a:spcBef>
                        <a:spcAft>
                          <a:spcPts val="3810"/>
                        </a:spcAft>
                      </a:pPr>
                      <a:r>
                        <a:rPr lang="en-US" sz="1650" spc="0">
                          <a:solidFill>
                            <a:srgbClr val="414041"/>
                          </a:solidFill>
                          <a:latin typeface="Tahoma" panose="02020603050405020304" pitchFamily="2"/>
                        </a:rPr>
                        <a:t>Higher protection &amp; savings </a:t>
                      </a:r>
                    </a:p>
                  </a:txBody>
                  <a:tcPr marL="0" marR="0" marT="0" marB="0">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solidFill>
                      <a:srgbClr val="D3E6CA"/>
                    </a:solidFill>
                  </a:tcPr>
                </a:tc>
                <a:tc>
                  <a:txBody>
                    <a:bodyPr/>
                    <a:lstStyle/>
                    <a:p>
                      <a:pPr marL="97790" marR="0" indent="0" algn="l">
                        <a:lnSpc>
                          <a:spcPts val="1900"/>
                        </a:lnSpc>
                        <a:spcBef>
                          <a:spcPts val="500"/>
                        </a:spcBef>
                        <a:spcAft>
                          <a:spcPts val="3830"/>
                        </a:spcAft>
                      </a:pPr>
                      <a:r>
                        <a:rPr lang="en-US" sz="1650" spc="0">
                          <a:solidFill>
                            <a:srgbClr val="414041"/>
                          </a:solidFill>
                          <a:latin typeface="Tahoma" panose="02020603050405020304" pitchFamily="2"/>
                        </a:rPr>
                        <a:t>Term + Permanent </a:t>
                      </a:r>
                    </a:p>
                  </a:txBody>
                  <a:tcPr marL="0" marR="0" marT="0" marB="0">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solidFill>
                      <a:srgbClr val="D3E6CA"/>
                    </a:solidFill>
                  </a:tcPr>
                </a:tc>
                <a:extLst>
                  <a:ext uri="{0D108BD9-81ED-4DB2-BD59-A6C34878D82A}">
                    <a16:rowId xmlns:a16="http://schemas.microsoft.com/office/drawing/2014/main" val="10003"/>
                  </a:ext>
                </a:extLst>
              </a:tr>
              <a:tr h="466090">
                <a:tc>
                  <a:txBody>
                    <a:bodyPr/>
                    <a:lstStyle/>
                    <a:p>
                      <a:pPr marL="100965" marR="0" indent="0" algn="l">
                        <a:lnSpc>
                          <a:spcPts val="1900"/>
                        </a:lnSpc>
                        <a:spcBef>
                          <a:spcPts val="525"/>
                        </a:spcBef>
                        <a:spcAft>
                          <a:spcPts val="1190"/>
                        </a:spcAft>
                      </a:pPr>
                      <a:r>
                        <a:rPr lang="en-US" sz="1650" spc="0">
                          <a:solidFill>
                            <a:srgbClr val="414041"/>
                          </a:solidFill>
                          <a:latin typeface="Tahoma" panose="02020603050405020304" pitchFamily="2"/>
                        </a:rPr>
                        <a:t>Pre-Retirement </a:t>
                      </a:r>
                    </a:p>
                  </a:txBody>
                  <a:tcPr marL="0" marR="0" marT="0" marB="0">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solidFill>
                      <a:srgbClr val="EBF3E7"/>
                    </a:solidFill>
                  </a:tcPr>
                </a:tc>
                <a:tc>
                  <a:txBody>
                    <a:bodyPr/>
                    <a:lstStyle/>
                    <a:p>
                      <a:pPr marL="97790" marR="0" indent="0" algn="l">
                        <a:lnSpc>
                          <a:spcPts val="1900"/>
                        </a:lnSpc>
                        <a:spcBef>
                          <a:spcPts val="525"/>
                        </a:spcBef>
                        <a:spcAft>
                          <a:spcPts val="1175"/>
                        </a:spcAft>
                      </a:pPr>
                      <a:r>
                        <a:rPr lang="en-US" sz="1650" spc="0">
                          <a:solidFill>
                            <a:srgbClr val="414041"/>
                          </a:solidFill>
                          <a:latin typeface="Tahoma" panose="02020603050405020304" pitchFamily="2"/>
                        </a:rPr>
                        <a:t>Legacy and LTC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solidFill>
                      <a:srgbClr val="EBF3E7"/>
                    </a:solidFill>
                  </a:tcPr>
                </a:tc>
                <a:tc>
                  <a:txBody>
                    <a:bodyPr/>
                    <a:lstStyle/>
                    <a:p>
                      <a:pPr marL="97790" marR="0" indent="0" algn="l">
                        <a:lnSpc>
                          <a:spcPts val="1900"/>
                        </a:lnSpc>
                        <a:spcBef>
                          <a:spcPts val="525"/>
                        </a:spcBef>
                        <a:spcAft>
                          <a:spcPts val="1190"/>
                        </a:spcAft>
                      </a:pPr>
                      <a:r>
                        <a:rPr lang="en-US" sz="1650" spc="0">
                          <a:solidFill>
                            <a:srgbClr val="414041"/>
                          </a:solidFill>
                          <a:latin typeface="Tahoma" panose="02020603050405020304" pitchFamily="2"/>
                        </a:rPr>
                        <a:t>Permanent with riders </a:t>
                      </a:r>
                    </a:p>
                  </a:txBody>
                  <a:tcPr marL="0" marR="0" marT="0" marB="0">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solidFill>
                      <a:srgbClr val="EBF3E7"/>
                    </a:solidFill>
                  </a:tcPr>
                </a:tc>
                <a:extLst>
                  <a:ext uri="{0D108BD9-81ED-4DB2-BD59-A6C34878D82A}">
                    <a16:rowId xmlns:a16="http://schemas.microsoft.com/office/drawing/2014/main" val="10004"/>
                  </a:ext>
                </a:extLst>
              </a:tr>
              <a:tr h="805180">
                <a:tc>
                  <a:txBody>
                    <a:bodyPr/>
                    <a:lstStyle/>
                    <a:p>
                      <a:pPr marL="100965" marR="0" indent="0" algn="l">
                        <a:lnSpc>
                          <a:spcPts val="1900"/>
                        </a:lnSpc>
                        <a:spcBef>
                          <a:spcPts val="500"/>
                        </a:spcBef>
                        <a:spcAft>
                          <a:spcPts val="3950"/>
                        </a:spcAft>
                      </a:pPr>
                      <a:r>
                        <a:rPr lang="en-US" sz="1650" spc="0">
                          <a:solidFill>
                            <a:srgbClr val="414041"/>
                          </a:solidFill>
                          <a:latin typeface="Tahoma" panose="02020603050405020304" pitchFamily="2"/>
                        </a:rPr>
                        <a:t>Retirement </a:t>
                      </a:r>
                    </a:p>
                  </a:txBody>
                  <a:tcPr marL="0" marR="0" marT="0" marB="0">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solidFill>
                      <a:srgbClr val="D3E6CA"/>
                    </a:solidFill>
                  </a:tcPr>
                </a:tc>
                <a:tc>
                  <a:txBody>
                    <a:bodyPr/>
                    <a:lstStyle/>
                    <a:p>
                      <a:pPr marL="91440" marR="0" indent="0" algn="l">
                        <a:lnSpc>
                          <a:spcPts val="2200"/>
                        </a:lnSpc>
                        <a:spcBef>
                          <a:spcPts val="225"/>
                        </a:spcBef>
                        <a:spcAft>
                          <a:spcPts val="1790"/>
                        </a:spcAft>
                      </a:pPr>
                      <a:r>
                        <a:rPr lang="en-US" sz="1650" spc="0" dirty="0">
                          <a:solidFill>
                            <a:srgbClr val="414041"/>
                          </a:solidFill>
                          <a:latin typeface="Tahoma" panose="02020603050405020304" pitchFamily="2"/>
                        </a:rPr>
                        <a:t>Estate strategies &amp; wealth transfer </a:t>
                      </a:r>
                    </a:p>
                  </a:txBody>
                  <a:tcPr marL="0" marR="0" marT="0" marB="0">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solidFill>
                      <a:srgbClr val="D3E6CA"/>
                    </a:solidFill>
                  </a:tcPr>
                </a:tc>
                <a:tc>
                  <a:txBody>
                    <a:bodyPr/>
                    <a:lstStyle/>
                    <a:p>
                      <a:pPr marL="97790" marR="0" indent="0" algn="l">
                        <a:lnSpc>
                          <a:spcPts val="1900"/>
                        </a:lnSpc>
                        <a:spcBef>
                          <a:spcPts val="500"/>
                        </a:spcBef>
                        <a:spcAft>
                          <a:spcPts val="3950"/>
                        </a:spcAft>
                      </a:pPr>
                      <a:r>
                        <a:rPr lang="en-US" sz="1650" spc="0" dirty="0">
                          <a:solidFill>
                            <a:srgbClr val="414041"/>
                          </a:solidFill>
                          <a:latin typeface="Tahoma" panose="02020603050405020304" pitchFamily="2"/>
                        </a:rPr>
                        <a:t>Permanent or Survivorship </a:t>
                      </a:r>
                    </a:p>
                  </a:txBody>
                  <a:tcPr marL="0" marR="0" marT="0" marB="0">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solidFill>
                      <a:srgbClr val="D3E6CA"/>
                    </a:solidFill>
                  </a:tcPr>
                </a:tc>
                <a:extLst>
                  <a:ext uri="{0D108BD9-81ED-4DB2-BD59-A6C34878D82A}">
                    <a16:rowId xmlns:a16="http://schemas.microsoft.com/office/drawing/2014/main" val="10005"/>
                  </a:ext>
                </a:extLst>
              </a:tr>
            </a:tbl>
          </a:graphicData>
        </a:graphic>
      </p:graphicFrame>
      <p:sp>
        <p:nvSpPr>
          <p:cNvPr id="9" name="Text Placeholder 8"/>
          <p:cNvSpPr>
            <a:spLocks noGrp="1"/>
          </p:cNvSpPr>
          <p:nvPr>
            <p:ph type="body" idx="10"/>
          </p:nvPr>
        </p:nvSpPr>
        <p:spPr>
          <a:xfrm>
            <a:off x="1831975" y="5507990"/>
            <a:ext cx="10360025" cy="1337945"/>
          </a:xfrm>
          <a:prstGeom prst="rect">
            <a:avLst/>
          </a:prstGeom>
          <a:noFill/>
          <a:ln w="0" cmpd="sng">
            <a:noFill/>
            <a:prstDash val="solid"/>
          </a:ln>
        </p:spPr>
        <p:txBody>
          <a:bodyPr vert="horz" lIns="0" tIns="980440" rIns="0" bIns="0" anchor="t"/>
          <a:lstStyle/>
          <a:p>
            <a:pPr marL="5029200" marR="0" indent="0" algn="l">
              <a:lnSpc>
                <a:spcPts val="1100"/>
              </a:lnSpc>
              <a:spcAft>
                <a:spcPts val="1640"/>
              </a:spcAft>
              <a:tabLst>
                <a:tab pos="9829800" algn="l"/>
              </a:tabLst>
            </a:pPr>
            <a:r>
              <a:rPr lang="en-US" sz="1000" b="1" spc="0">
                <a:solidFill>
                  <a:srgbClr val="B0B3B5"/>
                </a:solidFill>
                <a:latin typeface="Arial" panose="02020603050405020304" pitchFamily="2"/>
              </a:rPr>
              <a:t>For Agent Use Only - Not for Use with the Public </a:t>
            </a:r>
            <a:r>
              <a:rPr lang="en-US" sz="900" spc="0">
                <a:solidFill>
                  <a:srgbClr val="B0B3B5"/>
                </a:solidFill>
                <a:latin typeface="Arial" panose="02020603050405020304" pitchFamily="2"/>
              </a:rPr>
              <a:t>© 2025, National Life Group	12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pic>
        <p:nvPicPr>
          <p:cNvPr id="3" name="Picture 2"/>
          <p:cNvPicPr/>
          <p:nvPr/>
        </p:nvPicPr>
        <p:blipFill>
          <a:blip r:embed="rId2"/>
          <a:stretch>
            <a:fillRect/>
          </a:stretch>
        </p:blipFill>
        <p:spPr>
          <a:xfrm>
            <a:off x="0" y="0"/>
            <a:ext cx="12195175" cy="6848475"/>
          </a:xfrm>
          <a:prstGeom prst="rect">
            <a:avLst/>
          </a:prstGeom>
        </p:spPr>
      </p:pic>
      <p:sp>
        <p:nvSpPr>
          <p:cNvPr id="4" name="Text Placeholder 3"/>
          <p:cNvSpPr>
            <a:spLocks noGrp="1"/>
          </p:cNvSpPr>
          <p:nvPr>
            <p:ph type="body" idx="10"/>
          </p:nvPr>
        </p:nvSpPr>
        <p:spPr>
          <a:xfrm>
            <a:off x="466725" y="6478270"/>
            <a:ext cx="11336655" cy="155575"/>
          </a:xfrm>
          <a:prstGeom prst="rect">
            <a:avLst/>
          </a:prstGeom>
          <a:noFill/>
          <a:ln w="0" cmpd="sng">
            <a:noFill/>
            <a:prstDash val="solid"/>
          </a:ln>
        </p:spPr>
        <p:txBody>
          <a:bodyPr vert="horz" lIns="0" tIns="3175" rIns="0" bIns="0" anchor="t"/>
          <a:lstStyle/>
          <a:p>
            <a:pPr marL="0" marR="0" indent="0" algn="l">
              <a:lnSpc>
                <a:spcPts val="1200"/>
              </a:lnSpc>
              <a:spcAft>
                <a:spcPts val="0"/>
              </a:spcAft>
              <a:tabLst>
                <a:tab pos="9555480" algn="l"/>
                <a:tab pos="11338560" algn="r"/>
              </a:tabLst>
            </a:pPr>
            <a:r>
              <a:rPr lang="en-US" sz="1000" spc="0">
                <a:solidFill>
                  <a:srgbClr val="F3F3F5"/>
                </a:solidFill>
                <a:latin typeface="Verdana" panose="02020603050405020304" pitchFamily="2"/>
              </a:rPr>
              <a:t>For Agent Use Only – Not For Use With The Public	</a:t>
            </a:r>
            <a:r>
              <a:rPr lang="en-US" sz="900" spc="0">
                <a:solidFill>
                  <a:srgbClr val="F3F3F5"/>
                </a:solidFill>
                <a:latin typeface="Arial" panose="02020603050405020304" pitchFamily="2"/>
              </a:rPr>
              <a:t>© 2025, National Life Group	13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pic>
        <p:nvPicPr>
          <p:cNvPr id="3" name="Picture 2"/>
          <p:cNvPicPr/>
          <p:nvPr/>
        </p:nvPicPr>
        <p:blipFill>
          <a:blip r:embed="rId2"/>
          <a:stretch>
            <a:fillRect/>
          </a:stretch>
        </p:blipFill>
        <p:spPr>
          <a:xfrm>
            <a:off x="0" y="0"/>
            <a:ext cx="11798935" cy="6845935"/>
          </a:xfrm>
          <a:prstGeom prst="rect">
            <a:avLst/>
          </a:prstGeom>
        </p:spPr>
      </p:pic>
      <p:sp>
        <p:nvSpPr>
          <p:cNvPr id="4" name="Text Placeholder 3"/>
          <p:cNvSpPr>
            <a:spLocks noGrp="1"/>
          </p:cNvSpPr>
          <p:nvPr>
            <p:ph type="body" idx="10"/>
          </p:nvPr>
        </p:nvSpPr>
        <p:spPr>
          <a:xfrm>
            <a:off x="914400" y="1526540"/>
            <a:ext cx="2392680" cy="659130"/>
          </a:xfrm>
          <a:prstGeom prst="rect">
            <a:avLst/>
          </a:prstGeom>
          <a:noFill/>
          <a:ln w="0" cmpd="sng">
            <a:noFill/>
            <a:prstDash val="solid"/>
          </a:ln>
        </p:spPr>
        <p:txBody>
          <a:bodyPr vert="horz" lIns="0" tIns="18415" rIns="0" bIns="0" anchor="t"/>
          <a:lstStyle/>
          <a:p>
            <a:pPr marL="0" marR="0" indent="0" algn="l">
              <a:lnSpc>
                <a:spcPts val="5000"/>
              </a:lnSpc>
              <a:spcAft>
                <a:spcPts val="0"/>
              </a:spcAft>
            </a:pPr>
            <a:r>
              <a:rPr lang="en-US" sz="4300" b="1" spc="0">
                <a:solidFill>
                  <a:srgbClr val="FFFFFF"/>
                </a:solidFill>
                <a:latin typeface="Tahoma" panose="02020603050405020304" pitchFamily="2"/>
              </a:rPr>
              <a:t>AGENDA </a:t>
            </a:r>
          </a:p>
        </p:txBody>
      </p:sp>
      <p:sp>
        <p:nvSpPr>
          <p:cNvPr id="5" name="Text Placeholder 4"/>
          <p:cNvSpPr>
            <a:spLocks noGrp="1"/>
          </p:cNvSpPr>
          <p:nvPr>
            <p:ph type="body" idx="10"/>
          </p:nvPr>
        </p:nvSpPr>
        <p:spPr>
          <a:xfrm>
            <a:off x="6321425" y="601980"/>
            <a:ext cx="4346575" cy="5327015"/>
          </a:xfrm>
          <a:prstGeom prst="rect">
            <a:avLst/>
          </a:prstGeom>
          <a:noFill/>
          <a:ln w="0" cmpd="sng">
            <a:noFill/>
            <a:prstDash val="solid"/>
          </a:ln>
        </p:spPr>
        <p:txBody>
          <a:bodyPr vert="horz" lIns="0" tIns="443230" rIns="0" bIns="0" anchor="t"/>
          <a:lstStyle/>
          <a:p>
            <a:pPr marL="0" marR="0" indent="457200" algn="l">
              <a:lnSpc>
                <a:spcPts val="2500"/>
              </a:lnSpc>
              <a:spcAft>
                <a:spcPts val="0"/>
              </a:spcAft>
              <a:buFont typeface="Tahoma"/>
              <a:buAutoNum type="arabicPeriod"/>
            </a:pPr>
            <a:r>
              <a:rPr lang="en-US" sz="2150" spc="0" dirty="0">
                <a:solidFill>
                  <a:srgbClr val="414041"/>
                </a:solidFill>
                <a:latin typeface="Tahoma" panose="02020603050405020304" pitchFamily="2"/>
              </a:rPr>
              <a:t>Why Life Insurance </a:t>
            </a:r>
          </a:p>
          <a:p>
            <a:pPr marL="0" marR="0" indent="457200" algn="l">
              <a:lnSpc>
                <a:spcPts val="2500"/>
              </a:lnSpc>
              <a:spcBef>
                <a:spcPts val="3425"/>
              </a:spcBef>
              <a:spcAft>
                <a:spcPts val="0"/>
              </a:spcAft>
              <a:buFont typeface="Tahoma"/>
              <a:buAutoNum type="arabicPeriod"/>
            </a:pPr>
            <a:r>
              <a:rPr lang="en-US" sz="2150" spc="0" dirty="0">
                <a:solidFill>
                  <a:srgbClr val="414041"/>
                </a:solidFill>
                <a:latin typeface="Tahoma" panose="02020603050405020304" pitchFamily="2"/>
              </a:rPr>
              <a:t>Defining Policy Types </a:t>
            </a:r>
          </a:p>
          <a:p>
            <a:pPr marL="0" marR="0" indent="457200" algn="l">
              <a:lnSpc>
                <a:spcPts val="2500"/>
              </a:lnSpc>
              <a:spcBef>
                <a:spcPts val="3405"/>
              </a:spcBef>
              <a:spcAft>
                <a:spcPts val="0"/>
              </a:spcAft>
              <a:buFont typeface="Tahoma"/>
              <a:buAutoNum type="arabicPeriod"/>
            </a:pPr>
            <a:r>
              <a:rPr lang="en-US" sz="2150" spc="0" dirty="0">
                <a:solidFill>
                  <a:srgbClr val="414041"/>
                </a:solidFill>
                <a:latin typeface="Tahoma" panose="02020603050405020304" pitchFamily="2"/>
              </a:rPr>
              <a:t>Young Adults </a:t>
            </a:r>
          </a:p>
          <a:p>
            <a:pPr marL="0" marR="0" indent="457200" algn="l">
              <a:lnSpc>
                <a:spcPts val="2500"/>
              </a:lnSpc>
              <a:spcBef>
                <a:spcPts val="3380"/>
              </a:spcBef>
              <a:spcAft>
                <a:spcPts val="0"/>
              </a:spcAft>
              <a:buFont typeface="Tahoma"/>
              <a:buAutoNum type="arabicPeriod"/>
            </a:pPr>
            <a:r>
              <a:rPr lang="en-US" sz="2150" spc="25" dirty="0">
                <a:solidFill>
                  <a:srgbClr val="414041"/>
                </a:solidFill>
                <a:latin typeface="Tahoma" panose="02020603050405020304" pitchFamily="2"/>
              </a:rPr>
              <a:t>Newlyweds &amp; Young Families </a:t>
            </a:r>
          </a:p>
          <a:p>
            <a:pPr marL="0" marR="0" indent="457200" algn="l">
              <a:lnSpc>
                <a:spcPts val="2500"/>
              </a:lnSpc>
              <a:spcBef>
                <a:spcPts val="3410"/>
              </a:spcBef>
              <a:spcAft>
                <a:spcPts val="0"/>
              </a:spcAft>
              <a:buFont typeface="Tahoma"/>
              <a:buAutoNum type="arabicPeriod"/>
            </a:pPr>
            <a:r>
              <a:rPr lang="en-US" sz="2150" spc="65" dirty="0">
                <a:solidFill>
                  <a:srgbClr val="414041"/>
                </a:solidFill>
                <a:latin typeface="Tahoma" panose="02020603050405020304" pitchFamily="2"/>
              </a:rPr>
              <a:t>Established Families </a:t>
            </a:r>
          </a:p>
          <a:p>
            <a:pPr marL="0" marR="0" indent="457200" algn="l">
              <a:lnSpc>
                <a:spcPts val="2500"/>
              </a:lnSpc>
              <a:spcBef>
                <a:spcPts val="3420"/>
              </a:spcBef>
              <a:spcAft>
                <a:spcPts val="0"/>
              </a:spcAft>
              <a:buFont typeface="Tahoma"/>
              <a:buAutoNum type="arabicPeriod"/>
            </a:pPr>
            <a:r>
              <a:rPr lang="en-US" sz="2150" spc="0" dirty="0">
                <a:solidFill>
                  <a:srgbClr val="414041"/>
                </a:solidFill>
                <a:latin typeface="Tahoma" panose="02020603050405020304" pitchFamily="2"/>
              </a:rPr>
              <a:t>Pre-Retirement </a:t>
            </a:r>
          </a:p>
          <a:p>
            <a:pPr marL="0" marR="0" indent="457200" algn="l">
              <a:lnSpc>
                <a:spcPts val="2500"/>
              </a:lnSpc>
              <a:spcBef>
                <a:spcPts val="3400"/>
              </a:spcBef>
              <a:spcAft>
                <a:spcPts val="385"/>
              </a:spcAft>
              <a:buFont typeface="Tahoma"/>
              <a:buAutoNum type="arabicPeriod"/>
            </a:pPr>
            <a:r>
              <a:rPr lang="en-US" sz="2150" spc="0" dirty="0">
                <a:solidFill>
                  <a:srgbClr val="414041"/>
                </a:solidFill>
                <a:latin typeface="Tahoma" panose="02020603050405020304" pitchFamily="2"/>
              </a:rPr>
              <a:t>Retirement &amp; Legacy Strategies </a:t>
            </a:r>
          </a:p>
        </p:txBody>
      </p:sp>
      <p:sp>
        <p:nvSpPr>
          <p:cNvPr id="6" name="Text Placeholder 5"/>
          <p:cNvSpPr>
            <a:spLocks noGrp="1"/>
          </p:cNvSpPr>
          <p:nvPr>
            <p:ph type="body" idx="10"/>
          </p:nvPr>
        </p:nvSpPr>
        <p:spPr>
          <a:xfrm>
            <a:off x="6876415" y="6487160"/>
            <a:ext cx="4922520" cy="143510"/>
          </a:xfrm>
          <a:prstGeom prst="rect">
            <a:avLst/>
          </a:prstGeom>
          <a:noFill/>
          <a:ln w="0" cmpd="sng">
            <a:noFill/>
            <a:prstDash val="solid"/>
          </a:ln>
        </p:spPr>
        <p:txBody>
          <a:bodyPr vert="horz" lIns="0" tIns="1270" rIns="0" bIns="0" anchor="t"/>
          <a:lstStyle/>
          <a:p>
            <a:pPr marL="0" marR="0" indent="0" algn="l">
              <a:lnSpc>
                <a:spcPts val="1100"/>
              </a:lnSpc>
              <a:spcAft>
                <a:spcPts val="0"/>
              </a:spcAft>
              <a:tabLst>
                <a:tab pos="4937760" algn="r"/>
              </a:tabLst>
            </a:pPr>
            <a:r>
              <a:rPr lang="en-US" sz="1000" b="1" spc="0">
                <a:solidFill>
                  <a:srgbClr val="B0B3B5"/>
                </a:solidFill>
                <a:latin typeface="Arial" panose="02020603050405020304" pitchFamily="2"/>
              </a:rPr>
              <a:t>For Agent Use Only - Not for Use with the Public </a:t>
            </a:r>
            <a:r>
              <a:rPr lang="en-US" sz="850" spc="0">
                <a:solidFill>
                  <a:srgbClr val="B0B3B5"/>
                </a:solidFill>
                <a:latin typeface="Verdana" panose="02020603050405020304" pitchFamily="2"/>
              </a:rPr>
              <a:t>© 2025, National Life Group	2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3B9B34"/>
        </a:solidFill>
        <a:effectLst/>
      </p:bgPr>
    </p:bg>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0" y="0"/>
            <a:ext cx="12192000" cy="6845935"/>
          </a:xfrm>
          <a:prstGeom prst="rect">
            <a:avLst/>
          </a:prstGeom>
          <a:solidFill>
            <a:srgbClr val="3B9B34"/>
          </a:solidFill>
          <a:ln w="0" cmpd="sng">
            <a:noFill/>
            <a:prstDash val="solid"/>
          </a:ln>
        </p:spPr>
        <p:txBody>
          <a:bodyPr vert="horz" lIns="0" tIns="0" rIns="0" bIns="0" anchor="t"/>
          <a:lstStyle/>
          <a:p>
            <a:r>
              <a:rPr lang="en-US"/>
              <a:t> </a:t>
            </a:r>
          </a:p>
        </p:txBody>
      </p:sp>
      <p:pic>
        <p:nvPicPr>
          <p:cNvPr id="4" name="Picture 3"/>
          <p:cNvPicPr/>
          <p:nvPr/>
        </p:nvPicPr>
        <p:blipFill>
          <a:blip r:embed="rId2"/>
          <a:stretch>
            <a:fillRect/>
          </a:stretch>
        </p:blipFill>
        <p:spPr>
          <a:xfrm>
            <a:off x="0" y="0"/>
            <a:ext cx="12192000" cy="6845935"/>
          </a:xfrm>
          <a:prstGeom prst="rect">
            <a:avLst/>
          </a:prstGeom>
        </p:spPr>
      </p:pic>
      <p:sp>
        <p:nvSpPr>
          <p:cNvPr id="5" name="Text Placeholder 4"/>
          <p:cNvSpPr>
            <a:spLocks noGrp="1"/>
          </p:cNvSpPr>
          <p:nvPr>
            <p:ph type="body" idx="10"/>
          </p:nvPr>
        </p:nvSpPr>
        <p:spPr>
          <a:xfrm>
            <a:off x="2301240" y="2069465"/>
            <a:ext cx="7589520" cy="1155065"/>
          </a:xfrm>
          <a:prstGeom prst="rect">
            <a:avLst/>
          </a:prstGeom>
          <a:noFill/>
          <a:ln w="0" cmpd="sng">
            <a:noFill/>
            <a:prstDash val="solid"/>
          </a:ln>
        </p:spPr>
        <p:txBody>
          <a:bodyPr vert="horz" lIns="0" tIns="0" rIns="0" bIns="0" anchor="t"/>
          <a:lstStyle/>
          <a:p>
            <a:pPr marL="0" marR="0" indent="0" algn="ctr">
              <a:lnSpc>
                <a:spcPts val="3000"/>
              </a:lnSpc>
              <a:spcAft>
                <a:spcPts val="0"/>
              </a:spcAft>
            </a:pPr>
            <a:r>
              <a:rPr lang="en-US" sz="2500" spc="5">
                <a:solidFill>
                  <a:srgbClr val="414041"/>
                </a:solidFill>
                <a:latin typeface="Tahoma" panose="02020603050405020304" pitchFamily="2"/>
              </a:rPr>
              <a:t>Driving race cars is risky. Not having life insurance </a:t>
            </a:r>
          </a:p>
          <a:p>
            <a:pPr marL="0" marR="0" indent="0" algn="ctr">
              <a:lnSpc>
                <a:spcPts val="3000"/>
              </a:lnSpc>
              <a:spcBef>
                <a:spcPts val="0"/>
              </a:spcBef>
              <a:spcAft>
                <a:spcPts val="0"/>
              </a:spcAft>
            </a:pPr>
            <a:r>
              <a:rPr lang="en-US" sz="2500" spc="0">
                <a:solidFill>
                  <a:srgbClr val="414041"/>
                </a:solidFill>
                <a:latin typeface="Tahoma" panose="02020603050405020304" pitchFamily="2"/>
              </a:rPr>
              <a:t>is riskier. It means leaving your loved ones to </a:t>
            </a:r>
          </a:p>
          <a:p>
            <a:pPr marL="0" marR="0" indent="0" algn="ctr">
              <a:lnSpc>
                <a:spcPts val="3000"/>
              </a:lnSpc>
              <a:spcBef>
                <a:spcPts val="0"/>
              </a:spcBef>
              <a:spcAft>
                <a:spcPts val="0"/>
              </a:spcAft>
            </a:pPr>
            <a:r>
              <a:rPr lang="en-US" sz="2500" spc="25">
                <a:solidFill>
                  <a:srgbClr val="414041"/>
                </a:solidFill>
                <a:latin typeface="Tahoma" panose="02020603050405020304" pitchFamily="2"/>
              </a:rPr>
              <a:t>suffer financially if something happened to you. </a:t>
            </a:r>
          </a:p>
        </p:txBody>
      </p:sp>
      <p:sp>
        <p:nvSpPr>
          <p:cNvPr id="6" name="Text Placeholder 5"/>
          <p:cNvSpPr>
            <a:spLocks noGrp="1"/>
          </p:cNvSpPr>
          <p:nvPr>
            <p:ph type="body" idx="10"/>
          </p:nvPr>
        </p:nvSpPr>
        <p:spPr>
          <a:xfrm>
            <a:off x="5260975" y="4395470"/>
            <a:ext cx="1688465" cy="586105"/>
          </a:xfrm>
          <a:prstGeom prst="rect">
            <a:avLst/>
          </a:prstGeom>
          <a:noFill/>
          <a:ln w="0" cmpd="sng">
            <a:noFill/>
            <a:prstDash val="solid"/>
          </a:ln>
        </p:spPr>
        <p:txBody>
          <a:bodyPr vert="horz" lIns="0" tIns="6985" rIns="0" bIns="0" anchor="t">
            <a:normAutofit fontScale="95000"/>
          </a:bodyPr>
          <a:lstStyle/>
          <a:p>
            <a:pPr marL="0" marR="0" indent="0" algn="l">
              <a:lnSpc>
                <a:spcPts val="2100"/>
              </a:lnSpc>
              <a:spcAft>
                <a:spcPts val="0"/>
              </a:spcAft>
            </a:pPr>
            <a:r>
              <a:rPr lang="en-US" sz="1800" b="1" spc="0">
                <a:solidFill>
                  <a:srgbClr val="414041"/>
                </a:solidFill>
                <a:latin typeface="Tahoma" panose="02020603050405020304" pitchFamily="2"/>
              </a:rPr>
              <a:t>Danica Patrick </a:t>
            </a:r>
          </a:p>
          <a:p>
            <a:pPr marL="0" marR="0" indent="0" algn="l">
              <a:lnSpc>
                <a:spcPts val="2100"/>
              </a:lnSpc>
              <a:spcBef>
                <a:spcPts val="330"/>
              </a:spcBef>
              <a:spcAft>
                <a:spcPts val="0"/>
              </a:spcAft>
            </a:pPr>
            <a:r>
              <a:rPr lang="en-US" sz="1800" spc="50">
                <a:solidFill>
                  <a:srgbClr val="414041"/>
                </a:solidFill>
                <a:latin typeface="Tahoma" panose="02020603050405020304" pitchFamily="2"/>
              </a:rPr>
              <a:t>Race Car Driver </a:t>
            </a:r>
          </a:p>
        </p:txBody>
      </p:sp>
      <p:sp>
        <p:nvSpPr>
          <p:cNvPr id="7" name="Text Placeholder 6"/>
          <p:cNvSpPr>
            <a:spLocks noGrp="1"/>
          </p:cNvSpPr>
          <p:nvPr>
            <p:ph type="body" idx="10"/>
          </p:nvPr>
        </p:nvSpPr>
        <p:spPr>
          <a:xfrm>
            <a:off x="469265" y="6487160"/>
            <a:ext cx="2971800" cy="143510"/>
          </a:xfrm>
          <a:prstGeom prst="rect">
            <a:avLst/>
          </a:prstGeom>
          <a:noFill/>
          <a:ln w="0" cmpd="sng">
            <a:noFill/>
            <a:prstDash val="solid"/>
          </a:ln>
        </p:spPr>
        <p:txBody>
          <a:bodyPr vert="horz" lIns="0" tIns="635" rIns="0" bIns="0" anchor="t"/>
          <a:lstStyle/>
          <a:p>
            <a:pPr marL="0" marR="0" indent="0" algn="l">
              <a:lnSpc>
                <a:spcPts val="1100"/>
              </a:lnSpc>
              <a:spcAft>
                <a:spcPts val="0"/>
              </a:spcAft>
            </a:pPr>
            <a:r>
              <a:rPr lang="en-US" sz="1000" b="1" spc="-5">
                <a:solidFill>
                  <a:srgbClr val="F3F3F5"/>
                </a:solidFill>
                <a:latin typeface="Arial" panose="02020603050405020304" pitchFamily="2"/>
              </a:rPr>
              <a:t>For Agent Use Only - Not for Use with the Public </a:t>
            </a:r>
          </a:p>
        </p:txBody>
      </p:sp>
      <p:sp>
        <p:nvSpPr>
          <p:cNvPr id="8" name="Text Placeholder 7"/>
          <p:cNvSpPr>
            <a:spLocks noGrp="1"/>
          </p:cNvSpPr>
          <p:nvPr>
            <p:ph type="body" idx="10"/>
          </p:nvPr>
        </p:nvSpPr>
        <p:spPr>
          <a:xfrm>
            <a:off x="10006330" y="6501130"/>
            <a:ext cx="1792605" cy="128905"/>
          </a:xfrm>
          <a:prstGeom prst="rect">
            <a:avLst/>
          </a:prstGeom>
          <a:noFill/>
          <a:ln w="0" cmpd="sng">
            <a:noFill/>
            <a:prstDash val="solid"/>
          </a:ln>
        </p:spPr>
        <p:txBody>
          <a:bodyPr vert="horz" lIns="0" tIns="1270" rIns="0" bIns="0" anchor="t"/>
          <a:lstStyle/>
          <a:p>
            <a:pPr marL="0" marR="0" indent="0" algn="l">
              <a:lnSpc>
                <a:spcPts val="1000"/>
              </a:lnSpc>
              <a:spcAft>
                <a:spcPts val="25"/>
              </a:spcAft>
              <a:tabLst>
                <a:tab pos="1828800" algn="r"/>
              </a:tabLst>
            </a:pPr>
            <a:r>
              <a:rPr lang="en-US" sz="900" spc="0">
                <a:solidFill>
                  <a:srgbClr val="F3F3F5"/>
                </a:solidFill>
                <a:latin typeface="Arial" panose="02020603050405020304" pitchFamily="2"/>
              </a:rPr>
              <a:t>© 2025, National Life Group	3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pic>
        <p:nvPicPr>
          <p:cNvPr id="5" name="Picture 4"/>
          <p:cNvPicPr/>
          <p:nvPr/>
        </p:nvPicPr>
        <p:blipFill>
          <a:blip r:embed="rId2"/>
          <a:stretch>
            <a:fillRect/>
          </a:stretch>
        </p:blipFill>
        <p:spPr>
          <a:xfrm>
            <a:off x="548640" y="1332230"/>
            <a:ext cx="4453255" cy="4446905"/>
          </a:xfrm>
          <a:prstGeom prst="rect">
            <a:avLst/>
          </a:prstGeom>
        </p:spPr>
      </p:pic>
      <p:pic>
        <p:nvPicPr>
          <p:cNvPr id="10" name="Picture 9"/>
          <p:cNvPicPr/>
          <p:nvPr/>
        </p:nvPicPr>
        <p:blipFill>
          <a:blip r:embed="rId3"/>
          <a:stretch>
            <a:fillRect/>
          </a:stretch>
        </p:blipFill>
        <p:spPr>
          <a:xfrm>
            <a:off x="10707370" y="5346065"/>
            <a:ext cx="1478280" cy="1499870"/>
          </a:xfrm>
          <a:prstGeom prst="rect">
            <a:avLst/>
          </a:prstGeom>
        </p:spPr>
      </p:pic>
      <p:sp>
        <p:nvSpPr>
          <p:cNvPr id="2" name="Text Placeholder 1"/>
          <p:cNvSpPr>
            <a:spLocks noGrp="1"/>
          </p:cNvSpPr>
          <p:nvPr>
            <p:ph type="body" idx="10"/>
          </p:nvPr>
        </p:nvSpPr>
        <p:spPr>
          <a:xfrm>
            <a:off x="457200" y="419100"/>
            <a:ext cx="5308600" cy="913130"/>
          </a:xfrm>
          <a:prstGeom prst="rect">
            <a:avLst/>
          </a:prstGeom>
          <a:noFill/>
          <a:ln w="0" cmpd="sng">
            <a:noFill/>
            <a:prstDash val="solid"/>
          </a:ln>
        </p:spPr>
        <p:txBody>
          <a:bodyPr vert="horz" lIns="0" tIns="15240" rIns="0" bIns="0" anchor="t"/>
          <a:lstStyle/>
          <a:p>
            <a:pPr marL="0" marR="0" indent="0" algn="l">
              <a:lnSpc>
                <a:spcPts val="3800"/>
              </a:lnSpc>
              <a:spcAft>
                <a:spcPts val="3265"/>
              </a:spcAft>
            </a:pPr>
            <a:r>
              <a:rPr lang="en-US" sz="3200" spc="15">
                <a:solidFill>
                  <a:srgbClr val="3B9B34"/>
                </a:solidFill>
                <a:latin typeface="Tahoma" panose="02020603050405020304" pitchFamily="2"/>
              </a:rPr>
              <a:t>Why Life Insurance Matters </a:t>
            </a:r>
          </a:p>
        </p:txBody>
      </p:sp>
      <p:sp>
        <p:nvSpPr>
          <p:cNvPr id="3" name="Text Placeholder 2"/>
          <p:cNvSpPr>
            <a:spLocks noGrp="1"/>
          </p:cNvSpPr>
          <p:nvPr>
            <p:ph type="body" idx="10"/>
          </p:nvPr>
        </p:nvSpPr>
        <p:spPr>
          <a:xfrm>
            <a:off x="6797675" y="1332230"/>
            <a:ext cx="3568700" cy="4446905"/>
          </a:xfrm>
          <a:prstGeom prst="rect">
            <a:avLst/>
          </a:prstGeom>
          <a:noFill/>
          <a:ln w="0" cmpd="sng">
            <a:noFill/>
            <a:prstDash val="solid"/>
          </a:ln>
        </p:spPr>
        <p:txBody>
          <a:bodyPr vert="horz" lIns="0" tIns="192405" rIns="0" bIns="0" anchor="t"/>
          <a:lstStyle/>
          <a:p>
            <a:pPr marL="0" marR="0" indent="0" algn="l">
              <a:lnSpc>
                <a:spcPts val="3200"/>
              </a:lnSpc>
              <a:spcAft>
                <a:spcPts val="0"/>
              </a:spcAft>
            </a:pPr>
            <a:r>
              <a:rPr lang="en-US" sz="2800" spc="-20">
                <a:solidFill>
                  <a:srgbClr val="414041"/>
                </a:solidFill>
                <a:latin typeface="Arial" panose="02020603050405020304" pitchFamily="2"/>
              </a:rPr>
              <a:t>Covers Final </a:t>
            </a:r>
          </a:p>
          <a:p>
            <a:pPr marL="0" marR="0" indent="0" algn="l">
              <a:lnSpc>
                <a:spcPts val="3400"/>
              </a:lnSpc>
              <a:spcBef>
                <a:spcPts val="0"/>
              </a:spcBef>
              <a:spcAft>
                <a:spcPts val="0"/>
              </a:spcAft>
            </a:pPr>
            <a:r>
              <a:rPr lang="en-US" sz="2800" spc="0">
                <a:solidFill>
                  <a:srgbClr val="414041"/>
                </a:solidFill>
                <a:latin typeface="Arial" panose="02020603050405020304" pitchFamily="2"/>
              </a:rPr>
              <a:t>Expenses, Debts and Lost Income </a:t>
            </a:r>
          </a:p>
          <a:p>
            <a:pPr marL="0" marR="0" indent="0" algn="l">
              <a:lnSpc>
                <a:spcPts val="3200"/>
              </a:lnSpc>
              <a:spcBef>
                <a:spcPts val="5285"/>
              </a:spcBef>
              <a:spcAft>
                <a:spcPts val="0"/>
              </a:spcAft>
            </a:pPr>
            <a:r>
              <a:rPr lang="en-US" sz="2800" spc="-15">
                <a:solidFill>
                  <a:srgbClr val="414041"/>
                </a:solidFill>
                <a:latin typeface="Arial" panose="02020603050405020304" pitchFamily="2"/>
              </a:rPr>
              <a:t>Living Benefits </a:t>
            </a:r>
          </a:p>
          <a:p>
            <a:pPr marL="0" marR="0" indent="0" algn="l">
              <a:lnSpc>
                <a:spcPts val="3400"/>
              </a:lnSpc>
              <a:spcBef>
                <a:spcPts val="5445"/>
              </a:spcBef>
              <a:spcAft>
                <a:spcPts val="2995"/>
              </a:spcAft>
            </a:pPr>
            <a:r>
              <a:rPr lang="en-US" sz="2800" spc="-45">
                <a:solidFill>
                  <a:srgbClr val="414041"/>
                </a:solidFill>
                <a:latin typeface="Arial" panose="02020603050405020304" pitchFamily="2"/>
              </a:rPr>
              <a:t>Adaptable Cover for Life’s Changing Needs </a:t>
            </a:r>
          </a:p>
        </p:txBody>
      </p:sp>
      <p:sp>
        <p:nvSpPr>
          <p:cNvPr id="6" name="Text Placeholder 5"/>
          <p:cNvSpPr>
            <a:spLocks noGrp="1"/>
          </p:cNvSpPr>
          <p:nvPr>
            <p:ph type="body" idx="10"/>
          </p:nvPr>
        </p:nvSpPr>
        <p:spPr>
          <a:xfrm>
            <a:off x="4323080" y="3389630"/>
            <a:ext cx="348615" cy="450850"/>
          </a:xfrm>
          <a:prstGeom prst="rect">
            <a:avLst/>
          </a:prstGeom>
          <a:noFill/>
          <a:ln w="0" cmpd="sng">
            <a:noFill/>
            <a:prstDash val="solid"/>
          </a:ln>
        </p:spPr>
        <p:txBody>
          <a:bodyPr vert="horz" lIns="0" tIns="6350" rIns="0" bIns="0" anchor="t">
            <a:normAutofit fontScale="95000"/>
          </a:bodyPr>
          <a:lstStyle/>
          <a:p>
            <a:pPr marL="0" marR="0" indent="0" algn="l">
              <a:lnSpc>
                <a:spcPts val="3500"/>
              </a:lnSpc>
              <a:spcAft>
                <a:spcPts val="0"/>
              </a:spcAft>
            </a:pPr>
            <a:r>
              <a:rPr lang="en-US" sz="3100" spc="0">
                <a:solidFill>
                  <a:srgbClr val="FFFFFF"/>
                </a:solidFill>
                <a:latin typeface="Arial" panose="02020603050405020304" pitchFamily="2"/>
              </a:rPr>
              <a:t>Ill </a:t>
            </a:r>
          </a:p>
        </p:txBody>
      </p:sp>
      <p:sp>
        <p:nvSpPr>
          <p:cNvPr id="7" name="Text Placeholder 6"/>
          <p:cNvSpPr>
            <a:spLocks noGrp="1"/>
          </p:cNvSpPr>
          <p:nvPr>
            <p:ph type="body" idx="10"/>
          </p:nvPr>
        </p:nvSpPr>
        <p:spPr>
          <a:xfrm>
            <a:off x="1106170" y="2347595"/>
            <a:ext cx="3667125" cy="1021080"/>
          </a:xfrm>
          <a:prstGeom prst="rect">
            <a:avLst/>
          </a:prstGeom>
          <a:noFill/>
          <a:ln w="0" cmpd="sng">
            <a:noFill/>
            <a:prstDash val="solid"/>
          </a:ln>
        </p:spPr>
        <p:txBody>
          <a:bodyPr vert="horz" lIns="0" tIns="6350" rIns="0" bIns="0" anchor="t">
            <a:normAutofit fontScale="95000"/>
          </a:bodyPr>
          <a:lstStyle/>
          <a:p>
            <a:pPr marL="0" marR="0" indent="0" algn="l">
              <a:lnSpc>
                <a:spcPts val="3500"/>
              </a:lnSpc>
              <a:spcAft>
                <a:spcPts val="0"/>
              </a:spcAft>
            </a:pPr>
            <a:r>
              <a:rPr lang="en-US" sz="3100" spc="-45">
                <a:solidFill>
                  <a:srgbClr val="FFFFFF"/>
                </a:solidFill>
                <a:latin typeface="Arial" panose="02020603050405020304" pitchFamily="2"/>
              </a:rPr>
              <a:t>Die </a:t>
            </a:r>
          </a:p>
          <a:p>
            <a:pPr marL="0" marR="0" indent="0" algn="l">
              <a:lnSpc>
                <a:spcPts val="4300"/>
              </a:lnSpc>
              <a:spcBef>
                <a:spcPts val="70"/>
              </a:spcBef>
              <a:spcAft>
                <a:spcPts val="70"/>
              </a:spcAft>
            </a:pPr>
            <a:r>
              <a:rPr lang="en-US" sz="3100" spc="240">
                <a:solidFill>
                  <a:srgbClr val="FFFFFF"/>
                </a:solidFill>
                <a:latin typeface="Arial" panose="02020603050405020304" pitchFamily="2"/>
              </a:rPr>
              <a:t>Too Soon Become </a:t>
            </a:r>
          </a:p>
        </p:txBody>
      </p:sp>
      <p:sp>
        <p:nvSpPr>
          <p:cNvPr id="8" name="Text Placeholder 7"/>
          <p:cNvSpPr>
            <a:spLocks noGrp="1"/>
          </p:cNvSpPr>
          <p:nvPr>
            <p:ph type="body" idx="10"/>
          </p:nvPr>
        </p:nvSpPr>
        <p:spPr>
          <a:xfrm>
            <a:off x="1774190" y="4432300"/>
            <a:ext cx="1554480" cy="847090"/>
          </a:xfrm>
          <a:prstGeom prst="rect">
            <a:avLst/>
          </a:prstGeom>
          <a:noFill/>
          <a:ln w="0" cmpd="sng">
            <a:noFill/>
            <a:prstDash val="solid"/>
          </a:ln>
        </p:spPr>
        <p:txBody>
          <a:bodyPr vert="horz" lIns="0" tIns="6350" rIns="0" bIns="0" anchor="t">
            <a:normAutofit fontScale="95000"/>
          </a:bodyPr>
          <a:lstStyle/>
          <a:p>
            <a:pPr marL="0" marR="0" indent="0" algn="l">
              <a:lnSpc>
                <a:spcPts val="3300"/>
              </a:lnSpc>
              <a:spcAft>
                <a:spcPts val="0"/>
              </a:spcAft>
            </a:pPr>
            <a:r>
              <a:rPr lang="en-US" sz="3100" spc="-30">
                <a:solidFill>
                  <a:srgbClr val="FFFFFF"/>
                </a:solidFill>
                <a:latin typeface="Arial" panose="02020603050405020304" pitchFamily="2"/>
              </a:rPr>
              <a:t>Live </a:t>
            </a:r>
          </a:p>
          <a:p>
            <a:pPr marL="0" marR="0" indent="0" algn="l">
              <a:lnSpc>
                <a:spcPts val="3300"/>
              </a:lnSpc>
              <a:spcBef>
                <a:spcPts val="0"/>
              </a:spcBef>
              <a:spcAft>
                <a:spcPts val="0"/>
              </a:spcAft>
            </a:pPr>
            <a:r>
              <a:rPr lang="en-US" sz="3100" spc="-85">
                <a:solidFill>
                  <a:srgbClr val="FFFFFF"/>
                </a:solidFill>
                <a:latin typeface="Arial" panose="02020603050405020304" pitchFamily="2"/>
              </a:rPr>
              <a:t>Too Long </a:t>
            </a:r>
          </a:p>
        </p:txBody>
      </p:sp>
      <p:sp>
        <p:nvSpPr>
          <p:cNvPr id="11" name="Text Placeholder 10"/>
          <p:cNvSpPr>
            <a:spLocks noGrp="1"/>
          </p:cNvSpPr>
          <p:nvPr>
            <p:ph type="body" idx="10"/>
          </p:nvPr>
        </p:nvSpPr>
        <p:spPr>
          <a:xfrm>
            <a:off x="469265" y="5779135"/>
            <a:ext cx="11264900" cy="1066800"/>
          </a:xfrm>
          <a:prstGeom prst="rect">
            <a:avLst/>
          </a:prstGeom>
          <a:noFill/>
          <a:ln w="0" cmpd="sng">
            <a:noFill/>
            <a:prstDash val="solid"/>
          </a:ln>
        </p:spPr>
        <p:txBody>
          <a:bodyPr vert="horz" lIns="0" tIns="259080" rIns="0" bIns="0" anchor="t"/>
          <a:lstStyle/>
          <a:p>
            <a:pPr marL="0" marR="0" indent="0" algn="ctr">
              <a:lnSpc>
                <a:spcPts val="1300"/>
              </a:lnSpc>
              <a:spcAft>
                <a:spcPts val="0"/>
              </a:spcAft>
            </a:pPr>
            <a:r>
              <a:rPr lang="en-US" sz="1050" spc="0">
                <a:solidFill>
                  <a:srgbClr val="B3B1B3"/>
                </a:solidFill>
                <a:latin typeface="Arial Narrow" panose="02020603050405020304" pitchFamily="2"/>
              </a:rPr>
              <a:t>Accelerated Benefit Riders are optional and may not be available in all states or on all products. Receipt of Accelerated Benefits will reduce the Cash Value and Death Benefit otherwise payable under the policy, may result in a </a:t>
            </a:r>
            <a:br/>
            <a:r>
              <a:rPr lang="en-US" sz="1050" spc="0">
                <a:solidFill>
                  <a:srgbClr val="B3B1B3"/>
                </a:solidFill>
                <a:latin typeface="Arial Narrow" panose="02020603050405020304" pitchFamily="2"/>
              </a:rPr>
              <a:t>taxable event, and may affect your client's eligibility for public assistance programs. Riders are supplemental benefits that can be added to a life insurance policy and are not suitable unless the client has a need for life insurance. </a:t>
            </a:r>
          </a:p>
          <a:p>
            <a:pPr marL="0" marR="0" indent="0" algn="l">
              <a:lnSpc>
                <a:spcPts val="1100"/>
              </a:lnSpc>
              <a:spcBef>
                <a:spcPts val="1030"/>
              </a:spcBef>
              <a:spcAft>
                <a:spcPts val="1655"/>
              </a:spcAft>
              <a:tabLst>
                <a:tab pos="8823960" algn="l"/>
                <a:tab pos="11292840" algn="r"/>
              </a:tabLst>
            </a:pPr>
            <a:r>
              <a:rPr lang="en-US" sz="1000" b="1" spc="0">
                <a:solidFill>
                  <a:srgbClr val="B0B3B5"/>
                </a:solidFill>
                <a:latin typeface="Arial" panose="02020603050405020304" pitchFamily="2"/>
              </a:rPr>
              <a:t>For Agent Use Only - Not for Use with the Public	</a:t>
            </a:r>
            <a:r>
              <a:rPr lang="en-US" sz="850" spc="0">
                <a:solidFill>
                  <a:srgbClr val="B0B3B5"/>
                </a:solidFill>
                <a:latin typeface="Verdana" panose="02020603050405020304" pitchFamily="2"/>
              </a:rPr>
              <a:t>© 2025, National Life Group</a:t>
            </a:r>
            <a:r>
              <a:rPr lang="en-US" sz="850" spc="0">
                <a:solidFill>
                  <a:srgbClr val="000000"/>
                </a:solidFill>
                <a:latin typeface="Verdana" panose="02020603050405020304" pitchFamily="2"/>
              </a:rPr>
              <a:t>	4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pic>
        <p:nvPicPr>
          <p:cNvPr id="3" name="Picture 2"/>
          <p:cNvPicPr/>
          <p:nvPr/>
        </p:nvPicPr>
        <p:blipFill>
          <a:blip r:embed="rId2"/>
          <a:stretch>
            <a:fillRect/>
          </a:stretch>
        </p:blipFill>
        <p:spPr>
          <a:xfrm>
            <a:off x="10659110" y="8890"/>
            <a:ext cx="1526540" cy="1527175"/>
          </a:xfrm>
          <a:prstGeom prst="rect">
            <a:avLst/>
          </a:prstGeom>
        </p:spPr>
      </p:pic>
      <p:pic>
        <p:nvPicPr>
          <p:cNvPr id="6" name="Picture 5"/>
          <p:cNvPicPr/>
          <p:nvPr/>
        </p:nvPicPr>
        <p:blipFill>
          <a:blip r:embed="rId3"/>
          <a:stretch>
            <a:fillRect/>
          </a:stretch>
        </p:blipFill>
        <p:spPr>
          <a:xfrm>
            <a:off x="3334385" y="1173480"/>
            <a:ext cx="5486400" cy="5154295"/>
          </a:xfrm>
          <a:prstGeom prst="rect">
            <a:avLst/>
          </a:prstGeom>
        </p:spPr>
      </p:pic>
      <p:pic>
        <p:nvPicPr>
          <p:cNvPr id="12" name="Picture 11"/>
          <p:cNvPicPr/>
          <p:nvPr/>
        </p:nvPicPr>
        <p:blipFill>
          <a:blip r:embed="rId4"/>
          <a:stretch>
            <a:fillRect/>
          </a:stretch>
        </p:blipFill>
        <p:spPr>
          <a:xfrm>
            <a:off x="0" y="5334000"/>
            <a:ext cx="1511935" cy="1511935"/>
          </a:xfrm>
          <a:prstGeom prst="rect">
            <a:avLst/>
          </a:prstGeom>
        </p:spPr>
      </p:pic>
      <p:sp>
        <p:nvSpPr>
          <p:cNvPr id="4" name="Text Placeholder 3"/>
          <p:cNvSpPr>
            <a:spLocks noGrp="1"/>
          </p:cNvSpPr>
          <p:nvPr>
            <p:ph type="body" idx="10"/>
          </p:nvPr>
        </p:nvSpPr>
        <p:spPr>
          <a:xfrm>
            <a:off x="496570" y="446405"/>
            <a:ext cx="6931660" cy="481965"/>
          </a:xfrm>
          <a:prstGeom prst="rect">
            <a:avLst/>
          </a:prstGeom>
          <a:noFill/>
          <a:ln w="0" cmpd="sng">
            <a:noFill/>
            <a:prstDash val="solid"/>
          </a:ln>
        </p:spPr>
        <p:txBody>
          <a:bodyPr vert="horz" lIns="0" tIns="7620" rIns="0" bIns="0" anchor="t">
            <a:normAutofit fontScale="95000"/>
          </a:bodyPr>
          <a:lstStyle/>
          <a:p>
            <a:pPr marL="0" marR="0" indent="0" algn="l">
              <a:lnSpc>
                <a:spcPts val="3700"/>
              </a:lnSpc>
              <a:spcAft>
                <a:spcPts val="0"/>
              </a:spcAft>
            </a:pPr>
            <a:r>
              <a:rPr lang="en-US" sz="3350" spc="55">
                <a:solidFill>
                  <a:srgbClr val="3B9B34"/>
                </a:solidFill>
                <a:latin typeface="Arial" panose="02020603050405020304" pitchFamily="2"/>
              </a:rPr>
              <a:t>Defining Life Insurance Policy Types </a:t>
            </a:r>
          </a:p>
        </p:txBody>
      </p:sp>
      <p:sp>
        <p:nvSpPr>
          <p:cNvPr id="7" name="Text Placeholder 6"/>
          <p:cNvSpPr>
            <a:spLocks noGrp="1"/>
          </p:cNvSpPr>
          <p:nvPr>
            <p:ph type="body" idx="10"/>
          </p:nvPr>
        </p:nvSpPr>
        <p:spPr>
          <a:xfrm>
            <a:off x="3828415" y="3964940"/>
            <a:ext cx="1536065" cy="1742440"/>
          </a:xfrm>
          <a:prstGeom prst="rect">
            <a:avLst/>
          </a:prstGeom>
          <a:noFill/>
          <a:ln w="0" cmpd="sng">
            <a:noFill/>
            <a:prstDash val="solid"/>
          </a:ln>
        </p:spPr>
        <p:txBody>
          <a:bodyPr vert="horz" lIns="0" tIns="0" rIns="0" bIns="0" anchor="t"/>
          <a:lstStyle/>
          <a:p>
            <a:pPr marL="0" marR="0" indent="0" algn="ctr">
              <a:lnSpc>
                <a:spcPts val="2000"/>
              </a:lnSpc>
              <a:spcAft>
                <a:spcPts val="0"/>
              </a:spcAft>
            </a:pPr>
            <a:r>
              <a:rPr lang="en-US" sz="1250" b="1" spc="0">
                <a:solidFill>
                  <a:srgbClr val="414041"/>
                </a:solidFill>
                <a:latin typeface="Tahoma" panose="02020603050405020304" pitchFamily="2"/>
              </a:rPr>
              <a:t>Term </a:t>
            </a:r>
            <a:br/>
            <a:r>
              <a:rPr lang="en-US" sz="1250" spc="0">
                <a:solidFill>
                  <a:srgbClr val="414041"/>
                </a:solidFill>
                <a:latin typeface="Tahoma" panose="02020603050405020304" pitchFamily="2"/>
              </a:rPr>
              <a:t>Fixed Duration </a:t>
            </a:r>
            <a:br/>
            <a:r>
              <a:rPr lang="en-US" sz="1250" spc="0">
                <a:solidFill>
                  <a:srgbClr val="414041"/>
                </a:solidFill>
                <a:latin typeface="Tahoma" panose="02020603050405020304" pitchFamily="2"/>
              </a:rPr>
              <a:t>Lower Cost </a:t>
            </a:r>
            <a:br/>
            <a:r>
              <a:rPr lang="en-US" sz="1250" spc="0">
                <a:solidFill>
                  <a:srgbClr val="414041"/>
                </a:solidFill>
                <a:latin typeface="Tahoma" panose="02020603050405020304" pitchFamily="2"/>
              </a:rPr>
              <a:t>Increasing Premium </a:t>
            </a:r>
            <a:br/>
            <a:r>
              <a:rPr lang="en-US" sz="1250" spc="0">
                <a:solidFill>
                  <a:srgbClr val="414041"/>
                </a:solidFill>
                <a:latin typeface="Tahoma" panose="02020603050405020304" pitchFamily="2"/>
              </a:rPr>
              <a:t>No Cash Value </a:t>
            </a:r>
          </a:p>
          <a:p>
            <a:pPr marL="320040" marR="0" indent="-320040" algn="l">
              <a:lnSpc>
                <a:spcPts val="1500"/>
              </a:lnSpc>
              <a:spcBef>
                <a:spcPts val="595"/>
              </a:spcBef>
              <a:spcAft>
                <a:spcPts val="0"/>
              </a:spcAft>
            </a:pPr>
            <a:r>
              <a:rPr lang="en-US" sz="1250" spc="0">
                <a:solidFill>
                  <a:srgbClr val="414041"/>
                </a:solidFill>
                <a:latin typeface="Tahoma" panose="02020603050405020304" pitchFamily="2"/>
              </a:rPr>
              <a:t>Often Convertible to Permanent </a:t>
            </a:r>
          </a:p>
        </p:txBody>
      </p:sp>
      <p:sp>
        <p:nvSpPr>
          <p:cNvPr id="8" name="Text Placeholder 7"/>
          <p:cNvSpPr>
            <a:spLocks noGrp="1"/>
          </p:cNvSpPr>
          <p:nvPr>
            <p:ph type="body" idx="10"/>
          </p:nvPr>
        </p:nvSpPr>
        <p:spPr>
          <a:xfrm>
            <a:off x="5269865" y="1578610"/>
            <a:ext cx="1618615" cy="1277620"/>
          </a:xfrm>
          <a:prstGeom prst="rect">
            <a:avLst/>
          </a:prstGeom>
          <a:noFill/>
          <a:ln w="0" cmpd="sng">
            <a:noFill/>
            <a:prstDash val="solid"/>
          </a:ln>
        </p:spPr>
        <p:txBody>
          <a:bodyPr vert="horz" lIns="0" tIns="0" rIns="0" bIns="0" anchor="t"/>
          <a:lstStyle/>
          <a:p>
            <a:pPr marL="0" marR="0" indent="0" algn="ctr">
              <a:lnSpc>
                <a:spcPts val="2000"/>
              </a:lnSpc>
              <a:spcAft>
                <a:spcPts val="0"/>
              </a:spcAft>
            </a:pPr>
            <a:r>
              <a:rPr lang="en-US" sz="1250" b="1" spc="0">
                <a:solidFill>
                  <a:srgbClr val="414041"/>
                </a:solidFill>
                <a:latin typeface="Tahoma" panose="02020603050405020304" pitchFamily="2"/>
              </a:rPr>
              <a:t>Living Benefits </a:t>
            </a:r>
            <a:br/>
            <a:r>
              <a:rPr lang="en-US" sz="1250" spc="0">
                <a:solidFill>
                  <a:srgbClr val="414041"/>
                </a:solidFill>
                <a:latin typeface="Tahoma" panose="02020603050405020304" pitchFamily="2"/>
              </a:rPr>
              <a:t>Critical illness </a:t>
            </a:r>
            <a:br/>
            <a:r>
              <a:rPr lang="en-US" sz="1250" spc="0">
                <a:solidFill>
                  <a:srgbClr val="414041"/>
                </a:solidFill>
                <a:latin typeface="Tahoma" panose="02020603050405020304" pitchFamily="2"/>
              </a:rPr>
              <a:t>Disability </a:t>
            </a:r>
            <a:br/>
            <a:r>
              <a:rPr lang="en-US" sz="1250" spc="0">
                <a:solidFill>
                  <a:srgbClr val="414041"/>
                </a:solidFill>
                <a:latin typeface="Tahoma" panose="02020603050405020304" pitchFamily="2"/>
              </a:rPr>
              <a:t>Chronic illness </a:t>
            </a:r>
            <a:br/>
            <a:r>
              <a:rPr lang="en-US" sz="1250" spc="0">
                <a:solidFill>
                  <a:srgbClr val="414041"/>
                </a:solidFill>
                <a:latin typeface="Tahoma" panose="02020603050405020304" pitchFamily="2"/>
              </a:rPr>
              <a:t>Fertility Journey Rider </a:t>
            </a:r>
          </a:p>
        </p:txBody>
      </p:sp>
      <p:sp>
        <p:nvSpPr>
          <p:cNvPr id="9" name="Text Placeholder 8"/>
          <p:cNvSpPr>
            <a:spLocks noGrp="1"/>
          </p:cNvSpPr>
          <p:nvPr>
            <p:ph type="body" idx="10"/>
          </p:nvPr>
        </p:nvSpPr>
        <p:spPr>
          <a:xfrm>
            <a:off x="5681345" y="4131310"/>
            <a:ext cx="878205" cy="1066800"/>
          </a:xfrm>
          <a:prstGeom prst="rect">
            <a:avLst/>
          </a:prstGeom>
          <a:noFill/>
          <a:ln w="0" cmpd="sng">
            <a:noFill/>
            <a:prstDash val="solid"/>
          </a:ln>
        </p:spPr>
        <p:txBody>
          <a:bodyPr vert="horz" lIns="0" tIns="0" rIns="0" bIns="0" anchor="t">
            <a:normAutofit fontScale="95000"/>
          </a:bodyPr>
          <a:lstStyle/>
          <a:p>
            <a:pPr marL="45720" marR="0" indent="182880" algn="l">
              <a:lnSpc>
                <a:spcPts val="1700"/>
              </a:lnSpc>
              <a:spcAft>
                <a:spcPts val="0"/>
              </a:spcAft>
            </a:pPr>
            <a:r>
              <a:rPr lang="en-US" sz="1250" b="1" spc="-40">
                <a:solidFill>
                  <a:srgbClr val="414041"/>
                </a:solidFill>
                <a:latin typeface="Tahoma" panose="02020603050405020304" pitchFamily="2"/>
              </a:rPr>
              <a:t>Layer Term and Permanent Insurance Products </a:t>
            </a:r>
          </a:p>
        </p:txBody>
      </p:sp>
      <p:sp>
        <p:nvSpPr>
          <p:cNvPr id="10" name="Text Placeholder 9"/>
          <p:cNvSpPr>
            <a:spLocks noGrp="1"/>
          </p:cNvSpPr>
          <p:nvPr>
            <p:ph type="body" idx="10"/>
          </p:nvPr>
        </p:nvSpPr>
        <p:spPr>
          <a:xfrm>
            <a:off x="6894830" y="3636010"/>
            <a:ext cx="1362075" cy="2360930"/>
          </a:xfrm>
          <a:prstGeom prst="rect">
            <a:avLst/>
          </a:prstGeom>
          <a:noFill/>
          <a:ln w="0" cmpd="sng">
            <a:noFill/>
            <a:prstDash val="solid"/>
          </a:ln>
        </p:spPr>
        <p:txBody>
          <a:bodyPr vert="horz" lIns="0" tIns="0" rIns="0" bIns="0" anchor="t">
            <a:normAutofit fontScale="80000" lnSpcReduction="10000"/>
          </a:bodyPr>
          <a:lstStyle/>
          <a:p>
            <a:pPr marL="0" marR="0" indent="0" algn="ctr">
              <a:lnSpc>
                <a:spcPts val="2100"/>
              </a:lnSpc>
              <a:spcAft>
                <a:spcPts val="0"/>
              </a:spcAft>
            </a:pPr>
            <a:r>
              <a:rPr lang="en-US" sz="1250" b="1" spc="0" dirty="0">
                <a:solidFill>
                  <a:srgbClr val="414041"/>
                </a:solidFill>
                <a:latin typeface="Tahoma" panose="02020603050405020304" pitchFamily="2"/>
              </a:rPr>
              <a:t>Permanent </a:t>
            </a:r>
            <a:br>
              <a:rPr dirty="0"/>
            </a:br>
            <a:r>
              <a:rPr lang="en-US" sz="1250" spc="0" dirty="0">
                <a:solidFill>
                  <a:srgbClr val="414041"/>
                </a:solidFill>
                <a:latin typeface="Tahoma" panose="02020603050405020304" pitchFamily="2"/>
              </a:rPr>
              <a:t>Lifetime Coverage </a:t>
            </a:r>
            <a:br>
              <a:rPr dirty="0"/>
            </a:br>
            <a:r>
              <a:rPr lang="en-US" sz="1250" spc="0" dirty="0">
                <a:solidFill>
                  <a:srgbClr val="414041"/>
                </a:solidFill>
                <a:latin typeface="Tahoma" panose="02020603050405020304" pitchFamily="2"/>
              </a:rPr>
              <a:t>Higher Cost </a:t>
            </a:r>
            <a:br>
              <a:rPr dirty="0"/>
            </a:br>
            <a:r>
              <a:rPr lang="en-US" sz="1250" spc="0" dirty="0">
                <a:solidFill>
                  <a:srgbClr val="414041"/>
                </a:solidFill>
                <a:latin typeface="Tahoma" panose="02020603050405020304" pitchFamily="2"/>
              </a:rPr>
              <a:t>Fixed Premium </a:t>
            </a:r>
            <a:br>
              <a:rPr dirty="0"/>
            </a:br>
            <a:r>
              <a:rPr lang="en-US" sz="1250" spc="0" dirty="0">
                <a:solidFill>
                  <a:srgbClr val="414041"/>
                </a:solidFill>
                <a:latin typeface="Tahoma" panose="02020603050405020304" pitchFamily="2"/>
              </a:rPr>
              <a:t>Keep the Policy </a:t>
            </a:r>
            <a:br>
              <a:rPr dirty="0"/>
            </a:br>
            <a:r>
              <a:rPr lang="en-US" sz="1250" spc="0" dirty="0">
                <a:solidFill>
                  <a:srgbClr val="414041"/>
                </a:solidFill>
                <a:latin typeface="Tahoma" panose="02020603050405020304" pitchFamily="2"/>
              </a:rPr>
              <a:t>Cash Value </a:t>
            </a:r>
            <a:br>
              <a:rPr dirty="0"/>
            </a:br>
            <a:r>
              <a:rPr lang="en-US" sz="1250" spc="0" dirty="0">
                <a:solidFill>
                  <a:srgbClr val="414041"/>
                </a:solidFill>
                <a:latin typeface="Tahoma" panose="02020603050405020304" pitchFamily="2"/>
              </a:rPr>
              <a:t>Tax Advantages </a:t>
            </a:r>
            <a:br>
              <a:rPr dirty="0"/>
            </a:br>
            <a:r>
              <a:rPr lang="en-US" sz="1250" spc="0" dirty="0">
                <a:solidFill>
                  <a:srgbClr val="414041"/>
                </a:solidFill>
                <a:latin typeface="Tahoma" panose="02020603050405020304" pitchFamily="2"/>
              </a:rPr>
              <a:t>Legacy </a:t>
            </a:r>
            <a:br>
              <a:rPr dirty="0"/>
            </a:br>
            <a:r>
              <a:rPr lang="en-US" sz="1250" spc="0" dirty="0">
                <a:solidFill>
                  <a:srgbClr val="414041"/>
                </a:solidFill>
                <a:latin typeface="Tahoma" panose="02020603050405020304" pitchFamily="2"/>
              </a:rPr>
              <a:t>Estate </a:t>
            </a:r>
          </a:p>
        </p:txBody>
      </p:sp>
      <p:sp>
        <p:nvSpPr>
          <p:cNvPr id="13" name="Text Placeholder 12"/>
          <p:cNvSpPr>
            <a:spLocks noGrp="1"/>
          </p:cNvSpPr>
          <p:nvPr>
            <p:ph type="body" idx="10"/>
          </p:nvPr>
        </p:nvSpPr>
        <p:spPr>
          <a:xfrm>
            <a:off x="6876415" y="6486525"/>
            <a:ext cx="4608195" cy="143510"/>
          </a:xfrm>
          <a:prstGeom prst="rect">
            <a:avLst/>
          </a:prstGeom>
          <a:noFill/>
          <a:ln w="0" cmpd="sng">
            <a:noFill/>
            <a:prstDash val="solid"/>
          </a:ln>
        </p:spPr>
        <p:txBody>
          <a:bodyPr vert="horz" lIns="0" tIns="4445" rIns="0" bIns="0" anchor="t"/>
          <a:lstStyle/>
          <a:p>
            <a:pPr marL="0" marR="0" indent="0" algn="l">
              <a:lnSpc>
                <a:spcPts val="1100"/>
              </a:lnSpc>
              <a:spcAft>
                <a:spcPts val="0"/>
              </a:spcAft>
            </a:pPr>
            <a:r>
              <a:rPr lang="en-US" sz="900" b="1" spc="40">
                <a:solidFill>
                  <a:srgbClr val="B0B3B5"/>
                </a:solidFill>
                <a:latin typeface="Arial" panose="02020603050405020304" pitchFamily="2"/>
              </a:rPr>
              <a:t>For Agent Use Only - Not for Use with the Public </a:t>
            </a:r>
            <a:r>
              <a:rPr lang="en-US" sz="900" spc="40">
                <a:solidFill>
                  <a:srgbClr val="B0B3B5"/>
                </a:solidFill>
                <a:latin typeface="Arial" panose="02020603050405020304" pitchFamily="2"/>
              </a:rPr>
              <a:t>© 2025, National Life Group </a:t>
            </a:r>
          </a:p>
        </p:txBody>
      </p:sp>
      <p:sp>
        <p:nvSpPr>
          <p:cNvPr id="14" name="Text Placeholder 13"/>
          <p:cNvSpPr>
            <a:spLocks noGrp="1"/>
          </p:cNvSpPr>
          <p:nvPr>
            <p:ph type="body" idx="10"/>
          </p:nvPr>
        </p:nvSpPr>
        <p:spPr>
          <a:xfrm>
            <a:off x="11699240" y="6495415"/>
            <a:ext cx="138430" cy="125095"/>
          </a:xfrm>
          <a:prstGeom prst="rect">
            <a:avLst/>
          </a:prstGeom>
          <a:noFill/>
          <a:ln w="0" cmpd="sng">
            <a:noFill/>
            <a:prstDash val="solid"/>
          </a:ln>
        </p:spPr>
        <p:txBody>
          <a:bodyPr vert="horz" lIns="0" tIns="1270" rIns="0" bIns="0" anchor="t"/>
          <a:lstStyle/>
          <a:p>
            <a:pPr marL="0" marR="0" indent="0" algn="l">
              <a:lnSpc>
                <a:spcPts val="1000"/>
              </a:lnSpc>
              <a:spcAft>
                <a:spcPts val="0"/>
              </a:spcAft>
            </a:pPr>
            <a:r>
              <a:rPr lang="en-US" sz="900" spc="0">
                <a:solidFill>
                  <a:srgbClr val="B0B3B5"/>
                </a:solidFill>
                <a:latin typeface="Arial" panose="02020603050405020304" pitchFamily="2"/>
              </a:rPr>
              <a:t>5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pic>
        <p:nvPicPr>
          <p:cNvPr id="3" name="Picture 2"/>
          <p:cNvPicPr/>
          <p:nvPr/>
        </p:nvPicPr>
        <p:blipFill>
          <a:blip r:embed="rId2"/>
          <a:stretch>
            <a:fillRect/>
          </a:stretch>
        </p:blipFill>
        <p:spPr>
          <a:xfrm>
            <a:off x="469265" y="0"/>
            <a:ext cx="11716385" cy="6629400"/>
          </a:xfrm>
          <a:prstGeom prst="rect">
            <a:avLst/>
          </a:prstGeom>
        </p:spPr>
      </p:pic>
      <p:sp>
        <p:nvSpPr>
          <p:cNvPr id="4" name="Text Placeholder 3"/>
          <p:cNvSpPr>
            <a:spLocks noGrp="1"/>
          </p:cNvSpPr>
          <p:nvPr>
            <p:ph type="body" idx="10"/>
          </p:nvPr>
        </p:nvSpPr>
        <p:spPr>
          <a:xfrm>
            <a:off x="469265" y="6481445"/>
            <a:ext cx="11015345" cy="149225"/>
          </a:xfrm>
          <a:prstGeom prst="rect">
            <a:avLst/>
          </a:prstGeom>
          <a:noFill/>
          <a:ln w="0" cmpd="sng">
            <a:noFill/>
            <a:prstDash val="solid"/>
          </a:ln>
        </p:spPr>
        <p:txBody>
          <a:bodyPr vert="horz" lIns="0" tIns="6985" rIns="0" bIns="0" anchor="t"/>
          <a:lstStyle/>
          <a:p>
            <a:pPr marL="0" marR="0" indent="0" algn="l">
              <a:lnSpc>
                <a:spcPts val="1100"/>
              </a:lnSpc>
              <a:spcAft>
                <a:spcPts val="0"/>
              </a:spcAft>
              <a:tabLst>
                <a:tab pos="11018520" algn="r"/>
              </a:tabLst>
            </a:pPr>
            <a:r>
              <a:rPr lang="en-US" sz="1000" b="1" spc="0">
                <a:solidFill>
                  <a:srgbClr val="B0B3B5"/>
                </a:solidFill>
                <a:latin typeface="Arial" panose="02020603050405020304" pitchFamily="2"/>
              </a:rPr>
              <a:t>For Agent Use Only – Not For Use With The Public	</a:t>
            </a:r>
            <a:r>
              <a:rPr lang="en-US" sz="850" spc="0">
                <a:solidFill>
                  <a:srgbClr val="B0B3B5"/>
                </a:solidFill>
                <a:latin typeface="Verdana" panose="02020603050405020304" pitchFamily="2"/>
              </a:rPr>
              <a:t>© 2025, National Life Group </a:t>
            </a:r>
          </a:p>
        </p:txBody>
      </p:sp>
      <p:sp>
        <p:nvSpPr>
          <p:cNvPr id="5" name="Text Placeholder 4"/>
          <p:cNvSpPr>
            <a:spLocks noGrp="1"/>
          </p:cNvSpPr>
          <p:nvPr>
            <p:ph type="body" idx="10"/>
          </p:nvPr>
        </p:nvSpPr>
        <p:spPr>
          <a:xfrm>
            <a:off x="11699240" y="6490335"/>
            <a:ext cx="138430" cy="126365"/>
          </a:xfrm>
          <a:prstGeom prst="rect">
            <a:avLst/>
          </a:prstGeom>
          <a:noFill/>
          <a:ln w="0" cmpd="sng">
            <a:noFill/>
            <a:prstDash val="solid"/>
          </a:ln>
        </p:spPr>
        <p:txBody>
          <a:bodyPr vert="horz" lIns="0" tIns="0" rIns="0" bIns="0" anchor="t"/>
          <a:lstStyle/>
          <a:p>
            <a:pPr marL="0" marR="0" indent="0" algn="l">
              <a:lnSpc>
                <a:spcPts val="1000"/>
              </a:lnSpc>
              <a:spcAft>
                <a:spcPts val="0"/>
              </a:spcAft>
            </a:pPr>
            <a:r>
              <a:rPr lang="en-US" sz="850" spc="0">
                <a:solidFill>
                  <a:srgbClr val="B0B3B5"/>
                </a:solidFill>
                <a:latin typeface="Verdana" panose="02020603050405020304" pitchFamily="2"/>
              </a:rPr>
              <a:t>6 </a:t>
            </a:r>
          </a:p>
        </p:txBody>
      </p:sp>
      <p:sp>
        <p:nvSpPr>
          <p:cNvPr id="6" name="Text Placeholder 5"/>
          <p:cNvSpPr>
            <a:spLocks noGrp="1"/>
          </p:cNvSpPr>
          <p:nvPr>
            <p:ph type="body" idx="10"/>
          </p:nvPr>
        </p:nvSpPr>
        <p:spPr>
          <a:xfrm>
            <a:off x="502920" y="2897505"/>
            <a:ext cx="1865630" cy="982980"/>
          </a:xfrm>
          <a:prstGeom prst="rect">
            <a:avLst/>
          </a:prstGeom>
          <a:noFill/>
          <a:ln w="0" cmpd="sng">
            <a:noFill/>
            <a:prstDash val="solid"/>
          </a:ln>
        </p:spPr>
        <p:txBody>
          <a:bodyPr vert="horz" lIns="0" tIns="8890" rIns="0" bIns="0" anchor="t"/>
          <a:lstStyle/>
          <a:p>
            <a:pPr marL="0" marR="0" indent="0" algn="l">
              <a:lnSpc>
                <a:spcPts val="3800"/>
              </a:lnSpc>
              <a:spcAft>
                <a:spcPts val="0"/>
              </a:spcAft>
            </a:pPr>
            <a:r>
              <a:rPr lang="en-US" sz="3200" spc="-55">
                <a:solidFill>
                  <a:srgbClr val="3B9B34"/>
                </a:solidFill>
                <a:latin typeface="Tahoma" panose="02020603050405020304" pitchFamily="2"/>
              </a:rPr>
              <a:t>Life Stage </a:t>
            </a:r>
          </a:p>
          <a:p>
            <a:pPr marL="0" marR="0" indent="0" algn="l">
              <a:lnSpc>
                <a:spcPts val="3800"/>
              </a:lnSpc>
              <a:spcBef>
                <a:spcPts val="110"/>
              </a:spcBef>
              <a:spcAft>
                <a:spcPts val="0"/>
              </a:spcAft>
            </a:pPr>
            <a:r>
              <a:rPr lang="en-US" sz="3200" spc="0">
                <a:solidFill>
                  <a:srgbClr val="3B9B34"/>
                </a:solidFill>
                <a:latin typeface="Tahoma" panose="02020603050405020304" pitchFamily="2"/>
              </a:rPr>
              <a:t>Overview </a:t>
            </a:r>
          </a:p>
        </p:txBody>
      </p:sp>
      <p:sp>
        <p:nvSpPr>
          <p:cNvPr id="7" name="Text Placeholder 6"/>
          <p:cNvSpPr>
            <a:spLocks noGrp="1"/>
          </p:cNvSpPr>
          <p:nvPr>
            <p:ph type="body" idx="10"/>
          </p:nvPr>
        </p:nvSpPr>
        <p:spPr>
          <a:xfrm>
            <a:off x="6129655" y="1097280"/>
            <a:ext cx="3477895" cy="2711450"/>
          </a:xfrm>
          <a:prstGeom prst="rect">
            <a:avLst/>
          </a:prstGeom>
          <a:noFill/>
          <a:ln w="0" cmpd="sng">
            <a:noFill/>
            <a:prstDash val="solid"/>
          </a:ln>
        </p:spPr>
        <p:txBody>
          <a:bodyPr vert="horz" lIns="0" tIns="6985" rIns="0" bIns="0" anchor="t"/>
          <a:lstStyle/>
          <a:p>
            <a:pPr marL="0" marR="0" indent="0" algn="l">
              <a:lnSpc>
                <a:spcPts val="2100"/>
              </a:lnSpc>
              <a:spcAft>
                <a:spcPts val="0"/>
              </a:spcAft>
            </a:pPr>
            <a:r>
              <a:rPr lang="en-US" sz="1800" b="1" spc="-45" dirty="0">
                <a:solidFill>
                  <a:srgbClr val="414041"/>
                </a:solidFill>
                <a:latin typeface="Tahoma" panose="02020603050405020304" pitchFamily="2"/>
              </a:rPr>
              <a:t>Life Stages Covered: </a:t>
            </a:r>
          </a:p>
          <a:p>
            <a:pPr marL="0" marR="0" indent="0" algn="l">
              <a:lnSpc>
                <a:spcPts val="2100"/>
              </a:lnSpc>
              <a:spcBef>
                <a:spcPts val="1640"/>
              </a:spcBef>
              <a:spcAft>
                <a:spcPts val="0"/>
              </a:spcAft>
            </a:pPr>
            <a:r>
              <a:rPr lang="en-US" sz="1800" spc="0" dirty="0">
                <a:solidFill>
                  <a:srgbClr val="414041"/>
                </a:solidFill>
                <a:latin typeface="Tahoma" panose="02020603050405020304" pitchFamily="2"/>
              </a:rPr>
              <a:t>1.Young Adult </a:t>
            </a:r>
          </a:p>
          <a:p>
            <a:pPr marL="0" marR="0" indent="228600" algn="l">
              <a:lnSpc>
                <a:spcPts val="2100"/>
              </a:lnSpc>
              <a:spcBef>
                <a:spcPts val="1640"/>
              </a:spcBef>
              <a:spcAft>
                <a:spcPts val="0"/>
              </a:spcAft>
              <a:buFont typeface="Tahoma"/>
              <a:buAutoNum type="arabicPeriod" startAt="2"/>
            </a:pPr>
            <a:r>
              <a:rPr lang="en-US" sz="1800" spc="0" dirty="0">
                <a:solidFill>
                  <a:srgbClr val="414041"/>
                </a:solidFill>
                <a:latin typeface="Tahoma" panose="02020603050405020304" pitchFamily="2"/>
              </a:rPr>
              <a:t>Newlyweds / Young Families </a:t>
            </a:r>
          </a:p>
          <a:p>
            <a:pPr marL="0" marR="0" indent="228600" algn="l">
              <a:lnSpc>
                <a:spcPts val="2100"/>
              </a:lnSpc>
              <a:spcBef>
                <a:spcPts val="1615"/>
              </a:spcBef>
              <a:spcAft>
                <a:spcPts val="0"/>
              </a:spcAft>
              <a:buFont typeface="Tahoma"/>
              <a:buAutoNum type="arabicPeriod"/>
            </a:pPr>
            <a:r>
              <a:rPr lang="en-US" sz="1800" spc="50" dirty="0">
                <a:solidFill>
                  <a:srgbClr val="414041"/>
                </a:solidFill>
                <a:latin typeface="Tahoma" panose="02020603050405020304" pitchFamily="2"/>
              </a:rPr>
              <a:t>Established Families </a:t>
            </a:r>
          </a:p>
          <a:p>
            <a:pPr marL="0" marR="0" indent="228600" algn="l">
              <a:lnSpc>
                <a:spcPts val="2100"/>
              </a:lnSpc>
              <a:spcBef>
                <a:spcPts val="1650"/>
              </a:spcBef>
              <a:spcAft>
                <a:spcPts val="0"/>
              </a:spcAft>
              <a:buFont typeface="Tahoma"/>
              <a:buAutoNum type="arabicPeriod"/>
            </a:pPr>
            <a:r>
              <a:rPr lang="en-US" sz="1800" spc="0" dirty="0">
                <a:solidFill>
                  <a:srgbClr val="414041"/>
                </a:solidFill>
                <a:latin typeface="Tahoma" panose="02020603050405020304" pitchFamily="2"/>
              </a:rPr>
              <a:t>Pre-Retirement </a:t>
            </a:r>
          </a:p>
          <a:p>
            <a:pPr marL="0" marR="0" indent="228600" algn="l">
              <a:lnSpc>
                <a:spcPts val="2100"/>
              </a:lnSpc>
              <a:spcBef>
                <a:spcPts val="1645"/>
              </a:spcBef>
              <a:spcAft>
                <a:spcPts val="310"/>
              </a:spcAft>
              <a:buFont typeface="Tahoma"/>
              <a:buAutoNum type="arabicPeriod"/>
            </a:pPr>
            <a:r>
              <a:rPr lang="en-US" sz="1800" spc="0" dirty="0">
                <a:solidFill>
                  <a:srgbClr val="414041"/>
                </a:solidFill>
                <a:latin typeface="Tahoma" panose="02020603050405020304" pitchFamily="2"/>
              </a:rPr>
              <a:t>Retirement &amp; Legacy Strategies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pic>
        <p:nvPicPr>
          <p:cNvPr id="3" name="Picture 2"/>
          <p:cNvPicPr/>
          <p:nvPr/>
        </p:nvPicPr>
        <p:blipFill>
          <a:blip r:embed="rId2"/>
          <a:stretch>
            <a:fillRect/>
          </a:stretch>
        </p:blipFill>
        <p:spPr>
          <a:xfrm>
            <a:off x="5614670" y="0"/>
            <a:ext cx="6570980" cy="6324600"/>
          </a:xfrm>
          <a:prstGeom prst="rect">
            <a:avLst/>
          </a:prstGeom>
        </p:spPr>
      </p:pic>
      <p:sp>
        <p:nvSpPr>
          <p:cNvPr id="4" name="Text Placeholder 3"/>
          <p:cNvSpPr>
            <a:spLocks noGrp="1"/>
          </p:cNvSpPr>
          <p:nvPr>
            <p:ph type="body" idx="10"/>
          </p:nvPr>
        </p:nvSpPr>
        <p:spPr>
          <a:xfrm>
            <a:off x="6138545" y="1115060"/>
            <a:ext cx="5157470" cy="3396615"/>
          </a:xfrm>
          <a:prstGeom prst="rect">
            <a:avLst/>
          </a:prstGeom>
          <a:noFill/>
          <a:ln w="0" cmpd="sng">
            <a:noFill/>
            <a:prstDash val="solid"/>
          </a:ln>
        </p:spPr>
        <p:txBody>
          <a:bodyPr vert="horz" lIns="0" tIns="0" rIns="0" bIns="0" anchor="t"/>
          <a:lstStyle/>
          <a:p>
            <a:pPr marL="0" marR="0" indent="0" algn="l">
              <a:lnSpc>
                <a:spcPts val="2000"/>
              </a:lnSpc>
              <a:spcAft>
                <a:spcPts val="0"/>
              </a:spcAft>
            </a:pPr>
            <a:r>
              <a:rPr lang="en-US" sz="1650" b="1" spc="0">
                <a:solidFill>
                  <a:srgbClr val="414041"/>
                </a:solidFill>
                <a:latin typeface="Tahoma" panose="02020603050405020304" pitchFamily="2"/>
              </a:rPr>
              <a:t>Needs: </a:t>
            </a:r>
          </a:p>
          <a:p>
            <a:pPr marL="228600" marR="0" indent="228600" algn="l">
              <a:lnSpc>
                <a:spcPts val="2100"/>
              </a:lnSpc>
              <a:spcBef>
                <a:spcPts val="1710"/>
              </a:spcBef>
              <a:spcAft>
                <a:spcPts val="0"/>
              </a:spcAft>
              <a:buFont typeface="Symbol"/>
              <a:buChar char="·"/>
            </a:pPr>
            <a:r>
              <a:rPr lang="en-US" sz="1650" spc="120">
                <a:solidFill>
                  <a:srgbClr val="414041"/>
                </a:solidFill>
                <a:latin typeface="Tahoma" panose="02020603050405020304" pitchFamily="2"/>
              </a:rPr>
              <a:t>Budget-friendly coverage </a:t>
            </a:r>
          </a:p>
          <a:p>
            <a:pPr marL="228600" marR="0" indent="228600" algn="l">
              <a:lnSpc>
                <a:spcPts val="2100"/>
              </a:lnSpc>
              <a:spcBef>
                <a:spcPts val="1665"/>
              </a:spcBef>
              <a:spcAft>
                <a:spcPts val="0"/>
              </a:spcAft>
              <a:buFont typeface="Symbol"/>
              <a:buChar char="·"/>
            </a:pPr>
            <a:r>
              <a:rPr lang="en-US" sz="1650" spc="130">
                <a:solidFill>
                  <a:srgbClr val="414041"/>
                </a:solidFill>
                <a:latin typeface="Tahoma" panose="02020603050405020304" pitchFamily="2"/>
              </a:rPr>
              <a:t>Lock in low premiums </a:t>
            </a:r>
          </a:p>
          <a:p>
            <a:pPr marL="228600" marR="640080" indent="228600" algn="l">
              <a:lnSpc>
                <a:spcPts val="3700"/>
              </a:lnSpc>
              <a:spcBef>
                <a:spcPts val="0"/>
              </a:spcBef>
              <a:spcAft>
                <a:spcPts val="0"/>
              </a:spcAft>
              <a:buFont typeface="Symbol"/>
              <a:buChar char="·"/>
            </a:pPr>
            <a:r>
              <a:rPr lang="en-US" sz="1650" spc="0">
                <a:solidFill>
                  <a:srgbClr val="414041"/>
                </a:solidFill>
                <a:latin typeface="Tahoma" panose="02020603050405020304" pitchFamily="2"/>
              </a:rPr>
              <a:t>Cover student loans or co-signed debts </a:t>
            </a:r>
            <a:r>
              <a:rPr lang="en-US" sz="1650" b="1" spc="0">
                <a:solidFill>
                  <a:srgbClr val="414041"/>
                </a:solidFill>
                <a:latin typeface="Tahoma" panose="02020603050405020304" pitchFamily="2"/>
              </a:rPr>
              <a:t>Recommended: </a:t>
            </a:r>
          </a:p>
          <a:p>
            <a:pPr marL="228600" marR="0" indent="228600" algn="l">
              <a:lnSpc>
                <a:spcPts val="2100"/>
              </a:lnSpc>
              <a:spcBef>
                <a:spcPts val="1705"/>
              </a:spcBef>
              <a:spcAft>
                <a:spcPts val="0"/>
              </a:spcAft>
              <a:buFont typeface="Symbol"/>
              <a:buChar char="·"/>
            </a:pPr>
            <a:r>
              <a:rPr lang="en-US" sz="1650" spc="105">
                <a:solidFill>
                  <a:srgbClr val="414041"/>
                </a:solidFill>
                <a:latin typeface="Tahoma" panose="02020603050405020304" pitchFamily="2"/>
              </a:rPr>
              <a:t>Term life insurance </a:t>
            </a:r>
          </a:p>
          <a:p>
            <a:pPr marL="228600" marR="0" indent="228600" algn="l">
              <a:lnSpc>
                <a:spcPts val="2100"/>
              </a:lnSpc>
              <a:spcBef>
                <a:spcPts val="1585"/>
              </a:spcBef>
              <a:spcAft>
                <a:spcPts val="0"/>
              </a:spcAft>
              <a:buFont typeface="Symbol"/>
              <a:buChar char="·"/>
            </a:pPr>
            <a:r>
              <a:rPr lang="en-US" sz="1650" spc="100">
                <a:solidFill>
                  <a:srgbClr val="414041"/>
                </a:solidFill>
                <a:latin typeface="Tahoma" panose="02020603050405020304" pitchFamily="2"/>
              </a:rPr>
              <a:t>Start permanent life insurance for future cash value </a:t>
            </a:r>
          </a:p>
        </p:txBody>
      </p:sp>
      <p:sp>
        <p:nvSpPr>
          <p:cNvPr id="5" name="Text Placeholder 4"/>
          <p:cNvSpPr>
            <a:spLocks noGrp="1"/>
          </p:cNvSpPr>
          <p:nvPr>
            <p:ph type="body" idx="10"/>
          </p:nvPr>
        </p:nvSpPr>
        <p:spPr>
          <a:xfrm>
            <a:off x="457200" y="0"/>
            <a:ext cx="4292600" cy="2877185"/>
          </a:xfrm>
          <a:prstGeom prst="rect">
            <a:avLst/>
          </a:prstGeom>
          <a:noFill/>
          <a:ln w="0" cmpd="sng">
            <a:noFill/>
            <a:prstDash val="solid"/>
          </a:ln>
        </p:spPr>
        <p:txBody>
          <a:bodyPr vert="horz" lIns="0" tIns="1591945" rIns="0" bIns="0" anchor="t">
            <a:normAutofit fontScale="95000"/>
          </a:bodyPr>
          <a:lstStyle/>
          <a:p>
            <a:pPr marL="0" marR="0" indent="0" algn="l">
              <a:lnSpc>
                <a:spcPts val="3800"/>
              </a:lnSpc>
              <a:spcAft>
                <a:spcPts val="0"/>
              </a:spcAft>
            </a:pPr>
            <a:r>
              <a:rPr lang="en-US" sz="3150" spc="0">
                <a:solidFill>
                  <a:srgbClr val="3B9B34"/>
                </a:solidFill>
                <a:latin typeface="Verdana" panose="02020603050405020304" pitchFamily="2"/>
              </a:rPr>
              <a:t>Young Adults </a:t>
            </a:r>
          </a:p>
          <a:p>
            <a:pPr marL="0" marR="0" indent="0" algn="l">
              <a:lnSpc>
                <a:spcPts val="3800"/>
              </a:lnSpc>
              <a:spcBef>
                <a:spcPts val="105"/>
              </a:spcBef>
              <a:spcAft>
                <a:spcPts val="2410"/>
              </a:spcAft>
            </a:pPr>
            <a:r>
              <a:rPr lang="en-US" sz="3150" spc="-75">
                <a:solidFill>
                  <a:srgbClr val="3B9B34"/>
                </a:solidFill>
                <a:latin typeface="Verdana" panose="02020603050405020304" pitchFamily="2"/>
              </a:rPr>
              <a:t>(20s-30s) </a:t>
            </a:r>
          </a:p>
        </p:txBody>
      </p:sp>
      <p:sp>
        <p:nvSpPr>
          <p:cNvPr id="6" name="Text Placeholder 5"/>
          <p:cNvSpPr>
            <a:spLocks noGrp="1"/>
          </p:cNvSpPr>
          <p:nvPr>
            <p:ph type="body" idx="10"/>
          </p:nvPr>
        </p:nvSpPr>
        <p:spPr>
          <a:xfrm>
            <a:off x="457200" y="2877185"/>
            <a:ext cx="4292600" cy="3604260"/>
          </a:xfrm>
          <a:prstGeom prst="rect">
            <a:avLst/>
          </a:prstGeom>
          <a:noFill/>
          <a:ln w="0" cmpd="sng">
            <a:noFill/>
            <a:prstDash val="solid"/>
          </a:ln>
        </p:spPr>
        <p:txBody>
          <a:bodyPr vert="horz" lIns="0" tIns="34925" rIns="0" bIns="0" anchor="t"/>
          <a:lstStyle/>
          <a:p>
            <a:pPr marL="411480" marR="0" indent="320040" algn="l">
              <a:lnSpc>
                <a:spcPts val="1900"/>
              </a:lnSpc>
              <a:spcAft>
                <a:spcPts val="0"/>
              </a:spcAft>
              <a:buFont typeface="Symbol"/>
              <a:buChar char="·"/>
            </a:pPr>
            <a:r>
              <a:rPr lang="en-US" sz="1650" spc="0">
                <a:solidFill>
                  <a:srgbClr val="3B9B34"/>
                </a:solidFill>
                <a:latin typeface="Tahoma" panose="02020603050405020304" pitchFamily="2"/>
              </a:rPr>
              <a:t>‘I’m paying way too much in taxes.’ </a:t>
            </a:r>
          </a:p>
          <a:p>
            <a:pPr marL="411480" marR="137160" indent="320040" algn="l">
              <a:lnSpc>
                <a:spcPts val="2200"/>
              </a:lnSpc>
              <a:spcBef>
                <a:spcPts val="0"/>
              </a:spcBef>
              <a:spcAft>
                <a:spcPts val="0"/>
              </a:spcAft>
              <a:buFont typeface="Symbol"/>
              <a:buChar char="·"/>
            </a:pPr>
            <a:r>
              <a:rPr lang="en-US" sz="1650" spc="0">
                <a:solidFill>
                  <a:srgbClr val="3B9B34"/>
                </a:solidFill>
                <a:latin typeface="Tahoma" panose="02020603050405020304" pitchFamily="2"/>
              </a:rPr>
              <a:t>‘I’m unclear if I have enough insurance protection or if I need anything at all.’ </a:t>
            </a:r>
          </a:p>
          <a:p>
            <a:pPr marL="411480" marR="0" indent="320040" algn="l">
              <a:lnSpc>
                <a:spcPts val="2200"/>
              </a:lnSpc>
              <a:spcBef>
                <a:spcPts val="0"/>
              </a:spcBef>
              <a:spcAft>
                <a:spcPts val="15335"/>
              </a:spcAft>
              <a:buFont typeface="Symbol"/>
              <a:buChar char="·"/>
            </a:pPr>
            <a:r>
              <a:rPr lang="en-US" sz="1650" spc="0">
                <a:solidFill>
                  <a:srgbClr val="3B9B34"/>
                </a:solidFill>
                <a:latin typeface="Tahoma" panose="02020603050405020304" pitchFamily="2"/>
              </a:rPr>
              <a:t>‘If I had a long-term disability or illness, I really don’t know if I would be able to meet my financial obligations.’ </a:t>
            </a:r>
          </a:p>
        </p:txBody>
      </p:sp>
      <p:sp>
        <p:nvSpPr>
          <p:cNvPr id="7" name="Text Placeholder 6"/>
          <p:cNvSpPr>
            <a:spLocks noGrp="1"/>
          </p:cNvSpPr>
          <p:nvPr>
            <p:ph type="body" idx="10"/>
          </p:nvPr>
        </p:nvSpPr>
        <p:spPr>
          <a:xfrm>
            <a:off x="455295" y="6481445"/>
            <a:ext cx="11379200" cy="173355"/>
          </a:xfrm>
          <a:prstGeom prst="rect">
            <a:avLst/>
          </a:prstGeom>
          <a:noFill/>
          <a:ln w="0" cmpd="sng">
            <a:noFill/>
            <a:prstDash val="solid"/>
          </a:ln>
        </p:spPr>
        <p:txBody>
          <a:bodyPr vert="horz" lIns="0" tIns="5715" rIns="0" bIns="0" anchor="t"/>
          <a:lstStyle/>
          <a:p>
            <a:pPr marL="0" marR="0" indent="0" algn="l">
              <a:lnSpc>
                <a:spcPts val="1100"/>
              </a:lnSpc>
              <a:spcAft>
                <a:spcPts val="135"/>
              </a:spcAft>
              <a:tabLst>
                <a:tab pos="9555480" algn="l"/>
                <a:tab pos="11384280" algn="r"/>
              </a:tabLst>
            </a:pPr>
            <a:r>
              <a:rPr lang="en-US" sz="1000" b="1" spc="0">
                <a:solidFill>
                  <a:srgbClr val="B0B3B5"/>
                </a:solidFill>
                <a:latin typeface="Arial" panose="02020603050405020304" pitchFamily="2"/>
              </a:rPr>
              <a:t>For Agent Use Only – Not For Use With The Public	</a:t>
            </a:r>
            <a:r>
              <a:rPr lang="en-US" sz="850" spc="0">
                <a:solidFill>
                  <a:srgbClr val="B0B3B5"/>
                </a:solidFill>
                <a:latin typeface="Verdana" panose="02020603050405020304" pitchFamily="2"/>
              </a:rPr>
              <a:t>© 2025, National Life Group	7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pic>
        <p:nvPicPr>
          <p:cNvPr id="3" name="Picture 2"/>
          <p:cNvPicPr/>
          <p:nvPr/>
        </p:nvPicPr>
        <p:blipFill>
          <a:blip r:embed="rId2"/>
          <a:stretch>
            <a:fillRect/>
          </a:stretch>
        </p:blipFill>
        <p:spPr>
          <a:xfrm>
            <a:off x="5614670" y="0"/>
            <a:ext cx="6570980" cy="6324600"/>
          </a:xfrm>
          <a:prstGeom prst="rect">
            <a:avLst/>
          </a:prstGeom>
        </p:spPr>
      </p:pic>
      <p:sp>
        <p:nvSpPr>
          <p:cNvPr id="4" name="Text Placeholder 3"/>
          <p:cNvSpPr>
            <a:spLocks noGrp="1"/>
          </p:cNvSpPr>
          <p:nvPr>
            <p:ph type="body" idx="10"/>
          </p:nvPr>
        </p:nvSpPr>
        <p:spPr>
          <a:xfrm>
            <a:off x="6138545" y="1115060"/>
            <a:ext cx="5352415" cy="3880485"/>
          </a:xfrm>
          <a:prstGeom prst="rect">
            <a:avLst/>
          </a:prstGeom>
          <a:noFill/>
          <a:ln w="0" cmpd="sng">
            <a:noFill/>
            <a:prstDash val="solid"/>
          </a:ln>
        </p:spPr>
        <p:txBody>
          <a:bodyPr vert="horz" lIns="0" tIns="0" rIns="0" bIns="0" anchor="t"/>
          <a:lstStyle/>
          <a:p>
            <a:pPr marL="0" marR="0" indent="0" algn="l">
              <a:lnSpc>
                <a:spcPts val="2000"/>
              </a:lnSpc>
              <a:spcAft>
                <a:spcPts val="0"/>
              </a:spcAft>
            </a:pPr>
            <a:r>
              <a:rPr lang="en-US" sz="1650" b="1" spc="0" dirty="0">
                <a:solidFill>
                  <a:srgbClr val="414041"/>
                </a:solidFill>
                <a:latin typeface="Tahoma" panose="02020603050405020304" pitchFamily="2"/>
              </a:rPr>
              <a:t>Needs: </a:t>
            </a:r>
          </a:p>
          <a:p>
            <a:pPr marL="228600" marR="0" indent="228600" algn="l">
              <a:lnSpc>
                <a:spcPts val="2100"/>
              </a:lnSpc>
              <a:spcBef>
                <a:spcPts val="1710"/>
              </a:spcBef>
              <a:spcAft>
                <a:spcPts val="0"/>
              </a:spcAft>
              <a:buFont typeface="Symbol"/>
              <a:buChar char="·"/>
            </a:pPr>
            <a:r>
              <a:rPr lang="en-US" sz="1650" spc="145" dirty="0">
                <a:solidFill>
                  <a:srgbClr val="414041"/>
                </a:solidFill>
                <a:latin typeface="Tahoma" panose="02020603050405020304" pitchFamily="2"/>
              </a:rPr>
              <a:t>Protect spouse and dependents </a:t>
            </a:r>
          </a:p>
          <a:p>
            <a:pPr marL="228600" marR="0" indent="228600" algn="l">
              <a:lnSpc>
                <a:spcPts val="2100"/>
              </a:lnSpc>
              <a:spcBef>
                <a:spcPts val="1680"/>
              </a:spcBef>
              <a:spcAft>
                <a:spcPts val="0"/>
              </a:spcAft>
              <a:buFont typeface="Symbol"/>
              <a:buChar char="·"/>
            </a:pPr>
            <a:r>
              <a:rPr lang="en-US" sz="1650" spc="150" dirty="0">
                <a:solidFill>
                  <a:srgbClr val="414041"/>
                </a:solidFill>
                <a:latin typeface="Tahoma" panose="02020603050405020304" pitchFamily="2"/>
              </a:rPr>
              <a:t>Income replacement </a:t>
            </a:r>
          </a:p>
          <a:p>
            <a:pPr marL="228600" marR="0" indent="228600" algn="l">
              <a:lnSpc>
                <a:spcPts val="2100"/>
              </a:lnSpc>
              <a:spcBef>
                <a:spcPts val="1660"/>
              </a:spcBef>
              <a:spcAft>
                <a:spcPts val="0"/>
              </a:spcAft>
              <a:buFont typeface="Symbol"/>
              <a:buChar char="·"/>
            </a:pPr>
            <a:r>
              <a:rPr lang="en-US" sz="1650" spc="120" dirty="0">
                <a:solidFill>
                  <a:srgbClr val="414041"/>
                </a:solidFill>
                <a:latin typeface="Tahoma" panose="02020603050405020304" pitchFamily="2"/>
              </a:rPr>
              <a:t>Cover mortgage and living expenses </a:t>
            </a:r>
          </a:p>
          <a:p>
            <a:pPr marL="228600" marR="0" indent="228600" algn="l">
              <a:lnSpc>
                <a:spcPts val="3700"/>
              </a:lnSpc>
              <a:spcBef>
                <a:spcPts val="0"/>
              </a:spcBef>
              <a:spcAft>
                <a:spcPts val="0"/>
              </a:spcAft>
              <a:buFont typeface="Symbol"/>
              <a:buChar char="·"/>
            </a:pPr>
            <a:r>
              <a:rPr lang="en-US" sz="1650" spc="0" dirty="0">
                <a:solidFill>
                  <a:srgbClr val="414041"/>
                </a:solidFill>
                <a:latin typeface="Tahoma" panose="02020603050405020304" pitchFamily="2"/>
              </a:rPr>
              <a:t>College funding </a:t>
            </a:r>
            <a:br>
              <a:rPr dirty="0"/>
            </a:br>
            <a:r>
              <a:rPr lang="en-US" sz="1650" b="1" spc="0" dirty="0">
                <a:solidFill>
                  <a:srgbClr val="414041"/>
                </a:solidFill>
                <a:latin typeface="Tahoma" panose="02020603050405020304" pitchFamily="2"/>
              </a:rPr>
              <a:t>Recommended: </a:t>
            </a:r>
          </a:p>
          <a:p>
            <a:pPr marL="228600" marR="0" indent="228600" algn="l">
              <a:lnSpc>
                <a:spcPts val="2100"/>
              </a:lnSpc>
              <a:spcBef>
                <a:spcPts val="1685"/>
              </a:spcBef>
              <a:spcAft>
                <a:spcPts val="0"/>
              </a:spcAft>
              <a:buFont typeface="Symbol"/>
              <a:buChar char="·"/>
            </a:pPr>
            <a:r>
              <a:rPr lang="en-US" sz="1650" spc="105" dirty="0">
                <a:solidFill>
                  <a:srgbClr val="414041"/>
                </a:solidFill>
                <a:latin typeface="Tahoma" panose="02020603050405020304" pitchFamily="2"/>
              </a:rPr>
              <a:t>Joint or individual term life policies </a:t>
            </a:r>
          </a:p>
          <a:p>
            <a:pPr marL="228600" marR="0" indent="228600" algn="l">
              <a:lnSpc>
                <a:spcPts val="2200"/>
              </a:lnSpc>
              <a:spcBef>
                <a:spcPts val="1625"/>
              </a:spcBef>
              <a:spcAft>
                <a:spcPts val="0"/>
              </a:spcAft>
              <a:buFont typeface="Symbol"/>
              <a:buChar char="·"/>
            </a:pPr>
            <a:r>
              <a:rPr lang="en-US" sz="1650" spc="114" dirty="0">
                <a:solidFill>
                  <a:srgbClr val="414041"/>
                </a:solidFill>
                <a:latin typeface="Tahoma" panose="02020603050405020304" pitchFamily="2"/>
              </a:rPr>
              <a:t>Consider permanent life insurance for financial goals </a:t>
            </a:r>
          </a:p>
        </p:txBody>
      </p:sp>
      <p:sp>
        <p:nvSpPr>
          <p:cNvPr id="5" name="Text Placeholder 4"/>
          <p:cNvSpPr>
            <a:spLocks noGrp="1"/>
          </p:cNvSpPr>
          <p:nvPr>
            <p:ph type="body" idx="10"/>
          </p:nvPr>
        </p:nvSpPr>
        <p:spPr>
          <a:xfrm>
            <a:off x="410845" y="0"/>
            <a:ext cx="4292600" cy="3380740"/>
          </a:xfrm>
          <a:prstGeom prst="rect">
            <a:avLst/>
          </a:prstGeom>
          <a:noFill/>
          <a:ln w="0" cmpd="sng">
            <a:noFill/>
            <a:prstDash val="solid"/>
          </a:ln>
        </p:spPr>
        <p:txBody>
          <a:bodyPr vert="horz" lIns="0" tIns="1543050" rIns="0" bIns="0" anchor="t">
            <a:normAutofit fontScale="95000"/>
          </a:bodyPr>
          <a:lstStyle/>
          <a:p>
            <a:pPr marL="91440" marR="0" indent="0" algn="l">
              <a:lnSpc>
                <a:spcPts val="3900"/>
              </a:lnSpc>
              <a:spcAft>
                <a:spcPts val="2760"/>
              </a:spcAft>
            </a:pPr>
            <a:r>
              <a:rPr lang="en-US" sz="3300" spc="0">
                <a:solidFill>
                  <a:srgbClr val="3B9B34"/>
                </a:solidFill>
                <a:latin typeface="Arial" panose="02020603050405020304" pitchFamily="2"/>
              </a:rPr>
              <a:t>Newlyweds &amp; </a:t>
            </a:r>
            <a:br/>
            <a:r>
              <a:rPr lang="en-US" sz="3300" spc="0">
                <a:solidFill>
                  <a:srgbClr val="3B9B34"/>
                </a:solidFill>
                <a:latin typeface="Arial" panose="02020603050405020304" pitchFamily="2"/>
              </a:rPr>
              <a:t>Young Families </a:t>
            </a:r>
            <a:br/>
            <a:r>
              <a:rPr lang="en-US" sz="3300" spc="0">
                <a:solidFill>
                  <a:srgbClr val="3B9B34"/>
                </a:solidFill>
                <a:latin typeface="Arial" panose="02020603050405020304" pitchFamily="2"/>
              </a:rPr>
              <a:t>(30s-40s) </a:t>
            </a:r>
          </a:p>
        </p:txBody>
      </p:sp>
      <p:sp>
        <p:nvSpPr>
          <p:cNvPr id="6" name="Text Placeholder 5"/>
          <p:cNvSpPr>
            <a:spLocks noGrp="1"/>
          </p:cNvSpPr>
          <p:nvPr>
            <p:ph type="body" idx="10"/>
          </p:nvPr>
        </p:nvSpPr>
        <p:spPr>
          <a:xfrm>
            <a:off x="410845" y="3380740"/>
            <a:ext cx="4292600" cy="3100705"/>
          </a:xfrm>
          <a:prstGeom prst="rect">
            <a:avLst/>
          </a:prstGeom>
          <a:noFill/>
          <a:ln w="0" cmpd="sng">
            <a:noFill/>
            <a:prstDash val="solid"/>
          </a:ln>
        </p:spPr>
        <p:txBody>
          <a:bodyPr vert="horz" lIns="0" tIns="3175" rIns="0" bIns="0" anchor="t"/>
          <a:lstStyle/>
          <a:p>
            <a:pPr marL="365760" marR="45720" indent="274320" algn="l">
              <a:lnSpc>
                <a:spcPts val="2200"/>
              </a:lnSpc>
              <a:spcAft>
                <a:spcPts val="0"/>
              </a:spcAft>
              <a:buFont typeface="Symbol"/>
              <a:buChar char="·"/>
            </a:pPr>
            <a:r>
              <a:rPr lang="en-US" sz="1650" spc="0">
                <a:solidFill>
                  <a:srgbClr val="3B9B34"/>
                </a:solidFill>
                <a:latin typeface="Tahoma" panose="02020603050405020304" pitchFamily="2"/>
              </a:rPr>
              <a:t>‘We are worried that we are not on track for retirement given all our multiple financial priorities.’ </a:t>
            </a:r>
          </a:p>
          <a:p>
            <a:pPr marL="365760" marR="45720" indent="274320" algn="just">
              <a:lnSpc>
                <a:spcPts val="2200"/>
              </a:lnSpc>
              <a:spcBef>
                <a:spcPts val="0"/>
              </a:spcBef>
              <a:spcAft>
                <a:spcPts val="0"/>
              </a:spcAft>
              <a:buFont typeface="Symbol"/>
              <a:buChar char="·"/>
            </a:pPr>
            <a:r>
              <a:rPr lang="en-US" sz="1650" spc="0">
                <a:solidFill>
                  <a:srgbClr val="3B9B34"/>
                </a:solidFill>
                <a:latin typeface="Tahoma" panose="02020603050405020304" pitchFamily="2"/>
              </a:rPr>
              <a:t>‘We worry about our old 401Ks sitting at our previous employer(s).’ </a:t>
            </a:r>
          </a:p>
          <a:p>
            <a:pPr marL="365760" marR="0" indent="274320" algn="l">
              <a:lnSpc>
                <a:spcPts val="2200"/>
              </a:lnSpc>
              <a:spcBef>
                <a:spcPts val="0"/>
              </a:spcBef>
              <a:spcAft>
                <a:spcPts val="9210"/>
              </a:spcAft>
              <a:buFont typeface="Symbol"/>
              <a:buChar char="·"/>
            </a:pPr>
            <a:r>
              <a:rPr lang="en-US" sz="1650" spc="0">
                <a:solidFill>
                  <a:srgbClr val="3B9B34"/>
                </a:solidFill>
                <a:latin typeface="Tahoma" panose="02020603050405020304" pitchFamily="2"/>
              </a:rPr>
              <a:t>‘We’re unclear if we have enough insurance protection for the both of us.’ </a:t>
            </a:r>
          </a:p>
        </p:txBody>
      </p:sp>
      <p:sp>
        <p:nvSpPr>
          <p:cNvPr id="7" name="Text Placeholder 6"/>
          <p:cNvSpPr>
            <a:spLocks noGrp="1"/>
          </p:cNvSpPr>
          <p:nvPr>
            <p:ph type="body" idx="10"/>
          </p:nvPr>
        </p:nvSpPr>
        <p:spPr>
          <a:xfrm>
            <a:off x="444500" y="6481445"/>
            <a:ext cx="11379200" cy="173355"/>
          </a:xfrm>
          <a:prstGeom prst="rect">
            <a:avLst/>
          </a:prstGeom>
          <a:noFill/>
          <a:ln w="0" cmpd="sng">
            <a:noFill/>
            <a:prstDash val="solid"/>
          </a:ln>
        </p:spPr>
        <p:txBody>
          <a:bodyPr vert="horz" lIns="0" tIns="5715" rIns="0" bIns="0" anchor="t"/>
          <a:lstStyle/>
          <a:p>
            <a:pPr marL="0" marR="0" indent="0" algn="l">
              <a:lnSpc>
                <a:spcPts val="1100"/>
              </a:lnSpc>
              <a:spcAft>
                <a:spcPts val="135"/>
              </a:spcAft>
              <a:tabLst>
                <a:tab pos="9555480" algn="l"/>
                <a:tab pos="11384280" algn="r"/>
              </a:tabLst>
            </a:pPr>
            <a:r>
              <a:rPr lang="en-US" sz="1000" b="1" spc="0">
                <a:solidFill>
                  <a:srgbClr val="B0B3B5"/>
                </a:solidFill>
                <a:latin typeface="Arial" panose="02020603050405020304" pitchFamily="2"/>
              </a:rPr>
              <a:t>For Agent Use Only – Not For Use With The Public	</a:t>
            </a:r>
            <a:r>
              <a:rPr lang="en-US" sz="850" spc="0">
                <a:solidFill>
                  <a:srgbClr val="B0B3B5"/>
                </a:solidFill>
                <a:latin typeface="Verdana" panose="02020603050405020304" pitchFamily="2"/>
              </a:rPr>
              <a:t>© 2025, National Life Group	8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pic>
        <p:nvPicPr>
          <p:cNvPr id="3" name="Picture 2"/>
          <p:cNvPicPr/>
          <p:nvPr/>
        </p:nvPicPr>
        <p:blipFill>
          <a:blip r:embed="rId2"/>
          <a:stretch>
            <a:fillRect/>
          </a:stretch>
        </p:blipFill>
        <p:spPr>
          <a:xfrm>
            <a:off x="5614670" y="0"/>
            <a:ext cx="6570980" cy="6324600"/>
          </a:xfrm>
          <a:prstGeom prst="rect">
            <a:avLst/>
          </a:prstGeom>
        </p:spPr>
      </p:pic>
      <p:sp>
        <p:nvSpPr>
          <p:cNvPr id="4" name="Text Placeholder 3"/>
          <p:cNvSpPr>
            <a:spLocks noGrp="1"/>
          </p:cNvSpPr>
          <p:nvPr>
            <p:ph type="body" idx="10"/>
          </p:nvPr>
        </p:nvSpPr>
        <p:spPr>
          <a:xfrm>
            <a:off x="6138545" y="1115060"/>
            <a:ext cx="5245735" cy="3519170"/>
          </a:xfrm>
          <a:prstGeom prst="rect">
            <a:avLst/>
          </a:prstGeom>
          <a:noFill/>
          <a:ln w="0" cmpd="sng">
            <a:noFill/>
            <a:prstDash val="solid"/>
          </a:ln>
        </p:spPr>
        <p:txBody>
          <a:bodyPr vert="horz" lIns="0" tIns="0" rIns="0" bIns="0" anchor="t"/>
          <a:lstStyle/>
          <a:p>
            <a:pPr marL="0" marR="0" indent="0" algn="l">
              <a:lnSpc>
                <a:spcPts val="2000"/>
              </a:lnSpc>
              <a:spcAft>
                <a:spcPts val="0"/>
              </a:spcAft>
            </a:pPr>
            <a:r>
              <a:rPr lang="en-US" sz="1650" b="1" spc="0" dirty="0">
                <a:solidFill>
                  <a:srgbClr val="414041"/>
                </a:solidFill>
                <a:latin typeface="Tahoma" panose="02020603050405020304" pitchFamily="2"/>
              </a:rPr>
              <a:t>Needs: </a:t>
            </a:r>
          </a:p>
          <a:p>
            <a:pPr marL="228600" marR="0" indent="228600" algn="l">
              <a:lnSpc>
                <a:spcPts val="2100"/>
              </a:lnSpc>
              <a:spcBef>
                <a:spcPts val="1710"/>
              </a:spcBef>
              <a:spcAft>
                <a:spcPts val="0"/>
              </a:spcAft>
              <a:buFont typeface="Symbol"/>
              <a:buChar char="·"/>
            </a:pPr>
            <a:r>
              <a:rPr lang="en-US" sz="1650" spc="100" dirty="0">
                <a:solidFill>
                  <a:srgbClr val="414041"/>
                </a:solidFill>
                <a:latin typeface="Tahoma" panose="02020603050405020304" pitchFamily="2"/>
              </a:rPr>
              <a:t>Higher coverage for lifestyle &amp; education costs </a:t>
            </a:r>
          </a:p>
          <a:p>
            <a:pPr marL="228600" marR="182880" indent="228600" algn="l">
              <a:lnSpc>
                <a:spcPts val="2200"/>
              </a:lnSpc>
              <a:spcBef>
                <a:spcPts val="1595"/>
              </a:spcBef>
              <a:spcAft>
                <a:spcPts val="0"/>
              </a:spcAft>
              <a:buFont typeface="Symbol"/>
              <a:buChar char="·"/>
            </a:pPr>
            <a:r>
              <a:rPr lang="en-US" sz="1650" spc="0" dirty="0">
                <a:solidFill>
                  <a:srgbClr val="414041"/>
                </a:solidFill>
                <a:latin typeface="Tahoma" panose="02020603050405020304" pitchFamily="2"/>
              </a:rPr>
              <a:t>Begin estate and retirement strategizing in full force </a:t>
            </a:r>
          </a:p>
          <a:p>
            <a:pPr marL="228600" marR="0" indent="228600" algn="l">
              <a:lnSpc>
                <a:spcPts val="3700"/>
              </a:lnSpc>
              <a:spcBef>
                <a:spcPts val="0"/>
              </a:spcBef>
              <a:spcAft>
                <a:spcPts val="0"/>
              </a:spcAft>
              <a:buFont typeface="Symbol"/>
              <a:buChar char="·"/>
            </a:pPr>
            <a:r>
              <a:rPr lang="en-US" sz="1650" spc="120" dirty="0">
                <a:solidFill>
                  <a:srgbClr val="414041"/>
                </a:solidFill>
                <a:latin typeface="Tahoma" panose="02020603050405020304" pitchFamily="2"/>
              </a:rPr>
              <a:t>Business/partnership coverage </a:t>
            </a:r>
            <a:r>
              <a:rPr lang="en-US" sz="1650" b="1" spc="120" dirty="0">
                <a:solidFill>
                  <a:srgbClr val="414041"/>
                </a:solidFill>
                <a:latin typeface="Tahoma" panose="02020603050405020304" pitchFamily="2"/>
              </a:rPr>
              <a:t>Recommended: </a:t>
            </a:r>
          </a:p>
          <a:p>
            <a:pPr marL="228600" marR="0" indent="228600" algn="l">
              <a:lnSpc>
                <a:spcPts val="2100"/>
              </a:lnSpc>
              <a:spcBef>
                <a:spcPts val="1705"/>
              </a:spcBef>
              <a:spcAft>
                <a:spcPts val="0"/>
              </a:spcAft>
              <a:buFont typeface="Symbol"/>
              <a:buChar char="·"/>
            </a:pPr>
            <a:r>
              <a:rPr lang="en-US" sz="1650" spc="145" dirty="0">
                <a:solidFill>
                  <a:srgbClr val="414041"/>
                </a:solidFill>
                <a:latin typeface="Tahoma" panose="02020603050405020304" pitchFamily="2"/>
              </a:rPr>
              <a:t>Layered term and permanent insurance </a:t>
            </a:r>
          </a:p>
          <a:p>
            <a:pPr marL="228600" marR="0" indent="228600" algn="l">
              <a:lnSpc>
                <a:spcPts val="2300"/>
              </a:lnSpc>
              <a:spcBef>
                <a:spcPts val="1580"/>
              </a:spcBef>
              <a:spcAft>
                <a:spcPts val="780"/>
              </a:spcAft>
              <a:buFont typeface="Symbol"/>
              <a:buChar char="·"/>
            </a:pPr>
            <a:r>
              <a:rPr lang="en-US" sz="1650" spc="125" dirty="0">
                <a:solidFill>
                  <a:srgbClr val="414041"/>
                </a:solidFill>
                <a:latin typeface="Tahoma" panose="02020603050405020304" pitchFamily="2"/>
              </a:rPr>
              <a:t>Increase coverage as income grows </a:t>
            </a:r>
          </a:p>
        </p:txBody>
      </p:sp>
      <p:sp>
        <p:nvSpPr>
          <p:cNvPr id="5" name="Text Placeholder 4"/>
          <p:cNvSpPr>
            <a:spLocks noGrp="1"/>
          </p:cNvSpPr>
          <p:nvPr>
            <p:ph type="body" idx="10"/>
          </p:nvPr>
        </p:nvSpPr>
        <p:spPr>
          <a:xfrm>
            <a:off x="499745" y="0"/>
            <a:ext cx="4292600" cy="3185795"/>
          </a:xfrm>
          <a:prstGeom prst="rect">
            <a:avLst/>
          </a:prstGeom>
          <a:noFill/>
          <a:ln w="0" cmpd="sng">
            <a:noFill/>
            <a:prstDash val="solid"/>
          </a:ln>
        </p:spPr>
        <p:txBody>
          <a:bodyPr vert="horz" lIns="0" tIns="1713865" rIns="0" bIns="0" anchor="t">
            <a:normAutofit fontScale="95000"/>
          </a:bodyPr>
          <a:lstStyle/>
          <a:p>
            <a:pPr marL="182880" marR="0" indent="0" algn="l">
              <a:lnSpc>
                <a:spcPts val="3800"/>
              </a:lnSpc>
              <a:spcAft>
                <a:spcPts val="0"/>
              </a:spcAft>
            </a:pPr>
            <a:r>
              <a:rPr lang="en-US" sz="3150" spc="0">
                <a:solidFill>
                  <a:srgbClr val="3B9B34"/>
                </a:solidFill>
                <a:latin typeface="Verdana" panose="02020603050405020304" pitchFamily="2"/>
              </a:rPr>
              <a:t>Established </a:t>
            </a:r>
          </a:p>
          <a:p>
            <a:pPr marL="182880" marR="0" indent="0" algn="l">
              <a:lnSpc>
                <a:spcPts val="3800"/>
              </a:lnSpc>
              <a:spcBef>
                <a:spcPts val="130"/>
              </a:spcBef>
              <a:spcAft>
                <a:spcPts val="3910"/>
              </a:spcAft>
            </a:pPr>
            <a:r>
              <a:rPr lang="en-US" sz="3150" spc="-10">
                <a:solidFill>
                  <a:srgbClr val="3B9B34"/>
                </a:solidFill>
                <a:latin typeface="Verdana" panose="02020603050405020304" pitchFamily="2"/>
              </a:rPr>
              <a:t>Families (40s-50s) </a:t>
            </a:r>
          </a:p>
        </p:txBody>
      </p:sp>
      <p:sp>
        <p:nvSpPr>
          <p:cNvPr id="6" name="Text Placeholder 5"/>
          <p:cNvSpPr>
            <a:spLocks noGrp="1"/>
          </p:cNvSpPr>
          <p:nvPr>
            <p:ph type="body" idx="10"/>
          </p:nvPr>
        </p:nvSpPr>
        <p:spPr>
          <a:xfrm>
            <a:off x="499745" y="3185795"/>
            <a:ext cx="4292600" cy="3295650"/>
          </a:xfrm>
          <a:prstGeom prst="rect">
            <a:avLst/>
          </a:prstGeom>
          <a:noFill/>
          <a:ln w="0" cmpd="sng">
            <a:noFill/>
            <a:prstDash val="solid"/>
          </a:ln>
        </p:spPr>
        <p:txBody>
          <a:bodyPr vert="horz" lIns="0" tIns="5715" rIns="0" bIns="0" anchor="t"/>
          <a:lstStyle/>
          <a:p>
            <a:pPr marL="320040" marR="228600" indent="274320" algn="l">
              <a:lnSpc>
                <a:spcPts val="2200"/>
              </a:lnSpc>
              <a:spcAft>
                <a:spcPts val="0"/>
              </a:spcAft>
              <a:buFont typeface="Symbol"/>
              <a:buChar char="·"/>
            </a:pPr>
            <a:r>
              <a:rPr lang="en-US" sz="1650" spc="0">
                <a:solidFill>
                  <a:srgbClr val="3B9B34"/>
                </a:solidFill>
                <a:latin typeface="Tahoma" panose="02020603050405020304" pitchFamily="2"/>
              </a:rPr>
              <a:t>‘I’m concerned with how to pay for my kid’s college.’ </a:t>
            </a:r>
          </a:p>
          <a:p>
            <a:pPr marL="320040" marR="91440" indent="274320" algn="l">
              <a:lnSpc>
                <a:spcPts val="2200"/>
              </a:lnSpc>
              <a:spcBef>
                <a:spcPts val="0"/>
              </a:spcBef>
              <a:spcAft>
                <a:spcPts val="0"/>
              </a:spcAft>
              <a:buFont typeface="Symbol"/>
              <a:buChar char="·"/>
            </a:pPr>
            <a:r>
              <a:rPr lang="en-US" sz="1650" spc="0">
                <a:solidFill>
                  <a:srgbClr val="3B9B34"/>
                </a:solidFill>
                <a:latin typeface="Tahoma" panose="02020603050405020304" pitchFamily="2"/>
              </a:rPr>
              <a:t>‘We worry about our old 401Ks sitting at our previous employer(s).’ </a:t>
            </a:r>
          </a:p>
          <a:p>
            <a:pPr marL="320040" marR="45720" indent="274320" algn="l">
              <a:lnSpc>
                <a:spcPts val="2200"/>
              </a:lnSpc>
              <a:spcBef>
                <a:spcPts val="20"/>
              </a:spcBef>
              <a:spcAft>
                <a:spcPts val="8565"/>
              </a:spcAft>
              <a:buFont typeface="Symbol"/>
              <a:buChar char="·"/>
            </a:pPr>
            <a:r>
              <a:rPr lang="en-US" sz="1650" spc="0">
                <a:solidFill>
                  <a:srgbClr val="3B9B34"/>
                </a:solidFill>
                <a:latin typeface="Tahoma" panose="02020603050405020304" pitchFamily="2"/>
              </a:rPr>
              <a:t>‘If I had a long-term disability or illness, I really don’t know if I would be able to meet my financial obligations and maintain my standard of living.’ </a:t>
            </a:r>
          </a:p>
        </p:txBody>
      </p:sp>
      <p:sp>
        <p:nvSpPr>
          <p:cNvPr id="7" name="Text Placeholder 6"/>
          <p:cNvSpPr>
            <a:spLocks noGrp="1"/>
          </p:cNvSpPr>
          <p:nvPr>
            <p:ph type="body" idx="10"/>
          </p:nvPr>
        </p:nvSpPr>
        <p:spPr>
          <a:xfrm>
            <a:off x="444500" y="6481445"/>
            <a:ext cx="11379200" cy="173355"/>
          </a:xfrm>
          <a:prstGeom prst="rect">
            <a:avLst/>
          </a:prstGeom>
          <a:noFill/>
          <a:ln w="0" cmpd="sng">
            <a:noFill/>
            <a:prstDash val="solid"/>
          </a:ln>
        </p:spPr>
        <p:txBody>
          <a:bodyPr vert="horz" lIns="0" tIns="5715" rIns="0" bIns="0" anchor="t"/>
          <a:lstStyle/>
          <a:p>
            <a:pPr marL="0" marR="0" indent="0" algn="l">
              <a:lnSpc>
                <a:spcPts val="1100"/>
              </a:lnSpc>
              <a:spcAft>
                <a:spcPts val="135"/>
              </a:spcAft>
              <a:tabLst>
                <a:tab pos="9555480" algn="l"/>
                <a:tab pos="11384280" algn="r"/>
              </a:tabLst>
            </a:pPr>
            <a:r>
              <a:rPr lang="en-US" sz="1000" b="1" spc="0">
                <a:solidFill>
                  <a:srgbClr val="B0B3B5"/>
                </a:solidFill>
                <a:latin typeface="Arial" panose="02020603050405020304" pitchFamily="2"/>
              </a:rPr>
              <a:t>For Agent Use Only – Not For Use With The Public	</a:t>
            </a:r>
            <a:r>
              <a:rPr lang="en-US" sz="850" spc="0">
                <a:solidFill>
                  <a:srgbClr val="B0B3B5"/>
                </a:solidFill>
                <a:latin typeface="Verdana" panose="02020603050405020304" pitchFamily="2"/>
              </a:rPr>
              <a:t>© 2025, National Life Group	9 </a:t>
            </a:r>
          </a:p>
        </p:txBody>
      </p:sp>
    </p:spTree>
  </p:cSld>
  <p:clrMapOvr>
    <a:masterClrMapping/>
  </p:clrMapOvr>
</p:sld>
</file>

<file path=ppt/theme/theme1.xml><?xml version="1.0" encoding="utf-8"?>
<a:theme xmlns:a="http://schemas.openxmlformats.org/drawingml/2006/main" name="default layou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Arab" typeface="Arial"/>
      </a:majorFont>
      <a:minorFont>
        <a:latin typeface="Calibri"/>
        <a:ea typeface=""/>
        <a:cs typeface=""/>
        <a:font script="Arab" typeface="Arial"/>
      </a:minorFont>
    </a:fontScheme>
    <a:fmtScheme name="Office">
      <a:fillStyleLst>
        <a:solidFill>
          <a:schemeClr val="bg1">
            <a:alpha val="0"/>
          </a:schemeClr>
        </a:solidFill>
        <a:gradFill/>
        <a:gradFill/>
      </a:fillStyleLst>
      <a:lnStyleLst>
        <a:ln/>
        <a:ln/>
        <a:ln/>
      </a:lnStyleLst>
      <a:effectStyleLst>
        <a:effectStyle>
          <a:effectLst/>
        </a:effectStyle>
        <a:effectStyle>
          <a:effectLst/>
        </a:effectStyle>
        <a:effectStyle>
          <a:effectLst/>
          <a:scene3d>
            <a:camera prst="orthographicFront"/>
            <a:lightRig rig="threePt" dir="t"/>
          </a:scene3d>
        </a:effectStyle>
      </a:effectStyleLst>
      <a:bgFillStyleLst>
        <a:solidFill>
          <a:schemeClr val="bg1">
            <a:alpha val="0"/>
          </a:schemeClr>
        </a:solidFill>
        <a:gradFill/>
        <a:gradFill/>
      </a:bgFillStyleLst>
    </a:fmtScheme>
  </a:themeElements>
  <a:objectDefaults/>
  <a:extraClrSchemeLst/>
</a:theme>
</file>

<file path=docMetadata/LabelInfo.xml><?xml version="1.0" encoding="utf-8"?>
<clbl:labelList xmlns:clbl="http://schemas.microsoft.com/office/2020/mipLabelMetadata">
  <clbl:label id="{336fa9be-5e80-4887-a872-0c5d294150ae}" enabled="0" method="" siteId="{336fa9be-5e80-4887-a872-0c5d294150ae}" removed="1"/>
</clbl:labelList>
</file>

<file path=docProps/app.xml><?xml version="1.0" encoding="utf-8"?>
<Properties xmlns="http://schemas.openxmlformats.org/officeDocument/2006/extended-properties" xmlns:vt="http://schemas.openxmlformats.org/officeDocument/2006/docPropsVTypes">
  <TotalTime>1</TotalTime>
  <Words>1140</Words>
  <Application>Microsoft Office PowerPoint</Application>
  <PresentationFormat>Custom</PresentationFormat>
  <Paragraphs>140</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Arial Narrow</vt:lpstr>
      <vt:lpstr>Symbol</vt:lpstr>
      <vt:lpstr>Tahoma</vt:lpstr>
      <vt:lpstr>Verdana</vt:lpstr>
      <vt:lpstr>default layout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https://nationallife-my.sharepoint.com/personal/lgoldstein_nationallife_com/Documents/LifestageLifeinsurance v5</dc:title>
  <dc:creator>Goldstein, Linda</dc:creator>
  <cp:lastModifiedBy>Blais, Jade</cp:lastModifiedBy>
  <cp:revision>2</cp:revision>
  <dcterms:created xsi:type="dcterms:W3CDTF">2025-05-28T17:54:25Z</dcterms:created>
  <dcterms:modified xsi:type="dcterms:W3CDTF">2026-04-20T20:34:26Z</dcterms:modified>
</cp:coreProperties>
</file>