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58" r:id="rId2"/>
    <p:sldMasterId id="2147483910" r:id="rId3"/>
    <p:sldMasterId id="2147483978" r:id="rId4"/>
  </p:sldMasterIdLst>
  <p:notesMasterIdLst>
    <p:notesMasterId r:id="rId48"/>
  </p:notesMasterIdLst>
  <p:handoutMasterIdLst>
    <p:handoutMasterId r:id="rId49"/>
  </p:handoutMasterIdLst>
  <p:sldIdLst>
    <p:sldId id="3171" r:id="rId5"/>
    <p:sldId id="3161" r:id="rId6"/>
    <p:sldId id="3169" r:id="rId7"/>
    <p:sldId id="345" r:id="rId8"/>
    <p:sldId id="366" r:id="rId9"/>
    <p:sldId id="349" r:id="rId10"/>
    <p:sldId id="2969" r:id="rId11"/>
    <p:sldId id="351" r:id="rId12"/>
    <p:sldId id="2970" r:id="rId13"/>
    <p:sldId id="3167" r:id="rId14"/>
    <p:sldId id="2972" r:id="rId15"/>
    <p:sldId id="2973" r:id="rId16"/>
    <p:sldId id="2982" r:id="rId17"/>
    <p:sldId id="2981" r:id="rId18"/>
    <p:sldId id="417" r:id="rId19"/>
    <p:sldId id="1383" r:id="rId20"/>
    <p:sldId id="3166" r:id="rId21"/>
    <p:sldId id="414" r:id="rId22"/>
    <p:sldId id="2633" r:id="rId23"/>
    <p:sldId id="3172" r:id="rId24"/>
    <p:sldId id="3173" r:id="rId25"/>
    <p:sldId id="2983" r:id="rId26"/>
    <p:sldId id="2984" r:id="rId27"/>
    <p:sldId id="2634" r:id="rId28"/>
    <p:sldId id="3174" r:id="rId29"/>
    <p:sldId id="2611" r:id="rId30"/>
    <p:sldId id="2975" r:id="rId31"/>
    <p:sldId id="2976" r:id="rId32"/>
    <p:sldId id="2977" r:id="rId33"/>
    <p:sldId id="2978" r:id="rId34"/>
    <p:sldId id="2985" r:id="rId35"/>
    <p:sldId id="2979" r:id="rId36"/>
    <p:sldId id="3170" r:id="rId37"/>
    <p:sldId id="1314" r:id="rId38"/>
    <p:sldId id="1357" r:id="rId39"/>
    <p:sldId id="1356" r:id="rId40"/>
    <p:sldId id="2986" r:id="rId41"/>
    <p:sldId id="277" r:id="rId42"/>
    <p:sldId id="424" r:id="rId43"/>
    <p:sldId id="3163" r:id="rId44"/>
    <p:sldId id="459" r:id="rId45"/>
    <p:sldId id="348" r:id="rId46"/>
    <p:sldId id="3162"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otecting Most Valuable Assets" id="{50FCECF6-3608-3345-A02D-4DA51000D001}">
          <p14:sldIdLst>
            <p14:sldId id="3171"/>
            <p14:sldId id="3161"/>
            <p14:sldId id="3169"/>
            <p14:sldId id="345"/>
            <p14:sldId id="366"/>
            <p14:sldId id="349"/>
            <p14:sldId id="2969"/>
            <p14:sldId id="351"/>
            <p14:sldId id="2970"/>
            <p14:sldId id="3167"/>
            <p14:sldId id="2972"/>
            <p14:sldId id="2973"/>
            <p14:sldId id="2982"/>
            <p14:sldId id="2981"/>
            <p14:sldId id="417"/>
            <p14:sldId id="1383"/>
            <p14:sldId id="3166"/>
            <p14:sldId id="414"/>
            <p14:sldId id="2633"/>
            <p14:sldId id="3172"/>
            <p14:sldId id="3173"/>
            <p14:sldId id="2983"/>
            <p14:sldId id="2984"/>
            <p14:sldId id="2634"/>
            <p14:sldId id="3174"/>
            <p14:sldId id="2611"/>
            <p14:sldId id="2975"/>
            <p14:sldId id="2976"/>
            <p14:sldId id="2977"/>
            <p14:sldId id="2978"/>
            <p14:sldId id="2985"/>
            <p14:sldId id="2979"/>
            <p14:sldId id="3170"/>
            <p14:sldId id="1314"/>
            <p14:sldId id="1357"/>
            <p14:sldId id="1356"/>
            <p14:sldId id="2986"/>
            <p14:sldId id="277"/>
            <p14:sldId id="424"/>
            <p14:sldId id="3163"/>
            <p14:sldId id="459"/>
            <p14:sldId id="348"/>
            <p14:sldId id="316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1D38233-59F0-CAFF-4106-CEE493DAE0B3}" name="Puckett, Jason" initials="JP" userId="S::JPuckett@nationallife.com::bc2dbe24-c2cb-4e84-9e64-8951bb52d833" providerId="AD"/>
  <p188:author id="{DDE91178-6637-79EC-D9C3-7A5FA76FE14C}" name="Morris, Hannah" initials="" userId="S::HMorris@nationallife.com::47cf9177-275d-4bea-80e5-21939b840a9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8B2"/>
    <a:srgbClr val="784790"/>
    <a:srgbClr val="006B8C"/>
    <a:srgbClr val="FCFFFD"/>
    <a:srgbClr val="FAFFFD"/>
    <a:srgbClr val="D72027"/>
    <a:srgbClr val="78468F"/>
    <a:srgbClr val="E07426"/>
    <a:srgbClr val="F9FFFD"/>
    <a:srgbClr val="FB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8" autoAdjust="0"/>
    <p:restoredTop sz="80645" autoAdjust="0"/>
  </p:normalViewPr>
  <p:slideViewPr>
    <p:cSldViewPr snapToGrid="0">
      <p:cViewPr varScale="1">
        <p:scale>
          <a:sx n="86" d="100"/>
          <a:sy n="86" d="100"/>
        </p:scale>
        <p:origin x="1632" y="96"/>
      </p:cViewPr>
      <p:guideLst/>
    </p:cSldViewPr>
  </p:slideViewPr>
  <p:outlineViewPr>
    <p:cViewPr>
      <p:scale>
        <a:sx n="33" d="100"/>
        <a:sy n="33" d="100"/>
      </p:scale>
      <p:origin x="0" y="0"/>
    </p:cViewPr>
  </p:outlineViewPr>
  <p:notesTextViewPr>
    <p:cViewPr>
      <p:scale>
        <a:sx n="85" d="100"/>
        <a:sy n="85" d="100"/>
      </p:scale>
      <p:origin x="0" y="0"/>
    </p:cViewPr>
  </p:notesTextViewPr>
  <p:notesViewPr>
    <p:cSldViewPr snapToGrid="0">
      <p:cViewPr varScale="1">
        <p:scale>
          <a:sx n="61" d="100"/>
          <a:sy n="61" d="100"/>
        </p:scale>
        <p:origin x="3168" y="3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openxmlformats.org/officeDocument/2006/relationships/customXml" Target="../customXml/item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56" Type="http://schemas.openxmlformats.org/officeDocument/2006/relationships/customXml" Target="../customXml/item2.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 Id="rId57" Type="http://schemas.openxmlformats.org/officeDocument/2006/relationships/customXml" Target="../customXml/item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9030EDF-107B-83A2-F988-6D746E7507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6F63967-6BD8-E0C2-F948-6ED1A12E8B3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4A3C832-720D-3F4D-90E6-0E2C98BE546C}" type="datetimeFigureOut">
              <a:rPr lang="en-US" smtClean="0"/>
              <a:t>3/13/2025</a:t>
            </a:fld>
            <a:endParaRPr lang="en-US"/>
          </a:p>
        </p:txBody>
      </p:sp>
      <p:sp>
        <p:nvSpPr>
          <p:cNvPr id="4" name="Footer Placeholder 3">
            <a:extLst>
              <a:ext uri="{FF2B5EF4-FFF2-40B4-BE49-F238E27FC236}">
                <a16:creationId xmlns:a16="http://schemas.microsoft.com/office/drawing/2014/main" id="{2F52F0CC-2F58-CA7D-943D-FD46D82CD7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2E5398F-E458-CC2C-7045-68B71A5F6C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581A933-7111-C444-829B-4BDA8B5CD5BA}" type="slidenum">
              <a:rPr lang="en-US" smtClean="0"/>
              <a:t>‹#›</a:t>
            </a:fld>
            <a:endParaRPr lang="en-US"/>
          </a:p>
        </p:txBody>
      </p:sp>
    </p:spTree>
    <p:extLst>
      <p:ext uri="{BB962C8B-B14F-4D97-AF65-F5344CB8AC3E}">
        <p14:creationId xmlns:p14="http://schemas.microsoft.com/office/powerpoint/2010/main" val="1682476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70ECB4-3DED-114D-B8EC-BD91C83448E7}" type="slidenum">
              <a:rPr lang="en-US" smtClean="0"/>
              <a:t>‹#›</a:t>
            </a:fld>
            <a:endParaRPr lang="en-US"/>
          </a:p>
        </p:txBody>
      </p:sp>
    </p:spTree>
    <p:extLst>
      <p:ext uri="{BB962C8B-B14F-4D97-AF65-F5344CB8AC3E}">
        <p14:creationId xmlns:p14="http://schemas.microsoft.com/office/powerpoint/2010/main" val="3022241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ifb.org.uk/resources/succession-planning-in-family-business/#:~:text=Because%20it%20requires%20different%20generations,and%20engagement%20to%20the%20business."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r>
              <a:rPr lang="en-US" sz="1200" dirty="0">
                <a:solidFill>
                  <a:srgbClr val="111111"/>
                </a:solidFill>
                <a:effectLst/>
                <a:latin typeface=".SFUI-Regular"/>
                <a:ea typeface="Aptos" panose="020B0004020202020204" pitchFamily="34" charset="0"/>
                <a:cs typeface="Aptos" panose="020B0004020202020204" pitchFamily="34" charset="0"/>
              </a:rPr>
              <a:t>W</a:t>
            </a:r>
            <a:r>
              <a:rPr lang="en-US" sz="1200" dirty="0">
                <a:effectLst/>
                <a:latin typeface="Aptos" panose="020B0004020202020204" pitchFamily="34" charset="0"/>
                <a:ea typeface="Aptos" panose="020B0004020202020204" pitchFamily="34" charset="0"/>
                <a:cs typeface="Aptos" panose="020B0004020202020204" pitchFamily="34" charset="0"/>
              </a:rPr>
              <a:t>elcome to today’s presentation, “Protect Your Most Valuable Assets – Prepare Your Business for the Unpredictable.”</a:t>
            </a:r>
          </a:p>
          <a:p>
            <a:pPr marR="0"/>
            <a:endParaRPr lang="en-US" sz="1200" dirty="0">
              <a:effectLst/>
              <a:latin typeface="Aptos" panose="020B0004020202020204" pitchFamily="34" charset="0"/>
              <a:ea typeface="Aptos" panose="020B0004020202020204" pitchFamily="34" charset="0"/>
              <a:cs typeface="Aptos" panose="020B0004020202020204" pitchFamily="34" charset="0"/>
            </a:endParaRPr>
          </a:p>
          <a:p>
            <a:pPr marR="0"/>
            <a:r>
              <a:rPr lang="en-US" sz="1200" i="1" dirty="0">
                <a:effectLst/>
                <a:latin typeface="Aptos" panose="020B0004020202020204" pitchFamily="34" charset="0"/>
                <a:ea typeface="Aptos" panose="020B0004020202020204" pitchFamily="34" charset="0"/>
                <a:cs typeface="Aptos" panose="020B0004020202020204" pitchFamily="34" charset="0"/>
              </a:rPr>
              <a:t>Note to Speaker:</a:t>
            </a:r>
          </a:p>
          <a:p>
            <a:pPr marR="0"/>
            <a:r>
              <a:rPr lang="en-US" sz="1200" i="1" dirty="0">
                <a:effectLst/>
                <a:latin typeface="Aptos" panose="020B0004020202020204" pitchFamily="34" charset="0"/>
                <a:ea typeface="Aptos" panose="020B0004020202020204" pitchFamily="34" charset="0"/>
                <a:cs typeface="Aptos" panose="020B0004020202020204" pitchFamily="34" charset="0"/>
              </a:rPr>
              <a:t>Make sure the PPT presenter shares sound when they share the slides during the meeting (so attendees can hear the consumer video at the end of the presentation).</a:t>
            </a:r>
          </a:p>
          <a:p>
            <a:pPr marR="0"/>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a:t>
            </a:fld>
            <a:endParaRPr lang="en-US"/>
          </a:p>
        </p:txBody>
      </p:sp>
    </p:spTree>
    <p:extLst>
      <p:ext uri="{BB962C8B-B14F-4D97-AF65-F5344CB8AC3E}">
        <p14:creationId xmlns:p14="http://schemas.microsoft.com/office/powerpoint/2010/main" val="27111921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BED61-4699-A80D-C19A-11A91C11BD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8D11B5-3D06-8704-55AB-4347B9051F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F7C8B8-395B-6C70-F8CC-E8EB7EE83CC2}"/>
              </a:ext>
            </a:extLst>
          </p:cNvPr>
          <p:cNvSpPr>
            <a:spLocks noGrp="1"/>
          </p:cNvSpPr>
          <p:nvPr>
            <p:ph type="body" idx="1"/>
          </p:nvPr>
        </p:nvSpPr>
        <p:spPr/>
        <p:txBody>
          <a:bodyPr/>
          <a:lstStyle/>
          <a:p>
            <a:r>
              <a:rPr lang="en-US" dirty="0"/>
              <a:t>The main purpose of the life insurance is to offset the economic loss that comes with the death of an owner (yourself) or a key employee.  Life insurance can provide your business with cash to help:</a:t>
            </a:r>
          </a:p>
          <a:p>
            <a:pPr marL="171450" indent="-171450">
              <a:buFont typeface="Arial" panose="020B0604020202020204" pitchFamily="34" charset="0"/>
              <a:buChar char="•"/>
            </a:pPr>
            <a:r>
              <a:rPr lang="en-US" dirty="0"/>
              <a:t>Keep the business running and assure customers it will continue</a:t>
            </a:r>
          </a:p>
          <a:p>
            <a:pPr marL="171450" indent="-171450">
              <a:buFont typeface="Arial" panose="020B0604020202020204" pitchFamily="34" charset="0"/>
              <a:buChar char="•"/>
            </a:pPr>
            <a:r>
              <a:rPr lang="en-US" dirty="0"/>
              <a:t>Assure creditors that their loans are safe</a:t>
            </a:r>
          </a:p>
          <a:p>
            <a:pPr marL="171450" indent="-171450">
              <a:buFont typeface="Arial" panose="020B0604020202020204" pitchFamily="34" charset="0"/>
              <a:buChar char="•"/>
            </a:pPr>
            <a:r>
              <a:rPr lang="en-US" dirty="0"/>
              <a:t>Covers expenses of finding, securing and training a replacement</a:t>
            </a:r>
          </a:p>
          <a:p>
            <a:pPr marL="171450" indent="-171450">
              <a:buFont typeface="Arial" panose="020B0604020202020204" pitchFamily="34" charset="0"/>
              <a:buChar char="•"/>
            </a:pPr>
            <a:r>
              <a:rPr lang="en-US" dirty="0"/>
              <a:t>Covers any errors that may occur while successor is training</a:t>
            </a:r>
          </a:p>
          <a:p>
            <a:pPr marL="171450" indent="-171450">
              <a:buFont typeface="Arial" panose="020B0604020202020204" pitchFamily="34" charset="0"/>
              <a:buChar char="•"/>
            </a:pPr>
            <a:r>
              <a:rPr lang="en-US" dirty="0"/>
              <a:t>May cover any expenses involved with restructuring the business as a result of the death of a key person.</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In this situation money may give you and your business time to recover.</a:t>
            </a:r>
          </a:p>
          <a:p>
            <a:pPr marL="0" indent="0">
              <a:buFont typeface="Arial" panose="020B0604020202020204" pitchFamily="34" charset="0"/>
              <a:buNone/>
            </a:pPr>
            <a:endParaRPr lang="en-US" dirty="0"/>
          </a:p>
        </p:txBody>
      </p:sp>
      <p:sp>
        <p:nvSpPr>
          <p:cNvPr id="4" name="Slide Number Placeholder 3">
            <a:extLst>
              <a:ext uri="{FF2B5EF4-FFF2-40B4-BE49-F238E27FC236}">
                <a16:creationId xmlns:a16="http://schemas.microsoft.com/office/drawing/2014/main" id="{C646E0A6-DCB8-3A36-3E97-3CB433C52D8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371047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Key Person Insurance?</a:t>
            </a:r>
          </a:p>
          <a:p>
            <a:r>
              <a:rPr lang="en-US" dirty="0"/>
              <a:t>Key Person Insurance is life insurance purchased by a business on an owner (such as yourself) or an employee whose services contribute substantially to the success and continuity of the business.  The insurance policy is owned and payable to the business.  The premiums are paid by your business using after-tax dollars.</a:t>
            </a:r>
          </a:p>
          <a:p>
            <a:endParaRPr lang="en-US" dirty="0"/>
          </a:p>
          <a:p>
            <a:r>
              <a:rPr lang="en-US" dirty="0"/>
              <a:t>In most cases, when an owner or key employee dies, this will lead to a  disruption of the business and potentially will lead to financial instability or even loss.  The life insurance on the key employee provides your business with access to cash at a time when you may need it the most.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Your business has an insurable interest in the life of any executive or employee actively associated with the business whose death would cause an actual financial loss for the business.  As a result, your business can insure against that potential financial loss.  Insurable interest needs to be present at the time the policy is issued. If your employee leaves the business, you may choose to continue to fund the policy, surrender the policy or sell the policy.  </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11</a:t>
            </a:fld>
            <a:endParaRPr lang="en-US"/>
          </a:p>
        </p:txBody>
      </p:sp>
    </p:spTree>
    <p:extLst>
      <p:ext uri="{BB962C8B-B14F-4D97-AF65-F5344CB8AC3E}">
        <p14:creationId xmlns:p14="http://schemas.microsoft.com/office/powerpoint/2010/main" val="483667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等线"/>
                <a:cs typeface="Calibri"/>
              </a:rPr>
              <a:t>Let’s look at an example.</a:t>
            </a:r>
          </a:p>
          <a:p>
            <a:endParaRPr lang="en-US" dirty="0">
              <a:ea typeface="等线"/>
              <a:cs typeface="Calibri"/>
            </a:endParaRPr>
          </a:p>
          <a:p>
            <a:r>
              <a:rPr lang="en-US" dirty="0">
                <a:ea typeface="等线"/>
                <a:cs typeface="Calibri"/>
              </a:rPr>
              <a:t>Read Slide</a:t>
            </a:r>
          </a:p>
          <a:p>
            <a:endParaRPr lang="en-US" dirty="0">
              <a:ea typeface="等线"/>
              <a:cs typeface="Calibri"/>
            </a:endParaRPr>
          </a:p>
          <a:p>
            <a:r>
              <a:rPr lang="en-US" dirty="0">
                <a:ea typeface="等线"/>
                <a:cs typeface="Calibri"/>
              </a:rPr>
              <a:t>To help Anna protect against financial disruption if anything happens to David, her key employee, Anna is going to take out a key person policy on David.</a:t>
            </a:r>
          </a:p>
        </p:txBody>
      </p:sp>
      <p:sp>
        <p:nvSpPr>
          <p:cNvPr id="5" name="Slide Number Placeholder 4"/>
          <p:cNvSpPr>
            <a:spLocks noGrp="1"/>
          </p:cNvSpPr>
          <p:nvPr>
            <p:ph type="sldNum" sz="quarter" idx="5"/>
          </p:nvPr>
        </p:nvSpPr>
        <p:spPr/>
        <p:txBody>
          <a:bodyPr/>
          <a:lstStyle/>
          <a:p>
            <a:fld id="{43E11481-28E0-4423-8641-2533152FEC53}" type="slidenum">
              <a:rPr lang="en-US" smtClean="0"/>
              <a:t>12</a:t>
            </a:fld>
            <a:endParaRPr lang="en-US"/>
          </a:p>
        </p:txBody>
      </p:sp>
    </p:spTree>
    <p:extLst>
      <p:ext uri="{BB962C8B-B14F-4D97-AF65-F5344CB8AC3E}">
        <p14:creationId xmlns:p14="http://schemas.microsoft.com/office/powerpoint/2010/main" val="67761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what a key person policy on David would look like.</a:t>
            </a:r>
          </a:p>
        </p:txBody>
      </p:sp>
      <p:sp>
        <p:nvSpPr>
          <p:cNvPr id="4" name="Slide Number Placeholder 3"/>
          <p:cNvSpPr>
            <a:spLocks noGrp="1"/>
          </p:cNvSpPr>
          <p:nvPr>
            <p:ph type="sldNum" sz="quarter" idx="5"/>
          </p:nvPr>
        </p:nvSpPr>
        <p:spPr/>
        <p:txBody>
          <a:bodyPr/>
          <a:lstStyle/>
          <a:p>
            <a:fld id="{F270ECB4-3DED-114D-B8EC-BD91C83448E7}" type="slidenum">
              <a:rPr lang="en-US" smtClean="0"/>
              <a:t>13</a:t>
            </a:fld>
            <a:endParaRPr lang="en-US"/>
          </a:p>
        </p:txBody>
      </p:sp>
    </p:spTree>
    <p:extLst>
      <p:ext uri="{BB962C8B-B14F-4D97-AF65-F5344CB8AC3E}">
        <p14:creationId xmlns:p14="http://schemas.microsoft.com/office/powerpoint/2010/main" val="3329134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endParaRPr lang="en-US" dirty="0"/>
          </a:p>
          <a:p>
            <a:r>
              <a:rPr lang="en-US" dirty="0"/>
              <a:t>How much insurance can Anna LLC get on David? It may vary depending on case specifics, but industry standard is up to a max of 10x salary (or $2,000,000 based on David’s salary).</a:t>
            </a:r>
          </a:p>
        </p:txBody>
      </p:sp>
      <p:sp>
        <p:nvSpPr>
          <p:cNvPr id="4" name="Slide Number Placeholder 3"/>
          <p:cNvSpPr>
            <a:spLocks noGrp="1"/>
          </p:cNvSpPr>
          <p:nvPr>
            <p:ph type="sldNum" sz="quarter" idx="5"/>
          </p:nvPr>
        </p:nvSpPr>
        <p:spPr/>
        <p:txBody>
          <a:bodyPr/>
          <a:lstStyle/>
          <a:p>
            <a:fld id="{F270ECB4-3DED-114D-B8EC-BD91C83448E7}" type="slidenum">
              <a:rPr lang="en-US" smtClean="0"/>
              <a:t>14</a:t>
            </a:fld>
            <a:endParaRPr lang="en-US"/>
          </a:p>
        </p:txBody>
      </p:sp>
    </p:spTree>
    <p:extLst>
      <p:ext uri="{BB962C8B-B14F-4D97-AF65-F5344CB8AC3E}">
        <p14:creationId xmlns:p14="http://schemas.microsoft.com/office/powerpoint/2010/main" val="4015997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business owner, you may not know how to appropriately value your key employees. Partnering with financial and legal professionals who can help assist in determining the value of your key employees can help you define the appropriate amount of insurance that needs to be taken out on that employee's life.</a:t>
            </a:r>
          </a:p>
          <a:p>
            <a:endParaRPr lang="en-US" dirty="0"/>
          </a:p>
          <a:p>
            <a:r>
              <a:rPr lang="en-US" dirty="0"/>
              <a:t>Once you know how much insurance is needed, then you're going to need to know how much premium it will require to fund the policies in a manner that you will be satisfied with. It's important to continue to monitor how the policies are performing in order to ensure that you have the appropriate coverage on key employees and that the coverage is the appropriate amount. As your business evolves, your key person insurance needs may evolve as well.</a:t>
            </a:r>
          </a:p>
          <a:p>
            <a:endParaRPr lang="en-US" dirty="0"/>
          </a:p>
          <a:p>
            <a:r>
              <a:rPr lang="en-US" dirty="0"/>
              <a:t>Some employees may be hesitant and resist your initial request to take out life insurance on their life, but it's critical that you communicate the importance of planning for the unknown so that You can overcome this objection.</a:t>
            </a:r>
          </a:p>
        </p:txBody>
      </p:sp>
      <p:sp>
        <p:nvSpPr>
          <p:cNvPr id="4" name="Slide Number Placeholder 3"/>
          <p:cNvSpPr>
            <a:spLocks noGrp="1"/>
          </p:cNvSpPr>
          <p:nvPr>
            <p:ph type="sldNum" sz="quarter" idx="5"/>
          </p:nvPr>
        </p:nvSpPr>
        <p:spPr/>
        <p:txBody>
          <a:bodyPr/>
          <a:lstStyle/>
          <a:p>
            <a:fld id="{F270ECB4-3DED-114D-B8EC-BD91C83448E7}" type="slidenum">
              <a:rPr lang="en-US" smtClean="0"/>
              <a:t>15</a:t>
            </a:fld>
            <a:endParaRPr lang="en-US"/>
          </a:p>
        </p:txBody>
      </p:sp>
    </p:spTree>
    <p:extLst>
      <p:ext uri="{BB962C8B-B14F-4D97-AF65-F5344CB8AC3E}">
        <p14:creationId xmlns:p14="http://schemas.microsoft.com/office/powerpoint/2010/main" val="34197059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AA2DB-6246-BCA8-3294-8E3E79881B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2128E9-CCD9-81E6-2119-2DB0B0620E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85F572-0A75-2AEE-9B92-57AE8713F92F}"/>
              </a:ext>
            </a:extLst>
          </p:cNvPr>
          <p:cNvSpPr>
            <a:spLocks noGrp="1"/>
          </p:cNvSpPr>
          <p:nvPr>
            <p:ph type="body" idx="1"/>
          </p:nvPr>
        </p:nvSpPr>
        <p:spPr/>
        <p:txBody>
          <a:bodyPr/>
          <a:lstStyle/>
          <a:p>
            <a:r>
              <a:rPr lang="en-US" dirty="0"/>
              <a:t>Read Slide</a:t>
            </a:r>
          </a:p>
        </p:txBody>
      </p:sp>
      <p:sp>
        <p:nvSpPr>
          <p:cNvPr id="4" name="Slide Number Placeholder 3">
            <a:extLst>
              <a:ext uri="{FF2B5EF4-FFF2-40B4-BE49-F238E27FC236}">
                <a16:creationId xmlns:a16="http://schemas.microsoft.com/office/drawing/2014/main" id="{6430B918-FF58-38F1-AA80-E83AD9A545E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20594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now going to pivot our conversation away from key people focus the remainder of today's conversation on the importance of business succession planning.</a:t>
            </a:r>
          </a:p>
          <a:p>
            <a:endParaRPr lang="en-US" dirty="0"/>
          </a:p>
          <a:p>
            <a:r>
              <a:rPr lang="en-US" dirty="0"/>
              <a:t>What is business succession planning?</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17</a:t>
            </a:fld>
            <a:endParaRPr lang="en-US"/>
          </a:p>
        </p:txBody>
      </p:sp>
    </p:spTree>
    <p:extLst>
      <p:ext uri="{BB962C8B-B14F-4D97-AF65-F5344CB8AC3E}">
        <p14:creationId xmlns:p14="http://schemas.microsoft.com/office/powerpoint/2010/main" val="8563450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18</a:t>
            </a:fld>
            <a:endParaRPr lang="en-US"/>
          </a:p>
        </p:txBody>
      </p:sp>
    </p:spTree>
    <p:extLst>
      <p:ext uri="{BB962C8B-B14F-4D97-AF65-F5344CB8AC3E}">
        <p14:creationId xmlns:p14="http://schemas.microsoft.com/office/powerpoint/2010/main" val="3538206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 Succession is commonly accomplished through a buy sell agreement, which is a legally binding contract that outlines the obligation that you as an owner (and any potential third parties) has regarding the purchase and sale of your business.</a:t>
            </a:r>
          </a:p>
          <a:p>
            <a:endParaRPr lang="en-US" dirty="0"/>
          </a:p>
          <a:p>
            <a:r>
              <a:rPr lang="en-US" dirty="0"/>
              <a:t>Within the buy sell agreement, there will be specific times or events (known as triggering events) that will dictate when the sale of the business will occur and at what valuation.</a:t>
            </a:r>
          </a:p>
        </p:txBody>
      </p:sp>
      <p:sp>
        <p:nvSpPr>
          <p:cNvPr id="5" name="Slide Number Placeholder 4"/>
          <p:cNvSpPr>
            <a:spLocks noGrp="1"/>
          </p:cNvSpPr>
          <p:nvPr>
            <p:ph type="sldNum" sz="quarter" idx="5"/>
          </p:nvPr>
        </p:nvSpPr>
        <p:spPr/>
        <p:txBody>
          <a:bodyPr/>
          <a:lstStyle/>
          <a:p>
            <a:fld id="{43E11481-28E0-4423-8641-2533152FEC53}" type="slidenum">
              <a:rPr lang="en-US" smtClean="0"/>
              <a:t>19</a:t>
            </a:fld>
            <a:endParaRPr lang="en-US"/>
          </a:p>
        </p:txBody>
      </p:sp>
    </p:spTree>
    <p:extLst>
      <p:ext uri="{BB962C8B-B14F-4D97-AF65-F5344CB8AC3E}">
        <p14:creationId xmlns:p14="http://schemas.microsoft.com/office/powerpoint/2010/main" val="2050181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dirty="0"/>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82BC1-95D6-14E8-12A5-FACDD3B004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64E0BE-26D1-BD40-6F74-8567B3EF04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16CBE1-ABA7-A34C-7597-5D247C258D78}"/>
              </a:ext>
            </a:extLst>
          </p:cNvPr>
          <p:cNvSpPr>
            <a:spLocks noGrp="1"/>
          </p:cNvSpPr>
          <p:nvPr>
            <p:ph type="body" idx="1"/>
          </p:nvPr>
        </p:nvSpPr>
        <p:spPr/>
        <p:txBody>
          <a:bodyPr/>
          <a:lstStyle/>
          <a:p>
            <a:r>
              <a:rPr lang="en-US" dirty="0"/>
              <a:t>Business Succession is commonly accomplished through a buy sell agreement, which is a legally binding contract that outlines the obligation that you as an owner (and any potential third parties) has regarding the purchase and sale of your business.</a:t>
            </a:r>
          </a:p>
          <a:p>
            <a:endParaRPr lang="en-US" dirty="0"/>
          </a:p>
          <a:p>
            <a:r>
              <a:rPr lang="en-US" dirty="0"/>
              <a:t>Within the buy sell agreement, there will be specific times or events (known as triggering events) that will dictate when the sale of the business will occur and at what valuation.</a:t>
            </a:r>
          </a:p>
        </p:txBody>
      </p:sp>
      <p:sp>
        <p:nvSpPr>
          <p:cNvPr id="5" name="Slide Number Placeholder 4">
            <a:extLst>
              <a:ext uri="{FF2B5EF4-FFF2-40B4-BE49-F238E27FC236}">
                <a16:creationId xmlns:a16="http://schemas.microsoft.com/office/drawing/2014/main" id="{5AA18AD1-C079-4018-8A56-AE24C199E79C}"/>
              </a:ext>
            </a:extLst>
          </p:cNvPr>
          <p:cNvSpPr>
            <a:spLocks noGrp="1"/>
          </p:cNvSpPr>
          <p:nvPr>
            <p:ph type="sldNum" sz="quarter" idx="5"/>
          </p:nvPr>
        </p:nvSpPr>
        <p:spPr/>
        <p:txBody>
          <a:bodyPr/>
          <a:lstStyle/>
          <a:p>
            <a:fld id="{43E11481-28E0-4423-8641-2533152FEC53}" type="slidenum">
              <a:rPr lang="en-US" smtClean="0"/>
              <a:t>20</a:t>
            </a:fld>
            <a:endParaRPr lang="en-US"/>
          </a:p>
        </p:txBody>
      </p:sp>
    </p:spTree>
    <p:extLst>
      <p:ext uri="{BB962C8B-B14F-4D97-AF65-F5344CB8AC3E}">
        <p14:creationId xmlns:p14="http://schemas.microsoft.com/office/powerpoint/2010/main" val="945969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8A78E-EA65-11A5-894A-EAC05FBCBB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992C2B-6486-C360-FED1-4979E6C005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1CCF72-686B-3B36-1A40-E2A07259E953}"/>
              </a:ext>
            </a:extLst>
          </p:cNvPr>
          <p:cNvSpPr>
            <a:spLocks noGrp="1"/>
          </p:cNvSpPr>
          <p:nvPr>
            <p:ph type="body" idx="1"/>
          </p:nvPr>
        </p:nvSpPr>
        <p:spPr/>
        <p:txBody>
          <a:bodyPr/>
          <a:lstStyle/>
          <a:p>
            <a:r>
              <a:rPr lang="en-US" dirty="0"/>
              <a:t>Business Succession is commonly accomplished through a buy sell agreement, which is a legally binding contract that outlines the obligation that you as an owner (and any potential third parties) has regarding the purchase and sale of your business.</a:t>
            </a:r>
          </a:p>
          <a:p>
            <a:endParaRPr lang="en-US" dirty="0"/>
          </a:p>
          <a:p>
            <a:r>
              <a:rPr lang="en-US" dirty="0"/>
              <a:t>Within the buy sell agreement, there will be specific times or events (known as triggering events) that will dictate when the sale of the business will occur and at what valuation.</a:t>
            </a:r>
          </a:p>
        </p:txBody>
      </p:sp>
      <p:sp>
        <p:nvSpPr>
          <p:cNvPr id="5" name="Slide Number Placeholder 4">
            <a:extLst>
              <a:ext uri="{FF2B5EF4-FFF2-40B4-BE49-F238E27FC236}">
                <a16:creationId xmlns:a16="http://schemas.microsoft.com/office/drawing/2014/main" id="{97E66834-A7F5-B8DA-F52F-C01B0172E76A}"/>
              </a:ext>
            </a:extLst>
          </p:cNvPr>
          <p:cNvSpPr>
            <a:spLocks noGrp="1"/>
          </p:cNvSpPr>
          <p:nvPr>
            <p:ph type="sldNum" sz="quarter" idx="5"/>
          </p:nvPr>
        </p:nvSpPr>
        <p:spPr/>
        <p:txBody>
          <a:bodyPr/>
          <a:lstStyle/>
          <a:p>
            <a:fld id="{43E11481-28E0-4423-8641-2533152FEC53}" type="slidenum">
              <a:rPr lang="en-US" smtClean="0"/>
              <a:t>21</a:t>
            </a:fld>
            <a:endParaRPr lang="en-US"/>
          </a:p>
        </p:txBody>
      </p:sp>
    </p:spTree>
    <p:extLst>
      <p:ext uri="{BB962C8B-B14F-4D97-AF65-F5344CB8AC3E}">
        <p14:creationId xmlns:p14="http://schemas.microsoft.com/office/powerpoint/2010/main" val="3357510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ea typeface="Calibri" panose="020F0502020204030204" pitchFamily="34" charset="0"/>
              </a:rPr>
              <a:t>Without succession planning, we see all the problems here – it’s going to put your business at risk, alienate your family, cause challenges to cash flow, and potentially introduce third party owners to your business against your wishes.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ea typeface="Calibri" panose="020F0502020204030204" pitchFamily="34" charset="0"/>
              </a:rPr>
              <a:t>We had a case in the past. The sole owner of a restaurant died unexpectedly. No succession plan or estate plan. He had two sons and they inherited the business 50/50. Guess what, the kids don’t like running the business with each other. But neither of them wants to sell their own share to the other. They both think it's a successful business and they want to kick the other out of the business. They can’t agree and they end up in the court. The funny thing is they’re writing off the attorney fees as business expenses, so each brother is committed to spend more than the other even though the business’ money is still their money. We don’t know who won the case but one thing is for sure - </a:t>
            </a:r>
            <a:r>
              <a:rPr lang="en-US" sz="1200" b="1" u="sng" dirty="0">
                <a:effectLst/>
                <a:ea typeface="Calibri" panose="020F0502020204030204" pitchFamily="34" charset="0"/>
              </a:rPr>
              <a:t>no one benefits from this scenario other than the attorneys. </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22</a:t>
            </a:fld>
            <a:endParaRPr lang="en-US"/>
          </a:p>
        </p:txBody>
      </p:sp>
    </p:spTree>
    <p:extLst>
      <p:ext uri="{BB962C8B-B14F-4D97-AF65-F5344CB8AC3E}">
        <p14:creationId xmlns:p14="http://schemas.microsoft.com/office/powerpoint/2010/main" val="19497432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a proper buy sell agreement in place, many of the problems have been addressed. With the buy sell, I've created an exit plan for retirement, I've established the value of my business and have facilitated an orderly transition of management and control so that my business will succeed and continue even when I am no longer participating. Additionally, and maybe most importantly, by writing a buy sell agreement we’ve identified a source of retirement income (my business) that helps protect myself, my family and can help provide liquidity to my estate in the event of an unforeseen circumstance.</a:t>
            </a:r>
          </a:p>
          <a:p>
            <a:endParaRPr lang="en-US" dirty="0"/>
          </a:p>
          <a:p>
            <a:r>
              <a:rPr lang="en-US" dirty="0"/>
              <a:t>In order for these benefits to be achieved, it will be important for you to plan for the funding of the future purchase obligations.</a:t>
            </a:r>
          </a:p>
        </p:txBody>
      </p:sp>
      <p:sp>
        <p:nvSpPr>
          <p:cNvPr id="4" name="Slide Number Placeholder 3"/>
          <p:cNvSpPr>
            <a:spLocks noGrp="1"/>
          </p:cNvSpPr>
          <p:nvPr>
            <p:ph type="sldNum" sz="quarter" idx="5"/>
          </p:nvPr>
        </p:nvSpPr>
        <p:spPr/>
        <p:txBody>
          <a:bodyPr/>
          <a:lstStyle/>
          <a:p>
            <a:fld id="{F270ECB4-3DED-114D-B8EC-BD91C83448E7}" type="slidenum">
              <a:rPr lang="en-US" smtClean="0"/>
              <a:t>23</a:t>
            </a:fld>
            <a:endParaRPr lang="en-US"/>
          </a:p>
        </p:txBody>
      </p:sp>
    </p:spTree>
    <p:extLst>
      <p:ext uri="{BB962C8B-B14F-4D97-AF65-F5344CB8AC3E}">
        <p14:creationId xmlns:p14="http://schemas.microsoft.com/office/powerpoint/2010/main" val="1008311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9450" y="625475"/>
            <a:ext cx="5492750" cy="3090863"/>
          </a:xfrm>
          <a:noFill/>
          <a:ln w="12700">
            <a:solidFill>
              <a:prstClr val="black"/>
            </a:solidFill>
          </a:ln>
        </p:spPr>
      </p:sp>
      <p:sp>
        <p:nvSpPr>
          <p:cNvPr id="3" name="Notes Placeholder 2"/>
          <p:cNvSpPr>
            <a:spLocks noGrp="1"/>
          </p:cNvSpPr>
          <p:nvPr>
            <p:ph type="body" idx="1"/>
          </p:nvPr>
        </p:nvSpPr>
        <p:spPr>
          <a:xfrm>
            <a:off x="679450" y="3836877"/>
            <a:ext cx="5486400" cy="500649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rPr>
              <a:t>There are several ways to fund a buy sell obligation. Yes, the remaining owner has obligation to purchase, sure, it’s easy to say. But do you have the money? We need to prepare funding. The first option is the surplus or cash. If the buyer always has tons of money on hand, problem solved. But it’s not very common because we know people invest. They don’t hold tons of cash and be happy with the interest at savings accounts. Second, sinking fund, basically I don’t have money now, but I can start saving money — hoping to be able to accumulate sufficient funds before any triggering event happens. Again, this option has its own risks. What if I haven’t saved enough when a triggering event happens?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rPr>
              <a:t>Next, Installments – this is a commonly used strategy when the triggering event is retirement. In one sentence, the buyer is paying the purchase price to the seller over time. This is common because it doesn’t ask the buyer to pay the full price all at once and it gives the seller an income tax break. What’s the income tax benefit? Generally the seller includes in income each year only the part of the gain the seller receives. So you can think the income tax is also in an installment plan.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rPr>
              <a:t>Fourth one is loan: if I don’t have money, and we can’t agree on installments, the buyer can borrow money to purchase the shares. Straightforward. Fifth is the disability insurance. We want to make sure the disability insurance’ definition of disability matches the definition in the buy sell agreement.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Calibri" panose="020F0502020204030204" pitchFamily="34" charset="0"/>
              </a:rPr>
              <a:t>And the last one is life insurance. It works best when the triggering event is death because of death benefit. It also works if the product has good living benefits and the triggering event qualifies under the ABRs. </a:t>
            </a:r>
          </a:p>
          <a:p>
            <a:endParaRPr lang="en-US" dirty="0"/>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90161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9F4B39-E202-2430-5CA4-80F681839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C1945A-B4B1-DBF5-EFCD-D0F24819CA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101CEE-BD7D-2D50-3FC0-BB2423A49F56}"/>
              </a:ext>
            </a:extLst>
          </p:cNvPr>
          <p:cNvSpPr>
            <a:spLocks noGrp="1"/>
          </p:cNvSpPr>
          <p:nvPr>
            <p:ph type="body" idx="1"/>
          </p:nvPr>
        </p:nvSpPr>
        <p:spPr/>
        <p:txBody>
          <a:bodyPr/>
          <a:lstStyle/>
          <a:p>
            <a:r>
              <a:rPr lang="en-US" dirty="0"/>
              <a:t>Business Succession is commonly accomplished through a buy sell agreement, which is a legally binding contract that outlines the obligation that you as an owner (and any potential third parties) has regarding the purchase and sale of your business.</a:t>
            </a:r>
          </a:p>
          <a:p>
            <a:endParaRPr lang="en-US" dirty="0"/>
          </a:p>
          <a:p>
            <a:r>
              <a:rPr lang="en-US" dirty="0"/>
              <a:t>Within the buy sell agreement, there will be specific times or events (known as triggering events) that will dictate when the sale of the business will occur and at what valuation.</a:t>
            </a:r>
          </a:p>
        </p:txBody>
      </p:sp>
      <p:sp>
        <p:nvSpPr>
          <p:cNvPr id="5" name="Slide Number Placeholder 4">
            <a:extLst>
              <a:ext uri="{FF2B5EF4-FFF2-40B4-BE49-F238E27FC236}">
                <a16:creationId xmlns:a16="http://schemas.microsoft.com/office/drawing/2014/main" id="{1580C13C-EB79-9E32-A068-6B2DA99E5E98}"/>
              </a:ext>
            </a:extLst>
          </p:cNvPr>
          <p:cNvSpPr>
            <a:spLocks noGrp="1"/>
          </p:cNvSpPr>
          <p:nvPr>
            <p:ph type="sldNum" sz="quarter" idx="5"/>
          </p:nvPr>
        </p:nvSpPr>
        <p:spPr/>
        <p:txBody>
          <a:bodyPr/>
          <a:lstStyle/>
          <a:p>
            <a:fld id="{43E11481-28E0-4423-8641-2533152FEC53}" type="slidenum">
              <a:rPr lang="en-US" smtClean="0"/>
              <a:t>25</a:t>
            </a:fld>
            <a:endParaRPr lang="en-US"/>
          </a:p>
        </p:txBody>
      </p:sp>
    </p:spTree>
    <p:extLst>
      <p:ext uri="{BB962C8B-B14F-4D97-AF65-F5344CB8AC3E}">
        <p14:creationId xmlns:p14="http://schemas.microsoft.com/office/powerpoint/2010/main" val="6762951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87375" y="849313"/>
            <a:ext cx="5281613" cy="2971800"/>
          </a:xfrm>
        </p:spPr>
      </p:sp>
      <p:sp>
        <p:nvSpPr>
          <p:cNvPr id="3" name="Notes Placeholder 2"/>
          <p:cNvSpPr>
            <a:spLocks noGrp="1"/>
          </p:cNvSpPr>
          <p:nvPr>
            <p:ph type="body" idx="1"/>
          </p:nvPr>
        </p:nvSpPr>
        <p:spPr/>
        <p:txBody>
          <a:bodyPr/>
          <a:lstStyle/>
          <a:p>
            <a:r>
              <a:rPr lang="en-US" dirty="0"/>
              <a:t>Meet Rival Sports.</a:t>
            </a:r>
          </a:p>
          <a:p>
            <a:endParaRPr lang="en-US" dirty="0"/>
          </a:p>
          <a:p>
            <a:r>
              <a:rPr lang="en-US" dirty="0"/>
              <a:t>In this example, we have two owners Chris and Judy who each own 50% of rival sports, a C corporation that is currently valued at $8 million.</a:t>
            </a:r>
          </a:p>
        </p:txBody>
      </p:sp>
      <p:sp>
        <p:nvSpPr>
          <p:cNvPr id="5" name="Slide Number Placeholder 4"/>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E11481-28E0-4423-8641-2533152FEC53}"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9804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Chris and Judy entered into a cross purchase buy-sell agreement with a business valued at $8 million, how much death benefit coverage would each owner need on their partner?</a:t>
            </a:r>
          </a:p>
        </p:txBody>
      </p:sp>
      <p:sp>
        <p:nvSpPr>
          <p:cNvPr id="4" name="Slide Number Placeholder 3"/>
          <p:cNvSpPr>
            <a:spLocks noGrp="1"/>
          </p:cNvSpPr>
          <p:nvPr>
            <p:ph type="sldNum" sz="quarter" idx="5"/>
          </p:nvPr>
        </p:nvSpPr>
        <p:spPr/>
        <p:txBody>
          <a:bodyPr/>
          <a:lstStyle/>
          <a:p>
            <a:fld id="{F270ECB4-3DED-114D-B8EC-BD91C83448E7}" type="slidenum">
              <a:rPr lang="en-US" smtClean="0"/>
              <a:t>27</a:t>
            </a:fld>
            <a:endParaRPr lang="en-US"/>
          </a:p>
        </p:txBody>
      </p:sp>
    </p:spTree>
    <p:extLst>
      <p:ext uri="{BB962C8B-B14F-4D97-AF65-F5344CB8AC3E}">
        <p14:creationId xmlns:p14="http://schemas.microsoft.com/office/powerpoint/2010/main" val="29792661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Chris and Judy were to enter into a cross purchase buy sell agreement, each owner would need $4 million of coverage on their partner in order to complete the buy sell agreement/to ensure they have the liquidity needed to buy the $4 million worth of shares from the departing owner.</a:t>
            </a:r>
          </a:p>
          <a:p>
            <a:endParaRPr lang="en-US" dirty="0"/>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28</a:t>
            </a:fld>
            <a:endParaRPr lang="en-US"/>
          </a:p>
        </p:txBody>
      </p:sp>
    </p:spTree>
    <p:extLst>
      <p:ext uri="{BB962C8B-B14F-4D97-AF65-F5344CB8AC3E}">
        <p14:creationId xmlns:p14="http://schemas.microsoft.com/office/powerpoint/2010/main" val="2466868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scenario, if Chris were to pass away, Judy would receive $4 million in death proceeds from the policy that was insuring Chris' life. Judy would then use those proceeds to purchase the remaining shares of rival sports from Chris' estate per the buy sell agreement.</a:t>
            </a:r>
          </a:p>
        </p:txBody>
      </p:sp>
      <p:sp>
        <p:nvSpPr>
          <p:cNvPr id="4" name="Slide Number Placeholder 3"/>
          <p:cNvSpPr>
            <a:spLocks noGrp="1"/>
          </p:cNvSpPr>
          <p:nvPr>
            <p:ph type="sldNum" sz="quarter" idx="5"/>
          </p:nvPr>
        </p:nvSpPr>
        <p:spPr/>
        <p:txBody>
          <a:bodyPr/>
          <a:lstStyle/>
          <a:p>
            <a:fld id="{F270ECB4-3DED-114D-B8EC-BD91C83448E7}" type="slidenum">
              <a:rPr lang="en-US" smtClean="0"/>
              <a:t>29</a:t>
            </a:fld>
            <a:endParaRPr lang="en-US"/>
          </a:p>
        </p:txBody>
      </p:sp>
    </p:spTree>
    <p:extLst>
      <p:ext uri="{BB962C8B-B14F-4D97-AF65-F5344CB8AC3E}">
        <p14:creationId xmlns:p14="http://schemas.microsoft.com/office/powerpoint/2010/main" val="3407870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business owner, you are keenly aware of the many opportunities to strengthen your business. Whether it be by establishing a qualified plan to benefit and retain your employee base or by adopting the highest quality of customer service and appreciation standards, you go to great lengths to protect and take care of those around you. This is undoubtedly what has contributed to your success.</a:t>
            </a:r>
          </a:p>
          <a:p>
            <a:endParaRPr lang="en-US" dirty="0"/>
          </a:p>
          <a:p>
            <a:r>
              <a:rPr lang="en-US" dirty="0"/>
              <a:t>However, </a:t>
            </a:r>
            <a:r>
              <a:rPr lang="en-US" b="1" dirty="0"/>
              <a:t>business owners often fail to plan or plan too late for two critical and unpredictable risks:  </a:t>
            </a:r>
            <a:r>
              <a:rPr lang="en-US" dirty="0"/>
              <a:t>the </a:t>
            </a:r>
            <a:r>
              <a:rPr lang="en-US" b="1" dirty="0"/>
              <a:t>risk of losing an employee </a:t>
            </a:r>
            <a:r>
              <a:rPr lang="en-US" dirty="0"/>
              <a:t>who has been critical to the success of the business and for the impact to the business and their family </a:t>
            </a:r>
            <a:r>
              <a:rPr lang="en-US" b="1" dirty="0"/>
              <a:t>of their own retirement, disability, or death.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goal of today’s presentation is to highlight how both Key Person and Business Succession Planning can protect you, other owners of your business, your most valuable employees, and last but not least, your loved ones.</a:t>
            </a:r>
          </a:p>
        </p:txBody>
      </p:sp>
      <p:sp>
        <p:nvSpPr>
          <p:cNvPr id="4" name="Slide Number Placeholder 3"/>
          <p:cNvSpPr>
            <a:spLocks noGrp="1"/>
          </p:cNvSpPr>
          <p:nvPr>
            <p:ph type="sldNum" sz="quarter" idx="5"/>
          </p:nvPr>
        </p:nvSpPr>
        <p:spPr/>
        <p:txBody>
          <a:bodyPr/>
          <a:lstStyle/>
          <a:p>
            <a:fld id="{F270ECB4-3DED-114D-B8EC-BD91C83448E7}" type="slidenum">
              <a:rPr lang="en-US" smtClean="0"/>
              <a:t>3</a:t>
            </a:fld>
            <a:endParaRPr lang="en-US"/>
          </a:p>
        </p:txBody>
      </p:sp>
    </p:spTree>
    <p:extLst>
      <p:ext uri="{BB962C8B-B14F-4D97-AF65-F5344CB8AC3E}">
        <p14:creationId xmlns:p14="http://schemas.microsoft.com/office/powerpoint/2010/main" val="29546920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the same rival sports example, where Chris and Judy are 50/50 owners of a business valued at $8 million</a:t>
            </a:r>
          </a:p>
          <a:p>
            <a:endParaRPr lang="en-US" dirty="0"/>
          </a:p>
          <a:p>
            <a:r>
              <a:rPr lang="en-US" dirty="0"/>
              <a:t>In this scenario, we're going to look at an entity purchase buy-sell agreement. In this case, rather than Chris and Judy owning $4 million life insurance policies on each other, the business will be the owner and beneficiary of these life insurance policies.</a:t>
            </a:r>
          </a:p>
        </p:txBody>
      </p:sp>
      <p:sp>
        <p:nvSpPr>
          <p:cNvPr id="4" name="Slide Number Placeholder 3"/>
          <p:cNvSpPr>
            <a:spLocks noGrp="1"/>
          </p:cNvSpPr>
          <p:nvPr>
            <p:ph type="sldNum" sz="quarter" idx="5"/>
          </p:nvPr>
        </p:nvSpPr>
        <p:spPr/>
        <p:txBody>
          <a:bodyPr/>
          <a:lstStyle/>
          <a:p>
            <a:fld id="{F270ECB4-3DED-114D-B8EC-BD91C83448E7}" type="slidenum">
              <a:rPr lang="en-US" smtClean="0"/>
              <a:t>30</a:t>
            </a:fld>
            <a:endParaRPr lang="en-US"/>
          </a:p>
        </p:txBody>
      </p:sp>
    </p:spTree>
    <p:extLst>
      <p:ext uri="{BB962C8B-B14F-4D97-AF65-F5344CB8AC3E}">
        <p14:creationId xmlns:p14="http://schemas.microsoft.com/office/powerpoint/2010/main" val="6569169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scenario, if Chris were to pass away, Rival Sports would receive $4 million in death proceeds from the policy that was insuring Chris' life. </a:t>
            </a:r>
          </a:p>
        </p:txBody>
      </p:sp>
      <p:sp>
        <p:nvSpPr>
          <p:cNvPr id="4" name="Slide Number Placeholder 3"/>
          <p:cNvSpPr>
            <a:spLocks noGrp="1"/>
          </p:cNvSpPr>
          <p:nvPr>
            <p:ph type="sldNum" sz="quarter" idx="5"/>
          </p:nvPr>
        </p:nvSpPr>
        <p:spPr/>
        <p:txBody>
          <a:bodyPr/>
          <a:lstStyle/>
          <a:p>
            <a:fld id="{F270ECB4-3DED-114D-B8EC-BD91C83448E7}" type="slidenum">
              <a:rPr lang="en-US" smtClean="0"/>
              <a:t>31</a:t>
            </a:fld>
            <a:endParaRPr lang="en-US"/>
          </a:p>
        </p:txBody>
      </p:sp>
    </p:spTree>
    <p:extLst>
      <p:ext uri="{BB962C8B-B14F-4D97-AF65-F5344CB8AC3E}">
        <p14:creationId xmlns:p14="http://schemas.microsoft.com/office/powerpoint/2010/main" val="6689763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 the buy sell agreement, an entity purchase agreement, the business would then use those proceeds to purchase the remaining shares of Rival Sports from Chris' estate – retiring the shares making Judy the 100% owner.</a:t>
            </a:r>
          </a:p>
        </p:txBody>
      </p:sp>
      <p:sp>
        <p:nvSpPr>
          <p:cNvPr id="4" name="Slide Number Placeholder 3"/>
          <p:cNvSpPr>
            <a:spLocks noGrp="1"/>
          </p:cNvSpPr>
          <p:nvPr>
            <p:ph type="sldNum" sz="quarter" idx="5"/>
          </p:nvPr>
        </p:nvSpPr>
        <p:spPr/>
        <p:txBody>
          <a:bodyPr/>
          <a:lstStyle/>
          <a:p>
            <a:fld id="{F270ECB4-3DED-114D-B8EC-BD91C83448E7}" type="slidenum">
              <a:rPr lang="en-US" smtClean="0"/>
              <a:t>32</a:t>
            </a:fld>
            <a:endParaRPr lang="en-US"/>
          </a:p>
        </p:txBody>
      </p:sp>
    </p:spTree>
    <p:extLst>
      <p:ext uri="{BB962C8B-B14F-4D97-AF65-F5344CB8AC3E}">
        <p14:creationId xmlns:p14="http://schemas.microsoft.com/office/powerpoint/2010/main" val="41102577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33</a:t>
            </a:fld>
            <a:endParaRPr lang="en-US"/>
          </a:p>
        </p:txBody>
      </p:sp>
    </p:spTree>
    <p:extLst>
      <p:ext uri="{BB962C8B-B14F-4D97-AF65-F5344CB8AC3E}">
        <p14:creationId xmlns:p14="http://schemas.microsoft.com/office/powerpoint/2010/main" val="1481458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hlinkClick r:id="rId3"/>
              </a:rPr>
              <a:t>Succession Planning in Family Business - Institute for Family Business (IFB)</a:t>
            </a:r>
            <a:endParaRPr lang="en-US" dirty="0"/>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Family businesses are unique and complex</a:t>
            </a:r>
          </a:p>
          <a:p>
            <a:pPr marL="0" indent="0">
              <a:buFont typeface="Arial" panose="020B0604020202020204" pitchFamily="34" charset="0"/>
              <a:buNone/>
            </a:pPr>
            <a:r>
              <a:rPr lang="en-US" sz="1200" kern="1200" dirty="0">
                <a:solidFill>
                  <a:schemeClr val="tx1"/>
                </a:solidFill>
                <a:effectLst/>
                <a:latin typeface="+mn-lt"/>
                <a:ea typeface="+mn-ea"/>
                <a:cs typeface="+mn-cs"/>
              </a:rPr>
              <a:t>A business is often largest asset of the estate, one that will naturally pass to any family members who are involved in the business. But what about other family members who are not directly involved in the business-those in purple? Is there an interest in providing something to them?  Is there sufficient liquidity to provide for these inactive family members?  Or those who may be exiting the business due to a succession event? Life insurance can be used to equalize your estate to ensure that family members who are not involved in a business receive the same value from your estate as those who do inherit business shares.</a:t>
            </a:r>
          </a:p>
        </p:txBody>
      </p:sp>
      <p:sp>
        <p:nvSpPr>
          <p:cNvPr id="6" name="Slide Number Placeholder 5"/>
          <p:cNvSpPr>
            <a:spLocks noGrp="1"/>
          </p:cNvSpPr>
          <p:nvPr>
            <p:ph type="sldNum" sz="quarter" idx="5"/>
          </p:nvPr>
        </p:nvSpPr>
        <p:spPr/>
        <p:txBody>
          <a:bodyPr/>
          <a:lstStyle/>
          <a:p>
            <a:fld id="{43E11481-28E0-4423-8641-2533152FEC53}" type="slidenum">
              <a:rPr lang="en-US" smtClean="0"/>
              <a:t>34</a:t>
            </a:fld>
            <a:endParaRPr lang="en-US"/>
          </a:p>
        </p:txBody>
      </p:sp>
    </p:spTree>
    <p:extLst>
      <p:ext uri="{BB962C8B-B14F-4D97-AF65-F5344CB8AC3E}">
        <p14:creationId xmlns:p14="http://schemas.microsoft.com/office/powerpoint/2010/main" val="23435114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5181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be equitable, the $2M of other assets go to the son, plus a $1M life insurance policy on Dad.</a:t>
            </a:r>
          </a:p>
        </p:txBody>
      </p:sp>
      <p:sp>
        <p:nvSpPr>
          <p:cNvPr id="6" name="Slide Number Placeholder 5"/>
          <p:cNvSpPr>
            <a:spLocks noGrp="1"/>
          </p:cNvSpPr>
          <p:nvPr>
            <p:ph type="sldNum" sz="quarter" idx="5"/>
          </p:nvPr>
        </p:nvSpPr>
        <p:spPr/>
        <p:txBody>
          <a:bodyPr/>
          <a:lstStyle/>
          <a:p>
            <a:fld id="{43E11481-28E0-4423-8641-2533152FEC53}" type="slidenum">
              <a:rPr lang="en-US" smtClean="0"/>
              <a:t>36</a:t>
            </a:fld>
            <a:endParaRPr lang="en-US"/>
          </a:p>
        </p:txBody>
      </p:sp>
    </p:spTree>
    <p:extLst>
      <p:ext uri="{BB962C8B-B14F-4D97-AF65-F5344CB8AC3E}">
        <p14:creationId xmlns:p14="http://schemas.microsoft.com/office/powerpoint/2010/main" val="42673870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Buy-sell agreements are not one-size-fits-all. The type of buy sell agreement that is most appropriate for your business will depend on your specific circumstances. </a:t>
            </a:r>
          </a:p>
          <a:p>
            <a:endParaRPr lang="en-US" dirty="0"/>
          </a:p>
          <a:p>
            <a:r>
              <a:rPr lang="en-US" dirty="0"/>
              <a:t>Making sure you know the value of your business critical. By knowing the value of your business, you can take out adequate life insurance coverage to help facilitate the buy sell agreement allowing you to be prepared if/when a business succession event occurs.</a:t>
            </a:r>
          </a:p>
          <a:p>
            <a:endParaRPr lang="en-US" dirty="0"/>
          </a:p>
          <a:p>
            <a:r>
              <a:rPr lang="en-US" dirty="0"/>
              <a:t>As circumstances change, including the value of your business, it is critical that you continue to review the buy sell agreement – including the insurance - so that it evolves as your business evolves.</a:t>
            </a:r>
          </a:p>
          <a:p>
            <a:endParaRPr lang="en-US" dirty="0"/>
          </a:p>
          <a:p>
            <a:r>
              <a:rPr lang="en-US" dirty="0"/>
              <a:t>What's important, is making sure you work with the right group of professionals (attorney, </a:t>
            </a:r>
            <a:r>
              <a:rPr lang="en-US" dirty="0" err="1"/>
              <a:t>cpa</a:t>
            </a:r>
            <a:r>
              <a:rPr lang="en-US" dirty="0"/>
              <a:t> and financial professional) to coordinate this plan. </a:t>
            </a:r>
          </a:p>
        </p:txBody>
      </p:sp>
      <p:sp>
        <p:nvSpPr>
          <p:cNvPr id="4" name="Slide Number Placeholder 3"/>
          <p:cNvSpPr>
            <a:spLocks noGrp="1"/>
          </p:cNvSpPr>
          <p:nvPr>
            <p:ph type="sldNum" sz="quarter" idx="5"/>
          </p:nvPr>
        </p:nvSpPr>
        <p:spPr/>
        <p:txBody>
          <a:bodyPr/>
          <a:lstStyle/>
          <a:p>
            <a:fld id="{F270ECB4-3DED-114D-B8EC-BD91C83448E7}" type="slidenum">
              <a:rPr lang="en-US" smtClean="0"/>
              <a:t>37</a:t>
            </a:fld>
            <a:endParaRPr lang="en-US"/>
          </a:p>
        </p:txBody>
      </p:sp>
    </p:spTree>
    <p:extLst>
      <p:ext uri="{BB962C8B-B14F-4D97-AF65-F5344CB8AC3E}">
        <p14:creationId xmlns:p14="http://schemas.microsoft.com/office/powerpoint/2010/main" val="30283192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g77cec164d1_0_5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4" name="Google Shape;1084;g77cec164d1_0_5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I have a few resources to share with you that you may review at your convenience.  First, please check out these videos.</a:t>
            </a:r>
            <a:endParaRPr lang="en-US" dirty="0"/>
          </a:p>
          <a:p>
            <a:endParaRPr lang="en-US" dirty="0"/>
          </a:p>
          <a:p>
            <a:endParaRPr lang="en-US" dirty="0"/>
          </a:p>
          <a:p>
            <a:r>
              <a:rPr lang="en-US" i="1" dirty="0"/>
              <a:t>Note to Speaker:</a:t>
            </a:r>
          </a:p>
          <a:p>
            <a:r>
              <a:rPr lang="en-US" i="1" dirty="0"/>
              <a:t>The images of the video title slides are linked to the video.  Hover over the image to launch the video.</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518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first look at the employees critical to your success.  How can you prepare for the unpredictable risk of losing a key employee?</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a:t>
            </a:fld>
            <a:endParaRPr lang="en-US"/>
          </a:p>
        </p:txBody>
      </p:sp>
    </p:spTree>
    <p:extLst>
      <p:ext uri="{BB962C8B-B14F-4D97-AF65-F5344CB8AC3E}">
        <p14:creationId xmlns:p14="http://schemas.microsoft.com/office/powerpoint/2010/main" val="17030270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also have a brochure and an assessment tool that you have use when you meet with your financial professional – like me.</a:t>
            </a:r>
          </a:p>
          <a:p>
            <a:endParaRPr lang="en-US" dirty="0"/>
          </a:p>
          <a:p>
            <a:endParaRPr lang="en-US" dirty="0"/>
          </a:p>
          <a:p>
            <a:r>
              <a:rPr lang="en-US" i="1" dirty="0"/>
              <a:t>Note to Speaker:</a:t>
            </a:r>
          </a:p>
          <a:p>
            <a:r>
              <a:rPr lang="en-US" i="1" dirty="0"/>
              <a:t>The images are linked to the brochure.  Hover over the image to open.</a:t>
            </a:r>
          </a:p>
          <a:p>
            <a:endParaRPr lang="en-US" i="1" dirty="0"/>
          </a:p>
        </p:txBody>
      </p:sp>
      <p:sp>
        <p:nvSpPr>
          <p:cNvPr id="4" name="Slide Number Placeholder 3"/>
          <p:cNvSpPr>
            <a:spLocks noGrp="1"/>
          </p:cNvSpPr>
          <p:nvPr>
            <p:ph type="sldNum" sz="quarter" idx="5"/>
          </p:nvPr>
        </p:nvSpPr>
        <p:spPr/>
        <p:txBody>
          <a:bodyPr/>
          <a:lstStyle/>
          <a:p>
            <a:fld id="{F270ECB4-3DED-114D-B8EC-BD91C83448E7}" type="slidenum">
              <a:rPr lang="en-US" smtClean="0"/>
              <a:t>40</a:t>
            </a:fld>
            <a:endParaRPr lang="en-US"/>
          </a:p>
        </p:txBody>
      </p:sp>
    </p:spTree>
    <p:extLst>
      <p:ext uri="{BB962C8B-B14F-4D97-AF65-F5344CB8AC3E}">
        <p14:creationId xmlns:p14="http://schemas.microsoft.com/office/powerpoint/2010/main" val="22588853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sz="1200" dirty="0"/>
              <a:t>Before we conclude today’s session I would like to remind you of your next steps.  I encourage you to:</a:t>
            </a:r>
          </a:p>
          <a:p>
            <a:endParaRPr lang="en-US" sz="1200" dirty="0"/>
          </a:p>
          <a:p>
            <a:r>
              <a:rPr lang="en-US" sz="1200" dirty="0"/>
              <a:t>[READ SLIDE]</a:t>
            </a:r>
          </a:p>
          <a:p>
            <a:endParaRPr lang="en-US" sz="1200" dirty="0"/>
          </a:p>
          <a:p>
            <a:endParaRPr lang="en-US" sz="1200" dirty="0"/>
          </a:p>
          <a:p>
            <a:r>
              <a:rPr lang="en-US" sz="1200" dirty="0"/>
              <a:t>Take these steps to better prepare for your future and bring you, your family, and your business across the finish line!!</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Are there any question before we conclude?</a:t>
            </a:r>
          </a:p>
          <a:p>
            <a:endParaRPr lang="en-US" dirty="0"/>
          </a:p>
          <a:p>
            <a:r>
              <a:rPr lang="en-US" dirty="0"/>
              <a:t>I hope you enjoyed today’s session “Protect Your Most Valuable Assets – Prepare Your Business for the Unpredictable” and that you are ready to take your next steps.</a:t>
            </a:r>
          </a:p>
          <a:p>
            <a:endParaRPr lang="en-US" dirty="0"/>
          </a:p>
          <a:p>
            <a:r>
              <a:rPr lang="en-US" dirty="0"/>
              <a:t>As a reminder, this presentation was provided for educational purposes only. Neither NLG nor any of its employees, agents or representatives provide tax or legal advice. You should consult with your personal estate planning attorney and tax advisor regarding your personal situation.</a:t>
            </a: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42</a:t>
            </a:fld>
            <a:endParaRPr lang="en-US"/>
          </a:p>
        </p:txBody>
      </p:sp>
    </p:spTree>
    <p:extLst>
      <p:ext uri="{BB962C8B-B14F-4D97-AF65-F5344CB8AC3E}">
        <p14:creationId xmlns:p14="http://schemas.microsoft.com/office/powerpoint/2010/main" val="153312185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270ECB4-3DED-114D-B8EC-BD91C83448E7}" type="slidenum">
              <a:rPr lang="en-US" smtClean="0"/>
              <a:t>43</a:t>
            </a:fld>
            <a:endParaRPr lang="en-US"/>
          </a:p>
        </p:txBody>
      </p:sp>
    </p:spTree>
    <p:extLst>
      <p:ext uri="{BB962C8B-B14F-4D97-AF65-F5344CB8AC3E}">
        <p14:creationId xmlns:p14="http://schemas.microsoft.com/office/powerpoint/2010/main" val="2703019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buFont typeface="Arial" panose="020B0604020202020204" pitchFamily="34" charset="0"/>
              <a:buNone/>
            </a:pPr>
            <a:r>
              <a:rPr lang="en-US" dirty="0">
                <a:solidFill>
                  <a:srgbClr val="111111"/>
                </a:solidFill>
                <a:effectLst/>
                <a:latin typeface=".SFUI-Regular"/>
                <a:ea typeface="Aptos" panose="020B0004020202020204" pitchFamily="34" charset="0"/>
                <a:cs typeface="Aptos" panose="020B0004020202020204" pitchFamily="34" charset="0"/>
              </a:rPr>
              <a:t>Think of what you already do for your physical assets. You probably have insurance policies for protection purposes. Some of the most common protection you probably have includes property, liability,</a:t>
            </a:r>
            <a:r>
              <a:rPr lang="en-US" dirty="0">
                <a:effectLst/>
                <a:latin typeface="Aptos" panose="020B0004020202020204" pitchFamily="34" charset="0"/>
                <a:ea typeface="Aptos" panose="020B0004020202020204" pitchFamily="34" charset="0"/>
                <a:cs typeface="Aptos" panose="020B0004020202020204" pitchFamily="34" charset="0"/>
              </a:rPr>
              <a:t> and vehicle insurance.</a:t>
            </a:r>
          </a:p>
          <a:p>
            <a:pPr marL="0" marR="0" indent="0">
              <a:buFont typeface="Arial" panose="020B0604020202020204" pitchFamily="34" charset="0"/>
              <a:buNone/>
            </a:pPr>
            <a:endParaRPr lang="en-US" dirty="0">
              <a:effectLst/>
              <a:latin typeface="Aptos" panose="020B0004020202020204" pitchFamily="34" charset="0"/>
              <a:ea typeface="Aptos" panose="020B0004020202020204" pitchFamily="34" charset="0"/>
              <a:cs typeface="Aptos" panose="020B0004020202020204" pitchFamily="34" charset="0"/>
            </a:endParaRPr>
          </a:p>
          <a:p>
            <a:pPr marL="0" marR="0" indent="0">
              <a:buFont typeface="Arial" panose="020B0604020202020204" pitchFamily="34" charset="0"/>
              <a:buNone/>
            </a:pPr>
            <a:r>
              <a:rPr lang="en-US" dirty="0">
                <a:solidFill>
                  <a:srgbClr val="111111"/>
                </a:solidFill>
                <a:effectLst/>
                <a:latin typeface=".SFUI-Regular"/>
                <a:ea typeface="Aptos" panose="020B0004020202020204" pitchFamily="34" charset="0"/>
                <a:cs typeface="Aptos" panose="020B0004020202020204" pitchFamily="34" charset="0"/>
              </a:rPr>
              <a:t>W</a:t>
            </a:r>
            <a:r>
              <a:rPr lang="en-US" dirty="0">
                <a:effectLst/>
                <a:latin typeface="Aptos" panose="020B0004020202020204" pitchFamily="34" charset="0"/>
                <a:ea typeface="Aptos" panose="020B0004020202020204" pitchFamily="34" charset="0"/>
                <a:cs typeface="Aptos" panose="020B0004020202020204" pitchFamily="34" charset="0"/>
              </a:rPr>
              <a:t>hile these policies protect physical assets, they don’t account for what many owners consider their most valuable asset – human capital -- the key people driving business success.</a:t>
            </a:r>
          </a:p>
        </p:txBody>
      </p:sp>
      <p:sp>
        <p:nvSpPr>
          <p:cNvPr id="4" name="Slide Number Placeholder 3"/>
          <p:cNvSpPr>
            <a:spLocks noGrp="1"/>
          </p:cNvSpPr>
          <p:nvPr>
            <p:ph type="sldNum" sz="quarter" idx="5"/>
          </p:nvPr>
        </p:nvSpPr>
        <p:spPr/>
        <p:txBody>
          <a:bodyPr/>
          <a:lstStyle/>
          <a:p>
            <a:fld id="{F270ECB4-3DED-114D-B8EC-BD91C83448E7}" type="slidenum">
              <a:rPr lang="en-US" smtClean="0"/>
              <a:t>5</a:t>
            </a:fld>
            <a:endParaRPr lang="en-US"/>
          </a:p>
        </p:txBody>
      </p:sp>
    </p:spTree>
    <p:extLst>
      <p:ext uri="{BB962C8B-B14F-4D97-AF65-F5344CB8AC3E}">
        <p14:creationId xmlns:p14="http://schemas.microsoft.com/office/powerpoint/2010/main" val="677958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Aptos" panose="020B0004020202020204" pitchFamily="34" charset="0"/>
                <a:cs typeface="Aptos" panose="020B0004020202020204" pitchFamily="34" charset="0"/>
              </a:rPr>
              <a:t>Are you insuring what matters most—your key people?</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86800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buFont typeface="Arial" panose="020B0604020202020204" pitchFamily="34" charset="0"/>
              <a:buNone/>
            </a:pPr>
            <a:r>
              <a:rPr lang="en-US" sz="1200" dirty="0">
                <a:effectLst/>
                <a:latin typeface="Aptos" panose="020B0004020202020204" pitchFamily="34" charset="0"/>
                <a:ea typeface="Aptos" panose="020B0004020202020204" pitchFamily="34" charset="0"/>
                <a:cs typeface="Aptos" panose="020B0004020202020204" pitchFamily="34" charset="0"/>
              </a:rPr>
              <a:t>The definition of what a “key person” is may vary from business to business, but “key people” are individuals that are essential to your business’s operation and growth. The key people at your business may hold the title of Owner or Executive, but a key person may also be someone at your company that exhibits one of the traits shown here – read slide.</a:t>
            </a:r>
          </a:p>
          <a:p>
            <a:pPr marL="0" marR="0" indent="0">
              <a:buFont typeface="Arial" panose="020B0604020202020204" pitchFamily="34" charset="0"/>
              <a:buNone/>
            </a:pPr>
            <a:endParaRPr lang="en-US" sz="1200" dirty="0">
              <a:effectLst/>
              <a:latin typeface="Aptos" panose="020B0004020202020204" pitchFamily="34" charset="0"/>
              <a:ea typeface="Aptos" panose="020B0004020202020204" pitchFamily="34" charset="0"/>
              <a:cs typeface="Aptos" panose="020B0004020202020204" pitchFamily="34" charset="0"/>
            </a:endParaRPr>
          </a:p>
          <a:p>
            <a:pPr marL="0" marR="0" indent="0">
              <a:buFont typeface="Arial" panose="020B0604020202020204" pitchFamily="34" charset="0"/>
              <a:buNone/>
            </a:pPr>
            <a:r>
              <a:rPr lang="en-US" sz="1200" dirty="0">
                <a:effectLst/>
                <a:latin typeface="Aptos" panose="020B0004020202020204" pitchFamily="34" charset="0"/>
                <a:ea typeface="Aptos" panose="020B0004020202020204" pitchFamily="34" charset="0"/>
                <a:cs typeface="Aptos" panose="020B0004020202020204" pitchFamily="34" charset="0"/>
              </a:rPr>
              <a:t>These individuals play a critical role in maintaining client relationships, driving revenue, and ensuring stability.</a:t>
            </a:r>
          </a:p>
          <a:p>
            <a:pPr marL="0" marR="0" indent="0">
              <a:buFont typeface="Arial" panose="020B0604020202020204" pitchFamily="34" charset="0"/>
              <a:buNone/>
            </a:pPr>
            <a:endParaRPr lang="en-US" sz="1200" dirty="0">
              <a:solidFill>
                <a:srgbClr val="111111"/>
              </a:solidFill>
              <a:effectLst/>
              <a:latin typeface=".SFUI-Regular"/>
              <a:ea typeface="Aptos" panose="020B0004020202020204" pitchFamily="34" charset="0"/>
              <a:cs typeface="Aptos" panose="020B0004020202020204" pitchFamily="34" charset="0"/>
            </a:endParaRPr>
          </a:p>
          <a:p>
            <a:pPr marL="0" marR="0" indent="0">
              <a:buFont typeface="Arial" panose="020B0604020202020204" pitchFamily="34" charset="0"/>
              <a:buNone/>
            </a:pPr>
            <a:r>
              <a:rPr lang="en-US" sz="1200" dirty="0">
                <a:solidFill>
                  <a:srgbClr val="111111"/>
                </a:solidFill>
                <a:effectLst/>
                <a:latin typeface=".SFUI-Regular"/>
                <a:ea typeface="Aptos" panose="020B0004020202020204" pitchFamily="34" charset="0"/>
                <a:cs typeface="Aptos" panose="020B0004020202020204" pitchFamily="34" charset="0"/>
              </a:rPr>
              <a:t>Insuring t</a:t>
            </a:r>
            <a:r>
              <a:rPr lang="en-US" sz="1200" dirty="0">
                <a:effectLst/>
                <a:latin typeface="Aptos" panose="020B0004020202020204" pitchFamily="34" charset="0"/>
                <a:ea typeface="Aptos" panose="020B0004020202020204" pitchFamily="34" charset="0"/>
                <a:cs typeface="Aptos" panose="020B0004020202020204" pitchFamily="34" charset="0"/>
              </a:rPr>
              <a:t>hese individuals is just as critical as insuring physical assets.</a:t>
            </a:r>
          </a:p>
        </p:txBody>
      </p:sp>
      <p:sp>
        <p:nvSpPr>
          <p:cNvPr id="4" name="Slide Number Placeholder 3"/>
          <p:cNvSpPr>
            <a:spLocks noGrp="1"/>
          </p:cNvSpPr>
          <p:nvPr>
            <p:ph type="sldNum" sz="quarter" idx="5"/>
          </p:nvPr>
        </p:nvSpPr>
        <p:spPr/>
        <p:txBody>
          <a:bodyPr/>
          <a:lstStyle/>
          <a:p>
            <a:fld id="{F270ECB4-3DED-114D-B8EC-BD91C83448E7}" type="slidenum">
              <a:rPr lang="en-US" smtClean="0"/>
              <a:t>7</a:t>
            </a:fld>
            <a:endParaRPr lang="en-US"/>
          </a:p>
        </p:txBody>
      </p:sp>
    </p:spTree>
    <p:extLst>
      <p:ext uri="{BB962C8B-B14F-4D97-AF65-F5344CB8AC3E}">
        <p14:creationId xmlns:p14="http://schemas.microsoft.com/office/powerpoint/2010/main" val="2117023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gn="l" defTabSz="914400" rtl="0" eaLnBrk="1" fontAlgn="auto" latinLnBrk="0" hangingPunct="1">
              <a:lnSpc>
                <a:spcPct val="100000"/>
              </a:lnSpc>
              <a:spcBef>
                <a:spcPts val="0"/>
              </a:spcBef>
              <a:spcAft>
                <a:spcPts val="0"/>
              </a:spcAft>
              <a:buClrTx/>
              <a:buSzTx/>
              <a:tabLst/>
              <a:defRPr/>
            </a:pPr>
            <a:r>
              <a:rPr lang="en-US" dirty="0">
                <a:effectLst/>
                <a:latin typeface="Aptos" panose="020B0004020202020204" pitchFamily="34" charset="0"/>
                <a:ea typeface="Aptos" panose="020B0004020202020204" pitchFamily="34" charset="0"/>
                <a:cs typeface="Aptos" panose="020B0004020202020204" pitchFamily="34" charset="0"/>
              </a:rPr>
              <a:t>What would happen if any of these individuals suddenly became unavailable?</a:t>
            </a:r>
          </a:p>
          <a:p>
            <a:pPr marL="123825" marR="0" indent="-123825"/>
            <a:endParaRPr lang="en-US" sz="1800" dirty="0">
              <a:effectLst/>
              <a:latin typeface="Aptos" panose="020B0004020202020204" pitchFamily="34" charset="0"/>
              <a:ea typeface="Aptos" panose="020B0004020202020204" pitchFamily="34" charset="0"/>
              <a:cs typeface="Aptos" panose="020B0004020202020204" pitchFamily="34" charset="0"/>
            </a:endParaRPr>
          </a:p>
          <a:p>
            <a:pPr marL="0" marR="0"/>
            <a:r>
              <a:rPr lang="en-US" sz="1800" dirty="0">
                <a:effectLst/>
                <a:latin typeface="Times New Roman" panose="02020603050405020304" pitchFamily="18" charset="0"/>
                <a:ea typeface="Aptos" panose="020B0004020202020204" pitchFamily="34" charset="0"/>
                <a:cs typeface="Aptos" panose="020B0004020202020204" pitchFamily="34" charset="0"/>
              </a:rPr>
              <a:t> </a:t>
            </a:r>
            <a:endParaRPr lang="en-US" sz="18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270ECB4-3DED-114D-B8EC-BD91C83448E7}" type="slidenum">
              <a:rPr lang="en-US" smtClean="0"/>
              <a:t>8</a:t>
            </a:fld>
            <a:endParaRPr lang="en-US"/>
          </a:p>
        </p:txBody>
      </p:sp>
    </p:spTree>
    <p:extLst>
      <p:ext uri="{BB962C8B-B14F-4D97-AF65-F5344CB8AC3E}">
        <p14:creationId xmlns:p14="http://schemas.microsoft.com/office/powerpoint/2010/main" val="2840083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Without planning for the sudden departure of a key person, your business may face:</a:t>
            </a:r>
          </a:p>
          <a:p>
            <a:pPr marL="171450" indent="-171450">
              <a:buFont typeface="Arial" panose="020B0604020202020204" pitchFamily="34" charset="0"/>
              <a:buChar char="•"/>
            </a:pPr>
            <a:r>
              <a:rPr lang="en-US" dirty="0"/>
              <a:t>Management Disruption</a:t>
            </a:r>
          </a:p>
          <a:p>
            <a:pPr marL="171450" indent="-171450">
              <a:buFont typeface="Arial" panose="020B0604020202020204" pitchFamily="34" charset="0"/>
              <a:buChar char="•"/>
            </a:pPr>
            <a:r>
              <a:rPr lang="en-US" dirty="0"/>
              <a:t>Reduction in Earnings- The rainmaker or top sales person loss would reduce business revenue</a:t>
            </a:r>
          </a:p>
          <a:p>
            <a:pPr marL="171450" indent="-171450">
              <a:buFont typeface="Arial" panose="020B0604020202020204" pitchFamily="34" charset="0"/>
              <a:buChar char="•"/>
            </a:pPr>
            <a:r>
              <a:rPr lang="en-US" dirty="0"/>
              <a:t>Impairment of Credit- Loss of a key person will cause creditors to question whether or not the business can meet current and future obligations.  </a:t>
            </a:r>
          </a:p>
          <a:p>
            <a:pPr marL="171450" indent="-171450">
              <a:buFont typeface="Arial" panose="020B0604020202020204" pitchFamily="34" charset="0"/>
              <a:buChar char="•"/>
            </a:pPr>
            <a:r>
              <a:rPr lang="en-US" dirty="0"/>
              <a:t>Loss of confidence-the loss of a key person can cause other employees and customers to feel a sense of insecurity as to the future success of the business, resulting in employees and loyal customers leaving the business.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Replacing a Key Person- Most key people have acquired their knowledge, experience and skills over time on the job.  A sudden loss of that person leaves a void in the business that can not be easily replaced.  Going outside the company to find a replacement will take time and resources.  Once you do find the new “right person,” quite often it may take a higher salary and training to put the company back into the same position it was before the loss of the key person.</a:t>
            </a:r>
          </a:p>
        </p:txBody>
      </p:sp>
      <p:sp>
        <p:nvSpPr>
          <p:cNvPr id="4" name="Slide Number Placeholder 3"/>
          <p:cNvSpPr>
            <a:spLocks noGrp="1"/>
          </p:cNvSpPr>
          <p:nvPr>
            <p:ph type="sldNum" sz="quarter" idx="5"/>
          </p:nvPr>
        </p:nvSpPr>
        <p:spPr/>
        <p:txBody>
          <a:bodyPr/>
          <a:lstStyle/>
          <a:p>
            <a:fld id="{F270ECB4-3DED-114D-B8EC-BD91C83448E7}" type="slidenum">
              <a:rPr lang="en-US" smtClean="0"/>
              <a:t>9</a:t>
            </a:fld>
            <a:endParaRPr lang="en-US"/>
          </a:p>
        </p:txBody>
      </p:sp>
    </p:spTree>
    <p:extLst>
      <p:ext uri="{BB962C8B-B14F-4D97-AF65-F5344CB8AC3E}">
        <p14:creationId xmlns:p14="http://schemas.microsoft.com/office/powerpoint/2010/main" val="3468428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1.sv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4.xml"/><Relationship Id="rId4" Type="http://schemas.openxmlformats.org/officeDocument/2006/relationships/image" Target="../media/image21.sv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22859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3259399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3274653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573515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Title 1">
            <a:extLst>
              <a:ext uri="{FF2B5EF4-FFF2-40B4-BE49-F238E27FC236}">
                <a16:creationId xmlns:a16="http://schemas.microsoft.com/office/drawing/2014/main" id="{49B2AEB9-9C22-2AE9-AC26-FA850AEDCB96}"/>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Tree>
    <p:extLst>
      <p:ext uri="{BB962C8B-B14F-4D97-AF65-F5344CB8AC3E}">
        <p14:creationId xmlns:p14="http://schemas.microsoft.com/office/powerpoint/2010/main" val="3293693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367508015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626551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420120658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30388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416526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85730728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721294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464968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5039764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159723686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318842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96465425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5867245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58337281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8867657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6816597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69282077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949117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8749450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72841854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00990660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3464597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93824351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04076059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70377609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54531865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46514453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65781739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3491039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2" name="Footer Placeholder 2">
            <a:extLst>
              <a:ext uri="{FF2B5EF4-FFF2-40B4-BE49-F238E27FC236}">
                <a16:creationId xmlns:a16="http://schemas.microsoft.com/office/drawing/2014/main" id="{BEC5EDAE-F91B-560A-C903-F09F47DFA9DB}"/>
              </a:ext>
            </a:extLst>
          </p:cNvPr>
          <p:cNvSpPr txBox="1">
            <a:spLocks/>
          </p:cNvSpPr>
          <p:nvPr userDrawn="1"/>
        </p:nvSpPr>
        <p:spPr>
          <a:xfrm>
            <a:off x="6787387" y="6469661"/>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bg2"/>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2024,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189229708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03137405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62287581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404328817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2391411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8241918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64975972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12538660"/>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2169619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6815219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47093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8359185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5391580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04575947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0078019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7539141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4507973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133739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29821273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52904305"/>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2" name="Footer Placeholder 2">
            <a:extLst>
              <a:ext uri="{FF2B5EF4-FFF2-40B4-BE49-F238E27FC236}">
                <a16:creationId xmlns:a16="http://schemas.microsoft.com/office/drawing/2014/main" id="{BEC5EDAE-F91B-560A-C903-F09F47DFA9DB}"/>
              </a:ext>
            </a:extLst>
          </p:cNvPr>
          <p:cNvSpPr txBox="1">
            <a:spLocks/>
          </p:cNvSpPr>
          <p:nvPr userDrawn="1"/>
        </p:nvSpPr>
        <p:spPr>
          <a:xfrm>
            <a:off x="6787387" y="6469661"/>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bg2"/>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2024,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265241742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5532589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39527572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271141548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4917019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4677490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039444948"/>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345574018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23791551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82117737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2474251780"/>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09555694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34359639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938478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endParaRPr lang="en-US" dirty="0">
              <a:solidFill>
                <a:schemeClr val="tx2"/>
              </a:solidFill>
            </a:endParaRPr>
          </a:p>
        </p:txBody>
      </p:sp>
    </p:spTree>
    <p:extLst>
      <p:ext uri="{BB962C8B-B14F-4D97-AF65-F5344CB8AC3E}">
        <p14:creationId xmlns:p14="http://schemas.microsoft.com/office/powerpoint/2010/main" val="49166964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436176237"/>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3191345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89403247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70161632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77221248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8983083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p:spPr>
        <p:txBody>
          <a:bodyPr/>
          <a:lstStyle>
            <a:lvl1pPr>
              <a:defRPr>
                <a:solidFill>
                  <a:schemeClr val="bg1"/>
                </a:solidFill>
              </a:defRPr>
            </a:lvl1pPr>
          </a:lstStyle>
          <a:p>
            <a:r>
              <a:rPr lang="en-US"/>
              <a:t>For Agent Use Only - Not for Use with the Public</a:t>
            </a:r>
            <a:endParaRPr lang="en-US" dirty="0"/>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9469140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69958578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620760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6717549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078918270"/>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151823526"/>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62326725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66742876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53858428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a:t>For Agent Use Only - Not for Use with the Public</a:t>
            </a:r>
            <a:endParaRPr lang="en-US" dirty="0"/>
          </a:p>
        </p:txBody>
      </p:sp>
    </p:spTree>
    <p:extLst>
      <p:ext uri="{BB962C8B-B14F-4D97-AF65-F5344CB8AC3E}">
        <p14:creationId xmlns:p14="http://schemas.microsoft.com/office/powerpoint/2010/main" val="248369750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876302096"/>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62288369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08177211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39438403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6608808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137355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426305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1888909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9603130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3707798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316118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8876973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663244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384478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008472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646735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566550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31106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84014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4058945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3107256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4690734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17997980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6844322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4715551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7017431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0907272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578084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519935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endParaRPr lang="en-US" dirty="0"/>
          </a:p>
        </p:txBody>
      </p:sp>
    </p:spTree>
    <p:extLst>
      <p:ext uri="{BB962C8B-B14F-4D97-AF65-F5344CB8AC3E}">
        <p14:creationId xmlns:p14="http://schemas.microsoft.com/office/powerpoint/2010/main" val="13427937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26863166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1347846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0610526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17188326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endParaRPr lang="en-US"/>
          </a:p>
        </p:txBody>
      </p:sp>
      <p:sp>
        <p:nvSpPr>
          <p:cNvPr id="7" name="Slide Number Placeholder 5">
            <a:extLst>
              <a:ext uri="{FF2B5EF4-FFF2-40B4-BE49-F238E27FC236}">
                <a16:creationId xmlns:a16="http://schemas.microsoft.com/office/drawing/2014/main" id="{EB37710C-9C91-3849-7E58-A73745D7817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8438453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23039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a:prstGeom prst="rect">
            <a:avLst/>
          </a:prstGeom>
        </p:spPr>
        <p:txBody>
          <a:bodyPr/>
          <a:lstStyle>
            <a:lvl1pPr algn="l">
              <a:defRPr>
                <a:solidFill>
                  <a:schemeClr val="tx2"/>
                </a:solidFill>
              </a:defRPr>
            </a:lvl1pPr>
          </a:lstStyle>
          <a:p>
            <a:r>
              <a:rPr lang="en-US"/>
              <a:t>For Internal Use Only - Not for Use with the Public</a:t>
            </a:r>
          </a:p>
        </p:txBody>
      </p:sp>
    </p:spTree>
    <p:extLst>
      <p:ext uri="{BB962C8B-B14F-4D97-AF65-F5344CB8AC3E}">
        <p14:creationId xmlns:p14="http://schemas.microsoft.com/office/powerpoint/2010/main" val="21987000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6902958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825003"/>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2507903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165906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87968730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Name</a:t>
            </a:r>
          </a:p>
          <a:p>
            <a:pPr lvl="0"/>
            <a:endParaRPr lang="en-US"/>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a:t>Click to edit Job title</a:t>
            </a:r>
          </a:p>
          <a:p>
            <a:pPr lvl="0"/>
            <a:endParaRPr lang="en-US"/>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2521299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0767099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46093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436203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9304975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TODAY’S 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34557574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9535461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a:p>
        </p:txBody>
      </p:sp>
    </p:spTree>
    <p:extLst>
      <p:ext uri="{BB962C8B-B14F-4D97-AF65-F5344CB8AC3E}">
        <p14:creationId xmlns:p14="http://schemas.microsoft.com/office/powerpoint/2010/main" val="36449561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Tree>
    <p:extLst>
      <p:ext uri="{BB962C8B-B14F-4D97-AF65-F5344CB8AC3E}">
        <p14:creationId xmlns:p14="http://schemas.microsoft.com/office/powerpoint/2010/main" val="1022443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830824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6680567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9478350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a:t>Add main bullet point</a:t>
            </a:r>
          </a:p>
          <a:p>
            <a:pPr lvl="0"/>
            <a:r>
              <a:rPr lang="en-US"/>
              <a:t>Add main bullet point</a:t>
            </a:r>
          </a:p>
          <a:p>
            <a:pPr lvl="0"/>
            <a:r>
              <a:rPr lang="en-US"/>
              <a:t>Add main bullet point</a:t>
            </a:r>
          </a:p>
          <a:p>
            <a:pPr lvl="1"/>
            <a:r>
              <a:rPr lang="en-US"/>
              <a:t>Add sub bullet point - use Indent More command to indent</a:t>
            </a:r>
          </a:p>
          <a:p>
            <a:pPr lvl="1"/>
            <a:r>
              <a:rPr lang="en-US"/>
              <a:t>Add sub bullet point</a:t>
            </a:r>
          </a:p>
          <a:p>
            <a:pPr lvl="0"/>
            <a:r>
              <a:rPr lang="en-US"/>
              <a:t>Add main bullet point – use Indent Less command to outdent</a:t>
            </a:r>
          </a:p>
        </p:txBody>
      </p:sp>
    </p:spTree>
    <p:extLst>
      <p:ext uri="{BB962C8B-B14F-4D97-AF65-F5344CB8AC3E}">
        <p14:creationId xmlns:p14="http://schemas.microsoft.com/office/powerpoint/2010/main" val="17384625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a:t>Click to add subtitle</a:t>
            </a:r>
          </a:p>
        </p:txBody>
      </p:sp>
    </p:spTree>
    <p:extLst>
      <p:ext uri="{BB962C8B-B14F-4D97-AF65-F5344CB8AC3E}">
        <p14:creationId xmlns:p14="http://schemas.microsoft.com/office/powerpoint/2010/main" val="36203154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41544214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11962793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2081727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a:t>Click to add bullet</a:t>
            </a:r>
          </a:p>
          <a:p>
            <a:pPr lvl="1"/>
            <a:r>
              <a:rPr lang="en-US"/>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a:ln>
                  <a:noFill/>
                </a:ln>
                <a:solidFill>
                  <a:schemeClr val="tx2"/>
                </a:solidFill>
                <a:effectLst/>
                <a:uLnTx/>
                <a:uFillTx/>
                <a:latin typeface="Aptos Light" panose="020B0004020202020204" pitchFamily="34" charset="0"/>
                <a:ea typeface="+mn-ea"/>
              </a:rPr>
              <a:t>© 2025, National Life Group </a:t>
            </a:r>
            <a:endParaRPr lang="en-US">
              <a:solidFill>
                <a:schemeClr val="tx2"/>
              </a:solidFill>
            </a:endParaRPr>
          </a:p>
        </p:txBody>
      </p:sp>
    </p:spTree>
    <p:extLst>
      <p:ext uri="{BB962C8B-B14F-4D97-AF65-F5344CB8AC3E}">
        <p14:creationId xmlns:p14="http://schemas.microsoft.com/office/powerpoint/2010/main" val="10295240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a:t>Click to add bullet point</a:t>
            </a:r>
          </a:p>
          <a:p>
            <a:pPr lvl="1"/>
            <a:r>
              <a:rPr lang="en-US"/>
              <a:t>Add sub bullet point – use Indent More command</a:t>
            </a:r>
          </a:p>
          <a:p>
            <a:pPr lvl="2"/>
            <a:r>
              <a:rPr lang="en-US"/>
              <a:t>Third level</a:t>
            </a:r>
          </a:p>
          <a:p>
            <a:pPr lvl="3"/>
            <a:r>
              <a:rPr lang="en-US"/>
              <a:t>Fourth level</a:t>
            </a:r>
          </a:p>
          <a:p>
            <a:pPr lvl="4"/>
            <a:r>
              <a:rPr lang="en-US"/>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71952168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2089864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492187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405254991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a:t>Click to add bullet</a:t>
            </a:r>
          </a:p>
          <a:p>
            <a:pPr lvl="1"/>
            <a:r>
              <a:rPr lang="en-US"/>
              <a:t>Sub bullet – use Indent More command</a:t>
            </a:r>
          </a:p>
          <a:p>
            <a:pPr lvl="2"/>
            <a:r>
              <a:rPr lang="en-US"/>
              <a:t>Third level</a:t>
            </a:r>
          </a:p>
          <a:p>
            <a:pPr lvl="3"/>
            <a:r>
              <a:rPr lang="en-US"/>
              <a:t>Fourth level</a:t>
            </a:r>
          </a:p>
          <a:p>
            <a:pPr lvl="4"/>
            <a:r>
              <a:rPr lang="en-US"/>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43143892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add bullet</a:t>
            </a:r>
          </a:p>
          <a:p>
            <a:pPr lvl="1"/>
            <a:r>
              <a:rPr lang="en-US"/>
              <a:t>Sub bullet – use More Indent command</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399565830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413984008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tx2"/>
                </a:solidFill>
              </a:rPr>
              <a:t>For Agent Use Only – Not For Use With The Public</a:t>
            </a:r>
          </a:p>
        </p:txBody>
      </p:sp>
    </p:spTree>
    <p:extLst>
      <p:ext uri="{BB962C8B-B14F-4D97-AF65-F5344CB8AC3E}">
        <p14:creationId xmlns:p14="http://schemas.microsoft.com/office/powerpoint/2010/main" val="2071016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a:prstGeom prst="rect">
            <a:avLst/>
          </a:prstGeom>
        </p:spPr>
        <p:txBody>
          <a:bodyPr/>
          <a:lstStyle>
            <a:lvl1pPr>
              <a:defRPr>
                <a:solidFill>
                  <a:schemeClr val="bg1"/>
                </a:solidFill>
              </a:defRPr>
            </a:lvl1pPr>
          </a:lstStyle>
          <a:p>
            <a:r>
              <a:rPr lang="en-US"/>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7942075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a:t>Click to add bullet</a:t>
            </a:r>
          </a:p>
          <a:p>
            <a:pPr lvl="1"/>
            <a:r>
              <a:rPr lang="en-US"/>
              <a:t>Add sub bullet – use Indent More </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22372350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0862345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a:t>Click to add bullet</a:t>
            </a:r>
          </a:p>
          <a:p>
            <a:pPr lvl="1"/>
            <a:r>
              <a:rPr lang="en-US"/>
              <a:t>Sub bullet – use Indent More</a:t>
            </a:r>
          </a:p>
          <a:p>
            <a:pPr lvl="2"/>
            <a:r>
              <a:rPr lang="en-US"/>
              <a:t>Third level</a:t>
            </a:r>
          </a:p>
          <a:p>
            <a:pPr lvl="3"/>
            <a:r>
              <a:rPr lang="en-US"/>
              <a:t>Fourth level</a:t>
            </a:r>
          </a:p>
          <a:p>
            <a:pPr lvl="4"/>
            <a:r>
              <a:rPr lang="en-US"/>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314031373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a:t>Click to add bullet</a:t>
            </a:r>
          </a:p>
          <a:p>
            <a:pPr lvl="1"/>
            <a:r>
              <a:rPr lang="en-US"/>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a:p>
        </p:txBody>
      </p:sp>
    </p:spTree>
    <p:extLst>
      <p:ext uri="{BB962C8B-B14F-4D97-AF65-F5344CB8AC3E}">
        <p14:creationId xmlns:p14="http://schemas.microsoft.com/office/powerpoint/2010/main" val="2496832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217166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62714780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39039428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Tree>
    <p:extLst>
      <p:ext uri="{BB962C8B-B14F-4D97-AF65-F5344CB8AC3E}">
        <p14:creationId xmlns:p14="http://schemas.microsoft.com/office/powerpoint/2010/main" val="26070654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a:prstGeom prst="rect">
            <a:avLst/>
          </a:prstGeom>
        </p:spPr>
        <p:txBody>
          <a:bodyPr/>
          <a:lstStyle>
            <a:lvl1pPr algn="l">
              <a:defRPr>
                <a:solidFill>
                  <a:schemeClr val="tx2"/>
                </a:solidFill>
              </a:defRPr>
            </a:lvl1pPr>
          </a:lstStyle>
          <a:p>
            <a:r>
              <a:rPr lang="en-US"/>
              <a:t>For Agent Use Only - Not for Use with the Public</a:t>
            </a:r>
          </a:p>
        </p:txBody>
      </p:sp>
    </p:spTree>
    <p:extLst>
      <p:ext uri="{BB962C8B-B14F-4D97-AF65-F5344CB8AC3E}">
        <p14:creationId xmlns:p14="http://schemas.microsoft.com/office/powerpoint/2010/main" val="33880963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309712972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7" name="Footer Placeholder 2">
            <a:extLst>
              <a:ext uri="{FF2B5EF4-FFF2-40B4-BE49-F238E27FC236}">
                <a16:creationId xmlns:a16="http://schemas.microsoft.com/office/drawing/2014/main" id="{A7DF0EC7-F70A-1F26-AB58-2A1EFE9F6905}"/>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8" name="Slide Number Placeholder 5">
            <a:extLst>
              <a:ext uri="{FF2B5EF4-FFF2-40B4-BE49-F238E27FC236}">
                <a16:creationId xmlns:a16="http://schemas.microsoft.com/office/drawing/2014/main" id="{A828E061-8807-927C-AD09-1A33F9B66FE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5333298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rPr>
              <a:t>For Agent Use Only – Not For Use With The Public</a:t>
            </a:r>
          </a:p>
        </p:txBody>
      </p:sp>
    </p:spTree>
    <p:extLst>
      <p:ext uri="{BB962C8B-B14F-4D97-AF65-F5344CB8AC3E}">
        <p14:creationId xmlns:p14="http://schemas.microsoft.com/office/powerpoint/2010/main" val="32451026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0" y="393460"/>
            <a:ext cx="12192000" cy="812530"/>
          </a:xfrm>
        </p:spPr>
        <p:txBody>
          <a:bodyPr/>
          <a:lstStyle>
            <a:lvl1pPr>
              <a:defRPr sz="3200"/>
            </a:lvl1pPr>
          </a:lstStyle>
          <a:p>
            <a:r>
              <a:rPr lang="en-US"/>
              <a:t>Click to edit Master title style</a:t>
            </a:r>
          </a:p>
        </p:txBody>
      </p:sp>
      <p:sp>
        <p:nvSpPr>
          <p:cNvPr id="5" name="Footer Placeholder 2">
            <a:extLst>
              <a:ext uri="{FF2B5EF4-FFF2-40B4-BE49-F238E27FC236}">
                <a16:creationId xmlns:a16="http://schemas.microsoft.com/office/drawing/2014/main" id="{173A3A6B-2115-CF94-8AA7-C9E928B19BB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6" name="Slide Number Placeholder 5">
            <a:extLst>
              <a:ext uri="{FF2B5EF4-FFF2-40B4-BE49-F238E27FC236}">
                <a16:creationId xmlns:a16="http://schemas.microsoft.com/office/drawing/2014/main" id="{87E23F22-2F2E-C883-14F0-7D73E15A210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888633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endParaRPr lang="en-US"/>
          </a:p>
        </p:txBody>
      </p:sp>
      <p:sp>
        <p:nvSpPr>
          <p:cNvPr id="6" name="Footer Placeholder 2">
            <a:extLst>
              <a:ext uri="{FF2B5EF4-FFF2-40B4-BE49-F238E27FC236}">
                <a16:creationId xmlns:a16="http://schemas.microsoft.com/office/drawing/2014/main" id="{EE3884A9-7CF0-20FF-2ECE-C7CD67862BB4}"/>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7" name="Slide Number Placeholder 5">
            <a:extLst>
              <a:ext uri="{FF2B5EF4-FFF2-40B4-BE49-F238E27FC236}">
                <a16:creationId xmlns:a16="http://schemas.microsoft.com/office/drawing/2014/main" id="{EB37710C-9C91-3849-7E58-A73745D7817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6182055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AE08071F-15B8-CC91-062F-81BDA87EB95C}"/>
              </a:ext>
            </a:extLst>
          </p:cNvPr>
          <p:cNvSpPr>
            <a:spLocks noGrp="1"/>
          </p:cNvSpPr>
          <p:nvPr>
            <p:ph type="ftr" sz="quarter" idx="20"/>
          </p:nvPr>
        </p:nvSpPr>
        <p:spPr>
          <a:xfrm>
            <a:off x="6865211" y="6469661"/>
            <a:ext cx="3103414" cy="169277"/>
          </a:xfrm>
          <a:prstGeom prst="rect">
            <a:avLst/>
          </a:prstGeom>
        </p:spPr>
        <p:txBody>
          <a:bodyPr/>
          <a:lstStyle>
            <a:lvl1pPr>
              <a:defRPr>
                <a:solidFill>
                  <a:schemeClr val="tx2"/>
                </a:solidFill>
              </a:defRPr>
            </a:lvl1pPr>
          </a:lstStyle>
          <a:p>
            <a:r>
              <a:rPr lang="en-US"/>
              <a:t>For Agent Use Only - Not for Use with the Public</a:t>
            </a:r>
          </a:p>
        </p:txBody>
      </p:sp>
      <p:sp>
        <p:nvSpPr>
          <p:cNvPr id="10" name="Slide Number Placeholder 5">
            <a:extLst>
              <a:ext uri="{FF2B5EF4-FFF2-40B4-BE49-F238E27FC236}">
                <a16:creationId xmlns:a16="http://schemas.microsoft.com/office/drawing/2014/main" id="{A66A38DD-C80A-2497-38D9-0484F54084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3053484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a:prstGeom prst="rect">
            <a:avLst/>
          </a:prstGeo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060995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0716" indent="-10716">
              <a:buFont typeface="Arial" panose="020B0604020202020204" pitchFamily="34" charset="0"/>
              <a:buNone/>
              <a:tabLst/>
              <a:defRPr/>
            </a:lvl1pPr>
            <a:lvl2pPr marL="10716" indent="-10716">
              <a:buNone/>
              <a:tabLst/>
              <a:defRPr/>
            </a:lvl2pPr>
            <a:lvl3pPr marL="10716" indent="-10716">
              <a:buNone/>
              <a:tabLst/>
              <a:defRPr/>
            </a:lvl3pPr>
            <a:lvl4pPr marL="10716" indent="-10716">
              <a:buNone/>
              <a:tabLst/>
              <a:defRPr/>
            </a:lvl4pPr>
            <a:lvl5pPr marL="10716" indent="-10716">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0716" indent="-10716">
              <a:buFont typeface="Arial" panose="020B0604020202020204" pitchFamily="34" charset="0"/>
              <a:buNone/>
              <a:tabLst/>
              <a:defRPr/>
            </a:lvl1pPr>
            <a:lvl2pPr marL="10716" indent="-10716">
              <a:buNone/>
              <a:tabLst/>
              <a:defRPr/>
            </a:lvl2pPr>
            <a:lvl3pPr marL="10716" indent="-10716">
              <a:buNone/>
              <a:tabLst/>
              <a:defRPr/>
            </a:lvl3pPr>
            <a:lvl4pPr marL="10716" indent="-10716">
              <a:buNone/>
              <a:tabLst/>
              <a:defRPr/>
            </a:lvl4pPr>
            <a:lvl5pPr marL="10716" indent="-10716">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82"/>
            <a:ext cx="1874837" cy="1874837"/>
          </a:xfrm>
          <a:prstGeom prst="rect">
            <a:avLst/>
          </a:prstGeom>
          <a:noFill/>
          <a:ln w="127000">
            <a:noFill/>
          </a:ln>
        </p:spPr>
        <p:txBody>
          <a:bodyPr/>
          <a:lstStyle/>
          <a:p>
            <a:r>
              <a:rPr lang="en-US"/>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82"/>
            <a:ext cx="1874837" cy="1874837"/>
          </a:xfrm>
          <a:prstGeom prst="rect">
            <a:avLst/>
          </a:prstGeom>
          <a:noFill/>
          <a:ln w="127000">
            <a:noFill/>
          </a:ln>
        </p:spPr>
        <p:txBody>
          <a:bodyPr/>
          <a:lstStyle/>
          <a:p>
            <a:r>
              <a:rPr lang="en-US"/>
              <a:t>Click icon to add picture</a:t>
            </a:r>
          </a:p>
        </p:txBody>
      </p:sp>
    </p:spTree>
    <p:extLst>
      <p:ext uri="{BB962C8B-B14F-4D97-AF65-F5344CB8AC3E}">
        <p14:creationId xmlns:p14="http://schemas.microsoft.com/office/powerpoint/2010/main" val="126213603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8164873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9741449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5336407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4997023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9202051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6424749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35998175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a:t>For Agent Use Only - Not for Use with the Public</a:t>
            </a:r>
            <a:endParaRPr lang="en-US" dirty="0"/>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5668898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5904641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0.xml"/><Relationship Id="rId18" Type="http://schemas.openxmlformats.org/officeDocument/2006/relationships/slideLayout" Target="../slideLayouts/slideLayout65.xml"/><Relationship Id="rId26" Type="http://schemas.openxmlformats.org/officeDocument/2006/relationships/slideLayout" Target="../slideLayouts/slideLayout73.xml"/><Relationship Id="rId39" Type="http://schemas.openxmlformats.org/officeDocument/2006/relationships/slideLayout" Target="../slideLayouts/slideLayout86.xml"/><Relationship Id="rId21" Type="http://schemas.openxmlformats.org/officeDocument/2006/relationships/slideLayout" Target="../slideLayouts/slideLayout68.xml"/><Relationship Id="rId34" Type="http://schemas.openxmlformats.org/officeDocument/2006/relationships/slideLayout" Target="../slideLayouts/slideLayout81.xml"/><Relationship Id="rId42" Type="http://schemas.openxmlformats.org/officeDocument/2006/relationships/slideLayout" Target="../slideLayouts/slideLayout89.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29" Type="http://schemas.openxmlformats.org/officeDocument/2006/relationships/slideLayout" Target="../slideLayouts/slideLayout76.xml"/><Relationship Id="rId41" Type="http://schemas.openxmlformats.org/officeDocument/2006/relationships/slideLayout" Target="../slideLayouts/slideLayout88.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slideLayout" Target="../slideLayouts/slideLayout71.xml"/><Relationship Id="rId32" Type="http://schemas.openxmlformats.org/officeDocument/2006/relationships/slideLayout" Target="../slideLayouts/slideLayout79.xml"/><Relationship Id="rId37" Type="http://schemas.openxmlformats.org/officeDocument/2006/relationships/slideLayout" Target="../slideLayouts/slideLayout84.xml"/><Relationship Id="rId40" Type="http://schemas.openxmlformats.org/officeDocument/2006/relationships/slideLayout" Target="../slideLayouts/slideLayout87.xml"/><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slideLayout" Target="../slideLayouts/slideLayout70.xml"/><Relationship Id="rId28" Type="http://schemas.openxmlformats.org/officeDocument/2006/relationships/slideLayout" Target="../slideLayouts/slideLayout75.xml"/><Relationship Id="rId36" Type="http://schemas.openxmlformats.org/officeDocument/2006/relationships/slideLayout" Target="../slideLayouts/slideLayout83.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31" Type="http://schemas.openxmlformats.org/officeDocument/2006/relationships/slideLayout" Target="../slideLayouts/slideLayout78.xml"/><Relationship Id="rId44" Type="http://schemas.openxmlformats.org/officeDocument/2006/relationships/theme" Target="../theme/theme2.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slideLayout" Target="../slideLayouts/slideLayout69.xml"/><Relationship Id="rId27" Type="http://schemas.openxmlformats.org/officeDocument/2006/relationships/slideLayout" Target="../slideLayouts/slideLayout74.xml"/><Relationship Id="rId30" Type="http://schemas.openxmlformats.org/officeDocument/2006/relationships/slideLayout" Target="../slideLayouts/slideLayout77.xml"/><Relationship Id="rId35" Type="http://schemas.openxmlformats.org/officeDocument/2006/relationships/slideLayout" Target="../slideLayouts/slideLayout82.xml"/><Relationship Id="rId43" Type="http://schemas.openxmlformats.org/officeDocument/2006/relationships/slideLayout" Target="../slideLayouts/slideLayout90.xml"/><Relationship Id="rId8" Type="http://schemas.openxmlformats.org/officeDocument/2006/relationships/slideLayout" Target="../slideLayouts/slideLayout55.xml"/><Relationship Id="rId3" Type="http://schemas.openxmlformats.org/officeDocument/2006/relationships/slideLayout" Target="../slideLayouts/slideLayout50.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5" Type="http://schemas.openxmlformats.org/officeDocument/2006/relationships/slideLayout" Target="../slideLayouts/slideLayout72.xml"/><Relationship Id="rId33" Type="http://schemas.openxmlformats.org/officeDocument/2006/relationships/slideLayout" Target="../slideLayouts/slideLayout80.xml"/><Relationship Id="rId38"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26" Type="http://schemas.openxmlformats.org/officeDocument/2006/relationships/slideLayout" Target="../slideLayouts/slideLayout116.xml"/><Relationship Id="rId39" Type="http://schemas.openxmlformats.org/officeDocument/2006/relationships/slideLayout" Target="../slideLayouts/slideLayout129.xml"/><Relationship Id="rId21" Type="http://schemas.openxmlformats.org/officeDocument/2006/relationships/slideLayout" Target="../slideLayouts/slideLayout111.xml"/><Relationship Id="rId34" Type="http://schemas.openxmlformats.org/officeDocument/2006/relationships/slideLayout" Target="../slideLayouts/slideLayout124.xml"/><Relationship Id="rId42" Type="http://schemas.openxmlformats.org/officeDocument/2006/relationships/slideLayout" Target="../slideLayouts/slideLayout132.xml"/><Relationship Id="rId7" Type="http://schemas.openxmlformats.org/officeDocument/2006/relationships/slideLayout" Target="../slideLayouts/slideLayout9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9" Type="http://schemas.openxmlformats.org/officeDocument/2006/relationships/slideLayout" Target="../slideLayouts/slideLayout119.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24" Type="http://schemas.openxmlformats.org/officeDocument/2006/relationships/slideLayout" Target="../slideLayouts/slideLayout114.xml"/><Relationship Id="rId32" Type="http://schemas.openxmlformats.org/officeDocument/2006/relationships/slideLayout" Target="../slideLayouts/slideLayout122.xml"/><Relationship Id="rId37" Type="http://schemas.openxmlformats.org/officeDocument/2006/relationships/slideLayout" Target="../slideLayouts/slideLayout127.xml"/><Relationship Id="rId40" Type="http://schemas.openxmlformats.org/officeDocument/2006/relationships/slideLayout" Target="../slideLayouts/slideLayout130.xml"/><Relationship Id="rId45" Type="http://schemas.openxmlformats.org/officeDocument/2006/relationships/slideLayout" Target="../slideLayouts/slideLayout135.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23" Type="http://schemas.openxmlformats.org/officeDocument/2006/relationships/slideLayout" Target="../slideLayouts/slideLayout113.xml"/><Relationship Id="rId28" Type="http://schemas.openxmlformats.org/officeDocument/2006/relationships/slideLayout" Target="../slideLayouts/slideLayout118.xml"/><Relationship Id="rId36" Type="http://schemas.openxmlformats.org/officeDocument/2006/relationships/slideLayout" Target="../slideLayouts/slideLayout126.xml"/><Relationship Id="rId10" Type="http://schemas.openxmlformats.org/officeDocument/2006/relationships/slideLayout" Target="../slideLayouts/slideLayout100.xml"/><Relationship Id="rId19" Type="http://schemas.openxmlformats.org/officeDocument/2006/relationships/slideLayout" Target="../slideLayouts/slideLayout109.xml"/><Relationship Id="rId31" Type="http://schemas.openxmlformats.org/officeDocument/2006/relationships/slideLayout" Target="../slideLayouts/slideLayout121.xml"/><Relationship Id="rId44" Type="http://schemas.openxmlformats.org/officeDocument/2006/relationships/slideLayout" Target="../slideLayouts/slideLayout134.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 Id="rId22" Type="http://schemas.openxmlformats.org/officeDocument/2006/relationships/slideLayout" Target="../slideLayouts/slideLayout112.xml"/><Relationship Id="rId27" Type="http://schemas.openxmlformats.org/officeDocument/2006/relationships/slideLayout" Target="../slideLayouts/slideLayout117.xml"/><Relationship Id="rId30" Type="http://schemas.openxmlformats.org/officeDocument/2006/relationships/slideLayout" Target="../slideLayouts/slideLayout120.xml"/><Relationship Id="rId35" Type="http://schemas.openxmlformats.org/officeDocument/2006/relationships/slideLayout" Target="../slideLayouts/slideLayout125.xml"/><Relationship Id="rId43" Type="http://schemas.openxmlformats.org/officeDocument/2006/relationships/slideLayout" Target="../slideLayouts/slideLayout133.xml"/><Relationship Id="rId8" Type="http://schemas.openxmlformats.org/officeDocument/2006/relationships/slideLayout" Target="../slideLayouts/slideLayout98.xml"/><Relationship Id="rId3" Type="http://schemas.openxmlformats.org/officeDocument/2006/relationships/slideLayout" Target="../slideLayouts/slideLayout93.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5" Type="http://schemas.openxmlformats.org/officeDocument/2006/relationships/slideLayout" Target="../slideLayouts/slideLayout115.xml"/><Relationship Id="rId33" Type="http://schemas.openxmlformats.org/officeDocument/2006/relationships/slideLayout" Target="../slideLayouts/slideLayout123.xml"/><Relationship Id="rId38" Type="http://schemas.openxmlformats.org/officeDocument/2006/relationships/slideLayout" Target="../slideLayouts/slideLayout128.xml"/><Relationship Id="rId46" Type="http://schemas.openxmlformats.org/officeDocument/2006/relationships/theme" Target="../theme/theme3.xml"/><Relationship Id="rId20" Type="http://schemas.openxmlformats.org/officeDocument/2006/relationships/slideLayout" Target="../slideLayouts/slideLayout110.xml"/><Relationship Id="rId41" Type="http://schemas.openxmlformats.org/officeDocument/2006/relationships/slideLayout" Target="../slideLayouts/slideLayout131.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26" Type="http://schemas.openxmlformats.org/officeDocument/2006/relationships/slideLayout" Target="../slideLayouts/slideLayout161.xml"/><Relationship Id="rId39" Type="http://schemas.openxmlformats.org/officeDocument/2006/relationships/slideLayout" Target="../slideLayouts/slideLayout174.xml"/><Relationship Id="rId21" Type="http://schemas.openxmlformats.org/officeDocument/2006/relationships/slideLayout" Target="../slideLayouts/slideLayout156.xml"/><Relationship Id="rId34" Type="http://schemas.openxmlformats.org/officeDocument/2006/relationships/slideLayout" Target="../slideLayouts/slideLayout169.xml"/><Relationship Id="rId42" Type="http://schemas.openxmlformats.org/officeDocument/2006/relationships/slideLayout" Target="../slideLayouts/slideLayout177.xml"/><Relationship Id="rId7" Type="http://schemas.openxmlformats.org/officeDocument/2006/relationships/slideLayout" Target="../slideLayouts/slideLayout142.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9" Type="http://schemas.openxmlformats.org/officeDocument/2006/relationships/slideLayout" Target="../slideLayouts/slideLayout164.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slideLayout" Target="../slideLayouts/slideLayout159.xml"/><Relationship Id="rId32" Type="http://schemas.openxmlformats.org/officeDocument/2006/relationships/slideLayout" Target="../slideLayouts/slideLayout167.xml"/><Relationship Id="rId37" Type="http://schemas.openxmlformats.org/officeDocument/2006/relationships/slideLayout" Target="../slideLayouts/slideLayout172.xml"/><Relationship Id="rId40" Type="http://schemas.openxmlformats.org/officeDocument/2006/relationships/slideLayout" Target="../slideLayouts/slideLayout175.xml"/><Relationship Id="rId45" Type="http://schemas.openxmlformats.org/officeDocument/2006/relationships/theme" Target="../theme/theme4.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slideLayout" Target="../slideLayouts/slideLayout158.xml"/><Relationship Id="rId28" Type="http://schemas.openxmlformats.org/officeDocument/2006/relationships/slideLayout" Target="../slideLayouts/slideLayout163.xml"/><Relationship Id="rId36" Type="http://schemas.openxmlformats.org/officeDocument/2006/relationships/slideLayout" Target="../slideLayouts/slideLayout171.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31" Type="http://schemas.openxmlformats.org/officeDocument/2006/relationships/slideLayout" Target="../slideLayouts/slideLayout166.xml"/><Relationship Id="rId44" Type="http://schemas.openxmlformats.org/officeDocument/2006/relationships/slideLayout" Target="../slideLayouts/slideLayout179.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 Id="rId27" Type="http://schemas.openxmlformats.org/officeDocument/2006/relationships/slideLayout" Target="../slideLayouts/slideLayout162.xml"/><Relationship Id="rId30" Type="http://schemas.openxmlformats.org/officeDocument/2006/relationships/slideLayout" Target="../slideLayouts/slideLayout165.xml"/><Relationship Id="rId35" Type="http://schemas.openxmlformats.org/officeDocument/2006/relationships/slideLayout" Target="../slideLayouts/slideLayout170.xml"/><Relationship Id="rId43" Type="http://schemas.openxmlformats.org/officeDocument/2006/relationships/slideLayout" Target="../slideLayouts/slideLayout178.xml"/><Relationship Id="rId8" Type="http://schemas.openxmlformats.org/officeDocument/2006/relationships/slideLayout" Target="../slideLayouts/slideLayout143.xml"/><Relationship Id="rId3" Type="http://schemas.openxmlformats.org/officeDocument/2006/relationships/slideLayout" Target="../slideLayouts/slideLayout138.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5" Type="http://schemas.openxmlformats.org/officeDocument/2006/relationships/slideLayout" Target="../slideLayouts/slideLayout160.xml"/><Relationship Id="rId33" Type="http://schemas.openxmlformats.org/officeDocument/2006/relationships/slideLayout" Target="../slideLayouts/slideLayout168.xml"/><Relationship Id="rId38" Type="http://schemas.openxmlformats.org/officeDocument/2006/relationships/slideLayout" Target="../slideLayouts/slideLayout173.xml"/><Relationship Id="rId20" Type="http://schemas.openxmlformats.org/officeDocument/2006/relationships/slideLayout" Target="../slideLayouts/slideLayout155.xml"/><Relationship Id="rId41" Type="http://schemas.openxmlformats.org/officeDocument/2006/relationships/slideLayout" Target="../slideLayouts/slideLayout17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07387932"/>
      </p:ext>
    </p:extLst>
  </p:cSld>
  <p:clrMap bg1="lt1" tx1="dk1" bg2="lt2" tx2="dk2" accent1="accent1" accent2="accent2" accent3="accent3" accent4="accent4" accent5="accent5" accent6="accent6" hlink="hlink" folHlink="folHlink"/>
  <p:sldLayoutIdLst>
    <p:sldLayoutId id="2147483799" r:id="rId1"/>
    <p:sldLayoutId id="2147483802" r:id="rId2"/>
    <p:sldLayoutId id="2147483801" r:id="rId3"/>
    <p:sldLayoutId id="2147483803" r:id="rId4"/>
    <p:sldLayoutId id="2147483818" r:id="rId5"/>
    <p:sldLayoutId id="2147483819" r:id="rId6"/>
    <p:sldLayoutId id="2147483820" r:id="rId7"/>
    <p:sldLayoutId id="2147483821" r:id="rId8"/>
    <p:sldLayoutId id="2147483822" r:id="rId9"/>
    <p:sldLayoutId id="2147483823" r:id="rId10"/>
    <p:sldLayoutId id="2147483824" r:id="rId11"/>
    <p:sldLayoutId id="2147483717" r:id="rId12"/>
    <p:sldLayoutId id="2147483750" r:id="rId13"/>
    <p:sldLayoutId id="2147483752" r:id="rId14"/>
    <p:sldLayoutId id="2147483758" r:id="rId15"/>
    <p:sldLayoutId id="2147483760" r:id="rId16"/>
    <p:sldLayoutId id="2147483817" r:id="rId17"/>
    <p:sldLayoutId id="2147483763" r:id="rId18"/>
    <p:sldLayoutId id="2147483804" r:id="rId19"/>
    <p:sldLayoutId id="2147483805" r:id="rId20"/>
    <p:sldLayoutId id="2147483795" r:id="rId21"/>
    <p:sldLayoutId id="2147483767" r:id="rId22"/>
    <p:sldLayoutId id="2147483769" r:id="rId23"/>
    <p:sldLayoutId id="2147483776" r:id="rId24"/>
    <p:sldLayoutId id="2147483771" r:id="rId25"/>
    <p:sldLayoutId id="2147483774" r:id="rId26"/>
    <p:sldLayoutId id="2147483721" r:id="rId27"/>
    <p:sldLayoutId id="2147483815" r:id="rId28"/>
    <p:sldLayoutId id="2147483777" r:id="rId29"/>
    <p:sldLayoutId id="2147483778" r:id="rId30"/>
    <p:sldLayoutId id="2147483816" r:id="rId31"/>
    <p:sldLayoutId id="2147483814" r:id="rId32"/>
    <p:sldLayoutId id="2147483779" r:id="rId33"/>
    <p:sldLayoutId id="2147483780" r:id="rId34"/>
    <p:sldLayoutId id="2147483781" r:id="rId35"/>
    <p:sldLayoutId id="2147483782" r:id="rId36"/>
    <p:sldLayoutId id="2147483825" r:id="rId37"/>
    <p:sldLayoutId id="2147483826" r:id="rId38"/>
    <p:sldLayoutId id="2147483827" r:id="rId39"/>
    <p:sldLayoutId id="2147483765" r:id="rId40"/>
    <p:sldLayoutId id="2147483785" r:id="rId41"/>
    <p:sldLayoutId id="2147483748" r:id="rId42"/>
    <p:sldLayoutId id="2147483786" r:id="rId43"/>
    <p:sldLayoutId id="2147483813" r:id="rId44"/>
    <p:sldLayoutId id="2147483857" r:id="rId45"/>
    <p:sldLayoutId id="2147483909" r:id="rId46"/>
    <p:sldLayoutId id="2147483977" r:id="rId47"/>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a:latin typeface="Aptos Light" panose="020B0004020202020204" pitchFamily="34" charset="0"/>
            </a:endParaRPr>
          </a:p>
        </p:txBody>
      </p:sp>
    </p:spTree>
    <p:extLst>
      <p:ext uri="{BB962C8B-B14F-4D97-AF65-F5344CB8AC3E}">
        <p14:creationId xmlns:p14="http://schemas.microsoft.com/office/powerpoint/2010/main" val="1915945610"/>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70" r:id="rId8"/>
    <p:sldLayoutId id="2147483871" r:id="rId9"/>
    <p:sldLayoutId id="2147483872" r:id="rId10"/>
    <p:sldLayoutId id="2147483873" r:id="rId11"/>
    <p:sldLayoutId id="2147483874" r:id="rId12"/>
    <p:sldLayoutId id="2147483875" r:id="rId13"/>
    <p:sldLayoutId id="2147483876" r:id="rId14"/>
    <p:sldLayoutId id="2147483878" r:id="rId15"/>
    <p:sldLayoutId id="2147483879" r:id="rId16"/>
    <p:sldLayoutId id="2147483880" r:id="rId17"/>
    <p:sldLayoutId id="2147483881" r:id="rId18"/>
    <p:sldLayoutId id="2147483882" r:id="rId19"/>
    <p:sldLayoutId id="2147483883" r:id="rId20"/>
    <p:sldLayoutId id="2147483884" r:id="rId21"/>
    <p:sldLayoutId id="2147483885" r:id="rId22"/>
    <p:sldLayoutId id="2147483886" r:id="rId23"/>
    <p:sldLayoutId id="2147483887" r:id="rId24"/>
    <p:sldLayoutId id="2147483888" r:id="rId25"/>
    <p:sldLayoutId id="2147483889" r:id="rId26"/>
    <p:sldLayoutId id="2147483890" r:id="rId27"/>
    <p:sldLayoutId id="2147483891" r:id="rId28"/>
    <p:sldLayoutId id="2147483892" r:id="rId29"/>
    <p:sldLayoutId id="2147483893" r:id="rId30"/>
    <p:sldLayoutId id="2147483894" r:id="rId31"/>
    <p:sldLayoutId id="2147483895" r:id="rId32"/>
    <p:sldLayoutId id="2147483896" r:id="rId33"/>
    <p:sldLayoutId id="2147483897" r:id="rId34"/>
    <p:sldLayoutId id="2147483898" r:id="rId35"/>
    <p:sldLayoutId id="2147483899" r:id="rId36"/>
    <p:sldLayoutId id="2147483900" r:id="rId37"/>
    <p:sldLayoutId id="2147483901" r:id="rId38"/>
    <p:sldLayoutId id="2147483902" r:id="rId39"/>
    <p:sldLayoutId id="2147483903" r:id="rId40"/>
    <p:sldLayoutId id="2147483904" r:id="rId41"/>
    <p:sldLayoutId id="2147483905" r:id="rId42"/>
    <p:sldLayoutId id="2147483956" r:id="rId43"/>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116161544"/>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 id="2147483922" r:id="rId12"/>
    <p:sldLayoutId id="2147483923" r:id="rId13"/>
    <p:sldLayoutId id="2147483924" r:id="rId14"/>
    <p:sldLayoutId id="2147483925" r:id="rId15"/>
    <p:sldLayoutId id="2147483926" r:id="rId16"/>
    <p:sldLayoutId id="2147483927" r:id="rId17"/>
    <p:sldLayoutId id="2147483928" r:id="rId18"/>
    <p:sldLayoutId id="2147483929" r:id="rId19"/>
    <p:sldLayoutId id="2147483930" r:id="rId20"/>
    <p:sldLayoutId id="2147483931" r:id="rId21"/>
    <p:sldLayoutId id="2147483932" r:id="rId22"/>
    <p:sldLayoutId id="2147483933" r:id="rId23"/>
    <p:sldLayoutId id="2147483934" r:id="rId24"/>
    <p:sldLayoutId id="2147483935" r:id="rId25"/>
    <p:sldLayoutId id="2147483936" r:id="rId26"/>
    <p:sldLayoutId id="2147483937" r:id="rId27"/>
    <p:sldLayoutId id="2147483938" r:id="rId28"/>
    <p:sldLayoutId id="2147483939" r:id="rId29"/>
    <p:sldLayoutId id="2147483940" r:id="rId30"/>
    <p:sldLayoutId id="2147483941" r:id="rId31"/>
    <p:sldLayoutId id="2147483942" r:id="rId32"/>
    <p:sldLayoutId id="2147483943" r:id="rId33"/>
    <p:sldLayoutId id="2147483944" r:id="rId34"/>
    <p:sldLayoutId id="2147483945" r:id="rId35"/>
    <p:sldLayoutId id="2147483946" r:id="rId36"/>
    <p:sldLayoutId id="2147483947" r:id="rId37"/>
    <p:sldLayoutId id="2147483948" r:id="rId38"/>
    <p:sldLayoutId id="2147483949" r:id="rId39"/>
    <p:sldLayoutId id="2147483950" r:id="rId40"/>
    <p:sldLayoutId id="2147483951" r:id="rId41"/>
    <p:sldLayoutId id="2147483952" r:id="rId42"/>
    <p:sldLayoutId id="2147483953" r:id="rId43"/>
    <p:sldLayoutId id="2147483954" r:id="rId44"/>
    <p:sldLayoutId id="2147483955"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a:t>For Agent Use Only - Not for Use with the Public</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50834143"/>
      </p:ext>
    </p:extLst>
  </p:cSld>
  <p:clrMap bg1="lt1" tx1="dk1" bg2="lt2" tx2="dk2" accent1="accent1" accent2="accent2" accent3="accent3" accent4="accent4" accent5="accent5" accent6="accent6" hlink="hlink" folHlink="folHlink"/>
  <p:sldLayoutIdLst>
    <p:sldLayoutId id="2147483979" r:id="rId1"/>
    <p:sldLayoutId id="2147483980" r:id="rId2"/>
    <p:sldLayoutId id="2147483981" r:id="rId3"/>
    <p:sldLayoutId id="2147483982" r:id="rId4"/>
    <p:sldLayoutId id="2147483983" r:id="rId5"/>
    <p:sldLayoutId id="2147483984" r:id="rId6"/>
    <p:sldLayoutId id="2147483985" r:id="rId7"/>
    <p:sldLayoutId id="2147483986" r:id="rId8"/>
    <p:sldLayoutId id="2147483987" r:id="rId9"/>
    <p:sldLayoutId id="2147483988" r:id="rId10"/>
    <p:sldLayoutId id="2147483989" r:id="rId11"/>
    <p:sldLayoutId id="2147483990" r:id="rId12"/>
    <p:sldLayoutId id="2147483991" r:id="rId13"/>
    <p:sldLayoutId id="2147483992" r:id="rId14"/>
    <p:sldLayoutId id="2147483993" r:id="rId15"/>
    <p:sldLayoutId id="2147483994" r:id="rId16"/>
    <p:sldLayoutId id="2147483995" r:id="rId17"/>
    <p:sldLayoutId id="2147483996" r:id="rId18"/>
    <p:sldLayoutId id="2147483997" r:id="rId19"/>
    <p:sldLayoutId id="2147483998" r:id="rId20"/>
    <p:sldLayoutId id="2147483999" r:id="rId21"/>
    <p:sldLayoutId id="2147484000" r:id="rId22"/>
    <p:sldLayoutId id="2147484001" r:id="rId23"/>
    <p:sldLayoutId id="2147484002" r:id="rId24"/>
    <p:sldLayoutId id="2147484003" r:id="rId25"/>
    <p:sldLayoutId id="2147484004" r:id="rId26"/>
    <p:sldLayoutId id="2147484005" r:id="rId27"/>
    <p:sldLayoutId id="2147484006" r:id="rId28"/>
    <p:sldLayoutId id="2147484007" r:id="rId29"/>
    <p:sldLayoutId id="2147484008" r:id="rId30"/>
    <p:sldLayoutId id="2147484009" r:id="rId31"/>
    <p:sldLayoutId id="2147484010" r:id="rId32"/>
    <p:sldLayoutId id="2147484011" r:id="rId33"/>
    <p:sldLayoutId id="2147484012" r:id="rId34"/>
    <p:sldLayoutId id="2147484013" r:id="rId35"/>
    <p:sldLayoutId id="2147484014" r:id="rId36"/>
    <p:sldLayoutId id="2147484015" r:id="rId37"/>
    <p:sldLayoutId id="2147484016" r:id="rId38"/>
    <p:sldLayoutId id="2147484017" r:id="rId39"/>
    <p:sldLayoutId id="2147484018" r:id="rId40"/>
    <p:sldLayoutId id="2147484019" r:id="rId41"/>
    <p:sldLayoutId id="2147484020" r:id="rId42"/>
    <p:sldLayoutId id="2147484021" r:id="rId43"/>
    <p:sldLayoutId id="2147484022" r:id="rId44"/>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34.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1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34.xml"/><Relationship Id="rId4" Type="http://schemas.openxmlformats.org/officeDocument/2006/relationships/image" Target="../media/image56.sv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34.xml"/><Relationship Id="rId4" Type="http://schemas.openxmlformats.org/officeDocument/2006/relationships/image" Target="../media/image56.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8" Type="http://schemas.openxmlformats.org/officeDocument/2006/relationships/image" Target="../media/image60.svg"/><Relationship Id="rId3" Type="http://schemas.openxmlformats.org/officeDocument/2006/relationships/image" Target="../media/image28.png"/><Relationship Id="rId7"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125.xml"/><Relationship Id="rId6" Type="http://schemas.openxmlformats.org/officeDocument/2006/relationships/image" Target="../media/image58.svg"/><Relationship Id="rId5" Type="http://schemas.openxmlformats.org/officeDocument/2006/relationships/image" Target="../media/image57.png"/><Relationship Id="rId4" Type="http://schemas.openxmlformats.org/officeDocument/2006/relationships/image" Target="../media/image29.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2.xml"/></Relationships>
</file>

<file path=ppt/slides/_rels/slide1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2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22.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71.svg"/><Relationship Id="rId5" Type="http://schemas.openxmlformats.org/officeDocument/2006/relationships/image" Target="../media/image70.png"/><Relationship Id="rId10" Type="http://schemas.openxmlformats.org/officeDocument/2006/relationships/image" Target="../media/image75.svg"/><Relationship Id="rId4" Type="http://schemas.openxmlformats.org/officeDocument/2006/relationships/image" Target="../media/image69.svg"/><Relationship Id="rId9" Type="http://schemas.openxmlformats.org/officeDocument/2006/relationships/image" Target="../media/image74.png"/></Relationships>
</file>

<file path=ppt/slides/_rels/slide2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3.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8" Type="http://schemas.openxmlformats.org/officeDocument/2006/relationships/image" Target="../media/image82.svg"/><Relationship Id="rId13" Type="http://schemas.openxmlformats.org/officeDocument/2006/relationships/image" Target="../media/image87.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svg"/><Relationship Id="rId2" Type="http://schemas.openxmlformats.org/officeDocument/2006/relationships/notesSlide" Target="../notesSlides/notesSlide24.xml"/><Relationship Id="rId1" Type="http://schemas.openxmlformats.org/officeDocument/2006/relationships/slideLayout" Target="../slideLayouts/slideLayout46.xml"/><Relationship Id="rId6" Type="http://schemas.openxmlformats.org/officeDocument/2006/relationships/image" Target="../media/image80.sv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svg"/><Relationship Id="rId4" Type="http://schemas.openxmlformats.org/officeDocument/2006/relationships/image" Target="../media/image78.svg"/><Relationship Id="rId9" Type="http://schemas.openxmlformats.org/officeDocument/2006/relationships/image" Target="../media/image83.png"/><Relationship Id="rId14" Type="http://schemas.openxmlformats.org/officeDocument/2006/relationships/image" Target="../media/image88.svg"/></Relationships>
</file>

<file path=ppt/slides/_rels/slide2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26.xml"/><Relationship Id="rId1" Type="http://schemas.openxmlformats.org/officeDocument/2006/relationships/slideLayout" Target="../slideLayouts/slideLayout89.xml"/><Relationship Id="rId6" Type="http://schemas.openxmlformats.org/officeDocument/2006/relationships/image" Target="../media/image93.svg"/><Relationship Id="rId5" Type="http://schemas.openxmlformats.org/officeDocument/2006/relationships/image" Target="../media/image92.png"/><Relationship Id="rId4" Type="http://schemas.openxmlformats.org/officeDocument/2006/relationships/image" Target="../media/image91.svg"/></Relationships>
</file>

<file path=ppt/slides/_rels/slide27.xml.rels><?xml version="1.0" encoding="UTF-8" standalone="yes"?>
<Relationships xmlns="http://schemas.openxmlformats.org/package/2006/relationships"><Relationship Id="rId8" Type="http://schemas.openxmlformats.org/officeDocument/2006/relationships/image" Target="../media/image96.svg"/><Relationship Id="rId3" Type="http://schemas.openxmlformats.org/officeDocument/2006/relationships/image" Target="../media/image92.png"/><Relationship Id="rId7" Type="http://schemas.openxmlformats.org/officeDocument/2006/relationships/image" Target="../media/image90.png"/><Relationship Id="rId12" Type="http://schemas.openxmlformats.org/officeDocument/2006/relationships/image" Target="../media/image100.svg"/><Relationship Id="rId2" Type="http://schemas.openxmlformats.org/officeDocument/2006/relationships/notesSlide" Target="../notesSlides/notesSlide27.xml"/><Relationship Id="rId1" Type="http://schemas.openxmlformats.org/officeDocument/2006/relationships/slideLayout" Target="../slideLayouts/slideLayout55.xml"/><Relationship Id="rId6" Type="http://schemas.openxmlformats.org/officeDocument/2006/relationships/image" Target="../media/image95.svg"/><Relationship Id="rId11" Type="http://schemas.openxmlformats.org/officeDocument/2006/relationships/image" Target="../media/image99.png"/><Relationship Id="rId5" Type="http://schemas.openxmlformats.org/officeDocument/2006/relationships/image" Target="../media/image94.png"/><Relationship Id="rId10" Type="http://schemas.openxmlformats.org/officeDocument/2006/relationships/image" Target="../media/image98.svg"/><Relationship Id="rId4" Type="http://schemas.openxmlformats.org/officeDocument/2006/relationships/image" Target="../media/image93.svg"/><Relationship Id="rId9" Type="http://schemas.openxmlformats.org/officeDocument/2006/relationships/image" Target="../media/image97.png"/></Relationships>
</file>

<file path=ppt/slides/_rels/slide28.xml.rels><?xml version="1.0" encoding="UTF-8" standalone="yes"?>
<Relationships xmlns="http://schemas.openxmlformats.org/package/2006/relationships"><Relationship Id="rId8" Type="http://schemas.openxmlformats.org/officeDocument/2006/relationships/image" Target="../media/image102.svg"/><Relationship Id="rId3" Type="http://schemas.openxmlformats.org/officeDocument/2006/relationships/image" Target="../media/image90.png"/><Relationship Id="rId7" Type="http://schemas.openxmlformats.org/officeDocument/2006/relationships/image" Target="../media/image101.png"/><Relationship Id="rId12" Type="http://schemas.openxmlformats.org/officeDocument/2006/relationships/image" Target="../media/image100.svg"/><Relationship Id="rId2" Type="http://schemas.openxmlformats.org/officeDocument/2006/relationships/notesSlide" Target="../notesSlides/notesSlide28.xml"/><Relationship Id="rId1" Type="http://schemas.openxmlformats.org/officeDocument/2006/relationships/slideLayout" Target="../slideLayouts/slideLayout55.xml"/><Relationship Id="rId6" Type="http://schemas.openxmlformats.org/officeDocument/2006/relationships/image" Target="../media/image98.svg"/><Relationship Id="rId11" Type="http://schemas.openxmlformats.org/officeDocument/2006/relationships/image" Target="../media/image99.png"/><Relationship Id="rId5" Type="http://schemas.openxmlformats.org/officeDocument/2006/relationships/image" Target="../media/image97.png"/><Relationship Id="rId10" Type="http://schemas.openxmlformats.org/officeDocument/2006/relationships/image" Target="../media/image95.svg"/><Relationship Id="rId4" Type="http://schemas.openxmlformats.org/officeDocument/2006/relationships/image" Target="../media/image96.svg"/><Relationship Id="rId9" Type="http://schemas.openxmlformats.org/officeDocument/2006/relationships/image" Target="../media/image94.png"/></Relationships>
</file>

<file path=ppt/slides/_rels/slide29.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90.png"/><Relationship Id="rId7" Type="http://schemas.openxmlformats.org/officeDocument/2006/relationships/image" Target="../media/image97.png"/><Relationship Id="rId12" Type="http://schemas.openxmlformats.org/officeDocument/2006/relationships/image" Target="../media/image106.svg"/><Relationship Id="rId2" Type="http://schemas.openxmlformats.org/officeDocument/2006/relationships/notesSlide" Target="../notesSlides/notesSlide29.xml"/><Relationship Id="rId1" Type="http://schemas.openxmlformats.org/officeDocument/2006/relationships/slideLayout" Target="../slideLayouts/slideLayout55.xml"/><Relationship Id="rId6" Type="http://schemas.openxmlformats.org/officeDocument/2006/relationships/image" Target="../media/image104.svg"/><Relationship Id="rId11" Type="http://schemas.openxmlformats.org/officeDocument/2006/relationships/image" Target="../media/image105.png"/><Relationship Id="rId5" Type="http://schemas.openxmlformats.org/officeDocument/2006/relationships/image" Target="../media/image103.png"/><Relationship Id="rId10" Type="http://schemas.openxmlformats.org/officeDocument/2006/relationships/image" Target="../media/image95.svg"/><Relationship Id="rId4" Type="http://schemas.openxmlformats.org/officeDocument/2006/relationships/image" Target="../media/image96.svg"/><Relationship Id="rId9" Type="http://schemas.openxmlformats.org/officeDocument/2006/relationships/image" Target="../media/image9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image" Target="../media/image90.png"/><Relationship Id="rId7" Type="http://schemas.openxmlformats.org/officeDocument/2006/relationships/image" Target="../media/image94.png"/><Relationship Id="rId12" Type="http://schemas.openxmlformats.org/officeDocument/2006/relationships/image" Target="../media/image100.svg"/><Relationship Id="rId2" Type="http://schemas.openxmlformats.org/officeDocument/2006/relationships/notesSlide" Target="../notesSlides/notesSlide30.xml"/><Relationship Id="rId1" Type="http://schemas.openxmlformats.org/officeDocument/2006/relationships/slideLayout" Target="../slideLayouts/slideLayout55.xml"/><Relationship Id="rId6" Type="http://schemas.openxmlformats.org/officeDocument/2006/relationships/image" Target="../media/image93.svg"/><Relationship Id="rId11" Type="http://schemas.openxmlformats.org/officeDocument/2006/relationships/image" Target="../media/image99.png"/><Relationship Id="rId5" Type="http://schemas.openxmlformats.org/officeDocument/2006/relationships/image" Target="../media/image92.png"/><Relationship Id="rId10" Type="http://schemas.openxmlformats.org/officeDocument/2006/relationships/image" Target="../media/image98.svg"/><Relationship Id="rId4" Type="http://schemas.openxmlformats.org/officeDocument/2006/relationships/image" Target="../media/image96.svg"/><Relationship Id="rId9" Type="http://schemas.openxmlformats.org/officeDocument/2006/relationships/image" Target="../media/image97.png"/></Relationships>
</file>

<file path=ppt/slides/_rels/slide31.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90.png"/><Relationship Id="rId7" Type="http://schemas.openxmlformats.org/officeDocument/2006/relationships/image" Target="../media/image97.png"/><Relationship Id="rId12" Type="http://schemas.openxmlformats.org/officeDocument/2006/relationships/image" Target="../media/image102.svg"/><Relationship Id="rId2" Type="http://schemas.openxmlformats.org/officeDocument/2006/relationships/notesSlide" Target="../notesSlides/notesSlide31.xml"/><Relationship Id="rId1" Type="http://schemas.openxmlformats.org/officeDocument/2006/relationships/slideLayout" Target="../slideLayouts/slideLayout55.xml"/><Relationship Id="rId6" Type="http://schemas.openxmlformats.org/officeDocument/2006/relationships/image" Target="../media/image95.svg"/><Relationship Id="rId11" Type="http://schemas.openxmlformats.org/officeDocument/2006/relationships/image" Target="../media/image101.png"/><Relationship Id="rId5" Type="http://schemas.openxmlformats.org/officeDocument/2006/relationships/image" Target="../media/image94.png"/><Relationship Id="rId10" Type="http://schemas.openxmlformats.org/officeDocument/2006/relationships/image" Target="../media/image100.svg"/><Relationship Id="rId4" Type="http://schemas.openxmlformats.org/officeDocument/2006/relationships/image" Target="../media/image96.svg"/><Relationship Id="rId9" Type="http://schemas.openxmlformats.org/officeDocument/2006/relationships/image" Target="../media/image99.png"/></Relationships>
</file>

<file path=ppt/slides/_rels/slide32.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image" Target="../media/image90.png"/><Relationship Id="rId7" Type="http://schemas.openxmlformats.org/officeDocument/2006/relationships/image" Target="../media/image97.png"/><Relationship Id="rId12" Type="http://schemas.openxmlformats.org/officeDocument/2006/relationships/image" Target="../media/image108.svg"/><Relationship Id="rId2" Type="http://schemas.openxmlformats.org/officeDocument/2006/relationships/notesSlide" Target="../notesSlides/notesSlide32.xml"/><Relationship Id="rId1" Type="http://schemas.openxmlformats.org/officeDocument/2006/relationships/slideLayout" Target="../slideLayouts/slideLayout55.xml"/><Relationship Id="rId6" Type="http://schemas.openxmlformats.org/officeDocument/2006/relationships/image" Target="../media/image95.svg"/><Relationship Id="rId11" Type="http://schemas.openxmlformats.org/officeDocument/2006/relationships/image" Target="../media/image107.png"/><Relationship Id="rId5" Type="http://schemas.openxmlformats.org/officeDocument/2006/relationships/image" Target="../media/image94.png"/><Relationship Id="rId10" Type="http://schemas.openxmlformats.org/officeDocument/2006/relationships/image" Target="../media/image106.svg"/><Relationship Id="rId4" Type="http://schemas.openxmlformats.org/officeDocument/2006/relationships/image" Target="../media/image96.svg"/><Relationship Id="rId9" Type="http://schemas.openxmlformats.org/officeDocument/2006/relationships/image" Target="../media/image105.png"/></Relationships>
</file>

<file path=ppt/slides/_rels/slide33.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4.xml"/></Relationships>
</file>

<file path=ppt/slides/_rels/slide36.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notesSlide" Target="../notesSlides/notesSlide36.xml"/><Relationship Id="rId1" Type="http://schemas.openxmlformats.org/officeDocument/2006/relationships/slideLayout" Target="../slideLayouts/slideLayout90.xml"/><Relationship Id="rId6" Type="http://schemas.openxmlformats.org/officeDocument/2006/relationships/image" Target="../media/image113.svg"/><Relationship Id="rId5" Type="http://schemas.openxmlformats.org/officeDocument/2006/relationships/image" Target="../media/image112.png"/><Relationship Id="rId4" Type="http://schemas.openxmlformats.org/officeDocument/2006/relationships/image" Target="../media/image111.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0.xml"/></Relationships>
</file>

<file path=ppt/slides/_rels/slide39.xml.rels><?xml version="1.0" encoding="UTF-8" standalone="yes"?>
<Relationships xmlns="http://schemas.openxmlformats.org/package/2006/relationships"><Relationship Id="rId8" Type="http://schemas.openxmlformats.org/officeDocument/2006/relationships/hyperlink" Target="https://nationallife.wistia.com/medias/u7nlrqmf8y" TargetMode="External"/><Relationship Id="rId3" Type="http://schemas.openxmlformats.org/officeDocument/2006/relationships/image" Target="../media/image115.png"/><Relationship Id="rId7" Type="http://schemas.openxmlformats.org/officeDocument/2006/relationships/image" Target="../media/image118.png"/><Relationship Id="rId2" Type="http://schemas.openxmlformats.org/officeDocument/2006/relationships/notesSlide" Target="../notesSlides/notesSlide39.xml"/><Relationship Id="rId1" Type="http://schemas.openxmlformats.org/officeDocument/2006/relationships/slideLayout" Target="../slideLayouts/slideLayout33.xml"/><Relationship Id="rId6" Type="http://schemas.openxmlformats.org/officeDocument/2006/relationships/hyperlink" Target="https://nationallife.wistia.com/medias/043petzbsx" TargetMode="External"/><Relationship Id="rId11" Type="http://schemas.openxmlformats.org/officeDocument/2006/relationships/image" Target="../media/image120.png"/><Relationship Id="rId5" Type="http://schemas.openxmlformats.org/officeDocument/2006/relationships/image" Target="../media/image117.png"/><Relationship Id="rId10" Type="http://schemas.openxmlformats.org/officeDocument/2006/relationships/hyperlink" Target="https://nationallife.wistia.com/medias/pn1skbiqoc" TargetMode="External"/><Relationship Id="rId4" Type="http://schemas.openxmlformats.org/officeDocument/2006/relationships/image" Target="../media/image116.png"/><Relationship Id="rId9" Type="http://schemas.openxmlformats.org/officeDocument/2006/relationships/image" Target="../media/image11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2.xml"/></Relationships>
</file>

<file path=ppt/slides/_rels/slide40.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1.png"/><Relationship Id="rId7" Type="http://schemas.openxmlformats.org/officeDocument/2006/relationships/hyperlink" Target="https://merrillconnect.iscorp.com/nlg/viewDocument.action?itemNbr=65072" TargetMode="External"/><Relationship Id="rId2" Type="http://schemas.openxmlformats.org/officeDocument/2006/relationships/notesSlide" Target="../notesSlides/notesSlide40.xml"/><Relationship Id="rId1" Type="http://schemas.openxmlformats.org/officeDocument/2006/relationships/slideLayout" Target="../slideLayouts/slideLayout20.xml"/><Relationship Id="rId6" Type="http://schemas.openxmlformats.org/officeDocument/2006/relationships/image" Target="../media/image123.png"/><Relationship Id="rId5" Type="http://schemas.openxmlformats.org/officeDocument/2006/relationships/hyperlink" Target="https://merrillconnect.iscorp.com/nlg/viewDocument.action?itemNbr=67847" TargetMode="External"/><Relationship Id="rId4" Type="http://schemas.openxmlformats.org/officeDocument/2006/relationships/image" Target="../media/image122.png"/></Relationships>
</file>

<file path=ppt/slides/_rels/slide4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41.xml"/><Relationship Id="rId1" Type="http://schemas.openxmlformats.org/officeDocument/2006/relationships/slideLayout" Target="../slideLayouts/slideLayout117.xml"/></Relationships>
</file>

<file path=ppt/slides/_rels/slide4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42.xml"/><Relationship Id="rId1" Type="http://schemas.openxmlformats.org/officeDocument/2006/relationships/slideLayout" Target="../slideLayouts/slideLayout4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4.xml"/></Relationships>
</file>

<file path=ppt/slides/_rels/slide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28.png"/><Relationship Id="rId7"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34.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29.svg"/></Relationships>
</file>

<file path=ppt/slides/_rels/slide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xml"/><Relationship Id="rId1" Type="http://schemas.openxmlformats.org/officeDocument/2006/relationships/slideLayout" Target="../slideLayouts/slideLayout162.xml"/></Relationships>
</file>

<file path=ppt/slides/_rels/slide7.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7.xml"/><Relationship Id="rId1" Type="http://schemas.openxmlformats.org/officeDocument/2006/relationships/slideLayout" Target="../slideLayouts/slideLayout34.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svg"/><Relationship Id="rId9"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FA68A101-8F51-11EC-EFD8-C0EA15307414}"/>
              </a:ext>
            </a:extLst>
          </p:cNvPr>
          <p:cNvSpPr>
            <a:spLocks noGrp="1"/>
          </p:cNvSpPr>
          <p:nvPr>
            <p:ph type="sldNum" sz="quarter" idx="4"/>
          </p:nvPr>
        </p:nvSpPr>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a:t>
            </a:fld>
            <a:endParaRPr lang="en-US" dirty="0">
              <a:latin typeface="Aptos Light" panose="020B0004020202020204" pitchFamily="34" charset="0"/>
            </a:endParaRPr>
          </a:p>
        </p:txBody>
      </p:sp>
      <p:sp>
        <p:nvSpPr>
          <p:cNvPr id="8" name="Title 1">
            <a:extLst>
              <a:ext uri="{FF2B5EF4-FFF2-40B4-BE49-F238E27FC236}">
                <a16:creationId xmlns:a16="http://schemas.microsoft.com/office/drawing/2014/main" id="{EA0D8763-8CD4-1CC1-2937-B1B452A90C7F}"/>
              </a:ext>
            </a:extLst>
          </p:cNvPr>
          <p:cNvSpPr>
            <a:spLocks noGrp="1"/>
          </p:cNvSpPr>
          <p:nvPr>
            <p:ph type="title"/>
          </p:nvPr>
        </p:nvSpPr>
        <p:spPr>
          <a:xfrm>
            <a:off x="457200" y="2541648"/>
            <a:ext cx="7816788" cy="501804"/>
          </a:xfrm>
        </p:spPr>
        <p:txBody>
          <a:bodyPr/>
          <a:lstStyle/>
          <a:p>
            <a:r>
              <a:rPr lang="en-US" dirty="0"/>
              <a:t>Protect Your Most Valuable Assets</a:t>
            </a:r>
          </a:p>
        </p:txBody>
      </p:sp>
      <p:sp>
        <p:nvSpPr>
          <p:cNvPr id="9" name="Text Placeholder 2">
            <a:extLst>
              <a:ext uri="{FF2B5EF4-FFF2-40B4-BE49-F238E27FC236}">
                <a16:creationId xmlns:a16="http://schemas.microsoft.com/office/drawing/2014/main" id="{0214F5A5-3FF9-445A-E9DA-57884F2A622C}"/>
              </a:ext>
            </a:extLst>
          </p:cNvPr>
          <p:cNvSpPr>
            <a:spLocks noGrp="1"/>
          </p:cNvSpPr>
          <p:nvPr>
            <p:ph type="body" sz="quarter" idx="18"/>
          </p:nvPr>
        </p:nvSpPr>
        <p:spPr>
          <a:xfrm>
            <a:off x="457200" y="3064144"/>
            <a:ext cx="6905625" cy="250197"/>
          </a:xfrm>
        </p:spPr>
        <p:txBody>
          <a:bodyPr/>
          <a:lstStyle/>
          <a:p>
            <a:r>
              <a:rPr lang="en-US" sz="1800" dirty="0">
                <a:solidFill>
                  <a:srgbClr val="111111"/>
                </a:solidFill>
                <a:effectLst/>
                <a:latin typeface=".SFUI-Regular"/>
                <a:ea typeface="Aptos" panose="020B0004020202020204" pitchFamily="34" charset="0"/>
                <a:cs typeface="Aptos" panose="020B0004020202020204" pitchFamily="34" charset="0"/>
              </a:rPr>
              <a:t>Prepare Your Business for the Unpredictable</a:t>
            </a:r>
            <a:endParaRPr lang="en-US" dirty="0"/>
          </a:p>
        </p:txBody>
      </p:sp>
      <p:sp>
        <p:nvSpPr>
          <p:cNvPr id="10" name="Text Placeholder 3">
            <a:extLst>
              <a:ext uri="{FF2B5EF4-FFF2-40B4-BE49-F238E27FC236}">
                <a16:creationId xmlns:a16="http://schemas.microsoft.com/office/drawing/2014/main" id="{0A252F78-4A47-D445-B017-2FD8B3A52A06}"/>
              </a:ext>
            </a:extLst>
          </p:cNvPr>
          <p:cNvSpPr>
            <a:spLocks noGrp="1"/>
          </p:cNvSpPr>
          <p:nvPr>
            <p:ph type="body" sz="quarter" idx="19"/>
          </p:nvPr>
        </p:nvSpPr>
        <p:spPr>
          <a:xfrm>
            <a:off x="457200" y="3657600"/>
            <a:ext cx="6905625" cy="250903"/>
          </a:xfrm>
        </p:spPr>
        <p:txBody>
          <a:bodyPr/>
          <a:lstStyle/>
          <a:p>
            <a:r>
              <a:rPr lang="en-US" dirty="0"/>
              <a:t>Speaker First and Last Name</a:t>
            </a:r>
          </a:p>
        </p:txBody>
      </p:sp>
      <p:sp>
        <p:nvSpPr>
          <p:cNvPr id="11" name="Text Placeholder 4">
            <a:extLst>
              <a:ext uri="{FF2B5EF4-FFF2-40B4-BE49-F238E27FC236}">
                <a16:creationId xmlns:a16="http://schemas.microsoft.com/office/drawing/2014/main" id="{7E397D06-F0D7-0C67-9BC0-2E686C95E78C}"/>
              </a:ext>
            </a:extLst>
          </p:cNvPr>
          <p:cNvSpPr>
            <a:spLocks noGrp="1"/>
          </p:cNvSpPr>
          <p:nvPr>
            <p:ph type="body" sz="quarter" idx="20"/>
          </p:nvPr>
        </p:nvSpPr>
        <p:spPr>
          <a:xfrm>
            <a:off x="457200" y="3943896"/>
            <a:ext cx="6905625" cy="223074"/>
          </a:xfrm>
        </p:spPr>
        <p:txBody>
          <a:bodyPr/>
          <a:lstStyle/>
          <a:p>
            <a:r>
              <a:rPr lang="en-US" dirty="0"/>
              <a:t>Job Title or Date</a:t>
            </a:r>
          </a:p>
        </p:txBody>
      </p:sp>
      <p:sp>
        <p:nvSpPr>
          <p:cNvPr id="12" name="Date Placeholder 21">
            <a:extLst>
              <a:ext uri="{FF2B5EF4-FFF2-40B4-BE49-F238E27FC236}">
                <a16:creationId xmlns:a16="http://schemas.microsoft.com/office/drawing/2014/main" id="{261B669C-0F30-B2CE-4FF0-BDF27077C54F}"/>
              </a:ext>
            </a:extLst>
          </p:cNvPr>
          <p:cNvSpPr txBox="1">
            <a:spLocks/>
          </p:cNvSpPr>
          <p:nvPr/>
        </p:nvSpPr>
        <p:spPr>
          <a:xfrm>
            <a:off x="457200" y="6469663"/>
            <a:ext cx="3735091" cy="169277"/>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i="0" dirty="0">
                <a:solidFill>
                  <a:schemeClr val="tx2"/>
                </a:solidFill>
                <a:latin typeface="Aptos Light" panose="020B0004020202020204" pitchFamily="34" charset="0"/>
              </a:rPr>
              <a:t>TC7644973(0225)3</a:t>
            </a:r>
            <a:endParaRPr lang="en-US" sz="900" b="0" i="0" dirty="0">
              <a:solidFill>
                <a:schemeClr val="tx2"/>
              </a:solidFill>
              <a:latin typeface="Aptos Light" panose="020B0004020202020204" pitchFamily="34" charset="0"/>
            </a:endParaRPr>
          </a:p>
        </p:txBody>
      </p:sp>
      <p:sp>
        <p:nvSpPr>
          <p:cNvPr id="13" name="TextBox 12">
            <a:extLst>
              <a:ext uri="{FF2B5EF4-FFF2-40B4-BE49-F238E27FC236}">
                <a16:creationId xmlns:a16="http://schemas.microsoft.com/office/drawing/2014/main" id="{E9DC8177-F842-8F75-DD17-B7F98245E10A}"/>
              </a:ext>
            </a:extLst>
          </p:cNvPr>
          <p:cNvSpPr txBox="1"/>
          <p:nvPr/>
        </p:nvSpPr>
        <p:spPr>
          <a:xfrm>
            <a:off x="460621" y="4486382"/>
            <a:ext cx="6287651" cy="1469633"/>
          </a:xfrm>
          <a:prstGeom prst="rect">
            <a:avLst/>
          </a:prstGeom>
          <a:noFill/>
        </p:spPr>
        <p:txBody>
          <a:bodyPr wrap="square" lIns="0" tIns="0" rIns="0" bIns="0" rtlCol="0">
            <a:spAutoFit/>
          </a:bodyPr>
          <a:lstStyle/>
          <a:p>
            <a:pPr>
              <a:spcAft>
                <a:spcPts val="600"/>
              </a:spcAft>
            </a:pPr>
            <a:r>
              <a:rPr lang="en-US" sz="950" b="0" i="0" dirty="0">
                <a:solidFill>
                  <a:schemeClr val="tx2"/>
                </a:solidFill>
                <a:latin typeface="Aptos Light" panose="020B0004020202020204" pitchFamily="34" charset="0"/>
                <a:cs typeface="Arial Narrow" panose="020B0604020202020204" pitchFamily="34" charset="0"/>
              </a:rPr>
              <a:t>National Life Group® is a trade name of National Life Insurance Company, Montpelier, VT, Life Insurance  Company</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of the Southwest, Addison, TX, and their affiliates.  Each company of National Life Group is solely responsible </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for its own financial condition and contractual obligations. Life Insurance Company of the Southwest is not an authorized insurer in New York</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and does not conduct insurance business in New York.</a:t>
            </a:r>
          </a:p>
          <a:p>
            <a:pPr>
              <a:spcAft>
                <a:spcPts val="600"/>
              </a:spcAft>
            </a:pPr>
            <a:r>
              <a:rPr lang="en-US" sz="950" b="0" i="0" dirty="0">
                <a:solidFill>
                  <a:schemeClr val="tx2"/>
                </a:solidFill>
                <a:latin typeface="Aptos Light" panose="020B0004020202020204" pitchFamily="34" charset="0"/>
                <a:cs typeface="Arial Narrow" panose="020B0604020202020204" pitchFamily="34" charset="0"/>
              </a:rPr>
              <a:t>This presentation may not be recorded, copied, transmitted or otherwise disseminated using  any </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device –</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including</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latin typeface="Aptos Light" panose="020B0004020202020204" pitchFamily="34" charset="0"/>
                <a:cs typeface="Arial Narrow" panose="020B0604020202020204" pitchFamily="34" charset="0"/>
              </a:rPr>
              <a:t>but not limited to artificial intelligence note-taking platforms, webinar and browser recording  functions, </a:t>
            </a:r>
            <a:br>
              <a:rPr lang="en-US" sz="950" b="0" i="0" dirty="0">
                <a:solidFill>
                  <a:schemeClr val="tx2"/>
                </a:solidFill>
                <a:latin typeface="Aptos Light" panose="020B0004020202020204" pitchFamily="34" charset="0"/>
                <a:cs typeface="Arial Narrow" panose="020B0604020202020204" pitchFamily="34" charset="0"/>
              </a:rPr>
            </a:br>
            <a:r>
              <a:rPr lang="en-US" sz="950" b="0" i="0" dirty="0">
                <a:solidFill>
                  <a:schemeClr val="tx2"/>
                </a:solidFill>
                <a:latin typeface="Aptos Light" panose="020B0004020202020204" pitchFamily="34" charset="0"/>
                <a:cs typeface="Arial Narrow" panose="020B0604020202020204" pitchFamily="34" charset="0"/>
              </a:rPr>
              <a:t>and meeting recording software – without the express written permission of National Life Group.</a:t>
            </a:r>
          </a:p>
          <a:p>
            <a:pPr marL="0" marR="0" lvl="0" indent="0" defTabSz="914400" rtl="0" eaLnBrk="1" fontAlgn="auto" latinLnBrk="0" hangingPunct="1">
              <a:lnSpc>
                <a:spcPct val="100000"/>
              </a:lnSpc>
              <a:spcBef>
                <a:spcPts val="0"/>
              </a:spcBef>
              <a:spcAft>
                <a:spcPts val="600"/>
              </a:spcAft>
              <a:buClrTx/>
              <a:buSzTx/>
              <a:buFontTx/>
              <a:buNone/>
              <a:tabLst/>
              <a:defRPr/>
            </a:pPr>
            <a:r>
              <a:rPr lang="en-US" sz="950" b="0" i="0" dirty="0">
                <a:solidFill>
                  <a:schemeClr val="tx2"/>
                </a:solidFill>
                <a:effectLst/>
                <a:latin typeface="Aptos Light" panose="020B0004020202020204" pitchFamily="34" charset="0"/>
                <a:cs typeface="Arial Narrow" panose="020B0604020202020204" pitchFamily="34" charset="0"/>
              </a:rPr>
              <a:t>The companies of National Life Group® and their representatives do not offer tax  or</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effectLst/>
                <a:latin typeface="Aptos Light" panose="020B0004020202020204" pitchFamily="34" charset="0"/>
                <a:cs typeface="Arial Narrow" panose="020B0604020202020204" pitchFamily="34" charset="0"/>
              </a:rPr>
              <a:t>legal</a:t>
            </a:r>
            <a:r>
              <a:rPr lang="en-US" sz="950" dirty="0">
                <a:solidFill>
                  <a:schemeClr val="tx2"/>
                </a:solidFill>
                <a:latin typeface="Aptos Light" panose="020B0004020202020204" pitchFamily="34" charset="0"/>
                <a:cs typeface="Arial Narrow" panose="020B0604020202020204" pitchFamily="34" charset="0"/>
              </a:rPr>
              <a:t> </a:t>
            </a:r>
            <a:r>
              <a:rPr lang="en-US" sz="950" b="0" i="0" dirty="0">
                <a:solidFill>
                  <a:schemeClr val="tx2"/>
                </a:solidFill>
                <a:effectLst/>
                <a:latin typeface="Aptos Light" panose="020B0004020202020204" pitchFamily="34" charset="0"/>
                <a:cs typeface="Arial Narrow" panose="020B0604020202020204" pitchFamily="34" charset="0"/>
              </a:rPr>
              <a:t>advice.</a:t>
            </a:r>
            <a:br>
              <a:rPr lang="en-US" sz="950" b="0" i="0" dirty="0">
                <a:solidFill>
                  <a:schemeClr val="tx2"/>
                </a:solidFill>
                <a:effectLst/>
                <a:latin typeface="Aptos Light" panose="020B0004020202020204" pitchFamily="34" charset="0"/>
                <a:cs typeface="Arial Narrow" panose="020B0604020202020204" pitchFamily="34" charset="0"/>
              </a:rPr>
            </a:br>
            <a:r>
              <a:rPr lang="en-US" sz="950" b="0" i="0" dirty="0">
                <a:solidFill>
                  <a:schemeClr val="tx2"/>
                </a:solidFill>
                <a:effectLst/>
                <a:latin typeface="Aptos Light" panose="020B0004020202020204" pitchFamily="34" charset="0"/>
                <a:cs typeface="Arial Narrow" panose="020B0604020202020204" pitchFamily="34" charset="0"/>
              </a:rPr>
              <a:t>Please encourage your clients to consult with their appropriate professional advisor.</a:t>
            </a:r>
            <a:endParaRPr lang="en-US" sz="950" b="0" i="0" dirty="0">
              <a:solidFill>
                <a:schemeClr val="tx2"/>
              </a:solidFill>
              <a:latin typeface="Aptos Light" panose="020B0004020202020204" pitchFamily="34" charset="0"/>
              <a:cs typeface="Arial Narrow" panose="020B0604020202020204" pitchFamily="34" charset="0"/>
            </a:endParaRPr>
          </a:p>
        </p:txBody>
      </p:sp>
      <p:pic>
        <p:nvPicPr>
          <p:cNvPr id="43" name="Picture Placeholder 42" descr="A group of people looking at a computer screen&#10;&#10;AI-generated content may be incorrect.">
            <a:extLst>
              <a:ext uri="{FF2B5EF4-FFF2-40B4-BE49-F238E27FC236}">
                <a16:creationId xmlns:a16="http://schemas.microsoft.com/office/drawing/2014/main" id="{0A49D937-0754-28CC-B72C-9F089AE745E1}"/>
              </a:ext>
            </a:extLst>
          </p:cNvPr>
          <p:cNvPicPr>
            <a:picLocks noGrp="1" noChangeAspect="1"/>
          </p:cNvPicPr>
          <p:nvPr>
            <p:ph type="pic" sz="quarter" idx="11"/>
          </p:nvPr>
        </p:nvPicPr>
        <p:blipFill>
          <a:blip r:embed="rId3"/>
          <a:srcRect l="2654" r="2654"/>
          <a:stretch>
            <a:fillRect/>
          </a:stretch>
        </p:blipFill>
        <p:spPr/>
      </p:pic>
      <p:cxnSp>
        <p:nvCxnSpPr>
          <p:cNvPr id="45" name="Straight Connector 44">
            <a:extLst>
              <a:ext uri="{FF2B5EF4-FFF2-40B4-BE49-F238E27FC236}">
                <a16:creationId xmlns:a16="http://schemas.microsoft.com/office/drawing/2014/main" id="{898238A7-D05E-47B5-78ED-843B8BB59FE5}"/>
              </a:ext>
            </a:extLst>
          </p:cNvPr>
          <p:cNvCxnSpPr>
            <a:cxnSpLocks/>
          </p:cNvCxnSpPr>
          <p:nvPr/>
        </p:nvCxnSpPr>
        <p:spPr>
          <a:xfrm>
            <a:off x="8868371" y="0"/>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46" name="Straight Connector 45">
            <a:extLst>
              <a:ext uri="{FF2B5EF4-FFF2-40B4-BE49-F238E27FC236}">
                <a16:creationId xmlns:a16="http://schemas.microsoft.com/office/drawing/2014/main" id="{AE42D0F6-9037-A88A-54AB-FD14CAE68CD7}"/>
              </a:ext>
            </a:extLst>
          </p:cNvPr>
          <p:cNvCxnSpPr>
            <a:cxnSpLocks/>
          </p:cNvCxnSpPr>
          <p:nvPr/>
        </p:nvCxnSpPr>
        <p:spPr>
          <a:xfrm flipV="1">
            <a:off x="10455952" y="1219620"/>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0A379B13-D265-64B6-ED96-73FAA9F8A772}"/>
              </a:ext>
            </a:extLst>
          </p:cNvPr>
          <p:cNvCxnSpPr>
            <a:cxnSpLocks/>
          </p:cNvCxnSpPr>
          <p:nvPr/>
        </p:nvCxnSpPr>
        <p:spPr>
          <a:xfrm flipV="1">
            <a:off x="9794482" y="3409662"/>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48" name="Straight Connector 47">
            <a:extLst>
              <a:ext uri="{FF2B5EF4-FFF2-40B4-BE49-F238E27FC236}">
                <a16:creationId xmlns:a16="http://schemas.microsoft.com/office/drawing/2014/main" id="{A9CE65A6-77E4-9EAE-985A-D5585970DF06}"/>
              </a:ext>
            </a:extLst>
          </p:cNvPr>
          <p:cNvCxnSpPr>
            <a:cxnSpLocks/>
          </p:cNvCxnSpPr>
          <p:nvPr/>
        </p:nvCxnSpPr>
        <p:spPr>
          <a:xfrm flipH="1" flipV="1">
            <a:off x="11393188" y="2817164"/>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91779837-66D6-4352-B3F9-55715B423532}"/>
              </a:ext>
            </a:extLst>
          </p:cNvPr>
          <p:cNvCxnSpPr>
            <a:cxnSpLocks/>
          </p:cNvCxnSpPr>
          <p:nvPr/>
        </p:nvCxnSpPr>
        <p:spPr>
          <a:xfrm flipV="1">
            <a:off x="11393188" y="2310943"/>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2EAA382B-9761-D9A0-1C4A-8EE14CEE98F2}"/>
              </a:ext>
            </a:extLst>
          </p:cNvPr>
          <p:cNvCxnSpPr>
            <a:cxnSpLocks/>
          </p:cNvCxnSpPr>
          <p:nvPr/>
        </p:nvCxnSpPr>
        <p:spPr>
          <a:xfrm flipH="1" flipV="1">
            <a:off x="7968778" y="3775453"/>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C0D05AD7-1D66-517F-C377-8070470AA1F0}"/>
              </a:ext>
            </a:extLst>
          </p:cNvPr>
          <p:cNvCxnSpPr>
            <a:cxnSpLocks/>
          </p:cNvCxnSpPr>
          <p:nvPr/>
        </p:nvCxnSpPr>
        <p:spPr>
          <a:xfrm flipH="1">
            <a:off x="4865326" y="3775453"/>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2EE276E9-BBB9-F07B-4A55-8269414B8FC9}"/>
              </a:ext>
            </a:extLst>
          </p:cNvPr>
          <p:cNvCxnSpPr>
            <a:cxnSpLocks/>
          </p:cNvCxnSpPr>
          <p:nvPr/>
        </p:nvCxnSpPr>
        <p:spPr>
          <a:xfrm>
            <a:off x="10817197" y="1219620"/>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6485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69CD4-C144-949A-E506-9696584BC2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08BBDB-AB06-4A6D-3CBB-89264B145645}"/>
              </a:ext>
            </a:extLst>
          </p:cNvPr>
          <p:cNvSpPr>
            <a:spLocks noGrp="1"/>
          </p:cNvSpPr>
          <p:nvPr>
            <p:ph type="title"/>
          </p:nvPr>
        </p:nvSpPr>
        <p:spPr/>
        <p:txBody>
          <a:bodyPr/>
          <a:lstStyle/>
          <a:p>
            <a:r>
              <a:rPr lang="en-US" dirty="0"/>
              <a:t>Planning with </a:t>
            </a:r>
            <a:r>
              <a:rPr lang="en-US" b="1" dirty="0"/>
              <a:t>Key Person Insurance</a:t>
            </a:r>
          </a:p>
        </p:txBody>
      </p:sp>
      <p:sp>
        <p:nvSpPr>
          <p:cNvPr id="10" name="Slide Number Placeholder 9">
            <a:extLst>
              <a:ext uri="{FF2B5EF4-FFF2-40B4-BE49-F238E27FC236}">
                <a16:creationId xmlns:a16="http://schemas.microsoft.com/office/drawing/2014/main" id="{4624E165-55B3-8602-B111-CE9AAFB94E3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8" name="Text Placeholder 7">
            <a:extLst>
              <a:ext uri="{FF2B5EF4-FFF2-40B4-BE49-F238E27FC236}">
                <a16:creationId xmlns:a16="http://schemas.microsoft.com/office/drawing/2014/main" id="{78F2EA99-182A-5DB4-4862-9CE12D4FC071}"/>
              </a:ext>
            </a:extLst>
          </p:cNvPr>
          <p:cNvSpPr txBox="1">
            <a:spLocks/>
          </p:cNvSpPr>
          <p:nvPr/>
        </p:nvSpPr>
        <p:spPr>
          <a:xfrm>
            <a:off x="283581" y="2766259"/>
            <a:ext cx="3657600" cy="2286000"/>
          </a:xfrm>
          <a:prstGeom prst="rect">
            <a:avLst/>
          </a:prstGeom>
          <a:solidFill>
            <a:schemeClr val="bg1">
              <a:alpha val="35000"/>
            </a:schemeClr>
          </a:solidFill>
        </p:spPr>
        <p:txBody>
          <a:bodyPr vert="horz" lIns="182880" tIns="27432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Keep the business running</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lang="en-US" sz="2200" dirty="0">
                <a:solidFill>
                  <a:srgbClr val="414041"/>
                </a:solidFill>
                <a:latin typeface="Aptos" panose="02110004020202020204"/>
              </a:rPr>
              <a:t>Cover expenses</a:t>
            </a:r>
            <a:endPar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4" name="Text Placeholder 7">
            <a:extLst>
              <a:ext uri="{FF2B5EF4-FFF2-40B4-BE49-F238E27FC236}">
                <a16:creationId xmlns:a16="http://schemas.microsoft.com/office/drawing/2014/main" id="{62CCE990-DBED-9BE9-504D-960C0F7A8528}"/>
              </a:ext>
            </a:extLst>
          </p:cNvPr>
          <p:cNvSpPr txBox="1">
            <a:spLocks/>
          </p:cNvSpPr>
          <p:nvPr/>
        </p:nvSpPr>
        <p:spPr>
          <a:xfrm>
            <a:off x="8247771" y="2766259"/>
            <a:ext cx="3657600" cy="2286000"/>
          </a:xfrm>
          <a:prstGeom prst="rect">
            <a:avLst/>
          </a:prstGeom>
          <a:solidFill>
            <a:schemeClr val="bg1">
              <a:alpha val="35000"/>
            </a:schemeClr>
          </a:solidFill>
        </p:spPr>
        <p:txBody>
          <a:bodyPr vert="horz" lIns="182880" tIns="274320" rIns="182880" bIns="91440" rtlCol="0" anchor="t">
            <a:noAutofit/>
          </a:bodyPr>
          <a:lstStyle>
            <a:defPPr>
              <a:defRPr lang="en-US"/>
            </a:defPPr>
            <a:lvl1pPr marL="236538" marR="0" lvl="0" indent="-236538" fontAlgn="auto">
              <a:lnSpc>
                <a:spcPct val="90000"/>
              </a:lnSpc>
              <a:spcBef>
                <a:spcPts val="1000"/>
              </a:spcBef>
              <a:spcAft>
                <a:spcPts val="0"/>
              </a:spcAft>
              <a:buClr>
                <a:srgbClr val="3C9B34"/>
              </a:buClr>
              <a:buSzTx/>
              <a:buFont typeface="Arial" panose="020B0604020202020204" pitchFamily="34" charset="0"/>
              <a:buChar char="•"/>
              <a:tabLst/>
              <a:defRPr kumimoji="0" sz="2200" b="0" i="0" u="none" strike="noStrike" cap="none" spc="0" normalizeH="0" baseline="0">
                <a:ln>
                  <a:noFill/>
                </a:ln>
                <a:solidFill>
                  <a:srgbClr val="414041"/>
                </a:solidFill>
                <a:effectLst/>
                <a:uLnTx/>
                <a:uFillTx/>
                <a:latin typeface="Aptos" panose="02110004020202020204"/>
              </a:defRPr>
            </a:lvl1pPr>
            <a:lvl2pPr marL="285750" indent="0">
              <a:lnSpc>
                <a:spcPct val="90000"/>
              </a:lnSpc>
              <a:spcBef>
                <a:spcPts val="500"/>
              </a:spcBef>
              <a:buFont typeface="Arial" panose="020B0604020202020204" pitchFamily="34" charset="0"/>
              <a:buNone/>
              <a:tabLst/>
              <a:defRPr sz="2000"/>
            </a:lvl2pPr>
            <a:lvl3pPr marL="808038" indent="-236538">
              <a:lnSpc>
                <a:spcPct val="90000"/>
              </a:lnSpc>
              <a:spcBef>
                <a:spcPts val="500"/>
              </a:spcBef>
              <a:buFont typeface="Arial" panose="020B0604020202020204" pitchFamily="34" charset="0"/>
              <a:buChar char="•"/>
              <a:tabLst/>
            </a:lvl3pPr>
            <a:lvl4pPr marL="1031875" indent="-223838">
              <a:lnSpc>
                <a:spcPct val="90000"/>
              </a:lnSpc>
              <a:spcBef>
                <a:spcPts val="500"/>
              </a:spcBef>
              <a:buFont typeface="Arial" panose="020B0604020202020204" pitchFamily="34" charset="0"/>
              <a:buChar char="•"/>
              <a:tabLst/>
            </a:lvl4pPr>
            <a:lvl5pPr marL="1257300" indent="-225425">
              <a:lnSpc>
                <a:spcPct val="90000"/>
              </a:lnSpc>
              <a:spcBef>
                <a:spcPts val="500"/>
              </a:spcBef>
              <a:buFont typeface="Arial" panose="020B0604020202020204" pitchFamily="34" charset="0"/>
              <a:buChar char="•"/>
              <a:tabLst/>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Does this keep you up at night?</a:t>
            </a:r>
          </a:p>
        </p:txBody>
      </p:sp>
      <p:sp>
        <p:nvSpPr>
          <p:cNvPr id="6" name="Text Placeholder 7">
            <a:extLst>
              <a:ext uri="{FF2B5EF4-FFF2-40B4-BE49-F238E27FC236}">
                <a16:creationId xmlns:a16="http://schemas.microsoft.com/office/drawing/2014/main" id="{5959E2FC-B2B4-E936-FAA4-7291397984A2}"/>
              </a:ext>
            </a:extLst>
          </p:cNvPr>
          <p:cNvSpPr txBox="1">
            <a:spLocks/>
          </p:cNvSpPr>
          <p:nvPr/>
        </p:nvSpPr>
        <p:spPr>
          <a:xfrm>
            <a:off x="4265676" y="2766259"/>
            <a:ext cx="3657600" cy="2286000"/>
          </a:xfrm>
          <a:prstGeom prst="rect">
            <a:avLst/>
          </a:prstGeom>
          <a:solidFill>
            <a:schemeClr val="bg1">
              <a:alpha val="35000"/>
            </a:schemeClr>
          </a:solidFill>
        </p:spPr>
        <p:txBody>
          <a:bodyPr vert="horz" lIns="182880" tIns="274320" rIns="182880" bIns="91440" rtlCol="0" anchor="t">
            <a:noAutofit/>
          </a:bodyPr>
          <a:lstStyle>
            <a:defPPr>
              <a:defRPr lang="en-US"/>
            </a:defPPr>
            <a:lvl1pPr marL="236538" marR="0" lvl="0" indent="-236538" fontAlgn="auto">
              <a:lnSpc>
                <a:spcPct val="90000"/>
              </a:lnSpc>
              <a:spcBef>
                <a:spcPts val="1000"/>
              </a:spcBef>
              <a:spcAft>
                <a:spcPts val="0"/>
              </a:spcAft>
              <a:buClr>
                <a:srgbClr val="3C9B34"/>
              </a:buClr>
              <a:buSzTx/>
              <a:buFont typeface="Arial" panose="020B0604020202020204" pitchFamily="34" charset="0"/>
              <a:buChar char="•"/>
              <a:tabLst/>
              <a:defRPr kumimoji="0" sz="2200" b="0" i="0" u="none" strike="noStrike" cap="none" spc="0" normalizeH="0" baseline="0">
                <a:ln>
                  <a:noFill/>
                </a:ln>
                <a:solidFill>
                  <a:srgbClr val="414041"/>
                </a:solidFill>
                <a:effectLst/>
                <a:uLnTx/>
                <a:uFillTx/>
                <a:latin typeface="Aptos" panose="02110004020202020204"/>
              </a:defRPr>
            </a:lvl1pPr>
            <a:lvl2pPr marL="285750" indent="0">
              <a:lnSpc>
                <a:spcPct val="90000"/>
              </a:lnSpc>
              <a:spcBef>
                <a:spcPts val="500"/>
              </a:spcBef>
              <a:buFont typeface="Arial" panose="020B0604020202020204" pitchFamily="34" charset="0"/>
              <a:buNone/>
              <a:tabLst/>
              <a:defRPr sz="2000"/>
            </a:lvl2pPr>
            <a:lvl3pPr marL="808038" indent="-236538">
              <a:lnSpc>
                <a:spcPct val="90000"/>
              </a:lnSpc>
              <a:spcBef>
                <a:spcPts val="500"/>
              </a:spcBef>
              <a:buFont typeface="Arial" panose="020B0604020202020204" pitchFamily="34" charset="0"/>
              <a:buChar char="•"/>
              <a:tabLst/>
            </a:lvl3pPr>
            <a:lvl4pPr marL="1031875" indent="-223838">
              <a:lnSpc>
                <a:spcPct val="90000"/>
              </a:lnSpc>
              <a:spcBef>
                <a:spcPts val="500"/>
              </a:spcBef>
              <a:buFont typeface="Arial" panose="020B0604020202020204" pitchFamily="34" charset="0"/>
              <a:buChar char="•"/>
              <a:tabLst/>
            </a:lvl4pPr>
            <a:lvl5pPr marL="1257300" indent="-225425">
              <a:lnSpc>
                <a:spcPct val="90000"/>
              </a:lnSpc>
              <a:spcBef>
                <a:spcPts val="500"/>
              </a:spcBef>
              <a:buFont typeface="Arial" panose="020B0604020202020204" pitchFamily="34" charset="0"/>
              <a:buChar char="•"/>
              <a:tabLst/>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b="0" i="0" u="none" strike="noStrike" kern="1200" cap="none" spc="0" normalizeH="0" baseline="0" noProof="0" dirty="0">
                <a:ln>
                  <a:noFill/>
                </a:ln>
                <a:solidFill>
                  <a:srgbClr val="414041"/>
                </a:solidFill>
                <a:effectLst/>
                <a:uLnTx/>
                <a:uFillTx/>
                <a:latin typeface="Aptos" panose="02110004020202020204"/>
                <a:ea typeface="+mn-ea"/>
                <a:cs typeface="+mn-cs"/>
              </a:rPr>
              <a:t>Impact on business</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lang="en-US" dirty="0">
                <a:solidFill>
                  <a:srgbClr val="414041"/>
                </a:solidFill>
                <a:latin typeface="Aptos" panose="02110004020202020204"/>
              </a:rPr>
              <a:t>Impact with lenders</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b="0" i="0" u="none" strike="noStrike" kern="1200" cap="none" spc="0" normalizeH="0" baseline="0" noProof="0" dirty="0">
                <a:ln>
                  <a:noFill/>
                </a:ln>
                <a:solidFill>
                  <a:srgbClr val="414041"/>
                </a:solidFill>
                <a:effectLst/>
                <a:uLnTx/>
                <a:uFillTx/>
                <a:latin typeface="Aptos" panose="02110004020202020204"/>
                <a:ea typeface="+mn-ea"/>
                <a:cs typeface="+mn-cs"/>
              </a:rPr>
              <a:t>Business cash flow</a:t>
            </a:r>
          </a:p>
        </p:txBody>
      </p:sp>
      <p:sp>
        <p:nvSpPr>
          <p:cNvPr id="3" name="Rectangle 2">
            <a:extLst>
              <a:ext uri="{FF2B5EF4-FFF2-40B4-BE49-F238E27FC236}">
                <a16:creationId xmlns:a16="http://schemas.microsoft.com/office/drawing/2014/main" id="{6769E554-7400-AE98-9F1C-327921414816}"/>
              </a:ext>
            </a:extLst>
          </p:cNvPr>
          <p:cNvSpPr/>
          <p:nvPr/>
        </p:nvSpPr>
        <p:spPr>
          <a:xfrm>
            <a:off x="283581" y="1840284"/>
            <a:ext cx="3657600" cy="925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F3F3F5"/>
                </a:solidFill>
                <a:latin typeface="Aptos" panose="02110004020202020204"/>
              </a:rPr>
              <a:t>C</a:t>
            </a:r>
            <a:r>
              <a:rPr kumimoji="0" lang="en-US" sz="2400" b="1" i="0" u="none" strike="noStrike" kern="1200" cap="none" spc="0" normalizeH="0" baseline="0" noProof="0" dirty="0" err="1">
                <a:ln>
                  <a:noFill/>
                </a:ln>
                <a:solidFill>
                  <a:srgbClr val="F3F3F5"/>
                </a:solidFill>
                <a:effectLst/>
                <a:uLnTx/>
                <a:uFillTx/>
                <a:latin typeface="Aptos" panose="02110004020202020204"/>
                <a:ea typeface="+mn-ea"/>
                <a:cs typeface="+mn-cs"/>
              </a:rPr>
              <a:t>ertainty</a:t>
            </a:r>
            <a:endParaRPr kumimoji="0" lang="en-US" sz="2400" b="1"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9" name="Rectangle 8">
            <a:extLst>
              <a:ext uri="{FF2B5EF4-FFF2-40B4-BE49-F238E27FC236}">
                <a16:creationId xmlns:a16="http://schemas.microsoft.com/office/drawing/2014/main" id="{804EF4E5-6589-D5F7-1C59-87AE39078EB9}"/>
              </a:ext>
            </a:extLst>
          </p:cNvPr>
          <p:cNvSpPr/>
          <p:nvPr/>
        </p:nvSpPr>
        <p:spPr>
          <a:xfrm>
            <a:off x="4265676" y="1840284"/>
            <a:ext cx="3657600" cy="925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3F3F5"/>
                </a:solidFill>
                <a:effectLst/>
                <a:uLnTx/>
                <a:uFillTx/>
                <a:latin typeface="Aptos" panose="02110004020202020204"/>
                <a:ea typeface="+mn-ea"/>
                <a:cs typeface="+mn-cs"/>
              </a:rPr>
              <a:t>Stability</a:t>
            </a:r>
          </a:p>
        </p:txBody>
      </p:sp>
      <p:sp>
        <p:nvSpPr>
          <p:cNvPr id="11" name="Rectangle 10">
            <a:extLst>
              <a:ext uri="{FF2B5EF4-FFF2-40B4-BE49-F238E27FC236}">
                <a16:creationId xmlns:a16="http://schemas.microsoft.com/office/drawing/2014/main" id="{DA4F0198-AF4A-CEBB-3BC0-CD10BE86BEDB}"/>
              </a:ext>
            </a:extLst>
          </p:cNvPr>
          <p:cNvSpPr/>
          <p:nvPr/>
        </p:nvSpPr>
        <p:spPr>
          <a:xfrm>
            <a:off x="8247771" y="1840284"/>
            <a:ext cx="3657600" cy="925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F3F3F5"/>
                </a:solidFill>
                <a:latin typeface="Aptos" panose="02110004020202020204"/>
              </a:rPr>
              <a:t>Security</a:t>
            </a:r>
            <a:endParaRPr kumimoji="0" lang="en-US" sz="2400" b="1"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149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E83DF-DAA8-E692-E3A2-856915D13343}"/>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A955DA-262B-D42D-7100-DC5614BF6B40}"/>
              </a:ext>
            </a:extLst>
          </p:cNvPr>
          <p:cNvSpPr>
            <a:spLocks noGrp="1"/>
          </p:cNvSpPr>
          <p:nvPr>
            <p:ph type="title"/>
          </p:nvPr>
        </p:nvSpPr>
        <p:spPr/>
        <p:txBody>
          <a:bodyPr/>
          <a:lstStyle/>
          <a:p>
            <a:r>
              <a:rPr lang="en-US"/>
              <a:t>Key Person Insurance | </a:t>
            </a:r>
            <a:r>
              <a:rPr lang="en-US" b="1"/>
              <a:t>How it Works</a:t>
            </a:r>
          </a:p>
        </p:txBody>
      </p:sp>
      <p:grpSp>
        <p:nvGrpSpPr>
          <p:cNvPr id="19" name="Group 18">
            <a:extLst>
              <a:ext uri="{FF2B5EF4-FFF2-40B4-BE49-F238E27FC236}">
                <a16:creationId xmlns:a16="http://schemas.microsoft.com/office/drawing/2014/main" id="{12CA32BB-6072-2EEB-0041-A59826BC174F}"/>
              </a:ext>
            </a:extLst>
          </p:cNvPr>
          <p:cNvGrpSpPr/>
          <p:nvPr/>
        </p:nvGrpSpPr>
        <p:grpSpPr>
          <a:xfrm>
            <a:off x="8411311" y="1612022"/>
            <a:ext cx="751746" cy="795253"/>
            <a:chOff x="2264220" y="795674"/>
            <a:chExt cx="751746" cy="795253"/>
          </a:xfrm>
          <a:solidFill>
            <a:schemeClr val="bg2"/>
          </a:solidFill>
        </p:grpSpPr>
        <p:sp>
          <p:nvSpPr>
            <p:cNvPr id="20" name="Freeform: Shape 355">
              <a:extLst>
                <a:ext uri="{FF2B5EF4-FFF2-40B4-BE49-F238E27FC236}">
                  <a16:creationId xmlns:a16="http://schemas.microsoft.com/office/drawing/2014/main" id="{B0E28D34-2BC3-D9F8-6B38-EED6338B7451}"/>
                </a:ext>
              </a:extLst>
            </p:cNvPr>
            <p:cNvSpPr/>
            <p:nvPr/>
          </p:nvSpPr>
          <p:spPr>
            <a:xfrm>
              <a:off x="2534494" y="881024"/>
              <a:ext cx="212346" cy="235604"/>
            </a:xfrm>
            <a:custGeom>
              <a:avLst/>
              <a:gdLst>
                <a:gd name="connsiteX0" fmla="*/ 104411 w 212346"/>
                <a:gd name="connsiteY0" fmla="*/ 235367 h 235604"/>
                <a:gd name="connsiteX1" fmla="*/ 45926 w 212346"/>
                <a:gd name="connsiteY1" fmla="*/ 210879 h 235604"/>
                <a:gd name="connsiteX2" fmla="*/ 41 w 212346"/>
                <a:gd name="connsiteY2" fmla="*/ 64191 h 235604"/>
                <a:gd name="connsiteX3" fmla="*/ 7887 w 212346"/>
                <a:gd name="connsiteY3" fmla="*/ 53255 h 235604"/>
                <a:gd name="connsiteX4" fmla="*/ 99181 w 212346"/>
                <a:gd name="connsiteY4" fmla="*/ 2377 h 235604"/>
                <a:gd name="connsiteX5" fmla="*/ 107026 w 212346"/>
                <a:gd name="connsiteY5" fmla="*/ 0 h 235604"/>
                <a:gd name="connsiteX6" fmla="*/ 114158 w 212346"/>
                <a:gd name="connsiteY6" fmla="*/ 2377 h 235604"/>
                <a:gd name="connsiteX7" fmla="*/ 204501 w 212346"/>
                <a:gd name="connsiteY7" fmla="*/ 53255 h 235604"/>
                <a:gd name="connsiteX8" fmla="*/ 212347 w 212346"/>
                <a:gd name="connsiteY8" fmla="*/ 64191 h 235604"/>
                <a:gd name="connsiteX9" fmla="*/ 165511 w 212346"/>
                <a:gd name="connsiteY9" fmla="*/ 211830 h 235604"/>
                <a:gd name="connsiteX10" fmla="*/ 106313 w 212346"/>
                <a:gd name="connsiteY10" fmla="*/ 235604 h 235604"/>
                <a:gd name="connsiteX11" fmla="*/ 104649 w 212346"/>
                <a:gd name="connsiteY11" fmla="*/ 235604 h 235604"/>
                <a:gd name="connsiteX12" fmla="*/ 105837 w 212346"/>
                <a:gd name="connsiteY12" fmla="*/ 26390 h 235604"/>
                <a:gd name="connsiteX13" fmla="*/ 24053 w 212346"/>
                <a:gd name="connsiteY13" fmla="*/ 71561 h 235604"/>
                <a:gd name="connsiteX14" fmla="*/ 61379 w 212346"/>
                <a:gd name="connsiteY14" fmla="*/ 193524 h 235604"/>
                <a:gd name="connsiteX15" fmla="*/ 104411 w 212346"/>
                <a:gd name="connsiteY15" fmla="*/ 211830 h 235604"/>
                <a:gd name="connsiteX16" fmla="*/ 105837 w 212346"/>
                <a:gd name="connsiteY16" fmla="*/ 211830 h 235604"/>
                <a:gd name="connsiteX17" fmla="*/ 149582 w 212346"/>
                <a:gd name="connsiteY17" fmla="*/ 193524 h 235604"/>
                <a:gd name="connsiteX18" fmla="*/ 187621 w 212346"/>
                <a:gd name="connsiteY18" fmla="*/ 72512 h 235604"/>
                <a:gd name="connsiteX19" fmla="*/ 105600 w 212346"/>
                <a:gd name="connsiteY19" fmla="*/ 26152 h 23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2346" h="235604">
                  <a:moveTo>
                    <a:pt x="104411" y="235367"/>
                  </a:moveTo>
                  <a:cubicBezTo>
                    <a:pt x="97041" y="235367"/>
                    <a:pt x="71365" y="233702"/>
                    <a:pt x="45926" y="210879"/>
                  </a:cubicBezTo>
                  <a:cubicBezTo>
                    <a:pt x="14544" y="182825"/>
                    <a:pt x="-910" y="133612"/>
                    <a:pt x="41" y="64191"/>
                  </a:cubicBezTo>
                  <a:cubicBezTo>
                    <a:pt x="41" y="59436"/>
                    <a:pt x="3370" y="54919"/>
                    <a:pt x="7887" y="53255"/>
                  </a:cubicBezTo>
                  <a:cubicBezTo>
                    <a:pt x="42835" y="40179"/>
                    <a:pt x="64232" y="29718"/>
                    <a:pt x="99181" y="2377"/>
                  </a:cubicBezTo>
                  <a:cubicBezTo>
                    <a:pt x="101320" y="951"/>
                    <a:pt x="104173" y="0"/>
                    <a:pt x="107026" y="0"/>
                  </a:cubicBezTo>
                  <a:cubicBezTo>
                    <a:pt x="109879" y="0"/>
                    <a:pt x="112257" y="713"/>
                    <a:pt x="114158" y="2377"/>
                  </a:cubicBezTo>
                  <a:cubicBezTo>
                    <a:pt x="148156" y="29718"/>
                    <a:pt x="169553" y="39941"/>
                    <a:pt x="204501" y="53255"/>
                  </a:cubicBezTo>
                  <a:cubicBezTo>
                    <a:pt x="209018" y="54681"/>
                    <a:pt x="212347" y="59436"/>
                    <a:pt x="212347" y="64191"/>
                  </a:cubicBezTo>
                  <a:cubicBezTo>
                    <a:pt x="212347" y="132661"/>
                    <a:pt x="196656" y="182350"/>
                    <a:pt x="165511" y="211830"/>
                  </a:cubicBezTo>
                  <a:cubicBezTo>
                    <a:pt x="148394" y="227283"/>
                    <a:pt x="127948" y="235604"/>
                    <a:pt x="106313" y="235604"/>
                  </a:cubicBezTo>
                  <a:lnTo>
                    <a:pt x="104649" y="235604"/>
                  </a:lnTo>
                  <a:close/>
                  <a:moveTo>
                    <a:pt x="105837" y="26390"/>
                  </a:moveTo>
                  <a:cubicBezTo>
                    <a:pt x="73029" y="50639"/>
                    <a:pt x="51156" y="61338"/>
                    <a:pt x="24053" y="71561"/>
                  </a:cubicBezTo>
                  <a:cubicBezTo>
                    <a:pt x="24053" y="129570"/>
                    <a:pt x="37367" y="171176"/>
                    <a:pt x="61379" y="193524"/>
                  </a:cubicBezTo>
                  <a:cubicBezTo>
                    <a:pt x="79923" y="210641"/>
                    <a:pt x="98943" y="211830"/>
                    <a:pt x="104411" y="211830"/>
                  </a:cubicBezTo>
                  <a:cubicBezTo>
                    <a:pt x="104411" y="211830"/>
                    <a:pt x="105837" y="211830"/>
                    <a:pt x="105837" y="211830"/>
                  </a:cubicBezTo>
                  <a:cubicBezTo>
                    <a:pt x="112494" y="211830"/>
                    <a:pt x="131038" y="210403"/>
                    <a:pt x="149582" y="193524"/>
                  </a:cubicBezTo>
                  <a:cubicBezTo>
                    <a:pt x="173594" y="170225"/>
                    <a:pt x="186908" y="128620"/>
                    <a:pt x="187621" y="72512"/>
                  </a:cubicBezTo>
                  <a:cubicBezTo>
                    <a:pt x="159330" y="61100"/>
                    <a:pt x="137457" y="50639"/>
                    <a:pt x="105600" y="26152"/>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1" name="Freeform: Shape 356">
              <a:extLst>
                <a:ext uri="{FF2B5EF4-FFF2-40B4-BE49-F238E27FC236}">
                  <a16:creationId xmlns:a16="http://schemas.microsoft.com/office/drawing/2014/main" id="{D263DB79-BFF3-396A-6E17-B8C8EF0CCE0C}"/>
                </a:ext>
              </a:extLst>
            </p:cNvPr>
            <p:cNvSpPr/>
            <p:nvPr/>
          </p:nvSpPr>
          <p:spPr>
            <a:xfrm>
              <a:off x="2264220" y="795674"/>
              <a:ext cx="751746" cy="795253"/>
            </a:xfrm>
            <a:custGeom>
              <a:avLst/>
              <a:gdLst>
                <a:gd name="connsiteX0" fmla="*/ 82022 w 751746"/>
                <a:gd name="connsiteY0" fmla="*/ 795254 h 795253"/>
                <a:gd name="connsiteX1" fmla="*/ 0 w 751746"/>
                <a:gd name="connsiteY1" fmla="*/ 719889 h 795253"/>
                <a:gd name="connsiteX2" fmla="*/ 0 w 751746"/>
                <a:gd name="connsiteY2" fmla="*/ 642860 h 795253"/>
                <a:gd name="connsiteX3" fmla="*/ 11649 w 751746"/>
                <a:gd name="connsiteY3" fmla="*/ 631210 h 795253"/>
                <a:gd name="connsiteX4" fmla="*/ 139556 w 751746"/>
                <a:gd name="connsiteY4" fmla="*/ 631210 h 795253"/>
                <a:gd name="connsiteX5" fmla="*/ 140744 w 751746"/>
                <a:gd name="connsiteY5" fmla="*/ 82022 h 795253"/>
                <a:gd name="connsiteX6" fmla="*/ 216109 w 751746"/>
                <a:gd name="connsiteY6" fmla="*/ 0 h 795253"/>
                <a:gd name="connsiteX7" fmla="*/ 675668 w 751746"/>
                <a:gd name="connsiteY7" fmla="*/ 0 h 795253"/>
                <a:gd name="connsiteX8" fmla="*/ 751747 w 751746"/>
                <a:gd name="connsiteY8" fmla="*/ 82022 h 795253"/>
                <a:gd name="connsiteX9" fmla="*/ 751747 w 751746"/>
                <a:gd name="connsiteY9" fmla="*/ 152394 h 795253"/>
                <a:gd name="connsiteX10" fmla="*/ 740097 w 751746"/>
                <a:gd name="connsiteY10" fmla="*/ 164043 h 795253"/>
                <a:gd name="connsiteX11" fmla="*/ 612191 w 751746"/>
                <a:gd name="connsiteY11" fmla="*/ 164043 h 795253"/>
                <a:gd name="connsiteX12" fmla="*/ 611002 w 751746"/>
                <a:gd name="connsiteY12" fmla="*/ 712519 h 795253"/>
                <a:gd name="connsiteX13" fmla="*/ 588179 w 751746"/>
                <a:gd name="connsiteY13" fmla="*/ 769102 h 795253"/>
                <a:gd name="connsiteX14" fmla="*/ 528029 w 751746"/>
                <a:gd name="connsiteY14" fmla="*/ 795254 h 795253"/>
                <a:gd name="connsiteX15" fmla="*/ 82022 w 751746"/>
                <a:gd name="connsiteY15" fmla="*/ 795254 h 795253"/>
                <a:gd name="connsiteX16" fmla="*/ 218487 w 751746"/>
                <a:gd name="connsiteY16" fmla="*/ 23299 h 795253"/>
                <a:gd name="connsiteX17" fmla="*/ 164281 w 751746"/>
                <a:gd name="connsiteY17" fmla="*/ 82022 h 795253"/>
                <a:gd name="connsiteX18" fmla="*/ 164281 w 751746"/>
                <a:gd name="connsiteY18" fmla="*/ 630022 h 795253"/>
                <a:gd name="connsiteX19" fmla="*/ 457895 w 751746"/>
                <a:gd name="connsiteY19" fmla="*/ 631210 h 795253"/>
                <a:gd name="connsiteX20" fmla="*/ 469544 w 751746"/>
                <a:gd name="connsiteY20" fmla="*/ 642860 h 795253"/>
                <a:gd name="connsiteX21" fmla="*/ 469544 w 751746"/>
                <a:gd name="connsiteY21" fmla="*/ 713232 h 795253"/>
                <a:gd name="connsiteX22" fmla="*/ 473824 w 751746"/>
                <a:gd name="connsiteY22" fmla="*/ 735104 h 795253"/>
                <a:gd name="connsiteX23" fmla="*/ 510674 w 751746"/>
                <a:gd name="connsiteY23" fmla="*/ 769340 h 795253"/>
                <a:gd name="connsiteX24" fmla="*/ 528267 w 751746"/>
                <a:gd name="connsiteY24" fmla="*/ 771955 h 795253"/>
                <a:gd name="connsiteX25" fmla="*/ 571061 w 751746"/>
                <a:gd name="connsiteY25" fmla="*/ 753648 h 795253"/>
                <a:gd name="connsiteX26" fmla="*/ 586752 w 751746"/>
                <a:gd name="connsiteY26" fmla="*/ 713470 h 795253"/>
                <a:gd name="connsiteX27" fmla="*/ 587703 w 751746"/>
                <a:gd name="connsiteY27" fmla="*/ 73701 h 795253"/>
                <a:gd name="connsiteX28" fmla="*/ 601255 w 751746"/>
                <a:gd name="connsiteY28" fmla="*/ 36375 h 795253"/>
                <a:gd name="connsiteX29" fmla="*/ 602919 w 751746"/>
                <a:gd name="connsiteY29" fmla="*/ 33760 h 795253"/>
                <a:gd name="connsiteX30" fmla="*/ 604821 w 751746"/>
                <a:gd name="connsiteY30" fmla="*/ 30907 h 795253"/>
                <a:gd name="connsiteX31" fmla="*/ 607198 w 751746"/>
                <a:gd name="connsiteY31" fmla="*/ 28292 h 795253"/>
                <a:gd name="connsiteX32" fmla="*/ 609100 w 751746"/>
                <a:gd name="connsiteY32" fmla="*/ 25914 h 795253"/>
                <a:gd name="connsiteX33" fmla="*/ 611240 w 751746"/>
                <a:gd name="connsiteY33" fmla="*/ 23774 h 795253"/>
                <a:gd name="connsiteX34" fmla="*/ 608862 w 751746"/>
                <a:gd name="connsiteY34" fmla="*/ 23299 h 795253"/>
                <a:gd name="connsiteX35" fmla="*/ 218487 w 751746"/>
                <a:gd name="connsiteY35" fmla="*/ 23299 h 795253"/>
                <a:gd name="connsiteX36" fmla="*/ 23537 w 751746"/>
                <a:gd name="connsiteY36" fmla="*/ 717511 h 795253"/>
                <a:gd name="connsiteX37" fmla="*/ 82259 w 751746"/>
                <a:gd name="connsiteY37" fmla="*/ 771955 h 795253"/>
                <a:gd name="connsiteX38" fmla="*/ 467405 w 751746"/>
                <a:gd name="connsiteY38" fmla="*/ 771004 h 795253"/>
                <a:gd name="connsiteX39" fmla="*/ 466454 w 751746"/>
                <a:gd name="connsiteY39" fmla="*/ 766724 h 795253"/>
                <a:gd name="connsiteX40" fmla="*/ 461937 w 751746"/>
                <a:gd name="connsiteY40" fmla="*/ 761019 h 795253"/>
                <a:gd name="connsiteX41" fmla="*/ 458133 w 751746"/>
                <a:gd name="connsiteY41" fmla="*/ 755550 h 795253"/>
                <a:gd name="connsiteX42" fmla="*/ 452189 w 751746"/>
                <a:gd name="connsiteY42" fmla="*/ 743426 h 795253"/>
                <a:gd name="connsiteX43" fmla="*/ 446246 w 751746"/>
                <a:gd name="connsiteY43" fmla="*/ 712994 h 795253"/>
                <a:gd name="connsiteX44" fmla="*/ 446246 w 751746"/>
                <a:gd name="connsiteY44" fmla="*/ 655460 h 795253"/>
                <a:gd name="connsiteX45" fmla="*/ 23537 w 751746"/>
                <a:gd name="connsiteY45" fmla="*/ 654272 h 795253"/>
                <a:gd name="connsiteX46" fmla="*/ 23537 w 751746"/>
                <a:gd name="connsiteY46" fmla="*/ 717274 h 795253"/>
                <a:gd name="connsiteX47" fmla="*/ 663544 w 751746"/>
                <a:gd name="connsiteY47" fmla="*/ 23299 h 795253"/>
                <a:gd name="connsiteX48" fmla="*/ 653083 w 751746"/>
                <a:gd name="connsiteY48" fmla="*/ 24963 h 795253"/>
                <a:gd name="connsiteX49" fmla="*/ 615282 w 751746"/>
                <a:gd name="connsiteY49" fmla="*/ 56583 h 795253"/>
                <a:gd name="connsiteX50" fmla="*/ 610051 w 751746"/>
                <a:gd name="connsiteY50" fmla="*/ 76554 h 795253"/>
                <a:gd name="connsiteX51" fmla="*/ 610051 w 751746"/>
                <a:gd name="connsiteY51" fmla="*/ 139318 h 795253"/>
                <a:gd name="connsiteX52" fmla="*/ 726070 w 751746"/>
                <a:gd name="connsiteY52" fmla="*/ 140507 h 795253"/>
                <a:gd name="connsiteX53" fmla="*/ 727259 w 751746"/>
                <a:gd name="connsiteY53" fmla="*/ 81784 h 795253"/>
                <a:gd name="connsiteX54" fmla="*/ 673053 w 751746"/>
                <a:gd name="connsiteY54" fmla="*/ 23061 h 795253"/>
                <a:gd name="connsiteX55" fmla="*/ 663544 w 751746"/>
                <a:gd name="connsiteY55" fmla="*/ 23061 h 7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51746" h="795253">
                  <a:moveTo>
                    <a:pt x="82022" y="795254"/>
                  </a:moveTo>
                  <a:cubicBezTo>
                    <a:pt x="39466" y="795254"/>
                    <a:pt x="3328" y="762207"/>
                    <a:pt x="0" y="719889"/>
                  </a:cubicBezTo>
                  <a:lnTo>
                    <a:pt x="0" y="642860"/>
                  </a:lnTo>
                  <a:cubicBezTo>
                    <a:pt x="0" y="636678"/>
                    <a:pt x="5468" y="631210"/>
                    <a:pt x="11649" y="631210"/>
                  </a:cubicBezTo>
                  <a:lnTo>
                    <a:pt x="139556" y="631210"/>
                  </a:lnTo>
                  <a:lnTo>
                    <a:pt x="140744" y="82022"/>
                  </a:lnTo>
                  <a:cubicBezTo>
                    <a:pt x="140744" y="39466"/>
                    <a:pt x="173791" y="3328"/>
                    <a:pt x="216109" y="0"/>
                  </a:cubicBezTo>
                  <a:lnTo>
                    <a:pt x="675668" y="0"/>
                  </a:lnTo>
                  <a:cubicBezTo>
                    <a:pt x="717274" y="3328"/>
                    <a:pt x="750796" y="39466"/>
                    <a:pt x="751747" y="82022"/>
                  </a:cubicBezTo>
                  <a:lnTo>
                    <a:pt x="751747" y="152394"/>
                  </a:lnTo>
                  <a:cubicBezTo>
                    <a:pt x="751747" y="158575"/>
                    <a:pt x="746278" y="164043"/>
                    <a:pt x="740097" y="164043"/>
                  </a:cubicBezTo>
                  <a:lnTo>
                    <a:pt x="612191" y="164043"/>
                  </a:lnTo>
                  <a:lnTo>
                    <a:pt x="611002" y="712519"/>
                  </a:lnTo>
                  <a:cubicBezTo>
                    <a:pt x="611002" y="733440"/>
                    <a:pt x="602919" y="753648"/>
                    <a:pt x="588179" y="769102"/>
                  </a:cubicBezTo>
                  <a:cubicBezTo>
                    <a:pt x="572012" y="785982"/>
                    <a:pt x="550853" y="795254"/>
                    <a:pt x="528029" y="795254"/>
                  </a:cubicBezTo>
                  <a:lnTo>
                    <a:pt x="82022" y="795254"/>
                  </a:lnTo>
                  <a:close/>
                  <a:moveTo>
                    <a:pt x="218487" y="23299"/>
                  </a:moveTo>
                  <a:cubicBezTo>
                    <a:pt x="187580" y="25914"/>
                    <a:pt x="164281" y="51115"/>
                    <a:pt x="164281" y="82022"/>
                  </a:cubicBezTo>
                  <a:lnTo>
                    <a:pt x="164281" y="630022"/>
                  </a:lnTo>
                  <a:lnTo>
                    <a:pt x="457895" y="631210"/>
                  </a:lnTo>
                  <a:cubicBezTo>
                    <a:pt x="464076" y="631210"/>
                    <a:pt x="469544" y="636678"/>
                    <a:pt x="469544" y="642860"/>
                  </a:cubicBezTo>
                  <a:lnTo>
                    <a:pt x="469544" y="713232"/>
                  </a:lnTo>
                  <a:cubicBezTo>
                    <a:pt x="469544" y="719889"/>
                    <a:pt x="471209" y="727497"/>
                    <a:pt x="473824" y="735104"/>
                  </a:cubicBezTo>
                  <a:cubicBezTo>
                    <a:pt x="479767" y="751033"/>
                    <a:pt x="493557" y="763872"/>
                    <a:pt x="510674" y="769340"/>
                  </a:cubicBezTo>
                  <a:cubicBezTo>
                    <a:pt x="515904" y="771004"/>
                    <a:pt x="521848" y="771955"/>
                    <a:pt x="528267" y="771955"/>
                  </a:cubicBezTo>
                  <a:cubicBezTo>
                    <a:pt x="545147" y="771955"/>
                    <a:pt x="559887" y="765536"/>
                    <a:pt x="571061" y="753648"/>
                  </a:cubicBezTo>
                  <a:cubicBezTo>
                    <a:pt x="581284" y="741524"/>
                    <a:pt x="586752" y="727497"/>
                    <a:pt x="586752" y="713470"/>
                  </a:cubicBezTo>
                  <a:lnTo>
                    <a:pt x="587703" y="73701"/>
                  </a:lnTo>
                  <a:cubicBezTo>
                    <a:pt x="589605" y="59436"/>
                    <a:pt x="594122" y="46836"/>
                    <a:pt x="601255" y="36375"/>
                  </a:cubicBezTo>
                  <a:cubicBezTo>
                    <a:pt x="601730" y="35424"/>
                    <a:pt x="602443" y="34711"/>
                    <a:pt x="602919" y="33760"/>
                  </a:cubicBezTo>
                  <a:cubicBezTo>
                    <a:pt x="603632" y="32809"/>
                    <a:pt x="604345" y="31858"/>
                    <a:pt x="604821" y="30907"/>
                  </a:cubicBezTo>
                  <a:lnTo>
                    <a:pt x="607198" y="28292"/>
                  </a:lnTo>
                  <a:cubicBezTo>
                    <a:pt x="607911" y="27578"/>
                    <a:pt x="608625" y="26865"/>
                    <a:pt x="609100" y="25914"/>
                  </a:cubicBezTo>
                  <a:lnTo>
                    <a:pt x="611240" y="23774"/>
                  </a:lnTo>
                  <a:lnTo>
                    <a:pt x="608862" y="23299"/>
                  </a:lnTo>
                  <a:lnTo>
                    <a:pt x="218487" y="23299"/>
                  </a:lnTo>
                  <a:close/>
                  <a:moveTo>
                    <a:pt x="23537" y="717511"/>
                  </a:moveTo>
                  <a:cubicBezTo>
                    <a:pt x="26152" y="748656"/>
                    <a:pt x="51353" y="771955"/>
                    <a:pt x="82259" y="771955"/>
                  </a:cubicBezTo>
                  <a:lnTo>
                    <a:pt x="467405" y="771004"/>
                  </a:lnTo>
                  <a:cubicBezTo>
                    <a:pt x="467880" y="768151"/>
                    <a:pt x="467405" y="767438"/>
                    <a:pt x="466454" y="766724"/>
                  </a:cubicBezTo>
                  <a:cubicBezTo>
                    <a:pt x="466454" y="766724"/>
                    <a:pt x="462650" y="761970"/>
                    <a:pt x="461937" y="761019"/>
                  </a:cubicBezTo>
                  <a:cubicBezTo>
                    <a:pt x="460510" y="759354"/>
                    <a:pt x="459321" y="757452"/>
                    <a:pt x="458133" y="755550"/>
                  </a:cubicBezTo>
                  <a:lnTo>
                    <a:pt x="452189" y="743426"/>
                  </a:lnTo>
                  <a:cubicBezTo>
                    <a:pt x="447196" y="732727"/>
                    <a:pt x="446246" y="721078"/>
                    <a:pt x="446246" y="712994"/>
                  </a:cubicBezTo>
                  <a:lnTo>
                    <a:pt x="446246" y="655460"/>
                  </a:lnTo>
                  <a:lnTo>
                    <a:pt x="23537" y="654272"/>
                  </a:lnTo>
                  <a:lnTo>
                    <a:pt x="23537" y="717274"/>
                  </a:lnTo>
                  <a:close/>
                  <a:moveTo>
                    <a:pt x="663544" y="23299"/>
                  </a:moveTo>
                  <a:cubicBezTo>
                    <a:pt x="659977" y="23299"/>
                    <a:pt x="656173" y="24250"/>
                    <a:pt x="653083" y="24963"/>
                  </a:cubicBezTo>
                  <a:cubicBezTo>
                    <a:pt x="635965" y="29480"/>
                    <a:pt x="622414" y="40892"/>
                    <a:pt x="615282" y="56583"/>
                  </a:cubicBezTo>
                  <a:cubicBezTo>
                    <a:pt x="612666" y="62527"/>
                    <a:pt x="611002" y="69421"/>
                    <a:pt x="610051" y="76554"/>
                  </a:cubicBezTo>
                  <a:lnTo>
                    <a:pt x="610051" y="139318"/>
                  </a:lnTo>
                  <a:lnTo>
                    <a:pt x="726070" y="140507"/>
                  </a:lnTo>
                  <a:lnTo>
                    <a:pt x="727259" y="81784"/>
                  </a:lnTo>
                  <a:cubicBezTo>
                    <a:pt x="727259" y="51115"/>
                    <a:pt x="703960" y="25676"/>
                    <a:pt x="673053" y="23061"/>
                  </a:cubicBezTo>
                  <a:lnTo>
                    <a:pt x="663544" y="23061"/>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2" name="Freeform: Shape 357">
              <a:extLst>
                <a:ext uri="{FF2B5EF4-FFF2-40B4-BE49-F238E27FC236}">
                  <a16:creationId xmlns:a16="http://schemas.microsoft.com/office/drawing/2014/main" id="{98F0169C-474E-7702-58D9-86278A44CA17}"/>
                </a:ext>
              </a:extLst>
            </p:cNvPr>
            <p:cNvSpPr/>
            <p:nvPr/>
          </p:nvSpPr>
          <p:spPr>
            <a:xfrm>
              <a:off x="2592911" y="973268"/>
              <a:ext cx="93782" cy="89391"/>
            </a:xfrm>
            <a:custGeom>
              <a:avLst/>
              <a:gdLst>
                <a:gd name="connsiteX0" fmla="*/ 34820 w 93782"/>
                <a:gd name="connsiteY0" fmla="*/ 89154 h 89391"/>
                <a:gd name="connsiteX1" fmla="*/ 26498 w 93782"/>
                <a:gd name="connsiteY1" fmla="*/ 85350 h 89391"/>
                <a:gd name="connsiteX2" fmla="*/ 2486 w 93782"/>
                <a:gd name="connsiteY2" fmla="*/ 51828 h 89391"/>
                <a:gd name="connsiteX3" fmla="*/ 4864 w 93782"/>
                <a:gd name="connsiteY3" fmla="*/ 35424 h 89391"/>
                <a:gd name="connsiteX4" fmla="*/ 12234 w 93782"/>
                <a:gd name="connsiteY4" fmla="*/ 33046 h 89391"/>
                <a:gd name="connsiteX5" fmla="*/ 21268 w 93782"/>
                <a:gd name="connsiteY5" fmla="*/ 37801 h 89391"/>
                <a:gd name="connsiteX6" fmla="*/ 34106 w 93782"/>
                <a:gd name="connsiteY6" fmla="*/ 55870 h 89391"/>
                <a:gd name="connsiteX7" fmla="*/ 72859 w 93782"/>
                <a:gd name="connsiteY7" fmla="*/ 4517 h 89391"/>
                <a:gd name="connsiteX8" fmla="*/ 82368 w 93782"/>
                <a:gd name="connsiteY8" fmla="*/ 0 h 89391"/>
                <a:gd name="connsiteX9" fmla="*/ 89263 w 93782"/>
                <a:gd name="connsiteY9" fmla="*/ 2140 h 89391"/>
                <a:gd name="connsiteX10" fmla="*/ 91640 w 93782"/>
                <a:gd name="connsiteY10" fmla="*/ 18544 h 89391"/>
                <a:gd name="connsiteX11" fmla="*/ 44567 w 93782"/>
                <a:gd name="connsiteY11" fmla="*/ 84637 h 89391"/>
                <a:gd name="connsiteX12" fmla="*/ 35295 w 93782"/>
                <a:gd name="connsiteY12" fmla="*/ 89392 h 8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782" h="89391">
                  <a:moveTo>
                    <a:pt x="34820" y="89154"/>
                  </a:moveTo>
                  <a:cubicBezTo>
                    <a:pt x="31016" y="89154"/>
                    <a:pt x="27925" y="87728"/>
                    <a:pt x="26498" y="85350"/>
                  </a:cubicBezTo>
                  <a:lnTo>
                    <a:pt x="2486" y="51828"/>
                  </a:lnTo>
                  <a:cubicBezTo>
                    <a:pt x="-1555" y="46122"/>
                    <a:pt x="-604" y="39228"/>
                    <a:pt x="4864" y="35424"/>
                  </a:cubicBezTo>
                  <a:cubicBezTo>
                    <a:pt x="7003" y="33760"/>
                    <a:pt x="9619" y="33046"/>
                    <a:pt x="12234" y="33046"/>
                  </a:cubicBezTo>
                  <a:cubicBezTo>
                    <a:pt x="15800" y="33046"/>
                    <a:pt x="19128" y="34711"/>
                    <a:pt x="21268" y="37801"/>
                  </a:cubicBezTo>
                  <a:lnTo>
                    <a:pt x="34106" y="55870"/>
                  </a:lnTo>
                  <a:lnTo>
                    <a:pt x="72859" y="4517"/>
                  </a:lnTo>
                  <a:cubicBezTo>
                    <a:pt x="75236" y="1664"/>
                    <a:pt x="78802" y="0"/>
                    <a:pt x="82368" y="0"/>
                  </a:cubicBezTo>
                  <a:cubicBezTo>
                    <a:pt x="85934" y="0"/>
                    <a:pt x="87123" y="713"/>
                    <a:pt x="89263" y="2140"/>
                  </a:cubicBezTo>
                  <a:cubicBezTo>
                    <a:pt x="94256" y="6181"/>
                    <a:pt x="95207" y="13314"/>
                    <a:pt x="91640" y="18544"/>
                  </a:cubicBezTo>
                  <a:lnTo>
                    <a:pt x="44567" y="84637"/>
                  </a:lnTo>
                  <a:cubicBezTo>
                    <a:pt x="42190" y="87728"/>
                    <a:pt x="39099" y="89392"/>
                    <a:pt x="35295" y="89392"/>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3" name="Freeform: Shape 358">
              <a:extLst>
                <a:ext uri="{FF2B5EF4-FFF2-40B4-BE49-F238E27FC236}">
                  <a16:creationId xmlns:a16="http://schemas.microsoft.com/office/drawing/2014/main" id="{9B744F5B-275C-30E0-730B-BFE60B3A5998}"/>
                </a:ext>
              </a:extLst>
            </p:cNvPr>
            <p:cNvSpPr/>
            <p:nvPr/>
          </p:nvSpPr>
          <p:spPr>
            <a:xfrm>
              <a:off x="2500300" y="1315382"/>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4" name="Freeform: Shape 359">
              <a:extLst>
                <a:ext uri="{FF2B5EF4-FFF2-40B4-BE49-F238E27FC236}">
                  <a16:creationId xmlns:a16="http://schemas.microsoft.com/office/drawing/2014/main" id="{EE1D27C3-C3FD-EC03-98B0-D8A655F6681E}"/>
                </a:ext>
              </a:extLst>
            </p:cNvPr>
            <p:cNvSpPr/>
            <p:nvPr/>
          </p:nvSpPr>
          <p:spPr>
            <a:xfrm>
              <a:off x="2500300" y="1247625"/>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5" name="Freeform: Shape 360">
              <a:extLst>
                <a:ext uri="{FF2B5EF4-FFF2-40B4-BE49-F238E27FC236}">
                  <a16:creationId xmlns:a16="http://schemas.microsoft.com/office/drawing/2014/main" id="{4D914786-EB8A-001E-08D1-E0E48CA09A0C}"/>
                </a:ext>
              </a:extLst>
            </p:cNvPr>
            <p:cNvSpPr/>
            <p:nvPr/>
          </p:nvSpPr>
          <p:spPr>
            <a:xfrm>
              <a:off x="2500300" y="1180819"/>
              <a:ext cx="277922" cy="23298"/>
            </a:xfrm>
            <a:custGeom>
              <a:avLst/>
              <a:gdLst>
                <a:gd name="connsiteX0" fmla="*/ 11649 w 277922"/>
                <a:gd name="connsiteY0" fmla="*/ 23299 h 23298"/>
                <a:gd name="connsiteX1" fmla="*/ 0 w 277922"/>
                <a:gd name="connsiteY1" fmla="*/ 11649 h 23298"/>
                <a:gd name="connsiteX2" fmla="*/ 11649 w 277922"/>
                <a:gd name="connsiteY2" fmla="*/ 0 h 23298"/>
                <a:gd name="connsiteX3" fmla="*/ 266273 w 277922"/>
                <a:gd name="connsiteY3" fmla="*/ 0 h 23298"/>
                <a:gd name="connsiteX4" fmla="*/ 277923 w 277922"/>
                <a:gd name="connsiteY4" fmla="*/ 11649 h 23298"/>
                <a:gd name="connsiteX5" fmla="*/ 266273 w 277922"/>
                <a:gd name="connsiteY5" fmla="*/ 23299 h 23298"/>
                <a:gd name="connsiteX6" fmla="*/ 11649 w 277922"/>
                <a:gd name="connsiteY6" fmla="*/ 23299 h 2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922" h="23298">
                  <a:moveTo>
                    <a:pt x="11649" y="23299"/>
                  </a:moveTo>
                  <a:cubicBezTo>
                    <a:pt x="5468" y="23299"/>
                    <a:pt x="0" y="17831"/>
                    <a:pt x="0" y="11649"/>
                  </a:cubicBezTo>
                  <a:cubicBezTo>
                    <a:pt x="0" y="5468"/>
                    <a:pt x="5468" y="0"/>
                    <a:pt x="11649" y="0"/>
                  </a:cubicBezTo>
                  <a:lnTo>
                    <a:pt x="266273" y="0"/>
                  </a:lnTo>
                  <a:cubicBezTo>
                    <a:pt x="272455" y="0"/>
                    <a:pt x="277923" y="5468"/>
                    <a:pt x="277923" y="11649"/>
                  </a:cubicBezTo>
                  <a:cubicBezTo>
                    <a:pt x="277923" y="17831"/>
                    <a:pt x="272455" y="23299"/>
                    <a:pt x="266273" y="23299"/>
                  </a:cubicBezTo>
                  <a:lnTo>
                    <a:pt x="11649" y="23299"/>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cxnSp>
        <p:nvCxnSpPr>
          <p:cNvPr id="36" name="Straight Connector 35">
            <a:extLst>
              <a:ext uri="{FF2B5EF4-FFF2-40B4-BE49-F238E27FC236}">
                <a16:creationId xmlns:a16="http://schemas.microsoft.com/office/drawing/2014/main" id="{36443F91-1D9D-5D48-0010-2EC12B49A233}"/>
              </a:ext>
            </a:extLst>
          </p:cNvPr>
          <p:cNvCxnSpPr>
            <a:cxnSpLocks/>
          </p:cNvCxnSpPr>
          <p:nvPr/>
        </p:nvCxnSpPr>
        <p:spPr>
          <a:xfrm>
            <a:off x="2344310" y="3451123"/>
            <a:ext cx="2928602" cy="1769806"/>
          </a:xfrm>
          <a:prstGeom prst="line">
            <a:avLst/>
          </a:prstGeom>
          <a:noFill/>
          <a:ln w="25400" cap="flat" cmpd="sng" algn="ctr">
            <a:solidFill>
              <a:srgbClr val="FFFFFF">
                <a:lumMod val="65000"/>
              </a:srgbClr>
            </a:solidFill>
            <a:prstDash val="lgDash"/>
            <a:miter lim="800000"/>
          </a:ln>
          <a:effectLst/>
        </p:spPr>
      </p:cxnSp>
      <p:cxnSp>
        <p:nvCxnSpPr>
          <p:cNvPr id="37" name="Straight Connector 36">
            <a:extLst>
              <a:ext uri="{FF2B5EF4-FFF2-40B4-BE49-F238E27FC236}">
                <a16:creationId xmlns:a16="http://schemas.microsoft.com/office/drawing/2014/main" id="{49B903C7-C667-9D21-FD22-2B64981D26E1}"/>
              </a:ext>
            </a:extLst>
          </p:cNvPr>
          <p:cNvCxnSpPr>
            <a:cxnSpLocks/>
          </p:cNvCxnSpPr>
          <p:nvPr/>
        </p:nvCxnSpPr>
        <p:spPr>
          <a:xfrm flipV="1">
            <a:off x="6820082" y="3451123"/>
            <a:ext cx="2928602" cy="1769806"/>
          </a:xfrm>
          <a:prstGeom prst="line">
            <a:avLst/>
          </a:prstGeom>
          <a:noFill/>
          <a:ln w="22225" cap="flat" cmpd="sng" algn="ctr">
            <a:solidFill>
              <a:srgbClr val="FFFFFF">
                <a:lumMod val="65000"/>
              </a:srgbClr>
            </a:solidFill>
            <a:prstDash val="lgDash"/>
            <a:miter lim="800000"/>
          </a:ln>
          <a:effectLst/>
        </p:spPr>
      </p:cxnSp>
      <p:sp>
        <p:nvSpPr>
          <p:cNvPr id="38" name="Text Placeholder 3">
            <a:extLst>
              <a:ext uri="{FF2B5EF4-FFF2-40B4-BE49-F238E27FC236}">
                <a16:creationId xmlns:a16="http://schemas.microsoft.com/office/drawing/2014/main" id="{A0BFC9C2-594B-29BE-9E1B-D4FF697BDD1D}"/>
              </a:ext>
            </a:extLst>
          </p:cNvPr>
          <p:cNvSpPr txBox="1">
            <a:spLocks/>
          </p:cNvSpPr>
          <p:nvPr/>
        </p:nvSpPr>
        <p:spPr>
          <a:xfrm>
            <a:off x="630678" y="2613414"/>
            <a:ext cx="2103120" cy="1044186"/>
          </a:xfrm>
          <a:prstGeom prst="rect">
            <a:avLst/>
          </a:prstGeom>
          <a:solidFill>
            <a:srgbClr val="FFFFFF">
              <a:lumMod val="95000"/>
            </a:srgbClr>
          </a:solidFill>
        </p:spPr>
        <p:txBody>
          <a:bodyPr vert="horz" lIns="182880" tIns="548640" rIns="182880" bIns="18288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3E3F3C"/>
                </a:solidFill>
                <a:effectLst/>
                <a:uLnTx/>
                <a:uFillTx/>
                <a:latin typeface="Aptos" panose="020B0004020202020204" pitchFamily="34" charset="0"/>
              </a:rPr>
              <a:t>Business</a:t>
            </a:r>
          </a:p>
        </p:txBody>
      </p:sp>
      <p:sp>
        <p:nvSpPr>
          <p:cNvPr id="39" name="Text Placeholder 3">
            <a:extLst>
              <a:ext uri="{FF2B5EF4-FFF2-40B4-BE49-F238E27FC236}">
                <a16:creationId xmlns:a16="http://schemas.microsoft.com/office/drawing/2014/main" id="{72C8437E-F173-AF9D-C27C-448FECBBB2EC}"/>
              </a:ext>
            </a:extLst>
          </p:cNvPr>
          <p:cNvSpPr txBox="1">
            <a:spLocks/>
          </p:cNvSpPr>
          <p:nvPr/>
        </p:nvSpPr>
        <p:spPr>
          <a:xfrm>
            <a:off x="5044440" y="5105891"/>
            <a:ext cx="2103120" cy="1044186"/>
          </a:xfrm>
          <a:prstGeom prst="rect">
            <a:avLst/>
          </a:prstGeom>
          <a:solidFill>
            <a:srgbClr val="FFFFFF">
              <a:lumMod val="95000"/>
            </a:srgbClr>
          </a:solidFill>
        </p:spPr>
        <p:txBody>
          <a:bodyPr vert="horz" lIns="182880" tIns="548640" rIns="182880" bIns="18288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rPr>
              <a:t>Key Person</a:t>
            </a:r>
          </a:p>
        </p:txBody>
      </p:sp>
      <p:sp>
        <p:nvSpPr>
          <p:cNvPr id="41" name="Text Placeholder 3">
            <a:extLst>
              <a:ext uri="{FF2B5EF4-FFF2-40B4-BE49-F238E27FC236}">
                <a16:creationId xmlns:a16="http://schemas.microsoft.com/office/drawing/2014/main" id="{E39D2F81-86BF-296D-8F63-628753232761}"/>
              </a:ext>
            </a:extLst>
          </p:cNvPr>
          <p:cNvSpPr txBox="1">
            <a:spLocks/>
          </p:cNvSpPr>
          <p:nvPr/>
        </p:nvSpPr>
        <p:spPr>
          <a:xfrm>
            <a:off x="9408423" y="2613413"/>
            <a:ext cx="2103120" cy="1235915"/>
          </a:xfrm>
          <a:prstGeom prst="rect">
            <a:avLst/>
          </a:prstGeom>
          <a:solidFill>
            <a:srgbClr val="FFFFFF">
              <a:lumMod val="95000"/>
            </a:srgbClr>
          </a:solidFill>
        </p:spPr>
        <p:txBody>
          <a:bodyPr vert="horz" lIns="182880" tIns="548640" rIns="182880" bIns="18288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a:ln>
                  <a:noFill/>
                </a:ln>
                <a:solidFill>
                  <a:srgbClr val="3E3F3C"/>
                </a:solidFill>
                <a:effectLst/>
                <a:uLnTx/>
                <a:uFillTx/>
                <a:latin typeface="Aptos" panose="020B0004020202020204" pitchFamily="34" charset="0"/>
              </a:rPr>
              <a:t>Insurance Contract</a:t>
            </a:r>
          </a:p>
        </p:txBody>
      </p:sp>
      <p:sp>
        <p:nvSpPr>
          <p:cNvPr id="42" name="Right Arrow 27">
            <a:extLst>
              <a:ext uri="{FF2B5EF4-FFF2-40B4-BE49-F238E27FC236}">
                <a16:creationId xmlns:a16="http://schemas.microsoft.com/office/drawing/2014/main" id="{85C3613C-1BA4-72F2-1D25-DA2B0F6335EF}"/>
              </a:ext>
            </a:extLst>
          </p:cNvPr>
          <p:cNvSpPr>
            <a:spLocks/>
          </p:cNvSpPr>
          <p:nvPr/>
        </p:nvSpPr>
        <p:spPr>
          <a:xfrm>
            <a:off x="2959509" y="1703238"/>
            <a:ext cx="6066504" cy="868680"/>
          </a:xfrm>
          <a:prstGeom prst="rightArrow">
            <a:avLst/>
          </a:prstGeom>
          <a:solidFill>
            <a:srgbClr val="69B8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Aptos" panose="020B0004020202020204" pitchFamily="34" charset="0"/>
              </a:rPr>
              <a:t>Premiums</a:t>
            </a:r>
          </a:p>
        </p:txBody>
      </p:sp>
      <p:sp>
        <p:nvSpPr>
          <p:cNvPr id="43" name="Left Arrow 29">
            <a:extLst>
              <a:ext uri="{FF2B5EF4-FFF2-40B4-BE49-F238E27FC236}">
                <a16:creationId xmlns:a16="http://schemas.microsoft.com/office/drawing/2014/main" id="{4DFA42CE-03CB-1360-68CE-952848BC65A4}"/>
              </a:ext>
            </a:extLst>
          </p:cNvPr>
          <p:cNvSpPr/>
          <p:nvPr/>
        </p:nvSpPr>
        <p:spPr>
          <a:xfrm>
            <a:off x="2964426" y="2509630"/>
            <a:ext cx="6061587" cy="867930"/>
          </a:xfrm>
          <a:prstGeom prst="leftArrow">
            <a:avLst/>
          </a:prstGeom>
          <a:solidFill>
            <a:srgbClr val="69B8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Aptos" panose="020B0004020202020204" pitchFamily="34" charset="0"/>
              </a:rPr>
              <a:t>Death &amp; Policy Benefits to offset loss of key person</a:t>
            </a:r>
          </a:p>
        </p:txBody>
      </p:sp>
      <p:sp>
        <p:nvSpPr>
          <p:cNvPr id="44" name="Oval 43">
            <a:extLst>
              <a:ext uri="{FF2B5EF4-FFF2-40B4-BE49-F238E27FC236}">
                <a16:creationId xmlns:a16="http://schemas.microsoft.com/office/drawing/2014/main" id="{661690DF-2193-D8BC-D340-77DE90D7F881}"/>
              </a:ext>
            </a:extLst>
          </p:cNvPr>
          <p:cNvSpPr>
            <a:spLocks noChangeAspect="1"/>
          </p:cNvSpPr>
          <p:nvPr/>
        </p:nvSpPr>
        <p:spPr>
          <a:xfrm>
            <a:off x="7460226" y="3849328"/>
            <a:ext cx="1307592" cy="1307592"/>
          </a:xfrm>
          <a:prstGeom prst="ellipse">
            <a:avLst/>
          </a:prstGeom>
          <a:solidFill>
            <a:srgbClr val="FFFFFF">
              <a:lumMod val="50000"/>
            </a:srgbClr>
          </a:solidFill>
          <a:ln w="1270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Aptos" panose="020B0004020202020204" pitchFamily="34" charset="0"/>
              </a:rPr>
              <a:t>Insured</a:t>
            </a:r>
          </a:p>
        </p:txBody>
      </p:sp>
      <p:sp>
        <p:nvSpPr>
          <p:cNvPr id="45" name="Oval 44">
            <a:extLst>
              <a:ext uri="{FF2B5EF4-FFF2-40B4-BE49-F238E27FC236}">
                <a16:creationId xmlns:a16="http://schemas.microsoft.com/office/drawing/2014/main" id="{A3FC0D32-AF69-3B1D-8FB1-6D08C44D0ED0}"/>
              </a:ext>
            </a:extLst>
          </p:cNvPr>
          <p:cNvSpPr/>
          <p:nvPr/>
        </p:nvSpPr>
        <p:spPr>
          <a:xfrm>
            <a:off x="3327514" y="3849328"/>
            <a:ext cx="1305434" cy="1305434"/>
          </a:xfrm>
          <a:prstGeom prst="ellipse">
            <a:avLst/>
          </a:prstGeom>
          <a:solidFill>
            <a:srgbClr val="FFFFFF">
              <a:lumMod val="50000"/>
            </a:srgbClr>
          </a:solidFill>
          <a:ln w="12700" cap="flat" cmpd="sng" algn="ctr">
            <a:noFill/>
            <a:prstDash val="solid"/>
            <a:miter lim="800000"/>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FFFFFF"/>
                </a:solidFill>
                <a:effectLst/>
                <a:uLnTx/>
                <a:uFillTx/>
                <a:latin typeface="Aptos" panose="020B0004020202020204" pitchFamily="34" charset="0"/>
              </a:rPr>
              <a:t>Insurable Interest</a:t>
            </a:r>
          </a:p>
        </p:txBody>
      </p:sp>
      <p:sp>
        <p:nvSpPr>
          <p:cNvPr id="3" name="Slide Number Placeholder 2">
            <a:extLst>
              <a:ext uri="{FF2B5EF4-FFF2-40B4-BE49-F238E27FC236}">
                <a16:creationId xmlns:a16="http://schemas.microsoft.com/office/drawing/2014/main" id="{12805405-27FC-B255-1CD5-3D4D5C9290D1}"/>
              </a:ext>
            </a:extLst>
          </p:cNvPr>
          <p:cNvSpPr>
            <a:spLocks noGrp="1"/>
          </p:cNvSpPr>
          <p:nvPr>
            <p:ph type="sldNum" sz="quarter" idx="4"/>
          </p:nvPr>
        </p:nvSpPr>
        <p:spPr>
          <a:xfrm>
            <a:off x="10015594" y="6477355"/>
            <a:ext cx="1788700" cy="153888"/>
          </a:xfrm>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11</a:t>
            </a:fld>
            <a:endParaRPr lang="en-US">
              <a:latin typeface="Aptos Light" panose="020B0004020202020204" pitchFamily="34" charset="0"/>
            </a:endParaRPr>
          </a:p>
        </p:txBody>
      </p:sp>
      <p:grpSp>
        <p:nvGrpSpPr>
          <p:cNvPr id="2" name="Group 1">
            <a:extLst>
              <a:ext uri="{FF2B5EF4-FFF2-40B4-BE49-F238E27FC236}">
                <a16:creationId xmlns:a16="http://schemas.microsoft.com/office/drawing/2014/main" id="{04108E78-3EAB-5390-AFED-AFD9878F046F}"/>
              </a:ext>
            </a:extLst>
          </p:cNvPr>
          <p:cNvGrpSpPr>
            <a:grpSpLocks noChangeAspect="1"/>
          </p:cNvGrpSpPr>
          <p:nvPr/>
        </p:nvGrpSpPr>
        <p:grpSpPr>
          <a:xfrm>
            <a:off x="932220" y="1309831"/>
            <a:ext cx="1571246" cy="1571246"/>
            <a:chOff x="6430711" y="2164069"/>
            <a:chExt cx="757690" cy="757690"/>
          </a:xfrm>
          <a:solidFill>
            <a:srgbClr val="00A8B2"/>
          </a:solidFill>
        </p:grpSpPr>
        <p:sp>
          <p:nvSpPr>
            <p:cNvPr id="5" name="Freeform: Shape 4">
              <a:extLst>
                <a:ext uri="{FF2B5EF4-FFF2-40B4-BE49-F238E27FC236}">
                  <a16:creationId xmlns:a16="http://schemas.microsoft.com/office/drawing/2014/main" id="{386B72C9-AEF2-2805-60A9-39BC2DCD8D33}"/>
                </a:ext>
              </a:extLst>
            </p:cNvPr>
            <p:cNvSpPr/>
            <p:nvPr/>
          </p:nvSpPr>
          <p:spPr>
            <a:xfrm>
              <a:off x="6489434"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54E99D78-DEE3-756E-BEDC-4608397A9CF5}"/>
                </a:ext>
              </a:extLst>
            </p:cNvPr>
            <p:cNvSpPr/>
            <p:nvPr/>
          </p:nvSpPr>
          <p:spPr>
            <a:xfrm>
              <a:off x="6604026"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grpFill/>
            <a:ln w="0"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8AD0343B-068A-72B9-B963-C36EBDC06848}"/>
                </a:ext>
              </a:extLst>
            </p:cNvPr>
            <p:cNvSpPr/>
            <p:nvPr/>
          </p:nvSpPr>
          <p:spPr>
            <a:xfrm>
              <a:off x="6718857"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E232D75C-AE32-2F3E-DACA-3E1DF06CFFAE}"/>
                </a:ext>
              </a:extLst>
            </p:cNvPr>
            <p:cNvSpPr/>
            <p:nvPr/>
          </p:nvSpPr>
          <p:spPr>
            <a:xfrm>
              <a:off x="6833449" y="222184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grpFill/>
            <a:ln w="0"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CAB21527-B0BF-BCD0-9461-50EF4086E046}"/>
                </a:ext>
              </a:extLst>
            </p:cNvPr>
            <p:cNvSpPr/>
            <p:nvPr/>
          </p:nvSpPr>
          <p:spPr>
            <a:xfrm>
              <a:off x="6489434"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1C50D2E0-1E52-42D1-332C-8DE15F22ED68}"/>
                </a:ext>
              </a:extLst>
            </p:cNvPr>
            <p:cNvSpPr/>
            <p:nvPr/>
          </p:nvSpPr>
          <p:spPr>
            <a:xfrm>
              <a:off x="6604026"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4919 w 78455"/>
                <a:gd name="connsiteY6" fmla="*/ 54919 h 78455"/>
                <a:gd name="connsiteX7" fmla="*/ 54919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4919" y="54919"/>
                  </a:lnTo>
                  <a:lnTo>
                    <a:pt x="54919" y="23537"/>
                  </a:lnTo>
                  <a:lnTo>
                    <a:pt x="23774" y="23537"/>
                  </a:lnTo>
                  <a:lnTo>
                    <a:pt x="23774" y="54919"/>
                  </a:lnTo>
                  <a:close/>
                </a:path>
              </a:pathLst>
            </a:custGeom>
            <a:grpFill/>
            <a:ln w="0"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B836CADE-AD0D-1743-B28E-11FD42585479}"/>
                </a:ext>
              </a:extLst>
            </p:cNvPr>
            <p:cNvSpPr/>
            <p:nvPr/>
          </p:nvSpPr>
          <p:spPr>
            <a:xfrm>
              <a:off x="6718857"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681 w 78455"/>
                <a:gd name="connsiteY6" fmla="*/ 54919 h 78455"/>
                <a:gd name="connsiteX7" fmla="*/ 54681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681" y="54919"/>
                  </a:lnTo>
                  <a:lnTo>
                    <a:pt x="54681" y="23537"/>
                  </a:lnTo>
                  <a:lnTo>
                    <a:pt x="23537" y="23537"/>
                  </a:lnTo>
                  <a:lnTo>
                    <a:pt x="23537" y="54919"/>
                  </a:lnTo>
                  <a:close/>
                </a:path>
              </a:pathLst>
            </a:custGeom>
            <a:grpFill/>
            <a:ln w="0"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BEFEB94-055C-AB91-1872-D771334E92C5}"/>
                </a:ext>
              </a:extLst>
            </p:cNvPr>
            <p:cNvSpPr/>
            <p:nvPr/>
          </p:nvSpPr>
          <p:spPr>
            <a:xfrm>
              <a:off x="6833449" y="235307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919 h 78455"/>
                <a:gd name="connsiteX6" fmla="*/ 54919 w 78455"/>
                <a:gd name="connsiteY6" fmla="*/ 54919 h 78455"/>
                <a:gd name="connsiteX7" fmla="*/ 54919 w 78455"/>
                <a:gd name="connsiteY7" fmla="*/ 23537 h 78455"/>
                <a:gd name="connsiteX8" fmla="*/ 23537 w 78455"/>
                <a:gd name="connsiteY8" fmla="*/ 23537 h 78455"/>
                <a:gd name="connsiteX9" fmla="*/ 23537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919"/>
                  </a:moveTo>
                  <a:lnTo>
                    <a:pt x="54919" y="54919"/>
                  </a:lnTo>
                  <a:lnTo>
                    <a:pt x="54919" y="23537"/>
                  </a:lnTo>
                  <a:lnTo>
                    <a:pt x="23537" y="23537"/>
                  </a:lnTo>
                  <a:lnTo>
                    <a:pt x="23537" y="54919"/>
                  </a:lnTo>
                  <a:close/>
                </a:path>
              </a:pathLst>
            </a:custGeom>
            <a:grpFill/>
            <a:ln w="0"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21B45BEE-F5B4-10F6-69AF-75B8EA79B8D4}"/>
                </a:ext>
              </a:extLst>
            </p:cNvPr>
            <p:cNvSpPr/>
            <p:nvPr/>
          </p:nvSpPr>
          <p:spPr>
            <a:xfrm>
              <a:off x="6489434"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grpFill/>
            <a:ln w="0"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4E8754F-64B6-4672-1718-7323BC1BCA42}"/>
                </a:ext>
              </a:extLst>
            </p:cNvPr>
            <p:cNvSpPr/>
            <p:nvPr/>
          </p:nvSpPr>
          <p:spPr>
            <a:xfrm>
              <a:off x="6604026"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537"/>
                  </a:lnTo>
                  <a:lnTo>
                    <a:pt x="23774" y="23537"/>
                  </a:lnTo>
                  <a:lnTo>
                    <a:pt x="23774" y="54681"/>
                  </a:lnTo>
                  <a:close/>
                </a:path>
              </a:pathLst>
            </a:custGeom>
            <a:grpFill/>
            <a:ln w="0"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EECE81F-C1B8-8FC4-2954-CA9524E4CEFE}"/>
                </a:ext>
              </a:extLst>
            </p:cNvPr>
            <p:cNvSpPr/>
            <p:nvPr/>
          </p:nvSpPr>
          <p:spPr>
            <a:xfrm>
              <a:off x="6718857"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537"/>
                  </a:lnTo>
                  <a:lnTo>
                    <a:pt x="23537" y="23537"/>
                  </a:lnTo>
                  <a:lnTo>
                    <a:pt x="23537" y="54681"/>
                  </a:lnTo>
                  <a:close/>
                </a:path>
              </a:pathLst>
            </a:custGeom>
            <a:grpFill/>
            <a:ln w="0"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8422C8B0-0FB1-3F1A-375A-0A99E48E1160}"/>
                </a:ext>
              </a:extLst>
            </p:cNvPr>
            <p:cNvSpPr/>
            <p:nvPr/>
          </p:nvSpPr>
          <p:spPr>
            <a:xfrm>
              <a:off x="6833449" y="2484310"/>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537 h 78455"/>
                <a:gd name="connsiteX8" fmla="*/ 23537 w 78455"/>
                <a:gd name="connsiteY8" fmla="*/ 23537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537"/>
                  </a:lnTo>
                  <a:lnTo>
                    <a:pt x="23537" y="23537"/>
                  </a:lnTo>
                  <a:lnTo>
                    <a:pt x="23537" y="54681"/>
                  </a:lnTo>
                  <a:close/>
                </a:path>
              </a:pathLst>
            </a:custGeom>
            <a:grpFill/>
            <a:ln w="0"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C0FC5CD-E2AD-AB55-15A1-406762F3A494}"/>
                </a:ext>
              </a:extLst>
            </p:cNvPr>
            <p:cNvSpPr/>
            <p:nvPr/>
          </p:nvSpPr>
          <p:spPr>
            <a:xfrm>
              <a:off x="6489434"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grpFill/>
            <a:ln w="0"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5E52C43-7604-95C2-532F-CC8303BBF380}"/>
                </a:ext>
              </a:extLst>
            </p:cNvPr>
            <p:cNvSpPr/>
            <p:nvPr/>
          </p:nvSpPr>
          <p:spPr>
            <a:xfrm>
              <a:off x="6604026"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4919 w 78455"/>
                <a:gd name="connsiteY6" fmla="*/ 54681 h 78455"/>
                <a:gd name="connsiteX7" fmla="*/ 54919 w 78455"/>
                <a:gd name="connsiteY7" fmla="*/ 23299 h 78455"/>
                <a:gd name="connsiteX8" fmla="*/ 23774 w 78455"/>
                <a:gd name="connsiteY8" fmla="*/ 23299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4919" y="54681"/>
                  </a:lnTo>
                  <a:lnTo>
                    <a:pt x="54919" y="23299"/>
                  </a:lnTo>
                  <a:lnTo>
                    <a:pt x="23774" y="23299"/>
                  </a:lnTo>
                  <a:lnTo>
                    <a:pt x="23774" y="54681"/>
                  </a:lnTo>
                  <a:close/>
                </a:path>
              </a:pathLst>
            </a:custGeom>
            <a:grpFill/>
            <a:ln w="0"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7C948678-0AFF-8360-1DFD-BFE61A667419}"/>
                </a:ext>
              </a:extLst>
            </p:cNvPr>
            <p:cNvSpPr/>
            <p:nvPr/>
          </p:nvSpPr>
          <p:spPr>
            <a:xfrm>
              <a:off x="6718857"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681 w 78455"/>
                <a:gd name="connsiteY6" fmla="*/ 54681 h 78455"/>
                <a:gd name="connsiteX7" fmla="*/ 54681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681" y="54681"/>
                  </a:lnTo>
                  <a:lnTo>
                    <a:pt x="54681" y="23299"/>
                  </a:lnTo>
                  <a:lnTo>
                    <a:pt x="23537" y="23299"/>
                  </a:lnTo>
                  <a:lnTo>
                    <a:pt x="23537" y="54681"/>
                  </a:lnTo>
                  <a:close/>
                </a:path>
              </a:pathLst>
            </a:custGeom>
            <a:grpFill/>
            <a:ln w="0"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7551EAA-FA9E-0581-A3CB-762E5021EFC4}"/>
                </a:ext>
              </a:extLst>
            </p:cNvPr>
            <p:cNvSpPr/>
            <p:nvPr/>
          </p:nvSpPr>
          <p:spPr>
            <a:xfrm>
              <a:off x="6833449" y="261554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537 w 78455"/>
                <a:gd name="connsiteY5" fmla="*/ 54681 h 78455"/>
                <a:gd name="connsiteX6" fmla="*/ 54919 w 78455"/>
                <a:gd name="connsiteY6" fmla="*/ 54681 h 78455"/>
                <a:gd name="connsiteX7" fmla="*/ 54919 w 78455"/>
                <a:gd name="connsiteY7" fmla="*/ 23299 h 78455"/>
                <a:gd name="connsiteX8" fmla="*/ 23537 w 78455"/>
                <a:gd name="connsiteY8" fmla="*/ 23299 h 78455"/>
                <a:gd name="connsiteX9" fmla="*/ 23537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537" y="54681"/>
                  </a:moveTo>
                  <a:lnTo>
                    <a:pt x="54919" y="54681"/>
                  </a:lnTo>
                  <a:lnTo>
                    <a:pt x="54919" y="23299"/>
                  </a:lnTo>
                  <a:lnTo>
                    <a:pt x="23537" y="23299"/>
                  </a:lnTo>
                  <a:lnTo>
                    <a:pt x="23537" y="54681"/>
                  </a:lnTo>
                  <a:close/>
                </a:path>
              </a:pathLst>
            </a:custGeom>
            <a:grpFill/>
            <a:ln w="0"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1EB92F1-C251-4E69-7A65-DEFA90C234E3}"/>
                </a:ext>
              </a:extLst>
            </p:cNvPr>
            <p:cNvSpPr/>
            <p:nvPr/>
          </p:nvSpPr>
          <p:spPr>
            <a:xfrm>
              <a:off x="7028399" y="2359019"/>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grpFill/>
            <a:ln w="0"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60E7D983-F3CF-E96F-C5DB-ED0F25DB8920}"/>
                </a:ext>
              </a:extLst>
            </p:cNvPr>
            <p:cNvSpPr/>
            <p:nvPr/>
          </p:nvSpPr>
          <p:spPr>
            <a:xfrm>
              <a:off x="7028399" y="2503567"/>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grpFill/>
            <a:ln w="0"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B1CA1F7-D95A-8A26-468D-8EB5FD017930}"/>
                </a:ext>
              </a:extLst>
            </p:cNvPr>
            <p:cNvSpPr/>
            <p:nvPr/>
          </p:nvSpPr>
          <p:spPr>
            <a:xfrm>
              <a:off x="7028399" y="2648115"/>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919 h 78455"/>
                <a:gd name="connsiteX6" fmla="*/ 55157 w 78455"/>
                <a:gd name="connsiteY6" fmla="*/ 54919 h 78455"/>
                <a:gd name="connsiteX7" fmla="*/ 55157 w 78455"/>
                <a:gd name="connsiteY7" fmla="*/ 23537 h 78455"/>
                <a:gd name="connsiteX8" fmla="*/ 23774 w 78455"/>
                <a:gd name="connsiteY8" fmla="*/ 23537 h 78455"/>
                <a:gd name="connsiteX9" fmla="*/ 23774 w 78455"/>
                <a:gd name="connsiteY9" fmla="*/ 54919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919"/>
                  </a:moveTo>
                  <a:lnTo>
                    <a:pt x="55157" y="54919"/>
                  </a:lnTo>
                  <a:lnTo>
                    <a:pt x="55157" y="23537"/>
                  </a:lnTo>
                  <a:lnTo>
                    <a:pt x="23774" y="23537"/>
                  </a:lnTo>
                  <a:lnTo>
                    <a:pt x="23774" y="54919"/>
                  </a:lnTo>
                  <a:close/>
                </a:path>
              </a:pathLst>
            </a:custGeom>
            <a:grpFill/>
            <a:ln w="0"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D8168F0-7080-3B09-4996-8E215B36D1E0}"/>
                </a:ext>
              </a:extLst>
            </p:cNvPr>
            <p:cNvSpPr/>
            <p:nvPr/>
          </p:nvSpPr>
          <p:spPr>
            <a:xfrm>
              <a:off x="7028399" y="2792664"/>
              <a:ext cx="78455" cy="78455"/>
            </a:xfrm>
            <a:custGeom>
              <a:avLst/>
              <a:gdLst>
                <a:gd name="connsiteX0" fmla="*/ 0 w 78455"/>
                <a:gd name="connsiteY0" fmla="*/ 78456 h 78455"/>
                <a:gd name="connsiteX1" fmla="*/ 0 w 78455"/>
                <a:gd name="connsiteY1" fmla="*/ 0 h 78455"/>
                <a:gd name="connsiteX2" fmla="*/ 78456 w 78455"/>
                <a:gd name="connsiteY2" fmla="*/ 0 h 78455"/>
                <a:gd name="connsiteX3" fmla="*/ 78456 w 78455"/>
                <a:gd name="connsiteY3" fmla="*/ 78456 h 78455"/>
                <a:gd name="connsiteX4" fmla="*/ 0 w 78455"/>
                <a:gd name="connsiteY4" fmla="*/ 78456 h 78455"/>
                <a:gd name="connsiteX5" fmla="*/ 23774 w 78455"/>
                <a:gd name="connsiteY5" fmla="*/ 54681 h 78455"/>
                <a:gd name="connsiteX6" fmla="*/ 55157 w 78455"/>
                <a:gd name="connsiteY6" fmla="*/ 54681 h 78455"/>
                <a:gd name="connsiteX7" fmla="*/ 55157 w 78455"/>
                <a:gd name="connsiteY7" fmla="*/ 23537 h 78455"/>
                <a:gd name="connsiteX8" fmla="*/ 23774 w 78455"/>
                <a:gd name="connsiteY8" fmla="*/ 23537 h 78455"/>
                <a:gd name="connsiteX9" fmla="*/ 23774 w 78455"/>
                <a:gd name="connsiteY9" fmla="*/ 54681 h 7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55" h="78455">
                  <a:moveTo>
                    <a:pt x="0" y="78456"/>
                  </a:moveTo>
                  <a:lnTo>
                    <a:pt x="0" y="0"/>
                  </a:lnTo>
                  <a:lnTo>
                    <a:pt x="78456" y="0"/>
                  </a:lnTo>
                  <a:lnTo>
                    <a:pt x="78456" y="78456"/>
                  </a:lnTo>
                  <a:lnTo>
                    <a:pt x="0" y="78456"/>
                  </a:lnTo>
                  <a:close/>
                  <a:moveTo>
                    <a:pt x="23774" y="54681"/>
                  </a:moveTo>
                  <a:lnTo>
                    <a:pt x="55157" y="54681"/>
                  </a:lnTo>
                  <a:lnTo>
                    <a:pt x="55157" y="23537"/>
                  </a:lnTo>
                  <a:lnTo>
                    <a:pt x="23774" y="23537"/>
                  </a:lnTo>
                  <a:lnTo>
                    <a:pt x="23774" y="54681"/>
                  </a:lnTo>
                  <a:close/>
                </a:path>
              </a:pathLst>
            </a:custGeom>
            <a:grpFill/>
            <a:ln w="0"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BEDD20E6-04B0-C6DB-339F-1C8A6B9EEBB2}"/>
                </a:ext>
              </a:extLst>
            </p:cNvPr>
            <p:cNvSpPr/>
            <p:nvPr/>
          </p:nvSpPr>
          <p:spPr>
            <a:xfrm>
              <a:off x="6430711" y="2164069"/>
              <a:ext cx="757690" cy="757690"/>
            </a:xfrm>
            <a:custGeom>
              <a:avLst/>
              <a:gdLst>
                <a:gd name="connsiteX0" fmla="*/ 0 w 757690"/>
                <a:gd name="connsiteY0" fmla="*/ 757452 h 757690"/>
                <a:gd name="connsiteX1" fmla="*/ 0 w 757690"/>
                <a:gd name="connsiteY1" fmla="*/ 0 h 757690"/>
                <a:gd name="connsiteX2" fmla="*/ 540154 w 757690"/>
                <a:gd name="connsiteY2" fmla="*/ 0 h 757690"/>
                <a:gd name="connsiteX3" fmla="*/ 540154 w 757690"/>
                <a:gd name="connsiteY3" fmla="*/ 135990 h 757690"/>
                <a:gd name="connsiteX4" fmla="*/ 757690 w 757690"/>
                <a:gd name="connsiteY4" fmla="*/ 135990 h 757690"/>
                <a:gd name="connsiteX5" fmla="*/ 757690 w 757690"/>
                <a:gd name="connsiteY5" fmla="*/ 757690 h 757690"/>
                <a:gd name="connsiteX6" fmla="*/ 0 w 757690"/>
                <a:gd name="connsiteY6" fmla="*/ 757690 h 757690"/>
                <a:gd name="connsiteX7" fmla="*/ 540154 w 757690"/>
                <a:gd name="connsiteY7" fmla="*/ 733916 h 757690"/>
                <a:gd name="connsiteX8" fmla="*/ 733916 w 757690"/>
                <a:gd name="connsiteY8" fmla="*/ 733916 h 757690"/>
                <a:gd name="connsiteX9" fmla="*/ 733916 w 757690"/>
                <a:gd name="connsiteY9" fmla="*/ 159526 h 757690"/>
                <a:gd name="connsiteX10" fmla="*/ 540154 w 757690"/>
                <a:gd name="connsiteY10" fmla="*/ 159526 h 757690"/>
                <a:gd name="connsiteX11" fmla="*/ 540154 w 757690"/>
                <a:gd name="connsiteY11" fmla="*/ 733916 h 757690"/>
                <a:gd name="connsiteX12" fmla="*/ 334030 w 757690"/>
                <a:gd name="connsiteY12" fmla="*/ 733916 h 757690"/>
                <a:gd name="connsiteX13" fmla="*/ 516618 w 757690"/>
                <a:gd name="connsiteY13" fmla="*/ 733916 h 757690"/>
                <a:gd name="connsiteX14" fmla="*/ 516618 w 757690"/>
                <a:gd name="connsiteY14" fmla="*/ 23537 h 757690"/>
                <a:gd name="connsiteX15" fmla="*/ 23537 w 757690"/>
                <a:gd name="connsiteY15" fmla="*/ 23537 h 757690"/>
                <a:gd name="connsiteX16" fmla="*/ 23537 w 757690"/>
                <a:gd name="connsiteY16" fmla="*/ 733916 h 757690"/>
                <a:gd name="connsiteX17" fmla="*/ 205886 w 757690"/>
                <a:gd name="connsiteY17" fmla="*/ 733916 h 757690"/>
                <a:gd name="connsiteX18" fmla="*/ 205886 w 757690"/>
                <a:gd name="connsiteY18" fmla="*/ 582235 h 757690"/>
                <a:gd name="connsiteX19" fmla="*/ 333793 w 757690"/>
                <a:gd name="connsiteY19" fmla="*/ 582235 h 757690"/>
                <a:gd name="connsiteX20" fmla="*/ 333793 w 757690"/>
                <a:gd name="connsiteY20" fmla="*/ 733916 h 757690"/>
                <a:gd name="connsiteX21" fmla="*/ 229661 w 757690"/>
                <a:gd name="connsiteY21" fmla="*/ 733916 h 757690"/>
                <a:gd name="connsiteX22" fmla="*/ 310494 w 757690"/>
                <a:gd name="connsiteY22" fmla="*/ 733916 h 757690"/>
                <a:gd name="connsiteX23" fmla="*/ 310494 w 757690"/>
                <a:gd name="connsiteY23" fmla="*/ 606010 h 757690"/>
                <a:gd name="connsiteX24" fmla="*/ 229661 w 757690"/>
                <a:gd name="connsiteY24" fmla="*/ 606010 h 757690"/>
                <a:gd name="connsiteX25" fmla="*/ 229661 w 757690"/>
                <a:gd name="connsiteY25" fmla="*/ 733916 h 75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7690" h="757690">
                  <a:moveTo>
                    <a:pt x="0" y="757452"/>
                  </a:moveTo>
                  <a:lnTo>
                    <a:pt x="0" y="0"/>
                  </a:lnTo>
                  <a:lnTo>
                    <a:pt x="540154" y="0"/>
                  </a:lnTo>
                  <a:lnTo>
                    <a:pt x="540154" y="135990"/>
                  </a:lnTo>
                  <a:lnTo>
                    <a:pt x="757690" y="135990"/>
                  </a:lnTo>
                  <a:lnTo>
                    <a:pt x="757690" y="757690"/>
                  </a:lnTo>
                  <a:lnTo>
                    <a:pt x="0" y="757690"/>
                  </a:lnTo>
                  <a:close/>
                  <a:moveTo>
                    <a:pt x="540154" y="733916"/>
                  </a:moveTo>
                  <a:lnTo>
                    <a:pt x="733916" y="733916"/>
                  </a:lnTo>
                  <a:lnTo>
                    <a:pt x="733916" y="159526"/>
                  </a:lnTo>
                  <a:lnTo>
                    <a:pt x="540154" y="159526"/>
                  </a:lnTo>
                  <a:lnTo>
                    <a:pt x="540154" y="733916"/>
                  </a:lnTo>
                  <a:close/>
                  <a:moveTo>
                    <a:pt x="334030" y="733916"/>
                  </a:moveTo>
                  <a:lnTo>
                    <a:pt x="516618" y="733916"/>
                  </a:lnTo>
                  <a:lnTo>
                    <a:pt x="516618" y="23537"/>
                  </a:lnTo>
                  <a:lnTo>
                    <a:pt x="23537" y="23537"/>
                  </a:lnTo>
                  <a:lnTo>
                    <a:pt x="23537" y="733916"/>
                  </a:lnTo>
                  <a:lnTo>
                    <a:pt x="205886" y="733916"/>
                  </a:lnTo>
                  <a:lnTo>
                    <a:pt x="205886" y="582235"/>
                  </a:lnTo>
                  <a:lnTo>
                    <a:pt x="333793" y="582235"/>
                  </a:lnTo>
                  <a:lnTo>
                    <a:pt x="333793" y="733916"/>
                  </a:lnTo>
                  <a:close/>
                  <a:moveTo>
                    <a:pt x="229661" y="733916"/>
                  </a:moveTo>
                  <a:lnTo>
                    <a:pt x="310494" y="733916"/>
                  </a:lnTo>
                  <a:lnTo>
                    <a:pt x="310494" y="606010"/>
                  </a:lnTo>
                  <a:lnTo>
                    <a:pt x="229661" y="606010"/>
                  </a:lnTo>
                  <a:lnTo>
                    <a:pt x="229661" y="733916"/>
                  </a:lnTo>
                  <a:close/>
                </a:path>
              </a:pathLst>
            </a:custGeom>
            <a:grpFill/>
            <a:ln w="0" cap="flat">
              <a:noFill/>
              <a:prstDash val="solid"/>
              <a:miter/>
            </a:ln>
          </p:spPr>
          <p:txBody>
            <a:bodyPr rtlCol="0" anchor="ctr"/>
            <a:lstStyle/>
            <a:p>
              <a:endParaRPr lang="en-US"/>
            </a:p>
          </p:txBody>
        </p:sp>
      </p:grpSp>
      <p:pic>
        <p:nvPicPr>
          <p:cNvPr id="33" name="Graphic 32">
            <a:extLst>
              <a:ext uri="{FF2B5EF4-FFF2-40B4-BE49-F238E27FC236}">
                <a16:creationId xmlns:a16="http://schemas.microsoft.com/office/drawing/2014/main" id="{2622FC92-766B-E87C-F6A4-9908BEA38BC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56641" y="823096"/>
            <a:ext cx="2500827" cy="2500827"/>
          </a:xfrm>
          <a:prstGeom prst="rect">
            <a:avLst/>
          </a:prstGeom>
        </p:spPr>
      </p:pic>
      <p:pic>
        <p:nvPicPr>
          <p:cNvPr id="34" name="Graphic 33">
            <a:extLst>
              <a:ext uri="{FF2B5EF4-FFF2-40B4-BE49-F238E27FC236}">
                <a16:creationId xmlns:a16="http://schemas.microsoft.com/office/drawing/2014/main" id="{5FB24C07-5A94-3F27-79B4-E46EEF9BCC6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14951" y="3423333"/>
            <a:ext cx="1912319" cy="1912319"/>
          </a:xfrm>
          <a:prstGeom prst="rect">
            <a:avLst/>
          </a:prstGeom>
        </p:spPr>
      </p:pic>
      <p:pic>
        <p:nvPicPr>
          <p:cNvPr id="54" name="Graphic 53" descr="Old Key outline">
            <a:extLst>
              <a:ext uri="{FF2B5EF4-FFF2-40B4-BE49-F238E27FC236}">
                <a16:creationId xmlns:a16="http://schemas.microsoft.com/office/drawing/2014/main" id="{E173C30D-A0ED-62E2-AC67-7DEC033F0B5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656481">
            <a:off x="5658321" y="4810952"/>
            <a:ext cx="914400" cy="914400"/>
          </a:xfrm>
          <a:prstGeom prst="rect">
            <a:avLst/>
          </a:prstGeom>
        </p:spPr>
      </p:pic>
    </p:spTree>
    <p:extLst>
      <p:ext uri="{BB962C8B-B14F-4D97-AF65-F5344CB8AC3E}">
        <p14:creationId xmlns:p14="http://schemas.microsoft.com/office/powerpoint/2010/main" val="892377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par>
                                <p:cTn id="16" presetID="10" presetClass="entr" presetSubtype="0"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animBg="1"/>
      <p:bldP spid="42" grpId="0" animBg="1"/>
      <p:bldP spid="43" grpId="0" animBg="1"/>
      <p:bldP spid="44" grpId="0" animBg="1"/>
      <p:bldP spid="4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CF498-F4F8-B862-C004-4AEF3529A1E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C2C1A61-8DDB-A8EE-C7AE-97DAA42C805B}"/>
              </a:ext>
            </a:extLst>
          </p:cNvPr>
          <p:cNvSpPr>
            <a:spLocks noGrp="1"/>
          </p:cNvSpPr>
          <p:nvPr>
            <p:ph type="title"/>
          </p:nvPr>
        </p:nvSpPr>
        <p:spPr/>
        <p:txBody>
          <a:bodyPr/>
          <a:lstStyle/>
          <a:p>
            <a:r>
              <a:rPr lang="en-US" b="0"/>
              <a:t>Key Person Insurance | </a:t>
            </a:r>
            <a:r>
              <a:rPr lang="en-US"/>
              <a:t>Case Example</a:t>
            </a:r>
          </a:p>
        </p:txBody>
      </p:sp>
      <p:grpSp>
        <p:nvGrpSpPr>
          <p:cNvPr id="12" name="Group 11">
            <a:extLst>
              <a:ext uri="{FF2B5EF4-FFF2-40B4-BE49-F238E27FC236}">
                <a16:creationId xmlns:a16="http://schemas.microsoft.com/office/drawing/2014/main" id="{2DFE6224-F5E3-18D1-AB72-28C81DF5EA3F}"/>
              </a:ext>
            </a:extLst>
          </p:cNvPr>
          <p:cNvGrpSpPr/>
          <p:nvPr/>
        </p:nvGrpSpPr>
        <p:grpSpPr>
          <a:xfrm>
            <a:off x="324718" y="1587633"/>
            <a:ext cx="6400903" cy="4003679"/>
            <a:chOff x="324718" y="1453521"/>
            <a:chExt cx="6400903" cy="4003679"/>
          </a:xfrm>
        </p:grpSpPr>
        <p:sp>
          <p:nvSpPr>
            <p:cNvPr id="6" name="TextBox 5">
              <a:extLst>
                <a:ext uri="{FF2B5EF4-FFF2-40B4-BE49-F238E27FC236}">
                  <a16:creationId xmlns:a16="http://schemas.microsoft.com/office/drawing/2014/main" id="{3AD5A4BB-66D0-A5E4-9167-2E057EA52D09}"/>
                </a:ext>
              </a:extLst>
            </p:cNvPr>
            <p:cNvSpPr txBox="1"/>
            <p:nvPr/>
          </p:nvSpPr>
          <p:spPr>
            <a:xfrm>
              <a:off x="324718" y="1457319"/>
              <a:ext cx="6400903" cy="3999881"/>
            </a:xfrm>
            <a:prstGeom prst="rect">
              <a:avLst/>
            </a:prstGeom>
            <a:solidFill>
              <a:schemeClr val="bg1">
                <a:lumMod val="95000"/>
              </a:schemeClr>
            </a:solidFill>
            <a:ln>
              <a:noFill/>
            </a:ln>
          </p:spPr>
          <p:txBody>
            <a:bodyPr wrap="square" lIns="457200" tIns="548640" rIns="274320" bIns="274320" rtlCol="0" anchor="ctr">
              <a:noAutofit/>
            </a:bodyPr>
            <a:lstStyle/>
            <a:p>
              <a:pPr marL="180975" indent="-180975">
                <a:buFont typeface="Arial" panose="020B0604020202020204" pitchFamily="34" charset="0"/>
                <a:buChar char="•"/>
                <a:defRPr/>
              </a:pPr>
              <a:r>
                <a:rPr kumimoji="0" lang="en-US" sz="2400" b="0" i="0" u="none" strike="noStrike" kern="1200" cap="none" spc="0" normalizeH="0" baseline="0" noProof="0" dirty="0">
                  <a:ln>
                    <a:noFill/>
                  </a:ln>
                  <a:solidFill>
                    <a:srgbClr val="3E3F3C"/>
                  </a:solidFill>
                  <a:effectLst/>
                  <a:uLnTx/>
                  <a:uFillTx/>
                  <a:latin typeface="Aptos" panose="020B0004020202020204" pitchFamily="34" charset="0"/>
                </a:rPr>
                <a:t>Anna is the owner of Anna LLC </a:t>
              </a: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E3F3C"/>
                </a:solidFill>
                <a:effectLst/>
                <a:uLnTx/>
                <a:uFillTx/>
                <a:latin typeface="Aptos" panose="020B0004020202020204" pitchFamily="34" charset="0"/>
              </a:endParaRPr>
            </a:p>
            <a:p>
              <a:pPr marL="180975" indent="-180975">
                <a:buFont typeface="Arial" panose="020B0604020202020204" pitchFamily="34" charset="0"/>
                <a:buChar char="•"/>
                <a:defRPr/>
              </a:pPr>
              <a:r>
                <a:rPr lang="en-US" sz="2400" dirty="0">
                  <a:solidFill>
                    <a:srgbClr val="3E3F3C"/>
                  </a:solidFill>
                  <a:latin typeface="Aptos" panose="020B0004020202020204" pitchFamily="34" charset="0"/>
                </a:rPr>
                <a:t>David is the Chief Technology Officer, who is 55 years old and earn $200,000 a year</a:t>
              </a:r>
              <a:endParaRPr lang="en-US" sz="2400" b="0" i="0" u="none" strike="noStrike" kern="1200" cap="none" spc="0" normalizeH="0" baseline="0" noProof="0" dirty="0">
                <a:ln>
                  <a:noFill/>
                </a:ln>
                <a:solidFill>
                  <a:srgbClr val="3E3F3C"/>
                </a:solidFill>
                <a:effectLst/>
                <a:uLnTx/>
                <a:uFillTx/>
                <a:latin typeface="Aptos" panose="020B0004020202020204" pitchFamily="34" charset="0"/>
                <a:cs typeface="Arial"/>
              </a:endParaRP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E3F3C"/>
                </a:solidFill>
                <a:effectLst/>
                <a:uLnTx/>
                <a:uFillTx/>
                <a:latin typeface="Aptos" panose="020B0004020202020204" pitchFamily="34" charset="0"/>
              </a:endParaRPr>
            </a:p>
            <a:p>
              <a:pPr marL="180975" indent="-180975">
                <a:buFont typeface="Arial" panose="020B0604020202020204" pitchFamily="34" charset="0"/>
                <a:buChar char="•"/>
                <a:defRPr/>
              </a:pPr>
              <a:r>
                <a:rPr lang="en-US" sz="2400" dirty="0">
                  <a:solidFill>
                    <a:srgbClr val="3E3F3C"/>
                  </a:solidFill>
                  <a:latin typeface="Aptos" panose="020B0004020202020204" pitchFamily="34" charset="0"/>
                </a:rPr>
                <a:t>Anna wants</a:t>
              </a:r>
              <a:r>
                <a:rPr kumimoji="0" lang="en-US" sz="2400" b="0" i="0" u="none" strike="noStrike" kern="1200" cap="none" spc="0" normalizeH="0" baseline="0" noProof="0" dirty="0">
                  <a:ln>
                    <a:noFill/>
                  </a:ln>
                  <a:solidFill>
                    <a:srgbClr val="3E3F3C"/>
                  </a:solidFill>
                  <a:effectLst/>
                  <a:uLnTx/>
                  <a:uFillTx/>
                  <a:latin typeface="Aptos" panose="020B0004020202020204" pitchFamily="34" charset="0"/>
                </a:rPr>
                <a:t> to protect the business against unforeseen circumstances </a:t>
              </a:r>
              <a:endParaRPr lang="en-US" sz="2400" b="0" i="0" u="none" strike="noStrike" kern="1200" cap="none" spc="0" normalizeH="0" baseline="0" noProof="0" dirty="0">
                <a:ln>
                  <a:noFill/>
                </a:ln>
                <a:solidFill>
                  <a:srgbClr val="3E3F3C"/>
                </a:solidFill>
                <a:effectLst/>
                <a:uLnTx/>
                <a:uFillTx/>
                <a:latin typeface="Aptos" panose="020B0004020202020204" pitchFamily="34" charset="0"/>
                <a:cs typeface="Arial"/>
              </a:endParaRPr>
            </a:p>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E3F3C"/>
                </a:solidFill>
                <a:effectLst/>
                <a:uLnTx/>
                <a:uFillTx/>
                <a:latin typeface="Arial" panose="020B0604020202020204"/>
                <a:ea typeface="+mn-ea"/>
                <a:cs typeface="+mn-cs"/>
              </a:endParaRPr>
            </a:p>
          </p:txBody>
        </p:sp>
        <p:sp>
          <p:nvSpPr>
            <p:cNvPr id="7" name="Right Triangle 6">
              <a:extLst>
                <a:ext uri="{FF2B5EF4-FFF2-40B4-BE49-F238E27FC236}">
                  <a16:creationId xmlns:a16="http://schemas.microsoft.com/office/drawing/2014/main" id="{D3B38A50-0517-7D1C-6471-440B550AAB96}"/>
                </a:ext>
              </a:extLst>
            </p:cNvPr>
            <p:cNvSpPr/>
            <p:nvPr/>
          </p:nvSpPr>
          <p:spPr>
            <a:xfrm rot="5400000">
              <a:off x="324718" y="1453521"/>
              <a:ext cx="536448" cy="536448"/>
            </a:xfrm>
            <a:prstGeom prst="rtTriangl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ight Triangle 10">
              <a:extLst>
                <a:ext uri="{FF2B5EF4-FFF2-40B4-BE49-F238E27FC236}">
                  <a16:creationId xmlns:a16="http://schemas.microsoft.com/office/drawing/2014/main" id="{21E469D9-7162-E66E-AD30-EA446C3718A9}"/>
                </a:ext>
              </a:extLst>
            </p:cNvPr>
            <p:cNvSpPr/>
            <p:nvPr/>
          </p:nvSpPr>
          <p:spPr>
            <a:xfrm rot="16200000">
              <a:off x="324718" y="1453521"/>
              <a:ext cx="536448" cy="536448"/>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panose="020B0604020202020204"/>
                <a:ea typeface="+mn-ea"/>
                <a:cs typeface="+mn-cs"/>
              </a:endParaRPr>
            </a:p>
          </p:txBody>
        </p:sp>
      </p:grpSp>
      <p:pic>
        <p:nvPicPr>
          <p:cNvPr id="5" name="Picture 4">
            <a:extLst>
              <a:ext uri="{FF2B5EF4-FFF2-40B4-BE49-F238E27FC236}">
                <a16:creationId xmlns:a16="http://schemas.microsoft.com/office/drawing/2014/main" id="{5A4AB800-7B08-C4C9-43E1-59652F485B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60819" y="1414658"/>
            <a:ext cx="5518439" cy="4323201"/>
          </a:xfrm>
          <a:prstGeom prst="rect">
            <a:avLst/>
          </a:prstGeom>
        </p:spPr>
      </p:pic>
      <p:sp>
        <p:nvSpPr>
          <p:cNvPr id="10" name="Slide Number Placeholder 2">
            <a:extLst>
              <a:ext uri="{FF2B5EF4-FFF2-40B4-BE49-F238E27FC236}">
                <a16:creationId xmlns:a16="http://schemas.microsoft.com/office/drawing/2014/main" id="{B1379245-1659-B224-0A23-38AACD5C53D7}"/>
              </a:ext>
            </a:extLst>
          </p:cNvPr>
          <p:cNvSpPr>
            <a:spLocks noGrp="1"/>
          </p:cNvSpPr>
          <p:nvPr>
            <p:ph type="sldNum" sz="quarter" idx="4"/>
          </p:nvPr>
        </p:nvSpPr>
        <p:spPr>
          <a:xfrm>
            <a:off x="10015594" y="6477355"/>
            <a:ext cx="1788700" cy="153888"/>
          </a:xfrm>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12</a:t>
            </a:fld>
            <a:endParaRPr lang="en-US">
              <a:latin typeface="Aptos Light" panose="020B0004020202020204" pitchFamily="34" charset="0"/>
            </a:endParaRPr>
          </a:p>
        </p:txBody>
      </p:sp>
      <p:sp>
        <p:nvSpPr>
          <p:cNvPr id="3" name="TextBox 2">
            <a:extLst>
              <a:ext uri="{FF2B5EF4-FFF2-40B4-BE49-F238E27FC236}">
                <a16:creationId xmlns:a16="http://schemas.microsoft.com/office/drawing/2014/main" id="{E86057A5-FD13-FE90-2B1F-397581C8B9FB}"/>
              </a:ext>
            </a:extLst>
          </p:cNvPr>
          <p:cNvSpPr txBox="1"/>
          <p:nvPr/>
        </p:nvSpPr>
        <p:spPr>
          <a:xfrm>
            <a:off x="478172" y="5737859"/>
            <a:ext cx="6093994" cy="276999"/>
          </a:xfrm>
          <a:prstGeom prst="rect">
            <a:avLst/>
          </a:prstGeom>
          <a:noFill/>
        </p:spPr>
        <p:txBody>
          <a:bodyPr wrap="square">
            <a:spAutoFit/>
          </a:bodyPr>
          <a:lstStyle/>
          <a:p>
            <a:pPr marL="0" marR="0">
              <a:spcBef>
                <a:spcPts val="2400"/>
              </a:spcBef>
              <a:spcAft>
                <a:spcPts val="2400"/>
              </a:spcAft>
            </a:pPr>
            <a:r>
              <a:rPr lang="en-US" sz="1200" b="1" kern="1200" dirty="0">
                <a:solidFill>
                  <a:schemeClr val="bg1">
                    <a:lumMod val="75000"/>
                  </a:schemeClr>
                </a:solidFill>
                <a:effectLst/>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lang="en-US" sz="1200" dirty="0">
              <a:solidFill>
                <a:schemeClr val="bg1">
                  <a:lumMod val="75000"/>
                </a:schemeClr>
              </a:solidFill>
              <a:effectLst/>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2964872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48BFF-C6B6-0A35-20B1-EE7F0172EE6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D020776-DCDA-993B-5013-36FA9D1172FF}"/>
              </a:ext>
            </a:extLst>
          </p:cNvPr>
          <p:cNvSpPr>
            <a:spLocks noGrp="1"/>
          </p:cNvSpPr>
          <p:nvPr>
            <p:ph type="body" sz="quarter" idx="22"/>
          </p:nvPr>
        </p:nvSpPr>
        <p:spPr>
          <a:xfrm>
            <a:off x="2678873" y="2722842"/>
            <a:ext cx="3644107" cy="2955585"/>
          </a:xfrm>
        </p:spPr>
        <p:txBody>
          <a:bodyPr/>
          <a:lstStyle/>
          <a:p>
            <a:r>
              <a:rPr lang="en-US" sz="2400"/>
              <a:t>Business: Anna LLC</a:t>
            </a:r>
          </a:p>
          <a:p>
            <a:r>
              <a:rPr lang="en-US" sz="2400"/>
              <a:t>Key Person: David</a:t>
            </a:r>
          </a:p>
          <a:p>
            <a:r>
              <a:rPr lang="en-US" sz="2400"/>
              <a:t>David earns $200,000 annually</a:t>
            </a:r>
          </a:p>
        </p:txBody>
      </p:sp>
      <p:sp>
        <p:nvSpPr>
          <p:cNvPr id="7" name="Text Placeholder 6">
            <a:extLst>
              <a:ext uri="{FF2B5EF4-FFF2-40B4-BE49-F238E27FC236}">
                <a16:creationId xmlns:a16="http://schemas.microsoft.com/office/drawing/2014/main" id="{183E985B-54D8-08C6-CF14-DD7CEB2DB80C}"/>
              </a:ext>
            </a:extLst>
          </p:cNvPr>
          <p:cNvSpPr>
            <a:spLocks noGrp="1"/>
          </p:cNvSpPr>
          <p:nvPr>
            <p:ph type="body" sz="quarter" idx="19"/>
          </p:nvPr>
        </p:nvSpPr>
        <p:spPr>
          <a:xfrm>
            <a:off x="3243360" y="2882732"/>
            <a:ext cx="2515132" cy="380362"/>
          </a:xfrm>
        </p:spPr>
        <p:txBody>
          <a:bodyPr/>
          <a:lstStyle/>
          <a:p>
            <a:r>
              <a:rPr lang="en-US" sz="2000" dirty="0"/>
              <a:t>Facts</a:t>
            </a:r>
          </a:p>
        </p:txBody>
      </p:sp>
      <p:sp>
        <p:nvSpPr>
          <p:cNvPr id="10" name="Text Placeholder 9">
            <a:extLst>
              <a:ext uri="{FF2B5EF4-FFF2-40B4-BE49-F238E27FC236}">
                <a16:creationId xmlns:a16="http://schemas.microsoft.com/office/drawing/2014/main" id="{336BAB6F-D6E2-7BEB-EEA6-CF1B2CCAD26B}"/>
              </a:ext>
            </a:extLst>
          </p:cNvPr>
          <p:cNvSpPr>
            <a:spLocks noGrp="1"/>
          </p:cNvSpPr>
          <p:nvPr>
            <p:ph type="body" sz="quarter" idx="18"/>
          </p:nvPr>
        </p:nvSpPr>
        <p:spPr>
          <a:xfrm>
            <a:off x="457201" y="2739259"/>
            <a:ext cx="3062292" cy="380362"/>
          </a:xfrm>
        </p:spPr>
        <p:txBody>
          <a:bodyPr/>
          <a:lstStyle/>
          <a:p>
            <a:r>
              <a:rPr lang="en-US" sz="2400" dirty="0"/>
              <a:t>Case Example</a:t>
            </a:r>
          </a:p>
        </p:txBody>
      </p:sp>
      <p:sp>
        <p:nvSpPr>
          <p:cNvPr id="4" name="Title 3">
            <a:extLst>
              <a:ext uri="{FF2B5EF4-FFF2-40B4-BE49-F238E27FC236}">
                <a16:creationId xmlns:a16="http://schemas.microsoft.com/office/drawing/2014/main" id="{2AF8872C-BA09-5913-9DA4-CE9F6EC69847}"/>
              </a:ext>
            </a:extLst>
          </p:cNvPr>
          <p:cNvSpPr>
            <a:spLocks noGrp="1"/>
          </p:cNvSpPr>
          <p:nvPr>
            <p:ph type="title"/>
          </p:nvPr>
        </p:nvSpPr>
        <p:spPr/>
        <p:txBody>
          <a:bodyPr/>
          <a:lstStyle/>
          <a:p>
            <a:r>
              <a:rPr lang="en-US" dirty="0"/>
              <a:t>Key Person Insurance</a:t>
            </a:r>
          </a:p>
        </p:txBody>
      </p:sp>
      <p:sp>
        <p:nvSpPr>
          <p:cNvPr id="15" name="Text Placeholder 14">
            <a:extLst>
              <a:ext uri="{FF2B5EF4-FFF2-40B4-BE49-F238E27FC236}">
                <a16:creationId xmlns:a16="http://schemas.microsoft.com/office/drawing/2014/main" id="{A3E41128-D2BD-DD93-31D4-430E9DEDBE06}"/>
              </a:ext>
            </a:extLst>
          </p:cNvPr>
          <p:cNvSpPr>
            <a:spLocks noGrp="1"/>
          </p:cNvSpPr>
          <p:nvPr>
            <p:ph type="body" sz="quarter" idx="28"/>
          </p:nvPr>
        </p:nvSpPr>
        <p:spPr>
          <a:xfrm>
            <a:off x="6965130" y="2722842"/>
            <a:ext cx="3644108" cy="2955585"/>
          </a:xfrm>
        </p:spPr>
        <p:txBody>
          <a:bodyPr/>
          <a:lstStyle/>
          <a:p>
            <a:r>
              <a:rPr lang="en-US" sz="2400" dirty="0"/>
              <a:t>Owner: </a:t>
            </a:r>
          </a:p>
          <a:p>
            <a:r>
              <a:rPr lang="en-US" sz="2400" dirty="0"/>
              <a:t>Insured: </a:t>
            </a:r>
          </a:p>
          <a:p>
            <a:r>
              <a:rPr lang="en-US" sz="2400" dirty="0"/>
              <a:t>Beneficiary: </a:t>
            </a:r>
          </a:p>
          <a:p>
            <a:r>
              <a:rPr lang="en-US" sz="2400" dirty="0"/>
              <a:t>Payor: </a:t>
            </a:r>
          </a:p>
        </p:txBody>
      </p:sp>
      <p:sp>
        <p:nvSpPr>
          <p:cNvPr id="16" name="Text Placeholder 15">
            <a:extLst>
              <a:ext uri="{FF2B5EF4-FFF2-40B4-BE49-F238E27FC236}">
                <a16:creationId xmlns:a16="http://schemas.microsoft.com/office/drawing/2014/main" id="{E921CF39-D9E2-DED6-39FD-1AC8073B9CE8}"/>
              </a:ext>
            </a:extLst>
          </p:cNvPr>
          <p:cNvSpPr>
            <a:spLocks noGrp="1"/>
          </p:cNvSpPr>
          <p:nvPr>
            <p:ph type="body" sz="quarter" idx="29"/>
          </p:nvPr>
        </p:nvSpPr>
        <p:spPr>
          <a:xfrm>
            <a:off x="7530196" y="2882732"/>
            <a:ext cx="2513976" cy="380362"/>
          </a:xfrm>
        </p:spPr>
        <p:txBody>
          <a:bodyPr/>
          <a:lstStyle/>
          <a:p>
            <a:r>
              <a:rPr lang="en-US" sz="2000"/>
              <a:t>Life Insurance</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D0112051-1618-8C21-39B4-A847C8FB4B9A}"/>
              </a:ext>
            </a:extLst>
          </p:cNvPr>
          <p:cNvSpPr/>
          <p:nvPr/>
        </p:nvSpPr>
        <p:spPr>
          <a:xfrm>
            <a:off x="8169419" y="1402902"/>
            <a:ext cx="1235529" cy="1235529"/>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7"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1B3F493A-0895-B927-B0B1-AEB0DB9C8FE7}"/>
              </a:ext>
            </a:extLst>
          </p:cNvPr>
          <p:cNvSpPr/>
          <p:nvPr/>
        </p:nvSpPr>
        <p:spPr>
          <a:xfrm>
            <a:off x="3883162" y="1402902"/>
            <a:ext cx="1235529" cy="1235529"/>
          </a:xfrm>
          <a:prstGeom prst="snip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grpSp>
        <p:nvGrpSpPr>
          <p:cNvPr id="26" name="Group 25">
            <a:extLst>
              <a:ext uri="{FF2B5EF4-FFF2-40B4-BE49-F238E27FC236}">
                <a16:creationId xmlns:a16="http://schemas.microsoft.com/office/drawing/2014/main" id="{5ACAE981-587C-8198-5038-46F947BFA648}"/>
              </a:ext>
            </a:extLst>
          </p:cNvPr>
          <p:cNvGrpSpPr/>
          <p:nvPr/>
        </p:nvGrpSpPr>
        <p:grpSpPr>
          <a:xfrm>
            <a:off x="4258665" y="1646375"/>
            <a:ext cx="484522" cy="748180"/>
            <a:chOff x="7943970" y="2170012"/>
            <a:chExt cx="484522" cy="748180"/>
          </a:xfrm>
          <a:solidFill>
            <a:schemeClr val="bg2"/>
          </a:solidFill>
        </p:grpSpPr>
        <p:sp>
          <p:nvSpPr>
            <p:cNvPr id="27" name="Freeform: Shape 26">
              <a:extLst>
                <a:ext uri="{FF2B5EF4-FFF2-40B4-BE49-F238E27FC236}">
                  <a16:creationId xmlns:a16="http://schemas.microsoft.com/office/drawing/2014/main" id="{3C61F111-13BD-4D20-ED75-C8C537EC6BDC}"/>
                </a:ext>
              </a:extLst>
            </p:cNvPr>
            <p:cNvSpPr/>
            <p:nvPr/>
          </p:nvSpPr>
          <p:spPr>
            <a:xfrm>
              <a:off x="7943970" y="2170012"/>
              <a:ext cx="484522" cy="748180"/>
            </a:xfrm>
            <a:custGeom>
              <a:avLst/>
              <a:gdLst>
                <a:gd name="connsiteX0" fmla="*/ 44696 w 484522"/>
                <a:gd name="connsiteY0" fmla="*/ 747943 h 748180"/>
                <a:gd name="connsiteX1" fmla="*/ 13076 w 484522"/>
                <a:gd name="connsiteY1" fmla="*/ 734867 h 748180"/>
                <a:gd name="connsiteX2" fmla="*/ 0 w 484522"/>
                <a:gd name="connsiteY2" fmla="*/ 703247 h 748180"/>
                <a:gd name="connsiteX3" fmla="*/ 0 w 484522"/>
                <a:gd name="connsiteY3" fmla="*/ 44696 h 748180"/>
                <a:gd name="connsiteX4" fmla="*/ 13076 w 484522"/>
                <a:gd name="connsiteY4" fmla="*/ 13076 h 748180"/>
                <a:gd name="connsiteX5" fmla="*/ 44696 w 484522"/>
                <a:gd name="connsiteY5" fmla="*/ 0 h 748180"/>
                <a:gd name="connsiteX6" fmla="*/ 439826 w 484522"/>
                <a:gd name="connsiteY6" fmla="*/ 0 h 748180"/>
                <a:gd name="connsiteX7" fmla="*/ 471446 w 484522"/>
                <a:gd name="connsiteY7" fmla="*/ 13076 h 748180"/>
                <a:gd name="connsiteX8" fmla="*/ 484522 w 484522"/>
                <a:gd name="connsiteY8" fmla="*/ 44696 h 748180"/>
                <a:gd name="connsiteX9" fmla="*/ 484522 w 484522"/>
                <a:gd name="connsiteY9" fmla="*/ 703485 h 748180"/>
                <a:gd name="connsiteX10" fmla="*/ 471446 w 484522"/>
                <a:gd name="connsiteY10" fmla="*/ 735104 h 748180"/>
                <a:gd name="connsiteX11" fmla="*/ 439826 w 484522"/>
                <a:gd name="connsiteY11" fmla="*/ 748180 h 748180"/>
                <a:gd name="connsiteX12" fmla="*/ 44696 w 484522"/>
                <a:gd name="connsiteY12" fmla="*/ 748180 h 748180"/>
                <a:gd name="connsiteX13" fmla="*/ 44696 w 484522"/>
                <a:gd name="connsiteY13" fmla="*/ 23299 h 748180"/>
                <a:gd name="connsiteX14" fmla="*/ 29718 w 484522"/>
                <a:gd name="connsiteY14" fmla="*/ 29480 h 748180"/>
                <a:gd name="connsiteX15" fmla="*/ 23537 w 484522"/>
                <a:gd name="connsiteY15" fmla="*/ 44458 h 748180"/>
                <a:gd name="connsiteX16" fmla="*/ 23537 w 484522"/>
                <a:gd name="connsiteY16" fmla="*/ 703247 h 748180"/>
                <a:gd name="connsiteX17" fmla="*/ 29718 w 484522"/>
                <a:gd name="connsiteY17" fmla="*/ 718225 h 748180"/>
                <a:gd name="connsiteX18" fmla="*/ 44696 w 484522"/>
                <a:gd name="connsiteY18" fmla="*/ 724406 h 748180"/>
                <a:gd name="connsiteX19" fmla="*/ 439826 w 484522"/>
                <a:gd name="connsiteY19" fmla="*/ 724406 h 748180"/>
                <a:gd name="connsiteX20" fmla="*/ 454804 w 484522"/>
                <a:gd name="connsiteY20" fmla="*/ 718225 h 748180"/>
                <a:gd name="connsiteX21" fmla="*/ 460986 w 484522"/>
                <a:gd name="connsiteY21" fmla="*/ 703247 h 748180"/>
                <a:gd name="connsiteX22" fmla="*/ 460986 w 484522"/>
                <a:gd name="connsiteY22" fmla="*/ 44696 h 748180"/>
                <a:gd name="connsiteX23" fmla="*/ 454804 w 484522"/>
                <a:gd name="connsiteY23" fmla="*/ 29718 h 748180"/>
                <a:gd name="connsiteX24" fmla="*/ 439826 w 484522"/>
                <a:gd name="connsiteY24" fmla="*/ 23537 h 748180"/>
                <a:gd name="connsiteX25" fmla="*/ 44696 w 484522"/>
                <a:gd name="connsiteY25" fmla="*/ 23537 h 74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4522" h="748180">
                  <a:moveTo>
                    <a:pt x="44696" y="747943"/>
                  </a:moveTo>
                  <a:cubicBezTo>
                    <a:pt x="32809" y="747943"/>
                    <a:pt x="21635" y="743188"/>
                    <a:pt x="13076" y="734867"/>
                  </a:cubicBezTo>
                  <a:cubicBezTo>
                    <a:pt x="4517" y="726546"/>
                    <a:pt x="0" y="715134"/>
                    <a:pt x="0" y="703247"/>
                  </a:cubicBezTo>
                  <a:lnTo>
                    <a:pt x="0" y="44696"/>
                  </a:lnTo>
                  <a:cubicBezTo>
                    <a:pt x="0" y="33046"/>
                    <a:pt x="4755" y="21397"/>
                    <a:pt x="13076" y="13076"/>
                  </a:cubicBezTo>
                  <a:cubicBezTo>
                    <a:pt x="21397" y="4755"/>
                    <a:pt x="32809" y="0"/>
                    <a:pt x="44696" y="0"/>
                  </a:cubicBezTo>
                  <a:lnTo>
                    <a:pt x="439826" y="0"/>
                  </a:lnTo>
                  <a:cubicBezTo>
                    <a:pt x="451476" y="0"/>
                    <a:pt x="463125" y="4755"/>
                    <a:pt x="471446" y="13076"/>
                  </a:cubicBezTo>
                  <a:cubicBezTo>
                    <a:pt x="479767" y="21397"/>
                    <a:pt x="484522" y="32809"/>
                    <a:pt x="484522" y="44696"/>
                  </a:cubicBezTo>
                  <a:lnTo>
                    <a:pt x="484522" y="703485"/>
                  </a:lnTo>
                  <a:cubicBezTo>
                    <a:pt x="484522" y="715372"/>
                    <a:pt x="480005" y="726546"/>
                    <a:pt x="471446" y="735104"/>
                  </a:cubicBezTo>
                  <a:cubicBezTo>
                    <a:pt x="463125" y="743426"/>
                    <a:pt x="451714" y="748180"/>
                    <a:pt x="439826" y="748180"/>
                  </a:cubicBezTo>
                  <a:lnTo>
                    <a:pt x="44696" y="748180"/>
                  </a:lnTo>
                  <a:close/>
                  <a:moveTo>
                    <a:pt x="44696" y="23299"/>
                  </a:moveTo>
                  <a:cubicBezTo>
                    <a:pt x="38990" y="23299"/>
                    <a:pt x="33760" y="25439"/>
                    <a:pt x="29718" y="29480"/>
                  </a:cubicBezTo>
                  <a:cubicBezTo>
                    <a:pt x="25676" y="33522"/>
                    <a:pt x="23537" y="38752"/>
                    <a:pt x="23537" y="44458"/>
                  </a:cubicBezTo>
                  <a:lnTo>
                    <a:pt x="23537" y="703247"/>
                  </a:lnTo>
                  <a:cubicBezTo>
                    <a:pt x="23537" y="708953"/>
                    <a:pt x="25676" y="714183"/>
                    <a:pt x="29718" y="718225"/>
                  </a:cubicBezTo>
                  <a:cubicBezTo>
                    <a:pt x="33760" y="722266"/>
                    <a:pt x="39228" y="724406"/>
                    <a:pt x="44696" y="724406"/>
                  </a:cubicBezTo>
                  <a:lnTo>
                    <a:pt x="439826" y="724406"/>
                  </a:lnTo>
                  <a:cubicBezTo>
                    <a:pt x="445294" y="724406"/>
                    <a:pt x="450763" y="722029"/>
                    <a:pt x="454804" y="718225"/>
                  </a:cubicBezTo>
                  <a:cubicBezTo>
                    <a:pt x="458846" y="714183"/>
                    <a:pt x="460986" y="708953"/>
                    <a:pt x="460986" y="703247"/>
                  </a:cubicBezTo>
                  <a:lnTo>
                    <a:pt x="460986" y="44696"/>
                  </a:lnTo>
                  <a:cubicBezTo>
                    <a:pt x="460986" y="38990"/>
                    <a:pt x="458846" y="33760"/>
                    <a:pt x="454804" y="29718"/>
                  </a:cubicBezTo>
                  <a:cubicBezTo>
                    <a:pt x="450763" y="25676"/>
                    <a:pt x="445532" y="23537"/>
                    <a:pt x="439826" y="23537"/>
                  </a:cubicBezTo>
                  <a:lnTo>
                    <a:pt x="44696"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8" name="Freeform: Shape 27">
              <a:extLst>
                <a:ext uri="{FF2B5EF4-FFF2-40B4-BE49-F238E27FC236}">
                  <a16:creationId xmlns:a16="http://schemas.microsoft.com/office/drawing/2014/main" id="{62B244DB-F2F6-8435-C4E9-CF34A03945E1}"/>
                </a:ext>
              </a:extLst>
            </p:cNvPr>
            <p:cNvSpPr/>
            <p:nvPr/>
          </p:nvSpPr>
          <p:spPr>
            <a:xfrm>
              <a:off x="8125131" y="2285318"/>
              <a:ext cx="122200" cy="122200"/>
            </a:xfrm>
            <a:custGeom>
              <a:avLst/>
              <a:gdLst>
                <a:gd name="connsiteX0" fmla="*/ 61100 w 122200"/>
                <a:gd name="connsiteY0" fmla="*/ 122200 h 122200"/>
                <a:gd name="connsiteX1" fmla="*/ 17831 w 122200"/>
                <a:gd name="connsiteY1" fmla="*/ 104370 h 122200"/>
                <a:gd name="connsiteX2" fmla="*/ 0 w 122200"/>
                <a:gd name="connsiteY2" fmla="*/ 61100 h 122200"/>
                <a:gd name="connsiteX3" fmla="*/ 17831 w 122200"/>
                <a:gd name="connsiteY3" fmla="*/ 17831 h 122200"/>
                <a:gd name="connsiteX4" fmla="*/ 61100 w 122200"/>
                <a:gd name="connsiteY4" fmla="*/ 0 h 122200"/>
                <a:gd name="connsiteX5" fmla="*/ 104370 w 122200"/>
                <a:gd name="connsiteY5" fmla="*/ 17831 h 122200"/>
                <a:gd name="connsiteX6" fmla="*/ 122200 w 122200"/>
                <a:gd name="connsiteY6" fmla="*/ 61100 h 122200"/>
                <a:gd name="connsiteX7" fmla="*/ 104370 w 122200"/>
                <a:gd name="connsiteY7" fmla="*/ 104370 h 122200"/>
                <a:gd name="connsiteX8" fmla="*/ 61100 w 122200"/>
                <a:gd name="connsiteY8" fmla="*/ 122200 h 122200"/>
                <a:gd name="connsiteX9" fmla="*/ 61100 w 122200"/>
                <a:gd name="connsiteY9" fmla="*/ 23299 h 122200"/>
                <a:gd name="connsiteX10" fmla="*/ 34473 w 122200"/>
                <a:gd name="connsiteY10" fmla="*/ 34235 h 122200"/>
                <a:gd name="connsiteX11" fmla="*/ 23537 w 122200"/>
                <a:gd name="connsiteY11" fmla="*/ 60862 h 122200"/>
                <a:gd name="connsiteX12" fmla="*/ 34473 w 122200"/>
                <a:gd name="connsiteY12" fmla="*/ 87490 h 122200"/>
                <a:gd name="connsiteX13" fmla="*/ 61100 w 122200"/>
                <a:gd name="connsiteY13" fmla="*/ 98426 h 122200"/>
                <a:gd name="connsiteX14" fmla="*/ 87728 w 122200"/>
                <a:gd name="connsiteY14" fmla="*/ 87490 h 122200"/>
                <a:gd name="connsiteX15" fmla="*/ 98664 w 122200"/>
                <a:gd name="connsiteY15" fmla="*/ 60862 h 122200"/>
                <a:gd name="connsiteX16" fmla="*/ 87728 w 122200"/>
                <a:gd name="connsiteY16" fmla="*/ 34235 h 122200"/>
                <a:gd name="connsiteX17" fmla="*/ 61100 w 122200"/>
                <a:gd name="connsiteY17" fmla="*/ 23299 h 12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200" h="122200">
                  <a:moveTo>
                    <a:pt x="61100" y="122200"/>
                  </a:moveTo>
                  <a:cubicBezTo>
                    <a:pt x="44696" y="122200"/>
                    <a:pt x="29480" y="115781"/>
                    <a:pt x="17831" y="104370"/>
                  </a:cubicBezTo>
                  <a:cubicBezTo>
                    <a:pt x="6181" y="92720"/>
                    <a:pt x="0" y="77505"/>
                    <a:pt x="0" y="61100"/>
                  </a:cubicBezTo>
                  <a:cubicBezTo>
                    <a:pt x="0" y="44696"/>
                    <a:pt x="6419" y="29480"/>
                    <a:pt x="17831" y="17831"/>
                  </a:cubicBezTo>
                  <a:cubicBezTo>
                    <a:pt x="29243" y="6181"/>
                    <a:pt x="44696" y="0"/>
                    <a:pt x="61100" y="0"/>
                  </a:cubicBezTo>
                  <a:cubicBezTo>
                    <a:pt x="77505" y="0"/>
                    <a:pt x="92720" y="6419"/>
                    <a:pt x="104370" y="17831"/>
                  </a:cubicBezTo>
                  <a:cubicBezTo>
                    <a:pt x="116019" y="29480"/>
                    <a:pt x="122200" y="44696"/>
                    <a:pt x="122200" y="61100"/>
                  </a:cubicBezTo>
                  <a:cubicBezTo>
                    <a:pt x="122200" y="77505"/>
                    <a:pt x="115781" y="92720"/>
                    <a:pt x="104370" y="104370"/>
                  </a:cubicBezTo>
                  <a:cubicBezTo>
                    <a:pt x="92958" y="116019"/>
                    <a:pt x="77505" y="122200"/>
                    <a:pt x="61100" y="122200"/>
                  </a:cubicBezTo>
                  <a:close/>
                  <a:moveTo>
                    <a:pt x="61100" y="23299"/>
                  </a:moveTo>
                  <a:cubicBezTo>
                    <a:pt x="51115" y="23299"/>
                    <a:pt x="41367" y="27341"/>
                    <a:pt x="34473" y="34235"/>
                  </a:cubicBezTo>
                  <a:cubicBezTo>
                    <a:pt x="27341" y="41367"/>
                    <a:pt x="23537" y="50877"/>
                    <a:pt x="23537" y="60862"/>
                  </a:cubicBezTo>
                  <a:cubicBezTo>
                    <a:pt x="23537" y="70848"/>
                    <a:pt x="27578" y="80595"/>
                    <a:pt x="34473" y="87490"/>
                  </a:cubicBezTo>
                  <a:cubicBezTo>
                    <a:pt x="41605" y="94384"/>
                    <a:pt x="51115" y="98426"/>
                    <a:pt x="61100" y="98426"/>
                  </a:cubicBezTo>
                  <a:cubicBezTo>
                    <a:pt x="71085" y="98426"/>
                    <a:pt x="80595" y="94384"/>
                    <a:pt x="87728" y="87490"/>
                  </a:cubicBezTo>
                  <a:cubicBezTo>
                    <a:pt x="94622" y="80357"/>
                    <a:pt x="98664" y="70848"/>
                    <a:pt x="98664" y="60862"/>
                  </a:cubicBezTo>
                  <a:cubicBezTo>
                    <a:pt x="98664" y="50877"/>
                    <a:pt x="94622" y="41367"/>
                    <a:pt x="87728" y="34235"/>
                  </a:cubicBezTo>
                  <a:cubicBezTo>
                    <a:pt x="80595" y="27103"/>
                    <a:pt x="71085" y="23299"/>
                    <a:pt x="61100" y="23299"/>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00859F79-FF47-A675-61FE-9410BAD39A8C}"/>
                </a:ext>
              </a:extLst>
            </p:cNvPr>
            <p:cNvSpPr/>
            <p:nvPr/>
          </p:nvSpPr>
          <p:spPr>
            <a:xfrm>
              <a:off x="8083764" y="2408945"/>
              <a:ext cx="204222" cy="163330"/>
            </a:xfrm>
            <a:custGeom>
              <a:avLst/>
              <a:gdLst>
                <a:gd name="connsiteX0" fmla="*/ 25439 w 204222"/>
                <a:gd name="connsiteY0" fmla="*/ 163330 h 163330"/>
                <a:gd name="connsiteX1" fmla="*/ 7608 w 204222"/>
                <a:gd name="connsiteY1" fmla="*/ 156198 h 163330"/>
                <a:gd name="connsiteX2" fmla="*/ 0 w 204222"/>
                <a:gd name="connsiteY2" fmla="*/ 138605 h 163330"/>
                <a:gd name="connsiteX3" fmla="*/ 0 w 204222"/>
                <a:gd name="connsiteY3" fmla="*/ 40892 h 163330"/>
                <a:gd name="connsiteX4" fmla="*/ 12600 w 204222"/>
                <a:gd name="connsiteY4" fmla="*/ 11649 h 163330"/>
                <a:gd name="connsiteX5" fmla="*/ 41605 w 204222"/>
                <a:gd name="connsiteY5" fmla="*/ 0 h 163330"/>
                <a:gd name="connsiteX6" fmla="*/ 54443 w 204222"/>
                <a:gd name="connsiteY6" fmla="*/ 0 h 163330"/>
                <a:gd name="connsiteX7" fmla="*/ 63478 w 204222"/>
                <a:gd name="connsiteY7" fmla="*/ 4517 h 163330"/>
                <a:gd name="connsiteX8" fmla="*/ 103181 w 204222"/>
                <a:gd name="connsiteY8" fmla="*/ 54443 h 163330"/>
                <a:gd name="connsiteX9" fmla="*/ 140507 w 204222"/>
                <a:gd name="connsiteY9" fmla="*/ 4755 h 163330"/>
                <a:gd name="connsiteX10" fmla="*/ 149779 w 204222"/>
                <a:gd name="connsiteY10" fmla="*/ 0 h 163330"/>
                <a:gd name="connsiteX11" fmla="*/ 161904 w 204222"/>
                <a:gd name="connsiteY11" fmla="*/ 0 h 163330"/>
                <a:gd name="connsiteX12" fmla="*/ 191622 w 204222"/>
                <a:gd name="connsiteY12" fmla="*/ 11649 h 163330"/>
                <a:gd name="connsiteX13" fmla="*/ 204222 w 204222"/>
                <a:gd name="connsiteY13" fmla="*/ 40892 h 163330"/>
                <a:gd name="connsiteX14" fmla="*/ 204222 w 204222"/>
                <a:gd name="connsiteY14" fmla="*/ 138605 h 163330"/>
                <a:gd name="connsiteX15" fmla="*/ 196614 w 204222"/>
                <a:gd name="connsiteY15" fmla="*/ 156198 h 163330"/>
                <a:gd name="connsiteX16" fmla="*/ 179021 w 204222"/>
                <a:gd name="connsiteY16" fmla="*/ 163330 h 163330"/>
                <a:gd name="connsiteX17" fmla="*/ 24725 w 204222"/>
                <a:gd name="connsiteY17" fmla="*/ 163330 h 163330"/>
                <a:gd name="connsiteX18" fmla="*/ 41843 w 204222"/>
                <a:gd name="connsiteY18" fmla="*/ 23299 h 163330"/>
                <a:gd name="connsiteX19" fmla="*/ 29718 w 204222"/>
                <a:gd name="connsiteY19" fmla="*/ 28054 h 163330"/>
                <a:gd name="connsiteX20" fmla="*/ 23774 w 204222"/>
                <a:gd name="connsiteY20" fmla="*/ 40654 h 163330"/>
                <a:gd name="connsiteX21" fmla="*/ 23774 w 204222"/>
                <a:gd name="connsiteY21" fmla="*/ 140031 h 163330"/>
                <a:gd name="connsiteX22" fmla="*/ 181399 w 204222"/>
                <a:gd name="connsiteY22" fmla="*/ 140031 h 163330"/>
                <a:gd name="connsiteX23" fmla="*/ 181399 w 204222"/>
                <a:gd name="connsiteY23" fmla="*/ 40892 h 163330"/>
                <a:gd name="connsiteX24" fmla="*/ 175217 w 204222"/>
                <a:gd name="connsiteY24" fmla="*/ 27816 h 163330"/>
                <a:gd name="connsiteX25" fmla="*/ 163330 w 204222"/>
                <a:gd name="connsiteY25" fmla="*/ 23299 h 163330"/>
                <a:gd name="connsiteX26" fmla="*/ 155722 w 204222"/>
                <a:gd name="connsiteY26" fmla="*/ 23299 h 163330"/>
                <a:gd name="connsiteX27" fmla="*/ 113166 w 204222"/>
                <a:gd name="connsiteY27" fmla="*/ 80357 h 163330"/>
                <a:gd name="connsiteX28" fmla="*/ 103894 w 204222"/>
                <a:gd name="connsiteY28" fmla="*/ 85112 h 163330"/>
                <a:gd name="connsiteX29" fmla="*/ 94860 w 204222"/>
                <a:gd name="connsiteY29" fmla="*/ 80833 h 163330"/>
                <a:gd name="connsiteX30" fmla="*/ 49213 w 204222"/>
                <a:gd name="connsiteY30" fmla="*/ 23537 h 163330"/>
                <a:gd name="connsiteX31" fmla="*/ 42081 w 204222"/>
                <a:gd name="connsiteY31" fmla="*/ 23537 h 16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4222" h="163330">
                  <a:moveTo>
                    <a:pt x="25439" y="163330"/>
                  </a:moveTo>
                  <a:cubicBezTo>
                    <a:pt x="18544" y="163330"/>
                    <a:pt x="12363" y="160715"/>
                    <a:pt x="7608" y="156198"/>
                  </a:cubicBezTo>
                  <a:cubicBezTo>
                    <a:pt x="2853" y="151443"/>
                    <a:pt x="238" y="145262"/>
                    <a:pt x="0" y="138605"/>
                  </a:cubicBezTo>
                  <a:lnTo>
                    <a:pt x="0" y="40892"/>
                  </a:lnTo>
                  <a:cubicBezTo>
                    <a:pt x="0" y="29956"/>
                    <a:pt x="4755" y="19495"/>
                    <a:pt x="12600" y="11649"/>
                  </a:cubicBezTo>
                  <a:cubicBezTo>
                    <a:pt x="20446" y="4042"/>
                    <a:pt x="30669" y="0"/>
                    <a:pt x="41605" y="0"/>
                  </a:cubicBezTo>
                  <a:lnTo>
                    <a:pt x="54443" y="0"/>
                  </a:lnTo>
                  <a:cubicBezTo>
                    <a:pt x="58010" y="0"/>
                    <a:pt x="61338" y="1664"/>
                    <a:pt x="63478" y="4517"/>
                  </a:cubicBezTo>
                  <a:lnTo>
                    <a:pt x="103181" y="54443"/>
                  </a:lnTo>
                  <a:lnTo>
                    <a:pt x="140507" y="4755"/>
                  </a:lnTo>
                  <a:cubicBezTo>
                    <a:pt x="142646" y="1902"/>
                    <a:pt x="146213" y="0"/>
                    <a:pt x="149779" y="0"/>
                  </a:cubicBezTo>
                  <a:lnTo>
                    <a:pt x="161904" y="0"/>
                  </a:lnTo>
                  <a:cubicBezTo>
                    <a:pt x="173315" y="0"/>
                    <a:pt x="183776" y="4279"/>
                    <a:pt x="191622" y="11649"/>
                  </a:cubicBezTo>
                  <a:cubicBezTo>
                    <a:pt x="199467" y="19495"/>
                    <a:pt x="203984" y="29718"/>
                    <a:pt x="204222" y="40892"/>
                  </a:cubicBezTo>
                  <a:lnTo>
                    <a:pt x="204222" y="138605"/>
                  </a:lnTo>
                  <a:cubicBezTo>
                    <a:pt x="204222" y="145262"/>
                    <a:pt x="201369" y="151443"/>
                    <a:pt x="196614" y="156198"/>
                  </a:cubicBezTo>
                  <a:cubicBezTo>
                    <a:pt x="191859" y="160715"/>
                    <a:pt x="185678" y="163330"/>
                    <a:pt x="179021" y="163330"/>
                  </a:cubicBezTo>
                  <a:lnTo>
                    <a:pt x="24725" y="163330"/>
                  </a:lnTo>
                  <a:close/>
                  <a:moveTo>
                    <a:pt x="41843" y="23299"/>
                  </a:moveTo>
                  <a:cubicBezTo>
                    <a:pt x="37326" y="23299"/>
                    <a:pt x="33046" y="24963"/>
                    <a:pt x="29718" y="28054"/>
                  </a:cubicBezTo>
                  <a:cubicBezTo>
                    <a:pt x="26152" y="31382"/>
                    <a:pt x="24012" y="35662"/>
                    <a:pt x="23774" y="40654"/>
                  </a:cubicBezTo>
                  <a:lnTo>
                    <a:pt x="23774" y="140031"/>
                  </a:lnTo>
                  <a:cubicBezTo>
                    <a:pt x="23774" y="140031"/>
                    <a:pt x="181399" y="140031"/>
                    <a:pt x="181399" y="140031"/>
                  </a:cubicBezTo>
                  <a:lnTo>
                    <a:pt x="181399" y="40892"/>
                  </a:lnTo>
                  <a:cubicBezTo>
                    <a:pt x="181161" y="35662"/>
                    <a:pt x="178784" y="31144"/>
                    <a:pt x="175217" y="27816"/>
                  </a:cubicBezTo>
                  <a:cubicBezTo>
                    <a:pt x="171889" y="24963"/>
                    <a:pt x="167610" y="23299"/>
                    <a:pt x="163330" y="23299"/>
                  </a:cubicBezTo>
                  <a:lnTo>
                    <a:pt x="155722" y="23299"/>
                  </a:lnTo>
                  <a:cubicBezTo>
                    <a:pt x="155722" y="23299"/>
                    <a:pt x="113166" y="80357"/>
                    <a:pt x="113166" y="80357"/>
                  </a:cubicBezTo>
                  <a:cubicBezTo>
                    <a:pt x="111026" y="83210"/>
                    <a:pt x="107698" y="84875"/>
                    <a:pt x="103894" y="85112"/>
                  </a:cubicBezTo>
                  <a:cubicBezTo>
                    <a:pt x="100328" y="85112"/>
                    <a:pt x="97000" y="83448"/>
                    <a:pt x="94860" y="80833"/>
                  </a:cubicBezTo>
                  <a:lnTo>
                    <a:pt x="49213" y="23537"/>
                  </a:lnTo>
                  <a:lnTo>
                    <a:pt x="42081"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D790D571-DB68-1B94-2961-0B9C8F7D5AAB}"/>
                </a:ext>
              </a:extLst>
            </p:cNvPr>
            <p:cNvSpPr/>
            <p:nvPr/>
          </p:nvSpPr>
          <p:spPr>
            <a:xfrm>
              <a:off x="8075502" y="2630998"/>
              <a:ext cx="221220" cy="23536"/>
            </a:xfrm>
            <a:custGeom>
              <a:avLst/>
              <a:gdLst>
                <a:gd name="connsiteX0" fmla="*/ 11828 w 221220"/>
                <a:gd name="connsiteY0" fmla="*/ 23537 h 23536"/>
                <a:gd name="connsiteX1" fmla="*/ 1605 w 221220"/>
                <a:gd name="connsiteY1" fmla="*/ 17593 h 23536"/>
                <a:gd name="connsiteX2" fmla="*/ 1605 w 221220"/>
                <a:gd name="connsiteY2" fmla="*/ 5944 h 23536"/>
                <a:gd name="connsiteX3" fmla="*/ 11828 w 221220"/>
                <a:gd name="connsiteY3" fmla="*/ 0 h 23536"/>
                <a:gd name="connsiteX4" fmla="*/ 209393 w 221220"/>
                <a:gd name="connsiteY4" fmla="*/ 0 h 23536"/>
                <a:gd name="connsiteX5" fmla="*/ 219616 w 221220"/>
                <a:gd name="connsiteY5" fmla="*/ 5944 h 23536"/>
                <a:gd name="connsiteX6" fmla="*/ 219616 w 221220"/>
                <a:gd name="connsiteY6" fmla="*/ 17593 h 23536"/>
                <a:gd name="connsiteX7" fmla="*/ 209393 w 221220"/>
                <a:gd name="connsiteY7" fmla="*/ 23537 h 23536"/>
                <a:gd name="connsiteX8" fmla="*/ 11828 w 221220"/>
                <a:gd name="connsiteY8" fmla="*/ 23537 h 2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220" h="23536">
                  <a:moveTo>
                    <a:pt x="11828" y="23537"/>
                  </a:moveTo>
                  <a:cubicBezTo>
                    <a:pt x="7548" y="23537"/>
                    <a:pt x="3744" y="21397"/>
                    <a:pt x="1605" y="17593"/>
                  </a:cubicBezTo>
                  <a:cubicBezTo>
                    <a:pt x="-535" y="13789"/>
                    <a:pt x="-535" y="9510"/>
                    <a:pt x="1605" y="5944"/>
                  </a:cubicBezTo>
                  <a:cubicBezTo>
                    <a:pt x="3744" y="2377"/>
                    <a:pt x="7548" y="0"/>
                    <a:pt x="11828" y="0"/>
                  </a:cubicBezTo>
                  <a:lnTo>
                    <a:pt x="209393" y="0"/>
                  </a:lnTo>
                  <a:cubicBezTo>
                    <a:pt x="213672" y="0"/>
                    <a:pt x="217476" y="2140"/>
                    <a:pt x="219616" y="5944"/>
                  </a:cubicBezTo>
                  <a:cubicBezTo>
                    <a:pt x="221756" y="9510"/>
                    <a:pt x="221756" y="14027"/>
                    <a:pt x="219616" y="17593"/>
                  </a:cubicBezTo>
                  <a:cubicBezTo>
                    <a:pt x="217476" y="21159"/>
                    <a:pt x="213672" y="23537"/>
                    <a:pt x="209393" y="23537"/>
                  </a:cubicBezTo>
                  <a:lnTo>
                    <a:pt x="11828"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1" name="Freeform: Shape 30">
              <a:extLst>
                <a:ext uri="{FF2B5EF4-FFF2-40B4-BE49-F238E27FC236}">
                  <a16:creationId xmlns:a16="http://schemas.microsoft.com/office/drawing/2014/main" id="{9282C1C3-1CB8-FECC-691E-B54AD1E52CBD}"/>
                </a:ext>
              </a:extLst>
            </p:cNvPr>
            <p:cNvSpPr/>
            <p:nvPr/>
          </p:nvSpPr>
          <p:spPr>
            <a:xfrm>
              <a:off x="8017968" y="2705174"/>
              <a:ext cx="336526" cy="23536"/>
            </a:xfrm>
            <a:custGeom>
              <a:avLst/>
              <a:gdLst>
                <a:gd name="connsiteX0" fmla="*/ 11828 w 336526"/>
                <a:gd name="connsiteY0" fmla="*/ 23537 h 23536"/>
                <a:gd name="connsiteX1" fmla="*/ 1605 w 336526"/>
                <a:gd name="connsiteY1" fmla="*/ 17593 h 23536"/>
                <a:gd name="connsiteX2" fmla="*/ 1605 w 336526"/>
                <a:gd name="connsiteY2" fmla="*/ 5944 h 23536"/>
                <a:gd name="connsiteX3" fmla="*/ 11828 w 336526"/>
                <a:gd name="connsiteY3" fmla="*/ 0 h 23536"/>
                <a:gd name="connsiteX4" fmla="*/ 324699 w 336526"/>
                <a:gd name="connsiteY4" fmla="*/ 0 h 23536"/>
                <a:gd name="connsiteX5" fmla="*/ 334922 w 336526"/>
                <a:gd name="connsiteY5" fmla="*/ 5944 h 23536"/>
                <a:gd name="connsiteX6" fmla="*/ 334922 w 336526"/>
                <a:gd name="connsiteY6" fmla="*/ 17593 h 23536"/>
                <a:gd name="connsiteX7" fmla="*/ 324699 w 336526"/>
                <a:gd name="connsiteY7" fmla="*/ 23537 h 23536"/>
                <a:gd name="connsiteX8" fmla="*/ 11828 w 336526"/>
                <a:gd name="connsiteY8" fmla="*/ 23537 h 2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526" h="23536">
                  <a:moveTo>
                    <a:pt x="11828" y="23537"/>
                  </a:moveTo>
                  <a:cubicBezTo>
                    <a:pt x="7548" y="23537"/>
                    <a:pt x="3744" y="21397"/>
                    <a:pt x="1605" y="17593"/>
                  </a:cubicBezTo>
                  <a:cubicBezTo>
                    <a:pt x="-535" y="13789"/>
                    <a:pt x="-535" y="9510"/>
                    <a:pt x="1605" y="5944"/>
                  </a:cubicBezTo>
                  <a:cubicBezTo>
                    <a:pt x="3744" y="2377"/>
                    <a:pt x="7548" y="0"/>
                    <a:pt x="11828" y="0"/>
                  </a:cubicBezTo>
                  <a:lnTo>
                    <a:pt x="324699" y="0"/>
                  </a:lnTo>
                  <a:cubicBezTo>
                    <a:pt x="328978" y="0"/>
                    <a:pt x="332782" y="2140"/>
                    <a:pt x="334922" y="5944"/>
                  </a:cubicBezTo>
                  <a:cubicBezTo>
                    <a:pt x="337062" y="9748"/>
                    <a:pt x="337062" y="14027"/>
                    <a:pt x="334922" y="17593"/>
                  </a:cubicBezTo>
                  <a:cubicBezTo>
                    <a:pt x="332782" y="21159"/>
                    <a:pt x="328978" y="23537"/>
                    <a:pt x="324699" y="23537"/>
                  </a:cubicBezTo>
                  <a:lnTo>
                    <a:pt x="11828"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2" name="Freeform: Shape 31">
              <a:extLst>
                <a:ext uri="{FF2B5EF4-FFF2-40B4-BE49-F238E27FC236}">
                  <a16:creationId xmlns:a16="http://schemas.microsoft.com/office/drawing/2014/main" id="{3E5E6001-74B8-3950-4D94-E57C48AEBE9B}"/>
                </a:ext>
              </a:extLst>
            </p:cNvPr>
            <p:cNvSpPr/>
            <p:nvPr/>
          </p:nvSpPr>
          <p:spPr>
            <a:xfrm>
              <a:off x="8017968" y="2779112"/>
              <a:ext cx="336526" cy="23536"/>
            </a:xfrm>
            <a:custGeom>
              <a:avLst/>
              <a:gdLst>
                <a:gd name="connsiteX0" fmla="*/ 11828 w 336526"/>
                <a:gd name="connsiteY0" fmla="*/ 23537 h 23536"/>
                <a:gd name="connsiteX1" fmla="*/ 1605 w 336526"/>
                <a:gd name="connsiteY1" fmla="*/ 17593 h 23536"/>
                <a:gd name="connsiteX2" fmla="*/ 1605 w 336526"/>
                <a:gd name="connsiteY2" fmla="*/ 5944 h 23536"/>
                <a:gd name="connsiteX3" fmla="*/ 11828 w 336526"/>
                <a:gd name="connsiteY3" fmla="*/ 0 h 23536"/>
                <a:gd name="connsiteX4" fmla="*/ 324699 w 336526"/>
                <a:gd name="connsiteY4" fmla="*/ 0 h 23536"/>
                <a:gd name="connsiteX5" fmla="*/ 334922 w 336526"/>
                <a:gd name="connsiteY5" fmla="*/ 5944 h 23536"/>
                <a:gd name="connsiteX6" fmla="*/ 334922 w 336526"/>
                <a:gd name="connsiteY6" fmla="*/ 17593 h 23536"/>
                <a:gd name="connsiteX7" fmla="*/ 324699 w 336526"/>
                <a:gd name="connsiteY7" fmla="*/ 23537 h 23536"/>
                <a:gd name="connsiteX8" fmla="*/ 11828 w 336526"/>
                <a:gd name="connsiteY8" fmla="*/ 23537 h 2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526" h="23536">
                  <a:moveTo>
                    <a:pt x="11828" y="23537"/>
                  </a:moveTo>
                  <a:cubicBezTo>
                    <a:pt x="7548" y="23537"/>
                    <a:pt x="3744" y="21397"/>
                    <a:pt x="1605" y="17593"/>
                  </a:cubicBezTo>
                  <a:cubicBezTo>
                    <a:pt x="-535" y="14027"/>
                    <a:pt x="-535" y="9510"/>
                    <a:pt x="1605" y="5944"/>
                  </a:cubicBezTo>
                  <a:cubicBezTo>
                    <a:pt x="3744" y="2377"/>
                    <a:pt x="7548" y="0"/>
                    <a:pt x="11828" y="0"/>
                  </a:cubicBezTo>
                  <a:lnTo>
                    <a:pt x="324699" y="0"/>
                  </a:lnTo>
                  <a:cubicBezTo>
                    <a:pt x="328978" y="0"/>
                    <a:pt x="332782" y="2140"/>
                    <a:pt x="334922" y="5944"/>
                  </a:cubicBezTo>
                  <a:cubicBezTo>
                    <a:pt x="337062" y="9748"/>
                    <a:pt x="337062" y="14027"/>
                    <a:pt x="334922" y="17593"/>
                  </a:cubicBezTo>
                  <a:cubicBezTo>
                    <a:pt x="332782" y="21159"/>
                    <a:pt x="328978" y="23537"/>
                    <a:pt x="324699" y="23537"/>
                  </a:cubicBezTo>
                  <a:lnTo>
                    <a:pt x="11828"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8" name="Slide Number Placeholder 2">
            <a:extLst>
              <a:ext uri="{FF2B5EF4-FFF2-40B4-BE49-F238E27FC236}">
                <a16:creationId xmlns:a16="http://schemas.microsoft.com/office/drawing/2014/main" id="{AB5276D4-25D1-42C6-B711-35A6373DA0A7}"/>
              </a:ext>
            </a:extLst>
          </p:cNvPr>
          <p:cNvSpPr>
            <a:spLocks noGrp="1"/>
          </p:cNvSpPr>
          <p:nvPr>
            <p:ph type="sldNum" sz="quarter" idx="4"/>
          </p:nvPr>
        </p:nvSpPr>
        <p:spPr>
          <a:xfrm>
            <a:off x="10015594" y="6477355"/>
            <a:ext cx="1788700" cy="153888"/>
          </a:xfrm>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13</a:t>
            </a:fld>
            <a:endParaRPr lang="en-US">
              <a:latin typeface="Aptos Light" panose="020B0004020202020204" pitchFamily="34" charset="0"/>
            </a:endParaRPr>
          </a:p>
        </p:txBody>
      </p:sp>
      <p:pic>
        <p:nvPicPr>
          <p:cNvPr id="2" name="Graphic 1">
            <a:extLst>
              <a:ext uri="{FF2B5EF4-FFF2-40B4-BE49-F238E27FC236}">
                <a16:creationId xmlns:a16="http://schemas.microsoft.com/office/drawing/2014/main" id="{C45B9A3C-C17F-3226-7A80-2BE0471399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69419" y="1445107"/>
            <a:ext cx="1235529" cy="1235529"/>
          </a:xfrm>
          <a:prstGeom prst="rect">
            <a:avLst/>
          </a:prstGeom>
        </p:spPr>
      </p:pic>
    </p:spTree>
    <p:extLst>
      <p:ext uri="{BB962C8B-B14F-4D97-AF65-F5344CB8AC3E}">
        <p14:creationId xmlns:p14="http://schemas.microsoft.com/office/powerpoint/2010/main" val="1681264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866C9-7044-08CE-1271-94BB2784F9BC}"/>
            </a:ext>
          </a:extLst>
        </p:cNvPr>
        <p:cNvGrpSpPr/>
        <p:nvPr/>
      </p:nvGrpSpPr>
      <p:grpSpPr>
        <a:xfrm>
          <a:off x="0" y="0"/>
          <a:ext cx="0" cy="0"/>
          <a:chOff x="0" y="0"/>
          <a:chExt cx="0" cy="0"/>
        </a:xfrm>
      </p:grpSpPr>
      <p:sp>
        <p:nvSpPr>
          <p:cNvPr id="9" name="Text Placeholder 2">
            <a:extLst>
              <a:ext uri="{FF2B5EF4-FFF2-40B4-BE49-F238E27FC236}">
                <a16:creationId xmlns:a16="http://schemas.microsoft.com/office/drawing/2014/main" id="{6D992C65-F2F6-7954-D232-EAC52D1F2564}"/>
              </a:ext>
            </a:extLst>
          </p:cNvPr>
          <p:cNvSpPr>
            <a:spLocks noGrp="1"/>
          </p:cNvSpPr>
          <p:nvPr>
            <p:ph type="body" sz="quarter" idx="22"/>
          </p:nvPr>
        </p:nvSpPr>
        <p:spPr>
          <a:xfrm>
            <a:off x="2678873" y="2722842"/>
            <a:ext cx="3644107" cy="2955585"/>
          </a:xfrm>
        </p:spPr>
        <p:txBody>
          <a:bodyPr/>
          <a:lstStyle/>
          <a:p>
            <a:r>
              <a:rPr lang="en-US" sz="2400" dirty="0"/>
              <a:t>Business: Anna LLC</a:t>
            </a:r>
          </a:p>
          <a:p>
            <a:r>
              <a:rPr lang="en-US" sz="2400" dirty="0"/>
              <a:t>Key Person: David</a:t>
            </a:r>
          </a:p>
          <a:p>
            <a:r>
              <a:rPr lang="en-US" sz="2400" dirty="0"/>
              <a:t>David earns $200,000 annually</a:t>
            </a:r>
          </a:p>
        </p:txBody>
      </p:sp>
      <p:sp>
        <p:nvSpPr>
          <p:cNvPr id="7" name="Text Placeholder 6">
            <a:extLst>
              <a:ext uri="{FF2B5EF4-FFF2-40B4-BE49-F238E27FC236}">
                <a16:creationId xmlns:a16="http://schemas.microsoft.com/office/drawing/2014/main" id="{7B925EDF-FFCC-6F00-1DD4-7A0F86DE67DA}"/>
              </a:ext>
            </a:extLst>
          </p:cNvPr>
          <p:cNvSpPr>
            <a:spLocks noGrp="1"/>
          </p:cNvSpPr>
          <p:nvPr>
            <p:ph type="body" sz="quarter" idx="19"/>
          </p:nvPr>
        </p:nvSpPr>
        <p:spPr>
          <a:xfrm>
            <a:off x="3243360" y="2882732"/>
            <a:ext cx="2515132" cy="380362"/>
          </a:xfrm>
        </p:spPr>
        <p:txBody>
          <a:bodyPr/>
          <a:lstStyle/>
          <a:p>
            <a:r>
              <a:rPr lang="en-US" sz="2000" dirty="0"/>
              <a:t>Facts</a:t>
            </a:r>
          </a:p>
        </p:txBody>
      </p:sp>
      <p:sp>
        <p:nvSpPr>
          <p:cNvPr id="10" name="Text Placeholder 9">
            <a:extLst>
              <a:ext uri="{FF2B5EF4-FFF2-40B4-BE49-F238E27FC236}">
                <a16:creationId xmlns:a16="http://schemas.microsoft.com/office/drawing/2014/main" id="{D9F9B4FF-1C89-A4BF-2014-98FB32456332}"/>
              </a:ext>
            </a:extLst>
          </p:cNvPr>
          <p:cNvSpPr>
            <a:spLocks noGrp="1"/>
          </p:cNvSpPr>
          <p:nvPr>
            <p:ph type="body" sz="quarter" idx="18"/>
          </p:nvPr>
        </p:nvSpPr>
        <p:spPr>
          <a:xfrm>
            <a:off x="457201" y="2739259"/>
            <a:ext cx="3062292" cy="380362"/>
          </a:xfrm>
        </p:spPr>
        <p:txBody>
          <a:bodyPr/>
          <a:lstStyle/>
          <a:p>
            <a:r>
              <a:rPr lang="en-US" sz="2400"/>
              <a:t>Case Example</a:t>
            </a:r>
          </a:p>
        </p:txBody>
      </p:sp>
      <p:sp>
        <p:nvSpPr>
          <p:cNvPr id="4" name="Title 3">
            <a:extLst>
              <a:ext uri="{FF2B5EF4-FFF2-40B4-BE49-F238E27FC236}">
                <a16:creationId xmlns:a16="http://schemas.microsoft.com/office/drawing/2014/main" id="{5024A7C8-1F2E-C85C-C579-C6EB63BCEF51}"/>
              </a:ext>
            </a:extLst>
          </p:cNvPr>
          <p:cNvSpPr>
            <a:spLocks noGrp="1"/>
          </p:cNvSpPr>
          <p:nvPr>
            <p:ph type="title"/>
          </p:nvPr>
        </p:nvSpPr>
        <p:spPr/>
        <p:txBody>
          <a:bodyPr/>
          <a:lstStyle/>
          <a:p>
            <a:r>
              <a:rPr lang="en-US"/>
              <a:t>Key Person Insurance</a:t>
            </a:r>
          </a:p>
        </p:txBody>
      </p:sp>
      <p:sp>
        <p:nvSpPr>
          <p:cNvPr id="15" name="Text Placeholder 14">
            <a:extLst>
              <a:ext uri="{FF2B5EF4-FFF2-40B4-BE49-F238E27FC236}">
                <a16:creationId xmlns:a16="http://schemas.microsoft.com/office/drawing/2014/main" id="{EB2BA0D0-CAD9-9E5D-9CA5-2339F0B36697}"/>
              </a:ext>
            </a:extLst>
          </p:cNvPr>
          <p:cNvSpPr>
            <a:spLocks noGrp="1"/>
          </p:cNvSpPr>
          <p:nvPr>
            <p:ph type="body" sz="quarter" idx="28"/>
          </p:nvPr>
        </p:nvSpPr>
        <p:spPr>
          <a:xfrm>
            <a:off x="6965130" y="2722842"/>
            <a:ext cx="3644108" cy="2955585"/>
          </a:xfrm>
        </p:spPr>
        <p:txBody>
          <a:bodyPr/>
          <a:lstStyle/>
          <a:p>
            <a:r>
              <a:rPr lang="en-US" sz="2400" dirty="0"/>
              <a:t>Owner: Anna LLC</a:t>
            </a:r>
          </a:p>
          <a:p>
            <a:r>
              <a:rPr lang="en-US" sz="2400" dirty="0"/>
              <a:t>Insured: David</a:t>
            </a:r>
          </a:p>
          <a:p>
            <a:r>
              <a:rPr lang="en-US" sz="2400" dirty="0"/>
              <a:t>Beneficiary: Anna LLC</a:t>
            </a:r>
          </a:p>
          <a:p>
            <a:r>
              <a:rPr lang="en-US" sz="2400" dirty="0"/>
              <a:t>Payor: Anna LLC</a:t>
            </a:r>
          </a:p>
        </p:txBody>
      </p:sp>
      <p:sp>
        <p:nvSpPr>
          <p:cNvPr id="16" name="Text Placeholder 15">
            <a:extLst>
              <a:ext uri="{FF2B5EF4-FFF2-40B4-BE49-F238E27FC236}">
                <a16:creationId xmlns:a16="http://schemas.microsoft.com/office/drawing/2014/main" id="{F390DC92-5C11-7AEB-C9F4-D25491A87BA8}"/>
              </a:ext>
            </a:extLst>
          </p:cNvPr>
          <p:cNvSpPr>
            <a:spLocks noGrp="1"/>
          </p:cNvSpPr>
          <p:nvPr>
            <p:ph type="body" sz="quarter" idx="29"/>
          </p:nvPr>
        </p:nvSpPr>
        <p:spPr>
          <a:xfrm>
            <a:off x="7530196" y="2882732"/>
            <a:ext cx="2513976" cy="380362"/>
          </a:xfrm>
        </p:spPr>
        <p:txBody>
          <a:bodyPr/>
          <a:lstStyle/>
          <a:p>
            <a:r>
              <a:rPr lang="en-US" sz="2000"/>
              <a:t>Life Insurance</a:t>
            </a:r>
          </a:p>
        </p:txBody>
      </p:sp>
      <p:sp>
        <p:nvSpPr>
          <p:cNvPr id="17" name="Snip Diagonal Corner Rectangle 16"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CE0C9610-F544-8C67-759B-69C8A08AA284}"/>
              </a:ext>
            </a:extLst>
          </p:cNvPr>
          <p:cNvSpPr/>
          <p:nvPr/>
        </p:nvSpPr>
        <p:spPr>
          <a:xfrm>
            <a:off x="3883162" y="1402902"/>
            <a:ext cx="1235529" cy="1235529"/>
          </a:xfrm>
          <a:prstGeom prst="snip2Diag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3F3F5"/>
              </a:solidFill>
              <a:effectLst/>
              <a:uLnTx/>
              <a:uFillTx/>
              <a:latin typeface="Aptos Light" panose="020B0004020202020204" pitchFamily="34" charset="0"/>
              <a:ea typeface="等线" panose="02010600030101010101" pitchFamily="2" charset="-122"/>
              <a:cs typeface="+mn-cs"/>
            </a:endParaRPr>
          </a:p>
        </p:txBody>
      </p:sp>
      <p:grpSp>
        <p:nvGrpSpPr>
          <p:cNvPr id="26" name="Group 25">
            <a:extLst>
              <a:ext uri="{FF2B5EF4-FFF2-40B4-BE49-F238E27FC236}">
                <a16:creationId xmlns:a16="http://schemas.microsoft.com/office/drawing/2014/main" id="{D15BF021-1E6E-E6D6-D809-91153A361788}"/>
              </a:ext>
            </a:extLst>
          </p:cNvPr>
          <p:cNvGrpSpPr/>
          <p:nvPr/>
        </p:nvGrpSpPr>
        <p:grpSpPr>
          <a:xfrm>
            <a:off x="4258665" y="1646375"/>
            <a:ext cx="484522" cy="748180"/>
            <a:chOff x="7943970" y="2170012"/>
            <a:chExt cx="484522" cy="748180"/>
          </a:xfrm>
          <a:solidFill>
            <a:schemeClr val="bg2"/>
          </a:solidFill>
        </p:grpSpPr>
        <p:sp>
          <p:nvSpPr>
            <p:cNvPr id="27" name="Freeform: Shape 26">
              <a:extLst>
                <a:ext uri="{FF2B5EF4-FFF2-40B4-BE49-F238E27FC236}">
                  <a16:creationId xmlns:a16="http://schemas.microsoft.com/office/drawing/2014/main" id="{C762CD3E-1017-DF45-4E83-DDE172BE7E4C}"/>
                </a:ext>
              </a:extLst>
            </p:cNvPr>
            <p:cNvSpPr/>
            <p:nvPr/>
          </p:nvSpPr>
          <p:spPr>
            <a:xfrm>
              <a:off x="7943970" y="2170012"/>
              <a:ext cx="484522" cy="748180"/>
            </a:xfrm>
            <a:custGeom>
              <a:avLst/>
              <a:gdLst>
                <a:gd name="connsiteX0" fmla="*/ 44696 w 484522"/>
                <a:gd name="connsiteY0" fmla="*/ 747943 h 748180"/>
                <a:gd name="connsiteX1" fmla="*/ 13076 w 484522"/>
                <a:gd name="connsiteY1" fmla="*/ 734867 h 748180"/>
                <a:gd name="connsiteX2" fmla="*/ 0 w 484522"/>
                <a:gd name="connsiteY2" fmla="*/ 703247 h 748180"/>
                <a:gd name="connsiteX3" fmla="*/ 0 w 484522"/>
                <a:gd name="connsiteY3" fmla="*/ 44696 h 748180"/>
                <a:gd name="connsiteX4" fmla="*/ 13076 w 484522"/>
                <a:gd name="connsiteY4" fmla="*/ 13076 h 748180"/>
                <a:gd name="connsiteX5" fmla="*/ 44696 w 484522"/>
                <a:gd name="connsiteY5" fmla="*/ 0 h 748180"/>
                <a:gd name="connsiteX6" fmla="*/ 439826 w 484522"/>
                <a:gd name="connsiteY6" fmla="*/ 0 h 748180"/>
                <a:gd name="connsiteX7" fmla="*/ 471446 w 484522"/>
                <a:gd name="connsiteY7" fmla="*/ 13076 h 748180"/>
                <a:gd name="connsiteX8" fmla="*/ 484522 w 484522"/>
                <a:gd name="connsiteY8" fmla="*/ 44696 h 748180"/>
                <a:gd name="connsiteX9" fmla="*/ 484522 w 484522"/>
                <a:gd name="connsiteY9" fmla="*/ 703485 h 748180"/>
                <a:gd name="connsiteX10" fmla="*/ 471446 w 484522"/>
                <a:gd name="connsiteY10" fmla="*/ 735104 h 748180"/>
                <a:gd name="connsiteX11" fmla="*/ 439826 w 484522"/>
                <a:gd name="connsiteY11" fmla="*/ 748180 h 748180"/>
                <a:gd name="connsiteX12" fmla="*/ 44696 w 484522"/>
                <a:gd name="connsiteY12" fmla="*/ 748180 h 748180"/>
                <a:gd name="connsiteX13" fmla="*/ 44696 w 484522"/>
                <a:gd name="connsiteY13" fmla="*/ 23299 h 748180"/>
                <a:gd name="connsiteX14" fmla="*/ 29718 w 484522"/>
                <a:gd name="connsiteY14" fmla="*/ 29480 h 748180"/>
                <a:gd name="connsiteX15" fmla="*/ 23537 w 484522"/>
                <a:gd name="connsiteY15" fmla="*/ 44458 h 748180"/>
                <a:gd name="connsiteX16" fmla="*/ 23537 w 484522"/>
                <a:gd name="connsiteY16" fmla="*/ 703247 h 748180"/>
                <a:gd name="connsiteX17" fmla="*/ 29718 w 484522"/>
                <a:gd name="connsiteY17" fmla="*/ 718225 h 748180"/>
                <a:gd name="connsiteX18" fmla="*/ 44696 w 484522"/>
                <a:gd name="connsiteY18" fmla="*/ 724406 h 748180"/>
                <a:gd name="connsiteX19" fmla="*/ 439826 w 484522"/>
                <a:gd name="connsiteY19" fmla="*/ 724406 h 748180"/>
                <a:gd name="connsiteX20" fmla="*/ 454804 w 484522"/>
                <a:gd name="connsiteY20" fmla="*/ 718225 h 748180"/>
                <a:gd name="connsiteX21" fmla="*/ 460986 w 484522"/>
                <a:gd name="connsiteY21" fmla="*/ 703247 h 748180"/>
                <a:gd name="connsiteX22" fmla="*/ 460986 w 484522"/>
                <a:gd name="connsiteY22" fmla="*/ 44696 h 748180"/>
                <a:gd name="connsiteX23" fmla="*/ 454804 w 484522"/>
                <a:gd name="connsiteY23" fmla="*/ 29718 h 748180"/>
                <a:gd name="connsiteX24" fmla="*/ 439826 w 484522"/>
                <a:gd name="connsiteY24" fmla="*/ 23537 h 748180"/>
                <a:gd name="connsiteX25" fmla="*/ 44696 w 484522"/>
                <a:gd name="connsiteY25" fmla="*/ 23537 h 74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4522" h="748180">
                  <a:moveTo>
                    <a:pt x="44696" y="747943"/>
                  </a:moveTo>
                  <a:cubicBezTo>
                    <a:pt x="32809" y="747943"/>
                    <a:pt x="21635" y="743188"/>
                    <a:pt x="13076" y="734867"/>
                  </a:cubicBezTo>
                  <a:cubicBezTo>
                    <a:pt x="4517" y="726546"/>
                    <a:pt x="0" y="715134"/>
                    <a:pt x="0" y="703247"/>
                  </a:cubicBezTo>
                  <a:lnTo>
                    <a:pt x="0" y="44696"/>
                  </a:lnTo>
                  <a:cubicBezTo>
                    <a:pt x="0" y="33046"/>
                    <a:pt x="4755" y="21397"/>
                    <a:pt x="13076" y="13076"/>
                  </a:cubicBezTo>
                  <a:cubicBezTo>
                    <a:pt x="21397" y="4755"/>
                    <a:pt x="32809" y="0"/>
                    <a:pt x="44696" y="0"/>
                  </a:cubicBezTo>
                  <a:lnTo>
                    <a:pt x="439826" y="0"/>
                  </a:lnTo>
                  <a:cubicBezTo>
                    <a:pt x="451476" y="0"/>
                    <a:pt x="463125" y="4755"/>
                    <a:pt x="471446" y="13076"/>
                  </a:cubicBezTo>
                  <a:cubicBezTo>
                    <a:pt x="479767" y="21397"/>
                    <a:pt x="484522" y="32809"/>
                    <a:pt x="484522" y="44696"/>
                  </a:cubicBezTo>
                  <a:lnTo>
                    <a:pt x="484522" y="703485"/>
                  </a:lnTo>
                  <a:cubicBezTo>
                    <a:pt x="484522" y="715372"/>
                    <a:pt x="480005" y="726546"/>
                    <a:pt x="471446" y="735104"/>
                  </a:cubicBezTo>
                  <a:cubicBezTo>
                    <a:pt x="463125" y="743426"/>
                    <a:pt x="451714" y="748180"/>
                    <a:pt x="439826" y="748180"/>
                  </a:cubicBezTo>
                  <a:lnTo>
                    <a:pt x="44696" y="748180"/>
                  </a:lnTo>
                  <a:close/>
                  <a:moveTo>
                    <a:pt x="44696" y="23299"/>
                  </a:moveTo>
                  <a:cubicBezTo>
                    <a:pt x="38990" y="23299"/>
                    <a:pt x="33760" y="25439"/>
                    <a:pt x="29718" y="29480"/>
                  </a:cubicBezTo>
                  <a:cubicBezTo>
                    <a:pt x="25676" y="33522"/>
                    <a:pt x="23537" y="38752"/>
                    <a:pt x="23537" y="44458"/>
                  </a:cubicBezTo>
                  <a:lnTo>
                    <a:pt x="23537" y="703247"/>
                  </a:lnTo>
                  <a:cubicBezTo>
                    <a:pt x="23537" y="708953"/>
                    <a:pt x="25676" y="714183"/>
                    <a:pt x="29718" y="718225"/>
                  </a:cubicBezTo>
                  <a:cubicBezTo>
                    <a:pt x="33760" y="722266"/>
                    <a:pt x="39228" y="724406"/>
                    <a:pt x="44696" y="724406"/>
                  </a:cubicBezTo>
                  <a:lnTo>
                    <a:pt x="439826" y="724406"/>
                  </a:lnTo>
                  <a:cubicBezTo>
                    <a:pt x="445294" y="724406"/>
                    <a:pt x="450763" y="722029"/>
                    <a:pt x="454804" y="718225"/>
                  </a:cubicBezTo>
                  <a:cubicBezTo>
                    <a:pt x="458846" y="714183"/>
                    <a:pt x="460986" y="708953"/>
                    <a:pt x="460986" y="703247"/>
                  </a:cubicBezTo>
                  <a:lnTo>
                    <a:pt x="460986" y="44696"/>
                  </a:lnTo>
                  <a:cubicBezTo>
                    <a:pt x="460986" y="38990"/>
                    <a:pt x="458846" y="33760"/>
                    <a:pt x="454804" y="29718"/>
                  </a:cubicBezTo>
                  <a:cubicBezTo>
                    <a:pt x="450763" y="25676"/>
                    <a:pt x="445532" y="23537"/>
                    <a:pt x="439826" y="23537"/>
                  </a:cubicBezTo>
                  <a:lnTo>
                    <a:pt x="44696"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8" name="Freeform: Shape 27">
              <a:extLst>
                <a:ext uri="{FF2B5EF4-FFF2-40B4-BE49-F238E27FC236}">
                  <a16:creationId xmlns:a16="http://schemas.microsoft.com/office/drawing/2014/main" id="{188E1155-4F39-298B-9306-3845C89F731B}"/>
                </a:ext>
              </a:extLst>
            </p:cNvPr>
            <p:cNvSpPr/>
            <p:nvPr/>
          </p:nvSpPr>
          <p:spPr>
            <a:xfrm>
              <a:off x="8125131" y="2285318"/>
              <a:ext cx="122200" cy="122200"/>
            </a:xfrm>
            <a:custGeom>
              <a:avLst/>
              <a:gdLst>
                <a:gd name="connsiteX0" fmla="*/ 61100 w 122200"/>
                <a:gd name="connsiteY0" fmla="*/ 122200 h 122200"/>
                <a:gd name="connsiteX1" fmla="*/ 17831 w 122200"/>
                <a:gd name="connsiteY1" fmla="*/ 104370 h 122200"/>
                <a:gd name="connsiteX2" fmla="*/ 0 w 122200"/>
                <a:gd name="connsiteY2" fmla="*/ 61100 h 122200"/>
                <a:gd name="connsiteX3" fmla="*/ 17831 w 122200"/>
                <a:gd name="connsiteY3" fmla="*/ 17831 h 122200"/>
                <a:gd name="connsiteX4" fmla="*/ 61100 w 122200"/>
                <a:gd name="connsiteY4" fmla="*/ 0 h 122200"/>
                <a:gd name="connsiteX5" fmla="*/ 104370 w 122200"/>
                <a:gd name="connsiteY5" fmla="*/ 17831 h 122200"/>
                <a:gd name="connsiteX6" fmla="*/ 122200 w 122200"/>
                <a:gd name="connsiteY6" fmla="*/ 61100 h 122200"/>
                <a:gd name="connsiteX7" fmla="*/ 104370 w 122200"/>
                <a:gd name="connsiteY7" fmla="*/ 104370 h 122200"/>
                <a:gd name="connsiteX8" fmla="*/ 61100 w 122200"/>
                <a:gd name="connsiteY8" fmla="*/ 122200 h 122200"/>
                <a:gd name="connsiteX9" fmla="*/ 61100 w 122200"/>
                <a:gd name="connsiteY9" fmla="*/ 23299 h 122200"/>
                <a:gd name="connsiteX10" fmla="*/ 34473 w 122200"/>
                <a:gd name="connsiteY10" fmla="*/ 34235 h 122200"/>
                <a:gd name="connsiteX11" fmla="*/ 23537 w 122200"/>
                <a:gd name="connsiteY11" fmla="*/ 60862 h 122200"/>
                <a:gd name="connsiteX12" fmla="*/ 34473 w 122200"/>
                <a:gd name="connsiteY12" fmla="*/ 87490 h 122200"/>
                <a:gd name="connsiteX13" fmla="*/ 61100 w 122200"/>
                <a:gd name="connsiteY13" fmla="*/ 98426 h 122200"/>
                <a:gd name="connsiteX14" fmla="*/ 87728 w 122200"/>
                <a:gd name="connsiteY14" fmla="*/ 87490 h 122200"/>
                <a:gd name="connsiteX15" fmla="*/ 98664 w 122200"/>
                <a:gd name="connsiteY15" fmla="*/ 60862 h 122200"/>
                <a:gd name="connsiteX16" fmla="*/ 87728 w 122200"/>
                <a:gd name="connsiteY16" fmla="*/ 34235 h 122200"/>
                <a:gd name="connsiteX17" fmla="*/ 61100 w 122200"/>
                <a:gd name="connsiteY17" fmla="*/ 23299 h 12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200" h="122200">
                  <a:moveTo>
                    <a:pt x="61100" y="122200"/>
                  </a:moveTo>
                  <a:cubicBezTo>
                    <a:pt x="44696" y="122200"/>
                    <a:pt x="29480" y="115781"/>
                    <a:pt x="17831" y="104370"/>
                  </a:cubicBezTo>
                  <a:cubicBezTo>
                    <a:pt x="6181" y="92720"/>
                    <a:pt x="0" y="77505"/>
                    <a:pt x="0" y="61100"/>
                  </a:cubicBezTo>
                  <a:cubicBezTo>
                    <a:pt x="0" y="44696"/>
                    <a:pt x="6419" y="29480"/>
                    <a:pt x="17831" y="17831"/>
                  </a:cubicBezTo>
                  <a:cubicBezTo>
                    <a:pt x="29243" y="6181"/>
                    <a:pt x="44696" y="0"/>
                    <a:pt x="61100" y="0"/>
                  </a:cubicBezTo>
                  <a:cubicBezTo>
                    <a:pt x="77505" y="0"/>
                    <a:pt x="92720" y="6419"/>
                    <a:pt x="104370" y="17831"/>
                  </a:cubicBezTo>
                  <a:cubicBezTo>
                    <a:pt x="116019" y="29480"/>
                    <a:pt x="122200" y="44696"/>
                    <a:pt x="122200" y="61100"/>
                  </a:cubicBezTo>
                  <a:cubicBezTo>
                    <a:pt x="122200" y="77505"/>
                    <a:pt x="115781" y="92720"/>
                    <a:pt x="104370" y="104370"/>
                  </a:cubicBezTo>
                  <a:cubicBezTo>
                    <a:pt x="92958" y="116019"/>
                    <a:pt x="77505" y="122200"/>
                    <a:pt x="61100" y="122200"/>
                  </a:cubicBezTo>
                  <a:close/>
                  <a:moveTo>
                    <a:pt x="61100" y="23299"/>
                  </a:moveTo>
                  <a:cubicBezTo>
                    <a:pt x="51115" y="23299"/>
                    <a:pt x="41367" y="27341"/>
                    <a:pt x="34473" y="34235"/>
                  </a:cubicBezTo>
                  <a:cubicBezTo>
                    <a:pt x="27341" y="41367"/>
                    <a:pt x="23537" y="50877"/>
                    <a:pt x="23537" y="60862"/>
                  </a:cubicBezTo>
                  <a:cubicBezTo>
                    <a:pt x="23537" y="70848"/>
                    <a:pt x="27578" y="80595"/>
                    <a:pt x="34473" y="87490"/>
                  </a:cubicBezTo>
                  <a:cubicBezTo>
                    <a:pt x="41605" y="94384"/>
                    <a:pt x="51115" y="98426"/>
                    <a:pt x="61100" y="98426"/>
                  </a:cubicBezTo>
                  <a:cubicBezTo>
                    <a:pt x="71085" y="98426"/>
                    <a:pt x="80595" y="94384"/>
                    <a:pt x="87728" y="87490"/>
                  </a:cubicBezTo>
                  <a:cubicBezTo>
                    <a:pt x="94622" y="80357"/>
                    <a:pt x="98664" y="70848"/>
                    <a:pt x="98664" y="60862"/>
                  </a:cubicBezTo>
                  <a:cubicBezTo>
                    <a:pt x="98664" y="50877"/>
                    <a:pt x="94622" y="41367"/>
                    <a:pt x="87728" y="34235"/>
                  </a:cubicBezTo>
                  <a:cubicBezTo>
                    <a:pt x="80595" y="27103"/>
                    <a:pt x="71085" y="23299"/>
                    <a:pt x="61100" y="23299"/>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29" name="Freeform: Shape 28">
              <a:extLst>
                <a:ext uri="{FF2B5EF4-FFF2-40B4-BE49-F238E27FC236}">
                  <a16:creationId xmlns:a16="http://schemas.microsoft.com/office/drawing/2014/main" id="{896DDDA2-504E-4CBE-3006-067F6639AD09}"/>
                </a:ext>
              </a:extLst>
            </p:cNvPr>
            <p:cNvSpPr/>
            <p:nvPr/>
          </p:nvSpPr>
          <p:spPr>
            <a:xfrm>
              <a:off x="8083764" y="2408945"/>
              <a:ext cx="204222" cy="163330"/>
            </a:xfrm>
            <a:custGeom>
              <a:avLst/>
              <a:gdLst>
                <a:gd name="connsiteX0" fmla="*/ 25439 w 204222"/>
                <a:gd name="connsiteY0" fmla="*/ 163330 h 163330"/>
                <a:gd name="connsiteX1" fmla="*/ 7608 w 204222"/>
                <a:gd name="connsiteY1" fmla="*/ 156198 h 163330"/>
                <a:gd name="connsiteX2" fmla="*/ 0 w 204222"/>
                <a:gd name="connsiteY2" fmla="*/ 138605 h 163330"/>
                <a:gd name="connsiteX3" fmla="*/ 0 w 204222"/>
                <a:gd name="connsiteY3" fmla="*/ 40892 h 163330"/>
                <a:gd name="connsiteX4" fmla="*/ 12600 w 204222"/>
                <a:gd name="connsiteY4" fmla="*/ 11649 h 163330"/>
                <a:gd name="connsiteX5" fmla="*/ 41605 w 204222"/>
                <a:gd name="connsiteY5" fmla="*/ 0 h 163330"/>
                <a:gd name="connsiteX6" fmla="*/ 54443 w 204222"/>
                <a:gd name="connsiteY6" fmla="*/ 0 h 163330"/>
                <a:gd name="connsiteX7" fmla="*/ 63478 w 204222"/>
                <a:gd name="connsiteY7" fmla="*/ 4517 h 163330"/>
                <a:gd name="connsiteX8" fmla="*/ 103181 w 204222"/>
                <a:gd name="connsiteY8" fmla="*/ 54443 h 163330"/>
                <a:gd name="connsiteX9" fmla="*/ 140507 w 204222"/>
                <a:gd name="connsiteY9" fmla="*/ 4755 h 163330"/>
                <a:gd name="connsiteX10" fmla="*/ 149779 w 204222"/>
                <a:gd name="connsiteY10" fmla="*/ 0 h 163330"/>
                <a:gd name="connsiteX11" fmla="*/ 161904 w 204222"/>
                <a:gd name="connsiteY11" fmla="*/ 0 h 163330"/>
                <a:gd name="connsiteX12" fmla="*/ 191622 w 204222"/>
                <a:gd name="connsiteY12" fmla="*/ 11649 h 163330"/>
                <a:gd name="connsiteX13" fmla="*/ 204222 w 204222"/>
                <a:gd name="connsiteY13" fmla="*/ 40892 h 163330"/>
                <a:gd name="connsiteX14" fmla="*/ 204222 w 204222"/>
                <a:gd name="connsiteY14" fmla="*/ 138605 h 163330"/>
                <a:gd name="connsiteX15" fmla="*/ 196614 w 204222"/>
                <a:gd name="connsiteY15" fmla="*/ 156198 h 163330"/>
                <a:gd name="connsiteX16" fmla="*/ 179021 w 204222"/>
                <a:gd name="connsiteY16" fmla="*/ 163330 h 163330"/>
                <a:gd name="connsiteX17" fmla="*/ 24725 w 204222"/>
                <a:gd name="connsiteY17" fmla="*/ 163330 h 163330"/>
                <a:gd name="connsiteX18" fmla="*/ 41843 w 204222"/>
                <a:gd name="connsiteY18" fmla="*/ 23299 h 163330"/>
                <a:gd name="connsiteX19" fmla="*/ 29718 w 204222"/>
                <a:gd name="connsiteY19" fmla="*/ 28054 h 163330"/>
                <a:gd name="connsiteX20" fmla="*/ 23774 w 204222"/>
                <a:gd name="connsiteY20" fmla="*/ 40654 h 163330"/>
                <a:gd name="connsiteX21" fmla="*/ 23774 w 204222"/>
                <a:gd name="connsiteY21" fmla="*/ 140031 h 163330"/>
                <a:gd name="connsiteX22" fmla="*/ 181399 w 204222"/>
                <a:gd name="connsiteY22" fmla="*/ 140031 h 163330"/>
                <a:gd name="connsiteX23" fmla="*/ 181399 w 204222"/>
                <a:gd name="connsiteY23" fmla="*/ 40892 h 163330"/>
                <a:gd name="connsiteX24" fmla="*/ 175217 w 204222"/>
                <a:gd name="connsiteY24" fmla="*/ 27816 h 163330"/>
                <a:gd name="connsiteX25" fmla="*/ 163330 w 204222"/>
                <a:gd name="connsiteY25" fmla="*/ 23299 h 163330"/>
                <a:gd name="connsiteX26" fmla="*/ 155722 w 204222"/>
                <a:gd name="connsiteY26" fmla="*/ 23299 h 163330"/>
                <a:gd name="connsiteX27" fmla="*/ 113166 w 204222"/>
                <a:gd name="connsiteY27" fmla="*/ 80357 h 163330"/>
                <a:gd name="connsiteX28" fmla="*/ 103894 w 204222"/>
                <a:gd name="connsiteY28" fmla="*/ 85112 h 163330"/>
                <a:gd name="connsiteX29" fmla="*/ 94860 w 204222"/>
                <a:gd name="connsiteY29" fmla="*/ 80833 h 163330"/>
                <a:gd name="connsiteX30" fmla="*/ 49213 w 204222"/>
                <a:gd name="connsiteY30" fmla="*/ 23537 h 163330"/>
                <a:gd name="connsiteX31" fmla="*/ 42081 w 204222"/>
                <a:gd name="connsiteY31" fmla="*/ 23537 h 163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4222" h="163330">
                  <a:moveTo>
                    <a:pt x="25439" y="163330"/>
                  </a:moveTo>
                  <a:cubicBezTo>
                    <a:pt x="18544" y="163330"/>
                    <a:pt x="12363" y="160715"/>
                    <a:pt x="7608" y="156198"/>
                  </a:cubicBezTo>
                  <a:cubicBezTo>
                    <a:pt x="2853" y="151443"/>
                    <a:pt x="238" y="145262"/>
                    <a:pt x="0" y="138605"/>
                  </a:cubicBezTo>
                  <a:lnTo>
                    <a:pt x="0" y="40892"/>
                  </a:lnTo>
                  <a:cubicBezTo>
                    <a:pt x="0" y="29956"/>
                    <a:pt x="4755" y="19495"/>
                    <a:pt x="12600" y="11649"/>
                  </a:cubicBezTo>
                  <a:cubicBezTo>
                    <a:pt x="20446" y="4042"/>
                    <a:pt x="30669" y="0"/>
                    <a:pt x="41605" y="0"/>
                  </a:cubicBezTo>
                  <a:lnTo>
                    <a:pt x="54443" y="0"/>
                  </a:lnTo>
                  <a:cubicBezTo>
                    <a:pt x="58010" y="0"/>
                    <a:pt x="61338" y="1664"/>
                    <a:pt x="63478" y="4517"/>
                  </a:cubicBezTo>
                  <a:lnTo>
                    <a:pt x="103181" y="54443"/>
                  </a:lnTo>
                  <a:lnTo>
                    <a:pt x="140507" y="4755"/>
                  </a:lnTo>
                  <a:cubicBezTo>
                    <a:pt x="142646" y="1902"/>
                    <a:pt x="146213" y="0"/>
                    <a:pt x="149779" y="0"/>
                  </a:cubicBezTo>
                  <a:lnTo>
                    <a:pt x="161904" y="0"/>
                  </a:lnTo>
                  <a:cubicBezTo>
                    <a:pt x="173315" y="0"/>
                    <a:pt x="183776" y="4279"/>
                    <a:pt x="191622" y="11649"/>
                  </a:cubicBezTo>
                  <a:cubicBezTo>
                    <a:pt x="199467" y="19495"/>
                    <a:pt x="203984" y="29718"/>
                    <a:pt x="204222" y="40892"/>
                  </a:cubicBezTo>
                  <a:lnTo>
                    <a:pt x="204222" y="138605"/>
                  </a:lnTo>
                  <a:cubicBezTo>
                    <a:pt x="204222" y="145262"/>
                    <a:pt x="201369" y="151443"/>
                    <a:pt x="196614" y="156198"/>
                  </a:cubicBezTo>
                  <a:cubicBezTo>
                    <a:pt x="191859" y="160715"/>
                    <a:pt x="185678" y="163330"/>
                    <a:pt x="179021" y="163330"/>
                  </a:cubicBezTo>
                  <a:lnTo>
                    <a:pt x="24725" y="163330"/>
                  </a:lnTo>
                  <a:close/>
                  <a:moveTo>
                    <a:pt x="41843" y="23299"/>
                  </a:moveTo>
                  <a:cubicBezTo>
                    <a:pt x="37326" y="23299"/>
                    <a:pt x="33046" y="24963"/>
                    <a:pt x="29718" y="28054"/>
                  </a:cubicBezTo>
                  <a:cubicBezTo>
                    <a:pt x="26152" y="31382"/>
                    <a:pt x="24012" y="35662"/>
                    <a:pt x="23774" y="40654"/>
                  </a:cubicBezTo>
                  <a:lnTo>
                    <a:pt x="23774" y="140031"/>
                  </a:lnTo>
                  <a:cubicBezTo>
                    <a:pt x="23774" y="140031"/>
                    <a:pt x="181399" y="140031"/>
                    <a:pt x="181399" y="140031"/>
                  </a:cubicBezTo>
                  <a:lnTo>
                    <a:pt x="181399" y="40892"/>
                  </a:lnTo>
                  <a:cubicBezTo>
                    <a:pt x="181161" y="35662"/>
                    <a:pt x="178784" y="31144"/>
                    <a:pt x="175217" y="27816"/>
                  </a:cubicBezTo>
                  <a:cubicBezTo>
                    <a:pt x="171889" y="24963"/>
                    <a:pt x="167610" y="23299"/>
                    <a:pt x="163330" y="23299"/>
                  </a:cubicBezTo>
                  <a:lnTo>
                    <a:pt x="155722" y="23299"/>
                  </a:lnTo>
                  <a:cubicBezTo>
                    <a:pt x="155722" y="23299"/>
                    <a:pt x="113166" y="80357"/>
                    <a:pt x="113166" y="80357"/>
                  </a:cubicBezTo>
                  <a:cubicBezTo>
                    <a:pt x="111026" y="83210"/>
                    <a:pt x="107698" y="84875"/>
                    <a:pt x="103894" y="85112"/>
                  </a:cubicBezTo>
                  <a:cubicBezTo>
                    <a:pt x="100328" y="85112"/>
                    <a:pt x="97000" y="83448"/>
                    <a:pt x="94860" y="80833"/>
                  </a:cubicBezTo>
                  <a:lnTo>
                    <a:pt x="49213" y="23537"/>
                  </a:lnTo>
                  <a:lnTo>
                    <a:pt x="42081"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0" name="Freeform: Shape 29">
              <a:extLst>
                <a:ext uri="{FF2B5EF4-FFF2-40B4-BE49-F238E27FC236}">
                  <a16:creationId xmlns:a16="http://schemas.microsoft.com/office/drawing/2014/main" id="{D5B1CE4E-FC53-B360-0F90-3FC9B16A2325}"/>
                </a:ext>
              </a:extLst>
            </p:cNvPr>
            <p:cNvSpPr/>
            <p:nvPr/>
          </p:nvSpPr>
          <p:spPr>
            <a:xfrm>
              <a:off x="8075502" y="2630998"/>
              <a:ext cx="221220" cy="23536"/>
            </a:xfrm>
            <a:custGeom>
              <a:avLst/>
              <a:gdLst>
                <a:gd name="connsiteX0" fmla="*/ 11828 w 221220"/>
                <a:gd name="connsiteY0" fmla="*/ 23537 h 23536"/>
                <a:gd name="connsiteX1" fmla="*/ 1605 w 221220"/>
                <a:gd name="connsiteY1" fmla="*/ 17593 h 23536"/>
                <a:gd name="connsiteX2" fmla="*/ 1605 w 221220"/>
                <a:gd name="connsiteY2" fmla="*/ 5944 h 23536"/>
                <a:gd name="connsiteX3" fmla="*/ 11828 w 221220"/>
                <a:gd name="connsiteY3" fmla="*/ 0 h 23536"/>
                <a:gd name="connsiteX4" fmla="*/ 209393 w 221220"/>
                <a:gd name="connsiteY4" fmla="*/ 0 h 23536"/>
                <a:gd name="connsiteX5" fmla="*/ 219616 w 221220"/>
                <a:gd name="connsiteY5" fmla="*/ 5944 h 23536"/>
                <a:gd name="connsiteX6" fmla="*/ 219616 w 221220"/>
                <a:gd name="connsiteY6" fmla="*/ 17593 h 23536"/>
                <a:gd name="connsiteX7" fmla="*/ 209393 w 221220"/>
                <a:gd name="connsiteY7" fmla="*/ 23537 h 23536"/>
                <a:gd name="connsiteX8" fmla="*/ 11828 w 221220"/>
                <a:gd name="connsiteY8" fmla="*/ 23537 h 2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220" h="23536">
                  <a:moveTo>
                    <a:pt x="11828" y="23537"/>
                  </a:moveTo>
                  <a:cubicBezTo>
                    <a:pt x="7548" y="23537"/>
                    <a:pt x="3744" y="21397"/>
                    <a:pt x="1605" y="17593"/>
                  </a:cubicBezTo>
                  <a:cubicBezTo>
                    <a:pt x="-535" y="13789"/>
                    <a:pt x="-535" y="9510"/>
                    <a:pt x="1605" y="5944"/>
                  </a:cubicBezTo>
                  <a:cubicBezTo>
                    <a:pt x="3744" y="2377"/>
                    <a:pt x="7548" y="0"/>
                    <a:pt x="11828" y="0"/>
                  </a:cubicBezTo>
                  <a:lnTo>
                    <a:pt x="209393" y="0"/>
                  </a:lnTo>
                  <a:cubicBezTo>
                    <a:pt x="213672" y="0"/>
                    <a:pt x="217476" y="2140"/>
                    <a:pt x="219616" y="5944"/>
                  </a:cubicBezTo>
                  <a:cubicBezTo>
                    <a:pt x="221756" y="9510"/>
                    <a:pt x="221756" y="14027"/>
                    <a:pt x="219616" y="17593"/>
                  </a:cubicBezTo>
                  <a:cubicBezTo>
                    <a:pt x="217476" y="21159"/>
                    <a:pt x="213672" y="23537"/>
                    <a:pt x="209393" y="23537"/>
                  </a:cubicBezTo>
                  <a:lnTo>
                    <a:pt x="11828"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1" name="Freeform: Shape 30">
              <a:extLst>
                <a:ext uri="{FF2B5EF4-FFF2-40B4-BE49-F238E27FC236}">
                  <a16:creationId xmlns:a16="http://schemas.microsoft.com/office/drawing/2014/main" id="{3465DA33-D237-2FF0-6A26-25566AE87415}"/>
                </a:ext>
              </a:extLst>
            </p:cNvPr>
            <p:cNvSpPr/>
            <p:nvPr/>
          </p:nvSpPr>
          <p:spPr>
            <a:xfrm>
              <a:off x="8017968" y="2705174"/>
              <a:ext cx="336526" cy="23536"/>
            </a:xfrm>
            <a:custGeom>
              <a:avLst/>
              <a:gdLst>
                <a:gd name="connsiteX0" fmla="*/ 11828 w 336526"/>
                <a:gd name="connsiteY0" fmla="*/ 23537 h 23536"/>
                <a:gd name="connsiteX1" fmla="*/ 1605 w 336526"/>
                <a:gd name="connsiteY1" fmla="*/ 17593 h 23536"/>
                <a:gd name="connsiteX2" fmla="*/ 1605 w 336526"/>
                <a:gd name="connsiteY2" fmla="*/ 5944 h 23536"/>
                <a:gd name="connsiteX3" fmla="*/ 11828 w 336526"/>
                <a:gd name="connsiteY3" fmla="*/ 0 h 23536"/>
                <a:gd name="connsiteX4" fmla="*/ 324699 w 336526"/>
                <a:gd name="connsiteY4" fmla="*/ 0 h 23536"/>
                <a:gd name="connsiteX5" fmla="*/ 334922 w 336526"/>
                <a:gd name="connsiteY5" fmla="*/ 5944 h 23536"/>
                <a:gd name="connsiteX6" fmla="*/ 334922 w 336526"/>
                <a:gd name="connsiteY6" fmla="*/ 17593 h 23536"/>
                <a:gd name="connsiteX7" fmla="*/ 324699 w 336526"/>
                <a:gd name="connsiteY7" fmla="*/ 23537 h 23536"/>
                <a:gd name="connsiteX8" fmla="*/ 11828 w 336526"/>
                <a:gd name="connsiteY8" fmla="*/ 23537 h 2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526" h="23536">
                  <a:moveTo>
                    <a:pt x="11828" y="23537"/>
                  </a:moveTo>
                  <a:cubicBezTo>
                    <a:pt x="7548" y="23537"/>
                    <a:pt x="3744" y="21397"/>
                    <a:pt x="1605" y="17593"/>
                  </a:cubicBezTo>
                  <a:cubicBezTo>
                    <a:pt x="-535" y="13789"/>
                    <a:pt x="-535" y="9510"/>
                    <a:pt x="1605" y="5944"/>
                  </a:cubicBezTo>
                  <a:cubicBezTo>
                    <a:pt x="3744" y="2377"/>
                    <a:pt x="7548" y="0"/>
                    <a:pt x="11828" y="0"/>
                  </a:cubicBezTo>
                  <a:lnTo>
                    <a:pt x="324699" y="0"/>
                  </a:lnTo>
                  <a:cubicBezTo>
                    <a:pt x="328978" y="0"/>
                    <a:pt x="332782" y="2140"/>
                    <a:pt x="334922" y="5944"/>
                  </a:cubicBezTo>
                  <a:cubicBezTo>
                    <a:pt x="337062" y="9748"/>
                    <a:pt x="337062" y="14027"/>
                    <a:pt x="334922" y="17593"/>
                  </a:cubicBezTo>
                  <a:cubicBezTo>
                    <a:pt x="332782" y="21159"/>
                    <a:pt x="328978" y="23537"/>
                    <a:pt x="324699" y="23537"/>
                  </a:cubicBezTo>
                  <a:lnTo>
                    <a:pt x="11828"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sp>
          <p:nvSpPr>
            <p:cNvPr id="32" name="Freeform: Shape 31">
              <a:extLst>
                <a:ext uri="{FF2B5EF4-FFF2-40B4-BE49-F238E27FC236}">
                  <a16:creationId xmlns:a16="http://schemas.microsoft.com/office/drawing/2014/main" id="{3A300E4C-D3CD-517E-9A43-8AE946E848B7}"/>
                </a:ext>
              </a:extLst>
            </p:cNvPr>
            <p:cNvSpPr/>
            <p:nvPr/>
          </p:nvSpPr>
          <p:spPr>
            <a:xfrm>
              <a:off x="8017968" y="2779112"/>
              <a:ext cx="336526" cy="23536"/>
            </a:xfrm>
            <a:custGeom>
              <a:avLst/>
              <a:gdLst>
                <a:gd name="connsiteX0" fmla="*/ 11828 w 336526"/>
                <a:gd name="connsiteY0" fmla="*/ 23537 h 23536"/>
                <a:gd name="connsiteX1" fmla="*/ 1605 w 336526"/>
                <a:gd name="connsiteY1" fmla="*/ 17593 h 23536"/>
                <a:gd name="connsiteX2" fmla="*/ 1605 w 336526"/>
                <a:gd name="connsiteY2" fmla="*/ 5944 h 23536"/>
                <a:gd name="connsiteX3" fmla="*/ 11828 w 336526"/>
                <a:gd name="connsiteY3" fmla="*/ 0 h 23536"/>
                <a:gd name="connsiteX4" fmla="*/ 324699 w 336526"/>
                <a:gd name="connsiteY4" fmla="*/ 0 h 23536"/>
                <a:gd name="connsiteX5" fmla="*/ 334922 w 336526"/>
                <a:gd name="connsiteY5" fmla="*/ 5944 h 23536"/>
                <a:gd name="connsiteX6" fmla="*/ 334922 w 336526"/>
                <a:gd name="connsiteY6" fmla="*/ 17593 h 23536"/>
                <a:gd name="connsiteX7" fmla="*/ 324699 w 336526"/>
                <a:gd name="connsiteY7" fmla="*/ 23537 h 23536"/>
                <a:gd name="connsiteX8" fmla="*/ 11828 w 336526"/>
                <a:gd name="connsiteY8" fmla="*/ 23537 h 2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526" h="23536">
                  <a:moveTo>
                    <a:pt x="11828" y="23537"/>
                  </a:moveTo>
                  <a:cubicBezTo>
                    <a:pt x="7548" y="23537"/>
                    <a:pt x="3744" y="21397"/>
                    <a:pt x="1605" y="17593"/>
                  </a:cubicBezTo>
                  <a:cubicBezTo>
                    <a:pt x="-535" y="14027"/>
                    <a:pt x="-535" y="9510"/>
                    <a:pt x="1605" y="5944"/>
                  </a:cubicBezTo>
                  <a:cubicBezTo>
                    <a:pt x="3744" y="2377"/>
                    <a:pt x="7548" y="0"/>
                    <a:pt x="11828" y="0"/>
                  </a:cubicBezTo>
                  <a:lnTo>
                    <a:pt x="324699" y="0"/>
                  </a:lnTo>
                  <a:cubicBezTo>
                    <a:pt x="328978" y="0"/>
                    <a:pt x="332782" y="2140"/>
                    <a:pt x="334922" y="5944"/>
                  </a:cubicBezTo>
                  <a:cubicBezTo>
                    <a:pt x="337062" y="9748"/>
                    <a:pt x="337062" y="14027"/>
                    <a:pt x="334922" y="17593"/>
                  </a:cubicBezTo>
                  <a:cubicBezTo>
                    <a:pt x="332782" y="21159"/>
                    <a:pt x="328978" y="23537"/>
                    <a:pt x="324699" y="23537"/>
                  </a:cubicBezTo>
                  <a:lnTo>
                    <a:pt x="11828" y="2353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14041"/>
                </a:solidFill>
                <a:effectLst/>
                <a:uLnTx/>
                <a:uFillTx/>
                <a:latin typeface="Aptos" panose="02110004020202020204"/>
                <a:ea typeface="+mn-ea"/>
                <a:cs typeface="+mn-cs"/>
              </a:endParaRPr>
            </a:p>
          </p:txBody>
        </p:sp>
      </p:grpSp>
      <p:sp>
        <p:nvSpPr>
          <p:cNvPr id="13" name="Slide Number Placeholder 2">
            <a:extLst>
              <a:ext uri="{FF2B5EF4-FFF2-40B4-BE49-F238E27FC236}">
                <a16:creationId xmlns:a16="http://schemas.microsoft.com/office/drawing/2014/main" id="{62E6CB09-B6DE-6F15-621D-C1BEB3FF9969}"/>
              </a:ext>
            </a:extLst>
          </p:cNvPr>
          <p:cNvSpPr>
            <a:spLocks noGrp="1"/>
          </p:cNvSpPr>
          <p:nvPr>
            <p:ph type="sldNum" sz="quarter" idx="4"/>
          </p:nvPr>
        </p:nvSpPr>
        <p:spPr>
          <a:xfrm>
            <a:off x="10015594" y="6477355"/>
            <a:ext cx="1788700" cy="153888"/>
          </a:xfrm>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14</a:t>
            </a:fld>
            <a:endParaRPr lang="en-US">
              <a:latin typeface="Aptos Light" panose="020B0004020202020204" pitchFamily="34" charset="0"/>
            </a:endParaRPr>
          </a:p>
        </p:txBody>
      </p:sp>
      <p:sp>
        <p:nvSpPr>
          <p:cNvPr id="2"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51BC7DD1-03DB-DF4A-FA15-821144D2A9AB}"/>
              </a:ext>
            </a:extLst>
          </p:cNvPr>
          <p:cNvSpPr/>
          <p:nvPr/>
        </p:nvSpPr>
        <p:spPr>
          <a:xfrm>
            <a:off x="8169419" y="1402902"/>
            <a:ext cx="1235529" cy="1235529"/>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pic>
        <p:nvPicPr>
          <p:cNvPr id="3" name="Graphic 2">
            <a:extLst>
              <a:ext uri="{FF2B5EF4-FFF2-40B4-BE49-F238E27FC236}">
                <a16:creationId xmlns:a16="http://schemas.microsoft.com/office/drawing/2014/main" id="{85D3C377-F8AD-D135-71C7-FB6B94E516A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69419" y="1445107"/>
            <a:ext cx="1235529" cy="1235529"/>
          </a:xfrm>
          <a:prstGeom prst="rect">
            <a:avLst/>
          </a:prstGeom>
        </p:spPr>
      </p:pic>
    </p:spTree>
    <p:extLst>
      <p:ext uri="{BB962C8B-B14F-4D97-AF65-F5344CB8AC3E}">
        <p14:creationId xmlns:p14="http://schemas.microsoft.com/office/powerpoint/2010/main" val="624906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365D3-80E2-F168-B9E7-52B32ADFC670}"/>
              </a:ext>
            </a:extLst>
          </p:cNvPr>
          <p:cNvSpPr>
            <a:spLocks noGrp="1"/>
          </p:cNvSpPr>
          <p:nvPr>
            <p:ph type="title"/>
          </p:nvPr>
        </p:nvSpPr>
        <p:spPr>
          <a:xfrm>
            <a:off x="457200" y="457200"/>
            <a:ext cx="11274552" cy="501804"/>
          </a:xfrm>
        </p:spPr>
        <p:txBody>
          <a:bodyPr/>
          <a:lstStyle/>
          <a:p>
            <a:r>
              <a:rPr lang="en-US" dirty="0"/>
              <a:t>Understanding and Overcoming </a:t>
            </a:r>
            <a:r>
              <a:rPr lang="en-US" b="1" dirty="0"/>
              <a:t>Common Challenges</a:t>
            </a:r>
          </a:p>
        </p:txBody>
      </p:sp>
      <p:sp>
        <p:nvSpPr>
          <p:cNvPr id="5" name="Slide Number Placeholder 4">
            <a:extLst>
              <a:ext uri="{FF2B5EF4-FFF2-40B4-BE49-F238E27FC236}">
                <a16:creationId xmlns:a16="http://schemas.microsoft.com/office/drawing/2014/main" id="{77A324D3-3964-C0C6-AF1B-3122B5514F40}"/>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15</a:t>
            </a:fld>
            <a:endParaRPr lang="en-US" dirty="0">
              <a:latin typeface="Aptos Light" panose="020B0004020202020204" pitchFamily="34" charset="0"/>
            </a:endParaRPr>
          </a:p>
        </p:txBody>
      </p:sp>
      <p:sp>
        <p:nvSpPr>
          <p:cNvPr id="3" name="Arrow: Pentagon 2">
            <a:extLst>
              <a:ext uri="{FF2B5EF4-FFF2-40B4-BE49-F238E27FC236}">
                <a16:creationId xmlns:a16="http://schemas.microsoft.com/office/drawing/2014/main" id="{8544D4C9-9455-246C-198F-822831A916B7}"/>
              </a:ext>
            </a:extLst>
          </p:cNvPr>
          <p:cNvSpPr/>
          <p:nvPr/>
        </p:nvSpPr>
        <p:spPr>
          <a:xfrm>
            <a:off x="750627" y="1705971"/>
            <a:ext cx="10426889" cy="805218"/>
          </a:xfrm>
          <a:prstGeom prst="homePlate">
            <a:avLst/>
          </a:prstGeom>
          <a:gradFill>
            <a:gsLst>
              <a:gs pos="0">
                <a:schemeClr val="accent1"/>
              </a:gs>
              <a:gs pos="52000">
                <a:schemeClr val="accent2"/>
              </a:gs>
              <a:gs pos="100000">
                <a:schemeClr val="accent6"/>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EC401F2-3680-6CDA-AF5B-CB74F79C8A35}"/>
              </a:ext>
            </a:extLst>
          </p:cNvPr>
          <p:cNvSpPr txBox="1"/>
          <p:nvPr/>
        </p:nvSpPr>
        <p:spPr>
          <a:xfrm>
            <a:off x="2142699" y="1846970"/>
            <a:ext cx="2593074" cy="523220"/>
          </a:xfrm>
          <a:prstGeom prst="rect">
            <a:avLst/>
          </a:prstGeom>
          <a:noFill/>
        </p:spPr>
        <p:txBody>
          <a:bodyPr wrap="square" rtlCol="0">
            <a:spAutoFit/>
          </a:bodyPr>
          <a:lstStyle/>
          <a:p>
            <a:r>
              <a:rPr lang="en-US" sz="2800" b="1" dirty="0">
                <a:solidFill>
                  <a:schemeClr val="bg2"/>
                </a:solidFill>
              </a:rPr>
              <a:t>Challenges</a:t>
            </a:r>
          </a:p>
        </p:txBody>
      </p:sp>
      <p:sp>
        <p:nvSpPr>
          <p:cNvPr id="6" name="TextBox 5">
            <a:extLst>
              <a:ext uri="{FF2B5EF4-FFF2-40B4-BE49-F238E27FC236}">
                <a16:creationId xmlns:a16="http://schemas.microsoft.com/office/drawing/2014/main" id="{844A8EE7-9016-7AB4-B7EA-70DA80D860E3}"/>
              </a:ext>
            </a:extLst>
          </p:cNvPr>
          <p:cNvSpPr txBox="1"/>
          <p:nvPr/>
        </p:nvSpPr>
        <p:spPr>
          <a:xfrm>
            <a:off x="7658668" y="1877747"/>
            <a:ext cx="2593074" cy="523220"/>
          </a:xfrm>
          <a:prstGeom prst="rect">
            <a:avLst/>
          </a:prstGeom>
          <a:noFill/>
        </p:spPr>
        <p:txBody>
          <a:bodyPr wrap="square" rtlCol="0">
            <a:spAutoFit/>
          </a:bodyPr>
          <a:lstStyle/>
          <a:p>
            <a:r>
              <a:rPr lang="en-US" sz="2800" b="1" dirty="0">
                <a:solidFill>
                  <a:schemeClr val="bg2"/>
                </a:solidFill>
              </a:rPr>
              <a:t>Solutions</a:t>
            </a:r>
          </a:p>
        </p:txBody>
      </p:sp>
      <p:sp>
        <p:nvSpPr>
          <p:cNvPr id="10" name="TextBox 9">
            <a:extLst>
              <a:ext uri="{FF2B5EF4-FFF2-40B4-BE49-F238E27FC236}">
                <a16:creationId xmlns:a16="http://schemas.microsoft.com/office/drawing/2014/main" id="{F88C46D1-1557-B325-0BF8-9484727BB45A}"/>
              </a:ext>
            </a:extLst>
          </p:cNvPr>
          <p:cNvSpPr txBox="1"/>
          <p:nvPr/>
        </p:nvSpPr>
        <p:spPr>
          <a:xfrm>
            <a:off x="1428668" y="2880120"/>
            <a:ext cx="2858323" cy="769441"/>
          </a:xfrm>
          <a:prstGeom prst="rect">
            <a:avLst/>
          </a:prstGeom>
          <a:noFill/>
        </p:spPr>
        <p:txBody>
          <a:bodyPr wrap="square" rtlCol="0">
            <a:spAutoFit/>
          </a:bodyPr>
          <a:lstStyle/>
          <a:p>
            <a:pPr algn="r"/>
            <a:r>
              <a:rPr lang="en-US" sz="2200" dirty="0"/>
              <a:t>Valuing your</a:t>
            </a:r>
          </a:p>
          <a:p>
            <a:pPr algn="r"/>
            <a:r>
              <a:rPr lang="en-US" sz="2200" dirty="0"/>
              <a:t>key employees</a:t>
            </a:r>
          </a:p>
        </p:txBody>
      </p:sp>
      <p:sp>
        <p:nvSpPr>
          <p:cNvPr id="11" name="TextBox 10">
            <a:extLst>
              <a:ext uri="{FF2B5EF4-FFF2-40B4-BE49-F238E27FC236}">
                <a16:creationId xmlns:a16="http://schemas.microsoft.com/office/drawing/2014/main" id="{4828434F-D434-4F83-C0CB-00DD979C297E}"/>
              </a:ext>
            </a:extLst>
          </p:cNvPr>
          <p:cNvSpPr txBox="1"/>
          <p:nvPr/>
        </p:nvSpPr>
        <p:spPr>
          <a:xfrm>
            <a:off x="7514284" y="2880120"/>
            <a:ext cx="3249048" cy="769441"/>
          </a:xfrm>
          <a:prstGeom prst="rect">
            <a:avLst/>
          </a:prstGeom>
          <a:noFill/>
        </p:spPr>
        <p:txBody>
          <a:bodyPr wrap="square" rtlCol="0">
            <a:spAutoFit/>
          </a:bodyPr>
          <a:lstStyle/>
          <a:p>
            <a:r>
              <a:rPr lang="en-US" sz="2200" dirty="0"/>
              <a:t>Partner with financial and legal professionals</a:t>
            </a:r>
          </a:p>
        </p:txBody>
      </p:sp>
      <p:sp>
        <p:nvSpPr>
          <p:cNvPr id="12" name="Arrow: Right 11">
            <a:extLst>
              <a:ext uri="{FF2B5EF4-FFF2-40B4-BE49-F238E27FC236}">
                <a16:creationId xmlns:a16="http://schemas.microsoft.com/office/drawing/2014/main" id="{69534A0C-AB23-8C96-EDF9-389E432017C0}"/>
              </a:ext>
            </a:extLst>
          </p:cNvPr>
          <p:cNvSpPr/>
          <p:nvPr/>
        </p:nvSpPr>
        <p:spPr>
          <a:xfrm>
            <a:off x="4943395" y="2947775"/>
            <a:ext cx="1902339" cy="634130"/>
          </a:xfrm>
          <a:prstGeom prst="rightArrow">
            <a:avLst/>
          </a:prstGeom>
          <a:gradFill>
            <a:gsLst>
              <a:gs pos="0">
                <a:schemeClr val="accent1"/>
              </a:gs>
              <a:gs pos="52000">
                <a:schemeClr val="accent2"/>
              </a:gs>
              <a:gs pos="100000">
                <a:schemeClr val="accent6"/>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9CF1489-563A-4784-FF51-35460D91F222}"/>
              </a:ext>
            </a:extLst>
          </p:cNvPr>
          <p:cNvSpPr txBox="1"/>
          <p:nvPr/>
        </p:nvSpPr>
        <p:spPr>
          <a:xfrm>
            <a:off x="1428668" y="3932233"/>
            <a:ext cx="2858323" cy="769441"/>
          </a:xfrm>
          <a:prstGeom prst="rect">
            <a:avLst/>
          </a:prstGeom>
          <a:noFill/>
        </p:spPr>
        <p:txBody>
          <a:bodyPr wrap="square" rtlCol="0">
            <a:spAutoFit/>
          </a:bodyPr>
          <a:lstStyle/>
          <a:p>
            <a:pPr algn="r"/>
            <a:r>
              <a:rPr lang="en-US" sz="2200" dirty="0"/>
              <a:t>Funding for</a:t>
            </a:r>
          </a:p>
          <a:p>
            <a:pPr algn="r"/>
            <a:r>
              <a:rPr lang="en-US" sz="2200" dirty="0"/>
              <a:t>insurance policies</a:t>
            </a:r>
          </a:p>
        </p:txBody>
      </p:sp>
      <p:sp>
        <p:nvSpPr>
          <p:cNvPr id="14" name="TextBox 13">
            <a:extLst>
              <a:ext uri="{FF2B5EF4-FFF2-40B4-BE49-F238E27FC236}">
                <a16:creationId xmlns:a16="http://schemas.microsoft.com/office/drawing/2014/main" id="{8B74253C-821C-139E-C8F4-BB20DCBEDA1B}"/>
              </a:ext>
            </a:extLst>
          </p:cNvPr>
          <p:cNvSpPr txBox="1"/>
          <p:nvPr/>
        </p:nvSpPr>
        <p:spPr>
          <a:xfrm>
            <a:off x="7514284" y="3932233"/>
            <a:ext cx="3249048" cy="769441"/>
          </a:xfrm>
          <a:prstGeom prst="rect">
            <a:avLst/>
          </a:prstGeom>
          <a:noFill/>
        </p:spPr>
        <p:txBody>
          <a:bodyPr wrap="square" rtlCol="0">
            <a:spAutoFit/>
          </a:bodyPr>
          <a:lstStyle/>
          <a:p>
            <a:r>
              <a:rPr lang="en-US" sz="2200" dirty="0"/>
              <a:t>Review</a:t>
            </a:r>
          </a:p>
          <a:p>
            <a:r>
              <a:rPr lang="en-US" sz="2200" dirty="0"/>
              <a:t>policies regularly</a:t>
            </a:r>
          </a:p>
        </p:txBody>
      </p:sp>
      <p:sp>
        <p:nvSpPr>
          <p:cNvPr id="15" name="Arrow: Right 14">
            <a:extLst>
              <a:ext uri="{FF2B5EF4-FFF2-40B4-BE49-F238E27FC236}">
                <a16:creationId xmlns:a16="http://schemas.microsoft.com/office/drawing/2014/main" id="{67AEC064-CBE4-58C9-F01C-E3248B406B4B}"/>
              </a:ext>
            </a:extLst>
          </p:cNvPr>
          <p:cNvSpPr/>
          <p:nvPr/>
        </p:nvSpPr>
        <p:spPr>
          <a:xfrm>
            <a:off x="4943395" y="3999888"/>
            <a:ext cx="1902339" cy="634130"/>
          </a:xfrm>
          <a:prstGeom prst="rightArrow">
            <a:avLst/>
          </a:prstGeom>
          <a:gradFill>
            <a:gsLst>
              <a:gs pos="0">
                <a:schemeClr val="accent1"/>
              </a:gs>
              <a:gs pos="52000">
                <a:schemeClr val="accent2"/>
              </a:gs>
              <a:gs pos="100000">
                <a:schemeClr val="accent6"/>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377775B-9DD0-9EEA-3D67-6150064A4DE4}"/>
              </a:ext>
            </a:extLst>
          </p:cNvPr>
          <p:cNvSpPr txBox="1"/>
          <p:nvPr/>
        </p:nvSpPr>
        <p:spPr>
          <a:xfrm>
            <a:off x="1428668" y="4984346"/>
            <a:ext cx="2858323" cy="769441"/>
          </a:xfrm>
          <a:prstGeom prst="rect">
            <a:avLst/>
          </a:prstGeom>
          <a:noFill/>
        </p:spPr>
        <p:txBody>
          <a:bodyPr wrap="square" rtlCol="0">
            <a:spAutoFit/>
          </a:bodyPr>
          <a:lstStyle/>
          <a:p>
            <a:pPr algn="r"/>
            <a:r>
              <a:rPr lang="en-US" sz="2200" dirty="0"/>
              <a:t>Stakeholder resistance to planning</a:t>
            </a:r>
          </a:p>
        </p:txBody>
      </p:sp>
      <p:sp>
        <p:nvSpPr>
          <p:cNvPr id="17" name="TextBox 16">
            <a:extLst>
              <a:ext uri="{FF2B5EF4-FFF2-40B4-BE49-F238E27FC236}">
                <a16:creationId xmlns:a16="http://schemas.microsoft.com/office/drawing/2014/main" id="{B7520E73-3BA2-0A49-E201-9DC3553BD772}"/>
              </a:ext>
            </a:extLst>
          </p:cNvPr>
          <p:cNvSpPr txBox="1"/>
          <p:nvPr/>
        </p:nvSpPr>
        <p:spPr>
          <a:xfrm>
            <a:off x="7514284" y="4984346"/>
            <a:ext cx="3249048" cy="769441"/>
          </a:xfrm>
          <a:prstGeom prst="rect">
            <a:avLst/>
          </a:prstGeom>
          <a:noFill/>
        </p:spPr>
        <p:txBody>
          <a:bodyPr wrap="square" rtlCol="0">
            <a:spAutoFit/>
          </a:bodyPr>
          <a:lstStyle/>
          <a:p>
            <a:r>
              <a:rPr lang="en-US" sz="2200" dirty="0"/>
              <a:t>Communicate the importance of planning</a:t>
            </a:r>
          </a:p>
        </p:txBody>
      </p:sp>
      <p:sp>
        <p:nvSpPr>
          <p:cNvPr id="18" name="Arrow: Right 17">
            <a:extLst>
              <a:ext uri="{FF2B5EF4-FFF2-40B4-BE49-F238E27FC236}">
                <a16:creationId xmlns:a16="http://schemas.microsoft.com/office/drawing/2014/main" id="{B31A39A2-A1AB-77D8-22CB-B2171E3F59DD}"/>
              </a:ext>
            </a:extLst>
          </p:cNvPr>
          <p:cNvSpPr/>
          <p:nvPr/>
        </p:nvSpPr>
        <p:spPr>
          <a:xfrm>
            <a:off x="4949468" y="5052002"/>
            <a:ext cx="1902339" cy="634129"/>
          </a:xfrm>
          <a:prstGeom prst="rightArrow">
            <a:avLst/>
          </a:prstGeom>
          <a:gradFill>
            <a:gsLst>
              <a:gs pos="0">
                <a:schemeClr val="accent1"/>
              </a:gs>
              <a:gs pos="52000">
                <a:schemeClr val="accent2"/>
              </a:gs>
              <a:gs pos="100000">
                <a:schemeClr val="accent6"/>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8374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22FCC-CB8C-811F-34CD-3DFE511B533A}"/>
            </a:ext>
          </a:extLst>
        </p:cNvPr>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29DBB60-FCC6-9855-90F8-F7FE9191EE2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0F818F79-F5F3-A0A8-F7FF-B626ECAFEB08}"/>
              </a:ext>
            </a:extLst>
          </p:cNvPr>
          <p:cNvSpPr>
            <a:spLocks noGrp="1"/>
          </p:cNvSpPr>
          <p:nvPr>
            <p:ph type="title"/>
          </p:nvPr>
        </p:nvSpPr>
        <p:spPr/>
        <p:txBody>
          <a:bodyPr/>
          <a:lstStyle/>
          <a:p>
            <a:r>
              <a:rPr lang="en-US" dirty="0"/>
              <a:t>Why </a:t>
            </a:r>
            <a:r>
              <a:rPr lang="en-US" b="1" dirty="0"/>
              <a:t>Act Now?</a:t>
            </a:r>
          </a:p>
        </p:txBody>
      </p:sp>
      <p:pic>
        <p:nvPicPr>
          <p:cNvPr id="13" name="Graphic 12">
            <a:extLst>
              <a:ext uri="{FF2B5EF4-FFF2-40B4-BE49-F238E27FC236}">
                <a16:creationId xmlns:a16="http://schemas.microsoft.com/office/drawing/2014/main" id="{266B3E6F-9C69-D921-7F37-7AC067CD76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61035" y="1173272"/>
            <a:ext cx="1163106" cy="1163106"/>
          </a:xfrm>
          <a:prstGeom prst="rect">
            <a:avLst/>
          </a:prstGeom>
        </p:spPr>
      </p:pic>
      <p:pic>
        <p:nvPicPr>
          <p:cNvPr id="2" name="Graphic 1">
            <a:extLst>
              <a:ext uri="{FF2B5EF4-FFF2-40B4-BE49-F238E27FC236}">
                <a16:creationId xmlns:a16="http://schemas.microsoft.com/office/drawing/2014/main" id="{3C4D0E34-3AFC-99EB-FC05-690196DED5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56427" y="1428680"/>
            <a:ext cx="2218370" cy="2218370"/>
          </a:xfrm>
          <a:prstGeom prst="rect">
            <a:avLst/>
          </a:prstGeom>
        </p:spPr>
      </p:pic>
      <p:sp>
        <p:nvSpPr>
          <p:cNvPr id="3" name="TextBox 2">
            <a:extLst>
              <a:ext uri="{FF2B5EF4-FFF2-40B4-BE49-F238E27FC236}">
                <a16:creationId xmlns:a16="http://schemas.microsoft.com/office/drawing/2014/main" id="{1B8C8D43-0051-A7E2-7B19-D8AF8B4359CD}"/>
              </a:ext>
            </a:extLst>
          </p:cNvPr>
          <p:cNvSpPr txBox="1"/>
          <p:nvPr/>
        </p:nvSpPr>
        <p:spPr>
          <a:xfrm>
            <a:off x="3474796" y="3882912"/>
            <a:ext cx="6800260" cy="1384995"/>
          </a:xfrm>
          <a:prstGeom prst="rect">
            <a:avLst/>
          </a:prstGeom>
          <a:noFill/>
        </p:spPr>
        <p:txBody>
          <a:bodyPr wrap="square">
            <a:spAutoFit/>
          </a:bodyPr>
          <a:lstStyle/>
          <a:p>
            <a:pPr marL="0" marR="0" indent="-123825"/>
            <a:r>
              <a:rPr lang="en-US" sz="2800" b="1" dirty="0">
                <a:effectLst/>
                <a:latin typeface="Aptos" panose="020B0004020202020204" pitchFamily="34" charset="0"/>
                <a:ea typeface="Aptos" panose="020B0004020202020204" pitchFamily="34" charset="0"/>
                <a:cs typeface="Aptos" panose="020B0004020202020204" pitchFamily="34" charset="0"/>
              </a:rPr>
              <a:t>Proactive Steps</a:t>
            </a:r>
          </a:p>
          <a:p>
            <a:pPr marL="0" marR="0" indent="-123825"/>
            <a:r>
              <a:rPr lang="en-US" sz="2800" dirty="0">
                <a:solidFill>
                  <a:srgbClr val="111111"/>
                </a:solidFill>
                <a:latin typeface="Aptos" panose="020B0004020202020204" pitchFamily="34" charset="0"/>
                <a:ea typeface="Aptos" panose="020B0004020202020204" pitchFamily="34" charset="0"/>
                <a:cs typeface="Aptos" panose="020B0004020202020204" pitchFamily="34" charset="0"/>
              </a:rPr>
              <a:t>Peace of mind for you, your employees, and your clients</a:t>
            </a:r>
          </a:p>
        </p:txBody>
      </p:sp>
      <p:pic>
        <p:nvPicPr>
          <p:cNvPr id="7" name="Graphic 6">
            <a:extLst>
              <a:ext uri="{FF2B5EF4-FFF2-40B4-BE49-F238E27FC236}">
                <a16:creationId xmlns:a16="http://schemas.microsoft.com/office/drawing/2014/main" id="{782E2F74-141E-9239-E764-09C1CDD8D01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365913" y="3575711"/>
            <a:ext cx="1999397" cy="1999397"/>
          </a:xfrm>
          <a:prstGeom prst="rect">
            <a:avLst/>
          </a:prstGeom>
        </p:spPr>
      </p:pic>
      <p:sp>
        <p:nvSpPr>
          <p:cNvPr id="9" name="TextBox 8">
            <a:extLst>
              <a:ext uri="{FF2B5EF4-FFF2-40B4-BE49-F238E27FC236}">
                <a16:creationId xmlns:a16="http://schemas.microsoft.com/office/drawing/2014/main" id="{7336BC1A-95F7-820F-E13A-F5B5F7417345}"/>
              </a:ext>
            </a:extLst>
          </p:cNvPr>
          <p:cNvSpPr txBox="1"/>
          <p:nvPr/>
        </p:nvSpPr>
        <p:spPr>
          <a:xfrm>
            <a:off x="3365310" y="2060812"/>
            <a:ext cx="7578181" cy="954107"/>
          </a:xfrm>
          <a:prstGeom prst="rect">
            <a:avLst/>
          </a:prstGeom>
          <a:noFill/>
        </p:spPr>
        <p:txBody>
          <a:bodyPr wrap="square">
            <a:spAutoFit/>
          </a:bodyPr>
          <a:lstStyle/>
          <a:p>
            <a:pPr marL="0" marR="0" indent="-123825"/>
            <a:r>
              <a:rPr lang="en-US" sz="2800" b="1" dirty="0">
                <a:effectLst/>
                <a:latin typeface="Aptos" panose="020B0004020202020204" pitchFamily="34" charset="0"/>
                <a:ea typeface="Aptos" panose="020B0004020202020204" pitchFamily="34" charset="0"/>
                <a:cs typeface="Aptos" panose="020B0004020202020204" pitchFamily="34" charset="0"/>
              </a:rPr>
              <a:t>Risk of Waiting</a:t>
            </a:r>
            <a:endParaRPr lang="en-US" sz="2800" b="1" dirty="0">
              <a:solidFill>
                <a:srgbClr val="111111"/>
              </a:solidFill>
              <a:latin typeface=".SFUI-Regular"/>
              <a:ea typeface="Aptos" panose="020B0004020202020204" pitchFamily="34" charset="0"/>
              <a:cs typeface="Aptos" panose="020B0004020202020204" pitchFamily="34" charset="0"/>
            </a:endParaRPr>
          </a:p>
          <a:p>
            <a:pPr marL="0" marR="0" indent="-123825"/>
            <a:r>
              <a:rPr lang="en-US" sz="2800" dirty="0">
                <a:solidFill>
                  <a:srgbClr val="111111"/>
                </a:solidFill>
                <a:effectLst/>
                <a:latin typeface=".SFUI-Regular"/>
                <a:ea typeface="Aptos" panose="020B0004020202020204" pitchFamily="34" charset="0"/>
                <a:cs typeface="Aptos" panose="020B0004020202020204" pitchFamily="34" charset="0"/>
              </a:rPr>
              <a:t>Unforeseen events can derail your business</a:t>
            </a:r>
            <a:endParaRPr lang="en-US" sz="2800" dirty="0">
              <a:solidFill>
                <a:srgbClr val="111111"/>
              </a:solidFill>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2268180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68AA6-76C5-4A2A-EB48-DFCC81C947C0}"/>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8A2D78-025B-4DFA-053E-46CD082AB82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31" name="Text Placeholder 3">
            <a:extLst>
              <a:ext uri="{FF2B5EF4-FFF2-40B4-BE49-F238E27FC236}">
                <a16:creationId xmlns:a16="http://schemas.microsoft.com/office/drawing/2014/main" id="{ACA52CB5-44D4-77AE-7383-161AB0DB5F49}"/>
              </a:ext>
            </a:extLst>
          </p:cNvPr>
          <p:cNvSpPr>
            <a:spLocks noGrp="1"/>
          </p:cNvSpPr>
          <p:nvPr>
            <p:ph type="body" sz="quarter" idx="12"/>
          </p:nvPr>
        </p:nvSpPr>
        <p:spPr>
          <a:xfrm>
            <a:off x="356215" y="2037764"/>
            <a:ext cx="7409559" cy="1192212"/>
          </a:xfrm>
        </p:spPr>
        <p:txBody>
          <a:bodyPr/>
          <a:lstStyle/>
          <a:p>
            <a:r>
              <a:rPr lang="en-US" dirty="0"/>
              <a:t>Protecting You and Your Business with Business Succession Planning</a:t>
            </a:r>
          </a:p>
        </p:txBody>
      </p:sp>
    </p:spTree>
    <p:extLst>
      <p:ext uri="{BB962C8B-B14F-4D97-AF65-F5344CB8AC3E}">
        <p14:creationId xmlns:p14="http://schemas.microsoft.com/office/powerpoint/2010/main" val="404763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4" name="Title 1">
            <a:extLst>
              <a:ext uri="{FF2B5EF4-FFF2-40B4-BE49-F238E27FC236}">
                <a16:creationId xmlns:a16="http://schemas.microsoft.com/office/drawing/2014/main" id="{8CBCEFF6-EEFF-A817-77AA-BD4CA13E33BE}"/>
              </a:ext>
            </a:extLst>
          </p:cNvPr>
          <p:cNvSpPr>
            <a:spLocks noGrp="1"/>
          </p:cNvSpPr>
          <p:nvPr>
            <p:ph type="title"/>
          </p:nvPr>
        </p:nvSpPr>
        <p:spPr>
          <a:xfrm>
            <a:off x="457199" y="508067"/>
            <a:ext cx="4900613" cy="1000402"/>
          </a:xfrm>
        </p:spPr>
        <p:txBody>
          <a:bodyPr/>
          <a:lstStyle/>
          <a:p>
            <a:r>
              <a:rPr lang="en-US" sz="3600" b="1" dirty="0">
                <a:solidFill>
                  <a:srgbClr val="FFFFFF"/>
                </a:solidFill>
                <a:effectLst/>
              </a:rPr>
              <a:t>Business Succession Planning</a:t>
            </a:r>
            <a:endParaRPr lang="en-US" dirty="0"/>
          </a:p>
        </p:txBody>
      </p:sp>
      <p:sp>
        <p:nvSpPr>
          <p:cNvPr id="7" name="TextBox 6">
            <a:extLst>
              <a:ext uri="{FF2B5EF4-FFF2-40B4-BE49-F238E27FC236}">
                <a16:creationId xmlns:a16="http://schemas.microsoft.com/office/drawing/2014/main" id="{1C3FDCC9-56AB-B19F-FDD6-762444592846}"/>
              </a:ext>
            </a:extLst>
          </p:cNvPr>
          <p:cNvSpPr txBox="1"/>
          <p:nvPr/>
        </p:nvSpPr>
        <p:spPr>
          <a:xfrm>
            <a:off x="457199" y="1904647"/>
            <a:ext cx="4900613" cy="3702064"/>
          </a:xfrm>
          <a:prstGeom prst="rect">
            <a:avLst/>
          </a:prstGeom>
          <a:noFill/>
        </p:spPr>
        <p:txBody>
          <a:bodyPr vert="horz" lIns="0" tIns="457200" rIns="0" bIns="0" rtlCol="0">
            <a:noAutofit/>
          </a:bodyPr>
          <a:lstStyle/>
          <a:p>
            <a:pPr marR="0">
              <a:lnSpc>
                <a:spcPct val="90000"/>
              </a:lnSpc>
              <a:spcBef>
                <a:spcPts val="1000"/>
              </a:spcBef>
              <a:spcAft>
                <a:spcPts val="600"/>
              </a:spcAft>
              <a:buClr>
                <a:srgbClr val="FFFFFF"/>
              </a:buClr>
            </a:pPr>
            <a:r>
              <a:rPr lang="en-US" sz="2800" dirty="0">
                <a:solidFill>
                  <a:srgbClr val="FFFFFF"/>
                </a:solidFill>
                <a:effectLst/>
              </a:rPr>
              <a:t>A strategy for transferring ownership and leadership.</a:t>
            </a:r>
          </a:p>
          <a:p>
            <a:pPr marR="0">
              <a:lnSpc>
                <a:spcPct val="90000"/>
              </a:lnSpc>
              <a:spcBef>
                <a:spcPts val="1000"/>
              </a:spcBef>
              <a:spcAft>
                <a:spcPts val="600"/>
              </a:spcAft>
              <a:buClr>
                <a:srgbClr val="FFFFFF"/>
              </a:buClr>
            </a:pPr>
            <a:r>
              <a:rPr lang="en-US" sz="2400" b="1" dirty="0">
                <a:solidFill>
                  <a:srgbClr val="FFFFFF"/>
                </a:solidFill>
                <a:effectLst/>
              </a:rPr>
              <a:t>Key Objectives:</a:t>
            </a:r>
            <a:endParaRPr lang="en-US" sz="2400" b="1" dirty="0">
              <a:solidFill>
                <a:srgbClr val="FFFFFF"/>
              </a:solidFill>
            </a:endParaRPr>
          </a:p>
          <a:p>
            <a:pPr marR="0">
              <a:lnSpc>
                <a:spcPct val="90000"/>
              </a:lnSpc>
              <a:spcBef>
                <a:spcPts val="1000"/>
              </a:spcBef>
              <a:spcAft>
                <a:spcPts val="600"/>
              </a:spcAft>
              <a:buClr>
                <a:srgbClr val="FFFFFF"/>
              </a:buClr>
            </a:pPr>
            <a:r>
              <a:rPr lang="en-US" sz="2400" dirty="0">
                <a:solidFill>
                  <a:srgbClr val="FFFFFF"/>
                </a:solidFill>
                <a:effectLst/>
              </a:rPr>
              <a:t>• Ensure continuity</a:t>
            </a:r>
          </a:p>
          <a:p>
            <a:pPr marR="0">
              <a:lnSpc>
                <a:spcPct val="90000"/>
              </a:lnSpc>
              <a:spcBef>
                <a:spcPts val="1000"/>
              </a:spcBef>
              <a:spcAft>
                <a:spcPts val="600"/>
              </a:spcAft>
              <a:buClr>
                <a:srgbClr val="FFFFFF"/>
              </a:buClr>
            </a:pPr>
            <a:r>
              <a:rPr lang="en-US" sz="2400" dirty="0">
                <a:solidFill>
                  <a:srgbClr val="FFFFFF"/>
                </a:solidFill>
                <a:effectLst/>
              </a:rPr>
              <a:t>• Protect valuation</a:t>
            </a:r>
          </a:p>
          <a:p>
            <a:pPr marR="0">
              <a:lnSpc>
                <a:spcPct val="90000"/>
              </a:lnSpc>
              <a:spcBef>
                <a:spcPts val="1000"/>
              </a:spcBef>
              <a:spcAft>
                <a:spcPts val="600"/>
              </a:spcAft>
              <a:buClr>
                <a:srgbClr val="FFFFFF"/>
              </a:buClr>
            </a:pPr>
            <a:r>
              <a:rPr lang="en-US" sz="2400" dirty="0">
                <a:solidFill>
                  <a:srgbClr val="FFFFFF"/>
                </a:solidFill>
                <a:effectLst/>
              </a:rPr>
              <a:t>• Maintain stakeholder confidence</a:t>
            </a:r>
            <a:endParaRPr lang="en-US" sz="2000" dirty="0">
              <a:solidFill>
                <a:srgbClr val="FFFFFF"/>
              </a:solidFill>
              <a:effectLst/>
            </a:endParaRPr>
          </a:p>
        </p:txBody>
      </p:sp>
      <p:pic>
        <p:nvPicPr>
          <p:cNvPr id="5122" name="Picture 2" descr="female customer signing paperwork with car salesman sitting at office desk in dealership - buy sell agreement stock pictures, royalty-free photos &amp; images">
            <a:extLst>
              <a:ext uri="{FF2B5EF4-FFF2-40B4-BE49-F238E27FC236}">
                <a16:creationId xmlns:a16="http://schemas.microsoft.com/office/drawing/2014/main" id="{F39305EC-BF1B-2C9D-7D2F-9A7BE7FF9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noFill/>
          <a:extLst>
            <a:ext uri="{909E8E84-426E-40DD-AFC4-6F175D3DCCD1}">
              <a14:hiddenFill xmlns:a14="http://schemas.microsoft.com/office/drawing/2010/main">
                <a:solidFill>
                  <a:srgbClr val="FFFFFF"/>
                </a:solidFill>
              </a14:hiddenFill>
            </a:ext>
          </a:extLst>
        </p:spPr>
      </p:pic>
      <p:sp>
        <p:nvSpPr>
          <p:cNvPr id="3" name="Slide Number Placeholder 6">
            <a:extLst>
              <a:ext uri="{FF2B5EF4-FFF2-40B4-BE49-F238E27FC236}">
                <a16:creationId xmlns:a16="http://schemas.microsoft.com/office/drawing/2014/main" id="{8DD05268-C46B-227D-5311-15D17B461CF1}"/>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18</a:t>
            </a:fld>
            <a:endParaRPr lang="en-US" dirty="0">
              <a:latin typeface="Aptos Light" panose="020B0004020202020204" pitchFamily="34" charset="0"/>
            </a:endParaRPr>
          </a:p>
        </p:txBody>
      </p:sp>
    </p:spTree>
    <p:extLst>
      <p:ext uri="{BB962C8B-B14F-4D97-AF65-F5344CB8AC3E}">
        <p14:creationId xmlns:p14="http://schemas.microsoft.com/office/powerpoint/2010/main" val="211326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61DC3-1375-4ECF-AF55-40E3C4430F8F}"/>
              </a:ext>
            </a:extLst>
          </p:cNvPr>
          <p:cNvSpPr>
            <a:spLocks noGrp="1"/>
          </p:cNvSpPr>
          <p:nvPr>
            <p:ph type="title"/>
          </p:nvPr>
        </p:nvSpPr>
        <p:spPr>
          <a:xfrm>
            <a:off x="457200" y="457200"/>
            <a:ext cx="11274552" cy="501804"/>
          </a:xfrm>
        </p:spPr>
        <p:txBody>
          <a:bodyPr anchor="ctr">
            <a:normAutofit/>
          </a:bodyPr>
          <a:lstStyle/>
          <a:p>
            <a:r>
              <a:rPr lang="en-US" b="1" dirty="0"/>
              <a:t>Buy-Sell</a:t>
            </a:r>
            <a:r>
              <a:rPr lang="en-US" dirty="0"/>
              <a:t> Agreements</a:t>
            </a:r>
          </a:p>
        </p:txBody>
      </p:sp>
      <p:sp>
        <p:nvSpPr>
          <p:cNvPr id="3" name="Content Placeholder 2">
            <a:extLst>
              <a:ext uri="{FF2B5EF4-FFF2-40B4-BE49-F238E27FC236}">
                <a16:creationId xmlns:a16="http://schemas.microsoft.com/office/drawing/2014/main" id="{1CFFE24E-49F8-4844-AA2E-0473E322B3FC}"/>
              </a:ext>
            </a:extLst>
          </p:cNvPr>
          <p:cNvSpPr>
            <a:spLocks noGrp="1"/>
          </p:cNvSpPr>
          <p:nvPr>
            <p:ph sz="quarter" idx="17"/>
          </p:nvPr>
        </p:nvSpPr>
        <p:spPr>
          <a:xfrm>
            <a:off x="750641" y="1789043"/>
            <a:ext cx="10460698" cy="3234147"/>
          </a:xfrm>
        </p:spPr>
        <p:txBody>
          <a:bodyPr wrap="square" anchor="ctr">
            <a:normAutofit/>
          </a:bodyPr>
          <a:lstStyle/>
          <a:p>
            <a:pPr marL="517525" indent="-450850">
              <a:spcAft>
                <a:spcPts val="1200"/>
              </a:spcAft>
              <a:buFont typeface="Wingdings" panose="05000000000000000000" pitchFamily="2" charset="2"/>
              <a:buChar char="q"/>
            </a:pPr>
            <a:r>
              <a:rPr lang="en-US" sz="2800" dirty="0"/>
              <a:t>Legally binding contracts </a:t>
            </a:r>
          </a:p>
          <a:p>
            <a:pPr marL="517525" indent="-450850">
              <a:spcAft>
                <a:spcPts val="1200"/>
              </a:spcAft>
              <a:buFont typeface="Wingdings" panose="05000000000000000000" pitchFamily="2" charset="2"/>
              <a:buChar char="q"/>
            </a:pPr>
            <a:r>
              <a:rPr lang="en-US" sz="2800" dirty="0"/>
              <a:t>Obligations to buy and sell</a:t>
            </a:r>
          </a:p>
          <a:p>
            <a:pPr marL="517525" indent="-450850">
              <a:spcAft>
                <a:spcPts val="1200"/>
              </a:spcAft>
              <a:buFont typeface="Wingdings" panose="05000000000000000000" pitchFamily="2" charset="2"/>
              <a:buChar char="q"/>
            </a:pPr>
            <a:r>
              <a:rPr lang="en-US" sz="2800" dirty="0"/>
              <a:t>Specified time or event</a:t>
            </a:r>
          </a:p>
          <a:p>
            <a:pPr marL="517525" indent="-450850">
              <a:spcAft>
                <a:spcPts val="1200"/>
              </a:spcAft>
              <a:buFont typeface="Wingdings" panose="05000000000000000000" pitchFamily="2" charset="2"/>
              <a:buChar char="q"/>
            </a:pPr>
            <a:r>
              <a:rPr lang="en-US" sz="2800" dirty="0"/>
              <a:t>Specified price</a:t>
            </a:r>
          </a:p>
        </p:txBody>
      </p:sp>
      <p:sp>
        <p:nvSpPr>
          <p:cNvPr id="10" name="Slide Number Placeholder 4">
            <a:extLst>
              <a:ext uri="{FF2B5EF4-FFF2-40B4-BE49-F238E27FC236}">
                <a16:creationId xmlns:a16="http://schemas.microsoft.com/office/drawing/2014/main" id="{2488CE67-F39A-AE09-B799-7B8CE6CB8ED9}"/>
              </a:ext>
            </a:extLst>
          </p:cNvPr>
          <p:cNvSpPr>
            <a:spLocks noGrp="1"/>
          </p:cNvSpPr>
          <p:nvPr>
            <p:ph type="sldNum" sz="quarter" idx="4"/>
          </p:nvPr>
        </p:nvSpPr>
        <p:spPr>
          <a:xfrm>
            <a:off x="11070077" y="6481203"/>
            <a:ext cx="661675" cy="153888"/>
          </a:xfrm>
        </p:spPr>
        <p:txBody>
          <a:bodyPr/>
          <a:lstStyle/>
          <a:p>
            <a:pPr>
              <a:spcAft>
                <a:spcPts val="600"/>
              </a:spcAft>
            </a:pPr>
            <a:r>
              <a:rPr lang="en-US">
                <a:latin typeface="Aptos Light" panose="020B0004020202020204" pitchFamily="34" charset="0"/>
              </a:rPr>
              <a:t> </a:t>
            </a:r>
            <a:fld id="{7100E8EA-2210-4425-A1B5-66FC0BB99DA3}" type="slidenum">
              <a:rPr lang="en-US" smtClean="0">
                <a:latin typeface="Aptos Light" panose="020B0004020202020204" pitchFamily="34" charset="0"/>
              </a:rPr>
              <a:pPr>
                <a:spcAft>
                  <a:spcPts val="600"/>
                </a:spcAft>
              </a:pPr>
              <a:t>19</a:t>
            </a:fld>
            <a:endParaRPr lang="en-US">
              <a:latin typeface="Aptos Light" panose="020B0004020202020204" pitchFamily="34" charset="0"/>
            </a:endParaRPr>
          </a:p>
        </p:txBody>
      </p:sp>
    </p:spTree>
    <p:extLst>
      <p:ext uri="{BB962C8B-B14F-4D97-AF65-F5344CB8AC3E}">
        <p14:creationId xmlns:p14="http://schemas.microsoft.com/office/powerpoint/2010/main" val="4281985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dirty="0"/>
              <a:t>Important Information</a:t>
            </a:r>
          </a:p>
        </p:txBody>
      </p:sp>
      <p:pic>
        <p:nvPicPr>
          <p:cNvPr id="13" name="Graphic 12">
            <a:extLst>
              <a:ext uri="{FF2B5EF4-FFF2-40B4-BE49-F238E27FC236}">
                <a16:creationId xmlns:a16="http://schemas.microsoft.com/office/drawing/2014/main" id="{73FA4C4A-85C9-193B-D433-9879D53014E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61035" y="1173272"/>
            <a:ext cx="1163106" cy="1163106"/>
          </a:xfrm>
          <a:prstGeom prst="rect">
            <a:avLst/>
          </a:prstGeom>
        </p:spPr>
      </p:pic>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135513" y="1297239"/>
            <a:ext cx="822960" cy="822960"/>
          </a:xfrm>
          <a:prstGeom prst="rect">
            <a:avLst/>
          </a:prstGeom>
        </p:spPr>
      </p:pic>
      <p:pic>
        <p:nvPicPr>
          <p:cNvPr id="34" name="Graphic 33">
            <a:extLst>
              <a:ext uri="{FF2B5EF4-FFF2-40B4-BE49-F238E27FC236}">
                <a16:creationId xmlns:a16="http://schemas.microsoft.com/office/drawing/2014/main" id="{9B29FAEA-9E23-1ED2-23E4-DD7E5C5FCE7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39992" y="1176587"/>
            <a:ext cx="1163106" cy="1163106"/>
          </a:xfrm>
          <a:prstGeom prst="rect">
            <a:avLst/>
          </a:prstGeom>
        </p:spPr>
      </p:pic>
      <p:sp>
        <p:nvSpPr>
          <p:cNvPr id="8" name="Text Placeholder 7">
            <a:extLst>
              <a:ext uri="{FF2B5EF4-FFF2-40B4-BE49-F238E27FC236}">
                <a16:creationId xmlns:a16="http://schemas.microsoft.com/office/drawing/2014/main" id="{8995B2CE-7A21-A1C4-8A41-F441527A6079}"/>
              </a:ext>
            </a:extLst>
          </p:cNvPr>
          <p:cNvSpPr>
            <a:spLocks noGrp="1"/>
          </p:cNvSpPr>
          <p:nvPr>
            <p:ph type="body" sz="quarter" idx="22"/>
          </p:nvPr>
        </p:nvSpPr>
        <p:spPr>
          <a:xfrm>
            <a:off x="977462" y="1662492"/>
            <a:ext cx="10237076" cy="4018921"/>
          </a:xfrm>
        </p:spPr>
        <p:txBody>
          <a:bodyPr lIns="274320" tIns="457200" rIns="274320" bIns="457200"/>
          <a:lstStyle/>
          <a:p>
            <a:pPr marL="0" indent="0">
              <a:lnSpc>
                <a:spcPct val="85000"/>
              </a:lnSpc>
              <a:spcAft>
                <a:spcPts val="600"/>
              </a:spcAft>
              <a:buFont typeface="Arial" charset="0"/>
              <a:buNone/>
            </a:pPr>
            <a:r>
              <a:rPr lang="en-US" altLang="en-US" sz="2000" dirty="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sz="2000" dirty="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sz="2000" dirty="0"/>
              <a:t>THE ABOVE ADVICE WAS WRITTEN TO SUPPORT THE PROMOTION OR MARKETING OF THE TRANSACTIONS OR MATTERS ADDRESSED BY THE WRITTEN ADVICE AND BASED ON THE PARTICULAR CIRCUMSTANCES; YOU SHOULD SEEK ADVICE FROM AN INDEPENDENT TAX ADVISOR. </a:t>
            </a:r>
            <a:endParaRPr lang="en-US" sz="2000" dirty="0">
              <a:cs typeface="Tahoma" charset="0"/>
            </a:endParaRPr>
          </a:p>
          <a:p>
            <a:pPr marL="0" indent="0">
              <a:buNone/>
            </a:pPr>
            <a:endParaRPr lang="en-US" sz="2000" dirty="0"/>
          </a:p>
        </p:txBody>
      </p:sp>
      <p:sp>
        <p:nvSpPr>
          <p:cNvPr id="2" name="Slide Number Placeholder 6">
            <a:extLst>
              <a:ext uri="{FF2B5EF4-FFF2-40B4-BE49-F238E27FC236}">
                <a16:creationId xmlns:a16="http://schemas.microsoft.com/office/drawing/2014/main" id="{B5A1C3AC-BBC2-8B0A-A495-C43F6BB4143D}"/>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a:t>
            </a:fld>
            <a:endParaRPr lang="en-US" dirty="0">
              <a:latin typeface="Aptos Light" panose="020B0004020202020204" pitchFamily="34" charset="0"/>
            </a:endParaRPr>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17E00-69CC-F13A-C8AA-8A6B376ED9EC}"/>
            </a:ext>
          </a:extLst>
        </p:cNvPr>
        <p:cNvGrpSpPr/>
        <p:nvPr/>
      </p:nvGrpSpPr>
      <p:grpSpPr>
        <a:xfrm>
          <a:off x="0" y="0"/>
          <a:ext cx="0" cy="0"/>
          <a:chOff x="0" y="0"/>
          <a:chExt cx="0" cy="0"/>
        </a:xfrm>
      </p:grpSpPr>
      <p:sp>
        <p:nvSpPr>
          <p:cNvPr id="10" name="Slide Number Placeholder 4">
            <a:extLst>
              <a:ext uri="{FF2B5EF4-FFF2-40B4-BE49-F238E27FC236}">
                <a16:creationId xmlns:a16="http://schemas.microsoft.com/office/drawing/2014/main" id="{FE2398A6-0A11-772B-C6BF-ECF79C1B0ED9}"/>
              </a:ext>
            </a:extLst>
          </p:cNvPr>
          <p:cNvSpPr>
            <a:spLocks noGrp="1"/>
          </p:cNvSpPr>
          <p:nvPr>
            <p:ph type="sldNum" sz="quarter" idx="4"/>
          </p:nvPr>
        </p:nvSpPr>
        <p:spPr>
          <a:xfrm>
            <a:off x="11070077" y="6481203"/>
            <a:ext cx="661675" cy="153888"/>
          </a:xfrm>
        </p:spPr>
        <p:txBody>
          <a:bodyPr/>
          <a:lstStyle/>
          <a:p>
            <a:pPr>
              <a:spcAft>
                <a:spcPts val="600"/>
              </a:spcAft>
            </a:pPr>
            <a:r>
              <a:rPr lang="en-US">
                <a:latin typeface="Aptos Light" panose="020B0004020202020204" pitchFamily="34" charset="0"/>
              </a:rPr>
              <a:t> </a:t>
            </a:r>
            <a:fld id="{7100E8EA-2210-4425-A1B5-66FC0BB99DA3}" type="slidenum">
              <a:rPr lang="en-US" smtClean="0">
                <a:latin typeface="Aptos Light" panose="020B0004020202020204" pitchFamily="34" charset="0"/>
              </a:rPr>
              <a:pPr>
                <a:spcAft>
                  <a:spcPts val="600"/>
                </a:spcAft>
              </a:pPr>
              <a:t>20</a:t>
            </a:fld>
            <a:endParaRPr lang="en-US">
              <a:latin typeface="Aptos Light" panose="020B0004020202020204" pitchFamily="34" charset="0"/>
            </a:endParaRPr>
          </a:p>
        </p:txBody>
      </p:sp>
      <p:sp>
        <p:nvSpPr>
          <p:cNvPr id="8" name="Rectangle 7">
            <a:extLst>
              <a:ext uri="{FF2B5EF4-FFF2-40B4-BE49-F238E27FC236}">
                <a16:creationId xmlns:a16="http://schemas.microsoft.com/office/drawing/2014/main" id="{5726A3B6-41BA-B3C1-A37E-17F3CB94D056}"/>
              </a:ext>
            </a:extLst>
          </p:cNvPr>
          <p:cNvSpPr/>
          <p:nvPr/>
        </p:nvSpPr>
        <p:spPr>
          <a:xfrm>
            <a:off x="1524000" y="2001078"/>
            <a:ext cx="9144000" cy="6566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F7DA8646-757A-D5CF-BA70-F28A1EA37A3B}"/>
              </a:ext>
            </a:extLst>
          </p:cNvPr>
          <p:cNvSpPr/>
          <p:nvPr/>
        </p:nvSpPr>
        <p:spPr>
          <a:xfrm>
            <a:off x="1524000" y="4906965"/>
            <a:ext cx="9144000" cy="6566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2">
            <a:extLst>
              <a:ext uri="{FF2B5EF4-FFF2-40B4-BE49-F238E27FC236}">
                <a16:creationId xmlns:a16="http://schemas.microsoft.com/office/drawing/2014/main" id="{79036393-53C7-BB93-3D2B-9EEFAE7BCD9D}"/>
              </a:ext>
            </a:extLst>
          </p:cNvPr>
          <p:cNvSpPr>
            <a:spLocks noGrp="1"/>
          </p:cNvSpPr>
          <p:nvPr>
            <p:ph type="title"/>
          </p:nvPr>
        </p:nvSpPr>
        <p:spPr>
          <a:xfrm>
            <a:off x="457200" y="457200"/>
            <a:ext cx="11274552" cy="501804"/>
          </a:xfrm>
        </p:spPr>
        <p:txBody>
          <a:bodyPr>
            <a:noAutofit/>
          </a:bodyPr>
          <a:lstStyle/>
          <a:p>
            <a:r>
              <a:rPr lang="en-US" b="0" dirty="0"/>
              <a:t>Business Succession </a:t>
            </a:r>
            <a:r>
              <a:rPr lang="en-US" dirty="0"/>
              <a:t>Triggering Events</a:t>
            </a:r>
          </a:p>
        </p:txBody>
      </p:sp>
      <p:sp>
        <p:nvSpPr>
          <p:cNvPr id="12" name="Rectangle 11">
            <a:extLst>
              <a:ext uri="{FF2B5EF4-FFF2-40B4-BE49-F238E27FC236}">
                <a16:creationId xmlns:a16="http://schemas.microsoft.com/office/drawing/2014/main" id="{9EACA3DC-2AD7-F9BE-EB25-5684C52CC8F4}"/>
              </a:ext>
            </a:extLst>
          </p:cNvPr>
          <p:cNvSpPr/>
          <p:nvPr/>
        </p:nvSpPr>
        <p:spPr>
          <a:xfrm>
            <a:off x="1524000" y="3127513"/>
            <a:ext cx="9144000" cy="13252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3" name="Rectangle 4">
            <a:extLst>
              <a:ext uri="{FF2B5EF4-FFF2-40B4-BE49-F238E27FC236}">
                <a16:creationId xmlns:a16="http://schemas.microsoft.com/office/drawing/2014/main" id="{EA152F40-1021-F98F-75BE-7C97A518FE2A}"/>
              </a:ext>
            </a:extLst>
          </p:cNvPr>
          <p:cNvSpPr/>
          <p:nvPr/>
        </p:nvSpPr>
        <p:spPr>
          <a:xfrm>
            <a:off x="1524000" y="3474243"/>
            <a:ext cx="9144000" cy="613946"/>
          </a:xfrm>
          <a:prstGeom prst="chevron">
            <a:avLst/>
          </a:prstGeom>
          <a:solidFill>
            <a:srgbClr val="3D9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ptos" panose="020B0004020202020204" pitchFamily="34" charset="0"/>
              </a:rPr>
              <a:t>Business Timeline</a:t>
            </a:r>
          </a:p>
        </p:txBody>
      </p:sp>
      <p:grpSp>
        <p:nvGrpSpPr>
          <p:cNvPr id="14" name="Group 13">
            <a:extLst>
              <a:ext uri="{FF2B5EF4-FFF2-40B4-BE49-F238E27FC236}">
                <a16:creationId xmlns:a16="http://schemas.microsoft.com/office/drawing/2014/main" id="{A689393C-9849-7843-41BB-204C28FC1CF2}"/>
              </a:ext>
            </a:extLst>
          </p:cNvPr>
          <p:cNvGrpSpPr/>
          <p:nvPr/>
        </p:nvGrpSpPr>
        <p:grpSpPr>
          <a:xfrm>
            <a:off x="2107095" y="2001079"/>
            <a:ext cx="2325757" cy="868711"/>
            <a:chOff x="483704" y="1822174"/>
            <a:chExt cx="2325757" cy="868711"/>
          </a:xfrm>
          <a:solidFill>
            <a:srgbClr val="006B8C"/>
          </a:solidFill>
        </p:grpSpPr>
        <p:sp>
          <p:nvSpPr>
            <p:cNvPr id="15" name="Rectangle 14">
              <a:extLst>
                <a:ext uri="{FF2B5EF4-FFF2-40B4-BE49-F238E27FC236}">
                  <a16:creationId xmlns:a16="http://schemas.microsoft.com/office/drawing/2014/main" id="{5129B104-8663-B8BE-927B-F378F1DF0070}"/>
                </a:ext>
              </a:extLst>
            </p:cNvPr>
            <p:cNvSpPr/>
            <p:nvPr/>
          </p:nvSpPr>
          <p:spPr>
            <a:xfrm>
              <a:off x="483704" y="1822174"/>
              <a:ext cx="2325757" cy="65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ptos" panose="020B0004020202020204" pitchFamily="34" charset="0"/>
                </a:rPr>
                <a:t>Disability</a:t>
              </a:r>
            </a:p>
          </p:txBody>
        </p:sp>
        <p:sp>
          <p:nvSpPr>
            <p:cNvPr id="16" name="Isosceles Triangle 15">
              <a:extLst>
                <a:ext uri="{FF2B5EF4-FFF2-40B4-BE49-F238E27FC236}">
                  <a16:creationId xmlns:a16="http://schemas.microsoft.com/office/drawing/2014/main" id="{FDCC4447-5A31-03CA-88CD-10FB0BDB94E5}"/>
                </a:ext>
              </a:extLst>
            </p:cNvPr>
            <p:cNvSpPr/>
            <p:nvPr/>
          </p:nvSpPr>
          <p:spPr>
            <a:xfrm flipV="1">
              <a:off x="1454425" y="2478850"/>
              <a:ext cx="384313" cy="2120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0B0004020202020204" pitchFamily="34" charset="0"/>
              </a:endParaRPr>
            </a:p>
          </p:txBody>
        </p:sp>
      </p:grpSp>
      <p:grpSp>
        <p:nvGrpSpPr>
          <p:cNvPr id="17" name="Group 16">
            <a:extLst>
              <a:ext uri="{FF2B5EF4-FFF2-40B4-BE49-F238E27FC236}">
                <a16:creationId xmlns:a16="http://schemas.microsoft.com/office/drawing/2014/main" id="{2606946E-8FC7-78A5-0617-324CA682426D}"/>
              </a:ext>
            </a:extLst>
          </p:cNvPr>
          <p:cNvGrpSpPr/>
          <p:nvPr/>
        </p:nvGrpSpPr>
        <p:grpSpPr>
          <a:xfrm>
            <a:off x="4929809" y="2001079"/>
            <a:ext cx="2325757" cy="868711"/>
            <a:chOff x="483704" y="1822174"/>
            <a:chExt cx="2325757" cy="868711"/>
          </a:xfrm>
          <a:solidFill>
            <a:srgbClr val="006B8C"/>
          </a:solidFill>
        </p:grpSpPr>
        <p:sp>
          <p:nvSpPr>
            <p:cNvPr id="18" name="Rectangle 17">
              <a:extLst>
                <a:ext uri="{FF2B5EF4-FFF2-40B4-BE49-F238E27FC236}">
                  <a16:creationId xmlns:a16="http://schemas.microsoft.com/office/drawing/2014/main" id="{4FB566AC-6141-50F3-772A-0B40F9747C83}"/>
                </a:ext>
              </a:extLst>
            </p:cNvPr>
            <p:cNvSpPr/>
            <p:nvPr/>
          </p:nvSpPr>
          <p:spPr>
            <a:xfrm>
              <a:off x="483704" y="1822174"/>
              <a:ext cx="2325757" cy="65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ptos" panose="020B0004020202020204" pitchFamily="34" charset="0"/>
                </a:rPr>
                <a:t>Retirement</a:t>
              </a:r>
            </a:p>
          </p:txBody>
        </p:sp>
        <p:sp>
          <p:nvSpPr>
            <p:cNvPr id="19" name="Isosceles Triangle 18">
              <a:extLst>
                <a:ext uri="{FF2B5EF4-FFF2-40B4-BE49-F238E27FC236}">
                  <a16:creationId xmlns:a16="http://schemas.microsoft.com/office/drawing/2014/main" id="{73CC96E9-D9FD-AF3A-A6ED-CFFE812B4941}"/>
                </a:ext>
              </a:extLst>
            </p:cNvPr>
            <p:cNvSpPr/>
            <p:nvPr/>
          </p:nvSpPr>
          <p:spPr>
            <a:xfrm flipV="1">
              <a:off x="1454425" y="2478850"/>
              <a:ext cx="384313" cy="2120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Aptos" panose="020B0004020202020204" pitchFamily="34" charset="0"/>
              </a:endParaRPr>
            </a:p>
          </p:txBody>
        </p:sp>
      </p:grpSp>
      <p:grpSp>
        <p:nvGrpSpPr>
          <p:cNvPr id="20" name="Group 19">
            <a:extLst>
              <a:ext uri="{FF2B5EF4-FFF2-40B4-BE49-F238E27FC236}">
                <a16:creationId xmlns:a16="http://schemas.microsoft.com/office/drawing/2014/main" id="{40FA5C61-E1CB-4668-1032-4F9D7F9E5E15}"/>
              </a:ext>
            </a:extLst>
          </p:cNvPr>
          <p:cNvGrpSpPr/>
          <p:nvPr/>
        </p:nvGrpSpPr>
        <p:grpSpPr>
          <a:xfrm>
            <a:off x="7752522" y="2001079"/>
            <a:ext cx="2325757" cy="868711"/>
            <a:chOff x="483704" y="1822174"/>
            <a:chExt cx="2325757" cy="868711"/>
          </a:xfrm>
          <a:solidFill>
            <a:srgbClr val="006B8C"/>
          </a:solidFill>
        </p:grpSpPr>
        <p:sp>
          <p:nvSpPr>
            <p:cNvPr id="21" name="Rectangle 20">
              <a:extLst>
                <a:ext uri="{FF2B5EF4-FFF2-40B4-BE49-F238E27FC236}">
                  <a16:creationId xmlns:a16="http://schemas.microsoft.com/office/drawing/2014/main" id="{76708A2B-11AB-54A7-2915-AB5B7B5B0CD8}"/>
                </a:ext>
              </a:extLst>
            </p:cNvPr>
            <p:cNvSpPr/>
            <p:nvPr/>
          </p:nvSpPr>
          <p:spPr>
            <a:xfrm>
              <a:off x="483704" y="1822174"/>
              <a:ext cx="2325757" cy="65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ptos" panose="020B0004020202020204" pitchFamily="34" charset="0"/>
                </a:rPr>
                <a:t>Death</a:t>
              </a:r>
            </a:p>
          </p:txBody>
        </p:sp>
        <p:sp>
          <p:nvSpPr>
            <p:cNvPr id="22" name="Isosceles Triangle 21">
              <a:extLst>
                <a:ext uri="{FF2B5EF4-FFF2-40B4-BE49-F238E27FC236}">
                  <a16:creationId xmlns:a16="http://schemas.microsoft.com/office/drawing/2014/main" id="{9FB3D355-5B8C-A9A3-BF18-518832534DF9}"/>
                </a:ext>
              </a:extLst>
            </p:cNvPr>
            <p:cNvSpPr/>
            <p:nvPr/>
          </p:nvSpPr>
          <p:spPr>
            <a:xfrm flipV="1">
              <a:off x="1454425" y="2478850"/>
              <a:ext cx="384313" cy="2120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white"/>
                </a:solidFill>
                <a:effectLst/>
                <a:uLnTx/>
                <a:uFillTx/>
                <a:latin typeface="Aptos" panose="020B0004020202020204" pitchFamily="34" charset="0"/>
              </a:endParaRPr>
            </a:p>
          </p:txBody>
        </p:sp>
      </p:grpSp>
      <p:grpSp>
        <p:nvGrpSpPr>
          <p:cNvPr id="23" name="Group 22">
            <a:extLst>
              <a:ext uri="{FF2B5EF4-FFF2-40B4-BE49-F238E27FC236}">
                <a16:creationId xmlns:a16="http://schemas.microsoft.com/office/drawing/2014/main" id="{D376B890-AC94-7085-B321-31A3E0F4CF44}"/>
              </a:ext>
            </a:extLst>
          </p:cNvPr>
          <p:cNvGrpSpPr/>
          <p:nvPr/>
        </p:nvGrpSpPr>
        <p:grpSpPr>
          <a:xfrm>
            <a:off x="2107095" y="4694930"/>
            <a:ext cx="2325757" cy="868711"/>
            <a:chOff x="583094" y="4694929"/>
            <a:chExt cx="2325757" cy="868711"/>
          </a:xfrm>
          <a:solidFill>
            <a:srgbClr val="00A89E"/>
          </a:solidFill>
        </p:grpSpPr>
        <p:sp>
          <p:nvSpPr>
            <p:cNvPr id="24" name="Rectangle 23">
              <a:extLst>
                <a:ext uri="{FF2B5EF4-FFF2-40B4-BE49-F238E27FC236}">
                  <a16:creationId xmlns:a16="http://schemas.microsoft.com/office/drawing/2014/main" id="{402BDECF-ED04-C24F-2FDC-2277C8128AA4}"/>
                </a:ext>
              </a:extLst>
            </p:cNvPr>
            <p:cNvSpPr/>
            <p:nvPr/>
          </p:nvSpPr>
          <p:spPr>
            <a:xfrm rot="10800000" flipV="1">
              <a:off x="583094" y="4906964"/>
              <a:ext cx="2325757" cy="65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ptos" panose="020B0004020202020204" pitchFamily="34" charset="0"/>
                </a:rPr>
                <a:t>Termination</a:t>
              </a:r>
            </a:p>
          </p:txBody>
        </p:sp>
        <p:sp>
          <p:nvSpPr>
            <p:cNvPr id="25" name="Isosceles Triangle 24">
              <a:extLst>
                <a:ext uri="{FF2B5EF4-FFF2-40B4-BE49-F238E27FC236}">
                  <a16:creationId xmlns:a16="http://schemas.microsoft.com/office/drawing/2014/main" id="{4211FDB7-E54C-1978-CA9E-1BF9AB63A885}"/>
                </a:ext>
              </a:extLst>
            </p:cNvPr>
            <p:cNvSpPr/>
            <p:nvPr/>
          </p:nvSpPr>
          <p:spPr>
            <a:xfrm>
              <a:off x="1553815" y="4694929"/>
              <a:ext cx="384313" cy="2120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0B0004020202020204" pitchFamily="34" charset="0"/>
              </a:endParaRPr>
            </a:p>
          </p:txBody>
        </p:sp>
      </p:grpSp>
      <p:grpSp>
        <p:nvGrpSpPr>
          <p:cNvPr id="26" name="Group 25">
            <a:extLst>
              <a:ext uri="{FF2B5EF4-FFF2-40B4-BE49-F238E27FC236}">
                <a16:creationId xmlns:a16="http://schemas.microsoft.com/office/drawing/2014/main" id="{C5212DEF-146F-DF9B-FFC5-AA1B15398CC5}"/>
              </a:ext>
            </a:extLst>
          </p:cNvPr>
          <p:cNvGrpSpPr/>
          <p:nvPr/>
        </p:nvGrpSpPr>
        <p:grpSpPr>
          <a:xfrm>
            <a:off x="4929809" y="4694930"/>
            <a:ext cx="2325757" cy="868711"/>
            <a:chOff x="3405808" y="4694929"/>
            <a:chExt cx="2325757" cy="868711"/>
          </a:xfrm>
          <a:solidFill>
            <a:srgbClr val="00A89E"/>
          </a:solidFill>
        </p:grpSpPr>
        <p:sp>
          <p:nvSpPr>
            <p:cNvPr id="27" name="Rectangle 26">
              <a:extLst>
                <a:ext uri="{FF2B5EF4-FFF2-40B4-BE49-F238E27FC236}">
                  <a16:creationId xmlns:a16="http://schemas.microsoft.com/office/drawing/2014/main" id="{2DABD364-31CA-CF9D-8EF6-5BB93F256F27}"/>
                </a:ext>
              </a:extLst>
            </p:cNvPr>
            <p:cNvSpPr/>
            <p:nvPr/>
          </p:nvSpPr>
          <p:spPr>
            <a:xfrm rot="10800000" flipV="1">
              <a:off x="3405808" y="4906964"/>
              <a:ext cx="2325757" cy="65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ptos" panose="020B0004020202020204" pitchFamily="34" charset="0"/>
                </a:rPr>
                <a:t>Divorce</a:t>
              </a:r>
            </a:p>
          </p:txBody>
        </p:sp>
        <p:sp>
          <p:nvSpPr>
            <p:cNvPr id="28" name="Isosceles Triangle 27">
              <a:extLst>
                <a:ext uri="{FF2B5EF4-FFF2-40B4-BE49-F238E27FC236}">
                  <a16:creationId xmlns:a16="http://schemas.microsoft.com/office/drawing/2014/main" id="{D6F11CB6-2C89-E229-FF7D-0E3492224189}"/>
                </a:ext>
              </a:extLst>
            </p:cNvPr>
            <p:cNvSpPr/>
            <p:nvPr/>
          </p:nvSpPr>
          <p:spPr>
            <a:xfrm>
              <a:off x="4376529" y="4694929"/>
              <a:ext cx="384313" cy="2120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0B0004020202020204" pitchFamily="34" charset="0"/>
              </a:endParaRPr>
            </a:p>
          </p:txBody>
        </p:sp>
      </p:grpSp>
      <p:grpSp>
        <p:nvGrpSpPr>
          <p:cNvPr id="29" name="Group 28">
            <a:extLst>
              <a:ext uri="{FF2B5EF4-FFF2-40B4-BE49-F238E27FC236}">
                <a16:creationId xmlns:a16="http://schemas.microsoft.com/office/drawing/2014/main" id="{CC56531E-65E7-9111-87CA-3489F5A97661}"/>
              </a:ext>
            </a:extLst>
          </p:cNvPr>
          <p:cNvGrpSpPr/>
          <p:nvPr/>
        </p:nvGrpSpPr>
        <p:grpSpPr>
          <a:xfrm>
            <a:off x="7752522" y="4694930"/>
            <a:ext cx="2325757" cy="868711"/>
            <a:chOff x="6228521" y="4694929"/>
            <a:chExt cx="2325757" cy="868711"/>
          </a:xfrm>
          <a:solidFill>
            <a:srgbClr val="00A89E"/>
          </a:solidFill>
        </p:grpSpPr>
        <p:sp>
          <p:nvSpPr>
            <p:cNvPr id="30" name="Rectangle 29">
              <a:extLst>
                <a:ext uri="{FF2B5EF4-FFF2-40B4-BE49-F238E27FC236}">
                  <a16:creationId xmlns:a16="http://schemas.microsoft.com/office/drawing/2014/main" id="{789B1043-E47F-8109-5B0F-DC489860C9AB}"/>
                </a:ext>
              </a:extLst>
            </p:cNvPr>
            <p:cNvSpPr/>
            <p:nvPr/>
          </p:nvSpPr>
          <p:spPr>
            <a:xfrm rot="10800000" flipV="1">
              <a:off x="6228521" y="4906964"/>
              <a:ext cx="2325757" cy="6566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white"/>
                  </a:solidFill>
                  <a:effectLst/>
                  <a:uLnTx/>
                  <a:uFillTx/>
                  <a:latin typeface="Aptos" panose="020B0004020202020204" pitchFamily="34" charset="0"/>
                </a:rPr>
                <a:t>Bankruptcy</a:t>
              </a:r>
            </a:p>
          </p:txBody>
        </p:sp>
        <p:sp>
          <p:nvSpPr>
            <p:cNvPr id="31" name="Isosceles Triangle 30">
              <a:extLst>
                <a:ext uri="{FF2B5EF4-FFF2-40B4-BE49-F238E27FC236}">
                  <a16:creationId xmlns:a16="http://schemas.microsoft.com/office/drawing/2014/main" id="{531E9A89-A0AB-BEB5-27DE-C07815E6BEE7}"/>
                </a:ext>
              </a:extLst>
            </p:cNvPr>
            <p:cNvSpPr/>
            <p:nvPr/>
          </p:nvSpPr>
          <p:spPr>
            <a:xfrm>
              <a:off x="7199242" y="4694929"/>
              <a:ext cx="384313" cy="21203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ptos" panose="020B0004020202020204" pitchFamily="34" charset="0"/>
              </a:endParaRPr>
            </a:p>
          </p:txBody>
        </p:sp>
      </p:grpSp>
    </p:spTree>
    <p:extLst>
      <p:ext uri="{BB962C8B-B14F-4D97-AF65-F5344CB8AC3E}">
        <p14:creationId xmlns:p14="http://schemas.microsoft.com/office/powerpoint/2010/main" val="4089201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C34E2-ED60-418F-42D2-4BD6477C84C2}"/>
            </a:ext>
          </a:extLst>
        </p:cNvPr>
        <p:cNvGrpSpPr/>
        <p:nvPr/>
      </p:nvGrpSpPr>
      <p:grpSpPr>
        <a:xfrm>
          <a:off x="0" y="0"/>
          <a:ext cx="0" cy="0"/>
          <a:chOff x="0" y="0"/>
          <a:chExt cx="0" cy="0"/>
        </a:xfrm>
      </p:grpSpPr>
      <p:sp>
        <p:nvSpPr>
          <p:cNvPr id="10" name="Slide Number Placeholder 4">
            <a:extLst>
              <a:ext uri="{FF2B5EF4-FFF2-40B4-BE49-F238E27FC236}">
                <a16:creationId xmlns:a16="http://schemas.microsoft.com/office/drawing/2014/main" id="{43888FA3-A6E0-926B-A740-EC7213441BD5}"/>
              </a:ext>
            </a:extLst>
          </p:cNvPr>
          <p:cNvSpPr>
            <a:spLocks noGrp="1"/>
          </p:cNvSpPr>
          <p:nvPr>
            <p:ph type="sldNum" sz="quarter" idx="4"/>
          </p:nvPr>
        </p:nvSpPr>
        <p:spPr>
          <a:xfrm>
            <a:off x="11070077" y="6481203"/>
            <a:ext cx="661675" cy="153888"/>
          </a:xfrm>
        </p:spPr>
        <p:txBody>
          <a:bodyPr/>
          <a:lstStyle/>
          <a:p>
            <a:pPr>
              <a:spcAft>
                <a:spcPts val="600"/>
              </a:spcAft>
            </a:pPr>
            <a:r>
              <a:rPr lang="en-US">
                <a:latin typeface="Aptos Light" panose="020B0004020202020204" pitchFamily="34" charset="0"/>
              </a:rPr>
              <a:t> </a:t>
            </a:r>
            <a:fld id="{7100E8EA-2210-4425-A1B5-66FC0BB99DA3}" type="slidenum">
              <a:rPr lang="en-US" smtClean="0">
                <a:latin typeface="Aptos Light" panose="020B0004020202020204" pitchFamily="34" charset="0"/>
              </a:rPr>
              <a:pPr>
                <a:spcAft>
                  <a:spcPts val="600"/>
                </a:spcAft>
              </a:pPr>
              <a:t>21</a:t>
            </a:fld>
            <a:endParaRPr lang="en-US">
              <a:latin typeface="Aptos Light" panose="020B0004020202020204" pitchFamily="34" charset="0"/>
            </a:endParaRPr>
          </a:p>
        </p:txBody>
      </p:sp>
      <p:sp>
        <p:nvSpPr>
          <p:cNvPr id="17" name="Title 6">
            <a:extLst>
              <a:ext uri="{FF2B5EF4-FFF2-40B4-BE49-F238E27FC236}">
                <a16:creationId xmlns:a16="http://schemas.microsoft.com/office/drawing/2014/main" id="{31A1461E-4EC9-7818-D60A-93A2512BC265}"/>
              </a:ext>
            </a:extLst>
          </p:cNvPr>
          <p:cNvSpPr>
            <a:spLocks noGrp="1"/>
          </p:cNvSpPr>
          <p:nvPr>
            <p:ph type="title"/>
          </p:nvPr>
        </p:nvSpPr>
        <p:spPr>
          <a:xfrm>
            <a:off x="457200" y="457200"/>
            <a:ext cx="11274552" cy="501804"/>
          </a:xfrm>
        </p:spPr>
        <p:txBody>
          <a:bodyPr/>
          <a:lstStyle/>
          <a:p>
            <a:r>
              <a:rPr lang="en-US" dirty="0"/>
              <a:t>The Importance </a:t>
            </a:r>
            <a:r>
              <a:rPr lang="en-US" b="0" dirty="0"/>
              <a:t>of Succession Planning</a:t>
            </a:r>
          </a:p>
        </p:txBody>
      </p:sp>
      <p:sp>
        <p:nvSpPr>
          <p:cNvPr id="18" name="Text Placeholder 7">
            <a:extLst>
              <a:ext uri="{FF2B5EF4-FFF2-40B4-BE49-F238E27FC236}">
                <a16:creationId xmlns:a16="http://schemas.microsoft.com/office/drawing/2014/main" id="{5A4B2A61-3E25-624D-6768-7822003A3E3B}"/>
              </a:ext>
            </a:extLst>
          </p:cNvPr>
          <p:cNvSpPr txBox="1">
            <a:spLocks/>
          </p:cNvSpPr>
          <p:nvPr/>
        </p:nvSpPr>
        <p:spPr>
          <a:xfrm>
            <a:off x="457199" y="2834640"/>
            <a:ext cx="3474720" cy="2201186"/>
          </a:xfrm>
          <a:prstGeom prst="rect">
            <a:avLst/>
          </a:prstGeom>
          <a:solidFill>
            <a:schemeClr val="bg2">
              <a:lumMod val="95000"/>
            </a:schemeClr>
          </a:solidFill>
        </p:spPr>
        <p:txBody>
          <a:bodyPr tIns="640080"/>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For yourself</a:t>
            </a:r>
          </a:p>
        </p:txBody>
      </p:sp>
      <p:sp>
        <p:nvSpPr>
          <p:cNvPr id="19" name="Text Placeholder 8">
            <a:extLst>
              <a:ext uri="{FF2B5EF4-FFF2-40B4-BE49-F238E27FC236}">
                <a16:creationId xmlns:a16="http://schemas.microsoft.com/office/drawing/2014/main" id="{946FC58A-D899-31C8-9D7C-CDF1DC7AB8E1}"/>
              </a:ext>
            </a:extLst>
          </p:cNvPr>
          <p:cNvSpPr txBox="1">
            <a:spLocks/>
          </p:cNvSpPr>
          <p:nvPr/>
        </p:nvSpPr>
        <p:spPr>
          <a:xfrm>
            <a:off x="4358640" y="2834640"/>
            <a:ext cx="3474720" cy="2201186"/>
          </a:xfrm>
          <a:prstGeom prst="rect">
            <a:avLst/>
          </a:prstGeom>
          <a:solidFill>
            <a:schemeClr val="bg2">
              <a:lumMod val="95000"/>
            </a:schemeClr>
          </a:solidFill>
        </p:spPr>
        <p:txBody>
          <a:bodyPr tIns="640080"/>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For your family</a:t>
            </a:r>
          </a:p>
        </p:txBody>
      </p:sp>
      <p:sp>
        <p:nvSpPr>
          <p:cNvPr id="20" name="Text Placeholder 9">
            <a:extLst>
              <a:ext uri="{FF2B5EF4-FFF2-40B4-BE49-F238E27FC236}">
                <a16:creationId xmlns:a16="http://schemas.microsoft.com/office/drawing/2014/main" id="{2AC6A675-2AE8-1573-969C-AF64FFD446E9}"/>
              </a:ext>
            </a:extLst>
          </p:cNvPr>
          <p:cNvSpPr txBox="1">
            <a:spLocks/>
          </p:cNvSpPr>
          <p:nvPr/>
        </p:nvSpPr>
        <p:spPr>
          <a:xfrm>
            <a:off x="8260081" y="2834640"/>
            <a:ext cx="3474720" cy="2201186"/>
          </a:xfrm>
          <a:prstGeom prst="rect">
            <a:avLst/>
          </a:prstGeom>
          <a:solidFill>
            <a:schemeClr val="bg2">
              <a:lumMod val="95000"/>
            </a:schemeClr>
          </a:solidFill>
        </p:spPr>
        <p:txBody>
          <a:bodyPr tIns="640080"/>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dirty="0"/>
              <a:t>For your business</a:t>
            </a:r>
          </a:p>
        </p:txBody>
      </p:sp>
      <p:pic>
        <p:nvPicPr>
          <p:cNvPr id="21" name="Graphic 20">
            <a:extLst>
              <a:ext uri="{FF2B5EF4-FFF2-40B4-BE49-F238E27FC236}">
                <a16:creationId xmlns:a16="http://schemas.microsoft.com/office/drawing/2014/main" id="{C9FE78A6-BB52-8419-C7C4-690968B65653}"/>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72161" y="1620128"/>
            <a:ext cx="1850560" cy="1850560"/>
          </a:xfrm>
          <a:prstGeom prst="rect">
            <a:avLst/>
          </a:prstGeom>
        </p:spPr>
      </p:pic>
      <p:pic>
        <p:nvPicPr>
          <p:cNvPr id="22" name="Graphic 21">
            <a:extLst>
              <a:ext uri="{FF2B5EF4-FFF2-40B4-BE49-F238E27FC236}">
                <a16:creationId xmlns:a16="http://schemas.microsoft.com/office/drawing/2014/main" id="{BEE79B52-9551-1547-9586-5D6C9DD5B5B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5227320" y="1497960"/>
            <a:ext cx="1737360" cy="1737360"/>
          </a:xfrm>
          <a:prstGeom prst="rect">
            <a:avLst/>
          </a:prstGeom>
        </p:spPr>
      </p:pic>
      <p:pic>
        <p:nvPicPr>
          <p:cNvPr id="23" name="Graphic 22">
            <a:extLst>
              <a:ext uri="{FF2B5EF4-FFF2-40B4-BE49-F238E27FC236}">
                <a16:creationId xmlns:a16="http://schemas.microsoft.com/office/drawing/2014/main" id="{50FDEE80-4E6B-C970-D96A-22A8E1FB3B1F}"/>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394448" y="1792771"/>
            <a:ext cx="1600221" cy="1476111"/>
          </a:xfrm>
          <a:prstGeom prst="rect">
            <a:avLst/>
          </a:prstGeom>
        </p:spPr>
      </p:pic>
    </p:spTree>
    <p:extLst>
      <p:ext uri="{BB962C8B-B14F-4D97-AF65-F5344CB8AC3E}">
        <p14:creationId xmlns:p14="http://schemas.microsoft.com/office/powerpoint/2010/main" val="3652465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bg/>
                                          </p:spTgt>
                                        </p:tgtEl>
                                        <p:attrNameLst>
                                          <p:attrName>style.visibility</p:attrName>
                                        </p:attrNameLst>
                                      </p:cBhvr>
                                      <p:to>
                                        <p:strVal val="visible"/>
                                      </p:to>
                                    </p:set>
                                    <p:animEffect transition="in" filter="fade">
                                      <p:cBhvr>
                                        <p:cTn id="10" dur="500"/>
                                        <p:tgtEl>
                                          <p:spTgt spid="18">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fade">
                                      <p:cBhvr>
                                        <p:cTn id="13" dur="500"/>
                                        <p:tgtEl>
                                          <p:spTgt spid="1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
                                            <p:bg/>
                                          </p:spTgt>
                                        </p:tgtEl>
                                        <p:attrNameLst>
                                          <p:attrName>style.visibility</p:attrName>
                                        </p:attrNameLst>
                                      </p:cBhvr>
                                      <p:to>
                                        <p:strVal val="visible"/>
                                      </p:to>
                                    </p:set>
                                    <p:animEffect transition="in" filter="fade">
                                      <p:cBhvr>
                                        <p:cTn id="21" dur="500"/>
                                        <p:tgtEl>
                                          <p:spTgt spid="19">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xEl>
                                              <p:pRg st="0" end="0"/>
                                            </p:txEl>
                                          </p:spTgt>
                                        </p:tgtEl>
                                        <p:attrNameLst>
                                          <p:attrName>style.visibility</p:attrName>
                                        </p:attrNameLst>
                                      </p:cBhvr>
                                      <p:to>
                                        <p:strVal val="visible"/>
                                      </p:to>
                                    </p:set>
                                    <p:animEffect transition="in" filter="fade">
                                      <p:cBhvr>
                                        <p:cTn id="24" dur="500"/>
                                        <p:tgtEl>
                                          <p:spTgt spid="1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0">
                                            <p:bg/>
                                          </p:spTgt>
                                        </p:tgtEl>
                                        <p:attrNameLst>
                                          <p:attrName>style.visibility</p:attrName>
                                        </p:attrNameLst>
                                      </p:cBhvr>
                                      <p:to>
                                        <p:strVal val="visible"/>
                                      </p:to>
                                    </p:set>
                                    <p:animEffect transition="in" filter="fade">
                                      <p:cBhvr>
                                        <p:cTn id="32" dur="500"/>
                                        <p:tgtEl>
                                          <p:spTgt spid="20">
                                            <p:bg/>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xEl>
                                              <p:pRg st="0" end="0"/>
                                            </p:txEl>
                                          </p:spTgt>
                                        </p:tgtEl>
                                        <p:attrNameLst>
                                          <p:attrName>style.visibility</p:attrName>
                                        </p:attrNameLst>
                                      </p:cBhvr>
                                      <p:to>
                                        <p:strVal val="visible"/>
                                      </p:to>
                                    </p:set>
                                    <p:animEffect transition="in" filter="fade">
                                      <p:cBhvr>
                                        <p:cTn id="35"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animBg="1"/>
      <p:bldP spid="19" grpId="0" uiExpand="1" build="p" animBg="1"/>
      <p:bldP spid="20"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2">
            <a:extLst>
              <a:ext uri="{FF2B5EF4-FFF2-40B4-BE49-F238E27FC236}">
                <a16:creationId xmlns:a16="http://schemas.microsoft.com/office/drawing/2014/main" id="{389BB700-8C09-81CC-02A1-A410AFC168DF}"/>
              </a:ext>
            </a:extLst>
          </p:cNvPr>
          <p:cNvSpPr txBox="1">
            <a:spLocks/>
          </p:cNvSpPr>
          <p:nvPr/>
        </p:nvSpPr>
        <p:spPr>
          <a:xfrm>
            <a:off x="457199" y="3206115"/>
            <a:ext cx="2560320" cy="1920241"/>
          </a:xfrm>
          <a:prstGeom prst="rect">
            <a:avLst/>
          </a:prstGeom>
          <a:solidFill>
            <a:srgbClr val="FFFFFF">
              <a:lumMod val="95000"/>
            </a:srgbClr>
          </a:solidFill>
        </p:spPr>
        <p:txBody>
          <a:bodyPr vert="horz" lIns="182880" tIns="82296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srgbClr val="3E3F3C"/>
                </a:solidFill>
                <a:effectLst/>
                <a:uLnTx/>
                <a:uFillTx/>
                <a:latin typeface="Aptos" panose="020B0004020202020204" pitchFamily="34" charset="0"/>
              </a:rPr>
              <a:t>Business</a:t>
            </a:r>
            <a:r>
              <a:rPr lang="en-US" sz="2200" b="1" dirty="0">
                <a:solidFill>
                  <a:srgbClr val="3E3F3C"/>
                </a:solidFill>
                <a:latin typeface="Aptos" panose="020B0004020202020204" pitchFamily="34" charset="0"/>
              </a:rPr>
              <a:t> </a:t>
            </a:r>
            <a:r>
              <a:rPr kumimoji="0" lang="en-US" sz="2200" b="1" i="0" u="none" strike="noStrike" kern="1200" cap="none" spc="0" normalizeH="0" baseline="0" noProof="0" dirty="0">
                <a:ln>
                  <a:noFill/>
                </a:ln>
                <a:solidFill>
                  <a:srgbClr val="3E3F3C"/>
                </a:solidFill>
                <a:effectLst/>
                <a:uLnTx/>
                <a:uFillTx/>
                <a:latin typeface="Aptos" panose="020B0004020202020204" pitchFamily="34" charset="0"/>
              </a:rPr>
              <a:t>at Risk</a:t>
            </a:r>
          </a:p>
        </p:txBody>
      </p:sp>
      <p:sp>
        <p:nvSpPr>
          <p:cNvPr id="2" name="Title 1">
            <a:extLst>
              <a:ext uri="{FF2B5EF4-FFF2-40B4-BE49-F238E27FC236}">
                <a16:creationId xmlns:a16="http://schemas.microsoft.com/office/drawing/2014/main" id="{5616C029-A05F-974F-A46D-2448167CF42F}"/>
              </a:ext>
            </a:extLst>
          </p:cNvPr>
          <p:cNvSpPr>
            <a:spLocks noGrp="1"/>
          </p:cNvSpPr>
          <p:nvPr>
            <p:ph type="title"/>
          </p:nvPr>
        </p:nvSpPr>
        <p:spPr/>
        <p:txBody>
          <a:bodyPr/>
          <a:lstStyle/>
          <a:p>
            <a:r>
              <a:rPr lang="en-US" b="1"/>
              <a:t>Without</a:t>
            </a:r>
            <a:r>
              <a:rPr lang="en-US"/>
              <a:t> a Buy-Sell Agreement</a:t>
            </a:r>
          </a:p>
        </p:txBody>
      </p:sp>
      <p:sp>
        <p:nvSpPr>
          <p:cNvPr id="5" name="Slide Number Placeholder 4">
            <a:extLst>
              <a:ext uri="{FF2B5EF4-FFF2-40B4-BE49-F238E27FC236}">
                <a16:creationId xmlns:a16="http://schemas.microsoft.com/office/drawing/2014/main" id="{254DF71F-1C33-FF9B-A229-838679F8C20D}"/>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22</a:t>
            </a:fld>
            <a:endParaRPr lang="en-US">
              <a:latin typeface="Aptos Light" panose="020B0004020202020204" pitchFamily="34" charset="0"/>
            </a:endParaRPr>
          </a:p>
        </p:txBody>
      </p:sp>
      <p:sp>
        <p:nvSpPr>
          <p:cNvPr id="8" name="Text Placeholder 3">
            <a:extLst>
              <a:ext uri="{FF2B5EF4-FFF2-40B4-BE49-F238E27FC236}">
                <a16:creationId xmlns:a16="http://schemas.microsoft.com/office/drawing/2014/main" id="{58791B93-2D70-75BE-D77D-6EFFE1F44A25}"/>
              </a:ext>
            </a:extLst>
          </p:cNvPr>
          <p:cNvSpPr txBox="1">
            <a:spLocks/>
          </p:cNvSpPr>
          <p:nvPr/>
        </p:nvSpPr>
        <p:spPr>
          <a:xfrm>
            <a:off x="3421281" y="3206115"/>
            <a:ext cx="2560320" cy="1920241"/>
          </a:xfrm>
          <a:prstGeom prst="rect">
            <a:avLst/>
          </a:prstGeom>
          <a:solidFill>
            <a:srgbClr val="FFFFFF">
              <a:lumMod val="95000"/>
            </a:srgbClr>
          </a:solidFill>
        </p:spPr>
        <p:txBody>
          <a:bodyPr vert="horz" lIns="182880" tIns="82296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solidFill>
                  <a:srgbClr val="3E3F3C"/>
                </a:solidFill>
                <a:effectLst/>
                <a:uLnTx/>
                <a:uFillTx/>
                <a:latin typeface="Aptos" panose="020B0004020202020204" pitchFamily="34" charset="0"/>
              </a:rPr>
              <a:t>Family Alienation</a:t>
            </a:r>
          </a:p>
        </p:txBody>
      </p:sp>
      <p:sp>
        <p:nvSpPr>
          <p:cNvPr id="9" name="Text Placeholder 4">
            <a:extLst>
              <a:ext uri="{FF2B5EF4-FFF2-40B4-BE49-F238E27FC236}">
                <a16:creationId xmlns:a16="http://schemas.microsoft.com/office/drawing/2014/main" id="{C9499BDA-6BF2-696A-7410-6E7390AD1997}"/>
              </a:ext>
            </a:extLst>
          </p:cNvPr>
          <p:cNvSpPr txBox="1">
            <a:spLocks/>
          </p:cNvSpPr>
          <p:nvPr/>
        </p:nvSpPr>
        <p:spPr>
          <a:xfrm>
            <a:off x="9174481" y="3206115"/>
            <a:ext cx="2560320" cy="1920241"/>
          </a:xfrm>
          <a:prstGeom prst="rect">
            <a:avLst/>
          </a:prstGeom>
          <a:solidFill>
            <a:srgbClr val="FFFFFF">
              <a:lumMod val="95000"/>
            </a:srgbClr>
          </a:solidFill>
        </p:spPr>
        <p:txBody>
          <a:bodyPr vert="horz" lIns="182880" tIns="82296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solidFill>
                  <a:srgbClr val="3E3F3C"/>
                </a:solidFill>
                <a:effectLst/>
                <a:uLnTx/>
                <a:uFillTx/>
                <a:latin typeface="Aptos" panose="020B0004020202020204" pitchFamily="34" charset="0"/>
              </a:rPr>
              <a:t>Third Party Intrusion</a:t>
            </a:r>
          </a:p>
        </p:txBody>
      </p:sp>
      <p:sp>
        <p:nvSpPr>
          <p:cNvPr id="10" name="Text Placeholder 5">
            <a:extLst>
              <a:ext uri="{FF2B5EF4-FFF2-40B4-BE49-F238E27FC236}">
                <a16:creationId xmlns:a16="http://schemas.microsoft.com/office/drawing/2014/main" id="{90D16EFB-C2CC-7910-7BDA-B1D22B46FC4E}"/>
              </a:ext>
            </a:extLst>
          </p:cNvPr>
          <p:cNvSpPr txBox="1">
            <a:spLocks/>
          </p:cNvSpPr>
          <p:nvPr/>
        </p:nvSpPr>
        <p:spPr>
          <a:xfrm>
            <a:off x="6268721" y="3206115"/>
            <a:ext cx="2560320" cy="1920241"/>
          </a:xfrm>
          <a:prstGeom prst="rect">
            <a:avLst/>
          </a:prstGeom>
          <a:solidFill>
            <a:srgbClr val="FFFFFF">
              <a:lumMod val="95000"/>
            </a:srgbClr>
          </a:solidFill>
        </p:spPr>
        <p:txBody>
          <a:bodyPr vert="horz" lIns="182880" tIns="82296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solidFill>
                  <a:srgbClr val="3E3F3C"/>
                </a:solidFill>
                <a:effectLst/>
                <a:uLnTx/>
                <a:uFillTx/>
                <a:latin typeface="Aptos" panose="020B0004020202020204" pitchFamily="34" charset="0"/>
              </a:rPr>
              <a:t>Lack of Liquidity</a:t>
            </a:r>
          </a:p>
        </p:txBody>
      </p:sp>
      <p:grpSp>
        <p:nvGrpSpPr>
          <p:cNvPr id="11" name="Group 10">
            <a:extLst>
              <a:ext uri="{FF2B5EF4-FFF2-40B4-BE49-F238E27FC236}">
                <a16:creationId xmlns:a16="http://schemas.microsoft.com/office/drawing/2014/main" id="{B513E5D5-706D-AF6D-4D65-80EA40ED5F6E}"/>
              </a:ext>
            </a:extLst>
          </p:cNvPr>
          <p:cNvGrpSpPr/>
          <p:nvPr/>
        </p:nvGrpSpPr>
        <p:grpSpPr>
          <a:xfrm>
            <a:off x="777239" y="1761892"/>
            <a:ext cx="1920240" cy="1920240"/>
            <a:chOff x="777239" y="1578440"/>
            <a:chExt cx="1920240" cy="1920240"/>
          </a:xfrm>
        </p:grpSpPr>
        <p:pic>
          <p:nvPicPr>
            <p:cNvPr id="12" name="Graphic 11">
              <a:extLst>
                <a:ext uri="{FF2B5EF4-FFF2-40B4-BE49-F238E27FC236}">
                  <a16:creationId xmlns:a16="http://schemas.microsoft.com/office/drawing/2014/main" id="{B0D25878-C57E-3B5B-B7F0-83C04F330578}"/>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12079" y="1578440"/>
              <a:ext cx="1850560" cy="1850560"/>
            </a:xfrm>
            <a:prstGeom prst="rect">
              <a:avLst/>
            </a:prstGeom>
          </p:spPr>
        </p:pic>
        <p:grpSp>
          <p:nvGrpSpPr>
            <p:cNvPr id="13" name="Group 12">
              <a:extLst>
                <a:ext uri="{FF2B5EF4-FFF2-40B4-BE49-F238E27FC236}">
                  <a16:creationId xmlns:a16="http://schemas.microsoft.com/office/drawing/2014/main" id="{3D1A1574-5F15-A775-3C51-E9BB4B96F07F}"/>
                </a:ext>
              </a:extLst>
            </p:cNvPr>
            <p:cNvGrpSpPr/>
            <p:nvPr/>
          </p:nvGrpSpPr>
          <p:grpSpPr>
            <a:xfrm>
              <a:off x="777239" y="1578440"/>
              <a:ext cx="1920240" cy="1920240"/>
              <a:chOff x="777239" y="1578440"/>
              <a:chExt cx="1920240" cy="1920240"/>
            </a:xfrm>
          </p:grpSpPr>
          <p:sp>
            <p:nvSpPr>
              <p:cNvPr id="14" name="Oval 13">
                <a:extLst>
                  <a:ext uri="{FF2B5EF4-FFF2-40B4-BE49-F238E27FC236}">
                    <a16:creationId xmlns:a16="http://schemas.microsoft.com/office/drawing/2014/main" id="{049475CB-4043-0C74-9507-B68D6697BBAA}"/>
                  </a:ext>
                </a:extLst>
              </p:cNvPr>
              <p:cNvSpPr>
                <a:spLocks noChangeAspect="1"/>
              </p:cNvSpPr>
              <p:nvPr/>
            </p:nvSpPr>
            <p:spPr>
              <a:xfrm>
                <a:off x="777239" y="1578440"/>
                <a:ext cx="1920240" cy="1920240"/>
              </a:xfrm>
              <a:prstGeom prst="ellipse">
                <a:avLst/>
              </a:prstGeom>
              <a:noFill/>
              <a:ln w="66675" cap="flat" cmpd="sng" algn="ctr">
                <a:solidFill>
                  <a:srgbClr val="E0742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cxnSp>
            <p:nvCxnSpPr>
              <p:cNvPr id="15" name="Straight Connector 14">
                <a:extLst>
                  <a:ext uri="{FF2B5EF4-FFF2-40B4-BE49-F238E27FC236}">
                    <a16:creationId xmlns:a16="http://schemas.microsoft.com/office/drawing/2014/main" id="{407139D6-F34D-1B7E-8A9F-4663BD5C8C9A}"/>
                  </a:ext>
                </a:extLst>
              </p:cNvPr>
              <p:cNvCxnSpPr>
                <a:cxnSpLocks/>
                <a:endCxn id="14" idx="5"/>
              </p:cNvCxnSpPr>
              <p:nvPr/>
            </p:nvCxnSpPr>
            <p:spPr>
              <a:xfrm>
                <a:off x="1051826" y="1836674"/>
                <a:ext cx="1364440" cy="1380793"/>
              </a:xfrm>
              <a:prstGeom prst="line">
                <a:avLst/>
              </a:prstGeom>
              <a:noFill/>
              <a:ln w="66675" cap="flat" cmpd="sng" algn="ctr">
                <a:solidFill>
                  <a:srgbClr val="E07426"/>
                </a:solidFill>
                <a:prstDash val="solid"/>
                <a:miter lim="800000"/>
              </a:ln>
              <a:effectLst/>
            </p:spPr>
          </p:cxnSp>
        </p:grpSp>
      </p:grpSp>
      <p:grpSp>
        <p:nvGrpSpPr>
          <p:cNvPr id="16" name="Group 15">
            <a:extLst>
              <a:ext uri="{FF2B5EF4-FFF2-40B4-BE49-F238E27FC236}">
                <a16:creationId xmlns:a16="http://schemas.microsoft.com/office/drawing/2014/main" id="{6B374DD2-CE9E-8033-B0B8-269CE48A853C}"/>
              </a:ext>
            </a:extLst>
          </p:cNvPr>
          <p:cNvGrpSpPr/>
          <p:nvPr/>
        </p:nvGrpSpPr>
        <p:grpSpPr>
          <a:xfrm>
            <a:off x="3624517" y="1761892"/>
            <a:ext cx="2037206" cy="2037206"/>
            <a:chOff x="3624517" y="1428517"/>
            <a:chExt cx="2037206" cy="2037206"/>
          </a:xfrm>
        </p:grpSpPr>
        <p:pic>
          <p:nvPicPr>
            <p:cNvPr id="17" name="Graphic 16">
              <a:extLst>
                <a:ext uri="{FF2B5EF4-FFF2-40B4-BE49-F238E27FC236}">
                  <a16:creationId xmlns:a16="http://schemas.microsoft.com/office/drawing/2014/main" id="{55BB1846-DFDE-D950-9422-DD3A2609F84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3624517" y="1428517"/>
              <a:ext cx="2037206" cy="2037206"/>
            </a:xfrm>
            <a:prstGeom prst="rect">
              <a:avLst/>
            </a:prstGeom>
          </p:spPr>
        </p:pic>
        <p:grpSp>
          <p:nvGrpSpPr>
            <p:cNvPr id="18" name="Group 17">
              <a:extLst>
                <a:ext uri="{FF2B5EF4-FFF2-40B4-BE49-F238E27FC236}">
                  <a16:creationId xmlns:a16="http://schemas.microsoft.com/office/drawing/2014/main" id="{9FBFB7A1-AE81-9E8B-798E-AE2D1A408455}"/>
                </a:ext>
              </a:extLst>
            </p:cNvPr>
            <p:cNvGrpSpPr/>
            <p:nvPr/>
          </p:nvGrpSpPr>
          <p:grpSpPr>
            <a:xfrm>
              <a:off x="3671992" y="1508760"/>
              <a:ext cx="1920240" cy="1920240"/>
              <a:chOff x="777239" y="1578440"/>
              <a:chExt cx="1920240" cy="1920240"/>
            </a:xfrm>
          </p:grpSpPr>
          <p:sp>
            <p:nvSpPr>
              <p:cNvPr id="19" name="Oval 18">
                <a:extLst>
                  <a:ext uri="{FF2B5EF4-FFF2-40B4-BE49-F238E27FC236}">
                    <a16:creationId xmlns:a16="http://schemas.microsoft.com/office/drawing/2014/main" id="{73337FB9-05CF-EA62-FC19-F3A73FC2A942}"/>
                  </a:ext>
                </a:extLst>
              </p:cNvPr>
              <p:cNvSpPr>
                <a:spLocks noChangeAspect="1"/>
              </p:cNvSpPr>
              <p:nvPr/>
            </p:nvSpPr>
            <p:spPr>
              <a:xfrm>
                <a:off x="777239" y="1578440"/>
                <a:ext cx="1920240" cy="1920240"/>
              </a:xfrm>
              <a:prstGeom prst="ellipse">
                <a:avLst/>
              </a:prstGeom>
              <a:noFill/>
              <a:ln w="66675" cap="flat" cmpd="sng" algn="ctr">
                <a:solidFill>
                  <a:srgbClr val="E0742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cxnSp>
            <p:nvCxnSpPr>
              <p:cNvPr id="20" name="Straight Connector 19">
                <a:extLst>
                  <a:ext uri="{FF2B5EF4-FFF2-40B4-BE49-F238E27FC236}">
                    <a16:creationId xmlns:a16="http://schemas.microsoft.com/office/drawing/2014/main" id="{B645D408-D7D7-D64D-4029-BD36A4CFD874}"/>
                  </a:ext>
                </a:extLst>
              </p:cNvPr>
              <p:cNvCxnSpPr>
                <a:cxnSpLocks/>
                <a:endCxn id="19" idx="5"/>
              </p:cNvCxnSpPr>
              <p:nvPr/>
            </p:nvCxnSpPr>
            <p:spPr>
              <a:xfrm>
                <a:off x="1051826" y="1836674"/>
                <a:ext cx="1364440" cy="1380793"/>
              </a:xfrm>
              <a:prstGeom prst="line">
                <a:avLst/>
              </a:prstGeom>
              <a:noFill/>
              <a:ln w="66675" cap="flat" cmpd="sng" algn="ctr">
                <a:solidFill>
                  <a:srgbClr val="E07426"/>
                </a:solidFill>
                <a:prstDash val="solid"/>
                <a:miter lim="800000"/>
              </a:ln>
              <a:effectLst/>
            </p:spPr>
          </p:cxnSp>
        </p:grpSp>
      </p:grpSp>
      <p:grpSp>
        <p:nvGrpSpPr>
          <p:cNvPr id="21" name="Group 20">
            <a:extLst>
              <a:ext uri="{FF2B5EF4-FFF2-40B4-BE49-F238E27FC236}">
                <a16:creationId xmlns:a16="http://schemas.microsoft.com/office/drawing/2014/main" id="{550EDD8C-7386-CEFD-8346-7A2C89DA9D85}"/>
              </a:ext>
            </a:extLst>
          </p:cNvPr>
          <p:cNvGrpSpPr/>
          <p:nvPr/>
        </p:nvGrpSpPr>
        <p:grpSpPr>
          <a:xfrm>
            <a:off x="6588761" y="1761892"/>
            <a:ext cx="1920240" cy="1920240"/>
            <a:chOff x="6588761" y="1508760"/>
            <a:chExt cx="1920240" cy="1920240"/>
          </a:xfrm>
        </p:grpSpPr>
        <p:pic>
          <p:nvPicPr>
            <p:cNvPr id="22" name="Graphic 21">
              <a:extLst>
                <a:ext uri="{FF2B5EF4-FFF2-40B4-BE49-F238E27FC236}">
                  <a16:creationId xmlns:a16="http://schemas.microsoft.com/office/drawing/2014/main" id="{857DD292-12DD-D4BA-7F3F-B47AD2E7ED9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680201" y="1578440"/>
              <a:ext cx="1737360" cy="1737360"/>
            </a:xfrm>
            <a:prstGeom prst="rect">
              <a:avLst/>
            </a:prstGeom>
          </p:spPr>
        </p:pic>
        <p:grpSp>
          <p:nvGrpSpPr>
            <p:cNvPr id="23" name="Group 22">
              <a:extLst>
                <a:ext uri="{FF2B5EF4-FFF2-40B4-BE49-F238E27FC236}">
                  <a16:creationId xmlns:a16="http://schemas.microsoft.com/office/drawing/2014/main" id="{DD3C0773-451B-AD50-15C5-20A1F60BE514}"/>
                </a:ext>
              </a:extLst>
            </p:cNvPr>
            <p:cNvGrpSpPr/>
            <p:nvPr/>
          </p:nvGrpSpPr>
          <p:grpSpPr>
            <a:xfrm>
              <a:off x="6588761" y="1508760"/>
              <a:ext cx="1920240" cy="1920240"/>
              <a:chOff x="777239" y="1578440"/>
              <a:chExt cx="1920240" cy="1920240"/>
            </a:xfrm>
          </p:grpSpPr>
          <p:sp>
            <p:nvSpPr>
              <p:cNvPr id="24" name="Oval 23">
                <a:extLst>
                  <a:ext uri="{FF2B5EF4-FFF2-40B4-BE49-F238E27FC236}">
                    <a16:creationId xmlns:a16="http://schemas.microsoft.com/office/drawing/2014/main" id="{766DCACA-CB35-8246-73A0-681202422EC3}"/>
                  </a:ext>
                </a:extLst>
              </p:cNvPr>
              <p:cNvSpPr>
                <a:spLocks noChangeAspect="1"/>
              </p:cNvSpPr>
              <p:nvPr/>
            </p:nvSpPr>
            <p:spPr>
              <a:xfrm>
                <a:off x="777239" y="1578440"/>
                <a:ext cx="1920240" cy="1920240"/>
              </a:xfrm>
              <a:prstGeom prst="ellipse">
                <a:avLst/>
              </a:prstGeom>
              <a:noFill/>
              <a:ln w="66675" cap="flat" cmpd="sng" algn="ctr">
                <a:solidFill>
                  <a:srgbClr val="E0742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cxnSp>
            <p:nvCxnSpPr>
              <p:cNvPr id="25" name="Straight Connector 24">
                <a:extLst>
                  <a:ext uri="{FF2B5EF4-FFF2-40B4-BE49-F238E27FC236}">
                    <a16:creationId xmlns:a16="http://schemas.microsoft.com/office/drawing/2014/main" id="{7BFF05E1-C06B-8DD2-2395-BF6784284D66}"/>
                  </a:ext>
                </a:extLst>
              </p:cNvPr>
              <p:cNvCxnSpPr>
                <a:cxnSpLocks/>
                <a:endCxn id="24" idx="5"/>
              </p:cNvCxnSpPr>
              <p:nvPr/>
            </p:nvCxnSpPr>
            <p:spPr>
              <a:xfrm>
                <a:off x="1051826" y="1836674"/>
                <a:ext cx="1364440" cy="1380793"/>
              </a:xfrm>
              <a:prstGeom prst="line">
                <a:avLst/>
              </a:prstGeom>
              <a:noFill/>
              <a:ln w="66675" cap="flat" cmpd="sng" algn="ctr">
                <a:solidFill>
                  <a:srgbClr val="E07426"/>
                </a:solidFill>
                <a:prstDash val="solid"/>
                <a:miter lim="800000"/>
              </a:ln>
              <a:effectLst/>
            </p:spPr>
          </p:cxnSp>
        </p:grpSp>
      </p:grpSp>
      <p:grpSp>
        <p:nvGrpSpPr>
          <p:cNvPr id="26" name="Group 25">
            <a:extLst>
              <a:ext uri="{FF2B5EF4-FFF2-40B4-BE49-F238E27FC236}">
                <a16:creationId xmlns:a16="http://schemas.microsoft.com/office/drawing/2014/main" id="{0D7BD2BA-9932-DD22-0E31-C2386F1CA63F}"/>
              </a:ext>
            </a:extLst>
          </p:cNvPr>
          <p:cNvGrpSpPr/>
          <p:nvPr/>
        </p:nvGrpSpPr>
        <p:grpSpPr>
          <a:xfrm>
            <a:off x="9494521" y="1761892"/>
            <a:ext cx="1920240" cy="1920240"/>
            <a:chOff x="9483514" y="1439080"/>
            <a:chExt cx="1920240" cy="1920240"/>
          </a:xfrm>
        </p:grpSpPr>
        <p:pic>
          <p:nvPicPr>
            <p:cNvPr id="27" name="Graphic 26">
              <a:extLst>
                <a:ext uri="{FF2B5EF4-FFF2-40B4-BE49-F238E27FC236}">
                  <a16:creationId xmlns:a16="http://schemas.microsoft.com/office/drawing/2014/main" id="{21FD7B45-71A6-BC2A-D36B-3DB1145DAC8C}"/>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9660341" y="1658621"/>
              <a:ext cx="1588600" cy="1588600"/>
            </a:xfrm>
            <a:prstGeom prst="rect">
              <a:avLst/>
            </a:prstGeom>
          </p:spPr>
        </p:pic>
        <p:grpSp>
          <p:nvGrpSpPr>
            <p:cNvPr id="28" name="Group 27">
              <a:extLst>
                <a:ext uri="{FF2B5EF4-FFF2-40B4-BE49-F238E27FC236}">
                  <a16:creationId xmlns:a16="http://schemas.microsoft.com/office/drawing/2014/main" id="{4BED8BA2-0649-5F38-E716-BFA988A63DEC}"/>
                </a:ext>
              </a:extLst>
            </p:cNvPr>
            <p:cNvGrpSpPr/>
            <p:nvPr/>
          </p:nvGrpSpPr>
          <p:grpSpPr>
            <a:xfrm>
              <a:off x="9483514" y="1439080"/>
              <a:ext cx="1920240" cy="1920240"/>
              <a:chOff x="777239" y="1578440"/>
              <a:chExt cx="1920240" cy="1920240"/>
            </a:xfrm>
          </p:grpSpPr>
          <p:sp>
            <p:nvSpPr>
              <p:cNvPr id="29" name="Oval 28">
                <a:extLst>
                  <a:ext uri="{FF2B5EF4-FFF2-40B4-BE49-F238E27FC236}">
                    <a16:creationId xmlns:a16="http://schemas.microsoft.com/office/drawing/2014/main" id="{848FCDBB-1D36-DC5D-9F93-6057F140FEA3}"/>
                  </a:ext>
                </a:extLst>
              </p:cNvPr>
              <p:cNvSpPr>
                <a:spLocks noChangeAspect="1"/>
              </p:cNvSpPr>
              <p:nvPr/>
            </p:nvSpPr>
            <p:spPr>
              <a:xfrm>
                <a:off x="777239" y="1578440"/>
                <a:ext cx="1920240" cy="1920240"/>
              </a:xfrm>
              <a:prstGeom prst="ellipse">
                <a:avLst/>
              </a:prstGeom>
              <a:noFill/>
              <a:ln w="66675" cap="flat" cmpd="sng" algn="ctr">
                <a:solidFill>
                  <a:srgbClr val="E0742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cxnSp>
            <p:nvCxnSpPr>
              <p:cNvPr id="30" name="Straight Connector 29">
                <a:extLst>
                  <a:ext uri="{FF2B5EF4-FFF2-40B4-BE49-F238E27FC236}">
                    <a16:creationId xmlns:a16="http://schemas.microsoft.com/office/drawing/2014/main" id="{0F8A03A6-7D5C-3B4A-BFC7-C249C75F7029}"/>
                  </a:ext>
                </a:extLst>
              </p:cNvPr>
              <p:cNvCxnSpPr>
                <a:cxnSpLocks/>
                <a:endCxn id="29" idx="5"/>
              </p:cNvCxnSpPr>
              <p:nvPr/>
            </p:nvCxnSpPr>
            <p:spPr>
              <a:xfrm>
                <a:off x="1051826" y="1836674"/>
                <a:ext cx="1364440" cy="1380793"/>
              </a:xfrm>
              <a:prstGeom prst="line">
                <a:avLst/>
              </a:prstGeom>
              <a:noFill/>
              <a:ln w="66675" cap="flat" cmpd="sng" algn="ctr">
                <a:solidFill>
                  <a:srgbClr val="E07426"/>
                </a:solidFill>
                <a:prstDash val="solid"/>
                <a:miter lim="800000"/>
              </a:ln>
              <a:effectLst/>
            </p:spPr>
          </p:cxnSp>
        </p:grpSp>
      </p:grpSp>
    </p:spTree>
    <p:extLst>
      <p:ext uri="{BB962C8B-B14F-4D97-AF65-F5344CB8AC3E}">
        <p14:creationId xmlns:p14="http://schemas.microsoft.com/office/powerpoint/2010/main" val="1769901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bg/>
                                          </p:spTgt>
                                        </p:tgtEl>
                                        <p:attrNameLst>
                                          <p:attrName>style.visibility</p:attrName>
                                        </p:attrNameLst>
                                      </p:cBhvr>
                                      <p:to>
                                        <p:strVal val="visible"/>
                                      </p:to>
                                    </p:set>
                                    <p:animEffect transition="in" filter="fade">
                                      <p:cBhvr>
                                        <p:cTn id="10" dur="500"/>
                                        <p:tgtEl>
                                          <p:spTgt spid="8">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500"/>
                                        <p:tgtEl>
                                          <p:spTgt spid="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bg/>
                                          </p:spTgt>
                                        </p:tgtEl>
                                        <p:attrNameLst>
                                          <p:attrName>style.visibility</p:attrName>
                                        </p:attrNameLst>
                                      </p:cBhvr>
                                      <p:to>
                                        <p:strVal val="visible"/>
                                      </p:to>
                                    </p:set>
                                    <p:animEffect transition="in" filter="fade">
                                      <p:cBhvr>
                                        <p:cTn id="21" dur="500"/>
                                        <p:tgtEl>
                                          <p:spTgt spid="10">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9">
                                            <p:bg/>
                                          </p:spTgt>
                                        </p:tgtEl>
                                        <p:attrNameLst>
                                          <p:attrName>style.visibility</p:attrName>
                                        </p:attrNameLst>
                                      </p:cBhvr>
                                      <p:to>
                                        <p:strVal val="visible"/>
                                      </p:to>
                                    </p:set>
                                    <p:animEffect transition="in" filter="fade">
                                      <p:cBhvr>
                                        <p:cTn id="32" dur="500"/>
                                        <p:tgtEl>
                                          <p:spTgt spid="9">
                                            <p:bg/>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xEl>
                                              <p:pRg st="0" end="0"/>
                                            </p:txEl>
                                          </p:spTgt>
                                        </p:tgtEl>
                                        <p:attrNameLst>
                                          <p:attrName>style.visibility</p:attrName>
                                        </p:attrNameLst>
                                      </p:cBhvr>
                                      <p:to>
                                        <p:strVal val="visible"/>
                                      </p:to>
                                    </p:set>
                                    <p:animEffect transition="in" filter="fade">
                                      <p:cBhvr>
                                        <p:cTn id="35"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animBg="1"/>
      <p:bldP spid="9" grpId="0" uiExpand="1" build="p" animBg="1"/>
      <p:bldP spid="10" grpId="0" uiExpand="1"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shaking hands&#10;&#10;Description automatically generated">
            <a:extLst>
              <a:ext uri="{FF2B5EF4-FFF2-40B4-BE49-F238E27FC236}">
                <a16:creationId xmlns:a16="http://schemas.microsoft.com/office/drawing/2014/main" id="{11160FB4-B555-D251-1301-03CB1A2C4D0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b="-1"/>
          <a:stretch/>
        </p:blipFill>
        <p:spPr>
          <a:xfrm>
            <a:off x="6585626" y="10"/>
            <a:ext cx="5606374" cy="6857990"/>
          </a:xfrm>
          <a:noFill/>
        </p:spPr>
      </p:pic>
      <p:sp>
        <p:nvSpPr>
          <p:cNvPr id="5" name="Content Placeholder 4">
            <a:extLst>
              <a:ext uri="{FF2B5EF4-FFF2-40B4-BE49-F238E27FC236}">
                <a16:creationId xmlns:a16="http://schemas.microsoft.com/office/drawing/2014/main" id="{41664304-C59E-2B54-E5A2-CDB513161E9A}"/>
              </a:ext>
            </a:extLst>
          </p:cNvPr>
          <p:cNvSpPr>
            <a:spLocks noGrp="1"/>
          </p:cNvSpPr>
          <p:nvPr>
            <p:ph type="body" sz="quarter" idx="11"/>
          </p:nvPr>
        </p:nvSpPr>
        <p:spPr>
          <a:xfrm>
            <a:off x="457200" y="1185123"/>
            <a:ext cx="7683652" cy="5134202"/>
          </a:xfrm>
        </p:spPr>
        <p:txBody>
          <a:bodyPr wrap="square" lIns="365760" tIns="457200" anchor="t">
            <a:normAutofit/>
          </a:bodyPr>
          <a:lstStyle/>
          <a:p>
            <a:pPr marL="457200" indent="-457200" algn="l">
              <a:buClr>
                <a:srgbClr val="FFFFFF"/>
              </a:buClr>
              <a:buFont typeface="Arial" panose="020B0604020202020204" pitchFamily="34" charset="0"/>
              <a:buChar char="•"/>
            </a:pPr>
            <a:r>
              <a:rPr lang="en-US" sz="2600" dirty="0"/>
              <a:t>Creates an </a:t>
            </a:r>
            <a:r>
              <a:rPr lang="en-US" sz="2600" b="1" dirty="0"/>
              <a:t>exit plan </a:t>
            </a:r>
            <a:r>
              <a:rPr lang="en-US" sz="2600" dirty="0"/>
              <a:t>for the owners</a:t>
            </a:r>
          </a:p>
          <a:p>
            <a:pPr marL="457200" indent="-457200" algn="l">
              <a:buClr>
                <a:srgbClr val="FFFFFF"/>
              </a:buClr>
              <a:buFont typeface="Arial" panose="020B0604020202020204" pitchFamily="34" charset="0"/>
              <a:buChar char="•"/>
            </a:pPr>
            <a:r>
              <a:rPr lang="en-US" sz="2600" dirty="0"/>
              <a:t>Establishes the </a:t>
            </a:r>
            <a:r>
              <a:rPr lang="en-US" sz="2600" b="1" dirty="0"/>
              <a:t>value</a:t>
            </a:r>
            <a:r>
              <a:rPr lang="en-US" sz="2600" dirty="0"/>
              <a:t> of the business</a:t>
            </a:r>
          </a:p>
          <a:p>
            <a:pPr marL="457200" indent="-457200" algn="l">
              <a:buClr>
                <a:srgbClr val="FFFFFF"/>
              </a:buClr>
              <a:buFont typeface="Arial" panose="020B0604020202020204" pitchFamily="34" charset="0"/>
              <a:buChar char="•"/>
            </a:pPr>
            <a:r>
              <a:rPr lang="en-US" sz="2600" dirty="0"/>
              <a:t>Facilitates an </a:t>
            </a:r>
            <a:r>
              <a:rPr lang="en-US" sz="2600" b="1" dirty="0"/>
              <a:t>orderly transition </a:t>
            </a:r>
            <a:r>
              <a:rPr lang="en-US" sz="2600" dirty="0"/>
              <a:t>of management and control</a:t>
            </a:r>
          </a:p>
          <a:p>
            <a:pPr marL="457200" indent="-457200" algn="l">
              <a:buClr>
                <a:srgbClr val="FFFFFF"/>
              </a:buClr>
              <a:buFont typeface="Arial" panose="020B0604020202020204" pitchFamily="34" charset="0"/>
              <a:buChar char="•"/>
            </a:pPr>
            <a:r>
              <a:rPr lang="en-US" sz="2600" dirty="0"/>
              <a:t>Provides a source of </a:t>
            </a:r>
            <a:r>
              <a:rPr lang="en-US" sz="2600" b="1" dirty="0"/>
              <a:t>retirement income</a:t>
            </a:r>
          </a:p>
          <a:p>
            <a:pPr marL="457200" indent="-457200" algn="l">
              <a:buClr>
                <a:srgbClr val="FFFFFF"/>
              </a:buClr>
              <a:buFont typeface="Arial" panose="020B0604020202020204" pitchFamily="34" charset="0"/>
              <a:buChar char="•"/>
            </a:pPr>
            <a:r>
              <a:rPr lang="en-US" sz="2600" b="1" dirty="0"/>
              <a:t>Protects</a:t>
            </a:r>
            <a:r>
              <a:rPr lang="en-US" sz="2600" dirty="0"/>
              <a:t> family members</a:t>
            </a:r>
          </a:p>
          <a:p>
            <a:pPr marL="457200" indent="-457200" algn="l">
              <a:buClr>
                <a:srgbClr val="FFFFFF"/>
              </a:buClr>
              <a:buFont typeface="Arial" panose="020B0604020202020204" pitchFamily="34" charset="0"/>
              <a:buChar char="•"/>
            </a:pPr>
            <a:r>
              <a:rPr lang="en-US" sz="2600" dirty="0"/>
              <a:t>Provides </a:t>
            </a:r>
            <a:r>
              <a:rPr lang="en-US" sz="2600" b="1" dirty="0"/>
              <a:t>liquidity</a:t>
            </a:r>
            <a:r>
              <a:rPr lang="en-US" sz="2600" dirty="0"/>
              <a:t> to the estate</a:t>
            </a:r>
          </a:p>
        </p:txBody>
      </p:sp>
      <p:sp>
        <p:nvSpPr>
          <p:cNvPr id="14" name="Title 1">
            <a:extLst>
              <a:ext uri="{FF2B5EF4-FFF2-40B4-BE49-F238E27FC236}">
                <a16:creationId xmlns:a16="http://schemas.microsoft.com/office/drawing/2014/main" id="{19C24A25-CB45-E2D7-FE95-84BA83714F83}"/>
              </a:ext>
            </a:extLst>
          </p:cNvPr>
          <p:cNvSpPr txBox="1">
            <a:spLocks/>
          </p:cNvSpPr>
          <p:nvPr/>
        </p:nvSpPr>
        <p:spPr>
          <a:xfrm>
            <a:off x="457200" y="457200"/>
            <a:ext cx="11274552" cy="501804"/>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r>
              <a:rPr lang="en-US" dirty="0"/>
              <a:t>Buy-Sell Agreements</a:t>
            </a:r>
          </a:p>
        </p:txBody>
      </p:sp>
      <p:sp>
        <p:nvSpPr>
          <p:cNvPr id="2" name="Slide Number Placeholder 2">
            <a:extLst>
              <a:ext uri="{FF2B5EF4-FFF2-40B4-BE49-F238E27FC236}">
                <a16:creationId xmlns:a16="http://schemas.microsoft.com/office/drawing/2014/main" id="{6A4FB952-9D3E-FF57-F775-8F63AB13CA0C}"/>
              </a:ext>
            </a:extLst>
          </p:cNvPr>
          <p:cNvSpPr>
            <a:spLocks noGrp="1"/>
          </p:cNvSpPr>
          <p:nvPr>
            <p:ph type="sldNum" sz="quarter" idx="4"/>
          </p:nvPr>
        </p:nvSpPr>
        <p:spPr>
          <a:xfrm>
            <a:off x="10015594" y="6477355"/>
            <a:ext cx="1788700" cy="153888"/>
          </a:xfrm>
        </p:spPr>
        <p:txBody>
          <a:bodyPr/>
          <a:lstStyle/>
          <a:p>
            <a:r>
              <a:rPr lang="en-US">
                <a:solidFill>
                  <a:schemeClr val="bg1">
                    <a:lumMod val="75000"/>
                  </a:schemeClr>
                </a:solidFill>
                <a:latin typeface="Aptos Light" panose="020B0004020202020204" pitchFamily="34" charset="0"/>
              </a:rPr>
              <a:t>© 2025, National Life Group  |  </a:t>
            </a:r>
            <a:fld id="{7100E8EA-2210-4425-A1B5-66FC0BB99DA3}" type="slidenum">
              <a:rPr lang="en-US" smtClean="0">
                <a:solidFill>
                  <a:schemeClr val="bg1">
                    <a:lumMod val="75000"/>
                  </a:schemeClr>
                </a:solidFill>
                <a:latin typeface="Aptos Light" panose="020B0004020202020204" pitchFamily="34" charset="0"/>
              </a:rPr>
              <a:pPr/>
              <a:t>23</a:t>
            </a:fld>
            <a:endParaRPr lang="en-US">
              <a:solidFill>
                <a:schemeClr val="bg1">
                  <a:lumMod val="75000"/>
                </a:schemeClr>
              </a:solidFill>
              <a:latin typeface="Aptos Light" panose="020B0004020202020204" pitchFamily="34" charset="0"/>
            </a:endParaRPr>
          </a:p>
        </p:txBody>
      </p:sp>
    </p:spTree>
    <p:extLst>
      <p:ext uri="{BB962C8B-B14F-4D97-AF65-F5344CB8AC3E}">
        <p14:creationId xmlns:p14="http://schemas.microsoft.com/office/powerpoint/2010/main" val="145179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
            <a:extLst>
              <a:ext uri="{FF2B5EF4-FFF2-40B4-BE49-F238E27FC236}">
                <a16:creationId xmlns:a16="http://schemas.microsoft.com/office/drawing/2014/main" id="{7FE2C1D4-75F0-0A7A-6BBD-5BB5C3716A13}"/>
              </a:ext>
            </a:extLst>
          </p:cNvPr>
          <p:cNvSpPr txBox="1">
            <a:spLocks/>
          </p:cNvSpPr>
          <p:nvPr/>
        </p:nvSpPr>
        <p:spPr>
          <a:xfrm>
            <a:off x="491065" y="2157312"/>
            <a:ext cx="3474720" cy="1584959"/>
          </a:xfrm>
          <a:prstGeom prst="rect">
            <a:avLst/>
          </a:prstGeom>
          <a:solidFill>
            <a:schemeClr val="bg1">
              <a:lumMod val="95000"/>
            </a:schemeClr>
          </a:solidFill>
        </p:spPr>
        <p:txBody>
          <a:bodyPr tIns="822960"/>
          <a:lst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Aptos ExtraBold" panose="020B0004020202020204" pitchFamily="34" charset="0"/>
              </a:rPr>
              <a:t>Surplus</a:t>
            </a:r>
            <a:endParaRPr lang="en-US" b="1" dirty="0">
              <a:latin typeface="Aptos ExtraBold" panose="020B0004020202020204" pitchFamily="34" charset="0"/>
            </a:endParaRPr>
          </a:p>
        </p:txBody>
      </p:sp>
      <p:sp>
        <p:nvSpPr>
          <p:cNvPr id="24" name="Text Placeholder 3">
            <a:extLst>
              <a:ext uri="{FF2B5EF4-FFF2-40B4-BE49-F238E27FC236}">
                <a16:creationId xmlns:a16="http://schemas.microsoft.com/office/drawing/2014/main" id="{7B870966-EF5D-DF7E-ADD7-A471F54CA6AD}"/>
              </a:ext>
            </a:extLst>
          </p:cNvPr>
          <p:cNvSpPr txBox="1">
            <a:spLocks/>
          </p:cNvSpPr>
          <p:nvPr/>
        </p:nvSpPr>
        <p:spPr>
          <a:xfrm>
            <a:off x="4392506" y="2157312"/>
            <a:ext cx="3474720" cy="1584959"/>
          </a:xfrm>
          <a:prstGeom prst="rect">
            <a:avLst/>
          </a:prstGeom>
          <a:solidFill>
            <a:schemeClr val="bg1">
              <a:lumMod val="95000"/>
            </a:schemeClr>
          </a:solidFill>
        </p:spPr>
        <p:txBody>
          <a:bodyPr tIns="822960"/>
          <a:lst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Aptos ExtraBold" panose="020B0004020202020204" pitchFamily="34" charset="0"/>
              </a:rPr>
              <a:t>Sinking Fund</a:t>
            </a:r>
          </a:p>
        </p:txBody>
      </p:sp>
      <p:sp>
        <p:nvSpPr>
          <p:cNvPr id="25" name="Text Placeholder 4">
            <a:extLst>
              <a:ext uri="{FF2B5EF4-FFF2-40B4-BE49-F238E27FC236}">
                <a16:creationId xmlns:a16="http://schemas.microsoft.com/office/drawing/2014/main" id="{D4EF4CB7-83ED-78A7-BCFE-8D070F23AC08}"/>
              </a:ext>
            </a:extLst>
          </p:cNvPr>
          <p:cNvSpPr txBox="1">
            <a:spLocks/>
          </p:cNvSpPr>
          <p:nvPr/>
        </p:nvSpPr>
        <p:spPr>
          <a:xfrm>
            <a:off x="8293947" y="2157312"/>
            <a:ext cx="3474720" cy="1584959"/>
          </a:xfrm>
          <a:prstGeom prst="rect">
            <a:avLst/>
          </a:prstGeom>
          <a:solidFill>
            <a:schemeClr val="bg1">
              <a:lumMod val="95000"/>
            </a:schemeClr>
          </a:solidFill>
        </p:spPr>
        <p:txBody>
          <a:bodyPr tIns="822960"/>
          <a:lst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dirty="0">
                <a:latin typeface="Aptos ExtraBold" panose="020B0004020202020204" pitchFamily="34" charset="0"/>
              </a:rPr>
              <a:t>Installments</a:t>
            </a:r>
          </a:p>
        </p:txBody>
      </p:sp>
      <p:sp>
        <p:nvSpPr>
          <p:cNvPr id="26" name="Text Placeholder 2">
            <a:extLst>
              <a:ext uri="{FF2B5EF4-FFF2-40B4-BE49-F238E27FC236}">
                <a16:creationId xmlns:a16="http://schemas.microsoft.com/office/drawing/2014/main" id="{ADA9D385-5E06-D4BD-91E2-17920775B6FF}"/>
              </a:ext>
            </a:extLst>
          </p:cNvPr>
          <p:cNvSpPr txBox="1">
            <a:spLocks/>
          </p:cNvSpPr>
          <p:nvPr/>
        </p:nvSpPr>
        <p:spPr>
          <a:xfrm>
            <a:off x="491065" y="4545816"/>
            <a:ext cx="3474720" cy="1584959"/>
          </a:xfrm>
          <a:prstGeom prst="rect">
            <a:avLst/>
          </a:prstGeom>
          <a:solidFill>
            <a:schemeClr val="bg1">
              <a:lumMod val="95000"/>
            </a:schemeClr>
          </a:solidFill>
        </p:spPr>
        <p:txBody>
          <a:bodyPr vert="horz" lIns="182880" tIns="822960" rIns="182880" bIns="22860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ptos ExtraBold" panose="020B0004020202020204" pitchFamily="34" charset="0"/>
              </a:rPr>
              <a:t>Loan</a:t>
            </a:r>
            <a:endParaRPr lang="en-US" b="1" dirty="0">
              <a:latin typeface="Aptos ExtraBold" panose="020B0004020202020204" pitchFamily="34" charset="0"/>
            </a:endParaRPr>
          </a:p>
        </p:txBody>
      </p:sp>
      <p:sp>
        <p:nvSpPr>
          <p:cNvPr id="27" name="Text Placeholder 3">
            <a:extLst>
              <a:ext uri="{FF2B5EF4-FFF2-40B4-BE49-F238E27FC236}">
                <a16:creationId xmlns:a16="http://schemas.microsoft.com/office/drawing/2014/main" id="{829C3E4B-7B20-7BF1-0298-6BDED5FF67D2}"/>
              </a:ext>
            </a:extLst>
          </p:cNvPr>
          <p:cNvSpPr txBox="1">
            <a:spLocks/>
          </p:cNvSpPr>
          <p:nvPr/>
        </p:nvSpPr>
        <p:spPr>
          <a:xfrm>
            <a:off x="4392506" y="4545816"/>
            <a:ext cx="3474720" cy="1584959"/>
          </a:xfrm>
          <a:prstGeom prst="rect">
            <a:avLst/>
          </a:prstGeom>
          <a:solidFill>
            <a:schemeClr val="bg1">
              <a:lumMod val="95000"/>
            </a:schemeClr>
          </a:solidFill>
        </p:spPr>
        <p:txBody>
          <a:bodyPr vert="horz" lIns="182880" tIns="822960" rIns="182880" bIns="22860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ptos ExtraBold" panose="020B0004020202020204" pitchFamily="34" charset="0"/>
              </a:rPr>
              <a:t>Disability Insurance</a:t>
            </a:r>
          </a:p>
        </p:txBody>
      </p:sp>
      <p:sp>
        <p:nvSpPr>
          <p:cNvPr id="28" name="Text Placeholder 4">
            <a:extLst>
              <a:ext uri="{FF2B5EF4-FFF2-40B4-BE49-F238E27FC236}">
                <a16:creationId xmlns:a16="http://schemas.microsoft.com/office/drawing/2014/main" id="{36840AC0-5B7E-FE6C-3086-6B222F59A1E8}"/>
              </a:ext>
            </a:extLst>
          </p:cNvPr>
          <p:cNvSpPr txBox="1">
            <a:spLocks/>
          </p:cNvSpPr>
          <p:nvPr/>
        </p:nvSpPr>
        <p:spPr>
          <a:xfrm>
            <a:off x="8293947" y="4545816"/>
            <a:ext cx="3474720" cy="1584959"/>
          </a:xfrm>
          <a:prstGeom prst="rect">
            <a:avLst/>
          </a:prstGeom>
          <a:solidFill>
            <a:schemeClr val="bg1">
              <a:lumMod val="95000"/>
            </a:schemeClr>
          </a:solidFill>
        </p:spPr>
        <p:txBody>
          <a:bodyPr vert="horz" lIns="182880" tIns="822960" rIns="182880" bIns="228600" rtlCol="0">
            <a:noAutofit/>
          </a:bodyPr>
          <a:lstStyle>
            <a:lvl1pPr marL="14288" indent="0"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0"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ptos ExtraBold" panose="020B0004020202020204" pitchFamily="34" charset="0"/>
              </a:rPr>
              <a:t>Life Insurance</a:t>
            </a:r>
          </a:p>
        </p:txBody>
      </p:sp>
      <p:pic>
        <p:nvPicPr>
          <p:cNvPr id="29" name="Graphic 28">
            <a:extLst>
              <a:ext uri="{FF2B5EF4-FFF2-40B4-BE49-F238E27FC236}">
                <a16:creationId xmlns:a16="http://schemas.microsoft.com/office/drawing/2014/main" id="{DA6CF458-8A80-BD9F-F9D2-C5AD084A2905}"/>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1570167" y="1370831"/>
            <a:ext cx="1316517" cy="1316517"/>
          </a:xfrm>
          <a:prstGeom prst="rect">
            <a:avLst/>
          </a:prstGeom>
        </p:spPr>
      </p:pic>
      <p:pic>
        <p:nvPicPr>
          <p:cNvPr id="30" name="Graphic 29">
            <a:extLst>
              <a:ext uri="{FF2B5EF4-FFF2-40B4-BE49-F238E27FC236}">
                <a16:creationId xmlns:a16="http://schemas.microsoft.com/office/drawing/2014/main" id="{3595B5B1-D409-A8E9-54E4-03F59517BE0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5489786" y="1411474"/>
            <a:ext cx="1280160" cy="1280160"/>
          </a:xfrm>
          <a:prstGeom prst="rect">
            <a:avLst/>
          </a:prstGeom>
        </p:spPr>
      </p:pic>
      <p:pic>
        <p:nvPicPr>
          <p:cNvPr id="31" name="Graphic 30">
            <a:extLst>
              <a:ext uri="{FF2B5EF4-FFF2-40B4-BE49-F238E27FC236}">
                <a16:creationId xmlns:a16="http://schemas.microsoft.com/office/drawing/2014/main" id="{23DD7771-6701-45AF-A458-00942BE3116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9345507" y="1428401"/>
            <a:ext cx="1371600" cy="1371600"/>
          </a:xfrm>
          <a:prstGeom prst="rect">
            <a:avLst/>
          </a:prstGeom>
        </p:spPr>
      </p:pic>
      <p:pic>
        <p:nvPicPr>
          <p:cNvPr id="32" name="Graphic 31">
            <a:extLst>
              <a:ext uri="{FF2B5EF4-FFF2-40B4-BE49-F238E27FC236}">
                <a16:creationId xmlns:a16="http://schemas.microsoft.com/office/drawing/2014/main" id="{5DFADEFC-8319-42BD-296C-34E1F9B0D9FF}"/>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1080792" y="3389295"/>
            <a:ext cx="2295266" cy="2295266"/>
          </a:xfrm>
          <a:prstGeom prst="rect">
            <a:avLst/>
          </a:prstGeom>
        </p:spPr>
      </p:pic>
      <p:pic>
        <p:nvPicPr>
          <p:cNvPr id="33" name="Graphic 32">
            <a:extLst>
              <a:ext uri="{FF2B5EF4-FFF2-40B4-BE49-F238E27FC236}">
                <a16:creationId xmlns:a16="http://schemas.microsoft.com/office/drawing/2014/main" id="{F72A1180-D7FF-ACF9-283F-557A0C926C45}"/>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5337387" y="3642851"/>
            <a:ext cx="1584959" cy="1584959"/>
          </a:xfrm>
          <a:prstGeom prst="rect">
            <a:avLst/>
          </a:prstGeom>
        </p:spPr>
      </p:pic>
      <p:pic>
        <p:nvPicPr>
          <p:cNvPr id="34" name="Graphic 33">
            <a:extLst>
              <a:ext uri="{FF2B5EF4-FFF2-40B4-BE49-F238E27FC236}">
                <a16:creationId xmlns:a16="http://schemas.microsoft.com/office/drawing/2014/main" id="{B7714DF0-04CB-5C7B-6F66-B8F372290D14}"/>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rcRect/>
          <a:stretch/>
        </p:blipFill>
        <p:spPr>
          <a:xfrm>
            <a:off x="9238828" y="3744449"/>
            <a:ext cx="1584959" cy="1584959"/>
          </a:xfrm>
          <a:prstGeom prst="rect">
            <a:avLst/>
          </a:prstGeom>
        </p:spPr>
      </p:pic>
      <p:sp>
        <p:nvSpPr>
          <p:cNvPr id="3" name="Slide Number Placeholder 6">
            <a:extLst>
              <a:ext uri="{FF2B5EF4-FFF2-40B4-BE49-F238E27FC236}">
                <a16:creationId xmlns:a16="http://schemas.microsoft.com/office/drawing/2014/main" id="{CF2970FE-3CD0-CE26-EF1F-CB98CF558F89}"/>
              </a:ext>
            </a:extLst>
          </p:cNvPr>
          <p:cNvSpPr txBox="1">
            <a:spLocks/>
          </p:cNvSpPr>
          <p:nvPr/>
        </p:nvSpPr>
        <p:spPr>
          <a:xfrm>
            <a:off x="9774627" y="6534505"/>
            <a:ext cx="2098319" cy="32349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tx2"/>
                </a:solidFill>
                <a:latin typeface="Aptos Light" panose="020B0004020202020204" pitchFamily="34" charset="0"/>
              </a:rPr>
              <a:t>© 2025, National Life Group  |  </a:t>
            </a:r>
            <a:fld id="{7100E8EA-2210-4425-A1B5-66FC0BB99DA3}" type="slidenum">
              <a:rPr lang="en-US" sz="1000" smtClean="0">
                <a:solidFill>
                  <a:schemeClr val="tx2"/>
                </a:solidFill>
                <a:latin typeface="Aptos Light" panose="020B0004020202020204" pitchFamily="34" charset="0"/>
              </a:rPr>
              <a:pPr/>
              <a:t>24</a:t>
            </a:fld>
            <a:endParaRPr lang="en-US" sz="1000" dirty="0">
              <a:solidFill>
                <a:schemeClr val="tx2"/>
              </a:solidFill>
              <a:latin typeface="Aptos Light" panose="020B0004020202020204" pitchFamily="34" charset="0"/>
            </a:endParaRPr>
          </a:p>
        </p:txBody>
      </p:sp>
      <p:sp>
        <p:nvSpPr>
          <p:cNvPr id="5" name="Title 4">
            <a:extLst>
              <a:ext uri="{FF2B5EF4-FFF2-40B4-BE49-F238E27FC236}">
                <a16:creationId xmlns:a16="http://schemas.microsoft.com/office/drawing/2014/main" id="{24899032-1480-E76C-6E85-6A4FBB29CB7C}"/>
              </a:ext>
            </a:extLst>
          </p:cNvPr>
          <p:cNvSpPr>
            <a:spLocks noGrp="1"/>
          </p:cNvSpPr>
          <p:nvPr>
            <p:ph type="title"/>
          </p:nvPr>
        </p:nvSpPr>
        <p:spPr/>
        <p:txBody>
          <a:bodyPr/>
          <a:lstStyle/>
          <a:p>
            <a:r>
              <a:rPr lang="en-US" dirty="0"/>
              <a:t>Funding </a:t>
            </a:r>
            <a:r>
              <a:rPr lang="en-US" b="0" dirty="0"/>
              <a:t>the Buy-Sell Arrangement</a:t>
            </a:r>
            <a:endParaRPr lang="en-US" dirty="0"/>
          </a:p>
        </p:txBody>
      </p:sp>
    </p:spTree>
    <p:extLst>
      <p:ext uri="{BB962C8B-B14F-4D97-AF65-F5344CB8AC3E}">
        <p14:creationId xmlns:p14="http://schemas.microsoft.com/office/powerpoint/2010/main" val="1766676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84283-5EC2-393A-7F61-8AFF44FDB525}"/>
            </a:ext>
          </a:extLst>
        </p:cNvPr>
        <p:cNvGrpSpPr/>
        <p:nvPr/>
      </p:nvGrpSpPr>
      <p:grpSpPr>
        <a:xfrm>
          <a:off x="0" y="0"/>
          <a:ext cx="0" cy="0"/>
          <a:chOff x="0" y="0"/>
          <a:chExt cx="0" cy="0"/>
        </a:xfrm>
      </p:grpSpPr>
      <p:sp>
        <p:nvSpPr>
          <p:cNvPr id="10" name="Slide Number Placeholder 4">
            <a:extLst>
              <a:ext uri="{FF2B5EF4-FFF2-40B4-BE49-F238E27FC236}">
                <a16:creationId xmlns:a16="http://schemas.microsoft.com/office/drawing/2014/main" id="{0053B6AB-4FE5-97D7-994A-4807F297D16A}"/>
              </a:ext>
            </a:extLst>
          </p:cNvPr>
          <p:cNvSpPr>
            <a:spLocks noGrp="1"/>
          </p:cNvSpPr>
          <p:nvPr>
            <p:ph type="sldNum" sz="quarter" idx="4"/>
          </p:nvPr>
        </p:nvSpPr>
        <p:spPr>
          <a:xfrm>
            <a:off x="11070077" y="6481203"/>
            <a:ext cx="661675" cy="153888"/>
          </a:xfrm>
        </p:spPr>
        <p:txBody>
          <a:bodyPr/>
          <a:lstStyle/>
          <a:p>
            <a:pPr>
              <a:spcAft>
                <a:spcPts val="600"/>
              </a:spcAft>
            </a:pPr>
            <a:r>
              <a:rPr lang="en-US">
                <a:latin typeface="Aptos Light" panose="020B0004020202020204" pitchFamily="34" charset="0"/>
              </a:rPr>
              <a:t> </a:t>
            </a:r>
            <a:fld id="{7100E8EA-2210-4425-A1B5-66FC0BB99DA3}" type="slidenum">
              <a:rPr lang="en-US" smtClean="0">
                <a:latin typeface="Aptos Light" panose="020B0004020202020204" pitchFamily="34" charset="0"/>
              </a:rPr>
              <a:pPr>
                <a:spcAft>
                  <a:spcPts val="600"/>
                </a:spcAft>
              </a:pPr>
              <a:t>25</a:t>
            </a:fld>
            <a:endParaRPr lang="en-US">
              <a:latin typeface="Aptos Light" panose="020B0004020202020204" pitchFamily="34" charset="0"/>
            </a:endParaRPr>
          </a:p>
        </p:txBody>
      </p:sp>
      <p:pic>
        <p:nvPicPr>
          <p:cNvPr id="7" name="Picture 6">
            <a:extLst>
              <a:ext uri="{FF2B5EF4-FFF2-40B4-BE49-F238E27FC236}">
                <a16:creationId xmlns:a16="http://schemas.microsoft.com/office/drawing/2014/main" id="{321A520F-5749-8389-82AF-BB32F8A5D74B}"/>
              </a:ext>
            </a:extLst>
          </p:cNvPr>
          <p:cNvPicPr>
            <a:picLocks noChangeAspect="1"/>
          </p:cNvPicPr>
          <p:nvPr/>
        </p:nvPicPr>
        <p:blipFill>
          <a:blip r:embed="rId3"/>
          <a:stretch>
            <a:fillRect/>
          </a:stretch>
        </p:blipFill>
        <p:spPr>
          <a:xfrm>
            <a:off x="270678" y="222909"/>
            <a:ext cx="11552921" cy="5474682"/>
          </a:xfrm>
          <a:prstGeom prst="rect">
            <a:avLst/>
          </a:prstGeom>
        </p:spPr>
      </p:pic>
    </p:spTree>
    <p:extLst>
      <p:ext uri="{BB962C8B-B14F-4D97-AF65-F5344CB8AC3E}">
        <p14:creationId xmlns:p14="http://schemas.microsoft.com/office/powerpoint/2010/main" val="1717575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4CD3A-3DB3-464C-BB19-2F907D6C6D5F}"/>
              </a:ext>
            </a:extLst>
          </p:cNvPr>
          <p:cNvSpPr>
            <a:spLocks noGrp="1"/>
          </p:cNvSpPr>
          <p:nvPr>
            <p:ph type="title"/>
          </p:nvPr>
        </p:nvSpPr>
        <p:spPr/>
        <p:txBody>
          <a:bodyPr/>
          <a:lstStyle/>
          <a:p>
            <a:r>
              <a:rPr lang="en-US" b="0"/>
              <a:t>Meet </a:t>
            </a:r>
            <a:r>
              <a:rPr lang="en-US"/>
              <a:t>Rival Sports</a:t>
            </a:r>
          </a:p>
        </p:txBody>
      </p:sp>
      <p:graphicFrame>
        <p:nvGraphicFramePr>
          <p:cNvPr id="33" name="Table 32">
            <a:extLst>
              <a:ext uri="{FF2B5EF4-FFF2-40B4-BE49-F238E27FC236}">
                <a16:creationId xmlns:a16="http://schemas.microsoft.com/office/drawing/2014/main" id="{D99CBE72-96CD-98F4-3396-A50C5A616F13}"/>
              </a:ext>
            </a:extLst>
          </p:cNvPr>
          <p:cNvGraphicFramePr>
            <a:graphicFrameLocks noGrp="1"/>
          </p:cNvGraphicFramePr>
          <p:nvPr/>
        </p:nvGraphicFramePr>
        <p:xfrm>
          <a:off x="477137" y="1396269"/>
          <a:ext cx="3383280" cy="792480"/>
        </p:xfrm>
        <a:graphic>
          <a:graphicData uri="http://schemas.openxmlformats.org/drawingml/2006/table">
            <a:tbl>
              <a:tblPr firstRow="1" bandRow="1">
                <a:tableStyleId>{5C22544A-7EE6-4342-B048-85BDC9FD1C3A}</a:tableStyleId>
              </a:tblPr>
              <a:tblGrid>
                <a:gridCol w="91440">
                  <a:extLst>
                    <a:ext uri="{9D8B030D-6E8A-4147-A177-3AD203B41FA5}">
                      <a16:colId xmlns:a16="http://schemas.microsoft.com/office/drawing/2014/main" val="308585701"/>
                    </a:ext>
                  </a:extLst>
                </a:gridCol>
                <a:gridCol w="91440">
                  <a:extLst>
                    <a:ext uri="{9D8B030D-6E8A-4147-A177-3AD203B41FA5}">
                      <a16:colId xmlns:a16="http://schemas.microsoft.com/office/drawing/2014/main" val="2199771607"/>
                    </a:ext>
                  </a:extLst>
                </a:gridCol>
                <a:gridCol w="3200400">
                  <a:extLst>
                    <a:ext uri="{9D8B030D-6E8A-4147-A177-3AD203B41FA5}">
                      <a16:colId xmlns:a16="http://schemas.microsoft.com/office/drawing/2014/main" val="70895417"/>
                    </a:ext>
                  </a:extLst>
                </a:gridCol>
              </a:tblGrid>
              <a:tr h="264117">
                <a:tc>
                  <a:txBody>
                    <a:bodyPr/>
                    <a:lstStyle/>
                    <a:p>
                      <a:endParaRPr lang="en-US"/>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2000" b="0" dirty="0">
                          <a:solidFill>
                            <a:schemeClr val="tx1"/>
                          </a:solidFill>
                          <a:latin typeface="+mn-lt"/>
                        </a:rPr>
                        <a:t>Business currently valued at $8M</a:t>
                      </a:r>
                    </a:p>
                  </a:txBody>
                  <a:tcPr marL="822960" marT="91440" marB="9144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274712390"/>
                  </a:ext>
                </a:extLst>
              </a:tr>
            </a:tbl>
          </a:graphicData>
        </a:graphic>
      </p:graphicFrame>
      <p:pic>
        <p:nvPicPr>
          <p:cNvPr id="34" name="Graphic 33">
            <a:extLst>
              <a:ext uri="{FF2B5EF4-FFF2-40B4-BE49-F238E27FC236}">
                <a16:creationId xmlns:a16="http://schemas.microsoft.com/office/drawing/2014/main" id="{E4A661AC-B28E-3B15-D686-CD778F4D514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37458" y="1477030"/>
            <a:ext cx="640080" cy="640080"/>
          </a:xfrm>
          <a:prstGeom prst="rect">
            <a:avLst/>
          </a:prstGeom>
        </p:spPr>
      </p:pic>
      <p:graphicFrame>
        <p:nvGraphicFramePr>
          <p:cNvPr id="35" name="Table 34">
            <a:extLst>
              <a:ext uri="{FF2B5EF4-FFF2-40B4-BE49-F238E27FC236}">
                <a16:creationId xmlns:a16="http://schemas.microsoft.com/office/drawing/2014/main" id="{513B0002-C15B-DF2C-879E-1FCF050148BA}"/>
              </a:ext>
            </a:extLst>
          </p:cNvPr>
          <p:cNvGraphicFramePr>
            <a:graphicFrameLocks noGrp="1"/>
          </p:cNvGraphicFramePr>
          <p:nvPr/>
        </p:nvGraphicFramePr>
        <p:xfrm>
          <a:off x="477137" y="2337086"/>
          <a:ext cx="3383280" cy="487680"/>
        </p:xfrm>
        <a:graphic>
          <a:graphicData uri="http://schemas.openxmlformats.org/drawingml/2006/table">
            <a:tbl>
              <a:tblPr firstRow="1" bandRow="1">
                <a:tableStyleId>{5C22544A-7EE6-4342-B048-85BDC9FD1C3A}</a:tableStyleId>
              </a:tblPr>
              <a:tblGrid>
                <a:gridCol w="91440">
                  <a:extLst>
                    <a:ext uri="{9D8B030D-6E8A-4147-A177-3AD203B41FA5}">
                      <a16:colId xmlns:a16="http://schemas.microsoft.com/office/drawing/2014/main" val="308585701"/>
                    </a:ext>
                  </a:extLst>
                </a:gridCol>
                <a:gridCol w="91440">
                  <a:extLst>
                    <a:ext uri="{9D8B030D-6E8A-4147-A177-3AD203B41FA5}">
                      <a16:colId xmlns:a16="http://schemas.microsoft.com/office/drawing/2014/main" val="2199771607"/>
                    </a:ext>
                  </a:extLst>
                </a:gridCol>
                <a:gridCol w="3200400">
                  <a:extLst>
                    <a:ext uri="{9D8B030D-6E8A-4147-A177-3AD203B41FA5}">
                      <a16:colId xmlns:a16="http://schemas.microsoft.com/office/drawing/2014/main" val="70895417"/>
                    </a:ext>
                  </a:extLst>
                </a:gridCol>
              </a:tblGrid>
              <a:tr h="264117">
                <a:tc>
                  <a:txBody>
                    <a:bodyPr/>
                    <a:lstStyle/>
                    <a:p>
                      <a:endParaRPr lang="en-US"/>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2000" b="0">
                          <a:solidFill>
                            <a:schemeClr val="tx1"/>
                          </a:solidFill>
                          <a:latin typeface="+mn-lt"/>
                        </a:rPr>
                        <a:t>Tax as a C corporation</a:t>
                      </a:r>
                    </a:p>
                  </a:txBody>
                  <a:tcPr marT="91440" marB="9144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274712390"/>
                  </a:ext>
                </a:extLst>
              </a:tr>
            </a:tbl>
          </a:graphicData>
        </a:graphic>
      </p:graphicFrame>
      <p:graphicFrame>
        <p:nvGraphicFramePr>
          <p:cNvPr id="36" name="Table 35">
            <a:extLst>
              <a:ext uri="{FF2B5EF4-FFF2-40B4-BE49-F238E27FC236}">
                <a16:creationId xmlns:a16="http://schemas.microsoft.com/office/drawing/2014/main" id="{B0335FA1-706D-912F-5007-4A9DF977FA50}"/>
              </a:ext>
            </a:extLst>
          </p:cNvPr>
          <p:cNvGraphicFramePr>
            <a:graphicFrameLocks noGrp="1"/>
          </p:cNvGraphicFramePr>
          <p:nvPr/>
        </p:nvGraphicFramePr>
        <p:xfrm>
          <a:off x="477137" y="2959673"/>
          <a:ext cx="3383280" cy="792480"/>
        </p:xfrm>
        <a:graphic>
          <a:graphicData uri="http://schemas.openxmlformats.org/drawingml/2006/table">
            <a:tbl>
              <a:tblPr firstRow="1" bandRow="1">
                <a:tableStyleId>{5C22544A-7EE6-4342-B048-85BDC9FD1C3A}</a:tableStyleId>
              </a:tblPr>
              <a:tblGrid>
                <a:gridCol w="91440">
                  <a:extLst>
                    <a:ext uri="{9D8B030D-6E8A-4147-A177-3AD203B41FA5}">
                      <a16:colId xmlns:a16="http://schemas.microsoft.com/office/drawing/2014/main" val="308585701"/>
                    </a:ext>
                  </a:extLst>
                </a:gridCol>
                <a:gridCol w="91440">
                  <a:extLst>
                    <a:ext uri="{9D8B030D-6E8A-4147-A177-3AD203B41FA5}">
                      <a16:colId xmlns:a16="http://schemas.microsoft.com/office/drawing/2014/main" val="2199771607"/>
                    </a:ext>
                  </a:extLst>
                </a:gridCol>
                <a:gridCol w="3200400">
                  <a:extLst>
                    <a:ext uri="{9D8B030D-6E8A-4147-A177-3AD203B41FA5}">
                      <a16:colId xmlns:a16="http://schemas.microsoft.com/office/drawing/2014/main" val="70895417"/>
                    </a:ext>
                  </a:extLst>
                </a:gridCol>
              </a:tblGrid>
              <a:tr h="264117">
                <a:tc>
                  <a:txBody>
                    <a:bodyPr/>
                    <a:lstStyle/>
                    <a:p>
                      <a:endParaRPr lang="en-US"/>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solidFill>
                  </a:tcPr>
                </a:tc>
                <a:tc>
                  <a:txBody>
                    <a:bodyPr/>
                    <a:lstStyle/>
                    <a:p>
                      <a:endParaRPr lang="en-US"/>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2000" b="0">
                          <a:solidFill>
                            <a:schemeClr val="tx1"/>
                          </a:solidFill>
                          <a:latin typeface="+mn-lt"/>
                        </a:rPr>
                        <a:t>100 shares of stock outstanding</a:t>
                      </a:r>
                    </a:p>
                  </a:txBody>
                  <a:tcPr marT="91440" marB="9144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274712390"/>
                  </a:ext>
                </a:extLst>
              </a:tr>
            </a:tbl>
          </a:graphicData>
        </a:graphic>
      </p:graphicFrame>
      <p:pic>
        <p:nvPicPr>
          <p:cNvPr id="39" name="Graphic 38">
            <a:extLst>
              <a:ext uri="{FF2B5EF4-FFF2-40B4-BE49-F238E27FC236}">
                <a16:creationId xmlns:a16="http://schemas.microsoft.com/office/drawing/2014/main" id="{52D32BA4-4D04-38CE-6A74-208C9DAB2A1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304145" y="1437707"/>
            <a:ext cx="1133522" cy="1133522"/>
          </a:xfrm>
          <a:prstGeom prst="rect">
            <a:avLst/>
          </a:prstGeom>
        </p:spPr>
      </p:pic>
      <p:sp>
        <p:nvSpPr>
          <p:cNvPr id="40" name="Rectangle: Rounded Corners 9">
            <a:extLst>
              <a:ext uri="{FF2B5EF4-FFF2-40B4-BE49-F238E27FC236}">
                <a16:creationId xmlns:a16="http://schemas.microsoft.com/office/drawing/2014/main" id="{E012D737-816C-5ED4-431D-89706D6370F0}"/>
              </a:ext>
            </a:extLst>
          </p:cNvPr>
          <p:cNvSpPr/>
          <p:nvPr/>
        </p:nvSpPr>
        <p:spPr>
          <a:xfrm>
            <a:off x="5577503" y="1449675"/>
            <a:ext cx="5877037" cy="461665"/>
          </a:xfrm>
          <a:prstGeom prst="rect">
            <a:avLst/>
          </a:prstGeom>
          <a:solidFill>
            <a:srgbClr val="3C9B34"/>
          </a:solidFill>
          <a:ln w="12700" cap="flat" cmpd="sng" algn="ctr">
            <a:noFill/>
            <a:prstDash val="solid"/>
            <a:miter lim="800000"/>
          </a:ln>
          <a:effectLst/>
        </p:spPr>
        <p:txBody>
          <a:bodyPr wrap="square" lIns="182880" tIns="91440" rIns="182880" bIns="9144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rPr>
              <a:t>Chris</a:t>
            </a:r>
            <a:endParaRPr kumimoji="0" lang="en-US" sz="18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sp>
        <p:nvSpPr>
          <p:cNvPr id="41" name="Freeform: Shape 5">
            <a:extLst>
              <a:ext uri="{FF2B5EF4-FFF2-40B4-BE49-F238E27FC236}">
                <a16:creationId xmlns:a16="http://schemas.microsoft.com/office/drawing/2014/main" id="{B37C09A7-9591-CB05-3FDF-40D822E4DE2C}"/>
              </a:ext>
            </a:extLst>
          </p:cNvPr>
          <p:cNvSpPr/>
          <p:nvPr/>
        </p:nvSpPr>
        <p:spPr>
          <a:xfrm>
            <a:off x="5577503" y="1915665"/>
            <a:ext cx="5877038" cy="1311128"/>
          </a:xfrm>
          <a:prstGeom prst="rect">
            <a:avLst/>
          </a:prstGeom>
          <a:solidFill>
            <a:srgbClr val="F3F3F5"/>
          </a:solidFill>
          <a:ln w="12700" cap="flat" cmpd="sng" algn="ctr">
            <a:noFill/>
            <a:prstDash val="solid"/>
            <a:miter lim="800000"/>
          </a:ln>
          <a:effectLst/>
        </p:spPr>
        <p:txBody>
          <a:bodyPr spcFirstLastPara="0" vert="horz" wrap="square" lIns="182880" tIns="182880" rIns="182880" bIns="182880" numCol="1" spcCol="1270" anchor="ctr" anchorCtr="0">
            <a:spAutoFit/>
          </a:bodyPr>
          <a:lstStyle/>
          <a:p>
            <a:pPr marL="0" marR="0" lvl="0" indent="0" algn="l" defTabSz="2889250" rtl="0" eaLnBrk="1" fontAlgn="auto" latinLnBrk="0" hangingPunct="1">
              <a:lnSpc>
                <a:spcPct val="90000"/>
              </a:lnSpc>
              <a:spcBef>
                <a:spcPct val="0"/>
              </a:spcBef>
              <a:spcAft>
                <a:spcPct val="35000"/>
              </a:spcAft>
              <a:buClrTx/>
              <a:buSzTx/>
              <a:buFontTx/>
              <a:buNone/>
              <a:tabLst/>
              <a:defRPr/>
            </a:pPr>
            <a:r>
              <a:rPr kumimoji="0" lang="en-US" sz="1800" b="0" i="0" u="none" strike="noStrike" kern="0" cap="none" spc="0" normalizeH="0" baseline="0" noProof="0" dirty="0">
                <a:ln>
                  <a:noFill/>
                </a:ln>
                <a:solidFill>
                  <a:srgbClr val="3E3F3C"/>
                </a:solidFill>
                <a:effectLst/>
                <a:uLnTx/>
                <a:uFillTx/>
                <a:latin typeface="Aptos" panose="020B0004020202020204" pitchFamily="34" charset="0"/>
                <a:ea typeface="+mn-ea"/>
                <a:cs typeface="+mn-cs"/>
              </a:rPr>
              <a:t>Age 60</a:t>
            </a:r>
          </a:p>
          <a:p>
            <a:pPr marL="0" marR="0" lvl="0" indent="0" algn="l" defTabSz="2889250" rtl="0" eaLnBrk="1" fontAlgn="auto" latinLnBrk="0" hangingPunct="1">
              <a:lnSpc>
                <a:spcPct val="90000"/>
              </a:lnSpc>
              <a:spcBef>
                <a:spcPct val="0"/>
              </a:spcBef>
              <a:spcAft>
                <a:spcPct val="35000"/>
              </a:spcAft>
              <a:buClrTx/>
              <a:buSzTx/>
              <a:buFontTx/>
              <a:buNone/>
              <a:tabLst/>
              <a:defRPr/>
            </a:pPr>
            <a:r>
              <a:rPr kumimoji="0" lang="en-US" sz="1800" b="0" i="0" u="none" strike="noStrike" kern="0" cap="none" spc="0" normalizeH="0" baseline="0" noProof="0" dirty="0">
                <a:ln>
                  <a:noFill/>
                </a:ln>
                <a:solidFill>
                  <a:srgbClr val="3E3F3C"/>
                </a:solidFill>
                <a:effectLst/>
                <a:uLnTx/>
                <a:uFillTx/>
                <a:latin typeface="Aptos" panose="020B0004020202020204" pitchFamily="34" charset="0"/>
                <a:ea typeface="+mn-ea"/>
                <a:cs typeface="+mn-cs"/>
              </a:rPr>
              <a:t>50% owner</a:t>
            </a:r>
          </a:p>
          <a:p>
            <a:pPr marL="0" marR="0" lvl="0" indent="0" algn="l" defTabSz="2889250" rtl="0" eaLnBrk="1" fontAlgn="auto" latinLnBrk="0" hangingPunct="1">
              <a:lnSpc>
                <a:spcPct val="90000"/>
              </a:lnSpc>
              <a:spcBef>
                <a:spcPct val="0"/>
              </a:spcBef>
              <a:spcAft>
                <a:spcPct val="35000"/>
              </a:spcAft>
              <a:buClrTx/>
              <a:buSzTx/>
              <a:buFontTx/>
              <a:buNone/>
              <a:tabLst/>
              <a:defRPr/>
            </a:pPr>
            <a:r>
              <a:rPr kumimoji="0" lang="en-US" sz="1800" b="0" i="0" u="none" strike="noStrike" kern="0" cap="none" spc="0" normalizeH="0" baseline="0" noProof="0" dirty="0">
                <a:ln>
                  <a:noFill/>
                </a:ln>
                <a:solidFill>
                  <a:srgbClr val="3E3F3C"/>
                </a:solidFill>
                <a:effectLst/>
                <a:uLnTx/>
                <a:uFillTx/>
                <a:latin typeface="Aptos" panose="020B0004020202020204" pitchFamily="34" charset="0"/>
                <a:ea typeface="+mn-ea"/>
                <a:cs typeface="+mn-cs"/>
              </a:rPr>
              <a:t>Owns 50 shares</a:t>
            </a:r>
          </a:p>
        </p:txBody>
      </p:sp>
      <p:sp>
        <p:nvSpPr>
          <p:cNvPr id="45" name="Rectangle: Rounded Corners 9">
            <a:extLst>
              <a:ext uri="{FF2B5EF4-FFF2-40B4-BE49-F238E27FC236}">
                <a16:creationId xmlns:a16="http://schemas.microsoft.com/office/drawing/2014/main" id="{73ECD622-FE07-1284-24A4-D2515809BFF8}"/>
              </a:ext>
            </a:extLst>
          </p:cNvPr>
          <p:cNvSpPr/>
          <p:nvPr/>
        </p:nvSpPr>
        <p:spPr>
          <a:xfrm>
            <a:off x="5577503" y="3752153"/>
            <a:ext cx="5877035" cy="461665"/>
          </a:xfrm>
          <a:prstGeom prst="rect">
            <a:avLst/>
          </a:prstGeom>
          <a:solidFill>
            <a:srgbClr val="00A89E"/>
          </a:solidFill>
          <a:ln w="12700" cap="flat" cmpd="sng" algn="ctr">
            <a:noFill/>
            <a:prstDash val="solid"/>
            <a:miter lim="800000"/>
          </a:ln>
          <a:effectLst/>
        </p:spPr>
        <p:txBody>
          <a:bodyPr wrap="square" lIns="182880" tIns="91440" rIns="182880" bIns="9144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rPr>
              <a:t>Judy</a:t>
            </a:r>
            <a:endParaRPr kumimoji="0" lang="en-US" sz="18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sp>
        <p:nvSpPr>
          <p:cNvPr id="46" name="Freeform: Shape 5">
            <a:extLst>
              <a:ext uri="{FF2B5EF4-FFF2-40B4-BE49-F238E27FC236}">
                <a16:creationId xmlns:a16="http://schemas.microsoft.com/office/drawing/2014/main" id="{02B5F801-D908-5400-E3FA-A88F77CCD4DF}"/>
              </a:ext>
            </a:extLst>
          </p:cNvPr>
          <p:cNvSpPr/>
          <p:nvPr/>
        </p:nvSpPr>
        <p:spPr>
          <a:xfrm>
            <a:off x="5577500" y="4230111"/>
            <a:ext cx="5877038" cy="1311128"/>
          </a:xfrm>
          <a:prstGeom prst="rect">
            <a:avLst/>
          </a:prstGeom>
          <a:solidFill>
            <a:srgbClr val="F3F3F5"/>
          </a:solidFill>
          <a:ln w="12700" cap="flat" cmpd="sng" algn="ctr">
            <a:noFill/>
            <a:prstDash val="solid"/>
            <a:miter lim="800000"/>
          </a:ln>
          <a:effectLst/>
        </p:spPr>
        <p:txBody>
          <a:bodyPr spcFirstLastPara="0" vert="horz" wrap="square" lIns="182880" tIns="182880" rIns="182880" bIns="182880" numCol="1" spcCol="1270" anchor="ctr" anchorCtr="0">
            <a:spAutoFit/>
          </a:bodyPr>
          <a:lstStyle/>
          <a:p>
            <a:pPr marL="0" marR="0" lvl="0" indent="0" algn="l" defTabSz="2889250" rtl="0" eaLnBrk="1" fontAlgn="auto" latinLnBrk="0" hangingPunct="1">
              <a:lnSpc>
                <a:spcPct val="90000"/>
              </a:lnSpc>
              <a:spcBef>
                <a:spcPct val="0"/>
              </a:spcBef>
              <a:spcAft>
                <a:spcPct val="35000"/>
              </a:spcAft>
              <a:buClrTx/>
              <a:buSzTx/>
              <a:buFontTx/>
              <a:buNone/>
              <a:tabLst/>
              <a:defRPr/>
            </a:pPr>
            <a:r>
              <a:rPr kumimoji="0" lang="en-US" sz="1800" b="0" i="0" u="none" strike="noStrike" kern="0" cap="none" spc="0" normalizeH="0" baseline="0" noProof="0">
                <a:ln>
                  <a:noFill/>
                </a:ln>
                <a:solidFill>
                  <a:srgbClr val="3E3F3C"/>
                </a:solidFill>
                <a:effectLst/>
                <a:uLnTx/>
                <a:uFillTx/>
                <a:latin typeface="Aptos" panose="020B0004020202020204" pitchFamily="34" charset="0"/>
                <a:ea typeface="+mn-ea"/>
                <a:cs typeface="+mn-cs"/>
              </a:rPr>
              <a:t>Age 53</a:t>
            </a:r>
          </a:p>
          <a:p>
            <a:pPr marL="0" marR="0" lvl="0" indent="0" algn="l" defTabSz="2889250" rtl="0" eaLnBrk="1" fontAlgn="auto" latinLnBrk="0" hangingPunct="1">
              <a:lnSpc>
                <a:spcPct val="90000"/>
              </a:lnSpc>
              <a:spcBef>
                <a:spcPct val="0"/>
              </a:spcBef>
              <a:spcAft>
                <a:spcPct val="35000"/>
              </a:spcAft>
              <a:buClrTx/>
              <a:buSzTx/>
              <a:buFontTx/>
              <a:buNone/>
              <a:tabLst/>
              <a:defRPr/>
            </a:pPr>
            <a:r>
              <a:rPr kumimoji="0" lang="en-US" sz="1800" b="0" i="0" u="none" strike="noStrike" kern="0" cap="none" spc="0" normalizeH="0" baseline="0" noProof="0">
                <a:ln>
                  <a:noFill/>
                </a:ln>
                <a:solidFill>
                  <a:srgbClr val="3E3F3C"/>
                </a:solidFill>
                <a:effectLst/>
                <a:uLnTx/>
                <a:uFillTx/>
                <a:latin typeface="Aptos" panose="020B0004020202020204" pitchFamily="34" charset="0"/>
                <a:ea typeface="+mn-ea"/>
                <a:cs typeface="+mn-cs"/>
              </a:rPr>
              <a:t>50% owner</a:t>
            </a:r>
          </a:p>
          <a:p>
            <a:pPr marL="0" marR="0" lvl="0" indent="0" algn="l" defTabSz="2889250" rtl="0" eaLnBrk="1" fontAlgn="auto" latinLnBrk="0" hangingPunct="1">
              <a:lnSpc>
                <a:spcPct val="90000"/>
              </a:lnSpc>
              <a:spcBef>
                <a:spcPct val="0"/>
              </a:spcBef>
              <a:spcAft>
                <a:spcPct val="35000"/>
              </a:spcAft>
              <a:buClrTx/>
              <a:buSzTx/>
              <a:buFontTx/>
              <a:buNone/>
              <a:tabLst/>
              <a:defRPr/>
            </a:pPr>
            <a:r>
              <a:rPr kumimoji="0" lang="en-US" sz="1800" b="0" i="0" u="none" strike="noStrike" kern="0" cap="none" spc="0" normalizeH="0" baseline="0" noProof="0">
                <a:ln>
                  <a:noFill/>
                </a:ln>
                <a:solidFill>
                  <a:srgbClr val="3E3F3C"/>
                </a:solidFill>
                <a:effectLst/>
                <a:uLnTx/>
                <a:uFillTx/>
                <a:latin typeface="Aptos" panose="020B0004020202020204" pitchFamily="34" charset="0"/>
                <a:ea typeface="+mn-ea"/>
                <a:cs typeface="+mn-cs"/>
              </a:rPr>
              <a:t>Owns 50 shares</a:t>
            </a:r>
          </a:p>
        </p:txBody>
      </p:sp>
      <p:pic>
        <p:nvPicPr>
          <p:cNvPr id="47" name="Graphic 46">
            <a:extLst>
              <a:ext uri="{FF2B5EF4-FFF2-40B4-BE49-F238E27FC236}">
                <a16:creationId xmlns:a16="http://schemas.microsoft.com/office/drawing/2014/main" id="{EDC58331-BA32-E675-6127-B785943444F5}"/>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304145" y="3752153"/>
            <a:ext cx="1133522" cy="1133522"/>
          </a:xfrm>
          <a:prstGeom prst="rect">
            <a:avLst/>
          </a:prstGeom>
        </p:spPr>
      </p:pic>
      <p:sp>
        <p:nvSpPr>
          <p:cNvPr id="3" name="Slide Number Placeholder 2">
            <a:extLst>
              <a:ext uri="{FF2B5EF4-FFF2-40B4-BE49-F238E27FC236}">
                <a16:creationId xmlns:a16="http://schemas.microsoft.com/office/drawing/2014/main" id="{C6178224-6A0E-A568-4A63-C0E60F0E5E8F}"/>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44948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0" presetClass="entr" presetSubtype="0"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220A316-56F8-A8DD-3742-5F3AB4B4CCD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5" name="Title 3">
            <a:extLst>
              <a:ext uri="{FF2B5EF4-FFF2-40B4-BE49-F238E27FC236}">
                <a16:creationId xmlns:a16="http://schemas.microsoft.com/office/drawing/2014/main" id="{38E27BBD-29B5-5DB3-6954-E21FE6673003}"/>
              </a:ext>
            </a:extLst>
          </p:cNvPr>
          <p:cNvSpPr txBox="1">
            <a:spLocks/>
          </p:cNvSpPr>
          <p:nvPr/>
        </p:nvSpPr>
        <p:spPr>
          <a:xfrm>
            <a:off x="457201" y="457200"/>
            <a:ext cx="10237076" cy="501804"/>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3C9B34"/>
                </a:solidFill>
                <a:effectLst/>
                <a:uLnTx/>
                <a:uFillTx/>
                <a:latin typeface="Aptos" panose="020B0004020202020204" pitchFamily="34" charset="0"/>
                <a:ea typeface="+mj-ea"/>
                <a:cs typeface="+mj-cs"/>
              </a:rPr>
              <a:t>Cross Purchase </a:t>
            </a:r>
            <a:r>
              <a:rPr kumimoji="0" lang="en-US" sz="3600" b="0" i="0" u="none" strike="noStrike" kern="1200" cap="none" spc="0" normalizeH="0" baseline="0" noProof="0">
                <a:ln>
                  <a:noFill/>
                </a:ln>
                <a:solidFill>
                  <a:srgbClr val="3C9B34"/>
                </a:solidFill>
                <a:effectLst/>
                <a:uLnTx/>
                <a:uFillTx/>
                <a:latin typeface="Aptos" panose="020B0004020202020204" pitchFamily="34" charset="0"/>
                <a:ea typeface="+mj-ea"/>
                <a:cs typeface="+mj-cs"/>
              </a:rPr>
              <a:t>Agreements</a:t>
            </a:r>
          </a:p>
        </p:txBody>
      </p:sp>
      <p:sp>
        <p:nvSpPr>
          <p:cNvPr id="10" name="TextBox 9">
            <a:extLst>
              <a:ext uri="{FF2B5EF4-FFF2-40B4-BE49-F238E27FC236}">
                <a16:creationId xmlns:a16="http://schemas.microsoft.com/office/drawing/2014/main" id="{CF94B1BE-D123-BFB6-9BF9-5652D015F84F}"/>
              </a:ext>
            </a:extLst>
          </p:cNvPr>
          <p:cNvSpPr txBox="1"/>
          <p:nvPr/>
        </p:nvSpPr>
        <p:spPr>
          <a:xfrm>
            <a:off x="457201" y="2327822"/>
            <a:ext cx="277072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414041"/>
                </a:solidFill>
                <a:effectLst/>
                <a:uLnTx/>
                <a:uFillTx/>
                <a:latin typeface="Aptos" panose="020B0004020202020204" pitchFamily="34" charset="0"/>
                <a:ea typeface="+mn-ea"/>
                <a:cs typeface="+mn-cs"/>
              </a:rPr>
              <a:t>Death benefit?</a:t>
            </a:r>
          </a:p>
        </p:txBody>
      </p:sp>
      <p:grpSp>
        <p:nvGrpSpPr>
          <p:cNvPr id="2" name="Group 1">
            <a:extLst>
              <a:ext uri="{FF2B5EF4-FFF2-40B4-BE49-F238E27FC236}">
                <a16:creationId xmlns:a16="http://schemas.microsoft.com/office/drawing/2014/main" id="{021F4B20-7B17-A498-5285-88E2AFF774AD}"/>
              </a:ext>
            </a:extLst>
          </p:cNvPr>
          <p:cNvGrpSpPr/>
          <p:nvPr/>
        </p:nvGrpSpPr>
        <p:grpSpPr>
          <a:xfrm>
            <a:off x="3853735" y="2447660"/>
            <a:ext cx="1204369" cy="1435949"/>
            <a:chOff x="-3174935" y="2746249"/>
            <a:chExt cx="1133522" cy="1528696"/>
          </a:xfrm>
        </p:grpSpPr>
        <p:pic>
          <p:nvPicPr>
            <p:cNvPr id="16" name="Graphic 15">
              <a:extLst>
                <a:ext uri="{FF2B5EF4-FFF2-40B4-BE49-F238E27FC236}">
                  <a16:creationId xmlns:a16="http://schemas.microsoft.com/office/drawing/2014/main" id="{A912D5E8-855D-16BD-3F4E-06A45BCA66B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174935" y="2746249"/>
              <a:ext cx="1133522" cy="1133522"/>
            </a:xfrm>
            <a:prstGeom prst="rect">
              <a:avLst/>
            </a:prstGeom>
          </p:spPr>
        </p:pic>
        <p:sp>
          <p:nvSpPr>
            <p:cNvPr id="17" name="Rectangle: Rounded Corners 9">
              <a:extLst>
                <a:ext uri="{FF2B5EF4-FFF2-40B4-BE49-F238E27FC236}">
                  <a16:creationId xmlns:a16="http://schemas.microsoft.com/office/drawing/2014/main" id="{D11B3B97-87B7-2E20-0BFD-ECC3FEFEF427}"/>
                </a:ext>
              </a:extLst>
            </p:cNvPr>
            <p:cNvSpPr/>
            <p:nvPr/>
          </p:nvSpPr>
          <p:spPr>
            <a:xfrm>
              <a:off x="-3174934" y="3848992"/>
              <a:ext cx="1133521" cy="425953"/>
            </a:xfrm>
            <a:prstGeom prst="rect">
              <a:avLst/>
            </a:prstGeom>
            <a:solidFill>
              <a:srgbClr val="3C9B34"/>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Chris</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grpSp>
        <p:nvGrpSpPr>
          <p:cNvPr id="18" name="Group 17">
            <a:extLst>
              <a:ext uri="{FF2B5EF4-FFF2-40B4-BE49-F238E27FC236}">
                <a16:creationId xmlns:a16="http://schemas.microsoft.com/office/drawing/2014/main" id="{1DBEFB3F-2517-00AA-0425-D6DC3E40F891}"/>
              </a:ext>
            </a:extLst>
          </p:cNvPr>
          <p:cNvGrpSpPr/>
          <p:nvPr/>
        </p:nvGrpSpPr>
        <p:grpSpPr>
          <a:xfrm>
            <a:off x="7133898" y="2447660"/>
            <a:ext cx="1204369" cy="1435949"/>
            <a:chOff x="-636116" y="2746249"/>
            <a:chExt cx="1133522" cy="1528695"/>
          </a:xfrm>
        </p:grpSpPr>
        <p:pic>
          <p:nvPicPr>
            <p:cNvPr id="19" name="Graphic 18">
              <a:extLst>
                <a:ext uri="{FF2B5EF4-FFF2-40B4-BE49-F238E27FC236}">
                  <a16:creationId xmlns:a16="http://schemas.microsoft.com/office/drawing/2014/main" id="{E0FFEF8E-2FDB-BD05-8969-46FF480D0D6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36116" y="2746249"/>
              <a:ext cx="1133522" cy="1133522"/>
            </a:xfrm>
            <a:prstGeom prst="rect">
              <a:avLst/>
            </a:prstGeom>
          </p:spPr>
        </p:pic>
        <p:sp>
          <p:nvSpPr>
            <p:cNvPr id="20" name="Rectangle: Rounded Corners 9">
              <a:extLst>
                <a:ext uri="{FF2B5EF4-FFF2-40B4-BE49-F238E27FC236}">
                  <a16:creationId xmlns:a16="http://schemas.microsoft.com/office/drawing/2014/main" id="{56DDEBBF-655E-7181-E3E1-11E0F8580525}"/>
                </a:ext>
              </a:extLst>
            </p:cNvPr>
            <p:cNvSpPr/>
            <p:nvPr/>
          </p:nvSpPr>
          <p:spPr>
            <a:xfrm>
              <a:off x="-636115" y="3848991"/>
              <a:ext cx="1133521" cy="425953"/>
            </a:xfrm>
            <a:prstGeom prst="rect">
              <a:avLst/>
            </a:prstGeom>
            <a:solidFill>
              <a:srgbClr val="00A89E"/>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Aptos" panose="020B0004020202020204" pitchFamily="34" charset="0"/>
                  <a:ea typeface="+mn-ea"/>
                  <a:cs typeface="+mn-cs"/>
                </a:rPr>
                <a:t>Judy</a:t>
              </a:r>
              <a:endParaRPr kumimoji="0" lang="en-US" sz="1400" b="0" i="0" u="none" strike="noStrike" kern="0" cap="none" spc="0" normalizeH="0" baseline="0" noProof="0" dirty="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grpSp>
        <p:nvGrpSpPr>
          <p:cNvPr id="21" name="Group 20">
            <a:extLst>
              <a:ext uri="{FF2B5EF4-FFF2-40B4-BE49-F238E27FC236}">
                <a16:creationId xmlns:a16="http://schemas.microsoft.com/office/drawing/2014/main" id="{AE1A675E-B7DC-F561-85EE-D1D7F724D5D8}"/>
              </a:ext>
            </a:extLst>
          </p:cNvPr>
          <p:cNvGrpSpPr/>
          <p:nvPr/>
        </p:nvGrpSpPr>
        <p:grpSpPr>
          <a:xfrm>
            <a:off x="9314484" y="1797865"/>
            <a:ext cx="2877516" cy="881501"/>
            <a:chOff x="9314484" y="1386690"/>
            <a:chExt cx="2877516" cy="881501"/>
          </a:xfrm>
        </p:grpSpPr>
        <p:sp>
          <p:nvSpPr>
            <p:cNvPr id="22" name="Freeform 40">
              <a:extLst>
                <a:ext uri="{FF2B5EF4-FFF2-40B4-BE49-F238E27FC236}">
                  <a16:creationId xmlns:a16="http://schemas.microsoft.com/office/drawing/2014/main" id="{E3FF96EA-3CC8-7D76-4605-C94C1DFB4075}"/>
                </a:ext>
              </a:extLst>
            </p:cNvPr>
            <p:cNvSpPr/>
            <p:nvPr/>
          </p:nvSpPr>
          <p:spPr>
            <a:xfrm>
              <a:off x="9314484" y="1386690"/>
              <a:ext cx="2877516" cy="881501"/>
            </a:xfrm>
            <a:custGeom>
              <a:avLst/>
              <a:gdLst>
                <a:gd name="connsiteX0" fmla="*/ 881501 w 2877516"/>
                <a:gd name="connsiteY0" fmla="*/ 0 h 881501"/>
                <a:gd name="connsiteX1" fmla="*/ 1522419 w 2877516"/>
                <a:gd name="connsiteY1" fmla="*/ 0 h 881501"/>
                <a:gd name="connsiteX2" fmla="*/ 1747618 w 2877516"/>
                <a:gd name="connsiteY2" fmla="*/ 0 h 881501"/>
                <a:gd name="connsiteX3" fmla="*/ 2877516 w 2877516"/>
                <a:gd name="connsiteY3" fmla="*/ 0 h 881501"/>
                <a:gd name="connsiteX4" fmla="*/ 2877516 w 2877516"/>
                <a:gd name="connsiteY4" fmla="*/ 881501 h 881501"/>
                <a:gd name="connsiteX5" fmla="*/ 1747618 w 2877516"/>
                <a:gd name="connsiteY5" fmla="*/ 881501 h 881501"/>
                <a:gd name="connsiteX6" fmla="*/ 1522419 w 2877516"/>
                <a:gd name="connsiteY6" fmla="*/ 881501 h 881501"/>
                <a:gd name="connsiteX7" fmla="*/ 0 w 2877516"/>
                <a:gd name="connsiteY7" fmla="*/ 881501 h 88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16" h="881501">
                  <a:moveTo>
                    <a:pt x="881501" y="0"/>
                  </a:moveTo>
                  <a:lnTo>
                    <a:pt x="1522419" y="0"/>
                  </a:lnTo>
                  <a:lnTo>
                    <a:pt x="1747618" y="0"/>
                  </a:lnTo>
                  <a:lnTo>
                    <a:pt x="2877516" y="0"/>
                  </a:lnTo>
                  <a:lnTo>
                    <a:pt x="2877516" y="881501"/>
                  </a:lnTo>
                  <a:lnTo>
                    <a:pt x="1747618" y="881501"/>
                  </a:lnTo>
                  <a:lnTo>
                    <a:pt x="1522419" y="881501"/>
                  </a:lnTo>
                  <a:lnTo>
                    <a:pt x="0" y="881501"/>
                  </a:lnTo>
                  <a:close/>
                </a:path>
              </a:pathLst>
            </a:custGeom>
            <a:solidFill>
              <a:srgbClr val="F3F3F5">
                <a:alpha val="85287"/>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23" name="TextBox 22">
              <a:extLst>
                <a:ext uri="{FF2B5EF4-FFF2-40B4-BE49-F238E27FC236}">
                  <a16:creationId xmlns:a16="http://schemas.microsoft.com/office/drawing/2014/main" id="{AFAD96CB-F697-FC84-0D36-BD4D001DFC0F}"/>
                </a:ext>
              </a:extLst>
            </p:cNvPr>
            <p:cNvSpPr txBox="1"/>
            <p:nvPr/>
          </p:nvSpPr>
          <p:spPr>
            <a:xfrm>
              <a:off x="10173502" y="1565830"/>
              <a:ext cx="1679944" cy="52322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3E3F3C"/>
                  </a:solidFill>
                  <a:effectLst/>
                  <a:uLnTx/>
                  <a:uFillTx/>
                  <a:latin typeface="Aptos" panose="02110004020202020204"/>
                  <a:ea typeface="+mn-ea"/>
                  <a:cs typeface="+mn-cs"/>
                </a:rPr>
                <a:t>Business value = $8M</a:t>
              </a:r>
            </a:p>
          </p:txBody>
        </p:sp>
        <p:pic>
          <p:nvPicPr>
            <p:cNvPr id="24" name="Graphic 23">
              <a:extLst>
                <a:ext uri="{FF2B5EF4-FFF2-40B4-BE49-F238E27FC236}">
                  <a16:creationId xmlns:a16="http://schemas.microsoft.com/office/drawing/2014/main" id="{F4A7D491-0FA8-B08B-1F34-702D7CD199F5}"/>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493072" y="1507400"/>
              <a:ext cx="640080" cy="640080"/>
            </a:xfrm>
            <a:prstGeom prst="rect">
              <a:avLst/>
            </a:prstGeom>
          </p:spPr>
        </p:pic>
      </p:grpSp>
      <p:grpSp>
        <p:nvGrpSpPr>
          <p:cNvPr id="25" name="Group 24">
            <a:extLst>
              <a:ext uri="{FF2B5EF4-FFF2-40B4-BE49-F238E27FC236}">
                <a16:creationId xmlns:a16="http://schemas.microsoft.com/office/drawing/2014/main" id="{3BF90E13-6705-7484-63A5-C8460539AE1B}"/>
              </a:ext>
            </a:extLst>
          </p:cNvPr>
          <p:cNvGrpSpPr>
            <a:grpSpLocks noChangeAspect="1"/>
          </p:cNvGrpSpPr>
          <p:nvPr/>
        </p:nvGrpSpPr>
        <p:grpSpPr>
          <a:xfrm>
            <a:off x="3625854" y="3643395"/>
            <a:ext cx="1920240" cy="1920240"/>
            <a:chOff x="1334636" y="5082915"/>
            <a:chExt cx="1598184" cy="1598184"/>
          </a:xfrm>
        </p:grpSpPr>
        <p:pic>
          <p:nvPicPr>
            <p:cNvPr id="26" name="Graphic 25">
              <a:extLst>
                <a:ext uri="{FF2B5EF4-FFF2-40B4-BE49-F238E27FC236}">
                  <a16:creationId xmlns:a16="http://schemas.microsoft.com/office/drawing/2014/main" id="{2856ED62-B93C-0150-02C2-50E326635272}"/>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1334636" y="5082915"/>
              <a:ext cx="1598184" cy="1598184"/>
            </a:xfrm>
            <a:prstGeom prst="rect">
              <a:avLst/>
            </a:prstGeom>
          </p:spPr>
        </p:pic>
        <p:sp>
          <p:nvSpPr>
            <p:cNvPr id="27" name="TextBox 26">
              <a:extLst>
                <a:ext uri="{FF2B5EF4-FFF2-40B4-BE49-F238E27FC236}">
                  <a16:creationId xmlns:a16="http://schemas.microsoft.com/office/drawing/2014/main" id="{3937EA9A-05BA-1CFC-47E7-0A2025404DC7}"/>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00A89E"/>
                  </a:solidFill>
                  <a:effectLst/>
                  <a:uLnTx/>
                  <a:uFillTx/>
                  <a:latin typeface="Aptos" panose="02110004020202020204"/>
                  <a:ea typeface="+mn-ea"/>
                  <a:cs typeface="+mn-cs"/>
                </a:rPr>
                <a:t>Judy</a:t>
              </a:r>
              <a:endParaRPr kumimoji="0" lang="en-US" sz="1800" b="1" i="0" u="none" strike="noStrike" kern="0" cap="none" spc="0" normalizeH="0" baseline="0" noProof="0">
                <a:ln>
                  <a:noFill/>
                </a:ln>
                <a:solidFill>
                  <a:srgbClr val="00A89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A89E"/>
                  </a:solidFill>
                  <a:effectLst/>
                  <a:uLnTx/>
                  <a:uFillTx/>
                  <a:latin typeface="Aptos" panose="02110004020202020204"/>
                  <a:ea typeface="+mn-ea"/>
                  <a:cs typeface="+mn-cs"/>
                </a:rPr>
                <a:t>$4M</a:t>
              </a:r>
            </a:p>
          </p:txBody>
        </p:sp>
      </p:grpSp>
      <p:grpSp>
        <p:nvGrpSpPr>
          <p:cNvPr id="28" name="Group 27">
            <a:extLst>
              <a:ext uri="{FF2B5EF4-FFF2-40B4-BE49-F238E27FC236}">
                <a16:creationId xmlns:a16="http://schemas.microsoft.com/office/drawing/2014/main" id="{8A20BE65-B0E0-17C5-F478-3DA0AF14F58D}"/>
              </a:ext>
            </a:extLst>
          </p:cNvPr>
          <p:cNvGrpSpPr>
            <a:grpSpLocks noChangeAspect="1"/>
          </p:cNvGrpSpPr>
          <p:nvPr/>
        </p:nvGrpSpPr>
        <p:grpSpPr>
          <a:xfrm>
            <a:off x="6865211" y="3643395"/>
            <a:ext cx="1920240" cy="1920240"/>
            <a:chOff x="1334636" y="5082915"/>
            <a:chExt cx="1598184" cy="1598184"/>
          </a:xfrm>
        </p:grpSpPr>
        <p:pic>
          <p:nvPicPr>
            <p:cNvPr id="29" name="Graphic 28">
              <a:extLst>
                <a:ext uri="{FF2B5EF4-FFF2-40B4-BE49-F238E27FC236}">
                  <a16:creationId xmlns:a16="http://schemas.microsoft.com/office/drawing/2014/main" id="{9A1F44F9-29E7-D67E-0C16-C754E03BD2A1}"/>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1334636" y="5082915"/>
              <a:ext cx="1598184" cy="1598184"/>
            </a:xfrm>
            <a:prstGeom prst="rect">
              <a:avLst/>
            </a:prstGeom>
          </p:spPr>
        </p:pic>
        <p:sp>
          <p:nvSpPr>
            <p:cNvPr id="30" name="TextBox 29">
              <a:extLst>
                <a:ext uri="{FF2B5EF4-FFF2-40B4-BE49-F238E27FC236}">
                  <a16:creationId xmlns:a16="http://schemas.microsoft.com/office/drawing/2014/main" id="{9D0DE648-34B3-34AD-316B-144E6CE07E30}"/>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3C9B34"/>
                  </a:solidFill>
                  <a:effectLst/>
                  <a:uLnTx/>
                  <a:uFillTx/>
                  <a:latin typeface="Aptos" panose="02110004020202020204"/>
                  <a:ea typeface="+mn-ea"/>
                  <a:cs typeface="+mn-cs"/>
                </a:rPr>
                <a:t>Chris</a:t>
              </a:r>
              <a:endParaRPr kumimoji="0" lang="en-US" sz="1800" b="1" i="0" u="none" strike="noStrike" kern="0" cap="none" spc="0" normalizeH="0" baseline="0" noProof="0">
                <a:ln>
                  <a:noFill/>
                </a:ln>
                <a:solidFill>
                  <a:srgbClr val="3C9B34"/>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3C9B34"/>
                  </a:solidFill>
                  <a:effectLst/>
                  <a:uLnTx/>
                  <a:uFillTx/>
                  <a:latin typeface="Aptos" panose="02110004020202020204"/>
                  <a:ea typeface="+mn-ea"/>
                  <a:cs typeface="+mn-cs"/>
                </a:rPr>
                <a:t>$4M</a:t>
              </a:r>
            </a:p>
          </p:txBody>
        </p:sp>
      </p:grpSp>
    </p:spTree>
    <p:extLst>
      <p:ext uri="{BB962C8B-B14F-4D97-AF65-F5344CB8AC3E}">
        <p14:creationId xmlns:p14="http://schemas.microsoft.com/office/powerpoint/2010/main" val="68490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40C34-2377-796C-5EBC-3C5F241B892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C118BFE-974A-95E2-A189-C0798F858766}"/>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2" name="Title 3">
            <a:extLst>
              <a:ext uri="{FF2B5EF4-FFF2-40B4-BE49-F238E27FC236}">
                <a16:creationId xmlns:a16="http://schemas.microsoft.com/office/drawing/2014/main" id="{EE3C325C-77CD-5B1F-C447-547F16710B86}"/>
              </a:ext>
            </a:extLst>
          </p:cNvPr>
          <p:cNvSpPr txBox="1">
            <a:spLocks/>
          </p:cNvSpPr>
          <p:nvPr/>
        </p:nvSpPr>
        <p:spPr>
          <a:xfrm>
            <a:off x="457201" y="457200"/>
            <a:ext cx="10237076" cy="501804"/>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3C9B34"/>
                </a:solidFill>
                <a:effectLst/>
                <a:uLnTx/>
                <a:uFillTx/>
                <a:latin typeface="Aptos" panose="020B0004020202020204" pitchFamily="34" charset="0"/>
                <a:ea typeface="+mj-ea"/>
                <a:cs typeface="+mj-cs"/>
              </a:rPr>
              <a:t>Cross Purchase Agreements</a:t>
            </a:r>
          </a:p>
        </p:txBody>
      </p:sp>
      <p:grpSp>
        <p:nvGrpSpPr>
          <p:cNvPr id="5" name="Group 4">
            <a:extLst>
              <a:ext uri="{FF2B5EF4-FFF2-40B4-BE49-F238E27FC236}">
                <a16:creationId xmlns:a16="http://schemas.microsoft.com/office/drawing/2014/main" id="{C7EB50BF-59BF-F285-CBBF-D7B49986174D}"/>
              </a:ext>
            </a:extLst>
          </p:cNvPr>
          <p:cNvGrpSpPr/>
          <p:nvPr/>
        </p:nvGrpSpPr>
        <p:grpSpPr>
          <a:xfrm>
            <a:off x="9314484" y="1797865"/>
            <a:ext cx="2877516" cy="881501"/>
            <a:chOff x="9314484" y="1386690"/>
            <a:chExt cx="2877516" cy="881501"/>
          </a:xfrm>
        </p:grpSpPr>
        <p:sp>
          <p:nvSpPr>
            <p:cNvPr id="15" name="Freeform 40">
              <a:extLst>
                <a:ext uri="{FF2B5EF4-FFF2-40B4-BE49-F238E27FC236}">
                  <a16:creationId xmlns:a16="http://schemas.microsoft.com/office/drawing/2014/main" id="{BD7C3772-8D0A-CBDF-1062-A971EE2993F8}"/>
                </a:ext>
              </a:extLst>
            </p:cNvPr>
            <p:cNvSpPr/>
            <p:nvPr/>
          </p:nvSpPr>
          <p:spPr>
            <a:xfrm>
              <a:off x="9314484" y="1386690"/>
              <a:ext cx="2877516" cy="881501"/>
            </a:xfrm>
            <a:custGeom>
              <a:avLst/>
              <a:gdLst>
                <a:gd name="connsiteX0" fmla="*/ 881501 w 2877516"/>
                <a:gd name="connsiteY0" fmla="*/ 0 h 881501"/>
                <a:gd name="connsiteX1" fmla="*/ 1522419 w 2877516"/>
                <a:gd name="connsiteY1" fmla="*/ 0 h 881501"/>
                <a:gd name="connsiteX2" fmla="*/ 1747618 w 2877516"/>
                <a:gd name="connsiteY2" fmla="*/ 0 h 881501"/>
                <a:gd name="connsiteX3" fmla="*/ 2877516 w 2877516"/>
                <a:gd name="connsiteY3" fmla="*/ 0 h 881501"/>
                <a:gd name="connsiteX4" fmla="*/ 2877516 w 2877516"/>
                <a:gd name="connsiteY4" fmla="*/ 881501 h 881501"/>
                <a:gd name="connsiteX5" fmla="*/ 1747618 w 2877516"/>
                <a:gd name="connsiteY5" fmla="*/ 881501 h 881501"/>
                <a:gd name="connsiteX6" fmla="*/ 1522419 w 2877516"/>
                <a:gd name="connsiteY6" fmla="*/ 881501 h 881501"/>
                <a:gd name="connsiteX7" fmla="*/ 0 w 2877516"/>
                <a:gd name="connsiteY7" fmla="*/ 881501 h 88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16" h="881501">
                  <a:moveTo>
                    <a:pt x="881501" y="0"/>
                  </a:moveTo>
                  <a:lnTo>
                    <a:pt x="1522419" y="0"/>
                  </a:lnTo>
                  <a:lnTo>
                    <a:pt x="1747618" y="0"/>
                  </a:lnTo>
                  <a:lnTo>
                    <a:pt x="2877516" y="0"/>
                  </a:lnTo>
                  <a:lnTo>
                    <a:pt x="2877516" y="881501"/>
                  </a:lnTo>
                  <a:lnTo>
                    <a:pt x="1747618" y="881501"/>
                  </a:lnTo>
                  <a:lnTo>
                    <a:pt x="1522419" y="881501"/>
                  </a:lnTo>
                  <a:lnTo>
                    <a:pt x="0" y="881501"/>
                  </a:lnTo>
                  <a:close/>
                </a:path>
              </a:pathLst>
            </a:custGeom>
            <a:solidFill>
              <a:srgbClr val="F3F3F5">
                <a:alpha val="85287"/>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F21A3539-BC24-49A4-3CD4-CF079436E3A7}"/>
                </a:ext>
              </a:extLst>
            </p:cNvPr>
            <p:cNvSpPr txBox="1"/>
            <p:nvPr/>
          </p:nvSpPr>
          <p:spPr>
            <a:xfrm>
              <a:off x="10173502" y="1565830"/>
              <a:ext cx="1679944" cy="52322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3E3F3C"/>
                  </a:solidFill>
                  <a:effectLst/>
                  <a:uLnTx/>
                  <a:uFillTx/>
                  <a:latin typeface="Aptos" panose="02110004020202020204"/>
                  <a:ea typeface="+mn-ea"/>
                  <a:cs typeface="+mn-cs"/>
                </a:rPr>
                <a:t>Business value = $8M</a:t>
              </a:r>
            </a:p>
          </p:txBody>
        </p:sp>
        <p:pic>
          <p:nvPicPr>
            <p:cNvPr id="17" name="Graphic 16">
              <a:extLst>
                <a:ext uri="{FF2B5EF4-FFF2-40B4-BE49-F238E27FC236}">
                  <a16:creationId xmlns:a16="http://schemas.microsoft.com/office/drawing/2014/main" id="{8AE2713E-C244-77E4-9950-5E7E022F7C2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93072" y="1507400"/>
              <a:ext cx="640080" cy="640080"/>
            </a:xfrm>
            <a:prstGeom prst="rect">
              <a:avLst/>
            </a:prstGeom>
          </p:spPr>
        </p:pic>
      </p:grpSp>
      <p:grpSp>
        <p:nvGrpSpPr>
          <p:cNvPr id="21" name="Group 20">
            <a:extLst>
              <a:ext uri="{FF2B5EF4-FFF2-40B4-BE49-F238E27FC236}">
                <a16:creationId xmlns:a16="http://schemas.microsoft.com/office/drawing/2014/main" id="{D787CED5-C07E-0D70-BE40-90DF735A9A75}"/>
              </a:ext>
            </a:extLst>
          </p:cNvPr>
          <p:cNvGrpSpPr>
            <a:grpSpLocks noChangeAspect="1"/>
          </p:cNvGrpSpPr>
          <p:nvPr/>
        </p:nvGrpSpPr>
        <p:grpSpPr>
          <a:xfrm>
            <a:off x="3625854" y="3643395"/>
            <a:ext cx="1920240" cy="1920240"/>
            <a:chOff x="1334636" y="5082915"/>
            <a:chExt cx="1598184" cy="1598184"/>
          </a:xfrm>
        </p:grpSpPr>
        <p:pic>
          <p:nvPicPr>
            <p:cNvPr id="22" name="Graphic 21">
              <a:extLst>
                <a:ext uri="{FF2B5EF4-FFF2-40B4-BE49-F238E27FC236}">
                  <a16:creationId xmlns:a16="http://schemas.microsoft.com/office/drawing/2014/main" id="{EC236E16-A063-B5A1-4AF3-03155AAF4DA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1334636" y="5082915"/>
              <a:ext cx="1598184" cy="1598184"/>
            </a:xfrm>
            <a:prstGeom prst="rect">
              <a:avLst/>
            </a:prstGeom>
          </p:spPr>
        </p:pic>
        <p:sp>
          <p:nvSpPr>
            <p:cNvPr id="23" name="TextBox 22">
              <a:extLst>
                <a:ext uri="{FF2B5EF4-FFF2-40B4-BE49-F238E27FC236}">
                  <a16:creationId xmlns:a16="http://schemas.microsoft.com/office/drawing/2014/main" id="{A2023576-2804-DCB4-5807-C64D397E5F9C}"/>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00A89E"/>
                  </a:solidFill>
                  <a:effectLst/>
                  <a:uLnTx/>
                  <a:uFillTx/>
                  <a:latin typeface="Aptos" panose="02110004020202020204"/>
                  <a:ea typeface="+mn-ea"/>
                  <a:cs typeface="+mn-cs"/>
                </a:rPr>
                <a:t>Judy</a:t>
              </a:r>
              <a:endParaRPr kumimoji="0" lang="en-US" sz="1800" b="1" i="0" u="none" strike="noStrike" kern="0" cap="none" spc="0" normalizeH="0" baseline="0" noProof="0">
                <a:ln>
                  <a:noFill/>
                </a:ln>
                <a:solidFill>
                  <a:srgbClr val="00A89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A89E"/>
                  </a:solidFill>
                  <a:effectLst/>
                  <a:uLnTx/>
                  <a:uFillTx/>
                  <a:latin typeface="Aptos" panose="02110004020202020204"/>
                  <a:ea typeface="+mn-ea"/>
                  <a:cs typeface="+mn-cs"/>
                </a:rPr>
                <a:t>$4M</a:t>
              </a:r>
            </a:p>
          </p:txBody>
        </p:sp>
      </p:grpSp>
      <p:grpSp>
        <p:nvGrpSpPr>
          <p:cNvPr id="35" name="Group 34">
            <a:extLst>
              <a:ext uri="{FF2B5EF4-FFF2-40B4-BE49-F238E27FC236}">
                <a16:creationId xmlns:a16="http://schemas.microsoft.com/office/drawing/2014/main" id="{2CFEAA50-22C9-76DD-4775-43D7D591C06E}"/>
              </a:ext>
            </a:extLst>
          </p:cNvPr>
          <p:cNvGrpSpPr/>
          <p:nvPr/>
        </p:nvGrpSpPr>
        <p:grpSpPr>
          <a:xfrm>
            <a:off x="3865166" y="2154560"/>
            <a:ext cx="1204368" cy="1727410"/>
            <a:chOff x="3865166" y="2154560"/>
            <a:chExt cx="1204368" cy="1727410"/>
          </a:xfrm>
        </p:grpSpPr>
        <p:grpSp>
          <p:nvGrpSpPr>
            <p:cNvPr id="28" name="Group 27">
              <a:extLst>
                <a:ext uri="{FF2B5EF4-FFF2-40B4-BE49-F238E27FC236}">
                  <a16:creationId xmlns:a16="http://schemas.microsoft.com/office/drawing/2014/main" id="{F8B5441F-22D8-108F-415C-A986F0081AAD}"/>
                </a:ext>
              </a:extLst>
            </p:cNvPr>
            <p:cNvGrpSpPr/>
            <p:nvPr/>
          </p:nvGrpSpPr>
          <p:grpSpPr>
            <a:xfrm>
              <a:off x="3954945" y="2154560"/>
              <a:ext cx="1060450" cy="1396351"/>
              <a:chOff x="2879725" y="2251075"/>
              <a:chExt cx="1060450" cy="1396351"/>
            </a:xfrm>
          </p:grpSpPr>
          <p:sp>
            <p:nvSpPr>
              <p:cNvPr id="29" name="Rectangle 28">
                <a:extLst>
                  <a:ext uri="{FF2B5EF4-FFF2-40B4-BE49-F238E27FC236}">
                    <a16:creationId xmlns:a16="http://schemas.microsoft.com/office/drawing/2014/main" id="{A17EFEE6-228D-93D4-FB99-9A0551C2C2D7}"/>
                  </a:ext>
                </a:extLst>
              </p:cNvPr>
              <p:cNvSpPr/>
              <p:nvPr/>
            </p:nvSpPr>
            <p:spPr>
              <a:xfrm>
                <a:off x="2879725" y="2251075"/>
                <a:ext cx="1060450" cy="1321659"/>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pic>
            <p:nvPicPr>
              <p:cNvPr id="30" name="Picture 1">
                <a:extLst>
                  <a:ext uri="{FF2B5EF4-FFF2-40B4-BE49-F238E27FC236}">
                    <a16:creationId xmlns:a16="http://schemas.microsoft.com/office/drawing/2014/main" id="{8D584E50-D19B-F151-3008-AF7C6018ED48}"/>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l="4583" r="4583"/>
              <a:stretch/>
            </p:blipFill>
            <p:spPr>
              <a:xfrm>
                <a:off x="2958871" y="2666463"/>
                <a:ext cx="891039" cy="980963"/>
              </a:xfrm>
              <a:prstGeom prst="rect">
                <a:avLst/>
              </a:prstGeom>
            </p:spPr>
          </p:pic>
          <p:sp>
            <p:nvSpPr>
              <p:cNvPr id="31" name="Freeform 2">
                <a:extLst>
                  <a:ext uri="{FF2B5EF4-FFF2-40B4-BE49-F238E27FC236}">
                    <a16:creationId xmlns:a16="http://schemas.microsoft.com/office/drawing/2014/main" id="{C7D3A6B8-C216-F7AF-CCB8-4E9E8F3E6AB8}"/>
                  </a:ext>
                </a:extLst>
              </p:cNvPr>
              <p:cNvSpPr/>
              <p:nvPr/>
            </p:nvSpPr>
            <p:spPr>
              <a:xfrm>
                <a:off x="3177507" y="2804010"/>
                <a:ext cx="426262" cy="595253"/>
              </a:xfrm>
              <a:custGeom>
                <a:avLst/>
                <a:gdLst>
                  <a:gd name="connsiteX0" fmla="*/ 96253 w 426262"/>
                  <a:gd name="connsiteY0" fmla="*/ 107114 h 595253"/>
                  <a:gd name="connsiteX1" fmla="*/ 106566 w 426262"/>
                  <a:gd name="connsiteY1" fmla="*/ 89926 h 595253"/>
                  <a:gd name="connsiteX2" fmla="*/ 113441 w 426262"/>
                  <a:gd name="connsiteY2" fmla="*/ 79614 h 595253"/>
                  <a:gd name="connsiteX3" fmla="*/ 123754 w 426262"/>
                  <a:gd name="connsiteY3" fmla="*/ 62426 h 595253"/>
                  <a:gd name="connsiteX4" fmla="*/ 127191 w 426262"/>
                  <a:gd name="connsiteY4" fmla="*/ 52113 h 595253"/>
                  <a:gd name="connsiteX5" fmla="*/ 147817 w 426262"/>
                  <a:gd name="connsiteY5" fmla="*/ 38363 h 595253"/>
                  <a:gd name="connsiteX6" fmla="*/ 165005 w 426262"/>
                  <a:gd name="connsiteY6" fmla="*/ 24612 h 595253"/>
                  <a:gd name="connsiteX7" fmla="*/ 185630 w 426262"/>
                  <a:gd name="connsiteY7" fmla="*/ 10862 h 595253"/>
                  <a:gd name="connsiteX8" fmla="*/ 195943 w 426262"/>
                  <a:gd name="connsiteY8" fmla="*/ 3987 h 595253"/>
                  <a:gd name="connsiteX9" fmla="*/ 244069 w 426262"/>
                  <a:gd name="connsiteY9" fmla="*/ 3987 h 595253"/>
                  <a:gd name="connsiteX10" fmla="*/ 268133 w 426262"/>
                  <a:gd name="connsiteY10" fmla="*/ 10862 h 595253"/>
                  <a:gd name="connsiteX11" fmla="*/ 288758 w 426262"/>
                  <a:gd name="connsiteY11" fmla="*/ 17737 h 595253"/>
                  <a:gd name="connsiteX12" fmla="*/ 299071 w 426262"/>
                  <a:gd name="connsiteY12" fmla="*/ 21175 h 595253"/>
                  <a:gd name="connsiteX13" fmla="*/ 305946 w 426262"/>
                  <a:gd name="connsiteY13" fmla="*/ 31487 h 595253"/>
                  <a:gd name="connsiteX14" fmla="*/ 312821 w 426262"/>
                  <a:gd name="connsiteY14" fmla="*/ 38363 h 595253"/>
                  <a:gd name="connsiteX15" fmla="*/ 319697 w 426262"/>
                  <a:gd name="connsiteY15" fmla="*/ 58988 h 595253"/>
                  <a:gd name="connsiteX16" fmla="*/ 323134 w 426262"/>
                  <a:gd name="connsiteY16" fmla="*/ 69301 h 595253"/>
                  <a:gd name="connsiteX17" fmla="*/ 333447 w 426262"/>
                  <a:gd name="connsiteY17" fmla="*/ 103677 h 595253"/>
                  <a:gd name="connsiteX18" fmla="*/ 336884 w 426262"/>
                  <a:gd name="connsiteY18" fmla="*/ 113990 h 595253"/>
                  <a:gd name="connsiteX19" fmla="*/ 343760 w 426262"/>
                  <a:gd name="connsiteY19" fmla="*/ 120865 h 595253"/>
                  <a:gd name="connsiteX20" fmla="*/ 354072 w 426262"/>
                  <a:gd name="connsiteY20" fmla="*/ 141490 h 595253"/>
                  <a:gd name="connsiteX21" fmla="*/ 398761 w 426262"/>
                  <a:gd name="connsiteY21" fmla="*/ 151803 h 595253"/>
                  <a:gd name="connsiteX22" fmla="*/ 415949 w 426262"/>
                  <a:gd name="connsiteY22" fmla="*/ 172429 h 595253"/>
                  <a:gd name="connsiteX23" fmla="*/ 415949 w 426262"/>
                  <a:gd name="connsiteY23" fmla="*/ 474937 h 595253"/>
                  <a:gd name="connsiteX24" fmla="*/ 422824 w 426262"/>
                  <a:gd name="connsiteY24" fmla="*/ 543689 h 595253"/>
                  <a:gd name="connsiteX25" fmla="*/ 426262 w 426262"/>
                  <a:gd name="connsiteY25" fmla="*/ 584940 h 595253"/>
                  <a:gd name="connsiteX26" fmla="*/ 415949 w 426262"/>
                  <a:gd name="connsiteY26" fmla="*/ 591815 h 595253"/>
                  <a:gd name="connsiteX27" fmla="*/ 405636 w 426262"/>
                  <a:gd name="connsiteY27" fmla="*/ 595253 h 595253"/>
                  <a:gd name="connsiteX28" fmla="*/ 309384 w 426262"/>
                  <a:gd name="connsiteY28" fmla="*/ 591815 h 595253"/>
                  <a:gd name="connsiteX29" fmla="*/ 271570 w 426262"/>
                  <a:gd name="connsiteY29" fmla="*/ 588378 h 595253"/>
                  <a:gd name="connsiteX30" fmla="*/ 202818 w 426262"/>
                  <a:gd name="connsiteY30" fmla="*/ 581502 h 595253"/>
                  <a:gd name="connsiteX31" fmla="*/ 6875 w 426262"/>
                  <a:gd name="connsiteY31" fmla="*/ 578065 h 595253"/>
                  <a:gd name="connsiteX32" fmla="*/ 3438 w 426262"/>
                  <a:gd name="connsiteY32" fmla="*/ 567752 h 595253"/>
                  <a:gd name="connsiteX33" fmla="*/ 0 w 426262"/>
                  <a:gd name="connsiteY33" fmla="*/ 547126 h 595253"/>
                  <a:gd name="connsiteX34" fmla="*/ 3438 w 426262"/>
                  <a:gd name="connsiteY34" fmla="*/ 327120 h 595253"/>
                  <a:gd name="connsiteX35" fmla="*/ 6875 w 426262"/>
                  <a:gd name="connsiteY35" fmla="*/ 316808 h 595253"/>
                  <a:gd name="connsiteX36" fmla="*/ 10313 w 426262"/>
                  <a:gd name="connsiteY36" fmla="*/ 296182 h 595253"/>
                  <a:gd name="connsiteX37" fmla="*/ 17188 w 426262"/>
                  <a:gd name="connsiteY37" fmla="*/ 258369 h 595253"/>
                  <a:gd name="connsiteX38" fmla="*/ 13751 w 426262"/>
                  <a:gd name="connsiteY38" fmla="*/ 175866 h 595253"/>
                  <a:gd name="connsiteX39" fmla="*/ 17188 w 426262"/>
                  <a:gd name="connsiteY39" fmla="*/ 141490 h 595253"/>
                  <a:gd name="connsiteX40" fmla="*/ 65315 w 426262"/>
                  <a:gd name="connsiteY40" fmla="*/ 138053 h 595253"/>
                  <a:gd name="connsiteX41" fmla="*/ 89378 w 426262"/>
                  <a:gd name="connsiteY41" fmla="*/ 134615 h 595253"/>
                  <a:gd name="connsiteX42" fmla="*/ 96253 w 426262"/>
                  <a:gd name="connsiteY42" fmla="*/ 124302 h 595253"/>
                  <a:gd name="connsiteX43" fmla="*/ 96253 w 426262"/>
                  <a:gd name="connsiteY43" fmla="*/ 107114 h 5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26262" h="595253">
                    <a:moveTo>
                      <a:pt x="96253" y="107114"/>
                    </a:moveTo>
                    <a:cubicBezTo>
                      <a:pt x="97972" y="101385"/>
                      <a:pt x="103025" y="95592"/>
                      <a:pt x="106566" y="89926"/>
                    </a:cubicBezTo>
                    <a:cubicBezTo>
                      <a:pt x="108756" y="86423"/>
                      <a:pt x="111594" y="83309"/>
                      <a:pt x="113441" y="79614"/>
                    </a:cubicBezTo>
                    <a:cubicBezTo>
                      <a:pt x="122366" y="61764"/>
                      <a:pt x="110324" y="75854"/>
                      <a:pt x="123754" y="62426"/>
                    </a:cubicBezTo>
                    <a:cubicBezTo>
                      <a:pt x="124900" y="58988"/>
                      <a:pt x="124629" y="54675"/>
                      <a:pt x="127191" y="52113"/>
                    </a:cubicBezTo>
                    <a:cubicBezTo>
                      <a:pt x="133034" y="46270"/>
                      <a:pt x="141975" y="44206"/>
                      <a:pt x="147817" y="38363"/>
                    </a:cubicBezTo>
                    <a:cubicBezTo>
                      <a:pt x="167810" y="18367"/>
                      <a:pt x="138997" y="46285"/>
                      <a:pt x="165005" y="24612"/>
                    </a:cubicBezTo>
                    <a:cubicBezTo>
                      <a:pt x="182172" y="10306"/>
                      <a:pt x="167507" y="16902"/>
                      <a:pt x="185630" y="10862"/>
                    </a:cubicBezTo>
                    <a:cubicBezTo>
                      <a:pt x="189068" y="8570"/>
                      <a:pt x="192248" y="5835"/>
                      <a:pt x="195943" y="3987"/>
                    </a:cubicBezTo>
                    <a:cubicBezTo>
                      <a:pt x="211969" y="-4026"/>
                      <a:pt x="224630" y="2220"/>
                      <a:pt x="244069" y="3987"/>
                    </a:cubicBezTo>
                    <a:cubicBezTo>
                      <a:pt x="278765" y="15550"/>
                      <a:pt x="224919" y="-2103"/>
                      <a:pt x="268133" y="10862"/>
                    </a:cubicBezTo>
                    <a:cubicBezTo>
                      <a:pt x="275074" y="12944"/>
                      <a:pt x="281883" y="15445"/>
                      <a:pt x="288758" y="17737"/>
                    </a:cubicBezTo>
                    <a:lnTo>
                      <a:pt x="299071" y="21175"/>
                    </a:lnTo>
                    <a:cubicBezTo>
                      <a:pt x="301363" y="24612"/>
                      <a:pt x="303365" y="28261"/>
                      <a:pt x="305946" y="31487"/>
                    </a:cubicBezTo>
                    <a:cubicBezTo>
                      <a:pt x="307971" y="34018"/>
                      <a:pt x="311371" y="35464"/>
                      <a:pt x="312821" y="38363"/>
                    </a:cubicBezTo>
                    <a:cubicBezTo>
                      <a:pt x="316062" y="44845"/>
                      <a:pt x="317405" y="52113"/>
                      <a:pt x="319697" y="58988"/>
                    </a:cubicBezTo>
                    <a:cubicBezTo>
                      <a:pt x="320843" y="62426"/>
                      <a:pt x="322255" y="65786"/>
                      <a:pt x="323134" y="69301"/>
                    </a:cubicBezTo>
                    <a:cubicBezTo>
                      <a:pt x="328331" y="90085"/>
                      <a:pt x="325077" y="78564"/>
                      <a:pt x="333447" y="103677"/>
                    </a:cubicBezTo>
                    <a:cubicBezTo>
                      <a:pt x="334593" y="107115"/>
                      <a:pt x="334322" y="111428"/>
                      <a:pt x="336884" y="113990"/>
                    </a:cubicBezTo>
                    <a:lnTo>
                      <a:pt x="343760" y="120865"/>
                    </a:lnTo>
                    <a:cubicBezTo>
                      <a:pt x="345633" y="126485"/>
                      <a:pt x="348459" y="137982"/>
                      <a:pt x="354072" y="141490"/>
                    </a:cubicBezTo>
                    <a:cubicBezTo>
                      <a:pt x="365260" y="148482"/>
                      <a:pt x="386668" y="150076"/>
                      <a:pt x="398761" y="151803"/>
                    </a:cubicBezTo>
                    <a:cubicBezTo>
                      <a:pt x="423869" y="160172"/>
                      <a:pt x="421145" y="151647"/>
                      <a:pt x="415949" y="172429"/>
                    </a:cubicBezTo>
                    <a:cubicBezTo>
                      <a:pt x="412126" y="329208"/>
                      <a:pt x="410450" y="309960"/>
                      <a:pt x="415949" y="474937"/>
                    </a:cubicBezTo>
                    <a:cubicBezTo>
                      <a:pt x="417889" y="533143"/>
                      <a:pt x="418424" y="501886"/>
                      <a:pt x="422824" y="543689"/>
                    </a:cubicBezTo>
                    <a:cubicBezTo>
                      <a:pt x="424268" y="557411"/>
                      <a:pt x="425116" y="571190"/>
                      <a:pt x="426262" y="584940"/>
                    </a:cubicBezTo>
                    <a:cubicBezTo>
                      <a:pt x="422824" y="587232"/>
                      <a:pt x="419644" y="589967"/>
                      <a:pt x="415949" y="591815"/>
                    </a:cubicBezTo>
                    <a:cubicBezTo>
                      <a:pt x="412708" y="593436"/>
                      <a:pt x="409260" y="595253"/>
                      <a:pt x="405636" y="595253"/>
                    </a:cubicBezTo>
                    <a:cubicBezTo>
                      <a:pt x="373532" y="595253"/>
                      <a:pt x="341468" y="592961"/>
                      <a:pt x="309384" y="591815"/>
                    </a:cubicBezTo>
                    <a:lnTo>
                      <a:pt x="271570" y="588378"/>
                    </a:lnTo>
                    <a:cubicBezTo>
                      <a:pt x="248645" y="586159"/>
                      <a:pt x="225846" y="581906"/>
                      <a:pt x="202818" y="581502"/>
                    </a:cubicBezTo>
                    <a:lnTo>
                      <a:pt x="6875" y="578065"/>
                    </a:lnTo>
                    <a:cubicBezTo>
                      <a:pt x="5729" y="574627"/>
                      <a:pt x="4224" y="571289"/>
                      <a:pt x="3438" y="567752"/>
                    </a:cubicBezTo>
                    <a:cubicBezTo>
                      <a:pt x="1926" y="560948"/>
                      <a:pt x="0" y="554096"/>
                      <a:pt x="0" y="547126"/>
                    </a:cubicBezTo>
                    <a:cubicBezTo>
                      <a:pt x="0" y="473782"/>
                      <a:pt x="1250" y="400432"/>
                      <a:pt x="3438" y="327120"/>
                    </a:cubicBezTo>
                    <a:cubicBezTo>
                      <a:pt x="3546" y="323498"/>
                      <a:pt x="6089" y="320345"/>
                      <a:pt x="6875" y="316808"/>
                    </a:cubicBezTo>
                    <a:cubicBezTo>
                      <a:pt x="8387" y="310004"/>
                      <a:pt x="9066" y="303040"/>
                      <a:pt x="10313" y="296182"/>
                    </a:cubicBezTo>
                    <a:cubicBezTo>
                      <a:pt x="19909" y="243409"/>
                      <a:pt x="7075" y="319054"/>
                      <a:pt x="17188" y="258369"/>
                    </a:cubicBezTo>
                    <a:cubicBezTo>
                      <a:pt x="16042" y="230868"/>
                      <a:pt x="13751" y="203391"/>
                      <a:pt x="13751" y="175866"/>
                    </a:cubicBezTo>
                    <a:cubicBezTo>
                      <a:pt x="13751" y="164350"/>
                      <a:pt x="7902" y="148300"/>
                      <a:pt x="17188" y="141490"/>
                    </a:cubicBezTo>
                    <a:cubicBezTo>
                      <a:pt x="30158" y="131979"/>
                      <a:pt x="49273" y="139199"/>
                      <a:pt x="65315" y="138053"/>
                    </a:cubicBezTo>
                    <a:cubicBezTo>
                      <a:pt x="73336" y="136907"/>
                      <a:pt x="81974" y="137906"/>
                      <a:pt x="89378" y="134615"/>
                    </a:cubicBezTo>
                    <a:cubicBezTo>
                      <a:pt x="93153" y="132937"/>
                      <a:pt x="94575" y="128077"/>
                      <a:pt x="96253" y="124302"/>
                    </a:cubicBezTo>
                    <a:cubicBezTo>
                      <a:pt x="99196" y="117680"/>
                      <a:pt x="94534" y="112843"/>
                      <a:pt x="96253" y="107114"/>
                    </a:cubicBezTo>
                    <a:close/>
                  </a:path>
                </a:pathLst>
              </a:cu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32" name="Rectangle 31">
                <a:extLst>
                  <a:ext uri="{FF2B5EF4-FFF2-40B4-BE49-F238E27FC236}">
                    <a16:creationId xmlns:a16="http://schemas.microsoft.com/office/drawing/2014/main" id="{85581CF3-953E-CB84-F3E7-E090FBC8E143}"/>
                  </a:ext>
                </a:extLst>
              </p:cNvPr>
              <p:cNvSpPr/>
              <p:nvPr/>
            </p:nvSpPr>
            <p:spPr>
              <a:xfrm>
                <a:off x="3095626" y="3451224"/>
                <a:ext cx="619124" cy="123825"/>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33" name="Rectangle 32">
                <a:extLst>
                  <a:ext uri="{FF2B5EF4-FFF2-40B4-BE49-F238E27FC236}">
                    <a16:creationId xmlns:a16="http://schemas.microsoft.com/office/drawing/2014/main" id="{5E4B811A-449F-7969-0B3F-ECD2B21D40F7}"/>
                  </a:ext>
                </a:extLst>
              </p:cNvPr>
              <p:cNvSpPr/>
              <p:nvPr/>
            </p:nvSpPr>
            <p:spPr>
              <a:xfrm>
                <a:off x="3159125" y="2908301"/>
                <a:ext cx="492125" cy="51435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grpSp>
        <p:sp>
          <p:nvSpPr>
            <p:cNvPr id="34" name="Rectangle: Rounded Corners 9">
              <a:extLst>
                <a:ext uri="{FF2B5EF4-FFF2-40B4-BE49-F238E27FC236}">
                  <a16:creationId xmlns:a16="http://schemas.microsoft.com/office/drawing/2014/main" id="{DA35F53F-B97C-D20F-86F7-362E9C9A3DA5}"/>
                </a:ext>
              </a:extLst>
            </p:cNvPr>
            <p:cNvSpPr/>
            <p:nvPr/>
          </p:nvSpPr>
          <p:spPr>
            <a:xfrm>
              <a:off x="3865166" y="3481860"/>
              <a:ext cx="1204368" cy="400110"/>
            </a:xfrm>
            <a:prstGeom prst="rect">
              <a:avLst/>
            </a:prstGeom>
            <a:solidFill>
              <a:srgbClr val="3C9B34"/>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Chris</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grpSp>
        <p:nvGrpSpPr>
          <p:cNvPr id="38" name="Group 37">
            <a:extLst>
              <a:ext uri="{FF2B5EF4-FFF2-40B4-BE49-F238E27FC236}">
                <a16:creationId xmlns:a16="http://schemas.microsoft.com/office/drawing/2014/main" id="{C7C18FA3-D3E6-4C31-F7C3-56CBD1A92AD4}"/>
              </a:ext>
            </a:extLst>
          </p:cNvPr>
          <p:cNvGrpSpPr/>
          <p:nvPr/>
        </p:nvGrpSpPr>
        <p:grpSpPr>
          <a:xfrm>
            <a:off x="7133898" y="2447660"/>
            <a:ext cx="1204369" cy="1435949"/>
            <a:chOff x="-636116" y="2746249"/>
            <a:chExt cx="1133522" cy="1528695"/>
          </a:xfrm>
        </p:grpSpPr>
        <p:pic>
          <p:nvPicPr>
            <p:cNvPr id="39" name="Graphic 38">
              <a:extLst>
                <a:ext uri="{FF2B5EF4-FFF2-40B4-BE49-F238E27FC236}">
                  <a16:creationId xmlns:a16="http://schemas.microsoft.com/office/drawing/2014/main" id="{6F1370D2-0BB1-3497-74A4-7F46CB6025BA}"/>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6116" y="2746249"/>
              <a:ext cx="1133522" cy="1133522"/>
            </a:xfrm>
            <a:prstGeom prst="rect">
              <a:avLst/>
            </a:prstGeom>
          </p:spPr>
        </p:pic>
        <p:sp>
          <p:nvSpPr>
            <p:cNvPr id="40" name="Rectangle: Rounded Corners 9">
              <a:extLst>
                <a:ext uri="{FF2B5EF4-FFF2-40B4-BE49-F238E27FC236}">
                  <a16:creationId xmlns:a16="http://schemas.microsoft.com/office/drawing/2014/main" id="{28FC0A63-C24C-C057-E2DE-302B2176B17E}"/>
                </a:ext>
              </a:extLst>
            </p:cNvPr>
            <p:cNvSpPr/>
            <p:nvPr/>
          </p:nvSpPr>
          <p:spPr>
            <a:xfrm>
              <a:off x="-636115" y="3848991"/>
              <a:ext cx="1133521" cy="425953"/>
            </a:xfrm>
            <a:prstGeom prst="rect">
              <a:avLst/>
            </a:prstGeom>
            <a:solidFill>
              <a:srgbClr val="00A89E"/>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Judy</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grpSp>
        <p:nvGrpSpPr>
          <p:cNvPr id="41" name="Group 40">
            <a:extLst>
              <a:ext uri="{FF2B5EF4-FFF2-40B4-BE49-F238E27FC236}">
                <a16:creationId xmlns:a16="http://schemas.microsoft.com/office/drawing/2014/main" id="{9132C7E4-CA1E-C525-CDC4-635C5E4E4B78}"/>
              </a:ext>
            </a:extLst>
          </p:cNvPr>
          <p:cNvGrpSpPr>
            <a:grpSpLocks noChangeAspect="1"/>
          </p:cNvGrpSpPr>
          <p:nvPr/>
        </p:nvGrpSpPr>
        <p:grpSpPr>
          <a:xfrm>
            <a:off x="6865211" y="3643395"/>
            <a:ext cx="1920240" cy="1920240"/>
            <a:chOff x="1334636" y="5082915"/>
            <a:chExt cx="1598184" cy="1598184"/>
          </a:xfrm>
        </p:grpSpPr>
        <p:pic>
          <p:nvPicPr>
            <p:cNvPr id="42" name="Graphic 41">
              <a:extLst>
                <a:ext uri="{FF2B5EF4-FFF2-40B4-BE49-F238E27FC236}">
                  <a16:creationId xmlns:a16="http://schemas.microsoft.com/office/drawing/2014/main" id="{0AE984B9-F9BE-6681-9805-ACFF779BA4FD}"/>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1334636" y="5082915"/>
              <a:ext cx="1598184" cy="1598184"/>
            </a:xfrm>
            <a:prstGeom prst="rect">
              <a:avLst/>
            </a:prstGeom>
          </p:spPr>
        </p:pic>
        <p:sp>
          <p:nvSpPr>
            <p:cNvPr id="43" name="TextBox 42">
              <a:extLst>
                <a:ext uri="{FF2B5EF4-FFF2-40B4-BE49-F238E27FC236}">
                  <a16:creationId xmlns:a16="http://schemas.microsoft.com/office/drawing/2014/main" id="{EBE9C209-26C6-1045-CCBA-EA8955D02021}"/>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3C9B34"/>
                  </a:solidFill>
                  <a:effectLst/>
                  <a:uLnTx/>
                  <a:uFillTx/>
                  <a:latin typeface="Aptos" panose="02110004020202020204"/>
                  <a:ea typeface="+mn-ea"/>
                  <a:cs typeface="+mn-cs"/>
                </a:rPr>
                <a:t>Chris</a:t>
              </a:r>
              <a:endParaRPr kumimoji="0" lang="en-US" sz="1800" b="1" i="0" u="none" strike="noStrike" kern="0" cap="none" spc="0" normalizeH="0" baseline="0" noProof="0">
                <a:ln>
                  <a:noFill/>
                </a:ln>
                <a:solidFill>
                  <a:srgbClr val="3C9B34"/>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3C9B34"/>
                  </a:solidFill>
                  <a:effectLst/>
                  <a:uLnTx/>
                  <a:uFillTx/>
                  <a:latin typeface="Aptos" panose="02110004020202020204"/>
                  <a:ea typeface="+mn-ea"/>
                  <a:cs typeface="+mn-cs"/>
                </a:rPr>
                <a:t>$4M</a:t>
              </a:r>
            </a:p>
          </p:txBody>
        </p:sp>
      </p:grpSp>
    </p:spTree>
    <p:extLst>
      <p:ext uri="{BB962C8B-B14F-4D97-AF65-F5344CB8AC3E}">
        <p14:creationId xmlns:p14="http://schemas.microsoft.com/office/powerpoint/2010/main" val="2342996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92C82-04BE-368B-D6E8-ECFAF597956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ADE740C-7744-C9B3-2AA7-4EBA8139558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2" name="Title 3">
            <a:extLst>
              <a:ext uri="{FF2B5EF4-FFF2-40B4-BE49-F238E27FC236}">
                <a16:creationId xmlns:a16="http://schemas.microsoft.com/office/drawing/2014/main" id="{A703EF3E-264F-F49B-8552-DDF1CA6BB5EA}"/>
              </a:ext>
            </a:extLst>
          </p:cNvPr>
          <p:cNvSpPr txBox="1">
            <a:spLocks/>
          </p:cNvSpPr>
          <p:nvPr/>
        </p:nvSpPr>
        <p:spPr>
          <a:xfrm>
            <a:off x="457201" y="457200"/>
            <a:ext cx="10237076" cy="501804"/>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3C9B34"/>
                </a:solidFill>
                <a:effectLst/>
                <a:uLnTx/>
                <a:uFillTx/>
                <a:latin typeface="Aptos" panose="020B0004020202020204" pitchFamily="34" charset="0"/>
                <a:ea typeface="+mj-ea"/>
                <a:cs typeface="+mj-cs"/>
              </a:rPr>
              <a:t>Cross Purchase </a:t>
            </a:r>
            <a:r>
              <a:rPr kumimoji="0" lang="en-US" sz="3600" b="0" i="0" u="none" strike="noStrike" kern="1200" cap="none" spc="0" normalizeH="0" baseline="0" noProof="0">
                <a:ln>
                  <a:noFill/>
                </a:ln>
                <a:solidFill>
                  <a:srgbClr val="3C9B34"/>
                </a:solidFill>
                <a:effectLst/>
                <a:uLnTx/>
                <a:uFillTx/>
                <a:latin typeface="Aptos" panose="020B0004020202020204" pitchFamily="34" charset="0"/>
                <a:ea typeface="+mj-ea"/>
                <a:cs typeface="+mj-cs"/>
              </a:rPr>
              <a:t>Agreements</a:t>
            </a:r>
          </a:p>
        </p:txBody>
      </p:sp>
      <p:sp>
        <p:nvSpPr>
          <p:cNvPr id="15" name="Death proceeds">
            <a:extLst>
              <a:ext uri="{FF2B5EF4-FFF2-40B4-BE49-F238E27FC236}">
                <a16:creationId xmlns:a16="http://schemas.microsoft.com/office/drawing/2014/main" id="{55226796-A795-0399-2FB0-AA301F1DA9C3}"/>
              </a:ext>
            </a:extLst>
          </p:cNvPr>
          <p:cNvSpPr txBox="1"/>
          <p:nvPr/>
        </p:nvSpPr>
        <p:spPr>
          <a:xfrm>
            <a:off x="6829632" y="1819023"/>
            <a:ext cx="1576014" cy="584775"/>
          </a:xfrm>
          <a:prstGeom prst="rect">
            <a:avLst/>
          </a:prstGeom>
          <a:solidFill>
            <a:schemeClr val="bg1"/>
          </a:solidFill>
          <a:effectLst>
            <a:outerShdw blurRad="63500" sx="102000" sy="102000" algn="ctr" rotWithShape="0">
              <a:prstClr val="black">
                <a:alpha val="40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D9B35"/>
                </a:solidFill>
                <a:effectLst/>
                <a:uLnTx/>
                <a:uFillTx/>
                <a:latin typeface="Aptos" panose="02110004020202020204"/>
                <a:ea typeface="+mn-ea"/>
                <a:cs typeface="+mn-cs"/>
              </a:rPr>
              <a:t>$4M death proceeds</a:t>
            </a:r>
          </a:p>
        </p:txBody>
      </p:sp>
      <p:grpSp>
        <p:nvGrpSpPr>
          <p:cNvPr id="5" name="Group 4">
            <a:extLst>
              <a:ext uri="{FF2B5EF4-FFF2-40B4-BE49-F238E27FC236}">
                <a16:creationId xmlns:a16="http://schemas.microsoft.com/office/drawing/2014/main" id="{0A29A59C-1FB7-B8DA-2478-37C77E807C5F}"/>
              </a:ext>
            </a:extLst>
          </p:cNvPr>
          <p:cNvGrpSpPr/>
          <p:nvPr/>
        </p:nvGrpSpPr>
        <p:grpSpPr>
          <a:xfrm>
            <a:off x="9314484" y="1797865"/>
            <a:ext cx="2877516" cy="881501"/>
            <a:chOff x="9314484" y="1386690"/>
            <a:chExt cx="2877516" cy="881501"/>
          </a:xfrm>
        </p:grpSpPr>
        <p:sp>
          <p:nvSpPr>
            <p:cNvPr id="20" name="Freeform 40">
              <a:extLst>
                <a:ext uri="{FF2B5EF4-FFF2-40B4-BE49-F238E27FC236}">
                  <a16:creationId xmlns:a16="http://schemas.microsoft.com/office/drawing/2014/main" id="{D06C98F4-BA9B-3078-B132-0E53248CB2B9}"/>
                </a:ext>
              </a:extLst>
            </p:cNvPr>
            <p:cNvSpPr/>
            <p:nvPr/>
          </p:nvSpPr>
          <p:spPr>
            <a:xfrm>
              <a:off x="9314484" y="1386690"/>
              <a:ext cx="2877516" cy="881501"/>
            </a:xfrm>
            <a:custGeom>
              <a:avLst/>
              <a:gdLst>
                <a:gd name="connsiteX0" fmla="*/ 881501 w 2877516"/>
                <a:gd name="connsiteY0" fmla="*/ 0 h 881501"/>
                <a:gd name="connsiteX1" fmla="*/ 1522419 w 2877516"/>
                <a:gd name="connsiteY1" fmla="*/ 0 h 881501"/>
                <a:gd name="connsiteX2" fmla="*/ 1747618 w 2877516"/>
                <a:gd name="connsiteY2" fmla="*/ 0 h 881501"/>
                <a:gd name="connsiteX3" fmla="*/ 2877516 w 2877516"/>
                <a:gd name="connsiteY3" fmla="*/ 0 h 881501"/>
                <a:gd name="connsiteX4" fmla="*/ 2877516 w 2877516"/>
                <a:gd name="connsiteY4" fmla="*/ 881501 h 881501"/>
                <a:gd name="connsiteX5" fmla="*/ 1747618 w 2877516"/>
                <a:gd name="connsiteY5" fmla="*/ 881501 h 881501"/>
                <a:gd name="connsiteX6" fmla="*/ 1522419 w 2877516"/>
                <a:gd name="connsiteY6" fmla="*/ 881501 h 881501"/>
                <a:gd name="connsiteX7" fmla="*/ 0 w 2877516"/>
                <a:gd name="connsiteY7" fmla="*/ 881501 h 88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16" h="881501">
                  <a:moveTo>
                    <a:pt x="881501" y="0"/>
                  </a:moveTo>
                  <a:lnTo>
                    <a:pt x="1522419" y="0"/>
                  </a:lnTo>
                  <a:lnTo>
                    <a:pt x="1747618" y="0"/>
                  </a:lnTo>
                  <a:lnTo>
                    <a:pt x="2877516" y="0"/>
                  </a:lnTo>
                  <a:lnTo>
                    <a:pt x="2877516" y="881501"/>
                  </a:lnTo>
                  <a:lnTo>
                    <a:pt x="1747618" y="881501"/>
                  </a:lnTo>
                  <a:lnTo>
                    <a:pt x="1522419" y="881501"/>
                  </a:lnTo>
                  <a:lnTo>
                    <a:pt x="0" y="881501"/>
                  </a:lnTo>
                  <a:close/>
                </a:path>
              </a:pathLst>
            </a:custGeom>
            <a:solidFill>
              <a:srgbClr val="F3F3F5">
                <a:alpha val="85287"/>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21" name="TextBox 20">
              <a:extLst>
                <a:ext uri="{FF2B5EF4-FFF2-40B4-BE49-F238E27FC236}">
                  <a16:creationId xmlns:a16="http://schemas.microsoft.com/office/drawing/2014/main" id="{B2CE2A21-71D5-28DF-CAE5-B0762978FD22}"/>
                </a:ext>
              </a:extLst>
            </p:cNvPr>
            <p:cNvSpPr txBox="1"/>
            <p:nvPr/>
          </p:nvSpPr>
          <p:spPr>
            <a:xfrm>
              <a:off x="10173502" y="1565830"/>
              <a:ext cx="1679944" cy="52322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3E3F3C"/>
                  </a:solidFill>
                  <a:effectLst/>
                  <a:uLnTx/>
                  <a:uFillTx/>
                  <a:latin typeface="Aptos" panose="02110004020202020204"/>
                  <a:ea typeface="+mn-ea"/>
                  <a:cs typeface="+mn-cs"/>
                </a:rPr>
                <a:t>Business value = $8M</a:t>
              </a:r>
            </a:p>
          </p:txBody>
        </p:sp>
        <p:pic>
          <p:nvPicPr>
            <p:cNvPr id="22" name="Graphic 21">
              <a:extLst>
                <a:ext uri="{FF2B5EF4-FFF2-40B4-BE49-F238E27FC236}">
                  <a16:creationId xmlns:a16="http://schemas.microsoft.com/office/drawing/2014/main" id="{A83171C5-82D3-EA1F-B708-8E2C1E824F0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93072" y="1507400"/>
              <a:ext cx="640080" cy="640080"/>
            </a:xfrm>
            <a:prstGeom prst="rect">
              <a:avLst/>
            </a:prstGeom>
          </p:spPr>
        </p:pic>
      </p:grpSp>
      <p:pic>
        <p:nvPicPr>
          <p:cNvPr id="23" name="Carrier">
            <a:extLst>
              <a:ext uri="{FF2B5EF4-FFF2-40B4-BE49-F238E27FC236}">
                <a16:creationId xmlns:a16="http://schemas.microsoft.com/office/drawing/2014/main" id="{E2216A9A-9899-1A16-1E37-E168357C33C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5046496" y="1168081"/>
            <a:ext cx="1500987" cy="1500987"/>
          </a:xfrm>
          <a:prstGeom prst="rect">
            <a:avLst/>
          </a:prstGeom>
        </p:spPr>
      </p:pic>
      <p:cxnSp>
        <p:nvCxnSpPr>
          <p:cNvPr id="24" name="Death proceeds to C">
            <a:extLst>
              <a:ext uri="{FF2B5EF4-FFF2-40B4-BE49-F238E27FC236}">
                <a16:creationId xmlns:a16="http://schemas.microsoft.com/office/drawing/2014/main" id="{C2BC6668-840D-FDCC-73B6-389611485093}"/>
              </a:ext>
            </a:extLst>
          </p:cNvPr>
          <p:cNvCxnSpPr>
            <a:cxnSpLocks/>
          </p:cNvCxnSpPr>
          <p:nvPr/>
        </p:nvCxnSpPr>
        <p:spPr>
          <a:xfrm>
            <a:off x="6419366" y="2130623"/>
            <a:ext cx="613410" cy="498174"/>
          </a:xfrm>
          <a:prstGeom prst="straightConnector1">
            <a:avLst/>
          </a:prstGeom>
          <a:noFill/>
          <a:ln w="28575" cap="flat" cmpd="sng" algn="ctr">
            <a:solidFill>
              <a:srgbClr val="3E3F3C"/>
            </a:solidFill>
            <a:prstDash val="solid"/>
            <a:miter lim="800000"/>
            <a:tailEnd type="triangle"/>
          </a:ln>
          <a:effectLst/>
        </p:spPr>
      </p:cxnSp>
      <p:grpSp>
        <p:nvGrpSpPr>
          <p:cNvPr id="28" name="Group 27">
            <a:extLst>
              <a:ext uri="{FF2B5EF4-FFF2-40B4-BE49-F238E27FC236}">
                <a16:creationId xmlns:a16="http://schemas.microsoft.com/office/drawing/2014/main" id="{0D781913-2F58-608A-825F-AD8E3793A129}"/>
              </a:ext>
            </a:extLst>
          </p:cNvPr>
          <p:cNvGrpSpPr>
            <a:grpSpLocks noChangeAspect="1"/>
          </p:cNvGrpSpPr>
          <p:nvPr/>
        </p:nvGrpSpPr>
        <p:grpSpPr>
          <a:xfrm>
            <a:off x="1531231" y="3643395"/>
            <a:ext cx="1920240" cy="1920240"/>
            <a:chOff x="1334636" y="5082915"/>
            <a:chExt cx="1598184" cy="1598184"/>
          </a:xfrm>
        </p:grpSpPr>
        <p:pic>
          <p:nvPicPr>
            <p:cNvPr id="29" name="Graphic 28">
              <a:extLst>
                <a:ext uri="{FF2B5EF4-FFF2-40B4-BE49-F238E27FC236}">
                  <a16:creationId xmlns:a16="http://schemas.microsoft.com/office/drawing/2014/main" id="{7942E036-179C-A23C-D206-85CE8790957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334636" y="5082915"/>
              <a:ext cx="1598184" cy="1598184"/>
            </a:xfrm>
            <a:prstGeom prst="rect">
              <a:avLst/>
            </a:prstGeom>
          </p:spPr>
        </p:pic>
        <p:sp>
          <p:nvSpPr>
            <p:cNvPr id="30" name="TextBox 29">
              <a:extLst>
                <a:ext uri="{FF2B5EF4-FFF2-40B4-BE49-F238E27FC236}">
                  <a16:creationId xmlns:a16="http://schemas.microsoft.com/office/drawing/2014/main" id="{9F4BB3DB-A1B2-F0FE-099B-394F2A1C1D8D}"/>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00A89E"/>
                  </a:solidFill>
                  <a:effectLst/>
                  <a:uLnTx/>
                  <a:uFillTx/>
                  <a:latin typeface="Aptos" panose="02110004020202020204"/>
                  <a:ea typeface="+mn-ea"/>
                  <a:cs typeface="+mn-cs"/>
                </a:rPr>
                <a:t>Judy</a:t>
              </a:r>
              <a:endParaRPr kumimoji="0" lang="en-US" sz="1800" b="1" i="0" u="none" strike="noStrike" kern="0" cap="none" spc="0" normalizeH="0" baseline="0" noProof="0">
                <a:ln>
                  <a:noFill/>
                </a:ln>
                <a:solidFill>
                  <a:srgbClr val="00A89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A89E"/>
                  </a:solidFill>
                  <a:effectLst/>
                  <a:uLnTx/>
                  <a:uFillTx/>
                  <a:latin typeface="Aptos" panose="02110004020202020204"/>
                  <a:ea typeface="+mn-ea"/>
                  <a:cs typeface="+mn-cs"/>
                </a:rPr>
                <a:t>$4M</a:t>
              </a:r>
            </a:p>
          </p:txBody>
        </p:sp>
      </p:grpSp>
      <p:sp>
        <p:nvSpPr>
          <p:cNvPr id="35" name="B's Estate">
            <a:extLst>
              <a:ext uri="{FF2B5EF4-FFF2-40B4-BE49-F238E27FC236}">
                <a16:creationId xmlns:a16="http://schemas.microsoft.com/office/drawing/2014/main" id="{BBD52EF3-A16E-C46E-F1E7-2718C0021F01}"/>
              </a:ext>
            </a:extLst>
          </p:cNvPr>
          <p:cNvSpPr/>
          <p:nvPr/>
        </p:nvSpPr>
        <p:spPr>
          <a:xfrm>
            <a:off x="1563715" y="3187637"/>
            <a:ext cx="1669523" cy="731520"/>
          </a:xfrm>
          <a:prstGeom prst="rect">
            <a:avLst/>
          </a:prstGeom>
          <a:solidFill>
            <a:srgbClr val="3D9B3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rPr>
              <a:t>Chris’s estate</a:t>
            </a:r>
          </a:p>
        </p:txBody>
      </p:sp>
      <p:grpSp>
        <p:nvGrpSpPr>
          <p:cNvPr id="36" name="Group 35">
            <a:extLst>
              <a:ext uri="{FF2B5EF4-FFF2-40B4-BE49-F238E27FC236}">
                <a16:creationId xmlns:a16="http://schemas.microsoft.com/office/drawing/2014/main" id="{090FC2E7-D0C6-1F0A-1C51-36ACD6B7AD0C}"/>
              </a:ext>
            </a:extLst>
          </p:cNvPr>
          <p:cNvGrpSpPr/>
          <p:nvPr/>
        </p:nvGrpSpPr>
        <p:grpSpPr>
          <a:xfrm>
            <a:off x="3572373" y="2992559"/>
            <a:ext cx="2576967" cy="400110"/>
            <a:chOff x="2880915" y="3570732"/>
            <a:chExt cx="2576967" cy="400110"/>
          </a:xfrm>
        </p:grpSpPr>
        <p:sp>
          <p:nvSpPr>
            <p:cNvPr id="37" name="Business Interest">
              <a:extLst>
                <a:ext uri="{FF2B5EF4-FFF2-40B4-BE49-F238E27FC236}">
                  <a16:creationId xmlns:a16="http://schemas.microsoft.com/office/drawing/2014/main" id="{ABACB673-4AE0-1456-DF1B-423FC21BCC1E}"/>
                </a:ext>
              </a:extLst>
            </p:cNvPr>
            <p:cNvSpPr txBox="1"/>
            <p:nvPr/>
          </p:nvSpPr>
          <p:spPr>
            <a:xfrm>
              <a:off x="2880915" y="3570732"/>
              <a:ext cx="2512669" cy="400110"/>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3C9B34"/>
                  </a:solidFill>
                  <a:effectLst/>
                  <a:uLnTx/>
                  <a:uFillTx/>
                  <a:latin typeface="Aptos" panose="02110004020202020204"/>
                  <a:ea typeface="+mn-ea"/>
                  <a:cs typeface="+mn-cs"/>
                </a:rPr>
                <a:t>50 Shares</a:t>
              </a:r>
            </a:p>
          </p:txBody>
        </p:sp>
        <p:cxnSp>
          <p:nvCxnSpPr>
            <p:cNvPr id="38" name="Straight Arrow Connector 37">
              <a:extLst>
                <a:ext uri="{FF2B5EF4-FFF2-40B4-BE49-F238E27FC236}">
                  <a16:creationId xmlns:a16="http://schemas.microsoft.com/office/drawing/2014/main" id="{4A410B75-843B-FA64-3FCD-D0772DC3F9AF}"/>
                </a:ext>
              </a:extLst>
            </p:cNvPr>
            <p:cNvCxnSpPr>
              <a:cxnSpLocks/>
            </p:cNvCxnSpPr>
            <p:nvPr/>
          </p:nvCxnSpPr>
          <p:spPr>
            <a:xfrm>
              <a:off x="2981382" y="3958530"/>
              <a:ext cx="2476500" cy="0"/>
            </a:xfrm>
            <a:prstGeom prst="straightConnector1">
              <a:avLst/>
            </a:prstGeom>
            <a:noFill/>
            <a:ln w="34925" cap="flat" cmpd="sng" algn="ctr">
              <a:solidFill>
                <a:srgbClr val="3C9B34"/>
              </a:solidFill>
              <a:prstDash val="solid"/>
              <a:miter lim="800000"/>
              <a:tailEnd type="triangle" w="lg" len="lg"/>
            </a:ln>
            <a:effectLst/>
          </p:spPr>
        </p:cxnSp>
      </p:grpSp>
      <p:grpSp>
        <p:nvGrpSpPr>
          <p:cNvPr id="39" name="Group 38">
            <a:extLst>
              <a:ext uri="{FF2B5EF4-FFF2-40B4-BE49-F238E27FC236}">
                <a16:creationId xmlns:a16="http://schemas.microsoft.com/office/drawing/2014/main" id="{B7D8A87E-A1BC-66B0-34A0-8F57716595E9}"/>
              </a:ext>
            </a:extLst>
          </p:cNvPr>
          <p:cNvGrpSpPr/>
          <p:nvPr/>
        </p:nvGrpSpPr>
        <p:grpSpPr>
          <a:xfrm>
            <a:off x="3681300" y="3703017"/>
            <a:ext cx="2476500" cy="406847"/>
            <a:chOff x="2981382" y="4158585"/>
            <a:chExt cx="2476500" cy="406847"/>
          </a:xfrm>
        </p:grpSpPr>
        <p:sp>
          <p:nvSpPr>
            <p:cNvPr id="40" name="Business Interest">
              <a:extLst>
                <a:ext uri="{FF2B5EF4-FFF2-40B4-BE49-F238E27FC236}">
                  <a16:creationId xmlns:a16="http://schemas.microsoft.com/office/drawing/2014/main" id="{70BDA4DB-259F-2637-1949-7DF507972B39}"/>
                </a:ext>
              </a:extLst>
            </p:cNvPr>
            <p:cNvSpPr txBox="1"/>
            <p:nvPr/>
          </p:nvSpPr>
          <p:spPr>
            <a:xfrm>
              <a:off x="3133527" y="4165322"/>
              <a:ext cx="2172211"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3C9B34"/>
                  </a:solidFill>
                  <a:effectLst/>
                  <a:uLnTx/>
                  <a:uFillTx/>
                  <a:latin typeface="Aptos" panose="02110004020202020204"/>
                  <a:ea typeface="+mn-ea"/>
                  <a:cs typeface="+mn-cs"/>
                </a:rPr>
                <a:t>$4M</a:t>
              </a:r>
            </a:p>
          </p:txBody>
        </p:sp>
        <p:cxnSp>
          <p:nvCxnSpPr>
            <p:cNvPr id="41" name="Straight Arrow Connector 40">
              <a:extLst>
                <a:ext uri="{FF2B5EF4-FFF2-40B4-BE49-F238E27FC236}">
                  <a16:creationId xmlns:a16="http://schemas.microsoft.com/office/drawing/2014/main" id="{457CCE0A-225A-18E0-DC5C-A7BDF6D02964}"/>
                </a:ext>
              </a:extLst>
            </p:cNvPr>
            <p:cNvCxnSpPr>
              <a:cxnSpLocks/>
            </p:cNvCxnSpPr>
            <p:nvPr/>
          </p:nvCxnSpPr>
          <p:spPr>
            <a:xfrm flipH="1">
              <a:off x="2981382" y="4158585"/>
              <a:ext cx="2476500" cy="0"/>
            </a:xfrm>
            <a:prstGeom prst="straightConnector1">
              <a:avLst/>
            </a:prstGeom>
            <a:noFill/>
            <a:ln w="34925" cap="flat" cmpd="sng" algn="ctr">
              <a:solidFill>
                <a:srgbClr val="3C9B34"/>
              </a:solidFill>
              <a:prstDash val="solid"/>
              <a:miter lim="800000"/>
              <a:tailEnd type="triangle" w="lg" len="lg"/>
            </a:ln>
            <a:effectLst/>
          </p:spPr>
        </p:cxnSp>
      </p:grpSp>
      <p:grpSp>
        <p:nvGrpSpPr>
          <p:cNvPr id="48" name="Group 47">
            <a:extLst>
              <a:ext uri="{FF2B5EF4-FFF2-40B4-BE49-F238E27FC236}">
                <a16:creationId xmlns:a16="http://schemas.microsoft.com/office/drawing/2014/main" id="{4204079D-25C7-6FA3-1B51-2B6C9B222C5A}"/>
              </a:ext>
            </a:extLst>
          </p:cNvPr>
          <p:cNvGrpSpPr/>
          <p:nvPr/>
        </p:nvGrpSpPr>
        <p:grpSpPr>
          <a:xfrm>
            <a:off x="7133898" y="2447660"/>
            <a:ext cx="1204369" cy="1435949"/>
            <a:chOff x="-636116" y="2746249"/>
            <a:chExt cx="1133522" cy="1528695"/>
          </a:xfrm>
        </p:grpSpPr>
        <p:pic>
          <p:nvPicPr>
            <p:cNvPr id="49" name="Graphic 48">
              <a:extLst>
                <a:ext uri="{FF2B5EF4-FFF2-40B4-BE49-F238E27FC236}">
                  <a16:creationId xmlns:a16="http://schemas.microsoft.com/office/drawing/2014/main" id="{402176B2-4DD7-C27F-C970-704043CD4488}"/>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36116" y="2746249"/>
              <a:ext cx="1133522" cy="1133522"/>
            </a:xfrm>
            <a:prstGeom prst="rect">
              <a:avLst/>
            </a:prstGeom>
          </p:spPr>
        </p:pic>
        <p:sp>
          <p:nvSpPr>
            <p:cNvPr id="50" name="Rectangle: Rounded Corners 9">
              <a:extLst>
                <a:ext uri="{FF2B5EF4-FFF2-40B4-BE49-F238E27FC236}">
                  <a16:creationId xmlns:a16="http://schemas.microsoft.com/office/drawing/2014/main" id="{D45406EA-2A6B-0D67-AAD8-847E7F31E72E}"/>
                </a:ext>
              </a:extLst>
            </p:cNvPr>
            <p:cNvSpPr/>
            <p:nvPr/>
          </p:nvSpPr>
          <p:spPr>
            <a:xfrm>
              <a:off x="-636115" y="3848991"/>
              <a:ext cx="1133521" cy="425953"/>
            </a:xfrm>
            <a:prstGeom prst="rect">
              <a:avLst/>
            </a:prstGeom>
            <a:solidFill>
              <a:srgbClr val="00A89E"/>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Judy</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grpSp>
        <p:nvGrpSpPr>
          <p:cNvPr id="51" name="Group 50">
            <a:extLst>
              <a:ext uri="{FF2B5EF4-FFF2-40B4-BE49-F238E27FC236}">
                <a16:creationId xmlns:a16="http://schemas.microsoft.com/office/drawing/2014/main" id="{AF286406-FC79-6FEE-3855-58FC75EFA1C1}"/>
              </a:ext>
            </a:extLst>
          </p:cNvPr>
          <p:cNvGrpSpPr>
            <a:grpSpLocks noChangeAspect="1"/>
          </p:cNvGrpSpPr>
          <p:nvPr/>
        </p:nvGrpSpPr>
        <p:grpSpPr>
          <a:xfrm>
            <a:off x="6865211" y="3643395"/>
            <a:ext cx="1920240" cy="1920240"/>
            <a:chOff x="1334636" y="5082915"/>
            <a:chExt cx="1598184" cy="1598184"/>
          </a:xfrm>
        </p:grpSpPr>
        <p:pic>
          <p:nvPicPr>
            <p:cNvPr id="52" name="Graphic 51">
              <a:extLst>
                <a:ext uri="{FF2B5EF4-FFF2-40B4-BE49-F238E27FC236}">
                  <a16:creationId xmlns:a16="http://schemas.microsoft.com/office/drawing/2014/main" id="{8F39DC35-7C75-58AA-0C3C-EC1AE2BF79D3}"/>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1334636" y="5082915"/>
              <a:ext cx="1598184" cy="1598184"/>
            </a:xfrm>
            <a:prstGeom prst="rect">
              <a:avLst/>
            </a:prstGeom>
          </p:spPr>
        </p:pic>
        <p:sp>
          <p:nvSpPr>
            <p:cNvPr id="53" name="TextBox 52">
              <a:extLst>
                <a:ext uri="{FF2B5EF4-FFF2-40B4-BE49-F238E27FC236}">
                  <a16:creationId xmlns:a16="http://schemas.microsoft.com/office/drawing/2014/main" id="{63947E4D-D5AA-0588-3992-B75AC45BE80D}"/>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3F3F5">
                      <a:lumMod val="50000"/>
                    </a:srgbClr>
                  </a:solidFill>
                  <a:effectLst/>
                  <a:uLnTx/>
                  <a:uFillTx/>
                  <a:latin typeface="Aptos" panose="02110004020202020204"/>
                  <a:ea typeface="+mn-ea"/>
                  <a:cs typeface="+mn-cs"/>
                </a:rPr>
                <a:t>Chris</a:t>
              </a:r>
              <a:endParaRPr kumimoji="0" lang="en-US" sz="1800" b="1" i="0" u="none" strike="noStrike" kern="0" cap="none" spc="0" normalizeH="0" baseline="0" noProof="0">
                <a:ln>
                  <a:noFill/>
                </a:ln>
                <a:solidFill>
                  <a:srgbClr val="F3F3F5">
                    <a:lumMod val="50000"/>
                  </a:srgbClr>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F3F3F5">
                      <a:lumMod val="50000"/>
                    </a:srgbClr>
                  </a:solidFill>
                  <a:effectLst/>
                  <a:uLnTx/>
                  <a:uFillTx/>
                  <a:latin typeface="Aptos" panose="02110004020202020204"/>
                  <a:ea typeface="+mn-ea"/>
                  <a:cs typeface="+mn-cs"/>
                </a:rPr>
                <a:t>$4M</a:t>
              </a:r>
            </a:p>
          </p:txBody>
        </p:sp>
      </p:grpSp>
    </p:spTree>
    <p:extLst>
      <p:ext uri="{BB962C8B-B14F-4D97-AF65-F5344CB8AC3E}">
        <p14:creationId xmlns:p14="http://schemas.microsoft.com/office/powerpoint/2010/main" val="2008461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D8C2C59-7739-BA43-0D4E-FF078986EC5F}"/>
              </a:ext>
            </a:extLst>
          </p:cNvPr>
          <p:cNvSpPr>
            <a:spLocks noGrp="1"/>
          </p:cNvSpPr>
          <p:nvPr>
            <p:ph type="body" sz="quarter" idx="11"/>
          </p:nvPr>
        </p:nvSpPr>
        <p:spPr>
          <a:xfrm>
            <a:off x="3026500" y="2563257"/>
            <a:ext cx="7535483" cy="2420599"/>
          </a:xfrm>
        </p:spPr>
        <p:txBody>
          <a:bodyPr/>
          <a:lstStyle/>
          <a:p>
            <a:pPr marL="0" indent="0">
              <a:lnSpc>
                <a:spcPct val="100000"/>
              </a:lnSpc>
              <a:spcBef>
                <a:spcPts val="0"/>
              </a:spcBef>
              <a:spcAft>
                <a:spcPts val="0"/>
              </a:spcAft>
              <a:buNone/>
            </a:pPr>
            <a:r>
              <a:rPr lang="en-US" sz="3200" b="1" dirty="0"/>
              <a:t>Protecting You and Your Business with:</a:t>
            </a:r>
          </a:p>
          <a:p>
            <a:pPr marL="688975" indent="-515938">
              <a:spcAft>
                <a:spcPts val="0"/>
              </a:spcAft>
              <a:buFont typeface="Wingdings" panose="05000000000000000000" pitchFamily="2" charset="2"/>
              <a:buChar char="v"/>
            </a:pPr>
            <a:r>
              <a:rPr lang="en-US" sz="2800" dirty="0"/>
              <a:t>Key Person Planning</a:t>
            </a:r>
          </a:p>
          <a:p>
            <a:pPr marL="688975" indent="-515938">
              <a:spcBef>
                <a:spcPts val="600"/>
              </a:spcBef>
              <a:buFont typeface="Wingdings" panose="05000000000000000000" pitchFamily="2" charset="2"/>
              <a:buChar char="v"/>
            </a:pPr>
            <a:r>
              <a:rPr lang="en-US" sz="2800" dirty="0"/>
              <a:t>Business Succession Planning</a:t>
            </a:r>
          </a:p>
        </p:txBody>
      </p:sp>
    </p:spTree>
    <p:extLst>
      <p:ext uri="{BB962C8B-B14F-4D97-AF65-F5344CB8AC3E}">
        <p14:creationId xmlns:p14="http://schemas.microsoft.com/office/powerpoint/2010/main" val="227598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8BE9B-D196-1173-B30B-82DF3CA3FFE8}"/>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F027EC7-025D-09F2-DD1A-C211C6C3140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5" name="Title 3">
            <a:extLst>
              <a:ext uri="{FF2B5EF4-FFF2-40B4-BE49-F238E27FC236}">
                <a16:creationId xmlns:a16="http://schemas.microsoft.com/office/drawing/2014/main" id="{524A9150-AE7A-4148-27A8-DDC940B3E94C}"/>
              </a:ext>
            </a:extLst>
          </p:cNvPr>
          <p:cNvSpPr txBox="1">
            <a:spLocks/>
          </p:cNvSpPr>
          <p:nvPr/>
        </p:nvSpPr>
        <p:spPr>
          <a:xfrm>
            <a:off x="457201" y="457200"/>
            <a:ext cx="10237076" cy="501804"/>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3C9B34"/>
                </a:solidFill>
                <a:effectLst/>
                <a:uLnTx/>
                <a:uFillTx/>
                <a:latin typeface="Aptos" panose="020B0004020202020204" pitchFamily="34" charset="0"/>
                <a:ea typeface="+mj-ea"/>
                <a:cs typeface="+mj-cs"/>
              </a:rPr>
              <a:t>Entity Purchase </a:t>
            </a:r>
            <a:r>
              <a:rPr kumimoji="0" lang="en-US" sz="3600" b="0" i="0" u="none" strike="noStrike" kern="1200" cap="none" spc="0" normalizeH="0" baseline="0" noProof="0">
                <a:ln>
                  <a:noFill/>
                </a:ln>
                <a:solidFill>
                  <a:srgbClr val="3C9B34"/>
                </a:solidFill>
                <a:effectLst/>
                <a:uLnTx/>
                <a:uFillTx/>
                <a:latin typeface="Aptos" panose="020B0004020202020204" pitchFamily="34" charset="0"/>
                <a:ea typeface="+mj-ea"/>
                <a:cs typeface="+mj-cs"/>
              </a:rPr>
              <a:t>Agreements</a:t>
            </a:r>
          </a:p>
        </p:txBody>
      </p:sp>
      <p:grpSp>
        <p:nvGrpSpPr>
          <p:cNvPr id="16" name="Group 15">
            <a:extLst>
              <a:ext uri="{FF2B5EF4-FFF2-40B4-BE49-F238E27FC236}">
                <a16:creationId xmlns:a16="http://schemas.microsoft.com/office/drawing/2014/main" id="{9977CF19-2657-E752-C2EE-BC717F1CA6B0}"/>
              </a:ext>
            </a:extLst>
          </p:cNvPr>
          <p:cNvGrpSpPr/>
          <p:nvPr/>
        </p:nvGrpSpPr>
        <p:grpSpPr>
          <a:xfrm>
            <a:off x="9314484" y="1797865"/>
            <a:ext cx="2877516" cy="881501"/>
            <a:chOff x="9314484" y="1386690"/>
            <a:chExt cx="2877516" cy="881501"/>
          </a:xfrm>
        </p:grpSpPr>
        <p:sp>
          <p:nvSpPr>
            <p:cNvPr id="17" name="Freeform 40">
              <a:extLst>
                <a:ext uri="{FF2B5EF4-FFF2-40B4-BE49-F238E27FC236}">
                  <a16:creationId xmlns:a16="http://schemas.microsoft.com/office/drawing/2014/main" id="{F881DCB0-3E0F-84E6-B481-AFE6EBAC6BC7}"/>
                </a:ext>
              </a:extLst>
            </p:cNvPr>
            <p:cNvSpPr/>
            <p:nvPr/>
          </p:nvSpPr>
          <p:spPr>
            <a:xfrm>
              <a:off x="9314484" y="1386690"/>
              <a:ext cx="2877516" cy="881501"/>
            </a:xfrm>
            <a:custGeom>
              <a:avLst/>
              <a:gdLst>
                <a:gd name="connsiteX0" fmla="*/ 881501 w 2877516"/>
                <a:gd name="connsiteY0" fmla="*/ 0 h 881501"/>
                <a:gd name="connsiteX1" fmla="*/ 1522419 w 2877516"/>
                <a:gd name="connsiteY1" fmla="*/ 0 h 881501"/>
                <a:gd name="connsiteX2" fmla="*/ 1747618 w 2877516"/>
                <a:gd name="connsiteY2" fmla="*/ 0 h 881501"/>
                <a:gd name="connsiteX3" fmla="*/ 2877516 w 2877516"/>
                <a:gd name="connsiteY3" fmla="*/ 0 h 881501"/>
                <a:gd name="connsiteX4" fmla="*/ 2877516 w 2877516"/>
                <a:gd name="connsiteY4" fmla="*/ 881501 h 881501"/>
                <a:gd name="connsiteX5" fmla="*/ 1747618 w 2877516"/>
                <a:gd name="connsiteY5" fmla="*/ 881501 h 881501"/>
                <a:gd name="connsiteX6" fmla="*/ 1522419 w 2877516"/>
                <a:gd name="connsiteY6" fmla="*/ 881501 h 881501"/>
                <a:gd name="connsiteX7" fmla="*/ 0 w 2877516"/>
                <a:gd name="connsiteY7" fmla="*/ 881501 h 88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16" h="881501">
                  <a:moveTo>
                    <a:pt x="881501" y="0"/>
                  </a:moveTo>
                  <a:lnTo>
                    <a:pt x="1522419" y="0"/>
                  </a:lnTo>
                  <a:lnTo>
                    <a:pt x="1747618" y="0"/>
                  </a:lnTo>
                  <a:lnTo>
                    <a:pt x="2877516" y="0"/>
                  </a:lnTo>
                  <a:lnTo>
                    <a:pt x="2877516" y="881501"/>
                  </a:lnTo>
                  <a:lnTo>
                    <a:pt x="1747618" y="881501"/>
                  </a:lnTo>
                  <a:lnTo>
                    <a:pt x="1522419" y="881501"/>
                  </a:lnTo>
                  <a:lnTo>
                    <a:pt x="0" y="881501"/>
                  </a:lnTo>
                  <a:close/>
                </a:path>
              </a:pathLst>
            </a:custGeom>
            <a:solidFill>
              <a:srgbClr val="F3F3F5">
                <a:alpha val="85287"/>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8" name="TextBox 17">
              <a:extLst>
                <a:ext uri="{FF2B5EF4-FFF2-40B4-BE49-F238E27FC236}">
                  <a16:creationId xmlns:a16="http://schemas.microsoft.com/office/drawing/2014/main" id="{4A806621-F339-5261-EE50-5F453C2FFB4A}"/>
                </a:ext>
              </a:extLst>
            </p:cNvPr>
            <p:cNvSpPr txBox="1"/>
            <p:nvPr/>
          </p:nvSpPr>
          <p:spPr>
            <a:xfrm>
              <a:off x="10173502" y="1565830"/>
              <a:ext cx="1679944" cy="52322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3E3F3C"/>
                  </a:solidFill>
                  <a:effectLst/>
                  <a:uLnTx/>
                  <a:uFillTx/>
                  <a:latin typeface="Aptos" panose="02110004020202020204"/>
                  <a:ea typeface="+mn-ea"/>
                  <a:cs typeface="+mn-cs"/>
                </a:rPr>
                <a:t>Business value = $8M</a:t>
              </a:r>
            </a:p>
          </p:txBody>
        </p:sp>
        <p:pic>
          <p:nvPicPr>
            <p:cNvPr id="19" name="Graphic 18">
              <a:extLst>
                <a:ext uri="{FF2B5EF4-FFF2-40B4-BE49-F238E27FC236}">
                  <a16:creationId xmlns:a16="http://schemas.microsoft.com/office/drawing/2014/main" id="{66D7814F-2AF4-2209-4310-BF7A22778FB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93072" y="1507400"/>
              <a:ext cx="640080" cy="640080"/>
            </a:xfrm>
            <a:prstGeom prst="rect">
              <a:avLst/>
            </a:prstGeom>
          </p:spPr>
        </p:pic>
      </p:grpSp>
      <p:grpSp>
        <p:nvGrpSpPr>
          <p:cNvPr id="20" name="Group 19">
            <a:extLst>
              <a:ext uri="{FF2B5EF4-FFF2-40B4-BE49-F238E27FC236}">
                <a16:creationId xmlns:a16="http://schemas.microsoft.com/office/drawing/2014/main" id="{7121F9E6-BDAE-C0FF-4910-154EEEFDC94A}"/>
              </a:ext>
            </a:extLst>
          </p:cNvPr>
          <p:cNvGrpSpPr/>
          <p:nvPr/>
        </p:nvGrpSpPr>
        <p:grpSpPr>
          <a:xfrm>
            <a:off x="3853735" y="3899270"/>
            <a:ext cx="1204369" cy="1435949"/>
            <a:chOff x="-3174935" y="2746249"/>
            <a:chExt cx="1133522" cy="1528696"/>
          </a:xfrm>
        </p:grpSpPr>
        <p:pic>
          <p:nvPicPr>
            <p:cNvPr id="21" name="Graphic 20">
              <a:extLst>
                <a:ext uri="{FF2B5EF4-FFF2-40B4-BE49-F238E27FC236}">
                  <a16:creationId xmlns:a16="http://schemas.microsoft.com/office/drawing/2014/main" id="{99906966-C879-DED4-8B6F-F248084B9BF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174935" y="2746249"/>
              <a:ext cx="1133522" cy="1133522"/>
            </a:xfrm>
            <a:prstGeom prst="rect">
              <a:avLst/>
            </a:prstGeom>
          </p:spPr>
        </p:pic>
        <p:sp>
          <p:nvSpPr>
            <p:cNvPr id="22" name="Rectangle: Rounded Corners 9">
              <a:extLst>
                <a:ext uri="{FF2B5EF4-FFF2-40B4-BE49-F238E27FC236}">
                  <a16:creationId xmlns:a16="http://schemas.microsoft.com/office/drawing/2014/main" id="{9306511A-8C48-C109-8EA4-98907A1C754D}"/>
                </a:ext>
              </a:extLst>
            </p:cNvPr>
            <p:cNvSpPr/>
            <p:nvPr/>
          </p:nvSpPr>
          <p:spPr>
            <a:xfrm>
              <a:off x="-3174934" y="3848992"/>
              <a:ext cx="1133521" cy="425953"/>
            </a:xfrm>
            <a:prstGeom prst="rect">
              <a:avLst/>
            </a:prstGeom>
            <a:solidFill>
              <a:srgbClr val="3C9B34"/>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Chris</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grpSp>
        <p:nvGrpSpPr>
          <p:cNvPr id="23" name="Group 22">
            <a:extLst>
              <a:ext uri="{FF2B5EF4-FFF2-40B4-BE49-F238E27FC236}">
                <a16:creationId xmlns:a16="http://schemas.microsoft.com/office/drawing/2014/main" id="{97DD6BD9-D5BD-7E33-C756-44714F66616C}"/>
              </a:ext>
            </a:extLst>
          </p:cNvPr>
          <p:cNvGrpSpPr/>
          <p:nvPr/>
        </p:nvGrpSpPr>
        <p:grpSpPr>
          <a:xfrm>
            <a:off x="7133898" y="3899270"/>
            <a:ext cx="1204369" cy="1435949"/>
            <a:chOff x="-636116" y="2746249"/>
            <a:chExt cx="1133522" cy="1528695"/>
          </a:xfrm>
        </p:grpSpPr>
        <p:pic>
          <p:nvPicPr>
            <p:cNvPr id="24" name="Graphic 23">
              <a:extLst>
                <a:ext uri="{FF2B5EF4-FFF2-40B4-BE49-F238E27FC236}">
                  <a16:creationId xmlns:a16="http://schemas.microsoft.com/office/drawing/2014/main" id="{4319A268-4D54-51A3-AAE1-EDC78ED26D80}"/>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36116" y="2746249"/>
              <a:ext cx="1133522" cy="1133522"/>
            </a:xfrm>
            <a:prstGeom prst="rect">
              <a:avLst/>
            </a:prstGeom>
          </p:spPr>
        </p:pic>
        <p:sp>
          <p:nvSpPr>
            <p:cNvPr id="25" name="Rectangle: Rounded Corners 9">
              <a:extLst>
                <a:ext uri="{FF2B5EF4-FFF2-40B4-BE49-F238E27FC236}">
                  <a16:creationId xmlns:a16="http://schemas.microsoft.com/office/drawing/2014/main" id="{1234242F-E46F-08CE-23A8-271582DDBEEE}"/>
                </a:ext>
              </a:extLst>
            </p:cNvPr>
            <p:cNvSpPr/>
            <p:nvPr/>
          </p:nvSpPr>
          <p:spPr>
            <a:xfrm>
              <a:off x="-636115" y="3848991"/>
              <a:ext cx="1133521" cy="425953"/>
            </a:xfrm>
            <a:prstGeom prst="rect">
              <a:avLst/>
            </a:prstGeom>
            <a:solidFill>
              <a:srgbClr val="00A89E"/>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Judy</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pic>
        <p:nvPicPr>
          <p:cNvPr id="32" name="Graphic 31">
            <a:extLst>
              <a:ext uri="{FF2B5EF4-FFF2-40B4-BE49-F238E27FC236}">
                <a16:creationId xmlns:a16="http://schemas.microsoft.com/office/drawing/2014/main" id="{2E920876-5CC7-C298-841E-DF57903799D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18074" y="2113152"/>
            <a:ext cx="1555852" cy="1555852"/>
          </a:xfrm>
          <a:prstGeom prst="rect">
            <a:avLst/>
          </a:prstGeom>
        </p:spPr>
      </p:pic>
      <p:grpSp>
        <p:nvGrpSpPr>
          <p:cNvPr id="33" name="Group 32">
            <a:extLst>
              <a:ext uri="{FF2B5EF4-FFF2-40B4-BE49-F238E27FC236}">
                <a16:creationId xmlns:a16="http://schemas.microsoft.com/office/drawing/2014/main" id="{630C21DF-8606-8231-8654-99766B9465CB}"/>
              </a:ext>
            </a:extLst>
          </p:cNvPr>
          <p:cNvGrpSpPr>
            <a:grpSpLocks noChangeAspect="1"/>
          </p:cNvGrpSpPr>
          <p:nvPr/>
        </p:nvGrpSpPr>
        <p:grpSpPr>
          <a:xfrm>
            <a:off x="6943230" y="970203"/>
            <a:ext cx="1920240" cy="1920240"/>
            <a:chOff x="1334636" y="5082915"/>
            <a:chExt cx="1598184" cy="1598184"/>
          </a:xfrm>
        </p:grpSpPr>
        <p:pic>
          <p:nvPicPr>
            <p:cNvPr id="34" name="Graphic 33">
              <a:extLst>
                <a:ext uri="{FF2B5EF4-FFF2-40B4-BE49-F238E27FC236}">
                  <a16:creationId xmlns:a16="http://schemas.microsoft.com/office/drawing/2014/main" id="{BC7905E3-27D8-7C78-A494-92928455502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1334636" y="5082915"/>
              <a:ext cx="1598184" cy="1598184"/>
            </a:xfrm>
            <a:prstGeom prst="rect">
              <a:avLst/>
            </a:prstGeom>
          </p:spPr>
        </p:pic>
        <p:sp>
          <p:nvSpPr>
            <p:cNvPr id="35" name="TextBox 34">
              <a:extLst>
                <a:ext uri="{FF2B5EF4-FFF2-40B4-BE49-F238E27FC236}">
                  <a16:creationId xmlns:a16="http://schemas.microsoft.com/office/drawing/2014/main" id="{46BA7EC0-F79D-BD8D-C1EF-BB796ACE5EC7}"/>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00A89E"/>
                  </a:solidFill>
                  <a:effectLst/>
                  <a:uLnTx/>
                  <a:uFillTx/>
                  <a:latin typeface="Aptos" panose="02110004020202020204"/>
                  <a:ea typeface="+mn-ea"/>
                  <a:cs typeface="+mn-cs"/>
                </a:rPr>
                <a:t>Judy</a:t>
              </a:r>
              <a:endParaRPr kumimoji="0" lang="en-US" sz="1800" b="1" i="0" u="none" strike="noStrike" kern="0" cap="none" spc="0" normalizeH="0" baseline="0" noProof="0">
                <a:ln>
                  <a:noFill/>
                </a:ln>
                <a:solidFill>
                  <a:srgbClr val="00A89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A89E"/>
                  </a:solidFill>
                  <a:effectLst/>
                  <a:uLnTx/>
                  <a:uFillTx/>
                  <a:latin typeface="Aptos" panose="02110004020202020204"/>
                  <a:ea typeface="+mn-ea"/>
                  <a:cs typeface="+mn-cs"/>
                </a:rPr>
                <a:t>$4M</a:t>
              </a:r>
            </a:p>
          </p:txBody>
        </p:sp>
      </p:grpSp>
      <p:grpSp>
        <p:nvGrpSpPr>
          <p:cNvPr id="36" name="Group 35">
            <a:extLst>
              <a:ext uri="{FF2B5EF4-FFF2-40B4-BE49-F238E27FC236}">
                <a16:creationId xmlns:a16="http://schemas.microsoft.com/office/drawing/2014/main" id="{A29F535E-B15D-5B70-5B48-75C636346A96}"/>
              </a:ext>
            </a:extLst>
          </p:cNvPr>
          <p:cNvGrpSpPr>
            <a:grpSpLocks noChangeAspect="1"/>
          </p:cNvGrpSpPr>
          <p:nvPr/>
        </p:nvGrpSpPr>
        <p:grpSpPr>
          <a:xfrm>
            <a:off x="3436866" y="970203"/>
            <a:ext cx="1920240" cy="1920240"/>
            <a:chOff x="1334636" y="5082915"/>
            <a:chExt cx="1598184" cy="1598184"/>
          </a:xfrm>
        </p:grpSpPr>
        <p:pic>
          <p:nvPicPr>
            <p:cNvPr id="37" name="Graphic 36">
              <a:extLst>
                <a:ext uri="{FF2B5EF4-FFF2-40B4-BE49-F238E27FC236}">
                  <a16:creationId xmlns:a16="http://schemas.microsoft.com/office/drawing/2014/main" id="{EC67C61E-BD43-DA50-2D7B-B2738ECD02A7}"/>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1334636" y="5082915"/>
              <a:ext cx="1598184" cy="1598184"/>
            </a:xfrm>
            <a:prstGeom prst="rect">
              <a:avLst/>
            </a:prstGeom>
          </p:spPr>
        </p:pic>
        <p:sp>
          <p:nvSpPr>
            <p:cNvPr id="38" name="TextBox 37">
              <a:extLst>
                <a:ext uri="{FF2B5EF4-FFF2-40B4-BE49-F238E27FC236}">
                  <a16:creationId xmlns:a16="http://schemas.microsoft.com/office/drawing/2014/main" id="{925795A5-EEE9-DE65-FCF7-A698BD58501D}"/>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3C9B34"/>
                  </a:solidFill>
                  <a:effectLst/>
                  <a:uLnTx/>
                  <a:uFillTx/>
                  <a:latin typeface="Aptos" panose="02110004020202020204"/>
                  <a:ea typeface="+mn-ea"/>
                  <a:cs typeface="+mn-cs"/>
                </a:rPr>
                <a:t>Chris</a:t>
              </a:r>
              <a:endParaRPr kumimoji="0" lang="en-US" sz="1800" b="1" i="0" u="none" strike="noStrike" kern="0" cap="none" spc="0" normalizeH="0" baseline="0" noProof="0">
                <a:ln>
                  <a:noFill/>
                </a:ln>
                <a:solidFill>
                  <a:srgbClr val="3C9B34"/>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3C9B34"/>
                  </a:solidFill>
                  <a:effectLst/>
                  <a:uLnTx/>
                  <a:uFillTx/>
                  <a:latin typeface="Aptos" panose="02110004020202020204"/>
                  <a:ea typeface="+mn-ea"/>
                  <a:cs typeface="+mn-cs"/>
                </a:rPr>
                <a:t>$4M</a:t>
              </a:r>
            </a:p>
          </p:txBody>
        </p:sp>
      </p:grpSp>
    </p:spTree>
    <p:extLst>
      <p:ext uri="{BB962C8B-B14F-4D97-AF65-F5344CB8AC3E}">
        <p14:creationId xmlns:p14="http://schemas.microsoft.com/office/powerpoint/2010/main" val="2409995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56A8F-1E0A-D945-81B0-32B8ACF61168}"/>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B2E4B0F-8F00-A545-7CB5-6A3A8F015D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5" name="Title 3">
            <a:extLst>
              <a:ext uri="{FF2B5EF4-FFF2-40B4-BE49-F238E27FC236}">
                <a16:creationId xmlns:a16="http://schemas.microsoft.com/office/drawing/2014/main" id="{8DFC8DAB-ADA6-DFDC-52D9-1A941773613E}"/>
              </a:ext>
            </a:extLst>
          </p:cNvPr>
          <p:cNvSpPr txBox="1">
            <a:spLocks/>
          </p:cNvSpPr>
          <p:nvPr/>
        </p:nvSpPr>
        <p:spPr>
          <a:xfrm>
            <a:off x="457201" y="457200"/>
            <a:ext cx="10237076" cy="501804"/>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3C9B34"/>
                </a:solidFill>
                <a:effectLst/>
                <a:uLnTx/>
                <a:uFillTx/>
                <a:latin typeface="Aptos" panose="020B0004020202020204" pitchFamily="34" charset="0"/>
                <a:ea typeface="+mj-ea"/>
                <a:cs typeface="+mj-cs"/>
              </a:rPr>
              <a:t>Entity Purchase </a:t>
            </a:r>
            <a:r>
              <a:rPr kumimoji="0" lang="en-US" sz="3600" b="0" i="0" u="none" strike="noStrike" kern="1200" cap="none" spc="0" normalizeH="0" baseline="0" noProof="0">
                <a:ln>
                  <a:noFill/>
                </a:ln>
                <a:solidFill>
                  <a:srgbClr val="3C9B34"/>
                </a:solidFill>
                <a:effectLst/>
                <a:uLnTx/>
                <a:uFillTx/>
                <a:latin typeface="Aptos" panose="020B0004020202020204" pitchFamily="34" charset="0"/>
                <a:ea typeface="+mj-ea"/>
                <a:cs typeface="+mj-cs"/>
              </a:rPr>
              <a:t>Agreements</a:t>
            </a:r>
          </a:p>
        </p:txBody>
      </p:sp>
      <p:grpSp>
        <p:nvGrpSpPr>
          <p:cNvPr id="16" name="Group 15">
            <a:extLst>
              <a:ext uri="{FF2B5EF4-FFF2-40B4-BE49-F238E27FC236}">
                <a16:creationId xmlns:a16="http://schemas.microsoft.com/office/drawing/2014/main" id="{F6638D34-C592-0D86-A1C5-8A9CE541CEBB}"/>
              </a:ext>
            </a:extLst>
          </p:cNvPr>
          <p:cNvGrpSpPr/>
          <p:nvPr/>
        </p:nvGrpSpPr>
        <p:grpSpPr>
          <a:xfrm>
            <a:off x="9314484" y="1797865"/>
            <a:ext cx="2877516" cy="881501"/>
            <a:chOff x="9314484" y="1386690"/>
            <a:chExt cx="2877516" cy="881501"/>
          </a:xfrm>
        </p:grpSpPr>
        <p:sp>
          <p:nvSpPr>
            <p:cNvPr id="17" name="Freeform 40">
              <a:extLst>
                <a:ext uri="{FF2B5EF4-FFF2-40B4-BE49-F238E27FC236}">
                  <a16:creationId xmlns:a16="http://schemas.microsoft.com/office/drawing/2014/main" id="{E3F91B48-D55C-9497-B56C-15E6C5C2E3FE}"/>
                </a:ext>
              </a:extLst>
            </p:cNvPr>
            <p:cNvSpPr/>
            <p:nvPr/>
          </p:nvSpPr>
          <p:spPr>
            <a:xfrm>
              <a:off x="9314484" y="1386690"/>
              <a:ext cx="2877516" cy="881501"/>
            </a:xfrm>
            <a:custGeom>
              <a:avLst/>
              <a:gdLst>
                <a:gd name="connsiteX0" fmla="*/ 881501 w 2877516"/>
                <a:gd name="connsiteY0" fmla="*/ 0 h 881501"/>
                <a:gd name="connsiteX1" fmla="*/ 1522419 w 2877516"/>
                <a:gd name="connsiteY1" fmla="*/ 0 h 881501"/>
                <a:gd name="connsiteX2" fmla="*/ 1747618 w 2877516"/>
                <a:gd name="connsiteY2" fmla="*/ 0 h 881501"/>
                <a:gd name="connsiteX3" fmla="*/ 2877516 w 2877516"/>
                <a:gd name="connsiteY3" fmla="*/ 0 h 881501"/>
                <a:gd name="connsiteX4" fmla="*/ 2877516 w 2877516"/>
                <a:gd name="connsiteY4" fmla="*/ 881501 h 881501"/>
                <a:gd name="connsiteX5" fmla="*/ 1747618 w 2877516"/>
                <a:gd name="connsiteY5" fmla="*/ 881501 h 881501"/>
                <a:gd name="connsiteX6" fmla="*/ 1522419 w 2877516"/>
                <a:gd name="connsiteY6" fmla="*/ 881501 h 881501"/>
                <a:gd name="connsiteX7" fmla="*/ 0 w 2877516"/>
                <a:gd name="connsiteY7" fmla="*/ 881501 h 88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16" h="881501">
                  <a:moveTo>
                    <a:pt x="881501" y="0"/>
                  </a:moveTo>
                  <a:lnTo>
                    <a:pt x="1522419" y="0"/>
                  </a:lnTo>
                  <a:lnTo>
                    <a:pt x="1747618" y="0"/>
                  </a:lnTo>
                  <a:lnTo>
                    <a:pt x="2877516" y="0"/>
                  </a:lnTo>
                  <a:lnTo>
                    <a:pt x="2877516" y="881501"/>
                  </a:lnTo>
                  <a:lnTo>
                    <a:pt x="1747618" y="881501"/>
                  </a:lnTo>
                  <a:lnTo>
                    <a:pt x="1522419" y="881501"/>
                  </a:lnTo>
                  <a:lnTo>
                    <a:pt x="0" y="881501"/>
                  </a:lnTo>
                  <a:close/>
                </a:path>
              </a:pathLst>
            </a:custGeom>
            <a:solidFill>
              <a:srgbClr val="F3F3F5">
                <a:alpha val="85287"/>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8" name="TextBox 17">
              <a:extLst>
                <a:ext uri="{FF2B5EF4-FFF2-40B4-BE49-F238E27FC236}">
                  <a16:creationId xmlns:a16="http://schemas.microsoft.com/office/drawing/2014/main" id="{C872FF0C-78B2-A4BD-DA97-C7C4E6E18629}"/>
                </a:ext>
              </a:extLst>
            </p:cNvPr>
            <p:cNvSpPr txBox="1"/>
            <p:nvPr/>
          </p:nvSpPr>
          <p:spPr>
            <a:xfrm>
              <a:off x="10173502" y="1565830"/>
              <a:ext cx="1679944" cy="52322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3E3F3C"/>
                  </a:solidFill>
                  <a:effectLst/>
                  <a:uLnTx/>
                  <a:uFillTx/>
                  <a:latin typeface="Aptos" panose="02110004020202020204"/>
                  <a:ea typeface="+mn-ea"/>
                  <a:cs typeface="+mn-cs"/>
                </a:rPr>
                <a:t>Business value = $8M</a:t>
              </a:r>
            </a:p>
          </p:txBody>
        </p:sp>
        <p:pic>
          <p:nvPicPr>
            <p:cNvPr id="19" name="Graphic 18">
              <a:extLst>
                <a:ext uri="{FF2B5EF4-FFF2-40B4-BE49-F238E27FC236}">
                  <a16:creationId xmlns:a16="http://schemas.microsoft.com/office/drawing/2014/main" id="{D2FDC2A6-B407-F20B-8D80-DA83138E46C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93072" y="1507400"/>
              <a:ext cx="640080" cy="640080"/>
            </a:xfrm>
            <a:prstGeom prst="rect">
              <a:avLst/>
            </a:prstGeom>
          </p:spPr>
        </p:pic>
      </p:grpSp>
      <p:grpSp>
        <p:nvGrpSpPr>
          <p:cNvPr id="23" name="Group 22">
            <a:extLst>
              <a:ext uri="{FF2B5EF4-FFF2-40B4-BE49-F238E27FC236}">
                <a16:creationId xmlns:a16="http://schemas.microsoft.com/office/drawing/2014/main" id="{A44F38C4-C1DA-6D82-1849-891D06BA2F54}"/>
              </a:ext>
            </a:extLst>
          </p:cNvPr>
          <p:cNvGrpSpPr/>
          <p:nvPr/>
        </p:nvGrpSpPr>
        <p:grpSpPr>
          <a:xfrm>
            <a:off x="7133898" y="3899270"/>
            <a:ext cx="1204369" cy="1435949"/>
            <a:chOff x="-636116" y="2746249"/>
            <a:chExt cx="1133522" cy="1528695"/>
          </a:xfrm>
        </p:grpSpPr>
        <p:pic>
          <p:nvPicPr>
            <p:cNvPr id="24" name="Graphic 23">
              <a:extLst>
                <a:ext uri="{FF2B5EF4-FFF2-40B4-BE49-F238E27FC236}">
                  <a16:creationId xmlns:a16="http://schemas.microsoft.com/office/drawing/2014/main" id="{7198C525-D7F4-592C-4F94-FB657481E33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36116" y="2746249"/>
              <a:ext cx="1133522" cy="1133522"/>
            </a:xfrm>
            <a:prstGeom prst="rect">
              <a:avLst/>
            </a:prstGeom>
          </p:spPr>
        </p:pic>
        <p:sp>
          <p:nvSpPr>
            <p:cNvPr id="25" name="Rectangle: Rounded Corners 9">
              <a:extLst>
                <a:ext uri="{FF2B5EF4-FFF2-40B4-BE49-F238E27FC236}">
                  <a16:creationId xmlns:a16="http://schemas.microsoft.com/office/drawing/2014/main" id="{53FB995B-4F4B-C4A6-A4B5-9100A0949F7D}"/>
                </a:ext>
              </a:extLst>
            </p:cNvPr>
            <p:cNvSpPr/>
            <p:nvPr/>
          </p:nvSpPr>
          <p:spPr>
            <a:xfrm>
              <a:off x="-636115" y="3848991"/>
              <a:ext cx="1133521" cy="425953"/>
            </a:xfrm>
            <a:prstGeom prst="rect">
              <a:avLst/>
            </a:prstGeom>
            <a:solidFill>
              <a:srgbClr val="00A89E"/>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Judy</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pic>
        <p:nvPicPr>
          <p:cNvPr id="32" name="Graphic 31">
            <a:extLst>
              <a:ext uri="{FF2B5EF4-FFF2-40B4-BE49-F238E27FC236}">
                <a16:creationId xmlns:a16="http://schemas.microsoft.com/office/drawing/2014/main" id="{C0FC851D-4287-028D-762D-029AAD71764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18074" y="2113152"/>
            <a:ext cx="1555852" cy="1555852"/>
          </a:xfrm>
          <a:prstGeom prst="rect">
            <a:avLst/>
          </a:prstGeom>
        </p:spPr>
      </p:pic>
      <p:grpSp>
        <p:nvGrpSpPr>
          <p:cNvPr id="33" name="Group 32">
            <a:extLst>
              <a:ext uri="{FF2B5EF4-FFF2-40B4-BE49-F238E27FC236}">
                <a16:creationId xmlns:a16="http://schemas.microsoft.com/office/drawing/2014/main" id="{BDDE9EC9-619A-D48F-A513-B4ED0D201326}"/>
              </a:ext>
            </a:extLst>
          </p:cNvPr>
          <p:cNvGrpSpPr>
            <a:grpSpLocks noChangeAspect="1"/>
          </p:cNvGrpSpPr>
          <p:nvPr/>
        </p:nvGrpSpPr>
        <p:grpSpPr>
          <a:xfrm>
            <a:off x="6943230" y="970203"/>
            <a:ext cx="1920240" cy="1920240"/>
            <a:chOff x="1334636" y="5082915"/>
            <a:chExt cx="1598184" cy="1598184"/>
          </a:xfrm>
        </p:grpSpPr>
        <p:pic>
          <p:nvPicPr>
            <p:cNvPr id="34" name="Graphic 33">
              <a:extLst>
                <a:ext uri="{FF2B5EF4-FFF2-40B4-BE49-F238E27FC236}">
                  <a16:creationId xmlns:a16="http://schemas.microsoft.com/office/drawing/2014/main" id="{469C66C7-EF52-7E29-9303-762370BF5A3C}"/>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334636" y="5082915"/>
              <a:ext cx="1598184" cy="1598184"/>
            </a:xfrm>
            <a:prstGeom prst="rect">
              <a:avLst/>
            </a:prstGeom>
          </p:spPr>
        </p:pic>
        <p:sp>
          <p:nvSpPr>
            <p:cNvPr id="35" name="TextBox 34">
              <a:extLst>
                <a:ext uri="{FF2B5EF4-FFF2-40B4-BE49-F238E27FC236}">
                  <a16:creationId xmlns:a16="http://schemas.microsoft.com/office/drawing/2014/main" id="{10D49666-EC39-C1F4-C931-140B81D90449}"/>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00A89E"/>
                  </a:solidFill>
                  <a:effectLst/>
                  <a:uLnTx/>
                  <a:uFillTx/>
                  <a:latin typeface="Aptos" panose="02110004020202020204"/>
                  <a:ea typeface="+mn-ea"/>
                  <a:cs typeface="+mn-cs"/>
                </a:rPr>
                <a:t>Judy</a:t>
              </a:r>
              <a:endParaRPr kumimoji="0" lang="en-US" sz="1800" b="1" i="0" u="none" strike="noStrike" kern="0" cap="none" spc="0" normalizeH="0" baseline="0" noProof="0">
                <a:ln>
                  <a:noFill/>
                </a:ln>
                <a:solidFill>
                  <a:srgbClr val="00A89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A89E"/>
                  </a:solidFill>
                  <a:effectLst/>
                  <a:uLnTx/>
                  <a:uFillTx/>
                  <a:latin typeface="Aptos" panose="02110004020202020204"/>
                  <a:ea typeface="+mn-ea"/>
                  <a:cs typeface="+mn-cs"/>
                </a:rPr>
                <a:t>$4M</a:t>
              </a:r>
            </a:p>
          </p:txBody>
        </p:sp>
      </p:grpSp>
      <p:grpSp>
        <p:nvGrpSpPr>
          <p:cNvPr id="36" name="Group 35">
            <a:extLst>
              <a:ext uri="{FF2B5EF4-FFF2-40B4-BE49-F238E27FC236}">
                <a16:creationId xmlns:a16="http://schemas.microsoft.com/office/drawing/2014/main" id="{F0578BD6-65E7-42FC-9C03-B0F6FBBB2946}"/>
              </a:ext>
            </a:extLst>
          </p:cNvPr>
          <p:cNvGrpSpPr>
            <a:grpSpLocks noChangeAspect="1"/>
          </p:cNvGrpSpPr>
          <p:nvPr/>
        </p:nvGrpSpPr>
        <p:grpSpPr>
          <a:xfrm>
            <a:off x="3436866" y="970203"/>
            <a:ext cx="1920240" cy="1920240"/>
            <a:chOff x="1334636" y="5082915"/>
            <a:chExt cx="1598184" cy="1598184"/>
          </a:xfrm>
        </p:grpSpPr>
        <p:pic>
          <p:nvPicPr>
            <p:cNvPr id="37" name="Graphic 36">
              <a:extLst>
                <a:ext uri="{FF2B5EF4-FFF2-40B4-BE49-F238E27FC236}">
                  <a16:creationId xmlns:a16="http://schemas.microsoft.com/office/drawing/2014/main" id="{9B22D4F2-B169-C7B2-CE84-EA49F6C4E261}"/>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1334636" y="5082915"/>
              <a:ext cx="1598184" cy="1598184"/>
            </a:xfrm>
            <a:prstGeom prst="rect">
              <a:avLst/>
            </a:prstGeom>
          </p:spPr>
        </p:pic>
        <p:sp>
          <p:nvSpPr>
            <p:cNvPr id="38" name="TextBox 37">
              <a:extLst>
                <a:ext uri="{FF2B5EF4-FFF2-40B4-BE49-F238E27FC236}">
                  <a16:creationId xmlns:a16="http://schemas.microsoft.com/office/drawing/2014/main" id="{0C7AA5B0-7E86-09B1-2E2F-9E36BF4EA113}"/>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3C9B34"/>
                  </a:solidFill>
                  <a:effectLst/>
                  <a:uLnTx/>
                  <a:uFillTx/>
                  <a:latin typeface="Aptos" panose="02110004020202020204"/>
                  <a:ea typeface="+mn-ea"/>
                  <a:cs typeface="+mn-cs"/>
                </a:rPr>
                <a:t>Chris</a:t>
              </a:r>
              <a:endParaRPr kumimoji="0" lang="en-US" sz="1800" b="1" i="0" u="none" strike="noStrike" kern="0" cap="none" spc="0" normalizeH="0" baseline="0" noProof="0">
                <a:ln>
                  <a:noFill/>
                </a:ln>
                <a:solidFill>
                  <a:srgbClr val="3C9B34"/>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3C9B34"/>
                  </a:solidFill>
                  <a:effectLst/>
                  <a:uLnTx/>
                  <a:uFillTx/>
                  <a:latin typeface="Aptos" panose="02110004020202020204"/>
                  <a:ea typeface="+mn-ea"/>
                  <a:cs typeface="+mn-cs"/>
                </a:rPr>
                <a:t>$4M</a:t>
              </a:r>
            </a:p>
          </p:txBody>
        </p:sp>
      </p:grpSp>
      <p:grpSp>
        <p:nvGrpSpPr>
          <p:cNvPr id="2" name="Group 1">
            <a:extLst>
              <a:ext uri="{FF2B5EF4-FFF2-40B4-BE49-F238E27FC236}">
                <a16:creationId xmlns:a16="http://schemas.microsoft.com/office/drawing/2014/main" id="{C760E124-3ECE-A297-F282-7BF580E57E57}"/>
              </a:ext>
            </a:extLst>
          </p:cNvPr>
          <p:cNvGrpSpPr/>
          <p:nvPr/>
        </p:nvGrpSpPr>
        <p:grpSpPr>
          <a:xfrm>
            <a:off x="3853734" y="3586297"/>
            <a:ext cx="1204368" cy="1727410"/>
            <a:chOff x="3865166" y="2154560"/>
            <a:chExt cx="1204368" cy="1727410"/>
          </a:xfrm>
        </p:grpSpPr>
        <p:grpSp>
          <p:nvGrpSpPr>
            <p:cNvPr id="6" name="Group 5">
              <a:extLst>
                <a:ext uri="{FF2B5EF4-FFF2-40B4-BE49-F238E27FC236}">
                  <a16:creationId xmlns:a16="http://schemas.microsoft.com/office/drawing/2014/main" id="{8527CF75-2BA4-703E-7BEA-A5E2DBB3C438}"/>
                </a:ext>
              </a:extLst>
            </p:cNvPr>
            <p:cNvGrpSpPr/>
            <p:nvPr/>
          </p:nvGrpSpPr>
          <p:grpSpPr>
            <a:xfrm>
              <a:off x="3954945" y="2154560"/>
              <a:ext cx="1060450" cy="1396351"/>
              <a:chOff x="2879725" y="2251075"/>
              <a:chExt cx="1060450" cy="1396351"/>
            </a:xfrm>
          </p:grpSpPr>
          <p:sp>
            <p:nvSpPr>
              <p:cNvPr id="8" name="Rectangle 7">
                <a:extLst>
                  <a:ext uri="{FF2B5EF4-FFF2-40B4-BE49-F238E27FC236}">
                    <a16:creationId xmlns:a16="http://schemas.microsoft.com/office/drawing/2014/main" id="{03248D6C-2096-13D3-69ED-B7770F8CEAF6}"/>
                  </a:ext>
                </a:extLst>
              </p:cNvPr>
              <p:cNvSpPr/>
              <p:nvPr/>
            </p:nvSpPr>
            <p:spPr>
              <a:xfrm>
                <a:off x="2879725" y="2251075"/>
                <a:ext cx="1060450" cy="1321659"/>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pic>
            <p:nvPicPr>
              <p:cNvPr id="9" name="Picture 1">
                <a:extLst>
                  <a:ext uri="{FF2B5EF4-FFF2-40B4-BE49-F238E27FC236}">
                    <a16:creationId xmlns:a16="http://schemas.microsoft.com/office/drawing/2014/main" id="{D124A62D-92EF-D219-C004-BEDB8F64B59B}"/>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l="4583" r="4583"/>
              <a:stretch/>
            </p:blipFill>
            <p:spPr>
              <a:xfrm>
                <a:off x="2958871" y="2666463"/>
                <a:ext cx="891039" cy="980963"/>
              </a:xfrm>
              <a:prstGeom prst="rect">
                <a:avLst/>
              </a:prstGeom>
            </p:spPr>
          </p:pic>
          <p:sp>
            <p:nvSpPr>
              <p:cNvPr id="10" name="Freeform 2">
                <a:extLst>
                  <a:ext uri="{FF2B5EF4-FFF2-40B4-BE49-F238E27FC236}">
                    <a16:creationId xmlns:a16="http://schemas.microsoft.com/office/drawing/2014/main" id="{24FCE7F5-BED8-097A-BB5B-BC7D89E44BD2}"/>
                  </a:ext>
                </a:extLst>
              </p:cNvPr>
              <p:cNvSpPr/>
              <p:nvPr/>
            </p:nvSpPr>
            <p:spPr>
              <a:xfrm>
                <a:off x="3177507" y="2804010"/>
                <a:ext cx="426262" cy="595253"/>
              </a:xfrm>
              <a:custGeom>
                <a:avLst/>
                <a:gdLst>
                  <a:gd name="connsiteX0" fmla="*/ 96253 w 426262"/>
                  <a:gd name="connsiteY0" fmla="*/ 107114 h 595253"/>
                  <a:gd name="connsiteX1" fmla="*/ 106566 w 426262"/>
                  <a:gd name="connsiteY1" fmla="*/ 89926 h 595253"/>
                  <a:gd name="connsiteX2" fmla="*/ 113441 w 426262"/>
                  <a:gd name="connsiteY2" fmla="*/ 79614 h 595253"/>
                  <a:gd name="connsiteX3" fmla="*/ 123754 w 426262"/>
                  <a:gd name="connsiteY3" fmla="*/ 62426 h 595253"/>
                  <a:gd name="connsiteX4" fmla="*/ 127191 w 426262"/>
                  <a:gd name="connsiteY4" fmla="*/ 52113 h 595253"/>
                  <a:gd name="connsiteX5" fmla="*/ 147817 w 426262"/>
                  <a:gd name="connsiteY5" fmla="*/ 38363 h 595253"/>
                  <a:gd name="connsiteX6" fmla="*/ 165005 w 426262"/>
                  <a:gd name="connsiteY6" fmla="*/ 24612 h 595253"/>
                  <a:gd name="connsiteX7" fmla="*/ 185630 w 426262"/>
                  <a:gd name="connsiteY7" fmla="*/ 10862 h 595253"/>
                  <a:gd name="connsiteX8" fmla="*/ 195943 w 426262"/>
                  <a:gd name="connsiteY8" fmla="*/ 3987 h 595253"/>
                  <a:gd name="connsiteX9" fmla="*/ 244069 w 426262"/>
                  <a:gd name="connsiteY9" fmla="*/ 3987 h 595253"/>
                  <a:gd name="connsiteX10" fmla="*/ 268133 w 426262"/>
                  <a:gd name="connsiteY10" fmla="*/ 10862 h 595253"/>
                  <a:gd name="connsiteX11" fmla="*/ 288758 w 426262"/>
                  <a:gd name="connsiteY11" fmla="*/ 17737 h 595253"/>
                  <a:gd name="connsiteX12" fmla="*/ 299071 w 426262"/>
                  <a:gd name="connsiteY12" fmla="*/ 21175 h 595253"/>
                  <a:gd name="connsiteX13" fmla="*/ 305946 w 426262"/>
                  <a:gd name="connsiteY13" fmla="*/ 31487 h 595253"/>
                  <a:gd name="connsiteX14" fmla="*/ 312821 w 426262"/>
                  <a:gd name="connsiteY14" fmla="*/ 38363 h 595253"/>
                  <a:gd name="connsiteX15" fmla="*/ 319697 w 426262"/>
                  <a:gd name="connsiteY15" fmla="*/ 58988 h 595253"/>
                  <a:gd name="connsiteX16" fmla="*/ 323134 w 426262"/>
                  <a:gd name="connsiteY16" fmla="*/ 69301 h 595253"/>
                  <a:gd name="connsiteX17" fmla="*/ 333447 w 426262"/>
                  <a:gd name="connsiteY17" fmla="*/ 103677 h 595253"/>
                  <a:gd name="connsiteX18" fmla="*/ 336884 w 426262"/>
                  <a:gd name="connsiteY18" fmla="*/ 113990 h 595253"/>
                  <a:gd name="connsiteX19" fmla="*/ 343760 w 426262"/>
                  <a:gd name="connsiteY19" fmla="*/ 120865 h 595253"/>
                  <a:gd name="connsiteX20" fmla="*/ 354072 w 426262"/>
                  <a:gd name="connsiteY20" fmla="*/ 141490 h 595253"/>
                  <a:gd name="connsiteX21" fmla="*/ 398761 w 426262"/>
                  <a:gd name="connsiteY21" fmla="*/ 151803 h 595253"/>
                  <a:gd name="connsiteX22" fmla="*/ 415949 w 426262"/>
                  <a:gd name="connsiteY22" fmla="*/ 172429 h 595253"/>
                  <a:gd name="connsiteX23" fmla="*/ 415949 w 426262"/>
                  <a:gd name="connsiteY23" fmla="*/ 474937 h 595253"/>
                  <a:gd name="connsiteX24" fmla="*/ 422824 w 426262"/>
                  <a:gd name="connsiteY24" fmla="*/ 543689 h 595253"/>
                  <a:gd name="connsiteX25" fmla="*/ 426262 w 426262"/>
                  <a:gd name="connsiteY25" fmla="*/ 584940 h 595253"/>
                  <a:gd name="connsiteX26" fmla="*/ 415949 w 426262"/>
                  <a:gd name="connsiteY26" fmla="*/ 591815 h 595253"/>
                  <a:gd name="connsiteX27" fmla="*/ 405636 w 426262"/>
                  <a:gd name="connsiteY27" fmla="*/ 595253 h 595253"/>
                  <a:gd name="connsiteX28" fmla="*/ 309384 w 426262"/>
                  <a:gd name="connsiteY28" fmla="*/ 591815 h 595253"/>
                  <a:gd name="connsiteX29" fmla="*/ 271570 w 426262"/>
                  <a:gd name="connsiteY29" fmla="*/ 588378 h 595253"/>
                  <a:gd name="connsiteX30" fmla="*/ 202818 w 426262"/>
                  <a:gd name="connsiteY30" fmla="*/ 581502 h 595253"/>
                  <a:gd name="connsiteX31" fmla="*/ 6875 w 426262"/>
                  <a:gd name="connsiteY31" fmla="*/ 578065 h 595253"/>
                  <a:gd name="connsiteX32" fmla="*/ 3438 w 426262"/>
                  <a:gd name="connsiteY32" fmla="*/ 567752 h 595253"/>
                  <a:gd name="connsiteX33" fmla="*/ 0 w 426262"/>
                  <a:gd name="connsiteY33" fmla="*/ 547126 h 595253"/>
                  <a:gd name="connsiteX34" fmla="*/ 3438 w 426262"/>
                  <a:gd name="connsiteY34" fmla="*/ 327120 h 595253"/>
                  <a:gd name="connsiteX35" fmla="*/ 6875 w 426262"/>
                  <a:gd name="connsiteY35" fmla="*/ 316808 h 595253"/>
                  <a:gd name="connsiteX36" fmla="*/ 10313 w 426262"/>
                  <a:gd name="connsiteY36" fmla="*/ 296182 h 595253"/>
                  <a:gd name="connsiteX37" fmla="*/ 17188 w 426262"/>
                  <a:gd name="connsiteY37" fmla="*/ 258369 h 595253"/>
                  <a:gd name="connsiteX38" fmla="*/ 13751 w 426262"/>
                  <a:gd name="connsiteY38" fmla="*/ 175866 h 595253"/>
                  <a:gd name="connsiteX39" fmla="*/ 17188 w 426262"/>
                  <a:gd name="connsiteY39" fmla="*/ 141490 h 595253"/>
                  <a:gd name="connsiteX40" fmla="*/ 65315 w 426262"/>
                  <a:gd name="connsiteY40" fmla="*/ 138053 h 595253"/>
                  <a:gd name="connsiteX41" fmla="*/ 89378 w 426262"/>
                  <a:gd name="connsiteY41" fmla="*/ 134615 h 595253"/>
                  <a:gd name="connsiteX42" fmla="*/ 96253 w 426262"/>
                  <a:gd name="connsiteY42" fmla="*/ 124302 h 595253"/>
                  <a:gd name="connsiteX43" fmla="*/ 96253 w 426262"/>
                  <a:gd name="connsiteY43" fmla="*/ 107114 h 59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26262" h="595253">
                    <a:moveTo>
                      <a:pt x="96253" y="107114"/>
                    </a:moveTo>
                    <a:cubicBezTo>
                      <a:pt x="97972" y="101385"/>
                      <a:pt x="103025" y="95592"/>
                      <a:pt x="106566" y="89926"/>
                    </a:cubicBezTo>
                    <a:cubicBezTo>
                      <a:pt x="108756" y="86423"/>
                      <a:pt x="111594" y="83309"/>
                      <a:pt x="113441" y="79614"/>
                    </a:cubicBezTo>
                    <a:cubicBezTo>
                      <a:pt x="122366" y="61764"/>
                      <a:pt x="110324" y="75854"/>
                      <a:pt x="123754" y="62426"/>
                    </a:cubicBezTo>
                    <a:cubicBezTo>
                      <a:pt x="124900" y="58988"/>
                      <a:pt x="124629" y="54675"/>
                      <a:pt x="127191" y="52113"/>
                    </a:cubicBezTo>
                    <a:cubicBezTo>
                      <a:pt x="133034" y="46270"/>
                      <a:pt x="141975" y="44206"/>
                      <a:pt x="147817" y="38363"/>
                    </a:cubicBezTo>
                    <a:cubicBezTo>
                      <a:pt x="167810" y="18367"/>
                      <a:pt x="138997" y="46285"/>
                      <a:pt x="165005" y="24612"/>
                    </a:cubicBezTo>
                    <a:cubicBezTo>
                      <a:pt x="182172" y="10306"/>
                      <a:pt x="167507" y="16902"/>
                      <a:pt x="185630" y="10862"/>
                    </a:cubicBezTo>
                    <a:cubicBezTo>
                      <a:pt x="189068" y="8570"/>
                      <a:pt x="192248" y="5835"/>
                      <a:pt x="195943" y="3987"/>
                    </a:cubicBezTo>
                    <a:cubicBezTo>
                      <a:pt x="211969" y="-4026"/>
                      <a:pt x="224630" y="2220"/>
                      <a:pt x="244069" y="3987"/>
                    </a:cubicBezTo>
                    <a:cubicBezTo>
                      <a:pt x="278765" y="15550"/>
                      <a:pt x="224919" y="-2103"/>
                      <a:pt x="268133" y="10862"/>
                    </a:cubicBezTo>
                    <a:cubicBezTo>
                      <a:pt x="275074" y="12944"/>
                      <a:pt x="281883" y="15445"/>
                      <a:pt x="288758" y="17737"/>
                    </a:cubicBezTo>
                    <a:lnTo>
                      <a:pt x="299071" y="21175"/>
                    </a:lnTo>
                    <a:cubicBezTo>
                      <a:pt x="301363" y="24612"/>
                      <a:pt x="303365" y="28261"/>
                      <a:pt x="305946" y="31487"/>
                    </a:cubicBezTo>
                    <a:cubicBezTo>
                      <a:pt x="307971" y="34018"/>
                      <a:pt x="311371" y="35464"/>
                      <a:pt x="312821" y="38363"/>
                    </a:cubicBezTo>
                    <a:cubicBezTo>
                      <a:pt x="316062" y="44845"/>
                      <a:pt x="317405" y="52113"/>
                      <a:pt x="319697" y="58988"/>
                    </a:cubicBezTo>
                    <a:cubicBezTo>
                      <a:pt x="320843" y="62426"/>
                      <a:pt x="322255" y="65786"/>
                      <a:pt x="323134" y="69301"/>
                    </a:cubicBezTo>
                    <a:cubicBezTo>
                      <a:pt x="328331" y="90085"/>
                      <a:pt x="325077" y="78564"/>
                      <a:pt x="333447" y="103677"/>
                    </a:cubicBezTo>
                    <a:cubicBezTo>
                      <a:pt x="334593" y="107115"/>
                      <a:pt x="334322" y="111428"/>
                      <a:pt x="336884" y="113990"/>
                    </a:cubicBezTo>
                    <a:lnTo>
                      <a:pt x="343760" y="120865"/>
                    </a:lnTo>
                    <a:cubicBezTo>
                      <a:pt x="345633" y="126485"/>
                      <a:pt x="348459" y="137982"/>
                      <a:pt x="354072" y="141490"/>
                    </a:cubicBezTo>
                    <a:cubicBezTo>
                      <a:pt x="365260" y="148482"/>
                      <a:pt x="386668" y="150076"/>
                      <a:pt x="398761" y="151803"/>
                    </a:cubicBezTo>
                    <a:cubicBezTo>
                      <a:pt x="423869" y="160172"/>
                      <a:pt x="421145" y="151647"/>
                      <a:pt x="415949" y="172429"/>
                    </a:cubicBezTo>
                    <a:cubicBezTo>
                      <a:pt x="412126" y="329208"/>
                      <a:pt x="410450" y="309960"/>
                      <a:pt x="415949" y="474937"/>
                    </a:cubicBezTo>
                    <a:cubicBezTo>
                      <a:pt x="417889" y="533143"/>
                      <a:pt x="418424" y="501886"/>
                      <a:pt x="422824" y="543689"/>
                    </a:cubicBezTo>
                    <a:cubicBezTo>
                      <a:pt x="424268" y="557411"/>
                      <a:pt x="425116" y="571190"/>
                      <a:pt x="426262" y="584940"/>
                    </a:cubicBezTo>
                    <a:cubicBezTo>
                      <a:pt x="422824" y="587232"/>
                      <a:pt x="419644" y="589967"/>
                      <a:pt x="415949" y="591815"/>
                    </a:cubicBezTo>
                    <a:cubicBezTo>
                      <a:pt x="412708" y="593436"/>
                      <a:pt x="409260" y="595253"/>
                      <a:pt x="405636" y="595253"/>
                    </a:cubicBezTo>
                    <a:cubicBezTo>
                      <a:pt x="373532" y="595253"/>
                      <a:pt x="341468" y="592961"/>
                      <a:pt x="309384" y="591815"/>
                    </a:cubicBezTo>
                    <a:lnTo>
                      <a:pt x="271570" y="588378"/>
                    </a:lnTo>
                    <a:cubicBezTo>
                      <a:pt x="248645" y="586159"/>
                      <a:pt x="225846" y="581906"/>
                      <a:pt x="202818" y="581502"/>
                    </a:cubicBezTo>
                    <a:lnTo>
                      <a:pt x="6875" y="578065"/>
                    </a:lnTo>
                    <a:cubicBezTo>
                      <a:pt x="5729" y="574627"/>
                      <a:pt x="4224" y="571289"/>
                      <a:pt x="3438" y="567752"/>
                    </a:cubicBezTo>
                    <a:cubicBezTo>
                      <a:pt x="1926" y="560948"/>
                      <a:pt x="0" y="554096"/>
                      <a:pt x="0" y="547126"/>
                    </a:cubicBezTo>
                    <a:cubicBezTo>
                      <a:pt x="0" y="473782"/>
                      <a:pt x="1250" y="400432"/>
                      <a:pt x="3438" y="327120"/>
                    </a:cubicBezTo>
                    <a:cubicBezTo>
                      <a:pt x="3546" y="323498"/>
                      <a:pt x="6089" y="320345"/>
                      <a:pt x="6875" y="316808"/>
                    </a:cubicBezTo>
                    <a:cubicBezTo>
                      <a:pt x="8387" y="310004"/>
                      <a:pt x="9066" y="303040"/>
                      <a:pt x="10313" y="296182"/>
                    </a:cubicBezTo>
                    <a:cubicBezTo>
                      <a:pt x="19909" y="243409"/>
                      <a:pt x="7075" y="319054"/>
                      <a:pt x="17188" y="258369"/>
                    </a:cubicBezTo>
                    <a:cubicBezTo>
                      <a:pt x="16042" y="230868"/>
                      <a:pt x="13751" y="203391"/>
                      <a:pt x="13751" y="175866"/>
                    </a:cubicBezTo>
                    <a:cubicBezTo>
                      <a:pt x="13751" y="164350"/>
                      <a:pt x="7902" y="148300"/>
                      <a:pt x="17188" y="141490"/>
                    </a:cubicBezTo>
                    <a:cubicBezTo>
                      <a:pt x="30158" y="131979"/>
                      <a:pt x="49273" y="139199"/>
                      <a:pt x="65315" y="138053"/>
                    </a:cubicBezTo>
                    <a:cubicBezTo>
                      <a:pt x="73336" y="136907"/>
                      <a:pt x="81974" y="137906"/>
                      <a:pt x="89378" y="134615"/>
                    </a:cubicBezTo>
                    <a:cubicBezTo>
                      <a:pt x="93153" y="132937"/>
                      <a:pt x="94575" y="128077"/>
                      <a:pt x="96253" y="124302"/>
                    </a:cubicBezTo>
                    <a:cubicBezTo>
                      <a:pt x="99196" y="117680"/>
                      <a:pt x="94534" y="112843"/>
                      <a:pt x="96253" y="107114"/>
                    </a:cubicBezTo>
                    <a:close/>
                  </a:path>
                </a:pathLst>
              </a:cu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11" name="Rectangle 10">
                <a:extLst>
                  <a:ext uri="{FF2B5EF4-FFF2-40B4-BE49-F238E27FC236}">
                    <a16:creationId xmlns:a16="http://schemas.microsoft.com/office/drawing/2014/main" id="{DAA60143-F054-3B95-BFFE-DD3E0E333DE2}"/>
                  </a:ext>
                </a:extLst>
              </p:cNvPr>
              <p:cNvSpPr/>
              <p:nvPr/>
            </p:nvSpPr>
            <p:spPr>
              <a:xfrm>
                <a:off x="3095626" y="3451224"/>
                <a:ext cx="619124" cy="123825"/>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sp>
            <p:nvSpPr>
              <p:cNvPr id="12" name="Rectangle 11">
                <a:extLst>
                  <a:ext uri="{FF2B5EF4-FFF2-40B4-BE49-F238E27FC236}">
                    <a16:creationId xmlns:a16="http://schemas.microsoft.com/office/drawing/2014/main" id="{3400F286-6B40-CB47-F48A-2982770BBC1D}"/>
                  </a:ext>
                </a:extLst>
              </p:cNvPr>
              <p:cNvSpPr/>
              <p:nvPr/>
            </p:nvSpPr>
            <p:spPr>
              <a:xfrm>
                <a:off x="3159125" y="2908301"/>
                <a:ext cx="492125" cy="51435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endParaRPr>
              </a:p>
            </p:txBody>
          </p:sp>
        </p:grpSp>
        <p:sp>
          <p:nvSpPr>
            <p:cNvPr id="7" name="Rectangle: Rounded Corners 9">
              <a:extLst>
                <a:ext uri="{FF2B5EF4-FFF2-40B4-BE49-F238E27FC236}">
                  <a16:creationId xmlns:a16="http://schemas.microsoft.com/office/drawing/2014/main" id="{29F3CA89-E92F-A3E1-9B84-C0270A19E5AE}"/>
                </a:ext>
              </a:extLst>
            </p:cNvPr>
            <p:cNvSpPr/>
            <p:nvPr/>
          </p:nvSpPr>
          <p:spPr>
            <a:xfrm>
              <a:off x="3865166" y="3481860"/>
              <a:ext cx="1204368" cy="400110"/>
            </a:xfrm>
            <a:prstGeom prst="rect">
              <a:avLst/>
            </a:prstGeom>
            <a:solidFill>
              <a:srgbClr val="3C9B34"/>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Chris</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spTree>
    <p:extLst>
      <p:ext uri="{BB962C8B-B14F-4D97-AF65-F5344CB8AC3E}">
        <p14:creationId xmlns:p14="http://schemas.microsoft.com/office/powerpoint/2010/main" val="227425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8945E-DB3F-BA02-CD42-E60BC2F7DD35}"/>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ABABC55-1E1E-71FE-BECD-6611B753793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endParaRPr>
          </a:p>
        </p:txBody>
      </p:sp>
      <p:sp>
        <p:nvSpPr>
          <p:cNvPr id="5" name="Title 3">
            <a:extLst>
              <a:ext uri="{FF2B5EF4-FFF2-40B4-BE49-F238E27FC236}">
                <a16:creationId xmlns:a16="http://schemas.microsoft.com/office/drawing/2014/main" id="{62130F67-83C8-DC5C-9CFA-5E5D4A25FAE1}"/>
              </a:ext>
            </a:extLst>
          </p:cNvPr>
          <p:cNvSpPr txBox="1">
            <a:spLocks/>
          </p:cNvSpPr>
          <p:nvPr/>
        </p:nvSpPr>
        <p:spPr>
          <a:xfrm>
            <a:off x="457201" y="457200"/>
            <a:ext cx="10237076" cy="501804"/>
          </a:xfrm>
          <a:prstGeom prst="rect">
            <a:avLst/>
          </a:prstGeom>
        </p:spPr>
        <p:txBody>
          <a:bodyPr/>
          <a:lst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a:ln>
                  <a:noFill/>
                </a:ln>
                <a:solidFill>
                  <a:srgbClr val="3C9B34"/>
                </a:solidFill>
                <a:effectLst/>
                <a:uLnTx/>
                <a:uFillTx/>
                <a:latin typeface="Aptos" panose="020B0004020202020204" pitchFamily="34" charset="0"/>
                <a:ea typeface="+mj-ea"/>
                <a:cs typeface="+mj-cs"/>
              </a:rPr>
              <a:t>Entity Purchase </a:t>
            </a:r>
            <a:r>
              <a:rPr kumimoji="0" lang="en-US" sz="3600" b="0" i="0" u="none" strike="noStrike" kern="1200" cap="none" spc="0" normalizeH="0" baseline="0" noProof="0">
                <a:ln>
                  <a:noFill/>
                </a:ln>
                <a:solidFill>
                  <a:srgbClr val="3C9B34"/>
                </a:solidFill>
                <a:effectLst/>
                <a:uLnTx/>
                <a:uFillTx/>
                <a:latin typeface="Aptos" panose="020B0004020202020204" pitchFamily="34" charset="0"/>
                <a:ea typeface="+mj-ea"/>
                <a:cs typeface="+mj-cs"/>
              </a:rPr>
              <a:t>Agreements</a:t>
            </a:r>
          </a:p>
        </p:txBody>
      </p:sp>
      <p:grpSp>
        <p:nvGrpSpPr>
          <p:cNvPr id="15" name="Group 14">
            <a:extLst>
              <a:ext uri="{FF2B5EF4-FFF2-40B4-BE49-F238E27FC236}">
                <a16:creationId xmlns:a16="http://schemas.microsoft.com/office/drawing/2014/main" id="{4D4B13B5-AF1F-E2D5-03C6-6EC7F305F520}"/>
              </a:ext>
            </a:extLst>
          </p:cNvPr>
          <p:cNvGrpSpPr/>
          <p:nvPr/>
        </p:nvGrpSpPr>
        <p:grpSpPr>
          <a:xfrm>
            <a:off x="9314484" y="1797865"/>
            <a:ext cx="2877516" cy="881501"/>
            <a:chOff x="9314484" y="1386690"/>
            <a:chExt cx="2877516" cy="881501"/>
          </a:xfrm>
        </p:grpSpPr>
        <p:sp>
          <p:nvSpPr>
            <p:cNvPr id="16" name="Freeform 40">
              <a:extLst>
                <a:ext uri="{FF2B5EF4-FFF2-40B4-BE49-F238E27FC236}">
                  <a16:creationId xmlns:a16="http://schemas.microsoft.com/office/drawing/2014/main" id="{66211570-E9D1-54FC-05AD-E089199937CB}"/>
                </a:ext>
              </a:extLst>
            </p:cNvPr>
            <p:cNvSpPr/>
            <p:nvPr/>
          </p:nvSpPr>
          <p:spPr>
            <a:xfrm>
              <a:off x="9314484" y="1386690"/>
              <a:ext cx="2877516" cy="881501"/>
            </a:xfrm>
            <a:custGeom>
              <a:avLst/>
              <a:gdLst>
                <a:gd name="connsiteX0" fmla="*/ 881501 w 2877516"/>
                <a:gd name="connsiteY0" fmla="*/ 0 h 881501"/>
                <a:gd name="connsiteX1" fmla="*/ 1522419 w 2877516"/>
                <a:gd name="connsiteY1" fmla="*/ 0 h 881501"/>
                <a:gd name="connsiteX2" fmla="*/ 1747618 w 2877516"/>
                <a:gd name="connsiteY2" fmla="*/ 0 h 881501"/>
                <a:gd name="connsiteX3" fmla="*/ 2877516 w 2877516"/>
                <a:gd name="connsiteY3" fmla="*/ 0 h 881501"/>
                <a:gd name="connsiteX4" fmla="*/ 2877516 w 2877516"/>
                <a:gd name="connsiteY4" fmla="*/ 881501 h 881501"/>
                <a:gd name="connsiteX5" fmla="*/ 1747618 w 2877516"/>
                <a:gd name="connsiteY5" fmla="*/ 881501 h 881501"/>
                <a:gd name="connsiteX6" fmla="*/ 1522419 w 2877516"/>
                <a:gd name="connsiteY6" fmla="*/ 881501 h 881501"/>
                <a:gd name="connsiteX7" fmla="*/ 0 w 2877516"/>
                <a:gd name="connsiteY7" fmla="*/ 881501 h 881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16" h="881501">
                  <a:moveTo>
                    <a:pt x="881501" y="0"/>
                  </a:moveTo>
                  <a:lnTo>
                    <a:pt x="1522419" y="0"/>
                  </a:lnTo>
                  <a:lnTo>
                    <a:pt x="1747618" y="0"/>
                  </a:lnTo>
                  <a:lnTo>
                    <a:pt x="2877516" y="0"/>
                  </a:lnTo>
                  <a:lnTo>
                    <a:pt x="2877516" y="881501"/>
                  </a:lnTo>
                  <a:lnTo>
                    <a:pt x="1747618" y="881501"/>
                  </a:lnTo>
                  <a:lnTo>
                    <a:pt x="1522419" y="881501"/>
                  </a:lnTo>
                  <a:lnTo>
                    <a:pt x="0" y="881501"/>
                  </a:lnTo>
                  <a:close/>
                </a:path>
              </a:pathLst>
            </a:custGeom>
            <a:solidFill>
              <a:srgbClr val="F3F3F5">
                <a:alpha val="85287"/>
              </a:srgbClr>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7" name="TextBox 16">
              <a:extLst>
                <a:ext uri="{FF2B5EF4-FFF2-40B4-BE49-F238E27FC236}">
                  <a16:creationId xmlns:a16="http://schemas.microsoft.com/office/drawing/2014/main" id="{27DB0751-CFC6-2663-FB85-BC3E61B2B262}"/>
                </a:ext>
              </a:extLst>
            </p:cNvPr>
            <p:cNvSpPr txBox="1"/>
            <p:nvPr/>
          </p:nvSpPr>
          <p:spPr>
            <a:xfrm>
              <a:off x="10173502" y="1565830"/>
              <a:ext cx="1679944" cy="523220"/>
            </a:xfrm>
            <a:prstGeom prst="rect">
              <a:avLst/>
            </a:prstGeom>
            <a:noFill/>
          </p:spPr>
          <p:txBody>
            <a:bodyPr wrap="square" rtlCol="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3E3F3C"/>
                  </a:solidFill>
                  <a:effectLst/>
                  <a:uLnTx/>
                  <a:uFillTx/>
                  <a:latin typeface="Aptos" panose="02110004020202020204"/>
                  <a:ea typeface="+mn-ea"/>
                  <a:cs typeface="+mn-cs"/>
                </a:rPr>
                <a:t>Business value = $8M</a:t>
              </a:r>
            </a:p>
          </p:txBody>
        </p:sp>
        <p:pic>
          <p:nvPicPr>
            <p:cNvPr id="18" name="Graphic 17">
              <a:extLst>
                <a:ext uri="{FF2B5EF4-FFF2-40B4-BE49-F238E27FC236}">
                  <a16:creationId xmlns:a16="http://schemas.microsoft.com/office/drawing/2014/main" id="{A4A36D45-B004-4CC9-FCAB-E9D86C8C2E3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493072" y="1507400"/>
              <a:ext cx="640080" cy="640080"/>
            </a:xfrm>
            <a:prstGeom prst="rect">
              <a:avLst/>
            </a:prstGeom>
          </p:spPr>
        </p:pic>
      </p:grpSp>
      <p:grpSp>
        <p:nvGrpSpPr>
          <p:cNvPr id="30" name="Group 29">
            <a:extLst>
              <a:ext uri="{FF2B5EF4-FFF2-40B4-BE49-F238E27FC236}">
                <a16:creationId xmlns:a16="http://schemas.microsoft.com/office/drawing/2014/main" id="{9B253461-AF16-E972-BF52-A885F9340081}"/>
              </a:ext>
            </a:extLst>
          </p:cNvPr>
          <p:cNvGrpSpPr/>
          <p:nvPr/>
        </p:nvGrpSpPr>
        <p:grpSpPr>
          <a:xfrm>
            <a:off x="7133898" y="3899270"/>
            <a:ext cx="1204369" cy="1435949"/>
            <a:chOff x="-636116" y="2746249"/>
            <a:chExt cx="1133522" cy="1528695"/>
          </a:xfrm>
        </p:grpSpPr>
        <p:pic>
          <p:nvPicPr>
            <p:cNvPr id="31" name="Graphic 30">
              <a:extLst>
                <a:ext uri="{FF2B5EF4-FFF2-40B4-BE49-F238E27FC236}">
                  <a16:creationId xmlns:a16="http://schemas.microsoft.com/office/drawing/2014/main" id="{B53D097D-4F82-70C6-A874-510FD223919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36116" y="2746249"/>
              <a:ext cx="1133522" cy="1133522"/>
            </a:xfrm>
            <a:prstGeom prst="rect">
              <a:avLst/>
            </a:prstGeom>
          </p:spPr>
        </p:pic>
        <p:sp>
          <p:nvSpPr>
            <p:cNvPr id="32" name="Rectangle: Rounded Corners 9">
              <a:extLst>
                <a:ext uri="{FF2B5EF4-FFF2-40B4-BE49-F238E27FC236}">
                  <a16:creationId xmlns:a16="http://schemas.microsoft.com/office/drawing/2014/main" id="{04BB938D-76EC-7622-8403-0CF36D923849}"/>
                </a:ext>
              </a:extLst>
            </p:cNvPr>
            <p:cNvSpPr/>
            <p:nvPr/>
          </p:nvSpPr>
          <p:spPr>
            <a:xfrm>
              <a:off x="-636115" y="3848991"/>
              <a:ext cx="1133521" cy="425953"/>
            </a:xfrm>
            <a:prstGeom prst="rect">
              <a:avLst/>
            </a:prstGeom>
            <a:solidFill>
              <a:srgbClr val="00A89E"/>
            </a:solidFill>
            <a:ln w="12700" cap="flat" cmpd="sng" algn="ctr">
              <a:noFill/>
              <a:prstDash val="solid"/>
              <a:miter lim="800000"/>
            </a:ln>
            <a:effectLst/>
          </p:spPr>
          <p:txBody>
            <a:bodyPr wrap="square" lIns="91440" tIns="91440" rIns="91440" bIns="9144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ptos" panose="020B0004020202020204" pitchFamily="34" charset="0"/>
                  <a:ea typeface="+mn-ea"/>
                  <a:cs typeface="+mn-cs"/>
                </a:rPr>
                <a:t>Judy</a:t>
              </a:r>
              <a:endParaRPr kumimoji="0" lang="en-US" sz="1400" b="0" i="0" u="none" strike="noStrike" kern="0" cap="none" spc="0" normalizeH="0" baseline="0" noProof="0">
                <a:ln>
                  <a:noFill/>
                </a:ln>
                <a:solidFill>
                  <a:srgbClr val="FFFFFF">
                    <a:hueOff val="0"/>
                    <a:satOff val="0"/>
                    <a:lumOff val="0"/>
                    <a:alphaOff val="0"/>
                  </a:srgbClr>
                </a:solidFill>
                <a:effectLst/>
                <a:uLnTx/>
                <a:uFillTx/>
                <a:latin typeface="Aptos" panose="020B0004020202020204" pitchFamily="34" charset="0"/>
                <a:ea typeface="+mn-ea"/>
                <a:cs typeface="+mn-cs"/>
              </a:endParaRPr>
            </a:p>
          </p:txBody>
        </p:sp>
      </p:grpSp>
      <p:grpSp>
        <p:nvGrpSpPr>
          <p:cNvPr id="33" name="Group 32">
            <a:extLst>
              <a:ext uri="{FF2B5EF4-FFF2-40B4-BE49-F238E27FC236}">
                <a16:creationId xmlns:a16="http://schemas.microsoft.com/office/drawing/2014/main" id="{11A80806-D951-8B61-D399-ADF5DC047392}"/>
              </a:ext>
            </a:extLst>
          </p:cNvPr>
          <p:cNvGrpSpPr>
            <a:grpSpLocks noChangeAspect="1"/>
          </p:cNvGrpSpPr>
          <p:nvPr/>
        </p:nvGrpSpPr>
        <p:grpSpPr>
          <a:xfrm>
            <a:off x="6943230" y="970203"/>
            <a:ext cx="1920240" cy="1920240"/>
            <a:chOff x="1334636" y="5082915"/>
            <a:chExt cx="1598184" cy="1598184"/>
          </a:xfrm>
        </p:grpSpPr>
        <p:pic>
          <p:nvPicPr>
            <p:cNvPr id="34" name="Graphic 33">
              <a:extLst>
                <a:ext uri="{FF2B5EF4-FFF2-40B4-BE49-F238E27FC236}">
                  <a16:creationId xmlns:a16="http://schemas.microsoft.com/office/drawing/2014/main" id="{0F1AC2E3-A037-0B38-A678-DD39271A82BA}"/>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1334636" y="5082915"/>
              <a:ext cx="1598184" cy="1598184"/>
            </a:xfrm>
            <a:prstGeom prst="rect">
              <a:avLst/>
            </a:prstGeom>
          </p:spPr>
        </p:pic>
        <p:sp>
          <p:nvSpPr>
            <p:cNvPr id="35" name="TextBox 34">
              <a:extLst>
                <a:ext uri="{FF2B5EF4-FFF2-40B4-BE49-F238E27FC236}">
                  <a16:creationId xmlns:a16="http://schemas.microsoft.com/office/drawing/2014/main" id="{63F26910-8403-92D7-D815-A9EC19C6C3BF}"/>
                </a:ext>
              </a:extLst>
            </p:cNvPr>
            <p:cNvSpPr txBox="1"/>
            <p:nvPr/>
          </p:nvSpPr>
          <p:spPr>
            <a:xfrm>
              <a:off x="1608533" y="5446659"/>
              <a:ext cx="895796" cy="40985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00A89E"/>
                  </a:solidFill>
                  <a:effectLst/>
                  <a:uLnTx/>
                  <a:uFillTx/>
                  <a:latin typeface="Aptos" panose="02110004020202020204"/>
                  <a:ea typeface="+mn-ea"/>
                  <a:cs typeface="+mn-cs"/>
                </a:rPr>
                <a:t>Judy</a:t>
              </a:r>
              <a:endParaRPr kumimoji="0" lang="en-US" sz="1800" b="1" i="0" u="none" strike="noStrike" kern="0" cap="none" spc="0" normalizeH="0" baseline="0" noProof="0">
                <a:ln>
                  <a:noFill/>
                </a:ln>
                <a:solidFill>
                  <a:srgbClr val="00A89E"/>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00A89E"/>
                  </a:solidFill>
                  <a:effectLst/>
                  <a:uLnTx/>
                  <a:uFillTx/>
                  <a:latin typeface="Aptos" panose="02110004020202020204"/>
                  <a:ea typeface="+mn-ea"/>
                  <a:cs typeface="+mn-cs"/>
                </a:rPr>
                <a:t>$4M</a:t>
              </a:r>
            </a:p>
          </p:txBody>
        </p:sp>
      </p:grpSp>
      <p:grpSp>
        <p:nvGrpSpPr>
          <p:cNvPr id="36" name="Group 35">
            <a:extLst>
              <a:ext uri="{FF2B5EF4-FFF2-40B4-BE49-F238E27FC236}">
                <a16:creationId xmlns:a16="http://schemas.microsoft.com/office/drawing/2014/main" id="{65E7BF60-2011-DCFE-9D24-32E99EBBD8E7}"/>
              </a:ext>
            </a:extLst>
          </p:cNvPr>
          <p:cNvGrpSpPr>
            <a:grpSpLocks noChangeAspect="1"/>
          </p:cNvGrpSpPr>
          <p:nvPr/>
        </p:nvGrpSpPr>
        <p:grpSpPr>
          <a:xfrm>
            <a:off x="3436866" y="970203"/>
            <a:ext cx="1920240" cy="1920240"/>
            <a:chOff x="1334636" y="5082915"/>
            <a:chExt cx="1598184" cy="1598184"/>
          </a:xfrm>
          <a:solidFill>
            <a:schemeClr val="tx1">
              <a:lumMod val="20000"/>
              <a:lumOff val="80000"/>
            </a:schemeClr>
          </a:solidFill>
        </p:grpSpPr>
        <p:pic>
          <p:nvPicPr>
            <p:cNvPr id="37" name="Graphic 36">
              <a:extLst>
                <a:ext uri="{FF2B5EF4-FFF2-40B4-BE49-F238E27FC236}">
                  <a16:creationId xmlns:a16="http://schemas.microsoft.com/office/drawing/2014/main" id="{3DDDEE47-3C5B-557A-5F56-6032483ED74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1334636" y="5082915"/>
              <a:ext cx="1598184" cy="1598184"/>
            </a:xfrm>
            <a:prstGeom prst="rect">
              <a:avLst/>
            </a:prstGeom>
          </p:spPr>
        </p:pic>
        <p:sp>
          <p:nvSpPr>
            <p:cNvPr id="38" name="TextBox 37">
              <a:extLst>
                <a:ext uri="{FF2B5EF4-FFF2-40B4-BE49-F238E27FC236}">
                  <a16:creationId xmlns:a16="http://schemas.microsoft.com/office/drawing/2014/main" id="{719EB60F-59A0-84BB-6D41-9169856C499F}"/>
                </a:ext>
              </a:extLst>
            </p:cNvPr>
            <p:cNvSpPr txBox="1"/>
            <p:nvPr/>
          </p:nvSpPr>
          <p:spPr>
            <a:xfrm>
              <a:off x="1608533" y="5446659"/>
              <a:ext cx="895796" cy="409852"/>
            </a:xfrm>
            <a:prstGeom prst="rect">
              <a:avLst/>
            </a:prstGeom>
            <a:grp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a:ln>
                    <a:noFill/>
                  </a:ln>
                  <a:solidFill>
                    <a:srgbClr val="F3F3F5">
                      <a:lumMod val="50000"/>
                    </a:srgbClr>
                  </a:solidFill>
                  <a:effectLst/>
                  <a:uLnTx/>
                  <a:uFillTx/>
                  <a:latin typeface="Aptos" panose="02110004020202020204"/>
                  <a:ea typeface="+mn-ea"/>
                  <a:cs typeface="+mn-cs"/>
                </a:rPr>
                <a:t>Chris</a:t>
              </a:r>
              <a:endParaRPr kumimoji="0" lang="en-US" sz="1800" b="1" i="0" u="none" strike="noStrike" kern="0" cap="none" spc="0" normalizeH="0" baseline="0" noProof="0">
                <a:ln>
                  <a:noFill/>
                </a:ln>
                <a:solidFill>
                  <a:srgbClr val="F3F3F5">
                    <a:lumMod val="50000"/>
                  </a:srgbClr>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rgbClr val="F3F3F5">
                      <a:lumMod val="50000"/>
                    </a:srgbClr>
                  </a:solidFill>
                  <a:effectLst/>
                  <a:uLnTx/>
                  <a:uFillTx/>
                  <a:latin typeface="Aptos" panose="02110004020202020204"/>
                  <a:ea typeface="+mn-ea"/>
                  <a:cs typeface="+mn-cs"/>
                </a:rPr>
                <a:t>$4M</a:t>
              </a:r>
            </a:p>
          </p:txBody>
        </p:sp>
      </p:grpSp>
      <p:pic>
        <p:nvPicPr>
          <p:cNvPr id="39" name="Graphic 38">
            <a:extLst>
              <a:ext uri="{FF2B5EF4-FFF2-40B4-BE49-F238E27FC236}">
                <a16:creationId xmlns:a16="http://schemas.microsoft.com/office/drawing/2014/main" id="{8BA17EDE-51B6-2801-F7D3-899C582F39C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18074" y="2113152"/>
            <a:ext cx="1555852" cy="1555852"/>
          </a:xfrm>
          <a:prstGeom prst="rect">
            <a:avLst/>
          </a:prstGeom>
        </p:spPr>
      </p:pic>
      <p:sp>
        <p:nvSpPr>
          <p:cNvPr id="40" name="Issues policy">
            <a:extLst>
              <a:ext uri="{FF2B5EF4-FFF2-40B4-BE49-F238E27FC236}">
                <a16:creationId xmlns:a16="http://schemas.microsoft.com/office/drawing/2014/main" id="{DEF9D9B3-B80B-D939-EEC8-6092E88C9FBC}"/>
              </a:ext>
            </a:extLst>
          </p:cNvPr>
          <p:cNvSpPr txBox="1"/>
          <p:nvPr/>
        </p:nvSpPr>
        <p:spPr>
          <a:xfrm>
            <a:off x="2985852" y="2827863"/>
            <a:ext cx="1931125" cy="7232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3D9B35"/>
                </a:solidFill>
                <a:effectLst/>
                <a:uLnTx/>
                <a:uFillTx/>
                <a:latin typeface="Aptos" panose="02110004020202020204"/>
                <a:ea typeface="+mn-ea"/>
                <a:cs typeface="+mn-cs"/>
              </a:rPr>
              <a:t>$4M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D9B35"/>
                </a:solidFill>
                <a:effectLst/>
                <a:uLnTx/>
                <a:uFillTx/>
                <a:latin typeface="Aptos" panose="02110004020202020204"/>
                <a:ea typeface="+mn-ea"/>
                <a:cs typeface="+mn-cs"/>
              </a:rPr>
              <a:t>Death Proceeds</a:t>
            </a:r>
          </a:p>
        </p:txBody>
      </p:sp>
      <p:sp>
        <p:nvSpPr>
          <p:cNvPr id="41" name="Issues policy">
            <a:extLst>
              <a:ext uri="{FF2B5EF4-FFF2-40B4-BE49-F238E27FC236}">
                <a16:creationId xmlns:a16="http://schemas.microsoft.com/office/drawing/2014/main" id="{6703813D-D08D-DC3B-4117-C8F10061504D}"/>
              </a:ext>
            </a:extLst>
          </p:cNvPr>
          <p:cNvSpPr txBox="1"/>
          <p:nvPr/>
        </p:nvSpPr>
        <p:spPr>
          <a:xfrm>
            <a:off x="4867751" y="4198833"/>
            <a:ext cx="1555851" cy="40011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C9B34"/>
                </a:solidFill>
                <a:effectLst/>
                <a:uLnTx/>
                <a:uFillTx/>
                <a:latin typeface="Aptos" panose="02110004020202020204"/>
                <a:ea typeface="+mn-ea"/>
                <a:cs typeface="+mn-cs"/>
              </a:rPr>
              <a:t>50 shares</a:t>
            </a:r>
          </a:p>
        </p:txBody>
      </p:sp>
      <p:sp>
        <p:nvSpPr>
          <p:cNvPr id="42" name="TextBox 41">
            <a:extLst>
              <a:ext uri="{FF2B5EF4-FFF2-40B4-BE49-F238E27FC236}">
                <a16:creationId xmlns:a16="http://schemas.microsoft.com/office/drawing/2014/main" id="{D290348B-4AF9-8632-166C-A3DE2E6DC4C2}"/>
              </a:ext>
            </a:extLst>
          </p:cNvPr>
          <p:cNvSpPr txBox="1"/>
          <p:nvPr/>
        </p:nvSpPr>
        <p:spPr>
          <a:xfrm>
            <a:off x="3499619" y="3923735"/>
            <a:ext cx="993422"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D9B35"/>
                </a:solidFill>
                <a:effectLst/>
                <a:uLnTx/>
                <a:uFillTx/>
                <a:latin typeface="Aptos" panose="02110004020202020204"/>
                <a:ea typeface="+mn-ea"/>
                <a:cs typeface="+mn-cs"/>
              </a:rPr>
              <a:t>$4M</a:t>
            </a:r>
          </a:p>
        </p:txBody>
      </p:sp>
      <p:cxnSp>
        <p:nvCxnSpPr>
          <p:cNvPr id="44" name="Straight Arrow Connector 43">
            <a:extLst>
              <a:ext uri="{FF2B5EF4-FFF2-40B4-BE49-F238E27FC236}">
                <a16:creationId xmlns:a16="http://schemas.microsoft.com/office/drawing/2014/main" id="{5D43AB88-9FCE-A394-A4AC-0A9C8F2D9A84}"/>
              </a:ext>
            </a:extLst>
          </p:cNvPr>
          <p:cNvCxnSpPr>
            <a:cxnSpLocks/>
          </p:cNvCxnSpPr>
          <p:nvPr/>
        </p:nvCxnSpPr>
        <p:spPr>
          <a:xfrm flipV="1">
            <a:off x="4311847" y="3722231"/>
            <a:ext cx="854102" cy="743385"/>
          </a:xfrm>
          <a:prstGeom prst="straightConnector1">
            <a:avLst/>
          </a:prstGeom>
          <a:ln w="28575">
            <a:solidFill>
              <a:schemeClr val="tx1"/>
            </a:solidFill>
            <a:headEnd type="triangle" w="lg" len="lg"/>
            <a:tailEnd type="none" w="lg" len="lg"/>
          </a:ln>
        </p:spPr>
        <p:style>
          <a:lnRef idx="1">
            <a:schemeClr val="accent1"/>
          </a:lnRef>
          <a:fillRef idx="0">
            <a:schemeClr val="accent1"/>
          </a:fillRef>
          <a:effectRef idx="0">
            <a:schemeClr val="accent1"/>
          </a:effectRef>
          <a:fontRef idx="minor">
            <a:schemeClr val="tx1"/>
          </a:fontRef>
        </p:style>
      </p:cxnSp>
      <p:pic>
        <p:nvPicPr>
          <p:cNvPr id="45" name="Carrier">
            <a:extLst>
              <a:ext uri="{FF2B5EF4-FFF2-40B4-BE49-F238E27FC236}">
                <a16:creationId xmlns:a16="http://schemas.microsoft.com/office/drawing/2014/main" id="{C39C7945-985B-168B-8200-08ACDAB7030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827914" y="1797865"/>
            <a:ext cx="2065366" cy="2065366"/>
          </a:xfrm>
          <a:prstGeom prst="rect">
            <a:avLst/>
          </a:prstGeom>
        </p:spPr>
      </p:pic>
      <p:cxnSp>
        <p:nvCxnSpPr>
          <p:cNvPr id="46" name="Arrow issues policy">
            <a:extLst>
              <a:ext uri="{FF2B5EF4-FFF2-40B4-BE49-F238E27FC236}">
                <a16:creationId xmlns:a16="http://schemas.microsoft.com/office/drawing/2014/main" id="{E1F2A77C-B850-DF2B-1579-687AF92C3568}"/>
              </a:ext>
            </a:extLst>
          </p:cNvPr>
          <p:cNvCxnSpPr>
            <a:cxnSpLocks/>
          </p:cNvCxnSpPr>
          <p:nvPr/>
        </p:nvCxnSpPr>
        <p:spPr>
          <a:xfrm>
            <a:off x="3067029" y="3213797"/>
            <a:ext cx="2011680" cy="0"/>
          </a:xfrm>
          <a:prstGeom prst="straightConnector1">
            <a:avLst/>
          </a:prstGeom>
          <a:ln w="28575" cmpd="sng">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50" name="B's Estate">
            <a:extLst>
              <a:ext uri="{FF2B5EF4-FFF2-40B4-BE49-F238E27FC236}">
                <a16:creationId xmlns:a16="http://schemas.microsoft.com/office/drawing/2014/main" id="{DBE0BB9C-FDD1-7D4A-43AF-C6A1E601B3A1}"/>
              </a:ext>
            </a:extLst>
          </p:cNvPr>
          <p:cNvSpPr/>
          <p:nvPr/>
        </p:nvSpPr>
        <p:spPr>
          <a:xfrm>
            <a:off x="3069375" y="4698619"/>
            <a:ext cx="1669523" cy="731520"/>
          </a:xfrm>
          <a:prstGeom prst="rect">
            <a:avLst/>
          </a:prstGeom>
          <a:solidFill>
            <a:srgbClr val="3D9B35"/>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Aptos" panose="020B0004020202020204" pitchFamily="34" charset="0"/>
                <a:ea typeface="+mn-ea"/>
                <a:cs typeface="+mn-cs"/>
              </a:rPr>
              <a:t>Chris’s estate</a:t>
            </a:r>
          </a:p>
        </p:txBody>
      </p:sp>
      <p:cxnSp>
        <p:nvCxnSpPr>
          <p:cNvPr id="52" name="Straight Arrow Connector 51">
            <a:extLst>
              <a:ext uri="{FF2B5EF4-FFF2-40B4-BE49-F238E27FC236}">
                <a16:creationId xmlns:a16="http://schemas.microsoft.com/office/drawing/2014/main" id="{22EAED0E-A846-00EC-1BF0-A15F08755411}"/>
              </a:ext>
            </a:extLst>
          </p:cNvPr>
          <p:cNvCxnSpPr>
            <a:cxnSpLocks/>
          </p:cNvCxnSpPr>
          <p:nvPr/>
        </p:nvCxnSpPr>
        <p:spPr>
          <a:xfrm flipV="1">
            <a:off x="4509967" y="3806051"/>
            <a:ext cx="854102" cy="743385"/>
          </a:xfrm>
          <a:prstGeom prst="straightConnector1">
            <a:avLst/>
          </a:prstGeom>
          <a:ln w="28575">
            <a:solidFill>
              <a:schemeClr val="tx1"/>
            </a:solidFill>
            <a:headEnd type="non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89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par>
                                <p:cTn id="16" presetID="10" presetClass="entr" presetSubtype="0"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28E83BC-FCD1-F770-9E30-EDEEDDF71CC7}"/>
              </a:ext>
            </a:extLst>
          </p:cNvPr>
          <p:cNvSpPr>
            <a:spLocks noGrp="1"/>
          </p:cNvSpPr>
          <p:nvPr>
            <p:ph type="body" sz="quarter" idx="12"/>
          </p:nvPr>
        </p:nvSpPr>
        <p:spPr>
          <a:xfrm>
            <a:off x="7241438" y="4091523"/>
            <a:ext cx="4562856" cy="1499000"/>
          </a:xfrm>
        </p:spPr>
        <p:txBody>
          <a:bodyPr/>
          <a:lstStyle/>
          <a:p>
            <a:r>
              <a:rPr lang="en-US" dirty="0"/>
              <a:t>Special Consideration for Family Businesses</a:t>
            </a:r>
          </a:p>
        </p:txBody>
      </p:sp>
      <p:pic>
        <p:nvPicPr>
          <p:cNvPr id="17" name="Picture Placeholder 16" descr="A person looking at a computer&#10;&#10;Description automatically generated">
            <a:extLst>
              <a:ext uri="{FF2B5EF4-FFF2-40B4-BE49-F238E27FC236}">
                <a16:creationId xmlns:a16="http://schemas.microsoft.com/office/drawing/2014/main" id="{A92356F8-BD61-9682-3DF9-44E68BDB67B2}"/>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7251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8C54E8-24B4-9637-9CD4-1DEB60992C66}"/>
              </a:ext>
            </a:extLst>
          </p:cNvPr>
          <p:cNvSpPr txBox="1"/>
          <p:nvPr/>
        </p:nvSpPr>
        <p:spPr>
          <a:xfrm>
            <a:off x="558800" y="6254449"/>
            <a:ext cx="4792133" cy="276999"/>
          </a:xfrm>
          <a:prstGeom prst="rect">
            <a:avLst/>
          </a:prstGeom>
          <a:noFill/>
        </p:spPr>
        <p:txBody>
          <a:bodyPr wrap="square" lIns="0" rIns="0" rtlCol="0">
            <a:spAutoFit/>
          </a:bodyPr>
          <a:lstStyle/>
          <a:p>
            <a:r>
              <a:rPr lang="en-US" sz="1200" dirty="0">
                <a:solidFill>
                  <a:schemeClr val="tx2"/>
                </a:solidFill>
                <a:latin typeface="Arial Narrow" panose="020B0604020202020204" pitchFamily="34" charset="0"/>
                <a:cs typeface="Arial Narrow" panose="020B0604020202020204" pitchFamily="34" charset="0"/>
              </a:rPr>
              <a:t>*</a:t>
            </a:r>
            <a:r>
              <a:rPr lang="en-US" sz="1200" dirty="0" err="1">
                <a:solidFill>
                  <a:schemeClr val="tx2"/>
                </a:solidFill>
                <a:latin typeface="Arial Narrow" panose="020B0604020202020204" pitchFamily="34" charset="0"/>
                <a:cs typeface="Arial Narrow" panose="020B0604020202020204" pitchFamily="34" charset="0"/>
              </a:rPr>
              <a:t>Tagiuri</a:t>
            </a:r>
            <a:r>
              <a:rPr lang="en-US" sz="1200" dirty="0">
                <a:solidFill>
                  <a:schemeClr val="tx2"/>
                </a:solidFill>
                <a:latin typeface="Arial Narrow" panose="020B0604020202020204" pitchFamily="34" charset="0"/>
                <a:cs typeface="Arial Narrow" panose="020B0604020202020204" pitchFamily="34" charset="0"/>
              </a:rPr>
              <a:t> and Davis, 1982</a:t>
            </a:r>
          </a:p>
        </p:txBody>
      </p:sp>
      <p:cxnSp>
        <p:nvCxnSpPr>
          <p:cNvPr id="5" name="Straight Connector 4">
            <a:extLst>
              <a:ext uri="{FF2B5EF4-FFF2-40B4-BE49-F238E27FC236}">
                <a16:creationId xmlns:a16="http://schemas.microsoft.com/office/drawing/2014/main" id="{C40F20F2-5C36-932F-713B-0A9973EDABBB}"/>
              </a:ext>
            </a:extLst>
          </p:cNvPr>
          <p:cNvCxnSpPr>
            <a:cxnSpLocks/>
          </p:cNvCxnSpPr>
          <p:nvPr/>
        </p:nvCxnSpPr>
        <p:spPr>
          <a:xfrm>
            <a:off x="558800" y="6284690"/>
            <a:ext cx="11023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CF48EAE5-0A01-2BCF-BEFD-848F6A10E3AE}"/>
              </a:ext>
            </a:extLst>
          </p:cNvPr>
          <p:cNvSpPr>
            <a:spLocks noChangeAspect="1"/>
          </p:cNvSpPr>
          <p:nvPr/>
        </p:nvSpPr>
        <p:spPr>
          <a:xfrm>
            <a:off x="3015807" y="2520781"/>
            <a:ext cx="3657600" cy="3657600"/>
          </a:xfrm>
          <a:prstGeom prst="ellipse">
            <a:avLst/>
          </a:prstGeom>
          <a:solidFill>
            <a:srgbClr val="784790">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E1F70600-AE7C-BF2A-956F-AA73FE00163A}"/>
              </a:ext>
            </a:extLst>
          </p:cNvPr>
          <p:cNvSpPr>
            <a:spLocks noChangeAspect="1"/>
          </p:cNvSpPr>
          <p:nvPr/>
        </p:nvSpPr>
        <p:spPr>
          <a:xfrm>
            <a:off x="5479214" y="2520781"/>
            <a:ext cx="3657600" cy="3657600"/>
          </a:xfrm>
          <a:prstGeom prst="ellipse">
            <a:avLst/>
          </a:prstGeom>
          <a:solidFill>
            <a:srgbClr val="00A89E">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01FB546B-D75C-0594-5010-6C670ACC5400}"/>
              </a:ext>
            </a:extLst>
          </p:cNvPr>
          <p:cNvSpPr>
            <a:spLocks noChangeAspect="1"/>
          </p:cNvSpPr>
          <p:nvPr/>
        </p:nvSpPr>
        <p:spPr>
          <a:xfrm>
            <a:off x="4244683" y="1209576"/>
            <a:ext cx="3657600" cy="3657600"/>
          </a:xfrm>
          <a:prstGeom prst="ellipse">
            <a:avLst/>
          </a:prstGeom>
          <a:solidFill>
            <a:srgbClr val="006B8C">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C8E1BA4-0CD5-8E6D-95C1-313D89A887BD}"/>
              </a:ext>
            </a:extLst>
          </p:cNvPr>
          <p:cNvSpPr txBox="1"/>
          <p:nvPr/>
        </p:nvSpPr>
        <p:spPr>
          <a:xfrm>
            <a:off x="4836069" y="1537383"/>
            <a:ext cx="2474828" cy="707886"/>
          </a:xfrm>
          <a:prstGeom prst="rect">
            <a:avLst/>
          </a:prstGeom>
          <a:noFill/>
        </p:spPr>
        <p:txBody>
          <a:bodyPr wrap="square" rtlCol="0">
            <a:spAutoFit/>
          </a:bodyPr>
          <a:lstStyle/>
          <a:p>
            <a:pPr algn="ctr"/>
            <a:r>
              <a:rPr lang="en-US" sz="2000" dirty="0">
                <a:solidFill>
                  <a:schemeClr val="bg1"/>
                </a:solidFill>
              </a:rPr>
              <a:t>Non-Family</a:t>
            </a:r>
          </a:p>
          <a:p>
            <a:pPr algn="ctr"/>
            <a:r>
              <a:rPr lang="en-US" sz="2000" dirty="0">
                <a:solidFill>
                  <a:schemeClr val="bg1"/>
                </a:solidFill>
              </a:rPr>
              <a:t>Owners</a:t>
            </a:r>
          </a:p>
        </p:txBody>
      </p:sp>
      <p:sp>
        <p:nvSpPr>
          <p:cNvPr id="10" name="TextBox 9">
            <a:extLst>
              <a:ext uri="{FF2B5EF4-FFF2-40B4-BE49-F238E27FC236}">
                <a16:creationId xmlns:a16="http://schemas.microsoft.com/office/drawing/2014/main" id="{8828911D-5FF5-80C7-49E3-B48ACC1C7BAF}"/>
              </a:ext>
            </a:extLst>
          </p:cNvPr>
          <p:cNvSpPr txBox="1"/>
          <p:nvPr/>
        </p:nvSpPr>
        <p:spPr>
          <a:xfrm>
            <a:off x="7106527" y="4436476"/>
            <a:ext cx="1693334" cy="707886"/>
          </a:xfrm>
          <a:prstGeom prst="rect">
            <a:avLst/>
          </a:prstGeom>
          <a:noFill/>
        </p:spPr>
        <p:txBody>
          <a:bodyPr wrap="square" rtlCol="0">
            <a:spAutoFit/>
          </a:bodyPr>
          <a:lstStyle/>
          <a:p>
            <a:pPr algn="ctr"/>
            <a:r>
              <a:rPr lang="en-US" sz="2000" dirty="0">
                <a:solidFill>
                  <a:schemeClr val="bg1"/>
                </a:solidFill>
              </a:rPr>
              <a:t>Non-Family Employees</a:t>
            </a:r>
          </a:p>
        </p:txBody>
      </p:sp>
      <p:sp>
        <p:nvSpPr>
          <p:cNvPr id="11" name="TextBox 10">
            <a:extLst>
              <a:ext uri="{FF2B5EF4-FFF2-40B4-BE49-F238E27FC236}">
                <a16:creationId xmlns:a16="http://schemas.microsoft.com/office/drawing/2014/main" id="{B21AF582-A14B-FF72-F7C3-138B55417044}"/>
              </a:ext>
            </a:extLst>
          </p:cNvPr>
          <p:cNvSpPr txBox="1"/>
          <p:nvPr/>
        </p:nvSpPr>
        <p:spPr>
          <a:xfrm>
            <a:off x="3326265" y="4436476"/>
            <a:ext cx="1693334" cy="707886"/>
          </a:xfrm>
          <a:prstGeom prst="rect">
            <a:avLst/>
          </a:prstGeom>
          <a:noFill/>
        </p:spPr>
        <p:txBody>
          <a:bodyPr wrap="square" rtlCol="0">
            <a:spAutoFit/>
          </a:bodyPr>
          <a:lstStyle/>
          <a:p>
            <a:pPr algn="ctr"/>
            <a:r>
              <a:rPr lang="en-US" sz="2000" dirty="0">
                <a:solidFill>
                  <a:schemeClr val="bg1"/>
                </a:solidFill>
              </a:rPr>
              <a:t>Family Members</a:t>
            </a:r>
          </a:p>
        </p:txBody>
      </p:sp>
      <p:sp>
        <p:nvSpPr>
          <p:cNvPr id="12" name="TextBox 11">
            <a:extLst>
              <a:ext uri="{FF2B5EF4-FFF2-40B4-BE49-F238E27FC236}">
                <a16:creationId xmlns:a16="http://schemas.microsoft.com/office/drawing/2014/main" id="{0269EAE9-E96D-F1DB-4B8B-052AAB049AD9}"/>
              </a:ext>
            </a:extLst>
          </p:cNvPr>
          <p:cNvSpPr txBox="1"/>
          <p:nvPr/>
        </p:nvSpPr>
        <p:spPr>
          <a:xfrm>
            <a:off x="5998420" y="2893260"/>
            <a:ext cx="2195220" cy="523220"/>
          </a:xfrm>
          <a:prstGeom prst="rect">
            <a:avLst/>
          </a:prstGeom>
          <a:noFill/>
        </p:spPr>
        <p:txBody>
          <a:bodyPr wrap="square" rtlCol="0">
            <a:spAutoFit/>
          </a:bodyPr>
          <a:lstStyle/>
          <a:p>
            <a:pPr algn="ctr"/>
            <a:r>
              <a:rPr lang="en-US" sz="1400" dirty="0">
                <a:solidFill>
                  <a:schemeClr val="bg1"/>
                </a:solidFill>
              </a:rPr>
              <a:t>Non-Family Owner Employees</a:t>
            </a:r>
          </a:p>
        </p:txBody>
      </p:sp>
      <p:sp>
        <p:nvSpPr>
          <p:cNvPr id="13" name="TextBox 12">
            <a:extLst>
              <a:ext uri="{FF2B5EF4-FFF2-40B4-BE49-F238E27FC236}">
                <a16:creationId xmlns:a16="http://schemas.microsoft.com/office/drawing/2014/main" id="{8B39E202-7492-6558-CECB-B144A719DB18}"/>
              </a:ext>
            </a:extLst>
          </p:cNvPr>
          <p:cNvSpPr txBox="1"/>
          <p:nvPr/>
        </p:nvSpPr>
        <p:spPr>
          <a:xfrm>
            <a:off x="4398292" y="2893260"/>
            <a:ext cx="1134537" cy="523220"/>
          </a:xfrm>
          <a:prstGeom prst="rect">
            <a:avLst/>
          </a:prstGeom>
          <a:noFill/>
        </p:spPr>
        <p:txBody>
          <a:bodyPr wrap="square" rtlCol="0">
            <a:spAutoFit/>
          </a:bodyPr>
          <a:lstStyle/>
          <a:p>
            <a:pPr algn="ctr"/>
            <a:r>
              <a:rPr lang="en-US" sz="1400" dirty="0">
                <a:solidFill>
                  <a:schemeClr val="bg1"/>
                </a:solidFill>
              </a:rPr>
              <a:t>Family Owners</a:t>
            </a:r>
          </a:p>
        </p:txBody>
      </p:sp>
      <p:sp>
        <p:nvSpPr>
          <p:cNvPr id="14" name="TextBox 13">
            <a:extLst>
              <a:ext uri="{FF2B5EF4-FFF2-40B4-BE49-F238E27FC236}">
                <a16:creationId xmlns:a16="http://schemas.microsoft.com/office/drawing/2014/main" id="{059C24EB-1766-7AE5-85DE-58C152D037D4}"/>
              </a:ext>
            </a:extLst>
          </p:cNvPr>
          <p:cNvSpPr txBox="1"/>
          <p:nvPr/>
        </p:nvSpPr>
        <p:spPr>
          <a:xfrm>
            <a:off x="5506215" y="3610917"/>
            <a:ext cx="1134537" cy="738664"/>
          </a:xfrm>
          <a:prstGeom prst="rect">
            <a:avLst/>
          </a:prstGeom>
          <a:noFill/>
        </p:spPr>
        <p:txBody>
          <a:bodyPr wrap="square" rtlCol="0">
            <a:spAutoFit/>
          </a:bodyPr>
          <a:lstStyle/>
          <a:p>
            <a:pPr algn="ctr"/>
            <a:r>
              <a:rPr lang="en-US" sz="1400" dirty="0">
                <a:solidFill>
                  <a:schemeClr val="bg1"/>
                </a:solidFill>
              </a:rPr>
              <a:t>Family Owner-Employees</a:t>
            </a:r>
          </a:p>
        </p:txBody>
      </p:sp>
      <p:sp>
        <p:nvSpPr>
          <p:cNvPr id="15" name="TextBox 14">
            <a:extLst>
              <a:ext uri="{FF2B5EF4-FFF2-40B4-BE49-F238E27FC236}">
                <a16:creationId xmlns:a16="http://schemas.microsoft.com/office/drawing/2014/main" id="{8F419320-D04D-40D5-FA9B-B236F94A37BE}"/>
              </a:ext>
            </a:extLst>
          </p:cNvPr>
          <p:cNvSpPr txBox="1"/>
          <p:nvPr/>
        </p:nvSpPr>
        <p:spPr>
          <a:xfrm>
            <a:off x="5506215" y="4856778"/>
            <a:ext cx="1134537" cy="523220"/>
          </a:xfrm>
          <a:prstGeom prst="rect">
            <a:avLst/>
          </a:prstGeom>
          <a:noFill/>
        </p:spPr>
        <p:txBody>
          <a:bodyPr wrap="square" rtlCol="0">
            <a:spAutoFit/>
          </a:bodyPr>
          <a:lstStyle/>
          <a:p>
            <a:pPr algn="ctr"/>
            <a:r>
              <a:rPr lang="en-US" sz="1400" dirty="0">
                <a:solidFill>
                  <a:schemeClr val="bg1"/>
                </a:solidFill>
              </a:rPr>
              <a:t>Family Employees</a:t>
            </a:r>
          </a:p>
        </p:txBody>
      </p:sp>
      <p:sp>
        <p:nvSpPr>
          <p:cNvPr id="16" name="TextBox 15">
            <a:extLst>
              <a:ext uri="{FF2B5EF4-FFF2-40B4-BE49-F238E27FC236}">
                <a16:creationId xmlns:a16="http://schemas.microsoft.com/office/drawing/2014/main" id="{9BED97A9-D447-88D6-37B0-2214E44A22B7}"/>
              </a:ext>
            </a:extLst>
          </p:cNvPr>
          <p:cNvSpPr txBox="1"/>
          <p:nvPr/>
        </p:nvSpPr>
        <p:spPr>
          <a:xfrm>
            <a:off x="2100793" y="1941675"/>
            <a:ext cx="1591734" cy="634715"/>
          </a:xfrm>
          <a:prstGeom prst="rect">
            <a:avLst/>
          </a:prstGeom>
          <a:solidFill>
            <a:schemeClr val="bg2"/>
          </a:solidFill>
        </p:spPr>
        <p:txBody>
          <a:bodyPr wrap="square" rtlCol="0" anchor="ctr">
            <a:noAutofit/>
          </a:bodyPr>
          <a:lstStyle/>
          <a:p>
            <a:pPr algn="ctr"/>
            <a:r>
              <a:rPr lang="en-US" sz="2000" dirty="0"/>
              <a:t>Ownership</a:t>
            </a:r>
          </a:p>
        </p:txBody>
      </p:sp>
      <p:sp>
        <p:nvSpPr>
          <p:cNvPr id="17" name="TextBox 16">
            <a:extLst>
              <a:ext uri="{FF2B5EF4-FFF2-40B4-BE49-F238E27FC236}">
                <a16:creationId xmlns:a16="http://schemas.microsoft.com/office/drawing/2014/main" id="{D04D284B-85BD-2FB3-6F22-BCD263DFBD3F}"/>
              </a:ext>
            </a:extLst>
          </p:cNvPr>
          <p:cNvSpPr txBox="1"/>
          <p:nvPr/>
        </p:nvSpPr>
        <p:spPr>
          <a:xfrm>
            <a:off x="1363132" y="3592473"/>
            <a:ext cx="1591734" cy="634715"/>
          </a:xfrm>
          <a:prstGeom prst="rect">
            <a:avLst/>
          </a:prstGeom>
          <a:solidFill>
            <a:schemeClr val="bg2"/>
          </a:solidFill>
        </p:spPr>
        <p:txBody>
          <a:bodyPr wrap="square" rtlCol="0" anchor="ctr">
            <a:noAutofit/>
          </a:bodyPr>
          <a:lstStyle/>
          <a:p>
            <a:pPr algn="ctr"/>
            <a:r>
              <a:rPr lang="en-US" sz="2000" dirty="0"/>
              <a:t>Family</a:t>
            </a:r>
          </a:p>
        </p:txBody>
      </p:sp>
      <p:sp>
        <p:nvSpPr>
          <p:cNvPr id="18" name="TextBox 17">
            <a:extLst>
              <a:ext uri="{FF2B5EF4-FFF2-40B4-BE49-F238E27FC236}">
                <a16:creationId xmlns:a16="http://schemas.microsoft.com/office/drawing/2014/main" id="{32CCF61D-CEF1-D354-B9F7-B31EA0D88F3B}"/>
              </a:ext>
            </a:extLst>
          </p:cNvPr>
          <p:cNvSpPr txBox="1"/>
          <p:nvPr/>
        </p:nvSpPr>
        <p:spPr>
          <a:xfrm>
            <a:off x="9176193" y="3584977"/>
            <a:ext cx="2872618" cy="634715"/>
          </a:xfrm>
          <a:prstGeom prst="rect">
            <a:avLst/>
          </a:prstGeom>
          <a:solidFill>
            <a:schemeClr val="bg2"/>
          </a:solidFill>
        </p:spPr>
        <p:txBody>
          <a:bodyPr wrap="square" rtlCol="0" anchor="ctr">
            <a:noAutofit/>
          </a:bodyPr>
          <a:lstStyle/>
          <a:p>
            <a:pPr algn="ctr"/>
            <a:r>
              <a:rPr lang="en-US" sz="2000" dirty="0"/>
              <a:t>Employees of Business</a:t>
            </a:r>
          </a:p>
        </p:txBody>
      </p:sp>
      <p:cxnSp>
        <p:nvCxnSpPr>
          <p:cNvPr id="20" name="Straight Connector 19">
            <a:extLst>
              <a:ext uri="{FF2B5EF4-FFF2-40B4-BE49-F238E27FC236}">
                <a16:creationId xmlns:a16="http://schemas.microsoft.com/office/drawing/2014/main" id="{259F723D-836D-E177-B9CE-8B47729AC1E3}"/>
              </a:ext>
            </a:extLst>
          </p:cNvPr>
          <p:cNvCxnSpPr>
            <a:cxnSpLocks/>
          </p:cNvCxnSpPr>
          <p:nvPr/>
        </p:nvCxnSpPr>
        <p:spPr>
          <a:xfrm flipH="1" flipV="1">
            <a:off x="8633409" y="3915189"/>
            <a:ext cx="559860" cy="541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4F7189-DAD8-8C7B-1CAF-4A00F08510DA}"/>
              </a:ext>
            </a:extLst>
          </p:cNvPr>
          <p:cNvCxnSpPr>
            <a:cxnSpLocks/>
          </p:cNvCxnSpPr>
          <p:nvPr/>
        </p:nvCxnSpPr>
        <p:spPr>
          <a:xfrm flipH="1" flipV="1">
            <a:off x="3674535" y="2253622"/>
            <a:ext cx="962639" cy="2231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812C990-E056-C8AB-3B3F-053380C92548}"/>
              </a:ext>
            </a:extLst>
          </p:cNvPr>
          <p:cNvCxnSpPr>
            <a:cxnSpLocks/>
          </p:cNvCxnSpPr>
          <p:nvPr/>
        </p:nvCxnSpPr>
        <p:spPr>
          <a:xfrm flipH="1" flipV="1">
            <a:off x="2908146" y="3894841"/>
            <a:ext cx="646644" cy="14989"/>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9" name="Title 18">
            <a:extLst>
              <a:ext uri="{FF2B5EF4-FFF2-40B4-BE49-F238E27FC236}">
                <a16:creationId xmlns:a16="http://schemas.microsoft.com/office/drawing/2014/main" id="{6A1BF630-B63C-0576-53DC-D66798B8C65C}"/>
              </a:ext>
            </a:extLst>
          </p:cNvPr>
          <p:cNvSpPr>
            <a:spLocks noGrp="1"/>
          </p:cNvSpPr>
          <p:nvPr>
            <p:ph type="title"/>
          </p:nvPr>
        </p:nvSpPr>
        <p:spPr/>
        <p:txBody>
          <a:bodyPr/>
          <a:lstStyle/>
          <a:p>
            <a:r>
              <a:rPr lang="en-US" dirty="0"/>
              <a:t>Family Businesses</a:t>
            </a:r>
          </a:p>
        </p:txBody>
      </p:sp>
    </p:spTree>
    <p:extLst>
      <p:ext uri="{BB962C8B-B14F-4D97-AF65-F5344CB8AC3E}">
        <p14:creationId xmlns:p14="http://schemas.microsoft.com/office/powerpoint/2010/main" val="2131786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1C3147D-E686-4748-2623-5E7DBF88453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3" name="TextBox 2">
            <a:extLst>
              <a:ext uri="{FF2B5EF4-FFF2-40B4-BE49-F238E27FC236}">
                <a16:creationId xmlns:a16="http://schemas.microsoft.com/office/drawing/2014/main" id="{BF155EAA-FC5E-1941-6D4D-6854C216363F}"/>
              </a:ext>
            </a:extLst>
          </p:cNvPr>
          <p:cNvSpPr txBox="1"/>
          <p:nvPr/>
        </p:nvSpPr>
        <p:spPr>
          <a:xfrm>
            <a:off x="2286492" y="5259680"/>
            <a:ext cx="2319688"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Aptos" panose="02110004020202020204"/>
                <a:ea typeface="+mn-ea"/>
                <a:cs typeface="+mn-cs"/>
              </a:rPr>
              <a:t>TC138255(1223)3</a:t>
            </a:r>
          </a:p>
        </p:txBody>
      </p:sp>
      <p:sp>
        <p:nvSpPr>
          <p:cNvPr id="8" name="TextBox 7">
            <a:extLst>
              <a:ext uri="{FF2B5EF4-FFF2-40B4-BE49-F238E27FC236}">
                <a16:creationId xmlns:a16="http://schemas.microsoft.com/office/drawing/2014/main" id="{3B5ED570-8B38-BC92-83EA-686E487DF667}"/>
              </a:ext>
            </a:extLst>
          </p:cNvPr>
          <p:cNvSpPr txBox="1"/>
          <p:nvPr/>
        </p:nvSpPr>
        <p:spPr>
          <a:xfrm>
            <a:off x="1011030" y="3088083"/>
            <a:ext cx="318833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ptos" panose="02110004020202020204"/>
                <a:ea typeface="+mn-ea"/>
                <a:cs typeface="+mn-cs"/>
              </a:rPr>
              <a:t>Estate Planning Basics</a:t>
            </a:r>
          </a:p>
        </p:txBody>
      </p:sp>
      <p:sp>
        <p:nvSpPr>
          <p:cNvPr id="14" name="TextBox 13">
            <a:extLst>
              <a:ext uri="{FF2B5EF4-FFF2-40B4-BE49-F238E27FC236}">
                <a16:creationId xmlns:a16="http://schemas.microsoft.com/office/drawing/2014/main" id="{7A416151-75D8-31B4-9550-C4F297B0B5CC}"/>
              </a:ext>
            </a:extLst>
          </p:cNvPr>
          <p:cNvSpPr txBox="1"/>
          <p:nvPr/>
        </p:nvSpPr>
        <p:spPr>
          <a:xfrm>
            <a:off x="903170" y="4980695"/>
            <a:ext cx="6194316"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r>
              <a:rPr lang="en-US" sz="2400" dirty="0"/>
              <a:t>Dad’s other assets are $2M</a:t>
            </a:r>
          </a:p>
        </p:txBody>
      </p:sp>
      <p:sp>
        <p:nvSpPr>
          <p:cNvPr id="15" name="TextBox 14">
            <a:extLst>
              <a:ext uri="{FF2B5EF4-FFF2-40B4-BE49-F238E27FC236}">
                <a16:creationId xmlns:a16="http://schemas.microsoft.com/office/drawing/2014/main" id="{B59E0633-6059-5CF6-DDED-A80E48832985}"/>
              </a:ext>
            </a:extLst>
          </p:cNvPr>
          <p:cNvSpPr txBox="1"/>
          <p:nvPr/>
        </p:nvSpPr>
        <p:spPr>
          <a:xfrm>
            <a:off x="903170" y="1556558"/>
            <a:ext cx="6194316"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r>
              <a:rPr lang="en-US" sz="2400" dirty="0"/>
              <a:t>Dad owns a family business worth $3M</a:t>
            </a:r>
          </a:p>
        </p:txBody>
      </p:sp>
      <p:sp>
        <p:nvSpPr>
          <p:cNvPr id="16" name="TextBox 15">
            <a:extLst>
              <a:ext uri="{FF2B5EF4-FFF2-40B4-BE49-F238E27FC236}">
                <a16:creationId xmlns:a16="http://schemas.microsoft.com/office/drawing/2014/main" id="{80FCA35F-7F54-C2EB-94B2-67C7B5F0DA56}"/>
              </a:ext>
            </a:extLst>
          </p:cNvPr>
          <p:cNvSpPr txBox="1"/>
          <p:nvPr/>
        </p:nvSpPr>
        <p:spPr>
          <a:xfrm>
            <a:off x="903169" y="3839316"/>
            <a:ext cx="6194315"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r>
              <a:rPr lang="en-US" sz="2400" dirty="0"/>
              <a:t>Son is inactive in the business </a:t>
            </a:r>
          </a:p>
        </p:txBody>
      </p:sp>
      <p:sp>
        <p:nvSpPr>
          <p:cNvPr id="17" name="TextBox 16">
            <a:extLst>
              <a:ext uri="{FF2B5EF4-FFF2-40B4-BE49-F238E27FC236}">
                <a16:creationId xmlns:a16="http://schemas.microsoft.com/office/drawing/2014/main" id="{4169DDD6-5858-105D-1658-372F129EE715}"/>
              </a:ext>
            </a:extLst>
          </p:cNvPr>
          <p:cNvSpPr txBox="1"/>
          <p:nvPr/>
        </p:nvSpPr>
        <p:spPr>
          <a:xfrm>
            <a:off x="903169" y="2697937"/>
            <a:ext cx="6194315" cy="923330"/>
          </a:xfrm>
          <a:prstGeom prst="rect">
            <a:avLst/>
          </a:prstGeom>
          <a:solidFill>
            <a:schemeClr val="bg2">
              <a:lumMod val="95000"/>
            </a:schemeClr>
          </a:solidFill>
          <a:ln w="38100">
            <a:noFill/>
            <a:bevel/>
          </a:ln>
        </p:spPr>
        <p:txBody>
          <a:bodyPr vert="horz" wrap="square" lIns="457200" tIns="274320" rIns="182880" bIns="274320" rtlCol="0" anchor="t" anchorCtr="0">
            <a:spAutoFit/>
          </a:bodyPr>
          <a:lstStyle/>
          <a:p>
            <a:r>
              <a:rPr lang="en-US" sz="2400" dirty="0"/>
              <a:t>Daughter works for the business</a:t>
            </a:r>
          </a:p>
        </p:txBody>
      </p:sp>
      <p:sp>
        <p:nvSpPr>
          <p:cNvPr id="18" name="Title 2">
            <a:extLst>
              <a:ext uri="{FF2B5EF4-FFF2-40B4-BE49-F238E27FC236}">
                <a16:creationId xmlns:a16="http://schemas.microsoft.com/office/drawing/2014/main" id="{593073A1-FD75-048C-ED6F-5346D1B20595}"/>
              </a:ext>
            </a:extLst>
          </p:cNvPr>
          <p:cNvSpPr>
            <a:spLocks noGrp="1"/>
          </p:cNvSpPr>
          <p:nvPr>
            <p:ph type="title"/>
          </p:nvPr>
        </p:nvSpPr>
        <p:spPr>
          <a:xfrm>
            <a:off x="457200" y="457200"/>
            <a:ext cx="11274552" cy="501804"/>
          </a:xfrm>
        </p:spPr>
        <p:txBody>
          <a:bodyPr/>
          <a:lstStyle/>
          <a:p>
            <a:r>
              <a:rPr lang="en-US" b="1" dirty="0"/>
              <a:t>Example</a:t>
            </a:r>
            <a:r>
              <a:rPr lang="en-US" dirty="0"/>
              <a:t> </a:t>
            </a:r>
            <a:r>
              <a:rPr lang="en-US" b="0" dirty="0"/>
              <a:t>| Family Business</a:t>
            </a:r>
          </a:p>
        </p:txBody>
      </p:sp>
      <p:sp>
        <p:nvSpPr>
          <p:cNvPr id="19" name="Rectangle 18">
            <a:extLst>
              <a:ext uri="{FF2B5EF4-FFF2-40B4-BE49-F238E27FC236}">
                <a16:creationId xmlns:a16="http://schemas.microsoft.com/office/drawing/2014/main" id="{3FA17F35-9B0A-089B-9C2D-45BFE06155F8}"/>
              </a:ext>
            </a:extLst>
          </p:cNvPr>
          <p:cNvSpPr/>
          <p:nvPr/>
        </p:nvSpPr>
        <p:spPr>
          <a:xfrm>
            <a:off x="7593496" y="1556558"/>
            <a:ext cx="4138256" cy="4347467"/>
          </a:xfrm>
          <a:prstGeom prst="rect">
            <a:avLst/>
          </a:prstGeom>
          <a:solidFill>
            <a:srgbClr val="00A8B2"/>
          </a:solidFill>
          <a:ln>
            <a:noFill/>
          </a:ln>
        </p:spPr>
        <p:style>
          <a:lnRef idx="2">
            <a:schemeClr val="accent1">
              <a:shade val="15000"/>
            </a:schemeClr>
          </a:lnRef>
          <a:fillRef idx="1">
            <a:schemeClr val="accent1"/>
          </a:fillRef>
          <a:effectRef idx="0">
            <a:schemeClr val="accent1"/>
          </a:effectRef>
          <a:fontRef idx="minor">
            <a:schemeClr val="lt1"/>
          </a:fontRef>
        </p:style>
        <p:txBody>
          <a:bodyPr lIns="274320" rtlCol="0" anchor="ctr"/>
          <a:lstStyle/>
          <a:p>
            <a:pPr>
              <a:spcBef>
                <a:spcPts val="600"/>
              </a:spcBef>
              <a:spcAft>
                <a:spcPts val="600"/>
              </a:spcAft>
            </a:pPr>
            <a:r>
              <a:rPr lang="en-US" sz="2800" b="1" dirty="0"/>
              <a:t>Dad’s Goals:</a:t>
            </a:r>
          </a:p>
          <a:p>
            <a:pPr marL="457200" indent="-457200">
              <a:spcBef>
                <a:spcPts val="600"/>
              </a:spcBef>
              <a:spcAft>
                <a:spcPts val="600"/>
              </a:spcAft>
              <a:buFont typeface="Wingdings" panose="05000000000000000000" pitchFamily="2" charset="2"/>
              <a:buChar char="q"/>
            </a:pPr>
            <a:r>
              <a:rPr lang="en-US" sz="2800" b="1" dirty="0"/>
              <a:t>Successful transition </a:t>
            </a:r>
            <a:r>
              <a:rPr lang="en-US" sz="2800" dirty="0"/>
              <a:t>of the business</a:t>
            </a:r>
          </a:p>
          <a:p>
            <a:pPr marL="457200" indent="-457200">
              <a:spcBef>
                <a:spcPts val="600"/>
              </a:spcBef>
              <a:spcAft>
                <a:spcPts val="600"/>
              </a:spcAft>
              <a:buFont typeface="Wingdings" panose="05000000000000000000" pitchFamily="2" charset="2"/>
              <a:buChar char="q"/>
            </a:pPr>
            <a:r>
              <a:rPr lang="en-US" sz="2800" b="1" dirty="0"/>
              <a:t>Equitable distribution </a:t>
            </a:r>
            <a:r>
              <a:rPr lang="en-US" sz="2800" dirty="0"/>
              <a:t>from his estate</a:t>
            </a:r>
          </a:p>
        </p:txBody>
      </p:sp>
    </p:spTree>
    <p:extLst>
      <p:ext uri="{BB962C8B-B14F-4D97-AF65-F5344CB8AC3E}">
        <p14:creationId xmlns:p14="http://schemas.microsoft.com/office/powerpoint/2010/main" val="390141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C259129-DF47-C15B-F858-6A0A516F80B0}"/>
              </a:ext>
            </a:extLst>
          </p:cNvPr>
          <p:cNvSpPr>
            <a:spLocks noGrp="1"/>
          </p:cNvSpPr>
          <p:nvPr>
            <p:ph type="body" sz="quarter" idx="10"/>
          </p:nvPr>
        </p:nvSpPr>
        <p:spPr>
          <a:xfrm>
            <a:off x="457197" y="3308770"/>
            <a:ext cx="5029200" cy="2013038"/>
          </a:xfrm>
        </p:spPr>
        <p:txBody>
          <a:bodyPr lIns="91440" tIns="548640" rIns="182880" bIns="182880"/>
          <a:lstStyle/>
          <a:p>
            <a:pPr algn="ctr"/>
            <a:r>
              <a:rPr lang="en-US" sz="2200" b="1" dirty="0"/>
              <a:t>Successful transition</a:t>
            </a:r>
          </a:p>
          <a:p>
            <a:pPr algn="ctr"/>
            <a:r>
              <a:rPr lang="en-US" sz="2200" dirty="0"/>
              <a:t>of the business to Daughter</a:t>
            </a:r>
          </a:p>
        </p:txBody>
      </p:sp>
      <p:sp>
        <p:nvSpPr>
          <p:cNvPr id="5" name="Text Placeholder 4">
            <a:extLst>
              <a:ext uri="{FF2B5EF4-FFF2-40B4-BE49-F238E27FC236}">
                <a16:creationId xmlns:a16="http://schemas.microsoft.com/office/drawing/2014/main" id="{10E9E55E-6798-B27C-233D-BCCDD79D137E}"/>
              </a:ext>
            </a:extLst>
          </p:cNvPr>
          <p:cNvSpPr>
            <a:spLocks noGrp="1"/>
          </p:cNvSpPr>
          <p:nvPr>
            <p:ph type="body" sz="quarter" idx="13"/>
          </p:nvPr>
        </p:nvSpPr>
        <p:spPr>
          <a:xfrm>
            <a:off x="6705603" y="3308770"/>
            <a:ext cx="5029200" cy="2013038"/>
          </a:xfrm>
        </p:spPr>
        <p:txBody>
          <a:bodyPr lIns="91440" tIns="548640" rIns="182880" bIns="182880"/>
          <a:lstStyle/>
          <a:p>
            <a:pPr algn="ctr"/>
            <a:r>
              <a:rPr lang="en-US" sz="2200" b="1" dirty="0"/>
              <a:t>Equitable distribution</a:t>
            </a:r>
          </a:p>
          <a:p>
            <a:pPr algn="ctr"/>
            <a:r>
              <a:rPr lang="en-US" sz="2200" dirty="0"/>
              <a:t>of estate to Son</a:t>
            </a:r>
          </a:p>
        </p:txBody>
      </p:sp>
      <p:sp>
        <p:nvSpPr>
          <p:cNvPr id="8" name="TextBox 7">
            <a:extLst>
              <a:ext uri="{FF2B5EF4-FFF2-40B4-BE49-F238E27FC236}">
                <a16:creationId xmlns:a16="http://schemas.microsoft.com/office/drawing/2014/main" id="{1F9177BD-BB5D-11CD-349A-E448CF781497}"/>
              </a:ext>
            </a:extLst>
          </p:cNvPr>
          <p:cNvSpPr txBox="1"/>
          <p:nvPr/>
        </p:nvSpPr>
        <p:spPr>
          <a:xfrm>
            <a:off x="5602257" y="3174803"/>
            <a:ext cx="982134" cy="923330"/>
          </a:xfrm>
          <a:prstGeom prst="rect">
            <a:avLst/>
          </a:prstGeom>
          <a:noFill/>
        </p:spPr>
        <p:txBody>
          <a:bodyPr wrap="square" rtlCol="0">
            <a:spAutoFit/>
          </a:bodyPr>
          <a:lstStyle/>
          <a:p>
            <a:pPr algn="ctr"/>
            <a:r>
              <a:rPr lang="en-US" sz="5400" b="1" dirty="0">
                <a:solidFill>
                  <a:srgbClr val="00A89E"/>
                </a:solidFill>
              </a:rPr>
              <a:t>&amp;</a:t>
            </a:r>
          </a:p>
        </p:txBody>
      </p:sp>
      <p:pic>
        <p:nvPicPr>
          <p:cNvPr id="9" name="Graphic 8">
            <a:extLst>
              <a:ext uri="{FF2B5EF4-FFF2-40B4-BE49-F238E27FC236}">
                <a16:creationId xmlns:a16="http://schemas.microsoft.com/office/drawing/2014/main" id="{105B2D81-8DDB-5FF9-E33E-E1C9C23D9C6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1921659" y="1536192"/>
            <a:ext cx="2100276" cy="2100276"/>
          </a:xfrm>
          <a:prstGeom prst="rect">
            <a:avLst/>
          </a:prstGeom>
        </p:spPr>
      </p:pic>
      <p:pic>
        <p:nvPicPr>
          <p:cNvPr id="10" name="Graphic 9">
            <a:extLst>
              <a:ext uri="{FF2B5EF4-FFF2-40B4-BE49-F238E27FC236}">
                <a16:creationId xmlns:a16="http://schemas.microsoft.com/office/drawing/2014/main" id="{AF9AAC3F-AC81-D797-F65F-BA4405E9F2D7}"/>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8084721" y="1365504"/>
            <a:ext cx="2270964" cy="2270964"/>
          </a:xfrm>
          <a:prstGeom prst="rect">
            <a:avLst/>
          </a:prstGeom>
        </p:spPr>
      </p:pic>
      <p:pic>
        <p:nvPicPr>
          <p:cNvPr id="6" name="Picture 5">
            <a:extLst>
              <a:ext uri="{FF2B5EF4-FFF2-40B4-BE49-F238E27FC236}">
                <a16:creationId xmlns:a16="http://schemas.microsoft.com/office/drawing/2014/main" id="{C9218873-F0B8-E4B3-A81B-6FD47F404B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92322" y="2212337"/>
            <a:ext cx="455762" cy="577298"/>
          </a:xfrm>
          <a:prstGeom prst="rect">
            <a:avLst/>
          </a:prstGeom>
        </p:spPr>
      </p:pic>
      <p:sp>
        <p:nvSpPr>
          <p:cNvPr id="11" name="Slide Number Placeholder 6">
            <a:extLst>
              <a:ext uri="{FF2B5EF4-FFF2-40B4-BE49-F238E27FC236}">
                <a16:creationId xmlns:a16="http://schemas.microsoft.com/office/drawing/2014/main" id="{E17BCFC0-C2FA-B1C7-F492-E17DD1DB2104}"/>
              </a:ext>
            </a:extLst>
          </p:cNvPr>
          <p:cNvSpPr txBox="1">
            <a:spLocks/>
          </p:cNvSpPr>
          <p:nvPr/>
        </p:nvSpPr>
        <p:spPr>
          <a:xfrm>
            <a:off x="9360568" y="6477355"/>
            <a:ext cx="2443726" cy="22423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latin typeface="Aptos Light" panose="020B0004020202020204" pitchFamily="34" charset="0"/>
              </a:rPr>
              <a:t>© 2025, National Life Group  |  </a:t>
            </a:r>
            <a:fld id="{7100E8EA-2210-4425-A1B5-66FC0BB99DA3}" type="slidenum">
              <a:rPr lang="en-US" sz="1100" smtClean="0">
                <a:latin typeface="Aptos Light" panose="020B0004020202020204" pitchFamily="34" charset="0"/>
              </a:rPr>
              <a:pPr/>
              <a:t>36</a:t>
            </a:fld>
            <a:endParaRPr lang="en-US" sz="1100" dirty="0">
              <a:latin typeface="Aptos Light" panose="020B0004020202020204" pitchFamily="34" charset="0"/>
            </a:endParaRPr>
          </a:p>
        </p:txBody>
      </p:sp>
      <p:sp>
        <p:nvSpPr>
          <p:cNvPr id="14" name="Title 2">
            <a:extLst>
              <a:ext uri="{FF2B5EF4-FFF2-40B4-BE49-F238E27FC236}">
                <a16:creationId xmlns:a16="http://schemas.microsoft.com/office/drawing/2014/main" id="{820A8536-B4BE-10A6-B503-BC5E387CA7FB}"/>
              </a:ext>
            </a:extLst>
          </p:cNvPr>
          <p:cNvSpPr>
            <a:spLocks noGrp="1"/>
          </p:cNvSpPr>
          <p:nvPr>
            <p:ph type="title"/>
          </p:nvPr>
        </p:nvSpPr>
        <p:spPr>
          <a:xfrm>
            <a:off x="457200" y="457200"/>
            <a:ext cx="11274552" cy="501804"/>
          </a:xfrm>
        </p:spPr>
        <p:txBody>
          <a:bodyPr/>
          <a:lstStyle/>
          <a:p>
            <a:r>
              <a:rPr lang="en-US" b="1" dirty="0"/>
              <a:t>Example</a:t>
            </a:r>
            <a:r>
              <a:rPr lang="en-US" dirty="0"/>
              <a:t> </a:t>
            </a:r>
            <a:r>
              <a:rPr lang="en-US" b="0" dirty="0"/>
              <a:t>| Family Business</a:t>
            </a:r>
          </a:p>
        </p:txBody>
      </p:sp>
    </p:spTree>
    <p:extLst>
      <p:ext uri="{BB962C8B-B14F-4D97-AF65-F5344CB8AC3E}">
        <p14:creationId xmlns:p14="http://schemas.microsoft.com/office/powerpoint/2010/main" val="334711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96295-EF67-782A-C1A2-2203B026AFCB}"/>
              </a:ext>
            </a:extLst>
          </p:cNvPr>
          <p:cNvSpPr>
            <a:spLocks noGrp="1"/>
          </p:cNvSpPr>
          <p:nvPr>
            <p:ph type="title"/>
          </p:nvPr>
        </p:nvSpPr>
        <p:spPr/>
        <p:txBody>
          <a:bodyPr/>
          <a:lstStyle/>
          <a:p>
            <a:r>
              <a:rPr lang="en-US"/>
              <a:t>Buy-Sell Agreements | </a:t>
            </a:r>
            <a:r>
              <a:rPr lang="en-US" b="1"/>
              <a:t>Summary Points</a:t>
            </a:r>
          </a:p>
        </p:txBody>
      </p:sp>
      <p:sp>
        <p:nvSpPr>
          <p:cNvPr id="4" name="Slide Number Placeholder 3">
            <a:extLst>
              <a:ext uri="{FF2B5EF4-FFF2-40B4-BE49-F238E27FC236}">
                <a16:creationId xmlns:a16="http://schemas.microsoft.com/office/drawing/2014/main" id="{488162CE-8667-494D-4BA6-772D60D6BB7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7" name="Text Placeholder 2">
            <a:extLst>
              <a:ext uri="{FF2B5EF4-FFF2-40B4-BE49-F238E27FC236}">
                <a16:creationId xmlns:a16="http://schemas.microsoft.com/office/drawing/2014/main" id="{899D74DB-BE89-A19E-AE18-532437DC2E03}"/>
              </a:ext>
            </a:extLst>
          </p:cNvPr>
          <p:cNvSpPr txBox="1">
            <a:spLocks/>
          </p:cNvSpPr>
          <p:nvPr/>
        </p:nvSpPr>
        <p:spPr>
          <a:xfrm>
            <a:off x="652820" y="1614236"/>
            <a:ext cx="10374701" cy="812530"/>
          </a:xfrm>
          <a:prstGeom prst="rect">
            <a:avLst/>
          </a:prstGeom>
          <a:gradFill flip="none" rotWithShape="1">
            <a:gsLst>
              <a:gs pos="0">
                <a:srgbClr val="3D9B35">
                  <a:tint val="66000"/>
                  <a:satMod val="160000"/>
                </a:srgbClr>
              </a:gs>
              <a:gs pos="50000">
                <a:srgbClr val="3D9B35">
                  <a:tint val="44500"/>
                  <a:satMod val="160000"/>
                </a:srgbClr>
              </a:gs>
              <a:gs pos="100000">
                <a:srgbClr val="3D9B35">
                  <a:tint val="23500"/>
                  <a:satMod val="160000"/>
                </a:srgbClr>
              </a:gs>
            </a:gsLst>
            <a:lin ang="2700000" scaled="1"/>
            <a:tileRect/>
          </a:gradFill>
          <a:ln>
            <a:noFill/>
          </a:ln>
        </p:spPr>
        <p:txBody>
          <a:bodyPr lIns="274320" anchor="ctr"/>
          <a:lstStyle>
            <a:lvl1pPr marL="341313" indent="-341313" algn="l" defTabSz="914400" rtl="0" eaLnBrk="1" latinLnBrk="0" hangingPunct="1">
              <a:lnSpc>
                <a:spcPct val="90000"/>
              </a:lnSpc>
              <a:spcBef>
                <a:spcPts val="1000"/>
              </a:spcBef>
              <a:buFont typeface="Wingdings" panose="05000000000000000000" pitchFamily="2" charset="2"/>
              <a:buChar char="q"/>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085850" indent="-280988" algn="l" defTabSz="914400" rtl="0" eaLnBrk="1" latinLnBrk="0" hangingPunct="1">
              <a:lnSpc>
                <a:spcPct val="90000"/>
              </a:lnSpc>
              <a:spcBef>
                <a:spcPts val="500"/>
              </a:spcBef>
              <a:buFont typeface="Wingdings" panose="05000000000000000000" pitchFamily="2" charset="2"/>
              <a:buChar char="ü"/>
              <a:tabLst/>
              <a:defRPr sz="2000" kern="1200">
                <a:solidFill>
                  <a:schemeClr val="tx1"/>
                </a:solidFill>
                <a:latin typeface="Arial" panose="020B0604020202020204" pitchFamily="34" charset="0"/>
                <a:ea typeface="+mn-ea"/>
                <a:cs typeface="Arial" panose="020B0604020202020204" pitchFamily="34" charset="0"/>
              </a:defRPr>
            </a:lvl3pPr>
            <a:lvl4pPr marL="1487488" indent="-23177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742950" indent="-279400" algn="l" defTabSz="914400" rtl="0" eaLnBrk="1" latinLnBrk="0" hangingPunct="1">
              <a:lnSpc>
                <a:spcPct val="90000"/>
              </a:lnSpc>
              <a:spcBef>
                <a:spcPts val="500"/>
              </a:spcBef>
              <a:buFont typeface="Wingdings" panose="05000000000000000000" pitchFamily="2" charset="2"/>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en-US" sz="2200" b="0" i="0" u="none" strike="noStrike" kern="1200" cap="none" spc="0" normalizeH="0" baseline="0" noProof="0" dirty="0">
                <a:ln>
                  <a:noFill/>
                </a:ln>
                <a:solidFill>
                  <a:srgbClr val="3E3F3C"/>
                </a:solidFill>
                <a:effectLst/>
                <a:uLnTx/>
                <a:uFillTx/>
                <a:latin typeface="Aptos" panose="020B0004020202020204" pitchFamily="34" charset="0"/>
                <a:ea typeface="+mn-ea"/>
                <a:cs typeface="Arial" panose="020B0604020202020204" pitchFamily="34" charset="0"/>
              </a:rPr>
              <a:t>Entity vs Cross Purchase: neither is right or wrong, good or bad</a:t>
            </a:r>
          </a:p>
        </p:txBody>
      </p:sp>
      <p:sp>
        <p:nvSpPr>
          <p:cNvPr id="8" name="Text Placeholder 3">
            <a:extLst>
              <a:ext uri="{FF2B5EF4-FFF2-40B4-BE49-F238E27FC236}">
                <a16:creationId xmlns:a16="http://schemas.microsoft.com/office/drawing/2014/main" id="{0AC7E138-D16D-C48B-2BF1-57F0A269AF3B}"/>
              </a:ext>
            </a:extLst>
          </p:cNvPr>
          <p:cNvSpPr txBox="1">
            <a:spLocks/>
          </p:cNvSpPr>
          <p:nvPr/>
        </p:nvSpPr>
        <p:spPr>
          <a:xfrm>
            <a:off x="652820" y="2528183"/>
            <a:ext cx="10374701" cy="812530"/>
          </a:xfrm>
          <a:prstGeom prst="rect">
            <a:avLst/>
          </a:prstGeom>
          <a:gradFill flip="none" rotWithShape="1">
            <a:gsLst>
              <a:gs pos="0">
                <a:srgbClr val="3D9B35">
                  <a:tint val="66000"/>
                  <a:satMod val="160000"/>
                </a:srgbClr>
              </a:gs>
              <a:gs pos="50000">
                <a:srgbClr val="3D9B35">
                  <a:tint val="44500"/>
                  <a:satMod val="160000"/>
                </a:srgbClr>
              </a:gs>
              <a:gs pos="100000">
                <a:srgbClr val="3D9B35">
                  <a:tint val="23500"/>
                  <a:satMod val="160000"/>
                </a:srgbClr>
              </a:gs>
            </a:gsLst>
            <a:lin ang="2700000" scaled="1"/>
            <a:tileRect/>
          </a:gradFill>
          <a:ln>
            <a:noFill/>
          </a:ln>
        </p:spPr>
        <p:txBody>
          <a:bodyPr lIns="274320" anchor="ctr"/>
          <a:lstStyle>
            <a:lvl1pPr marL="341313" indent="-341313" algn="l" defTabSz="914400" rtl="0" eaLnBrk="1" latinLnBrk="0" hangingPunct="1">
              <a:lnSpc>
                <a:spcPct val="90000"/>
              </a:lnSpc>
              <a:spcBef>
                <a:spcPts val="1000"/>
              </a:spcBef>
              <a:buFont typeface="Wingdings" panose="05000000000000000000" pitchFamily="2" charset="2"/>
              <a:buChar char="q"/>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085850" indent="-280988" algn="l" defTabSz="914400" rtl="0" eaLnBrk="1" latinLnBrk="0" hangingPunct="1">
              <a:lnSpc>
                <a:spcPct val="90000"/>
              </a:lnSpc>
              <a:spcBef>
                <a:spcPts val="500"/>
              </a:spcBef>
              <a:buFont typeface="Wingdings" panose="05000000000000000000" pitchFamily="2" charset="2"/>
              <a:buChar char="ü"/>
              <a:tabLst/>
              <a:defRPr sz="2000" kern="1200">
                <a:solidFill>
                  <a:schemeClr val="tx1"/>
                </a:solidFill>
                <a:latin typeface="Arial" panose="020B0604020202020204" pitchFamily="34" charset="0"/>
                <a:ea typeface="+mn-ea"/>
                <a:cs typeface="Arial" panose="020B0604020202020204" pitchFamily="34" charset="0"/>
              </a:defRPr>
            </a:lvl3pPr>
            <a:lvl4pPr marL="1487488" indent="-23177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742950" indent="-279400" algn="l" defTabSz="914400" rtl="0" eaLnBrk="1" latinLnBrk="0" hangingPunct="1">
              <a:lnSpc>
                <a:spcPct val="90000"/>
              </a:lnSpc>
              <a:spcBef>
                <a:spcPts val="500"/>
              </a:spcBef>
              <a:buFont typeface="Wingdings" panose="05000000000000000000" pitchFamily="2" charset="2"/>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en-US" sz="2200" b="0" i="0" u="none" strike="noStrike" kern="1200" cap="none" spc="0" normalizeH="0" baseline="0" noProof="0">
                <a:ln>
                  <a:noFill/>
                </a:ln>
                <a:solidFill>
                  <a:srgbClr val="3E3F3C"/>
                </a:solidFill>
                <a:effectLst/>
                <a:uLnTx/>
                <a:uFillTx/>
                <a:latin typeface="Aptos" panose="020B0004020202020204" pitchFamily="34" charset="0"/>
                <a:ea typeface="+mn-ea"/>
                <a:cs typeface="Arial" panose="020B0604020202020204" pitchFamily="34" charset="0"/>
              </a:rPr>
              <a:t>Know the value of the business</a:t>
            </a:r>
          </a:p>
        </p:txBody>
      </p:sp>
      <p:sp>
        <p:nvSpPr>
          <p:cNvPr id="9" name="Text Placeholder 5">
            <a:extLst>
              <a:ext uri="{FF2B5EF4-FFF2-40B4-BE49-F238E27FC236}">
                <a16:creationId xmlns:a16="http://schemas.microsoft.com/office/drawing/2014/main" id="{20462430-6AF9-E176-0C1C-7711C184D050}"/>
              </a:ext>
            </a:extLst>
          </p:cNvPr>
          <p:cNvSpPr txBox="1">
            <a:spLocks/>
          </p:cNvSpPr>
          <p:nvPr/>
        </p:nvSpPr>
        <p:spPr>
          <a:xfrm>
            <a:off x="652820" y="3442130"/>
            <a:ext cx="10374701" cy="812530"/>
          </a:xfrm>
          <a:prstGeom prst="rect">
            <a:avLst/>
          </a:prstGeom>
          <a:gradFill flip="none" rotWithShape="1">
            <a:gsLst>
              <a:gs pos="0">
                <a:srgbClr val="3D9B35">
                  <a:tint val="66000"/>
                  <a:satMod val="160000"/>
                </a:srgbClr>
              </a:gs>
              <a:gs pos="50000">
                <a:srgbClr val="3D9B35">
                  <a:tint val="44500"/>
                  <a:satMod val="160000"/>
                </a:srgbClr>
              </a:gs>
              <a:gs pos="100000">
                <a:srgbClr val="3D9B35">
                  <a:tint val="23500"/>
                  <a:satMod val="160000"/>
                </a:srgbClr>
              </a:gs>
            </a:gsLst>
            <a:lin ang="2700000" scaled="1"/>
            <a:tileRect/>
          </a:gradFill>
          <a:ln>
            <a:noFill/>
          </a:ln>
        </p:spPr>
        <p:txBody>
          <a:bodyPr lIns="274320" anchor="ctr"/>
          <a:lstStyle>
            <a:lvl1pPr marL="341313" indent="-341313" algn="l" defTabSz="914400" rtl="0" eaLnBrk="1" latinLnBrk="0" hangingPunct="1">
              <a:lnSpc>
                <a:spcPct val="90000"/>
              </a:lnSpc>
              <a:spcBef>
                <a:spcPts val="1000"/>
              </a:spcBef>
              <a:buFont typeface="Wingdings" panose="05000000000000000000" pitchFamily="2" charset="2"/>
              <a:buChar char="q"/>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085850" indent="-280988" algn="l" defTabSz="914400" rtl="0" eaLnBrk="1" latinLnBrk="0" hangingPunct="1">
              <a:lnSpc>
                <a:spcPct val="90000"/>
              </a:lnSpc>
              <a:spcBef>
                <a:spcPts val="500"/>
              </a:spcBef>
              <a:buFont typeface="Wingdings" panose="05000000000000000000" pitchFamily="2" charset="2"/>
              <a:buChar char="ü"/>
              <a:tabLst/>
              <a:defRPr sz="2000" kern="1200">
                <a:solidFill>
                  <a:schemeClr val="tx1"/>
                </a:solidFill>
                <a:latin typeface="Arial" panose="020B0604020202020204" pitchFamily="34" charset="0"/>
                <a:ea typeface="+mn-ea"/>
                <a:cs typeface="Arial" panose="020B0604020202020204" pitchFamily="34" charset="0"/>
              </a:defRPr>
            </a:lvl3pPr>
            <a:lvl4pPr marL="1487488" indent="-23177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742950" indent="-279400" algn="l" defTabSz="914400" rtl="0" eaLnBrk="1" latinLnBrk="0" hangingPunct="1">
              <a:lnSpc>
                <a:spcPct val="90000"/>
              </a:lnSpc>
              <a:spcBef>
                <a:spcPts val="500"/>
              </a:spcBef>
              <a:buFont typeface="Wingdings" panose="05000000000000000000" pitchFamily="2" charset="2"/>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0" lang="en-US" sz="2200" b="0" i="0" u="none" strike="noStrike" kern="1200" cap="none" spc="0" normalizeH="0" baseline="0" noProof="0">
                <a:ln>
                  <a:noFill/>
                </a:ln>
                <a:solidFill>
                  <a:srgbClr val="3E3F3C"/>
                </a:solidFill>
                <a:effectLst/>
                <a:uLnTx/>
                <a:uFillTx/>
                <a:latin typeface="Aptos" panose="020B0004020202020204" pitchFamily="34" charset="0"/>
                <a:ea typeface="+mn-ea"/>
                <a:cs typeface="Arial" panose="020B0604020202020204" pitchFamily="34" charset="0"/>
              </a:rPr>
              <a:t>As circumstances change, review buy-sell agreement</a:t>
            </a:r>
          </a:p>
        </p:txBody>
      </p:sp>
      <p:sp>
        <p:nvSpPr>
          <p:cNvPr id="11" name="Text Placeholder 5">
            <a:extLst>
              <a:ext uri="{FF2B5EF4-FFF2-40B4-BE49-F238E27FC236}">
                <a16:creationId xmlns:a16="http://schemas.microsoft.com/office/drawing/2014/main" id="{A6ACBA9C-ACFC-9F2E-849A-BA63405751DE}"/>
              </a:ext>
            </a:extLst>
          </p:cNvPr>
          <p:cNvSpPr txBox="1">
            <a:spLocks/>
          </p:cNvSpPr>
          <p:nvPr/>
        </p:nvSpPr>
        <p:spPr>
          <a:xfrm>
            <a:off x="652820" y="4356078"/>
            <a:ext cx="10374701" cy="812530"/>
          </a:xfrm>
          <a:prstGeom prst="rect">
            <a:avLst/>
          </a:prstGeom>
          <a:gradFill flip="none" rotWithShape="1">
            <a:gsLst>
              <a:gs pos="0">
                <a:srgbClr val="3D9B35">
                  <a:tint val="66000"/>
                  <a:satMod val="160000"/>
                </a:srgbClr>
              </a:gs>
              <a:gs pos="50000">
                <a:srgbClr val="3D9B35">
                  <a:tint val="44500"/>
                  <a:satMod val="160000"/>
                </a:srgbClr>
              </a:gs>
              <a:gs pos="100000">
                <a:srgbClr val="3D9B35">
                  <a:tint val="23500"/>
                  <a:satMod val="160000"/>
                </a:srgbClr>
              </a:gs>
            </a:gsLst>
            <a:lin ang="2700000" scaled="1"/>
            <a:tileRect/>
          </a:gradFill>
          <a:ln>
            <a:noFill/>
          </a:ln>
        </p:spPr>
        <p:txBody>
          <a:bodyPr vert="horz" wrap="square" lIns="274320" tIns="182880" rIns="182880" bIns="182880" rtlCol="0" anchor="ctr" anchorCtr="0">
            <a:noAutofit/>
          </a:bodyPr>
          <a:lstStyle>
            <a:lvl1pPr marL="14288" indent="-14288" algn="l"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a:ln>
                  <a:noFill/>
                </a:ln>
                <a:solidFill>
                  <a:srgbClr val="3E3F3C"/>
                </a:solidFill>
                <a:effectLst/>
                <a:uLnTx/>
                <a:uFillTx/>
                <a:latin typeface="Aptos" panose="020B0004020202020204" pitchFamily="34" charset="0"/>
                <a:ea typeface="+mn-ea"/>
                <a:cs typeface="Arial" panose="020B0604020202020204" pitchFamily="34" charset="0"/>
              </a:rPr>
              <a:t>After buy-sell transaction, review life insurance to ensure adequate coverage</a:t>
            </a:r>
          </a:p>
        </p:txBody>
      </p:sp>
    </p:spTree>
    <p:extLst>
      <p:ext uri="{BB962C8B-B14F-4D97-AF65-F5344CB8AC3E}">
        <p14:creationId xmlns:p14="http://schemas.microsoft.com/office/powerpoint/2010/main" val="1246263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grpSp>
        <p:nvGrpSpPr>
          <p:cNvPr id="1086" name="Google Shape;1086;p36"/>
          <p:cNvGrpSpPr>
            <a:grpSpLocks noChangeAspect="1"/>
          </p:cNvGrpSpPr>
          <p:nvPr/>
        </p:nvGrpSpPr>
        <p:grpSpPr>
          <a:xfrm>
            <a:off x="3375141" y="1776943"/>
            <a:ext cx="2760203" cy="2144632"/>
            <a:chOff x="2823475" y="1395000"/>
            <a:chExt cx="1746307" cy="1356851"/>
          </a:xfrm>
          <a:solidFill>
            <a:srgbClr val="3D9B35"/>
          </a:solidFill>
        </p:grpSpPr>
        <p:sp>
          <p:nvSpPr>
            <p:cNvPr id="1087" name="Google Shape;1087;p36"/>
            <p:cNvSpPr/>
            <p:nvPr/>
          </p:nvSpPr>
          <p:spPr>
            <a:xfrm>
              <a:off x="3501322" y="1395000"/>
              <a:ext cx="1068460" cy="1356851"/>
            </a:xfrm>
            <a:custGeom>
              <a:avLst/>
              <a:gdLst/>
              <a:ahLst/>
              <a:cxnLst/>
              <a:rect l="l" t="t" r="r" b="b"/>
              <a:pathLst>
                <a:path w="28850" h="36637" extrusionOk="0">
                  <a:moveTo>
                    <a:pt x="14935" y="0"/>
                  </a:moveTo>
                  <a:cubicBezTo>
                    <a:pt x="12203" y="0"/>
                    <a:pt x="9799" y="1864"/>
                    <a:pt x="9764" y="4228"/>
                  </a:cubicBezTo>
                  <a:cubicBezTo>
                    <a:pt x="9740" y="5704"/>
                    <a:pt x="10740" y="6573"/>
                    <a:pt x="12097" y="7383"/>
                  </a:cubicBezTo>
                  <a:lnTo>
                    <a:pt x="1" y="7383"/>
                  </a:lnTo>
                  <a:lnTo>
                    <a:pt x="1" y="19432"/>
                  </a:lnTo>
                  <a:cubicBezTo>
                    <a:pt x="755" y="17959"/>
                    <a:pt x="2062" y="17300"/>
                    <a:pt x="3593" y="17300"/>
                  </a:cubicBezTo>
                  <a:cubicBezTo>
                    <a:pt x="3634" y="17300"/>
                    <a:pt x="3675" y="17300"/>
                    <a:pt x="3715" y="17301"/>
                  </a:cubicBezTo>
                  <a:cubicBezTo>
                    <a:pt x="6097" y="17337"/>
                    <a:pt x="8168" y="18146"/>
                    <a:pt x="8240" y="22290"/>
                  </a:cubicBezTo>
                  <a:cubicBezTo>
                    <a:pt x="8287" y="25200"/>
                    <a:pt x="6259" y="27410"/>
                    <a:pt x="3910" y="27410"/>
                  </a:cubicBezTo>
                  <a:cubicBezTo>
                    <a:pt x="3885" y="27410"/>
                    <a:pt x="3860" y="27410"/>
                    <a:pt x="3835" y="27409"/>
                  </a:cubicBezTo>
                  <a:cubicBezTo>
                    <a:pt x="2251" y="27385"/>
                    <a:pt x="727" y="26314"/>
                    <a:pt x="1" y="24766"/>
                  </a:cubicBezTo>
                  <a:lnTo>
                    <a:pt x="1" y="36637"/>
                  </a:lnTo>
                  <a:lnTo>
                    <a:pt x="28850" y="36637"/>
                  </a:lnTo>
                  <a:lnTo>
                    <a:pt x="28850" y="7383"/>
                  </a:lnTo>
                  <a:lnTo>
                    <a:pt x="18015" y="7383"/>
                  </a:lnTo>
                  <a:cubicBezTo>
                    <a:pt x="19396" y="6621"/>
                    <a:pt x="20146" y="5871"/>
                    <a:pt x="20170" y="4395"/>
                  </a:cubicBezTo>
                  <a:cubicBezTo>
                    <a:pt x="20206" y="2013"/>
                    <a:pt x="18039" y="37"/>
                    <a:pt x="15038" y="1"/>
                  </a:cubicBezTo>
                  <a:cubicBezTo>
                    <a:pt x="15004" y="1"/>
                    <a:pt x="14970" y="0"/>
                    <a:pt x="14935" y="0"/>
                  </a:cubicBezTo>
                  <a:close/>
                </a:path>
              </a:pathLst>
            </a:custGeom>
            <a:grpFill/>
            <a:ln>
              <a:noFill/>
            </a:ln>
          </p:spPr>
          <p:txBody>
            <a:bodyPr spcFirstLastPara="1" wrap="square" lIns="121900" tIns="121900" rIns="121900" bIns="121900" anchor="ctr" anchorCtr="0">
              <a:noAutofit/>
            </a:bodyPr>
            <a:lstStyle/>
            <a:p>
              <a:endParaRPr sz="2400"/>
            </a:p>
          </p:txBody>
        </p:sp>
        <p:cxnSp>
          <p:nvCxnSpPr>
            <p:cNvPr id="1088" name="Google Shape;1088;p36"/>
            <p:cNvCxnSpPr/>
            <p:nvPr/>
          </p:nvCxnSpPr>
          <p:spPr>
            <a:xfrm>
              <a:off x="2823475" y="1844175"/>
              <a:ext cx="850500" cy="0"/>
            </a:xfrm>
            <a:prstGeom prst="straightConnector1">
              <a:avLst/>
            </a:prstGeom>
            <a:grpFill/>
            <a:ln w="31750" cap="flat" cmpd="sng">
              <a:solidFill>
                <a:schemeClr val="accent1"/>
              </a:solidFill>
              <a:prstDash val="solid"/>
              <a:round/>
              <a:headEnd type="triangle" w="med" len="med"/>
              <a:tailEnd type="none" w="med" len="med"/>
            </a:ln>
          </p:spPr>
        </p:cxnSp>
      </p:grpSp>
      <p:grpSp>
        <p:nvGrpSpPr>
          <p:cNvPr id="1089" name="Google Shape;1089;p36"/>
          <p:cNvGrpSpPr>
            <a:grpSpLocks noChangeAspect="1"/>
          </p:cNvGrpSpPr>
          <p:nvPr/>
        </p:nvGrpSpPr>
        <p:grpSpPr>
          <a:xfrm>
            <a:off x="3361484" y="3423779"/>
            <a:ext cx="3232706" cy="2197842"/>
            <a:chOff x="2823475" y="2436837"/>
            <a:chExt cx="2045246" cy="1390516"/>
          </a:xfrm>
          <a:solidFill>
            <a:srgbClr val="006B8C"/>
          </a:solidFill>
        </p:grpSpPr>
        <p:sp>
          <p:nvSpPr>
            <p:cNvPr id="1090" name="Google Shape;1090;p36"/>
            <p:cNvSpPr/>
            <p:nvPr/>
          </p:nvSpPr>
          <p:spPr>
            <a:xfrm>
              <a:off x="3198850" y="2436837"/>
              <a:ext cx="1669871" cy="1390516"/>
            </a:xfrm>
            <a:custGeom>
              <a:avLst/>
              <a:gdLst/>
              <a:ahLst/>
              <a:cxnLst/>
              <a:rect l="l" t="t" r="r" b="b"/>
              <a:pathLst>
                <a:path w="45089" h="37546" extrusionOk="0">
                  <a:moveTo>
                    <a:pt x="23539" y="0"/>
                  </a:moveTo>
                  <a:cubicBezTo>
                    <a:pt x="23380" y="0"/>
                    <a:pt x="23217" y="6"/>
                    <a:pt x="23051" y="17"/>
                  </a:cubicBezTo>
                  <a:cubicBezTo>
                    <a:pt x="20193" y="220"/>
                    <a:pt x="17824" y="1851"/>
                    <a:pt x="17776" y="4244"/>
                  </a:cubicBezTo>
                  <a:cubicBezTo>
                    <a:pt x="17752" y="5709"/>
                    <a:pt x="18752" y="7697"/>
                    <a:pt x="20086" y="8507"/>
                  </a:cubicBezTo>
                  <a:lnTo>
                    <a:pt x="8168" y="8507"/>
                  </a:lnTo>
                  <a:lnTo>
                    <a:pt x="8192" y="19675"/>
                  </a:lnTo>
                  <a:cubicBezTo>
                    <a:pt x="7489" y="18044"/>
                    <a:pt x="6084" y="16912"/>
                    <a:pt x="4441" y="16889"/>
                  </a:cubicBezTo>
                  <a:cubicBezTo>
                    <a:pt x="4419" y="16888"/>
                    <a:pt x="4398" y="16888"/>
                    <a:pt x="4376" y="16888"/>
                  </a:cubicBezTo>
                  <a:cubicBezTo>
                    <a:pt x="2024" y="16888"/>
                    <a:pt x="71" y="18811"/>
                    <a:pt x="36" y="22020"/>
                  </a:cubicBezTo>
                  <a:cubicBezTo>
                    <a:pt x="0" y="25175"/>
                    <a:pt x="1881" y="27247"/>
                    <a:pt x="4262" y="27295"/>
                  </a:cubicBezTo>
                  <a:cubicBezTo>
                    <a:pt x="4280" y="27295"/>
                    <a:pt x="4298" y="27295"/>
                    <a:pt x="4316" y="27295"/>
                  </a:cubicBezTo>
                  <a:cubicBezTo>
                    <a:pt x="5938" y="27295"/>
                    <a:pt x="7414" y="26218"/>
                    <a:pt x="8168" y="24628"/>
                  </a:cubicBezTo>
                  <a:lnTo>
                    <a:pt x="8168" y="37546"/>
                  </a:lnTo>
                  <a:lnTo>
                    <a:pt x="19812" y="37546"/>
                  </a:lnTo>
                  <a:cubicBezTo>
                    <a:pt x="18300" y="36760"/>
                    <a:pt x="17264" y="34712"/>
                    <a:pt x="17288" y="33129"/>
                  </a:cubicBezTo>
                  <a:cubicBezTo>
                    <a:pt x="17336" y="30747"/>
                    <a:pt x="19693" y="28973"/>
                    <a:pt x="22562" y="28902"/>
                  </a:cubicBezTo>
                  <a:cubicBezTo>
                    <a:pt x="22613" y="28901"/>
                    <a:pt x="22663" y="28900"/>
                    <a:pt x="22712" y="28900"/>
                  </a:cubicBezTo>
                  <a:cubicBezTo>
                    <a:pt x="25657" y="28900"/>
                    <a:pt x="27729" y="30966"/>
                    <a:pt x="27694" y="33307"/>
                  </a:cubicBezTo>
                  <a:cubicBezTo>
                    <a:pt x="27670" y="34891"/>
                    <a:pt x="26622" y="36820"/>
                    <a:pt x="25087" y="37546"/>
                  </a:cubicBezTo>
                  <a:lnTo>
                    <a:pt x="37017" y="37546"/>
                  </a:lnTo>
                  <a:lnTo>
                    <a:pt x="37148" y="25592"/>
                  </a:lnTo>
                  <a:cubicBezTo>
                    <a:pt x="37910" y="26973"/>
                    <a:pt x="39195" y="27878"/>
                    <a:pt x="40672" y="27914"/>
                  </a:cubicBezTo>
                  <a:cubicBezTo>
                    <a:pt x="40703" y="27914"/>
                    <a:pt x="40735" y="27914"/>
                    <a:pt x="40767" y="27914"/>
                  </a:cubicBezTo>
                  <a:cubicBezTo>
                    <a:pt x="43107" y="27914"/>
                    <a:pt x="45089" y="26600"/>
                    <a:pt x="45065" y="22782"/>
                  </a:cubicBezTo>
                  <a:cubicBezTo>
                    <a:pt x="45053" y="18972"/>
                    <a:pt x="43220" y="17543"/>
                    <a:pt x="40838" y="17508"/>
                  </a:cubicBezTo>
                  <a:cubicBezTo>
                    <a:pt x="40821" y="17507"/>
                    <a:pt x="40804" y="17507"/>
                    <a:pt x="40786" y="17507"/>
                  </a:cubicBezTo>
                  <a:cubicBezTo>
                    <a:pt x="39326" y="17507"/>
                    <a:pt x="37817" y="18488"/>
                    <a:pt x="37017" y="19818"/>
                  </a:cubicBezTo>
                  <a:lnTo>
                    <a:pt x="37017" y="8507"/>
                  </a:lnTo>
                  <a:lnTo>
                    <a:pt x="25837" y="8507"/>
                  </a:lnTo>
                  <a:cubicBezTo>
                    <a:pt x="27206" y="7745"/>
                    <a:pt x="28158" y="5887"/>
                    <a:pt x="28182" y="4411"/>
                  </a:cubicBezTo>
                  <a:cubicBezTo>
                    <a:pt x="28216" y="2146"/>
                    <a:pt x="26624" y="0"/>
                    <a:pt x="23539" y="0"/>
                  </a:cubicBezTo>
                  <a:close/>
                </a:path>
              </a:pathLst>
            </a:custGeom>
            <a:grpFill/>
            <a:ln>
              <a:noFill/>
            </a:ln>
          </p:spPr>
          <p:txBody>
            <a:bodyPr spcFirstLastPara="1" wrap="square" lIns="121900" tIns="121900" rIns="121900" bIns="121900" anchor="ctr" anchorCtr="0">
              <a:noAutofit/>
            </a:bodyPr>
            <a:lstStyle/>
            <a:p>
              <a:endParaRPr sz="2400"/>
            </a:p>
          </p:txBody>
        </p:sp>
        <p:cxnSp>
          <p:nvCxnSpPr>
            <p:cNvPr id="1091" name="Google Shape;1091;p36"/>
            <p:cNvCxnSpPr/>
            <p:nvPr/>
          </p:nvCxnSpPr>
          <p:spPr>
            <a:xfrm>
              <a:off x="2823475" y="3022244"/>
              <a:ext cx="850500" cy="0"/>
            </a:xfrm>
            <a:prstGeom prst="straightConnector1">
              <a:avLst/>
            </a:prstGeom>
            <a:grpFill/>
            <a:ln w="31750" cap="flat" cmpd="sng">
              <a:solidFill>
                <a:srgbClr val="006B8C"/>
              </a:solidFill>
              <a:prstDash val="solid"/>
              <a:round/>
              <a:headEnd type="triangle" w="med" len="med"/>
              <a:tailEnd type="none" w="med" len="med"/>
            </a:ln>
          </p:spPr>
        </p:cxnSp>
      </p:grpSp>
      <p:grpSp>
        <p:nvGrpSpPr>
          <p:cNvPr id="1092" name="Google Shape;1092;p36"/>
          <p:cNvGrpSpPr>
            <a:grpSpLocks noChangeAspect="1"/>
          </p:cNvGrpSpPr>
          <p:nvPr/>
        </p:nvGrpSpPr>
        <p:grpSpPr>
          <a:xfrm>
            <a:off x="5626974" y="2215720"/>
            <a:ext cx="3269729" cy="2223422"/>
            <a:chOff x="4251855" y="1668440"/>
            <a:chExt cx="2068670" cy="1406700"/>
          </a:xfrm>
          <a:solidFill>
            <a:srgbClr val="00A89E"/>
          </a:solidFill>
        </p:grpSpPr>
        <p:sp>
          <p:nvSpPr>
            <p:cNvPr id="1093" name="Google Shape;1093;p36"/>
            <p:cNvSpPr/>
            <p:nvPr/>
          </p:nvSpPr>
          <p:spPr>
            <a:xfrm>
              <a:off x="4251855" y="1668440"/>
              <a:ext cx="1693277" cy="1406700"/>
            </a:xfrm>
            <a:custGeom>
              <a:avLst/>
              <a:gdLst/>
              <a:ahLst/>
              <a:cxnLst/>
              <a:rect l="l" t="t" r="r" b="b"/>
              <a:pathLst>
                <a:path w="45721" h="37983" extrusionOk="0">
                  <a:moveTo>
                    <a:pt x="8585" y="0"/>
                  </a:moveTo>
                  <a:lnTo>
                    <a:pt x="8585" y="11978"/>
                  </a:lnTo>
                  <a:cubicBezTo>
                    <a:pt x="7834" y="10608"/>
                    <a:pt x="5929" y="9823"/>
                    <a:pt x="4453" y="9799"/>
                  </a:cubicBezTo>
                  <a:cubicBezTo>
                    <a:pt x="4428" y="9798"/>
                    <a:pt x="4404" y="9798"/>
                    <a:pt x="4379" y="9798"/>
                  </a:cubicBezTo>
                  <a:cubicBezTo>
                    <a:pt x="2031" y="9798"/>
                    <a:pt x="95" y="12031"/>
                    <a:pt x="48" y="14871"/>
                  </a:cubicBezTo>
                  <a:cubicBezTo>
                    <a:pt x="0" y="17740"/>
                    <a:pt x="1977" y="21086"/>
                    <a:pt x="4560" y="21169"/>
                  </a:cubicBezTo>
                  <a:cubicBezTo>
                    <a:pt x="4600" y="21171"/>
                    <a:pt x="4641" y="21171"/>
                    <a:pt x="4681" y="21171"/>
                  </a:cubicBezTo>
                  <a:cubicBezTo>
                    <a:pt x="6131" y="21171"/>
                    <a:pt x="7809" y="20347"/>
                    <a:pt x="8585" y="19038"/>
                  </a:cubicBezTo>
                  <a:lnTo>
                    <a:pt x="8585" y="29254"/>
                  </a:lnTo>
                  <a:lnTo>
                    <a:pt x="18705" y="29254"/>
                  </a:lnTo>
                  <a:cubicBezTo>
                    <a:pt x="17336" y="30004"/>
                    <a:pt x="16407" y="31802"/>
                    <a:pt x="16383" y="33278"/>
                  </a:cubicBezTo>
                  <a:cubicBezTo>
                    <a:pt x="16336" y="35659"/>
                    <a:pt x="18919" y="37921"/>
                    <a:pt x="21801" y="37981"/>
                  </a:cubicBezTo>
                  <a:cubicBezTo>
                    <a:pt x="21849" y="37982"/>
                    <a:pt x="21898" y="37982"/>
                    <a:pt x="21946" y="37982"/>
                  </a:cubicBezTo>
                  <a:cubicBezTo>
                    <a:pt x="25517" y="37982"/>
                    <a:pt x="27325" y="35818"/>
                    <a:pt x="27361" y="33468"/>
                  </a:cubicBezTo>
                  <a:cubicBezTo>
                    <a:pt x="27385" y="31992"/>
                    <a:pt x="26611" y="30051"/>
                    <a:pt x="25265" y="29254"/>
                  </a:cubicBezTo>
                  <a:lnTo>
                    <a:pt x="37576" y="29254"/>
                  </a:lnTo>
                  <a:lnTo>
                    <a:pt x="37576" y="18979"/>
                  </a:lnTo>
                  <a:cubicBezTo>
                    <a:pt x="38912" y="20024"/>
                    <a:pt x="40373" y="20692"/>
                    <a:pt x="41514" y="20692"/>
                  </a:cubicBezTo>
                  <a:cubicBezTo>
                    <a:pt x="41686" y="20692"/>
                    <a:pt x="41850" y="20677"/>
                    <a:pt x="42005" y="20645"/>
                  </a:cubicBezTo>
                  <a:cubicBezTo>
                    <a:pt x="44339" y="20157"/>
                    <a:pt x="45625" y="18609"/>
                    <a:pt x="45673" y="15740"/>
                  </a:cubicBezTo>
                  <a:cubicBezTo>
                    <a:pt x="45720" y="12871"/>
                    <a:pt x="43994" y="10442"/>
                    <a:pt x="41613" y="10394"/>
                  </a:cubicBezTo>
                  <a:cubicBezTo>
                    <a:pt x="41585" y="10394"/>
                    <a:pt x="41557" y="10393"/>
                    <a:pt x="41530" y="10393"/>
                  </a:cubicBezTo>
                  <a:cubicBezTo>
                    <a:pt x="40090" y="10393"/>
                    <a:pt x="38885" y="11009"/>
                    <a:pt x="37576" y="12633"/>
                  </a:cubicBezTo>
                  <a:lnTo>
                    <a:pt x="37576" y="0"/>
                  </a:lnTo>
                  <a:close/>
                </a:path>
              </a:pathLst>
            </a:custGeom>
            <a:grpFill/>
            <a:ln>
              <a:noFill/>
            </a:ln>
          </p:spPr>
          <p:txBody>
            <a:bodyPr spcFirstLastPara="1" wrap="square" lIns="121900" tIns="121900" rIns="121900" bIns="121900" anchor="ctr" anchorCtr="0">
              <a:noAutofit/>
            </a:bodyPr>
            <a:lstStyle/>
            <a:p>
              <a:endParaRPr sz="2400"/>
            </a:p>
          </p:txBody>
        </p:sp>
        <p:cxnSp>
          <p:nvCxnSpPr>
            <p:cNvPr id="1094" name="Google Shape;1094;p36"/>
            <p:cNvCxnSpPr/>
            <p:nvPr/>
          </p:nvCxnSpPr>
          <p:spPr>
            <a:xfrm>
              <a:off x="5470025" y="1844175"/>
              <a:ext cx="850500" cy="0"/>
            </a:xfrm>
            <a:prstGeom prst="straightConnector1">
              <a:avLst/>
            </a:prstGeom>
            <a:grpFill/>
            <a:ln w="31750" cap="flat" cmpd="sng">
              <a:solidFill>
                <a:srgbClr val="00A89E"/>
              </a:solidFill>
              <a:prstDash val="solid"/>
              <a:round/>
              <a:headEnd type="none" w="med" len="med"/>
              <a:tailEnd type="triangle" w="med" len="med"/>
            </a:ln>
          </p:spPr>
        </p:cxnSp>
      </p:grpSp>
      <p:grpSp>
        <p:nvGrpSpPr>
          <p:cNvPr id="1095" name="Google Shape;1095;p36"/>
          <p:cNvGrpSpPr>
            <a:grpSpLocks noChangeAspect="1"/>
          </p:cNvGrpSpPr>
          <p:nvPr/>
        </p:nvGrpSpPr>
        <p:grpSpPr>
          <a:xfrm>
            <a:off x="6111444" y="3919008"/>
            <a:ext cx="2767233" cy="2152301"/>
            <a:chOff x="4569771" y="2751869"/>
            <a:chExt cx="1750754" cy="1361703"/>
          </a:xfrm>
          <a:solidFill>
            <a:srgbClr val="6AB800"/>
          </a:solidFill>
        </p:grpSpPr>
        <p:sp>
          <p:nvSpPr>
            <p:cNvPr id="1096" name="Google Shape;1096;p36"/>
            <p:cNvSpPr/>
            <p:nvPr/>
          </p:nvSpPr>
          <p:spPr>
            <a:xfrm>
              <a:off x="4569771" y="2751869"/>
              <a:ext cx="1073756" cy="1361703"/>
            </a:xfrm>
            <a:custGeom>
              <a:avLst/>
              <a:gdLst/>
              <a:ahLst/>
              <a:cxnLst/>
              <a:rect l="l" t="t" r="r" b="b"/>
              <a:pathLst>
                <a:path w="28993" h="36768" extrusionOk="0">
                  <a:moveTo>
                    <a:pt x="1" y="1"/>
                  </a:moveTo>
                  <a:lnTo>
                    <a:pt x="1" y="29040"/>
                  </a:lnTo>
                  <a:lnTo>
                    <a:pt x="9454" y="29040"/>
                  </a:lnTo>
                  <a:cubicBezTo>
                    <a:pt x="8668" y="29623"/>
                    <a:pt x="7847" y="30897"/>
                    <a:pt x="7823" y="32374"/>
                  </a:cubicBezTo>
                  <a:cubicBezTo>
                    <a:pt x="7787" y="34755"/>
                    <a:pt x="10085" y="36767"/>
                    <a:pt x="12955" y="36767"/>
                  </a:cubicBezTo>
                  <a:cubicBezTo>
                    <a:pt x="16110" y="36767"/>
                    <a:pt x="18181" y="34922"/>
                    <a:pt x="18229" y="32540"/>
                  </a:cubicBezTo>
                  <a:cubicBezTo>
                    <a:pt x="18253" y="31076"/>
                    <a:pt x="17396" y="29838"/>
                    <a:pt x="16038" y="29040"/>
                  </a:cubicBezTo>
                  <a:lnTo>
                    <a:pt x="28992" y="29040"/>
                  </a:lnTo>
                  <a:lnTo>
                    <a:pt x="28992" y="17491"/>
                  </a:lnTo>
                  <a:cubicBezTo>
                    <a:pt x="28227" y="18998"/>
                    <a:pt x="25691" y="20051"/>
                    <a:pt x="24104" y="20051"/>
                  </a:cubicBezTo>
                  <a:cubicBezTo>
                    <a:pt x="24086" y="20051"/>
                    <a:pt x="24069" y="20051"/>
                    <a:pt x="24051" y="20051"/>
                  </a:cubicBezTo>
                  <a:cubicBezTo>
                    <a:pt x="21670" y="20015"/>
                    <a:pt x="19789" y="17467"/>
                    <a:pt x="19824" y="14776"/>
                  </a:cubicBezTo>
                  <a:cubicBezTo>
                    <a:pt x="19872" y="11590"/>
                    <a:pt x="21813" y="9644"/>
                    <a:pt x="24166" y="9644"/>
                  </a:cubicBezTo>
                  <a:cubicBezTo>
                    <a:pt x="24187" y="9644"/>
                    <a:pt x="24208" y="9644"/>
                    <a:pt x="24230" y="9645"/>
                  </a:cubicBezTo>
                  <a:cubicBezTo>
                    <a:pt x="25813" y="9680"/>
                    <a:pt x="28266" y="10740"/>
                    <a:pt x="28992" y="12288"/>
                  </a:cubicBezTo>
                  <a:lnTo>
                    <a:pt x="28992" y="1"/>
                  </a:lnTo>
                  <a:lnTo>
                    <a:pt x="16681" y="1"/>
                  </a:lnTo>
                  <a:cubicBezTo>
                    <a:pt x="18027" y="798"/>
                    <a:pt x="18741" y="2310"/>
                    <a:pt x="18717" y="3787"/>
                  </a:cubicBezTo>
                  <a:cubicBezTo>
                    <a:pt x="18671" y="6118"/>
                    <a:pt x="18202" y="8004"/>
                    <a:pt x="13535" y="8004"/>
                  </a:cubicBezTo>
                  <a:cubicBezTo>
                    <a:pt x="13434" y="8004"/>
                    <a:pt x="13332" y="8003"/>
                    <a:pt x="13228" y="8002"/>
                  </a:cubicBezTo>
                  <a:cubicBezTo>
                    <a:pt x="10347" y="7954"/>
                    <a:pt x="8275" y="5989"/>
                    <a:pt x="8311" y="3608"/>
                  </a:cubicBezTo>
                  <a:cubicBezTo>
                    <a:pt x="8335" y="2132"/>
                    <a:pt x="9252" y="846"/>
                    <a:pt x="10633" y="96"/>
                  </a:cubicBezTo>
                  <a:lnTo>
                    <a:pt x="1" y="1"/>
                  </a:lnTo>
                  <a:close/>
                </a:path>
              </a:pathLst>
            </a:custGeom>
            <a:grpFill/>
            <a:ln>
              <a:noFill/>
            </a:ln>
          </p:spPr>
          <p:txBody>
            <a:bodyPr spcFirstLastPara="1" wrap="square" lIns="121900" tIns="121900" rIns="121900" bIns="121900" anchor="ctr" anchorCtr="0">
              <a:noAutofit/>
            </a:bodyPr>
            <a:lstStyle/>
            <a:p>
              <a:endParaRPr sz="2400"/>
            </a:p>
          </p:txBody>
        </p:sp>
        <p:cxnSp>
          <p:nvCxnSpPr>
            <p:cNvPr id="1097" name="Google Shape;1097;p36"/>
            <p:cNvCxnSpPr/>
            <p:nvPr/>
          </p:nvCxnSpPr>
          <p:spPr>
            <a:xfrm>
              <a:off x="5470025" y="3022244"/>
              <a:ext cx="850500" cy="0"/>
            </a:xfrm>
            <a:prstGeom prst="straightConnector1">
              <a:avLst/>
            </a:prstGeom>
            <a:grpFill/>
            <a:ln w="31750" cap="flat" cmpd="sng">
              <a:solidFill>
                <a:srgbClr val="6AB800"/>
              </a:solidFill>
              <a:prstDash val="solid"/>
              <a:round/>
              <a:headEnd type="none" w="med" len="med"/>
              <a:tailEnd type="triangle" w="med" len="med"/>
            </a:ln>
          </p:spPr>
        </p:cxnSp>
      </p:grpSp>
      <p:sp>
        <p:nvSpPr>
          <p:cNvPr id="1099" name="Google Shape;1099;p36"/>
          <p:cNvSpPr txBox="1"/>
          <p:nvPr/>
        </p:nvSpPr>
        <p:spPr>
          <a:xfrm>
            <a:off x="0" y="2172500"/>
            <a:ext cx="3267305" cy="572800"/>
          </a:xfrm>
          <a:prstGeom prst="rect">
            <a:avLst/>
          </a:prstGeom>
          <a:noFill/>
          <a:ln>
            <a:noFill/>
          </a:ln>
        </p:spPr>
        <p:txBody>
          <a:bodyPr spcFirstLastPara="1" wrap="square" lIns="121900" tIns="121900" rIns="121900" bIns="121900" anchor="ctr" anchorCtr="0">
            <a:noAutofit/>
          </a:bodyPr>
          <a:lstStyle/>
          <a:p>
            <a:pPr algn="r"/>
            <a:r>
              <a:rPr lang="en-US" sz="2000" b="1" dirty="0">
                <a:solidFill>
                  <a:srgbClr val="434343"/>
                </a:solidFill>
                <a:ea typeface="Fira Sans Extra Condensed Medium"/>
                <a:cs typeface="Fira Sans Extra Condensed Medium"/>
                <a:sym typeface="Fira Sans Extra Condensed Medium"/>
              </a:rPr>
              <a:t>Identify Your</a:t>
            </a:r>
          </a:p>
          <a:p>
            <a:pPr algn="r"/>
            <a:r>
              <a:rPr lang="en-US" sz="2000" b="1" dirty="0">
                <a:solidFill>
                  <a:srgbClr val="434343"/>
                </a:solidFill>
                <a:ea typeface="Fira Sans Extra Condensed Medium"/>
                <a:cs typeface="Fira Sans Extra Condensed Medium"/>
                <a:sym typeface="Fira Sans Extra Condensed Medium"/>
              </a:rPr>
              <a:t>Key People</a:t>
            </a:r>
            <a:endParaRPr sz="2000" b="1" dirty="0">
              <a:solidFill>
                <a:srgbClr val="434343"/>
              </a:solidFill>
              <a:ea typeface="Fira Sans Extra Condensed Medium"/>
              <a:cs typeface="Fira Sans Extra Condensed Medium"/>
              <a:sym typeface="Fira Sans Extra Condensed Medium"/>
            </a:endParaRPr>
          </a:p>
        </p:txBody>
      </p:sp>
      <p:sp>
        <p:nvSpPr>
          <p:cNvPr id="1101" name="Google Shape;1101;p36"/>
          <p:cNvSpPr txBox="1"/>
          <p:nvPr/>
        </p:nvSpPr>
        <p:spPr>
          <a:xfrm>
            <a:off x="8982595" y="2197254"/>
            <a:ext cx="2307705" cy="572800"/>
          </a:xfrm>
          <a:prstGeom prst="rect">
            <a:avLst/>
          </a:prstGeom>
          <a:noFill/>
          <a:ln>
            <a:noFill/>
          </a:ln>
        </p:spPr>
        <p:txBody>
          <a:bodyPr spcFirstLastPara="1" wrap="square" lIns="121900" tIns="121900" rIns="121900" bIns="121900" anchor="ctr" anchorCtr="0">
            <a:noAutofit/>
          </a:bodyPr>
          <a:lstStyle/>
          <a:p>
            <a:r>
              <a:rPr lang="en-US" sz="2000" b="1" dirty="0">
                <a:solidFill>
                  <a:srgbClr val="434343"/>
                </a:solidFill>
                <a:ea typeface="Fira Sans Extra Condensed Medium"/>
                <a:cs typeface="Fira Sans Extra Condensed Medium"/>
                <a:sym typeface="Fira Sans Extra Condensed Medium"/>
              </a:rPr>
              <a:t>Evaluate Financial Impact</a:t>
            </a:r>
          </a:p>
        </p:txBody>
      </p:sp>
      <p:sp>
        <p:nvSpPr>
          <p:cNvPr id="1103" name="Google Shape;1103;p36"/>
          <p:cNvSpPr txBox="1"/>
          <p:nvPr/>
        </p:nvSpPr>
        <p:spPr>
          <a:xfrm>
            <a:off x="8982595" y="4047611"/>
            <a:ext cx="2512800" cy="572800"/>
          </a:xfrm>
          <a:prstGeom prst="rect">
            <a:avLst/>
          </a:prstGeom>
          <a:noFill/>
          <a:ln>
            <a:noFill/>
          </a:ln>
        </p:spPr>
        <p:txBody>
          <a:bodyPr spcFirstLastPara="1" wrap="square" lIns="121900" tIns="121900" rIns="121900" bIns="121900" anchor="ctr" anchorCtr="0">
            <a:noAutofit/>
          </a:bodyPr>
          <a:lstStyle/>
          <a:p>
            <a:r>
              <a:rPr lang="en" sz="2000" b="1" dirty="0">
                <a:solidFill>
                  <a:srgbClr val="434343"/>
                </a:solidFill>
                <a:ea typeface="Fira Sans Extra Condensed Medium"/>
                <a:cs typeface="Fira Sans Extra Condensed Medium"/>
                <a:sym typeface="Fira Sans Extra Condensed Medium"/>
              </a:rPr>
              <a:t>Schedule a Risk Review</a:t>
            </a:r>
            <a:endParaRPr sz="2000" b="1" dirty="0">
              <a:solidFill>
                <a:srgbClr val="434343"/>
              </a:solidFill>
              <a:ea typeface="Fira Sans Extra Condensed Medium"/>
              <a:cs typeface="Fira Sans Extra Condensed Medium"/>
              <a:sym typeface="Fira Sans Extra Condensed Medium"/>
            </a:endParaRPr>
          </a:p>
        </p:txBody>
      </p:sp>
      <p:sp>
        <p:nvSpPr>
          <p:cNvPr id="1105" name="Google Shape;1105;p36"/>
          <p:cNvSpPr txBox="1"/>
          <p:nvPr/>
        </p:nvSpPr>
        <p:spPr>
          <a:xfrm>
            <a:off x="696605" y="4043586"/>
            <a:ext cx="2512800" cy="572800"/>
          </a:xfrm>
          <a:prstGeom prst="rect">
            <a:avLst/>
          </a:prstGeom>
          <a:noFill/>
          <a:ln>
            <a:noFill/>
          </a:ln>
        </p:spPr>
        <p:txBody>
          <a:bodyPr spcFirstLastPara="1" wrap="square" lIns="121900" tIns="121900" rIns="121900" bIns="121900" anchor="ctr" anchorCtr="0">
            <a:noAutofit/>
          </a:bodyPr>
          <a:lstStyle/>
          <a:p>
            <a:pPr algn="r"/>
            <a:r>
              <a:rPr lang="en" sz="2000" b="1" dirty="0">
                <a:solidFill>
                  <a:srgbClr val="434343"/>
                </a:solidFill>
                <a:ea typeface="Fira Sans Extra Condensed Medium"/>
                <a:cs typeface="Fira Sans Extra Condensed Medium"/>
                <a:sym typeface="Fira Sans Extra Condensed Medium"/>
              </a:rPr>
              <a:t>Create a Coordinated Plan</a:t>
            </a:r>
            <a:endParaRPr sz="2000" b="1" dirty="0">
              <a:solidFill>
                <a:srgbClr val="434343"/>
              </a:solidFill>
              <a:ea typeface="Fira Sans Extra Condensed Medium"/>
              <a:cs typeface="Fira Sans Extra Condensed Medium"/>
              <a:sym typeface="Fira Sans Extra Condensed Medium"/>
            </a:endParaRPr>
          </a:p>
        </p:txBody>
      </p:sp>
      <p:sp>
        <p:nvSpPr>
          <p:cNvPr id="4" name="Title 1">
            <a:extLst>
              <a:ext uri="{FF2B5EF4-FFF2-40B4-BE49-F238E27FC236}">
                <a16:creationId xmlns:a16="http://schemas.microsoft.com/office/drawing/2014/main" id="{A15EE08B-2B9A-A36E-4C3D-2C669E885977}"/>
              </a:ext>
            </a:extLst>
          </p:cNvPr>
          <p:cNvSpPr>
            <a:spLocks noGrp="1"/>
          </p:cNvSpPr>
          <p:nvPr>
            <p:ph type="title"/>
          </p:nvPr>
        </p:nvSpPr>
        <p:spPr/>
        <p:txBody>
          <a:bodyPr/>
          <a:lstStyle/>
          <a:p>
            <a:r>
              <a:rPr lang="en-US" dirty="0"/>
              <a:t>Bringing it All </a:t>
            </a:r>
            <a:r>
              <a:rPr lang="en-US" b="1" dirty="0"/>
              <a:t>Together</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86"/>
                                        </p:tgtEl>
                                        <p:attrNameLst>
                                          <p:attrName>style.visibility</p:attrName>
                                        </p:attrNameLst>
                                      </p:cBhvr>
                                      <p:to>
                                        <p:strVal val="visible"/>
                                      </p:to>
                                    </p:set>
                                    <p:anim calcmode="lin" valueType="num">
                                      <p:cBhvr>
                                        <p:cTn id="7" dur="1000" fill="hold"/>
                                        <p:tgtEl>
                                          <p:spTgt spid="1086"/>
                                        </p:tgtEl>
                                        <p:attrNameLst>
                                          <p:attrName>ppt_w</p:attrName>
                                        </p:attrNameLst>
                                      </p:cBhvr>
                                      <p:tavLst>
                                        <p:tav tm="0">
                                          <p:val>
                                            <p:fltVal val="0"/>
                                          </p:val>
                                        </p:tav>
                                        <p:tav tm="100000">
                                          <p:val>
                                            <p:strVal val="#ppt_w"/>
                                          </p:val>
                                        </p:tav>
                                      </p:tavLst>
                                    </p:anim>
                                    <p:anim calcmode="lin" valueType="num">
                                      <p:cBhvr>
                                        <p:cTn id="8" dur="1000" fill="hold"/>
                                        <p:tgtEl>
                                          <p:spTgt spid="1086"/>
                                        </p:tgtEl>
                                        <p:attrNameLst>
                                          <p:attrName>ppt_h</p:attrName>
                                        </p:attrNameLst>
                                      </p:cBhvr>
                                      <p:tavLst>
                                        <p:tav tm="0">
                                          <p:val>
                                            <p:fltVal val="0"/>
                                          </p:val>
                                        </p:tav>
                                        <p:tav tm="100000">
                                          <p:val>
                                            <p:strVal val="#ppt_h"/>
                                          </p:val>
                                        </p:tav>
                                      </p:tavLst>
                                    </p:anim>
                                    <p:anim calcmode="lin" valueType="num">
                                      <p:cBhvr>
                                        <p:cTn id="9" dur="1000" fill="hold"/>
                                        <p:tgtEl>
                                          <p:spTgt spid="1086"/>
                                        </p:tgtEl>
                                        <p:attrNameLst>
                                          <p:attrName>style.rotation</p:attrName>
                                        </p:attrNameLst>
                                      </p:cBhvr>
                                      <p:tavLst>
                                        <p:tav tm="0">
                                          <p:val>
                                            <p:fltVal val="90"/>
                                          </p:val>
                                        </p:tav>
                                        <p:tav tm="100000">
                                          <p:val>
                                            <p:fltVal val="0"/>
                                          </p:val>
                                        </p:tav>
                                      </p:tavLst>
                                    </p:anim>
                                    <p:animEffect transition="in" filter="fade">
                                      <p:cBhvr>
                                        <p:cTn id="10" dur="1000"/>
                                        <p:tgtEl>
                                          <p:spTgt spid="1086"/>
                                        </p:tgtEl>
                                      </p:cBhvr>
                                    </p:animEffect>
                                  </p:childTnLst>
                                </p:cTn>
                              </p:par>
                              <p:par>
                                <p:cTn id="11" presetID="31" presetClass="entr" presetSubtype="0" fill="hold" nodeType="withEffect">
                                  <p:stCondLst>
                                    <p:cond delay="0"/>
                                  </p:stCondLst>
                                  <p:childTnLst>
                                    <p:set>
                                      <p:cBhvr>
                                        <p:cTn id="12" dur="1" fill="hold">
                                          <p:stCondLst>
                                            <p:cond delay="0"/>
                                          </p:stCondLst>
                                        </p:cTn>
                                        <p:tgtEl>
                                          <p:spTgt spid="1092"/>
                                        </p:tgtEl>
                                        <p:attrNameLst>
                                          <p:attrName>style.visibility</p:attrName>
                                        </p:attrNameLst>
                                      </p:cBhvr>
                                      <p:to>
                                        <p:strVal val="visible"/>
                                      </p:to>
                                    </p:set>
                                    <p:anim calcmode="lin" valueType="num">
                                      <p:cBhvr>
                                        <p:cTn id="13" dur="1000" fill="hold"/>
                                        <p:tgtEl>
                                          <p:spTgt spid="1092"/>
                                        </p:tgtEl>
                                        <p:attrNameLst>
                                          <p:attrName>ppt_w</p:attrName>
                                        </p:attrNameLst>
                                      </p:cBhvr>
                                      <p:tavLst>
                                        <p:tav tm="0">
                                          <p:val>
                                            <p:fltVal val="0"/>
                                          </p:val>
                                        </p:tav>
                                        <p:tav tm="100000">
                                          <p:val>
                                            <p:strVal val="#ppt_w"/>
                                          </p:val>
                                        </p:tav>
                                      </p:tavLst>
                                    </p:anim>
                                    <p:anim calcmode="lin" valueType="num">
                                      <p:cBhvr>
                                        <p:cTn id="14" dur="1000" fill="hold"/>
                                        <p:tgtEl>
                                          <p:spTgt spid="1092"/>
                                        </p:tgtEl>
                                        <p:attrNameLst>
                                          <p:attrName>ppt_h</p:attrName>
                                        </p:attrNameLst>
                                      </p:cBhvr>
                                      <p:tavLst>
                                        <p:tav tm="0">
                                          <p:val>
                                            <p:fltVal val="0"/>
                                          </p:val>
                                        </p:tav>
                                        <p:tav tm="100000">
                                          <p:val>
                                            <p:strVal val="#ppt_h"/>
                                          </p:val>
                                        </p:tav>
                                      </p:tavLst>
                                    </p:anim>
                                    <p:anim calcmode="lin" valueType="num">
                                      <p:cBhvr>
                                        <p:cTn id="15" dur="1000" fill="hold"/>
                                        <p:tgtEl>
                                          <p:spTgt spid="1092"/>
                                        </p:tgtEl>
                                        <p:attrNameLst>
                                          <p:attrName>style.rotation</p:attrName>
                                        </p:attrNameLst>
                                      </p:cBhvr>
                                      <p:tavLst>
                                        <p:tav tm="0">
                                          <p:val>
                                            <p:fltVal val="90"/>
                                          </p:val>
                                        </p:tav>
                                        <p:tav tm="100000">
                                          <p:val>
                                            <p:fltVal val="0"/>
                                          </p:val>
                                        </p:tav>
                                      </p:tavLst>
                                    </p:anim>
                                    <p:animEffect transition="in" filter="fade">
                                      <p:cBhvr>
                                        <p:cTn id="16" dur="1000"/>
                                        <p:tgtEl>
                                          <p:spTgt spid="1092"/>
                                        </p:tgtEl>
                                      </p:cBhvr>
                                    </p:animEffect>
                                  </p:childTnLst>
                                </p:cTn>
                              </p:par>
                              <p:par>
                                <p:cTn id="17" presetID="31" presetClass="entr" presetSubtype="0" fill="hold" nodeType="withEffect">
                                  <p:stCondLst>
                                    <p:cond delay="0"/>
                                  </p:stCondLst>
                                  <p:childTnLst>
                                    <p:set>
                                      <p:cBhvr>
                                        <p:cTn id="18" dur="1" fill="hold">
                                          <p:stCondLst>
                                            <p:cond delay="0"/>
                                          </p:stCondLst>
                                        </p:cTn>
                                        <p:tgtEl>
                                          <p:spTgt spid="1089"/>
                                        </p:tgtEl>
                                        <p:attrNameLst>
                                          <p:attrName>style.visibility</p:attrName>
                                        </p:attrNameLst>
                                      </p:cBhvr>
                                      <p:to>
                                        <p:strVal val="visible"/>
                                      </p:to>
                                    </p:set>
                                    <p:anim calcmode="lin" valueType="num">
                                      <p:cBhvr>
                                        <p:cTn id="19" dur="1000" fill="hold"/>
                                        <p:tgtEl>
                                          <p:spTgt spid="1089"/>
                                        </p:tgtEl>
                                        <p:attrNameLst>
                                          <p:attrName>ppt_w</p:attrName>
                                        </p:attrNameLst>
                                      </p:cBhvr>
                                      <p:tavLst>
                                        <p:tav tm="0">
                                          <p:val>
                                            <p:fltVal val="0"/>
                                          </p:val>
                                        </p:tav>
                                        <p:tav tm="100000">
                                          <p:val>
                                            <p:strVal val="#ppt_w"/>
                                          </p:val>
                                        </p:tav>
                                      </p:tavLst>
                                    </p:anim>
                                    <p:anim calcmode="lin" valueType="num">
                                      <p:cBhvr>
                                        <p:cTn id="20" dur="1000" fill="hold"/>
                                        <p:tgtEl>
                                          <p:spTgt spid="1089"/>
                                        </p:tgtEl>
                                        <p:attrNameLst>
                                          <p:attrName>ppt_h</p:attrName>
                                        </p:attrNameLst>
                                      </p:cBhvr>
                                      <p:tavLst>
                                        <p:tav tm="0">
                                          <p:val>
                                            <p:fltVal val="0"/>
                                          </p:val>
                                        </p:tav>
                                        <p:tav tm="100000">
                                          <p:val>
                                            <p:strVal val="#ppt_h"/>
                                          </p:val>
                                        </p:tav>
                                      </p:tavLst>
                                    </p:anim>
                                    <p:anim calcmode="lin" valueType="num">
                                      <p:cBhvr>
                                        <p:cTn id="21" dur="1000" fill="hold"/>
                                        <p:tgtEl>
                                          <p:spTgt spid="1089"/>
                                        </p:tgtEl>
                                        <p:attrNameLst>
                                          <p:attrName>style.rotation</p:attrName>
                                        </p:attrNameLst>
                                      </p:cBhvr>
                                      <p:tavLst>
                                        <p:tav tm="0">
                                          <p:val>
                                            <p:fltVal val="90"/>
                                          </p:val>
                                        </p:tav>
                                        <p:tav tm="100000">
                                          <p:val>
                                            <p:fltVal val="0"/>
                                          </p:val>
                                        </p:tav>
                                      </p:tavLst>
                                    </p:anim>
                                    <p:animEffect transition="in" filter="fade">
                                      <p:cBhvr>
                                        <p:cTn id="22" dur="1000"/>
                                        <p:tgtEl>
                                          <p:spTgt spid="1089"/>
                                        </p:tgtEl>
                                      </p:cBhvr>
                                    </p:animEffect>
                                  </p:childTnLst>
                                </p:cTn>
                              </p:par>
                              <p:par>
                                <p:cTn id="23" presetID="31" presetClass="entr" presetSubtype="0" fill="hold" nodeType="withEffect">
                                  <p:stCondLst>
                                    <p:cond delay="0"/>
                                  </p:stCondLst>
                                  <p:childTnLst>
                                    <p:set>
                                      <p:cBhvr>
                                        <p:cTn id="24" dur="1" fill="hold">
                                          <p:stCondLst>
                                            <p:cond delay="0"/>
                                          </p:stCondLst>
                                        </p:cTn>
                                        <p:tgtEl>
                                          <p:spTgt spid="1095"/>
                                        </p:tgtEl>
                                        <p:attrNameLst>
                                          <p:attrName>style.visibility</p:attrName>
                                        </p:attrNameLst>
                                      </p:cBhvr>
                                      <p:to>
                                        <p:strVal val="visible"/>
                                      </p:to>
                                    </p:set>
                                    <p:anim calcmode="lin" valueType="num">
                                      <p:cBhvr>
                                        <p:cTn id="25" dur="1000" fill="hold"/>
                                        <p:tgtEl>
                                          <p:spTgt spid="1095"/>
                                        </p:tgtEl>
                                        <p:attrNameLst>
                                          <p:attrName>ppt_w</p:attrName>
                                        </p:attrNameLst>
                                      </p:cBhvr>
                                      <p:tavLst>
                                        <p:tav tm="0">
                                          <p:val>
                                            <p:fltVal val="0"/>
                                          </p:val>
                                        </p:tav>
                                        <p:tav tm="100000">
                                          <p:val>
                                            <p:strVal val="#ppt_w"/>
                                          </p:val>
                                        </p:tav>
                                      </p:tavLst>
                                    </p:anim>
                                    <p:anim calcmode="lin" valueType="num">
                                      <p:cBhvr>
                                        <p:cTn id="26" dur="1000" fill="hold"/>
                                        <p:tgtEl>
                                          <p:spTgt spid="1095"/>
                                        </p:tgtEl>
                                        <p:attrNameLst>
                                          <p:attrName>ppt_h</p:attrName>
                                        </p:attrNameLst>
                                      </p:cBhvr>
                                      <p:tavLst>
                                        <p:tav tm="0">
                                          <p:val>
                                            <p:fltVal val="0"/>
                                          </p:val>
                                        </p:tav>
                                        <p:tav tm="100000">
                                          <p:val>
                                            <p:strVal val="#ppt_h"/>
                                          </p:val>
                                        </p:tav>
                                      </p:tavLst>
                                    </p:anim>
                                    <p:anim calcmode="lin" valueType="num">
                                      <p:cBhvr>
                                        <p:cTn id="27" dur="1000" fill="hold"/>
                                        <p:tgtEl>
                                          <p:spTgt spid="1095"/>
                                        </p:tgtEl>
                                        <p:attrNameLst>
                                          <p:attrName>style.rotation</p:attrName>
                                        </p:attrNameLst>
                                      </p:cBhvr>
                                      <p:tavLst>
                                        <p:tav tm="0">
                                          <p:val>
                                            <p:fltVal val="90"/>
                                          </p:val>
                                        </p:tav>
                                        <p:tav tm="100000">
                                          <p:val>
                                            <p:fltVal val="0"/>
                                          </p:val>
                                        </p:tav>
                                      </p:tavLst>
                                    </p:anim>
                                    <p:animEffect transition="in" filter="fade">
                                      <p:cBhvr>
                                        <p:cTn id="28" dur="1000"/>
                                        <p:tgtEl>
                                          <p:spTgt spid="1095"/>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99"/>
                                        </p:tgtEl>
                                        <p:attrNameLst>
                                          <p:attrName>style.visibility</p:attrName>
                                        </p:attrNameLst>
                                      </p:cBhvr>
                                      <p:to>
                                        <p:strVal val="visible"/>
                                      </p:to>
                                    </p:set>
                                    <p:animEffect transition="in" filter="fade">
                                      <p:cBhvr>
                                        <p:cTn id="32" dur="1000"/>
                                        <p:tgtEl>
                                          <p:spTgt spid="109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05"/>
                                        </p:tgtEl>
                                        <p:attrNameLst>
                                          <p:attrName>style.visibility</p:attrName>
                                        </p:attrNameLst>
                                      </p:cBhvr>
                                      <p:to>
                                        <p:strVal val="visible"/>
                                      </p:to>
                                    </p:set>
                                    <p:animEffect transition="in" filter="fade">
                                      <p:cBhvr>
                                        <p:cTn id="35" dur="1000"/>
                                        <p:tgtEl>
                                          <p:spTgt spid="110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01"/>
                                        </p:tgtEl>
                                        <p:attrNameLst>
                                          <p:attrName>style.visibility</p:attrName>
                                        </p:attrNameLst>
                                      </p:cBhvr>
                                      <p:to>
                                        <p:strVal val="visible"/>
                                      </p:to>
                                    </p:set>
                                    <p:animEffect transition="in" filter="fade">
                                      <p:cBhvr>
                                        <p:cTn id="38" dur="1000"/>
                                        <p:tgtEl>
                                          <p:spTgt spid="110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03"/>
                                        </p:tgtEl>
                                        <p:attrNameLst>
                                          <p:attrName>style.visibility</p:attrName>
                                        </p:attrNameLst>
                                      </p:cBhvr>
                                      <p:to>
                                        <p:strVal val="visible"/>
                                      </p:to>
                                    </p:set>
                                    <p:animEffect transition="in" filter="fade">
                                      <p:cBhvr>
                                        <p:cTn id="41" dur="1000"/>
                                        <p:tgtEl>
                                          <p:spTgt spid="1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9" grpId="0"/>
      <p:bldP spid="1101" grpId="0"/>
      <p:bldP spid="1103" grpId="0"/>
      <p:bldP spid="110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F4A01A38-A6EB-B858-2F42-4E98873D26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9877" y="1913726"/>
            <a:ext cx="1828800" cy="1828800"/>
          </a:xfrm>
          <a:prstGeom prst="rect">
            <a:avLst/>
          </a:prstGeom>
        </p:spPr>
      </p:pic>
      <p:pic>
        <p:nvPicPr>
          <p:cNvPr id="11" name="Picture 10">
            <a:extLst>
              <a:ext uri="{FF2B5EF4-FFF2-40B4-BE49-F238E27FC236}">
                <a16:creationId xmlns:a16="http://schemas.microsoft.com/office/drawing/2014/main" id="{830A7DF1-BABE-250B-6527-3E006C0D5B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706" y="1913726"/>
            <a:ext cx="1828800" cy="1828800"/>
          </a:xfrm>
          <a:prstGeom prst="rect">
            <a:avLst/>
          </a:prstGeom>
        </p:spPr>
      </p:pic>
      <p:pic>
        <p:nvPicPr>
          <p:cNvPr id="10" name="Picture 9">
            <a:extLst>
              <a:ext uri="{FF2B5EF4-FFF2-40B4-BE49-F238E27FC236}">
                <a16:creationId xmlns:a16="http://schemas.microsoft.com/office/drawing/2014/main" id="{40DC8BAC-7FB4-B493-DDF7-4D004CF79A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1600" y="3742526"/>
            <a:ext cx="1828800" cy="1828800"/>
          </a:xfrm>
          <a:prstGeom prst="rect">
            <a:avLst/>
          </a:prstGeom>
        </p:spPr>
      </p:pic>
      <p:sp>
        <p:nvSpPr>
          <p:cNvPr id="4" name="Title 3">
            <a:extLst>
              <a:ext uri="{FF2B5EF4-FFF2-40B4-BE49-F238E27FC236}">
                <a16:creationId xmlns:a16="http://schemas.microsoft.com/office/drawing/2014/main" id="{ABC9D003-B5E1-826D-2BAD-1AF9F3868E58}"/>
              </a:ext>
            </a:extLst>
          </p:cNvPr>
          <p:cNvSpPr>
            <a:spLocks noGrp="1"/>
          </p:cNvSpPr>
          <p:nvPr>
            <p:ph type="title"/>
          </p:nvPr>
        </p:nvSpPr>
        <p:spPr>
          <a:xfrm>
            <a:off x="438458" y="372406"/>
            <a:ext cx="10237076" cy="501804"/>
          </a:xfrm>
        </p:spPr>
        <p:txBody>
          <a:bodyPr/>
          <a:lstStyle/>
          <a:p>
            <a:r>
              <a:rPr lang="en-US" sz="3600" b="1" dirty="0"/>
              <a:t>Resources for You</a:t>
            </a:r>
            <a:endParaRPr lang="en-US" dirty="0"/>
          </a:p>
        </p:txBody>
      </p:sp>
      <p:pic>
        <p:nvPicPr>
          <p:cNvPr id="3" name="Picture 2">
            <a:hlinkClick r:id="rId6"/>
            <a:extLst>
              <a:ext uri="{FF2B5EF4-FFF2-40B4-BE49-F238E27FC236}">
                <a16:creationId xmlns:a16="http://schemas.microsoft.com/office/drawing/2014/main" id="{5E4BE5B7-BA71-E19B-7C7B-78D3A8BB6D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2400" y="998891"/>
            <a:ext cx="4627200" cy="2610935"/>
          </a:xfrm>
          <a:prstGeom prst="rect">
            <a:avLst/>
          </a:prstGeom>
          <a:ln>
            <a:noFill/>
          </a:ln>
          <a:effectLst>
            <a:outerShdw blurRad="190500" algn="tl" rotWithShape="0">
              <a:srgbClr val="000000">
                <a:alpha val="70000"/>
              </a:srgbClr>
            </a:outerShdw>
          </a:effectLst>
        </p:spPr>
      </p:pic>
      <p:sp>
        <p:nvSpPr>
          <p:cNvPr id="12" name="Slide Number Placeholder 2">
            <a:extLst>
              <a:ext uri="{FF2B5EF4-FFF2-40B4-BE49-F238E27FC236}">
                <a16:creationId xmlns:a16="http://schemas.microsoft.com/office/drawing/2014/main" id="{926262EF-1DD6-1BF6-9909-3EA048770012}"/>
              </a:ext>
            </a:extLst>
          </p:cNvPr>
          <p:cNvSpPr>
            <a:spLocks noGrp="1"/>
          </p:cNvSpPr>
          <p:nvPr>
            <p:ph type="sldNum" sz="quarter" idx="4"/>
          </p:nvPr>
        </p:nvSpPr>
        <p:spPr>
          <a:xfrm>
            <a:off x="10015594" y="6477355"/>
            <a:ext cx="1788700" cy="153888"/>
          </a:xfrm>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39</a:t>
            </a:fld>
            <a:endParaRPr lang="en-US">
              <a:latin typeface="Aptos Light" panose="020B0004020202020204" pitchFamily="34" charset="0"/>
            </a:endParaRPr>
          </a:p>
        </p:txBody>
      </p:sp>
      <p:pic>
        <p:nvPicPr>
          <p:cNvPr id="7" name="Picture 6">
            <a:hlinkClick r:id="rId8"/>
            <a:extLst>
              <a:ext uri="{FF2B5EF4-FFF2-40B4-BE49-F238E27FC236}">
                <a16:creationId xmlns:a16="http://schemas.microsoft.com/office/drawing/2014/main" id="{46FE0ABB-58AD-38E5-F1E5-7175F4C5446A}"/>
              </a:ext>
            </a:extLst>
          </p:cNvPr>
          <p:cNvPicPr>
            <a:picLocks noChangeAspect="1"/>
          </p:cNvPicPr>
          <p:nvPr/>
        </p:nvPicPr>
        <p:blipFill>
          <a:blip r:embed="rId9">
            <a:extLst>
              <a:ext uri="{28A0092B-C50C-407E-A947-70E740481C1C}">
                <a14:useLocalDpi xmlns:a14="http://schemas.microsoft.com/office/drawing/2010/main" val="0"/>
              </a:ext>
            </a:extLst>
          </a:blip>
          <a:srcRect b="1455"/>
          <a:stretch/>
        </p:blipFill>
        <p:spPr>
          <a:xfrm>
            <a:off x="387706" y="3742526"/>
            <a:ext cx="4721095" cy="2610148"/>
          </a:xfrm>
          <a:prstGeom prst="rect">
            <a:avLst/>
          </a:prstGeom>
          <a:ln>
            <a:noFill/>
          </a:ln>
          <a:effectLst>
            <a:outerShdw blurRad="190500" algn="tl" rotWithShape="0">
              <a:srgbClr val="000000">
                <a:alpha val="70000"/>
              </a:srgbClr>
            </a:outerShdw>
          </a:effectLst>
        </p:spPr>
      </p:pic>
      <p:pic>
        <p:nvPicPr>
          <p:cNvPr id="6" name="Picture 5">
            <a:hlinkClick r:id="rId10"/>
            <a:extLst>
              <a:ext uri="{FF2B5EF4-FFF2-40B4-BE49-F238E27FC236}">
                <a16:creationId xmlns:a16="http://schemas.microsoft.com/office/drawing/2014/main" id="{4647694D-A4E7-1AB1-D2D2-53986969A34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83199" y="3742526"/>
            <a:ext cx="4627201" cy="261014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0195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AF287B3-2A6F-DA10-A938-CA21A51779C4}"/>
              </a:ext>
            </a:extLst>
          </p:cNvPr>
          <p:cNvSpPr>
            <a:spLocks noGrp="1"/>
          </p:cNvSpPr>
          <p:nvPr>
            <p:ph type="body" sz="quarter" idx="12"/>
          </p:nvPr>
        </p:nvSpPr>
        <p:spPr>
          <a:xfrm>
            <a:off x="356215" y="2037764"/>
            <a:ext cx="7409559" cy="1192212"/>
          </a:xfrm>
        </p:spPr>
        <p:txBody>
          <a:bodyPr/>
          <a:lstStyle/>
          <a:p>
            <a:r>
              <a:rPr lang="en-US" dirty="0"/>
              <a:t>Protecting You and Your Business with Key Person Planning</a:t>
            </a:r>
          </a:p>
        </p:txBody>
      </p:sp>
      <p:sp>
        <p:nvSpPr>
          <p:cNvPr id="3" name="Slide Number Placeholder 2">
            <a:extLst>
              <a:ext uri="{FF2B5EF4-FFF2-40B4-BE49-F238E27FC236}">
                <a16:creationId xmlns:a16="http://schemas.microsoft.com/office/drawing/2014/main" id="{669E372E-A54B-8750-7803-0D51F4F93356}"/>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876447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E93AF07-752C-52E6-31DE-8D9019B58BA8}"/>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83684" y="4067309"/>
            <a:ext cx="1828800" cy="1828800"/>
          </a:xfrm>
          <a:prstGeom prst="rect">
            <a:avLst/>
          </a:prstGeom>
        </p:spPr>
      </p:pic>
      <p:pic>
        <p:nvPicPr>
          <p:cNvPr id="7" name="Picture 6">
            <a:extLst>
              <a:ext uri="{FF2B5EF4-FFF2-40B4-BE49-F238E27FC236}">
                <a16:creationId xmlns:a16="http://schemas.microsoft.com/office/drawing/2014/main" id="{CA675AD4-F8A5-B45F-1A61-EDC9F96CABB0}"/>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979514" y="4067309"/>
            <a:ext cx="1828800" cy="1828800"/>
          </a:xfrm>
          <a:prstGeom prst="rect">
            <a:avLst/>
          </a:prstGeom>
        </p:spPr>
      </p:pic>
      <p:sp>
        <p:nvSpPr>
          <p:cNvPr id="2" name="Title 1">
            <a:extLst>
              <a:ext uri="{FF2B5EF4-FFF2-40B4-BE49-F238E27FC236}">
                <a16:creationId xmlns:a16="http://schemas.microsoft.com/office/drawing/2014/main" id="{51DC15F9-07EC-1B24-776E-EDC37E220D2C}"/>
              </a:ext>
            </a:extLst>
          </p:cNvPr>
          <p:cNvSpPr>
            <a:spLocks noGrp="1"/>
          </p:cNvSpPr>
          <p:nvPr>
            <p:ph type="title"/>
          </p:nvPr>
        </p:nvSpPr>
        <p:spPr/>
        <p:txBody>
          <a:bodyPr/>
          <a:lstStyle/>
          <a:p>
            <a:r>
              <a:rPr lang="en-US" b="1" dirty="0"/>
              <a:t>Resources for You</a:t>
            </a:r>
          </a:p>
        </p:txBody>
      </p:sp>
      <p:sp>
        <p:nvSpPr>
          <p:cNvPr id="3" name="Slide Number Placeholder 2">
            <a:extLst>
              <a:ext uri="{FF2B5EF4-FFF2-40B4-BE49-F238E27FC236}">
                <a16:creationId xmlns:a16="http://schemas.microsoft.com/office/drawing/2014/main" id="{7AAC4FC1-B5B1-CCF8-D0E0-5C1C7DE7A932}"/>
              </a:ext>
            </a:extLst>
          </p:cNvPr>
          <p:cNvSpPr>
            <a:spLocks noGrp="1"/>
          </p:cNvSpPr>
          <p:nvPr>
            <p:ph type="sldNum" sz="quarter" idx="4"/>
          </p:nvPr>
        </p:nvSpPr>
        <p:spPr/>
        <p:txBody>
          <a:bodyPr/>
          <a:lstStyle/>
          <a:p>
            <a:r>
              <a:rPr lang="en-US">
                <a:latin typeface="Aptos Light" panose="020B0004020202020204" pitchFamily="34" charset="0"/>
              </a:rPr>
              <a:t> </a:t>
            </a:r>
            <a:fld id="{7100E8EA-2210-4425-A1B5-66FC0BB99DA3}" type="slidenum">
              <a:rPr lang="en-US" smtClean="0">
                <a:latin typeface="Aptos Light" panose="020B0004020202020204" pitchFamily="34" charset="0"/>
              </a:rPr>
              <a:pPr/>
              <a:t>40</a:t>
            </a:fld>
            <a:endParaRPr lang="en-US" dirty="0">
              <a:latin typeface="Aptos Light" panose="020B0004020202020204" pitchFamily="34" charset="0"/>
            </a:endParaRPr>
          </a:p>
        </p:txBody>
      </p:sp>
      <p:pic>
        <p:nvPicPr>
          <p:cNvPr id="5" name="Picture 4">
            <a:hlinkClick r:id="rId5"/>
            <a:extLst>
              <a:ext uri="{FF2B5EF4-FFF2-40B4-BE49-F238E27FC236}">
                <a16:creationId xmlns:a16="http://schemas.microsoft.com/office/drawing/2014/main" id="{AC4BCD48-7CA4-F962-E914-4F670E022683}"/>
              </a:ext>
            </a:extLst>
          </p:cNvPr>
          <p:cNvPicPr>
            <a:picLocks noChangeAspect="1"/>
          </p:cNvPicPr>
          <p:nvPr/>
        </p:nvPicPr>
        <p:blipFill rotWithShape="1">
          <a:blip r:embed="rId6" cstate="email">
            <a:extLst>
              <a:ext uri="{28A0092B-C50C-407E-A947-70E740481C1C}">
                <a14:useLocalDpi xmlns:a14="http://schemas.microsoft.com/office/drawing/2010/main" val="0"/>
              </a:ext>
            </a:extLst>
          </a:blip>
          <a:srcRect/>
          <a:stretch/>
        </p:blipFill>
        <p:spPr>
          <a:xfrm>
            <a:off x="2212486" y="1498976"/>
            <a:ext cx="3711849" cy="4745413"/>
          </a:xfrm>
          <a:prstGeom prst="rect">
            <a:avLst/>
          </a:prstGeom>
          <a:ln>
            <a:noFill/>
          </a:ln>
          <a:effectLst>
            <a:outerShdw blurRad="190500" algn="tl" rotWithShape="0">
              <a:srgbClr val="000000">
                <a:alpha val="70000"/>
              </a:srgbClr>
            </a:outerShdw>
          </a:effectLst>
        </p:spPr>
      </p:pic>
      <p:pic>
        <p:nvPicPr>
          <p:cNvPr id="6" name="Picture 5">
            <a:hlinkClick r:id="rId7"/>
            <a:extLst>
              <a:ext uri="{FF2B5EF4-FFF2-40B4-BE49-F238E27FC236}">
                <a16:creationId xmlns:a16="http://schemas.microsoft.com/office/drawing/2014/main" id="{A8A925E1-1391-AF38-FCE4-83883B3B3A2C}"/>
              </a:ext>
            </a:extLst>
          </p:cNvPr>
          <p:cNvPicPr>
            <a:picLocks noChangeAspect="1"/>
          </p:cNvPicPr>
          <p:nvPr/>
        </p:nvPicPr>
        <p:blipFill rotWithShape="1">
          <a:blip r:embed="rId8" cstate="email">
            <a:extLst>
              <a:ext uri="{28A0092B-C50C-407E-A947-70E740481C1C}">
                <a14:useLocalDpi xmlns:a14="http://schemas.microsoft.com/office/drawing/2010/main" val="0"/>
              </a:ext>
            </a:extLst>
          </a:blip>
          <a:srcRect/>
          <a:stretch/>
        </p:blipFill>
        <p:spPr>
          <a:xfrm>
            <a:off x="6267667" y="1498975"/>
            <a:ext cx="3711849" cy="474541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80751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b="1" dirty="0"/>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387706" y="1257286"/>
            <a:ext cx="4933666" cy="3921010"/>
          </a:xfrm>
        </p:spPr>
        <p:txBody>
          <a:bodyPr/>
          <a:lstStyle/>
          <a:p>
            <a:r>
              <a:rPr lang="en-US" sz="2200" dirty="0"/>
              <a:t>Meet with your financial professional to </a:t>
            </a:r>
            <a:r>
              <a:rPr lang="en-US" sz="2200" b="1" dirty="0"/>
              <a:t>conduct a risk review</a:t>
            </a:r>
          </a:p>
          <a:p>
            <a:r>
              <a:rPr lang="en-US" sz="2200" dirty="0"/>
              <a:t>Evaluate and </a:t>
            </a:r>
            <a:r>
              <a:rPr lang="en-US" sz="2200" b="1" dirty="0"/>
              <a:t>identify any gaps </a:t>
            </a:r>
            <a:r>
              <a:rPr lang="en-US" sz="2200" dirty="0"/>
              <a:t>in your current insurance coverage</a:t>
            </a:r>
          </a:p>
          <a:p>
            <a:r>
              <a:rPr lang="en-US" sz="2200" b="1" dirty="0"/>
              <a:t>Collaborate </a:t>
            </a:r>
            <a:r>
              <a:rPr lang="en-US" sz="2200" dirty="0"/>
              <a:t>with your team – attorney, CPA, and financial professional to build a strategy to protect you and your business by implementing key person insurance and an appropriate buy sell arrangement</a:t>
            </a:r>
          </a:p>
        </p:txBody>
      </p:sp>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78387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p:blipFill>
        <p:spPr>
          <a:xfrm>
            <a:off x="6585626" y="46137"/>
            <a:ext cx="5606374" cy="6858000"/>
          </a:xfrm>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endParaRPr lang="en-US"/>
          </a:p>
          <a:p>
            <a:pPr>
              <a:lnSpc>
                <a:spcPct val="100000"/>
              </a:lnSpc>
              <a:spcBef>
                <a:spcPts val="0"/>
              </a:spcBef>
              <a:spcAft>
                <a:spcPts val="0"/>
              </a:spcAft>
            </a:pPr>
            <a:r>
              <a:rPr lang="en-US" sz="4400" b="1"/>
              <a:t>Questions</a:t>
            </a:r>
          </a:p>
        </p:txBody>
      </p:sp>
      <p:sp>
        <p:nvSpPr>
          <p:cNvPr id="5" name="Slide Number Placeholder 6">
            <a:extLst>
              <a:ext uri="{FF2B5EF4-FFF2-40B4-BE49-F238E27FC236}">
                <a16:creationId xmlns:a16="http://schemas.microsoft.com/office/drawing/2014/main" id="{3849D39F-3AC7-5D50-E3EB-C91045CCBB6E}"/>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42</a:t>
            </a:fld>
            <a:endParaRPr lang="en-US" dirty="0">
              <a:latin typeface="Aptos Light" panose="020B0004020202020204" pitchFamily="34" charset="0"/>
            </a:endParaRPr>
          </a:p>
        </p:txBody>
      </p:sp>
    </p:spTree>
    <p:extLst>
      <p:ext uri="{BB962C8B-B14F-4D97-AF65-F5344CB8AC3E}">
        <p14:creationId xmlns:p14="http://schemas.microsoft.com/office/powerpoint/2010/main" val="219454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330004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554982-E70A-E6A2-E87C-0CC918876851}"/>
              </a:ext>
            </a:extLst>
          </p:cNvPr>
          <p:cNvSpPr>
            <a:spLocks noGrp="1"/>
          </p:cNvSpPr>
          <p:nvPr>
            <p:ph type="body" sz="quarter" idx="22"/>
          </p:nvPr>
        </p:nvSpPr>
        <p:spPr>
          <a:xfrm>
            <a:off x="3398140" y="3677869"/>
            <a:ext cx="2586568" cy="1724378"/>
          </a:xfrm>
        </p:spPr>
        <p:txBody>
          <a:bodyPr/>
          <a:lstStyle/>
          <a:p>
            <a:pPr marL="0" indent="0" algn="ctr">
              <a:buNone/>
            </a:pPr>
            <a:r>
              <a:rPr lang="en-US" sz="2400" b="1" dirty="0">
                <a:solidFill>
                  <a:srgbClr val="111111"/>
                </a:solidFill>
                <a:latin typeface="Aptos" panose="020B0004020202020204" pitchFamily="34" charset="0"/>
                <a:ea typeface="Aptos" panose="020B0004020202020204" pitchFamily="34" charset="0"/>
                <a:cs typeface="Aptos" panose="020B0004020202020204" pitchFamily="34" charset="0"/>
              </a:rPr>
              <a:t>Equipment</a:t>
            </a:r>
            <a:endParaRPr lang="en-US" sz="2400" b="1" dirty="0">
              <a:effectLst/>
              <a:latin typeface="Aptos" panose="020B0004020202020204" pitchFamily="34" charset="0"/>
              <a:ea typeface="Aptos" panose="020B0004020202020204" pitchFamily="34" charset="0"/>
              <a:cs typeface="Aptos" panose="020B0004020202020204" pitchFamily="34" charset="0"/>
            </a:endParaRPr>
          </a:p>
        </p:txBody>
      </p:sp>
      <p:sp>
        <p:nvSpPr>
          <p:cNvPr id="4" name="Title 3">
            <a:extLst>
              <a:ext uri="{FF2B5EF4-FFF2-40B4-BE49-F238E27FC236}">
                <a16:creationId xmlns:a16="http://schemas.microsoft.com/office/drawing/2014/main" id="{983267F5-5CD8-4A83-E650-62226E68AF2A}"/>
              </a:ext>
            </a:extLst>
          </p:cNvPr>
          <p:cNvSpPr>
            <a:spLocks noGrp="1"/>
          </p:cNvSpPr>
          <p:nvPr>
            <p:ph type="title"/>
          </p:nvPr>
        </p:nvSpPr>
        <p:spPr/>
        <p:txBody>
          <a:bodyPr/>
          <a:lstStyle/>
          <a:p>
            <a:r>
              <a:rPr lang="en-US" dirty="0"/>
              <a:t>What do You </a:t>
            </a:r>
            <a:r>
              <a:rPr lang="en-US" b="1" dirty="0"/>
              <a:t>Typically Insure</a:t>
            </a:r>
            <a:r>
              <a:rPr lang="en-US" dirty="0"/>
              <a:t>?</a:t>
            </a:r>
          </a:p>
        </p:txBody>
      </p:sp>
      <p:sp>
        <p:nvSpPr>
          <p:cNvPr id="2" name="Text Placeholder 1">
            <a:extLst>
              <a:ext uri="{FF2B5EF4-FFF2-40B4-BE49-F238E27FC236}">
                <a16:creationId xmlns:a16="http://schemas.microsoft.com/office/drawing/2014/main" id="{829D6468-A20D-9871-6747-61AE22DCE6B1}"/>
              </a:ext>
            </a:extLst>
          </p:cNvPr>
          <p:cNvSpPr>
            <a:spLocks noGrp="1"/>
          </p:cNvSpPr>
          <p:nvPr>
            <p:ph type="body" sz="quarter" idx="26"/>
          </p:nvPr>
        </p:nvSpPr>
        <p:spPr>
          <a:xfrm>
            <a:off x="9086163" y="3686385"/>
            <a:ext cx="2585378" cy="1724378"/>
          </a:xfrm>
        </p:spPr>
        <p:txBody>
          <a:bodyPr/>
          <a:lstStyle/>
          <a:p>
            <a:pPr marL="0" marR="0" indent="0" algn="ctr">
              <a:buNone/>
            </a:pPr>
            <a:r>
              <a:rPr lang="en-US" sz="2400" b="1" dirty="0">
                <a:effectLst/>
                <a:latin typeface="Aptos" panose="020B0004020202020204" pitchFamily="34" charset="0"/>
                <a:ea typeface="Aptos" panose="020B0004020202020204" pitchFamily="34" charset="0"/>
                <a:cs typeface="Aptos" panose="020B0004020202020204" pitchFamily="34" charset="0"/>
              </a:rPr>
              <a:t>Inventory</a:t>
            </a:r>
          </a:p>
        </p:txBody>
      </p:sp>
      <p:sp>
        <p:nvSpPr>
          <p:cNvPr id="15" name="Text Placeholder 14">
            <a:extLst>
              <a:ext uri="{FF2B5EF4-FFF2-40B4-BE49-F238E27FC236}">
                <a16:creationId xmlns:a16="http://schemas.microsoft.com/office/drawing/2014/main" id="{A7CF7A55-2957-E7C2-E75B-DCAEFB45F4E8}"/>
              </a:ext>
            </a:extLst>
          </p:cNvPr>
          <p:cNvSpPr>
            <a:spLocks noGrp="1"/>
          </p:cNvSpPr>
          <p:nvPr>
            <p:ph type="body" sz="quarter" idx="28"/>
          </p:nvPr>
        </p:nvSpPr>
        <p:spPr>
          <a:xfrm>
            <a:off x="6242746" y="3677870"/>
            <a:ext cx="2585378" cy="1724377"/>
          </a:xfrm>
        </p:spPr>
        <p:txBody>
          <a:bodyPr/>
          <a:lstStyle/>
          <a:p>
            <a:pPr marL="0" marR="0" indent="0" algn="ctr">
              <a:buNone/>
            </a:pPr>
            <a:r>
              <a:rPr lang="en-US" sz="2400" b="1" dirty="0">
                <a:solidFill>
                  <a:srgbClr val="111111"/>
                </a:solidFill>
                <a:effectLst/>
                <a:ea typeface="Aptos" panose="020B0004020202020204" pitchFamily="34" charset="0"/>
                <a:cs typeface="Aptos" panose="020B0004020202020204" pitchFamily="34" charset="0"/>
              </a:rPr>
              <a:t>Vehicles</a:t>
            </a:r>
            <a:endParaRPr lang="en-US" sz="2400" b="1" dirty="0">
              <a:effectLst/>
              <a:ea typeface="Aptos" panose="020B0004020202020204" pitchFamily="34" charset="0"/>
              <a:cs typeface="Aptos" panose="020B0004020202020204" pitchFamily="34" charset="0"/>
            </a:endParaRPr>
          </a:p>
        </p:txBody>
      </p:sp>
      <p:pic>
        <p:nvPicPr>
          <p:cNvPr id="13" name="Graphic 12">
            <a:extLst>
              <a:ext uri="{FF2B5EF4-FFF2-40B4-BE49-F238E27FC236}">
                <a16:creationId xmlns:a16="http://schemas.microsoft.com/office/drawing/2014/main" id="{99EE3744-E15E-90D8-6864-B063A5A6CE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83548" y="1173272"/>
            <a:ext cx="1163106" cy="1163106"/>
          </a:xfrm>
          <a:prstGeom prst="rect">
            <a:avLst/>
          </a:prstGeom>
        </p:spPr>
      </p:pic>
      <p:sp>
        <p:nvSpPr>
          <p:cNvPr id="57" name="Text Placeholder 2">
            <a:extLst>
              <a:ext uri="{FF2B5EF4-FFF2-40B4-BE49-F238E27FC236}">
                <a16:creationId xmlns:a16="http://schemas.microsoft.com/office/drawing/2014/main" id="{2F30259A-9633-3D90-0696-312DECC907EF}"/>
              </a:ext>
            </a:extLst>
          </p:cNvPr>
          <p:cNvSpPr txBox="1">
            <a:spLocks/>
          </p:cNvSpPr>
          <p:nvPr/>
        </p:nvSpPr>
        <p:spPr>
          <a:xfrm>
            <a:off x="553534" y="3686385"/>
            <a:ext cx="2586568" cy="1724378"/>
          </a:xfrm>
          <a:prstGeom prst="rect">
            <a:avLst/>
          </a:prstGeom>
          <a:solidFill>
            <a:schemeClr val="bg1"/>
          </a:solidFill>
        </p:spPr>
        <p:txBody>
          <a:bodyPr vert="horz" lIns="182880" tIns="73152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latin typeface="Aptos" panose="020B0004020202020204" pitchFamily="34" charset="0"/>
                <a:ea typeface="Aptos" panose="020B0004020202020204" pitchFamily="34" charset="0"/>
                <a:cs typeface="Aptos" panose="020B0004020202020204" pitchFamily="34" charset="0"/>
              </a:rPr>
              <a:t>Property</a:t>
            </a:r>
          </a:p>
        </p:txBody>
      </p:sp>
      <p:pic>
        <p:nvPicPr>
          <p:cNvPr id="1028" name="Picture 4" descr="worker loading cardboard boxes on forklift - warehouse boxes stock pictures, royalty-free photos &amp; images">
            <a:extLst>
              <a:ext uri="{FF2B5EF4-FFF2-40B4-BE49-F238E27FC236}">
                <a16:creationId xmlns:a16="http://schemas.microsoft.com/office/drawing/2014/main" id="{6235BA02-0C2D-0757-5C33-2F4EB22D7D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84973" y="2325300"/>
            <a:ext cx="2586568" cy="172437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lue tractor plowing a field on a cloudy day - tractor stock pictures, royalty-free photos &amp; images">
            <a:extLst>
              <a:ext uri="{FF2B5EF4-FFF2-40B4-BE49-F238E27FC236}">
                <a16:creationId xmlns:a16="http://schemas.microsoft.com/office/drawing/2014/main" id="{454919DC-74D4-0573-055F-16809B7A86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7347" y="2328140"/>
            <a:ext cx="2586568" cy="172437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rucking car fleet . - fleet of vehicles stock pictures, royalty-free photos &amp; images">
            <a:extLst>
              <a:ext uri="{FF2B5EF4-FFF2-40B4-BE49-F238E27FC236}">
                <a16:creationId xmlns:a16="http://schemas.microsoft.com/office/drawing/2014/main" id="{BA991823-0701-0010-7659-4057C1C9690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1160" y="2317941"/>
            <a:ext cx="2586568" cy="172437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open sign hangs from store's front door - small business stock pictures, royalty-free photos &amp; images">
            <a:extLst>
              <a:ext uri="{FF2B5EF4-FFF2-40B4-BE49-F238E27FC236}">
                <a16:creationId xmlns:a16="http://schemas.microsoft.com/office/drawing/2014/main" id="{4F416863-8F30-6752-480E-6244F9EB07D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3534" y="2325300"/>
            <a:ext cx="2586568" cy="1724378"/>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2B4A14BA-3B1A-1BB4-CD9B-17197C7D8320}"/>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5</a:t>
            </a:fld>
            <a:endParaRPr lang="en-US" dirty="0">
              <a:latin typeface="Aptos Light" panose="020B0004020202020204" pitchFamily="34" charset="0"/>
            </a:endParaRPr>
          </a:p>
        </p:txBody>
      </p:sp>
    </p:spTree>
    <p:extLst>
      <p:ext uri="{BB962C8B-B14F-4D97-AF65-F5344CB8AC3E}">
        <p14:creationId xmlns:p14="http://schemas.microsoft.com/office/powerpoint/2010/main" val="310414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descr="A collage of people holding devices&#10;&#10;Description automatically generated">
            <a:extLst>
              <a:ext uri="{FF2B5EF4-FFF2-40B4-BE49-F238E27FC236}">
                <a16:creationId xmlns:a16="http://schemas.microsoft.com/office/drawing/2014/main" id="{9FF2785D-4EDE-CA2B-4A21-EF88AAAA1101}"/>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r="-1"/>
          <a:stretch/>
        </p:blipFill>
        <p:spPr>
          <a:xfrm>
            <a:off x="1" y="10"/>
            <a:ext cx="8837271" cy="6857990"/>
          </a:xfrm>
          <a:noFill/>
        </p:spPr>
      </p:pic>
      <p:sp>
        <p:nvSpPr>
          <p:cNvPr id="22" name="Text Placeholder 4">
            <a:extLst>
              <a:ext uri="{FF2B5EF4-FFF2-40B4-BE49-F238E27FC236}">
                <a16:creationId xmlns:a16="http://schemas.microsoft.com/office/drawing/2014/main" id="{A99FB790-2FED-9A23-CB05-C0ABAE4BEC51}"/>
              </a:ext>
            </a:extLst>
          </p:cNvPr>
          <p:cNvSpPr>
            <a:spLocks noGrp="1"/>
          </p:cNvSpPr>
          <p:nvPr>
            <p:ph type="body" sz="quarter" idx="18"/>
          </p:nvPr>
        </p:nvSpPr>
        <p:spPr>
          <a:xfrm>
            <a:off x="5694744" y="3778852"/>
            <a:ext cx="5567423" cy="1009585"/>
          </a:xfrm>
        </p:spPr>
        <p:txBody>
          <a:bodyPr/>
          <a:lstStyle/>
          <a:p>
            <a:r>
              <a:rPr lang="en-US" sz="3600" dirty="0"/>
              <a:t>But are you insuring your most valuable assets?</a:t>
            </a:r>
          </a:p>
        </p:txBody>
      </p:sp>
      <p:sp>
        <p:nvSpPr>
          <p:cNvPr id="4" name="Slide Number Placeholder 3">
            <a:extLst>
              <a:ext uri="{FF2B5EF4-FFF2-40B4-BE49-F238E27FC236}">
                <a16:creationId xmlns:a16="http://schemas.microsoft.com/office/drawing/2014/main" id="{21018F2E-F126-ECA6-2A91-AA99409C4B5A}"/>
              </a:ext>
            </a:extLst>
          </p:cNvPr>
          <p:cNvSpPr>
            <a:spLocks noGrp="1"/>
          </p:cNvSpPr>
          <p:nvPr>
            <p:ph type="sldNum" sz="quarter" idx="4"/>
          </p:nvPr>
        </p:nvSpPr>
        <p:spPr>
          <a:xfrm>
            <a:off x="10015594" y="6477355"/>
            <a:ext cx="1788700" cy="153888"/>
          </a:xfrm>
        </p:spPr>
        <p:txBody>
          <a:bodyPr vert="horz" wrap="square" lIns="0" tIns="0" rIns="0" bIns="0" rtlCol="0" anchor="ctr">
            <a:normAutofit/>
          </a:bodyPr>
          <a:lstStyle/>
          <a:p>
            <a:pPr marR="0" lvl="0" indent="0" fontAlgn="auto">
              <a:spcBef>
                <a:spcPts val="0"/>
              </a:spcBef>
              <a:spcAft>
                <a:spcPts val="600"/>
              </a:spcAft>
              <a:buClrTx/>
              <a:buSzTx/>
              <a:buFontTx/>
              <a:buNone/>
              <a:tabLst/>
              <a:defRPr/>
            </a:pPr>
            <a:r>
              <a:rPr kumimoji="0" lang="en-US" u="none" strike="noStrike" cap="none" spc="0" normalizeH="0" baseline="0" noProof="0">
                <a:ln>
                  <a:noFill/>
                </a:ln>
                <a:effectLst/>
                <a:uLnTx/>
                <a:uFillTx/>
                <a:latin typeface="Aptos Light" panose="020B0004020202020204" pitchFamily="34" charset="0"/>
              </a:rPr>
              <a:t>© 2025, National Life Group  |  </a:t>
            </a:r>
            <a:fld id="{7100E8EA-2210-4425-A1B5-66FC0BB99DA3}" type="slidenum">
              <a:rPr kumimoji="0" lang="en-US" u="none" strike="noStrike" cap="none" spc="0" normalizeH="0" baseline="0" noProof="0" smtClean="0">
                <a:ln>
                  <a:noFill/>
                </a:ln>
                <a:effectLst/>
                <a:uLnTx/>
                <a:uFillTx/>
                <a:latin typeface="Aptos Light" panose="020B0004020202020204" pitchFamily="34" charset="0"/>
              </a:rPr>
              <a:pPr marR="0" lvl="0" indent="0" fontAlgn="auto">
                <a:spcBef>
                  <a:spcPts val="0"/>
                </a:spcBef>
                <a:spcAft>
                  <a:spcPts val="600"/>
                </a:spcAft>
                <a:buClrTx/>
                <a:buSzTx/>
                <a:buFontTx/>
                <a:buNone/>
                <a:tabLst/>
                <a:defRPr/>
              </a:pPr>
              <a:t>6</a:t>
            </a:fld>
            <a:endParaRPr kumimoji="0" lang="en-US" u="none" strike="noStrike" cap="none" spc="0" normalizeH="0" baseline="0" noProof="0">
              <a:ln>
                <a:noFill/>
              </a:ln>
              <a:effectLst/>
              <a:uLnTx/>
              <a:uFillTx/>
              <a:latin typeface="Aptos Light" panose="020B0004020202020204" pitchFamily="34" charset="0"/>
            </a:endParaRPr>
          </a:p>
        </p:txBody>
      </p:sp>
    </p:spTree>
    <p:extLst>
      <p:ext uri="{BB962C8B-B14F-4D97-AF65-F5344CB8AC3E}">
        <p14:creationId xmlns:p14="http://schemas.microsoft.com/office/powerpoint/2010/main" val="94698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B812D2-8F2D-F4FC-7FF8-CC41D02E64B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5D38617-CC31-DB3A-D4CB-48AD21F0CA0B}"/>
              </a:ext>
            </a:extLst>
          </p:cNvPr>
          <p:cNvSpPr>
            <a:spLocks noGrp="1"/>
          </p:cNvSpPr>
          <p:nvPr>
            <p:ph type="title"/>
          </p:nvPr>
        </p:nvSpPr>
        <p:spPr>
          <a:xfrm>
            <a:off x="421575" y="439578"/>
            <a:ext cx="10237076" cy="501804"/>
          </a:xfrm>
        </p:spPr>
        <p:txBody>
          <a:bodyPr/>
          <a:lstStyle/>
          <a:p>
            <a:r>
              <a:rPr lang="en-US" dirty="0"/>
              <a:t>Who is a </a:t>
            </a:r>
            <a:r>
              <a:rPr lang="en-US" b="1" dirty="0"/>
              <a:t>Key Person</a:t>
            </a:r>
          </a:p>
        </p:txBody>
      </p:sp>
      <p:sp>
        <p:nvSpPr>
          <p:cNvPr id="8" name="Text Placeholder 3">
            <a:extLst>
              <a:ext uri="{FF2B5EF4-FFF2-40B4-BE49-F238E27FC236}">
                <a16:creationId xmlns:a16="http://schemas.microsoft.com/office/drawing/2014/main" id="{20684973-B8EC-31C2-B1FC-B41954621AD2}"/>
              </a:ext>
            </a:extLst>
          </p:cNvPr>
          <p:cNvSpPr txBox="1">
            <a:spLocks/>
          </p:cNvSpPr>
          <p:nvPr/>
        </p:nvSpPr>
        <p:spPr>
          <a:xfrm>
            <a:off x="33069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effectLst/>
                <a:uLnTx/>
                <a:uFillTx/>
                <a:latin typeface="Aptos" panose="020B0004020202020204" pitchFamily="34" charset="0"/>
              </a:rPr>
              <a:t>Owner</a:t>
            </a:r>
          </a:p>
        </p:txBody>
      </p:sp>
      <p:sp>
        <p:nvSpPr>
          <p:cNvPr id="9" name="Text Placeholder 3">
            <a:extLst>
              <a:ext uri="{FF2B5EF4-FFF2-40B4-BE49-F238E27FC236}">
                <a16:creationId xmlns:a16="http://schemas.microsoft.com/office/drawing/2014/main" id="{00C2D053-46F4-012B-7F44-1B587CB2DE3C}"/>
              </a:ext>
            </a:extLst>
          </p:cNvPr>
          <p:cNvSpPr txBox="1">
            <a:spLocks/>
          </p:cNvSpPr>
          <p:nvPr/>
        </p:nvSpPr>
        <p:spPr>
          <a:xfrm>
            <a:off x="265946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effectLst/>
                <a:uLnTx/>
                <a:uFillTx/>
                <a:latin typeface="Aptos" panose="020B0004020202020204" pitchFamily="34" charset="0"/>
              </a:rPr>
              <a:t>Decision Maker</a:t>
            </a:r>
          </a:p>
        </p:txBody>
      </p:sp>
      <p:sp>
        <p:nvSpPr>
          <p:cNvPr id="10" name="Text Placeholder 3">
            <a:extLst>
              <a:ext uri="{FF2B5EF4-FFF2-40B4-BE49-F238E27FC236}">
                <a16:creationId xmlns:a16="http://schemas.microsoft.com/office/drawing/2014/main" id="{4EE19406-B0C9-5CED-E87F-94CB986F60DA}"/>
              </a:ext>
            </a:extLst>
          </p:cNvPr>
          <p:cNvSpPr txBox="1">
            <a:spLocks/>
          </p:cNvSpPr>
          <p:nvPr/>
        </p:nvSpPr>
        <p:spPr>
          <a:xfrm>
            <a:off x="498823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effectLst/>
                <a:uLnTx/>
                <a:uFillTx/>
                <a:latin typeface="Aptos" panose="020B0004020202020204" pitchFamily="34" charset="0"/>
              </a:rPr>
              <a:t>Visionary</a:t>
            </a:r>
          </a:p>
        </p:txBody>
      </p:sp>
      <p:sp>
        <p:nvSpPr>
          <p:cNvPr id="13" name="Text Placeholder 3">
            <a:extLst>
              <a:ext uri="{FF2B5EF4-FFF2-40B4-BE49-F238E27FC236}">
                <a16:creationId xmlns:a16="http://schemas.microsoft.com/office/drawing/2014/main" id="{A610DD2F-D3F5-A7FD-2381-DEC9B671E9E7}"/>
              </a:ext>
            </a:extLst>
          </p:cNvPr>
          <p:cNvSpPr txBox="1">
            <a:spLocks/>
          </p:cNvSpPr>
          <p:nvPr/>
        </p:nvSpPr>
        <p:spPr>
          <a:xfrm>
            <a:off x="7317009"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effectLst/>
                <a:uLnTx/>
                <a:uFillTx/>
                <a:latin typeface="Aptos" panose="020B0004020202020204" pitchFamily="34" charset="0"/>
              </a:rPr>
              <a:t>Unique</a:t>
            </a:r>
            <a:br>
              <a:rPr kumimoji="0" lang="en-US" sz="2200" b="1" i="0" u="none" strike="noStrike" kern="1200" cap="none" spc="0" normalizeH="0" baseline="0" noProof="0">
                <a:ln>
                  <a:noFill/>
                </a:ln>
                <a:effectLst/>
                <a:uLnTx/>
                <a:uFillTx/>
                <a:latin typeface="Aptos" panose="020B0004020202020204" pitchFamily="34" charset="0"/>
              </a:rPr>
            </a:br>
            <a:r>
              <a:rPr kumimoji="0" lang="en-US" sz="2200" b="1" i="0" u="none" strike="noStrike" kern="1200" cap="none" spc="0" normalizeH="0" baseline="0" noProof="0">
                <a:ln>
                  <a:noFill/>
                </a:ln>
                <a:effectLst/>
                <a:uLnTx/>
                <a:uFillTx/>
                <a:latin typeface="Aptos" panose="020B0004020202020204" pitchFamily="34" charset="0"/>
              </a:rPr>
              <a:t>Talent</a:t>
            </a:r>
          </a:p>
        </p:txBody>
      </p:sp>
      <p:sp>
        <p:nvSpPr>
          <p:cNvPr id="14" name="Text Placeholder 3">
            <a:extLst>
              <a:ext uri="{FF2B5EF4-FFF2-40B4-BE49-F238E27FC236}">
                <a16:creationId xmlns:a16="http://schemas.microsoft.com/office/drawing/2014/main" id="{7FE8A58F-2AC2-41EA-C69B-46429294625A}"/>
              </a:ext>
            </a:extLst>
          </p:cNvPr>
          <p:cNvSpPr txBox="1">
            <a:spLocks/>
          </p:cNvSpPr>
          <p:nvPr/>
        </p:nvSpPr>
        <p:spPr>
          <a:xfrm>
            <a:off x="9645777" y="3332556"/>
            <a:ext cx="2194560" cy="2225095"/>
          </a:xfrm>
          <a:prstGeom prst="rect">
            <a:avLst/>
          </a:prstGeom>
          <a:solidFill>
            <a:srgbClr val="FFFFFF">
              <a:lumMod val="95000"/>
            </a:srgbClr>
          </a:solidFill>
        </p:spPr>
        <p:txBody>
          <a:bodyPr vert="horz" lIns="182880" tIns="548640" rIns="182880" bIns="228600" rtlCol="0">
            <a:noAutofit/>
          </a:bodyPr>
          <a:lstStyle>
            <a:lvl1pPr marL="14288" indent="-14288" algn="ctr" defTabSz="914400" rtl="0" eaLnBrk="1" latinLnBrk="0" hangingPunct="1">
              <a:lnSpc>
                <a:spcPct val="90000"/>
              </a:lnSpc>
              <a:spcBef>
                <a:spcPts val="10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1pPr>
            <a:lvl2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2pPr>
            <a:lvl3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3pPr>
            <a:lvl4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4pPr>
            <a:lvl5pPr marL="14288" indent="-14288" algn="ctr"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288" marR="0" lvl="0" indent="-14288"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a:ln>
                  <a:noFill/>
                </a:ln>
                <a:effectLst/>
                <a:uLnTx/>
                <a:uFillTx/>
                <a:latin typeface="Aptos" panose="020B0004020202020204" pitchFamily="34" charset="0"/>
              </a:rPr>
              <a:t>Earner</a:t>
            </a:r>
          </a:p>
        </p:txBody>
      </p:sp>
      <p:pic>
        <p:nvPicPr>
          <p:cNvPr id="15" name="Graphic 14">
            <a:extLst>
              <a:ext uri="{FF2B5EF4-FFF2-40B4-BE49-F238E27FC236}">
                <a16:creationId xmlns:a16="http://schemas.microsoft.com/office/drawing/2014/main" id="{B4296D53-394F-8849-9E76-1E9813C22DF0}"/>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2575" y="1892708"/>
            <a:ext cx="1710807" cy="1710807"/>
          </a:xfrm>
          <a:prstGeom prst="rect">
            <a:avLst/>
          </a:prstGeom>
        </p:spPr>
      </p:pic>
      <p:pic>
        <p:nvPicPr>
          <p:cNvPr id="16" name="Graphic 15">
            <a:extLst>
              <a:ext uri="{FF2B5EF4-FFF2-40B4-BE49-F238E27FC236}">
                <a16:creationId xmlns:a16="http://schemas.microsoft.com/office/drawing/2014/main" id="{2C7CEEDF-F7FC-895E-3AA0-B23E81715A6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681915" y="1892708"/>
            <a:ext cx="1920240" cy="1920240"/>
          </a:xfrm>
          <a:prstGeom prst="rect">
            <a:avLst/>
          </a:prstGeom>
        </p:spPr>
      </p:pic>
      <p:pic>
        <p:nvPicPr>
          <p:cNvPr id="18" name="Graphic 17">
            <a:extLst>
              <a:ext uri="{FF2B5EF4-FFF2-40B4-BE49-F238E27FC236}">
                <a16:creationId xmlns:a16="http://schemas.microsoft.com/office/drawing/2014/main" id="{BDD424E9-50A1-EFBA-57A3-C45184B6495A}"/>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a:stretch/>
        </p:blipFill>
        <p:spPr>
          <a:xfrm>
            <a:off x="5120166" y="1683275"/>
            <a:ext cx="1920240" cy="1920240"/>
          </a:xfrm>
          <a:prstGeom prst="rect">
            <a:avLst/>
          </a:prstGeom>
        </p:spPr>
      </p:pic>
      <p:pic>
        <p:nvPicPr>
          <p:cNvPr id="19" name="Graphic 18">
            <a:extLst>
              <a:ext uri="{FF2B5EF4-FFF2-40B4-BE49-F238E27FC236}">
                <a16:creationId xmlns:a16="http://schemas.microsoft.com/office/drawing/2014/main" id="{4EDF161C-F8C5-0159-557E-EC8812881C1D}"/>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rcRect/>
          <a:stretch/>
        </p:blipFill>
        <p:spPr>
          <a:xfrm>
            <a:off x="7511917" y="1717721"/>
            <a:ext cx="1809952" cy="1809952"/>
          </a:xfrm>
          <a:prstGeom prst="rect">
            <a:avLst/>
          </a:prstGeom>
        </p:spPr>
      </p:pic>
      <p:pic>
        <p:nvPicPr>
          <p:cNvPr id="20" name="Graphic 19">
            <a:extLst>
              <a:ext uri="{FF2B5EF4-FFF2-40B4-BE49-F238E27FC236}">
                <a16:creationId xmlns:a16="http://schemas.microsoft.com/office/drawing/2014/main" id="{1A84F362-EA4D-9C30-A07D-04E78289A720}"/>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rcRect/>
          <a:stretch/>
        </p:blipFill>
        <p:spPr>
          <a:xfrm>
            <a:off x="9920896" y="1907492"/>
            <a:ext cx="1644321" cy="1644321"/>
          </a:xfrm>
          <a:prstGeom prst="rect">
            <a:avLst/>
          </a:prstGeom>
        </p:spPr>
      </p:pic>
      <p:sp>
        <p:nvSpPr>
          <p:cNvPr id="3" name="Slide Number Placeholder 2">
            <a:extLst>
              <a:ext uri="{FF2B5EF4-FFF2-40B4-BE49-F238E27FC236}">
                <a16:creationId xmlns:a16="http://schemas.microsoft.com/office/drawing/2014/main" id="{9CA489A0-A6EC-7C84-754A-FB0D70404742}"/>
              </a:ext>
            </a:extLst>
          </p:cNvPr>
          <p:cNvSpPr>
            <a:spLocks noGrp="1"/>
          </p:cNvSpPr>
          <p:nvPr>
            <p:ph type="sldNum" sz="quarter" idx="4"/>
          </p:nvPr>
        </p:nvSpPr>
        <p:spPr>
          <a:xfrm>
            <a:off x="10015594" y="6477355"/>
            <a:ext cx="1788700" cy="153888"/>
          </a:xfrm>
        </p:spPr>
        <p:txBody>
          <a:bodyPr/>
          <a:lstStyle/>
          <a:p>
            <a:r>
              <a:rPr lang="en-US">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7</a:t>
            </a:fld>
            <a:endParaRPr lang="en-US">
              <a:latin typeface="Aptos Light" panose="020B0004020202020204" pitchFamily="34" charset="0"/>
            </a:endParaRPr>
          </a:p>
        </p:txBody>
      </p:sp>
    </p:spTree>
    <p:extLst>
      <p:ext uri="{BB962C8B-B14F-4D97-AF65-F5344CB8AC3E}">
        <p14:creationId xmlns:p14="http://schemas.microsoft.com/office/powerpoint/2010/main" val="1006768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C029-A05F-974F-A46D-2448167CF42F}"/>
              </a:ext>
            </a:extLst>
          </p:cNvPr>
          <p:cNvSpPr>
            <a:spLocks noGrp="1"/>
          </p:cNvSpPr>
          <p:nvPr>
            <p:ph type="title"/>
          </p:nvPr>
        </p:nvSpPr>
        <p:spPr>
          <a:xfrm>
            <a:off x="677119" y="2557864"/>
            <a:ext cx="4581726" cy="871136"/>
          </a:xfrm>
        </p:spPr>
        <p:txBody>
          <a:bodyPr vert="horz" lIns="0" tIns="0" rIns="274320" bIns="0" rtlCol="0" anchor="ctr">
            <a:normAutofit/>
          </a:bodyPr>
          <a:lstStyle/>
          <a:p>
            <a:r>
              <a:rPr lang="en-US" b="0" i="0" kern="1200" dirty="0">
                <a:latin typeface="Aptos" panose="020B0004020202020204" pitchFamily="34" charset="0"/>
                <a:ea typeface="+mj-ea"/>
                <a:cs typeface="+mj-cs"/>
              </a:rPr>
              <a:t>Why it </a:t>
            </a:r>
            <a:r>
              <a:rPr lang="en-US" b="1" i="0" kern="1200" dirty="0">
                <a:latin typeface="Aptos" panose="020B0004020202020204" pitchFamily="34" charset="0"/>
                <a:ea typeface="+mj-ea"/>
                <a:cs typeface="+mj-cs"/>
              </a:rPr>
              <a:t>Matters</a:t>
            </a:r>
          </a:p>
        </p:txBody>
      </p:sp>
      <p:pic>
        <p:nvPicPr>
          <p:cNvPr id="2050" name="Picture 2" descr="young child accountant with lots of work at office - revenue loss stock pictures, royalty-free photos &amp; images">
            <a:extLst>
              <a:ext uri="{FF2B5EF4-FFF2-40B4-BE49-F238E27FC236}">
                <a16:creationId xmlns:a16="http://schemas.microsoft.com/office/drawing/2014/main" id="{6D953255-3BF8-66D8-96D4-0C553EEBF6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rgbClr val="FFFFFF"/>
          </a:solidFill>
        </p:spPr>
      </p:pic>
      <p:sp>
        <p:nvSpPr>
          <p:cNvPr id="4" name="Slide Number Placeholder 6">
            <a:extLst>
              <a:ext uri="{FF2B5EF4-FFF2-40B4-BE49-F238E27FC236}">
                <a16:creationId xmlns:a16="http://schemas.microsoft.com/office/drawing/2014/main" id="{797DE8AA-1389-44BE-A90A-82FEEB6EF00A}"/>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8</a:t>
            </a:fld>
            <a:endParaRPr lang="en-US" dirty="0">
              <a:latin typeface="Aptos Light" panose="020B0004020202020204" pitchFamily="34" charset="0"/>
            </a:endParaRPr>
          </a:p>
        </p:txBody>
      </p:sp>
    </p:spTree>
    <p:extLst>
      <p:ext uri="{BB962C8B-B14F-4D97-AF65-F5344CB8AC3E}">
        <p14:creationId xmlns:p14="http://schemas.microsoft.com/office/powerpoint/2010/main" val="782314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9BCA0-EC31-8F15-119C-6BCF2A20DF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188980-F310-4FD2-64D7-33A3D557727A}"/>
              </a:ext>
            </a:extLst>
          </p:cNvPr>
          <p:cNvSpPr>
            <a:spLocks noGrp="1"/>
          </p:cNvSpPr>
          <p:nvPr>
            <p:ph type="title"/>
          </p:nvPr>
        </p:nvSpPr>
        <p:spPr/>
        <p:txBody>
          <a:bodyPr/>
          <a:lstStyle/>
          <a:p>
            <a:r>
              <a:rPr lang="en-US"/>
              <a:t>Risks of </a:t>
            </a:r>
            <a:r>
              <a:rPr lang="en-US" b="1"/>
              <a:t>Losing</a:t>
            </a:r>
            <a:r>
              <a:rPr lang="en-US"/>
              <a:t> a Key Person</a:t>
            </a:r>
            <a:endParaRPr lang="en-US" b="1"/>
          </a:p>
        </p:txBody>
      </p:sp>
      <p:sp>
        <p:nvSpPr>
          <p:cNvPr id="10" name="Slide Number Placeholder 9">
            <a:extLst>
              <a:ext uri="{FF2B5EF4-FFF2-40B4-BE49-F238E27FC236}">
                <a16:creationId xmlns:a16="http://schemas.microsoft.com/office/drawing/2014/main" id="{D6CD2384-D320-B7A8-1322-C5CB143BF6E0}"/>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a:ln>
                <a:noFill/>
              </a:ln>
              <a:solidFill>
                <a:srgbClr val="F3F3F5"/>
              </a:solidFill>
              <a:effectLst/>
              <a:uLnTx/>
              <a:uFillTx/>
              <a:latin typeface="Aptos Light" panose="020B0004020202020204" pitchFamily="34" charset="0"/>
              <a:ea typeface="+mn-ea"/>
            </a:endParaRPr>
          </a:p>
        </p:txBody>
      </p:sp>
      <p:sp>
        <p:nvSpPr>
          <p:cNvPr id="8" name="Text Placeholder 7">
            <a:extLst>
              <a:ext uri="{FF2B5EF4-FFF2-40B4-BE49-F238E27FC236}">
                <a16:creationId xmlns:a16="http://schemas.microsoft.com/office/drawing/2014/main" id="{97588D48-28C3-C39F-4072-3D5E896FAEB1}"/>
              </a:ext>
            </a:extLst>
          </p:cNvPr>
          <p:cNvSpPr txBox="1">
            <a:spLocks/>
          </p:cNvSpPr>
          <p:nvPr/>
        </p:nvSpPr>
        <p:spPr>
          <a:xfrm>
            <a:off x="283581" y="2766259"/>
            <a:ext cx="3657600" cy="2286000"/>
          </a:xfrm>
          <a:prstGeom prst="rect">
            <a:avLst/>
          </a:prstGeom>
          <a:solidFill>
            <a:schemeClr val="bg1">
              <a:alpha val="35000"/>
            </a:schemeClr>
          </a:solidFill>
        </p:spPr>
        <p:txBody>
          <a:bodyPr vert="horz" lIns="182880" tIns="27432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Revenue loss</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lang="en-US" sz="2200" dirty="0">
                <a:solidFill>
                  <a:srgbClr val="414041"/>
                </a:solidFill>
                <a:latin typeface="Aptos" panose="02110004020202020204"/>
              </a:rPr>
              <a:t>Management disruption</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Operational dis</a:t>
            </a:r>
            <a:r>
              <a:rPr lang="en-US" sz="2200" dirty="0" err="1">
                <a:solidFill>
                  <a:srgbClr val="414041"/>
                </a:solidFill>
                <a:latin typeface="Aptos" panose="02110004020202020204"/>
              </a:rPr>
              <a:t>ruption</a:t>
            </a:r>
            <a:endPar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4" name="Text Placeholder 7">
            <a:extLst>
              <a:ext uri="{FF2B5EF4-FFF2-40B4-BE49-F238E27FC236}">
                <a16:creationId xmlns:a16="http://schemas.microsoft.com/office/drawing/2014/main" id="{6CFDA5EA-488A-ADCB-77F7-D1B467670E36}"/>
              </a:ext>
            </a:extLst>
          </p:cNvPr>
          <p:cNvSpPr txBox="1">
            <a:spLocks/>
          </p:cNvSpPr>
          <p:nvPr/>
        </p:nvSpPr>
        <p:spPr>
          <a:xfrm>
            <a:off x="8250819" y="2766259"/>
            <a:ext cx="3657600" cy="2286000"/>
          </a:xfrm>
          <a:prstGeom prst="rect">
            <a:avLst/>
          </a:prstGeom>
          <a:solidFill>
            <a:schemeClr val="bg1">
              <a:alpha val="35000"/>
            </a:schemeClr>
          </a:solidFill>
        </p:spPr>
        <p:txBody>
          <a:bodyPr vert="horz" lIns="182880" tIns="274320" rIns="182880" bIns="91440" rtlCol="0" anchor="t">
            <a:noAutofit/>
          </a:bodyPr>
          <a:lstStyle>
            <a:defPPr>
              <a:defRPr lang="en-US"/>
            </a:defPPr>
            <a:lvl1pPr marL="236538" marR="0" lvl="0" indent="-236538" fontAlgn="auto">
              <a:lnSpc>
                <a:spcPct val="90000"/>
              </a:lnSpc>
              <a:spcBef>
                <a:spcPts val="1000"/>
              </a:spcBef>
              <a:spcAft>
                <a:spcPts val="0"/>
              </a:spcAft>
              <a:buClr>
                <a:srgbClr val="3C9B34"/>
              </a:buClr>
              <a:buSzTx/>
              <a:buFont typeface="Arial" panose="020B0604020202020204" pitchFamily="34" charset="0"/>
              <a:buChar char="•"/>
              <a:tabLst/>
              <a:defRPr kumimoji="0" sz="2200" b="0" i="0" u="none" strike="noStrike" cap="none" spc="0" normalizeH="0" baseline="0">
                <a:ln>
                  <a:noFill/>
                </a:ln>
                <a:solidFill>
                  <a:srgbClr val="414041"/>
                </a:solidFill>
                <a:effectLst/>
                <a:uLnTx/>
                <a:uFillTx/>
                <a:latin typeface="Aptos" panose="02110004020202020204"/>
              </a:defRPr>
            </a:lvl1pPr>
            <a:lvl2pPr marL="285750" indent="0">
              <a:lnSpc>
                <a:spcPct val="90000"/>
              </a:lnSpc>
              <a:spcBef>
                <a:spcPts val="500"/>
              </a:spcBef>
              <a:buFont typeface="Arial" panose="020B0604020202020204" pitchFamily="34" charset="0"/>
              <a:buNone/>
              <a:tabLst/>
              <a:defRPr sz="2000"/>
            </a:lvl2pPr>
            <a:lvl3pPr marL="808038" indent="-236538">
              <a:lnSpc>
                <a:spcPct val="90000"/>
              </a:lnSpc>
              <a:spcBef>
                <a:spcPts val="500"/>
              </a:spcBef>
              <a:buFont typeface="Arial" panose="020B0604020202020204" pitchFamily="34" charset="0"/>
              <a:buChar char="•"/>
              <a:tabLst/>
            </a:lvl3pPr>
            <a:lvl4pPr marL="1031875" indent="-223838">
              <a:lnSpc>
                <a:spcPct val="90000"/>
              </a:lnSpc>
              <a:spcBef>
                <a:spcPts val="500"/>
              </a:spcBef>
              <a:buFont typeface="Arial" panose="020B0604020202020204" pitchFamily="34" charset="0"/>
              <a:buChar char="•"/>
              <a:tabLst/>
            </a:lvl4pPr>
            <a:lvl5pPr marL="1257300" indent="-225425">
              <a:lnSpc>
                <a:spcPct val="90000"/>
              </a:lnSpc>
              <a:spcBef>
                <a:spcPts val="500"/>
              </a:spcBef>
              <a:buFont typeface="Arial" panose="020B0604020202020204" pitchFamily="34" charset="0"/>
              <a:buChar char="•"/>
              <a:tabLst/>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Cost and time in replacing a key person</a:t>
            </a:r>
          </a:p>
          <a:p>
            <a:r>
              <a:rPr lang="en-US" dirty="0"/>
              <a:t>Loss of confidence</a:t>
            </a:r>
          </a:p>
          <a:p>
            <a:r>
              <a:rPr lang="en-US" dirty="0"/>
              <a:t>Lost of client trust</a:t>
            </a:r>
          </a:p>
        </p:txBody>
      </p:sp>
      <p:sp>
        <p:nvSpPr>
          <p:cNvPr id="6" name="Text Placeholder 7">
            <a:extLst>
              <a:ext uri="{FF2B5EF4-FFF2-40B4-BE49-F238E27FC236}">
                <a16:creationId xmlns:a16="http://schemas.microsoft.com/office/drawing/2014/main" id="{DAA27E82-37F6-A3B3-92AA-67F9161B2099}"/>
              </a:ext>
            </a:extLst>
          </p:cNvPr>
          <p:cNvSpPr txBox="1">
            <a:spLocks/>
          </p:cNvSpPr>
          <p:nvPr/>
        </p:nvSpPr>
        <p:spPr>
          <a:xfrm>
            <a:off x="4265676" y="2766259"/>
            <a:ext cx="3657600" cy="2286000"/>
          </a:xfrm>
          <a:prstGeom prst="rect">
            <a:avLst/>
          </a:prstGeom>
          <a:solidFill>
            <a:schemeClr val="bg1">
              <a:alpha val="35000"/>
            </a:schemeClr>
          </a:solidFill>
        </p:spPr>
        <p:txBody>
          <a:bodyPr vert="horz" lIns="182880" tIns="274320" rIns="182880" bIns="91440" rtlCol="0" anchor="t">
            <a:noAutofit/>
          </a:bodyPr>
          <a:lstStyle>
            <a:defPPr>
              <a:defRPr lang="en-US"/>
            </a:defPPr>
            <a:lvl1pPr marL="236538" marR="0" lvl="0" indent="-236538" fontAlgn="auto">
              <a:lnSpc>
                <a:spcPct val="90000"/>
              </a:lnSpc>
              <a:spcBef>
                <a:spcPts val="1000"/>
              </a:spcBef>
              <a:spcAft>
                <a:spcPts val="0"/>
              </a:spcAft>
              <a:buClr>
                <a:srgbClr val="3C9B34"/>
              </a:buClr>
              <a:buSzTx/>
              <a:buFont typeface="Arial" panose="020B0604020202020204" pitchFamily="34" charset="0"/>
              <a:buChar char="•"/>
              <a:tabLst/>
              <a:defRPr kumimoji="0" sz="2200" b="0" i="0" u="none" strike="noStrike" cap="none" spc="0" normalizeH="0" baseline="0">
                <a:ln>
                  <a:noFill/>
                </a:ln>
                <a:solidFill>
                  <a:srgbClr val="414041"/>
                </a:solidFill>
                <a:effectLst/>
                <a:uLnTx/>
                <a:uFillTx/>
                <a:latin typeface="Aptos" panose="02110004020202020204"/>
              </a:defRPr>
            </a:lvl1pPr>
            <a:lvl2pPr marL="285750" indent="0">
              <a:lnSpc>
                <a:spcPct val="90000"/>
              </a:lnSpc>
              <a:spcBef>
                <a:spcPts val="500"/>
              </a:spcBef>
              <a:buFont typeface="Arial" panose="020B0604020202020204" pitchFamily="34" charset="0"/>
              <a:buNone/>
              <a:tabLst/>
              <a:defRPr sz="2000"/>
            </a:lvl2pPr>
            <a:lvl3pPr marL="808038" indent="-236538">
              <a:lnSpc>
                <a:spcPct val="90000"/>
              </a:lnSpc>
              <a:spcBef>
                <a:spcPts val="500"/>
              </a:spcBef>
              <a:buFont typeface="Arial" panose="020B0604020202020204" pitchFamily="34" charset="0"/>
              <a:buChar char="•"/>
              <a:tabLst/>
            </a:lvl3pPr>
            <a:lvl4pPr marL="1031875" indent="-223838">
              <a:lnSpc>
                <a:spcPct val="90000"/>
              </a:lnSpc>
              <a:spcBef>
                <a:spcPts val="500"/>
              </a:spcBef>
              <a:buFont typeface="Arial" panose="020B0604020202020204" pitchFamily="34" charset="0"/>
              <a:buChar char="•"/>
              <a:tabLst/>
            </a:lvl4pPr>
            <a:lvl5pPr marL="1257300" indent="-225425">
              <a:lnSpc>
                <a:spcPct val="90000"/>
              </a:lnSpc>
              <a:spcBef>
                <a:spcPts val="500"/>
              </a:spcBef>
              <a:buFont typeface="Arial" panose="020B0604020202020204" pitchFamily="34" charset="0"/>
              <a:buChar char="•"/>
              <a:tabLst/>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t>Impact with lenders</a:t>
            </a:r>
          </a:p>
          <a:p>
            <a:r>
              <a:rPr lang="en-US" dirty="0"/>
              <a:t>Business cash flow</a:t>
            </a:r>
          </a:p>
          <a:p>
            <a:r>
              <a:rPr lang="en-US" dirty="0"/>
              <a:t>Employee morale</a:t>
            </a:r>
          </a:p>
          <a:p>
            <a:r>
              <a:rPr lang="en-US" dirty="0"/>
              <a:t>Loss of clients</a:t>
            </a:r>
          </a:p>
        </p:txBody>
      </p:sp>
      <p:sp>
        <p:nvSpPr>
          <p:cNvPr id="3" name="Rectangle 2">
            <a:extLst>
              <a:ext uri="{FF2B5EF4-FFF2-40B4-BE49-F238E27FC236}">
                <a16:creationId xmlns:a16="http://schemas.microsoft.com/office/drawing/2014/main" id="{9B84448E-1DAA-B71D-3F5D-1E05BEE19C9D}"/>
              </a:ext>
            </a:extLst>
          </p:cNvPr>
          <p:cNvSpPr/>
          <p:nvPr/>
        </p:nvSpPr>
        <p:spPr>
          <a:xfrm>
            <a:off x="283581" y="1840284"/>
            <a:ext cx="3657600" cy="925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Uncertainty</a:t>
            </a:r>
          </a:p>
        </p:txBody>
      </p:sp>
      <p:sp>
        <p:nvSpPr>
          <p:cNvPr id="9" name="Rectangle 8">
            <a:extLst>
              <a:ext uri="{FF2B5EF4-FFF2-40B4-BE49-F238E27FC236}">
                <a16:creationId xmlns:a16="http://schemas.microsoft.com/office/drawing/2014/main" id="{D12033A4-41A2-6FDA-1041-6C2C15AA90BC}"/>
              </a:ext>
            </a:extLst>
          </p:cNvPr>
          <p:cNvSpPr/>
          <p:nvPr/>
        </p:nvSpPr>
        <p:spPr>
          <a:xfrm>
            <a:off x="8250819" y="1840284"/>
            <a:ext cx="3657600" cy="925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Insecurity</a:t>
            </a:r>
          </a:p>
        </p:txBody>
      </p:sp>
      <p:sp>
        <p:nvSpPr>
          <p:cNvPr id="11" name="Rectangle 10">
            <a:extLst>
              <a:ext uri="{FF2B5EF4-FFF2-40B4-BE49-F238E27FC236}">
                <a16:creationId xmlns:a16="http://schemas.microsoft.com/office/drawing/2014/main" id="{67D0AF7D-BA15-8A29-7505-E8BFF89C1D7A}"/>
              </a:ext>
            </a:extLst>
          </p:cNvPr>
          <p:cNvSpPr/>
          <p:nvPr/>
        </p:nvSpPr>
        <p:spPr>
          <a:xfrm>
            <a:off x="4265676" y="1840284"/>
            <a:ext cx="3657600" cy="92597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t>Instability</a:t>
            </a:r>
          </a:p>
        </p:txBody>
      </p:sp>
    </p:spTree>
    <p:extLst>
      <p:ext uri="{BB962C8B-B14F-4D97-AF65-F5344CB8AC3E}">
        <p14:creationId xmlns:p14="http://schemas.microsoft.com/office/powerpoint/2010/main" val="322349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3.xml><?xml version="1.0" encoding="utf-8"?>
<a:theme xmlns:a="http://schemas.openxmlformats.org/drawingml/2006/main" name="2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4.xml><?xml version="1.0" encoding="utf-8"?>
<a:theme xmlns:a="http://schemas.openxmlformats.org/drawingml/2006/main" name="3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5A36AC43D2A44E827B2B7FFB3D6885" ma:contentTypeVersion="12" ma:contentTypeDescription="Create a new document." ma:contentTypeScope="" ma:versionID="9b624579109eb4de6def9aa579aacdb6">
  <xsd:schema xmlns:xsd="http://www.w3.org/2001/XMLSchema" xmlns:xs="http://www.w3.org/2001/XMLSchema" xmlns:p="http://schemas.microsoft.com/office/2006/metadata/properties" xmlns:ns2="7d09aafb-0549-4605-9b9d-ced58af69941" xmlns:ns3="4dc93b32-1ea9-451e-98f7-24a70dbeb165" targetNamespace="http://schemas.microsoft.com/office/2006/metadata/properties" ma:root="true" ma:fieldsID="49b099ea8ad31479ad349606f78918f5" ns2:_="" ns3:_="">
    <xsd:import namespace="7d09aafb-0549-4605-9b9d-ced58af69941"/>
    <xsd:import namespace="4dc93b32-1ea9-451e-98f7-24a70dbeb1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9aafb-0549-4605-9b9d-ced58af69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d9ebc5-07a5-4df0-9b01-a672bad35af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dc93b32-1ea9-451e-98f7-24a70dbeb16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f246a2e-42bc-43ac-93ff-c2e8ab781b1f}" ma:internalName="TaxCatchAll" ma:showField="CatchAllData" ma:web="4dc93b32-1ea9-451e-98f7-24a70dbeb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c93b32-1ea9-451e-98f7-24a70dbeb165" xsi:nil="true"/>
    <lcf76f155ced4ddcb4097134ff3c332f xmlns="7d09aafb-0549-4605-9b9d-ced58af699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4357955-91A7-4CA5-BE28-16FD0DC3249A}"/>
</file>

<file path=customXml/itemProps2.xml><?xml version="1.0" encoding="utf-8"?>
<ds:datastoreItem xmlns:ds="http://schemas.openxmlformats.org/officeDocument/2006/customXml" ds:itemID="{F6E3E1F4-FF3E-40B6-B3C3-4404429B6C2C}"/>
</file>

<file path=customXml/itemProps3.xml><?xml version="1.0" encoding="utf-8"?>
<ds:datastoreItem xmlns:ds="http://schemas.openxmlformats.org/officeDocument/2006/customXml" ds:itemID="{655C381D-5E9C-4004-971A-BABB18B7B1BC}"/>
</file>

<file path=docMetadata/LabelInfo.xml><?xml version="1.0" encoding="utf-8"?>
<clbl:labelList xmlns:clbl="http://schemas.microsoft.com/office/2020/mipLabelMetadata">
  <clbl:label id="{336fa9be-5e80-4887-a872-0c5d294150ae}" enabled="0" method="" siteId="{336fa9be-5e80-4887-a872-0c5d294150ae}" removed="1"/>
</clbl:labelList>
</file>

<file path=docProps/app.xml><?xml version="1.0" encoding="utf-8"?>
<Properties xmlns="http://schemas.openxmlformats.org/officeDocument/2006/extended-properties" xmlns:vt="http://schemas.openxmlformats.org/officeDocument/2006/docPropsVTypes">
  <Template>PowerPoint_CorporateTemplate_NLG</Template>
  <TotalTime>17398</TotalTime>
  <Words>4578</Words>
  <Application>Microsoft Office PowerPoint</Application>
  <PresentationFormat>Widescreen</PresentationFormat>
  <Paragraphs>483</Paragraphs>
  <Slides>43</Slides>
  <Notes>43</Notes>
  <HiddenSlides>0</HiddenSlides>
  <MMClips>0</MMClips>
  <ScaleCrop>false</ScaleCrop>
  <HeadingPairs>
    <vt:vector size="6" baseType="variant">
      <vt:variant>
        <vt:lpstr>Fonts Used</vt:lpstr>
      </vt:variant>
      <vt:variant>
        <vt:i4>13</vt:i4>
      </vt:variant>
      <vt:variant>
        <vt:lpstr>Theme</vt:lpstr>
      </vt:variant>
      <vt:variant>
        <vt:i4>4</vt:i4>
      </vt:variant>
      <vt:variant>
        <vt:lpstr>Slide Titles</vt:lpstr>
      </vt:variant>
      <vt:variant>
        <vt:i4>43</vt:i4>
      </vt:variant>
    </vt:vector>
  </HeadingPairs>
  <TitlesOfParts>
    <vt:vector size="60" baseType="lpstr">
      <vt:lpstr>等线</vt:lpstr>
      <vt:lpstr>.SFUI-Regular</vt:lpstr>
      <vt:lpstr>Aptos</vt:lpstr>
      <vt:lpstr>Aptos ExtraBold</vt:lpstr>
      <vt:lpstr>Aptos Light</vt:lpstr>
      <vt:lpstr>Arial</vt:lpstr>
      <vt:lpstr>Arial Narrow</vt:lpstr>
      <vt:lpstr>Calibri</vt:lpstr>
      <vt:lpstr>Fira Sans Extra Condensed Medium</vt:lpstr>
      <vt:lpstr>System Font Regular</vt:lpstr>
      <vt:lpstr>Tahoma</vt:lpstr>
      <vt:lpstr>Times New Roman</vt:lpstr>
      <vt:lpstr>Wingdings</vt:lpstr>
      <vt:lpstr>NLG Theme</vt:lpstr>
      <vt:lpstr>1_NLG Theme</vt:lpstr>
      <vt:lpstr>2_NLG Theme</vt:lpstr>
      <vt:lpstr>3_NLG Theme</vt:lpstr>
      <vt:lpstr>Protect Your Most Valuable Assets</vt:lpstr>
      <vt:lpstr>Important Information</vt:lpstr>
      <vt:lpstr>PowerPoint Presentation</vt:lpstr>
      <vt:lpstr>PowerPoint Presentation</vt:lpstr>
      <vt:lpstr>What do You Typically Insure?</vt:lpstr>
      <vt:lpstr>PowerPoint Presentation</vt:lpstr>
      <vt:lpstr>Who is a Key Person</vt:lpstr>
      <vt:lpstr>Why it Matters</vt:lpstr>
      <vt:lpstr>Risks of Losing a Key Person</vt:lpstr>
      <vt:lpstr>Planning with Key Person Insurance</vt:lpstr>
      <vt:lpstr>Key Person Insurance | How it Works</vt:lpstr>
      <vt:lpstr>Key Person Insurance | Case Example</vt:lpstr>
      <vt:lpstr>Key Person Insurance</vt:lpstr>
      <vt:lpstr>Key Person Insurance</vt:lpstr>
      <vt:lpstr>Understanding and Overcoming Common Challenges</vt:lpstr>
      <vt:lpstr>Why Act Now?</vt:lpstr>
      <vt:lpstr>PowerPoint Presentation</vt:lpstr>
      <vt:lpstr>Business Succession Planning</vt:lpstr>
      <vt:lpstr>Buy-Sell Agreements</vt:lpstr>
      <vt:lpstr>Business Succession Triggering Events</vt:lpstr>
      <vt:lpstr>The Importance of Succession Planning</vt:lpstr>
      <vt:lpstr>Without a Buy-Sell Agreement</vt:lpstr>
      <vt:lpstr>PowerPoint Presentation</vt:lpstr>
      <vt:lpstr>Funding the Buy-Sell Arrangement</vt:lpstr>
      <vt:lpstr>PowerPoint Presentation</vt:lpstr>
      <vt:lpstr>Meet Rival Sports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Family Businesses</vt:lpstr>
      <vt:lpstr>Example | Family Business</vt:lpstr>
      <vt:lpstr>Example | Family Business</vt:lpstr>
      <vt:lpstr>Buy-Sell Agreements | Summary Points</vt:lpstr>
      <vt:lpstr>Bringing it All Together</vt:lpstr>
      <vt:lpstr>Resources for You</vt:lpstr>
      <vt:lpstr>Resources for You</vt:lpstr>
      <vt:lpstr>Your Next Steps</vt:lpstr>
      <vt:lpstr>PowerPoint Presentation</vt:lpstr>
      <vt:lpstr>PowerPoint Presentation</vt:lpstr>
    </vt:vector>
  </TitlesOfParts>
  <Company>National Life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Cathlina de Baeza, Pam</dc:creator>
  <cp:lastModifiedBy>Cathlina, Pam</cp:lastModifiedBy>
  <cp:revision>34</cp:revision>
  <dcterms:created xsi:type="dcterms:W3CDTF">2024-12-11T15:48:45Z</dcterms:created>
  <dcterms:modified xsi:type="dcterms:W3CDTF">2025-03-13T18:43:37Z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0x0101000E5A36AC43D2A44E827B2B7FFB3D6885</vt:lpwstr>
  </property>
</Properties>
</file>