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diagrams/data1.xml" ContentType="application/vnd.openxmlformats-officedocument.drawingml.diagramData+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129.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theme/theme5.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revisionInfo.xml" ContentType="application/vnd.ms-powerpoint.revisioninfo+xml"/>
  <Override PartName="/docMetadata/LabelInfo.xml" ContentType="application/vnd.ms-office.classificationlabel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7" r:id="rId2"/>
    <p:sldMasterId id="2147483753" r:id="rId3"/>
    <p:sldMasterId id="2147483801" r:id="rId4"/>
  </p:sldMasterIdLst>
  <p:notesMasterIdLst>
    <p:notesMasterId r:id="rId31"/>
  </p:notesMasterIdLst>
  <p:sldIdLst>
    <p:sldId id="3024" r:id="rId5"/>
    <p:sldId id="3161" r:id="rId6"/>
    <p:sldId id="3162" r:id="rId7"/>
    <p:sldId id="3016" r:id="rId8"/>
    <p:sldId id="3163" r:id="rId9"/>
    <p:sldId id="3164" r:id="rId10"/>
    <p:sldId id="3019" r:id="rId11"/>
    <p:sldId id="3176" r:id="rId12"/>
    <p:sldId id="3177" r:id="rId13"/>
    <p:sldId id="3021" r:id="rId14"/>
    <p:sldId id="3169" r:id="rId15"/>
    <p:sldId id="3023" r:id="rId16"/>
    <p:sldId id="3170" r:id="rId17"/>
    <p:sldId id="2977" r:id="rId18"/>
    <p:sldId id="424" r:id="rId19"/>
    <p:sldId id="3172" r:id="rId20"/>
    <p:sldId id="3173" r:id="rId21"/>
    <p:sldId id="3174" r:id="rId22"/>
    <p:sldId id="3009" r:id="rId23"/>
    <p:sldId id="3171" r:id="rId24"/>
    <p:sldId id="365" r:id="rId25"/>
    <p:sldId id="3175" r:id="rId26"/>
    <p:sldId id="1329" r:id="rId27"/>
    <p:sldId id="459" r:id="rId28"/>
    <p:sldId id="348" r:id="rId29"/>
    <p:sldId id="371"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umann, James"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D9B35"/>
    <a:srgbClr val="1F355E"/>
    <a:srgbClr val="00A89E"/>
    <a:srgbClr val="006B8C"/>
    <a:srgbClr val="E074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974825-285D-4A3F-9DC7-F9877E62AF45}" v="218" dt="2025-03-18T19:09:39.6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356" autoAdjust="0"/>
  </p:normalViewPr>
  <p:slideViewPr>
    <p:cSldViewPr snapToGrid="0">
      <p:cViewPr varScale="1">
        <p:scale>
          <a:sx n="63" d="100"/>
          <a:sy n="63" d="100"/>
        </p:scale>
        <p:origin x="1354" y="67"/>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ustomXml" Target="../customXml/item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5/10/relationships/revisionInfo" Target="revisionInfo.xml"/><Relationship Id="rId40" Type="http://schemas.openxmlformats.org/officeDocument/2006/relationships/customXml" Target="../customXml/item3.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19B6282-D8CF-4FA6-9A90-DACA5394FE9C}"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2F00809E-B21A-4944-BD4F-39BB3D78DA9E}">
      <dgm:prSet phldrT="[Text]" custT="1"/>
      <dgm:spPr/>
      <dgm:t>
        <a:bodyPr/>
        <a:lstStyle/>
        <a:p>
          <a:r>
            <a:rPr lang="en-US" sz="1600"/>
            <a:t>Payroll</a:t>
          </a:r>
        </a:p>
      </dgm:t>
    </dgm:pt>
    <dgm:pt modelId="{8901B293-2EA8-4ABF-815D-629B690E28BD}" type="parTrans" cxnId="{050708DF-1E06-4D47-A8F1-C229F346298E}">
      <dgm:prSet/>
      <dgm:spPr/>
      <dgm:t>
        <a:bodyPr/>
        <a:lstStyle/>
        <a:p>
          <a:endParaRPr lang="en-US" sz="1800"/>
        </a:p>
      </dgm:t>
    </dgm:pt>
    <dgm:pt modelId="{BEC91870-C5F6-488A-8275-DDE9FF9C2A7B}" type="sibTrans" cxnId="{050708DF-1E06-4D47-A8F1-C229F346298E}">
      <dgm:prSet custT="1"/>
      <dgm:spPr>
        <a:solidFill>
          <a:schemeClr val="bg1">
            <a:lumMod val="50000"/>
          </a:schemeClr>
        </a:solidFill>
      </dgm:spPr>
      <dgm:t>
        <a:bodyPr/>
        <a:lstStyle/>
        <a:p>
          <a:endParaRPr lang="en-US" sz="1800"/>
        </a:p>
      </dgm:t>
    </dgm:pt>
    <dgm:pt modelId="{8A92EEE4-A151-493C-AA69-766C092655B8}">
      <dgm:prSet phldrT="[Text]" custT="1"/>
      <dgm:spPr>
        <a:solidFill>
          <a:srgbClr val="00A89E"/>
        </a:solidFill>
      </dgm:spPr>
      <dgm:t>
        <a:bodyPr/>
        <a:lstStyle/>
        <a:p>
          <a:r>
            <a:rPr lang="en-US" sz="1600">
              <a:solidFill>
                <a:schemeClr val="bg2"/>
              </a:solidFill>
            </a:rPr>
            <a:t>Recruiting &amp; Retention</a:t>
          </a:r>
        </a:p>
      </dgm:t>
    </dgm:pt>
    <dgm:pt modelId="{6EFCD354-EF85-40F0-AC69-A23F1F0C07DF}" type="parTrans" cxnId="{360E5E2C-6156-4BCC-8E30-42A12B958D9B}">
      <dgm:prSet/>
      <dgm:spPr/>
      <dgm:t>
        <a:bodyPr/>
        <a:lstStyle/>
        <a:p>
          <a:endParaRPr lang="en-US" sz="1800"/>
        </a:p>
      </dgm:t>
    </dgm:pt>
    <dgm:pt modelId="{6BD5FE53-55B3-4579-9C5E-D29EC32B7B07}" type="sibTrans" cxnId="{360E5E2C-6156-4BCC-8E30-42A12B958D9B}">
      <dgm:prSet custT="1"/>
      <dgm:spPr>
        <a:solidFill>
          <a:schemeClr val="bg1">
            <a:lumMod val="50000"/>
          </a:schemeClr>
        </a:solidFill>
      </dgm:spPr>
      <dgm:t>
        <a:bodyPr/>
        <a:lstStyle/>
        <a:p>
          <a:endParaRPr lang="en-US" sz="1800"/>
        </a:p>
      </dgm:t>
    </dgm:pt>
    <dgm:pt modelId="{FDFA8A92-B4BC-43A7-8172-F41A7E978DA8}">
      <dgm:prSet phldrT="[Text]" custT="1"/>
      <dgm:spPr/>
      <dgm:t>
        <a:bodyPr/>
        <a:lstStyle/>
        <a:p>
          <a:r>
            <a:rPr lang="en-US" sz="1600"/>
            <a:t>Inventory</a:t>
          </a:r>
        </a:p>
      </dgm:t>
    </dgm:pt>
    <dgm:pt modelId="{102DC8F0-DC84-4041-B723-6A0FCCB6786D}" type="parTrans" cxnId="{F4B4EA99-822E-451B-84ED-DD643D863704}">
      <dgm:prSet/>
      <dgm:spPr/>
      <dgm:t>
        <a:bodyPr/>
        <a:lstStyle/>
        <a:p>
          <a:endParaRPr lang="en-US" sz="1800"/>
        </a:p>
      </dgm:t>
    </dgm:pt>
    <dgm:pt modelId="{304D6391-4B3D-46D7-ABDA-448CD5CAF1CC}" type="sibTrans" cxnId="{F4B4EA99-822E-451B-84ED-DD643D863704}">
      <dgm:prSet custT="1"/>
      <dgm:spPr>
        <a:solidFill>
          <a:schemeClr val="bg1">
            <a:lumMod val="50000"/>
          </a:schemeClr>
        </a:solidFill>
      </dgm:spPr>
      <dgm:t>
        <a:bodyPr/>
        <a:lstStyle/>
        <a:p>
          <a:endParaRPr lang="en-US" sz="1800"/>
        </a:p>
      </dgm:t>
    </dgm:pt>
    <dgm:pt modelId="{BB7ACBC8-9E68-4AED-9335-ABE8A84D589A}">
      <dgm:prSet phldrT="[Text]" custT="1"/>
      <dgm:spPr/>
      <dgm:t>
        <a:bodyPr/>
        <a:lstStyle/>
        <a:p>
          <a:r>
            <a:rPr lang="en-US" sz="1600"/>
            <a:t>Marketing</a:t>
          </a:r>
        </a:p>
      </dgm:t>
    </dgm:pt>
    <dgm:pt modelId="{BD2A0A6D-FF5C-49EA-9168-F627799AF3E1}" type="parTrans" cxnId="{04DC7DF7-9814-4F8A-8DC5-F7C438C9D521}">
      <dgm:prSet/>
      <dgm:spPr/>
      <dgm:t>
        <a:bodyPr/>
        <a:lstStyle/>
        <a:p>
          <a:endParaRPr lang="en-US" sz="1800"/>
        </a:p>
      </dgm:t>
    </dgm:pt>
    <dgm:pt modelId="{3C259BB7-0D9B-4F06-A879-308D529E3671}" type="sibTrans" cxnId="{04DC7DF7-9814-4F8A-8DC5-F7C438C9D521}">
      <dgm:prSet custT="1"/>
      <dgm:spPr>
        <a:solidFill>
          <a:schemeClr val="bg1">
            <a:lumMod val="50000"/>
          </a:schemeClr>
        </a:solidFill>
      </dgm:spPr>
      <dgm:t>
        <a:bodyPr/>
        <a:lstStyle/>
        <a:p>
          <a:endParaRPr lang="en-US" sz="1800"/>
        </a:p>
      </dgm:t>
    </dgm:pt>
    <dgm:pt modelId="{21E213EE-6FDB-4CA6-AB01-A936DE0D54CC}">
      <dgm:prSet phldrT="[Text]" custT="1"/>
      <dgm:spPr/>
      <dgm:t>
        <a:bodyPr/>
        <a:lstStyle/>
        <a:p>
          <a:r>
            <a:rPr lang="en-US" sz="1600"/>
            <a:t>Customer</a:t>
          </a:r>
        </a:p>
        <a:p>
          <a:r>
            <a:rPr lang="en-US" sz="1600"/>
            <a:t>Service</a:t>
          </a:r>
        </a:p>
      </dgm:t>
    </dgm:pt>
    <dgm:pt modelId="{F9EC579E-D569-439B-A6C6-6E575F8F67F8}" type="parTrans" cxnId="{1C9C4176-D012-4FF1-807D-3622BBAF6146}">
      <dgm:prSet/>
      <dgm:spPr/>
      <dgm:t>
        <a:bodyPr/>
        <a:lstStyle/>
        <a:p>
          <a:endParaRPr lang="en-US" sz="1800"/>
        </a:p>
      </dgm:t>
    </dgm:pt>
    <dgm:pt modelId="{1798687C-09CF-4A7A-806D-11359BB15D00}" type="sibTrans" cxnId="{1C9C4176-D012-4FF1-807D-3622BBAF6146}">
      <dgm:prSet custT="1"/>
      <dgm:spPr>
        <a:solidFill>
          <a:schemeClr val="bg1">
            <a:lumMod val="50000"/>
          </a:schemeClr>
        </a:solidFill>
      </dgm:spPr>
      <dgm:t>
        <a:bodyPr/>
        <a:lstStyle/>
        <a:p>
          <a:endParaRPr lang="en-US" sz="1800"/>
        </a:p>
      </dgm:t>
    </dgm:pt>
    <dgm:pt modelId="{C4BEFC3B-BA6E-4745-8710-6D3DA692EFF2}">
      <dgm:prSet custT="1"/>
      <dgm:spPr>
        <a:solidFill>
          <a:srgbClr val="00A89E"/>
        </a:solidFill>
      </dgm:spPr>
      <dgm:t>
        <a:bodyPr/>
        <a:lstStyle/>
        <a:p>
          <a:r>
            <a:rPr lang="en-US" sz="1600">
              <a:solidFill>
                <a:schemeClr val="bg2"/>
              </a:solidFill>
            </a:rPr>
            <a:t>Taxes</a:t>
          </a:r>
        </a:p>
      </dgm:t>
    </dgm:pt>
    <dgm:pt modelId="{93058DD2-4642-4FB7-91A7-BC8B9FFE64A0}" type="parTrans" cxnId="{C092248A-1105-4855-A383-3166A19D0DE8}">
      <dgm:prSet/>
      <dgm:spPr/>
      <dgm:t>
        <a:bodyPr/>
        <a:lstStyle/>
        <a:p>
          <a:endParaRPr lang="en-US"/>
        </a:p>
      </dgm:t>
    </dgm:pt>
    <dgm:pt modelId="{E7636DF2-F6F9-4D28-9533-D7EF4CAD457A}" type="sibTrans" cxnId="{C092248A-1105-4855-A383-3166A19D0DE8}">
      <dgm:prSet/>
      <dgm:spPr>
        <a:solidFill>
          <a:schemeClr val="bg1">
            <a:lumMod val="50000"/>
          </a:schemeClr>
        </a:solidFill>
      </dgm:spPr>
      <dgm:t>
        <a:bodyPr/>
        <a:lstStyle/>
        <a:p>
          <a:endParaRPr lang="en-US"/>
        </a:p>
      </dgm:t>
    </dgm:pt>
    <dgm:pt modelId="{A211F234-B061-45E8-9B1A-81B205FD5B10}">
      <dgm:prSet custT="1"/>
      <dgm:spPr>
        <a:solidFill>
          <a:srgbClr val="00A89E"/>
        </a:solidFill>
      </dgm:spPr>
      <dgm:t>
        <a:bodyPr/>
        <a:lstStyle/>
        <a:p>
          <a:r>
            <a:rPr lang="en-US" sz="1600">
              <a:solidFill>
                <a:schemeClr val="bg2"/>
              </a:solidFill>
            </a:rPr>
            <a:t>Retirement</a:t>
          </a:r>
        </a:p>
      </dgm:t>
    </dgm:pt>
    <dgm:pt modelId="{65FBFDE4-DD3B-4813-8842-633D71E11DFD}" type="parTrans" cxnId="{2032C89B-1313-453A-93D2-423FC7D1EA9C}">
      <dgm:prSet/>
      <dgm:spPr/>
      <dgm:t>
        <a:bodyPr/>
        <a:lstStyle/>
        <a:p>
          <a:endParaRPr lang="en-US"/>
        </a:p>
      </dgm:t>
    </dgm:pt>
    <dgm:pt modelId="{573C6AE4-3C20-4A0C-B190-B90847E2068A}" type="sibTrans" cxnId="{2032C89B-1313-453A-93D2-423FC7D1EA9C}">
      <dgm:prSet/>
      <dgm:spPr>
        <a:solidFill>
          <a:schemeClr val="bg1">
            <a:lumMod val="50000"/>
          </a:schemeClr>
        </a:solidFill>
      </dgm:spPr>
      <dgm:t>
        <a:bodyPr/>
        <a:lstStyle/>
        <a:p>
          <a:endParaRPr lang="en-US"/>
        </a:p>
      </dgm:t>
    </dgm:pt>
    <dgm:pt modelId="{4A0DF3CE-FA05-4857-B86C-821203F7D704}" type="pres">
      <dgm:prSet presAssocID="{C19B6282-D8CF-4FA6-9A90-DACA5394FE9C}" presName="cycle" presStyleCnt="0">
        <dgm:presLayoutVars>
          <dgm:dir/>
          <dgm:resizeHandles val="exact"/>
        </dgm:presLayoutVars>
      </dgm:prSet>
      <dgm:spPr/>
    </dgm:pt>
    <dgm:pt modelId="{4841729E-C982-4FC6-B595-5397A4DF127A}" type="pres">
      <dgm:prSet presAssocID="{2F00809E-B21A-4944-BD4F-39BB3D78DA9E}" presName="node" presStyleLbl="node1" presStyleIdx="0" presStyleCnt="7" custScaleX="124554" custScaleY="124554" custRadScaleRad="98347" custRadScaleInc="937">
        <dgm:presLayoutVars>
          <dgm:bulletEnabled val="1"/>
        </dgm:presLayoutVars>
      </dgm:prSet>
      <dgm:spPr/>
    </dgm:pt>
    <dgm:pt modelId="{0F87C708-1196-4BCD-AF0B-9E458CEFEAAB}" type="pres">
      <dgm:prSet presAssocID="{BEC91870-C5F6-488A-8275-DDE9FF9C2A7B}" presName="sibTrans" presStyleLbl="sibTrans2D1" presStyleIdx="0" presStyleCnt="7"/>
      <dgm:spPr/>
    </dgm:pt>
    <dgm:pt modelId="{2132B0DF-419E-466B-ADF3-BAFFF5D36B3C}" type="pres">
      <dgm:prSet presAssocID="{BEC91870-C5F6-488A-8275-DDE9FF9C2A7B}" presName="connectorText" presStyleLbl="sibTrans2D1" presStyleIdx="0" presStyleCnt="7"/>
      <dgm:spPr/>
    </dgm:pt>
    <dgm:pt modelId="{ABA8D247-33E1-419A-8C17-514AA24C4F98}" type="pres">
      <dgm:prSet presAssocID="{C4BEFC3B-BA6E-4745-8710-6D3DA692EFF2}" presName="node" presStyleLbl="node1" presStyleIdx="1" presStyleCnt="7" custScaleX="124554" custScaleY="124554">
        <dgm:presLayoutVars>
          <dgm:bulletEnabled val="1"/>
        </dgm:presLayoutVars>
      </dgm:prSet>
      <dgm:spPr/>
    </dgm:pt>
    <dgm:pt modelId="{34E98ABB-7BE9-4D5E-BC23-20404FBF6011}" type="pres">
      <dgm:prSet presAssocID="{E7636DF2-F6F9-4D28-9533-D7EF4CAD457A}" presName="sibTrans" presStyleLbl="sibTrans2D1" presStyleIdx="1" presStyleCnt="7"/>
      <dgm:spPr/>
    </dgm:pt>
    <dgm:pt modelId="{7F9DB915-F692-4771-B99F-C144C383BB94}" type="pres">
      <dgm:prSet presAssocID="{E7636DF2-F6F9-4D28-9533-D7EF4CAD457A}" presName="connectorText" presStyleLbl="sibTrans2D1" presStyleIdx="1" presStyleCnt="7"/>
      <dgm:spPr/>
    </dgm:pt>
    <dgm:pt modelId="{A59FF4CF-EC27-487F-A5BE-F86827A1A127}" type="pres">
      <dgm:prSet presAssocID="{A211F234-B061-45E8-9B1A-81B205FD5B10}" presName="node" presStyleLbl="node1" presStyleIdx="2" presStyleCnt="7" custScaleX="124554" custScaleY="124554">
        <dgm:presLayoutVars>
          <dgm:bulletEnabled val="1"/>
        </dgm:presLayoutVars>
      </dgm:prSet>
      <dgm:spPr/>
    </dgm:pt>
    <dgm:pt modelId="{7CF78E37-DB63-4D9D-A298-B0946C9BBA45}" type="pres">
      <dgm:prSet presAssocID="{573C6AE4-3C20-4A0C-B190-B90847E2068A}" presName="sibTrans" presStyleLbl="sibTrans2D1" presStyleIdx="2" presStyleCnt="7"/>
      <dgm:spPr/>
    </dgm:pt>
    <dgm:pt modelId="{1A9D2336-D96F-440A-8472-6B4469D8CF89}" type="pres">
      <dgm:prSet presAssocID="{573C6AE4-3C20-4A0C-B190-B90847E2068A}" presName="connectorText" presStyleLbl="sibTrans2D1" presStyleIdx="2" presStyleCnt="7"/>
      <dgm:spPr/>
    </dgm:pt>
    <dgm:pt modelId="{63D55948-FAEB-4534-8CAD-E2ECBB7EEE08}" type="pres">
      <dgm:prSet presAssocID="{8A92EEE4-A151-493C-AA69-766C092655B8}" presName="node" presStyleLbl="node1" presStyleIdx="3" presStyleCnt="7" custScaleX="124554" custScaleY="124554" custRadScaleRad="99565" custRadScaleInc="2042">
        <dgm:presLayoutVars>
          <dgm:bulletEnabled val="1"/>
        </dgm:presLayoutVars>
      </dgm:prSet>
      <dgm:spPr/>
    </dgm:pt>
    <dgm:pt modelId="{8434D99D-89A5-4579-B439-0DBD819537EC}" type="pres">
      <dgm:prSet presAssocID="{6BD5FE53-55B3-4579-9C5E-D29EC32B7B07}" presName="sibTrans" presStyleLbl="sibTrans2D1" presStyleIdx="3" presStyleCnt="7"/>
      <dgm:spPr/>
    </dgm:pt>
    <dgm:pt modelId="{07034C92-18A2-4BCE-8DD9-3F4E6137AEC1}" type="pres">
      <dgm:prSet presAssocID="{6BD5FE53-55B3-4579-9C5E-D29EC32B7B07}" presName="connectorText" presStyleLbl="sibTrans2D1" presStyleIdx="3" presStyleCnt="7"/>
      <dgm:spPr/>
    </dgm:pt>
    <dgm:pt modelId="{B961EB87-CF8E-4431-97DA-BD01E47A8B01}" type="pres">
      <dgm:prSet presAssocID="{FDFA8A92-B4BC-43A7-8172-F41A7E978DA8}" presName="node" presStyleLbl="node1" presStyleIdx="4" presStyleCnt="7" custScaleX="124554" custScaleY="124554">
        <dgm:presLayoutVars>
          <dgm:bulletEnabled val="1"/>
        </dgm:presLayoutVars>
      </dgm:prSet>
      <dgm:spPr/>
    </dgm:pt>
    <dgm:pt modelId="{4653B293-E224-4533-9FD7-676032E48EFC}" type="pres">
      <dgm:prSet presAssocID="{304D6391-4B3D-46D7-ABDA-448CD5CAF1CC}" presName="sibTrans" presStyleLbl="sibTrans2D1" presStyleIdx="4" presStyleCnt="7"/>
      <dgm:spPr/>
    </dgm:pt>
    <dgm:pt modelId="{138D0E89-E914-4ECD-8B1B-1841F777CA04}" type="pres">
      <dgm:prSet presAssocID="{304D6391-4B3D-46D7-ABDA-448CD5CAF1CC}" presName="connectorText" presStyleLbl="sibTrans2D1" presStyleIdx="4" presStyleCnt="7"/>
      <dgm:spPr/>
    </dgm:pt>
    <dgm:pt modelId="{1766933F-FBFD-4EA5-B75F-B194D58F23B9}" type="pres">
      <dgm:prSet presAssocID="{BB7ACBC8-9E68-4AED-9335-ABE8A84D589A}" presName="node" presStyleLbl="node1" presStyleIdx="5" presStyleCnt="7" custScaleX="124554" custScaleY="124554">
        <dgm:presLayoutVars>
          <dgm:bulletEnabled val="1"/>
        </dgm:presLayoutVars>
      </dgm:prSet>
      <dgm:spPr/>
    </dgm:pt>
    <dgm:pt modelId="{5750FF3B-E294-4AB1-8F9C-37D8A87159BC}" type="pres">
      <dgm:prSet presAssocID="{3C259BB7-0D9B-4F06-A879-308D529E3671}" presName="sibTrans" presStyleLbl="sibTrans2D1" presStyleIdx="5" presStyleCnt="7"/>
      <dgm:spPr/>
    </dgm:pt>
    <dgm:pt modelId="{5A2FD2E6-E6A7-413C-BB49-CAA92B9F65DC}" type="pres">
      <dgm:prSet presAssocID="{3C259BB7-0D9B-4F06-A879-308D529E3671}" presName="connectorText" presStyleLbl="sibTrans2D1" presStyleIdx="5" presStyleCnt="7"/>
      <dgm:spPr/>
    </dgm:pt>
    <dgm:pt modelId="{3D226651-089E-4D82-B699-3CEDDDCD1644}" type="pres">
      <dgm:prSet presAssocID="{21E213EE-6FDB-4CA6-AB01-A936DE0D54CC}" presName="node" presStyleLbl="node1" presStyleIdx="6" presStyleCnt="7" custScaleX="124554" custScaleY="124554">
        <dgm:presLayoutVars>
          <dgm:bulletEnabled val="1"/>
        </dgm:presLayoutVars>
      </dgm:prSet>
      <dgm:spPr/>
    </dgm:pt>
    <dgm:pt modelId="{43A1BCBE-8C90-44CA-B411-647C4135EBE8}" type="pres">
      <dgm:prSet presAssocID="{1798687C-09CF-4A7A-806D-11359BB15D00}" presName="sibTrans" presStyleLbl="sibTrans2D1" presStyleIdx="6" presStyleCnt="7"/>
      <dgm:spPr/>
    </dgm:pt>
    <dgm:pt modelId="{54EFA3A6-9E22-4034-8838-481E71580DBD}" type="pres">
      <dgm:prSet presAssocID="{1798687C-09CF-4A7A-806D-11359BB15D00}" presName="connectorText" presStyleLbl="sibTrans2D1" presStyleIdx="6" presStyleCnt="7"/>
      <dgm:spPr/>
    </dgm:pt>
  </dgm:ptLst>
  <dgm:cxnLst>
    <dgm:cxn modelId="{955D4919-E5AF-409A-B2FE-44779B3DBB8A}" type="presOf" srcId="{3C259BB7-0D9B-4F06-A879-308D529E3671}" destId="{5750FF3B-E294-4AB1-8F9C-37D8A87159BC}" srcOrd="0" destOrd="0" presId="urn:microsoft.com/office/officeart/2005/8/layout/cycle2"/>
    <dgm:cxn modelId="{5403A621-A9EF-4128-BF80-F21C04DCF9D4}" type="presOf" srcId="{BB7ACBC8-9E68-4AED-9335-ABE8A84D589A}" destId="{1766933F-FBFD-4EA5-B75F-B194D58F23B9}" srcOrd="0" destOrd="0" presId="urn:microsoft.com/office/officeart/2005/8/layout/cycle2"/>
    <dgm:cxn modelId="{F10C3D22-FB2B-4D96-8BE9-2477791736C4}" type="presOf" srcId="{E7636DF2-F6F9-4D28-9533-D7EF4CAD457A}" destId="{34E98ABB-7BE9-4D5E-BC23-20404FBF6011}" srcOrd="0" destOrd="0" presId="urn:microsoft.com/office/officeart/2005/8/layout/cycle2"/>
    <dgm:cxn modelId="{360E5E2C-6156-4BCC-8E30-42A12B958D9B}" srcId="{C19B6282-D8CF-4FA6-9A90-DACA5394FE9C}" destId="{8A92EEE4-A151-493C-AA69-766C092655B8}" srcOrd="3" destOrd="0" parTransId="{6EFCD354-EF85-40F0-AC69-A23F1F0C07DF}" sibTransId="{6BD5FE53-55B3-4579-9C5E-D29EC32B7B07}"/>
    <dgm:cxn modelId="{1D12E32F-6158-4514-A3A8-09A3F187AD5B}" type="presOf" srcId="{E7636DF2-F6F9-4D28-9533-D7EF4CAD457A}" destId="{7F9DB915-F692-4771-B99F-C144C383BB94}" srcOrd="1" destOrd="0" presId="urn:microsoft.com/office/officeart/2005/8/layout/cycle2"/>
    <dgm:cxn modelId="{8AD81D30-3856-43D0-921A-06F7E9D6B952}" type="presOf" srcId="{C4BEFC3B-BA6E-4745-8710-6D3DA692EFF2}" destId="{ABA8D247-33E1-419A-8C17-514AA24C4F98}" srcOrd="0" destOrd="0" presId="urn:microsoft.com/office/officeart/2005/8/layout/cycle2"/>
    <dgm:cxn modelId="{EB705C5E-6B41-4F80-9995-CB5A2F616DE3}" type="presOf" srcId="{1798687C-09CF-4A7A-806D-11359BB15D00}" destId="{43A1BCBE-8C90-44CA-B411-647C4135EBE8}" srcOrd="0" destOrd="0" presId="urn:microsoft.com/office/officeart/2005/8/layout/cycle2"/>
    <dgm:cxn modelId="{D99F6E4D-A5BC-470D-9D3C-638B18470E80}" type="presOf" srcId="{FDFA8A92-B4BC-43A7-8172-F41A7E978DA8}" destId="{B961EB87-CF8E-4431-97DA-BD01E47A8B01}" srcOrd="0" destOrd="0" presId="urn:microsoft.com/office/officeart/2005/8/layout/cycle2"/>
    <dgm:cxn modelId="{5F583771-F04E-4AFD-A4A0-308CDA0605E5}" type="presOf" srcId="{6BD5FE53-55B3-4579-9C5E-D29EC32B7B07}" destId="{8434D99D-89A5-4579-B439-0DBD819537EC}" srcOrd="0" destOrd="0" presId="urn:microsoft.com/office/officeart/2005/8/layout/cycle2"/>
    <dgm:cxn modelId="{DE2B0873-08C9-4520-B924-830B66A510B0}" type="presOf" srcId="{304D6391-4B3D-46D7-ABDA-448CD5CAF1CC}" destId="{4653B293-E224-4533-9FD7-676032E48EFC}" srcOrd="0" destOrd="0" presId="urn:microsoft.com/office/officeart/2005/8/layout/cycle2"/>
    <dgm:cxn modelId="{1C9C4176-D012-4FF1-807D-3622BBAF6146}" srcId="{C19B6282-D8CF-4FA6-9A90-DACA5394FE9C}" destId="{21E213EE-6FDB-4CA6-AB01-A936DE0D54CC}" srcOrd="6" destOrd="0" parTransId="{F9EC579E-D569-439B-A6C6-6E575F8F67F8}" sibTransId="{1798687C-09CF-4A7A-806D-11359BB15D00}"/>
    <dgm:cxn modelId="{240D9378-78AF-4B6D-95B8-A09C049AC149}" type="presOf" srcId="{304D6391-4B3D-46D7-ABDA-448CD5CAF1CC}" destId="{138D0E89-E914-4ECD-8B1B-1841F777CA04}" srcOrd="1" destOrd="0" presId="urn:microsoft.com/office/officeart/2005/8/layout/cycle2"/>
    <dgm:cxn modelId="{66D16C85-E729-4775-8E7A-EFB5F77D6F8E}" type="presOf" srcId="{21E213EE-6FDB-4CA6-AB01-A936DE0D54CC}" destId="{3D226651-089E-4D82-B699-3CEDDDCD1644}" srcOrd="0" destOrd="0" presId="urn:microsoft.com/office/officeart/2005/8/layout/cycle2"/>
    <dgm:cxn modelId="{C092248A-1105-4855-A383-3166A19D0DE8}" srcId="{C19B6282-D8CF-4FA6-9A90-DACA5394FE9C}" destId="{C4BEFC3B-BA6E-4745-8710-6D3DA692EFF2}" srcOrd="1" destOrd="0" parTransId="{93058DD2-4642-4FB7-91A7-BC8B9FFE64A0}" sibTransId="{E7636DF2-F6F9-4D28-9533-D7EF4CAD457A}"/>
    <dgm:cxn modelId="{6FACE28A-7A6B-421B-A06F-255BC73BE021}" type="presOf" srcId="{3C259BB7-0D9B-4F06-A879-308D529E3671}" destId="{5A2FD2E6-E6A7-413C-BB49-CAA92B9F65DC}" srcOrd="1" destOrd="0" presId="urn:microsoft.com/office/officeart/2005/8/layout/cycle2"/>
    <dgm:cxn modelId="{F5A2D08D-7BB2-4E27-B625-DC120581A6D8}" type="presOf" srcId="{BEC91870-C5F6-488A-8275-DDE9FF9C2A7B}" destId="{0F87C708-1196-4BCD-AF0B-9E458CEFEAAB}" srcOrd="0" destOrd="0" presId="urn:microsoft.com/office/officeart/2005/8/layout/cycle2"/>
    <dgm:cxn modelId="{F4B4EA99-822E-451B-84ED-DD643D863704}" srcId="{C19B6282-D8CF-4FA6-9A90-DACA5394FE9C}" destId="{FDFA8A92-B4BC-43A7-8172-F41A7E978DA8}" srcOrd="4" destOrd="0" parTransId="{102DC8F0-DC84-4041-B723-6A0FCCB6786D}" sibTransId="{304D6391-4B3D-46D7-ABDA-448CD5CAF1CC}"/>
    <dgm:cxn modelId="{2032C89B-1313-453A-93D2-423FC7D1EA9C}" srcId="{C19B6282-D8CF-4FA6-9A90-DACA5394FE9C}" destId="{A211F234-B061-45E8-9B1A-81B205FD5B10}" srcOrd="2" destOrd="0" parTransId="{65FBFDE4-DD3B-4813-8842-633D71E11DFD}" sibTransId="{573C6AE4-3C20-4A0C-B190-B90847E2068A}"/>
    <dgm:cxn modelId="{4DD7E5A0-97A4-440E-9BBE-96F7EC18828B}" type="presOf" srcId="{573C6AE4-3C20-4A0C-B190-B90847E2068A}" destId="{1A9D2336-D96F-440A-8472-6B4469D8CF89}" srcOrd="1" destOrd="0" presId="urn:microsoft.com/office/officeart/2005/8/layout/cycle2"/>
    <dgm:cxn modelId="{B6E82AA9-816A-4F0A-9877-4B409D6B2BAE}" type="presOf" srcId="{1798687C-09CF-4A7A-806D-11359BB15D00}" destId="{54EFA3A6-9E22-4034-8838-481E71580DBD}" srcOrd="1" destOrd="0" presId="urn:microsoft.com/office/officeart/2005/8/layout/cycle2"/>
    <dgm:cxn modelId="{0E5AD1BA-8115-4DED-8A28-2D6A4DF8CB89}" type="presOf" srcId="{8A92EEE4-A151-493C-AA69-766C092655B8}" destId="{63D55948-FAEB-4534-8CAD-E2ECBB7EEE08}" srcOrd="0" destOrd="0" presId="urn:microsoft.com/office/officeart/2005/8/layout/cycle2"/>
    <dgm:cxn modelId="{299BCCC0-14A7-47E9-AAE2-811ADCFA39F5}" type="presOf" srcId="{BEC91870-C5F6-488A-8275-DDE9FF9C2A7B}" destId="{2132B0DF-419E-466B-ADF3-BAFFF5D36B3C}" srcOrd="1" destOrd="0" presId="urn:microsoft.com/office/officeart/2005/8/layout/cycle2"/>
    <dgm:cxn modelId="{52D72DCC-096F-4BEE-87C3-3896D6A8435D}" type="presOf" srcId="{2F00809E-B21A-4944-BD4F-39BB3D78DA9E}" destId="{4841729E-C982-4FC6-B595-5397A4DF127A}" srcOrd="0" destOrd="0" presId="urn:microsoft.com/office/officeart/2005/8/layout/cycle2"/>
    <dgm:cxn modelId="{CBF766D4-BFC7-49A3-98B4-F66B5622C662}" type="presOf" srcId="{573C6AE4-3C20-4A0C-B190-B90847E2068A}" destId="{7CF78E37-DB63-4D9D-A298-B0946C9BBA45}" srcOrd="0" destOrd="0" presId="urn:microsoft.com/office/officeart/2005/8/layout/cycle2"/>
    <dgm:cxn modelId="{DE3487D5-795C-4161-A443-20D49BC5E572}" type="presOf" srcId="{C19B6282-D8CF-4FA6-9A90-DACA5394FE9C}" destId="{4A0DF3CE-FA05-4857-B86C-821203F7D704}" srcOrd="0" destOrd="0" presId="urn:microsoft.com/office/officeart/2005/8/layout/cycle2"/>
    <dgm:cxn modelId="{050708DF-1E06-4D47-A8F1-C229F346298E}" srcId="{C19B6282-D8CF-4FA6-9A90-DACA5394FE9C}" destId="{2F00809E-B21A-4944-BD4F-39BB3D78DA9E}" srcOrd="0" destOrd="0" parTransId="{8901B293-2EA8-4ABF-815D-629B690E28BD}" sibTransId="{BEC91870-C5F6-488A-8275-DDE9FF9C2A7B}"/>
    <dgm:cxn modelId="{C469B7EC-4F3E-4271-8063-1F35E7B0D2D4}" type="presOf" srcId="{A211F234-B061-45E8-9B1A-81B205FD5B10}" destId="{A59FF4CF-EC27-487F-A5BE-F86827A1A127}" srcOrd="0" destOrd="0" presId="urn:microsoft.com/office/officeart/2005/8/layout/cycle2"/>
    <dgm:cxn modelId="{3DD5F2EC-A8BF-448B-9A26-13E7358C419C}" type="presOf" srcId="{6BD5FE53-55B3-4579-9C5E-D29EC32B7B07}" destId="{07034C92-18A2-4BCE-8DD9-3F4E6137AEC1}" srcOrd="1" destOrd="0" presId="urn:microsoft.com/office/officeart/2005/8/layout/cycle2"/>
    <dgm:cxn modelId="{04DC7DF7-9814-4F8A-8DC5-F7C438C9D521}" srcId="{C19B6282-D8CF-4FA6-9A90-DACA5394FE9C}" destId="{BB7ACBC8-9E68-4AED-9335-ABE8A84D589A}" srcOrd="5" destOrd="0" parTransId="{BD2A0A6D-FF5C-49EA-9168-F627799AF3E1}" sibTransId="{3C259BB7-0D9B-4F06-A879-308D529E3671}"/>
    <dgm:cxn modelId="{24FE9406-CE9C-4418-86E7-F1CF728AEDC3}" type="presParOf" srcId="{4A0DF3CE-FA05-4857-B86C-821203F7D704}" destId="{4841729E-C982-4FC6-B595-5397A4DF127A}" srcOrd="0" destOrd="0" presId="urn:microsoft.com/office/officeart/2005/8/layout/cycle2"/>
    <dgm:cxn modelId="{FD4ACD3A-2451-49AE-92DF-62ACEE7BB825}" type="presParOf" srcId="{4A0DF3CE-FA05-4857-B86C-821203F7D704}" destId="{0F87C708-1196-4BCD-AF0B-9E458CEFEAAB}" srcOrd="1" destOrd="0" presId="urn:microsoft.com/office/officeart/2005/8/layout/cycle2"/>
    <dgm:cxn modelId="{D1609581-C1AE-4D2D-8AEE-09D754C4B708}" type="presParOf" srcId="{0F87C708-1196-4BCD-AF0B-9E458CEFEAAB}" destId="{2132B0DF-419E-466B-ADF3-BAFFF5D36B3C}" srcOrd="0" destOrd="0" presId="urn:microsoft.com/office/officeart/2005/8/layout/cycle2"/>
    <dgm:cxn modelId="{B4E3E611-3C5F-4B2E-AC7D-013A11519EB0}" type="presParOf" srcId="{4A0DF3CE-FA05-4857-B86C-821203F7D704}" destId="{ABA8D247-33E1-419A-8C17-514AA24C4F98}" srcOrd="2" destOrd="0" presId="urn:microsoft.com/office/officeart/2005/8/layout/cycle2"/>
    <dgm:cxn modelId="{5903B1E6-D753-4620-B7C4-96995A1377E4}" type="presParOf" srcId="{4A0DF3CE-FA05-4857-B86C-821203F7D704}" destId="{34E98ABB-7BE9-4D5E-BC23-20404FBF6011}" srcOrd="3" destOrd="0" presId="urn:microsoft.com/office/officeart/2005/8/layout/cycle2"/>
    <dgm:cxn modelId="{432475B6-6B05-405D-814F-F46733360C4C}" type="presParOf" srcId="{34E98ABB-7BE9-4D5E-BC23-20404FBF6011}" destId="{7F9DB915-F692-4771-B99F-C144C383BB94}" srcOrd="0" destOrd="0" presId="urn:microsoft.com/office/officeart/2005/8/layout/cycle2"/>
    <dgm:cxn modelId="{C1B78EF3-8249-4248-9FE3-C0D22C96425A}" type="presParOf" srcId="{4A0DF3CE-FA05-4857-B86C-821203F7D704}" destId="{A59FF4CF-EC27-487F-A5BE-F86827A1A127}" srcOrd="4" destOrd="0" presId="urn:microsoft.com/office/officeart/2005/8/layout/cycle2"/>
    <dgm:cxn modelId="{D2CEB167-8C2A-4C3D-8999-9988F036B774}" type="presParOf" srcId="{4A0DF3CE-FA05-4857-B86C-821203F7D704}" destId="{7CF78E37-DB63-4D9D-A298-B0946C9BBA45}" srcOrd="5" destOrd="0" presId="urn:microsoft.com/office/officeart/2005/8/layout/cycle2"/>
    <dgm:cxn modelId="{F78ED555-C52D-4C1A-AAE7-D1ECDA9706F8}" type="presParOf" srcId="{7CF78E37-DB63-4D9D-A298-B0946C9BBA45}" destId="{1A9D2336-D96F-440A-8472-6B4469D8CF89}" srcOrd="0" destOrd="0" presId="urn:microsoft.com/office/officeart/2005/8/layout/cycle2"/>
    <dgm:cxn modelId="{5F2DA905-0031-4342-9A25-4DDE833A1147}" type="presParOf" srcId="{4A0DF3CE-FA05-4857-B86C-821203F7D704}" destId="{63D55948-FAEB-4534-8CAD-E2ECBB7EEE08}" srcOrd="6" destOrd="0" presId="urn:microsoft.com/office/officeart/2005/8/layout/cycle2"/>
    <dgm:cxn modelId="{51B1FC99-42B5-45CB-ADB7-46D580D7ED60}" type="presParOf" srcId="{4A0DF3CE-FA05-4857-B86C-821203F7D704}" destId="{8434D99D-89A5-4579-B439-0DBD819537EC}" srcOrd="7" destOrd="0" presId="urn:microsoft.com/office/officeart/2005/8/layout/cycle2"/>
    <dgm:cxn modelId="{0B1B721F-C07E-445A-BF91-F485C04B1430}" type="presParOf" srcId="{8434D99D-89A5-4579-B439-0DBD819537EC}" destId="{07034C92-18A2-4BCE-8DD9-3F4E6137AEC1}" srcOrd="0" destOrd="0" presId="urn:microsoft.com/office/officeart/2005/8/layout/cycle2"/>
    <dgm:cxn modelId="{70AC0A10-800D-4FBF-AE52-CEE01B553B2B}" type="presParOf" srcId="{4A0DF3CE-FA05-4857-B86C-821203F7D704}" destId="{B961EB87-CF8E-4431-97DA-BD01E47A8B01}" srcOrd="8" destOrd="0" presId="urn:microsoft.com/office/officeart/2005/8/layout/cycle2"/>
    <dgm:cxn modelId="{CA6B2A5F-34CF-4A0F-9C01-EDD8C0CC4418}" type="presParOf" srcId="{4A0DF3CE-FA05-4857-B86C-821203F7D704}" destId="{4653B293-E224-4533-9FD7-676032E48EFC}" srcOrd="9" destOrd="0" presId="urn:microsoft.com/office/officeart/2005/8/layout/cycle2"/>
    <dgm:cxn modelId="{C4709EDE-096B-4256-AF0E-B3DFA02D932C}" type="presParOf" srcId="{4653B293-E224-4533-9FD7-676032E48EFC}" destId="{138D0E89-E914-4ECD-8B1B-1841F777CA04}" srcOrd="0" destOrd="0" presId="urn:microsoft.com/office/officeart/2005/8/layout/cycle2"/>
    <dgm:cxn modelId="{B8843B59-2EAF-4F81-9012-31D5CF3B3F9C}" type="presParOf" srcId="{4A0DF3CE-FA05-4857-B86C-821203F7D704}" destId="{1766933F-FBFD-4EA5-B75F-B194D58F23B9}" srcOrd="10" destOrd="0" presId="urn:microsoft.com/office/officeart/2005/8/layout/cycle2"/>
    <dgm:cxn modelId="{6FAED1F0-2667-4CF7-A898-16F3530249CF}" type="presParOf" srcId="{4A0DF3CE-FA05-4857-B86C-821203F7D704}" destId="{5750FF3B-E294-4AB1-8F9C-37D8A87159BC}" srcOrd="11" destOrd="0" presId="urn:microsoft.com/office/officeart/2005/8/layout/cycle2"/>
    <dgm:cxn modelId="{9C0EEB29-B12A-4700-9648-76C3D4F2D916}" type="presParOf" srcId="{5750FF3B-E294-4AB1-8F9C-37D8A87159BC}" destId="{5A2FD2E6-E6A7-413C-BB49-CAA92B9F65DC}" srcOrd="0" destOrd="0" presId="urn:microsoft.com/office/officeart/2005/8/layout/cycle2"/>
    <dgm:cxn modelId="{21582A40-465C-4DEB-8188-E385F45E741A}" type="presParOf" srcId="{4A0DF3CE-FA05-4857-B86C-821203F7D704}" destId="{3D226651-089E-4D82-B699-3CEDDDCD1644}" srcOrd="12" destOrd="0" presId="urn:microsoft.com/office/officeart/2005/8/layout/cycle2"/>
    <dgm:cxn modelId="{D7651D1C-A509-4024-950C-7BA65657767A}" type="presParOf" srcId="{4A0DF3CE-FA05-4857-B86C-821203F7D704}" destId="{43A1BCBE-8C90-44CA-B411-647C4135EBE8}" srcOrd="13" destOrd="0" presId="urn:microsoft.com/office/officeart/2005/8/layout/cycle2"/>
    <dgm:cxn modelId="{5CA015CB-AA31-48FB-8EF4-0F5F02E6ED74}" type="presParOf" srcId="{43A1BCBE-8C90-44CA-B411-647C4135EBE8}" destId="{54EFA3A6-9E22-4034-8838-481E71580DBD}"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41729E-C982-4FC6-B595-5397A4DF127A}">
      <dsp:nvSpPr>
        <dsp:cNvPr id="0" name=""/>
        <dsp:cNvSpPr/>
      </dsp:nvSpPr>
      <dsp:spPr>
        <a:xfrm>
          <a:off x="4036167" y="-117348"/>
          <a:ext cx="1554482" cy="155448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a:t>Payroll</a:t>
          </a:r>
        </a:p>
      </dsp:txBody>
      <dsp:txXfrm>
        <a:off x="4263816" y="110301"/>
        <a:ext cx="1099184" cy="1099184"/>
      </dsp:txXfrm>
    </dsp:sp>
    <dsp:sp modelId="{0F87C708-1196-4BCD-AF0B-9E458CEFEAAB}">
      <dsp:nvSpPr>
        <dsp:cNvPr id="0" name=""/>
        <dsp:cNvSpPr/>
      </dsp:nvSpPr>
      <dsp:spPr>
        <a:xfrm rot="1490278">
          <a:off x="5570491" y="835951"/>
          <a:ext cx="156566" cy="421213"/>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5572663" y="910329"/>
        <a:ext cx="109596" cy="252727"/>
      </dsp:txXfrm>
    </dsp:sp>
    <dsp:sp modelId="{ABA8D247-33E1-419A-8C17-514AA24C4F98}">
      <dsp:nvSpPr>
        <dsp:cNvPr id="0" name=""/>
        <dsp:cNvSpPr/>
      </dsp:nvSpPr>
      <dsp:spPr>
        <a:xfrm>
          <a:off x="5714942" y="659705"/>
          <a:ext cx="1554482" cy="1554482"/>
        </a:xfrm>
        <a:prstGeom prst="ellipse">
          <a:avLst/>
        </a:prstGeom>
        <a:solidFill>
          <a:srgbClr val="00A89E"/>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bg2"/>
              </a:solidFill>
            </a:rPr>
            <a:t>Taxes</a:t>
          </a:r>
        </a:p>
      </dsp:txBody>
      <dsp:txXfrm>
        <a:off x="5942591" y="887354"/>
        <a:ext cx="1099184" cy="1099184"/>
      </dsp:txXfrm>
    </dsp:sp>
    <dsp:sp modelId="{34E98ABB-7BE9-4D5E-BC23-20404FBF6011}">
      <dsp:nvSpPr>
        <dsp:cNvPr id="0" name=""/>
        <dsp:cNvSpPr/>
      </dsp:nvSpPr>
      <dsp:spPr>
        <a:xfrm rot="4628571">
          <a:off x="6615071" y="2134800"/>
          <a:ext cx="168924" cy="421213"/>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6634771" y="2194340"/>
        <a:ext cx="118247" cy="252727"/>
      </dsp:txXfrm>
    </dsp:sp>
    <dsp:sp modelId="{A59FF4CF-EC27-487F-A5BE-F86827A1A127}">
      <dsp:nvSpPr>
        <dsp:cNvPr id="0" name=""/>
        <dsp:cNvSpPr/>
      </dsp:nvSpPr>
      <dsp:spPr>
        <a:xfrm>
          <a:off x="6131770" y="2485948"/>
          <a:ext cx="1554482" cy="1554482"/>
        </a:xfrm>
        <a:prstGeom prst="ellipse">
          <a:avLst/>
        </a:prstGeom>
        <a:solidFill>
          <a:srgbClr val="00A89E"/>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bg2"/>
              </a:solidFill>
            </a:rPr>
            <a:t>Retirement</a:t>
          </a:r>
        </a:p>
      </dsp:txBody>
      <dsp:txXfrm>
        <a:off x="6359419" y="2713597"/>
        <a:ext cx="1099184" cy="1099184"/>
      </dsp:txXfrm>
    </dsp:sp>
    <dsp:sp modelId="{7CF78E37-DB63-4D9D-A298-B0946C9BBA45}">
      <dsp:nvSpPr>
        <dsp:cNvPr id="0" name=""/>
        <dsp:cNvSpPr/>
      </dsp:nvSpPr>
      <dsp:spPr>
        <a:xfrm rot="7745423">
          <a:off x="6229168" y="3780979"/>
          <a:ext cx="176189" cy="421213"/>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rot="10800000">
        <a:off x="6272261" y="3844709"/>
        <a:ext cx="123332" cy="252727"/>
      </dsp:txXfrm>
    </dsp:sp>
    <dsp:sp modelId="{63D55948-FAEB-4534-8CAD-E2ECBB7EEE08}">
      <dsp:nvSpPr>
        <dsp:cNvPr id="0" name=""/>
        <dsp:cNvSpPr/>
      </dsp:nvSpPr>
      <dsp:spPr>
        <a:xfrm>
          <a:off x="4941984" y="3950481"/>
          <a:ext cx="1554482" cy="1554482"/>
        </a:xfrm>
        <a:prstGeom prst="ellipse">
          <a:avLst/>
        </a:prstGeom>
        <a:solidFill>
          <a:srgbClr val="00A89E"/>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bg2"/>
              </a:solidFill>
            </a:rPr>
            <a:t>Recruiting &amp; Retention</a:t>
          </a:r>
        </a:p>
      </dsp:txBody>
      <dsp:txXfrm>
        <a:off x="5169633" y="4178130"/>
        <a:ext cx="1099184" cy="1099184"/>
      </dsp:txXfrm>
    </dsp:sp>
    <dsp:sp modelId="{8434D99D-89A5-4579-B439-0DBD819537EC}">
      <dsp:nvSpPr>
        <dsp:cNvPr id="0" name=""/>
        <dsp:cNvSpPr/>
      </dsp:nvSpPr>
      <dsp:spPr>
        <a:xfrm rot="10800000">
          <a:off x="4719334" y="4517116"/>
          <a:ext cx="157339" cy="421213"/>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4766536" y="4601359"/>
        <a:ext cx="110137" cy="252727"/>
      </dsp:txXfrm>
    </dsp:sp>
    <dsp:sp modelId="{B961EB87-CF8E-4431-97DA-BD01E47A8B01}">
      <dsp:nvSpPr>
        <dsp:cNvPr id="0" name=""/>
        <dsp:cNvSpPr/>
      </dsp:nvSpPr>
      <dsp:spPr>
        <a:xfrm>
          <a:off x="3090635" y="3950481"/>
          <a:ext cx="1554482" cy="155448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a:t>Inventory</a:t>
          </a:r>
        </a:p>
      </dsp:txBody>
      <dsp:txXfrm>
        <a:off x="3318284" y="4178130"/>
        <a:ext cx="1099184" cy="1099184"/>
      </dsp:txXfrm>
    </dsp:sp>
    <dsp:sp modelId="{4653B293-E224-4533-9FD7-676032E48EFC}">
      <dsp:nvSpPr>
        <dsp:cNvPr id="0" name=""/>
        <dsp:cNvSpPr/>
      </dsp:nvSpPr>
      <dsp:spPr>
        <a:xfrm rot="13885714">
          <a:off x="3202431" y="3788587"/>
          <a:ext cx="168924" cy="421213"/>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3243568" y="3892640"/>
        <a:ext cx="118247" cy="252727"/>
      </dsp:txXfrm>
    </dsp:sp>
    <dsp:sp modelId="{1766933F-FBFD-4EA5-B75F-B194D58F23B9}">
      <dsp:nvSpPr>
        <dsp:cNvPr id="0" name=""/>
        <dsp:cNvSpPr/>
      </dsp:nvSpPr>
      <dsp:spPr>
        <a:xfrm>
          <a:off x="1922709" y="2485948"/>
          <a:ext cx="1554482" cy="155448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a:t>Marketing</a:t>
          </a:r>
        </a:p>
      </dsp:txBody>
      <dsp:txXfrm>
        <a:off x="2150358" y="2713597"/>
        <a:ext cx="1099184" cy="1099184"/>
      </dsp:txXfrm>
    </dsp:sp>
    <dsp:sp modelId="{5750FF3B-E294-4AB1-8F9C-37D8A87159BC}">
      <dsp:nvSpPr>
        <dsp:cNvPr id="0" name=""/>
        <dsp:cNvSpPr/>
      </dsp:nvSpPr>
      <dsp:spPr>
        <a:xfrm rot="16971429">
          <a:off x="2822838" y="2144122"/>
          <a:ext cx="168924" cy="421213"/>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2842538" y="2253068"/>
        <a:ext cx="118247" cy="252727"/>
      </dsp:txXfrm>
    </dsp:sp>
    <dsp:sp modelId="{3D226651-089E-4D82-B699-3CEDDDCD1644}">
      <dsp:nvSpPr>
        <dsp:cNvPr id="0" name=""/>
        <dsp:cNvSpPr/>
      </dsp:nvSpPr>
      <dsp:spPr>
        <a:xfrm>
          <a:off x="2339537" y="659705"/>
          <a:ext cx="1554482" cy="155448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a:t>Customer</a:t>
          </a:r>
        </a:p>
        <a:p>
          <a:pPr marL="0" lvl="0" indent="0" algn="ctr" defTabSz="711200">
            <a:lnSpc>
              <a:spcPct val="90000"/>
            </a:lnSpc>
            <a:spcBef>
              <a:spcPct val="0"/>
            </a:spcBef>
            <a:spcAft>
              <a:spcPct val="35000"/>
            </a:spcAft>
            <a:buNone/>
          </a:pPr>
          <a:r>
            <a:rPr lang="en-US" sz="1600" kern="1200"/>
            <a:t>Service</a:t>
          </a:r>
        </a:p>
      </dsp:txBody>
      <dsp:txXfrm>
        <a:off x="2567186" y="887354"/>
        <a:ext cx="1099184" cy="1099184"/>
      </dsp:txXfrm>
    </dsp:sp>
    <dsp:sp modelId="{43A1BCBE-8C90-44CA-B411-647C4135EBE8}">
      <dsp:nvSpPr>
        <dsp:cNvPr id="0" name=""/>
        <dsp:cNvSpPr/>
      </dsp:nvSpPr>
      <dsp:spPr>
        <a:xfrm rot="20123539">
          <a:off x="3878262" y="839759"/>
          <a:ext cx="165162" cy="421213"/>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3880512" y="934318"/>
        <a:ext cx="115613" cy="252727"/>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D646B4-CF78-44C9-A9A9-FD748B60D685}" type="slidenum">
              <a:rPr lang="en-US" smtClean="0"/>
              <a:t>‹#›</a:t>
            </a:fld>
            <a:endParaRPr lang="en-US"/>
          </a:p>
        </p:txBody>
      </p:sp>
    </p:spTree>
    <p:extLst>
      <p:ext uri="{BB962C8B-B14F-4D97-AF65-F5344CB8AC3E}">
        <p14:creationId xmlns:p14="http://schemas.microsoft.com/office/powerpoint/2010/main" val="2157906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Welcome to today’s session, “Strategic Advantage for Business Owners – Maximizing Your Tax Deductions while Saving for Your Retirement.”</a:t>
            </a:r>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rgbClr val="000000"/>
                </a:solidFill>
                <a:effectLst/>
                <a:latin typeface="Aptos" panose="020B0004020202020204" pitchFamily="34" charset="0"/>
                <a:ea typeface="Aptos" panose="020B0004020202020204" pitchFamily="34" charset="0"/>
                <a:cs typeface="Aptos" panose="020B0004020202020204" pitchFamily="34" charset="0"/>
              </a:rPr>
              <a:t>NOTE TO SPEAKER: Make sure the PPT presenter shares sound when they share the slides during the meeting (so attendees can hear the consumer video at the end of the presentation).</a:t>
            </a:r>
            <a:endParaRPr lang="en-US" sz="1200" dirty="0">
              <a:effectLst/>
              <a:latin typeface="Aptos" panose="020B0004020202020204" pitchFamily="34" charset="0"/>
              <a:ea typeface="Aptos" panose="020B0004020202020204" pitchFamily="34" charset="0"/>
              <a:cs typeface="Aptos" panose="020B0004020202020204" pitchFamily="34" charset="0"/>
            </a:endParaRPr>
          </a:p>
          <a:p>
            <a:endParaRPr lang="en-US" dirty="0"/>
          </a:p>
        </p:txBody>
      </p:sp>
      <p:sp>
        <p:nvSpPr>
          <p:cNvPr id="4" name="Slide Number Placeholder 3"/>
          <p:cNvSpPr>
            <a:spLocks noGrp="1"/>
          </p:cNvSpPr>
          <p:nvPr>
            <p:ph type="sldNum" sz="quarter" idx="5"/>
          </p:nvPr>
        </p:nvSpPr>
        <p:spPr/>
        <p:txBody>
          <a:bodyPr/>
          <a:lstStyle/>
          <a:p>
            <a:fld id="{38D646B4-CF78-44C9-A9A9-FD748B60D685}" type="slidenum">
              <a:rPr lang="en-US" smtClean="0"/>
              <a:t>1</a:t>
            </a:fld>
            <a:endParaRPr lang="en-US"/>
          </a:p>
        </p:txBody>
      </p:sp>
    </p:spTree>
    <p:extLst>
      <p:ext uri="{BB962C8B-B14F-4D97-AF65-F5344CB8AC3E}">
        <p14:creationId xmlns:p14="http://schemas.microsoft.com/office/powerpoint/2010/main" val="127595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422816"/>
          </a:xfrm>
        </p:spPr>
        <p:txBody>
          <a:bodyPr/>
          <a:lstStyle/>
          <a:p>
            <a:r>
              <a:rPr lang="en-US"/>
              <a:t>Eligible employers that establish a new retirement plan can claim a tax credit for ordinary and necessary expenses associated with the opening and administering of the plan. This credit is available for the first three years of the plan. </a:t>
            </a:r>
          </a:p>
          <a:p>
            <a:endParaRPr lang="en-US"/>
          </a:p>
          <a:p>
            <a:r>
              <a:rPr lang="en-US"/>
              <a:t>For eligible employers with 50 or less employees, the credit is equivalent to the lesser of 100% of the start-up costs or $5,000 annually. </a:t>
            </a:r>
          </a:p>
          <a:p>
            <a:endParaRPr lang="en-US"/>
          </a:p>
          <a:p>
            <a:r>
              <a:rPr lang="en-US"/>
              <a:t>For eligible employers with 51 to 100 employees, the credit is equivalent to the lesser of 50% of the start-up costs or $5,000 annually</a:t>
            </a:r>
          </a:p>
          <a:p>
            <a:endParaRPr lang="en-US"/>
          </a:p>
          <a:p>
            <a:r>
              <a:rPr lang="en-US"/>
              <a:t>Furthermore, eligible employers that establish a new retirement plan that provides an employer contribution may be able to receive a tax credit for the first five years of the plan. </a:t>
            </a:r>
          </a:p>
          <a:p>
            <a:endParaRPr lang="en-US"/>
          </a:p>
          <a:p>
            <a:r>
              <a:rPr lang="en-US"/>
              <a:t>For businesses with 50 or fewer employees, the credit available for the first two years of an eligible retirement plan is 100% of the contribution made on behalf of each plan participant up to a $1000 maximum per participant. Credits cannot be claimed for employees with salaries that exceed $100,000. </a:t>
            </a:r>
          </a:p>
          <a:p>
            <a:endParaRPr lang="en-US"/>
          </a:p>
          <a:p>
            <a:r>
              <a:rPr lang="en-US"/>
              <a:t>The percentage of the contribution used to calculate the credit drops to 75% in year 3, 50% in year 4 and 25% in year 5. </a:t>
            </a:r>
          </a:p>
          <a:p>
            <a:endParaRPr lang="en-US"/>
          </a:p>
        </p:txBody>
      </p:sp>
      <p:sp>
        <p:nvSpPr>
          <p:cNvPr id="4" name="Slide Number Placeholder 3"/>
          <p:cNvSpPr>
            <a:spLocks noGrp="1"/>
          </p:cNvSpPr>
          <p:nvPr>
            <p:ph type="sldNum" sz="quarter" idx="5"/>
          </p:nvPr>
        </p:nvSpPr>
        <p:spPr/>
        <p:txBody>
          <a:bodyPr/>
          <a:lstStyle/>
          <a:p>
            <a:fld id="{38D646B4-CF78-44C9-A9A9-FD748B60D685}" type="slidenum">
              <a:rPr lang="en-US" smtClean="0"/>
              <a:t>10</a:t>
            </a:fld>
            <a:endParaRPr lang="en-US"/>
          </a:p>
        </p:txBody>
      </p:sp>
    </p:spTree>
    <p:extLst>
      <p:ext uri="{BB962C8B-B14F-4D97-AF65-F5344CB8AC3E}">
        <p14:creationId xmlns:p14="http://schemas.microsoft.com/office/powerpoint/2010/main" val="1737878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that we have covered what qualified plans are and some of the key benefits that they provide to business owners, let's explore the different types of qualified plan solutions that exist and how to identify the most appropriate one for your business. </a:t>
            </a:r>
          </a:p>
          <a:p>
            <a:endParaRPr lang="en-US"/>
          </a:p>
        </p:txBody>
      </p:sp>
      <p:sp>
        <p:nvSpPr>
          <p:cNvPr id="4" name="Slide Number Placeholder 3"/>
          <p:cNvSpPr>
            <a:spLocks noGrp="1"/>
          </p:cNvSpPr>
          <p:nvPr>
            <p:ph type="sldNum" sz="quarter" idx="5"/>
          </p:nvPr>
        </p:nvSpPr>
        <p:spPr/>
        <p:txBody>
          <a:bodyPr/>
          <a:lstStyle/>
          <a:p>
            <a:fld id="{38D646B4-CF78-44C9-A9A9-FD748B60D685}" type="slidenum">
              <a:rPr lang="en-US" smtClean="0"/>
              <a:t>11</a:t>
            </a:fld>
            <a:endParaRPr lang="en-US"/>
          </a:p>
        </p:txBody>
      </p:sp>
    </p:spTree>
    <p:extLst>
      <p:ext uri="{BB962C8B-B14F-4D97-AF65-F5344CB8AC3E}">
        <p14:creationId xmlns:p14="http://schemas.microsoft.com/office/powerpoint/2010/main" val="3850371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Qualified Plans are often divided into two parts, defined</a:t>
            </a:r>
            <a:r>
              <a:rPr lang="en-US" i="1"/>
              <a:t> contribution plans </a:t>
            </a:r>
            <a:r>
              <a:rPr lang="en-US"/>
              <a:t>and defined </a:t>
            </a:r>
            <a:r>
              <a:rPr lang="en-US" i="1"/>
              <a:t>benefit</a:t>
            </a:r>
            <a:r>
              <a:rPr lang="en-US"/>
              <a:t> plans.</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In a</a:t>
            </a:r>
            <a:r>
              <a:rPr lang="en-US" baseline="0"/>
              <a:t> </a:t>
            </a:r>
            <a:r>
              <a:rPr lang="en-US"/>
              <a:t>defined contribution plan, the contributions are what </a:t>
            </a:r>
            <a:r>
              <a:rPr lang="en-US" i="1"/>
              <a:t>defines</a:t>
            </a:r>
            <a:r>
              <a:rPr lang="en-US"/>
              <a:t> the plan. Some plans are funded exclusively by the employer while others can be funded by both the employer and employees. The IRS sets annual limits on the amount that can be contributed on behalf of employee participants in these plans. The benefit that the plan will provide participants at retirement is unknown.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In a</a:t>
            </a:r>
            <a:r>
              <a:rPr lang="en-US" baseline="0"/>
              <a:t> </a:t>
            </a:r>
            <a:r>
              <a:rPr lang="en-US"/>
              <a:t>defined benefit plan, the benefit that the plan will provide participants at retirement is what </a:t>
            </a:r>
            <a:r>
              <a:rPr lang="en-US" i="1"/>
              <a:t>defines</a:t>
            </a:r>
            <a:r>
              <a:rPr lang="en-US"/>
              <a:t> the plan.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7BA527-4733-418E-B4B6-8478444CC2A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82145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Today, we’re going to take a closer look at Defined Benefit plans.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46B4-CF78-44C9-A9A9-FD748B60D68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91883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Defined Benefit Plans are funded completely by the employer sponsoring the plan. No employee contributions can be made.</a:t>
            </a:r>
          </a:p>
          <a:p>
            <a:endParaRPr lang="en-US"/>
          </a:p>
          <a:p>
            <a:r>
              <a:rPr lang="en-US"/>
              <a:t>The plan provides a specified benefit for each participant once they reach the retirement age specified by the plan. </a:t>
            </a:r>
          </a:p>
          <a:p>
            <a:endParaRPr lang="en-US"/>
          </a:p>
          <a:p>
            <a:r>
              <a:rPr lang="en-US"/>
              <a:t>The contributions that need to be made into the plan are calculated based on the specified retirement benefit, the years before participants reach the necessary retirement age and the assumed rate of growth for the funds within the plan</a:t>
            </a:r>
            <a:r>
              <a:rPr lang="en-US" sz="1200" b="0">
                <a:solidFill>
                  <a:schemeClr val="tx1"/>
                </a:solidFill>
              </a:rPr>
              <a:t>. </a:t>
            </a:r>
          </a:p>
          <a:p>
            <a:endParaRPr lang="en-US" sz="1200" b="0">
              <a:solidFill>
                <a:schemeClr val="tx1"/>
              </a:solidFill>
            </a:endParaRPr>
          </a:p>
          <a:p>
            <a:r>
              <a:rPr lang="en-US" sz="1200" b="0">
                <a:solidFill>
                  <a:schemeClr val="tx1"/>
                </a:solidFill>
              </a:rPr>
              <a:t>The IRS does not set limits on the amount that can be contributed into the plan. However, it does set limits on the maximum benefit that can be promised to a plan participant at retirement. Plans that are funded beyond what is needed to cover their liabilities may be subject to taxes and penalties. </a:t>
            </a:r>
            <a:endParaRPr lang="en-US"/>
          </a:p>
        </p:txBody>
      </p:sp>
      <p:sp>
        <p:nvSpPr>
          <p:cNvPr id="4" name="Slide Number Placeholder 3"/>
          <p:cNvSpPr>
            <a:spLocks noGrp="1"/>
          </p:cNvSpPr>
          <p:nvPr>
            <p:ph type="sldNum" sz="quarter" idx="5"/>
          </p:nvPr>
        </p:nvSpPr>
        <p:spPr/>
        <p:txBody>
          <a:bodyPr/>
          <a:lstStyle/>
          <a:p>
            <a:fld id="{38D646B4-CF78-44C9-A9A9-FD748B60D685}" type="slidenum">
              <a:rPr lang="en-US" smtClean="0"/>
              <a:t>14</a:t>
            </a:fld>
            <a:endParaRPr lang="en-US"/>
          </a:p>
        </p:txBody>
      </p:sp>
    </p:spTree>
    <p:extLst>
      <p:ext uri="{BB962C8B-B14F-4D97-AF65-F5344CB8AC3E}">
        <p14:creationId xmlns:p14="http://schemas.microsoft.com/office/powerpoint/2010/main" val="5945086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3B6622-CC7B-ACED-3B7E-3BEB9DD582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542CDB-9931-7E0E-692A-A76AFDBAF2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ADE3AC-1FDC-D9F9-ACCC-1F910489FE95}"/>
              </a:ext>
            </a:extLst>
          </p:cNvPr>
          <p:cNvSpPr>
            <a:spLocks noGrp="1"/>
          </p:cNvSpPr>
          <p:nvPr>
            <p:ph type="body" idx="1"/>
          </p:nvPr>
        </p:nvSpPr>
        <p:spPr>
          <a:xfrm>
            <a:off x="685800" y="4400550"/>
            <a:ext cx="5486400" cy="3891680"/>
          </a:xfrm>
        </p:spPr>
        <p:txBody>
          <a:bodyPr/>
          <a:lstStyle/>
          <a:p>
            <a:r>
              <a:rPr lang="en-US" dirty="0"/>
              <a:t>There are three different types of defined benefit plans.</a:t>
            </a:r>
          </a:p>
          <a:p>
            <a:endParaRPr lang="en-US" dirty="0"/>
          </a:p>
          <a:p>
            <a:r>
              <a:rPr lang="en-US" dirty="0"/>
              <a:t>Let’s look at each one separately.</a:t>
            </a:r>
          </a:p>
        </p:txBody>
      </p:sp>
      <p:sp>
        <p:nvSpPr>
          <p:cNvPr id="4" name="Slide Number Placeholder 3">
            <a:extLst>
              <a:ext uri="{FF2B5EF4-FFF2-40B4-BE49-F238E27FC236}">
                <a16:creationId xmlns:a16="http://schemas.microsoft.com/office/drawing/2014/main" id="{47D546BA-D78C-EF7F-A2AB-6BBD7684C5D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445823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A81D47-C0B2-84A4-1B1F-96F7EAB121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15FA9E-A03A-B02D-EB60-7FD69064F1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DDC1EC-6E50-B7AB-D4A7-422EAB472DB8}"/>
              </a:ext>
            </a:extLst>
          </p:cNvPr>
          <p:cNvSpPr>
            <a:spLocks noGrp="1"/>
          </p:cNvSpPr>
          <p:nvPr>
            <p:ph type="body" idx="1"/>
          </p:nvPr>
        </p:nvSpPr>
        <p:spPr>
          <a:xfrm>
            <a:off x="685800" y="4400550"/>
            <a:ext cx="5486400" cy="389168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t>A 412(e)(3) plan is a defined benefit plan that can only be funded with annuities or a combination of annuities and whole life insurance contracts.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t>The required plan contribution is calculated based on the guaranteed rates of the underlying products, which often results in a much higher contribution than other types of retirement plans.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t>The retirement benefit specified for each plan participant is expressed as a percentage of their highest three-year average compensation.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t>412(e)(3) plans can be a great option for business owners who prefer a simple plan structure that features more consistency in the required annual contribution. </a:t>
            </a:r>
          </a:p>
          <a:p>
            <a:endParaRPr lang="en-US"/>
          </a:p>
        </p:txBody>
      </p:sp>
      <p:sp>
        <p:nvSpPr>
          <p:cNvPr id="4" name="Slide Number Placeholder 3">
            <a:extLst>
              <a:ext uri="{FF2B5EF4-FFF2-40B4-BE49-F238E27FC236}">
                <a16:creationId xmlns:a16="http://schemas.microsoft.com/office/drawing/2014/main" id="{4514715E-F517-F2D0-552B-722B0E92979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108035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D9B7B-02A8-1E6A-41AD-32BBAB6085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93AA0B-1ED0-0D6F-E591-ED98C7D547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7EEC81-E636-D046-04A2-55F9EA4FD86A}"/>
              </a:ext>
            </a:extLst>
          </p:cNvPr>
          <p:cNvSpPr>
            <a:spLocks noGrp="1"/>
          </p:cNvSpPr>
          <p:nvPr>
            <p:ph type="body" idx="1"/>
          </p:nvPr>
        </p:nvSpPr>
        <p:spPr>
          <a:xfrm>
            <a:off x="685800" y="4400550"/>
            <a:ext cx="5486400" cy="3891680"/>
          </a:xfrm>
        </p:spPr>
        <p:txBody>
          <a:bodyPr/>
          <a:lstStyle/>
          <a:p>
            <a:r>
              <a:rPr lang="en-US"/>
              <a:t>Unlike 412(e)(3) plans, Traditional Defined Benefit plans allow for a variety of assets to be used to fund the plan. The annual contribution necessary to provide the specified retirement benefits of the plan is calculated by a plan actuary. Each year, the actuary determines a minimum, maximum and recommended contribution to the plan considering the past performance of the plan assets and assumptions regarding their future performance.</a:t>
            </a:r>
          </a:p>
          <a:p>
            <a:endParaRPr lang="en-US"/>
          </a:p>
          <a:p>
            <a:r>
              <a:rPr lang="en-US"/>
              <a:t>Traditional Defined Benefit plans can be a great option for business owners who prefer to have a wider range of assets available to fund the plan and for those who would like more flexibility in the annual plan contribution.  </a:t>
            </a:r>
          </a:p>
          <a:p>
            <a:endParaRPr lang="en-US"/>
          </a:p>
        </p:txBody>
      </p:sp>
      <p:sp>
        <p:nvSpPr>
          <p:cNvPr id="4" name="Slide Number Placeholder 3">
            <a:extLst>
              <a:ext uri="{FF2B5EF4-FFF2-40B4-BE49-F238E27FC236}">
                <a16:creationId xmlns:a16="http://schemas.microsoft.com/office/drawing/2014/main" id="{76C2CE65-C74C-85B9-53AB-4C7C23298F0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566859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FDD59-26AF-1F59-F554-880887C040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2ADB9D-653C-9AA3-B730-3A711C3EF6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022A1E-506D-A7F2-69AA-E4AE38F9B373}"/>
              </a:ext>
            </a:extLst>
          </p:cNvPr>
          <p:cNvSpPr>
            <a:spLocks noGrp="1"/>
          </p:cNvSpPr>
          <p:nvPr>
            <p:ph type="body" idx="1"/>
          </p:nvPr>
        </p:nvSpPr>
        <p:spPr>
          <a:xfrm>
            <a:off x="685800" y="4400550"/>
            <a:ext cx="5486400" cy="3891680"/>
          </a:xfrm>
        </p:spPr>
        <p:txBody>
          <a:bodyPr/>
          <a:lstStyle/>
          <a:p>
            <a:r>
              <a:rPr lang="en-US"/>
              <a:t>Finally, we come to Cash Balance Plans. These plans share similarities with Traditional Defined Benefit plans in that they allow for a variety of assets to fund the plan and have the plan contribution calculated annually by an actuary.</a:t>
            </a:r>
          </a:p>
          <a:p>
            <a:endParaRPr lang="en-US"/>
          </a:p>
          <a:p>
            <a:r>
              <a:rPr lang="en-US"/>
              <a:t>However, while the retirement benefits provided by 412(e)(3) and Traditional Defined Benefit Plans are expressed as a percentage of a participant’s highest consecutive three-year average compensation, the benefits provided to Cash Balance Plan participants are expressed as a percentage of their pay, called a “pay credit”, accruing within a hypothetical account at an interest rate specified by the plan. </a:t>
            </a:r>
          </a:p>
          <a:p>
            <a:endParaRPr lang="en-US"/>
          </a:p>
          <a:p>
            <a:r>
              <a:rPr lang="en-US"/>
              <a:t>Furthermore, while the retirement benefit for participants in 412(e)(3) and Traditional Defined Benefit Plans must be calculated based on the same formula, participants in a cash balance plan may be placed in different groups and each group may receive a different pay credit. This can allow for an even larger allocation of the plan contribution in the owner’s favor. </a:t>
            </a:r>
          </a:p>
          <a:p>
            <a:endParaRPr lang="en-US"/>
          </a:p>
        </p:txBody>
      </p:sp>
      <p:sp>
        <p:nvSpPr>
          <p:cNvPr id="4" name="Slide Number Placeholder 3">
            <a:extLst>
              <a:ext uri="{FF2B5EF4-FFF2-40B4-BE49-F238E27FC236}">
                <a16:creationId xmlns:a16="http://schemas.microsoft.com/office/drawing/2014/main" id="{9AEEFAF3-EF30-17F2-A967-8EA56FF637C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058383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a:t>Let’s look at a case study to find the right retirement solution for this business owner.</a:t>
            </a:r>
          </a:p>
          <a:p>
            <a:endParaRPr lang="en-US" b="0" i="0"/>
          </a:p>
          <a:p>
            <a:r>
              <a:rPr lang="en-US" b="0" i="0"/>
              <a:t>Here, we have a 55-year-old business owner earning $250,000, with four employees ranging in age and salary.</a:t>
            </a:r>
          </a:p>
          <a:p>
            <a:endParaRPr lang="en-US" b="0" i="0"/>
          </a:p>
          <a:p>
            <a:r>
              <a:rPr lang="en-US" b="0" i="0"/>
              <a:t>The goal is to implement a plan that allows the owner to maximize contributions for themselves while offering meaningful benefits to employees in a cost-effective way.</a:t>
            </a:r>
          </a:p>
          <a:p>
            <a:endParaRPr lang="en-US" b="0" i="0"/>
          </a:p>
          <a:p>
            <a:r>
              <a:rPr lang="en-US" b="0" i="0"/>
              <a:t>Depending on the objectives—whether it’s higher contributions, flexibility, or tax advantages—we can compare options like a 412e3, Traditional Defined Benefit Plan, or a Cash Balance Plan to determine the best fit.</a:t>
            </a:r>
          </a:p>
          <a:p>
            <a:endParaRPr lang="en-US" b="0" i="0"/>
          </a:p>
        </p:txBody>
      </p:sp>
      <p:sp>
        <p:nvSpPr>
          <p:cNvPr id="4" name="Slide Number Placeholder 3"/>
          <p:cNvSpPr>
            <a:spLocks noGrp="1"/>
          </p:cNvSpPr>
          <p:nvPr>
            <p:ph type="sldNum" sz="quarter" idx="5"/>
          </p:nvPr>
        </p:nvSpPr>
        <p:spPr/>
        <p:txBody>
          <a:bodyPr/>
          <a:lstStyle/>
          <a:p>
            <a:fld id="{DB661E0C-34A4-4A00-9E9D-5A93D6B72232}" type="slidenum">
              <a:rPr lang="en-US" smtClean="0"/>
              <a:t>19</a:t>
            </a:fld>
            <a:endParaRPr lang="en-US"/>
          </a:p>
        </p:txBody>
      </p:sp>
    </p:spTree>
    <p:extLst>
      <p:ext uri="{BB962C8B-B14F-4D97-AF65-F5344CB8AC3E}">
        <p14:creationId xmlns:p14="http://schemas.microsoft.com/office/powerpoint/2010/main" val="1271316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146A6-6BFC-782B-2ADA-930B664F93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7A5A80-70C8-3F0E-CE45-9C91563246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7C629F-D05A-B8A1-D500-0B1EE1807B27}"/>
              </a:ext>
            </a:extLst>
          </p:cNvPr>
          <p:cNvSpPr>
            <a:spLocks noGrp="1"/>
          </p:cNvSpPr>
          <p:nvPr>
            <p:ph type="body" idx="1"/>
          </p:nvPr>
        </p:nvSpPr>
        <p:spPr/>
        <p:txBody>
          <a:bodyPr/>
          <a:lstStyle/>
          <a:p>
            <a:r>
              <a:rPr lang="en-US"/>
              <a:t>This presentation is provided for educational purposes only. Neither NLG nor any of its employees, agents or representatives provide tax or legal advice. You should consult with your personal attorney and tax advisor regarding your personal situation.</a:t>
            </a:r>
          </a:p>
        </p:txBody>
      </p:sp>
      <p:sp>
        <p:nvSpPr>
          <p:cNvPr id="4" name="Slide Number Placeholder 3">
            <a:extLst>
              <a:ext uri="{FF2B5EF4-FFF2-40B4-BE49-F238E27FC236}">
                <a16:creationId xmlns:a16="http://schemas.microsoft.com/office/drawing/2014/main" id="{7436437B-36B5-0833-972D-2FA6F72F425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86980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we’re comparing three types of Defined Benefit Plans to see which allows for the highest deductible contributions and owner benefits.</a:t>
            </a:r>
          </a:p>
          <a:p>
            <a:endParaRPr lang="en-US"/>
          </a:p>
          <a:p>
            <a:pPr marL="171450" indent="-171450">
              <a:buFont typeface="Arial" panose="020B0604020202020204" pitchFamily="34" charset="0"/>
              <a:buChar char="•"/>
            </a:pPr>
            <a:r>
              <a:rPr lang="en-US"/>
              <a:t>The 412(e)(3) Plans offer the highest total deductible contribution at $494,340, making them ideal for maximizing tax savings. However, they have stricter funding requirements.</a:t>
            </a:r>
          </a:p>
          <a:p>
            <a:pPr marL="171450" indent="-171450">
              <a:buFont typeface="Arial" panose="020B0604020202020204" pitchFamily="34" charset="0"/>
              <a:buChar char="•"/>
            </a:pPr>
            <a:r>
              <a:rPr lang="en-US"/>
              <a:t>A Traditional Defined Benefit Plan allows for $282,543 in contributions, offering flexibility in funding while maintaining high deduction potential.</a:t>
            </a:r>
          </a:p>
          <a:p>
            <a:pPr marL="171450" indent="-171450">
              <a:buFont typeface="Arial" panose="020B0604020202020204" pitchFamily="34" charset="0"/>
              <a:buChar char="•"/>
            </a:pPr>
            <a:r>
              <a:rPr lang="en-US"/>
              <a:t>The Cash Balance Plans provide a $262,000 deductible contribution, but 95% of the benefit goes to the owner, making them highly efficient for business owners seeking retirement accumulation.</a:t>
            </a:r>
          </a:p>
          <a:p>
            <a:endParaRPr lang="en-US"/>
          </a:p>
          <a:p>
            <a:r>
              <a:rPr lang="en-US"/>
              <a:t>The right plan depends on your business’s cash flow, tax planning goals, and retirement objectives.</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38D646B4-CF78-44C9-A9A9-FD748B60D685}" type="slidenum">
              <a:rPr lang="en-US" smtClean="0"/>
              <a:t>20</a:t>
            </a:fld>
            <a:endParaRPr lang="en-US"/>
          </a:p>
        </p:txBody>
      </p:sp>
    </p:spTree>
    <p:extLst>
      <p:ext uri="{BB962C8B-B14F-4D97-AF65-F5344CB8AC3E}">
        <p14:creationId xmlns:p14="http://schemas.microsoft.com/office/powerpoint/2010/main" val="14336068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375315"/>
          </a:xfrm>
        </p:spPr>
        <p:txBody>
          <a:bodyPr/>
          <a:lstStyle/>
          <a:p>
            <a:r>
              <a:rPr lang="en-US"/>
              <a:t>Though defined benefit plans can be a great solution for some business owners, they are not ideal for everyone.  Who would benefit from one of these plans?</a:t>
            </a:r>
          </a:p>
          <a:p>
            <a:endParaRPr lang="en-US"/>
          </a:p>
          <a:p>
            <a:r>
              <a:rPr lang="en-US"/>
              <a:t>Defined benefit plans will often require larger contributions than defined contribution plans and are therefore attractive to business owners who are looking for the largest possible tax-deductible contribution. </a:t>
            </a:r>
          </a:p>
          <a:p>
            <a:endParaRPr lang="en-US"/>
          </a:p>
          <a:p>
            <a:r>
              <a:rPr lang="en-US"/>
              <a:t>Defined benefit plans will often be more attractive to business owners who are self-employed or have a very small number of employees.</a:t>
            </a:r>
          </a:p>
          <a:p>
            <a:endParaRPr lang="en-US"/>
          </a:p>
          <a:p>
            <a:r>
              <a:rPr lang="en-US"/>
              <a:t>If the business has other employees, a defined benefit plan will be more attractive if the owner is age 50+ and more highly compensated than the other employees.</a:t>
            </a:r>
          </a:p>
          <a:p>
            <a:endParaRPr lang="en-US"/>
          </a:p>
          <a:p>
            <a:r>
              <a:rPr lang="en-US"/>
              <a:t>Lastly, because defined benefit plans often require a consistent, annual contribution, a business that sponsors a defined benefit plan should demonstrate a consistently high profitability. </a:t>
            </a:r>
          </a:p>
          <a:p>
            <a:endParaRPr lang="en-US"/>
          </a:p>
          <a:p>
            <a:r>
              <a:rPr lang="en-US"/>
              <a:t>Would you like to explore which structure best fits your needs?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075181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Check out these resources which are available to help you understand some of the concepts that were discussed in this presentation.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i="1" kern="12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NOTE TO SPEAKER: The images of the brochures are linked directly to the resource. Hover over the images to launch the resource.</a:t>
            </a:r>
            <a:endParaRPr lang="en-US" kern="100">
              <a:effectLst/>
              <a:latin typeface="Aptos" panose="020B0004020202020204" pitchFamily="34" charset="0"/>
              <a:ea typeface="Aptos" panose="020B0004020202020204" pitchFamily="34" charset="0"/>
              <a:cs typeface="Times New Roman" panose="02020603050405020304" pitchFamily="18" charset="0"/>
            </a:endParaRP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07518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NOTE TO SPEAKER:  The image of the video title slide is linked to the video.  Hover over the image to launch the video.</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966482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01341-ABBA-9385-B1BD-0F828AFC8C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7B1B26-7B0A-573F-242F-A843BC496B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A6F87A-F135-B1F3-87C7-76A84109F78D}"/>
              </a:ext>
            </a:extLst>
          </p:cNvPr>
          <p:cNvSpPr>
            <a:spLocks noGrp="1"/>
          </p:cNvSpPr>
          <p:nvPr>
            <p:ph type="body" idx="1"/>
          </p:nvPr>
        </p:nvSpPr>
        <p:spPr/>
        <p:txBody>
          <a:bodyPr/>
          <a:lstStyle/>
          <a:p>
            <a:r>
              <a:rPr lang="en-US"/>
              <a:t>What are your next steps?</a:t>
            </a:r>
          </a:p>
          <a:p>
            <a:endParaRPr lang="en-US"/>
          </a:p>
          <a:p>
            <a:r>
              <a:rPr lang="en-US"/>
              <a:t>Now that we’ve explored different retirement plan options, here’s a simple checklist to help you move forward.</a:t>
            </a:r>
          </a:p>
          <a:p>
            <a:endParaRPr lang="en-US"/>
          </a:p>
          <a:p>
            <a:pPr marL="171450" indent="-171450">
              <a:buFont typeface="Arial" panose="020B0604020202020204" pitchFamily="34" charset="0"/>
              <a:buChar char="•"/>
            </a:pPr>
            <a:r>
              <a:rPr lang="en-US"/>
              <a:t>Connect with your agent – Start the conversation to discuss your business needs and goals.</a:t>
            </a:r>
          </a:p>
          <a:p>
            <a:pPr marL="171450" indent="-171450">
              <a:buFont typeface="Arial" panose="020B0604020202020204" pitchFamily="34" charset="0"/>
              <a:buChar char="•"/>
            </a:pPr>
            <a:r>
              <a:rPr lang="en-US"/>
              <a:t>Provide a census – Share details about your employees, including age and salary, to determine the best plan design.</a:t>
            </a:r>
          </a:p>
          <a:p>
            <a:pPr marL="171450" indent="-171450">
              <a:buFont typeface="Arial" panose="020B0604020202020204" pitchFamily="34" charset="0"/>
              <a:buChar char="•"/>
            </a:pPr>
            <a:r>
              <a:rPr lang="en-US"/>
              <a:t>Discuss possible solutions – Review different plan options, contribution strategies, and tax benefits tailored to your business.</a:t>
            </a:r>
          </a:p>
          <a:p>
            <a:pPr marL="171450" indent="-171450">
              <a:buFont typeface="Arial" panose="020B0604020202020204" pitchFamily="34" charset="0"/>
              <a:buChar char="•"/>
            </a:pPr>
            <a:r>
              <a:rPr lang="en-US"/>
              <a:t>Establish the right plan – Select the option that best aligns with your financial goals, tax strategy, and employee benefits objectives.</a:t>
            </a:r>
          </a:p>
          <a:p>
            <a:endParaRPr lang="en-US"/>
          </a:p>
          <a:p>
            <a:r>
              <a:rPr lang="en-US"/>
              <a:t>Take these steps to cross the finish line toward maximizing your retirement savings while making the most of the available tax advantages!</a:t>
            </a:r>
          </a:p>
          <a:p>
            <a:endParaRPr lang="en-US"/>
          </a:p>
          <a:p>
            <a:r>
              <a:rPr lang="en-US"/>
              <a:t>Are you ready to get started?</a:t>
            </a:r>
          </a:p>
        </p:txBody>
      </p:sp>
      <p:sp>
        <p:nvSpPr>
          <p:cNvPr id="4" name="Slide Number Placeholder 3">
            <a:extLst>
              <a:ext uri="{FF2B5EF4-FFF2-40B4-BE49-F238E27FC236}">
                <a16:creationId xmlns:a16="http://schemas.microsoft.com/office/drawing/2014/main" id="{5D6CF4E8-3730-7C00-41BD-3370C63DA8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86480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200" kern="12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Are there any question before we conclude?</a:t>
            </a:r>
          </a:p>
          <a:p>
            <a:pPr marL="0" marR="0"/>
            <a:endParaRPr lang="en-US" sz="1200">
              <a:effectLst/>
              <a:latin typeface="Aptos" panose="020B0004020202020204" pitchFamily="34" charset="0"/>
              <a:ea typeface="Times New Roman" panose="02020603050405020304" pitchFamily="18" charset="0"/>
              <a:cs typeface="Aptos" panose="020B0004020202020204" pitchFamily="34" charset="0"/>
            </a:endParaRPr>
          </a:p>
          <a:p>
            <a:pPr marL="0" marR="0"/>
            <a:r>
              <a:rPr lang="en-US" sz="1200" kern="12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 hope you enjoyed today’s session “Strategic Advantage for Business Owners – Maximizing Tax Deductions while Saving for Your Retirement” and that you are ready to take your next steps.</a:t>
            </a:r>
          </a:p>
          <a:p>
            <a:pPr marL="0" marR="0"/>
            <a:endParaRPr lang="en-US" sz="1200">
              <a:effectLst/>
              <a:latin typeface="Aptos" panose="020B0004020202020204" pitchFamily="34" charset="0"/>
              <a:ea typeface="Times New Roman" panose="02020603050405020304" pitchFamily="18" charset="0"/>
              <a:cs typeface="Aptos" panose="020B0004020202020204" pitchFamily="34" charset="0"/>
            </a:endParaRPr>
          </a:p>
          <a:p>
            <a:pPr marL="0" marR="0"/>
            <a:r>
              <a:rPr lang="en-US" sz="1200" kern="12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As a reminder, this presentation was provided for educational purposes only. Neither NLG nor any of its employees, agents or representatives provide tax or legal advice. You should consult with your personal estate planning attorney and tax advisor regarding your personal situation.</a:t>
            </a:r>
            <a:endParaRPr lang="en-US" sz="1200">
              <a:effectLst/>
              <a:latin typeface="Aptos" panose="020B0004020202020204" pitchFamily="34" charset="0"/>
              <a:ea typeface="Times New Roman" panose="02020603050405020304" pitchFamily="18"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668961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59379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a:t>As a business owner, your mind is constantly balancing multiple priorities—payroll, marketing, customer service, inventory and more.</a:t>
            </a:r>
          </a:p>
          <a:p>
            <a:endParaRPr lang="en-US" b="0" i="0"/>
          </a:p>
          <a:p>
            <a:r>
              <a:rPr lang="en-US" b="0" i="0"/>
              <a:t>But three areas often stand out as critical yet overlooked—Taxes, Recruiting &amp; Retention, and Retirement.</a:t>
            </a:r>
          </a:p>
          <a:p>
            <a:endParaRPr lang="en-US" b="0" i="0"/>
          </a:p>
          <a:p>
            <a:r>
              <a:rPr lang="en-US" b="0" i="0"/>
              <a:t>A well-designed retirement plan can help you tackle all three at once—reducing taxable income, improving employee retention, and securing your own financial future.</a:t>
            </a:r>
          </a:p>
          <a:p>
            <a:endParaRPr lang="en-US" b="0" i="0"/>
          </a:p>
          <a:p>
            <a:r>
              <a:rPr lang="en-US" b="0" i="0"/>
              <a:t>The right plan not only benefits your business but also helps you keep more of what you earn.</a:t>
            </a:r>
          </a:p>
          <a:p>
            <a:endParaRPr lang="en-US" b="0" i="0"/>
          </a:p>
          <a:p>
            <a:r>
              <a:rPr lang="en-US" b="0" i="0"/>
              <a:t>Let’s explore how we can help this work for you.</a:t>
            </a:r>
          </a:p>
          <a:p>
            <a:endParaRPr lang="en-US"/>
          </a:p>
        </p:txBody>
      </p:sp>
      <p:sp>
        <p:nvSpPr>
          <p:cNvPr id="4" name="Slide Number Placeholder 3"/>
          <p:cNvSpPr>
            <a:spLocks noGrp="1"/>
          </p:cNvSpPr>
          <p:nvPr>
            <p:ph type="sldNum" sz="quarter" idx="5"/>
          </p:nvPr>
        </p:nvSpPr>
        <p:spPr/>
        <p:txBody>
          <a:bodyPr/>
          <a:lstStyle/>
          <a:p>
            <a:fld id="{38D646B4-CF78-44C9-A9A9-FD748B60D685}" type="slidenum">
              <a:rPr lang="en-US" smtClean="0"/>
              <a:t>3</a:t>
            </a:fld>
            <a:endParaRPr lang="en-US"/>
          </a:p>
        </p:txBody>
      </p:sp>
    </p:spTree>
    <p:extLst>
      <p:ext uri="{BB962C8B-B14F-4D97-AF65-F5344CB8AC3E}">
        <p14:creationId xmlns:p14="http://schemas.microsoft.com/office/powerpoint/2010/main" val="3533432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While different owners will have different priorities, these three concerns are often what is keeping you up at night.</a:t>
            </a:r>
          </a:p>
          <a:p>
            <a:endParaRPr lang="en-US"/>
          </a:p>
          <a:p>
            <a:r>
              <a:rPr lang="en-US"/>
              <a:t>All profitable businesses are always looking for ways to reduce taxable income (in other words, pay less taxes), but how can you do so without sacrificing the hard-earned profits that you've accumulated throughout the year?</a:t>
            </a:r>
          </a:p>
          <a:p>
            <a:endParaRPr lang="en-US"/>
          </a:p>
          <a:p>
            <a:r>
              <a:rPr lang="en-US"/>
              <a:t>As the owners of a business, I’m confident you all also dream of a day where you can step away from the business and have adequate savings to provide you that freedom.</a:t>
            </a:r>
          </a:p>
          <a:p>
            <a:endParaRPr lang="en-US"/>
          </a:p>
          <a:p>
            <a:r>
              <a:rPr lang="en-US"/>
              <a:t>And with a competitive business landscape, we know there's a war on talent so finding and keeping talent at your business is critical to its future success.</a:t>
            </a:r>
          </a:p>
        </p:txBody>
      </p:sp>
      <p:sp>
        <p:nvSpPr>
          <p:cNvPr id="4" name="Slide Number Placeholder 3"/>
          <p:cNvSpPr>
            <a:spLocks noGrp="1"/>
          </p:cNvSpPr>
          <p:nvPr>
            <p:ph type="sldNum" sz="quarter" idx="5"/>
          </p:nvPr>
        </p:nvSpPr>
        <p:spPr/>
        <p:txBody>
          <a:bodyPr/>
          <a:lstStyle/>
          <a:p>
            <a:fld id="{38D646B4-CF78-44C9-A9A9-FD748B60D685}" type="slidenum">
              <a:rPr lang="en-US" smtClean="0"/>
              <a:t>4</a:t>
            </a:fld>
            <a:endParaRPr lang="en-US"/>
          </a:p>
        </p:txBody>
      </p:sp>
    </p:spTree>
    <p:extLst>
      <p:ext uri="{BB962C8B-B14F-4D97-AF65-F5344CB8AC3E}">
        <p14:creationId xmlns:p14="http://schemas.microsoft.com/office/powerpoint/2010/main" val="1879009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6A6B0C-1BB4-DED6-953C-139EB47251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21703E-8E80-469F-864C-B5D8DAF061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6DA2CD-C4AA-5FAB-5175-F078A9DABF77}"/>
              </a:ext>
            </a:extLst>
          </p:cNvPr>
          <p:cNvSpPr>
            <a:spLocks noGrp="1"/>
          </p:cNvSpPr>
          <p:nvPr>
            <p:ph type="body" idx="1"/>
          </p:nvPr>
        </p:nvSpPr>
        <p:spPr/>
        <p:txBody>
          <a:bodyPr/>
          <a:lstStyle/>
          <a:p>
            <a:r>
              <a:rPr lang="en-US" dirty="0"/>
              <a:t>Enter Qualified Retirement Plans. These plans are a solution that can help address all three of these commonly held concerns amongst business owners. But what exactly are qualified plans?</a:t>
            </a:r>
          </a:p>
          <a:p>
            <a:endParaRPr lang="en-US" dirty="0"/>
          </a:p>
          <a:p>
            <a:r>
              <a:rPr lang="en-US" dirty="0"/>
              <a:t>These plans are established through a business to benefit the business’s owner(s) as well as their employees. </a:t>
            </a:r>
          </a:p>
          <a:p>
            <a:endParaRPr lang="en-US" dirty="0"/>
          </a:p>
          <a:p>
            <a:r>
              <a:rPr lang="en-US" dirty="0"/>
              <a:t>The business will often have the responsibility to make contributions into the plan on behalf the owner(s) as well as the employees. Some plans may also allow for plan participants to make contributions of their own in addition to the employer contributions. </a:t>
            </a:r>
          </a:p>
          <a:p>
            <a:endParaRPr lang="en-US" dirty="0"/>
          </a:p>
          <a:p>
            <a:r>
              <a:rPr lang="en-US" dirty="0"/>
              <a:t>The contributions made into these plan can be tax-deductible and accrue on a tax-deferred basis. Later, the funds inside of these plans can provide supplemental income for plan participants during their retirement years.  </a:t>
            </a:r>
          </a:p>
        </p:txBody>
      </p:sp>
      <p:sp>
        <p:nvSpPr>
          <p:cNvPr id="4" name="Slide Number Placeholder 3">
            <a:extLst>
              <a:ext uri="{FF2B5EF4-FFF2-40B4-BE49-F238E27FC236}">
                <a16:creationId xmlns:a16="http://schemas.microsoft.com/office/drawing/2014/main" id="{89B8DE1C-1679-F3E9-1EB4-3EC80AB08FC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46B4-CF78-44C9-A9A9-FD748B60D68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50871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Perhaps the most significant benefit that can be provided through qualified retirement plans are their tax advantages. Let's explore this more. </a:t>
            </a:r>
          </a:p>
          <a:p>
            <a:endParaRPr lang="en-US" dirty="0"/>
          </a:p>
        </p:txBody>
      </p:sp>
      <p:sp>
        <p:nvSpPr>
          <p:cNvPr id="4" name="Slide Number Placeholder 3"/>
          <p:cNvSpPr>
            <a:spLocks noGrp="1"/>
          </p:cNvSpPr>
          <p:nvPr>
            <p:ph type="sldNum" sz="quarter" idx="5"/>
          </p:nvPr>
        </p:nvSpPr>
        <p:spPr/>
        <p:txBody>
          <a:bodyPr/>
          <a:lstStyle/>
          <a:p>
            <a:fld id="{38D646B4-CF78-44C9-A9A9-FD748B60D685}" type="slidenum">
              <a:rPr lang="en-US" smtClean="0"/>
              <a:t>6</a:t>
            </a:fld>
            <a:endParaRPr lang="en-US"/>
          </a:p>
        </p:txBody>
      </p:sp>
    </p:spTree>
    <p:extLst>
      <p:ext uri="{BB962C8B-B14F-4D97-AF65-F5344CB8AC3E}">
        <p14:creationId xmlns:p14="http://schemas.microsoft.com/office/powerpoint/2010/main" val="38421984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Qualified Plans provide you, the employer sponsor, with the ability to make tax-deductible contributions into the plan.</a:t>
            </a:r>
          </a:p>
          <a:p>
            <a:endParaRPr lang="en-US"/>
          </a:p>
          <a:p>
            <a:r>
              <a:rPr lang="en-US"/>
              <a:t>These contributions accrue for the benefit of the plan participants on a tax-deferred basis within the plan.</a:t>
            </a:r>
          </a:p>
          <a:p>
            <a:endParaRPr lang="en-US"/>
          </a:p>
          <a:p>
            <a:r>
              <a:rPr lang="en-US"/>
              <a:t>Furthermore, The SECURE Act of 2019 and SECURE Act 2.0 of 2022, provided additional tax credits to incentivize employers to establish retirement plans through their business. </a:t>
            </a:r>
          </a:p>
        </p:txBody>
      </p:sp>
      <p:sp>
        <p:nvSpPr>
          <p:cNvPr id="4" name="Slide Number Placeholder 3"/>
          <p:cNvSpPr>
            <a:spLocks noGrp="1"/>
          </p:cNvSpPr>
          <p:nvPr>
            <p:ph type="sldNum" sz="quarter" idx="5"/>
          </p:nvPr>
        </p:nvSpPr>
        <p:spPr/>
        <p:txBody>
          <a:bodyPr/>
          <a:lstStyle/>
          <a:p>
            <a:fld id="{38D646B4-CF78-44C9-A9A9-FD748B60D685}" type="slidenum">
              <a:rPr lang="en-US" smtClean="0"/>
              <a:t>7</a:t>
            </a:fld>
            <a:endParaRPr lang="en-US"/>
          </a:p>
        </p:txBody>
      </p:sp>
    </p:spTree>
    <p:extLst>
      <p:ext uri="{BB962C8B-B14F-4D97-AF65-F5344CB8AC3E}">
        <p14:creationId xmlns:p14="http://schemas.microsoft.com/office/powerpoint/2010/main" val="3739442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look at this hypothetical case study to see how making deductible contributions into a qualified retirement plan can benefit a business owner. </a:t>
            </a:r>
          </a:p>
          <a:p>
            <a:endParaRPr lang="en-US"/>
          </a:p>
          <a:p>
            <a:r>
              <a:rPr lang="en-US"/>
              <a:t>A self-employed attorney has an annual income of $500,000. If we assume that her income is taxed at a rate of 40%, she would owe $200,000 in taxes.</a:t>
            </a:r>
          </a:p>
          <a:p>
            <a:endParaRPr lang="en-US"/>
          </a:p>
          <a:p>
            <a:r>
              <a:rPr lang="en-US"/>
              <a:t>However, if she establishes a qualified plan through her business and makes a deductible contribution of $200,000 into the plan, her taxable income for the year will be reduced by $200,000, saving her $80,000 in taxes.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46B4-CF78-44C9-A9A9-FD748B60D68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70253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FEAC1D-63B6-645B-1482-5C0A4FC7CF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79341D-19C4-32A9-1ECA-C19EA3CAB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D56391-04E2-200F-DEAB-665473448808}"/>
              </a:ext>
            </a:extLst>
          </p:cNvPr>
          <p:cNvSpPr>
            <a:spLocks noGrp="1"/>
          </p:cNvSpPr>
          <p:nvPr>
            <p:ph type="body" idx="1"/>
          </p:nvPr>
        </p:nvSpPr>
        <p:spPr/>
        <p:txBody>
          <a:bodyPr/>
          <a:lstStyle/>
          <a:p>
            <a:r>
              <a:rPr lang="en-US"/>
              <a:t>This slide shows the hypothetical growth of a $23,000 contribution made annually over the course of 20 years accruing at a rate of 6%.</a:t>
            </a:r>
          </a:p>
          <a:p>
            <a:endParaRPr lang="en-US"/>
          </a:p>
          <a:p>
            <a:r>
              <a:rPr lang="en-US"/>
              <a:t>Based on an assumed tax rate of 40%, this individual’s account balance would be $188,912 higher after 20 years if it were placed in a tax deferred account rather than a taxable account.</a:t>
            </a:r>
          </a:p>
          <a:p>
            <a:endParaRPr lang="en-US"/>
          </a:p>
        </p:txBody>
      </p:sp>
      <p:sp>
        <p:nvSpPr>
          <p:cNvPr id="4" name="Slide Number Placeholder 3">
            <a:extLst>
              <a:ext uri="{FF2B5EF4-FFF2-40B4-BE49-F238E27FC236}">
                <a16:creationId xmlns:a16="http://schemas.microsoft.com/office/drawing/2014/main" id="{06AA32D4-0C5F-02D5-259B-0A0FB81D4D8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46B4-CF78-44C9-A9A9-FD748B60D68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252225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3.jpe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1.svg"/><Relationship Id="rId4" Type="http://schemas.openxmlformats.org/officeDocument/2006/relationships/image" Target="../media/image1.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1.svg"/><Relationship Id="rId4" Type="http://schemas.openxmlformats.org/officeDocument/2006/relationships/image" Target="../media/image1.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1.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jpeg"/><Relationship Id="rId1" Type="http://schemas.openxmlformats.org/officeDocument/2006/relationships/slideMaster" Target="../slideMasters/slideMaster2.xml"/><Relationship Id="rId4" Type="http://schemas.openxmlformats.org/officeDocument/2006/relationships/image" Target="../media/image21.sv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21.sv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21.sv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jpeg"/><Relationship Id="rId1" Type="http://schemas.openxmlformats.org/officeDocument/2006/relationships/slideMaster" Target="../slideMasters/slideMaster2.xml"/><Relationship Id="rId4" Type="http://schemas.openxmlformats.org/officeDocument/2006/relationships/image" Target="../media/image21.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jpeg"/><Relationship Id="rId1" Type="http://schemas.openxmlformats.org/officeDocument/2006/relationships/slideMaster" Target="../slideMasters/slideMaster2.xml"/><Relationship Id="rId4" Type="http://schemas.openxmlformats.org/officeDocument/2006/relationships/image" Target="../media/image21.sv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21.sv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0.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1.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2.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738470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2"/>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6710292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91371950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a:latin typeface="Aptos" panose="020B0004020202020204" pitchFamily="34" charset="0"/>
            </a:endParaRP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413269787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TextBox 9"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0F118204-D75F-3177-11F1-AE821651E1BA}"/>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a:solidFill>
                  <a:srgbClr val="FFFFFF"/>
                </a:solidFill>
                <a:latin typeface="+mn-lt"/>
                <a:ea typeface="微软雅黑" panose="020B0503020204020204" pitchFamily="34" charset="-122"/>
                <a:cs typeface="Lato" panose="020F0502020204030203" pitchFamily="34" charset="0"/>
              </a:rPr>
              <a:t>AGENDA</a:t>
            </a:r>
          </a:p>
        </p:txBody>
      </p:sp>
      <p:sp>
        <p:nvSpPr>
          <p:cNvPr id="13" name="Text Placeholder 9">
            <a:extLst>
              <a:ext uri="{FF2B5EF4-FFF2-40B4-BE49-F238E27FC236}">
                <a16:creationId xmlns:a16="http://schemas.microsoft.com/office/drawing/2014/main" id="{B15CFC6E-78A4-E14E-81AE-47DB0325553D}"/>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Clr>
                <a:srgbClr val="FFFFFF"/>
              </a:buClr>
              <a:buFont typeface="+mj-lt"/>
              <a:buAutoNum type="arabicPeriod"/>
              <a:defRPr sz="2400">
                <a:solidFill>
                  <a:srgbClr val="FFFFFF"/>
                </a:solidFill>
              </a:defRPr>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a:t>Click to add agenda items</a:t>
            </a:r>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a:solidFill>
                <a:schemeClr val="bg1"/>
              </a:solidFill>
              <a:latin typeface="Aptos Light" panose="020B0004020202020204" pitchFamily="34" charset="0"/>
            </a:endParaRPr>
          </a:p>
        </p:txBody>
      </p:sp>
    </p:spTree>
    <p:extLst>
      <p:ext uri="{BB962C8B-B14F-4D97-AF65-F5344CB8AC3E}">
        <p14:creationId xmlns:p14="http://schemas.microsoft.com/office/powerpoint/2010/main" val="315355092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B96BD3C1-6F81-0B28-17FC-EB9B6A27A643}"/>
              </a:ext>
            </a:extLst>
          </p:cNvPr>
          <p:cNvSpPr txBox="1"/>
          <p:nvPr userDrawn="1"/>
        </p:nvSpPr>
        <p:spPr>
          <a:xfrm>
            <a:off x="0" y="1464338"/>
            <a:ext cx="6313041" cy="830997"/>
          </a:xfrm>
          <a:prstGeom prst="rect">
            <a:avLst/>
          </a:prstGeom>
          <a:noFill/>
        </p:spPr>
        <p:txBody>
          <a:bodyPr wrap="square" lIns="914400" rtlCol="0">
            <a:spAutoFit/>
          </a:bodyPr>
          <a:lstStyle/>
          <a:p>
            <a:pPr>
              <a:spcBef>
                <a:spcPts val="1200"/>
              </a:spcBef>
            </a:pPr>
            <a:r>
              <a:rPr lang="en-US" altLang="zh-CN" sz="4800" b="1" spc="0">
                <a:solidFill>
                  <a:srgbClr val="FFFFFF"/>
                </a:solidFill>
                <a:latin typeface="+mn-lt"/>
                <a:ea typeface="微软雅黑" panose="020B0503020204020204" pitchFamily="34" charset="-122"/>
                <a:cs typeface="Lato" panose="020F0502020204030203" pitchFamily="34" charset="0"/>
              </a:rPr>
              <a:t>AGENDA</a:t>
            </a:r>
          </a:p>
        </p:txBody>
      </p:sp>
      <p:sp>
        <p:nvSpPr>
          <p:cNvPr id="69" name="Text Placeholder 9">
            <a:extLst>
              <a:ext uri="{FF2B5EF4-FFF2-40B4-BE49-F238E27FC236}">
                <a16:creationId xmlns:a16="http://schemas.microsoft.com/office/drawing/2014/main" id="{3111AEF4-9B25-A8AC-7605-69291522960C}"/>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a:t>Click to add agenda items</a:t>
            </a:r>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74905556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a:p>
        </p:txBody>
      </p:sp>
    </p:spTree>
    <p:extLst>
      <p:ext uri="{BB962C8B-B14F-4D97-AF65-F5344CB8AC3E}">
        <p14:creationId xmlns:p14="http://schemas.microsoft.com/office/powerpoint/2010/main" val="304595066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81348164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09889068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a:t>Add main bullet point</a:t>
            </a:r>
          </a:p>
          <a:p>
            <a:pPr lvl="0"/>
            <a:r>
              <a:rPr lang="en-US"/>
              <a:t>Add main bullet point</a:t>
            </a:r>
          </a:p>
          <a:p>
            <a:pPr lvl="0"/>
            <a:r>
              <a:rPr lang="en-US"/>
              <a:t>Add main bullet point</a:t>
            </a:r>
          </a:p>
          <a:p>
            <a:pPr lvl="1"/>
            <a:r>
              <a:rPr lang="en-US"/>
              <a:t>Add sub bullet point - use Indent More command to indent</a:t>
            </a:r>
          </a:p>
          <a:p>
            <a:pPr lvl="1"/>
            <a:r>
              <a:rPr lang="en-US"/>
              <a:t>Add sub bullet point</a:t>
            </a:r>
          </a:p>
          <a:p>
            <a:pPr lvl="0"/>
            <a:r>
              <a:rPr lang="en-US"/>
              <a:t>Add main bullet point – use Indent Less command to outdent</a:t>
            </a:r>
          </a:p>
        </p:txBody>
      </p:sp>
    </p:spTree>
    <p:extLst>
      <p:ext uri="{BB962C8B-B14F-4D97-AF65-F5344CB8AC3E}">
        <p14:creationId xmlns:p14="http://schemas.microsoft.com/office/powerpoint/2010/main" val="50739457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a:t>Add main bullet point</a:t>
            </a:r>
          </a:p>
          <a:p>
            <a:pPr lvl="0"/>
            <a:r>
              <a:rPr lang="en-US"/>
              <a:t>Add main bullet point</a:t>
            </a:r>
          </a:p>
          <a:p>
            <a:pPr lvl="0"/>
            <a:r>
              <a:rPr lang="en-US"/>
              <a:t>Add main bullet point</a:t>
            </a:r>
          </a:p>
          <a:p>
            <a:pPr lvl="1"/>
            <a:r>
              <a:rPr lang="en-US"/>
              <a:t>Add sub bullet point - use Indent More command to indent</a:t>
            </a:r>
          </a:p>
          <a:p>
            <a:pPr lvl="1"/>
            <a:r>
              <a:rPr lang="en-US"/>
              <a:t>Add sub bullet point</a:t>
            </a:r>
          </a:p>
          <a:p>
            <a:pPr lvl="0"/>
            <a:r>
              <a:rPr lang="en-US"/>
              <a:t>Add main bullet point – use Indent Less command to outdent</a:t>
            </a:r>
          </a:p>
        </p:txBody>
      </p:sp>
    </p:spTree>
    <p:extLst>
      <p:ext uri="{BB962C8B-B14F-4D97-AF65-F5344CB8AC3E}">
        <p14:creationId xmlns:p14="http://schemas.microsoft.com/office/powerpoint/2010/main" val="159249459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Tree>
    <p:extLst>
      <p:ext uri="{BB962C8B-B14F-4D97-AF65-F5344CB8AC3E}">
        <p14:creationId xmlns:p14="http://schemas.microsoft.com/office/powerpoint/2010/main" val="3191045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66133181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2611863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Tree>
    <p:extLst>
      <p:ext uri="{BB962C8B-B14F-4D97-AF65-F5344CB8AC3E}">
        <p14:creationId xmlns:p14="http://schemas.microsoft.com/office/powerpoint/2010/main" val="333281403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23142424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a:t>Click to add bullet</a:t>
            </a:r>
          </a:p>
          <a:p>
            <a:pPr lvl="1"/>
            <a:r>
              <a:rPr lang="en-US"/>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Tree>
    <p:extLst>
      <p:ext uri="{BB962C8B-B14F-4D97-AF65-F5344CB8AC3E}">
        <p14:creationId xmlns:p14="http://schemas.microsoft.com/office/powerpoint/2010/main" val="345099523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a:t>Click to add bullet point</a:t>
            </a:r>
          </a:p>
          <a:p>
            <a:pPr lvl="1"/>
            <a:r>
              <a:rPr lang="en-US"/>
              <a:t>Add sub bullet point – use Indent More command</a:t>
            </a:r>
          </a:p>
          <a:p>
            <a:pPr lvl="2"/>
            <a:r>
              <a:rPr lang="en-US"/>
              <a:t>Third level</a:t>
            </a:r>
          </a:p>
          <a:p>
            <a:pPr lvl="3"/>
            <a:r>
              <a:rPr lang="en-US"/>
              <a:t>Fourth level</a:t>
            </a:r>
          </a:p>
          <a:p>
            <a:pPr lvl="4"/>
            <a:r>
              <a:rPr lang="en-US"/>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086749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63023589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a:t>Click to add bullet</a:t>
            </a:r>
          </a:p>
          <a:p>
            <a:pPr lvl="1"/>
            <a:r>
              <a:rPr lang="en-US"/>
              <a:t>Sub bullet – use Indent More command</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44804534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a:t>Click to add bullet</a:t>
            </a:r>
          </a:p>
          <a:p>
            <a:pPr lvl="1"/>
            <a:r>
              <a:rPr lang="en-US"/>
              <a:t>Sub bullet – use Indent More command</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89549532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add bullet</a:t>
            </a:r>
          </a:p>
          <a:p>
            <a:pPr lvl="1"/>
            <a:r>
              <a:rPr lang="en-US"/>
              <a:t>Sub bullet – use More Indent command</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62020067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9301684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16700688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12175367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a:t>Click icon to add picture</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76727915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70926967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299730381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176256257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413389604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5540069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4165401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133346246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38206290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p:spPr>
        <p:txBody>
          <a:bodyPr/>
          <a:lstStyle>
            <a:lvl1pPr>
              <a:defRPr>
                <a:solidFill>
                  <a:schemeClr val="bg1"/>
                </a:solidFill>
              </a:defRPr>
            </a:lvl1pPr>
          </a:lstStyle>
          <a:p>
            <a:r>
              <a:rPr lang="en-US"/>
              <a:t>For Agent Use Only - Not for Use with the Public</a:t>
            </a:r>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a:solidFill>
                <a:schemeClr val="bg1"/>
              </a:solidFill>
              <a:latin typeface="Aptos Light" panose="020B0004020202020204" pitchFamily="34" charset="0"/>
            </a:endParaRPr>
          </a:p>
        </p:txBody>
      </p:sp>
    </p:spTree>
    <p:extLst>
      <p:ext uri="{BB962C8B-B14F-4D97-AF65-F5344CB8AC3E}">
        <p14:creationId xmlns:p14="http://schemas.microsoft.com/office/powerpoint/2010/main" val="102447607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a:t>ADDITIONAL FIGURE OR PHRASE</a:t>
            </a:r>
          </a:p>
        </p:txBody>
      </p:sp>
    </p:spTree>
    <p:extLst>
      <p:ext uri="{BB962C8B-B14F-4D97-AF65-F5344CB8AC3E}">
        <p14:creationId xmlns:p14="http://schemas.microsoft.com/office/powerpoint/2010/main" val="428924283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30164051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52315381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a:t>Additional brand colors to use as </a:t>
            </a:r>
            <a:r>
              <a:rPr lang="en-US" b="1"/>
              <a:t>accent colors</a:t>
            </a:r>
            <a:r>
              <a:rPr lang="en-US"/>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a:solidFill>
                  <a:schemeClr val="bg2"/>
                </a:solidFill>
              </a:rPr>
              <a:t>Orange</a:t>
            </a:r>
            <a:endParaRPr lang="en-US" sz="1000" b="1">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a:solidFill>
                  <a:schemeClr val="bg2"/>
                </a:solidFill>
              </a:rPr>
              <a:t>Purple</a:t>
            </a:r>
            <a:endParaRPr lang="en-US" sz="1000" b="1">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a:solidFill>
                  <a:schemeClr val="bg2"/>
                </a:solidFill>
              </a:rPr>
              <a:t>Red</a:t>
            </a:r>
            <a:endParaRPr lang="en-US" sz="1000" b="1">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a:solidFill>
                  <a:schemeClr val="tx1"/>
                </a:solidFill>
              </a:rPr>
              <a:t>RGB</a:t>
            </a:r>
          </a:p>
          <a:p>
            <a:pPr>
              <a:spcAft>
                <a:spcPts val="600"/>
              </a:spcAft>
            </a:pPr>
            <a:r>
              <a:rPr lang="en-US" sz="1200" b="0">
                <a:solidFill>
                  <a:schemeClr val="tx1"/>
                </a:solidFill>
              </a:rPr>
              <a:t>224, 116, 36</a:t>
            </a:r>
          </a:p>
          <a:p>
            <a:r>
              <a:rPr lang="en-US" sz="1200" b="1">
                <a:solidFill>
                  <a:schemeClr val="tx1"/>
                </a:solidFill>
              </a:rPr>
              <a:t>HEX</a:t>
            </a:r>
          </a:p>
          <a:p>
            <a:r>
              <a:rPr lang="en-US" sz="1200" b="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a:solidFill>
                  <a:schemeClr val="tx1"/>
                </a:solidFill>
              </a:rPr>
              <a:t>RGB</a:t>
            </a:r>
          </a:p>
          <a:p>
            <a:pPr>
              <a:spcAft>
                <a:spcPts val="600"/>
              </a:spcAft>
            </a:pPr>
            <a:r>
              <a:rPr lang="en-US" sz="1200" b="0">
                <a:solidFill>
                  <a:schemeClr val="tx1"/>
                </a:solidFill>
              </a:rPr>
              <a:t>120, 71, 144</a:t>
            </a:r>
          </a:p>
          <a:p>
            <a:r>
              <a:rPr lang="en-US" sz="1200" b="1">
                <a:solidFill>
                  <a:schemeClr val="tx1"/>
                </a:solidFill>
              </a:rPr>
              <a:t>HEX</a:t>
            </a:r>
          </a:p>
          <a:p>
            <a:r>
              <a:rPr lang="en-US" sz="1200" b="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a:solidFill>
                  <a:schemeClr val="tx1"/>
                </a:solidFill>
              </a:rPr>
              <a:t>RGB</a:t>
            </a:r>
          </a:p>
          <a:p>
            <a:pPr>
              <a:spcAft>
                <a:spcPts val="600"/>
              </a:spcAft>
            </a:pPr>
            <a:r>
              <a:rPr lang="en-US" sz="1200" b="0">
                <a:solidFill>
                  <a:schemeClr val="tx1"/>
                </a:solidFill>
              </a:rPr>
              <a:t>215, 32, 39</a:t>
            </a:r>
          </a:p>
          <a:p>
            <a:r>
              <a:rPr lang="en-US" sz="1200" b="1">
                <a:solidFill>
                  <a:schemeClr val="tx1"/>
                </a:solidFill>
              </a:rPr>
              <a:t>HEX</a:t>
            </a:r>
          </a:p>
          <a:p>
            <a:r>
              <a:rPr lang="en-US" sz="1200" b="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a:solidFill>
                  <a:schemeClr val="bg2"/>
                </a:solidFill>
              </a:rPr>
              <a:t>Use red only in charts</a:t>
            </a:r>
            <a:br>
              <a:rPr lang="en-US" b="1">
                <a:solidFill>
                  <a:schemeClr val="bg2"/>
                </a:solidFill>
              </a:rPr>
            </a:br>
            <a:r>
              <a:rPr lang="en-US" b="1">
                <a:solidFill>
                  <a:schemeClr val="bg2"/>
                </a:solidFill>
              </a:rPr>
              <a:t>and tables.</a:t>
            </a:r>
          </a:p>
        </p:txBody>
      </p:sp>
    </p:spTree>
    <p:extLst>
      <p:ext uri="{BB962C8B-B14F-4D97-AF65-F5344CB8AC3E}">
        <p14:creationId xmlns:p14="http://schemas.microsoft.com/office/powerpoint/2010/main" val="332636758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2" name="Text Placeholder 11">
            <a:extLst>
              <a:ext uri="{FF2B5EF4-FFF2-40B4-BE49-F238E27FC236}">
                <a16:creationId xmlns:a16="http://schemas.microsoft.com/office/drawing/2014/main" id="{277B3579-C8DF-DA48-9ADE-06832BB052B7}"/>
              </a:ext>
            </a:extLst>
          </p:cNvPr>
          <p:cNvSpPr>
            <a:spLocks noGrp="1"/>
          </p:cNvSpPr>
          <p:nvPr>
            <p:ph type="body" sz="quarter" idx="11"/>
          </p:nvPr>
        </p:nvSpPr>
        <p:spPr>
          <a:xfrm>
            <a:off x="466195" y="1427823"/>
            <a:ext cx="6452317" cy="590931"/>
          </a:xfrm>
          <a:solidFill>
            <a:schemeClr val="bg2"/>
          </a:solidFill>
          <a:ln>
            <a:noFill/>
          </a:ln>
        </p:spPr>
        <p:txBody>
          <a:bodyPr wrap="square" lIns="182880" tIns="182880" rIns="182880" bIns="182880" anchor="t" anchorCtr="0">
            <a:spAutoFit/>
          </a:bodyPr>
          <a:lstStyle>
            <a:lvl1pPr marL="0" indent="0">
              <a:buFont typeface="Arial" panose="020B0604020202020204" pitchFamily="34" charset="0"/>
              <a:buNone/>
              <a:tabLst/>
              <a:defRPr sz="1600"/>
            </a:lvl1pPr>
            <a:lvl2pPr>
              <a:buNone/>
              <a:defRPr/>
            </a:lvl2pPr>
            <a:lvl3pPr>
              <a:buNone/>
              <a:defRPr/>
            </a:lvl3pPr>
            <a:lvl4pPr>
              <a:buNone/>
              <a:defRPr/>
            </a:lvl4pPr>
            <a:lvl5pPr>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ADDED8AC-F820-6843-BC7B-6D95A020A2FB}"/>
              </a:ext>
            </a:extLst>
          </p:cNvPr>
          <p:cNvSpPr>
            <a:spLocks noGrp="1"/>
          </p:cNvSpPr>
          <p:nvPr>
            <p:ph type="body" sz="quarter" idx="13"/>
          </p:nvPr>
        </p:nvSpPr>
        <p:spPr>
          <a:xfrm>
            <a:off x="466195" y="2040657"/>
            <a:ext cx="6452317" cy="590931"/>
          </a:xfrm>
          <a:solidFill>
            <a:schemeClr val="bg2">
              <a:alpha val="50000"/>
            </a:schemeClr>
          </a:solidFill>
        </p:spPr>
        <p:txBody>
          <a:bodyPr wrap="square" lIns="182880" tIns="182880" rIns="182880" bIns="182880" anchor="t" anchorCtr="0">
            <a:spAutoFit/>
          </a:bodyPr>
          <a:lstStyle>
            <a:lvl1pPr marL="0" indent="0">
              <a:buFont typeface="Arial" panose="020B0604020202020204" pitchFamily="34" charset="0"/>
              <a:buNone/>
              <a:defRPr sz="1600"/>
            </a:lvl1pPr>
            <a:lvl2pPr>
              <a:buNone/>
              <a:defRPr/>
            </a:lvl2pPr>
            <a:lvl3pPr>
              <a:buNone/>
              <a:defRPr/>
            </a:lvl3pPr>
            <a:lvl4pPr>
              <a:buNone/>
              <a:defRPr/>
            </a:lvl4pPr>
            <a:lvl5pPr>
              <a:buNone/>
              <a:defRPr/>
            </a:lvl5pPr>
          </a:lstStyle>
          <a:p>
            <a:pPr lvl="0"/>
            <a:r>
              <a:rPr lang="en-US"/>
              <a:t>Click to edit Master text styles</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r>
              <a:rPr lang="en-US"/>
              <a:t>Click icon to add picture</a:t>
            </a:r>
          </a:p>
        </p:txBody>
      </p:sp>
      <p:sp>
        <p:nvSpPr>
          <p:cNvPr id="14" name="Text Placeholder 11">
            <a:extLst>
              <a:ext uri="{FF2B5EF4-FFF2-40B4-BE49-F238E27FC236}">
                <a16:creationId xmlns:a16="http://schemas.microsoft.com/office/drawing/2014/main" id="{8DF7EA24-7F4B-1346-8376-6A7E79ED15DB}"/>
              </a:ext>
            </a:extLst>
          </p:cNvPr>
          <p:cNvSpPr>
            <a:spLocks noGrp="1"/>
          </p:cNvSpPr>
          <p:nvPr>
            <p:ph type="body" sz="quarter" idx="15"/>
          </p:nvPr>
        </p:nvSpPr>
        <p:spPr>
          <a:xfrm>
            <a:off x="466195" y="3038822"/>
            <a:ext cx="6452317" cy="590931"/>
          </a:xfrm>
          <a:solidFill>
            <a:schemeClr val="bg2"/>
          </a:solidFill>
        </p:spPr>
        <p:txBody>
          <a:bodyPr wrap="square" lIns="182880" tIns="182880" rIns="182880" bIns="182880" anchor="t" anchorCtr="0">
            <a:spAutoFit/>
          </a:bodyPr>
          <a:lstStyle>
            <a:lvl1pPr marL="0" indent="0">
              <a:buFont typeface="Arial" panose="020B0604020202020204" pitchFamily="34" charset="0"/>
              <a:buNone/>
              <a:tabLst/>
              <a:defRPr sz="1600"/>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1">
            <a:extLst>
              <a:ext uri="{FF2B5EF4-FFF2-40B4-BE49-F238E27FC236}">
                <a16:creationId xmlns:a16="http://schemas.microsoft.com/office/drawing/2014/main" id="{C89C2F49-E7AC-B641-B5BD-35789BA21E95}"/>
              </a:ext>
            </a:extLst>
          </p:cNvPr>
          <p:cNvSpPr>
            <a:spLocks noGrp="1"/>
          </p:cNvSpPr>
          <p:nvPr>
            <p:ph type="body" sz="quarter" idx="16"/>
          </p:nvPr>
        </p:nvSpPr>
        <p:spPr>
          <a:xfrm>
            <a:off x="466195" y="3643338"/>
            <a:ext cx="6452317" cy="590931"/>
          </a:xfrm>
          <a:solidFill>
            <a:schemeClr val="bg2">
              <a:alpha val="50000"/>
            </a:schemeClr>
          </a:solidFill>
        </p:spPr>
        <p:txBody>
          <a:bodyPr wrap="square" lIns="182880" tIns="182880" rIns="182880" bIns="182880" anchor="t" anchorCtr="0">
            <a:spAutoFit/>
          </a:bodyPr>
          <a:lstStyle>
            <a:lvl1pPr marL="0" indent="0">
              <a:buFont typeface="Arial" panose="020B0604020202020204" pitchFamily="34" charset="0"/>
              <a:buNone/>
              <a:defRPr sz="1600"/>
            </a:lvl1pPr>
            <a:lvl2pPr>
              <a:buNone/>
              <a:defRPr/>
            </a:lvl2pPr>
            <a:lvl3pPr>
              <a:buNone/>
              <a:defRPr/>
            </a:lvl3pPr>
            <a:lvl4pPr>
              <a:buNone/>
              <a:defRPr/>
            </a:lvl4pPr>
            <a:lvl5pPr>
              <a:buNone/>
              <a:defRPr/>
            </a:lvl5pPr>
          </a:lstStyle>
          <a:p>
            <a:pPr lvl="0"/>
            <a:r>
              <a:rPr lang="en-US"/>
              <a:t>Click to edit Master text styles</a:t>
            </a:r>
          </a:p>
        </p:txBody>
      </p:sp>
      <p:sp>
        <p:nvSpPr>
          <p:cNvPr id="3" name="Slide Number Placeholder 5">
            <a:extLst>
              <a:ext uri="{FF2B5EF4-FFF2-40B4-BE49-F238E27FC236}">
                <a16:creationId xmlns:a16="http://schemas.microsoft.com/office/drawing/2014/main" id="{7ABC5422-DB86-C996-DD88-E8A147B51B5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888636656"/>
      </p:ext>
    </p:extLst>
  </p:cSld>
  <p:clrMapOvr>
    <a:masterClrMapping/>
  </p:clrMapOvr>
  <p:extLst>
    <p:ext uri="{DCECCB84-F9BA-43D5-87BE-67443E8EF086}">
      <p15:sldGuideLst xmlns:p15="http://schemas.microsoft.com/office/powerpoint/2012/main">
        <p15:guide id="1" pos="288">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FBC3D4FE-9EE0-414F-BB25-2AD85B802488}"/>
              </a:ext>
            </a:extLst>
          </p:cNvPr>
          <p:cNvSpPr>
            <a:spLocks noGrp="1"/>
          </p:cNvSpPr>
          <p:nvPr>
            <p:ph type="title"/>
          </p:nvPr>
        </p:nvSpPr>
        <p:spPr>
          <a:xfrm>
            <a:off x="0" y="421160"/>
            <a:ext cx="12192000" cy="757130"/>
          </a:xfrm>
          <a:prstGeom prst="rect">
            <a:avLst/>
          </a:prstGeom>
        </p:spPr>
        <p:txBody>
          <a:bodyPr lIns="457200" tIns="182880" rIns="457200" bIns="182880"/>
          <a:lstStyle>
            <a:lvl1pPr>
              <a:defRPr sz="2800"/>
            </a:lvl1pPr>
          </a:lstStyle>
          <a:p>
            <a:r>
              <a:rPr lang="en-US"/>
              <a:t>Click to edit Master title style</a:t>
            </a:r>
          </a:p>
        </p:txBody>
      </p:sp>
      <p:sp>
        <p:nvSpPr>
          <p:cNvPr id="2" name="Slide Number Placeholder 5">
            <a:extLst>
              <a:ext uri="{FF2B5EF4-FFF2-40B4-BE49-F238E27FC236}">
                <a16:creationId xmlns:a16="http://schemas.microsoft.com/office/drawing/2014/main" id="{66AA4EFA-7F61-5FEC-5DAD-59E059167BD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3228507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COVER">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Freeform 7">
            <a:extLst>
              <a:ext uri="{FF2B5EF4-FFF2-40B4-BE49-F238E27FC236}">
                <a16:creationId xmlns:a16="http://schemas.microsoft.com/office/drawing/2014/main" id="{221395C4-92AE-4917-E098-6B1074AFE8E3}"/>
              </a:ext>
            </a:extLst>
          </p:cNvPr>
          <p:cNvSpPr/>
          <p:nvPr/>
        </p:nvSpPr>
        <p:spPr>
          <a:xfrm rot="16200000">
            <a:off x="4217751" y="-1116249"/>
            <a:ext cx="6880698" cy="9067800"/>
          </a:xfrm>
          <a:custGeom>
            <a:avLst/>
            <a:gdLst>
              <a:gd name="connsiteX0" fmla="*/ 6880698 w 6880698"/>
              <a:gd name="connsiteY0" fmla="*/ 6880698 h 9067800"/>
              <a:gd name="connsiteX1" fmla="*/ 4693596 w 6880698"/>
              <a:gd name="connsiteY1" fmla="*/ 6880698 h 9067800"/>
              <a:gd name="connsiteX2" fmla="*/ 6880698 w 6880698"/>
              <a:gd name="connsiteY2" fmla="*/ 9067800 h 9067800"/>
              <a:gd name="connsiteX3" fmla="*/ 0 w 6880698"/>
              <a:gd name="connsiteY3" fmla="*/ 9067800 h 9067800"/>
              <a:gd name="connsiteX4" fmla="*/ 0 w 6880698"/>
              <a:gd name="connsiteY4" fmla="*/ 6880698 h 9067800"/>
              <a:gd name="connsiteX5" fmla="*/ 0 w 6880698"/>
              <a:gd name="connsiteY5" fmla="*/ 2187102 h 9067800"/>
              <a:gd name="connsiteX6" fmla="*/ 0 w 6880698"/>
              <a:gd name="connsiteY6" fmla="*/ 0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6880698 h 9067800"/>
              <a:gd name="connsiteX4" fmla="*/ 0 w 6880698"/>
              <a:gd name="connsiteY4" fmla="*/ 2187102 h 9067800"/>
              <a:gd name="connsiteX5" fmla="*/ 0 w 6880698"/>
              <a:gd name="connsiteY5" fmla="*/ 0 h 9067800"/>
              <a:gd name="connsiteX6" fmla="*/ 6880698 w 6880698"/>
              <a:gd name="connsiteY6" fmla="*/ 6880698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6880698 h 9067800"/>
              <a:gd name="connsiteX4" fmla="*/ 0 w 6880698"/>
              <a:gd name="connsiteY4" fmla="*/ 0 h 9067800"/>
              <a:gd name="connsiteX5" fmla="*/ 6880698 w 6880698"/>
              <a:gd name="connsiteY5" fmla="*/ 6880698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0 h 9067800"/>
              <a:gd name="connsiteX4" fmla="*/ 6880698 w 6880698"/>
              <a:gd name="connsiteY4" fmla="*/ 6880698 h 906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0698" h="9067800">
                <a:moveTo>
                  <a:pt x="6880698" y="6880698"/>
                </a:moveTo>
                <a:lnTo>
                  <a:pt x="6880698" y="9067800"/>
                </a:lnTo>
                <a:lnTo>
                  <a:pt x="0" y="9067800"/>
                </a:lnTo>
                <a:lnTo>
                  <a:pt x="0" y="0"/>
                </a:lnTo>
                <a:lnTo>
                  <a:pt x="6880698" y="68806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ooter Placeholder 4">
            <a:extLst>
              <a:ext uri="{FF2B5EF4-FFF2-40B4-BE49-F238E27FC236}">
                <a16:creationId xmlns:a16="http://schemas.microsoft.com/office/drawing/2014/main" id="{21A5D7E0-C772-C948-BC74-1A93054F3E8A}"/>
              </a:ext>
            </a:extLst>
          </p:cNvPr>
          <p:cNvSpPr txBox="1">
            <a:spLocks/>
          </p:cNvSpPr>
          <p:nvPr/>
        </p:nvSpPr>
        <p:spPr>
          <a:xfrm>
            <a:off x="4194723" y="6446579"/>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9" name="Right Triangle 8">
            <a:extLst>
              <a:ext uri="{FF2B5EF4-FFF2-40B4-BE49-F238E27FC236}">
                <a16:creationId xmlns:a16="http://schemas.microsoft.com/office/drawing/2014/main" id="{76B982B5-7A76-1840-8BDA-DA9055789BB6}"/>
              </a:ext>
            </a:extLst>
          </p:cNvPr>
          <p:cNvSpPr/>
          <p:nvPr/>
        </p:nvSpPr>
        <p:spPr>
          <a:xfrm rot="5400000">
            <a:off x="-1" y="0"/>
            <a:ext cx="3735092" cy="373509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0D2934F-3182-6347-8F9D-F817CB8E8D8E}"/>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56116" y="307416"/>
            <a:ext cx="2400300" cy="1193800"/>
          </a:xfrm>
          <a:prstGeom prst="rect">
            <a:avLst/>
          </a:prstGeom>
        </p:spPr>
      </p:pic>
      <p:sp>
        <p:nvSpPr>
          <p:cNvPr id="2" name="Title 1">
            <a:extLst>
              <a:ext uri="{FF2B5EF4-FFF2-40B4-BE49-F238E27FC236}">
                <a16:creationId xmlns:a16="http://schemas.microsoft.com/office/drawing/2014/main" id="{9C753039-7A7C-6E40-A930-C4CB10D27E1F}"/>
              </a:ext>
            </a:extLst>
          </p:cNvPr>
          <p:cNvSpPr>
            <a:spLocks noGrp="1"/>
          </p:cNvSpPr>
          <p:nvPr>
            <p:ph type="title"/>
          </p:nvPr>
        </p:nvSpPr>
        <p:spPr>
          <a:xfrm>
            <a:off x="6858001" y="2668600"/>
            <a:ext cx="5330911" cy="1802380"/>
          </a:xfrm>
        </p:spPr>
        <p:txBody>
          <a:bodyPr anchor="b" anchorCtr="0"/>
          <a:lstStyle>
            <a:lvl1pPr algn="r">
              <a:defRPr/>
            </a:lvl1pPr>
          </a:lstStyle>
          <a:p>
            <a:r>
              <a:rPr lang="en-US"/>
              <a:t>Click to edit Master title style</a:t>
            </a:r>
          </a:p>
        </p:txBody>
      </p:sp>
      <p:sp>
        <p:nvSpPr>
          <p:cNvPr id="18" name="Text Placeholder 17">
            <a:extLst>
              <a:ext uri="{FF2B5EF4-FFF2-40B4-BE49-F238E27FC236}">
                <a16:creationId xmlns:a16="http://schemas.microsoft.com/office/drawing/2014/main" id="{4A539B04-6305-0942-94C9-5485144CAE96}"/>
              </a:ext>
            </a:extLst>
          </p:cNvPr>
          <p:cNvSpPr>
            <a:spLocks noGrp="1"/>
          </p:cNvSpPr>
          <p:nvPr>
            <p:ph type="body" sz="quarter" idx="10"/>
          </p:nvPr>
        </p:nvSpPr>
        <p:spPr>
          <a:xfrm>
            <a:off x="9071271" y="4456830"/>
            <a:ext cx="2662238" cy="820737"/>
          </a:xfrm>
        </p:spPr>
        <p:txBody>
          <a:bodyPr/>
          <a:lstStyle>
            <a:lvl1pPr marL="0" indent="0" algn="r">
              <a:buNone/>
              <a:defRPr sz="2400">
                <a:solidFill>
                  <a:schemeClr val="tx2"/>
                </a:solidFill>
              </a:defRPr>
            </a:lvl1pPr>
            <a:lvl2pPr marL="0" indent="0" algn="r">
              <a:buNone/>
              <a:defRPr sz="2400">
                <a:solidFill>
                  <a:schemeClr val="tx2"/>
                </a:solidFill>
              </a:defRPr>
            </a:lvl2pPr>
            <a:lvl3pPr marL="0" indent="0" algn="r">
              <a:buNone/>
              <a:defRPr sz="2400">
                <a:solidFill>
                  <a:schemeClr val="tx2"/>
                </a:solidFill>
              </a:defRPr>
            </a:lvl3pPr>
            <a:lvl4pPr marL="0" indent="0" algn="r">
              <a:buNone/>
              <a:defRPr sz="2400">
                <a:solidFill>
                  <a:schemeClr val="tx2"/>
                </a:solidFill>
              </a:defRPr>
            </a:lvl4pPr>
            <a:lvl5pPr marL="0" indent="0" algn="r">
              <a:buNone/>
              <a:defRPr sz="2400">
                <a:solidFill>
                  <a:schemeClr val="tx2"/>
                </a:solidFill>
              </a:defRPr>
            </a:lvl5pPr>
          </a:lstStyle>
          <a:p>
            <a:pPr lvl="0"/>
            <a:r>
              <a:rPr lang="en-US"/>
              <a:t>Click to edit Master text styles</a:t>
            </a:r>
          </a:p>
        </p:txBody>
      </p:sp>
      <p:sp>
        <p:nvSpPr>
          <p:cNvPr id="36" name="Slide Number Placeholder 23">
            <a:extLst>
              <a:ext uri="{FF2B5EF4-FFF2-40B4-BE49-F238E27FC236}">
                <a16:creationId xmlns:a16="http://schemas.microsoft.com/office/drawing/2014/main" id="{0773B8E9-5E0C-8E45-87CD-E16F054DB1F7}"/>
              </a:ext>
            </a:extLst>
          </p:cNvPr>
          <p:cNvSpPr txBox="1">
            <a:spLocks/>
          </p:cNvSpPr>
          <p:nvPr/>
        </p:nvSpPr>
        <p:spPr>
          <a:xfrm>
            <a:off x="9803039" y="6458392"/>
            <a:ext cx="1925207"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a:t>
            </a:r>
          </a:p>
        </p:txBody>
      </p:sp>
    </p:spTree>
    <p:extLst>
      <p:ext uri="{BB962C8B-B14F-4D97-AF65-F5344CB8AC3E}">
        <p14:creationId xmlns:p14="http://schemas.microsoft.com/office/powerpoint/2010/main" val="162253847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Right Triangle 1">
            <a:extLst>
              <a:ext uri="{FF2B5EF4-FFF2-40B4-BE49-F238E27FC236}">
                <a16:creationId xmlns:a16="http://schemas.microsoft.com/office/drawing/2014/main" id="{7D2CEC3C-977C-9743-87DA-B8C7EC80BE33}"/>
              </a:ext>
            </a:extLst>
          </p:cNvPr>
          <p:cNvSpPr/>
          <p:nvPr/>
        </p:nvSpPr>
        <p:spPr>
          <a:xfrm>
            <a:off x="-1" y="0"/>
            <a:ext cx="6849979" cy="6849979"/>
          </a:xfrm>
          <a:prstGeom prst="rtTriangle">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DFB8428F-45DE-8647-AF05-9379AFC387E5}"/>
              </a:ext>
            </a:extLst>
          </p:cNvPr>
          <p:cNvSpPr>
            <a:spLocks noGrp="1"/>
          </p:cNvSpPr>
          <p:nvPr>
            <p:ph type="title"/>
          </p:nvPr>
        </p:nvSpPr>
        <p:spPr>
          <a:xfrm>
            <a:off x="0" y="4965625"/>
            <a:ext cx="4782065" cy="997196"/>
          </a:xfrm>
          <a:noFill/>
        </p:spPr>
        <p:txBody>
          <a:bodyPr lIns="457200" tIns="0" rIns="0" bIns="0" anchor="b" anchorCtr="0"/>
          <a:lstStyle>
            <a:lvl1pPr>
              <a:defRPr>
                <a:solidFill>
                  <a:schemeClr val="bg1"/>
                </a:solidFill>
              </a:defRPr>
            </a:lvl1pPr>
          </a:lstStyle>
          <a:p>
            <a:r>
              <a:rPr lang="en-US"/>
              <a:t>Click to edit Master title style</a:t>
            </a:r>
          </a:p>
        </p:txBody>
      </p:sp>
      <p:sp>
        <p:nvSpPr>
          <p:cNvPr id="11" name="Footer Placeholder 22">
            <a:extLst>
              <a:ext uri="{FF2B5EF4-FFF2-40B4-BE49-F238E27FC236}">
                <a16:creationId xmlns:a16="http://schemas.microsoft.com/office/drawing/2014/main" id="{E20C34E7-0325-5F4F-A3D1-35F724D83040}"/>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12" name="Slide Number Placeholder 23">
            <a:extLst>
              <a:ext uri="{FF2B5EF4-FFF2-40B4-BE49-F238E27FC236}">
                <a16:creationId xmlns:a16="http://schemas.microsoft.com/office/drawing/2014/main" id="{7AC5A2E6-D22D-F446-A73B-9C65D603AD05}"/>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  |  </a:t>
            </a:r>
            <a:fld id="{7100E8EA-2210-4425-A1B5-66FC0BB99DA3}" type="slidenum">
              <a:rPr lang="en-US" smtClean="0"/>
              <a:pPr/>
              <a:t>‹#›</a:t>
            </a:fld>
            <a:endParaRPr lang="en-US"/>
          </a:p>
        </p:txBody>
      </p:sp>
    </p:spTree>
    <p:extLst>
      <p:ext uri="{BB962C8B-B14F-4D97-AF65-F5344CB8AC3E}">
        <p14:creationId xmlns:p14="http://schemas.microsoft.com/office/powerpoint/2010/main" val="235346521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513A6-772B-4524-ABFB-D1492CA5F5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332DE5-DB54-4190-BFC7-836628BC4587}"/>
              </a:ext>
            </a:extLst>
          </p:cNvPr>
          <p:cNvSpPr>
            <a:spLocks noGrp="1"/>
          </p:cNvSpPr>
          <p:nvPr>
            <p:ph idx="1" hasCustomPrompt="1"/>
          </p:nvPr>
        </p:nvSpPr>
        <p:spPr/>
        <p:txBody>
          <a:bodyPr/>
          <a:lstStyle>
            <a:lvl1pPr marL="111125" indent="0">
              <a:buFont typeface="Arial" panose="020B0604020202020204" pitchFamily="34" charset="0"/>
              <a:buNone/>
              <a:defRPr/>
            </a:lvl1pPr>
            <a:lvl2pPr marL="342900" indent="-342900">
              <a:buFont typeface="Arial" panose="020B0604020202020204" pitchFamily="34" charset="0"/>
              <a:buChar char="•"/>
              <a:defRPr/>
            </a:lvl2pPr>
            <a:lvl3pPr marL="342900" indent="-342900">
              <a:buFont typeface="Arial" panose="020B0604020202020204" pitchFamily="34" charset="0"/>
              <a:buChar char="•"/>
              <a:defRPr/>
            </a:lvl3pPr>
            <a:lvl4pPr marL="342900" indent="-342900">
              <a:buFont typeface="Arial" panose="020B0604020202020204" pitchFamily="34" charset="0"/>
              <a:buChar char="•"/>
              <a:defRPr/>
            </a:lvl4pPr>
            <a:lvl5pPr marL="461963" indent="-231775">
              <a:buFont typeface="Arial" panose="020B0604020202020204" pitchFamily="34" charset="0"/>
              <a:buChar char="•"/>
              <a:defRPr sz="1800"/>
            </a:lvl5pPr>
            <a:lvl6pPr marL="684213" indent="-228600">
              <a:defRPr sz="1600"/>
            </a:lvl6pPr>
            <a:lvl7pPr marL="971550" indent="-285750">
              <a:buFont typeface="Arial" panose="020B0604020202020204" pitchFamily="34" charset="0"/>
              <a:buChar char="•"/>
              <a:tabLst/>
              <a:defRPr sz="1400"/>
            </a:lvl7pPr>
            <a:lvl8pPr marL="3200400" indent="0">
              <a:buNone/>
              <a:defRPr/>
            </a:lvl8pPr>
          </a:lstStyle>
          <a:p>
            <a:pPr lvl="0"/>
            <a:r>
              <a:rPr lang="en-US"/>
              <a:t>First Level Heading</a:t>
            </a:r>
          </a:p>
          <a:p>
            <a:pPr lvl="4"/>
            <a:r>
              <a:rPr lang="en-US"/>
              <a:t>First Bullet</a:t>
            </a:r>
          </a:p>
          <a:p>
            <a:pPr lvl="5"/>
            <a:r>
              <a:rPr lang="en-US"/>
              <a:t>Second Bullet</a:t>
            </a:r>
          </a:p>
          <a:p>
            <a:pPr lvl="6"/>
            <a:r>
              <a:rPr lang="en-US"/>
              <a:t>Third Bullet</a:t>
            </a:r>
          </a:p>
          <a:p>
            <a:pPr lvl="0"/>
            <a:endParaRPr lang="en-US"/>
          </a:p>
        </p:txBody>
      </p:sp>
      <p:sp>
        <p:nvSpPr>
          <p:cNvPr id="7" name="Footer Placeholder 22">
            <a:extLst>
              <a:ext uri="{FF2B5EF4-FFF2-40B4-BE49-F238E27FC236}">
                <a16:creationId xmlns:a16="http://schemas.microsoft.com/office/drawing/2014/main" id="{F4537EE9-044D-C848-82D2-045CB4FB4D1F}"/>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8" name="Slide Number Placeholder 23">
            <a:extLst>
              <a:ext uri="{FF2B5EF4-FFF2-40B4-BE49-F238E27FC236}">
                <a16:creationId xmlns:a16="http://schemas.microsoft.com/office/drawing/2014/main" id="{3DFCBF89-CA9C-F144-BFDC-F791438A1E98}"/>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  |  </a:t>
            </a:r>
            <a:fld id="{7100E8EA-2210-4425-A1B5-66FC0BB99DA3}" type="slidenum">
              <a:rPr lang="en-US" smtClean="0"/>
              <a:pPr/>
              <a:t>‹#›</a:t>
            </a:fld>
            <a:endParaRPr lang="en-US"/>
          </a:p>
        </p:txBody>
      </p:sp>
    </p:spTree>
    <p:extLst>
      <p:ext uri="{BB962C8B-B14F-4D97-AF65-F5344CB8AC3E}">
        <p14:creationId xmlns:p14="http://schemas.microsoft.com/office/powerpoint/2010/main" val="121112638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6" name="Footer Placeholder 22">
            <a:extLst>
              <a:ext uri="{FF2B5EF4-FFF2-40B4-BE49-F238E27FC236}">
                <a16:creationId xmlns:a16="http://schemas.microsoft.com/office/drawing/2014/main" id="{39CC20F2-F7A2-3844-8079-034A7D6EF59D}"/>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7" name="Slide Number Placeholder 23">
            <a:extLst>
              <a:ext uri="{FF2B5EF4-FFF2-40B4-BE49-F238E27FC236}">
                <a16:creationId xmlns:a16="http://schemas.microsoft.com/office/drawing/2014/main" id="{EB6640B1-95D1-AF4B-ACFF-D3D87BDCB7D4}"/>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  |  </a:t>
            </a:r>
            <a:fld id="{7100E8EA-2210-4425-A1B5-66FC0BB99DA3}" type="slidenum">
              <a:rPr lang="en-US" smtClean="0"/>
              <a:pPr/>
              <a:t>‹#›</a:t>
            </a:fld>
            <a:endParaRPr lang="en-US"/>
          </a:p>
        </p:txBody>
      </p:sp>
    </p:spTree>
    <p:extLst>
      <p:ext uri="{BB962C8B-B14F-4D97-AF65-F5344CB8AC3E}">
        <p14:creationId xmlns:p14="http://schemas.microsoft.com/office/powerpoint/2010/main" val="41499916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B96BD3C1-6F81-0B28-17FC-EB9B6A27A643}"/>
              </a:ext>
            </a:extLst>
          </p:cNvPr>
          <p:cNvSpPr txBox="1"/>
          <p:nvPr userDrawn="1"/>
        </p:nvSpPr>
        <p:spPr>
          <a:xfrm>
            <a:off x="0" y="1464338"/>
            <a:ext cx="6313041" cy="830997"/>
          </a:xfrm>
          <a:prstGeom prst="rect">
            <a:avLst/>
          </a:prstGeom>
          <a:noFill/>
        </p:spPr>
        <p:txBody>
          <a:bodyPr wrap="square" lIns="914400" rtlCol="0">
            <a:spAutoFit/>
          </a:bodyPr>
          <a:lstStyle/>
          <a:p>
            <a:pPr>
              <a:spcBef>
                <a:spcPts val="1200"/>
              </a:spcBef>
            </a:pPr>
            <a:r>
              <a:rPr lang="en-US" altLang="zh-CN" sz="4800" b="1" spc="0">
                <a:solidFill>
                  <a:srgbClr val="FFFFFF"/>
                </a:solidFill>
                <a:latin typeface="+mn-lt"/>
                <a:ea typeface="微软雅黑" panose="020B0503020204020204" pitchFamily="34" charset="-122"/>
                <a:cs typeface="Lato" panose="020F0502020204030203" pitchFamily="34" charset="0"/>
              </a:rPr>
              <a:t>AGENDA</a:t>
            </a:r>
          </a:p>
        </p:txBody>
      </p:sp>
      <p:sp>
        <p:nvSpPr>
          <p:cNvPr id="69" name="Text Placeholder 9">
            <a:extLst>
              <a:ext uri="{FF2B5EF4-FFF2-40B4-BE49-F238E27FC236}">
                <a16:creationId xmlns:a16="http://schemas.microsoft.com/office/drawing/2014/main" id="{3111AEF4-9B25-A8AC-7605-69291522960C}"/>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a:t>Click to add agenda items</a:t>
            </a:r>
          </a:p>
        </p:txBody>
      </p:sp>
      <p:sp>
        <p:nvSpPr>
          <p:cNvPr id="6" name="Footer Placeholder 2">
            <a:extLst>
              <a:ext uri="{FF2B5EF4-FFF2-40B4-BE49-F238E27FC236}">
                <a16:creationId xmlns:a16="http://schemas.microsoft.com/office/drawing/2014/main" id="{A2D29CC8-EB4D-13F6-E8A6-44BD9F4A7536}"/>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02019713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3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CF5BF90-D951-D91A-C885-AC597762EFE3}"/>
              </a:ext>
            </a:extLst>
          </p:cNvPr>
          <p:cNvGrpSpPr/>
          <p:nvPr/>
        </p:nvGrpSpPr>
        <p:grpSpPr>
          <a:xfrm>
            <a:off x="10446053" y="5130800"/>
            <a:ext cx="1757822" cy="1750871"/>
            <a:chOff x="9414667" y="4103492"/>
            <a:chExt cx="2789208" cy="2778179"/>
          </a:xfrm>
        </p:grpSpPr>
        <p:sp>
          <p:nvSpPr>
            <p:cNvPr id="6" name="Right Triangle 5">
              <a:extLst>
                <a:ext uri="{FF2B5EF4-FFF2-40B4-BE49-F238E27FC236}">
                  <a16:creationId xmlns:a16="http://schemas.microsoft.com/office/drawing/2014/main" id="{FC37AAE5-126A-97A8-EFEE-0F1136311531}"/>
                </a:ext>
              </a:extLst>
            </p:cNvPr>
            <p:cNvSpPr/>
            <p:nvPr/>
          </p:nvSpPr>
          <p:spPr>
            <a:xfrm rot="16200000">
              <a:off x="9443163" y="4108862"/>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4F998330-461E-8FB7-AFFA-BFF3BCF3D259}"/>
                </a:ext>
              </a:extLst>
            </p:cNvPr>
            <p:cNvSpPr>
              <a:spLocks noChangeAspect="1"/>
            </p:cNvSpPr>
            <p:nvPr userDrawn="1"/>
          </p:nvSpPr>
          <p:spPr>
            <a:xfrm rot="5400000">
              <a:off x="9903982" y="5947109"/>
              <a:ext cx="451589" cy="451589"/>
            </a:xfrm>
            <a:prstGeom prst="rect">
              <a:avLst/>
            </a:prstGeom>
            <a:solidFill>
              <a:schemeClr val="bg1">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192ED98D-1F09-EEC7-E4BF-ADAEDD7BAB41}"/>
                </a:ext>
              </a:extLst>
            </p:cNvPr>
            <p:cNvSpPr>
              <a:spLocks noChangeAspect="1"/>
            </p:cNvSpPr>
            <p:nvPr userDrawn="1"/>
          </p:nvSpPr>
          <p:spPr>
            <a:xfrm rot="5400000">
              <a:off x="9414667" y="6398698"/>
              <a:ext cx="482973" cy="482973"/>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87E299CD-E7F4-F3C8-9925-A41C1E86681E}"/>
                </a:ext>
              </a:extLst>
            </p:cNvPr>
            <p:cNvSpPr>
              <a:spLocks noChangeAspect="1"/>
            </p:cNvSpPr>
            <p:nvPr userDrawn="1"/>
          </p:nvSpPr>
          <p:spPr>
            <a:xfrm rot="5400000">
              <a:off x="10361913" y="5687530"/>
              <a:ext cx="259579" cy="259579"/>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08846D89-D258-E6E8-349B-9442797C2811}"/>
                </a:ext>
              </a:extLst>
            </p:cNvPr>
            <p:cNvSpPr>
              <a:spLocks noChangeAspect="1"/>
            </p:cNvSpPr>
            <p:nvPr userDrawn="1"/>
          </p:nvSpPr>
          <p:spPr>
            <a:xfrm rot="5400000">
              <a:off x="10628414" y="5322711"/>
              <a:ext cx="357897" cy="357897"/>
            </a:xfrm>
            <a:prstGeom prst="rect">
              <a:avLst/>
            </a:prstGeom>
            <a:solidFill>
              <a:schemeClr val="bg1">
                <a:lumMod val="6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CD9C1151-DF84-0535-0357-C28784C5015F}"/>
                </a:ext>
              </a:extLst>
            </p:cNvPr>
            <p:cNvSpPr>
              <a:spLocks noChangeAspect="1"/>
            </p:cNvSpPr>
            <p:nvPr userDrawn="1"/>
          </p:nvSpPr>
          <p:spPr>
            <a:xfrm rot="5400000">
              <a:off x="10986311" y="4876560"/>
              <a:ext cx="445324" cy="445324"/>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6A9BBA27-F133-AC75-54D6-D6041ECD29AF}"/>
                </a:ext>
              </a:extLst>
            </p:cNvPr>
            <p:cNvSpPr>
              <a:spLocks noChangeAspect="1"/>
            </p:cNvSpPr>
            <p:nvPr userDrawn="1"/>
          </p:nvSpPr>
          <p:spPr>
            <a:xfrm rot="5400000">
              <a:off x="11431635" y="4585937"/>
              <a:ext cx="289796" cy="289796"/>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CF1080E3-C1AE-2B0D-9DAF-9EE7A30EE739}"/>
                </a:ext>
              </a:extLst>
            </p:cNvPr>
            <p:cNvSpPr>
              <a:spLocks noChangeAspect="1"/>
            </p:cNvSpPr>
            <p:nvPr userDrawn="1"/>
          </p:nvSpPr>
          <p:spPr>
            <a:xfrm rot="5400000">
              <a:off x="11721430" y="4103492"/>
              <a:ext cx="482444" cy="482444"/>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33F2013B-5A8E-B069-3217-6CCFD889F1FE}"/>
                </a:ext>
              </a:extLst>
            </p:cNvPr>
            <p:cNvSpPr>
              <a:spLocks noChangeAspect="1"/>
            </p:cNvSpPr>
            <p:nvPr userDrawn="1"/>
          </p:nvSpPr>
          <p:spPr>
            <a:xfrm rot="5400000">
              <a:off x="11329426" y="4725219"/>
              <a:ext cx="247107" cy="247107"/>
            </a:xfrm>
            <a:prstGeom prst="rect">
              <a:avLst/>
            </a:prstGeom>
            <a:solidFill>
              <a:srgbClr val="E6E7E8"/>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sp>
        <p:nvSpPr>
          <p:cNvPr id="4" name="Freeform 3">
            <a:extLst>
              <a:ext uri="{FF2B5EF4-FFF2-40B4-BE49-F238E27FC236}">
                <a16:creationId xmlns:a16="http://schemas.microsoft.com/office/drawing/2014/main" id="{B1F08401-05AB-BACD-3C38-5949D512BF53}"/>
              </a:ext>
            </a:extLst>
          </p:cNvPr>
          <p:cNvSpPr/>
          <p:nvPr/>
        </p:nvSpPr>
        <p:spPr>
          <a:xfrm flipV="1">
            <a:off x="-1"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321513721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9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B1F08401-05AB-BACD-3C38-5949D512BF53}"/>
              </a:ext>
            </a:extLst>
          </p:cNvPr>
          <p:cNvSpPr/>
          <p:nvPr/>
        </p:nvSpPr>
        <p:spPr>
          <a:xfrm flipV="1">
            <a:off x="-1"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Tree>
    <p:extLst>
      <p:ext uri="{BB962C8B-B14F-4D97-AF65-F5344CB8AC3E}">
        <p14:creationId xmlns:p14="http://schemas.microsoft.com/office/powerpoint/2010/main" val="385189688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8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B1F08401-05AB-BACD-3C38-5949D512BF53}"/>
              </a:ext>
            </a:extLst>
          </p:cNvPr>
          <p:cNvSpPr/>
          <p:nvPr/>
        </p:nvSpPr>
        <p:spPr>
          <a:xfrm flipH="1" flipV="1">
            <a:off x="3284414"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 name="Group 1">
            <a:extLst>
              <a:ext uri="{FF2B5EF4-FFF2-40B4-BE49-F238E27FC236}">
                <a16:creationId xmlns:a16="http://schemas.microsoft.com/office/drawing/2014/main" id="{7CF5BF90-D951-D91A-C885-AC597762EFE3}"/>
              </a:ext>
            </a:extLst>
          </p:cNvPr>
          <p:cNvGrpSpPr/>
          <p:nvPr/>
        </p:nvGrpSpPr>
        <p:grpSpPr>
          <a:xfrm>
            <a:off x="10446053" y="5130800"/>
            <a:ext cx="1757822" cy="1750871"/>
            <a:chOff x="9414667" y="4103492"/>
            <a:chExt cx="2789208" cy="2778179"/>
          </a:xfrm>
        </p:grpSpPr>
        <p:sp>
          <p:nvSpPr>
            <p:cNvPr id="6" name="Right Triangle 5">
              <a:extLst>
                <a:ext uri="{FF2B5EF4-FFF2-40B4-BE49-F238E27FC236}">
                  <a16:creationId xmlns:a16="http://schemas.microsoft.com/office/drawing/2014/main" id="{FC37AAE5-126A-97A8-EFEE-0F1136311531}"/>
                </a:ext>
              </a:extLst>
            </p:cNvPr>
            <p:cNvSpPr/>
            <p:nvPr/>
          </p:nvSpPr>
          <p:spPr>
            <a:xfrm rot="16200000">
              <a:off x="9443163" y="4108862"/>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4F998330-461E-8FB7-AFFA-BFF3BCF3D259}"/>
                </a:ext>
              </a:extLst>
            </p:cNvPr>
            <p:cNvSpPr>
              <a:spLocks noChangeAspect="1"/>
            </p:cNvSpPr>
            <p:nvPr userDrawn="1"/>
          </p:nvSpPr>
          <p:spPr>
            <a:xfrm rot="5400000">
              <a:off x="9903982" y="5947109"/>
              <a:ext cx="451589" cy="451589"/>
            </a:xfrm>
            <a:prstGeom prst="rect">
              <a:avLst/>
            </a:prstGeom>
            <a:solidFill>
              <a:schemeClr val="bg1">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192ED98D-1F09-EEC7-E4BF-ADAEDD7BAB41}"/>
                </a:ext>
              </a:extLst>
            </p:cNvPr>
            <p:cNvSpPr>
              <a:spLocks noChangeAspect="1"/>
            </p:cNvSpPr>
            <p:nvPr userDrawn="1"/>
          </p:nvSpPr>
          <p:spPr>
            <a:xfrm rot="5400000">
              <a:off x="9414667" y="6398698"/>
              <a:ext cx="482973" cy="482973"/>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87E299CD-E7F4-F3C8-9925-A41C1E86681E}"/>
                </a:ext>
              </a:extLst>
            </p:cNvPr>
            <p:cNvSpPr>
              <a:spLocks noChangeAspect="1"/>
            </p:cNvSpPr>
            <p:nvPr userDrawn="1"/>
          </p:nvSpPr>
          <p:spPr>
            <a:xfrm rot="5400000">
              <a:off x="10361913" y="5687530"/>
              <a:ext cx="259579" cy="259579"/>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08846D89-D258-E6E8-349B-9442797C2811}"/>
                </a:ext>
              </a:extLst>
            </p:cNvPr>
            <p:cNvSpPr>
              <a:spLocks noChangeAspect="1"/>
            </p:cNvSpPr>
            <p:nvPr userDrawn="1"/>
          </p:nvSpPr>
          <p:spPr>
            <a:xfrm rot="5400000">
              <a:off x="10628414" y="5322711"/>
              <a:ext cx="357897" cy="357897"/>
            </a:xfrm>
            <a:prstGeom prst="rect">
              <a:avLst/>
            </a:prstGeom>
            <a:solidFill>
              <a:schemeClr val="bg1">
                <a:lumMod val="6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CD9C1151-DF84-0535-0357-C28784C5015F}"/>
                </a:ext>
              </a:extLst>
            </p:cNvPr>
            <p:cNvSpPr>
              <a:spLocks noChangeAspect="1"/>
            </p:cNvSpPr>
            <p:nvPr userDrawn="1"/>
          </p:nvSpPr>
          <p:spPr>
            <a:xfrm rot="5400000">
              <a:off x="10986311" y="4876560"/>
              <a:ext cx="445324" cy="445324"/>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6A9BBA27-F133-AC75-54D6-D6041ECD29AF}"/>
                </a:ext>
              </a:extLst>
            </p:cNvPr>
            <p:cNvSpPr>
              <a:spLocks noChangeAspect="1"/>
            </p:cNvSpPr>
            <p:nvPr userDrawn="1"/>
          </p:nvSpPr>
          <p:spPr>
            <a:xfrm rot="5400000">
              <a:off x="11431635" y="4585937"/>
              <a:ext cx="289796" cy="289796"/>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CF1080E3-C1AE-2B0D-9DAF-9EE7A30EE739}"/>
                </a:ext>
              </a:extLst>
            </p:cNvPr>
            <p:cNvSpPr>
              <a:spLocks noChangeAspect="1"/>
            </p:cNvSpPr>
            <p:nvPr userDrawn="1"/>
          </p:nvSpPr>
          <p:spPr>
            <a:xfrm rot="5400000">
              <a:off x="11721430" y="4103492"/>
              <a:ext cx="482444" cy="482444"/>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33F2013B-5A8E-B069-3217-6CCFD889F1FE}"/>
                </a:ext>
              </a:extLst>
            </p:cNvPr>
            <p:cNvSpPr>
              <a:spLocks noChangeAspect="1"/>
            </p:cNvSpPr>
            <p:nvPr userDrawn="1"/>
          </p:nvSpPr>
          <p:spPr>
            <a:xfrm rot="5400000">
              <a:off x="11329426" y="4725219"/>
              <a:ext cx="247107" cy="247107"/>
            </a:xfrm>
            <a:prstGeom prst="rect">
              <a:avLst/>
            </a:prstGeom>
            <a:solidFill>
              <a:srgbClr val="E6E7E8"/>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408925871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6_SECTION">
    <p:bg>
      <p:bgPr>
        <a:solidFill>
          <a:schemeClr val="bg1"/>
        </a:solidFill>
        <a:effectLst/>
      </p:bgPr>
    </p:bg>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grpSp>
        <p:nvGrpSpPr>
          <p:cNvPr id="4" name="Group 3">
            <a:extLst>
              <a:ext uri="{FF2B5EF4-FFF2-40B4-BE49-F238E27FC236}">
                <a16:creationId xmlns:a16="http://schemas.microsoft.com/office/drawing/2014/main" id="{ECB3C644-2F15-4F0E-662D-B11ED1E6FB6B}"/>
              </a:ext>
            </a:extLst>
          </p:cNvPr>
          <p:cNvGrpSpPr/>
          <p:nvPr/>
        </p:nvGrpSpPr>
        <p:grpSpPr>
          <a:xfrm>
            <a:off x="10446053" y="5130800"/>
            <a:ext cx="1757822" cy="1750871"/>
            <a:chOff x="9414667" y="4103492"/>
            <a:chExt cx="2789208" cy="2778179"/>
          </a:xfrm>
        </p:grpSpPr>
        <p:sp>
          <p:nvSpPr>
            <p:cNvPr id="5" name="Right Triangle 4">
              <a:extLst>
                <a:ext uri="{FF2B5EF4-FFF2-40B4-BE49-F238E27FC236}">
                  <a16:creationId xmlns:a16="http://schemas.microsoft.com/office/drawing/2014/main" id="{D8629AEB-F325-C7CC-7360-8D828DD85F34}"/>
                </a:ext>
              </a:extLst>
            </p:cNvPr>
            <p:cNvSpPr/>
            <p:nvPr/>
          </p:nvSpPr>
          <p:spPr>
            <a:xfrm rot="16200000">
              <a:off x="9443163" y="4108862"/>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F9F54E0-8153-EF4C-FBAD-8E32CCFA0CE9}"/>
                </a:ext>
              </a:extLst>
            </p:cNvPr>
            <p:cNvSpPr>
              <a:spLocks noChangeAspect="1"/>
            </p:cNvSpPr>
            <p:nvPr userDrawn="1"/>
          </p:nvSpPr>
          <p:spPr>
            <a:xfrm rot="5400000">
              <a:off x="9903982" y="5947109"/>
              <a:ext cx="451589" cy="451589"/>
            </a:xfrm>
            <a:prstGeom prst="rect">
              <a:avLst/>
            </a:prstGeom>
            <a:solidFill>
              <a:schemeClr val="bg1">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C44B698E-130C-8036-C588-59178CD13E43}"/>
                </a:ext>
              </a:extLst>
            </p:cNvPr>
            <p:cNvSpPr>
              <a:spLocks noChangeAspect="1"/>
            </p:cNvSpPr>
            <p:nvPr userDrawn="1"/>
          </p:nvSpPr>
          <p:spPr>
            <a:xfrm rot="5400000">
              <a:off x="9414667" y="6398698"/>
              <a:ext cx="482973" cy="482973"/>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 name="Rectangle 17">
              <a:extLst>
                <a:ext uri="{FF2B5EF4-FFF2-40B4-BE49-F238E27FC236}">
                  <a16:creationId xmlns:a16="http://schemas.microsoft.com/office/drawing/2014/main" id="{75A03940-9358-C0DF-9472-817A14C1E3A4}"/>
                </a:ext>
              </a:extLst>
            </p:cNvPr>
            <p:cNvSpPr>
              <a:spLocks noChangeAspect="1"/>
            </p:cNvSpPr>
            <p:nvPr userDrawn="1"/>
          </p:nvSpPr>
          <p:spPr>
            <a:xfrm rot="5400000">
              <a:off x="10361913" y="5687530"/>
              <a:ext cx="259579" cy="259579"/>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 name="Rectangle 18">
              <a:extLst>
                <a:ext uri="{FF2B5EF4-FFF2-40B4-BE49-F238E27FC236}">
                  <a16:creationId xmlns:a16="http://schemas.microsoft.com/office/drawing/2014/main" id="{CCB076A0-F4D7-66D9-F661-33381EA70172}"/>
                </a:ext>
              </a:extLst>
            </p:cNvPr>
            <p:cNvSpPr>
              <a:spLocks noChangeAspect="1"/>
            </p:cNvSpPr>
            <p:nvPr userDrawn="1"/>
          </p:nvSpPr>
          <p:spPr>
            <a:xfrm rot="5400000">
              <a:off x="10628414" y="5322711"/>
              <a:ext cx="357897" cy="357897"/>
            </a:xfrm>
            <a:prstGeom prst="rect">
              <a:avLst/>
            </a:prstGeom>
            <a:solidFill>
              <a:schemeClr val="bg1">
                <a:lumMod val="6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1" name="Rectangle 20">
              <a:extLst>
                <a:ext uri="{FF2B5EF4-FFF2-40B4-BE49-F238E27FC236}">
                  <a16:creationId xmlns:a16="http://schemas.microsoft.com/office/drawing/2014/main" id="{38AF2599-3995-0AEA-27F5-5D0AEDCF66A7}"/>
                </a:ext>
              </a:extLst>
            </p:cNvPr>
            <p:cNvSpPr>
              <a:spLocks noChangeAspect="1"/>
            </p:cNvSpPr>
            <p:nvPr userDrawn="1"/>
          </p:nvSpPr>
          <p:spPr>
            <a:xfrm rot="5400000">
              <a:off x="10986311" y="4876560"/>
              <a:ext cx="445324" cy="445324"/>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2" name="Rectangle 21">
              <a:extLst>
                <a:ext uri="{FF2B5EF4-FFF2-40B4-BE49-F238E27FC236}">
                  <a16:creationId xmlns:a16="http://schemas.microsoft.com/office/drawing/2014/main" id="{579DD9C2-0C5A-BD0B-5C62-8992BA8C5B55}"/>
                </a:ext>
              </a:extLst>
            </p:cNvPr>
            <p:cNvSpPr>
              <a:spLocks noChangeAspect="1"/>
            </p:cNvSpPr>
            <p:nvPr userDrawn="1"/>
          </p:nvSpPr>
          <p:spPr>
            <a:xfrm rot="5400000">
              <a:off x="11431635" y="4585937"/>
              <a:ext cx="289796" cy="289796"/>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3" name="Rectangle 22">
              <a:extLst>
                <a:ext uri="{FF2B5EF4-FFF2-40B4-BE49-F238E27FC236}">
                  <a16:creationId xmlns:a16="http://schemas.microsoft.com/office/drawing/2014/main" id="{C5E6E856-518C-2C10-60AF-EB62B4187C44}"/>
                </a:ext>
              </a:extLst>
            </p:cNvPr>
            <p:cNvSpPr>
              <a:spLocks noChangeAspect="1"/>
            </p:cNvSpPr>
            <p:nvPr userDrawn="1"/>
          </p:nvSpPr>
          <p:spPr>
            <a:xfrm rot="5400000">
              <a:off x="11721430" y="4103492"/>
              <a:ext cx="482444" cy="482444"/>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4" name="Rectangle 23">
              <a:extLst>
                <a:ext uri="{FF2B5EF4-FFF2-40B4-BE49-F238E27FC236}">
                  <a16:creationId xmlns:a16="http://schemas.microsoft.com/office/drawing/2014/main" id="{7BAE90B7-3F81-C67B-465C-681384DF46ED}"/>
                </a:ext>
              </a:extLst>
            </p:cNvPr>
            <p:cNvSpPr>
              <a:spLocks noChangeAspect="1"/>
            </p:cNvSpPr>
            <p:nvPr userDrawn="1"/>
          </p:nvSpPr>
          <p:spPr>
            <a:xfrm rot="5400000">
              <a:off x="11329426" y="4725219"/>
              <a:ext cx="247107" cy="247107"/>
            </a:xfrm>
            <a:prstGeom prst="rect">
              <a:avLst/>
            </a:prstGeom>
            <a:solidFill>
              <a:srgbClr val="E6E7E8"/>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bg1">
                    <a:lumMod val="95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68870466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4_SECTION">
    <p:bg>
      <p:bgPr>
        <a:solidFill>
          <a:schemeClr val="bg1"/>
        </a:solidFill>
        <a:effectLst/>
      </p:bgPr>
    </p:bg>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grpSp>
        <p:nvGrpSpPr>
          <p:cNvPr id="35" name="Group 34">
            <a:extLst>
              <a:ext uri="{FF2B5EF4-FFF2-40B4-BE49-F238E27FC236}">
                <a16:creationId xmlns:a16="http://schemas.microsoft.com/office/drawing/2014/main" id="{F02F5273-6AEA-75BE-C13F-F46519C6442F}"/>
              </a:ext>
            </a:extLst>
          </p:cNvPr>
          <p:cNvGrpSpPr>
            <a:grpSpLocks noChangeAspect="1"/>
          </p:cNvGrpSpPr>
          <p:nvPr/>
        </p:nvGrpSpPr>
        <p:grpSpPr>
          <a:xfrm>
            <a:off x="10445496" y="5111496"/>
            <a:ext cx="1746503" cy="1746504"/>
            <a:chOff x="9835689" y="4501388"/>
            <a:chExt cx="2368185" cy="2368186"/>
          </a:xfrm>
        </p:grpSpPr>
        <p:sp>
          <p:nvSpPr>
            <p:cNvPr id="36" name="Right Triangle 35">
              <a:extLst>
                <a:ext uri="{FF2B5EF4-FFF2-40B4-BE49-F238E27FC236}">
                  <a16:creationId xmlns:a16="http://schemas.microsoft.com/office/drawing/2014/main" id="{5A76E87B-2C24-8C5D-7155-9543BDEC7E96}"/>
                </a:ext>
              </a:extLst>
            </p:cNvPr>
            <p:cNvSpPr/>
            <p:nvPr/>
          </p:nvSpPr>
          <p:spPr>
            <a:xfrm rot="16200000">
              <a:off x="9835689" y="4501388"/>
              <a:ext cx="2368185" cy="2368185"/>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925A944C-98E6-1060-3848-1E12268C29B4}"/>
                </a:ext>
              </a:extLst>
            </p:cNvPr>
            <p:cNvSpPr>
              <a:spLocks noChangeAspect="1"/>
            </p:cNvSpPr>
            <p:nvPr userDrawn="1"/>
          </p:nvSpPr>
          <p:spPr>
            <a:xfrm rot="5400000">
              <a:off x="10529002" y="5812510"/>
              <a:ext cx="357397" cy="357397"/>
            </a:xfrm>
            <a:prstGeom prst="rect">
              <a:avLst/>
            </a:prstGeom>
            <a:solidFill>
              <a:srgbClr val="FED10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8" name="Rectangle 37">
              <a:extLst>
                <a:ext uri="{FF2B5EF4-FFF2-40B4-BE49-F238E27FC236}">
                  <a16:creationId xmlns:a16="http://schemas.microsoft.com/office/drawing/2014/main" id="{38FA07DF-24E8-9CB1-3A90-ACB23034BAA8}"/>
                </a:ext>
              </a:extLst>
            </p:cNvPr>
            <p:cNvSpPr>
              <a:spLocks noChangeAspect="1"/>
            </p:cNvSpPr>
            <p:nvPr userDrawn="1"/>
          </p:nvSpPr>
          <p:spPr>
            <a:xfrm rot="5400000">
              <a:off x="10086635" y="6238778"/>
              <a:ext cx="384162" cy="384162"/>
            </a:xfrm>
            <a:prstGeom prst="rect">
              <a:avLst/>
            </a:prstGeom>
            <a:solidFill>
              <a:schemeClr val="accent2"/>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9" name="Rectangle 38">
              <a:extLst>
                <a:ext uri="{FF2B5EF4-FFF2-40B4-BE49-F238E27FC236}">
                  <a16:creationId xmlns:a16="http://schemas.microsoft.com/office/drawing/2014/main" id="{BFCEA332-2D0C-4CAF-75C9-679E44EEE11C}"/>
                </a:ext>
              </a:extLst>
            </p:cNvPr>
            <p:cNvSpPr>
              <a:spLocks noChangeAspect="1"/>
            </p:cNvSpPr>
            <p:nvPr userDrawn="1"/>
          </p:nvSpPr>
          <p:spPr>
            <a:xfrm rot="5400000">
              <a:off x="10347581" y="6115562"/>
              <a:ext cx="246432" cy="246432"/>
            </a:xfrm>
            <a:prstGeom prst="rect">
              <a:avLst/>
            </a:prstGeom>
            <a:solidFill>
              <a:schemeClr val="accent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0" name="Rectangle 39">
              <a:extLst>
                <a:ext uri="{FF2B5EF4-FFF2-40B4-BE49-F238E27FC236}">
                  <a16:creationId xmlns:a16="http://schemas.microsoft.com/office/drawing/2014/main" id="{29C4DEA8-289A-D6E8-84C5-E8B1EF709C2E}"/>
                </a:ext>
              </a:extLst>
            </p:cNvPr>
            <p:cNvSpPr>
              <a:spLocks noChangeAspect="1"/>
            </p:cNvSpPr>
            <p:nvPr userDrawn="1"/>
          </p:nvSpPr>
          <p:spPr>
            <a:xfrm rot="5400000">
              <a:off x="10886299" y="5630028"/>
              <a:ext cx="192088" cy="192088"/>
            </a:xfrm>
            <a:prstGeom prst="rect">
              <a:avLst/>
            </a:prstGeom>
            <a:solidFill>
              <a:schemeClr val="accent4"/>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1" name="Rectangle 40">
              <a:extLst>
                <a:ext uri="{FF2B5EF4-FFF2-40B4-BE49-F238E27FC236}">
                  <a16:creationId xmlns:a16="http://schemas.microsoft.com/office/drawing/2014/main" id="{36CC9C9A-F658-B4DF-33B9-09658EDA84F2}"/>
                </a:ext>
              </a:extLst>
            </p:cNvPr>
            <p:cNvSpPr>
              <a:spLocks noChangeAspect="1"/>
            </p:cNvSpPr>
            <p:nvPr userDrawn="1"/>
          </p:nvSpPr>
          <p:spPr>
            <a:xfrm rot="5400000">
              <a:off x="11078386" y="5355480"/>
              <a:ext cx="274548" cy="274548"/>
            </a:xfrm>
            <a:prstGeom prst="rect">
              <a:avLst/>
            </a:prstGeom>
            <a:solidFill>
              <a:schemeClr val="accent6"/>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2" name="Rectangle 41">
              <a:extLst>
                <a:ext uri="{FF2B5EF4-FFF2-40B4-BE49-F238E27FC236}">
                  <a16:creationId xmlns:a16="http://schemas.microsoft.com/office/drawing/2014/main" id="{B2770F0C-527B-6684-DC3B-18C4655C4242}"/>
                </a:ext>
              </a:extLst>
            </p:cNvPr>
            <p:cNvSpPr>
              <a:spLocks noChangeAspect="1"/>
            </p:cNvSpPr>
            <p:nvPr userDrawn="1"/>
          </p:nvSpPr>
          <p:spPr>
            <a:xfrm rot="5400000">
              <a:off x="11352933" y="5035548"/>
              <a:ext cx="319931" cy="319931"/>
            </a:xfrm>
            <a:prstGeom prst="rect">
              <a:avLst/>
            </a:prstGeom>
            <a:solidFill>
              <a:schemeClr val="accent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3" name="Rectangle 42">
              <a:extLst>
                <a:ext uri="{FF2B5EF4-FFF2-40B4-BE49-F238E27FC236}">
                  <a16:creationId xmlns:a16="http://schemas.microsoft.com/office/drawing/2014/main" id="{2F748B0E-564E-633B-562E-99F4A075F057}"/>
                </a:ext>
              </a:extLst>
            </p:cNvPr>
            <p:cNvSpPr>
              <a:spLocks noChangeAspect="1"/>
            </p:cNvSpPr>
            <p:nvPr userDrawn="1"/>
          </p:nvSpPr>
          <p:spPr>
            <a:xfrm rot="5400000">
              <a:off x="11674801" y="4805457"/>
              <a:ext cx="230090" cy="230090"/>
            </a:xfrm>
            <a:prstGeom prst="rect">
              <a:avLst/>
            </a:prstGeom>
            <a:solidFill>
              <a:srgbClr val="78479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4" name="Rectangle 43">
              <a:extLst>
                <a:ext uri="{FF2B5EF4-FFF2-40B4-BE49-F238E27FC236}">
                  <a16:creationId xmlns:a16="http://schemas.microsoft.com/office/drawing/2014/main" id="{F79E85F4-3884-BEB5-5C54-9E34276D6D72}"/>
                </a:ext>
              </a:extLst>
            </p:cNvPr>
            <p:cNvSpPr>
              <a:spLocks noChangeAspect="1"/>
            </p:cNvSpPr>
            <p:nvPr userDrawn="1"/>
          </p:nvSpPr>
          <p:spPr>
            <a:xfrm rot="5400000">
              <a:off x="11904890" y="4506708"/>
              <a:ext cx="298983" cy="298983"/>
            </a:xfrm>
            <a:prstGeom prst="rect">
              <a:avLst/>
            </a:prstGeom>
            <a:solidFill>
              <a:schemeClr val="tx2"/>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5" name="Rectangle 44">
              <a:extLst>
                <a:ext uri="{FF2B5EF4-FFF2-40B4-BE49-F238E27FC236}">
                  <a16:creationId xmlns:a16="http://schemas.microsoft.com/office/drawing/2014/main" id="{98F12560-B600-97FD-9342-554AC39753C4}"/>
                </a:ext>
              </a:extLst>
            </p:cNvPr>
            <p:cNvSpPr>
              <a:spLocks noChangeAspect="1"/>
            </p:cNvSpPr>
            <p:nvPr userDrawn="1"/>
          </p:nvSpPr>
          <p:spPr>
            <a:xfrm rot="5400000">
              <a:off x="9839998" y="6622939"/>
              <a:ext cx="246635" cy="246635"/>
            </a:xfrm>
            <a:prstGeom prst="rect">
              <a:avLst/>
            </a:prstGeom>
            <a:solidFill>
              <a:schemeClr val="accent5"/>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172282496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7_SECTION">
    <p:bg>
      <p:bgPr>
        <a:solidFill>
          <a:schemeClr val="bg1"/>
        </a:solidFill>
        <a:effectLst/>
      </p:bgPr>
    </p:bg>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
        <p:nvSpPr>
          <p:cNvPr id="2" name="Slide Number Placeholder 13">
            <a:extLst>
              <a:ext uri="{FF2B5EF4-FFF2-40B4-BE49-F238E27FC236}">
                <a16:creationId xmlns:a16="http://schemas.microsoft.com/office/drawing/2014/main" id="{F038C52C-7B98-A709-3BA5-155DF5516223}"/>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185194005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5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B1F08401-05AB-BACD-3C38-5949D512BF53}"/>
              </a:ext>
            </a:extLst>
          </p:cNvPr>
          <p:cNvSpPr/>
          <p:nvPr/>
        </p:nvSpPr>
        <p:spPr>
          <a:xfrm flipH="1" flipV="1">
            <a:off x="3284414"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4">
            <a:extLst>
              <a:ext uri="{FF2B5EF4-FFF2-40B4-BE49-F238E27FC236}">
                <a16:creationId xmlns:a16="http://schemas.microsoft.com/office/drawing/2014/main" id="{DFB8428F-45DE-8647-AF05-9379AFC387E5}"/>
              </a:ext>
            </a:extLst>
          </p:cNvPr>
          <p:cNvSpPr>
            <a:spLocks noGrp="1"/>
          </p:cNvSpPr>
          <p:nvPr>
            <p:ph type="title"/>
          </p:nvPr>
        </p:nvSpPr>
        <p:spPr>
          <a:xfrm>
            <a:off x="7409935" y="2926390"/>
            <a:ext cx="4782065" cy="997196"/>
          </a:xfrm>
          <a:noFill/>
        </p:spPr>
        <p:txBody>
          <a:bodyPr lIns="0" tIns="0" rIns="457200" bIns="0" anchor="b" anchorCtr="0"/>
          <a:lstStyle>
            <a:lvl1pPr algn="r">
              <a:defRPr>
                <a:solidFill>
                  <a:schemeClr val="accent1"/>
                </a:solidFill>
              </a:defRPr>
            </a:lvl1pPr>
          </a:lstStyle>
          <a:p>
            <a:r>
              <a:rPr lang="en-US"/>
              <a:t>Click to edit Master title style</a:t>
            </a:r>
          </a:p>
        </p:txBody>
      </p:sp>
      <p:sp>
        <p:nvSpPr>
          <p:cNvPr id="2" name="Right Triangle 1">
            <a:extLst>
              <a:ext uri="{FF2B5EF4-FFF2-40B4-BE49-F238E27FC236}">
                <a16:creationId xmlns:a16="http://schemas.microsoft.com/office/drawing/2014/main" id="{1040398A-55C8-A919-9FE3-EA5A2F1F72FB}"/>
              </a:ext>
            </a:extLst>
          </p:cNvPr>
          <p:cNvSpPr/>
          <p:nvPr/>
        </p:nvSpPr>
        <p:spPr>
          <a:xfrm rot="16200000">
            <a:off x="9431288" y="4108941"/>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4D977734-E650-9616-7527-41C2DF2534AF}"/>
              </a:ext>
            </a:extLst>
          </p:cNvPr>
          <p:cNvSpPr>
            <a:spLocks noChangeAspect="1"/>
          </p:cNvSpPr>
          <p:nvPr/>
        </p:nvSpPr>
        <p:spPr>
          <a:xfrm rot="5400000">
            <a:off x="9892107" y="5947188"/>
            <a:ext cx="451589" cy="451589"/>
          </a:xfrm>
          <a:prstGeom prst="rect">
            <a:avLst/>
          </a:prstGeom>
          <a:solidFill>
            <a:schemeClr val="accent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Rectangle 5">
            <a:extLst>
              <a:ext uri="{FF2B5EF4-FFF2-40B4-BE49-F238E27FC236}">
                <a16:creationId xmlns:a16="http://schemas.microsoft.com/office/drawing/2014/main" id="{EBBB8266-D4DD-4D24-C253-15D9F3BC6A6F}"/>
              </a:ext>
            </a:extLst>
          </p:cNvPr>
          <p:cNvSpPr>
            <a:spLocks noChangeAspect="1"/>
          </p:cNvSpPr>
          <p:nvPr/>
        </p:nvSpPr>
        <p:spPr>
          <a:xfrm rot="5400000">
            <a:off x="9402792" y="6398777"/>
            <a:ext cx="482973" cy="482973"/>
          </a:xfrm>
          <a:prstGeom prst="rect">
            <a:avLst/>
          </a:prstGeom>
          <a:solidFill>
            <a:schemeClr val="accent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8B0794A2-D67D-44DA-6C0C-F7874165F17E}"/>
              </a:ext>
            </a:extLst>
          </p:cNvPr>
          <p:cNvSpPr>
            <a:spLocks noChangeAspect="1"/>
          </p:cNvSpPr>
          <p:nvPr/>
        </p:nvSpPr>
        <p:spPr>
          <a:xfrm rot="5400000">
            <a:off x="10350038" y="5687609"/>
            <a:ext cx="259579" cy="259579"/>
          </a:xfrm>
          <a:prstGeom prst="rect">
            <a:avLst/>
          </a:prstGeom>
          <a:solidFill>
            <a:schemeClr val="accent5"/>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AB583381-66B6-8F0C-546E-85FAA3541E39}"/>
              </a:ext>
            </a:extLst>
          </p:cNvPr>
          <p:cNvSpPr>
            <a:spLocks noChangeAspect="1"/>
          </p:cNvSpPr>
          <p:nvPr/>
        </p:nvSpPr>
        <p:spPr>
          <a:xfrm rot="5400000">
            <a:off x="10616539" y="5322790"/>
            <a:ext cx="357897" cy="357897"/>
          </a:xfrm>
          <a:prstGeom prst="rect">
            <a:avLst/>
          </a:prstGeom>
          <a:solidFill>
            <a:schemeClr val="accent4"/>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 name="Rectangle 10">
            <a:extLst>
              <a:ext uri="{FF2B5EF4-FFF2-40B4-BE49-F238E27FC236}">
                <a16:creationId xmlns:a16="http://schemas.microsoft.com/office/drawing/2014/main" id="{E702A9F3-3828-BD04-628C-910CDBBA7FDA}"/>
              </a:ext>
            </a:extLst>
          </p:cNvPr>
          <p:cNvSpPr>
            <a:spLocks noChangeAspect="1"/>
          </p:cNvSpPr>
          <p:nvPr/>
        </p:nvSpPr>
        <p:spPr>
          <a:xfrm rot="5400000">
            <a:off x="10974436" y="4876639"/>
            <a:ext cx="445324" cy="445324"/>
          </a:xfrm>
          <a:prstGeom prst="rect">
            <a:avLst/>
          </a:prstGeom>
          <a:solidFill>
            <a:srgbClr val="FED10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261B9257-7671-3FE2-8D16-BEE21155BB56}"/>
              </a:ext>
            </a:extLst>
          </p:cNvPr>
          <p:cNvSpPr>
            <a:spLocks noChangeAspect="1"/>
          </p:cNvSpPr>
          <p:nvPr/>
        </p:nvSpPr>
        <p:spPr>
          <a:xfrm rot="5400000">
            <a:off x="11419760" y="4586016"/>
            <a:ext cx="289796" cy="289796"/>
          </a:xfrm>
          <a:prstGeom prst="rect">
            <a:avLst/>
          </a:prstGeom>
          <a:solidFill>
            <a:srgbClr val="78479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83A5D0E7-9D1D-598F-C984-B7D7745DA513}"/>
              </a:ext>
            </a:extLst>
          </p:cNvPr>
          <p:cNvSpPr>
            <a:spLocks noChangeAspect="1"/>
          </p:cNvSpPr>
          <p:nvPr/>
        </p:nvSpPr>
        <p:spPr>
          <a:xfrm rot="5400000">
            <a:off x="11709555" y="4103571"/>
            <a:ext cx="482444" cy="482444"/>
          </a:xfrm>
          <a:prstGeom prst="rect">
            <a:avLst/>
          </a:prstGeom>
          <a:solidFill>
            <a:schemeClr val="tx2"/>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4" name="Rectangle 13">
            <a:extLst>
              <a:ext uri="{FF2B5EF4-FFF2-40B4-BE49-F238E27FC236}">
                <a16:creationId xmlns:a16="http://schemas.microsoft.com/office/drawing/2014/main" id="{AA8BFE05-7F53-664D-5CAF-E88980DFE34F}"/>
              </a:ext>
            </a:extLst>
          </p:cNvPr>
          <p:cNvSpPr>
            <a:spLocks noChangeAspect="1"/>
          </p:cNvSpPr>
          <p:nvPr/>
        </p:nvSpPr>
        <p:spPr>
          <a:xfrm rot="5400000">
            <a:off x="11317551" y="4725298"/>
            <a:ext cx="247107" cy="247107"/>
          </a:xfrm>
          <a:prstGeom prst="rect">
            <a:avLst/>
          </a:prstGeom>
          <a:solidFill>
            <a:schemeClr val="accent6"/>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5" name="Slide Number Placeholder 13">
            <a:extLst>
              <a:ext uri="{FF2B5EF4-FFF2-40B4-BE49-F238E27FC236}">
                <a16:creationId xmlns:a16="http://schemas.microsoft.com/office/drawing/2014/main" id="{34364C9A-E6D5-907D-4D84-B507204DAE6B}"/>
              </a:ext>
            </a:extLst>
          </p:cNvPr>
          <p:cNvSpPr>
            <a:spLocks noGrp="1"/>
          </p:cNvSpPr>
          <p:nvPr>
            <p:ph type="sldNum" sz="quarter" idx="10"/>
          </p:nvPr>
        </p:nvSpPr>
        <p:spPr>
          <a:xfrm>
            <a:off x="9533558" y="6454274"/>
            <a:ext cx="2128788" cy="169277"/>
          </a:xfrm>
        </p:spPr>
        <p:txBody>
          <a:bodyPr/>
          <a:lstStyle>
            <a:lvl1pPr>
              <a:defRPr b="0" i="0">
                <a:solidFill>
                  <a:schemeClr val="bg1">
                    <a:lumMod val="95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118764613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2" name="Text Placeholder 11">
            <a:extLst>
              <a:ext uri="{FF2B5EF4-FFF2-40B4-BE49-F238E27FC236}">
                <a16:creationId xmlns:a16="http://schemas.microsoft.com/office/drawing/2014/main" id="{277B3579-C8DF-DA48-9ADE-06832BB052B7}"/>
              </a:ext>
            </a:extLst>
          </p:cNvPr>
          <p:cNvSpPr>
            <a:spLocks noGrp="1"/>
          </p:cNvSpPr>
          <p:nvPr>
            <p:ph type="body" sz="quarter" idx="11"/>
          </p:nvPr>
        </p:nvSpPr>
        <p:spPr>
          <a:xfrm>
            <a:off x="728420" y="1400119"/>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ADDED8AC-F820-6843-BC7B-6D95A020A2FB}"/>
              </a:ext>
            </a:extLst>
          </p:cNvPr>
          <p:cNvSpPr>
            <a:spLocks noGrp="1"/>
          </p:cNvSpPr>
          <p:nvPr>
            <p:ph type="body" sz="quarter" idx="13"/>
          </p:nvPr>
        </p:nvSpPr>
        <p:spPr>
          <a:xfrm>
            <a:off x="728420" y="2059335"/>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r>
              <a:rPr lang="en-US"/>
              <a:t>Click icon to add picture</a:t>
            </a:r>
          </a:p>
        </p:txBody>
      </p:sp>
      <p:sp>
        <p:nvSpPr>
          <p:cNvPr id="14" name="Text Placeholder 11">
            <a:extLst>
              <a:ext uri="{FF2B5EF4-FFF2-40B4-BE49-F238E27FC236}">
                <a16:creationId xmlns:a16="http://schemas.microsoft.com/office/drawing/2014/main" id="{8DF7EA24-7F4B-1346-8376-6A7E79ED15DB}"/>
              </a:ext>
            </a:extLst>
          </p:cNvPr>
          <p:cNvSpPr>
            <a:spLocks noGrp="1"/>
          </p:cNvSpPr>
          <p:nvPr>
            <p:ph type="body" sz="quarter" idx="15"/>
          </p:nvPr>
        </p:nvSpPr>
        <p:spPr>
          <a:xfrm>
            <a:off x="728420" y="3011118"/>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1">
            <a:extLst>
              <a:ext uri="{FF2B5EF4-FFF2-40B4-BE49-F238E27FC236}">
                <a16:creationId xmlns:a16="http://schemas.microsoft.com/office/drawing/2014/main" id="{C89C2F49-E7AC-B641-B5BD-35789BA21E95}"/>
              </a:ext>
            </a:extLst>
          </p:cNvPr>
          <p:cNvSpPr>
            <a:spLocks noGrp="1"/>
          </p:cNvSpPr>
          <p:nvPr>
            <p:ph type="body" sz="quarter" idx="16"/>
          </p:nvPr>
        </p:nvSpPr>
        <p:spPr>
          <a:xfrm>
            <a:off x="728420" y="3688520"/>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Tree>
    <p:extLst>
      <p:ext uri="{BB962C8B-B14F-4D97-AF65-F5344CB8AC3E}">
        <p14:creationId xmlns:p14="http://schemas.microsoft.com/office/powerpoint/2010/main" val="380819201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1_COVER">
    <p:bg>
      <p:bgPr>
        <a:solidFill>
          <a:schemeClr val="bg1"/>
        </a:solidFill>
        <a:effectLst/>
      </p:bgPr>
    </p:bg>
    <p:spTree>
      <p:nvGrpSpPr>
        <p:cNvPr id="1" name=""/>
        <p:cNvGrpSpPr/>
        <p:nvPr/>
      </p:nvGrpSpPr>
      <p:grpSpPr>
        <a:xfrm>
          <a:off x="0" y="0"/>
          <a:ext cx="0" cy="0"/>
          <a:chOff x="0" y="0"/>
          <a:chExt cx="0" cy="0"/>
        </a:xfrm>
      </p:grpSpPr>
      <p:pic>
        <p:nvPicPr>
          <p:cNvPr id="9" name="Picture 8" descr="Two people sitting on a bench&#10;&#10;Description automatically generated with low confidence">
            <a:extLst>
              <a:ext uri="{FF2B5EF4-FFF2-40B4-BE49-F238E27FC236}">
                <a16:creationId xmlns:a16="http://schemas.microsoft.com/office/drawing/2014/main" id="{B8EE4D0B-CC49-914B-B029-EF3B29BA97F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1"/>
            <a:ext cx="10144601" cy="6858000"/>
          </a:xfrm>
          <a:custGeom>
            <a:avLst/>
            <a:gdLst>
              <a:gd name="connsiteX0" fmla="*/ 0 w 10144601"/>
              <a:gd name="connsiteY0" fmla="*/ 0 h 6858000"/>
              <a:gd name="connsiteX1" fmla="*/ 10144601 w 10144601"/>
              <a:gd name="connsiteY1" fmla="*/ 0 h 6858000"/>
              <a:gd name="connsiteX2" fmla="*/ 3286601 w 10144601"/>
              <a:gd name="connsiteY2" fmla="*/ 6858000 h 6858000"/>
              <a:gd name="connsiteX3" fmla="*/ 0 w 101446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144601" h="6858000">
                <a:moveTo>
                  <a:pt x="0" y="0"/>
                </a:moveTo>
                <a:lnTo>
                  <a:pt x="10144601" y="0"/>
                </a:lnTo>
                <a:lnTo>
                  <a:pt x="3286601" y="6858000"/>
                </a:lnTo>
                <a:lnTo>
                  <a:pt x="0" y="6858000"/>
                </a:lnTo>
                <a:close/>
              </a:path>
            </a:pathLst>
          </a:custGeom>
        </p:spPr>
      </p:pic>
      <p:sp>
        <p:nvSpPr>
          <p:cNvPr id="2" name="Right Triangle 1">
            <a:extLst>
              <a:ext uri="{FF2B5EF4-FFF2-40B4-BE49-F238E27FC236}">
                <a16:creationId xmlns:a16="http://schemas.microsoft.com/office/drawing/2014/main" id="{D6EFA87A-6878-704E-840E-F5C542B578B3}"/>
              </a:ext>
            </a:extLst>
          </p:cNvPr>
          <p:cNvSpPr/>
          <p:nvPr/>
        </p:nvSpPr>
        <p:spPr>
          <a:xfrm rot="5400000">
            <a:off x="-1" y="-1"/>
            <a:ext cx="3449053" cy="344905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Picture 40">
            <a:extLst>
              <a:ext uri="{FF2B5EF4-FFF2-40B4-BE49-F238E27FC236}">
                <a16:creationId xmlns:a16="http://schemas.microsoft.com/office/drawing/2014/main" id="{F7861F2F-8C6E-C74C-AC68-675359AA363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241824" y="312693"/>
            <a:ext cx="2400300" cy="1183246"/>
          </a:xfrm>
          <a:prstGeom prst="rect">
            <a:avLst/>
          </a:prstGeom>
        </p:spPr>
      </p:pic>
      <p:sp>
        <p:nvSpPr>
          <p:cNvPr id="42" name="TextBox 41">
            <a:extLst>
              <a:ext uri="{FF2B5EF4-FFF2-40B4-BE49-F238E27FC236}">
                <a16:creationId xmlns:a16="http://schemas.microsoft.com/office/drawing/2014/main" id="{69A3831D-B952-3A43-B4DC-C8E7B5DCF7D1}"/>
              </a:ext>
            </a:extLst>
          </p:cNvPr>
          <p:cNvSpPr txBox="1"/>
          <p:nvPr/>
        </p:nvSpPr>
        <p:spPr>
          <a:xfrm>
            <a:off x="4134678" y="5132395"/>
            <a:ext cx="8057321" cy="1154162"/>
          </a:xfrm>
          <a:prstGeom prst="rect">
            <a:avLst/>
          </a:prstGeom>
          <a:noFill/>
        </p:spPr>
        <p:txBody>
          <a:bodyPr wrap="square" lIns="457200" tIns="0" rIns="457200" bIns="0" rtlCol="0" anchor="b" anchorCtr="0">
            <a:noAutofit/>
          </a:bodyPr>
          <a:lstStyle/>
          <a:p>
            <a:pPr algn="l">
              <a:spcAft>
                <a:spcPts val="600"/>
              </a:spcAft>
            </a:pPr>
            <a:r>
              <a:rPr lang="en-US" sz="900">
                <a:solidFill>
                  <a:schemeClr val="tx2">
                    <a:lumMod val="60000"/>
                    <a:lumOff val="40000"/>
                  </a:schemeClr>
                </a:solidFill>
                <a:latin typeface="Arial Narrow" panose="020B0604020202020204" pitchFamily="34" charset="0"/>
                <a:cs typeface="Arial Narrow" panose="020B0604020202020204" pitchFamily="34" charset="0"/>
              </a:rPr>
              <a:t>National Life Group</a:t>
            </a:r>
            <a:r>
              <a:rPr lang="en-US" sz="900" baseline="30000">
                <a:solidFill>
                  <a:schemeClr val="tx2">
                    <a:lumMod val="60000"/>
                    <a:lumOff val="40000"/>
                  </a:schemeClr>
                </a:solidFill>
                <a:latin typeface="Arial Narrow" panose="020B0604020202020204" pitchFamily="34" charset="0"/>
                <a:cs typeface="Arial Narrow" panose="020B0604020202020204" pitchFamily="34" charset="0"/>
              </a:rPr>
              <a:t>®</a:t>
            </a:r>
            <a:r>
              <a:rPr lang="en-US" sz="900">
                <a:solidFill>
                  <a:schemeClr val="tx2">
                    <a:lumMod val="60000"/>
                    <a:lumOff val="40000"/>
                  </a:schemeClr>
                </a:solidFill>
                <a:latin typeface="Arial Narrow" panose="020B0604020202020204" pitchFamily="34" charset="0"/>
                <a:cs typeface="Arial Narrow" panose="020B0604020202020204" pitchFamily="34" charset="0"/>
              </a:rPr>
              <a:t> is a trade name of National Life Insurance Company, founded in Montpelier, VT in 1848, Life Insurance Company of the Southwest, Addison, TX, chartered in 1955, and their affiliates. Each company of National Life Group is solely responsible for its own financial condition and contractual obligations. Life Insurance Company of the Southwest is not an authorized insurer in New York and does not conduct insurance business in New York.</a:t>
            </a:r>
          </a:p>
          <a:p>
            <a:pPr algn="l">
              <a:spcAft>
                <a:spcPts val="600"/>
              </a:spcAft>
            </a:pPr>
            <a:r>
              <a:rPr lang="en-US" sz="900">
                <a:solidFill>
                  <a:schemeClr val="tx2">
                    <a:lumMod val="60000"/>
                    <a:lumOff val="40000"/>
                  </a:schemeClr>
                </a:solidFill>
                <a:latin typeface="Arial Narrow" panose="020B0604020202020204" pitchFamily="34" charset="0"/>
                <a:cs typeface="Arial Narrow" panose="020B0604020202020204" pitchFamily="34" charset="0"/>
              </a:rPr>
              <a:t>This presentation may not be recorded, copied, transmitted or otherwise disseminated without the express written permission of National Life Group. </a:t>
            </a:r>
          </a:p>
        </p:txBody>
      </p:sp>
    </p:spTree>
    <p:extLst>
      <p:ext uri="{BB962C8B-B14F-4D97-AF65-F5344CB8AC3E}">
        <p14:creationId xmlns:p14="http://schemas.microsoft.com/office/powerpoint/2010/main" val="82642432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2" name="Text Placeholder 11">
            <a:extLst>
              <a:ext uri="{FF2B5EF4-FFF2-40B4-BE49-F238E27FC236}">
                <a16:creationId xmlns:a16="http://schemas.microsoft.com/office/drawing/2014/main" id="{277B3579-C8DF-DA48-9ADE-06832BB052B7}"/>
              </a:ext>
            </a:extLst>
          </p:cNvPr>
          <p:cNvSpPr>
            <a:spLocks noGrp="1"/>
          </p:cNvSpPr>
          <p:nvPr>
            <p:ph type="body" sz="quarter" idx="11"/>
          </p:nvPr>
        </p:nvSpPr>
        <p:spPr>
          <a:xfrm>
            <a:off x="728420" y="1400119"/>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ADDED8AC-F820-6843-BC7B-6D95A020A2FB}"/>
              </a:ext>
            </a:extLst>
          </p:cNvPr>
          <p:cNvSpPr>
            <a:spLocks noGrp="1"/>
          </p:cNvSpPr>
          <p:nvPr>
            <p:ph type="body" sz="quarter" idx="13"/>
          </p:nvPr>
        </p:nvSpPr>
        <p:spPr>
          <a:xfrm>
            <a:off x="728420" y="2059335"/>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r>
              <a:rPr lang="en-US"/>
              <a:t>Click icon to add picture</a:t>
            </a:r>
          </a:p>
        </p:txBody>
      </p:sp>
      <p:sp>
        <p:nvSpPr>
          <p:cNvPr id="14" name="Text Placeholder 11">
            <a:extLst>
              <a:ext uri="{FF2B5EF4-FFF2-40B4-BE49-F238E27FC236}">
                <a16:creationId xmlns:a16="http://schemas.microsoft.com/office/drawing/2014/main" id="{8DF7EA24-7F4B-1346-8376-6A7E79ED15DB}"/>
              </a:ext>
            </a:extLst>
          </p:cNvPr>
          <p:cNvSpPr>
            <a:spLocks noGrp="1"/>
          </p:cNvSpPr>
          <p:nvPr>
            <p:ph type="body" sz="quarter" idx="15"/>
          </p:nvPr>
        </p:nvSpPr>
        <p:spPr>
          <a:xfrm>
            <a:off x="728420" y="3011118"/>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1">
            <a:extLst>
              <a:ext uri="{FF2B5EF4-FFF2-40B4-BE49-F238E27FC236}">
                <a16:creationId xmlns:a16="http://schemas.microsoft.com/office/drawing/2014/main" id="{C89C2F49-E7AC-B641-B5BD-35789BA21E95}"/>
              </a:ext>
            </a:extLst>
          </p:cNvPr>
          <p:cNvSpPr>
            <a:spLocks noGrp="1"/>
          </p:cNvSpPr>
          <p:nvPr>
            <p:ph type="body" sz="quarter" idx="16"/>
          </p:nvPr>
        </p:nvSpPr>
        <p:spPr>
          <a:xfrm>
            <a:off x="728420" y="3688520"/>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
        <p:nvSpPr>
          <p:cNvPr id="19" name="Footer Placeholder 22">
            <a:extLst>
              <a:ext uri="{FF2B5EF4-FFF2-40B4-BE49-F238E27FC236}">
                <a16:creationId xmlns:a16="http://schemas.microsoft.com/office/drawing/2014/main" id="{0B2631AD-BD13-6B49-9492-9FEB84FCFD1E}"/>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20" name="Slide Number Placeholder 23">
            <a:extLst>
              <a:ext uri="{FF2B5EF4-FFF2-40B4-BE49-F238E27FC236}">
                <a16:creationId xmlns:a16="http://schemas.microsoft.com/office/drawing/2014/main" id="{2FD7ACF0-31D2-324B-B54E-57FCAB2BD245}"/>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  |  </a:t>
            </a:r>
            <a:fld id="{7100E8EA-2210-4425-A1B5-66FC0BB99DA3}" type="slidenum">
              <a:rPr lang="en-US" smtClean="0"/>
              <a:pPr/>
              <a:t>‹#›</a:t>
            </a:fld>
            <a:endParaRPr lang="en-US"/>
          </a:p>
        </p:txBody>
      </p:sp>
    </p:spTree>
    <p:extLst>
      <p:ext uri="{BB962C8B-B14F-4D97-AF65-F5344CB8AC3E}">
        <p14:creationId xmlns:p14="http://schemas.microsoft.com/office/powerpoint/2010/main" val="12592890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a:p>
        </p:txBody>
      </p:sp>
    </p:spTree>
    <p:extLst>
      <p:ext uri="{BB962C8B-B14F-4D97-AF65-F5344CB8AC3E}">
        <p14:creationId xmlns:p14="http://schemas.microsoft.com/office/powerpoint/2010/main" val="52981482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5486400" cy="3291840"/>
          </a:xfrm>
          <a:solidFill>
            <a:schemeClr val="bg1">
              <a:lumMod val="95000"/>
            </a:schemeClr>
          </a:solidFill>
        </p:spPr>
        <p:txBody>
          <a:bodyPr lIns="182880" tIns="640080" rIns="182880" bIns="228600"/>
          <a:lstStyle>
            <a:lvl1pPr marL="14288" indent="-14288">
              <a:buFont typeface="Arial" panose="020B0604020202020204" pitchFamily="34" charset="0"/>
              <a:buNone/>
              <a:tabLst/>
              <a:defRPr/>
            </a:lvl1pPr>
            <a:lvl2pPr marL="14288" indent="-14288">
              <a:buNone/>
              <a:tabLst/>
              <a:defRPr/>
            </a:lvl2pPr>
            <a:lvl3pPr marL="14288" indent="-14288">
              <a:buNone/>
              <a:tabLst/>
              <a:defRPr/>
            </a:lvl3pPr>
            <a:lvl4pPr marL="14288" indent="-14288">
              <a:buNone/>
              <a:tabLst/>
              <a:defRPr/>
            </a:lvl4pPr>
            <a:lvl5pPr marL="14288" indent="-14288">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99E02AD-6213-554A-A56E-3C67E3A2A550}"/>
              </a:ext>
            </a:extLst>
          </p:cNvPr>
          <p:cNvSpPr>
            <a:spLocks noGrp="1"/>
          </p:cNvSpPr>
          <p:nvPr>
            <p:ph type="body" sz="quarter" idx="13"/>
          </p:nvPr>
        </p:nvSpPr>
        <p:spPr>
          <a:xfrm>
            <a:off x="6268719" y="2834640"/>
            <a:ext cx="5486400" cy="3291840"/>
          </a:xfrm>
          <a:solidFill>
            <a:schemeClr val="bg1">
              <a:lumMod val="95000"/>
            </a:schemeClr>
          </a:solidFill>
        </p:spPr>
        <p:txBody>
          <a:bodyPr lIns="182880" tIns="640080" rIns="182880" bIns="228600"/>
          <a:lstStyle>
            <a:lvl1pPr marL="14288" indent="-14288">
              <a:buFont typeface="Arial" panose="020B0604020202020204" pitchFamily="34" charset="0"/>
              <a:buNone/>
              <a:tabLst/>
              <a:defRPr/>
            </a:lvl1pPr>
            <a:lvl2pPr marL="14288" indent="-14288">
              <a:buNone/>
              <a:tabLst/>
              <a:defRPr/>
            </a:lvl2pPr>
            <a:lvl3pPr marL="14288" indent="-14288">
              <a:buNone/>
              <a:tabLst/>
              <a:defRPr/>
            </a:lvl3pPr>
            <a:lvl4pPr marL="14288" indent="-14288">
              <a:buNone/>
              <a:tabLst/>
              <a:defRPr/>
            </a:lvl4pPr>
            <a:lvl5pPr marL="14288" indent="-14288">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Picture Placeholder 10">
            <a:extLst>
              <a:ext uri="{FF2B5EF4-FFF2-40B4-BE49-F238E27FC236}">
                <a16:creationId xmlns:a16="http://schemas.microsoft.com/office/drawing/2014/main" id="{989266DD-44A3-6A47-BE5B-CFB3F93AB4DC}"/>
              </a:ext>
            </a:extLst>
          </p:cNvPr>
          <p:cNvSpPr>
            <a:spLocks noGrp="1"/>
          </p:cNvSpPr>
          <p:nvPr>
            <p:ph type="pic" sz="quarter" idx="14"/>
          </p:nvPr>
        </p:nvSpPr>
        <p:spPr>
          <a:xfrm>
            <a:off x="2262980" y="1166578"/>
            <a:ext cx="1874837" cy="1874837"/>
          </a:xfrm>
          <a:prstGeom prst="rect">
            <a:avLst/>
          </a:prstGeom>
          <a:noFill/>
          <a:ln w="127000">
            <a:noFill/>
          </a:ln>
        </p:spPr>
        <p:txBody>
          <a:bodyPr/>
          <a:lstStyle/>
          <a:p>
            <a:r>
              <a:rPr lang="en-US"/>
              <a:t>Click icon to add picture</a:t>
            </a:r>
          </a:p>
        </p:txBody>
      </p:sp>
      <p:sp>
        <p:nvSpPr>
          <p:cNvPr id="21" name="Picture Placeholder 10">
            <a:extLst>
              <a:ext uri="{FF2B5EF4-FFF2-40B4-BE49-F238E27FC236}">
                <a16:creationId xmlns:a16="http://schemas.microsoft.com/office/drawing/2014/main" id="{73E30ABA-DD36-944B-89CF-EA08105F034F}"/>
              </a:ext>
            </a:extLst>
          </p:cNvPr>
          <p:cNvSpPr>
            <a:spLocks noGrp="1"/>
          </p:cNvSpPr>
          <p:nvPr>
            <p:ph type="pic" sz="quarter" idx="16"/>
          </p:nvPr>
        </p:nvSpPr>
        <p:spPr>
          <a:xfrm>
            <a:off x="8074500" y="1166578"/>
            <a:ext cx="1874837" cy="1874837"/>
          </a:xfrm>
          <a:prstGeom prst="rect">
            <a:avLst/>
          </a:prstGeom>
          <a:noFill/>
          <a:ln w="127000">
            <a:noFill/>
          </a:ln>
        </p:spPr>
        <p:txBody>
          <a:bodyPr/>
          <a:lstStyle/>
          <a:p>
            <a:r>
              <a:rPr lang="en-US"/>
              <a:t>Click icon to add picture</a:t>
            </a:r>
          </a:p>
        </p:txBody>
      </p:sp>
      <p:sp>
        <p:nvSpPr>
          <p:cNvPr id="13" name="Footer Placeholder 22">
            <a:extLst>
              <a:ext uri="{FF2B5EF4-FFF2-40B4-BE49-F238E27FC236}">
                <a16:creationId xmlns:a16="http://schemas.microsoft.com/office/drawing/2014/main" id="{0C4A099D-E83A-B246-9549-8C451C3024BF}"/>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14" name="Slide Number Placeholder 23">
            <a:extLst>
              <a:ext uri="{FF2B5EF4-FFF2-40B4-BE49-F238E27FC236}">
                <a16:creationId xmlns:a16="http://schemas.microsoft.com/office/drawing/2014/main" id="{E156BA7B-0A90-9946-A003-FF848A5808AB}"/>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  |  </a:t>
            </a:r>
            <a:fld id="{7100E8EA-2210-4425-A1B5-66FC0BB99DA3}" type="slidenum">
              <a:rPr lang="en-US" smtClean="0"/>
              <a:pPr/>
              <a:t>‹#›</a:t>
            </a:fld>
            <a:endParaRPr lang="en-US"/>
          </a:p>
        </p:txBody>
      </p:sp>
    </p:spTree>
    <p:extLst>
      <p:ext uri="{BB962C8B-B14F-4D97-AF65-F5344CB8AC3E}">
        <p14:creationId xmlns:p14="http://schemas.microsoft.com/office/powerpoint/2010/main" val="218663816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46B74E60-FD1E-ED4F-B880-DACE0E6F9BE4}"/>
              </a:ext>
            </a:extLst>
          </p:cNvPr>
          <p:cNvSpPr>
            <a:spLocks noGrp="1"/>
          </p:cNvSpPr>
          <p:nvPr>
            <p:ph type="body" sz="quarter" idx="11"/>
          </p:nvPr>
        </p:nvSpPr>
        <p:spPr>
          <a:xfrm>
            <a:off x="3362960"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CECDAE54-97FB-1340-974E-A833AEE1DCB3}"/>
              </a:ext>
            </a:extLst>
          </p:cNvPr>
          <p:cNvSpPr>
            <a:spLocks noGrp="1"/>
          </p:cNvSpPr>
          <p:nvPr>
            <p:ph type="body" sz="quarter" idx="12"/>
          </p:nvPr>
        </p:nvSpPr>
        <p:spPr>
          <a:xfrm>
            <a:off x="9174481"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99E02AD-6213-554A-A56E-3C67E3A2A550}"/>
              </a:ext>
            </a:extLst>
          </p:cNvPr>
          <p:cNvSpPr>
            <a:spLocks noGrp="1"/>
          </p:cNvSpPr>
          <p:nvPr>
            <p:ph type="body" sz="quarter" idx="13"/>
          </p:nvPr>
        </p:nvSpPr>
        <p:spPr>
          <a:xfrm>
            <a:off x="6268721"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Picture Placeholder 10">
            <a:extLst>
              <a:ext uri="{FF2B5EF4-FFF2-40B4-BE49-F238E27FC236}">
                <a16:creationId xmlns:a16="http://schemas.microsoft.com/office/drawing/2014/main" id="{989266DD-44A3-6A47-BE5B-CFB3F93AB4DC}"/>
              </a:ext>
            </a:extLst>
          </p:cNvPr>
          <p:cNvSpPr>
            <a:spLocks noGrp="1"/>
          </p:cNvSpPr>
          <p:nvPr>
            <p:ph type="pic" sz="quarter" idx="14"/>
          </p:nvPr>
        </p:nvSpPr>
        <p:spPr>
          <a:xfrm>
            <a:off x="799940" y="1166578"/>
            <a:ext cx="1874837" cy="1874837"/>
          </a:xfrm>
          <a:prstGeom prst="rect">
            <a:avLst/>
          </a:prstGeom>
          <a:noFill/>
          <a:ln w="127000">
            <a:noFill/>
          </a:ln>
        </p:spPr>
        <p:txBody>
          <a:bodyPr/>
          <a:lstStyle/>
          <a:p>
            <a:r>
              <a:rPr lang="en-US"/>
              <a:t>Click icon to add picture</a:t>
            </a:r>
          </a:p>
        </p:txBody>
      </p:sp>
      <p:sp>
        <p:nvSpPr>
          <p:cNvPr id="20" name="Picture Placeholder 10">
            <a:extLst>
              <a:ext uri="{FF2B5EF4-FFF2-40B4-BE49-F238E27FC236}">
                <a16:creationId xmlns:a16="http://schemas.microsoft.com/office/drawing/2014/main" id="{AAC8A3C8-6BE1-A240-B280-7A58AFB7E3FE}"/>
              </a:ext>
            </a:extLst>
          </p:cNvPr>
          <p:cNvSpPr>
            <a:spLocks noGrp="1"/>
          </p:cNvSpPr>
          <p:nvPr>
            <p:ph type="pic" sz="quarter" idx="15"/>
          </p:nvPr>
        </p:nvSpPr>
        <p:spPr>
          <a:xfrm>
            <a:off x="3705701" y="1166578"/>
            <a:ext cx="1874837" cy="1874837"/>
          </a:xfrm>
          <a:prstGeom prst="rect">
            <a:avLst/>
          </a:prstGeom>
          <a:noFill/>
          <a:ln w="127000">
            <a:noFill/>
          </a:ln>
        </p:spPr>
        <p:txBody>
          <a:bodyPr/>
          <a:lstStyle/>
          <a:p>
            <a:r>
              <a:rPr lang="en-US"/>
              <a:t>Click icon to add picture</a:t>
            </a:r>
          </a:p>
        </p:txBody>
      </p:sp>
      <p:sp>
        <p:nvSpPr>
          <p:cNvPr id="21" name="Picture Placeholder 10">
            <a:extLst>
              <a:ext uri="{FF2B5EF4-FFF2-40B4-BE49-F238E27FC236}">
                <a16:creationId xmlns:a16="http://schemas.microsoft.com/office/drawing/2014/main" id="{73E30ABA-DD36-944B-89CF-EA08105F034F}"/>
              </a:ext>
            </a:extLst>
          </p:cNvPr>
          <p:cNvSpPr>
            <a:spLocks noGrp="1"/>
          </p:cNvSpPr>
          <p:nvPr>
            <p:ph type="pic" sz="quarter" idx="16"/>
          </p:nvPr>
        </p:nvSpPr>
        <p:spPr>
          <a:xfrm>
            <a:off x="6611460" y="1166578"/>
            <a:ext cx="1874837" cy="1874837"/>
          </a:xfrm>
          <a:prstGeom prst="rect">
            <a:avLst/>
          </a:prstGeom>
          <a:noFill/>
          <a:ln w="127000">
            <a:noFill/>
          </a:ln>
        </p:spPr>
        <p:txBody>
          <a:bodyPr/>
          <a:lstStyle/>
          <a:p>
            <a:r>
              <a:rPr lang="en-US"/>
              <a:t>Click icon to add picture</a:t>
            </a:r>
          </a:p>
        </p:txBody>
      </p:sp>
      <p:sp>
        <p:nvSpPr>
          <p:cNvPr id="22" name="Picture Placeholder 10">
            <a:extLst>
              <a:ext uri="{FF2B5EF4-FFF2-40B4-BE49-F238E27FC236}">
                <a16:creationId xmlns:a16="http://schemas.microsoft.com/office/drawing/2014/main" id="{C23A35F9-D265-CF42-BD8E-1BBEACC1DD46}"/>
              </a:ext>
            </a:extLst>
          </p:cNvPr>
          <p:cNvSpPr>
            <a:spLocks noGrp="1"/>
          </p:cNvSpPr>
          <p:nvPr>
            <p:ph type="pic" sz="quarter" idx="17"/>
          </p:nvPr>
        </p:nvSpPr>
        <p:spPr>
          <a:xfrm>
            <a:off x="9522556" y="1166577"/>
            <a:ext cx="1874837" cy="1874837"/>
          </a:xfrm>
          <a:prstGeom prst="rect">
            <a:avLst/>
          </a:prstGeom>
          <a:noFill/>
          <a:ln w="127000">
            <a:noFill/>
          </a:ln>
        </p:spPr>
        <p:txBody>
          <a:bodyPr/>
          <a:lstStyle/>
          <a:p>
            <a:r>
              <a:rPr lang="en-US"/>
              <a:t>Click icon to add picture</a:t>
            </a:r>
          </a:p>
        </p:txBody>
      </p:sp>
      <p:sp>
        <p:nvSpPr>
          <p:cNvPr id="18" name="Footer Placeholder 22">
            <a:extLst>
              <a:ext uri="{FF2B5EF4-FFF2-40B4-BE49-F238E27FC236}">
                <a16:creationId xmlns:a16="http://schemas.microsoft.com/office/drawing/2014/main" id="{E886CD82-C408-8841-A465-83B6D8E3524E}"/>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23" name="Slide Number Placeholder 23">
            <a:extLst>
              <a:ext uri="{FF2B5EF4-FFF2-40B4-BE49-F238E27FC236}">
                <a16:creationId xmlns:a16="http://schemas.microsoft.com/office/drawing/2014/main" id="{8359AFD8-1299-7445-A10B-FFA773FE6232}"/>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  |  </a:t>
            </a:r>
            <a:fld id="{7100E8EA-2210-4425-A1B5-66FC0BB99DA3}" type="slidenum">
              <a:rPr lang="en-US" smtClean="0"/>
              <a:pPr/>
              <a:t>‹#›</a:t>
            </a:fld>
            <a:endParaRPr lang="en-US"/>
          </a:p>
        </p:txBody>
      </p:sp>
    </p:spTree>
    <p:extLst>
      <p:ext uri="{BB962C8B-B14F-4D97-AF65-F5344CB8AC3E}">
        <p14:creationId xmlns:p14="http://schemas.microsoft.com/office/powerpoint/2010/main" val="16515351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46B74E60-FD1E-ED4F-B880-DACE0E6F9BE4}"/>
              </a:ext>
            </a:extLst>
          </p:cNvPr>
          <p:cNvSpPr>
            <a:spLocks noGrp="1"/>
          </p:cNvSpPr>
          <p:nvPr>
            <p:ph type="body" sz="quarter" idx="11"/>
          </p:nvPr>
        </p:nvSpPr>
        <p:spPr>
          <a:xfrm>
            <a:off x="4358640"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CECDAE54-97FB-1340-974E-A833AEE1DCB3}"/>
              </a:ext>
            </a:extLst>
          </p:cNvPr>
          <p:cNvSpPr>
            <a:spLocks noGrp="1"/>
          </p:cNvSpPr>
          <p:nvPr>
            <p:ph type="body" sz="quarter" idx="12"/>
          </p:nvPr>
        </p:nvSpPr>
        <p:spPr>
          <a:xfrm>
            <a:off x="8260081"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a:extLst>
              <a:ext uri="{FF2B5EF4-FFF2-40B4-BE49-F238E27FC236}">
                <a16:creationId xmlns:a16="http://schemas.microsoft.com/office/drawing/2014/main" id="{86655EDF-EB9A-E14C-8C5B-29DBABFE6282}"/>
              </a:ext>
            </a:extLst>
          </p:cNvPr>
          <p:cNvSpPr>
            <a:spLocks noGrp="1"/>
          </p:cNvSpPr>
          <p:nvPr>
            <p:ph type="pic" sz="quarter" idx="13"/>
          </p:nvPr>
        </p:nvSpPr>
        <p:spPr>
          <a:xfrm>
            <a:off x="1257141" y="1166578"/>
            <a:ext cx="1874837" cy="1874837"/>
          </a:xfrm>
          <a:prstGeom prst="rect">
            <a:avLst/>
          </a:prstGeom>
          <a:noFill/>
          <a:ln w="127000">
            <a:noFill/>
          </a:ln>
        </p:spPr>
        <p:txBody>
          <a:bodyPr/>
          <a:lstStyle/>
          <a:p>
            <a:r>
              <a:rPr lang="en-US"/>
              <a:t>Click icon to add picture</a:t>
            </a:r>
          </a:p>
        </p:txBody>
      </p:sp>
      <p:sp>
        <p:nvSpPr>
          <p:cNvPr id="12" name="Picture Placeholder 10">
            <a:extLst>
              <a:ext uri="{FF2B5EF4-FFF2-40B4-BE49-F238E27FC236}">
                <a16:creationId xmlns:a16="http://schemas.microsoft.com/office/drawing/2014/main" id="{7549764D-2A20-BA46-B830-29A2D468A9AA}"/>
              </a:ext>
            </a:extLst>
          </p:cNvPr>
          <p:cNvSpPr>
            <a:spLocks noGrp="1"/>
          </p:cNvSpPr>
          <p:nvPr>
            <p:ph type="pic" sz="quarter" idx="14"/>
          </p:nvPr>
        </p:nvSpPr>
        <p:spPr>
          <a:xfrm>
            <a:off x="5158581" y="1155003"/>
            <a:ext cx="1874837" cy="1874837"/>
          </a:xfrm>
          <a:prstGeom prst="rect">
            <a:avLst/>
          </a:prstGeom>
          <a:noFill/>
          <a:ln w="127000">
            <a:noFill/>
          </a:ln>
        </p:spPr>
        <p:txBody>
          <a:bodyPr/>
          <a:lstStyle/>
          <a:p>
            <a:r>
              <a:rPr lang="en-US"/>
              <a:t>Click icon to add picture</a:t>
            </a:r>
          </a:p>
        </p:txBody>
      </p:sp>
      <p:sp>
        <p:nvSpPr>
          <p:cNvPr id="13" name="Picture Placeholder 10">
            <a:extLst>
              <a:ext uri="{FF2B5EF4-FFF2-40B4-BE49-F238E27FC236}">
                <a16:creationId xmlns:a16="http://schemas.microsoft.com/office/drawing/2014/main" id="{EE51BD8B-A372-4C48-8E4B-771B4F906DFC}"/>
              </a:ext>
            </a:extLst>
          </p:cNvPr>
          <p:cNvSpPr>
            <a:spLocks noGrp="1"/>
          </p:cNvSpPr>
          <p:nvPr>
            <p:ph type="pic" sz="quarter" idx="15"/>
          </p:nvPr>
        </p:nvSpPr>
        <p:spPr>
          <a:xfrm>
            <a:off x="9090500" y="1166577"/>
            <a:ext cx="1874837" cy="1874837"/>
          </a:xfrm>
          <a:prstGeom prst="rect">
            <a:avLst/>
          </a:prstGeom>
          <a:noFill/>
          <a:ln w="127000">
            <a:noFill/>
          </a:ln>
        </p:spPr>
        <p:txBody>
          <a:bodyPr/>
          <a:lstStyle/>
          <a:p>
            <a:r>
              <a:rPr lang="en-US"/>
              <a:t>Click icon to add picture</a:t>
            </a:r>
          </a:p>
        </p:txBody>
      </p:sp>
      <p:sp>
        <p:nvSpPr>
          <p:cNvPr id="17" name="Footer Placeholder 22">
            <a:extLst>
              <a:ext uri="{FF2B5EF4-FFF2-40B4-BE49-F238E27FC236}">
                <a16:creationId xmlns:a16="http://schemas.microsoft.com/office/drawing/2014/main" id="{CA52D34E-06F9-B54B-8DB9-BB438BA762F1}"/>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18" name="Slide Number Placeholder 23">
            <a:extLst>
              <a:ext uri="{FF2B5EF4-FFF2-40B4-BE49-F238E27FC236}">
                <a16:creationId xmlns:a16="http://schemas.microsoft.com/office/drawing/2014/main" id="{1E5D8AD0-333F-9544-8085-66D612AF4AF6}"/>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  |  </a:t>
            </a:r>
            <a:fld id="{7100E8EA-2210-4425-A1B5-66FC0BB99DA3}" type="slidenum">
              <a:rPr lang="en-US" smtClean="0"/>
              <a:pPr/>
              <a:t>‹#›</a:t>
            </a:fld>
            <a:endParaRPr lang="en-US"/>
          </a:p>
        </p:txBody>
      </p:sp>
    </p:spTree>
    <p:extLst>
      <p:ext uri="{BB962C8B-B14F-4D97-AF65-F5344CB8AC3E}">
        <p14:creationId xmlns:p14="http://schemas.microsoft.com/office/powerpoint/2010/main" val="233143136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22">
            <a:extLst>
              <a:ext uri="{FF2B5EF4-FFF2-40B4-BE49-F238E27FC236}">
                <a16:creationId xmlns:a16="http://schemas.microsoft.com/office/drawing/2014/main" id="{C06666FB-60E6-C94E-8034-8DBF302F0302}"/>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6" name="Slide Number Placeholder 23">
            <a:extLst>
              <a:ext uri="{FF2B5EF4-FFF2-40B4-BE49-F238E27FC236}">
                <a16:creationId xmlns:a16="http://schemas.microsoft.com/office/drawing/2014/main" id="{460B4B66-6DB1-7A44-94E3-400D9E80C159}"/>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  |  </a:t>
            </a:r>
            <a:fld id="{7100E8EA-2210-4425-A1B5-66FC0BB99DA3}" type="slidenum">
              <a:rPr lang="en-US" smtClean="0"/>
              <a:pPr/>
              <a:t>‹#›</a:t>
            </a:fld>
            <a:endParaRPr lang="en-US"/>
          </a:p>
        </p:txBody>
      </p:sp>
    </p:spTree>
    <p:extLst>
      <p:ext uri="{BB962C8B-B14F-4D97-AF65-F5344CB8AC3E}">
        <p14:creationId xmlns:p14="http://schemas.microsoft.com/office/powerpoint/2010/main" val="178090770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46695" cy="169277"/>
          </a:xfrm>
        </p:spPr>
        <p:txBody>
          <a:bodyPr/>
          <a:lstStyle>
            <a:lvl1pPr algn="l">
              <a:defRPr>
                <a:solidFill>
                  <a:schemeClr val="tx2"/>
                </a:solidFill>
              </a:defRPr>
            </a:lvl1pPr>
          </a:lstStyle>
          <a:p>
            <a:r>
              <a:rPr lang="en-US"/>
              <a:t>For Internal Use Only - Not for Use with the Public</a:t>
            </a:r>
          </a:p>
        </p:txBody>
      </p:sp>
    </p:spTree>
    <p:extLst>
      <p:ext uri="{BB962C8B-B14F-4D97-AF65-F5344CB8AC3E}">
        <p14:creationId xmlns:p14="http://schemas.microsoft.com/office/powerpoint/2010/main" val="9891740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p:nvPr>
        </p:nvSpPr>
        <p:spPr>
          <a:xfrm>
            <a:off x="0" y="0"/>
            <a:ext cx="14189529"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 name="connsiteX0" fmla="*/ 2543175 w 12177741"/>
              <a:gd name="connsiteY0" fmla="*/ 0 h 6858000"/>
              <a:gd name="connsiteX1" fmla="*/ 9977463 w 12177741"/>
              <a:gd name="connsiteY1" fmla="*/ 0 h 6858000"/>
              <a:gd name="connsiteX2" fmla="*/ 7122601 w 12177741"/>
              <a:gd name="connsiteY2" fmla="*/ 3152503 h 6858000"/>
              <a:gd name="connsiteX3" fmla="*/ 3119465 w 12177741"/>
              <a:gd name="connsiteY3" fmla="*/ 6857998 h 6858000"/>
              <a:gd name="connsiteX4" fmla="*/ 12177740 w 12177741"/>
              <a:gd name="connsiteY4" fmla="*/ 6857998 h 6858000"/>
              <a:gd name="connsiteX5" fmla="*/ 12177740 w 12177741"/>
              <a:gd name="connsiteY5" fmla="*/ 0 h 6858000"/>
              <a:gd name="connsiteX6" fmla="*/ 12177741 w 12177741"/>
              <a:gd name="connsiteY6" fmla="*/ 0 h 6858000"/>
              <a:gd name="connsiteX7" fmla="*/ 12177741 w 12177741"/>
              <a:gd name="connsiteY7" fmla="*/ 6858000 h 6858000"/>
              <a:gd name="connsiteX8" fmla="*/ 0 w 12177741"/>
              <a:gd name="connsiteY8" fmla="*/ 6858000 h 6858000"/>
              <a:gd name="connsiteX9" fmla="*/ 0 w 12177741"/>
              <a:gd name="connsiteY9" fmla="*/ 2543175 h 6858000"/>
              <a:gd name="connsiteX10" fmla="*/ 2543175 w 12177741"/>
              <a:gd name="connsiteY10"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7741" h="6858000">
                <a:moveTo>
                  <a:pt x="2543175" y="0"/>
                </a:moveTo>
                <a:lnTo>
                  <a:pt x="9977463" y="0"/>
                </a:lnTo>
                <a:cubicBezTo>
                  <a:pt x="8973525" y="1001486"/>
                  <a:pt x="8126539" y="2151017"/>
                  <a:pt x="7122601" y="3152503"/>
                </a:cubicBezTo>
                <a:lnTo>
                  <a:pt x="3119465" y="6857998"/>
                </a:lnTo>
                <a:lnTo>
                  <a:pt x="12177740" y="6857998"/>
                </a:lnTo>
                <a:lnTo>
                  <a:pt x="12177740" y="0"/>
                </a:lnTo>
                <a:lnTo>
                  <a:pt x="12177741" y="0"/>
                </a:lnTo>
                <a:lnTo>
                  <a:pt x="12177741" y="6858000"/>
                </a:lnTo>
                <a:lnTo>
                  <a:pt x="0" y="6858000"/>
                </a:lnTo>
                <a:lnTo>
                  <a:pt x="0" y="2543175"/>
                </a:lnTo>
                <a:lnTo>
                  <a:pt x="2543175" y="0"/>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endParaRPr lang="en-US"/>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8055532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7" name="Footer Placeholder 2">
            <a:extLst>
              <a:ext uri="{FF2B5EF4-FFF2-40B4-BE49-F238E27FC236}">
                <a16:creationId xmlns:a16="http://schemas.microsoft.com/office/drawing/2014/main" id="{15E8D040-8A53-78DE-2D21-6256B7115075}"/>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5447957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a:t>Add main bullet point</a:t>
            </a:r>
          </a:p>
          <a:p>
            <a:pPr lvl="0"/>
            <a:r>
              <a:rPr lang="en-US"/>
              <a:t>Add main bullet point</a:t>
            </a:r>
          </a:p>
          <a:p>
            <a:pPr lvl="0"/>
            <a:r>
              <a:rPr lang="en-US"/>
              <a:t>Add main bullet point</a:t>
            </a:r>
          </a:p>
          <a:p>
            <a:pPr lvl="1"/>
            <a:r>
              <a:rPr lang="en-US"/>
              <a:t>Add sub bullet point - use Indent More command to indent</a:t>
            </a:r>
          </a:p>
          <a:p>
            <a:pPr lvl="1"/>
            <a:r>
              <a:rPr lang="en-US"/>
              <a:t>Add sub bullet point</a:t>
            </a:r>
          </a:p>
          <a:p>
            <a:pPr lvl="0"/>
            <a:r>
              <a:rPr lang="en-US"/>
              <a:t>Add main bullet point – use Indent Less command to outdent</a:t>
            </a:r>
          </a:p>
        </p:txBody>
      </p:sp>
    </p:spTree>
    <p:extLst>
      <p:ext uri="{BB962C8B-B14F-4D97-AF65-F5344CB8AC3E}">
        <p14:creationId xmlns:p14="http://schemas.microsoft.com/office/powerpoint/2010/main" val="33130536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2024, National Life Group </a:t>
            </a:r>
            <a:endParaRPr lang="en-US">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a:t>Add main bullet point</a:t>
            </a:r>
          </a:p>
          <a:p>
            <a:pPr lvl="0"/>
            <a:r>
              <a:rPr lang="en-US"/>
              <a:t>Add main bullet point</a:t>
            </a:r>
          </a:p>
          <a:p>
            <a:pPr lvl="0"/>
            <a:r>
              <a:rPr lang="en-US"/>
              <a:t>Add main bullet point</a:t>
            </a:r>
          </a:p>
          <a:p>
            <a:pPr lvl="1"/>
            <a:r>
              <a:rPr lang="en-US"/>
              <a:t>Add sub bullet point - use Indent More command to indent</a:t>
            </a:r>
          </a:p>
          <a:p>
            <a:pPr lvl="1"/>
            <a:r>
              <a:rPr lang="en-US"/>
              <a:t>Add sub bullet point</a:t>
            </a:r>
          </a:p>
          <a:p>
            <a:pPr lvl="0"/>
            <a:r>
              <a:rPr lang="en-US"/>
              <a:t>Add main bullet point – use Indent Less command to outdent</a:t>
            </a:r>
          </a:p>
        </p:txBody>
      </p:sp>
    </p:spTree>
    <p:extLst>
      <p:ext uri="{BB962C8B-B14F-4D97-AF65-F5344CB8AC3E}">
        <p14:creationId xmlns:p14="http://schemas.microsoft.com/office/powerpoint/2010/main" val="4278625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8997506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Tree>
    <p:extLst>
      <p:ext uri="{BB962C8B-B14F-4D97-AF65-F5344CB8AC3E}">
        <p14:creationId xmlns:p14="http://schemas.microsoft.com/office/powerpoint/2010/main" val="2053564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3" name="Footer Placeholder 2">
            <a:extLst>
              <a:ext uri="{FF2B5EF4-FFF2-40B4-BE49-F238E27FC236}">
                <a16:creationId xmlns:a16="http://schemas.microsoft.com/office/drawing/2014/main" id="{3AC22E57-736D-CB2E-82ED-E93259C4D94C}"/>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16539620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2">
            <a:extLst>
              <a:ext uri="{FF2B5EF4-FFF2-40B4-BE49-F238E27FC236}">
                <a16:creationId xmlns:a16="http://schemas.microsoft.com/office/drawing/2014/main" id="{3B7EAD98-1FA3-F29A-DBCA-9B056346DC5D}"/>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2024, National Life Group </a:t>
            </a:r>
            <a:endParaRPr lang="en-US">
              <a:solidFill>
                <a:schemeClr val="tx2"/>
              </a:solidFill>
            </a:endParaRPr>
          </a:p>
        </p:txBody>
      </p:sp>
    </p:spTree>
    <p:extLst>
      <p:ext uri="{BB962C8B-B14F-4D97-AF65-F5344CB8AC3E}">
        <p14:creationId xmlns:p14="http://schemas.microsoft.com/office/powerpoint/2010/main" val="9799664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3" name="Footer Placeholder 2">
            <a:extLst>
              <a:ext uri="{FF2B5EF4-FFF2-40B4-BE49-F238E27FC236}">
                <a16:creationId xmlns:a16="http://schemas.microsoft.com/office/drawing/2014/main" id="{EAF35335-4D1B-7DB0-08C4-230033F61AE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4823709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a:t>Click to add bullet</a:t>
            </a:r>
          </a:p>
          <a:p>
            <a:pPr lvl="1"/>
            <a:r>
              <a:rPr lang="en-US"/>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ooter Placeholder 2">
            <a:extLst>
              <a:ext uri="{FF2B5EF4-FFF2-40B4-BE49-F238E27FC236}">
                <a16:creationId xmlns:a16="http://schemas.microsoft.com/office/drawing/2014/main" id="{6DCA0264-DE30-3EE2-8AEC-1049966C3782}"/>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2024, National Life Group </a:t>
            </a:r>
            <a:endParaRPr lang="en-US">
              <a:solidFill>
                <a:schemeClr val="tx2"/>
              </a:solidFill>
            </a:endParaRPr>
          </a:p>
        </p:txBody>
      </p:sp>
    </p:spTree>
    <p:extLst>
      <p:ext uri="{BB962C8B-B14F-4D97-AF65-F5344CB8AC3E}">
        <p14:creationId xmlns:p14="http://schemas.microsoft.com/office/powerpoint/2010/main" val="5703312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a:t>Click to add bullet point</a:t>
            </a:r>
          </a:p>
          <a:p>
            <a:pPr lvl="1"/>
            <a:r>
              <a:rPr lang="en-US"/>
              <a:t>Add sub bullet point – use Indent More command</a:t>
            </a:r>
          </a:p>
          <a:p>
            <a:pPr lvl="2"/>
            <a:r>
              <a:rPr lang="en-US"/>
              <a:t>Third level</a:t>
            </a:r>
          </a:p>
          <a:p>
            <a:pPr lvl="3"/>
            <a:r>
              <a:rPr lang="en-US"/>
              <a:t>Fourth level</a:t>
            </a:r>
          </a:p>
          <a:p>
            <a:pPr lvl="4"/>
            <a:r>
              <a:rPr lang="en-US"/>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 name="Footer Placeholder 2">
            <a:extLst>
              <a:ext uri="{FF2B5EF4-FFF2-40B4-BE49-F238E27FC236}">
                <a16:creationId xmlns:a16="http://schemas.microsoft.com/office/drawing/2014/main" id="{11D160C0-BA6F-3A4E-D0A7-7C31ABBDFC9E}"/>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17494898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4" name="Footer Placeholder 2">
            <a:extLst>
              <a:ext uri="{FF2B5EF4-FFF2-40B4-BE49-F238E27FC236}">
                <a16:creationId xmlns:a16="http://schemas.microsoft.com/office/drawing/2014/main" id="{DA7E959F-2DC6-D0C4-1ED6-31C4FB242F8B}"/>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For Agent Use Only – Not For Use With The Public</a:t>
            </a:r>
          </a:p>
        </p:txBody>
      </p:sp>
    </p:spTree>
    <p:extLst>
      <p:ext uri="{BB962C8B-B14F-4D97-AF65-F5344CB8AC3E}">
        <p14:creationId xmlns:p14="http://schemas.microsoft.com/office/powerpoint/2010/main" val="38915512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a:t>Click to add bullet</a:t>
            </a:r>
          </a:p>
          <a:p>
            <a:pPr lvl="1"/>
            <a:r>
              <a:rPr lang="en-US"/>
              <a:t>Sub bullet – use Indent More command</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Footer Placeholder 2">
            <a:extLst>
              <a:ext uri="{FF2B5EF4-FFF2-40B4-BE49-F238E27FC236}">
                <a16:creationId xmlns:a16="http://schemas.microsoft.com/office/drawing/2014/main" id="{91948995-A42D-0ABD-411C-D88D7331962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251652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a:t>Click to add bullet</a:t>
            </a:r>
          </a:p>
          <a:p>
            <a:pPr lvl="1"/>
            <a:r>
              <a:rPr lang="en-US"/>
              <a:t>Sub bullet – use Indent More command</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1371601" y="0"/>
            <a:ext cx="10820400"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9" name="Footer Placeholder 2">
            <a:extLst>
              <a:ext uri="{FF2B5EF4-FFF2-40B4-BE49-F238E27FC236}">
                <a16:creationId xmlns:a16="http://schemas.microsoft.com/office/drawing/2014/main" id="{7AC4BE7E-8DAB-647A-F149-F90F7D9B0C82}"/>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12612558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add bullet</a:t>
            </a:r>
          </a:p>
          <a:p>
            <a:pPr lvl="1"/>
            <a:r>
              <a:rPr lang="en-US"/>
              <a:t>Sub bullet – use More Indent command</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278070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42444119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716447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41546806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a:t>Click icon to add picture</a:t>
            </a:r>
          </a:p>
        </p:txBody>
      </p:sp>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809008" y="6469661"/>
            <a:ext cx="3012043" cy="169277"/>
          </a:xfrm>
        </p:spPr>
        <p:txBody>
          <a:bodyPr/>
          <a:lstStyle>
            <a:lvl1pPr>
              <a:defRPr>
                <a:solidFill>
                  <a:schemeClr val="bg1"/>
                </a:solidFill>
              </a:defRPr>
            </a:lvl1pPr>
          </a:lstStyle>
          <a:p>
            <a:r>
              <a:rPr lang="en-US"/>
              <a:t>For Agent Use Only - Not for Use with the Public</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24271428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1856692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2">
            <a:extLst>
              <a:ext uri="{FF2B5EF4-FFF2-40B4-BE49-F238E27FC236}">
                <a16:creationId xmlns:a16="http://schemas.microsoft.com/office/drawing/2014/main" id="{6689A18B-31D0-99C2-FE07-F10797C5F48D}"/>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1771235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2">
            <a:extLst>
              <a:ext uri="{FF2B5EF4-FFF2-40B4-BE49-F238E27FC236}">
                <a16:creationId xmlns:a16="http://schemas.microsoft.com/office/drawing/2014/main" id="{0E66B42C-D164-1BD7-D0DD-6545A4593971}"/>
              </a:ext>
            </a:extLst>
          </p:cNvPr>
          <p:cNvSpPr>
            <a:spLocks noGrp="1"/>
          </p:cNvSpPr>
          <p:nvPr>
            <p:ph type="ftr" sz="quarter" idx="27"/>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18137345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2">
            <a:extLst>
              <a:ext uri="{FF2B5EF4-FFF2-40B4-BE49-F238E27FC236}">
                <a16:creationId xmlns:a16="http://schemas.microsoft.com/office/drawing/2014/main" id="{22B0F22B-6407-1A29-932A-D2D3C765FBF8}"/>
              </a:ext>
            </a:extLst>
          </p:cNvPr>
          <p:cNvSpPr>
            <a:spLocks noGrp="1"/>
          </p:cNvSpPr>
          <p:nvPr>
            <p:ph type="ftr" sz="quarter" idx="35"/>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13380667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a:p>
        </p:txBody>
      </p:sp>
      <p:sp>
        <p:nvSpPr>
          <p:cNvPr id="4" name="Footer Placeholder 2">
            <a:extLst>
              <a:ext uri="{FF2B5EF4-FFF2-40B4-BE49-F238E27FC236}">
                <a16:creationId xmlns:a16="http://schemas.microsoft.com/office/drawing/2014/main" id="{995A0C61-0AF0-D2F2-0210-A28E644EF5AA}"/>
              </a:ext>
            </a:extLst>
          </p:cNvPr>
          <p:cNvSpPr>
            <a:spLocks noGrp="1"/>
          </p:cNvSpPr>
          <p:nvPr>
            <p:ph type="ftr" sz="quarter" idx="20"/>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577199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3B624EE9-55F6-5DC5-85DD-BB94BBE47F3C}"/>
              </a:ext>
            </a:extLst>
          </p:cNvPr>
          <p:cNvSpPr>
            <a:spLocks noGrp="1"/>
          </p:cNvSpPr>
          <p:nvPr>
            <p:ph type="ftr" sz="quarter" idx="20"/>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11408187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177343D4-55F4-56C4-4EB2-DB4C24C8965C}"/>
              </a:ext>
            </a:extLst>
          </p:cNvPr>
          <p:cNvSpPr>
            <a:spLocks noGrp="1"/>
          </p:cNvSpPr>
          <p:nvPr>
            <p:ph type="ftr" sz="quarter" idx="20"/>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2059174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4515805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p>
        </p:txBody>
      </p:sp>
    </p:spTree>
    <p:extLst>
      <p:ext uri="{BB962C8B-B14F-4D97-AF65-F5344CB8AC3E}">
        <p14:creationId xmlns:p14="http://schemas.microsoft.com/office/powerpoint/2010/main" val="11975695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a:t>ADDITIONAL FIGURE OR PHRASE</a:t>
            </a:r>
          </a:p>
        </p:txBody>
      </p:sp>
      <p:sp>
        <p:nvSpPr>
          <p:cNvPr id="4" name="Footer Placeholder 2">
            <a:extLst>
              <a:ext uri="{FF2B5EF4-FFF2-40B4-BE49-F238E27FC236}">
                <a16:creationId xmlns:a16="http://schemas.microsoft.com/office/drawing/2014/main" id="{625A0725-D5E2-F511-D341-B183609D97B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For Agent Use Only – Not For Use With The Public</a:t>
            </a:r>
          </a:p>
        </p:txBody>
      </p:sp>
    </p:spTree>
    <p:extLst>
      <p:ext uri="{BB962C8B-B14F-4D97-AF65-F5344CB8AC3E}">
        <p14:creationId xmlns:p14="http://schemas.microsoft.com/office/powerpoint/2010/main" val="27905086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 name="Footer Placeholder 2">
            <a:extLst>
              <a:ext uri="{FF2B5EF4-FFF2-40B4-BE49-F238E27FC236}">
                <a16:creationId xmlns:a16="http://schemas.microsoft.com/office/drawing/2014/main" id="{D6EAFAD8-5D65-4E14-CD34-5E23E1BC8378}"/>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27969560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 name="Footer Placeholder 2">
            <a:extLst>
              <a:ext uri="{FF2B5EF4-FFF2-40B4-BE49-F238E27FC236}">
                <a16:creationId xmlns:a16="http://schemas.microsoft.com/office/drawing/2014/main" id="{61A80148-07F2-5ECF-03BE-7EE77114905D}"/>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For Agent Use Only – Not For Use With The Public</a:t>
            </a:r>
          </a:p>
        </p:txBody>
      </p:sp>
    </p:spTree>
    <p:extLst>
      <p:ext uri="{BB962C8B-B14F-4D97-AF65-F5344CB8AC3E}">
        <p14:creationId xmlns:p14="http://schemas.microsoft.com/office/powerpoint/2010/main" val="823865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a:t>Additional brand colors to use as </a:t>
            </a:r>
            <a:r>
              <a:rPr lang="en-US" b="1"/>
              <a:t>accent colors</a:t>
            </a:r>
            <a:r>
              <a:rPr lang="en-US"/>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a:solidFill>
                  <a:schemeClr val="bg2"/>
                </a:solidFill>
              </a:rPr>
              <a:t>Orange</a:t>
            </a:r>
            <a:endParaRPr lang="en-US" sz="1000" b="1">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a:solidFill>
                  <a:schemeClr val="bg2"/>
                </a:solidFill>
              </a:rPr>
              <a:t>Purple</a:t>
            </a:r>
            <a:endParaRPr lang="en-US" sz="1000" b="1">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a:solidFill>
                  <a:schemeClr val="bg2"/>
                </a:solidFill>
              </a:rPr>
              <a:t>Red</a:t>
            </a:r>
            <a:endParaRPr lang="en-US" sz="1000" b="1">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a:solidFill>
                  <a:schemeClr val="tx1"/>
                </a:solidFill>
              </a:rPr>
              <a:t>RGB</a:t>
            </a:r>
          </a:p>
          <a:p>
            <a:pPr>
              <a:spcAft>
                <a:spcPts val="600"/>
              </a:spcAft>
            </a:pPr>
            <a:r>
              <a:rPr lang="en-US" sz="1200" b="0">
                <a:solidFill>
                  <a:schemeClr val="tx1"/>
                </a:solidFill>
              </a:rPr>
              <a:t>224, 116, 36</a:t>
            </a:r>
          </a:p>
          <a:p>
            <a:r>
              <a:rPr lang="en-US" sz="1200" b="1">
                <a:solidFill>
                  <a:schemeClr val="tx1"/>
                </a:solidFill>
              </a:rPr>
              <a:t>HEX</a:t>
            </a:r>
          </a:p>
          <a:p>
            <a:r>
              <a:rPr lang="en-US" sz="1200" b="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a:solidFill>
                  <a:schemeClr val="tx1"/>
                </a:solidFill>
              </a:rPr>
              <a:t>RGB</a:t>
            </a:r>
          </a:p>
          <a:p>
            <a:pPr>
              <a:spcAft>
                <a:spcPts val="600"/>
              </a:spcAft>
            </a:pPr>
            <a:r>
              <a:rPr lang="en-US" sz="1200" b="0">
                <a:solidFill>
                  <a:schemeClr val="tx1"/>
                </a:solidFill>
              </a:rPr>
              <a:t>120, 71, 144</a:t>
            </a:r>
          </a:p>
          <a:p>
            <a:r>
              <a:rPr lang="en-US" sz="1200" b="1">
                <a:solidFill>
                  <a:schemeClr val="tx1"/>
                </a:solidFill>
              </a:rPr>
              <a:t>HEX</a:t>
            </a:r>
          </a:p>
          <a:p>
            <a:r>
              <a:rPr lang="en-US" sz="1200" b="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a:solidFill>
                  <a:schemeClr val="tx1"/>
                </a:solidFill>
              </a:rPr>
              <a:t>RGB</a:t>
            </a:r>
          </a:p>
          <a:p>
            <a:pPr>
              <a:spcAft>
                <a:spcPts val="600"/>
              </a:spcAft>
            </a:pPr>
            <a:r>
              <a:rPr lang="en-US" sz="1200" b="0">
                <a:solidFill>
                  <a:schemeClr val="tx1"/>
                </a:solidFill>
              </a:rPr>
              <a:t>215, 32, 39</a:t>
            </a:r>
          </a:p>
          <a:p>
            <a:r>
              <a:rPr lang="en-US" sz="1200" b="1">
                <a:solidFill>
                  <a:schemeClr val="tx1"/>
                </a:solidFill>
              </a:rPr>
              <a:t>HEX</a:t>
            </a:r>
          </a:p>
          <a:p>
            <a:r>
              <a:rPr lang="en-US" sz="1200" b="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a:solidFill>
                  <a:schemeClr val="bg2"/>
                </a:solidFill>
              </a:rPr>
              <a:t>Use red only in charts</a:t>
            </a:r>
            <a:br>
              <a:rPr lang="en-US" b="1">
                <a:solidFill>
                  <a:schemeClr val="bg2"/>
                </a:solidFill>
              </a:rPr>
            </a:br>
            <a:r>
              <a:rPr lang="en-US" b="1">
                <a:solidFill>
                  <a:schemeClr val="bg2"/>
                </a:solidFill>
              </a:rPr>
              <a:t>and tables.</a:t>
            </a:r>
          </a:p>
        </p:txBody>
      </p:sp>
    </p:spTree>
    <p:extLst>
      <p:ext uri="{BB962C8B-B14F-4D97-AF65-F5344CB8AC3E}">
        <p14:creationId xmlns:p14="http://schemas.microsoft.com/office/powerpoint/2010/main" val="227647590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0869277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99792188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67675479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681209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06208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8545680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4455654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62638691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0977171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896303C-B685-B197-17B5-9209F9DC277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3" name="Group 22">
            <a:extLst>
              <a:ext uri="{FF2B5EF4-FFF2-40B4-BE49-F238E27FC236}">
                <a16:creationId xmlns:a16="http://schemas.microsoft.com/office/drawing/2014/main" id="{624C2ED6-CC4D-8729-DFA5-DCCC00131ECF}"/>
              </a:ext>
            </a:extLst>
          </p:cNvPr>
          <p:cNvGrpSpPr/>
          <p:nvPr userDrawn="1"/>
        </p:nvGrpSpPr>
        <p:grpSpPr>
          <a:xfrm>
            <a:off x="4865326" y="0"/>
            <a:ext cx="7116514" cy="6896494"/>
            <a:chOff x="2974756" y="-42286"/>
            <a:chExt cx="7116514" cy="6896494"/>
          </a:xfrm>
        </p:grpSpPr>
        <p:grpSp>
          <p:nvGrpSpPr>
            <p:cNvPr id="24" name="Group 23">
              <a:extLst>
                <a:ext uri="{FF2B5EF4-FFF2-40B4-BE49-F238E27FC236}">
                  <a16:creationId xmlns:a16="http://schemas.microsoft.com/office/drawing/2014/main" id="{33FC21E8-374A-9899-F134-FF4F1945448C}"/>
                </a:ext>
              </a:extLst>
            </p:cNvPr>
            <p:cNvGrpSpPr/>
            <p:nvPr/>
          </p:nvGrpSpPr>
          <p:grpSpPr>
            <a:xfrm flipH="1">
              <a:off x="6977801" y="-42286"/>
              <a:ext cx="1962075" cy="1594114"/>
              <a:chOff x="2045012" y="-42286"/>
              <a:chExt cx="1962075" cy="1594114"/>
            </a:xfrm>
          </p:grpSpPr>
          <p:cxnSp>
            <p:nvCxnSpPr>
              <p:cNvPr id="33" name="Straight Connector 32">
                <a:extLst>
                  <a:ext uri="{FF2B5EF4-FFF2-40B4-BE49-F238E27FC236}">
                    <a16:creationId xmlns:a16="http://schemas.microsoft.com/office/drawing/2014/main" id="{1D8AB75F-E842-ABFC-7D5E-0FF7217006EF}"/>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071CDFF8-61EF-A857-5EE4-80E40B2A1A07}"/>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5" name="Group 24">
              <a:extLst>
                <a:ext uri="{FF2B5EF4-FFF2-40B4-BE49-F238E27FC236}">
                  <a16:creationId xmlns:a16="http://schemas.microsoft.com/office/drawing/2014/main" id="{186B3E54-CB2D-D316-739A-2891F539E45C}"/>
                </a:ext>
              </a:extLst>
            </p:cNvPr>
            <p:cNvGrpSpPr/>
            <p:nvPr/>
          </p:nvGrpSpPr>
          <p:grpSpPr>
            <a:xfrm flipH="1">
              <a:off x="2974756" y="2268657"/>
              <a:ext cx="7116514" cy="4585551"/>
              <a:chOff x="756785" y="2268657"/>
              <a:chExt cx="7116514" cy="4585551"/>
            </a:xfrm>
          </p:grpSpPr>
          <p:grpSp>
            <p:nvGrpSpPr>
              <p:cNvPr id="27" name="Group 26">
                <a:extLst>
                  <a:ext uri="{FF2B5EF4-FFF2-40B4-BE49-F238E27FC236}">
                    <a16:creationId xmlns:a16="http://schemas.microsoft.com/office/drawing/2014/main" id="{1C6C3E6B-1ADB-C540-6FF5-5E3620086D13}"/>
                  </a:ext>
                </a:extLst>
              </p:cNvPr>
              <p:cNvGrpSpPr/>
              <p:nvPr/>
            </p:nvGrpSpPr>
            <p:grpSpPr>
              <a:xfrm rot="5400000">
                <a:off x="460536" y="3071127"/>
                <a:ext cx="2718430" cy="2125932"/>
                <a:chOff x="1626161" y="-819526"/>
                <a:chExt cx="2718430" cy="2125932"/>
              </a:xfrm>
            </p:grpSpPr>
            <p:cxnSp>
              <p:nvCxnSpPr>
                <p:cNvPr id="31" name="Straight Connector 30">
                  <a:extLst>
                    <a:ext uri="{FF2B5EF4-FFF2-40B4-BE49-F238E27FC236}">
                      <a16:creationId xmlns:a16="http://schemas.microsoft.com/office/drawing/2014/main" id="{332C6F01-9F68-AEBF-8D53-2D269A6228A2}"/>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B9D8C893-AAC0-B2DA-EAFD-3106DBA1993D}"/>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8" name="Straight Connector 27">
                <a:extLst>
                  <a:ext uri="{FF2B5EF4-FFF2-40B4-BE49-F238E27FC236}">
                    <a16:creationId xmlns:a16="http://schemas.microsoft.com/office/drawing/2014/main" id="{F3FBC3BA-0C4F-7B13-63D3-03E0198557A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B4EE604-42A6-17B2-BC12-6A4501193298}"/>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AAFFA6E1-4175-337D-695C-2113A544CFDD}"/>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6" name="Straight Connector 25">
              <a:extLst>
                <a:ext uri="{FF2B5EF4-FFF2-40B4-BE49-F238E27FC236}">
                  <a16:creationId xmlns:a16="http://schemas.microsoft.com/office/drawing/2014/main" id="{72975D6B-4B80-99F5-3445-F14EE8018E9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95379857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2"/>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8280828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60072916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 name="Title 1">
            <a:extLst>
              <a:ext uri="{FF2B5EF4-FFF2-40B4-BE49-F238E27FC236}">
                <a16:creationId xmlns:a16="http://schemas.microsoft.com/office/drawing/2014/main" id="{49B2AEB9-9C22-2AE9-AC26-FA850AEDCB96}"/>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p>
        </p:txBody>
      </p:sp>
    </p:spTree>
    <p:extLst>
      <p:ext uri="{BB962C8B-B14F-4D97-AF65-F5344CB8AC3E}">
        <p14:creationId xmlns:p14="http://schemas.microsoft.com/office/powerpoint/2010/main" val="345983630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p:spPr>
        <p:txBody>
          <a:bodyPr/>
          <a:lstStyle>
            <a:lvl1pPr>
              <a:defRPr>
                <a:solidFill>
                  <a:schemeClr val="bg1"/>
                </a:solidFill>
              </a:defRPr>
            </a:lvl1pPr>
          </a:lstStyle>
          <a:p>
            <a:r>
              <a:rPr lang="en-US"/>
              <a:t>For Agent Use Only - Not for Use with the Public</a:t>
            </a:r>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a:solidFill>
                <a:schemeClr val="bg1"/>
              </a:solidFill>
              <a:latin typeface="Aptos Light" panose="020B0004020202020204" pitchFamily="34" charset="0"/>
            </a:endParaRPr>
          </a:p>
        </p:txBody>
      </p:sp>
    </p:spTree>
    <p:extLst>
      <p:ext uri="{BB962C8B-B14F-4D97-AF65-F5344CB8AC3E}">
        <p14:creationId xmlns:p14="http://schemas.microsoft.com/office/powerpoint/2010/main" val="27282719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86763217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a:p>
        </p:txBody>
      </p:sp>
    </p:spTree>
    <p:extLst>
      <p:ext uri="{BB962C8B-B14F-4D97-AF65-F5344CB8AC3E}">
        <p14:creationId xmlns:p14="http://schemas.microsoft.com/office/powerpoint/2010/main" val="32803748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9714029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59231544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36978063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a:t>Add main bullet point</a:t>
            </a:r>
          </a:p>
          <a:p>
            <a:pPr lvl="0"/>
            <a:r>
              <a:rPr lang="en-US"/>
              <a:t>Add main bullet point</a:t>
            </a:r>
          </a:p>
          <a:p>
            <a:pPr lvl="0"/>
            <a:r>
              <a:rPr lang="en-US"/>
              <a:t>Add main bullet point</a:t>
            </a:r>
          </a:p>
          <a:p>
            <a:pPr lvl="1"/>
            <a:r>
              <a:rPr lang="en-US"/>
              <a:t>Add sub bullet point - use Indent More command to indent</a:t>
            </a:r>
          </a:p>
          <a:p>
            <a:pPr lvl="1"/>
            <a:r>
              <a:rPr lang="en-US"/>
              <a:t>Add sub bullet point</a:t>
            </a:r>
          </a:p>
          <a:p>
            <a:pPr lvl="0"/>
            <a:r>
              <a:rPr lang="en-US"/>
              <a:t>Add main bullet point – use Indent Less command to outdent</a:t>
            </a:r>
          </a:p>
        </p:txBody>
      </p:sp>
    </p:spTree>
    <p:extLst>
      <p:ext uri="{BB962C8B-B14F-4D97-AF65-F5344CB8AC3E}">
        <p14:creationId xmlns:p14="http://schemas.microsoft.com/office/powerpoint/2010/main" val="402996939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2024, National Life Group </a:t>
            </a:r>
            <a:endParaRPr lang="en-US">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a:t>Add main bullet point</a:t>
            </a:r>
          </a:p>
          <a:p>
            <a:pPr lvl="0"/>
            <a:r>
              <a:rPr lang="en-US"/>
              <a:t>Add main bullet point</a:t>
            </a:r>
          </a:p>
          <a:p>
            <a:pPr lvl="0"/>
            <a:r>
              <a:rPr lang="en-US"/>
              <a:t>Add main bullet point</a:t>
            </a:r>
          </a:p>
          <a:p>
            <a:pPr lvl="1"/>
            <a:r>
              <a:rPr lang="en-US"/>
              <a:t>Add sub bullet point - use Indent More command to indent</a:t>
            </a:r>
          </a:p>
          <a:p>
            <a:pPr lvl="1"/>
            <a:r>
              <a:rPr lang="en-US"/>
              <a:t>Add sub bullet point</a:t>
            </a:r>
          </a:p>
          <a:p>
            <a:pPr lvl="0"/>
            <a:r>
              <a:rPr lang="en-US"/>
              <a:t>Add main bullet point – use Indent Less command to outdent</a:t>
            </a:r>
          </a:p>
        </p:txBody>
      </p:sp>
    </p:spTree>
    <p:extLst>
      <p:ext uri="{BB962C8B-B14F-4D97-AF65-F5344CB8AC3E}">
        <p14:creationId xmlns:p14="http://schemas.microsoft.com/office/powerpoint/2010/main" val="13567386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a:t>Add main bullet point</a:t>
            </a:r>
          </a:p>
          <a:p>
            <a:pPr lvl="0"/>
            <a:r>
              <a:rPr lang="en-US"/>
              <a:t>Add main bullet point</a:t>
            </a:r>
          </a:p>
          <a:p>
            <a:pPr lvl="0"/>
            <a:r>
              <a:rPr lang="en-US"/>
              <a:t>Add main bullet point</a:t>
            </a:r>
          </a:p>
          <a:p>
            <a:pPr lvl="1"/>
            <a:r>
              <a:rPr lang="en-US"/>
              <a:t>Add sub bullet point - use Indent More command to indent</a:t>
            </a:r>
          </a:p>
          <a:p>
            <a:pPr lvl="1"/>
            <a:r>
              <a:rPr lang="en-US"/>
              <a:t>Add sub bullet point</a:t>
            </a:r>
          </a:p>
          <a:p>
            <a:pPr lvl="0"/>
            <a:r>
              <a:rPr lang="en-US"/>
              <a:t>Add main bullet point – use Indent Less command to outdent</a:t>
            </a:r>
          </a:p>
        </p:txBody>
      </p:sp>
    </p:spTree>
    <p:extLst>
      <p:ext uri="{BB962C8B-B14F-4D97-AF65-F5344CB8AC3E}">
        <p14:creationId xmlns:p14="http://schemas.microsoft.com/office/powerpoint/2010/main" val="97937557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Tree>
    <p:extLst>
      <p:ext uri="{BB962C8B-B14F-4D97-AF65-F5344CB8AC3E}">
        <p14:creationId xmlns:p14="http://schemas.microsoft.com/office/powerpoint/2010/main" val="33913162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62297745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Tree>
    <p:extLst>
      <p:ext uri="{BB962C8B-B14F-4D97-AF65-F5344CB8AC3E}">
        <p14:creationId xmlns:p14="http://schemas.microsoft.com/office/powerpoint/2010/main" val="76194699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31128824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a:t>Click to add bullet</a:t>
            </a:r>
          </a:p>
          <a:p>
            <a:pPr lvl="1"/>
            <a:r>
              <a:rPr lang="en-US"/>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Tree>
    <p:extLst>
      <p:ext uri="{BB962C8B-B14F-4D97-AF65-F5344CB8AC3E}">
        <p14:creationId xmlns:p14="http://schemas.microsoft.com/office/powerpoint/2010/main" val="1897753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05406319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3602403" y="649858"/>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a:t>Click to add bullet point</a:t>
            </a:r>
          </a:p>
          <a:p>
            <a:pPr lvl="1"/>
            <a:r>
              <a:rPr lang="en-US"/>
              <a:t>Add sub bullet point – use Indent More command</a:t>
            </a:r>
          </a:p>
          <a:p>
            <a:pPr lvl="2"/>
            <a:r>
              <a:rPr lang="en-US"/>
              <a:t>Third level</a:t>
            </a:r>
          </a:p>
          <a:p>
            <a:pPr lvl="3"/>
            <a:r>
              <a:rPr lang="en-US"/>
              <a:t>Fourth level</a:t>
            </a:r>
          </a:p>
          <a:p>
            <a:pPr lvl="4"/>
            <a:r>
              <a:rPr lang="en-US"/>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48080475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62092914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a:t>Click to add bullet</a:t>
            </a:r>
          </a:p>
          <a:p>
            <a:pPr lvl="1"/>
            <a:r>
              <a:rPr lang="en-US"/>
              <a:t>Sub bullet – use Indent More command</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32750045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a:t>Click to add bullet</a:t>
            </a:r>
          </a:p>
          <a:p>
            <a:pPr lvl="1"/>
            <a:r>
              <a:rPr lang="en-US"/>
              <a:t>Sub bullet – use Indent More command</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82088192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add bullet</a:t>
            </a:r>
          </a:p>
          <a:p>
            <a:pPr lvl="1"/>
            <a:r>
              <a:rPr lang="en-US"/>
              <a:t>Sub bullet – use More Indent command</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9422931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96871775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06505910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a:t>Click icon to add picture</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86624899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29282670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2786353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2247904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82191622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104555714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415411376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28920262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276531543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 </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39450154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a:t>ADDITIONAL FIGURE OR PHRASE</a:t>
            </a:r>
          </a:p>
        </p:txBody>
      </p:sp>
    </p:spTree>
    <p:extLst>
      <p:ext uri="{BB962C8B-B14F-4D97-AF65-F5344CB8AC3E}">
        <p14:creationId xmlns:p14="http://schemas.microsoft.com/office/powerpoint/2010/main" val="322451836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83705686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51206314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a:t>Additional brand colors to use as </a:t>
            </a:r>
            <a:r>
              <a:rPr lang="en-US" b="1"/>
              <a:t>accent colors</a:t>
            </a:r>
            <a:r>
              <a:rPr lang="en-US"/>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a:solidFill>
                  <a:schemeClr val="bg2"/>
                </a:solidFill>
              </a:rPr>
              <a:t>Orange</a:t>
            </a:r>
            <a:endParaRPr lang="en-US" sz="1000" b="1">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a:solidFill>
                  <a:schemeClr val="bg2"/>
                </a:solidFill>
              </a:rPr>
              <a:t>Purple</a:t>
            </a:r>
            <a:endParaRPr lang="en-US" sz="1000" b="1">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a:solidFill>
                  <a:schemeClr val="bg2"/>
                </a:solidFill>
              </a:rPr>
              <a:t>Red</a:t>
            </a:r>
            <a:endParaRPr lang="en-US" sz="1000" b="1">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a:solidFill>
                  <a:schemeClr val="tx1"/>
                </a:solidFill>
              </a:rPr>
              <a:t>RGB</a:t>
            </a:r>
          </a:p>
          <a:p>
            <a:pPr>
              <a:spcAft>
                <a:spcPts val="600"/>
              </a:spcAft>
            </a:pPr>
            <a:r>
              <a:rPr lang="en-US" sz="1200" b="0">
                <a:solidFill>
                  <a:schemeClr val="tx1"/>
                </a:solidFill>
              </a:rPr>
              <a:t>224, 116, 36</a:t>
            </a:r>
          </a:p>
          <a:p>
            <a:r>
              <a:rPr lang="en-US" sz="1200" b="1">
                <a:solidFill>
                  <a:schemeClr val="tx1"/>
                </a:solidFill>
              </a:rPr>
              <a:t>HEX</a:t>
            </a:r>
          </a:p>
          <a:p>
            <a:r>
              <a:rPr lang="en-US" sz="1200" b="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a:solidFill>
                  <a:schemeClr val="tx1"/>
                </a:solidFill>
              </a:rPr>
              <a:t>RGB</a:t>
            </a:r>
          </a:p>
          <a:p>
            <a:pPr>
              <a:spcAft>
                <a:spcPts val="600"/>
              </a:spcAft>
            </a:pPr>
            <a:r>
              <a:rPr lang="en-US" sz="1200" b="0">
                <a:solidFill>
                  <a:schemeClr val="tx1"/>
                </a:solidFill>
              </a:rPr>
              <a:t>120, 71, 144</a:t>
            </a:r>
          </a:p>
          <a:p>
            <a:r>
              <a:rPr lang="en-US" sz="1200" b="1">
                <a:solidFill>
                  <a:schemeClr val="tx1"/>
                </a:solidFill>
              </a:rPr>
              <a:t>HEX</a:t>
            </a:r>
          </a:p>
          <a:p>
            <a:r>
              <a:rPr lang="en-US" sz="1200" b="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a:solidFill>
                  <a:schemeClr val="tx1"/>
                </a:solidFill>
              </a:rPr>
              <a:t>RGB</a:t>
            </a:r>
          </a:p>
          <a:p>
            <a:pPr>
              <a:spcAft>
                <a:spcPts val="600"/>
              </a:spcAft>
            </a:pPr>
            <a:r>
              <a:rPr lang="en-US" sz="1200" b="0">
                <a:solidFill>
                  <a:schemeClr val="tx1"/>
                </a:solidFill>
              </a:rPr>
              <a:t>215, 32, 39</a:t>
            </a:r>
          </a:p>
          <a:p>
            <a:r>
              <a:rPr lang="en-US" sz="1200" b="1">
                <a:solidFill>
                  <a:schemeClr val="tx1"/>
                </a:solidFill>
              </a:rPr>
              <a:t>HEX</a:t>
            </a:r>
          </a:p>
          <a:p>
            <a:r>
              <a:rPr lang="en-US" sz="1200" b="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a:solidFill>
                  <a:schemeClr val="bg2"/>
                </a:solidFill>
              </a:rPr>
              <a:t>Use red only in charts</a:t>
            </a:r>
            <a:br>
              <a:rPr lang="en-US" b="1">
                <a:solidFill>
                  <a:schemeClr val="bg2"/>
                </a:solidFill>
              </a:rPr>
            </a:br>
            <a:r>
              <a:rPr lang="en-US" b="1">
                <a:solidFill>
                  <a:schemeClr val="bg2"/>
                </a:solidFill>
              </a:rPr>
              <a:t>and tables.</a:t>
            </a:r>
          </a:p>
        </p:txBody>
      </p:sp>
    </p:spTree>
    <p:extLst>
      <p:ext uri="{BB962C8B-B14F-4D97-AF65-F5344CB8AC3E}">
        <p14:creationId xmlns:p14="http://schemas.microsoft.com/office/powerpoint/2010/main" val="1915568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2569" b="2569"/>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60819CDE-933C-AA50-3690-DA7107E7F062}"/>
              </a:ext>
            </a:extLst>
          </p:cNvPr>
          <p:cNvGrpSpPr/>
          <p:nvPr userDrawn="1"/>
        </p:nvGrpSpPr>
        <p:grpSpPr>
          <a:xfrm>
            <a:off x="4865326" y="0"/>
            <a:ext cx="7043194" cy="6896494"/>
            <a:chOff x="2974756" y="-42286"/>
            <a:chExt cx="7043194" cy="6896494"/>
          </a:xfrm>
        </p:grpSpPr>
        <p:grpSp>
          <p:nvGrpSpPr>
            <p:cNvPr id="4" name="Group 3">
              <a:extLst>
                <a:ext uri="{FF2B5EF4-FFF2-40B4-BE49-F238E27FC236}">
                  <a16:creationId xmlns:a16="http://schemas.microsoft.com/office/drawing/2014/main" id="{5414FAC8-CAD6-E2C0-C6D3-2F66BAF7EBF6}"/>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CCDFAC71-653E-41D2-6723-D902E1FBE4D8}"/>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F9995FF-CE08-0270-330E-1D507662A7A6}"/>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2274664D-7D73-01D5-7813-3A15D5401589}"/>
                </a:ext>
              </a:extLst>
            </p:cNvPr>
            <p:cNvGrpSpPr/>
            <p:nvPr/>
          </p:nvGrpSpPr>
          <p:grpSpPr>
            <a:xfrm flipH="1">
              <a:off x="2974756" y="2268657"/>
              <a:ext cx="7041673" cy="4585551"/>
              <a:chOff x="831626" y="2268657"/>
              <a:chExt cx="7041673" cy="4585551"/>
            </a:xfrm>
          </p:grpSpPr>
          <p:grpSp>
            <p:nvGrpSpPr>
              <p:cNvPr id="7" name="Group 6">
                <a:extLst>
                  <a:ext uri="{FF2B5EF4-FFF2-40B4-BE49-F238E27FC236}">
                    <a16:creationId xmlns:a16="http://schemas.microsoft.com/office/drawing/2014/main" id="{4CD5FACF-A7EE-A830-A02F-FD31403DD53E}"/>
                  </a:ext>
                </a:extLst>
              </p:cNvPr>
              <p:cNvGrpSpPr/>
              <p:nvPr/>
            </p:nvGrpSpPr>
            <p:grpSpPr>
              <a:xfrm rot="5400000">
                <a:off x="895503" y="2931036"/>
                <a:ext cx="2618491" cy="2306180"/>
                <a:chOff x="1626163" y="-1294647"/>
                <a:chExt cx="2618491" cy="2306180"/>
              </a:xfrm>
            </p:grpSpPr>
            <p:cxnSp>
              <p:nvCxnSpPr>
                <p:cNvPr id="17" name="Straight Connector 16">
                  <a:extLst>
                    <a:ext uri="{FF2B5EF4-FFF2-40B4-BE49-F238E27FC236}">
                      <a16:creationId xmlns:a16="http://schemas.microsoft.com/office/drawing/2014/main" id="{7F22C4D5-77FB-1BFC-422D-30464E5F0A0D}"/>
                    </a:ext>
                  </a:extLst>
                </p:cNvPr>
                <p:cNvCxnSpPr>
                  <a:cxnSpLocks/>
                </p:cNvCxnSpPr>
                <p:nvPr/>
              </p:nvCxnSpPr>
              <p:spPr>
                <a:xfrm rot="16200000" flipH="1" flipV="1">
                  <a:off x="1938474" y="-1294647"/>
                  <a:ext cx="2306180" cy="2306180"/>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9104E9D-6F4D-0613-FF5E-36A3088190AE}"/>
                    </a:ext>
                  </a:extLst>
                </p:cNvPr>
                <p:cNvCxnSpPr>
                  <a:cxnSpLocks/>
                </p:cNvCxnSpPr>
                <p:nvPr/>
              </p:nvCxnSpPr>
              <p:spPr>
                <a:xfrm rot="16200000" flipV="1">
                  <a:off x="1630296" y="713621"/>
                  <a:ext cx="293779" cy="302046"/>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83661EEA-8A37-F5A3-97C3-31232DA2F9FE}"/>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9B55DE7-6F82-A0DF-2953-C384D0B3E890}"/>
                  </a:ext>
                </a:extLst>
              </p:cNvPr>
              <p:cNvCxnSpPr>
                <a:cxnSpLocks/>
              </p:cNvCxnSpPr>
              <p:nvPr/>
            </p:nvCxnSpPr>
            <p:spPr>
              <a:xfrm flipV="1">
                <a:off x="3357837" y="3865899"/>
                <a:ext cx="1527471" cy="152747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4E550F17-9D7D-8715-5F99-92C3418F635F}"/>
                  </a:ext>
                </a:extLst>
              </p:cNvPr>
              <p:cNvCxnSpPr>
                <a:cxnSpLocks/>
              </p:cNvCxnSpPr>
              <p:nvPr/>
            </p:nvCxnSpPr>
            <p:spPr>
              <a:xfrm>
                <a:off x="4885308" y="3866217"/>
                <a:ext cx="2987991" cy="298799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113EC68-85FE-B580-0D6D-758397616DE8}"/>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5146800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7227511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60371429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97076865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60782452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6631157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62791948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56245160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48392884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2569" b="2569"/>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60819CDE-933C-AA50-3690-DA7107E7F062}"/>
              </a:ext>
            </a:extLst>
          </p:cNvPr>
          <p:cNvGrpSpPr/>
          <p:nvPr userDrawn="1"/>
        </p:nvGrpSpPr>
        <p:grpSpPr>
          <a:xfrm>
            <a:off x="4865326" y="0"/>
            <a:ext cx="7043194" cy="6896494"/>
            <a:chOff x="2974756" y="-42286"/>
            <a:chExt cx="7043194" cy="6896494"/>
          </a:xfrm>
        </p:grpSpPr>
        <p:grpSp>
          <p:nvGrpSpPr>
            <p:cNvPr id="4" name="Group 3">
              <a:extLst>
                <a:ext uri="{FF2B5EF4-FFF2-40B4-BE49-F238E27FC236}">
                  <a16:creationId xmlns:a16="http://schemas.microsoft.com/office/drawing/2014/main" id="{5414FAC8-CAD6-E2C0-C6D3-2F66BAF7EBF6}"/>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CCDFAC71-653E-41D2-6723-D902E1FBE4D8}"/>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F9995FF-CE08-0270-330E-1D507662A7A6}"/>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2274664D-7D73-01D5-7813-3A15D5401589}"/>
                </a:ext>
              </a:extLst>
            </p:cNvPr>
            <p:cNvGrpSpPr/>
            <p:nvPr/>
          </p:nvGrpSpPr>
          <p:grpSpPr>
            <a:xfrm flipH="1">
              <a:off x="2974756" y="2268657"/>
              <a:ext cx="7041673" cy="4585551"/>
              <a:chOff x="831626" y="2268657"/>
              <a:chExt cx="7041673" cy="4585551"/>
            </a:xfrm>
          </p:grpSpPr>
          <p:grpSp>
            <p:nvGrpSpPr>
              <p:cNvPr id="7" name="Group 6">
                <a:extLst>
                  <a:ext uri="{FF2B5EF4-FFF2-40B4-BE49-F238E27FC236}">
                    <a16:creationId xmlns:a16="http://schemas.microsoft.com/office/drawing/2014/main" id="{4CD5FACF-A7EE-A830-A02F-FD31403DD53E}"/>
                  </a:ext>
                </a:extLst>
              </p:cNvPr>
              <p:cNvGrpSpPr/>
              <p:nvPr/>
            </p:nvGrpSpPr>
            <p:grpSpPr>
              <a:xfrm rot="5400000">
                <a:off x="895503" y="2931036"/>
                <a:ext cx="2618491" cy="2306180"/>
                <a:chOff x="1626163" y="-1294647"/>
                <a:chExt cx="2618491" cy="2306180"/>
              </a:xfrm>
            </p:grpSpPr>
            <p:cxnSp>
              <p:nvCxnSpPr>
                <p:cNvPr id="17" name="Straight Connector 16">
                  <a:extLst>
                    <a:ext uri="{FF2B5EF4-FFF2-40B4-BE49-F238E27FC236}">
                      <a16:creationId xmlns:a16="http://schemas.microsoft.com/office/drawing/2014/main" id="{7F22C4D5-77FB-1BFC-422D-30464E5F0A0D}"/>
                    </a:ext>
                  </a:extLst>
                </p:cNvPr>
                <p:cNvCxnSpPr>
                  <a:cxnSpLocks/>
                </p:cNvCxnSpPr>
                <p:nvPr/>
              </p:nvCxnSpPr>
              <p:spPr>
                <a:xfrm rot="16200000" flipH="1" flipV="1">
                  <a:off x="1938474" y="-1294647"/>
                  <a:ext cx="2306180" cy="2306180"/>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9104E9D-6F4D-0613-FF5E-36A3088190AE}"/>
                    </a:ext>
                  </a:extLst>
                </p:cNvPr>
                <p:cNvCxnSpPr>
                  <a:cxnSpLocks/>
                </p:cNvCxnSpPr>
                <p:nvPr/>
              </p:nvCxnSpPr>
              <p:spPr>
                <a:xfrm rot="16200000" flipV="1">
                  <a:off x="1630296" y="713621"/>
                  <a:ext cx="293779" cy="302046"/>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83661EEA-8A37-F5A3-97C3-31232DA2F9FE}"/>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9B55DE7-6F82-A0DF-2953-C384D0B3E890}"/>
                  </a:ext>
                </a:extLst>
              </p:cNvPr>
              <p:cNvCxnSpPr>
                <a:cxnSpLocks/>
              </p:cNvCxnSpPr>
              <p:nvPr/>
            </p:nvCxnSpPr>
            <p:spPr>
              <a:xfrm flipV="1">
                <a:off x="3357837" y="3865899"/>
                <a:ext cx="1527471" cy="152747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4E550F17-9D7D-8715-5F99-92C3418F635F}"/>
                  </a:ext>
                </a:extLst>
              </p:cNvPr>
              <p:cNvCxnSpPr>
                <a:cxnSpLocks/>
              </p:cNvCxnSpPr>
              <p:nvPr/>
            </p:nvCxnSpPr>
            <p:spPr>
              <a:xfrm>
                <a:off x="4885308" y="3866217"/>
                <a:ext cx="2987991" cy="298799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113EC68-85FE-B580-0D6D-758397616DE8}"/>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29293325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8400683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slideLayout" Target="../slideLayouts/slideLayout70.xml"/><Relationship Id="rId39" Type="http://schemas.openxmlformats.org/officeDocument/2006/relationships/slideLayout" Target="../slideLayouts/slideLayout83.xml"/><Relationship Id="rId21" Type="http://schemas.openxmlformats.org/officeDocument/2006/relationships/slideLayout" Target="../slideLayouts/slideLayout65.xml"/><Relationship Id="rId34" Type="http://schemas.openxmlformats.org/officeDocument/2006/relationships/slideLayout" Target="../slideLayouts/slideLayout78.xml"/><Relationship Id="rId42" Type="http://schemas.openxmlformats.org/officeDocument/2006/relationships/slideLayout" Target="../slideLayouts/slideLayout86.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9" Type="http://schemas.openxmlformats.org/officeDocument/2006/relationships/slideLayout" Target="../slideLayouts/slideLayout73.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32" Type="http://schemas.openxmlformats.org/officeDocument/2006/relationships/slideLayout" Target="../slideLayouts/slideLayout76.xml"/><Relationship Id="rId37" Type="http://schemas.openxmlformats.org/officeDocument/2006/relationships/slideLayout" Target="../slideLayouts/slideLayout81.xml"/><Relationship Id="rId40" Type="http://schemas.openxmlformats.org/officeDocument/2006/relationships/slideLayout" Target="../slideLayouts/slideLayout84.xml"/><Relationship Id="rId45" Type="http://schemas.openxmlformats.org/officeDocument/2006/relationships/slideLayout" Target="../slideLayouts/slideLayout89.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28" Type="http://schemas.openxmlformats.org/officeDocument/2006/relationships/slideLayout" Target="../slideLayouts/slideLayout72.xml"/><Relationship Id="rId36" Type="http://schemas.openxmlformats.org/officeDocument/2006/relationships/slideLayout" Target="../slideLayouts/slideLayout80.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31" Type="http://schemas.openxmlformats.org/officeDocument/2006/relationships/slideLayout" Target="../slideLayouts/slideLayout75.xml"/><Relationship Id="rId44" Type="http://schemas.openxmlformats.org/officeDocument/2006/relationships/slideLayout" Target="../slideLayouts/slideLayout88.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 Id="rId27" Type="http://schemas.openxmlformats.org/officeDocument/2006/relationships/slideLayout" Target="../slideLayouts/slideLayout71.xml"/><Relationship Id="rId30" Type="http://schemas.openxmlformats.org/officeDocument/2006/relationships/slideLayout" Target="../slideLayouts/slideLayout74.xml"/><Relationship Id="rId35" Type="http://schemas.openxmlformats.org/officeDocument/2006/relationships/slideLayout" Target="../slideLayouts/slideLayout79.xml"/><Relationship Id="rId43" Type="http://schemas.openxmlformats.org/officeDocument/2006/relationships/slideLayout" Target="../slideLayouts/slideLayout87.xml"/><Relationship Id="rId8" Type="http://schemas.openxmlformats.org/officeDocument/2006/relationships/slideLayout" Target="../slideLayouts/slideLayout52.xml"/><Relationship Id="rId3" Type="http://schemas.openxmlformats.org/officeDocument/2006/relationships/slideLayout" Target="../slideLayouts/slideLayout47.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slideLayout" Target="../slideLayouts/slideLayout69.xml"/><Relationship Id="rId33" Type="http://schemas.openxmlformats.org/officeDocument/2006/relationships/slideLayout" Target="../slideLayouts/slideLayout77.xml"/><Relationship Id="rId38" Type="http://schemas.openxmlformats.org/officeDocument/2006/relationships/slideLayout" Target="../slideLayouts/slideLayout82.xml"/><Relationship Id="rId46" Type="http://schemas.openxmlformats.org/officeDocument/2006/relationships/theme" Target="../theme/theme2.xml"/><Relationship Id="rId20" Type="http://schemas.openxmlformats.org/officeDocument/2006/relationships/slideLayout" Target="../slideLayouts/slideLayout64.xml"/><Relationship Id="rId41" Type="http://schemas.openxmlformats.org/officeDocument/2006/relationships/slideLayout" Target="../slideLayouts/slideLayout85.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02.xml"/><Relationship Id="rId18" Type="http://schemas.openxmlformats.org/officeDocument/2006/relationships/slideLayout" Target="../slideLayouts/slideLayout107.xml"/><Relationship Id="rId26" Type="http://schemas.openxmlformats.org/officeDocument/2006/relationships/slideLayout" Target="../slideLayouts/slideLayout115.xml"/><Relationship Id="rId39" Type="http://schemas.openxmlformats.org/officeDocument/2006/relationships/slideLayout" Target="../slideLayouts/slideLayout128.xml"/><Relationship Id="rId21" Type="http://schemas.openxmlformats.org/officeDocument/2006/relationships/slideLayout" Target="../slideLayouts/slideLayout110.xml"/><Relationship Id="rId34" Type="http://schemas.openxmlformats.org/officeDocument/2006/relationships/slideLayout" Target="../slideLayouts/slideLayout123.xml"/><Relationship Id="rId42" Type="http://schemas.openxmlformats.org/officeDocument/2006/relationships/slideLayout" Target="../slideLayouts/slideLayout131.xml"/><Relationship Id="rId47" Type="http://schemas.openxmlformats.org/officeDocument/2006/relationships/theme" Target="../theme/theme3.xml"/><Relationship Id="rId7" Type="http://schemas.openxmlformats.org/officeDocument/2006/relationships/slideLayout" Target="../slideLayouts/slideLayout96.xml"/><Relationship Id="rId2" Type="http://schemas.openxmlformats.org/officeDocument/2006/relationships/slideLayout" Target="../slideLayouts/slideLayout91.xml"/><Relationship Id="rId16" Type="http://schemas.openxmlformats.org/officeDocument/2006/relationships/slideLayout" Target="../slideLayouts/slideLayout105.xml"/><Relationship Id="rId29" Type="http://schemas.openxmlformats.org/officeDocument/2006/relationships/slideLayout" Target="../slideLayouts/slideLayout118.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24" Type="http://schemas.openxmlformats.org/officeDocument/2006/relationships/slideLayout" Target="../slideLayouts/slideLayout113.xml"/><Relationship Id="rId32" Type="http://schemas.openxmlformats.org/officeDocument/2006/relationships/slideLayout" Target="../slideLayouts/slideLayout121.xml"/><Relationship Id="rId37" Type="http://schemas.openxmlformats.org/officeDocument/2006/relationships/slideLayout" Target="../slideLayouts/slideLayout126.xml"/><Relationship Id="rId40" Type="http://schemas.openxmlformats.org/officeDocument/2006/relationships/slideLayout" Target="../slideLayouts/slideLayout129.xml"/><Relationship Id="rId45" Type="http://schemas.openxmlformats.org/officeDocument/2006/relationships/slideLayout" Target="../slideLayouts/slideLayout134.xml"/><Relationship Id="rId5" Type="http://schemas.openxmlformats.org/officeDocument/2006/relationships/slideLayout" Target="../slideLayouts/slideLayout94.xml"/><Relationship Id="rId15" Type="http://schemas.openxmlformats.org/officeDocument/2006/relationships/slideLayout" Target="../slideLayouts/slideLayout104.xml"/><Relationship Id="rId23" Type="http://schemas.openxmlformats.org/officeDocument/2006/relationships/slideLayout" Target="../slideLayouts/slideLayout112.xml"/><Relationship Id="rId28" Type="http://schemas.openxmlformats.org/officeDocument/2006/relationships/slideLayout" Target="../slideLayouts/slideLayout117.xml"/><Relationship Id="rId36" Type="http://schemas.openxmlformats.org/officeDocument/2006/relationships/slideLayout" Target="../slideLayouts/slideLayout125.xml"/><Relationship Id="rId10" Type="http://schemas.openxmlformats.org/officeDocument/2006/relationships/slideLayout" Target="../slideLayouts/slideLayout99.xml"/><Relationship Id="rId19" Type="http://schemas.openxmlformats.org/officeDocument/2006/relationships/slideLayout" Target="../slideLayouts/slideLayout108.xml"/><Relationship Id="rId31" Type="http://schemas.openxmlformats.org/officeDocument/2006/relationships/slideLayout" Target="../slideLayouts/slideLayout120.xml"/><Relationship Id="rId44" Type="http://schemas.openxmlformats.org/officeDocument/2006/relationships/slideLayout" Target="../slideLayouts/slideLayout133.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slideLayout" Target="../slideLayouts/slideLayout103.xml"/><Relationship Id="rId22" Type="http://schemas.openxmlformats.org/officeDocument/2006/relationships/slideLayout" Target="../slideLayouts/slideLayout111.xml"/><Relationship Id="rId27" Type="http://schemas.openxmlformats.org/officeDocument/2006/relationships/slideLayout" Target="../slideLayouts/slideLayout116.xml"/><Relationship Id="rId30" Type="http://schemas.openxmlformats.org/officeDocument/2006/relationships/slideLayout" Target="../slideLayouts/slideLayout119.xml"/><Relationship Id="rId35" Type="http://schemas.openxmlformats.org/officeDocument/2006/relationships/slideLayout" Target="../slideLayouts/slideLayout124.xml"/><Relationship Id="rId43" Type="http://schemas.openxmlformats.org/officeDocument/2006/relationships/slideLayout" Target="../slideLayouts/slideLayout132.xml"/><Relationship Id="rId8" Type="http://schemas.openxmlformats.org/officeDocument/2006/relationships/slideLayout" Target="../slideLayouts/slideLayout97.xml"/><Relationship Id="rId3" Type="http://schemas.openxmlformats.org/officeDocument/2006/relationships/slideLayout" Target="../slideLayouts/slideLayout92.xml"/><Relationship Id="rId12" Type="http://schemas.openxmlformats.org/officeDocument/2006/relationships/slideLayout" Target="../slideLayouts/slideLayout101.xml"/><Relationship Id="rId17" Type="http://schemas.openxmlformats.org/officeDocument/2006/relationships/slideLayout" Target="../slideLayouts/slideLayout106.xml"/><Relationship Id="rId25" Type="http://schemas.openxmlformats.org/officeDocument/2006/relationships/slideLayout" Target="../slideLayouts/slideLayout114.xml"/><Relationship Id="rId33" Type="http://schemas.openxmlformats.org/officeDocument/2006/relationships/slideLayout" Target="../slideLayouts/slideLayout122.xml"/><Relationship Id="rId38" Type="http://schemas.openxmlformats.org/officeDocument/2006/relationships/slideLayout" Target="../slideLayouts/slideLayout127.xml"/><Relationship Id="rId46" Type="http://schemas.openxmlformats.org/officeDocument/2006/relationships/slideLayout" Target="../slideLayouts/slideLayout135.xml"/><Relationship Id="rId20" Type="http://schemas.openxmlformats.org/officeDocument/2006/relationships/slideLayout" Target="../slideLayouts/slideLayout109.xml"/><Relationship Id="rId41" Type="http://schemas.openxmlformats.org/officeDocument/2006/relationships/slideLayout" Target="../slideLayouts/slideLayout1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18" Type="http://schemas.openxmlformats.org/officeDocument/2006/relationships/slideLayout" Target="../slideLayouts/slideLayout153.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17" Type="http://schemas.openxmlformats.org/officeDocument/2006/relationships/slideLayout" Target="../slideLayouts/slideLayout152.xml"/><Relationship Id="rId2" Type="http://schemas.openxmlformats.org/officeDocument/2006/relationships/slideLayout" Target="../slideLayouts/slideLayout137.xml"/><Relationship Id="rId16" Type="http://schemas.openxmlformats.org/officeDocument/2006/relationships/slideLayout" Target="../slideLayouts/slideLayout151.xml"/><Relationship Id="rId20" Type="http://schemas.openxmlformats.org/officeDocument/2006/relationships/theme" Target="../theme/theme4.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5" Type="http://schemas.openxmlformats.org/officeDocument/2006/relationships/slideLayout" Target="../slideLayouts/slideLayout150.xml"/><Relationship Id="rId10" Type="http://schemas.openxmlformats.org/officeDocument/2006/relationships/slideLayout" Target="../slideLayouts/slideLayout145.xml"/><Relationship Id="rId19" Type="http://schemas.openxmlformats.org/officeDocument/2006/relationships/slideLayout" Target="../slideLayouts/slideLayout154.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lvl1pPr algn="ctr">
              <a:defRPr sz="1100" b="1" i="0">
                <a:solidFill>
                  <a:schemeClr val="tx2"/>
                </a:solidFill>
                <a:latin typeface="Aptos" panose="020B0004020202020204" pitchFamily="34" charset="0"/>
                <a:cs typeface="Arial" panose="020B0604020202020204" pitchFamily="34" charset="0"/>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8329906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 id="2147483695" r:id="rId34"/>
    <p:sldLayoutId id="2147483696" r:id="rId35"/>
    <p:sldLayoutId id="2147483697" r:id="rId36"/>
    <p:sldLayoutId id="2147483698" r:id="rId37"/>
    <p:sldLayoutId id="2147483699" r:id="rId38"/>
    <p:sldLayoutId id="2147483700" r:id="rId39"/>
    <p:sldLayoutId id="2147483701" r:id="rId40"/>
    <p:sldLayoutId id="2147483702" r:id="rId41"/>
    <p:sldLayoutId id="2147483703" r:id="rId42"/>
    <p:sldLayoutId id="2147483704" r:id="rId43"/>
    <p:sldLayoutId id="2147483705" r:id="rId44"/>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lvl1pPr algn="ctr">
              <a:defRPr sz="1100" b="1" i="0">
                <a:solidFill>
                  <a:schemeClr val="tx2"/>
                </a:solidFill>
                <a:latin typeface="Aptos" panose="020B0004020202020204" pitchFamily="34" charset="0"/>
                <a:cs typeface="Arial" panose="020B0604020202020204" pitchFamily="34" charset="0"/>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341238026"/>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 id="2147483726" r:id="rId19"/>
    <p:sldLayoutId id="2147483727" r:id="rId20"/>
    <p:sldLayoutId id="2147483728" r:id="rId21"/>
    <p:sldLayoutId id="2147483729" r:id="rId22"/>
    <p:sldLayoutId id="2147483730" r:id="rId23"/>
    <p:sldLayoutId id="2147483731" r:id="rId24"/>
    <p:sldLayoutId id="2147483732" r:id="rId25"/>
    <p:sldLayoutId id="2147483733" r:id="rId26"/>
    <p:sldLayoutId id="2147483734" r:id="rId27"/>
    <p:sldLayoutId id="2147483735" r:id="rId28"/>
    <p:sldLayoutId id="2147483736" r:id="rId29"/>
    <p:sldLayoutId id="2147483737" r:id="rId30"/>
    <p:sldLayoutId id="2147483738" r:id="rId31"/>
    <p:sldLayoutId id="2147483739" r:id="rId32"/>
    <p:sldLayoutId id="2147483740" r:id="rId33"/>
    <p:sldLayoutId id="2147483741" r:id="rId34"/>
    <p:sldLayoutId id="2147483742" r:id="rId35"/>
    <p:sldLayoutId id="2147483743" r:id="rId36"/>
    <p:sldLayoutId id="2147483744" r:id="rId37"/>
    <p:sldLayoutId id="2147483745" r:id="rId38"/>
    <p:sldLayoutId id="2147483746" r:id="rId39"/>
    <p:sldLayoutId id="2147483747" r:id="rId40"/>
    <p:sldLayoutId id="2147483748" r:id="rId41"/>
    <p:sldLayoutId id="2147483749" r:id="rId42"/>
    <p:sldLayoutId id="2147483750" r:id="rId43"/>
    <p:sldLayoutId id="2147483751" r:id="rId44"/>
    <p:sldLayoutId id="2147483752" r:id="rId45"/>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051639046"/>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 id="2147483768" r:id="rId15"/>
    <p:sldLayoutId id="2147483769" r:id="rId16"/>
    <p:sldLayoutId id="2147483770" r:id="rId17"/>
    <p:sldLayoutId id="2147483771"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 id="2147483800" r:id="rId46"/>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C69556-1075-488A-B01C-42F56886446D}"/>
              </a:ext>
            </a:extLst>
          </p:cNvPr>
          <p:cNvSpPr>
            <a:spLocks noGrp="1"/>
          </p:cNvSpPr>
          <p:nvPr>
            <p:ph type="title"/>
          </p:nvPr>
        </p:nvSpPr>
        <p:spPr>
          <a:xfrm>
            <a:off x="0" y="365760"/>
            <a:ext cx="12192000" cy="867930"/>
          </a:xfrm>
          <a:prstGeom prst="rect">
            <a:avLst/>
          </a:prstGeom>
          <a:noFill/>
        </p:spPr>
        <p:txBody>
          <a:bodyPr vert="horz" wrap="square" lIns="457200" tIns="182880" rIns="457200" bIns="182880" rtlCol="0" anchor="ctr">
            <a:spAutoFit/>
          </a:bodyPr>
          <a:lstStyle/>
          <a:p>
            <a:r>
              <a:rPr lang="en-US"/>
              <a:t>Click to edit Master title style</a:t>
            </a:r>
          </a:p>
        </p:txBody>
      </p:sp>
      <p:sp>
        <p:nvSpPr>
          <p:cNvPr id="3" name="Text Placeholder 2">
            <a:extLst>
              <a:ext uri="{FF2B5EF4-FFF2-40B4-BE49-F238E27FC236}">
                <a16:creationId xmlns:a16="http://schemas.microsoft.com/office/drawing/2014/main" id="{70333153-7A9E-400A-AC7D-6005476B920F}"/>
              </a:ext>
            </a:extLst>
          </p:cNvPr>
          <p:cNvSpPr>
            <a:spLocks noGrp="1"/>
          </p:cNvSpPr>
          <p:nvPr>
            <p:ph type="body" idx="1"/>
          </p:nvPr>
        </p:nvSpPr>
        <p:spPr>
          <a:xfrm>
            <a:off x="457199" y="1463040"/>
            <a:ext cx="11205147"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4D3ECF-5E7D-4CFF-9FDA-853A15FB7B11}"/>
              </a:ext>
            </a:extLst>
          </p:cNvPr>
          <p:cNvSpPr>
            <a:spLocks noGrp="1"/>
          </p:cNvSpPr>
          <p:nvPr>
            <p:ph type="dt" sz="half" idx="2"/>
          </p:nvPr>
        </p:nvSpPr>
        <p:spPr>
          <a:xfrm>
            <a:off x="457199" y="6454274"/>
            <a:ext cx="1102866" cy="169277"/>
          </a:xfrm>
          <a:prstGeom prst="rect">
            <a:avLst/>
          </a:prstGeom>
        </p:spPr>
        <p:txBody>
          <a:bodyPr vert="horz" wrap="none" lIns="0" tIns="0" rIns="0" bIns="0" rtlCol="0" anchor="ctr">
            <a:spAutoFit/>
          </a:bodyPr>
          <a:lstStyle>
            <a:lvl1pPr algn="l">
              <a:defRPr sz="1100" b="0" i="0">
                <a:solidFill>
                  <a:schemeClr val="tx1">
                    <a:tint val="75000"/>
                  </a:schemeClr>
                </a:solidFill>
                <a:latin typeface="Arial Narrow" panose="020B0604020202020204" pitchFamily="34" charset="0"/>
                <a:cs typeface="Arial Narrow" panose="020B0604020202020204" pitchFamily="34" charset="0"/>
              </a:defRPr>
            </a:lvl1pPr>
          </a:lstStyle>
          <a:p>
            <a:fld id="{A677F3E1-D80A-4E86-8650-02796AA439FF}" type="datetimeFigureOut">
              <a:rPr lang="en-US" smtClean="0"/>
              <a:t>3/18/2025</a:t>
            </a:fld>
            <a:endParaRPr lang="en-US"/>
          </a:p>
        </p:txBody>
      </p:sp>
      <p:sp>
        <p:nvSpPr>
          <p:cNvPr id="5" name="Footer Placeholder 4">
            <a:extLst>
              <a:ext uri="{FF2B5EF4-FFF2-40B4-BE49-F238E27FC236}">
                <a16:creationId xmlns:a16="http://schemas.microsoft.com/office/drawing/2014/main" id="{FD8FE970-4FE0-42EB-B006-A4C01FD1BDFC}"/>
              </a:ext>
            </a:extLst>
          </p:cNvPr>
          <p:cNvSpPr>
            <a:spLocks noGrp="1"/>
          </p:cNvSpPr>
          <p:nvPr>
            <p:ph type="ftr" sz="quarter" idx="3"/>
          </p:nvPr>
        </p:nvSpPr>
        <p:spPr>
          <a:xfrm>
            <a:off x="4257687" y="6446579"/>
            <a:ext cx="3676649" cy="184666"/>
          </a:xfrm>
          <a:prstGeom prst="rect">
            <a:avLst/>
          </a:prstGeom>
        </p:spPr>
        <p:txBody>
          <a:bodyPr vert="horz" wrap="none" lIns="0" tIns="0" rIns="0" bIns="0" rtlCol="0" anchor="ctr">
            <a:spAutoFit/>
          </a:bodyPr>
          <a:lstStyle>
            <a:lvl1pPr algn="ctr">
              <a:defRPr sz="1200" b="1">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95AEE0ED-FCE8-4C57-BFC3-FA95E0823208}"/>
              </a:ext>
            </a:extLst>
          </p:cNvPr>
          <p:cNvSpPr>
            <a:spLocks noGrp="1"/>
          </p:cNvSpPr>
          <p:nvPr>
            <p:ph type="sldNum" sz="quarter" idx="4"/>
          </p:nvPr>
        </p:nvSpPr>
        <p:spPr>
          <a:xfrm>
            <a:off x="9437377" y="6454274"/>
            <a:ext cx="2224969" cy="169277"/>
          </a:xfrm>
          <a:prstGeom prst="rect">
            <a:avLst/>
          </a:prstGeom>
        </p:spPr>
        <p:txBody>
          <a:bodyPr vert="horz" wrap="none" lIns="0" tIns="0" rIns="0" bIns="0" rtlCol="0" anchor="ctr">
            <a:spAutoFit/>
          </a:bodyPr>
          <a:lstStyle>
            <a:lvl1pPr algn="r">
              <a:defRPr sz="1100" b="0" i="0">
                <a:solidFill>
                  <a:schemeClr val="tx1">
                    <a:tint val="75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3153689573"/>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5" r:id="rId13"/>
    <p:sldLayoutId id="2147483816" r:id="rId14"/>
    <p:sldLayoutId id="2147483817" r:id="rId15"/>
    <p:sldLayoutId id="2147483818" r:id="rId16"/>
    <p:sldLayoutId id="2147483819" r:id="rId17"/>
    <p:sldLayoutId id="2147483820" r:id="rId18"/>
    <p:sldLayoutId id="2147483821" r:id="rId19"/>
  </p:sldLayoutIdLst>
  <p:txStyles>
    <p:titleStyle>
      <a:lvl1pPr algn="l" defTabSz="914400" rtl="0" eaLnBrk="1" latinLnBrk="0" hangingPunct="1">
        <a:lnSpc>
          <a:spcPct val="90000"/>
        </a:lnSpc>
        <a:spcBef>
          <a:spcPct val="0"/>
        </a:spcBef>
        <a:buNone/>
        <a:defRPr sz="3600" kern="1200">
          <a:solidFill>
            <a:srgbClr val="3D9B35"/>
          </a:solidFill>
          <a:latin typeface="Arial" panose="020B0604020202020204" pitchFamily="34" charset="0"/>
          <a:ea typeface="+mj-ea"/>
          <a:cs typeface="Arial" panose="020B0604020202020204" pitchFamily="34" charset="0"/>
        </a:defRPr>
      </a:lvl1pPr>
    </p:titleStyle>
    <p:bodyStyle>
      <a:lvl1pPr marL="174625" indent="-174625" algn="l" defTabSz="914400" rtl="0" eaLnBrk="1" latinLnBrk="0" hangingPunct="1">
        <a:lnSpc>
          <a:spcPct val="90000"/>
        </a:lnSpc>
        <a:spcBef>
          <a:spcPts val="10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1pPr>
      <a:lvl2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2pPr>
      <a:lvl3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4pPr>
      <a:lvl5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0.xml"/><Relationship Id="rId1" Type="http://schemas.openxmlformats.org/officeDocument/2006/relationships/slideLayout" Target="../slideLayouts/slideLayout20.xml"/><Relationship Id="rId4" Type="http://schemas.openxmlformats.org/officeDocument/2006/relationships/image" Target="../media/image56.png"/></Relationships>
</file>

<file path=ppt/slides/_rels/slide1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xml"/><Relationship Id="rId1" Type="http://schemas.openxmlformats.org/officeDocument/2006/relationships/slideLayout" Target="../slideLayouts/slideLayout34.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9.svg"/></Relationships>
</file>

<file path=ppt/slides/_rels/slide1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3.xml"/><Relationship Id="rId1" Type="http://schemas.openxmlformats.org/officeDocument/2006/relationships/slideLayout" Target="../slideLayouts/slideLayout10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8.xml"/></Relationships>
</file>

<file path=ppt/slides/_rels/slide1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5.xml"/><Relationship Id="rId1" Type="http://schemas.openxmlformats.org/officeDocument/2006/relationships/slideLayout" Target="../slideLayouts/slideLayout122.xml"/><Relationship Id="rId5" Type="http://schemas.openxmlformats.org/officeDocument/2006/relationships/image" Target="../media/image65.png"/><Relationship Id="rId4" Type="http://schemas.openxmlformats.org/officeDocument/2006/relationships/image" Target="../media/image64.png"/></Relationships>
</file>

<file path=ppt/slides/_rels/slide1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6.xml"/><Relationship Id="rId1" Type="http://schemas.openxmlformats.org/officeDocument/2006/relationships/slideLayout" Target="../slideLayouts/slideLayout122.xml"/></Relationships>
</file>

<file path=ppt/slides/_rels/slide1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122.xml"/></Relationships>
</file>

<file path=ppt/slides/_rels/slide1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8.xml"/><Relationship Id="rId1" Type="http://schemas.openxmlformats.org/officeDocument/2006/relationships/slideLayout" Target="../slideLayouts/slideLayout122.xml"/></Relationships>
</file>

<file path=ppt/slides/_rels/slide1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79.xml"/><Relationship Id="rId4" Type="http://schemas.openxmlformats.org/officeDocument/2006/relationships/image" Target="../media/image36.sv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hyperlink" Target="https://merrillconnect.iscorp.com/nlg/viewDocument.action?itemNbr=107531" TargetMode="External"/><Relationship Id="rId7" Type="http://schemas.openxmlformats.org/officeDocument/2006/relationships/image" Target="../media/image69.png"/><Relationship Id="rId2" Type="http://schemas.openxmlformats.org/officeDocument/2006/relationships/notesSlide" Target="../notesSlides/notesSlide22.xml"/><Relationship Id="rId1" Type="http://schemas.openxmlformats.org/officeDocument/2006/relationships/slideLayout" Target="../slideLayouts/slideLayout33.xml"/><Relationship Id="rId6" Type="http://schemas.openxmlformats.org/officeDocument/2006/relationships/image" Target="../media/image68.png"/><Relationship Id="rId5" Type="http://schemas.openxmlformats.org/officeDocument/2006/relationships/hyperlink" Target="https://merrillconnect.iscorp.com/nlg/viewDocument.action?itemNbr=64198" TargetMode="External"/><Relationship Id="rId4" Type="http://schemas.openxmlformats.org/officeDocument/2006/relationships/image" Target="../media/image67.png"/></Relationships>
</file>

<file path=ppt/slides/_rels/slide2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3.xml"/><Relationship Id="rId1" Type="http://schemas.openxmlformats.org/officeDocument/2006/relationships/slideLayout" Target="../slideLayouts/slideLayout33.xml"/><Relationship Id="rId5" Type="http://schemas.openxmlformats.org/officeDocument/2006/relationships/image" Target="../media/image72.png"/><Relationship Id="rId4" Type="http://schemas.openxmlformats.org/officeDocument/2006/relationships/hyperlink" Target="https://nationallife.wistia.com/medias/1a87138k48"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24.xml"/><Relationship Id="rId1" Type="http://schemas.openxmlformats.org/officeDocument/2006/relationships/slideLayout" Target="../slideLayouts/slideLayout115.xml"/></Relationships>
</file>

<file path=ppt/slides/_rels/slide2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5.xml"/><Relationship Id="rId1" Type="http://schemas.openxmlformats.org/officeDocument/2006/relationships/slideLayout" Target="../slideLayouts/slideLayout15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35.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5.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35.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slides/_rels/slide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34.xml"/><Relationship Id="rId4" Type="http://schemas.openxmlformats.org/officeDocument/2006/relationships/image" Target="../media/image51.svg"/></Relationships>
</file>

<file path=ppt/slides/_rels/slide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20.xml"/><Relationship Id="rId4" Type="http://schemas.openxmlformats.org/officeDocument/2006/relationships/image" Target="../media/image53.jpeg"/></Relationships>
</file>

<file path=ppt/slides/_rels/slide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person holding a folder and a book&#10;&#10;AI-generated content may be incorrect.">
            <a:extLst>
              <a:ext uri="{FF2B5EF4-FFF2-40B4-BE49-F238E27FC236}">
                <a16:creationId xmlns:a16="http://schemas.microsoft.com/office/drawing/2014/main" id="{DF37EAA6-655E-BABD-064D-FBAA3C256048}"/>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a:fillRect/>
          </a:stretch>
        </p:blipFill>
        <p:spPr/>
      </p:pic>
      <p:sp>
        <p:nvSpPr>
          <p:cNvPr id="3" name="Title 2">
            <a:extLst>
              <a:ext uri="{FF2B5EF4-FFF2-40B4-BE49-F238E27FC236}">
                <a16:creationId xmlns:a16="http://schemas.microsoft.com/office/drawing/2014/main" id="{146F26FF-AAD9-35A4-D53F-9215BF07D6F7}"/>
              </a:ext>
            </a:extLst>
          </p:cNvPr>
          <p:cNvSpPr>
            <a:spLocks noGrp="1"/>
          </p:cNvSpPr>
          <p:nvPr>
            <p:ph type="title"/>
          </p:nvPr>
        </p:nvSpPr>
        <p:spPr>
          <a:xfrm>
            <a:off x="457200" y="2100952"/>
            <a:ext cx="8649730" cy="1000402"/>
          </a:xfrm>
        </p:spPr>
        <p:txBody>
          <a:bodyPr/>
          <a:lstStyle/>
          <a:p>
            <a:r>
              <a:rPr lang="en-US"/>
              <a:t>Strategic Advantage for Business Owners</a:t>
            </a:r>
          </a:p>
        </p:txBody>
      </p:sp>
      <p:sp>
        <p:nvSpPr>
          <p:cNvPr id="4" name="Text Placeholder 3">
            <a:extLst>
              <a:ext uri="{FF2B5EF4-FFF2-40B4-BE49-F238E27FC236}">
                <a16:creationId xmlns:a16="http://schemas.microsoft.com/office/drawing/2014/main" id="{47B7F785-B948-6FB7-7E7F-B7DEDC2A7E71}"/>
              </a:ext>
            </a:extLst>
          </p:cNvPr>
          <p:cNvSpPr>
            <a:spLocks noGrp="1"/>
          </p:cNvSpPr>
          <p:nvPr>
            <p:ph type="body" sz="quarter" idx="18"/>
          </p:nvPr>
        </p:nvSpPr>
        <p:spPr>
          <a:xfrm>
            <a:off x="457200" y="2844027"/>
            <a:ext cx="8192530" cy="666914"/>
          </a:xfrm>
        </p:spPr>
        <p:txBody>
          <a:bodyPr/>
          <a:lstStyle/>
          <a:p>
            <a:r>
              <a:rPr lang="en-US"/>
              <a:t>Maximizing Your Tax Deductions while Saving for Your Retirement</a:t>
            </a:r>
          </a:p>
        </p:txBody>
      </p:sp>
      <p:sp>
        <p:nvSpPr>
          <p:cNvPr id="5" name="Text Placeholder 4">
            <a:extLst>
              <a:ext uri="{FF2B5EF4-FFF2-40B4-BE49-F238E27FC236}">
                <a16:creationId xmlns:a16="http://schemas.microsoft.com/office/drawing/2014/main" id="{00DAF1F6-BE64-935E-DFEB-099CC1252D2F}"/>
              </a:ext>
            </a:extLst>
          </p:cNvPr>
          <p:cNvSpPr>
            <a:spLocks noGrp="1"/>
          </p:cNvSpPr>
          <p:nvPr>
            <p:ph type="body" sz="quarter" idx="19"/>
          </p:nvPr>
        </p:nvSpPr>
        <p:spPr>
          <a:xfrm>
            <a:off x="457200" y="3744099"/>
            <a:ext cx="6905625" cy="250903"/>
          </a:xfrm>
        </p:spPr>
        <p:txBody>
          <a:bodyPr/>
          <a:lstStyle/>
          <a:p>
            <a:r>
              <a:rPr lang="en-US"/>
              <a:t>Speaker First and Last Name</a:t>
            </a:r>
          </a:p>
        </p:txBody>
      </p:sp>
      <p:sp>
        <p:nvSpPr>
          <p:cNvPr id="6" name="Text Placeholder 5">
            <a:extLst>
              <a:ext uri="{FF2B5EF4-FFF2-40B4-BE49-F238E27FC236}">
                <a16:creationId xmlns:a16="http://schemas.microsoft.com/office/drawing/2014/main" id="{BB14F170-0FC4-D1C0-6CFA-887F123048A5}"/>
              </a:ext>
            </a:extLst>
          </p:cNvPr>
          <p:cNvSpPr>
            <a:spLocks noGrp="1"/>
          </p:cNvSpPr>
          <p:nvPr>
            <p:ph type="body" sz="quarter" idx="20"/>
          </p:nvPr>
        </p:nvSpPr>
        <p:spPr>
          <a:xfrm>
            <a:off x="457200" y="4030395"/>
            <a:ext cx="6905625" cy="223074"/>
          </a:xfrm>
        </p:spPr>
        <p:txBody>
          <a:bodyPr/>
          <a:lstStyle/>
          <a:p>
            <a:r>
              <a:rPr lang="en-US"/>
              <a:t>Job Title or Date</a:t>
            </a:r>
          </a:p>
        </p:txBody>
      </p:sp>
      <p:sp>
        <p:nvSpPr>
          <p:cNvPr id="8" name="Slide Number Placeholder 7">
            <a:extLst>
              <a:ext uri="{FF2B5EF4-FFF2-40B4-BE49-F238E27FC236}">
                <a16:creationId xmlns:a16="http://schemas.microsoft.com/office/drawing/2014/main" id="{088743D8-E273-32D5-91E9-2DFDA3AF7D67}"/>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a:t>
            </a:fld>
            <a:endParaRPr lang="en-US">
              <a:latin typeface="Aptos Light" panose="020B0004020202020204" pitchFamily="34" charset="0"/>
            </a:endParaRPr>
          </a:p>
        </p:txBody>
      </p:sp>
      <p:sp>
        <p:nvSpPr>
          <p:cNvPr id="9" name="Date Placeholder 21">
            <a:extLst>
              <a:ext uri="{FF2B5EF4-FFF2-40B4-BE49-F238E27FC236}">
                <a16:creationId xmlns:a16="http://schemas.microsoft.com/office/drawing/2014/main" id="{9A44E801-C9BD-2D45-F156-B9750402A337}"/>
              </a:ext>
            </a:extLst>
          </p:cNvPr>
          <p:cNvSpPr txBox="1">
            <a:spLocks/>
          </p:cNvSpPr>
          <p:nvPr/>
        </p:nvSpPr>
        <p:spPr>
          <a:xfrm>
            <a:off x="457200" y="6469663"/>
            <a:ext cx="3735091" cy="169277"/>
          </a:xfrm>
          <a:prstGeom prst="rect">
            <a:avLst/>
          </a:prstGeom>
        </p:spPr>
        <p:txBody>
          <a:bodyPr vert="horz" wrap="square" lIns="0" tIns="0" rIns="0" bIns="0" rtlCol="0" anchor="b">
            <a:spAutoFit/>
          </a:bodyPr>
          <a:lstStyle>
            <a:defPPr>
              <a:defRPr lang="en-US"/>
            </a:defPPr>
            <a:lvl1pPr marL="0" algn="l"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B1B3B5"/>
                </a:solidFill>
                <a:effectLst/>
                <a:uLnTx/>
                <a:uFillTx/>
                <a:latin typeface="Aptos Light" panose="020B0004020202020204" pitchFamily="34" charset="0"/>
                <a:ea typeface="+mn-ea"/>
              </a:rPr>
              <a:t>TC7711669(0325)3</a:t>
            </a:r>
          </a:p>
        </p:txBody>
      </p:sp>
      <p:sp>
        <p:nvSpPr>
          <p:cNvPr id="10" name="TextBox 9">
            <a:extLst>
              <a:ext uri="{FF2B5EF4-FFF2-40B4-BE49-F238E27FC236}">
                <a16:creationId xmlns:a16="http://schemas.microsoft.com/office/drawing/2014/main" id="{4EF00F8A-D60C-55F8-6218-4A91E84C9E74}"/>
              </a:ext>
            </a:extLst>
          </p:cNvPr>
          <p:cNvSpPr txBox="1"/>
          <p:nvPr/>
        </p:nvSpPr>
        <p:spPr>
          <a:xfrm>
            <a:off x="460621" y="4486382"/>
            <a:ext cx="6287651" cy="146963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t>National Life Group® is a trade name of National Life Insurance Company, Montpelier, VT, Life Insurance  Company of the Southwest, Addison, TX, and their affiliates.  Each company of National Life Group is solely responsible  for its own financial condition and contractual obligations. Life Insurance Company of the Southwest is not an authorized insurer in New York</a:t>
            </a:r>
            <a:b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t>and does not conduct insurance business in New York.</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t>This presentation may not be recorded, copied, transmitted or otherwise disseminated using  any  device –</a:t>
            </a:r>
            <a:b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t>including but not limited to artificial intelligence note-taking platforms, webinar and browser recording  functions, </a:t>
            </a:r>
            <a:b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t>and meeting recording software – without the express written permission of National Life Group.</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t>The companies of National Life Group® and their representatives do not offer tax  or legal advice.</a:t>
            </a:r>
            <a:b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t>Please encourage your clients to consult with their appropriate professional advisor.</a:t>
            </a:r>
          </a:p>
        </p:txBody>
      </p:sp>
    </p:spTree>
    <p:extLst>
      <p:ext uri="{BB962C8B-B14F-4D97-AF65-F5344CB8AC3E}">
        <p14:creationId xmlns:p14="http://schemas.microsoft.com/office/powerpoint/2010/main" val="3575309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0CFD16-9888-9C7B-89F0-8689C1BAAC44}"/>
              </a:ext>
            </a:extLst>
          </p:cNvPr>
          <p:cNvSpPr>
            <a:spLocks noGrp="1"/>
          </p:cNvSpPr>
          <p:nvPr>
            <p:ph type="title"/>
          </p:nvPr>
        </p:nvSpPr>
        <p:spPr/>
        <p:txBody>
          <a:bodyPr/>
          <a:lstStyle/>
          <a:p>
            <a:r>
              <a:rPr lang="en-US"/>
              <a:t>Additional Income </a:t>
            </a:r>
            <a:r>
              <a:rPr lang="en-US" b="1"/>
              <a:t>Tax Credits</a:t>
            </a:r>
          </a:p>
        </p:txBody>
      </p:sp>
      <p:sp>
        <p:nvSpPr>
          <p:cNvPr id="4" name="Slide Number Placeholder 3">
            <a:extLst>
              <a:ext uri="{FF2B5EF4-FFF2-40B4-BE49-F238E27FC236}">
                <a16:creationId xmlns:a16="http://schemas.microsoft.com/office/drawing/2014/main" id="{EE6F9D09-E5BB-1D20-6B7C-558E5C5C33A2}"/>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endParaRPr>
          </a:p>
        </p:txBody>
      </p:sp>
      <p:sp>
        <p:nvSpPr>
          <p:cNvPr id="8" name="TextBox 7">
            <a:extLst>
              <a:ext uri="{FF2B5EF4-FFF2-40B4-BE49-F238E27FC236}">
                <a16:creationId xmlns:a16="http://schemas.microsoft.com/office/drawing/2014/main" id="{DEE70763-31F2-B515-7E2A-38797A802491}"/>
              </a:ext>
            </a:extLst>
          </p:cNvPr>
          <p:cNvSpPr txBox="1"/>
          <p:nvPr/>
        </p:nvSpPr>
        <p:spPr>
          <a:xfrm>
            <a:off x="781396" y="2294313"/>
            <a:ext cx="6051666" cy="7980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3" name="Text Placeholder 7">
            <a:extLst>
              <a:ext uri="{FF2B5EF4-FFF2-40B4-BE49-F238E27FC236}">
                <a16:creationId xmlns:a16="http://schemas.microsoft.com/office/drawing/2014/main" id="{84BF17E0-96F7-4B2E-74B9-AA745CBDE682}"/>
              </a:ext>
            </a:extLst>
          </p:cNvPr>
          <p:cNvSpPr txBox="1">
            <a:spLocks/>
          </p:cNvSpPr>
          <p:nvPr/>
        </p:nvSpPr>
        <p:spPr>
          <a:xfrm>
            <a:off x="1144948" y="2756862"/>
            <a:ext cx="4572000" cy="1128832"/>
          </a:xfrm>
          <a:prstGeom prst="rect">
            <a:avLst/>
          </a:prstGeom>
          <a:solidFill>
            <a:schemeClr val="bg1">
              <a:alpha val="25000"/>
            </a:schemeClr>
          </a:solidFill>
        </p:spPr>
        <p:txBody>
          <a:bodyPr vert="horz" lIns="182880" tIns="9144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kumimoji="0" lang="en-US" b="0" i="0" u="none" strike="noStrike" kern="1200" cap="none" spc="0" normalizeH="0" baseline="0" noProof="0">
                <a:ln>
                  <a:noFill/>
                </a:ln>
                <a:solidFill>
                  <a:srgbClr val="414041"/>
                </a:solidFill>
                <a:effectLst/>
                <a:uLnTx/>
                <a:uFillTx/>
                <a:latin typeface="Aptos" panose="02110004020202020204"/>
                <a:ea typeface="+mn-ea"/>
                <a:cs typeface="+mn-cs"/>
              </a:rPr>
              <a:t>Up to $5,000 per year </a:t>
            </a:r>
          </a:p>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kumimoji="0" lang="en-US" b="0" i="0" u="none" strike="noStrike" kern="1200" cap="none" spc="0" normalizeH="0" baseline="0" noProof="0">
                <a:ln>
                  <a:noFill/>
                </a:ln>
                <a:solidFill>
                  <a:srgbClr val="414041"/>
                </a:solidFill>
                <a:effectLst/>
                <a:uLnTx/>
                <a:uFillTx/>
                <a:latin typeface="Aptos" panose="02110004020202020204"/>
                <a:ea typeface="+mn-ea"/>
                <a:cs typeface="+mn-cs"/>
              </a:rPr>
              <a:t>Available for first three plan years </a:t>
            </a:r>
          </a:p>
        </p:txBody>
      </p:sp>
      <p:pic>
        <p:nvPicPr>
          <p:cNvPr id="7" name="Picture 6" descr="Worker using calculator">
            <a:extLst>
              <a:ext uri="{FF2B5EF4-FFF2-40B4-BE49-F238E27FC236}">
                <a16:creationId xmlns:a16="http://schemas.microsoft.com/office/drawing/2014/main" id="{7A850648-AABC-CA67-0F52-F6928B59A0A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80500" y="1944813"/>
            <a:ext cx="4170842" cy="3704644"/>
          </a:xfrm>
          <a:prstGeom prst="rect">
            <a:avLst/>
          </a:prstGeom>
          <a:ln>
            <a:noFill/>
          </a:ln>
          <a:effectLst>
            <a:outerShdw blurRad="190500" algn="tl" rotWithShape="0">
              <a:srgbClr val="000000">
                <a:alpha val="70000"/>
              </a:srgbClr>
            </a:outerShdw>
          </a:effectLst>
        </p:spPr>
      </p:pic>
      <p:sp>
        <p:nvSpPr>
          <p:cNvPr id="9" name="Text Placeholder 7">
            <a:extLst>
              <a:ext uri="{FF2B5EF4-FFF2-40B4-BE49-F238E27FC236}">
                <a16:creationId xmlns:a16="http://schemas.microsoft.com/office/drawing/2014/main" id="{7242EA52-B8CB-440D-E64A-CEBF0C1B2D17}"/>
              </a:ext>
            </a:extLst>
          </p:cNvPr>
          <p:cNvSpPr txBox="1">
            <a:spLocks/>
          </p:cNvSpPr>
          <p:nvPr/>
        </p:nvSpPr>
        <p:spPr>
          <a:xfrm>
            <a:off x="1144948" y="4912266"/>
            <a:ext cx="4572000" cy="927742"/>
          </a:xfrm>
          <a:prstGeom prst="rect">
            <a:avLst/>
          </a:prstGeom>
          <a:solidFill>
            <a:schemeClr val="bg1">
              <a:alpha val="25000"/>
            </a:schemeClr>
          </a:solidFill>
        </p:spPr>
        <p:txBody>
          <a:bodyPr vert="horz" lIns="182880" tIns="9144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6538" indent="-236538">
              <a:buFont typeface="Arial" panose="020B0604020202020204" pitchFamily="34" charset="0"/>
              <a:buChar char="•"/>
            </a:pPr>
            <a:r>
              <a:rPr lang="en-US"/>
              <a:t>Up to $1,000 per employee </a:t>
            </a:r>
          </a:p>
          <a:p>
            <a:pPr marL="236538" indent="-236538">
              <a:buFont typeface="Arial" panose="020B0604020202020204" pitchFamily="34" charset="0"/>
              <a:buChar char="•"/>
            </a:pPr>
            <a:r>
              <a:rPr lang="en-US"/>
              <a:t>Available for the first five plan years </a:t>
            </a:r>
          </a:p>
        </p:txBody>
      </p:sp>
      <p:pic>
        <p:nvPicPr>
          <p:cNvPr id="21" name="Picture 20">
            <a:extLst>
              <a:ext uri="{FF2B5EF4-FFF2-40B4-BE49-F238E27FC236}">
                <a16:creationId xmlns:a16="http://schemas.microsoft.com/office/drawing/2014/main" id="{95C78DCB-1AFC-D90C-CD13-D76434488D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7137" y="0"/>
            <a:ext cx="1614863" cy="1645920"/>
          </a:xfrm>
          <a:prstGeom prst="rect">
            <a:avLst/>
          </a:prstGeom>
        </p:spPr>
      </p:pic>
      <p:sp>
        <p:nvSpPr>
          <p:cNvPr id="22" name="Text Placeholder 3">
            <a:extLst>
              <a:ext uri="{FF2B5EF4-FFF2-40B4-BE49-F238E27FC236}">
                <a16:creationId xmlns:a16="http://schemas.microsoft.com/office/drawing/2014/main" id="{A29374FF-3259-7E52-BB4E-C074D1EF3D70}"/>
              </a:ext>
            </a:extLst>
          </p:cNvPr>
          <p:cNvSpPr>
            <a:spLocks noGrp="1"/>
          </p:cNvSpPr>
          <p:nvPr>
            <p:ph type="body" sz="quarter" idx="11"/>
          </p:nvPr>
        </p:nvSpPr>
        <p:spPr>
          <a:xfrm>
            <a:off x="457200" y="1208543"/>
            <a:ext cx="11274552" cy="292892"/>
          </a:xfrm>
        </p:spPr>
        <p:txBody>
          <a:bodyPr>
            <a:normAutofit lnSpcReduction="10000"/>
          </a:bodyPr>
          <a:lstStyle/>
          <a:p>
            <a:r>
              <a:rPr lang="en-US" b="1"/>
              <a:t>New Credits Available for New Retirement Plans</a:t>
            </a:r>
          </a:p>
        </p:txBody>
      </p:sp>
      <p:sp>
        <p:nvSpPr>
          <p:cNvPr id="23" name="Flowchart: Extract 22">
            <a:extLst>
              <a:ext uri="{FF2B5EF4-FFF2-40B4-BE49-F238E27FC236}">
                <a16:creationId xmlns:a16="http://schemas.microsoft.com/office/drawing/2014/main" id="{DC517999-CA61-8DBA-05EE-F44E358F2F43}"/>
              </a:ext>
            </a:extLst>
          </p:cNvPr>
          <p:cNvSpPr/>
          <p:nvPr/>
        </p:nvSpPr>
        <p:spPr>
          <a:xfrm rot="5400000">
            <a:off x="621860" y="2195707"/>
            <a:ext cx="608866" cy="363554"/>
          </a:xfrm>
          <a:prstGeom prst="flowChartExtract">
            <a:avLst/>
          </a:prstGeom>
          <a:solidFill>
            <a:srgbClr val="00A89E"/>
          </a:solidFill>
          <a:ln>
            <a:solidFill>
              <a:srgbClr val="00A89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87C527B6-CBA5-C521-1470-B3E302319428}"/>
              </a:ext>
            </a:extLst>
          </p:cNvPr>
          <p:cNvSpPr/>
          <p:nvPr/>
        </p:nvSpPr>
        <p:spPr>
          <a:xfrm>
            <a:off x="1144948" y="1985276"/>
            <a:ext cx="4572000" cy="784416"/>
          </a:xfrm>
          <a:prstGeom prst="rect">
            <a:avLst/>
          </a:prstGeom>
          <a:solidFill>
            <a:schemeClr val="bg2">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b="1">
                <a:solidFill>
                  <a:schemeClr val="tx1"/>
                </a:solidFill>
              </a:rPr>
              <a:t>Credit for Plan Start Up Costs</a:t>
            </a:r>
          </a:p>
        </p:txBody>
      </p:sp>
      <p:sp>
        <p:nvSpPr>
          <p:cNvPr id="25" name="Rectangle 24">
            <a:extLst>
              <a:ext uri="{FF2B5EF4-FFF2-40B4-BE49-F238E27FC236}">
                <a16:creationId xmlns:a16="http://schemas.microsoft.com/office/drawing/2014/main" id="{7B566120-4305-C3FE-0CFF-1FD4AE04D890}"/>
              </a:ext>
            </a:extLst>
          </p:cNvPr>
          <p:cNvSpPr/>
          <p:nvPr/>
        </p:nvSpPr>
        <p:spPr>
          <a:xfrm>
            <a:off x="1144948" y="4153250"/>
            <a:ext cx="4572000" cy="784416"/>
          </a:xfrm>
          <a:prstGeom prst="rect">
            <a:avLst/>
          </a:prstGeom>
          <a:solidFill>
            <a:schemeClr val="bg2">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b="1">
                <a:solidFill>
                  <a:schemeClr val="tx1"/>
                </a:solidFill>
              </a:rPr>
              <a:t>Credit for Employer Contributions</a:t>
            </a:r>
          </a:p>
        </p:txBody>
      </p:sp>
      <p:sp>
        <p:nvSpPr>
          <p:cNvPr id="26" name="Flowchart: Extract 25">
            <a:extLst>
              <a:ext uri="{FF2B5EF4-FFF2-40B4-BE49-F238E27FC236}">
                <a16:creationId xmlns:a16="http://schemas.microsoft.com/office/drawing/2014/main" id="{8BC29024-808A-7D46-07D9-28C5A9A5DFF7}"/>
              </a:ext>
            </a:extLst>
          </p:cNvPr>
          <p:cNvSpPr/>
          <p:nvPr/>
        </p:nvSpPr>
        <p:spPr>
          <a:xfrm rot="5400000">
            <a:off x="621860" y="4363681"/>
            <a:ext cx="608866" cy="363554"/>
          </a:xfrm>
          <a:prstGeom prst="flowChartExtract">
            <a:avLst/>
          </a:prstGeom>
          <a:solidFill>
            <a:srgbClr val="00A89E"/>
          </a:solidFill>
          <a:ln>
            <a:solidFill>
              <a:srgbClr val="00A89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6029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792FB-2D52-E91C-9A53-C4F2E020CC0D}"/>
              </a:ext>
            </a:extLst>
          </p:cNvPr>
          <p:cNvSpPr>
            <a:spLocks noGrp="1"/>
          </p:cNvSpPr>
          <p:nvPr>
            <p:ph type="title"/>
          </p:nvPr>
        </p:nvSpPr>
        <p:spPr>
          <a:xfrm>
            <a:off x="6388936" y="1301879"/>
            <a:ext cx="5606137" cy="1803699"/>
          </a:xfrm>
        </p:spPr>
        <p:txBody>
          <a:bodyPr/>
          <a:lstStyle/>
          <a:p>
            <a:pPr algn="ctr">
              <a:lnSpc>
                <a:spcPct val="110000"/>
              </a:lnSpc>
              <a:spcBef>
                <a:spcPts val="600"/>
              </a:spcBef>
              <a:spcAft>
                <a:spcPts val="600"/>
              </a:spcAft>
            </a:pPr>
            <a:r>
              <a:rPr lang="en-US"/>
              <a:t>Finding the</a:t>
            </a:r>
            <a:br>
              <a:rPr lang="en-US"/>
            </a:br>
            <a:r>
              <a:rPr lang="en-US" b="1"/>
              <a:t>Right Solution</a:t>
            </a:r>
            <a:br>
              <a:rPr lang="en-US" b="1"/>
            </a:br>
            <a:r>
              <a:rPr lang="en-US"/>
              <a:t>for Your Business</a:t>
            </a:r>
          </a:p>
        </p:txBody>
      </p:sp>
      <p:pic>
        <p:nvPicPr>
          <p:cNvPr id="8" name="Picture Placeholder 7" descr="A person standing next to a person looking at a computer&#10;&#10;AI-generated content may be incorrect.">
            <a:extLst>
              <a:ext uri="{FF2B5EF4-FFF2-40B4-BE49-F238E27FC236}">
                <a16:creationId xmlns:a16="http://schemas.microsoft.com/office/drawing/2014/main" id="{39A65F30-80BA-0697-8190-83B025520625}"/>
              </a:ext>
            </a:extLst>
          </p:cNvPr>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a:stretch>
            <a:fillRect/>
          </a:stretch>
        </p:blipFill>
        <p:spPr/>
      </p:pic>
      <p:sp>
        <p:nvSpPr>
          <p:cNvPr id="6" name="Slide Number Placeholder 5">
            <a:extLst>
              <a:ext uri="{FF2B5EF4-FFF2-40B4-BE49-F238E27FC236}">
                <a16:creationId xmlns:a16="http://schemas.microsoft.com/office/drawing/2014/main" id="{FCAF17AF-D573-744C-450A-144C679D602B}"/>
              </a:ext>
            </a:extLst>
          </p:cNvPr>
          <p:cNvSpPr>
            <a:spLocks noGrp="1"/>
          </p:cNvSpPr>
          <p:nvPr>
            <p:ph type="sldNum" sz="quarter" idx="4"/>
          </p:nvPr>
        </p:nvSpPr>
        <p:spPr>
          <a:xfrm>
            <a:off x="10015594" y="6477355"/>
            <a:ext cx="1788700" cy="153888"/>
          </a:xfrm>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11</a:t>
            </a:fld>
            <a:endParaRPr lang="en-US">
              <a:latin typeface="Aptos Light" panose="020B0004020202020204" pitchFamily="34" charset="0"/>
            </a:endParaRPr>
          </a:p>
        </p:txBody>
      </p:sp>
    </p:spTree>
    <p:extLst>
      <p:ext uri="{BB962C8B-B14F-4D97-AF65-F5344CB8AC3E}">
        <p14:creationId xmlns:p14="http://schemas.microsoft.com/office/powerpoint/2010/main" val="1655804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9554982-E70A-E6A2-E87C-0CC918876851}"/>
              </a:ext>
            </a:extLst>
          </p:cNvPr>
          <p:cNvSpPr>
            <a:spLocks noGrp="1"/>
          </p:cNvSpPr>
          <p:nvPr>
            <p:ph type="body" sz="quarter" idx="22"/>
          </p:nvPr>
        </p:nvSpPr>
        <p:spPr>
          <a:xfrm>
            <a:off x="1094015" y="2561816"/>
            <a:ext cx="4468585" cy="3343684"/>
          </a:xfrm>
        </p:spPr>
        <p:txBody>
          <a:bodyPr tIns="274320"/>
          <a:lstStyle/>
          <a:p>
            <a:endParaRPr lang="en-US" sz="2800" b="1"/>
          </a:p>
          <a:p>
            <a:endParaRPr lang="en-US" sz="2800" b="1"/>
          </a:p>
          <a:p>
            <a:r>
              <a:rPr lang="en-US" sz="2800" b="1"/>
              <a:t>Known</a:t>
            </a:r>
            <a:r>
              <a:rPr lang="en-US" sz="2800"/>
              <a:t> Contribution </a:t>
            </a:r>
          </a:p>
          <a:p>
            <a:r>
              <a:rPr lang="en-US" sz="2800" b="1"/>
              <a:t>Unknown</a:t>
            </a:r>
            <a:r>
              <a:rPr lang="en-US" sz="2800"/>
              <a:t> Retirement Benefit</a:t>
            </a:r>
          </a:p>
        </p:txBody>
      </p:sp>
      <p:sp>
        <p:nvSpPr>
          <p:cNvPr id="7" name="Text Placeholder 6">
            <a:extLst>
              <a:ext uri="{FF2B5EF4-FFF2-40B4-BE49-F238E27FC236}">
                <a16:creationId xmlns:a16="http://schemas.microsoft.com/office/drawing/2014/main" id="{2F9A5CED-E918-6C28-8EE0-9FE4D7B11AC7}"/>
              </a:ext>
            </a:extLst>
          </p:cNvPr>
          <p:cNvSpPr>
            <a:spLocks noGrp="1"/>
          </p:cNvSpPr>
          <p:nvPr>
            <p:ph type="body" sz="quarter" idx="19"/>
          </p:nvPr>
        </p:nvSpPr>
        <p:spPr>
          <a:xfrm>
            <a:off x="761568" y="1554420"/>
            <a:ext cx="5072527" cy="1163106"/>
          </a:xfrm>
          <a:noFill/>
          <a:ln>
            <a:noFill/>
          </a:ln>
        </p:spPr>
        <p:txBody>
          <a:bodyPr/>
          <a:lstStyle/>
          <a:p>
            <a:r>
              <a:rPr lang="en-US" sz="2800"/>
              <a:t>Defined Contribution Plans </a:t>
            </a:r>
          </a:p>
        </p:txBody>
      </p:sp>
      <p:sp>
        <p:nvSpPr>
          <p:cNvPr id="4" name="Title 3">
            <a:extLst>
              <a:ext uri="{FF2B5EF4-FFF2-40B4-BE49-F238E27FC236}">
                <a16:creationId xmlns:a16="http://schemas.microsoft.com/office/drawing/2014/main" id="{983267F5-5CD8-4A83-E650-62226E68AF2A}"/>
              </a:ext>
            </a:extLst>
          </p:cNvPr>
          <p:cNvSpPr>
            <a:spLocks noGrp="1"/>
          </p:cNvSpPr>
          <p:nvPr>
            <p:ph type="title"/>
          </p:nvPr>
        </p:nvSpPr>
        <p:spPr>
          <a:xfrm>
            <a:off x="457201" y="457200"/>
            <a:ext cx="10237076" cy="501804"/>
          </a:xfrm>
        </p:spPr>
        <p:txBody>
          <a:bodyPr/>
          <a:lstStyle/>
          <a:p>
            <a:r>
              <a:rPr lang="en-US" b="1"/>
              <a:t>Types</a:t>
            </a:r>
            <a:r>
              <a:rPr lang="en-US"/>
              <a:t> of Qualified Plans</a:t>
            </a:r>
          </a:p>
        </p:txBody>
      </p:sp>
      <p:sp>
        <p:nvSpPr>
          <p:cNvPr id="15" name="Text Placeholder 14">
            <a:extLst>
              <a:ext uri="{FF2B5EF4-FFF2-40B4-BE49-F238E27FC236}">
                <a16:creationId xmlns:a16="http://schemas.microsoft.com/office/drawing/2014/main" id="{A7CF7A55-2957-E7C2-E75B-DCAEFB45F4E8}"/>
              </a:ext>
            </a:extLst>
          </p:cNvPr>
          <p:cNvSpPr>
            <a:spLocks noGrp="1"/>
          </p:cNvSpPr>
          <p:nvPr>
            <p:ph type="body" sz="quarter" idx="28"/>
          </p:nvPr>
        </p:nvSpPr>
        <p:spPr>
          <a:xfrm>
            <a:off x="6629402" y="2561816"/>
            <a:ext cx="4468585" cy="3343684"/>
          </a:xfrm>
        </p:spPr>
        <p:txBody>
          <a:bodyPr tIns="274320"/>
          <a:lstStyle/>
          <a:p>
            <a:endParaRPr lang="en-US" sz="2800" b="1"/>
          </a:p>
          <a:p>
            <a:endParaRPr lang="en-US" sz="2800" b="1"/>
          </a:p>
          <a:p>
            <a:r>
              <a:rPr lang="en-US" sz="2800" b="1"/>
              <a:t>Known</a:t>
            </a:r>
            <a:r>
              <a:rPr lang="en-US" sz="2800"/>
              <a:t> Retirement Benefit </a:t>
            </a:r>
          </a:p>
          <a:p>
            <a:r>
              <a:rPr lang="en-US" sz="2800" b="1"/>
              <a:t>Unknown </a:t>
            </a:r>
            <a:r>
              <a:rPr lang="en-US" sz="2800"/>
              <a:t>Contribution </a:t>
            </a:r>
          </a:p>
        </p:txBody>
      </p:sp>
      <p:pic>
        <p:nvPicPr>
          <p:cNvPr id="18" name="Graphic 17">
            <a:extLst>
              <a:ext uri="{FF2B5EF4-FFF2-40B4-BE49-F238E27FC236}">
                <a16:creationId xmlns:a16="http://schemas.microsoft.com/office/drawing/2014/main" id="{5371E439-7E3E-9AB3-08C1-EBC312212FF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0135513" y="1348026"/>
            <a:ext cx="1163106" cy="1163106"/>
          </a:xfrm>
          <a:prstGeom prst="rect">
            <a:avLst/>
          </a:prstGeom>
        </p:spPr>
      </p:pic>
      <p:sp>
        <p:nvSpPr>
          <p:cNvPr id="9" name="Text Placeholder 6">
            <a:extLst>
              <a:ext uri="{FF2B5EF4-FFF2-40B4-BE49-F238E27FC236}">
                <a16:creationId xmlns:a16="http://schemas.microsoft.com/office/drawing/2014/main" id="{068B6971-F7B4-B1E8-483B-DFFF232C857C}"/>
              </a:ext>
            </a:extLst>
          </p:cNvPr>
          <p:cNvSpPr txBox="1">
            <a:spLocks/>
          </p:cNvSpPr>
          <p:nvPr/>
        </p:nvSpPr>
        <p:spPr>
          <a:xfrm>
            <a:off x="5976987" y="1560096"/>
            <a:ext cx="4740079" cy="1163105"/>
          </a:xfrm>
          <a:prstGeom prst="rect">
            <a:avLst/>
          </a:prstGeom>
          <a:noFill/>
          <a:ln>
            <a:noFill/>
          </a:ln>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anose="020B0604020202020204"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tabLst/>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
                <a:srgbClr val="3C9B34"/>
              </a:buClr>
              <a:buSzTx/>
              <a:buFont typeface="Arial" panose="020B0604020202020204" pitchFamily="34" charset="0"/>
              <a:buNone/>
              <a:tabLst/>
              <a:defRPr/>
            </a:pPr>
            <a:r>
              <a:rPr kumimoji="0" lang="en-US" sz="2800" b="1" i="0" u="none" strike="noStrike" kern="1200" cap="none" spc="0" normalizeH="0" baseline="0" noProof="0">
                <a:ln>
                  <a:noFill/>
                </a:ln>
                <a:effectLst/>
                <a:uLnTx/>
                <a:uFillTx/>
                <a:latin typeface="Aptos" panose="02110004020202020204"/>
                <a:ea typeface="+mn-ea"/>
                <a:cs typeface="+mn-cs"/>
              </a:rPr>
              <a:t>Defined Benefit Plans </a:t>
            </a:r>
          </a:p>
        </p:txBody>
      </p:sp>
      <p:sp>
        <p:nvSpPr>
          <p:cNvPr id="2" name="Slide Number Placeholder 5">
            <a:extLst>
              <a:ext uri="{FF2B5EF4-FFF2-40B4-BE49-F238E27FC236}">
                <a16:creationId xmlns:a16="http://schemas.microsoft.com/office/drawing/2014/main" id="{F8290DB9-6CD4-E701-16C9-27B7A850DD3A}"/>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12" name="Graphic 10">
            <a:extLst>
              <a:ext uri="{FF2B5EF4-FFF2-40B4-BE49-F238E27FC236}">
                <a16:creationId xmlns:a16="http://schemas.microsoft.com/office/drawing/2014/main" id="{DA8F8114-ED8A-A594-CDCE-BB5AF9977966}"/>
              </a:ext>
            </a:extLst>
          </p:cNvPr>
          <p:cNvSpPr>
            <a:spLocks noChangeAspect="1"/>
          </p:cNvSpPr>
          <p:nvPr/>
        </p:nvSpPr>
        <p:spPr>
          <a:xfrm>
            <a:off x="8336645" y="2717526"/>
            <a:ext cx="1054098" cy="1054132"/>
          </a:xfrm>
          <a:custGeom>
            <a:avLst/>
            <a:gdLst>
              <a:gd name="connsiteX0" fmla="*/ 518639 w 709309"/>
              <a:gd name="connsiteY0" fmla="*/ 669154 h 709332"/>
              <a:gd name="connsiteX1" fmla="*/ 354667 w 709309"/>
              <a:gd name="connsiteY1" fmla="*/ 709333 h 709332"/>
              <a:gd name="connsiteX2" fmla="*/ 0 w 709309"/>
              <a:gd name="connsiteY2" fmla="*/ 354666 h 709332"/>
              <a:gd name="connsiteX3" fmla="*/ 354643 w 709309"/>
              <a:gd name="connsiteY3" fmla="*/ 0 h 709332"/>
              <a:gd name="connsiteX4" fmla="*/ 709309 w 709309"/>
              <a:gd name="connsiteY4" fmla="*/ 354666 h 709332"/>
              <a:gd name="connsiteX5" fmla="*/ 669130 w 709309"/>
              <a:gd name="connsiteY5" fmla="*/ 518639 h 709332"/>
              <a:gd name="connsiteX6" fmla="*/ 675978 w 709309"/>
              <a:gd name="connsiteY6" fmla="*/ 529765 h 709332"/>
              <a:gd name="connsiteX7" fmla="*/ 708025 w 709309"/>
              <a:gd name="connsiteY7" fmla="*/ 593789 h 709332"/>
              <a:gd name="connsiteX8" fmla="*/ 707907 w 709309"/>
              <a:gd name="connsiteY8" fmla="*/ 604940 h 709332"/>
              <a:gd name="connsiteX9" fmla="*/ 698801 w 709309"/>
              <a:gd name="connsiteY9" fmla="*/ 611359 h 709332"/>
              <a:gd name="connsiteX10" fmla="*/ 667680 w 709309"/>
              <a:gd name="connsiteY10" fmla="*/ 615828 h 709332"/>
              <a:gd name="connsiteX11" fmla="*/ 674099 w 709309"/>
              <a:gd name="connsiteY11" fmla="*/ 622247 h 709332"/>
              <a:gd name="connsiteX12" fmla="*/ 674099 w 709309"/>
              <a:gd name="connsiteY12" fmla="*/ 674099 h 709332"/>
              <a:gd name="connsiteX13" fmla="*/ 622247 w 709309"/>
              <a:gd name="connsiteY13" fmla="*/ 674099 h 709332"/>
              <a:gd name="connsiteX14" fmla="*/ 615828 w 709309"/>
              <a:gd name="connsiteY14" fmla="*/ 667680 h 709332"/>
              <a:gd name="connsiteX15" fmla="*/ 611359 w 709309"/>
              <a:gd name="connsiteY15" fmla="*/ 698801 h 709332"/>
              <a:gd name="connsiteX16" fmla="*/ 604940 w 709309"/>
              <a:gd name="connsiteY16" fmla="*/ 707907 h 709332"/>
              <a:gd name="connsiteX17" fmla="*/ 593789 w 709309"/>
              <a:gd name="connsiteY17" fmla="*/ 708025 h 709332"/>
              <a:gd name="connsiteX18" fmla="*/ 529765 w 709309"/>
              <a:gd name="connsiteY18" fmla="*/ 675978 h 709332"/>
              <a:gd name="connsiteX19" fmla="*/ 518639 w 709309"/>
              <a:gd name="connsiteY19" fmla="*/ 669131 h 709332"/>
              <a:gd name="connsiteX20" fmla="*/ 518639 w 709309"/>
              <a:gd name="connsiteY20" fmla="*/ 669131 h 709332"/>
              <a:gd name="connsiteX21" fmla="*/ 650586 w 709309"/>
              <a:gd name="connsiteY21" fmla="*/ 501212 h 709332"/>
              <a:gd name="connsiteX22" fmla="*/ 684869 w 709309"/>
              <a:gd name="connsiteY22" fmla="*/ 354666 h 709332"/>
              <a:gd name="connsiteX23" fmla="*/ 354643 w 709309"/>
              <a:gd name="connsiteY23" fmla="*/ 24440 h 709332"/>
              <a:gd name="connsiteX24" fmla="*/ 24416 w 709309"/>
              <a:gd name="connsiteY24" fmla="*/ 354666 h 709332"/>
              <a:gd name="connsiteX25" fmla="*/ 354643 w 709309"/>
              <a:gd name="connsiteY25" fmla="*/ 684893 h 709332"/>
              <a:gd name="connsiteX26" fmla="*/ 501188 w 709309"/>
              <a:gd name="connsiteY26" fmla="*/ 650610 h 709332"/>
              <a:gd name="connsiteX27" fmla="*/ 489182 w 709309"/>
              <a:gd name="connsiteY27" fmla="*/ 610408 h 709332"/>
              <a:gd name="connsiteX28" fmla="*/ 489182 w 709309"/>
              <a:gd name="connsiteY28" fmla="*/ 601730 h 709332"/>
              <a:gd name="connsiteX29" fmla="*/ 354643 w 709309"/>
              <a:gd name="connsiteY29" fmla="*/ 635965 h 709332"/>
              <a:gd name="connsiteX30" fmla="*/ 73344 w 709309"/>
              <a:gd name="connsiteY30" fmla="*/ 354666 h 709332"/>
              <a:gd name="connsiteX31" fmla="*/ 354643 w 709309"/>
              <a:gd name="connsiteY31" fmla="*/ 73368 h 709332"/>
              <a:gd name="connsiteX32" fmla="*/ 635941 w 709309"/>
              <a:gd name="connsiteY32" fmla="*/ 354666 h 709332"/>
              <a:gd name="connsiteX33" fmla="*/ 601706 w 709309"/>
              <a:gd name="connsiteY33" fmla="*/ 489206 h 709332"/>
              <a:gd name="connsiteX34" fmla="*/ 610384 w 709309"/>
              <a:gd name="connsiteY34" fmla="*/ 489206 h 709332"/>
              <a:gd name="connsiteX35" fmla="*/ 650586 w 709309"/>
              <a:gd name="connsiteY35" fmla="*/ 501212 h 709332"/>
              <a:gd name="connsiteX36" fmla="*/ 650586 w 709309"/>
              <a:gd name="connsiteY36" fmla="*/ 501212 h 709332"/>
              <a:gd name="connsiteX37" fmla="*/ 594170 w 709309"/>
              <a:gd name="connsiteY37" fmla="*/ 646093 h 709332"/>
              <a:gd name="connsiteX38" fmla="*/ 589534 w 709309"/>
              <a:gd name="connsiteY38" fmla="*/ 678593 h 709332"/>
              <a:gd name="connsiteX39" fmla="*/ 540677 w 709309"/>
              <a:gd name="connsiteY39" fmla="*/ 654153 h 709332"/>
              <a:gd name="connsiteX40" fmla="*/ 513646 w 709309"/>
              <a:gd name="connsiteY40" fmla="*/ 610408 h 709332"/>
              <a:gd name="connsiteX41" fmla="*/ 513646 w 709309"/>
              <a:gd name="connsiteY41" fmla="*/ 565545 h 709332"/>
              <a:gd name="connsiteX42" fmla="*/ 594194 w 709309"/>
              <a:gd name="connsiteY42" fmla="*/ 646093 h 709332"/>
              <a:gd name="connsiteX43" fmla="*/ 345989 w 709309"/>
              <a:gd name="connsiteY43" fmla="*/ 363320 h 709332"/>
              <a:gd name="connsiteX44" fmla="*/ 639508 w 709309"/>
              <a:gd name="connsiteY44" fmla="*/ 656839 h 709332"/>
              <a:gd name="connsiteX45" fmla="*/ 656815 w 709309"/>
              <a:gd name="connsiteY45" fmla="*/ 656839 h 709332"/>
              <a:gd name="connsiteX46" fmla="*/ 656815 w 709309"/>
              <a:gd name="connsiteY46" fmla="*/ 639531 h 709332"/>
              <a:gd name="connsiteX47" fmla="*/ 363297 w 709309"/>
              <a:gd name="connsiteY47" fmla="*/ 346013 h 709332"/>
              <a:gd name="connsiteX48" fmla="*/ 345989 w 709309"/>
              <a:gd name="connsiteY48" fmla="*/ 346013 h 709332"/>
              <a:gd name="connsiteX49" fmla="*/ 345989 w 709309"/>
              <a:gd name="connsiteY49" fmla="*/ 363320 h 709332"/>
              <a:gd name="connsiteX50" fmla="*/ 573415 w 709309"/>
              <a:gd name="connsiteY50" fmla="*/ 489206 h 709332"/>
              <a:gd name="connsiteX51" fmla="*/ 541058 w 709309"/>
              <a:gd name="connsiteY51" fmla="*/ 489206 h 709332"/>
              <a:gd name="connsiteX52" fmla="*/ 525272 w 709309"/>
              <a:gd name="connsiteY52" fmla="*/ 473420 h 709332"/>
              <a:gd name="connsiteX53" fmla="*/ 562550 w 709309"/>
              <a:gd name="connsiteY53" fmla="*/ 354666 h 709332"/>
              <a:gd name="connsiteX54" fmla="*/ 354643 w 709309"/>
              <a:gd name="connsiteY54" fmla="*/ 146759 h 709332"/>
              <a:gd name="connsiteX55" fmla="*/ 146736 w 709309"/>
              <a:gd name="connsiteY55" fmla="*/ 354666 h 709332"/>
              <a:gd name="connsiteX56" fmla="*/ 354643 w 709309"/>
              <a:gd name="connsiteY56" fmla="*/ 562574 h 709332"/>
              <a:gd name="connsiteX57" fmla="*/ 473396 w 709309"/>
              <a:gd name="connsiteY57" fmla="*/ 525295 h 709332"/>
              <a:gd name="connsiteX58" fmla="*/ 489182 w 709309"/>
              <a:gd name="connsiteY58" fmla="*/ 541082 h 709332"/>
              <a:gd name="connsiteX59" fmla="*/ 489182 w 709309"/>
              <a:gd name="connsiteY59" fmla="*/ 573439 h 709332"/>
              <a:gd name="connsiteX60" fmla="*/ 354643 w 709309"/>
              <a:gd name="connsiteY60" fmla="*/ 611501 h 709332"/>
              <a:gd name="connsiteX61" fmla="*/ 97808 w 709309"/>
              <a:gd name="connsiteY61" fmla="*/ 354666 h 709332"/>
              <a:gd name="connsiteX62" fmla="*/ 354643 w 709309"/>
              <a:gd name="connsiteY62" fmla="*/ 97832 h 709332"/>
              <a:gd name="connsiteX63" fmla="*/ 611478 w 709309"/>
              <a:gd name="connsiteY63" fmla="*/ 354666 h 709332"/>
              <a:gd name="connsiteX64" fmla="*/ 573415 w 709309"/>
              <a:gd name="connsiteY64" fmla="*/ 489206 h 709332"/>
              <a:gd name="connsiteX65" fmla="*/ 573415 w 709309"/>
              <a:gd name="connsiteY65" fmla="*/ 489206 h 709332"/>
              <a:gd name="connsiteX66" fmla="*/ 565522 w 709309"/>
              <a:gd name="connsiteY66" fmla="*/ 513670 h 709332"/>
              <a:gd name="connsiteX67" fmla="*/ 610384 w 709309"/>
              <a:gd name="connsiteY67" fmla="*/ 513670 h 709332"/>
              <a:gd name="connsiteX68" fmla="*/ 654129 w 709309"/>
              <a:gd name="connsiteY68" fmla="*/ 540701 h 709332"/>
              <a:gd name="connsiteX69" fmla="*/ 678569 w 709309"/>
              <a:gd name="connsiteY69" fmla="*/ 589558 h 709332"/>
              <a:gd name="connsiteX70" fmla="*/ 646069 w 709309"/>
              <a:gd name="connsiteY70" fmla="*/ 594194 h 709332"/>
              <a:gd name="connsiteX71" fmla="*/ 565522 w 709309"/>
              <a:gd name="connsiteY71" fmla="*/ 513646 h 709332"/>
              <a:gd name="connsiteX72" fmla="*/ 507679 w 709309"/>
              <a:gd name="connsiteY72" fmla="*/ 455803 h 709332"/>
              <a:gd name="connsiteX73" fmla="*/ 472112 w 709309"/>
              <a:gd name="connsiteY73" fmla="*/ 420236 h 709332"/>
              <a:gd name="connsiteX74" fmla="*/ 489182 w 709309"/>
              <a:gd name="connsiteY74" fmla="*/ 354643 h 709332"/>
              <a:gd name="connsiteX75" fmla="*/ 354643 w 709309"/>
              <a:gd name="connsiteY75" fmla="*/ 220103 h 709332"/>
              <a:gd name="connsiteX76" fmla="*/ 220103 w 709309"/>
              <a:gd name="connsiteY76" fmla="*/ 354643 h 709332"/>
              <a:gd name="connsiteX77" fmla="*/ 354643 w 709309"/>
              <a:gd name="connsiteY77" fmla="*/ 489182 h 709332"/>
              <a:gd name="connsiteX78" fmla="*/ 420236 w 709309"/>
              <a:gd name="connsiteY78" fmla="*/ 472112 h 709332"/>
              <a:gd name="connsiteX79" fmla="*/ 455803 w 709309"/>
              <a:gd name="connsiteY79" fmla="*/ 507679 h 709332"/>
              <a:gd name="connsiteX80" fmla="*/ 354667 w 709309"/>
              <a:gd name="connsiteY80" fmla="*/ 538110 h 709332"/>
              <a:gd name="connsiteX81" fmla="*/ 171199 w 709309"/>
              <a:gd name="connsiteY81" fmla="*/ 354643 h 709332"/>
              <a:gd name="connsiteX82" fmla="*/ 354667 w 709309"/>
              <a:gd name="connsiteY82" fmla="*/ 171176 h 709332"/>
              <a:gd name="connsiteX83" fmla="*/ 538134 w 709309"/>
              <a:gd name="connsiteY83" fmla="*/ 354643 h 709332"/>
              <a:gd name="connsiteX84" fmla="*/ 507702 w 709309"/>
              <a:gd name="connsiteY84" fmla="*/ 455779 h 709332"/>
              <a:gd name="connsiteX85" fmla="*/ 507702 w 709309"/>
              <a:gd name="connsiteY85" fmla="*/ 455779 h 709332"/>
              <a:gd name="connsiteX86" fmla="*/ 453996 w 709309"/>
              <a:gd name="connsiteY86" fmla="*/ 402120 h 709332"/>
              <a:gd name="connsiteX87" fmla="*/ 464718 w 709309"/>
              <a:gd name="connsiteY87" fmla="*/ 354666 h 709332"/>
              <a:gd name="connsiteX88" fmla="*/ 354643 w 709309"/>
              <a:gd name="connsiteY88" fmla="*/ 244591 h 709332"/>
              <a:gd name="connsiteX89" fmla="*/ 244567 w 709309"/>
              <a:gd name="connsiteY89" fmla="*/ 354666 h 709332"/>
              <a:gd name="connsiteX90" fmla="*/ 354643 w 709309"/>
              <a:gd name="connsiteY90" fmla="*/ 464742 h 709332"/>
              <a:gd name="connsiteX91" fmla="*/ 402096 w 709309"/>
              <a:gd name="connsiteY91" fmla="*/ 454020 h 709332"/>
              <a:gd name="connsiteX92" fmla="*/ 328705 w 709309"/>
              <a:gd name="connsiteY92" fmla="*/ 380604 h 709332"/>
              <a:gd name="connsiteX93" fmla="*/ 328705 w 709309"/>
              <a:gd name="connsiteY93" fmla="*/ 328752 h 709332"/>
              <a:gd name="connsiteX94" fmla="*/ 380557 w 709309"/>
              <a:gd name="connsiteY94" fmla="*/ 328752 h 709332"/>
              <a:gd name="connsiteX95" fmla="*/ 453972 w 709309"/>
              <a:gd name="connsiteY95" fmla="*/ 402144 h 70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709309" h="709332">
                <a:moveTo>
                  <a:pt x="518639" y="669154"/>
                </a:moveTo>
                <a:cubicBezTo>
                  <a:pt x="469592" y="694831"/>
                  <a:pt x="413793" y="709333"/>
                  <a:pt x="354667" y="709333"/>
                </a:cubicBezTo>
                <a:cubicBezTo>
                  <a:pt x="158908" y="709333"/>
                  <a:pt x="0" y="550401"/>
                  <a:pt x="0" y="354666"/>
                </a:cubicBezTo>
                <a:cubicBezTo>
                  <a:pt x="0" y="158932"/>
                  <a:pt x="158908" y="0"/>
                  <a:pt x="354643" y="0"/>
                </a:cubicBezTo>
                <a:cubicBezTo>
                  <a:pt x="550377" y="0"/>
                  <a:pt x="709309" y="158932"/>
                  <a:pt x="709309" y="354666"/>
                </a:cubicBezTo>
                <a:cubicBezTo>
                  <a:pt x="709309" y="413793"/>
                  <a:pt x="694807" y="469616"/>
                  <a:pt x="669130" y="518639"/>
                </a:cubicBezTo>
                <a:cubicBezTo>
                  <a:pt x="671722" y="522086"/>
                  <a:pt x="674028" y="525818"/>
                  <a:pt x="675978" y="529765"/>
                </a:cubicBezTo>
                <a:cubicBezTo>
                  <a:pt x="690123" y="558057"/>
                  <a:pt x="708025" y="593789"/>
                  <a:pt x="708025" y="593789"/>
                </a:cubicBezTo>
                <a:cubicBezTo>
                  <a:pt x="709761" y="597308"/>
                  <a:pt x="709737" y="601469"/>
                  <a:pt x="707907" y="604940"/>
                </a:cubicBezTo>
                <a:cubicBezTo>
                  <a:pt x="706100" y="608435"/>
                  <a:pt x="702700" y="610812"/>
                  <a:pt x="698801" y="611359"/>
                </a:cubicBezTo>
                <a:lnTo>
                  <a:pt x="667680" y="615828"/>
                </a:lnTo>
                <a:lnTo>
                  <a:pt x="674099" y="622247"/>
                </a:lnTo>
                <a:cubicBezTo>
                  <a:pt x="688435" y="636560"/>
                  <a:pt x="688435" y="659787"/>
                  <a:pt x="674099" y="674099"/>
                </a:cubicBezTo>
                <a:cubicBezTo>
                  <a:pt x="659787" y="688435"/>
                  <a:pt x="636560" y="688435"/>
                  <a:pt x="622247" y="674099"/>
                </a:cubicBezTo>
                <a:lnTo>
                  <a:pt x="615828" y="667680"/>
                </a:lnTo>
                <a:lnTo>
                  <a:pt x="611359" y="698801"/>
                </a:lnTo>
                <a:cubicBezTo>
                  <a:pt x="610812" y="702724"/>
                  <a:pt x="608434" y="706100"/>
                  <a:pt x="604940" y="707907"/>
                </a:cubicBezTo>
                <a:cubicBezTo>
                  <a:pt x="601445" y="709737"/>
                  <a:pt x="597284" y="709761"/>
                  <a:pt x="593789" y="708025"/>
                </a:cubicBezTo>
                <a:cubicBezTo>
                  <a:pt x="593789" y="708025"/>
                  <a:pt x="558056" y="690147"/>
                  <a:pt x="529765" y="675978"/>
                </a:cubicBezTo>
                <a:cubicBezTo>
                  <a:pt x="525818" y="674028"/>
                  <a:pt x="522086" y="671722"/>
                  <a:pt x="518639" y="669131"/>
                </a:cubicBezTo>
                <a:lnTo>
                  <a:pt x="518639" y="669131"/>
                </a:lnTo>
                <a:close/>
                <a:moveTo>
                  <a:pt x="650586" y="501212"/>
                </a:moveTo>
                <a:cubicBezTo>
                  <a:pt x="672530" y="457039"/>
                  <a:pt x="684869" y="407279"/>
                  <a:pt x="684869" y="354666"/>
                </a:cubicBezTo>
                <a:cubicBezTo>
                  <a:pt x="684869" y="172412"/>
                  <a:pt x="536921" y="24440"/>
                  <a:pt x="354643" y="24440"/>
                </a:cubicBezTo>
                <a:cubicBezTo>
                  <a:pt x="172364" y="24440"/>
                  <a:pt x="24416" y="172388"/>
                  <a:pt x="24416" y="354666"/>
                </a:cubicBezTo>
                <a:cubicBezTo>
                  <a:pt x="24416" y="536945"/>
                  <a:pt x="172364" y="684893"/>
                  <a:pt x="354643" y="684893"/>
                </a:cubicBezTo>
                <a:cubicBezTo>
                  <a:pt x="407255" y="684893"/>
                  <a:pt x="457015" y="672578"/>
                  <a:pt x="501188" y="650610"/>
                </a:cubicBezTo>
                <a:cubicBezTo>
                  <a:pt x="493485" y="638890"/>
                  <a:pt x="489182" y="624958"/>
                  <a:pt x="489182" y="610408"/>
                </a:cubicBezTo>
                <a:lnTo>
                  <a:pt x="489182" y="601730"/>
                </a:lnTo>
                <a:cubicBezTo>
                  <a:pt x="449194" y="623555"/>
                  <a:pt x="403357" y="635965"/>
                  <a:pt x="354643" y="635965"/>
                </a:cubicBezTo>
                <a:cubicBezTo>
                  <a:pt x="199372" y="635965"/>
                  <a:pt x="73344" y="509937"/>
                  <a:pt x="73344" y="354666"/>
                </a:cubicBezTo>
                <a:cubicBezTo>
                  <a:pt x="73344" y="199396"/>
                  <a:pt x="199372" y="73368"/>
                  <a:pt x="354643" y="73368"/>
                </a:cubicBezTo>
                <a:cubicBezTo>
                  <a:pt x="509913" y="73368"/>
                  <a:pt x="635941" y="199396"/>
                  <a:pt x="635941" y="354666"/>
                </a:cubicBezTo>
                <a:cubicBezTo>
                  <a:pt x="635941" y="403380"/>
                  <a:pt x="623531" y="449217"/>
                  <a:pt x="601706" y="489206"/>
                </a:cubicBezTo>
                <a:lnTo>
                  <a:pt x="610384" y="489206"/>
                </a:lnTo>
                <a:cubicBezTo>
                  <a:pt x="624934" y="489206"/>
                  <a:pt x="638889" y="493509"/>
                  <a:pt x="650586" y="501212"/>
                </a:cubicBezTo>
                <a:lnTo>
                  <a:pt x="650586" y="501212"/>
                </a:lnTo>
                <a:close/>
                <a:moveTo>
                  <a:pt x="594170" y="646093"/>
                </a:moveTo>
                <a:lnTo>
                  <a:pt x="589534" y="678593"/>
                </a:lnTo>
                <a:lnTo>
                  <a:pt x="540677" y="654153"/>
                </a:lnTo>
                <a:cubicBezTo>
                  <a:pt x="524107" y="645855"/>
                  <a:pt x="513646" y="628928"/>
                  <a:pt x="513646" y="610408"/>
                </a:cubicBezTo>
                <a:lnTo>
                  <a:pt x="513646" y="565545"/>
                </a:lnTo>
                <a:lnTo>
                  <a:pt x="594194" y="646093"/>
                </a:lnTo>
                <a:close/>
                <a:moveTo>
                  <a:pt x="345989" y="363320"/>
                </a:moveTo>
                <a:lnTo>
                  <a:pt x="639508" y="656839"/>
                </a:lnTo>
                <a:cubicBezTo>
                  <a:pt x="644286" y="661618"/>
                  <a:pt x="652037" y="661618"/>
                  <a:pt x="656815" y="656839"/>
                </a:cubicBezTo>
                <a:cubicBezTo>
                  <a:pt x="661594" y="652060"/>
                  <a:pt x="661594" y="644310"/>
                  <a:pt x="656815" y="639531"/>
                </a:cubicBezTo>
                <a:lnTo>
                  <a:pt x="363297" y="346013"/>
                </a:lnTo>
                <a:cubicBezTo>
                  <a:pt x="358518" y="341234"/>
                  <a:pt x="350768" y="341234"/>
                  <a:pt x="345989" y="346013"/>
                </a:cubicBezTo>
                <a:cubicBezTo>
                  <a:pt x="341210" y="350791"/>
                  <a:pt x="341210" y="358542"/>
                  <a:pt x="345989" y="363320"/>
                </a:cubicBezTo>
                <a:close/>
                <a:moveTo>
                  <a:pt x="573415" y="489206"/>
                </a:moveTo>
                <a:lnTo>
                  <a:pt x="541058" y="489206"/>
                </a:lnTo>
                <a:lnTo>
                  <a:pt x="525272" y="473420"/>
                </a:lnTo>
                <a:cubicBezTo>
                  <a:pt x="548761" y="439755"/>
                  <a:pt x="562550" y="398816"/>
                  <a:pt x="562550" y="354666"/>
                </a:cubicBezTo>
                <a:cubicBezTo>
                  <a:pt x="562550" y="239907"/>
                  <a:pt x="469402" y="146759"/>
                  <a:pt x="354643" y="146759"/>
                </a:cubicBezTo>
                <a:cubicBezTo>
                  <a:pt x="239884" y="146759"/>
                  <a:pt x="146736" y="239907"/>
                  <a:pt x="146736" y="354666"/>
                </a:cubicBezTo>
                <a:cubicBezTo>
                  <a:pt x="146736" y="469426"/>
                  <a:pt x="239884" y="562574"/>
                  <a:pt x="354643" y="562574"/>
                </a:cubicBezTo>
                <a:cubicBezTo>
                  <a:pt x="398792" y="562574"/>
                  <a:pt x="439731" y="548784"/>
                  <a:pt x="473396" y="525295"/>
                </a:cubicBezTo>
                <a:lnTo>
                  <a:pt x="489182" y="541082"/>
                </a:lnTo>
                <a:lnTo>
                  <a:pt x="489182" y="573439"/>
                </a:lnTo>
                <a:cubicBezTo>
                  <a:pt x="450049" y="597570"/>
                  <a:pt x="403975" y="611501"/>
                  <a:pt x="354643" y="611501"/>
                </a:cubicBezTo>
                <a:cubicBezTo>
                  <a:pt x="212900" y="611501"/>
                  <a:pt x="97808" y="496409"/>
                  <a:pt x="97808" y="354666"/>
                </a:cubicBezTo>
                <a:cubicBezTo>
                  <a:pt x="97808" y="212924"/>
                  <a:pt x="212900" y="97832"/>
                  <a:pt x="354643" y="97832"/>
                </a:cubicBezTo>
                <a:cubicBezTo>
                  <a:pt x="496386" y="97832"/>
                  <a:pt x="611478" y="212924"/>
                  <a:pt x="611478" y="354666"/>
                </a:cubicBezTo>
                <a:cubicBezTo>
                  <a:pt x="611478" y="403975"/>
                  <a:pt x="597546" y="450073"/>
                  <a:pt x="573415" y="489206"/>
                </a:cubicBezTo>
                <a:lnTo>
                  <a:pt x="573415" y="489206"/>
                </a:lnTo>
                <a:close/>
                <a:moveTo>
                  <a:pt x="565522" y="513670"/>
                </a:moveTo>
                <a:lnTo>
                  <a:pt x="610384" y="513670"/>
                </a:lnTo>
                <a:cubicBezTo>
                  <a:pt x="628904" y="513670"/>
                  <a:pt x="645855" y="524130"/>
                  <a:pt x="654129" y="540701"/>
                </a:cubicBezTo>
                <a:lnTo>
                  <a:pt x="678569" y="589558"/>
                </a:lnTo>
                <a:lnTo>
                  <a:pt x="646069" y="594194"/>
                </a:lnTo>
                <a:lnTo>
                  <a:pt x="565522" y="513646"/>
                </a:lnTo>
                <a:close/>
                <a:moveTo>
                  <a:pt x="507679" y="455803"/>
                </a:moveTo>
                <a:lnTo>
                  <a:pt x="472112" y="420236"/>
                </a:lnTo>
                <a:cubicBezTo>
                  <a:pt x="482977" y="400813"/>
                  <a:pt x="489182" y="378465"/>
                  <a:pt x="489182" y="354643"/>
                </a:cubicBezTo>
                <a:cubicBezTo>
                  <a:pt x="489182" y="280419"/>
                  <a:pt x="428890" y="220103"/>
                  <a:pt x="354643" y="220103"/>
                </a:cubicBezTo>
                <a:cubicBezTo>
                  <a:pt x="280395" y="220103"/>
                  <a:pt x="220103" y="280395"/>
                  <a:pt x="220103" y="354643"/>
                </a:cubicBezTo>
                <a:cubicBezTo>
                  <a:pt x="220103" y="428890"/>
                  <a:pt x="280395" y="489182"/>
                  <a:pt x="354643" y="489182"/>
                </a:cubicBezTo>
                <a:cubicBezTo>
                  <a:pt x="378465" y="489182"/>
                  <a:pt x="400813" y="482977"/>
                  <a:pt x="420236" y="472112"/>
                </a:cubicBezTo>
                <a:lnTo>
                  <a:pt x="455803" y="507679"/>
                </a:lnTo>
                <a:cubicBezTo>
                  <a:pt x="426822" y="526912"/>
                  <a:pt x="392016" y="538110"/>
                  <a:pt x="354667" y="538110"/>
                </a:cubicBezTo>
                <a:cubicBezTo>
                  <a:pt x="253388" y="538110"/>
                  <a:pt x="171199" y="455922"/>
                  <a:pt x="171199" y="354643"/>
                </a:cubicBezTo>
                <a:cubicBezTo>
                  <a:pt x="171199" y="253364"/>
                  <a:pt x="253388" y="171176"/>
                  <a:pt x="354667" y="171176"/>
                </a:cubicBezTo>
                <a:cubicBezTo>
                  <a:pt x="455945" y="171176"/>
                  <a:pt x="538134" y="253364"/>
                  <a:pt x="538134" y="354643"/>
                </a:cubicBezTo>
                <a:cubicBezTo>
                  <a:pt x="538134" y="392016"/>
                  <a:pt x="526936" y="426798"/>
                  <a:pt x="507702" y="455779"/>
                </a:cubicBezTo>
                <a:lnTo>
                  <a:pt x="507702" y="455779"/>
                </a:lnTo>
                <a:close/>
                <a:moveTo>
                  <a:pt x="453996" y="402120"/>
                </a:moveTo>
                <a:cubicBezTo>
                  <a:pt x="460867" y="387760"/>
                  <a:pt x="464718" y="371665"/>
                  <a:pt x="464718" y="354666"/>
                </a:cubicBezTo>
                <a:cubicBezTo>
                  <a:pt x="464718" y="293923"/>
                  <a:pt x="415410" y="244591"/>
                  <a:pt x="354643" y="244591"/>
                </a:cubicBezTo>
                <a:cubicBezTo>
                  <a:pt x="293875" y="244591"/>
                  <a:pt x="244567" y="293899"/>
                  <a:pt x="244567" y="354666"/>
                </a:cubicBezTo>
                <a:cubicBezTo>
                  <a:pt x="244567" y="415434"/>
                  <a:pt x="293875" y="464742"/>
                  <a:pt x="354643" y="464742"/>
                </a:cubicBezTo>
                <a:cubicBezTo>
                  <a:pt x="371641" y="464742"/>
                  <a:pt x="387737" y="460890"/>
                  <a:pt x="402096" y="454020"/>
                </a:cubicBezTo>
                <a:lnTo>
                  <a:pt x="328705" y="380604"/>
                </a:lnTo>
                <a:cubicBezTo>
                  <a:pt x="314369" y="366292"/>
                  <a:pt x="314369" y="343065"/>
                  <a:pt x="328705" y="328752"/>
                </a:cubicBezTo>
                <a:cubicBezTo>
                  <a:pt x="343017" y="314416"/>
                  <a:pt x="366245" y="314416"/>
                  <a:pt x="380557" y="328752"/>
                </a:cubicBezTo>
                <a:lnTo>
                  <a:pt x="453972" y="402144"/>
                </a:lnTo>
                <a:close/>
              </a:path>
            </a:pathLst>
          </a:custGeom>
          <a:solidFill>
            <a:schemeClr val="accent1"/>
          </a:solidFill>
          <a:ln w="0" cap="flat">
            <a:noFill/>
            <a:prstDash val="solid"/>
            <a:miter/>
          </a:ln>
        </p:spPr>
        <p:txBody>
          <a:bodyPr rtlCol="0" anchor="ctr"/>
          <a:lstStyle/>
          <a:p>
            <a:endParaRPr lang="en-US"/>
          </a:p>
        </p:txBody>
      </p:sp>
      <p:pic>
        <p:nvPicPr>
          <p:cNvPr id="13" name="Graphic 12">
            <a:extLst>
              <a:ext uri="{FF2B5EF4-FFF2-40B4-BE49-F238E27FC236}">
                <a16:creationId xmlns:a16="http://schemas.microsoft.com/office/drawing/2014/main" id="{5F95474C-30E2-460F-882B-04139DF4B5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87779" y="2511132"/>
            <a:ext cx="1681055" cy="1681055"/>
          </a:xfrm>
          <a:prstGeom prst="rect">
            <a:avLst/>
          </a:prstGeom>
        </p:spPr>
      </p:pic>
    </p:spTree>
    <p:extLst>
      <p:ext uri="{BB962C8B-B14F-4D97-AF65-F5344CB8AC3E}">
        <p14:creationId xmlns:p14="http://schemas.microsoft.com/office/powerpoint/2010/main" val="3964281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E62B85-DD79-7260-F20D-1064047EB654}"/>
              </a:ext>
            </a:extLst>
          </p:cNvPr>
          <p:cNvSpPr>
            <a:spLocks noGrp="1"/>
          </p:cNvSpPr>
          <p:nvPr>
            <p:ph type="body" sz="quarter" idx="12"/>
          </p:nvPr>
        </p:nvSpPr>
        <p:spPr>
          <a:xfrm>
            <a:off x="9070651" y="2236788"/>
            <a:ext cx="3428999" cy="1192212"/>
          </a:xfrm>
        </p:spPr>
        <p:txBody>
          <a:bodyPr/>
          <a:lstStyle/>
          <a:p>
            <a:pPr algn="ctr"/>
            <a:r>
              <a:rPr lang="en-US">
                <a:solidFill>
                  <a:schemeClr val="bg2"/>
                </a:solidFill>
              </a:rPr>
              <a:t>Defined     Benefit          Plans</a:t>
            </a:r>
          </a:p>
        </p:txBody>
      </p:sp>
      <p:sp>
        <p:nvSpPr>
          <p:cNvPr id="3" name="Slide Number Placeholder 2">
            <a:extLst>
              <a:ext uri="{FF2B5EF4-FFF2-40B4-BE49-F238E27FC236}">
                <a16:creationId xmlns:a16="http://schemas.microsoft.com/office/drawing/2014/main" id="{8F451BD1-E799-6D88-D688-C9063FEAE55A}"/>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933942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9299D17C-AF1F-EBE2-C74A-CB056FA72BB6}"/>
              </a:ext>
            </a:extLst>
          </p:cNvPr>
          <p:cNvSpPr>
            <a:spLocks noGrp="1"/>
          </p:cNvSpPr>
          <p:nvPr>
            <p:ph type="title" idx="4294967295"/>
          </p:nvPr>
        </p:nvSpPr>
        <p:spPr>
          <a:xfrm>
            <a:off x="384049" y="813816"/>
            <a:ext cx="5004381" cy="1000402"/>
          </a:xfrm>
        </p:spPr>
        <p:txBody>
          <a:bodyPr/>
          <a:lstStyle/>
          <a:p>
            <a:r>
              <a:rPr lang="en-US" b="0">
                <a:solidFill>
                  <a:schemeClr val="bg2"/>
                </a:solidFill>
              </a:rPr>
              <a:t>What is a</a:t>
            </a:r>
            <a:br>
              <a:rPr lang="en-US" b="0">
                <a:solidFill>
                  <a:schemeClr val="bg2"/>
                </a:solidFill>
              </a:rPr>
            </a:br>
            <a:r>
              <a:rPr lang="en-US" b="1">
                <a:solidFill>
                  <a:schemeClr val="bg2"/>
                </a:solidFill>
              </a:rPr>
              <a:t>Defined Benefit Plan</a:t>
            </a:r>
            <a:r>
              <a:rPr lang="en-US">
                <a:solidFill>
                  <a:schemeClr val="bg2"/>
                </a:solidFill>
              </a:rPr>
              <a:t>?</a:t>
            </a:r>
          </a:p>
        </p:txBody>
      </p:sp>
      <p:sp>
        <p:nvSpPr>
          <p:cNvPr id="2" name="Slide Number Placeholder 5">
            <a:extLst>
              <a:ext uri="{FF2B5EF4-FFF2-40B4-BE49-F238E27FC236}">
                <a16:creationId xmlns:a16="http://schemas.microsoft.com/office/drawing/2014/main" id="{D0655493-EA9D-8D95-D2B1-F086D337FDC9}"/>
              </a:ext>
            </a:extLst>
          </p:cNvPr>
          <p:cNvSpPr txBox="1">
            <a:spLocks/>
          </p:cNvSpPr>
          <p:nvPr/>
        </p:nvSpPr>
        <p:spPr>
          <a:xfrm>
            <a:off x="11070077" y="6481203"/>
            <a:ext cx="661675"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14</a:t>
            </a:fld>
            <a:endParaRPr lang="en-US">
              <a:latin typeface="Aptos Light" panose="020B0004020202020204" pitchFamily="34" charset="0"/>
            </a:endParaRPr>
          </a:p>
        </p:txBody>
      </p:sp>
      <p:sp>
        <p:nvSpPr>
          <p:cNvPr id="5" name="Text Placeholder 4">
            <a:extLst>
              <a:ext uri="{FF2B5EF4-FFF2-40B4-BE49-F238E27FC236}">
                <a16:creationId xmlns:a16="http://schemas.microsoft.com/office/drawing/2014/main" id="{DAB68557-915F-700D-D060-2115CD07570A}"/>
              </a:ext>
            </a:extLst>
          </p:cNvPr>
          <p:cNvSpPr txBox="1">
            <a:spLocks/>
          </p:cNvSpPr>
          <p:nvPr/>
        </p:nvSpPr>
        <p:spPr>
          <a:xfrm>
            <a:off x="384048" y="2267712"/>
            <a:ext cx="3959352" cy="874410"/>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00">
                <a:solidFill>
                  <a:schemeClr val="bg2"/>
                </a:solidFill>
              </a:rPr>
              <a:t>A type of Qualified Retirement Plan that …</a:t>
            </a:r>
          </a:p>
        </p:txBody>
      </p:sp>
      <p:sp>
        <p:nvSpPr>
          <p:cNvPr id="11" name="TextBox 10">
            <a:extLst>
              <a:ext uri="{FF2B5EF4-FFF2-40B4-BE49-F238E27FC236}">
                <a16:creationId xmlns:a16="http://schemas.microsoft.com/office/drawing/2014/main" id="{6C43E541-B7B1-7FC7-0352-3B78B6C04A37}"/>
              </a:ext>
            </a:extLst>
          </p:cNvPr>
          <p:cNvSpPr txBox="1"/>
          <p:nvPr/>
        </p:nvSpPr>
        <p:spPr>
          <a:xfrm>
            <a:off x="5127170" y="1813965"/>
            <a:ext cx="6847115" cy="4018601"/>
          </a:xfrm>
          <a:prstGeom prst="rect">
            <a:avLst/>
          </a:prstGeom>
          <a:noFill/>
        </p:spPr>
        <p:txBody>
          <a:bodyPr wrap="square" rtlCol="0">
            <a:spAutoFit/>
          </a:bodyPr>
          <a:lstStyle/>
          <a:p>
            <a:pPr marL="403225" indent="-403225">
              <a:lnSpc>
                <a:spcPct val="110000"/>
              </a:lnSpc>
              <a:spcBef>
                <a:spcPts val="600"/>
              </a:spcBef>
              <a:spcAft>
                <a:spcPts val="1200"/>
              </a:spcAft>
              <a:buClr>
                <a:srgbClr val="3D9B35"/>
              </a:buClr>
              <a:buFont typeface="Wingdings" panose="05000000000000000000" pitchFamily="2" charset="2"/>
              <a:buChar char="q"/>
            </a:pPr>
            <a:r>
              <a:rPr lang="en-US" sz="2400"/>
              <a:t>Is </a:t>
            </a:r>
            <a:r>
              <a:rPr lang="en-US" sz="2400" b="1"/>
              <a:t>funded</a:t>
            </a:r>
            <a:r>
              <a:rPr lang="en-US" sz="2400"/>
              <a:t> entirely by the employer (no employee contributions are allowed)</a:t>
            </a:r>
          </a:p>
          <a:p>
            <a:pPr marL="403225" indent="-403225">
              <a:lnSpc>
                <a:spcPct val="110000"/>
              </a:lnSpc>
              <a:spcBef>
                <a:spcPts val="600"/>
              </a:spcBef>
              <a:spcAft>
                <a:spcPts val="1200"/>
              </a:spcAft>
              <a:buClr>
                <a:srgbClr val="3D9B35"/>
              </a:buClr>
              <a:buFont typeface="Wingdings" panose="05000000000000000000" pitchFamily="2" charset="2"/>
              <a:buChar char="q"/>
            </a:pPr>
            <a:r>
              <a:rPr lang="en-US" sz="2400"/>
              <a:t>Bases </a:t>
            </a:r>
            <a:r>
              <a:rPr lang="en-US" sz="2400" b="1"/>
              <a:t>annual contributions </a:t>
            </a:r>
            <a:r>
              <a:rPr lang="en-US" sz="2400"/>
              <a:t>on compensation, years until retirement, and interest rate assumptions</a:t>
            </a:r>
          </a:p>
          <a:p>
            <a:pPr marL="403225" indent="-403225">
              <a:lnSpc>
                <a:spcPct val="110000"/>
              </a:lnSpc>
              <a:spcBef>
                <a:spcPts val="600"/>
              </a:spcBef>
              <a:spcAft>
                <a:spcPts val="1200"/>
              </a:spcAft>
              <a:buClr>
                <a:srgbClr val="3D9B35"/>
              </a:buClr>
              <a:buFont typeface="Wingdings" panose="05000000000000000000" pitchFamily="2" charset="2"/>
              <a:buChar char="q"/>
            </a:pPr>
            <a:r>
              <a:rPr lang="en-US" sz="2400" b="1"/>
              <a:t>Recalculates </a:t>
            </a:r>
            <a:r>
              <a:rPr lang="en-US" sz="2400"/>
              <a:t>contributions annually</a:t>
            </a:r>
          </a:p>
          <a:p>
            <a:pPr marL="403225" indent="-403225">
              <a:lnSpc>
                <a:spcPct val="110000"/>
              </a:lnSpc>
              <a:spcBef>
                <a:spcPts val="600"/>
              </a:spcBef>
              <a:spcAft>
                <a:spcPts val="1200"/>
              </a:spcAft>
              <a:buClr>
                <a:srgbClr val="3D9B35"/>
              </a:buClr>
              <a:buFont typeface="Wingdings" panose="05000000000000000000" pitchFamily="2" charset="2"/>
              <a:buChar char="q"/>
            </a:pPr>
            <a:r>
              <a:rPr lang="en-US" sz="2400"/>
              <a:t>Provides a </a:t>
            </a:r>
            <a:r>
              <a:rPr lang="en-US" sz="2400" b="1"/>
              <a:t>specified retirement benefit </a:t>
            </a:r>
            <a:r>
              <a:rPr lang="en-US" sz="2400"/>
              <a:t>to each employee (subject to certain limitations)</a:t>
            </a:r>
          </a:p>
        </p:txBody>
      </p:sp>
      <p:sp>
        <p:nvSpPr>
          <p:cNvPr id="20" name="Slide Number Placeholder 5">
            <a:extLst>
              <a:ext uri="{FF2B5EF4-FFF2-40B4-BE49-F238E27FC236}">
                <a16:creationId xmlns:a16="http://schemas.microsoft.com/office/drawing/2014/main" id="{C5D72071-4D04-E40C-39C6-09662F023806}"/>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4267332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113AE-BC0C-C8A1-5721-986647087105}"/>
            </a:ext>
          </a:extLst>
        </p:cNvPr>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EB8F9AC-A5F7-5D44-6115-8A1C5CDBB30D}"/>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10" name="Title 9">
            <a:extLst>
              <a:ext uri="{FF2B5EF4-FFF2-40B4-BE49-F238E27FC236}">
                <a16:creationId xmlns:a16="http://schemas.microsoft.com/office/drawing/2014/main" id="{0BD72952-1315-0387-DF5D-A7523AE4A2B6}"/>
              </a:ext>
            </a:extLst>
          </p:cNvPr>
          <p:cNvSpPr>
            <a:spLocks noGrp="1"/>
          </p:cNvSpPr>
          <p:nvPr>
            <p:ph type="title"/>
          </p:nvPr>
        </p:nvSpPr>
        <p:spPr/>
        <p:txBody>
          <a:bodyPr/>
          <a:lstStyle/>
          <a:p>
            <a:r>
              <a:rPr lang="en-US" b="1"/>
              <a:t>Types </a:t>
            </a:r>
            <a:r>
              <a:rPr lang="en-US"/>
              <a:t>of Defined Benefit Plans</a:t>
            </a:r>
            <a:endParaRPr lang="en-US" b="1"/>
          </a:p>
        </p:txBody>
      </p:sp>
      <p:pic>
        <p:nvPicPr>
          <p:cNvPr id="4" name="Picture 3" descr="Doctor smiling">
            <a:extLst>
              <a:ext uri="{FF2B5EF4-FFF2-40B4-BE49-F238E27FC236}">
                <a16:creationId xmlns:a16="http://schemas.microsoft.com/office/drawing/2014/main" id="{DDF284A2-05D3-8517-9149-FD014F80FF0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4589" y="1585686"/>
            <a:ext cx="2743200" cy="2743200"/>
          </a:xfrm>
          <a:prstGeom prst="rect">
            <a:avLst/>
          </a:prstGeom>
          <a:ln>
            <a:noFill/>
          </a:ln>
          <a:effectLst>
            <a:outerShdw blurRad="190500" algn="tl" rotWithShape="0">
              <a:srgbClr val="000000">
                <a:alpha val="70000"/>
              </a:srgbClr>
            </a:outerShdw>
          </a:effectLst>
        </p:spPr>
      </p:pic>
      <p:pic>
        <p:nvPicPr>
          <p:cNvPr id="5" name="Picture 4">
            <a:extLst>
              <a:ext uri="{FF2B5EF4-FFF2-40B4-BE49-F238E27FC236}">
                <a16:creationId xmlns:a16="http://schemas.microsoft.com/office/drawing/2014/main" id="{CE9EB4A5-8767-C8B5-0D3F-E1D260F282ED}"/>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730129" y="1574800"/>
            <a:ext cx="2743200" cy="2743200"/>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8FBB4A88-C237-E55D-6974-09C58917A4E0}"/>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754211" y="1574800"/>
            <a:ext cx="2743200" cy="2743200"/>
          </a:xfrm>
          <a:prstGeom prst="rect">
            <a:avLst/>
          </a:prstGeom>
          <a:ln>
            <a:noFill/>
          </a:ln>
          <a:effectLst>
            <a:outerShdw blurRad="190500" algn="tl" rotWithShape="0">
              <a:srgbClr val="000000">
                <a:alpha val="70000"/>
              </a:srgbClr>
            </a:outerShdw>
          </a:effectLst>
        </p:spPr>
      </p:pic>
      <p:sp>
        <p:nvSpPr>
          <p:cNvPr id="7" name="Text Placeholder 2">
            <a:extLst>
              <a:ext uri="{FF2B5EF4-FFF2-40B4-BE49-F238E27FC236}">
                <a16:creationId xmlns:a16="http://schemas.microsoft.com/office/drawing/2014/main" id="{BD061F2B-A029-9EAD-5A97-6BEA52E0A9C2}"/>
              </a:ext>
            </a:extLst>
          </p:cNvPr>
          <p:cNvSpPr txBox="1">
            <a:spLocks/>
          </p:cNvSpPr>
          <p:nvPr/>
        </p:nvSpPr>
        <p:spPr>
          <a:xfrm>
            <a:off x="7748482" y="4030169"/>
            <a:ext cx="2748929" cy="1551145"/>
          </a:xfrm>
          <a:prstGeom prst="rect">
            <a:avLst/>
          </a:prstGeom>
          <a:solidFill>
            <a:schemeClr val="bg1"/>
          </a:solidFill>
        </p:spPr>
        <p:txBody>
          <a:bodyPr vert="horz" lIns="182880" tIns="640080" rIns="182880" bIns="0" rtlCol="0">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a:t>Cash Balance</a:t>
            </a:r>
          </a:p>
        </p:txBody>
      </p:sp>
      <p:sp>
        <p:nvSpPr>
          <p:cNvPr id="8" name="Text Placeholder 2">
            <a:extLst>
              <a:ext uri="{FF2B5EF4-FFF2-40B4-BE49-F238E27FC236}">
                <a16:creationId xmlns:a16="http://schemas.microsoft.com/office/drawing/2014/main" id="{928DD841-F673-D366-5B90-AF35340174A3}"/>
              </a:ext>
            </a:extLst>
          </p:cNvPr>
          <p:cNvSpPr txBox="1">
            <a:spLocks/>
          </p:cNvSpPr>
          <p:nvPr/>
        </p:nvSpPr>
        <p:spPr>
          <a:xfrm>
            <a:off x="4724400" y="4030169"/>
            <a:ext cx="2748929" cy="1551145"/>
          </a:xfrm>
          <a:prstGeom prst="rect">
            <a:avLst/>
          </a:prstGeom>
          <a:solidFill>
            <a:schemeClr val="bg1"/>
          </a:solidFill>
        </p:spPr>
        <p:txBody>
          <a:bodyPr vert="horz" lIns="182880" tIns="640080" rIns="182880" bIns="0" rtlCol="0">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a:t>Traditional</a:t>
            </a:r>
          </a:p>
        </p:txBody>
      </p:sp>
      <p:sp>
        <p:nvSpPr>
          <p:cNvPr id="3" name="Text Placeholder 2">
            <a:extLst>
              <a:ext uri="{FF2B5EF4-FFF2-40B4-BE49-F238E27FC236}">
                <a16:creationId xmlns:a16="http://schemas.microsoft.com/office/drawing/2014/main" id="{CD876C87-1210-E22D-CC9C-5D0F4E674ED4}"/>
              </a:ext>
            </a:extLst>
          </p:cNvPr>
          <p:cNvSpPr>
            <a:spLocks noGrp="1"/>
          </p:cNvSpPr>
          <p:nvPr>
            <p:ph type="body" sz="quarter" idx="22"/>
          </p:nvPr>
        </p:nvSpPr>
        <p:spPr>
          <a:xfrm>
            <a:off x="1688860" y="4030169"/>
            <a:ext cx="2748929" cy="1551145"/>
          </a:xfrm>
        </p:spPr>
        <p:txBody>
          <a:bodyPr tIns="640080"/>
          <a:lstStyle/>
          <a:p>
            <a:pPr marL="0" indent="0" algn="ctr">
              <a:buNone/>
            </a:pPr>
            <a:r>
              <a:rPr lang="en-US" sz="2400" b="1"/>
              <a:t>412(e)(3)</a:t>
            </a:r>
          </a:p>
        </p:txBody>
      </p:sp>
    </p:spTree>
    <p:extLst>
      <p:ext uri="{BB962C8B-B14F-4D97-AF65-F5344CB8AC3E}">
        <p14:creationId xmlns:p14="http://schemas.microsoft.com/office/powerpoint/2010/main" val="613136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759E-C6E3-FE01-A2F4-718DEF2E7492}"/>
            </a:ext>
          </a:extLst>
        </p:cNvPr>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A22C13C3-C2DC-F1DC-F86C-25154F950CCF}"/>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pic>
        <p:nvPicPr>
          <p:cNvPr id="4" name="Picture 3" descr="Doctor smiling">
            <a:extLst>
              <a:ext uri="{FF2B5EF4-FFF2-40B4-BE49-F238E27FC236}">
                <a16:creationId xmlns:a16="http://schemas.microsoft.com/office/drawing/2014/main" id="{F5459C89-5733-B098-1034-444535AA734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315200" y="1280160"/>
            <a:ext cx="4114800" cy="4114800"/>
          </a:xfrm>
          <a:prstGeom prst="rect">
            <a:avLst/>
          </a:prstGeom>
          <a:ln>
            <a:noFill/>
          </a:ln>
          <a:effectLst>
            <a:outerShdw blurRad="190500" algn="tl" rotWithShape="0">
              <a:srgbClr val="000000">
                <a:alpha val="70000"/>
              </a:srgbClr>
            </a:outerShdw>
          </a:effectLst>
        </p:spPr>
      </p:pic>
      <p:sp>
        <p:nvSpPr>
          <p:cNvPr id="12" name="Rectangle 11">
            <a:extLst>
              <a:ext uri="{FF2B5EF4-FFF2-40B4-BE49-F238E27FC236}">
                <a16:creationId xmlns:a16="http://schemas.microsoft.com/office/drawing/2014/main" id="{CF12CB29-DD26-98D7-0748-1EABE38FCE85}"/>
              </a:ext>
            </a:extLst>
          </p:cNvPr>
          <p:cNvSpPr/>
          <p:nvPr/>
        </p:nvSpPr>
        <p:spPr>
          <a:xfrm>
            <a:off x="1188720" y="1188719"/>
            <a:ext cx="5669280" cy="4556987"/>
          </a:xfrm>
          <a:prstGeom prst="rect">
            <a:avLst/>
          </a:prstGeom>
          <a:solidFill>
            <a:schemeClr val="bg2">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182880" tIns="182880" rIns="182880" rtlCol="0" anchor="t"/>
          <a:lstStyle/>
          <a:p>
            <a:pPr>
              <a:spcBef>
                <a:spcPts val="1200"/>
              </a:spcBef>
            </a:pPr>
            <a:r>
              <a:rPr lang="en-US" sz="2200" b="1">
                <a:solidFill>
                  <a:srgbClr val="3D9B35"/>
                </a:solidFill>
              </a:rPr>
              <a:t>Can be funded with:</a:t>
            </a:r>
          </a:p>
          <a:p>
            <a:pPr marL="461963" indent="-352425">
              <a:spcBef>
                <a:spcPts val="600"/>
              </a:spcBef>
              <a:spcAft>
                <a:spcPts val="300"/>
              </a:spcAft>
              <a:buClr>
                <a:srgbClr val="3D9B35"/>
              </a:buClr>
              <a:buFont typeface="Wingdings" panose="05000000000000000000" pitchFamily="2" charset="2"/>
              <a:buChar char="q"/>
            </a:pPr>
            <a:r>
              <a:rPr lang="en-US">
                <a:solidFill>
                  <a:schemeClr val="tx1"/>
                </a:solidFill>
              </a:rPr>
              <a:t>Annuities</a:t>
            </a:r>
          </a:p>
          <a:p>
            <a:pPr marL="461963" indent="-352425">
              <a:spcBef>
                <a:spcPts val="300"/>
              </a:spcBef>
              <a:spcAft>
                <a:spcPts val="300"/>
              </a:spcAft>
              <a:buClr>
                <a:srgbClr val="3D9B35"/>
              </a:buClr>
              <a:buFont typeface="Wingdings" panose="05000000000000000000" pitchFamily="2" charset="2"/>
              <a:buChar char="q"/>
            </a:pPr>
            <a:r>
              <a:rPr lang="en-US">
                <a:solidFill>
                  <a:schemeClr val="tx1"/>
                </a:solidFill>
              </a:rPr>
              <a:t>Whole Life Insurance</a:t>
            </a:r>
          </a:p>
          <a:p>
            <a:pPr>
              <a:spcBef>
                <a:spcPts val="1200"/>
              </a:spcBef>
            </a:pPr>
            <a:r>
              <a:rPr lang="en-US" sz="2200" b="1">
                <a:solidFill>
                  <a:srgbClr val="3D9B35"/>
                </a:solidFill>
              </a:rPr>
              <a:t>Annual contribution calculated:</a:t>
            </a:r>
          </a:p>
          <a:p>
            <a:pPr marL="461963" indent="-352425">
              <a:spcBef>
                <a:spcPts val="600"/>
              </a:spcBef>
              <a:spcAft>
                <a:spcPts val="300"/>
              </a:spcAft>
              <a:buClr>
                <a:srgbClr val="3D9B35"/>
              </a:buClr>
              <a:buFont typeface="Wingdings" panose="05000000000000000000" pitchFamily="2" charset="2"/>
              <a:buChar char="q"/>
            </a:pPr>
            <a:r>
              <a:rPr lang="en-US">
                <a:solidFill>
                  <a:schemeClr val="tx1"/>
                </a:solidFill>
              </a:rPr>
              <a:t>Based on guaranteed rates of product</a:t>
            </a:r>
          </a:p>
          <a:p>
            <a:pPr>
              <a:spcBef>
                <a:spcPts val="1200"/>
              </a:spcBef>
            </a:pPr>
            <a:r>
              <a:rPr lang="en-US" sz="2200" b="1">
                <a:solidFill>
                  <a:srgbClr val="3D9B35"/>
                </a:solidFill>
              </a:rPr>
              <a:t>Retirement benefits expressed as:</a:t>
            </a:r>
          </a:p>
          <a:p>
            <a:pPr marL="461963" indent="-352425">
              <a:spcBef>
                <a:spcPts val="600"/>
              </a:spcBef>
              <a:spcAft>
                <a:spcPts val="300"/>
              </a:spcAft>
              <a:buClr>
                <a:srgbClr val="3D9B35"/>
              </a:buClr>
              <a:buFont typeface="Wingdings" panose="05000000000000000000" pitchFamily="2" charset="2"/>
              <a:buChar char="q"/>
            </a:pPr>
            <a:r>
              <a:rPr lang="en-US">
                <a:solidFill>
                  <a:schemeClr val="tx1"/>
                </a:solidFill>
              </a:rPr>
              <a:t>A percentage of each participant’s compensation</a:t>
            </a:r>
          </a:p>
          <a:p>
            <a:pPr>
              <a:spcBef>
                <a:spcPts val="1200"/>
              </a:spcBef>
            </a:pPr>
            <a:r>
              <a:rPr lang="en-US" sz="2200" b="1">
                <a:solidFill>
                  <a:srgbClr val="3D9B35"/>
                </a:solidFill>
              </a:rPr>
              <a:t>Great for business owners who prefer:</a:t>
            </a:r>
          </a:p>
          <a:p>
            <a:pPr marL="461963" indent="-352425">
              <a:spcBef>
                <a:spcPts val="600"/>
              </a:spcBef>
              <a:spcAft>
                <a:spcPts val="300"/>
              </a:spcAft>
              <a:buClr>
                <a:srgbClr val="3D9B35"/>
              </a:buClr>
              <a:buFont typeface="Wingdings" panose="05000000000000000000" pitchFamily="2" charset="2"/>
              <a:buChar char="q"/>
            </a:pPr>
            <a:r>
              <a:rPr lang="en-US">
                <a:solidFill>
                  <a:schemeClr val="tx1"/>
                </a:solidFill>
              </a:rPr>
              <a:t>Consistency</a:t>
            </a:r>
          </a:p>
          <a:p>
            <a:pPr marL="461963" indent="-352425">
              <a:spcBef>
                <a:spcPts val="300"/>
              </a:spcBef>
              <a:spcAft>
                <a:spcPts val="300"/>
              </a:spcAft>
              <a:buClr>
                <a:srgbClr val="3D9B35"/>
              </a:buClr>
              <a:buFont typeface="Wingdings" panose="05000000000000000000" pitchFamily="2" charset="2"/>
              <a:buChar char="q"/>
            </a:pPr>
            <a:r>
              <a:rPr lang="en-US">
                <a:solidFill>
                  <a:schemeClr val="tx1"/>
                </a:solidFill>
              </a:rPr>
              <a:t>Certainty</a:t>
            </a:r>
          </a:p>
        </p:txBody>
      </p:sp>
      <p:sp>
        <p:nvSpPr>
          <p:cNvPr id="3" name="Title 2">
            <a:extLst>
              <a:ext uri="{FF2B5EF4-FFF2-40B4-BE49-F238E27FC236}">
                <a16:creationId xmlns:a16="http://schemas.microsoft.com/office/drawing/2014/main" id="{9670265C-0058-E62E-B1A4-90677017B993}"/>
              </a:ext>
            </a:extLst>
          </p:cNvPr>
          <p:cNvSpPr>
            <a:spLocks noGrp="1"/>
          </p:cNvSpPr>
          <p:nvPr>
            <p:ph type="title"/>
          </p:nvPr>
        </p:nvSpPr>
        <p:spPr/>
        <p:txBody>
          <a:bodyPr/>
          <a:lstStyle/>
          <a:p>
            <a:r>
              <a:rPr lang="en-US" b="1"/>
              <a:t>412(e)(3) </a:t>
            </a:r>
            <a:r>
              <a:rPr lang="en-US"/>
              <a:t>Defined Benefit Plans</a:t>
            </a:r>
          </a:p>
        </p:txBody>
      </p:sp>
    </p:spTree>
    <p:extLst>
      <p:ext uri="{BB962C8B-B14F-4D97-AF65-F5344CB8AC3E}">
        <p14:creationId xmlns:p14="http://schemas.microsoft.com/office/powerpoint/2010/main" val="3844376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03A14-FE9A-B1EA-12E9-E3937055324F}"/>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50FEE00B-4873-C40B-DC3A-DFF94340C49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315200" y="1280160"/>
            <a:ext cx="4114800" cy="4114800"/>
          </a:xfrm>
          <a:prstGeom prst="rect">
            <a:avLst/>
          </a:prstGeom>
          <a:ln>
            <a:noFill/>
          </a:ln>
          <a:effectLst>
            <a:outerShdw blurRad="190500" algn="tl" rotWithShape="0">
              <a:srgbClr val="000000">
                <a:alpha val="70000"/>
              </a:srgbClr>
            </a:outerShdw>
          </a:effectLst>
        </p:spPr>
      </p:pic>
      <p:sp>
        <p:nvSpPr>
          <p:cNvPr id="9" name="Slide Number Placeholder 8">
            <a:extLst>
              <a:ext uri="{FF2B5EF4-FFF2-40B4-BE49-F238E27FC236}">
                <a16:creationId xmlns:a16="http://schemas.microsoft.com/office/drawing/2014/main" id="{4DE1B0C6-1BCC-3180-5BC0-9DA5CFC5D91E}"/>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10" name="Title 9">
            <a:extLst>
              <a:ext uri="{FF2B5EF4-FFF2-40B4-BE49-F238E27FC236}">
                <a16:creationId xmlns:a16="http://schemas.microsoft.com/office/drawing/2014/main" id="{7CDDE6C6-AAE9-164A-81B0-298AB6FE51F0}"/>
              </a:ext>
            </a:extLst>
          </p:cNvPr>
          <p:cNvSpPr>
            <a:spLocks noGrp="1"/>
          </p:cNvSpPr>
          <p:nvPr>
            <p:ph type="title"/>
          </p:nvPr>
        </p:nvSpPr>
        <p:spPr/>
        <p:txBody>
          <a:bodyPr/>
          <a:lstStyle/>
          <a:p>
            <a:r>
              <a:rPr lang="en-US" b="1"/>
              <a:t>Traditional </a:t>
            </a:r>
            <a:r>
              <a:rPr lang="en-US"/>
              <a:t>Defined Benefit Plans</a:t>
            </a:r>
          </a:p>
        </p:txBody>
      </p:sp>
      <p:sp>
        <p:nvSpPr>
          <p:cNvPr id="12" name="Rectangle 11">
            <a:extLst>
              <a:ext uri="{FF2B5EF4-FFF2-40B4-BE49-F238E27FC236}">
                <a16:creationId xmlns:a16="http://schemas.microsoft.com/office/drawing/2014/main" id="{9368844E-E5BA-E65C-6DEF-AE65A83D5487}"/>
              </a:ext>
            </a:extLst>
          </p:cNvPr>
          <p:cNvSpPr/>
          <p:nvPr/>
        </p:nvSpPr>
        <p:spPr>
          <a:xfrm>
            <a:off x="1188720" y="1188720"/>
            <a:ext cx="5669280" cy="4389120"/>
          </a:xfrm>
          <a:prstGeom prst="rect">
            <a:avLst/>
          </a:prstGeom>
          <a:solidFill>
            <a:schemeClr val="bg2">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182880" tIns="182880" rIns="182880" rtlCol="0" anchor="t"/>
          <a:lstStyle/>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a:ln>
                  <a:noFill/>
                </a:ln>
                <a:solidFill>
                  <a:srgbClr val="3D9B35"/>
                </a:solidFill>
                <a:effectLst/>
                <a:uLnTx/>
                <a:uFillTx/>
                <a:latin typeface="Aptos" panose="02110004020202020204"/>
                <a:ea typeface="+mn-ea"/>
                <a:cs typeface="+mn-cs"/>
              </a:rPr>
              <a:t>Can be funded with:</a:t>
            </a:r>
          </a:p>
          <a:p>
            <a:pPr marL="461963" marR="0" lvl="0" indent="-352425" algn="l" defTabSz="914400" rtl="0" eaLnBrk="1" fontAlgn="auto" latinLnBrk="0" hangingPunct="1">
              <a:lnSpc>
                <a:spcPct val="100000"/>
              </a:lnSpc>
              <a:spcBef>
                <a:spcPts val="600"/>
              </a:spcBef>
              <a:spcAft>
                <a:spcPts val="300"/>
              </a:spcAft>
              <a:buClr>
                <a:srgbClr val="3D9B35"/>
              </a:buClr>
              <a:buSzTx/>
              <a:buFont typeface="Wingdings" panose="05000000000000000000" pitchFamily="2" charset="2"/>
              <a:buChar char="q"/>
              <a:tabLst/>
              <a:defRPr/>
            </a:pPr>
            <a:r>
              <a:rPr kumimoji="0" lang="en-US" b="0" i="0" u="none" strike="noStrike" kern="1200" cap="none" spc="0" normalizeH="0" baseline="0" noProof="0">
                <a:ln>
                  <a:noFill/>
                </a:ln>
                <a:solidFill>
                  <a:srgbClr val="414041"/>
                </a:solidFill>
                <a:effectLst/>
                <a:uLnTx/>
                <a:uFillTx/>
                <a:latin typeface="Aptos" panose="02110004020202020204"/>
                <a:ea typeface="+mn-ea"/>
                <a:cs typeface="+mn-cs"/>
              </a:rPr>
              <a:t>A variety of products</a:t>
            </a:r>
          </a:p>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a:ln>
                  <a:noFill/>
                </a:ln>
                <a:solidFill>
                  <a:srgbClr val="3D9B35"/>
                </a:solidFill>
                <a:effectLst/>
                <a:uLnTx/>
                <a:uFillTx/>
                <a:latin typeface="Aptos" panose="02110004020202020204"/>
                <a:ea typeface="+mn-ea"/>
                <a:cs typeface="+mn-cs"/>
              </a:rPr>
              <a:t>Annual contribution calculated:</a:t>
            </a:r>
          </a:p>
          <a:p>
            <a:pPr marL="461963" indent="-352425">
              <a:spcBef>
                <a:spcPts val="600"/>
              </a:spcBef>
              <a:spcAft>
                <a:spcPts val="300"/>
              </a:spcAft>
              <a:buClr>
                <a:srgbClr val="3D9B35"/>
              </a:buClr>
              <a:buFont typeface="Wingdings" panose="05000000000000000000" pitchFamily="2" charset="2"/>
              <a:buChar char="q"/>
              <a:defRPr/>
            </a:pPr>
            <a:r>
              <a:rPr lang="en-US">
                <a:solidFill>
                  <a:srgbClr val="414041"/>
                </a:solidFill>
                <a:latin typeface="Aptos" panose="02110004020202020204"/>
              </a:rPr>
              <a:t>By a plan actuary</a:t>
            </a:r>
          </a:p>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a:ln>
                  <a:noFill/>
                </a:ln>
                <a:solidFill>
                  <a:srgbClr val="3D9B35"/>
                </a:solidFill>
                <a:effectLst/>
                <a:uLnTx/>
                <a:uFillTx/>
                <a:latin typeface="Aptos" panose="02110004020202020204"/>
                <a:ea typeface="+mn-ea"/>
                <a:cs typeface="+mn-cs"/>
              </a:rPr>
              <a:t>Retirement benefits expressed as:</a:t>
            </a:r>
          </a:p>
          <a:p>
            <a:pPr marL="461963" marR="0" lvl="0" indent="-352425" fontAlgn="auto">
              <a:lnSpc>
                <a:spcPct val="100000"/>
              </a:lnSpc>
              <a:spcBef>
                <a:spcPts val="600"/>
              </a:spcBef>
              <a:spcAft>
                <a:spcPts val="300"/>
              </a:spcAft>
              <a:buClr>
                <a:srgbClr val="3D9B35"/>
              </a:buClr>
              <a:buSzTx/>
              <a:buFont typeface="Wingdings" panose="05000000000000000000" pitchFamily="2" charset="2"/>
              <a:buChar char="q"/>
              <a:tabLst/>
              <a:defRPr/>
            </a:pPr>
            <a:r>
              <a:rPr lang="en-US">
                <a:solidFill>
                  <a:srgbClr val="414041"/>
                </a:solidFill>
                <a:latin typeface="Aptos" panose="02110004020202020204"/>
              </a:rPr>
              <a:t>A percentage of each participant’s compensation</a:t>
            </a:r>
          </a:p>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a:ln>
                  <a:noFill/>
                </a:ln>
                <a:solidFill>
                  <a:srgbClr val="3D9B35"/>
                </a:solidFill>
                <a:effectLst/>
                <a:uLnTx/>
                <a:uFillTx/>
                <a:latin typeface="Aptos" panose="02110004020202020204"/>
                <a:ea typeface="+mn-ea"/>
                <a:cs typeface="+mn-cs"/>
              </a:rPr>
              <a:t>Great for business owners who prefer:</a:t>
            </a:r>
          </a:p>
          <a:p>
            <a:pPr marL="461963" indent="-352425">
              <a:spcBef>
                <a:spcPts val="600"/>
              </a:spcBef>
              <a:spcAft>
                <a:spcPts val="300"/>
              </a:spcAft>
              <a:buClr>
                <a:srgbClr val="3D9B35"/>
              </a:buClr>
              <a:buFont typeface="Wingdings" panose="05000000000000000000" pitchFamily="2" charset="2"/>
              <a:buChar char="q"/>
              <a:defRPr/>
            </a:pPr>
            <a:r>
              <a:rPr lang="en-US">
                <a:solidFill>
                  <a:srgbClr val="414041"/>
                </a:solidFill>
                <a:latin typeface="Aptos" panose="02110004020202020204"/>
              </a:rPr>
              <a:t>F</a:t>
            </a:r>
            <a:r>
              <a:rPr lang="en-US" err="1">
                <a:solidFill>
                  <a:srgbClr val="414041"/>
                </a:solidFill>
                <a:latin typeface="Aptos" panose="02110004020202020204"/>
              </a:rPr>
              <a:t>lexibility</a:t>
            </a:r>
            <a:endParaRPr lang="en-US">
              <a:solidFill>
                <a:srgbClr val="414041"/>
              </a:solidFill>
              <a:latin typeface="Aptos" panose="02110004020202020204"/>
            </a:endParaRPr>
          </a:p>
          <a:p>
            <a:pPr marL="461963" indent="-352425">
              <a:spcBef>
                <a:spcPts val="300"/>
              </a:spcBef>
              <a:spcAft>
                <a:spcPts val="300"/>
              </a:spcAft>
              <a:buClr>
                <a:srgbClr val="3D9B35"/>
              </a:buClr>
              <a:buFont typeface="Wingdings" panose="05000000000000000000" pitchFamily="2" charset="2"/>
              <a:buChar char="q"/>
              <a:defRPr/>
            </a:pPr>
            <a:r>
              <a:rPr lang="en-US">
                <a:solidFill>
                  <a:srgbClr val="414041"/>
                </a:solidFill>
                <a:latin typeface="Aptos" panose="02110004020202020204"/>
              </a:rPr>
              <a:t>Array of product choices</a:t>
            </a:r>
            <a:endParaRPr kumimoji="0" lang="en-US" b="0" i="0" u="none" strike="noStrike" kern="1200" cap="none" spc="0" normalizeH="0" baseline="0" noProof="0">
              <a:ln>
                <a:noFill/>
              </a:ln>
              <a:solidFill>
                <a:srgbClr val="414041"/>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71779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5244F-5F4A-EEE4-4ECC-0DBCBC178AD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80E0EDA-2207-4E7B-E8C7-1D95A2BBFB5D}"/>
              </a:ext>
            </a:extLst>
          </p:cNvPr>
          <p:cNvPicPr>
            <a:picLocks noChangeAspect="1"/>
          </p:cNvPicPr>
          <p:nvPr/>
        </p:nvPicPr>
        <p:blipFill rotWithShape="1">
          <a:blip r:embed="rId3">
            <a:extLst>
              <a:ext uri="{28A0092B-C50C-407E-A947-70E740481C1C}">
                <a14:useLocalDpi xmlns:a14="http://schemas.microsoft.com/office/drawing/2010/main" val="0"/>
              </a:ext>
            </a:extLst>
          </a:blip>
          <a:srcRect l="1995" t="5378" r="14889" b="11506"/>
          <a:stretch/>
        </p:blipFill>
        <p:spPr>
          <a:xfrm>
            <a:off x="7315200" y="1280160"/>
            <a:ext cx="4114800" cy="4114800"/>
          </a:xfrm>
          <a:prstGeom prst="rect">
            <a:avLst/>
          </a:prstGeom>
          <a:ln>
            <a:noFill/>
          </a:ln>
          <a:effectLst>
            <a:outerShdw blurRad="190500" algn="tl" rotWithShape="0">
              <a:srgbClr val="000000">
                <a:alpha val="70000"/>
              </a:srgbClr>
            </a:outerShdw>
          </a:effectLst>
        </p:spPr>
      </p:pic>
      <p:sp>
        <p:nvSpPr>
          <p:cNvPr id="9" name="Slide Number Placeholder 8">
            <a:extLst>
              <a:ext uri="{FF2B5EF4-FFF2-40B4-BE49-F238E27FC236}">
                <a16:creationId xmlns:a16="http://schemas.microsoft.com/office/drawing/2014/main" id="{DC293609-96C0-D7F3-B64D-9065B11E72F3}"/>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12" name="Rectangle 11">
            <a:extLst>
              <a:ext uri="{FF2B5EF4-FFF2-40B4-BE49-F238E27FC236}">
                <a16:creationId xmlns:a16="http://schemas.microsoft.com/office/drawing/2014/main" id="{3175C629-85A5-6AFA-8610-CF0DB7ECDEB9}"/>
              </a:ext>
            </a:extLst>
          </p:cNvPr>
          <p:cNvSpPr/>
          <p:nvPr/>
        </p:nvSpPr>
        <p:spPr>
          <a:xfrm>
            <a:off x="1188720" y="1188719"/>
            <a:ext cx="5669280" cy="4788999"/>
          </a:xfrm>
          <a:prstGeom prst="rect">
            <a:avLst/>
          </a:prstGeom>
          <a:solidFill>
            <a:schemeClr val="bg2">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182880" tIns="182880" rIns="182880" rtlCol="0" anchor="t"/>
          <a:lstStyle/>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a:ln>
                  <a:noFill/>
                </a:ln>
                <a:solidFill>
                  <a:srgbClr val="3D9B35"/>
                </a:solidFill>
                <a:effectLst/>
                <a:uLnTx/>
                <a:uFillTx/>
                <a:ea typeface="+mn-ea"/>
                <a:cs typeface="+mn-cs"/>
              </a:rPr>
              <a:t>Can be </a:t>
            </a:r>
            <a:r>
              <a:rPr lang="en-US" sz="2200" b="1">
                <a:solidFill>
                  <a:srgbClr val="3D9B35"/>
                </a:solidFill>
              </a:rPr>
              <a:t>funded with:</a:t>
            </a:r>
          </a:p>
          <a:p>
            <a:pPr marL="461963" marR="0" lvl="0" indent="-352425" algn="l" defTabSz="914400" rtl="0" eaLnBrk="1" fontAlgn="auto" latinLnBrk="0" hangingPunct="1">
              <a:lnSpc>
                <a:spcPct val="100000"/>
              </a:lnSpc>
              <a:spcBef>
                <a:spcPts val="600"/>
              </a:spcBef>
              <a:spcAft>
                <a:spcPts val="300"/>
              </a:spcAft>
              <a:buClr>
                <a:srgbClr val="3D9B35"/>
              </a:buClr>
              <a:buSzTx/>
              <a:buFont typeface="Wingdings" panose="05000000000000000000" pitchFamily="2" charset="2"/>
              <a:buChar char="q"/>
              <a:tabLst/>
              <a:defRPr/>
            </a:pPr>
            <a:r>
              <a:rPr kumimoji="0" lang="en-US" b="0" i="0" u="none" strike="noStrike" kern="1200" cap="none" spc="0" normalizeH="0" baseline="0" noProof="0">
                <a:ln>
                  <a:noFill/>
                </a:ln>
                <a:solidFill>
                  <a:srgbClr val="414041"/>
                </a:solidFill>
                <a:effectLst/>
                <a:uLnTx/>
                <a:uFillTx/>
                <a:latin typeface="Aptos" panose="02110004020202020204"/>
                <a:ea typeface="+mn-ea"/>
                <a:cs typeface="+mn-cs"/>
              </a:rPr>
              <a:t>A variety of products</a:t>
            </a:r>
          </a:p>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a:ln>
                  <a:noFill/>
                </a:ln>
                <a:solidFill>
                  <a:srgbClr val="3D9B35"/>
                </a:solidFill>
                <a:effectLst/>
                <a:uLnTx/>
                <a:uFillTx/>
                <a:latin typeface="Aptos" panose="02110004020202020204"/>
                <a:ea typeface="+mn-ea"/>
                <a:cs typeface="+mn-cs"/>
              </a:rPr>
              <a:t>Annual contribution calculated:</a:t>
            </a:r>
          </a:p>
          <a:p>
            <a:pPr marL="461963" indent="-352425">
              <a:spcBef>
                <a:spcPts val="600"/>
              </a:spcBef>
              <a:spcAft>
                <a:spcPts val="300"/>
              </a:spcAft>
              <a:buClr>
                <a:srgbClr val="3D9B35"/>
              </a:buClr>
              <a:buFont typeface="Wingdings" panose="05000000000000000000" pitchFamily="2" charset="2"/>
              <a:buChar char="q"/>
              <a:defRPr/>
            </a:pPr>
            <a:r>
              <a:rPr lang="en-US">
                <a:solidFill>
                  <a:srgbClr val="414041"/>
                </a:solidFill>
                <a:latin typeface="Aptos" panose="02110004020202020204"/>
              </a:rPr>
              <a:t>By a plan actuary</a:t>
            </a:r>
          </a:p>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a:ln>
                  <a:noFill/>
                </a:ln>
                <a:solidFill>
                  <a:srgbClr val="3D9B35"/>
                </a:solidFill>
                <a:effectLst/>
                <a:uLnTx/>
                <a:uFillTx/>
                <a:latin typeface="Aptos" panose="02110004020202020204"/>
                <a:ea typeface="+mn-ea"/>
                <a:cs typeface="+mn-cs"/>
              </a:rPr>
              <a:t>Retirement benefits expressed as:</a:t>
            </a:r>
          </a:p>
          <a:p>
            <a:pPr marL="461963" marR="0" lvl="0" indent="-352425" fontAlgn="auto">
              <a:lnSpc>
                <a:spcPct val="100000"/>
              </a:lnSpc>
              <a:spcBef>
                <a:spcPts val="600"/>
              </a:spcBef>
              <a:spcAft>
                <a:spcPts val="300"/>
              </a:spcAft>
              <a:buClr>
                <a:srgbClr val="3D9B35"/>
              </a:buClr>
              <a:buSzTx/>
              <a:buFont typeface="Wingdings" panose="05000000000000000000" pitchFamily="2" charset="2"/>
              <a:buChar char="q"/>
              <a:tabLst/>
              <a:defRPr/>
            </a:pPr>
            <a:r>
              <a:rPr lang="en-US">
                <a:solidFill>
                  <a:srgbClr val="414041"/>
                </a:solidFill>
                <a:latin typeface="Aptos" panose="02110004020202020204"/>
              </a:rPr>
              <a:t>An a</a:t>
            </a:r>
            <a:r>
              <a:rPr lang="en-US" err="1">
                <a:solidFill>
                  <a:srgbClr val="414041"/>
                </a:solidFill>
                <a:latin typeface="Aptos" panose="02110004020202020204"/>
              </a:rPr>
              <a:t>ccount</a:t>
            </a:r>
            <a:r>
              <a:rPr lang="en-US">
                <a:solidFill>
                  <a:srgbClr val="414041"/>
                </a:solidFill>
                <a:latin typeface="Aptos" panose="02110004020202020204"/>
              </a:rPr>
              <a:t> balance equal to a percentage of each participant’s pay contributed each year and growing at a specified interest rate</a:t>
            </a:r>
          </a:p>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a:ln>
                  <a:noFill/>
                </a:ln>
                <a:solidFill>
                  <a:srgbClr val="3D9B35"/>
                </a:solidFill>
                <a:effectLst/>
                <a:uLnTx/>
                <a:uFillTx/>
                <a:latin typeface="Aptos" panose="02110004020202020204"/>
                <a:ea typeface="+mn-ea"/>
                <a:cs typeface="+mn-cs"/>
              </a:rPr>
              <a:t>Great for business owners who prefer:</a:t>
            </a:r>
          </a:p>
          <a:p>
            <a:pPr marL="461963" indent="-352425">
              <a:spcBef>
                <a:spcPts val="600"/>
              </a:spcBef>
              <a:spcAft>
                <a:spcPts val="300"/>
              </a:spcAft>
              <a:buClr>
                <a:srgbClr val="3D9B35"/>
              </a:buClr>
              <a:buFont typeface="Wingdings" panose="05000000000000000000" pitchFamily="2" charset="2"/>
              <a:buChar char="q"/>
              <a:defRPr/>
            </a:pPr>
            <a:r>
              <a:rPr lang="en-US">
                <a:solidFill>
                  <a:srgbClr val="414041"/>
                </a:solidFill>
                <a:latin typeface="Aptos" panose="02110004020202020204"/>
              </a:rPr>
              <a:t>F</a:t>
            </a:r>
            <a:r>
              <a:rPr lang="en-US" err="1">
                <a:solidFill>
                  <a:srgbClr val="414041"/>
                </a:solidFill>
                <a:latin typeface="Aptos" panose="02110004020202020204"/>
              </a:rPr>
              <a:t>lexibility</a:t>
            </a:r>
            <a:endParaRPr lang="en-US">
              <a:solidFill>
                <a:srgbClr val="414041"/>
              </a:solidFill>
              <a:latin typeface="Aptos" panose="02110004020202020204"/>
            </a:endParaRPr>
          </a:p>
          <a:p>
            <a:pPr marL="461963" indent="-352425">
              <a:spcBef>
                <a:spcPts val="300"/>
              </a:spcBef>
              <a:spcAft>
                <a:spcPts val="300"/>
              </a:spcAft>
              <a:buClr>
                <a:srgbClr val="3D9B35"/>
              </a:buClr>
              <a:buFont typeface="Wingdings" panose="05000000000000000000" pitchFamily="2" charset="2"/>
              <a:buChar char="q"/>
              <a:defRPr/>
            </a:pPr>
            <a:r>
              <a:rPr lang="en-US">
                <a:solidFill>
                  <a:srgbClr val="414041"/>
                </a:solidFill>
                <a:latin typeface="Aptos" panose="02110004020202020204"/>
              </a:rPr>
              <a:t>Cost-efficiency</a:t>
            </a:r>
            <a:endParaRPr kumimoji="0" lang="en-US"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4" name="Title 3">
            <a:extLst>
              <a:ext uri="{FF2B5EF4-FFF2-40B4-BE49-F238E27FC236}">
                <a16:creationId xmlns:a16="http://schemas.microsoft.com/office/drawing/2014/main" id="{A9BA7AB6-A840-6FFF-26CA-801D7D6FFDFC}"/>
              </a:ext>
            </a:extLst>
          </p:cNvPr>
          <p:cNvSpPr>
            <a:spLocks noGrp="1"/>
          </p:cNvSpPr>
          <p:nvPr>
            <p:ph type="title"/>
          </p:nvPr>
        </p:nvSpPr>
        <p:spPr/>
        <p:txBody>
          <a:bodyPr/>
          <a:lstStyle/>
          <a:p>
            <a:r>
              <a:rPr lang="en-US" b="1"/>
              <a:t>Cash Balance</a:t>
            </a:r>
            <a:r>
              <a:rPr lang="en-US"/>
              <a:t> Plans</a:t>
            </a:r>
          </a:p>
        </p:txBody>
      </p:sp>
    </p:spTree>
    <p:extLst>
      <p:ext uri="{BB962C8B-B14F-4D97-AF65-F5344CB8AC3E}">
        <p14:creationId xmlns:p14="http://schemas.microsoft.com/office/powerpoint/2010/main" val="1095597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5981FA8-2901-6D8B-850D-42C123DDF0F7}"/>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19</a:t>
            </a:fld>
            <a:endParaRPr lang="en-US">
              <a:latin typeface="Aptos Light" panose="020B0004020202020204" pitchFamily="34" charset="0"/>
            </a:endParaRPr>
          </a:p>
        </p:txBody>
      </p:sp>
      <p:graphicFrame>
        <p:nvGraphicFramePr>
          <p:cNvPr id="6" name="Table 5">
            <a:extLst>
              <a:ext uri="{FF2B5EF4-FFF2-40B4-BE49-F238E27FC236}">
                <a16:creationId xmlns:a16="http://schemas.microsoft.com/office/drawing/2014/main" id="{7A140FC3-B812-8599-CC15-FF661749A423}"/>
              </a:ext>
            </a:extLst>
          </p:cNvPr>
          <p:cNvGraphicFramePr>
            <a:graphicFrameLocks noGrp="1"/>
          </p:cNvGraphicFramePr>
          <p:nvPr>
            <p:extLst>
              <p:ext uri="{D42A27DB-BD31-4B8C-83A1-F6EECF244321}">
                <p14:modId xmlns:p14="http://schemas.microsoft.com/office/powerpoint/2010/main" val="3013821492"/>
              </p:ext>
            </p:extLst>
          </p:nvPr>
        </p:nvGraphicFramePr>
        <p:xfrm>
          <a:off x="5292214" y="1972658"/>
          <a:ext cx="6108700" cy="3910002"/>
        </p:xfrm>
        <a:graphic>
          <a:graphicData uri="http://schemas.openxmlformats.org/drawingml/2006/table">
            <a:tbl>
              <a:tblPr firstRow="1" bandRow="1">
                <a:tableStyleId>{5C22544A-7EE6-4342-B048-85BDC9FD1C3A}</a:tableStyleId>
              </a:tblPr>
              <a:tblGrid>
                <a:gridCol w="2494721">
                  <a:extLst>
                    <a:ext uri="{9D8B030D-6E8A-4147-A177-3AD203B41FA5}">
                      <a16:colId xmlns:a16="http://schemas.microsoft.com/office/drawing/2014/main" val="3764180686"/>
                    </a:ext>
                  </a:extLst>
                </a:gridCol>
                <a:gridCol w="1161053">
                  <a:extLst>
                    <a:ext uri="{9D8B030D-6E8A-4147-A177-3AD203B41FA5}">
                      <a16:colId xmlns:a16="http://schemas.microsoft.com/office/drawing/2014/main" val="468164702"/>
                    </a:ext>
                  </a:extLst>
                </a:gridCol>
                <a:gridCol w="2452926">
                  <a:extLst>
                    <a:ext uri="{9D8B030D-6E8A-4147-A177-3AD203B41FA5}">
                      <a16:colId xmlns:a16="http://schemas.microsoft.com/office/drawing/2014/main" val="2818530218"/>
                    </a:ext>
                  </a:extLst>
                </a:gridCol>
              </a:tblGrid>
              <a:tr h="651667">
                <a:tc>
                  <a:txBody>
                    <a:bodyPr/>
                    <a:lstStyle/>
                    <a:p>
                      <a:pPr algn="ctr"/>
                      <a:endParaRPr lang="en-US" sz="2400"/>
                    </a:p>
                  </a:txBody>
                  <a:tcPr anchor="ctr" anchorCtr="1"/>
                </a:tc>
                <a:tc>
                  <a:txBody>
                    <a:bodyPr/>
                    <a:lstStyle/>
                    <a:p>
                      <a:pPr algn="ctr"/>
                      <a:r>
                        <a:rPr lang="en-US" sz="2400"/>
                        <a:t>Age</a:t>
                      </a:r>
                    </a:p>
                  </a:txBody>
                  <a:tcPr anchor="ctr" anchorCtr="1"/>
                </a:tc>
                <a:tc>
                  <a:txBody>
                    <a:bodyPr/>
                    <a:lstStyle/>
                    <a:p>
                      <a:pPr algn="ctr"/>
                      <a:r>
                        <a:rPr lang="en-US" sz="2400"/>
                        <a:t>Salary </a:t>
                      </a:r>
                    </a:p>
                  </a:txBody>
                  <a:tcPr anchor="ctr" anchorCtr="1"/>
                </a:tc>
                <a:extLst>
                  <a:ext uri="{0D108BD9-81ED-4DB2-BD59-A6C34878D82A}">
                    <a16:rowId xmlns:a16="http://schemas.microsoft.com/office/drawing/2014/main" val="3484518796"/>
                  </a:ext>
                </a:extLst>
              </a:tr>
              <a:tr h="651667">
                <a:tc>
                  <a:txBody>
                    <a:bodyPr/>
                    <a:lstStyle/>
                    <a:p>
                      <a:pPr algn="l"/>
                      <a:r>
                        <a:rPr lang="en-US" sz="2400"/>
                        <a:t>Owner </a:t>
                      </a:r>
                    </a:p>
                  </a:txBody>
                  <a:tcPr anchor="ctr" anchorCtr="1"/>
                </a:tc>
                <a:tc>
                  <a:txBody>
                    <a:bodyPr/>
                    <a:lstStyle/>
                    <a:p>
                      <a:pPr algn="ctr"/>
                      <a:r>
                        <a:rPr lang="en-US" sz="2400"/>
                        <a:t>55</a:t>
                      </a:r>
                    </a:p>
                  </a:txBody>
                  <a:tcPr anchor="ctr" anchorCtr="1"/>
                </a:tc>
                <a:tc>
                  <a:txBody>
                    <a:bodyPr/>
                    <a:lstStyle/>
                    <a:p>
                      <a:pPr algn="r"/>
                      <a:r>
                        <a:rPr lang="en-US" sz="2400"/>
                        <a:t>$250,000</a:t>
                      </a:r>
                    </a:p>
                  </a:txBody>
                  <a:tcPr anchor="ctr" anchorCtr="1"/>
                </a:tc>
                <a:extLst>
                  <a:ext uri="{0D108BD9-81ED-4DB2-BD59-A6C34878D82A}">
                    <a16:rowId xmlns:a16="http://schemas.microsoft.com/office/drawing/2014/main" val="1934808056"/>
                  </a:ext>
                </a:extLst>
              </a:tr>
              <a:tr h="651667">
                <a:tc>
                  <a:txBody>
                    <a:bodyPr/>
                    <a:lstStyle/>
                    <a:p>
                      <a:pPr algn="l"/>
                      <a:r>
                        <a:rPr lang="en-US" sz="2400"/>
                        <a:t>Employee 1 </a:t>
                      </a:r>
                    </a:p>
                  </a:txBody>
                  <a:tcPr anchor="ctr" anchorCtr="1"/>
                </a:tc>
                <a:tc>
                  <a:txBody>
                    <a:bodyPr/>
                    <a:lstStyle/>
                    <a:p>
                      <a:pPr algn="ctr"/>
                      <a:r>
                        <a:rPr lang="en-US" sz="2400"/>
                        <a:t>42</a:t>
                      </a:r>
                    </a:p>
                  </a:txBody>
                  <a:tcPr anchor="ctr" anchorCtr="1"/>
                </a:tc>
                <a:tc>
                  <a:txBody>
                    <a:bodyPr/>
                    <a:lstStyle/>
                    <a:p>
                      <a:pPr algn="r"/>
                      <a:r>
                        <a:rPr lang="en-US" sz="2400"/>
                        <a:t>$  50,000</a:t>
                      </a:r>
                    </a:p>
                  </a:txBody>
                  <a:tcPr anchor="ctr" anchorCtr="1"/>
                </a:tc>
                <a:extLst>
                  <a:ext uri="{0D108BD9-81ED-4DB2-BD59-A6C34878D82A}">
                    <a16:rowId xmlns:a16="http://schemas.microsoft.com/office/drawing/2014/main" val="2567508955"/>
                  </a:ext>
                </a:extLst>
              </a:tr>
              <a:tr h="651667">
                <a:tc>
                  <a:txBody>
                    <a:bodyPr/>
                    <a:lstStyle/>
                    <a:p>
                      <a:pPr algn="l"/>
                      <a:r>
                        <a:rPr lang="en-US" sz="2400"/>
                        <a:t>Employee 2 </a:t>
                      </a:r>
                    </a:p>
                  </a:txBody>
                  <a:tcPr anchor="ctr" anchorCtr="1"/>
                </a:tc>
                <a:tc>
                  <a:txBody>
                    <a:bodyPr/>
                    <a:lstStyle/>
                    <a:p>
                      <a:pPr algn="ctr"/>
                      <a:r>
                        <a:rPr lang="en-US" sz="2400"/>
                        <a:t>35</a:t>
                      </a:r>
                    </a:p>
                  </a:txBody>
                  <a:tcPr anchor="ctr" anchorCtr="1"/>
                </a:tc>
                <a:tc>
                  <a:txBody>
                    <a:bodyPr/>
                    <a:lstStyle/>
                    <a:p>
                      <a:pPr algn="r"/>
                      <a:r>
                        <a:rPr lang="en-US" sz="2400"/>
                        <a:t>$  45,000</a:t>
                      </a:r>
                    </a:p>
                  </a:txBody>
                  <a:tcPr anchor="ctr" anchorCtr="1"/>
                </a:tc>
                <a:extLst>
                  <a:ext uri="{0D108BD9-81ED-4DB2-BD59-A6C34878D82A}">
                    <a16:rowId xmlns:a16="http://schemas.microsoft.com/office/drawing/2014/main" val="1406108518"/>
                  </a:ext>
                </a:extLst>
              </a:tr>
              <a:tr h="651667">
                <a:tc>
                  <a:txBody>
                    <a:bodyPr/>
                    <a:lstStyle/>
                    <a:p>
                      <a:pPr algn="l"/>
                      <a:r>
                        <a:rPr lang="en-US" sz="2400"/>
                        <a:t>Employee 3</a:t>
                      </a:r>
                    </a:p>
                  </a:txBody>
                  <a:tcPr anchor="ctr" anchorCtr="1"/>
                </a:tc>
                <a:tc>
                  <a:txBody>
                    <a:bodyPr/>
                    <a:lstStyle/>
                    <a:p>
                      <a:pPr algn="ctr"/>
                      <a:r>
                        <a:rPr lang="en-US" sz="2400"/>
                        <a:t>30</a:t>
                      </a:r>
                    </a:p>
                  </a:txBody>
                  <a:tcPr anchor="ctr" anchorCtr="1"/>
                </a:tc>
                <a:tc>
                  <a:txBody>
                    <a:bodyPr/>
                    <a:lstStyle/>
                    <a:p>
                      <a:pPr algn="r"/>
                      <a:r>
                        <a:rPr lang="en-US" sz="2400"/>
                        <a:t>$  30,000</a:t>
                      </a:r>
                    </a:p>
                  </a:txBody>
                  <a:tcPr anchor="ctr" anchorCtr="1"/>
                </a:tc>
                <a:extLst>
                  <a:ext uri="{0D108BD9-81ED-4DB2-BD59-A6C34878D82A}">
                    <a16:rowId xmlns:a16="http://schemas.microsoft.com/office/drawing/2014/main" val="1639409798"/>
                  </a:ext>
                </a:extLst>
              </a:tr>
              <a:tr h="651667">
                <a:tc>
                  <a:txBody>
                    <a:bodyPr/>
                    <a:lstStyle/>
                    <a:p>
                      <a:pPr algn="l"/>
                      <a:r>
                        <a:rPr lang="en-US" sz="2400"/>
                        <a:t>Employee 4</a:t>
                      </a:r>
                    </a:p>
                  </a:txBody>
                  <a:tcPr anchor="ctr" anchorCtr="1"/>
                </a:tc>
                <a:tc>
                  <a:txBody>
                    <a:bodyPr/>
                    <a:lstStyle/>
                    <a:p>
                      <a:pPr algn="ctr"/>
                      <a:r>
                        <a:rPr lang="en-US" sz="2400"/>
                        <a:t>25</a:t>
                      </a:r>
                    </a:p>
                  </a:txBody>
                  <a:tcPr anchor="ctr" anchorCtr="1"/>
                </a:tc>
                <a:tc>
                  <a:txBody>
                    <a:bodyPr/>
                    <a:lstStyle/>
                    <a:p>
                      <a:pPr algn="r"/>
                      <a:r>
                        <a:rPr lang="en-US" sz="2400"/>
                        <a:t>$  25,000</a:t>
                      </a:r>
                    </a:p>
                  </a:txBody>
                  <a:tcPr anchor="ctr" anchorCtr="1"/>
                </a:tc>
                <a:extLst>
                  <a:ext uri="{0D108BD9-81ED-4DB2-BD59-A6C34878D82A}">
                    <a16:rowId xmlns:a16="http://schemas.microsoft.com/office/drawing/2014/main" val="4196082696"/>
                  </a:ext>
                </a:extLst>
              </a:tr>
            </a:tbl>
          </a:graphicData>
        </a:graphic>
      </p:graphicFrame>
      <p:pic>
        <p:nvPicPr>
          <p:cNvPr id="12" name="Picture 11" descr="Smiling hospital staff">
            <a:extLst>
              <a:ext uri="{FF2B5EF4-FFF2-40B4-BE49-F238E27FC236}">
                <a16:creationId xmlns:a16="http://schemas.microsoft.com/office/drawing/2014/main" id="{24EE056B-E8A9-B4F1-2D52-9CD03ACE293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58800" y="2104079"/>
            <a:ext cx="4470400" cy="3423683"/>
          </a:xfrm>
          <a:prstGeom prst="rect">
            <a:avLst/>
          </a:prstGeom>
          <a:ln>
            <a:noFill/>
          </a:ln>
          <a:effectLst>
            <a:outerShdw blurRad="190500" algn="tl" rotWithShape="0">
              <a:srgbClr val="000000">
                <a:alpha val="70000"/>
              </a:srgbClr>
            </a:outerShdw>
          </a:effectLst>
        </p:spPr>
      </p:pic>
      <p:sp>
        <p:nvSpPr>
          <p:cNvPr id="8" name="TextBox 7">
            <a:extLst>
              <a:ext uri="{FF2B5EF4-FFF2-40B4-BE49-F238E27FC236}">
                <a16:creationId xmlns:a16="http://schemas.microsoft.com/office/drawing/2014/main" id="{67A24FFD-7DF5-71DE-07F3-FDC12FFF6867}"/>
              </a:ext>
            </a:extLst>
          </p:cNvPr>
          <p:cNvSpPr txBox="1"/>
          <p:nvPr/>
        </p:nvSpPr>
        <p:spPr>
          <a:xfrm>
            <a:off x="3260725" y="6485304"/>
            <a:ext cx="6108700"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3F3F5">
                    <a:lumMod val="50000"/>
                  </a:srgb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and is not the story of an actual client.</a:t>
            </a:r>
            <a:endParaRPr kumimoji="0" lang="en-US" sz="1200" b="0" i="0" u="none" strike="noStrike" kern="1200" cap="none" spc="0" normalizeH="0" baseline="0" noProof="0">
              <a:ln>
                <a:noFill/>
              </a:ln>
              <a:solidFill>
                <a:srgbClr val="F3F3F5">
                  <a:lumMod val="50000"/>
                </a:srgbClr>
              </a:solidFill>
              <a:effectLst/>
              <a:uLnTx/>
              <a:uFillTx/>
              <a:latin typeface="Aptos" panose="020B0004020202020204" pitchFamily="34" charset="0"/>
              <a:ea typeface="Aptos" panose="020B0004020202020204" pitchFamily="34" charset="0"/>
              <a:cs typeface="Aptos" panose="020B0004020202020204" pitchFamily="34" charset="0"/>
            </a:endParaRPr>
          </a:p>
        </p:txBody>
      </p:sp>
      <p:sp>
        <p:nvSpPr>
          <p:cNvPr id="16" name="Title 15">
            <a:extLst>
              <a:ext uri="{FF2B5EF4-FFF2-40B4-BE49-F238E27FC236}">
                <a16:creationId xmlns:a16="http://schemas.microsoft.com/office/drawing/2014/main" id="{DF6F6444-302A-C541-5C3C-AA14AD4D8451}"/>
              </a:ext>
            </a:extLst>
          </p:cNvPr>
          <p:cNvSpPr>
            <a:spLocks noGrp="1"/>
          </p:cNvSpPr>
          <p:nvPr>
            <p:ph type="title"/>
          </p:nvPr>
        </p:nvSpPr>
        <p:spPr/>
        <p:txBody>
          <a:bodyPr/>
          <a:lstStyle/>
          <a:p>
            <a:r>
              <a:rPr lang="en-US"/>
              <a:t>Defined Benefit Plans | Finding the </a:t>
            </a:r>
            <a:r>
              <a:rPr lang="en-US" b="1"/>
              <a:t>Right Solution</a:t>
            </a:r>
          </a:p>
        </p:txBody>
      </p:sp>
      <p:sp>
        <p:nvSpPr>
          <p:cNvPr id="18" name="Text Placeholder 17">
            <a:extLst>
              <a:ext uri="{FF2B5EF4-FFF2-40B4-BE49-F238E27FC236}">
                <a16:creationId xmlns:a16="http://schemas.microsoft.com/office/drawing/2014/main" id="{3F1AB39A-305B-5F17-0545-715E51188E56}"/>
              </a:ext>
            </a:extLst>
          </p:cNvPr>
          <p:cNvSpPr>
            <a:spLocks noGrp="1"/>
          </p:cNvSpPr>
          <p:nvPr>
            <p:ph type="body" sz="quarter" idx="11"/>
          </p:nvPr>
        </p:nvSpPr>
        <p:spPr/>
        <p:txBody>
          <a:bodyPr>
            <a:normAutofit lnSpcReduction="10000"/>
          </a:bodyPr>
          <a:lstStyle/>
          <a:p>
            <a:r>
              <a:rPr lang="en-US" b="1"/>
              <a:t>Case Example</a:t>
            </a:r>
          </a:p>
        </p:txBody>
      </p:sp>
    </p:spTree>
    <p:extLst>
      <p:ext uri="{BB962C8B-B14F-4D97-AF65-F5344CB8AC3E}">
        <p14:creationId xmlns:p14="http://schemas.microsoft.com/office/powerpoint/2010/main" val="4028007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14204-C6E4-733C-1C92-042911CF559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AA03585-E33B-8057-1B62-261792A896C9}"/>
              </a:ext>
            </a:extLst>
          </p:cNvPr>
          <p:cNvSpPr>
            <a:spLocks noGrp="1"/>
          </p:cNvSpPr>
          <p:nvPr>
            <p:ph type="title"/>
          </p:nvPr>
        </p:nvSpPr>
        <p:spPr/>
        <p:txBody>
          <a:bodyPr/>
          <a:lstStyle/>
          <a:p>
            <a:r>
              <a:rPr lang="en-US"/>
              <a:t>Important Information</a:t>
            </a:r>
          </a:p>
        </p:txBody>
      </p:sp>
      <p:pic>
        <p:nvPicPr>
          <p:cNvPr id="14" name="Graphic 13">
            <a:extLst>
              <a:ext uri="{FF2B5EF4-FFF2-40B4-BE49-F238E27FC236}">
                <a16:creationId xmlns:a16="http://schemas.microsoft.com/office/drawing/2014/main" id="{AD774F7B-5F63-7FEA-D92C-C62C046BEC7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0135513" y="1297239"/>
            <a:ext cx="822960" cy="822960"/>
          </a:xfrm>
          <a:prstGeom prst="rect">
            <a:avLst/>
          </a:prstGeom>
        </p:spPr>
      </p:pic>
      <p:sp>
        <p:nvSpPr>
          <p:cNvPr id="8" name="Text Placeholder 7">
            <a:extLst>
              <a:ext uri="{FF2B5EF4-FFF2-40B4-BE49-F238E27FC236}">
                <a16:creationId xmlns:a16="http://schemas.microsoft.com/office/drawing/2014/main" id="{8995B2CE-7A21-A1C4-8A41-F441527A6079}"/>
              </a:ext>
            </a:extLst>
          </p:cNvPr>
          <p:cNvSpPr>
            <a:spLocks noGrp="1"/>
          </p:cNvSpPr>
          <p:nvPr>
            <p:ph type="body" sz="quarter" idx="22"/>
          </p:nvPr>
        </p:nvSpPr>
        <p:spPr>
          <a:xfrm>
            <a:off x="977462" y="1662492"/>
            <a:ext cx="10237076" cy="4018921"/>
          </a:xfrm>
        </p:spPr>
        <p:txBody>
          <a:bodyPr lIns="274320" tIns="457200" rIns="274320" bIns="457200"/>
          <a:lstStyle/>
          <a:p>
            <a:pPr marL="0" indent="0">
              <a:lnSpc>
                <a:spcPct val="85000"/>
              </a:lnSpc>
              <a:spcAft>
                <a:spcPts val="600"/>
              </a:spcAft>
              <a:buFont typeface="Arial" charset="0"/>
              <a:buNone/>
            </a:pPr>
            <a:r>
              <a:rPr lang="en-US" altLang="en-US" sz="2000"/>
              <a:t>IRS CIRCULAR 230 REQUIRES US TO INFORM YOU THAT THE ABOVE INFORMATION IS NOT INTENDED OR WRITTEN TO BE USED, AND IT CANNOT BE USED, BY ANY PERSON FOR THE PURPOSES OF AVOIDING ANY PENALTY THAT MAY BE IMPOSED BY THE INTERNAL REVENUE SERVICE.</a:t>
            </a:r>
          </a:p>
          <a:p>
            <a:pPr marL="0" indent="0">
              <a:lnSpc>
                <a:spcPct val="85000"/>
              </a:lnSpc>
              <a:spcAft>
                <a:spcPts val="600"/>
              </a:spcAft>
              <a:buFont typeface="Arial" charset="0"/>
              <a:buNone/>
            </a:pPr>
            <a:r>
              <a:rPr lang="en-US" altLang="en-US" sz="2000"/>
              <a:t>In the event the advice is also considered to be a “marketed opinion” within the meaning of the IRS guidance, then as required by the IRS, please be further advised of the following:</a:t>
            </a:r>
          </a:p>
          <a:p>
            <a:pPr marL="0" indent="0">
              <a:lnSpc>
                <a:spcPct val="85000"/>
              </a:lnSpc>
              <a:spcAft>
                <a:spcPts val="600"/>
              </a:spcAft>
              <a:buFont typeface="Arial" charset="0"/>
              <a:buNone/>
            </a:pPr>
            <a:r>
              <a:rPr lang="en-US" altLang="en-US" sz="2000"/>
              <a:t>THE ABOVE ADVICE WAS WRITTEN TO SUPPORT THE PROMOTION OR MARKETING OF THE TRANSACTIONS OR MATTERS ADDRESSED BY THE WRITTEN ADVICE AND BASED ON THE PARTICULAR CIRCUMSTANCES; YOU SHOULD SEEK ADVICE FROM AN INDEPENDENT TAX ADVISOR. </a:t>
            </a:r>
            <a:endParaRPr lang="en-US" sz="2000">
              <a:cs typeface="Tahoma" charset="0"/>
            </a:endParaRPr>
          </a:p>
          <a:p>
            <a:pPr marL="0" indent="0">
              <a:buNone/>
            </a:pPr>
            <a:endParaRPr lang="en-US" sz="2000"/>
          </a:p>
        </p:txBody>
      </p:sp>
      <p:sp>
        <p:nvSpPr>
          <p:cNvPr id="2" name="Slide Number Placeholder 6">
            <a:extLst>
              <a:ext uri="{FF2B5EF4-FFF2-40B4-BE49-F238E27FC236}">
                <a16:creationId xmlns:a16="http://schemas.microsoft.com/office/drawing/2014/main" id="{B5A1C3AC-BBC2-8B0A-A495-C43F6BB4143D}"/>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769180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FF088-1E3A-137A-73E1-A82CE25BB3A0}"/>
              </a:ext>
            </a:extLst>
          </p:cNvPr>
          <p:cNvSpPr>
            <a:spLocks noGrp="1"/>
          </p:cNvSpPr>
          <p:nvPr>
            <p:ph type="title"/>
          </p:nvPr>
        </p:nvSpPr>
        <p:spPr/>
        <p:txBody>
          <a:bodyPr/>
          <a:lstStyle/>
          <a:p>
            <a:r>
              <a:rPr lang="en-US"/>
              <a:t>Defined Benefit Plans | </a:t>
            </a:r>
            <a:r>
              <a:rPr lang="en-US" b="1"/>
              <a:t>A Comparison</a:t>
            </a:r>
          </a:p>
        </p:txBody>
      </p:sp>
      <p:grpSp>
        <p:nvGrpSpPr>
          <p:cNvPr id="20" name="Group 19">
            <a:extLst>
              <a:ext uri="{FF2B5EF4-FFF2-40B4-BE49-F238E27FC236}">
                <a16:creationId xmlns:a16="http://schemas.microsoft.com/office/drawing/2014/main" id="{FAC4C7C9-FC95-FF38-CC63-22C682A31C7A}"/>
              </a:ext>
            </a:extLst>
          </p:cNvPr>
          <p:cNvGrpSpPr/>
          <p:nvPr/>
        </p:nvGrpSpPr>
        <p:grpSpPr>
          <a:xfrm>
            <a:off x="457200" y="2133600"/>
            <a:ext cx="5486400" cy="3200400"/>
            <a:chOff x="822452" y="2387600"/>
            <a:chExt cx="5486400" cy="3200400"/>
          </a:xfrm>
        </p:grpSpPr>
        <p:cxnSp>
          <p:nvCxnSpPr>
            <p:cNvPr id="6" name="Straight Connector 5">
              <a:extLst>
                <a:ext uri="{FF2B5EF4-FFF2-40B4-BE49-F238E27FC236}">
                  <a16:creationId xmlns:a16="http://schemas.microsoft.com/office/drawing/2014/main" id="{AFD49D09-214D-6AA6-2AC0-04288FC803A1}"/>
                </a:ext>
              </a:extLst>
            </p:cNvPr>
            <p:cNvCxnSpPr>
              <a:cxnSpLocks/>
            </p:cNvCxnSpPr>
            <p:nvPr/>
          </p:nvCxnSpPr>
          <p:spPr>
            <a:xfrm>
              <a:off x="822452" y="2387600"/>
              <a:ext cx="5486400" cy="0"/>
            </a:xfrm>
            <a:prstGeom prst="line">
              <a:avLst/>
            </a:prstGeom>
            <a:ln w="25400">
              <a:solidFill>
                <a:schemeClr val="bg1">
                  <a:lumMod val="90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6468817E-5BBB-1468-B4F8-5AA7BB3B44A4}"/>
                </a:ext>
              </a:extLst>
            </p:cNvPr>
            <p:cNvCxnSpPr>
              <a:cxnSpLocks/>
            </p:cNvCxnSpPr>
            <p:nvPr/>
          </p:nvCxnSpPr>
          <p:spPr>
            <a:xfrm>
              <a:off x="822452" y="5054600"/>
              <a:ext cx="5486400" cy="0"/>
            </a:xfrm>
            <a:prstGeom prst="line">
              <a:avLst/>
            </a:prstGeom>
            <a:ln w="25400">
              <a:solidFill>
                <a:schemeClr val="bg1">
                  <a:lumMod val="90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35A46A76-09F3-F45B-84F4-F9318EAC3657}"/>
                </a:ext>
              </a:extLst>
            </p:cNvPr>
            <p:cNvCxnSpPr>
              <a:cxnSpLocks/>
            </p:cNvCxnSpPr>
            <p:nvPr/>
          </p:nvCxnSpPr>
          <p:spPr>
            <a:xfrm>
              <a:off x="822452" y="4521200"/>
              <a:ext cx="5486400" cy="0"/>
            </a:xfrm>
            <a:prstGeom prst="line">
              <a:avLst/>
            </a:prstGeom>
            <a:ln w="25400">
              <a:solidFill>
                <a:schemeClr val="bg1">
                  <a:lumMod val="90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9EBF8FD-FF2E-5CB1-CFCA-CF81AF094390}"/>
                </a:ext>
              </a:extLst>
            </p:cNvPr>
            <p:cNvCxnSpPr>
              <a:cxnSpLocks/>
            </p:cNvCxnSpPr>
            <p:nvPr/>
          </p:nvCxnSpPr>
          <p:spPr>
            <a:xfrm>
              <a:off x="822452" y="3987800"/>
              <a:ext cx="5486400" cy="0"/>
            </a:xfrm>
            <a:prstGeom prst="line">
              <a:avLst/>
            </a:prstGeom>
            <a:ln w="25400">
              <a:solidFill>
                <a:schemeClr val="bg1">
                  <a:lumMod val="90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922E522D-309D-3E96-10D7-F6C34F6DDFBD}"/>
                </a:ext>
              </a:extLst>
            </p:cNvPr>
            <p:cNvCxnSpPr>
              <a:cxnSpLocks/>
            </p:cNvCxnSpPr>
            <p:nvPr/>
          </p:nvCxnSpPr>
          <p:spPr>
            <a:xfrm>
              <a:off x="822452" y="3454400"/>
              <a:ext cx="5486400" cy="0"/>
            </a:xfrm>
            <a:prstGeom prst="line">
              <a:avLst/>
            </a:prstGeom>
            <a:ln w="25400">
              <a:solidFill>
                <a:schemeClr val="bg1">
                  <a:lumMod val="9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4A94953D-E9E9-5C38-83F2-A4A9A942A532}"/>
                </a:ext>
              </a:extLst>
            </p:cNvPr>
            <p:cNvCxnSpPr>
              <a:cxnSpLocks/>
            </p:cNvCxnSpPr>
            <p:nvPr/>
          </p:nvCxnSpPr>
          <p:spPr>
            <a:xfrm>
              <a:off x="822452" y="2921000"/>
              <a:ext cx="5486400" cy="0"/>
            </a:xfrm>
            <a:prstGeom prst="line">
              <a:avLst/>
            </a:prstGeom>
            <a:ln w="25400">
              <a:solidFill>
                <a:schemeClr val="bg1">
                  <a:lumMod val="90000"/>
                </a:schemeClr>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7ACAFC2-8195-CA71-7712-07CEB73B1478}"/>
                </a:ext>
              </a:extLst>
            </p:cNvPr>
            <p:cNvCxnSpPr>
              <a:cxnSpLocks/>
            </p:cNvCxnSpPr>
            <p:nvPr/>
          </p:nvCxnSpPr>
          <p:spPr>
            <a:xfrm>
              <a:off x="822452" y="5588000"/>
              <a:ext cx="5486400" cy="0"/>
            </a:xfrm>
            <a:prstGeom prst="line">
              <a:avLst/>
            </a:prstGeom>
            <a:ln w="25400">
              <a:solidFill>
                <a:schemeClr val="bg1">
                  <a:lumMod val="90000"/>
                </a:schemeClr>
              </a:solidFill>
            </a:ln>
          </p:spPr>
          <p:style>
            <a:lnRef idx="2">
              <a:schemeClr val="accent1"/>
            </a:lnRef>
            <a:fillRef idx="0">
              <a:schemeClr val="accent1"/>
            </a:fillRef>
            <a:effectRef idx="1">
              <a:schemeClr val="accent1"/>
            </a:effectRef>
            <a:fontRef idx="minor">
              <a:schemeClr val="tx1"/>
            </a:fontRef>
          </p:style>
        </p:cxnSp>
      </p:grpSp>
      <p:grpSp>
        <p:nvGrpSpPr>
          <p:cNvPr id="21" name="Group 20">
            <a:extLst>
              <a:ext uri="{FF2B5EF4-FFF2-40B4-BE49-F238E27FC236}">
                <a16:creationId xmlns:a16="http://schemas.microsoft.com/office/drawing/2014/main" id="{FB4782CC-6ED4-3E86-681C-9044AC2D75CD}"/>
              </a:ext>
            </a:extLst>
          </p:cNvPr>
          <p:cNvGrpSpPr/>
          <p:nvPr/>
        </p:nvGrpSpPr>
        <p:grpSpPr>
          <a:xfrm>
            <a:off x="6177860" y="2133600"/>
            <a:ext cx="5486400" cy="3200400"/>
            <a:chOff x="822452" y="2387600"/>
            <a:chExt cx="5486400" cy="3200400"/>
          </a:xfrm>
        </p:grpSpPr>
        <p:cxnSp>
          <p:nvCxnSpPr>
            <p:cNvPr id="22" name="Straight Connector 21">
              <a:extLst>
                <a:ext uri="{FF2B5EF4-FFF2-40B4-BE49-F238E27FC236}">
                  <a16:creationId xmlns:a16="http://schemas.microsoft.com/office/drawing/2014/main" id="{05B79C9B-49C6-212F-A160-42B54D172395}"/>
                </a:ext>
              </a:extLst>
            </p:cNvPr>
            <p:cNvCxnSpPr>
              <a:cxnSpLocks/>
            </p:cNvCxnSpPr>
            <p:nvPr/>
          </p:nvCxnSpPr>
          <p:spPr>
            <a:xfrm>
              <a:off x="822452" y="2387600"/>
              <a:ext cx="5486400" cy="0"/>
            </a:xfrm>
            <a:prstGeom prst="line">
              <a:avLst/>
            </a:prstGeom>
            <a:ln w="25400">
              <a:solidFill>
                <a:schemeClr val="bg1">
                  <a:lumMod val="90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638AB400-6F3B-59CC-CE8C-3CAC4CC1A632}"/>
                </a:ext>
              </a:extLst>
            </p:cNvPr>
            <p:cNvCxnSpPr>
              <a:cxnSpLocks/>
            </p:cNvCxnSpPr>
            <p:nvPr/>
          </p:nvCxnSpPr>
          <p:spPr>
            <a:xfrm>
              <a:off x="822452" y="5054600"/>
              <a:ext cx="5486400" cy="0"/>
            </a:xfrm>
            <a:prstGeom prst="line">
              <a:avLst/>
            </a:prstGeom>
            <a:ln w="25400">
              <a:solidFill>
                <a:schemeClr val="bg1">
                  <a:lumMod val="90000"/>
                </a:schemeClr>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BDCD980D-C24A-6F77-0D18-E8BC5EE8FE17}"/>
                </a:ext>
              </a:extLst>
            </p:cNvPr>
            <p:cNvCxnSpPr>
              <a:cxnSpLocks/>
            </p:cNvCxnSpPr>
            <p:nvPr/>
          </p:nvCxnSpPr>
          <p:spPr>
            <a:xfrm>
              <a:off x="822452" y="4521200"/>
              <a:ext cx="5486400" cy="0"/>
            </a:xfrm>
            <a:prstGeom prst="line">
              <a:avLst/>
            </a:prstGeom>
            <a:ln w="25400">
              <a:solidFill>
                <a:schemeClr val="bg1">
                  <a:lumMod val="90000"/>
                </a:schemeClr>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B0DCCC47-0EE1-7D70-BDAA-B32FFDB80174}"/>
                </a:ext>
              </a:extLst>
            </p:cNvPr>
            <p:cNvCxnSpPr>
              <a:cxnSpLocks/>
            </p:cNvCxnSpPr>
            <p:nvPr/>
          </p:nvCxnSpPr>
          <p:spPr>
            <a:xfrm>
              <a:off x="822452" y="3987800"/>
              <a:ext cx="5486400" cy="0"/>
            </a:xfrm>
            <a:prstGeom prst="line">
              <a:avLst/>
            </a:prstGeom>
            <a:ln w="25400">
              <a:solidFill>
                <a:schemeClr val="bg1">
                  <a:lumMod val="90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E7825EB8-5EE6-BED4-EA65-89FC4CF4497A}"/>
                </a:ext>
              </a:extLst>
            </p:cNvPr>
            <p:cNvCxnSpPr>
              <a:cxnSpLocks/>
            </p:cNvCxnSpPr>
            <p:nvPr/>
          </p:nvCxnSpPr>
          <p:spPr>
            <a:xfrm>
              <a:off x="822452" y="3454400"/>
              <a:ext cx="5486400" cy="0"/>
            </a:xfrm>
            <a:prstGeom prst="line">
              <a:avLst/>
            </a:prstGeom>
            <a:ln w="25400">
              <a:solidFill>
                <a:schemeClr val="bg1">
                  <a:lumMod val="90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FA6295A5-2468-FC0C-00DA-22BE63DC0C23}"/>
                </a:ext>
              </a:extLst>
            </p:cNvPr>
            <p:cNvCxnSpPr>
              <a:cxnSpLocks/>
            </p:cNvCxnSpPr>
            <p:nvPr/>
          </p:nvCxnSpPr>
          <p:spPr>
            <a:xfrm>
              <a:off x="822452" y="2921000"/>
              <a:ext cx="5486400" cy="0"/>
            </a:xfrm>
            <a:prstGeom prst="line">
              <a:avLst/>
            </a:prstGeom>
            <a:ln w="25400">
              <a:solidFill>
                <a:schemeClr val="bg1">
                  <a:lumMod val="90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4ADC0399-B8B5-B357-FDF7-4AA306CB0666}"/>
                </a:ext>
              </a:extLst>
            </p:cNvPr>
            <p:cNvCxnSpPr>
              <a:cxnSpLocks/>
            </p:cNvCxnSpPr>
            <p:nvPr/>
          </p:nvCxnSpPr>
          <p:spPr>
            <a:xfrm>
              <a:off x="822452" y="5588000"/>
              <a:ext cx="5486400" cy="0"/>
            </a:xfrm>
            <a:prstGeom prst="line">
              <a:avLst/>
            </a:prstGeom>
            <a:ln w="25400">
              <a:solidFill>
                <a:schemeClr val="bg1">
                  <a:lumMod val="90000"/>
                </a:schemeClr>
              </a:solidFill>
            </a:ln>
          </p:spPr>
          <p:style>
            <a:lnRef idx="2">
              <a:schemeClr val="accent1"/>
            </a:lnRef>
            <a:fillRef idx="0">
              <a:schemeClr val="accent1"/>
            </a:fillRef>
            <a:effectRef idx="1">
              <a:schemeClr val="accent1"/>
            </a:effectRef>
            <a:fontRef idx="minor">
              <a:schemeClr val="tx1"/>
            </a:fontRef>
          </p:style>
        </p:cxnSp>
      </p:grpSp>
      <p:sp>
        <p:nvSpPr>
          <p:cNvPr id="35" name="Rectangle 34">
            <a:extLst>
              <a:ext uri="{FF2B5EF4-FFF2-40B4-BE49-F238E27FC236}">
                <a16:creationId xmlns:a16="http://schemas.microsoft.com/office/drawing/2014/main" id="{6702BEF1-029C-ABA5-A76C-9BC9EC44AA4C}"/>
              </a:ext>
            </a:extLst>
          </p:cNvPr>
          <p:cNvSpPr/>
          <p:nvPr/>
        </p:nvSpPr>
        <p:spPr>
          <a:xfrm>
            <a:off x="4089520" y="5531734"/>
            <a:ext cx="215900" cy="21817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9E691DCA-51EB-B40D-9959-1DE2AA8786CF}"/>
              </a:ext>
            </a:extLst>
          </p:cNvPr>
          <p:cNvSpPr/>
          <p:nvPr/>
        </p:nvSpPr>
        <p:spPr>
          <a:xfrm>
            <a:off x="4089520" y="5849761"/>
            <a:ext cx="215900" cy="218171"/>
          </a:xfrm>
          <a:prstGeom prst="rect">
            <a:avLst/>
          </a:prstGeom>
          <a:solidFill>
            <a:srgbClr val="00A8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B1888013-F7D2-E9FC-0917-7EE88F676FA3}"/>
              </a:ext>
            </a:extLst>
          </p:cNvPr>
          <p:cNvSpPr/>
          <p:nvPr/>
        </p:nvSpPr>
        <p:spPr>
          <a:xfrm>
            <a:off x="4089520" y="6167788"/>
            <a:ext cx="215900" cy="218171"/>
          </a:xfrm>
          <a:prstGeom prst="rect">
            <a:avLst/>
          </a:prstGeom>
          <a:solidFill>
            <a:srgbClr val="1F35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5FAD3809-1B0F-826B-7525-2960CBE196AA}"/>
              </a:ext>
            </a:extLst>
          </p:cNvPr>
          <p:cNvSpPr txBox="1"/>
          <p:nvPr/>
        </p:nvSpPr>
        <p:spPr>
          <a:xfrm>
            <a:off x="4337050" y="5440764"/>
            <a:ext cx="2393950" cy="430887"/>
          </a:xfrm>
          <a:prstGeom prst="rect">
            <a:avLst/>
          </a:prstGeom>
          <a:noFill/>
        </p:spPr>
        <p:txBody>
          <a:bodyPr wrap="square" rtlCol="0">
            <a:spAutoFit/>
          </a:bodyPr>
          <a:lstStyle/>
          <a:p>
            <a:r>
              <a:rPr lang="en-US" sz="2200"/>
              <a:t>412(e)(3) Plan</a:t>
            </a:r>
          </a:p>
        </p:txBody>
      </p:sp>
      <p:sp>
        <p:nvSpPr>
          <p:cNvPr id="43" name="TextBox 42">
            <a:extLst>
              <a:ext uri="{FF2B5EF4-FFF2-40B4-BE49-F238E27FC236}">
                <a16:creationId xmlns:a16="http://schemas.microsoft.com/office/drawing/2014/main" id="{7401E74B-898E-5FA4-473B-F179CED20EAC}"/>
              </a:ext>
            </a:extLst>
          </p:cNvPr>
          <p:cNvSpPr txBox="1"/>
          <p:nvPr/>
        </p:nvSpPr>
        <p:spPr>
          <a:xfrm>
            <a:off x="4337050" y="5758791"/>
            <a:ext cx="4997450" cy="430887"/>
          </a:xfrm>
          <a:prstGeom prst="rect">
            <a:avLst/>
          </a:prstGeom>
          <a:noFill/>
        </p:spPr>
        <p:txBody>
          <a:bodyPr wrap="square" rtlCol="0">
            <a:spAutoFit/>
          </a:bodyPr>
          <a:lstStyle/>
          <a:p>
            <a:r>
              <a:rPr lang="en-US" sz="2200"/>
              <a:t>Traditional Defined Benefit Plan</a:t>
            </a:r>
          </a:p>
        </p:txBody>
      </p:sp>
      <p:sp>
        <p:nvSpPr>
          <p:cNvPr id="45" name="TextBox 44">
            <a:extLst>
              <a:ext uri="{FF2B5EF4-FFF2-40B4-BE49-F238E27FC236}">
                <a16:creationId xmlns:a16="http://schemas.microsoft.com/office/drawing/2014/main" id="{4B8FA514-2290-0098-E118-E52B5C2586EE}"/>
              </a:ext>
            </a:extLst>
          </p:cNvPr>
          <p:cNvSpPr txBox="1"/>
          <p:nvPr/>
        </p:nvSpPr>
        <p:spPr>
          <a:xfrm>
            <a:off x="4337050" y="6076818"/>
            <a:ext cx="3956050" cy="430887"/>
          </a:xfrm>
          <a:prstGeom prst="rect">
            <a:avLst/>
          </a:prstGeom>
          <a:noFill/>
        </p:spPr>
        <p:txBody>
          <a:bodyPr wrap="square" rtlCol="0">
            <a:spAutoFit/>
          </a:bodyPr>
          <a:lstStyle/>
          <a:p>
            <a:r>
              <a:rPr lang="en-US" sz="2200"/>
              <a:t>Cash Balance Plan</a:t>
            </a:r>
          </a:p>
        </p:txBody>
      </p:sp>
      <p:sp>
        <p:nvSpPr>
          <p:cNvPr id="47" name="Rectangle 46">
            <a:extLst>
              <a:ext uri="{FF2B5EF4-FFF2-40B4-BE49-F238E27FC236}">
                <a16:creationId xmlns:a16="http://schemas.microsoft.com/office/drawing/2014/main" id="{6A0AD147-6289-8847-BA7C-B30DEBB0526D}"/>
              </a:ext>
            </a:extLst>
          </p:cNvPr>
          <p:cNvSpPr/>
          <p:nvPr/>
        </p:nvSpPr>
        <p:spPr>
          <a:xfrm>
            <a:off x="1092095" y="2707575"/>
            <a:ext cx="1225876" cy="262642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42D5F31E-30A5-9DFC-B923-637918C35A71}"/>
              </a:ext>
            </a:extLst>
          </p:cNvPr>
          <p:cNvSpPr/>
          <p:nvPr/>
        </p:nvSpPr>
        <p:spPr>
          <a:xfrm>
            <a:off x="6779569" y="3496464"/>
            <a:ext cx="1225876" cy="183753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DEACAEB6-B319-5E6C-F3F4-A66D07B48408}"/>
              </a:ext>
            </a:extLst>
          </p:cNvPr>
          <p:cNvSpPr/>
          <p:nvPr/>
        </p:nvSpPr>
        <p:spPr>
          <a:xfrm>
            <a:off x="2626302" y="3866891"/>
            <a:ext cx="1225876" cy="1467109"/>
          </a:xfrm>
          <a:prstGeom prst="rect">
            <a:avLst/>
          </a:prstGeom>
          <a:solidFill>
            <a:srgbClr val="00A8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908EEBBC-B4E6-73B1-2254-8ADFBBAF2353}"/>
              </a:ext>
            </a:extLst>
          </p:cNvPr>
          <p:cNvSpPr/>
          <p:nvPr/>
        </p:nvSpPr>
        <p:spPr>
          <a:xfrm>
            <a:off x="8305800" y="3051970"/>
            <a:ext cx="1225876" cy="2282030"/>
          </a:xfrm>
          <a:prstGeom prst="rect">
            <a:avLst/>
          </a:prstGeom>
          <a:solidFill>
            <a:srgbClr val="00A8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ED10CC4B-1093-7D34-5035-B05916B6D241}"/>
              </a:ext>
            </a:extLst>
          </p:cNvPr>
          <p:cNvSpPr/>
          <p:nvPr/>
        </p:nvSpPr>
        <p:spPr>
          <a:xfrm>
            <a:off x="4148682" y="3979746"/>
            <a:ext cx="1225876" cy="1354254"/>
          </a:xfrm>
          <a:prstGeom prst="rect">
            <a:avLst/>
          </a:prstGeom>
          <a:solidFill>
            <a:srgbClr val="1F35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DE3CAA8B-F892-CCD0-94AF-463AA4E3C64D}"/>
              </a:ext>
            </a:extLst>
          </p:cNvPr>
          <p:cNvSpPr/>
          <p:nvPr/>
        </p:nvSpPr>
        <p:spPr>
          <a:xfrm>
            <a:off x="9831044" y="2358430"/>
            <a:ext cx="1225876" cy="2975570"/>
          </a:xfrm>
          <a:prstGeom prst="rect">
            <a:avLst/>
          </a:prstGeom>
          <a:solidFill>
            <a:srgbClr val="1F35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26B0A633-7144-06FE-BC4E-19B8B8E4AE79}"/>
              </a:ext>
            </a:extLst>
          </p:cNvPr>
          <p:cNvSpPr txBox="1"/>
          <p:nvPr/>
        </p:nvSpPr>
        <p:spPr>
          <a:xfrm>
            <a:off x="623774" y="1643479"/>
            <a:ext cx="4905377" cy="461665"/>
          </a:xfrm>
          <a:prstGeom prst="rect">
            <a:avLst/>
          </a:prstGeom>
          <a:noFill/>
        </p:spPr>
        <p:txBody>
          <a:bodyPr wrap="square" rtlCol="0">
            <a:spAutoFit/>
          </a:bodyPr>
          <a:lstStyle/>
          <a:p>
            <a:pPr algn="ctr"/>
            <a:r>
              <a:rPr lang="en-US" sz="2400" b="1"/>
              <a:t>Total Deductible Contribution</a:t>
            </a:r>
          </a:p>
        </p:txBody>
      </p:sp>
      <p:sp>
        <p:nvSpPr>
          <p:cNvPr id="54" name="TextBox 53">
            <a:extLst>
              <a:ext uri="{FF2B5EF4-FFF2-40B4-BE49-F238E27FC236}">
                <a16:creationId xmlns:a16="http://schemas.microsoft.com/office/drawing/2014/main" id="{41B9F9C4-2031-3B04-8EF8-63D4F0E1063D}"/>
              </a:ext>
            </a:extLst>
          </p:cNvPr>
          <p:cNvSpPr txBox="1"/>
          <p:nvPr/>
        </p:nvSpPr>
        <p:spPr>
          <a:xfrm>
            <a:off x="7272841" y="1643479"/>
            <a:ext cx="3343427" cy="461665"/>
          </a:xfrm>
          <a:prstGeom prst="rect">
            <a:avLst/>
          </a:prstGeom>
          <a:noFill/>
        </p:spPr>
        <p:txBody>
          <a:bodyPr wrap="square" rtlCol="0">
            <a:spAutoFit/>
          </a:bodyPr>
          <a:lstStyle/>
          <a:p>
            <a:pPr algn="ctr"/>
            <a:r>
              <a:rPr lang="en-US" sz="2400" b="1"/>
              <a:t>Percentage to Owner</a:t>
            </a:r>
          </a:p>
        </p:txBody>
      </p:sp>
      <p:sp>
        <p:nvSpPr>
          <p:cNvPr id="29" name="TextBox 28">
            <a:extLst>
              <a:ext uri="{FF2B5EF4-FFF2-40B4-BE49-F238E27FC236}">
                <a16:creationId xmlns:a16="http://schemas.microsoft.com/office/drawing/2014/main" id="{1C76B33A-A934-D3AA-B35E-A803389F5BBC}"/>
              </a:ext>
            </a:extLst>
          </p:cNvPr>
          <p:cNvSpPr txBox="1"/>
          <p:nvPr/>
        </p:nvSpPr>
        <p:spPr>
          <a:xfrm>
            <a:off x="1000183" y="2760313"/>
            <a:ext cx="1409700" cy="400110"/>
          </a:xfrm>
          <a:prstGeom prst="rect">
            <a:avLst/>
          </a:prstGeom>
          <a:noFill/>
        </p:spPr>
        <p:txBody>
          <a:bodyPr wrap="square" rtlCol="0">
            <a:spAutoFit/>
          </a:bodyPr>
          <a:lstStyle/>
          <a:p>
            <a:pPr algn="ctr"/>
            <a:r>
              <a:rPr lang="en-US" sz="2000">
                <a:solidFill>
                  <a:schemeClr val="bg2"/>
                </a:solidFill>
              </a:rPr>
              <a:t>$494,340</a:t>
            </a:r>
          </a:p>
        </p:txBody>
      </p:sp>
      <p:sp>
        <p:nvSpPr>
          <p:cNvPr id="30" name="TextBox 29">
            <a:extLst>
              <a:ext uri="{FF2B5EF4-FFF2-40B4-BE49-F238E27FC236}">
                <a16:creationId xmlns:a16="http://schemas.microsoft.com/office/drawing/2014/main" id="{809DF9D5-C6F2-7AAD-3D87-9F4DBB496B7B}"/>
              </a:ext>
            </a:extLst>
          </p:cNvPr>
          <p:cNvSpPr txBox="1"/>
          <p:nvPr/>
        </p:nvSpPr>
        <p:spPr>
          <a:xfrm>
            <a:off x="9739132" y="2433563"/>
            <a:ext cx="1409700" cy="400110"/>
          </a:xfrm>
          <a:prstGeom prst="rect">
            <a:avLst/>
          </a:prstGeom>
          <a:noFill/>
        </p:spPr>
        <p:txBody>
          <a:bodyPr wrap="square" rtlCol="0">
            <a:spAutoFit/>
          </a:bodyPr>
          <a:lstStyle/>
          <a:p>
            <a:pPr algn="ctr"/>
            <a:r>
              <a:rPr lang="en-US" sz="2000">
                <a:solidFill>
                  <a:schemeClr val="bg2"/>
                </a:solidFill>
              </a:rPr>
              <a:t>95%</a:t>
            </a:r>
          </a:p>
        </p:txBody>
      </p:sp>
      <p:sp>
        <p:nvSpPr>
          <p:cNvPr id="31" name="TextBox 30">
            <a:extLst>
              <a:ext uri="{FF2B5EF4-FFF2-40B4-BE49-F238E27FC236}">
                <a16:creationId xmlns:a16="http://schemas.microsoft.com/office/drawing/2014/main" id="{98067E78-9827-569B-1F3D-D1DF34E1F841}"/>
              </a:ext>
            </a:extLst>
          </p:cNvPr>
          <p:cNvSpPr txBox="1"/>
          <p:nvPr/>
        </p:nvSpPr>
        <p:spPr>
          <a:xfrm>
            <a:off x="8213888" y="3087618"/>
            <a:ext cx="1409700" cy="400110"/>
          </a:xfrm>
          <a:prstGeom prst="rect">
            <a:avLst/>
          </a:prstGeom>
          <a:noFill/>
        </p:spPr>
        <p:txBody>
          <a:bodyPr wrap="square" rtlCol="0">
            <a:spAutoFit/>
          </a:bodyPr>
          <a:lstStyle/>
          <a:p>
            <a:pPr algn="ctr"/>
            <a:r>
              <a:rPr lang="en-US" sz="2000">
                <a:solidFill>
                  <a:schemeClr val="bg2"/>
                </a:solidFill>
              </a:rPr>
              <a:t>82%</a:t>
            </a:r>
          </a:p>
        </p:txBody>
      </p:sp>
      <p:sp>
        <p:nvSpPr>
          <p:cNvPr id="32" name="TextBox 31">
            <a:extLst>
              <a:ext uri="{FF2B5EF4-FFF2-40B4-BE49-F238E27FC236}">
                <a16:creationId xmlns:a16="http://schemas.microsoft.com/office/drawing/2014/main" id="{D7A9EFFA-A1A0-50C8-CE52-0C8C40B92D4F}"/>
              </a:ext>
            </a:extLst>
          </p:cNvPr>
          <p:cNvSpPr txBox="1"/>
          <p:nvPr/>
        </p:nvSpPr>
        <p:spPr>
          <a:xfrm>
            <a:off x="2504722" y="3918083"/>
            <a:ext cx="1409700" cy="400110"/>
          </a:xfrm>
          <a:prstGeom prst="rect">
            <a:avLst/>
          </a:prstGeom>
          <a:noFill/>
        </p:spPr>
        <p:txBody>
          <a:bodyPr wrap="square" rtlCol="0">
            <a:spAutoFit/>
          </a:bodyPr>
          <a:lstStyle/>
          <a:p>
            <a:pPr algn="ctr"/>
            <a:r>
              <a:rPr lang="en-US" sz="2000">
                <a:solidFill>
                  <a:schemeClr val="bg2"/>
                </a:solidFill>
              </a:rPr>
              <a:t>$282,543</a:t>
            </a:r>
          </a:p>
        </p:txBody>
      </p:sp>
      <p:sp>
        <p:nvSpPr>
          <p:cNvPr id="33" name="TextBox 32">
            <a:extLst>
              <a:ext uri="{FF2B5EF4-FFF2-40B4-BE49-F238E27FC236}">
                <a16:creationId xmlns:a16="http://schemas.microsoft.com/office/drawing/2014/main" id="{A096D074-F6BF-86A9-717E-1D78EBE335CD}"/>
              </a:ext>
            </a:extLst>
          </p:cNvPr>
          <p:cNvSpPr txBox="1"/>
          <p:nvPr/>
        </p:nvSpPr>
        <p:spPr>
          <a:xfrm>
            <a:off x="4086438" y="4010559"/>
            <a:ext cx="1409700" cy="400110"/>
          </a:xfrm>
          <a:prstGeom prst="rect">
            <a:avLst/>
          </a:prstGeom>
          <a:noFill/>
        </p:spPr>
        <p:txBody>
          <a:bodyPr wrap="square" rtlCol="0">
            <a:spAutoFit/>
          </a:bodyPr>
          <a:lstStyle/>
          <a:p>
            <a:pPr algn="ctr"/>
            <a:r>
              <a:rPr lang="en-US" sz="2000">
                <a:solidFill>
                  <a:schemeClr val="bg2"/>
                </a:solidFill>
              </a:rPr>
              <a:t>$262,000</a:t>
            </a:r>
          </a:p>
        </p:txBody>
      </p:sp>
      <p:sp>
        <p:nvSpPr>
          <p:cNvPr id="34" name="TextBox 33">
            <a:extLst>
              <a:ext uri="{FF2B5EF4-FFF2-40B4-BE49-F238E27FC236}">
                <a16:creationId xmlns:a16="http://schemas.microsoft.com/office/drawing/2014/main" id="{3AE47302-A3FF-E569-632A-59B454C98EE1}"/>
              </a:ext>
            </a:extLst>
          </p:cNvPr>
          <p:cNvSpPr txBox="1"/>
          <p:nvPr/>
        </p:nvSpPr>
        <p:spPr>
          <a:xfrm>
            <a:off x="7073517" y="3548536"/>
            <a:ext cx="709749" cy="400110"/>
          </a:xfrm>
          <a:prstGeom prst="rect">
            <a:avLst/>
          </a:prstGeom>
          <a:noFill/>
        </p:spPr>
        <p:txBody>
          <a:bodyPr wrap="square" rtlCol="0">
            <a:spAutoFit/>
          </a:bodyPr>
          <a:lstStyle/>
          <a:p>
            <a:pPr algn="ctr"/>
            <a:r>
              <a:rPr lang="en-US" sz="2000">
                <a:solidFill>
                  <a:schemeClr val="bg2"/>
                </a:solidFill>
              </a:rPr>
              <a:t>75%</a:t>
            </a:r>
          </a:p>
        </p:txBody>
      </p:sp>
      <p:sp>
        <p:nvSpPr>
          <p:cNvPr id="55" name="TextBox 54">
            <a:extLst>
              <a:ext uri="{FF2B5EF4-FFF2-40B4-BE49-F238E27FC236}">
                <a16:creationId xmlns:a16="http://schemas.microsoft.com/office/drawing/2014/main" id="{0715677E-A02D-75A5-5FAE-81202842265B}"/>
              </a:ext>
            </a:extLst>
          </p:cNvPr>
          <p:cNvSpPr txBox="1"/>
          <p:nvPr/>
        </p:nvSpPr>
        <p:spPr>
          <a:xfrm>
            <a:off x="3260725" y="6485304"/>
            <a:ext cx="6108700"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3F3F5">
                    <a:lumMod val="50000"/>
                  </a:srgb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and is not the story of an actual client.</a:t>
            </a:r>
            <a:endParaRPr kumimoji="0" lang="en-US" sz="1200" b="0" i="0" u="none" strike="noStrike" kern="1200" cap="none" spc="0" normalizeH="0" baseline="0" noProof="0">
              <a:ln>
                <a:noFill/>
              </a:ln>
              <a:solidFill>
                <a:srgbClr val="F3F3F5">
                  <a:lumMod val="50000"/>
                </a:srgbClr>
              </a:solidFill>
              <a:effectLst/>
              <a:uLnTx/>
              <a:uFillTx/>
              <a:latin typeface="Aptos" panose="020B0004020202020204" pitchFamily="34" charset="0"/>
              <a:ea typeface="Aptos" panose="020B0004020202020204" pitchFamily="34" charset="0"/>
              <a:cs typeface="Aptos" panose="020B0004020202020204" pitchFamily="34" charset="0"/>
            </a:endParaRPr>
          </a:p>
        </p:txBody>
      </p:sp>
      <p:sp>
        <p:nvSpPr>
          <p:cNvPr id="56" name="Slide Number Placeholder 5">
            <a:extLst>
              <a:ext uri="{FF2B5EF4-FFF2-40B4-BE49-F238E27FC236}">
                <a16:creationId xmlns:a16="http://schemas.microsoft.com/office/drawing/2014/main" id="{80BFE806-D94C-616A-4BCE-858B75B71E26}"/>
              </a:ext>
            </a:extLst>
          </p:cNvPr>
          <p:cNvSpPr txBox="1">
            <a:spLocks/>
          </p:cNvSpPr>
          <p:nvPr/>
        </p:nvSpPr>
        <p:spPr>
          <a:xfrm>
            <a:off x="11070077" y="6481203"/>
            <a:ext cx="661675"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20</a:t>
            </a:fld>
            <a:endParaRPr lang="en-US">
              <a:latin typeface="Aptos Light" panose="020B0004020202020204" pitchFamily="34" charset="0"/>
            </a:endParaRPr>
          </a:p>
        </p:txBody>
      </p:sp>
      <p:sp>
        <p:nvSpPr>
          <p:cNvPr id="57" name="TextBox 56">
            <a:extLst>
              <a:ext uri="{FF2B5EF4-FFF2-40B4-BE49-F238E27FC236}">
                <a16:creationId xmlns:a16="http://schemas.microsoft.com/office/drawing/2014/main" id="{C8E4F78F-32B6-A8D1-1032-FE4730D1503C}"/>
              </a:ext>
            </a:extLst>
          </p:cNvPr>
          <p:cNvSpPr txBox="1"/>
          <p:nvPr/>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Tree>
    <p:extLst>
      <p:ext uri="{BB962C8B-B14F-4D97-AF65-F5344CB8AC3E}">
        <p14:creationId xmlns:p14="http://schemas.microsoft.com/office/powerpoint/2010/main" val="3501251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C9D003-B5E1-826D-2BAD-1AF9F3868E58}"/>
              </a:ext>
            </a:extLst>
          </p:cNvPr>
          <p:cNvSpPr>
            <a:spLocks noGrp="1"/>
          </p:cNvSpPr>
          <p:nvPr>
            <p:ph type="title"/>
          </p:nvPr>
        </p:nvSpPr>
        <p:spPr/>
        <p:txBody>
          <a:bodyPr/>
          <a:lstStyle/>
          <a:p>
            <a:r>
              <a:rPr lang="en-US"/>
              <a:t>Is a Defined Benefit Plan </a:t>
            </a:r>
            <a:r>
              <a:rPr lang="en-US" b="1"/>
              <a:t>Right for You</a:t>
            </a:r>
            <a:r>
              <a:rPr lang="en-US"/>
              <a:t>?</a:t>
            </a:r>
          </a:p>
        </p:txBody>
      </p:sp>
      <p:sp>
        <p:nvSpPr>
          <p:cNvPr id="25" name="Text Placeholder 4">
            <a:extLst>
              <a:ext uri="{FF2B5EF4-FFF2-40B4-BE49-F238E27FC236}">
                <a16:creationId xmlns:a16="http://schemas.microsoft.com/office/drawing/2014/main" id="{14382D01-0FFB-FCD9-4DB7-8EB1F70A62AC}"/>
              </a:ext>
            </a:extLst>
          </p:cNvPr>
          <p:cNvSpPr txBox="1">
            <a:spLocks/>
          </p:cNvSpPr>
          <p:nvPr/>
        </p:nvSpPr>
        <p:spPr>
          <a:xfrm>
            <a:off x="457200" y="1208543"/>
            <a:ext cx="11274552" cy="292892"/>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a:t>A Defined Benefit Plan may be a good fit if …</a:t>
            </a:r>
          </a:p>
        </p:txBody>
      </p:sp>
      <p:sp>
        <p:nvSpPr>
          <p:cNvPr id="28" name="TextBox 27">
            <a:extLst>
              <a:ext uri="{FF2B5EF4-FFF2-40B4-BE49-F238E27FC236}">
                <a16:creationId xmlns:a16="http://schemas.microsoft.com/office/drawing/2014/main" id="{A9B15A41-CC24-6665-9E23-D040DE851172}"/>
              </a:ext>
            </a:extLst>
          </p:cNvPr>
          <p:cNvSpPr txBox="1"/>
          <p:nvPr/>
        </p:nvSpPr>
        <p:spPr>
          <a:xfrm>
            <a:off x="1417617" y="2039814"/>
            <a:ext cx="9276660" cy="3609643"/>
          </a:xfrm>
          <a:prstGeom prst="rect">
            <a:avLst/>
          </a:prstGeom>
          <a:noFill/>
        </p:spPr>
        <p:txBody>
          <a:bodyPr wrap="square">
            <a:spAutoFit/>
          </a:bodyPr>
          <a:lstStyle/>
          <a:p>
            <a:pPr marL="457200" indent="-457200" algn="l">
              <a:lnSpc>
                <a:spcPct val="110000"/>
              </a:lnSpc>
              <a:spcBef>
                <a:spcPts val="600"/>
              </a:spcBef>
              <a:spcAft>
                <a:spcPts val="1200"/>
              </a:spcAft>
              <a:buFont typeface="Wingdings" panose="05000000000000000000" pitchFamily="2" charset="2"/>
              <a:buChar char="q"/>
            </a:pPr>
            <a:r>
              <a:rPr lang="en-US" sz="2800" b="0">
                <a:solidFill>
                  <a:srgbClr val="3D9B35"/>
                </a:solidFill>
              </a:rPr>
              <a:t>You are looking for the largest possible income tax deduction</a:t>
            </a:r>
          </a:p>
          <a:p>
            <a:pPr marL="457200" indent="-457200" algn="l">
              <a:lnSpc>
                <a:spcPct val="110000"/>
              </a:lnSpc>
              <a:spcBef>
                <a:spcPts val="600"/>
              </a:spcBef>
              <a:spcAft>
                <a:spcPts val="1200"/>
              </a:spcAft>
              <a:buFont typeface="Wingdings" panose="05000000000000000000" pitchFamily="2" charset="2"/>
              <a:buChar char="q"/>
            </a:pPr>
            <a:r>
              <a:rPr lang="en-US" sz="2800" b="0">
                <a:solidFill>
                  <a:srgbClr val="3D9B35"/>
                </a:solidFill>
              </a:rPr>
              <a:t>You have no employees or a small number of employees</a:t>
            </a:r>
          </a:p>
          <a:p>
            <a:pPr marL="457200" indent="-457200" algn="l">
              <a:lnSpc>
                <a:spcPct val="110000"/>
              </a:lnSpc>
              <a:spcBef>
                <a:spcPts val="600"/>
              </a:spcBef>
              <a:spcAft>
                <a:spcPts val="1200"/>
              </a:spcAft>
              <a:buFont typeface="Wingdings" panose="05000000000000000000" pitchFamily="2" charset="2"/>
              <a:buChar char="q"/>
            </a:pPr>
            <a:r>
              <a:rPr lang="en-US" sz="2800" b="0">
                <a:solidFill>
                  <a:srgbClr val="3D9B35"/>
                </a:solidFill>
              </a:rPr>
              <a:t>You are older and more highly compensated than the other employees</a:t>
            </a:r>
          </a:p>
          <a:p>
            <a:pPr marL="457200" indent="-457200" algn="l">
              <a:lnSpc>
                <a:spcPct val="110000"/>
              </a:lnSpc>
              <a:spcBef>
                <a:spcPts val="600"/>
              </a:spcBef>
              <a:spcAft>
                <a:spcPts val="1200"/>
              </a:spcAft>
              <a:buFont typeface="Wingdings" panose="05000000000000000000" pitchFamily="2" charset="2"/>
              <a:buChar char="q"/>
            </a:pPr>
            <a:r>
              <a:rPr lang="en-US" sz="2800" b="0">
                <a:solidFill>
                  <a:srgbClr val="3D9B35"/>
                </a:solidFill>
              </a:rPr>
              <a:t>Your business’s profitability is high and consistent</a:t>
            </a:r>
          </a:p>
        </p:txBody>
      </p:sp>
      <p:sp>
        <p:nvSpPr>
          <p:cNvPr id="29" name="Slide Number Placeholder 5">
            <a:extLst>
              <a:ext uri="{FF2B5EF4-FFF2-40B4-BE49-F238E27FC236}">
                <a16:creationId xmlns:a16="http://schemas.microsoft.com/office/drawing/2014/main" id="{455433C7-5A1E-02F0-ACD2-3B128E002A78}"/>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164462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C1C3147D-E686-4748-2623-5E7DBF884538}"/>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ABC9D003-B5E1-826D-2BAD-1AF9F3868E58}"/>
              </a:ext>
            </a:extLst>
          </p:cNvPr>
          <p:cNvSpPr>
            <a:spLocks noGrp="1"/>
          </p:cNvSpPr>
          <p:nvPr>
            <p:ph type="title"/>
          </p:nvPr>
        </p:nvSpPr>
        <p:spPr/>
        <p:txBody>
          <a:bodyPr/>
          <a:lstStyle/>
          <a:p>
            <a:r>
              <a:rPr lang="en-US"/>
              <a:t>Resource | </a:t>
            </a:r>
            <a:r>
              <a:rPr lang="en-US" b="1"/>
              <a:t>Informational Brochures</a:t>
            </a:r>
          </a:p>
        </p:txBody>
      </p:sp>
      <p:pic>
        <p:nvPicPr>
          <p:cNvPr id="22" name="Picture 21">
            <a:hlinkClick r:id="rId3"/>
            <a:extLst>
              <a:ext uri="{FF2B5EF4-FFF2-40B4-BE49-F238E27FC236}">
                <a16:creationId xmlns:a16="http://schemas.microsoft.com/office/drawing/2014/main" id="{EA71B0AF-AB34-3F49-E94A-795D7C68E97C}"/>
              </a:ext>
            </a:extLst>
          </p:cNvPr>
          <p:cNvPicPr>
            <a:picLocks noChangeAspect="1"/>
          </p:cNvPicPr>
          <p:nvPr/>
        </p:nvPicPr>
        <p:blipFill>
          <a:blip r:embed="rId4">
            <a:extLst>
              <a:ext uri="{28A0092B-C50C-407E-A947-70E740481C1C}">
                <a14:useLocalDpi xmlns:a14="http://schemas.microsoft.com/office/drawing/2010/main" val="0"/>
              </a:ext>
            </a:extLst>
          </a:blip>
          <a:srcRect b="430"/>
          <a:stretch/>
        </p:blipFill>
        <p:spPr>
          <a:xfrm>
            <a:off x="1854777" y="1400722"/>
            <a:ext cx="3900856" cy="4700306"/>
          </a:xfrm>
          <a:prstGeom prst="rect">
            <a:avLst/>
          </a:prstGeom>
          <a:ln>
            <a:noFill/>
          </a:ln>
          <a:effectLst>
            <a:outerShdw blurRad="190500" algn="tl" rotWithShape="0">
              <a:srgbClr val="000000">
                <a:alpha val="70000"/>
              </a:srgbClr>
            </a:outerShdw>
          </a:effectLst>
        </p:spPr>
      </p:pic>
      <p:pic>
        <p:nvPicPr>
          <p:cNvPr id="23" name="Picture 22">
            <a:hlinkClick r:id="rId5"/>
            <a:extLst>
              <a:ext uri="{FF2B5EF4-FFF2-40B4-BE49-F238E27FC236}">
                <a16:creationId xmlns:a16="http://schemas.microsoft.com/office/drawing/2014/main" id="{6B34DC0F-52F3-1C7A-561E-A57C225A83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36369" y="1401012"/>
            <a:ext cx="3900616" cy="4700016"/>
          </a:xfrm>
          <a:prstGeom prst="rect">
            <a:avLst/>
          </a:prstGeom>
          <a:ln>
            <a:noFill/>
          </a:ln>
          <a:effectLst>
            <a:outerShdw blurRad="190500" algn="tl" rotWithShape="0">
              <a:srgbClr val="000000">
                <a:alpha val="70000"/>
              </a:srgbClr>
            </a:outerShdw>
          </a:effectLst>
        </p:spPr>
      </p:pic>
      <p:pic>
        <p:nvPicPr>
          <p:cNvPr id="25" name="Picture 24">
            <a:extLst>
              <a:ext uri="{FF2B5EF4-FFF2-40B4-BE49-F238E27FC236}">
                <a16:creationId xmlns:a16="http://schemas.microsoft.com/office/drawing/2014/main" id="{86DC5BE5-8756-5EBE-FDFB-D57027FD03D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3768" y="3943758"/>
            <a:ext cx="1371600" cy="1371600"/>
          </a:xfrm>
          <a:prstGeom prst="rect">
            <a:avLst/>
          </a:prstGeom>
        </p:spPr>
      </p:pic>
      <p:pic>
        <p:nvPicPr>
          <p:cNvPr id="26" name="Picture 25">
            <a:extLst>
              <a:ext uri="{FF2B5EF4-FFF2-40B4-BE49-F238E27FC236}">
                <a16:creationId xmlns:a16="http://schemas.microsoft.com/office/drawing/2014/main" id="{A0B62F39-819A-0C99-87C3-FC9AB306A6F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26632" y="3943758"/>
            <a:ext cx="1371600" cy="1371600"/>
          </a:xfrm>
          <a:prstGeom prst="rect">
            <a:avLst/>
          </a:prstGeom>
        </p:spPr>
      </p:pic>
    </p:spTree>
    <p:extLst>
      <p:ext uri="{BB962C8B-B14F-4D97-AF65-F5344CB8AC3E}">
        <p14:creationId xmlns:p14="http://schemas.microsoft.com/office/powerpoint/2010/main" val="1541019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C1C3147D-E686-4748-2623-5E7DBF884538}"/>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ABC9D003-B5E1-826D-2BAD-1AF9F3868E58}"/>
              </a:ext>
            </a:extLst>
          </p:cNvPr>
          <p:cNvSpPr>
            <a:spLocks noGrp="1"/>
          </p:cNvSpPr>
          <p:nvPr>
            <p:ph type="title"/>
          </p:nvPr>
        </p:nvSpPr>
        <p:spPr>
          <a:xfrm>
            <a:off x="457201" y="457200"/>
            <a:ext cx="10237076" cy="501804"/>
          </a:xfrm>
        </p:spPr>
        <p:txBody>
          <a:bodyPr/>
          <a:lstStyle/>
          <a:p>
            <a:r>
              <a:rPr lang="en-US"/>
              <a:t>Resource | Qualified Plan </a:t>
            </a:r>
            <a:r>
              <a:rPr lang="en-US" b="1"/>
              <a:t>Video</a:t>
            </a:r>
          </a:p>
        </p:txBody>
      </p:sp>
      <p:pic>
        <p:nvPicPr>
          <p:cNvPr id="8" name="Picture 7">
            <a:extLst>
              <a:ext uri="{FF2B5EF4-FFF2-40B4-BE49-F238E27FC236}">
                <a16:creationId xmlns:a16="http://schemas.microsoft.com/office/drawing/2014/main" id="{46AE4800-771A-05D7-BDD7-85147D738D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0929" y="4004397"/>
            <a:ext cx="1828800" cy="1828800"/>
          </a:xfrm>
          <a:prstGeom prst="rect">
            <a:avLst/>
          </a:prstGeom>
        </p:spPr>
      </p:pic>
      <p:pic>
        <p:nvPicPr>
          <p:cNvPr id="9" name="Picture 8">
            <a:hlinkClick r:id="rId4"/>
            <a:extLst>
              <a:ext uri="{FF2B5EF4-FFF2-40B4-BE49-F238E27FC236}">
                <a16:creationId xmlns:a16="http://schemas.microsoft.com/office/drawing/2014/main" id="{EBB43992-49A3-8498-EB21-7D1C521A78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1394" y="1486251"/>
            <a:ext cx="7729212" cy="434694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55701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BDF55-611E-F6F8-C739-E992CCA5B2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834606-61E7-FF61-DAA8-001117DA9710}"/>
              </a:ext>
            </a:extLst>
          </p:cNvPr>
          <p:cNvSpPr>
            <a:spLocks noGrp="1"/>
          </p:cNvSpPr>
          <p:nvPr>
            <p:ph type="title"/>
          </p:nvPr>
        </p:nvSpPr>
        <p:spPr>
          <a:xfrm>
            <a:off x="457200" y="548564"/>
            <a:ext cx="4581726" cy="501804"/>
          </a:xfrm>
        </p:spPr>
        <p:txBody>
          <a:bodyPr/>
          <a:lstStyle/>
          <a:p>
            <a:r>
              <a:rPr lang="en-US"/>
              <a:t>Your Next Steps</a:t>
            </a:r>
          </a:p>
        </p:txBody>
      </p:sp>
      <p:sp>
        <p:nvSpPr>
          <p:cNvPr id="3" name="Content Placeholder 2">
            <a:extLst>
              <a:ext uri="{FF2B5EF4-FFF2-40B4-BE49-F238E27FC236}">
                <a16:creationId xmlns:a16="http://schemas.microsoft.com/office/drawing/2014/main" id="{E3D0675F-FDE7-4FF8-2F48-A651633D51F0}"/>
              </a:ext>
            </a:extLst>
          </p:cNvPr>
          <p:cNvSpPr>
            <a:spLocks noGrp="1"/>
          </p:cNvSpPr>
          <p:nvPr>
            <p:ph sz="quarter" idx="17"/>
          </p:nvPr>
        </p:nvSpPr>
        <p:spPr>
          <a:xfrm>
            <a:off x="519537" y="1541504"/>
            <a:ext cx="4457051" cy="3366819"/>
          </a:xfrm>
        </p:spPr>
        <p:txBody>
          <a:bodyPr/>
          <a:lstStyle/>
          <a:p>
            <a:r>
              <a:rPr lang="en-US">
                <a:effectLst/>
              </a:rPr>
              <a:t>Meet with your financial professional to complete a</a:t>
            </a:r>
            <a:r>
              <a:rPr lang="en-US"/>
              <a:t> </a:t>
            </a:r>
            <a:r>
              <a:rPr lang="en-US" b="1"/>
              <a:t>qualified plan factfinder</a:t>
            </a:r>
          </a:p>
          <a:p>
            <a:r>
              <a:rPr lang="en-US">
                <a:effectLst/>
              </a:rPr>
              <a:t>Review possible </a:t>
            </a:r>
            <a:r>
              <a:rPr lang="en-US" b="1">
                <a:effectLst/>
              </a:rPr>
              <a:t>options and solutions</a:t>
            </a:r>
          </a:p>
          <a:p>
            <a:r>
              <a:rPr lang="en-US" b="1">
                <a:effectLst/>
              </a:rPr>
              <a:t>Collaborate with your team </a:t>
            </a:r>
            <a:r>
              <a:rPr lang="en-US">
                <a:effectLst/>
              </a:rPr>
              <a:t>– attorney, CPA and financial professional to establish the plan that most closely aligns with your goals</a:t>
            </a:r>
          </a:p>
        </p:txBody>
      </p:sp>
      <p:sp>
        <p:nvSpPr>
          <p:cNvPr id="6" name="Slide Number Placeholder 5">
            <a:extLst>
              <a:ext uri="{FF2B5EF4-FFF2-40B4-BE49-F238E27FC236}">
                <a16:creationId xmlns:a16="http://schemas.microsoft.com/office/drawing/2014/main" id="{44E09237-286E-C3EC-2445-FDA1493603E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pic>
        <p:nvPicPr>
          <p:cNvPr id="10" name="Picture Placeholder 9" descr="A group of people crossing a finish line&#10;&#10;Description automatically generated">
            <a:extLst>
              <a:ext uri="{FF2B5EF4-FFF2-40B4-BE49-F238E27FC236}">
                <a16:creationId xmlns:a16="http://schemas.microsoft.com/office/drawing/2014/main" id="{9BCA14B5-3242-32C8-BCE4-FA8F335D8180}"/>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783877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le of question marks&#10;&#10;Description automatically generated">
            <a:extLst>
              <a:ext uri="{FF2B5EF4-FFF2-40B4-BE49-F238E27FC236}">
                <a16:creationId xmlns:a16="http://schemas.microsoft.com/office/drawing/2014/main" id="{283F9848-EB56-37C4-0B51-28EF240E094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a:stretch/>
        </p:blipFill>
        <p:spPr/>
      </p:pic>
      <p:sp>
        <p:nvSpPr>
          <p:cNvPr id="12" name="Text Placeholder 11">
            <a:extLst>
              <a:ext uri="{FF2B5EF4-FFF2-40B4-BE49-F238E27FC236}">
                <a16:creationId xmlns:a16="http://schemas.microsoft.com/office/drawing/2014/main" id="{74447AC5-D197-8F3D-4819-4A787138F7EC}"/>
              </a:ext>
            </a:extLst>
          </p:cNvPr>
          <p:cNvSpPr>
            <a:spLocks noGrp="1"/>
          </p:cNvSpPr>
          <p:nvPr>
            <p:ph type="body" sz="quarter" idx="11"/>
          </p:nvPr>
        </p:nvSpPr>
        <p:spPr/>
        <p:txBody>
          <a:bodyPr anchor="t"/>
          <a:lstStyle/>
          <a:p>
            <a:pPr>
              <a:lnSpc>
                <a:spcPct val="100000"/>
              </a:lnSpc>
              <a:spcBef>
                <a:spcPts val="0"/>
              </a:spcBef>
              <a:spcAft>
                <a:spcPts val="0"/>
              </a:spcAft>
            </a:pPr>
            <a:endParaRPr lang="en-US"/>
          </a:p>
          <a:p>
            <a:pPr>
              <a:lnSpc>
                <a:spcPct val="100000"/>
              </a:lnSpc>
              <a:spcBef>
                <a:spcPts val="0"/>
              </a:spcBef>
              <a:spcAft>
                <a:spcPts val="0"/>
              </a:spcAft>
            </a:pPr>
            <a:endParaRPr lang="en-US"/>
          </a:p>
          <a:p>
            <a:pPr>
              <a:lnSpc>
                <a:spcPct val="100000"/>
              </a:lnSpc>
              <a:spcBef>
                <a:spcPts val="0"/>
              </a:spcBef>
              <a:spcAft>
                <a:spcPts val="0"/>
              </a:spcAft>
            </a:pPr>
            <a:endParaRPr lang="en-US"/>
          </a:p>
          <a:p>
            <a:pPr>
              <a:lnSpc>
                <a:spcPct val="100000"/>
              </a:lnSpc>
              <a:spcBef>
                <a:spcPts val="0"/>
              </a:spcBef>
              <a:spcAft>
                <a:spcPts val="0"/>
              </a:spcAft>
            </a:pPr>
            <a:r>
              <a:rPr lang="en-US" sz="4400" b="1"/>
              <a:t>Questions</a:t>
            </a:r>
          </a:p>
        </p:txBody>
      </p:sp>
      <p:sp>
        <p:nvSpPr>
          <p:cNvPr id="2" name="Slide Number Placeholder 2">
            <a:extLst>
              <a:ext uri="{FF2B5EF4-FFF2-40B4-BE49-F238E27FC236}">
                <a16:creationId xmlns:a16="http://schemas.microsoft.com/office/drawing/2014/main" id="{391413A9-21F8-52B2-814E-7F4CF8E46623}"/>
              </a:ext>
            </a:extLst>
          </p:cNvPr>
          <p:cNvSpPr txBox="1">
            <a:spLocks/>
          </p:cNvSpPr>
          <p:nvPr/>
        </p:nvSpPr>
        <p:spPr>
          <a:xfrm>
            <a:off x="10091794"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FFFFF"/>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000" b="0" i="0" u="none" strike="noStrike" kern="1200" cap="none" spc="0" normalizeH="0" baseline="0" noProof="0">
              <a:ln>
                <a:noFill/>
              </a:ln>
              <a:solidFill>
                <a:srgbClr val="FFFFFF"/>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194545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346150-7C00-EAB2-CD55-111592A3FE6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1590836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9FF23-D8BD-10A9-5F72-50076BF4651D}"/>
              </a:ext>
            </a:extLst>
          </p:cNvPr>
          <p:cNvSpPr>
            <a:spLocks noGrp="1"/>
          </p:cNvSpPr>
          <p:nvPr>
            <p:ph type="title"/>
          </p:nvPr>
        </p:nvSpPr>
        <p:spPr/>
        <p:txBody>
          <a:bodyPr/>
          <a:lstStyle/>
          <a:p>
            <a:r>
              <a:rPr lang="en-US" b="1"/>
              <a:t>Your Mind </a:t>
            </a:r>
            <a:r>
              <a:rPr lang="en-US"/>
              <a:t>is Always in Motion</a:t>
            </a:r>
          </a:p>
        </p:txBody>
      </p:sp>
      <p:sp>
        <p:nvSpPr>
          <p:cNvPr id="4" name="Slide Number Placeholder 3">
            <a:extLst>
              <a:ext uri="{FF2B5EF4-FFF2-40B4-BE49-F238E27FC236}">
                <a16:creationId xmlns:a16="http://schemas.microsoft.com/office/drawing/2014/main" id="{EF3D4AF9-38EE-65D7-45AC-1C1DCB6B3B28}"/>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3</a:t>
            </a:fld>
            <a:endParaRPr lang="en-US">
              <a:latin typeface="Aptos Light" panose="020B0004020202020204" pitchFamily="34" charset="0"/>
            </a:endParaRPr>
          </a:p>
        </p:txBody>
      </p:sp>
      <p:graphicFrame>
        <p:nvGraphicFramePr>
          <p:cNvPr id="6" name="Diagram 5">
            <a:extLst>
              <a:ext uri="{FF2B5EF4-FFF2-40B4-BE49-F238E27FC236}">
                <a16:creationId xmlns:a16="http://schemas.microsoft.com/office/drawing/2014/main" id="{9D96B157-0FFF-567F-1DA6-B36BE10E397B}"/>
              </a:ext>
            </a:extLst>
          </p:cNvPr>
          <p:cNvGraphicFramePr/>
          <p:nvPr>
            <p:extLst>
              <p:ext uri="{D42A27DB-BD31-4B8C-83A1-F6EECF244321}">
                <p14:modId xmlns:p14="http://schemas.microsoft.com/office/powerpoint/2010/main" val="220606962"/>
              </p:ext>
            </p:extLst>
          </p:nvPr>
        </p:nvGraphicFramePr>
        <p:xfrm>
          <a:off x="1416904" y="1206232"/>
          <a:ext cx="9608962" cy="53519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Graphic 107">
            <a:extLst>
              <a:ext uri="{FF2B5EF4-FFF2-40B4-BE49-F238E27FC236}">
                <a16:creationId xmlns:a16="http://schemas.microsoft.com/office/drawing/2014/main" id="{30C9E2D3-E35B-F936-C0A1-E1DE01D358CD}"/>
              </a:ext>
            </a:extLst>
          </p:cNvPr>
          <p:cNvSpPr>
            <a:spLocks noChangeAspect="1"/>
          </p:cNvSpPr>
          <p:nvPr/>
        </p:nvSpPr>
        <p:spPr>
          <a:xfrm>
            <a:off x="5478760" y="2949514"/>
            <a:ext cx="1485249" cy="1865349"/>
          </a:xfrm>
          <a:custGeom>
            <a:avLst/>
            <a:gdLst>
              <a:gd name="connsiteX0" fmla="*/ 211592 w 590803"/>
              <a:gd name="connsiteY0" fmla="*/ 741761 h 741999"/>
              <a:gd name="connsiteX1" fmla="*/ 199705 w 590803"/>
              <a:gd name="connsiteY1" fmla="*/ 729874 h 741999"/>
              <a:gd name="connsiteX2" fmla="*/ 190671 w 590803"/>
              <a:gd name="connsiteY2" fmla="*/ 649517 h 741999"/>
              <a:gd name="connsiteX3" fmla="*/ 154534 w 590803"/>
              <a:gd name="connsiteY3" fmla="*/ 589605 h 741999"/>
              <a:gd name="connsiteX4" fmla="*/ 80357 w 590803"/>
              <a:gd name="connsiteY4" fmla="*/ 487375 h 741999"/>
              <a:gd name="connsiteX5" fmla="*/ 68233 w 590803"/>
              <a:gd name="connsiteY5" fmla="*/ 348770 h 741999"/>
              <a:gd name="connsiteX6" fmla="*/ 82022 w 590803"/>
              <a:gd name="connsiteY6" fmla="*/ 293852 h 741999"/>
              <a:gd name="connsiteX7" fmla="*/ 102230 w 590803"/>
              <a:gd name="connsiteY7" fmla="*/ 253197 h 741999"/>
              <a:gd name="connsiteX8" fmla="*/ 103419 w 590803"/>
              <a:gd name="connsiteY8" fmla="*/ 251295 h 741999"/>
              <a:gd name="connsiteX9" fmla="*/ 102705 w 590803"/>
              <a:gd name="connsiteY9" fmla="*/ 249156 h 741999"/>
              <a:gd name="connsiteX10" fmla="*/ 95811 w 590803"/>
              <a:gd name="connsiteY10" fmla="*/ 210166 h 741999"/>
              <a:gd name="connsiteX11" fmla="*/ 129333 w 590803"/>
              <a:gd name="connsiteY11" fmla="*/ 129570 h 741999"/>
              <a:gd name="connsiteX12" fmla="*/ 209928 w 590803"/>
              <a:gd name="connsiteY12" fmla="*/ 96049 h 741999"/>
              <a:gd name="connsiteX13" fmla="*/ 290523 w 590803"/>
              <a:gd name="connsiteY13" fmla="*/ 129570 h 741999"/>
              <a:gd name="connsiteX14" fmla="*/ 306690 w 590803"/>
              <a:gd name="connsiteY14" fmla="*/ 149779 h 741999"/>
              <a:gd name="connsiteX15" fmla="*/ 307879 w 590803"/>
              <a:gd name="connsiteY15" fmla="*/ 151918 h 741999"/>
              <a:gd name="connsiteX16" fmla="*/ 310256 w 590803"/>
              <a:gd name="connsiteY16" fmla="*/ 151918 h 741999"/>
              <a:gd name="connsiteX17" fmla="*/ 451714 w 590803"/>
              <a:gd name="connsiteY17" fmla="*/ 207075 h 741999"/>
              <a:gd name="connsiteX18" fmla="*/ 516618 w 590803"/>
              <a:gd name="connsiteY18" fmla="*/ 340925 h 741999"/>
              <a:gd name="connsiteX19" fmla="*/ 569159 w 590803"/>
              <a:gd name="connsiteY19" fmla="*/ 435785 h 741999"/>
              <a:gd name="connsiteX20" fmla="*/ 582948 w 590803"/>
              <a:gd name="connsiteY20" fmla="*/ 452665 h 741999"/>
              <a:gd name="connsiteX21" fmla="*/ 590318 w 590803"/>
              <a:gd name="connsiteY21" fmla="*/ 469069 h 741999"/>
              <a:gd name="connsiteX22" fmla="*/ 589130 w 590803"/>
              <a:gd name="connsiteY22" fmla="*/ 486186 h 741999"/>
              <a:gd name="connsiteX23" fmla="*/ 578431 w 590803"/>
              <a:gd name="connsiteY23" fmla="*/ 502115 h 741999"/>
              <a:gd name="connsiteX24" fmla="*/ 564167 w 590803"/>
              <a:gd name="connsiteY24" fmla="*/ 508534 h 741999"/>
              <a:gd name="connsiteX25" fmla="*/ 530645 w 590803"/>
              <a:gd name="connsiteY25" fmla="*/ 514240 h 741999"/>
              <a:gd name="connsiteX26" fmla="*/ 530645 w 590803"/>
              <a:gd name="connsiteY26" fmla="*/ 582235 h 741999"/>
              <a:gd name="connsiteX27" fmla="*/ 516142 w 590803"/>
              <a:gd name="connsiteY27" fmla="*/ 618848 h 741999"/>
              <a:gd name="connsiteX28" fmla="*/ 480481 w 590803"/>
              <a:gd name="connsiteY28" fmla="*/ 635490 h 741999"/>
              <a:gd name="connsiteX29" fmla="*/ 429128 w 590803"/>
              <a:gd name="connsiteY29" fmla="*/ 638580 h 741999"/>
              <a:gd name="connsiteX30" fmla="*/ 415577 w 590803"/>
              <a:gd name="connsiteY30" fmla="*/ 644999 h 741999"/>
              <a:gd name="connsiteX31" fmla="*/ 410108 w 590803"/>
              <a:gd name="connsiteY31" fmla="*/ 659026 h 741999"/>
              <a:gd name="connsiteX32" fmla="*/ 410108 w 590803"/>
              <a:gd name="connsiteY32" fmla="*/ 730112 h 741999"/>
              <a:gd name="connsiteX33" fmla="*/ 398221 w 590803"/>
              <a:gd name="connsiteY33" fmla="*/ 741999 h 741999"/>
              <a:gd name="connsiteX34" fmla="*/ 211592 w 590803"/>
              <a:gd name="connsiteY34" fmla="*/ 741999 h 741999"/>
              <a:gd name="connsiteX35" fmla="*/ 113166 w 590803"/>
              <a:gd name="connsiteY35" fmla="*/ 282202 h 741999"/>
              <a:gd name="connsiteX36" fmla="*/ 104370 w 590803"/>
              <a:gd name="connsiteY36" fmla="*/ 302173 h 741999"/>
              <a:gd name="connsiteX37" fmla="*/ 91769 w 590803"/>
              <a:gd name="connsiteY37" fmla="*/ 351861 h 741999"/>
              <a:gd name="connsiteX38" fmla="*/ 102943 w 590803"/>
              <a:gd name="connsiteY38" fmla="*/ 479292 h 741999"/>
              <a:gd name="connsiteX39" fmla="*/ 168798 w 590803"/>
              <a:gd name="connsiteY39" fmla="*/ 570586 h 741999"/>
              <a:gd name="connsiteX40" fmla="*/ 213732 w 590803"/>
              <a:gd name="connsiteY40" fmla="*/ 643335 h 741999"/>
              <a:gd name="connsiteX41" fmla="*/ 223242 w 590803"/>
              <a:gd name="connsiteY41" fmla="*/ 713470 h 741999"/>
              <a:gd name="connsiteX42" fmla="*/ 223242 w 590803"/>
              <a:gd name="connsiteY42" fmla="*/ 717987 h 741999"/>
              <a:gd name="connsiteX43" fmla="*/ 386334 w 590803"/>
              <a:gd name="connsiteY43" fmla="*/ 717987 h 741999"/>
              <a:gd name="connsiteX44" fmla="*/ 386334 w 590803"/>
              <a:gd name="connsiteY44" fmla="*/ 658789 h 741999"/>
              <a:gd name="connsiteX45" fmla="*/ 398459 w 590803"/>
              <a:gd name="connsiteY45" fmla="*/ 628357 h 741999"/>
              <a:gd name="connsiteX46" fmla="*/ 427939 w 590803"/>
              <a:gd name="connsiteY46" fmla="*/ 614568 h 741999"/>
              <a:gd name="connsiteX47" fmla="*/ 479292 w 590803"/>
              <a:gd name="connsiteY47" fmla="*/ 611478 h 741999"/>
              <a:gd name="connsiteX48" fmla="*/ 499025 w 590803"/>
              <a:gd name="connsiteY48" fmla="*/ 602206 h 741999"/>
              <a:gd name="connsiteX49" fmla="*/ 507108 w 590803"/>
              <a:gd name="connsiteY49" fmla="*/ 581760 h 741999"/>
              <a:gd name="connsiteX50" fmla="*/ 507108 w 590803"/>
              <a:gd name="connsiteY50" fmla="*/ 503780 h 741999"/>
              <a:gd name="connsiteX51" fmla="*/ 517806 w 590803"/>
              <a:gd name="connsiteY51" fmla="*/ 491892 h 741999"/>
              <a:gd name="connsiteX52" fmla="*/ 561789 w 590803"/>
              <a:gd name="connsiteY52" fmla="*/ 484285 h 741999"/>
              <a:gd name="connsiteX53" fmla="*/ 563929 w 590803"/>
              <a:gd name="connsiteY53" fmla="*/ 483096 h 741999"/>
              <a:gd name="connsiteX54" fmla="*/ 566544 w 590803"/>
              <a:gd name="connsiteY54" fmla="*/ 479054 h 741999"/>
              <a:gd name="connsiteX55" fmla="*/ 567019 w 590803"/>
              <a:gd name="connsiteY55" fmla="*/ 472873 h 741999"/>
              <a:gd name="connsiteX56" fmla="*/ 564642 w 590803"/>
              <a:gd name="connsiteY56" fmla="*/ 467405 h 741999"/>
              <a:gd name="connsiteX57" fmla="*/ 551091 w 590803"/>
              <a:gd name="connsiteY57" fmla="*/ 451000 h 741999"/>
              <a:gd name="connsiteX58" fmla="*/ 493081 w 590803"/>
              <a:gd name="connsiteY58" fmla="*/ 343302 h 741999"/>
              <a:gd name="connsiteX59" fmla="*/ 436260 w 590803"/>
              <a:gd name="connsiteY59" fmla="*/ 224906 h 741999"/>
              <a:gd name="connsiteX60" fmla="*/ 326185 w 590803"/>
              <a:gd name="connsiteY60" fmla="*/ 177357 h 741999"/>
              <a:gd name="connsiteX61" fmla="*/ 319290 w 590803"/>
              <a:gd name="connsiteY61" fmla="*/ 176406 h 741999"/>
              <a:gd name="connsiteX62" fmla="*/ 320954 w 590803"/>
              <a:gd name="connsiteY62" fmla="*/ 183063 h 741999"/>
              <a:gd name="connsiteX63" fmla="*/ 324283 w 590803"/>
              <a:gd name="connsiteY63" fmla="*/ 210403 h 741999"/>
              <a:gd name="connsiteX64" fmla="*/ 317151 w 590803"/>
              <a:gd name="connsiteY64" fmla="*/ 250344 h 741999"/>
              <a:gd name="connsiteX65" fmla="*/ 296467 w 590803"/>
              <a:gd name="connsiteY65" fmla="*/ 285055 h 741999"/>
              <a:gd name="connsiteX66" fmla="*/ 276259 w 590803"/>
              <a:gd name="connsiteY66" fmla="*/ 317388 h 741999"/>
              <a:gd name="connsiteX67" fmla="*/ 268413 w 590803"/>
              <a:gd name="connsiteY67" fmla="*/ 354239 h 741999"/>
              <a:gd name="connsiteX68" fmla="*/ 255813 w 590803"/>
              <a:gd name="connsiteY68" fmla="*/ 381817 h 741999"/>
              <a:gd name="connsiteX69" fmla="*/ 227759 w 590803"/>
              <a:gd name="connsiteY69" fmla="*/ 392991 h 741999"/>
              <a:gd name="connsiteX70" fmla="*/ 192097 w 590803"/>
              <a:gd name="connsiteY70" fmla="*/ 392991 h 741999"/>
              <a:gd name="connsiteX71" fmla="*/ 164043 w 590803"/>
              <a:gd name="connsiteY71" fmla="*/ 381817 h 741999"/>
              <a:gd name="connsiteX72" fmla="*/ 151443 w 590803"/>
              <a:gd name="connsiteY72" fmla="*/ 354239 h 741999"/>
              <a:gd name="connsiteX73" fmla="*/ 143597 w 590803"/>
              <a:gd name="connsiteY73" fmla="*/ 317388 h 741999"/>
              <a:gd name="connsiteX74" fmla="*/ 123389 w 590803"/>
              <a:gd name="connsiteY74" fmla="*/ 285055 h 741999"/>
              <a:gd name="connsiteX75" fmla="*/ 116019 w 590803"/>
              <a:gd name="connsiteY75" fmla="*/ 276259 h 741999"/>
              <a:gd name="connsiteX76" fmla="*/ 112691 w 590803"/>
              <a:gd name="connsiteY76" fmla="*/ 282678 h 741999"/>
              <a:gd name="connsiteX77" fmla="*/ 209928 w 590803"/>
              <a:gd name="connsiteY77" fmla="*/ 119823 h 741999"/>
              <a:gd name="connsiteX78" fmla="*/ 146213 w 590803"/>
              <a:gd name="connsiteY78" fmla="*/ 146213 h 741999"/>
              <a:gd name="connsiteX79" fmla="*/ 119823 w 590803"/>
              <a:gd name="connsiteY79" fmla="*/ 210166 h 741999"/>
              <a:gd name="connsiteX80" fmla="*/ 125529 w 590803"/>
              <a:gd name="connsiteY80" fmla="*/ 241786 h 741999"/>
              <a:gd name="connsiteX81" fmla="*/ 141933 w 590803"/>
              <a:gd name="connsiteY81" fmla="*/ 269364 h 741999"/>
              <a:gd name="connsiteX82" fmla="*/ 166183 w 590803"/>
              <a:gd name="connsiteY82" fmla="*/ 308592 h 741999"/>
              <a:gd name="connsiteX83" fmla="*/ 175693 w 590803"/>
              <a:gd name="connsiteY83" fmla="*/ 353288 h 741999"/>
              <a:gd name="connsiteX84" fmla="*/ 180923 w 590803"/>
              <a:gd name="connsiteY84" fmla="*/ 364462 h 741999"/>
              <a:gd name="connsiteX85" fmla="*/ 192573 w 590803"/>
              <a:gd name="connsiteY85" fmla="*/ 368979 h 741999"/>
              <a:gd name="connsiteX86" fmla="*/ 228234 w 590803"/>
              <a:gd name="connsiteY86" fmla="*/ 368979 h 741999"/>
              <a:gd name="connsiteX87" fmla="*/ 239884 w 590803"/>
              <a:gd name="connsiteY87" fmla="*/ 364462 h 741999"/>
              <a:gd name="connsiteX88" fmla="*/ 244876 w 590803"/>
              <a:gd name="connsiteY88" fmla="*/ 353288 h 741999"/>
              <a:gd name="connsiteX89" fmla="*/ 254386 w 590803"/>
              <a:gd name="connsiteY89" fmla="*/ 308592 h 741999"/>
              <a:gd name="connsiteX90" fmla="*/ 278636 w 590803"/>
              <a:gd name="connsiteY90" fmla="*/ 269364 h 741999"/>
              <a:gd name="connsiteX91" fmla="*/ 295040 w 590803"/>
              <a:gd name="connsiteY91" fmla="*/ 241786 h 741999"/>
              <a:gd name="connsiteX92" fmla="*/ 300746 w 590803"/>
              <a:gd name="connsiteY92" fmla="*/ 210166 h 741999"/>
              <a:gd name="connsiteX93" fmla="*/ 274357 w 590803"/>
              <a:gd name="connsiteY93" fmla="*/ 146213 h 741999"/>
              <a:gd name="connsiteX94" fmla="*/ 210403 w 590803"/>
              <a:gd name="connsiteY94" fmla="*/ 119823 h 741999"/>
              <a:gd name="connsiteX95" fmla="*/ 173315 w 590803"/>
              <a:gd name="connsiteY95" fmla="*/ 433883 h 741999"/>
              <a:gd name="connsiteX96" fmla="*/ 161428 w 590803"/>
              <a:gd name="connsiteY96" fmla="*/ 421996 h 741999"/>
              <a:gd name="connsiteX97" fmla="*/ 173315 w 590803"/>
              <a:gd name="connsiteY97" fmla="*/ 410108 h 741999"/>
              <a:gd name="connsiteX98" fmla="*/ 246778 w 590803"/>
              <a:gd name="connsiteY98" fmla="*/ 410108 h 741999"/>
              <a:gd name="connsiteX99" fmla="*/ 258665 w 590803"/>
              <a:gd name="connsiteY99" fmla="*/ 421996 h 741999"/>
              <a:gd name="connsiteX100" fmla="*/ 246778 w 590803"/>
              <a:gd name="connsiteY100" fmla="*/ 433883 h 741999"/>
              <a:gd name="connsiteX101" fmla="*/ 173315 w 590803"/>
              <a:gd name="connsiteY101" fmla="*/ 433883 h 741999"/>
              <a:gd name="connsiteX102" fmla="*/ 11887 w 590803"/>
              <a:gd name="connsiteY102" fmla="*/ 221815 h 741999"/>
              <a:gd name="connsiteX103" fmla="*/ 0 w 590803"/>
              <a:gd name="connsiteY103" fmla="*/ 209928 h 741999"/>
              <a:gd name="connsiteX104" fmla="*/ 11887 w 590803"/>
              <a:gd name="connsiteY104" fmla="*/ 198041 h 741999"/>
              <a:gd name="connsiteX105" fmla="*/ 54681 w 590803"/>
              <a:gd name="connsiteY105" fmla="*/ 198041 h 741999"/>
              <a:gd name="connsiteX106" fmla="*/ 66568 w 590803"/>
              <a:gd name="connsiteY106" fmla="*/ 209928 h 741999"/>
              <a:gd name="connsiteX107" fmla="*/ 54681 w 590803"/>
              <a:gd name="connsiteY107" fmla="*/ 221815 h 741999"/>
              <a:gd name="connsiteX108" fmla="*/ 11887 w 590803"/>
              <a:gd name="connsiteY108" fmla="*/ 221815 h 741999"/>
              <a:gd name="connsiteX109" fmla="*/ 151681 w 590803"/>
              <a:gd name="connsiteY109" fmla="*/ 210166 h 741999"/>
              <a:gd name="connsiteX110" fmla="*/ 149303 w 590803"/>
              <a:gd name="connsiteY110" fmla="*/ 210166 h 741999"/>
              <a:gd name="connsiteX111" fmla="*/ 139793 w 590803"/>
              <a:gd name="connsiteY111" fmla="*/ 196139 h 741999"/>
              <a:gd name="connsiteX112" fmla="*/ 158338 w 590803"/>
              <a:gd name="connsiteY112" fmla="*/ 160477 h 741999"/>
              <a:gd name="connsiteX113" fmla="*/ 193286 w 590803"/>
              <a:gd name="connsiteY113" fmla="*/ 140507 h 741999"/>
              <a:gd name="connsiteX114" fmla="*/ 196139 w 590803"/>
              <a:gd name="connsiteY114" fmla="*/ 140269 h 741999"/>
              <a:gd name="connsiteX115" fmla="*/ 207788 w 590803"/>
              <a:gd name="connsiteY115" fmla="*/ 149541 h 741999"/>
              <a:gd name="connsiteX116" fmla="*/ 198992 w 590803"/>
              <a:gd name="connsiteY116" fmla="*/ 163806 h 741999"/>
              <a:gd name="connsiteX117" fmla="*/ 175693 w 590803"/>
              <a:gd name="connsiteY117" fmla="*/ 177119 h 741999"/>
              <a:gd name="connsiteX118" fmla="*/ 163330 w 590803"/>
              <a:gd name="connsiteY118" fmla="*/ 200656 h 741999"/>
              <a:gd name="connsiteX119" fmla="*/ 151681 w 590803"/>
              <a:gd name="connsiteY119" fmla="*/ 210403 h 741999"/>
              <a:gd name="connsiteX120" fmla="*/ 319766 w 590803"/>
              <a:gd name="connsiteY120" fmla="*/ 112215 h 741999"/>
              <a:gd name="connsiteX121" fmla="*/ 311445 w 590803"/>
              <a:gd name="connsiteY121" fmla="*/ 108649 h 741999"/>
              <a:gd name="connsiteX122" fmla="*/ 307879 w 590803"/>
              <a:gd name="connsiteY122" fmla="*/ 100090 h 741999"/>
              <a:gd name="connsiteX123" fmla="*/ 311445 w 590803"/>
              <a:gd name="connsiteY123" fmla="*/ 91769 h 741999"/>
              <a:gd name="connsiteX124" fmla="*/ 341638 w 590803"/>
              <a:gd name="connsiteY124" fmla="*/ 61576 h 741999"/>
              <a:gd name="connsiteX125" fmla="*/ 350197 w 590803"/>
              <a:gd name="connsiteY125" fmla="*/ 58010 h 741999"/>
              <a:gd name="connsiteX126" fmla="*/ 358518 w 590803"/>
              <a:gd name="connsiteY126" fmla="*/ 61576 h 741999"/>
              <a:gd name="connsiteX127" fmla="*/ 358518 w 590803"/>
              <a:gd name="connsiteY127" fmla="*/ 78456 h 741999"/>
              <a:gd name="connsiteX128" fmla="*/ 328325 w 590803"/>
              <a:gd name="connsiteY128" fmla="*/ 108649 h 741999"/>
              <a:gd name="connsiteX129" fmla="*/ 320003 w 590803"/>
              <a:gd name="connsiteY129" fmla="*/ 112215 h 741999"/>
              <a:gd name="connsiteX130" fmla="*/ 100090 w 590803"/>
              <a:gd name="connsiteY130" fmla="*/ 112215 h 741999"/>
              <a:gd name="connsiteX131" fmla="*/ 91531 w 590803"/>
              <a:gd name="connsiteY131" fmla="*/ 108649 h 741999"/>
              <a:gd name="connsiteX132" fmla="*/ 61338 w 590803"/>
              <a:gd name="connsiteY132" fmla="*/ 78456 h 741999"/>
              <a:gd name="connsiteX133" fmla="*/ 57772 w 590803"/>
              <a:gd name="connsiteY133" fmla="*/ 70134 h 741999"/>
              <a:gd name="connsiteX134" fmla="*/ 61338 w 590803"/>
              <a:gd name="connsiteY134" fmla="*/ 61813 h 741999"/>
              <a:gd name="connsiteX135" fmla="*/ 69897 w 590803"/>
              <a:gd name="connsiteY135" fmla="*/ 58247 h 741999"/>
              <a:gd name="connsiteX136" fmla="*/ 78218 w 590803"/>
              <a:gd name="connsiteY136" fmla="*/ 61813 h 741999"/>
              <a:gd name="connsiteX137" fmla="*/ 108411 w 590803"/>
              <a:gd name="connsiteY137" fmla="*/ 92007 h 741999"/>
              <a:gd name="connsiteX138" fmla="*/ 111977 w 590803"/>
              <a:gd name="connsiteY138" fmla="*/ 100328 h 741999"/>
              <a:gd name="connsiteX139" fmla="*/ 108411 w 590803"/>
              <a:gd name="connsiteY139" fmla="*/ 108649 h 741999"/>
              <a:gd name="connsiteX140" fmla="*/ 100090 w 590803"/>
              <a:gd name="connsiteY140" fmla="*/ 112215 h 741999"/>
              <a:gd name="connsiteX141" fmla="*/ 209928 w 590803"/>
              <a:gd name="connsiteY141" fmla="*/ 66568 h 741999"/>
              <a:gd name="connsiteX142" fmla="*/ 198041 w 590803"/>
              <a:gd name="connsiteY142" fmla="*/ 54681 h 741999"/>
              <a:gd name="connsiteX143" fmla="*/ 198041 w 590803"/>
              <a:gd name="connsiteY143" fmla="*/ 11887 h 741999"/>
              <a:gd name="connsiteX144" fmla="*/ 209928 w 590803"/>
              <a:gd name="connsiteY144" fmla="*/ 0 h 741999"/>
              <a:gd name="connsiteX145" fmla="*/ 221815 w 590803"/>
              <a:gd name="connsiteY145" fmla="*/ 11887 h 741999"/>
              <a:gd name="connsiteX146" fmla="*/ 221815 w 590803"/>
              <a:gd name="connsiteY146" fmla="*/ 54681 h 741999"/>
              <a:gd name="connsiteX147" fmla="*/ 209928 w 590803"/>
              <a:gd name="connsiteY147" fmla="*/ 66568 h 74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590803" h="741999">
                <a:moveTo>
                  <a:pt x="211592" y="741761"/>
                </a:moveTo>
                <a:cubicBezTo>
                  <a:pt x="204935" y="741761"/>
                  <a:pt x="199705" y="736293"/>
                  <a:pt x="199705" y="729874"/>
                </a:cubicBezTo>
                <a:cubicBezTo>
                  <a:pt x="199705" y="697779"/>
                  <a:pt x="196852" y="671627"/>
                  <a:pt x="190671" y="649517"/>
                </a:cubicBezTo>
                <a:cubicBezTo>
                  <a:pt x="183301" y="622176"/>
                  <a:pt x="171176" y="601968"/>
                  <a:pt x="154534" y="589605"/>
                </a:cubicBezTo>
                <a:cubicBezTo>
                  <a:pt x="120298" y="563929"/>
                  <a:pt x="95335" y="529694"/>
                  <a:pt x="80357" y="487375"/>
                </a:cubicBezTo>
                <a:cubicBezTo>
                  <a:pt x="65380" y="445532"/>
                  <a:pt x="61338" y="397508"/>
                  <a:pt x="68233" y="348770"/>
                </a:cubicBezTo>
                <a:cubicBezTo>
                  <a:pt x="70848" y="329513"/>
                  <a:pt x="75603" y="310969"/>
                  <a:pt x="82022" y="293852"/>
                </a:cubicBezTo>
                <a:cubicBezTo>
                  <a:pt x="87490" y="279587"/>
                  <a:pt x="94147" y="265798"/>
                  <a:pt x="102230" y="253197"/>
                </a:cubicBezTo>
                <a:lnTo>
                  <a:pt x="103419" y="251295"/>
                </a:lnTo>
                <a:lnTo>
                  <a:pt x="102705" y="249156"/>
                </a:lnTo>
                <a:cubicBezTo>
                  <a:pt x="98188" y="236555"/>
                  <a:pt x="95811" y="223479"/>
                  <a:pt x="95811" y="210166"/>
                </a:cubicBezTo>
                <a:cubicBezTo>
                  <a:pt x="95811" y="179734"/>
                  <a:pt x="107698" y="151205"/>
                  <a:pt x="129333" y="129570"/>
                </a:cubicBezTo>
                <a:cubicBezTo>
                  <a:pt x="150967" y="107936"/>
                  <a:pt x="179734" y="96049"/>
                  <a:pt x="209928" y="96049"/>
                </a:cubicBezTo>
                <a:cubicBezTo>
                  <a:pt x="240359" y="96049"/>
                  <a:pt x="268888" y="107936"/>
                  <a:pt x="290523" y="129570"/>
                </a:cubicBezTo>
                <a:cubicBezTo>
                  <a:pt x="296705" y="135752"/>
                  <a:pt x="302173" y="142409"/>
                  <a:pt x="306690" y="149779"/>
                </a:cubicBezTo>
                <a:lnTo>
                  <a:pt x="307879" y="151918"/>
                </a:lnTo>
                <a:lnTo>
                  <a:pt x="310256" y="151918"/>
                </a:lnTo>
                <a:cubicBezTo>
                  <a:pt x="364224" y="154771"/>
                  <a:pt x="414388" y="174504"/>
                  <a:pt x="451714" y="207075"/>
                </a:cubicBezTo>
                <a:cubicBezTo>
                  <a:pt x="490466" y="241310"/>
                  <a:pt x="513052" y="287432"/>
                  <a:pt x="516618" y="340925"/>
                </a:cubicBezTo>
                <a:cubicBezTo>
                  <a:pt x="519471" y="376349"/>
                  <a:pt x="544672" y="406542"/>
                  <a:pt x="569159" y="435785"/>
                </a:cubicBezTo>
                <a:lnTo>
                  <a:pt x="582948" y="452665"/>
                </a:lnTo>
                <a:cubicBezTo>
                  <a:pt x="586752" y="457419"/>
                  <a:pt x="589130" y="462888"/>
                  <a:pt x="590318" y="469069"/>
                </a:cubicBezTo>
                <a:cubicBezTo>
                  <a:pt x="591269" y="474775"/>
                  <a:pt x="590794" y="480718"/>
                  <a:pt x="589130" y="486186"/>
                </a:cubicBezTo>
                <a:cubicBezTo>
                  <a:pt x="586752" y="493081"/>
                  <a:pt x="583186" y="498311"/>
                  <a:pt x="578431" y="502115"/>
                </a:cubicBezTo>
                <a:cubicBezTo>
                  <a:pt x="574390" y="505444"/>
                  <a:pt x="569397" y="507583"/>
                  <a:pt x="564167" y="508534"/>
                </a:cubicBezTo>
                <a:lnTo>
                  <a:pt x="530645" y="514240"/>
                </a:lnTo>
                <a:lnTo>
                  <a:pt x="530645" y="582235"/>
                </a:lnTo>
                <a:cubicBezTo>
                  <a:pt x="530645" y="595787"/>
                  <a:pt x="525414" y="608862"/>
                  <a:pt x="516142" y="618848"/>
                </a:cubicBezTo>
                <a:cubicBezTo>
                  <a:pt x="506870" y="628833"/>
                  <a:pt x="494032" y="634777"/>
                  <a:pt x="480481" y="635490"/>
                </a:cubicBezTo>
                <a:lnTo>
                  <a:pt x="429128" y="638580"/>
                </a:lnTo>
                <a:cubicBezTo>
                  <a:pt x="423898" y="638818"/>
                  <a:pt x="419143" y="641196"/>
                  <a:pt x="415577" y="644999"/>
                </a:cubicBezTo>
                <a:cubicBezTo>
                  <a:pt x="412010" y="648803"/>
                  <a:pt x="410108" y="653796"/>
                  <a:pt x="410108" y="659026"/>
                </a:cubicBezTo>
                <a:lnTo>
                  <a:pt x="410108" y="730112"/>
                </a:lnTo>
                <a:cubicBezTo>
                  <a:pt x="410108" y="736769"/>
                  <a:pt x="404878" y="741999"/>
                  <a:pt x="398221" y="741999"/>
                </a:cubicBezTo>
                <a:lnTo>
                  <a:pt x="211592" y="741999"/>
                </a:lnTo>
                <a:close/>
                <a:moveTo>
                  <a:pt x="113166" y="282202"/>
                </a:moveTo>
                <a:cubicBezTo>
                  <a:pt x="110075" y="288621"/>
                  <a:pt x="106985" y="295278"/>
                  <a:pt x="104370" y="302173"/>
                </a:cubicBezTo>
                <a:cubicBezTo>
                  <a:pt x="98426" y="317626"/>
                  <a:pt x="94384" y="334268"/>
                  <a:pt x="91769" y="351861"/>
                </a:cubicBezTo>
                <a:cubicBezTo>
                  <a:pt x="85350" y="397032"/>
                  <a:pt x="89154" y="441015"/>
                  <a:pt x="102943" y="479292"/>
                </a:cubicBezTo>
                <a:cubicBezTo>
                  <a:pt x="116495" y="517093"/>
                  <a:pt x="138605" y="547762"/>
                  <a:pt x="168798" y="570586"/>
                </a:cubicBezTo>
                <a:cubicBezTo>
                  <a:pt x="189720" y="586277"/>
                  <a:pt x="204935" y="610764"/>
                  <a:pt x="213732" y="643335"/>
                </a:cubicBezTo>
                <a:cubicBezTo>
                  <a:pt x="219200" y="663306"/>
                  <a:pt x="222291" y="686842"/>
                  <a:pt x="223242" y="713470"/>
                </a:cubicBezTo>
                <a:lnTo>
                  <a:pt x="223242" y="717987"/>
                </a:lnTo>
                <a:lnTo>
                  <a:pt x="386334" y="717987"/>
                </a:lnTo>
                <a:lnTo>
                  <a:pt x="386334" y="658789"/>
                </a:lnTo>
                <a:cubicBezTo>
                  <a:pt x="386334" y="647377"/>
                  <a:pt x="390613" y="636678"/>
                  <a:pt x="398459" y="628357"/>
                </a:cubicBezTo>
                <a:cubicBezTo>
                  <a:pt x="406305" y="620036"/>
                  <a:pt x="416765" y="615281"/>
                  <a:pt x="427939" y="614568"/>
                </a:cubicBezTo>
                <a:lnTo>
                  <a:pt x="479292" y="611478"/>
                </a:lnTo>
                <a:cubicBezTo>
                  <a:pt x="486900" y="611002"/>
                  <a:pt x="493794" y="607674"/>
                  <a:pt x="499025" y="602206"/>
                </a:cubicBezTo>
                <a:cubicBezTo>
                  <a:pt x="504255" y="596737"/>
                  <a:pt x="507108" y="589367"/>
                  <a:pt x="507108" y="581760"/>
                </a:cubicBezTo>
                <a:lnTo>
                  <a:pt x="507108" y="503780"/>
                </a:lnTo>
                <a:cubicBezTo>
                  <a:pt x="507108" y="497598"/>
                  <a:pt x="511625" y="492606"/>
                  <a:pt x="517806" y="491892"/>
                </a:cubicBezTo>
                <a:lnTo>
                  <a:pt x="561789" y="484285"/>
                </a:lnTo>
                <a:lnTo>
                  <a:pt x="563929" y="483096"/>
                </a:lnTo>
                <a:cubicBezTo>
                  <a:pt x="565355" y="481907"/>
                  <a:pt x="566306" y="480243"/>
                  <a:pt x="566544" y="479054"/>
                </a:cubicBezTo>
                <a:cubicBezTo>
                  <a:pt x="567257" y="476677"/>
                  <a:pt x="567257" y="474775"/>
                  <a:pt x="567019" y="472873"/>
                </a:cubicBezTo>
                <a:cubicBezTo>
                  <a:pt x="566782" y="470733"/>
                  <a:pt x="565831" y="468831"/>
                  <a:pt x="564642" y="467405"/>
                </a:cubicBezTo>
                <a:lnTo>
                  <a:pt x="551091" y="451000"/>
                </a:lnTo>
                <a:cubicBezTo>
                  <a:pt x="524226" y="418905"/>
                  <a:pt x="496409" y="385621"/>
                  <a:pt x="493081" y="343302"/>
                </a:cubicBezTo>
                <a:cubicBezTo>
                  <a:pt x="489990" y="295278"/>
                  <a:pt x="470258" y="254624"/>
                  <a:pt x="436260" y="224906"/>
                </a:cubicBezTo>
                <a:cubicBezTo>
                  <a:pt x="407255" y="199467"/>
                  <a:pt x="368265" y="182587"/>
                  <a:pt x="326185" y="177357"/>
                </a:cubicBezTo>
                <a:lnTo>
                  <a:pt x="319290" y="176406"/>
                </a:lnTo>
                <a:lnTo>
                  <a:pt x="320954" y="183063"/>
                </a:lnTo>
                <a:cubicBezTo>
                  <a:pt x="323094" y="192097"/>
                  <a:pt x="324283" y="201131"/>
                  <a:pt x="324283" y="210403"/>
                </a:cubicBezTo>
                <a:cubicBezTo>
                  <a:pt x="324283" y="223955"/>
                  <a:pt x="321905" y="237269"/>
                  <a:pt x="317151" y="250344"/>
                </a:cubicBezTo>
                <a:cubicBezTo>
                  <a:pt x="312396" y="263183"/>
                  <a:pt x="305501" y="274832"/>
                  <a:pt x="296467" y="285055"/>
                </a:cubicBezTo>
                <a:cubicBezTo>
                  <a:pt x="287670" y="295278"/>
                  <a:pt x="281013" y="305977"/>
                  <a:pt x="276259" y="317388"/>
                </a:cubicBezTo>
                <a:cubicBezTo>
                  <a:pt x="271741" y="328800"/>
                  <a:pt x="269126" y="341163"/>
                  <a:pt x="268413" y="354239"/>
                </a:cubicBezTo>
                <a:cubicBezTo>
                  <a:pt x="267938" y="364699"/>
                  <a:pt x="263420" y="374447"/>
                  <a:pt x="255813" y="381817"/>
                </a:cubicBezTo>
                <a:cubicBezTo>
                  <a:pt x="248205" y="388949"/>
                  <a:pt x="238220" y="392991"/>
                  <a:pt x="227759" y="392991"/>
                </a:cubicBezTo>
                <a:lnTo>
                  <a:pt x="192097" y="392991"/>
                </a:lnTo>
                <a:cubicBezTo>
                  <a:pt x="181636" y="392991"/>
                  <a:pt x="171651" y="388949"/>
                  <a:pt x="164043" y="381817"/>
                </a:cubicBezTo>
                <a:cubicBezTo>
                  <a:pt x="156436" y="374447"/>
                  <a:pt x="151918" y="364699"/>
                  <a:pt x="151443" y="354239"/>
                </a:cubicBezTo>
                <a:cubicBezTo>
                  <a:pt x="150967" y="341163"/>
                  <a:pt x="148115" y="328800"/>
                  <a:pt x="143597" y="317388"/>
                </a:cubicBezTo>
                <a:cubicBezTo>
                  <a:pt x="139080" y="305977"/>
                  <a:pt x="132186" y="295040"/>
                  <a:pt x="123389" y="285055"/>
                </a:cubicBezTo>
                <a:lnTo>
                  <a:pt x="116019" y="276259"/>
                </a:lnTo>
                <a:lnTo>
                  <a:pt x="112691" y="282678"/>
                </a:lnTo>
                <a:close/>
                <a:moveTo>
                  <a:pt x="209928" y="119823"/>
                </a:moveTo>
                <a:cubicBezTo>
                  <a:pt x="185678" y="119823"/>
                  <a:pt x="163092" y="129095"/>
                  <a:pt x="146213" y="146213"/>
                </a:cubicBezTo>
                <a:cubicBezTo>
                  <a:pt x="129095" y="163330"/>
                  <a:pt x="119823" y="185916"/>
                  <a:pt x="119823" y="210166"/>
                </a:cubicBezTo>
                <a:cubicBezTo>
                  <a:pt x="119823" y="234416"/>
                  <a:pt x="121725" y="231800"/>
                  <a:pt x="125529" y="241786"/>
                </a:cubicBezTo>
                <a:cubicBezTo>
                  <a:pt x="129333" y="251771"/>
                  <a:pt x="134801" y="261043"/>
                  <a:pt x="141933" y="269364"/>
                </a:cubicBezTo>
                <a:cubicBezTo>
                  <a:pt x="152394" y="281489"/>
                  <a:pt x="160715" y="294565"/>
                  <a:pt x="166183" y="308592"/>
                </a:cubicBezTo>
                <a:cubicBezTo>
                  <a:pt x="171651" y="322381"/>
                  <a:pt x="174980" y="337359"/>
                  <a:pt x="175693" y="353288"/>
                </a:cubicBezTo>
                <a:cubicBezTo>
                  <a:pt x="175693" y="357567"/>
                  <a:pt x="177595" y="361609"/>
                  <a:pt x="180923" y="364462"/>
                </a:cubicBezTo>
                <a:cubicBezTo>
                  <a:pt x="184014" y="367314"/>
                  <a:pt x="188056" y="368979"/>
                  <a:pt x="192573" y="368979"/>
                </a:cubicBezTo>
                <a:lnTo>
                  <a:pt x="228234" y="368979"/>
                </a:lnTo>
                <a:cubicBezTo>
                  <a:pt x="232514" y="368979"/>
                  <a:pt x="236793" y="367314"/>
                  <a:pt x="239884" y="364462"/>
                </a:cubicBezTo>
                <a:cubicBezTo>
                  <a:pt x="242974" y="361609"/>
                  <a:pt x="244876" y="357567"/>
                  <a:pt x="244876" y="353288"/>
                </a:cubicBezTo>
                <a:cubicBezTo>
                  <a:pt x="245590" y="337596"/>
                  <a:pt x="248680" y="322619"/>
                  <a:pt x="254386" y="308592"/>
                </a:cubicBezTo>
                <a:cubicBezTo>
                  <a:pt x="259854" y="294803"/>
                  <a:pt x="268175" y="281727"/>
                  <a:pt x="278636" y="269364"/>
                </a:cubicBezTo>
                <a:cubicBezTo>
                  <a:pt x="285768" y="261281"/>
                  <a:pt x="291236" y="252009"/>
                  <a:pt x="295040" y="241786"/>
                </a:cubicBezTo>
                <a:cubicBezTo>
                  <a:pt x="298844" y="231800"/>
                  <a:pt x="300746" y="221102"/>
                  <a:pt x="300746" y="210166"/>
                </a:cubicBezTo>
                <a:cubicBezTo>
                  <a:pt x="300746" y="185916"/>
                  <a:pt x="291474" y="163330"/>
                  <a:pt x="274357" y="146213"/>
                </a:cubicBezTo>
                <a:cubicBezTo>
                  <a:pt x="257477" y="129095"/>
                  <a:pt x="234653" y="119823"/>
                  <a:pt x="210403" y="119823"/>
                </a:cubicBezTo>
                <a:close/>
                <a:moveTo>
                  <a:pt x="173315" y="433883"/>
                </a:moveTo>
                <a:cubicBezTo>
                  <a:pt x="166659" y="433883"/>
                  <a:pt x="161428" y="428415"/>
                  <a:pt x="161428" y="421996"/>
                </a:cubicBezTo>
                <a:cubicBezTo>
                  <a:pt x="161428" y="415576"/>
                  <a:pt x="166659" y="410108"/>
                  <a:pt x="173315" y="410108"/>
                </a:cubicBezTo>
                <a:lnTo>
                  <a:pt x="246778" y="410108"/>
                </a:lnTo>
                <a:cubicBezTo>
                  <a:pt x="253435" y="410108"/>
                  <a:pt x="258665" y="415576"/>
                  <a:pt x="258665" y="421996"/>
                </a:cubicBezTo>
                <a:cubicBezTo>
                  <a:pt x="258665" y="428415"/>
                  <a:pt x="253197" y="433883"/>
                  <a:pt x="246778" y="433883"/>
                </a:cubicBezTo>
                <a:lnTo>
                  <a:pt x="173315" y="433883"/>
                </a:lnTo>
                <a:close/>
                <a:moveTo>
                  <a:pt x="11887" y="221815"/>
                </a:moveTo>
                <a:cubicBezTo>
                  <a:pt x="5230" y="221815"/>
                  <a:pt x="0" y="216347"/>
                  <a:pt x="0" y="209928"/>
                </a:cubicBezTo>
                <a:cubicBezTo>
                  <a:pt x="0" y="203509"/>
                  <a:pt x="5230" y="198041"/>
                  <a:pt x="11887" y="198041"/>
                </a:cubicBezTo>
                <a:lnTo>
                  <a:pt x="54681" y="198041"/>
                </a:lnTo>
                <a:cubicBezTo>
                  <a:pt x="61338" y="198041"/>
                  <a:pt x="66568" y="203509"/>
                  <a:pt x="66568" y="209928"/>
                </a:cubicBezTo>
                <a:cubicBezTo>
                  <a:pt x="66568" y="216347"/>
                  <a:pt x="61338" y="221815"/>
                  <a:pt x="54681" y="221815"/>
                </a:cubicBezTo>
                <a:lnTo>
                  <a:pt x="11887" y="221815"/>
                </a:lnTo>
                <a:close/>
                <a:moveTo>
                  <a:pt x="151681" y="210166"/>
                </a:moveTo>
                <a:cubicBezTo>
                  <a:pt x="150967" y="210166"/>
                  <a:pt x="150254" y="210166"/>
                  <a:pt x="149303" y="210166"/>
                </a:cubicBezTo>
                <a:cubicBezTo>
                  <a:pt x="142884" y="208977"/>
                  <a:pt x="138605" y="202558"/>
                  <a:pt x="139793" y="196139"/>
                </a:cubicBezTo>
                <a:cubicBezTo>
                  <a:pt x="142409" y="182825"/>
                  <a:pt x="148828" y="170462"/>
                  <a:pt x="158338" y="160477"/>
                </a:cubicBezTo>
                <a:cubicBezTo>
                  <a:pt x="167847" y="150492"/>
                  <a:pt x="179972" y="143597"/>
                  <a:pt x="193286" y="140507"/>
                </a:cubicBezTo>
                <a:cubicBezTo>
                  <a:pt x="194237" y="140507"/>
                  <a:pt x="195188" y="140269"/>
                  <a:pt x="196139" y="140269"/>
                </a:cubicBezTo>
                <a:cubicBezTo>
                  <a:pt x="201607" y="140269"/>
                  <a:pt x="206362" y="144073"/>
                  <a:pt x="207788" y="149541"/>
                </a:cubicBezTo>
                <a:cubicBezTo>
                  <a:pt x="209215" y="155960"/>
                  <a:pt x="205411" y="162379"/>
                  <a:pt x="198992" y="163806"/>
                </a:cubicBezTo>
                <a:cubicBezTo>
                  <a:pt x="190195" y="165945"/>
                  <a:pt x="182112" y="170462"/>
                  <a:pt x="175693" y="177119"/>
                </a:cubicBezTo>
                <a:cubicBezTo>
                  <a:pt x="169274" y="183776"/>
                  <a:pt x="164994" y="191859"/>
                  <a:pt x="163330" y="200656"/>
                </a:cubicBezTo>
                <a:cubicBezTo>
                  <a:pt x="162379" y="206362"/>
                  <a:pt x="157387" y="210403"/>
                  <a:pt x="151681" y="210403"/>
                </a:cubicBezTo>
                <a:close/>
                <a:moveTo>
                  <a:pt x="319766" y="112215"/>
                </a:moveTo>
                <a:cubicBezTo>
                  <a:pt x="316675" y="112215"/>
                  <a:pt x="313584" y="111026"/>
                  <a:pt x="311445" y="108649"/>
                </a:cubicBezTo>
                <a:cubicBezTo>
                  <a:pt x="309305" y="106272"/>
                  <a:pt x="307879" y="103419"/>
                  <a:pt x="307879" y="100090"/>
                </a:cubicBezTo>
                <a:cubicBezTo>
                  <a:pt x="307879" y="96762"/>
                  <a:pt x="309067" y="93909"/>
                  <a:pt x="311445" y="91769"/>
                </a:cubicBezTo>
                <a:lnTo>
                  <a:pt x="341638" y="61576"/>
                </a:lnTo>
                <a:cubicBezTo>
                  <a:pt x="343778" y="59198"/>
                  <a:pt x="346869" y="58010"/>
                  <a:pt x="350197" y="58010"/>
                </a:cubicBezTo>
                <a:cubicBezTo>
                  <a:pt x="353525" y="58010"/>
                  <a:pt x="356378" y="59198"/>
                  <a:pt x="358518" y="61576"/>
                </a:cubicBezTo>
                <a:cubicBezTo>
                  <a:pt x="363273" y="66331"/>
                  <a:pt x="363273" y="73701"/>
                  <a:pt x="358518" y="78456"/>
                </a:cubicBezTo>
                <a:lnTo>
                  <a:pt x="328325" y="108649"/>
                </a:lnTo>
                <a:cubicBezTo>
                  <a:pt x="326185" y="110789"/>
                  <a:pt x="323094" y="112215"/>
                  <a:pt x="320003" y="112215"/>
                </a:cubicBezTo>
                <a:close/>
                <a:moveTo>
                  <a:pt x="100090" y="112215"/>
                </a:moveTo>
                <a:cubicBezTo>
                  <a:pt x="97000" y="112215"/>
                  <a:pt x="93909" y="111026"/>
                  <a:pt x="91531" y="108649"/>
                </a:cubicBezTo>
                <a:lnTo>
                  <a:pt x="61338" y="78456"/>
                </a:lnTo>
                <a:cubicBezTo>
                  <a:pt x="59198" y="76316"/>
                  <a:pt x="57772" y="73225"/>
                  <a:pt x="57772" y="70134"/>
                </a:cubicBezTo>
                <a:cubicBezTo>
                  <a:pt x="57772" y="67044"/>
                  <a:pt x="58961" y="63953"/>
                  <a:pt x="61338" y="61813"/>
                </a:cubicBezTo>
                <a:cubicBezTo>
                  <a:pt x="63478" y="59436"/>
                  <a:pt x="66568" y="58247"/>
                  <a:pt x="69897" y="58247"/>
                </a:cubicBezTo>
                <a:cubicBezTo>
                  <a:pt x="73225" y="58247"/>
                  <a:pt x="76078" y="59436"/>
                  <a:pt x="78218" y="61813"/>
                </a:cubicBezTo>
                <a:lnTo>
                  <a:pt x="108411" y="92007"/>
                </a:lnTo>
                <a:cubicBezTo>
                  <a:pt x="110551" y="94147"/>
                  <a:pt x="111977" y="97237"/>
                  <a:pt x="111977" y="100328"/>
                </a:cubicBezTo>
                <a:cubicBezTo>
                  <a:pt x="111977" y="103419"/>
                  <a:pt x="110789" y="106509"/>
                  <a:pt x="108411" y="108649"/>
                </a:cubicBezTo>
                <a:cubicBezTo>
                  <a:pt x="106034" y="110789"/>
                  <a:pt x="103181" y="112215"/>
                  <a:pt x="100090" y="112215"/>
                </a:cubicBezTo>
                <a:close/>
                <a:moveTo>
                  <a:pt x="209928" y="66568"/>
                </a:moveTo>
                <a:cubicBezTo>
                  <a:pt x="203271" y="66568"/>
                  <a:pt x="198041" y="61100"/>
                  <a:pt x="198041" y="54681"/>
                </a:cubicBezTo>
                <a:lnTo>
                  <a:pt x="198041" y="11887"/>
                </a:lnTo>
                <a:cubicBezTo>
                  <a:pt x="198041" y="5230"/>
                  <a:pt x="203271" y="0"/>
                  <a:pt x="209928" y="0"/>
                </a:cubicBezTo>
                <a:cubicBezTo>
                  <a:pt x="216585" y="0"/>
                  <a:pt x="221815" y="5468"/>
                  <a:pt x="221815" y="11887"/>
                </a:cubicBezTo>
                <a:lnTo>
                  <a:pt x="221815" y="54681"/>
                </a:lnTo>
                <a:cubicBezTo>
                  <a:pt x="221815" y="61338"/>
                  <a:pt x="216347" y="66568"/>
                  <a:pt x="209928" y="66568"/>
                </a:cubicBezTo>
                <a:close/>
              </a:path>
            </a:pathLst>
          </a:custGeom>
          <a:solidFill>
            <a:schemeClr val="accent1"/>
          </a:solidFill>
          <a:ln w="0" cap="flat">
            <a:noFill/>
            <a:prstDash val="solid"/>
            <a:miter/>
          </a:ln>
        </p:spPr>
        <p:txBody>
          <a:bodyPr rtlCol="0" anchor="ctr"/>
          <a:lstStyle/>
          <a:p>
            <a:endParaRPr lang="en-US"/>
          </a:p>
        </p:txBody>
      </p:sp>
    </p:spTree>
    <p:extLst>
      <p:ext uri="{BB962C8B-B14F-4D97-AF65-F5344CB8AC3E}">
        <p14:creationId xmlns:p14="http://schemas.microsoft.com/office/powerpoint/2010/main" val="188426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DD705E5-091F-5AE4-E45C-F557F675DCF1}"/>
              </a:ext>
            </a:extLst>
          </p:cNvPr>
          <p:cNvSpPr>
            <a:spLocks noGrp="1"/>
          </p:cNvSpPr>
          <p:nvPr>
            <p:ph type="body" sz="quarter" idx="24"/>
          </p:nvPr>
        </p:nvSpPr>
        <p:spPr>
          <a:xfrm>
            <a:off x="7963831" y="3056712"/>
            <a:ext cx="3474720" cy="2877599"/>
          </a:xfrm>
        </p:spPr>
        <p:txBody>
          <a:bodyPr/>
          <a:lstStyle/>
          <a:p>
            <a:pPr>
              <a:buFont typeface="Wingdings" panose="05000000000000000000" pitchFamily="2" charset="2"/>
              <a:buChar char="ü"/>
            </a:pPr>
            <a:r>
              <a:rPr lang="en-US"/>
              <a:t>Finding and keeping the talent that drives your business’s success </a:t>
            </a:r>
          </a:p>
        </p:txBody>
      </p:sp>
      <p:sp>
        <p:nvSpPr>
          <p:cNvPr id="3" name="Text Placeholder 2">
            <a:extLst>
              <a:ext uri="{FF2B5EF4-FFF2-40B4-BE49-F238E27FC236}">
                <a16:creationId xmlns:a16="http://schemas.microsoft.com/office/drawing/2014/main" id="{D4275F16-50DC-D495-A661-B1A59535F64D}"/>
              </a:ext>
            </a:extLst>
          </p:cNvPr>
          <p:cNvSpPr>
            <a:spLocks noGrp="1"/>
          </p:cNvSpPr>
          <p:nvPr>
            <p:ph type="body" sz="quarter" idx="22"/>
          </p:nvPr>
        </p:nvSpPr>
        <p:spPr>
          <a:xfrm>
            <a:off x="4508155" y="3056711"/>
            <a:ext cx="3175689" cy="2877600"/>
          </a:xfrm>
        </p:spPr>
        <p:txBody>
          <a:bodyPr/>
          <a:lstStyle/>
          <a:p>
            <a:pPr>
              <a:buFont typeface="Wingdings" panose="05000000000000000000" pitchFamily="2" charset="2"/>
              <a:buChar char="ü"/>
            </a:pPr>
            <a:r>
              <a:rPr lang="en-US"/>
              <a:t>Providing income for when you decide to step away</a:t>
            </a:r>
          </a:p>
        </p:txBody>
      </p:sp>
      <p:sp>
        <p:nvSpPr>
          <p:cNvPr id="7" name="Text Placeholder 6">
            <a:extLst>
              <a:ext uri="{FF2B5EF4-FFF2-40B4-BE49-F238E27FC236}">
                <a16:creationId xmlns:a16="http://schemas.microsoft.com/office/drawing/2014/main" id="{9F5B122A-C94E-CDDC-8838-C324A19D4CD7}"/>
              </a:ext>
            </a:extLst>
          </p:cNvPr>
          <p:cNvSpPr>
            <a:spLocks noGrp="1"/>
          </p:cNvSpPr>
          <p:nvPr>
            <p:ph type="body" sz="quarter" idx="19"/>
          </p:nvPr>
        </p:nvSpPr>
        <p:spPr>
          <a:xfrm>
            <a:off x="4508155" y="3245587"/>
            <a:ext cx="3175689" cy="675741"/>
          </a:xfrm>
        </p:spPr>
        <p:txBody>
          <a:bodyPr vert="horz" lIns="182880" tIns="0" rIns="182880" bIns="0" rtlCol="0" anchor="ctr">
            <a:noAutofit/>
          </a:bodyPr>
          <a:lstStyle/>
          <a:p>
            <a:pPr>
              <a:lnSpc>
                <a:spcPct val="100000"/>
              </a:lnSpc>
              <a:spcBef>
                <a:spcPts val="0"/>
              </a:spcBef>
              <a:spcAft>
                <a:spcPts val="0"/>
              </a:spcAft>
            </a:pPr>
            <a:r>
              <a:rPr lang="en-US" sz="2000"/>
              <a:t>Retirement</a:t>
            </a:r>
          </a:p>
          <a:p>
            <a:pPr>
              <a:lnSpc>
                <a:spcPct val="100000"/>
              </a:lnSpc>
              <a:spcBef>
                <a:spcPts val="0"/>
              </a:spcBef>
              <a:spcAft>
                <a:spcPts val="0"/>
              </a:spcAft>
            </a:pPr>
            <a:r>
              <a:rPr lang="en-US" sz="2000"/>
              <a:t>Savings</a:t>
            </a:r>
          </a:p>
        </p:txBody>
      </p:sp>
      <p:sp>
        <p:nvSpPr>
          <p:cNvPr id="8" name="Text Placeholder 7">
            <a:extLst>
              <a:ext uri="{FF2B5EF4-FFF2-40B4-BE49-F238E27FC236}">
                <a16:creationId xmlns:a16="http://schemas.microsoft.com/office/drawing/2014/main" id="{61266ADF-10B9-E296-D9D7-89612C78C7E3}"/>
              </a:ext>
            </a:extLst>
          </p:cNvPr>
          <p:cNvSpPr>
            <a:spLocks noGrp="1"/>
          </p:cNvSpPr>
          <p:nvPr>
            <p:ph type="body" sz="quarter" idx="21"/>
          </p:nvPr>
        </p:nvSpPr>
        <p:spPr>
          <a:xfrm>
            <a:off x="7963831" y="3245587"/>
            <a:ext cx="3474720" cy="675741"/>
          </a:xfrm>
        </p:spPr>
        <p:txBody>
          <a:bodyPr/>
          <a:lstStyle/>
          <a:p>
            <a:r>
              <a:rPr lang="en-US" sz="2000"/>
              <a:t>Employee Retention and Recruitment </a:t>
            </a:r>
          </a:p>
        </p:txBody>
      </p:sp>
      <p:sp>
        <p:nvSpPr>
          <p:cNvPr id="9" name="Text Placeholder 8">
            <a:extLst>
              <a:ext uri="{FF2B5EF4-FFF2-40B4-BE49-F238E27FC236}">
                <a16:creationId xmlns:a16="http://schemas.microsoft.com/office/drawing/2014/main" id="{1DEE30B7-BD3A-CD25-EDA5-62B1EB7D1EF3}"/>
              </a:ext>
            </a:extLst>
          </p:cNvPr>
          <p:cNvSpPr>
            <a:spLocks noGrp="1"/>
          </p:cNvSpPr>
          <p:nvPr>
            <p:ph type="body" sz="quarter" idx="25"/>
          </p:nvPr>
        </p:nvSpPr>
        <p:spPr>
          <a:xfrm>
            <a:off x="1052478" y="3084493"/>
            <a:ext cx="3175690" cy="2877599"/>
          </a:xfrm>
        </p:spPr>
        <p:txBody>
          <a:bodyPr/>
          <a:lstStyle/>
          <a:p>
            <a:pPr>
              <a:buFont typeface="Wingdings" panose="05000000000000000000" pitchFamily="2" charset="2"/>
              <a:buChar char="ü"/>
            </a:pPr>
            <a:r>
              <a:rPr lang="en-US"/>
              <a:t>Reducing what you owe the government without sacrificing your profits </a:t>
            </a:r>
          </a:p>
          <a:p>
            <a:pPr marL="0" indent="0">
              <a:buNone/>
            </a:pPr>
            <a:endParaRPr lang="en-US"/>
          </a:p>
        </p:txBody>
      </p:sp>
      <p:sp>
        <p:nvSpPr>
          <p:cNvPr id="10" name="Text Placeholder 9">
            <a:extLst>
              <a:ext uri="{FF2B5EF4-FFF2-40B4-BE49-F238E27FC236}">
                <a16:creationId xmlns:a16="http://schemas.microsoft.com/office/drawing/2014/main" id="{6806281F-ECA9-2EBF-4860-E76994679F7B}"/>
              </a:ext>
            </a:extLst>
          </p:cNvPr>
          <p:cNvSpPr>
            <a:spLocks noGrp="1"/>
          </p:cNvSpPr>
          <p:nvPr>
            <p:ph type="body" sz="quarter" idx="26"/>
          </p:nvPr>
        </p:nvSpPr>
        <p:spPr>
          <a:xfrm>
            <a:off x="1033435" y="3245587"/>
            <a:ext cx="3175689" cy="675741"/>
          </a:xfrm>
        </p:spPr>
        <p:txBody>
          <a:bodyPr/>
          <a:lstStyle/>
          <a:p>
            <a:pPr>
              <a:lnSpc>
                <a:spcPct val="100000"/>
              </a:lnSpc>
              <a:spcBef>
                <a:spcPts val="0"/>
              </a:spcBef>
              <a:spcAft>
                <a:spcPts val="0"/>
              </a:spcAft>
            </a:pPr>
            <a:r>
              <a:rPr lang="en-US" sz="2000"/>
              <a:t>Tax</a:t>
            </a:r>
          </a:p>
          <a:p>
            <a:pPr>
              <a:lnSpc>
                <a:spcPct val="100000"/>
              </a:lnSpc>
              <a:spcBef>
                <a:spcPts val="0"/>
              </a:spcBef>
              <a:spcAft>
                <a:spcPts val="0"/>
              </a:spcAft>
            </a:pPr>
            <a:r>
              <a:rPr lang="en-US" sz="2000"/>
              <a:t>Savings </a:t>
            </a:r>
          </a:p>
        </p:txBody>
      </p:sp>
      <p:sp>
        <p:nvSpPr>
          <p:cNvPr id="6" name="Slide Number Placeholder 5">
            <a:extLst>
              <a:ext uri="{FF2B5EF4-FFF2-40B4-BE49-F238E27FC236}">
                <a16:creationId xmlns:a16="http://schemas.microsoft.com/office/drawing/2014/main" id="{375F96EC-EA86-9663-A8F6-10A7844DD69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1C7A0EC7-52D5-89B8-9571-687152DF1E8C}"/>
              </a:ext>
            </a:extLst>
          </p:cNvPr>
          <p:cNvSpPr>
            <a:spLocks noGrp="1"/>
          </p:cNvSpPr>
          <p:nvPr>
            <p:ph type="title"/>
          </p:nvPr>
        </p:nvSpPr>
        <p:spPr/>
        <p:txBody>
          <a:bodyPr/>
          <a:lstStyle/>
          <a:p>
            <a:r>
              <a:rPr lang="en-US"/>
              <a:t>Retirement Plans | </a:t>
            </a:r>
            <a:r>
              <a:rPr lang="en-US" b="1"/>
              <a:t>Why They Matter </a:t>
            </a:r>
          </a:p>
        </p:txBody>
      </p:sp>
      <p:pic>
        <p:nvPicPr>
          <p:cNvPr id="11" name="Graphic 10">
            <a:extLst>
              <a:ext uri="{FF2B5EF4-FFF2-40B4-BE49-F238E27FC236}">
                <a16:creationId xmlns:a16="http://schemas.microsoft.com/office/drawing/2014/main" id="{60B01D61-F708-C98D-F543-DB09EF107F1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20923" y="1318005"/>
            <a:ext cx="2110995" cy="2110995"/>
          </a:xfrm>
          <a:prstGeom prst="rect">
            <a:avLst/>
          </a:prstGeom>
        </p:spPr>
      </p:pic>
      <p:pic>
        <p:nvPicPr>
          <p:cNvPr id="13" name="Graphic 12">
            <a:extLst>
              <a:ext uri="{FF2B5EF4-FFF2-40B4-BE49-F238E27FC236}">
                <a16:creationId xmlns:a16="http://schemas.microsoft.com/office/drawing/2014/main" id="{D29CB6AA-65B7-0EF0-312E-688B82AB564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30053" y="1482811"/>
            <a:ext cx="1946189" cy="1946189"/>
          </a:xfrm>
          <a:prstGeom prst="rect">
            <a:avLst/>
          </a:prstGeom>
        </p:spPr>
      </p:pic>
      <p:pic>
        <p:nvPicPr>
          <p:cNvPr id="15" name="Graphic 14">
            <a:extLst>
              <a:ext uri="{FF2B5EF4-FFF2-40B4-BE49-F238E27FC236}">
                <a16:creationId xmlns:a16="http://schemas.microsoft.com/office/drawing/2014/main" id="{0A5ACCF8-5E71-9F0C-810C-CE8965EF168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37715" y="1502048"/>
            <a:ext cx="1926952" cy="1926952"/>
          </a:xfrm>
          <a:prstGeom prst="rect">
            <a:avLst/>
          </a:prstGeom>
        </p:spPr>
      </p:pic>
    </p:spTree>
    <p:extLst>
      <p:ext uri="{BB962C8B-B14F-4D97-AF65-F5344CB8AC3E}">
        <p14:creationId xmlns:p14="http://schemas.microsoft.com/office/powerpoint/2010/main" val="4087616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BDE09-D9BE-99B5-2F9E-1D6E41D2E965}"/>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603462D-EC11-438A-3681-E26A798AF940}"/>
              </a:ext>
            </a:extLst>
          </p:cNvPr>
          <p:cNvSpPr>
            <a:spLocks noGrp="1"/>
          </p:cNvSpPr>
          <p:nvPr>
            <p:ph type="body" sz="quarter" idx="24"/>
          </p:nvPr>
        </p:nvSpPr>
        <p:spPr>
          <a:xfrm>
            <a:off x="2899204" y="4745848"/>
            <a:ext cx="7589520" cy="1729095"/>
          </a:xfrm>
          <a:solidFill>
            <a:schemeClr val="bg1"/>
          </a:solidFill>
        </p:spPr>
        <p:txBody>
          <a:bodyPr vert="horz" lIns="182880" tIns="182880" rIns="182880" bIns="182880" rtlCol="0" anchor="t">
            <a:noAutofit/>
          </a:bodyPr>
          <a:lstStyle/>
          <a:p>
            <a:pPr marL="0" indent="0">
              <a:buNone/>
            </a:pPr>
            <a:r>
              <a:rPr lang="en-US" sz="2400" b="1">
                <a:solidFill>
                  <a:srgbClr val="3D9B35"/>
                </a:solidFill>
              </a:rPr>
              <a:t>Provide</a:t>
            </a:r>
          </a:p>
          <a:p>
            <a:r>
              <a:rPr lang="en-US" sz="2000"/>
              <a:t>Tax-advantaged savings</a:t>
            </a:r>
          </a:p>
          <a:p>
            <a:r>
              <a:rPr lang="en-US" sz="2000"/>
              <a:t>Income for retirement </a:t>
            </a:r>
          </a:p>
        </p:txBody>
      </p:sp>
      <p:sp>
        <p:nvSpPr>
          <p:cNvPr id="3" name="Text Placeholder 2">
            <a:extLst>
              <a:ext uri="{FF2B5EF4-FFF2-40B4-BE49-F238E27FC236}">
                <a16:creationId xmlns:a16="http://schemas.microsoft.com/office/drawing/2014/main" id="{B1DE19B2-F92E-9166-D6A7-A4F3DC233057}"/>
              </a:ext>
            </a:extLst>
          </p:cNvPr>
          <p:cNvSpPr>
            <a:spLocks noGrp="1"/>
          </p:cNvSpPr>
          <p:nvPr>
            <p:ph type="body" sz="quarter" idx="22"/>
          </p:nvPr>
        </p:nvSpPr>
        <p:spPr>
          <a:xfrm>
            <a:off x="2899204" y="2906490"/>
            <a:ext cx="7589520" cy="1729095"/>
          </a:xfrm>
        </p:spPr>
        <p:txBody>
          <a:bodyPr tIns="182880" bIns="182880" anchor="t"/>
          <a:lstStyle/>
          <a:p>
            <a:pPr marL="0" indent="0">
              <a:buNone/>
            </a:pPr>
            <a:r>
              <a:rPr lang="en-US" sz="2400" b="1">
                <a:solidFill>
                  <a:srgbClr val="3D9B35"/>
                </a:solidFill>
              </a:rPr>
              <a:t>Funded</a:t>
            </a:r>
          </a:p>
          <a:p>
            <a:r>
              <a:rPr lang="en-US" sz="2000"/>
              <a:t>By employer contributions and/or</a:t>
            </a:r>
          </a:p>
          <a:p>
            <a:r>
              <a:rPr lang="en-US" sz="2000"/>
              <a:t>Employee salary deferrals </a:t>
            </a:r>
          </a:p>
        </p:txBody>
      </p:sp>
      <p:sp>
        <p:nvSpPr>
          <p:cNvPr id="6" name="Text Placeholder 5">
            <a:extLst>
              <a:ext uri="{FF2B5EF4-FFF2-40B4-BE49-F238E27FC236}">
                <a16:creationId xmlns:a16="http://schemas.microsoft.com/office/drawing/2014/main" id="{9834AC5B-024A-E98A-26CE-1B0381252627}"/>
              </a:ext>
            </a:extLst>
          </p:cNvPr>
          <p:cNvSpPr>
            <a:spLocks noGrp="1"/>
          </p:cNvSpPr>
          <p:nvPr>
            <p:ph type="body" sz="quarter" idx="25"/>
          </p:nvPr>
        </p:nvSpPr>
        <p:spPr>
          <a:xfrm>
            <a:off x="2899204" y="1429459"/>
            <a:ext cx="7589520" cy="1365786"/>
          </a:xfrm>
          <a:solidFill>
            <a:schemeClr val="bg1"/>
          </a:solidFill>
        </p:spPr>
        <p:txBody>
          <a:bodyPr vert="horz" lIns="182880" tIns="182880" rIns="182880" bIns="182880" rtlCol="0" anchor="t">
            <a:noAutofit/>
          </a:bodyPr>
          <a:lstStyle/>
          <a:p>
            <a:pPr marL="0" indent="0">
              <a:buFont typeface="Arial" panose="020B0604020202020204" pitchFamily="34" charset="0"/>
              <a:buNone/>
            </a:pPr>
            <a:r>
              <a:rPr lang="en-US" sz="2400" b="1">
                <a:solidFill>
                  <a:srgbClr val="3D9B35"/>
                </a:solidFill>
              </a:rPr>
              <a:t>Established</a:t>
            </a:r>
          </a:p>
          <a:p>
            <a:r>
              <a:rPr lang="en-US" sz="2000"/>
              <a:t>For the benefit of the owner(s) and the employees</a:t>
            </a:r>
          </a:p>
        </p:txBody>
      </p:sp>
      <p:sp>
        <p:nvSpPr>
          <p:cNvPr id="8" name="Title 7">
            <a:extLst>
              <a:ext uri="{FF2B5EF4-FFF2-40B4-BE49-F238E27FC236}">
                <a16:creationId xmlns:a16="http://schemas.microsoft.com/office/drawing/2014/main" id="{716728E2-2B9C-9268-177C-9DAD391A22F5}"/>
              </a:ext>
            </a:extLst>
          </p:cNvPr>
          <p:cNvSpPr>
            <a:spLocks noGrp="1"/>
          </p:cNvSpPr>
          <p:nvPr>
            <p:ph type="title"/>
          </p:nvPr>
        </p:nvSpPr>
        <p:spPr>
          <a:xfrm>
            <a:off x="429741" y="431881"/>
            <a:ext cx="10237076" cy="501804"/>
          </a:xfrm>
        </p:spPr>
        <p:txBody>
          <a:bodyPr/>
          <a:lstStyle/>
          <a:p>
            <a:r>
              <a:rPr lang="en-US" b="1"/>
              <a:t>Qualified </a:t>
            </a:r>
            <a:r>
              <a:rPr lang="en-US"/>
              <a:t>Retirement Plans</a:t>
            </a:r>
          </a:p>
        </p:txBody>
      </p:sp>
      <p:pic>
        <p:nvPicPr>
          <p:cNvPr id="9" name="Graphic 8">
            <a:extLst>
              <a:ext uri="{FF2B5EF4-FFF2-40B4-BE49-F238E27FC236}">
                <a16:creationId xmlns:a16="http://schemas.microsoft.com/office/drawing/2014/main" id="{50CE7ACC-7263-8C33-6827-B2A39092707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3977" y="1361850"/>
            <a:ext cx="1635227" cy="1635227"/>
          </a:xfrm>
          <a:prstGeom prst="rect">
            <a:avLst/>
          </a:prstGeom>
        </p:spPr>
      </p:pic>
      <p:pic>
        <p:nvPicPr>
          <p:cNvPr id="10" name="Graphic 9">
            <a:extLst>
              <a:ext uri="{FF2B5EF4-FFF2-40B4-BE49-F238E27FC236}">
                <a16:creationId xmlns:a16="http://schemas.microsoft.com/office/drawing/2014/main" id="{DAA56C6D-BF2A-C504-5B09-4E3124D3B5C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01073" y="3107340"/>
            <a:ext cx="1498131" cy="1498131"/>
          </a:xfrm>
          <a:prstGeom prst="rect">
            <a:avLst/>
          </a:prstGeom>
        </p:spPr>
      </p:pic>
      <p:pic>
        <p:nvPicPr>
          <p:cNvPr id="12" name="Graphic 11" descr="Vacation outline">
            <a:extLst>
              <a:ext uri="{FF2B5EF4-FFF2-40B4-BE49-F238E27FC236}">
                <a16:creationId xmlns:a16="http://schemas.microsoft.com/office/drawing/2014/main" id="{1DA2EBD6-5FF3-9671-B3A6-6E296A47AC5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24859" y="4923222"/>
            <a:ext cx="1374345" cy="1374345"/>
          </a:xfrm>
          <a:prstGeom prst="rect">
            <a:avLst/>
          </a:prstGeom>
        </p:spPr>
      </p:pic>
      <p:sp>
        <p:nvSpPr>
          <p:cNvPr id="19" name="Slide Number Placeholder 5">
            <a:extLst>
              <a:ext uri="{FF2B5EF4-FFF2-40B4-BE49-F238E27FC236}">
                <a16:creationId xmlns:a16="http://schemas.microsoft.com/office/drawing/2014/main" id="{B18ADF01-0A16-7B3C-B9DA-E393E8539E86}"/>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587564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Close-up of a tax form and a check&#10;&#10;AI-generated content may be incorrect.">
            <a:extLst>
              <a:ext uri="{FF2B5EF4-FFF2-40B4-BE49-F238E27FC236}">
                <a16:creationId xmlns:a16="http://schemas.microsoft.com/office/drawing/2014/main" id="{E7B8B29D-27FA-D7FA-4E5C-9ECFC78505BB}"/>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p:blipFill>
        <p:spPr>
          <a:xfrm>
            <a:off x="120650" y="540969"/>
            <a:ext cx="11950700" cy="5776063"/>
          </a:xfrm>
          <a:noFill/>
        </p:spPr>
      </p:pic>
      <p:sp>
        <p:nvSpPr>
          <p:cNvPr id="6" name="Slide Number Placeholder 5" hidden="1">
            <a:extLst>
              <a:ext uri="{FF2B5EF4-FFF2-40B4-BE49-F238E27FC236}">
                <a16:creationId xmlns:a16="http://schemas.microsoft.com/office/drawing/2014/main" id="{9E059FB8-33C6-29E8-6FBC-4F684478F8E5}"/>
              </a:ext>
            </a:extLst>
          </p:cNvPr>
          <p:cNvSpPr>
            <a:spLocks noGrp="1"/>
          </p:cNvSpPr>
          <p:nvPr>
            <p:ph type="sldNum" sz="quarter" idx="4"/>
          </p:nvPr>
        </p:nvSpPr>
        <p:spPr/>
        <p:txBody>
          <a:bodyPr/>
          <a:lstStyle/>
          <a:p>
            <a:pPr>
              <a:spcAft>
                <a:spcPts val="600"/>
              </a:spcAft>
            </a:pPr>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spcAft>
                  <a:spcPts val="600"/>
                </a:spcAft>
              </a:pPr>
              <a:t>6</a:t>
            </a:fld>
            <a:endParaRPr lang="en-US">
              <a:latin typeface="Aptos Light" panose="020B0004020202020204" pitchFamily="34" charset="0"/>
            </a:endParaRPr>
          </a:p>
        </p:txBody>
      </p:sp>
      <p:sp>
        <p:nvSpPr>
          <p:cNvPr id="13" name="TextBox 12">
            <a:extLst>
              <a:ext uri="{FF2B5EF4-FFF2-40B4-BE49-F238E27FC236}">
                <a16:creationId xmlns:a16="http://schemas.microsoft.com/office/drawing/2014/main" id="{34B1F19C-E2C8-9E60-A30F-88CD373C2369}"/>
              </a:ext>
            </a:extLst>
          </p:cNvPr>
          <p:cNvSpPr txBox="1"/>
          <p:nvPr/>
        </p:nvSpPr>
        <p:spPr>
          <a:xfrm>
            <a:off x="9185190" y="3656884"/>
            <a:ext cx="3373395" cy="523220"/>
          </a:xfrm>
          <a:prstGeom prst="rect">
            <a:avLst/>
          </a:prstGeom>
          <a:noFill/>
        </p:spPr>
        <p:txBody>
          <a:bodyPr wrap="square" rtlCol="0">
            <a:spAutoFit/>
          </a:bodyPr>
          <a:lstStyle/>
          <a:p>
            <a:r>
              <a:rPr lang="en-US" sz="2800">
                <a:solidFill>
                  <a:schemeClr val="bg2"/>
                </a:solidFill>
              </a:rPr>
              <a:t>Tax Advantages</a:t>
            </a:r>
          </a:p>
        </p:txBody>
      </p:sp>
      <p:sp>
        <p:nvSpPr>
          <p:cNvPr id="14" name="TextBox 13">
            <a:extLst>
              <a:ext uri="{FF2B5EF4-FFF2-40B4-BE49-F238E27FC236}">
                <a16:creationId xmlns:a16="http://schemas.microsoft.com/office/drawing/2014/main" id="{6BD36DA1-6D48-85C6-E4FD-5613B31F84BD}"/>
              </a:ext>
            </a:extLst>
          </p:cNvPr>
          <p:cNvSpPr txBox="1"/>
          <p:nvPr/>
        </p:nvSpPr>
        <p:spPr>
          <a:xfrm>
            <a:off x="7915335" y="2000787"/>
            <a:ext cx="3862344" cy="1200329"/>
          </a:xfrm>
          <a:prstGeom prst="rect">
            <a:avLst/>
          </a:prstGeom>
          <a:noFill/>
        </p:spPr>
        <p:txBody>
          <a:bodyPr wrap="square" rtlCol="0">
            <a:spAutoFit/>
          </a:bodyPr>
          <a:lstStyle/>
          <a:p>
            <a:pPr algn="r"/>
            <a:r>
              <a:rPr lang="en-US" sz="3600">
                <a:solidFill>
                  <a:schemeClr val="bg2"/>
                </a:solidFill>
              </a:rPr>
              <a:t>Qualified Retirement Plans</a:t>
            </a:r>
          </a:p>
        </p:txBody>
      </p:sp>
      <p:sp>
        <p:nvSpPr>
          <p:cNvPr id="16" name="Slide Number Placeholder 7">
            <a:extLst>
              <a:ext uri="{FF2B5EF4-FFF2-40B4-BE49-F238E27FC236}">
                <a16:creationId xmlns:a16="http://schemas.microsoft.com/office/drawing/2014/main" id="{3D09EE07-2357-080C-CCE8-42FDEB8BDAA5}"/>
              </a:ext>
            </a:extLst>
          </p:cNvPr>
          <p:cNvSpPr txBox="1">
            <a:spLocks/>
          </p:cNvSpPr>
          <p:nvPr/>
        </p:nvSpPr>
        <p:spPr>
          <a:xfrm>
            <a:off x="9988979" y="6456760"/>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6</a:t>
            </a:fld>
            <a:endParaRPr lang="en-US">
              <a:latin typeface="Aptos Light" panose="020B0004020202020204" pitchFamily="34" charset="0"/>
            </a:endParaRPr>
          </a:p>
        </p:txBody>
      </p:sp>
    </p:spTree>
    <p:extLst>
      <p:ext uri="{BB962C8B-B14F-4D97-AF65-F5344CB8AC3E}">
        <p14:creationId xmlns:p14="http://schemas.microsoft.com/office/powerpoint/2010/main" val="1022971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F9A5CED-E918-6C28-8EE0-9FE4D7B11AC7}"/>
              </a:ext>
            </a:extLst>
          </p:cNvPr>
          <p:cNvSpPr>
            <a:spLocks noGrp="1"/>
          </p:cNvSpPr>
          <p:nvPr>
            <p:ph type="body" sz="quarter" idx="19"/>
          </p:nvPr>
        </p:nvSpPr>
        <p:spPr>
          <a:xfrm>
            <a:off x="1225769" y="3903107"/>
            <a:ext cx="2990997" cy="2114896"/>
          </a:xfrm>
          <a:solidFill>
            <a:schemeClr val="bg2">
              <a:lumMod val="95000"/>
            </a:schemeClr>
          </a:solidFill>
        </p:spPr>
        <p:txBody>
          <a:bodyPr/>
          <a:lstStyle/>
          <a:p>
            <a:r>
              <a:rPr lang="en-US" sz="2400"/>
              <a:t>Tax-Deductible Contributions </a:t>
            </a:r>
          </a:p>
        </p:txBody>
      </p:sp>
      <p:sp>
        <p:nvSpPr>
          <p:cNvPr id="4" name="Title 3">
            <a:extLst>
              <a:ext uri="{FF2B5EF4-FFF2-40B4-BE49-F238E27FC236}">
                <a16:creationId xmlns:a16="http://schemas.microsoft.com/office/drawing/2014/main" id="{983267F5-5CD8-4A83-E650-62226E68AF2A}"/>
              </a:ext>
            </a:extLst>
          </p:cNvPr>
          <p:cNvSpPr>
            <a:spLocks noGrp="1"/>
          </p:cNvSpPr>
          <p:nvPr>
            <p:ph type="title"/>
          </p:nvPr>
        </p:nvSpPr>
        <p:spPr/>
        <p:txBody>
          <a:bodyPr/>
          <a:lstStyle/>
          <a:p>
            <a:r>
              <a:rPr lang="en-US"/>
              <a:t>Qualified Retirement Plans | </a:t>
            </a:r>
            <a:r>
              <a:rPr lang="en-US" b="1"/>
              <a:t>Tax Advantages</a:t>
            </a:r>
          </a:p>
        </p:txBody>
      </p:sp>
      <p:sp>
        <p:nvSpPr>
          <p:cNvPr id="11" name="Snip Diagonal Corner Rectangle 10"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679D4517-312F-627D-76EF-420F2AE581BA}"/>
              </a:ext>
            </a:extLst>
          </p:cNvPr>
          <p:cNvSpPr>
            <a:spLocks noChangeAspect="1"/>
          </p:cNvSpPr>
          <p:nvPr/>
        </p:nvSpPr>
        <p:spPr>
          <a:xfrm>
            <a:off x="1615926" y="1559030"/>
            <a:ext cx="2210683" cy="2260629"/>
          </a:xfrm>
          <a:prstGeom prst="snip2DiagRect">
            <a:avLst/>
          </a:prstGeom>
          <a:solidFill>
            <a:srgbClr val="3D9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12" name="Snip Diagonal Corner Rectangle 11"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DA077FE5-8BEC-202A-777E-A653B2410E23}"/>
              </a:ext>
            </a:extLst>
          </p:cNvPr>
          <p:cNvSpPr>
            <a:spLocks noChangeAspect="1"/>
          </p:cNvSpPr>
          <p:nvPr/>
        </p:nvSpPr>
        <p:spPr>
          <a:xfrm>
            <a:off x="4988738" y="1556464"/>
            <a:ext cx="2214524" cy="2263195"/>
          </a:xfrm>
          <a:prstGeom prst="snip2DiagRect">
            <a:avLst/>
          </a:prstGeom>
          <a:solidFill>
            <a:srgbClr val="006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25" name="Text Placeholder 6">
            <a:extLst>
              <a:ext uri="{FF2B5EF4-FFF2-40B4-BE49-F238E27FC236}">
                <a16:creationId xmlns:a16="http://schemas.microsoft.com/office/drawing/2014/main" id="{13D49674-5027-35B3-0C93-03A176851BA7}"/>
              </a:ext>
            </a:extLst>
          </p:cNvPr>
          <p:cNvSpPr txBox="1">
            <a:spLocks/>
          </p:cNvSpPr>
          <p:nvPr/>
        </p:nvSpPr>
        <p:spPr>
          <a:xfrm>
            <a:off x="4600501" y="3903107"/>
            <a:ext cx="2990997" cy="2114896"/>
          </a:xfrm>
          <a:prstGeom prst="rect">
            <a:avLst/>
          </a:prstGeom>
          <a:solidFill>
            <a:schemeClr val="bg2">
              <a:lumMod val="95000"/>
            </a:schemeClr>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anose="020B0604020202020204"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tabLst/>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en-US" sz="2400"/>
              <a:t>Tax-Deferred</a:t>
            </a:r>
          </a:p>
          <a:p>
            <a:pPr>
              <a:lnSpc>
                <a:spcPct val="100000"/>
              </a:lnSpc>
              <a:spcBef>
                <a:spcPts val="0"/>
              </a:spcBef>
              <a:spcAft>
                <a:spcPts val="0"/>
              </a:spcAft>
            </a:pPr>
            <a:r>
              <a:rPr lang="en-US" sz="2400"/>
              <a:t>Growth </a:t>
            </a:r>
          </a:p>
        </p:txBody>
      </p:sp>
      <p:sp>
        <p:nvSpPr>
          <p:cNvPr id="2" name="Snip Diagonal Corner Rectangle 10"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CC2B1B38-5C2E-6352-377C-72EDDF8CB09D}"/>
              </a:ext>
            </a:extLst>
          </p:cNvPr>
          <p:cNvSpPr>
            <a:spLocks noChangeAspect="1"/>
          </p:cNvSpPr>
          <p:nvPr/>
        </p:nvSpPr>
        <p:spPr>
          <a:xfrm>
            <a:off x="8365390" y="1559030"/>
            <a:ext cx="2210683" cy="2260629"/>
          </a:xfrm>
          <a:prstGeom prst="snip2DiagRect">
            <a:avLst/>
          </a:prstGeom>
          <a:solidFill>
            <a:srgbClr val="00A8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9" name="Text Placeholder 6">
            <a:extLst>
              <a:ext uri="{FF2B5EF4-FFF2-40B4-BE49-F238E27FC236}">
                <a16:creationId xmlns:a16="http://schemas.microsoft.com/office/drawing/2014/main" id="{18628368-CD57-19F3-4ED0-5961EEE2D765}"/>
              </a:ext>
            </a:extLst>
          </p:cNvPr>
          <p:cNvSpPr txBox="1">
            <a:spLocks/>
          </p:cNvSpPr>
          <p:nvPr/>
        </p:nvSpPr>
        <p:spPr>
          <a:xfrm>
            <a:off x="7975233" y="3903107"/>
            <a:ext cx="2990997" cy="2114896"/>
          </a:xfrm>
          <a:prstGeom prst="rect">
            <a:avLst/>
          </a:prstGeom>
          <a:solidFill>
            <a:schemeClr val="bg2">
              <a:lumMod val="95000"/>
            </a:schemeClr>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anose="020B0604020202020204"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tabLst/>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t>Additional Income Tax Credits </a:t>
            </a:r>
          </a:p>
        </p:txBody>
      </p:sp>
      <p:sp>
        <p:nvSpPr>
          <p:cNvPr id="3" name="Slide Number Placeholder 5">
            <a:extLst>
              <a:ext uri="{FF2B5EF4-FFF2-40B4-BE49-F238E27FC236}">
                <a16:creationId xmlns:a16="http://schemas.microsoft.com/office/drawing/2014/main" id="{AD66DF37-3CC8-2D6D-4E97-BA7215867C09}"/>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pic>
        <p:nvPicPr>
          <p:cNvPr id="10" name="Graphic 9">
            <a:extLst>
              <a:ext uri="{FF2B5EF4-FFF2-40B4-BE49-F238E27FC236}">
                <a16:creationId xmlns:a16="http://schemas.microsoft.com/office/drawing/2014/main" id="{0A18D739-F00B-6116-3AF3-5CC47FA1167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55025" y="1844623"/>
            <a:ext cx="1732483" cy="1732483"/>
          </a:xfrm>
          <a:prstGeom prst="rect">
            <a:avLst/>
          </a:prstGeom>
        </p:spPr>
      </p:pic>
      <p:grpSp>
        <p:nvGrpSpPr>
          <p:cNvPr id="17" name="Group 16">
            <a:extLst>
              <a:ext uri="{FF2B5EF4-FFF2-40B4-BE49-F238E27FC236}">
                <a16:creationId xmlns:a16="http://schemas.microsoft.com/office/drawing/2014/main" id="{5814F0F1-6DC8-4555-1871-B07DEB0FECB3}"/>
              </a:ext>
            </a:extLst>
          </p:cNvPr>
          <p:cNvGrpSpPr/>
          <p:nvPr/>
        </p:nvGrpSpPr>
        <p:grpSpPr>
          <a:xfrm>
            <a:off x="5487972" y="2140009"/>
            <a:ext cx="1216054" cy="1093538"/>
            <a:chOff x="9775500" y="400504"/>
            <a:chExt cx="1216054" cy="1093538"/>
          </a:xfrm>
        </p:grpSpPr>
        <p:sp>
          <p:nvSpPr>
            <p:cNvPr id="15" name="Graphic 38">
              <a:extLst>
                <a:ext uri="{FF2B5EF4-FFF2-40B4-BE49-F238E27FC236}">
                  <a16:creationId xmlns:a16="http://schemas.microsoft.com/office/drawing/2014/main" id="{974A6992-2697-444E-C19F-716F765E1AC1}"/>
                </a:ext>
              </a:extLst>
            </p:cNvPr>
            <p:cNvSpPr>
              <a:spLocks noChangeAspect="1"/>
            </p:cNvSpPr>
            <p:nvPr/>
          </p:nvSpPr>
          <p:spPr>
            <a:xfrm rot="371705" flipH="1">
              <a:off x="9775500" y="400504"/>
              <a:ext cx="1216054" cy="1093538"/>
            </a:xfrm>
            <a:custGeom>
              <a:avLst/>
              <a:gdLst>
                <a:gd name="connsiteX0" fmla="*/ 330613 w 652388"/>
                <a:gd name="connsiteY0" fmla="*/ 636678 h 636916"/>
                <a:gd name="connsiteX1" fmla="*/ 274268 w 652388"/>
                <a:gd name="connsiteY1" fmla="*/ 632161 h 636916"/>
                <a:gd name="connsiteX2" fmla="*/ 30105 w 652388"/>
                <a:gd name="connsiteY2" fmla="*/ 478341 h 636916"/>
                <a:gd name="connsiteX3" fmla="*/ 22497 w 652388"/>
                <a:gd name="connsiteY3" fmla="*/ 467880 h 636916"/>
                <a:gd name="connsiteX4" fmla="*/ 114742 w 652388"/>
                <a:gd name="connsiteY4" fmla="*/ 401312 h 636916"/>
                <a:gd name="connsiteX5" fmla="*/ 121161 w 652388"/>
                <a:gd name="connsiteY5" fmla="*/ 411535 h 636916"/>
                <a:gd name="connsiteX6" fmla="*/ 292337 w 652388"/>
                <a:gd name="connsiteY6" fmla="*/ 520422 h 636916"/>
                <a:gd name="connsiteX7" fmla="*/ 329425 w 652388"/>
                <a:gd name="connsiteY7" fmla="*/ 523512 h 636916"/>
                <a:gd name="connsiteX8" fmla="*/ 478490 w 652388"/>
                <a:gd name="connsiteY8" fmla="*/ 467405 h 636916"/>
                <a:gd name="connsiteX9" fmla="*/ 534598 w 652388"/>
                <a:gd name="connsiteY9" fmla="*/ 292425 h 636916"/>
                <a:gd name="connsiteX10" fmla="*/ 375309 w 652388"/>
                <a:gd name="connsiteY10" fmla="*/ 148590 h 636916"/>
                <a:gd name="connsiteX11" fmla="*/ 328949 w 652388"/>
                <a:gd name="connsiteY11" fmla="*/ 144073 h 636916"/>
                <a:gd name="connsiteX12" fmla="*/ 216496 w 652388"/>
                <a:gd name="connsiteY12" fmla="*/ 167372 h 636916"/>
                <a:gd name="connsiteX13" fmla="*/ 238606 w 652388"/>
                <a:gd name="connsiteY13" fmla="*/ 214445 h 636916"/>
                <a:gd name="connsiteX14" fmla="*/ 238606 w 652388"/>
                <a:gd name="connsiteY14" fmla="*/ 238695 h 636916"/>
                <a:gd name="connsiteX15" fmla="*/ 219587 w 652388"/>
                <a:gd name="connsiteY15" fmla="*/ 253673 h 636916"/>
                <a:gd name="connsiteX16" fmla="*/ 33671 w 652388"/>
                <a:gd name="connsiteY16" fmla="*/ 293852 h 636916"/>
                <a:gd name="connsiteX17" fmla="*/ 27727 w 652388"/>
                <a:gd name="connsiteY17" fmla="*/ 294565 h 636916"/>
                <a:gd name="connsiteX18" fmla="*/ 7757 w 652388"/>
                <a:gd name="connsiteY18" fmla="*/ 286006 h 636916"/>
                <a:gd name="connsiteX19" fmla="*/ 862 w 652388"/>
                <a:gd name="connsiteY19" fmla="*/ 259854 h 636916"/>
                <a:gd name="connsiteX20" fmla="*/ 91681 w 652388"/>
                <a:gd name="connsiteY20" fmla="*/ 15453 h 636916"/>
                <a:gd name="connsiteX21" fmla="*/ 116644 w 652388"/>
                <a:gd name="connsiteY21" fmla="*/ 0 h 636916"/>
                <a:gd name="connsiteX22" fmla="*/ 141607 w 652388"/>
                <a:gd name="connsiteY22" fmla="*/ 15691 h 636916"/>
                <a:gd name="connsiteX23" fmla="*/ 165857 w 652388"/>
                <a:gd name="connsiteY23" fmla="*/ 65380 h 636916"/>
                <a:gd name="connsiteX24" fmla="*/ 327285 w 652388"/>
                <a:gd name="connsiteY24" fmla="*/ 30907 h 636916"/>
                <a:gd name="connsiteX25" fmla="*/ 397657 w 652388"/>
                <a:gd name="connsiteY25" fmla="*/ 37801 h 636916"/>
                <a:gd name="connsiteX26" fmla="*/ 645149 w 652388"/>
                <a:gd name="connsiteY26" fmla="*/ 266511 h 636916"/>
                <a:gd name="connsiteX27" fmla="*/ 556232 w 652388"/>
                <a:gd name="connsiteY27" fmla="*/ 550140 h 636916"/>
                <a:gd name="connsiteX28" fmla="*/ 331089 w 652388"/>
                <a:gd name="connsiteY28" fmla="*/ 636916 h 636916"/>
                <a:gd name="connsiteX29" fmla="*/ 57683 w 652388"/>
                <a:gd name="connsiteY29" fmla="*/ 473111 h 636916"/>
                <a:gd name="connsiteX30" fmla="*/ 278310 w 652388"/>
                <a:gd name="connsiteY30" fmla="*/ 608149 h 636916"/>
                <a:gd name="connsiteX31" fmla="*/ 330613 w 652388"/>
                <a:gd name="connsiteY31" fmla="*/ 612429 h 636916"/>
                <a:gd name="connsiteX32" fmla="*/ 539353 w 652388"/>
                <a:gd name="connsiteY32" fmla="*/ 532309 h 636916"/>
                <a:gd name="connsiteX33" fmla="*/ 621374 w 652388"/>
                <a:gd name="connsiteY33" fmla="*/ 271741 h 636916"/>
                <a:gd name="connsiteX34" fmla="*/ 392664 w 652388"/>
                <a:gd name="connsiteY34" fmla="*/ 61100 h 636916"/>
                <a:gd name="connsiteX35" fmla="*/ 327047 w 652388"/>
                <a:gd name="connsiteY35" fmla="*/ 54681 h 636916"/>
                <a:gd name="connsiteX36" fmla="*/ 165381 w 652388"/>
                <a:gd name="connsiteY36" fmla="*/ 92245 h 636916"/>
                <a:gd name="connsiteX37" fmla="*/ 153970 w 652388"/>
                <a:gd name="connsiteY37" fmla="*/ 97713 h 636916"/>
                <a:gd name="connsiteX38" fmla="*/ 119734 w 652388"/>
                <a:gd name="connsiteY38" fmla="*/ 25676 h 636916"/>
                <a:gd name="connsiteX39" fmla="*/ 116406 w 652388"/>
                <a:gd name="connsiteY39" fmla="*/ 23774 h 636916"/>
                <a:gd name="connsiteX40" fmla="*/ 113078 w 652388"/>
                <a:gd name="connsiteY40" fmla="*/ 25914 h 636916"/>
                <a:gd name="connsiteX41" fmla="*/ 23924 w 652388"/>
                <a:gd name="connsiteY41" fmla="*/ 265798 h 636916"/>
                <a:gd name="connsiteX42" fmla="*/ 24875 w 652388"/>
                <a:gd name="connsiteY42" fmla="*/ 269126 h 636916"/>
                <a:gd name="connsiteX43" fmla="*/ 24875 w 652388"/>
                <a:gd name="connsiteY43" fmla="*/ 269126 h 636916"/>
                <a:gd name="connsiteX44" fmla="*/ 27252 w 652388"/>
                <a:gd name="connsiteY44" fmla="*/ 270315 h 636916"/>
                <a:gd name="connsiteX45" fmla="*/ 213881 w 652388"/>
                <a:gd name="connsiteY45" fmla="*/ 229898 h 636916"/>
                <a:gd name="connsiteX46" fmla="*/ 216258 w 652388"/>
                <a:gd name="connsiteY46" fmla="*/ 227997 h 636916"/>
                <a:gd name="connsiteX47" fmla="*/ 216258 w 652388"/>
                <a:gd name="connsiteY47" fmla="*/ 224906 h 636916"/>
                <a:gd name="connsiteX48" fmla="*/ 182261 w 652388"/>
                <a:gd name="connsiteY48" fmla="*/ 155247 h 636916"/>
                <a:gd name="connsiteX49" fmla="*/ 193673 w 652388"/>
                <a:gd name="connsiteY49" fmla="*/ 150730 h 636916"/>
                <a:gd name="connsiteX50" fmla="*/ 328236 w 652388"/>
                <a:gd name="connsiteY50" fmla="*/ 119823 h 636916"/>
                <a:gd name="connsiteX51" fmla="*/ 379113 w 652388"/>
                <a:gd name="connsiteY51" fmla="*/ 124816 h 636916"/>
                <a:gd name="connsiteX52" fmla="*/ 557421 w 652388"/>
                <a:gd name="connsiteY52" fmla="*/ 286719 h 636916"/>
                <a:gd name="connsiteX53" fmla="*/ 494419 w 652388"/>
                <a:gd name="connsiteY53" fmla="*/ 484998 h 636916"/>
                <a:gd name="connsiteX54" fmla="*/ 328711 w 652388"/>
                <a:gd name="connsiteY54" fmla="*/ 547524 h 636916"/>
                <a:gd name="connsiteX55" fmla="*/ 287819 w 652388"/>
                <a:gd name="connsiteY55" fmla="*/ 544196 h 636916"/>
                <a:gd name="connsiteX56" fmla="*/ 108798 w 652388"/>
                <a:gd name="connsiteY56" fmla="*/ 435785 h 636916"/>
                <a:gd name="connsiteX57" fmla="*/ 108323 w 652388"/>
                <a:gd name="connsiteY57" fmla="*/ 435309 h 636916"/>
                <a:gd name="connsiteX58" fmla="*/ 56494 w 652388"/>
                <a:gd name="connsiteY58" fmla="*/ 473348 h 6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52388" h="636916">
                  <a:moveTo>
                    <a:pt x="330613" y="636678"/>
                  </a:moveTo>
                  <a:cubicBezTo>
                    <a:pt x="311832" y="636678"/>
                    <a:pt x="292812" y="635014"/>
                    <a:pt x="274268" y="632161"/>
                  </a:cubicBezTo>
                  <a:cubicBezTo>
                    <a:pt x="178933" y="616470"/>
                    <a:pt x="90016" y="560363"/>
                    <a:pt x="30105" y="478341"/>
                  </a:cubicBezTo>
                  <a:lnTo>
                    <a:pt x="22497" y="467880"/>
                  </a:lnTo>
                  <a:lnTo>
                    <a:pt x="114742" y="401312"/>
                  </a:lnTo>
                  <a:lnTo>
                    <a:pt x="121161" y="411535"/>
                  </a:lnTo>
                  <a:cubicBezTo>
                    <a:pt x="163717" y="469782"/>
                    <a:pt x="226006" y="509485"/>
                    <a:pt x="292337" y="520422"/>
                  </a:cubicBezTo>
                  <a:cubicBezTo>
                    <a:pt x="304461" y="522324"/>
                    <a:pt x="316824" y="523512"/>
                    <a:pt x="329425" y="523512"/>
                  </a:cubicBezTo>
                  <a:cubicBezTo>
                    <a:pt x="385770" y="523512"/>
                    <a:pt x="439976" y="503066"/>
                    <a:pt x="478490" y="467405"/>
                  </a:cubicBezTo>
                  <a:cubicBezTo>
                    <a:pt x="526277" y="422947"/>
                    <a:pt x="548625" y="352574"/>
                    <a:pt x="534598" y="292425"/>
                  </a:cubicBezTo>
                  <a:cubicBezTo>
                    <a:pt x="518193" y="223242"/>
                    <a:pt x="452814" y="164043"/>
                    <a:pt x="375309" y="148590"/>
                  </a:cubicBezTo>
                  <a:cubicBezTo>
                    <a:pt x="360569" y="145737"/>
                    <a:pt x="344878" y="144073"/>
                    <a:pt x="328949" y="144073"/>
                  </a:cubicBezTo>
                  <a:cubicBezTo>
                    <a:pt x="292337" y="144073"/>
                    <a:pt x="253347" y="152156"/>
                    <a:pt x="216496" y="167372"/>
                  </a:cubicBezTo>
                  <a:lnTo>
                    <a:pt x="238606" y="214445"/>
                  </a:lnTo>
                  <a:cubicBezTo>
                    <a:pt x="242410" y="222291"/>
                    <a:pt x="242410" y="231087"/>
                    <a:pt x="238606" y="238695"/>
                  </a:cubicBezTo>
                  <a:cubicBezTo>
                    <a:pt x="234802" y="246303"/>
                    <a:pt x="227908" y="251771"/>
                    <a:pt x="219587" y="253673"/>
                  </a:cubicBezTo>
                  <a:lnTo>
                    <a:pt x="33671" y="293852"/>
                  </a:lnTo>
                  <a:cubicBezTo>
                    <a:pt x="31769" y="294327"/>
                    <a:pt x="29629" y="294565"/>
                    <a:pt x="27727" y="294565"/>
                  </a:cubicBezTo>
                  <a:cubicBezTo>
                    <a:pt x="20120" y="294565"/>
                    <a:pt x="12987" y="291474"/>
                    <a:pt x="7757" y="286006"/>
                  </a:cubicBezTo>
                  <a:cubicBezTo>
                    <a:pt x="1100" y="279111"/>
                    <a:pt x="-1515" y="269126"/>
                    <a:pt x="862" y="259854"/>
                  </a:cubicBezTo>
                  <a:cubicBezTo>
                    <a:pt x="22735" y="175931"/>
                    <a:pt x="53404" y="93671"/>
                    <a:pt x="91681" y="15453"/>
                  </a:cubicBezTo>
                  <a:cubicBezTo>
                    <a:pt x="96435" y="5944"/>
                    <a:pt x="105945" y="0"/>
                    <a:pt x="116644" y="0"/>
                  </a:cubicBezTo>
                  <a:cubicBezTo>
                    <a:pt x="127342" y="0"/>
                    <a:pt x="136852" y="5944"/>
                    <a:pt x="141607" y="15691"/>
                  </a:cubicBezTo>
                  <a:lnTo>
                    <a:pt x="165857" y="65380"/>
                  </a:lnTo>
                  <a:cubicBezTo>
                    <a:pt x="219349" y="42794"/>
                    <a:pt x="273317" y="30907"/>
                    <a:pt x="327285" y="30907"/>
                  </a:cubicBezTo>
                  <a:cubicBezTo>
                    <a:pt x="381253" y="30907"/>
                    <a:pt x="374596" y="33284"/>
                    <a:pt x="397657" y="37801"/>
                  </a:cubicBezTo>
                  <a:cubicBezTo>
                    <a:pt x="519144" y="62051"/>
                    <a:pt x="618521" y="154058"/>
                    <a:pt x="645149" y="266511"/>
                  </a:cubicBezTo>
                  <a:cubicBezTo>
                    <a:pt x="668685" y="366601"/>
                    <a:pt x="633737" y="477865"/>
                    <a:pt x="556232" y="550140"/>
                  </a:cubicBezTo>
                  <a:cubicBezTo>
                    <a:pt x="497272" y="605296"/>
                    <a:pt x="415250" y="636916"/>
                    <a:pt x="331089" y="636916"/>
                  </a:cubicBezTo>
                  <a:close/>
                  <a:moveTo>
                    <a:pt x="57683" y="473111"/>
                  </a:moveTo>
                  <a:cubicBezTo>
                    <a:pt x="113078" y="545147"/>
                    <a:pt x="193673" y="594122"/>
                    <a:pt x="278310" y="608149"/>
                  </a:cubicBezTo>
                  <a:cubicBezTo>
                    <a:pt x="295665" y="611002"/>
                    <a:pt x="313258" y="612429"/>
                    <a:pt x="330613" y="612429"/>
                  </a:cubicBezTo>
                  <a:cubicBezTo>
                    <a:pt x="408593" y="612429"/>
                    <a:pt x="484671" y="583186"/>
                    <a:pt x="539353" y="532309"/>
                  </a:cubicBezTo>
                  <a:cubicBezTo>
                    <a:pt x="610676" y="465741"/>
                    <a:pt x="643009" y="363511"/>
                    <a:pt x="621374" y="271741"/>
                  </a:cubicBezTo>
                  <a:cubicBezTo>
                    <a:pt x="596887" y="168085"/>
                    <a:pt x="505117" y="83448"/>
                    <a:pt x="392664" y="61100"/>
                  </a:cubicBezTo>
                  <a:cubicBezTo>
                    <a:pt x="371268" y="56821"/>
                    <a:pt x="349157" y="54681"/>
                    <a:pt x="327047" y="54681"/>
                  </a:cubicBezTo>
                  <a:cubicBezTo>
                    <a:pt x="272604" y="54681"/>
                    <a:pt x="218398" y="67282"/>
                    <a:pt x="165381" y="92245"/>
                  </a:cubicBezTo>
                  <a:lnTo>
                    <a:pt x="153970" y="97713"/>
                  </a:lnTo>
                  <a:lnTo>
                    <a:pt x="119734" y="25676"/>
                  </a:lnTo>
                  <a:cubicBezTo>
                    <a:pt x="119021" y="24250"/>
                    <a:pt x="117832" y="23774"/>
                    <a:pt x="116406" y="23774"/>
                  </a:cubicBezTo>
                  <a:cubicBezTo>
                    <a:pt x="114980" y="23774"/>
                    <a:pt x="113791" y="24488"/>
                    <a:pt x="113078" y="25914"/>
                  </a:cubicBezTo>
                  <a:cubicBezTo>
                    <a:pt x="75514" y="102705"/>
                    <a:pt x="45558" y="183301"/>
                    <a:pt x="23924" y="265798"/>
                  </a:cubicBezTo>
                  <a:cubicBezTo>
                    <a:pt x="23686" y="266987"/>
                    <a:pt x="23924" y="268413"/>
                    <a:pt x="24875" y="269126"/>
                  </a:cubicBezTo>
                  <a:lnTo>
                    <a:pt x="24875" y="269126"/>
                  </a:lnTo>
                  <a:cubicBezTo>
                    <a:pt x="24875" y="269126"/>
                    <a:pt x="27252" y="270315"/>
                    <a:pt x="27252" y="270315"/>
                  </a:cubicBezTo>
                  <a:lnTo>
                    <a:pt x="213881" y="229898"/>
                  </a:lnTo>
                  <a:cubicBezTo>
                    <a:pt x="215307" y="229661"/>
                    <a:pt x="216021" y="228472"/>
                    <a:pt x="216258" y="227997"/>
                  </a:cubicBezTo>
                  <a:cubicBezTo>
                    <a:pt x="216734" y="226808"/>
                    <a:pt x="216734" y="225857"/>
                    <a:pt x="216258" y="224906"/>
                  </a:cubicBezTo>
                  <a:lnTo>
                    <a:pt x="182261" y="155247"/>
                  </a:lnTo>
                  <a:lnTo>
                    <a:pt x="193673" y="150730"/>
                  </a:lnTo>
                  <a:cubicBezTo>
                    <a:pt x="237180" y="130521"/>
                    <a:pt x="283778" y="119823"/>
                    <a:pt x="328236" y="119823"/>
                  </a:cubicBezTo>
                  <a:cubicBezTo>
                    <a:pt x="372694" y="119823"/>
                    <a:pt x="362946" y="121487"/>
                    <a:pt x="379113" y="124816"/>
                  </a:cubicBezTo>
                  <a:cubicBezTo>
                    <a:pt x="465652" y="141933"/>
                    <a:pt x="538877" y="208739"/>
                    <a:pt x="557421" y="286719"/>
                  </a:cubicBezTo>
                  <a:cubicBezTo>
                    <a:pt x="573588" y="355190"/>
                    <a:pt x="548149" y="434834"/>
                    <a:pt x="494419" y="484998"/>
                  </a:cubicBezTo>
                  <a:cubicBezTo>
                    <a:pt x="451625" y="524701"/>
                    <a:pt x="391238" y="547524"/>
                    <a:pt x="328711" y="547524"/>
                  </a:cubicBezTo>
                  <a:cubicBezTo>
                    <a:pt x="314922" y="547524"/>
                    <a:pt x="301371" y="546336"/>
                    <a:pt x="287819" y="544196"/>
                  </a:cubicBezTo>
                  <a:cubicBezTo>
                    <a:pt x="219825" y="533022"/>
                    <a:pt x="154445" y="493557"/>
                    <a:pt x="108798" y="435785"/>
                  </a:cubicBezTo>
                  <a:lnTo>
                    <a:pt x="108323" y="435309"/>
                  </a:lnTo>
                  <a:lnTo>
                    <a:pt x="56494" y="473348"/>
                  </a:lnTo>
                  <a:close/>
                </a:path>
              </a:pathLst>
            </a:custGeom>
            <a:solidFill>
              <a:schemeClr val="bg2"/>
            </a:solidFill>
            <a:ln w="0" cap="flat">
              <a:noFill/>
              <a:prstDash val="solid"/>
              <a:miter/>
            </a:ln>
          </p:spPr>
          <p:txBody>
            <a:bodyPr rtlCol="0" anchor="ctr"/>
            <a:lstStyle/>
            <a:p>
              <a:endParaRPr lang="en-US"/>
            </a:p>
          </p:txBody>
        </p:sp>
        <p:sp>
          <p:nvSpPr>
            <p:cNvPr id="16" name="Graphic 51">
              <a:extLst>
                <a:ext uri="{FF2B5EF4-FFF2-40B4-BE49-F238E27FC236}">
                  <a16:creationId xmlns:a16="http://schemas.microsoft.com/office/drawing/2014/main" id="{BE4D38B0-69A9-28FE-D1E3-839338F28137}"/>
                </a:ext>
              </a:extLst>
            </p:cNvPr>
            <p:cNvSpPr>
              <a:spLocks noChangeAspect="1"/>
            </p:cNvSpPr>
            <p:nvPr/>
          </p:nvSpPr>
          <p:spPr>
            <a:xfrm>
              <a:off x="10196311" y="727980"/>
              <a:ext cx="330790" cy="486761"/>
            </a:xfrm>
            <a:custGeom>
              <a:avLst/>
              <a:gdLst>
                <a:gd name="connsiteX0" fmla="*/ 255788 w 436711"/>
                <a:gd name="connsiteY0" fmla="*/ 594124 h 642624"/>
                <a:gd name="connsiteX1" fmla="*/ 255788 w 436711"/>
                <a:gd name="connsiteY1" fmla="*/ 629786 h 642624"/>
                <a:gd name="connsiteX2" fmla="*/ 242950 w 436711"/>
                <a:gd name="connsiteY2" fmla="*/ 642624 h 642624"/>
                <a:gd name="connsiteX3" fmla="*/ 193737 w 436711"/>
                <a:gd name="connsiteY3" fmla="*/ 642624 h 642624"/>
                <a:gd name="connsiteX4" fmla="*/ 180898 w 436711"/>
                <a:gd name="connsiteY4" fmla="*/ 629786 h 642624"/>
                <a:gd name="connsiteX5" fmla="*/ 180898 w 436711"/>
                <a:gd name="connsiteY5" fmla="*/ 591747 h 642624"/>
                <a:gd name="connsiteX6" fmla="*/ 4492 w 436711"/>
                <a:gd name="connsiteY6" fmla="*/ 515431 h 642624"/>
                <a:gd name="connsiteX7" fmla="*/ 3065 w 436711"/>
                <a:gd name="connsiteY7" fmla="*/ 497362 h 642624"/>
                <a:gd name="connsiteX8" fmla="*/ 52516 w 436711"/>
                <a:gd name="connsiteY8" fmla="*/ 438639 h 642624"/>
                <a:gd name="connsiteX9" fmla="*/ 70347 w 436711"/>
                <a:gd name="connsiteY9" fmla="*/ 436975 h 642624"/>
                <a:gd name="connsiteX10" fmla="*/ 181136 w 436711"/>
                <a:gd name="connsiteY10" fmla="*/ 492369 h 642624"/>
                <a:gd name="connsiteX11" fmla="*/ 181136 w 436711"/>
                <a:gd name="connsiteY11" fmla="*/ 364225 h 642624"/>
                <a:gd name="connsiteX12" fmla="*/ 18281 w 436711"/>
                <a:gd name="connsiteY12" fmla="*/ 211355 h 642624"/>
                <a:gd name="connsiteX13" fmla="*/ 181136 w 436711"/>
                <a:gd name="connsiteY13" fmla="*/ 47787 h 642624"/>
                <a:gd name="connsiteX14" fmla="*/ 181136 w 436711"/>
                <a:gd name="connsiteY14" fmla="*/ 12838 h 642624"/>
                <a:gd name="connsiteX15" fmla="*/ 193974 w 436711"/>
                <a:gd name="connsiteY15" fmla="*/ 0 h 642624"/>
                <a:gd name="connsiteX16" fmla="*/ 243187 w 436711"/>
                <a:gd name="connsiteY16" fmla="*/ 0 h 642624"/>
                <a:gd name="connsiteX17" fmla="*/ 256026 w 436711"/>
                <a:gd name="connsiteY17" fmla="*/ 12838 h 642624"/>
                <a:gd name="connsiteX18" fmla="*/ 256026 w 436711"/>
                <a:gd name="connsiteY18" fmla="*/ 48500 h 642624"/>
                <a:gd name="connsiteX19" fmla="*/ 412462 w 436711"/>
                <a:gd name="connsiteY19" fmla="*/ 111740 h 642624"/>
                <a:gd name="connsiteX20" fmla="*/ 414839 w 436711"/>
                <a:gd name="connsiteY20" fmla="*/ 129333 h 642624"/>
                <a:gd name="connsiteX21" fmla="*/ 370381 w 436711"/>
                <a:gd name="connsiteY21" fmla="*/ 190671 h 642624"/>
                <a:gd name="connsiteX22" fmla="*/ 352312 w 436711"/>
                <a:gd name="connsiteY22" fmla="*/ 193287 h 642624"/>
                <a:gd name="connsiteX23" fmla="*/ 256026 w 436711"/>
                <a:gd name="connsiteY23" fmla="*/ 148115 h 642624"/>
                <a:gd name="connsiteX24" fmla="*/ 256026 w 436711"/>
                <a:gd name="connsiteY24" fmla="*/ 271505 h 642624"/>
                <a:gd name="connsiteX25" fmla="*/ 436712 w 436711"/>
                <a:gd name="connsiteY25" fmla="*/ 426752 h 642624"/>
                <a:gd name="connsiteX26" fmla="*/ 256026 w 436711"/>
                <a:gd name="connsiteY26" fmla="*/ 594124 h 642624"/>
                <a:gd name="connsiteX27" fmla="*/ 180898 w 436711"/>
                <a:gd name="connsiteY27" fmla="*/ 251296 h 642624"/>
                <a:gd name="connsiteX28" fmla="*/ 180898 w 436711"/>
                <a:gd name="connsiteY28" fmla="*/ 146451 h 642624"/>
                <a:gd name="connsiteX29" fmla="*/ 133112 w 436711"/>
                <a:gd name="connsiteY29" fmla="*/ 199706 h 642624"/>
                <a:gd name="connsiteX30" fmla="*/ 180898 w 436711"/>
                <a:gd name="connsiteY30" fmla="*/ 251534 h 642624"/>
                <a:gd name="connsiteX31" fmla="*/ 321405 w 436711"/>
                <a:gd name="connsiteY31" fmla="*/ 438877 h 642624"/>
                <a:gd name="connsiteX32" fmla="*/ 255788 w 436711"/>
                <a:gd name="connsiteY32" fmla="*/ 382531 h 642624"/>
                <a:gd name="connsiteX33" fmla="*/ 255788 w 436711"/>
                <a:gd name="connsiteY33" fmla="*/ 496649 h 642624"/>
                <a:gd name="connsiteX34" fmla="*/ 321405 w 436711"/>
                <a:gd name="connsiteY34" fmla="*/ 438877 h 64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36711" h="642624">
                  <a:moveTo>
                    <a:pt x="255788" y="594124"/>
                  </a:moveTo>
                  <a:lnTo>
                    <a:pt x="255788" y="629786"/>
                  </a:lnTo>
                  <a:cubicBezTo>
                    <a:pt x="255788" y="636918"/>
                    <a:pt x="250082" y="642624"/>
                    <a:pt x="242950" y="642624"/>
                  </a:cubicBezTo>
                  <a:lnTo>
                    <a:pt x="193737" y="642624"/>
                  </a:lnTo>
                  <a:cubicBezTo>
                    <a:pt x="186604" y="642624"/>
                    <a:pt x="180898" y="636918"/>
                    <a:pt x="180898" y="629786"/>
                  </a:cubicBezTo>
                  <a:lnTo>
                    <a:pt x="180898" y="591747"/>
                  </a:lnTo>
                  <a:cubicBezTo>
                    <a:pt x="113617" y="582950"/>
                    <a:pt x="52992" y="556798"/>
                    <a:pt x="4492" y="515431"/>
                  </a:cubicBezTo>
                  <a:cubicBezTo>
                    <a:pt x="-976" y="510914"/>
                    <a:pt x="-1452" y="502830"/>
                    <a:pt x="3065" y="497362"/>
                  </a:cubicBezTo>
                  <a:lnTo>
                    <a:pt x="52516" y="438639"/>
                  </a:lnTo>
                  <a:cubicBezTo>
                    <a:pt x="57033" y="433409"/>
                    <a:pt x="64879" y="432458"/>
                    <a:pt x="70347" y="436975"/>
                  </a:cubicBezTo>
                  <a:cubicBezTo>
                    <a:pt x="103869" y="463840"/>
                    <a:pt x="140244" y="483097"/>
                    <a:pt x="181136" y="492369"/>
                  </a:cubicBezTo>
                  <a:lnTo>
                    <a:pt x="181136" y="364225"/>
                  </a:lnTo>
                  <a:cubicBezTo>
                    <a:pt x="84612" y="339500"/>
                    <a:pt x="18281" y="304789"/>
                    <a:pt x="18281" y="211355"/>
                  </a:cubicBezTo>
                  <a:cubicBezTo>
                    <a:pt x="18281" y="117921"/>
                    <a:pt x="83185" y="60149"/>
                    <a:pt x="181136" y="47787"/>
                  </a:cubicBezTo>
                  <a:lnTo>
                    <a:pt x="181136" y="12838"/>
                  </a:lnTo>
                  <a:cubicBezTo>
                    <a:pt x="181136" y="5706"/>
                    <a:pt x="186842" y="0"/>
                    <a:pt x="193974" y="0"/>
                  </a:cubicBezTo>
                  <a:lnTo>
                    <a:pt x="243187" y="0"/>
                  </a:lnTo>
                  <a:cubicBezTo>
                    <a:pt x="250320" y="0"/>
                    <a:pt x="256026" y="5706"/>
                    <a:pt x="256026" y="12838"/>
                  </a:cubicBezTo>
                  <a:lnTo>
                    <a:pt x="256026" y="48500"/>
                  </a:lnTo>
                  <a:cubicBezTo>
                    <a:pt x="318553" y="54919"/>
                    <a:pt x="369668" y="77505"/>
                    <a:pt x="412462" y="111740"/>
                  </a:cubicBezTo>
                  <a:cubicBezTo>
                    <a:pt x="417930" y="116019"/>
                    <a:pt x="418881" y="123865"/>
                    <a:pt x="414839" y="129333"/>
                  </a:cubicBezTo>
                  <a:lnTo>
                    <a:pt x="370381" y="190671"/>
                  </a:lnTo>
                  <a:cubicBezTo>
                    <a:pt x="366102" y="196377"/>
                    <a:pt x="358018" y="197566"/>
                    <a:pt x="352312" y="193287"/>
                  </a:cubicBezTo>
                  <a:cubicBezTo>
                    <a:pt x="321881" y="170701"/>
                    <a:pt x="288597" y="155723"/>
                    <a:pt x="256026" y="148115"/>
                  </a:cubicBezTo>
                  <a:lnTo>
                    <a:pt x="256026" y="271505"/>
                  </a:lnTo>
                  <a:cubicBezTo>
                    <a:pt x="364913" y="296230"/>
                    <a:pt x="436712" y="330941"/>
                    <a:pt x="436712" y="426752"/>
                  </a:cubicBezTo>
                  <a:cubicBezTo>
                    <a:pt x="436712" y="522563"/>
                    <a:pt x="370381" y="585803"/>
                    <a:pt x="256026" y="594124"/>
                  </a:cubicBezTo>
                  <a:close/>
                  <a:moveTo>
                    <a:pt x="180898" y="251296"/>
                  </a:moveTo>
                  <a:lnTo>
                    <a:pt x="180898" y="146451"/>
                  </a:lnTo>
                  <a:cubicBezTo>
                    <a:pt x="150705" y="154059"/>
                    <a:pt x="133112" y="174980"/>
                    <a:pt x="133112" y="199706"/>
                  </a:cubicBezTo>
                  <a:cubicBezTo>
                    <a:pt x="133112" y="224431"/>
                    <a:pt x="146901" y="239885"/>
                    <a:pt x="180898" y="251534"/>
                  </a:cubicBezTo>
                  <a:close/>
                  <a:moveTo>
                    <a:pt x="321405" y="438877"/>
                  </a:moveTo>
                  <a:cubicBezTo>
                    <a:pt x="321405" y="409634"/>
                    <a:pt x="302861" y="395607"/>
                    <a:pt x="255788" y="382531"/>
                  </a:cubicBezTo>
                  <a:lnTo>
                    <a:pt x="255788" y="496649"/>
                  </a:lnTo>
                  <a:cubicBezTo>
                    <a:pt x="299057" y="491181"/>
                    <a:pt x="321405" y="467406"/>
                    <a:pt x="321405" y="438877"/>
                  </a:cubicBezTo>
                  <a:close/>
                </a:path>
              </a:pathLst>
            </a:custGeom>
            <a:noFill/>
            <a:ln w="23622" cap="rnd">
              <a:solidFill>
                <a:schemeClr val="bg2"/>
              </a:solidFill>
              <a:prstDash val="solid"/>
              <a:round/>
            </a:ln>
          </p:spPr>
          <p:txBody>
            <a:bodyPr rtlCol="0" anchor="ctr"/>
            <a:lstStyle/>
            <a:p>
              <a:endParaRPr lang="en-US"/>
            </a:p>
          </p:txBody>
        </p:sp>
      </p:grpSp>
      <p:grpSp>
        <p:nvGrpSpPr>
          <p:cNvPr id="27" name="Group 26">
            <a:extLst>
              <a:ext uri="{FF2B5EF4-FFF2-40B4-BE49-F238E27FC236}">
                <a16:creationId xmlns:a16="http://schemas.microsoft.com/office/drawing/2014/main" id="{082BEA98-EA75-F75F-09F7-F4C0CE67F856}"/>
              </a:ext>
            </a:extLst>
          </p:cNvPr>
          <p:cNvGrpSpPr/>
          <p:nvPr/>
        </p:nvGrpSpPr>
        <p:grpSpPr>
          <a:xfrm>
            <a:off x="8816338" y="1949359"/>
            <a:ext cx="1308786" cy="1428817"/>
            <a:chOff x="8934542" y="1949359"/>
            <a:chExt cx="1308786" cy="1428817"/>
          </a:xfrm>
        </p:grpSpPr>
        <p:grpSp>
          <p:nvGrpSpPr>
            <p:cNvPr id="18" name="Group 17">
              <a:extLst>
                <a:ext uri="{FF2B5EF4-FFF2-40B4-BE49-F238E27FC236}">
                  <a16:creationId xmlns:a16="http://schemas.microsoft.com/office/drawing/2014/main" id="{471D7EB7-AAA5-FBA1-669A-659B7B5789EB}"/>
                </a:ext>
              </a:extLst>
            </p:cNvPr>
            <p:cNvGrpSpPr>
              <a:grpSpLocks noChangeAspect="1"/>
            </p:cNvGrpSpPr>
            <p:nvPr/>
          </p:nvGrpSpPr>
          <p:grpSpPr>
            <a:xfrm>
              <a:off x="8934542" y="1995379"/>
              <a:ext cx="1308786" cy="1382797"/>
              <a:chOff x="875560" y="832048"/>
              <a:chExt cx="754387" cy="722504"/>
            </a:xfrm>
            <a:solidFill>
              <a:schemeClr val="bg2"/>
            </a:solidFill>
          </p:grpSpPr>
          <p:sp>
            <p:nvSpPr>
              <p:cNvPr id="19" name="Freeform: Shape 18">
                <a:extLst>
                  <a:ext uri="{FF2B5EF4-FFF2-40B4-BE49-F238E27FC236}">
                    <a16:creationId xmlns:a16="http://schemas.microsoft.com/office/drawing/2014/main" id="{87B06894-9818-9B2D-0E60-40E52E6F5B35}"/>
                  </a:ext>
                </a:extLst>
              </p:cNvPr>
              <p:cNvSpPr/>
              <p:nvPr/>
            </p:nvSpPr>
            <p:spPr>
              <a:xfrm>
                <a:off x="875560" y="1256184"/>
                <a:ext cx="754387" cy="298368"/>
              </a:xfrm>
              <a:custGeom>
                <a:avLst/>
                <a:gdLst>
                  <a:gd name="connsiteX0" fmla="*/ 451000 w 754387"/>
                  <a:gd name="connsiteY0" fmla="*/ 298369 h 298368"/>
                  <a:gd name="connsiteX1" fmla="*/ 426750 w 754387"/>
                  <a:gd name="connsiteY1" fmla="*/ 295991 h 298368"/>
                  <a:gd name="connsiteX2" fmla="*/ 142171 w 754387"/>
                  <a:gd name="connsiteY2" fmla="*/ 247254 h 298368"/>
                  <a:gd name="connsiteX3" fmla="*/ 142171 w 754387"/>
                  <a:gd name="connsiteY3" fmla="*/ 275308 h 298368"/>
                  <a:gd name="connsiteX4" fmla="*/ 130759 w 754387"/>
                  <a:gd name="connsiteY4" fmla="*/ 286719 h 298368"/>
                  <a:gd name="connsiteX5" fmla="*/ 11412 w 754387"/>
                  <a:gd name="connsiteY5" fmla="*/ 286719 h 298368"/>
                  <a:gd name="connsiteX6" fmla="*/ 0 w 754387"/>
                  <a:gd name="connsiteY6" fmla="*/ 275308 h 298368"/>
                  <a:gd name="connsiteX7" fmla="*/ 0 w 754387"/>
                  <a:gd name="connsiteY7" fmla="*/ 11412 h 298368"/>
                  <a:gd name="connsiteX8" fmla="*/ 11412 w 754387"/>
                  <a:gd name="connsiteY8" fmla="*/ 0 h 298368"/>
                  <a:gd name="connsiteX9" fmla="*/ 131472 w 754387"/>
                  <a:gd name="connsiteY9" fmla="*/ 0 h 298368"/>
                  <a:gd name="connsiteX10" fmla="*/ 142884 w 754387"/>
                  <a:gd name="connsiteY10" fmla="*/ 11412 h 298368"/>
                  <a:gd name="connsiteX11" fmla="*/ 142884 w 754387"/>
                  <a:gd name="connsiteY11" fmla="*/ 37326 h 298368"/>
                  <a:gd name="connsiteX12" fmla="*/ 244401 w 754387"/>
                  <a:gd name="connsiteY12" fmla="*/ 10936 h 298368"/>
                  <a:gd name="connsiteX13" fmla="*/ 287908 w 754387"/>
                  <a:gd name="connsiteY13" fmla="*/ 5468 h 298368"/>
                  <a:gd name="connsiteX14" fmla="*/ 352099 w 754387"/>
                  <a:gd name="connsiteY14" fmla="*/ 17831 h 298368"/>
                  <a:gd name="connsiteX15" fmla="*/ 481194 w 754387"/>
                  <a:gd name="connsiteY15" fmla="*/ 69421 h 298368"/>
                  <a:gd name="connsiteX16" fmla="*/ 496410 w 754387"/>
                  <a:gd name="connsiteY16" fmla="*/ 79406 h 298368"/>
                  <a:gd name="connsiteX17" fmla="*/ 500927 w 754387"/>
                  <a:gd name="connsiteY17" fmla="*/ 83924 h 298368"/>
                  <a:gd name="connsiteX18" fmla="*/ 677808 w 754387"/>
                  <a:gd name="connsiteY18" fmla="*/ 28054 h 298368"/>
                  <a:gd name="connsiteX19" fmla="*/ 694926 w 754387"/>
                  <a:gd name="connsiteY19" fmla="*/ 25439 h 298368"/>
                  <a:gd name="connsiteX20" fmla="*/ 724406 w 754387"/>
                  <a:gd name="connsiteY20" fmla="*/ 33046 h 298368"/>
                  <a:gd name="connsiteX21" fmla="*/ 752460 w 754387"/>
                  <a:gd name="connsiteY21" fmla="*/ 69659 h 298368"/>
                  <a:gd name="connsiteX22" fmla="*/ 730350 w 754387"/>
                  <a:gd name="connsiteY22" fmla="*/ 132661 h 298368"/>
                  <a:gd name="connsiteX23" fmla="*/ 533498 w 754387"/>
                  <a:gd name="connsiteY23" fmla="*/ 271504 h 298368"/>
                  <a:gd name="connsiteX24" fmla="*/ 450525 w 754387"/>
                  <a:gd name="connsiteY24" fmla="*/ 298131 h 298368"/>
                  <a:gd name="connsiteX25" fmla="*/ 287670 w 754387"/>
                  <a:gd name="connsiteY25" fmla="*/ 28529 h 298368"/>
                  <a:gd name="connsiteX26" fmla="*/ 249869 w 754387"/>
                  <a:gd name="connsiteY26" fmla="*/ 33284 h 298368"/>
                  <a:gd name="connsiteX27" fmla="*/ 142171 w 754387"/>
                  <a:gd name="connsiteY27" fmla="*/ 61576 h 298368"/>
                  <a:gd name="connsiteX28" fmla="*/ 142171 w 754387"/>
                  <a:gd name="connsiteY28" fmla="*/ 224906 h 298368"/>
                  <a:gd name="connsiteX29" fmla="*/ 430317 w 754387"/>
                  <a:gd name="connsiteY29" fmla="*/ 274594 h 298368"/>
                  <a:gd name="connsiteX30" fmla="*/ 450763 w 754387"/>
                  <a:gd name="connsiteY30" fmla="*/ 276259 h 298368"/>
                  <a:gd name="connsiteX31" fmla="*/ 520184 w 754387"/>
                  <a:gd name="connsiteY31" fmla="*/ 253911 h 298368"/>
                  <a:gd name="connsiteX32" fmla="*/ 716798 w 754387"/>
                  <a:gd name="connsiteY32" fmla="*/ 115068 h 298368"/>
                  <a:gd name="connsiteX33" fmla="*/ 730825 w 754387"/>
                  <a:gd name="connsiteY33" fmla="*/ 75603 h 298368"/>
                  <a:gd name="connsiteX34" fmla="*/ 712994 w 754387"/>
                  <a:gd name="connsiteY34" fmla="*/ 52779 h 298368"/>
                  <a:gd name="connsiteX35" fmla="*/ 695877 w 754387"/>
                  <a:gd name="connsiteY35" fmla="*/ 48500 h 298368"/>
                  <a:gd name="connsiteX36" fmla="*/ 684227 w 754387"/>
                  <a:gd name="connsiteY36" fmla="*/ 50639 h 298368"/>
                  <a:gd name="connsiteX37" fmla="*/ 510674 w 754387"/>
                  <a:gd name="connsiteY37" fmla="*/ 104845 h 298368"/>
                  <a:gd name="connsiteX38" fmla="*/ 509961 w 754387"/>
                  <a:gd name="connsiteY38" fmla="*/ 111740 h 298368"/>
                  <a:gd name="connsiteX39" fmla="*/ 506157 w 754387"/>
                  <a:gd name="connsiteY39" fmla="*/ 129333 h 298368"/>
                  <a:gd name="connsiteX40" fmla="*/ 463363 w 754387"/>
                  <a:gd name="connsiteY40" fmla="*/ 158575 h 298368"/>
                  <a:gd name="connsiteX41" fmla="*/ 456944 w 754387"/>
                  <a:gd name="connsiteY41" fmla="*/ 158100 h 298368"/>
                  <a:gd name="connsiteX42" fmla="*/ 304075 w 754387"/>
                  <a:gd name="connsiteY42" fmla="*/ 133374 h 298368"/>
                  <a:gd name="connsiteX43" fmla="*/ 295040 w 754387"/>
                  <a:gd name="connsiteY43" fmla="*/ 120061 h 298368"/>
                  <a:gd name="connsiteX44" fmla="*/ 306690 w 754387"/>
                  <a:gd name="connsiteY44" fmla="*/ 111026 h 298368"/>
                  <a:gd name="connsiteX45" fmla="*/ 460748 w 754387"/>
                  <a:gd name="connsiteY45" fmla="*/ 135752 h 298368"/>
                  <a:gd name="connsiteX46" fmla="*/ 463839 w 754387"/>
                  <a:gd name="connsiteY46" fmla="*/ 135752 h 298368"/>
                  <a:gd name="connsiteX47" fmla="*/ 485473 w 754387"/>
                  <a:gd name="connsiteY47" fmla="*/ 121963 h 298368"/>
                  <a:gd name="connsiteX48" fmla="*/ 485236 w 754387"/>
                  <a:gd name="connsiteY48" fmla="*/ 103181 h 298368"/>
                  <a:gd name="connsiteX49" fmla="*/ 473111 w 754387"/>
                  <a:gd name="connsiteY49" fmla="*/ 91056 h 298368"/>
                  <a:gd name="connsiteX50" fmla="*/ 343302 w 754387"/>
                  <a:gd name="connsiteY50" fmla="*/ 39228 h 298368"/>
                  <a:gd name="connsiteX51" fmla="*/ 287908 w 754387"/>
                  <a:gd name="connsiteY51" fmla="*/ 28292 h 298368"/>
                  <a:gd name="connsiteX52" fmla="*/ 22823 w 754387"/>
                  <a:gd name="connsiteY52" fmla="*/ 264847 h 298368"/>
                  <a:gd name="connsiteX53" fmla="*/ 119348 w 754387"/>
                  <a:gd name="connsiteY53" fmla="*/ 264847 h 298368"/>
                  <a:gd name="connsiteX54" fmla="*/ 119348 w 754387"/>
                  <a:gd name="connsiteY54" fmla="*/ 23774 h 298368"/>
                  <a:gd name="connsiteX55" fmla="*/ 22823 w 754387"/>
                  <a:gd name="connsiteY55" fmla="*/ 23774 h 298368"/>
                  <a:gd name="connsiteX56" fmla="*/ 22823 w 754387"/>
                  <a:gd name="connsiteY56" fmla="*/ 264847 h 298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754387" h="298368">
                    <a:moveTo>
                      <a:pt x="451000" y="298369"/>
                    </a:moveTo>
                    <a:cubicBezTo>
                      <a:pt x="443393" y="298369"/>
                      <a:pt x="435072" y="297656"/>
                      <a:pt x="426750" y="295991"/>
                    </a:cubicBezTo>
                    <a:lnTo>
                      <a:pt x="142171" y="247254"/>
                    </a:lnTo>
                    <a:lnTo>
                      <a:pt x="142171" y="275308"/>
                    </a:lnTo>
                    <a:cubicBezTo>
                      <a:pt x="142171" y="281727"/>
                      <a:pt x="137178" y="286719"/>
                      <a:pt x="130759" y="286719"/>
                    </a:cubicBezTo>
                    <a:lnTo>
                      <a:pt x="11412" y="286719"/>
                    </a:lnTo>
                    <a:cubicBezTo>
                      <a:pt x="4993" y="286719"/>
                      <a:pt x="0" y="281727"/>
                      <a:pt x="0" y="275308"/>
                    </a:cubicBezTo>
                    <a:lnTo>
                      <a:pt x="0" y="11412"/>
                    </a:lnTo>
                    <a:cubicBezTo>
                      <a:pt x="0" y="4993"/>
                      <a:pt x="4993" y="0"/>
                      <a:pt x="11412" y="0"/>
                    </a:cubicBezTo>
                    <a:lnTo>
                      <a:pt x="131472" y="0"/>
                    </a:lnTo>
                    <a:cubicBezTo>
                      <a:pt x="137892" y="0"/>
                      <a:pt x="142884" y="4993"/>
                      <a:pt x="142884" y="11412"/>
                    </a:cubicBezTo>
                    <a:lnTo>
                      <a:pt x="142884" y="37326"/>
                    </a:lnTo>
                    <a:lnTo>
                      <a:pt x="244401" y="10936"/>
                    </a:lnTo>
                    <a:cubicBezTo>
                      <a:pt x="258428" y="7370"/>
                      <a:pt x="273168" y="5468"/>
                      <a:pt x="287908" y="5468"/>
                    </a:cubicBezTo>
                    <a:cubicBezTo>
                      <a:pt x="310018" y="5468"/>
                      <a:pt x="332128" y="9748"/>
                      <a:pt x="352099" y="17831"/>
                    </a:cubicBezTo>
                    <a:lnTo>
                      <a:pt x="481194" y="69421"/>
                    </a:lnTo>
                    <a:cubicBezTo>
                      <a:pt x="486900" y="71323"/>
                      <a:pt x="491417" y="74176"/>
                      <a:pt x="496410" y="79406"/>
                    </a:cubicBezTo>
                    <a:lnTo>
                      <a:pt x="500927" y="83924"/>
                    </a:lnTo>
                    <a:lnTo>
                      <a:pt x="677808" y="28054"/>
                    </a:lnTo>
                    <a:cubicBezTo>
                      <a:pt x="683514" y="26390"/>
                      <a:pt x="689220" y="25439"/>
                      <a:pt x="694926" y="25439"/>
                    </a:cubicBezTo>
                    <a:cubicBezTo>
                      <a:pt x="704911" y="25439"/>
                      <a:pt x="714658" y="28054"/>
                      <a:pt x="724406" y="33046"/>
                    </a:cubicBezTo>
                    <a:cubicBezTo>
                      <a:pt x="738195" y="40654"/>
                      <a:pt x="748418" y="53968"/>
                      <a:pt x="752460" y="69659"/>
                    </a:cubicBezTo>
                    <a:cubicBezTo>
                      <a:pt x="758641" y="92958"/>
                      <a:pt x="749607" y="118872"/>
                      <a:pt x="730350" y="132661"/>
                    </a:cubicBezTo>
                    <a:lnTo>
                      <a:pt x="533498" y="271504"/>
                    </a:lnTo>
                    <a:cubicBezTo>
                      <a:pt x="508059" y="289097"/>
                      <a:pt x="480243" y="298131"/>
                      <a:pt x="450525" y="298131"/>
                    </a:cubicBezTo>
                    <a:close/>
                    <a:moveTo>
                      <a:pt x="287670" y="28529"/>
                    </a:moveTo>
                    <a:cubicBezTo>
                      <a:pt x="274832" y="28529"/>
                      <a:pt x="262232" y="30194"/>
                      <a:pt x="249869" y="33284"/>
                    </a:cubicBezTo>
                    <a:lnTo>
                      <a:pt x="142171" y="61576"/>
                    </a:lnTo>
                    <a:lnTo>
                      <a:pt x="142171" y="224906"/>
                    </a:lnTo>
                    <a:lnTo>
                      <a:pt x="430317" y="274594"/>
                    </a:lnTo>
                    <a:cubicBezTo>
                      <a:pt x="437211" y="275783"/>
                      <a:pt x="443868" y="276259"/>
                      <a:pt x="450763" y="276259"/>
                    </a:cubicBezTo>
                    <a:cubicBezTo>
                      <a:pt x="475964" y="276259"/>
                      <a:pt x="499976" y="268413"/>
                      <a:pt x="520184" y="253911"/>
                    </a:cubicBezTo>
                    <a:lnTo>
                      <a:pt x="716798" y="115068"/>
                    </a:lnTo>
                    <a:cubicBezTo>
                      <a:pt x="728923" y="105321"/>
                      <a:pt x="734154" y="90343"/>
                      <a:pt x="730825" y="75603"/>
                    </a:cubicBezTo>
                    <a:cubicBezTo>
                      <a:pt x="728210" y="65380"/>
                      <a:pt x="722029" y="57296"/>
                      <a:pt x="712994" y="52779"/>
                    </a:cubicBezTo>
                    <a:cubicBezTo>
                      <a:pt x="707526" y="49926"/>
                      <a:pt x="701583" y="48500"/>
                      <a:pt x="695877" y="48500"/>
                    </a:cubicBezTo>
                    <a:cubicBezTo>
                      <a:pt x="690171" y="48500"/>
                      <a:pt x="687793" y="49213"/>
                      <a:pt x="684227" y="50639"/>
                    </a:cubicBezTo>
                    <a:lnTo>
                      <a:pt x="510674" y="104845"/>
                    </a:lnTo>
                    <a:lnTo>
                      <a:pt x="509961" y="111740"/>
                    </a:lnTo>
                    <a:cubicBezTo>
                      <a:pt x="509248" y="118396"/>
                      <a:pt x="508534" y="124578"/>
                      <a:pt x="506157" y="129333"/>
                    </a:cubicBezTo>
                    <a:cubicBezTo>
                      <a:pt x="498549" y="147639"/>
                      <a:pt x="482383" y="158575"/>
                      <a:pt x="463363" y="158575"/>
                    </a:cubicBezTo>
                    <a:cubicBezTo>
                      <a:pt x="444344" y="158575"/>
                      <a:pt x="458846" y="158575"/>
                      <a:pt x="456944" y="158100"/>
                    </a:cubicBezTo>
                    <a:lnTo>
                      <a:pt x="304075" y="133374"/>
                    </a:lnTo>
                    <a:cubicBezTo>
                      <a:pt x="298131" y="132661"/>
                      <a:pt x="294089" y="126480"/>
                      <a:pt x="295040" y="120061"/>
                    </a:cubicBezTo>
                    <a:cubicBezTo>
                      <a:pt x="295754" y="115068"/>
                      <a:pt x="300984" y="111026"/>
                      <a:pt x="306690" y="111026"/>
                    </a:cubicBezTo>
                    <a:lnTo>
                      <a:pt x="460748" y="135752"/>
                    </a:lnTo>
                    <a:lnTo>
                      <a:pt x="463839" y="135752"/>
                    </a:lnTo>
                    <a:cubicBezTo>
                      <a:pt x="473348" y="135752"/>
                      <a:pt x="481669" y="130521"/>
                      <a:pt x="485473" y="121963"/>
                    </a:cubicBezTo>
                    <a:cubicBezTo>
                      <a:pt x="488326" y="116257"/>
                      <a:pt x="488326" y="109362"/>
                      <a:pt x="485236" y="103181"/>
                    </a:cubicBezTo>
                    <a:cubicBezTo>
                      <a:pt x="482620" y="97713"/>
                      <a:pt x="478579" y="93671"/>
                      <a:pt x="473111" y="91056"/>
                    </a:cubicBezTo>
                    <a:lnTo>
                      <a:pt x="343302" y="39228"/>
                    </a:lnTo>
                    <a:cubicBezTo>
                      <a:pt x="326423" y="32095"/>
                      <a:pt x="307403" y="28292"/>
                      <a:pt x="287908" y="28292"/>
                    </a:cubicBezTo>
                    <a:close/>
                    <a:moveTo>
                      <a:pt x="22823" y="264847"/>
                    </a:moveTo>
                    <a:lnTo>
                      <a:pt x="119348" y="264847"/>
                    </a:lnTo>
                    <a:lnTo>
                      <a:pt x="119348" y="23774"/>
                    </a:lnTo>
                    <a:lnTo>
                      <a:pt x="22823" y="23774"/>
                    </a:lnTo>
                    <a:lnTo>
                      <a:pt x="22823" y="264847"/>
                    </a:lnTo>
                    <a:close/>
                  </a:path>
                </a:pathLst>
              </a:custGeom>
              <a:grpFill/>
              <a:ln w="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7559829-BF34-9D17-6362-0ED43E7F11B3}"/>
                  </a:ext>
                </a:extLst>
              </p:cNvPr>
              <p:cNvSpPr/>
              <p:nvPr/>
            </p:nvSpPr>
            <p:spPr>
              <a:xfrm>
                <a:off x="1195801" y="832048"/>
                <a:ext cx="403213" cy="403213"/>
              </a:xfrm>
              <a:custGeom>
                <a:avLst/>
                <a:gdLst>
                  <a:gd name="connsiteX0" fmla="*/ 201607 w 403213"/>
                  <a:gd name="connsiteY0" fmla="*/ 403214 h 403213"/>
                  <a:gd name="connsiteX1" fmla="*/ 0 w 403213"/>
                  <a:gd name="connsiteY1" fmla="*/ 201607 h 403213"/>
                  <a:gd name="connsiteX2" fmla="*/ 201607 w 403213"/>
                  <a:gd name="connsiteY2" fmla="*/ 0 h 403213"/>
                  <a:gd name="connsiteX3" fmla="*/ 403214 w 403213"/>
                  <a:gd name="connsiteY3" fmla="*/ 201607 h 403213"/>
                  <a:gd name="connsiteX4" fmla="*/ 201607 w 403213"/>
                  <a:gd name="connsiteY4" fmla="*/ 403214 h 403213"/>
                  <a:gd name="connsiteX5" fmla="*/ 201607 w 403213"/>
                  <a:gd name="connsiteY5" fmla="*/ 22586 h 403213"/>
                  <a:gd name="connsiteX6" fmla="*/ 22823 w 403213"/>
                  <a:gd name="connsiteY6" fmla="*/ 201369 h 403213"/>
                  <a:gd name="connsiteX7" fmla="*/ 201607 w 403213"/>
                  <a:gd name="connsiteY7" fmla="*/ 380153 h 403213"/>
                  <a:gd name="connsiteX8" fmla="*/ 380390 w 403213"/>
                  <a:gd name="connsiteY8" fmla="*/ 201369 h 403213"/>
                  <a:gd name="connsiteX9" fmla="*/ 201607 w 403213"/>
                  <a:gd name="connsiteY9" fmla="*/ 22586 h 403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213" h="403213">
                    <a:moveTo>
                      <a:pt x="201607" y="403214"/>
                    </a:moveTo>
                    <a:cubicBezTo>
                      <a:pt x="90343" y="403214"/>
                      <a:pt x="0" y="312633"/>
                      <a:pt x="0" y="201607"/>
                    </a:cubicBezTo>
                    <a:cubicBezTo>
                      <a:pt x="0" y="90580"/>
                      <a:pt x="90580" y="0"/>
                      <a:pt x="201607" y="0"/>
                    </a:cubicBezTo>
                    <a:cubicBezTo>
                      <a:pt x="312633" y="0"/>
                      <a:pt x="403214" y="90580"/>
                      <a:pt x="403214" y="201607"/>
                    </a:cubicBezTo>
                    <a:cubicBezTo>
                      <a:pt x="403214" y="312633"/>
                      <a:pt x="312633" y="403214"/>
                      <a:pt x="201607" y="403214"/>
                    </a:cubicBezTo>
                    <a:close/>
                    <a:moveTo>
                      <a:pt x="201607" y="22586"/>
                    </a:moveTo>
                    <a:cubicBezTo>
                      <a:pt x="102943" y="22586"/>
                      <a:pt x="22823" y="102943"/>
                      <a:pt x="22823" y="201369"/>
                    </a:cubicBezTo>
                    <a:cubicBezTo>
                      <a:pt x="22823" y="299795"/>
                      <a:pt x="103181" y="380153"/>
                      <a:pt x="201607" y="380153"/>
                    </a:cubicBezTo>
                    <a:cubicBezTo>
                      <a:pt x="300033" y="380153"/>
                      <a:pt x="380390" y="299795"/>
                      <a:pt x="380390" y="201369"/>
                    </a:cubicBezTo>
                    <a:cubicBezTo>
                      <a:pt x="380390" y="102943"/>
                      <a:pt x="300271" y="22586"/>
                      <a:pt x="201607" y="22586"/>
                    </a:cubicBezTo>
                    <a:close/>
                  </a:path>
                </a:pathLst>
              </a:custGeom>
              <a:grpFill/>
              <a:ln w="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6FCA46BC-F509-6593-6F6E-E7E55C1F822C}"/>
                  </a:ext>
                </a:extLst>
              </p:cNvPr>
              <p:cNvSpPr/>
              <p:nvPr/>
            </p:nvSpPr>
            <p:spPr>
              <a:xfrm>
                <a:off x="1316337" y="975408"/>
                <a:ext cx="161903" cy="115305"/>
              </a:xfrm>
              <a:custGeom>
                <a:avLst/>
                <a:gdLst>
                  <a:gd name="connsiteX0" fmla="*/ 58247 w 161903"/>
                  <a:gd name="connsiteY0" fmla="*/ 115306 h 115305"/>
                  <a:gd name="connsiteX1" fmla="*/ 50164 w 161903"/>
                  <a:gd name="connsiteY1" fmla="*/ 111977 h 115305"/>
                  <a:gd name="connsiteX2" fmla="*/ 3566 w 161903"/>
                  <a:gd name="connsiteY2" fmla="*/ 65380 h 115305"/>
                  <a:gd name="connsiteX3" fmla="*/ 0 w 161903"/>
                  <a:gd name="connsiteY3" fmla="*/ 58010 h 115305"/>
                  <a:gd name="connsiteX4" fmla="*/ 3566 w 161903"/>
                  <a:gd name="connsiteY4" fmla="*/ 49451 h 115305"/>
                  <a:gd name="connsiteX5" fmla="*/ 11174 w 161903"/>
                  <a:gd name="connsiteY5" fmla="*/ 45885 h 115305"/>
                  <a:gd name="connsiteX6" fmla="*/ 19495 w 161903"/>
                  <a:gd name="connsiteY6" fmla="*/ 49451 h 115305"/>
                  <a:gd name="connsiteX7" fmla="*/ 58010 w 161903"/>
                  <a:gd name="connsiteY7" fmla="*/ 87965 h 115305"/>
                  <a:gd name="connsiteX8" fmla="*/ 142409 w 161903"/>
                  <a:gd name="connsiteY8" fmla="*/ 3566 h 115305"/>
                  <a:gd name="connsiteX9" fmla="*/ 150016 w 161903"/>
                  <a:gd name="connsiteY9" fmla="*/ 0 h 115305"/>
                  <a:gd name="connsiteX10" fmla="*/ 158338 w 161903"/>
                  <a:gd name="connsiteY10" fmla="*/ 3566 h 115305"/>
                  <a:gd name="connsiteX11" fmla="*/ 161904 w 161903"/>
                  <a:gd name="connsiteY11" fmla="*/ 10936 h 115305"/>
                  <a:gd name="connsiteX12" fmla="*/ 158338 w 161903"/>
                  <a:gd name="connsiteY12" fmla="*/ 19495 h 115305"/>
                  <a:gd name="connsiteX13" fmla="*/ 66093 w 161903"/>
                  <a:gd name="connsiteY13" fmla="*/ 111740 h 115305"/>
                  <a:gd name="connsiteX14" fmla="*/ 58010 w 161903"/>
                  <a:gd name="connsiteY14" fmla="*/ 115068 h 115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1903" h="115305">
                    <a:moveTo>
                      <a:pt x="58247" y="115306"/>
                    </a:moveTo>
                    <a:cubicBezTo>
                      <a:pt x="55394" y="115306"/>
                      <a:pt x="52304" y="113879"/>
                      <a:pt x="50164" y="111977"/>
                    </a:cubicBezTo>
                    <a:lnTo>
                      <a:pt x="3566" y="65380"/>
                    </a:lnTo>
                    <a:cubicBezTo>
                      <a:pt x="713" y="62764"/>
                      <a:pt x="0" y="59912"/>
                      <a:pt x="0" y="58010"/>
                    </a:cubicBezTo>
                    <a:cubicBezTo>
                      <a:pt x="0" y="54919"/>
                      <a:pt x="1189" y="51828"/>
                      <a:pt x="3566" y="49451"/>
                    </a:cubicBezTo>
                    <a:cubicBezTo>
                      <a:pt x="5706" y="47073"/>
                      <a:pt x="8321" y="45885"/>
                      <a:pt x="11174" y="45885"/>
                    </a:cubicBezTo>
                    <a:cubicBezTo>
                      <a:pt x="14027" y="45885"/>
                      <a:pt x="17118" y="47073"/>
                      <a:pt x="19495" y="49451"/>
                    </a:cubicBezTo>
                    <a:lnTo>
                      <a:pt x="58010" y="87965"/>
                    </a:lnTo>
                    <a:lnTo>
                      <a:pt x="142409" y="3566"/>
                    </a:lnTo>
                    <a:cubicBezTo>
                      <a:pt x="144786" y="1189"/>
                      <a:pt x="147164" y="0"/>
                      <a:pt x="150016" y="0"/>
                    </a:cubicBezTo>
                    <a:cubicBezTo>
                      <a:pt x="152869" y="0"/>
                      <a:pt x="155960" y="1189"/>
                      <a:pt x="158338" y="3566"/>
                    </a:cubicBezTo>
                    <a:cubicBezTo>
                      <a:pt x="161428" y="6181"/>
                      <a:pt x="161904" y="9034"/>
                      <a:pt x="161904" y="10936"/>
                    </a:cubicBezTo>
                    <a:cubicBezTo>
                      <a:pt x="161904" y="14027"/>
                      <a:pt x="160715" y="17118"/>
                      <a:pt x="158338" y="19495"/>
                    </a:cubicBezTo>
                    <a:lnTo>
                      <a:pt x="66093" y="111740"/>
                    </a:lnTo>
                    <a:cubicBezTo>
                      <a:pt x="63953" y="113879"/>
                      <a:pt x="60862" y="115068"/>
                      <a:pt x="58010" y="115068"/>
                    </a:cubicBezTo>
                    <a:close/>
                  </a:path>
                </a:pathLst>
              </a:custGeom>
              <a:grpFill/>
              <a:ln w="0" cap="flat">
                <a:noFill/>
                <a:prstDash val="solid"/>
                <a:miter/>
              </a:ln>
            </p:spPr>
            <p:txBody>
              <a:bodyPr rtlCol="0" anchor="ctr"/>
              <a:lstStyle/>
              <a:p>
                <a:endParaRPr lang="en-US"/>
              </a:p>
            </p:txBody>
          </p:sp>
        </p:grpSp>
        <p:sp>
          <p:nvSpPr>
            <p:cNvPr id="23" name="Flowchart: Connector 22">
              <a:extLst>
                <a:ext uri="{FF2B5EF4-FFF2-40B4-BE49-F238E27FC236}">
                  <a16:creationId xmlns:a16="http://schemas.microsoft.com/office/drawing/2014/main" id="{903FE6A5-28D0-202A-6F86-156D0BFF0A16}"/>
                </a:ext>
              </a:extLst>
            </p:cNvPr>
            <p:cNvSpPr>
              <a:spLocks noChangeAspect="1"/>
            </p:cNvSpPr>
            <p:nvPr/>
          </p:nvSpPr>
          <p:spPr>
            <a:xfrm>
              <a:off x="9342328" y="1949359"/>
              <a:ext cx="847333" cy="894315"/>
            </a:xfrm>
            <a:prstGeom prst="flowChartConnector">
              <a:avLst/>
            </a:prstGeom>
            <a:solidFill>
              <a:srgbClr val="00A89E"/>
            </a:solidFill>
            <a:ln>
              <a:solidFill>
                <a:srgbClr val="00A89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Graphic 51">
              <a:extLst>
                <a:ext uri="{FF2B5EF4-FFF2-40B4-BE49-F238E27FC236}">
                  <a16:creationId xmlns:a16="http://schemas.microsoft.com/office/drawing/2014/main" id="{F7FD52EE-0433-8552-19E2-23DC2612EFC8}"/>
                </a:ext>
              </a:extLst>
            </p:cNvPr>
            <p:cNvSpPr>
              <a:spLocks noChangeAspect="1"/>
            </p:cNvSpPr>
            <p:nvPr/>
          </p:nvSpPr>
          <p:spPr>
            <a:xfrm>
              <a:off x="9578883" y="2150726"/>
              <a:ext cx="436711" cy="642624"/>
            </a:xfrm>
            <a:custGeom>
              <a:avLst/>
              <a:gdLst>
                <a:gd name="connsiteX0" fmla="*/ 255788 w 436711"/>
                <a:gd name="connsiteY0" fmla="*/ 594124 h 642624"/>
                <a:gd name="connsiteX1" fmla="*/ 255788 w 436711"/>
                <a:gd name="connsiteY1" fmla="*/ 629786 h 642624"/>
                <a:gd name="connsiteX2" fmla="*/ 242950 w 436711"/>
                <a:gd name="connsiteY2" fmla="*/ 642624 h 642624"/>
                <a:gd name="connsiteX3" fmla="*/ 193737 w 436711"/>
                <a:gd name="connsiteY3" fmla="*/ 642624 h 642624"/>
                <a:gd name="connsiteX4" fmla="*/ 180898 w 436711"/>
                <a:gd name="connsiteY4" fmla="*/ 629786 h 642624"/>
                <a:gd name="connsiteX5" fmla="*/ 180898 w 436711"/>
                <a:gd name="connsiteY5" fmla="*/ 591747 h 642624"/>
                <a:gd name="connsiteX6" fmla="*/ 4492 w 436711"/>
                <a:gd name="connsiteY6" fmla="*/ 515431 h 642624"/>
                <a:gd name="connsiteX7" fmla="*/ 3065 w 436711"/>
                <a:gd name="connsiteY7" fmla="*/ 497362 h 642624"/>
                <a:gd name="connsiteX8" fmla="*/ 52516 w 436711"/>
                <a:gd name="connsiteY8" fmla="*/ 438639 h 642624"/>
                <a:gd name="connsiteX9" fmla="*/ 70347 w 436711"/>
                <a:gd name="connsiteY9" fmla="*/ 436975 h 642624"/>
                <a:gd name="connsiteX10" fmla="*/ 181136 w 436711"/>
                <a:gd name="connsiteY10" fmla="*/ 492369 h 642624"/>
                <a:gd name="connsiteX11" fmla="*/ 181136 w 436711"/>
                <a:gd name="connsiteY11" fmla="*/ 364225 h 642624"/>
                <a:gd name="connsiteX12" fmla="*/ 18281 w 436711"/>
                <a:gd name="connsiteY12" fmla="*/ 211355 h 642624"/>
                <a:gd name="connsiteX13" fmla="*/ 181136 w 436711"/>
                <a:gd name="connsiteY13" fmla="*/ 47787 h 642624"/>
                <a:gd name="connsiteX14" fmla="*/ 181136 w 436711"/>
                <a:gd name="connsiteY14" fmla="*/ 12838 h 642624"/>
                <a:gd name="connsiteX15" fmla="*/ 193974 w 436711"/>
                <a:gd name="connsiteY15" fmla="*/ 0 h 642624"/>
                <a:gd name="connsiteX16" fmla="*/ 243187 w 436711"/>
                <a:gd name="connsiteY16" fmla="*/ 0 h 642624"/>
                <a:gd name="connsiteX17" fmla="*/ 256026 w 436711"/>
                <a:gd name="connsiteY17" fmla="*/ 12838 h 642624"/>
                <a:gd name="connsiteX18" fmla="*/ 256026 w 436711"/>
                <a:gd name="connsiteY18" fmla="*/ 48500 h 642624"/>
                <a:gd name="connsiteX19" fmla="*/ 412462 w 436711"/>
                <a:gd name="connsiteY19" fmla="*/ 111740 h 642624"/>
                <a:gd name="connsiteX20" fmla="*/ 414839 w 436711"/>
                <a:gd name="connsiteY20" fmla="*/ 129333 h 642624"/>
                <a:gd name="connsiteX21" fmla="*/ 370381 w 436711"/>
                <a:gd name="connsiteY21" fmla="*/ 190671 h 642624"/>
                <a:gd name="connsiteX22" fmla="*/ 352312 w 436711"/>
                <a:gd name="connsiteY22" fmla="*/ 193287 h 642624"/>
                <a:gd name="connsiteX23" fmla="*/ 256026 w 436711"/>
                <a:gd name="connsiteY23" fmla="*/ 148115 h 642624"/>
                <a:gd name="connsiteX24" fmla="*/ 256026 w 436711"/>
                <a:gd name="connsiteY24" fmla="*/ 271505 h 642624"/>
                <a:gd name="connsiteX25" fmla="*/ 436712 w 436711"/>
                <a:gd name="connsiteY25" fmla="*/ 426752 h 642624"/>
                <a:gd name="connsiteX26" fmla="*/ 256026 w 436711"/>
                <a:gd name="connsiteY26" fmla="*/ 594124 h 642624"/>
                <a:gd name="connsiteX27" fmla="*/ 180898 w 436711"/>
                <a:gd name="connsiteY27" fmla="*/ 251296 h 642624"/>
                <a:gd name="connsiteX28" fmla="*/ 180898 w 436711"/>
                <a:gd name="connsiteY28" fmla="*/ 146451 h 642624"/>
                <a:gd name="connsiteX29" fmla="*/ 133112 w 436711"/>
                <a:gd name="connsiteY29" fmla="*/ 199706 h 642624"/>
                <a:gd name="connsiteX30" fmla="*/ 180898 w 436711"/>
                <a:gd name="connsiteY30" fmla="*/ 251534 h 642624"/>
                <a:gd name="connsiteX31" fmla="*/ 321405 w 436711"/>
                <a:gd name="connsiteY31" fmla="*/ 438877 h 642624"/>
                <a:gd name="connsiteX32" fmla="*/ 255788 w 436711"/>
                <a:gd name="connsiteY32" fmla="*/ 382531 h 642624"/>
                <a:gd name="connsiteX33" fmla="*/ 255788 w 436711"/>
                <a:gd name="connsiteY33" fmla="*/ 496649 h 642624"/>
                <a:gd name="connsiteX34" fmla="*/ 321405 w 436711"/>
                <a:gd name="connsiteY34" fmla="*/ 438877 h 64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36711" h="642624">
                  <a:moveTo>
                    <a:pt x="255788" y="594124"/>
                  </a:moveTo>
                  <a:lnTo>
                    <a:pt x="255788" y="629786"/>
                  </a:lnTo>
                  <a:cubicBezTo>
                    <a:pt x="255788" y="636918"/>
                    <a:pt x="250082" y="642624"/>
                    <a:pt x="242950" y="642624"/>
                  </a:cubicBezTo>
                  <a:lnTo>
                    <a:pt x="193737" y="642624"/>
                  </a:lnTo>
                  <a:cubicBezTo>
                    <a:pt x="186604" y="642624"/>
                    <a:pt x="180898" y="636918"/>
                    <a:pt x="180898" y="629786"/>
                  </a:cubicBezTo>
                  <a:lnTo>
                    <a:pt x="180898" y="591747"/>
                  </a:lnTo>
                  <a:cubicBezTo>
                    <a:pt x="113617" y="582950"/>
                    <a:pt x="52992" y="556798"/>
                    <a:pt x="4492" y="515431"/>
                  </a:cubicBezTo>
                  <a:cubicBezTo>
                    <a:pt x="-976" y="510914"/>
                    <a:pt x="-1452" y="502830"/>
                    <a:pt x="3065" y="497362"/>
                  </a:cubicBezTo>
                  <a:lnTo>
                    <a:pt x="52516" y="438639"/>
                  </a:lnTo>
                  <a:cubicBezTo>
                    <a:pt x="57033" y="433409"/>
                    <a:pt x="64879" y="432458"/>
                    <a:pt x="70347" y="436975"/>
                  </a:cubicBezTo>
                  <a:cubicBezTo>
                    <a:pt x="103869" y="463840"/>
                    <a:pt x="140244" y="483097"/>
                    <a:pt x="181136" y="492369"/>
                  </a:cubicBezTo>
                  <a:lnTo>
                    <a:pt x="181136" y="364225"/>
                  </a:lnTo>
                  <a:cubicBezTo>
                    <a:pt x="84612" y="339500"/>
                    <a:pt x="18281" y="304789"/>
                    <a:pt x="18281" y="211355"/>
                  </a:cubicBezTo>
                  <a:cubicBezTo>
                    <a:pt x="18281" y="117921"/>
                    <a:pt x="83185" y="60149"/>
                    <a:pt x="181136" y="47787"/>
                  </a:cubicBezTo>
                  <a:lnTo>
                    <a:pt x="181136" y="12838"/>
                  </a:lnTo>
                  <a:cubicBezTo>
                    <a:pt x="181136" y="5706"/>
                    <a:pt x="186842" y="0"/>
                    <a:pt x="193974" y="0"/>
                  </a:cubicBezTo>
                  <a:lnTo>
                    <a:pt x="243187" y="0"/>
                  </a:lnTo>
                  <a:cubicBezTo>
                    <a:pt x="250320" y="0"/>
                    <a:pt x="256026" y="5706"/>
                    <a:pt x="256026" y="12838"/>
                  </a:cubicBezTo>
                  <a:lnTo>
                    <a:pt x="256026" y="48500"/>
                  </a:lnTo>
                  <a:cubicBezTo>
                    <a:pt x="318553" y="54919"/>
                    <a:pt x="369668" y="77505"/>
                    <a:pt x="412462" y="111740"/>
                  </a:cubicBezTo>
                  <a:cubicBezTo>
                    <a:pt x="417930" y="116019"/>
                    <a:pt x="418881" y="123865"/>
                    <a:pt x="414839" y="129333"/>
                  </a:cubicBezTo>
                  <a:lnTo>
                    <a:pt x="370381" y="190671"/>
                  </a:lnTo>
                  <a:cubicBezTo>
                    <a:pt x="366102" y="196377"/>
                    <a:pt x="358018" y="197566"/>
                    <a:pt x="352312" y="193287"/>
                  </a:cubicBezTo>
                  <a:cubicBezTo>
                    <a:pt x="321881" y="170701"/>
                    <a:pt x="288597" y="155723"/>
                    <a:pt x="256026" y="148115"/>
                  </a:cubicBezTo>
                  <a:lnTo>
                    <a:pt x="256026" y="271505"/>
                  </a:lnTo>
                  <a:cubicBezTo>
                    <a:pt x="364913" y="296230"/>
                    <a:pt x="436712" y="330941"/>
                    <a:pt x="436712" y="426752"/>
                  </a:cubicBezTo>
                  <a:cubicBezTo>
                    <a:pt x="436712" y="522563"/>
                    <a:pt x="370381" y="585803"/>
                    <a:pt x="256026" y="594124"/>
                  </a:cubicBezTo>
                  <a:close/>
                  <a:moveTo>
                    <a:pt x="180898" y="251296"/>
                  </a:moveTo>
                  <a:lnTo>
                    <a:pt x="180898" y="146451"/>
                  </a:lnTo>
                  <a:cubicBezTo>
                    <a:pt x="150705" y="154059"/>
                    <a:pt x="133112" y="174980"/>
                    <a:pt x="133112" y="199706"/>
                  </a:cubicBezTo>
                  <a:cubicBezTo>
                    <a:pt x="133112" y="224431"/>
                    <a:pt x="146901" y="239885"/>
                    <a:pt x="180898" y="251534"/>
                  </a:cubicBezTo>
                  <a:close/>
                  <a:moveTo>
                    <a:pt x="321405" y="438877"/>
                  </a:moveTo>
                  <a:cubicBezTo>
                    <a:pt x="321405" y="409634"/>
                    <a:pt x="302861" y="395607"/>
                    <a:pt x="255788" y="382531"/>
                  </a:cubicBezTo>
                  <a:lnTo>
                    <a:pt x="255788" y="496649"/>
                  </a:lnTo>
                  <a:cubicBezTo>
                    <a:pt x="299057" y="491181"/>
                    <a:pt x="321405" y="467406"/>
                    <a:pt x="321405" y="438877"/>
                  </a:cubicBezTo>
                  <a:close/>
                </a:path>
              </a:pathLst>
            </a:custGeom>
            <a:noFill/>
            <a:ln w="23622" cap="rnd">
              <a:solidFill>
                <a:schemeClr val="bg2"/>
              </a:solidFill>
              <a:prstDash val="solid"/>
              <a:round/>
            </a:ln>
          </p:spPr>
          <p:txBody>
            <a:bodyPr rtlCol="0" anchor="ctr"/>
            <a:lstStyle/>
            <a:p>
              <a:endParaRPr lang="en-US"/>
            </a:p>
          </p:txBody>
        </p:sp>
      </p:grpSp>
    </p:spTree>
    <p:extLst>
      <p:ext uri="{BB962C8B-B14F-4D97-AF65-F5344CB8AC3E}">
        <p14:creationId xmlns:p14="http://schemas.microsoft.com/office/powerpoint/2010/main" val="2612124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44712-D9C1-3182-C819-3FF11CD575AE}"/>
              </a:ext>
            </a:extLst>
          </p:cNvPr>
          <p:cNvSpPr>
            <a:spLocks noGrp="1"/>
          </p:cNvSpPr>
          <p:nvPr>
            <p:ph type="title"/>
          </p:nvPr>
        </p:nvSpPr>
        <p:spPr/>
        <p:txBody>
          <a:bodyPr/>
          <a:lstStyle/>
          <a:p>
            <a:r>
              <a:rPr lang="en-US" b="1"/>
              <a:t>Tax-Deductible </a:t>
            </a:r>
            <a:r>
              <a:rPr lang="en-US"/>
              <a:t>Contributions</a:t>
            </a:r>
          </a:p>
        </p:txBody>
      </p:sp>
      <p:sp>
        <p:nvSpPr>
          <p:cNvPr id="3" name="Slide Number Placeholder 2">
            <a:extLst>
              <a:ext uri="{FF2B5EF4-FFF2-40B4-BE49-F238E27FC236}">
                <a16:creationId xmlns:a16="http://schemas.microsoft.com/office/drawing/2014/main" id="{D8DCB5C5-3216-4831-B29C-DB3792F60D94}"/>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endParaRPr>
          </a:p>
        </p:txBody>
      </p:sp>
      <p:sp>
        <p:nvSpPr>
          <p:cNvPr id="4" name="Text Placeholder 3">
            <a:extLst>
              <a:ext uri="{FF2B5EF4-FFF2-40B4-BE49-F238E27FC236}">
                <a16:creationId xmlns:a16="http://schemas.microsoft.com/office/drawing/2014/main" id="{5E3E5394-AD0D-AC2D-D1B3-E1ACBA2C05B5}"/>
              </a:ext>
            </a:extLst>
          </p:cNvPr>
          <p:cNvSpPr>
            <a:spLocks noGrp="1"/>
          </p:cNvSpPr>
          <p:nvPr>
            <p:ph type="body" sz="quarter" idx="11"/>
          </p:nvPr>
        </p:nvSpPr>
        <p:spPr/>
        <p:txBody>
          <a:bodyPr>
            <a:normAutofit lnSpcReduction="10000"/>
          </a:bodyPr>
          <a:lstStyle/>
          <a:p>
            <a:r>
              <a:rPr lang="en-US" b="1"/>
              <a:t>How You Benefit – Example</a:t>
            </a:r>
          </a:p>
        </p:txBody>
      </p:sp>
      <p:pic>
        <p:nvPicPr>
          <p:cNvPr id="5" name="Picture 4">
            <a:extLst>
              <a:ext uri="{FF2B5EF4-FFF2-40B4-BE49-F238E27FC236}">
                <a16:creationId xmlns:a16="http://schemas.microsoft.com/office/drawing/2014/main" id="{F87121BB-B003-B0EA-F8AE-98C58AC3FE70}"/>
              </a:ext>
            </a:extLst>
          </p:cNvPr>
          <p:cNvPicPr>
            <a:picLocks noChangeAspect="1"/>
          </p:cNvPicPr>
          <p:nvPr/>
        </p:nvPicPr>
        <p:blipFill>
          <a:blip r:embed="rId3">
            <a:extLst>
              <a:ext uri="{28A0092B-C50C-407E-A947-70E740481C1C}">
                <a14:useLocalDpi xmlns:a14="http://schemas.microsoft.com/office/drawing/2010/main" val="0"/>
              </a:ext>
            </a:extLst>
          </a:blip>
          <a:srcRect b="-58"/>
          <a:stretch/>
        </p:blipFill>
        <p:spPr>
          <a:xfrm>
            <a:off x="10709031" y="0"/>
            <a:ext cx="1482969" cy="1516537"/>
          </a:xfrm>
          <a:prstGeom prst="rect">
            <a:avLst/>
          </a:prstGeom>
        </p:spPr>
      </p:pic>
      <p:sp>
        <p:nvSpPr>
          <p:cNvPr id="7" name="TextBox 6">
            <a:extLst>
              <a:ext uri="{FF2B5EF4-FFF2-40B4-BE49-F238E27FC236}">
                <a16:creationId xmlns:a16="http://schemas.microsoft.com/office/drawing/2014/main" id="{76E26596-418A-C8DC-CC6F-B73801F8EF34}"/>
              </a:ext>
            </a:extLst>
          </p:cNvPr>
          <p:cNvSpPr txBox="1"/>
          <p:nvPr/>
        </p:nvSpPr>
        <p:spPr>
          <a:xfrm>
            <a:off x="687761" y="6204204"/>
            <a:ext cx="494030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3F3F5">
                    <a:lumMod val="50000"/>
                  </a:srgb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and is not the story of an actual client.</a:t>
            </a:r>
            <a:endParaRPr kumimoji="0" lang="en-US" sz="1200" b="0" i="0" u="none" strike="noStrike" kern="1200" cap="none" spc="0" normalizeH="0" baseline="0" noProof="0">
              <a:ln>
                <a:noFill/>
              </a:ln>
              <a:solidFill>
                <a:srgbClr val="F3F3F5">
                  <a:lumMod val="50000"/>
                </a:srgbClr>
              </a:solidFill>
              <a:effectLst/>
              <a:uLnTx/>
              <a:uFillTx/>
              <a:latin typeface="Aptos" panose="020B0004020202020204" pitchFamily="34" charset="0"/>
              <a:ea typeface="Aptos" panose="020B0004020202020204" pitchFamily="34" charset="0"/>
              <a:cs typeface="Aptos" panose="020B0004020202020204" pitchFamily="34" charset="0"/>
            </a:endParaRPr>
          </a:p>
        </p:txBody>
      </p:sp>
      <p:sp>
        <p:nvSpPr>
          <p:cNvPr id="9" name="TextBox 8">
            <a:extLst>
              <a:ext uri="{FF2B5EF4-FFF2-40B4-BE49-F238E27FC236}">
                <a16:creationId xmlns:a16="http://schemas.microsoft.com/office/drawing/2014/main" id="{ADC3BF59-D7E1-CADD-7E6D-1EC11588D737}"/>
              </a:ext>
            </a:extLst>
          </p:cNvPr>
          <p:cNvSpPr txBox="1"/>
          <p:nvPr/>
        </p:nvSpPr>
        <p:spPr>
          <a:xfrm>
            <a:off x="682452" y="1694241"/>
            <a:ext cx="4940300" cy="110799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Self-employed attorney</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Earning $500,000 annually</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40% tax rate</a:t>
            </a:r>
          </a:p>
        </p:txBody>
      </p:sp>
      <p:sp>
        <p:nvSpPr>
          <p:cNvPr id="10" name="Text Placeholder 5">
            <a:extLst>
              <a:ext uri="{FF2B5EF4-FFF2-40B4-BE49-F238E27FC236}">
                <a16:creationId xmlns:a16="http://schemas.microsoft.com/office/drawing/2014/main" id="{CCCD8DF6-4E22-350C-413B-251CBB7A230B}"/>
              </a:ext>
            </a:extLst>
          </p:cNvPr>
          <p:cNvSpPr txBox="1">
            <a:spLocks/>
          </p:cNvSpPr>
          <p:nvPr/>
        </p:nvSpPr>
        <p:spPr>
          <a:xfrm>
            <a:off x="5622752" y="1898723"/>
            <a:ext cx="4940300" cy="1251486"/>
          </a:xfrm>
          <a:prstGeom prst="rect">
            <a:avLst/>
          </a:prstGeom>
          <a:solidFill>
            <a:schemeClr val="bg1"/>
          </a:solidFill>
        </p:spPr>
        <p:txBody>
          <a:bodyPr vert="horz" lIns="182880" tIns="182880" rIns="182880" bIns="182880" rtlCol="0" anchor="t">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a:ln>
                  <a:noFill/>
                </a:ln>
                <a:solidFill>
                  <a:srgbClr val="3D9B35"/>
                </a:solidFill>
                <a:effectLst/>
                <a:uLnTx/>
                <a:uFillTx/>
                <a:latin typeface="Aptos" panose="02110004020202020204"/>
                <a:ea typeface="+mn-ea"/>
                <a:cs typeface="+mn-cs"/>
              </a:rPr>
              <a:t>Option 1: Do Nothing</a:t>
            </a:r>
          </a:p>
          <a:p>
            <a:pPr marL="228600" marR="0" lvl="0" indent="-22860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000" b="0" i="0" u="none" strike="noStrike" kern="1200" cap="none" spc="0" normalizeH="0" baseline="0" noProof="0">
                <a:ln>
                  <a:noFill/>
                </a:ln>
                <a:solidFill>
                  <a:srgbClr val="414041"/>
                </a:solidFill>
                <a:effectLst/>
                <a:uLnTx/>
                <a:uFillTx/>
                <a:latin typeface="Aptos" panose="02110004020202020204"/>
                <a:ea typeface="+mn-ea"/>
                <a:cs typeface="+mn-cs"/>
              </a:rPr>
              <a:t>Income tax of $200,000</a:t>
            </a:r>
          </a:p>
        </p:txBody>
      </p:sp>
      <p:sp>
        <p:nvSpPr>
          <p:cNvPr id="11" name="Text Placeholder 5">
            <a:extLst>
              <a:ext uri="{FF2B5EF4-FFF2-40B4-BE49-F238E27FC236}">
                <a16:creationId xmlns:a16="http://schemas.microsoft.com/office/drawing/2014/main" id="{2E4BDBEA-95DA-A07F-DB75-F8AAD44C58BA}"/>
              </a:ext>
            </a:extLst>
          </p:cNvPr>
          <p:cNvSpPr txBox="1">
            <a:spLocks/>
          </p:cNvSpPr>
          <p:nvPr/>
        </p:nvSpPr>
        <p:spPr>
          <a:xfrm>
            <a:off x="5622752" y="3317560"/>
            <a:ext cx="4940300" cy="2790348"/>
          </a:xfrm>
          <a:prstGeom prst="rect">
            <a:avLst/>
          </a:prstGeom>
          <a:solidFill>
            <a:schemeClr val="bg1"/>
          </a:solidFill>
        </p:spPr>
        <p:txBody>
          <a:bodyPr vert="horz" lIns="182880" tIns="182880" rIns="182880" bIns="182880" rtlCol="0" anchor="t">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a:ln>
                  <a:noFill/>
                </a:ln>
                <a:solidFill>
                  <a:srgbClr val="3D9B35"/>
                </a:solidFill>
                <a:effectLst/>
                <a:uLnTx/>
                <a:uFillTx/>
                <a:latin typeface="Aptos" panose="02110004020202020204"/>
                <a:ea typeface="+mn-ea"/>
                <a:cs typeface="+mn-cs"/>
              </a:rPr>
              <a:t>Option 2: Qualified Plan</a:t>
            </a:r>
          </a:p>
          <a:p>
            <a:pPr marL="228600" marR="0" lvl="0" indent="-22860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000" b="0" i="0" u="none" strike="noStrike" kern="1200" cap="none" spc="0" normalizeH="0" baseline="0" noProof="0">
                <a:ln>
                  <a:noFill/>
                </a:ln>
                <a:solidFill>
                  <a:srgbClr val="414041"/>
                </a:solidFill>
                <a:effectLst/>
                <a:uLnTx/>
                <a:uFillTx/>
                <a:latin typeface="Aptos" panose="02110004020202020204"/>
                <a:ea typeface="+mn-ea"/>
                <a:cs typeface="+mn-cs"/>
              </a:rPr>
              <a:t>Plan contribution of $200,000, reducing taxable income to $300,000</a:t>
            </a:r>
          </a:p>
          <a:p>
            <a:pPr marL="228600" marR="0" lvl="0" indent="-22860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000" b="0" i="0" u="none" strike="noStrike" kern="1200" cap="none" spc="0" normalizeH="0" baseline="0" noProof="0">
                <a:ln>
                  <a:noFill/>
                </a:ln>
                <a:solidFill>
                  <a:srgbClr val="414041"/>
                </a:solidFill>
                <a:effectLst/>
                <a:uLnTx/>
                <a:uFillTx/>
                <a:latin typeface="Aptos" panose="02110004020202020204"/>
                <a:ea typeface="+mn-ea"/>
                <a:cs typeface="+mn-cs"/>
              </a:rPr>
              <a:t>Income tax of $120,000</a:t>
            </a:r>
          </a:p>
          <a:p>
            <a:pPr marL="228600" marR="0" lvl="0" indent="-22860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000" b="0" i="0" u="none" strike="noStrike" kern="1200" cap="none" spc="0" normalizeH="0" baseline="0" noProof="0">
                <a:ln>
                  <a:noFill/>
                </a:ln>
                <a:solidFill>
                  <a:srgbClr val="414041"/>
                </a:solidFill>
                <a:effectLst/>
                <a:uLnTx/>
                <a:uFillTx/>
                <a:latin typeface="Aptos" panose="02110004020202020204"/>
                <a:ea typeface="+mn-ea"/>
                <a:cs typeface="+mn-cs"/>
              </a:rPr>
              <a:t>Tax savings of $80,000</a:t>
            </a:r>
          </a:p>
        </p:txBody>
      </p:sp>
      <p:pic>
        <p:nvPicPr>
          <p:cNvPr id="6" name="Picture 5" descr="Short-haired woman in glasses and suit looking at camera and standing in front of seated colleagues in conference hall">
            <a:extLst>
              <a:ext uri="{FF2B5EF4-FFF2-40B4-BE49-F238E27FC236}">
                <a16:creationId xmlns:a16="http://schemas.microsoft.com/office/drawing/2014/main" id="{4FA34510-21D5-844A-D611-EE0F81B7DC4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00895" y="3087377"/>
            <a:ext cx="3103414" cy="302053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288707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8C04C-27AD-AE3B-9F4F-4D857A0B1E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3319F5-42FE-7D8C-FA55-AD33DF42F8A0}"/>
              </a:ext>
            </a:extLst>
          </p:cNvPr>
          <p:cNvSpPr>
            <a:spLocks noGrp="1"/>
          </p:cNvSpPr>
          <p:nvPr>
            <p:ph type="title"/>
          </p:nvPr>
        </p:nvSpPr>
        <p:spPr/>
        <p:txBody>
          <a:bodyPr/>
          <a:lstStyle/>
          <a:p>
            <a:r>
              <a:rPr lang="en-US" b="1"/>
              <a:t>Tax-Deferred</a:t>
            </a:r>
            <a:r>
              <a:rPr lang="en-US"/>
              <a:t> Growth</a:t>
            </a:r>
          </a:p>
        </p:txBody>
      </p:sp>
      <p:sp>
        <p:nvSpPr>
          <p:cNvPr id="3" name="Slide Number Placeholder 2">
            <a:extLst>
              <a:ext uri="{FF2B5EF4-FFF2-40B4-BE49-F238E27FC236}">
                <a16:creationId xmlns:a16="http://schemas.microsoft.com/office/drawing/2014/main" id="{E036611F-0DA1-48AE-8340-0A4BD1C0BE9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endParaRPr>
          </a:p>
        </p:txBody>
      </p:sp>
      <p:sp>
        <p:nvSpPr>
          <p:cNvPr id="4" name="Text Placeholder 3">
            <a:extLst>
              <a:ext uri="{FF2B5EF4-FFF2-40B4-BE49-F238E27FC236}">
                <a16:creationId xmlns:a16="http://schemas.microsoft.com/office/drawing/2014/main" id="{ADDDB79A-448F-34BF-C328-7761A049CBBB}"/>
              </a:ext>
            </a:extLst>
          </p:cNvPr>
          <p:cNvSpPr>
            <a:spLocks noGrp="1"/>
          </p:cNvSpPr>
          <p:nvPr>
            <p:ph type="body" sz="quarter" idx="11"/>
          </p:nvPr>
        </p:nvSpPr>
        <p:spPr/>
        <p:txBody>
          <a:bodyPr>
            <a:normAutofit lnSpcReduction="10000"/>
          </a:bodyPr>
          <a:lstStyle/>
          <a:p>
            <a:r>
              <a:rPr lang="en-US" b="1"/>
              <a:t>How You Benefit – Example</a:t>
            </a:r>
          </a:p>
        </p:txBody>
      </p:sp>
      <p:sp>
        <p:nvSpPr>
          <p:cNvPr id="7" name="TextBox 6">
            <a:extLst>
              <a:ext uri="{FF2B5EF4-FFF2-40B4-BE49-F238E27FC236}">
                <a16:creationId xmlns:a16="http://schemas.microsoft.com/office/drawing/2014/main" id="{E0554163-76AE-099E-A402-229EAEB33A1D}"/>
              </a:ext>
            </a:extLst>
          </p:cNvPr>
          <p:cNvSpPr txBox="1"/>
          <p:nvPr/>
        </p:nvSpPr>
        <p:spPr>
          <a:xfrm>
            <a:off x="1109222" y="6262300"/>
            <a:ext cx="6108700"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3F3F5">
                    <a:lumMod val="50000"/>
                  </a:srgb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and is not the story of an actual client.</a:t>
            </a:r>
            <a:endParaRPr kumimoji="0" lang="en-US" sz="1200" b="0" i="0" u="none" strike="noStrike" kern="1200" cap="none" spc="0" normalizeH="0" baseline="0" noProof="0">
              <a:ln>
                <a:noFill/>
              </a:ln>
              <a:solidFill>
                <a:srgbClr val="F3F3F5">
                  <a:lumMod val="50000"/>
                </a:srgbClr>
              </a:solidFill>
              <a:effectLst/>
              <a:uLnTx/>
              <a:uFillTx/>
              <a:latin typeface="Aptos" panose="020B0004020202020204" pitchFamily="34" charset="0"/>
              <a:ea typeface="Aptos" panose="020B0004020202020204" pitchFamily="34" charset="0"/>
              <a:cs typeface="Aptos" panose="020B0004020202020204" pitchFamily="34" charset="0"/>
            </a:endParaRPr>
          </a:p>
        </p:txBody>
      </p:sp>
      <p:sp>
        <p:nvSpPr>
          <p:cNvPr id="9" name="TextBox 8">
            <a:extLst>
              <a:ext uri="{FF2B5EF4-FFF2-40B4-BE49-F238E27FC236}">
                <a16:creationId xmlns:a16="http://schemas.microsoft.com/office/drawing/2014/main" id="{7007F461-D2B5-95D7-1A0F-784798FC94DB}"/>
              </a:ext>
            </a:extLst>
          </p:cNvPr>
          <p:cNvSpPr txBox="1"/>
          <p:nvPr/>
        </p:nvSpPr>
        <p:spPr>
          <a:xfrm>
            <a:off x="685800" y="1691640"/>
            <a:ext cx="4940300" cy="110799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Annual plan contribution of $23,000</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6% rate of growth</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40% tax rate</a:t>
            </a:r>
          </a:p>
        </p:txBody>
      </p:sp>
      <p:pic>
        <p:nvPicPr>
          <p:cNvPr id="6" name="Picture 5">
            <a:extLst>
              <a:ext uri="{FF2B5EF4-FFF2-40B4-BE49-F238E27FC236}">
                <a16:creationId xmlns:a16="http://schemas.microsoft.com/office/drawing/2014/main" id="{C9CD5C27-AF0D-7AAC-81F0-087BB29245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1477" y="0"/>
            <a:ext cx="1610523" cy="1645920"/>
          </a:xfrm>
          <a:prstGeom prst="rect">
            <a:avLst/>
          </a:prstGeom>
        </p:spPr>
      </p:pic>
      <p:graphicFrame>
        <p:nvGraphicFramePr>
          <p:cNvPr id="8" name="Table 7">
            <a:extLst>
              <a:ext uri="{FF2B5EF4-FFF2-40B4-BE49-F238E27FC236}">
                <a16:creationId xmlns:a16="http://schemas.microsoft.com/office/drawing/2014/main" id="{01257001-B88F-DFEF-605C-D9AC6E6C1F0D}"/>
              </a:ext>
            </a:extLst>
          </p:cNvPr>
          <p:cNvGraphicFramePr>
            <a:graphicFrameLocks noGrp="1"/>
          </p:cNvGraphicFramePr>
          <p:nvPr/>
        </p:nvGraphicFramePr>
        <p:xfrm>
          <a:off x="1109222" y="2875104"/>
          <a:ext cx="4630190" cy="2646528"/>
        </p:xfrm>
        <a:graphic>
          <a:graphicData uri="http://schemas.openxmlformats.org/drawingml/2006/table">
            <a:tbl>
              <a:tblPr firstRow="1" bandRow="1">
                <a:tableStyleId>{00A15C55-8517-42AA-B614-E9B94910E393}</a:tableStyleId>
              </a:tblPr>
              <a:tblGrid>
                <a:gridCol w="2315095">
                  <a:extLst>
                    <a:ext uri="{9D8B030D-6E8A-4147-A177-3AD203B41FA5}">
                      <a16:colId xmlns:a16="http://schemas.microsoft.com/office/drawing/2014/main" val="3349590624"/>
                    </a:ext>
                  </a:extLst>
                </a:gridCol>
                <a:gridCol w="2315095">
                  <a:extLst>
                    <a:ext uri="{9D8B030D-6E8A-4147-A177-3AD203B41FA5}">
                      <a16:colId xmlns:a16="http://schemas.microsoft.com/office/drawing/2014/main" val="3225629219"/>
                    </a:ext>
                  </a:extLst>
                </a:gridCol>
              </a:tblGrid>
              <a:tr h="661632">
                <a:tc gridSpan="2">
                  <a:txBody>
                    <a:bodyPr/>
                    <a:lstStyle/>
                    <a:p>
                      <a:r>
                        <a:rPr lang="en-US" sz="2600"/>
                        <a:t>Taxable Account</a:t>
                      </a:r>
                    </a:p>
                  </a:txBody>
                  <a:tcPr anchor="ctr" anchorCtr="1"/>
                </a:tc>
                <a:tc hMerge="1">
                  <a:txBody>
                    <a:bodyPr/>
                    <a:lstStyle/>
                    <a:p>
                      <a:endParaRPr lang="en-US"/>
                    </a:p>
                  </a:txBody>
                  <a:tcPr/>
                </a:tc>
                <a:extLst>
                  <a:ext uri="{0D108BD9-81ED-4DB2-BD59-A6C34878D82A}">
                    <a16:rowId xmlns:a16="http://schemas.microsoft.com/office/drawing/2014/main" val="150782090"/>
                  </a:ext>
                </a:extLst>
              </a:tr>
              <a:tr h="661632">
                <a:tc>
                  <a:txBody>
                    <a:bodyPr/>
                    <a:lstStyle/>
                    <a:p>
                      <a:pPr algn="r"/>
                      <a:r>
                        <a:rPr lang="en-US" sz="2400"/>
                        <a:t>Year 5</a:t>
                      </a:r>
                    </a:p>
                  </a:txBody>
                  <a:tcPr anchor="ctr" anchorCtr="1"/>
                </a:tc>
                <a:tc>
                  <a:txBody>
                    <a:bodyPr/>
                    <a:lstStyle/>
                    <a:p>
                      <a:r>
                        <a:rPr lang="en-US" sz="2400"/>
                        <a:t>$123,583</a:t>
                      </a:r>
                    </a:p>
                  </a:txBody>
                  <a:tcPr anchor="ctr" anchorCtr="1"/>
                </a:tc>
                <a:extLst>
                  <a:ext uri="{0D108BD9-81ED-4DB2-BD59-A6C34878D82A}">
                    <a16:rowId xmlns:a16="http://schemas.microsoft.com/office/drawing/2014/main" val="4207936569"/>
                  </a:ext>
                </a:extLst>
              </a:tr>
              <a:tr h="661632">
                <a:tc>
                  <a:txBody>
                    <a:bodyPr/>
                    <a:lstStyle/>
                    <a:p>
                      <a:pPr algn="r"/>
                      <a:r>
                        <a:rPr lang="en-US" sz="2400"/>
                        <a:t>Year 10</a:t>
                      </a:r>
                    </a:p>
                  </a:txBody>
                  <a:tcPr anchor="ctr" anchorCtr="1"/>
                </a:tc>
                <a:tc>
                  <a:txBody>
                    <a:bodyPr/>
                    <a:lstStyle/>
                    <a:p>
                      <a:r>
                        <a:rPr lang="en-US" sz="2400"/>
                        <a:t>$271,072</a:t>
                      </a:r>
                    </a:p>
                  </a:txBody>
                  <a:tcPr anchor="ctr" anchorCtr="1"/>
                </a:tc>
                <a:extLst>
                  <a:ext uri="{0D108BD9-81ED-4DB2-BD59-A6C34878D82A}">
                    <a16:rowId xmlns:a16="http://schemas.microsoft.com/office/drawing/2014/main" val="2502990693"/>
                  </a:ext>
                </a:extLst>
              </a:tr>
              <a:tr h="661632">
                <a:tc>
                  <a:txBody>
                    <a:bodyPr/>
                    <a:lstStyle/>
                    <a:p>
                      <a:pPr algn="r"/>
                      <a:r>
                        <a:rPr lang="en-US" sz="2400"/>
                        <a:t>Year 20</a:t>
                      </a:r>
                    </a:p>
                  </a:txBody>
                  <a:tcPr anchor="ctr" anchorCtr="1"/>
                </a:tc>
                <a:tc>
                  <a:txBody>
                    <a:bodyPr/>
                    <a:lstStyle/>
                    <a:p>
                      <a:r>
                        <a:rPr lang="en-US" sz="2400"/>
                        <a:t>$657,157</a:t>
                      </a:r>
                    </a:p>
                  </a:txBody>
                  <a:tcPr anchor="ctr" anchorCtr="1"/>
                </a:tc>
                <a:extLst>
                  <a:ext uri="{0D108BD9-81ED-4DB2-BD59-A6C34878D82A}">
                    <a16:rowId xmlns:a16="http://schemas.microsoft.com/office/drawing/2014/main" val="3700827485"/>
                  </a:ext>
                </a:extLst>
              </a:tr>
            </a:tbl>
          </a:graphicData>
        </a:graphic>
      </p:graphicFrame>
      <p:graphicFrame>
        <p:nvGraphicFramePr>
          <p:cNvPr id="12" name="Table 11">
            <a:extLst>
              <a:ext uri="{FF2B5EF4-FFF2-40B4-BE49-F238E27FC236}">
                <a16:creationId xmlns:a16="http://schemas.microsoft.com/office/drawing/2014/main" id="{EF1E7208-A64B-367C-E6CB-7DE8FB3B5DB6}"/>
              </a:ext>
            </a:extLst>
          </p:cNvPr>
          <p:cNvGraphicFramePr>
            <a:graphicFrameLocks noGrp="1"/>
          </p:cNvGraphicFramePr>
          <p:nvPr/>
        </p:nvGraphicFramePr>
        <p:xfrm>
          <a:off x="5951287" y="2875104"/>
          <a:ext cx="4630190" cy="2646528"/>
        </p:xfrm>
        <a:graphic>
          <a:graphicData uri="http://schemas.openxmlformats.org/drawingml/2006/table">
            <a:tbl>
              <a:tblPr firstRow="1" bandRow="1">
                <a:tableStyleId>{00A15C55-8517-42AA-B614-E9B94910E393}</a:tableStyleId>
              </a:tblPr>
              <a:tblGrid>
                <a:gridCol w="2315095">
                  <a:extLst>
                    <a:ext uri="{9D8B030D-6E8A-4147-A177-3AD203B41FA5}">
                      <a16:colId xmlns:a16="http://schemas.microsoft.com/office/drawing/2014/main" val="3349590624"/>
                    </a:ext>
                  </a:extLst>
                </a:gridCol>
                <a:gridCol w="2315095">
                  <a:extLst>
                    <a:ext uri="{9D8B030D-6E8A-4147-A177-3AD203B41FA5}">
                      <a16:colId xmlns:a16="http://schemas.microsoft.com/office/drawing/2014/main" val="3225629219"/>
                    </a:ext>
                  </a:extLst>
                </a:gridCol>
              </a:tblGrid>
              <a:tr h="661632">
                <a:tc gridSpan="2">
                  <a:txBody>
                    <a:bodyPr/>
                    <a:lstStyle/>
                    <a:p>
                      <a:r>
                        <a:rPr lang="en-US" sz="2600"/>
                        <a:t>Tax-Deferred Account</a:t>
                      </a:r>
                    </a:p>
                  </a:txBody>
                  <a:tcPr anchor="ctr" anchorCtr="1"/>
                </a:tc>
                <a:tc hMerge="1">
                  <a:txBody>
                    <a:bodyPr/>
                    <a:lstStyle/>
                    <a:p>
                      <a:endParaRPr lang="en-US"/>
                    </a:p>
                  </a:txBody>
                  <a:tcPr/>
                </a:tc>
                <a:extLst>
                  <a:ext uri="{0D108BD9-81ED-4DB2-BD59-A6C34878D82A}">
                    <a16:rowId xmlns:a16="http://schemas.microsoft.com/office/drawing/2014/main" val="150782090"/>
                  </a:ext>
                </a:extLst>
              </a:tr>
              <a:tr h="661632">
                <a:tc>
                  <a:txBody>
                    <a:bodyPr/>
                    <a:lstStyle/>
                    <a:p>
                      <a:r>
                        <a:rPr lang="en-US" sz="2400"/>
                        <a:t>Year 5</a:t>
                      </a:r>
                    </a:p>
                  </a:txBody>
                  <a:tcPr anchor="ctr" anchorCtr="1"/>
                </a:tc>
                <a:tc>
                  <a:txBody>
                    <a:bodyPr/>
                    <a:lstStyle/>
                    <a:p>
                      <a:r>
                        <a:rPr lang="en-US" sz="2400"/>
                        <a:t>$129,653</a:t>
                      </a:r>
                    </a:p>
                  </a:txBody>
                  <a:tcPr anchor="ctr" anchorCtr="1"/>
                </a:tc>
                <a:extLst>
                  <a:ext uri="{0D108BD9-81ED-4DB2-BD59-A6C34878D82A}">
                    <a16:rowId xmlns:a16="http://schemas.microsoft.com/office/drawing/2014/main" val="4207936569"/>
                  </a:ext>
                </a:extLst>
              </a:tr>
              <a:tr h="661632">
                <a:tc>
                  <a:txBody>
                    <a:bodyPr/>
                    <a:lstStyle/>
                    <a:p>
                      <a:r>
                        <a:rPr lang="en-US" sz="2400"/>
                        <a:t>Year 10</a:t>
                      </a:r>
                    </a:p>
                  </a:txBody>
                  <a:tcPr anchor="ctr" anchorCtr="1"/>
                </a:tc>
                <a:tc>
                  <a:txBody>
                    <a:bodyPr/>
                    <a:lstStyle/>
                    <a:p>
                      <a:r>
                        <a:rPr lang="en-US" sz="2400"/>
                        <a:t>$303,158</a:t>
                      </a:r>
                    </a:p>
                  </a:txBody>
                  <a:tcPr anchor="ctr" anchorCtr="1"/>
                </a:tc>
                <a:extLst>
                  <a:ext uri="{0D108BD9-81ED-4DB2-BD59-A6C34878D82A}">
                    <a16:rowId xmlns:a16="http://schemas.microsoft.com/office/drawing/2014/main" val="2502990693"/>
                  </a:ext>
                </a:extLst>
              </a:tr>
              <a:tr h="661632">
                <a:tc>
                  <a:txBody>
                    <a:bodyPr/>
                    <a:lstStyle/>
                    <a:p>
                      <a:r>
                        <a:rPr lang="en-US" sz="2400"/>
                        <a:t>Year 20</a:t>
                      </a:r>
                    </a:p>
                  </a:txBody>
                  <a:tcPr anchor="ctr" anchorCtr="1"/>
                </a:tc>
                <a:tc>
                  <a:txBody>
                    <a:bodyPr/>
                    <a:lstStyle/>
                    <a:p>
                      <a:r>
                        <a:rPr lang="en-US" sz="2400"/>
                        <a:t>$846,069</a:t>
                      </a:r>
                    </a:p>
                  </a:txBody>
                  <a:tcPr anchor="ctr" anchorCtr="1"/>
                </a:tc>
                <a:extLst>
                  <a:ext uri="{0D108BD9-81ED-4DB2-BD59-A6C34878D82A}">
                    <a16:rowId xmlns:a16="http://schemas.microsoft.com/office/drawing/2014/main" val="3700827485"/>
                  </a:ext>
                </a:extLst>
              </a:tr>
            </a:tbl>
          </a:graphicData>
        </a:graphic>
      </p:graphicFrame>
      <p:sp>
        <p:nvSpPr>
          <p:cNvPr id="13" name="TextBox 12">
            <a:extLst>
              <a:ext uri="{FF2B5EF4-FFF2-40B4-BE49-F238E27FC236}">
                <a16:creationId xmlns:a16="http://schemas.microsoft.com/office/drawing/2014/main" id="{26E4D6E8-19D0-10C7-6DC9-5B6BA915888C}"/>
              </a:ext>
            </a:extLst>
          </p:cNvPr>
          <p:cNvSpPr txBox="1"/>
          <p:nvPr/>
        </p:nvSpPr>
        <p:spPr>
          <a:xfrm>
            <a:off x="1109222" y="5667648"/>
            <a:ext cx="9472255" cy="584775"/>
          </a:xfrm>
          <a:prstGeom prst="rect">
            <a:avLst/>
          </a:prstGeom>
          <a:solidFill>
            <a:srgbClr val="006B8C"/>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FFFFFF"/>
                </a:solidFill>
                <a:effectLst/>
                <a:uLnTx/>
                <a:uFillTx/>
                <a:latin typeface="Aptos" panose="02110004020202020204"/>
                <a:ea typeface="+mn-ea"/>
                <a:cs typeface="+mn-cs"/>
              </a:rPr>
              <a:t>Difference: </a:t>
            </a:r>
            <a:r>
              <a:rPr kumimoji="0" lang="en-US" sz="3200" b="1" i="0" u="none" strike="noStrike" kern="1200" cap="none" spc="0" normalizeH="0" baseline="0" noProof="0">
                <a:ln>
                  <a:noFill/>
                </a:ln>
                <a:solidFill>
                  <a:srgbClr val="FFFFFF"/>
                </a:solidFill>
                <a:effectLst/>
                <a:uLnTx/>
                <a:uFillTx/>
                <a:latin typeface="Aptos" panose="02110004020202020204"/>
                <a:ea typeface="+mn-ea"/>
                <a:cs typeface="+mn-cs"/>
              </a:rPr>
              <a:t>$188,912</a:t>
            </a:r>
            <a:endParaRPr kumimoji="0" lang="en-US" sz="3200" b="0" i="0" u="none" strike="noStrike" kern="1200" cap="none" spc="0" normalizeH="0" baseline="0" noProof="0">
              <a:ln>
                <a:noFill/>
              </a:ln>
              <a:solidFill>
                <a:srgbClr val="FFFFFF"/>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28946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2.xml><?xml version="1.0" encoding="utf-8"?>
<a:theme xmlns:a="http://schemas.openxmlformats.org/drawingml/2006/main" name="2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3.xml><?xml version="1.0" encoding="utf-8"?>
<a:theme xmlns:a="http://schemas.openxmlformats.org/drawingml/2006/main" name="1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6" id="{0E5938B8-2DFC-5048-AEA6-C058C0358245}" vid="{A0E8D73B-D09B-7E4D-9FC8-528913014D4A}"/>
    </a:ext>
  </a:extLst>
</a:theme>
</file>

<file path=ppt/theme/theme4.xml><?xml version="1.0" encoding="utf-8"?>
<a:theme xmlns:a="http://schemas.openxmlformats.org/drawingml/2006/main" name="TEMPLATE_PPT-NL-2023-16x9">
  <a:themeElements>
    <a:clrScheme name="NLG 2021">
      <a:dk1>
        <a:srgbClr val="3E3F3C"/>
      </a:dk1>
      <a:lt1>
        <a:srgbClr val="FFFFFF"/>
      </a:lt1>
      <a:dk2>
        <a:srgbClr val="616365"/>
      </a:dk2>
      <a:lt2>
        <a:srgbClr val="F3F3F5"/>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PPT-NL-2023-16x9" id="{F1C17F64-3D1C-413C-B789-CBD4C7819233}" vid="{C3B993D3-395B-4606-8ECE-844ACAD6A87D}"/>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E5A36AC43D2A44E827B2B7FFB3D6885" ma:contentTypeVersion="12" ma:contentTypeDescription="Create a new document." ma:contentTypeScope="" ma:versionID="9b624579109eb4de6def9aa579aacdb6">
  <xsd:schema xmlns:xsd="http://www.w3.org/2001/XMLSchema" xmlns:xs="http://www.w3.org/2001/XMLSchema" xmlns:p="http://schemas.microsoft.com/office/2006/metadata/properties" xmlns:ns2="7d09aafb-0549-4605-9b9d-ced58af69941" xmlns:ns3="4dc93b32-1ea9-451e-98f7-24a70dbeb165" targetNamespace="http://schemas.microsoft.com/office/2006/metadata/properties" ma:root="true" ma:fieldsID="49b099ea8ad31479ad349606f78918f5" ns2:_="" ns3:_="">
    <xsd:import namespace="7d09aafb-0549-4605-9b9d-ced58af69941"/>
    <xsd:import namespace="4dc93b32-1ea9-451e-98f7-24a70dbeb16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SearchPropertie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09aafb-0549-4605-9b9d-ced58af699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fbd9ebc5-07a5-4df0-9b01-a672bad35af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dc93b32-1ea9-451e-98f7-24a70dbeb16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f246a2e-42bc-43ac-93ff-c2e8ab781b1f}" ma:internalName="TaxCatchAll" ma:showField="CatchAllData" ma:web="4dc93b32-1ea9-451e-98f7-24a70dbeb16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dc93b32-1ea9-451e-98f7-24a70dbeb165" xsi:nil="true"/>
    <lcf76f155ced4ddcb4097134ff3c332f xmlns="7d09aafb-0549-4605-9b9d-ced58af6994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7143A09-149B-48DC-9449-9D523F4F8001}"/>
</file>

<file path=customXml/itemProps2.xml><?xml version="1.0" encoding="utf-8"?>
<ds:datastoreItem xmlns:ds="http://schemas.openxmlformats.org/officeDocument/2006/customXml" ds:itemID="{2B1EFB24-C98F-4F94-B0C2-2902186A5B5B}"/>
</file>

<file path=customXml/itemProps3.xml><?xml version="1.0" encoding="utf-8"?>
<ds:datastoreItem xmlns:ds="http://schemas.openxmlformats.org/officeDocument/2006/customXml" ds:itemID="{DE947719-40BB-40DA-833F-01E767788304}"/>
</file>

<file path=docMetadata/LabelInfo.xml><?xml version="1.0" encoding="utf-8"?>
<clbl:labelList xmlns:clbl="http://schemas.microsoft.com/office/2020/mipLabelMetadata">
  <clbl:label id="{336fa9be-5e80-4887-a872-0c5d294150ae}" enabled="0" method="" siteId="{336fa9be-5e80-4887-a872-0c5d294150ae}" removed="1"/>
</clbl:labelList>
</file>

<file path=docProps/app.xml><?xml version="1.0" encoding="utf-8"?>
<Properties xmlns="http://schemas.openxmlformats.org/officeDocument/2006/extended-properties" xmlns:vt="http://schemas.openxmlformats.org/officeDocument/2006/docPropsVTypes">
  <TotalTime>61</TotalTime>
  <Words>3624</Words>
  <Application>Microsoft Office PowerPoint</Application>
  <PresentationFormat>Widescreen</PresentationFormat>
  <Paragraphs>378</Paragraphs>
  <Slides>26</Slides>
  <Notes>26</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26</vt:i4>
      </vt:variant>
    </vt:vector>
  </HeadingPairs>
  <TitlesOfParts>
    <vt:vector size="37" baseType="lpstr">
      <vt:lpstr>Aptos</vt:lpstr>
      <vt:lpstr>Aptos Light</vt:lpstr>
      <vt:lpstr>Arial</vt:lpstr>
      <vt:lpstr>Arial Narrow</vt:lpstr>
      <vt:lpstr>System Font Regular</vt:lpstr>
      <vt:lpstr>Tahoma</vt:lpstr>
      <vt:lpstr>Wingdings</vt:lpstr>
      <vt:lpstr>NLG Theme</vt:lpstr>
      <vt:lpstr>2_NLG Theme</vt:lpstr>
      <vt:lpstr>1_NLG Theme</vt:lpstr>
      <vt:lpstr>TEMPLATE_PPT-NL-2023-16x9</vt:lpstr>
      <vt:lpstr>Strategic Advantage for Business Owners</vt:lpstr>
      <vt:lpstr>Important Information</vt:lpstr>
      <vt:lpstr>Your Mind is Always in Motion</vt:lpstr>
      <vt:lpstr>Retirement Plans | Why They Matter </vt:lpstr>
      <vt:lpstr>Qualified Retirement Plans</vt:lpstr>
      <vt:lpstr>PowerPoint Presentation</vt:lpstr>
      <vt:lpstr>Qualified Retirement Plans | Tax Advantages</vt:lpstr>
      <vt:lpstr>Tax-Deductible Contributions</vt:lpstr>
      <vt:lpstr>Tax-Deferred Growth</vt:lpstr>
      <vt:lpstr>Additional Income Tax Credits</vt:lpstr>
      <vt:lpstr>Finding the Right Solution for Your Business</vt:lpstr>
      <vt:lpstr>Types of Qualified Plans</vt:lpstr>
      <vt:lpstr>PowerPoint Presentation</vt:lpstr>
      <vt:lpstr>What is a Defined Benefit Plan?</vt:lpstr>
      <vt:lpstr>Types of Defined Benefit Plans</vt:lpstr>
      <vt:lpstr>412(e)(3) Defined Benefit Plans</vt:lpstr>
      <vt:lpstr>Traditional Defined Benefit Plans</vt:lpstr>
      <vt:lpstr>Cash Balance Plans</vt:lpstr>
      <vt:lpstr>Defined Benefit Plans | Finding the Right Solution</vt:lpstr>
      <vt:lpstr>Defined Benefit Plans | A Comparison</vt:lpstr>
      <vt:lpstr>Is a Defined Benefit Plan Right for You?</vt:lpstr>
      <vt:lpstr>Resource | Informational Brochures</vt:lpstr>
      <vt:lpstr>Resource | Qualified Plan Video</vt:lpstr>
      <vt:lpstr>Your Next Steps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Baumann, James</dc:creator>
  <cp:lastModifiedBy>Cathlina, Pam</cp:lastModifiedBy>
  <cp:revision>2</cp:revision>
  <dcterms:created xsi:type="dcterms:W3CDTF">2025-01-22T20:51:18Z</dcterms:created>
  <dcterms:modified xsi:type="dcterms:W3CDTF">2025-03-18T19:22:24Z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0x0101000E5A36AC43D2A44E827B2B7FFB3D6885</vt:lpwstr>
  </property>
</Properties>
</file>