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diagrams/data2.xml" ContentType="application/vnd.openxmlformats-officedocument.drawingml.diagramData+xml"/>
  <Override PartName="/ppt/presentation.xml" ContentType="application/vnd.openxmlformats-officedocument.presentationml.presentation.main+xml"/>
  <Override PartName="/ppt/diagrams/data1.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4047" r:id="rId2"/>
  </p:sldMasterIdLst>
  <p:notesMasterIdLst>
    <p:notesMasterId r:id="rId38"/>
  </p:notesMasterIdLst>
  <p:handoutMasterIdLst>
    <p:handoutMasterId r:id="rId39"/>
  </p:handoutMasterIdLst>
  <p:sldIdLst>
    <p:sldId id="3177" r:id="rId3"/>
    <p:sldId id="3161" r:id="rId4"/>
    <p:sldId id="2614" r:id="rId5"/>
    <p:sldId id="3197" r:id="rId6"/>
    <p:sldId id="3223" r:id="rId7"/>
    <p:sldId id="3224" r:id="rId8"/>
    <p:sldId id="3198" r:id="rId9"/>
    <p:sldId id="2969" r:id="rId10"/>
    <p:sldId id="3200" r:id="rId11"/>
    <p:sldId id="3201" r:id="rId12"/>
    <p:sldId id="3203" r:id="rId13"/>
    <p:sldId id="3196" r:id="rId14"/>
    <p:sldId id="1385" r:id="rId15"/>
    <p:sldId id="3212" r:id="rId16"/>
    <p:sldId id="3205" r:id="rId17"/>
    <p:sldId id="3189" r:id="rId18"/>
    <p:sldId id="3207" r:id="rId19"/>
    <p:sldId id="3211" r:id="rId20"/>
    <p:sldId id="3216" r:id="rId21"/>
    <p:sldId id="3206" r:id="rId22"/>
    <p:sldId id="3226" r:id="rId23"/>
    <p:sldId id="3215" r:id="rId24"/>
    <p:sldId id="3208" r:id="rId25"/>
    <p:sldId id="3209" r:id="rId26"/>
    <p:sldId id="2667" r:id="rId27"/>
    <p:sldId id="3213" r:id="rId28"/>
    <p:sldId id="3214" r:id="rId29"/>
    <p:sldId id="3204" r:id="rId30"/>
    <p:sldId id="277" r:id="rId31"/>
    <p:sldId id="3219" r:id="rId32"/>
    <p:sldId id="3218" r:id="rId33"/>
    <p:sldId id="3220" r:id="rId34"/>
    <p:sldId id="459" r:id="rId35"/>
    <p:sldId id="348" r:id="rId36"/>
    <p:sldId id="3162"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ying Successful - Effective Benefit Strategies" id="{50FCECF6-3608-3345-A02D-4DA51000D001}">
          <p14:sldIdLst>
            <p14:sldId id="3177"/>
            <p14:sldId id="3161"/>
            <p14:sldId id="2614"/>
            <p14:sldId id="3197"/>
            <p14:sldId id="3223"/>
            <p14:sldId id="3224"/>
            <p14:sldId id="3198"/>
            <p14:sldId id="2969"/>
            <p14:sldId id="3200"/>
            <p14:sldId id="3201"/>
            <p14:sldId id="3203"/>
            <p14:sldId id="3196"/>
            <p14:sldId id="1385"/>
            <p14:sldId id="3212"/>
            <p14:sldId id="3205"/>
            <p14:sldId id="3189"/>
            <p14:sldId id="3207"/>
            <p14:sldId id="3211"/>
            <p14:sldId id="3216"/>
            <p14:sldId id="3206"/>
            <p14:sldId id="3226"/>
            <p14:sldId id="3215"/>
            <p14:sldId id="3208"/>
            <p14:sldId id="3209"/>
            <p14:sldId id="2667"/>
            <p14:sldId id="3213"/>
            <p14:sldId id="3214"/>
            <p14:sldId id="3204"/>
            <p14:sldId id="277"/>
            <p14:sldId id="3219"/>
            <p14:sldId id="3218"/>
            <p14:sldId id="3220"/>
            <p14:sldId id="459"/>
            <p14:sldId id="348"/>
            <p14:sldId id="31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D38233-59F0-CAFF-4106-CEE493DAE0B3}" name="Puckett, Jason" initials="JP" userId="S::JPuckett@nationallife.com::bc2dbe24-c2cb-4e84-9e64-8951bb52d833" providerId="AD"/>
  <p188:author id="{DDE91178-6637-79EC-D9C3-7A5FA76FE14C}" name="Morris, Hannah" initials="" userId="S::HMorris@nationallife.com::47cf9177-275d-4bea-80e5-21939b840a9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89E"/>
    <a:srgbClr val="006B8C"/>
    <a:srgbClr val="784790"/>
    <a:srgbClr val="3D9B35"/>
    <a:srgbClr val="000000"/>
    <a:srgbClr val="3C9B34"/>
    <a:srgbClr val="6AB800"/>
    <a:srgbClr val="E07424"/>
    <a:srgbClr val="FED103"/>
    <a:srgbClr val="FEFF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68660" autoAdjust="0"/>
  </p:normalViewPr>
  <p:slideViewPr>
    <p:cSldViewPr snapToGrid="0">
      <p:cViewPr varScale="1">
        <p:scale>
          <a:sx n="77" d="100"/>
          <a:sy n="77" d="100"/>
        </p:scale>
        <p:origin x="1728" y="72"/>
      </p:cViewPr>
      <p:guideLst/>
    </p:cSldViewPr>
  </p:slideViewPr>
  <p:outlineViewPr>
    <p:cViewPr>
      <p:scale>
        <a:sx n="33" d="100"/>
        <a:sy n="33" d="100"/>
      </p:scale>
      <p:origin x="0" y="0"/>
    </p:cViewPr>
  </p:outlineViewPr>
  <p:notesTextViewPr>
    <p:cViewPr>
      <p:scale>
        <a:sx n="85" d="100"/>
        <a:sy n="85" d="100"/>
      </p:scale>
      <p:origin x="0" y="0"/>
    </p:cViewPr>
  </p:notesTextViewPr>
  <p:sorterViewPr>
    <p:cViewPr>
      <p:scale>
        <a:sx n="140" d="100"/>
        <a:sy n="140" d="100"/>
      </p:scale>
      <p:origin x="0" y="-941"/>
    </p:cViewPr>
  </p:sorterViewPr>
  <p:notesViewPr>
    <p:cSldViewPr snapToGrid="0">
      <p:cViewPr>
        <p:scale>
          <a:sx n="136" d="100"/>
          <a:sy n="136" d="100"/>
        </p:scale>
        <p:origin x="2784" y="-192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47"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45"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customXml" Target="../customXml/item2.xml"/><Relationship Id="rId20" Type="http://schemas.openxmlformats.org/officeDocument/2006/relationships/slide" Target="slides/slide18.xml"/><Relationship Id="rId4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4"/>
          <c:dPt>
            <c:idx val="0"/>
            <c:bubble3D val="0"/>
            <c:spPr>
              <a:solidFill>
                <a:srgbClr val="006B8C"/>
              </a:solidFill>
              <a:ln w="19050">
                <a:solidFill>
                  <a:schemeClr val="lt1"/>
                </a:solidFill>
              </a:ln>
              <a:effectLst/>
            </c:spPr>
            <c:extLst>
              <c:ext xmlns:c16="http://schemas.microsoft.com/office/drawing/2014/chart" uri="{C3380CC4-5D6E-409C-BE32-E72D297353CC}">
                <c16:uniqueId val="{00000001-D70B-4D6E-81C0-965F2EE84EF2}"/>
              </c:ext>
            </c:extLst>
          </c:dPt>
          <c:dPt>
            <c:idx val="1"/>
            <c:bubble3D val="0"/>
            <c:spPr>
              <a:solidFill>
                <a:srgbClr val="3C9B34"/>
              </a:solidFill>
              <a:ln w="19050">
                <a:solidFill>
                  <a:schemeClr val="lt1"/>
                </a:solidFill>
              </a:ln>
              <a:effectLst/>
            </c:spPr>
            <c:extLst>
              <c:ext xmlns:c16="http://schemas.microsoft.com/office/drawing/2014/chart" uri="{C3380CC4-5D6E-409C-BE32-E72D297353CC}">
                <c16:uniqueId val="{00000003-D70B-4D6E-81C0-965F2EE84EF2}"/>
              </c:ext>
            </c:extLst>
          </c:dPt>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bg2"/>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Effort</c:v>
                </c:pt>
                <c:pt idx="1">
                  <c:v>Results</c:v>
                </c:pt>
              </c:strCache>
            </c:strRef>
          </c:cat>
          <c:val>
            <c:numRef>
              <c:f>Sheet1!$B$2:$B$3</c:f>
              <c:numCache>
                <c:formatCode>General</c:formatCode>
                <c:ptCount val="2"/>
                <c:pt idx="0">
                  <c:v>0.2</c:v>
                </c:pt>
                <c:pt idx="1">
                  <c:v>0.8</c:v>
                </c:pt>
              </c:numCache>
            </c:numRef>
          </c:val>
          <c:extLst>
            <c:ext xmlns:c16="http://schemas.microsoft.com/office/drawing/2014/chart" uri="{C3380CC4-5D6E-409C-BE32-E72D297353CC}">
              <c16:uniqueId val="{00000000-D70B-4D6E-81C0-965F2EE84EF2}"/>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931E37-BBE8-480A-86A5-0D7BC318BAA6}"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D9B71EA9-D6E0-4964-AB06-8DCD8F704FD5}">
      <dgm:prSet phldrT="[Text]"/>
      <dgm:spPr>
        <a:solidFill>
          <a:srgbClr val="006B8C"/>
        </a:solidFill>
      </dgm:spPr>
      <dgm:t>
        <a:bodyPr/>
        <a:lstStyle/>
        <a:p>
          <a:r>
            <a:rPr lang="en-US" dirty="0"/>
            <a:t>Ties Employees to the Business</a:t>
          </a:r>
        </a:p>
      </dgm:t>
    </dgm:pt>
    <dgm:pt modelId="{8A710CC8-F97F-46D7-920F-9312E654B454}" type="parTrans" cxnId="{17EAE035-68BF-473E-BC62-203680642C5A}">
      <dgm:prSet/>
      <dgm:spPr/>
      <dgm:t>
        <a:bodyPr/>
        <a:lstStyle/>
        <a:p>
          <a:endParaRPr lang="en-US"/>
        </a:p>
      </dgm:t>
    </dgm:pt>
    <dgm:pt modelId="{FEF01170-DA86-4CD7-BFDA-3ED2C927F530}" type="sibTrans" cxnId="{17EAE035-68BF-473E-BC62-203680642C5A}">
      <dgm:prSet/>
      <dgm:spPr/>
      <dgm:t>
        <a:bodyPr/>
        <a:lstStyle/>
        <a:p>
          <a:endParaRPr lang="en-US"/>
        </a:p>
      </dgm:t>
    </dgm:pt>
    <dgm:pt modelId="{BDAB8327-3E42-43FC-B173-905C040978A2}">
      <dgm:prSet phldrT="[Text]"/>
      <dgm:spPr/>
      <dgm:t>
        <a:bodyPr/>
        <a:lstStyle/>
        <a:p>
          <a:r>
            <a:rPr lang="en-US" dirty="0"/>
            <a:t>Provides a Deduction or Cost Recovery</a:t>
          </a:r>
        </a:p>
      </dgm:t>
    </dgm:pt>
    <dgm:pt modelId="{3DADD8A5-067B-4209-84A5-EF21C9E5594E}" type="parTrans" cxnId="{4A0CC428-5D9F-432D-B87A-A16FFE02E20E}">
      <dgm:prSet/>
      <dgm:spPr/>
      <dgm:t>
        <a:bodyPr/>
        <a:lstStyle/>
        <a:p>
          <a:endParaRPr lang="en-US"/>
        </a:p>
      </dgm:t>
    </dgm:pt>
    <dgm:pt modelId="{F79218F9-4598-4FFC-8588-C5D6D111D31E}" type="sibTrans" cxnId="{4A0CC428-5D9F-432D-B87A-A16FFE02E20E}">
      <dgm:prSet/>
      <dgm:spPr/>
      <dgm:t>
        <a:bodyPr/>
        <a:lstStyle/>
        <a:p>
          <a:endParaRPr lang="en-US"/>
        </a:p>
      </dgm:t>
    </dgm:pt>
    <dgm:pt modelId="{27AC3A11-228B-4CD8-8C6A-2517EBEB8D96}">
      <dgm:prSet phldrT="[Text]"/>
      <dgm:spPr>
        <a:solidFill>
          <a:srgbClr val="00A89E"/>
        </a:solidFill>
      </dgm:spPr>
      <dgm:t>
        <a:bodyPr/>
        <a:lstStyle/>
        <a:p>
          <a:r>
            <a:rPr lang="en-US" dirty="0"/>
            <a:t>Allows  Flexible Participation</a:t>
          </a:r>
        </a:p>
      </dgm:t>
    </dgm:pt>
    <dgm:pt modelId="{C27FF41D-89D8-4B04-AA8A-F04FF0C6AF6B}" type="parTrans" cxnId="{66C1EAC8-3128-4BBF-A14E-F17FCC508E3D}">
      <dgm:prSet/>
      <dgm:spPr/>
      <dgm:t>
        <a:bodyPr/>
        <a:lstStyle/>
        <a:p>
          <a:endParaRPr lang="en-US"/>
        </a:p>
      </dgm:t>
    </dgm:pt>
    <dgm:pt modelId="{5B368A20-3607-4BB0-826C-1D2D178F16BC}" type="sibTrans" cxnId="{66C1EAC8-3128-4BBF-A14E-F17FCC508E3D}">
      <dgm:prSet/>
      <dgm:spPr/>
      <dgm:t>
        <a:bodyPr/>
        <a:lstStyle/>
        <a:p>
          <a:endParaRPr lang="en-US"/>
        </a:p>
      </dgm:t>
    </dgm:pt>
    <dgm:pt modelId="{17567B2E-C9B9-4C5D-85B8-788F43E092D9}">
      <dgm:prSet phldrT="[Text]"/>
      <dgm:spPr>
        <a:solidFill>
          <a:srgbClr val="784790"/>
        </a:solidFill>
      </dgm:spPr>
      <dgm:t>
        <a:bodyPr/>
        <a:lstStyle/>
        <a:p>
          <a:r>
            <a:rPr lang="en-US" dirty="0"/>
            <a:t>Allows Flexible Contributions</a:t>
          </a:r>
        </a:p>
      </dgm:t>
    </dgm:pt>
    <dgm:pt modelId="{D853B636-0D2F-43F9-B70E-DEC76F938354}" type="parTrans" cxnId="{B22E160C-4242-4380-B851-FC64A304574C}">
      <dgm:prSet/>
      <dgm:spPr/>
      <dgm:t>
        <a:bodyPr/>
        <a:lstStyle/>
        <a:p>
          <a:endParaRPr lang="en-US"/>
        </a:p>
      </dgm:t>
    </dgm:pt>
    <dgm:pt modelId="{18ED2467-3815-4A0C-AA78-87B27E2AB936}" type="sibTrans" cxnId="{B22E160C-4242-4380-B851-FC64A304574C}">
      <dgm:prSet/>
      <dgm:spPr/>
      <dgm:t>
        <a:bodyPr/>
        <a:lstStyle/>
        <a:p>
          <a:endParaRPr lang="en-US"/>
        </a:p>
      </dgm:t>
    </dgm:pt>
    <dgm:pt modelId="{E38F56B8-6C1C-4E6F-8E61-5C0C0659776C}" type="pres">
      <dgm:prSet presAssocID="{A5931E37-BBE8-480A-86A5-0D7BC318BAA6}" presName="matrix" presStyleCnt="0">
        <dgm:presLayoutVars>
          <dgm:chMax val="1"/>
          <dgm:dir/>
          <dgm:resizeHandles val="exact"/>
        </dgm:presLayoutVars>
      </dgm:prSet>
      <dgm:spPr/>
    </dgm:pt>
    <dgm:pt modelId="{4836DAF4-4621-4550-9807-00C333F4078E}" type="pres">
      <dgm:prSet presAssocID="{A5931E37-BBE8-480A-86A5-0D7BC318BAA6}" presName="diamond" presStyleLbl="bgShp" presStyleIdx="0" presStyleCnt="1"/>
      <dgm:spPr>
        <a:solidFill>
          <a:schemeClr val="bg2">
            <a:lumMod val="85000"/>
          </a:schemeClr>
        </a:solidFill>
      </dgm:spPr>
    </dgm:pt>
    <dgm:pt modelId="{C044192D-1C75-4B8A-8629-D962B0D2EE63}" type="pres">
      <dgm:prSet presAssocID="{A5931E37-BBE8-480A-86A5-0D7BC318BAA6}" presName="quad1" presStyleLbl="node1" presStyleIdx="0" presStyleCnt="4">
        <dgm:presLayoutVars>
          <dgm:chMax val="0"/>
          <dgm:chPref val="0"/>
          <dgm:bulletEnabled val="1"/>
        </dgm:presLayoutVars>
      </dgm:prSet>
      <dgm:spPr/>
    </dgm:pt>
    <dgm:pt modelId="{273A2243-9F0F-4053-B8B7-9EF2AA5D5219}" type="pres">
      <dgm:prSet presAssocID="{A5931E37-BBE8-480A-86A5-0D7BC318BAA6}" presName="quad2" presStyleLbl="node1" presStyleIdx="1" presStyleCnt="4">
        <dgm:presLayoutVars>
          <dgm:chMax val="0"/>
          <dgm:chPref val="0"/>
          <dgm:bulletEnabled val="1"/>
        </dgm:presLayoutVars>
      </dgm:prSet>
      <dgm:spPr/>
    </dgm:pt>
    <dgm:pt modelId="{E58094CC-983A-4ADC-B5D0-9F9DA1823276}" type="pres">
      <dgm:prSet presAssocID="{A5931E37-BBE8-480A-86A5-0D7BC318BAA6}" presName="quad3" presStyleLbl="node1" presStyleIdx="2" presStyleCnt="4">
        <dgm:presLayoutVars>
          <dgm:chMax val="0"/>
          <dgm:chPref val="0"/>
          <dgm:bulletEnabled val="1"/>
        </dgm:presLayoutVars>
      </dgm:prSet>
      <dgm:spPr/>
    </dgm:pt>
    <dgm:pt modelId="{3009032F-BDA0-4F08-8F95-EB6274A4248A}" type="pres">
      <dgm:prSet presAssocID="{A5931E37-BBE8-480A-86A5-0D7BC318BAA6}" presName="quad4" presStyleLbl="node1" presStyleIdx="3" presStyleCnt="4">
        <dgm:presLayoutVars>
          <dgm:chMax val="0"/>
          <dgm:chPref val="0"/>
          <dgm:bulletEnabled val="1"/>
        </dgm:presLayoutVars>
      </dgm:prSet>
      <dgm:spPr/>
    </dgm:pt>
  </dgm:ptLst>
  <dgm:cxnLst>
    <dgm:cxn modelId="{E5329E00-4699-4165-881A-C98A194668C9}" type="presOf" srcId="{D9B71EA9-D6E0-4964-AB06-8DCD8F704FD5}" destId="{C044192D-1C75-4B8A-8629-D962B0D2EE63}" srcOrd="0" destOrd="0" presId="urn:microsoft.com/office/officeart/2005/8/layout/matrix3"/>
    <dgm:cxn modelId="{B22E160C-4242-4380-B851-FC64A304574C}" srcId="{A5931E37-BBE8-480A-86A5-0D7BC318BAA6}" destId="{17567B2E-C9B9-4C5D-85B8-788F43E092D9}" srcOrd="3" destOrd="0" parTransId="{D853B636-0D2F-43F9-B70E-DEC76F938354}" sibTransId="{18ED2467-3815-4A0C-AA78-87B27E2AB936}"/>
    <dgm:cxn modelId="{4A0CC428-5D9F-432D-B87A-A16FFE02E20E}" srcId="{A5931E37-BBE8-480A-86A5-0D7BC318BAA6}" destId="{BDAB8327-3E42-43FC-B173-905C040978A2}" srcOrd="1" destOrd="0" parTransId="{3DADD8A5-067B-4209-84A5-EF21C9E5594E}" sibTransId="{F79218F9-4598-4FFC-8588-C5D6D111D31E}"/>
    <dgm:cxn modelId="{2556D228-8D80-46AF-9B20-0AE551488217}" type="presOf" srcId="{17567B2E-C9B9-4C5D-85B8-788F43E092D9}" destId="{3009032F-BDA0-4F08-8F95-EB6274A4248A}" srcOrd="0" destOrd="0" presId="urn:microsoft.com/office/officeart/2005/8/layout/matrix3"/>
    <dgm:cxn modelId="{17EAE035-68BF-473E-BC62-203680642C5A}" srcId="{A5931E37-BBE8-480A-86A5-0D7BC318BAA6}" destId="{D9B71EA9-D6E0-4964-AB06-8DCD8F704FD5}" srcOrd="0" destOrd="0" parTransId="{8A710CC8-F97F-46D7-920F-9312E654B454}" sibTransId="{FEF01170-DA86-4CD7-BFDA-3ED2C927F530}"/>
    <dgm:cxn modelId="{25A3763A-9BFC-46E7-BA54-F1A43576FAD6}" type="presOf" srcId="{BDAB8327-3E42-43FC-B173-905C040978A2}" destId="{273A2243-9F0F-4053-B8B7-9EF2AA5D5219}" srcOrd="0" destOrd="0" presId="urn:microsoft.com/office/officeart/2005/8/layout/matrix3"/>
    <dgm:cxn modelId="{6A452F6B-B9EE-4A19-ABEC-C6424CEF8255}" type="presOf" srcId="{A5931E37-BBE8-480A-86A5-0D7BC318BAA6}" destId="{E38F56B8-6C1C-4E6F-8E61-5C0C0659776C}" srcOrd="0" destOrd="0" presId="urn:microsoft.com/office/officeart/2005/8/layout/matrix3"/>
    <dgm:cxn modelId="{8C5D6F73-115D-493A-B94B-A484F33CF10F}" type="presOf" srcId="{27AC3A11-228B-4CD8-8C6A-2517EBEB8D96}" destId="{E58094CC-983A-4ADC-B5D0-9F9DA1823276}" srcOrd="0" destOrd="0" presId="urn:microsoft.com/office/officeart/2005/8/layout/matrix3"/>
    <dgm:cxn modelId="{66C1EAC8-3128-4BBF-A14E-F17FCC508E3D}" srcId="{A5931E37-BBE8-480A-86A5-0D7BC318BAA6}" destId="{27AC3A11-228B-4CD8-8C6A-2517EBEB8D96}" srcOrd="2" destOrd="0" parTransId="{C27FF41D-89D8-4B04-AA8A-F04FF0C6AF6B}" sibTransId="{5B368A20-3607-4BB0-826C-1D2D178F16BC}"/>
    <dgm:cxn modelId="{9072E728-F26C-4DF3-AA56-32162861AAAF}" type="presParOf" srcId="{E38F56B8-6C1C-4E6F-8E61-5C0C0659776C}" destId="{4836DAF4-4621-4550-9807-00C333F4078E}" srcOrd="0" destOrd="0" presId="urn:microsoft.com/office/officeart/2005/8/layout/matrix3"/>
    <dgm:cxn modelId="{BCCEC6A7-22D0-48A6-94CD-D249822349BC}" type="presParOf" srcId="{E38F56B8-6C1C-4E6F-8E61-5C0C0659776C}" destId="{C044192D-1C75-4B8A-8629-D962B0D2EE63}" srcOrd="1" destOrd="0" presId="urn:microsoft.com/office/officeart/2005/8/layout/matrix3"/>
    <dgm:cxn modelId="{92F37709-6C28-4C2F-99CC-8111B581AD81}" type="presParOf" srcId="{E38F56B8-6C1C-4E6F-8E61-5C0C0659776C}" destId="{273A2243-9F0F-4053-B8B7-9EF2AA5D5219}" srcOrd="2" destOrd="0" presId="urn:microsoft.com/office/officeart/2005/8/layout/matrix3"/>
    <dgm:cxn modelId="{7EF3F41C-E899-4D5B-B462-2E48CB6A6885}" type="presParOf" srcId="{E38F56B8-6C1C-4E6F-8E61-5C0C0659776C}" destId="{E58094CC-983A-4ADC-B5D0-9F9DA1823276}" srcOrd="3" destOrd="0" presId="urn:microsoft.com/office/officeart/2005/8/layout/matrix3"/>
    <dgm:cxn modelId="{1EB61983-724E-49D9-8E78-49289E288FB0}" type="presParOf" srcId="{E38F56B8-6C1C-4E6F-8E61-5C0C0659776C}" destId="{3009032F-BDA0-4F08-8F95-EB6274A4248A}"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5931E37-BBE8-480A-86A5-0D7BC318BAA6}"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D9B71EA9-D6E0-4964-AB06-8DCD8F704FD5}">
      <dgm:prSet phldrT="[Text]"/>
      <dgm:spPr>
        <a:solidFill>
          <a:srgbClr val="006B8C"/>
        </a:solidFill>
      </dgm:spPr>
      <dgm:t>
        <a:bodyPr/>
        <a:lstStyle/>
        <a:p>
          <a:r>
            <a:rPr lang="en-US" dirty="0"/>
            <a:t>Minimizes Personal Out of Pocket Costs</a:t>
          </a:r>
        </a:p>
      </dgm:t>
    </dgm:pt>
    <dgm:pt modelId="{8A710CC8-F97F-46D7-920F-9312E654B454}" type="parTrans" cxnId="{17EAE035-68BF-473E-BC62-203680642C5A}">
      <dgm:prSet/>
      <dgm:spPr/>
      <dgm:t>
        <a:bodyPr/>
        <a:lstStyle/>
        <a:p>
          <a:endParaRPr lang="en-US"/>
        </a:p>
      </dgm:t>
    </dgm:pt>
    <dgm:pt modelId="{FEF01170-DA86-4CD7-BFDA-3ED2C927F530}" type="sibTrans" cxnId="{17EAE035-68BF-473E-BC62-203680642C5A}">
      <dgm:prSet/>
      <dgm:spPr/>
      <dgm:t>
        <a:bodyPr/>
        <a:lstStyle/>
        <a:p>
          <a:endParaRPr lang="en-US"/>
        </a:p>
      </dgm:t>
    </dgm:pt>
    <dgm:pt modelId="{BDAB8327-3E42-43FC-B173-905C040978A2}">
      <dgm:prSet phldrT="[Text]"/>
      <dgm:spPr/>
      <dgm:t>
        <a:bodyPr/>
        <a:lstStyle/>
        <a:p>
          <a:r>
            <a:rPr lang="en-US" dirty="0"/>
            <a:t>Is Tax Efficient</a:t>
          </a:r>
        </a:p>
      </dgm:t>
    </dgm:pt>
    <dgm:pt modelId="{3DADD8A5-067B-4209-84A5-EF21C9E5594E}" type="parTrans" cxnId="{4A0CC428-5D9F-432D-B87A-A16FFE02E20E}">
      <dgm:prSet/>
      <dgm:spPr/>
      <dgm:t>
        <a:bodyPr/>
        <a:lstStyle/>
        <a:p>
          <a:endParaRPr lang="en-US"/>
        </a:p>
      </dgm:t>
    </dgm:pt>
    <dgm:pt modelId="{F79218F9-4598-4FFC-8588-C5D6D111D31E}" type="sibTrans" cxnId="{4A0CC428-5D9F-432D-B87A-A16FFE02E20E}">
      <dgm:prSet/>
      <dgm:spPr/>
      <dgm:t>
        <a:bodyPr/>
        <a:lstStyle/>
        <a:p>
          <a:endParaRPr lang="en-US"/>
        </a:p>
      </dgm:t>
    </dgm:pt>
    <dgm:pt modelId="{27AC3A11-228B-4CD8-8C6A-2517EBEB8D96}">
      <dgm:prSet phldrT="[Text]"/>
      <dgm:spPr>
        <a:solidFill>
          <a:srgbClr val="00A89E"/>
        </a:solidFill>
      </dgm:spPr>
      <dgm:t>
        <a:bodyPr/>
        <a:lstStyle/>
        <a:p>
          <a:r>
            <a:rPr lang="en-US" dirty="0"/>
            <a:t>Provides Funds upon Illness or Death</a:t>
          </a:r>
        </a:p>
      </dgm:t>
    </dgm:pt>
    <dgm:pt modelId="{C27FF41D-89D8-4B04-AA8A-F04FF0C6AF6B}" type="parTrans" cxnId="{66C1EAC8-3128-4BBF-A14E-F17FCC508E3D}">
      <dgm:prSet/>
      <dgm:spPr/>
      <dgm:t>
        <a:bodyPr/>
        <a:lstStyle/>
        <a:p>
          <a:endParaRPr lang="en-US"/>
        </a:p>
      </dgm:t>
    </dgm:pt>
    <dgm:pt modelId="{5B368A20-3607-4BB0-826C-1D2D178F16BC}" type="sibTrans" cxnId="{66C1EAC8-3128-4BBF-A14E-F17FCC508E3D}">
      <dgm:prSet/>
      <dgm:spPr/>
      <dgm:t>
        <a:bodyPr/>
        <a:lstStyle/>
        <a:p>
          <a:endParaRPr lang="en-US"/>
        </a:p>
      </dgm:t>
    </dgm:pt>
    <dgm:pt modelId="{17567B2E-C9B9-4C5D-85B8-788F43E092D9}">
      <dgm:prSet phldrT="[Text]"/>
      <dgm:spPr>
        <a:solidFill>
          <a:srgbClr val="784790"/>
        </a:solidFill>
      </dgm:spPr>
      <dgm:t>
        <a:bodyPr/>
        <a:lstStyle/>
        <a:p>
          <a:r>
            <a:rPr lang="en-US" dirty="0"/>
            <a:t>Accumulates Funds for Retirement</a:t>
          </a:r>
        </a:p>
      </dgm:t>
    </dgm:pt>
    <dgm:pt modelId="{D853B636-0D2F-43F9-B70E-DEC76F938354}" type="parTrans" cxnId="{B22E160C-4242-4380-B851-FC64A304574C}">
      <dgm:prSet/>
      <dgm:spPr/>
      <dgm:t>
        <a:bodyPr/>
        <a:lstStyle/>
        <a:p>
          <a:endParaRPr lang="en-US"/>
        </a:p>
      </dgm:t>
    </dgm:pt>
    <dgm:pt modelId="{18ED2467-3815-4A0C-AA78-87B27E2AB936}" type="sibTrans" cxnId="{B22E160C-4242-4380-B851-FC64A304574C}">
      <dgm:prSet/>
      <dgm:spPr/>
      <dgm:t>
        <a:bodyPr/>
        <a:lstStyle/>
        <a:p>
          <a:endParaRPr lang="en-US"/>
        </a:p>
      </dgm:t>
    </dgm:pt>
    <dgm:pt modelId="{E38F56B8-6C1C-4E6F-8E61-5C0C0659776C}" type="pres">
      <dgm:prSet presAssocID="{A5931E37-BBE8-480A-86A5-0D7BC318BAA6}" presName="matrix" presStyleCnt="0">
        <dgm:presLayoutVars>
          <dgm:chMax val="1"/>
          <dgm:dir/>
          <dgm:resizeHandles val="exact"/>
        </dgm:presLayoutVars>
      </dgm:prSet>
      <dgm:spPr/>
    </dgm:pt>
    <dgm:pt modelId="{4836DAF4-4621-4550-9807-00C333F4078E}" type="pres">
      <dgm:prSet presAssocID="{A5931E37-BBE8-480A-86A5-0D7BC318BAA6}" presName="diamond" presStyleLbl="bgShp" presStyleIdx="0" presStyleCnt="1"/>
      <dgm:spPr>
        <a:solidFill>
          <a:schemeClr val="bg2">
            <a:lumMod val="85000"/>
          </a:schemeClr>
        </a:solidFill>
      </dgm:spPr>
    </dgm:pt>
    <dgm:pt modelId="{C044192D-1C75-4B8A-8629-D962B0D2EE63}" type="pres">
      <dgm:prSet presAssocID="{A5931E37-BBE8-480A-86A5-0D7BC318BAA6}" presName="quad1" presStyleLbl="node1" presStyleIdx="0" presStyleCnt="4">
        <dgm:presLayoutVars>
          <dgm:chMax val="0"/>
          <dgm:chPref val="0"/>
          <dgm:bulletEnabled val="1"/>
        </dgm:presLayoutVars>
      </dgm:prSet>
      <dgm:spPr/>
    </dgm:pt>
    <dgm:pt modelId="{273A2243-9F0F-4053-B8B7-9EF2AA5D5219}" type="pres">
      <dgm:prSet presAssocID="{A5931E37-BBE8-480A-86A5-0D7BC318BAA6}" presName="quad2" presStyleLbl="node1" presStyleIdx="1" presStyleCnt="4">
        <dgm:presLayoutVars>
          <dgm:chMax val="0"/>
          <dgm:chPref val="0"/>
          <dgm:bulletEnabled val="1"/>
        </dgm:presLayoutVars>
      </dgm:prSet>
      <dgm:spPr/>
    </dgm:pt>
    <dgm:pt modelId="{E58094CC-983A-4ADC-B5D0-9F9DA1823276}" type="pres">
      <dgm:prSet presAssocID="{A5931E37-BBE8-480A-86A5-0D7BC318BAA6}" presName="quad3" presStyleLbl="node1" presStyleIdx="2" presStyleCnt="4">
        <dgm:presLayoutVars>
          <dgm:chMax val="0"/>
          <dgm:chPref val="0"/>
          <dgm:bulletEnabled val="1"/>
        </dgm:presLayoutVars>
      </dgm:prSet>
      <dgm:spPr/>
    </dgm:pt>
    <dgm:pt modelId="{3009032F-BDA0-4F08-8F95-EB6274A4248A}" type="pres">
      <dgm:prSet presAssocID="{A5931E37-BBE8-480A-86A5-0D7BC318BAA6}" presName="quad4" presStyleLbl="node1" presStyleIdx="3" presStyleCnt="4">
        <dgm:presLayoutVars>
          <dgm:chMax val="0"/>
          <dgm:chPref val="0"/>
          <dgm:bulletEnabled val="1"/>
        </dgm:presLayoutVars>
      </dgm:prSet>
      <dgm:spPr/>
    </dgm:pt>
  </dgm:ptLst>
  <dgm:cxnLst>
    <dgm:cxn modelId="{E5329E00-4699-4165-881A-C98A194668C9}" type="presOf" srcId="{D9B71EA9-D6E0-4964-AB06-8DCD8F704FD5}" destId="{C044192D-1C75-4B8A-8629-D962B0D2EE63}" srcOrd="0" destOrd="0" presId="urn:microsoft.com/office/officeart/2005/8/layout/matrix3"/>
    <dgm:cxn modelId="{B22E160C-4242-4380-B851-FC64A304574C}" srcId="{A5931E37-BBE8-480A-86A5-0D7BC318BAA6}" destId="{17567B2E-C9B9-4C5D-85B8-788F43E092D9}" srcOrd="3" destOrd="0" parTransId="{D853B636-0D2F-43F9-B70E-DEC76F938354}" sibTransId="{18ED2467-3815-4A0C-AA78-87B27E2AB936}"/>
    <dgm:cxn modelId="{4A0CC428-5D9F-432D-B87A-A16FFE02E20E}" srcId="{A5931E37-BBE8-480A-86A5-0D7BC318BAA6}" destId="{BDAB8327-3E42-43FC-B173-905C040978A2}" srcOrd="1" destOrd="0" parTransId="{3DADD8A5-067B-4209-84A5-EF21C9E5594E}" sibTransId="{F79218F9-4598-4FFC-8588-C5D6D111D31E}"/>
    <dgm:cxn modelId="{2556D228-8D80-46AF-9B20-0AE551488217}" type="presOf" srcId="{17567B2E-C9B9-4C5D-85B8-788F43E092D9}" destId="{3009032F-BDA0-4F08-8F95-EB6274A4248A}" srcOrd="0" destOrd="0" presId="urn:microsoft.com/office/officeart/2005/8/layout/matrix3"/>
    <dgm:cxn modelId="{17EAE035-68BF-473E-BC62-203680642C5A}" srcId="{A5931E37-BBE8-480A-86A5-0D7BC318BAA6}" destId="{D9B71EA9-D6E0-4964-AB06-8DCD8F704FD5}" srcOrd="0" destOrd="0" parTransId="{8A710CC8-F97F-46D7-920F-9312E654B454}" sibTransId="{FEF01170-DA86-4CD7-BFDA-3ED2C927F530}"/>
    <dgm:cxn modelId="{25A3763A-9BFC-46E7-BA54-F1A43576FAD6}" type="presOf" srcId="{BDAB8327-3E42-43FC-B173-905C040978A2}" destId="{273A2243-9F0F-4053-B8B7-9EF2AA5D5219}" srcOrd="0" destOrd="0" presId="urn:microsoft.com/office/officeart/2005/8/layout/matrix3"/>
    <dgm:cxn modelId="{6A452F6B-B9EE-4A19-ABEC-C6424CEF8255}" type="presOf" srcId="{A5931E37-BBE8-480A-86A5-0D7BC318BAA6}" destId="{E38F56B8-6C1C-4E6F-8E61-5C0C0659776C}" srcOrd="0" destOrd="0" presId="urn:microsoft.com/office/officeart/2005/8/layout/matrix3"/>
    <dgm:cxn modelId="{8C5D6F73-115D-493A-B94B-A484F33CF10F}" type="presOf" srcId="{27AC3A11-228B-4CD8-8C6A-2517EBEB8D96}" destId="{E58094CC-983A-4ADC-B5D0-9F9DA1823276}" srcOrd="0" destOrd="0" presId="urn:microsoft.com/office/officeart/2005/8/layout/matrix3"/>
    <dgm:cxn modelId="{66C1EAC8-3128-4BBF-A14E-F17FCC508E3D}" srcId="{A5931E37-BBE8-480A-86A5-0D7BC318BAA6}" destId="{27AC3A11-228B-4CD8-8C6A-2517EBEB8D96}" srcOrd="2" destOrd="0" parTransId="{C27FF41D-89D8-4B04-AA8A-F04FF0C6AF6B}" sibTransId="{5B368A20-3607-4BB0-826C-1D2D178F16BC}"/>
    <dgm:cxn modelId="{9072E728-F26C-4DF3-AA56-32162861AAAF}" type="presParOf" srcId="{E38F56B8-6C1C-4E6F-8E61-5C0C0659776C}" destId="{4836DAF4-4621-4550-9807-00C333F4078E}" srcOrd="0" destOrd="0" presId="urn:microsoft.com/office/officeart/2005/8/layout/matrix3"/>
    <dgm:cxn modelId="{BCCEC6A7-22D0-48A6-94CD-D249822349BC}" type="presParOf" srcId="{E38F56B8-6C1C-4E6F-8E61-5C0C0659776C}" destId="{C044192D-1C75-4B8A-8629-D962B0D2EE63}" srcOrd="1" destOrd="0" presId="urn:microsoft.com/office/officeart/2005/8/layout/matrix3"/>
    <dgm:cxn modelId="{92F37709-6C28-4C2F-99CC-8111B581AD81}" type="presParOf" srcId="{E38F56B8-6C1C-4E6F-8E61-5C0C0659776C}" destId="{273A2243-9F0F-4053-B8B7-9EF2AA5D5219}" srcOrd="2" destOrd="0" presId="urn:microsoft.com/office/officeart/2005/8/layout/matrix3"/>
    <dgm:cxn modelId="{7EF3F41C-E899-4D5B-B462-2E48CB6A6885}" type="presParOf" srcId="{E38F56B8-6C1C-4E6F-8E61-5C0C0659776C}" destId="{E58094CC-983A-4ADC-B5D0-9F9DA1823276}" srcOrd="3" destOrd="0" presId="urn:microsoft.com/office/officeart/2005/8/layout/matrix3"/>
    <dgm:cxn modelId="{1EB61983-724E-49D9-8E78-49289E288FB0}" type="presParOf" srcId="{E38F56B8-6C1C-4E6F-8E61-5C0C0659776C}" destId="{3009032F-BDA0-4F08-8F95-EB6274A4248A}"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36DAF4-4621-4550-9807-00C333F4078E}">
      <dsp:nvSpPr>
        <dsp:cNvPr id="0" name=""/>
        <dsp:cNvSpPr/>
      </dsp:nvSpPr>
      <dsp:spPr>
        <a:xfrm>
          <a:off x="1354666" y="0"/>
          <a:ext cx="5418667" cy="5418667"/>
        </a:xfrm>
        <a:prstGeom prst="diamond">
          <a:avLst/>
        </a:prstGeom>
        <a:solidFill>
          <a:schemeClr val="bg2">
            <a:lumMod val="85000"/>
          </a:schemeClr>
        </a:solidFill>
        <a:ln>
          <a:noFill/>
        </a:ln>
        <a:effectLst/>
      </dsp:spPr>
      <dsp:style>
        <a:lnRef idx="0">
          <a:scrgbClr r="0" g="0" b="0"/>
        </a:lnRef>
        <a:fillRef idx="1">
          <a:scrgbClr r="0" g="0" b="0"/>
        </a:fillRef>
        <a:effectRef idx="0">
          <a:scrgbClr r="0" g="0" b="0"/>
        </a:effectRef>
        <a:fontRef idx="minor"/>
      </dsp:style>
    </dsp:sp>
    <dsp:sp modelId="{C044192D-1C75-4B8A-8629-D962B0D2EE63}">
      <dsp:nvSpPr>
        <dsp:cNvPr id="0" name=""/>
        <dsp:cNvSpPr/>
      </dsp:nvSpPr>
      <dsp:spPr>
        <a:xfrm>
          <a:off x="1869439" y="514773"/>
          <a:ext cx="2113280" cy="2113280"/>
        </a:xfrm>
        <a:prstGeom prst="roundRect">
          <a:avLst/>
        </a:prstGeom>
        <a:solidFill>
          <a:srgbClr val="006B8C"/>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Ties Employees to the Business</a:t>
          </a:r>
        </a:p>
      </dsp:txBody>
      <dsp:txXfrm>
        <a:off x="1972601" y="617935"/>
        <a:ext cx="1906956" cy="1906956"/>
      </dsp:txXfrm>
    </dsp:sp>
    <dsp:sp modelId="{273A2243-9F0F-4053-B8B7-9EF2AA5D5219}">
      <dsp:nvSpPr>
        <dsp:cNvPr id="0" name=""/>
        <dsp:cNvSpPr/>
      </dsp:nvSpPr>
      <dsp:spPr>
        <a:xfrm>
          <a:off x="4145280" y="514773"/>
          <a:ext cx="2113280" cy="21132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Provides a Deduction or Cost Recovery</a:t>
          </a:r>
        </a:p>
      </dsp:txBody>
      <dsp:txXfrm>
        <a:off x="4248442" y="617935"/>
        <a:ext cx="1906956" cy="1906956"/>
      </dsp:txXfrm>
    </dsp:sp>
    <dsp:sp modelId="{E58094CC-983A-4ADC-B5D0-9F9DA1823276}">
      <dsp:nvSpPr>
        <dsp:cNvPr id="0" name=""/>
        <dsp:cNvSpPr/>
      </dsp:nvSpPr>
      <dsp:spPr>
        <a:xfrm>
          <a:off x="1869439" y="2790613"/>
          <a:ext cx="2113280" cy="2113280"/>
        </a:xfrm>
        <a:prstGeom prst="roundRect">
          <a:avLst/>
        </a:prstGeom>
        <a:solidFill>
          <a:srgbClr val="00A8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Allows  Flexible Participation</a:t>
          </a:r>
        </a:p>
      </dsp:txBody>
      <dsp:txXfrm>
        <a:off x="1972601" y="2893775"/>
        <a:ext cx="1906956" cy="1906956"/>
      </dsp:txXfrm>
    </dsp:sp>
    <dsp:sp modelId="{3009032F-BDA0-4F08-8F95-EB6274A4248A}">
      <dsp:nvSpPr>
        <dsp:cNvPr id="0" name=""/>
        <dsp:cNvSpPr/>
      </dsp:nvSpPr>
      <dsp:spPr>
        <a:xfrm>
          <a:off x="4145280" y="2790613"/>
          <a:ext cx="2113280" cy="2113280"/>
        </a:xfrm>
        <a:prstGeom prst="roundRect">
          <a:avLst/>
        </a:prstGeom>
        <a:solidFill>
          <a:srgbClr val="78479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Allows Flexible Contributions</a:t>
          </a:r>
        </a:p>
      </dsp:txBody>
      <dsp:txXfrm>
        <a:off x="4248442" y="2893775"/>
        <a:ext cx="1906956" cy="19069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36DAF4-4621-4550-9807-00C333F4078E}">
      <dsp:nvSpPr>
        <dsp:cNvPr id="0" name=""/>
        <dsp:cNvSpPr/>
      </dsp:nvSpPr>
      <dsp:spPr>
        <a:xfrm>
          <a:off x="1354666" y="0"/>
          <a:ext cx="5418667" cy="5418667"/>
        </a:xfrm>
        <a:prstGeom prst="diamond">
          <a:avLst/>
        </a:prstGeom>
        <a:solidFill>
          <a:schemeClr val="bg2">
            <a:lumMod val="85000"/>
          </a:schemeClr>
        </a:solidFill>
        <a:ln>
          <a:noFill/>
        </a:ln>
        <a:effectLst/>
      </dsp:spPr>
      <dsp:style>
        <a:lnRef idx="0">
          <a:scrgbClr r="0" g="0" b="0"/>
        </a:lnRef>
        <a:fillRef idx="1">
          <a:scrgbClr r="0" g="0" b="0"/>
        </a:fillRef>
        <a:effectRef idx="0">
          <a:scrgbClr r="0" g="0" b="0"/>
        </a:effectRef>
        <a:fontRef idx="minor"/>
      </dsp:style>
    </dsp:sp>
    <dsp:sp modelId="{C044192D-1C75-4B8A-8629-D962B0D2EE63}">
      <dsp:nvSpPr>
        <dsp:cNvPr id="0" name=""/>
        <dsp:cNvSpPr/>
      </dsp:nvSpPr>
      <dsp:spPr>
        <a:xfrm>
          <a:off x="1869439" y="514773"/>
          <a:ext cx="2113280" cy="2113280"/>
        </a:xfrm>
        <a:prstGeom prst="roundRect">
          <a:avLst/>
        </a:prstGeom>
        <a:solidFill>
          <a:srgbClr val="006B8C"/>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Minimizes Personal Out of Pocket Costs</a:t>
          </a:r>
        </a:p>
      </dsp:txBody>
      <dsp:txXfrm>
        <a:off x="1972601" y="617935"/>
        <a:ext cx="1906956" cy="1906956"/>
      </dsp:txXfrm>
    </dsp:sp>
    <dsp:sp modelId="{273A2243-9F0F-4053-B8B7-9EF2AA5D5219}">
      <dsp:nvSpPr>
        <dsp:cNvPr id="0" name=""/>
        <dsp:cNvSpPr/>
      </dsp:nvSpPr>
      <dsp:spPr>
        <a:xfrm>
          <a:off x="4145280" y="514773"/>
          <a:ext cx="2113280" cy="21132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Is Tax Efficient</a:t>
          </a:r>
        </a:p>
      </dsp:txBody>
      <dsp:txXfrm>
        <a:off x="4248442" y="617935"/>
        <a:ext cx="1906956" cy="1906956"/>
      </dsp:txXfrm>
    </dsp:sp>
    <dsp:sp modelId="{E58094CC-983A-4ADC-B5D0-9F9DA1823276}">
      <dsp:nvSpPr>
        <dsp:cNvPr id="0" name=""/>
        <dsp:cNvSpPr/>
      </dsp:nvSpPr>
      <dsp:spPr>
        <a:xfrm>
          <a:off x="1869439" y="2790613"/>
          <a:ext cx="2113280" cy="2113280"/>
        </a:xfrm>
        <a:prstGeom prst="roundRect">
          <a:avLst/>
        </a:prstGeom>
        <a:solidFill>
          <a:srgbClr val="00A8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Provides Funds upon Illness or Death</a:t>
          </a:r>
        </a:p>
      </dsp:txBody>
      <dsp:txXfrm>
        <a:off x="1972601" y="2893775"/>
        <a:ext cx="1906956" cy="1906956"/>
      </dsp:txXfrm>
    </dsp:sp>
    <dsp:sp modelId="{3009032F-BDA0-4F08-8F95-EB6274A4248A}">
      <dsp:nvSpPr>
        <dsp:cNvPr id="0" name=""/>
        <dsp:cNvSpPr/>
      </dsp:nvSpPr>
      <dsp:spPr>
        <a:xfrm>
          <a:off x="4145280" y="2790613"/>
          <a:ext cx="2113280" cy="2113280"/>
        </a:xfrm>
        <a:prstGeom prst="roundRect">
          <a:avLst/>
        </a:prstGeom>
        <a:solidFill>
          <a:srgbClr val="78479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Accumulates Funds for Retirement</a:t>
          </a:r>
        </a:p>
      </dsp:txBody>
      <dsp:txXfrm>
        <a:off x="4248442" y="2893775"/>
        <a:ext cx="1906956" cy="1906956"/>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30EDF-107B-83A2-F988-6D746E7507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6F63967-6BD8-E0C2-F948-6ED1A12E8B3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4A3C832-720D-3F4D-90E6-0E2C98BE546C}" type="datetimeFigureOut">
              <a:rPr lang="en-US" smtClean="0"/>
              <a:t>3/19/2025</a:t>
            </a:fld>
            <a:endParaRPr lang="en-US"/>
          </a:p>
        </p:txBody>
      </p:sp>
      <p:sp>
        <p:nvSpPr>
          <p:cNvPr id="4" name="Footer Placeholder 3">
            <a:extLst>
              <a:ext uri="{FF2B5EF4-FFF2-40B4-BE49-F238E27FC236}">
                <a16:creationId xmlns:a16="http://schemas.microsoft.com/office/drawing/2014/main" id="{2F52F0CC-2F58-CA7D-943D-FD46D82CD7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2E5398F-E458-CC2C-7045-68B71A5F6C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81A933-7111-C444-829B-4BDA8B5CD5BA}" type="slidenum">
              <a:rPr lang="en-US" smtClean="0"/>
              <a:t>‹#›</a:t>
            </a:fld>
            <a:endParaRPr lang="en-US"/>
          </a:p>
        </p:txBody>
      </p:sp>
    </p:spTree>
    <p:extLst>
      <p:ext uri="{BB962C8B-B14F-4D97-AF65-F5344CB8AC3E}">
        <p14:creationId xmlns:p14="http://schemas.microsoft.com/office/powerpoint/2010/main" val="1682476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70ECB4-3DED-114D-B8EC-BD91C83448E7}" type="slidenum">
              <a:rPr lang="en-US" smtClean="0"/>
              <a:t>‹#›</a:t>
            </a:fld>
            <a:endParaRPr lang="en-US"/>
          </a:p>
        </p:txBody>
      </p:sp>
    </p:spTree>
    <p:extLst>
      <p:ext uri="{BB962C8B-B14F-4D97-AF65-F5344CB8AC3E}">
        <p14:creationId xmlns:p14="http://schemas.microsoft.com/office/powerpoint/2010/main" val="3022241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payactiv.com/blog/cost-of-replacing-an-employee/"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111111"/>
                </a:solidFill>
                <a:effectLst/>
                <a:latin typeface=".SFUI-Regular"/>
                <a:ea typeface="Aptos" panose="020B0004020202020204" pitchFamily="34" charset="0"/>
                <a:cs typeface="Aptos" panose="020B0004020202020204" pitchFamily="34" charset="0"/>
              </a:rPr>
              <a:t>W</a:t>
            </a:r>
            <a:r>
              <a:rPr lang="en-US" sz="1200" dirty="0">
                <a:effectLst/>
                <a:latin typeface="Aptos" panose="020B0004020202020204" pitchFamily="34" charset="0"/>
                <a:ea typeface="Aptos" panose="020B0004020202020204" pitchFamily="34" charset="0"/>
                <a:cs typeface="Aptos" panose="020B0004020202020204" pitchFamily="34" charset="0"/>
              </a:rPr>
              <a:t>elcome to today’s presentation, “Staying Successful – Effective Benefit Strategies to Retain and Reward Your Best Talent.”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ndParaRPr>
          </a:p>
          <a:p>
            <a:pPr marL="0" marR="0" indent="0">
              <a:buFont typeface="Arial" panose="020B0604020202020204" pitchFamily="34" charset="0"/>
              <a:buNone/>
            </a:pPr>
            <a:r>
              <a:rPr lang="en-US" sz="1200" i="1" kern="1200" dirty="0">
                <a:solidFill>
                  <a:srgbClr val="000000"/>
                </a:solidFill>
                <a:effectLst/>
                <a:latin typeface="Aptos" panose="020B0004020202020204" pitchFamily="34" charset="0"/>
                <a:ea typeface="Aptos" panose="020B0004020202020204" pitchFamily="34" charset="0"/>
                <a:cs typeface="Aptos" panose="020B0004020202020204" pitchFamily="34" charset="0"/>
              </a:rPr>
              <a:t>NOTE TO SPEAKER: Make sure the PPT presenter shares sound when they share the slides during the meeting (so attendees can hear the consumer videos at the end of the presentation).</a:t>
            </a:r>
            <a:endParaRPr lang="en-US" sz="1000" dirty="0">
              <a:effectLst/>
              <a:latin typeface="Aptos" panose="020B0004020202020204" pitchFamily="34" charset="0"/>
              <a:ea typeface="Aptos" panose="020B0004020202020204" pitchFamily="34" charset="0"/>
              <a:cs typeface="Aptos" panose="020B0004020202020204" pitchFamily="34" charset="0"/>
            </a:endParaRPr>
          </a:p>
          <a:p>
            <a:pPr marL="128270" marR="0" indent="-128270"/>
            <a:r>
              <a:rPr lang="en-US" sz="1200" i="1" kern="1200" dirty="0">
                <a:solidFill>
                  <a:srgbClr val="000000"/>
                </a:solidFill>
                <a:effectLst/>
                <a:latin typeface="Aptos" panose="020B0004020202020204" pitchFamily="34" charset="0"/>
                <a:ea typeface="Aptos" panose="020B0004020202020204" pitchFamily="34" charset="0"/>
                <a:cs typeface="Aptos" panose="020B0004020202020204" pitchFamily="34" charset="0"/>
              </a:rPr>
              <a:t> </a:t>
            </a:r>
            <a:endParaRPr lang="en-US" sz="1000" dirty="0">
              <a:effectLst/>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a:t>
            </a:fld>
            <a:endParaRPr lang="en-US" dirty="0"/>
          </a:p>
        </p:txBody>
      </p:sp>
    </p:spTree>
    <p:extLst>
      <p:ext uri="{BB962C8B-B14F-4D97-AF65-F5344CB8AC3E}">
        <p14:creationId xmlns:p14="http://schemas.microsoft.com/office/powerpoint/2010/main" val="239808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FF8FE-949A-B16B-75FF-D30D3A2517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510E52-A8AB-2460-427D-CCD26B2408A8}"/>
              </a:ext>
            </a:extLst>
          </p:cNvPr>
          <p:cNvSpPr>
            <a:spLocks noGrp="1" noRot="1" noChangeAspect="1"/>
          </p:cNvSpPr>
          <p:nvPr>
            <p:ph type="sldImg"/>
          </p:nvPr>
        </p:nvSpPr>
        <p:spPr>
          <a:xfrm>
            <a:off x="584200" y="1047750"/>
            <a:ext cx="5689600" cy="3200400"/>
          </a:xfrm>
        </p:spPr>
      </p:sp>
      <p:sp>
        <p:nvSpPr>
          <p:cNvPr id="3" name="Notes Placeholder 2">
            <a:extLst>
              <a:ext uri="{FF2B5EF4-FFF2-40B4-BE49-F238E27FC236}">
                <a16:creationId xmlns:a16="http://schemas.microsoft.com/office/drawing/2014/main" id="{E478DDAF-12CF-5AD5-6144-6C702407E27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t>When considering which benefit strategy to offer a key employee, you need to balance what you as a business owner want and what your key employee may be looking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Generally, when designing a benefit, you want to make sure the businesses’ (your) money is spent wisely.  You want to reward an employee but want to do it in an effective way.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Your employee may be encouraged to continue employment, hopefully for a long time.  Your business may want a tax deduction or to recover some of the costs associated with the strategy when the employee eventually retires or leaves the company.  Flexibility often needs to be considered so that adjustments can be made if necessary.  Being able to choose which key employees – your 20% top talent – are provided the benefit is also very important.</a:t>
            </a:r>
          </a:p>
        </p:txBody>
      </p:sp>
      <p:sp>
        <p:nvSpPr>
          <p:cNvPr id="4" name="Slide Number Placeholder 3">
            <a:extLst>
              <a:ext uri="{FF2B5EF4-FFF2-40B4-BE49-F238E27FC236}">
                <a16:creationId xmlns:a16="http://schemas.microsoft.com/office/drawing/2014/main" id="{9EC370F2-8CE5-3297-504D-67D4EAE1BA2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F353F-216A-471D-A07C-47F0B46A67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90767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0099D-555F-4B4B-1007-A4FFD9E4A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A8797-74E0-D02D-015F-5014008D79AA}"/>
              </a:ext>
            </a:extLst>
          </p:cNvPr>
          <p:cNvSpPr>
            <a:spLocks noGrp="1" noRot="1" noChangeAspect="1"/>
          </p:cNvSpPr>
          <p:nvPr>
            <p:ph type="sldImg"/>
          </p:nvPr>
        </p:nvSpPr>
        <p:spPr>
          <a:xfrm>
            <a:off x="584200" y="1117600"/>
            <a:ext cx="5688013" cy="3200400"/>
          </a:xfrm>
        </p:spPr>
      </p:sp>
      <p:sp>
        <p:nvSpPr>
          <p:cNvPr id="3" name="Notes Placeholder 2">
            <a:extLst>
              <a:ext uri="{FF2B5EF4-FFF2-40B4-BE49-F238E27FC236}">
                <a16:creationId xmlns:a16="http://schemas.microsoft.com/office/drawing/2014/main" id="{828B5DAE-6CA1-37C3-370F-BF96B23543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t>Alternatively, from your employee's viewpoin</a:t>
            </a:r>
            <a:r>
              <a:rPr lang="en-US" dirty="0"/>
              <a:t>t, if they are to receive a reward, they may have some common hopes and desires. Generally, your employees want it to be tax efficient and not incur an expense to receive it.  It is nice if it will help accumulate funds for retirement or other needs and providing funds for illness or death are also helpful features.</a:t>
            </a:r>
          </a:p>
        </p:txBody>
      </p:sp>
      <p:sp>
        <p:nvSpPr>
          <p:cNvPr id="4" name="Slide Number Placeholder 3">
            <a:extLst>
              <a:ext uri="{FF2B5EF4-FFF2-40B4-BE49-F238E27FC236}">
                <a16:creationId xmlns:a16="http://schemas.microsoft.com/office/drawing/2014/main" id="{347F2913-88C6-76D6-6082-C355C7122CB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CF353F-216A-471D-A07C-47F0B46A67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7993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lot of choices that need to be considered when designing an employee benefit strategy.  There is not one option that is most appropriate for every situation.  This slide lists some of the choices you, as the business owner, should consider such as tax deductibility, ownership, complexity, etc.</a:t>
            </a:r>
          </a:p>
          <a:p>
            <a:endParaRPr lang="en-US" dirty="0"/>
          </a:p>
          <a:p>
            <a:r>
              <a:rPr lang="en-US" dirty="0"/>
              <a:t>Whichever strategy is chosen, it should be beneficial to </a:t>
            </a:r>
            <a:r>
              <a:rPr lang="en-US" u="sng" dirty="0"/>
              <a:t>both</a:t>
            </a:r>
            <a:r>
              <a:rPr lang="en-US" dirty="0"/>
              <a:t> your business and your key employees.</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12</a:t>
            </a:fld>
            <a:endParaRPr lang="en-US"/>
          </a:p>
        </p:txBody>
      </p:sp>
    </p:spTree>
    <p:extLst>
      <p:ext uri="{BB962C8B-B14F-4D97-AF65-F5344CB8AC3E}">
        <p14:creationId xmlns:p14="http://schemas.microsoft.com/office/powerpoint/2010/main" val="3156802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1E4E8-C0E0-A353-D8BA-58DB2E2708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1833A-71E8-0C67-CDE6-7C5C60363561}"/>
              </a:ext>
            </a:extLst>
          </p:cNvPr>
          <p:cNvSpPr>
            <a:spLocks noGrp="1" noRot="1" noChangeAspect="1"/>
          </p:cNvSpPr>
          <p:nvPr>
            <p:ph type="sldImg"/>
          </p:nvPr>
        </p:nvSpPr>
        <p:spPr>
          <a:xfrm>
            <a:off x="685800" y="403225"/>
            <a:ext cx="5486400" cy="3086100"/>
          </a:xfrm>
        </p:spPr>
      </p:sp>
      <p:sp>
        <p:nvSpPr>
          <p:cNvPr id="3" name="Notes Placeholder 2">
            <a:extLst>
              <a:ext uri="{FF2B5EF4-FFF2-40B4-BE49-F238E27FC236}">
                <a16:creationId xmlns:a16="http://schemas.microsoft.com/office/drawing/2014/main" id="{ED068BBC-7F63-397E-5575-064F3C617854}"/>
              </a:ext>
            </a:extLst>
          </p:cNvPr>
          <p:cNvSpPr>
            <a:spLocks noGrp="1"/>
          </p:cNvSpPr>
          <p:nvPr>
            <p:ph type="body" idx="1"/>
          </p:nvPr>
        </p:nvSpPr>
        <p:spPr>
          <a:xfrm>
            <a:off x="350729" y="3611410"/>
            <a:ext cx="6250487" cy="5432382"/>
          </a:xfrm>
        </p:spPr>
        <p:txBody>
          <a:bodyPr/>
          <a:lstStyle/>
          <a:p>
            <a:pPr marL="0" marR="0" indent="0">
              <a:buFont typeface="Arial" panose="020B0604020202020204" pitchFamily="34" charset="0"/>
              <a:buNone/>
            </a:pPr>
            <a:r>
              <a:rPr lang="en-US" sz="1100" dirty="0">
                <a:effectLst/>
                <a:ea typeface="Aptos" panose="020B0004020202020204" pitchFamily="34" charset="0"/>
                <a:cs typeface="Aptos" panose="020B0004020202020204" pitchFamily="34" charset="0"/>
              </a:rPr>
              <a:t>Let’s look at a hypothetical case example with three of these categories of the top 20% of employees (“key employees”):  Loyalty, Decision Maker, and Earner.</a:t>
            </a:r>
          </a:p>
          <a:p>
            <a:endParaRPr lang="en-US" sz="1100" dirty="0"/>
          </a:p>
          <a:p>
            <a:r>
              <a:rPr lang="en-US" sz="1100" dirty="0"/>
              <a:t>Should all three of these key employees be treated the same – in other words, receive the same benefit?  Or should each employees have a customized strategy that meets their current and future needs?  What should the owner of Innovations, Inc. think about when designing each individual strategy?</a:t>
            </a:r>
          </a:p>
          <a:p>
            <a:endParaRPr lang="en-US" sz="1100" dirty="0"/>
          </a:p>
          <a:p>
            <a:r>
              <a:rPr lang="en-US" sz="1100" u="sng" dirty="0"/>
              <a:t>Sales Manager</a:t>
            </a:r>
          </a:p>
          <a:p>
            <a:r>
              <a:rPr lang="en-US" sz="1100" dirty="0"/>
              <a:t>The sales manager may be younger and showing a lot of promise or may have transitioned to a new role and making progress quickly.  If they are constantly growing the volume of business, this is someone that Innovations, Inc. does not want to lose, rather this is an employee it wants to continue to advance.  The Sales Manager is an emerging employee.</a:t>
            </a:r>
          </a:p>
          <a:p>
            <a:endParaRPr lang="en-US" sz="1100" dirty="0"/>
          </a:p>
          <a:p>
            <a:r>
              <a:rPr lang="en-US" sz="1100" u="sng" dirty="0"/>
              <a:t>Manager of Operations</a:t>
            </a:r>
          </a:p>
          <a:p>
            <a:r>
              <a:rPr lang="en-US" sz="1100" dirty="0"/>
              <a:t>The manager of operations is a person focused on the bottom line.  If they can effectively create cost savings and help the bottom line, they are bringing in a lot of value.  This is a skill that is invaluable, and the competition may want to recruit. The Manager of Operations is a valued employee that has been with Innovations, Inc. for several years.</a:t>
            </a:r>
          </a:p>
          <a:p>
            <a:endParaRPr lang="en-US" sz="1100" dirty="0"/>
          </a:p>
          <a:p>
            <a:r>
              <a:rPr lang="en-US" sz="1100" u="sng" dirty="0"/>
              <a:t>Legal and Compliance Officer</a:t>
            </a:r>
          </a:p>
          <a:p>
            <a:r>
              <a:rPr lang="en-US" sz="1100" dirty="0"/>
              <a:t>Innovations, Inc.’s legal and compliance officer is someone that may be receiving a higher salary and not necessarily wanting additional taxable compensation.  They might prefer to delay receiving any benefits to when they retire and hopefully are in a lower tax bracket or their normal paychecks stop.  The Legal and Compliance Officer is a long-term employee that has been with Innovations, Inc for many years.</a:t>
            </a:r>
          </a:p>
          <a:p>
            <a:endParaRPr lang="en-US" sz="1100" dirty="0"/>
          </a:p>
          <a:p>
            <a:r>
              <a:rPr lang="en-US" sz="1100" dirty="0"/>
              <a:t>These three employees have different needs, so their benefit strategies should be unique too.</a:t>
            </a:r>
          </a:p>
          <a:p>
            <a:pPr marL="0" marR="0" indent="0">
              <a:buFont typeface="Arial" panose="020B0604020202020204" pitchFamily="34" charset="0"/>
              <a:buNone/>
            </a:pPr>
            <a:endParaRPr lang="en-US" sz="1100" dirty="0">
              <a:effectLst/>
              <a:ea typeface="Aptos" panose="020B0004020202020204" pitchFamily="34" charset="0"/>
              <a:cs typeface="Aptos" panose="020B0004020202020204" pitchFamily="34" charset="0"/>
            </a:endParaRPr>
          </a:p>
          <a:p>
            <a:pPr marL="0" marR="0" indent="0">
              <a:buFont typeface="Arial" panose="020B0604020202020204" pitchFamily="34" charset="0"/>
              <a:buNone/>
            </a:pPr>
            <a:r>
              <a:rPr lang="en-US" sz="1100" i="1" dirty="0">
                <a:effectLst/>
                <a:ea typeface="Aptos" panose="020B0004020202020204" pitchFamily="34" charset="0"/>
                <a:cs typeface="Aptos" panose="020B0004020202020204" pitchFamily="34" charset="0"/>
              </a:rPr>
              <a:t>NOTE TO SPEAKER: An employer’s top employees are said to be part of the “Top Hat” group of employees. This term is not defined in ERISA or in the Internal Revenue Code. The outcomes of several court cases suggest a Top Hat employee is one who has management responsibilities, is highly compensated (also undefined), has the ability to affect or substantially influence the design and operation of the benefit plan, appreciates the risks associated with plan participation, and earns two to three times more than excluded employees.</a:t>
            </a:r>
          </a:p>
          <a:p>
            <a:endParaRPr lang="en-US" sz="1100" dirty="0"/>
          </a:p>
        </p:txBody>
      </p:sp>
      <p:sp>
        <p:nvSpPr>
          <p:cNvPr id="4" name="Slide Number Placeholder 3">
            <a:extLst>
              <a:ext uri="{FF2B5EF4-FFF2-40B4-BE49-F238E27FC236}">
                <a16:creationId xmlns:a16="http://schemas.microsoft.com/office/drawing/2014/main" id="{6B82E020-9C44-B7C8-08B5-79575686D5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53056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D83C0-0D25-2496-E3F6-56DCC1A70B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4EACAA-1CF7-8D6B-DA69-2FBB43A6F6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AF3A33-75A9-4737-6668-A84AD31050A3}"/>
              </a:ext>
            </a:extLst>
          </p:cNvPr>
          <p:cNvSpPr>
            <a:spLocks noGrp="1"/>
          </p:cNvSpPr>
          <p:nvPr>
            <p:ph type="body" idx="1"/>
          </p:nvPr>
        </p:nvSpPr>
        <p:spPr/>
        <p:txBody>
          <a:bodyPr/>
          <a:lstStyle/>
          <a:p>
            <a:r>
              <a:rPr lang="en-US" b="0" dirty="0"/>
              <a:t>What are the ways that you, the business owner, may reward your top/key employees? There are three basic categories of benefits – current benefits, shared benefits, and future benefits.</a:t>
            </a:r>
          </a:p>
          <a:p>
            <a:endParaRPr lang="en-US" b="1" dirty="0"/>
          </a:p>
          <a:p>
            <a:r>
              <a:rPr lang="en-US" b="1" dirty="0"/>
              <a:t>Current Benefits</a:t>
            </a:r>
          </a:p>
          <a:p>
            <a:pPr marL="171450" indent="-171450">
              <a:buFont typeface="Arial" panose="020B0604020202020204" pitchFamily="34" charset="0"/>
              <a:buChar char="•"/>
            </a:pPr>
            <a:r>
              <a:rPr lang="en-US" dirty="0"/>
              <a:t>Employee has full use of benefit now</a:t>
            </a:r>
          </a:p>
          <a:p>
            <a:pPr marL="171450" indent="-171450">
              <a:buFont typeface="Arial" panose="020B0604020202020204" pitchFamily="34" charset="0"/>
              <a:buChar char="•"/>
            </a:pPr>
            <a:r>
              <a:rPr lang="en-US" dirty="0"/>
              <a:t>Business gets a tax-deduction</a:t>
            </a:r>
          </a:p>
          <a:p>
            <a:pPr marL="171450" indent="-171450">
              <a:buFont typeface="Arial" panose="020B0604020202020204" pitchFamily="34" charset="0"/>
              <a:buChar char="•"/>
            </a:pPr>
            <a:r>
              <a:rPr lang="en-US" dirty="0"/>
              <a:t>Employee responsible for taxes now</a:t>
            </a:r>
          </a:p>
          <a:p>
            <a:pPr marL="171450" indent="-171450">
              <a:buFont typeface="Arial" panose="020B0604020202020204" pitchFamily="34" charset="0"/>
              <a:buChar char="•"/>
            </a:pPr>
            <a:r>
              <a:rPr lang="en-US" dirty="0"/>
              <a:t>Easy to administer</a:t>
            </a:r>
          </a:p>
          <a:p>
            <a:pPr marL="171450" indent="-171450">
              <a:buFont typeface="Arial" panose="020B0604020202020204" pitchFamily="34" charset="0"/>
              <a:buChar char="•"/>
            </a:pPr>
            <a:r>
              <a:rPr lang="en-US" dirty="0"/>
              <a:t>Not worried about the employee quitting</a:t>
            </a:r>
          </a:p>
          <a:p>
            <a:pPr marL="171450" indent="-171450">
              <a:buFont typeface="Arial" panose="020B0604020202020204" pitchFamily="34" charset="0"/>
              <a:buChar char="•"/>
            </a:pPr>
            <a:r>
              <a:rPr lang="en-US" dirty="0"/>
              <a:t>Works well with lower salaries since the tax burden is not as severe</a:t>
            </a:r>
          </a:p>
          <a:p>
            <a:endParaRPr lang="en-US" dirty="0"/>
          </a:p>
          <a:p>
            <a:r>
              <a:rPr lang="en-US" b="1" dirty="0"/>
              <a:t>Shared Benefits</a:t>
            </a:r>
          </a:p>
          <a:p>
            <a:pPr marL="171450" indent="-171450">
              <a:buFont typeface="Arial" panose="020B0604020202020204" pitchFamily="34" charset="0"/>
              <a:buChar char="•"/>
            </a:pPr>
            <a:r>
              <a:rPr lang="en-US" dirty="0"/>
              <a:t>Employee gets a benefit with restrictions (vesting)</a:t>
            </a:r>
          </a:p>
          <a:p>
            <a:pPr marL="171450" indent="-171450">
              <a:buFont typeface="Arial" panose="020B0604020202020204" pitchFamily="34" charset="0"/>
              <a:buChar char="•"/>
            </a:pPr>
            <a:r>
              <a:rPr lang="en-US" dirty="0"/>
              <a:t>Rules and procedures to release restrictions</a:t>
            </a:r>
          </a:p>
          <a:p>
            <a:pPr marL="171450" indent="-171450">
              <a:buFont typeface="Arial" panose="020B0604020202020204" pitchFamily="34" charset="0"/>
              <a:buChar char="•"/>
            </a:pPr>
            <a:r>
              <a:rPr lang="en-US" dirty="0"/>
              <a:t>Taxation is delayed </a:t>
            </a:r>
          </a:p>
          <a:p>
            <a:pPr marL="171450" indent="-171450">
              <a:buFont typeface="Arial" panose="020B0604020202020204" pitchFamily="34" charset="0"/>
              <a:buChar char="•"/>
            </a:pPr>
            <a:r>
              <a:rPr lang="en-US" dirty="0"/>
              <a:t>More administration needed</a:t>
            </a:r>
          </a:p>
          <a:p>
            <a:pPr marL="171450" indent="-171450">
              <a:buFont typeface="Arial" panose="020B0604020202020204" pitchFamily="34" charset="0"/>
              <a:buChar char="•"/>
            </a:pPr>
            <a:r>
              <a:rPr lang="en-US" dirty="0"/>
              <a:t>Employer worried about competition taking employee and willing to forgo a tax deduction to be able to recover their costs if the plan is unsuccessful</a:t>
            </a:r>
          </a:p>
          <a:p>
            <a:pPr marL="0" indent="0">
              <a:buFont typeface="Arial" panose="020B0604020202020204" pitchFamily="34" charset="0"/>
              <a:buNone/>
            </a:pPr>
            <a:endParaRPr lang="en-US" dirty="0"/>
          </a:p>
          <a:p>
            <a:r>
              <a:rPr lang="en-US" b="1" dirty="0"/>
              <a:t>Future Benefits</a:t>
            </a:r>
          </a:p>
          <a:p>
            <a:pPr marL="171450" indent="-171450">
              <a:buFont typeface="Arial" panose="020B0604020202020204" pitchFamily="34" charset="0"/>
              <a:buChar char="•"/>
            </a:pPr>
            <a:r>
              <a:rPr lang="en-US" b="0" dirty="0"/>
              <a:t>Long term incentives for select employees</a:t>
            </a:r>
          </a:p>
          <a:p>
            <a:pPr marL="171450" indent="-171450">
              <a:buFont typeface="Arial" panose="020B0604020202020204" pitchFamily="34" charset="0"/>
              <a:buChar char="•"/>
            </a:pPr>
            <a:r>
              <a:rPr lang="en-US" b="0" dirty="0"/>
              <a:t>Payout at retirement or in the future</a:t>
            </a:r>
          </a:p>
          <a:p>
            <a:pPr marL="171450" indent="-171450">
              <a:buFont typeface="Arial" panose="020B0604020202020204" pitchFamily="34" charset="0"/>
              <a:buChar char="•"/>
            </a:pPr>
            <a:r>
              <a:rPr lang="en-US" b="0" dirty="0"/>
              <a:t>Works well at high employee tax brackets</a:t>
            </a:r>
          </a:p>
          <a:p>
            <a:pPr marL="171450" indent="-171450">
              <a:buFont typeface="Arial" panose="020B0604020202020204" pitchFamily="34" charset="0"/>
              <a:buChar char="•"/>
            </a:pPr>
            <a:r>
              <a:rPr lang="en-US" b="0" dirty="0"/>
              <a:t>Employee must trust the company will be around in the future</a:t>
            </a:r>
          </a:p>
          <a:p>
            <a:endParaRPr lang="en-US" dirty="0"/>
          </a:p>
          <a:p>
            <a:endParaRPr lang="en-US" dirty="0"/>
          </a:p>
        </p:txBody>
      </p:sp>
      <p:sp>
        <p:nvSpPr>
          <p:cNvPr id="4" name="Slide Number Placeholder 3">
            <a:extLst>
              <a:ext uri="{FF2B5EF4-FFF2-40B4-BE49-F238E27FC236}">
                <a16:creationId xmlns:a16="http://schemas.microsoft.com/office/drawing/2014/main" id="{0809DD40-3024-5AE5-CA64-741A6ED5C73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0465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Did you know that a</a:t>
            </a:r>
            <a:r>
              <a:rPr lang="en-US" b="0" i="0" dirty="0">
                <a:solidFill>
                  <a:srgbClr val="35424A"/>
                </a:solidFill>
                <a:effectLst/>
              </a:rPr>
              <a:t>ccording to a recent study by the Life Insurance Marketing and Research Association (LIMRA) and Life Happens, 4 out of 10 (40%) of middle-income Americans acknowledge they have a life insurance gap?  This represents 50 million American adults.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5424A"/>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5424A"/>
                </a:solidFill>
                <a:effectLst/>
              </a:rPr>
              <a:t>Many employees do not have enough life insurance to meet their personal needs. Your employees may need additional life insurance coverage, and you can help them fund it.</a:t>
            </a:r>
          </a:p>
          <a:p>
            <a:pPr algn="l"/>
            <a:endParaRPr lang="en-US" b="0" i="0" dirty="0">
              <a:solidFill>
                <a:srgbClr val="35424A"/>
              </a:solidFill>
              <a:effectLst/>
            </a:endParaRPr>
          </a:p>
          <a:p>
            <a:pPr algn="l"/>
            <a:r>
              <a:rPr lang="en-US" b="0" i="1" dirty="0">
                <a:solidFill>
                  <a:srgbClr val="35424A"/>
                </a:solidFill>
                <a:effectLst/>
              </a:rPr>
              <a:t>Source: https://www.limra.com/en/newsroom/news-releases/2024/u.s.-life-insurance-need-gap-grows-in-2024/</a:t>
            </a:r>
          </a:p>
          <a:p>
            <a:endParaRPr lang="en-US" dirty="0"/>
          </a:p>
          <a:p>
            <a:pPr algn="l"/>
            <a:r>
              <a:rPr lang="en-US" b="0" i="1" dirty="0">
                <a:solidFill>
                  <a:srgbClr val="35424A"/>
                </a:solidFill>
                <a:effectLst/>
              </a:rPr>
              <a:t>NOTE TO SPEAKER: The study defines middle-income Americans to be those with a household income of $50,000 - $149,999.</a:t>
            </a:r>
          </a:p>
          <a:p>
            <a:pPr algn="l"/>
            <a:endParaRPr lang="en-US" b="0" i="1" dirty="0">
              <a:solidFill>
                <a:srgbClr val="35424A"/>
              </a:solidFill>
              <a:effectLst/>
            </a:endParaRP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15</a:t>
            </a:fld>
            <a:endParaRPr lang="en-US"/>
          </a:p>
        </p:txBody>
      </p:sp>
    </p:spTree>
    <p:extLst>
      <p:ext uri="{BB962C8B-B14F-4D97-AF65-F5344CB8AC3E}">
        <p14:creationId xmlns:p14="http://schemas.microsoft.com/office/powerpoint/2010/main" val="402166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0D6BC-1B8F-623E-D214-D74E4F163F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8257DB-9052-CD9E-3605-A6C9004926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109DD6-EEE5-0A2E-A3EC-117D7B1186C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t>Why life insurance? Because there are many positive features of life insurance.  Life insurance can provide you with peace of mind in knowing you have planned financially for your loved ones and gives you a way to continue your legacy.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t>There are income tax advantages, including: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dirty="0"/>
              <a:t>Income tax-deferred growth (with a permanent policy)*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dirty="0"/>
              <a:t>Potentially income tax-free withdrawals of the value;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dirty="0"/>
              <a:t>Generally, income tax-free receipt of the death proceeds.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414041"/>
                </a:solidFill>
                <a:effectLst/>
                <a:uLnTx/>
                <a:uFillTx/>
                <a:latin typeface="Aptos" panose="02110004020202020204"/>
                <a:ea typeface="+mn-ea"/>
                <a:cs typeface="+mn-cs"/>
              </a:rPr>
              <a:t>NOTE TO SPEAKER: Policy loans and withdrawals reduce the policy’s cash value and death benefit and may result in a taxable event.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none" dirty="0"/>
          </a:p>
        </p:txBody>
      </p:sp>
      <p:sp>
        <p:nvSpPr>
          <p:cNvPr id="5" name="Slide Number Placeholder 4">
            <a:extLst>
              <a:ext uri="{FF2B5EF4-FFF2-40B4-BE49-F238E27FC236}">
                <a16:creationId xmlns:a16="http://schemas.microsoft.com/office/drawing/2014/main" id="{217528B5-3CE9-28F9-D665-0C3986EBF88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45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769E3-BC2F-E3D3-7C7B-179EBC27C0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BD1E90-EC72-06B6-C65E-1A367AC8C7AF}"/>
              </a:ext>
            </a:extLst>
          </p:cNvPr>
          <p:cNvSpPr>
            <a:spLocks noGrp="1" noRot="1" noChangeAspect="1"/>
          </p:cNvSpPr>
          <p:nvPr>
            <p:ph type="sldImg"/>
          </p:nvPr>
        </p:nvSpPr>
        <p:spPr>
          <a:xfrm>
            <a:off x="584200" y="985838"/>
            <a:ext cx="5688013" cy="3200400"/>
          </a:xfrm>
        </p:spPr>
      </p:sp>
      <p:sp>
        <p:nvSpPr>
          <p:cNvPr id="3" name="Notes Placeholder 2">
            <a:extLst>
              <a:ext uri="{FF2B5EF4-FFF2-40B4-BE49-F238E27FC236}">
                <a16:creationId xmlns:a16="http://schemas.microsoft.com/office/drawing/2014/main" id="{41EE80F9-F362-673D-3D69-3C78613F0C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let’s review how life insurance may fund a Current Benefit, Shared Benefit, and a Future Benefit strategy for the hypothetical employees of Innovations, Inc.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start with a Current Benefit Strategy. An Executive Bonus Plan is a current benefit strategy that allows for a life insurance policy to be owned by an employee and paid for by the company.</a:t>
            </a:r>
          </a:p>
          <a:p>
            <a:endParaRPr lang="en-US" dirty="0"/>
          </a:p>
        </p:txBody>
      </p:sp>
      <p:sp>
        <p:nvSpPr>
          <p:cNvPr id="5" name="Slide Number Placeholder 4">
            <a:extLst>
              <a:ext uri="{FF2B5EF4-FFF2-40B4-BE49-F238E27FC236}">
                <a16:creationId xmlns:a16="http://schemas.microsoft.com/office/drawing/2014/main" id="{4993FF34-932F-958F-EC5A-6668F9B7A9E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3024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41325"/>
            <a:ext cx="5486400" cy="3086100"/>
          </a:xfrm>
        </p:spPr>
      </p:sp>
      <p:sp>
        <p:nvSpPr>
          <p:cNvPr id="3" name="Notes Placeholder 2"/>
          <p:cNvSpPr>
            <a:spLocks noGrp="1"/>
          </p:cNvSpPr>
          <p:nvPr>
            <p:ph type="body" idx="1"/>
          </p:nvPr>
        </p:nvSpPr>
        <p:spPr>
          <a:xfrm>
            <a:off x="313151" y="3527425"/>
            <a:ext cx="6350696" cy="5366054"/>
          </a:xfrm>
        </p:spPr>
        <p:txBody>
          <a:bodyPr/>
          <a:lstStyle/>
          <a:p>
            <a:r>
              <a:rPr lang="en-US" dirty="0"/>
              <a:t>Here is how an Executive Bonus Plan could work between Innovations, Inc. and the Sales Manager.</a:t>
            </a:r>
          </a:p>
          <a:p>
            <a:endParaRPr lang="en-US" dirty="0"/>
          </a:p>
          <a:p>
            <a:r>
              <a:rPr lang="en-US" dirty="0"/>
              <a:t>The Sales Manager will apply for a life insurance policy.  They will be the owner and insured of the policy and name their own personal beneficiary (parent, sibling, spouse, adult child…).</a:t>
            </a:r>
          </a:p>
          <a:p>
            <a:endParaRPr lang="en-US" dirty="0"/>
          </a:p>
          <a:p>
            <a:r>
              <a:rPr lang="en-US" dirty="0"/>
              <a:t>Innovations, Inc. will pay the premium on the policy owned by the Sales Manager.  The premium amount is additional compensation as a bonus to the Sales Manager.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bonus amount (premium) is a deductible business expense to Innovations, Inc. (assuming that Sales Manager’s  total compensation is reasonable). The bonus amount (premium) is income taxable to the employee as additional compensation. . The Sales Manager will pay the tax on the bonus (premium) out of their personal funds.</a:t>
            </a:r>
          </a:p>
          <a:p>
            <a:endParaRPr lang="en-US" dirty="0"/>
          </a:p>
          <a:p>
            <a:r>
              <a:rPr lang="en-US" dirty="0"/>
              <a:t>Innovations. Inc. should make sure that payroll taxes are considered when determining the bonus amount to avoid any unexpected surprises.</a:t>
            </a:r>
          </a:p>
          <a:p>
            <a:endParaRPr lang="en-US" dirty="0"/>
          </a:p>
          <a:p>
            <a:r>
              <a:rPr lang="en-US" dirty="0"/>
              <a:t>What is the benefit of this Current Benefit Strategy? The Sales Manager is rewarded for their service to the company by being the owner of the life insurance policy with all rights to the death benefit and policy value.  They are protecting their family and given an asset to assist with their future life goals, all provided by the company that is recognizing their efforts.</a:t>
            </a:r>
          </a:p>
          <a:p>
            <a:endParaRPr lang="en-US" dirty="0"/>
          </a:p>
          <a:p>
            <a:r>
              <a:rPr lang="en-US" dirty="0"/>
              <a:t>By recognizing the Sales Manager and providing them with a customized benefit, Innovations, Inc. is recognizing the contributions by the Sales Manager and hoping this added benefit will encourage them to continue employment for many years.  </a:t>
            </a:r>
          </a:p>
          <a:p>
            <a:endParaRPr lang="en-US" dirty="0"/>
          </a:p>
          <a:p>
            <a:r>
              <a:rPr lang="en-US" b="0" i="1" dirty="0"/>
              <a:t>NOTE TO SPEAKER: It is possible for the business to gross up the bonus to also cover the employees share of taxes. This is referred to as a “Double Bonus Plan.”</a:t>
            </a: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18</a:t>
            </a:fld>
            <a:endParaRPr lang="en-US"/>
          </a:p>
        </p:txBody>
      </p:sp>
    </p:spTree>
    <p:extLst>
      <p:ext uri="{BB962C8B-B14F-4D97-AF65-F5344CB8AC3E}">
        <p14:creationId xmlns:p14="http://schemas.microsoft.com/office/powerpoint/2010/main" val="20623071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B7189-DC92-E2BB-C288-8A8074AC81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958FC8-38EC-AA0C-5438-BCE854E7E3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DBF2FB-7CCE-659D-37CC-25C01971E173}"/>
              </a:ext>
            </a:extLst>
          </p:cNvPr>
          <p:cNvSpPr>
            <a:spLocks noGrp="1"/>
          </p:cNvSpPr>
          <p:nvPr>
            <p:ph type="body" idx="1"/>
          </p:nvPr>
        </p:nvSpPr>
        <p:spPr/>
        <p:txBody>
          <a:bodyPr/>
          <a:lstStyle/>
          <a:p>
            <a:pPr marL="0" indent="0">
              <a:buFont typeface="Arial" panose="020B0604020202020204" pitchFamily="34" charset="0"/>
              <a:buNone/>
            </a:pPr>
            <a:r>
              <a:rPr kumimoji="0" lang="en-US" altLang="en-US" sz="1200" b="0" i="0" u="none" strike="noStrike" kern="1200" cap="none" spc="0" normalizeH="0" baseline="0" noProof="0" dirty="0">
                <a:ln>
                  <a:noFill/>
                </a:ln>
                <a:solidFill>
                  <a:srgbClr val="3E3F3C"/>
                </a:solidFill>
                <a:effectLst/>
                <a:uLnTx/>
                <a:uFillTx/>
                <a:ea typeface="+mn-ea"/>
                <a:cs typeface="+mn-cs"/>
              </a:rPr>
              <a:t>Why does this strategy, a Bonus Plan, make sense for the Sales Manager and Innovations, Inc.? This person may be younger, so there is more death benefit provided at a lower overall cost. There is a lot of flexibility in the design, and it can be tied to performance measurements or other criteria if desired. The Sales Manager is the owner of the policy, so they receive immediate use of the policy benefits.  The policy value may grow for the Sales Manager’s potential future benefit. While the Sales Manager is the owner and is not required to remain employed, they are encouraged to stay to continue receiving the future premiums as additional bonuses.</a:t>
            </a:r>
          </a:p>
          <a:p>
            <a:endParaRPr lang="en-US" dirty="0"/>
          </a:p>
          <a:p>
            <a:r>
              <a:rPr lang="en-US" dirty="0"/>
              <a:t>But there are also some additional considerations for Innovations, Inc.:</a:t>
            </a:r>
          </a:p>
          <a:p>
            <a:pPr marL="171450" indent="-171450">
              <a:buFont typeface="Arial" panose="020B0604020202020204" pitchFamily="34" charset="0"/>
              <a:buChar char="•"/>
            </a:pPr>
            <a:r>
              <a:rPr lang="en-US" dirty="0"/>
              <a:t>There is no requirement for the employee to stay; and</a:t>
            </a:r>
          </a:p>
          <a:p>
            <a:pPr marL="171450" indent="-171450">
              <a:buFont typeface="Arial" panose="020B0604020202020204" pitchFamily="34" charset="0"/>
              <a:buChar char="•"/>
            </a:pPr>
            <a:r>
              <a:rPr lang="en-US" dirty="0"/>
              <a:t>Innovations, Inc. cannot get its costs back if the Sales Manager leaves.</a:t>
            </a:r>
          </a:p>
          <a:p>
            <a:endParaRPr lang="en-US" dirty="0"/>
          </a:p>
        </p:txBody>
      </p:sp>
      <p:sp>
        <p:nvSpPr>
          <p:cNvPr id="4" name="Slide Number Placeholder 3">
            <a:extLst>
              <a:ext uri="{FF2B5EF4-FFF2-40B4-BE49-F238E27FC236}">
                <a16:creationId xmlns:a16="http://schemas.microsoft.com/office/drawing/2014/main" id="{E849CF2C-D08E-82B6-DECF-D65111011E3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53968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146A6-6BFC-782B-2ADA-930B664F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A5A80-70C8-3F0E-CE45-9C9156324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C629F-D05A-B8A1-D500-0B1EE1807B27}"/>
              </a:ext>
            </a:extLst>
          </p:cNvPr>
          <p:cNvSpPr>
            <a:spLocks noGrp="1"/>
          </p:cNvSpPr>
          <p:nvPr>
            <p:ph type="body" idx="1"/>
          </p:nvPr>
        </p:nvSpPr>
        <p:spPr/>
        <p:txBody>
          <a:bodyPr/>
          <a:lstStyle/>
          <a:p>
            <a:r>
              <a:rPr lang="en-US" dirty="0"/>
              <a:t>This presentation is provided for educational purposes only. Neither NLG nor any of its employees, agents or representatives provide tax or legal advice. You should consult with your personal attorney and tax advisor regarding your personal situation.</a:t>
            </a:r>
          </a:p>
        </p:txBody>
      </p:sp>
      <p:sp>
        <p:nvSpPr>
          <p:cNvPr id="4" name="Slide Number Placeholder 3">
            <a:extLst>
              <a:ext uri="{FF2B5EF4-FFF2-40B4-BE49-F238E27FC236}">
                <a16:creationId xmlns:a16="http://schemas.microsoft.com/office/drawing/2014/main" id="{7436437B-36B5-0833-972D-2FA6F72F42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9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23490-1E96-B3FC-7C59-E02F11A1E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5DC0EE-3F64-0275-1980-ADF3FDCE3DE9}"/>
              </a:ext>
            </a:extLst>
          </p:cNvPr>
          <p:cNvSpPr>
            <a:spLocks noGrp="1" noRot="1" noChangeAspect="1"/>
          </p:cNvSpPr>
          <p:nvPr>
            <p:ph type="sldImg"/>
          </p:nvPr>
        </p:nvSpPr>
        <p:spPr>
          <a:xfrm>
            <a:off x="584200" y="962025"/>
            <a:ext cx="5688013" cy="3200400"/>
          </a:xfrm>
        </p:spPr>
      </p:sp>
      <p:sp>
        <p:nvSpPr>
          <p:cNvPr id="3" name="Notes Placeholder 2">
            <a:extLst>
              <a:ext uri="{FF2B5EF4-FFF2-40B4-BE49-F238E27FC236}">
                <a16:creationId xmlns:a16="http://schemas.microsoft.com/office/drawing/2014/main" id="{EFDA446C-7F51-310F-B99D-4567666004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let’s review how life insurance may fund a Shared Benefit strategy.  Split Dollar Life Insurance is a shared benefit strategy.  Under this type of arrangement, the business will pay the premiums for the policy, but the business and employee will share the death benefit and policy value as defined in the agreement.  Split Dollar arrangements are a benefit where life insurance is purchased on the employee and the death benefit and policy value are split between the two parties in a mutually beneficial way. The arrangement is outlined in a contract between the company and the employee.</a:t>
            </a:r>
          </a:p>
          <a:p>
            <a:endParaRPr lang="en-US" dirty="0"/>
          </a:p>
        </p:txBody>
      </p:sp>
      <p:sp>
        <p:nvSpPr>
          <p:cNvPr id="5" name="Slide Number Placeholder 4">
            <a:extLst>
              <a:ext uri="{FF2B5EF4-FFF2-40B4-BE49-F238E27FC236}">
                <a16:creationId xmlns:a16="http://schemas.microsoft.com/office/drawing/2014/main" id="{D084F886-B976-688E-663E-D374CCCDFB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94747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BD100-7A82-A9F3-4667-449CB3B616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1E2D08-B494-43A3-7CB2-22273FE1EC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6ECE9E-E070-6708-54B0-ECB23D632A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is how a Split Dollar Arrangement would work between Innovations, Inc. and the Manager of Operations.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life insurance can be owned by either Innovations, Inc. or the Manager of Operations depending on the way the arrangement is structured. Typically, Innovations, Inc. has a share of the life insurance death benefit at least equal to the total amount of premiums it has paid. If the Manager of Operations is the policy owner, Innovations, Inc. places a lien on the policy for the total premiums paid to ensure that it receives this amount under the agreement. The balance of the policy death benefit is paid to the Manager of Operation’s chosen beneficiary (e.g., spouse, adult child, family member).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i="1" dirty="0"/>
              <a:t>NOTE TO SPEAKER: Split Dollar arrangements are governed by IRS rules and regulations. Attendees should be encouraged to work with an attorney to draft and review the split dollar arrangement and a third-party administration to manage the arrangement.</a:t>
            </a:r>
          </a:p>
        </p:txBody>
      </p:sp>
      <p:sp>
        <p:nvSpPr>
          <p:cNvPr id="4" name="Slide Number Placeholder 3">
            <a:extLst>
              <a:ext uri="{FF2B5EF4-FFF2-40B4-BE49-F238E27FC236}">
                <a16:creationId xmlns:a16="http://schemas.microsoft.com/office/drawing/2014/main" id="{E0B0BC33-1921-C027-0DEF-A7961F573459}"/>
              </a:ext>
            </a:extLst>
          </p:cNvPr>
          <p:cNvSpPr>
            <a:spLocks noGrp="1"/>
          </p:cNvSpPr>
          <p:nvPr>
            <p:ph type="sldNum" sz="quarter" idx="5"/>
          </p:nvPr>
        </p:nvSpPr>
        <p:spPr/>
        <p:txBody>
          <a:bodyPr/>
          <a:lstStyle/>
          <a:p>
            <a:fld id="{F270ECB4-3DED-114D-B8EC-BD91C83448E7}" type="slidenum">
              <a:rPr lang="en-US" smtClean="0"/>
              <a:t>21</a:t>
            </a:fld>
            <a:endParaRPr lang="en-US"/>
          </a:p>
        </p:txBody>
      </p:sp>
    </p:spTree>
    <p:extLst>
      <p:ext uri="{BB962C8B-B14F-4D97-AF65-F5344CB8AC3E}">
        <p14:creationId xmlns:p14="http://schemas.microsoft.com/office/powerpoint/2010/main" val="1591460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1AC0A-CB7E-828F-9B5F-7B20F38F3F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06340-4609-51B0-1C2B-5429612F52F9}"/>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CEF2E75F-4E1F-F34F-D549-446C81382D72}"/>
              </a:ext>
            </a:extLst>
          </p:cNvPr>
          <p:cNvSpPr>
            <a:spLocks noGrp="1"/>
          </p:cNvSpPr>
          <p:nvPr>
            <p:ph type="body" idx="1"/>
          </p:nvPr>
        </p:nvSpPr>
        <p:spPr>
          <a:xfrm>
            <a:off x="685800" y="3949613"/>
            <a:ext cx="5486400" cy="47356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Why does this strategy, a Split Dollar Arrangement, make sense for the Manager of Operations and Innovations, Inc.?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Innovations. Inc. is worried about the competition recruiting the Manager of Operations, a key employee.  Innovations, Inc. does not want to offer a Bonus Plan where it can not recover its costs if the Manager of Operations leaves.  A Split Dollar Arrangement allows Innovations, Inc. to recover its costs when the Manager of Operations if this should happen.  If the Manager of Operations does stay until retirement or a long time in the future, the total premiums paid to fund the life insurance may be returned to Innovations, Inc. and may assist the owners with their retirement goals or strengthen the business value for a business succession event.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From the Innovations, Inc.’s perspective, although it pays the premiums, the business does not receive an income tax deduction because the payments are not considered compensation. Innovations, Inc. receives its costs back when the Manager of Operations leaves the company or passes away.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From the Office Manager’s perspective, a portion of the death benefit is paid to their beneficiary to meet their personal needs.  The Manager of Operations may have to incur an expense since they are receiving a benefit from their employer, but it is a lot less than ordinary income taxes on the total premium.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243A654C-4B0A-D300-7B87-52DE7D81BF9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606077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5C030-9153-3487-923A-2D9452DAC9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29ADB4-E446-9B09-BF1E-BB3AE209643F}"/>
              </a:ext>
            </a:extLst>
          </p:cNvPr>
          <p:cNvSpPr>
            <a:spLocks noGrp="1" noRot="1" noChangeAspect="1"/>
          </p:cNvSpPr>
          <p:nvPr>
            <p:ph type="sldImg"/>
          </p:nvPr>
        </p:nvSpPr>
        <p:spPr>
          <a:xfrm>
            <a:off x="584200" y="1023938"/>
            <a:ext cx="5688013" cy="3200400"/>
          </a:xfrm>
        </p:spPr>
      </p:sp>
      <p:sp>
        <p:nvSpPr>
          <p:cNvPr id="3" name="Notes Placeholder 2">
            <a:extLst>
              <a:ext uri="{FF2B5EF4-FFF2-40B4-BE49-F238E27FC236}">
                <a16:creationId xmlns:a16="http://schemas.microsoft.com/office/drawing/2014/main" id="{05F64393-65CF-7E40-88D6-1B569568D9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Finally, let’s review how life insurance may fund a Future Benefit strategy.  Deferred Compensation is a future benefit strategy.  Under this type of arrangement an employee will receive a future benefit in return for meeting defined long term goals that are identified in the agreement between the business and the employee.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Deferred Compensation arrangements are governed by IRS rules and regulations. Attendees should be encouraged to work with an attorney to draft and review the deferred </a:t>
            </a:r>
            <a:r>
              <a:rPr lang="en-US" i="1" dirty="0" err="1"/>
              <a:t>compensaiton</a:t>
            </a:r>
            <a:r>
              <a:rPr lang="en-US" i="1" dirty="0"/>
              <a:t> arrangement and a third-party administration to manage the arrangement.</a:t>
            </a:r>
          </a:p>
          <a:p>
            <a:endParaRPr lang="en-US" dirty="0"/>
          </a:p>
        </p:txBody>
      </p:sp>
      <p:sp>
        <p:nvSpPr>
          <p:cNvPr id="5" name="Slide Number Placeholder 4">
            <a:extLst>
              <a:ext uri="{FF2B5EF4-FFF2-40B4-BE49-F238E27FC236}">
                <a16:creationId xmlns:a16="http://schemas.microsoft.com/office/drawing/2014/main" id="{47B5C18E-A41E-889A-5DAF-E9BC7CAD526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95027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is how a Deferred Compensation Arrangement could work between Innovations, Inc. and the Legal and Compliance Officer.</a:t>
            </a:r>
          </a:p>
          <a:p>
            <a:endParaRPr lang="en-US" dirty="0"/>
          </a:p>
          <a:p>
            <a:r>
              <a:rPr lang="en-US" dirty="0"/>
              <a:t>Innovations, Inc. and the Legal and Compliance Officer agree to a plan that outlines the rules and future payments that are being promised.  For example, if the Legal and Compliance Officer stays employed for 20 additional years, they are entitled to a cash benefit of $50,000 per year for 10 years starting at age 65. If they stay 10 years, they are only entitled to 50% of the full benefit and 15 years for 75% of the full benefit. The rules and future payments are flexible and can be tied to performance measures or other criteria. </a:t>
            </a:r>
          </a:p>
          <a:p>
            <a:endParaRPr lang="en-US" dirty="0"/>
          </a:p>
          <a:p>
            <a:r>
              <a:rPr lang="en-US" dirty="0"/>
              <a:t>Another example could be that every year after 5 years of employment and an acceptable employee performance score, 10% of the Legal and Compliance Officer's base salary will be allocated to an account that will grow at a specified interest rate until retirement.  Payout will start at age 65 in equal amounts for a 10-year duration. The payment does not have to be at retirement but must be specified in advance.</a:t>
            </a:r>
          </a:p>
          <a:p>
            <a:endParaRPr lang="en-US" dirty="0"/>
          </a:p>
          <a:p>
            <a:r>
              <a:rPr lang="en-US" dirty="0"/>
              <a:t>How does Innovations, Inc. plan for its future obligation to pay the Legal and Compliance Officer?  It is up to Innovations, Inc. to fund for these future payments.</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24</a:t>
            </a:fld>
            <a:endParaRPr lang="en-US"/>
          </a:p>
        </p:txBody>
      </p:sp>
    </p:spTree>
    <p:extLst>
      <p:ext uri="{BB962C8B-B14F-4D97-AF65-F5344CB8AC3E}">
        <p14:creationId xmlns:p14="http://schemas.microsoft.com/office/powerpoint/2010/main" val="15813046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84200" y="858838"/>
            <a:ext cx="5688013" cy="3200400"/>
          </a:xfrm>
        </p:spPr>
      </p:sp>
      <p:sp>
        <p:nvSpPr>
          <p:cNvPr id="3" name="Notes Placeholder 2"/>
          <p:cNvSpPr>
            <a:spLocks noGrp="1"/>
          </p:cNvSpPr>
          <p:nvPr>
            <p:ph type="body" idx="1"/>
          </p:nvPr>
        </p:nvSpPr>
        <p:spPr/>
        <p:txBody>
          <a:bodyPr/>
          <a:lstStyle/>
          <a:p>
            <a:r>
              <a:rPr lang="en-US" dirty="0"/>
              <a:t>These are several options available that Innovations, Inc. may use to pay the promised future benefits to the Legal and Compliance Officer. </a:t>
            </a:r>
          </a:p>
          <a:p>
            <a:endParaRPr lang="en-US" dirty="0"/>
          </a:p>
          <a:p>
            <a:pPr marL="228600" indent="-228600">
              <a:buAutoNum type="arabicPeriod"/>
            </a:pPr>
            <a:r>
              <a:rPr lang="en-US" dirty="0"/>
              <a:t>Company Profits: relying on the future company profits may seem too risky for the Legal and Compliance Officer and might not provide enough security for them to make this plan effective.</a:t>
            </a:r>
          </a:p>
          <a:p>
            <a:pPr marL="228600" indent="-228600">
              <a:buAutoNum type="arabicPeriod"/>
            </a:pPr>
            <a:r>
              <a:rPr lang="en-US" dirty="0"/>
              <a:t>Sinking Fund: Innovations, Inc. could set up a sinking fund to set aside funds for the eventual payout.  Any interest earned while accumulating would be taxable to Innovations, Inc. and the account would be subject to the creditors of Innovations, Inc.</a:t>
            </a:r>
          </a:p>
          <a:p>
            <a:pPr marL="228600" indent="-228600">
              <a:buAutoNum type="arabicPeriod"/>
            </a:pPr>
            <a:r>
              <a:rPr lang="en-US" dirty="0"/>
              <a:t>Loan: Innovations, Inc. could borrow money from a bank to make the promised payments, but the cost with interest may be challenging.</a:t>
            </a:r>
          </a:p>
          <a:p>
            <a:pPr marL="228600" indent="-228600">
              <a:buAutoNum type="arabicPeriod"/>
            </a:pPr>
            <a:r>
              <a:rPr lang="en-US" dirty="0"/>
              <a:t>Life Insurance: life insurance is often a preferred method to fund for the future benefit.  With a permanent life insurance policy, the policy value grows income tax deferred.  The death benefit can be structured so there is cost recovery to Innovations, Inc. if the Legal and Compliance Officer dies. Innovations, Inc. may take loans or withdrawals from the life insurance policy value or use other sources of money when the time comes to make the future obligations.</a:t>
            </a:r>
          </a:p>
          <a:p>
            <a:endParaRPr lang="en-US" dirty="0"/>
          </a:p>
          <a:p>
            <a:r>
              <a:rPr lang="en-US" i="1" dirty="0"/>
              <a:t>NOTE TO SPEAKER: IRS Code Section 101(j) should enable Innovations, Inc. to receive the death benefit income tax free because the Legal and Compliance Officer was a highly compensated employee when the policy was purchased.</a:t>
            </a: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63969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D6B6C-468E-E7A7-69D7-A14EDE2B6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6AA862-2AE6-07C2-74FC-3F89B46B6F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9E58C8-D2AA-6CB3-0F19-D582A44466E4}"/>
              </a:ext>
            </a:extLst>
          </p:cNvPr>
          <p:cNvSpPr>
            <a:spLocks noGrp="1"/>
          </p:cNvSpPr>
          <p:nvPr>
            <p:ph type="body" idx="1"/>
          </p:nvPr>
        </p:nvSpPr>
        <p:spPr/>
        <p:txBody>
          <a:bodyPr/>
          <a:lstStyle/>
          <a:p>
            <a:r>
              <a:rPr lang="en-US" dirty="0"/>
              <a:t>Because of the benefits of life insurance, Innovations, Inc. should consider using a life insurance policy to fund the Deferred Compensation Arrangement.  Innovations, Inc. would be the owner and beneficiary of a life insurance policy insuring the life of the Legal and Compliance Officer.</a:t>
            </a:r>
            <a:r>
              <a:rPr lang="en-US" b="1" dirty="0"/>
              <a:t> </a:t>
            </a:r>
            <a:r>
              <a:rPr lang="en-US" dirty="0"/>
              <a:t>Innovations, Inc. could can use any policy value to pay or supplement any future obligation of deferred income to the Legal and Compliance Officer.  Any remaining death benefit will belong to Innovations, Inc. and could be used as a method to recover its costs of the arrangement.</a:t>
            </a:r>
          </a:p>
        </p:txBody>
      </p:sp>
      <p:sp>
        <p:nvSpPr>
          <p:cNvPr id="4" name="Slide Number Placeholder 3">
            <a:extLst>
              <a:ext uri="{FF2B5EF4-FFF2-40B4-BE49-F238E27FC236}">
                <a16:creationId xmlns:a16="http://schemas.microsoft.com/office/drawing/2014/main" id="{FBC3C623-8C2C-7451-D6CB-A07EABC46BA2}"/>
              </a:ext>
            </a:extLst>
          </p:cNvPr>
          <p:cNvSpPr>
            <a:spLocks noGrp="1"/>
          </p:cNvSpPr>
          <p:nvPr>
            <p:ph type="sldNum" sz="quarter" idx="5"/>
          </p:nvPr>
        </p:nvSpPr>
        <p:spPr/>
        <p:txBody>
          <a:bodyPr/>
          <a:lstStyle/>
          <a:p>
            <a:fld id="{F270ECB4-3DED-114D-B8EC-BD91C83448E7}" type="slidenum">
              <a:rPr lang="en-US" smtClean="0"/>
              <a:t>26</a:t>
            </a:fld>
            <a:endParaRPr lang="en-US"/>
          </a:p>
        </p:txBody>
      </p:sp>
    </p:spTree>
    <p:extLst>
      <p:ext uri="{BB962C8B-B14F-4D97-AF65-F5344CB8AC3E}">
        <p14:creationId xmlns:p14="http://schemas.microsoft.com/office/powerpoint/2010/main" val="161852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67253"/>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Why does this strategy, a Deferred Compensation Arrangement, make sense for the </a:t>
            </a:r>
            <a:r>
              <a:rPr kumimoji="0" lang="en-US" altLang="en-US" sz="1200" b="0" i="0" u="none" strike="noStrike" kern="1200" cap="none" spc="0" normalizeH="0" baseline="0" noProof="0" dirty="0">
                <a:ln>
                  <a:noFill/>
                </a:ln>
                <a:effectLst/>
                <a:uLnTx/>
                <a:uFillTx/>
                <a:latin typeface="Aptos" panose="020B0004020202020204" pitchFamily="34" charset="0"/>
              </a:rPr>
              <a:t>The Legal and Compliance Officer  and</a:t>
            </a:r>
            <a:r>
              <a:rPr lang="en-US" dirty="0"/>
              <a:t> Innovations, Inc.?</a:t>
            </a:r>
          </a:p>
          <a:p>
            <a:pPr marL="0" indent="0">
              <a:buFont typeface="Arial" panose="020B0604020202020204" pitchFamily="34" charset="0"/>
              <a:buNone/>
            </a:pPr>
            <a:endParaRPr kumimoji="0" lang="en-US" altLang="en-US" sz="1200" b="0" i="0" u="none" strike="noStrike" kern="1200" cap="none" spc="0" normalizeH="0" baseline="0" noProof="0" dirty="0">
              <a:ln>
                <a:noFill/>
              </a:ln>
              <a:effectLst/>
              <a:uLnTx/>
              <a:uFillTx/>
              <a:latin typeface="Aptos" panose="020B0004020202020204" pitchFamily="34" charset="0"/>
            </a:endParaRPr>
          </a:p>
          <a:p>
            <a:pPr marL="0" indent="0">
              <a:buFont typeface="Arial" panose="020B0604020202020204" pitchFamily="34" charset="0"/>
              <a:buNone/>
            </a:pPr>
            <a:r>
              <a:rPr kumimoji="0" lang="en-US" altLang="en-US" sz="1200" b="0" i="0" u="none" strike="noStrike" kern="1200" cap="none" spc="0" normalizeH="0" baseline="0" noProof="0" dirty="0">
                <a:ln>
                  <a:noFill/>
                </a:ln>
                <a:effectLst/>
                <a:uLnTx/>
                <a:uFillTx/>
                <a:latin typeface="Aptos" panose="020B0004020202020204" pitchFamily="34" charset="0"/>
              </a:rPr>
              <a:t>Since the Legal and Compliance Officer is in a high tax bracket, they do not desire additional taxable income today and would prefer to delay it to the future (with interest). This type of arrangement encourages a long-term commitment and should only be considered by loyal employees that trust the company will be there in the future. </a:t>
            </a:r>
            <a:r>
              <a:rPr kumimoji="0" lang="en-US" altLang="en-US" sz="1200" b="1" i="0" u="none" strike="noStrike" kern="1200" cap="none" spc="0" normalizeH="0" baseline="0" noProof="0" dirty="0">
                <a:ln>
                  <a:noFill/>
                </a:ln>
                <a:effectLst/>
                <a:uLnTx/>
                <a:uFillTx/>
                <a:latin typeface="Aptos" panose="020B0004020202020204" pitchFamily="34" charset="0"/>
              </a:rPr>
              <a:t> </a:t>
            </a:r>
            <a:r>
              <a:rPr kumimoji="0" lang="en-US" altLang="en-US" sz="1200" b="0" i="0" u="none" strike="noStrike" kern="1200" cap="none" spc="0" normalizeH="0" baseline="0" noProof="0" dirty="0">
                <a:ln>
                  <a:noFill/>
                </a:ln>
                <a:effectLst/>
                <a:uLnTx/>
                <a:uFillTx/>
                <a:latin typeface="Aptos" panose="020B0004020202020204" pitchFamily="34" charset="0"/>
              </a:rPr>
              <a:t>If Innovations, Inc, informally funds this arrangement with life insurance, any excess death benefit can help with recovering the plan’s overall costs.</a:t>
            </a:r>
          </a:p>
          <a:p>
            <a:endParaRPr kumimoji="0" lang="en-US" altLang="en-US" sz="1200" b="0" i="0" u="none" strike="noStrike" kern="1200" cap="none" spc="0" normalizeH="0" baseline="0" noProof="0" dirty="0">
              <a:ln>
                <a:noFill/>
              </a:ln>
              <a:effectLst/>
              <a:uLnTx/>
              <a:uFillTx/>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like the other employee benefit strategies we discussed today, there is n</a:t>
            </a:r>
            <a:r>
              <a:rPr kumimoji="0" lang="en-US" altLang="en-US" sz="1200" b="0" i="0" u="none" strike="noStrike" kern="1200" cap="none" spc="0" normalizeH="0" baseline="0" noProof="0" dirty="0">
                <a:ln>
                  <a:noFill/>
                </a:ln>
                <a:effectLst/>
                <a:uLnTx/>
                <a:uFillTx/>
                <a:latin typeface="Aptos" panose="020B0004020202020204" pitchFamily="34" charset="0"/>
              </a:rPr>
              <a:t>o requirement for the Legal and Compliance Officer to stay with Innovations, Inc. but there is an incentive to stay to receive the future payments upon retirement.</a:t>
            </a:r>
          </a:p>
        </p:txBody>
      </p:sp>
      <p:sp>
        <p:nvSpPr>
          <p:cNvPr id="4" name="Slide Number Placeholder 3"/>
          <p:cNvSpPr>
            <a:spLocks noGrp="1"/>
          </p:cNvSpPr>
          <p:nvPr>
            <p:ph type="sldNum" sz="quarter" idx="5"/>
          </p:nvPr>
        </p:nvSpPr>
        <p:spPr/>
        <p:txBody>
          <a:bodyPr/>
          <a:lstStyle/>
          <a:p>
            <a:fld id="{F270ECB4-3DED-114D-B8EC-BD91C83448E7}" type="slidenum">
              <a:rPr lang="en-US" smtClean="0"/>
              <a:t>27</a:t>
            </a:fld>
            <a:endParaRPr lang="en-US"/>
          </a:p>
        </p:txBody>
      </p:sp>
    </p:spTree>
    <p:extLst>
      <p:ext uri="{BB962C8B-B14F-4D97-AF65-F5344CB8AC3E}">
        <p14:creationId xmlns:p14="http://schemas.microsoft.com/office/powerpoint/2010/main" val="33287288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 discussed three type of strategies – Executive Bonus, Split Dollar, and Deferred Compensation.  These are three of the most common strategies, But there are several more designed for your top talent/key employees that may have more complexities and options for the right situation.</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28</a:t>
            </a:fld>
            <a:endParaRPr lang="en-US"/>
          </a:p>
        </p:txBody>
      </p:sp>
    </p:spTree>
    <p:extLst>
      <p:ext uri="{BB962C8B-B14F-4D97-AF65-F5344CB8AC3E}">
        <p14:creationId xmlns:p14="http://schemas.microsoft.com/office/powerpoint/2010/main" val="17327215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g77cec164d1_0_5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4" name="Google Shape;1084;g77cec164d1_0_5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Let’s bring it all together. Think about your employees.  Do any of them stand out from the rest and are part of the top 20%?</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Think about what you might want to offer to reward them and entice them to stay for the long run.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Consider what might happen if one of these employees leaves to work for the competition or worse yet, starts their own competing company.</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you have any questions about the options available or would like to schedule time to discuss your business, I am here to help you.</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47700" y="1143000"/>
            <a:ext cx="5524500" cy="3108325"/>
          </a:xfrm>
        </p:spPr>
      </p:sp>
      <p:sp>
        <p:nvSpPr>
          <p:cNvPr id="3" name="Notes Placeholder 2"/>
          <p:cNvSpPr>
            <a:spLocks noGrp="1"/>
          </p:cNvSpPr>
          <p:nvPr>
            <p:ph type="body" idx="1"/>
          </p:nvPr>
        </p:nvSpPr>
        <p:spPr/>
        <p:txBody>
          <a:bodyPr/>
          <a:lstStyle/>
          <a:p>
            <a:r>
              <a:rPr lang="en-US" dirty="0"/>
              <a:t>There are a lot of valuable assets to a business.</a:t>
            </a:r>
          </a:p>
          <a:p>
            <a:endParaRPr lang="en-US" dirty="0"/>
          </a:p>
          <a:p>
            <a:r>
              <a:rPr lang="en-US" dirty="0"/>
              <a:t>You might think about yourself as the owner, your machinery or systems, your location or other things…</a:t>
            </a:r>
          </a:p>
          <a:p>
            <a:endParaRPr lang="en-US" dirty="0"/>
          </a:p>
          <a:p>
            <a:r>
              <a:rPr lang="en-US" dirty="0"/>
              <a:t>One very valuable asset is often your employees!</a:t>
            </a:r>
          </a:p>
          <a:p>
            <a:endParaRPr lang="en-US" dirty="0"/>
          </a:p>
          <a:p>
            <a:r>
              <a:rPr lang="en-US" dirty="0"/>
              <a:t>As a business grows, the owner cannot do everything themselves.  Employees need to be hired, and they may become invaluable to your success.</a:t>
            </a:r>
          </a:p>
          <a:p>
            <a:endParaRPr lang="en-US" dirty="0"/>
          </a:p>
          <a:p>
            <a:endParaRPr lang="en-US" dirty="0"/>
          </a:p>
          <a:p>
            <a:endParaRPr lang="en-US" dirty="0"/>
          </a:p>
          <a:p>
            <a:endParaRPr lang="en-US" dirty="0"/>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3840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I have several resources for you to learn more about the strategies I discussed today. Here is a flyer and a video discussing Executive Bonus Plans.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The image of the brochure and of the video are linked directly to the resources. Hover over the images to launch the resource.</a:t>
            </a:r>
          </a:p>
          <a:p>
            <a:endParaRPr lang="en-US" dirty="0"/>
          </a:p>
          <a:p>
            <a:r>
              <a:rPr lang="en-US" dirty="0"/>
              <a:t>https://merrillconnect.iscorp.com/nlg/viewDocument.action?itemNbr=69735</a:t>
            </a:r>
          </a:p>
          <a:p>
            <a:r>
              <a:rPr lang="en-US" dirty="0"/>
              <a:t>https://nationallife.wistia.com/medias/gknkmzetiv</a:t>
            </a:r>
          </a:p>
        </p:txBody>
      </p:sp>
      <p:sp>
        <p:nvSpPr>
          <p:cNvPr id="4" name="Slide Number Placeholder 3"/>
          <p:cNvSpPr>
            <a:spLocks noGrp="1"/>
          </p:cNvSpPr>
          <p:nvPr>
            <p:ph type="sldNum" sz="quarter" idx="5"/>
          </p:nvPr>
        </p:nvSpPr>
        <p:spPr/>
        <p:txBody>
          <a:bodyPr/>
          <a:lstStyle/>
          <a:p>
            <a:fld id="{F270ECB4-3DED-114D-B8EC-BD91C83448E7}" type="slidenum">
              <a:rPr lang="en-US" smtClean="0"/>
              <a:t>30</a:t>
            </a:fld>
            <a:endParaRPr lang="en-US"/>
          </a:p>
        </p:txBody>
      </p:sp>
    </p:spTree>
    <p:extLst>
      <p:ext uri="{BB962C8B-B14F-4D97-AF65-F5344CB8AC3E}">
        <p14:creationId xmlns:p14="http://schemas.microsoft.com/office/powerpoint/2010/main" val="25346637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two flyers on Split Dollar arrangements and a video for your review.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The image of the brochures and of the video are linked directly to the resources. Hover over the images to launch the resource.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https://merrillconnect.iscorp.com/nlg/viewDocument.action?itemNbr=63881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https://merrillconnect.iscorp.com/nlg/viewDocument.action?itemNbr=69736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https://nationallife.wistia.com/medias/1jcw9adcya</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31</a:t>
            </a:fld>
            <a:endParaRPr lang="en-US"/>
          </a:p>
        </p:txBody>
      </p:sp>
    </p:spTree>
    <p:extLst>
      <p:ext uri="{BB962C8B-B14F-4D97-AF65-F5344CB8AC3E}">
        <p14:creationId xmlns:p14="http://schemas.microsoft.com/office/powerpoint/2010/main" val="16337637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Lastly, here is a brochure and video on Deferred Compensation Plans. </a:t>
            </a:r>
          </a:p>
          <a:p>
            <a:endParaRPr lang="en-US" i="1" dirty="0"/>
          </a:p>
          <a:p>
            <a:r>
              <a:rPr lang="en-US" i="1" dirty="0"/>
              <a:t>NOTE TO SPEAKER: The image of the brochure and of the video are linked directly to the resources. Hover over the images to launch the resource.</a:t>
            </a:r>
          </a:p>
          <a:p>
            <a:endParaRPr lang="en-US" dirty="0"/>
          </a:p>
          <a:p>
            <a:r>
              <a:rPr lang="en-US" dirty="0"/>
              <a:t>https://merrillconnect.iscorp.com/nlg/viewDocument.action?itemNbr=106730</a:t>
            </a:r>
          </a:p>
          <a:p>
            <a:r>
              <a:rPr lang="en-US" dirty="0"/>
              <a:t>https://nationallife.wistia.com/medias/j57k5y6t3q</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32</a:t>
            </a:fld>
            <a:endParaRPr lang="en-US"/>
          </a:p>
        </p:txBody>
      </p:sp>
    </p:spTree>
    <p:extLst>
      <p:ext uri="{BB962C8B-B14F-4D97-AF65-F5344CB8AC3E}">
        <p14:creationId xmlns:p14="http://schemas.microsoft.com/office/powerpoint/2010/main" val="10435497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sz="1200" dirty="0"/>
              <a:t>Before we conclude today’s session I would like to remind you of your next steps.  I encourage you to:</a:t>
            </a:r>
          </a:p>
          <a:p>
            <a:endParaRPr lang="en-US" sz="1200" dirty="0"/>
          </a:p>
          <a:p>
            <a:pPr marL="171450" indent="-171450">
              <a:buFont typeface="Arial" panose="020B0604020202020204" pitchFamily="34" charset="0"/>
              <a:buChar char="•"/>
            </a:pPr>
            <a:r>
              <a:rPr lang="en-US" sz="1200" dirty="0"/>
              <a:t>Identify which of your employees </a:t>
            </a:r>
            <a:r>
              <a:rPr lang="en-US" sz="1200" b="0" dirty="0"/>
              <a:t>are in the top 20%;</a:t>
            </a:r>
          </a:p>
          <a:p>
            <a:pPr marL="171450" indent="-171450">
              <a:buFont typeface="Arial" panose="020B0604020202020204" pitchFamily="34" charset="0"/>
              <a:buChar char="•"/>
            </a:pPr>
            <a:r>
              <a:rPr lang="en-US" sz="1200" b="0" dirty="0"/>
              <a:t>Decide on the type of benefit that might be appropriate and determine the rules the employee must follow to receive it; and</a:t>
            </a:r>
          </a:p>
          <a:p>
            <a:pPr marL="171450" indent="-171450">
              <a:buFont typeface="Arial" panose="020B0604020202020204" pitchFamily="34" charset="0"/>
              <a:buChar char="•"/>
            </a:pPr>
            <a:r>
              <a:rPr lang="en-US" sz="1200" b="0" dirty="0"/>
              <a:t>Collaborate with your team – attorney, CPA, and financial professional to implement a strategy to protect you, your business </a:t>
            </a:r>
            <a:r>
              <a:rPr lang="en-US" sz="1200" dirty="0"/>
              <a:t>and your employees.</a:t>
            </a:r>
          </a:p>
          <a:p>
            <a:endParaRPr lang="en-US" sz="1200" dirty="0"/>
          </a:p>
          <a:p>
            <a:r>
              <a:rPr lang="en-US" sz="1200" dirty="0"/>
              <a:t>Take these steps to better prepare you to take your business and your employees across the finish line!!</a:t>
            </a:r>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Are there any question before we conclude?</a:t>
            </a:r>
          </a:p>
          <a:p>
            <a:pPr marL="0" marR="0"/>
            <a:endParaRPr lang="en-US" dirty="0">
              <a:effectLst/>
              <a:latin typeface="Aptos" panose="020B0004020202020204" pitchFamily="34" charset="0"/>
              <a:ea typeface="Aptos" panose="020B0004020202020204" pitchFamily="34" charset="0"/>
              <a:cs typeface="Aptos" panose="020B0004020202020204" pitchFamily="34" charset="0"/>
            </a:endParaRPr>
          </a:p>
          <a:p>
            <a:pPr marL="0" marR="0"/>
            <a:r>
              <a:rPr lang="en-US"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hope you enjoyed today’s session “Staying Successful – Effective Benefit Strategies to Retain and Reward Your Best Talent” and you that are ready to take your next steps.</a:t>
            </a:r>
            <a:endParaRPr lang="en-US" dirty="0">
              <a:effectLst/>
              <a:latin typeface="Aptos" panose="020B0004020202020204" pitchFamily="34" charset="0"/>
              <a:ea typeface="Aptos" panose="020B0004020202020204" pitchFamily="34" charset="0"/>
              <a:cs typeface="Aptos" panose="020B0004020202020204" pitchFamily="34" charset="0"/>
            </a:endParaRPr>
          </a:p>
          <a:p>
            <a:pPr marL="0" marR="0"/>
            <a:endParaRPr lang="en-US"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pPr marL="0" marR="0"/>
            <a:r>
              <a:rPr lang="en-US"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As a reminder, this presentation was provided for educational purposes only. NLG nor any of its employees, agents or representatives provide tax or legal advice. You should consult with your personal estate planning attorney and tax advisor regarding your personal situation.</a:t>
            </a:r>
            <a:endParaRPr lang="en-US" dirty="0">
              <a:effectLst/>
              <a:latin typeface="Aptos" panose="020B0004020202020204" pitchFamily="34" charset="0"/>
              <a:ea typeface="Aptos" panose="020B0004020202020204" pitchFamily="34" charset="0"/>
              <a:cs typeface="Aptos" panose="020B0004020202020204" pitchFamily="34" charset="0"/>
            </a:endParaRPr>
          </a:p>
          <a:p>
            <a:pPr marL="128270" marR="0" indent="-128270"/>
            <a:r>
              <a:rPr lang="en-US" dirty="0">
                <a:effectLst/>
                <a:latin typeface="Aptos" panose="020B0004020202020204" pitchFamily="34" charset="0"/>
                <a:ea typeface="Aptos" panose="020B0004020202020204" pitchFamily="34" charset="0"/>
                <a:cs typeface="Aptos" panose="020B0004020202020204" pitchFamily="34" charset="0"/>
              </a:rPr>
              <a:t> </a:t>
            </a:r>
          </a:p>
          <a:p>
            <a:endParaRPr lang="en-US" sz="1000" dirty="0"/>
          </a:p>
        </p:txBody>
      </p:sp>
      <p:sp>
        <p:nvSpPr>
          <p:cNvPr id="4" name="Slide Number Placeholder 3"/>
          <p:cNvSpPr>
            <a:spLocks noGrp="1"/>
          </p:cNvSpPr>
          <p:nvPr>
            <p:ph type="sldNum" sz="quarter" idx="5"/>
          </p:nvPr>
        </p:nvSpPr>
        <p:spPr/>
        <p:txBody>
          <a:bodyPr/>
          <a:lstStyle/>
          <a:p>
            <a:fld id="{F270ECB4-3DED-114D-B8EC-BD91C83448E7}" type="slidenum">
              <a:rPr lang="en-US" smtClean="0"/>
              <a:t>34</a:t>
            </a:fld>
            <a:endParaRPr lang="en-US"/>
          </a:p>
        </p:txBody>
      </p:sp>
    </p:spTree>
    <p:extLst>
      <p:ext uri="{BB962C8B-B14F-4D97-AF65-F5344CB8AC3E}">
        <p14:creationId xmlns:p14="http://schemas.microsoft.com/office/powerpoint/2010/main" val="31767945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70ECB4-3DED-114D-B8EC-BD91C83448E7}" type="slidenum">
              <a:rPr lang="en-US" smtClean="0"/>
              <a:t>35</a:t>
            </a:fld>
            <a:endParaRPr lang="en-US"/>
          </a:p>
        </p:txBody>
      </p:sp>
    </p:spTree>
    <p:extLst>
      <p:ext uri="{BB962C8B-B14F-4D97-AF65-F5344CB8AC3E}">
        <p14:creationId xmlns:p14="http://schemas.microsoft.com/office/powerpoint/2010/main" val="696160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5307D-2AB9-D03B-DB36-22C9B23EC2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3807AA-2FB6-2824-4435-D0B5987A1726}"/>
              </a:ext>
            </a:extLst>
          </p:cNvPr>
          <p:cNvSpPr>
            <a:spLocks noGrp="1" noRot="1" noChangeAspect="1"/>
          </p:cNvSpPr>
          <p:nvPr>
            <p:ph type="sldImg"/>
          </p:nvPr>
        </p:nvSpPr>
        <p:spPr>
          <a:xfrm>
            <a:off x="685800" y="969963"/>
            <a:ext cx="5486400" cy="3087687"/>
          </a:xfrm>
        </p:spPr>
      </p:sp>
      <p:sp>
        <p:nvSpPr>
          <p:cNvPr id="3" name="Notes Placeholder 2">
            <a:extLst>
              <a:ext uri="{FF2B5EF4-FFF2-40B4-BE49-F238E27FC236}">
                <a16:creationId xmlns:a16="http://schemas.microsoft.com/office/drawing/2014/main" id="{36A3C48D-4D64-3563-5882-8AB57695A600}"/>
              </a:ext>
            </a:extLst>
          </p:cNvPr>
          <p:cNvSpPr>
            <a:spLocks noGrp="1"/>
          </p:cNvSpPr>
          <p:nvPr>
            <p:ph type="body" idx="1"/>
          </p:nvPr>
        </p:nvSpPr>
        <p:spPr/>
        <p:txBody>
          <a:bodyPr/>
          <a:lstStyle/>
          <a:p>
            <a:r>
              <a:rPr kumimoji="0" lang="en-US" sz="1200" b="0" i="0" u="none" strike="noStrike" kern="1200" cap="none" spc="0" normalizeH="0" baseline="0" noProof="0" dirty="0">
                <a:ln>
                  <a:noFill/>
                </a:ln>
                <a:effectLst/>
                <a:uLnTx/>
                <a:uFillTx/>
                <a:ea typeface="+mn-ea"/>
                <a:cs typeface="Arial" panose="020B0604020202020204" pitchFamily="34" charset="0"/>
              </a:rPr>
              <a:t>A business needs to look at their overall compensation offerings. Employees expect to be compensated and treated well. In today’s environment, there is heavy competition for the best employees. Sometimes compensation alone is simply not enough to attract and retain the top talent. There are unique options available to offer customizable solutions to attract, retain and reward these valuable employees.</a:t>
            </a:r>
          </a:p>
          <a:p>
            <a:endParaRPr kumimoji="0" lang="en-US" sz="1200" b="0" i="0" u="none" strike="noStrike" kern="1200" cap="none" spc="0" normalizeH="0" baseline="0" noProof="0" dirty="0">
              <a:ln>
                <a:noFill/>
              </a:ln>
              <a:effectLst/>
              <a:uLnTx/>
              <a:uFillTx/>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66017144-D6B4-DCA0-266E-9A07AC2035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622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effectLst/>
                <a:uLnTx/>
                <a:uFillTx/>
                <a:ea typeface="+mn-ea"/>
                <a:cs typeface="Arial" panose="020B0604020202020204" pitchFamily="34" charset="0"/>
              </a:rPr>
              <a:t>Turnover is expensive for organizations. Gallup estimates that replacing leaders and managers costs around 200% of their salary, replacing employees in technical roles costs 80% of their salary, and replacing frontline workers costs 40% of their salary, excluding unmeasured losses in morale and knowledge. </a:t>
            </a:r>
          </a:p>
          <a:p>
            <a:endParaRPr kumimoji="0" lang="en-US" sz="1200" b="0" i="0" u="none" strike="noStrike" kern="1200" cap="none" spc="0" normalizeH="0" baseline="0" noProof="0" dirty="0">
              <a:ln>
                <a:noFill/>
              </a:ln>
              <a:effectLst/>
              <a:uLnTx/>
              <a:uFillTx/>
              <a:ea typeface="+mn-ea"/>
              <a:cs typeface="Arial" panose="020B0604020202020204" pitchFamily="34" charset="0"/>
            </a:endParaRPr>
          </a:p>
          <a:p>
            <a:r>
              <a:rPr kumimoji="0" lang="en-US" sz="1200" b="0" i="1" u="none" strike="noStrike" kern="1200" cap="none" spc="0" normalizeH="0" baseline="0" noProof="0" dirty="0">
                <a:ln>
                  <a:noFill/>
                </a:ln>
                <a:effectLst/>
                <a:uLnTx/>
                <a:uFillTx/>
                <a:ea typeface="+mn-ea"/>
                <a:cs typeface="Arial" panose="020B0604020202020204" pitchFamily="34" charset="0"/>
              </a:rPr>
              <a:t>Sources: https://www.gallup.com/workplace/650174/employee-retention-depends-getting-recognition-right.aspx </a:t>
            </a:r>
          </a:p>
          <a:p>
            <a:endParaRPr kumimoji="0" lang="en-US" sz="1200" b="0" i="1" u="none" strike="noStrike" kern="1200" cap="none" spc="0" normalizeH="0" baseline="0" noProof="0" dirty="0">
              <a:ln>
                <a:noFill/>
              </a:ln>
              <a:solidFill>
                <a:srgbClr val="467886"/>
              </a:solidFill>
              <a:effectLst/>
              <a:uLnTx/>
              <a:uFillTx/>
              <a:ea typeface="+mn-ea"/>
              <a:cs typeface="Arial" panose="020B0604020202020204" pitchFamily="34" charset="0"/>
              <a:hlinkClick r:id="rId3">
                <a:extLst>
                  <a:ext uri="{A12FA001-AC4F-418D-AE19-62706E023703}">
                    <ahyp:hlinkClr xmlns:ahyp="http://schemas.microsoft.com/office/drawing/2018/hyperlinkcolor" val="tx"/>
                  </a:ext>
                </a:extLst>
              </a:hlinkClick>
            </a:endParaRPr>
          </a:p>
          <a:p>
            <a:r>
              <a:rPr lang="en-US" i="1" dirty="0">
                <a:solidFill>
                  <a:srgbClr val="467886"/>
                </a:solidFill>
                <a:hlinkClick r:id="rId3">
                  <a:extLst>
                    <a:ext uri="{A12FA001-AC4F-418D-AE19-62706E023703}">
                      <ahyp:hlinkClr xmlns:ahyp="http://schemas.microsoft.com/office/drawing/2018/hyperlinkcolor" val="tx"/>
                    </a:ext>
                  </a:extLst>
                </a:hlinkClick>
              </a:rPr>
              <a:t>The Cost of Replacing an Employee In Business | </a:t>
            </a:r>
            <a:r>
              <a:rPr lang="en-US" i="1" dirty="0" err="1">
                <a:hlinkClick r:id="rId3">
                  <a:extLst>
                    <a:ext uri="{A12FA001-AC4F-418D-AE19-62706E023703}">
                      <ahyp:hlinkClr xmlns:ahyp="http://schemas.microsoft.com/office/drawing/2018/hyperlinkcolor" val="tx"/>
                    </a:ext>
                  </a:extLst>
                </a:hlinkClick>
              </a:rPr>
              <a:t>Payactiv</a:t>
            </a:r>
            <a:r>
              <a:rPr kumimoji="0" lang="en-US" sz="1200" b="0" i="1" u="none" strike="noStrike" kern="1200" cap="none" spc="0" normalizeH="0" baseline="0" noProof="0" dirty="0">
                <a:ln>
                  <a:noFill/>
                </a:ln>
                <a:effectLst/>
                <a:uLnTx/>
                <a:uFillTx/>
                <a:ea typeface="+mn-ea"/>
                <a:cs typeface="Arial" panose="020B0604020202020204" pitchFamily="34" charset="0"/>
              </a:rPr>
              <a:t> </a:t>
            </a:r>
            <a:r>
              <a:rPr lang="en-US" b="0" i="1" dirty="0">
                <a:effectLst/>
              </a:rPr>
              <a:t>Last Updated: Jan 7, 2025</a:t>
            </a:r>
            <a:endParaRPr kumimoji="0" lang="en-US" sz="1200" b="0" i="1" u="none" strike="noStrike" kern="1200" cap="none" spc="0" normalizeH="0" baseline="0" noProof="0" dirty="0">
              <a:ln>
                <a:noFill/>
              </a:ln>
              <a:effectLst/>
              <a:uLnTx/>
              <a:uFillTx/>
              <a:ea typeface="+mn-ea"/>
              <a:cs typeface="Arial" panose="020B0604020202020204" pitchFamily="34" charset="0"/>
            </a:endParaRPr>
          </a:p>
          <a:p>
            <a:endParaRPr lang="en-US" i="1" dirty="0"/>
          </a:p>
          <a:p>
            <a:r>
              <a:rPr lang="en-US" i="1" dirty="0"/>
              <a:t>https://www.gallup.com/workplace/247391/fixablee-problem-costs-businesses trillion.aspx#:~:text=The%20cost%20of%20replacing%20an,to%20%242.6%20million%20per%20year.</a:t>
            </a:r>
          </a:p>
          <a:p>
            <a:endParaRPr lang="en-US" i="1" dirty="0"/>
          </a:p>
          <a:p>
            <a:r>
              <a:rPr lang="en-US" i="1" dirty="0"/>
              <a:t>https://www.payactiv.com/blog/cost-of-replacing-an-employee/</a:t>
            </a:r>
          </a:p>
          <a:p>
            <a:endParaRPr lang="en-US" i="1" dirty="0"/>
          </a:p>
        </p:txBody>
      </p:sp>
      <p:sp>
        <p:nvSpPr>
          <p:cNvPr id="4" name="Slide Number Placeholder 3"/>
          <p:cNvSpPr>
            <a:spLocks noGrp="1"/>
          </p:cNvSpPr>
          <p:nvPr>
            <p:ph type="sldNum" sz="quarter" idx="5"/>
          </p:nvPr>
        </p:nvSpPr>
        <p:spPr/>
        <p:txBody>
          <a:bodyPr/>
          <a:lstStyle/>
          <a:p>
            <a:fld id="{F270ECB4-3DED-114D-B8EC-BD91C83448E7}" type="slidenum">
              <a:rPr lang="en-US" smtClean="0"/>
              <a:t>5</a:t>
            </a:fld>
            <a:endParaRPr lang="en-US"/>
          </a:p>
        </p:txBody>
      </p:sp>
    </p:spTree>
    <p:extLst>
      <p:ext uri="{BB962C8B-B14F-4D97-AF65-F5344CB8AC3E}">
        <p14:creationId xmlns:p14="http://schemas.microsoft.com/office/powerpoint/2010/main" val="2761961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C219C-DA64-358D-AD51-FAAEFB604F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AD7151-2066-809F-52C6-A2D35652A6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6F5B62-5EB7-8877-2372-F11D78F82E7E}"/>
              </a:ext>
            </a:extLst>
          </p:cNvPr>
          <p:cNvSpPr>
            <a:spLocks noGrp="1"/>
          </p:cNvSpPr>
          <p:nvPr>
            <p:ph type="body" idx="1"/>
          </p:nvPr>
        </p:nvSpPr>
        <p:spPr/>
        <p:txBody>
          <a:bodyPr/>
          <a:lstStyle/>
          <a:p>
            <a:r>
              <a:rPr lang="en-US" dirty="0"/>
              <a:t>There are several benefits that employes expect and must be offered based upon state law.  Others are nice to have benefits that can help in creating a productive work environment.</a:t>
            </a:r>
          </a:p>
          <a:p>
            <a:endParaRPr lang="en-US" dirty="0"/>
          </a:p>
          <a:p>
            <a:r>
              <a:rPr lang="en-US" dirty="0"/>
              <a:t>These are benefits may be offered to ALL employees.</a:t>
            </a:r>
          </a:p>
          <a:p>
            <a:endParaRPr lang="en-US" dirty="0"/>
          </a:p>
          <a:p>
            <a:r>
              <a:rPr lang="en-US" dirty="0"/>
              <a:t>But …</a:t>
            </a:r>
          </a:p>
        </p:txBody>
      </p:sp>
      <p:sp>
        <p:nvSpPr>
          <p:cNvPr id="4" name="Slide Number Placeholder 3">
            <a:extLst>
              <a:ext uri="{FF2B5EF4-FFF2-40B4-BE49-F238E27FC236}">
                <a16:creationId xmlns:a16="http://schemas.microsoft.com/office/drawing/2014/main" id="{0B4C3712-BCED-2916-136C-A3B12BB3E4F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87927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few minutes to talk about the Pareto Principle. In 1895, the Italian economist Vilfredo Pareto introduced “The Law of the Vital Few” which states that 80% of consequences come from 20% of the causes.</a:t>
            </a:r>
          </a:p>
          <a:p>
            <a:endParaRPr lang="en-US" dirty="0"/>
          </a:p>
          <a:p>
            <a:r>
              <a:rPr lang="en-US" dirty="0"/>
              <a:t>Applying this principle to a business, this means that roughly 80% of the work (or quality) is often achieved by only 20% of the employees.  These employees should be recognized and rewarded more than the rest.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Source: https://www.simplypsychology.org/pareto-principle.html</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7</a:t>
            </a:fld>
            <a:endParaRPr lang="en-US"/>
          </a:p>
        </p:txBody>
      </p:sp>
    </p:spTree>
    <p:extLst>
      <p:ext uri="{BB962C8B-B14F-4D97-AF65-F5344CB8AC3E}">
        <p14:creationId xmlns:p14="http://schemas.microsoft.com/office/powerpoint/2010/main" val="4180156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41325"/>
            <a:ext cx="5486400" cy="3086100"/>
          </a:xfrm>
        </p:spPr>
      </p:sp>
      <p:sp>
        <p:nvSpPr>
          <p:cNvPr id="3" name="Notes Placeholder 2"/>
          <p:cNvSpPr>
            <a:spLocks noGrp="1"/>
          </p:cNvSpPr>
          <p:nvPr>
            <p:ph type="body" idx="1"/>
          </p:nvPr>
        </p:nvSpPr>
        <p:spPr>
          <a:xfrm>
            <a:off x="425885" y="3699092"/>
            <a:ext cx="6100175" cy="5106705"/>
          </a:xfrm>
        </p:spPr>
        <p:txBody>
          <a:bodyPr/>
          <a:lstStyle/>
          <a:p>
            <a:pPr marL="0" marR="0" indent="0">
              <a:buFont typeface="Arial" panose="020B0604020202020204" pitchFamily="34" charset="0"/>
              <a:buNone/>
            </a:pPr>
            <a:r>
              <a:rPr lang="en-US" sz="1200" dirty="0">
                <a:effectLst/>
                <a:latin typeface="Aptos" panose="020B0004020202020204" pitchFamily="34" charset="0"/>
                <a:ea typeface="Aptos" panose="020B0004020202020204" pitchFamily="34" charset="0"/>
                <a:cs typeface="Aptos" panose="020B0004020202020204" pitchFamily="34" charset="0"/>
              </a:rPr>
              <a:t>Who is in the top 20%? These employees are commonly referred to as “key persons.” The definition of what a “key person” is may vary from business to business, but “key people” are individuals that are essential to your business’s operation and growth. The key people at your business may hold the title of owner or executive, but a key person may also be someone at your company that exhibits one of the traits shown here: loyalty, decision maker, visionary, unique talent or earner.</a:t>
            </a:r>
          </a:p>
          <a:p>
            <a:pPr marL="0" marR="0" indent="0">
              <a:buFont typeface="Arial" panose="020B0604020202020204" pitchFamily="34" charset="0"/>
              <a:buNone/>
            </a:pPr>
            <a:endParaRPr lang="en-US" sz="1200" dirty="0">
              <a:effectLst/>
              <a:latin typeface="Aptos" panose="020B0004020202020204" pitchFamily="34" charset="0"/>
              <a:ea typeface="Aptos" panose="020B0004020202020204" pitchFamily="34" charset="0"/>
              <a:cs typeface="Aptos" panose="020B0004020202020204" pitchFamily="34" charset="0"/>
            </a:endParaRPr>
          </a:p>
          <a:p>
            <a:pPr marL="0" marR="0" indent="0">
              <a:buFont typeface="Arial" panose="020B0604020202020204" pitchFamily="34" charset="0"/>
              <a:buNone/>
            </a:pPr>
            <a:r>
              <a:rPr lang="en-US" sz="1200" dirty="0">
                <a:effectLst/>
                <a:latin typeface="Aptos" panose="020B0004020202020204" pitchFamily="34" charset="0"/>
                <a:ea typeface="Aptos" panose="020B0004020202020204" pitchFamily="34" charset="0"/>
                <a:cs typeface="Aptos" panose="020B0004020202020204" pitchFamily="34" charset="0"/>
              </a:rPr>
              <a:t>These individuals play a critical role in maintaining client relationships, driving revenue, and ensuring stability.</a:t>
            </a:r>
          </a:p>
          <a:p>
            <a:pPr marL="0" marR="0" indent="0">
              <a:buFont typeface="Arial" panose="020B0604020202020204" pitchFamily="34" charset="0"/>
              <a:buNone/>
            </a:pPr>
            <a:endParaRPr lang="en-US" sz="1200" dirty="0">
              <a:effectLst/>
              <a:latin typeface="Aptos" panose="020B0004020202020204" pitchFamily="34" charset="0"/>
              <a:ea typeface="Aptos" panose="020B0004020202020204" pitchFamily="34" charset="0"/>
              <a:cs typeface="Aptos" panose="020B0004020202020204" pitchFamily="34" charset="0"/>
            </a:endParaRPr>
          </a:p>
          <a:p>
            <a:pPr marL="0" indent="0">
              <a:buFont typeface="Arial" panose="020B0604020202020204" pitchFamily="34" charset="0"/>
              <a:buNone/>
            </a:pPr>
            <a:r>
              <a:rPr lang="en-US" dirty="0"/>
              <a:t>Without planning for the sudden departure of a key person, your business may face:</a:t>
            </a:r>
          </a:p>
          <a:p>
            <a:pPr marL="171450" indent="-171450">
              <a:buFont typeface="Arial" panose="020B0604020202020204" pitchFamily="34" charset="0"/>
              <a:buChar char="•"/>
            </a:pPr>
            <a:r>
              <a:rPr lang="en-US" dirty="0"/>
              <a:t>Management Disruption;</a:t>
            </a:r>
          </a:p>
          <a:p>
            <a:pPr marL="171450" indent="-171450">
              <a:buFont typeface="Arial" panose="020B0604020202020204" pitchFamily="34" charset="0"/>
              <a:buChar char="•"/>
            </a:pPr>
            <a:r>
              <a:rPr lang="en-US" dirty="0"/>
              <a:t>Reduction in Earnings- a rainmaker or top salesperson loss would reduce business revenue;</a:t>
            </a:r>
          </a:p>
          <a:p>
            <a:pPr marL="171450" indent="-171450">
              <a:buFont typeface="Arial" panose="020B0604020202020204" pitchFamily="34" charset="0"/>
              <a:buChar char="•"/>
            </a:pPr>
            <a:r>
              <a:rPr lang="en-US" dirty="0"/>
              <a:t>Impairment of Credit- loss of a key person may cause creditors to question whether the business can meet current and future obligations; and</a:t>
            </a:r>
          </a:p>
          <a:p>
            <a:pPr marL="171450" indent="-171450">
              <a:buFont typeface="Arial" panose="020B0604020202020204" pitchFamily="34" charset="0"/>
              <a:buChar char="•"/>
            </a:pPr>
            <a:r>
              <a:rPr lang="en-US" dirty="0"/>
              <a:t>Loss of confidence-the loss of a key person may cause other employees and customers to feel a sense of insecurity as to the future success of the business, resulting in employees and loyal customers leaving the business.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rgbClr val="111111"/>
                </a:solidFill>
                <a:effectLst/>
                <a:latin typeface=".SFUI-Regular"/>
                <a:ea typeface="Aptos" panose="020B0004020202020204" pitchFamily="34" charset="0"/>
                <a:cs typeface="Aptos" panose="020B0004020202020204" pitchFamily="34" charset="0"/>
              </a:rPr>
              <a:t>This is why providing effective benefit strategies to retain and reward t</a:t>
            </a:r>
            <a:r>
              <a:rPr lang="en-US" sz="1200" dirty="0">
                <a:effectLst/>
                <a:latin typeface="Aptos" panose="020B0004020202020204" pitchFamily="34" charset="0"/>
                <a:ea typeface="Aptos" panose="020B0004020202020204" pitchFamily="34" charset="0"/>
                <a:cs typeface="Aptos" panose="020B0004020202020204" pitchFamily="34" charset="0"/>
              </a:rPr>
              <a:t>hese individuals – your best talent - is important to the continued success of your business.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8</a:t>
            </a:fld>
            <a:endParaRPr lang="en-US"/>
          </a:p>
        </p:txBody>
      </p:sp>
    </p:spTree>
    <p:extLst>
      <p:ext uri="{BB962C8B-B14F-4D97-AF65-F5344CB8AC3E}">
        <p14:creationId xmlns:p14="http://schemas.microsoft.com/office/powerpoint/2010/main" val="2117023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8FCE2-DE70-BD49-C66F-6352F2DE18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7537F3-4E1F-8696-4C88-75684FF601F7}"/>
              </a:ext>
            </a:extLst>
          </p:cNvPr>
          <p:cNvSpPr>
            <a:spLocks noGrp="1" noRot="1" noChangeAspect="1"/>
          </p:cNvSpPr>
          <p:nvPr>
            <p:ph type="sldImg"/>
          </p:nvPr>
        </p:nvSpPr>
        <p:spPr>
          <a:xfrm>
            <a:off x="503238" y="885825"/>
            <a:ext cx="5851525" cy="3292475"/>
          </a:xfrm>
        </p:spPr>
      </p:sp>
      <p:sp>
        <p:nvSpPr>
          <p:cNvPr id="3" name="Notes Placeholder 2">
            <a:extLst>
              <a:ext uri="{FF2B5EF4-FFF2-40B4-BE49-F238E27FC236}">
                <a16:creationId xmlns:a16="http://schemas.microsoft.com/office/drawing/2014/main" id="{80C2BB09-CE64-1EE7-9378-4BE501F7B6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is a meaningful reward? Employees appreciate money, but that is not the only way to reward or retain someone.  Additional compensation is appreciated when received but there may be other options that can provide for the employee’s retirement and help protect their family in the event of the employee’s death.</a:t>
            </a:r>
          </a:p>
        </p:txBody>
      </p:sp>
      <p:sp>
        <p:nvSpPr>
          <p:cNvPr id="5" name="Slide Number Placeholder 4">
            <a:extLst>
              <a:ext uri="{FF2B5EF4-FFF2-40B4-BE49-F238E27FC236}">
                <a16:creationId xmlns:a16="http://schemas.microsoft.com/office/drawing/2014/main" id="{2D3413F3-454E-8A35-A439-400F779414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2604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e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22859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67175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660880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1373554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41888909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60313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370779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31611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887697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7663244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38447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426305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008472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64673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665507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84014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058945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3107256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4690734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7997980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684432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471555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31106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7017431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090727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5780848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3427937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26863166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347846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610526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17188326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600611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46695" cy="169277"/>
          </a:xfrm>
          <a:prstGeom prst="rect">
            <a:avLst/>
          </a:prstGeom>
        </p:spPr>
        <p:txBody>
          <a:bodyPr/>
          <a:lstStyle>
            <a:lvl1pPr algn="l">
              <a:defRPr>
                <a:solidFill>
                  <a:schemeClr val="tx2"/>
                </a:solidFill>
              </a:defRPr>
            </a:lvl1pPr>
          </a:lstStyle>
          <a:p>
            <a:r>
              <a:rPr lang="en-US"/>
              <a:t>For Internal Use Only - Not for Use with the Public</a:t>
            </a:r>
          </a:p>
        </p:txBody>
      </p:sp>
    </p:spTree>
    <p:extLst>
      <p:ext uri="{BB962C8B-B14F-4D97-AF65-F5344CB8AC3E}">
        <p14:creationId xmlns:p14="http://schemas.microsoft.com/office/powerpoint/2010/main" val="2198700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519935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6497597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21A5D7E0-C772-C948-BC74-1A93054F3E8A}"/>
              </a:ext>
            </a:extLst>
          </p:cNvPr>
          <p:cNvSpPr txBox="1">
            <a:spLocks/>
          </p:cNvSpPr>
          <p:nvPr userDrawn="1"/>
        </p:nvSpPr>
        <p:spPr>
          <a:xfrm>
            <a:off x="4257687" y="6446579"/>
            <a:ext cx="367664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Agent Use Only – Not For Use With The Public</a:t>
            </a:r>
          </a:p>
        </p:txBody>
      </p:sp>
      <p:sp>
        <p:nvSpPr>
          <p:cNvPr id="7" name="Slide Number Placeholder 5">
            <a:extLst>
              <a:ext uri="{FF2B5EF4-FFF2-40B4-BE49-F238E27FC236}">
                <a16:creationId xmlns:a16="http://schemas.microsoft.com/office/drawing/2014/main" id="{67742DB4-98E6-7B46-8711-3681F840E065}"/>
              </a:ext>
            </a:extLst>
          </p:cNvPr>
          <p:cNvSpPr txBox="1">
            <a:spLocks/>
          </p:cNvSpPr>
          <p:nvPr userDrawn="1"/>
        </p:nvSpPr>
        <p:spPr>
          <a:xfrm>
            <a:off x="9437377" y="6454274"/>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2021, National Life Group  |  </a:t>
            </a:r>
            <a:fld id="{7100E8EA-2210-4425-A1B5-66FC0BB99DA3}" type="slidenum">
              <a:rPr lang="en-US" smtClean="0"/>
              <a:pPr/>
              <a:t>‹#›</a:t>
            </a:fld>
            <a:endParaRPr lang="en-US" dirty="0"/>
          </a:p>
        </p:txBody>
      </p:sp>
      <p:sp>
        <p:nvSpPr>
          <p:cNvPr id="8" name="Freeform 7">
            <a:extLst>
              <a:ext uri="{FF2B5EF4-FFF2-40B4-BE49-F238E27FC236}">
                <a16:creationId xmlns:a16="http://schemas.microsoft.com/office/drawing/2014/main" id="{F6A3DDFE-B15E-CA43-BE5F-530FB107C951}"/>
              </a:ext>
            </a:extLst>
          </p:cNvPr>
          <p:cNvSpPr/>
          <p:nvPr userDrawn="1"/>
        </p:nvSpPr>
        <p:spPr>
          <a:xfrm rot="16200000">
            <a:off x="4217751" y="-1116249"/>
            <a:ext cx="6880698" cy="9067800"/>
          </a:xfrm>
          <a:custGeom>
            <a:avLst/>
            <a:gdLst>
              <a:gd name="connsiteX0" fmla="*/ 6880698 w 6880698"/>
              <a:gd name="connsiteY0" fmla="*/ 6880698 h 9067800"/>
              <a:gd name="connsiteX1" fmla="*/ 4693596 w 6880698"/>
              <a:gd name="connsiteY1" fmla="*/ 6880698 h 9067800"/>
              <a:gd name="connsiteX2" fmla="*/ 6880698 w 6880698"/>
              <a:gd name="connsiteY2" fmla="*/ 9067800 h 9067800"/>
              <a:gd name="connsiteX3" fmla="*/ 0 w 6880698"/>
              <a:gd name="connsiteY3" fmla="*/ 9067800 h 9067800"/>
              <a:gd name="connsiteX4" fmla="*/ 0 w 6880698"/>
              <a:gd name="connsiteY4" fmla="*/ 6880698 h 9067800"/>
              <a:gd name="connsiteX5" fmla="*/ 0 w 6880698"/>
              <a:gd name="connsiteY5" fmla="*/ 2187102 h 9067800"/>
              <a:gd name="connsiteX6" fmla="*/ 0 w 6880698"/>
              <a:gd name="connsiteY6" fmla="*/ 0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2187102 h 9067800"/>
              <a:gd name="connsiteX5" fmla="*/ 0 w 6880698"/>
              <a:gd name="connsiteY5" fmla="*/ 0 h 9067800"/>
              <a:gd name="connsiteX6" fmla="*/ 6880698 w 6880698"/>
              <a:gd name="connsiteY6"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0 h 9067800"/>
              <a:gd name="connsiteX5" fmla="*/ 6880698 w 6880698"/>
              <a:gd name="connsiteY5"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0 h 9067800"/>
              <a:gd name="connsiteX4" fmla="*/ 6880698 w 6880698"/>
              <a:gd name="connsiteY4" fmla="*/ 6880698 h 906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698" h="9067800">
                <a:moveTo>
                  <a:pt x="6880698" y="6880698"/>
                </a:moveTo>
                <a:lnTo>
                  <a:pt x="6880698" y="9067800"/>
                </a:lnTo>
                <a:lnTo>
                  <a:pt x="0" y="9067800"/>
                </a:lnTo>
                <a:lnTo>
                  <a:pt x="0" y="0"/>
                </a:lnTo>
                <a:lnTo>
                  <a:pt x="6880698" y="68806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Right Triangle 8">
            <a:extLst>
              <a:ext uri="{FF2B5EF4-FFF2-40B4-BE49-F238E27FC236}">
                <a16:creationId xmlns:a16="http://schemas.microsoft.com/office/drawing/2014/main" id="{76B982B5-7A76-1840-8BDA-DA9055789BB6}"/>
              </a:ext>
            </a:extLst>
          </p:cNvPr>
          <p:cNvSpPr/>
          <p:nvPr userDrawn="1"/>
        </p:nvSpPr>
        <p:spPr>
          <a:xfrm rot="5400000">
            <a:off x="-1" y="0"/>
            <a:ext cx="3735092" cy="373509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0D2934F-3182-6347-8F9D-F817CB8E8D8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6116" y="307416"/>
            <a:ext cx="2400300" cy="1193800"/>
          </a:xfrm>
          <a:prstGeom prst="rect">
            <a:avLst/>
          </a:prstGeom>
        </p:spPr>
      </p:pic>
      <p:sp>
        <p:nvSpPr>
          <p:cNvPr id="14" name="TextBox 13">
            <a:extLst>
              <a:ext uri="{FF2B5EF4-FFF2-40B4-BE49-F238E27FC236}">
                <a16:creationId xmlns:a16="http://schemas.microsoft.com/office/drawing/2014/main" id="{071DEDBD-1284-5B4F-AF88-280A94C17F4B}"/>
              </a:ext>
            </a:extLst>
          </p:cNvPr>
          <p:cNvSpPr txBox="1"/>
          <p:nvPr userDrawn="1"/>
        </p:nvSpPr>
        <p:spPr>
          <a:xfrm>
            <a:off x="4574208" y="5717935"/>
            <a:ext cx="7395663" cy="692497"/>
          </a:xfrm>
          <a:prstGeom prst="rect">
            <a:avLst/>
          </a:prstGeom>
          <a:noFill/>
        </p:spPr>
        <p:txBody>
          <a:bodyPr wrap="square" lIns="0" tIns="0" rIns="0" bIns="0" rtlCol="0">
            <a:spAutoFit/>
          </a:bodyPr>
          <a:lstStyle/>
          <a:p>
            <a:pPr>
              <a:spcAft>
                <a:spcPts val="600"/>
              </a:spcAft>
            </a:pPr>
            <a:r>
              <a:rPr lang="en-US" sz="1000" dirty="0">
                <a:solidFill>
                  <a:schemeClr val="tx2">
                    <a:lumMod val="60000"/>
                    <a:lumOff val="40000"/>
                  </a:schemeClr>
                </a:solidFill>
                <a:latin typeface="Arial Narrow" panose="020B0604020202020204" pitchFamily="34" charset="0"/>
                <a:cs typeface="Arial Narrow" panose="020B0604020202020204" pitchFamily="34" charset="0"/>
              </a:rPr>
              <a:t>National Life Group® is a trade name of National Life Insurance Company, founded in Montpelier, VT in 1848, Life Insurance Company of the Southwest, Addison, TX, chartered in 1955, and their affiliates.  Each company of National Life Group is solely responsible for its own financial condition and contractual obligations. Life Insurance Company of the Southwest is not an authorized insurer in New York and does not conduct insurance business in New York.</a:t>
            </a:r>
          </a:p>
          <a:p>
            <a:pPr>
              <a:spcAft>
                <a:spcPts val="600"/>
              </a:spcAft>
            </a:pPr>
            <a:r>
              <a:rPr lang="en-US" sz="1000" dirty="0">
                <a:solidFill>
                  <a:schemeClr val="tx2">
                    <a:lumMod val="60000"/>
                    <a:lumOff val="40000"/>
                  </a:schemeClr>
                </a:solidFill>
                <a:latin typeface="Arial Narrow" panose="020B0604020202020204" pitchFamily="34" charset="0"/>
                <a:cs typeface="Arial Narrow" panose="020B0604020202020204" pitchFamily="34" charset="0"/>
              </a:rPr>
              <a:t>This presentation may not be recorded, copied, transmitted or otherwise disseminated without the express written permission of National Life Group.  </a:t>
            </a:r>
          </a:p>
        </p:txBody>
      </p:sp>
      <p:sp>
        <p:nvSpPr>
          <p:cNvPr id="2" name="Title 1">
            <a:extLst>
              <a:ext uri="{FF2B5EF4-FFF2-40B4-BE49-F238E27FC236}">
                <a16:creationId xmlns:a16="http://schemas.microsoft.com/office/drawing/2014/main" id="{9C753039-7A7C-6E40-A930-C4CB10D27E1F}"/>
              </a:ext>
            </a:extLst>
          </p:cNvPr>
          <p:cNvSpPr>
            <a:spLocks noGrp="1"/>
          </p:cNvSpPr>
          <p:nvPr>
            <p:ph type="title"/>
          </p:nvPr>
        </p:nvSpPr>
        <p:spPr>
          <a:xfrm>
            <a:off x="6858001" y="2668600"/>
            <a:ext cx="5330911" cy="1802380"/>
          </a:xfrm>
        </p:spPr>
        <p:txBody>
          <a:bodyPr anchor="b" anchorCtr="0"/>
          <a:lstStyle>
            <a:lvl1pPr algn="r">
              <a:defRPr/>
            </a:lvl1pPr>
          </a:lstStyle>
          <a:p>
            <a:r>
              <a:rPr lang="en-US"/>
              <a:t>Click to edit Master title style</a:t>
            </a:r>
            <a:endParaRPr lang="en-US" dirty="0"/>
          </a:p>
        </p:txBody>
      </p:sp>
      <p:sp>
        <p:nvSpPr>
          <p:cNvPr id="18" name="Text Placeholder 17">
            <a:extLst>
              <a:ext uri="{FF2B5EF4-FFF2-40B4-BE49-F238E27FC236}">
                <a16:creationId xmlns:a16="http://schemas.microsoft.com/office/drawing/2014/main" id="{4A539B04-6305-0942-94C9-5485144CAE96}"/>
              </a:ext>
            </a:extLst>
          </p:cNvPr>
          <p:cNvSpPr>
            <a:spLocks noGrp="1"/>
          </p:cNvSpPr>
          <p:nvPr>
            <p:ph type="body" sz="quarter" idx="10"/>
          </p:nvPr>
        </p:nvSpPr>
        <p:spPr>
          <a:xfrm>
            <a:off x="9071271" y="4456830"/>
            <a:ext cx="2662238" cy="820737"/>
          </a:xfrm>
        </p:spPr>
        <p:txBody>
          <a:bodyPr/>
          <a:lstStyle>
            <a:lvl1pPr marL="0" indent="0" algn="r">
              <a:buNone/>
              <a:defRPr sz="2400">
                <a:solidFill>
                  <a:schemeClr val="tx2"/>
                </a:solidFill>
              </a:defRPr>
            </a:lvl1pPr>
            <a:lvl2pPr marL="0" indent="0" algn="r">
              <a:buNone/>
              <a:defRPr sz="2400">
                <a:solidFill>
                  <a:schemeClr val="tx2"/>
                </a:solidFill>
              </a:defRPr>
            </a:lvl2pPr>
            <a:lvl3pPr marL="0" indent="0" algn="r">
              <a:buNone/>
              <a:defRPr sz="2400">
                <a:solidFill>
                  <a:schemeClr val="tx2"/>
                </a:solidFill>
              </a:defRPr>
            </a:lvl3pPr>
            <a:lvl4pPr marL="0" indent="0" algn="r">
              <a:buNone/>
              <a:defRPr sz="2400">
                <a:solidFill>
                  <a:schemeClr val="tx2"/>
                </a:solidFill>
              </a:defRPr>
            </a:lvl4pPr>
            <a:lvl5pPr marL="0" indent="0" algn="r">
              <a:buNone/>
              <a:defRPr sz="2400">
                <a:solidFill>
                  <a:schemeClr val="tx2"/>
                </a:solidFill>
              </a:defRPr>
            </a:lvl5pPr>
          </a:lstStyle>
          <a:p>
            <a:pPr lvl="0"/>
            <a:r>
              <a:rPr lang="en-US"/>
              <a:t>Click to edit Master text styles</a:t>
            </a:r>
          </a:p>
        </p:txBody>
      </p:sp>
      <p:sp>
        <p:nvSpPr>
          <p:cNvPr id="35" name="Footer Placeholder 22">
            <a:extLst>
              <a:ext uri="{FF2B5EF4-FFF2-40B4-BE49-F238E27FC236}">
                <a16:creationId xmlns:a16="http://schemas.microsoft.com/office/drawing/2014/main" id="{14E211A3-DB9D-004D-AAF0-84AAF748264C}"/>
              </a:ext>
            </a:extLst>
          </p:cNvPr>
          <p:cNvSpPr txBox="1">
            <a:spLocks/>
          </p:cNvSpPr>
          <p:nvPr userDrawn="1"/>
        </p:nvSpPr>
        <p:spPr>
          <a:xfrm>
            <a:off x="4558367" y="6450697"/>
            <a:ext cx="367664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Agent Use Only – Not For Use With The Public</a:t>
            </a:r>
          </a:p>
        </p:txBody>
      </p:sp>
      <p:sp>
        <p:nvSpPr>
          <p:cNvPr id="36" name="Slide Number Placeholder 23">
            <a:extLst>
              <a:ext uri="{FF2B5EF4-FFF2-40B4-BE49-F238E27FC236}">
                <a16:creationId xmlns:a16="http://schemas.microsoft.com/office/drawing/2014/main" id="{0773B8E9-5E0C-8E45-87CD-E16F054DB1F7}"/>
              </a:ext>
            </a:extLst>
          </p:cNvPr>
          <p:cNvSpPr txBox="1">
            <a:spLocks/>
          </p:cNvSpPr>
          <p:nvPr userDrawn="1"/>
        </p:nvSpPr>
        <p:spPr>
          <a:xfrm>
            <a:off x="9677135" y="6458392"/>
            <a:ext cx="1989327"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a:t>
            </a:r>
          </a:p>
        </p:txBody>
      </p:sp>
    </p:spTree>
    <p:extLst>
      <p:ext uri="{BB962C8B-B14F-4D97-AF65-F5344CB8AC3E}">
        <p14:creationId xmlns:p14="http://schemas.microsoft.com/office/powerpoint/2010/main" val="3191729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7D2CEC3C-977C-9743-87DA-B8C7EC80BE33}"/>
              </a:ext>
            </a:extLst>
          </p:cNvPr>
          <p:cNvSpPr/>
          <p:nvPr userDrawn="1"/>
        </p:nvSpPr>
        <p:spPr>
          <a:xfrm>
            <a:off x="-1" y="0"/>
            <a:ext cx="6849979" cy="6849979"/>
          </a:xfrm>
          <a:prstGeom prst="rtTriangle">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0" y="4965625"/>
            <a:ext cx="4782065" cy="997196"/>
          </a:xfrm>
          <a:noFill/>
        </p:spPr>
        <p:txBody>
          <a:bodyPr lIns="457200" tIns="0" rIns="0" bIns="0" anchor="b" anchorCtr="0"/>
          <a:lstStyle>
            <a:lvl1pPr>
              <a:defRPr>
                <a:solidFill>
                  <a:schemeClr val="bg1"/>
                </a:solidFill>
              </a:defRPr>
            </a:lvl1pPr>
          </a:lstStyle>
          <a:p>
            <a:r>
              <a:rPr lang="en-US"/>
              <a:t>Click to edit Master title style</a:t>
            </a:r>
            <a:endParaRPr lang="en-US" dirty="0"/>
          </a:p>
        </p:txBody>
      </p:sp>
      <p:sp>
        <p:nvSpPr>
          <p:cNvPr id="11" name="Footer Placeholder 22">
            <a:extLst>
              <a:ext uri="{FF2B5EF4-FFF2-40B4-BE49-F238E27FC236}">
                <a16:creationId xmlns:a16="http://schemas.microsoft.com/office/drawing/2014/main" id="{E20C34E7-0325-5F4F-A3D1-35F724D83040}"/>
              </a:ext>
            </a:extLst>
          </p:cNvPr>
          <p:cNvSpPr txBox="1">
            <a:spLocks/>
          </p:cNvSpPr>
          <p:nvPr userDrawn="1"/>
        </p:nvSpPr>
        <p:spPr>
          <a:xfrm>
            <a:off x="2391032" y="6443003"/>
            <a:ext cx="367664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Agent Use Only – Not For Use With The Public</a:t>
            </a:r>
          </a:p>
        </p:txBody>
      </p:sp>
      <p:sp>
        <p:nvSpPr>
          <p:cNvPr id="12" name="Slide Number Placeholder 23">
            <a:extLst>
              <a:ext uri="{FF2B5EF4-FFF2-40B4-BE49-F238E27FC236}">
                <a16:creationId xmlns:a16="http://schemas.microsoft.com/office/drawing/2014/main" id="{7AC5A2E6-D22D-F446-A73B-9C65D603AD05}"/>
              </a:ext>
            </a:extLst>
          </p:cNvPr>
          <p:cNvSpPr txBox="1">
            <a:spLocks/>
          </p:cNvSpPr>
          <p:nvPr userDrawn="1"/>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3224569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0" y="393460"/>
            <a:ext cx="12192000" cy="812530"/>
          </a:xfrm>
        </p:spPr>
        <p:txBody>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3362960"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917448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2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799940" y="1166578"/>
            <a:ext cx="1874837" cy="1874837"/>
          </a:xfrm>
          <a:prstGeom prst="rect">
            <a:avLst/>
          </a:prstGeom>
          <a:noFill/>
          <a:ln w="127000">
            <a:noFill/>
          </a:ln>
        </p:spPr>
        <p:txBody>
          <a:bodyPr/>
          <a:lstStyle/>
          <a:p>
            <a:r>
              <a:rPr lang="en-US" dirty="0"/>
              <a:t>Click icon to add picture</a:t>
            </a:r>
          </a:p>
        </p:txBody>
      </p:sp>
      <p:sp>
        <p:nvSpPr>
          <p:cNvPr id="20" name="Picture Placeholder 10">
            <a:extLst>
              <a:ext uri="{FF2B5EF4-FFF2-40B4-BE49-F238E27FC236}">
                <a16:creationId xmlns:a16="http://schemas.microsoft.com/office/drawing/2014/main" id="{AAC8A3C8-6BE1-A240-B280-7A58AFB7E3FE}"/>
              </a:ext>
            </a:extLst>
          </p:cNvPr>
          <p:cNvSpPr>
            <a:spLocks noGrp="1"/>
          </p:cNvSpPr>
          <p:nvPr>
            <p:ph type="pic" sz="quarter" idx="15"/>
          </p:nvPr>
        </p:nvSpPr>
        <p:spPr>
          <a:xfrm>
            <a:off x="3705701" y="1166578"/>
            <a:ext cx="1874837" cy="1874837"/>
          </a:xfrm>
          <a:prstGeom prst="rect">
            <a:avLst/>
          </a:prstGeom>
          <a:noFill/>
          <a:ln w="127000">
            <a:noFill/>
          </a:ln>
        </p:spPr>
        <p:txBody>
          <a:bodyPr/>
          <a:lstStyle/>
          <a:p>
            <a:r>
              <a:rPr lang="en-US" dirty="0"/>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6611460" y="1166578"/>
            <a:ext cx="1874837" cy="1874837"/>
          </a:xfrm>
          <a:prstGeom prst="rect">
            <a:avLst/>
          </a:prstGeom>
          <a:noFill/>
          <a:ln w="127000">
            <a:noFill/>
          </a:ln>
        </p:spPr>
        <p:txBody>
          <a:bodyPr/>
          <a:lstStyle/>
          <a:p>
            <a:r>
              <a:rPr lang="en-US" dirty="0"/>
              <a:t>Click icon to add picture</a:t>
            </a:r>
          </a:p>
        </p:txBody>
      </p:sp>
      <p:sp>
        <p:nvSpPr>
          <p:cNvPr id="22" name="Picture Placeholder 10">
            <a:extLst>
              <a:ext uri="{FF2B5EF4-FFF2-40B4-BE49-F238E27FC236}">
                <a16:creationId xmlns:a16="http://schemas.microsoft.com/office/drawing/2014/main" id="{C23A35F9-D265-CF42-BD8E-1BBEACC1DD46}"/>
              </a:ext>
            </a:extLst>
          </p:cNvPr>
          <p:cNvSpPr>
            <a:spLocks noGrp="1"/>
          </p:cNvSpPr>
          <p:nvPr>
            <p:ph type="pic" sz="quarter" idx="17"/>
          </p:nvPr>
        </p:nvSpPr>
        <p:spPr>
          <a:xfrm>
            <a:off x="9522556" y="1166577"/>
            <a:ext cx="1874837" cy="1874837"/>
          </a:xfrm>
          <a:prstGeom prst="rect">
            <a:avLst/>
          </a:prstGeom>
          <a:noFill/>
          <a:ln w="127000">
            <a:noFill/>
          </a:ln>
        </p:spPr>
        <p:txBody>
          <a:bodyPr/>
          <a:lstStyle/>
          <a:p>
            <a:r>
              <a:rPr lang="en-US" dirty="0"/>
              <a:t>Click icon to add picture</a:t>
            </a:r>
          </a:p>
        </p:txBody>
      </p:sp>
      <p:sp>
        <p:nvSpPr>
          <p:cNvPr id="23" name="Slide Number Placeholder 23">
            <a:extLst>
              <a:ext uri="{FF2B5EF4-FFF2-40B4-BE49-F238E27FC236}">
                <a16:creationId xmlns:a16="http://schemas.microsoft.com/office/drawing/2014/main" id="{8359AFD8-1299-7445-A10B-FFA773FE6232}"/>
              </a:ext>
            </a:extLst>
          </p:cNvPr>
          <p:cNvSpPr txBox="1">
            <a:spLocks/>
          </p:cNvSpPr>
          <p:nvPr userDrawn="1"/>
        </p:nvSpPr>
        <p:spPr>
          <a:xfrm>
            <a:off x="9377373" y="6458392"/>
            <a:ext cx="228908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
        <p:nvSpPr>
          <p:cNvPr id="13" name="Footer Placeholder 22">
            <a:extLst>
              <a:ext uri="{FF2B5EF4-FFF2-40B4-BE49-F238E27FC236}">
                <a16:creationId xmlns:a16="http://schemas.microsoft.com/office/drawing/2014/main" id="{572475C4-76B4-4BEF-B672-7FD7C93A04AD}"/>
              </a:ext>
            </a:extLst>
          </p:cNvPr>
          <p:cNvSpPr txBox="1">
            <a:spLocks/>
          </p:cNvSpPr>
          <p:nvPr userDrawn="1"/>
        </p:nvSpPr>
        <p:spPr>
          <a:xfrm>
            <a:off x="4257675" y="6466289"/>
            <a:ext cx="367664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Agent Use Only – Not For Use With The Public</a:t>
            </a:r>
          </a:p>
        </p:txBody>
      </p:sp>
    </p:spTree>
    <p:extLst>
      <p:ext uri="{BB962C8B-B14F-4D97-AF65-F5344CB8AC3E}">
        <p14:creationId xmlns:p14="http://schemas.microsoft.com/office/powerpoint/2010/main" val="15295558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0" y="393460"/>
            <a:ext cx="12192000" cy="812530"/>
          </a:xfrm>
        </p:spPr>
        <p:txBody>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4358640"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8260081"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86655EDF-EB9A-E14C-8C5B-29DBABFE6282}"/>
              </a:ext>
            </a:extLst>
          </p:cNvPr>
          <p:cNvSpPr>
            <a:spLocks noGrp="1"/>
          </p:cNvSpPr>
          <p:nvPr>
            <p:ph type="pic" sz="quarter" idx="13"/>
          </p:nvPr>
        </p:nvSpPr>
        <p:spPr>
          <a:xfrm>
            <a:off x="1257141" y="1166578"/>
            <a:ext cx="1874837" cy="1874837"/>
          </a:xfrm>
          <a:prstGeom prst="rect">
            <a:avLst/>
          </a:prstGeom>
          <a:noFill/>
          <a:ln w="127000">
            <a:noFill/>
          </a:ln>
        </p:spPr>
        <p:txBody>
          <a:bodyPr/>
          <a:lstStyle/>
          <a:p>
            <a:r>
              <a:rPr lang="en-US" dirty="0"/>
              <a:t>Click icon to add picture</a:t>
            </a:r>
          </a:p>
        </p:txBody>
      </p:sp>
      <p:sp>
        <p:nvSpPr>
          <p:cNvPr id="12" name="Picture Placeholder 10">
            <a:extLst>
              <a:ext uri="{FF2B5EF4-FFF2-40B4-BE49-F238E27FC236}">
                <a16:creationId xmlns:a16="http://schemas.microsoft.com/office/drawing/2014/main" id="{7549764D-2A20-BA46-B830-29A2D468A9AA}"/>
              </a:ext>
            </a:extLst>
          </p:cNvPr>
          <p:cNvSpPr>
            <a:spLocks noGrp="1"/>
          </p:cNvSpPr>
          <p:nvPr>
            <p:ph type="pic" sz="quarter" idx="14"/>
          </p:nvPr>
        </p:nvSpPr>
        <p:spPr>
          <a:xfrm>
            <a:off x="5158581" y="1155003"/>
            <a:ext cx="1874837" cy="1874837"/>
          </a:xfrm>
          <a:prstGeom prst="rect">
            <a:avLst/>
          </a:prstGeom>
          <a:noFill/>
          <a:ln w="127000">
            <a:noFill/>
          </a:ln>
        </p:spPr>
        <p:txBody>
          <a:bodyPr/>
          <a:lstStyle/>
          <a:p>
            <a:r>
              <a:rPr lang="en-US" dirty="0"/>
              <a:t>Click icon to add picture</a:t>
            </a:r>
          </a:p>
        </p:txBody>
      </p:sp>
      <p:sp>
        <p:nvSpPr>
          <p:cNvPr id="13" name="Picture Placeholder 10">
            <a:extLst>
              <a:ext uri="{FF2B5EF4-FFF2-40B4-BE49-F238E27FC236}">
                <a16:creationId xmlns:a16="http://schemas.microsoft.com/office/drawing/2014/main" id="{EE51BD8B-A372-4C48-8E4B-771B4F906DFC}"/>
              </a:ext>
            </a:extLst>
          </p:cNvPr>
          <p:cNvSpPr>
            <a:spLocks noGrp="1"/>
          </p:cNvSpPr>
          <p:nvPr>
            <p:ph type="pic" sz="quarter" idx="15"/>
          </p:nvPr>
        </p:nvSpPr>
        <p:spPr>
          <a:xfrm>
            <a:off x="9090500" y="1166577"/>
            <a:ext cx="1874837" cy="1874837"/>
          </a:xfrm>
          <a:prstGeom prst="rect">
            <a:avLst/>
          </a:prstGeom>
          <a:noFill/>
          <a:ln w="127000">
            <a:noFill/>
          </a:ln>
        </p:spPr>
        <p:txBody>
          <a:bodyPr/>
          <a:lstStyle/>
          <a:p>
            <a:r>
              <a:rPr lang="en-US" dirty="0"/>
              <a:t>Click icon to add picture</a:t>
            </a:r>
          </a:p>
        </p:txBody>
      </p:sp>
      <p:sp>
        <p:nvSpPr>
          <p:cNvPr id="18" name="Slide Number Placeholder 23">
            <a:extLst>
              <a:ext uri="{FF2B5EF4-FFF2-40B4-BE49-F238E27FC236}">
                <a16:creationId xmlns:a16="http://schemas.microsoft.com/office/drawing/2014/main" id="{1E5D8AD0-333F-9544-8085-66D612AF4AF6}"/>
              </a:ext>
            </a:extLst>
          </p:cNvPr>
          <p:cNvSpPr txBox="1">
            <a:spLocks/>
          </p:cNvSpPr>
          <p:nvPr userDrawn="1"/>
        </p:nvSpPr>
        <p:spPr>
          <a:xfrm>
            <a:off x="9377373" y="6458392"/>
            <a:ext cx="228908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
        <p:nvSpPr>
          <p:cNvPr id="14" name="Footer Placeholder 22">
            <a:extLst>
              <a:ext uri="{FF2B5EF4-FFF2-40B4-BE49-F238E27FC236}">
                <a16:creationId xmlns:a16="http://schemas.microsoft.com/office/drawing/2014/main" id="{A2A3CB23-A617-408B-9275-3A53F8C8C2B9}"/>
              </a:ext>
            </a:extLst>
          </p:cNvPr>
          <p:cNvSpPr txBox="1">
            <a:spLocks/>
          </p:cNvSpPr>
          <p:nvPr userDrawn="1"/>
        </p:nvSpPr>
        <p:spPr>
          <a:xfrm>
            <a:off x="4257675" y="6466289"/>
            <a:ext cx="367664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Agent Use Only – Not For Use With The Public</a:t>
            </a:r>
          </a:p>
        </p:txBody>
      </p:sp>
    </p:spTree>
    <p:extLst>
      <p:ext uri="{BB962C8B-B14F-4D97-AF65-F5344CB8AC3E}">
        <p14:creationId xmlns:p14="http://schemas.microsoft.com/office/powerpoint/2010/main" val="29086955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537621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15135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106518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980595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40500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874945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699636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770761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2523452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057830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344218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151552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201489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41566803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413203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832675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18922970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88225499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2061153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1669276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13384856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334431369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752048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476224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3200972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7708614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795615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835918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163320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473318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15448743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818660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559718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1673456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1117403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1353072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5374780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945318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39527572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5065306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6706481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947756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3023467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7908208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1431258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35292395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3040891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82593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3850652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938478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9" Type="http://schemas.openxmlformats.org/officeDocument/2006/relationships/slideLayout" Target="../slideLayouts/slideLayout73.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45" Type="http://schemas.openxmlformats.org/officeDocument/2006/relationships/slideLayout" Target="../slideLayouts/slideLayout89.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4" Type="http://schemas.openxmlformats.org/officeDocument/2006/relationships/slideLayout" Target="../slideLayouts/slideLayout88.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 Id="rId8" Type="http://schemas.openxmlformats.org/officeDocument/2006/relationships/slideLayout" Target="../slideLayouts/slideLayout52.xml"/><Relationship Id="rId3" Type="http://schemas.openxmlformats.org/officeDocument/2006/relationships/slideLayout" Target="../slideLayouts/slideLayout47.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46" Type="http://schemas.openxmlformats.org/officeDocument/2006/relationships/theme" Target="../theme/theme2.xml"/><Relationship Id="rId20" Type="http://schemas.openxmlformats.org/officeDocument/2006/relationships/slideLayout" Target="../slideLayouts/slideLayout64.xml"/><Relationship Id="rId41"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07387932"/>
      </p:ext>
    </p:extLst>
  </p:cSld>
  <p:clrMap bg1="lt1" tx1="dk1" bg2="lt2" tx2="dk2" accent1="accent1" accent2="accent2" accent3="accent3" accent4="accent4" accent5="accent5" accent6="accent6" hlink="hlink" folHlink="folHlink"/>
  <p:sldLayoutIdLst>
    <p:sldLayoutId id="2147483799" r:id="rId1"/>
    <p:sldLayoutId id="2147483802" r:id="rId2"/>
    <p:sldLayoutId id="2147483801" r:id="rId3"/>
    <p:sldLayoutId id="2147483803" r:id="rId4"/>
    <p:sldLayoutId id="2147483717" r:id="rId5"/>
    <p:sldLayoutId id="2147483750" r:id="rId6"/>
    <p:sldLayoutId id="2147483752" r:id="rId7"/>
    <p:sldLayoutId id="2147483758" r:id="rId8"/>
    <p:sldLayoutId id="2147483760" r:id="rId9"/>
    <p:sldLayoutId id="2147483817" r:id="rId10"/>
    <p:sldLayoutId id="2147483763" r:id="rId11"/>
    <p:sldLayoutId id="2147483804" r:id="rId12"/>
    <p:sldLayoutId id="2147483805" r:id="rId13"/>
    <p:sldLayoutId id="2147483795" r:id="rId14"/>
    <p:sldLayoutId id="2147483767" r:id="rId15"/>
    <p:sldLayoutId id="2147483769" r:id="rId16"/>
    <p:sldLayoutId id="2147483776" r:id="rId17"/>
    <p:sldLayoutId id="2147483771" r:id="rId18"/>
    <p:sldLayoutId id="2147483774" r:id="rId19"/>
    <p:sldLayoutId id="2147483721" r:id="rId20"/>
    <p:sldLayoutId id="2147483815" r:id="rId21"/>
    <p:sldLayoutId id="2147483777" r:id="rId22"/>
    <p:sldLayoutId id="2147483778" r:id="rId23"/>
    <p:sldLayoutId id="2147483816" r:id="rId24"/>
    <p:sldLayoutId id="2147483814" r:id="rId25"/>
    <p:sldLayoutId id="2147483779" r:id="rId26"/>
    <p:sldLayoutId id="2147483780" r:id="rId27"/>
    <p:sldLayoutId id="2147483781" r:id="rId28"/>
    <p:sldLayoutId id="2147483782" r:id="rId29"/>
    <p:sldLayoutId id="2147483825" r:id="rId30"/>
    <p:sldLayoutId id="2147483826" r:id="rId31"/>
    <p:sldLayoutId id="2147483827" r:id="rId32"/>
    <p:sldLayoutId id="2147483765" r:id="rId33"/>
    <p:sldLayoutId id="2147483785" r:id="rId34"/>
    <p:sldLayoutId id="2147483748" r:id="rId35"/>
    <p:sldLayoutId id="2147483786" r:id="rId36"/>
    <p:sldLayoutId id="2147483813" r:id="rId37"/>
    <p:sldLayoutId id="2147483906" r:id="rId38"/>
    <p:sldLayoutId id="2147483977" r:id="rId39"/>
    <p:sldLayoutId id="2147483955" r:id="rId40"/>
    <p:sldLayoutId id="2147484024" r:id="rId41"/>
    <p:sldLayoutId id="2147484025" r:id="rId42"/>
    <p:sldLayoutId id="2147484030" r:id="rId43"/>
    <p:sldLayoutId id="2147484031" r:id="rId44"/>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783100105"/>
      </p:ext>
    </p:extLst>
  </p:cSld>
  <p:clrMap bg1="lt1" tx1="dk1" bg2="lt2" tx2="dk2" accent1="accent1" accent2="accent2" accent3="accent3" accent4="accent4" accent5="accent5" accent6="accent6" hlink="hlink" folHlink="folHlink"/>
  <p:sldLayoutIdLst>
    <p:sldLayoutId id="2147484048" r:id="rId1"/>
    <p:sldLayoutId id="2147484049" r:id="rId2"/>
    <p:sldLayoutId id="2147484050" r:id="rId3"/>
    <p:sldLayoutId id="2147484051" r:id="rId4"/>
    <p:sldLayoutId id="2147484052" r:id="rId5"/>
    <p:sldLayoutId id="2147484053" r:id="rId6"/>
    <p:sldLayoutId id="2147484054" r:id="rId7"/>
    <p:sldLayoutId id="2147484055"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 id="2147484065" r:id="rId18"/>
    <p:sldLayoutId id="2147484066" r:id="rId19"/>
    <p:sldLayoutId id="2147484067" r:id="rId20"/>
    <p:sldLayoutId id="2147484068" r:id="rId21"/>
    <p:sldLayoutId id="2147484069" r:id="rId22"/>
    <p:sldLayoutId id="2147484070" r:id="rId23"/>
    <p:sldLayoutId id="2147484071" r:id="rId24"/>
    <p:sldLayoutId id="2147484072" r:id="rId25"/>
    <p:sldLayoutId id="2147484073" r:id="rId26"/>
    <p:sldLayoutId id="2147484074" r:id="rId27"/>
    <p:sldLayoutId id="2147484075" r:id="rId28"/>
    <p:sldLayoutId id="2147484076" r:id="rId29"/>
    <p:sldLayoutId id="2147484077" r:id="rId30"/>
    <p:sldLayoutId id="2147484078" r:id="rId31"/>
    <p:sldLayoutId id="2147484079" r:id="rId32"/>
    <p:sldLayoutId id="2147484080" r:id="rId33"/>
    <p:sldLayoutId id="2147484081" r:id="rId34"/>
    <p:sldLayoutId id="2147484082" r:id="rId35"/>
    <p:sldLayoutId id="2147484083" r:id="rId36"/>
    <p:sldLayoutId id="2147484084" r:id="rId37"/>
    <p:sldLayoutId id="2147484085" r:id="rId38"/>
    <p:sldLayoutId id="2147484086" r:id="rId39"/>
    <p:sldLayoutId id="2147484087" r:id="rId40"/>
    <p:sldLayoutId id="2147484088" r:id="rId41"/>
    <p:sldLayoutId id="2147484089" r:id="rId42"/>
    <p:sldLayoutId id="2147484090" r:id="rId43"/>
    <p:sldLayoutId id="2147484091" r:id="rId44"/>
    <p:sldLayoutId id="2147484092" r:id="rId45"/>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8" Type="http://schemas.openxmlformats.org/officeDocument/2006/relationships/image" Target="../media/image52.svg"/><Relationship Id="rId13" Type="http://schemas.openxmlformats.org/officeDocument/2006/relationships/image" Target="../media/image57.pn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svg"/><Relationship Id="rId2" Type="http://schemas.openxmlformats.org/officeDocument/2006/relationships/notesSlide" Target="../notesSlides/notesSlide13.xml"/><Relationship Id="rId1" Type="http://schemas.openxmlformats.org/officeDocument/2006/relationships/slideLayout" Target="../slideLayouts/slideLayout79.xml"/><Relationship Id="rId6" Type="http://schemas.openxmlformats.org/officeDocument/2006/relationships/image" Target="../media/image50.sv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svg"/><Relationship Id="rId4" Type="http://schemas.openxmlformats.org/officeDocument/2006/relationships/image" Target="../media/image48.svg"/><Relationship Id="rId9" Type="http://schemas.openxmlformats.org/officeDocument/2006/relationships/image" Target="../media/image53.png"/><Relationship Id="rId14" Type="http://schemas.openxmlformats.org/officeDocument/2006/relationships/image" Target="../media/image58.svg"/></Relationships>
</file>

<file path=ppt/slides/_rels/slide1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28.xml"/><Relationship Id="rId4" Type="http://schemas.openxmlformats.org/officeDocument/2006/relationships/image" Target="../media/image60.svg"/></Relationships>
</file>

<file path=ppt/slides/_rels/slide1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2.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26.xml"/><Relationship Id="rId4" Type="http://schemas.openxmlformats.org/officeDocument/2006/relationships/image" Target="../media/image60.svg"/></Relationships>
</file>

<file path=ppt/slides/_rels/slide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64.svg"/></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9.xml"/><Relationship Id="rId1" Type="http://schemas.openxmlformats.org/officeDocument/2006/relationships/slideLayout" Target="../slideLayouts/slideLayout78.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64.svg"/></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79.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66.svg"/></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78.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66.sv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26.xml"/><Relationship Id="rId4" Type="http://schemas.openxmlformats.org/officeDocument/2006/relationships/image" Target="../media/image60.svg"/></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68.svg"/></Relationships>
</file>

<file path=ppt/slides/_rels/slide25.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svg"/></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68.svg"/></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7.xml"/><Relationship Id="rId1" Type="http://schemas.openxmlformats.org/officeDocument/2006/relationships/slideLayout" Target="../slideLayouts/slideLayout78.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68.sv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28.xml"/><Relationship Id="rId4" Type="http://schemas.openxmlformats.org/officeDocument/2006/relationships/image" Target="../media/image60.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5.png"/><Relationship Id="rId7"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hyperlink" Target="https://merrillconnect.iscorp.com/nlg/viewDocument.action?itemNbr=69735" TargetMode="External"/><Relationship Id="rId5" Type="http://schemas.openxmlformats.org/officeDocument/2006/relationships/image" Target="../media/image76.png"/><Relationship Id="rId4" Type="http://schemas.openxmlformats.org/officeDocument/2006/relationships/hyperlink" Target="https://nationallife.wistia.com/medias/gknkmzetiv"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png"/><Relationship Id="rId7" Type="http://schemas.openxmlformats.org/officeDocument/2006/relationships/image" Target="../media/image81.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hyperlink" Target="https://merrillconnect.iscorp.com/nlg/viewDocument.action?itemNbr=63881" TargetMode="External"/><Relationship Id="rId11" Type="http://schemas.openxmlformats.org/officeDocument/2006/relationships/image" Target="../media/image84.png"/><Relationship Id="rId5" Type="http://schemas.openxmlformats.org/officeDocument/2006/relationships/image" Target="../media/image80.png"/><Relationship Id="rId10" Type="http://schemas.openxmlformats.org/officeDocument/2006/relationships/image" Target="../media/image83.png"/><Relationship Id="rId4" Type="http://schemas.openxmlformats.org/officeDocument/2006/relationships/hyperlink" Target="https://nationallife.wistia.com/medias/1jcw9adcya" TargetMode="External"/><Relationship Id="rId9" Type="http://schemas.openxmlformats.org/officeDocument/2006/relationships/hyperlink" Target="https://merrillconnect.iscorp.com/nlg/viewDocument.action?itemNbr=69736"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5.png"/><Relationship Id="rId7" Type="http://schemas.openxmlformats.org/officeDocument/2006/relationships/image" Target="../media/image87.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hyperlink" Target="https://merrillconnect.iscorp.com/nlg/viewDocument.action?itemNbr=106730" TargetMode="External"/><Relationship Id="rId5" Type="http://schemas.openxmlformats.org/officeDocument/2006/relationships/image" Target="../media/image86.png"/><Relationship Id="rId4" Type="http://schemas.openxmlformats.org/officeDocument/2006/relationships/hyperlink" Target="https://nationallife.wistia.com/medias/j57k5y6t3q"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4.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svg"/><Relationship Id="rId2" Type="http://schemas.openxmlformats.org/officeDocument/2006/relationships/notesSlide" Target="../notesSlides/notesSlide8.xml"/><Relationship Id="rId1" Type="http://schemas.openxmlformats.org/officeDocument/2006/relationships/slideLayout" Target="../slideLayouts/slideLayout27.xml"/><Relationship Id="rId6" Type="http://schemas.openxmlformats.org/officeDocument/2006/relationships/image" Target="../media/image38.sv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image" Target="../media/image36.svg"/><Relationship Id="rId9"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group of people standing in a hallway&#10;&#10;AI-generated content may be incorrect.">
            <a:extLst>
              <a:ext uri="{FF2B5EF4-FFF2-40B4-BE49-F238E27FC236}">
                <a16:creationId xmlns:a16="http://schemas.microsoft.com/office/drawing/2014/main" id="{AA992186-991F-5E84-C738-375F0F02A170}"/>
              </a:ext>
            </a:extLst>
          </p:cNvPr>
          <p:cNvPicPr>
            <a:picLocks noGrp="1" noChangeAspect="1"/>
          </p:cNvPicPr>
          <p:nvPr>
            <p:ph type="pic" sz="quarter" idx="11"/>
          </p:nvPr>
        </p:nvPicPr>
        <p:blipFill>
          <a:blip r:embed="rId3"/>
          <a:srcRect l="2654" r="2654"/>
          <a:stretch>
            <a:fillRect/>
          </a:stretch>
        </p:blipFill>
        <p:spPr/>
      </p:pic>
      <p:sp>
        <p:nvSpPr>
          <p:cNvPr id="7" name="Slide Number Placeholder 6">
            <a:extLst>
              <a:ext uri="{FF2B5EF4-FFF2-40B4-BE49-F238E27FC236}">
                <a16:creationId xmlns:a16="http://schemas.microsoft.com/office/drawing/2014/main" id="{90E9F09B-586F-3D7F-2691-01035107FFB8}"/>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8C1715A-E65C-75B9-A354-43798EB6AB7D}"/>
              </a:ext>
            </a:extLst>
          </p:cNvPr>
          <p:cNvSpPr>
            <a:spLocks noGrp="1"/>
          </p:cNvSpPr>
          <p:nvPr>
            <p:ph type="title"/>
          </p:nvPr>
        </p:nvSpPr>
        <p:spPr>
          <a:xfrm>
            <a:off x="457200" y="2541648"/>
            <a:ext cx="7816788" cy="501804"/>
          </a:xfrm>
        </p:spPr>
        <p:txBody>
          <a:bodyPr/>
          <a:lstStyle/>
          <a:p>
            <a:r>
              <a:rPr lang="en-US" dirty="0"/>
              <a:t>Staying Successful</a:t>
            </a:r>
          </a:p>
        </p:txBody>
      </p:sp>
      <p:sp>
        <p:nvSpPr>
          <p:cNvPr id="12" name="Text Placeholder 2">
            <a:extLst>
              <a:ext uri="{FF2B5EF4-FFF2-40B4-BE49-F238E27FC236}">
                <a16:creationId xmlns:a16="http://schemas.microsoft.com/office/drawing/2014/main" id="{98E62B2B-D71A-5B6C-41E7-74B7C1A18FFE}"/>
              </a:ext>
            </a:extLst>
          </p:cNvPr>
          <p:cNvSpPr>
            <a:spLocks noGrp="1"/>
          </p:cNvSpPr>
          <p:nvPr>
            <p:ph type="body" sz="quarter" idx="18"/>
          </p:nvPr>
        </p:nvSpPr>
        <p:spPr>
          <a:xfrm>
            <a:off x="457200" y="3064144"/>
            <a:ext cx="6905625" cy="250197"/>
          </a:xfrm>
        </p:spPr>
        <p:txBody>
          <a:bodyPr/>
          <a:lstStyle/>
          <a:p>
            <a:r>
              <a:rPr lang="en-US" sz="1800" dirty="0">
                <a:solidFill>
                  <a:srgbClr val="111111"/>
                </a:solidFill>
                <a:effectLst/>
                <a:latin typeface=".SFUI-Regular"/>
                <a:ea typeface="Aptos" panose="020B0004020202020204" pitchFamily="34" charset="0"/>
                <a:cs typeface="Aptos" panose="020B0004020202020204" pitchFamily="34" charset="0"/>
              </a:rPr>
              <a:t>Effective Benefit Strategies to Retain and Reward Your Best Talent</a:t>
            </a:r>
            <a:endParaRPr lang="en-US" dirty="0"/>
          </a:p>
        </p:txBody>
      </p:sp>
      <p:sp>
        <p:nvSpPr>
          <p:cNvPr id="13" name="Text Placeholder 3">
            <a:extLst>
              <a:ext uri="{FF2B5EF4-FFF2-40B4-BE49-F238E27FC236}">
                <a16:creationId xmlns:a16="http://schemas.microsoft.com/office/drawing/2014/main" id="{58527718-3CBC-53F6-BDC6-852E7610B087}"/>
              </a:ext>
            </a:extLst>
          </p:cNvPr>
          <p:cNvSpPr>
            <a:spLocks noGrp="1"/>
          </p:cNvSpPr>
          <p:nvPr>
            <p:ph type="body" sz="quarter" idx="19"/>
          </p:nvPr>
        </p:nvSpPr>
        <p:spPr>
          <a:xfrm>
            <a:off x="457200" y="3657600"/>
            <a:ext cx="6905625" cy="250903"/>
          </a:xfrm>
        </p:spPr>
        <p:txBody>
          <a:bodyPr/>
          <a:lstStyle/>
          <a:p>
            <a:r>
              <a:rPr lang="en-US" dirty="0"/>
              <a:t>Speaker First and Last Name</a:t>
            </a:r>
          </a:p>
        </p:txBody>
      </p:sp>
      <p:sp>
        <p:nvSpPr>
          <p:cNvPr id="14" name="Text Placeholder 4">
            <a:extLst>
              <a:ext uri="{FF2B5EF4-FFF2-40B4-BE49-F238E27FC236}">
                <a16:creationId xmlns:a16="http://schemas.microsoft.com/office/drawing/2014/main" id="{769D6878-5F7C-A44F-5224-B6C3F938950D}"/>
              </a:ext>
            </a:extLst>
          </p:cNvPr>
          <p:cNvSpPr>
            <a:spLocks noGrp="1"/>
          </p:cNvSpPr>
          <p:nvPr>
            <p:ph type="body" sz="quarter" idx="20"/>
          </p:nvPr>
        </p:nvSpPr>
        <p:spPr>
          <a:xfrm>
            <a:off x="457200" y="3943896"/>
            <a:ext cx="6905625" cy="223074"/>
          </a:xfrm>
        </p:spPr>
        <p:txBody>
          <a:bodyPr/>
          <a:lstStyle/>
          <a:p>
            <a:r>
              <a:rPr lang="en-US" dirty="0"/>
              <a:t>Job Title or Date</a:t>
            </a:r>
          </a:p>
        </p:txBody>
      </p:sp>
      <p:sp>
        <p:nvSpPr>
          <p:cNvPr id="15" name="Date Placeholder 21">
            <a:extLst>
              <a:ext uri="{FF2B5EF4-FFF2-40B4-BE49-F238E27FC236}">
                <a16:creationId xmlns:a16="http://schemas.microsoft.com/office/drawing/2014/main" id="{90D1346A-D611-F79B-C167-3E900BCDD503}"/>
              </a:ext>
            </a:extLst>
          </p:cNvPr>
          <p:cNvSpPr txBox="1">
            <a:spLocks/>
          </p:cNvSpPr>
          <p:nvPr/>
        </p:nvSpPr>
        <p:spPr>
          <a:xfrm>
            <a:off x="457200" y="6469663"/>
            <a:ext cx="3735091" cy="169277"/>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i="0" dirty="0">
                <a:solidFill>
                  <a:schemeClr val="tx2"/>
                </a:solidFill>
                <a:latin typeface="Aptos Light" panose="020B0004020202020204" pitchFamily="34" charset="0"/>
              </a:rPr>
              <a:t>TC7720242(0325)3</a:t>
            </a:r>
          </a:p>
        </p:txBody>
      </p:sp>
      <p:sp>
        <p:nvSpPr>
          <p:cNvPr id="3" name="TextBox 2">
            <a:extLst>
              <a:ext uri="{FF2B5EF4-FFF2-40B4-BE49-F238E27FC236}">
                <a16:creationId xmlns:a16="http://schemas.microsoft.com/office/drawing/2014/main" id="{EA74A3A9-6ACF-E755-AD05-7BA34B92CE0F}"/>
              </a:ext>
            </a:extLst>
          </p:cNvPr>
          <p:cNvSpPr txBox="1"/>
          <p:nvPr/>
        </p:nvSpPr>
        <p:spPr>
          <a:xfrm>
            <a:off x="460621" y="4486382"/>
            <a:ext cx="6287651" cy="1469633"/>
          </a:xfrm>
          <a:prstGeom prst="rect">
            <a:avLst/>
          </a:prstGeom>
          <a:noFill/>
        </p:spPr>
        <p:txBody>
          <a:bodyPr wrap="square" lIns="0" tIns="0" rIns="0" bIns="0" rtlCol="0">
            <a:spAutoFit/>
          </a:bodyPr>
          <a:lstStyle/>
          <a:p>
            <a:pPr>
              <a:spcAft>
                <a:spcPts val="600"/>
              </a:spcAft>
            </a:pPr>
            <a:r>
              <a:rPr lang="en-US" sz="950" b="0" i="0" dirty="0">
                <a:solidFill>
                  <a:schemeClr val="tx2"/>
                </a:solidFill>
                <a:latin typeface="Aptos Light" panose="020B0004020202020204" pitchFamily="34" charset="0"/>
                <a:cs typeface="Arial Narrow" panose="020B0604020202020204" pitchFamily="34" charset="0"/>
              </a:rPr>
              <a:t>National Life Group® is a trade name of National Life Insurance Company, Montpelier, VT, Life Insurance  Company</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of the Southwest, Addison, TX, and their affiliates.  Each company of National Life Group is solely responsible </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for its own financial condition and contractual obligations. Life Insurance Company of the Southwest is not an authorized insurer in New York</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and does not conduct insurance business in New York.</a:t>
            </a:r>
          </a:p>
          <a:p>
            <a:pPr>
              <a:spcAft>
                <a:spcPts val="600"/>
              </a:spcAft>
            </a:pPr>
            <a:r>
              <a:rPr lang="en-US" sz="950" b="0" i="0" dirty="0">
                <a:solidFill>
                  <a:schemeClr val="tx2"/>
                </a:solidFill>
                <a:latin typeface="Aptos Light" panose="020B0004020202020204" pitchFamily="34" charset="0"/>
                <a:cs typeface="Arial Narrow" panose="020B0604020202020204" pitchFamily="34" charset="0"/>
              </a:rPr>
              <a:t>This presentation may not be recorded, copied, transmitted or otherwise disseminated using  any </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device –</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including</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but not limited to artificial intelligence note-taking platforms, webinar and browser recording  functions, </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and meeting recording software – without the express written permission of National Life Group.</a:t>
            </a:r>
          </a:p>
          <a:p>
            <a:pPr marL="0" marR="0" lvl="0" indent="0" defTabSz="914400" rtl="0" eaLnBrk="1" fontAlgn="auto" latinLnBrk="0" hangingPunct="1">
              <a:lnSpc>
                <a:spcPct val="100000"/>
              </a:lnSpc>
              <a:spcBef>
                <a:spcPts val="0"/>
              </a:spcBef>
              <a:spcAft>
                <a:spcPts val="600"/>
              </a:spcAft>
              <a:buClrTx/>
              <a:buSzTx/>
              <a:buFontTx/>
              <a:buNone/>
              <a:tabLst/>
              <a:defRPr/>
            </a:pPr>
            <a:r>
              <a:rPr lang="en-US" sz="950" b="0" i="0" dirty="0">
                <a:solidFill>
                  <a:schemeClr val="tx2"/>
                </a:solidFill>
                <a:effectLst/>
                <a:latin typeface="Aptos Light" panose="020B0004020202020204" pitchFamily="34" charset="0"/>
                <a:cs typeface="Arial Narrow" panose="020B0604020202020204" pitchFamily="34" charset="0"/>
              </a:rPr>
              <a:t>The companies of National Life Group® and their representatives do not offer tax  or</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effectLst/>
                <a:latin typeface="Aptos Light" panose="020B0004020202020204" pitchFamily="34" charset="0"/>
                <a:cs typeface="Arial Narrow" panose="020B0604020202020204" pitchFamily="34" charset="0"/>
              </a:rPr>
              <a:t>legal</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effectLst/>
                <a:latin typeface="Aptos Light" panose="020B0004020202020204" pitchFamily="34" charset="0"/>
                <a:cs typeface="Arial Narrow" panose="020B0604020202020204" pitchFamily="34" charset="0"/>
              </a:rPr>
              <a:t>advice.</a:t>
            </a:r>
            <a:br>
              <a:rPr lang="en-US" sz="950" b="0" i="0" dirty="0">
                <a:solidFill>
                  <a:schemeClr val="tx2"/>
                </a:solidFill>
                <a:effectLst/>
                <a:latin typeface="Aptos Light" panose="020B0004020202020204" pitchFamily="34" charset="0"/>
                <a:cs typeface="Arial Narrow" panose="020B0604020202020204" pitchFamily="34" charset="0"/>
              </a:rPr>
            </a:br>
            <a:r>
              <a:rPr lang="en-US" sz="950" b="0" i="0" dirty="0">
                <a:solidFill>
                  <a:schemeClr val="tx2"/>
                </a:solidFill>
                <a:effectLst/>
                <a:latin typeface="Aptos Light" panose="020B0004020202020204" pitchFamily="34" charset="0"/>
                <a:cs typeface="Arial Narrow" panose="020B0604020202020204" pitchFamily="34" charset="0"/>
              </a:rPr>
              <a:t>Please encourage your clients to consult with their appropriate professional advisor.</a:t>
            </a:r>
            <a:endParaRPr lang="en-US" sz="950" b="0" i="0" dirty="0">
              <a:solidFill>
                <a:schemeClr val="tx2"/>
              </a:solidFill>
              <a:latin typeface="Aptos Light" panose="020B0004020202020204" pitchFamily="34" charset="0"/>
              <a:cs typeface="Arial Narrow" panose="020B0604020202020204" pitchFamily="34" charset="0"/>
            </a:endParaRPr>
          </a:p>
        </p:txBody>
      </p:sp>
    </p:spTree>
    <p:extLst>
      <p:ext uri="{BB962C8B-B14F-4D97-AF65-F5344CB8AC3E}">
        <p14:creationId xmlns:p14="http://schemas.microsoft.com/office/powerpoint/2010/main" val="598218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675C0-1938-7168-D6EF-534645436B1C}"/>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F0BA9B1-F872-3CE9-6BD0-8BA7EAAD32F4}"/>
              </a:ext>
            </a:extLst>
          </p:cNvPr>
          <p:cNvSpPr>
            <a:spLocks noGrp="1"/>
          </p:cNvSpPr>
          <p:nvPr>
            <p:ph type="title"/>
          </p:nvPr>
        </p:nvSpPr>
        <p:spPr/>
        <p:txBody>
          <a:bodyPr/>
          <a:lstStyle/>
          <a:p>
            <a:r>
              <a:rPr lang="en-US" b="1" dirty="0"/>
              <a:t>Business Owners </a:t>
            </a:r>
            <a:r>
              <a:rPr lang="en-US" dirty="0"/>
              <a:t>Want a Strategy that…</a:t>
            </a:r>
          </a:p>
        </p:txBody>
      </p:sp>
      <p:graphicFrame>
        <p:nvGraphicFramePr>
          <p:cNvPr id="2" name="Diagram 1">
            <a:extLst>
              <a:ext uri="{FF2B5EF4-FFF2-40B4-BE49-F238E27FC236}">
                <a16:creationId xmlns:a16="http://schemas.microsoft.com/office/drawing/2014/main" id="{0CD8621E-BEBD-F917-D9E8-3D79DFF58C7C}"/>
              </a:ext>
            </a:extLst>
          </p:cNvPr>
          <p:cNvGraphicFramePr/>
          <p:nvPr>
            <p:extLst>
              <p:ext uri="{D42A27DB-BD31-4B8C-83A1-F6EECF244321}">
                <p14:modId xmlns:p14="http://schemas.microsoft.com/office/powerpoint/2010/main" val="1694783333"/>
              </p:ext>
            </p:extLst>
          </p:nvPr>
        </p:nvGraphicFramePr>
        <p:xfrm>
          <a:off x="2032000" y="121257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Slide Number Placeholder 5">
            <a:extLst>
              <a:ext uri="{FF2B5EF4-FFF2-40B4-BE49-F238E27FC236}">
                <a16:creationId xmlns:a16="http://schemas.microsoft.com/office/drawing/2014/main" id="{55725306-5024-F970-4CCF-373F9B08DB5E}"/>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4184957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434FC-5B8D-903E-FF98-63AF798F319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F0B62AB-8552-EED1-69F9-F22BF1C21060}"/>
              </a:ext>
            </a:extLst>
          </p:cNvPr>
          <p:cNvSpPr>
            <a:spLocks noGrp="1"/>
          </p:cNvSpPr>
          <p:nvPr>
            <p:ph type="title"/>
          </p:nvPr>
        </p:nvSpPr>
        <p:spPr/>
        <p:txBody>
          <a:bodyPr/>
          <a:lstStyle/>
          <a:p>
            <a:r>
              <a:rPr lang="en-US" b="1" dirty="0"/>
              <a:t>Employees </a:t>
            </a:r>
            <a:r>
              <a:rPr lang="en-US" dirty="0"/>
              <a:t>Want a Strategy that…</a:t>
            </a:r>
          </a:p>
        </p:txBody>
      </p:sp>
      <p:graphicFrame>
        <p:nvGraphicFramePr>
          <p:cNvPr id="2" name="Diagram 1">
            <a:extLst>
              <a:ext uri="{FF2B5EF4-FFF2-40B4-BE49-F238E27FC236}">
                <a16:creationId xmlns:a16="http://schemas.microsoft.com/office/drawing/2014/main" id="{B18D75E2-5108-C1C9-C515-5EA1E0C7E75C}"/>
              </a:ext>
            </a:extLst>
          </p:cNvPr>
          <p:cNvGraphicFramePr/>
          <p:nvPr>
            <p:extLst>
              <p:ext uri="{D42A27DB-BD31-4B8C-83A1-F6EECF244321}">
                <p14:modId xmlns:p14="http://schemas.microsoft.com/office/powerpoint/2010/main" val="402432655"/>
              </p:ext>
            </p:extLst>
          </p:nvPr>
        </p:nvGraphicFramePr>
        <p:xfrm>
          <a:off x="2032000" y="121257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5">
            <a:extLst>
              <a:ext uri="{FF2B5EF4-FFF2-40B4-BE49-F238E27FC236}">
                <a16:creationId xmlns:a16="http://schemas.microsoft.com/office/drawing/2014/main" id="{8915371F-5102-6947-4ECC-37903ED640E3}"/>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517064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8C09F-9927-C934-340B-7F782732A19B}"/>
              </a:ext>
            </a:extLst>
          </p:cNvPr>
          <p:cNvSpPr>
            <a:spLocks noGrp="1"/>
          </p:cNvSpPr>
          <p:nvPr>
            <p:ph type="title"/>
          </p:nvPr>
        </p:nvSpPr>
        <p:spPr>
          <a:xfrm>
            <a:off x="457200" y="457200"/>
            <a:ext cx="11274552" cy="501804"/>
          </a:xfrm>
        </p:spPr>
        <p:txBody>
          <a:bodyPr/>
          <a:lstStyle/>
          <a:p>
            <a:r>
              <a:rPr lang="en-US" altLang="en-US" b="0" dirty="0">
                <a:ea typeface="ＭＳ Ｐゴシック" panose="020B0600070205080204" pitchFamily="34" charset="-128"/>
              </a:rPr>
              <a:t>Employee Benefits | </a:t>
            </a:r>
            <a:r>
              <a:rPr lang="en-US" altLang="en-US" dirty="0">
                <a:ea typeface="ＭＳ Ｐゴシック" panose="020B0600070205080204" pitchFamily="34" charset="-128"/>
              </a:rPr>
              <a:t>Strategy Features </a:t>
            </a:r>
            <a:endParaRPr lang="en-US" sz="4000" dirty="0"/>
          </a:p>
        </p:txBody>
      </p:sp>
      <p:sp>
        <p:nvSpPr>
          <p:cNvPr id="3" name="TextBox 2">
            <a:extLst>
              <a:ext uri="{FF2B5EF4-FFF2-40B4-BE49-F238E27FC236}">
                <a16:creationId xmlns:a16="http://schemas.microsoft.com/office/drawing/2014/main" id="{9744209F-FBE2-1648-4162-B3E71110651A}"/>
              </a:ext>
            </a:extLst>
          </p:cNvPr>
          <p:cNvSpPr txBox="1"/>
          <p:nvPr/>
        </p:nvSpPr>
        <p:spPr>
          <a:xfrm>
            <a:off x="3255089" y="2220151"/>
            <a:ext cx="2531590" cy="3139321"/>
          </a:xfrm>
          <a:prstGeom prst="rect">
            <a:avLst/>
          </a:prstGeom>
          <a:noFill/>
        </p:spPr>
        <p:txBody>
          <a:bodyPr wrap="none" rtlCol="0">
            <a:spAutoFit/>
          </a:bodyPr>
          <a:lstStyle/>
          <a:p>
            <a:pPr algn="r">
              <a:spcAft>
                <a:spcPts val="600"/>
              </a:spcAft>
              <a:buClr>
                <a:srgbClr val="006B8C"/>
              </a:buClr>
            </a:pPr>
            <a:r>
              <a:rPr lang="en-US" sz="2400" dirty="0"/>
              <a:t>Tax Deductible</a:t>
            </a:r>
          </a:p>
          <a:p>
            <a:pPr algn="r">
              <a:spcAft>
                <a:spcPts val="600"/>
              </a:spcAft>
              <a:buClr>
                <a:srgbClr val="006B8C"/>
              </a:buClr>
            </a:pPr>
            <a:r>
              <a:rPr lang="en-US" sz="2400" dirty="0"/>
              <a:t>Company-Owned</a:t>
            </a:r>
          </a:p>
          <a:p>
            <a:pPr algn="r">
              <a:spcAft>
                <a:spcPts val="600"/>
              </a:spcAft>
              <a:buClr>
                <a:srgbClr val="006B8C"/>
              </a:buClr>
            </a:pPr>
            <a:r>
              <a:rPr lang="en-US" sz="2400" dirty="0"/>
              <a:t>Easy</a:t>
            </a:r>
          </a:p>
          <a:p>
            <a:pPr algn="r">
              <a:spcAft>
                <a:spcPts val="600"/>
              </a:spcAft>
              <a:buClr>
                <a:srgbClr val="006B8C"/>
              </a:buClr>
            </a:pPr>
            <a:r>
              <a:rPr lang="en-US" sz="2400" dirty="0"/>
              <a:t>Unrestricted</a:t>
            </a:r>
          </a:p>
          <a:p>
            <a:pPr algn="r">
              <a:spcAft>
                <a:spcPts val="600"/>
              </a:spcAft>
              <a:buClr>
                <a:srgbClr val="006B8C"/>
              </a:buClr>
            </a:pPr>
            <a:r>
              <a:rPr lang="en-US" sz="2400" dirty="0"/>
              <a:t>Flexible</a:t>
            </a:r>
          </a:p>
          <a:p>
            <a:pPr algn="r">
              <a:spcAft>
                <a:spcPts val="600"/>
              </a:spcAft>
              <a:buClr>
                <a:srgbClr val="006B8C"/>
              </a:buClr>
            </a:pPr>
            <a:r>
              <a:rPr lang="en-US" sz="2400" dirty="0"/>
              <a:t>Short-Term</a:t>
            </a:r>
          </a:p>
          <a:p>
            <a:pPr algn="r">
              <a:spcAft>
                <a:spcPts val="600"/>
              </a:spcAft>
              <a:buClr>
                <a:srgbClr val="006B8C"/>
              </a:buClr>
            </a:pPr>
            <a:r>
              <a:rPr lang="en-US" sz="2400" dirty="0"/>
              <a:t>Select-Few</a:t>
            </a:r>
          </a:p>
        </p:txBody>
      </p:sp>
      <p:sp>
        <p:nvSpPr>
          <p:cNvPr id="5" name="Arrow: Left-Right 4">
            <a:extLst>
              <a:ext uri="{FF2B5EF4-FFF2-40B4-BE49-F238E27FC236}">
                <a16:creationId xmlns:a16="http://schemas.microsoft.com/office/drawing/2014/main" id="{70F7FBCE-928A-5086-F45E-ACC73274F343}"/>
              </a:ext>
            </a:extLst>
          </p:cNvPr>
          <p:cNvSpPr/>
          <p:nvPr/>
        </p:nvSpPr>
        <p:spPr>
          <a:xfrm>
            <a:off x="911900" y="1169067"/>
            <a:ext cx="10435804" cy="1176276"/>
          </a:xfrm>
          <a:prstGeom prst="leftRightArrow">
            <a:avLst/>
          </a:prstGeom>
          <a:gradFill flip="none" rotWithShape="1">
            <a:gsLst>
              <a:gs pos="98000">
                <a:srgbClr val="006B8C"/>
              </a:gs>
              <a:gs pos="18000">
                <a:srgbClr val="3C9B34"/>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bg2"/>
                </a:solidFill>
              </a:rPr>
              <a:t>Employer Design Considerations</a:t>
            </a:r>
          </a:p>
        </p:txBody>
      </p:sp>
      <p:sp>
        <p:nvSpPr>
          <p:cNvPr id="31" name="TextBox 30">
            <a:extLst>
              <a:ext uri="{FF2B5EF4-FFF2-40B4-BE49-F238E27FC236}">
                <a16:creationId xmlns:a16="http://schemas.microsoft.com/office/drawing/2014/main" id="{C883EFCD-BA72-EADE-08DE-1FDF9ADBD445}"/>
              </a:ext>
            </a:extLst>
          </p:cNvPr>
          <p:cNvSpPr txBox="1"/>
          <p:nvPr/>
        </p:nvSpPr>
        <p:spPr>
          <a:xfrm>
            <a:off x="-1524" y="5560934"/>
            <a:ext cx="12192000" cy="839866"/>
          </a:xfrm>
          <a:prstGeom prst="rect">
            <a:avLst/>
          </a:prstGeom>
          <a:solidFill>
            <a:schemeClr val="bg2">
              <a:lumMod val="95000"/>
            </a:schemeClr>
          </a:solidFill>
          <a:ln>
            <a:noFill/>
          </a:ln>
        </p:spPr>
        <p:txBody>
          <a:bodyPr wrap="none" rtlCol="0" anchor="ctr">
            <a:noAutofit/>
          </a:bodyPr>
          <a:lstStyle/>
          <a:p>
            <a:pPr algn="ctr"/>
            <a:r>
              <a:rPr lang="en-US" sz="2600" dirty="0">
                <a:latin typeface="Aptos ExtraBold" panose="020B0004020202020204" pitchFamily="34" charset="0"/>
              </a:rPr>
              <a:t>What features will effectively recruit, reward, and retain your top talent?</a:t>
            </a:r>
          </a:p>
        </p:txBody>
      </p:sp>
      <p:sp>
        <p:nvSpPr>
          <p:cNvPr id="32" name="TextBox 31">
            <a:extLst>
              <a:ext uri="{FF2B5EF4-FFF2-40B4-BE49-F238E27FC236}">
                <a16:creationId xmlns:a16="http://schemas.microsoft.com/office/drawing/2014/main" id="{86B697DE-F079-DB4E-F937-2E22F7FA0AE7}"/>
              </a:ext>
            </a:extLst>
          </p:cNvPr>
          <p:cNvSpPr txBox="1"/>
          <p:nvPr/>
        </p:nvSpPr>
        <p:spPr>
          <a:xfrm>
            <a:off x="6405322" y="2220151"/>
            <a:ext cx="2555892" cy="3139321"/>
          </a:xfrm>
          <a:prstGeom prst="rect">
            <a:avLst/>
          </a:prstGeom>
          <a:noFill/>
        </p:spPr>
        <p:txBody>
          <a:bodyPr wrap="none" rtlCol="0">
            <a:spAutoFit/>
          </a:bodyPr>
          <a:lstStyle/>
          <a:p>
            <a:pPr>
              <a:spcAft>
                <a:spcPts val="600"/>
              </a:spcAft>
              <a:buClr>
                <a:srgbClr val="3C9B34"/>
              </a:buClr>
            </a:pPr>
            <a:r>
              <a:rPr lang="en-US" sz="2400" dirty="0"/>
              <a:t>Cost Recovery</a:t>
            </a:r>
          </a:p>
          <a:p>
            <a:pPr>
              <a:spcAft>
                <a:spcPts val="600"/>
              </a:spcAft>
              <a:buClr>
                <a:srgbClr val="3C9B34"/>
              </a:buClr>
            </a:pPr>
            <a:r>
              <a:rPr lang="en-US" sz="2400" dirty="0"/>
              <a:t>Employee-Owned</a:t>
            </a:r>
          </a:p>
          <a:p>
            <a:pPr>
              <a:spcAft>
                <a:spcPts val="600"/>
              </a:spcAft>
              <a:buClr>
                <a:srgbClr val="3C9B34"/>
              </a:buClr>
            </a:pPr>
            <a:r>
              <a:rPr lang="en-US" sz="2400" dirty="0"/>
              <a:t>Complex</a:t>
            </a:r>
          </a:p>
          <a:p>
            <a:pPr>
              <a:spcAft>
                <a:spcPts val="600"/>
              </a:spcAft>
              <a:buClr>
                <a:srgbClr val="3C9B34"/>
              </a:buClr>
            </a:pPr>
            <a:r>
              <a:rPr lang="en-US" sz="2400" dirty="0"/>
              <a:t>Restricted</a:t>
            </a:r>
          </a:p>
          <a:p>
            <a:pPr>
              <a:spcAft>
                <a:spcPts val="600"/>
              </a:spcAft>
              <a:buClr>
                <a:srgbClr val="3C9B34"/>
              </a:buClr>
            </a:pPr>
            <a:r>
              <a:rPr lang="en-US" sz="2400" dirty="0"/>
              <a:t>Rigid</a:t>
            </a:r>
          </a:p>
          <a:p>
            <a:pPr>
              <a:spcAft>
                <a:spcPts val="600"/>
              </a:spcAft>
              <a:buClr>
                <a:srgbClr val="3C9B34"/>
              </a:buClr>
            </a:pPr>
            <a:r>
              <a:rPr lang="en-US" sz="2400" dirty="0"/>
              <a:t>Long-Term</a:t>
            </a:r>
          </a:p>
          <a:p>
            <a:pPr>
              <a:spcAft>
                <a:spcPts val="600"/>
              </a:spcAft>
              <a:buClr>
                <a:srgbClr val="3C9B34"/>
              </a:buClr>
            </a:pPr>
            <a:r>
              <a:rPr lang="en-US" sz="2400" dirty="0"/>
              <a:t>For Everyone</a:t>
            </a:r>
            <a:endParaRPr lang="en-US" dirty="0"/>
          </a:p>
        </p:txBody>
      </p:sp>
      <p:sp>
        <p:nvSpPr>
          <p:cNvPr id="33" name="Slide Number Placeholder 5">
            <a:extLst>
              <a:ext uri="{FF2B5EF4-FFF2-40B4-BE49-F238E27FC236}">
                <a16:creationId xmlns:a16="http://schemas.microsoft.com/office/drawing/2014/main" id="{56CD035C-A178-CD53-6ACA-327FD8B14CA5}"/>
              </a:ext>
            </a:extLst>
          </p:cNvPr>
          <p:cNvSpPr txBox="1">
            <a:spLocks/>
          </p:cNvSpPr>
          <p:nvPr/>
        </p:nvSpPr>
        <p:spPr>
          <a:xfrm>
            <a:off x="9534617" y="6477355"/>
            <a:ext cx="2269677" cy="16314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sz="1000" dirty="0">
                <a:solidFill>
                  <a:srgbClr val="B1B3B5"/>
                </a:solidFill>
                <a:latin typeface="Aptos Light" panose="020B0004020202020204" pitchFamily="34" charset="0"/>
              </a:rPr>
              <a:t>© 2025, National Life Group  |  </a:t>
            </a:r>
            <a:fld id="{7100E8EA-2210-4425-A1B5-66FC0BB99DA3}" type="slidenum">
              <a:rPr lang="en-US" sz="1000" smtClean="0">
                <a:solidFill>
                  <a:srgbClr val="B1B3B5"/>
                </a:solidFill>
                <a:latin typeface="Aptos Light" panose="020B0004020202020204" pitchFamily="34" charset="0"/>
              </a:rPr>
              <a:pPr algn="r">
                <a:defRPr/>
              </a:pPr>
              <a:t>12</a:t>
            </a:fld>
            <a:endParaRPr lang="en-US" sz="1000" dirty="0">
              <a:solidFill>
                <a:srgbClr val="B1B3B5"/>
              </a:solidFill>
              <a:latin typeface="Aptos Light" panose="020B0004020202020204" pitchFamily="34" charset="0"/>
            </a:endParaRPr>
          </a:p>
        </p:txBody>
      </p:sp>
    </p:spTree>
    <p:extLst>
      <p:ext uri="{BB962C8B-B14F-4D97-AF65-F5344CB8AC3E}">
        <p14:creationId xmlns:p14="http://schemas.microsoft.com/office/powerpoint/2010/main" val="2352258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15BD6-64B0-A8DC-039A-BD3DE20DD3A7}"/>
            </a:ext>
          </a:extLst>
        </p:cNvPr>
        <p:cNvGrpSpPr/>
        <p:nvPr/>
      </p:nvGrpSpPr>
      <p:grpSpPr>
        <a:xfrm>
          <a:off x="0" y="0"/>
          <a:ext cx="0" cy="0"/>
          <a:chOff x="0" y="0"/>
          <a:chExt cx="0" cy="0"/>
        </a:xfrm>
      </p:grpSpPr>
      <p:sp>
        <p:nvSpPr>
          <p:cNvPr id="3" name="Text Placeholder 7">
            <a:extLst>
              <a:ext uri="{FF2B5EF4-FFF2-40B4-BE49-F238E27FC236}">
                <a16:creationId xmlns:a16="http://schemas.microsoft.com/office/drawing/2014/main" id="{1FDF7A2D-D72A-1420-A068-CCCF7239C090}"/>
              </a:ext>
            </a:extLst>
          </p:cNvPr>
          <p:cNvSpPr txBox="1">
            <a:spLocks/>
          </p:cNvSpPr>
          <p:nvPr/>
        </p:nvSpPr>
        <p:spPr>
          <a:xfrm>
            <a:off x="302305" y="2319262"/>
            <a:ext cx="3749040" cy="3474720"/>
          </a:xfrm>
          <a:prstGeom prst="rect">
            <a:avLst/>
          </a:prstGeom>
          <a:solidFill>
            <a:schemeClr val="bg1">
              <a:alpha val="35000"/>
            </a:schemeClr>
          </a:solidFill>
        </p:spPr>
        <p:txBody>
          <a:bodyPr vert="horz" lIns="91440" tIns="91440" rIns="91440" bIns="91440" rtlCol="0" anchor="t">
            <a:noAutofit/>
          </a:bodyPr>
          <a:lstStyle>
            <a:defPPr>
              <a:defRPr lang="en-US"/>
            </a:defPPr>
            <a:lvl1pPr indent="0" algn="ctr">
              <a:lnSpc>
                <a:spcPct val="90000"/>
              </a:lnSpc>
              <a:spcBef>
                <a:spcPts val="0"/>
              </a:spcBef>
              <a:buClr>
                <a:schemeClr val="accent1"/>
              </a:buClr>
              <a:buFont typeface="Arial" panose="020B0604020202020204" pitchFamily="34" charset="0"/>
              <a:buNone/>
              <a:defRPr>
                <a:latin typeface="Aptos ExtraBold" panose="020B0004020202020204" pitchFamily="34" charset="0"/>
              </a:defRPr>
            </a:lvl1pPr>
            <a:lvl2pPr marL="285750" indent="0">
              <a:lnSpc>
                <a:spcPct val="90000"/>
              </a:lnSpc>
              <a:spcBef>
                <a:spcPts val="500"/>
              </a:spcBef>
              <a:buFont typeface="Arial" panose="020B0604020202020204" pitchFamily="34" charset="0"/>
              <a:buNone/>
              <a:tabLst/>
              <a:defRPr sz="2000"/>
            </a:lvl2pPr>
            <a:lvl3pPr marL="808038" indent="-236538">
              <a:lnSpc>
                <a:spcPct val="90000"/>
              </a:lnSpc>
              <a:spcBef>
                <a:spcPts val="500"/>
              </a:spcBef>
              <a:buFont typeface="Arial" panose="020B0604020202020204" pitchFamily="34" charset="0"/>
              <a:buChar char="•"/>
              <a:tabLst/>
            </a:lvl3pPr>
            <a:lvl4pPr marL="1031875" indent="-223838">
              <a:lnSpc>
                <a:spcPct val="90000"/>
              </a:lnSpc>
              <a:spcBef>
                <a:spcPts val="500"/>
              </a:spcBef>
              <a:buFont typeface="Arial" panose="020B0604020202020204" pitchFamily="34" charset="0"/>
              <a:buChar char="•"/>
              <a:tabLst/>
            </a:lvl4pPr>
            <a:lvl5pPr marL="1257300" indent="-225425">
              <a:lnSpc>
                <a:spcPct val="90000"/>
              </a:lnSpc>
              <a:spcBef>
                <a:spcPts val="500"/>
              </a:spcBef>
              <a:buFont typeface="Arial" panose="020B0604020202020204" pitchFamily="34" charset="0"/>
              <a:buChar char="•"/>
              <a:tabLst/>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defTabSz="914400" rtl="0" eaLnBrk="1" fontAlgn="auto" latinLnBrk="0" hangingPunct="1">
              <a:lnSpc>
                <a:spcPct val="100000"/>
              </a:lnSpc>
              <a:buClr>
                <a:srgbClr val="3C9B34"/>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006B8C"/>
              </a:solidFill>
              <a:effectLst/>
              <a:uLnTx/>
              <a:uFillTx/>
              <a:latin typeface="Aptos ExtraBold" panose="020B0004020202020204" pitchFamily="34" charset="0"/>
              <a:ea typeface="+mn-ea"/>
              <a:cs typeface="+mn-cs"/>
            </a:endParaRPr>
          </a:p>
          <a:p>
            <a:pPr marL="0" marR="0" lvl="0" indent="0" defTabSz="914400" rtl="0" eaLnBrk="1" fontAlgn="auto" latinLnBrk="0" hangingPunct="1">
              <a:lnSpc>
                <a:spcPct val="100000"/>
              </a:lnSpc>
              <a:buClr>
                <a:srgbClr val="3C9B34"/>
              </a:buClr>
              <a:buSzTx/>
              <a:buFont typeface="Arial" panose="020B0604020202020204" pitchFamily="34" charset="0"/>
              <a:buNone/>
              <a:tabLst/>
              <a:defRPr/>
            </a:pPr>
            <a:endParaRPr lang="en-US" sz="2000" dirty="0">
              <a:solidFill>
                <a:srgbClr val="006B8C"/>
              </a:solidFill>
            </a:endParaRPr>
          </a:p>
          <a:p>
            <a:pPr marL="0" marR="0" lvl="0" indent="0" defTabSz="914400" rtl="0" eaLnBrk="1" fontAlgn="auto" latinLnBrk="0" hangingPunct="1">
              <a:lnSpc>
                <a:spcPct val="100000"/>
              </a:lnSpc>
              <a:buClr>
                <a:srgbClr val="3C9B34"/>
              </a:buClr>
              <a:buSzTx/>
              <a:buFont typeface="Arial" panose="020B0604020202020204" pitchFamily="34" charset="0"/>
              <a:buNone/>
              <a:tabLst/>
              <a:defRPr/>
            </a:pPr>
            <a:endParaRPr lang="en-US" sz="2000" dirty="0">
              <a:solidFill>
                <a:srgbClr val="006B8C"/>
              </a:solidFill>
            </a:endParaRPr>
          </a:p>
          <a:p>
            <a:pPr marL="0" marR="0" lvl="0" indent="0" algn="l" defTabSz="914400" rtl="0" eaLnBrk="1" fontAlgn="auto" latinLnBrk="0" hangingPunct="1">
              <a:lnSpc>
                <a:spcPct val="100000"/>
              </a:lnSpc>
              <a:buClr>
                <a:srgbClr val="3C9B34"/>
              </a:buClr>
              <a:buSzTx/>
              <a:buFont typeface="Arial" panose="020B0604020202020204" pitchFamily="34" charset="0"/>
              <a:buNone/>
              <a:tabLst/>
              <a:defRPr/>
            </a:pPr>
            <a:r>
              <a:rPr kumimoji="0" lang="en-US" sz="2000" b="0" i="0" u="none" strike="noStrike" kern="1200" cap="none" spc="0" normalizeH="0" baseline="0" noProof="0" dirty="0">
                <a:ln>
                  <a:noFill/>
                </a:ln>
                <a:solidFill>
                  <a:srgbClr val="006B8C"/>
                </a:solidFill>
                <a:effectLst/>
                <a:uLnTx/>
                <a:uFillTx/>
                <a:latin typeface="Aptos ExtraBold" panose="020B0004020202020204" pitchFamily="34" charset="0"/>
                <a:ea typeface="+mn-ea"/>
                <a:cs typeface="+mn-cs"/>
              </a:rPr>
              <a:t>Earner:</a:t>
            </a:r>
          </a:p>
          <a:p>
            <a:pPr marL="0" marR="0" lvl="0" indent="0" algn="l" defTabSz="914400" rtl="0" eaLnBrk="1" fontAlgn="auto" latinLnBrk="0" hangingPunct="1">
              <a:lnSpc>
                <a:spcPct val="100000"/>
              </a:lnSpc>
              <a:buClr>
                <a:srgbClr val="3C9B34"/>
              </a:buClr>
              <a:buSzTx/>
              <a:buFont typeface="Arial" panose="020B0604020202020204" pitchFamily="34" charset="0"/>
              <a:buNone/>
              <a:tabLst/>
              <a:defRPr/>
            </a:pPr>
            <a:r>
              <a:rPr kumimoji="0" lang="en-US" sz="2000" b="0" i="0" u="none" strike="noStrike" kern="1200" cap="none" spc="0" normalizeH="0" baseline="0" noProof="0" dirty="0">
                <a:ln>
                  <a:noFill/>
                </a:ln>
                <a:solidFill>
                  <a:srgbClr val="006B8C"/>
                </a:solidFill>
                <a:effectLst/>
                <a:uLnTx/>
                <a:uFillTx/>
                <a:latin typeface="Aptos ExtraBold" panose="020B0004020202020204" pitchFamily="34" charset="0"/>
                <a:ea typeface="+mn-ea"/>
                <a:cs typeface="+mn-cs"/>
              </a:rPr>
              <a:t>Sales Manager</a:t>
            </a:r>
          </a:p>
          <a:p>
            <a:pPr marL="285750" marR="0" lvl="0" indent="-285750" algn="l" defTabSz="914400" rtl="0" eaLnBrk="1" fontAlgn="auto" latinLnBrk="0" hangingPunct="1">
              <a:lnSpc>
                <a:spcPct val="100000"/>
              </a:lnSpc>
              <a:spcBef>
                <a:spcPts val="600"/>
              </a:spcBef>
              <a:spcAft>
                <a:spcPts val="300"/>
              </a:spcAft>
              <a:buClr>
                <a:srgbClr val="006B8C"/>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414041"/>
                </a:solidFill>
                <a:effectLst/>
                <a:uLnTx/>
                <a:uFillTx/>
                <a:latin typeface="+mn-lt"/>
                <a:ea typeface="+mn-ea"/>
                <a:cs typeface="+mn-cs"/>
              </a:rPr>
              <a:t>High energy and driven</a:t>
            </a:r>
          </a:p>
          <a:p>
            <a:pPr marL="285750" marR="0" lvl="0" indent="-285750" algn="l" defTabSz="914400" rtl="0" eaLnBrk="1" fontAlgn="auto" latinLnBrk="0" hangingPunct="1">
              <a:lnSpc>
                <a:spcPct val="100000"/>
              </a:lnSpc>
              <a:spcBef>
                <a:spcPts val="600"/>
              </a:spcBef>
              <a:spcAft>
                <a:spcPts val="300"/>
              </a:spcAft>
              <a:buClr>
                <a:srgbClr val="006B8C"/>
              </a:buClr>
              <a:buSzTx/>
              <a:buFont typeface="Arial" panose="020B0604020202020204" pitchFamily="34" charset="0"/>
              <a:buChar char="•"/>
              <a:tabLst/>
              <a:defRPr/>
            </a:pPr>
            <a:r>
              <a:rPr lang="en-US" dirty="0">
                <a:solidFill>
                  <a:srgbClr val="414041"/>
                </a:solidFill>
                <a:latin typeface="+mn-lt"/>
              </a:rPr>
              <a:t>Responsible for majority of </a:t>
            </a:r>
            <a:r>
              <a:rPr kumimoji="0" lang="en-US" sz="1800" b="0" i="0" u="none" strike="noStrike" kern="1200" cap="none" spc="0" normalizeH="0" baseline="0" noProof="0" dirty="0">
                <a:ln>
                  <a:noFill/>
                </a:ln>
                <a:solidFill>
                  <a:srgbClr val="414041"/>
                </a:solidFill>
                <a:effectLst/>
                <a:uLnTx/>
                <a:uFillTx/>
                <a:latin typeface="+mn-lt"/>
                <a:ea typeface="+mn-ea"/>
                <a:cs typeface="+mn-cs"/>
              </a:rPr>
              <a:t>sales production</a:t>
            </a:r>
          </a:p>
          <a:p>
            <a:pPr marL="285750" marR="0" lvl="0" indent="-285750" algn="l" defTabSz="914400" rtl="0" eaLnBrk="1" fontAlgn="auto" latinLnBrk="0" hangingPunct="1">
              <a:lnSpc>
                <a:spcPct val="100000"/>
              </a:lnSpc>
              <a:spcBef>
                <a:spcPts val="600"/>
              </a:spcBef>
              <a:spcAft>
                <a:spcPts val="300"/>
              </a:spcAft>
              <a:buClr>
                <a:srgbClr val="006B8C"/>
              </a:buClr>
              <a:buSzTx/>
              <a:buFont typeface="Arial" panose="020B0604020202020204" pitchFamily="34" charset="0"/>
              <a:buChar char="•"/>
              <a:tabLst/>
              <a:defRPr/>
            </a:pPr>
            <a:r>
              <a:rPr lang="en-US" dirty="0">
                <a:latin typeface="+mn-lt"/>
              </a:rPr>
              <a:t>Emerging employee</a:t>
            </a:r>
          </a:p>
        </p:txBody>
      </p:sp>
      <p:sp>
        <p:nvSpPr>
          <p:cNvPr id="6" name="Slide Number Placeholder 5">
            <a:extLst>
              <a:ext uri="{FF2B5EF4-FFF2-40B4-BE49-F238E27FC236}">
                <a16:creationId xmlns:a16="http://schemas.microsoft.com/office/drawing/2014/main" id="{B501FA49-4D96-07BA-1477-5AB68CEC2C5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641A575A-0366-0A69-93FE-5AA507DC9047}"/>
              </a:ext>
            </a:extLst>
          </p:cNvPr>
          <p:cNvSpPr>
            <a:spLocks noGrp="1"/>
          </p:cNvSpPr>
          <p:nvPr>
            <p:ph type="title"/>
          </p:nvPr>
        </p:nvSpPr>
        <p:spPr/>
        <p:txBody>
          <a:bodyPr/>
          <a:lstStyle/>
          <a:p>
            <a:r>
              <a:rPr lang="en-US" dirty="0"/>
              <a:t>Meet </a:t>
            </a:r>
            <a:r>
              <a:rPr lang="en-US" b="1" dirty="0"/>
              <a:t>Three Employees </a:t>
            </a:r>
            <a:r>
              <a:rPr lang="en-US" dirty="0"/>
              <a:t>at Innovations, Inc.</a:t>
            </a:r>
          </a:p>
        </p:txBody>
      </p:sp>
      <p:sp>
        <p:nvSpPr>
          <p:cNvPr id="15" name="TextBox 14">
            <a:extLst>
              <a:ext uri="{FF2B5EF4-FFF2-40B4-BE49-F238E27FC236}">
                <a16:creationId xmlns:a16="http://schemas.microsoft.com/office/drawing/2014/main" id="{5AD316C5-02C3-3D12-7E3A-0570CF390FEE}"/>
              </a:ext>
            </a:extLst>
          </p:cNvPr>
          <p:cNvSpPr txBox="1"/>
          <p:nvPr/>
        </p:nvSpPr>
        <p:spPr>
          <a:xfrm>
            <a:off x="1380353" y="6400800"/>
            <a:ext cx="5016245"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2400"/>
              </a:spcBef>
              <a:spcAft>
                <a:spcPts val="2400"/>
              </a:spcAft>
              <a:buClrTx/>
              <a:buSzTx/>
              <a:buFontTx/>
              <a:buNone/>
              <a:tabLst/>
              <a:defRPr/>
            </a:pPr>
            <a:r>
              <a:rPr kumimoji="0" lang="en-US" sz="1200" b="0" i="0" u="none" strike="noStrike" kern="1200" cap="none" spc="0" normalizeH="0" baseline="0" noProof="0" dirty="0">
                <a:ln>
                  <a:noFill/>
                </a:ln>
                <a:solidFill>
                  <a:srgbClr val="414041"/>
                </a:solidFill>
                <a:effectLst/>
                <a:uLnTx/>
                <a:uFillTx/>
                <a:latin typeface="Aptos" panose="02110004020202020204"/>
                <a:ea typeface="+mn-ea"/>
                <a:cs typeface="+mn-cs"/>
              </a:rPr>
              <a:t>These are hypothetical examples and are not the stories of actual clients.</a:t>
            </a:r>
            <a:endParaRPr kumimoji="0" lang="en-US" sz="1200" b="0" i="1" u="none" strike="noStrike" kern="1200" cap="none" spc="0" normalizeH="0" baseline="0" noProof="0" dirty="0">
              <a:ln>
                <a:noFill/>
              </a:ln>
              <a:solidFill>
                <a:srgbClr val="414041"/>
              </a:solidFill>
              <a:effectLst/>
              <a:uLnTx/>
              <a:uFillTx/>
              <a:latin typeface="Aptos" panose="02110004020202020204"/>
              <a:ea typeface="+mn-ea"/>
              <a:cs typeface="+mn-cs"/>
            </a:endParaRPr>
          </a:p>
        </p:txBody>
      </p:sp>
      <p:pic>
        <p:nvPicPr>
          <p:cNvPr id="2" name="Graphic 1">
            <a:extLst>
              <a:ext uri="{FF2B5EF4-FFF2-40B4-BE49-F238E27FC236}">
                <a16:creationId xmlns:a16="http://schemas.microsoft.com/office/drawing/2014/main" id="{C421163D-4744-1435-0BF5-A1E3D6B0E3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9200" y="1227908"/>
            <a:ext cx="1202132" cy="1202132"/>
          </a:xfrm>
          <a:prstGeom prst="rect">
            <a:avLst/>
          </a:prstGeom>
        </p:spPr>
      </p:pic>
      <p:pic>
        <p:nvPicPr>
          <p:cNvPr id="7" name="Graphic 6">
            <a:extLst>
              <a:ext uri="{FF2B5EF4-FFF2-40B4-BE49-F238E27FC236}">
                <a16:creationId xmlns:a16="http://schemas.microsoft.com/office/drawing/2014/main" id="{7916F132-536A-D768-C035-12BB79D537B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09808" y="1227908"/>
            <a:ext cx="1202132" cy="1202132"/>
          </a:xfrm>
          <a:prstGeom prst="rect">
            <a:avLst/>
          </a:prstGeom>
        </p:spPr>
      </p:pic>
      <p:pic>
        <p:nvPicPr>
          <p:cNvPr id="9" name="Graphic 8">
            <a:extLst>
              <a:ext uri="{FF2B5EF4-FFF2-40B4-BE49-F238E27FC236}">
                <a16:creationId xmlns:a16="http://schemas.microsoft.com/office/drawing/2014/main" id="{543CF08D-75F2-952B-6067-D27413292E9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287446" y="1227908"/>
            <a:ext cx="1202132" cy="1202132"/>
          </a:xfrm>
          <a:prstGeom prst="rect">
            <a:avLst/>
          </a:prstGeom>
        </p:spPr>
      </p:pic>
      <p:sp>
        <p:nvSpPr>
          <p:cNvPr id="10" name="Text Placeholder 7">
            <a:extLst>
              <a:ext uri="{FF2B5EF4-FFF2-40B4-BE49-F238E27FC236}">
                <a16:creationId xmlns:a16="http://schemas.microsoft.com/office/drawing/2014/main" id="{C42DDAE3-91BE-7766-6C02-1B43527AD187}"/>
              </a:ext>
            </a:extLst>
          </p:cNvPr>
          <p:cNvSpPr txBox="1">
            <a:spLocks/>
          </p:cNvSpPr>
          <p:nvPr/>
        </p:nvSpPr>
        <p:spPr>
          <a:xfrm>
            <a:off x="4221480" y="2319262"/>
            <a:ext cx="3749040" cy="3474720"/>
          </a:xfrm>
          <a:prstGeom prst="rect">
            <a:avLst/>
          </a:prstGeom>
          <a:solidFill>
            <a:schemeClr val="bg1">
              <a:alpha val="35000"/>
            </a:schemeClr>
          </a:solidFill>
        </p:spPr>
        <p:txBody>
          <a:bodyPr vert="horz" lIns="91440" tIns="91440" rIns="91440" bIns="91440" rtlCol="0" anchor="t">
            <a:noAutofit/>
          </a:bodyPr>
          <a:lstStyle>
            <a:defPPr>
              <a:defRPr lang="en-US"/>
            </a:defPPr>
            <a:lvl1pPr indent="0" algn="ctr">
              <a:lnSpc>
                <a:spcPct val="90000"/>
              </a:lnSpc>
              <a:spcBef>
                <a:spcPts val="0"/>
              </a:spcBef>
              <a:buClr>
                <a:schemeClr val="accent1"/>
              </a:buClr>
              <a:buFont typeface="Arial" panose="020B0604020202020204" pitchFamily="34" charset="0"/>
              <a:buNone/>
              <a:defRPr>
                <a:latin typeface="Aptos ExtraBold" panose="020B0004020202020204" pitchFamily="34" charset="0"/>
              </a:defRPr>
            </a:lvl1pPr>
            <a:lvl2pPr marL="285750" indent="0">
              <a:lnSpc>
                <a:spcPct val="90000"/>
              </a:lnSpc>
              <a:spcBef>
                <a:spcPts val="500"/>
              </a:spcBef>
              <a:buFont typeface="Arial" panose="020B0604020202020204" pitchFamily="34" charset="0"/>
              <a:buNone/>
              <a:tabLst/>
              <a:defRPr sz="2000"/>
            </a:lvl2pPr>
            <a:lvl3pPr marL="808038" indent="-236538">
              <a:lnSpc>
                <a:spcPct val="90000"/>
              </a:lnSpc>
              <a:spcBef>
                <a:spcPts val="500"/>
              </a:spcBef>
              <a:buFont typeface="Arial" panose="020B0604020202020204" pitchFamily="34" charset="0"/>
              <a:buChar char="•"/>
              <a:tabLst/>
            </a:lvl3pPr>
            <a:lvl4pPr marL="1031875" indent="-223838">
              <a:lnSpc>
                <a:spcPct val="90000"/>
              </a:lnSpc>
              <a:spcBef>
                <a:spcPts val="500"/>
              </a:spcBef>
              <a:buFont typeface="Arial" panose="020B0604020202020204" pitchFamily="34" charset="0"/>
              <a:buChar char="•"/>
              <a:tabLst/>
            </a:lvl4pPr>
            <a:lvl5pPr marL="1257300" indent="-225425">
              <a:lnSpc>
                <a:spcPct val="90000"/>
              </a:lnSpc>
              <a:spcBef>
                <a:spcPts val="500"/>
              </a:spcBef>
              <a:buFont typeface="Arial" panose="020B0604020202020204" pitchFamily="34" charset="0"/>
              <a:buChar char="•"/>
              <a:tabLst/>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574675" marR="0" lvl="0" algn="l" defTabSz="914400" rtl="0" eaLnBrk="1" fontAlgn="auto" latinLnBrk="0" hangingPunct="1">
              <a:lnSpc>
                <a:spcPct val="100000"/>
              </a:lnSpc>
              <a:buClr>
                <a:srgbClr val="3C9B34"/>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00A89E"/>
              </a:solidFill>
              <a:effectLst/>
              <a:uLnTx/>
              <a:uFillTx/>
              <a:latin typeface="Aptos ExtraBold" panose="020B0004020202020204" pitchFamily="34" charset="0"/>
              <a:ea typeface="+mn-ea"/>
              <a:cs typeface="+mn-cs"/>
            </a:endParaRPr>
          </a:p>
          <a:p>
            <a:pPr marR="0" lvl="0" defTabSz="914400" rtl="0" eaLnBrk="1" fontAlgn="auto" latinLnBrk="0" hangingPunct="1">
              <a:lnSpc>
                <a:spcPct val="100000"/>
              </a:lnSpc>
              <a:buClr>
                <a:srgbClr val="3C9B34"/>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00A89E"/>
              </a:solidFill>
              <a:effectLst/>
              <a:uLnTx/>
              <a:uFillTx/>
              <a:latin typeface="Aptos ExtraBold" panose="020B0004020202020204" pitchFamily="34" charset="0"/>
              <a:ea typeface="+mn-ea"/>
              <a:cs typeface="+mn-cs"/>
            </a:endParaRPr>
          </a:p>
          <a:p>
            <a:pPr marR="0" lvl="0" defTabSz="914400" rtl="0" eaLnBrk="1" fontAlgn="auto" latinLnBrk="0" hangingPunct="1">
              <a:lnSpc>
                <a:spcPct val="100000"/>
              </a:lnSpc>
              <a:buClr>
                <a:srgbClr val="3C9B34"/>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00A89E"/>
              </a:solidFill>
              <a:effectLst/>
              <a:uLnTx/>
              <a:uFillTx/>
              <a:latin typeface="Aptos ExtraBold" panose="020B0004020202020204" pitchFamily="34" charset="0"/>
              <a:ea typeface="+mn-ea"/>
              <a:cs typeface="+mn-cs"/>
            </a:endParaRPr>
          </a:p>
          <a:p>
            <a:pPr marR="0" lvl="0" algn="l" defTabSz="914400" rtl="0" eaLnBrk="1" fontAlgn="auto" latinLnBrk="0" hangingPunct="1">
              <a:lnSpc>
                <a:spcPct val="100000"/>
              </a:lnSpc>
              <a:buClr>
                <a:srgbClr val="3C9B34"/>
              </a:buClr>
              <a:buSzTx/>
              <a:buFont typeface="Arial" panose="020B0604020202020204" pitchFamily="34" charset="0"/>
              <a:buNone/>
              <a:tabLst/>
              <a:defRPr/>
            </a:pPr>
            <a:r>
              <a:rPr kumimoji="0" lang="en-US" sz="2000" b="0" i="0" u="none" strike="noStrike" kern="1200" cap="none" spc="0" normalizeH="0" baseline="0" noProof="0" dirty="0">
                <a:ln>
                  <a:noFill/>
                </a:ln>
                <a:solidFill>
                  <a:srgbClr val="00A89E"/>
                </a:solidFill>
                <a:effectLst/>
                <a:uLnTx/>
                <a:uFillTx/>
                <a:latin typeface="Aptos ExtraBold" panose="020B0004020202020204" pitchFamily="34" charset="0"/>
                <a:ea typeface="+mn-ea"/>
                <a:cs typeface="+mn-cs"/>
              </a:rPr>
              <a:t>Decision </a:t>
            </a:r>
            <a:r>
              <a:rPr lang="en-US" sz="2000" dirty="0">
                <a:solidFill>
                  <a:srgbClr val="00A89E"/>
                </a:solidFill>
              </a:rPr>
              <a:t>Maker:</a:t>
            </a:r>
          </a:p>
          <a:p>
            <a:pPr marR="0" lvl="0" algn="l" defTabSz="914400" rtl="0" eaLnBrk="1" fontAlgn="auto" latinLnBrk="0" hangingPunct="1">
              <a:lnSpc>
                <a:spcPct val="100000"/>
              </a:lnSpc>
              <a:buClr>
                <a:srgbClr val="3C9B34"/>
              </a:buClr>
              <a:buSzTx/>
              <a:buFont typeface="Arial" panose="020B0604020202020204" pitchFamily="34" charset="0"/>
              <a:buNone/>
              <a:tabLst/>
              <a:defRPr/>
            </a:pPr>
            <a:r>
              <a:rPr kumimoji="0" lang="en-US" sz="2000" b="0" i="0" u="none" strike="noStrike" kern="1200" cap="none" spc="0" normalizeH="0" baseline="0" noProof="0" dirty="0">
                <a:ln>
                  <a:noFill/>
                </a:ln>
                <a:solidFill>
                  <a:srgbClr val="00A89E"/>
                </a:solidFill>
                <a:effectLst/>
                <a:uLnTx/>
                <a:uFillTx/>
                <a:latin typeface="Aptos ExtraBold" panose="020B0004020202020204" pitchFamily="34" charset="0"/>
                <a:ea typeface="+mn-ea"/>
                <a:cs typeface="+mn-cs"/>
              </a:rPr>
              <a:t>Manager of Operations</a:t>
            </a:r>
          </a:p>
          <a:p>
            <a:pPr marL="285750" indent="-285750" algn="l">
              <a:lnSpc>
                <a:spcPct val="100000"/>
              </a:lnSpc>
              <a:spcBef>
                <a:spcPts val="600"/>
              </a:spcBef>
              <a:spcAft>
                <a:spcPts val="300"/>
              </a:spcAft>
              <a:buClr>
                <a:srgbClr val="00A89E"/>
              </a:buClr>
              <a:buFont typeface="Arial" panose="020B0604020202020204" pitchFamily="34" charset="0"/>
              <a:buChar char="•"/>
            </a:pPr>
            <a:r>
              <a:rPr lang="en-US" dirty="0">
                <a:solidFill>
                  <a:srgbClr val="414041"/>
                </a:solidFill>
                <a:latin typeface="+mn-lt"/>
              </a:rPr>
              <a:t>Strong team leader</a:t>
            </a:r>
          </a:p>
          <a:p>
            <a:pPr marL="285750" indent="-285750" algn="l">
              <a:lnSpc>
                <a:spcPct val="100000"/>
              </a:lnSpc>
              <a:spcBef>
                <a:spcPts val="600"/>
              </a:spcBef>
              <a:spcAft>
                <a:spcPts val="300"/>
              </a:spcAft>
              <a:buClr>
                <a:srgbClr val="00A89E"/>
              </a:buClr>
              <a:buFont typeface="Arial" panose="020B0604020202020204" pitchFamily="34" charset="0"/>
              <a:buChar char="•"/>
            </a:pPr>
            <a:r>
              <a:rPr lang="en-US" dirty="0">
                <a:solidFill>
                  <a:srgbClr val="414041"/>
                </a:solidFill>
                <a:latin typeface="+mn-lt"/>
              </a:rPr>
              <a:t>Always looking for innovative, cost saving strategies</a:t>
            </a:r>
          </a:p>
          <a:p>
            <a:pPr marL="285750" indent="-285750" algn="l">
              <a:lnSpc>
                <a:spcPct val="100000"/>
              </a:lnSpc>
              <a:spcBef>
                <a:spcPts val="600"/>
              </a:spcBef>
              <a:spcAft>
                <a:spcPts val="300"/>
              </a:spcAft>
              <a:buClr>
                <a:srgbClr val="00A89E"/>
              </a:buClr>
              <a:buFont typeface="Arial" panose="020B0604020202020204" pitchFamily="34" charset="0"/>
              <a:buChar char="•"/>
            </a:pPr>
            <a:r>
              <a:rPr lang="en-US" dirty="0">
                <a:latin typeface="+mn-lt"/>
              </a:rPr>
              <a:t>Valued employee</a:t>
            </a:r>
          </a:p>
        </p:txBody>
      </p:sp>
      <p:sp>
        <p:nvSpPr>
          <p:cNvPr id="12" name="Text Placeholder 7">
            <a:extLst>
              <a:ext uri="{FF2B5EF4-FFF2-40B4-BE49-F238E27FC236}">
                <a16:creationId xmlns:a16="http://schemas.microsoft.com/office/drawing/2014/main" id="{C17081F0-F4B0-A3DA-C8AF-E7C5C45D2E5D}"/>
              </a:ext>
            </a:extLst>
          </p:cNvPr>
          <p:cNvSpPr txBox="1">
            <a:spLocks/>
          </p:cNvSpPr>
          <p:nvPr/>
        </p:nvSpPr>
        <p:spPr>
          <a:xfrm>
            <a:off x="8141074" y="2319262"/>
            <a:ext cx="3749040" cy="3474720"/>
          </a:xfrm>
          <a:prstGeom prst="rect">
            <a:avLst/>
          </a:prstGeom>
          <a:solidFill>
            <a:schemeClr val="bg1">
              <a:alpha val="35000"/>
            </a:schemeClr>
          </a:solidFill>
        </p:spPr>
        <p:txBody>
          <a:bodyPr vert="horz" lIns="91440" tIns="91440" rIns="91440" bIns="91440" rtlCol="0" anchor="t">
            <a:noAutofit/>
          </a:bodyPr>
          <a:lstStyle>
            <a:defPPr>
              <a:defRPr lang="en-US"/>
            </a:defPPr>
            <a:lvl1pPr indent="0" algn="ctr">
              <a:lnSpc>
                <a:spcPct val="90000"/>
              </a:lnSpc>
              <a:spcBef>
                <a:spcPts val="0"/>
              </a:spcBef>
              <a:buClr>
                <a:schemeClr val="accent1"/>
              </a:buClr>
              <a:buFont typeface="Arial" panose="020B0604020202020204" pitchFamily="34" charset="0"/>
              <a:buNone/>
              <a:defRPr>
                <a:latin typeface="Aptos ExtraBold" panose="020B0004020202020204" pitchFamily="34" charset="0"/>
              </a:defRPr>
            </a:lvl1pPr>
            <a:lvl2pPr marL="285750" indent="0">
              <a:lnSpc>
                <a:spcPct val="90000"/>
              </a:lnSpc>
              <a:spcBef>
                <a:spcPts val="500"/>
              </a:spcBef>
              <a:buFont typeface="Arial" panose="020B0604020202020204" pitchFamily="34" charset="0"/>
              <a:buNone/>
              <a:tabLst/>
              <a:defRPr sz="2000"/>
            </a:lvl2pPr>
            <a:lvl3pPr marL="808038" indent="-236538">
              <a:lnSpc>
                <a:spcPct val="90000"/>
              </a:lnSpc>
              <a:spcBef>
                <a:spcPts val="500"/>
              </a:spcBef>
              <a:buFont typeface="Arial" panose="020B0604020202020204" pitchFamily="34" charset="0"/>
              <a:buChar char="•"/>
              <a:tabLst/>
            </a:lvl3pPr>
            <a:lvl4pPr marL="1031875" indent="-223838">
              <a:lnSpc>
                <a:spcPct val="90000"/>
              </a:lnSpc>
              <a:spcBef>
                <a:spcPts val="500"/>
              </a:spcBef>
              <a:buFont typeface="Arial" panose="020B0604020202020204" pitchFamily="34" charset="0"/>
              <a:buChar char="•"/>
              <a:tabLst/>
            </a:lvl4pPr>
            <a:lvl5pPr marL="1257300" indent="-225425">
              <a:lnSpc>
                <a:spcPct val="90000"/>
              </a:lnSpc>
              <a:spcBef>
                <a:spcPts val="500"/>
              </a:spcBef>
              <a:buFont typeface="Arial" panose="020B0604020202020204" pitchFamily="34" charset="0"/>
              <a:buChar char="•"/>
              <a:tabLst/>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buClr>
                <a:srgbClr val="3C9B34"/>
              </a:buClr>
              <a:buSzTx/>
              <a:buFont typeface="Arial" panose="020B0604020202020204" pitchFamily="34" charset="0"/>
              <a:buNone/>
              <a:tabLst/>
              <a:defRPr/>
            </a:pPr>
            <a:endParaRPr lang="en-US" sz="2000" dirty="0">
              <a:solidFill>
                <a:srgbClr val="784790"/>
              </a:solidFill>
            </a:endParaRPr>
          </a:p>
          <a:p>
            <a:pPr marL="0" marR="0" lvl="0" indent="0" algn="l" defTabSz="914400" rtl="0" eaLnBrk="1" fontAlgn="auto" latinLnBrk="0" hangingPunct="1">
              <a:lnSpc>
                <a:spcPct val="100000"/>
              </a:lnSpc>
              <a:buClr>
                <a:srgbClr val="3C9B34"/>
              </a:buClr>
              <a:buSzTx/>
              <a:buFont typeface="Arial" panose="020B0604020202020204" pitchFamily="34" charset="0"/>
              <a:buNone/>
              <a:tabLst/>
              <a:defRPr/>
            </a:pPr>
            <a:endParaRPr lang="en-US" sz="2000" dirty="0">
              <a:solidFill>
                <a:srgbClr val="784790"/>
              </a:solidFill>
            </a:endParaRPr>
          </a:p>
          <a:p>
            <a:pPr marL="0" marR="0" lvl="0" indent="0" algn="l" defTabSz="914400" rtl="0" eaLnBrk="1" fontAlgn="auto" latinLnBrk="0" hangingPunct="1">
              <a:lnSpc>
                <a:spcPct val="100000"/>
              </a:lnSpc>
              <a:buClr>
                <a:srgbClr val="3C9B34"/>
              </a:buClr>
              <a:buSzTx/>
              <a:buFont typeface="Arial" panose="020B0604020202020204" pitchFamily="34" charset="0"/>
              <a:buNone/>
              <a:tabLst/>
              <a:defRPr/>
            </a:pPr>
            <a:endParaRPr lang="en-US" sz="2000" dirty="0">
              <a:solidFill>
                <a:srgbClr val="784790"/>
              </a:solidFill>
            </a:endParaRPr>
          </a:p>
          <a:p>
            <a:pPr marL="0" marR="0" lvl="0" indent="0" algn="l" defTabSz="914400" rtl="0" eaLnBrk="1" fontAlgn="auto" latinLnBrk="0" hangingPunct="1">
              <a:lnSpc>
                <a:spcPct val="100000"/>
              </a:lnSpc>
              <a:buClr>
                <a:srgbClr val="3C9B34"/>
              </a:buClr>
              <a:buSzTx/>
              <a:buFont typeface="Arial" panose="020B0604020202020204" pitchFamily="34" charset="0"/>
              <a:buNone/>
              <a:tabLst/>
              <a:defRPr/>
            </a:pPr>
            <a:r>
              <a:rPr lang="en-US" sz="2000" dirty="0">
                <a:solidFill>
                  <a:srgbClr val="784790"/>
                </a:solidFill>
              </a:rPr>
              <a:t>Loyalty:</a:t>
            </a:r>
          </a:p>
          <a:p>
            <a:pPr marL="0" marR="0" lvl="0" indent="0" algn="l" defTabSz="914400" rtl="0" eaLnBrk="1" fontAlgn="auto" latinLnBrk="0" hangingPunct="1">
              <a:lnSpc>
                <a:spcPct val="100000"/>
              </a:lnSpc>
              <a:buClr>
                <a:srgbClr val="3C9B34"/>
              </a:buClr>
              <a:buSzTx/>
              <a:buFont typeface="Arial" panose="020B0604020202020204" pitchFamily="34" charset="0"/>
              <a:buNone/>
              <a:tabLst/>
              <a:defRPr/>
            </a:pPr>
            <a:r>
              <a:rPr lang="en-US" sz="2000" dirty="0">
                <a:solidFill>
                  <a:srgbClr val="784790"/>
                </a:solidFill>
              </a:rPr>
              <a:t>Legal and Compliance Officer</a:t>
            </a:r>
            <a:endParaRPr kumimoji="0" lang="en-US" sz="2000" b="0" i="0" u="none" strike="noStrike" kern="1200" cap="none" spc="0" normalizeH="0" baseline="0" noProof="0" dirty="0">
              <a:ln>
                <a:noFill/>
              </a:ln>
              <a:solidFill>
                <a:srgbClr val="784790"/>
              </a:solidFill>
              <a:effectLst/>
              <a:uLnTx/>
              <a:uFillTx/>
              <a:latin typeface="Aptos ExtraBold" panose="020B0004020202020204" pitchFamily="34" charset="0"/>
              <a:ea typeface="+mn-ea"/>
              <a:cs typeface="+mn-cs"/>
            </a:endParaRPr>
          </a:p>
          <a:p>
            <a:pPr marL="285750" marR="0" lvl="0" indent="-285750" algn="l" fontAlgn="auto">
              <a:lnSpc>
                <a:spcPct val="100000"/>
              </a:lnSpc>
              <a:spcBef>
                <a:spcPts val="600"/>
              </a:spcBef>
              <a:spcAft>
                <a:spcPts val="300"/>
              </a:spcAft>
              <a:buClr>
                <a:srgbClr val="784790"/>
              </a:buClr>
              <a:buSzTx/>
              <a:buFont typeface="Arial" panose="020B0604020202020204" pitchFamily="34" charset="0"/>
              <a:buChar char="•"/>
              <a:tabLst/>
              <a:defRPr/>
            </a:pPr>
            <a:r>
              <a:rPr lang="en-US" dirty="0">
                <a:solidFill>
                  <a:srgbClr val="414041"/>
                </a:solidFill>
                <a:latin typeface="+mn-lt"/>
              </a:rPr>
              <a:t>Strengthened security protocols </a:t>
            </a:r>
          </a:p>
          <a:p>
            <a:pPr marL="285750" marR="0" lvl="0" indent="-285750" algn="l" fontAlgn="auto">
              <a:lnSpc>
                <a:spcPct val="100000"/>
              </a:lnSpc>
              <a:spcBef>
                <a:spcPts val="600"/>
              </a:spcBef>
              <a:spcAft>
                <a:spcPts val="300"/>
              </a:spcAft>
              <a:buClr>
                <a:srgbClr val="784790"/>
              </a:buClr>
              <a:buSzTx/>
              <a:buFont typeface="Arial" panose="020B0604020202020204" pitchFamily="34" charset="0"/>
              <a:buChar char="•"/>
              <a:tabLst/>
              <a:defRPr/>
            </a:pPr>
            <a:r>
              <a:rPr lang="en-US" dirty="0">
                <a:solidFill>
                  <a:srgbClr val="414041"/>
                </a:solidFill>
                <a:latin typeface="+mn-lt"/>
              </a:rPr>
              <a:t>Keeps the owners “out of trouble”</a:t>
            </a:r>
          </a:p>
          <a:p>
            <a:pPr marL="285750" marR="0" lvl="0" indent="-285750" algn="l" fontAlgn="auto">
              <a:lnSpc>
                <a:spcPct val="100000"/>
              </a:lnSpc>
              <a:spcBef>
                <a:spcPts val="600"/>
              </a:spcBef>
              <a:spcAft>
                <a:spcPts val="300"/>
              </a:spcAft>
              <a:buClr>
                <a:srgbClr val="784790"/>
              </a:buClr>
              <a:buSzTx/>
              <a:buFont typeface="Arial" panose="020B0604020202020204" pitchFamily="34" charset="0"/>
              <a:buChar char="•"/>
              <a:tabLst/>
              <a:defRPr/>
            </a:pPr>
            <a:r>
              <a:rPr lang="en-US" dirty="0">
                <a:latin typeface="+mn-lt"/>
              </a:rPr>
              <a:t>Long-term employee</a:t>
            </a:r>
            <a:endParaRPr kumimoji="0" lang="en-US" sz="1800" b="0" i="0" u="none" strike="noStrike" kern="1200" cap="none" spc="0" normalizeH="0" baseline="0" noProof="0" dirty="0">
              <a:ln>
                <a:noFill/>
              </a:ln>
              <a:effectLst/>
              <a:uLnTx/>
              <a:uFillTx/>
              <a:latin typeface="Aptos ExtraBold" panose="020B0004020202020204" pitchFamily="34" charset="0"/>
              <a:ea typeface="+mn-ea"/>
              <a:cs typeface="+mn-cs"/>
            </a:endParaRPr>
          </a:p>
        </p:txBody>
      </p:sp>
      <p:pic>
        <p:nvPicPr>
          <p:cNvPr id="5" name="Graphic 4">
            <a:extLst>
              <a:ext uri="{FF2B5EF4-FFF2-40B4-BE49-F238E27FC236}">
                <a16:creationId xmlns:a16="http://schemas.microsoft.com/office/drawing/2014/main" id="{501E03E1-7989-0E17-0EFC-AD429456C4CD}"/>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130691" y="2361416"/>
            <a:ext cx="843492" cy="843492"/>
          </a:xfrm>
          <a:prstGeom prst="rect">
            <a:avLst/>
          </a:prstGeom>
        </p:spPr>
      </p:pic>
      <p:pic>
        <p:nvPicPr>
          <p:cNvPr id="8" name="Graphic 7">
            <a:extLst>
              <a:ext uri="{FF2B5EF4-FFF2-40B4-BE49-F238E27FC236}">
                <a16:creationId xmlns:a16="http://schemas.microsoft.com/office/drawing/2014/main" id="{7411D6F8-6ED0-D52E-C84B-CB54C815D495}"/>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254806" y="2348352"/>
            <a:ext cx="891959" cy="891959"/>
          </a:xfrm>
          <a:prstGeom prst="rect">
            <a:avLst/>
          </a:prstGeom>
        </p:spPr>
      </p:pic>
      <p:pic>
        <p:nvPicPr>
          <p:cNvPr id="11" name="Graphic 10">
            <a:extLst>
              <a:ext uri="{FF2B5EF4-FFF2-40B4-BE49-F238E27FC236}">
                <a16:creationId xmlns:a16="http://schemas.microsoft.com/office/drawing/2014/main" id="{AA05D47E-1868-25B6-97ED-9D618CF675DB}"/>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rcRect/>
          <a:stretch/>
        </p:blipFill>
        <p:spPr>
          <a:xfrm>
            <a:off x="375257" y="2322226"/>
            <a:ext cx="957272" cy="957272"/>
          </a:xfrm>
          <a:prstGeom prst="rect">
            <a:avLst/>
          </a:prstGeom>
        </p:spPr>
      </p:pic>
    </p:spTree>
    <p:extLst>
      <p:ext uri="{BB962C8B-B14F-4D97-AF65-F5344CB8AC3E}">
        <p14:creationId xmlns:p14="http://schemas.microsoft.com/office/powerpoint/2010/main" val="3952914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D57D-5AF5-0423-CD5B-46E168D7B06D}"/>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7B26D7E-8189-E201-AA5D-7C38D6211D06}"/>
              </a:ext>
            </a:extLst>
          </p:cNvPr>
          <p:cNvSpPr>
            <a:spLocks noGrp="1"/>
          </p:cNvSpPr>
          <p:nvPr>
            <p:ph type="body" sz="quarter" idx="24"/>
          </p:nvPr>
        </p:nvSpPr>
        <p:spPr>
          <a:xfrm>
            <a:off x="2378992" y="4773518"/>
            <a:ext cx="8460000" cy="1375815"/>
          </a:xfrm>
          <a:solidFill>
            <a:schemeClr val="bg2">
              <a:lumMod val="95000"/>
            </a:schemeClr>
          </a:solidFill>
        </p:spPr>
        <p:txBody>
          <a:bodyPr lIns="91440" tIns="91440" rIns="91440"/>
          <a:lstStyle/>
          <a:p>
            <a:pPr marL="0" indent="0">
              <a:buNone/>
            </a:pPr>
            <a:r>
              <a:rPr lang="en-US" sz="2000" b="1" dirty="0"/>
              <a:t>Future Benefits</a:t>
            </a:r>
          </a:p>
          <a:p>
            <a:pPr>
              <a:spcBef>
                <a:spcPts val="0"/>
              </a:spcBef>
              <a:spcAft>
                <a:spcPts val="0"/>
              </a:spcAft>
            </a:pPr>
            <a:r>
              <a:rPr lang="en-US" dirty="0"/>
              <a:t>Payout at a predetermined date in the future</a:t>
            </a:r>
          </a:p>
          <a:p>
            <a:pPr>
              <a:spcBef>
                <a:spcPts val="0"/>
              </a:spcBef>
              <a:spcAft>
                <a:spcPts val="0"/>
              </a:spcAft>
            </a:pPr>
            <a:r>
              <a:rPr lang="en-US" dirty="0"/>
              <a:t>Additional administration and formality</a:t>
            </a:r>
          </a:p>
          <a:p>
            <a:pPr>
              <a:spcBef>
                <a:spcPts val="0"/>
              </a:spcBef>
              <a:spcAft>
                <a:spcPts val="0"/>
              </a:spcAft>
            </a:pPr>
            <a:r>
              <a:rPr lang="en-US" dirty="0"/>
              <a:t>Future income taxation</a:t>
            </a:r>
          </a:p>
        </p:txBody>
      </p:sp>
      <p:sp>
        <p:nvSpPr>
          <p:cNvPr id="8" name="Text Placeholder 7">
            <a:extLst>
              <a:ext uri="{FF2B5EF4-FFF2-40B4-BE49-F238E27FC236}">
                <a16:creationId xmlns:a16="http://schemas.microsoft.com/office/drawing/2014/main" id="{B930A61D-98A2-7F94-917F-05BFC3F12188}"/>
              </a:ext>
            </a:extLst>
          </p:cNvPr>
          <p:cNvSpPr>
            <a:spLocks noGrp="1"/>
          </p:cNvSpPr>
          <p:nvPr>
            <p:ph type="body" sz="quarter" idx="22"/>
          </p:nvPr>
        </p:nvSpPr>
        <p:spPr>
          <a:xfrm>
            <a:off x="2378992" y="3123981"/>
            <a:ext cx="8459999" cy="1375815"/>
          </a:xfrm>
          <a:solidFill>
            <a:schemeClr val="bg2">
              <a:lumMod val="95000"/>
            </a:schemeClr>
          </a:solidFill>
        </p:spPr>
        <p:txBody>
          <a:bodyPr lIns="91440" tIns="91440" rIns="91440"/>
          <a:lstStyle/>
          <a:p>
            <a:pPr marL="0" indent="0">
              <a:buNone/>
            </a:pPr>
            <a:r>
              <a:rPr lang="en-US" sz="2000" b="1" dirty="0"/>
              <a:t>Shared Benefits</a:t>
            </a:r>
          </a:p>
          <a:p>
            <a:pPr>
              <a:spcBef>
                <a:spcPts val="0"/>
              </a:spcBef>
              <a:spcAft>
                <a:spcPts val="0"/>
              </a:spcAft>
            </a:pPr>
            <a:r>
              <a:rPr lang="en-US" dirty="0"/>
              <a:t>Employee gets a benefit with restrictions (vesting)</a:t>
            </a:r>
          </a:p>
          <a:p>
            <a:pPr>
              <a:spcBef>
                <a:spcPts val="0"/>
              </a:spcBef>
              <a:spcAft>
                <a:spcPts val="0"/>
              </a:spcAft>
            </a:pPr>
            <a:r>
              <a:rPr lang="en-US" dirty="0"/>
              <a:t>More administration needed</a:t>
            </a:r>
          </a:p>
          <a:p>
            <a:pPr>
              <a:spcBef>
                <a:spcPts val="0"/>
              </a:spcBef>
              <a:spcAft>
                <a:spcPts val="0"/>
              </a:spcAft>
            </a:pPr>
            <a:r>
              <a:rPr lang="en-US" dirty="0"/>
              <a:t>Lower or deferred income taxation</a:t>
            </a:r>
          </a:p>
        </p:txBody>
      </p:sp>
      <p:sp>
        <p:nvSpPr>
          <p:cNvPr id="10" name="Text Placeholder 9">
            <a:extLst>
              <a:ext uri="{FF2B5EF4-FFF2-40B4-BE49-F238E27FC236}">
                <a16:creationId xmlns:a16="http://schemas.microsoft.com/office/drawing/2014/main" id="{AB6682FE-83DE-8518-09EC-A473E40022AA}"/>
              </a:ext>
            </a:extLst>
          </p:cNvPr>
          <p:cNvSpPr>
            <a:spLocks noGrp="1"/>
          </p:cNvSpPr>
          <p:nvPr>
            <p:ph type="body" sz="quarter" idx="25"/>
          </p:nvPr>
        </p:nvSpPr>
        <p:spPr>
          <a:xfrm>
            <a:off x="2378992" y="1474444"/>
            <a:ext cx="8460000" cy="1375815"/>
          </a:xfrm>
          <a:solidFill>
            <a:schemeClr val="bg2">
              <a:lumMod val="95000"/>
            </a:schemeClr>
          </a:solidFill>
        </p:spPr>
        <p:txBody>
          <a:bodyPr lIns="91440" tIns="91440" rIns="91440"/>
          <a:lstStyle/>
          <a:p>
            <a:pPr marL="0" indent="0">
              <a:buNone/>
            </a:pPr>
            <a:r>
              <a:rPr lang="en-US" sz="2000" b="1" dirty="0"/>
              <a:t>Current Benefits</a:t>
            </a:r>
          </a:p>
          <a:p>
            <a:pPr>
              <a:spcBef>
                <a:spcPts val="0"/>
              </a:spcBef>
              <a:spcAft>
                <a:spcPts val="0"/>
              </a:spcAft>
            </a:pPr>
            <a:r>
              <a:rPr lang="en-US" dirty="0"/>
              <a:t>Employee has full use of benefit now</a:t>
            </a:r>
          </a:p>
          <a:p>
            <a:pPr>
              <a:spcBef>
                <a:spcPts val="0"/>
              </a:spcBef>
              <a:spcAft>
                <a:spcPts val="0"/>
              </a:spcAft>
            </a:pPr>
            <a:r>
              <a:rPr lang="en-US" dirty="0"/>
              <a:t>Easy to administer</a:t>
            </a:r>
          </a:p>
          <a:p>
            <a:pPr>
              <a:spcBef>
                <a:spcPts val="0"/>
              </a:spcBef>
              <a:spcAft>
                <a:spcPts val="0"/>
              </a:spcAft>
            </a:pPr>
            <a:r>
              <a:rPr lang="en-US" dirty="0"/>
              <a:t>Current income taxation</a:t>
            </a:r>
          </a:p>
        </p:txBody>
      </p:sp>
      <p:sp>
        <p:nvSpPr>
          <p:cNvPr id="2" name="Title 1">
            <a:extLst>
              <a:ext uri="{FF2B5EF4-FFF2-40B4-BE49-F238E27FC236}">
                <a16:creationId xmlns:a16="http://schemas.microsoft.com/office/drawing/2014/main" id="{EC305D16-5094-2E99-370D-3B21D544179C}"/>
              </a:ext>
            </a:extLst>
          </p:cNvPr>
          <p:cNvSpPr>
            <a:spLocks noGrp="1"/>
          </p:cNvSpPr>
          <p:nvPr>
            <p:ph type="title"/>
          </p:nvPr>
        </p:nvSpPr>
        <p:spPr>
          <a:xfrm>
            <a:off x="384049" y="447720"/>
            <a:ext cx="10237076" cy="501804"/>
          </a:xfrm>
        </p:spPr>
        <p:txBody>
          <a:bodyPr/>
          <a:lstStyle/>
          <a:p>
            <a:r>
              <a:rPr lang="en-US" b="1" dirty="0"/>
              <a:t>Ways to Reward </a:t>
            </a:r>
            <a:r>
              <a:rPr lang="en-US" dirty="0"/>
              <a:t>Top Employees</a:t>
            </a:r>
          </a:p>
        </p:txBody>
      </p:sp>
      <p:sp>
        <p:nvSpPr>
          <p:cNvPr id="3" name="Graphic 89">
            <a:extLst>
              <a:ext uri="{FF2B5EF4-FFF2-40B4-BE49-F238E27FC236}">
                <a16:creationId xmlns:a16="http://schemas.microsoft.com/office/drawing/2014/main" id="{5FAF9EA5-FB4F-D2F3-A84D-52EDB75FE80C}"/>
              </a:ext>
            </a:extLst>
          </p:cNvPr>
          <p:cNvSpPr>
            <a:spLocks noChangeAspect="1"/>
          </p:cNvSpPr>
          <p:nvPr/>
        </p:nvSpPr>
        <p:spPr>
          <a:xfrm>
            <a:off x="912560" y="3215014"/>
            <a:ext cx="1091173" cy="788171"/>
          </a:xfrm>
          <a:custGeom>
            <a:avLst/>
            <a:gdLst>
              <a:gd name="connsiteX0" fmla="*/ 476897 w 836678"/>
              <a:gd name="connsiteY0" fmla="*/ 604345 h 604345"/>
              <a:gd name="connsiteX1" fmla="*/ 447179 w 836678"/>
              <a:gd name="connsiteY1" fmla="*/ 595549 h 604345"/>
              <a:gd name="connsiteX2" fmla="*/ 394400 w 836678"/>
              <a:gd name="connsiteY2" fmla="*/ 561314 h 604345"/>
              <a:gd name="connsiteX3" fmla="*/ 386317 w 836678"/>
              <a:gd name="connsiteY3" fmla="*/ 571537 h 604345"/>
              <a:gd name="connsiteX4" fmla="*/ 340907 w 836678"/>
              <a:gd name="connsiteY4" fmla="*/ 596024 h 604345"/>
              <a:gd name="connsiteX5" fmla="*/ 311189 w 836678"/>
              <a:gd name="connsiteY5" fmla="*/ 587228 h 604345"/>
              <a:gd name="connsiteX6" fmla="*/ 287653 w 836678"/>
              <a:gd name="connsiteY6" fmla="*/ 552993 h 604345"/>
              <a:gd name="connsiteX7" fmla="*/ 286940 w 836678"/>
              <a:gd name="connsiteY7" fmla="*/ 548713 h 604345"/>
              <a:gd name="connsiteX8" fmla="*/ 270060 w 836678"/>
              <a:gd name="connsiteY8" fmla="*/ 550140 h 604345"/>
              <a:gd name="connsiteX9" fmla="*/ 240342 w 836678"/>
              <a:gd name="connsiteY9" fmla="*/ 541343 h 604345"/>
              <a:gd name="connsiteX10" fmla="*/ 216092 w 836678"/>
              <a:gd name="connsiteY10" fmla="*/ 502829 h 604345"/>
              <a:gd name="connsiteX11" fmla="*/ 199212 w 836678"/>
              <a:gd name="connsiteY11" fmla="*/ 504255 h 604345"/>
              <a:gd name="connsiteX12" fmla="*/ 169494 w 836678"/>
              <a:gd name="connsiteY12" fmla="*/ 495458 h 604345"/>
              <a:gd name="connsiteX13" fmla="*/ 145957 w 836678"/>
              <a:gd name="connsiteY13" fmla="*/ 461223 h 604345"/>
              <a:gd name="connsiteX14" fmla="*/ 145244 w 836678"/>
              <a:gd name="connsiteY14" fmla="*/ 456944 h 604345"/>
              <a:gd name="connsiteX15" fmla="*/ 128364 w 836678"/>
              <a:gd name="connsiteY15" fmla="*/ 458133 h 604345"/>
              <a:gd name="connsiteX16" fmla="*/ 98646 w 836678"/>
              <a:gd name="connsiteY16" fmla="*/ 449336 h 604345"/>
              <a:gd name="connsiteX17" fmla="*/ 82955 w 836678"/>
              <a:gd name="connsiteY17" fmla="*/ 374209 h 604345"/>
              <a:gd name="connsiteX18" fmla="*/ 91276 w 836678"/>
              <a:gd name="connsiteY18" fmla="*/ 361609 h 604345"/>
              <a:gd name="connsiteX19" fmla="*/ 76061 w 836678"/>
              <a:gd name="connsiteY19" fmla="*/ 329513 h 604345"/>
              <a:gd name="connsiteX20" fmla="*/ 68928 w 836678"/>
              <a:gd name="connsiteY20" fmla="*/ 313109 h 604345"/>
              <a:gd name="connsiteX21" fmla="*/ 56090 w 836678"/>
              <a:gd name="connsiteY21" fmla="*/ 300746 h 604345"/>
              <a:gd name="connsiteX22" fmla="*/ 5451 w 836678"/>
              <a:gd name="connsiteY22" fmla="*/ 267462 h 604345"/>
              <a:gd name="connsiteX23" fmla="*/ 1884 w 836678"/>
              <a:gd name="connsiteY23" fmla="*/ 250820 h 604345"/>
              <a:gd name="connsiteX24" fmla="*/ 140489 w 836678"/>
              <a:gd name="connsiteY24" fmla="*/ 38515 h 604345"/>
              <a:gd name="connsiteX25" fmla="*/ 148097 w 836678"/>
              <a:gd name="connsiteY25" fmla="*/ 33284 h 604345"/>
              <a:gd name="connsiteX26" fmla="*/ 150474 w 836678"/>
              <a:gd name="connsiteY26" fmla="*/ 33046 h 604345"/>
              <a:gd name="connsiteX27" fmla="*/ 157131 w 836678"/>
              <a:gd name="connsiteY27" fmla="*/ 34948 h 604345"/>
              <a:gd name="connsiteX28" fmla="*/ 199212 w 836678"/>
              <a:gd name="connsiteY28" fmla="*/ 62289 h 604345"/>
              <a:gd name="connsiteX29" fmla="*/ 225839 w 836678"/>
              <a:gd name="connsiteY29" fmla="*/ 70134 h 604345"/>
              <a:gd name="connsiteX30" fmla="*/ 246999 w 836678"/>
              <a:gd name="connsiteY30" fmla="*/ 65380 h 604345"/>
              <a:gd name="connsiteX31" fmla="*/ 301680 w 836678"/>
              <a:gd name="connsiteY31" fmla="*/ 52779 h 604345"/>
              <a:gd name="connsiteX32" fmla="*/ 315231 w 836678"/>
              <a:gd name="connsiteY32" fmla="*/ 53492 h 604345"/>
              <a:gd name="connsiteX33" fmla="*/ 341621 w 836678"/>
              <a:gd name="connsiteY33" fmla="*/ 37326 h 604345"/>
              <a:gd name="connsiteX34" fmla="*/ 410804 w 836678"/>
              <a:gd name="connsiteY34" fmla="*/ 9748 h 604345"/>
              <a:gd name="connsiteX35" fmla="*/ 461919 w 836678"/>
              <a:gd name="connsiteY35" fmla="*/ 0 h 604345"/>
              <a:gd name="connsiteX36" fmla="*/ 523733 w 836678"/>
              <a:gd name="connsiteY36" fmla="*/ 14502 h 604345"/>
              <a:gd name="connsiteX37" fmla="*/ 597671 w 836678"/>
              <a:gd name="connsiteY37" fmla="*/ 51590 h 604345"/>
              <a:gd name="connsiteX38" fmla="*/ 633808 w 836678"/>
              <a:gd name="connsiteY38" fmla="*/ 60149 h 604345"/>
              <a:gd name="connsiteX39" fmla="*/ 673749 w 836678"/>
              <a:gd name="connsiteY39" fmla="*/ 49451 h 604345"/>
              <a:gd name="connsiteX40" fmla="*/ 679693 w 836678"/>
              <a:gd name="connsiteY40" fmla="*/ 47787 h 604345"/>
              <a:gd name="connsiteX41" fmla="*/ 689440 w 836678"/>
              <a:gd name="connsiteY41" fmla="*/ 53017 h 604345"/>
              <a:gd name="connsiteX42" fmla="*/ 834464 w 836678"/>
              <a:gd name="connsiteY42" fmla="*/ 260805 h 604345"/>
              <a:gd name="connsiteX43" fmla="*/ 831611 w 836678"/>
              <a:gd name="connsiteY43" fmla="*/ 277447 h 604345"/>
              <a:gd name="connsiteX44" fmla="*/ 786915 w 836678"/>
              <a:gd name="connsiteY44" fmla="*/ 308592 h 604345"/>
              <a:gd name="connsiteX45" fmla="*/ 763616 w 836678"/>
              <a:gd name="connsiteY45" fmla="*/ 341400 h 604345"/>
              <a:gd name="connsiteX46" fmla="*/ 769084 w 836678"/>
              <a:gd name="connsiteY46" fmla="*/ 367552 h 604345"/>
              <a:gd name="connsiteX47" fmla="*/ 758861 w 836678"/>
              <a:gd name="connsiteY47" fmla="*/ 401787 h 604345"/>
              <a:gd name="connsiteX48" fmla="*/ 706082 w 836678"/>
              <a:gd name="connsiteY48" fmla="*/ 430079 h 604345"/>
              <a:gd name="connsiteX49" fmla="*/ 686587 w 836678"/>
              <a:gd name="connsiteY49" fmla="*/ 426988 h 604345"/>
              <a:gd name="connsiteX50" fmla="*/ 675175 w 836678"/>
              <a:gd name="connsiteY50" fmla="*/ 468118 h 604345"/>
              <a:gd name="connsiteX51" fmla="*/ 635472 w 836678"/>
              <a:gd name="connsiteY51" fmla="*/ 495221 h 604345"/>
              <a:gd name="connsiteX52" fmla="*/ 622396 w 836678"/>
              <a:gd name="connsiteY52" fmla="*/ 496647 h 604345"/>
              <a:gd name="connsiteX53" fmla="*/ 605992 w 836678"/>
              <a:gd name="connsiteY53" fmla="*/ 494508 h 604345"/>
              <a:gd name="connsiteX54" fmla="*/ 595769 w 836678"/>
              <a:gd name="connsiteY54" fmla="*/ 527554 h 604345"/>
              <a:gd name="connsiteX55" fmla="*/ 550360 w 836678"/>
              <a:gd name="connsiteY55" fmla="*/ 552042 h 604345"/>
              <a:gd name="connsiteX56" fmla="*/ 531816 w 836678"/>
              <a:gd name="connsiteY56" fmla="*/ 548713 h 604345"/>
              <a:gd name="connsiteX57" fmla="*/ 521355 w 836678"/>
              <a:gd name="connsiteY57" fmla="*/ 579620 h 604345"/>
              <a:gd name="connsiteX58" fmla="*/ 475946 w 836678"/>
              <a:gd name="connsiteY58" fmla="*/ 604345 h 604345"/>
              <a:gd name="connsiteX59" fmla="*/ 363018 w 836678"/>
              <a:gd name="connsiteY59" fmla="*/ 453616 h 604345"/>
              <a:gd name="connsiteX60" fmla="*/ 392736 w 836678"/>
              <a:gd name="connsiteY60" fmla="*/ 462412 h 604345"/>
              <a:gd name="connsiteX61" fmla="*/ 416272 w 836678"/>
              <a:gd name="connsiteY61" fmla="*/ 496647 h 604345"/>
              <a:gd name="connsiteX62" fmla="*/ 408664 w 836678"/>
              <a:gd name="connsiteY62" fmla="*/ 537539 h 604345"/>
              <a:gd name="connsiteX63" fmla="*/ 407951 w 836678"/>
              <a:gd name="connsiteY63" fmla="*/ 538490 h 604345"/>
              <a:gd name="connsiteX64" fmla="*/ 407951 w 836678"/>
              <a:gd name="connsiteY64" fmla="*/ 541105 h 604345"/>
              <a:gd name="connsiteX65" fmla="*/ 460493 w 836678"/>
              <a:gd name="connsiteY65" fmla="*/ 575103 h 604345"/>
              <a:gd name="connsiteX66" fmla="*/ 476897 w 836678"/>
              <a:gd name="connsiteY66" fmla="*/ 580095 h 604345"/>
              <a:gd name="connsiteX67" fmla="*/ 483316 w 836678"/>
              <a:gd name="connsiteY67" fmla="*/ 579382 h 604345"/>
              <a:gd name="connsiteX68" fmla="*/ 502336 w 836678"/>
              <a:gd name="connsiteY68" fmla="*/ 566306 h 604345"/>
              <a:gd name="connsiteX69" fmla="*/ 493539 w 836678"/>
              <a:gd name="connsiteY69" fmla="*/ 524463 h 604345"/>
              <a:gd name="connsiteX70" fmla="*/ 415797 w 836678"/>
              <a:gd name="connsiteY70" fmla="*/ 473586 h 604345"/>
              <a:gd name="connsiteX71" fmla="*/ 430537 w 836678"/>
              <a:gd name="connsiteY71" fmla="*/ 453140 h 604345"/>
              <a:gd name="connsiteX72" fmla="*/ 506615 w 836678"/>
              <a:gd name="connsiteY72" fmla="*/ 504255 h 604345"/>
              <a:gd name="connsiteX73" fmla="*/ 534907 w 836678"/>
              <a:gd name="connsiteY73" fmla="*/ 522561 h 604345"/>
              <a:gd name="connsiteX74" fmla="*/ 551311 w 836678"/>
              <a:gd name="connsiteY74" fmla="*/ 527554 h 604345"/>
              <a:gd name="connsiteX75" fmla="*/ 576749 w 836678"/>
              <a:gd name="connsiteY75" fmla="*/ 513765 h 604345"/>
              <a:gd name="connsiteX76" fmla="*/ 581029 w 836678"/>
              <a:gd name="connsiteY76" fmla="*/ 490941 h 604345"/>
              <a:gd name="connsiteX77" fmla="*/ 567953 w 836678"/>
              <a:gd name="connsiteY77" fmla="*/ 471922 h 604345"/>
              <a:gd name="connsiteX78" fmla="*/ 461919 w 836678"/>
              <a:gd name="connsiteY78" fmla="*/ 402738 h 604345"/>
              <a:gd name="connsiteX79" fmla="*/ 476659 w 836678"/>
              <a:gd name="connsiteY79" fmla="*/ 382292 h 604345"/>
              <a:gd name="connsiteX80" fmla="*/ 602426 w 836678"/>
              <a:gd name="connsiteY80" fmla="*/ 465740 h 604345"/>
              <a:gd name="connsiteX81" fmla="*/ 623585 w 836678"/>
              <a:gd name="connsiteY81" fmla="*/ 472160 h 604345"/>
              <a:gd name="connsiteX82" fmla="*/ 631668 w 836678"/>
              <a:gd name="connsiteY82" fmla="*/ 471209 h 604345"/>
              <a:gd name="connsiteX83" fmla="*/ 656156 w 836678"/>
              <a:gd name="connsiteY83" fmla="*/ 454567 h 604345"/>
              <a:gd name="connsiteX84" fmla="*/ 661624 w 836678"/>
              <a:gd name="connsiteY84" fmla="*/ 425562 h 604345"/>
              <a:gd name="connsiteX85" fmla="*/ 644982 w 836678"/>
              <a:gd name="connsiteY85" fmla="*/ 401074 h 604345"/>
              <a:gd name="connsiteX86" fmla="*/ 517551 w 836678"/>
              <a:gd name="connsiteY86" fmla="*/ 317864 h 604345"/>
              <a:gd name="connsiteX87" fmla="*/ 532291 w 836678"/>
              <a:gd name="connsiteY87" fmla="*/ 297418 h 604345"/>
              <a:gd name="connsiteX88" fmla="*/ 686349 w 836678"/>
              <a:gd name="connsiteY88" fmla="*/ 399648 h 604345"/>
              <a:gd name="connsiteX89" fmla="*/ 707271 w 836678"/>
              <a:gd name="connsiteY89" fmla="*/ 405829 h 604345"/>
              <a:gd name="connsiteX90" fmla="*/ 739842 w 836678"/>
              <a:gd name="connsiteY90" fmla="*/ 388474 h 604345"/>
              <a:gd name="connsiteX91" fmla="*/ 746023 w 836678"/>
              <a:gd name="connsiteY91" fmla="*/ 367077 h 604345"/>
              <a:gd name="connsiteX92" fmla="*/ 741268 w 836678"/>
              <a:gd name="connsiteY92" fmla="*/ 348295 h 604345"/>
              <a:gd name="connsiteX93" fmla="*/ 728430 w 836678"/>
              <a:gd name="connsiteY93" fmla="*/ 334506 h 604345"/>
              <a:gd name="connsiteX94" fmla="*/ 423167 w 836678"/>
              <a:gd name="connsiteY94" fmla="*/ 135276 h 604345"/>
              <a:gd name="connsiteX95" fmla="*/ 416510 w 836678"/>
              <a:gd name="connsiteY95" fmla="*/ 133374 h 604345"/>
              <a:gd name="connsiteX96" fmla="*/ 406525 w 836678"/>
              <a:gd name="connsiteY96" fmla="*/ 138842 h 604345"/>
              <a:gd name="connsiteX97" fmla="*/ 372290 w 836678"/>
              <a:gd name="connsiteY97" fmla="*/ 191146 h 604345"/>
              <a:gd name="connsiteX98" fmla="*/ 293121 w 836678"/>
              <a:gd name="connsiteY98" fmla="*/ 233940 h 604345"/>
              <a:gd name="connsiteX99" fmla="*/ 241768 w 836678"/>
              <a:gd name="connsiteY99" fmla="*/ 218724 h 604345"/>
              <a:gd name="connsiteX100" fmla="*/ 236776 w 836678"/>
              <a:gd name="connsiteY100" fmla="*/ 215396 h 604345"/>
              <a:gd name="connsiteX101" fmla="*/ 226077 w 836678"/>
              <a:gd name="connsiteY101" fmla="*/ 199705 h 604345"/>
              <a:gd name="connsiteX102" fmla="*/ 229643 w 836678"/>
              <a:gd name="connsiteY102" fmla="*/ 180923 h 604345"/>
              <a:gd name="connsiteX103" fmla="*/ 296687 w 836678"/>
              <a:gd name="connsiteY103" fmla="*/ 78456 h 604345"/>
              <a:gd name="connsiteX104" fmla="*/ 292170 w 836678"/>
              <a:gd name="connsiteY104" fmla="*/ 78456 h 604345"/>
              <a:gd name="connsiteX105" fmla="*/ 258410 w 836678"/>
              <a:gd name="connsiteY105" fmla="*/ 86777 h 604345"/>
              <a:gd name="connsiteX106" fmla="*/ 226790 w 836678"/>
              <a:gd name="connsiteY106" fmla="*/ 94147 h 604345"/>
              <a:gd name="connsiteX107" fmla="*/ 187087 w 836678"/>
              <a:gd name="connsiteY107" fmla="*/ 82259 h 604345"/>
              <a:gd name="connsiteX108" fmla="*/ 156180 w 836678"/>
              <a:gd name="connsiteY108" fmla="*/ 62051 h 604345"/>
              <a:gd name="connsiteX109" fmla="*/ 30414 w 836678"/>
              <a:gd name="connsiteY109" fmla="*/ 252484 h 604345"/>
              <a:gd name="connsiteX110" fmla="*/ 70355 w 836678"/>
              <a:gd name="connsiteY110" fmla="*/ 280062 h 604345"/>
              <a:gd name="connsiteX111" fmla="*/ 89850 w 836678"/>
              <a:gd name="connsiteY111" fmla="*/ 299082 h 604345"/>
              <a:gd name="connsiteX112" fmla="*/ 100548 w 836678"/>
              <a:gd name="connsiteY112" fmla="*/ 324045 h 604345"/>
              <a:gd name="connsiteX113" fmla="*/ 105779 w 836678"/>
              <a:gd name="connsiteY113" fmla="*/ 337359 h 604345"/>
              <a:gd name="connsiteX114" fmla="*/ 151663 w 836678"/>
              <a:gd name="connsiteY114" fmla="*/ 315249 h 604345"/>
              <a:gd name="connsiteX115" fmla="*/ 181381 w 836678"/>
              <a:gd name="connsiteY115" fmla="*/ 324045 h 604345"/>
              <a:gd name="connsiteX116" fmla="*/ 205631 w 836678"/>
              <a:gd name="connsiteY116" fmla="*/ 362560 h 604345"/>
              <a:gd name="connsiteX117" fmla="*/ 222511 w 836678"/>
              <a:gd name="connsiteY117" fmla="*/ 361133 h 604345"/>
              <a:gd name="connsiteX118" fmla="*/ 252229 w 836678"/>
              <a:gd name="connsiteY118" fmla="*/ 369930 h 604345"/>
              <a:gd name="connsiteX119" fmla="*/ 275766 w 836678"/>
              <a:gd name="connsiteY119" fmla="*/ 404165 h 604345"/>
              <a:gd name="connsiteX120" fmla="*/ 276479 w 836678"/>
              <a:gd name="connsiteY120" fmla="*/ 408444 h 604345"/>
              <a:gd name="connsiteX121" fmla="*/ 293359 w 836678"/>
              <a:gd name="connsiteY121" fmla="*/ 407255 h 604345"/>
              <a:gd name="connsiteX122" fmla="*/ 323077 w 836678"/>
              <a:gd name="connsiteY122" fmla="*/ 416052 h 604345"/>
              <a:gd name="connsiteX123" fmla="*/ 347327 w 836678"/>
              <a:gd name="connsiteY123" fmla="*/ 454567 h 604345"/>
              <a:gd name="connsiteX124" fmla="*/ 364206 w 836678"/>
              <a:gd name="connsiteY124" fmla="*/ 453140 h 604345"/>
              <a:gd name="connsiteX125" fmla="*/ 362780 w 836678"/>
              <a:gd name="connsiteY125" fmla="*/ 477865 h 604345"/>
              <a:gd name="connsiteX126" fmla="*/ 337579 w 836678"/>
              <a:gd name="connsiteY126" fmla="*/ 491655 h 604345"/>
              <a:gd name="connsiteX127" fmla="*/ 315469 w 836678"/>
              <a:gd name="connsiteY127" fmla="*/ 525652 h 604345"/>
              <a:gd name="connsiteX128" fmla="*/ 311189 w 836678"/>
              <a:gd name="connsiteY128" fmla="*/ 548238 h 604345"/>
              <a:gd name="connsiteX129" fmla="*/ 324265 w 836678"/>
              <a:gd name="connsiteY129" fmla="*/ 567257 h 604345"/>
              <a:gd name="connsiteX130" fmla="*/ 340670 w 836678"/>
              <a:gd name="connsiteY130" fmla="*/ 572250 h 604345"/>
              <a:gd name="connsiteX131" fmla="*/ 365871 w 836678"/>
              <a:gd name="connsiteY131" fmla="*/ 558461 h 604345"/>
              <a:gd name="connsiteX132" fmla="*/ 387981 w 836678"/>
              <a:gd name="connsiteY132" fmla="*/ 524701 h 604345"/>
              <a:gd name="connsiteX133" fmla="*/ 392260 w 836678"/>
              <a:gd name="connsiteY133" fmla="*/ 501878 h 604345"/>
              <a:gd name="connsiteX134" fmla="*/ 379184 w 836678"/>
              <a:gd name="connsiteY134" fmla="*/ 482858 h 604345"/>
              <a:gd name="connsiteX135" fmla="*/ 362780 w 836678"/>
              <a:gd name="connsiteY135" fmla="*/ 477865 h 604345"/>
              <a:gd name="connsiteX136" fmla="*/ 292170 w 836678"/>
              <a:gd name="connsiteY136" fmla="*/ 431505 h 604345"/>
              <a:gd name="connsiteX137" fmla="*/ 266731 w 836678"/>
              <a:gd name="connsiteY137" fmla="*/ 445294 h 604345"/>
              <a:gd name="connsiteX138" fmla="*/ 244621 w 836678"/>
              <a:gd name="connsiteY138" fmla="*/ 479292 h 604345"/>
              <a:gd name="connsiteX139" fmla="*/ 253418 w 836678"/>
              <a:gd name="connsiteY139" fmla="*/ 521135 h 604345"/>
              <a:gd name="connsiteX140" fmla="*/ 269822 w 836678"/>
              <a:gd name="connsiteY140" fmla="*/ 526127 h 604345"/>
              <a:gd name="connsiteX141" fmla="*/ 295023 w 836678"/>
              <a:gd name="connsiteY141" fmla="*/ 512338 h 604345"/>
              <a:gd name="connsiteX142" fmla="*/ 317133 w 836678"/>
              <a:gd name="connsiteY142" fmla="*/ 478341 h 604345"/>
              <a:gd name="connsiteX143" fmla="*/ 321412 w 836678"/>
              <a:gd name="connsiteY143" fmla="*/ 455518 h 604345"/>
              <a:gd name="connsiteX144" fmla="*/ 308337 w 836678"/>
              <a:gd name="connsiteY144" fmla="*/ 436498 h 604345"/>
              <a:gd name="connsiteX145" fmla="*/ 291932 w 836678"/>
              <a:gd name="connsiteY145" fmla="*/ 431505 h 604345"/>
              <a:gd name="connsiteX146" fmla="*/ 221322 w 836678"/>
              <a:gd name="connsiteY146" fmla="*/ 385383 h 604345"/>
              <a:gd name="connsiteX147" fmla="*/ 196121 w 836678"/>
              <a:gd name="connsiteY147" fmla="*/ 399172 h 604345"/>
              <a:gd name="connsiteX148" fmla="*/ 174011 w 836678"/>
              <a:gd name="connsiteY148" fmla="*/ 433170 h 604345"/>
              <a:gd name="connsiteX149" fmla="*/ 169732 w 836678"/>
              <a:gd name="connsiteY149" fmla="*/ 455755 h 604345"/>
              <a:gd name="connsiteX150" fmla="*/ 182808 w 836678"/>
              <a:gd name="connsiteY150" fmla="*/ 475012 h 604345"/>
              <a:gd name="connsiteX151" fmla="*/ 199212 w 836678"/>
              <a:gd name="connsiteY151" fmla="*/ 479767 h 604345"/>
              <a:gd name="connsiteX152" fmla="*/ 224413 w 836678"/>
              <a:gd name="connsiteY152" fmla="*/ 465978 h 604345"/>
              <a:gd name="connsiteX153" fmla="*/ 246523 w 836678"/>
              <a:gd name="connsiteY153" fmla="*/ 431981 h 604345"/>
              <a:gd name="connsiteX154" fmla="*/ 250802 w 836678"/>
              <a:gd name="connsiteY154" fmla="*/ 409395 h 604345"/>
              <a:gd name="connsiteX155" fmla="*/ 237727 w 836678"/>
              <a:gd name="connsiteY155" fmla="*/ 390138 h 604345"/>
              <a:gd name="connsiteX156" fmla="*/ 221322 w 836678"/>
              <a:gd name="connsiteY156" fmla="*/ 385145 h 604345"/>
              <a:gd name="connsiteX157" fmla="*/ 150712 w 836678"/>
              <a:gd name="connsiteY157" fmla="*/ 339261 h 604345"/>
              <a:gd name="connsiteX158" fmla="*/ 125511 w 836678"/>
              <a:gd name="connsiteY158" fmla="*/ 353050 h 604345"/>
              <a:gd name="connsiteX159" fmla="*/ 103401 w 836678"/>
              <a:gd name="connsiteY159" fmla="*/ 387047 h 604345"/>
              <a:gd name="connsiteX160" fmla="*/ 99122 w 836678"/>
              <a:gd name="connsiteY160" fmla="*/ 409871 h 604345"/>
              <a:gd name="connsiteX161" fmla="*/ 112198 w 836678"/>
              <a:gd name="connsiteY161" fmla="*/ 428890 h 604345"/>
              <a:gd name="connsiteX162" fmla="*/ 128364 w 836678"/>
              <a:gd name="connsiteY162" fmla="*/ 433883 h 604345"/>
              <a:gd name="connsiteX163" fmla="*/ 154041 w 836678"/>
              <a:gd name="connsiteY163" fmla="*/ 420094 h 604345"/>
              <a:gd name="connsiteX164" fmla="*/ 176151 w 836678"/>
              <a:gd name="connsiteY164" fmla="*/ 386334 h 604345"/>
              <a:gd name="connsiteX165" fmla="*/ 180430 w 836678"/>
              <a:gd name="connsiteY165" fmla="*/ 363511 h 604345"/>
              <a:gd name="connsiteX166" fmla="*/ 167354 w 836678"/>
              <a:gd name="connsiteY166" fmla="*/ 344491 h 604345"/>
              <a:gd name="connsiteX167" fmla="*/ 150950 w 836678"/>
              <a:gd name="connsiteY167" fmla="*/ 339498 h 604345"/>
              <a:gd name="connsiteX168" fmla="*/ 416272 w 836678"/>
              <a:gd name="connsiteY168" fmla="*/ 109838 h 604345"/>
              <a:gd name="connsiteX169" fmla="*/ 436005 w 836678"/>
              <a:gd name="connsiteY169" fmla="*/ 115781 h 604345"/>
              <a:gd name="connsiteX170" fmla="*/ 741268 w 836678"/>
              <a:gd name="connsiteY170" fmla="*/ 315011 h 604345"/>
              <a:gd name="connsiteX171" fmla="*/ 746023 w 836678"/>
              <a:gd name="connsiteY171" fmla="*/ 318339 h 604345"/>
              <a:gd name="connsiteX172" fmla="*/ 773839 w 836678"/>
              <a:gd name="connsiteY172" fmla="*/ 288859 h 604345"/>
              <a:gd name="connsiteX173" fmla="*/ 807837 w 836678"/>
              <a:gd name="connsiteY173" fmla="*/ 265085 h 604345"/>
              <a:gd name="connsiteX174" fmla="*/ 677077 w 836678"/>
              <a:gd name="connsiteY174" fmla="*/ 75840 h 604345"/>
              <a:gd name="connsiteX175" fmla="*/ 634521 w 836678"/>
              <a:gd name="connsiteY175" fmla="*/ 83924 h 604345"/>
              <a:gd name="connsiteX176" fmla="*/ 587686 w 836678"/>
              <a:gd name="connsiteY176" fmla="*/ 72750 h 604345"/>
              <a:gd name="connsiteX177" fmla="*/ 513747 w 836678"/>
              <a:gd name="connsiteY177" fmla="*/ 35662 h 604345"/>
              <a:gd name="connsiteX178" fmla="*/ 462632 w 836678"/>
              <a:gd name="connsiteY178" fmla="*/ 23537 h 604345"/>
              <a:gd name="connsiteX179" fmla="*/ 420314 w 836678"/>
              <a:gd name="connsiteY179" fmla="*/ 31620 h 604345"/>
              <a:gd name="connsiteX180" fmla="*/ 351130 w 836678"/>
              <a:gd name="connsiteY180" fmla="*/ 59198 h 604345"/>
              <a:gd name="connsiteX181" fmla="*/ 321650 w 836678"/>
              <a:gd name="connsiteY181" fmla="*/ 83448 h 604345"/>
              <a:gd name="connsiteX182" fmla="*/ 249376 w 836678"/>
              <a:gd name="connsiteY182" fmla="*/ 193999 h 604345"/>
              <a:gd name="connsiteX183" fmla="*/ 254606 w 836678"/>
              <a:gd name="connsiteY183" fmla="*/ 198754 h 604345"/>
              <a:gd name="connsiteX184" fmla="*/ 292883 w 836678"/>
              <a:gd name="connsiteY184" fmla="*/ 210166 h 604345"/>
              <a:gd name="connsiteX185" fmla="*/ 351844 w 836678"/>
              <a:gd name="connsiteY185" fmla="*/ 178308 h 604345"/>
              <a:gd name="connsiteX186" fmla="*/ 386079 w 836678"/>
              <a:gd name="connsiteY186" fmla="*/ 126004 h 604345"/>
              <a:gd name="connsiteX187" fmla="*/ 416272 w 836678"/>
              <a:gd name="connsiteY187" fmla="*/ 109600 h 60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836678" h="604345">
                <a:moveTo>
                  <a:pt x="476897" y="604345"/>
                </a:moveTo>
                <a:cubicBezTo>
                  <a:pt x="466436" y="604345"/>
                  <a:pt x="455976" y="601255"/>
                  <a:pt x="447179" y="595549"/>
                </a:cubicBezTo>
                <a:lnTo>
                  <a:pt x="394400" y="561314"/>
                </a:lnTo>
                <a:lnTo>
                  <a:pt x="386317" y="571537"/>
                </a:lnTo>
                <a:cubicBezTo>
                  <a:pt x="376331" y="586990"/>
                  <a:pt x="359214" y="596024"/>
                  <a:pt x="340907" y="596024"/>
                </a:cubicBezTo>
                <a:cubicBezTo>
                  <a:pt x="322601" y="596024"/>
                  <a:pt x="319986" y="592934"/>
                  <a:pt x="311189" y="587228"/>
                </a:cubicBezTo>
                <a:cubicBezTo>
                  <a:pt x="299065" y="579382"/>
                  <a:pt x="290743" y="567019"/>
                  <a:pt x="287653" y="552993"/>
                </a:cubicBezTo>
                <a:cubicBezTo>
                  <a:pt x="287415" y="551566"/>
                  <a:pt x="287177" y="550140"/>
                  <a:pt x="286940" y="548713"/>
                </a:cubicBezTo>
                <a:cubicBezTo>
                  <a:pt x="280520" y="549189"/>
                  <a:pt x="275290" y="550140"/>
                  <a:pt x="270060" y="550140"/>
                </a:cubicBezTo>
                <a:cubicBezTo>
                  <a:pt x="259361" y="550140"/>
                  <a:pt x="249138" y="547049"/>
                  <a:pt x="240342" y="541343"/>
                </a:cubicBezTo>
                <a:cubicBezTo>
                  <a:pt x="227028" y="532784"/>
                  <a:pt x="218232" y="518757"/>
                  <a:pt x="216092" y="502829"/>
                </a:cubicBezTo>
                <a:cubicBezTo>
                  <a:pt x="209673" y="503304"/>
                  <a:pt x="204442" y="504255"/>
                  <a:pt x="199212" y="504255"/>
                </a:cubicBezTo>
                <a:cubicBezTo>
                  <a:pt x="188514" y="504255"/>
                  <a:pt x="178291" y="501164"/>
                  <a:pt x="169494" y="495458"/>
                </a:cubicBezTo>
                <a:cubicBezTo>
                  <a:pt x="157369" y="487613"/>
                  <a:pt x="149048" y="475250"/>
                  <a:pt x="145957" y="461223"/>
                </a:cubicBezTo>
                <a:lnTo>
                  <a:pt x="145244" y="456944"/>
                </a:lnTo>
                <a:cubicBezTo>
                  <a:pt x="138587" y="457419"/>
                  <a:pt x="133357" y="458133"/>
                  <a:pt x="128364" y="458133"/>
                </a:cubicBezTo>
                <a:cubicBezTo>
                  <a:pt x="117666" y="458133"/>
                  <a:pt x="107443" y="455042"/>
                  <a:pt x="98646" y="449336"/>
                </a:cubicBezTo>
                <a:cubicBezTo>
                  <a:pt x="73683" y="432932"/>
                  <a:pt x="66551" y="399172"/>
                  <a:pt x="82955" y="374209"/>
                </a:cubicBezTo>
                <a:lnTo>
                  <a:pt x="91276" y="361609"/>
                </a:lnTo>
                <a:cubicBezTo>
                  <a:pt x="83668" y="351386"/>
                  <a:pt x="78438" y="340687"/>
                  <a:pt x="76061" y="329513"/>
                </a:cubicBezTo>
                <a:cubicBezTo>
                  <a:pt x="74634" y="323570"/>
                  <a:pt x="72257" y="318101"/>
                  <a:pt x="68928" y="313109"/>
                </a:cubicBezTo>
                <a:cubicBezTo>
                  <a:pt x="65600" y="308354"/>
                  <a:pt x="61320" y="304075"/>
                  <a:pt x="56090" y="300746"/>
                </a:cubicBezTo>
                <a:lnTo>
                  <a:pt x="5451" y="267462"/>
                </a:lnTo>
                <a:cubicBezTo>
                  <a:pt x="-17" y="263896"/>
                  <a:pt x="-1682" y="256288"/>
                  <a:pt x="1884" y="250820"/>
                </a:cubicBezTo>
                <a:lnTo>
                  <a:pt x="140489" y="38515"/>
                </a:lnTo>
                <a:cubicBezTo>
                  <a:pt x="142391" y="35899"/>
                  <a:pt x="145006" y="33997"/>
                  <a:pt x="148097" y="33284"/>
                </a:cubicBezTo>
                <a:cubicBezTo>
                  <a:pt x="148810" y="33284"/>
                  <a:pt x="149761" y="33046"/>
                  <a:pt x="150474" y="33046"/>
                </a:cubicBezTo>
                <a:cubicBezTo>
                  <a:pt x="152852" y="33046"/>
                  <a:pt x="154992" y="33760"/>
                  <a:pt x="157131" y="34948"/>
                </a:cubicBezTo>
                <a:lnTo>
                  <a:pt x="199212" y="62289"/>
                </a:lnTo>
                <a:cubicBezTo>
                  <a:pt x="207058" y="67519"/>
                  <a:pt x="216330" y="70134"/>
                  <a:pt x="225839" y="70134"/>
                </a:cubicBezTo>
                <a:cubicBezTo>
                  <a:pt x="235349" y="70134"/>
                  <a:pt x="240579" y="68470"/>
                  <a:pt x="246999" y="65380"/>
                </a:cubicBezTo>
                <a:cubicBezTo>
                  <a:pt x="264116" y="57059"/>
                  <a:pt x="282898" y="52779"/>
                  <a:pt x="301680" y="52779"/>
                </a:cubicBezTo>
                <a:cubicBezTo>
                  <a:pt x="320461" y="52779"/>
                  <a:pt x="310714" y="53017"/>
                  <a:pt x="315231" y="53492"/>
                </a:cubicBezTo>
                <a:cubicBezTo>
                  <a:pt x="323552" y="46598"/>
                  <a:pt x="332111" y="41130"/>
                  <a:pt x="341621" y="37326"/>
                </a:cubicBezTo>
                <a:lnTo>
                  <a:pt x="410804" y="9748"/>
                </a:lnTo>
                <a:cubicBezTo>
                  <a:pt x="427209" y="3328"/>
                  <a:pt x="444326" y="0"/>
                  <a:pt x="461919" y="0"/>
                </a:cubicBezTo>
                <a:cubicBezTo>
                  <a:pt x="479512" y="0"/>
                  <a:pt x="504713" y="4993"/>
                  <a:pt x="523733" y="14502"/>
                </a:cubicBezTo>
                <a:lnTo>
                  <a:pt x="597671" y="51590"/>
                </a:lnTo>
                <a:cubicBezTo>
                  <a:pt x="608845" y="57059"/>
                  <a:pt x="621208" y="60149"/>
                  <a:pt x="633808" y="60149"/>
                </a:cubicBezTo>
                <a:cubicBezTo>
                  <a:pt x="646409" y="60149"/>
                  <a:pt x="661624" y="56583"/>
                  <a:pt x="673749" y="49451"/>
                </a:cubicBezTo>
                <a:cubicBezTo>
                  <a:pt x="675651" y="48500"/>
                  <a:pt x="677553" y="47787"/>
                  <a:pt x="679693" y="47787"/>
                </a:cubicBezTo>
                <a:cubicBezTo>
                  <a:pt x="683734" y="47787"/>
                  <a:pt x="687300" y="49688"/>
                  <a:pt x="689440" y="53017"/>
                </a:cubicBezTo>
                <a:lnTo>
                  <a:pt x="834464" y="260805"/>
                </a:lnTo>
                <a:cubicBezTo>
                  <a:pt x="838268" y="266273"/>
                  <a:pt x="837079" y="273643"/>
                  <a:pt x="831611" y="277447"/>
                </a:cubicBezTo>
                <a:lnTo>
                  <a:pt x="786915" y="308592"/>
                </a:lnTo>
                <a:cubicBezTo>
                  <a:pt x="775741" y="316437"/>
                  <a:pt x="767420" y="328087"/>
                  <a:pt x="763616" y="341400"/>
                </a:cubicBezTo>
                <a:cubicBezTo>
                  <a:pt x="767182" y="350197"/>
                  <a:pt x="769084" y="358993"/>
                  <a:pt x="769084" y="367552"/>
                </a:cubicBezTo>
                <a:cubicBezTo>
                  <a:pt x="769084" y="376111"/>
                  <a:pt x="765518" y="391564"/>
                  <a:pt x="758861" y="401787"/>
                </a:cubicBezTo>
                <a:cubicBezTo>
                  <a:pt x="747212" y="419618"/>
                  <a:pt x="727717" y="430079"/>
                  <a:pt x="706082" y="430079"/>
                </a:cubicBezTo>
                <a:cubicBezTo>
                  <a:pt x="684448" y="430079"/>
                  <a:pt x="692769" y="429128"/>
                  <a:pt x="686587" y="426988"/>
                </a:cubicBezTo>
                <a:cubicBezTo>
                  <a:pt x="686587" y="442442"/>
                  <a:pt x="683021" y="456231"/>
                  <a:pt x="675175" y="468118"/>
                </a:cubicBezTo>
                <a:cubicBezTo>
                  <a:pt x="665903" y="482145"/>
                  <a:pt x="651877" y="491655"/>
                  <a:pt x="635472" y="495221"/>
                </a:cubicBezTo>
                <a:cubicBezTo>
                  <a:pt x="631193" y="496172"/>
                  <a:pt x="626913" y="496647"/>
                  <a:pt x="622396" y="496647"/>
                </a:cubicBezTo>
                <a:cubicBezTo>
                  <a:pt x="617879" y="496647"/>
                  <a:pt x="611460" y="495934"/>
                  <a:pt x="605992" y="494508"/>
                </a:cubicBezTo>
                <a:cubicBezTo>
                  <a:pt x="605041" y="507108"/>
                  <a:pt x="601950" y="518044"/>
                  <a:pt x="595769" y="527554"/>
                </a:cubicBezTo>
                <a:cubicBezTo>
                  <a:pt x="585784" y="543007"/>
                  <a:pt x="568666" y="552042"/>
                  <a:pt x="550360" y="552042"/>
                </a:cubicBezTo>
                <a:cubicBezTo>
                  <a:pt x="532054" y="552042"/>
                  <a:pt x="537759" y="550853"/>
                  <a:pt x="531816" y="548713"/>
                </a:cubicBezTo>
                <a:cubicBezTo>
                  <a:pt x="530152" y="560600"/>
                  <a:pt x="527061" y="570823"/>
                  <a:pt x="521355" y="579620"/>
                </a:cubicBezTo>
                <a:cubicBezTo>
                  <a:pt x="511370" y="595073"/>
                  <a:pt x="494252" y="604345"/>
                  <a:pt x="475946" y="604345"/>
                </a:cubicBezTo>
                <a:close/>
                <a:moveTo>
                  <a:pt x="363018" y="453616"/>
                </a:moveTo>
                <a:cubicBezTo>
                  <a:pt x="373716" y="453616"/>
                  <a:pt x="383939" y="456706"/>
                  <a:pt x="392736" y="462412"/>
                </a:cubicBezTo>
                <a:cubicBezTo>
                  <a:pt x="404861" y="470258"/>
                  <a:pt x="413182" y="482620"/>
                  <a:pt x="416272" y="496647"/>
                </a:cubicBezTo>
                <a:cubicBezTo>
                  <a:pt x="419363" y="510912"/>
                  <a:pt x="416510" y="525414"/>
                  <a:pt x="408664" y="537539"/>
                </a:cubicBezTo>
                <a:lnTo>
                  <a:pt x="407951" y="538490"/>
                </a:lnTo>
                <a:lnTo>
                  <a:pt x="407951" y="541105"/>
                </a:lnTo>
                <a:cubicBezTo>
                  <a:pt x="407951" y="541105"/>
                  <a:pt x="460493" y="575103"/>
                  <a:pt x="460493" y="575103"/>
                </a:cubicBezTo>
                <a:cubicBezTo>
                  <a:pt x="465485" y="578431"/>
                  <a:pt x="471191" y="580095"/>
                  <a:pt x="476897" y="580095"/>
                </a:cubicBezTo>
                <a:cubicBezTo>
                  <a:pt x="482603" y="580095"/>
                  <a:pt x="481176" y="580095"/>
                  <a:pt x="483316" y="579382"/>
                </a:cubicBezTo>
                <a:cubicBezTo>
                  <a:pt x="491162" y="577718"/>
                  <a:pt x="498056" y="573201"/>
                  <a:pt x="502336" y="566306"/>
                </a:cubicBezTo>
                <a:cubicBezTo>
                  <a:pt x="511370" y="552279"/>
                  <a:pt x="507566" y="533498"/>
                  <a:pt x="493539" y="524463"/>
                </a:cubicBezTo>
                <a:lnTo>
                  <a:pt x="415797" y="473586"/>
                </a:lnTo>
                <a:lnTo>
                  <a:pt x="430537" y="453140"/>
                </a:lnTo>
                <a:lnTo>
                  <a:pt x="506615" y="504255"/>
                </a:lnTo>
                <a:lnTo>
                  <a:pt x="534907" y="522561"/>
                </a:lnTo>
                <a:cubicBezTo>
                  <a:pt x="539899" y="525652"/>
                  <a:pt x="545605" y="527554"/>
                  <a:pt x="551311" y="527554"/>
                </a:cubicBezTo>
                <a:cubicBezTo>
                  <a:pt x="561534" y="527554"/>
                  <a:pt x="571044" y="522324"/>
                  <a:pt x="576749" y="513765"/>
                </a:cubicBezTo>
                <a:cubicBezTo>
                  <a:pt x="581267" y="507108"/>
                  <a:pt x="582693" y="499025"/>
                  <a:pt x="581029" y="490941"/>
                </a:cubicBezTo>
                <a:cubicBezTo>
                  <a:pt x="579365" y="483096"/>
                  <a:pt x="574610" y="476201"/>
                  <a:pt x="567953" y="471922"/>
                </a:cubicBezTo>
                <a:lnTo>
                  <a:pt x="461919" y="402738"/>
                </a:lnTo>
                <a:lnTo>
                  <a:pt x="476659" y="382292"/>
                </a:lnTo>
                <a:lnTo>
                  <a:pt x="602426" y="465740"/>
                </a:lnTo>
                <a:cubicBezTo>
                  <a:pt x="608845" y="469782"/>
                  <a:pt x="615977" y="472160"/>
                  <a:pt x="623585" y="472160"/>
                </a:cubicBezTo>
                <a:cubicBezTo>
                  <a:pt x="631193" y="472160"/>
                  <a:pt x="629053" y="471922"/>
                  <a:pt x="631668" y="471209"/>
                </a:cubicBezTo>
                <a:cubicBezTo>
                  <a:pt x="641654" y="469069"/>
                  <a:pt x="650450" y="463125"/>
                  <a:pt x="656156" y="454567"/>
                </a:cubicBezTo>
                <a:cubicBezTo>
                  <a:pt x="661862" y="446008"/>
                  <a:pt x="663764" y="435547"/>
                  <a:pt x="661624" y="425562"/>
                </a:cubicBezTo>
                <a:cubicBezTo>
                  <a:pt x="659484" y="415576"/>
                  <a:pt x="653541" y="406780"/>
                  <a:pt x="644982" y="401074"/>
                </a:cubicBezTo>
                <a:lnTo>
                  <a:pt x="517551" y="317864"/>
                </a:lnTo>
                <a:lnTo>
                  <a:pt x="532291" y="297418"/>
                </a:lnTo>
                <a:lnTo>
                  <a:pt x="686349" y="399648"/>
                </a:lnTo>
                <a:cubicBezTo>
                  <a:pt x="692769" y="403689"/>
                  <a:pt x="699901" y="405829"/>
                  <a:pt x="707271" y="405829"/>
                </a:cubicBezTo>
                <a:cubicBezTo>
                  <a:pt x="720347" y="405829"/>
                  <a:pt x="732710" y="399410"/>
                  <a:pt x="739842" y="388474"/>
                </a:cubicBezTo>
                <a:cubicBezTo>
                  <a:pt x="744121" y="381817"/>
                  <a:pt x="746261" y="374685"/>
                  <a:pt x="746023" y="367077"/>
                </a:cubicBezTo>
                <a:cubicBezTo>
                  <a:pt x="746023" y="360420"/>
                  <a:pt x="744359" y="354001"/>
                  <a:pt x="741268" y="348295"/>
                </a:cubicBezTo>
                <a:cubicBezTo>
                  <a:pt x="738178" y="342589"/>
                  <a:pt x="733898" y="338072"/>
                  <a:pt x="728430" y="334506"/>
                </a:cubicBezTo>
                <a:lnTo>
                  <a:pt x="423167" y="135276"/>
                </a:lnTo>
                <a:cubicBezTo>
                  <a:pt x="421265" y="134088"/>
                  <a:pt x="418887" y="133374"/>
                  <a:pt x="416510" y="133374"/>
                </a:cubicBezTo>
                <a:cubicBezTo>
                  <a:pt x="412468" y="133374"/>
                  <a:pt x="408664" y="135514"/>
                  <a:pt x="406525" y="138842"/>
                </a:cubicBezTo>
                <a:lnTo>
                  <a:pt x="372290" y="191146"/>
                </a:lnTo>
                <a:cubicBezTo>
                  <a:pt x="354934" y="217774"/>
                  <a:pt x="325216" y="233940"/>
                  <a:pt x="293121" y="233940"/>
                </a:cubicBezTo>
                <a:cubicBezTo>
                  <a:pt x="261025" y="233940"/>
                  <a:pt x="256984" y="228710"/>
                  <a:pt x="241768" y="218724"/>
                </a:cubicBezTo>
                <a:lnTo>
                  <a:pt x="236776" y="215396"/>
                </a:lnTo>
                <a:cubicBezTo>
                  <a:pt x="231307" y="211830"/>
                  <a:pt x="227504" y="206124"/>
                  <a:pt x="226077" y="199705"/>
                </a:cubicBezTo>
                <a:cubicBezTo>
                  <a:pt x="224651" y="193286"/>
                  <a:pt x="226077" y="186629"/>
                  <a:pt x="229643" y="180923"/>
                </a:cubicBezTo>
                <a:lnTo>
                  <a:pt x="296687" y="78456"/>
                </a:lnTo>
                <a:cubicBezTo>
                  <a:pt x="295261" y="78456"/>
                  <a:pt x="293596" y="78456"/>
                  <a:pt x="292170" y="78456"/>
                </a:cubicBezTo>
                <a:cubicBezTo>
                  <a:pt x="280045" y="78456"/>
                  <a:pt x="268633" y="81784"/>
                  <a:pt x="258410" y="86777"/>
                </a:cubicBezTo>
                <a:cubicBezTo>
                  <a:pt x="248663" y="91531"/>
                  <a:pt x="237727" y="94147"/>
                  <a:pt x="226790" y="94147"/>
                </a:cubicBezTo>
                <a:cubicBezTo>
                  <a:pt x="215854" y="94147"/>
                  <a:pt x="198737" y="90105"/>
                  <a:pt x="187087" y="82259"/>
                </a:cubicBezTo>
                <a:lnTo>
                  <a:pt x="156180" y="62051"/>
                </a:lnTo>
                <a:lnTo>
                  <a:pt x="30414" y="252484"/>
                </a:lnTo>
                <a:lnTo>
                  <a:pt x="70355" y="280062"/>
                </a:lnTo>
                <a:cubicBezTo>
                  <a:pt x="77963" y="285055"/>
                  <a:pt x="84619" y="291474"/>
                  <a:pt x="89850" y="299082"/>
                </a:cubicBezTo>
                <a:cubicBezTo>
                  <a:pt x="95080" y="306690"/>
                  <a:pt x="98646" y="315249"/>
                  <a:pt x="100548" y="324045"/>
                </a:cubicBezTo>
                <a:cubicBezTo>
                  <a:pt x="101499" y="328800"/>
                  <a:pt x="103401" y="333317"/>
                  <a:pt x="105779" y="337359"/>
                </a:cubicBezTo>
                <a:cubicBezTo>
                  <a:pt x="117904" y="323570"/>
                  <a:pt x="134308" y="315249"/>
                  <a:pt x="151663" y="315249"/>
                </a:cubicBezTo>
                <a:cubicBezTo>
                  <a:pt x="169019" y="315249"/>
                  <a:pt x="172585" y="318339"/>
                  <a:pt x="181381" y="324045"/>
                </a:cubicBezTo>
                <a:cubicBezTo>
                  <a:pt x="194695" y="332604"/>
                  <a:pt x="203491" y="346631"/>
                  <a:pt x="205631" y="362560"/>
                </a:cubicBezTo>
                <a:cubicBezTo>
                  <a:pt x="212288" y="362084"/>
                  <a:pt x="217281" y="361133"/>
                  <a:pt x="222511" y="361133"/>
                </a:cubicBezTo>
                <a:cubicBezTo>
                  <a:pt x="233209" y="361133"/>
                  <a:pt x="243432" y="364224"/>
                  <a:pt x="252229" y="369930"/>
                </a:cubicBezTo>
                <a:cubicBezTo>
                  <a:pt x="264354" y="377775"/>
                  <a:pt x="272675" y="390138"/>
                  <a:pt x="275766" y="404165"/>
                </a:cubicBezTo>
                <a:cubicBezTo>
                  <a:pt x="276003" y="405591"/>
                  <a:pt x="276241" y="407018"/>
                  <a:pt x="276479" y="408444"/>
                </a:cubicBezTo>
                <a:cubicBezTo>
                  <a:pt x="283136" y="407969"/>
                  <a:pt x="288366" y="407255"/>
                  <a:pt x="293359" y="407255"/>
                </a:cubicBezTo>
                <a:cubicBezTo>
                  <a:pt x="304057" y="407255"/>
                  <a:pt x="314280" y="410346"/>
                  <a:pt x="323077" y="416052"/>
                </a:cubicBezTo>
                <a:cubicBezTo>
                  <a:pt x="336390" y="424611"/>
                  <a:pt x="345187" y="438638"/>
                  <a:pt x="347327" y="454567"/>
                </a:cubicBezTo>
                <a:cubicBezTo>
                  <a:pt x="353983" y="454091"/>
                  <a:pt x="358976" y="453140"/>
                  <a:pt x="364206" y="453140"/>
                </a:cubicBezTo>
                <a:close/>
                <a:moveTo>
                  <a:pt x="362780" y="477865"/>
                </a:moveTo>
                <a:cubicBezTo>
                  <a:pt x="352557" y="477865"/>
                  <a:pt x="343047" y="482858"/>
                  <a:pt x="337579" y="491655"/>
                </a:cubicBezTo>
                <a:lnTo>
                  <a:pt x="315469" y="525652"/>
                </a:lnTo>
                <a:cubicBezTo>
                  <a:pt x="310952" y="532309"/>
                  <a:pt x="309525" y="540392"/>
                  <a:pt x="311189" y="548238"/>
                </a:cubicBezTo>
                <a:cubicBezTo>
                  <a:pt x="312854" y="556083"/>
                  <a:pt x="317371" y="562978"/>
                  <a:pt x="324265" y="567257"/>
                </a:cubicBezTo>
                <a:cubicBezTo>
                  <a:pt x="329258" y="570348"/>
                  <a:pt x="334964" y="572250"/>
                  <a:pt x="340670" y="572250"/>
                </a:cubicBezTo>
                <a:cubicBezTo>
                  <a:pt x="351130" y="572250"/>
                  <a:pt x="360402" y="567019"/>
                  <a:pt x="365871" y="558461"/>
                </a:cubicBezTo>
                <a:lnTo>
                  <a:pt x="387981" y="524701"/>
                </a:lnTo>
                <a:cubicBezTo>
                  <a:pt x="392498" y="518044"/>
                  <a:pt x="393924" y="509961"/>
                  <a:pt x="392260" y="501878"/>
                </a:cubicBezTo>
                <a:cubicBezTo>
                  <a:pt x="390596" y="494032"/>
                  <a:pt x="386079" y="487137"/>
                  <a:pt x="379184" y="482858"/>
                </a:cubicBezTo>
                <a:cubicBezTo>
                  <a:pt x="374192" y="479767"/>
                  <a:pt x="368486" y="477865"/>
                  <a:pt x="362780" y="477865"/>
                </a:cubicBezTo>
                <a:close/>
                <a:moveTo>
                  <a:pt x="292170" y="431505"/>
                </a:moveTo>
                <a:cubicBezTo>
                  <a:pt x="281947" y="431505"/>
                  <a:pt x="272437" y="436736"/>
                  <a:pt x="266731" y="445294"/>
                </a:cubicBezTo>
                <a:lnTo>
                  <a:pt x="244621" y="479292"/>
                </a:lnTo>
                <a:cubicBezTo>
                  <a:pt x="235587" y="493319"/>
                  <a:pt x="239391" y="512101"/>
                  <a:pt x="253418" y="521135"/>
                </a:cubicBezTo>
                <a:cubicBezTo>
                  <a:pt x="258410" y="524463"/>
                  <a:pt x="264116" y="526127"/>
                  <a:pt x="269822" y="526127"/>
                </a:cubicBezTo>
                <a:cubicBezTo>
                  <a:pt x="280045" y="526127"/>
                  <a:pt x="289555" y="521135"/>
                  <a:pt x="295023" y="512338"/>
                </a:cubicBezTo>
                <a:lnTo>
                  <a:pt x="317133" y="478341"/>
                </a:lnTo>
                <a:cubicBezTo>
                  <a:pt x="321650" y="471684"/>
                  <a:pt x="323077" y="463601"/>
                  <a:pt x="321412" y="455518"/>
                </a:cubicBezTo>
                <a:cubicBezTo>
                  <a:pt x="319748" y="447672"/>
                  <a:pt x="314993" y="440777"/>
                  <a:pt x="308337" y="436498"/>
                </a:cubicBezTo>
                <a:cubicBezTo>
                  <a:pt x="303344" y="433170"/>
                  <a:pt x="297638" y="431505"/>
                  <a:pt x="291932" y="431505"/>
                </a:cubicBezTo>
                <a:close/>
                <a:moveTo>
                  <a:pt x="221322" y="385383"/>
                </a:moveTo>
                <a:cubicBezTo>
                  <a:pt x="211099" y="385383"/>
                  <a:pt x="201589" y="390376"/>
                  <a:pt x="196121" y="399172"/>
                </a:cubicBezTo>
                <a:lnTo>
                  <a:pt x="174011" y="433170"/>
                </a:lnTo>
                <a:cubicBezTo>
                  <a:pt x="169494" y="439826"/>
                  <a:pt x="168068" y="447910"/>
                  <a:pt x="169732" y="455755"/>
                </a:cubicBezTo>
                <a:cubicBezTo>
                  <a:pt x="171396" y="463601"/>
                  <a:pt x="175913" y="470495"/>
                  <a:pt x="182808" y="475012"/>
                </a:cubicBezTo>
                <a:cubicBezTo>
                  <a:pt x="187800" y="478103"/>
                  <a:pt x="193506" y="479767"/>
                  <a:pt x="199212" y="479767"/>
                </a:cubicBezTo>
                <a:cubicBezTo>
                  <a:pt x="209435" y="479767"/>
                  <a:pt x="218945" y="474775"/>
                  <a:pt x="224413" y="465978"/>
                </a:cubicBezTo>
                <a:lnTo>
                  <a:pt x="246523" y="431981"/>
                </a:lnTo>
                <a:cubicBezTo>
                  <a:pt x="250802" y="425324"/>
                  <a:pt x="252467" y="417241"/>
                  <a:pt x="250802" y="409395"/>
                </a:cubicBezTo>
                <a:cubicBezTo>
                  <a:pt x="249138" y="401550"/>
                  <a:pt x="244621" y="394655"/>
                  <a:pt x="237727" y="390138"/>
                </a:cubicBezTo>
                <a:cubicBezTo>
                  <a:pt x="232734" y="387047"/>
                  <a:pt x="227028" y="385145"/>
                  <a:pt x="221322" y="385145"/>
                </a:cubicBezTo>
                <a:close/>
                <a:moveTo>
                  <a:pt x="150712" y="339261"/>
                </a:moveTo>
                <a:cubicBezTo>
                  <a:pt x="140489" y="339261"/>
                  <a:pt x="130979" y="344491"/>
                  <a:pt x="125511" y="353050"/>
                </a:cubicBezTo>
                <a:lnTo>
                  <a:pt x="103401" y="387047"/>
                </a:lnTo>
                <a:cubicBezTo>
                  <a:pt x="98884" y="393704"/>
                  <a:pt x="97458" y="401787"/>
                  <a:pt x="99122" y="409871"/>
                </a:cubicBezTo>
                <a:cubicBezTo>
                  <a:pt x="100786" y="417716"/>
                  <a:pt x="105541" y="424611"/>
                  <a:pt x="112198" y="428890"/>
                </a:cubicBezTo>
                <a:cubicBezTo>
                  <a:pt x="117190" y="431981"/>
                  <a:pt x="122658" y="433883"/>
                  <a:pt x="128364" y="433883"/>
                </a:cubicBezTo>
                <a:cubicBezTo>
                  <a:pt x="139063" y="433883"/>
                  <a:pt x="148573" y="428652"/>
                  <a:pt x="154041" y="420094"/>
                </a:cubicBezTo>
                <a:lnTo>
                  <a:pt x="176151" y="386334"/>
                </a:lnTo>
                <a:cubicBezTo>
                  <a:pt x="180668" y="379677"/>
                  <a:pt x="182094" y="371594"/>
                  <a:pt x="180430" y="363511"/>
                </a:cubicBezTo>
                <a:cubicBezTo>
                  <a:pt x="178766" y="355665"/>
                  <a:pt x="174011" y="348770"/>
                  <a:pt x="167354" y="344491"/>
                </a:cubicBezTo>
                <a:cubicBezTo>
                  <a:pt x="162362" y="341163"/>
                  <a:pt x="156656" y="339498"/>
                  <a:pt x="150950" y="339498"/>
                </a:cubicBezTo>
                <a:close/>
                <a:moveTo>
                  <a:pt x="416272" y="109838"/>
                </a:moveTo>
                <a:cubicBezTo>
                  <a:pt x="423167" y="109838"/>
                  <a:pt x="430061" y="111977"/>
                  <a:pt x="436005" y="115781"/>
                </a:cubicBezTo>
                <a:lnTo>
                  <a:pt x="741268" y="315011"/>
                </a:lnTo>
                <a:cubicBezTo>
                  <a:pt x="742933" y="315962"/>
                  <a:pt x="744597" y="317150"/>
                  <a:pt x="746023" y="318339"/>
                </a:cubicBezTo>
                <a:cubicBezTo>
                  <a:pt x="754107" y="306214"/>
                  <a:pt x="762903" y="296229"/>
                  <a:pt x="773839" y="288859"/>
                </a:cubicBezTo>
                <a:lnTo>
                  <a:pt x="807837" y="265085"/>
                </a:lnTo>
                <a:lnTo>
                  <a:pt x="677077" y="75840"/>
                </a:lnTo>
                <a:cubicBezTo>
                  <a:pt x="662575" y="81071"/>
                  <a:pt x="648548" y="83924"/>
                  <a:pt x="634521" y="83924"/>
                </a:cubicBezTo>
                <a:cubicBezTo>
                  <a:pt x="620494" y="83924"/>
                  <a:pt x="602188" y="80120"/>
                  <a:pt x="587686" y="72750"/>
                </a:cubicBezTo>
                <a:lnTo>
                  <a:pt x="513747" y="35662"/>
                </a:lnTo>
                <a:cubicBezTo>
                  <a:pt x="498056" y="27816"/>
                  <a:pt x="480225" y="23537"/>
                  <a:pt x="462632" y="23537"/>
                </a:cubicBezTo>
                <a:cubicBezTo>
                  <a:pt x="445039" y="23537"/>
                  <a:pt x="433865" y="26390"/>
                  <a:pt x="420314" y="31620"/>
                </a:cubicBezTo>
                <a:lnTo>
                  <a:pt x="351130" y="59198"/>
                </a:lnTo>
                <a:cubicBezTo>
                  <a:pt x="339005" y="63953"/>
                  <a:pt x="328783" y="72512"/>
                  <a:pt x="321650" y="83448"/>
                </a:cubicBezTo>
                <a:lnTo>
                  <a:pt x="249376" y="193999"/>
                </a:lnTo>
                <a:lnTo>
                  <a:pt x="254606" y="198754"/>
                </a:lnTo>
                <a:cubicBezTo>
                  <a:pt x="266018" y="206124"/>
                  <a:pt x="279332" y="210166"/>
                  <a:pt x="292883" y="210166"/>
                </a:cubicBezTo>
                <a:cubicBezTo>
                  <a:pt x="316895" y="210166"/>
                  <a:pt x="338768" y="198278"/>
                  <a:pt x="351844" y="178308"/>
                </a:cubicBezTo>
                <a:lnTo>
                  <a:pt x="386079" y="126004"/>
                </a:lnTo>
                <a:cubicBezTo>
                  <a:pt x="392736" y="115781"/>
                  <a:pt x="404147" y="109600"/>
                  <a:pt x="416272" y="109600"/>
                </a:cubicBez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nvGrpSpPr>
          <p:cNvPr id="20" name="Group 19">
            <a:extLst>
              <a:ext uri="{FF2B5EF4-FFF2-40B4-BE49-F238E27FC236}">
                <a16:creationId xmlns:a16="http://schemas.microsoft.com/office/drawing/2014/main" id="{F3B01480-0EB2-5AEE-ED37-230D778D03EB}"/>
              </a:ext>
            </a:extLst>
          </p:cNvPr>
          <p:cNvGrpSpPr/>
          <p:nvPr/>
        </p:nvGrpSpPr>
        <p:grpSpPr>
          <a:xfrm>
            <a:off x="772115" y="1287350"/>
            <a:ext cx="1375815" cy="1375815"/>
            <a:chOff x="754116" y="4729223"/>
            <a:chExt cx="1375815" cy="1375815"/>
          </a:xfrm>
        </p:grpSpPr>
        <p:pic>
          <p:nvPicPr>
            <p:cNvPr id="14" name="Graphic 13" descr="Daily calendar outline">
              <a:extLst>
                <a:ext uri="{FF2B5EF4-FFF2-40B4-BE49-F238E27FC236}">
                  <a16:creationId xmlns:a16="http://schemas.microsoft.com/office/drawing/2014/main" id="{2077FF1D-DB34-BDE5-8CFD-A8C50FFDF5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4116" y="4729223"/>
              <a:ext cx="1375815" cy="1375815"/>
            </a:xfrm>
            <a:prstGeom prst="rect">
              <a:avLst/>
            </a:prstGeom>
          </p:spPr>
        </p:pic>
        <p:sp>
          <p:nvSpPr>
            <p:cNvPr id="15" name="Flowchart: Connector 14">
              <a:extLst>
                <a:ext uri="{FF2B5EF4-FFF2-40B4-BE49-F238E27FC236}">
                  <a16:creationId xmlns:a16="http://schemas.microsoft.com/office/drawing/2014/main" id="{8BBCD190-5474-C0E7-F68E-F28FE9EDFDD6}"/>
                </a:ext>
              </a:extLst>
            </p:cNvPr>
            <p:cNvSpPr>
              <a:spLocks noChangeAspect="1"/>
            </p:cNvSpPr>
            <p:nvPr/>
          </p:nvSpPr>
          <p:spPr>
            <a:xfrm>
              <a:off x="1586221" y="5491530"/>
              <a:ext cx="459585" cy="457200"/>
            </a:xfrm>
            <a:prstGeom prst="flowChartConnector">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14041"/>
                  </a:solidFill>
                  <a:effectLst/>
                  <a:uLnTx/>
                  <a:uFillTx/>
                  <a:latin typeface="Aptos Narrow" panose="020B0004020202020204" pitchFamily="34" charset="0"/>
                  <a:ea typeface="+mn-ea"/>
                  <a:cs typeface="+mn-cs"/>
                </a:rPr>
                <a:t>✓</a:t>
              </a:r>
              <a:endParaRPr kumimoji="0" lang="en-US" sz="2000" b="1" i="0" u="none" strike="noStrike" kern="1200" cap="none" spc="0" normalizeH="0" baseline="0" noProof="0" dirty="0">
                <a:ln>
                  <a:noFill/>
                </a:ln>
                <a:solidFill>
                  <a:srgbClr val="414041"/>
                </a:solidFill>
                <a:effectLst/>
                <a:uLnTx/>
                <a:uFillTx/>
                <a:latin typeface="Aptos" panose="02110004020202020204"/>
                <a:ea typeface="+mn-ea"/>
                <a:cs typeface="+mn-cs"/>
              </a:endParaRPr>
            </a:p>
          </p:txBody>
        </p:sp>
      </p:grpSp>
      <p:grpSp>
        <p:nvGrpSpPr>
          <p:cNvPr id="21" name="Group 20">
            <a:extLst>
              <a:ext uri="{FF2B5EF4-FFF2-40B4-BE49-F238E27FC236}">
                <a16:creationId xmlns:a16="http://schemas.microsoft.com/office/drawing/2014/main" id="{9F3184D6-9C56-AC58-3E09-4A6BEB9EB9F4}"/>
              </a:ext>
            </a:extLst>
          </p:cNvPr>
          <p:cNvGrpSpPr/>
          <p:nvPr/>
        </p:nvGrpSpPr>
        <p:grpSpPr>
          <a:xfrm>
            <a:off x="772115" y="4586424"/>
            <a:ext cx="1375815" cy="1375815"/>
            <a:chOff x="8385048" y="246687"/>
            <a:chExt cx="1375815" cy="1375815"/>
          </a:xfrm>
        </p:grpSpPr>
        <p:pic>
          <p:nvPicPr>
            <p:cNvPr id="5" name="Graphic 4" descr="Daily calendar outline">
              <a:extLst>
                <a:ext uri="{FF2B5EF4-FFF2-40B4-BE49-F238E27FC236}">
                  <a16:creationId xmlns:a16="http://schemas.microsoft.com/office/drawing/2014/main" id="{150FE1B2-2245-DEBE-C4B4-698D90676F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85048" y="246687"/>
              <a:ext cx="1375815" cy="1375815"/>
            </a:xfrm>
            <a:prstGeom prst="rect">
              <a:avLst/>
            </a:prstGeom>
          </p:spPr>
        </p:pic>
        <p:grpSp>
          <p:nvGrpSpPr>
            <p:cNvPr id="19" name="Group 18">
              <a:extLst>
                <a:ext uri="{FF2B5EF4-FFF2-40B4-BE49-F238E27FC236}">
                  <a16:creationId xmlns:a16="http://schemas.microsoft.com/office/drawing/2014/main" id="{2227C091-7A8B-B694-B7AC-CFEC8414D66A}"/>
                </a:ext>
              </a:extLst>
            </p:cNvPr>
            <p:cNvGrpSpPr/>
            <p:nvPr/>
          </p:nvGrpSpPr>
          <p:grpSpPr>
            <a:xfrm>
              <a:off x="9201577" y="982910"/>
              <a:ext cx="504422" cy="501804"/>
              <a:chOff x="10824793" y="1851102"/>
              <a:chExt cx="504422" cy="501804"/>
            </a:xfrm>
          </p:grpSpPr>
          <p:sp>
            <p:nvSpPr>
              <p:cNvPr id="13" name="Flowchart: Connector 12">
                <a:extLst>
                  <a:ext uri="{FF2B5EF4-FFF2-40B4-BE49-F238E27FC236}">
                    <a16:creationId xmlns:a16="http://schemas.microsoft.com/office/drawing/2014/main" id="{F41A32B4-FA44-5675-F597-CA5D7B37A73A}"/>
                  </a:ext>
                </a:extLst>
              </p:cNvPr>
              <p:cNvSpPr>
                <a:spLocks noChangeAspect="1"/>
              </p:cNvSpPr>
              <p:nvPr/>
            </p:nvSpPr>
            <p:spPr>
              <a:xfrm>
                <a:off x="10824793" y="1851102"/>
                <a:ext cx="504422" cy="501804"/>
              </a:xfrm>
              <a:prstGeom prst="flowChartConnector">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18" name="Graphic 38">
                <a:extLst>
                  <a:ext uri="{FF2B5EF4-FFF2-40B4-BE49-F238E27FC236}">
                    <a16:creationId xmlns:a16="http://schemas.microsoft.com/office/drawing/2014/main" id="{1D5AD453-D898-DFAA-33A0-D87E33BCE448}"/>
                  </a:ext>
                </a:extLst>
              </p:cNvPr>
              <p:cNvSpPr>
                <a:spLocks noChangeAspect="1"/>
              </p:cNvSpPr>
              <p:nvPr/>
            </p:nvSpPr>
            <p:spPr>
              <a:xfrm rot="1296339" flipH="1">
                <a:off x="10894124" y="1919124"/>
                <a:ext cx="365760" cy="365760"/>
              </a:xfrm>
              <a:custGeom>
                <a:avLst/>
                <a:gdLst>
                  <a:gd name="connsiteX0" fmla="*/ 330613 w 652388"/>
                  <a:gd name="connsiteY0" fmla="*/ 636678 h 636916"/>
                  <a:gd name="connsiteX1" fmla="*/ 274268 w 652388"/>
                  <a:gd name="connsiteY1" fmla="*/ 632161 h 636916"/>
                  <a:gd name="connsiteX2" fmla="*/ 30105 w 652388"/>
                  <a:gd name="connsiteY2" fmla="*/ 478341 h 636916"/>
                  <a:gd name="connsiteX3" fmla="*/ 22497 w 652388"/>
                  <a:gd name="connsiteY3" fmla="*/ 467880 h 636916"/>
                  <a:gd name="connsiteX4" fmla="*/ 114742 w 652388"/>
                  <a:gd name="connsiteY4" fmla="*/ 401312 h 636916"/>
                  <a:gd name="connsiteX5" fmla="*/ 121161 w 652388"/>
                  <a:gd name="connsiteY5" fmla="*/ 411535 h 636916"/>
                  <a:gd name="connsiteX6" fmla="*/ 292337 w 652388"/>
                  <a:gd name="connsiteY6" fmla="*/ 520422 h 636916"/>
                  <a:gd name="connsiteX7" fmla="*/ 329425 w 652388"/>
                  <a:gd name="connsiteY7" fmla="*/ 523512 h 636916"/>
                  <a:gd name="connsiteX8" fmla="*/ 478490 w 652388"/>
                  <a:gd name="connsiteY8" fmla="*/ 467405 h 636916"/>
                  <a:gd name="connsiteX9" fmla="*/ 534598 w 652388"/>
                  <a:gd name="connsiteY9" fmla="*/ 292425 h 636916"/>
                  <a:gd name="connsiteX10" fmla="*/ 375309 w 652388"/>
                  <a:gd name="connsiteY10" fmla="*/ 148590 h 636916"/>
                  <a:gd name="connsiteX11" fmla="*/ 328949 w 652388"/>
                  <a:gd name="connsiteY11" fmla="*/ 144073 h 636916"/>
                  <a:gd name="connsiteX12" fmla="*/ 216496 w 652388"/>
                  <a:gd name="connsiteY12" fmla="*/ 167372 h 636916"/>
                  <a:gd name="connsiteX13" fmla="*/ 238606 w 652388"/>
                  <a:gd name="connsiteY13" fmla="*/ 214445 h 636916"/>
                  <a:gd name="connsiteX14" fmla="*/ 238606 w 652388"/>
                  <a:gd name="connsiteY14" fmla="*/ 238695 h 636916"/>
                  <a:gd name="connsiteX15" fmla="*/ 219587 w 652388"/>
                  <a:gd name="connsiteY15" fmla="*/ 253673 h 636916"/>
                  <a:gd name="connsiteX16" fmla="*/ 33671 w 652388"/>
                  <a:gd name="connsiteY16" fmla="*/ 293852 h 636916"/>
                  <a:gd name="connsiteX17" fmla="*/ 27727 w 652388"/>
                  <a:gd name="connsiteY17" fmla="*/ 294565 h 636916"/>
                  <a:gd name="connsiteX18" fmla="*/ 7757 w 652388"/>
                  <a:gd name="connsiteY18" fmla="*/ 286006 h 636916"/>
                  <a:gd name="connsiteX19" fmla="*/ 862 w 652388"/>
                  <a:gd name="connsiteY19" fmla="*/ 259854 h 636916"/>
                  <a:gd name="connsiteX20" fmla="*/ 91681 w 652388"/>
                  <a:gd name="connsiteY20" fmla="*/ 15453 h 636916"/>
                  <a:gd name="connsiteX21" fmla="*/ 116644 w 652388"/>
                  <a:gd name="connsiteY21" fmla="*/ 0 h 636916"/>
                  <a:gd name="connsiteX22" fmla="*/ 141607 w 652388"/>
                  <a:gd name="connsiteY22" fmla="*/ 15691 h 636916"/>
                  <a:gd name="connsiteX23" fmla="*/ 165857 w 652388"/>
                  <a:gd name="connsiteY23" fmla="*/ 65380 h 636916"/>
                  <a:gd name="connsiteX24" fmla="*/ 327285 w 652388"/>
                  <a:gd name="connsiteY24" fmla="*/ 30907 h 636916"/>
                  <a:gd name="connsiteX25" fmla="*/ 397657 w 652388"/>
                  <a:gd name="connsiteY25" fmla="*/ 37801 h 636916"/>
                  <a:gd name="connsiteX26" fmla="*/ 645149 w 652388"/>
                  <a:gd name="connsiteY26" fmla="*/ 266511 h 636916"/>
                  <a:gd name="connsiteX27" fmla="*/ 556232 w 652388"/>
                  <a:gd name="connsiteY27" fmla="*/ 550140 h 636916"/>
                  <a:gd name="connsiteX28" fmla="*/ 331089 w 652388"/>
                  <a:gd name="connsiteY28" fmla="*/ 636916 h 636916"/>
                  <a:gd name="connsiteX29" fmla="*/ 57683 w 652388"/>
                  <a:gd name="connsiteY29" fmla="*/ 473111 h 636916"/>
                  <a:gd name="connsiteX30" fmla="*/ 278310 w 652388"/>
                  <a:gd name="connsiteY30" fmla="*/ 608149 h 636916"/>
                  <a:gd name="connsiteX31" fmla="*/ 330613 w 652388"/>
                  <a:gd name="connsiteY31" fmla="*/ 612429 h 636916"/>
                  <a:gd name="connsiteX32" fmla="*/ 539353 w 652388"/>
                  <a:gd name="connsiteY32" fmla="*/ 532309 h 636916"/>
                  <a:gd name="connsiteX33" fmla="*/ 621374 w 652388"/>
                  <a:gd name="connsiteY33" fmla="*/ 271741 h 636916"/>
                  <a:gd name="connsiteX34" fmla="*/ 392664 w 652388"/>
                  <a:gd name="connsiteY34" fmla="*/ 61100 h 636916"/>
                  <a:gd name="connsiteX35" fmla="*/ 327047 w 652388"/>
                  <a:gd name="connsiteY35" fmla="*/ 54681 h 636916"/>
                  <a:gd name="connsiteX36" fmla="*/ 165381 w 652388"/>
                  <a:gd name="connsiteY36" fmla="*/ 92245 h 636916"/>
                  <a:gd name="connsiteX37" fmla="*/ 153970 w 652388"/>
                  <a:gd name="connsiteY37" fmla="*/ 97713 h 636916"/>
                  <a:gd name="connsiteX38" fmla="*/ 119734 w 652388"/>
                  <a:gd name="connsiteY38" fmla="*/ 25676 h 636916"/>
                  <a:gd name="connsiteX39" fmla="*/ 116406 w 652388"/>
                  <a:gd name="connsiteY39" fmla="*/ 23774 h 636916"/>
                  <a:gd name="connsiteX40" fmla="*/ 113078 w 652388"/>
                  <a:gd name="connsiteY40" fmla="*/ 25914 h 636916"/>
                  <a:gd name="connsiteX41" fmla="*/ 23924 w 652388"/>
                  <a:gd name="connsiteY41" fmla="*/ 265798 h 636916"/>
                  <a:gd name="connsiteX42" fmla="*/ 24875 w 652388"/>
                  <a:gd name="connsiteY42" fmla="*/ 269126 h 636916"/>
                  <a:gd name="connsiteX43" fmla="*/ 24875 w 652388"/>
                  <a:gd name="connsiteY43" fmla="*/ 269126 h 636916"/>
                  <a:gd name="connsiteX44" fmla="*/ 27252 w 652388"/>
                  <a:gd name="connsiteY44" fmla="*/ 270315 h 636916"/>
                  <a:gd name="connsiteX45" fmla="*/ 213881 w 652388"/>
                  <a:gd name="connsiteY45" fmla="*/ 229898 h 636916"/>
                  <a:gd name="connsiteX46" fmla="*/ 216258 w 652388"/>
                  <a:gd name="connsiteY46" fmla="*/ 227997 h 636916"/>
                  <a:gd name="connsiteX47" fmla="*/ 216258 w 652388"/>
                  <a:gd name="connsiteY47" fmla="*/ 224906 h 636916"/>
                  <a:gd name="connsiteX48" fmla="*/ 182261 w 652388"/>
                  <a:gd name="connsiteY48" fmla="*/ 155247 h 636916"/>
                  <a:gd name="connsiteX49" fmla="*/ 193673 w 652388"/>
                  <a:gd name="connsiteY49" fmla="*/ 150730 h 636916"/>
                  <a:gd name="connsiteX50" fmla="*/ 328236 w 652388"/>
                  <a:gd name="connsiteY50" fmla="*/ 119823 h 636916"/>
                  <a:gd name="connsiteX51" fmla="*/ 379113 w 652388"/>
                  <a:gd name="connsiteY51" fmla="*/ 124816 h 636916"/>
                  <a:gd name="connsiteX52" fmla="*/ 557421 w 652388"/>
                  <a:gd name="connsiteY52" fmla="*/ 286719 h 636916"/>
                  <a:gd name="connsiteX53" fmla="*/ 494419 w 652388"/>
                  <a:gd name="connsiteY53" fmla="*/ 484998 h 636916"/>
                  <a:gd name="connsiteX54" fmla="*/ 328711 w 652388"/>
                  <a:gd name="connsiteY54" fmla="*/ 547524 h 636916"/>
                  <a:gd name="connsiteX55" fmla="*/ 287819 w 652388"/>
                  <a:gd name="connsiteY55" fmla="*/ 544196 h 636916"/>
                  <a:gd name="connsiteX56" fmla="*/ 108798 w 652388"/>
                  <a:gd name="connsiteY56" fmla="*/ 435785 h 636916"/>
                  <a:gd name="connsiteX57" fmla="*/ 108323 w 652388"/>
                  <a:gd name="connsiteY57" fmla="*/ 435309 h 636916"/>
                  <a:gd name="connsiteX58" fmla="*/ 56494 w 652388"/>
                  <a:gd name="connsiteY58" fmla="*/ 473348 h 6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52388" h="636916">
                    <a:moveTo>
                      <a:pt x="330613" y="636678"/>
                    </a:moveTo>
                    <a:cubicBezTo>
                      <a:pt x="311832" y="636678"/>
                      <a:pt x="292812" y="635014"/>
                      <a:pt x="274268" y="632161"/>
                    </a:cubicBezTo>
                    <a:cubicBezTo>
                      <a:pt x="178933" y="616470"/>
                      <a:pt x="90016" y="560363"/>
                      <a:pt x="30105" y="478341"/>
                    </a:cubicBezTo>
                    <a:lnTo>
                      <a:pt x="22497" y="467880"/>
                    </a:lnTo>
                    <a:lnTo>
                      <a:pt x="114742" y="401312"/>
                    </a:lnTo>
                    <a:lnTo>
                      <a:pt x="121161" y="411535"/>
                    </a:lnTo>
                    <a:cubicBezTo>
                      <a:pt x="163717" y="469782"/>
                      <a:pt x="226006" y="509485"/>
                      <a:pt x="292337" y="520422"/>
                    </a:cubicBezTo>
                    <a:cubicBezTo>
                      <a:pt x="304461" y="522324"/>
                      <a:pt x="316824" y="523512"/>
                      <a:pt x="329425" y="523512"/>
                    </a:cubicBezTo>
                    <a:cubicBezTo>
                      <a:pt x="385770" y="523512"/>
                      <a:pt x="439976" y="503066"/>
                      <a:pt x="478490" y="467405"/>
                    </a:cubicBezTo>
                    <a:cubicBezTo>
                      <a:pt x="526277" y="422947"/>
                      <a:pt x="548625" y="352574"/>
                      <a:pt x="534598" y="292425"/>
                    </a:cubicBezTo>
                    <a:cubicBezTo>
                      <a:pt x="518193" y="223242"/>
                      <a:pt x="452814" y="164043"/>
                      <a:pt x="375309" y="148590"/>
                    </a:cubicBezTo>
                    <a:cubicBezTo>
                      <a:pt x="360569" y="145737"/>
                      <a:pt x="344878" y="144073"/>
                      <a:pt x="328949" y="144073"/>
                    </a:cubicBezTo>
                    <a:cubicBezTo>
                      <a:pt x="292337" y="144073"/>
                      <a:pt x="253347" y="152156"/>
                      <a:pt x="216496" y="167372"/>
                    </a:cubicBezTo>
                    <a:lnTo>
                      <a:pt x="238606" y="214445"/>
                    </a:lnTo>
                    <a:cubicBezTo>
                      <a:pt x="242410" y="222291"/>
                      <a:pt x="242410" y="231087"/>
                      <a:pt x="238606" y="238695"/>
                    </a:cubicBezTo>
                    <a:cubicBezTo>
                      <a:pt x="234802" y="246303"/>
                      <a:pt x="227908" y="251771"/>
                      <a:pt x="219587" y="253673"/>
                    </a:cubicBezTo>
                    <a:lnTo>
                      <a:pt x="33671" y="293852"/>
                    </a:lnTo>
                    <a:cubicBezTo>
                      <a:pt x="31769" y="294327"/>
                      <a:pt x="29629" y="294565"/>
                      <a:pt x="27727" y="294565"/>
                    </a:cubicBezTo>
                    <a:cubicBezTo>
                      <a:pt x="20120" y="294565"/>
                      <a:pt x="12987" y="291474"/>
                      <a:pt x="7757" y="286006"/>
                    </a:cubicBezTo>
                    <a:cubicBezTo>
                      <a:pt x="1100" y="279111"/>
                      <a:pt x="-1515" y="269126"/>
                      <a:pt x="862" y="259854"/>
                    </a:cubicBezTo>
                    <a:cubicBezTo>
                      <a:pt x="22735" y="175931"/>
                      <a:pt x="53404" y="93671"/>
                      <a:pt x="91681" y="15453"/>
                    </a:cubicBezTo>
                    <a:cubicBezTo>
                      <a:pt x="96435" y="5944"/>
                      <a:pt x="105945" y="0"/>
                      <a:pt x="116644" y="0"/>
                    </a:cubicBezTo>
                    <a:cubicBezTo>
                      <a:pt x="127342" y="0"/>
                      <a:pt x="136852" y="5944"/>
                      <a:pt x="141607" y="15691"/>
                    </a:cubicBezTo>
                    <a:lnTo>
                      <a:pt x="165857" y="65380"/>
                    </a:lnTo>
                    <a:cubicBezTo>
                      <a:pt x="219349" y="42794"/>
                      <a:pt x="273317" y="30907"/>
                      <a:pt x="327285" y="30907"/>
                    </a:cubicBezTo>
                    <a:cubicBezTo>
                      <a:pt x="381253" y="30907"/>
                      <a:pt x="374596" y="33284"/>
                      <a:pt x="397657" y="37801"/>
                    </a:cubicBezTo>
                    <a:cubicBezTo>
                      <a:pt x="519144" y="62051"/>
                      <a:pt x="618521" y="154058"/>
                      <a:pt x="645149" y="266511"/>
                    </a:cubicBezTo>
                    <a:cubicBezTo>
                      <a:pt x="668685" y="366601"/>
                      <a:pt x="633737" y="477865"/>
                      <a:pt x="556232" y="550140"/>
                    </a:cubicBezTo>
                    <a:cubicBezTo>
                      <a:pt x="497272" y="605296"/>
                      <a:pt x="415250" y="636916"/>
                      <a:pt x="331089" y="636916"/>
                    </a:cubicBezTo>
                    <a:close/>
                    <a:moveTo>
                      <a:pt x="57683" y="473111"/>
                    </a:moveTo>
                    <a:cubicBezTo>
                      <a:pt x="113078" y="545147"/>
                      <a:pt x="193673" y="594122"/>
                      <a:pt x="278310" y="608149"/>
                    </a:cubicBezTo>
                    <a:cubicBezTo>
                      <a:pt x="295665" y="611002"/>
                      <a:pt x="313258" y="612429"/>
                      <a:pt x="330613" y="612429"/>
                    </a:cubicBezTo>
                    <a:cubicBezTo>
                      <a:pt x="408593" y="612429"/>
                      <a:pt x="484671" y="583186"/>
                      <a:pt x="539353" y="532309"/>
                    </a:cubicBezTo>
                    <a:cubicBezTo>
                      <a:pt x="610676" y="465741"/>
                      <a:pt x="643009" y="363511"/>
                      <a:pt x="621374" y="271741"/>
                    </a:cubicBezTo>
                    <a:cubicBezTo>
                      <a:pt x="596887" y="168085"/>
                      <a:pt x="505117" y="83448"/>
                      <a:pt x="392664" y="61100"/>
                    </a:cubicBezTo>
                    <a:cubicBezTo>
                      <a:pt x="371268" y="56821"/>
                      <a:pt x="349157" y="54681"/>
                      <a:pt x="327047" y="54681"/>
                    </a:cubicBezTo>
                    <a:cubicBezTo>
                      <a:pt x="272604" y="54681"/>
                      <a:pt x="218398" y="67282"/>
                      <a:pt x="165381" y="92245"/>
                    </a:cubicBezTo>
                    <a:lnTo>
                      <a:pt x="153970" y="97713"/>
                    </a:lnTo>
                    <a:lnTo>
                      <a:pt x="119734" y="25676"/>
                    </a:lnTo>
                    <a:cubicBezTo>
                      <a:pt x="119021" y="24250"/>
                      <a:pt x="117832" y="23774"/>
                      <a:pt x="116406" y="23774"/>
                    </a:cubicBezTo>
                    <a:cubicBezTo>
                      <a:pt x="114980" y="23774"/>
                      <a:pt x="113791" y="24488"/>
                      <a:pt x="113078" y="25914"/>
                    </a:cubicBezTo>
                    <a:cubicBezTo>
                      <a:pt x="75514" y="102705"/>
                      <a:pt x="45558" y="183301"/>
                      <a:pt x="23924" y="265798"/>
                    </a:cubicBezTo>
                    <a:cubicBezTo>
                      <a:pt x="23686" y="266987"/>
                      <a:pt x="23924" y="268413"/>
                      <a:pt x="24875" y="269126"/>
                    </a:cubicBezTo>
                    <a:lnTo>
                      <a:pt x="24875" y="269126"/>
                    </a:lnTo>
                    <a:cubicBezTo>
                      <a:pt x="24875" y="269126"/>
                      <a:pt x="27252" y="270315"/>
                      <a:pt x="27252" y="270315"/>
                    </a:cubicBezTo>
                    <a:lnTo>
                      <a:pt x="213881" y="229898"/>
                    </a:lnTo>
                    <a:cubicBezTo>
                      <a:pt x="215307" y="229661"/>
                      <a:pt x="216021" y="228472"/>
                      <a:pt x="216258" y="227997"/>
                    </a:cubicBezTo>
                    <a:cubicBezTo>
                      <a:pt x="216734" y="226808"/>
                      <a:pt x="216734" y="225857"/>
                      <a:pt x="216258" y="224906"/>
                    </a:cubicBezTo>
                    <a:lnTo>
                      <a:pt x="182261" y="155247"/>
                    </a:lnTo>
                    <a:lnTo>
                      <a:pt x="193673" y="150730"/>
                    </a:lnTo>
                    <a:cubicBezTo>
                      <a:pt x="237180" y="130521"/>
                      <a:pt x="283778" y="119823"/>
                      <a:pt x="328236" y="119823"/>
                    </a:cubicBezTo>
                    <a:cubicBezTo>
                      <a:pt x="372694" y="119823"/>
                      <a:pt x="362946" y="121487"/>
                      <a:pt x="379113" y="124816"/>
                    </a:cubicBezTo>
                    <a:cubicBezTo>
                      <a:pt x="465652" y="141933"/>
                      <a:pt x="538877" y="208739"/>
                      <a:pt x="557421" y="286719"/>
                    </a:cubicBezTo>
                    <a:cubicBezTo>
                      <a:pt x="573588" y="355190"/>
                      <a:pt x="548149" y="434834"/>
                      <a:pt x="494419" y="484998"/>
                    </a:cubicBezTo>
                    <a:cubicBezTo>
                      <a:pt x="451625" y="524701"/>
                      <a:pt x="391238" y="547524"/>
                      <a:pt x="328711" y="547524"/>
                    </a:cubicBezTo>
                    <a:cubicBezTo>
                      <a:pt x="314922" y="547524"/>
                      <a:pt x="301371" y="546336"/>
                      <a:pt x="287819" y="544196"/>
                    </a:cubicBezTo>
                    <a:cubicBezTo>
                      <a:pt x="219825" y="533022"/>
                      <a:pt x="154445" y="493557"/>
                      <a:pt x="108798" y="435785"/>
                    </a:cubicBezTo>
                    <a:lnTo>
                      <a:pt x="108323" y="435309"/>
                    </a:lnTo>
                    <a:lnTo>
                      <a:pt x="56494" y="473348"/>
                    </a:lnTo>
                    <a:close/>
                  </a:path>
                </a:pathLst>
              </a:custGeom>
              <a:solidFill>
                <a:schemeClr val="tx1"/>
              </a:solidFill>
              <a:ln w="0" cap="flat">
                <a:solidFill>
                  <a:schemeClr val="tx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grpSp>
      <p:sp>
        <p:nvSpPr>
          <p:cNvPr id="24" name="Slide Number Placeholder 5">
            <a:extLst>
              <a:ext uri="{FF2B5EF4-FFF2-40B4-BE49-F238E27FC236}">
                <a16:creationId xmlns:a16="http://schemas.microsoft.com/office/drawing/2014/main" id="{8A2BEF0D-56E9-E8BD-120B-F3DE50A78FF6}"/>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549059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BFCEA-0241-3E57-04A9-60D8BD8A4F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D9B6E9-CB9B-52EA-92AC-C974271F72FA}"/>
              </a:ext>
            </a:extLst>
          </p:cNvPr>
          <p:cNvSpPr>
            <a:spLocks noGrp="1"/>
          </p:cNvSpPr>
          <p:nvPr>
            <p:ph type="title" idx="4294967295"/>
          </p:nvPr>
        </p:nvSpPr>
        <p:spPr>
          <a:xfrm>
            <a:off x="264825" y="707928"/>
            <a:ext cx="4906781" cy="1499000"/>
          </a:xfrm>
        </p:spPr>
        <p:txBody>
          <a:bodyPr/>
          <a:lstStyle/>
          <a:p>
            <a:pPr algn="ctr"/>
            <a:r>
              <a:rPr lang="en-US" b="0" dirty="0">
                <a:solidFill>
                  <a:schemeClr val="bg2"/>
                </a:solidFill>
              </a:rPr>
              <a:t>An Often-Overlooked Benefit: </a:t>
            </a:r>
            <a:br>
              <a:rPr lang="en-US" b="0" dirty="0">
                <a:solidFill>
                  <a:schemeClr val="bg2"/>
                </a:solidFill>
              </a:rPr>
            </a:br>
            <a:r>
              <a:rPr lang="en-US" dirty="0">
                <a:solidFill>
                  <a:schemeClr val="bg2"/>
                </a:solidFill>
              </a:rPr>
              <a:t>Life Insurance</a:t>
            </a:r>
          </a:p>
        </p:txBody>
      </p:sp>
      <p:pic>
        <p:nvPicPr>
          <p:cNvPr id="6" name="Graphic 5">
            <a:extLst>
              <a:ext uri="{FF2B5EF4-FFF2-40B4-BE49-F238E27FC236}">
                <a16:creationId xmlns:a16="http://schemas.microsoft.com/office/drawing/2014/main" id="{B81954CE-C60F-E9F3-F3C6-ED8E1D5498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65025" y="1787203"/>
            <a:ext cx="2652095" cy="2652095"/>
          </a:xfrm>
          <a:prstGeom prst="rect">
            <a:avLst/>
          </a:prstGeom>
        </p:spPr>
      </p:pic>
      <p:sp>
        <p:nvSpPr>
          <p:cNvPr id="3" name="TextBox 2">
            <a:extLst>
              <a:ext uri="{FF2B5EF4-FFF2-40B4-BE49-F238E27FC236}">
                <a16:creationId xmlns:a16="http://schemas.microsoft.com/office/drawing/2014/main" id="{A0262B47-BC66-921A-F628-311196FF717E}"/>
              </a:ext>
            </a:extLst>
          </p:cNvPr>
          <p:cNvSpPr txBox="1"/>
          <p:nvPr/>
        </p:nvSpPr>
        <p:spPr>
          <a:xfrm>
            <a:off x="6417316" y="2644170"/>
            <a:ext cx="5275012" cy="187743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Many Employees do not have Enough Life Insurance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Everyone may need it</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And you can help them fund it</a:t>
            </a:r>
          </a:p>
        </p:txBody>
      </p:sp>
      <p:sp>
        <p:nvSpPr>
          <p:cNvPr id="8" name="Slide Number Placeholder 5">
            <a:extLst>
              <a:ext uri="{FF2B5EF4-FFF2-40B4-BE49-F238E27FC236}">
                <a16:creationId xmlns:a16="http://schemas.microsoft.com/office/drawing/2014/main" id="{F321E2CE-E41D-1593-1A55-5D5B5A9FDAC4}"/>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339070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61DE9-4F0E-E667-339A-F0C504EBF8F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38FBE0-9BCD-3D7E-245B-65823204C48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extBox 3">
            <a:extLst>
              <a:ext uri="{FF2B5EF4-FFF2-40B4-BE49-F238E27FC236}">
                <a16:creationId xmlns:a16="http://schemas.microsoft.com/office/drawing/2014/main" id="{1FD5DB31-0744-DE7A-A989-4344BCD4FCE1}"/>
              </a:ext>
            </a:extLst>
          </p:cNvPr>
          <p:cNvSpPr txBox="1"/>
          <p:nvPr/>
        </p:nvSpPr>
        <p:spPr>
          <a:xfrm>
            <a:off x="5381065" y="1408557"/>
            <a:ext cx="6671236" cy="4345685"/>
          </a:xfrm>
          <a:prstGeom prst="rect">
            <a:avLst/>
          </a:prstGeom>
          <a:noFill/>
        </p:spPr>
        <p:txBody>
          <a:bodyPr wrap="square" lIns="274320" tIns="274320" rIns="182880" rtlCol="0" anchor="t">
            <a:noAutofit/>
          </a:bodyPr>
          <a:lstStyle/>
          <a:p>
            <a:pPr marL="457200" marR="0" lvl="0"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q"/>
              <a:tabLst/>
              <a:defRPr/>
            </a:pPr>
            <a:r>
              <a:rPr kumimoji="0" lang="en-US" sz="28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Estate Planning Confidence</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Provides peace of mind</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lang="en-US" sz="2800" dirty="0">
                <a:solidFill>
                  <a:srgbClr val="3E3F3C"/>
                </a:solidFill>
                <a:latin typeface="Aptos" panose="020B0004020202020204" pitchFamily="34" charset="0"/>
              </a:rPr>
              <a:t>Continues your legacy</a:t>
            </a:r>
            <a:endPar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endParaRPr>
          </a:p>
          <a:p>
            <a:pPr marL="457200" marR="0" lvl="0"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q"/>
              <a:tabLst/>
              <a:defRPr/>
            </a:pPr>
            <a:r>
              <a:rPr kumimoji="0" lang="en-US" sz="28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Income Tax Treatment</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Income tax-deferred growth</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Tax-advantaged distributions*</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Income tax-free death benefit</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q"/>
              <a:tabLst/>
              <a:defRPr/>
            </a:pPr>
            <a:endParaRPr kumimoji="0" lang="en-US" sz="36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endParaRPr>
          </a:p>
        </p:txBody>
      </p:sp>
      <p:sp>
        <p:nvSpPr>
          <p:cNvPr id="6" name="TextBox 5">
            <a:extLst>
              <a:ext uri="{FF2B5EF4-FFF2-40B4-BE49-F238E27FC236}">
                <a16:creationId xmlns:a16="http://schemas.microsoft.com/office/drawing/2014/main" id="{4A5AA94E-E32A-4E3C-5771-132C7578577C}"/>
              </a:ext>
            </a:extLst>
          </p:cNvPr>
          <p:cNvSpPr txBox="1"/>
          <p:nvPr/>
        </p:nvSpPr>
        <p:spPr>
          <a:xfrm>
            <a:off x="5381064" y="6092634"/>
            <a:ext cx="4341159" cy="461665"/>
          </a:xfrm>
          <a:prstGeom prst="rect">
            <a:avLst/>
          </a:prstGeom>
          <a:noFill/>
        </p:spPr>
        <p:txBody>
          <a:bodyPr wrap="square">
            <a:spAutoFit/>
          </a:bodyPr>
          <a:lstStyle/>
          <a:p>
            <a:pPr marL="120650" marR="0" lvl="0" indent="-120650" algn="l" defTabSz="914400" rtl="0" eaLnBrk="1" fontAlgn="auto" latinLnBrk="0" hangingPunct="1">
              <a:lnSpc>
                <a:spcPct val="100000"/>
              </a:lnSpc>
              <a:spcBef>
                <a:spcPts val="0"/>
              </a:spcBef>
              <a:spcAft>
                <a:spcPts val="0"/>
              </a:spcAft>
              <a:buClr>
                <a:srgbClr val="000000"/>
              </a:buClr>
              <a:buSzPct val="110000"/>
              <a:buFont typeface="Aptos" panose="020B0004020202020204" pitchFamily="34" charset="0"/>
              <a:buChar char="*"/>
              <a:tabLst/>
              <a:defRPr/>
            </a:pPr>
            <a:r>
              <a:rPr kumimoji="0" lang="en-US" sz="1200" b="0" i="0" u="none" strike="noStrike" kern="1200" cap="none" spc="0" normalizeH="0" baseline="0" noProof="0" dirty="0">
                <a:ln>
                  <a:noFill/>
                </a:ln>
                <a:solidFill>
                  <a:srgbClr val="414041"/>
                </a:solidFill>
                <a:effectLst/>
                <a:uLnTx/>
                <a:uFillTx/>
                <a:latin typeface="Aptos" panose="02110004020202020204"/>
                <a:ea typeface="+mn-ea"/>
                <a:cs typeface="+mn-cs"/>
              </a:rPr>
              <a:t>Policy loans and withdrawals reduce the policy’s cash value and death benefit and may result in a taxable event. </a:t>
            </a:r>
          </a:p>
        </p:txBody>
      </p:sp>
      <p:sp>
        <p:nvSpPr>
          <p:cNvPr id="5" name="TextBox 4">
            <a:extLst>
              <a:ext uri="{FF2B5EF4-FFF2-40B4-BE49-F238E27FC236}">
                <a16:creationId xmlns:a16="http://schemas.microsoft.com/office/drawing/2014/main" id="{082DD642-86D0-580E-3AC5-7147A2934B40}"/>
              </a:ext>
            </a:extLst>
          </p:cNvPr>
          <p:cNvSpPr txBox="1"/>
          <p:nvPr/>
        </p:nvSpPr>
        <p:spPr>
          <a:xfrm>
            <a:off x="663879" y="914400"/>
            <a:ext cx="3948461" cy="1154162"/>
          </a:xfrm>
          <a:prstGeom prst="rect">
            <a:avLst/>
          </a:prstGeom>
          <a:noFill/>
        </p:spPr>
        <p:txBody>
          <a:bodyPr wrap="square" rtlCol="0">
            <a:spAutoFit/>
          </a:bodyPr>
          <a:lstStyle/>
          <a:p>
            <a:pPr>
              <a:spcAft>
                <a:spcPts val="600"/>
              </a:spcAft>
            </a:pPr>
            <a:r>
              <a:rPr lang="en-US" sz="3200" dirty="0">
                <a:solidFill>
                  <a:schemeClr val="bg2"/>
                </a:solidFill>
              </a:rPr>
              <a:t>The </a:t>
            </a:r>
            <a:r>
              <a:rPr lang="en-US" sz="3200" b="1" dirty="0">
                <a:solidFill>
                  <a:schemeClr val="bg2"/>
                </a:solidFill>
              </a:rPr>
              <a:t>Benefits</a:t>
            </a:r>
          </a:p>
          <a:p>
            <a:r>
              <a:rPr lang="en-US" sz="3200" dirty="0">
                <a:solidFill>
                  <a:schemeClr val="bg2"/>
                </a:solidFill>
              </a:rPr>
              <a:t>of Life Insurance</a:t>
            </a:r>
          </a:p>
        </p:txBody>
      </p:sp>
    </p:spTree>
    <p:extLst>
      <p:ext uri="{BB962C8B-B14F-4D97-AF65-F5344CB8AC3E}">
        <p14:creationId xmlns:p14="http://schemas.microsoft.com/office/powerpoint/2010/main" val="1338249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AADFF-DED6-C66B-1429-68730B486608}"/>
            </a:ext>
          </a:extLst>
        </p:cNvPr>
        <p:cNvGrpSpPr/>
        <p:nvPr/>
      </p:nvGrpSpPr>
      <p:grpSpPr>
        <a:xfrm>
          <a:off x="0" y="0"/>
          <a:ext cx="0" cy="0"/>
          <a:chOff x="0" y="0"/>
          <a:chExt cx="0" cy="0"/>
        </a:xfrm>
      </p:grpSpPr>
      <p:sp>
        <p:nvSpPr>
          <p:cNvPr id="17" name="Text Placeholder 15">
            <a:extLst>
              <a:ext uri="{FF2B5EF4-FFF2-40B4-BE49-F238E27FC236}">
                <a16:creationId xmlns:a16="http://schemas.microsoft.com/office/drawing/2014/main" id="{31C62CDB-9B4A-B883-B6DC-86EE24CCAEBF}"/>
              </a:ext>
            </a:extLst>
          </p:cNvPr>
          <p:cNvSpPr txBox="1">
            <a:spLocks/>
          </p:cNvSpPr>
          <p:nvPr/>
        </p:nvSpPr>
        <p:spPr>
          <a:xfrm>
            <a:off x="2876604" y="1904377"/>
            <a:ext cx="7374254" cy="2674547"/>
          </a:xfrm>
          <a:prstGeom prst="rect">
            <a:avLst/>
          </a:prstGeom>
          <a:solidFill>
            <a:schemeClr val="bg1"/>
          </a:solidFill>
        </p:spPr>
        <p:txBody>
          <a:bodyPr vert="horz" lIns="182880" tIns="109728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t>A plan that allows an employer to provide </a:t>
            </a:r>
            <a:r>
              <a:rPr lang="en-US" sz="2400" b="1" dirty="0"/>
              <a:t>personally-owned </a:t>
            </a:r>
            <a:r>
              <a:rPr lang="en-US" sz="2400" dirty="0"/>
              <a:t>life insurance as a tax-deductible benefit for select key employees.</a:t>
            </a:r>
          </a:p>
        </p:txBody>
      </p:sp>
      <p:sp>
        <p:nvSpPr>
          <p:cNvPr id="14" name="Text Placeholder 13">
            <a:extLst>
              <a:ext uri="{FF2B5EF4-FFF2-40B4-BE49-F238E27FC236}">
                <a16:creationId xmlns:a16="http://schemas.microsoft.com/office/drawing/2014/main" id="{572EA1C4-4BE4-B34F-9B5F-7B13561F411B}"/>
              </a:ext>
            </a:extLst>
          </p:cNvPr>
          <p:cNvSpPr>
            <a:spLocks noGrp="1"/>
          </p:cNvSpPr>
          <p:nvPr>
            <p:ph type="body" sz="quarter" idx="19"/>
          </p:nvPr>
        </p:nvSpPr>
        <p:spPr>
          <a:xfrm>
            <a:off x="2875050" y="2162194"/>
            <a:ext cx="4385790" cy="380362"/>
          </a:xfrm>
        </p:spPr>
        <p:txBody>
          <a:bodyPr/>
          <a:lstStyle/>
          <a:p>
            <a:pPr algn="l"/>
            <a:r>
              <a:rPr lang="en-US" sz="2400" dirty="0"/>
              <a:t>“Executive Bonus Plan”</a:t>
            </a:r>
          </a:p>
        </p:txBody>
      </p:sp>
      <p:sp>
        <p:nvSpPr>
          <p:cNvPr id="6146" name="Rectangle 2">
            <a:extLst>
              <a:ext uri="{FF2B5EF4-FFF2-40B4-BE49-F238E27FC236}">
                <a16:creationId xmlns:a16="http://schemas.microsoft.com/office/drawing/2014/main" id="{58E6857E-17CD-E795-1B2A-D1AEC2791243}"/>
              </a:ext>
            </a:extLst>
          </p:cNvPr>
          <p:cNvSpPr>
            <a:spLocks noGrp="1" noChangeArrowheads="1"/>
          </p:cNvSpPr>
          <p:nvPr>
            <p:ph type="title"/>
          </p:nvPr>
        </p:nvSpPr>
        <p:spPr/>
        <p:txBody>
          <a:bodyPr/>
          <a:lstStyle/>
          <a:p>
            <a:pPr eaLnBrk="1" hangingPunct="1"/>
            <a:r>
              <a:rPr lang="en-US" altLang="en-US" dirty="0"/>
              <a:t>Life Insurance | </a:t>
            </a:r>
            <a:r>
              <a:rPr lang="en-US" altLang="en-US" b="1" dirty="0"/>
              <a:t>Current Benefit</a:t>
            </a:r>
            <a:r>
              <a:rPr lang="en-US" altLang="en-US" dirty="0"/>
              <a:t> Strategy</a:t>
            </a:r>
          </a:p>
        </p:txBody>
      </p:sp>
      <p:grpSp>
        <p:nvGrpSpPr>
          <p:cNvPr id="20" name="Group 19">
            <a:extLst>
              <a:ext uri="{FF2B5EF4-FFF2-40B4-BE49-F238E27FC236}">
                <a16:creationId xmlns:a16="http://schemas.microsoft.com/office/drawing/2014/main" id="{510EF2C1-C7A5-965D-9223-267C3EC19B77}"/>
              </a:ext>
            </a:extLst>
          </p:cNvPr>
          <p:cNvGrpSpPr/>
          <p:nvPr/>
        </p:nvGrpSpPr>
        <p:grpSpPr>
          <a:xfrm>
            <a:off x="832104" y="1570101"/>
            <a:ext cx="1894005" cy="1944909"/>
            <a:chOff x="754116" y="4729223"/>
            <a:chExt cx="1375815" cy="1375815"/>
          </a:xfrm>
        </p:grpSpPr>
        <p:pic>
          <p:nvPicPr>
            <p:cNvPr id="21" name="Graphic 20" descr="Daily calendar outline">
              <a:extLst>
                <a:ext uri="{FF2B5EF4-FFF2-40B4-BE49-F238E27FC236}">
                  <a16:creationId xmlns:a16="http://schemas.microsoft.com/office/drawing/2014/main" id="{DAFB83A8-2787-7FDC-E860-F5AC36E889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4116" y="4729223"/>
              <a:ext cx="1375815" cy="1375815"/>
            </a:xfrm>
            <a:prstGeom prst="rect">
              <a:avLst/>
            </a:prstGeom>
          </p:spPr>
        </p:pic>
        <p:sp>
          <p:nvSpPr>
            <p:cNvPr id="22" name="Flowchart: Connector 21">
              <a:extLst>
                <a:ext uri="{FF2B5EF4-FFF2-40B4-BE49-F238E27FC236}">
                  <a16:creationId xmlns:a16="http://schemas.microsoft.com/office/drawing/2014/main" id="{9848E200-8FE0-4A18-4D99-0845144C9C33}"/>
                </a:ext>
              </a:extLst>
            </p:cNvPr>
            <p:cNvSpPr>
              <a:spLocks noChangeAspect="1"/>
            </p:cNvSpPr>
            <p:nvPr/>
          </p:nvSpPr>
          <p:spPr>
            <a:xfrm>
              <a:off x="1586221" y="5491530"/>
              <a:ext cx="459585" cy="457200"/>
            </a:xfrm>
            <a:prstGeom prst="flowChartConnector">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ptos Narrow" panose="020B0004020202020204" pitchFamily="34" charset="0"/>
                </a:rPr>
                <a:t>✓</a:t>
              </a:r>
              <a:endParaRPr lang="en-US" sz="2000" b="1" dirty="0">
                <a:solidFill>
                  <a:schemeClr val="tx1"/>
                </a:solidFill>
              </a:endParaRPr>
            </a:p>
          </p:txBody>
        </p:sp>
      </p:grpSp>
      <p:sp>
        <p:nvSpPr>
          <p:cNvPr id="23" name="Slide Number Placeholder 5">
            <a:extLst>
              <a:ext uri="{FF2B5EF4-FFF2-40B4-BE49-F238E27FC236}">
                <a16:creationId xmlns:a16="http://schemas.microsoft.com/office/drawing/2014/main" id="{844218BC-FEE6-F684-431D-D49489C40A0B}"/>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91043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040D5-6CA9-3AF5-FD9C-2F6E8E41F3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C8F203-D852-0C3D-F7A7-1C983CCC4113}"/>
              </a:ext>
            </a:extLst>
          </p:cNvPr>
          <p:cNvSpPr>
            <a:spLocks noGrp="1"/>
          </p:cNvSpPr>
          <p:nvPr>
            <p:ph type="title"/>
          </p:nvPr>
        </p:nvSpPr>
        <p:spPr/>
        <p:txBody>
          <a:bodyPr/>
          <a:lstStyle/>
          <a:p>
            <a:r>
              <a:rPr lang="en-US" dirty="0"/>
              <a:t>Life Insurance | </a:t>
            </a:r>
            <a:r>
              <a:rPr lang="en-US" b="1" dirty="0"/>
              <a:t>Current Benefit</a:t>
            </a:r>
            <a:r>
              <a:rPr lang="en-US" dirty="0"/>
              <a:t> Strategy</a:t>
            </a:r>
          </a:p>
        </p:txBody>
      </p:sp>
      <p:sp>
        <p:nvSpPr>
          <p:cNvPr id="3" name="Slide Number Placeholder 2">
            <a:extLst>
              <a:ext uri="{FF2B5EF4-FFF2-40B4-BE49-F238E27FC236}">
                <a16:creationId xmlns:a16="http://schemas.microsoft.com/office/drawing/2014/main" id="{7196650A-B013-A4A5-C37F-FE130CBE022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1D8CD7FB-9848-9DF7-418C-C30705EE24F3}"/>
              </a:ext>
            </a:extLst>
          </p:cNvPr>
          <p:cNvSpPr>
            <a:spLocks noGrp="1"/>
          </p:cNvSpPr>
          <p:nvPr>
            <p:ph type="body" sz="quarter" idx="11"/>
          </p:nvPr>
        </p:nvSpPr>
        <p:spPr/>
        <p:txBody>
          <a:bodyPr>
            <a:normAutofit lnSpcReduction="10000"/>
          </a:bodyPr>
          <a:lstStyle/>
          <a:p>
            <a:r>
              <a:rPr lang="en-US" b="1" dirty="0"/>
              <a:t>How it Works</a:t>
            </a:r>
          </a:p>
        </p:txBody>
      </p:sp>
      <p:grpSp>
        <p:nvGrpSpPr>
          <p:cNvPr id="5" name="Group 4">
            <a:extLst>
              <a:ext uri="{FF2B5EF4-FFF2-40B4-BE49-F238E27FC236}">
                <a16:creationId xmlns:a16="http://schemas.microsoft.com/office/drawing/2014/main" id="{D966D2EF-73F6-A942-2901-B81C5881BEDD}"/>
              </a:ext>
            </a:extLst>
          </p:cNvPr>
          <p:cNvGrpSpPr>
            <a:grpSpLocks noChangeAspect="1"/>
          </p:cNvGrpSpPr>
          <p:nvPr/>
        </p:nvGrpSpPr>
        <p:grpSpPr>
          <a:xfrm>
            <a:off x="2072972" y="2336032"/>
            <a:ext cx="1410344" cy="1410344"/>
            <a:chOff x="6430711" y="2164069"/>
            <a:chExt cx="757690" cy="757690"/>
          </a:xfrm>
        </p:grpSpPr>
        <p:sp>
          <p:nvSpPr>
            <p:cNvPr id="6" name="Freeform: Shape 5">
              <a:extLst>
                <a:ext uri="{FF2B5EF4-FFF2-40B4-BE49-F238E27FC236}">
                  <a16:creationId xmlns:a16="http://schemas.microsoft.com/office/drawing/2014/main" id="{29F097D5-ED36-0B7D-C949-2215A0893269}"/>
                </a:ext>
              </a:extLst>
            </p:cNvPr>
            <p:cNvSpPr/>
            <p:nvPr/>
          </p:nvSpPr>
          <p:spPr>
            <a:xfrm>
              <a:off x="6489434"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24227C57-F8D3-A7B2-EDC1-E8FBDC366F72}"/>
                </a:ext>
              </a:extLst>
            </p:cNvPr>
            <p:cNvSpPr/>
            <p:nvPr/>
          </p:nvSpPr>
          <p:spPr>
            <a:xfrm>
              <a:off x="6604026"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BA6F67B-7223-B40C-69DB-7E1CB04CAB6A}"/>
                </a:ext>
              </a:extLst>
            </p:cNvPr>
            <p:cNvSpPr/>
            <p:nvPr/>
          </p:nvSpPr>
          <p:spPr>
            <a:xfrm>
              <a:off x="6718857"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BC83BD6-6231-12A7-7820-6AF886CE5DC9}"/>
                </a:ext>
              </a:extLst>
            </p:cNvPr>
            <p:cNvSpPr/>
            <p:nvPr/>
          </p:nvSpPr>
          <p:spPr>
            <a:xfrm>
              <a:off x="6833449"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9263EDC9-ABC8-7520-82FC-B6AED4B7836C}"/>
                </a:ext>
              </a:extLst>
            </p:cNvPr>
            <p:cNvSpPr/>
            <p:nvPr/>
          </p:nvSpPr>
          <p:spPr>
            <a:xfrm>
              <a:off x="6489434"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BEBF0BD9-FE7A-6D0A-DA37-29F36CA64A91}"/>
                </a:ext>
              </a:extLst>
            </p:cNvPr>
            <p:cNvSpPr/>
            <p:nvPr/>
          </p:nvSpPr>
          <p:spPr>
            <a:xfrm>
              <a:off x="6604026"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25F7511-D081-86AC-A4D7-092E7A1408DF}"/>
                </a:ext>
              </a:extLst>
            </p:cNvPr>
            <p:cNvSpPr/>
            <p:nvPr/>
          </p:nvSpPr>
          <p:spPr>
            <a:xfrm>
              <a:off x="6718857"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21BB2C1-7B67-4F69-141A-3A5A0C116DD8}"/>
                </a:ext>
              </a:extLst>
            </p:cNvPr>
            <p:cNvSpPr/>
            <p:nvPr/>
          </p:nvSpPr>
          <p:spPr>
            <a:xfrm>
              <a:off x="6833449"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0D09F6F8-B5B4-0873-DA27-0DE30767A720}"/>
                </a:ext>
              </a:extLst>
            </p:cNvPr>
            <p:cNvSpPr/>
            <p:nvPr/>
          </p:nvSpPr>
          <p:spPr>
            <a:xfrm>
              <a:off x="6489434"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3F846E97-BD21-6510-18A9-A0DCC5EC068D}"/>
                </a:ext>
              </a:extLst>
            </p:cNvPr>
            <p:cNvSpPr/>
            <p:nvPr/>
          </p:nvSpPr>
          <p:spPr>
            <a:xfrm>
              <a:off x="6604026"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537"/>
                  </a:lnTo>
                  <a:lnTo>
                    <a:pt x="23774" y="23537"/>
                  </a:lnTo>
                  <a:lnTo>
                    <a:pt x="23774" y="54681"/>
                  </a:lnTo>
                  <a:close/>
                </a:path>
              </a:pathLst>
            </a:custGeom>
            <a:solidFill>
              <a:schemeClr val="accent1"/>
            </a:solidFill>
            <a:ln w="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25223311-1B7F-CF0A-00A3-FAA89D3687CA}"/>
                </a:ext>
              </a:extLst>
            </p:cNvPr>
            <p:cNvSpPr/>
            <p:nvPr/>
          </p:nvSpPr>
          <p:spPr>
            <a:xfrm>
              <a:off x="6718857"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8A189E-33D4-B845-4D1C-EC9AFAF66F1A}"/>
                </a:ext>
              </a:extLst>
            </p:cNvPr>
            <p:cNvSpPr/>
            <p:nvPr/>
          </p:nvSpPr>
          <p:spPr>
            <a:xfrm>
              <a:off x="6833449"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9A322AE-168E-E598-FFF3-D3260B9A6125}"/>
                </a:ext>
              </a:extLst>
            </p:cNvPr>
            <p:cNvSpPr/>
            <p:nvPr/>
          </p:nvSpPr>
          <p:spPr>
            <a:xfrm>
              <a:off x="6489434"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7DF5F4DB-9112-663F-332F-DE4CF783C99F}"/>
                </a:ext>
              </a:extLst>
            </p:cNvPr>
            <p:cNvSpPr/>
            <p:nvPr/>
          </p:nvSpPr>
          <p:spPr>
            <a:xfrm>
              <a:off x="6604026"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299 h 78455"/>
                <a:gd name="connsiteX8" fmla="*/ 23774 w 78455"/>
                <a:gd name="connsiteY8" fmla="*/ 23299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299"/>
                  </a:lnTo>
                  <a:lnTo>
                    <a:pt x="23774" y="23299"/>
                  </a:lnTo>
                  <a:lnTo>
                    <a:pt x="23774" y="54681"/>
                  </a:lnTo>
                  <a:close/>
                </a:path>
              </a:pathLst>
            </a:custGeom>
            <a:solidFill>
              <a:schemeClr val="accent1"/>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0CEE974-B7A7-5350-E726-DABC6C616225}"/>
                </a:ext>
              </a:extLst>
            </p:cNvPr>
            <p:cNvSpPr/>
            <p:nvPr/>
          </p:nvSpPr>
          <p:spPr>
            <a:xfrm>
              <a:off x="6718857"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31F0FF8F-8D6C-852E-3032-E869A09F3A61}"/>
                </a:ext>
              </a:extLst>
            </p:cNvPr>
            <p:cNvSpPr/>
            <p:nvPr/>
          </p:nvSpPr>
          <p:spPr>
            <a:xfrm>
              <a:off x="6833449"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38A96B5-00B6-9B52-DB37-73D4D4EC1446}"/>
                </a:ext>
              </a:extLst>
            </p:cNvPr>
            <p:cNvSpPr/>
            <p:nvPr/>
          </p:nvSpPr>
          <p:spPr>
            <a:xfrm>
              <a:off x="7028399" y="2359019"/>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2B11204-B2A0-9E9D-B4C5-3749B7A1CFB2}"/>
                </a:ext>
              </a:extLst>
            </p:cNvPr>
            <p:cNvSpPr/>
            <p:nvPr/>
          </p:nvSpPr>
          <p:spPr>
            <a:xfrm>
              <a:off x="7028399" y="2503567"/>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216610D-1403-C2BA-B75E-04A01B8D3B3D}"/>
                </a:ext>
              </a:extLst>
            </p:cNvPr>
            <p:cNvSpPr/>
            <p:nvPr/>
          </p:nvSpPr>
          <p:spPr>
            <a:xfrm>
              <a:off x="7028399" y="264811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5FCFB40-670B-548F-3043-AFEFE792C9F0}"/>
                </a:ext>
              </a:extLst>
            </p:cNvPr>
            <p:cNvSpPr/>
            <p:nvPr/>
          </p:nvSpPr>
          <p:spPr>
            <a:xfrm>
              <a:off x="7028399" y="279266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5157 w 78455"/>
                <a:gd name="connsiteY6" fmla="*/ 54681 h 78455"/>
                <a:gd name="connsiteX7" fmla="*/ 55157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5157" y="54681"/>
                  </a:lnTo>
                  <a:lnTo>
                    <a:pt x="55157" y="23537"/>
                  </a:lnTo>
                  <a:lnTo>
                    <a:pt x="23774" y="23537"/>
                  </a:lnTo>
                  <a:lnTo>
                    <a:pt x="23774" y="54681"/>
                  </a:lnTo>
                  <a:close/>
                </a:path>
              </a:pathLst>
            </a:custGeom>
            <a:solidFill>
              <a:schemeClr val="accent1"/>
            </a:solidFill>
            <a:ln w="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5DA3D18-FD8F-B6B6-257A-A2DFDFEC9081}"/>
                </a:ext>
              </a:extLst>
            </p:cNvPr>
            <p:cNvSpPr/>
            <p:nvPr/>
          </p:nvSpPr>
          <p:spPr>
            <a:xfrm>
              <a:off x="6430711" y="2164069"/>
              <a:ext cx="757690" cy="757690"/>
            </a:xfrm>
            <a:custGeom>
              <a:avLst/>
              <a:gdLst>
                <a:gd name="connsiteX0" fmla="*/ 0 w 757690"/>
                <a:gd name="connsiteY0" fmla="*/ 757452 h 757690"/>
                <a:gd name="connsiteX1" fmla="*/ 0 w 757690"/>
                <a:gd name="connsiteY1" fmla="*/ 0 h 757690"/>
                <a:gd name="connsiteX2" fmla="*/ 540154 w 757690"/>
                <a:gd name="connsiteY2" fmla="*/ 0 h 757690"/>
                <a:gd name="connsiteX3" fmla="*/ 540154 w 757690"/>
                <a:gd name="connsiteY3" fmla="*/ 135990 h 757690"/>
                <a:gd name="connsiteX4" fmla="*/ 757690 w 757690"/>
                <a:gd name="connsiteY4" fmla="*/ 135990 h 757690"/>
                <a:gd name="connsiteX5" fmla="*/ 757690 w 757690"/>
                <a:gd name="connsiteY5" fmla="*/ 757690 h 757690"/>
                <a:gd name="connsiteX6" fmla="*/ 0 w 757690"/>
                <a:gd name="connsiteY6" fmla="*/ 757690 h 757690"/>
                <a:gd name="connsiteX7" fmla="*/ 540154 w 757690"/>
                <a:gd name="connsiteY7" fmla="*/ 733916 h 757690"/>
                <a:gd name="connsiteX8" fmla="*/ 733916 w 757690"/>
                <a:gd name="connsiteY8" fmla="*/ 733916 h 757690"/>
                <a:gd name="connsiteX9" fmla="*/ 733916 w 757690"/>
                <a:gd name="connsiteY9" fmla="*/ 159526 h 757690"/>
                <a:gd name="connsiteX10" fmla="*/ 540154 w 757690"/>
                <a:gd name="connsiteY10" fmla="*/ 159526 h 757690"/>
                <a:gd name="connsiteX11" fmla="*/ 540154 w 757690"/>
                <a:gd name="connsiteY11" fmla="*/ 733916 h 757690"/>
                <a:gd name="connsiteX12" fmla="*/ 334030 w 757690"/>
                <a:gd name="connsiteY12" fmla="*/ 733916 h 757690"/>
                <a:gd name="connsiteX13" fmla="*/ 516618 w 757690"/>
                <a:gd name="connsiteY13" fmla="*/ 733916 h 757690"/>
                <a:gd name="connsiteX14" fmla="*/ 516618 w 757690"/>
                <a:gd name="connsiteY14" fmla="*/ 23537 h 757690"/>
                <a:gd name="connsiteX15" fmla="*/ 23537 w 757690"/>
                <a:gd name="connsiteY15" fmla="*/ 23537 h 757690"/>
                <a:gd name="connsiteX16" fmla="*/ 23537 w 757690"/>
                <a:gd name="connsiteY16" fmla="*/ 733916 h 757690"/>
                <a:gd name="connsiteX17" fmla="*/ 205886 w 757690"/>
                <a:gd name="connsiteY17" fmla="*/ 733916 h 757690"/>
                <a:gd name="connsiteX18" fmla="*/ 205886 w 757690"/>
                <a:gd name="connsiteY18" fmla="*/ 582235 h 757690"/>
                <a:gd name="connsiteX19" fmla="*/ 333793 w 757690"/>
                <a:gd name="connsiteY19" fmla="*/ 582235 h 757690"/>
                <a:gd name="connsiteX20" fmla="*/ 333793 w 757690"/>
                <a:gd name="connsiteY20" fmla="*/ 733916 h 757690"/>
                <a:gd name="connsiteX21" fmla="*/ 229661 w 757690"/>
                <a:gd name="connsiteY21" fmla="*/ 733916 h 757690"/>
                <a:gd name="connsiteX22" fmla="*/ 310494 w 757690"/>
                <a:gd name="connsiteY22" fmla="*/ 733916 h 757690"/>
                <a:gd name="connsiteX23" fmla="*/ 310494 w 757690"/>
                <a:gd name="connsiteY23" fmla="*/ 606010 h 757690"/>
                <a:gd name="connsiteX24" fmla="*/ 229661 w 757690"/>
                <a:gd name="connsiteY24" fmla="*/ 606010 h 757690"/>
                <a:gd name="connsiteX25" fmla="*/ 229661 w 757690"/>
                <a:gd name="connsiteY25" fmla="*/ 733916 h 7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7690" h="757690">
                  <a:moveTo>
                    <a:pt x="0" y="757452"/>
                  </a:moveTo>
                  <a:lnTo>
                    <a:pt x="0" y="0"/>
                  </a:lnTo>
                  <a:lnTo>
                    <a:pt x="540154" y="0"/>
                  </a:lnTo>
                  <a:lnTo>
                    <a:pt x="540154" y="135990"/>
                  </a:lnTo>
                  <a:lnTo>
                    <a:pt x="757690" y="135990"/>
                  </a:lnTo>
                  <a:lnTo>
                    <a:pt x="757690" y="757690"/>
                  </a:lnTo>
                  <a:lnTo>
                    <a:pt x="0" y="757690"/>
                  </a:lnTo>
                  <a:close/>
                  <a:moveTo>
                    <a:pt x="540154" y="733916"/>
                  </a:moveTo>
                  <a:lnTo>
                    <a:pt x="733916" y="733916"/>
                  </a:lnTo>
                  <a:lnTo>
                    <a:pt x="733916" y="159526"/>
                  </a:lnTo>
                  <a:lnTo>
                    <a:pt x="540154" y="159526"/>
                  </a:lnTo>
                  <a:lnTo>
                    <a:pt x="540154" y="733916"/>
                  </a:lnTo>
                  <a:close/>
                  <a:moveTo>
                    <a:pt x="334030" y="733916"/>
                  </a:moveTo>
                  <a:lnTo>
                    <a:pt x="516618" y="733916"/>
                  </a:lnTo>
                  <a:lnTo>
                    <a:pt x="516618" y="23537"/>
                  </a:lnTo>
                  <a:lnTo>
                    <a:pt x="23537" y="23537"/>
                  </a:lnTo>
                  <a:lnTo>
                    <a:pt x="23537" y="733916"/>
                  </a:lnTo>
                  <a:lnTo>
                    <a:pt x="205886" y="733916"/>
                  </a:lnTo>
                  <a:lnTo>
                    <a:pt x="205886" y="582235"/>
                  </a:lnTo>
                  <a:lnTo>
                    <a:pt x="333793" y="582235"/>
                  </a:lnTo>
                  <a:lnTo>
                    <a:pt x="333793" y="733916"/>
                  </a:lnTo>
                  <a:close/>
                  <a:moveTo>
                    <a:pt x="229661" y="733916"/>
                  </a:moveTo>
                  <a:lnTo>
                    <a:pt x="310494" y="733916"/>
                  </a:lnTo>
                  <a:lnTo>
                    <a:pt x="310494" y="606010"/>
                  </a:lnTo>
                  <a:lnTo>
                    <a:pt x="229661" y="606010"/>
                  </a:lnTo>
                  <a:lnTo>
                    <a:pt x="229661" y="733916"/>
                  </a:lnTo>
                  <a:close/>
                </a:path>
              </a:pathLst>
            </a:custGeom>
            <a:solidFill>
              <a:schemeClr val="accent1"/>
            </a:solidFill>
            <a:ln w="0" cap="flat">
              <a:noFill/>
              <a:prstDash val="solid"/>
              <a:miter/>
            </a:ln>
          </p:spPr>
          <p:txBody>
            <a:bodyPr rtlCol="0" anchor="ctr"/>
            <a:lstStyle/>
            <a:p>
              <a:endParaRPr lang="en-US"/>
            </a:p>
          </p:txBody>
        </p:sp>
      </p:grpSp>
      <p:sp>
        <p:nvSpPr>
          <p:cNvPr id="27" name="TextBox 26">
            <a:extLst>
              <a:ext uri="{FF2B5EF4-FFF2-40B4-BE49-F238E27FC236}">
                <a16:creationId xmlns:a16="http://schemas.microsoft.com/office/drawing/2014/main" id="{2A179A6B-2888-0AFD-5941-26EF51646734}"/>
              </a:ext>
            </a:extLst>
          </p:cNvPr>
          <p:cNvSpPr txBox="1"/>
          <p:nvPr/>
        </p:nvSpPr>
        <p:spPr>
          <a:xfrm>
            <a:off x="1482668" y="3739919"/>
            <a:ext cx="2590953" cy="369332"/>
          </a:xfrm>
          <a:prstGeom prst="rect">
            <a:avLst/>
          </a:prstGeom>
          <a:noFill/>
        </p:spPr>
        <p:txBody>
          <a:bodyPr wrap="square" rtlCol="0">
            <a:spAutoFit/>
          </a:bodyPr>
          <a:lstStyle/>
          <a:p>
            <a:pPr algn="ctr"/>
            <a:r>
              <a:rPr lang="en-US" b="1" dirty="0"/>
              <a:t>Innovations, Inc.</a:t>
            </a:r>
          </a:p>
        </p:txBody>
      </p:sp>
      <p:pic>
        <p:nvPicPr>
          <p:cNvPr id="30" name="Graphic 29">
            <a:extLst>
              <a:ext uri="{FF2B5EF4-FFF2-40B4-BE49-F238E27FC236}">
                <a16:creationId xmlns:a16="http://schemas.microsoft.com/office/drawing/2014/main" id="{0452C7EA-8DCE-C974-1AD8-E219EE6942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7772" y="2408797"/>
            <a:ext cx="1644909" cy="1644909"/>
          </a:xfrm>
          <a:prstGeom prst="rect">
            <a:avLst/>
          </a:prstGeom>
        </p:spPr>
      </p:pic>
      <p:sp>
        <p:nvSpPr>
          <p:cNvPr id="31" name="TextBox 30">
            <a:extLst>
              <a:ext uri="{FF2B5EF4-FFF2-40B4-BE49-F238E27FC236}">
                <a16:creationId xmlns:a16="http://schemas.microsoft.com/office/drawing/2014/main" id="{769FB7A3-38EF-D4FB-FBE0-50FB1E68179A}"/>
              </a:ext>
            </a:extLst>
          </p:cNvPr>
          <p:cNvSpPr txBox="1"/>
          <p:nvPr/>
        </p:nvSpPr>
        <p:spPr>
          <a:xfrm>
            <a:off x="7464749" y="3773683"/>
            <a:ext cx="2590953" cy="369332"/>
          </a:xfrm>
          <a:prstGeom prst="rect">
            <a:avLst/>
          </a:prstGeom>
          <a:noFill/>
        </p:spPr>
        <p:txBody>
          <a:bodyPr wrap="square" rtlCol="0">
            <a:spAutoFit/>
          </a:bodyPr>
          <a:lstStyle/>
          <a:p>
            <a:pPr algn="ctr"/>
            <a:r>
              <a:rPr lang="en-US" b="1" dirty="0">
                <a:solidFill>
                  <a:srgbClr val="006B8C"/>
                </a:solidFill>
              </a:rPr>
              <a:t>Sales Manager</a:t>
            </a:r>
          </a:p>
        </p:txBody>
      </p:sp>
      <p:sp>
        <p:nvSpPr>
          <p:cNvPr id="32" name="Right Arrow 32">
            <a:extLst>
              <a:ext uri="{FF2B5EF4-FFF2-40B4-BE49-F238E27FC236}">
                <a16:creationId xmlns:a16="http://schemas.microsoft.com/office/drawing/2014/main" id="{BF78DEA2-3369-7319-05DA-BBFF03030054}"/>
              </a:ext>
            </a:extLst>
          </p:cNvPr>
          <p:cNvSpPr/>
          <p:nvPr/>
        </p:nvSpPr>
        <p:spPr>
          <a:xfrm>
            <a:off x="4073621" y="2979568"/>
            <a:ext cx="3588513" cy="748800"/>
          </a:xfrm>
          <a:prstGeom prst="rightArrow">
            <a:avLst>
              <a:gd name="adj1" fmla="val 50000"/>
              <a:gd name="adj2" fmla="val 51923"/>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E3F3C"/>
                </a:solidFill>
                <a:latin typeface="Aptos Narrow" panose="020B0004020202020204" pitchFamily="34" charset="0"/>
              </a:rPr>
              <a:t>Additional Compensation for Premium</a:t>
            </a:r>
            <a:endParaRPr kumimoji="0" lang="en-US" sz="1600" b="1" i="0" u="none" strike="noStrike" kern="1200" cap="none" spc="0" normalizeH="0" baseline="0" noProof="0" dirty="0">
              <a:ln>
                <a:noFill/>
              </a:ln>
              <a:solidFill>
                <a:srgbClr val="3E3F3C"/>
              </a:solidFill>
              <a:effectLst/>
              <a:uLnTx/>
              <a:uFillTx/>
              <a:latin typeface="Aptos Narrow" panose="020B0004020202020204" pitchFamily="34" charset="0"/>
            </a:endParaRPr>
          </a:p>
        </p:txBody>
      </p:sp>
      <p:grpSp>
        <p:nvGrpSpPr>
          <p:cNvPr id="33" name="Group 32">
            <a:extLst>
              <a:ext uri="{FF2B5EF4-FFF2-40B4-BE49-F238E27FC236}">
                <a16:creationId xmlns:a16="http://schemas.microsoft.com/office/drawing/2014/main" id="{F4B4F6C0-6A3F-0A82-69F2-1A030630F1D9}"/>
              </a:ext>
            </a:extLst>
          </p:cNvPr>
          <p:cNvGrpSpPr>
            <a:grpSpLocks noChangeAspect="1"/>
          </p:cNvGrpSpPr>
          <p:nvPr/>
        </p:nvGrpSpPr>
        <p:grpSpPr>
          <a:xfrm>
            <a:off x="9592247" y="3429000"/>
            <a:ext cx="1117085" cy="1181735"/>
            <a:chOff x="2264220" y="795674"/>
            <a:chExt cx="751746" cy="795253"/>
          </a:xfrm>
          <a:solidFill>
            <a:srgbClr val="006B8C"/>
          </a:solidFill>
        </p:grpSpPr>
        <p:sp>
          <p:nvSpPr>
            <p:cNvPr id="34" name="Freeform: Shape 355">
              <a:extLst>
                <a:ext uri="{FF2B5EF4-FFF2-40B4-BE49-F238E27FC236}">
                  <a16:creationId xmlns:a16="http://schemas.microsoft.com/office/drawing/2014/main" id="{59330856-9AAB-8A9F-20FF-6F86AF1A0B01}"/>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grpFill/>
            <a:ln w="0" cap="flat">
              <a:solidFill>
                <a:srgbClr val="006B8C"/>
              </a:solidFill>
              <a:prstDash val="solid"/>
              <a:miter/>
            </a:ln>
          </p:spPr>
          <p:txBody>
            <a:bodyPr rtlCol="0" anchor="ctr"/>
            <a:lstStyle/>
            <a:p>
              <a:endParaRPr lang="en-US"/>
            </a:p>
          </p:txBody>
        </p:sp>
        <p:sp>
          <p:nvSpPr>
            <p:cNvPr id="35" name="Freeform: Shape 356">
              <a:extLst>
                <a:ext uri="{FF2B5EF4-FFF2-40B4-BE49-F238E27FC236}">
                  <a16:creationId xmlns:a16="http://schemas.microsoft.com/office/drawing/2014/main" id="{3F65E47D-79C1-DAC2-9FB9-4D19FE6B912B}"/>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solidFill>
                <a:srgbClr val="006B8C"/>
              </a:solidFill>
              <a:prstDash val="solid"/>
              <a:miter/>
            </a:ln>
          </p:spPr>
          <p:txBody>
            <a:bodyPr rtlCol="0" anchor="ctr"/>
            <a:lstStyle/>
            <a:p>
              <a:endParaRPr lang="en-US"/>
            </a:p>
          </p:txBody>
        </p:sp>
        <p:sp>
          <p:nvSpPr>
            <p:cNvPr id="36" name="Freeform: Shape 357">
              <a:extLst>
                <a:ext uri="{FF2B5EF4-FFF2-40B4-BE49-F238E27FC236}">
                  <a16:creationId xmlns:a16="http://schemas.microsoft.com/office/drawing/2014/main" id="{438BF58E-4A3C-0800-E1DF-2AB890791485}"/>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solidFill>
                <a:srgbClr val="006B8C"/>
              </a:solidFill>
              <a:prstDash val="solid"/>
              <a:miter/>
            </a:ln>
          </p:spPr>
          <p:txBody>
            <a:bodyPr rtlCol="0" anchor="ctr"/>
            <a:lstStyle/>
            <a:p>
              <a:endParaRPr lang="en-US"/>
            </a:p>
          </p:txBody>
        </p:sp>
        <p:sp>
          <p:nvSpPr>
            <p:cNvPr id="37" name="Freeform: Shape 358">
              <a:extLst>
                <a:ext uri="{FF2B5EF4-FFF2-40B4-BE49-F238E27FC236}">
                  <a16:creationId xmlns:a16="http://schemas.microsoft.com/office/drawing/2014/main" id="{DFE8FED7-9D30-232D-52B5-C8DBD184B217}"/>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006B8C"/>
              </a:solidFill>
              <a:prstDash val="solid"/>
              <a:miter/>
            </a:ln>
          </p:spPr>
          <p:txBody>
            <a:bodyPr rtlCol="0" anchor="ctr"/>
            <a:lstStyle/>
            <a:p>
              <a:endParaRPr lang="en-US"/>
            </a:p>
          </p:txBody>
        </p:sp>
        <p:sp>
          <p:nvSpPr>
            <p:cNvPr id="38" name="Freeform: Shape 359">
              <a:extLst>
                <a:ext uri="{FF2B5EF4-FFF2-40B4-BE49-F238E27FC236}">
                  <a16:creationId xmlns:a16="http://schemas.microsoft.com/office/drawing/2014/main" id="{83922E75-5BAD-77E9-7BDB-50EDA725A9DF}"/>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006B8C"/>
              </a:solidFill>
              <a:prstDash val="solid"/>
              <a:miter/>
            </a:ln>
          </p:spPr>
          <p:txBody>
            <a:bodyPr rtlCol="0" anchor="ctr"/>
            <a:lstStyle/>
            <a:p>
              <a:endParaRPr lang="en-US"/>
            </a:p>
          </p:txBody>
        </p:sp>
        <p:sp>
          <p:nvSpPr>
            <p:cNvPr id="39" name="Freeform: Shape 360">
              <a:extLst>
                <a:ext uri="{FF2B5EF4-FFF2-40B4-BE49-F238E27FC236}">
                  <a16:creationId xmlns:a16="http://schemas.microsoft.com/office/drawing/2014/main" id="{E062CD96-DCD2-0A67-830E-D422419A736E}"/>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006B8C"/>
              </a:solidFill>
              <a:prstDash val="solid"/>
              <a:miter/>
            </a:ln>
          </p:spPr>
          <p:txBody>
            <a:bodyPr rtlCol="0" anchor="ctr"/>
            <a:lstStyle/>
            <a:p>
              <a:endParaRPr lang="en-US"/>
            </a:p>
          </p:txBody>
        </p:sp>
      </p:grpSp>
    </p:spTree>
    <p:extLst>
      <p:ext uri="{BB962C8B-B14F-4D97-AF65-F5344CB8AC3E}">
        <p14:creationId xmlns:p14="http://schemas.microsoft.com/office/powerpoint/2010/main" val="138467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D350F-E7AC-106A-28EC-2E00F2AE310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DA09C69-4779-F7B9-EAE9-4522A77E7AF6}"/>
              </a:ext>
            </a:extLst>
          </p:cNvPr>
          <p:cNvSpPr>
            <a:spLocks noGrp="1"/>
          </p:cNvSpPr>
          <p:nvPr>
            <p:ph type="body" sz="quarter" idx="24"/>
          </p:nvPr>
        </p:nvSpPr>
        <p:spPr>
          <a:xfrm>
            <a:off x="7737194" y="1613991"/>
            <a:ext cx="3769069" cy="4235016"/>
          </a:xfrm>
        </p:spPr>
        <p:txBody>
          <a:bodyPr/>
          <a:lstStyle/>
          <a:p>
            <a:pPr marL="342900" marR="0" lvl="0" indent="-3429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Younger ages get larger death benefits</a:t>
            </a:r>
          </a:p>
          <a:p>
            <a:pPr marL="342900" indent="-342900">
              <a:buClr>
                <a:srgbClr val="3C9B34"/>
              </a:buClr>
              <a:defRPr/>
            </a:pPr>
            <a:r>
              <a:rPr lang="en-US" sz="2000" dirty="0"/>
              <a:t>Employee is the owner and has full access to policy benefits</a:t>
            </a:r>
          </a:p>
          <a:p>
            <a:pPr marL="685800" lvl="1" indent="-342900">
              <a:buClr>
                <a:srgbClr val="3C9B34"/>
              </a:buClr>
              <a:defRPr/>
            </a:pPr>
            <a:r>
              <a:rPr lang="en-US" dirty="0"/>
              <a:t>Death benefit protection</a:t>
            </a:r>
          </a:p>
          <a:p>
            <a:pPr marL="685800" lvl="1" indent="-342900">
              <a:buClr>
                <a:srgbClr val="3C9B34"/>
              </a:buClr>
              <a:defRPr/>
            </a:pPr>
            <a:r>
              <a:rPr lang="en-US" dirty="0"/>
              <a:t>Access to cash value</a:t>
            </a:r>
          </a:p>
          <a:p>
            <a:pPr marL="342900" marR="0" lvl="0" indent="-3429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3" name="Text Placeholder 2">
            <a:extLst>
              <a:ext uri="{FF2B5EF4-FFF2-40B4-BE49-F238E27FC236}">
                <a16:creationId xmlns:a16="http://schemas.microsoft.com/office/drawing/2014/main" id="{D635B26B-B1DA-F613-EF6A-0F60E628FB0F}"/>
              </a:ext>
            </a:extLst>
          </p:cNvPr>
          <p:cNvSpPr>
            <a:spLocks noGrp="1"/>
          </p:cNvSpPr>
          <p:nvPr>
            <p:ph type="body" sz="quarter" idx="22"/>
          </p:nvPr>
        </p:nvSpPr>
        <p:spPr>
          <a:xfrm>
            <a:off x="3630716" y="1613990"/>
            <a:ext cx="3769069" cy="4235017"/>
          </a:xfrm>
        </p:spPr>
        <p:txBody>
          <a:bodyPr/>
          <a:lstStyle/>
          <a:p>
            <a:r>
              <a:rPr lang="en-US" sz="2000" dirty="0"/>
              <a:t>Flexible design options</a:t>
            </a:r>
          </a:p>
          <a:p>
            <a:r>
              <a:rPr lang="en-US" sz="2000" dirty="0"/>
              <a:t>Amount of bonus can be tied to performance measures</a:t>
            </a:r>
          </a:p>
          <a:p>
            <a:r>
              <a:rPr lang="en-US" sz="2000" dirty="0"/>
              <a:t>Employee is rewarded now encouraging then to stay employed</a:t>
            </a:r>
          </a:p>
          <a:p>
            <a:endParaRPr lang="en-US" sz="2000" dirty="0"/>
          </a:p>
          <a:p>
            <a:endParaRPr lang="en-US" sz="2000" dirty="0"/>
          </a:p>
        </p:txBody>
      </p:sp>
      <p:sp>
        <p:nvSpPr>
          <p:cNvPr id="4" name="Text Placeholder 3">
            <a:extLst>
              <a:ext uri="{FF2B5EF4-FFF2-40B4-BE49-F238E27FC236}">
                <a16:creationId xmlns:a16="http://schemas.microsoft.com/office/drawing/2014/main" id="{81F26AA1-B5EC-89D9-43D9-8A344B14F22B}"/>
              </a:ext>
            </a:extLst>
          </p:cNvPr>
          <p:cNvSpPr>
            <a:spLocks noGrp="1"/>
          </p:cNvSpPr>
          <p:nvPr>
            <p:ph type="body" sz="quarter" idx="19"/>
          </p:nvPr>
        </p:nvSpPr>
        <p:spPr>
          <a:xfrm>
            <a:off x="3631368" y="2056044"/>
            <a:ext cx="3768725" cy="380362"/>
          </a:xfrm>
        </p:spPr>
        <p:txBody>
          <a:bodyPr/>
          <a:lstStyle/>
          <a:p>
            <a:r>
              <a:rPr lang="en-US" sz="2200" dirty="0"/>
              <a:t>Business Perspective</a:t>
            </a:r>
          </a:p>
        </p:txBody>
      </p:sp>
      <p:sp>
        <p:nvSpPr>
          <p:cNvPr id="5" name="Text Placeholder 4">
            <a:extLst>
              <a:ext uri="{FF2B5EF4-FFF2-40B4-BE49-F238E27FC236}">
                <a16:creationId xmlns:a16="http://schemas.microsoft.com/office/drawing/2014/main" id="{A82DFB24-F89F-ACCB-7D42-5D5764039A01}"/>
              </a:ext>
            </a:extLst>
          </p:cNvPr>
          <p:cNvSpPr>
            <a:spLocks noGrp="1"/>
          </p:cNvSpPr>
          <p:nvPr>
            <p:ph type="body" sz="quarter" idx="21"/>
          </p:nvPr>
        </p:nvSpPr>
        <p:spPr>
          <a:xfrm>
            <a:off x="7737847" y="2056044"/>
            <a:ext cx="3768725" cy="380362"/>
          </a:xfrm>
        </p:spPr>
        <p:txBody>
          <a:bodyPr/>
          <a:lstStyle/>
          <a:p>
            <a:r>
              <a:rPr lang="en-US" sz="2200" dirty="0"/>
              <a:t>Employee Perspective</a:t>
            </a:r>
          </a:p>
        </p:txBody>
      </p:sp>
      <p:sp>
        <p:nvSpPr>
          <p:cNvPr id="7" name="Text Placeholder 6">
            <a:extLst>
              <a:ext uri="{FF2B5EF4-FFF2-40B4-BE49-F238E27FC236}">
                <a16:creationId xmlns:a16="http://schemas.microsoft.com/office/drawing/2014/main" id="{F5B33FF0-8F43-7803-4E1A-72323610AFF0}"/>
              </a:ext>
            </a:extLst>
          </p:cNvPr>
          <p:cNvSpPr>
            <a:spLocks noGrp="1"/>
          </p:cNvSpPr>
          <p:nvPr>
            <p:ph type="body" sz="quarter" idx="18"/>
          </p:nvPr>
        </p:nvSpPr>
        <p:spPr>
          <a:xfrm>
            <a:off x="621748" y="2333469"/>
            <a:ext cx="2671559" cy="1095531"/>
          </a:xfrm>
        </p:spPr>
        <p:txBody>
          <a:bodyPr/>
          <a:lstStyle/>
          <a:p>
            <a:r>
              <a:rPr lang="en-US" sz="2800" dirty="0"/>
              <a:t>Does it make sense?</a:t>
            </a:r>
          </a:p>
        </p:txBody>
      </p:sp>
      <p:sp>
        <p:nvSpPr>
          <p:cNvPr id="8" name="Slide Number Placeholder 7">
            <a:extLst>
              <a:ext uri="{FF2B5EF4-FFF2-40B4-BE49-F238E27FC236}">
                <a16:creationId xmlns:a16="http://schemas.microsoft.com/office/drawing/2014/main" id="{9D39E493-A442-43AA-4F51-EFDD8E777E2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9" name="Title 8">
            <a:extLst>
              <a:ext uri="{FF2B5EF4-FFF2-40B4-BE49-F238E27FC236}">
                <a16:creationId xmlns:a16="http://schemas.microsoft.com/office/drawing/2014/main" id="{7DF7CDC6-2398-0CC2-8BD5-25CB0EDFC208}"/>
              </a:ext>
            </a:extLst>
          </p:cNvPr>
          <p:cNvSpPr>
            <a:spLocks noGrp="1"/>
          </p:cNvSpPr>
          <p:nvPr>
            <p:ph type="title"/>
          </p:nvPr>
        </p:nvSpPr>
        <p:spPr>
          <a:xfrm>
            <a:off x="457201" y="457200"/>
            <a:ext cx="10551110" cy="501804"/>
          </a:xfrm>
        </p:spPr>
        <p:txBody>
          <a:bodyPr/>
          <a:lstStyle/>
          <a:p>
            <a:r>
              <a:rPr lang="en-US" b="1" dirty="0"/>
              <a:t>Current Benefit </a:t>
            </a:r>
            <a:r>
              <a:rPr lang="en-US" dirty="0"/>
              <a:t>for Sales Manager</a:t>
            </a:r>
          </a:p>
        </p:txBody>
      </p:sp>
      <p:pic>
        <p:nvPicPr>
          <p:cNvPr id="6" name="Graphic 5">
            <a:extLst>
              <a:ext uri="{FF2B5EF4-FFF2-40B4-BE49-F238E27FC236}">
                <a16:creationId xmlns:a16="http://schemas.microsoft.com/office/drawing/2014/main" id="{05CCDB31-AD2F-F49E-0DB5-A01E91F598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7362" y="3158556"/>
            <a:ext cx="1644909" cy="1644909"/>
          </a:xfrm>
          <a:prstGeom prst="rect">
            <a:avLst/>
          </a:prstGeom>
        </p:spPr>
      </p:pic>
      <p:sp>
        <p:nvSpPr>
          <p:cNvPr id="10" name="TextBox 9">
            <a:extLst>
              <a:ext uri="{FF2B5EF4-FFF2-40B4-BE49-F238E27FC236}">
                <a16:creationId xmlns:a16="http://schemas.microsoft.com/office/drawing/2014/main" id="{70294115-FAB7-A442-4E89-9815196C88A2}"/>
              </a:ext>
            </a:extLst>
          </p:cNvPr>
          <p:cNvSpPr txBox="1"/>
          <p:nvPr/>
        </p:nvSpPr>
        <p:spPr>
          <a:xfrm>
            <a:off x="360221" y="4479103"/>
            <a:ext cx="2590953" cy="646331"/>
          </a:xfrm>
          <a:prstGeom prst="rect">
            <a:avLst/>
          </a:prstGeom>
          <a:noFill/>
        </p:spPr>
        <p:txBody>
          <a:bodyPr wrap="square" rtlCol="0">
            <a:spAutoFit/>
          </a:bodyPr>
          <a:lstStyle/>
          <a:p>
            <a:pPr algn="ctr"/>
            <a:r>
              <a:rPr lang="en-US" b="1" dirty="0">
                <a:solidFill>
                  <a:srgbClr val="006B8C"/>
                </a:solidFill>
              </a:rPr>
              <a:t>Sales Manager</a:t>
            </a:r>
          </a:p>
          <a:p>
            <a:pPr algn="ctr"/>
            <a:r>
              <a:rPr lang="en-US" b="1" i="1" dirty="0">
                <a:solidFill>
                  <a:srgbClr val="006B8C"/>
                </a:solidFill>
              </a:rPr>
              <a:t>Earner</a:t>
            </a:r>
          </a:p>
        </p:txBody>
      </p:sp>
      <p:pic>
        <p:nvPicPr>
          <p:cNvPr id="11" name="Graphic 10">
            <a:extLst>
              <a:ext uri="{FF2B5EF4-FFF2-40B4-BE49-F238E27FC236}">
                <a16:creationId xmlns:a16="http://schemas.microsoft.com/office/drawing/2014/main" id="{17089C5F-4A91-7E18-2376-3D01B850B79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101180" y="5073182"/>
            <a:ext cx="957272" cy="957272"/>
          </a:xfrm>
          <a:prstGeom prst="rect">
            <a:avLst/>
          </a:prstGeom>
        </p:spPr>
      </p:pic>
    </p:spTree>
    <p:extLst>
      <p:ext uri="{BB962C8B-B14F-4D97-AF65-F5344CB8AC3E}">
        <p14:creationId xmlns:p14="http://schemas.microsoft.com/office/powerpoint/2010/main" val="4049047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4204-C6E4-733C-1C92-042911CF559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AA03585-E33B-8057-1B62-261792A896C9}"/>
              </a:ext>
            </a:extLst>
          </p:cNvPr>
          <p:cNvSpPr>
            <a:spLocks noGrp="1"/>
          </p:cNvSpPr>
          <p:nvPr>
            <p:ph type="title"/>
          </p:nvPr>
        </p:nvSpPr>
        <p:spPr/>
        <p:txBody>
          <a:bodyPr/>
          <a:lstStyle/>
          <a:p>
            <a:r>
              <a:rPr lang="en-US" dirty="0"/>
              <a:t>Important Information</a:t>
            </a:r>
          </a:p>
        </p:txBody>
      </p:sp>
      <p:pic>
        <p:nvPicPr>
          <p:cNvPr id="13" name="Graphic 12">
            <a:extLst>
              <a:ext uri="{FF2B5EF4-FFF2-40B4-BE49-F238E27FC236}">
                <a16:creationId xmlns:a16="http://schemas.microsoft.com/office/drawing/2014/main" id="{73FA4C4A-85C9-193B-D433-9879D53014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61035" y="1173272"/>
            <a:ext cx="1163106" cy="1163106"/>
          </a:xfrm>
          <a:prstGeom prst="rect">
            <a:avLst/>
          </a:prstGeom>
        </p:spPr>
      </p:pic>
      <p:pic>
        <p:nvPicPr>
          <p:cNvPr id="14" name="Graphic 13">
            <a:extLst>
              <a:ext uri="{FF2B5EF4-FFF2-40B4-BE49-F238E27FC236}">
                <a16:creationId xmlns:a16="http://schemas.microsoft.com/office/drawing/2014/main" id="{AD774F7B-5F63-7FEA-D92C-C62C046BEC7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135513" y="1297239"/>
            <a:ext cx="822960" cy="822960"/>
          </a:xfrm>
          <a:prstGeom prst="rect">
            <a:avLst/>
          </a:prstGeom>
        </p:spPr>
      </p:pic>
      <p:pic>
        <p:nvPicPr>
          <p:cNvPr id="34" name="Graphic 33">
            <a:extLst>
              <a:ext uri="{FF2B5EF4-FFF2-40B4-BE49-F238E27FC236}">
                <a16:creationId xmlns:a16="http://schemas.microsoft.com/office/drawing/2014/main" id="{9B29FAEA-9E23-1ED2-23E4-DD7E5C5FCE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39992" y="1176587"/>
            <a:ext cx="1163106" cy="1163106"/>
          </a:xfrm>
          <a:prstGeom prst="rect">
            <a:avLst/>
          </a:prstGeom>
        </p:spPr>
      </p:pic>
      <p:sp>
        <p:nvSpPr>
          <p:cNvPr id="8" name="Text Placeholder 7">
            <a:extLst>
              <a:ext uri="{FF2B5EF4-FFF2-40B4-BE49-F238E27FC236}">
                <a16:creationId xmlns:a16="http://schemas.microsoft.com/office/drawing/2014/main" id="{8995B2CE-7A21-A1C4-8A41-F441527A6079}"/>
              </a:ext>
            </a:extLst>
          </p:cNvPr>
          <p:cNvSpPr>
            <a:spLocks noGrp="1"/>
          </p:cNvSpPr>
          <p:nvPr>
            <p:ph type="body" sz="quarter" idx="22"/>
          </p:nvPr>
        </p:nvSpPr>
        <p:spPr>
          <a:xfrm>
            <a:off x="977462" y="1662492"/>
            <a:ext cx="10237076" cy="4018921"/>
          </a:xfrm>
        </p:spPr>
        <p:txBody>
          <a:bodyPr lIns="274320" tIns="457200" rIns="274320" bIns="457200"/>
          <a:lstStyle/>
          <a:p>
            <a:pPr marL="0" indent="0">
              <a:lnSpc>
                <a:spcPct val="85000"/>
              </a:lnSpc>
              <a:spcAft>
                <a:spcPts val="600"/>
              </a:spcAft>
              <a:buFont typeface="Arial" charset="0"/>
              <a:buNone/>
            </a:pPr>
            <a:r>
              <a:rPr lang="en-US" altLang="en-US" sz="2000" dirty="0"/>
              <a:t>IRS CIRCULAR 230 REQUIRES US TO INFORM YOU THAT THE ABOVE INFORMATION IS NOT INTENDED OR WRITTEN TO BE USED, AND IT CANNOT BE USED, BY ANY PERSON FOR THE PURPOSES OF AVOIDING ANY PENALTY THAT MAY BE IMPOSED BY THE INTERNAL REVENUE SERVICE.</a:t>
            </a:r>
          </a:p>
          <a:p>
            <a:pPr marL="0" indent="0">
              <a:lnSpc>
                <a:spcPct val="85000"/>
              </a:lnSpc>
              <a:spcAft>
                <a:spcPts val="600"/>
              </a:spcAft>
              <a:buFont typeface="Arial" charset="0"/>
              <a:buNone/>
            </a:pPr>
            <a:r>
              <a:rPr lang="en-US" altLang="en-US" sz="2000" dirty="0"/>
              <a:t>In the event the advice is also considered to be a “marketed opinion” within the meaning of the IRS guidance, then as required by the IRS, please be further advised of the following:</a:t>
            </a:r>
          </a:p>
          <a:p>
            <a:pPr marL="0" indent="0">
              <a:lnSpc>
                <a:spcPct val="85000"/>
              </a:lnSpc>
              <a:spcAft>
                <a:spcPts val="600"/>
              </a:spcAft>
              <a:buFont typeface="Arial" charset="0"/>
              <a:buNone/>
            </a:pPr>
            <a:r>
              <a:rPr lang="en-US" altLang="en-US" sz="2000" dirty="0"/>
              <a:t>THE ABOVE ADVICE WAS WRITTEN TO SUPPORT THE PROMOTION OR MARKETING OF THE TRANSACTIONS OR MATTERS ADDRESSED BY THE WRITTEN ADVICE AND BASED ON THE PARTICULAR CIRCUMSTANCES; YOU SHOULD SEEK ADVICE FROM AN INDEPENDENT TAX ADVISOR. </a:t>
            </a:r>
            <a:endParaRPr lang="en-US" sz="2000" dirty="0">
              <a:cs typeface="Tahoma" charset="0"/>
            </a:endParaRPr>
          </a:p>
          <a:p>
            <a:pPr marL="0" indent="0">
              <a:buNone/>
            </a:pPr>
            <a:endParaRPr lang="en-US" sz="2000" dirty="0"/>
          </a:p>
        </p:txBody>
      </p:sp>
      <p:sp>
        <p:nvSpPr>
          <p:cNvPr id="2" name="Slide Number Placeholder 6">
            <a:extLst>
              <a:ext uri="{FF2B5EF4-FFF2-40B4-BE49-F238E27FC236}">
                <a16:creationId xmlns:a16="http://schemas.microsoft.com/office/drawing/2014/main" id="{B5A1C3AC-BBC2-8B0A-A495-C43F6BB4143D}"/>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76918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20E4C-49F0-1FB6-5266-857C35EF80E3}"/>
            </a:ext>
          </a:extLst>
        </p:cNvPr>
        <p:cNvGrpSpPr/>
        <p:nvPr/>
      </p:nvGrpSpPr>
      <p:grpSpPr>
        <a:xfrm>
          <a:off x="0" y="0"/>
          <a:ext cx="0" cy="0"/>
          <a:chOff x="0" y="0"/>
          <a:chExt cx="0" cy="0"/>
        </a:xfrm>
      </p:grpSpPr>
      <p:sp>
        <p:nvSpPr>
          <p:cNvPr id="16" name="Text Placeholder 15">
            <a:extLst>
              <a:ext uri="{FF2B5EF4-FFF2-40B4-BE49-F238E27FC236}">
                <a16:creationId xmlns:a16="http://schemas.microsoft.com/office/drawing/2014/main" id="{23DFE5FC-E9B9-47A2-0FDA-C2B87127664F}"/>
              </a:ext>
            </a:extLst>
          </p:cNvPr>
          <p:cNvSpPr>
            <a:spLocks noGrp="1"/>
          </p:cNvSpPr>
          <p:nvPr>
            <p:ph type="body" sz="quarter" idx="22"/>
          </p:nvPr>
        </p:nvSpPr>
        <p:spPr>
          <a:xfrm>
            <a:off x="2876604" y="1904377"/>
            <a:ext cx="7374254" cy="2674547"/>
          </a:xfrm>
        </p:spPr>
        <p:txBody>
          <a:bodyPr/>
          <a:lstStyle/>
          <a:p>
            <a:pPr marL="0" indent="0">
              <a:buNone/>
            </a:pPr>
            <a:r>
              <a:rPr lang="en-US" sz="2400" dirty="0"/>
              <a:t>A plan that allows an employer and employee to </a:t>
            </a:r>
            <a:r>
              <a:rPr lang="en-US" sz="2400" b="1" dirty="0"/>
              <a:t>share the benefits </a:t>
            </a:r>
            <a:r>
              <a:rPr lang="en-US" sz="2400" dirty="0"/>
              <a:t>of a life insurance policy.</a:t>
            </a:r>
          </a:p>
        </p:txBody>
      </p:sp>
      <p:sp>
        <p:nvSpPr>
          <p:cNvPr id="14" name="Text Placeholder 13">
            <a:extLst>
              <a:ext uri="{FF2B5EF4-FFF2-40B4-BE49-F238E27FC236}">
                <a16:creationId xmlns:a16="http://schemas.microsoft.com/office/drawing/2014/main" id="{4FFF1CC0-B294-0D82-F2CB-40F8BEBCF678}"/>
              </a:ext>
            </a:extLst>
          </p:cNvPr>
          <p:cNvSpPr>
            <a:spLocks noGrp="1"/>
          </p:cNvSpPr>
          <p:nvPr>
            <p:ph type="body" sz="quarter" idx="19"/>
          </p:nvPr>
        </p:nvSpPr>
        <p:spPr>
          <a:xfrm>
            <a:off x="2875050" y="2162194"/>
            <a:ext cx="4385790" cy="380362"/>
          </a:xfrm>
        </p:spPr>
        <p:txBody>
          <a:bodyPr/>
          <a:lstStyle/>
          <a:p>
            <a:pPr algn="l"/>
            <a:r>
              <a:rPr lang="en-US" sz="2400" dirty="0"/>
              <a:t>“Split Dollar Life Insurance”</a:t>
            </a:r>
          </a:p>
        </p:txBody>
      </p:sp>
      <p:sp>
        <p:nvSpPr>
          <p:cNvPr id="6146" name="Rectangle 2">
            <a:extLst>
              <a:ext uri="{FF2B5EF4-FFF2-40B4-BE49-F238E27FC236}">
                <a16:creationId xmlns:a16="http://schemas.microsoft.com/office/drawing/2014/main" id="{54DE5CA2-5DC6-2295-B60D-9A607816BCAD}"/>
              </a:ext>
            </a:extLst>
          </p:cNvPr>
          <p:cNvSpPr>
            <a:spLocks noGrp="1" noChangeArrowheads="1"/>
          </p:cNvSpPr>
          <p:nvPr>
            <p:ph type="title"/>
          </p:nvPr>
        </p:nvSpPr>
        <p:spPr/>
        <p:txBody>
          <a:bodyPr/>
          <a:lstStyle/>
          <a:p>
            <a:pPr eaLnBrk="1" hangingPunct="1"/>
            <a:r>
              <a:rPr lang="en-US" altLang="en-US" dirty="0"/>
              <a:t>Life Insurance | </a:t>
            </a:r>
            <a:r>
              <a:rPr lang="en-US" altLang="en-US" b="1" dirty="0"/>
              <a:t>Shared Benefit </a:t>
            </a:r>
            <a:r>
              <a:rPr lang="en-US" altLang="en-US" dirty="0"/>
              <a:t>Strategy</a:t>
            </a:r>
          </a:p>
        </p:txBody>
      </p:sp>
      <p:sp>
        <p:nvSpPr>
          <p:cNvPr id="21" name="Graphic 89">
            <a:extLst>
              <a:ext uri="{FF2B5EF4-FFF2-40B4-BE49-F238E27FC236}">
                <a16:creationId xmlns:a16="http://schemas.microsoft.com/office/drawing/2014/main" id="{86864B9E-7C47-0845-715E-7FB41ABE9397}"/>
              </a:ext>
            </a:extLst>
          </p:cNvPr>
          <p:cNvSpPr>
            <a:spLocks noChangeAspect="1"/>
          </p:cNvSpPr>
          <p:nvPr/>
        </p:nvSpPr>
        <p:spPr>
          <a:xfrm>
            <a:off x="864049" y="2107943"/>
            <a:ext cx="1696271" cy="1225242"/>
          </a:xfrm>
          <a:custGeom>
            <a:avLst/>
            <a:gdLst>
              <a:gd name="connsiteX0" fmla="*/ 476897 w 836678"/>
              <a:gd name="connsiteY0" fmla="*/ 604345 h 604345"/>
              <a:gd name="connsiteX1" fmla="*/ 447179 w 836678"/>
              <a:gd name="connsiteY1" fmla="*/ 595549 h 604345"/>
              <a:gd name="connsiteX2" fmla="*/ 394400 w 836678"/>
              <a:gd name="connsiteY2" fmla="*/ 561314 h 604345"/>
              <a:gd name="connsiteX3" fmla="*/ 386317 w 836678"/>
              <a:gd name="connsiteY3" fmla="*/ 571537 h 604345"/>
              <a:gd name="connsiteX4" fmla="*/ 340907 w 836678"/>
              <a:gd name="connsiteY4" fmla="*/ 596024 h 604345"/>
              <a:gd name="connsiteX5" fmla="*/ 311189 w 836678"/>
              <a:gd name="connsiteY5" fmla="*/ 587228 h 604345"/>
              <a:gd name="connsiteX6" fmla="*/ 287653 w 836678"/>
              <a:gd name="connsiteY6" fmla="*/ 552993 h 604345"/>
              <a:gd name="connsiteX7" fmla="*/ 286940 w 836678"/>
              <a:gd name="connsiteY7" fmla="*/ 548713 h 604345"/>
              <a:gd name="connsiteX8" fmla="*/ 270060 w 836678"/>
              <a:gd name="connsiteY8" fmla="*/ 550140 h 604345"/>
              <a:gd name="connsiteX9" fmla="*/ 240342 w 836678"/>
              <a:gd name="connsiteY9" fmla="*/ 541343 h 604345"/>
              <a:gd name="connsiteX10" fmla="*/ 216092 w 836678"/>
              <a:gd name="connsiteY10" fmla="*/ 502829 h 604345"/>
              <a:gd name="connsiteX11" fmla="*/ 199212 w 836678"/>
              <a:gd name="connsiteY11" fmla="*/ 504255 h 604345"/>
              <a:gd name="connsiteX12" fmla="*/ 169494 w 836678"/>
              <a:gd name="connsiteY12" fmla="*/ 495458 h 604345"/>
              <a:gd name="connsiteX13" fmla="*/ 145957 w 836678"/>
              <a:gd name="connsiteY13" fmla="*/ 461223 h 604345"/>
              <a:gd name="connsiteX14" fmla="*/ 145244 w 836678"/>
              <a:gd name="connsiteY14" fmla="*/ 456944 h 604345"/>
              <a:gd name="connsiteX15" fmla="*/ 128364 w 836678"/>
              <a:gd name="connsiteY15" fmla="*/ 458133 h 604345"/>
              <a:gd name="connsiteX16" fmla="*/ 98646 w 836678"/>
              <a:gd name="connsiteY16" fmla="*/ 449336 h 604345"/>
              <a:gd name="connsiteX17" fmla="*/ 82955 w 836678"/>
              <a:gd name="connsiteY17" fmla="*/ 374209 h 604345"/>
              <a:gd name="connsiteX18" fmla="*/ 91276 w 836678"/>
              <a:gd name="connsiteY18" fmla="*/ 361609 h 604345"/>
              <a:gd name="connsiteX19" fmla="*/ 76061 w 836678"/>
              <a:gd name="connsiteY19" fmla="*/ 329513 h 604345"/>
              <a:gd name="connsiteX20" fmla="*/ 68928 w 836678"/>
              <a:gd name="connsiteY20" fmla="*/ 313109 h 604345"/>
              <a:gd name="connsiteX21" fmla="*/ 56090 w 836678"/>
              <a:gd name="connsiteY21" fmla="*/ 300746 h 604345"/>
              <a:gd name="connsiteX22" fmla="*/ 5451 w 836678"/>
              <a:gd name="connsiteY22" fmla="*/ 267462 h 604345"/>
              <a:gd name="connsiteX23" fmla="*/ 1884 w 836678"/>
              <a:gd name="connsiteY23" fmla="*/ 250820 h 604345"/>
              <a:gd name="connsiteX24" fmla="*/ 140489 w 836678"/>
              <a:gd name="connsiteY24" fmla="*/ 38515 h 604345"/>
              <a:gd name="connsiteX25" fmla="*/ 148097 w 836678"/>
              <a:gd name="connsiteY25" fmla="*/ 33284 h 604345"/>
              <a:gd name="connsiteX26" fmla="*/ 150474 w 836678"/>
              <a:gd name="connsiteY26" fmla="*/ 33046 h 604345"/>
              <a:gd name="connsiteX27" fmla="*/ 157131 w 836678"/>
              <a:gd name="connsiteY27" fmla="*/ 34948 h 604345"/>
              <a:gd name="connsiteX28" fmla="*/ 199212 w 836678"/>
              <a:gd name="connsiteY28" fmla="*/ 62289 h 604345"/>
              <a:gd name="connsiteX29" fmla="*/ 225839 w 836678"/>
              <a:gd name="connsiteY29" fmla="*/ 70134 h 604345"/>
              <a:gd name="connsiteX30" fmla="*/ 246999 w 836678"/>
              <a:gd name="connsiteY30" fmla="*/ 65380 h 604345"/>
              <a:gd name="connsiteX31" fmla="*/ 301680 w 836678"/>
              <a:gd name="connsiteY31" fmla="*/ 52779 h 604345"/>
              <a:gd name="connsiteX32" fmla="*/ 315231 w 836678"/>
              <a:gd name="connsiteY32" fmla="*/ 53492 h 604345"/>
              <a:gd name="connsiteX33" fmla="*/ 341621 w 836678"/>
              <a:gd name="connsiteY33" fmla="*/ 37326 h 604345"/>
              <a:gd name="connsiteX34" fmla="*/ 410804 w 836678"/>
              <a:gd name="connsiteY34" fmla="*/ 9748 h 604345"/>
              <a:gd name="connsiteX35" fmla="*/ 461919 w 836678"/>
              <a:gd name="connsiteY35" fmla="*/ 0 h 604345"/>
              <a:gd name="connsiteX36" fmla="*/ 523733 w 836678"/>
              <a:gd name="connsiteY36" fmla="*/ 14502 h 604345"/>
              <a:gd name="connsiteX37" fmla="*/ 597671 w 836678"/>
              <a:gd name="connsiteY37" fmla="*/ 51590 h 604345"/>
              <a:gd name="connsiteX38" fmla="*/ 633808 w 836678"/>
              <a:gd name="connsiteY38" fmla="*/ 60149 h 604345"/>
              <a:gd name="connsiteX39" fmla="*/ 673749 w 836678"/>
              <a:gd name="connsiteY39" fmla="*/ 49451 h 604345"/>
              <a:gd name="connsiteX40" fmla="*/ 679693 w 836678"/>
              <a:gd name="connsiteY40" fmla="*/ 47787 h 604345"/>
              <a:gd name="connsiteX41" fmla="*/ 689440 w 836678"/>
              <a:gd name="connsiteY41" fmla="*/ 53017 h 604345"/>
              <a:gd name="connsiteX42" fmla="*/ 834464 w 836678"/>
              <a:gd name="connsiteY42" fmla="*/ 260805 h 604345"/>
              <a:gd name="connsiteX43" fmla="*/ 831611 w 836678"/>
              <a:gd name="connsiteY43" fmla="*/ 277447 h 604345"/>
              <a:gd name="connsiteX44" fmla="*/ 786915 w 836678"/>
              <a:gd name="connsiteY44" fmla="*/ 308592 h 604345"/>
              <a:gd name="connsiteX45" fmla="*/ 763616 w 836678"/>
              <a:gd name="connsiteY45" fmla="*/ 341400 h 604345"/>
              <a:gd name="connsiteX46" fmla="*/ 769084 w 836678"/>
              <a:gd name="connsiteY46" fmla="*/ 367552 h 604345"/>
              <a:gd name="connsiteX47" fmla="*/ 758861 w 836678"/>
              <a:gd name="connsiteY47" fmla="*/ 401787 h 604345"/>
              <a:gd name="connsiteX48" fmla="*/ 706082 w 836678"/>
              <a:gd name="connsiteY48" fmla="*/ 430079 h 604345"/>
              <a:gd name="connsiteX49" fmla="*/ 686587 w 836678"/>
              <a:gd name="connsiteY49" fmla="*/ 426988 h 604345"/>
              <a:gd name="connsiteX50" fmla="*/ 675175 w 836678"/>
              <a:gd name="connsiteY50" fmla="*/ 468118 h 604345"/>
              <a:gd name="connsiteX51" fmla="*/ 635472 w 836678"/>
              <a:gd name="connsiteY51" fmla="*/ 495221 h 604345"/>
              <a:gd name="connsiteX52" fmla="*/ 622396 w 836678"/>
              <a:gd name="connsiteY52" fmla="*/ 496647 h 604345"/>
              <a:gd name="connsiteX53" fmla="*/ 605992 w 836678"/>
              <a:gd name="connsiteY53" fmla="*/ 494508 h 604345"/>
              <a:gd name="connsiteX54" fmla="*/ 595769 w 836678"/>
              <a:gd name="connsiteY54" fmla="*/ 527554 h 604345"/>
              <a:gd name="connsiteX55" fmla="*/ 550360 w 836678"/>
              <a:gd name="connsiteY55" fmla="*/ 552042 h 604345"/>
              <a:gd name="connsiteX56" fmla="*/ 531816 w 836678"/>
              <a:gd name="connsiteY56" fmla="*/ 548713 h 604345"/>
              <a:gd name="connsiteX57" fmla="*/ 521355 w 836678"/>
              <a:gd name="connsiteY57" fmla="*/ 579620 h 604345"/>
              <a:gd name="connsiteX58" fmla="*/ 475946 w 836678"/>
              <a:gd name="connsiteY58" fmla="*/ 604345 h 604345"/>
              <a:gd name="connsiteX59" fmla="*/ 363018 w 836678"/>
              <a:gd name="connsiteY59" fmla="*/ 453616 h 604345"/>
              <a:gd name="connsiteX60" fmla="*/ 392736 w 836678"/>
              <a:gd name="connsiteY60" fmla="*/ 462412 h 604345"/>
              <a:gd name="connsiteX61" fmla="*/ 416272 w 836678"/>
              <a:gd name="connsiteY61" fmla="*/ 496647 h 604345"/>
              <a:gd name="connsiteX62" fmla="*/ 408664 w 836678"/>
              <a:gd name="connsiteY62" fmla="*/ 537539 h 604345"/>
              <a:gd name="connsiteX63" fmla="*/ 407951 w 836678"/>
              <a:gd name="connsiteY63" fmla="*/ 538490 h 604345"/>
              <a:gd name="connsiteX64" fmla="*/ 407951 w 836678"/>
              <a:gd name="connsiteY64" fmla="*/ 541105 h 604345"/>
              <a:gd name="connsiteX65" fmla="*/ 460493 w 836678"/>
              <a:gd name="connsiteY65" fmla="*/ 575103 h 604345"/>
              <a:gd name="connsiteX66" fmla="*/ 476897 w 836678"/>
              <a:gd name="connsiteY66" fmla="*/ 580095 h 604345"/>
              <a:gd name="connsiteX67" fmla="*/ 483316 w 836678"/>
              <a:gd name="connsiteY67" fmla="*/ 579382 h 604345"/>
              <a:gd name="connsiteX68" fmla="*/ 502336 w 836678"/>
              <a:gd name="connsiteY68" fmla="*/ 566306 h 604345"/>
              <a:gd name="connsiteX69" fmla="*/ 493539 w 836678"/>
              <a:gd name="connsiteY69" fmla="*/ 524463 h 604345"/>
              <a:gd name="connsiteX70" fmla="*/ 415797 w 836678"/>
              <a:gd name="connsiteY70" fmla="*/ 473586 h 604345"/>
              <a:gd name="connsiteX71" fmla="*/ 430537 w 836678"/>
              <a:gd name="connsiteY71" fmla="*/ 453140 h 604345"/>
              <a:gd name="connsiteX72" fmla="*/ 506615 w 836678"/>
              <a:gd name="connsiteY72" fmla="*/ 504255 h 604345"/>
              <a:gd name="connsiteX73" fmla="*/ 534907 w 836678"/>
              <a:gd name="connsiteY73" fmla="*/ 522561 h 604345"/>
              <a:gd name="connsiteX74" fmla="*/ 551311 w 836678"/>
              <a:gd name="connsiteY74" fmla="*/ 527554 h 604345"/>
              <a:gd name="connsiteX75" fmla="*/ 576749 w 836678"/>
              <a:gd name="connsiteY75" fmla="*/ 513765 h 604345"/>
              <a:gd name="connsiteX76" fmla="*/ 581029 w 836678"/>
              <a:gd name="connsiteY76" fmla="*/ 490941 h 604345"/>
              <a:gd name="connsiteX77" fmla="*/ 567953 w 836678"/>
              <a:gd name="connsiteY77" fmla="*/ 471922 h 604345"/>
              <a:gd name="connsiteX78" fmla="*/ 461919 w 836678"/>
              <a:gd name="connsiteY78" fmla="*/ 402738 h 604345"/>
              <a:gd name="connsiteX79" fmla="*/ 476659 w 836678"/>
              <a:gd name="connsiteY79" fmla="*/ 382292 h 604345"/>
              <a:gd name="connsiteX80" fmla="*/ 602426 w 836678"/>
              <a:gd name="connsiteY80" fmla="*/ 465740 h 604345"/>
              <a:gd name="connsiteX81" fmla="*/ 623585 w 836678"/>
              <a:gd name="connsiteY81" fmla="*/ 472160 h 604345"/>
              <a:gd name="connsiteX82" fmla="*/ 631668 w 836678"/>
              <a:gd name="connsiteY82" fmla="*/ 471209 h 604345"/>
              <a:gd name="connsiteX83" fmla="*/ 656156 w 836678"/>
              <a:gd name="connsiteY83" fmla="*/ 454567 h 604345"/>
              <a:gd name="connsiteX84" fmla="*/ 661624 w 836678"/>
              <a:gd name="connsiteY84" fmla="*/ 425562 h 604345"/>
              <a:gd name="connsiteX85" fmla="*/ 644982 w 836678"/>
              <a:gd name="connsiteY85" fmla="*/ 401074 h 604345"/>
              <a:gd name="connsiteX86" fmla="*/ 517551 w 836678"/>
              <a:gd name="connsiteY86" fmla="*/ 317864 h 604345"/>
              <a:gd name="connsiteX87" fmla="*/ 532291 w 836678"/>
              <a:gd name="connsiteY87" fmla="*/ 297418 h 604345"/>
              <a:gd name="connsiteX88" fmla="*/ 686349 w 836678"/>
              <a:gd name="connsiteY88" fmla="*/ 399648 h 604345"/>
              <a:gd name="connsiteX89" fmla="*/ 707271 w 836678"/>
              <a:gd name="connsiteY89" fmla="*/ 405829 h 604345"/>
              <a:gd name="connsiteX90" fmla="*/ 739842 w 836678"/>
              <a:gd name="connsiteY90" fmla="*/ 388474 h 604345"/>
              <a:gd name="connsiteX91" fmla="*/ 746023 w 836678"/>
              <a:gd name="connsiteY91" fmla="*/ 367077 h 604345"/>
              <a:gd name="connsiteX92" fmla="*/ 741268 w 836678"/>
              <a:gd name="connsiteY92" fmla="*/ 348295 h 604345"/>
              <a:gd name="connsiteX93" fmla="*/ 728430 w 836678"/>
              <a:gd name="connsiteY93" fmla="*/ 334506 h 604345"/>
              <a:gd name="connsiteX94" fmla="*/ 423167 w 836678"/>
              <a:gd name="connsiteY94" fmla="*/ 135276 h 604345"/>
              <a:gd name="connsiteX95" fmla="*/ 416510 w 836678"/>
              <a:gd name="connsiteY95" fmla="*/ 133374 h 604345"/>
              <a:gd name="connsiteX96" fmla="*/ 406525 w 836678"/>
              <a:gd name="connsiteY96" fmla="*/ 138842 h 604345"/>
              <a:gd name="connsiteX97" fmla="*/ 372290 w 836678"/>
              <a:gd name="connsiteY97" fmla="*/ 191146 h 604345"/>
              <a:gd name="connsiteX98" fmla="*/ 293121 w 836678"/>
              <a:gd name="connsiteY98" fmla="*/ 233940 h 604345"/>
              <a:gd name="connsiteX99" fmla="*/ 241768 w 836678"/>
              <a:gd name="connsiteY99" fmla="*/ 218724 h 604345"/>
              <a:gd name="connsiteX100" fmla="*/ 236776 w 836678"/>
              <a:gd name="connsiteY100" fmla="*/ 215396 h 604345"/>
              <a:gd name="connsiteX101" fmla="*/ 226077 w 836678"/>
              <a:gd name="connsiteY101" fmla="*/ 199705 h 604345"/>
              <a:gd name="connsiteX102" fmla="*/ 229643 w 836678"/>
              <a:gd name="connsiteY102" fmla="*/ 180923 h 604345"/>
              <a:gd name="connsiteX103" fmla="*/ 296687 w 836678"/>
              <a:gd name="connsiteY103" fmla="*/ 78456 h 604345"/>
              <a:gd name="connsiteX104" fmla="*/ 292170 w 836678"/>
              <a:gd name="connsiteY104" fmla="*/ 78456 h 604345"/>
              <a:gd name="connsiteX105" fmla="*/ 258410 w 836678"/>
              <a:gd name="connsiteY105" fmla="*/ 86777 h 604345"/>
              <a:gd name="connsiteX106" fmla="*/ 226790 w 836678"/>
              <a:gd name="connsiteY106" fmla="*/ 94147 h 604345"/>
              <a:gd name="connsiteX107" fmla="*/ 187087 w 836678"/>
              <a:gd name="connsiteY107" fmla="*/ 82259 h 604345"/>
              <a:gd name="connsiteX108" fmla="*/ 156180 w 836678"/>
              <a:gd name="connsiteY108" fmla="*/ 62051 h 604345"/>
              <a:gd name="connsiteX109" fmla="*/ 30414 w 836678"/>
              <a:gd name="connsiteY109" fmla="*/ 252484 h 604345"/>
              <a:gd name="connsiteX110" fmla="*/ 70355 w 836678"/>
              <a:gd name="connsiteY110" fmla="*/ 280062 h 604345"/>
              <a:gd name="connsiteX111" fmla="*/ 89850 w 836678"/>
              <a:gd name="connsiteY111" fmla="*/ 299082 h 604345"/>
              <a:gd name="connsiteX112" fmla="*/ 100548 w 836678"/>
              <a:gd name="connsiteY112" fmla="*/ 324045 h 604345"/>
              <a:gd name="connsiteX113" fmla="*/ 105779 w 836678"/>
              <a:gd name="connsiteY113" fmla="*/ 337359 h 604345"/>
              <a:gd name="connsiteX114" fmla="*/ 151663 w 836678"/>
              <a:gd name="connsiteY114" fmla="*/ 315249 h 604345"/>
              <a:gd name="connsiteX115" fmla="*/ 181381 w 836678"/>
              <a:gd name="connsiteY115" fmla="*/ 324045 h 604345"/>
              <a:gd name="connsiteX116" fmla="*/ 205631 w 836678"/>
              <a:gd name="connsiteY116" fmla="*/ 362560 h 604345"/>
              <a:gd name="connsiteX117" fmla="*/ 222511 w 836678"/>
              <a:gd name="connsiteY117" fmla="*/ 361133 h 604345"/>
              <a:gd name="connsiteX118" fmla="*/ 252229 w 836678"/>
              <a:gd name="connsiteY118" fmla="*/ 369930 h 604345"/>
              <a:gd name="connsiteX119" fmla="*/ 275766 w 836678"/>
              <a:gd name="connsiteY119" fmla="*/ 404165 h 604345"/>
              <a:gd name="connsiteX120" fmla="*/ 276479 w 836678"/>
              <a:gd name="connsiteY120" fmla="*/ 408444 h 604345"/>
              <a:gd name="connsiteX121" fmla="*/ 293359 w 836678"/>
              <a:gd name="connsiteY121" fmla="*/ 407255 h 604345"/>
              <a:gd name="connsiteX122" fmla="*/ 323077 w 836678"/>
              <a:gd name="connsiteY122" fmla="*/ 416052 h 604345"/>
              <a:gd name="connsiteX123" fmla="*/ 347327 w 836678"/>
              <a:gd name="connsiteY123" fmla="*/ 454567 h 604345"/>
              <a:gd name="connsiteX124" fmla="*/ 364206 w 836678"/>
              <a:gd name="connsiteY124" fmla="*/ 453140 h 604345"/>
              <a:gd name="connsiteX125" fmla="*/ 362780 w 836678"/>
              <a:gd name="connsiteY125" fmla="*/ 477865 h 604345"/>
              <a:gd name="connsiteX126" fmla="*/ 337579 w 836678"/>
              <a:gd name="connsiteY126" fmla="*/ 491655 h 604345"/>
              <a:gd name="connsiteX127" fmla="*/ 315469 w 836678"/>
              <a:gd name="connsiteY127" fmla="*/ 525652 h 604345"/>
              <a:gd name="connsiteX128" fmla="*/ 311189 w 836678"/>
              <a:gd name="connsiteY128" fmla="*/ 548238 h 604345"/>
              <a:gd name="connsiteX129" fmla="*/ 324265 w 836678"/>
              <a:gd name="connsiteY129" fmla="*/ 567257 h 604345"/>
              <a:gd name="connsiteX130" fmla="*/ 340670 w 836678"/>
              <a:gd name="connsiteY130" fmla="*/ 572250 h 604345"/>
              <a:gd name="connsiteX131" fmla="*/ 365871 w 836678"/>
              <a:gd name="connsiteY131" fmla="*/ 558461 h 604345"/>
              <a:gd name="connsiteX132" fmla="*/ 387981 w 836678"/>
              <a:gd name="connsiteY132" fmla="*/ 524701 h 604345"/>
              <a:gd name="connsiteX133" fmla="*/ 392260 w 836678"/>
              <a:gd name="connsiteY133" fmla="*/ 501878 h 604345"/>
              <a:gd name="connsiteX134" fmla="*/ 379184 w 836678"/>
              <a:gd name="connsiteY134" fmla="*/ 482858 h 604345"/>
              <a:gd name="connsiteX135" fmla="*/ 362780 w 836678"/>
              <a:gd name="connsiteY135" fmla="*/ 477865 h 604345"/>
              <a:gd name="connsiteX136" fmla="*/ 292170 w 836678"/>
              <a:gd name="connsiteY136" fmla="*/ 431505 h 604345"/>
              <a:gd name="connsiteX137" fmla="*/ 266731 w 836678"/>
              <a:gd name="connsiteY137" fmla="*/ 445294 h 604345"/>
              <a:gd name="connsiteX138" fmla="*/ 244621 w 836678"/>
              <a:gd name="connsiteY138" fmla="*/ 479292 h 604345"/>
              <a:gd name="connsiteX139" fmla="*/ 253418 w 836678"/>
              <a:gd name="connsiteY139" fmla="*/ 521135 h 604345"/>
              <a:gd name="connsiteX140" fmla="*/ 269822 w 836678"/>
              <a:gd name="connsiteY140" fmla="*/ 526127 h 604345"/>
              <a:gd name="connsiteX141" fmla="*/ 295023 w 836678"/>
              <a:gd name="connsiteY141" fmla="*/ 512338 h 604345"/>
              <a:gd name="connsiteX142" fmla="*/ 317133 w 836678"/>
              <a:gd name="connsiteY142" fmla="*/ 478341 h 604345"/>
              <a:gd name="connsiteX143" fmla="*/ 321412 w 836678"/>
              <a:gd name="connsiteY143" fmla="*/ 455518 h 604345"/>
              <a:gd name="connsiteX144" fmla="*/ 308337 w 836678"/>
              <a:gd name="connsiteY144" fmla="*/ 436498 h 604345"/>
              <a:gd name="connsiteX145" fmla="*/ 291932 w 836678"/>
              <a:gd name="connsiteY145" fmla="*/ 431505 h 604345"/>
              <a:gd name="connsiteX146" fmla="*/ 221322 w 836678"/>
              <a:gd name="connsiteY146" fmla="*/ 385383 h 604345"/>
              <a:gd name="connsiteX147" fmla="*/ 196121 w 836678"/>
              <a:gd name="connsiteY147" fmla="*/ 399172 h 604345"/>
              <a:gd name="connsiteX148" fmla="*/ 174011 w 836678"/>
              <a:gd name="connsiteY148" fmla="*/ 433170 h 604345"/>
              <a:gd name="connsiteX149" fmla="*/ 169732 w 836678"/>
              <a:gd name="connsiteY149" fmla="*/ 455755 h 604345"/>
              <a:gd name="connsiteX150" fmla="*/ 182808 w 836678"/>
              <a:gd name="connsiteY150" fmla="*/ 475012 h 604345"/>
              <a:gd name="connsiteX151" fmla="*/ 199212 w 836678"/>
              <a:gd name="connsiteY151" fmla="*/ 479767 h 604345"/>
              <a:gd name="connsiteX152" fmla="*/ 224413 w 836678"/>
              <a:gd name="connsiteY152" fmla="*/ 465978 h 604345"/>
              <a:gd name="connsiteX153" fmla="*/ 246523 w 836678"/>
              <a:gd name="connsiteY153" fmla="*/ 431981 h 604345"/>
              <a:gd name="connsiteX154" fmla="*/ 250802 w 836678"/>
              <a:gd name="connsiteY154" fmla="*/ 409395 h 604345"/>
              <a:gd name="connsiteX155" fmla="*/ 237727 w 836678"/>
              <a:gd name="connsiteY155" fmla="*/ 390138 h 604345"/>
              <a:gd name="connsiteX156" fmla="*/ 221322 w 836678"/>
              <a:gd name="connsiteY156" fmla="*/ 385145 h 604345"/>
              <a:gd name="connsiteX157" fmla="*/ 150712 w 836678"/>
              <a:gd name="connsiteY157" fmla="*/ 339261 h 604345"/>
              <a:gd name="connsiteX158" fmla="*/ 125511 w 836678"/>
              <a:gd name="connsiteY158" fmla="*/ 353050 h 604345"/>
              <a:gd name="connsiteX159" fmla="*/ 103401 w 836678"/>
              <a:gd name="connsiteY159" fmla="*/ 387047 h 604345"/>
              <a:gd name="connsiteX160" fmla="*/ 99122 w 836678"/>
              <a:gd name="connsiteY160" fmla="*/ 409871 h 604345"/>
              <a:gd name="connsiteX161" fmla="*/ 112198 w 836678"/>
              <a:gd name="connsiteY161" fmla="*/ 428890 h 604345"/>
              <a:gd name="connsiteX162" fmla="*/ 128364 w 836678"/>
              <a:gd name="connsiteY162" fmla="*/ 433883 h 604345"/>
              <a:gd name="connsiteX163" fmla="*/ 154041 w 836678"/>
              <a:gd name="connsiteY163" fmla="*/ 420094 h 604345"/>
              <a:gd name="connsiteX164" fmla="*/ 176151 w 836678"/>
              <a:gd name="connsiteY164" fmla="*/ 386334 h 604345"/>
              <a:gd name="connsiteX165" fmla="*/ 180430 w 836678"/>
              <a:gd name="connsiteY165" fmla="*/ 363511 h 604345"/>
              <a:gd name="connsiteX166" fmla="*/ 167354 w 836678"/>
              <a:gd name="connsiteY166" fmla="*/ 344491 h 604345"/>
              <a:gd name="connsiteX167" fmla="*/ 150950 w 836678"/>
              <a:gd name="connsiteY167" fmla="*/ 339498 h 604345"/>
              <a:gd name="connsiteX168" fmla="*/ 416272 w 836678"/>
              <a:gd name="connsiteY168" fmla="*/ 109838 h 604345"/>
              <a:gd name="connsiteX169" fmla="*/ 436005 w 836678"/>
              <a:gd name="connsiteY169" fmla="*/ 115781 h 604345"/>
              <a:gd name="connsiteX170" fmla="*/ 741268 w 836678"/>
              <a:gd name="connsiteY170" fmla="*/ 315011 h 604345"/>
              <a:gd name="connsiteX171" fmla="*/ 746023 w 836678"/>
              <a:gd name="connsiteY171" fmla="*/ 318339 h 604345"/>
              <a:gd name="connsiteX172" fmla="*/ 773839 w 836678"/>
              <a:gd name="connsiteY172" fmla="*/ 288859 h 604345"/>
              <a:gd name="connsiteX173" fmla="*/ 807837 w 836678"/>
              <a:gd name="connsiteY173" fmla="*/ 265085 h 604345"/>
              <a:gd name="connsiteX174" fmla="*/ 677077 w 836678"/>
              <a:gd name="connsiteY174" fmla="*/ 75840 h 604345"/>
              <a:gd name="connsiteX175" fmla="*/ 634521 w 836678"/>
              <a:gd name="connsiteY175" fmla="*/ 83924 h 604345"/>
              <a:gd name="connsiteX176" fmla="*/ 587686 w 836678"/>
              <a:gd name="connsiteY176" fmla="*/ 72750 h 604345"/>
              <a:gd name="connsiteX177" fmla="*/ 513747 w 836678"/>
              <a:gd name="connsiteY177" fmla="*/ 35662 h 604345"/>
              <a:gd name="connsiteX178" fmla="*/ 462632 w 836678"/>
              <a:gd name="connsiteY178" fmla="*/ 23537 h 604345"/>
              <a:gd name="connsiteX179" fmla="*/ 420314 w 836678"/>
              <a:gd name="connsiteY179" fmla="*/ 31620 h 604345"/>
              <a:gd name="connsiteX180" fmla="*/ 351130 w 836678"/>
              <a:gd name="connsiteY180" fmla="*/ 59198 h 604345"/>
              <a:gd name="connsiteX181" fmla="*/ 321650 w 836678"/>
              <a:gd name="connsiteY181" fmla="*/ 83448 h 604345"/>
              <a:gd name="connsiteX182" fmla="*/ 249376 w 836678"/>
              <a:gd name="connsiteY182" fmla="*/ 193999 h 604345"/>
              <a:gd name="connsiteX183" fmla="*/ 254606 w 836678"/>
              <a:gd name="connsiteY183" fmla="*/ 198754 h 604345"/>
              <a:gd name="connsiteX184" fmla="*/ 292883 w 836678"/>
              <a:gd name="connsiteY184" fmla="*/ 210166 h 604345"/>
              <a:gd name="connsiteX185" fmla="*/ 351844 w 836678"/>
              <a:gd name="connsiteY185" fmla="*/ 178308 h 604345"/>
              <a:gd name="connsiteX186" fmla="*/ 386079 w 836678"/>
              <a:gd name="connsiteY186" fmla="*/ 126004 h 604345"/>
              <a:gd name="connsiteX187" fmla="*/ 416272 w 836678"/>
              <a:gd name="connsiteY187" fmla="*/ 109600 h 60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836678" h="604345">
                <a:moveTo>
                  <a:pt x="476897" y="604345"/>
                </a:moveTo>
                <a:cubicBezTo>
                  <a:pt x="466436" y="604345"/>
                  <a:pt x="455976" y="601255"/>
                  <a:pt x="447179" y="595549"/>
                </a:cubicBezTo>
                <a:lnTo>
                  <a:pt x="394400" y="561314"/>
                </a:lnTo>
                <a:lnTo>
                  <a:pt x="386317" y="571537"/>
                </a:lnTo>
                <a:cubicBezTo>
                  <a:pt x="376331" y="586990"/>
                  <a:pt x="359214" y="596024"/>
                  <a:pt x="340907" y="596024"/>
                </a:cubicBezTo>
                <a:cubicBezTo>
                  <a:pt x="322601" y="596024"/>
                  <a:pt x="319986" y="592934"/>
                  <a:pt x="311189" y="587228"/>
                </a:cubicBezTo>
                <a:cubicBezTo>
                  <a:pt x="299065" y="579382"/>
                  <a:pt x="290743" y="567019"/>
                  <a:pt x="287653" y="552993"/>
                </a:cubicBezTo>
                <a:cubicBezTo>
                  <a:pt x="287415" y="551566"/>
                  <a:pt x="287177" y="550140"/>
                  <a:pt x="286940" y="548713"/>
                </a:cubicBezTo>
                <a:cubicBezTo>
                  <a:pt x="280520" y="549189"/>
                  <a:pt x="275290" y="550140"/>
                  <a:pt x="270060" y="550140"/>
                </a:cubicBezTo>
                <a:cubicBezTo>
                  <a:pt x="259361" y="550140"/>
                  <a:pt x="249138" y="547049"/>
                  <a:pt x="240342" y="541343"/>
                </a:cubicBezTo>
                <a:cubicBezTo>
                  <a:pt x="227028" y="532784"/>
                  <a:pt x="218232" y="518757"/>
                  <a:pt x="216092" y="502829"/>
                </a:cubicBezTo>
                <a:cubicBezTo>
                  <a:pt x="209673" y="503304"/>
                  <a:pt x="204442" y="504255"/>
                  <a:pt x="199212" y="504255"/>
                </a:cubicBezTo>
                <a:cubicBezTo>
                  <a:pt x="188514" y="504255"/>
                  <a:pt x="178291" y="501164"/>
                  <a:pt x="169494" y="495458"/>
                </a:cubicBezTo>
                <a:cubicBezTo>
                  <a:pt x="157369" y="487613"/>
                  <a:pt x="149048" y="475250"/>
                  <a:pt x="145957" y="461223"/>
                </a:cubicBezTo>
                <a:lnTo>
                  <a:pt x="145244" y="456944"/>
                </a:lnTo>
                <a:cubicBezTo>
                  <a:pt x="138587" y="457419"/>
                  <a:pt x="133357" y="458133"/>
                  <a:pt x="128364" y="458133"/>
                </a:cubicBezTo>
                <a:cubicBezTo>
                  <a:pt x="117666" y="458133"/>
                  <a:pt x="107443" y="455042"/>
                  <a:pt x="98646" y="449336"/>
                </a:cubicBezTo>
                <a:cubicBezTo>
                  <a:pt x="73683" y="432932"/>
                  <a:pt x="66551" y="399172"/>
                  <a:pt x="82955" y="374209"/>
                </a:cubicBezTo>
                <a:lnTo>
                  <a:pt x="91276" y="361609"/>
                </a:lnTo>
                <a:cubicBezTo>
                  <a:pt x="83668" y="351386"/>
                  <a:pt x="78438" y="340687"/>
                  <a:pt x="76061" y="329513"/>
                </a:cubicBezTo>
                <a:cubicBezTo>
                  <a:pt x="74634" y="323570"/>
                  <a:pt x="72257" y="318101"/>
                  <a:pt x="68928" y="313109"/>
                </a:cubicBezTo>
                <a:cubicBezTo>
                  <a:pt x="65600" y="308354"/>
                  <a:pt x="61320" y="304075"/>
                  <a:pt x="56090" y="300746"/>
                </a:cubicBezTo>
                <a:lnTo>
                  <a:pt x="5451" y="267462"/>
                </a:lnTo>
                <a:cubicBezTo>
                  <a:pt x="-17" y="263896"/>
                  <a:pt x="-1682" y="256288"/>
                  <a:pt x="1884" y="250820"/>
                </a:cubicBezTo>
                <a:lnTo>
                  <a:pt x="140489" y="38515"/>
                </a:lnTo>
                <a:cubicBezTo>
                  <a:pt x="142391" y="35899"/>
                  <a:pt x="145006" y="33997"/>
                  <a:pt x="148097" y="33284"/>
                </a:cubicBezTo>
                <a:cubicBezTo>
                  <a:pt x="148810" y="33284"/>
                  <a:pt x="149761" y="33046"/>
                  <a:pt x="150474" y="33046"/>
                </a:cubicBezTo>
                <a:cubicBezTo>
                  <a:pt x="152852" y="33046"/>
                  <a:pt x="154992" y="33760"/>
                  <a:pt x="157131" y="34948"/>
                </a:cubicBezTo>
                <a:lnTo>
                  <a:pt x="199212" y="62289"/>
                </a:lnTo>
                <a:cubicBezTo>
                  <a:pt x="207058" y="67519"/>
                  <a:pt x="216330" y="70134"/>
                  <a:pt x="225839" y="70134"/>
                </a:cubicBezTo>
                <a:cubicBezTo>
                  <a:pt x="235349" y="70134"/>
                  <a:pt x="240579" y="68470"/>
                  <a:pt x="246999" y="65380"/>
                </a:cubicBezTo>
                <a:cubicBezTo>
                  <a:pt x="264116" y="57059"/>
                  <a:pt x="282898" y="52779"/>
                  <a:pt x="301680" y="52779"/>
                </a:cubicBezTo>
                <a:cubicBezTo>
                  <a:pt x="320461" y="52779"/>
                  <a:pt x="310714" y="53017"/>
                  <a:pt x="315231" y="53492"/>
                </a:cubicBezTo>
                <a:cubicBezTo>
                  <a:pt x="323552" y="46598"/>
                  <a:pt x="332111" y="41130"/>
                  <a:pt x="341621" y="37326"/>
                </a:cubicBezTo>
                <a:lnTo>
                  <a:pt x="410804" y="9748"/>
                </a:lnTo>
                <a:cubicBezTo>
                  <a:pt x="427209" y="3328"/>
                  <a:pt x="444326" y="0"/>
                  <a:pt x="461919" y="0"/>
                </a:cubicBezTo>
                <a:cubicBezTo>
                  <a:pt x="479512" y="0"/>
                  <a:pt x="504713" y="4993"/>
                  <a:pt x="523733" y="14502"/>
                </a:cubicBezTo>
                <a:lnTo>
                  <a:pt x="597671" y="51590"/>
                </a:lnTo>
                <a:cubicBezTo>
                  <a:pt x="608845" y="57059"/>
                  <a:pt x="621208" y="60149"/>
                  <a:pt x="633808" y="60149"/>
                </a:cubicBezTo>
                <a:cubicBezTo>
                  <a:pt x="646409" y="60149"/>
                  <a:pt x="661624" y="56583"/>
                  <a:pt x="673749" y="49451"/>
                </a:cubicBezTo>
                <a:cubicBezTo>
                  <a:pt x="675651" y="48500"/>
                  <a:pt x="677553" y="47787"/>
                  <a:pt x="679693" y="47787"/>
                </a:cubicBezTo>
                <a:cubicBezTo>
                  <a:pt x="683734" y="47787"/>
                  <a:pt x="687300" y="49688"/>
                  <a:pt x="689440" y="53017"/>
                </a:cubicBezTo>
                <a:lnTo>
                  <a:pt x="834464" y="260805"/>
                </a:lnTo>
                <a:cubicBezTo>
                  <a:pt x="838268" y="266273"/>
                  <a:pt x="837079" y="273643"/>
                  <a:pt x="831611" y="277447"/>
                </a:cubicBezTo>
                <a:lnTo>
                  <a:pt x="786915" y="308592"/>
                </a:lnTo>
                <a:cubicBezTo>
                  <a:pt x="775741" y="316437"/>
                  <a:pt x="767420" y="328087"/>
                  <a:pt x="763616" y="341400"/>
                </a:cubicBezTo>
                <a:cubicBezTo>
                  <a:pt x="767182" y="350197"/>
                  <a:pt x="769084" y="358993"/>
                  <a:pt x="769084" y="367552"/>
                </a:cubicBezTo>
                <a:cubicBezTo>
                  <a:pt x="769084" y="376111"/>
                  <a:pt x="765518" y="391564"/>
                  <a:pt x="758861" y="401787"/>
                </a:cubicBezTo>
                <a:cubicBezTo>
                  <a:pt x="747212" y="419618"/>
                  <a:pt x="727717" y="430079"/>
                  <a:pt x="706082" y="430079"/>
                </a:cubicBezTo>
                <a:cubicBezTo>
                  <a:pt x="684448" y="430079"/>
                  <a:pt x="692769" y="429128"/>
                  <a:pt x="686587" y="426988"/>
                </a:cubicBezTo>
                <a:cubicBezTo>
                  <a:pt x="686587" y="442442"/>
                  <a:pt x="683021" y="456231"/>
                  <a:pt x="675175" y="468118"/>
                </a:cubicBezTo>
                <a:cubicBezTo>
                  <a:pt x="665903" y="482145"/>
                  <a:pt x="651877" y="491655"/>
                  <a:pt x="635472" y="495221"/>
                </a:cubicBezTo>
                <a:cubicBezTo>
                  <a:pt x="631193" y="496172"/>
                  <a:pt x="626913" y="496647"/>
                  <a:pt x="622396" y="496647"/>
                </a:cubicBezTo>
                <a:cubicBezTo>
                  <a:pt x="617879" y="496647"/>
                  <a:pt x="611460" y="495934"/>
                  <a:pt x="605992" y="494508"/>
                </a:cubicBezTo>
                <a:cubicBezTo>
                  <a:pt x="605041" y="507108"/>
                  <a:pt x="601950" y="518044"/>
                  <a:pt x="595769" y="527554"/>
                </a:cubicBezTo>
                <a:cubicBezTo>
                  <a:pt x="585784" y="543007"/>
                  <a:pt x="568666" y="552042"/>
                  <a:pt x="550360" y="552042"/>
                </a:cubicBezTo>
                <a:cubicBezTo>
                  <a:pt x="532054" y="552042"/>
                  <a:pt x="537759" y="550853"/>
                  <a:pt x="531816" y="548713"/>
                </a:cubicBezTo>
                <a:cubicBezTo>
                  <a:pt x="530152" y="560600"/>
                  <a:pt x="527061" y="570823"/>
                  <a:pt x="521355" y="579620"/>
                </a:cubicBezTo>
                <a:cubicBezTo>
                  <a:pt x="511370" y="595073"/>
                  <a:pt x="494252" y="604345"/>
                  <a:pt x="475946" y="604345"/>
                </a:cubicBezTo>
                <a:close/>
                <a:moveTo>
                  <a:pt x="363018" y="453616"/>
                </a:moveTo>
                <a:cubicBezTo>
                  <a:pt x="373716" y="453616"/>
                  <a:pt x="383939" y="456706"/>
                  <a:pt x="392736" y="462412"/>
                </a:cubicBezTo>
                <a:cubicBezTo>
                  <a:pt x="404861" y="470258"/>
                  <a:pt x="413182" y="482620"/>
                  <a:pt x="416272" y="496647"/>
                </a:cubicBezTo>
                <a:cubicBezTo>
                  <a:pt x="419363" y="510912"/>
                  <a:pt x="416510" y="525414"/>
                  <a:pt x="408664" y="537539"/>
                </a:cubicBezTo>
                <a:lnTo>
                  <a:pt x="407951" y="538490"/>
                </a:lnTo>
                <a:lnTo>
                  <a:pt x="407951" y="541105"/>
                </a:lnTo>
                <a:cubicBezTo>
                  <a:pt x="407951" y="541105"/>
                  <a:pt x="460493" y="575103"/>
                  <a:pt x="460493" y="575103"/>
                </a:cubicBezTo>
                <a:cubicBezTo>
                  <a:pt x="465485" y="578431"/>
                  <a:pt x="471191" y="580095"/>
                  <a:pt x="476897" y="580095"/>
                </a:cubicBezTo>
                <a:cubicBezTo>
                  <a:pt x="482603" y="580095"/>
                  <a:pt x="481176" y="580095"/>
                  <a:pt x="483316" y="579382"/>
                </a:cubicBezTo>
                <a:cubicBezTo>
                  <a:pt x="491162" y="577718"/>
                  <a:pt x="498056" y="573201"/>
                  <a:pt x="502336" y="566306"/>
                </a:cubicBezTo>
                <a:cubicBezTo>
                  <a:pt x="511370" y="552279"/>
                  <a:pt x="507566" y="533498"/>
                  <a:pt x="493539" y="524463"/>
                </a:cubicBezTo>
                <a:lnTo>
                  <a:pt x="415797" y="473586"/>
                </a:lnTo>
                <a:lnTo>
                  <a:pt x="430537" y="453140"/>
                </a:lnTo>
                <a:lnTo>
                  <a:pt x="506615" y="504255"/>
                </a:lnTo>
                <a:lnTo>
                  <a:pt x="534907" y="522561"/>
                </a:lnTo>
                <a:cubicBezTo>
                  <a:pt x="539899" y="525652"/>
                  <a:pt x="545605" y="527554"/>
                  <a:pt x="551311" y="527554"/>
                </a:cubicBezTo>
                <a:cubicBezTo>
                  <a:pt x="561534" y="527554"/>
                  <a:pt x="571044" y="522324"/>
                  <a:pt x="576749" y="513765"/>
                </a:cubicBezTo>
                <a:cubicBezTo>
                  <a:pt x="581267" y="507108"/>
                  <a:pt x="582693" y="499025"/>
                  <a:pt x="581029" y="490941"/>
                </a:cubicBezTo>
                <a:cubicBezTo>
                  <a:pt x="579365" y="483096"/>
                  <a:pt x="574610" y="476201"/>
                  <a:pt x="567953" y="471922"/>
                </a:cubicBezTo>
                <a:lnTo>
                  <a:pt x="461919" y="402738"/>
                </a:lnTo>
                <a:lnTo>
                  <a:pt x="476659" y="382292"/>
                </a:lnTo>
                <a:lnTo>
                  <a:pt x="602426" y="465740"/>
                </a:lnTo>
                <a:cubicBezTo>
                  <a:pt x="608845" y="469782"/>
                  <a:pt x="615977" y="472160"/>
                  <a:pt x="623585" y="472160"/>
                </a:cubicBezTo>
                <a:cubicBezTo>
                  <a:pt x="631193" y="472160"/>
                  <a:pt x="629053" y="471922"/>
                  <a:pt x="631668" y="471209"/>
                </a:cubicBezTo>
                <a:cubicBezTo>
                  <a:pt x="641654" y="469069"/>
                  <a:pt x="650450" y="463125"/>
                  <a:pt x="656156" y="454567"/>
                </a:cubicBezTo>
                <a:cubicBezTo>
                  <a:pt x="661862" y="446008"/>
                  <a:pt x="663764" y="435547"/>
                  <a:pt x="661624" y="425562"/>
                </a:cubicBezTo>
                <a:cubicBezTo>
                  <a:pt x="659484" y="415576"/>
                  <a:pt x="653541" y="406780"/>
                  <a:pt x="644982" y="401074"/>
                </a:cubicBezTo>
                <a:lnTo>
                  <a:pt x="517551" y="317864"/>
                </a:lnTo>
                <a:lnTo>
                  <a:pt x="532291" y="297418"/>
                </a:lnTo>
                <a:lnTo>
                  <a:pt x="686349" y="399648"/>
                </a:lnTo>
                <a:cubicBezTo>
                  <a:pt x="692769" y="403689"/>
                  <a:pt x="699901" y="405829"/>
                  <a:pt x="707271" y="405829"/>
                </a:cubicBezTo>
                <a:cubicBezTo>
                  <a:pt x="720347" y="405829"/>
                  <a:pt x="732710" y="399410"/>
                  <a:pt x="739842" y="388474"/>
                </a:cubicBezTo>
                <a:cubicBezTo>
                  <a:pt x="744121" y="381817"/>
                  <a:pt x="746261" y="374685"/>
                  <a:pt x="746023" y="367077"/>
                </a:cubicBezTo>
                <a:cubicBezTo>
                  <a:pt x="746023" y="360420"/>
                  <a:pt x="744359" y="354001"/>
                  <a:pt x="741268" y="348295"/>
                </a:cubicBezTo>
                <a:cubicBezTo>
                  <a:pt x="738178" y="342589"/>
                  <a:pt x="733898" y="338072"/>
                  <a:pt x="728430" y="334506"/>
                </a:cubicBezTo>
                <a:lnTo>
                  <a:pt x="423167" y="135276"/>
                </a:lnTo>
                <a:cubicBezTo>
                  <a:pt x="421265" y="134088"/>
                  <a:pt x="418887" y="133374"/>
                  <a:pt x="416510" y="133374"/>
                </a:cubicBezTo>
                <a:cubicBezTo>
                  <a:pt x="412468" y="133374"/>
                  <a:pt x="408664" y="135514"/>
                  <a:pt x="406525" y="138842"/>
                </a:cubicBezTo>
                <a:lnTo>
                  <a:pt x="372290" y="191146"/>
                </a:lnTo>
                <a:cubicBezTo>
                  <a:pt x="354934" y="217774"/>
                  <a:pt x="325216" y="233940"/>
                  <a:pt x="293121" y="233940"/>
                </a:cubicBezTo>
                <a:cubicBezTo>
                  <a:pt x="261025" y="233940"/>
                  <a:pt x="256984" y="228710"/>
                  <a:pt x="241768" y="218724"/>
                </a:cubicBezTo>
                <a:lnTo>
                  <a:pt x="236776" y="215396"/>
                </a:lnTo>
                <a:cubicBezTo>
                  <a:pt x="231307" y="211830"/>
                  <a:pt x="227504" y="206124"/>
                  <a:pt x="226077" y="199705"/>
                </a:cubicBezTo>
                <a:cubicBezTo>
                  <a:pt x="224651" y="193286"/>
                  <a:pt x="226077" y="186629"/>
                  <a:pt x="229643" y="180923"/>
                </a:cubicBezTo>
                <a:lnTo>
                  <a:pt x="296687" y="78456"/>
                </a:lnTo>
                <a:cubicBezTo>
                  <a:pt x="295261" y="78456"/>
                  <a:pt x="293596" y="78456"/>
                  <a:pt x="292170" y="78456"/>
                </a:cubicBezTo>
                <a:cubicBezTo>
                  <a:pt x="280045" y="78456"/>
                  <a:pt x="268633" y="81784"/>
                  <a:pt x="258410" y="86777"/>
                </a:cubicBezTo>
                <a:cubicBezTo>
                  <a:pt x="248663" y="91531"/>
                  <a:pt x="237727" y="94147"/>
                  <a:pt x="226790" y="94147"/>
                </a:cubicBezTo>
                <a:cubicBezTo>
                  <a:pt x="215854" y="94147"/>
                  <a:pt x="198737" y="90105"/>
                  <a:pt x="187087" y="82259"/>
                </a:cubicBezTo>
                <a:lnTo>
                  <a:pt x="156180" y="62051"/>
                </a:lnTo>
                <a:lnTo>
                  <a:pt x="30414" y="252484"/>
                </a:lnTo>
                <a:lnTo>
                  <a:pt x="70355" y="280062"/>
                </a:lnTo>
                <a:cubicBezTo>
                  <a:pt x="77963" y="285055"/>
                  <a:pt x="84619" y="291474"/>
                  <a:pt x="89850" y="299082"/>
                </a:cubicBezTo>
                <a:cubicBezTo>
                  <a:pt x="95080" y="306690"/>
                  <a:pt x="98646" y="315249"/>
                  <a:pt x="100548" y="324045"/>
                </a:cubicBezTo>
                <a:cubicBezTo>
                  <a:pt x="101499" y="328800"/>
                  <a:pt x="103401" y="333317"/>
                  <a:pt x="105779" y="337359"/>
                </a:cubicBezTo>
                <a:cubicBezTo>
                  <a:pt x="117904" y="323570"/>
                  <a:pt x="134308" y="315249"/>
                  <a:pt x="151663" y="315249"/>
                </a:cubicBezTo>
                <a:cubicBezTo>
                  <a:pt x="169019" y="315249"/>
                  <a:pt x="172585" y="318339"/>
                  <a:pt x="181381" y="324045"/>
                </a:cubicBezTo>
                <a:cubicBezTo>
                  <a:pt x="194695" y="332604"/>
                  <a:pt x="203491" y="346631"/>
                  <a:pt x="205631" y="362560"/>
                </a:cubicBezTo>
                <a:cubicBezTo>
                  <a:pt x="212288" y="362084"/>
                  <a:pt x="217281" y="361133"/>
                  <a:pt x="222511" y="361133"/>
                </a:cubicBezTo>
                <a:cubicBezTo>
                  <a:pt x="233209" y="361133"/>
                  <a:pt x="243432" y="364224"/>
                  <a:pt x="252229" y="369930"/>
                </a:cubicBezTo>
                <a:cubicBezTo>
                  <a:pt x="264354" y="377775"/>
                  <a:pt x="272675" y="390138"/>
                  <a:pt x="275766" y="404165"/>
                </a:cubicBezTo>
                <a:cubicBezTo>
                  <a:pt x="276003" y="405591"/>
                  <a:pt x="276241" y="407018"/>
                  <a:pt x="276479" y="408444"/>
                </a:cubicBezTo>
                <a:cubicBezTo>
                  <a:pt x="283136" y="407969"/>
                  <a:pt x="288366" y="407255"/>
                  <a:pt x="293359" y="407255"/>
                </a:cubicBezTo>
                <a:cubicBezTo>
                  <a:pt x="304057" y="407255"/>
                  <a:pt x="314280" y="410346"/>
                  <a:pt x="323077" y="416052"/>
                </a:cubicBezTo>
                <a:cubicBezTo>
                  <a:pt x="336390" y="424611"/>
                  <a:pt x="345187" y="438638"/>
                  <a:pt x="347327" y="454567"/>
                </a:cubicBezTo>
                <a:cubicBezTo>
                  <a:pt x="353983" y="454091"/>
                  <a:pt x="358976" y="453140"/>
                  <a:pt x="364206" y="453140"/>
                </a:cubicBezTo>
                <a:close/>
                <a:moveTo>
                  <a:pt x="362780" y="477865"/>
                </a:moveTo>
                <a:cubicBezTo>
                  <a:pt x="352557" y="477865"/>
                  <a:pt x="343047" y="482858"/>
                  <a:pt x="337579" y="491655"/>
                </a:cubicBezTo>
                <a:lnTo>
                  <a:pt x="315469" y="525652"/>
                </a:lnTo>
                <a:cubicBezTo>
                  <a:pt x="310952" y="532309"/>
                  <a:pt x="309525" y="540392"/>
                  <a:pt x="311189" y="548238"/>
                </a:cubicBezTo>
                <a:cubicBezTo>
                  <a:pt x="312854" y="556083"/>
                  <a:pt x="317371" y="562978"/>
                  <a:pt x="324265" y="567257"/>
                </a:cubicBezTo>
                <a:cubicBezTo>
                  <a:pt x="329258" y="570348"/>
                  <a:pt x="334964" y="572250"/>
                  <a:pt x="340670" y="572250"/>
                </a:cubicBezTo>
                <a:cubicBezTo>
                  <a:pt x="351130" y="572250"/>
                  <a:pt x="360402" y="567019"/>
                  <a:pt x="365871" y="558461"/>
                </a:cubicBezTo>
                <a:lnTo>
                  <a:pt x="387981" y="524701"/>
                </a:lnTo>
                <a:cubicBezTo>
                  <a:pt x="392498" y="518044"/>
                  <a:pt x="393924" y="509961"/>
                  <a:pt x="392260" y="501878"/>
                </a:cubicBezTo>
                <a:cubicBezTo>
                  <a:pt x="390596" y="494032"/>
                  <a:pt x="386079" y="487137"/>
                  <a:pt x="379184" y="482858"/>
                </a:cubicBezTo>
                <a:cubicBezTo>
                  <a:pt x="374192" y="479767"/>
                  <a:pt x="368486" y="477865"/>
                  <a:pt x="362780" y="477865"/>
                </a:cubicBezTo>
                <a:close/>
                <a:moveTo>
                  <a:pt x="292170" y="431505"/>
                </a:moveTo>
                <a:cubicBezTo>
                  <a:pt x="281947" y="431505"/>
                  <a:pt x="272437" y="436736"/>
                  <a:pt x="266731" y="445294"/>
                </a:cubicBezTo>
                <a:lnTo>
                  <a:pt x="244621" y="479292"/>
                </a:lnTo>
                <a:cubicBezTo>
                  <a:pt x="235587" y="493319"/>
                  <a:pt x="239391" y="512101"/>
                  <a:pt x="253418" y="521135"/>
                </a:cubicBezTo>
                <a:cubicBezTo>
                  <a:pt x="258410" y="524463"/>
                  <a:pt x="264116" y="526127"/>
                  <a:pt x="269822" y="526127"/>
                </a:cubicBezTo>
                <a:cubicBezTo>
                  <a:pt x="280045" y="526127"/>
                  <a:pt x="289555" y="521135"/>
                  <a:pt x="295023" y="512338"/>
                </a:cubicBezTo>
                <a:lnTo>
                  <a:pt x="317133" y="478341"/>
                </a:lnTo>
                <a:cubicBezTo>
                  <a:pt x="321650" y="471684"/>
                  <a:pt x="323077" y="463601"/>
                  <a:pt x="321412" y="455518"/>
                </a:cubicBezTo>
                <a:cubicBezTo>
                  <a:pt x="319748" y="447672"/>
                  <a:pt x="314993" y="440777"/>
                  <a:pt x="308337" y="436498"/>
                </a:cubicBezTo>
                <a:cubicBezTo>
                  <a:pt x="303344" y="433170"/>
                  <a:pt x="297638" y="431505"/>
                  <a:pt x="291932" y="431505"/>
                </a:cubicBezTo>
                <a:close/>
                <a:moveTo>
                  <a:pt x="221322" y="385383"/>
                </a:moveTo>
                <a:cubicBezTo>
                  <a:pt x="211099" y="385383"/>
                  <a:pt x="201589" y="390376"/>
                  <a:pt x="196121" y="399172"/>
                </a:cubicBezTo>
                <a:lnTo>
                  <a:pt x="174011" y="433170"/>
                </a:lnTo>
                <a:cubicBezTo>
                  <a:pt x="169494" y="439826"/>
                  <a:pt x="168068" y="447910"/>
                  <a:pt x="169732" y="455755"/>
                </a:cubicBezTo>
                <a:cubicBezTo>
                  <a:pt x="171396" y="463601"/>
                  <a:pt x="175913" y="470495"/>
                  <a:pt x="182808" y="475012"/>
                </a:cubicBezTo>
                <a:cubicBezTo>
                  <a:pt x="187800" y="478103"/>
                  <a:pt x="193506" y="479767"/>
                  <a:pt x="199212" y="479767"/>
                </a:cubicBezTo>
                <a:cubicBezTo>
                  <a:pt x="209435" y="479767"/>
                  <a:pt x="218945" y="474775"/>
                  <a:pt x="224413" y="465978"/>
                </a:cubicBezTo>
                <a:lnTo>
                  <a:pt x="246523" y="431981"/>
                </a:lnTo>
                <a:cubicBezTo>
                  <a:pt x="250802" y="425324"/>
                  <a:pt x="252467" y="417241"/>
                  <a:pt x="250802" y="409395"/>
                </a:cubicBezTo>
                <a:cubicBezTo>
                  <a:pt x="249138" y="401550"/>
                  <a:pt x="244621" y="394655"/>
                  <a:pt x="237727" y="390138"/>
                </a:cubicBezTo>
                <a:cubicBezTo>
                  <a:pt x="232734" y="387047"/>
                  <a:pt x="227028" y="385145"/>
                  <a:pt x="221322" y="385145"/>
                </a:cubicBezTo>
                <a:close/>
                <a:moveTo>
                  <a:pt x="150712" y="339261"/>
                </a:moveTo>
                <a:cubicBezTo>
                  <a:pt x="140489" y="339261"/>
                  <a:pt x="130979" y="344491"/>
                  <a:pt x="125511" y="353050"/>
                </a:cubicBezTo>
                <a:lnTo>
                  <a:pt x="103401" y="387047"/>
                </a:lnTo>
                <a:cubicBezTo>
                  <a:pt x="98884" y="393704"/>
                  <a:pt x="97458" y="401787"/>
                  <a:pt x="99122" y="409871"/>
                </a:cubicBezTo>
                <a:cubicBezTo>
                  <a:pt x="100786" y="417716"/>
                  <a:pt x="105541" y="424611"/>
                  <a:pt x="112198" y="428890"/>
                </a:cubicBezTo>
                <a:cubicBezTo>
                  <a:pt x="117190" y="431981"/>
                  <a:pt x="122658" y="433883"/>
                  <a:pt x="128364" y="433883"/>
                </a:cubicBezTo>
                <a:cubicBezTo>
                  <a:pt x="139063" y="433883"/>
                  <a:pt x="148573" y="428652"/>
                  <a:pt x="154041" y="420094"/>
                </a:cubicBezTo>
                <a:lnTo>
                  <a:pt x="176151" y="386334"/>
                </a:lnTo>
                <a:cubicBezTo>
                  <a:pt x="180668" y="379677"/>
                  <a:pt x="182094" y="371594"/>
                  <a:pt x="180430" y="363511"/>
                </a:cubicBezTo>
                <a:cubicBezTo>
                  <a:pt x="178766" y="355665"/>
                  <a:pt x="174011" y="348770"/>
                  <a:pt x="167354" y="344491"/>
                </a:cubicBezTo>
                <a:cubicBezTo>
                  <a:pt x="162362" y="341163"/>
                  <a:pt x="156656" y="339498"/>
                  <a:pt x="150950" y="339498"/>
                </a:cubicBezTo>
                <a:close/>
                <a:moveTo>
                  <a:pt x="416272" y="109838"/>
                </a:moveTo>
                <a:cubicBezTo>
                  <a:pt x="423167" y="109838"/>
                  <a:pt x="430061" y="111977"/>
                  <a:pt x="436005" y="115781"/>
                </a:cubicBezTo>
                <a:lnTo>
                  <a:pt x="741268" y="315011"/>
                </a:lnTo>
                <a:cubicBezTo>
                  <a:pt x="742933" y="315962"/>
                  <a:pt x="744597" y="317150"/>
                  <a:pt x="746023" y="318339"/>
                </a:cubicBezTo>
                <a:cubicBezTo>
                  <a:pt x="754107" y="306214"/>
                  <a:pt x="762903" y="296229"/>
                  <a:pt x="773839" y="288859"/>
                </a:cubicBezTo>
                <a:lnTo>
                  <a:pt x="807837" y="265085"/>
                </a:lnTo>
                <a:lnTo>
                  <a:pt x="677077" y="75840"/>
                </a:lnTo>
                <a:cubicBezTo>
                  <a:pt x="662575" y="81071"/>
                  <a:pt x="648548" y="83924"/>
                  <a:pt x="634521" y="83924"/>
                </a:cubicBezTo>
                <a:cubicBezTo>
                  <a:pt x="620494" y="83924"/>
                  <a:pt x="602188" y="80120"/>
                  <a:pt x="587686" y="72750"/>
                </a:cubicBezTo>
                <a:lnTo>
                  <a:pt x="513747" y="35662"/>
                </a:lnTo>
                <a:cubicBezTo>
                  <a:pt x="498056" y="27816"/>
                  <a:pt x="480225" y="23537"/>
                  <a:pt x="462632" y="23537"/>
                </a:cubicBezTo>
                <a:cubicBezTo>
                  <a:pt x="445039" y="23537"/>
                  <a:pt x="433865" y="26390"/>
                  <a:pt x="420314" y="31620"/>
                </a:cubicBezTo>
                <a:lnTo>
                  <a:pt x="351130" y="59198"/>
                </a:lnTo>
                <a:cubicBezTo>
                  <a:pt x="339005" y="63953"/>
                  <a:pt x="328783" y="72512"/>
                  <a:pt x="321650" y="83448"/>
                </a:cubicBezTo>
                <a:lnTo>
                  <a:pt x="249376" y="193999"/>
                </a:lnTo>
                <a:lnTo>
                  <a:pt x="254606" y="198754"/>
                </a:lnTo>
                <a:cubicBezTo>
                  <a:pt x="266018" y="206124"/>
                  <a:pt x="279332" y="210166"/>
                  <a:pt x="292883" y="210166"/>
                </a:cubicBezTo>
                <a:cubicBezTo>
                  <a:pt x="316895" y="210166"/>
                  <a:pt x="338768" y="198278"/>
                  <a:pt x="351844" y="178308"/>
                </a:cubicBezTo>
                <a:lnTo>
                  <a:pt x="386079" y="126004"/>
                </a:lnTo>
                <a:cubicBezTo>
                  <a:pt x="392736" y="115781"/>
                  <a:pt x="404147" y="109600"/>
                  <a:pt x="416272" y="109600"/>
                </a:cubicBezTo>
                <a:close/>
              </a:path>
            </a:pathLst>
          </a:custGeom>
          <a:solidFill>
            <a:schemeClr val="accent1"/>
          </a:solidFill>
          <a:ln w="0" cap="flat">
            <a:noFill/>
            <a:prstDash val="solid"/>
            <a:miter/>
          </a:ln>
        </p:spPr>
        <p:txBody>
          <a:bodyPr rtlCol="0" anchor="ctr"/>
          <a:lstStyle/>
          <a:p>
            <a:endParaRPr lang="en-US"/>
          </a:p>
        </p:txBody>
      </p:sp>
      <p:sp>
        <p:nvSpPr>
          <p:cNvPr id="22" name="Slide Number Placeholder 5">
            <a:extLst>
              <a:ext uri="{FF2B5EF4-FFF2-40B4-BE49-F238E27FC236}">
                <a16:creationId xmlns:a16="http://schemas.microsoft.com/office/drawing/2014/main" id="{89DEAD53-B7E0-4241-1599-076A56810190}"/>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1106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9A470-2F34-F04E-D78B-0F5EA1DFE7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8F13CF-688D-FC47-F233-7E6177437944}"/>
              </a:ext>
            </a:extLst>
          </p:cNvPr>
          <p:cNvSpPr>
            <a:spLocks noGrp="1"/>
          </p:cNvSpPr>
          <p:nvPr>
            <p:ph type="title"/>
          </p:nvPr>
        </p:nvSpPr>
        <p:spPr/>
        <p:txBody>
          <a:bodyPr/>
          <a:lstStyle/>
          <a:p>
            <a:r>
              <a:rPr lang="en-US" dirty="0"/>
              <a:t>Life Insurance | </a:t>
            </a:r>
            <a:r>
              <a:rPr lang="en-US" b="1" dirty="0"/>
              <a:t>Shared Benefit </a:t>
            </a:r>
            <a:r>
              <a:rPr lang="en-US" dirty="0"/>
              <a:t>Strategy</a:t>
            </a:r>
          </a:p>
        </p:txBody>
      </p:sp>
      <p:sp>
        <p:nvSpPr>
          <p:cNvPr id="3" name="Slide Number Placeholder 2">
            <a:extLst>
              <a:ext uri="{FF2B5EF4-FFF2-40B4-BE49-F238E27FC236}">
                <a16:creationId xmlns:a16="http://schemas.microsoft.com/office/drawing/2014/main" id="{5F38FD80-6EAA-C5D9-6C74-479B348E2BA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3CFBCB5F-2136-A126-877C-2DA4C3F51B50}"/>
              </a:ext>
            </a:extLst>
          </p:cNvPr>
          <p:cNvSpPr>
            <a:spLocks noGrp="1"/>
          </p:cNvSpPr>
          <p:nvPr>
            <p:ph type="body" sz="quarter" idx="11"/>
          </p:nvPr>
        </p:nvSpPr>
        <p:spPr/>
        <p:txBody>
          <a:bodyPr>
            <a:normAutofit lnSpcReduction="10000"/>
          </a:bodyPr>
          <a:lstStyle/>
          <a:p>
            <a:r>
              <a:rPr lang="en-US" b="1" dirty="0"/>
              <a:t>How it Works</a:t>
            </a:r>
          </a:p>
        </p:txBody>
      </p:sp>
      <p:grpSp>
        <p:nvGrpSpPr>
          <p:cNvPr id="5" name="Group 4">
            <a:extLst>
              <a:ext uri="{FF2B5EF4-FFF2-40B4-BE49-F238E27FC236}">
                <a16:creationId xmlns:a16="http://schemas.microsoft.com/office/drawing/2014/main" id="{E2C1D4A4-D65D-9D81-20F7-01D6378E06B6}"/>
              </a:ext>
            </a:extLst>
          </p:cNvPr>
          <p:cNvGrpSpPr>
            <a:grpSpLocks noChangeAspect="1"/>
          </p:cNvGrpSpPr>
          <p:nvPr/>
        </p:nvGrpSpPr>
        <p:grpSpPr>
          <a:xfrm>
            <a:off x="2072972" y="2336032"/>
            <a:ext cx="1410344" cy="1410344"/>
            <a:chOff x="6430711" y="2164069"/>
            <a:chExt cx="757690" cy="757690"/>
          </a:xfrm>
        </p:grpSpPr>
        <p:sp>
          <p:nvSpPr>
            <p:cNvPr id="6" name="Freeform: Shape 5">
              <a:extLst>
                <a:ext uri="{FF2B5EF4-FFF2-40B4-BE49-F238E27FC236}">
                  <a16:creationId xmlns:a16="http://schemas.microsoft.com/office/drawing/2014/main" id="{3F613B59-2333-A612-8306-FA3F405812DF}"/>
                </a:ext>
              </a:extLst>
            </p:cNvPr>
            <p:cNvSpPr/>
            <p:nvPr/>
          </p:nvSpPr>
          <p:spPr>
            <a:xfrm>
              <a:off x="6489434"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4ED7CB32-C692-9E7A-63FF-2B1C1ED60EE3}"/>
                </a:ext>
              </a:extLst>
            </p:cNvPr>
            <p:cNvSpPr/>
            <p:nvPr/>
          </p:nvSpPr>
          <p:spPr>
            <a:xfrm>
              <a:off x="6604026"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7218C5AB-8C51-2B6A-1B4D-F3D635C9DBC9}"/>
                </a:ext>
              </a:extLst>
            </p:cNvPr>
            <p:cNvSpPr/>
            <p:nvPr/>
          </p:nvSpPr>
          <p:spPr>
            <a:xfrm>
              <a:off x="6718857"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2A29D48E-610E-9D47-47C2-6A2119099F22}"/>
                </a:ext>
              </a:extLst>
            </p:cNvPr>
            <p:cNvSpPr/>
            <p:nvPr/>
          </p:nvSpPr>
          <p:spPr>
            <a:xfrm>
              <a:off x="6833449"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581977A-B5FC-32DA-5895-5E387E26EE9E}"/>
                </a:ext>
              </a:extLst>
            </p:cNvPr>
            <p:cNvSpPr/>
            <p:nvPr/>
          </p:nvSpPr>
          <p:spPr>
            <a:xfrm>
              <a:off x="6489434"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59BF238-E7E1-85D1-CC68-E28DD0E7D7BA}"/>
                </a:ext>
              </a:extLst>
            </p:cNvPr>
            <p:cNvSpPr/>
            <p:nvPr/>
          </p:nvSpPr>
          <p:spPr>
            <a:xfrm>
              <a:off x="6604026"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A1F3F84F-C6F1-9754-B3C7-06F197A22A20}"/>
                </a:ext>
              </a:extLst>
            </p:cNvPr>
            <p:cNvSpPr/>
            <p:nvPr/>
          </p:nvSpPr>
          <p:spPr>
            <a:xfrm>
              <a:off x="6718857"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4A4BBEDF-30A8-5287-A8EC-DA2CC8F3A6DF}"/>
                </a:ext>
              </a:extLst>
            </p:cNvPr>
            <p:cNvSpPr/>
            <p:nvPr/>
          </p:nvSpPr>
          <p:spPr>
            <a:xfrm>
              <a:off x="6833449"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8B18F812-BBD6-0567-1498-8011A6D46332}"/>
                </a:ext>
              </a:extLst>
            </p:cNvPr>
            <p:cNvSpPr/>
            <p:nvPr/>
          </p:nvSpPr>
          <p:spPr>
            <a:xfrm>
              <a:off x="6489434"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30715DE-7400-8DEE-EA6D-434DD3558FAD}"/>
                </a:ext>
              </a:extLst>
            </p:cNvPr>
            <p:cNvSpPr/>
            <p:nvPr/>
          </p:nvSpPr>
          <p:spPr>
            <a:xfrm>
              <a:off x="6604026"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537"/>
                  </a:lnTo>
                  <a:lnTo>
                    <a:pt x="23774" y="23537"/>
                  </a:lnTo>
                  <a:lnTo>
                    <a:pt x="23774" y="54681"/>
                  </a:lnTo>
                  <a:close/>
                </a:path>
              </a:pathLst>
            </a:custGeom>
            <a:solidFill>
              <a:schemeClr val="accent1"/>
            </a:solidFill>
            <a:ln w="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34D2B0F1-E598-5A22-DBCE-4659170848B9}"/>
                </a:ext>
              </a:extLst>
            </p:cNvPr>
            <p:cNvSpPr/>
            <p:nvPr/>
          </p:nvSpPr>
          <p:spPr>
            <a:xfrm>
              <a:off x="6718857"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7764FD78-412B-290D-94D1-D89F6244A916}"/>
                </a:ext>
              </a:extLst>
            </p:cNvPr>
            <p:cNvSpPr/>
            <p:nvPr/>
          </p:nvSpPr>
          <p:spPr>
            <a:xfrm>
              <a:off x="6833449"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F9E8CE9A-C5A5-DA46-479F-6E3FD7101222}"/>
                </a:ext>
              </a:extLst>
            </p:cNvPr>
            <p:cNvSpPr/>
            <p:nvPr/>
          </p:nvSpPr>
          <p:spPr>
            <a:xfrm>
              <a:off x="6489434"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C7F8FE-7223-8161-58BF-7A9E900E534F}"/>
                </a:ext>
              </a:extLst>
            </p:cNvPr>
            <p:cNvSpPr/>
            <p:nvPr/>
          </p:nvSpPr>
          <p:spPr>
            <a:xfrm>
              <a:off x="6604026"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299 h 78455"/>
                <a:gd name="connsiteX8" fmla="*/ 23774 w 78455"/>
                <a:gd name="connsiteY8" fmla="*/ 23299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299"/>
                  </a:lnTo>
                  <a:lnTo>
                    <a:pt x="23774" y="23299"/>
                  </a:lnTo>
                  <a:lnTo>
                    <a:pt x="23774" y="54681"/>
                  </a:lnTo>
                  <a:close/>
                </a:path>
              </a:pathLst>
            </a:custGeom>
            <a:solidFill>
              <a:schemeClr val="accent1"/>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469F23-20E2-F1CD-3152-1C5E9209D0DC}"/>
                </a:ext>
              </a:extLst>
            </p:cNvPr>
            <p:cNvSpPr/>
            <p:nvPr/>
          </p:nvSpPr>
          <p:spPr>
            <a:xfrm>
              <a:off x="6718857"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CA16178-D522-837C-D29E-1DF8DC0F933E}"/>
                </a:ext>
              </a:extLst>
            </p:cNvPr>
            <p:cNvSpPr/>
            <p:nvPr/>
          </p:nvSpPr>
          <p:spPr>
            <a:xfrm>
              <a:off x="6833449"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EBE107C-FFE0-81C2-BFFF-3BCFFD826011}"/>
                </a:ext>
              </a:extLst>
            </p:cNvPr>
            <p:cNvSpPr/>
            <p:nvPr/>
          </p:nvSpPr>
          <p:spPr>
            <a:xfrm>
              <a:off x="7028399" y="2359019"/>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61305BD-77C1-B01B-4FB9-CF6058ED2444}"/>
                </a:ext>
              </a:extLst>
            </p:cNvPr>
            <p:cNvSpPr/>
            <p:nvPr/>
          </p:nvSpPr>
          <p:spPr>
            <a:xfrm>
              <a:off x="7028399" y="2503567"/>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3785613-A5D0-7DFC-C164-82754ECB5A38}"/>
                </a:ext>
              </a:extLst>
            </p:cNvPr>
            <p:cNvSpPr/>
            <p:nvPr/>
          </p:nvSpPr>
          <p:spPr>
            <a:xfrm>
              <a:off x="7028399" y="264811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CA2DB2D-D90F-0219-D571-602FBB7ECE96}"/>
                </a:ext>
              </a:extLst>
            </p:cNvPr>
            <p:cNvSpPr/>
            <p:nvPr/>
          </p:nvSpPr>
          <p:spPr>
            <a:xfrm>
              <a:off x="7028399" y="279266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5157 w 78455"/>
                <a:gd name="connsiteY6" fmla="*/ 54681 h 78455"/>
                <a:gd name="connsiteX7" fmla="*/ 55157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5157" y="54681"/>
                  </a:lnTo>
                  <a:lnTo>
                    <a:pt x="55157" y="23537"/>
                  </a:lnTo>
                  <a:lnTo>
                    <a:pt x="23774" y="23537"/>
                  </a:lnTo>
                  <a:lnTo>
                    <a:pt x="23774" y="54681"/>
                  </a:lnTo>
                  <a:close/>
                </a:path>
              </a:pathLst>
            </a:custGeom>
            <a:solidFill>
              <a:schemeClr val="accent1"/>
            </a:solidFill>
            <a:ln w="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6E2A4543-AB07-A0F6-D749-C7B22B5B7909}"/>
                </a:ext>
              </a:extLst>
            </p:cNvPr>
            <p:cNvSpPr/>
            <p:nvPr/>
          </p:nvSpPr>
          <p:spPr>
            <a:xfrm>
              <a:off x="6430711" y="2164069"/>
              <a:ext cx="757690" cy="757690"/>
            </a:xfrm>
            <a:custGeom>
              <a:avLst/>
              <a:gdLst>
                <a:gd name="connsiteX0" fmla="*/ 0 w 757690"/>
                <a:gd name="connsiteY0" fmla="*/ 757452 h 757690"/>
                <a:gd name="connsiteX1" fmla="*/ 0 w 757690"/>
                <a:gd name="connsiteY1" fmla="*/ 0 h 757690"/>
                <a:gd name="connsiteX2" fmla="*/ 540154 w 757690"/>
                <a:gd name="connsiteY2" fmla="*/ 0 h 757690"/>
                <a:gd name="connsiteX3" fmla="*/ 540154 w 757690"/>
                <a:gd name="connsiteY3" fmla="*/ 135990 h 757690"/>
                <a:gd name="connsiteX4" fmla="*/ 757690 w 757690"/>
                <a:gd name="connsiteY4" fmla="*/ 135990 h 757690"/>
                <a:gd name="connsiteX5" fmla="*/ 757690 w 757690"/>
                <a:gd name="connsiteY5" fmla="*/ 757690 h 757690"/>
                <a:gd name="connsiteX6" fmla="*/ 0 w 757690"/>
                <a:gd name="connsiteY6" fmla="*/ 757690 h 757690"/>
                <a:gd name="connsiteX7" fmla="*/ 540154 w 757690"/>
                <a:gd name="connsiteY7" fmla="*/ 733916 h 757690"/>
                <a:gd name="connsiteX8" fmla="*/ 733916 w 757690"/>
                <a:gd name="connsiteY8" fmla="*/ 733916 h 757690"/>
                <a:gd name="connsiteX9" fmla="*/ 733916 w 757690"/>
                <a:gd name="connsiteY9" fmla="*/ 159526 h 757690"/>
                <a:gd name="connsiteX10" fmla="*/ 540154 w 757690"/>
                <a:gd name="connsiteY10" fmla="*/ 159526 h 757690"/>
                <a:gd name="connsiteX11" fmla="*/ 540154 w 757690"/>
                <a:gd name="connsiteY11" fmla="*/ 733916 h 757690"/>
                <a:gd name="connsiteX12" fmla="*/ 334030 w 757690"/>
                <a:gd name="connsiteY12" fmla="*/ 733916 h 757690"/>
                <a:gd name="connsiteX13" fmla="*/ 516618 w 757690"/>
                <a:gd name="connsiteY13" fmla="*/ 733916 h 757690"/>
                <a:gd name="connsiteX14" fmla="*/ 516618 w 757690"/>
                <a:gd name="connsiteY14" fmla="*/ 23537 h 757690"/>
                <a:gd name="connsiteX15" fmla="*/ 23537 w 757690"/>
                <a:gd name="connsiteY15" fmla="*/ 23537 h 757690"/>
                <a:gd name="connsiteX16" fmla="*/ 23537 w 757690"/>
                <a:gd name="connsiteY16" fmla="*/ 733916 h 757690"/>
                <a:gd name="connsiteX17" fmla="*/ 205886 w 757690"/>
                <a:gd name="connsiteY17" fmla="*/ 733916 h 757690"/>
                <a:gd name="connsiteX18" fmla="*/ 205886 w 757690"/>
                <a:gd name="connsiteY18" fmla="*/ 582235 h 757690"/>
                <a:gd name="connsiteX19" fmla="*/ 333793 w 757690"/>
                <a:gd name="connsiteY19" fmla="*/ 582235 h 757690"/>
                <a:gd name="connsiteX20" fmla="*/ 333793 w 757690"/>
                <a:gd name="connsiteY20" fmla="*/ 733916 h 757690"/>
                <a:gd name="connsiteX21" fmla="*/ 229661 w 757690"/>
                <a:gd name="connsiteY21" fmla="*/ 733916 h 757690"/>
                <a:gd name="connsiteX22" fmla="*/ 310494 w 757690"/>
                <a:gd name="connsiteY22" fmla="*/ 733916 h 757690"/>
                <a:gd name="connsiteX23" fmla="*/ 310494 w 757690"/>
                <a:gd name="connsiteY23" fmla="*/ 606010 h 757690"/>
                <a:gd name="connsiteX24" fmla="*/ 229661 w 757690"/>
                <a:gd name="connsiteY24" fmla="*/ 606010 h 757690"/>
                <a:gd name="connsiteX25" fmla="*/ 229661 w 757690"/>
                <a:gd name="connsiteY25" fmla="*/ 733916 h 7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7690" h="757690">
                  <a:moveTo>
                    <a:pt x="0" y="757452"/>
                  </a:moveTo>
                  <a:lnTo>
                    <a:pt x="0" y="0"/>
                  </a:lnTo>
                  <a:lnTo>
                    <a:pt x="540154" y="0"/>
                  </a:lnTo>
                  <a:lnTo>
                    <a:pt x="540154" y="135990"/>
                  </a:lnTo>
                  <a:lnTo>
                    <a:pt x="757690" y="135990"/>
                  </a:lnTo>
                  <a:lnTo>
                    <a:pt x="757690" y="757690"/>
                  </a:lnTo>
                  <a:lnTo>
                    <a:pt x="0" y="757690"/>
                  </a:lnTo>
                  <a:close/>
                  <a:moveTo>
                    <a:pt x="540154" y="733916"/>
                  </a:moveTo>
                  <a:lnTo>
                    <a:pt x="733916" y="733916"/>
                  </a:lnTo>
                  <a:lnTo>
                    <a:pt x="733916" y="159526"/>
                  </a:lnTo>
                  <a:lnTo>
                    <a:pt x="540154" y="159526"/>
                  </a:lnTo>
                  <a:lnTo>
                    <a:pt x="540154" y="733916"/>
                  </a:lnTo>
                  <a:close/>
                  <a:moveTo>
                    <a:pt x="334030" y="733916"/>
                  </a:moveTo>
                  <a:lnTo>
                    <a:pt x="516618" y="733916"/>
                  </a:lnTo>
                  <a:lnTo>
                    <a:pt x="516618" y="23537"/>
                  </a:lnTo>
                  <a:lnTo>
                    <a:pt x="23537" y="23537"/>
                  </a:lnTo>
                  <a:lnTo>
                    <a:pt x="23537" y="733916"/>
                  </a:lnTo>
                  <a:lnTo>
                    <a:pt x="205886" y="733916"/>
                  </a:lnTo>
                  <a:lnTo>
                    <a:pt x="205886" y="582235"/>
                  </a:lnTo>
                  <a:lnTo>
                    <a:pt x="333793" y="582235"/>
                  </a:lnTo>
                  <a:lnTo>
                    <a:pt x="333793" y="733916"/>
                  </a:lnTo>
                  <a:close/>
                  <a:moveTo>
                    <a:pt x="229661" y="733916"/>
                  </a:moveTo>
                  <a:lnTo>
                    <a:pt x="310494" y="733916"/>
                  </a:lnTo>
                  <a:lnTo>
                    <a:pt x="310494" y="606010"/>
                  </a:lnTo>
                  <a:lnTo>
                    <a:pt x="229661" y="606010"/>
                  </a:lnTo>
                  <a:lnTo>
                    <a:pt x="229661" y="733916"/>
                  </a:lnTo>
                  <a:close/>
                </a:path>
              </a:pathLst>
            </a:custGeom>
            <a:solidFill>
              <a:schemeClr val="accent1"/>
            </a:solidFill>
            <a:ln w="0" cap="flat">
              <a:noFill/>
              <a:prstDash val="solid"/>
              <a:miter/>
            </a:ln>
          </p:spPr>
          <p:txBody>
            <a:bodyPr rtlCol="0" anchor="ctr"/>
            <a:lstStyle/>
            <a:p>
              <a:endParaRPr lang="en-US"/>
            </a:p>
          </p:txBody>
        </p:sp>
      </p:grpSp>
      <p:sp>
        <p:nvSpPr>
          <p:cNvPr id="27" name="TextBox 26">
            <a:extLst>
              <a:ext uri="{FF2B5EF4-FFF2-40B4-BE49-F238E27FC236}">
                <a16:creationId xmlns:a16="http://schemas.microsoft.com/office/drawing/2014/main" id="{F421B610-CAE2-0BBF-7A87-80E755C91F00}"/>
              </a:ext>
            </a:extLst>
          </p:cNvPr>
          <p:cNvSpPr txBox="1"/>
          <p:nvPr/>
        </p:nvSpPr>
        <p:spPr>
          <a:xfrm>
            <a:off x="1482668" y="3747557"/>
            <a:ext cx="2590953" cy="369332"/>
          </a:xfrm>
          <a:prstGeom prst="rect">
            <a:avLst/>
          </a:prstGeom>
          <a:noFill/>
        </p:spPr>
        <p:txBody>
          <a:bodyPr wrap="square" rtlCol="0">
            <a:spAutoFit/>
          </a:bodyPr>
          <a:lstStyle/>
          <a:p>
            <a:pPr algn="ctr"/>
            <a:r>
              <a:rPr lang="en-US" b="1" dirty="0"/>
              <a:t>Innovations, Inc.</a:t>
            </a:r>
          </a:p>
        </p:txBody>
      </p:sp>
      <p:pic>
        <p:nvPicPr>
          <p:cNvPr id="31" name="Graphic 30">
            <a:extLst>
              <a:ext uri="{FF2B5EF4-FFF2-40B4-BE49-F238E27FC236}">
                <a16:creationId xmlns:a16="http://schemas.microsoft.com/office/drawing/2014/main" id="{B898E6AD-4ADA-B83C-8ABA-4C28271C7E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7772" y="2408797"/>
            <a:ext cx="1644909" cy="1644909"/>
          </a:xfrm>
          <a:prstGeom prst="rect">
            <a:avLst/>
          </a:prstGeom>
        </p:spPr>
      </p:pic>
      <p:sp>
        <p:nvSpPr>
          <p:cNvPr id="32" name="TextBox 31">
            <a:extLst>
              <a:ext uri="{FF2B5EF4-FFF2-40B4-BE49-F238E27FC236}">
                <a16:creationId xmlns:a16="http://schemas.microsoft.com/office/drawing/2014/main" id="{9732AECF-3E83-46F1-B210-12F904C1A031}"/>
              </a:ext>
            </a:extLst>
          </p:cNvPr>
          <p:cNvSpPr txBox="1"/>
          <p:nvPr/>
        </p:nvSpPr>
        <p:spPr>
          <a:xfrm>
            <a:off x="7464749" y="3773683"/>
            <a:ext cx="2590953" cy="369332"/>
          </a:xfrm>
          <a:prstGeom prst="rect">
            <a:avLst/>
          </a:prstGeom>
          <a:noFill/>
        </p:spPr>
        <p:txBody>
          <a:bodyPr wrap="square" rtlCol="0">
            <a:spAutoFit/>
          </a:bodyPr>
          <a:lstStyle/>
          <a:p>
            <a:pPr algn="ctr"/>
            <a:r>
              <a:rPr lang="en-US" b="1" dirty="0">
                <a:solidFill>
                  <a:srgbClr val="00A89E"/>
                </a:solidFill>
              </a:rPr>
              <a:t>Manager of Operations</a:t>
            </a:r>
          </a:p>
        </p:txBody>
      </p:sp>
      <p:sp>
        <p:nvSpPr>
          <p:cNvPr id="38" name="Right Arrow 32">
            <a:extLst>
              <a:ext uri="{FF2B5EF4-FFF2-40B4-BE49-F238E27FC236}">
                <a16:creationId xmlns:a16="http://schemas.microsoft.com/office/drawing/2014/main" id="{040E82A9-9EA9-04A8-52E9-02451C5FB5D1}"/>
              </a:ext>
            </a:extLst>
          </p:cNvPr>
          <p:cNvSpPr/>
          <p:nvPr/>
        </p:nvSpPr>
        <p:spPr>
          <a:xfrm>
            <a:off x="4073621" y="2979568"/>
            <a:ext cx="3588513" cy="748800"/>
          </a:xfrm>
          <a:prstGeom prst="leftRightArrow">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3E3F3C"/>
              </a:solidFill>
              <a:effectLst/>
              <a:uLnTx/>
              <a:uFillTx/>
              <a:latin typeface="Aptos Narrow" panose="020B0004020202020204" pitchFamily="34" charset="0"/>
            </a:endParaRPr>
          </a:p>
        </p:txBody>
      </p:sp>
      <p:grpSp>
        <p:nvGrpSpPr>
          <p:cNvPr id="28" name="Group 27">
            <a:extLst>
              <a:ext uri="{FF2B5EF4-FFF2-40B4-BE49-F238E27FC236}">
                <a16:creationId xmlns:a16="http://schemas.microsoft.com/office/drawing/2014/main" id="{5DCD7807-9ED8-ACEC-7ECA-C33D87BCE8F3}"/>
              </a:ext>
            </a:extLst>
          </p:cNvPr>
          <p:cNvGrpSpPr>
            <a:grpSpLocks noChangeAspect="1"/>
          </p:cNvGrpSpPr>
          <p:nvPr/>
        </p:nvGrpSpPr>
        <p:grpSpPr>
          <a:xfrm>
            <a:off x="5309335" y="2149580"/>
            <a:ext cx="1117085" cy="1181735"/>
            <a:chOff x="2264220" y="795674"/>
            <a:chExt cx="751746" cy="795253"/>
          </a:xfrm>
          <a:solidFill>
            <a:srgbClr val="00A89E"/>
          </a:solidFill>
        </p:grpSpPr>
        <p:sp>
          <p:nvSpPr>
            <p:cNvPr id="29" name="Freeform: Shape 355">
              <a:extLst>
                <a:ext uri="{FF2B5EF4-FFF2-40B4-BE49-F238E27FC236}">
                  <a16:creationId xmlns:a16="http://schemas.microsoft.com/office/drawing/2014/main" id="{3B27B160-82D5-A62D-7BAA-7C06C2F566EB}"/>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grpFill/>
            <a:ln w="0" cap="flat">
              <a:solidFill>
                <a:srgbClr val="00A89E"/>
              </a:solidFill>
              <a:prstDash val="solid"/>
              <a:miter/>
            </a:ln>
          </p:spPr>
          <p:txBody>
            <a:bodyPr rtlCol="0" anchor="ctr"/>
            <a:lstStyle/>
            <a:p>
              <a:endParaRPr lang="en-US"/>
            </a:p>
          </p:txBody>
        </p:sp>
        <p:sp>
          <p:nvSpPr>
            <p:cNvPr id="30" name="Freeform: Shape 356">
              <a:extLst>
                <a:ext uri="{FF2B5EF4-FFF2-40B4-BE49-F238E27FC236}">
                  <a16:creationId xmlns:a16="http://schemas.microsoft.com/office/drawing/2014/main" id="{AFF9BD50-34D3-E64C-23D0-F6F60F3800F0}"/>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solidFill>
                <a:srgbClr val="00A89E"/>
              </a:solidFill>
              <a:prstDash val="solid"/>
              <a:miter/>
            </a:ln>
          </p:spPr>
          <p:txBody>
            <a:bodyPr rtlCol="0" anchor="ctr"/>
            <a:lstStyle/>
            <a:p>
              <a:endParaRPr lang="en-US"/>
            </a:p>
          </p:txBody>
        </p:sp>
        <p:sp>
          <p:nvSpPr>
            <p:cNvPr id="33" name="Freeform: Shape 357">
              <a:extLst>
                <a:ext uri="{FF2B5EF4-FFF2-40B4-BE49-F238E27FC236}">
                  <a16:creationId xmlns:a16="http://schemas.microsoft.com/office/drawing/2014/main" id="{084FD94F-0E8E-0D0B-12F5-F7D163A1851F}"/>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solidFill>
                <a:srgbClr val="00A89E"/>
              </a:solidFill>
              <a:prstDash val="solid"/>
              <a:miter/>
            </a:ln>
          </p:spPr>
          <p:txBody>
            <a:bodyPr rtlCol="0" anchor="ctr"/>
            <a:lstStyle/>
            <a:p>
              <a:endParaRPr lang="en-US"/>
            </a:p>
          </p:txBody>
        </p:sp>
        <p:sp>
          <p:nvSpPr>
            <p:cNvPr id="34" name="Freeform: Shape 358">
              <a:extLst>
                <a:ext uri="{FF2B5EF4-FFF2-40B4-BE49-F238E27FC236}">
                  <a16:creationId xmlns:a16="http://schemas.microsoft.com/office/drawing/2014/main" id="{EA030B0B-04C1-7950-9D08-B4943DD55408}"/>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00A89E"/>
              </a:solidFill>
              <a:prstDash val="solid"/>
              <a:miter/>
            </a:ln>
          </p:spPr>
          <p:txBody>
            <a:bodyPr rtlCol="0" anchor="ctr"/>
            <a:lstStyle/>
            <a:p>
              <a:endParaRPr lang="en-US"/>
            </a:p>
          </p:txBody>
        </p:sp>
        <p:sp>
          <p:nvSpPr>
            <p:cNvPr id="35" name="Freeform: Shape 359">
              <a:extLst>
                <a:ext uri="{FF2B5EF4-FFF2-40B4-BE49-F238E27FC236}">
                  <a16:creationId xmlns:a16="http://schemas.microsoft.com/office/drawing/2014/main" id="{BC529219-9BC9-98CD-E771-867501B7E013}"/>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00A89E"/>
              </a:solidFill>
              <a:prstDash val="solid"/>
              <a:miter/>
            </a:ln>
          </p:spPr>
          <p:txBody>
            <a:bodyPr rtlCol="0" anchor="ctr"/>
            <a:lstStyle/>
            <a:p>
              <a:endParaRPr lang="en-US"/>
            </a:p>
          </p:txBody>
        </p:sp>
        <p:sp>
          <p:nvSpPr>
            <p:cNvPr id="36" name="Freeform: Shape 360">
              <a:extLst>
                <a:ext uri="{FF2B5EF4-FFF2-40B4-BE49-F238E27FC236}">
                  <a16:creationId xmlns:a16="http://schemas.microsoft.com/office/drawing/2014/main" id="{9BDBDFEF-97F0-6643-A8C7-8515D474797B}"/>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00A89E"/>
              </a:solidFill>
              <a:prstDash val="solid"/>
              <a:miter/>
            </a:ln>
          </p:spPr>
          <p:txBody>
            <a:bodyPr rtlCol="0" anchor="ctr"/>
            <a:lstStyle/>
            <a:p>
              <a:endParaRPr lang="en-US"/>
            </a:p>
          </p:txBody>
        </p:sp>
      </p:grpSp>
      <p:sp>
        <p:nvSpPr>
          <p:cNvPr id="39" name="TextBox 38">
            <a:extLst>
              <a:ext uri="{FF2B5EF4-FFF2-40B4-BE49-F238E27FC236}">
                <a16:creationId xmlns:a16="http://schemas.microsoft.com/office/drawing/2014/main" id="{3F458AA1-8B69-7A1F-309B-103DD85BF1BF}"/>
              </a:ext>
            </a:extLst>
          </p:cNvPr>
          <p:cNvSpPr txBox="1"/>
          <p:nvPr/>
        </p:nvSpPr>
        <p:spPr>
          <a:xfrm>
            <a:off x="3533590" y="4911543"/>
            <a:ext cx="4666102" cy="1569660"/>
          </a:xfrm>
          <a:prstGeom prst="rect">
            <a:avLst/>
          </a:prstGeom>
          <a:noFill/>
        </p:spPr>
        <p:txBody>
          <a:bodyPr wrap="square" rtlCol="0">
            <a:spAutoFit/>
          </a:bodyPr>
          <a:lstStyle/>
          <a:p>
            <a:pPr algn="ctr"/>
            <a:r>
              <a:rPr lang="en-US" sz="2400" dirty="0"/>
              <a:t>Innovations, Inc. and the Manager of Operations decide how to </a:t>
            </a:r>
            <a:r>
              <a:rPr lang="en-US" sz="2400" b="1" dirty="0"/>
              <a:t>share the costs and benefits</a:t>
            </a:r>
            <a:r>
              <a:rPr lang="en-US" sz="2400" dirty="0"/>
              <a:t> of the life insurance policy</a:t>
            </a:r>
          </a:p>
        </p:txBody>
      </p:sp>
      <p:sp>
        <p:nvSpPr>
          <p:cNvPr id="40" name="Arrow: Down 39">
            <a:extLst>
              <a:ext uri="{FF2B5EF4-FFF2-40B4-BE49-F238E27FC236}">
                <a16:creationId xmlns:a16="http://schemas.microsoft.com/office/drawing/2014/main" id="{C2EE6117-F180-261A-B0F7-765E9A785FE2}"/>
              </a:ext>
            </a:extLst>
          </p:cNvPr>
          <p:cNvSpPr/>
          <p:nvPr/>
        </p:nvSpPr>
        <p:spPr>
          <a:xfrm>
            <a:off x="5495586" y="3661467"/>
            <a:ext cx="744583" cy="1181735"/>
          </a:xfrm>
          <a:prstGeom prst="downArrow">
            <a:avLst>
              <a:gd name="adj1" fmla="val 42982"/>
              <a:gd name="adj2" fmla="val 50000"/>
            </a:avLst>
          </a:prstGeom>
          <a:solidFill>
            <a:srgbClr val="00A8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7006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C2D38-14AA-F1C6-009A-9EA2731C7CD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B56A2AA-BD0A-B5D0-CF16-EB2062B25114}"/>
              </a:ext>
            </a:extLst>
          </p:cNvPr>
          <p:cNvSpPr>
            <a:spLocks noGrp="1"/>
          </p:cNvSpPr>
          <p:nvPr>
            <p:ph type="body" sz="quarter" idx="24"/>
          </p:nvPr>
        </p:nvSpPr>
        <p:spPr>
          <a:xfrm>
            <a:off x="7737194" y="1613991"/>
            <a:ext cx="3769069" cy="4235016"/>
          </a:xfrm>
        </p:spPr>
        <p:txBody>
          <a:bodyPr/>
          <a:lstStyle/>
          <a:p>
            <a:r>
              <a:rPr lang="en-US" sz="2000" dirty="0"/>
              <a:t>They name the beneficiary</a:t>
            </a:r>
          </a:p>
          <a:p>
            <a:r>
              <a:rPr lang="en-US" sz="2000" dirty="0"/>
              <a:t>The longer they remain employed the greater their share of the policy</a:t>
            </a:r>
          </a:p>
        </p:txBody>
      </p:sp>
      <p:sp>
        <p:nvSpPr>
          <p:cNvPr id="3" name="Text Placeholder 2">
            <a:extLst>
              <a:ext uri="{FF2B5EF4-FFF2-40B4-BE49-F238E27FC236}">
                <a16:creationId xmlns:a16="http://schemas.microsoft.com/office/drawing/2014/main" id="{EEA742EA-B919-BA3D-325A-1A881D93AE30}"/>
              </a:ext>
            </a:extLst>
          </p:cNvPr>
          <p:cNvSpPr>
            <a:spLocks noGrp="1"/>
          </p:cNvSpPr>
          <p:nvPr>
            <p:ph type="body" sz="quarter" idx="22"/>
          </p:nvPr>
        </p:nvSpPr>
        <p:spPr>
          <a:xfrm>
            <a:off x="3630716" y="1613990"/>
            <a:ext cx="3769069" cy="4235017"/>
          </a:xfrm>
        </p:spPr>
        <p:txBody>
          <a:bodyPr/>
          <a:lstStyle/>
          <a:p>
            <a:r>
              <a:rPr lang="en-US" sz="2000" dirty="0"/>
              <a:t>Business is worried about competition stealing this key employee</a:t>
            </a:r>
          </a:p>
          <a:p>
            <a:r>
              <a:rPr lang="en-US" sz="2000" dirty="0"/>
              <a:t>Pays the premium</a:t>
            </a:r>
          </a:p>
          <a:p>
            <a:r>
              <a:rPr lang="en-US" sz="2000" dirty="0"/>
              <a:t>Rather than a deduction now, they get their costs back when employee leaves company</a:t>
            </a:r>
          </a:p>
        </p:txBody>
      </p:sp>
      <p:sp>
        <p:nvSpPr>
          <p:cNvPr id="4" name="Text Placeholder 3">
            <a:extLst>
              <a:ext uri="{FF2B5EF4-FFF2-40B4-BE49-F238E27FC236}">
                <a16:creationId xmlns:a16="http://schemas.microsoft.com/office/drawing/2014/main" id="{E4F712EC-C3C7-7752-667D-AF50C636404F}"/>
              </a:ext>
            </a:extLst>
          </p:cNvPr>
          <p:cNvSpPr>
            <a:spLocks noGrp="1"/>
          </p:cNvSpPr>
          <p:nvPr>
            <p:ph type="body" sz="quarter" idx="19"/>
          </p:nvPr>
        </p:nvSpPr>
        <p:spPr>
          <a:xfrm>
            <a:off x="3631368" y="2056044"/>
            <a:ext cx="3768725" cy="380362"/>
          </a:xfrm>
        </p:spPr>
        <p:txBody>
          <a:bodyPr/>
          <a:lstStyle/>
          <a:p>
            <a:r>
              <a:rPr lang="en-US" sz="2200" dirty="0"/>
              <a:t>Business Perspective</a:t>
            </a:r>
          </a:p>
        </p:txBody>
      </p:sp>
      <p:sp>
        <p:nvSpPr>
          <p:cNvPr id="5" name="Text Placeholder 4">
            <a:extLst>
              <a:ext uri="{FF2B5EF4-FFF2-40B4-BE49-F238E27FC236}">
                <a16:creationId xmlns:a16="http://schemas.microsoft.com/office/drawing/2014/main" id="{99C48E75-F233-A7FD-9619-140022A61C36}"/>
              </a:ext>
            </a:extLst>
          </p:cNvPr>
          <p:cNvSpPr>
            <a:spLocks noGrp="1"/>
          </p:cNvSpPr>
          <p:nvPr>
            <p:ph type="body" sz="quarter" idx="21"/>
          </p:nvPr>
        </p:nvSpPr>
        <p:spPr>
          <a:xfrm>
            <a:off x="7737847" y="2056044"/>
            <a:ext cx="3768725" cy="380362"/>
          </a:xfrm>
        </p:spPr>
        <p:txBody>
          <a:bodyPr/>
          <a:lstStyle/>
          <a:p>
            <a:r>
              <a:rPr lang="en-US" sz="2200" dirty="0"/>
              <a:t>Employee Perspective</a:t>
            </a:r>
          </a:p>
        </p:txBody>
      </p:sp>
      <p:sp>
        <p:nvSpPr>
          <p:cNvPr id="7" name="Text Placeholder 6">
            <a:extLst>
              <a:ext uri="{FF2B5EF4-FFF2-40B4-BE49-F238E27FC236}">
                <a16:creationId xmlns:a16="http://schemas.microsoft.com/office/drawing/2014/main" id="{37964329-2B4C-2C7D-BC8E-10AA6547C09E}"/>
              </a:ext>
            </a:extLst>
          </p:cNvPr>
          <p:cNvSpPr>
            <a:spLocks noGrp="1"/>
          </p:cNvSpPr>
          <p:nvPr>
            <p:ph type="body" sz="quarter" idx="18"/>
          </p:nvPr>
        </p:nvSpPr>
        <p:spPr>
          <a:xfrm>
            <a:off x="621748" y="2333469"/>
            <a:ext cx="2671559" cy="1095531"/>
          </a:xfrm>
        </p:spPr>
        <p:txBody>
          <a:bodyPr/>
          <a:lstStyle/>
          <a:p>
            <a:r>
              <a:rPr lang="en-US" sz="2800" dirty="0"/>
              <a:t>Does it make sense?</a:t>
            </a:r>
          </a:p>
        </p:txBody>
      </p:sp>
      <p:sp>
        <p:nvSpPr>
          <p:cNvPr id="8" name="Slide Number Placeholder 7">
            <a:extLst>
              <a:ext uri="{FF2B5EF4-FFF2-40B4-BE49-F238E27FC236}">
                <a16:creationId xmlns:a16="http://schemas.microsoft.com/office/drawing/2014/main" id="{66D7AD0B-FE96-69C3-3DBC-F2D1FFE667B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9" name="Title 8">
            <a:extLst>
              <a:ext uri="{FF2B5EF4-FFF2-40B4-BE49-F238E27FC236}">
                <a16:creationId xmlns:a16="http://schemas.microsoft.com/office/drawing/2014/main" id="{0F656FB9-7DE8-C747-2D3C-C8950161ED8A}"/>
              </a:ext>
            </a:extLst>
          </p:cNvPr>
          <p:cNvSpPr>
            <a:spLocks noGrp="1"/>
          </p:cNvSpPr>
          <p:nvPr>
            <p:ph type="title"/>
          </p:nvPr>
        </p:nvSpPr>
        <p:spPr>
          <a:xfrm>
            <a:off x="457201" y="457200"/>
            <a:ext cx="10551110" cy="501804"/>
          </a:xfrm>
        </p:spPr>
        <p:txBody>
          <a:bodyPr/>
          <a:lstStyle/>
          <a:p>
            <a:r>
              <a:rPr lang="en-US" b="1" dirty="0"/>
              <a:t>Shared Benefit </a:t>
            </a:r>
            <a:r>
              <a:rPr lang="en-US" dirty="0"/>
              <a:t>for Manager of Operations</a:t>
            </a:r>
          </a:p>
        </p:txBody>
      </p:sp>
      <p:pic>
        <p:nvPicPr>
          <p:cNvPr id="6" name="Graphic 5">
            <a:extLst>
              <a:ext uri="{FF2B5EF4-FFF2-40B4-BE49-F238E27FC236}">
                <a16:creationId xmlns:a16="http://schemas.microsoft.com/office/drawing/2014/main" id="{A445E261-A3E1-AAEA-75FD-977C79C290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7362" y="3158556"/>
            <a:ext cx="1644909" cy="1644909"/>
          </a:xfrm>
          <a:prstGeom prst="rect">
            <a:avLst/>
          </a:prstGeom>
        </p:spPr>
      </p:pic>
      <p:sp>
        <p:nvSpPr>
          <p:cNvPr id="10" name="TextBox 9">
            <a:extLst>
              <a:ext uri="{FF2B5EF4-FFF2-40B4-BE49-F238E27FC236}">
                <a16:creationId xmlns:a16="http://schemas.microsoft.com/office/drawing/2014/main" id="{84C9FEFB-EA5E-616E-2309-25385CE16C78}"/>
              </a:ext>
            </a:extLst>
          </p:cNvPr>
          <p:cNvSpPr txBox="1"/>
          <p:nvPr/>
        </p:nvSpPr>
        <p:spPr>
          <a:xfrm>
            <a:off x="284339" y="4523442"/>
            <a:ext cx="2590953" cy="646331"/>
          </a:xfrm>
          <a:prstGeom prst="rect">
            <a:avLst/>
          </a:prstGeom>
          <a:noFill/>
        </p:spPr>
        <p:txBody>
          <a:bodyPr wrap="square" rtlCol="0">
            <a:spAutoFit/>
          </a:bodyPr>
          <a:lstStyle/>
          <a:p>
            <a:pPr algn="ctr"/>
            <a:r>
              <a:rPr lang="en-US" b="1" dirty="0">
                <a:solidFill>
                  <a:srgbClr val="00A89E"/>
                </a:solidFill>
              </a:rPr>
              <a:t>Manager of Operations</a:t>
            </a:r>
          </a:p>
          <a:p>
            <a:pPr algn="ctr"/>
            <a:r>
              <a:rPr lang="en-US" b="1" i="1" dirty="0">
                <a:solidFill>
                  <a:srgbClr val="00A89E"/>
                </a:solidFill>
              </a:rPr>
              <a:t>Decision Maker</a:t>
            </a:r>
          </a:p>
        </p:txBody>
      </p:sp>
      <p:pic>
        <p:nvPicPr>
          <p:cNvPr id="11" name="Graphic 10">
            <a:extLst>
              <a:ext uri="{FF2B5EF4-FFF2-40B4-BE49-F238E27FC236}">
                <a16:creationId xmlns:a16="http://schemas.microsoft.com/office/drawing/2014/main" id="{F581184A-1996-F0AB-68CD-1CF72F6A290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133835" y="5204179"/>
            <a:ext cx="891959" cy="891959"/>
          </a:xfrm>
          <a:prstGeom prst="rect">
            <a:avLst/>
          </a:prstGeom>
        </p:spPr>
      </p:pic>
    </p:spTree>
    <p:extLst>
      <p:ext uri="{BB962C8B-B14F-4D97-AF65-F5344CB8AC3E}">
        <p14:creationId xmlns:p14="http://schemas.microsoft.com/office/powerpoint/2010/main" val="1763578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50213-1B5F-C2F2-DF3F-3D62DB764F0F}"/>
            </a:ext>
          </a:extLst>
        </p:cNvPr>
        <p:cNvGrpSpPr/>
        <p:nvPr/>
      </p:nvGrpSpPr>
      <p:grpSpPr>
        <a:xfrm>
          <a:off x="0" y="0"/>
          <a:ext cx="0" cy="0"/>
          <a:chOff x="0" y="0"/>
          <a:chExt cx="0" cy="0"/>
        </a:xfrm>
      </p:grpSpPr>
      <p:sp>
        <p:nvSpPr>
          <p:cNvPr id="16" name="Text Placeholder 15">
            <a:extLst>
              <a:ext uri="{FF2B5EF4-FFF2-40B4-BE49-F238E27FC236}">
                <a16:creationId xmlns:a16="http://schemas.microsoft.com/office/drawing/2014/main" id="{9EB34BE4-DE83-C19F-0ACE-AA7C28266A1F}"/>
              </a:ext>
            </a:extLst>
          </p:cNvPr>
          <p:cNvSpPr>
            <a:spLocks noGrp="1"/>
          </p:cNvSpPr>
          <p:nvPr>
            <p:ph type="body" sz="quarter" idx="22"/>
          </p:nvPr>
        </p:nvSpPr>
        <p:spPr>
          <a:xfrm>
            <a:off x="2876604" y="1904377"/>
            <a:ext cx="7374254" cy="2674547"/>
          </a:xfrm>
        </p:spPr>
        <p:txBody>
          <a:bodyPr/>
          <a:lstStyle/>
          <a:p>
            <a:pPr marL="0" indent="0">
              <a:buNone/>
            </a:pPr>
            <a:r>
              <a:rPr lang="en-US" sz="2400" dirty="0"/>
              <a:t>A plan where the business promises to make a future payment to the employee in return for their long-term employment.</a:t>
            </a:r>
          </a:p>
        </p:txBody>
      </p:sp>
      <p:sp>
        <p:nvSpPr>
          <p:cNvPr id="14" name="Text Placeholder 13">
            <a:extLst>
              <a:ext uri="{FF2B5EF4-FFF2-40B4-BE49-F238E27FC236}">
                <a16:creationId xmlns:a16="http://schemas.microsoft.com/office/drawing/2014/main" id="{4BEC5803-AAF9-624E-B4EE-E371CCE1BD2B}"/>
              </a:ext>
            </a:extLst>
          </p:cNvPr>
          <p:cNvSpPr>
            <a:spLocks noGrp="1"/>
          </p:cNvSpPr>
          <p:nvPr>
            <p:ph type="body" sz="quarter" idx="19"/>
          </p:nvPr>
        </p:nvSpPr>
        <p:spPr>
          <a:xfrm>
            <a:off x="2875050" y="2162194"/>
            <a:ext cx="4385790" cy="380362"/>
          </a:xfrm>
        </p:spPr>
        <p:txBody>
          <a:bodyPr/>
          <a:lstStyle/>
          <a:p>
            <a:pPr algn="l"/>
            <a:r>
              <a:rPr lang="en-US" sz="2400" dirty="0"/>
              <a:t>“Deferred Compensation”</a:t>
            </a:r>
          </a:p>
        </p:txBody>
      </p:sp>
      <p:sp>
        <p:nvSpPr>
          <p:cNvPr id="6146" name="Rectangle 2">
            <a:extLst>
              <a:ext uri="{FF2B5EF4-FFF2-40B4-BE49-F238E27FC236}">
                <a16:creationId xmlns:a16="http://schemas.microsoft.com/office/drawing/2014/main" id="{736053E4-A04E-91DD-8DC2-793D895CBC1E}"/>
              </a:ext>
            </a:extLst>
          </p:cNvPr>
          <p:cNvSpPr>
            <a:spLocks noGrp="1" noChangeArrowheads="1"/>
          </p:cNvSpPr>
          <p:nvPr>
            <p:ph type="title"/>
          </p:nvPr>
        </p:nvSpPr>
        <p:spPr/>
        <p:txBody>
          <a:bodyPr/>
          <a:lstStyle/>
          <a:p>
            <a:pPr eaLnBrk="1" hangingPunct="1"/>
            <a:r>
              <a:rPr lang="en-US" altLang="en-US" dirty="0"/>
              <a:t>Life Insurance | </a:t>
            </a:r>
            <a:r>
              <a:rPr lang="en-US" altLang="en-US" b="1" dirty="0"/>
              <a:t>Future Benefit </a:t>
            </a:r>
            <a:r>
              <a:rPr lang="en-US" altLang="en-US" dirty="0"/>
              <a:t>Strategy</a:t>
            </a:r>
          </a:p>
        </p:txBody>
      </p:sp>
      <p:grpSp>
        <p:nvGrpSpPr>
          <p:cNvPr id="3" name="Group 2">
            <a:extLst>
              <a:ext uri="{FF2B5EF4-FFF2-40B4-BE49-F238E27FC236}">
                <a16:creationId xmlns:a16="http://schemas.microsoft.com/office/drawing/2014/main" id="{CF08F7B3-A48E-EB9C-AF95-2FB5D3C20520}"/>
              </a:ext>
            </a:extLst>
          </p:cNvPr>
          <p:cNvGrpSpPr>
            <a:grpSpLocks noChangeAspect="1"/>
          </p:cNvGrpSpPr>
          <p:nvPr/>
        </p:nvGrpSpPr>
        <p:grpSpPr>
          <a:xfrm>
            <a:off x="775639" y="1699228"/>
            <a:ext cx="1857833" cy="1930940"/>
            <a:chOff x="8385048" y="246687"/>
            <a:chExt cx="1375815" cy="1375815"/>
          </a:xfrm>
        </p:grpSpPr>
        <p:pic>
          <p:nvPicPr>
            <p:cNvPr id="15" name="Graphic 14" descr="Daily calendar outline">
              <a:extLst>
                <a:ext uri="{FF2B5EF4-FFF2-40B4-BE49-F238E27FC236}">
                  <a16:creationId xmlns:a16="http://schemas.microsoft.com/office/drawing/2014/main" id="{ECDD0BB1-871C-5E13-0A1C-DD95B807F1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85048" y="246687"/>
              <a:ext cx="1375815" cy="1375815"/>
            </a:xfrm>
            <a:prstGeom prst="rect">
              <a:avLst/>
            </a:prstGeom>
          </p:spPr>
        </p:pic>
        <p:grpSp>
          <p:nvGrpSpPr>
            <p:cNvPr id="17" name="Group 16">
              <a:extLst>
                <a:ext uri="{FF2B5EF4-FFF2-40B4-BE49-F238E27FC236}">
                  <a16:creationId xmlns:a16="http://schemas.microsoft.com/office/drawing/2014/main" id="{B9DAB3AA-2892-8C35-F7A6-99D765C6AF80}"/>
                </a:ext>
              </a:extLst>
            </p:cNvPr>
            <p:cNvGrpSpPr/>
            <p:nvPr/>
          </p:nvGrpSpPr>
          <p:grpSpPr>
            <a:xfrm>
              <a:off x="9201577" y="982910"/>
              <a:ext cx="504422" cy="501804"/>
              <a:chOff x="10824793" y="1851102"/>
              <a:chExt cx="504422" cy="501804"/>
            </a:xfrm>
          </p:grpSpPr>
          <p:sp>
            <p:nvSpPr>
              <p:cNvPr id="18" name="Flowchart: Connector 17">
                <a:extLst>
                  <a:ext uri="{FF2B5EF4-FFF2-40B4-BE49-F238E27FC236}">
                    <a16:creationId xmlns:a16="http://schemas.microsoft.com/office/drawing/2014/main" id="{E4AB5EC3-4654-CA21-3AF0-F0EBE2F01085}"/>
                  </a:ext>
                </a:extLst>
              </p:cNvPr>
              <p:cNvSpPr>
                <a:spLocks noChangeAspect="1"/>
              </p:cNvSpPr>
              <p:nvPr/>
            </p:nvSpPr>
            <p:spPr>
              <a:xfrm>
                <a:off x="10824793" y="1851102"/>
                <a:ext cx="504422" cy="501804"/>
              </a:xfrm>
              <a:prstGeom prst="flowChartConnector">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19" name="Graphic 38">
                <a:extLst>
                  <a:ext uri="{FF2B5EF4-FFF2-40B4-BE49-F238E27FC236}">
                    <a16:creationId xmlns:a16="http://schemas.microsoft.com/office/drawing/2014/main" id="{0DF4D89C-A514-4D02-3BA5-A3448B6010A3}"/>
                  </a:ext>
                </a:extLst>
              </p:cNvPr>
              <p:cNvSpPr>
                <a:spLocks noChangeAspect="1"/>
              </p:cNvSpPr>
              <p:nvPr/>
            </p:nvSpPr>
            <p:spPr>
              <a:xfrm rot="1296339" flipH="1">
                <a:off x="10894124" y="1919124"/>
                <a:ext cx="365760" cy="365760"/>
              </a:xfrm>
              <a:custGeom>
                <a:avLst/>
                <a:gdLst>
                  <a:gd name="connsiteX0" fmla="*/ 330613 w 652388"/>
                  <a:gd name="connsiteY0" fmla="*/ 636678 h 636916"/>
                  <a:gd name="connsiteX1" fmla="*/ 274268 w 652388"/>
                  <a:gd name="connsiteY1" fmla="*/ 632161 h 636916"/>
                  <a:gd name="connsiteX2" fmla="*/ 30105 w 652388"/>
                  <a:gd name="connsiteY2" fmla="*/ 478341 h 636916"/>
                  <a:gd name="connsiteX3" fmla="*/ 22497 w 652388"/>
                  <a:gd name="connsiteY3" fmla="*/ 467880 h 636916"/>
                  <a:gd name="connsiteX4" fmla="*/ 114742 w 652388"/>
                  <a:gd name="connsiteY4" fmla="*/ 401312 h 636916"/>
                  <a:gd name="connsiteX5" fmla="*/ 121161 w 652388"/>
                  <a:gd name="connsiteY5" fmla="*/ 411535 h 636916"/>
                  <a:gd name="connsiteX6" fmla="*/ 292337 w 652388"/>
                  <a:gd name="connsiteY6" fmla="*/ 520422 h 636916"/>
                  <a:gd name="connsiteX7" fmla="*/ 329425 w 652388"/>
                  <a:gd name="connsiteY7" fmla="*/ 523512 h 636916"/>
                  <a:gd name="connsiteX8" fmla="*/ 478490 w 652388"/>
                  <a:gd name="connsiteY8" fmla="*/ 467405 h 636916"/>
                  <a:gd name="connsiteX9" fmla="*/ 534598 w 652388"/>
                  <a:gd name="connsiteY9" fmla="*/ 292425 h 636916"/>
                  <a:gd name="connsiteX10" fmla="*/ 375309 w 652388"/>
                  <a:gd name="connsiteY10" fmla="*/ 148590 h 636916"/>
                  <a:gd name="connsiteX11" fmla="*/ 328949 w 652388"/>
                  <a:gd name="connsiteY11" fmla="*/ 144073 h 636916"/>
                  <a:gd name="connsiteX12" fmla="*/ 216496 w 652388"/>
                  <a:gd name="connsiteY12" fmla="*/ 167372 h 636916"/>
                  <a:gd name="connsiteX13" fmla="*/ 238606 w 652388"/>
                  <a:gd name="connsiteY13" fmla="*/ 214445 h 636916"/>
                  <a:gd name="connsiteX14" fmla="*/ 238606 w 652388"/>
                  <a:gd name="connsiteY14" fmla="*/ 238695 h 636916"/>
                  <a:gd name="connsiteX15" fmla="*/ 219587 w 652388"/>
                  <a:gd name="connsiteY15" fmla="*/ 253673 h 636916"/>
                  <a:gd name="connsiteX16" fmla="*/ 33671 w 652388"/>
                  <a:gd name="connsiteY16" fmla="*/ 293852 h 636916"/>
                  <a:gd name="connsiteX17" fmla="*/ 27727 w 652388"/>
                  <a:gd name="connsiteY17" fmla="*/ 294565 h 636916"/>
                  <a:gd name="connsiteX18" fmla="*/ 7757 w 652388"/>
                  <a:gd name="connsiteY18" fmla="*/ 286006 h 636916"/>
                  <a:gd name="connsiteX19" fmla="*/ 862 w 652388"/>
                  <a:gd name="connsiteY19" fmla="*/ 259854 h 636916"/>
                  <a:gd name="connsiteX20" fmla="*/ 91681 w 652388"/>
                  <a:gd name="connsiteY20" fmla="*/ 15453 h 636916"/>
                  <a:gd name="connsiteX21" fmla="*/ 116644 w 652388"/>
                  <a:gd name="connsiteY21" fmla="*/ 0 h 636916"/>
                  <a:gd name="connsiteX22" fmla="*/ 141607 w 652388"/>
                  <a:gd name="connsiteY22" fmla="*/ 15691 h 636916"/>
                  <a:gd name="connsiteX23" fmla="*/ 165857 w 652388"/>
                  <a:gd name="connsiteY23" fmla="*/ 65380 h 636916"/>
                  <a:gd name="connsiteX24" fmla="*/ 327285 w 652388"/>
                  <a:gd name="connsiteY24" fmla="*/ 30907 h 636916"/>
                  <a:gd name="connsiteX25" fmla="*/ 397657 w 652388"/>
                  <a:gd name="connsiteY25" fmla="*/ 37801 h 636916"/>
                  <a:gd name="connsiteX26" fmla="*/ 645149 w 652388"/>
                  <a:gd name="connsiteY26" fmla="*/ 266511 h 636916"/>
                  <a:gd name="connsiteX27" fmla="*/ 556232 w 652388"/>
                  <a:gd name="connsiteY27" fmla="*/ 550140 h 636916"/>
                  <a:gd name="connsiteX28" fmla="*/ 331089 w 652388"/>
                  <a:gd name="connsiteY28" fmla="*/ 636916 h 636916"/>
                  <a:gd name="connsiteX29" fmla="*/ 57683 w 652388"/>
                  <a:gd name="connsiteY29" fmla="*/ 473111 h 636916"/>
                  <a:gd name="connsiteX30" fmla="*/ 278310 w 652388"/>
                  <a:gd name="connsiteY30" fmla="*/ 608149 h 636916"/>
                  <a:gd name="connsiteX31" fmla="*/ 330613 w 652388"/>
                  <a:gd name="connsiteY31" fmla="*/ 612429 h 636916"/>
                  <a:gd name="connsiteX32" fmla="*/ 539353 w 652388"/>
                  <a:gd name="connsiteY32" fmla="*/ 532309 h 636916"/>
                  <a:gd name="connsiteX33" fmla="*/ 621374 w 652388"/>
                  <a:gd name="connsiteY33" fmla="*/ 271741 h 636916"/>
                  <a:gd name="connsiteX34" fmla="*/ 392664 w 652388"/>
                  <a:gd name="connsiteY34" fmla="*/ 61100 h 636916"/>
                  <a:gd name="connsiteX35" fmla="*/ 327047 w 652388"/>
                  <a:gd name="connsiteY35" fmla="*/ 54681 h 636916"/>
                  <a:gd name="connsiteX36" fmla="*/ 165381 w 652388"/>
                  <a:gd name="connsiteY36" fmla="*/ 92245 h 636916"/>
                  <a:gd name="connsiteX37" fmla="*/ 153970 w 652388"/>
                  <a:gd name="connsiteY37" fmla="*/ 97713 h 636916"/>
                  <a:gd name="connsiteX38" fmla="*/ 119734 w 652388"/>
                  <a:gd name="connsiteY38" fmla="*/ 25676 h 636916"/>
                  <a:gd name="connsiteX39" fmla="*/ 116406 w 652388"/>
                  <a:gd name="connsiteY39" fmla="*/ 23774 h 636916"/>
                  <a:gd name="connsiteX40" fmla="*/ 113078 w 652388"/>
                  <a:gd name="connsiteY40" fmla="*/ 25914 h 636916"/>
                  <a:gd name="connsiteX41" fmla="*/ 23924 w 652388"/>
                  <a:gd name="connsiteY41" fmla="*/ 265798 h 636916"/>
                  <a:gd name="connsiteX42" fmla="*/ 24875 w 652388"/>
                  <a:gd name="connsiteY42" fmla="*/ 269126 h 636916"/>
                  <a:gd name="connsiteX43" fmla="*/ 24875 w 652388"/>
                  <a:gd name="connsiteY43" fmla="*/ 269126 h 636916"/>
                  <a:gd name="connsiteX44" fmla="*/ 27252 w 652388"/>
                  <a:gd name="connsiteY44" fmla="*/ 270315 h 636916"/>
                  <a:gd name="connsiteX45" fmla="*/ 213881 w 652388"/>
                  <a:gd name="connsiteY45" fmla="*/ 229898 h 636916"/>
                  <a:gd name="connsiteX46" fmla="*/ 216258 w 652388"/>
                  <a:gd name="connsiteY46" fmla="*/ 227997 h 636916"/>
                  <a:gd name="connsiteX47" fmla="*/ 216258 w 652388"/>
                  <a:gd name="connsiteY47" fmla="*/ 224906 h 636916"/>
                  <a:gd name="connsiteX48" fmla="*/ 182261 w 652388"/>
                  <a:gd name="connsiteY48" fmla="*/ 155247 h 636916"/>
                  <a:gd name="connsiteX49" fmla="*/ 193673 w 652388"/>
                  <a:gd name="connsiteY49" fmla="*/ 150730 h 636916"/>
                  <a:gd name="connsiteX50" fmla="*/ 328236 w 652388"/>
                  <a:gd name="connsiteY50" fmla="*/ 119823 h 636916"/>
                  <a:gd name="connsiteX51" fmla="*/ 379113 w 652388"/>
                  <a:gd name="connsiteY51" fmla="*/ 124816 h 636916"/>
                  <a:gd name="connsiteX52" fmla="*/ 557421 w 652388"/>
                  <a:gd name="connsiteY52" fmla="*/ 286719 h 636916"/>
                  <a:gd name="connsiteX53" fmla="*/ 494419 w 652388"/>
                  <a:gd name="connsiteY53" fmla="*/ 484998 h 636916"/>
                  <a:gd name="connsiteX54" fmla="*/ 328711 w 652388"/>
                  <a:gd name="connsiteY54" fmla="*/ 547524 h 636916"/>
                  <a:gd name="connsiteX55" fmla="*/ 287819 w 652388"/>
                  <a:gd name="connsiteY55" fmla="*/ 544196 h 636916"/>
                  <a:gd name="connsiteX56" fmla="*/ 108798 w 652388"/>
                  <a:gd name="connsiteY56" fmla="*/ 435785 h 636916"/>
                  <a:gd name="connsiteX57" fmla="*/ 108323 w 652388"/>
                  <a:gd name="connsiteY57" fmla="*/ 435309 h 636916"/>
                  <a:gd name="connsiteX58" fmla="*/ 56494 w 652388"/>
                  <a:gd name="connsiteY58" fmla="*/ 473348 h 6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52388" h="636916">
                    <a:moveTo>
                      <a:pt x="330613" y="636678"/>
                    </a:moveTo>
                    <a:cubicBezTo>
                      <a:pt x="311832" y="636678"/>
                      <a:pt x="292812" y="635014"/>
                      <a:pt x="274268" y="632161"/>
                    </a:cubicBezTo>
                    <a:cubicBezTo>
                      <a:pt x="178933" y="616470"/>
                      <a:pt x="90016" y="560363"/>
                      <a:pt x="30105" y="478341"/>
                    </a:cubicBezTo>
                    <a:lnTo>
                      <a:pt x="22497" y="467880"/>
                    </a:lnTo>
                    <a:lnTo>
                      <a:pt x="114742" y="401312"/>
                    </a:lnTo>
                    <a:lnTo>
                      <a:pt x="121161" y="411535"/>
                    </a:lnTo>
                    <a:cubicBezTo>
                      <a:pt x="163717" y="469782"/>
                      <a:pt x="226006" y="509485"/>
                      <a:pt x="292337" y="520422"/>
                    </a:cubicBezTo>
                    <a:cubicBezTo>
                      <a:pt x="304461" y="522324"/>
                      <a:pt x="316824" y="523512"/>
                      <a:pt x="329425" y="523512"/>
                    </a:cubicBezTo>
                    <a:cubicBezTo>
                      <a:pt x="385770" y="523512"/>
                      <a:pt x="439976" y="503066"/>
                      <a:pt x="478490" y="467405"/>
                    </a:cubicBezTo>
                    <a:cubicBezTo>
                      <a:pt x="526277" y="422947"/>
                      <a:pt x="548625" y="352574"/>
                      <a:pt x="534598" y="292425"/>
                    </a:cubicBezTo>
                    <a:cubicBezTo>
                      <a:pt x="518193" y="223242"/>
                      <a:pt x="452814" y="164043"/>
                      <a:pt x="375309" y="148590"/>
                    </a:cubicBezTo>
                    <a:cubicBezTo>
                      <a:pt x="360569" y="145737"/>
                      <a:pt x="344878" y="144073"/>
                      <a:pt x="328949" y="144073"/>
                    </a:cubicBezTo>
                    <a:cubicBezTo>
                      <a:pt x="292337" y="144073"/>
                      <a:pt x="253347" y="152156"/>
                      <a:pt x="216496" y="167372"/>
                    </a:cubicBezTo>
                    <a:lnTo>
                      <a:pt x="238606" y="214445"/>
                    </a:lnTo>
                    <a:cubicBezTo>
                      <a:pt x="242410" y="222291"/>
                      <a:pt x="242410" y="231087"/>
                      <a:pt x="238606" y="238695"/>
                    </a:cubicBezTo>
                    <a:cubicBezTo>
                      <a:pt x="234802" y="246303"/>
                      <a:pt x="227908" y="251771"/>
                      <a:pt x="219587" y="253673"/>
                    </a:cubicBezTo>
                    <a:lnTo>
                      <a:pt x="33671" y="293852"/>
                    </a:lnTo>
                    <a:cubicBezTo>
                      <a:pt x="31769" y="294327"/>
                      <a:pt x="29629" y="294565"/>
                      <a:pt x="27727" y="294565"/>
                    </a:cubicBezTo>
                    <a:cubicBezTo>
                      <a:pt x="20120" y="294565"/>
                      <a:pt x="12987" y="291474"/>
                      <a:pt x="7757" y="286006"/>
                    </a:cubicBezTo>
                    <a:cubicBezTo>
                      <a:pt x="1100" y="279111"/>
                      <a:pt x="-1515" y="269126"/>
                      <a:pt x="862" y="259854"/>
                    </a:cubicBezTo>
                    <a:cubicBezTo>
                      <a:pt x="22735" y="175931"/>
                      <a:pt x="53404" y="93671"/>
                      <a:pt x="91681" y="15453"/>
                    </a:cubicBezTo>
                    <a:cubicBezTo>
                      <a:pt x="96435" y="5944"/>
                      <a:pt x="105945" y="0"/>
                      <a:pt x="116644" y="0"/>
                    </a:cubicBezTo>
                    <a:cubicBezTo>
                      <a:pt x="127342" y="0"/>
                      <a:pt x="136852" y="5944"/>
                      <a:pt x="141607" y="15691"/>
                    </a:cubicBezTo>
                    <a:lnTo>
                      <a:pt x="165857" y="65380"/>
                    </a:lnTo>
                    <a:cubicBezTo>
                      <a:pt x="219349" y="42794"/>
                      <a:pt x="273317" y="30907"/>
                      <a:pt x="327285" y="30907"/>
                    </a:cubicBezTo>
                    <a:cubicBezTo>
                      <a:pt x="381253" y="30907"/>
                      <a:pt x="374596" y="33284"/>
                      <a:pt x="397657" y="37801"/>
                    </a:cubicBezTo>
                    <a:cubicBezTo>
                      <a:pt x="519144" y="62051"/>
                      <a:pt x="618521" y="154058"/>
                      <a:pt x="645149" y="266511"/>
                    </a:cubicBezTo>
                    <a:cubicBezTo>
                      <a:pt x="668685" y="366601"/>
                      <a:pt x="633737" y="477865"/>
                      <a:pt x="556232" y="550140"/>
                    </a:cubicBezTo>
                    <a:cubicBezTo>
                      <a:pt x="497272" y="605296"/>
                      <a:pt x="415250" y="636916"/>
                      <a:pt x="331089" y="636916"/>
                    </a:cubicBezTo>
                    <a:close/>
                    <a:moveTo>
                      <a:pt x="57683" y="473111"/>
                    </a:moveTo>
                    <a:cubicBezTo>
                      <a:pt x="113078" y="545147"/>
                      <a:pt x="193673" y="594122"/>
                      <a:pt x="278310" y="608149"/>
                    </a:cubicBezTo>
                    <a:cubicBezTo>
                      <a:pt x="295665" y="611002"/>
                      <a:pt x="313258" y="612429"/>
                      <a:pt x="330613" y="612429"/>
                    </a:cubicBezTo>
                    <a:cubicBezTo>
                      <a:pt x="408593" y="612429"/>
                      <a:pt x="484671" y="583186"/>
                      <a:pt x="539353" y="532309"/>
                    </a:cubicBezTo>
                    <a:cubicBezTo>
                      <a:pt x="610676" y="465741"/>
                      <a:pt x="643009" y="363511"/>
                      <a:pt x="621374" y="271741"/>
                    </a:cubicBezTo>
                    <a:cubicBezTo>
                      <a:pt x="596887" y="168085"/>
                      <a:pt x="505117" y="83448"/>
                      <a:pt x="392664" y="61100"/>
                    </a:cubicBezTo>
                    <a:cubicBezTo>
                      <a:pt x="371268" y="56821"/>
                      <a:pt x="349157" y="54681"/>
                      <a:pt x="327047" y="54681"/>
                    </a:cubicBezTo>
                    <a:cubicBezTo>
                      <a:pt x="272604" y="54681"/>
                      <a:pt x="218398" y="67282"/>
                      <a:pt x="165381" y="92245"/>
                    </a:cubicBezTo>
                    <a:lnTo>
                      <a:pt x="153970" y="97713"/>
                    </a:lnTo>
                    <a:lnTo>
                      <a:pt x="119734" y="25676"/>
                    </a:lnTo>
                    <a:cubicBezTo>
                      <a:pt x="119021" y="24250"/>
                      <a:pt x="117832" y="23774"/>
                      <a:pt x="116406" y="23774"/>
                    </a:cubicBezTo>
                    <a:cubicBezTo>
                      <a:pt x="114980" y="23774"/>
                      <a:pt x="113791" y="24488"/>
                      <a:pt x="113078" y="25914"/>
                    </a:cubicBezTo>
                    <a:cubicBezTo>
                      <a:pt x="75514" y="102705"/>
                      <a:pt x="45558" y="183301"/>
                      <a:pt x="23924" y="265798"/>
                    </a:cubicBezTo>
                    <a:cubicBezTo>
                      <a:pt x="23686" y="266987"/>
                      <a:pt x="23924" y="268413"/>
                      <a:pt x="24875" y="269126"/>
                    </a:cubicBezTo>
                    <a:lnTo>
                      <a:pt x="24875" y="269126"/>
                    </a:lnTo>
                    <a:cubicBezTo>
                      <a:pt x="24875" y="269126"/>
                      <a:pt x="27252" y="270315"/>
                      <a:pt x="27252" y="270315"/>
                    </a:cubicBezTo>
                    <a:lnTo>
                      <a:pt x="213881" y="229898"/>
                    </a:lnTo>
                    <a:cubicBezTo>
                      <a:pt x="215307" y="229661"/>
                      <a:pt x="216021" y="228472"/>
                      <a:pt x="216258" y="227997"/>
                    </a:cubicBezTo>
                    <a:cubicBezTo>
                      <a:pt x="216734" y="226808"/>
                      <a:pt x="216734" y="225857"/>
                      <a:pt x="216258" y="224906"/>
                    </a:cubicBezTo>
                    <a:lnTo>
                      <a:pt x="182261" y="155247"/>
                    </a:lnTo>
                    <a:lnTo>
                      <a:pt x="193673" y="150730"/>
                    </a:lnTo>
                    <a:cubicBezTo>
                      <a:pt x="237180" y="130521"/>
                      <a:pt x="283778" y="119823"/>
                      <a:pt x="328236" y="119823"/>
                    </a:cubicBezTo>
                    <a:cubicBezTo>
                      <a:pt x="372694" y="119823"/>
                      <a:pt x="362946" y="121487"/>
                      <a:pt x="379113" y="124816"/>
                    </a:cubicBezTo>
                    <a:cubicBezTo>
                      <a:pt x="465652" y="141933"/>
                      <a:pt x="538877" y="208739"/>
                      <a:pt x="557421" y="286719"/>
                    </a:cubicBezTo>
                    <a:cubicBezTo>
                      <a:pt x="573588" y="355190"/>
                      <a:pt x="548149" y="434834"/>
                      <a:pt x="494419" y="484998"/>
                    </a:cubicBezTo>
                    <a:cubicBezTo>
                      <a:pt x="451625" y="524701"/>
                      <a:pt x="391238" y="547524"/>
                      <a:pt x="328711" y="547524"/>
                    </a:cubicBezTo>
                    <a:cubicBezTo>
                      <a:pt x="314922" y="547524"/>
                      <a:pt x="301371" y="546336"/>
                      <a:pt x="287819" y="544196"/>
                    </a:cubicBezTo>
                    <a:cubicBezTo>
                      <a:pt x="219825" y="533022"/>
                      <a:pt x="154445" y="493557"/>
                      <a:pt x="108798" y="435785"/>
                    </a:cubicBezTo>
                    <a:lnTo>
                      <a:pt x="108323" y="435309"/>
                    </a:lnTo>
                    <a:lnTo>
                      <a:pt x="56494" y="473348"/>
                    </a:lnTo>
                    <a:close/>
                  </a:path>
                </a:pathLst>
              </a:custGeom>
              <a:solidFill>
                <a:schemeClr val="tx1"/>
              </a:solidFill>
              <a:ln w="0" cap="flat">
                <a:solidFill>
                  <a:schemeClr val="tx1"/>
                </a:solidFill>
                <a:prstDash val="solid"/>
                <a:miter/>
              </a:ln>
            </p:spPr>
            <p:txBody>
              <a:bodyPr rtlCol="0" anchor="ctr"/>
              <a:lstStyle/>
              <a:p>
                <a:endParaRPr lang="en-US"/>
              </a:p>
            </p:txBody>
          </p:sp>
        </p:grpSp>
      </p:grpSp>
      <p:sp>
        <p:nvSpPr>
          <p:cNvPr id="20" name="Slide Number Placeholder 5">
            <a:extLst>
              <a:ext uri="{FF2B5EF4-FFF2-40B4-BE49-F238E27FC236}">
                <a16:creationId xmlns:a16="http://schemas.microsoft.com/office/drawing/2014/main" id="{7F5661E2-2332-5943-9314-C7C94CBB94DA}"/>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178000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4E959-E27E-AD85-C162-A3360886D13E}"/>
              </a:ext>
            </a:extLst>
          </p:cNvPr>
          <p:cNvSpPr>
            <a:spLocks noGrp="1"/>
          </p:cNvSpPr>
          <p:nvPr>
            <p:ph type="title"/>
          </p:nvPr>
        </p:nvSpPr>
        <p:spPr/>
        <p:txBody>
          <a:bodyPr/>
          <a:lstStyle/>
          <a:p>
            <a:r>
              <a:rPr lang="en-US" dirty="0"/>
              <a:t>Life Insurance | </a:t>
            </a:r>
            <a:r>
              <a:rPr lang="en-US" b="1" dirty="0"/>
              <a:t>Future Benefit </a:t>
            </a:r>
            <a:r>
              <a:rPr lang="en-US" dirty="0"/>
              <a:t>Strategy</a:t>
            </a:r>
          </a:p>
        </p:txBody>
      </p:sp>
      <p:sp>
        <p:nvSpPr>
          <p:cNvPr id="3" name="Slide Number Placeholder 2">
            <a:extLst>
              <a:ext uri="{FF2B5EF4-FFF2-40B4-BE49-F238E27FC236}">
                <a16:creationId xmlns:a16="http://schemas.microsoft.com/office/drawing/2014/main" id="{053F638E-B8BA-6CD7-A7C5-B407018E9316}"/>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24</a:t>
            </a:fld>
            <a:endParaRPr lang="en-US" dirty="0">
              <a:latin typeface="Aptos Light" panose="020B0004020202020204" pitchFamily="34" charset="0"/>
            </a:endParaRPr>
          </a:p>
        </p:txBody>
      </p:sp>
      <p:sp>
        <p:nvSpPr>
          <p:cNvPr id="4" name="Text Placeholder 3">
            <a:extLst>
              <a:ext uri="{FF2B5EF4-FFF2-40B4-BE49-F238E27FC236}">
                <a16:creationId xmlns:a16="http://schemas.microsoft.com/office/drawing/2014/main" id="{5C2B99FA-B2A1-0791-36DB-C5FD16077D75}"/>
              </a:ext>
            </a:extLst>
          </p:cNvPr>
          <p:cNvSpPr>
            <a:spLocks noGrp="1"/>
          </p:cNvSpPr>
          <p:nvPr>
            <p:ph type="body" sz="quarter" idx="11"/>
          </p:nvPr>
        </p:nvSpPr>
        <p:spPr/>
        <p:txBody>
          <a:bodyPr>
            <a:normAutofit lnSpcReduction="10000"/>
          </a:bodyPr>
          <a:lstStyle/>
          <a:p>
            <a:r>
              <a:rPr lang="en-US" b="1" dirty="0"/>
              <a:t>How it Works</a:t>
            </a:r>
          </a:p>
        </p:txBody>
      </p:sp>
      <p:grpSp>
        <p:nvGrpSpPr>
          <p:cNvPr id="5" name="Group 4">
            <a:extLst>
              <a:ext uri="{FF2B5EF4-FFF2-40B4-BE49-F238E27FC236}">
                <a16:creationId xmlns:a16="http://schemas.microsoft.com/office/drawing/2014/main" id="{88FFD008-064D-09D0-4909-75CD52817DE2}"/>
              </a:ext>
            </a:extLst>
          </p:cNvPr>
          <p:cNvGrpSpPr>
            <a:grpSpLocks noChangeAspect="1"/>
          </p:cNvGrpSpPr>
          <p:nvPr/>
        </p:nvGrpSpPr>
        <p:grpSpPr>
          <a:xfrm>
            <a:off x="2072972" y="2336032"/>
            <a:ext cx="1410344" cy="1410344"/>
            <a:chOff x="6430711" y="2164069"/>
            <a:chExt cx="757690" cy="757690"/>
          </a:xfrm>
        </p:grpSpPr>
        <p:sp>
          <p:nvSpPr>
            <p:cNvPr id="6" name="Freeform: Shape 5">
              <a:extLst>
                <a:ext uri="{FF2B5EF4-FFF2-40B4-BE49-F238E27FC236}">
                  <a16:creationId xmlns:a16="http://schemas.microsoft.com/office/drawing/2014/main" id="{3CEB175D-B8D8-2D96-1098-D325D73333D9}"/>
                </a:ext>
              </a:extLst>
            </p:cNvPr>
            <p:cNvSpPr/>
            <p:nvPr/>
          </p:nvSpPr>
          <p:spPr>
            <a:xfrm>
              <a:off x="6489434"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2F2F2BF8-BE15-0CE0-7872-528B769F9EAE}"/>
                </a:ext>
              </a:extLst>
            </p:cNvPr>
            <p:cNvSpPr/>
            <p:nvPr/>
          </p:nvSpPr>
          <p:spPr>
            <a:xfrm>
              <a:off x="6604026"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29A1F51E-E7B1-E44C-3F4C-ED6EC762EB7A}"/>
                </a:ext>
              </a:extLst>
            </p:cNvPr>
            <p:cNvSpPr/>
            <p:nvPr/>
          </p:nvSpPr>
          <p:spPr>
            <a:xfrm>
              <a:off x="6718857"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453ABADA-327D-5D4A-3F54-D8D54C6AB759}"/>
                </a:ext>
              </a:extLst>
            </p:cNvPr>
            <p:cNvSpPr/>
            <p:nvPr/>
          </p:nvSpPr>
          <p:spPr>
            <a:xfrm>
              <a:off x="6833449"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D5B77BF7-F57C-9076-B567-D11CE7DA8C88}"/>
                </a:ext>
              </a:extLst>
            </p:cNvPr>
            <p:cNvSpPr/>
            <p:nvPr/>
          </p:nvSpPr>
          <p:spPr>
            <a:xfrm>
              <a:off x="6489434"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9524986-4081-BC59-8251-6D9E34929562}"/>
                </a:ext>
              </a:extLst>
            </p:cNvPr>
            <p:cNvSpPr/>
            <p:nvPr/>
          </p:nvSpPr>
          <p:spPr>
            <a:xfrm>
              <a:off x="6604026"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632348A-46F5-5CDC-9EB6-BDDA4F62B0E1}"/>
                </a:ext>
              </a:extLst>
            </p:cNvPr>
            <p:cNvSpPr/>
            <p:nvPr/>
          </p:nvSpPr>
          <p:spPr>
            <a:xfrm>
              <a:off x="6718857"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EE70468-3988-27F4-CBBF-13A11375627B}"/>
                </a:ext>
              </a:extLst>
            </p:cNvPr>
            <p:cNvSpPr/>
            <p:nvPr/>
          </p:nvSpPr>
          <p:spPr>
            <a:xfrm>
              <a:off x="6833449"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0F9D1706-C671-5921-D85D-3A5391D3BB73}"/>
                </a:ext>
              </a:extLst>
            </p:cNvPr>
            <p:cNvSpPr/>
            <p:nvPr/>
          </p:nvSpPr>
          <p:spPr>
            <a:xfrm>
              <a:off x="6489434"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EB84C0B6-D55D-6924-B67D-4772222CDAD6}"/>
                </a:ext>
              </a:extLst>
            </p:cNvPr>
            <p:cNvSpPr/>
            <p:nvPr/>
          </p:nvSpPr>
          <p:spPr>
            <a:xfrm>
              <a:off x="6604026"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537"/>
                  </a:lnTo>
                  <a:lnTo>
                    <a:pt x="23774" y="23537"/>
                  </a:lnTo>
                  <a:lnTo>
                    <a:pt x="23774" y="54681"/>
                  </a:lnTo>
                  <a:close/>
                </a:path>
              </a:pathLst>
            </a:custGeom>
            <a:solidFill>
              <a:schemeClr val="accent1"/>
            </a:solidFill>
            <a:ln w="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F3F6C979-EE31-AE26-BCA1-B68D6C692A03}"/>
                </a:ext>
              </a:extLst>
            </p:cNvPr>
            <p:cNvSpPr/>
            <p:nvPr/>
          </p:nvSpPr>
          <p:spPr>
            <a:xfrm>
              <a:off x="6718857"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F4D8BD2-4225-D822-327F-ECCACB9AA3F5}"/>
                </a:ext>
              </a:extLst>
            </p:cNvPr>
            <p:cNvSpPr/>
            <p:nvPr/>
          </p:nvSpPr>
          <p:spPr>
            <a:xfrm>
              <a:off x="6833449"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0D5D9AB-63DD-E8C2-E8EF-C88E53C2EA3E}"/>
                </a:ext>
              </a:extLst>
            </p:cNvPr>
            <p:cNvSpPr/>
            <p:nvPr/>
          </p:nvSpPr>
          <p:spPr>
            <a:xfrm>
              <a:off x="6489434"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757AB9F-8028-A611-2DB0-B261E891B581}"/>
                </a:ext>
              </a:extLst>
            </p:cNvPr>
            <p:cNvSpPr/>
            <p:nvPr/>
          </p:nvSpPr>
          <p:spPr>
            <a:xfrm>
              <a:off x="6604026"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299 h 78455"/>
                <a:gd name="connsiteX8" fmla="*/ 23774 w 78455"/>
                <a:gd name="connsiteY8" fmla="*/ 23299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299"/>
                  </a:lnTo>
                  <a:lnTo>
                    <a:pt x="23774" y="23299"/>
                  </a:lnTo>
                  <a:lnTo>
                    <a:pt x="23774" y="54681"/>
                  </a:lnTo>
                  <a:close/>
                </a:path>
              </a:pathLst>
            </a:custGeom>
            <a:solidFill>
              <a:schemeClr val="accent1"/>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D95EF10C-8BE8-3BDF-7555-A5496FEB8FFB}"/>
                </a:ext>
              </a:extLst>
            </p:cNvPr>
            <p:cNvSpPr/>
            <p:nvPr/>
          </p:nvSpPr>
          <p:spPr>
            <a:xfrm>
              <a:off x="6718857"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56B7700-09BE-52ED-070E-122FE5FCE454}"/>
                </a:ext>
              </a:extLst>
            </p:cNvPr>
            <p:cNvSpPr/>
            <p:nvPr/>
          </p:nvSpPr>
          <p:spPr>
            <a:xfrm>
              <a:off x="6833449"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A63C212-8448-4951-C20C-0F3E1FD763F6}"/>
                </a:ext>
              </a:extLst>
            </p:cNvPr>
            <p:cNvSpPr/>
            <p:nvPr/>
          </p:nvSpPr>
          <p:spPr>
            <a:xfrm>
              <a:off x="7028399" y="2359019"/>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ABB5D2A-F1B1-0036-F4AC-C1CECC125929}"/>
                </a:ext>
              </a:extLst>
            </p:cNvPr>
            <p:cNvSpPr/>
            <p:nvPr/>
          </p:nvSpPr>
          <p:spPr>
            <a:xfrm>
              <a:off x="7028399" y="2503567"/>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91A94377-3ECC-5307-DB57-6C946A6415EC}"/>
                </a:ext>
              </a:extLst>
            </p:cNvPr>
            <p:cNvSpPr/>
            <p:nvPr/>
          </p:nvSpPr>
          <p:spPr>
            <a:xfrm>
              <a:off x="7028399" y="264811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C141BB1-0E33-CC85-686E-56E7822E08EB}"/>
                </a:ext>
              </a:extLst>
            </p:cNvPr>
            <p:cNvSpPr/>
            <p:nvPr/>
          </p:nvSpPr>
          <p:spPr>
            <a:xfrm>
              <a:off x="7028399" y="279266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5157 w 78455"/>
                <a:gd name="connsiteY6" fmla="*/ 54681 h 78455"/>
                <a:gd name="connsiteX7" fmla="*/ 55157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5157" y="54681"/>
                  </a:lnTo>
                  <a:lnTo>
                    <a:pt x="55157" y="23537"/>
                  </a:lnTo>
                  <a:lnTo>
                    <a:pt x="23774" y="23537"/>
                  </a:lnTo>
                  <a:lnTo>
                    <a:pt x="23774" y="54681"/>
                  </a:lnTo>
                  <a:close/>
                </a:path>
              </a:pathLst>
            </a:custGeom>
            <a:solidFill>
              <a:schemeClr val="accent1"/>
            </a:solidFill>
            <a:ln w="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7F39A05-5763-BEA1-03FA-60A0F509CF80}"/>
                </a:ext>
              </a:extLst>
            </p:cNvPr>
            <p:cNvSpPr/>
            <p:nvPr/>
          </p:nvSpPr>
          <p:spPr>
            <a:xfrm>
              <a:off x="6430711" y="2164069"/>
              <a:ext cx="757690" cy="757690"/>
            </a:xfrm>
            <a:custGeom>
              <a:avLst/>
              <a:gdLst>
                <a:gd name="connsiteX0" fmla="*/ 0 w 757690"/>
                <a:gd name="connsiteY0" fmla="*/ 757452 h 757690"/>
                <a:gd name="connsiteX1" fmla="*/ 0 w 757690"/>
                <a:gd name="connsiteY1" fmla="*/ 0 h 757690"/>
                <a:gd name="connsiteX2" fmla="*/ 540154 w 757690"/>
                <a:gd name="connsiteY2" fmla="*/ 0 h 757690"/>
                <a:gd name="connsiteX3" fmla="*/ 540154 w 757690"/>
                <a:gd name="connsiteY3" fmla="*/ 135990 h 757690"/>
                <a:gd name="connsiteX4" fmla="*/ 757690 w 757690"/>
                <a:gd name="connsiteY4" fmla="*/ 135990 h 757690"/>
                <a:gd name="connsiteX5" fmla="*/ 757690 w 757690"/>
                <a:gd name="connsiteY5" fmla="*/ 757690 h 757690"/>
                <a:gd name="connsiteX6" fmla="*/ 0 w 757690"/>
                <a:gd name="connsiteY6" fmla="*/ 757690 h 757690"/>
                <a:gd name="connsiteX7" fmla="*/ 540154 w 757690"/>
                <a:gd name="connsiteY7" fmla="*/ 733916 h 757690"/>
                <a:gd name="connsiteX8" fmla="*/ 733916 w 757690"/>
                <a:gd name="connsiteY8" fmla="*/ 733916 h 757690"/>
                <a:gd name="connsiteX9" fmla="*/ 733916 w 757690"/>
                <a:gd name="connsiteY9" fmla="*/ 159526 h 757690"/>
                <a:gd name="connsiteX10" fmla="*/ 540154 w 757690"/>
                <a:gd name="connsiteY10" fmla="*/ 159526 h 757690"/>
                <a:gd name="connsiteX11" fmla="*/ 540154 w 757690"/>
                <a:gd name="connsiteY11" fmla="*/ 733916 h 757690"/>
                <a:gd name="connsiteX12" fmla="*/ 334030 w 757690"/>
                <a:gd name="connsiteY12" fmla="*/ 733916 h 757690"/>
                <a:gd name="connsiteX13" fmla="*/ 516618 w 757690"/>
                <a:gd name="connsiteY13" fmla="*/ 733916 h 757690"/>
                <a:gd name="connsiteX14" fmla="*/ 516618 w 757690"/>
                <a:gd name="connsiteY14" fmla="*/ 23537 h 757690"/>
                <a:gd name="connsiteX15" fmla="*/ 23537 w 757690"/>
                <a:gd name="connsiteY15" fmla="*/ 23537 h 757690"/>
                <a:gd name="connsiteX16" fmla="*/ 23537 w 757690"/>
                <a:gd name="connsiteY16" fmla="*/ 733916 h 757690"/>
                <a:gd name="connsiteX17" fmla="*/ 205886 w 757690"/>
                <a:gd name="connsiteY17" fmla="*/ 733916 h 757690"/>
                <a:gd name="connsiteX18" fmla="*/ 205886 w 757690"/>
                <a:gd name="connsiteY18" fmla="*/ 582235 h 757690"/>
                <a:gd name="connsiteX19" fmla="*/ 333793 w 757690"/>
                <a:gd name="connsiteY19" fmla="*/ 582235 h 757690"/>
                <a:gd name="connsiteX20" fmla="*/ 333793 w 757690"/>
                <a:gd name="connsiteY20" fmla="*/ 733916 h 757690"/>
                <a:gd name="connsiteX21" fmla="*/ 229661 w 757690"/>
                <a:gd name="connsiteY21" fmla="*/ 733916 h 757690"/>
                <a:gd name="connsiteX22" fmla="*/ 310494 w 757690"/>
                <a:gd name="connsiteY22" fmla="*/ 733916 h 757690"/>
                <a:gd name="connsiteX23" fmla="*/ 310494 w 757690"/>
                <a:gd name="connsiteY23" fmla="*/ 606010 h 757690"/>
                <a:gd name="connsiteX24" fmla="*/ 229661 w 757690"/>
                <a:gd name="connsiteY24" fmla="*/ 606010 h 757690"/>
                <a:gd name="connsiteX25" fmla="*/ 229661 w 757690"/>
                <a:gd name="connsiteY25" fmla="*/ 733916 h 7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7690" h="757690">
                  <a:moveTo>
                    <a:pt x="0" y="757452"/>
                  </a:moveTo>
                  <a:lnTo>
                    <a:pt x="0" y="0"/>
                  </a:lnTo>
                  <a:lnTo>
                    <a:pt x="540154" y="0"/>
                  </a:lnTo>
                  <a:lnTo>
                    <a:pt x="540154" y="135990"/>
                  </a:lnTo>
                  <a:lnTo>
                    <a:pt x="757690" y="135990"/>
                  </a:lnTo>
                  <a:lnTo>
                    <a:pt x="757690" y="757690"/>
                  </a:lnTo>
                  <a:lnTo>
                    <a:pt x="0" y="757690"/>
                  </a:lnTo>
                  <a:close/>
                  <a:moveTo>
                    <a:pt x="540154" y="733916"/>
                  </a:moveTo>
                  <a:lnTo>
                    <a:pt x="733916" y="733916"/>
                  </a:lnTo>
                  <a:lnTo>
                    <a:pt x="733916" y="159526"/>
                  </a:lnTo>
                  <a:lnTo>
                    <a:pt x="540154" y="159526"/>
                  </a:lnTo>
                  <a:lnTo>
                    <a:pt x="540154" y="733916"/>
                  </a:lnTo>
                  <a:close/>
                  <a:moveTo>
                    <a:pt x="334030" y="733916"/>
                  </a:moveTo>
                  <a:lnTo>
                    <a:pt x="516618" y="733916"/>
                  </a:lnTo>
                  <a:lnTo>
                    <a:pt x="516618" y="23537"/>
                  </a:lnTo>
                  <a:lnTo>
                    <a:pt x="23537" y="23537"/>
                  </a:lnTo>
                  <a:lnTo>
                    <a:pt x="23537" y="733916"/>
                  </a:lnTo>
                  <a:lnTo>
                    <a:pt x="205886" y="733916"/>
                  </a:lnTo>
                  <a:lnTo>
                    <a:pt x="205886" y="582235"/>
                  </a:lnTo>
                  <a:lnTo>
                    <a:pt x="333793" y="582235"/>
                  </a:lnTo>
                  <a:lnTo>
                    <a:pt x="333793" y="733916"/>
                  </a:lnTo>
                  <a:close/>
                  <a:moveTo>
                    <a:pt x="229661" y="733916"/>
                  </a:moveTo>
                  <a:lnTo>
                    <a:pt x="310494" y="733916"/>
                  </a:lnTo>
                  <a:lnTo>
                    <a:pt x="310494" y="606010"/>
                  </a:lnTo>
                  <a:lnTo>
                    <a:pt x="229661" y="606010"/>
                  </a:lnTo>
                  <a:lnTo>
                    <a:pt x="229661" y="733916"/>
                  </a:lnTo>
                  <a:close/>
                </a:path>
              </a:pathLst>
            </a:custGeom>
            <a:solidFill>
              <a:schemeClr val="accent1"/>
            </a:solidFill>
            <a:ln w="0" cap="flat">
              <a:noFill/>
              <a:prstDash val="solid"/>
              <a:miter/>
            </a:ln>
          </p:spPr>
          <p:txBody>
            <a:bodyPr rtlCol="0" anchor="ctr"/>
            <a:lstStyle/>
            <a:p>
              <a:endParaRPr lang="en-US"/>
            </a:p>
          </p:txBody>
        </p:sp>
      </p:grpSp>
      <p:sp>
        <p:nvSpPr>
          <p:cNvPr id="27" name="TextBox 26">
            <a:extLst>
              <a:ext uri="{FF2B5EF4-FFF2-40B4-BE49-F238E27FC236}">
                <a16:creationId xmlns:a16="http://schemas.microsoft.com/office/drawing/2014/main" id="{7E2C6854-473A-6254-CBF8-380FFB5F118B}"/>
              </a:ext>
            </a:extLst>
          </p:cNvPr>
          <p:cNvSpPr txBox="1"/>
          <p:nvPr/>
        </p:nvSpPr>
        <p:spPr>
          <a:xfrm>
            <a:off x="1482668" y="3747557"/>
            <a:ext cx="2590953" cy="369332"/>
          </a:xfrm>
          <a:prstGeom prst="rect">
            <a:avLst/>
          </a:prstGeom>
          <a:noFill/>
        </p:spPr>
        <p:txBody>
          <a:bodyPr wrap="square" rtlCol="0">
            <a:spAutoFit/>
          </a:bodyPr>
          <a:lstStyle/>
          <a:p>
            <a:pPr algn="ctr"/>
            <a:r>
              <a:rPr lang="en-US" b="1" dirty="0"/>
              <a:t>Innovations, Inc.</a:t>
            </a:r>
          </a:p>
        </p:txBody>
      </p:sp>
      <p:pic>
        <p:nvPicPr>
          <p:cNvPr id="28" name="Graphic 27">
            <a:extLst>
              <a:ext uri="{FF2B5EF4-FFF2-40B4-BE49-F238E27FC236}">
                <a16:creationId xmlns:a16="http://schemas.microsoft.com/office/drawing/2014/main" id="{B3DD40B6-1F1B-1E83-3B54-07463A76C0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7772" y="2406625"/>
            <a:ext cx="1644909" cy="1644909"/>
          </a:xfrm>
          <a:prstGeom prst="rect">
            <a:avLst/>
          </a:prstGeom>
        </p:spPr>
      </p:pic>
      <p:sp>
        <p:nvSpPr>
          <p:cNvPr id="29" name="TextBox 28">
            <a:extLst>
              <a:ext uri="{FF2B5EF4-FFF2-40B4-BE49-F238E27FC236}">
                <a16:creationId xmlns:a16="http://schemas.microsoft.com/office/drawing/2014/main" id="{20BD22EF-2245-1941-2222-3F9CCF95E243}"/>
              </a:ext>
            </a:extLst>
          </p:cNvPr>
          <p:cNvSpPr txBox="1"/>
          <p:nvPr/>
        </p:nvSpPr>
        <p:spPr>
          <a:xfrm>
            <a:off x="7028394" y="3728368"/>
            <a:ext cx="3463663" cy="646331"/>
          </a:xfrm>
          <a:prstGeom prst="rect">
            <a:avLst/>
          </a:prstGeom>
          <a:noFill/>
        </p:spPr>
        <p:txBody>
          <a:bodyPr wrap="square" rtlCol="0">
            <a:spAutoFit/>
          </a:bodyPr>
          <a:lstStyle/>
          <a:p>
            <a:pPr algn="ctr"/>
            <a:r>
              <a:rPr lang="en-US" b="1" dirty="0">
                <a:solidFill>
                  <a:srgbClr val="784790"/>
                </a:solidFill>
              </a:rPr>
              <a:t>Legal and</a:t>
            </a:r>
          </a:p>
          <a:p>
            <a:pPr algn="ctr"/>
            <a:r>
              <a:rPr lang="en-US" b="1" dirty="0">
                <a:solidFill>
                  <a:srgbClr val="784790"/>
                </a:solidFill>
              </a:rPr>
              <a:t>Compliance Officer</a:t>
            </a:r>
          </a:p>
        </p:txBody>
      </p:sp>
      <p:sp>
        <p:nvSpPr>
          <p:cNvPr id="30" name="Right Arrow 32">
            <a:extLst>
              <a:ext uri="{FF2B5EF4-FFF2-40B4-BE49-F238E27FC236}">
                <a16:creationId xmlns:a16="http://schemas.microsoft.com/office/drawing/2014/main" id="{745421DB-7993-FB8B-2F65-89B4373907AA}"/>
              </a:ext>
            </a:extLst>
          </p:cNvPr>
          <p:cNvSpPr/>
          <p:nvPr/>
        </p:nvSpPr>
        <p:spPr>
          <a:xfrm>
            <a:off x="4073621" y="2979568"/>
            <a:ext cx="3588513" cy="748800"/>
          </a:xfrm>
          <a:prstGeom prst="rightArrow">
            <a:avLst>
              <a:gd name="adj1" fmla="val 50000"/>
              <a:gd name="adj2" fmla="val 51923"/>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E3F3C"/>
                </a:solidFill>
                <a:effectLst/>
                <a:uLnTx/>
                <a:uFillTx/>
                <a:latin typeface="Aptos Narrow" panose="020B0004020202020204" pitchFamily="34" charset="0"/>
              </a:rPr>
              <a:t>Promise to Pay</a:t>
            </a:r>
          </a:p>
        </p:txBody>
      </p:sp>
      <p:sp>
        <p:nvSpPr>
          <p:cNvPr id="31" name="Right Arrow 32">
            <a:extLst>
              <a:ext uri="{FF2B5EF4-FFF2-40B4-BE49-F238E27FC236}">
                <a16:creationId xmlns:a16="http://schemas.microsoft.com/office/drawing/2014/main" id="{0F7761FF-30CE-FB75-09B8-6527234EA376}"/>
              </a:ext>
            </a:extLst>
          </p:cNvPr>
          <p:cNvSpPr/>
          <p:nvPr/>
        </p:nvSpPr>
        <p:spPr>
          <a:xfrm>
            <a:off x="4073621" y="2979568"/>
            <a:ext cx="3588513" cy="748800"/>
          </a:xfrm>
          <a:prstGeom prst="rightArrow">
            <a:avLst>
              <a:gd name="adj1" fmla="val 50000"/>
              <a:gd name="adj2" fmla="val 51923"/>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E3F3C"/>
                </a:solidFill>
                <a:effectLst/>
                <a:uLnTx/>
                <a:uFillTx/>
                <a:latin typeface="Aptos Narrow" panose="020B0004020202020204" pitchFamily="34" charset="0"/>
              </a:rPr>
              <a:t>Promise to Pay</a:t>
            </a:r>
          </a:p>
        </p:txBody>
      </p:sp>
    </p:spTree>
    <p:extLst>
      <p:ext uri="{BB962C8B-B14F-4D97-AF65-F5344CB8AC3E}">
        <p14:creationId xmlns:p14="http://schemas.microsoft.com/office/powerpoint/2010/main" val="381874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F341EFB-D03A-2E8A-8414-A22D7ED79F68}"/>
              </a:ext>
            </a:extLst>
          </p:cNvPr>
          <p:cNvSpPr/>
          <p:nvPr/>
        </p:nvSpPr>
        <p:spPr>
          <a:xfrm>
            <a:off x="8996826" y="1997935"/>
            <a:ext cx="2395728" cy="3932624"/>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tIns="274320" rtlCol="0" anchor="t"/>
          <a:lstStyle/>
          <a:p>
            <a:pPr algn="ctr"/>
            <a:r>
              <a:rPr lang="en-US" sz="2400" b="1" dirty="0">
                <a:solidFill>
                  <a:schemeClr val="tx1"/>
                </a:solidFill>
              </a:rPr>
              <a:t>Life </a:t>
            </a:r>
          </a:p>
          <a:p>
            <a:pPr algn="ctr"/>
            <a:r>
              <a:rPr lang="en-US" sz="2400" b="1" dirty="0">
                <a:solidFill>
                  <a:schemeClr val="tx1"/>
                </a:solidFill>
              </a:rPr>
              <a:t>Insurance</a:t>
            </a:r>
          </a:p>
        </p:txBody>
      </p:sp>
      <p:sp>
        <p:nvSpPr>
          <p:cNvPr id="17" name="Rectangle 16">
            <a:extLst>
              <a:ext uri="{FF2B5EF4-FFF2-40B4-BE49-F238E27FC236}">
                <a16:creationId xmlns:a16="http://schemas.microsoft.com/office/drawing/2014/main" id="{49BA383D-9D0B-63E9-B561-4F89685029B5}"/>
              </a:ext>
            </a:extLst>
          </p:cNvPr>
          <p:cNvSpPr/>
          <p:nvPr/>
        </p:nvSpPr>
        <p:spPr>
          <a:xfrm>
            <a:off x="6263172" y="1997935"/>
            <a:ext cx="2395728" cy="3932624"/>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tIns="274320" rtlCol="0" anchor="t"/>
          <a:lstStyle/>
          <a:p>
            <a:pPr algn="ctr"/>
            <a:r>
              <a:rPr lang="en-US" sz="2400" b="1" dirty="0">
                <a:solidFill>
                  <a:schemeClr val="tx1"/>
                </a:solidFill>
              </a:rPr>
              <a:t>Loan</a:t>
            </a:r>
          </a:p>
        </p:txBody>
      </p:sp>
      <p:sp>
        <p:nvSpPr>
          <p:cNvPr id="16" name="Rectangle 15">
            <a:extLst>
              <a:ext uri="{FF2B5EF4-FFF2-40B4-BE49-F238E27FC236}">
                <a16:creationId xmlns:a16="http://schemas.microsoft.com/office/drawing/2014/main" id="{2465DC51-96D8-C1DA-E349-13EEE63EEB21}"/>
              </a:ext>
            </a:extLst>
          </p:cNvPr>
          <p:cNvSpPr/>
          <p:nvPr/>
        </p:nvSpPr>
        <p:spPr>
          <a:xfrm>
            <a:off x="3529518" y="1997935"/>
            <a:ext cx="2395728" cy="3932624"/>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tIns="274320" rtlCol="0" anchor="t"/>
          <a:lstStyle/>
          <a:p>
            <a:pPr algn="ctr"/>
            <a:r>
              <a:rPr lang="en-US" sz="2400" b="1" dirty="0">
                <a:solidFill>
                  <a:schemeClr val="tx1"/>
                </a:solidFill>
              </a:rPr>
              <a:t>Sinking</a:t>
            </a:r>
          </a:p>
          <a:p>
            <a:pPr algn="ctr"/>
            <a:r>
              <a:rPr lang="en-US" sz="2400" b="1" dirty="0">
                <a:solidFill>
                  <a:schemeClr val="tx1"/>
                </a:solidFill>
              </a:rPr>
              <a:t>Fund</a:t>
            </a:r>
          </a:p>
        </p:txBody>
      </p:sp>
      <p:sp>
        <p:nvSpPr>
          <p:cNvPr id="15" name="Rectangle 14">
            <a:extLst>
              <a:ext uri="{FF2B5EF4-FFF2-40B4-BE49-F238E27FC236}">
                <a16:creationId xmlns:a16="http://schemas.microsoft.com/office/drawing/2014/main" id="{BE0A3FF1-CBC0-85B3-87F3-D4E0090E60B9}"/>
              </a:ext>
            </a:extLst>
          </p:cNvPr>
          <p:cNvSpPr/>
          <p:nvPr/>
        </p:nvSpPr>
        <p:spPr>
          <a:xfrm>
            <a:off x="795866" y="1997935"/>
            <a:ext cx="2395728" cy="3932624"/>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tIns="274320" rtlCol="0" anchor="t"/>
          <a:lstStyle/>
          <a:p>
            <a:pPr algn="ctr"/>
            <a:r>
              <a:rPr lang="en-US" sz="2400" b="1" dirty="0">
                <a:solidFill>
                  <a:schemeClr val="tx1"/>
                </a:solidFill>
              </a:rPr>
              <a:t>Company Profits</a:t>
            </a:r>
          </a:p>
        </p:txBody>
      </p:sp>
      <p:pic>
        <p:nvPicPr>
          <p:cNvPr id="4" name="Graphic 3">
            <a:extLst>
              <a:ext uri="{FF2B5EF4-FFF2-40B4-BE49-F238E27FC236}">
                <a16:creationId xmlns:a16="http://schemas.microsoft.com/office/drawing/2014/main" id="{60DA81A8-0F94-4DA0-A840-2D71E64BAFA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5703" y="3287102"/>
            <a:ext cx="1776053" cy="1776053"/>
          </a:xfrm>
          <a:prstGeom prst="rect">
            <a:avLst/>
          </a:prstGeom>
        </p:spPr>
      </p:pic>
      <p:pic>
        <p:nvPicPr>
          <p:cNvPr id="22" name="Graphic 21">
            <a:extLst>
              <a:ext uri="{FF2B5EF4-FFF2-40B4-BE49-F238E27FC236}">
                <a16:creationId xmlns:a16="http://schemas.microsoft.com/office/drawing/2014/main" id="{DBFF3F1C-687F-4F53-AD73-10EAB55736FC}"/>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70897" y="3362888"/>
            <a:ext cx="1624480" cy="1624480"/>
          </a:xfrm>
          <a:prstGeom prst="rect">
            <a:avLst/>
          </a:prstGeom>
        </p:spPr>
      </p:pic>
      <p:grpSp>
        <p:nvGrpSpPr>
          <p:cNvPr id="28" name="Group 27">
            <a:extLst>
              <a:ext uri="{FF2B5EF4-FFF2-40B4-BE49-F238E27FC236}">
                <a16:creationId xmlns:a16="http://schemas.microsoft.com/office/drawing/2014/main" id="{100E9BAC-87ED-5126-E9C6-31BCD8ADF122}"/>
              </a:ext>
            </a:extLst>
          </p:cNvPr>
          <p:cNvGrpSpPr>
            <a:grpSpLocks noChangeAspect="1"/>
          </p:cNvGrpSpPr>
          <p:nvPr/>
        </p:nvGrpSpPr>
        <p:grpSpPr>
          <a:xfrm>
            <a:off x="9494344" y="3375769"/>
            <a:ext cx="1400691" cy="1481755"/>
            <a:chOff x="2264220" y="795674"/>
            <a:chExt cx="751746" cy="795253"/>
          </a:xfrm>
        </p:grpSpPr>
        <p:sp>
          <p:nvSpPr>
            <p:cNvPr id="29" name="Freeform: Shape 355">
              <a:extLst>
                <a:ext uri="{FF2B5EF4-FFF2-40B4-BE49-F238E27FC236}">
                  <a16:creationId xmlns:a16="http://schemas.microsoft.com/office/drawing/2014/main" id="{15325620-9ED2-0DD5-F5CD-8495F08C3A56}"/>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solidFill>
              <a:schemeClr val="accent1"/>
            </a:solidFill>
            <a:ln w="0" cap="flat">
              <a:noFill/>
              <a:prstDash val="solid"/>
              <a:miter/>
            </a:ln>
          </p:spPr>
          <p:txBody>
            <a:bodyPr rtlCol="0" anchor="ctr"/>
            <a:lstStyle/>
            <a:p>
              <a:endParaRPr lang="en-US"/>
            </a:p>
          </p:txBody>
        </p:sp>
        <p:sp>
          <p:nvSpPr>
            <p:cNvPr id="30" name="Freeform: Shape 356">
              <a:extLst>
                <a:ext uri="{FF2B5EF4-FFF2-40B4-BE49-F238E27FC236}">
                  <a16:creationId xmlns:a16="http://schemas.microsoft.com/office/drawing/2014/main" id="{47154CDA-F998-B2BE-E0AF-74555D127170}"/>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solidFill>
              <a:schemeClr val="accent1"/>
            </a:solidFill>
            <a:ln w="0" cap="flat">
              <a:noFill/>
              <a:prstDash val="solid"/>
              <a:miter/>
            </a:ln>
          </p:spPr>
          <p:txBody>
            <a:bodyPr rtlCol="0" anchor="ctr"/>
            <a:lstStyle/>
            <a:p>
              <a:endParaRPr lang="en-US"/>
            </a:p>
          </p:txBody>
        </p:sp>
        <p:sp>
          <p:nvSpPr>
            <p:cNvPr id="31" name="Freeform: Shape 357">
              <a:extLst>
                <a:ext uri="{FF2B5EF4-FFF2-40B4-BE49-F238E27FC236}">
                  <a16:creationId xmlns:a16="http://schemas.microsoft.com/office/drawing/2014/main" id="{D5CDAA58-5823-58B4-9E21-B4399579ED45}"/>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solidFill>
              <a:schemeClr val="accent1"/>
            </a:solidFill>
            <a:ln w="0" cap="flat">
              <a:noFill/>
              <a:prstDash val="solid"/>
              <a:miter/>
            </a:ln>
          </p:spPr>
          <p:txBody>
            <a:bodyPr rtlCol="0" anchor="ctr"/>
            <a:lstStyle/>
            <a:p>
              <a:endParaRPr lang="en-US"/>
            </a:p>
          </p:txBody>
        </p:sp>
        <p:sp>
          <p:nvSpPr>
            <p:cNvPr id="32" name="Freeform: Shape 358">
              <a:extLst>
                <a:ext uri="{FF2B5EF4-FFF2-40B4-BE49-F238E27FC236}">
                  <a16:creationId xmlns:a16="http://schemas.microsoft.com/office/drawing/2014/main" id="{800A28BE-CD6A-5056-0252-CA6CF24642B4}"/>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solidFill>
              <a:schemeClr val="accent1"/>
            </a:solidFill>
            <a:ln w="0" cap="flat">
              <a:noFill/>
              <a:prstDash val="solid"/>
              <a:miter/>
            </a:ln>
          </p:spPr>
          <p:txBody>
            <a:bodyPr rtlCol="0" anchor="ctr"/>
            <a:lstStyle/>
            <a:p>
              <a:endParaRPr lang="en-US"/>
            </a:p>
          </p:txBody>
        </p:sp>
        <p:sp>
          <p:nvSpPr>
            <p:cNvPr id="33" name="Freeform: Shape 359">
              <a:extLst>
                <a:ext uri="{FF2B5EF4-FFF2-40B4-BE49-F238E27FC236}">
                  <a16:creationId xmlns:a16="http://schemas.microsoft.com/office/drawing/2014/main" id="{C6DF8A97-A8DC-56A1-59B0-58C44C5E29EA}"/>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solidFill>
              <a:schemeClr val="accent1"/>
            </a:solidFill>
            <a:ln w="0" cap="flat">
              <a:noFill/>
              <a:prstDash val="solid"/>
              <a:miter/>
            </a:ln>
          </p:spPr>
          <p:txBody>
            <a:bodyPr rtlCol="0" anchor="ctr"/>
            <a:lstStyle/>
            <a:p>
              <a:endParaRPr lang="en-US"/>
            </a:p>
          </p:txBody>
        </p:sp>
        <p:sp>
          <p:nvSpPr>
            <p:cNvPr id="34" name="Freeform: Shape 360">
              <a:extLst>
                <a:ext uri="{FF2B5EF4-FFF2-40B4-BE49-F238E27FC236}">
                  <a16:creationId xmlns:a16="http://schemas.microsoft.com/office/drawing/2014/main" id="{84A775E3-D870-DDC5-87E2-3CA1ECB1783C}"/>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solidFill>
              <a:schemeClr val="accent1"/>
            </a:solidFill>
            <a:ln w="0" cap="flat">
              <a:noFill/>
              <a:prstDash val="solid"/>
              <a:miter/>
            </a:ln>
          </p:spPr>
          <p:txBody>
            <a:bodyPr rtlCol="0" anchor="ctr"/>
            <a:lstStyle/>
            <a:p>
              <a:endParaRPr lang="en-US"/>
            </a:p>
          </p:txBody>
        </p:sp>
      </p:grpSp>
      <p:pic>
        <p:nvPicPr>
          <p:cNvPr id="8" name="Graphic 7">
            <a:extLst>
              <a:ext uri="{FF2B5EF4-FFF2-40B4-BE49-F238E27FC236}">
                <a16:creationId xmlns:a16="http://schemas.microsoft.com/office/drawing/2014/main" id="{AFB6CE5C-5504-46F9-9433-7407CE285A9E}"/>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785581" y="3094452"/>
            <a:ext cx="1908091" cy="1908091"/>
          </a:xfrm>
          <a:prstGeom prst="rect">
            <a:avLst/>
          </a:prstGeom>
        </p:spPr>
      </p:pic>
      <p:sp>
        <p:nvSpPr>
          <p:cNvPr id="41" name="Title 40">
            <a:extLst>
              <a:ext uri="{FF2B5EF4-FFF2-40B4-BE49-F238E27FC236}">
                <a16:creationId xmlns:a16="http://schemas.microsoft.com/office/drawing/2014/main" id="{98982D9B-38FC-C9BA-E365-1914F5FA5D79}"/>
              </a:ext>
            </a:extLst>
          </p:cNvPr>
          <p:cNvSpPr>
            <a:spLocks noGrp="1"/>
          </p:cNvSpPr>
          <p:nvPr>
            <p:ph type="title"/>
          </p:nvPr>
        </p:nvSpPr>
        <p:spPr/>
        <p:txBody>
          <a:bodyPr/>
          <a:lstStyle/>
          <a:p>
            <a:r>
              <a:rPr lang="en-US" dirty="0"/>
              <a:t>Planning for the </a:t>
            </a:r>
            <a:r>
              <a:rPr lang="en-US" b="1" dirty="0"/>
              <a:t>Future Payment Obligation</a:t>
            </a:r>
          </a:p>
        </p:txBody>
      </p:sp>
      <p:sp>
        <p:nvSpPr>
          <p:cNvPr id="45" name="Slide Number Placeholder 5">
            <a:extLst>
              <a:ext uri="{FF2B5EF4-FFF2-40B4-BE49-F238E27FC236}">
                <a16:creationId xmlns:a16="http://schemas.microsoft.com/office/drawing/2014/main" id="{7F45F391-6D9C-215C-8B43-D9BAD65A4400}"/>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407617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D7DB4-4B51-4A6C-5D1F-2225846CA4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590647-930B-39A6-C772-6D206A47AB64}"/>
              </a:ext>
            </a:extLst>
          </p:cNvPr>
          <p:cNvSpPr>
            <a:spLocks noGrp="1"/>
          </p:cNvSpPr>
          <p:nvPr>
            <p:ph type="title"/>
          </p:nvPr>
        </p:nvSpPr>
        <p:spPr/>
        <p:txBody>
          <a:bodyPr/>
          <a:lstStyle/>
          <a:p>
            <a:r>
              <a:rPr lang="en-US" dirty="0"/>
              <a:t>Life Insurance | </a:t>
            </a:r>
            <a:r>
              <a:rPr lang="en-US" b="1" dirty="0"/>
              <a:t>Future Benefit </a:t>
            </a:r>
            <a:r>
              <a:rPr lang="en-US" dirty="0"/>
              <a:t>Strategy</a:t>
            </a:r>
          </a:p>
        </p:txBody>
      </p:sp>
      <p:sp>
        <p:nvSpPr>
          <p:cNvPr id="3" name="Slide Number Placeholder 2">
            <a:extLst>
              <a:ext uri="{FF2B5EF4-FFF2-40B4-BE49-F238E27FC236}">
                <a16:creationId xmlns:a16="http://schemas.microsoft.com/office/drawing/2014/main" id="{567A4B4D-F2ED-5DA9-B75D-5532B560897C}"/>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26</a:t>
            </a:fld>
            <a:endParaRPr lang="en-US" dirty="0">
              <a:latin typeface="Aptos Light" panose="020B0004020202020204" pitchFamily="34" charset="0"/>
            </a:endParaRPr>
          </a:p>
        </p:txBody>
      </p:sp>
      <p:sp>
        <p:nvSpPr>
          <p:cNvPr id="4" name="Text Placeholder 3">
            <a:extLst>
              <a:ext uri="{FF2B5EF4-FFF2-40B4-BE49-F238E27FC236}">
                <a16:creationId xmlns:a16="http://schemas.microsoft.com/office/drawing/2014/main" id="{93846778-A1D9-E344-803C-E3A4C1E75BE0}"/>
              </a:ext>
            </a:extLst>
          </p:cNvPr>
          <p:cNvSpPr>
            <a:spLocks noGrp="1"/>
          </p:cNvSpPr>
          <p:nvPr>
            <p:ph type="body" sz="quarter" idx="11"/>
          </p:nvPr>
        </p:nvSpPr>
        <p:spPr/>
        <p:txBody>
          <a:bodyPr>
            <a:normAutofit lnSpcReduction="10000"/>
          </a:bodyPr>
          <a:lstStyle/>
          <a:p>
            <a:r>
              <a:rPr lang="en-US" b="1" dirty="0"/>
              <a:t>How it Works</a:t>
            </a:r>
          </a:p>
        </p:txBody>
      </p:sp>
      <p:grpSp>
        <p:nvGrpSpPr>
          <p:cNvPr id="5" name="Group 4">
            <a:extLst>
              <a:ext uri="{FF2B5EF4-FFF2-40B4-BE49-F238E27FC236}">
                <a16:creationId xmlns:a16="http://schemas.microsoft.com/office/drawing/2014/main" id="{F3638DDF-47C9-5E46-483B-BBE2E3589C1B}"/>
              </a:ext>
            </a:extLst>
          </p:cNvPr>
          <p:cNvGrpSpPr>
            <a:grpSpLocks noChangeAspect="1"/>
          </p:cNvGrpSpPr>
          <p:nvPr/>
        </p:nvGrpSpPr>
        <p:grpSpPr>
          <a:xfrm>
            <a:off x="2072972" y="2336032"/>
            <a:ext cx="1410344" cy="1410344"/>
            <a:chOff x="6430711" y="2164069"/>
            <a:chExt cx="757690" cy="757690"/>
          </a:xfrm>
        </p:grpSpPr>
        <p:sp>
          <p:nvSpPr>
            <p:cNvPr id="6" name="Freeform: Shape 5">
              <a:extLst>
                <a:ext uri="{FF2B5EF4-FFF2-40B4-BE49-F238E27FC236}">
                  <a16:creationId xmlns:a16="http://schemas.microsoft.com/office/drawing/2014/main" id="{ADE334FF-0D39-FA0C-2315-2D22BDF1A4DB}"/>
                </a:ext>
              </a:extLst>
            </p:cNvPr>
            <p:cNvSpPr/>
            <p:nvPr/>
          </p:nvSpPr>
          <p:spPr>
            <a:xfrm>
              <a:off x="6489434"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60C71656-AFE2-7DC1-33A3-9AE9EFD5DE63}"/>
                </a:ext>
              </a:extLst>
            </p:cNvPr>
            <p:cNvSpPr/>
            <p:nvPr/>
          </p:nvSpPr>
          <p:spPr>
            <a:xfrm>
              <a:off x="6604026"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8C79ED6-EE62-3875-0ACA-8BB6434B1C05}"/>
                </a:ext>
              </a:extLst>
            </p:cNvPr>
            <p:cNvSpPr/>
            <p:nvPr/>
          </p:nvSpPr>
          <p:spPr>
            <a:xfrm>
              <a:off x="6718857"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5F4D01F-3D85-241C-5FE9-72DA21CF451E}"/>
                </a:ext>
              </a:extLst>
            </p:cNvPr>
            <p:cNvSpPr/>
            <p:nvPr/>
          </p:nvSpPr>
          <p:spPr>
            <a:xfrm>
              <a:off x="6833449"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92886C4-B281-B7D5-4F71-FB99F4B782A2}"/>
                </a:ext>
              </a:extLst>
            </p:cNvPr>
            <p:cNvSpPr/>
            <p:nvPr/>
          </p:nvSpPr>
          <p:spPr>
            <a:xfrm>
              <a:off x="6489434"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FFB1593-E945-A0C1-48EC-25998E865910}"/>
                </a:ext>
              </a:extLst>
            </p:cNvPr>
            <p:cNvSpPr/>
            <p:nvPr/>
          </p:nvSpPr>
          <p:spPr>
            <a:xfrm>
              <a:off x="6604026"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2DE1D310-E128-A1C5-F04B-4E1F96C29BC7}"/>
                </a:ext>
              </a:extLst>
            </p:cNvPr>
            <p:cNvSpPr/>
            <p:nvPr/>
          </p:nvSpPr>
          <p:spPr>
            <a:xfrm>
              <a:off x="6718857"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C3C4BFB-58FB-A962-E980-7A3E20D76608}"/>
                </a:ext>
              </a:extLst>
            </p:cNvPr>
            <p:cNvSpPr/>
            <p:nvPr/>
          </p:nvSpPr>
          <p:spPr>
            <a:xfrm>
              <a:off x="6833449"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8B442C1A-75CD-B199-5F01-8A8F9868B4C1}"/>
                </a:ext>
              </a:extLst>
            </p:cNvPr>
            <p:cNvSpPr/>
            <p:nvPr/>
          </p:nvSpPr>
          <p:spPr>
            <a:xfrm>
              <a:off x="6489434"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5F5293EC-26A6-7588-27FC-BE73C4850AC0}"/>
                </a:ext>
              </a:extLst>
            </p:cNvPr>
            <p:cNvSpPr/>
            <p:nvPr/>
          </p:nvSpPr>
          <p:spPr>
            <a:xfrm>
              <a:off x="6604026"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537"/>
                  </a:lnTo>
                  <a:lnTo>
                    <a:pt x="23774" y="23537"/>
                  </a:lnTo>
                  <a:lnTo>
                    <a:pt x="23774" y="54681"/>
                  </a:lnTo>
                  <a:close/>
                </a:path>
              </a:pathLst>
            </a:custGeom>
            <a:solidFill>
              <a:schemeClr val="accent1"/>
            </a:solidFill>
            <a:ln w="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1A545FC-F952-699B-787B-D370C3AF780F}"/>
                </a:ext>
              </a:extLst>
            </p:cNvPr>
            <p:cNvSpPr/>
            <p:nvPr/>
          </p:nvSpPr>
          <p:spPr>
            <a:xfrm>
              <a:off x="6718857"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E5292D3-D56B-B943-4033-6CE2CE1837CA}"/>
                </a:ext>
              </a:extLst>
            </p:cNvPr>
            <p:cNvSpPr/>
            <p:nvPr/>
          </p:nvSpPr>
          <p:spPr>
            <a:xfrm>
              <a:off x="6833449"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537"/>
                  </a:lnTo>
                  <a:lnTo>
                    <a:pt x="23537" y="23537"/>
                  </a:lnTo>
                  <a:lnTo>
                    <a:pt x="23537" y="54681"/>
                  </a:lnTo>
                  <a:close/>
                </a:path>
              </a:pathLst>
            </a:custGeom>
            <a:solidFill>
              <a:schemeClr val="accent1"/>
            </a:solid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0992AB4D-69FB-965B-F78E-1DEF008D838E}"/>
                </a:ext>
              </a:extLst>
            </p:cNvPr>
            <p:cNvSpPr/>
            <p:nvPr/>
          </p:nvSpPr>
          <p:spPr>
            <a:xfrm>
              <a:off x="6489434"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AAA5980-7827-165F-9496-3C7605201F6C}"/>
                </a:ext>
              </a:extLst>
            </p:cNvPr>
            <p:cNvSpPr/>
            <p:nvPr/>
          </p:nvSpPr>
          <p:spPr>
            <a:xfrm>
              <a:off x="6604026"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299 h 78455"/>
                <a:gd name="connsiteX8" fmla="*/ 23774 w 78455"/>
                <a:gd name="connsiteY8" fmla="*/ 23299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299"/>
                  </a:lnTo>
                  <a:lnTo>
                    <a:pt x="23774" y="23299"/>
                  </a:lnTo>
                  <a:lnTo>
                    <a:pt x="23774" y="54681"/>
                  </a:lnTo>
                  <a:close/>
                </a:path>
              </a:pathLst>
            </a:custGeom>
            <a:solidFill>
              <a:schemeClr val="accent1"/>
            </a:solidFill>
            <a:ln w="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ECB724EC-4A43-0463-D8A6-9B4EBCDEB994}"/>
                </a:ext>
              </a:extLst>
            </p:cNvPr>
            <p:cNvSpPr/>
            <p:nvPr/>
          </p:nvSpPr>
          <p:spPr>
            <a:xfrm>
              <a:off x="6718857"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CFB365A-AFED-2E65-BE0D-7FAB6A107D87}"/>
                </a:ext>
              </a:extLst>
            </p:cNvPr>
            <p:cNvSpPr/>
            <p:nvPr/>
          </p:nvSpPr>
          <p:spPr>
            <a:xfrm>
              <a:off x="6833449"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299"/>
                  </a:lnTo>
                  <a:lnTo>
                    <a:pt x="23537" y="23299"/>
                  </a:lnTo>
                  <a:lnTo>
                    <a:pt x="23537" y="54681"/>
                  </a:lnTo>
                  <a:close/>
                </a:path>
              </a:pathLst>
            </a:custGeom>
            <a:solidFill>
              <a:schemeClr val="accent1"/>
            </a:solidFill>
            <a:ln w="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48DBB24-BD03-D2B6-CFD1-699C104EEB34}"/>
                </a:ext>
              </a:extLst>
            </p:cNvPr>
            <p:cNvSpPr/>
            <p:nvPr/>
          </p:nvSpPr>
          <p:spPr>
            <a:xfrm>
              <a:off x="7028399" y="2359019"/>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A165FE9-0981-B200-29EC-09E99A55BE5E}"/>
                </a:ext>
              </a:extLst>
            </p:cNvPr>
            <p:cNvSpPr/>
            <p:nvPr/>
          </p:nvSpPr>
          <p:spPr>
            <a:xfrm>
              <a:off x="7028399" y="2503567"/>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8C1404A1-57BA-78BC-E60F-91813D9F3CA5}"/>
                </a:ext>
              </a:extLst>
            </p:cNvPr>
            <p:cNvSpPr/>
            <p:nvPr/>
          </p:nvSpPr>
          <p:spPr>
            <a:xfrm>
              <a:off x="7028399" y="264811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A8BFC963-1534-FE5C-7F6C-D6A2F89685BF}"/>
                </a:ext>
              </a:extLst>
            </p:cNvPr>
            <p:cNvSpPr/>
            <p:nvPr/>
          </p:nvSpPr>
          <p:spPr>
            <a:xfrm>
              <a:off x="7028399" y="279266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5157 w 78455"/>
                <a:gd name="connsiteY6" fmla="*/ 54681 h 78455"/>
                <a:gd name="connsiteX7" fmla="*/ 55157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5157" y="54681"/>
                  </a:lnTo>
                  <a:lnTo>
                    <a:pt x="55157" y="23537"/>
                  </a:lnTo>
                  <a:lnTo>
                    <a:pt x="23774" y="23537"/>
                  </a:lnTo>
                  <a:lnTo>
                    <a:pt x="23774" y="54681"/>
                  </a:lnTo>
                  <a:close/>
                </a:path>
              </a:pathLst>
            </a:custGeom>
            <a:solidFill>
              <a:schemeClr val="accent1"/>
            </a:solidFill>
            <a:ln w="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60AC28BD-EF13-853B-1BB8-2C14119A699C}"/>
                </a:ext>
              </a:extLst>
            </p:cNvPr>
            <p:cNvSpPr/>
            <p:nvPr/>
          </p:nvSpPr>
          <p:spPr>
            <a:xfrm>
              <a:off x="6430711" y="2164069"/>
              <a:ext cx="757690" cy="757690"/>
            </a:xfrm>
            <a:custGeom>
              <a:avLst/>
              <a:gdLst>
                <a:gd name="connsiteX0" fmla="*/ 0 w 757690"/>
                <a:gd name="connsiteY0" fmla="*/ 757452 h 757690"/>
                <a:gd name="connsiteX1" fmla="*/ 0 w 757690"/>
                <a:gd name="connsiteY1" fmla="*/ 0 h 757690"/>
                <a:gd name="connsiteX2" fmla="*/ 540154 w 757690"/>
                <a:gd name="connsiteY2" fmla="*/ 0 h 757690"/>
                <a:gd name="connsiteX3" fmla="*/ 540154 w 757690"/>
                <a:gd name="connsiteY3" fmla="*/ 135990 h 757690"/>
                <a:gd name="connsiteX4" fmla="*/ 757690 w 757690"/>
                <a:gd name="connsiteY4" fmla="*/ 135990 h 757690"/>
                <a:gd name="connsiteX5" fmla="*/ 757690 w 757690"/>
                <a:gd name="connsiteY5" fmla="*/ 757690 h 757690"/>
                <a:gd name="connsiteX6" fmla="*/ 0 w 757690"/>
                <a:gd name="connsiteY6" fmla="*/ 757690 h 757690"/>
                <a:gd name="connsiteX7" fmla="*/ 540154 w 757690"/>
                <a:gd name="connsiteY7" fmla="*/ 733916 h 757690"/>
                <a:gd name="connsiteX8" fmla="*/ 733916 w 757690"/>
                <a:gd name="connsiteY8" fmla="*/ 733916 h 757690"/>
                <a:gd name="connsiteX9" fmla="*/ 733916 w 757690"/>
                <a:gd name="connsiteY9" fmla="*/ 159526 h 757690"/>
                <a:gd name="connsiteX10" fmla="*/ 540154 w 757690"/>
                <a:gd name="connsiteY10" fmla="*/ 159526 h 757690"/>
                <a:gd name="connsiteX11" fmla="*/ 540154 w 757690"/>
                <a:gd name="connsiteY11" fmla="*/ 733916 h 757690"/>
                <a:gd name="connsiteX12" fmla="*/ 334030 w 757690"/>
                <a:gd name="connsiteY12" fmla="*/ 733916 h 757690"/>
                <a:gd name="connsiteX13" fmla="*/ 516618 w 757690"/>
                <a:gd name="connsiteY13" fmla="*/ 733916 h 757690"/>
                <a:gd name="connsiteX14" fmla="*/ 516618 w 757690"/>
                <a:gd name="connsiteY14" fmla="*/ 23537 h 757690"/>
                <a:gd name="connsiteX15" fmla="*/ 23537 w 757690"/>
                <a:gd name="connsiteY15" fmla="*/ 23537 h 757690"/>
                <a:gd name="connsiteX16" fmla="*/ 23537 w 757690"/>
                <a:gd name="connsiteY16" fmla="*/ 733916 h 757690"/>
                <a:gd name="connsiteX17" fmla="*/ 205886 w 757690"/>
                <a:gd name="connsiteY17" fmla="*/ 733916 h 757690"/>
                <a:gd name="connsiteX18" fmla="*/ 205886 w 757690"/>
                <a:gd name="connsiteY18" fmla="*/ 582235 h 757690"/>
                <a:gd name="connsiteX19" fmla="*/ 333793 w 757690"/>
                <a:gd name="connsiteY19" fmla="*/ 582235 h 757690"/>
                <a:gd name="connsiteX20" fmla="*/ 333793 w 757690"/>
                <a:gd name="connsiteY20" fmla="*/ 733916 h 757690"/>
                <a:gd name="connsiteX21" fmla="*/ 229661 w 757690"/>
                <a:gd name="connsiteY21" fmla="*/ 733916 h 757690"/>
                <a:gd name="connsiteX22" fmla="*/ 310494 w 757690"/>
                <a:gd name="connsiteY22" fmla="*/ 733916 h 757690"/>
                <a:gd name="connsiteX23" fmla="*/ 310494 w 757690"/>
                <a:gd name="connsiteY23" fmla="*/ 606010 h 757690"/>
                <a:gd name="connsiteX24" fmla="*/ 229661 w 757690"/>
                <a:gd name="connsiteY24" fmla="*/ 606010 h 757690"/>
                <a:gd name="connsiteX25" fmla="*/ 229661 w 757690"/>
                <a:gd name="connsiteY25" fmla="*/ 733916 h 7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7690" h="757690">
                  <a:moveTo>
                    <a:pt x="0" y="757452"/>
                  </a:moveTo>
                  <a:lnTo>
                    <a:pt x="0" y="0"/>
                  </a:lnTo>
                  <a:lnTo>
                    <a:pt x="540154" y="0"/>
                  </a:lnTo>
                  <a:lnTo>
                    <a:pt x="540154" y="135990"/>
                  </a:lnTo>
                  <a:lnTo>
                    <a:pt x="757690" y="135990"/>
                  </a:lnTo>
                  <a:lnTo>
                    <a:pt x="757690" y="757690"/>
                  </a:lnTo>
                  <a:lnTo>
                    <a:pt x="0" y="757690"/>
                  </a:lnTo>
                  <a:close/>
                  <a:moveTo>
                    <a:pt x="540154" y="733916"/>
                  </a:moveTo>
                  <a:lnTo>
                    <a:pt x="733916" y="733916"/>
                  </a:lnTo>
                  <a:lnTo>
                    <a:pt x="733916" y="159526"/>
                  </a:lnTo>
                  <a:lnTo>
                    <a:pt x="540154" y="159526"/>
                  </a:lnTo>
                  <a:lnTo>
                    <a:pt x="540154" y="733916"/>
                  </a:lnTo>
                  <a:close/>
                  <a:moveTo>
                    <a:pt x="334030" y="733916"/>
                  </a:moveTo>
                  <a:lnTo>
                    <a:pt x="516618" y="733916"/>
                  </a:lnTo>
                  <a:lnTo>
                    <a:pt x="516618" y="23537"/>
                  </a:lnTo>
                  <a:lnTo>
                    <a:pt x="23537" y="23537"/>
                  </a:lnTo>
                  <a:lnTo>
                    <a:pt x="23537" y="733916"/>
                  </a:lnTo>
                  <a:lnTo>
                    <a:pt x="205886" y="733916"/>
                  </a:lnTo>
                  <a:lnTo>
                    <a:pt x="205886" y="582235"/>
                  </a:lnTo>
                  <a:lnTo>
                    <a:pt x="333793" y="582235"/>
                  </a:lnTo>
                  <a:lnTo>
                    <a:pt x="333793" y="733916"/>
                  </a:lnTo>
                  <a:close/>
                  <a:moveTo>
                    <a:pt x="229661" y="733916"/>
                  </a:moveTo>
                  <a:lnTo>
                    <a:pt x="310494" y="733916"/>
                  </a:lnTo>
                  <a:lnTo>
                    <a:pt x="310494" y="606010"/>
                  </a:lnTo>
                  <a:lnTo>
                    <a:pt x="229661" y="606010"/>
                  </a:lnTo>
                  <a:lnTo>
                    <a:pt x="229661" y="733916"/>
                  </a:lnTo>
                  <a:close/>
                </a:path>
              </a:pathLst>
            </a:custGeom>
            <a:solidFill>
              <a:schemeClr val="accent1"/>
            </a:solidFill>
            <a:ln w="0" cap="flat">
              <a:noFill/>
              <a:prstDash val="solid"/>
              <a:miter/>
            </a:ln>
          </p:spPr>
          <p:txBody>
            <a:bodyPr rtlCol="0" anchor="ctr"/>
            <a:lstStyle/>
            <a:p>
              <a:endParaRPr lang="en-US"/>
            </a:p>
          </p:txBody>
        </p:sp>
      </p:grpSp>
      <p:sp>
        <p:nvSpPr>
          <p:cNvPr id="27" name="TextBox 26">
            <a:extLst>
              <a:ext uri="{FF2B5EF4-FFF2-40B4-BE49-F238E27FC236}">
                <a16:creationId xmlns:a16="http://schemas.microsoft.com/office/drawing/2014/main" id="{D3295624-1D4D-F8B5-906B-A25A4B071830}"/>
              </a:ext>
            </a:extLst>
          </p:cNvPr>
          <p:cNvSpPr txBox="1"/>
          <p:nvPr/>
        </p:nvSpPr>
        <p:spPr>
          <a:xfrm>
            <a:off x="1482668" y="3773683"/>
            <a:ext cx="2590953" cy="369332"/>
          </a:xfrm>
          <a:prstGeom prst="rect">
            <a:avLst/>
          </a:prstGeom>
          <a:noFill/>
        </p:spPr>
        <p:txBody>
          <a:bodyPr wrap="square" rtlCol="0">
            <a:spAutoFit/>
          </a:bodyPr>
          <a:lstStyle/>
          <a:p>
            <a:pPr algn="ctr"/>
            <a:r>
              <a:rPr lang="en-US" b="1" dirty="0"/>
              <a:t>Innovations, Inc.</a:t>
            </a:r>
          </a:p>
        </p:txBody>
      </p:sp>
      <p:pic>
        <p:nvPicPr>
          <p:cNvPr id="28" name="Graphic 27">
            <a:extLst>
              <a:ext uri="{FF2B5EF4-FFF2-40B4-BE49-F238E27FC236}">
                <a16:creationId xmlns:a16="http://schemas.microsoft.com/office/drawing/2014/main" id="{82E91877-AEC3-5320-A7AC-8716085006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37772" y="2406625"/>
            <a:ext cx="1644909" cy="1644909"/>
          </a:xfrm>
          <a:prstGeom prst="rect">
            <a:avLst/>
          </a:prstGeom>
        </p:spPr>
      </p:pic>
      <p:sp>
        <p:nvSpPr>
          <p:cNvPr id="29" name="TextBox 28">
            <a:extLst>
              <a:ext uri="{FF2B5EF4-FFF2-40B4-BE49-F238E27FC236}">
                <a16:creationId xmlns:a16="http://schemas.microsoft.com/office/drawing/2014/main" id="{81F49C39-D21D-DDD0-4CB6-43D98BA27ACE}"/>
              </a:ext>
            </a:extLst>
          </p:cNvPr>
          <p:cNvSpPr txBox="1"/>
          <p:nvPr/>
        </p:nvSpPr>
        <p:spPr>
          <a:xfrm>
            <a:off x="7028394" y="3728368"/>
            <a:ext cx="3463663" cy="646331"/>
          </a:xfrm>
          <a:prstGeom prst="rect">
            <a:avLst/>
          </a:prstGeom>
          <a:noFill/>
        </p:spPr>
        <p:txBody>
          <a:bodyPr wrap="square" rtlCol="0">
            <a:spAutoFit/>
          </a:bodyPr>
          <a:lstStyle/>
          <a:p>
            <a:pPr algn="ctr"/>
            <a:r>
              <a:rPr lang="en-US" b="1" dirty="0">
                <a:solidFill>
                  <a:srgbClr val="784790"/>
                </a:solidFill>
              </a:rPr>
              <a:t>Legal and</a:t>
            </a:r>
          </a:p>
          <a:p>
            <a:pPr algn="ctr"/>
            <a:r>
              <a:rPr lang="en-US" b="1" dirty="0">
                <a:solidFill>
                  <a:srgbClr val="784790"/>
                </a:solidFill>
              </a:rPr>
              <a:t>Compliance Officer</a:t>
            </a:r>
          </a:p>
        </p:txBody>
      </p:sp>
      <p:sp>
        <p:nvSpPr>
          <p:cNvPr id="30" name="Right Arrow 32">
            <a:extLst>
              <a:ext uri="{FF2B5EF4-FFF2-40B4-BE49-F238E27FC236}">
                <a16:creationId xmlns:a16="http://schemas.microsoft.com/office/drawing/2014/main" id="{876BAC46-5F21-3883-F292-6EC9DC17004F}"/>
              </a:ext>
            </a:extLst>
          </p:cNvPr>
          <p:cNvSpPr/>
          <p:nvPr/>
        </p:nvSpPr>
        <p:spPr>
          <a:xfrm>
            <a:off x="4073621" y="2979568"/>
            <a:ext cx="3588513" cy="748800"/>
          </a:xfrm>
          <a:prstGeom prst="rightArrow">
            <a:avLst>
              <a:gd name="adj1" fmla="val 50000"/>
              <a:gd name="adj2" fmla="val 51923"/>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E3F3C"/>
                </a:solidFill>
                <a:effectLst/>
                <a:uLnTx/>
                <a:uFillTx/>
                <a:latin typeface="Aptos Narrow" panose="020B0004020202020204" pitchFamily="34" charset="0"/>
              </a:rPr>
              <a:t>Promise to Pay</a:t>
            </a:r>
          </a:p>
        </p:txBody>
      </p:sp>
      <p:grpSp>
        <p:nvGrpSpPr>
          <p:cNvPr id="31" name="Group 30">
            <a:extLst>
              <a:ext uri="{FF2B5EF4-FFF2-40B4-BE49-F238E27FC236}">
                <a16:creationId xmlns:a16="http://schemas.microsoft.com/office/drawing/2014/main" id="{CBF210D4-00E9-3FE4-DFFB-94D6575DC623}"/>
              </a:ext>
            </a:extLst>
          </p:cNvPr>
          <p:cNvGrpSpPr>
            <a:grpSpLocks noChangeAspect="1"/>
          </p:cNvGrpSpPr>
          <p:nvPr/>
        </p:nvGrpSpPr>
        <p:grpSpPr>
          <a:xfrm>
            <a:off x="680249" y="3429000"/>
            <a:ext cx="1117085" cy="1181735"/>
            <a:chOff x="2264220" y="795674"/>
            <a:chExt cx="751746" cy="795253"/>
          </a:xfrm>
          <a:solidFill>
            <a:srgbClr val="784790"/>
          </a:solidFill>
        </p:grpSpPr>
        <p:sp>
          <p:nvSpPr>
            <p:cNvPr id="32" name="Freeform: Shape 355">
              <a:extLst>
                <a:ext uri="{FF2B5EF4-FFF2-40B4-BE49-F238E27FC236}">
                  <a16:creationId xmlns:a16="http://schemas.microsoft.com/office/drawing/2014/main" id="{9039B928-F756-6006-2D6E-956A3FCE7AC6}"/>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grpFill/>
            <a:ln w="0" cap="flat">
              <a:noFill/>
              <a:prstDash val="solid"/>
              <a:miter/>
            </a:ln>
          </p:spPr>
          <p:txBody>
            <a:bodyPr rtlCol="0" anchor="ctr"/>
            <a:lstStyle/>
            <a:p>
              <a:endParaRPr lang="en-US"/>
            </a:p>
          </p:txBody>
        </p:sp>
        <p:sp>
          <p:nvSpPr>
            <p:cNvPr id="33" name="Freeform: Shape 356">
              <a:extLst>
                <a:ext uri="{FF2B5EF4-FFF2-40B4-BE49-F238E27FC236}">
                  <a16:creationId xmlns:a16="http://schemas.microsoft.com/office/drawing/2014/main" id="{3E3877E9-64B9-66B8-3653-17BEA820EE47}"/>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noFill/>
              <a:prstDash val="solid"/>
              <a:miter/>
            </a:ln>
          </p:spPr>
          <p:txBody>
            <a:bodyPr rtlCol="0" anchor="ctr"/>
            <a:lstStyle/>
            <a:p>
              <a:endParaRPr lang="en-US"/>
            </a:p>
          </p:txBody>
        </p:sp>
        <p:sp>
          <p:nvSpPr>
            <p:cNvPr id="34" name="Freeform: Shape 357">
              <a:extLst>
                <a:ext uri="{FF2B5EF4-FFF2-40B4-BE49-F238E27FC236}">
                  <a16:creationId xmlns:a16="http://schemas.microsoft.com/office/drawing/2014/main" id="{15427A9A-C75B-40C1-4CD0-C3D401C612D9}"/>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noFill/>
              <a:prstDash val="solid"/>
              <a:miter/>
            </a:ln>
          </p:spPr>
          <p:txBody>
            <a:bodyPr rtlCol="0" anchor="ctr"/>
            <a:lstStyle/>
            <a:p>
              <a:endParaRPr lang="en-US"/>
            </a:p>
          </p:txBody>
        </p:sp>
        <p:sp>
          <p:nvSpPr>
            <p:cNvPr id="35" name="Freeform: Shape 358">
              <a:extLst>
                <a:ext uri="{FF2B5EF4-FFF2-40B4-BE49-F238E27FC236}">
                  <a16:creationId xmlns:a16="http://schemas.microsoft.com/office/drawing/2014/main" id="{1E698C40-F4BB-164B-ABCE-68AD26A13D86}"/>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noFill/>
              <a:prstDash val="solid"/>
              <a:miter/>
            </a:ln>
          </p:spPr>
          <p:txBody>
            <a:bodyPr rtlCol="0" anchor="ctr"/>
            <a:lstStyle/>
            <a:p>
              <a:endParaRPr lang="en-US"/>
            </a:p>
          </p:txBody>
        </p:sp>
        <p:sp>
          <p:nvSpPr>
            <p:cNvPr id="36" name="Freeform: Shape 359">
              <a:extLst>
                <a:ext uri="{FF2B5EF4-FFF2-40B4-BE49-F238E27FC236}">
                  <a16:creationId xmlns:a16="http://schemas.microsoft.com/office/drawing/2014/main" id="{5193A3AB-8DF5-FFB8-0548-E1DA3FA4D96B}"/>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noFill/>
              <a:prstDash val="solid"/>
              <a:miter/>
            </a:ln>
          </p:spPr>
          <p:txBody>
            <a:bodyPr rtlCol="0" anchor="ctr"/>
            <a:lstStyle/>
            <a:p>
              <a:endParaRPr lang="en-US"/>
            </a:p>
          </p:txBody>
        </p:sp>
        <p:sp>
          <p:nvSpPr>
            <p:cNvPr id="37" name="Freeform: Shape 360">
              <a:extLst>
                <a:ext uri="{FF2B5EF4-FFF2-40B4-BE49-F238E27FC236}">
                  <a16:creationId xmlns:a16="http://schemas.microsoft.com/office/drawing/2014/main" id="{9631D032-5F80-3441-7A5F-19C588898C7C}"/>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36344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4A4088-0E77-7156-7FE5-598BCA0DC888}"/>
              </a:ext>
            </a:extLst>
          </p:cNvPr>
          <p:cNvSpPr>
            <a:spLocks noGrp="1"/>
          </p:cNvSpPr>
          <p:nvPr>
            <p:ph type="body" sz="quarter" idx="24"/>
          </p:nvPr>
        </p:nvSpPr>
        <p:spPr>
          <a:xfrm>
            <a:off x="7737194" y="1613991"/>
            <a:ext cx="3769069" cy="4235016"/>
          </a:xfrm>
        </p:spPr>
        <p:txBody>
          <a:bodyPr/>
          <a:lstStyle/>
          <a:p>
            <a:r>
              <a:rPr lang="en-US" sz="2000" dirty="0"/>
              <a:t>Highly compensated and does not want to increase current taxable income</a:t>
            </a:r>
          </a:p>
          <a:p>
            <a:r>
              <a:rPr lang="en-US" sz="2000" dirty="0"/>
              <a:t>Payments may start at retirement or around other family needs</a:t>
            </a:r>
          </a:p>
          <a:p>
            <a:r>
              <a:rPr lang="en-US" sz="2000" dirty="0"/>
              <a:t>Can add a vesting schedule to see long term value</a:t>
            </a:r>
          </a:p>
          <a:p>
            <a:endParaRPr lang="en-US" sz="2000" dirty="0"/>
          </a:p>
          <a:p>
            <a:endParaRPr lang="en-US" sz="2000" dirty="0"/>
          </a:p>
        </p:txBody>
      </p:sp>
      <p:sp>
        <p:nvSpPr>
          <p:cNvPr id="3" name="Text Placeholder 2">
            <a:extLst>
              <a:ext uri="{FF2B5EF4-FFF2-40B4-BE49-F238E27FC236}">
                <a16:creationId xmlns:a16="http://schemas.microsoft.com/office/drawing/2014/main" id="{D4F2B692-236A-084D-632B-75C28B242078}"/>
              </a:ext>
            </a:extLst>
          </p:cNvPr>
          <p:cNvSpPr>
            <a:spLocks noGrp="1"/>
          </p:cNvSpPr>
          <p:nvPr>
            <p:ph type="body" sz="quarter" idx="22"/>
          </p:nvPr>
        </p:nvSpPr>
        <p:spPr>
          <a:xfrm>
            <a:off x="3630716" y="1613990"/>
            <a:ext cx="3769069" cy="4235017"/>
          </a:xfrm>
        </p:spPr>
        <p:txBody>
          <a:bodyPr/>
          <a:lstStyle/>
          <a:p>
            <a:r>
              <a:rPr lang="en-US" sz="2000" dirty="0"/>
              <a:t>Business wants employee to be employed for a long time</a:t>
            </a:r>
          </a:p>
          <a:p>
            <a:r>
              <a:rPr lang="en-US" sz="2000" dirty="0"/>
              <a:t>Customizable: can establish rules and amounts for the future income</a:t>
            </a:r>
          </a:p>
          <a:p>
            <a:r>
              <a:rPr lang="en-US" sz="2000" dirty="0"/>
              <a:t>Business can recover costs with remaining death benefit</a:t>
            </a:r>
          </a:p>
          <a:p>
            <a:endParaRPr lang="en-US" sz="2000" dirty="0"/>
          </a:p>
        </p:txBody>
      </p:sp>
      <p:sp>
        <p:nvSpPr>
          <p:cNvPr id="4" name="Text Placeholder 3">
            <a:extLst>
              <a:ext uri="{FF2B5EF4-FFF2-40B4-BE49-F238E27FC236}">
                <a16:creationId xmlns:a16="http://schemas.microsoft.com/office/drawing/2014/main" id="{8E9C46F9-512B-8500-5501-51086463F29B}"/>
              </a:ext>
            </a:extLst>
          </p:cNvPr>
          <p:cNvSpPr>
            <a:spLocks noGrp="1"/>
          </p:cNvSpPr>
          <p:nvPr>
            <p:ph type="body" sz="quarter" idx="19"/>
          </p:nvPr>
        </p:nvSpPr>
        <p:spPr>
          <a:xfrm>
            <a:off x="3631368" y="2056044"/>
            <a:ext cx="3768725" cy="380362"/>
          </a:xfrm>
        </p:spPr>
        <p:txBody>
          <a:bodyPr/>
          <a:lstStyle/>
          <a:p>
            <a:r>
              <a:rPr lang="en-US" sz="2200" dirty="0"/>
              <a:t>Business Perspective</a:t>
            </a:r>
          </a:p>
        </p:txBody>
      </p:sp>
      <p:sp>
        <p:nvSpPr>
          <p:cNvPr id="5" name="Text Placeholder 4">
            <a:extLst>
              <a:ext uri="{FF2B5EF4-FFF2-40B4-BE49-F238E27FC236}">
                <a16:creationId xmlns:a16="http://schemas.microsoft.com/office/drawing/2014/main" id="{4824F942-2CB1-8806-6C80-31B9D27BE57F}"/>
              </a:ext>
            </a:extLst>
          </p:cNvPr>
          <p:cNvSpPr>
            <a:spLocks noGrp="1"/>
          </p:cNvSpPr>
          <p:nvPr>
            <p:ph type="body" sz="quarter" idx="21"/>
          </p:nvPr>
        </p:nvSpPr>
        <p:spPr>
          <a:xfrm>
            <a:off x="7737847" y="2056044"/>
            <a:ext cx="3768725" cy="380362"/>
          </a:xfrm>
        </p:spPr>
        <p:txBody>
          <a:bodyPr/>
          <a:lstStyle/>
          <a:p>
            <a:r>
              <a:rPr lang="en-US" sz="2200" dirty="0"/>
              <a:t>Employee Perspective</a:t>
            </a:r>
          </a:p>
        </p:txBody>
      </p:sp>
      <p:sp>
        <p:nvSpPr>
          <p:cNvPr id="7" name="Text Placeholder 6">
            <a:extLst>
              <a:ext uri="{FF2B5EF4-FFF2-40B4-BE49-F238E27FC236}">
                <a16:creationId xmlns:a16="http://schemas.microsoft.com/office/drawing/2014/main" id="{916707A2-CDC0-F5F0-3D1B-6EC2E8CE684A}"/>
              </a:ext>
            </a:extLst>
          </p:cNvPr>
          <p:cNvSpPr>
            <a:spLocks noGrp="1"/>
          </p:cNvSpPr>
          <p:nvPr>
            <p:ph type="body" sz="quarter" idx="18"/>
          </p:nvPr>
        </p:nvSpPr>
        <p:spPr>
          <a:xfrm>
            <a:off x="621748" y="2333469"/>
            <a:ext cx="2671559" cy="1095531"/>
          </a:xfrm>
        </p:spPr>
        <p:txBody>
          <a:bodyPr/>
          <a:lstStyle/>
          <a:p>
            <a:r>
              <a:rPr lang="en-US" sz="2800" dirty="0"/>
              <a:t>Does it make sense?</a:t>
            </a:r>
          </a:p>
        </p:txBody>
      </p:sp>
      <p:sp>
        <p:nvSpPr>
          <p:cNvPr id="8" name="Slide Number Placeholder 7">
            <a:extLst>
              <a:ext uri="{FF2B5EF4-FFF2-40B4-BE49-F238E27FC236}">
                <a16:creationId xmlns:a16="http://schemas.microsoft.com/office/drawing/2014/main" id="{8A572E5F-5A4E-2400-93AB-0A36E66A867D}"/>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27</a:t>
            </a:fld>
            <a:endParaRPr lang="en-US" dirty="0">
              <a:latin typeface="Aptos Light" panose="020B0004020202020204" pitchFamily="34" charset="0"/>
            </a:endParaRPr>
          </a:p>
        </p:txBody>
      </p:sp>
      <p:sp>
        <p:nvSpPr>
          <p:cNvPr id="9" name="Title 8">
            <a:extLst>
              <a:ext uri="{FF2B5EF4-FFF2-40B4-BE49-F238E27FC236}">
                <a16:creationId xmlns:a16="http://schemas.microsoft.com/office/drawing/2014/main" id="{7AC04835-8923-0F02-A4CC-6117CA8B0F8B}"/>
              </a:ext>
            </a:extLst>
          </p:cNvPr>
          <p:cNvSpPr>
            <a:spLocks noGrp="1"/>
          </p:cNvSpPr>
          <p:nvPr>
            <p:ph type="title"/>
          </p:nvPr>
        </p:nvSpPr>
        <p:spPr>
          <a:xfrm>
            <a:off x="457201" y="207901"/>
            <a:ext cx="10551110" cy="1000402"/>
          </a:xfrm>
        </p:spPr>
        <p:txBody>
          <a:bodyPr/>
          <a:lstStyle/>
          <a:p>
            <a:r>
              <a:rPr lang="en-US" b="1" dirty="0"/>
              <a:t>Future Benefit </a:t>
            </a:r>
            <a:r>
              <a:rPr lang="en-US" dirty="0"/>
              <a:t>for the Legal and Compliance Officer</a:t>
            </a:r>
          </a:p>
        </p:txBody>
      </p:sp>
      <p:pic>
        <p:nvPicPr>
          <p:cNvPr id="6" name="Graphic 5">
            <a:extLst>
              <a:ext uri="{FF2B5EF4-FFF2-40B4-BE49-F238E27FC236}">
                <a16:creationId xmlns:a16="http://schemas.microsoft.com/office/drawing/2014/main" id="{9E8DAFB0-2036-62DB-BADA-CADF765AC3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7813" y="3169129"/>
            <a:ext cx="1644909" cy="1644909"/>
          </a:xfrm>
          <a:prstGeom prst="rect">
            <a:avLst/>
          </a:prstGeom>
        </p:spPr>
      </p:pic>
      <p:sp>
        <p:nvSpPr>
          <p:cNvPr id="10" name="TextBox 9">
            <a:extLst>
              <a:ext uri="{FF2B5EF4-FFF2-40B4-BE49-F238E27FC236}">
                <a16:creationId xmlns:a16="http://schemas.microsoft.com/office/drawing/2014/main" id="{206AC0CC-CC57-DA36-2414-12E50F14BD1C}"/>
              </a:ext>
            </a:extLst>
          </p:cNvPr>
          <p:cNvSpPr txBox="1"/>
          <p:nvPr/>
        </p:nvSpPr>
        <p:spPr>
          <a:xfrm>
            <a:off x="228838" y="4554166"/>
            <a:ext cx="2782821" cy="923330"/>
          </a:xfrm>
          <a:prstGeom prst="rect">
            <a:avLst/>
          </a:prstGeom>
          <a:noFill/>
        </p:spPr>
        <p:txBody>
          <a:bodyPr wrap="square" rtlCol="0">
            <a:spAutoFit/>
          </a:bodyPr>
          <a:lstStyle/>
          <a:p>
            <a:pPr algn="ctr"/>
            <a:r>
              <a:rPr lang="en-US" b="1" dirty="0">
                <a:solidFill>
                  <a:srgbClr val="784790"/>
                </a:solidFill>
              </a:rPr>
              <a:t>Legal and</a:t>
            </a:r>
          </a:p>
          <a:p>
            <a:pPr algn="ctr"/>
            <a:r>
              <a:rPr lang="en-US" b="1" dirty="0">
                <a:solidFill>
                  <a:srgbClr val="784790"/>
                </a:solidFill>
              </a:rPr>
              <a:t>Compliance Officer</a:t>
            </a:r>
          </a:p>
          <a:p>
            <a:pPr algn="ctr"/>
            <a:r>
              <a:rPr lang="en-US" b="1" i="1" dirty="0">
                <a:solidFill>
                  <a:srgbClr val="784790"/>
                </a:solidFill>
              </a:rPr>
              <a:t>Loyalty</a:t>
            </a:r>
          </a:p>
        </p:txBody>
      </p:sp>
      <p:pic>
        <p:nvPicPr>
          <p:cNvPr id="11" name="Graphic 10">
            <a:extLst>
              <a:ext uri="{FF2B5EF4-FFF2-40B4-BE49-F238E27FC236}">
                <a16:creationId xmlns:a16="http://schemas.microsoft.com/office/drawing/2014/main" id="{F859B7EF-0021-DEF4-E56F-90818AAB02E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168521" y="5537640"/>
            <a:ext cx="843492" cy="843492"/>
          </a:xfrm>
          <a:prstGeom prst="rect">
            <a:avLst/>
          </a:prstGeom>
        </p:spPr>
      </p:pic>
    </p:spTree>
    <p:extLst>
      <p:ext uri="{BB962C8B-B14F-4D97-AF65-F5344CB8AC3E}">
        <p14:creationId xmlns:p14="http://schemas.microsoft.com/office/powerpoint/2010/main" val="2884193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35B03-1140-1ED7-4429-D0F81D20D430}"/>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91F282BC-9E7F-8C98-8D8B-A05A7320D88F}"/>
              </a:ext>
            </a:extLst>
          </p:cNvPr>
          <p:cNvSpPr>
            <a:spLocks noGrp="1"/>
          </p:cNvSpPr>
          <p:nvPr>
            <p:ph type="body" sz="quarter" idx="24"/>
          </p:nvPr>
        </p:nvSpPr>
        <p:spPr>
          <a:xfrm>
            <a:off x="8075634" y="2756742"/>
            <a:ext cx="3475037" cy="3264817"/>
          </a:xfrm>
        </p:spPr>
        <p:txBody>
          <a:bodyPr lIns="91440" tIns="640080" rIns="91440"/>
          <a:lstStyle/>
          <a:p>
            <a:r>
              <a:rPr lang="en-US" dirty="0"/>
              <a:t>Elective Deferred Compensation Plan</a:t>
            </a:r>
          </a:p>
          <a:p>
            <a:r>
              <a:rPr lang="en-US" dirty="0"/>
              <a:t>Supplemental Executive Retirement Plan (SERP)</a:t>
            </a:r>
          </a:p>
          <a:p>
            <a:r>
              <a:rPr lang="en-US" dirty="0"/>
              <a:t>Stock Appreciation Rights</a:t>
            </a:r>
          </a:p>
          <a:p>
            <a:r>
              <a:rPr lang="en-US" dirty="0"/>
              <a:t>Phantom Stock Rights</a:t>
            </a:r>
          </a:p>
        </p:txBody>
      </p:sp>
      <p:sp>
        <p:nvSpPr>
          <p:cNvPr id="8" name="Text Placeholder 7">
            <a:extLst>
              <a:ext uri="{FF2B5EF4-FFF2-40B4-BE49-F238E27FC236}">
                <a16:creationId xmlns:a16="http://schemas.microsoft.com/office/drawing/2014/main" id="{7CCE869D-376D-A381-4D5A-3BBF5F33CE6A}"/>
              </a:ext>
            </a:extLst>
          </p:cNvPr>
          <p:cNvSpPr>
            <a:spLocks noGrp="1"/>
          </p:cNvSpPr>
          <p:nvPr>
            <p:ph type="body" sz="quarter" idx="22"/>
          </p:nvPr>
        </p:nvSpPr>
        <p:spPr>
          <a:xfrm>
            <a:off x="4358481" y="2756742"/>
            <a:ext cx="3475037" cy="3264817"/>
          </a:xfrm>
        </p:spPr>
        <p:txBody>
          <a:bodyPr lIns="91440" tIns="640080" rIns="91440"/>
          <a:lstStyle/>
          <a:p>
            <a:r>
              <a:rPr lang="en-US" dirty="0"/>
              <a:t>Split Dollar (Economic Benefit)</a:t>
            </a:r>
          </a:p>
          <a:p>
            <a:r>
              <a:rPr lang="en-US" dirty="0"/>
              <a:t>Split Dollar (Loan)</a:t>
            </a:r>
          </a:p>
          <a:p>
            <a:r>
              <a:rPr lang="en-US" dirty="0"/>
              <a:t>401(k) Look-A-Like Plans</a:t>
            </a:r>
          </a:p>
          <a:p>
            <a:r>
              <a:rPr lang="en-US" dirty="0"/>
              <a:t>Incentive Stock Options </a:t>
            </a:r>
          </a:p>
        </p:txBody>
      </p:sp>
      <p:sp>
        <p:nvSpPr>
          <p:cNvPr id="6" name="Text Placeholder 5">
            <a:extLst>
              <a:ext uri="{FF2B5EF4-FFF2-40B4-BE49-F238E27FC236}">
                <a16:creationId xmlns:a16="http://schemas.microsoft.com/office/drawing/2014/main" id="{87A76D4E-1FC4-A585-59E8-79CBED2E01BE}"/>
              </a:ext>
            </a:extLst>
          </p:cNvPr>
          <p:cNvSpPr>
            <a:spLocks noGrp="1"/>
          </p:cNvSpPr>
          <p:nvPr>
            <p:ph type="body" sz="quarter" idx="19"/>
          </p:nvPr>
        </p:nvSpPr>
        <p:spPr>
          <a:xfrm>
            <a:off x="4358798" y="2907125"/>
            <a:ext cx="3474720" cy="380362"/>
          </a:xfrm>
        </p:spPr>
        <p:txBody>
          <a:bodyPr/>
          <a:lstStyle/>
          <a:p>
            <a:r>
              <a:rPr lang="en-US" sz="2000" dirty="0"/>
              <a:t>Shared Benefits</a:t>
            </a:r>
          </a:p>
        </p:txBody>
      </p:sp>
      <p:sp>
        <p:nvSpPr>
          <p:cNvPr id="7" name="Text Placeholder 6">
            <a:extLst>
              <a:ext uri="{FF2B5EF4-FFF2-40B4-BE49-F238E27FC236}">
                <a16:creationId xmlns:a16="http://schemas.microsoft.com/office/drawing/2014/main" id="{01B8BBD1-40C0-4812-528B-FC27555E3B3F}"/>
              </a:ext>
            </a:extLst>
          </p:cNvPr>
          <p:cNvSpPr>
            <a:spLocks noGrp="1"/>
          </p:cNvSpPr>
          <p:nvPr>
            <p:ph type="body" sz="quarter" idx="21"/>
          </p:nvPr>
        </p:nvSpPr>
        <p:spPr>
          <a:xfrm>
            <a:off x="8075634" y="2907125"/>
            <a:ext cx="3474720" cy="380362"/>
          </a:xfrm>
        </p:spPr>
        <p:txBody>
          <a:bodyPr/>
          <a:lstStyle/>
          <a:p>
            <a:r>
              <a:rPr lang="en-US" sz="2000" dirty="0"/>
              <a:t>Future Benefits</a:t>
            </a:r>
          </a:p>
        </p:txBody>
      </p:sp>
      <p:sp>
        <p:nvSpPr>
          <p:cNvPr id="10" name="Text Placeholder 9">
            <a:extLst>
              <a:ext uri="{FF2B5EF4-FFF2-40B4-BE49-F238E27FC236}">
                <a16:creationId xmlns:a16="http://schemas.microsoft.com/office/drawing/2014/main" id="{548E6DE3-9D26-0499-6CED-1AC0F1A232BB}"/>
              </a:ext>
            </a:extLst>
          </p:cNvPr>
          <p:cNvSpPr>
            <a:spLocks noGrp="1"/>
          </p:cNvSpPr>
          <p:nvPr>
            <p:ph type="body" sz="quarter" idx="25"/>
          </p:nvPr>
        </p:nvSpPr>
        <p:spPr>
          <a:xfrm>
            <a:off x="605661" y="2756742"/>
            <a:ext cx="3474720" cy="3264817"/>
          </a:xfrm>
        </p:spPr>
        <p:txBody>
          <a:bodyPr lIns="91440" tIns="640080" rIns="91440"/>
          <a:lstStyle/>
          <a:p>
            <a:r>
              <a:rPr lang="en-US" dirty="0"/>
              <a:t>Executive Bonus Plan</a:t>
            </a:r>
          </a:p>
          <a:p>
            <a:r>
              <a:rPr lang="en-US" dirty="0"/>
              <a:t>Restrictive Endorsement Bonus Arrangement</a:t>
            </a:r>
          </a:p>
          <a:p>
            <a:endParaRPr lang="en-US" dirty="0"/>
          </a:p>
        </p:txBody>
      </p:sp>
      <p:sp>
        <p:nvSpPr>
          <p:cNvPr id="11" name="Text Placeholder 10">
            <a:extLst>
              <a:ext uri="{FF2B5EF4-FFF2-40B4-BE49-F238E27FC236}">
                <a16:creationId xmlns:a16="http://schemas.microsoft.com/office/drawing/2014/main" id="{D64459A1-24DE-9456-9867-06CF11B1E2E0}"/>
              </a:ext>
            </a:extLst>
          </p:cNvPr>
          <p:cNvSpPr>
            <a:spLocks noGrp="1"/>
          </p:cNvSpPr>
          <p:nvPr>
            <p:ph type="body" sz="quarter" idx="26"/>
          </p:nvPr>
        </p:nvSpPr>
        <p:spPr>
          <a:xfrm>
            <a:off x="1151927" y="2907125"/>
            <a:ext cx="2324207" cy="380362"/>
          </a:xfrm>
        </p:spPr>
        <p:txBody>
          <a:bodyPr/>
          <a:lstStyle/>
          <a:p>
            <a:r>
              <a:rPr lang="en-US" sz="2000" dirty="0"/>
              <a:t>Current Benefits</a:t>
            </a:r>
          </a:p>
        </p:txBody>
      </p:sp>
      <p:sp>
        <p:nvSpPr>
          <p:cNvPr id="2" name="Title 1">
            <a:extLst>
              <a:ext uri="{FF2B5EF4-FFF2-40B4-BE49-F238E27FC236}">
                <a16:creationId xmlns:a16="http://schemas.microsoft.com/office/drawing/2014/main" id="{E33E8552-75FF-B2AC-8489-B558AC49BC7E}"/>
              </a:ext>
            </a:extLst>
          </p:cNvPr>
          <p:cNvSpPr>
            <a:spLocks noGrp="1"/>
          </p:cNvSpPr>
          <p:nvPr>
            <p:ph type="title"/>
          </p:nvPr>
        </p:nvSpPr>
        <p:spPr>
          <a:xfrm>
            <a:off x="384049" y="447720"/>
            <a:ext cx="10237076" cy="501804"/>
          </a:xfrm>
        </p:spPr>
        <p:txBody>
          <a:bodyPr/>
          <a:lstStyle/>
          <a:p>
            <a:r>
              <a:rPr lang="en-US" b="1" dirty="0"/>
              <a:t>Ways to Reward </a:t>
            </a:r>
            <a:r>
              <a:rPr lang="en-US" dirty="0"/>
              <a:t>Your Top Employees</a:t>
            </a:r>
          </a:p>
        </p:txBody>
      </p:sp>
      <p:sp>
        <p:nvSpPr>
          <p:cNvPr id="3" name="Graphic 89">
            <a:extLst>
              <a:ext uri="{FF2B5EF4-FFF2-40B4-BE49-F238E27FC236}">
                <a16:creationId xmlns:a16="http://schemas.microsoft.com/office/drawing/2014/main" id="{9B9E88F9-06BE-890D-380D-91DDA3041312}"/>
              </a:ext>
            </a:extLst>
          </p:cNvPr>
          <p:cNvSpPr>
            <a:spLocks noChangeAspect="1"/>
          </p:cNvSpPr>
          <p:nvPr/>
        </p:nvSpPr>
        <p:spPr>
          <a:xfrm>
            <a:off x="5436049" y="1743398"/>
            <a:ext cx="1319899" cy="953383"/>
          </a:xfrm>
          <a:custGeom>
            <a:avLst/>
            <a:gdLst>
              <a:gd name="connsiteX0" fmla="*/ 476897 w 836678"/>
              <a:gd name="connsiteY0" fmla="*/ 604345 h 604345"/>
              <a:gd name="connsiteX1" fmla="*/ 447179 w 836678"/>
              <a:gd name="connsiteY1" fmla="*/ 595549 h 604345"/>
              <a:gd name="connsiteX2" fmla="*/ 394400 w 836678"/>
              <a:gd name="connsiteY2" fmla="*/ 561314 h 604345"/>
              <a:gd name="connsiteX3" fmla="*/ 386317 w 836678"/>
              <a:gd name="connsiteY3" fmla="*/ 571537 h 604345"/>
              <a:gd name="connsiteX4" fmla="*/ 340907 w 836678"/>
              <a:gd name="connsiteY4" fmla="*/ 596024 h 604345"/>
              <a:gd name="connsiteX5" fmla="*/ 311189 w 836678"/>
              <a:gd name="connsiteY5" fmla="*/ 587228 h 604345"/>
              <a:gd name="connsiteX6" fmla="*/ 287653 w 836678"/>
              <a:gd name="connsiteY6" fmla="*/ 552993 h 604345"/>
              <a:gd name="connsiteX7" fmla="*/ 286940 w 836678"/>
              <a:gd name="connsiteY7" fmla="*/ 548713 h 604345"/>
              <a:gd name="connsiteX8" fmla="*/ 270060 w 836678"/>
              <a:gd name="connsiteY8" fmla="*/ 550140 h 604345"/>
              <a:gd name="connsiteX9" fmla="*/ 240342 w 836678"/>
              <a:gd name="connsiteY9" fmla="*/ 541343 h 604345"/>
              <a:gd name="connsiteX10" fmla="*/ 216092 w 836678"/>
              <a:gd name="connsiteY10" fmla="*/ 502829 h 604345"/>
              <a:gd name="connsiteX11" fmla="*/ 199212 w 836678"/>
              <a:gd name="connsiteY11" fmla="*/ 504255 h 604345"/>
              <a:gd name="connsiteX12" fmla="*/ 169494 w 836678"/>
              <a:gd name="connsiteY12" fmla="*/ 495458 h 604345"/>
              <a:gd name="connsiteX13" fmla="*/ 145957 w 836678"/>
              <a:gd name="connsiteY13" fmla="*/ 461223 h 604345"/>
              <a:gd name="connsiteX14" fmla="*/ 145244 w 836678"/>
              <a:gd name="connsiteY14" fmla="*/ 456944 h 604345"/>
              <a:gd name="connsiteX15" fmla="*/ 128364 w 836678"/>
              <a:gd name="connsiteY15" fmla="*/ 458133 h 604345"/>
              <a:gd name="connsiteX16" fmla="*/ 98646 w 836678"/>
              <a:gd name="connsiteY16" fmla="*/ 449336 h 604345"/>
              <a:gd name="connsiteX17" fmla="*/ 82955 w 836678"/>
              <a:gd name="connsiteY17" fmla="*/ 374209 h 604345"/>
              <a:gd name="connsiteX18" fmla="*/ 91276 w 836678"/>
              <a:gd name="connsiteY18" fmla="*/ 361609 h 604345"/>
              <a:gd name="connsiteX19" fmla="*/ 76061 w 836678"/>
              <a:gd name="connsiteY19" fmla="*/ 329513 h 604345"/>
              <a:gd name="connsiteX20" fmla="*/ 68928 w 836678"/>
              <a:gd name="connsiteY20" fmla="*/ 313109 h 604345"/>
              <a:gd name="connsiteX21" fmla="*/ 56090 w 836678"/>
              <a:gd name="connsiteY21" fmla="*/ 300746 h 604345"/>
              <a:gd name="connsiteX22" fmla="*/ 5451 w 836678"/>
              <a:gd name="connsiteY22" fmla="*/ 267462 h 604345"/>
              <a:gd name="connsiteX23" fmla="*/ 1884 w 836678"/>
              <a:gd name="connsiteY23" fmla="*/ 250820 h 604345"/>
              <a:gd name="connsiteX24" fmla="*/ 140489 w 836678"/>
              <a:gd name="connsiteY24" fmla="*/ 38515 h 604345"/>
              <a:gd name="connsiteX25" fmla="*/ 148097 w 836678"/>
              <a:gd name="connsiteY25" fmla="*/ 33284 h 604345"/>
              <a:gd name="connsiteX26" fmla="*/ 150474 w 836678"/>
              <a:gd name="connsiteY26" fmla="*/ 33046 h 604345"/>
              <a:gd name="connsiteX27" fmla="*/ 157131 w 836678"/>
              <a:gd name="connsiteY27" fmla="*/ 34948 h 604345"/>
              <a:gd name="connsiteX28" fmla="*/ 199212 w 836678"/>
              <a:gd name="connsiteY28" fmla="*/ 62289 h 604345"/>
              <a:gd name="connsiteX29" fmla="*/ 225839 w 836678"/>
              <a:gd name="connsiteY29" fmla="*/ 70134 h 604345"/>
              <a:gd name="connsiteX30" fmla="*/ 246999 w 836678"/>
              <a:gd name="connsiteY30" fmla="*/ 65380 h 604345"/>
              <a:gd name="connsiteX31" fmla="*/ 301680 w 836678"/>
              <a:gd name="connsiteY31" fmla="*/ 52779 h 604345"/>
              <a:gd name="connsiteX32" fmla="*/ 315231 w 836678"/>
              <a:gd name="connsiteY32" fmla="*/ 53492 h 604345"/>
              <a:gd name="connsiteX33" fmla="*/ 341621 w 836678"/>
              <a:gd name="connsiteY33" fmla="*/ 37326 h 604345"/>
              <a:gd name="connsiteX34" fmla="*/ 410804 w 836678"/>
              <a:gd name="connsiteY34" fmla="*/ 9748 h 604345"/>
              <a:gd name="connsiteX35" fmla="*/ 461919 w 836678"/>
              <a:gd name="connsiteY35" fmla="*/ 0 h 604345"/>
              <a:gd name="connsiteX36" fmla="*/ 523733 w 836678"/>
              <a:gd name="connsiteY36" fmla="*/ 14502 h 604345"/>
              <a:gd name="connsiteX37" fmla="*/ 597671 w 836678"/>
              <a:gd name="connsiteY37" fmla="*/ 51590 h 604345"/>
              <a:gd name="connsiteX38" fmla="*/ 633808 w 836678"/>
              <a:gd name="connsiteY38" fmla="*/ 60149 h 604345"/>
              <a:gd name="connsiteX39" fmla="*/ 673749 w 836678"/>
              <a:gd name="connsiteY39" fmla="*/ 49451 h 604345"/>
              <a:gd name="connsiteX40" fmla="*/ 679693 w 836678"/>
              <a:gd name="connsiteY40" fmla="*/ 47787 h 604345"/>
              <a:gd name="connsiteX41" fmla="*/ 689440 w 836678"/>
              <a:gd name="connsiteY41" fmla="*/ 53017 h 604345"/>
              <a:gd name="connsiteX42" fmla="*/ 834464 w 836678"/>
              <a:gd name="connsiteY42" fmla="*/ 260805 h 604345"/>
              <a:gd name="connsiteX43" fmla="*/ 831611 w 836678"/>
              <a:gd name="connsiteY43" fmla="*/ 277447 h 604345"/>
              <a:gd name="connsiteX44" fmla="*/ 786915 w 836678"/>
              <a:gd name="connsiteY44" fmla="*/ 308592 h 604345"/>
              <a:gd name="connsiteX45" fmla="*/ 763616 w 836678"/>
              <a:gd name="connsiteY45" fmla="*/ 341400 h 604345"/>
              <a:gd name="connsiteX46" fmla="*/ 769084 w 836678"/>
              <a:gd name="connsiteY46" fmla="*/ 367552 h 604345"/>
              <a:gd name="connsiteX47" fmla="*/ 758861 w 836678"/>
              <a:gd name="connsiteY47" fmla="*/ 401787 h 604345"/>
              <a:gd name="connsiteX48" fmla="*/ 706082 w 836678"/>
              <a:gd name="connsiteY48" fmla="*/ 430079 h 604345"/>
              <a:gd name="connsiteX49" fmla="*/ 686587 w 836678"/>
              <a:gd name="connsiteY49" fmla="*/ 426988 h 604345"/>
              <a:gd name="connsiteX50" fmla="*/ 675175 w 836678"/>
              <a:gd name="connsiteY50" fmla="*/ 468118 h 604345"/>
              <a:gd name="connsiteX51" fmla="*/ 635472 w 836678"/>
              <a:gd name="connsiteY51" fmla="*/ 495221 h 604345"/>
              <a:gd name="connsiteX52" fmla="*/ 622396 w 836678"/>
              <a:gd name="connsiteY52" fmla="*/ 496647 h 604345"/>
              <a:gd name="connsiteX53" fmla="*/ 605992 w 836678"/>
              <a:gd name="connsiteY53" fmla="*/ 494508 h 604345"/>
              <a:gd name="connsiteX54" fmla="*/ 595769 w 836678"/>
              <a:gd name="connsiteY54" fmla="*/ 527554 h 604345"/>
              <a:gd name="connsiteX55" fmla="*/ 550360 w 836678"/>
              <a:gd name="connsiteY55" fmla="*/ 552042 h 604345"/>
              <a:gd name="connsiteX56" fmla="*/ 531816 w 836678"/>
              <a:gd name="connsiteY56" fmla="*/ 548713 h 604345"/>
              <a:gd name="connsiteX57" fmla="*/ 521355 w 836678"/>
              <a:gd name="connsiteY57" fmla="*/ 579620 h 604345"/>
              <a:gd name="connsiteX58" fmla="*/ 475946 w 836678"/>
              <a:gd name="connsiteY58" fmla="*/ 604345 h 604345"/>
              <a:gd name="connsiteX59" fmla="*/ 363018 w 836678"/>
              <a:gd name="connsiteY59" fmla="*/ 453616 h 604345"/>
              <a:gd name="connsiteX60" fmla="*/ 392736 w 836678"/>
              <a:gd name="connsiteY60" fmla="*/ 462412 h 604345"/>
              <a:gd name="connsiteX61" fmla="*/ 416272 w 836678"/>
              <a:gd name="connsiteY61" fmla="*/ 496647 h 604345"/>
              <a:gd name="connsiteX62" fmla="*/ 408664 w 836678"/>
              <a:gd name="connsiteY62" fmla="*/ 537539 h 604345"/>
              <a:gd name="connsiteX63" fmla="*/ 407951 w 836678"/>
              <a:gd name="connsiteY63" fmla="*/ 538490 h 604345"/>
              <a:gd name="connsiteX64" fmla="*/ 407951 w 836678"/>
              <a:gd name="connsiteY64" fmla="*/ 541105 h 604345"/>
              <a:gd name="connsiteX65" fmla="*/ 460493 w 836678"/>
              <a:gd name="connsiteY65" fmla="*/ 575103 h 604345"/>
              <a:gd name="connsiteX66" fmla="*/ 476897 w 836678"/>
              <a:gd name="connsiteY66" fmla="*/ 580095 h 604345"/>
              <a:gd name="connsiteX67" fmla="*/ 483316 w 836678"/>
              <a:gd name="connsiteY67" fmla="*/ 579382 h 604345"/>
              <a:gd name="connsiteX68" fmla="*/ 502336 w 836678"/>
              <a:gd name="connsiteY68" fmla="*/ 566306 h 604345"/>
              <a:gd name="connsiteX69" fmla="*/ 493539 w 836678"/>
              <a:gd name="connsiteY69" fmla="*/ 524463 h 604345"/>
              <a:gd name="connsiteX70" fmla="*/ 415797 w 836678"/>
              <a:gd name="connsiteY70" fmla="*/ 473586 h 604345"/>
              <a:gd name="connsiteX71" fmla="*/ 430537 w 836678"/>
              <a:gd name="connsiteY71" fmla="*/ 453140 h 604345"/>
              <a:gd name="connsiteX72" fmla="*/ 506615 w 836678"/>
              <a:gd name="connsiteY72" fmla="*/ 504255 h 604345"/>
              <a:gd name="connsiteX73" fmla="*/ 534907 w 836678"/>
              <a:gd name="connsiteY73" fmla="*/ 522561 h 604345"/>
              <a:gd name="connsiteX74" fmla="*/ 551311 w 836678"/>
              <a:gd name="connsiteY74" fmla="*/ 527554 h 604345"/>
              <a:gd name="connsiteX75" fmla="*/ 576749 w 836678"/>
              <a:gd name="connsiteY75" fmla="*/ 513765 h 604345"/>
              <a:gd name="connsiteX76" fmla="*/ 581029 w 836678"/>
              <a:gd name="connsiteY76" fmla="*/ 490941 h 604345"/>
              <a:gd name="connsiteX77" fmla="*/ 567953 w 836678"/>
              <a:gd name="connsiteY77" fmla="*/ 471922 h 604345"/>
              <a:gd name="connsiteX78" fmla="*/ 461919 w 836678"/>
              <a:gd name="connsiteY78" fmla="*/ 402738 h 604345"/>
              <a:gd name="connsiteX79" fmla="*/ 476659 w 836678"/>
              <a:gd name="connsiteY79" fmla="*/ 382292 h 604345"/>
              <a:gd name="connsiteX80" fmla="*/ 602426 w 836678"/>
              <a:gd name="connsiteY80" fmla="*/ 465740 h 604345"/>
              <a:gd name="connsiteX81" fmla="*/ 623585 w 836678"/>
              <a:gd name="connsiteY81" fmla="*/ 472160 h 604345"/>
              <a:gd name="connsiteX82" fmla="*/ 631668 w 836678"/>
              <a:gd name="connsiteY82" fmla="*/ 471209 h 604345"/>
              <a:gd name="connsiteX83" fmla="*/ 656156 w 836678"/>
              <a:gd name="connsiteY83" fmla="*/ 454567 h 604345"/>
              <a:gd name="connsiteX84" fmla="*/ 661624 w 836678"/>
              <a:gd name="connsiteY84" fmla="*/ 425562 h 604345"/>
              <a:gd name="connsiteX85" fmla="*/ 644982 w 836678"/>
              <a:gd name="connsiteY85" fmla="*/ 401074 h 604345"/>
              <a:gd name="connsiteX86" fmla="*/ 517551 w 836678"/>
              <a:gd name="connsiteY86" fmla="*/ 317864 h 604345"/>
              <a:gd name="connsiteX87" fmla="*/ 532291 w 836678"/>
              <a:gd name="connsiteY87" fmla="*/ 297418 h 604345"/>
              <a:gd name="connsiteX88" fmla="*/ 686349 w 836678"/>
              <a:gd name="connsiteY88" fmla="*/ 399648 h 604345"/>
              <a:gd name="connsiteX89" fmla="*/ 707271 w 836678"/>
              <a:gd name="connsiteY89" fmla="*/ 405829 h 604345"/>
              <a:gd name="connsiteX90" fmla="*/ 739842 w 836678"/>
              <a:gd name="connsiteY90" fmla="*/ 388474 h 604345"/>
              <a:gd name="connsiteX91" fmla="*/ 746023 w 836678"/>
              <a:gd name="connsiteY91" fmla="*/ 367077 h 604345"/>
              <a:gd name="connsiteX92" fmla="*/ 741268 w 836678"/>
              <a:gd name="connsiteY92" fmla="*/ 348295 h 604345"/>
              <a:gd name="connsiteX93" fmla="*/ 728430 w 836678"/>
              <a:gd name="connsiteY93" fmla="*/ 334506 h 604345"/>
              <a:gd name="connsiteX94" fmla="*/ 423167 w 836678"/>
              <a:gd name="connsiteY94" fmla="*/ 135276 h 604345"/>
              <a:gd name="connsiteX95" fmla="*/ 416510 w 836678"/>
              <a:gd name="connsiteY95" fmla="*/ 133374 h 604345"/>
              <a:gd name="connsiteX96" fmla="*/ 406525 w 836678"/>
              <a:gd name="connsiteY96" fmla="*/ 138842 h 604345"/>
              <a:gd name="connsiteX97" fmla="*/ 372290 w 836678"/>
              <a:gd name="connsiteY97" fmla="*/ 191146 h 604345"/>
              <a:gd name="connsiteX98" fmla="*/ 293121 w 836678"/>
              <a:gd name="connsiteY98" fmla="*/ 233940 h 604345"/>
              <a:gd name="connsiteX99" fmla="*/ 241768 w 836678"/>
              <a:gd name="connsiteY99" fmla="*/ 218724 h 604345"/>
              <a:gd name="connsiteX100" fmla="*/ 236776 w 836678"/>
              <a:gd name="connsiteY100" fmla="*/ 215396 h 604345"/>
              <a:gd name="connsiteX101" fmla="*/ 226077 w 836678"/>
              <a:gd name="connsiteY101" fmla="*/ 199705 h 604345"/>
              <a:gd name="connsiteX102" fmla="*/ 229643 w 836678"/>
              <a:gd name="connsiteY102" fmla="*/ 180923 h 604345"/>
              <a:gd name="connsiteX103" fmla="*/ 296687 w 836678"/>
              <a:gd name="connsiteY103" fmla="*/ 78456 h 604345"/>
              <a:gd name="connsiteX104" fmla="*/ 292170 w 836678"/>
              <a:gd name="connsiteY104" fmla="*/ 78456 h 604345"/>
              <a:gd name="connsiteX105" fmla="*/ 258410 w 836678"/>
              <a:gd name="connsiteY105" fmla="*/ 86777 h 604345"/>
              <a:gd name="connsiteX106" fmla="*/ 226790 w 836678"/>
              <a:gd name="connsiteY106" fmla="*/ 94147 h 604345"/>
              <a:gd name="connsiteX107" fmla="*/ 187087 w 836678"/>
              <a:gd name="connsiteY107" fmla="*/ 82259 h 604345"/>
              <a:gd name="connsiteX108" fmla="*/ 156180 w 836678"/>
              <a:gd name="connsiteY108" fmla="*/ 62051 h 604345"/>
              <a:gd name="connsiteX109" fmla="*/ 30414 w 836678"/>
              <a:gd name="connsiteY109" fmla="*/ 252484 h 604345"/>
              <a:gd name="connsiteX110" fmla="*/ 70355 w 836678"/>
              <a:gd name="connsiteY110" fmla="*/ 280062 h 604345"/>
              <a:gd name="connsiteX111" fmla="*/ 89850 w 836678"/>
              <a:gd name="connsiteY111" fmla="*/ 299082 h 604345"/>
              <a:gd name="connsiteX112" fmla="*/ 100548 w 836678"/>
              <a:gd name="connsiteY112" fmla="*/ 324045 h 604345"/>
              <a:gd name="connsiteX113" fmla="*/ 105779 w 836678"/>
              <a:gd name="connsiteY113" fmla="*/ 337359 h 604345"/>
              <a:gd name="connsiteX114" fmla="*/ 151663 w 836678"/>
              <a:gd name="connsiteY114" fmla="*/ 315249 h 604345"/>
              <a:gd name="connsiteX115" fmla="*/ 181381 w 836678"/>
              <a:gd name="connsiteY115" fmla="*/ 324045 h 604345"/>
              <a:gd name="connsiteX116" fmla="*/ 205631 w 836678"/>
              <a:gd name="connsiteY116" fmla="*/ 362560 h 604345"/>
              <a:gd name="connsiteX117" fmla="*/ 222511 w 836678"/>
              <a:gd name="connsiteY117" fmla="*/ 361133 h 604345"/>
              <a:gd name="connsiteX118" fmla="*/ 252229 w 836678"/>
              <a:gd name="connsiteY118" fmla="*/ 369930 h 604345"/>
              <a:gd name="connsiteX119" fmla="*/ 275766 w 836678"/>
              <a:gd name="connsiteY119" fmla="*/ 404165 h 604345"/>
              <a:gd name="connsiteX120" fmla="*/ 276479 w 836678"/>
              <a:gd name="connsiteY120" fmla="*/ 408444 h 604345"/>
              <a:gd name="connsiteX121" fmla="*/ 293359 w 836678"/>
              <a:gd name="connsiteY121" fmla="*/ 407255 h 604345"/>
              <a:gd name="connsiteX122" fmla="*/ 323077 w 836678"/>
              <a:gd name="connsiteY122" fmla="*/ 416052 h 604345"/>
              <a:gd name="connsiteX123" fmla="*/ 347327 w 836678"/>
              <a:gd name="connsiteY123" fmla="*/ 454567 h 604345"/>
              <a:gd name="connsiteX124" fmla="*/ 364206 w 836678"/>
              <a:gd name="connsiteY124" fmla="*/ 453140 h 604345"/>
              <a:gd name="connsiteX125" fmla="*/ 362780 w 836678"/>
              <a:gd name="connsiteY125" fmla="*/ 477865 h 604345"/>
              <a:gd name="connsiteX126" fmla="*/ 337579 w 836678"/>
              <a:gd name="connsiteY126" fmla="*/ 491655 h 604345"/>
              <a:gd name="connsiteX127" fmla="*/ 315469 w 836678"/>
              <a:gd name="connsiteY127" fmla="*/ 525652 h 604345"/>
              <a:gd name="connsiteX128" fmla="*/ 311189 w 836678"/>
              <a:gd name="connsiteY128" fmla="*/ 548238 h 604345"/>
              <a:gd name="connsiteX129" fmla="*/ 324265 w 836678"/>
              <a:gd name="connsiteY129" fmla="*/ 567257 h 604345"/>
              <a:gd name="connsiteX130" fmla="*/ 340670 w 836678"/>
              <a:gd name="connsiteY130" fmla="*/ 572250 h 604345"/>
              <a:gd name="connsiteX131" fmla="*/ 365871 w 836678"/>
              <a:gd name="connsiteY131" fmla="*/ 558461 h 604345"/>
              <a:gd name="connsiteX132" fmla="*/ 387981 w 836678"/>
              <a:gd name="connsiteY132" fmla="*/ 524701 h 604345"/>
              <a:gd name="connsiteX133" fmla="*/ 392260 w 836678"/>
              <a:gd name="connsiteY133" fmla="*/ 501878 h 604345"/>
              <a:gd name="connsiteX134" fmla="*/ 379184 w 836678"/>
              <a:gd name="connsiteY134" fmla="*/ 482858 h 604345"/>
              <a:gd name="connsiteX135" fmla="*/ 362780 w 836678"/>
              <a:gd name="connsiteY135" fmla="*/ 477865 h 604345"/>
              <a:gd name="connsiteX136" fmla="*/ 292170 w 836678"/>
              <a:gd name="connsiteY136" fmla="*/ 431505 h 604345"/>
              <a:gd name="connsiteX137" fmla="*/ 266731 w 836678"/>
              <a:gd name="connsiteY137" fmla="*/ 445294 h 604345"/>
              <a:gd name="connsiteX138" fmla="*/ 244621 w 836678"/>
              <a:gd name="connsiteY138" fmla="*/ 479292 h 604345"/>
              <a:gd name="connsiteX139" fmla="*/ 253418 w 836678"/>
              <a:gd name="connsiteY139" fmla="*/ 521135 h 604345"/>
              <a:gd name="connsiteX140" fmla="*/ 269822 w 836678"/>
              <a:gd name="connsiteY140" fmla="*/ 526127 h 604345"/>
              <a:gd name="connsiteX141" fmla="*/ 295023 w 836678"/>
              <a:gd name="connsiteY141" fmla="*/ 512338 h 604345"/>
              <a:gd name="connsiteX142" fmla="*/ 317133 w 836678"/>
              <a:gd name="connsiteY142" fmla="*/ 478341 h 604345"/>
              <a:gd name="connsiteX143" fmla="*/ 321412 w 836678"/>
              <a:gd name="connsiteY143" fmla="*/ 455518 h 604345"/>
              <a:gd name="connsiteX144" fmla="*/ 308337 w 836678"/>
              <a:gd name="connsiteY144" fmla="*/ 436498 h 604345"/>
              <a:gd name="connsiteX145" fmla="*/ 291932 w 836678"/>
              <a:gd name="connsiteY145" fmla="*/ 431505 h 604345"/>
              <a:gd name="connsiteX146" fmla="*/ 221322 w 836678"/>
              <a:gd name="connsiteY146" fmla="*/ 385383 h 604345"/>
              <a:gd name="connsiteX147" fmla="*/ 196121 w 836678"/>
              <a:gd name="connsiteY147" fmla="*/ 399172 h 604345"/>
              <a:gd name="connsiteX148" fmla="*/ 174011 w 836678"/>
              <a:gd name="connsiteY148" fmla="*/ 433170 h 604345"/>
              <a:gd name="connsiteX149" fmla="*/ 169732 w 836678"/>
              <a:gd name="connsiteY149" fmla="*/ 455755 h 604345"/>
              <a:gd name="connsiteX150" fmla="*/ 182808 w 836678"/>
              <a:gd name="connsiteY150" fmla="*/ 475012 h 604345"/>
              <a:gd name="connsiteX151" fmla="*/ 199212 w 836678"/>
              <a:gd name="connsiteY151" fmla="*/ 479767 h 604345"/>
              <a:gd name="connsiteX152" fmla="*/ 224413 w 836678"/>
              <a:gd name="connsiteY152" fmla="*/ 465978 h 604345"/>
              <a:gd name="connsiteX153" fmla="*/ 246523 w 836678"/>
              <a:gd name="connsiteY153" fmla="*/ 431981 h 604345"/>
              <a:gd name="connsiteX154" fmla="*/ 250802 w 836678"/>
              <a:gd name="connsiteY154" fmla="*/ 409395 h 604345"/>
              <a:gd name="connsiteX155" fmla="*/ 237727 w 836678"/>
              <a:gd name="connsiteY155" fmla="*/ 390138 h 604345"/>
              <a:gd name="connsiteX156" fmla="*/ 221322 w 836678"/>
              <a:gd name="connsiteY156" fmla="*/ 385145 h 604345"/>
              <a:gd name="connsiteX157" fmla="*/ 150712 w 836678"/>
              <a:gd name="connsiteY157" fmla="*/ 339261 h 604345"/>
              <a:gd name="connsiteX158" fmla="*/ 125511 w 836678"/>
              <a:gd name="connsiteY158" fmla="*/ 353050 h 604345"/>
              <a:gd name="connsiteX159" fmla="*/ 103401 w 836678"/>
              <a:gd name="connsiteY159" fmla="*/ 387047 h 604345"/>
              <a:gd name="connsiteX160" fmla="*/ 99122 w 836678"/>
              <a:gd name="connsiteY160" fmla="*/ 409871 h 604345"/>
              <a:gd name="connsiteX161" fmla="*/ 112198 w 836678"/>
              <a:gd name="connsiteY161" fmla="*/ 428890 h 604345"/>
              <a:gd name="connsiteX162" fmla="*/ 128364 w 836678"/>
              <a:gd name="connsiteY162" fmla="*/ 433883 h 604345"/>
              <a:gd name="connsiteX163" fmla="*/ 154041 w 836678"/>
              <a:gd name="connsiteY163" fmla="*/ 420094 h 604345"/>
              <a:gd name="connsiteX164" fmla="*/ 176151 w 836678"/>
              <a:gd name="connsiteY164" fmla="*/ 386334 h 604345"/>
              <a:gd name="connsiteX165" fmla="*/ 180430 w 836678"/>
              <a:gd name="connsiteY165" fmla="*/ 363511 h 604345"/>
              <a:gd name="connsiteX166" fmla="*/ 167354 w 836678"/>
              <a:gd name="connsiteY166" fmla="*/ 344491 h 604345"/>
              <a:gd name="connsiteX167" fmla="*/ 150950 w 836678"/>
              <a:gd name="connsiteY167" fmla="*/ 339498 h 604345"/>
              <a:gd name="connsiteX168" fmla="*/ 416272 w 836678"/>
              <a:gd name="connsiteY168" fmla="*/ 109838 h 604345"/>
              <a:gd name="connsiteX169" fmla="*/ 436005 w 836678"/>
              <a:gd name="connsiteY169" fmla="*/ 115781 h 604345"/>
              <a:gd name="connsiteX170" fmla="*/ 741268 w 836678"/>
              <a:gd name="connsiteY170" fmla="*/ 315011 h 604345"/>
              <a:gd name="connsiteX171" fmla="*/ 746023 w 836678"/>
              <a:gd name="connsiteY171" fmla="*/ 318339 h 604345"/>
              <a:gd name="connsiteX172" fmla="*/ 773839 w 836678"/>
              <a:gd name="connsiteY172" fmla="*/ 288859 h 604345"/>
              <a:gd name="connsiteX173" fmla="*/ 807837 w 836678"/>
              <a:gd name="connsiteY173" fmla="*/ 265085 h 604345"/>
              <a:gd name="connsiteX174" fmla="*/ 677077 w 836678"/>
              <a:gd name="connsiteY174" fmla="*/ 75840 h 604345"/>
              <a:gd name="connsiteX175" fmla="*/ 634521 w 836678"/>
              <a:gd name="connsiteY175" fmla="*/ 83924 h 604345"/>
              <a:gd name="connsiteX176" fmla="*/ 587686 w 836678"/>
              <a:gd name="connsiteY176" fmla="*/ 72750 h 604345"/>
              <a:gd name="connsiteX177" fmla="*/ 513747 w 836678"/>
              <a:gd name="connsiteY177" fmla="*/ 35662 h 604345"/>
              <a:gd name="connsiteX178" fmla="*/ 462632 w 836678"/>
              <a:gd name="connsiteY178" fmla="*/ 23537 h 604345"/>
              <a:gd name="connsiteX179" fmla="*/ 420314 w 836678"/>
              <a:gd name="connsiteY179" fmla="*/ 31620 h 604345"/>
              <a:gd name="connsiteX180" fmla="*/ 351130 w 836678"/>
              <a:gd name="connsiteY180" fmla="*/ 59198 h 604345"/>
              <a:gd name="connsiteX181" fmla="*/ 321650 w 836678"/>
              <a:gd name="connsiteY181" fmla="*/ 83448 h 604345"/>
              <a:gd name="connsiteX182" fmla="*/ 249376 w 836678"/>
              <a:gd name="connsiteY182" fmla="*/ 193999 h 604345"/>
              <a:gd name="connsiteX183" fmla="*/ 254606 w 836678"/>
              <a:gd name="connsiteY183" fmla="*/ 198754 h 604345"/>
              <a:gd name="connsiteX184" fmla="*/ 292883 w 836678"/>
              <a:gd name="connsiteY184" fmla="*/ 210166 h 604345"/>
              <a:gd name="connsiteX185" fmla="*/ 351844 w 836678"/>
              <a:gd name="connsiteY185" fmla="*/ 178308 h 604345"/>
              <a:gd name="connsiteX186" fmla="*/ 386079 w 836678"/>
              <a:gd name="connsiteY186" fmla="*/ 126004 h 604345"/>
              <a:gd name="connsiteX187" fmla="*/ 416272 w 836678"/>
              <a:gd name="connsiteY187" fmla="*/ 109600 h 60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836678" h="604345">
                <a:moveTo>
                  <a:pt x="476897" y="604345"/>
                </a:moveTo>
                <a:cubicBezTo>
                  <a:pt x="466436" y="604345"/>
                  <a:pt x="455976" y="601255"/>
                  <a:pt x="447179" y="595549"/>
                </a:cubicBezTo>
                <a:lnTo>
                  <a:pt x="394400" y="561314"/>
                </a:lnTo>
                <a:lnTo>
                  <a:pt x="386317" y="571537"/>
                </a:lnTo>
                <a:cubicBezTo>
                  <a:pt x="376331" y="586990"/>
                  <a:pt x="359214" y="596024"/>
                  <a:pt x="340907" y="596024"/>
                </a:cubicBezTo>
                <a:cubicBezTo>
                  <a:pt x="322601" y="596024"/>
                  <a:pt x="319986" y="592934"/>
                  <a:pt x="311189" y="587228"/>
                </a:cubicBezTo>
                <a:cubicBezTo>
                  <a:pt x="299065" y="579382"/>
                  <a:pt x="290743" y="567019"/>
                  <a:pt x="287653" y="552993"/>
                </a:cubicBezTo>
                <a:cubicBezTo>
                  <a:pt x="287415" y="551566"/>
                  <a:pt x="287177" y="550140"/>
                  <a:pt x="286940" y="548713"/>
                </a:cubicBezTo>
                <a:cubicBezTo>
                  <a:pt x="280520" y="549189"/>
                  <a:pt x="275290" y="550140"/>
                  <a:pt x="270060" y="550140"/>
                </a:cubicBezTo>
                <a:cubicBezTo>
                  <a:pt x="259361" y="550140"/>
                  <a:pt x="249138" y="547049"/>
                  <a:pt x="240342" y="541343"/>
                </a:cubicBezTo>
                <a:cubicBezTo>
                  <a:pt x="227028" y="532784"/>
                  <a:pt x="218232" y="518757"/>
                  <a:pt x="216092" y="502829"/>
                </a:cubicBezTo>
                <a:cubicBezTo>
                  <a:pt x="209673" y="503304"/>
                  <a:pt x="204442" y="504255"/>
                  <a:pt x="199212" y="504255"/>
                </a:cubicBezTo>
                <a:cubicBezTo>
                  <a:pt x="188514" y="504255"/>
                  <a:pt x="178291" y="501164"/>
                  <a:pt x="169494" y="495458"/>
                </a:cubicBezTo>
                <a:cubicBezTo>
                  <a:pt x="157369" y="487613"/>
                  <a:pt x="149048" y="475250"/>
                  <a:pt x="145957" y="461223"/>
                </a:cubicBezTo>
                <a:lnTo>
                  <a:pt x="145244" y="456944"/>
                </a:lnTo>
                <a:cubicBezTo>
                  <a:pt x="138587" y="457419"/>
                  <a:pt x="133357" y="458133"/>
                  <a:pt x="128364" y="458133"/>
                </a:cubicBezTo>
                <a:cubicBezTo>
                  <a:pt x="117666" y="458133"/>
                  <a:pt x="107443" y="455042"/>
                  <a:pt x="98646" y="449336"/>
                </a:cubicBezTo>
                <a:cubicBezTo>
                  <a:pt x="73683" y="432932"/>
                  <a:pt x="66551" y="399172"/>
                  <a:pt x="82955" y="374209"/>
                </a:cubicBezTo>
                <a:lnTo>
                  <a:pt x="91276" y="361609"/>
                </a:lnTo>
                <a:cubicBezTo>
                  <a:pt x="83668" y="351386"/>
                  <a:pt x="78438" y="340687"/>
                  <a:pt x="76061" y="329513"/>
                </a:cubicBezTo>
                <a:cubicBezTo>
                  <a:pt x="74634" y="323570"/>
                  <a:pt x="72257" y="318101"/>
                  <a:pt x="68928" y="313109"/>
                </a:cubicBezTo>
                <a:cubicBezTo>
                  <a:pt x="65600" y="308354"/>
                  <a:pt x="61320" y="304075"/>
                  <a:pt x="56090" y="300746"/>
                </a:cubicBezTo>
                <a:lnTo>
                  <a:pt x="5451" y="267462"/>
                </a:lnTo>
                <a:cubicBezTo>
                  <a:pt x="-17" y="263896"/>
                  <a:pt x="-1682" y="256288"/>
                  <a:pt x="1884" y="250820"/>
                </a:cubicBezTo>
                <a:lnTo>
                  <a:pt x="140489" y="38515"/>
                </a:lnTo>
                <a:cubicBezTo>
                  <a:pt x="142391" y="35899"/>
                  <a:pt x="145006" y="33997"/>
                  <a:pt x="148097" y="33284"/>
                </a:cubicBezTo>
                <a:cubicBezTo>
                  <a:pt x="148810" y="33284"/>
                  <a:pt x="149761" y="33046"/>
                  <a:pt x="150474" y="33046"/>
                </a:cubicBezTo>
                <a:cubicBezTo>
                  <a:pt x="152852" y="33046"/>
                  <a:pt x="154992" y="33760"/>
                  <a:pt x="157131" y="34948"/>
                </a:cubicBezTo>
                <a:lnTo>
                  <a:pt x="199212" y="62289"/>
                </a:lnTo>
                <a:cubicBezTo>
                  <a:pt x="207058" y="67519"/>
                  <a:pt x="216330" y="70134"/>
                  <a:pt x="225839" y="70134"/>
                </a:cubicBezTo>
                <a:cubicBezTo>
                  <a:pt x="235349" y="70134"/>
                  <a:pt x="240579" y="68470"/>
                  <a:pt x="246999" y="65380"/>
                </a:cubicBezTo>
                <a:cubicBezTo>
                  <a:pt x="264116" y="57059"/>
                  <a:pt x="282898" y="52779"/>
                  <a:pt x="301680" y="52779"/>
                </a:cubicBezTo>
                <a:cubicBezTo>
                  <a:pt x="320461" y="52779"/>
                  <a:pt x="310714" y="53017"/>
                  <a:pt x="315231" y="53492"/>
                </a:cubicBezTo>
                <a:cubicBezTo>
                  <a:pt x="323552" y="46598"/>
                  <a:pt x="332111" y="41130"/>
                  <a:pt x="341621" y="37326"/>
                </a:cubicBezTo>
                <a:lnTo>
                  <a:pt x="410804" y="9748"/>
                </a:lnTo>
                <a:cubicBezTo>
                  <a:pt x="427209" y="3328"/>
                  <a:pt x="444326" y="0"/>
                  <a:pt x="461919" y="0"/>
                </a:cubicBezTo>
                <a:cubicBezTo>
                  <a:pt x="479512" y="0"/>
                  <a:pt x="504713" y="4993"/>
                  <a:pt x="523733" y="14502"/>
                </a:cubicBezTo>
                <a:lnTo>
                  <a:pt x="597671" y="51590"/>
                </a:lnTo>
                <a:cubicBezTo>
                  <a:pt x="608845" y="57059"/>
                  <a:pt x="621208" y="60149"/>
                  <a:pt x="633808" y="60149"/>
                </a:cubicBezTo>
                <a:cubicBezTo>
                  <a:pt x="646409" y="60149"/>
                  <a:pt x="661624" y="56583"/>
                  <a:pt x="673749" y="49451"/>
                </a:cubicBezTo>
                <a:cubicBezTo>
                  <a:pt x="675651" y="48500"/>
                  <a:pt x="677553" y="47787"/>
                  <a:pt x="679693" y="47787"/>
                </a:cubicBezTo>
                <a:cubicBezTo>
                  <a:pt x="683734" y="47787"/>
                  <a:pt x="687300" y="49688"/>
                  <a:pt x="689440" y="53017"/>
                </a:cubicBezTo>
                <a:lnTo>
                  <a:pt x="834464" y="260805"/>
                </a:lnTo>
                <a:cubicBezTo>
                  <a:pt x="838268" y="266273"/>
                  <a:pt x="837079" y="273643"/>
                  <a:pt x="831611" y="277447"/>
                </a:cubicBezTo>
                <a:lnTo>
                  <a:pt x="786915" y="308592"/>
                </a:lnTo>
                <a:cubicBezTo>
                  <a:pt x="775741" y="316437"/>
                  <a:pt x="767420" y="328087"/>
                  <a:pt x="763616" y="341400"/>
                </a:cubicBezTo>
                <a:cubicBezTo>
                  <a:pt x="767182" y="350197"/>
                  <a:pt x="769084" y="358993"/>
                  <a:pt x="769084" y="367552"/>
                </a:cubicBezTo>
                <a:cubicBezTo>
                  <a:pt x="769084" y="376111"/>
                  <a:pt x="765518" y="391564"/>
                  <a:pt x="758861" y="401787"/>
                </a:cubicBezTo>
                <a:cubicBezTo>
                  <a:pt x="747212" y="419618"/>
                  <a:pt x="727717" y="430079"/>
                  <a:pt x="706082" y="430079"/>
                </a:cubicBezTo>
                <a:cubicBezTo>
                  <a:pt x="684448" y="430079"/>
                  <a:pt x="692769" y="429128"/>
                  <a:pt x="686587" y="426988"/>
                </a:cubicBezTo>
                <a:cubicBezTo>
                  <a:pt x="686587" y="442442"/>
                  <a:pt x="683021" y="456231"/>
                  <a:pt x="675175" y="468118"/>
                </a:cubicBezTo>
                <a:cubicBezTo>
                  <a:pt x="665903" y="482145"/>
                  <a:pt x="651877" y="491655"/>
                  <a:pt x="635472" y="495221"/>
                </a:cubicBezTo>
                <a:cubicBezTo>
                  <a:pt x="631193" y="496172"/>
                  <a:pt x="626913" y="496647"/>
                  <a:pt x="622396" y="496647"/>
                </a:cubicBezTo>
                <a:cubicBezTo>
                  <a:pt x="617879" y="496647"/>
                  <a:pt x="611460" y="495934"/>
                  <a:pt x="605992" y="494508"/>
                </a:cubicBezTo>
                <a:cubicBezTo>
                  <a:pt x="605041" y="507108"/>
                  <a:pt x="601950" y="518044"/>
                  <a:pt x="595769" y="527554"/>
                </a:cubicBezTo>
                <a:cubicBezTo>
                  <a:pt x="585784" y="543007"/>
                  <a:pt x="568666" y="552042"/>
                  <a:pt x="550360" y="552042"/>
                </a:cubicBezTo>
                <a:cubicBezTo>
                  <a:pt x="532054" y="552042"/>
                  <a:pt x="537759" y="550853"/>
                  <a:pt x="531816" y="548713"/>
                </a:cubicBezTo>
                <a:cubicBezTo>
                  <a:pt x="530152" y="560600"/>
                  <a:pt x="527061" y="570823"/>
                  <a:pt x="521355" y="579620"/>
                </a:cubicBezTo>
                <a:cubicBezTo>
                  <a:pt x="511370" y="595073"/>
                  <a:pt x="494252" y="604345"/>
                  <a:pt x="475946" y="604345"/>
                </a:cubicBezTo>
                <a:close/>
                <a:moveTo>
                  <a:pt x="363018" y="453616"/>
                </a:moveTo>
                <a:cubicBezTo>
                  <a:pt x="373716" y="453616"/>
                  <a:pt x="383939" y="456706"/>
                  <a:pt x="392736" y="462412"/>
                </a:cubicBezTo>
                <a:cubicBezTo>
                  <a:pt x="404861" y="470258"/>
                  <a:pt x="413182" y="482620"/>
                  <a:pt x="416272" y="496647"/>
                </a:cubicBezTo>
                <a:cubicBezTo>
                  <a:pt x="419363" y="510912"/>
                  <a:pt x="416510" y="525414"/>
                  <a:pt x="408664" y="537539"/>
                </a:cubicBezTo>
                <a:lnTo>
                  <a:pt x="407951" y="538490"/>
                </a:lnTo>
                <a:lnTo>
                  <a:pt x="407951" y="541105"/>
                </a:lnTo>
                <a:cubicBezTo>
                  <a:pt x="407951" y="541105"/>
                  <a:pt x="460493" y="575103"/>
                  <a:pt x="460493" y="575103"/>
                </a:cubicBezTo>
                <a:cubicBezTo>
                  <a:pt x="465485" y="578431"/>
                  <a:pt x="471191" y="580095"/>
                  <a:pt x="476897" y="580095"/>
                </a:cubicBezTo>
                <a:cubicBezTo>
                  <a:pt x="482603" y="580095"/>
                  <a:pt x="481176" y="580095"/>
                  <a:pt x="483316" y="579382"/>
                </a:cubicBezTo>
                <a:cubicBezTo>
                  <a:pt x="491162" y="577718"/>
                  <a:pt x="498056" y="573201"/>
                  <a:pt x="502336" y="566306"/>
                </a:cubicBezTo>
                <a:cubicBezTo>
                  <a:pt x="511370" y="552279"/>
                  <a:pt x="507566" y="533498"/>
                  <a:pt x="493539" y="524463"/>
                </a:cubicBezTo>
                <a:lnTo>
                  <a:pt x="415797" y="473586"/>
                </a:lnTo>
                <a:lnTo>
                  <a:pt x="430537" y="453140"/>
                </a:lnTo>
                <a:lnTo>
                  <a:pt x="506615" y="504255"/>
                </a:lnTo>
                <a:lnTo>
                  <a:pt x="534907" y="522561"/>
                </a:lnTo>
                <a:cubicBezTo>
                  <a:pt x="539899" y="525652"/>
                  <a:pt x="545605" y="527554"/>
                  <a:pt x="551311" y="527554"/>
                </a:cubicBezTo>
                <a:cubicBezTo>
                  <a:pt x="561534" y="527554"/>
                  <a:pt x="571044" y="522324"/>
                  <a:pt x="576749" y="513765"/>
                </a:cubicBezTo>
                <a:cubicBezTo>
                  <a:pt x="581267" y="507108"/>
                  <a:pt x="582693" y="499025"/>
                  <a:pt x="581029" y="490941"/>
                </a:cubicBezTo>
                <a:cubicBezTo>
                  <a:pt x="579365" y="483096"/>
                  <a:pt x="574610" y="476201"/>
                  <a:pt x="567953" y="471922"/>
                </a:cubicBezTo>
                <a:lnTo>
                  <a:pt x="461919" y="402738"/>
                </a:lnTo>
                <a:lnTo>
                  <a:pt x="476659" y="382292"/>
                </a:lnTo>
                <a:lnTo>
                  <a:pt x="602426" y="465740"/>
                </a:lnTo>
                <a:cubicBezTo>
                  <a:pt x="608845" y="469782"/>
                  <a:pt x="615977" y="472160"/>
                  <a:pt x="623585" y="472160"/>
                </a:cubicBezTo>
                <a:cubicBezTo>
                  <a:pt x="631193" y="472160"/>
                  <a:pt x="629053" y="471922"/>
                  <a:pt x="631668" y="471209"/>
                </a:cubicBezTo>
                <a:cubicBezTo>
                  <a:pt x="641654" y="469069"/>
                  <a:pt x="650450" y="463125"/>
                  <a:pt x="656156" y="454567"/>
                </a:cubicBezTo>
                <a:cubicBezTo>
                  <a:pt x="661862" y="446008"/>
                  <a:pt x="663764" y="435547"/>
                  <a:pt x="661624" y="425562"/>
                </a:cubicBezTo>
                <a:cubicBezTo>
                  <a:pt x="659484" y="415576"/>
                  <a:pt x="653541" y="406780"/>
                  <a:pt x="644982" y="401074"/>
                </a:cubicBezTo>
                <a:lnTo>
                  <a:pt x="517551" y="317864"/>
                </a:lnTo>
                <a:lnTo>
                  <a:pt x="532291" y="297418"/>
                </a:lnTo>
                <a:lnTo>
                  <a:pt x="686349" y="399648"/>
                </a:lnTo>
                <a:cubicBezTo>
                  <a:pt x="692769" y="403689"/>
                  <a:pt x="699901" y="405829"/>
                  <a:pt x="707271" y="405829"/>
                </a:cubicBezTo>
                <a:cubicBezTo>
                  <a:pt x="720347" y="405829"/>
                  <a:pt x="732710" y="399410"/>
                  <a:pt x="739842" y="388474"/>
                </a:cubicBezTo>
                <a:cubicBezTo>
                  <a:pt x="744121" y="381817"/>
                  <a:pt x="746261" y="374685"/>
                  <a:pt x="746023" y="367077"/>
                </a:cubicBezTo>
                <a:cubicBezTo>
                  <a:pt x="746023" y="360420"/>
                  <a:pt x="744359" y="354001"/>
                  <a:pt x="741268" y="348295"/>
                </a:cubicBezTo>
                <a:cubicBezTo>
                  <a:pt x="738178" y="342589"/>
                  <a:pt x="733898" y="338072"/>
                  <a:pt x="728430" y="334506"/>
                </a:cubicBezTo>
                <a:lnTo>
                  <a:pt x="423167" y="135276"/>
                </a:lnTo>
                <a:cubicBezTo>
                  <a:pt x="421265" y="134088"/>
                  <a:pt x="418887" y="133374"/>
                  <a:pt x="416510" y="133374"/>
                </a:cubicBezTo>
                <a:cubicBezTo>
                  <a:pt x="412468" y="133374"/>
                  <a:pt x="408664" y="135514"/>
                  <a:pt x="406525" y="138842"/>
                </a:cubicBezTo>
                <a:lnTo>
                  <a:pt x="372290" y="191146"/>
                </a:lnTo>
                <a:cubicBezTo>
                  <a:pt x="354934" y="217774"/>
                  <a:pt x="325216" y="233940"/>
                  <a:pt x="293121" y="233940"/>
                </a:cubicBezTo>
                <a:cubicBezTo>
                  <a:pt x="261025" y="233940"/>
                  <a:pt x="256984" y="228710"/>
                  <a:pt x="241768" y="218724"/>
                </a:cubicBezTo>
                <a:lnTo>
                  <a:pt x="236776" y="215396"/>
                </a:lnTo>
                <a:cubicBezTo>
                  <a:pt x="231307" y="211830"/>
                  <a:pt x="227504" y="206124"/>
                  <a:pt x="226077" y="199705"/>
                </a:cubicBezTo>
                <a:cubicBezTo>
                  <a:pt x="224651" y="193286"/>
                  <a:pt x="226077" y="186629"/>
                  <a:pt x="229643" y="180923"/>
                </a:cubicBezTo>
                <a:lnTo>
                  <a:pt x="296687" y="78456"/>
                </a:lnTo>
                <a:cubicBezTo>
                  <a:pt x="295261" y="78456"/>
                  <a:pt x="293596" y="78456"/>
                  <a:pt x="292170" y="78456"/>
                </a:cubicBezTo>
                <a:cubicBezTo>
                  <a:pt x="280045" y="78456"/>
                  <a:pt x="268633" y="81784"/>
                  <a:pt x="258410" y="86777"/>
                </a:cubicBezTo>
                <a:cubicBezTo>
                  <a:pt x="248663" y="91531"/>
                  <a:pt x="237727" y="94147"/>
                  <a:pt x="226790" y="94147"/>
                </a:cubicBezTo>
                <a:cubicBezTo>
                  <a:pt x="215854" y="94147"/>
                  <a:pt x="198737" y="90105"/>
                  <a:pt x="187087" y="82259"/>
                </a:cubicBezTo>
                <a:lnTo>
                  <a:pt x="156180" y="62051"/>
                </a:lnTo>
                <a:lnTo>
                  <a:pt x="30414" y="252484"/>
                </a:lnTo>
                <a:lnTo>
                  <a:pt x="70355" y="280062"/>
                </a:lnTo>
                <a:cubicBezTo>
                  <a:pt x="77963" y="285055"/>
                  <a:pt x="84619" y="291474"/>
                  <a:pt x="89850" y="299082"/>
                </a:cubicBezTo>
                <a:cubicBezTo>
                  <a:pt x="95080" y="306690"/>
                  <a:pt x="98646" y="315249"/>
                  <a:pt x="100548" y="324045"/>
                </a:cubicBezTo>
                <a:cubicBezTo>
                  <a:pt x="101499" y="328800"/>
                  <a:pt x="103401" y="333317"/>
                  <a:pt x="105779" y="337359"/>
                </a:cubicBezTo>
                <a:cubicBezTo>
                  <a:pt x="117904" y="323570"/>
                  <a:pt x="134308" y="315249"/>
                  <a:pt x="151663" y="315249"/>
                </a:cubicBezTo>
                <a:cubicBezTo>
                  <a:pt x="169019" y="315249"/>
                  <a:pt x="172585" y="318339"/>
                  <a:pt x="181381" y="324045"/>
                </a:cubicBezTo>
                <a:cubicBezTo>
                  <a:pt x="194695" y="332604"/>
                  <a:pt x="203491" y="346631"/>
                  <a:pt x="205631" y="362560"/>
                </a:cubicBezTo>
                <a:cubicBezTo>
                  <a:pt x="212288" y="362084"/>
                  <a:pt x="217281" y="361133"/>
                  <a:pt x="222511" y="361133"/>
                </a:cubicBezTo>
                <a:cubicBezTo>
                  <a:pt x="233209" y="361133"/>
                  <a:pt x="243432" y="364224"/>
                  <a:pt x="252229" y="369930"/>
                </a:cubicBezTo>
                <a:cubicBezTo>
                  <a:pt x="264354" y="377775"/>
                  <a:pt x="272675" y="390138"/>
                  <a:pt x="275766" y="404165"/>
                </a:cubicBezTo>
                <a:cubicBezTo>
                  <a:pt x="276003" y="405591"/>
                  <a:pt x="276241" y="407018"/>
                  <a:pt x="276479" y="408444"/>
                </a:cubicBezTo>
                <a:cubicBezTo>
                  <a:pt x="283136" y="407969"/>
                  <a:pt x="288366" y="407255"/>
                  <a:pt x="293359" y="407255"/>
                </a:cubicBezTo>
                <a:cubicBezTo>
                  <a:pt x="304057" y="407255"/>
                  <a:pt x="314280" y="410346"/>
                  <a:pt x="323077" y="416052"/>
                </a:cubicBezTo>
                <a:cubicBezTo>
                  <a:pt x="336390" y="424611"/>
                  <a:pt x="345187" y="438638"/>
                  <a:pt x="347327" y="454567"/>
                </a:cubicBezTo>
                <a:cubicBezTo>
                  <a:pt x="353983" y="454091"/>
                  <a:pt x="358976" y="453140"/>
                  <a:pt x="364206" y="453140"/>
                </a:cubicBezTo>
                <a:close/>
                <a:moveTo>
                  <a:pt x="362780" y="477865"/>
                </a:moveTo>
                <a:cubicBezTo>
                  <a:pt x="352557" y="477865"/>
                  <a:pt x="343047" y="482858"/>
                  <a:pt x="337579" y="491655"/>
                </a:cubicBezTo>
                <a:lnTo>
                  <a:pt x="315469" y="525652"/>
                </a:lnTo>
                <a:cubicBezTo>
                  <a:pt x="310952" y="532309"/>
                  <a:pt x="309525" y="540392"/>
                  <a:pt x="311189" y="548238"/>
                </a:cubicBezTo>
                <a:cubicBezTo>
                  <a:pt x="312854" y="556083"/>
                  <a:pt x="317371" y="562978"/>
                  <a:pt x="324265" y="567257"/>
                </a:cubicBezTo>
                <a:cubicBezTo>
                  <a:pt x="329258" y="570348"/>
                  <a:pt x="334964" y="572250"/>
                  <a:pt x="340670" y="572250"/>
                </a:cubicBezTo>
                <a:cubicBezTo>
                  <a:pt x="351130" y="572250"/>
                  <a:pt x="360402" y="567019"/>
                  <a:pt x="365871" y="558461"/>
                </a:cubicBezTo>
                <a:lnTo>
                  <a:pt x="387981" y="524701"/>
                </a:lnTo>
                <a:cubicBezTo>
                  <a:pt x="392498" y="518044"/>
                  <a:pt x="393924" y="509961"/>
                  <a:pt x="392260" y="501878"/>
                </a:cubicBezTo>
                <a:cubicBezTo>
                  <a:pt x="390596" y="494032"/>
                  <a:pt x="386079" y="487137"/>
                  <a:pt x="379184" y="482858"/>
                </a:cubicBezTo>
                <a:cubicBezTo>
                  <a:pt x="374192" y="479767"/>
                  <a:pt x="368486" y="477865"/>
                  <a:pt x="362780" y="477865"/>
                </a:cubicBezTo>
                <a:close/>
                <a:moveTo>
                  <a:pt x="292170" y="431505"/>
                </a:moveTo>
                <a:cubicBezTo>
                  <a:pt x="281947" y="431505"/>
                  <a:pt x="272437" y="436736"/>
                  <a:pt x="266731" y="445294"/>
                </a:cubicBezTo>
                <a:lnTo>
                  <a:pt x="244621" y="479292"/>
                </a:lnTo>
                <a:cubicBezTo>
                  <a:pt x="235587" y="493319"/>
                  <a:pt x="239391" y="512101"/>
                  <a:pt x="253418" y="521135"/>
                </a:cubicBezTo>
                <a:cubicBezTo>
                  <a:pt x="258410" y="524463"/>
                  <a:pt x="264116" y="526127"/>
                  <a:pt x="269822" y="526127"/>
                </a:cubicBezTo>
                <a:cubicBezTo>
                  <a:pt x="280045" y="526127"/>
                  <a:pt x="289555" y="521135"/>
                  <a:pt x="295023" y="512338"/>
                </a:cubicBezTo>
                <a:lnTo>
                  <a:pt x="317133" y="478341"/>
                </a:lnTo>
                <a:cubicBezTo>
                  <a:pt x="321650" y="471684"/>
                  <a:pt x="323077" y="463601"/>
                  <a:pt x="321412" y="455518"/>
                </a:cubicBezTo>
                <a:cubicBezTo>
                  <a:pt x="319748" y="447672"/>
                  <a:pt x="314993" y="440777"/>
                  <a:pt x="308337" y="436498"/>
                </a:cubicBezTo>
                <a:cubicBezTo>
                  <a:pt x="303344" y="433170"/>
                  <a:pt x="297638" y="431505"/>
                  <a:pt x="291932" y="431505"/>
                </a:cubicBezTo>
                <a:close/>
                <a:moveTo>
                  <a:pt x="221322" y="385383"/>
                </a:moveTo>
                <a:cubicBezTo>
                  <a:pt x="211099" y="385383"/>
                  <a:pt x="201589" y="390376"/>
                  <a:pt x="196121" y="399172"/>
                </a:cubicBezTo>
                <a:lnTo>
                  <a:pt x="174011" y="433170"/>
                </a:lnTo>
                <a:cubicBezTo>
                  <a:pt x="169494" y="439826"/>
                  <a:pt x="168068" y="447910"/>
                  <a:pt x="169732" y="455755"/>
                </a:cubicBezTo>
                <a:cubicBezTo>
                  <a:pt x="171396" y="463601"/>
                  <a:pt x="175913" y="470495"/>
                  <a:pt x="182808" y="475012"/>
                </a:cubicBezTo>
                <a:cubicBezTo>
                  <a:pt x="187800" y="478103"/>
                  <a:pt x="193506" y="479767"/>
                  <a:pt x="199212" y="479767"/>
                </a:cubicBezTo>
                <a:cubicBezTo>
                  <a:pt x="209435" y="479767"/>
                  <a:pt x="218945" y="474775"/>
                  <a:pt x="224413" y="465978"/>
                </a:cubicBezTo>
                <a:lnTo>
                  <a:pt x="246523" y="431981"/>
                </a:lnTo>
                <a:cubicBezTo>
                  <a:pt x="250802" y="425324"/>
                  <a:pt x="252467" y="417241"/>
                  <a:pt x="250802" y="409395"/>
                </a:cubicBezTo>
                <a:cubicBezTo>
                  <a:pt x="249138" y="401550"/>
                  <a:pt x="244621" y="394655"/>
                  <a:pt x="237727" y="390138"/>
                </a:cubicBezTo>
                <a:cubicBezTo>
                  <a:pt x="232734" y="387047"/>
                  <a:pt x="227028" y="385145"/>
                  <a:pt x="221322" y="385145"/>
                </a:cubicBezTo>
                <a:close/>
                <a:moveTo>
                  <a:pt x="150712" y="339261"/>
                </a:moveTo>
                <a:cubicBezTo>
                  <a:pt x="140489" y="339261"/>
                  <a:pt x="130979" y="344491"/>
                  <a:pt x="125511" y="353050"/>
                </a:cubicBezTo>
                <a:lnTo>
                  <a:pt x="103401" y="387047"/>
                </a:lnTo>
                <a:cubicBezTo>
                  <a:pt x="98884" y="393704"/>
                  <a:pt x="97458" y="401787"/>
                  <a:pt x="99122" y="409871"/>
                </a:cubicBezTo>
                <a:cubicBezTo>
                  <a:pt x="100786" y="417716"/>
                  <a:pt x="105541" y="424611"/>
                  <a:pt x="112198" y="428890"/>
                </a:cubicBezTo>
                <a:cubicBezTo>
                  <a:pt x="117190" y="431981"/>
                  <a:pt x="122658" y="433883"/>
                  <a:pt x="128364" y="433883"/>
                </a:cubicBezTo>
                <a:cubicBezTo>
                  <a:pt x="139063" y="433883"/>
                  <a:pt x="148573" y="428652"/>
                  <a:pt x="154041" y="420094"/>
                </a:cubicBezTo>
                <a:lnTo>
                  <a:pt x="176151" y="386334"/>
                </a:lnTo>
                <a:cubicBezTo>
                  <a:pt x="180668" y="379677"/>
                  <a:pt x="182094" y="371594"/>
                  <a:pt x="180430" y="363511"/>
                </a:cubicBezTo>
                <a:cubicBezTo>
                  <a:pt x="178766" y="355665"/>
                  <a:pt x="174011" y="348770"/>
                  <a:pt x="167354" y="344491"/>
                </a:cubicBezTo>
                <a:cubicBezTo>
                  <a:pt x="162362" y="341163"/>
                  <a:pt x="156656" y="339498"/>
                  <a:pt x="150950" y="339498"/>
                </a:cubicBezTo>
                <a:close/>
                <a:moveTo>
                  <a:pt x="416272" y="109838"/>
                </a:moveTo>
                <a:cubicBezTo>
                  <a:pt x="423167" y="109838"/>
                  <a:pt x="430061" y="111977"/>
                  <a:pt x="436005" y="115781"/>
                </a:cubicBezTo>
                <a:lnTo>
                  <a:pt x="741268" y="315011"/>
                </a:lnTo>
                <a:cubicBezTo>
                  <a:pt x="742933" y="315962"/>
                  <a:pt x="744597" y="317150"/>
                  <a:pt x="746023" y="318339"/>
                </a:cubicBezTo>
                <a:cubicBezTo>
                  <a:pt x="754107" y="306214"/>
                  <a:pt x="762903" y="296229"/>
                  <a:pt x="773839" y="288859"/>
                </a:cubicBezTo>
                <a:lnTo>
                  <a:pt x="807837" y="265085"/>
                </a:lnTo>
                <a:lnTo>
                  <a:pt x="677077" y="75840"/>
                </a:lnTo>
                <a:cubicBezTo>
                  <a:pt x="662575" y="81071"/>
                  <a:pt x="648548" y="83924"/>
                  <a:pt x="634521" y="83924"/>
                </a:cubicBezTo>
                <a:cubicBezTo>
                  <a:pt x="620494" y="83924"/>
                  <a:pt x="602188" y="80120"/>
                  <a:pt x="587686" y="72750"/>
                </a:cubicBezTo>
                <a:lnTo>
                  <a:pt x="513747" y="35662"/>
                </a:lnTo>
                <a:cubicBezTo>
                  <a:pt x="498056" y="27816"/>
                  <a:pt x="480225" y="23537"/>
                  <a:pt x="462632" y="23537"/>
                </a:cubicBezTo>
                <a:cubicBezTo>
                  <a:pt x="445039" y="23537"/>
                  <a:pt x="433865" y="26390"/>
                  <a:pt x="420314" y="31620"/>
                </a:cubicBezTo>
                <a:lnTo>
                  <a:pt x="351130" y="59198"/>
                </a:lnTo>
                <a:cubicBezTo>
                  <a:pt x="339005" y="63953"/>
                  <a:pt x="328783" y="72512"/>
                  <a:pt x="321650" y="83448"/>
                </a:cubicBezTo>
                <a:lnTo>
                  <a:pt x="249376" y="193999"/>
                </a:lnTo>
                <a:lnTo>
                  <a:pt x="254606" y="198754"/>
                </a:lnTo>
                <a:cubicBezTo>
                  <a:pt x="266018" y="206124"/>
                  <a:pt x="279332" y="210166"/>
                  <a:pt x="292883" y="210166"/>
                </a:cubicBezTo>
                <a:cubicBezTo>
                  <a:pt x="316895" y="210166"/>
                  <a:pt x="338768" y="198278"/>
                  <a:pt x="351844" y="178308"/>
                </a:cubicBezTo>
                <a:lnTo>
                  <a:pt x="386079" y="126004"/>
                </a:lnTo>
                <a:cubicBezTo>
                  <a:pt x="392736" y="115781"/>
                  <a:pt x="404147" y="109600"/>
                  <a:pt x="416272" y="109600"/>
                </a:cubicBezTo>
                <a:close/>
              </a:path>
            </a:pathLst>
          </a:custGeom>
          <a:solidFill>
            <a:schemeClr val="accent1"/>
          </a:solidFill>
          <a:ln w="0" cap="flat">
            <a:noFill/>
            <a:prstDash val="solid"/>
            <a:miter/>
          </a:ln>
        </p:spPr>
        <p:txBody>
          <a:bodyPr rtlCol="0" anchor="ctr"/>
          <a:lstStyle/>
          <a:p>
            <a:endParaRPr lang="en-US"/>
          </a:p>
        </p:txBody>
      </p:sp>
      <p:grpSp>
        <p:nvGrpSpPr>
          <p:cNvPr id="20" name="Group 19">
            <a:extLst>
              <a:ext uri="{FF2B5EF4-FFF2-40B4-BE49-F238E27FC236}">
                <a16:creationId xmlns:a16="http://schemas.microsoft.com/office/drawing/2014/main" id="{4B717EF9-AC97-F5E2-15B1-E2CFFD92411A}"/>
              </a:ext>
            </a:extLst>
          </p:cNvPr>
          <p:cNvGrpSpPr/>
          <p:nvPr/>
        </p:nvGrpSpPr>
        <p:grpSpPr>
          <a:xfrm>
            <a:off x="1551462" y="1458755"/>
            <a:ext cx="1375815" cy="1375815"/>
            <a:chOff x="754116" y="4729223"/>
            <a:chExt cx="1375815" cy="1375815"/>
          </a:xfrm>
        </p:grpSpPr>
        <p:pic>
          <p:nvPicPr>
            <p:cNvPr id="14" name="Graphic 13" descr="Daily calendar outline">
              <a:extLst>
                <a:ext uri="{FF2B5EF4-FFF2-40B4-BE49-F238E27FC236}">
                  <a16:creationId xmlns:a16="http://schemas.microsoft.com/office/drawing/2014/main" id="{37DAC279-BE54-2F4A-92B1-6930B741AA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4116" y="4729223"/>
              <a:ext cx="1375815" cy="1375815"/>
            </a:xfrm>
            <a:prstGeom prst="rect">
              <a:avLst/>
            </a:prstGeom>
          </p:spPr>
        </p:pic>
        <p:sp>
          <p:nvSpPr>
            <p:cNvPr id="15" name="Flowchart: Connector 14">
              <a:extLst>
                <a:ext uri="{FF2B5EF4-FFF2-40B4-BE49-F238E27FC236}">
                  <a16:creationId xmlns:a16="http://schemas.microsoft.com/office/drawing/2014/main" id="{AB5BB070-CF50-7C69-39F4-B3B17350537A}"/>
                </a:ext>
              </a:extLst>
            </p:cNvPr>
            <p:cNvSpPr>
              <a:spLocks noChangeAspect="1"/>
            </p:cNvSpPr>
            <p:nvPr/>
          </p:nvSpPr>
          <p:spPr>
            <a:xfrm>
              <a:off x="1586221" y="5491530"/>
              <a:ext cx="459585" cy="457200"/>
            </a:xfrm>
            <a:prstGeom prst="flowChartConnector">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ptos Narrow" panose="020B0004020202020204" pitchFamily="34" charset="0"/>
                </a:rPr>
                <a:t>✓</a:t>
              </a:r>
              <a:endParaRPr lang="en-US" sz="2000" b="1" dirty="0">
                <a:solidFill>
                  <a:schemeClr val="tx1"/>
                </a:solidFill>
              </a:endParaRPr>
            </a:p>
          </p:txBody>
        </p:sp>
      </p:grpSp>
      <p:grpSp>
        <p:nvGrpSpPr>
          <p:cNvPr id="21" name="Group 20">
            <a:extLst>
              <a:ext uri="{FF2B5EF4-FFF2-40B4-BE49-F238E27FC236}">
                <a16:creationId xmlns:a16="http://schemas.microsoft.com/office/drawing/2014/main" id="{904407F8-538A-18D7-F0F2-7255D4F17FA5}"/>
              </a:ext>
            </a:extLst>
          </p:cNvPr>
          <p:cNvGrpSpPr/>
          <p:nvPr/>
        </p:nvGrpSpPr>
        <p:grpSpPr>
          <a:xfrm>
            <a:off x="9120525" y="1458754"/>
            <a:ext cx="1375815" cy="1375815"/>
            <a:chOff x="8385048" y="246687"/>
            <a:chExt cx="1375815" cy="1375815"/>
          </a:xfrm>
        </p:grpSpPr>
        <p:pic>
          <p:nvPicPr>
            <p:cNvPr id="5" name="Graphic 4" descr="Daily calendar outline">
              <a:extLst>
                <a:ext uri="{FF2B5EF4-FFF2-40B4-BE49-F238E27FC236}">
                  <a16:creationId xmlns:a16="http://schemas.microsoft.com/office/drawing/2014/main" id="{6596215E-4A8C-F9D6-F5D3-44CE17A110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85048" y="246687"/>
              <a:ext cx="1375815" cy="1375815"/>
            </a:xfrm>
            <a:prstGeom prst="rect">
              <a:avLst/>
            </a:prstGeom>
          </p:spPr>
        </p:pic>
        <p:grpSp>
          <p:nvGrpSpPr>
            <p:cNvPr id="19" name="Group 18">
              <a:extLst>
                <a:ext uri="{FF2B5EF4-FFF2-40B4-BE49-F238E27FC236}">
                  <a16:creationId xmlns:a16="http://schemas.microsoft.com/office/drawing/2014/main" id="{D77B7212-003F-D8F1-7046-9C4389E790D8}"/>
                </a:ext>
              </a:extLst>
            </p:cNvPr>
            <p:cNvGrpSpPr/>
            <p:nvPr/>
          </p:nvGrpSpPr>
          <p:grpSpPr>
            <a:xfrm>
              <a:off x="9201577" y="982910"/>
              <a:ext cx="504422" cy="501804"/>
              <a:chOff x="10824793" y="1851102"/>
              <a:chExt cx="504422" cy="501804"/>
            </a:xfrm>
          </p:grpSpPr>
          <p:sp>
            <p:nvSpPr>
              <p:cNvPr id="13" name="Flowchart: Connector 12">
                <a:extLst>
                  <a:ext uri="{FF2B5EF4-FFF2-40B4-BE49-F238E27FC236}">
                    <a16:creationId xmlns:a16="http://schemas.microsoft.com/office/drawing/2014/main" id="{382E2C24-2F3F-C2E8-65CA-B41A5CE36803}"/>
                  </a:ext>
                </a:extLst>
              </p:cNvPr>
              <p:cNvSpPr>
                <a:spLocks noChangeAspect="1"/>
              </p:cNvSpPr>
              <p:nvPr/>
            </p:nvSpPr>
            <p:spPr>
              <a:xfrm>
                <a:off x="10824793" y="1851102"/>
                <a:ext cx="504422" cy="501804"/>
              </a:xfrm>
              <a:prstGeom prst="flowChartConnector">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18" name="Graphic 38">
                <a:extLst>
                  <a:ext uri="{FF2B5EF4-FFF2-40B4-BE49-F238E27FC236}">
                    <a16:creationId xmlns:a16="http://schemas.microsoft.com/office/drawing/2014/main" id="{418FE78B-58BC-26AF-1040-922142689BB8}"/>
                  </a:ext>
                </a:extLst>
              </p:cNvPr>
              <p:cNvSpPr>
                <a:spLocks noChangeAspect="1"/>
              </p:cNvSpPr>
              <p:nvPr/>
            </p:nvSpPr>
            <p:spPr>
              <a:xfrm rot="1296339" flipH="1">
                <a:off x="10894124" y="1919124"/>
                <a:ext cx="365760" cy="365760"/>
              </a:xfrm>
              <a:custGeom>
                <a:avLst/>
                <a:gdLst>
                  <a:gd name="connsiteX0" fmla="*/ 330613 w 652388"/>
                  <a:gd name="connsiteY0" fmla="*/ 636678 h 636916"/>
                  <a:gd name="connsiteX1" fmla="*/ 274268 w 652388"/>
                  <a:gd name="connsiteY1" fmla="*/ 632161 h 636916"/>
                  <a:gd name="connsiteX2" fmla="*/ 30105 w 652388"/>
                  <a:gd name="connsiteY2" fmla="*/ 478341 h 636916"/>
                  <a:gd name="connsiteX3" fmla="*/ 22497 w 652388"/>
                  <a:gd name="connsiteY3" fmla="*/ 467880 h 636916"/>
                  <a:gd name="connsiteX4" fmla="*/ 114742 w 652388"/>
                  <a:gd name="connsiteY4" fmla="*/ 401312 h 636916"/>
                  <a:gd name="connsiteX5" fmla="*/ 121161 w 652388"/>
                  <a:gd name="connsiteY5" fmla="*/ 411535 h 636916"/>
                  <a:gd name="connsiteX6" fmla="*/ 292337 w 652388"/>
                  <a:gd name="connsiteY6" fmla="*/ 520422 h 636916"/>
                  <a:gd name="connsiteX7" fmla="*/ 329425 w 652388"/>
                  <a:gd name="connsiteY7" fmla="*/ 523512 h 636916"/>
                  <a:gd name="connsiteX8" fmla="*/ 478490 w 652388"/>
                  <a:gd name="connsiteY8" fmla="*/ 467405 h 636916"/>
                  <a:gd name="connsiteX9" fmla="*/ 534598 w 652388"/>
                  <a:gd name="connsiteY9" fmla="*/ 292425 h 636916"/>
                  <a:gd name="connsiteX10" fmla="*/ 375309 w 652388"/>
                  <a:gd name="connsiteY10" fmla="*/ 148590 h 636916"/>
                  <a:gd name="connsiteX11" fmla="*/ 328949 w 652388"/>
                  <a:gd name="connsiteY11" fmla="*/ 144073 h 636916"/>
                  <a:gd name="connsiteX12" fmla="*/ 216496 w 652388"/>
                  <a:gd name="connsiteY12" fmla="*/ 167372 h 636916"/>
                  <a:gd name="connsiteX13" fmla="*/ 238606 w 652388"/>
                  <a:gd name="connsiteY13" fmla="*/ 214445 h 636916"/>
                  <a:gd name="connsiteX14" fmla="*/ 238606 w 652388"/>
                  <a:gd name="connsiteY14" fmla="*/ 238695 h 636916"/>
                  <a:gd name="connsiteX15" fmla="*/ 219587 w 652388"/>
                  <a:gd name="connsiteY15" fmla="*/ 253673 h 636916"/>
                  <a:gd name="connsiteX16" fmla="*/ 33671 w 652388"/>
                  <a:gd name="connsiteY16" fmla="*/ 293852 h 636916"/>
                  <a:gd name="connsiteX17" fmla="*/ 27727 w 652388"/>
                  <a:gd name="connsiteY17" fmla="*/ 294565 h 636916"/>
                  <a:gd name="connsiteX18" fmla="*/ 7757 w 652388"/>
                  <a:gd name="connsiteY18" fmla="*/ 286006 h 636916"/>
                  <a:gd name="connsiteX19" fmla="*/ 862 w 652388"/>
                  <a:gd name="connsiteY19" fmla="*/ 259854 h 636916"/>
                  <a:gd name="connsiteX20" fmla="*/ 91681 w 652388"/>
                  <a:gd name="connsiteY20" fmla="*/ 15453 h 636916"/>
                  <a:gd name="connsiteX21" fmla="*/ 116644 w 652388"/>
                  <a:gd name="connsiteY21" fmla="*/ 0 h 636916"/>
                  <a:gd name="connsiteX22" fmla="*/ 141607 w 652388"/>
                  <a:gd name="connsiteY22" fmla="*/ 15691 h 636916"/>
                  <a:gd name="connsiteX23" fmla="*/ 165857 w 652388"/>
                  <a:gd name="connsiteY23" fmla="*/ 65380 h 636916"/>
                  <a:gd name="connsiteX24" fmla="*/ 327285 w 652388"/>
                  <a:gd name="connsiteY24" fmla="*/ 30907 h 636916"/>
                  <a:gd name="connsiteX25" fmla="*/ 397657 w 652388"/>
                  <a:gd name="connsiteY25" fmla="*/ 37801 h 636916"/>
                  <a:gd name="connsiteX26" fmla="*/ 645149 w 652388"/>
                  <a:gd name="connsiteY26" fmla="*/ 266511 h 636916"/>
                  <a:gd name="connsiteX27" fmla="*/ 556232 w 652388"/>
                  <a:gd name="connsiteY27" fmla="*/ 550140 h 636916"/>
                  <a:gd name="connsiteX28" fmla="*/ 331089 w 652388"/>
                  <a:gd name="connsiteY28" fmla="*/ 636916 h 636916"/>
                  <a:gd name="connsiteX29" fmla="*/ 57683 w 652388"/>
                  <a:gd name="connsiteY29" fmla="*/ 473111 h 636916"/>
                  <a:gd name="connsiteX30" fmla="*/ 278310 w 652388"/>
                  <a:gd name="connsiteY30" fmla="*/ 608149 h 636916"/>
                  <a:gd name="connsiteX31" fmla="*/ 330613 w 652388"/>
                  <a:gd name="connsiteY31" fmla="*/ 612429 h 636916"/>
                  <a:gd name="connsiteX32" fmla="*/ 539353 w 652388"/>
                  <a:gd name="connsiteY32" fmla="*/ 532309 h 636916"/>
                  <a:gd name="connsiteX33" fmla="*/ 621374 w 652388"/>
                  <a:gd name="connsiteY33" fmla="*/ 271741 h 636916"/>
                  <a:gd name="connsiteX34" fmla="*/ 392664 w 652388"/>
                  <a:gd name="connsiteY34" fmla="*/ 61100 h 636916"/>
                  <a:gd name="connsiteX35" fmla="*/ 327047 w 652388"/>
                  <a:gd name="connsiteY35" fmla="*/ 54681 h 636916"/>
                  <a:gd name="connsiteX36" fmla="*/ 165381 w 652388"/>
                  <a:gd name="connsiteY36" fmla="*/ 92245 h 636916"/>
                  <a:gd name="connsiteX37" fmla="*/ 153970 w 652388"/>
                  <a:gd name="connsiteY37" fmla="*/ 97713 h 636916"/>
                  <a:gd name="connsiteX38" fmla="*/ 119734 w 652388"/>
                  <a:gd name="connsiteY38" fmla="*/ 25676 h 636916"/>
                  <a:gd name="connsiteX39" fmla="*/ 116406 w 652388"/>
                  <a:gd name="connsiteY39" fmla="*/ 23774 h 636916"/>
                  <a:gd name="connsiteX40" fmla="*/ 113078 w 652388"/>
                  <a:gd name="connsiteY40" fmla="*/ 25914 h 636916"/>
                  <a:gd name="connsiteX41" fmla="*/ 23924 w 652388"/>
                  <a:gd name="connsiteY41" fmla="*/ 265798 h 636916"/>
                  <a:gd name="connsiteX42" fmla="*/ 24875 w 652388"/>
                  <a:gd name="connsiteY42" fmla="*/ 269126 h 636916"/>
                  <a:gd name="connsiteX43" fmla="*/ 24875 w 652388"/>
                  <a:gd name="connsiteY43" fmla="*/ 269126 h 636916"/>
                  <a:gd name="connsiteX44" fmla="*/ 27252 w 652388"/>
                  <a:gd name="connsiteY44" fmla="*/ 270315 h 636916"/>
                  <a:gd name="connsiteX45" fmla="*/ 213881 w 652388"/>
                  <a:gd name="connsiteY45" fmla="*/ 229898 h 636916"/>
                  <a:gd name="connsiteX46" fmla="*/ 216258 w 652388"/>
                  <a:gd name="connsiteY46" fmla="*/ 227997 h 636916"/>
                  <a:gd name="connsiteX47" fmla="*/ 216258 w 652388"/>
                  <a:gd name="connsiteY47" fmla="*/ 224906 h 636916"/>
                  <a:gd name="connsiteX48" fmla="*/ 182261 w 652388"/>
                  <a:gd name="connsiteY48" fmla="*/ 155247 h 636916"/>
                  <a:gd name="connsiteX49" fmla="*/ 193673 w 652388"/>
                  <a:gd name="connsiteY49" fmla="*/ 150730 h 636916"/>
                  <a:gd name="connsiteX50" fmla="*/ 328236 w 652388"/>
                  <a:gd name="connsiteY50" fmla="*/ 119823 h 636916"/>
                  <a:gd name="connsiteX51" fmla="*/ 379113 w 652388"/>
                  <a:gd name="connsiteY51" fmla="*/ 124816 h 636916"/>
                  <a:gd name="connsiteX52" fmla="*/ 557421 w 652388"/>
                  <a:gd name="connsiteY52" fmla="*/ 286719 h 636916"/>
                  <a:gd name="connsiteX53" fmla="*/ 494419 w 652388"/>
                  <a:gd name="connsiteY53" fmla="*/ 484998 h 636916"/>
                  <a:gd name="connsiteX54" fmla="*/ 328711 w 652388"/>
                  <a:gd name="connsiteY54" fmla="*/ 547524 h 636916"/>
                  <a:gd name="connsiteX55" fmla="*/ 287819 w 652388"/>
                  <a:gd name="connsiteY55" fmla="*/ 544196 h 636916"/>
                  <a:gd name="connsiteX56" fmla="*/ 108798 w 652388"/>
                  <a:gd name="connsiteY56" fmla="*/ 435785 h 636916"/>
                  <a:gd name="connsiteX57" fmla="*/ 108323 w 652388"/>
                  <a:gd name="connsiteY57" fmla="*/ 435309 h 636916"/>
                  <a:gd name="connsiteX58" fmla="*/ 56494 w 652388"/>
                  <a:gd name="connsiteY58" fmla="*/ 473348 h 6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52388" h="636916">
                    <a:moveTo>
                      <a:pt x="330613" y="636678"/>
                    </a:moveTo>
                    <a:cubicBezTo>
                      <a:pt x="311832" y="636678"/>
                      <a:pt x="292812" y="635014"/>
                      <a:pt x="274268" y="632161"/>
                    </a:cubicBezTo>
                    <a:cubicBezTo>
                      <a:pt x="178933" y="616470"/>
                      <a:pt x="90016" y="560363"/>
                      <a:pt x="30105" y="478341"/>
                    </a:cubicBezTo>
                    <a:lnTo>
                      <a:pt x="22497" y="467880"/>
                    </a:lnTo>
                    <a:lnTo>
                      <a:pt x="114742" y="401312"/>
                    </a:lnTo>
                    <a:lnTo>
                      <a:pt x="121161" y="411535"/>
                    </a:lnTo>
                    <a:cubicBezTo>
                      <a:pt x="163717" y="469782"/>
                      <a:pt x="226006" y="509485"/>
                      <a:pt x="292337" y="520422"/>
                    </a:cubicBezTo>
                    <a:cubicBezTo>
                      <a:pt x="304461" y="522324"/>
                      <a:pt x="316824" y="523512"/>
                      <a:pt x="329425" y="523512"/>
                    </a:cubicBezTo>
                    <a:cubicBezTo>
                      <a:pt x="385770" y="523512"/>
                      <a:pt x="439976" y="503066"/>
                      <a:pt x="478490" y="467405"/>
                    </a:cubicBezTo>
                    <a:cubicBezTo>
                      <a:pt x="526277" y="422947"/>
                      <a:pt x="548625" y="352574"/>
                      <a:pt x="534598" y="292425"/>
                    </a:cubicBezTo>
                    <a:cubicBezTo>
                      <a:pt x="518193" y="223242"/>
                      <a:pt x="452814" y="164043"/>
                      <a:pt x="375309" y="148590"/>
                    </a:cubicBezTo>
                    <a:cubicBezTo>
                      <a:pt x="360569" y="145737"/>
                      <a:pt x="344878" y="144073"/>
                      <a:pt x="328949" y="144073"/>
                    </a:cubicBezTo>
                    <a:cubicBezTo>
                      <a:pt x="292337" y="144073"/>
                      <a:pt x="253347" y="152156"/>
                      <a:pt x="216496" y="167372"/>
                    </a:cubicBezTo>
                    <a:lnTo>
                      <a:pt x="238606" y="214445"/>
                    </a:lnTo>
                    <a:cubicBezTo>
                      <a:pt x="242410" y="222291"/>
                      <a:pt x="242410" y="231087"/>
                      <a:pt x="238606" y="238695"/>
                    </a:cubicBezTo>
                    <a:cubicBezTo>
                      <a:pt x="234802" y="246303"/>
                      <a:pt x="227908" y="251771"/>
                      <a:pt x="219587" y="253673"/>
                    </a:cubicBezTo>
                    <a:lnTo>
                      <a:pt x="33671" y="293852"/>
                    </a:lnTo>
                    <a:cubicBezTo>
                      <a:pt x="31769" y="294327"/>
                      <a:pt x="29629" y="294565"/>
                      <a:pt x="27727" y="294565"/>
                    </a:cubicBezTo>
                    <a:cubicBezTo>
                      <a:pt x="20120" y="294565"/>
                      <a:pt x="12987" y="291474"/>
                      <a:pt x="7757" y="286006"/>
                    </a:cubicBezTo>
                    <a:cubicBezTo>
                      <a:pt x="1100" y="279111"/>
                      <a:pt x="-1515" y="269126"/>
                      <a:pt x="862" y="259854"/>
                    </a:cubicBezTo>
                    <a:cubicBezTo>
                      <a:pt x="22735" y="175931"/>
                      <a:pt x="53404" y="93671"/>
                      <a:pt x="91681" y="15453"/>
                    </a:cubicBezTo>
                    <a:cubicBezTo>
                      <a:pt x="96435" y="5944"/>
                      <a:pt x="105945" y="0"/>
                      <a:pt x="116644" y="0"/>
                    </a:cubicBezTo>
                    <a:cubicBezTo>
                      <a:pt x="127342" y="0"/>
                      <a:pt x="136852" y="5944"/>
                      <a:pt x="141607" y="15691"/>
                    </a:cubicBezTo>
                    <a:lnTo>
                      <a:pt x="165857" y="65380"/>
                    </a:lnTo>
                    <a:cubicBezTo>
                      <a:pt x="219349" y="42794"/>
                      <a:pt x="273317" y="30907"/>
                      <a:pt x="327285" y="30907"/>
                    </a:cubicBezTo>
                    <a:cubicBezTo>
                      <a:pt x="381253" y="30907"/>
                      <a:pt x="374596" y="33284"/>
                      <a:pt x="397657" y="37801"/>
                    </a:cubicBezTo>
                    <a:cubicBezTo>
                      <a:pt x="519144" y="62051"/>
                      <a:pt x="618521" y="154058"/>
                      <a:pt x="645149" y="266511"/>
                    </a:cubicBezTo>
                    <a:cubicBezTo>
                      <a:pt x="668685" y="366601"/>
                      <a:pt x="633737" y="477865"/>
                      <a:pt x="556232" y="550140"/>
                    </a:cubicBezTo>
                    <a:cubicBezTo>
                      <a:pt x="497272" y="605296"/>
                      <a:pt x="415250" y="636916"/>
                      <a:pt x="331089" y="636916"/>
                    </a:cubicBezTo>
                    <a:close/>
                    <a:moveTo>
                      <a:pt x="57683" y="473111"/>
                    </a:moveTo>
                    <a:cubicBezTo>
                      <a:pt x="113078" y="545147"/>
                      <a:pt x="193673" y="594122"/>
                      <a:pt x="278310" y="608149"/>
                    </a:cubicBezTo>
                    <a:cubicBezTo>
                      <a:pt x="295665" y="611002"/>
                      <a:pt x="313258" y="612429"/>
                      <a:pt x="330613" y="612429"/>
                    </a:cubicBezTo>
                    <a:cubicBezTo>
                      <a:pt x="408593" y="612429"/>
                      <a:pt x="484671" y="583186"/>
                      <a:pt x="539353" y="532309"/>
                    </a:cubicBezTo>
                    <a:cubicBezTo>
                      <a:pt x="610676" y="465741"/>
                      <a:pt x="643009" y="363511"/>
                      <a:pt x="621374" y="271741"/>
                    </a:cubicBezTo>
                    <a:cubicBezTo>
                      <a:pt x="596887" y="168085"/>
                      <a:pt x="505117" y="83448"/>
                      <a:pt x="392664" y="61100"/>
                    </a:cubicBezTo>
                    <a:cubicBezTo>
                      <a:pt x="371268" y="56821"/>
                      <a:pt x="349157" y="54681"/>
                      <a:pt x="327047" y="54681"/>
                    </a:cubicBezTo>
                    <a:cubicBezTo>
                      <a:pt x="272604" y="54681"/>
                      <a:pt x="218398" y="67282"/>
                      <a:pt x="165381" y="92245"/>
                    </a:cubicBezTo>
                    <a:lnTo>
                      <a:pt x="153970" y="97713"/>
                    </a:lnTo>
                    <a:lnTo>
                      <a:pt x="119734" y="25676"/>
                    </a:lnTo>
                    <a:cubicBezTo>
                      <a:pt x="119021" y="24250"/>
                      <a:pt x="117832" y="23774"/>
                      <a:pt x="116406" y="23774"/>
                    </a:cubicBezTo>
                    <a:cubicBezTo>
                      <a:pt x="114980" y="23774"/>
                      <a:pt x="113791" y="24488"/>
                      <a:pt x="113078" y="25914"/>
                    </a:cubicBezTo>
                    <a:cubicBezTo>
                      <a:pt x="75514" y="102705"/>
                      <a:pt x="45558" y="183301"/>
                      <a:pt x="23924" y="265798"/>
                    </a:cubicBezTo>
                    <a:cubicBezTo>
                      <a:pt x="23686" y="266987"/>
                      <a:pt x="23924" y="268413"/>
                      <a:pt x="24875" y="269126"/>
                    </a:cubicBezTo>
                    <a:lnTo>
                      <a:pt x="24875" y="269126"/>
                    </a:lnTo>
                    <a:cubicBezTo>
                      <a:pt x="24875" y="269126"/>
                      <a:pt x="27252" y="270315"/>
                      <a:pt x="27252" y="270315"/>
                    </a:cubicBezTo>
                    <a:lnTo>
                      <a:pt x="213881" y="229898"/>
                    </a:lnTo>
                    <a:cubicBezTo>
                      <a:pt x="215307" y="229661"/>
                      <a:pt x="216021" y="228472"/>
                      <a:pt x="216258" y="227997"/>
                    </a:cubicBezTo>
                    <a:cubicBezTo>
                      <a:pt x="216734" y="226808"/>
                      <a:pt x="216734" y="225857"/>
                      <a:pt x="216258" y="224906"/>
                    </a:cubicBezTo>
                    <a:lnTo>
                      <a:pt x="182261" y="155247"/>
                    </a:lnTo>
                    <a:lnTo>
                      <a:pt x="193673" y="150730"/>
                    </a:lnTo>
                    <a:cubicBezTo>
                      <a:pt x="237180" y="130521"/>
                      <a:pt x="283778" y="119823"/>
                      <a:pt x="328236" y="119823"/>
                    </a:cubicBezTo>
                    <a:cubicBezTo>
                      <a:pt x="372694" y="119823"/>
                      <a:pt x="362946" y="121487"/>
                      <a:pt x="379113" y="124816"/>
                    </a:cubicBezTo>
                    <a:cubicBezTo>
                      <a:pt x="465652" y="141933"/>
                      <a:pt x="538877" y="208739"/>
                      <a:pt x="557421" y="286719"/>
                    </a:cubicBezTo>
                    <a:cubicBezTo>
                      <a:pt x="573588" y="355190"/>
                      <a:pt x="548149" y="434834"/>
                      <a:pt x="494419" y="484998"/>
                    </a:cubicBezTo>
                    <a:cubicBezTo>
                      <a:pt x="451625" y="524701"/>
                      <a:pt x="391238" y="547524"/>
                      <a:pt x="328711" y="547524"/>
                    </a:cubicBezTo>
                    <a:cubicBezTo>
                      <a:pt x="314922" y="547524"/>
                      <a:pt x="301371" y="546336"/>
                      <a:pt x="287819" y="544196"/>
                    </a:cubicBezTo>
                    <a:cubicBezTo>
                      <a:pt x="219825" y="533022"/>
                      <a:pt x="154445" y="493557"/>
                      <a:pt x="108798" y="435785"/>
                    </a:cubicBezTo>
                    <a:lnTo>
                      <a:pt x="108323" y="435309"/>
                    </a:lnTo>
                    <a:lnTo>
                      <a:pt x="56494" y="473348"/>
                    </a:lnTo>
                    <a:close/>
                  </a:path>
                </a:pathLst>
              </a:custGeom>
              <a:solidFill>
                <a:schemeClr val="tx1"/>
              </a:solidFill>
              <a:ln w="0" cap="flat">
                <a:solidFill>
                  <a:schemeClr val="tx1"/>
                </a:solidFill>
                <a:prstDash val="solid"/>
                <a:miter/>
              </a:ln>
            </p:spPr>
            <p:txBody>
              <a:bodyPr rtlCol="0" anchor="ctr"/>
              <a:lstStyle/>
              <a:p>
                <a:endParaRPr lang="en-US"/>
              </a:p>
            </p:txBody>
          </p:sp>
        </p:grpSp>
      </p:grpSp>
      <p:sp>
        <p:nvSpPr>
          <p:cNvPr id="22" name="Slide Number Placeholder 5">
            <a:extLst>
              <a:ext uri="{FF2B5EF4-FFF2-40B4-BE49-F238E27FC236}">
                <a16:creationId xmlns:a16="http://schemas.microsoft.com/office/drawing/2014/main" id="{8E2B62B7-75BA-55A1-2FF0-68356F06158D}"/>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0A47CCE5-F5C5-704F-620A-6AF02906159E}"/>
              </a:ext>
            </a:extLst>
          </p:cNvPr>
          <p:cNvSpPr txBox="1">
            <a:spLocks/>
          </p:cNvSpPr>
          <p:nvPr/>
        </p:nvSpPr>
        <p:spPr>
          <a:xfrm>
            <a:off x="362721" y="1061938"/>
            <a:ext cx="11274552" cy="292892"/>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Today we discussed three types of plans, but there are more!</a:t>
            </a:r>
          </a:p>
        </p:txBody>
      </p:sp>
    </p:spTree>
    <p:extLst>
      <p:ext uri="{BB962C8B-B14F-4D97-AF65-F5344CB8AC3E}">
        <p14:creationId xmlns:p14="http://schemas.microsoft.com/office/powerpoint/2010/main" val="102005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grpSp>
        <p:nvGrpSpPr>
          <p:cNvPr id="1086" name="Google Shape;1086;p36"/>
          <p:cNvGrpSpPr>
            <a:grpSpLocks noChangeAspect="1"/>
          </p:cNvGrpSpPr>
          <p:nvPr/>
        </p:nvGrpSpPr>
        <p:grpSpPr>
          <a:xfrm>
            <a:off x="3375141" y="1776943"/>
            <a:ext cx="2760203" cy="2144632"/>
            <a:chOff x="2823475" y="1395000"/>
            <a:chExt cx="1746307" cy="1356851"/>
          </a:xfrm>
          <a:solidFill>
            <a:srgbClr val="3D9B35"/>
          </a:solidFill>
        </p:grpSpPr>
        <p:sp>
          <p:nvSpPr>
            <p:cNvPr id="1087" name="Google Shape;1087;p36"/>
            <p:cNvSpPr/>
            <p:nvPr/>
          </p:nvSpPr>
          <p:spPr>
            <a:xfrm>
              <a:off x="3501322" y="1395000"/>
              <a:ext cx="1068460" cy="1356851"/>
            </a:xfrm>
            <a:custGeom>
              <a:avLst/>
              <a:gdLst/>
              <a:ahLst/>
              <a:cxnLst/>
              <a:rect l="l" t="t" r="r" b="b"/>
              <a:pathLst>
                <a:path w="28850" h="36637" extrusionOk="0">
                  <a:moveTo>
                    <a:pt x="14935" y="0"/>
                  </a:moveTo>
                  <a:cubicBezTo>
                    <a:pt x="12203" y="0"/>
                    <a:pt x="9799" y="1864"/>
                    <a:pt x="9764" y="4228"/>
                  </a:cubicBezTo>
                  <a:cubicBezTo>
                    <a:pt x="9740" y="5704"/>
                    <a:pt x="10740" y="6573"/>
                    <a:pt x="12097" y="7383"/>
                  </a:cubicBezTo>
                  <a:lnTo>
                    <a:pt x="1" y="7383"/>
                  </a:lnTo>
                  <a:lnTo>
                    <a:pt x="1" y="19432"/>
                  </a:lnTo>
                  <a:cubicBezTo>
                    <a:pt x="755" y="17959"/>
                    <a:pt x="2062" y="17300"/>
                    <a:pt x="3593" y="17300"/>
                  </a:cubicBezTo>
                  <a:cubicBezTo>
                    <a:pt x="3634" y="17300"/>
                    <a:pt x="3675" y="17300"/>
                    <a:pt x="3715" y="17301"/>
                  </a:cubicBezTo>
                  <a:cubicBezTo>
                    <a:pt x="6097" y="17337"/>
                    <a:pt x="8168" y="18146"/>
                    <a:pt x="8240" y="22290"/>
                  </a:cubicBezTo>
                  <a:cubicBezTo>
                    <a:pt x="8287" y="25200"/>
                    <a:pt x="6259" y="27410"/>
                    <a:pt x="3910" y="27410"/>
                  </a:cubicBezTo>
                  <a:cubicBezTo>
                    <a:pt x="3885" y="27410"/>
                    <a:pt x="3860" y="27410"/>
                    <a:pt x="3835" y="27409"/>
                  </a:cubicBezTo>
                  <a:cubicBezTo>
                    <a:pt x="2251" y="27385"/>
                    <a:pt x="727" y="26314"/>
                    <a:pt x="1" y="24766"/>
                  </a:cubicBezTo>
                  <a:lnTo>
                    <a:pt x="1" y="36637"/>
                  </a:lnTo>
                  <a:lnTo>
                    <a:pt x="28850" y="36637"/>
                  </a:lnTo>
                  <a:lnTo>
                    <a:pt x="28850" y="7383"/>
                  </a:lnTo>
                  <a:lnTo>
                    <a:pt x="18015" y="7383"/>
                  </a:lnTo>
                  <a:cubicBezTo>
                    <a:pt x="19396" y="6621"/>
                    <a:pt x="20146" y="5871"/>
                    <a:pt x="20170" y="4395"/>
                  </a:cubicBezTo>
                  <a:cubicBezTo>
                    <a:pt x="20206" y="2013"/>
                    <a:pt x="18039" y="37"/>
                    <a:pt x="15038" y="1"/>
                  </a:cubicBezTo>
                  <a:cubicBezTo>
                    <a:pt x="15004" y="1"/>
                    <a:pt x="14970" y="0"/>
                    <a:pt x="14935" y="0"/>
                  </a:cubicBezTo>
                  <a:close/>
                </a:path>
              </a:pathLst>
            </a:custGeom>
            <a:grpFill/>
            <a:ln>
              <a:noFill/>
            </a:ln>
          </p:spPr>
          <p:txBody>
            <a:bodyPr spcFirstLastPara="1" wrap="square" lIns="121900" tIns="121900" rIns="121900" bIns="121900" anchor="ctr" anchorCtr="0">
              <a:noAutofit/>
            </a:bodyPr>
            <a:lstStyle/>
            <a:p>
              <a:endParaRPr sz="2400"/>
            </a:p>
          </p:txBody>
        </p:sp>
        <p:cxnSp>
          <p:nvCxnSpPr>
            <p:cNvPr id="1088" name="Google Shape;1088;p36"/>
            <p:cNvCxnSpPr/>
            <p:nvPr/>
          </p:nvCxnSpPr>
          <p:spPr>
            <a:xfrm>
              <a:off x="2823475" y="1844175"/>
              <a:ext cx="850500" cy="0"/>
            </a:xfrm>
            <a:prstGeom prst="straightConnector1">
              <a:avLst/>
            </a:prstGeom>
            <a:grpFill/>
            <a:ln w="31750" cap="flat" cmpd="sng">
              <a:solidFill>
                <a:schemeClr val="accent1"/>
              </a:solidFill>
              <a:prstDash val="solid"/>
              <a:round/>
              <a:headEnd type="triangle" w="med" len="med"/>
              <a:tailEnd type="none" w="med" len="med"/>
            </a:ln>
          </p:spPr>
        </p:cxnSp>
      </p:grpSp>
      <p:grpSp>
        <p:nvGrpSpPr>
          <p:cNvPr id="1089" name="Google Shape;1089;p36"/>
          <p:cNvGrpSpPr>
            <a:grpSpLocks noChangeAspect="1"/>
          </p:cNvGrpSpPr>
          <p:nvPr/>
        </p:nvGrpSpPr>
        <p:grpSpPr>
          <a:xfrm>
            <a:off x="3361484" y="3423779"/>
            <a:ext cx="3232706" cy="2197842"/>
            <a:chOff x="2823475" y="2436837"/>
            <a:chExt cx="2045246" cy="1390516"/>
          </a:xfrm>
          <a:solidFill>
            <a:srgbClr val="006B8C"/>
          </a:solidFill>
        </p:grpSpPr>
        <p:sp>
          <p:nvSpPr>
            <p:cNvPr id="1090" name="Google Shape;1090;p36"/>
            <p:cNvSpPr/>
            <p:nvPr/>
          </p:nvSpPr>
          <p:spPr>
            <a:xfrm>
              <a:off x="3198850" y="2436837"/>
              <a:ext cx="1669871" cy="1390516"/>
            </a:xfrm>
            <a:custGeom>
              <a:avLst/>
              <a:gdLst/>
              <a:ahLst/>
              <a:cxnLst/>
              <a:rect l="l" t="t" r="r" b="b"/>
              <a:pathLst>
                <a:path w="45089" h="37546" extrusionOk="0">
                  <a:moveTo>
                    <a:pt x="23539" y="0"/>
                  </a:moveTo>
                  <a:cubicBezTo>
                    <a:pt x="23380" y="0"/>
                    <a:pt x="23217" y="6"/>
                    <a:pt x="23051" y="17"/>
                  </a:cubicBezTo>
                  <a:cubicBezTo>
                    <a:pt x="20193" y="220"/>
                    <a:pt x="17824" y="1851"/>
                    <a:pt x="17776" y="4244"/>
                  </a:cubicBezTo>
                  <a:cubicBezTo>
                    <a:pt x="17752" y="5709"/>
                    <a:pt x="18752" y="7697"/>
                    <a:pt x="20086" y="8507"/>
                  </a:cubicBezTo>
                  <a:lnTo>
                    <a:pt x="8168" y="8507"/>
                  </a:lnTo>
                  <a:lnTo>
                    <a:pt x="8192" y="19675"/>
                  </a:lnTo>
                  <a:cubicBezTo>
                    <a:pt x="7489" y="18044"/>
                    <a:pt x="6084" y="16912"/>
                    <a:pt x="4441" y="16889"/>
                  </a:cubicBezTo>
                  <a:cubicBezTo>
                    <a:pt x="4419" y="16888"/>
                    <a:pt x="4398" y="16888"/>
                    <a:pt x="4376" y="16888"/>
                  </a:cubicBezTo>
                  <a:cubicBezTo>
                    <a:pt x="2024" y="16888"/>
                    <a:pt x="71" y="18811"/>
                    <a:pt x="36" y="22020"/>
                  </a:cubicBezTo>
                  <a:cubicBezTo>
                    <a:pt x="0" y="25175"/>
                    <a:pt x="1881" y="27247"/>
                    <a:pt x="4262" y="27295"/>
                  </a:cubicBezTo>
                  <a:cubicBezTo>
                    <a:pt x="4280" y="27295"/>
                    <a:pt x="4298" y="27295"/>
                    <a:pt x="4316" y="27295"/>
                  </a:cubicBezTo>
                  <a:cubicBezTo>
                    <a:pt x="5938" y="27295"/>
                    <a:pt x="7414" y="26218"/>
                    <a:pt x="8168" y="24628"/>
                  </a:cubicBezTo>
                  <a:lnTo>
                    <a:pt x="8168" y="37546"/>
                  </a:lnTo>
                  <a:lnTo>
                    <a:pt x="19812" y="37546"/>
                  </a:lnTo>
                  <a:cubicBezTo>
                    <a:pt x="18300" y="36760"/>
                    <a:pt x="17264" y="34712"/>
                    <a:pt x="17288" y="33129"/>
                  </a:cubicBezTo>
                  <a:cubicBezTo>
                    <a:pt x="17336" y="30747"/>
                    <a:pt x="19693" y="28973"/>
                    <a:pt x="22562" y="28902"/>
                  </a:cubicBezTo>
                  <a:cubicBezTo>
                    <a:pt x="22613" y="28901"/>
                    <a:pt x="22663" y="28900"/>
                    <a:pt x="22712" y="28900"/>
                  </a:cubicBezTo>
                  <a:cubicBezTo>
                    <a:pt x="25657" y="28900"/>
                    <a:pt x="27729" y="30966"/>
                    <a:pt x="27694" y="33307"/>
                  </a:cubicBezTo>
                  <a:cubicBezTo>
                    <a:pt x="27670" y="34891"/>
                    <a:pt x="26622" y="36820"/>
                    <a:pt x="25087" y="37546"/>
                  </a:cubicBezTo>
                  <a:lnTo>
                    <a:pt x="37017" y="37546"/>
                  </a:lnTo>
                  <a:lnTo>
                    <a:pt x="37148" y="25592"/>
                  </a:lnTo>
                  <a:cubicBezTo>
                    <a:pt x="37910" y="26973"/>
                    <a:pt x="39195" y="27878"/>
                    <a:pt x="40672" y="27914"/>
                  </a:cubicBezTo>
                  <a:cubicBezTo>
                    <a:pt x="40703" y="27914"/>
                    <a:pt x="40735" y="27914"/>
                    <a:pt x="40767" y="27914"/>
                  </a:cubicBezTo>
                  <a:cubicBezTo>
                    <a:pt x="43107" y="27914"/>
                    <a:pt x="45089" y="26600"/>
                    <a:pt x="45065" y="22782"/>
                  </a:cubicBezTo>
                  <a:cubicBezTo>
                    <a:pt x="45053" y="18972"/>
                    <a:pt x="43220" y="17543"/>
                    <a:pt x="40838" y="17508"/>
                  </a:cubicBezTo>
                  <a:cubicBezTo>
                    <a:pt x="40821" y="17507"/>
                    <a:pt x="40804" y="17507"/>
                    <a:pt x="40786" y="17507"/>
                  </a:cubicBezTo>
                  <a:cubicBezTo>
                    <a:pt x="39326" y="17507"/>
                    <a:pt x="37817" y="18488"/>
                    <a:pt x="37017" y="19818"/>
                  </a:cubicBezTo>
                  <a:lnTo>
                    <a:pt x="37017" y="8507"/>
                  </a:lnTo>
                  <a:lnTo>
                    <a:pt x="25837" y="8507"/>
                  </a:lnTo>
                  <a:cubicBezTo>
                    <a:pt x="27206" y="7745"/>
                    <a:pt x="28158" y="5887"/>
                    <a:pt x="28182" y="4411"/>
                  </a:cubicBezTo>
                  <a:cubicBezTo>
                    <a:pt x="28216" y="2146"/>
                    <a:pt x="26624" y="0"/>
                    <a:pt x="23539" y="0"/>
                  </a:cubicBezTo>
                  <a:close/>
                </a:path>
              </a:pathLst>
            </a:custGeom>
            <a:grpFill/>
            <a:ln>
              <a:noFill/>
            </a:ln>
          </p:spPr>
          <p:txBody>
            <a:bodyPr spcFirstLastPara="1" wrap="square" lIns="121900" tIns="121900" rIns="121900" bIns="121900" anchor="ctr" anchorCtr="0">
              <a:noAutofit/>
            </a:bodyPr>
            <a:lstStyle/>
            <a:p>
              <a:endParaRPr sz="2400"/>
            </a:p>
          </p:txBody>
        </p:sp>
        <p:cxnSp>
          <p:nvCxnSpPr>
            <p:cNvPr id="1091" name="Google Shape;1091;p36"/>
            <p:cNvCxnSpPr/>
            <p:nvPr/>
          </p:nvCxnSpPr>
          <p:spPr>
            <a:xfrm>
              <a:off x="2823475" y="3022244"/>
              <a:ext cx="850500" cy="0"/>
            </a:xfrm>
            <a:prstGeom prst="straightConnector1">
              <a:avLst/>
            </a:prstGeom>
            <a:grpFill/>
            <a:ln w="31750" cap="flat" cmpd="sng">
              <a:solidFill>
                <a:srgbClr val="006B8C"/>
              </a:solidFill>
              <a:prstDash val="solid"/>
              <a:round/>
              <a:headEnd type="triangle" w="med" len="med"/>
              <a:tailEnd type="none" w="med" len="med"/>
            </a:ln>
          </p:spPr>
        </p:cxnSp>
      </p:grpSp>
      <p:grpSp>
        <p:nvGrpSpPr>
          <p:cNvPr id="1092" name="Google Shape;1092;p36"/>
          <p:cNvGrpSpPr>
            <a:grpSpLocks noChangeAspect="1"/>
          </p:cNvGrpSpPr>
          <p:nvPr/>
        </p:nvGrpSpPr>
        <p:grpSpPr>
          <a:xfrm>
            <a:off x="5626974" y="2215720"/>
            <a:ext cx="3269729" cy="2223422"/>
            <a:chOff x="4251855" y="1668440"/>
            <a:chExt cx="2068670" cy="1406700"/>
          </a:xfrm>
          <a:solidFill>
            <a:srgbClr val="00A89E"/>
          </a:solidFill>
        </p:grpSpPr>
        <p:sp>
          <p:nvSpPr>
            <p:cNvPr id="1093" name="Google Shape;1093;p36"/>
            <p:cNvSpPr/>
            <p:nvPr/>
          </p:nvSpPr>
          <p:spPr>
            <a:xfrm>
              <a:off x="4251855" y="1668440"/>
              <a:ext cx="1693277" cy="1406700"/>
            </a:xfrm>
            <a:custGeom>
              <a:avLst/>
              <a:gdLst/>
              <a:ahLst/>
              <a:cxnLst/>
              <a:rect l="l" t="t" r="r" b="b"/>
              <a:pathLst>
                <a:path w="45721" h="37983" extrusionOk="0">
                  <a:moveTo>
                    <a:pt x="8585" y="0"/>
                  </a:moveTo>
                  <a:lnTo>
                    <a:pt x="8585" y="11978"/>
                  </a:lnTo>
                  <a:cubicBezTo>
                    <a:pt x="7834" y="10608"/>
                    <a:pt x="5929" y="9823"/>
                    <a:pt x="4453" y="9799"/>
                  </a:cubicBezTo>
                  <a:cubicBezTo>
                    <a:pt x="4428" y="9798"/>
                    <a:pt x="4404" y="9798"/>
                    <a:pt x="4379" y="9798"/>
                  </a:cubicBezTo>
                  <a:cubicBezTo>
                    <a:pt x="2031" y="9798"/>
                    <a:pt x="95" y="12031"/>
                    <a:pt x="48" y="14871"/>
                  </a:cubicBezTo>
                  <a:cubicBezTo>
                    <a:pt x="0" y="17740"/>
                    <a:pt x="1977" y="21086"/>
                    <a:pt x="4560" y="21169"/>
                  </a:cubicBezTo>
                  <a:cubicBezTo>
                    <a:pt x="4600" y="21171"/>
                    <a:pt x="4641" y="21171"/>
                    <a:pt x="4681" y="21171"/>
                  </a:cubicBezTo>
                  <a:cubicBezTo>
                    <a:pt x="6131" y="21171"/>
                    <a:pt x="7809" y="20347"/>
                    <a:pt x="8585" y="19038"/>
                  </a:cubicBezTo>
                  <a:lnTo>
                    <a:pt x="8585" y="29254"/>
                  </a:lnTo>
                  <a:lnTo>
                    <a:pt x="18705" y="29254"/>
                  </a:lnTo>
                  <a:cubicBezTo>
                    <a:pt x="17336" y="30004"/>
                    <a:pt x="16407" y="31802"/>
                    <a:pt x="16383" y="33278"/>
                  </a:cubicBezTo>
                  <a:cubicBezTo>
                    <a:pt x="16336" y="35659"/>
                    <a:pt x="18919" y="37921"/>
                    <a:pt x="21801" y="37981"/>
                  </a:cubicBezTo>
                  <a:cubicBezTo>
                    <a:pt x="21849" y="37982"/>
                    <a:pt x="21898" y="37982"/>
                    <a:pt x="21946" y="37982"/>
                  </a:cubicBezTo>
                  <a:cubicBezTo>
                    <a:pt x="25517" y="37982"/>
                    <a:pt x="27325" y="35818"/>
                    <a:pt x="27361" y="33468"/>
                  </a:cubicBezTo>
                  <a:cubicBezTo>
                    <a:pt x="27385" y="31992"/>
                    <a:pt x="26611" y="30051"/>
                    <a:pt x="25265" y="29254"/>
                  </a:cubicBezTo>
                  <a:lnTo>
                    <a:pt x="37576" y="29254"/>
                  </a:lnTo>
                  <a:lnTo>
                    <a:pt x="37576" y="18979"/>
                  </a:lnTo>
                  <a:cubicBezTo>
                    <a:pt x="38912" y="20024"/>
                    <a:pt x="40373" y="20692"/>
                    <a:pt x="41514" y="20692"/>
                  </a:cubicBezTo>
                  <a:cubicBezTo>
                    <a:pt x="41686" y="20692"/>
                    <a:pt x="41850" y="20677"/>
                    <a:pt x="42005" y="20645"/>
                  </a:cubicBezTo>
                  <a:cubicBezTo>
                    <a:pt x="44339" y="20157"/>
                    <a:pt x="45625" y="18609"/>
                    <a:pt x="45673" y="15740"/>
                  </a:cubicBezTo>
                  <a:cubicBezTo>
                    <a:pt x="45720" y="12871"/>
                    <a:pt x="43994" y="10442"/>
                    <a:pt x="41613" y="10394"/>
                  </a:cubicBezTo>
                  <a:cubicBezTo>
                    <a:pt x="41585" y="10394"/>
                    <a:pt x="41557" y="10393"/>
                    <a:pt x="41530" y="10393"/>
                  </a:cubicBezTo>
                  <a:cubicBezTo>
                    <a:pt x="40090" y="10393"/>
                    <a:pt x="38885" y="11009"/>
                    <a:pt x="37576" y="12633"/>
                  </a:cubicBezTo>
                  <a:lnTo>
                    <a:pt x="37576" y="0"/>
                  </a:lnTo>
                  <a:close/>
                </a:path>
              </a:pathLst>
            </a:custGeom>
            <a:grpFill/>
            <a:ln>
              <a:noFill/>
            </a:ln>
          </p:spPr>
          <p:txBody>
            <a:bodyPr spcFirstLastPara="1" wrap="square" lIns="121900" tIns="121900" rIns="121900" bIns="121900" anchor="ctr" anchorCtr="0">
              <a:noAutofit/>
            </a:bodyPr>
            <a:lstStyle/>
            <a:p>
              <a:endParaRPr sz="2400"/>
            </a:p>
          </p:txBody>
        </p:sp>
        <p:cxnSp>
          <p:nvCxnSpPr>
            <p:cNvPr id="1094" name="Google Shape;1094;p36"/>
            <p:cNvCxnSpPr/>
            <p:nvPr/>
          </p:nvCxnSpPr>
          <p:spPr>
            <a:xfrm>
              <a:off x="5470025" y="1844175"/>
              <a:ext cx="850500" cy="0"/>
            </a:xfrm>
            <a:prstGeom prst="straightConnector1">
              <a:avLst/>
            </a:prstGeom>
            <a:grpFill/>
            <a:ln w="31750" cap="flat" cmpd="sng">
              <a:solidFill>
                <a:srgbClr val="00A89E"/>
              </a:solidFill>
              <a:prstDash val="solid"/>
              <a:round/>
              <a:headEnd type="none" w="med" len="med"/>
              <a:tailEnd type="triangle" w="med" len="med"/>
            </a:ln>
          </p:spPr>
        </p:cxnSp>
      </p:grpSp>
      <p:grpSp>
        <p:nvGrpSpPr>
          <p:cNvPr id="1095" name="Google Shape;1095;p36"/>
          <p:cNvGrpSpPr>
            <a:grpSpLocks noChangeAspect="1"/>
          </p:cNvGrpSpPr>
          <p:nvPr/>
        </p:nvGrpSpPr>
        <p:grpSpPr>
          <a:xfrm>
            <a:off x="6111444" y="3919008"/>
            <a:ext cx="2767233" cy="2152301"/>
            <a:chOff x="4569771" y="2751869"/>
            <a:chExt cx="1750754" cy="1361703"/>
          </a:xfrm>
          <a:solidFill>
            <a:srgbClr val="6AB800"/>
          </a:solidFill>
        </p:grpSpPr>
        <p:sp>
          <p:nvSpPr>
            <p:cNvPr id="1096" name="Google Shape;1096;p36"/>
            <p:cNvSpPr/>
            <p:nvPr/>
          </p:nvSpPr>
          <p:spPr>
            <a:xfrm>
              <a:off x="4569771" y="2751869"/>
              <a:ext cx="1073756" cy="1361703"/>
            </a:xfrm>
            <a:custGeom>
              <a:avLst/>
              <a:gdLst/>
              <a:ahLst/>
              <a:cxnLst/>
              <a:rect l="l" t="t" r="r" b="b"/>
              <a:pathLst>
                <a:path w="28993" h="36768" extrusionOk="0">
                  <a:moveTo>
                    <a:pt x="1" y="1"/>
                  </a:moveTo>
                  <a:lnTo>
                    <a:pt x="1" y="29040"/>
                  </a:lnTo>
                  <a:lnTo>
                    <a:pt x="9454" y="29040"/>
                  </a:lnTo>
                  <a:cubicBezTo>
                    <a:pt x="8668" y="29623"/>
                    <a:pt x="7847" y="30897"/>
                    <a:pt x="7823" y="32374"/>
                  </a:cubicBezTo>
                  <a:cubicBezTo>
                    <a:pt x="7787" y="34755"/>
                    <a:pt x="10085" y="36767"/>
                    <a:pt x="12955" y="36767"/>
                  </a:cubicBezTo>
                  <a:cubicBezTo>
                    <a:pt x="16110" y="36767"/>
                    <a:pt x="18181" y="34922"/>
                    <a:pt x="18229" y="32540"/>
                  </a:cubicBezTo>
                  <a:cubicBezTo>
                    <a:pt x="18253" y="31076"/>
                    <a:pt x="17396" y="29838"/>
                    <a:pt x="16038" y="29040"/>
                  </a:cubicBezTo>
                  <a:lnTo>
                    <a:pt x="28992" y="29040"/>
                  </a:lnTo>
                  <a:lnTo>
                    <a:pt x="28992" y="17491"/>
                  </a:lnTo>
                  <a:cubicBezTo>
                    <a:pt x="28227" y="18998"/>
                    <a:pt x="25691" y="20051"/>
                    <a:pt x="24104" y="20051"/>
                  </a:cubicBezTo>
                  <a:cubicBezTo>
                    <a:pt x="24086" y="20051"/>
                    <a:pt x="24069" y="20051"/>
                    <a:pt x="24051" y="20051"/>
                  </a:cubicBezTo>
                  <a:cubicBezTo>
                    <a:pt x="21670" y="20015"/>
                    <a:pt x="19789" y="17467"/>
                    <a:pt x="19824" y="14776"/>
                  </a:cubicBezTo>
                  <a:cubicBezTo>
                    <a:pt x="19872" y="11590"/>
                    <a:pt x="21813" y="9644"/>
                    <a:pt x="24166" y="9644"/>
                  </a:cubicBezTo>
                  <a:cubicBezTo>
                    <a:pt x="24187" y="9644"/>
                    <a:pt x="24208" y="9644"/>
                    <a:pt x="24230" y="9645"/>
                  </a:cubicBezTo>
                  <a:cubicBezTo>
                    <a:pt x="25813" y="9680"/>
                    <a:pt x="28266" y="10740"/>
                    <a:pt x="28992" y="12288"/>
                  </a:cubicBezTo>
                  <a:lnTo>
                    <a:pt x="28992" y="1"/>
                  </a:lnTo>
                  <a:lnTo>
                    <a:pt x="16681" y="1"/>
                  </a:lnTo>
                  <a:cubicBezTo>
                    <a:pt x="18027" y="798"/>
                    <a:pt x="18741" y="2310"/>
                    <a:pt x="18717" y="3787"/>
                  </a:cubicBezTo>
                  <a:cubicBezTo>
                    <a:pt x="18671" y="6118"/>
                    <a:pt x="18202" y="8004"/>
                    <a:pt x="13535" y="8004"/>
                  </a:cubicBezTo>
                  <a:cubicBezTo>
                    <a:pt x="13434" y="8004"/>
                    <a:pt x="13332" y="8003"/>
                    <a:pt x="13228" y="8002"/>
                  </a:cubicBezTo>
                  <a:cubicBezTo>
                    <a:pt x="10347" y="7954"/>
                    <a:pt x="8275" y="5989"/>
                    <a:pt x="8311" y="3608"/>
                  </a:cubicBezTo>
                  <a:cubicBezTo>
                    <a:pt x="8335" y="2132"/>
                    <a:pt x="9252" y="846"/>
                    <a:pt x="10633" y="96"/>
                  </a:cubicBezTo>
                  <a:lnTo>
                    <a:pt x="1" y="1"/>
                  </a:lnTo>
                  <a:close/>
                </a:path>
              </a:pathLst>
            </a:custGeom>
            <a:grpFill/>
            <a:ln>
              <a:noFill/>
            </a:ln>
          </p:spPr>
          <p:txBody>
            <a:bodyPr spcFirstLastPara="1" wrap="square" lIns="121900" tIns="121900" rIns="121900" bIns="121900" anchor="ctr" anchorCtr="0">
              <a:noAutofit/>
            </a:bodyPr>
            <a:lstStyle/>
            <a:p>
              <a:endParaRPr sz="2400"/>
            </a:p>
          </p:txBody>
        </p:sp>
        <p:cxnSp>
          <p:nvCxnSpPr>
            <p:cNvPr id="1097" name="Google Shape;1097;p36"/>
            <p:cNvCxnSpPr/>
            <p:nvPr/>
          </p:nvCxnSpPr>
          <p:spPr>
            <a:xfrm>
              <a:off x="5470025" y="3022244"/>
              <a:ext cx="850500" cy="0"/>
            </a:xfrm>
            <a:prstGeom prst="straightConnector1">
              <a:avLst/>
            </a:prstGeom>
            <a:grpFill/>
            <a:ln w="31750" cap="flat" cmpd="sng">
              <a:solidFill>
                <a:srgbClr val="6AB800"/>
              </a:solidFill>
              <a:prstDash val="solid"/>
              <a:round/>
              <a:headEnd type="none" w="med" len="med"/>
              <a:tailEnd type="triangle" w="med" len="med"/>
            </a:ln>
          </p:spPr>
        </p:cxnSp>
      </p:grpSp>
      <p:sp>
        <p:nvSpPr>
          <p:cNvPr id="1099" name="Google Shape;1099;p36"/>
          <p:cNvSpPr txBox="1"/>
          <p:nvPr/>
        </p:nvSpPr>
        <p:spPr>
          <a:xfrm>
            <a:off x="0" y="2172500"/>
            <a:ext cx="3267305" cy="572800"/>
          </a:xfrm>
          <a:prstGeom prst="rect">
            <a:avLst/>
          </a:prstGeom>
          <a:noFill/>
          <a:ln>
            <a:noFill/>
          </a:ln>
        </p:spPr>
        <p:txBody>
          <a:bodyPr spcFirstLastPara="1" wrap="square" lIns="121900" tIns="121900" rIns="121900" bIns="121900" anchor="ctr" anchorCtr="0">
            <a:noAutofit/>
          </a:bodyPr>
          <a:lstStyle/>
          <a:p>
            <a:pPr algn="r"/>
            <a:r>
              <a:rPr lang="en-US" sz="2000" b="1" dirty="0">
                <a:solidFill>
                  <a:srgbClr val="434343"/>
                </a:solidFill>
                <a:ea typeface="Fira Sans Extra Condensed Medium"/>
                <a:cs typeface="Fira Sans Extra Condensed Medium"/>
                <a:sym typeface="Fira Sans Extra Condensed Medium"/>
              </a:rPr>
              <a:t>Identify Your</a:t>
            </a:r>
          </a:p>
          <a:p>
            <a:pPr algn="r"/>
            <a:r>
              <a:rPr lang="en-US" sz="2000" b="1" dirty="0">
                <a:solidFill>
                  <a:srgbClr val="434343"/>
                </a:solidFill>
                <a:ea typeface="Fira Sans Extra Condensed Medium"/>
                <a:cs typeface="Fira Sans Extra Condensed Medium"/>
                <a:sym typeface="Fira Sans Extra Condensed Medium"/>
              </a:rPr>
              <a:t>Key People</a:t>
            </a:r>
            <a:endParaRPr sz="2000" b="1" dirty="0">
              <a:solidFill>
                <a:srgbClr val="434343"/>
              </a:solidFill>
              <a:ea typeface="Fira Sans Extra Condensed Medium"/>
              <a:cs typeface="Fira Sans Extra Condensed Medium"/>
              <a:sym typeface="Fira Sans Extra Condensed Medium"/>
            </a:endParaRPr>
          </a:p>
        </p:txBody>
      </p:sp>
      <p:sp>
        <p:nvSpPr>
          <p:cNvPr id="1101" name="Google Shape;1101;p36"/>
          <p:cNvSpPr txBox="1"/>
          <p:nvPr/>
        </p:nvSpPr>
        <p:spPr>
          <a:xfrm>
            <a:off x="8982595" y="2197254"/>
            <a:ext cx="2307705" cy="572800"/>
          </a:xfrm>
          <a:prstGeom prst="rect">
            <a:avLst/>
          </a:prstGeom>
          <a:noFill/>
          <a:ln>
            <a:noFill/>
          </a:ln>
        </p:spPr>
        <p:txBody>
          <a:bodyPr spcFirstLastPara="1" wrap="square" lIns="121900" tIns="121900" rIns="121900" bIns="121900" anchor="ctr" anchorCtr="0">
            <a:noAutofit/>
          </a:bodyPr>
          <a:lstStyle/>
          <a:p>
            <a:r>
              <a:rPr lang="en-US" sz="2000" b="1" dirty="0">
                <a:solidFill>
                  <a:srgbClr val="434343"/>
                </a:solidFill>
                <a:ea typeface="Fira Sans Extra Condensed Medium"/>
                <a:cs typeface="Fira Sans Extra Condensed Medium"/>
                <a:sym typeface="Fira Sans Extra Condensed Medium"/>
              </a:rPr>
              <a:t>Evaluate Financial Impact</a:t>
            </a:r>
          </a:p>
        </p:txBody>
      </p:sp>
      <p:sp>
        <p:nvSpPr>
          <p:cNvPr id="1103" name="Google Shape;1103;p36"/>
          <p:cNvSpPr txBox="1"/>
          <p:nvPr/>
        </p:nvSpPr>
        <p:spPr>
          <a:xfrm>
            <a:off x="8982595" y="4047611"/>
            <a:ext cx="2512800" cy="572800"/>
          </a:xfrm>
          <a:prstGeom prst="rect">
            <a:avLst/>
          </a:prstGeom>
          <a:noFill/>
          <a:ln>
            <a:noFill/>
          </a:ln>
        </p:spPr>
        <p:txBody>
          <a:bodyPr spcFirstLastPara="1" wrap="square" lIns="121900" tIns="121900" rIns="121900" bIns="121900" anchor="ctr" anchorCtr="0">
            <a:noAutofit/>
          </a:bodyPr>
          <a:lstStyle/>
          <a:p>
            <a:r>
              <a:rPr lang="en" sz="2000" b="1" dirty="0">
                <a:solidFill>
                  <a:srgbClr val="434343"/>
                </a:solidFill>
                <a:ea typeface="Fira Sans Extra Condensed Medium"/>
                <a:cs typeface="Fira Sans Extra Condensed Medium"/>
                <a:sym typeface="Fira Sans Extra Condensed Medium"/>
              </a:rPr>
              <a:t>Schedule a Risk Review</a:t>
            </a:r>
            <a:endParaRPr sz="2000" b="1" dirty="0">
              <a:solidFill>
                <a:srgbClr val="434343"/>
              </a:solidFill>
              <a:ea typeface="Fira Sans Extra Condensed Medium"/>
              <a:cs typeface="Fira Sans Extra Condensed Medium"/>
              <a:sym typeface="Fira Sans Extra Condensed Medium"/>
            </a:endParaRPr>
          </a:p>
        </p:txBody>
      </p:sp>
      <p:sp>
        <p:nvSpPr>
          <p:cNvPr id="1105" name="Google Shape;1105;p36"/>
          <p:cNvSpPr txBox="1"/>
          <p:nvPr/>
        </p:nvSpPr>
        <p:spPr>
          <a:xfrm>
            <a:off x="696605" y="4043586"/>
            <a:ext cx="2512800" cy="572800"/>
          </a:xfrm>
          <a:prstGeom prst="rect">
            <a:avLst/>
          </a:prstGeom>
          <a:noFill/>
          <a:ln>
            <a:noFill/>
          </a:ln>
        </p:spPr>
        <p:txBody>
          <a:bodyPr spcFirstLastPara="1" wrap="square" lIns="121900" tIns="121900" rIns="121900" bIns="121900" anchor="ctr" anchorCtr="0">
            <a:noAutofit/>
          </a:bodyPr>
          <a:lstStyle/>
          <a:p>
            <a:pPr algn="r"/>
            <a:r>
              <a:rPr lang="en" sz="2000" b="1" dirty="0">
                <a:solidFill>
                  <a:srgbClr val="434343"/>
                </a:solidFill>
                <a:ea typeface="Fira Sans Extra Condensed Medium"/>
                <a:cs typeface="Fira Sans Extra Condensed Medium"/>
                <a:sym typeface="Fira Sans Extra Condensed Medium"/>
              </a:rPr>
              <a:t>Create a Coordinated Plan</a:t>
            </a:r>
            <a:endParaRPr sz="2000" b="1" dirty="0">
              <a:solidFill>
                <a:srgbClr val="434343"/>
              </a:solidFill>
              <a:ea typeface="Fira Sans Extra Condensed Medium"/>
              <a:cs typeface="Fira Sans Extra Condensed Medium"/>
              <a:sym typeface="Fira Sans Extra Condensed Medium"/>
            </a:endParaRPr>
          </a:p>
        </p:txBody>
      </p:sp>
      <p:sp>
        <p:nvSpPr>
          <p:cNvPr id="4" name="Title 1">
            <a:extLst>
              <a:ext uri="{FF2B5EF4-FFF2-40B4-BE49-F238E27FC236}">
                <a16:creationId xmlns:a16="http://schemas.microsoft.com/office/drawing/2014/main" id="{A15EE08B-2B9A-A36E-4C3D-2C669E885977}"/>
              </a:ext>
            </a:extLst>
          </p:cNvPr>
          <p:cNvSpPr>
            <a:spLocks noGrp="1"/>
          </p:cNvSpPr>
          <p:nvPr>
            <p:ph type="title"/>
          </p:nvPr>
        </p:nvSpPr>
        <p:spPr/>
        <p:txBody>
          <a:bodyPr/>
          <a:lstStyle/>
          <a:p>
            <a:r>
              <a:rPr lang="en-US" dirty="0"/>
              <a:t>Bringing it All </a:t>
            </a:r>
            <a:r>
              <a:rPr lang="en-US" b="1" dirty="0"/>
              <a:t>Together</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86"/>
                                        </p:tgtEl>
                                        <p:attrNameLst>
                                          <p:attrName>style.visibility</p:attrName>
                                        </p:attrNameLst>
                                      </p:cBhvr>
                                      <p:to>
                                        <p:strVal val="visible"/>
                                      </p:to>
                                    </p:set>
                                    <p:anim calcmode="lin" valueType="num">
                                      <p:cBhvr>
                                        <p:cTn id="7" dur="1000" fill="hold"/>
                                        <p:tgtEl>
                                          <p:spTgt spid="1086"/>
                                        </p:tgtEl>
                                        <p:attrNameLst>
                                          <p:attrName>ppt_w</p:attrName>
                                        </p:attrNameLst>
                                      </p:cBhvr>
                                      <p:tavLst>
                                        <p:tav tm="0">
                                          <p:val>
                                            <p:fltVal val="0"/>
                                          </p:val>
                                        </p:tav>
                                        <p:tav tm="100000">
                                          <p:val>
                                            <p:strVal val="#ppt_w"/>
                                          </p:val>
                                        </p:tav>
                                      </p:tavLst>
                                    </p:anim>
                                    <p:anim calcmode="lin" valueType="num">
                                      <p:cBhvr>
                                        <p:cTn id="8" dur="1000" fill="hold"/>
                                        <p:tgtEl>
                                          <p:spTgt spid="1086"/>
                                        </p:tgtEl>
                                        <p:attrNameLst>
                                          <p:attrName>ppt_h</p:attrName>
                                        </p:attrNameLst>
                                      </p:cBhvr>
                                      <p:tavLst>
                                        <p:tav tm="0">
                                          <p:val>
                                            <p:fltVal val="0"/>
                                          </p:val>
                                        </p:tav>
                                        <p:tav tm="100000">
                                          <p:val>
                                            <p:strVal val="#ppt_h"/>
                                          </p:val>
                                        </p:tav>
                                      </p:tavLst>
                                    </p:anim>
                                    <p:anim calcmode="lin" valueType="num">
                                      <p:cBhvr>
                                        <p:cTn id="9" dur="1000" fill="hold"/>
                                        <p:tgtEl>
                                          <p:spTgt spid="1086"/>
                                        </p:tgtEl>
                                        <p:attrNameLst>
                                          <p:attrName>style.rotation</p:attrName>
                                        </p:attrNameLst>
                                      </p:cBhvr>
                                      <p:tavLst>
                                        <p:tav tm="0">
                                          <p:val>
                                            <p:fltVal val="90"/>
                                          </p:val>
                                        </p:tav>
                                        <p:tav tm="100000">
                                          <p:val>
                                            <p:fltVal val="0"/>
                                          </p:val>
                                        </p:tav>
                                      </p:tavLst>
                                    </p:anim>
                                    <p:animEffect transition="in" filter="fade">
                                      <p:cBhvr>
                                        <p:cTn id="10" dur="1000"/>
                                        <p:tgtEl>
                                          <p:spTgt spid="1086"/>
                                        </p:tgtEl>
                                      </p:cBhvr>
                                    </p:animEffect>
                                  </p:childTnLst>
                                </p:cTn>
                              </p:par>
                              <p:par>
                                <p:cTn id="11" presetID="31" presetClass="entr" presetSubtype="0" fill="hold" nodeType="withEffect">
                                  <p:stCondLst>
                                    <p:cond delay="0"/>
                                  </p:stCondLst>
                                  <p:childTnLst>
                                    <p:set>
                                      <p:cBhvr>
                                        <p:cTn id="12" dur="1" fill="hold">
                                          <p:stCondLst>
                                            <p:cond delay="0"/>
                                          </p:stCondLst>
                                        </p:cTn>
                                        <p:tgtEl>
                                          <p:spTgt spid="1092"/>
                                        </p:tgtEl>
                                        <p:attrNameLst>
                                          <p:attrName>style.visibility</p:attrName>
                                        </p:attrNameLst>
                                      </p:cBhvr>
                                      <p:to>
                                        <p:strVal val="visible"/>
                                      </p:to>
                                    </p:set>
                                    <p:anim calcmode="lin" valueType="num">
                                      <p:cBhvr>
                                        <p:cTn id="13" dur="1000" fill="hold"/>
                                        <p:tgtEl>
                                          <p:spTgt spid="1092"/>
                                        </p:tgtEl>
                                        <p:attrNameLst>
                                          <p:attrName>ppt_w</p:attrName>
                                        </p:attrNameLst>
                                      </p:cBhvr>
                                      <p:tavLst>
                                        <p:tav tm="0">
                                          <p:val>
                                            <p:fltVal val="0"/>
                                          </p:val>
                                        </p:tav>
                                        <p:tav tm="100000">
                                          <p:val>
                                            <p:strVal val="#ppt_w"/>
                                          </p:val>
                                        </p:tav>
                                      </p:tavLst>
                                    </p:anim>
                                    <p:anim calcmode="lin" valueType="num">
                                      <p:cBhvr>
                                        <p:cTn id="14" dur="1000" fill="hold"/>
                                        <p:tgtEl>
                                          <p:spTgt spid="1092"/>
                                        </p:tgtEl>
                                        <p:attrNameLst>
                                          <p:attrName>ppt_h</p:attrName>
                                        </p:attrNameLst>
                                      </p:cBhvr>
                                      <p:tavLst>
                                        <p:tav tm="0">
                                          <p:val>
                                            <p:fltVal val="0"/>
                                          </p:val>
                                        </p:tav>
                                        <p:tav tm="100000">
                                          <p:val>
                                            <p:strVal val="#ppt_h"/>
                                          </p:val>
                                        </p:tav>
                                      </p:tavLst>
                                    </p:anim>
                                    <p:anim calcmode="lin" valueType="num">
                                      <p:cBhvr>
                                        <p:cTn id="15" dur="1000" fill="hold"/>
                                        <p:tgtEl>
                                          <p:spTgt spid="1092"/>
                                        </p:tgtEl>
                                        <p:attrNameLst>
                                          <p:attrName>style.rotation</p:attrName>
                                        </p:attrNameLst>
                                      </p:cBhvr>
                                      <p:tavLst>
                                        <p:tav tm="0">
                                          <p:val>
                                            <p:fltVal val="90"/>
                                          </p:val>
                                        </p:tav>
                                        <p:tav tm="100000">
                                          <p:val>
                                            <p:fltVal val="0"/>
                                          </p:val>
                                        </p:tav>
                                      </p:tavLst>
                                    </p:anim>
                                    <p:animEffect transition="in" filter="fade">
                                      <p:cBhvr>
                                        <p:cTn id="16" dur="1000"/>
                                        <p:tgtEl>
                                          <p:spTgt spid="1092"/>
                                        </p:tgtEl>
                                      </p:cBhvr>
                                    </p:animEffect>
                                  </p:childTnLst>
                                </p:cTn>
                              </p:par>
                              <p:par>
                                <p:cTn id="17" presetID="31" presetClass="entr" presetSubtype="0" fill="hold" nodeType="withEffect">
                                  <p:stCondLst>
                                    <p:cond delay="0"/>
                                  </p:stCondLst>
                                  <p:childTnLst>
                                    <p:set>
                                      <p:cBhvr>
                                        <p:cTn id="18" dur="1" fill="hold">
                                          <p:stCondLst>
                                            <p:cond delay="0"/>
                                          </p:stCondLst>
                                        </p:cTn>
                                        <p:tgtEl>
                                          <p:spTgt spid="1089"/>
                                        </p:tgtEl>
                                        <p:attrNameLst>
                                          <p:attrName>style.visibility</p:attrName>
                                        </p:attrNameLst>
                                      </p:cBhvr>
                                      <p:to>
                                        <p:strVal val="visible"/>
                                      </p:to>
                                    </p:set>
                                    <p:anim calcmode="lin" valueType="num">
                                      <p:cBhvr>
                                        <p:cTn id="19" dur="1000" fill="hold"/>
                                        <p:tgtEl>
                                          <p:spTgt spid="1089"/>
                                        </p:tgtEl>
                                        <p:attrNameLst>
                                          <p:attrName>ppt_w</p:attrName>
                                        </p:attrNameLst>
                                      </p:cBhvr>
                                      <p:tavLst>
                                        <p:tav tm="0">
                                          <p:val>
                                            <p:fltVal val="0"/>
                                          </p:val>
                                        </p:tav>
                                        <p:tav tm="100000">
                                          <p:val>
                                            <p:strVal val="#ppt_w"/>
                                          </p:val>
                                        </p:tav>
                                      </p:tavLst>
                                    </p:anim>
                                    <p:anim calcmode="lin" valueType="num">
                                      <p:cBhvr>
                                        <p:cTn id="20" dur="1000" fill="hold"/>
                                        <p:tgtEl>
                                          <p:spTgt spid="1089"/>
                                        </p:tgtEl>
                                        <p:attrNameLst>
                                          <p:attrName>ppt_h</p:attrName>
                                        </p:attrNameLst>
                                      </p:cBhvr>
                                      <p:tavLst>
                                        <p:tav tm="0">
                                          <p:val>
                                            <p:fltVal val="0"/>
                                          </p:val>
                                        </p:tav>
                                        <p:tav tm="100000">
                                          <p:val>
                                            <p:strVal val="#ppt_h"/>
                                          </p:val>
                                        </p:tav>
                                      </p:tavLst>
                                    </p:anim>
                                    <p:anim calcmode="lin" valueType="num">
                                      <p:cBhvr>
                                        <p:cTn id="21" dur="1000" fill="hold"/>
                                        <p:tgtEl>
                                          <p:spTgt spid="1089"/>
                                        </p:tgtEl>
                                        <p:attrNameLst>
                                          <p:attrName>style.rotation</p:attrName>
                                        </p:attrNameLst>
                                      </p:cBhvr>
                                      <p:tavLst>
                                        <p:tav tm="0">
                                          <p:val>
                                            <p:fltVal val="90"/>
                                          </p:val>
                                        </p:tav>
                                        <p:tav tm="100000">
                                          <p:val>
                                            <p:fltVal val="0"/>
                                          </p:val>
                                        </p:tav>
                                      </p:tavLst>
                                    </p:anim>
                                    <p:animEffect transition="in" filter="fade">
                                      <p:cBhvr>
                                        <p:cTn id="22" dur="1000"/>
                                        <p:tgtEl>
                                          <p:spTgt spid="1089"/>
                                        </p:tgtEl>
                                      </p:cBhvr>
                                    </p:animEffect>
                                  </p:childTnLst>
                                </p:cTn>
                              </p:par>
                              <p:par>
                                <p:cTn id="23" presetID="31" presetClass="entr" presetSubtype="0" fill="hold" nodeType="withEffect">
                                  <p:stCondLst>
                                    <p:cond delay="0"/>
                                  </p:stCondLst>
                                  <p:childTnLst>
                                    <p:set>
                                      <p:cBhvr>
                                        <p:cTn id="24" dur="1" fill="hold">
                                          <p:stCondLst>
                                            <p:cond delay="0"/>
                                          </p:stCondLst>
                                        </p:cTn>
                                        <p:tgtEl>
                                          <p:spTgt spid="1095"/>
                                        </p:tgtEl>
                                        <p:attrNameLst>
                                          <p:attrName>style.visibility</p:attrName>
                                        </p:attrNameLst>
                                      </p:cBhvr>
                                      <p:to>
                                        <p:strVal val="visible"/>
                                      </p:to>
                                    </p:set>
                                    <p:anim calcmode="lin" valueType="num">
                                      <p:cBhvr>
                                        <p:cTn id="25" dur="1000" fill="hold"/>
                                        <p:tgtEl>
                                          <p:spTgt spid="1095"/>
                                        </p:tgtEl>
                                        <p:attrNameLst>
                                          <p:attrName>ppt_w</p:attrName>
                                        </p:attrNameLst>
                                      </p:cBhvr>
                                      <p:tavLst>
                                        <p:tav tm="0">
                                          <p:val>
                                            <p:fltVal val="0"/>
                                          </p:val>
                                        </p:tav>
                                        <p:tav tm="100000">
                                          <p:val>
                                            <p:strVal val="#ppt_w"/>
                                          </p:val>
                                        </p:tav>
                                      </p:tavLst>
                                    </p:anim>
                                    <p:anim calcmode="lin" valueType="num">
                                      <p:cBhvr>
                                        <p:cTn id="26" dur="1000" fill="hold"/>
                                        <p:tgtEl>
                                          <p:spTgt spid="1095"/>
                                        </p:tgtEl>
                                        <p:attrNameLst>
                                          <p:attrName>ppt_h</p:attrName>
                                        </p:attrNameLst>
                                      </p:cBhvr>
                                      <p:tavLst>
                                        <p:tav tm="0">
                                          <p:val>
                                            <p:fltVal val="0"/>
                                          </p:val>
                                        </p:tav>
                                        <p:tav tm="100000">
                                          <p:val>
                                            <p:strVal val="#ppt_h"/>
                                          </p:val>
                                        </p:tav>
                                      </p:tavLst>
                                    </p:anim>
                                    <p:anim calcmode="lin" valueType="num">
                                      <p:cBhvr>
                                        <p:cTn id="27" dur="1000" fill="hold"/>
                                        <p:tgtEl>
                                          <p:spTgt spid="1095"/>
                                        </p:tgtEl>
                                        <p:attrNameLst>
                                          <p:attrName>style.rotation</p:attrName>
                                        </p:attrNameLst>
                                      </p:cBhvr>
                                      <p:tavLst>
                                        <p:tav tm="0">
                                          <p:val>
                                            <p:fltVal val="90"/>
                                          </p:val>
                                        </p:tav>
                                        <p:tav tm="100000">
                                          <p:val>
                                            <p:fltVal val="0"/>
                                          </p:val>
                                        </p:tav>
                                      </p:tavLst>
                                    </p:anim>
                                    <p:animEffect transition="in" filter="fade">
                                      <p:cBhvr>
                                        <p:cTn id="28" dur="1000"/>
                                        <p:tgtEl>
                                          <p:spTgt spid="1095"/>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099"/>
                                        </p:tgtEl>
                                        <p:attrNameLst>
                                          <p:attrName>style.visibility</p:attrName>
                                        </p:attrNameLst>
                                      </p:cBhvr>
                                      <p:to>
                                        <p:strVal val="visible"/>
                                      </p:to>
                                    </p:set>
                                    <p:animEffect transition="in" filter="fade">
                                      <p:cBhvr>
                                        <p:cTn id="32" dur="1000"/>
                                        <p:tgtEl>
                                          <p:spTgt spid="109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05"/>
                                        </p:tgtEl>
                                        <p:attrNameLst>
                                          <p:attrName>style.visibility</p:attrName>
                                        </p:attrNameLst>
                                      </p:cBhvr>
                                      <p:to>
                                        <p:strVal val="visible"/>
                                      </p:to>
                                    </p:set>
                                    <p:animEffect transition="in" filter="fade">
                                      <p:cBhvr>
                                        <p:cTn id="35" dur="1000"/>
                                        <p:tgtEl>
                                          <p:spTgt spid="110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01"/>
                                        </p:tgtEl>
                                        <p:attrNameLst>
                                          <p:attrName>style.visibility</p:attrName>
                                        </p:attrNameLst>
                                      </p:cBhvr>
                                      <p:to>
                                        <p:strVal val="visible"/>
                                      </p:to>
                                    </p:set>
                                    <p:animEffect transition="in" filter="fade">
                                      <p:cBhvr>
                                        <p:cTn id="38" dur="1000"/>
                                        <p:tgtEl>
                                          <p:spTgt spid="110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03"/>
                                        </p:tgtEl>
                                        <p:attrNameLst>
                                          <p:attrName>style.visibility</p:attrName>
                                        </p:attrNameLst>
                                      </p:cBhvr>
                                      <p:to>
                                        <p:strVal val="visible"/>
                                      </p:to>
                                    </p:set>
                                    <p:animEffect transition="in" filter="fade">
                                      <p:cBhvr>
                                        <p:cTn id="41" dur="1000"/>
                                        <p:tgtEl>
                                          <p:spTgt spid="1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9" grpId="0"/>
      <p:bldP spid="1101" grpId="0"/>
      <p:bldP spid="1103" grpId="0"/>
      <p:bldP spid="1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4399B-DA47-0C2E-BAD6-ADAC73664F81}"/>
              </a:ext>
            </a:extLst>
          </p:cNvPr>
          <p:cNvSpPr>
            <a:spLocks noGrp="1"/>
          </p:cNvSpPr>
          <p:nvPr>
            <p:ph type="title"/>
          </p:nvPr>
        </p:nvSpPr>
        <p:spPr>
          <a:xfrm>
            <a:off x="387706" y="1900090"/>
            <a:ext cx="5568696" cy="1656926"/>
          </a:xfrm>
        </p:spPr>
        <p:txBody>
          <a:bodyPr anchor="ctr">
            <a:noAutofit/>
          </a:bodyPr>
          <a:lstStyle/>
          <a:p>
            <a:pPr>
              <a:lnSpc>
                <a:spcPct val="130000"/>
              </a:lnSpc>
            </a:pPr>
            <a:r>
              <a:rPr lang="en-US" sz="2800" dirty="0"/>
              <a:t>What is one of Your</a:t>
            </a:r>
            <a:br>
              <a:rPr lang="en-US" sz="2800" dirty="0"/>
            </a:br>
            <a:r>
              <a:rPr lang="en-US" sz="2800" b="1" dirty="0"/>
              <a:t>Most Valuable</a:t>
            </a:r>
            <a:r>
              <a:rPr lang="en-US" sz="2800" dirty="0"/>
              <a:t> Business Assets?</a:t>
            </a:r>
          </a:p>
        </p:txBody>
      </p:sp>
      <p:pic>
        <p:nvPicPr>
          <p:cNvPr id="18" name="Picture 17">
            <a:extLst>
              <a:ext uri="{FF2B5EF4-FFF2-40B4-BE49-F238E27FC236}">
                <a16:creationId xmlns:a16="http://schemas.microsoft.com/office/drawing/2014/main" id="{ADCF7306-F76E-F04F-497C-C57803FAD628}"/>
              </a:ext>
            </a:extLst>
          </p:cNvPr>
          <p:cNvPicPr>
            <a:picLocks noChangeAspect="1"/>
          </p:cNvPicPr>
          <p:nvPr/>
        </p:nvPicPr>
        <p:blipFill>
          <a:blip r:embed="rId3"/>
          <a:srcRect l="4127"/>
          <a:stretch/>
        </p:blipFill>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noFill/>
        </p:spPr>
      </p:pic>
      <p:sp>
        <p:nvSpPr>
          <p:cNvPr id="30" name="Slide Number Placeholder 5">
            <a:extLst>
              <a:ext uri="{FF2B5EF4-FFF2-40B4-BE49-F238E27FC236}">
                <a16:creationId xmlns:a16="http://schemas.microsoft.com/office/drawing/2014/main" id="{47F37A39-8EE0-EA71-36C2-2D736D5A9797}"/>
              </a:ext>
            </a:extLst>
          </p:cNvPr>
          <p:cNvSpPr>
            <a:spLocks noGrp="1"/>
          </p:cNvSpPr>
          <p:nvPr>
            <p:ph type="sldNum" sz="quarter" idx="4"/>
          </p:nvPr>
        </p:nvSpPr>
        <p:spPr>
          <a:xfrm>
            <a:off x="10015594" y="6477355"/>
            <a:ext cx="1788700" cy="153888"/>
          </a:xfrm>
        </p:spPr>
        <p:txBody>
          <a:bodyPr/>
          <a:lstStyle/>
          <a:p>
            <a:pPr>
              <a:spcAft>
                <a:spcPts val="600"/>
              </a:spcAft>
            </a:pPr>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spcAft>
                  <a:spcPts val="600"/>
                </a:spcAft>
              </a:pPr>
              <a:t>3</a:t>
            </a:fld>
            <a:endParaRPr lang="en-US">
              <a:latin typeface="Aptos Light" panose="020B0004020202020204" pitchFamily="34" charset="0"/>
            </a:endParaRPr>
          </a:p>
        </p:txBody>
      </p:sp>
    </p:spTree>
    <p:extLst>
      <p:ext uri="{BB962C8B-B14F-4D97-AF65-F5344CB8AC3E}">
        <p14:creationId xmlns:p14="http://schemas.microsoft.com/office/powerpoint/2010/main" val="1267781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3125F-27CF-B9B4-0ADF-CF3DCB0514D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9B43966-981B-B699-E06A-0B795BF868B5}"/>
              </a:ext>
            </a:extLst>
          </p:cNvPr>
          <p:cNvPicPr>
            <a:picLocks noChangeAspect="1"/>
          </p:cNvPicPr>
          <p:nvPr/>
        </p:nvPicPr>
        <p:blipFill>
          <a:blip r:embed="rId3"/>
          <a:stretch>
            <a:fillRect/>
          </a:stretch>
        </p:blipFill>
        <p:spPr>
          <a:xfrm>
            <a:off x="6904155" y="4559920"/>
            <a:ext cx="1828800" cy="1828800"/>
          </a:xfrm>
          <a:prstGeom prst="rect">
            <a:avLst/>
          </a:prstGeom>
        </p:spPr>
      </p:pic>
      <p:sp>
        <p:nvSpPr>
          <p:cNvPr id="2" name="Title 1">
            <a:extLst>
              <a:ext uri="{FF2B5EF4-FFF2-40B4-BE49-F238E27FC236}">
                <a16:creationId xmlns:a16="http://schemas.microsoft.com/office/drawing/2014/main" id="{DE3409C2-7DE2-D22E-E7AF-FA3B5D8AEF45}"/>
              </a:ext>
            </a:extLst>
          </p:cNvPr>
          <p:cNvSpPr>
            <a:spLocks noGrp="1"/>
          </p:cNvSpPr>
          <p:nvPr>
            <p:ph type="title"/>
          </p:nvPr>
        </p:nvSpPr>
        <p:spPr/>
        <p:txBody>
          <a:bodyPr/>
          <a:lstStyle/>
          <a:p>
            <a:r>
              <a:rPr lang="en-US" b="1" dirty="0"/>
              <a:t>Resources for You </a:t>
            </a:r>
            <a:r>
              <a:rPr lang="en-US" dirty="0"/>
              <a:t>| Current Benefit Plan</a:t>
            </a:r>
          </a:p>
        </p:txBody>
      </p:sp>
      <p:sp>
        <p:nvSpPr>
          <p:cNvPr id="4" name="Slide Number Placeholder 3">
            <a:extLst>
              <a:ext uri="{FF2B5EF4-FFF2-40B4-BE49-F238E27FC236}">
                <a16:creationId xmlns:a16="http://schemas.microsoft.com/office/drawing/2014/main" id="{36C1C357-32FC-79F9-9182-7566E5614F22}"/>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pic>
        <p:nvPicPr>
          <p:cNvPr id="5" name="Picture 4">
            <a:hlinkClick r:id="rId4"/>
            <a:extLst>
              <a:ext uri="{FF2B5EF4-FFF2-40B4-BE49-F238E27FC236}">
                <a16:creationId xmlns:a16="http://schemas.microsoft.com/office/drawing/2014/main" id="{218977E8-28B4-28F4-246D-6A7A3FBEA6B1}"/>
              </a:ext>
            </a:extLst>
          </p:cNvPr>
          <p:cNvPicPr>
            <a:picLocks noChangeAspect="1"/>
          </p:cNvPicPr>
          <p:nvPr/>
        </p:nvPicPr>
        <p:blipFill rotWithShape="1">
          <a:blip r:embed="rId5"/>
          <a:srcRect l="785" r="-95" b="1180"/>
          <a:stretch/>
        </p:blipFill>
        <p:spPr>
          <a:xfrm>
            <a:off x="6094476" y="1524847"/>
            <a:ext cx="5459838" cy="3058554"/>
          </a:xfrm>
          <a:prstGeom prst="rect">
            <a:avLst/>
          </a:prstGeom>
          <a:ln>
            <a:noFill/>
          </a:ln>
          <a:effectLst>
            <a:outerShdw blurRad="190500" algn="tl" rotWithShape="0">
              <a:srgbClr val="000000">
                <a:alpha val="70000"/>
              </a:srgbClr>
            </a:outerShdw>
          </a:effectLst>
        </p:spPr>
      </p:pic>
      <p:pic>
        <p:nvPicPr>
          <p:cNvPr id="7" name="Picture 6">
            <a:hlinkClick r:id="rId6"/>
            <a:extLst>
              <a:ext uri="{FF2B5EF4-FFF2-40B4-BE49-F238E27FC236}">
                <a16:creationId xmlns:a16="http://schemas.microsoft.com/office/drawing/2014/main" id="{2AFBC227-5229-ADDB-C6E9-46F919CE0664}"/>
              </a:ext>
            </a:extLst>
          </p:cNvPr>
          <p:cNvPicPr>
            <a:picLocks noChangeAspect="1"/>
          </p:cNvPicPr>
          <p:nvPr/>
        </p:nvPicPr>
        <p:blipFill>
          <a:blip r:embed="rId7"/>
          <a:stretch>
            <a:fillRect/>
          </a:stretch>
        </p:blipFill>
        <p:spPr>
          <a:xfrm>
            <a:off x="1722802" y="1524847"/>
            <a:ext cx="3769106" cy="4875953"/>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35B746C2-D1FD-A0CF-7097-0B02718C52B4}"/>
              </a:ext>
            </a:extLst>
          </p:cNvPr>
          <p:cNvPicPr>
            <a:picLocks noChangeAspect="1"/>
          </p:cNvPicPr>
          <p:nvPr/>
        </p:nvPicPr>
        <p:blipFill>
          <a:blip r:embed="rId8"/>
          <a:stretch>
            <a:fillRect/>
          </a:stretch>
        </p:blipFill>
        <p:spPr>
          <a:xfrm>
            <a:off x="1722802" y="4510055"/>
            <a:ext cx="1828800" cy="1828800"/>
          </a:xfrm>
          <a:prstGeom prst="rect">
            <a:avLst/>
          </a:prstGeom>
        </p:spPr>
      </p:pic>
    </p:spTree>
    <p:extLst>
      <p:ext uri="{BB962C8B-B14F-4D97-AF65-F5344CB8AC3E}">
        <p14:creationId xmlns:p14="http://schemas.microsoft.com/office/powerpoint/2010/main" val="737391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4D6D-DBA7-A17D-5C22-AABBBD5AE6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E631EA-2408-716A-095F-8B33B460A145}"/>
              </a:ext>
            </a:extLst>
          </p:cNvPr>
          <p:cNvSpPr>
            <a:spLocks noGrp="1"/>
          </p:cNvSpPr>
          <p:nvPr>
            <p:ph type="title"/>
          </p:nvPr>
        </p:nvSpPr>
        <p:spPr/>
        <p:txBody>
          <a:bodyPr/>
          <a:lstStyle/>
          <a:p>
            <a:r>
              <a:rPr lang="en-US" b="1" dirty="0"/>
              <a:t>Resources for You </a:t>
            </a:r>
            <a:r>
              <a:rPr lang="en-US" dirty="0"/>
              <a:t>| Shared Benefit Plan</a:t>
            </a:r>
          </a:p>
        </p:txBody>
      </p:sp>
      <p:sp>
        <p:nvSpPr>
          <p:cNvPr id="4" name="Slide Number Placeholder 3">
            <a:extLst>
              <a:ext uri="{FF2B5EF4-FFF2-40B4-BE49-F238E27FC236}">
                <a16:creationId xmlns:a16="http://schemas.microsoft.com/office/drawing/2014/main" id="{B7540705-13C9-590F-38F8-A6393958734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pic>
        <p:nvPicPr>
          <p:cNvPr id="3" name="Picture 2">
            <a:extLst>
              <a:ext uri="{FF2B5EF4-FFF2-40B4-BE49-F238E27FC236}">
                <a16:creationId xmlns:a16="http://schemas.microsoft.com/office/drawing/2014/main" id="{E5D35E77-ACB9-B49F-7224-2EA17A77F075}"/>
              </a:ext>
            </a:extLst>
          </p:cNvPr>
          <p:cNvPicPr>
            <a:picLocks noChangeAspect="1"/>
          </p:cNvPicPr>
          <p:nvPr/>
        </p:nvPicPr>
        <p:blipFill>
          <a:blip r:embed="rId3"/>
          <a:stretch>
            <a:fillRect/>
          </a:stretch>
        </p:blipFill>
        <p:spPr>
          <a:xfrm>
            <a:off x="5180075" y="4127111"/>
            <a:ext cx="1828800" cy="1828800"/>
          </a:xfrm>
          <a:prstGeom prst="rect">
            <a:avLst/>
          </a:prstGeom>
        </p:spPr>
      </p:pic>
      <p:pic>
        <p:nvPicPr>
          <p:cNvPr id="5" name="Picture 4">
            <a:hlinkClick r:id="rId4"/>
            <a:extLst>
              <a:ext uri="{FF2B5EF4-FFF2-40B4-BE49-F238E27FC236}">
                <a16:creationId xmlns:a16="http://schemas.microsoft.com/office/drawing/2014/main" id="{AD51256D-82CC-3AFC-949C-BE8B135BDB70}"/>
              </a:ext>
            </a:extLst>
          </p:cNvPr>
          <p:cNvPicPr>
            <a:picLocks noChangeAspect="1"/>
          </p:cNvPicPr>
          <p:nvPr/>
        </p:nvPicPr>
        <p:blipFill>
          <a:blip r:embed="rId5"/>
          <a:stretch>
            <a:fillRect/>
          </a:stretch>
        </p:blipFill>
        <p:spPr>
          <a:xfrm>
            <a:off x="3724287" y="1470649"/>
            <a:ext cx="4743425" cy="2656462"/>
          </a:xfrm>
          <a:prstGeom prst="rect">
            <a:avLst/>
          </a:prstGeom>
          <a:ln>
            <a:noFill/>
          </a:ln>
          <a:effectLst>
            <a:outerShdw blurRad="190500" algn="tl" rotWithShape="0">
              <a:srgbClr val="000000">
                <a:alpha val="70000"/>
              </a:srgbClr>
            </a:outerShdw>
          </a:effectLst>
        </p:spPr>
      </p:pic>
      <p:pic>
        <p:nvPicPr>
          <p:cNvPr id="7" name="Picture 6">
            <a:hlinkClick r:id="rId6"/>
            <a:extLst>
              <a:ext uri="{FF2B5EF4-FFF2-40B4-BE49-F238E27FC236}">
                <a16:creationId xmlns:a16="http://schemas.microsoft.com/office/drawing/2014/main" id="{E535F4BD-D407-4B67-BBE6-7F3A3416A6DF}"/>
              </a:ext>
            </a:extLst>
          </p:cNvPr>
          <p:cNvPicPr>
            <a:picLocks noChangeAspect="1"/>
          </p:cNvPicPr>
          <p:nvPr/>
        </p:nvPicPr>
        <p:blipFill>
          <a:blip r:embed="rId7"/>
          <a:stretch>
            <a:fillRect/>
          </a:stretch>
        </p:blipFill>
        <p:spPr>
          <a:xfrm>
            <a:off x="190042" y="1470649"/>
            <a:ext cx="3438998" cy="4480310"/>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B564A7F7-0559-F224-F982-B9AB9B1810DB}"/>
              </a:ext>
            </a:extLst>
          </p:cNvPr>
          <p:cNvPicPr>
            <a:picLocks noChangeAspect="1"/>
          </p:cNvPicPr>
          <p:nvPr/>
        </p:nvPicPr>
        <p:blipFill>
          <a:blip r:embed="rId8"/>
          <a:stretch>
            <a:fillRect/>
          </a:stretch>
        </p:blipFill>
        <p:spPr>
          <a:xfrm>
            <a:off x="190042" y="4233435"/>
            <a:ext cx="1645920" cy="1645920"/>
          </a:xfrm>
          <a:prstGeom prst="rect">
            <a:avLst/>
          </a:prstGeom>
        </p:spPr>
      </p:pic>
      <p:pic>
        <p:nvPicPr>
          <p:cNvPr id="11" name="Picture 10">
            <a:hlinkClick r:id="rId9"/>
            <a:extLst>
              <a:ext uri="{FF2B5EF4-FFF2-40B4-BE49-F238E27FC236}">
                <a16:creationId xmlns:a16="http://schemas.microsoft.com/office/drawing/2014/main" id="{27ACF0FA-DDC9-D9EE-48CB-28F833A43E02}"/>
              </a:ext>
            </a:extLst>
          </p:cNvPr>
          <p:cNvPicPr>
            <a:picLocks noChangeAspect="1"/>
          </p:cNvPicPr>
          <p:nvPr/>
        </p:nvPicPr>
        <p:blipFill>
          <a:blip r:embed="rId10"/>
          <a:stretch>
            <a:fillRect/>
          </a:stretch>
        </p:blipFill>
        <p:spPr>
          <a:xfrm>
            <a:off x="8559910" y="1470649"/>
            <a:ext cx="3459142" cy="4480310"/>
          </a:xfrm>
          <a:prstGeom prst="rect">
            <a:avLst/>
          </a:prstGeom>
          <a:ln>
            <a:noFill/>
          </a:ln>
          <a:effectLst>
            <a:outerShdw blurRad="190500" algn="tl" rotWithShape="0">
              <a:srgbClr val="000000">
                <a:alpha val="70000"/>
              </a:srgbClr>
            </a:outerShdw>
          </a:effectLst>
        </p:spPr>
      </p:pic>
      <p:pic>
        <p:nvPicPr>
          <p:cNvPr id="13" name="Picture 12">
            <a:extLst>
              <a:ext uri="{FF2B5EF4-FFF2-40B4-BE49-F238E27FC236}">
                <a16:creationId xmlns:a16="http://schemas.microsoft.com/office/drawing/2014/main" id="{84DFBCC7-6B9D-4597-3F6B-231A8F41D202}"/>
              </a:ext>
            </a:extLst>
          </p:cNvPr>
          <p:cNvPicPr>
            <a:picLocks noChangeAspect="1"/>
          </p:cNvPicPr>
          <p:nvPr/>
        </p:nvPicPr>
        <p:blipFill>
          <a:blip r:embed="rId11"/>
          <a:stretch>
            <a:fillRect/>
          </a:stretch>
        </p:blipFill>
        <p:spPr>
          <a:xfrm>
            <a:off x="8559910" y="4314338"/>
            <a:ext cx="1645920" cy="1645920"/>
          </a:xfrm>
          <a:prstGeom prst="rect">
            <a:avLst/>
          </a:prstGeom>
        </p:spPr>
      </p:pic>
    </p:spTree>
    <p:extLst>
      <p:ext uri="{BB962C8B-B14F-4D97-AF65-F5344CB8AC3E}">
        <p14:creationId xmlns:p14="http://schemas.microsoft.com/office/powerpoint/2010/main" val="3813244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8E147-6992-42BD-C36A-E9CC93AD90D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8081561-54C9-0267-37BA-80E4DD99C703}"/>
              </a:ext>
            </a:extLst>
          </p:cNvPr>
          <p:cNvPicPr>
            <a:picLocks noChangeAspect="1"/>
          </p:cNvPicPr>
          <p:nvPr/>
        </p:nvPicPr>
        <p:blipFill>
          <a:blip r:embed="rId3"/>
          <a:stretch>
            <a:fillRect/>
          </a:stretch>
        </p:blipFill>
        <p:spPr>
          <a:xfrm>
            <a:off x="6876936" y="4566312"/>
            <a:ext cx="1828800" cy="1828800"/>
          </a:xfrm>
          <a:prstGeom prst="rect">
            <a:avLst/>
          </a:prstGeom>
        </p:spPr>
      </p:pic>
      <p:sp>
        <p:nvSpPr>
          <p:cNvPr id="2" name="Title 1">
            <a:extLst>
              <a:ext uri="{FF2B5EF4-FFF2-40B4-BE49-F238E27FC236}">
                <a16:creationId xmlns:a16="http://schemas.microsoft.com/office/drawing/2014/main" id="{EB78137F-E7EF-8F13-3008-604DCD6C8D86}"/>
              </a:ext>
            </a:extLst>
          </p:cNvPr>
          <p:cNvSpPr>
            <a:spLocks noGrp="1"/>
          </p:cNvSpPr>
          <p:nvPr>
            <p:ph type="title"/>
          </p:nvPr>
        </p:nvSpPr>
        <p:spPr/>
        <p:txBody>
          <a:bodyPr/>
          <a:lstStyle/>
          <a:p>
            <a:r>
              <a:rPr lang="en-US" b="1" dirty="0"/>
              <a:t>Resources for You </a:t>
            </a:r>
            <a:r>
              <a:rPr lang="en-US" dirty="0"/>
              <a:t>| Future Benefit Plan</a:t>
            </a:r>
          </a:p>
        </p:txBody>
      </p:sp>
      <p:sp>
        <p:nvSpPr>
          <p:cNvPr id="4" name="Slide Number Placeholder 3">
            <a:extLst>
              <a:ext uri="{FF2B5EF4-FFF2-40B4-BE49-F238E27FC236}">
                <a16:creationId xmlns:a16="http://schemas.microsoft.com/office/drawing/2014/main" id="{BC25EB9D-EE3A-B037-6167-BF2873DA841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pic>
        <p:nvPicPr>
          <p:cNvPr id="5" name="Picture 4">
            <a:hlinkClick r:id="rId4"/>
            <a:extLst>
              <a:ext uri="{FF2B5EF4-FFF2-40B4-BE49-F238E27FC236}">
                <a16:creationId xmlns:a16="http://schemas.microsoft.com/office/drawing/2014/main" id="{1299AC89-B05C-A614-9E52-8DC4F115BED3}"/>
              </a:ext>
            </a:extLst>
          </p:cNvPr>
          <p:cNvPicPr>
            <a:picLocks noChangeAspect="1"/>
          </p:cNvPicPr>
          <p:nvPr/>
        </p:nvPicPr>
        <p:blipFill>
          <a:blip r:embed="rId5"/>
          <a:stretch>
            <a:fillRect/>
          </a:stretch>
        </p:blipFill>
        <p:spPr>
          <a:xfrm>
            <a:off x="6094476" y="1527048"/>
            <a:ext cx="5462362" cy="3063240"/>
          </a:xfrm>
          <a:prstGeom prst="rect">
            <a:avLst/>
          </a:prstGeom>
          <a:ln>
            <a:noFill/>
          </a:ln>
          <a:effectLst>
            <a:outerShdw blurRad="190500" algn="tl" rotWithShape="0">
              <a:srgbClr val="000000">
                <a:alpha val="70000"/>
              </a:srgbClr>
            </a:outerShdw>
          </a:effectLst>
        </p:spPr>
      </p:pic>
      <p:pic>
        <p:nvPicPr>
          <p:cNvPr id="7" name="Picture 6">
            <a:hlinkClick r:id="rId6"/>
            <a:extLst>
              <a:ext uri="{FF2B5EF4-FFF2-40B4-BE49-F238E27FC236}">
                <a16:creationId xmlns:a16="http://schemas.microsoft.com/office/drawing/2014/main" id="{002CA449-4461-F9FC-A8AF-6E30BABE41CE}"/>
              </a:ext>
            </a:extLst>
          </p:cNvPr>
          <p:cNvPicPr>
            <a:picLocks noChangeAspect="1"/>
          </p:cNvPicPr>
          <p:nvPr/>
        </p:nvPicPr>
        <p:blipFill>
          <a:blip r:embed="rId7"/>
          <a:stretch>
            <a:fillRect/>
          </a:stretch>
        </p:blipFill>
        <p:spPr>
          <a:xfrm>
            <a:off x="1693889" y="1527048"/>
            <a:ext cx="3797197" cy="4873752"/>
          </a:xfrm>
          <a:prstGeom prst="rect">
            <a:avLst/>
          </a:prstGeom>
          <a:ln>
            <a:noFill/>
          </a:ln>
          <a:effectLst>
            <a:outerShdw blurRad="190500" algn="tl" rotWithShape="0">
              <a:srgbClr val="000000">
                <a:alpha val="70000"/>
              </a:srgbClr>
            </a:outerShdw>
          </a:effectLst>
        </p:spPr>
      </p:pic>
      <p:pic>
        <p:nvPicPr>
          <p:cNvPr id="9" name="Picture 8">
            <a:extLst>
              <a:ext uri="{FF2B5EF4-FFF2-40B4-BE49-F238E27FC236}">
                <a16:creationId xmlns:a16="http://schemas.microsoft.com/office/drawing/2014/main" id="{2EE83225-5D3E-F89B-839B-CAF7B48F9125}"/>
              </a:ext>
            </a:extLst>
          </p:cNvPr>
          <p:cNvPicPr>
            <a:picLocks noChangeAspect="1"/>
          </p:cNvPicPr>
          <p:nvPr/>
        </p:nvPicPr>
        <p:blipFill>
          <a:blip r:embed="rId8"/>
          <a:stretch>
            <a:fillRect/>
          </a:stretch>
        </p:blipFill>
        <p:spPr>
          <a:xfrm>
            <a:off x="1693889" y="4566312"/>
            <a:ext cx="1828800" cy="1828800"/>
          </a:xfrm>
          <a:prstGeom prst="rect">
            <a:avLst/>
          </a:prstGeom>
        </p:spPr>
      </p:pic>
    </p:spTree>
    <p:extLst>
      <p:ext uri="{BB962C8B-B14F-4D97-AF65-F5344CB8AC3E}">
        <p14:creationId xmlns:p14="http://schemas.microsoft.com/office/powerpoint/2010/main" val="353451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457200" y="548564"/>
            <a:ext cx="4581726" cy="501804"/>
          </a:xfrm>
        </p:spPr>
        <p:txBody>
          <a:bodyPr/>
          <a:lstStyle/>
          <a:p>
            <a:r>
              <a:rPr lang="en-US" b="1" dirty="0"/>
              <a:t>Your Next Steps</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387706" y="1257286"/>
            <a:ext cx="4933666" cy="3921010"/>
          </a:xfrm>
        </p:spPr>
        <p:txBody>
          <a:bodyPr/>
          <a:lstStyle/>
          <a:p>
            <a:r>
              <a:rPr lang="en-US" sz="2200" dirty="0"/>
              <a:t>Identify which of your employees are in the </a:t>
            </a:r>
            <a:r>
              <a:rPr lang="en-US" sz="2200" b="1" dirty="0"/>
              <a:t>top 20%</a:t>
            </a:r>
          </a:p>
          <a:p>
            <a:r>
              <a:rPr lang="en-US" sz="2200" dirty="0"/>
              <a:t>Decide on the </a:t>
            </a:r>
            <a:r>
              <a:rPr lang="en-US" sz="2200" b="1" dirty="0"/>
              <a:t>type of benefit </a:t>
            </a:r>
            <a:r>
              <a:rPr lang="en-US" sz="2200" dirty="0"/>
              <a:t>that might be appropriate and determine the rules the employee must follow to receive it</a:t>
            </a:r>
          </a:p>
          <a:p>
            <a:r>
              <a:rPr lang="en-US" sz="2200" b="1" dirty="0"/>
              <a:t>Collaborate </a:t>
            </a:r>
            <a:r>
              <a:rPr lang="en-US" sz="2200" dirty="0"/>
              <a:t>with your team – attorney, CPA, and financial professional to implement a strategy to protect you, your business and your employees</a:t>
            </a:r>
          </a:p>
        </p:txBody>
      </p:sp>
      <p:pic>
        <p:nvPicPr>
          <p:cNvPr id="10" name="Picture Placeholder 9" descr="A group of people crossing a finish line&#10;&#10;Description automatically generated">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 r="1"/>
          <a:stretch>
            <a:fillRect/>
          </a:stretch>
        </p:blipFill>
        <p:spPr/>
      </p:pic>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78387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le of question marks&#10;&#10;Description automatically generated">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a:srcRect l="35368" r="35368"/>
          <a:stretch/>
        </p:blipFill>
        <p:spPr>
          <a:xfrm>
            <a:off x="6585626" y="46137"/>
            <a:ext cx="5606374" cy="6858000"/>
          </a:xfrm>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r>
              <a:rPr lang="en-US" sz="4400" b="1"/>
              <a:t>Questions</a:t>
            </a:r>
          </a:p>
        </p:txBody>
      </p:sp>
      <p:sp>
        <p:nvSpPr>
          <p:cNvPr id="5" name="Slide Number Placeholder 6">
            <a:extLst>
              <a:ext uri="{FF2B5EF4-FFF2-40B4-BE49-F238E27FC236}">
                <a16:creationId xmlns:a16="http://schemas.microsoft.com/office/drawing/2014/main" id="{3849D39F-3AC7-5D50-E3EB-C91045CCBB6E}"/>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34</a:t>
            </a:fld>
            <a:endParaRPr lang="en-US" dirty="0">
              <a:latin typeface="Aptos Light" panose="020B0004020202020204" pitchFamily="34" charset="0"/>
            </a:endParaRPr>
          </a:p>
        </p:txBody>
      </p:sp>
    </p:spTree>
    <p:extLst>
      <p:ext uri="{BB962C8B-B14F-4D97-AF65-F5344CB8AC3E}">
        <p14:creationId xmlns:p14="http://schemas.microsoft.com/office/powerpoint/2010/main" val="219454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30004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93837-C81B-8496-D38A-36310E1A76C7}"/>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081B2F0E-006D-A398-4F9A-18997699B2E1}"/>
              </a:ext>
            </a:extLst>
          </p:cNvPr>
          <p:cNvPicPr>
            <a:picLocks noChangeAspect="1"/>
          </p:cNvPicPr>
          <p:nvPr/>
        </p:nvPicPr>
        <p:blipFill>
          <a:blip r:embed="rId3"/>
          <a:srcRect l="12662" r="1322" b="-1"/>
          <a:stretch/>
        </p:blipFill>
        <p:spPr>
          <a:xfrm>
            <a:off x="1" y="10"/>
            <a:ext cx="8837271" cy="685799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noFill/>
        </p:spPr>
      </p:pic>
      <p:sp>
        <p:nvSpPr>
          <p:cNvPr id="7" name="Title 6">
            <a:extLst>
              <a:ext uri="{FF2B5EF4-FFF2-40B4-BE49-F238E27FC236}">
                <a16:creationId xmlns:a16="http://schemas.microsoft.com/office/drawing/2014/main" id="{4E442166-3BD3-6D56-74E4-A63056FDDA4F}"/>
              </a:ext>
            </a:extLst>
          </p:cNvPr>
          <p:cNvSpPr>
            <a:spLocks noGrp="1"/>
          </p:cNvSpPr>
          <p:nvPr>
            <p:ph type="title"/>
          </p:nvPr>
        </p:nvSpPr>
        <p:spPr>
          <a:xfrm>
            <a:off x="7783870" y="394357"/>
            <a:ext cx="4020424" cy="1717466"/>
          </a:xfrm>
        </p:spPr>
        <p:txBody>
          <a:bodyPr anchor="ctr">
            <a:noAutofit/>
          </a:bodyPr>
          <a:lstStyle/>
          <a:p>
            <a:r>
              <a:rPr lang="en-US" dirty="0"/>
              <a:t>Keeping Your Employees </a:t>
            </a:r>
            <a:r>
              <a:rPr lang="en-US" b="1" dirty="0"/>
              <a:t>Happy</a:t>
            </a:r>
          </a:p>
        </p:txBody>
      </p:sp>
      <p:sp>
        <p:nvSpPr>
          <p:cNvPr id="42" name="Content Placeholder 3">
            <a:extLst>
              <a:ext uri="{FF2B5EF4-FFF2-40B4-BE49-F238E27FC236}">
                <a16:creationId xmlns:a16="http://schemas.microsoft.com/office/drawing/2014/main" id="{33324190-697C-E3C1-8A12-F04786B5D1EE}"/>
              </a:ext>
            </a:extLst>
          </p:cNvPr>
          <p:cNvSpPr>
            <a:spLocks noGrp="1"/>
          </p:cNvSpPr>
          <p:nvPr>
            <p:ph sz="quarter" idx="17"/>
          </p:nvPr>
        </p:nvSpPr>
        <p:spPr>
          <a:xfrm>
            <a:off x="6948268" y="3238988"/>
            <a:ext cx="4961535" cy="2663358"/>
          </a:xfrm>
        </p:spPr>
        <p:txBody>
          <a:bodyPr/>
          <a:lstStyle/>
          <a:p>
            <a:r>
              <a:rPr lang="en-US" sz="2400" dirty="0"/>
              <a:t>Happy employees are more productive and help to increase profits</a:t>
            </a:r>
          </a:p>
          <a:p>
            <a:r>
              <a:rPr lang="en-US" sz="2400" dirty="0"/>
              <a:t>Unhappy employees are less engaged and may cause harm to the business</a:t>
            </a:r>
          </a:p>
        </p:txBody>
      </p:sp>
      <p:sp>
        <p:nvSpPr>
          <p:cNvPr id="44" name="Text Placeholder 4">
            <a:extLst>
              <a:ext uri="{FF2B5EF4-FFF2-40B4-BE49-F238E27FC236}">
                <a16:creationId xmlns:a16="http://schemas.microsoft.com/office/drawing/2014/main" id="{8702D15B-8221-1E2C-F09C-541C5284B681}"/>
              </a:ext>
            </a:extLst>
          </p:cNvPr>
          <p:cNvSpPr>
            <a:spLocks noGrp="1"/>
          </p:cNvSpPr>
          <p:nvPr>
            <p:ph type="body" sz="quarter" idx="18"/>
          </p:nvPr>
        </p:nvSpPr>
        <p:spPr>
          <a:xfrm>
            <a:off x="6943063" y="2422278"/>
            <a:ext cx="4966740" cy="1612583"/>
          </a:xfrm>
        </p:spPr>
        <p:txBody>
          <a:bodyPr/>
          <a:lstStyle/>
          <a:p>
            <a:r>
              <a:rPr lang="en-US" sz="2600" dirty="0"/>
              <a:t>To stay competitive, you need a robust compensation and rewards strategy</a:t>
            </a:r>
          </a:p>
          <a:p>
            <a:endParaRPr lang="en-US" sz="2600" dirty="0"/>
          </a:p>
        </p:txBody>
      </p:sp>
      <p:sp>
        <p:nvSpPr>
          <p:cNvPr id="8" name="Slide Number Placeholder 5">
            <a:extLst>
              <a:ext uri="{FF2B5EF4-FFF2-40B4-BE49-F238E27FC236}">
                <a16:creationId xmlns:a16="http://schemas.microsoft.com/office/drawing/2014/main" id="{3F22C52D-5537-A477-259A-0DF7ED61064B}"/>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008086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D2FC81-AE59-A4A6-C08D-1AF58E814C76}"/>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5</a:t>
            </a:fld>
            <a:endParaRPr lang="en-US" dirty="0">
              <a:latin typeface="Aptos Light" panose="020B0004020202020204" pitchFamily="34" charset="0"/>
            </a:endParaRPr>
          </a:p>
        </p:txBody>
      </p:sp>
      <p:sp>
        <p:nvSpPr>
          <p:cNvPr id="3" name="Text Placeholder 2">
            <a:extLst>
              <a:ext uri="{FF2B5EF4-FFF2-40B4-BE49-F238E27FC236}">
                <a16:creationId xmlns:a16="http://schemas.microsoft.com/office/drawing/2014/main" id="{56F5C89F-3839-B0C2-B5C1-7802FA6309D3}"/>
              </a:ext>
            </a:extLst>
          </p:cNvPr>
          <p:cNvSpPr>
            <a:spLocks noGrp="1"/>
          </p:cNvSpPr>
          <p:nvPr>
            <p:ph type="body" sz="quarter" idx="11"/>
          </p:nvPr>
        </p:nvSpPr>
        <p:spPr>
          <a:xfrm>
            <a:off x="2563091" y="2341418"/>
            <a:ext cx="6974142" cy="1854162"/>
          </a:xfrm>
        </p:spPr>
        <p:txBody>
          <a:bodyPr/>
          <a:lstStyle/>
          <a:p>
            <a:r>
              <a:rPr lang="en-US" dirty="0"/>
              <a:t>“The cost of replacing an individual employee can range from </a:t>
            </a:r>
            <a:r>
              <a:rPr lang="en-US" b="1" dirty="0"/>
              <a:t>40% to 200% </a:t>
            </a:r>
            <a:r>
              <a:rPr lang="en-US" dirty="0"/>
              <a:t>of the employee’s annual salary, excluding unmeasured losses in morale and knowledge.”</a:t>
            </a:r>
          </a:p>
        </p:txBody>
      </p:sp>
      <p:sp>
        <p:nvSpPr>
          <p:cNvPr id="4" name="Text Placeholder 3">
            <a:extLst>
              <a:ext uri="{FF2B5EF4-FFF2-40B4-BE49-F238E27FC236}">
                <a16:creationId xmlns:a16="http://schemas.microsoft.com/office/drawing/2014/main" id="{071FCF4F-CAE1-01E8-E54D-9D496EE16AE8}"/>
              </a:ext>
            </a:extLst>
          </p:cNvPr>
          <p:cNvSpPr>
            <a:spLocks noGrp="1"/>
          </p:cNvSpPr>
          <p:nvPr>
            <p:ph type="body" sz="quarter" idx="21"/>
          </p:nvPr>
        </p:nvSpPr>
        <p:spPr>
          <a:xfrm>
            <a:off x="2224088" y="4418013"/>
            <a:ext cx="7743825" cy="250903"/>
          </a:xfrm>
        </p:spPr>
        <p:txBody>
          <a:bodyPr/>
          <a:lstStyle/>
          <a:p>
            <a:r>
              <a:rPr lang="en-US" sz="1800" dirty="0"/>
              <a:t>GALLUP Workplace</a:t>
            </a:r>
          </a:p>
        </p:txBody>
      </p:sp>
      <p:sp>
        <p:nvSpPr>
          <p:cNvPr id="5" name="Text Placeholder 4">
            <a:extLst>
              <a:ext uri="{FF2B5EF4-FFF2-40B4-BE49-F238E27FC236}">
                <a16:creationId xmlns:a16="http://schemas.microsoft.com/office/drawing/2014/main" id="{211943CB-588F-F2E5-0D89-72F934DB5C7A}"/>
              </a:ext>
            </a:extLst>
          </p:cNvPr>
          <p:cNvSpPr>
            <a:spLocks noGrp="1"/>
          </p:cNvSpPr>
          <p:nvPr>
            <p:ph type="body" sz="quarter" idx="22"/>
          </p:nvPr>
        </p:nvSpPr>
        <p:spPr>
          <a:xfrm>
            <a:off x="2224088" y="4729298"/>
            <a:ext cx="7743825" cy="444674"/>
          </a:xfrm>
        </p:spPr>
        <p:txBody>
          <a:bodyPr/>
          <a:lstStyle/>
          <a:p>
            <a:pPr>
              <a:spcBef>
                <a:spcPts val="0"/>
              </a:spcBef>
              <a:spcAft>
                <a:spcPts val="0"/>
              </a:spcAft>
            </a:pPr>
            <a:r>
              <a:rPr lang="en-US" sz="1600" dirty="0"/>
              <a:t>Employee Retention Depends on Getting Recognition Right</a:t>
            </a:r>
          </a:p>
          <a:p>
            <a:pPr>
              <a:spcBef>
                <a:spcPts val="0"/>
              </a:spcBef>
              <a:spcAft>
                <a:spcPts val="0"/>
              </a:spcAft>
            </a:pPr>
            <a:r>
              <a:rPr lang="en-US" sz="1600" dirty="0"/>
              <a:t>(September 18, 2024)</a:t>
            </a:r>
          </a:p>
        </p:txBody>
      </p:sp>
      <p:sp>
        <p:nvSpPr>
          <p:cNvPr id="6" name="TextBox 5">
            <a:extLst>
              <a:ext uri="{FF2B5EF4-FFF2-40B4-BE49-F238E27FC236}">
                <a16:creationId xmlns:a16="http://schemas.microsoft.com/office/drawing/2014/main" id="{59DF61F5-7B77-7DCA-5B3F-5DADF4607D35}"/>
              </a:ext>
            </a:extLst>
          </p:cNvPr>
          <p:cNvSpPr txBox="1"/>
          <p:nvPr/>
        </p:nvSpPr>
        <p:spPr>
          <a:xfrm>
            <a:off x="263236" y="5929745"/>
            <a:ext cx="8596283" cy="276999"/>
          </a:xfrm>
          <a:prstGeom prst="rect">
            <a:avLst/>
          </a:prstGeom>
          <a:noFill/>
        </p:spPr>
        <p:txBody>
          <a:bodyPr wrap="square" rtlCol="0">
            <a:spAutoFit/>
          </a:bodyPr>
          <a:lstStyle/>
          <a:p>
            <a:r>
              <a:rPr lang="en-US" sz="1200" dirty="0">
                <a:solidFill>
                  <a:schemeClr val="bg2">
                    <a:lumMod val="95000"/>
                  </a:schemeClr>
                </a:solidFill>
              </a:rPr>
              <a:t>Sources: https://www.gallup.com/workplace/650174/employee-retention-depends-getting-recognition-right.aspx</a:t>
            </a:r>
          </a:p>
        </p:txBody>
      </p:sp>
    </p:spTree>
    <p:extLst>
      <p:ext uri="{BB962C8B-B14F-4D97-AF65-F5344CB8AC3E}">
        <p14:creationId xmlns:p14="http://schemas.microsoft.com/office/powerpoint/2010/main" val="3205916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3777A-B1DB-2070-6C30-B4500D048E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B0474F-E920-25D1-D45B-FCF62C1CB523}"/>
              </a:ext>
            </a:extLst>
          </p:cNvPr>
          <p:cNvSpPr>
            <a:spLocks noGrp="1"/>
          </p:cNvSpPr>
          <p:nvPr>
            <p:ph type="title"/>
          </p:nvPr>
        </p:nvSpPr>
        <p:spPr/>
        <p:txBody>
          <a:bodyPr/>
          <a:lstStyle/>
          <a:p>
            <a:r>
              <a:rPr lang="en-US" b="0" dirty="0"/>
              <a:t>Benefits for </a:t>
            </a:r>
            <a:r>
              <a:rPr lang="en-US" b="1" dirty="0"/>
              <a:t>ALL Employees</a:t>
            </a:r>
          </a:p>
        </p:txBody>
      </p:sp>
      <p:pic>
        <p:nvPicPr>
          <p:cNvPr id="7" name="Picture 6">
            <a:extLst>
              <a:ext uri="{FF2B5EF4-FFF2-40B4-BE49-F238E27FC236}">
                <a16:creationId xmlns:a16="http://schemas.microsoft.com/office/drawing/2014/main" id="{5565B42B-F731-0DC2-62C8-B71B41FD7C3A}"/>
              </a:ext>
            </a:extLst>
          </p:cNvPr>
          <p:cNvPicPr>
            <a:picLocks noChangeAspect="1"/>
          </p:cNvPicPr>
          <p:nvPr/>
        </p:nvPicPr>
        <p:blipFill>
          <a:blip r:embed="rId3"/>
          <a:srcRect t="12099" b="9697"/>
          <a:stretch/>
        </p:blipFill>
        <p:spPr>
          <a:xfrm>
            <a:off x="2829618" y="1392806"/>
            <a:ext cx="6529716" cy="5106497"/>
          </a:xfrm>
          <a:prstGeom prst="rect">
            <a:avLst/>
          </a:prstGeom>
        </p:spPr>
      </p:pic>
    </p:spTree>
    <p:extLst>
      <p:ext uri="{BB962C8B-B14F-4D97-AF65-F5344CB8AC3E}">
        <p14:creationId xmlns:p14="http://schemas.microsoft.com/office/powerpoint/2010/main" val="180348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095EB-4C77-ABFE-4CC9-98700762ABBE}"/>
              </a:ext>
            </a:extLst>
          </p:cNvPr>
          <p:cNvSpPr>
            <a:spLocks noGrp="1"/>
          </p:cNvSpPr>
          <p:nvPr>
            <p:ph type="title"/>
          </p:nvPr>
        </p:nvSpPr>
        <p:spPr/>
        <p:txBody>
          <a:bodyPr/>
          <a:lstStyle/>
          <a:p>
            <a:r>
              <a:rPr lang="en-US" dirty="0"/>
              <a:t>80/20 Rule | </a:t>
            </a:r>
            <a:r>
              <a:rPr lang="en-US" b="1" dirty="0"/>
              <a:t>Benefits for the 20%</a:t>
            </a:r>
          </a:p>
        </p:txBody>
      </p:sp>
      <p:sp>
        <p:nvSpPr>
          <p:cNvPr id="3" name="Slide Number Placeholder 2">
            <a:extLst>
              <a:ext uri="{FF2B5EF4-FFF2-40B4-BE49-F238E27FC236}">
                <a16:creationId xmlns:a16="http://schemas.microsoft.com/office/drawing/2014/main" id="{9F85382A-C898-4C72-1812-53AB35FE0649}"/>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7</a:t>
            </a:fld>
            <a:endParaRPr lang="en-US" dirty="0">
              <a:latin typeface="Aptos Light" panose="020B0004020202020204" pitchFamily="34" charset="0"/>
            </a:endParaRPr>
          </a:p>
        </p:txBody>
      </p:sp>
      <p:sp>
        <p:nvSpPr>
          <p:cNvPr id="4" name="Text Placeholder 3">
            <a:extLst>
              <a:ext uri="{FF2B5EF4-FFF2-40B4-BE49-F238E27FC236}">
                <a16:creationId xmlns:a16="http://schemas.microsoft.com/office/drawing/2014/main" id="{6CDD800E-F09D-8EE5-6528-7CD7454AE5A1}"/>
              </a:ext>
            </a:extLst>
          </p:cNvPr>
          <p:cNvSpPr>
            <a:spLocks noGrp="1"/>
          </p:cNvSpPr>
          <p:nvPr>
            <p:ph type="body" sz="quarter" idx="11"/>
          </p:nvPr>
        </p:nvSpPr>
        <p:spPr/>
        <p:txBody>
          <a:bodyPr>
            <a:normAutofit lnSpcReduction="10000"/>
          </a:bodyPr>
          <a:lstStyle/>
          <a:p>
            <a:r>
              <a:rPr lang="en-US" b="1" dirty="0"/>
              <a:t>The Pareto Principle | The Law of the Vital Few</a:t>
            </a:r>
          </a:p>
        </p:txBody>
      </p:sp>
      <p:graphicFrame>
        <p:nvGraphicFramePr>
          <p:cNvPr id="16" name="Chart 15">
            <a:extLst>
              <a:ext uri="{FF2B5EF4-FFF2-40B4-BE49-F238E27FC236}">
                <a16:creationId xmlns:a16="http://schemas.microsoft.com/office/drawing/2014/main" id="{8E0F5D9D-13F9-347B-9A89-CD25495B2799}"/>
              </a:ext>
            </a:extLst>
          </p:cNvPr>
          <p:cNvGraphicFramePr/>
          <p:nvPr>
            <p:extLst>
              <p:ext uri="{D42A27DB-BD31-4B8C-83A1-F6EECF244321}">
                <p14:modId xmlns:p14="http://schemas.microsoft.com/office/powerpoint/2010/main" val="1469435331"/>
              </p:ext>
            </p:extLst>
          </p:nvPr>
        </p:nvGraphicFramePr>
        <p:xfrm>
          <a:off x="3061054" y="1652302"/>
          <a:ext cx="6819392" cy="4327822"/>
        </p:xfrm>
        <a:graphic>
          <a:graphicData uri="http://schemas.openxmlformats.org/drawingml/2006/chart">
            <c:chart xmlns:c="http://schemas.openxmlformats.org/drawingml/2006/chart" xmlns:r="http://schemas.openxmlformats.org/officeDocument/2006/relationships" r:id="rId3"/>
          </a:graphicData>
        </a:graphic>
      </p:graphicFrame>
      <p:sp>
        <p:nvSpPr>
          <p:cNvPr id="7" name="Graphic 51">
            <a:extLst>
              <a:ext uri="{FF2B5EF4-FFF2-40B4-BE49-F238E27FC236}">
                <a16:creationId xmlns:a16="http://schemas.microsoft.com/office/drawing/2014/main" id="{4420759A-5654-519F-D2B9-00C4299F522C}"/>
              </a:ext>
            </a:extLst>
          </p:cNvPr>
          <p:cNvSpPr>
            <a:spLocks noChangeAspect="1"/>
          </p:cNvSpPr>
          <p:nvPr/>
        </p:nvSpPr>
        <p:spPr>
          <a:xfrm rot="13034942" flipV="1">
            <a:off x="6985533" y="2367953"/>
            <a:ext cx="690639" cy="272702"/>
          </a:xfrm>
          <a:custGeom>
            <a:avLst/>
            <a:gdLst>
              <a:gd name="connsiteX0" fmla="*/ 700161 w 951934"/>
              <a:gd name="connsiteY0" fmla="*/ 375876 h 375876"/>
              <a:gd name="connsiteX1" fmla="*/ 691840 w 951934"/>
              <a:gd name="connsiteY1" fmla="*/ 372310 h 375876"/>
              <a:gd name="connsiteX2" fmla="*/ 688274 w 951934"/>
              <a:gd name="connsiteY2" fmla="*/ 363989 h 375876"/>
              <a:gd name="connsiteX3" fmla="*/ 688274 w 951934"/>
              <a:gd name="connsiteY3" fmla="*/ 231802 h 375876"/>
              <a:gd name="connsiteX4" fmla="*/ 263898 w 951934"/>
              <a:gd name="connsiteY4" fmla="*/ 231802 h 375876"/>
              <a:gd name="connsiteX5" fmla="*/ 263898 w 951934"/>
              <a:gd name="connsiteY5" fmla="*/ 363989 h 375876"/>
              <a:gd name="connsiteX6" fmla="*/ 260332 w 951934"/>
              <a:gd name="connsiteY6" fmla="*/ 372310 h 375876"/>
              <a:gd name="connsiteX7" fmla="*/ 252011 w 951934"/>
              <a:gd name="connsiteY7" fmla="*/ 375876 h 375876"/>
              <a:gd name="connsiteX8" fmla="*/ 155961 w 951934"/>
              <a:gd name="connsiteY8" fmla="*/ 375876 h 375876"/>
              <a:gd name="connsiteX9" fmla="*/ 147640 w 951934"/>
              <a:gd name="connsiteY9" fmla="*/ 372310 h 375876"/>
              <a:gd name="connsiteX10" fmla="*/ 144074 w 951934"/>
              <a:gd name="connsiteY10" fmla="*/ 363989 h 375876"/>
              <a:gd name="connsiteX11" fmla="*/ 144074 w 951934"/>
              <a:gd name="connsiteY11" fmla="*/ 327851 h 375876"/>
              <a:gd name="connsiteX12" fmla="*/ 59912 w 951934"/>
              <a:gd name="connsiteY12" fmla="*/ 327851 h 375876"/>
              <a:gd name="connsiteX13" fmla="*/ 51591 w 951934"/>
              <a:gd name="connsiteY13" fmla="*/ 324285 h 375876"/>
              <a:gd name="connsiteX14" fmla="*/ 48025 w 951934"/>
              <a:gd name="connsiteY14" fmla="*/ 315964 h 375876"/>
              <a:gd name="connsiteX15" fmla="*/ 48025 w 951934"/>
              <a:gd name="connsiteY15" fmla="*/ 231802 h 375876"/>
              <a:gd name="connsiteX16" fmla="*/ 11887 w 951934"/>
              <a:gd name="connsiteY16" fmla="*/ 231802 h 375876"/>
              <a:gd name="connsiteX17" fmla="*/ 3566 w 951934"/>
              <a:gd name="connsiteY17" fmla="*/ 228236 h 375876"/>
              <a:gd name="connsiteX18" fmla="*/ 0 w 951934"/>
              <a:gd name="connsiteY18" fmla="*/ 219915 h 375876"/>
              <a:gd name="connsiteX19" fmla="*/ 0 w 951934"/>
              <a:gd name="connsiteY19" fmla="*/ 155961 h 375876"/>
              <a:gd name="connsiteX20" fmla="*/ 3566 w 951934"/>
              <a:gd name="connsiteY20" fmla="*/ 147640 h 375876"/>
              <a:gd name="connsiteX21" fmla="*/ 11887 w 951934"/>
              <a:gd name="connsiteY21" fmla="*/ 144074 h 375876"/>
              <a:gd name="connsiteX22" fmla="*/ 47787 w 951934"/>
              <a:gd name="connsiteY22" fmla="*/ 144074 h 375876"/>
              <a:gd name="connsiteX23" fmla="*/ 47787 w 951934"/>
              <a:gd name="connsiteY23" fmla="*/ 59912 h 375876"/>
              <a:gd name="connsiteX24" fmla="*/ 51353 w 951934"/>
              <a:gd name="connsiteY24" fmla="*/ 51591 h 375876"/>
              <a:gd name="connsiteX25" fmla="*/ 59674 w 951934"/>
              <a:gd name="connsiteY25" fmla="*/ 48025 h 375876"/>
              <a:gd name="connsiteX26" fmla="*/ 143836 w 951934"/>
              <a:gd name="connsiteY26" fmla="*/ 48025 h 375876"/>
              <a:gd name="connsiteX27" fmla="*/ 143836 w 951934"/>
              <a:gd name="connsiteY27" fmla="*/ 11887 h 375876"/>
              <a:gd name="connsiteX28" fmla="*/ 147402 w 951934"/>
              <a:gd name="connsiteY28" fmla="*/ 3566 h 375876"/>
              <a:gd name="connsiteX29" fmla="*/ 155724 w 951934"/>
              <a:gd name="connsiteY29" fmla="*/ 0 h 375876"/>
              <a:gd name="connsiteX30" fmla="*/ 251773 w 951934"/>
              <a:gd name="connsiteY30" fmla="*/ 0 h 375876"/>
              <a:gd name="connsiteX31" fmla="*/ 260094 w 951934"/>
              <a:gd name="connsiteY31" fmla="*/ 3566 h 375876"/>
              <a:gd name="connsiteX32" fmla="*/ 263660 w 951934"/>
              <a:gd name="connsiteY32" fmla="*/ 11887 h 375876"/>
              <a:gd name="connsiteX33" fmla="*/ 263660 w 951934"/>
              <a:gd name="connsiteY33" fmla="*/ 144074 h 375876"/>
              <a:gd name="connsiteX34" fmla="*/ 688036 w 951934"/>
              <a:gd name="connsiteY34" fmla="*/ 144074 h 375876"/>
              <a:gd name="connsiteX35" fmla="*/ 688036 w 951934"/>
              <a:gd name="connsiteY35" fmla="*/ 11887 h 375876"/>
              <a:gd name="connsiteX36" fmla="*/ 691603 w 951934"/>
              <a:gd name="connsiteY36" fmla="*/ 3566 h 375876"/>
              <a:gd name="connsiteX37" fmla="*/ 699924 w 951934"/>
              <a:gd name="connsiteY37" fmla="*/ 0 h 375876"/>
              <a:gd name="connsiteX38" fmla="*/ 795973 w 951934"/>
              <a:gd name="connsiteY38" fmla="*/ 0 h 375876"/>
              <a:gd name="connsiteX39" fmla="*/ 804294 w 951934"/>
              <a:gd name="connsiteY39" fmla="*/ 3566 h 375876"/>
              <a:gd name="connsiteX40" fmla="*/ 807860 w 951934"/>
              <a:gd name="connsiteY40" fmla="*/ 11887 h 375876"/>
              <a:gd name="connsiteX41" fmla="*/ 807860 w 951934"/>
              <a:gd name="connsiteY41" fmla="*/ 48025 h 375876"/>
              <a:gd name="connsiteX42" fmla="*/ 892022 w 951934"/>
              <a:gd name="connsiteY42" fmla="*/ 48025 h 375876"/>
              <a:gd name="connsiteX43" fmla="*/ 900343 w 951934"/>
              <a:gd name="connsiteY43" fmla="*/ 51591 h 375876"/>
              <a:gd name="connsiteX44" fmla="*/ 903910 w 951934"/>
              <a:gd name="connsiteY44" fmla="*/ 59912 h 375876"/>
              <a:gd name="connsiteX45" fmla="*/ 903910 w 951934"/>
              <a:gd name="connsiteY45" fmla="*/ 144074 h 375876"/>
              <a:gd name="connsiteX46" fmla="*/ 940047 w 951934"/>
              <a:gd name="connsiteY46" fmla="*/ 144074 h 375876"/>
              <a:gd name="connsiteX47" fmla="*/ 948606 w 951934"/>
              <a:gd name="connsiteY47" fmla="*/ 147402 h 375876"/>
              <a:gd name="connsiteX48" fmla="*/ 951934 w 951934"/>
              <a:gd name="connsiteY48" fmla="*/ 155724 h 375876"/>
              <a:gd name="connsiteX49" fmla="*/ 951934 w 951934"/>
              <a:gd name="connsiteY49" fmla="*/ 219677 h 375876"/>
              <a:gd name="connsiteX50" fmla="*/ 948368 w 951934"/>
              <a:gd name="connsiteY50" fmla="*/ 227998 h 375876"/>
              <a:gd name="connsiteX51" fmla="*/ 940047 w 951934"/>
              <a:gd name="connsiteY51" fmla="*/ 231564 h 375876"/>
              <a:gd name="connsiteX52" fmla="*/ 903910 w 951934"/>
              <a:gd name="connsiteY52" fmla="*/ 231564 h 375876"/>
              <a:gd name="connsiteX53" fmla="*/ 903910 w 951934"/>
              <a:gd name="connsiteY53" fmla="*/ 315726 h 375876"/>
              <a:gd name="connsiteX54" fmla="*/ 900343 w 951934"/>
              <a:gd name="connsiteY54" fmla="*/ 324048 h 375876"/>
              <a:gd name="connsiteX55" fmla="*/ 892022 w 951934"/>
              <a:gd name="connsiteY55" fmla="*/ 327614 h 375876"/>
              <a:gd name="connsiteX56" fmla="*/ 807860 w 951934"/>
              <a:gd name="connsiteY56" fmla="*/ 327614 h 375876"/>
              <a:gd name="connsiteX57" fmla="*/ 807860 w 951934"/>
              <a:gd name="connsiteY57" fmla="*/ 363751 h 375876"/>
              <a:gd name="connsiteX58" fmla="*/ 804294 w 951934"/>
              <a:gd name="connsiteY58" fmla="*/ 372072 h 375876"/>
              <a:gd name="connsiteX59" fmla="*/ 795973 w 951934"/>
              <a:gd name="connsiteY59" fmla="*/ 375638 h 375876"/>
              <a:gd name="connsiteX60" fmla="*/ 700161 w 951934"/>
              <a:gd name="connsiteY60" fmla="*/ 375638 h 375876"/>
              <a:gd name="connsiteX61" fmla="*/ 711811 w 951934"/>
              <a:gd name="connsiteY61" fmla="*/ 352102 h 375876"/>
              <a:gd name="connsiteX62" fmla="*/ 784086 w 951934"/>
              <a:gd name="connsiteY62" fmla="*/ 352102 h 375876"/>
              <a:gd name="connsiteX63" fmla="*/ 784086 w 951934"/>
              <a:gd name="connsiteY63" fmla="*/ 23775 h 375876"/>
              <a:gd name="connsiteX64" fmla="*/ 711811 w 951934"/>
              <a:gd name="connsiteY64" fmla="*/ 23775 h 375876"/>
              <a:gd name="connsiteX65" fmla="*/ 711811 w 951934"/>
              <a:gd name="connsiteY65" fmla="*/ 352102 h 375876"/>
              <a:gd name="connsiteX66" fmla="*/ 167611 w 951934"/>
              <a:gd name="connsiteY66" fmla="*/ 352102 h 375876"/>
              <a:gd name="connsiteX67" fmla="*/ 239886 w 951934"/>
              <a:gd name="connsiteY67" fmla="*/ 352102 h 375876"/>
              <a:gd name="connsiteX68" fmla="*/ 239886 w 951934"/>
              <a:gd name="connsiteY68" fmla="*/ 23775 h 375876"/>
              <a:gd name="connsiteX69" fmla="*/ 167611 w 951934"/>
              <a:gd name="connsiteY69" fmla="*/ 23775 h 375876"/>
              <a:gd name="connsiteX70" fmla="*/ 167611 w 951934"/>
              <a:gd name="connsiteY70" fmla="*/ 352102 h 375876"/>
              <a:gd name="connsiteX71" fmla="*/ 71561 w 951934"/>
              <a:gd name="connsiteY71" fmla="*/ 304077 h 375876"/>
              <a:gd name="connsiteX72" fmla="*/ 75603 w 951934"/>
              <a:gd name="connsiteY72" fmla="*/ 304077 h 375876"/>
              <a:gd name="connsiteX73" fmla="*/ 143836 w 951934"/>
              <a:gd name="connsiteY73" fmla="*/ 304077 h 375876"/>
              <a:gd name="connsiteX74" fmla="*/ 143836 w 951934"/>
              <a:gd name="connsiteY74" fmla="*/ 71799 h 375876"/>
              <a:gd name="connsiteX75" fmla="*/ 71561 w 951934"/>
              <a:gd name="connsiteY75" fmla="*/ 71799 h 375876"/>
              <a:gd name="connsiteX76" fmla="*/ 71561 w 951934"/>
              <a:gd name="connsiteY76" fmla="*/ 304077 h 375876"/>
              <a:gd name="connsiteX77" fmla="*/ 807860 w 951934"/>
              <a:gd name="connsiteY77" fmla="*/ 304077 h 375876"/>
              <a:gd name="connsiteX78" fmla="*/ 880135 w 951934"/>
              <a:gd name="connsiteY78" fmla="*/ 304077 h 375876"/>
              <a:gd name="connsiteX79" fmla="*/ 880135 w 951934"/>
              <a:gd name="connsiteY79" fmla="*/ 71799 h 375876"/>
              <a:gd name="connsiteX80" fmla="*/ 807860 w 951934"/>
              <a:gd name="connsiteY80" fmla="*/ 71799 h 375876"/>
              <a:gd name="connsiteX81" fmla="*/ 807860 w 951934"/>
              <a:gd name="connsiteY81" fmla="*/ 304077 h 375876"/>
              <a:gd name="connsiteX82" fmla="*/ 903910 w 951934"/>
              <a:gd name="connsiteY82" fmla="*/ 208028 h 375876"/>
              <a:gd name="connsiteX83" fmla="*/ 928397 w 951934"/>
              <a:gd name="connsiteY83" fmla="*/ 208028 h 375876"/>
              <a:gd name="connsiteX84" fmla="*/ 928397 w 951934"/>
              <a:gd name="connsiteY84" fmla="*/ 167611 h 375876"/>
              <a:gd name="connsiteX85" fmla="*/ 903910 w 951934"/>
              <a:gd name="connsiteY85" fmla="*/ 167611 h 375876"/>
              <a:gd name="connsiteX86" fmla="*/ 903910 w 951934"/>
              <a:gd name="connsiteY86" fmla="*/ 208028 h 375876"/>
              <a:gd name="connsiteX87" fmla="*/ 263660 w 951934"/>
              <a:gd name="connsiteY87" fmla="*/ 208028 h 375876"/>
              <a:gd name="connsiteX88" fmla="*/ 688036 w 951934"/>
              <a:gd name="connsiteY88" fmla="*/ 208028 h 375876"/>
              <a:gd name="connsiteX89" fmla="*/ 688036 w 951934"/>
              <a:gd name="connsiteY89" fmla="*/ 167611 h 375876"/>
              <a:gd name="connsiteX90" fmla="*/ 263660 w 951934"/>
              <a:gd name="connsiteY90" fmla="*/ 167611 h 375876"/>
              <a:gd name="connsiteX91" fmla="*/ 263660 w 951934"/>
              <a:gd name="connsiteY91" fmla="*/ 208028 h 375876"/>
              <a:gd name="connsiteX92" fmla="*/ 23537 w 951934"/>
              <a:gd name="connsiteY92" fmla="*/ 208028 h 375876"/>
              <a:gd name="connsiteX93" fmla="*/ 47787 w 951934"/>
              <a:gd name="connsiteY93" fmla="*/ 208028 h 375876"/>
              <a:gd name="connsiteX94" fmla="*/ 47787 w 951934"/>
              <a:gd name="connsiteY94" fmla="*/ 167611 h 375876"/>
              <a:gd name="connsiteX95" fmla="*/ 23537 w 951934"/>
              <a:gd name="connsiteY95" fmla="*/ 167611 h 375876"/>
              <a:gd name="connsiteX96" fmla="*/ 23537 w 951934"/>
              <a:gd name="connsiteY96" fmla="*/ 208028 h 37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951934" h="375876">
                <a:moveTo>
                  <a:pt x="700161" y="375876"/>
                </a:moveTo>
                <a:cubicBezTo>
                  <a:pt x="697071" y="375876"/>
                  <a:pt x="693980" y="374687"/>
                  <a:pt x="691840" y="372310"/>
                </a:cubicBezTo>
                <a:cubicBezTo>
                  <a:pt x="689701" y="369932"/>
                  <a:pt x="688274" y="367080"/>
                  <a:pt x="688274" y="363989"/>
                </a:cubicBezTo>
                <a:lnTo>
                  <a:pt x="688274" y="231802"/>
                </a:lnTo>
                <a:lnTo>
                  <a:pt x="263898" y="231802"/>
                </a:lnTo>
                <a:lnTo>
                  <a:pt x="263898" y="363989"/>
                </a:lnTo>
                <a:cubicBezTo>
                  <a:pt x="263898" y="367080"/>
                  <a:pt x="262709" y="370170"/>
                  <a:pt x="260332" y="372310"/>
                </a:cubicBezTo>
                <a:cubicBezTo>
                  <a:pt x="257954" y="374450"/>
                  <a:pt x="255101" y="375876"/>
                  <a:pt x="252011" y="375876"/>
                </a:cubicBezTo>
                <a:lnTo>
                  <a:pt x="155961" y="375876"/>
                </a:lnTo>
                <a:cubicBezTo>
                  <a:pt x="152871" y="375876"/>
                  <a:pt x="149780" y="374687"/>
                  <a:pt x="147640" y="372310"/>
                </a:cubicBezTo>
                <a:cubicBezTo>
                  <a:pt x="145500" y="369932"/>
                  <a:pt x="144074" y="367080"/>
                  <a:pt x="144074" y="363989"/>
                </a:cubicBezTo>
                <a:lnTo>
                  <a:pt x="144074" y="327851"/>
                </a:lnTo>
                <a:lnTo>
                  <a:pt x="59912" y="327851"/>
                </a:lnTo>
                <a:cubicBezTo>
                  <a:pt x="56821" y="327851"/>
                  <a:pt x="53731" y="326663"/>
                  <a:pt x="51591" y="324285"/>
                </a:cubicBezTo>
                <a:cubicBezTo>
                  <a:pt x="49451" y="321908"/>
                  <a:pt x="48025" y="319055"/>
                  <a:pt x="48025" y="315964"/>
                </a:cubicBezTo>
                <a:lnTo>
                  <a:pt x="48025" y="231802"/>
                </a:lnTo>
                <a:lnTo>
                  <a:pt x="11887" y="231802"/>
                </a:lnTo>
                <a:cubicBezTo>
                  <a:pt x="8797" y="231802"/>
                  <a:pt x="5706" y="230613"/>
                  <a:pt x="3566" y="228236"/>
                </a:cubicBezTo>
                <a:cubicBezTo>
                  <a:pt x="1426" y="225859"/>
                  <a:pt x="0" y="223006"/>
                  <a:pt x="0" y="219915"/>
                </a:cubicBezTo>
                <a:lnTo>
                  <a:pt x="0" y="155961"/>
                </a:lnTo>
                <a:cubicBezTo>
                  <a:pt x="0" y="152871"/>
                  <a:pt x="1189" y="149780"/>
                  <a:pt x="3566" y="147640"/>
                </a:cubicBezTo>
                <a:cubicBezTo>
                  <a:pt x="5944" y="145500"/>
                  <a:pt x="8797" y="144074"/>
                  <a:pt x="11887" y="144074"/>
                </a:cubicBezTo>
                <a:lnTo>
                  <a:pt x="47787" y="144074"/>
                </a:lnTo>
                <a:lnTo>
                  <a:pt x="47787" y="59912"/>
                </a:lnTo>
                <a:cubicBezTo>
                  <a:pt x="47787" y="56821"/>
                  <a:pt x="48976" y="53731"/>
                  <a:pt x="51353" y="51591"/>
                </a:cubicBezTo>
                <a:cubicBezTo>
                  <a:pt x="53731" y="49451"/>
                  <a:pt x="56584" y="48025"/>
                  <a:pt x="59674" y="48025"/>
                </a:cubicBezTo>
                <a:lnTo>
                  <a:pt x="143836" y="48025"/>
                </a:lnTo>
                <a:lnTo>
                  <a:pt x="143836" y="11887"/>
                </a:lnTo>
                <a:cubicBezTo>
                  <a:pt x="143836" y="8797"/>
                  <a:pt x="145025" y="5706"/>
                  <a:pt x="147402" y="3566"/>
                </a:cubicBezTo>
                <a:cubicBezTo>
                  <a:pt x="149780" y="1426"/>
                  <a:pt x="152633" y="0"/>
                  <a:pt x="155724" y="0"/>
                </a:cubicBezTo>
                <a:lnTo>
                  <a:pt x="251773" y="0"/>
                </a:lnTo>
                <a:cubicBezTo>
                  <a:pt x="254864" y="0"/>
                  <a:pt x="257954" y="1189"/>
                  <a:pt x="260094" y="3566"/>
                </a:cubicBezTo>
                <a:cubicBezTo>
                  <a:pt x="262234" y="5944"/>
                  <a:pt x="263660" y="8797"/>
                  <a:pt x="263660" y="11887"/>
                </a:cubicBezTo>
                <a:lnTo>
                  <a:pt x="263660" y="144074"/>
                </a:lnTo>
                <a:lnTo>
                  <a:pt x="688036" y="144074"/>
                </a:lnTo>
                <a:lnTo>
                  <a:pt x="688036" y="11887"/>
                </a:lnTo>
                <a:cubicBezTo>
                  <a:pt x="688036" y="8797"/>
                  <a:pt x="689225" y="5706"/>
                  <a:pt x="691603" y="3566"/>
                </a:cubicBezTo>
                <a:cubicBezTo>
                  <a:pt x="693980" y="1426"/>
                  <a:pt x="696833" y="0"/>
                  <a:pt x="699924" y="0"/>
                </a:cubicBezTo>
                <a:lnTo>
                  <a:pt x="795973" y="0"/>
                </a:lnTo>
                <a:cubicBezTo>
                  <a:pt x="799064" y="0"/>
                  <a:pt x="802154" y="1189"/>
                  <a:pt x="804294" y="3566"/>
                </a:cubicBezTo>
                <a:cubicBezTo>
                  <a:pt x="806434" y="5944"/>
                  <a:pt x="807860" y="8797"/>
                  <a:pt x="807860" y="11887"/>
                </a:cubicBezTo>
                <a:lnTo>
                  <a:pt x="807860" y="48025"/>
                </a:lnTo>
                <a:lnTo>
                  <a:pt x="892022" y="48025"/>
                </a:lnTo>
                <a:cubicBezTo>
                  <a:pt x="895113" y="48025"/>
                  <a:pt x="898204" y="49213"/>
                  <a:pt x="900343" y="51591"/>
                </a:cubicBezTo>
                <a:cubicBezTo>
                  <a:pt x="902483" y="53968"/>
                  <a:pt x="903910" y="56821"/>
                  <a:pt x="903910" y="59912"/>
                </a:cubicBezTo>
                <a:lnTo>
                  <a:pt x="903910" y="144074"/>
                </a:lnTo>
                <a:lnTo>
                  <a:pt x="940047" y="144074"/>
                </a:lnTo>
                <a:cubicBezTo>
                  <a:pt x="943138" y="144074"/>
                  <a:pt x="946228" y="145263"/>
                  <a:pt x="948606" y="147402"/>
                </a:cubicBezTo>
                <a:cubicBezTo>
                  <a:pt x="950746" y="149542"/>
                  <a:pt x="951934" y="152633"/>
                  <a:pt x="951934" y="155724"/>
                </a:cubicBezTo>
                <a:lnTo>
                  <a:pt x="951934" y="219677"/>
                </a:lnTo>
                <a:cubicBezTo>
                  <a:pt x="951934" y="222768"/>
                  <a:pt x="950746" y="225859"/>
                  <a:pt x="948368" y="227998"/>
                </a:cubicBezTo>
                <a:cubicBezTo>
                  <a:pt x="945991" y="230138"/>
                  <a:pt x="943138" y="231564"/>
                  <a:pt x="940047" y="231564"/>
                </a:cubicBezTo>
                <a:lnTo>
                  <a:pt x="903910" y="231564"/>
                </a:lnTo>
                <a:lnTo>
                  <a:pt x="903910" y="315726"/>
                </a:lnTo>
                <a:cubicBezTo>
                  <a:pt x="903910" y="318817"/>
                  <a:pt x="902721" y="321908"/>
                  <a:pt x="900343" y="324048"/>
                </a:cubicBezTo>
                <a:cubicBezTo>
                  <a:pt x="897966" y="326187"/>
                  <a:pt x="895113" y="327614"/>
                  <a:pt x="892022" y="327614"/>
                </a:cubicBezTo>
                <a:lnTo>
                  <a:pt x="807860" y="327614"/>
                </a:lnTo>
                <a:lnTo>
                  <a:pt x="807860" y="363751"/>
                </a:lnTo>
                <a:cubicBezTo>
                  <a:pt x="807860" y="366842"/>
                  <a:pt x="806672" y="369932"/>
                  <a:pt x="804294" y="372072"/>
                </a:cubicBezTo>
                <a:cubicBezTo>
                  <a:pt x="801917" y="374212"/>
                  <a:pt x="799064" y="375638"/>
                  <a:pt x="795973" y="375638"/>
                </a:cubicBezTo>
                <a:lnTo>
                  <a:pt x="700161" y="375638"/>
                </a:lnTo>
                <a:close/>
                <a:moveTo>
                  <a:pt x="711811" y="352102"/>
                </a:moveTo>
                <a:lnTo>
                  <a:pt x="784086" y="352102"/>
                </a:lnTo>
                <a:lnTo>
                  <a:pt x="784086" y="23775"/>
                </a:lnTo>
                <a:lnTo>
                  <a:pt x="711811" y="23775"/>
                </a:lnTo>
                <a:lnTo>
                  <a:pt x="711811" y="352102"/>
                </a:lnTo>
                <a:close/>
                <a:moveTo>
                  <a:pt x="167611" y="352102"/>
                </a:moveTo>
                <a:lnTo>
                  <a:pt x="239886" y="352102"/>
                </a:lnTo>
                <a:lnTo>
                  <a:pt x="239886" y="23775"/>
                </a:lnTo>
                <a:lnTo>
                  <a:pt x="167611" y="23775"/>
                </a:lnTo>
                <a:lnTo>
                  <a:pt x="167611" y="352102"/>
                </a:lnTo>
                <a:close/>
                <a:moveTo>
                  <a:pt x="71561" y="304077"/>
                </a:moveTo>
                <a:lnTo>
                  <a:pt x="75603" y="304077"/>
                </a:lnTo>
                <a:cubicBezTo>
                  <a:pt x="75603" y="304077"/>
                  <a:pt x="143836" y="304077"/>
                  <a:pt x="143836" y="304077"/>
                </a:cubicBezTo>
                <a:lnTo>
                  <a:pt x="143836" y="71799"/>
                </a:lnTo>
                <a:lnTo>
                  <a:pt x="71561" y="71799"/>
                </a:lnTo>
                <a:lnTo>
                  <a:pt x="71561" y="304077"/>
                </a:lnTo>
                <a:close/>
                <a:moveTo>
                  <a:pt x="807860" y="304077"/>
                </a:moveTo>
                <a:lnTo>
                  <a:pt x="880135" y="304077"/>
                </a:lnTo>
                <a:lnTo>
                  <a:pt x="880135" y="71799"/>
                </a:lnTo>
                <a:lnTo>
                  <a:pt x="807860" y="71799"/>
                </a:lnTo>
                <a:lnTo>
                  <a:pt x="807860" y="304077"/>
                </a:lnTo>
                <a:close/>
                <a:moveTo>
                  <a:pt x="903910" y="208028"/>
                </a:moveTo>
                <a:lnTo>
                  <a:pt x="928397" y="208028"/>
                </a:lnTo>
                <a:lnTo>
                  <a:pt x="928397" y="167611"/>
                </a:lnTo>
                <a:lnTo>
                  <a:pt x="903910" y="167611"/>
                </a:lnTo>
                <a:lnTo>
                  <a:pt x="903910" y="208028"/>
                </a:lnTo>
                <a:close/>
                <a:moveTo>
                  <a:pt x="263660" y="208028"/>
                </a:moveTo>
                <a:lnTo>
                  <a:pt x="688036" y="208028"/>
                </a:lnTo>
                <a:lnTo>
                  <a:pt x="688036" y="167611"/>
                </a:lnTo>
                <a:lnTo>
                  <a:pt x="263660" y="167611"/>
                </a:lnTo>
                <a:lnTo>
                  <a:pt x="263660" y="208028"/>
                </a:lnTo>
                <a:close/>
                <a:moveTo>
                  <a:pt x="23537" y="208028"/>
                </a:moveTo>
                <a:lnTo>
                  <a:pt x="47787" y="208028"/>
                </a:lnTo>
                <a:lnTo>
                  <a:pt x="47787" y="167611"/>
                </a:lnTo>
                <a:lnTo>
                  <a:pt x="23537" y="167611"/>
                </a:lnTo>
                <a:lnTo>
                  <a:pt x="23537" y="208028"/>
                </a:lnTo>
                <a:close/>
              </a:path>
            </a:pathLst>
          </a:custGeom>
          <a:solidFill>
            <a:schemeClr val="bg2"/>
          </a:solidFill>
          <a:ln w="0" cap="flat">
            <a:solidFill>
              <a:schemeClr val="bg2"/>
            </a:solidFill>
            <a:prstDash val="solid"/>
            <a:miter/>
          </a:ln>
        </p:spPr>
        <p:txBody>
          <a:bodyPr rtlCol="0" anchor="ctr"/>
          <a:lstStyle/>
          <a:p>
            <a:endParaRPr lang="en-US">
              <a:solidFill>
                <a:schemeClr val="bg2"/>
              </a:solidFill>
            </a:endParaRPr>
          </a:p>
        </p:txBody>
      </p:sp>
      <p:grpSp>
        <p:nvGrpSpPr>
          <p:cNvPr id="17" name="Group 16">
            <a:extLst>
              <a:ext uri="{FF2B5EF4-FFF2-40B4-BE49-F238E27FC236}">
                <a16:creationId xmlns:a16="http://schemas.microsoft.com/office/drawing/2014/main" id="{87875DA0-ADBB-748F-5511-B95C38C49A97}"/>
              </a:ext>
            </a:extLst>
          </p:cNvPr>
          <p:cNvGrpSpPr>
            <a:grpSpLocks noChangeAspect="1"/>
          </p:cNvGrpSpPr>
          <p:nvPr/>
        </p:nvGrpSpPr>
        <p:grpSpPr>
          <a:xfrm>
            <a:off x="5238663" y="2982633"/>
            <a:ext cx="855813" cy="855434"/>
            <a:chOff x="9224673" y="2207740"/>
            <a:chExt cx="668834" cy="668538"/>
          </a:xfrm>
          <a:solidFill>
            <a:schemeClr val="bg2"/>
          </a:solidFill>
        </p:grpSpPr>
        <p:sp>
          <p:nvSpPr>
            <p:cNvPr id="18" name="Freeform: Shape 17">
              <a:extLst>
                <a:ext uri="{FF2B5EF4-FFF2-40B4-BE49-F238E27FC236}">
                  <a16:creationId xmlns:a16="http://schemas.microsoft.com/office/drawing/2014/main" id="{7A60280D-FD8F-045D-3E44-23001529A66F}"/>
                </a:ext>
              </a:extLst>
            </p:cNvPr>
            <p:cNvSpPr/>
            <p:nvPr/>
          </p:nvSpPr>
          <p:spPr>
            <a:xfrm>
              <a:off x="9224732" y="2618325"/>
              <a:ext cx="140982" cy="257952"/>
            </a:xfrm>
            <a:custGeom>
              <a:avLst/>
              <a:gdLst>
                <a:gd name="connsiteX0" fmla="*/ 32333 w 140982"/>
                <a:gd name="connsiteY0" fmla="*/ 257953 h 257952"/>
                <a:gd name="connsiteX1" fmla="*/ 9510 w 140982"/>
                <a:gd name="connsiteY1" fmla="*/ 248443 h 257952"/>
                <a:gd name="connsiteX2" fmla="*/ 0 w 140982"/>
                <a:gd name="connsiteY2" fmla="*/ 225619 h 257952"/>
                <a:gd name="connsiteX3" fmla="*/ 0 w 140982"/>
                <a:gd name="connsiteY3" fmla="*/ 32333 h 257952"/>
                <a:gd name="connsiteX4" fmla="*/ 9510 w 140982"/>
                <a:gd name="connsiteY4" fmla="*/ 9510 h 257952"/>
                <a:gd name="connsiteX5" fmla="*/ 32333 w 140982"/>
                <a:gd name="connsiteY5" fmla="*/ 0 h 257952"/>
                <a:gd name="connsiteX6" fmla="*/ 108649 w 140982"/>
                <a:gd name="connsiteY6" fmla="*/ 0 h 257952"/>
                <a:gd name="connsiteX7" fmla="*/ 131473 w 140982"/>
                <a:gd name="connsiteY7" fmla="*/ 9510 h 257952"/>
                <a:gd name="connsiteX8" fmla="*/ 140982 w 140982"/>
                <a:gd name="connsiteY8" fmla="*/ 32333 h 257952"/>
                <a:gd name="connsiteX9" fmla="*/ 140982 w 140982"/>
                <a:gd name="connsiteY9" fmla="*/ 225619 h 257952"/>
                <a:gd name="connsiteX10" fmla="*/ 131473 w 140982"/>
                <a:gd name="connsiteY10" fmla="*/ 248443 h 257952"/>
                <a:gd name="connsiteX11" fmla="*/ 108649 w 140982"/>
                <a:gd name="connsiteY11" fmla="*/ 257953 h 257952"/>
                <a:gd name="connsiteX12" fmla="*/ 32333 w 140982"/>
                <a:gd name="connsiteY12" fmla="*/ 257953 h 257952"/>
                <a:gd name="connsiteX13" fmla="*/ 32333 w 140982"/>
                <a:gd name="connsiteY13" fmla="*/ 23537 h 257952"/>
                <a:gd name="connsiteX14" fmla="*/ 26152 w 140982"/>
                <a:gd name="connsiteY14" fmla="*/ 26152 h 257952"/>
                <a:gd name="connsiteX15" fmla="*/ 23537 w 140982"/>
                <a:gd name="connsiteY15" fmla="*/ 32095 h 257952"/>
                <a:gd name="connsiteX16" fmla="*/ 23537 w 140982"/>
                <a:gd name="connsiteY16" fmla="*/ 225382 h 257952"/>
                <a:gd name="connsiteX17" fmla="*/ 26152 w 140982"/>
                <a:gd name="connsiteY17" fmla="*/ 231325 h 257952"/>
                <a:gd name="connsiteX18" fmla="*/ 32333 w 140982"/>
                <a:gd name="connsiteY18" fmla="*/ 233940 h 257952"/>
                <a:gd name="connsiteX19" fmla="*/ 108649 w 140982"/>
                <a:gd name="connsiteY19" fmla="*/ 233940 h 257952"/>
                <a:gd name="connsiteX20" fmla="*/ 114831 w 140982"/>
                <a:gd name="connsiteY20" fmla="*/ 231325 h 257952"/>
                <a:gd name="connsiteX21" fmla="*/ 117208 w 140982"/>
                <a:gd name="connsiteY21" fmla="*/ 225382 h 257952"/>
                <a:gd name="connsiteX22" fmla="*/ 117208 w 140982"/>
                <a:gd name="connsiteY22" fmla="*/ 32095 h 257952"/>
                <a:gd name="connsiteX23" fmla="*/ 114593 w 140982"/>
                <a:gd name="connsiteY23" fmla="*/ 25914 h 257952"/>
                <a:gd name="connsiteX24" fmla="*/ 108649 w 140982"/>
                <a:gd name="connsiteY24" fmla="*/ 23537 h 257952"/>
                <a:gd name="connsiteX25" fmla="*/ 32333 w 140982"/>
                <a:gd name="connsiteY25" fmla="*/ 23537 h 25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0982" h="257952">
                  <a:moveTo>
                    <a:pt x="32333" y="257953"/>
                  </a:moveTo>
                  <a:cubicBezTo>
                    <a:pt x="23774" y="257953"/>
                    <a:pt x="15453" y="254387"/>
                    <a:pt x="9510" y="248443"/>
                  </a:cubicBezTo>
                  <a:cubicBezTo>
                    <a:pt x="3328" y="242262"/>
                    <a:pt x="0" y="234178"/>
                    <a:pt x="0" y="225619"/>
                  </a:cubicBezTo>
                  <a:lnTo>
                    <a:pt x="0" y="32333"/>
                  </a:lnTo>
                  <a:cubicBezTo>
                    <a:pt x="0" y="23774"/>
                    <a:pt x="3328" y="15453"/>
                    <a:pt x="9510" y="9510"/>
                  </a:cubicBezTo>
                  <a:cubicBezTo>
                    <a:pt x="15691" y="3566"/>
                    <a:pt x="24012" y="0"/>
                    <a:pt x="32333" y="0"/>
                  </a:cubicBezTo>
                  <a:lnTo>
                    <a:pt x="108649" y="0"/>
                  </a:lnTo>
                  <a:cubicBezTo>
                    <a:pt x="117208" y="0"/>
                    <a:pt x="125529" y="3566"/>
                    <a:pt x="131473" y="9510"/>
                  </a:cubicBezTo>
                  <a:cubicBezTo>
                    <a:pt x="137654" y="15691"/>
                    <a:pt x="140982" y="23774"/>
                    <a:pt x="140982" y="32333"/>
                  </a:cubicBezTo>
                  <a:lnTo>
                    <a:pt x="140982" y="225619"/>
                  </a:lnTo>
                  <a:cubicBezTo>
                    <a:pt x="140982" y="234178"/>
                    <a:pt x="137416" y="242499"/>
                    <a:pt x="131473" y="248443"/>
                  </a:cubicBezTo>
                  <a:cubicBezTo>
                    <a:pt x="125291" y="254387"/>
                    <a:pt x="116970" y="257953"/>
                    <a:pt x="108649" y="257953"/>
                  </a:cubicBezTo>
                  <a:lnTo>
                    <a:pt x="32333" y="257953"/>
                  </a:lnTo>
                  <a:close/>
                  <a:moveTo>
                    <a:pt x="32333" y="23537"/>
                  </a:moveTo>
                  <a:cubicBezTo>
                    <a:pt x="29956" y="23537"/>
                    <a:pt x="27816" y="24488"/>
                    <a:pt x="26152" y="26152"/>
                  </a:cubicBezTo>
                  <a:cubicBezTo>
                    <a:pt x="24488" y="27578"/>
                    <a:pt x="23537" y="29956"/>
                    <a:pt x="23537" y="32095"/>
                  </a:cubicBezTo>
                  <a:lnTo>
                    <a:pt x="23537" y="225382"/>
                  </a:lnTo>
                  <a:cubicBezTo>
                    <a:pt x="23537" y="227759"/>
                    <a:pt x="24488" y="229899"/>
                    <a:pt x="26152" y="231325"/>
                  </a:cubicBezTo>
                  <a:cubicBezTo>
                    <a:pt x="27816" y="232990"/>
                    <a:pt x="29956" y="233940"/>
                    <a:pt x="32333" y="233940"/>
                  </a:cubicBezTo>
                  <a:lnTo>
                    <a:pt x="108649" y="233940"/>
                  </a:lnTo>
                  <a:cubicBezTo>
                    <a:pt x="111027" y="233940"/>
                    <a:pt x="113166" y="232990"/>
                    <a:pt x="114831" y="231325"/>
                  </a:cubicBezTo>
                  <a:cubicBezTo>
                    <a:pt x="116495" y="229661"/>
                    <a:pt x="117208" y="227521"/>
                    <a:pt x="117208" y="225382"/>
                  </a:cubicBezTo>
                  <a:lnTo>
                    <a:pt x="117208" y="32095"/>
                  </a:lnTo>
                  <a:cubicBezTo>
                    <a:pt x="117208" y="29718"/>
                    <a:pt x="116257" y="27578"/>
                    <a:pt x="114593" y="25914"/>
                  </a:cubicBezTo>
                  <a:cubicBezTo>
                    <a:pt x="112929" y="24250"/>
                    <a:pt x="110789" y="23537"/>
                    <a:pt x="108649" y="23537"/>
                  </a:cubicBezTo>
                  <a:lnTo>
                    <a:pt x="32333" y="23537"/>
                  </a:lnTo>
                  <a:close/>
                </a:path>
              </a:pathLst>
            </a:custGeom>
            <a:grpFill/>
            <a:ln w="0" cap="flat">
              <a:solidFill>
                <a:schemeClr val="bg2"/>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22FE9ED-BD0C-7F49-0922-E8FF900CA6FA}"/>
                </a:ext>
              </a:extLst>
            </p:cNvPr>
            <p:cNvSpPr/>
            <p:nvPr/>
          </p:nvSpPr>
          <p:spPr>
            <a:xfrm>
              <a:off x="9400426" y="2618325"/>
              <a:ext cx="140982" cy="257952"/>
            </a:xfrm>
            <a:custGeom>
              <a:avLst/>
              <a:gdLst>
                <a:gd name="connsiteX0" fmla="*/ 32333 w 140982"/>
                <a:gd name="connsiteY0" fmla="*/ 257953 h 257952"/>
                <a:gd name="connsiteX1" fmla="*/ 9510 w 140982"/>
                <a:gd name="connsiteY1" fmla="*/ 248443 h 257952"/>
                <a:gd name="connsiteX2" fmla="*/ 0 w 140982"/>
                <a:gd name="connsiteY2" fmla="*/ 225619 h 257952"/>
                <a:gd name="connsiteX3" fmla="*/ 0 w 140982"/>
                <a:gd name="connsiteY3" fmla="*/ 32333 h 257952"/>
                <a:gd name="connsiteX4" fmla="*/ 9510 w 140982"/>
                <a:gd name="connsiteY4" fmla="*/ 9510 h 257952"/>
                <a:gd name="connsiteX5" fmla="*/ 32333 w 140982"/>
                <a:gd name="connsiteY5" fmla="*/ 0 h 257952"/>
                <a:gd name="connsiteX6" fmla="*/ 108649 w 140982"/>
                <a:gd name="connsiteY6" fmla="*/ 0 h 257952"/>
                <a:gd name="connsiteX7" fmla="*/ 131473 w 140982"/>
                <a:gd name="connsiteY7" fmla="*/ 9510 h 257952"/>
                <a:gd name="connsiteX8" fmla="*/ 140982 w 140982"/>
                <a:gd name="connsiteY8" fmla="*/ 32333 h 257952"/>
                <a:gd name="connsiteX9" fmla="*/ 140982 w 140982"/>
                <a:gd name="connsiteY9" fmla="*/ 225619 h 257952"/>
                <a:gd name="connsiteX10" fmla="*/ 131473 w 140982"/>
                <a:gd name="connsiteY10" fmla="*/ 248443 h 257952"/>
                <a:gd name="connsiteX11" fmla="*/ 108649 w 140982"/>
                <a:gd name="connsiteY11" fmla="*/ 257953 h 257952"/>
                <a:gd name="connsiteX12" fmla="*/ 32333 w 140982"/>
                <a:gd name="connsiteY12" fmla="*/ 257953 h 257952"/>
                <a:gd name="connsiteX13" fmla="*/ 32333 w 140982"/>
                <a:gd name="connsiteY13" fmla="*/ 23537 h 257952"/>
                <a:gd name="connsiteX14" fmla="*/ 26152 w 140982"/>
                <a:gd name="connsiteY14" fmla="*/ 26152 h 257952"/>
                <a:gd name="connsiteX15" fmla="*/ 23774 w 140982"/>
                <a:gd name="connsiteY15" fmla="*/ 32095 h 257952"/>
                <a:gd name="connsiteX16" fmla="*/ 23774 w 140982"/>
                <a:gd name="connsiteY16" fmla="*/ 225382 h 257952"/>
                <a:gd name="connsiteX17" fmla="*/ 26152 w 140982"/>
                <a:gd name="connsiteY17" fmla="*/ 231325 h 257952"/>
                <a:gd name="connsiteX18" fmla="*/ 32333 w 140982"/>
                <a:gd name="connsiteY18" fmla="*/ 233940 h 257952"/>
                <a:gd name="connsiteX19" fmla="*/ 108649 w 140982"/>
                <a:gd name="connsiteY19" fmla="*/ 233940 h 257952"/>
                <a:gd name="connsiteX20" fmla="*/ 114831 w 140982"/>
                <a:gd name="connsiteY20" fmla="*/ 231325 h 257952"/>
                <a:gd name="connsiteX21" fmla="*/ 117208 w 140982"/>
                <a:gd name="connsiteY21" fmla="*/ 225382 h 257952"/>
                <a:gd name="connsiteX22" fmla="*/ 117208 w 140982"/>
                <a:gd name="connsiteY22" fmla="*/ 32095 h 257952"/>
                <a:gd name="connsiteX23" fmla="*/ 114831 w 140982"/>
                <a:gd name="connsiteY23" fmla="*/ 26152 h 257952"/>
                <a:gd name="connsiteX24" fmla="*/ 108649 w 140982"/>
                <a:gd name="connsiteY24" fmla="*/ 23537 h 257952"/>
                <a:gd name="connsiteX25" fmla="*/ 32333 w 140982"/>
                <a:gd name="connsiteY25" fmla="*/ 23537 h 25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0982" h="257952">
                  <a:moveTo>
                    <a:pt x="32333" y="257953"/>
                  </a:moveTo>
                  <a:cubicBezTo>
                    <a:pt x="23774" y="257953"/>
                    <a:pt x="15453" y="254624"/>
                    <a:pt x="9510" y="248443"/>
                  </a:cubicBezTo>
                  <a:cubicBezTo>
                    <a:pt x="3566" y="242262"/>
                    <a:pt x="0" y="234178"/>
                    <a:pt x="0" y="225619"/>
                  </a:cubicBezTo>
                  <a:lnTo>
                    <a:pt x="0" y="32333"/>
                  </a:lnTo>
                  <a:cubicBezTo>
                    <a:pt x="0" y="23774"/>
                    <a:pt x="3328" y="15453"/>
                    <a:pt x="9510" y="9510"/>
                  </a:cubicBezTo>
                  <a:cubicBezTo>
                    <a:pt x="15691" y="3566"/>
                    <a:pt x="23774" y="0"/>
                    <a:pt x="32333" y="0"/>
                  </a:cubicBezTo>
                  <a:lnTo>
                    <a:pt x="108649" y="0"/>
                  </a:lnTo>
                  <a:cubicBezTo>
                    <a:pt x="117208" y="0"/>
                    <a:pt x="125529" y="3328"/>
                    <a:pt x="131473" y="9510"/>
                  </a:cubicBezTo>
                  <a:cubicBezTo>
                    <a:pt x="137416" y="15691"/>
                    <a:pt x="140982" y="23774"/>
                    <a:pt x="140982" y="32333"/>
                  </a:cubicBezTo>
                  <a:lnTo>
                    <a:pt x="140982" y="225619"/>
                  </a:lnTo>
                  <a:cubicBezTo>
                    <a:pt x="140982" y="234178"/>
                    <a:pt x="137654" y="242499"/>
                    <a:pt x="131473" y="248443"/>
                  </a:cubicBezTo>
                  <a:cubicBezTo>
                    <a:pt x="125291" y="254387"/>
                    <a:pt x="117208" y="257953"/>
                    <a:pt x="108649" y="257953"/>
                  </a:cubicBezTo>
                  <a:lnTo>
                    <a:pt x="32333" y="257953"/>
                  </a:lnTo>
                  <a:close/>
                  <a:moveTo>
                    <a:pt x="32333" y="23537"/>
                  </a:moveTo>
                  <a:cubicBezTo>
                    <a:pt x="29956" y="23537"/>
                    <a:pt x="27816" y="24488"/>
                    <a:pt x="26152" y="26152"/>
                  </a:cubicBezTo>
                  <a:cubicBezTo>
                    <a:pt x="24488" y="27816"/>
                    <a:pt x="23774" y="29956"/>
                    <a:pt x="23774" y="32095"/>
                  </a:cubicBezTo>
                  <a:lnTo>
                    <a:pt x="23774" y="225382"/>
                  </a:lnTo>
                  <a:cubicBezTo>
                    <a:pt x="23774" y="227759"/>
                    <a:pt x="24725" y="229899"/>
                    <a:pt x="26152" y="231325"/>
                  </a:cubicBezTo>
                  <a:cubicBezTo>
                    <a:pt x="27816" y="232990"/>
                    <a:pt x="29956" y="233940"/>
                    <a:pt x="32333" y="233940"/>
                  </a:cubicBezTo>
                  <a:lnTo>
                    <a:pt x="108649" y="233940"/>
                  </a:lnTo>
                  <a:cubicBezTo>
                    <a:pt x="111027" y="233940"/>
                    <a:pt x="113166" y="232990"/>
                    <a:pt x="114831" y="231325"/>
                  </a:cubicBezTo>
                  <a:cubicBezTo>
                    <a:pt x="116495" y="229661"/>
                    <a:pt x="117208" y="227521"/>
                    <a:pt x="117208" y="225382"/>
                  </a:cubicBezTo>
                  <a:lnTo>
                    <a:pt x="117208" y="32095"/>
                  </a:lnTo>
                  <a:cubicBezTo>
                    <a:pt x="117208" y="29718"/>
                    <a:pt x="116257" y="27578"/>
                    <a:pt x="114831" y="26152"/>
                  </a:cubicBezTo>
                  <a:cubicBezTo>
                    <a:pt x="113404" y="24725"/>
                    <a:pt x="111027" y="23537"/>
                    <a:pt x="108649" y="23537"/>
                  </a:cubicBezTo>
                  <a:lnTo>
                    <a:pt x="32333" y="23537"/>
                  </a:lnTo>
                  <a:close/>
                </a:path>
              </a:pathLst>
            </a:custGeom>
            <a:grpFill/>
            <a:ln w="0" cap="flat">
              <a:solidFill>
                <a:schemeClr val="bg2"/>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3D41D2C-E681-5EB5-0A41-5F73BA33EDF1}"/>
                </a:ext>
              </a:extLst>
            </p:cNvPr>
            <p:cNvSpPr/>
            <p:nvPr/>
          </p:nvSpPr>
          <p:spPr>
            <a:xfrm>
              <a:off x="9752049" y="2413152"/>
              <a:ext cx="140982" cy="463126"/>
            </a:xfrm>
            <a:custGeom>
              <a:avLst/>
              <a:gdLst>
                <a:gd name="connsiteX0" fmla="*/ 32333 w 140982"/>
                <a:gd name="connsiteY0" fmla="*/ 463126 h 463126"/>
                <a:gd name="connsiteX1" fmla="*/ 9510 w 140982"/>
                <a:gd name="connsiteY1" fmla="*/ 453616 h 463126"/>
                <a:gd name="connsiteX2" fmla="*/ 0 w 140982"/>
                <a:gd name="connsiteY2" fmla="*/ 430793 h 463126"/>
                <a:gd name="connsiteX3" fmla="*/ 0 w 140982"/>
                <a:gd name="connsiteY3" fmla="*/ 32333 h 463126"/>
                <a:gd name="connsiteX4" fmla="*/ 9510 w 140982"/>
                <a:gd name="connsiteY4" fmla="*/ 9510 h 463126"/>
                <a:gd name="connsiteX5" fmla="*/ 32333 w 140982"/>
                <a:gd name="connsiteY5" fmla="*/ 0 h 463126"/>
                <a:gd name="connsiteX6" fmla="*/ 108649 w 140982"/>
                <a:gd name="connsiteY6" fmla="*/ 0 h 463126"/>
                <a:gd name="connsiteX7" fmla="*/ 131473 w 140982"/>
                <a:gd name="connsiteY7" fmla="*/ 9510 h 463126"/>
                <a:gd name="connsiteX8" fmla="*/ 140982 w 140982"/>
                <a:gd name="connsiteY8" fmla="*/ 32333 h 463126"/>
                <a:gd name="connsiteX9" fmla="*/ 140982 w 140982"/>
                <a:gd name="connsiteY9" fmla="*/ 430793 h 463126"/>
                <a:gd name="connsiteX10" fmla="*/ 131473 w 140982"/>
                <a:gd name="connsiteY10" fmla="*/ 453616 h 463126"/>
                <a:gd name="connsiteX11" fmla="*/ 108649 w 140982"/>
                <a:gd name="connsiteY11" fmla="*/ 463126 h 463126"/>
                <a:gd name="connsiteX12" fmla="*/ 32333 w 140982"/>
                <a:gd name="connsiteY12" fmla="*/ 463126 h 463126"/>
                <a:gd name="connsiteX13" fmla="*/ 32333 w 140982"/>
                <a:gd name="connsiteY13" fmla="*/ 23537 h 463126"/>
                <a:gd name="connsiteX14" fmla="*/ 26152 w 140982"/>
                <a:gd name="connsiteY14" fmla="*/ 25914 h 463126"/>
                <a:gd name="connsiteX15" fmla="*/ 23774 w 140982"/>
                <a:gd name="connsiteY15" fmla="*/ 31858 h 463126"/>
                <a:gd name="connsiteX16" fmla="*/ 23774 w 140982"/>
                <a:gd name="connsiteY16" fmla="*/ 430317 h 463126"/>
                <a:gd name="connsiteX17" fmla="*/ 26152 w 140982"/>
                <a:gd name="connsiteY17" fmla="*/ 436261 h 463126"/>
                <a:gd name="connsiteX18" fmla="*/ 32333 w 140982"/>
                <a:gd name="connsiteY18" fmla="*/ 438638 h 463126"/>
                <a:gd name="connsiteX19" fmla="*/ 108649 w 140982"/>
                <a:gd name="connsiteY19" fmla="*/ 438638 h 463126"/>
                <a:gd name="connsiteX20" fmla="*/ 114831 w 140982"/>
                <a:gd name="connsiteY20" fmla="*/ 436261 h 463126"/>
                <a:gd name="connsiteX21" fmla="*/ 117208 w 140982"/>
                <a:gd name="connsiteY21" fmla="*/ 430317 h 463126"/>
                <a:gd name="connsiteX22" fmla="*/ 117208 w 140982"/>
                <a:gd name="connsiteY22" fmla="*/ 31858 h 463126"/>
                <a:gd name="connsiteX23" fmla="*/ 114593 w 140982"/>
                <a:gd name="connsiteY23" fmla="*/ 25676 h 463126"/>
                <a:gd name="connsiteX24" fmla="*/ 108649 w 140982"/>
                <a:gd name="connsiteY24" fmla="*/ 23299 h 463126"/>
                <a:gd name="connsiteX25" fmla="*/ 32333 w 140982"/>
                <a:gd name="connsiteY25" fmla="*/ 23299 h 46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0982" h="463126">
                  <a:moveTo>
                    <a:pt x="32333" y="463126"/>
                  </a:moveTo>
                  <a:cubicBezTo>
                    <a:pt x="23774" y="463126"/>
                    <a:pt x="15453" y="459798"/>
                    <a:pt x="9510" y="453616"/>
                  </a:cubicBezTo>
                  <a:cubicBezTo>
                    <a:pt x="3566" y="447673"/>
                    <a:pt x="0" y="439114"/>
                    <a:pt x="0" y="430793"/>
                  </a:cubicBezTo>
                  <a:lnTo>
                    <a:pt x="0" y="32333"/>
                  </a:lnTo>
                  <a:cubicBezTo>
                    <a:pt x="0" y="23774"/>
                    <a:pt x="3566" y="15453"/>
                    <a:pt x="9510" y="9510"/>
                  </a:cubicBezTo>
                  <a:cubicBezTo>
                    <a:pt x="15691" y="3328"/>
                    <a:pt x="23774" y="0"/>
                    <a:pt x="32333" y="0"/>
                  </a:cubicBezTo>
                  <a:lnTo>
                    <a:pt x="108649" y="0"/>
                  </a:lnTo>
                  <a:cubicBezTo>
                    <a:pt x="117208" y="0"/>
                    <a:pt x="125529" y="3566"/>
                    <a:pt x="131473" y="9510"/>
                  </a:cubicBezTo>
                  <a:cubicBezTo>
                    <a:pt x="137654" y="15691"/>
                    <a:pt x="140982" y="23774"/>
                    <a:pt x="140982" y="32333"/>
                  </a:cubicBezTo>
                  <a:lnTo>
                    <a:pt x="140982" y="430793"/>
                  </a:lnTo>
                  <a:cubicBezTo>
                    <a:pt x="140982" y="439352"/>
                    <a:pt x="137654" y="447673"/>
                    <a:pt x="131473" y="453616"/>
                  </a:cubicBezTo>
                  <a:cubicBezTo>
                    <a:pt x="125291" y="459560"/>
                    <a:pt x="116970" y="463126"/>
                    <a:pt x="108649" y="463126"/>
                  </a:cubicBezTo>
                  <a:lnTo>
                    <a:pt x="32333" y="463126"/>
                  </a:lnTo>
                  <a:close/>
                  <a:moveTo>
                    <a:pt x="32333" y="23537"/>
                  </a:moveTo>
                  <a:cubicBezTo>
                    <a:pt x="29956" y="23537"/>
                    <a:pt x="27816" y="24488"/>
                    <a:pt x="26152" y="25914"/>
                  </a:cubicBezTo>
                  <a:cubicBezTo>
                    <a:pt x="24488" y="27816"/>
                    <a:pt x="23774" y="29718"/>
                    <a:pt x="23774" y="31858"/>
                  </a:cubicBezTo>
                  <a:lnTo>
                    <a:pt x="23774" y="430317"/>
                  </a:lnTo>
                  <a:cubicBezTo>
                    <a:pt x="23774" y="432695"/>
                    <a:pt x="24725" y="434835"/>
                    <a:pt x="26152" y="436261"/>
                  </a:cubicBezTo>
                  <a:cubicBezTo>
                    <a:pt x="27578" y="437687"/>
                    <a:pt x="29956" y="438638"/>
                    <a:pt x="32333" y="438638"/>
                  </a:cubicBezTo>
                  <a:lnTo>
                    <a:pt x="108649" y="438638"/>
                  </a:lnTo>
                  <a:cubicBezTo>
                    <a:pt x="111027" y="438638"/>
                    <a:pt x="113166" y="437687"/>
                    <a:pt x="114831" y="436261"/>
                  </a:cubicBezTo>
                  <a:cubicBezTo>
                    <a:pt x="116495" y="434359"/>
                    <a:pt x="117208" y="432457"/>
                    <a:pt x="117208" y="430317"/>
                  </a:cubicBezTo>
                  <a:lnTo>
                    <a:pt x="117208" y="31858"/>
                  </a:lnTo>
                  <a:cubicBezTo>
                    <a:pt x="117208" y="29480"/>
                    <a:pt x="116257" y="27341"/>
                    <a:pt x="114593" y="25676"/>
                  </a:cubicBezTo>
                  <a:cubicBezTo>
                    <a:pt x="113166" y="24250"/>
                    <a:pt x="110789" y="23299"/>
                    <a:pt x="108649" y="23299"/>
                  </a:cubicBezTo>
                  <a:lnTo>
                    <a:pt x="32333" y="23299"/>
                  </a:lnTo>
                  <a:close/>
                </a:path>
              </a:pathLst>
            </a:custGeom>
            <a:grpFill/>
            <a:ln w="0" cap="flat">
              <a:solidFill>
                <a:schemeClr val="bg2"/>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B737827-D661-EC7A-9B0C-57088457D34C}"/>
                </a:ext>
              </a:extLst>
            </p:cNvPr>
            <p:cNvSpPr/>
            <p:nvPr/>
          </p:nvSpPr>
          <p:spPr>
            <a:xfrm>
              <a:off x="9576356" y="2559602"/>
              <a:ext cx="140982" cy="316675"/>
            </a:xfrm>
            <a:custGeom>
              <a:avLst/>
              <a:gdLst>
                <a:gd name="connsiteX0" fmla="*/ 32333 w 140982"/>
                <a:gd name="connsiteY0" fmla="*/ 316676 h 316675"/>
                <a:gd name="connsiteX1" fmla="*/ 9510 w 140982"/>
                <a:gd name="connsiteY1" fmla="*/ 307166 h 316675"/>
                <a:gd name="connsiteX2" fmla="*/ 0 w 140982"/>
                <a:gd name="connsiteY2" fmla="*/ 284342 h 316675"/>
                <a:gd name="connsiteX3" fmla="*/ 0 w 140982"/>
                <a:gd name="connsiteY3" fmla="*/ 32333 h 316675"/>
                <a:gd name="connsiteX4" fmla="*/ 9510 w 140982"/>
                <a:gd name="connsiteY4" fmla="*/ 9510 h 316675"/>
                <a:gd name="connsiteX5" fmla="*/ 32333 w 140982"/>
                <a:gd name="connsiteY5" fmla="*/ 0 h 316675"/>
                <a:gd name="connsiteX6" fmla="*/ 108649 w 140982"/>
                <a:gd name="connsiteY6" fmla="*/ 0 h 316675"/>
                <a:gd name="connsiteX7" fmla="*/ 131473 w 140982"/>
                <a:gd name="connsiteY7" fmla="*/ 9510 h 316675"/>
                <a:gd name="connsiteX8" fmla="*/ 140982 w 140982"/>
                <a:gd name="connsiteY8" fmla="*/ 32333 h 316675"/>
                <a:gd name="connsiteX9" fmla="*/ 140982 w 140982"/>
                <a:gd name="connsiteY9" fmla="*/ 284342 h 316675"/>
                <a:gd name="connsiteX10" fmla="*/ 131473 w 140982"/>
                <a:gd name="connsiteY10" fmla="*/ 307166 h 316675"/>
                <a:gd name="connsiteX11" fmla="*/ 108649 w 140982"/>
                <a:gd name="connsiteY11" fmla="*/ 316676 h 316675"/>
                <a:gd name="connsiteX12" fmla="*/ 32333 w 140982"/>
                <a:gd name="connsiteY12" fmla="*/ 316676 h 316675"/>
                <a:gd name="connsiteX13" fmla="*/ 32333 w 140982"/>
                <a:gd name="connsiteY13" fmla="*/ 23537 h 316675"/>
                <a:gd name="connsiteX14" fmla="*/ 26152 w 140982"/>
                <a:gd name="connsiteY14" fmla="*/ 25914 h 316675"/>
                <a:gd name="connsiteX15" fmla="*/ 23774 w 140982"/>
                <a:gd name="connsiteY15" fmla="*/ 31858 h 316675"/>
                <a:gd name="connsiteX16" fmla="*/ 23774 w 140982"/>
                <a:gd name="connsiteY16" fmla="*/ 283867 h 316675"/>
                <a:gd name="connsiteX17" fmla="*/ 26152 w 140982"/>
                <a:gd name="connsiteY17" fmla="*/ 289810 h 316675"/>
                <a:gd name="connsiteX18" fmla="*/ 32333 w 140982"/>
                <a:gd name="connsiteY18" fmla="*/ 292188 h 316675"/>
                <a:gd name="connsiteX19" fmla="*/ 108649 w 140982"/>
                <a:gd name="connsiteY19" fmla="*/ 292188 h 316675"/>
                <a:gd name="connsiteX20" fmla="*/ 114831 w 140982"/>
                <a:gd name="connsiteY20" fmla="*/ 289810 h 316675"/>
                <a:gd name="connsiteX21" fmla="*/ 117446 w 140982"/>
                <a:gd name="connsiteY21" fmla="*/ 283867 h 316675"/>
                <a:gd name="connsiteX22" fmla="*/ 117446 w 140982"/>
                <a:gd name="connsiteY22" fmla="*/ 31858 h 316675"/>
                <a:gd name="connsiteX23" fmla="*/ 115068 w 140982"/>
                <a:gd name="connsiteY23" fmla="*/ 25914 h 316675"/>
                <a:gd name="connsiteX24" fmla="*/ 108887 w 140982"/>
                <a:gd name="connsiteY24" fmla="*/ 23299 h 316675"/>
                <a:gd name="connsiteX25" fmla="*/ 32571 w 140982"/>
                <a:gd name="connsiteY25" fmla="*/ 23299 h 31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0982" h="316675">
                  <a:moveTo>
                    <a:pt x="32333" y="316676"/>
                  </a:moveTo>
                  <a:cubicBezTo>
                    <a:pt x="23774" y="316676"/>
                    <a:pt x="15453" y="313109"/>
                    <a:pt x="9510" y="307166"/>
                  </a:cubicBezTo>
                  <a:cubicBezTo>
                    <a:pt x="3566" y="301222"/>
                    <a:pt x="0" y="292663"/>
                    <a:pt x="0" y="284342"/>
                  </a:cubicBezTo>
                  <a:lnTo>
                    <a:pt x="0" y="32333"/>
                  </a:lnTo>
                  <a:cubicBezTo>
                    <a:pt x="0" y="23774"/>
                    <a:pt x="3328" y="15691"/>
                    <a:pt x="9510" y="9510"/>
                  </a:cubicBezTo>
                  <a:cubicBezTo>
                    <a:pt x="15691" y="3328"/>
                    <a:pt x="23774" y="0"/>
                    <a:pt x="32333" y="0"/>
                  </a:cubicBezTo>
                  <a:lnTo>
                    <a:pt x="108649" y="0"/>
                  </a:lnTo>
                  <a:cubicBezTo>
                    <a:pt x="117208" y="0"/>
                    <a:pt x="125529" y="3328"/>
                    <a:pt x="131473" y="9510"/>
                  </a:cubicBezTo>
                  <a:cubicBezTo>
                    <a:pt x="137416" y="15691"/>
                    <a:pt x="140982" y="23774"/>
                    <a:pt x="140982" y="32333"/>
                  </a:cubicBezTo>
                  <a:lnTo>
                    <a:pt x="140982" y="284342"/>
                  </a:lnTo>
                  <a:cubicBezTo>
                    <a:pt x="140982" y="292901"/>
                    <a:pt x="137654" y="301222"/>
                    <a:pt x="131473" y="307166"/>
                  </a:cubicBezTo>
                  <a:cubicBezTo>
                    <a:pt x="125291" y="313109"/>
                    <a:pt x="116970" y="316676"/>
                    <a:pt x="108649" y="316676"/>
                  </a:cubicBezTo>
                  <a:lnTo>
                    <a:pt x="32333" y="316676"/>
                  </a:lnTo>
                  <a:close/>
                  <a:moveTo>
                    <a:pt x="32333" y="23537"/>
                  </a:moveTo>
                  <a:cubicBezTo>
                    <a:pt x="29956" y="23537"/>
                    <a:pt x="27816" y="24488"/>
                    <a:pt x="26152" y="25914"/>
                  </a:cubicBezTo>
                  <a:cubicBezTo>
                    <a:pt x="24488" y="27578"/>
                    <a:pt x="23774" y="29718"/>
                    <a:pt x="23774" y="31858"/>
                  </a:cubicBezTo>
                  <a:lnTo>
                    <a:pt x="23774" y="283867"/>
                  </a:lnTo>
                  <a:cubicBezTo>
                    <a:pt x="23774" y="286244"/>
                    <a:pt x="24725" y="288384"/>
                    <a:pt x="26152" y="289810"/>
                  </a:cubicBezTo>
                  <a:cubicBezTo>
                    <a:pt x="27816" y="291475"/>
                    <a:pt x="29956" y="292188"/>
                    <a:pt x="32333" y="292188"/>
                  </a:cubicBezTo>
                  <a:lnTo>
                    <a:pt x="108649" y="292188"/>
                  </a:lnTo>
                  <a:cubicBezTo>
                    <a:pt x="111027" y="292188"/>
                    <a:pt x="113166" y="291237"/>
                    <a:pt x="114831" y="289810"/>
                  </a:cubicBezTo>
                  <a:cubicBezTo>
                    <a:pt x="116495" y="288146"/>
                    <a:pt x="117446" y="286007"/>
                    <a:pt x="117446" y="283867"/>
                  </a:cubicBezTo>
                  <a:lnTo>
                    <a:pt x="117446" y="31858"/>
                  </a:lnTo>
                  <a:cubicBezTo>
                    <a:pt x="117446" y="29718"/>
                    <a:pt x="116495" y="27578"/>
                    <a:pt x="115068" y="25914"/>
                  </a:cubicBezTo>
                  <a:cubicBezTo>
                    <a:pt x="113166" y="24250"/>
                    <a:pt x="111027" y="23299"/>
                    <a:pt x="108887" y="23299"/>
                  </a:cubicBezTo>
                  <a:lnTo>
                    <a:pt x="32571" y="23299"/>
                  </a:lnTo>
                  <a:close/>
                </a:path>
              </a:pathLst>
            </a:custGeom>
            <a:grpFill/>
            <a:ln w="0" cap="flat">
              <a:solidFill>
                <a:schemeClr val="bg2"/>
              </a:solid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FA548D60-7EDE-EED2-32FE-8B331AD64BBA}"/>
                </a:ext>
              </a:extLst>
            </p:cNvPr>
            <p:cNvSpPr/>
            <p:nvPr/>
          </p:nvSpPr>
          <p:spPr>
            <a:xfrm>
              <a:off x="9224673" y="2207740"/>
              <a:ext cx="668834" cy="375636"/>
            </a:xfrm>
            <a:custGeom>
              <a:avLst/>
              <a:gdLst>
                <a:gd name="connsiteX0" fmla="*/ 128917 w 668834"/>
                <a:gd name="connsiteY0" fmla="*/ 375636 h 375636"/>
                <a:gd name="connsiteX1" fmla="*/ 120596 w 668834"/>
                <a:gd name="connsiteY1" fmla="*/ 372070 h 375636"/>
                <a:gd name="connsiteX2" fmla="*/ 70432 w 668834"/>
                <a:gd name="connsiteY2" fmla="*/ 321906 h 375636"/>
                <a:gd name="connsiteX3" fmla="*/ 20268 w 668834"/>
                <a:gd name="connsiteY3" fmla="*/ 372070 h 375636"/>
                <a:gd name="connsiteX4" fmla="*/ 11709 w 668834"/>
                <a:gd name="connsiteY4" fmla="*/ 375636 h 375636"/>
                <a:gd name="connsiteX5" fmla="*/ 3388 w 668834"/>
                <a:gd name="connsiteY5" fmla="*/ 372070 h 375636"/>
                <a:gd name="connsiteX6" fmla="*/ 3388 w 668834"/>
                <a:gd name="connsiteY6" fmla="*/ 355190 h 375636"/>
                <a:gd name="connsiteX7" fmla="*/ 53552 w 668834"/>
                <a:gd name="connsiteY7" fmla="*/ 305026 h 375636"/>
                <a:gd name="connsiteX8" fmla="*/ 3388 w 668834"/>
                <a:gd name="connsiteY8" fmla="*/ 254862 h 375636"/>
                <a:gd name="connsiteX9" fmla="*/ 3388 w 668834"/>
                <a:gd name="connsiteY9" fmla="*/ 237982 h 375636"/>
                <a:gd name="connsiteX10" fmla="*/ 11947 w 668834"/>
                <a:gd name="connsiteY10" fmla="*/ 234416 h 375636"/>
                <a:gd name="connsiteX11" fmla="*/ 20268 w 668834"/>
                <a:gd name="connsiteY11" fmla="*/ 237982 h 375636"/>
                <a:gd name="connsiteX12" fmla="*/ 70432 w 668834"/>
                <a:gd name="connsiteY12" fmla="*/ 288146 h 375636"/>
                <a:gd name="connsiteX13" fmla="*/ 208561 w 668834"/>
                <a:gd name="connsiteY13" fmla="*/ 150017 h 375636"/>
                <a:gd name="connsiteX14" fmla="*/ 217120 w 668834"/>
                <a:gd name="connsiteY14" fmla="*/ 146451 h 375636"/>
                <a:gd name="connsiteX15" fmla="*/ 225441 w 668834"/>
                <a:gd name="connsiteY15" fmla="*/ 150017 h 375636"/>
                <a:gd name="connsiteX16" fmla="*/ 275605 w 668834"/>
                <a:gd name="connsiteY16" fmla="*/ 200181 h 375636"/>
                <a:gd name="connsiteX17" fmla="*/ 393526 w 668834"/>
                <a:gd name="connsiteY17" fmla="*/ 82497 h 375636"/>
                <a:gd name="connsiteX18" fmla="*/ 334328 w 668834"/>
                <a:gd name="connsiteY18" fmla="*/ 82497 h 375636"/>
                <a:gd name="connsiteX19" fmla="*/ 322441 w 668834"/>
                <a:gd name="connsiteY19" fmla="*/ 70610 h 375636"/>
                <a:gd name="connsiteX20" fmla="*/ 334328 w 668834"/>
                <a:gd name="connsiteY20" fmla="*/ 58723 h 375636"/>
                <a:gd name="connsiteX21" fmla="*/ 422293 w 668834"/>
                <a:gd name="connsiteY21" fmla="*/ 58723 h 375636"/>
                <a:gd name="connsiteX22" fmla="*/ 434181 w 668834"/>
                <a:gd name="connsiteY22" fmla="*/ 70610 h 375636"/>
                <a:gd name="connsiteX23" fmla="*/ 434181 w 668834"/>
                <a:gd name="connsiteY23" fmla="*/ 158576 h 375636"/>
                <a:gd name="connsiteX24" fmla="*/ 422293 w 668834"/>
                <a:gd name="connsiteY24" fmla="*/ 170463 h 375636"/>
                <a:gd name="connsiteX25" fmla="*/ 410406 w 668834"/>
                <a:gd name="connsiteY25" fmla="*/ 158576 h 375636"/>
                <a:gd name="connsiteX26" fmla="*/ 410406 w 668834"/>
                <a:gd name="connsiteY26" fmla="*/ 99377 h 375636"/>
                <a:gd name="connsiteX27" fmla="*/ 292723 w 668834"/>
                <a:gd name="connsiteY27" fmla="*/ 217061 h 375636"/>
                <a:gd name="connsiteX28" fmla="*/ 363808 w 668834"/>
                <a:gd name="connsiteY28" fmla="*/ 288146 h 375636"/>
                <a:gd name="connsiteX29" fmla="*/ 628180 w 668834"/>
                <a:gd name="connsiteY29" fmla="*/ 23774 h 375636"/>
                <a:gd name="connsiteX30" fmla="*/ 568982 w 668834"/>
                <a:gd name="connsiteY30" fmla="*/ 23774 h 375636"/>
                <a:gd name="connsiteX31" fmla="*/ 557095 w 668834"/>
                <a:gd name="connsiteY31" fmla="*/ 11887 h 375636"/>
                <a:gd name="connsiteX32" fmla="*/ 568982 w 668834"/>
                <a:gd name="connsiteY32" fmla="*/ 0 h 375636"/>
                <a:gd name="connsiteX33" fmla="*/ 656947 w 668834"/>
                <a:gd name="connsiteY33" fmla="*/ 0 h 375636"/>
                <a:gd name="connsiteX34" fmla="*/ 668834 w 668834"/>
                <a:gd name="connsiteY34" fmla="*/ 11887 h 375636"/>
                <a:gd name="connsiteX35" fmla="*/ 668834 w 668834"/>
                <a:gd name="connsiteY35" fmla="*/ 99853 h 375636"/>
                <a:gd name="connsiteX36" fmla="*/ 656947 w 668834"/>
                <a:gd name="connsiteY36" fmla="*/ 111740 h 375636"/>
                <a:gd name="connsiteX37" fmla="*/ 645060 w 668834"/>
                <a:gd name="connsiteY37" fmla="*/ 99853 h 375636"/>
                <a:gd name="connsiteX38" fmla="*/ 645060 w 668834"/>
                <a:gd name="connsiteY38" fmla="*/ 40654 h 375636"/>
                <a:gd name="connsiteX39" fmla="*/ 372367 w 668834"/>
                <a:gd name="connsiteY39" fmla="*/ 313347 h 375636"/>
                <a:gd name="connsiteX40" fmla="*/ 363808 w 668834"/>
                <a:gd name="connsiteY40" fmla="*/ 316913 h 375636"/>
                <a:gd name="connsiteX41" fmla="*/ 355487 w 668834"/>
                <a:gd name="connsiteY41" fmla="*/ 313347 h 375636"/>
                <a:gd name="connsiteX42" fmla="*/ 217358 w 668834"/>
                <a:gd name="connsiteY42" fmla="*/ 175218 h 375636"/>
                <a:gd name="connsiteX43" fmla="*/ 87787 w 668834"/>
                <a:gd name="connsiteY43" fmla="*/ 305026 h 375636"/>
                <a:gd name="connsiteX44" fmla="*/ 129392 w 668834"/>
                <a:gd name="connsiteY44" fmla="*/ 346869 h 375636"/>
                <a:gd name="connsiteX45" fmla="*/ 223539 w 668834"/>
                <a:gd name="connsiteY45" fmla="*/ 252722 h 375636"/>
                <a:gd name="connsiteX46" fmla="*/ 232098 w 668834"/>
                <a:gd name="connsiteY46" fmla="*/ 249156 h 375636"/>
                <a:gd name="connsiteX47" fmla="*/ 240419 w 668834"/>
                <a:gd name="connsiteY47" fmla="*/ 252722 h 375636"/>
                <a:gd name="connsiteX48" fmla="*/ 240419 w 668834"/>
                <a:gd name="connsiteY48" fmla="*/ 269602 h 375636"/>
                <a:gd name="connsiteX49" fmla="*/ 137951 w 668834"/>
                <a:gd name="connsiteY49" fmla="*/ 372070 h 375636"/>
                <a:gd name="connsiteX50" fmla="*/ 129392 w 668834"/>
                <a:gd name="connsiteY50" fmla="*/ 375636 h 375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68834" h="375636">
                  <a:moveTo>
                    <a:pt x="128917" y="375636"/>
                  </a:moveTo>
                  <a:cubicBezTo>
                    <a:pt x="125826" y="375636"/>
                    <a:pt x="122736" y="374447"/>
                    <a:pt x="120596" y="372070"/>
                  </a:cubicBezTo>
                  <a:lnTo>
                    <a:pt x="70432" y="321906"/>
                  </a:lnTo>
                  <a:lnTo>
                    <a:pt x="20268" y="372070"/>
                  </a:lnTo>
                  <a:cubicBezTo>
                    <a:pt x="18128" y="374210"/>
                    <a:pt x="15037" y="375636"/>
                    <a:pt x="11709" y="375636"/>
                  </a:cubicBezTo>
                  <a:cubicBezTo>
                    <a:pt x="8380" y="375636"/>
                    <a:pt x="5528" y="374447"/>
                    <a:pt x="3388" y="372070"/>
                  </a:cubicBezTo>
                  <a:cubicBezTo>
                    <a:pt x="-1129" y="367315"/>
                    <a:pt x="-1129" y="359707"/>
                    <a:pt x="3388" y="355190"/>
                  </a:cubicBezTo>
                  <a:lnTo>
                    <a:pt x="53552" y="305026"/>
                  </a:lnTo>
                  <a:lnTo>
                    <a:pt x="3388" y="254862"/>
                  </a:lnTo>
                  <a:cubicBezTo>
                    <a:pt x="-1129" y="250107"/>
                    <a:pt x="-1129" y="242499"/>
                    <a:pt x="3388" y="237982"/>
                  </a:cubicBezTo>
                  <a:cubicBezTo>
                    <a:pt x="5765" y="235842"/>
                    <a:pt x="8618" y="234416"/>
                    <a:pt x="11947" y="234416"/>
                  </a:cubicBezTo>
                  <a:cubicBezTo>
                    <a:pt x="15275" y="234416"/>
                    <a:pt x="18128" y="235605"/>
                    <a:pt x="20268" y="237982"/>
                  </a:cubicBezTo>
                  <a:lnTo>
                    <a:pt x="70432" y="288146"/>
                  </a:lnTo>
                  <a:lnTo>
                    <a:pt x="208561" y="150017"/>
                  </a:lnTo>
                  <a:cubicBezTo>
                    <a:pt x="210939" y="147639"/>
                    <a:pt x="213792" y="146451"/>
                    <a:pt x="217120" y="146451"/>
                  </a:cubicBezTo>
                  <a:cubicBezTo>
                    <a:pt x="220448" y="146451"/>
                    <a:pt x="223301" y="147639"/>
                    <a:pt x="225441" y="150017"/>
                  </a:cubicBezTo>
                  <a:lnTo>
                    <a:pt x="275605" y="200181"/>
                  </a:lnTo>
                  <a:lnTo>
                    <a:pt x="393526" y="82497"/>
                  </a:lnTo>
                  <a:lnTo>
                    <a:pt x="334328" y="82497"/>
                  </a:lnTo>
                  <a:cubicBezTo>
                    <a:pt x="327671" y="82497"/>
                    <a:pt x="322441" y="77267"/>
                    <a:pt x="322441" y="70610"/>
                  </a:cubicBezTo>
                  <a:cubicBezTo>
                    <a:pt x="322441" y="63953"/>
                    <a:pt x="327671" y="58723"/>
                    <a:pt x="334328" y="58723"/>
                  </a:cubicBezTo>
                  <a:lnTo>
                    <a:pt x="422293" y="58723"/>
                  </a:lnTo>
                  <a:cubicBezTo>
                    <a:pt x="428950" y="58723"/>
                    <a:pt x="434181" y="63953"/>
                    <a:pt x="434181" y="70610"/>
                  </a:cubicBezTo>
                  <a:lnTo>
                    <a:pt x="434181" y="158576"/>
                  </a:lnTo>
                  <a:cubicBezTo>
                    <a:pt x="434181" y="164995"/>
                    <a:pt x="428713" y="170463"/>
                    <a:pt x="422293" y="170463"/>
                  </a:cubicBezTo>
                  <a:cubicBezTo>
                    <a:pt x="415874" y="170463"/>
                    <a:pt x="410406" y="165232"/>
                    <a:pt x="410406" y="158576"/>
                  </a:cubicBezTo>
                  <a:lnTo>
                    <a:pt x="410406" y="99377"/>
                  </a:lnTo>
                  <a:lnTo>
                    <a:pt x="292723" y="217061"/>
                  </a:lnTo>
                  <a:lnTo>
                    <a:pt x="363808" y="288146"/>
                  </a:lnTo>
                  <a:lnTo>
                    <a:pt x="628180" y="23774"/>
                  </a:lnTo>
                  <a:lnTo>
                    <a:pt x="568982" y="23774"/>
                  </a:lnTo>
                  <a:cubicBezTo>
                    <a:pt x="562325" y="23774"/>
                    <a:pt x="557095" y="18306"/>
                    <a:pt x="557095" y="11887"/>
                  </a:cubicBezTo>
                  <a:cubicBezTo>
                    <a:pt x="557095" y="5468"/>
                    <a:pt x="562325" y="0"/>
                    <a:pt x="568982" y="0"/>
                  </a:cubicBezTo>
                  <a:lnTo>
                    <a:pt x="656947" y="0"/>
                  </a:lnTo>
                  <a:cubicBezTo>
                    <a:pt x="663604" y="0"/>
                    <a:pt x="668834" y="5230"/>
                    <a:pt x="668834" y="11887"/>
                  </a:cubicBezTo>
                  <a:lnTo>
                    <a:pt x="668834" y="99853"/>
                  </a:lnTo>
                  <a:cubicBezTo>
                    <a:pt x="668834" y="106509"/>
                    <a:pt x="663604" y="111740"/>
                    <a:pt x="656947" y="111740"/>
                  </a:cubicBezTo>
                  <a:cubicBezTo>
                    <a:pt x="650290" y="111740"/>
                    <a:pt x="645060" y="106509"/>
                    <a:pt x="645060" y="99853"/>
                  </a:cubicBezTo>
                  <a:lnTo>
                    <a:pt x="645060" y="40654"/>
                  </a:lnTo>
                  <a:lnTo>
                    <a:pt x="372367" y="313347"/>
                  </a:lnTo>
                  <a:cubicBezTo>
                    <a:pt x="369990" y="315725"/>
                    <a:pt x="367137" y="316913"/>
                    <a:pt x="363808" y="316913"/>
                  </a:cubicBezTo>
                  <a:cubicBezTo>
                    <a:pt x="360480" y="316913"/>
                    <a:pt x="357627" y="315725"/>
                    <a:pt x="355487" y="313347"/>
                  </a:cubicBezTo>
                  <a:lnTo>
                    <a:pt x="217358" y="175218"/>
                  </a:lnTo>
                  <a:lnTo>
                    <a:pt x="87787" y="305026"/>
                  </a:lnTo>
                  <a:lnTo>
                    <a:pt x="129392" y="346869"/>
                  </a:lnTo>
                  <a:lnTo>
                    <a:pt x="223539" y="252722"/>
                  </a:lnTo>
                  <a:cubicBezTo>
                    <a:pt x="225917" y="250583"/>
                    <a:pt x="228770" y="249156"/>
                    <a:pt x="232098" y="249156"/>
                  </a:cubicBezTo>
                  <a:cubicBezTo>
                    <a:pt x="235426" y="249156"/>
                    <a:pt x="238279" y="250345"/>
                    <a:pt x="240419" y="252722"/>
                  </a:cubicBezTo>
                  <a:cubicBezTo>
                    <a:pt x="244936" y="257477"/>
                    <a:pt x="244936" y="265085"/>
                    <a:pt x="240419" y="269602"/>
                  </a:cubicBezTo>
                  <a:lnTo>
                    <a:pt x="137951" y="372070"/>
                  </a:lnTo>
                  <a:cubicBezTo>
                    <a:pt x="135574" y="374447"/>
                    <a:pt x="132721" y="375636"/>
                    <a:pt x="129392" y="375636"/>
                  </a:cubicBezTo>
                  <a:close/>
                </a:path>
              </a:pathLst>
            </a:custGeom>
            <a:grpFill/>
            <a:ln w="0" cap="flat">
              <a:solidFill>
                <a:schemeClr val="bg2"/>
              </a:solidFill>
              <a:prstDash val="solid"/>
              <a:miter/>
            </a:ln>
          </p:spPr>
          <p:txBody>
            <a:bodyPr rtlCol="0" anchor="ctr"/>
            <a:lstStyle/>
            <a:p>
              <a:endParaRPr lang="en-US"/>
            </a:p>
          </p:txBody>
        </p:sp>
      </p:grpSp>
      <p:sp>
        <p:nvSpPr>
          <p:cNvPr id="27" name="Text Placeholder 3">
            <a:extLst>
              <a:ext uri="{FF2B5EF4-FFF2-40B4-BE49-F238E27FC236}">
                <a16:creationId xmlns:a16="http://schemas.microsoft.com/office/drawing/2014/main" id="{5207A929-1EC1-40FD-C33C-3E527A0346CE}"/>
              </a:ext>
            </a:extLst>
          </p:cNvPr>
          <p:cNvSpPr txBox="1">
            <a:spLocks/>
          </p:cNvSpPr>
          <p:nvPr/>
        </p:nvSpPr>
        <p:spPr>
          <a:xfrm>
            <a:off x="563676" y="2709561"/>
            <a:ext cx="3905444" cy="137832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anose="020B0604020202020204"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t>Application to Employees:</a:t>
            </a:r>
          </a:p>
          <a:p>
            <a:r>
              <a:rPr lang="en-US" sz="2400" dirty="0"/>
              <a:t>20% of Employees Produce 80% of the Output</a:t>
            </a:r>
          </a:p>
        </p:txBody>
      </p:sp>
      <p:sp>
        <p:nvSpPr>
          <p:cNvPr id="6" name="TextBox 5">
            <a:extLst>
              <a:ext uri="{FF2B5EF4-FFF2-40B4-BE49-F238E27FC236}">
                <a16:creationId xmlns:a16="http://schemas.microsoft.com/office/drawing/2014/main" id="{758253A4-0FCF-21CD-C99B-BE4A268A4D59}"/>
              </a:ext>
            </a:extLst>
          </p:cNvPr>
          <p:cNvSpPr txBox="1"/>
          <p:nvPr/>
        </p:nvSpPr>
        <p:spPr>
          <a:xfrm>
            <a:off x="321782" y="6024843"/>
            <a:ext cx="6451601" cy="646331"/>
          </a:xfrm>
          <a:prstGeom prst="rect">
            <a:avLst/>
          </a:prstGeom>
          <a:noFill/>
        </p:spPr>
        <p:txBody>
          <a:bodyPr wrap="square">
            <a:spAutoFit/>
          </a:bodyPr>
          <a:lstStyle/>
          <a:p>
            <a:r>
              <a:rPr lang="en-US" sz="1200" dirty="0">
                <a:solidFill>
                  <a:schemeClr val="tx1">
                    <a:lumMod val="60000"/>
                    <a:lumOff val="40000"/>
                  </a:schemeClr>
                </a:solidFill>
              </a:rPr>
              <a:t>Source:</a:t>
            </a:r>
          </a:p>
          <a:p>
            <a:r>
              <a:rPr lang="en-US" sz="1200" dirty="0">
                <a:solidFill>
                  <a:schemeClr val="tx1">
                    <a:lumMod val="60000"/>
                    <a:lumOff val="40000"/>
                  </a:schemeClr>
                </a:solidFill>
              </a:rPr>
              <a:t>Simply Psychology | Pareto Principle (Updated on September 21, 2023)</a:t>
            </a:r>
          </a:p>
          <a:p>
            <a:r>
              <a:rPr lang="en-US" sz="1200" dirty="0">
                <a:solidFill>
                  <a:schemeClr val="tx1">
                    <a:lumMod val="60000"/>
                    <a:lumOff val="40000"/>
                  </a:schemeClr>
                </a:solidFill>
              </a:rPr>
              <a:t>https://www.simplypsychology.org/pareto-principle.html</a:t>
            </a:r>
          </a:p>
        </p:txBody>
      </p:sp>
    </p:spTree>
    <p:extLst>
      <p:ext uri="{BB962C8B-B14F-4D97-AF65-F5344CB8AC3E}">
        <p14:creationId xmlns:p14="http://schemas.microsoft.com/office/powerpoint/2010/main" val="84836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812D2-8F2D-F4FC-7FF8-CC41D02E64B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CA489A0-A6EC-7C84-754A-FB0D70404742}"/>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8</a:t>
            </a:fld>
            <a:endParaRPr lang="en-US">
              <a:latin typeface="Aptos Light" panose="020B0004020202020204" pitchFamily="34" charset="0"/>
            </a:endParaRPr>
          </a:p>
        </p:txBody>
      </p:sp>
      <p:sp>
        <p:nvSpPr>
          <p:cNvPr id="8" name="Text Placeholder 3">
            <a:extLst>
              <a:ext uri="{FF2B5EF4-FFF2-40B4-BE49-F238E27FC236}">
                <a16:creationId xmlns:a16="http://schemas.microsoft.com/office/drawing/2014/main" id="{20684973-B8EC-31C2-B1FC-B41954621AD2}"/>
              </a:ext>
            </a:extLst>
          </p:cNvPr>
          <p:cNvSpPr txBox="1">
            <a:spLocks/>
          </p:cNvSpPr>
          <p:nvPr/>
        </p:nvSpPr>
        <p:spPr>
          <a:xfrm>
            <a:off x="330699"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effectLst/>
                <a:uLnTx/>
                <a:uFillTx/>
                <a:latin typeface="Aptos" panose="020B0004020202020204" pitchFamily="34" charset="0"/>
              </a:rPr>
              <a:t>Loyalty</a:t>
            </a:r>
          </a:p>
        </p:txBody>
      </p:sp>
      <p:sp>
        <p:nvSpPr>
          <p:cNvPr id="9" name="Text Placeholder 3">
            <a:extLst>
              <a:ext uri="{FF2B5EF4-FFF2-40B4-BE49-F238E27FC236}">
                <a16:creationId xmlns:a16="http://schemas.microsoft.com/office/drawing/2014/main" id="{00C2D053-46F4-012B-7F44-1B587CB2DE3C}"/>
              </a:ext>
            </a:extLst>
          </p:cNvPr>
          <p:cNvSpPr txBox="1">
            <a:spLocks/>
          </p:cNvSpPr>
          <p:nvPr/>
        </p:nvSpPr>
        <p:spPr>
          <a:xfrm>
            <a:off x="2659469"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effectLst/>
                <a:uLnTx/>
                <a:uFillTx/>
                <a:latin typeface="Aptos" panose="020B0004020202020204" pitchFamily="34" charset="0"/>
              </a:rPr>
              <a:t>Decision Maker</a:t>
            </a:r>
          </a:p>
        </p:txBody>
      </p:sp>
      <p:sp>
        <p:nvSpPr>
          <p:cNvPr id="10" name="Text Placeholder 3">
            <a:extLst>
              <a:ext uri="{FF2B5EF4-FFF2-40B4-BE49-F238E27FC236}">
                <a16:creationId xmlns:a16="http://schemas.microsoft.com/office/drawing/2014/main" id="{4EE19406-B0C9-5CED-E87F-94CB986F60DA}"/>
              </a:ext>
            </a:extLst>
          </p:cNvPr>
          <p:cNvSpPr txBox="1">
            <a:spLocks/>
          </p:cNvSpPr>
          <p:nvPr/>
        </p:nvSpPr>
        <p:spPr>
          <a:xfrm>
            <a:off x="4988239"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effectLst/>
                <a:uLnTx/>
                <a:uFillTx/>
                <a:latin typeface="Aptos" panose="020B0004020202020204" pitchFamily="34" charset="0"/>
              </a:rPr>
              <a:t>Visionary</a:t>
            </a:r>
          </a:p>
        </p:txBody>
      </p:sp>
      <p:sp>
        <p:nvSpPr>
          <p:cNvPr id="13" name="Text Placeholder 3">
            <a:extLst>
              <a:ext uri="{FF2B5EF4-FFF2-40B4-BE49-F238E27FC236}">
                <a16:creationId xmlns:a16="http://schemas.microsoft.com/office/drawing/2014/main" id="{A610DD2F-D3F5-A7FD-2381-DEC9B671E9E7}"/>
              </a:ext>
            </a:extLst>
          </p:cNvPr>
          <p:cNvSpPr txBox="1">
            <a:spLocks/>
          </p:cNvSpPr>
          <p:nvPr/>
        </p:nvSpPr>
        <p:spPr>
          <a:xfrm>
            <a:off x="7317009"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effectLst/>
                <a:uLnTx/>
                <a:uFillTx/>
                <a:latin typeface="Aptos" panose="020B0004020202020204" pitchFamily="34" charset="0"/>
              </a:rPr>
              <a:t>Unique</a:t>
            </a:r>
            <a:br>
              <a:rPr kumimoji="0" lang="en-US" sz="2400" b="1" i="0" u="none" strike="noStrike" kern="1200" cap="none" spc="0" normalizeH="0" baseline="0" noProof="0">
                <a:ln>
                  <a:noFill/>
                </a:ln>
                <a:effectLst/>
                <a:uLnTx/>
                <a:uFillTx/>
                <a:latin typeface="Aptos" panose="020B0004020202020204" pitchFamily="34" charset="0"/>
              </a:rPr>
            </a:br>
            <a:r>
              <a:rPr kumimoji="0" lang="en-US" sz="2400" b="1" i="0" u="none" strike="noStrike" kern="1200" cap="none" spc="0" normalizeH="0" baseline="0" noProof="0">
                <a:ln>
                  <a:noFill/>
                </a:ln>
                <a:effectLst/>
                <a:uLnTx/>
                <a:uFillTx/>
                <a:latin typeface="Aptos" panose="020B0004020202020204" pitchFamily="34" charset="0"/>
              </a:rPr>
              <a:t>Talent</a:t>
            </a:r>
          </a:p>
        </p:txBody>
      </p:sp>
      <p:sp>
        <p:nvSpPr>
          <p:cNvPr id="14" name="Text Placeholder 3">
            <a:extLst>
              <a:ext uri="{FF2B5EF4-FFF2-40B4-BE49-F238E27FC236}">
                <a16:creationId xmlns:a16="http://schemas.microsoft.com/office/drawing/2014/main" id="{7FE8A58F-2AC2-41EA-C69B-46429294625A}"/>
              </a:ext>
            </a:extLst>
          </p:cNvPr>
          <p:cNvSpPr txBox="1">
            <a:spLocks/>
          </p:cNvSpPr>
          <p:nvPr/>
        </p:nvSpPr>
        <p:spPr>
          <a:xfrm>
            <a:off x="9645777"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effectLst/>
                <a:uLnTx/>
                <a:uFillTx/>
                <a:latin typeface="Aptos" panose="020B0004020202020204" pitchFamily="34" charset="0"/>
              </a:rPr>
              <a:t>Earner</a:t>
            </a:r>
          </a:p>
        </p:txBody>
      </p:sp>
      <p:pic>
        <p:nvPicPr>
          <p:cNvPr id="15" name="Graphic 14">
            <a:extLst>
              <a:ext uri="{FF2B5EF4-FFF2-40B4-BE49-F238E27FC236}">
                <a16:creationId xmlns:a16="http://schemas.microsoft.com/office/drawing/2014/main" id="{B4296D53-394F-8849-9E76-1E9813C22DF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2575" y="1892708"/>
            <a:ext cx="1710807" cy="1710807"/>
          </a:xfrm>
          <a:prstGeom prst="rect">
            <a:avLst/>
          </a:prstGeom>
        </p:spPr>
      </p:pic>
      <p:pic>
        <p:nvPicPr>
          <p:cNvPr id="16" name="Graphic 15">
            <a:extLst>
              <a:ext uri="{FF2B5EF4-FFF2-40B4-BE49-F238E27FC236}">
                <a16:creationId xmlns:a16="http://schemas.microsoft.com/office/drawing/2014/main" id="{2C7CEEDF-F7FC-895E-3AA0-B23E81715A6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681915" y="1892708"/>
            <a:ext cx="1920240" cy="1920240"/>
          </a:xfrm>
          <a:prstGeom prst="rect">
            <a:avLst/>
          </a:prstGeom>
        </p:spPr>
      </p:pic>
      <p:pic>
        <p:nvPicPr>
          <p:cNvPr id="18" name="Graphic 17">
            <a:extLst>
              <a:ext uri="{FF2B5EF4-FFF2-40B4-BE49-F238E27FC236}">
                <a16:creationId xmlns:a16="http://schemas.microsoft.com/office/drawing/2014/main" id="{BDD424E9-50A1-EFBA-57A3-C45184B6495A}"/>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120166" y="1683275"/>
            <a:ext cx="1920240" cy="1920240"/>
          </a:xfrm>
          <a:prstGeom prst="rect">
            <a:avLst/>
          </a:prstGeom>
        </p:spPr>
      </p:pic>
      <p:pic>
        <p:nvPicPr>
          <p:cNvPr id="19" name="Graphic 18">
            <a:extLst>
              <a:ext uri="{FF2B5EF4-FFF2-40B4-BE49-F238E27FC236}">
                <a16:creationId xmlns:a16="http://schemas.microsoft.com/office/drawing/2014/main" id="{4EDF161C-F8C5-0159-557E-EC8812881C1D}"/>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7511917" y="1717721"/>
            <a:ext cx="1809952" cy="1809952"/>
          </a:xfrm>
          <a:prstGeom prst="rect">
            <a:avLst/>
          </a:prstGeom>
        </p:spPr>
      </p:pic>
      <p:pic>
        <p:nvPicPr>
          <p:cNvPr id="20" name="Graphic 19">
            <a:extLst>
              <a:ext uri="{FF2B5EF4-FFF2-40B4-BE49-F238E27FC236}">
                <a16:creationId xmlns:a16="http://schemas.microsoft.com/office/drawing/2014/main" id="{1A84F362-EA4D-9C30-A07D-04E78289A720}"/>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9920896" y="1907492"/>
            <a:ext cx="1644321" cy="1644321"/>
          </a:xfrm>
          <a:prstGeom prst="rect">
            <a:avLst/>
          </a:prstGeom>
        </p:spPr>
      </p:pic>
      <p:sp>
        <p:nvSpPr>
          <p:cNvPr id="5" name="Title 4">
            <a:extLst>
              <a:ext uri="{FF2B5EF4-FFF2-40B4-BE49-F238E27FC236}">
                <a16:creationId xmlns:a16="http://schemas.microsoft.com/office/drawing/2014/main" id="{761B507E-974F-4837-E678-0D93380E72CE}"/>
              </a:ext>
            </a:extLst>
          </p:cNvPr>
          <p:cNvSpPr>
            <a:spLocks noGrp="1"/>
          </p:cNvSpPr>
          <p:nvPr>
            <p:ph type="title"/>
          </p:nvPr>
        </p:nvSpPr>
        <p:spPr/>
        <p:txBody>
          <a:bodyPr/>
          <a:lstStyle/>
          <a:p>
            <a:r>
              <a:rPr lang="en-US" dirty="0"/>
              <a:t>Who is in the </a:t>
            </a:r>
            <a:r>
              <a:rPr lang="en-US" b="1" dirty="0"/>
              <a:t>Top 20%</a:t>
            </a:r>
            <a:r>
              <a:rPr lang="en-US" dirty="0"/>
              <a:t>?</a:t>
            </a:r>
          </a:p>
        </p:txBody>
      </p:sp>
    </p:spTree>
    <p:extLst>
      <p:ext uri="{BB962C8B-B14F-4D97-AF65-F5344CB8AC3E}">
        <p14:creationId xmlns:p14="http://schemas.microsoft.com/office/powerpoint/2010/main" val="1006768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51DC6-1D1D-7C58-0B77-0C019BBBB01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E44D893-B5A5-7153-7BC9-6AAFEB389E55}"/>
              </a:ext>
            </a:extLst>
          </p:cNvPr>
          <p:cNvSpPr>
            <a:spLocks noGrp="1"/>
          </p:cNvSpPr>
          <p:nvPr>
            <p:ph type="title" idx="4294967295"/>
          </p:nvPr>
        </p:nvSpPr>
        <p:spPr>
          <a:xfrm>
            <a:off x="0" y="457200"/>
            <a:ext cx="11274425" cy="501650"/>
          </a:xfrm>
        </p:spPr>
        <p:txBody>
          <a:bodyPr/>
          <a:lstStyle/>
          <a:p>
            <a:r>
              <a:rPr lang="en-US" dirty="0"/>
              <a:t>What is a Meaningful Reward?</a:t>
            </a:r>
          </a:p>
        </p:txBody>
      </p:sp>
      <p:sp>
        <p:nvSpPr>
          <p:cNvPr id="3" name="TextBox 2">
            <a:extLst>
              <a:ext uri="{FF2B5EF4-FFF2-40B4-BE49-F238E27FC236}">
                <a16:creationId xmlns:a16="http://schemas.microsoft.com/office/drawing/2014/main" id="{36F1139A-AAE3-1DD7-0394-A4E45D4FDF1A}"/>
              </a:ext>
            </a:extLst>
          </p:cNvPr>
          <p:cNvSpPr txBox="1"/>
          <p:nvPr/>
        </p:nvSpPr>
        <p:spPr>
          <a:xfrm>
            <a:off x="228600" y="812546"/>
            <a:ext cx="4443984" cy="1200329"/>
          </a:xfrm>
          <a:prstGeom prst="rect">
            <a:avLst/>
          </a:prstGeom>
          <a:noFill/>
        </p:spPr>
        <p:txBody>
          <a:bodyPr wrap="square" rtlCol="0">
            <a:spAutoFit/>
          </a:bodyPr>
          <a:lstStyle/>
          <a:p>
            <a:pPr algn="ctr"/>
            <a:r>
              <a:rPr lang="en-US" sz="3600" dirty="0">
                <a:solidFill>
                  <a:schemeClr val="bg2"/>
                </a:solidFill>
              </a:rPr>
              <a:t>What is a</a:t>
            </a:r>
          </a:p>
          <a:p>
            <a:pPr algn="ctr"/>
            <a:r>
              <a:rPr lang="en-US" sz="3600" b="1" dirty="0">
                <a:solidFill>
                  <a:schemeClr val="bg2"/>
                </a:solidFill>
              </a:rPr>
              <a:t>Meaningful Reward</a:t>
            </a:r>
            <a:r>
              <a:rPr lang="en-US" sz="3600" dirty="0">
                <a:solidFill>
                  <a:schemeClr val="bg2"/>
                </a:solidFill>
              </a:rPr>
              <a:t>?</a:t>
            </a:r>
          </a:p>
        </p:txBody>
      </p:sp>
      <p:pic>
        <p:nvPicPr>
          <p:cNvPr id="6" name="Graphic 5">
            <a:extLst>
              <a:ext uri="{FF2B5EF4-FFF2-40B4-BE49-F238E27FC236}">
                <a16:creationId xmlns:a16="http://schemas.microsoft.com/office/drawing/2014/main" id="{27A2F614-1FF3-311F-96CD-7B00B278A2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59242" y="979880"/>
            <a:ext cx="2392759" cy="2392759"/>
          </a:xfrm>
          <a:prstGeom prst="rect">
            <a:avLst/>
          </a:prstGeom>
        </p:spPr>
      </p:pic>
      <p:pic>
        <p:nvPicPr>
          <p:cNvPr id="7" name="Graphic 6">
            <a:extLst>
              <a:ext uri="{FF2B5EF4-FFF2-40B4-BE49-F238E27FC236}">
                <a16:creationId xmlns:a16="http://schemas.microsoft.com/office/drawing/2014/main" id="{D08020C8-6F0C-7599-4BC8-FBE151EB2C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9350149">
            <a:off x="5057273" y="3171623"/>
            <a:ext cx="2392759" cy="2392759"/>
          </a:xfrm>
          <a:prstGeom prst="rect">
            <a:avLst/>
          </a:prstGeom>
        </p:spPr>
      </p:pic>
      <p:pic>
        <p:nvPicPr>
          <p:cNvPr id="8" name="Graphic 7">
            <a:extLst>
              <a:ext uri="{FF2B5EF4-FFF2-40B4-BE49-F238E27FC236}">
                <a16:creationId xmlns:a16="http://schemas.microsoft.com/office/drawing/2014/main" id="{F7039E58-EF2F-3CA9-40B3-8083C31238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60927">
            <a:off x="8227063" y="498807"/>
            <a:ext cx="2392759" cy="2392759"/>
          </a:xfrm>
          <a:prstGeom prst="rect">
            <a:avLst/>
          </a:prstGeom>
        </p:spPr>
      </p:pic>
      <p:pic>
        <p:nvPicPr>
          <p:cNvPr id="9" name="Graphic 8">
            <a:extLst>
              <a:ext uri="{FF2B5EF4-FFF2-40B4-BE49-F238E27FC236}">
                <a16:creationId xmlns:a16="http://schemas.microsoft.com/office/drawing/2014/main" id="{FB343F77-25D8-50BC-1337-2034AD222C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0959069">
            <a:off x="9013211" y="2715237"/>
            <a:ext cx="2392759" cy="2392759"/>
          </a:xfrm>
          <a:prstGeom prst="rect">
            <a:avLst/>
          </a:prstGeom>
        </p:spPr>
      </p:pic>
      <p:pic>
        <p:nvPicPr>
          <p:cNvPr id="13" name="Graphic 12">
            <a:extLst>
              <a:ext uri="{FF2B5EF4-FFF2-40B4-BE49-F238E27FC236}">
                <a16:creationId xmlns:a16="http://schemas.microsoft.com/office/drawing/2014/main" id="{1B34E63E-A052-214E-8992-E1EC3453FAE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019941">
            <a:off x="7438915" y="4443016"/>
            <a:ext cx="2392759" cy="2392759"/>
          </a:xfrm>
          <a:prstGeom prst="rect">
            <a:avLst/>
          </a:prstGeom>
        </p:spPr>
      </p:pic>
      <p:sp>
        <p:nvSpPr>
          <p:cNvPr id="14" name="Slide Number Placeholder 5">
            <a:extLst>
              <a:ext uri="{FF2B5EF4-FFF2-40B4-BE49-F238E27FC236}">
                <a16:creationId xmlns:a16="http://schemas.microsoft.com/office/drawing/2014/main" id="{1DD977DA-363A-9E4C-EFA6-A41A528E480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515156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2.xml><?xml version="1.0" encoding="utf-8"?>
<a:theme xmlns:a="http://schemas.openxmlformats.org/drawingml/2006/main" name="1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5A36AC43D2A44E827B2B7FFB3D6885" ma:contentTypeVersion="12" ma:contentTypeDescription="Create a new document." ma:contentTypeScope="" ma:versionID="9b624579109eb4de6def9aa579aacdb6">
  <xsd:schema xmlns:xsd="http://www.w3.org/2001/XMLSchema" xmlns:xs="http://www.w3.org/2001/XMLSchema" xmlns:p="http://schemas.microsoft.com/office/2006/metadata/properties" xmlns:ns2="7d09aafb-0549-4605-9b9d-ced58af69941" xmlns:ns3="4dc93b32-1ea9-451e-98f7-24a70dbeb165" targetNamespace="http://schemas.microsoft.com/office/2006/metadata/properties" ma:root="true" ma:fieldsID="49b099ea8ad31479ad349606f78918f5" ns2:_="" ns3:_="">
    <xsd:import namespace="7d09aafb-0549-4605-9b9d-ced58af69941"/>
    <xsd:import namespace="4dc93b32-1ea9-451e-98f7-24a70dbeb16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9aafb-0549-4605-9b9d-ced58af69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d9ebc5-07a5-4df0-9b01-a672bad35af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dc93b32-1ea9-451e-98f7-24a70dbeb16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f246a2e-42bc-43ac-93ff-c2e8ab781b1f}" ma:internalName="TaxCatchAll" ma:showField="CatchAllData" ma:web="4dc93b32-1ea9-451e-98f7-24a70dbeb1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dc93b32-1ea9-451e-98f7-24a70dbeb165" xsi:nil="true"/>
    <lcf76f155ced4ddcb4097134ff3c332f xmlns="7d09aafb-0549-4605-9b9d-ced58af6994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02DDFD2-8959-495C-98F4-AE0DA110C873}"/>
</file>

<file path=customXml/itemProps2.xml><?xml version="1.0" encoding="utf-8"?>
<ds:datastoreItem xmlns:ds="http://schemas.openxmlformats.org/officeDocument/2006/customXml" ds:itemID="{111ADDF7-F27B-4D73-92B0-391045A17C33}"/>
</file>

<file path=customXml/itemProps3.xml><?xml version="1.0" encoding="utf-8"?>
<ds:datastoreItem xmlns:ds="http://schemas.openxmlformats.org/officeDocument/2006/customXml" ds:itemID="{C3F5041D-946C-4D8E-89D5-3F27D2A002F1}"/>
</file>

<file path=docMetadata/LabelInfo.xml><?xml version="1.0" encoding="utf-8"?>
<clbl:labelList xmlns:clbl="http://schemas.microsoft.com/office/2020/mipLabelMetadata">
  <clbl:label id="{336fa9be-5e80-4887-a872-0c5d294150ae}" enabled="0" method="" siteId="{336fa9be-5e80-4887-a872-0c5d294150ae}" removed="1"/>
</clbl:labelList>
</file>

<file path=docProps/app.xml><?xml version="1.0" encoding="utf-8"?>
<Properties xmlns="http://schemas.openxmlformats.org/officeDocument/2006/extended-properties" xmlns:vt="http://schemas.openxmlformats.org/officeDocument/2006/docPropsVTypes">
  <Template>PowerPoint_CorporateTemplate_NLG</Template>
  <TotalTime>23145</TotalTime>
  <Words>6068</Words>
  <Application>Microsoft Office PowerPoint</Application>
  <PresentationFormat>Widescreen</PresentationFormat>
  <Paragraphs>505</Paragraphs>
  <Slides>35</Slides>
  <Notes>35</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35</vt:i4>
      </vt:variant>
    </vt:vector>
  </HeadingPairs>
  <TitlesOfParts>
    <vt:vector size="50" baseType="lpstr">
      <vt:lpstr>ＭＳ Ｐゴシック</vt:lpstr>
      <vt:lpstr>.SFUI-Regular</vt:lpstr>
      <vt:lpstr>Aptos</vt:lpstr>
      <vt:lpstr>Aptos ExtraBold</vt:lpstr>
      <vt:lpstr>Aptos Light</vt:lpstr>
      <vt:lpstr>Aptos Narrow</vt:lpstr>
      <vt:lpstr>Arial</vt:lpstr>
      <vt:lpstr>Arial Narrow</vt:lpstr>
      <vt:lpstr>Calibri</vt:lpstr>
      <vt:lpstr>Fira Sans Extra Condensed Medium</vt:lpstr>
      <vt:lpstr>System Font Regular</vt:lpstr>
      <vt:lpstr>Tahoma</vt:lpstr>
      <vt:lpstr>Wingdings</vt:lpstr>
      <vt:lpstr>NLG Theme</vt:lpstr>
      <vt:lpstr>1_NLG Theme</vt:lpstr>
      <vt:lpstr>Staying Successful</vt:lpstr>
      <vt:lpstr>Important Information</vt:lpstr>
      <vt:lpstr>What is one of Your Most Valuable Business Assets?</vt:lpstr>
      <vt:lpstr>Keeping Your Employees Happy</vt:lpstr>
      <vt:lpstr>PowerPoint Presentation</vt:lpstr>
      <vt:lpstr>Benefits for ALL Employees</vt:lpstr>
      <vt:lpstr>80/20 Rule | Benefits for the 20%</vt:lpstr>
      <vt:lpstr>Who is in the Top 20%?</vt:lpstr>
      <vt:lpstr>What is a Meaningful Reward?</vt:lpstr>
      <vt:lpstr>Business Owners Want a Strategy that…</vt:lpstr>
      <vt:lpstr>Employees Want a Strategy that…</vt:lpstr>
      <vt:lpstr>Employee Benefits | Strategy Features </vt:lpstr>
      <vt:lpstr>Meet Three Employees at Innovations, Inc.</vt:lpstr>
      <vt:lpstr>Ways to Reward Top Employees</vt:lpstr>
      <vt:lpstr>An Often-Overlooked Benefit:  Life Insurance</vt:lpstr>
      <vt:lpstr>PowerPoint Presentation</vt:lpstr>
      <vt:lpstr>Life Insurance | Current Benefit Strategy</vt:lpstr>
      <vt:lpstr>Life Insurance | Current Benefit Strategy</vt:lpstr>
      <vt:lpstr>Current Benefit for Sales Manager</vt:lpstr>
      <vt:lpstr>Life Insurance | Shared Benefit Strategy</vt:lpstr>
      <vt:lpstr>Life Insurance | Shared Benefit Strategy</vt:lpstr>
      <vt:lpstr>Shared Benefit for Manager of Operations</vt:lpstr>
      <vt:lpstr>Life Insurance | Future Benefit Strategy</vt:lpstr>
      <vt:lpstr>Life Insurance | Future Benefit Strategy</vt:lpstr>
      <vt:lpstr>Planning for the Future Payment Obligation</vt:lpstr>
      <vt:lpstr>Life Insurance | Future Benefit Strategy</vt:lpstr>
      <vt:lpstr>Future Benefit for the Legal and Compliance Officer</vt:lpstr>
      <vt:lpstr>Ways to Reward Your Top Employees</vt:lpstr>
      <vt:lpstr>Bringing it All Together</vt:lpstr>
      <vt:lpstr>Resources for You | Current Benefit Plan</vt:lpstr>
      <vt:lpstr>Resources for You | Shared Benefit Plan</vt:lpstr>
      <vt:lpstr>Resources for You | Future Benefit Plan</vt:lpstr>
      <vt:lpstr>Your Next Steps</vt:lpstr>
      <vt:lpstr>PowerPoint Presentation</vt:lpstr>
      <vt:lpstr>PowerPoint Presentation</vt:lpstr>
    </vt:vector>
  </TitlesOfParts>
  <Company>National Life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Cathlina de Baeza, Pam</dc:creator>
  <cp:lastModifiedBy>Eads, Yining</cp:lastModifiedBy>
  <cp:revision>67</cp:revision>
  <dcterms:created xsi:type="dcterms:W3CDTF">2024-12-11T15:48:45Z</dcterms:created>
  <dcterms:modified xsi:type="dcterms:W3CDTF">2025-03-19T22:37:14Z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0x0101000E5A36AC43D2A44E827B2B7FFB3D6885</vt:lpwstr>
  </property>
</Properties>
</file>