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2.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3.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4.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5.xml" ContentType="application/vnd.openxmlformats-officedocument.them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58" r:id="rId2"/>
    <p:sldMasterId id="2147483910" r:id="rId3"/>
    <p:sldMasterId id="2147483978" r:id="rId4"/>
    <p:sldMasterId id="2147484027" r:id="rId5"/>
    <p:sldMasterId id="2147484074" r:id="rId6"/>
  </p:sldMasterIdLst>
  <p:notesMasterIdLst>
    <p:notesMasterId r:id="rId52"/>
  </p:notesMasterIdLst>
  <p:handoutMasterIdLst>
    <p:handoutMasterId r:id="rId53"/>
  </p:handoutMasterIdLst>
  <p:sldIdLst>
    <p:sldId id="3177" r:id="rId7"/>
    <p:sldId id="3161" r:id="rId8"/>
    <p:sldId id="3169" r:id="rId9"/>
    <p:sldId id="3227" r:id="rId10"/>
    <p:sldId id="3238" r:id="rId11"/>
    <p:sldId id="3217" r:id="rId12"/>
    <p:sldId id="3259" r:id="rId13"/>
    <p:sldId id="3239" r:id="rId14"/>
    <p:sldId id="3229" r:id="rId15"/>
    <p:sldId id="3240" r:id="rId16"/>
    <p:sldId id="3242" r:id="rId17"/>
    <p:sldId id="3241" r:id="rId18"/>
    <p:sldId id="3250" r:id="rId19"/>
    <p:sldId id="3253" r:id="rId20"/>
    <p:sldId id="351" r:id="rId21"/>
    <p:sldId id="3180" r:id="rId22"/>
    <p:sldId id="3181" r:id="rId23"/>
    <p:sldId id="3175" r:id="rId24"/>
    <p:sldId id="3226" r:id="rId25"/>
    <p:sldId id="3183" r:id="rId26"/>
    <p:sldId id="3185" r:id="rId27"/>
    <p:sldId id="3213" r:id="rId28"/>
    <p:sldId id="3224" r:id="rId29"/>
    <p:sldId id="3203" r:id="rId30"/>
    <p:sldId id="3206" r:id="rId31"/>
    <p:sldId id="3220" r:id="rId32"/>
    <p:sldId id="3204" r:id="rId33"/>
    <p:sldId id="3225" r:id="rId34"/>
    <p:sldId id="3248" r:id="rId35"/>
    <p:sldId id="3249" r:id="rId36"/>
    <p:sldId id="3243" r:id="rId37"/>
    <p:sldId id="3244" r:id="rId38"/>
    <p:sldId id="3245" r:id="rId39"/>
    <p:sldId id="3246" r:id="rId40"/>
    <p:sldId id="3247" r:id="rId41"/>
    <p:sldId id="258" r:id="rId42"/>
    <p:sldId id="3233" r:id="rId43"/>
    <p:sldId id="3197" r:id="rId44"/>
    <p:sldId id="3261" r:id="rId45"/>
    <p:sldId id="3257" r:id="rId46"/>
    <p:sldId id="3258" r:id="rId47"/>
    <p:sldId id="459" r:id="rId48"/>
    <p:sldId id="348" r:id="rId49"/>
    <p:sldId id="3260" r:id="rId50"/>
    <p:sldId id="3162"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otecting Your Wealth with Confidence" id="{50FCECF6-3608-3345-A02D-4DA51000D001}">
          <p14:sldIdLst>
            <p14:sldId id="3177"/>
            <p14:sldId id="3161"/>
            <p14:sldId id="3169"/>
            <p14:sldId id="3227"/>
            <p14:sldId id="3238"/>
            <p14:sldId id="3217"/>
            <p14:sldId id="3259"/>
            <p14:sldId id="3239"/>
            <p14:sldId id="3229"/>
            <p14:sldId id="3240"/>
            <p14:sldId id="3242"/>
            <p14:sldId id="3241"/>
            <p14:sldId id="3250"/>
            <p14:sldId id="3253"/>
            <p14:sldId id="351"/>
            <p14:sldId id="3180"/>
            <p14:sldId id="3181"/>
            <p14:sldId id="3175"/>
            <p14:sldId id="3226"/>
            <p14:sldId id="3183"/>
            <p14:sldId id="3185"/>
            <p14:sldId id="3213"/>
            <p14:sldId id="3224"/>
            <p14:sldId id="3203"/>
            <p14:sldId id="3206"/>
            <p14:sldId id="3220"/>
            <p14:sldId id="3204"/>
            <p14:sldId id="3225"/>
            <p14:sldId id="3248"/>
            <p14:sldId id="3249"/>
            <p14:sldId id="3243"/>
            <p14:sldId id="3244"/>
            <p14:sldId id="3245"/>
            <p14:sldId id="3246"/>
            <p14:sldId id="3247"/>
            <p14:sldId id="258"/>
            <p14:sldId id="3233"/>
            <p14:sldId id="3197"/>
            <p14:sldId id="3261"/>
            <p14:sldId id="3257"/>
            <p14:sldId id="3258"/>
            <p14:sldId id="459"/>
            <p14:sldId id="348"/>
            <p14:sldId id="3260"/>
            <p14:sldId id="31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B800"/>
    <a:srgbClr val="3D9B35"/>
    <a:srgbClr val="00A89E"/>
    <a:srgbClr val="CCD4DB"/>
    <a:srgbClr val="784790"/>
    <a:srgbClr val="1F355E"/>
    <a:srgbClr val="006B8C"/>
    <a:srgbClr val="E07426"/>
    <a:srgbClr val="FCFFFD"/>
    <a:srgbClr val="00A8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33" autoAdjust="0"/>
    <p:restoredTop sz="85258" autoAdjust="0"/>
  </p:normalViewPr>
  <p:slideViewPr>
    <p:cSldViewPr snapToGrid="0">
      <p:cViewPr>
        <p:scale>
          <a:sx n="100" d="100"/>
          <a:sy n="100" d="100"/>
        </p:scale>
        <p:origin x="48" y="48"/>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10" d="100"/>
        <a:sy n="110" d="100"/>
      </p:scale>
      <p:origin x="0" y="-1504"/>
    </p:cViewPr>
  </p:sorterViewPr>
  <p:notesViewPr>
    <p:cSldViewPr snapToGrid="0">
      <p:cViewPr>
        <p:scale>
          <a:sx n="70" d="100"/>
          <a:sy n="70" d="100"/>
        </p:scale>
        <p:origin x="2892" y="1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handoutMaster" Target="handoutMasters/handoutMaster1.xml"/><Relationship Id="rId58" Type="http://schemas.microsoft.com/office/2018/10/relationships/authors" Target="authors.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National Health Care Expenditures</c:v>
                </c:pt>
              </c:strCache>
            </c:strRef>
          </c:tx>
          <c:spPr>
            <a:solidFill>
              <a:srgbClr val="006B8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2000</c:v>
                </c:pt>
                <c:pt idx="1">
                  <c:v>2005</c:v>
                </c:pt>
                <c:pt idx="2">
                  <c:v>2010</c:v>
                </c:pt>
                <c:pt idx="3">
                  <c:v>2015</c:v>
                </c:pt>
                <c:pt idx="4">
                  <c:v>2020</c:v>
                </c:pt>
                <c:pt idx="5">
                  <c:v>2023</c:v>
                </c:pt>
              </c:numCache>
            </c:numRef>
          </c:cat>
          <c:val>
            <c:numRef>
              <c:f>Sheet1!$B$2:$B$7</c:f>
              <c:numCache>
                <c:formatCode>"$"#,##0.0</c:formatCode>
                <c:ptCount val="6"/>
                <c:pt idx="0">
                  <c:v>1.4</c:v>
                </c:pt>
                <c:pt idx="1">
                  <c:v>2</c:v>
                </c:pt>
                <c:pt idx="2">
                  <c:v>2.6</c:v>
                </c:pt>
                <c:pt idx="3">
                  <c:v>3.2</c:v>
                </c:pt>
                <c:pt idx="4">
                  <c:v>4.0999999999999996</c:v>
                </c:pt>
                <c:pt idx="5">
                  <c:v>4.9000000000000004</c:v>
                </c:pt>
              </c:numCache>
            </c:numRef>
          </c:val>
          <c:extLst>
            <c:ext xmlns:c16="http://schemas.microsoft.com/office/drawing/2014/chart" uri="{C3380CC4-5D6E-409C-BE32-E72D297353CC}">
              <c16:uniqueId val="{00000000-FA07-4610-B3A8-A12DD4F055BB}"/>
            </c:ext>
          </c:extLst>
        </c:ser>
        <c:ser>
          <c:idx val="1"/>
          <c:order val="1"/>
          <c:tx>
            <c:strRef>
              <c:f>Sheet1!$C$1</c:f>
              <c:strCache>
                <c:ptCount val="1"/>
                <c:pt idx="0">
                  <c:v>Personal Health Care</c:v>
                </c:pt>
              </c:strCache>
            </c:strRef>
          </c:tx>
          <c:spPr>
            <a:solidFill>
              <a:srgbClr val="00A89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E07426"/>
                </a:solidFill>
                <a:prstDash val="sysDot"/>
              </a:ln>
              <a:effectLst/>
            </c:spPr>
            <c:trendlineType val="linear"/>
            <c:dispRSqr val="0"/>
            <c:dispEq val="0"/>
          </c:trendline>
          <c:cat>
            <c:numRef>
              <c:f>Sheet1!$A$2:$A$7</c:f>
              <c:numCache>
                <c:formatCode>General</c:formatCode>
                <c:ptCount val="6"/>
                <c:pt idx="0">
                  <c:v>2000</c:v>
                </c:pt>
                <c:pt idx="1">
                  <c:v>2005</c:v>
                </c:pt>
                <c:pt idx="2">
                  <c:v>2010</c:v>
                </c:pt>
                <c:pt idx="3">
                  <c:v>2015</c:v>
                </c:pt>
                <c:pt idx="4">
                  <c:v>2020</c:v>
                </c:pt>
                <c:pt idx="5">
                  <c:v>2023</c:v>
                </c:pt>
              </c:numCache>
            </c:numRef>
          </c:cat>
          <c:val>
            <c:numRef>
              <c:f>Sheet1!$C$2:$C$7</c:f>
              <c:numCache>
                <c:formatCode>"$"#,##0.0</c:formatCode>
                <c:ptCount val="6"/>
                <c:pt idx="0">
                  <c:v>1.2</c:v>
                </c:pt>
                <c:pt idx="1">
                  <c:v>1.7</c:v>
                </c:pt>
                <c:pt idx="2">
                  <c:v>2.2000000000000002</c:v>
                </c:pt>
                <c:pt idx="3">
                  <c:v>2.7</c:v>
                </c:pt>
                <c:pt idx="4">
                  <c:v>3.4</c:v>
                </c:pt>
                <c:pt idx="5">
                  <c:v>4.0999999999999996</c:v>
                </c:pt>
              </c:numCache>
            </c:numRef>
          </c:val>
          <c:extLst>
            <c:ext xmlns:c16="http://schemas.microsoft.com/office/drawing/2014/chart" uri="{C3380CC4-5D6E-409C-BE32-E72D297353CC}">
              <c16:uniqueId val="{00000003-FA07-4610-B3A8-A12DD4F055BB}"/>
            </c:ext>
          </c:extLst>
        </c:ser>
        <c:dLbls>
          <c:dLblPos val="outEnd"/>
          <c:showLegendKey val="0"/>
          <c:showVal val="1"/>
          <c:showCatName val="0"/>
          <c:showSerName val="0"/>
          <c:showPercent val="0"/>
          <c:showBubbleSize val="0"/>
        </c:dLbls>
        <c:gapWidth val="219"/>
        <c:overlap val="-27"/>
        <c:axId val="1736373999"/>
        <c:axId val="1736373519"/>
      </c:barChart>
      <c:catAx>
        <c:axId val="1736373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36373519"/>
        <c:crosses val="autoZero"/>
        <c:auto val="1"/>
        <c:lblAlgn val="ctr"/>
        <c:lblOffset val="100"/>
        <c:noMultiLvlLbl val="0"/>
      </c:catAx>
      <c:valAx>
        <c:axId val="1736373519"/>
        <c:scaling>
          <c:orientation val="minMax"/>
        </c:scaling>
        <c:delete val="0"/>
        <c:axPos val="l"/>
        <c:majorGridlines>
          <c:spPr>
            <a:ln w="9525" cap="flat" cmpd="sng" algn="ctr">
              <a:solidFill>
                <a:schemeClr val="tx1">
                  <a:lumMod val="15000"/>
                  <a:lumOff val="85000"/>
                </a:schemeClr>
              </a:solidFill>
              <a:round/>
            </a:ln>
            <a:effectLst/>
          </c:spPr>
        </c:majorGridlines>
        <c:numFmt formatCode="&quot;$&quot;#,##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736373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cap="none" spc="20" baseline="0">
                <a:solidFill>
                  <a:schemeClr val="dk1">
                    <a:lumMod val="50000"/>
                    <a:lumOff val="50000"/>
                  </a:schemeClr>
                </a:solidFill>
                <a:latin typeface="+mn-lt"/>
                <a:ea typeface="+mn-ea"/>
                <a:cs typeface="+mn-cs"/>
              </a:defRPr>
            </a:pPr>
            <a:r>
              <a:rPr lang="en-US" sz="2400" b="1" dirty="0">
                <a:solidFill>
                  <a:srgbClr val="3D9B35"/>
                </a:solidFill>
              </a:rPr>
              <a:t>$1.00 in 1980, adjusted for inflation</a:t>
            </a:r>
          </a:p>
        </c:rich>
      </c:tx>
      <c:layout>
        <c:manualLayout>
          <c:xMode val="edge"/>
          <c:yMode val="edge"/>
          <c:x val="0.2360214185771177"/>
          <c:y val="5.6338528011782296E-2"/>
        </c:manualLayout>
      </c:layout>
      <c:overlay val="0"/>
      <c:spPr>
        <a:noFill/>
        <a:ln>
          <a:noFill/>
        </a:ln>
        <a:effectLst/>
      </c:spPr>
      <c:txPr>
        <a:bodyPr rot="0" spcFirstLastPara="1" vertOverflow="ellipsis" vert="horz" wrap="square" anchor="ctr" anchorCtr="1"/>
        <a:lstStyle/>
        <a:p>
          <a:pPr>
            <a:defRPr sz="1862" b="0" i="0" u="none" strike="noStrike" kern="1200" cap="none" spc="20" baseline="0">
              <a:solidFill>
                <a:schemeClr val="dk1">
                  <a:lumMod val="50000"/>
                  <a:lumOff val="50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2225" cap="rnd" cmpd="sng" algn="ctr">
              <a:solidFill>
                <a:schemeClr val="accent1"/>
              </a:solidFill>
              <a:round/>
            </a:ln>
            <a:effectLst/>
          </c:spPr>
          <c:marker>
            <c:symbol val="none"/>
          </c:marker>
          <c:dLbls>
            <c:dLbl>
              <c:idx val="1"/>
              <c:delete val="1"/>
              <c:extLst>
                <c:ext xmlns:c15="http://schemas.microsoft.com/office/drawing/2012/chart" uri="{CE6537A1-D6FC-4f65-9D91-7224C49458BB}"/>
                <c:ext xmlns:c16="http://schemas.microsoft.com/office/drawing/2014/chart" uri="{C3380CC4-5D6E-409C-BE32-E72D297353CC}">
                  <c16:uniqueId val="{00000003-DEC1-42AD-BF0D-0910E5DB7772}"/>
                </c:ext>
              </c:extLst>
            </c:dLbl>
            <c:dLbl>
              <c:idx val="3"/>
              <c:delete val="1"/>
              <c:extLst>
                <c:ext xmlns:c15="http://schemas.microsoft.com/office/drawing/2012/chart" uri="{CE6537A1-D6FC-4f65-9D91-7224C49458BB}"/>
                <c:ext xmlns:c16="http://schemas.microsoft.com/office/drawing/2014/chart" uri="{C3380CC4-5D6E-409C-BE32-E72D297353CC}">
                  <c16:uniqueId val="{0000000E-DEC1-42AD-BF0D-0910E5DB7772}"/>
                </c:ext>
              </c:extLst>
            </c:dLbl>
            <c:dLbl>
              <c:idx val="5"/>
              <c:delete val="1"/>
              <c:extLst>
                <c:ext xmlns:c15="http://schemas.microsoft.com/office/drawing/2012/chart" uri="{CE6537A1-D6FC-4f65-9D91-7224C49458BB}"/>
                <c:ext xmlns:c16="http://schemas.microsoft.com/office/drawing/2014/chart" uri="{C3380CC4-5D6E-409C-BE32-E72D297353CC}">
                  <c16:uniqueId val="{0000000D-DEC1-42AD-BF0D-0910E5DB7772}"/>
                </c:ext>
              </c:extLst>
            </c:dLbl>
            <c:dLbl>
              <c:idx val="7"/>
              <c:delete val="1"/>
              <c:extLst>
                <c:ext xmlns:c15="http://schemas.microsoft.com/office/drawing/2012/chart" uri="{CE6537A1-D6FC-4f65-9D91-7224C49458BB}"/>
                <c:ext xmlns:c16="http://schemas.microsoft.com/office/drawing/2014/chart" uri="{C3380CC4-5D6E-409C-BE32-E72D297353CC}">
                  <c16:uniqueId val="{0000000C-DEC1-42AD-BF0D-0910E5DB7772}"/>
                </c:ext>
              </c:extLst>
            </c:dLbl>
            <c:dLbl>
              <c:idx val="9"/>
              <c:delete val="1"/>
              <c:extLst>
                <c:ext xmlns:c15="http://schemas.microsoft.com/office/drawing/2012/chart" uri="{CE6537A1-D6FC-4f65-9D91-7224C49458BB}"/>
                <c:ext xmlns:c16="http://schemas.microsoft.com/office/drawing/2014/chart" uri="{C3380CC4-5D6E-409C-BE32-E72D297353CC}">
                  <c16:uniqueId val="{0000000B-DEC1-42AD-BF0D-0910E5DB7772}"/>
                </c:ext>
              </c:extLst>
            </c:dLbl>
            <c:dLbl>
              <c:idx val="11"/>
              <c:delete val="1"/>
              <c:extLst>
                <c:ext xmlns:c15="http://schemas.microsoft.com/office/drawing/2012/chart" uri="{CE6537A1-D6FC-4f65-9D91-7224C49458BB}"/>
                <c:ext xmlns:c16="http://schemas.microsoft.com/office/drawing/2014/chart" uri="{C3380CC4-5D6E-409C-BE32-E72D297353CC}">
                  <c16:uniqueId val="{0000000A-DEC1-42AD-BF0D-0910E5DB7772}"/>
                </c:ext>
              </c:extLst>
            </c:dLbl>
            <c:dLbl>
              <c:idx val="13"/>
              <c:delete val="1"/>
              <c:extLst>
                <c:ext xmlns:c15="http://schemas.microsoft.com/office/drawing/2012/chart" uri="{CE6537A1-D6FC-4f65-9D91-7224C49458BB}"/>
                <c:ext xmlns:c16="http://schemas.microsoft.com/office/drawing/2014/chart" uri="{C3380CC4-5D6E-409C-BE32-E72D297353CC}">
                  <c16:uniqueId val="{00000009-DEC1-42AD-BF0D-0910E5DB7772}"/>
                </c:ext>
              </c:extLst>
            </c:dLbl>
            <c:dLbl>
              <c:idx val="15"/>
              <c:delete val="1"/>
              <c:extLst>
                <c:ext xmlns:c15="http://schemas.microsoft.com/office/drawing/2012/chart" uri="{CE6537A1-D6FC-4f65-9D91-7224C49458BB}"/>
                <c:ext xmlns:c16="http://schemas.microsoft.com/office/drawing/2014/chart" uri="{C3380CC4-5D6E-409C-BE32-E72D297353CC}">
                  <c16:uniqueId val="{00000008-DEC1-42AD-BF0D-0910E5DB7772}"/>
                </c:ext>
              </c:extLst>
            </c:dLbl>
            <c:dLbl>
              <c:idx val="17"/>
              <c:delete val="1"/>
              <c:extLst>
                <c:ext xmlns:c15="http://schemas.microsoft.com/office/drawing/2012/chart" uri="{CE6537A1-D6FC-4f65-9D91-7224C49458BB}"/>
                <c:ext xmlns:c16="http://schemas.microsoft.com/office/drawing/2014/chart" uri="{C3380CC4-5D6E-409C-BE32-E72D297353CC}">
                  <c16:uniqueId val="{00000007-DEC1-42AD-BF0D-0910E5DB7772}"/>
                </c:ext>
              </c:extLst>
            </c:dLbl>
            <c:dLbl>
              <c:idx val="19"/>
              <c:delete val="1"/>
              <c:extLst>
                <c:ext xmlns:c15="http://schemas.microsoft.com/office/drawing/2012/chart" uri="{CE6537A1-D6FC-4f65-9D91-7224C49458BB}"/>
                <c:ext xmlns:c16="http://schemas.microsoft.com/office/drawing/2014/chart" uri="{C3380CC4-5D6E-409C-BE32-E72D297353CC}">
                  <c16:uniqueId val="{00000006-DEC1-42AD-BF0D-0910E5DB7772}"/>
                </c:ext>
              </c:extLst>
            </c:dLbl>
            <c:dLbl>
              <c:idx val="20"/>
              <c:layout>
                <c:manualLayout>
                  <c:x val="-4.2187500000000114E-2"/>
                  <c:y val="-3.35272494139241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DEC1-42AD-BF0D-0910E5DB7772}"/>
                </c:ext>
              </c:extLst>
            </c:dLbl>
            <c:dLbl>
              <c:idx val="21"/>
              <c:delete val="1"/>
              <c:extLst>
                <c:ext xmlns:c15="http://schemas.microsoft.com/office/drawing/2012/chart" uri="{CE6537A1-D6FC-4f65-9D91-7224C49458BB}"/>
                <c:ext xmlns:c16="http://schemas.microsoft.com/office/drawing/2014/chart" uri="{C3380CC4-5D6E-409C-BE32-E72D297353CC}">
                  <c16:uniqueId val="{00000005-DEC1-42AD-BF0D-0910E5DB7772}"/>
                </c:ext>
              </c:extLst>
            </c:dLbl>
            <c:dLbl>
              <c:idx val="22"/>
              <c:layout>
                <c:manualLayout>
                  <c:x val="-5.4101044625295379E-2"/>
                  <c:y val="1.76719900859072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DEC1-42AD-BF0D-0910E5DB777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65000"/>
                        <a:lumOff val="3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Sheet1!$A$2:$A$24</c:f>
              <c:numCache>
                <c:formatCode>General</c:formatCode>
                <c:ptCount val="23"/>
                <c:pt idx="0">
                  <c:v>1980</c:v>
                </c:pt>
                <c:pt idx="1">
                  <c:v>1982</c:v>
                </c:pt>
                <c:pt idx="2">
                  <c:v>1984</c:v>
                </c:pt>
                <c:pt idx="3">
                  <c:v>1986</c:v>
                </c:pt>
                <c:pt idx="4">
                  <c:v>1988</c:v>
                </c:pt>
                <c:pt idx="5">
                  <c:v>1990</c:v>
                </c:pt>
                <c:pt idx="6">
                  <c:v>1992</c:v>
                </c:pt>
                <c:pt idx="7">
                  <c:v>1994</c:v>
                </c:pt>
                <c:pt idx="8">
                  <c:v>1996</c:v>
                </c:pt>
                <c:pt idx="9">
                  <c:v>1998</c:v>
                </c:pt>
                <c:pt idx="10">
                  <c:v>2000</c:v>
                </c:pt>
                <c:pt idx="11">
                  <c:v>2002</c:v>
                </c:pt>
                <c:pt idx="12">
                  <c:v>2004</c:v>
                </c:pt>
                <c:pt idx="13">
                  <c:v>2006</c:v>
                </c:pt>
                <c:pt idx="14">
                  <c:v>2008</c:v>
                </c:pt>
                <c:pt idx="15">
                  <c:v>2010</c:v>
                </c:pt>
                <c:pt idx="16">
                  <c:v>2012</c:v>
                </c:pt>
                <c:pt idx="17">
                  <c:v>2014</c:v>
                </c:pt>
                <c:pt idx="18">
                  <c:v>2016</c:v>
                </c:pt>
                <c:pt idx="19">
                  <c:v>2018</c:v>
                </c:pt>
                <c:pt idx="20">
                  <c:v>2020</c:v>
                </c:pt>
                <c:pt idx="21">
                  <c:v>2022</c:v>
                </c:pt>
                <c:pt idx="22">
                  <c:v>2024</c:v>
                </c:pt>
              </c:numCache>
            </c:numRef>
          </c:cat>
          <c:val>
            <c:numRef>
              <c:f>Sheet1!$B$2:$B$24</c:f>
              <c:numCache>
                <c:formatCode>"$"#,##0.00</c:formatCode>
                <c:ptCount val="23"/>
                <c:pt idx="0">
                  <c:v>1</c:v>
                </c:pt>
                <c:pt idx="1">
                  <c:v>1.21</c:v>
                </c:pt>
                <c:pt idx="2">
                  <c:v>1.31</c:v>
                </c:pt>
                <c:pt idx="3">
                  <c:v>1.41</c:v>
                </c:pt>
                <c:pt idx="4">
                  <c:v>1.49</c:v>
                </c:pt>
                <c:pt idx="5">
                  <c:v>1.64</c:v>
                </c:pt>
                <c:pt idx="6">
                  <c:v>1.78</c:v>
                </c:pt>
                <c:pt idx="7">
                  <c:v>1.88</c:v>
                </c:pt>
                <c:pt idx="8">
                  <c:v>1.98</c:v>
                </c:pt>
                <c:pt idx="9">
                  <c:v>2.08</c:v>
                </c:pt>
                <c:pt idx="10">
                  <c:v>2.17</c:v>
                </c:pt>
                <c:pt idx="11">
                  <c:v>2.2799999999999998</c:v>
                </c:pt>
                <c:pt idx="12">
                  <c:v>2.38</c:v>
                </c:pt>
                <c:pt idx="13">
                  <c:v>2.5499999999999998</c:v>
                </c:pt>
                <c:pt idx="14">
                  <c:v>2.71</c:v>
                </c:pt>
                <c:pt idx="15">
                  <c:v>2.79</c:v>
                </c:pt>
                <c:pt idx="16">
                  <c:v>2.91</c:v>
                </c:pt>
                <c:pt idx="17">
                  <c:v>3.01</c:v>
                </c:pt>
                <c:pt idx="18">
                  <c:v>3.05</c:v>
                </c:pt>
                <c:pt idx="19">
                  <c:v>3.19</c:v>
                </c:pt>
                <c:pt idx="20">
                  <c:v>3.32</c:v>
                </c:pt>
                <c:pt idx="21">
                  <c:v>3.61</c:v>
                </c:pt>
                <c:pt idx="22">
                  <c:v>3.96</c:v>
                </c:pt>
              </c:numCache>
            </c:numRef>
          </c:val>
          <c:smooth val="0"/>
          <c:extLst>
            <c:ext xmlns:c16="http://schemas.microsoft.com/office/drawing/2014/chart" uri="{C3380CC4-5D6E-409C-BE32-E72D297353CC}">
              <c16:uniqueId val="{00000000-DEC1-42AD-BF0D-0910E5DB7772}"/>
            </c:ext>
          </c:extLst>
        </c:ser>
        <c:dLbls>
          <c:dLblPos val="t"/>
          <c:showLegendKey val="0"/>
          <c:showVal val="1"/>
          <c:showCatName val="0"/>
          <c:showSerName val="0"/>
          <c:showPercent val="0"/>
          <c:showBubbleSize val="0"/>
        </c:dLbls>
        <c:dropLines>
          <c:spPr>
            <a:ln w="9525" cap="flat" cmpd="sng" algn="ctr">
              <a:solidFill>
                <a:schemeClr val="dk1">
                  <a:lumMod val="35000"/>
                  <a:lumOff val="65000"/>
                  <a:alpha val="33000"/>
                </a:schemeClr>
              </a:solidFill>
              <a:round/>
            </a:ln>
            <a:effectLst/>
          </c:spPr>
        </c:dropLines>
        <c:smooth val="0"/>
        <c:axId val="1736326911"/>
        <c:axId val="1736325951"/>
      </c:lineChart>
      <c:catAx>
        <c:axId val="1736326911"/>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en-US"/>
          </a:p>
        </c:txPr>
        <c:crossAx val="1736325951"/>
        <c:crosses val="autoZero"/>
        <c:auto val="1"/>
        <c:lblAlgn val="ctr"/>
        <c:lblOffset val="100"/>
        <c:noMultiLvlLbl val="0"/>
      </c:catAx>
      <c:valAx>
        <c:axId val="1736325951"/>
        <c:scaling>
          <c:orientation val="minMax"/>
        </c:scaling>
        <c:delete val="0"/>
        <c:axPos val="l"/>
        <c:numFmt formatCode="&quot;$&quot;#,##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dk1">
                    <a:lumMod val="65000"/>
                    <a:lumOff val="35000"/>
                  </a:schemeClr>
                </a:solidFill>
                <a:latin typeface="+mn-lt"/>
                <a:ea typeface="+mn-ea"/>
                <a:cs typeface="+mn-cs"/>
              </a:defRPr>
            </a:pPr>
            <a:endParaRPr lang="en-US"/>
          </a:p>
        </c:txPr>
        <c:crossAx val="1736326911"/>
        <c:crosses val="autoZero"/>
        <c:crossBetween val="between"/>
      </c:valAx>
      <c:spPr>
        <a:gradFill>
          <a:gsLst>
            <a:gs pos="100000">
              <a:schemeClr val="lt1">
                <a:lumMod val="95000"/>
              </a:schemeClr>
            </a:gs>
            <a:gs pos="0">
              <a:schemeClr val="lt1"/>
            </a:gs>
          </a:gsLst>
          <a:lin ang="5400000" scaled="0"/>
        </a:grad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1680732368823487E-2"/>
          <c:y val="3.5195678314027166E-2"/>
          <c:w val="0.81488128197030985"/>
          <c:h val="0.7795322602840149"/>
        </c:manualLayout>
      </c:layout>
      <c:lineChart>
        <c:grouping val="standard"/>
        <c:varyColors val="0"/>
        <c:ser>
          <c:idx val="0"/>
          <c:order val="0"/>
          <c:tx>
            <c:strRef>
              <c:f>Sheet1!$B$1</c:f>
              <c:strCache>
                <c:ptCount val="1"/>
                <c:pt idx="0">
                  <c:v>Investor A</c:v>
                </c:pt>
              </c:strCache>
            </c:strRef>
          </c:tx>
          <c:spPr>
            <a:ln w="57150" cap="rnd">
              <a:solidFill>
                <a:schemeClr val="accent2"/>
              </a:solidFill>
              <a:round/>
            </a:ln>
            <a:effectLst/>
          </c:spPr>
          <c:marker>
            <c:symbol val="none"/>
          </c:marker>
          <c:cat>
            <c:numRef>
              <c:f>Sheet1!$A$2:$A$24</c:f>
              <c:numCache>
                <c:formatCode>General</c:formatCode>
                <c:ptCount val="23"/>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numCache>
            </c:numRef>
          </c:cat>
          <c:val>
            <c:numRef>
              <c:f>Sheet1!$B$2:$B$24</c:f>
              <c:numCache>
                <c:formatCode>"$"#,##0</c:formatCode>
                <c:ptCount val="23"/>
                <c:pt idx="0">
                  <c:v>950000</c:v>
                </c:pt>
                <c:pt idx="1">
                  <c:v>1153955</c:v>
                </c:pt>
                <c:pt idx="2">
                  <c:v>1288543</c:v>
                </c:pt>
                <c:pt idx="3">
                  <c:v>1606038</c:v>
                </c:pt>
                <c:pt idx="4">
                  <c:v>1449546</c:v>
                </c:pt>
                <c:pt idx="5">
                  <c:v>1673084</c:v>
                </c:pt>
                <c:pt idx="6">
                  <c:v>1772993</c:v>
                </c:pt>
                <c:pt idx="7">
                  <c:v>1698557</c:v>
                </c:pt>
                <c:pt idx="8">
                  <c:v>1828684</c:v>
                </c:pt>
                <c:pt idx="9">
                  <c:v>2304736</c:v>
                </c:pt>
                <c:pt idx="10">
                  <c:v>2546605</c:v>
                </c:pt>
                <c:pt idx="11">
                  <c:v>2477393</c:v>
                </c:pt>
                <c:pt idx="12">
                  <c:v>2722716</c:v>
                </c:pt>
                <c:pt idx="13">
                  <c:v>3287766</c:v>
                </c:pt>
                <c:pt idx="14">
                  <c:v>1946676</c:v>
                </c:pt>
                <c:pt idx="15">
                  <c:v>1937495</c:v>
                </c:pt>
                <c:pt idx="16">
                  <c:v>2121146</c:v>
                </c:pt>
                <c:pt idx="17">
                  <c:v>2102138</c:v>
                </c:pt>
                <c:pt idx="18">
                  <c:v>2205999</c:v>
                </c:pt>
                <c:pt idx="19">
                  <c:v>2700266</c:v>
                </c:pt>
                <c:pt idx="20">
                  <c:v>1978909</c:v>
                </c:pt>
                <c:pt idx="21">
                  <c:v>1627844</c:v>
                </c:pt>
                <c:pt idx="22">
                  <c:v>1366976</c:v>
                </c:pt>
              </c:numCache>
            </c:numRef>
          </c:val>
          <c:smooth val="0"/>
          <c:extLst>
            <c:ext xmlns:c16="http://schemas.microsoft.com/office/drawing/2014/chart" uri="{C3380CC4-5D6E-409C-BE32-E72D297353CC}">
              <c16:uniqueId val="{00000000-EE4D-42EC-832F-F086C9E69E8B}"/>
            </c:ext>
          </c:extLst>
        </c:ser>
        <c:ser>
          <c:idx val="1"/>
          <c:order val="1"/>
          <c:tx>
            <c:strRef>
              <c:f>Sheet1!$C$1</c:f>
              <c:strCache>
                <c:ptCount val="1"/>
                <c:pt idx="0">
                  <c:v>Investor B</c:v>
                </c:pt>
              </c:strCache>
            </c:strRef>
          </c:tx>
          <c:spPr>
            <a:ln w="57150" cap="rnd">
              <a:solidFill>
                <a:srgbClr val="E07426"/>
              </a:solidFill>
              <a:round/>
            </a:ln>
            <a:effectLst/>
          </c:spPr>
          <c:marker>
            <c:symbol val="none"/>
          </c:marker>
          <c:cat>
            <c:numRef>
              <c:f>Sheet1!$A$2:$A$24</c:f>
              <c:numCache>
                <c:formatCode>General</c:formatCode>
                <c:ptCount val="23"/>
                <c:pt idx="0">
                  <c:v>65</c:v>
                </c:pt>
                <c:pt idx="1">
                  <c:v>66</c:v>
                </c:pt>
                <c:pt idx="2">
                  <c:v>67</c:v>
                </c:pt>
                <c:pt idx="3">
                  <c:v>68</c:v>
                </c:pt>
                <c:pt idx="4">
                  <c:v>69</c:v>
                </c:pt>
                <c:pt idx="5">
                  <c:v>70</c:v>
                </c:pt>
                <c:pt idx="6">
                  <c:v>71</c:v>
                </c:pt>
                <c:pt idx="7">
                  <c:v>72</c:v>
                </c:pt>
                <c:pt idx="8">
                  <c:v>73</c:v>
                </c:pt>
                <c:pt idx="9">
                  <c:v>74</c:v>
                </c:pt>
                <c:pt idx="10">
                  <c:v>75</c:v>
                </c:pt>
                <c:pt idx="11">
                  <c:v>76</c:v>
                </c:pt>
                <c:pt idx="12">
                  <c:v>77</c:v>
                </c:pt>
                <c:pt idx="13">
                  <c:v>78</c:v>
                </c:pt>
                <c:pt idx="14">
                  <c:v>79</c:v>
                </c:pt>
                <c:pt idx="15">
                  <c:v>80</c:v>
                </c:pt>
                <c:pt idx="16">
                  <c:v>81</c:v>
                </c:pt>
                <c:pt idx="17">
                  <c:v>82</c:v>
                </c:pt>
                <c:pt idx="18">
                  <c:v>83</c:v>
                </c:pt>
                <c:pt idx="19">
                  <c:v>84</c:v>
                </c:pt>
                <c:pt idx="20">
                  <c:v>85</c:v>
                </c:pt>
                <c:pt idx="21">
                  <c:v>86</c:v>
                </c:pt>
                <c:pt idx="22">
                  <c:v>87</c:v>
                </c:pt>
              </c:numCache>
            </c:numRef>
          </c:cat>
          <c:val>
            <c:numRef>
              <c:f>Sheet1!$C$2:$C$24</c:f>
              <c:numCache>
                <c:formatCode>"$"#,##0</c:formatCode>
                <c:ptCount val="23"/>
                <c:pt idx="0">
                  <c:v>950000</c:v>
                </c:pt>
                <c:pt idx="1">
                  <c:v>802170</c:v>
                </c:pt>
                <c:pt idx="2">
                  <c:v>644533</c:v>
                </c:pt>
                <c:pt idx="3">
                  <c:v>439261</c:v>
                </c:pt>
                <c:pt idx="4">
                  <c:v>498862</c:v>
                </c:pt>
                <c:pt idx="5">
                  <c:v>485746</c:v>
                </c:pt>
                <c:pt idx="6">
                  <c:v>440616</c:v>
                </c:pt>
                <c:pt idx="7">
                  <c:v>439135</c:v>
                </c:pt>
                <c:pt idx="8">
                  <c:v>391297</c:v>
                </c:pt>
                <c:pt idx="9">
                  <c:v>175448</c:v>
                </c:pt>
                <c:pt idx="10">
                  <c:v>149395</c:v>
                </c:pt>
                <c:pt idx="11">
                  <c:v>99276</c:v>
                </c:pt>
                <c:pt idx="12">
                  <c:v>27988</c:v>
                </c:pt>
                <c:pt idx="13">
                  <c:v>0</c:v>
                </c:pt>
                <c:pt idx="14">
                  <c:v>0</c:v>
                </c:pt>
                <c:pt idx="15">
                  <c:v>0</c:v>
                </c:pt>
                <c:pt idx="16">
                  <c:v>0</c:v>
                </c:pt>
                <c:pt idx="17">
                  <c:v>0</c:v>
                </c:pt>
                <c:pt idx="18">
                  <c:v>0</c:v>
                </c:pt>
                <c:pt idx="19">
                  <c:v>0</c:v>
                </c:pt>
                <c:pt idx="20">
                  <c:v>0</c:v>
                </c:pt>
                <c:pt idx="21">
                  <c:v>0</c:v>
                </c:pt>
                <c:pt idx="22">
                  <c:v>0</c:v>
                </c:pt>
              </c:numCache>
            </c:numRef>
          </c:val>
          <c:smooth val="0"/>
          <c:extLst>
            <c:ext xmlns:c16="http://schemas.microsoft.com/office/drawing/2014/chart" uri="{C3380CC4-5D6E-409C-BE32-E72D297353CC}">
              <c16:uniqueId val="{00000001-EE4D-42EC-832F-F086C9E69E8B}"/>
            </c:ext>
          </c:extLst>
        </c:ser>
        <c:dLbls>
          <c:showLegendKey val="0"/>
          <c:showVal val="0"/>
          <c:showCatName val="0"/>
          <c:showSerName val="0"/>
          <c:showPercent val="0"/>
          <c:showBubbleSize val="0"/>
        </c:dLbls>
        <c:smooth val="0"/>
        <c:axId val="1017068063"/>
        <c:axId val="1017062783"/>
      </c:lineChart>
      <c:catAx>
        <c:axId val="1017068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17062783"/>
        <c:crosses val="autoZero"/>
        <c:auto val="1"/>
        <c:lblAlgn val="ctr"/>
        <c:lblOffset val="100"/>
        <c:noMultiLvlLbl val="0"/>
      </c:catAx>
      <c:valAx>
        <c:axId val="1017062783"/>
        <c:scaling>
          <c:orientation val="minMax"/>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170680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dirty="0"/>
              <a:t>Contract  Value: $100,000</a:t>
            </a:r>
          </a:p>
        </c:rich>
      </c:tx>
      <c:layout>
        <c:manualLayout>
          <c:xMode val="edge"/>
          <c:yMode val="edge"/>
          <c:x val="0.28762205791564666"/>
          <c:y val="6.1545995760893972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Contract  Value: $1000,000</c:v>
                </c:pt>
              </c:strCache>
            </c:strRef>
          </c:tx>
          <c:spPr>
            <a:solidFill>
              <a:schemeClr val="accent1">
                <a:alpha val="85000"/>
              </a:schemeClr>
            </a:solidFill>
            <a:ln w="9525" cap="flat" cmpd="sng" algn="ctr">
              <a:solidFill>
                <a:schemeClr val="lt1">
                  <a:alpha val="50000"/>
                </a:schemeClr>
              </a:solidFill>
              <a:round/>
            </a:ln>
            <a:effectLst/>
          </c:spPr>
          <c:invertIfNegative val="0"/>
          <c:dPt>
            <c:idx val="0"/>
            <c:invertIfNegative val="0"/>
            <c:bubble3D val="0"/>
            <c:extLst>
              <c:ext xmlns:c16="http://schemas.microsoft.com/office/drawing/2014/chart" uri="{C3380CC4-5D6E-409C-BE32-E72D297353CC}">
                <c16:uniqueId val="{00000001-C60F-45B2-A145-6CBA08230BBE}"/>
              </c:ext>
            </c:extLst>
          </c:dPt>
          <c:dPt>
            <c:idx val="1"/>
            <c:invertIfNegative val="0"/>
            <c:bubble3D val="0"/>
            <c:extLst>
              <c:ext xmlns:c16="http://schemas.microsoft.com/office/drawing/2014/chart" uri="{C3380CC4-5D6E-409C-BE32-E72D297353CC}">
                <c16:uniqueId val="{00000003-C60F-45B2-A145-6CBA08230BBE}"/>
              </c:ext>
            </c:extLst>
          </c:dPt>
          <c:dPt>
            <c:idx val="2"/>
            <c:invertIfNegative val="0"/>
            <c:bubble3D val="0"/>
            <c:extLst>
              <c:ext xmlns:c16="http://schemas.microsoft.com/office/drawing/2014/chart" uri="{C3380CC4-5D6E-409C-BE32-E72D297353CC}">
                <c16:uniqueId val="{00000005-C60F-45B2-A145-6CBA08230BBE}"/>
              </c:ext>
            </c:extLst>
          </c:dPt>
          <c:dPt>
            <c:idx val="3"/>
            <c:invertIfNegative val="0"/>
            <c:bubble3D val="0"/>
            <c:extLst>
              <c:ext xmlns:c16="http://schemas.microsoft.com/office/drawing/2014/chart" uri="{C3380CC4-5D6E-409C-BE32-E72D297353CC}">
                <c16:uniqueId val="{00000007-C60F-45B2-A145-6CBA08230BBE}"/>
              </c:ext>
            </c:extLst>
          </c:dPt>
          <c:dPt>
            <c:idx val="4"/>
            <c:invertIfNegative val="0"/>
            <c:bubble3D val="0"/>
            <c:extLst>
              <c:ext xmlns:c16="http://schemas.microsoft.com/office/drawing/2014/chart" uri="{C3380CC4-5D6E-409C-BE32-E72D297353CC}">
                <c16:uniqueId val="{00000009-C60F-45B2-A145-6CBA08230BBE}"/>
              </c:ext>
            </c:extLst>
          </c:dPt>
          <c:dLbls>
            <c:numFmt formatCode="_(&quot;$&quot;* #,##0_);_(&quot;$&quot;* \(#,##0\);_(&quot;$&quot;* &quot;-&quot;_);_(@_)" sourceLinked="0"/>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Year  1</c:v>
                </c:pt>
                <c:pt idx="1">
                  <c:v>Year 2</c:v>
                </c:pt>
                <c:pt idx="2">
                  <c:v>Year  3</c:v>
                </c:pt>
                <c:pt idx="3">
                  <c:v>Year  4</c:v>
                </c:pt>
                <c:pt idx="4">
                  <c:v>Year  5</c:v>
                </c:pt>
              </c:strCache>
            </c:strRef>
          </c:cat>
          <c:val>
            <c:numRef>
              <c:f>Sheet1!$B$2:$B$6</c:f>
              <c:numCache>
                <c:formatCode>General</c:formatCode>
                <c:ptCount val="5"/>
                <c:pt idx="0">
                  <c:v>105000</c:v>
                </c:pt>
                <c:pt idx="1">
                  <c:v>110250</c:v>
                </c:pt>
                <c:pt idx="2">
                  <c:v>115762</c:v>
                </c:pt>
                <c:pt idx="3">
                  <c:v>121550</c:v>
                </c:pt>
                <c:pt idx="4">
                  <c:v>127628</c:v>
                </c:pt>
              </c:numCache>
            </c:numRef>
          </c:val>
          <c:extLst>
            <c:ext xmlns:c16="http://schemas.microsoft.com/office/drawing/2014/chart" uri="{C3380CC4-5D6E-409C-BE32-E72D297353CC}">
              <c16:uniqueId val="{0000000A-C60F-45B2-A145-6CBA08230BBE}"/>
            </c:ext>
          </c:extLst>
        </c:ser>
        <c:dLbls>
          <c:dLblPos val="inEnd"/>
          <c:showLegendKey val="0"/>
          <c:showVal val="1"/>
          <c:showCatName val="0"/>
          <c:showSerName val="0"/>
          <c:showPercent val="0"/>
          <c:showBubbleSize val="0"/>
        </c:dLbls>
        <c:gapWidth val="65"/>
        <c:axId val="76122992"/>
        <c:axId val="76124704"/>
      </c:barChart>
      <c:catAx>
        <c:axId val="76122992"/>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76124704"/>
        <c:crosses val="autoZero"/>
        <c:auto val="1"/>
        <c:lblAlgn val="ctr"/>
        <c:lblOffset val="100"/>
        <c:noMultiLvlLbl val="0"/>
      </c:catAx>
      <c:valAx>
        <c:axId val="7612470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761229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102609006391928E-2"/>
          <c:y val="4.6978256979518886E-2"/>
          <c:w val="0.91349751643027755"/>
          <c:h val="0.91363533869194336"/>
        </c:manualLayout>
      </c:layout>
      <c:lineChart>
        <c:grouping val="standard"/>
        <c:varyColors val="0"/>
        <c:ser>
          <c:idx val="0"/>
          <c:order val="0"/>
          <c:tx>
            <c:strRef>
              <c:f>Sheet1!$B$1</c:f>
              <c:strCache>
                <c:ptCount val="1"/>
                <c:pt idx="0">
                  <c:v>Index Returns</c:v>
                </c:pt>
              </c:strCache>
            </c:strRef>
          </c:tx>
          <c:spPr>
            <a:ln w="38100" cap="rnd">
              <a:solidFill>
                <a:schemeClr val="bg2">
                  <a:lumMod val="90000"/>
                </a:schemeClr>
              </a:solidFill>
              <a:round/>
            </a:ln>
            <a:effectLst/>
          </c:spPr>
          <c:marker>
            <c:symbol val="circle"/>
            <c:size val="12"/>
            <c:spPr>
              <a:solidFill>
                <a:schemeClr val="bg2">
                  <a:lumMod val="90000"/>
                </a:schemeClr>
              </a:solidFill>
              <a:ln w="9525">
                <a:noFill/>
              </a:ln>
              <a:effectLst/>
            </c:spPr>
          </c:marker>
          <c:dLbls>
            <c:dLbl>
              <c:idx val="1"/>
              <c:layout>
                <c:manualLayout>
                  <c:x val="-3.8208566955284032E-2"/>
                  <c:y val="5.81785945915461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E13-4243-9494-9620C9A3FC3E}"/>
                </c:ext>
              </c:extLst>
            </c:dLbl>
            <c:dLbl>
              <c:idx val="9"/>
              <c:layout>
                <c:manualLayout>
                  <c:x val="-2.8884340591624022E-2"/>
                  <c:y val="5.8178594591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13-4243-9494-9620C9A3FC3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numCache>
            </c:numRef>
          </c:cat>
          <c:val>
            <c:numRef>
              <c:f>Sheet1!$B$2:$B$11</c:f>
              <c:numCache>
                <c:formatCode>"$"#,##0</c:formatCode>
                <c:ptCount val="10"/>
                <c:pt idx="0">
                  <c:v>100000</c:v>
                </c:pt>
                <c:pt idx="1">
                  <c:v>93820</c:v>
                </c:pt>
                <c:pt idx="2">
                  <c:v>82242</c:v>
                </c:pt>
                <c:pt idx="3">
                  <c:v>65316</c:v>
                </c:pt>
                <c:pt idx="4">
                  <c:v>80822</c:v>
                </c:pt>
                <c:pt idx="5">
                  <c:v>89090</c:v>
                </c:pt>
                <c:pt idx="6">
                  <c:v>95477</c:v>
                </c:pt>
                <c:pt idx="7">
                  <c:v>108501</c:v>
                </c:pt>
                <c:pt idx="8">
                  <c:v>113220</c:v>
                </c:pt>
                <c:pt idx="9">
                  <c:v>74396</c:v>
                </c:pt>
              </c:numCache>
            </c:numRef>
          </c:val>
          <c:smooth val="0"/>
          <c:extLst>
            <c:ext xmlns:c16="http://schemas.microsoft.com/office/drawing/2014/chart" uri="{C3380CC4-5D6E-409C-BE32-E72D297353CC}">
              <c16:uniqueId val="{00000000-AE13-4243-9494-9620C9A3FC3E}"/>
            </c:ext>
          </c:extLst>
        </c:ser>
        <c:ser>
          <c:idx val="1"/>
          <c:order val="1"/>
          <c:tx>
            <c:strRef>
              <c:f>Sheet1!$C$1</c:f>
              <c:strCache>
                <c:ptCount val="1"/>
                <c:pt idx="0">
                  <c:v>Fixed Indexed Annuity</c:v>
                </c:pt>
              </c:strCache>
            </c:strRef>
          </c:tx>
          <c:spPr>
            <a:ln w="38100" cap="rnd">
              <a:solidFill>
                <a:srgbClr val="784790"/>
              </a:solidFill>
              <a:round/>
            </a:ln>
            <a:effectLst/>
          </c:spPr>
          <c:marker>
            <c:symbol val="circle"/>
            <c:size val="12"/>
            <c:spPr>
              <a:solidFill>
                <a:srgbClr val="784790"/>
              </a:solidFill>
              <a:ln w="9525" cap="flat">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7030A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numCache>
            </c:numRef>
          </c:cat>
          <c:val>
            <c:numRef>
              <c:f>Sheet1!$C$2:$C$11</c:f>
              <c:numCache>
                <c:formatCode>"$"#,##0</c:formatCode>
                <c:ptCount val="10"/>
                <c:pt idx="0">
                  <c:v>100000</c:v>
                </c:pt>
                <c:pt idx="1">
                  <c:v>100000</c:v>
                </c:pt>
                <c:pt idx="2">
                  <c:v>100000</c:v>
                </c:pt>
                <c:pt idx="3">
                  <c:v>100000</c:v>
                </c:pt>
                <c:pt idx="4">
                  <c:v>107000</c:v>
                </c:pt>
                <c:pt idx="5">
                  <c:v>114490</c:v>
                </c:pt>
                <c:pt idx="6">
                  <c:v>122504</c:v>
                </c:pt>
                <c:pt idx="7">
                  <c:v>131079</c:v>
                </c:pt>
                <c:pt idx="8">
                  <c:v>136781</c:v>
                </c:pt>
                <c:pt idx="9">
                  <c:v>136781</c:v>
                </c:pt>
              </c:numCache>
            </c:numRef>
          </c:val>
          <c:smooth val="0"/>
          <c:extLst>
            <c:ext xmlns:c16="http://schemas.microsoft.com/office/drawing/2014/chart" uri="{C3380CC4-5D6E-409C-BE32-E72D297353CC}">
              <c16:uniqueId val="{00000001-AE13-4243-9494-9620C9A3FC3E}"/>
            </c:ext>
          </c:extLst>
        </c:ser>
        <c:dLbls>
          <c:dLblPos val="t"/>
          <c:showLegendKey val="0"/>
          <c:showVal val="1"/>
          <c:showCatName val="0"/>
          <c:showSerName val="0"/>
          <c:showPercent val="0"/>
          <c:showBubbleSize val="0"/>
        </c:dLbls>
        <c:marker val="1"/>
        <c:smooth val="0"/>
        <c:axId val="1621231535"/>
        <c:axId val="1454910143"/>
      </c:lineChart>
      <c:catAx>
        <c:axId val="162123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54910143"/>
        <c:crosses val="autoZero"/>
        <c:auto val="1"/>
        <c:lblAlgn val="ctr"/>
        <c:lblOffset val="100"/>
        <c:noMultiLvlLbl val="0"/>
      </c:catAx>
      <c:valAx>
        <c:axId val="1454910143"/>
        <c:scaling>
          <c:orientation val="minMax"/>
          <c:min val="50000"/>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21231535"/>
        <c:crosses val="autoZero"/>
        <c:crossBetween val="between"/>
        <c:majorUnit val="1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solidFill>
        <a:srgbClr val="784790"/>
      </a:solid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102609006391928E-2"/>
          <c:y val="4.6978256979518886E-2"/>
          <c:w val="0.91349751643027755"/>
          <c:h val="0.91363533869194336"/>
        </c:manualLayout>
      </c:layout>
      <c:lineChart>
        <c:grouping val="standard"/>
        <c:varyColors val="0"/>
        <c:ser>
          <c:idx val="0"/>
          <c:order val="0"/>
          <c:tx>
            <c:strRef>
              <c:f>Sheet1!$B$1</c:f>
              <c:strCache>
                <c:ptCount val="1"/>
                <c:pt idx="0">
                  <c:v>Index Returns</c:v>
                </c:pt>
              </c:strCache>
            </c:strRef>
          </c:tx>
          <c:spPr>
            <a:ln w="38100" cap="rnd">
              <a:solidFill>
                <a:schemeClr val="bg2">
                  <a:lumMod val="90000"/>
                </a:schemeClr>
              </a:solidFill>
              <a:round/>
            </a:ln>
            <a:effectLst/>
          </c:spPr>
          <c:marker>
            <c:symbol val="circle"/>
            <c:size val="12"/>
            <c:spPr>
              <a:solidFill>
                <a:schemeClr val="bg2">
                  <a:lumMod val="90000"/>
                </a:schemeClr>
              </a:solidFill>
              <a:ln w="9525">
                <a:noFill/>
              </a:ln>
              <a:effectLst/>
            </c:spPr>
          </c:marker>
          <c:dLbls>
            <c:dLbl>
              <c:idx val="1"/>
              <c:layout>
                <c:manualLayout>
                  <c:x val="-3.8208566955284032E-2"/>
                  <c:y val="5.81785945915461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E13-4243-9494-9620C9A3FC3E}"/>
                </c:ext>
              </c:extLst>
            </c:dLbl>
            <c:dLbl>
              <c:idx val="9"/>
              <c:layout>
                <c:manualLayout>
                  <c:x val="-2.8884340591624022E-2"/>
                  <c:y val="5.8178594591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E13-4243-9494-9620C9A3FC3E}"/>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numCache>
            </c:numRef>
          </c:cat>
          <c:val>
            <c:numRef>
              <c:f>Sheet1!$B$2:$B$11</c:f>
              <c:numCache>
                <c:formatCode>"$"#,##0</c:formatCode>
                <c:ptCount val="10"/>
                <c:pt idx="0">
                  <c:v>100000</c:v>
                </c:pt>
                <c:pt idx="1">
                  <c:v>93820</c:v>
                </c:pt>
                <c:pt idx="2">
                  <c:v>82242</c:v>
                </c:pt>
                <c:pt idx="3">
                  <c:v>65316</c:v>
                </c:pt>
                <c:pt idx="4">
                  <c:v>80822</c:v>
                </c:pt>
                <c:pt idx="5">
                  <c:v>89090</c:v>
                </c:pt>
                <c:pt idx="6">
                  <c:v>95477</c:v>
                </c:pt>
                <c:pt idx="7">
                  <c:v>108501</c:v>
                </c:pt>
                <c:pt idx="8">
                  <c:v>113220</c:v>
                </c:pt>
                <c:pt idx="9">
                  <c:v>74396</c:v>
                </c:pt>
              </c:numCache>
            </c:numRef>
          </c:val>
          <c:smooth val="0"/>
          <c:extLst>
            <c:ext xmlns:c16="http://schemas.microsoft.com/office/drawing/2014/chart" uri="{C3380CC4-5D6E-409C-BE32-E72D297353CC}">
              <c16:uniqueId val="{00000000-AE13-4243-9494-9620C9A3FC3E}"/>
            </c:ext>
          </c:extLst>
        </c:ser>
        <c:ser>
          <c:idx val="1"/>
          <c:order val="1"/>
          <c:tx>
            <c:strRef>
              <c:f>Sheet1!$C$1</c:f>
              <c:strCache>
                <c:ptCount val="1"/>
                <c:pt idx="0">
                  <c:v>Fixed Indexed Annuity</c:v>
                </c:pt>
              </c:strCache>
            </c:strRef>
          </c:tx>
          <c:spPr>
            <a:ln w="38100" cap="rnd">
              <a:solidFill>
                <a:srgbClr val="784790"/>
              </a:solidFill>
              <a:round/>
            </a:ln>
            <a:effectLst/>
          </c:spPr>
          <c:marker>
            <c:symbol val="circle"/>
            <c:size val="12"/>
            <c:spPr>
              <a:solidFill>
                <a:srgbClr val="784790"/>
              </a:solidFill>
              <a:ln w="9525" cap="flat">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rgbClr val="7030A0"/>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numCache>
            </c:numRef>
          </c:cat>
          <c:val>
            <c:numRef>
              <c:f>Sheet1!$C$2:$C$11</c:f>
              <c:numCache>
                <c:formatCode>"$"#,##0</c:formatCode>
                <c:ptCount val="10"/>
                <c:pt idx="0">
                  <c:v>100000</c:v>
                </c:pt>
                <c:pt idx="1">
                  <c:v>100000</c:v>
                </c:pt>
                <c:pt idx="2">
                  <c:v>100000</c:v>
                </c:pt>
                <c:pt idx="3">
                  <c:v>100000</c:v>
                </c:pt>
                <c:pt idx="4">
                  <c:v>107000</c:v>
                </c:pt>
                <c:pt idx="5">
                  <c:v>114490</c:v>
                </c:pt>
                <c:pt idx="6">
                  <c:v>122504</c:v>
                </c:pt>
                <c:pt idx="7">
                  <c:v>131079</c:v>
                </c:pt>
                <c:pt idx="8">
                  <c:v>136781</c:v>
                </c:pt>
                <c:pt idx="9">
                  <c:v>136781</c:v>
                </c:pt>
              </c:numCache>
            </c:numRef>
          </c:val>
          <c:smooth val="0"/>
          <c:extLst>
            <c:ext xmlns:c16="http://schemas.microsoft.com/office/drawing/2014/chart" uri="{C3380CC4-5D6E-409C-BE32-E72D297353CC}">
              <c16:uniqueId val="{00000001-AE13-4243-9494-9620C9A3FC3E}"/>
            </c:ext>
          </c:extLst>
        </c:ser>
        <c:dLbls>
          <c:dLblPos val="t"/>
          <c:showLegendKey val="0"/>
          <c:showVal val="1"/>
          <c:showCatName val="0"/>
          <c:showSerName val="0"/>
          <c:showPercent val="0"/>
          <c:showBubbleSize val="0"/>
        </c:dLbls>
        <c:marker val="1"/>
        <c:smooth val="0"/>
        <c:axId val="1621231535"/>
        <c:axId val="1454910143"/>
      </c:lineChart>
      <c:catAx>
        <c:axId val="1621231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54910143"/>
        <c:crosses val="autoZero"/>
        <c:auto val="1"/>
        <c:lblAlgn val="ctr"/>
        <c:lblOffset val="100"/>
        <c:noMultiLvlLbl val="0"/>
      </c:catAx>
      <c:valAx>
        <c:axId val="1454910143"/>
        <c:scaling>
          <c:orientation val="minMax"/>
          <c:min val="50000"/>
        </c:scaling>
        <c:delete val="0"/>
        <c:axPos val="l"/>
        <c:majorGridlines>
          <c:spPr>
            <a:ln w="9525" cap="flat" cmpd="sng" algn="ctr">
              <a:solidFill>
                <a:schemeClr val="tx1">
                  <a:lumMod val="15000"/>
                  <a:lumOff val="85000"/>
                </a:schemeClr>
              </a:solidFill>
              <a:round/>
            </a:ln>
            <a:effectLst/>
          </c:spPr>
        </c:majorGridlines>
        <c:numFmt formatCode="&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21231535"/>
        <c:crosses val="autoZero"/>
        <c:crossBetween val="between"/>
        <c:majorUnit val="1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19050">
      <a:solidFill>
        <a:srgbClr val="784790"/>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30">
  <cs:axisTitle>
    <cs:lnRef idx="0"/>
    <cs:fillRef idx="0"/>
    <cs:effectRef idx="0"/>
    <cs:fontRef idx="minor">
      <a:schemeClr val="dk1">
        <a:lumMod val="65000"/>
        <a:lumOff val="35000"/>
      </a:schemeClr>
    </cs:fontRef>
    <cs:defRPr sz="1197" kern="1200" cap="all"/>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b="0" kern="1200" spc="20" baseline="0"/>
  </cs:categoryAxis>
  <cs:chartArea mods="allowNoLineOverride">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0"/>
    <cs:effectRef idx="0"/>
    <cs:fontRef idx="minor">
      <a:schemeClr val="dk1"/>
    </cs:fontRef>
    <cs:spPr>
      <a:ln w="22225" cap="rnd" cmpd="sng" algn="ctr">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dk1">
            <a:lumMod val="65000"/>
            <a:lumOff val="35000"/>
          </a:schemeClr>
        </a:solidFill>
      </a:ln>
    </cs:spPr>
  </cs:downBar>
  <cs:dropLine>
    <cs:lnRef idx="0"/>
    <cs:fillRef idx="0"/>
    <cs:effectRef idx="0"/>
    <cs:fontRef idx="minor">
      <a:schemeClr val="dk1"/>
    </cs:fontRef>
    <cs:spPr>
      <a:ln w="9525" cap="flat" cmpd="sng" algn="ctr">
        <a:solidFill>
          <a:schemeClr val="dk1">
            <a:lumMod val="35000"/>
            <a:lumOff val="65000"/>
            <a:alpha val="33000"/>
          </a:schemeClr>
        </a:solidFill>
        <a:round/>
      </a:ln>
    </cs:spPr>
  </cs:dropLine>
  <cs:errorBar>
    <cs:lnRef idx="0"/>
    <cs:fillRef idx="0"/>
    <cs:effectRef idx="0"/>
    <cs:fontRef idx="minor">
      <a:schemeClr val="dk1"/>
    </cs:fontRef>
    <cs:spPr>
      <a:ln w="9525">
        <a:solidFill>
          <a:schemeClr val="dk1">
            <a:lumMod val="65000"/>
            <a:lumOff val="35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gradFill>
        <a:gsLst>
          <a:gs pos="100000">
            <a:schemeClr val="lt1">
              <a:lumMod val="95000"/>
            </a:schemeClr>
          </a:gs>
          <a:gs pos="0">
            <a:schemeClr val="lt1"/>
          </a:gs>
        </a:gsLst>
        <a:lin ang="5400000" scaled="0"/>
      </a:gradFill>
    </cs:spPr>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35000"/>
            <a:lumOff val="65000"/>
          </a:schemeClr>
        </a:solidFill>
        <a:prstDash val="dash"/>
      </a:ln>
    </cs:spPr>
  </cs:seriesLine>
  <cs:title>
    <cs:lnRef idx="0"/>
    <cs:fillRef idx="0"/>
    <cs:effectRef idx="0"/>
    <cs:fontRef idx="minor">
      <a:schemeClr val="dk1">
        <a:lumMod val="50000"/>
        <a:lumOff val="50000"/>
      </a:schemeClr>
    </cs:fontRef>
    <cs:defRPr sz="1862" kern="1200" cap="none" spc="2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65000"/>
        <a:lumOff val="35000"/>
      </a:schemeClr>
    </cs:fontRef>
    <cs:defRPr sz="1197"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38A6A3-F566-4125-AC07-868F3449830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8BE03595-2D16-4AA7-8F3A-E97AE7868BDF}">
      <dgm:prSet phldrT="[Text]"/>
      <dgm:spPr/>
      <dgm:t>
        <a:bodyPr/>
        <a:lstStyle/>
        <a:p>
          <a:r>
            <a:rPr lang="en-US" dirty="0"/>
            <a:t>Young Professional</a:t>
          </a:r>
        </a:p>
      </dgm:t>
    </dgm:pt>
    <dgm:pt modelId="{343ADFB9-70A1-4640-9824-C76B33C48814}" type="parTrans" cxnId="{D21D2CFC-D41D-466A-B539-32FFB3B1DFA6}">
      <dgm:prSet/>
      <dgm:spPr/>
      <dgm:t>
        <a:bodyPr/>
        <a:lstStyle/>
        <a:p>
          <a:endParaRPr lang="en-US"/>
        </a:p>
      </dgm:t>
    </dgm:pt>
    <dgm:pt modelId="{9BF60999-308A-4C04-9DBB-60EF3E869BA7}" type="sibTrans" cxnId="{D21D2CFC-D41D-466A-B539-32FFB3B1DFA6}">
      <dgm:prSet/>
      <dgm:spPr/>
      <dgm:t>
        <a:bodyPr/>
        <a:lstStyle/>
        <a:p>
          <a:endParaRPr lang="en-US"/>
        </a:p>
      </dgm:t>
    </dgm:pt>
    <dgm:pt modelId="{D7DF07C1-31EE-44EE-9F4F-EF667BA10DCC}">
      <dgm:prSet phldrT="[Text]"/>
      <dgm:spPr/>
      <dgm:t>
        <a:bodyPr/>
        <a:lstStyle/>
        <a:p>
          <a:r>
            <a:rPr lang="en-US" dirty="0"/>
            <a:t>Growing Family</a:t>
          </a:r>
        </a:p>
      </dgm:t>
    </dgm:pt>
    <dgm:pt modelId="{492D538F-9F42-45C5-9E90-2837B8101B71}" type="parTrans" cxnId="{C86AB23C-0F8D-4501-8F8A-9E8E8B58A87F}">
      <dgm:prSet/>
      <dgm:spPr/>
      <dgm:t>
        <a:bodyPr/>
        <a:lstStyle/>
        <a:p>
          <a:endParaRPr lang="en-US"/>
        </a:p>
      </dgm:t>
    </dgm:pt>
    <dgm:pt modelId="{2B8132E7-51FB-4A4A-8556-FB3180431A17}" type="sibTrans" cxnId="{C86AB23C-0F8D-4501-8F8A-9E8E8B58A87F}">
      <dgm:prSet/>
      <dgm:spPr/>
      <dgm:t>
        <a:bodyPr/>
        <a:lstStyle/>
        <a:p>
          <a:endParaRPr lang="en-US"/>
        </a:p>
      </dgm:t>
    </dgm:pt>
    <dgm:pt modelId="{3C3C1790-8943-4D9C-972A-229FDB8879D8}">
      <dgm:prSet phldrT="[Text]"/>
      <dgm:spPr/>
      <dgm:t>
        <a:bodyPr/>
        <a:lstStyle/>
        <a:p>
          <a:r>
            <a:rPr lang="en-US" dirty="0"/>
            <a:t>Business Owner</a:t>
          </a:r>
        </a:p>
      </dgm:t>
    </dgm:pt>
    <dgm:pt modelId="{C0D78611-0B11-4855-8A3B-EC2E8B645117}" type="parTrans" cxnId="{C726B491-DA60-4970-A40E-43EAA4D34016}">
      <dgm:prSet/>
      <dgm:spPr/>
      <dgm:t>
        <a:bodyPr/>
        <a:lstStyle/>
        <a:p>
          <a:endParaRPr lang="en-US"/>
        </a:p>
      </dgm:t>
    </dgm:pt>
    <dgm:pt modelId="{C60554B4-3ACB-4987-97D4-2311E12627B3}" type="sibTrans" cxnId="{C726B491-DA60-4970-A40E-43EAA4D34016}">
      <dgm:prSet/>
      <dgm:spPr/>
      <dgm:t>
        <a:bodyPr/>
        <a:lstStyle/>
        <a:p>
          <a:endParaRPr lang="en-US"/>
        </a:p>
      </dgm:t>
    </dgm:pt>
    <dgm:pt modelId="{135B6378-6F01-435D-8DAA-2CDEA63A4EE8}">
      <dgm:prSet phldrT="[Text]"/>
      <dgm:spPr/>
      <dgm:t>
        <a:bodyPr/>
        <a:lstStyle/>
        <a:p>
          <a:r>
            <a:rPr lang="en-US" dirty="0"/>
            <a:t>Nearing Retirement</a:t>
          </a:r>
        </a:p>
      </dgm:t>
    </dgm:pt>
    <dgm:pt modelId="{52488A82-6ACB-4F7F-9E1C-EF769F4D6C5E}" type="parTrans" cxnId="{91F10351-3F96-4389-B629-425681BC27C9}">
      <dgm:prSet/>
      <dgm:spPr/>
      <dgm:t>
        <a:bodyPr/>
        <a:lstStyle/>
        <a:p>
          <a:endParaRPr lang="en-US"/>
        </a:p>
      </dgm:t>
    </dgm:pt>
    <dgm:pt modelId="{73530FB2-E3F5-4F36-A925-F527278C3C36}" type="sibTrans" cxnId="{91F10351-3F96-4389-B629-425681BC27C9}">
      <dgm:prSet/>
      <dgm:spPr/>
      <dgm:t>
        <a:bodyPr/>
        <a:lstStyle/>
        <a:p>
          <a:endParaRPr lang="en-US"/>
        </a:p>
      </dgm:t>
    </dgm:pt>
    <dgm:pt modelId="{44976380-8705-4DCC-9F0F-7D5DBD67691D}">
      <dgm:prSet phldrT="[Text]"/>
      <dgm:spPr/>
      <dgm:t>
        <a:bodyPr/>
        <a:lstStyle/>
        <a:p>
          <a:r>
            <a:rPr lang="en-US" dirty="0"/>
            <a:t>Retiree</a:t>
          </a:r>
        </a:p>
      </dgm:t>
    </dgm:pt>
    <dgm:pt modelId="{31D38B01-6C51-4AFF-8AE4-1C87D3A37F72}" type="parTrans" cxnId="{1F666CFF-357B-4E5A-9151-A5294D8E85B6}">
      <dgm:prSet/>
      <dgm:spPr/>
      <dgm:t>
        <a:bodyPr/>
        <a:lstStyle/>
        <a:p>
          <a:endParaRPr lang="en-US"/>
        </a:p>
      </dgm:t>
    </dgm:pt>
    <dgm:pt modelId="{6DC30723-6101-4D12-ACE7-9A2E3B9158C3}" type="sibTrans" cxnId="{1F666CFF-357B-4E5A-9151-A5294D8E85B6}">
      <dgm:prSet/>
      <dgm:spPr/>
      <dgm:t>
        <a:bodyPr/>
        <a:lstStyle/>
        <a:p>
          <a:endParaRPr lang="en-US"/>
        </a:p>
      </dgm:t>
    </dgm:pt>
    <dgm:pt modelId="{1590E52D-6B8B-4A7A-B5FD-198D331B92FF}" type="pres">
      <dgm:prSet presAssocID="{D038A6A3-F566-4125-AC07-868F3449830B}" presName="cycle" presStyleCnt="0">
        <dgm:presLayoutVars>
          <dgm:dir/>
          <dgm:resizeHandles val="exact"/>
        </dgm:presLayoutVars>
      </dgm:prSet>
      <dgm:spPr/>
    </dgm:pt>
    <dgm:pt modelId="{8B6876C9-1D92-49E5-89B0-0CAC1AFAC56E}" type="pres">
      <dgm:prSet presAssocID="{8BE03595-2D16-4AA7-8F3A-E97AE7868BDF}" presName="node" presStyleLbl="node1" presStyleIdx="0" presStyleCnt="5">
        <dgm:presLayoutVars>
          <dgm:bulletEnabled val="1"/>
        </dgm:presLayoutVars>
      </dgm:prSet>
      <dgm:spPr/>
    </dgm:pt>
    <dgm:pt modelId="{6B8DF8F7-BB11-4318-B5D8-7A1E6D449BF9}" type="pres">
      <dgm:prSet presAssocID="{8BE03595-2D16-4AA7-8F3A-E97AE7868BDF}" presName="spNode" presStyleCnt="0"/>
      <dgm:spPr/>
    </dgm:pt>
    <dgm:pt modelId="{F75FA7B3-5769-4425-BB5A-5E92CA55FBDF}" type="pres">
      <dgm:prSet presAssocID="{9BF60999-308A-4C04-9DBB-60EF3E869BA7}" presName="sibTrans" presStyleLbl="sibTrans1D1" presStyleIdx="0" presStyleCnt="5"/>
      <dgm:spPr/>
    </dgm:pt>
    <dgm:pt modelId="{2E35BCCD-7282-4D02-AC32-C0FC77861540}" type="pres">
      <dgm:prSet presAssocID="{D7DF07C1-31EE-44EE-9F4F-EF667BA10DCC}" presName="node" presStyleLbl="node1" presStyleIdx="1" presStyleCnt="5">
        <dgm:presLayoutVars>
          <dgm:bulletEnabled val="1"/>
        </dgm:presLayoutVars>
      </dgm:prSet>
      <dgm:spPr/>
    </dgm:pt>
    <dgm:pt modelId="{ECE9BA71-6808-4327-B51F-CF0D190890D7}" type="pres">
      <dgm:prSet presAssocID="{D7DF07C1-31EE-44EE-9F4F-EF667BA10DCC}" presName="spNode" presStyleCnt="0"/>
      <dgm:spPr/>
    </dgm:pt>
    <dgm:pt modelId="{66A0AA8B-6857-4538-8BA6-D0386BC67705}" type="pres">
      <dgm:prSet presAssocID="{2B8132E7-51FB-4A4A-8556-FB3180431A17}" presName="sibTrans" presStyleLbl="sibTrans1D1" presStyleIdx="1" presStyleCnt="5"/>
      <dgm:spPr/>
    </dgm:pt>
    <dgm:pt modelId="{BE469346-F738-454D-B47C-8CAD2A4BC45E}" type="pres">
      <dgm:prSet presAssocID="{3C3C1790-8943-4D9C-972A-229FDB8879D8}" presName="node" presStyleLbl="node1" presStyleIdx="2" presStyleCnt="5">
        <dgm:presLayoutVars>
          <dgm:bulletEnabled val="1"/>
        </dgm:presLayoutVars>
      </dgm:prSet>
      <dgm:spPr/>
    </dgm:pt>
    <dgm:pt modelId="{6ECB0D30-A62F-4619-9932-8748CD704D01}" type="pres">
      <dgm:prSet presAssocID="{3C3C1790-8943-4D9C-972A-229FDB8879D8}" presName="spNode" presStyleCnt="0"/>
      <dgm:spPr/>
    </dgm:pt>
    <dgm:pt modelId="{DCD14FE6-C594-4386-829A-ED4F329BAA74}" type="pres">
      <dgm:prSet presAssocID="{C60554B4-3ACB-4987-97D4-2311E12627B3}" presName="sibTrans" presStyleLbl="sibTrans1D1" presStyleIdx="2" presStyleCnt="5"/>
      <dgm:spPr/>
    </dgm:pt>
    <dgm:pt modelId="{34C3DDC5-12B5-471D-91E6-7C49EDA9A349}" type="pres">
      <dgm:prSet presAssocID="{135B6378-6F01-435D-8DAA-2CDEA63A4EE8}" presName="node" presStyleLbl="node1" presStyleIdx="3" presStyleCnt="5">
        <dgm:presLayoutVars>
          <dgm:bulletEnabled val="1"/>
        </dgm:presLayoutVars>
      </dgm:prSet>
      <dgm:spPr/>
    </dgm:pt>
    <dgm:pt modelId="{E2E4CEA7-27EB-4B76-AADD-BA48D89A8F78}" type="pres">
      <dgm:prSet presAssocID="{135B6378-6F01-435D-8DAA-2CDEA63A4EE8}" presName="spNode" presStyleCnt="0"/>
      <dgm:spPr/>
    </dgm:pt>
    <dgm:pt modelId="{A20B99BE-85AD-4069-9533-69DC08611362}" type="pres">
      <dgm:prSet presAssocID="{73530FB2-E3F5-4F36-A925-F527278C3C36}" presName="sibTrans" presStyleLbl="sibTrans1D1" presStyleIdx="3" presStyleCnt="5"/>
      <dgm:spPr/>
    </dgm:pt>
    <dgm:pt modelId="{DAA51C29-C9CC-4F67-BBF0-1AE5AD111076}" type="pres">
      <dgm:prSet presAssocID="{44976380-8705-4DCC-9F0F-7D5DBD67691D}" presName="node" presStyleLbl="node1" presStyleIdx="4" presStyleCnt="5">
        <dgm:presLayoutVars>
          <dgm:bulletEnabled val="1"/>
        </dgm:presLayoutVars>
      </dgm:prSet>
      <dgm:spPr/>
    </dgm:pt>
    <dgm:pt modelId="{BD0C497F-437A-4800-A36D-F1C9DF848AAB}" type="pres">
      <dgm:prSet presAssocID="{44976380-8705-4DCC-9F0F-7D5DBD67691D}" presName="spNode" presStyleCnt="0"/>
      <dgm:spPr/>
    </dgm:pt>
    <dgm:pt modelId="{AE9C546F-7B5A-43D7-9727-F2F710578D92}" type="pres">
      <dgm:prSet presAssocID="{6DC30723-6101-4D12-ACE7-9A2E3B9158C3}" presName="sibTrans" presStyleLbl="sibTrans1D1" presStyleIdx="4" presStyleCnt="5"/>
      <dgm:spPr/>
    </dgm:pt>
  </dgm:ptLst>
  <dgm:cxnLst>
    <dgm:cxn modelId="{3A9EED0F-0C93-4D6A-8163-CE116A086E19}" type="presOf" srcId="{9BF60999-308A-4C04-9DBB-60EF3E869BA7}" destId="{F75FA7B3-5769-4425-BB5A-5E92CA55FBDF}" srcOrd="0" destOrd="0" presId="urn:microsoft.com/office/officeart/2005/8/layout/cycle6"/>
    <dgm:cxn modelId="{C86AB23C-0F8D-4501-8F8A-9E8E8B58A87F}" srcId="{D038A6A3-F566-4125-AC07-868F3449830B}" destId="{D7DF07C1-31EE-44EE-9F4F-EF667BA10DCC}" srcOrd="1" destOrd="0" parTransId="{492D538F-9F42-45C5-9E90-2837B8101B71}" sibTransId="{2B8132E7-51FB-4A4A-8556-FB3180431A17}"/>
    <dgm:cxn modelId="{FEA5CA3C-C07E-4E63-92EB-4DE70E511205}" type="presOf" srcId="{D7DF07C1-31EE-44EE-9F4F-EF667BA10DCC}" destId="{2E35BCCD-7282-4D02-AC32-C0FC77861540}" srcOrd="0" destOrd="0" presId="urn:microsoft.com/office/officeart/2005/8/layout/cycle6"/>
    <dgm:cxn modelId="{E24C303D-EF0B-42C6-A6FF-16B9EFB2BF44}" type="presOf" srcId="{135B6378-6F01-435D-8DAA-2CDEA63A4EE8}" destId="{34C3DDC5-12B5-471D-91E6-7C49EDA9A349}" srcOrd="0" destOrd="0" presId="urn:microsoft.com/office/officeart/2005/8/layout/cycle6"/>
    <dgm:cxn modelId="{06AFBE5C-CD72-4775-8824-1A7199C18C53}" type="presOf" srcId="{D038A6A3-F566-4125-AC07-868F3449830B}" destId="{1590E52D-6B8B-4A7A-B5FD-198D331B92FF}" srcOrd="0" destOrd="0" presId="urn:microsoft.com/office/officeart/2005/8/layout/cycle6"/>
    <dgm:cxn modelId="{3F581C60-9CDF-454F-9A57-79D5EAD03D49}" type="presOf" srcId="{2B8132E7-51FB-4A4A-8556-FB3180431A17}" destId="{66A0AA8B-6857-4538-8BA6-D0386BC67705}" srcOrd="0" destOrd="0" presId="urn:microsoft.com/office/officeart/2005/8/layout/cycle6"/>
    <dgm:cxn modelId="{B607E860-03DE-4B1B-81B2-826052EF40E0}" type="presOf" srcId="{44976380-8705-4DCC-9F0F-7D5DBD67691D}" destId="{DAA51C29-C9CC-4F67-BBF0-1AE5AD111076}" srcOrd="0" destOrd="0" presId="urn:microsoft.com/office/officeart/2005/8/layout/cycle6"/>
    <dgm:cxn modelId="{482C5A64-1BA6-40E7-98CC-851A34E596D2}" type="presOf" srcId="{C60554B4-3ACB-4987-97D4-2311E12627B3}" destId="{DCD14FE6-C594-4386-829A-ED4F329BAA74}" srcOrd="0" destOrd="0" presId="urn:microsoft.com/office/officeart/2005/8/layout/cycle6"/>
    <dgm:cxn modelId="{91F10351-3F96-4389-B629-425681BC27C9}" srcId="{D038A6A3-F566-4125-AC07-868F3449830B}" destId="{135B6378-6F01-435D-8DAA-2CDEA63A4EE8}" srcOrd="3" destOrd="0" parTransId="{52488A82-6ACB-4F7F-9E1C-EF769F4D6C5E}" sibTransId="{73530FB2-E3F5-4F36-A925-F527278C3C36}"/>
    <dgm:cxn modelId="{50F15A51-03DF-49E2-BC67-F94ED0EF063B}" type="presOf" srcId="{6DC30723-6101-4D12-ACE7-9A2E3B9158C3}" destId="{AE9C546F-7B5A-43D7-9727-F2F710578D92}" srcOrd="0" destOrd="0" presId="urn:microsoft.com/office/officeart/2005/8/layout/cycle6"/>
    <dgm:cxn modelId="{AECE9C51-851D-413A-BBD7-534E1DB160AF}" type="presOf" srcId="{8BE03595-2D16-4AA7-8F3A-E97AE7868BDF}" destId="{8B6876C9-1D92-49E5-89B0-0CAC1AFAC56E}" srcOrd="0" destOrd="0" presId="urn:microsoft.com/office/officeart/2005/8/layout/cycle6"/>
    <dgm:cxn modelId="{F2BD6E56-2C35-494A-8D82-5B5FFA7BF8D4}" type="presOf" srcId="{3C3C1790-8943-4D9C-972A-229FDB8879D8}" destId="{BE469346-F738-454D-B47C-8CAD2A4BC45E}" srcOrd="0" destOrd="0" presId="urn:microsoft.com/office/officeart/2005/8/layout/cycle6"/>
    <dgm:cxn modelId="{C726B491-DA60-4970-A40E-43EAA4D34016}" srcId="{D038A6A3-F566-4125-AC07-868F3449830B}" destId="{3C3C1790-8943-4D9C-972A-229FDB8879D8}" srcOrd="2" destOrd="0" parTransId="{C0D78611-0B11-4855-8A3B-EC2E8B645117}" sibTransId="{C60554B4-3ACB-4987-97D4-2311E12627B3}"/>
    <dgm:cxn modelId="{0BE92AA1-8E6E-4C3E-9890-C60DDFA8D836}" type="presOf" srcId="{73530FB2-E3F5-4F36-A925-F527278C3C36}" destId="{A20B99BE-85AD-4069-9533-69DC08611362}" srcOrd="0" destOrd="0" presId="urn:microsoft.com/office/officeart/2005/8/layout/cycle6"/>
    <dgm:cxn modelId="{D21D2CFC-D41D-466A-B539-32FFB3B1DFA6}" srcId="{D038A6A3-F566-4125-AC07-868F3449830B}" destId="{8BE03595-2D16-4AA7-8F3A-E97AE7868BDF}" srcOrd="0" destOrd="0" parTransId="{343ADFB9-70A1-4640-9824-C76B33C48814}" sibTransId="{9BF60999-308A-4C04-9DBB-60EF3E869BA7}"/>
    <dgm:cxn modelId="{1F666CFF-357B-4E5A-9151-A5294D8E85B6}" srcId="{D038A6A3-F566-4125-AC07-868F3449830B}" destId="{44976380-8705-4DCC-9F0F-7D5DBD67691D}" srcOrd="4" destOrd="0" parTransId="{31D38B01-6C51-4AFF-8AE4-1C87D3A37F72}" sibTransId="{6DC30723-6101-4D12-ACE7-9A2E3B9158C3}"/>
    <dgm:cxn modelId="{1CAAC971-ACFA-44EB-89E9-0E1F86D401A7}" type="presParOf" srcId="{1590E52D-6B8B-4A7A-B5FD-198D331B92FF}" destId="{8B6876C9-1D92-49E5-89B0-0CAC1AFAC56E}" srcOrd="0" destOrd="0" presId="urn:microsoft.com/office/officeart/2005/8/layout/cycle6"/>
    <dgm:cxn modelId="{202850C2-0F4E-4870-BF79-4273C493EFFA}" type="presParOf" srcId="{1590E52D-6B8B-4A7A-B5FD-198D331B92FF}" destId="{6B8DF8F7-BB11-4318-B5D8-7A1E6D449BF9}" srcOrd="1" destOrd="0" presId="urn:microsoft.com/office/officeart/2005/8/layout/cycle6"/>
    <dgm:cxn modelId="{161CA32D-5B72-47F9-AE2D-7271B6ED2ED5}" type="presParOf" srcId="{1590E52D-6B8B-4A7A-B5FD-198D331B92FF}" destId="{F75FA7B3-5769-4425-BB5A-5E92CA55FBDF}" srcOrd="2" destOrd="0" presId="urn:microsoft.com/office/officeart/2005/8/layout/cycle6"/>
    <dgm:cxn modelId="{B9BAD1DA-25E8-47E8-9545-787B2ACD0A6B}" type="presParOf" srcId="{1590E52D-6B8B-4A7A-B5FD-198D331B92FF}" destId="{2E35BCCD-7282-4D02-AC32-C0FC77861540}" srcOrd="3" destOrd="0" presId="urn:microsoft.com/office/officeart/2005/8/layout/cycle6"/>
    <dgm:cxn modelId="{438FD4CC-9A1D-43AB-85A1-315C018B2EE2}" type="presParOf" srcId="{1590E52D-6B8B-4A7A-B5FD-198D331B92FF}" destId="{ECE9BA71-6808-4327-B51F-CF0D190890D7}" srcOrd="4" destOrd="0" presId="urn:microsoft.com/office/officeart/2005/8/layout/cycle6"/>
    <dgm:cxn modelId="{8B03AECE-15AF-4D10-94AD-CB52C8B6121D}" type="presParOf" srcId="{1590E52D-6B8B-4A7A-B5FD-198D331B92FF}" destId="{66A0AA8B-6857-4538-8BA6-D0386BC67705}" srcOrd="5" destOrd="0" presId="urn:microsoft.com/office/officeart/2005/8/layout/cycle6"/>
    <dgm:cxn modelId="{60CDEB23-D8A7-4DE8-857B-119C2C4C0876}" type="presParOf" srcId="{1590E52D-6B8B-4A7A-B5FD-198D331B92FF}" destId="{BE469346-F738-454D-B47C-8CAD2A4BC45E}" srcOrd="6" destOrd="0" presId="urn:microsoft.com/office/officeart/2005/8/layout/cycle6"/>
    <dgm:cxn modelId="{4FBB9C2E-082A-4EEA-A995-F1459AC3F22C}" type="presParOf" srcId="{1590E52D-6B8B-4A7A-B5FD-198D331B92FF}" destId="{6ECB0D30-A62F-4619-9932-8748CD704D01}" srcOrd="7" destOrd="0" presId="urn:microsoft.com/office/officeart/2005/8/layout/cycle6"/>
    <dgm:cxn modelId="{6630C4EC-4673-42CD-A733-6B7109A030B2}" type="presParOf" srcId="{1590E52D-6B8B-4A7A-B5FD-198D331B92FF}" destId="{DCD14FE6-C594-4386-829A-ED4F329BAA74}" srcOrd="8" destOrd="0" presId="urn:microsoft.com/office/officeart/2005/8/layout/cycle6"/>
    <dgm:cxn modelId="{166D0160-5502-45A5-AE3F-0C1E1A1C9D52}" type="presParOf" srcId="{1590E52D-6B8B-4A7A-B5FD-198D331B92FF}" destId="{34C3DDC5-12B5-471D-91E6-7C49EDA9A349}" srcOrd="9" destOrd="0" presId="urn:microsoft.com/office/officeart/2005/8/layout/cycle6"/>
    <dgm:cxn modelId="{41708D95-81BC-4EEB-A846-75C0F88DF885}" type="presParOf" srcId="{1590E52D-6B8B-4A7A-B5FD-198D331B92FF}" destId="{E2E4CEA7-27EB-4B76-AADD-BA48D89A8F78}" srcOrd="10" destOrd="0" presId="urn:microsoft.com/office/officeart/2005/8/layout/cycle6"/>
    <dgm:cxn modelId="{307DFDE2-F824-45FF-9BD1-3CF3C84347D5}" type="presParOf" srcId="{1590E52D-6B8B-4A7A-B5FD-198D331B92FF}" destId="{A20B99BE-85AD-4069-9533-69DC08611362}" srcOrd="11" destOrd="0" presId="urn:microsoft.com/office/officeart/2005/8/layout/cycle6"/>
    <dgm:cxn modelId="{6279BB63-C50E-40AC-837B-401AF8EAC48C}" type="presParOf" srcId="{1590E52D-6B8B-4A7A-B5FD-198D331B92FF}" destId="{DAA51C29-C9CC-4F67-BBF0-1AE5AD111076}" srcOrd="12" destOrd="0" presId="urn:microsoft.com/office/officeart/2005/8/layout/cycle6"/>
    <dgm:cxn modelId="{168EB9A4-B07A-491A-AB15-42F36AF2905A}" type="presParOf" srcId="{1590E52D-6B8B-4A7A-B5FD-198D331B92FF}" destId="{BD0C497F-437A-4800-A36D-F1C9DF848AAB}" srcOrd="13" destOrd="0" presId="urn:microsoft.com/office/officeart/2005/8/layout/cycle6"/>
    <dgm:cxn modelId="{1095181F-4A32-42AE-9063-466C12BC94D0}" type="presParOf" srcId="{1590E52D-6B8B-4A7A-B5FD-198D331B92FF}" destId="{AE9C546F-7B5A-43D7-9727-F2F710578D92}"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6876C9-1D92-49E5-89B0-0CAC1AFAC56E}">
      <dsp:nvSpPr>
        <dsp:cNvPr id="0" name=""/>
        <dsp:cNvSpPr/>
      </dsp:nvSpPr>
      <dsp:spPr>
        <a:xfrm>
          <a:off x="3444006" y="2680"/>
          <a:ext cx="1705743" cy="1108733"/>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Young Professional</a:t>
          </a:r>
        </a:p>
      </dsp:txBody>
      <dsp:txXfrm>
        <a:off x="3498130" y="56804"/>
        <a:ext cx="1597495" cy="1000485"/>
      </dsp:txXfrm>
    </dsp:sp>
    <dsp:sp modelId="{F75FA7B3-5769-4425-BB5A-5E92CA55FBDF}">
      <dsp:nvSpPr>
        <dsp:cNvPr id="0" name=""/>
        <dsp:cNvSpPr/>
      </dsp:nvSpPr>
      <dsp:spPr>
        <a:xfrm>
          <a:off x="2083082" y="557046"/>
          <a:ext cx="4427591" cy="4427591"/>
        </a:xfrm>
        <a:custGeom>
          <a:avLst/>
          <a:gdLst/>
          <a:ahLst/>
          <a:cxnLst/>
          <a:rect l="0" t="0" r="0" b="0"/>
          <a:pathLst>
            <a:path>
              <a:moveTo>
                <a:pt x="3078368" y="175805"/>
              </a:moveTo>
              <a:arcTo wR="2213795" hR="2213795" stAng="17579281" swAng="1960016"/>
            </a:path>
          </a:pathLst>
        </a:custGeom>
        <a:noFill/>
        <a:ln w="1270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E35BCCD-7282-4D02-AC32-C0FC77861540}">
      <dsp:nvSpPr>
        <dsp:cNvPr id="0" name=""/>
        <dsp:cNvSpPr/>
      </dsp:nvSpPr>
      <dsp:spPr>
        <a:xfrm>
          <a:off x="5549451" y="1532375"/>
          <a:ext cx="1705743" cy="1108733"/>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Growing Family</a:t>
          </a:r>
        </a:p>
      </dsp:txBody>
      <dsp:txXfrm>
        <a:off x="5603575" y="1586499"/>
        <a:ext cx="1597495" cy="1000485"/>
      </dsp:txXfrm>
    </dsp:sp>
    <dsp:sp modelId="{66A0AA8B-6857-4538-8BA6-D0386BC67705}">
      <dsp:nvSpPr>
        <dsp:cNvPr id="0" name=""/>
        <dsp:cNvSpPr/>
      </dsp:nvSpPr>
      <dsp:spPr>
        <a:xfrm>
          <a:off x="2083082" y="557046"/>
          <a:ext cx="4427591" cy="4427591"/>
        </a:xfrm>
        <a:custGeom>
          <a:avLst/>
          <a:gdLst/>
          <a:ahLst/>
          <a:cxnLst/>
          <a:rect l="0" t="0" r="0" b="0"/>
          <a:pathLst>
            <a:path>
              <a:moveTo>
                <a:pt x="4424571" y="2098205"/>
              </a:moveTo>
              <a:arcTo wR="2213795" hR="2213795" stAng="21420422" swAng="2195133"/>
            </a:path>
          </a:pathLst>
        </a:custGeom>
        <a:noFill/>
        <a:ln w="1270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BE469346-F738-454D-B47C-8CAD2A4BC45E}">
      <dsp:nvSpPr>
        <dsp:cNvPr id="0" name=""/>
        <dsp:cNvSpPr/>
      </dsp:nvSpPr>
      <dsp:spPr>
        <a:xfrm>
          <a:off x="4745243" y="4007474"/>
          <a:ext cx="1705743" cy="1108733"/>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Business Owner</a:t>
          </a:r>
        </a:p>
      </dsp:txBody>
      <dsp:txXfrm>
        <a:off x="4799367" y="4061598"/>
        <a:ext cx="1597495" cy="1000485"/>
      </dsp:txXfrm>
    </dsp:sp>
    <dsp:sp modelId="{DCD14FE6-C594-4386-829A-ED4F329BAA74}">
      <dsp:nvSpPr>
        <dsp:cNvPr id="0" name=""/>
        <dsp:cNvSpPr/>
      </dsp:nvSpPr>
      <dsp:spPr>
        <a:xfrm>
          <a:off x="2083082" y="557046"/>
          <a:ext cx="4427591" cy="4427591"/>
        </a:xfrm>
        <a:custGeom>
          <a:avLst/>
          <a:gdLst/>
          <a:ahLst/>
          <a:cxnLst/>
          <a:rect l="0" t="0" r="0" b="0"/>
          <a:pathLst>
            <a:path>
              <a:moveTo>
                <a:pt x="2653375" y="4383510"/>
              </a:moveTo>
              <a:arcTo wR="2213795" hR="2213795" stAng="4712821" swAng="1374358"/>
            </a:path>
          </a:pathLst>
        </a:custGeom>
        <a:noFill/>
        <a:ln w="1270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34C3DDC5-12B5-471D-91E6-7C49EDA9A349}">
      <dsp:nvSpPr>
        <dsp:cNvPr id="0" name=""/>
        <dsp:cNvSpPr/>
      </dsp:nvSpPr>
      <dsp:spPr>
        <a:xfrm>
          <a:off x="2142770" y="4007474"/>
          <a:ext cx="1705743" cy="1108733"/>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Nearing Retirement</a:t>
          </a:r>
        </a:p>
      </dsp:txBody>
      <dsp:txXfrm>
        <a:off x="2196894" y="4061598"/>
        <a:ext cx="1597495" cy="1000485"/>
      </dsp:txXfrm>
    </dsp:sp>
    <dsp:sp modelId="{A20B99BE-85AD-4069-9533-69DC08611362}">
      <dsp:nvSpPr>
        <dsp:cNvPr id="0" name=""/>
        <dsp:cNvSpPr/>
      </dsp:nvSpPr>
      <dsp:spPr>
        <a:xfrm>
          <a:off x="2083082" y="557046"/>
          <a:ext cx="4427591" cy="4427591"/>
        </a:xfrm>
        <a:custGeom>
          <a:avLst/>
          <a:gdLst/>
          <a:ahLst/>
          <a:cxnLst/>
          <a:rect l="0" t="0" r="0" b="0"/>
          <a:pathLst>
            <a:path>
              <a:moveTo>
                <a:pt x="369719" y="3438652"/>
              </a:moveTo>
              <a:arcTo wR="2213795" hR="2213795" stAng="8784445" swAng="2195133"/>
            </a:path>
          </a:pathLst>
        </a:custGeom>
        <a:noFill/>
        <a:ln w="1270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AA51C29-C9CC-4F67-BBF0-1AE5AD111076}">
      <dsp:nvSpPr>
        <dsp:cNvPr id="0" name=""/>
        <dsp:cNvSpPr/>
      </dsp:nvSpPr>
      <dsp:spPr>
        <a:xfrm>
          <a:off x="1338562" y="1532375"/>
          <a:ext cx="1705743" cy="1108733"/>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Retiree</a:t>
          </a:r>
        </a:p>
      </dsp:txBody>
      <dsp:txXfrm>
        <a:off x="1392686" y="1586499"/>
        <a:ext cx="1597495" cy="1000485"/>
      </dsp:txXfrm>
    </dsp:sp>
    <dsp:sp modelId="{AE9C546F-7B5A-43D7-9727-F2F710578D92}">
      <dsp:nvSpPr>
        <dsp:cNvPr id="0" name=""/>
        <dsp:cNvSpPr/>
      </dsp:nvSpPr>
      <dsp:spPr>
        <a:xfrm>
          <a:off x="2083082" y="557046"/>
          <a:ext cx="4427591" cy="4427591"/>
        </a:xfrm>
        <a:custGeom>
          <a:avLst/>
          <a:gdLst/>
          <a:ahLst/>
          <a:cxnLst/>
          <a:rect l="0" t="0" r="0" b="0"/>
          <a:pathLst>
            <a:path>
              <a:moveTo>
                <a:pt x="385964" y="964826"/>
              </a:moveTo>
              <a:arcTo wR="2213795" hR="2213795" stAng="12860703" swAng="1960016"/>
            </a:path>
          </a:pathLst>
        </a:custGeom>
        <a:noFill/>
        <a:ln w="1270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4/20/2025</a:t>
            </a:fld>
            <a:endParaRPr lang="en-US" dirty="0"/>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dirty="0"/>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dirty="0"/>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today’s presentation, “Protecting Your Wealth With Confidence – Annuities Explained.”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a:t>
            </a:fld>
            <a:endParaRPr lang="en-US" dirty="0"/>
          </a:p>
        </p:txBody>
      </p:sp>
    </p:spTree>
    <p:extLst>
      <p:ext uri="{BB962C8B-B14F-4D97-AF65-F5344CB8AC3E}">
        <p14:creationId xmlns:p14="http://schemas.microsoft.com/office/powerpoint/2010/main" val="948361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5E387-38FB-0A8D-E3F4-DEFAA412F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4DA3FA-481A-3A63-11F4-569AB62D80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DAC7F2-27AC-F2FA-C78F-E09C457F87D9}"/>
              </a:ext>
            </a:extLst>
          </p:cNvPr>
          <p:cNvSpPr>
            <a:spLocks noGrp="1"/>
          </p:cNvSpPr>
          <p:nvPr>
            <p:ph type="body" idx="1"/>
          </p:nvPr>
        </p:nvSpPr>
        <p:spPr/>
        <p:txBody>
          <a:bodyPr/>
          <a:lstStyle/>
          <a:p>
            <a:r>
              <a:rPr lang="en-US" dirty="0"/>
              <a:t>Let’s reflect on a statement made by Warren Buffett almost 50 years ago – “The arithmetic makes it plain that inflation is a far more devastating tax than anything that has been enacted by our legislatures.”</a:t>
            </a:r>
          </a:p>
          <a:p>
            <a:endParaRPr lang="en-US" dirty="0"/>
          </a:p>
          <a:p>
            <a:r>
              <a:rPr lang="en-US" dirty="0"/>
              <a:t>Incredible that this remains true today. Inflation is one of the biggest silent threats to your retirement savings. If you keep your money safe in the bank or under the mattress, its purchasing power is shrinking every year.</a:t>
            </a:r>
          </a:p>
          <a:p>
            <a:endParaRPr lang="en-US" dirty="0"/>
          </a:p>
          <a:p>
            <a:r>
              <a:rPr lang="en-US" dirty="0"/>
              <a:t>https://fortune.com/article/buffett-how-inflation-swindles-the-equity-investor-fortune-classics-1977/</a:t>
            </a:r>
          </a:p>
          <a:p>
            <a:endParaRPr lang="en-US" dirty="0"/>
          </a:p>
        </p:txBody>
      </p:sp>
      <p:sp>
        <p:nvSpPr>
          <p:cNvPr id="4" name="Slide Number Placeholder 3">
            <a:extLst>
              <a:ext uri="{FF2B5EF4-FFF2-40B4-BE49-F238E27FC236}">
                <a16:creationId xmlns:a16="http://schemas.microsoft.com/office/drawing/2014/main" id="{910E3DD7-05BF-1326-B5E6-941CA0C6325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2397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60FFA-2DDF-5C08-1DF6-AA4F0EB0A4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79DD61-C6DA-1B43-1195-5B6C081AD1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0D59A7-01A1-98C7-7465-55E110F7A2B6}"/>
              </a:ext>
            </a:extLst>
          </p:cNvPr>
          <p:cNvSpPr>
            <a:spLocks noGrp="1"/>
          </p:cNvSpPr>
          <p:nvPr>
            <p:ph type="body" idx="1"/>
          </p:nvPr>
        </p:nvSpPr>
        <p:spPr/>
        <p:txBody>
          <a:bodyPr/>
          <a:lstStyle/>
          <a:p>
            <a:r>
              <a:rPr lang="en-US" b="0" dirty="0"/>
              <a:t>Here’s a powerful example of what inflation does over time.</a:t>
            </a:r>
          </a:p>
          <a:p>
            <a:endParaRPr lang="en-US" b="0" dirty="0"/>
          </a:p>
          <a:p>
            <a:r>
              <a:rPr lang="en-US" b="0" dirty="0"/>
              <a:t>If you had $1.00 in 1980, you’d need $3.96 today to buy the same things. Said another way, you would need $396 today to purchase what cost only $100 in 1980. That’s how much prices have gone up—nearly four times!  Even if you're saving and investing, inflation quietly chips away at your money’s purchasing power.</a:t>
            </a:r>
          </a:p>
          <a:p>
            <a:endParaRPr lang="en-US" dirty="0"/>
          </a:p>
          <a:p>
            <a:r>
              <a:rPr lang="en-US" dirty="0"/>
              <a:t>In retirement, this is especially important because you're living on a fixed income or drawing from your savings—and what used to feel like enough might not stretch as far 10 or 20 years from now.</a:t>
            </a:r>
          </a:p>
          <a:p>
            <a:endParaRPr lang="en-US" dirty="0"/>
          </a:p>
          <a:p>
            <a:r>
              <a:rPr lang="en-US" dirty="0"/>
              <a:t>https://www.bls.gov/data/inflation_calculator.htm</a:t>
            </a:r>
          </a:p>
        </p:txBody>
      </p:sp>
      <p:sp>
        <p:nvSpPr>
          <p:cNvPr id="4" name="Slide Number Placeholder 3">
            <a:extLst>
              <a:ext uri="{FF2B5EF4-FFF2-40B4-BE49-F238E27FC236}">
                <a16:creationId xmlns:a16="http://schemas.microsoft.com/office/drawing/2014/main" id="{17B5A33B-AB49-0642-A6C6-9C918746D97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6174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A5E48-D52A-D387-0645-6BEEBBF1A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17710-7DB0-6B52-47D9-AE67268C9C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9A9903-7FAE-2314-598A-B66226A872F7}"/>
              </a:ext>
            </a:extLst>
          </p:cNvPr>
          <p:cNvSpPr>
            <a:spLocks noGrp="1"/>
          </p:cNvSpPr>
          <p:nvPr>
            <p:ph type="body" idx="1"/>
          </p:nvPr>
        </p:nvSpPr>
        <p:spPr/>
        <p:txBody>
          <a:bodyPr/>
          <a:lstStyle/>
          <a:p>
            <a:r>
              <a:rPr lang="en-US" dirty="0"/>
              <a:t>The fourth concern is market volatility.  The impact that the market has on your retirement savings and retirement income is all about timing. Did you know that if you're close to retiring, the little-known sequence-of-returns risk can take a huge slice out of your retirement income?</a:t>
            </a:r>
          </a:p>
          <a:p>
            <a:endParaRPr lang="en-US" dirty="0"/>
          </a:p>
          <a:p>
            <a:r>
              <a:rPr lang="en-US" dirty="0"/>
              <a:t>Before looking more closely at this risk, let’s remind ourselves of overall market volatility.</a:t>
            </a:r>
          </a:p>
          <a:p>
            <a:endParaRPr lang="en-US" dirty="0"/>
          </a:p>
          <a:p>
            <a:r>
              <a:rPr lang="en-US" dirty="0"/>
              <a:t>https://www.schwab.com/learn/story/timing-matters-understanding-sequence-returns-risk</a:t>
            </a:r>
          </a:p>
        </p:txBody>
      </p:sp>
      <p:sp>
        <p:nvSpPr>
          <p:cNvPr id="4" name="Slide Number Placeholder 3">
            <a:extLst>
              <a:ext uri="{FF2B5EF4-FFF2-40B4-BE49-F238E27FC236}">
                <a16:creationId xmlns:a16="http://schemas.microsoft.com/office/drawing/2014/main" id="{A00A2E6A-AD00-D7CB-3A4E-9857A7DF82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48740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image we may all be familiar with…showing historical market performance based on the S&amp;P 500 market index. This clearly shows the ups and downs. </a:t>
            </a:r>
          </a:p>
          <a:p>
            <a:endParaRPr lang="en-US" dirty="0"/>
          </a:p>
          <a:p>
            <a:r>
              <a:rPr lang="en-US" dirty="0"/>
              <a:t>These ups and downs and the sequence of returns can have a significant impact on retirement savings once someone begins taking distributions from their accounts. Let’s look at an example.</a:t>
            </a:r>
          </a:p>
          <a:p>
            <a:endParaRPr lang="en-US" dirty="0"/>
          </a:p>
          <a:p>
            <a:r>
              <a:rPr lang="en-US" dirty="0"/>
              <a:t>https://www.slickcharts.com/sp500/returns</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13</a:t>
            </a:fld>
            <a:endParaRPr lang="en-US" dirty="0"/>
          </a:p>
        </p:txBody>
      </p:sp>
    </p:spTree>
    <p:extLst>
      <p:ext uri="{BB962C8B-B14F-4D97-AF65-F5344CB8AC3E}">
        <p14:creationId xmlns:p14="http://schemas.microsoft.com/office/powerpoint/2010/main" val="3962903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5A491-E728-CD4F-5048-3E344BFC87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515310-A859-600C-5382-53A509FD94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AB5478-2A82-F0A7-1C31-741355AFD503}"/>
              </a:ext>
            </a:extLst>
          </p:cNvPr>
          <p:cNvSpPr>
            <a:spLocks noGrp="1"/>
          </p:cNvSpPr>
          <p:nvPr>
            <p:ph type="body" idx="1"/>
          </p:nvPr>
        </p:nvSpPr>
        <p:spPr>
          <a:xfrm>
            <a:off x="685800" y="4400549"/>
            <a:ext cx="5486400" cy="3954411"/>
          </a:xfrm>
        </p:spPr>
        <p:txBody>
          <a:bodyPr/>
          <a:lstStyle/>
          <a:p>
            <a:r>
              <a:rPr lang="en-US" dirty="0"/>
              <a:t>This chart shows what happens when two investors retire and take $50,000 per year from a $1 million portfolio—both earning the same average market return.</a:t>
            </a:r>
          </a:p>
          <a:p>
            <a:pPr marL="171450" indent="-171450">
              <a:buFont typeface="Arial" panose="020B0604020202020204" pitchFamily="34" charset="0"/>
              <a:buChar char="•"/>
            </a:pPr>
            <a:r>
              <a:rPr lang="en-US" dirty="0"/>
              <a:t>Investor A (green) had strong market years at the beginning. Their portfolio keeps up, and they maintain income over time – with an over $1.3 million balance at age 87.</a:t>
            </a:r>
          </a:p>
          <a:p>
            <a:pPr marL="171450" indent="-171450">
              <a:buFont typeface="Arial" panose="020B0604020202020204" pitchFamily="34" charset="0"/>
              <a:buChar char="•"/>
            </a:pPr>
            <a:r>
              <a:rPr lang="en-US" dirty="0"/>
              <a:t>Investor B (orange) is the retiree who faced market losses early in their retirement. Their account balance drops fast. In just a few years, they’re at risk of running out of money – with depletion at age 78.</a:t>
            </a:r>
          </a:p>
          <a:p>
            <a:endParaRPr lang="en-US" dirty="0"/>
          </a:p>
          <a:p>
            <a:r>
              <a:rPr lang="en-US" dirty="0"/>
              <a:t>This is what we call the sequence or order of returns risk—and it can be devastating when you're taking withdrawals.  If you’re withdrawing money while your investments are losing value early on, it’s much harder for your portfolio to recover.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These values are taken from the consumer-approved marketing piece on the sequence of returns risk (Cat No. 107031) – for which we included a link and a QR code at the end of this presentation. This example assumes $1,000,000 initial balance distributing $50,000 annually (adjusted for inflation). Both investors earn an average return of 7.05%. The chart reflects the remaining account value at the end of the year.</a:t>
            </a:r>
            <a:endParaRPr lang="en-US" dirty="0"/>
          </a:p>
        </p:txBody>
      </p:sp>
      <p:sp>
        <p:nvSpPr>
          <p:cNvPr id="6" name="Slide Number Placeholder 5">
            <a:extLst>
              <a:ext uri="{FF2B5EF4-FFF2-40B4-BE49-F238E27FC236}">
                <a16:creationId xmlns:a16="http://schemas.microsoft.com/office/drawing/2014/main" id="{D081A7EC-E6E6-063B-D7E0-F521F83DB4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2021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effectLst/>
                <a:latin typeface="Aptos" panose="020B0004020202020204" pitchFamily="34" charset="0"/>
                <a:ea typeface="Aptos" panose="020B0004020202020204" pitchFamily="34" charset="0"/>
                <a:cs typeface="Aptos" panose="020B0004020202020204" pitchFamily="34" charset="0"/>
              </a:rPr>
              <a:t>Now that we have identified the relevant concerns, we can develop a plan to solve for the risks and concerns. But what exactly are we trying to solve for?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indent="0">
              <a:buFont typeface="Arial" panose="020B0604020202020204" pitchFamily="34" charset="0"/>
              <a:buNone/>
            </a:pP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a:r>
              <a:rPr lang="en-US" dirty="0">
                <a:effectLst/>
                <a:latin typeface="Times New Roman" panose="02020603050405020304" pitchFamily="18" charset="0"/>
                <a:ea typeface="Aptos" panose="020B0004020202020204" pitchFamily="34" charset="0"/>
                <a:cs typeface="Aptos" panose="020B0004020202020204" pitchFamily="34" charset="0"/>
              </a:rPr>
              <a:t> </a:t>
            </a:r>
            <a:endParaRPr lang="en-US" dirty="0">
              <a:effectLst/>
              <a:latin typeface="Aptos" panose="020B0004020202020204" pitchFamily="34" charset="0"/>
              <a:ea typeface="Aptos" panose="020B0004020202020204" pitchFamily="34" charset="0"/>
              <a:cs typeface="Aptos" panose="020B0004020202020204" pitchFamily="34" charset="0"/>
            </a:endParaRPr>
          </a:p>
          <a:p>
            <a:endParaRPr lang="en-US" sz="1000" dirty="0"/>
          </a:p>
        </p:txBody>
      </p:sp>
      <p:sp>
        <p:nvSpPr>
          <p:cNvPr id="4" name="Slide Number Placeholder 3"/>
          <p:cNvSpPr>
            <a:spLocks noGrp="1"/>
          </p:cNvSpPr>
          <p:nvPr>
            <p:ph type="sldNum" sz="quarter" idx="5"/>
          </p:nvPr>
        </p:nvSpPr>
        <p:spPr/>
        <p:txBody>
          <a:bodyPr/>
          <a:lstStyle/>
          <a:p>
            <a:fld id="{F270ECB4-3DED-114D-B8EC-BD91C83448E7}" type="slidenum">
              <a:rPr lang="en-US" smtClean="0"/>
              <a:t>15</a:t>
            </a:fld>
            <a:endParaRPr lang="en-US" dirty="0"/>
          </a:p>
        </p:txBody>
      </p:sp>
    </p:spTree>
    <p:extLst>
      <p:ext uri="{BB962C8B-B14F-4D97-AF65-F5344CB8AC3E}">
        <p14:creationId xmlns:p14="http://schemas.microsoft.com/office/powerpoint/2010/main" val="2840083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Ultimately, we are trying to solve for the risk of not outliving our retirement income. While the focus during a 30 to 40 year working career is on accumulating funds for retirement, it is equally important to consider how retirement income will be paid out – especially as longevity provides us nearly an equal 30-to-40-year period of retirement.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Consider this quote by renown finance professor Moshe Milevsky:  “If you won’t have income from a real pension in retirement, make sure you go out and get some real pension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In other words, if you do not have a pension and want guaranteed income, you should find a financial instrument that can provide a guaranteed stream of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Is there such financial instrument?  Yes!</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16</a:t>
            </a:fld>
            <a:endParaRPr lang="en-US" dirty="0"/>
          </a:p>
        </p:txBody>
      </p:sp>
    </p:spTree>
    <p:extLst>
      <p:ext uri="{BB962C8B-B14F-4D97-AF65-F5344CB8AC3E}">
        <p14:creationId xmlns:p14="http://schemas.microsoft.com/office/powerpoint/2010/main" val="2583167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Annuities can alleviate some of these retirement concerns.  But first – what is an annuity?</a:t>
            </a:r>
          </a:p>
        </p:txBody>
      </p:sp>
      <p:sp>
        <p:nvSpPr>
          <p:cNvPr id="4" name="Slide Number Placeholder 3"/>
          <p:cNvSpPr>
            <a:spLocks noGrp="1"/>
          </p:cNvSpPr>
          <p:nvPr>
            <p:ph type="sldNum" sz="quarter" idx="5"/>
          </p:nvPr>
        </p:nvSpPr>
        <p:spPr/>
        <p:txBody>
          <a:bodyPr/>
          <a:lstStyle/>
          <a:p>
            <a:fld id="{F270ECB4-3DED-114D-B8EC-BD91C83448E7}" type="slidenum">
              <a:rPr lang="en-US" smtClean="0"/>
              <a:t>17</a:t>
            </a:fld>
            <a:endParaRPr lang="en-US" dirty="0"/>
          </a:p>
        </p:txBody>
      </p:sp>
    </p:spTree>
    <p:extLst>
      <p:ext uri="{BB962C8B-B14F-4D97-AF65-F5344CB8AC3E}">
        <p14:creationId xmlns:p14="http://schemas.microsoft.com/office/powerpoint/2010/main" val="2666428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annuity is simply an interest-bearing retirement account with an insurance company.</a:t>
            </a:r>
          </a:p>
          <a:p>
            <a:endParaRPr lang="en-US" dirty="0"/>
          </a:p>
          <a:p>
            <a:r>
              <a:rPr lang="en-US" dirty="0"/>
              <a:t>Primarily, annuities are used to provide an income stream for the client and/or to offer good growth on relatively safe money. Many annuities also provide principal protection.</a:t>
            </a:r>
          </a:p>
          <a:p>
            <a:endParaRPr lang="en-US" dirty="0"/>
          </a:p>
          <a:p>
            <a:r>
              <a:rPr lang="en-US" i="1" dirty="0"/>
              <a:t>NOTE TO SPEAKER: There are generally two types of annuities – variable and fixed. Unlike a fixed annuity, a variable annuity does not offer principal protection. It is a long-term investment product that provides the potential for growth by investing in market-based options like mutual funds. As an investment product tied to the market, a variable annuity is a security. Financial professionals must be appropriately licensed by FINRA to discuss, promote, and sell a variable annuity. Note FINRA stands for Financial Industry Regulatory Authority.</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18</a:t>
            </a:fld>
            <a:endParaRPr lang="en-US" dirty="0"/>
          </a:p>
        </p:txBody>
      </p:sp>
    </p:spTree>
    <p:extLst>
      <p:ext uri="{BB962C8B-B14F-4D97-AF65-F5344CB8AC3E}">
        <p14:creationId xmlns:p14="http://schemas.microsoft.com/office/powerpoint/2010/main" val="196705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F06E2-4356-39C7-145C-5F5512FF0E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F93FC1-5813-F129-873E-39C946966F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E696E-81C7-6C5E-7A41-AA1F818823B0}"/>
              </a:ext>
            </a:extLst>
          </p:cNvPr>
          <p:cNvSpPr>
            <a:spLocks noGrp="1"/>
          </p:cNvSpPr>
          <p:nvPr>
            <p:ph type="body" idx="1"/>
          </p:nvPr>
        </p:nvSpPr>
        <p:spPr/>
        <p:txBody>
          <a:bodyPr/>
          <a:lstStyle/>
          <a:p>
            <a:pPr algn="l"/>
            <a:r>
              <a:rPr lang="en-US" i="0" dirty="0"/>
              <a:t>There are several parties to an annuity contract.</a:t>
            </a:r>
          </a:p>
          <a:p>
            <a:pPr algn="l"/>
            <a:endParaRPr lang="en-US" i="0" dirty="0"/>
          </a:p>
          <a:p>
            <a:pPr marL="171450" indent="-171450" algn="l">
              <a:buFont typeface="Arial" panose="020B0604020202020204" pitchFamily="34" charset="0"/>
              <a:buChar char="•"/>
            </a:pPr>
            <a:r>
              <a:rPr lang="en-US" dirty="0"/>
              <a:t>T</a:t>
            </a:r>
            <a:r>
              <a:rPr lang="en-US" i="0" dirty="0"/>
              <a:t>he insurance carrier is the insurer and issuer of the annuity.</a:t>
            </a:r>
          </a:p>
          <a:p>
            <a:pPr marL="171450" indent="-171450" algn="l">
              <a:buFont typeface="Arial" panose="020B0604020202020204" pitchFamily="34" charset="0"/>
              <a:buChar char="•"/>
            </a:pPr>
            <a:r>
              <a:rPr lang="en-US" i="0" dirty="0"/>
              <a:t>The owner of the contract is the person who purchases and controls the annuity contract.</a:t>
            </a:r>
          </a:p>
          <a:p>
            <a:pPr marL="171450" indent="-171450" algn="l">
              <a:buFont typeface="Arial" panose="020B0604020202020204" pitchFamily="34" charset="0"/>
              <a:buChar char="•"/>
            </a:pPr>
            <a:r>
              <a:rPr lang="en-US" i="0" dirty="0"/>
              <a:t>The annuitant is the individual whose life expectancy is used to calculate the future </a:t>
            </a:r>
            <a:r>
              <a:rPr lang="en-US" dirty="0"/>
              <a:t>income amounts and </a:t>
            </a:r>
            <a:r>
              <a:rPr lang="en-US" i="0" dirty="0"/>
              <a:t>payout period. The annuitant is typically the contract owner.</a:t>
            </a:r>
          </a:p>
          <a:p>
            <a:pPr marL="171450" indent="-171450" algn="l">
              <a:buFont typeface="Arial" panose="020B0604020202020204" pitchFamily="34" charset="0"/>
              <a:buChar char="•"/>
            </a:pPr>
            <a:r>
              <a:rPr lang="en-US" i="0" dirty="0"/>
              <a:t>The payee is the individual who receives the income payments, who is also typically the contract owner.</a:t>
            </a:r>
          </a:p>
          <a:p>
            <a:pPr marL="171450" indent="-171450" algn="l">
              <a:buFont typeface="Arial" panose="020B0604020202020204" pitchFamily="34" charset="0"/>
              <a:buChar char="•"/>
            </a:pPr>
            <a:r>
              <a:rPr lang="en-US" i="0" dirty="0"/>
              <a:t>Finally, the beneficiary is the person whom the owner designates to receive any death benefit that may be payable after the owner/annuitant’s death.</a:t>
            </a:r>
          </a:p>
        </p:txBody>
      </p:sp>
      <p:sp>
        <p:nvSpPr>
          <p:cNvPr id="4" name="Slide Number Placeholder 3">
            <a:extLst>
              <a:ext uri="{FF2B5EF4-FFF2-40B4-BE49-F238E27FC236}">
                <a16:creationId xmlns:a16="http://schemas.microsoft.com/office/drawing/2014/main" id="{7637255D-1DA8-1B67-C805-AD8D121332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31690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Annuities have two phases – accumulation and distribution.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accumulation phase is also known as the deferral phase. This is where you might be continuing to add more premium or simply just letting the policy grow. During the accumulation phase, you will generally also benefit from income tax-deferred growth.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distribution phase is when you start taking money out of the annuity. No additional premiums are paid during this phase, as the contract is converted into a stream of income. As the income is received, it will generally be considered taxable income to the recipient unless certain tax requirements have been satisfied (</a:t>
            </a:r>
            <a:r>
              <a:rPr lang="en-US" i="1" dirty="0"/>
              <a:t>i.e.</a:t>
            </a:r>
            <a:r>
              <a:rPr lang="en-US" dirty="0"/>
              <a:t>, qualified distributions from a ROTH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20</a:t>
            </a:fld>
            <a:endParaRPr lang="en-US" dirty="0"/>
          </a:p>
        </p:txBody>
      </p:sp>
    </p:spTree>
    <p:extLst>
      <p:ext uri="{BB962C8B-B14F-4D97-AF65-F5344CB8AC3E}">
        <p14:creationId xmlns:p14="http://schemas.microsoft.com/office/powerpoint/2010/main" val="123224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E603C-B3AA-A56A-39E6-254CC3E887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2CAEC6-CFD5-71B9-507A-337C0C0A49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22EEB0-F028-845D-4F57-A8DD0651D7AA}"/>
              </a:ext>
            </a:extLst>
          </p:cNvPr>
          <p:cNvSpPr>
            <a:spLocks noGrp="1"/>
          </p:cNvSpPr>
          <p:nvPr>
            <p:ph type="body" idx="1"/>
          </p:nvPr>
        </p:nvSpPr>
        <p:spPr/>
        <p:txBody>
          <a:bodyPr/>
          <a:lstStyle/>
          <a:p>
            <a:r>
              <a:rPr lang="en-US" dirty="0"/>
              <a:t>There are two types of annuities – variable and fixed. Today, we are going to spend the remainder of our time discussing fixed annuities.  So… what is a fixed annuity?</a:t>
            </a:r>
          </a:p>
          <a:p>
            <a:endParaRPr lang="en-US" dirty="0"/>
          </a:p>
          <a:p>
            <a:r>
              <a:rPr lang="en-US" i="1" dirty="0"/>
              <a:t>NOTE TO SPEAKER: As previously mentioned, a variable annuity does not offer principal protection. It is a long-term investment product that provides the potential for growth by investing in market-based options like mutual funds. As an investment product tied to the market, a variable annuity is a security. Financial professionals must be appropriately licensed by FINRA to discuss, promote, and sell a variable annuity. Note FINRA stands for Financial Industry Regulatory Authority.</a:t>
            </a:r>
          </a:p>
          <a:p>
            <a:endParaRPr lang="en-US" dirty="0"/>
          </a:p>
        </p:txBody>
      </p:sp>
      <p:sp>
        <p:nvSpPr>
          <p:cNvPr id="4" name="Slide Number Placeholder 3">
            <a:extLst>
              <a:ext uri="{FF2B5EF4-FFF2-40B4-BE49-F238E27FC236}">
                <a16:creationId xmlns:a16="http://schemas.microsoft.com/office/drawing/2014/main" id="{3342ACED-0671-BEBB-6B57-DFDF890734B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40416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64C82-5E38-A1B4-B104-7DA7E94F8E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BE4FD1-77B2-63B0-E24F-907BCE22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8ADEDD-B00C-3EA6-4126-217816B3AE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revisit the definition of an annuity, where we highlight the two primary purposes of annuities – principal protection and income for life.  These are most successfully and efficiently met through a Fixed Annuity.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an annuity, a Fixed Annuity is still an interest-bearing contract with an insurance company designed to pay a steady income stream during retirement.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as the name “Fixed” Annuity might imply, this type of annuity offers a guaranteed and predictable income stream, as the payment amounts are based on a fixed interest rate. Also, fixed annuities are not tied to the market – so there is no risk that market fluctuations will impact the payment amounts.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three types of fixed annuities.</a:t>
            </a:r>
          </a:p>
        </p:txBody>
      </p:sp>
      <p:sp>
        <p:nvSpPr>
          <p:cNvPr id="4" name="Slide Number Placeholder 3">
            <a:extLst>
              <a:ext uri="{FF2B5EF4-FFF2-40B4-BE49-F238E27FC236}">
                <a16:creationId xmlns:a16="http://schemas.microsoft.com/office/drawing/2014/main" id="{3C077D55-6BDE-F6CC-EEDB-5BFD60C6D87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6039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B3DF7-B702-645F-5E39-6CC7C59EB1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C71BA6-56BE-94FE-7660-CDCA858C1C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902658-FF5A-9CC0-9114-38EF2B226CA7}"/>
              </a:ext>
            </a:extLst>
          </p:cNvPr>
          <p:cNvSpPr>
            <a:spLocks noGrp="1"/>
          </p:cNvSpPr>
          <p:nvPr>
            <p:ph type="body" idx="1"/>
          </p:nvPr>
        </p:nvSpPr>
        <p:spPr/>
        <p:txBody>
          <a:bodyPr/>
          <a:lstStyle/>
          <a:p>
            <a:r>
              <a:rPr lang="en-US" dirty="0"/>
              <a:t>The three types of Fixed Annuities are:</a:t>
            </a:r>
          </a:p>
          <a:p>
            <a:endParaRPr lang="en-US" dirty="0"/>
          </a:p>
          <a:p>
            <a:pPr marL="228600" indent="-228600">
              <a:buFont typeface="+mj-lt"/>
              <a:buAutoNum type="arabicPeriod"/>
            </a:pPr>
            <a:r>
              <a:rPr lang="en-US" dirty="0"/>
              <a:t>Single Premium Immediate Annuity, or SPIA,</a:t>
            </a:r>
          </a:p>
          <a:p>
            <a:pPr marL="228600" indent="-228600">
              <a:buFont typeface="+mj-lt"/>
              <a:buAutoNum type="arabicPeriod"/>
            </a:pPr>
            <a:r>
              <a:rPr lang="en-US" dirty="0"/>
              <a:t>Multi-Year Guaranteed Annuity, or MYGA, and</a:t>
            </a:r>
          </a:p>
          <a:p>
            <a:pPr marL="228600" indent="-228600">
              <a:buFont typeface="+mj-lt"/>
              <a:buAutoNum type="arabicPeriod"/>
            </a:pPr>
            <a:r>
              <a:rPr lang="en-US" dirty="0"/>
              <a:t>Fixed Indexed Annuity, or FIA.</a:t>
            </a:r>
          </a:p>
          <a:p>
            <a:pPr marL="228600" indent="-228600">
              <a:buFont typeface="+mj-lt"/>
              <a:buAutoNum type="arabicPeriod"/>
            </a:pPr>
            <a:endParaRPr lang="en-US" dirty="0"/>
          </a:p>
          <a:p>
            <a:pPr marL="0" indent="0">
              <a:buFont typeface="+mj-lt"/>
              <a:buNone/>
            </a:pPr>
            <a:r>
              <a:rPr lang="en-US" dirty="0"/>
              <a:t>Let’s look at each of these more closely.</a:t>
            </a:r>
          </a:p>
        </p:txBody>
      </p:sp>
      <p:sp>
        <p:nvSpPr>
          <p:cNvPr id="4" name="Slide Number Placeholder 3">
            <a:extLst>
              <a:ext uri="{FF2B5EF4-FFF2-40B4-BE49-F238E27FC236}">
                <a16:creationId xmlns:a16="http://schemas.microsoft.com/office/drawing/2014/main" id="{D2BDF89E-5142-6561-2E01-48E87AA453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03673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a SPIA, there is no accumulation phase. These go straight to the distribution phase. These may be suitable for the person who has a lump sum from retirement savings who wants to begin receiving reliable income now.</a:t>
            </a:r>
          </a:p>
        </p:txBody>
      </p:sp>
      <p:sp>
        <p:nvSpPr>
          <p:cNvPr id="4" name="Slide Number Placeholder 3"/>
          <p:cNvSpPr>
            <a:spLocks noGrp="1"/>
          </p:cNvSpPr>
          <p:nvPr>
            <p:ph type="sldNum" sz="quarter" idx="5"/>
          </p:nvPr>
        </p:nvSpPr>
        <p:spPr/>
        <p:txBody>
          <a:bodyPr/>
          <a:lstStyle/>
          <a:p>
            <a:fld id="{F270ECB4-3DED-114D-B8EC-BD91C83448E7}" type="slidenum">
              <a:rPr lang="en-US" smtClean="0"/>
              <a:t>24</a:t>
            </a:fld>
            <a:endParaRPr lang="en-US" dirty="0"/>
          </a:p>
        </p:txBody>
      </p:sp>
    </p:spTree>
    <p:extLst>
      <p:ext uri="{BB962C8B-B14F-4D97-AF65-F5344CB8AC3E}">
        <p14:creationId xmlns:p14="http://schemas.microsoft.com/office/powerpoint/2010/main" val="3313824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C87E2C-F5B3-C8C0-9B42-9C55BFCDC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627C9-B90C-1281-DEE6-6615303C8D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D6CE62-9F1B-7BA3-F293-C65325D25237}"/>
              </a:ext>
            </a:extLst>
          </p:cNvPr>
          <p:cNvSpPr>
            <a:spLocks noGrp="1"/>
          </p:cNvSpPr>
          <p:nvPr>
            <p:ph type="body" idx="1"/>
          </p:nvPr>
        </p:nvSpPr>
        <p:spPr>
          <a:xfrm>
            <a:off x="685800" y="4400549"/>
            <a:ext cx="5486400" cy="3792955"/>
          </a:xfrm>
        </p:spPr>
        <p:txBody>
          <a:bodyPr/>
          <a:lstStyle/>
          <a:p>
            <a:r>
              <a:rPr lang="en-US" b="0" dirty="0"/>
              <a:t>For example, consider a 65-year-old client who has a $300,000 lump sum and desires a certain income stream for the next 10 years. With a single premium immediate annuity, he could receive guaranteed monthly income of approximately $3,100 for 10 years.</a:t>
            </a:r>
          </a:p>
          <a:p>
            <a:endParaRPr lang="en-US" b="0" dirty="0"/>
          </a:p>
          <a:p>
            <a:r>
              <a:rPr lang="en-US" b="0" i="1" dirty="0"/>
              <a:t>NOTE TO SPEAKER: This outcome assumes the selected distribution option is a Period Certain (as opposed to a lifetime income stream or lifetime with a period certain). The period certain distribution option provides income for a selected number of years, regardless of how long the owner/annuitant lives. If the owner/annuitant dies during the selected period of time, their beneficiary will receive payments for the remainder of the specified period. There are generally four annuitization income options: Life Only, Life with Period Certain, Joint &amp; Survivor, and Period Certain (also known as Term Certain). Selecting an annuitization option entails an understanding of the risks of potentially leaving money on the table – in the hands of the carrier. But there is a tradeoff – the more risk you take on, the higher your income payment. Conversely, the more risk the insurance company assumes, the lower your income payment.</a:t>
            </a:r>
          </a:p>
        </p:txBody>
      </p:sp>
      <p:sp>
        <p:nvSpPr>
          <p:cNvPr id="4" name="Slide Number Placeholder 3">
            <a:extLst>
              <a:ext uri="{FF2B5EF4-FFF2-40B4-BE49-F238E27FC236}">
                <a16:creationId xmlns:a16="http://schemas.microsoft.com/office/drawing/2014/main" id="{34933E0F-4CBF-BA9B-A795-2A6ED7D6AD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493341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05A0B-9023-5B0A-3B6A-2456D44E99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0B529E-8808-5662-1B69-B1DEDC9422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A3CDC9-3188-4A25-FEF5-B0DCF1280536}"/>
              </a:ext>
            </a:extLst>
          </p:cNvPr>
          <p:cNvSpPr>
            <a:spLocks noGrp="1"/>
          </p:cNvSpPr>
          <p:nvPr>
            <p:ph type="body" idx="1"/>
          </p:nvPr>
        </p:nvSpPr>
        <p:spPr/>
        <p:txBody>
          <a:bodyPr/>
          <a:lstStyle/>
          <a:p>
            <a:r>
              <a:rPr lang="en-US" dirty="0"/>
              <a:t>A MYGA focuses on guaranteed growth for a certain number of years in the beginning. It may be suitable for the individual who is seeking a safe place for their retirement savings from which they can receive guaranteed returns for a few years.</a:t>
            </a:r>
          </a:p>
          <a:p>
            <a:endParaRPr lang="en-US" dirty="0"/>
          </a:p>
          <a:p>
            <a:r>
              <a:rPr lang="en-US" dirty="0"/>
              <a:t>Let’s look at an example.</a:t>
            </a:r>
          </a:p>
        </p:txBody>
      </p:sp>
      <p:sp>
        <p:nvSpPr>
          <p:cNvPr id="4" name="Slide Number Placeholder 3">
            <a:extLst>
              <a:ext uri="{FF2B5EF4-FFF2-40B4-BE49-F238E27FC236}">
                <a16:creationId xmlns:a16="http://schemas.microsoft.com/office/drawing/2014/main" id="{0274E086-2BA2-5064-422D-0A230B11031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421299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t>
            </a:r>
            <a:r>
              <a:rPr lang="en-US" b="0" dirty="0"/>
              <a:t>onsider someone who is 60 years old and is nearing retirement. They want to reduce market risk but receive a guaranteed return on their investment. Assume they </a:t>
            </a:r>
            <a:r>
              <a:rPr lang="en-US" dirty="0"/>
              <a:t>put $100,000 into a multi-year guaranteed annuity that guarantees </a:t>
            </a:r>
            <a:r>
              <a:rPr lang="en-US" b="1" dirty="0"/>
              <a:t>5% interest every year for 5 years</a:t>
            </a:r>
            <a:r>
              <a:rPr lang="en-US" dirty="0"/>
              <a:t>. The bars show how the money grows, </a:t>
            </a:r>
            <a:r>
              <a:rPr lang="en-US" b="0" dirty="0"/>
              <a:t>income tax-deferred, </a:t>
            </a:r>
            <a:r>
              <a:rPr lang="en-US" dirty="0"/>
              <a:t>with no market risk.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After one year, the annuity value would be $105,000.  After five years, over </a:t>
            </a:r>
            <a:r>
              <a:rPr lang="en-US" b="1" dirty="0"/>
              <a:t>$127,000</a:t>
            </a:r>
            <a:r>
              <a:rPr lang="en-US" dirty="0"/>
              <a:t>—and that’s without taking on any risk of market ups and downs.</a:t>
            </a:r>
          </a:p>
          <a:p>
            <a:endParaRPr lang="en-US" dirty="0"/>
          </a:p>
          <a:p>
            <a:r>
              <a:rPr lang="en-US" dirty="0"/>
              <a:t>What makes MYGAs attractive for a lot of people is that they know exactly what they are going to earn—no guesswork, no surprises. It’s like locking in a high-yield CD, but with potential tax advantages and sometimes higher rates. This can be a great option for people who want safety, predictability, and guaranteed growth for a portion of their retirement savings.</a:t>
            </a:r>
          </a:p>
          <a:p>
            <a:endParaRPr lang="en-US" b="0" dirty="0"/>
          </a:p>
          <a:p>
            <a:r>
              <a:rPr lang="en-US" b="0" i="1" dirty="0"/>
              <a:t>NOTES TO SPEAKER: MYGAs typically offer better returns than a CD from a bank.</a:t>
            </a:r>
          </a:p>
        </p:txBody>
      </p:sp>
      <p:sp>
        <p:nvSpPr>
          <p:cNvPr id="4" name="Slide Number Placeholder 3"/>
          <p:cNvSpPr>
            <a:spLocks noGrp="1"/>
          </p:cNvSpPr>
          <p:nvPr>
            <p:ph type="sldNum" sz="quarter" idx="5"/>
          </p:nvPr>
        </p:nvSpPr>
        <p:spPr/>
        <p:txBody>
          <a:bodyPr/>
          <a:lstStyle/>
          <a:p>
            <a:fld id="{F270ECB4-3DED-114D-B8EC-BD91C83448E7}" type="slidenum">
              <a:rPr lang="en-US" smtClean="0"/>
              <a:t>27</a:t>
            </a:fld>
            <a:endParaRPr lang="en-US" dirty="0"/>
          </a:p>
        </p:txBody>
      </p:sp>
    </p:spTree>
    <p:extLst>
      <p:ext uri="{BB962C8B-B14F-4D97-AF65-F5344CB8AC3E}">
        <p14:creationId xmlns:p14="http://schemas.microsoft.com/office/powerpoint/2010/main" val="9591381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997A5-7388-A985-E87B-361F5C3DC7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0E6851-E030-D9AA-09F3-CD426CCDD5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6E10206-470D-9414-A724-D4FACBA146C7}"/>
              </a:ext>
            </a:extLst>
          </p:cNvPr>
          <p:cNvSpPr>
            <a:spLocks noGrp="1"/>
          </p:cNvSpPr>
          <p:nvPr>
            <p:ph type="body" idx="1"/>
          </p:nvPr>
        </p:nvSpPr>
        <p:spPr/>
        <p:txBody>
          <a:bodyPr/>
          <a:lstStyle/>
          <a:p>
            <a:r>
              <a:rPr lang="en-US" dirty="0"/>
              <a:t>A Fixed Indexed Annuity may be suitable for the individual who is optimistic about the growth of the market, but who desires protection from market downturns. These offer upside potential with downside protection.</a:t>
            </a:r>
          </a:p>
        </p:txBody>
      </p:sp>
      <p:sp>
        <p:nvSpPr>
          <p:cNvPr id="4" name="Slide Number Placeholder 3">
            <a:extLst>
              <a:ext uri="{FF2B5EF4-FFF2-40B4-BE49-F238E27FC236}">
                <a16:creationId xmlns:a16="http://schemas.microsoft.com/office/drawing/2014/main" id="{C7E31636-F9DF-AB27-1D77-E99C08B51A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1530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0CDDC-F2D2-A001-5054-38193B69E8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60028-C81A-23FF-A16E-84A1B13E5371}"/>
              </a:ext>
            </a:extLst>
          </p:cNvPr>
          <p:cNvSpPr>
            <a:spLocks noGrp="1" noRot="1" noChangeAspect="1"/>
          </p:cNvSpPr>
          <p:nvPr>
            <p:ph type="sldImg"/>
          </p:nvPr>
        </p:nvSpPr>
        <p:spPr>
          <a:xfrm>
            <a:off x="685800" y="1020763"/>
            <a:ext cx="5486400" cy="3086100"/>
          </a:xfrm>
        </p:spPr>
      </p:sp>
      <p:sp>
        <p:nvSpPr>
          <p:cNvPr id="3" name="Notes Placeholder 2">
            <a:extLst>
              <a:ext uri="{FF2B5EF4-FFF2-40B4-BE49-F238E27FC236}">
                <a16:creationId xmlns:a16="http://schemas.microsoft.com/office/drawing/2014/main" id="{64C1E971-482B-8897-C30D-DF04D20331DB}"/>
              </a:ext>
            </a:extLst>
          </p:cNvPr>
          <p:cNvSpPr>
            <a:spLocks noGrp="1"/>
          </p:cNvSpPr>
          <p:nvPr>
            <p:ph type="body" idx="1"/>
          </p:nvPr>
        </p:nvSpPr>
        <p:spPr>
          <a:xfrm>
            <a:off x="320040" y="4349325"/>
            <a:ext cx="6217920" cy="15703467"/>
          </a:xfrm>
        </p:spPr>
        <p:txBody>
          <a:bodyPr/>
          <a:lstStyle/>
          <a:p>
            <a:r>
              <a:rPr lang="en-US" dirty="0"/>
              <a:t>Imagine you put $100,000 into a FIA. The purple line shows how the annuity grows based on the performance of a market index—like the S&amp;P 500—but with some important protections. Assume the gray line represents the performance of the market.</a:t>
            </a:r>
          </a:p>
          <a:p>
            <a:endParaRPr lang="en-US" dirty="0"/>
          </a:p>
          <a:p>
            <a:pPr marL="171450" indent="-171450">
              <a:buFont typeface="Arial" panose="020B0604020202020204" pitchFamily="34" charset="0"/>
              <a:buChar char="•"/>
            </a:pPr>
            <a:r>
              <a:rPr lang="en-US" dirty="0"/>
              <a:t>First, notice how in the first few years, when the market was down, your value did not drop. That is thanks to what is referred to as the </a:t>
            </a:r>
            <a:r>
              <a:rPr lang="en-US" b="1" dirty="0"/>
              <a:t>0% floor</a:t>
            </a:r>
            <a:r>
              <a:rPr lang="en-US" dirty="0"/>
              <a:t>, which means you can’t lose money due to market performance—even in bad years.</a:t>
            </a:r>
          </a:p>
          <a:p>
            <a:pPr marL="171450" indent="-171450">
              <a:buFont typeface="Arial" panose="020B0604020202020204" pitchFamily="34" charset="0"/>
              <a:buChar char="•"/>
            </a:pPr>
            <a:r>
              <a:rPr lang="en-US" dirty="0"/>
              <a:t>Then, when the market goes up, you earn interest—</a:t>
            </a:r>
            <a:r>
              <a:rPr lang="en-US" b="1" dirty="0"/>
              <a:t>up to a cap</a:t>
            </a:r>
            <a:r>
              <a:rPr lang="en-US" dirty="0"/>
              <a:t>. In this example, assume the cap is 7</a:t>
            </a:r>
            <a:r>
              <a:rPr lang="en-US" b="1" dirty="0"/>
              <a:t>%.  While you’re not getting the full market return, you are avoiding the losses</a:t>
            </a:r>
            <a:r>
              <a:rPr lang="en-US" dirty="0"/>
              <a:t>.</a:t>
            </a:r>
          </a:p>
          <a:p>
            <a:pPr marL="171450" indent="-171450">
              <a:buFont typeface="Arial" panose="020B0604020202020204" pitchFamily="34" charset="0"/>
              <a:buChar char="•"/>
            </a:pPr>
            <a:r>
              <a:rPr lang="en-US" dirty="0"/>
              <a:t>After nine years, the FIA grew to over </a:t>
            </a:r>
            <a:r>
              <a:rPr lang="en-US" b="1" dirty="0"/>
              <a:t>$136,000</a:t>
            </a:r>
            <a:r>
              <a:rPr lang="en-US" dirty="0"/>
              <a:t>, while the market-only line—again shown in gray—ended up at just over </a:t>
            </a:r>
            <a:r>
              <a:rPr lang="en-US" b="1" dirty="0"/>
              <a:t>$74,000</a:t>
            </a:r>
            <a:r>
              <a:rPr lang="en-US" dirty="0"/>
              <a:t> due to early downturns.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This is a hypothetical example and includes one of the most significant market declines in recent history (starting January 2000) to illustrate the benefits of the annuity “floor”. The 0% “floor” provided by an indexed annuity ensures that during crediting periods where the index is negative, that no less than 0% interest is credited to the index strategy. However, the contract’s “cap” also imposes a limit on the highest amount of interest that can be credited based in-part on an increase in the underlying index. This means that when the index experiences large gains the index crediting will never be greater than the cap even if the index itself experiences a higher return. This chart assumes a consistent indexed interest cap rate for the 9-year period: 7%. Actual cap rates are subject to change and could be lower than the cap rate assumed on this hypothetical example but will never be less than the minimum cap shown in the contract.</a:t>
            </a:r>
          </a:p>
          <a:p>
            <a:pPr marR="0" lvl="0" algn="l" defTabSz="914400" rtl="0" eaLnBrk="1" fontAlgn="auto" latinLnBrk="0" hangingPunct="1">
              <a:lnSpc>
                <a:spcPct val="100000"/>
              </a:lnSpc>
              <a:spcBef>
                <a:spcPts val="0"/>
              </a:spcBef>
              <a:spcAft>
                <a:spcPts val="0"/>
              </a:spcAft>
              <a:buClrTx/>
              <a:buSzTx/>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"S&amp;P 500" is a product of S&amp;P Dow Jones Indices LLC or its affiliates ("SPDJI") and S&amp;P Opco, LLC and has been licensed for use by Life Insurance Company of the Southwest (“LSW”). Standard &amp; Poor's® and S&amp;P® are registered trademarks of Standard &amp; Poor's Financial Services LLC ("S&amp;P") and Dow Jones® is a registered trademark of Dow Jones Trademark Holdings LLC (''Dow Jones"). The trademarks have been licensed to SPDJI and have been sublicensed for use for certain purposes by LSW. These fixed indexed annuities (“the Product”) are not sponsored, endorsed, sold or promoted by SPDJI, Dow Jones, S&amp;P, any of their respective affiliates (collectively, "S&amp;P Dow Jones Indices"). Neither S&amp;P Dow Jones Indices nor S&amp;P Opco, LLC make any representation or warranty, express or implied, to the owners of the Product or any member of the public regarding the advisability of investing in securities generally or in the Product particularly or the ability of the S&amp;P 500 to track general market performance. S&amp;P Dow Jones Indices and S&amp;P Opco, LLC’s only relationship to LSW with respect to the S&amp;P 500 is the licensing of the Index and certain trademarks, service marks and/or trade names of S&amp;P Dow Jones Indices and/or its licensors. The S&amp;P 500 is determined, composed and calculated by S&amp;P Dow Jones Indices or S&amp;P Opco, LLC without regard to LSW or the Product. S&amp;P Dow Jones Indices and S&amp;P Opco, LLC have no obligation to take the needs of LSW or the owners of Product into consideration in determining, composing or calculating the S&amp;P 500. Neither S&amp;P Dow Jones Indices nor S&amp;P Opco, LLC are responsible for and have not participated in the determination of the prices, and amount of Product or the timing of the issuance or sale of the Product or in the determination or calculation of the equation by which the Product is to be converted into cash, surrendered or redeemed, as the case may be. S&amp;P Dow Jones Indices and S&amp;P Opco, LLC have no obligation or liability in connection with the administration, marketing or trading of the Product. There is no assurance that investment products based on the S&amp;P 500 will accurately track index performance or provide positive investment returns. S&amp;P Dow Jones Indices LLC is not an investment advisor. Inclusion of a security within an index is not a recommendation by S&amp;P Dow Jones Indices to buy, sell, or hold such security, nor is it considered to be investment advice.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NEITHER S&amp;P DOW JONES INDICES NOR S&amp;P OPCO, LLC GUARANTEES THE ADEQUACY, ACCURACY, TIMELINESS AND/OR THE COMPLETENESS OF THE S&amp;P 500 OR ANY DATA RELATED THERETO OR ANY COMMUNICATION, INCLUDING BUT NOT LIMITED TO, ORAL OR WRITTEN COMMUNICATION (INCLUDING ELECTRONIC COMMUNICATIONS) WITH RESPECT THERETO. S&amp;P DOW JONES INDICES AND S&amp;P OPCO, LLC SHALL NOT BE SUBJECT TO ANY DAMAGES OR LIABILITY FOR ANY ERRORS, OMISSIONS, OR DELAYS THEREIN. S&amp;P DOW JONES INDICES AND S&amp;P OPCO, LLC MAKES NO EXPRESS OR IMPLIED WARRANTIES, AND EXPRESSLY DISCLAIMS ALL WARRANTIES, OF MERCHANTABILITY OR FITNESS FOR A PARTICULAR PURPOSE OR USE OR AS TO RESULTS TO BE OBTAINED BY LSW, OWNERS OF THE PRODUCT, OR ANY OTHER PERSON OR ENTITY FROM THE USE OF THE S&amp;P 500 OR WITH RESPECT TO ANY DATA RELATED THERETO. WITHOUT LIMITING ANY OF THE FOREGOING, IN NO EVENT WHATSOEVER SHALL S&amp;P DOW JONES INDICES OR S&amp;P OPCO, LLC BE LIABLE FOR ANY INDIRECT, SPECIAL, INCIDENTAL, PUNITIVE, OR CONSEQUENTIAL DAMAGES INCLUDING BUT NOT LIMITED TO, LOSS OF PROFITS, TRADING LOSSES, LOST TIME OR GOODWILL, EVEN IF THEY HAVE BEEN ADVISED OF THE POSSIBILITY OF SUCH DAMAGES, WHETHER IN CONTRACT, TORT, STRICT LIABILITY, OR OTHERWISE. THERE ARE NO THIRD PARTY BENEFICIARIES OF ANY AGREEMENTS OR ARRANGEMENTS BETWEEN S&amp;P DOW JONES INDICES AND LSW, OTHER THAN THE LICENSORS OF S&amp;P DOW JONES INDICES.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0% floor provided by an indexed annuity ensures that during crediting periods where the index is negative, that no less than 0% interest is credited to the index strategy. This means that premiums paid and interest earned will not be reduced by market volatility. Rider charges continue to be deducted regardless of whether interest is credited. Indexed annuities do not directly participate in any stock or equity investments. This is not a solicitation of any specific annuity contract. Guarantees are dependent upon the claims-paying ability of the issuing company. Assuming no withdrawals made during the surrender charge period and no rider charges.</a:t>
            </a:r>
          </a:p>
          <a:p>
            <a:pPr marR="0" lvl="0" algn="l" defTabSz="914400" rtl="0" eaLnBrk="1" fontAlgn="auto" latinLnBrk="0" hangingPunct="1">
              <a:lnSpc>
                <a:spcPct val="100000"/>
              </a:lnSpc>
              <a:spcBef>
                <a:spcPts val="0"/>
              </a:spcBef>
              <a:spcAft>
                <a:spcPts val="0"/>
              </a:spcAft>
              <a:buClrTx/>
              <a:buSzTx/>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a:extLst>
              <a:ext uri="{FF2B5EF4-FFF2-40B4-BE49-F238E27FC236}">
                <a16:creationId xmlns:a16="http://schemas.microsoft.com/office/drawing/2014/main" id="{08850AA8-32F4-29DB-520F-443AAD198F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33765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goal of today’s presentation is to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Identify several of the top concerns of pre-retirees and retirees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Provide an overview of annuities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 but more importantly how they can help solve and mitigate some of the biggest concerns people have about retirement.</a:t>
            </a:r>
          </a:p>
        </p:txBody>
      </p:sp>
      <p:sp>
        <p:nvSpPr>
          <p:cNvPr id="4" name="Slide Number Placeholder 3"/>
          <p:cNvSpPr>
            <a:spLocks noGrp="1"/>
          </p:cNvSpPr>
          <p:nvPr>
            <p:ph type="sldNum" sz="quarter" idx="5"/>
          </p:nvPr>
        </p:nvSpPr>
        <p:spPr/>
        <p:txBody>
          <a:bodyPr/>
          <a:lstStyle/>
          <a:p>
            <a:fld id="{F270ECB4-3DED-114D-B8EC-BD91C83448E7}" type="slidenum">
              <a:rPr lang="en-US" smtClean="0"/>
              <a:t>3</a:t>
            </a:fld>
            <a:endParaRPr lang="en-US" dirty="0"/>
          </a:p>
        </p:txBody>
      </p:sp>
    </p:spTree>
    <p:extLst>
      <p:ext uri="{BB962C8B-B14F-4D97-AF65-F5344CB8AC3E}">
        <p14:creationId xmlns:p14="http://schemas.microsoft.com/office/powerpoint/2010/main" val="29546920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06338-6A49-EB06-5751-986DAC6525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F66BD4-35FE-E046-CEFC-A134EB8A6B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D80FFE-5DDE-BAA2-8D1A-860B57FE7EF2}"/>
              </a:ext>
            </a:extLst>
          </p:cNvPr>
          <p:cNvSpPr>
            <a:spLocks noGrp="1"/>
          </p:cNvSpPr>
          <p:nvPr>
            <p:ph type="body" idx="1"/>
          </p:nvPr>
        </p:nvSpPr>
        <p:spPr/>
        <p:txBody>
          <a:bodyPr/>
          <a:lstStyle/>
          <a:p>
            <a:r>
              <a:rPr lang="en-US" dirty="0"/>
              <a:t>This is the appeal of a fixed indexed annuity: </a:t>
            </a:r>
            <a:r>
              <a:rPr lang="en-US" b="1" dirty="0"/>
              <a:t>growth potential with downside protection.</a:t>
            </a:r>
            <a:r>
              <a:rPr lang="en-US" dirty="0"/>
              <a:t> It’s a way to participate in the market without exposing your retirement money to all the risk.</a:t>
            </a:r>
          </a:p>
        </p:txBody>
      </p:sp>
      <p:sp>
        <p:nvSpPr>
          <p:cNvPr id="4" name="Slide Number Placeholder 3">
            <a:extLst>
              <a:ext uri="{FF2B5EF4-FFF2-40B4-BE49-F238E27FC236}">
                <a16:creationId xmlns:a16="http://schemas.microsoft.com/office/drawing/2014/main" id="{7F03424B-1D9B-BF47-8989-38FADF9F68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874189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21500E-EE49-FB38-F4BC-08A41807ED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923B56-8D0B-64CB-D1B6-CA7B6E617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B19F04-F31E-67F4-FAEE-6BCAC6F04CC5}"/>
              </a:ext>
            </a:extLst>
          </p:cNvPr>
          <p:cNvSpPr>
            <a:spLocks noGrp="1"/>
          </p:cNvSpPr>
          <p:nvPr>
            <p:ph type="body" idx="1"/>
          </p:nvPr>
        </p:nvSpPr>
        <p:spPr/>
        <p:txBody>
          <a:bodyPr/>
          <a:lstStyle/>
          <a:p>
            <a:pPr marL="0" marR="0"/>
            <a:r>
              <a:rPr lang="en-US" dirty="0">
                <a:effectLst/>
                <a:latin typeface="Aptos" panose="020B0004020202020204" pitchFamily="34" charset="0"/>
                <a:ea typeface="Aptos" panose="020B0004020202020204" pitchFamily="34" charset="0"/>
                <a:cs typeface="Aptos" panose="020B0004020202020204" pitchFamily="34" charset="0"/>
              </a:rPr>
              <a:t>Remember the key concerns we discussed earlier?  Outliving income, rising healthcare costs, inflation, and market volatility?  The good news is that fixed annuities can help alleviate each of these concerns.</a:t>
            </a:r>
          </a:p>
          <a:p>
            <a:pPr marL="0" marR="0"/>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a:r>
              <a:rPr lang="en-US" dirty="0">
                <a:effectLst/>
                <a:latin typeface="Aptos" panose="020B0004020202020204" pitchFamily="34" charset="0"/>
                <a:ea typeface="Aptos" panose="020B0004020202020204" pitchFamily="34" charset="0"/>
                <a:cs typeface="Aptos" panose="020B0004020202020204" pitchFamily="34" charset="0"/>
              </a:rPr>
              <a:t>Let’s look at a few hypothetical situations.</a:t>
            </a:r>
          </a:p>
          <a:p>
            <a:endParaRPr lang="en-US" sz="1000" dirty="0"/>
          </a:p>
        </p:txBody>
      </p:sp>
      <p:sp>
        <p:nvSpPr>
          <p:cNvPr id="4" name="Slide Number Placeholder 3">
            <a:extLst>
              <a:ext uri="{FF2B5EF4-FFF2-40B4-BE49-F238E27FC236}">
                <a16:creationId xmlns:a16="http://schemas.microsoft.com/office/drawing/2014/main" id="{CFDBFB6A-33C7-0AA8-CBE1-24336B9C0FD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758006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C1770-9054-5E9B-766A-44D1F5349E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E7BD9E-0474-3153-FAA8-A948395AB6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BEE674-172C-552E-18D9-10B0DBA7FC53}"/>
              </a:ext>
            </a:extLst>
          </p:cNvPr>
          <p:cNvSpPr>
            <a:spLocks noGrp="1"/>
          </p:cNvSpPr>
          <p:nvPr>
            <p:ph type="body" idx="1"/>
          </p:nvPr>
        </p:nvSpPr>
        <p:spPr/>
        <p:txBody>
          <a:bodyPr/>
          <a:lstStyle/>
          <a:p>
            <a:r>
              <a:rPr lang="en-US" b="0" i="0" dirty="0"/>
              <a:t>Meet Mike, who is currently 63 years old. Mike recently told us that he is close to retirement and cannot afford another market dip.</a:t>
            </a:r>
          </a:p>
          <a:p>
            <a:endParaRPr lang="en-US" dirty="0"/>
          </a:p>
          <a:p>
            <a:r>
              <a:rPr lang="en-US" b="0" i="0" dirty="0"/>
              <a:t>What solution offers Mike safe growth without worry about market fluctuations?</a:t>
            </a:r>
          </a:p>
          <a:p>
            <a:endParaRPr lang="en-US" b="0" i="0" dirty="0"/>
          </a:p>
          <a:p>
            <a:r>
              <a:rPr lang="en-US" b="1" i="0" dirty="0"/>
              <a:t>Multi-Year Guaranteed Annuity</a:t>
            </a:r>
          </a:p>
          <a:p>
            <a:pPr marL="171450" indent="-171450">
              <a:buFont typeface="Arial" panose="020B0604020202020204" pitchFamily="34" charset="0"/>
              <a:buChar char="•"/>
            </a:pPr>
            <a:r>
              <a:rPr lang="en-US" b="0" i="0" dirty="0"/>
              <a:t>A MYGA offers guaranteed growth with no market exposure and is ideal for his retirement timeline.</a:t>
            </a:r>
          </a:p>
          <a:p>
            <a:pPr marL="171450" indent="-171450">
              <a:buFont typeface="Arial" panose="020B0604020202020204" pitchFamily="34" charset="0"/>
              <a:buChar char="•"/>
            </a:pPr>
            <a:r>
              <a:rPr lang="en-US" b="0" i="0" dirty="0"/>
              <a:t>Mike could roll over $100,000 into a 5-year MYGA offering 5% guaranteed interest.</a:t>
            </a:r>
          </a:p>
          <a:p>
            <a:pPr marL="171450" indent="-171450">
              <a:buFont typeface="Arial" panose="020B0604020202020204" pitchFamily="34" charset="0"/>
              <a:buChar char="•"/>
            </a:pPr>
            <a:r>
              <a:rPr lang="en-US" b="0" i="0" dirty="0"/>
              <a:t>He doesn’t need the money right away and doesn’t want to take chances on the market this close to retirement. In five years, he’ll have solid growth—risk-free and tax-deferred—ready for future income or other needs.</a:t>
            </a:r>
          </a:p>
          <a:p>
            <a:endParaRPr lang="en-US" b="0" i="0" dirty="0"/>
          </a:p>
        </p:txBody>
      </p:sp>
      <p:sp>
        <p:nvSpPr>
          <p:cNvPr id="4" name="Slide Number Placeholder 3">
            <a:extLst>
              <a:ext uri="{FF2B5EF4-FFF2-40B4-BE49-F238E27FC236}">
                <a16:creationId xmlns:a16="http://schemas.microsoft.com/office/drawing/2014/main" id="{17DD1983-DFB9-FFF6-B340-676D2D8D66FB}"/>
              </a:ext>
            </a:extLst>
          </p:cNvPr>
          <p:cNvSpPr>
            <a:spLocks noGrp="1"/>
          </p:cNvSpPr>
          <p:nvPr>
            <p:ph type="sldNum" sz="quarter" idx="5"/>
          </p:nvPr>
        </p:nvSpPr>
        <p:spPr/>
        <p:txBody>
          <a:bodyPr/>
          <a:lstStyle/>
          <a:p>
            <a:fld id="{F270ECB4-3DED-114D-B8EC-BD91C83448E7}" type="slidenum">
              <a:rPr lang="en-US" smtClean="0"/>
              <a:t>32</a:t>
            </a:fld>
            <a:endParaRPr lang="en-US" dirty="0"/>
          </a:p>
        </p:txBody>
      </p:sp>
    </p:spTree>
    <p:extLst>
      <p:ext uri="{BB962C8B-B14F-4D97-AF65-F5344CB8AC3E}">
        <p14:creationId xmlns:p14="http://schemas.microsoft.com/office/powerpoint/2010/main" val="27011660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7D762F-FA46-661F-47D8-0195FDD2C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5291E-23C6-B259-E117-ADF82C6D03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E731D1-8BC0-651B-7A50-391075F9D2C6}"/>
              </a:ext>
            </a:extLst>
          </p:cNvPr>
          <p:cNvSpPr>
            <a:spLocks noGrp="1"/>
          </p:cNvSpPr>
          <p:nvPr>
            <p:ph type="body" idx="1"/>
          </p:nvPr>
        </p:nvSpPr>
        <p:spPr/>
        <p:txBody>
          <a:bodyPr/>
          <a:lstStyle/>
          <a:p>
            <a:r>
              <a:rPr lang="en-US" b="0" i="0" dirty="0"/>
              <a:t>Meet Carol, who is currently age 68. Carol recently told us that she simply wants to know that she will have an incoming check no matter how long she lives.</a:t>
            </a:r>
          </a:p>
          <a:p>
            <a:endParaRPr lang="en-US" dirty="0"/>
          </a:p>
          <a:p>
            <a:r>
              <a:rPr lang="en-US" b="0" i="0" dirty="0"/>
              <a:t>What solution will offer Carol the guarantee that she will not outlive her money?</a:t>
            </a:r>
          </a:p>
          <a:p>
            <a:endParaRPr lang="en-US" b="0" i="0" dirty="0"/>
          </a:p>
          <a:p>
            <a:r>
              <a:rPr lang="en-US" b="1" i="0" dirty="0"/>
              <a:t>Single Premium Immediate Annuity</a:t>
            </a:r>
          </a:p>
          <a:p>
            <a:pPr marL="171450" indent="-171450">
              <a:buFont typeface="Arial" panose="020B0604020202020204" pitchFamily="34" charset="0"/>
              <a:buChar char="•"/>
            </a:pPr>
            <a:r>
              <a:rPr lang="en-US" b="0" i="0" dirty="0"/>
              <a:t>A SPIA provides Carol with confidence in lifetime income with no market risk.</a:t>
            </a:r>
          </a:p>
          <a:p>
            <a:pPr marL="171450" indent="-171450">
              <a:buFont typeface="Arial" panose="020B0604020202020204" pitchFamily="34" charset="0"/>
              <a:buChar char="•"/>
            </a:pPr>
            <a:r>
              <a:rPr lang="en-US" b="0" i="0" dirty="0"/>
              <a:t>Carol recently retired with $300,000 in savings and no pension. She uses $150,000 to buy a SPIA that guarantees monthly income for life.</a:t>
            </a:r>
          </a:p>
          <a:p>
            <a:pPr marL="171450" indent="-171450">
              <a:buFont typeface="Arial" panose="020B0604020202020204" pitchFamily="34" charset="0"/>
              <a:buChar char="•"/>
            </a:pPr>
            <a:r>
              <a:rPr lang="en-US" b="0" i="0" dirty="0"/>
              <a:t>Now she knows that no matter what happens in the market—or how long she lives—she’ll always have a paycheck to help cover her essentials – which also helps her simplify her budget.</a:t>
            </a:r>
          </a:p>
          <a:p>
            <a:endParaRPr lang="en-US" b="0" i="0" dirty="0"/>
          </a:p>
          <a:p>
            <a:r>
              <a:rPr lang="en-US" b="0" i="1" dirty="0"/>
              <a:t>NOTE TO SPEAKER: A FIA would also meet Carol’s objectives.</a:t>
            </a:r>
          </a:p>
        </p:txBody>
      </p:sp>
      <p:sp>
        <p:nvSpPr>
          <p:cNvPr id="4" name="Slide Number Placeholder 3">
            <a:extLst>
              <a:ext uri="{FF2B5EF4-FFF2-40B4-BE49-F238E27FC236}">
                <a16:creationId xmlns:a16="http://schemas.microsoft.com/office/drawing/2014/main" id="{254A257E-6205-CE0B-A122-5226E3C42BA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288718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0605D-4211-D532-8DB1-224555F2EC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379AD-6BDE-6763-F508-ACE7D7B9A3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F7A961-C79D-A8EE-61E5-76ECB392AEF5}"/>
              </a:ext>
            </a:extLst>
          </p:cNvPr>
          <p:cNvSpPr>
            <a:spLocks noGrp="1"/>
          </p:cNvSpPr>
          <p:nvPr>
            <p:ph type="body" idx="1"/>
          </p:nvPr>
        </p:nvSpPr>
        <p:spPr/>
        <p:txBody>
          <a:bodyPr/>
          <a:lstStyle/>
          <a:p>
            <a:r>
              <a:rPr lang="en-US" dirty="0"/>
              <a:t>Meet Denise, currently age 45. Denise recently told us that she likes the idea of participating in the market for growth potential, but that she cannot afford to lose any money.</a:t>
            </a:r>
          </a:p>
          <a:p>
            <a:endParaRPr lang="en-US" dirty="0"/>
          </a:p>
          <a:p>
            <a:r>
              <a:rPr lang="en-US" dirty="0"/>
              <a:t>What solution offers Denise growth to keep up with inflation AND protection against dips in market performance?</a:t>
            </a:r>
          </a:p>
          <a:p>
            <a:endParaRPr lang="en-US" dirty="0"/>
          </a:p>
          <a:p>
            <a:r>
              <a:rPr lang="en-US" b="1" dirty="0"/>
              <a:t>Fixed Indexed Annuity</a:t>
            </a:r>
          </a:p>
          <a:p>
            <a:pPr marL="171450" indent="-171450">
              <a:buFont typeface="Arial" panose="020B0604020202020204" pitchFamily="34" charset="0"/>
              <a:buChar char="•"/>
            </a:pPr>
            <a:r>
              <a:rPr lang="en-US" dirty="0"/>
              <a:t>A FIA pr</a:t>
            </a:r>
            <a:r>
              <a:rPr lang="en-US" b="0" dirty="0"/>
              <a:t>ovides Denise with the opportunity for upside potential/growth without exposing her money to market losses.</a:t>
            </a:r>
          </a:p>
          <a:p>
            <a:pPr marL="171450" indent="-171450">
              <a:buFont typeface="Arial" panose="020B0604020202020204" pitchFamily="34" charset="0"/>
              <a:buChar char="•"/>
            </a:pPr>
            <a:r>
              <a:rPr lang="en-US" b="0" dirty="0"/>
              <a:t>Denise wants to grow her retirement savings but is nervous about market down turns. She contributes a portion of her savings to a FIA, which offers interest based on the performance of a market index—but with a 0% floor, meaning she will never lose money due to market declines.</a:t>
            </a:r>
          </a:p>
          <a:p>
            <a:pPr marL="171450" indent="-171450">
              <a:buFont typeface="Arial" panose="020B0604020202020204" pitchFamily="34" charset="0"/>
              <a:buChar char="•"/>
            </a:pPr>
            <a:r>
              <a:rPr lang="en-US" b="0" dirty="0"/>
              <a:t>Now she has a strategy that helps her savings grow with upside potential and protection from downside risk—giving her the balance she needs between growth and security. </a:t>
            </a:r>
          </a:p>
          <a:p>
            <a:endParaRPr lang="en-US" dirty="0"/>
          </a:p>
        </p:txBody>
      </p:sp>
      <p:sp>
        <p:nvSpPr>
          <p:cNvPr id="4" name="Slide Number Placeholder 3">
            <a:extLst>
              <a:ext uri="{FF2B5EF4-FFF2-40B4-BE49-F238E27FC236}">
                <a16:creationId xmlns:a16="http://schemas.microsoft.com/office/drawing/2014/main" id="{9249679C-C060-1961-7274-5545CB3564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54459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E04AE-E538-61AB-C8A8-12F347E37B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F18D65-E8C4-7E12-36BB-5448BAF7E0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89C6F0-F20A-1874-07A6-84BD90A4A8FE}"/>
              </a:ext>
            </a:extLst>
          </p:cNvPr>
          <p:cNvSpPr>
            <a:spLocks noGrp="1"/>
          </p:cNvSpPr>
          <p:nvPr>
            <p:ph type="body" idx="1"/>
          </p:nvPr>
        </p:nvSpPr>
        <p:spPr/>
        <p:txBody>
          <a:bodyPr/>
          <a:lstStyle/>
          <a:p>
            <a:r>
              <a:rPr lang="en-US" dirty="0"/>
              <a:t>Meet John, who is currently age 60. He has an IRA, some stocks and bonds, and some mutual funds. John recently shared with us that he is concerned that he may not have enough retirement income to cover his monthly fixed expenses, particularly due to the cost of medical care he requires.</a:t>
            </a:r>
          </a:p>
          <a:p>
            <a:endParaRPr lang="en-US" dirty="0"/>
          </a:p>
          <a:p>
            <a:r>
              <a:rPr lang="en-US" dirty="0"/>
              <a:t>What solution offers John guaranteed retirement income to cover fixed expenses and potential future health care expenses?</a:t>
            </a:r>
          </a:p>
          <a:p>
            <a:endParaRPr lang="en-US" dirty="0"/>
          </a:p>
          <a:p>
            <a:r>
              <a:rPr lang="en-US" b="1" dirty="0"/>
              <a:t>Any Fixed Annuity</a:t>
            </a:r>
          </a:p>
          <a:p>
            <a:pPr marL="171450" indent="-171450">
              <a:buFont typeface="Arial" panose="020B0604020202020204" pitchFamily="34" charset="0"/>
              <a:buChar char="•"/>
            </a:pPr>
            <a:r>
              <a:rPr lang="en-US" dirty="0"/>
              <a:t>Any of the fixed annuities we discussed today may provide John with guaranteed retirement income.</a:t>
            </a:r>
          </a:p>
          <a:p>
            <a:pPr marL="171450" indent="-171450">
              <a:buFont typeface="Arial" panose="020B0604020202020204" pitchFamily="34" charset="0"/>
              <a:buChar char="•"/>
            </a:pPr>
            <a:r>
              <a:rPr lang="en-US" dirty="0"/>
              <a:t>John could use his current assets to purchase a fixed annuity to fill any income gap due to insufficient income provided by his assets and social security.</a:t>
            </a:r>
          </a:p>
          <a:p>
            <a:pPr marL="171450" indent="-171450">
              <a:buFont typeface="Arial" panose="020B0604020202020204" pitchFamily="34" charset="0"/>
              <a:buChar char="•"/>
            </a:pPr>
            <a:r>
              <a:rPr lang="en-US" dirty="0"/>
              <a:t>John could also find a carrier whose annuity includes a health care expense benefit, such as a nursing care rider.</a:t>
            </a:r>
          </a:p>
          <a:p>
            <a:endParaRPr lang="en-US" dirty="0"/>
          </a:p>
          <a:p>
            <a:r>
              <a:rPr lang="en-US" dirty="0"/>
              <a:t>So, which fixed annuity should John choose? It will depend on his overall goals and objectives. Let’s look at the key features he will need to consider.</a:t>
            </a:r>
          </a:p>
        </p:txBody>
      </p:sp>
      <p:sp>
        <p:nvSpPr>
          <p:cNvPr id="4" name="Slide Number Placeholder 3">
            <a:extLst>
              <a:ext uri="{FF2B5EF4-FFF2-40B4-BE49-F238E27FC236}">
                <a16:creationId xmlns:a16="http://schemas.microsoft.com/office/drawing/2014/main" id="{D8B4039A-82C8-5AD7-672A-D3C9E903D41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28899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b="0" dirty="0"/>
              <a:t>Let’s take a moment to summarize everything we’ve covered about fixed annuities.</a:t>
            </a:r>
          </a:p>
          <a:p>
            <a:endParaRPr lang="en-US" b="0" dirty="0"/>
          </a:p>
          <a:p>
            <a:r>
              <a:rPr lang="en-US" b="0" dirty="0"/>
              <a:t>We looked at three types: Fixed Indexed Annuities, Single Premium Immediate Annuities, and Multi-Year Guaranteed Annuities. Each one serves a different purpose—but they all share something in common: they all provide you with protection, predictability, and peace of mind.</a:t>
            </a:r>
          </a:p>
          <a:p>
            <a:endParaRPr lang="en-US" b="0" dirty="0"/>
          </a:p>
          <a:p>
            <a:pPr marL="171450" indent="-171450">
              <a:buFont typeface="Arial" panose="020B0604020202020204" pitchFamily="34" charset="0"/>
              <a:buChar char="•"/>
            </a:pPr>
            <a:r>
              <a:rPr lang="en-US" b="0" dirty="0"/>
              <a:t>If you want growth with downside protection, a FIA may be right for you.</a:t>
            </a:r>
          </a:p>
          <a:p>
            <a:pPr marL="171450" indent="-171450">
              <a:buFont typeface="Arial" panose="020B0604020202020204" pitchFamily="34" charset="0"/>
              <a:buChar char="•"/>
            </a:pPr>
            <a:r>
              <a:rPr lang="en-US" b="0" dirty="0"/>
              <a:t>If your priority is guaranteed income for life, a SPIA can provide that immediate, reliable paycheck.</a:t>
            </a:r>
          </a:p>
          <a:p>
            <a:pPr marL="171450" indent="-171450">
              <a:buFont typeface="Arial" panose="020B0604020202020204" pitchFamily="34" charset="0"/>
              <a:buChar char="•"/>
            </a:pPr>
            <a:r>
              <a:rPr lang="en-US" b="0" dirty="0"/>
              <a:t>And if you’re looking for safe, guaranteed growth over a fixed period, a MYGA offers just that.</a:t>
            </a:r>
          </a:p>
          <a:p>
            <a:pPr marL="0" indent="0">
              <a:buFont typeface="Arial" panose="020B0604020202020204" pitchFamily="34" charset="0"/>
              <a:buNone/>
            </a:pPr>
            <a:endParaRPr lang="en-US" b="0" dirty="0"/>
          </a:p>
          <a:p>
            <a:r>
              <a:rPr lang="en-US" dirty="0"/>
              <a:t>Fixed annuities</a:t>
            </a:r>
            <a:r>
              <a:rPr lang="en-US" b="0" dirty="0"/>
              <a:t> are not one-size-fits-all, but they can each play an important role depending on your needs and goals.</a:t>
            </a:r>
          </a:p>
          <a:p>
            <a:endParaRPr lang="en-US" b="0" dirty="0"/>
          </a:p>
          <a:p>
            <a:r>
              <a:rPr lang="en-US" b="0" dirty="0"/>
              <a:t>That’s why the next step is so important—let’s talk one-on-one about your situation, and I can help you determine if one of these annuities makes sense as part of your bigger retirement picture.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B7EA45-90EA-4B2C-AA07-D796936F4F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471090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CC735-22B9-F4D2-2631-3DB9C7414F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2C666-8BCC-2164-C221-6B17018F75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2B5F8E-AA34-326A-9F0B-BB54015A20F0}"/>
              </a:ext>
            </a:extLst>
          </p:cNvPr>
          <p:cNvSpPr>
            <a:spLocks noGrp="1"/>
          </p:cNvSpPr>
          <p:nvPr>
            <p:ph type="body" idx="1"/>
          </p:nvPr>
        </p:nvSpPr>
        <p:spPr/>
        <p:txBody>
          <a:bodyPr/>
          <a:lstStyle/>
          <a:p>
            <a:r>
              <a:rPr lang="en-US" dirty="0"/>
              <a:t>We have now reviewed the various benefits and features of annuities, particularly fixed indexed annuities. Who would benefit from incorporating an annuity into their portfolio?</a:t>
            </a:r>
          </a:p>
        </p:txBody>
      </p:sp>
      <p:sp>
        <p:nvSpPr>
          <p:cNvPr id="4" name="Slide Number Placeholder 3">
            <a:extLst>
              <a:ext uri="{FF2B5EF4-FFF2-40B4-BE49-F238E27FC236}">
                <a16:creationId xmlns:a16="http://schemas.microsoft.com/office/drawing/2014/main" id="{B8D1EC85-EC7D-A488-D1AE-8A0B4701F5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913211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F28AE-CE2B-707E-D409-A2176F4D61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88227-61E3-1094-E1B7-358748DA99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AF8EE0-7A87-E242-A2F9-B5793408F1C6}"/>
              </a:ext>
            </a:extLst>
          </p:cNvPr>
          <p:cNvSpPr>
            <a:spLocks noGrp="1"/>
          </p:cNvSpPr>
          <p:nvPr>
            <p:ph type="body" idx="1"/>
          </p:nvPr>
        </p:nvSpPr>
        <p:spPr>
          <a:xfrm>
            <a:off x="685800" y="4400549"/>
            <a:ext cx="5486400" cy="428466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Annuities can be for anyone who wants to create a stream of income for future needs – whether you are a young professional, retiree, or in any phase of life in-between.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a few examples, an annuity may be suitable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a:t>
            </a:r>
            <a:r>
              <a:rPr lang="en-US" b="1" dirty="0"/>
              <a:t>Young Professional </a:t>
            </a:r>
            <a:r>
              <a:rPr lang="en-US" dirty="0"/>
              <a:t>– Wanting guaranteed growth without market exposure, starting small and saving small;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a:t>
            </a:r>
            <a:r>
              <a:rPr lang="en-US" b="1" dirty="0"/>
              <a:t>Growing Family </a:t>
            </a:r>
            <a:r>
              <a:rPr lang="en-US" dirty="0"/>
              <a:t>– Seeking safe accumulation for college and retirement expenses with protection from loss;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a:t>
            </a:r>
            <a:r>
              <a:rPr lang="en-US" b="1" dirty="0"/>
              <a:t>Business Owner </a:t>
            </a:r>
            <a:r>
              <a:rPr lang="en-US" dirty="0"/>
              <a:t>– Looking to diversify retirement savings and create a future income stream;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Individuals Nearing Retirement </a:t>
            </a:r>
            <a:r>
              <a:rPr lang="en-US" dirty="0"/>
              <a:t>– Wanting to turn savings into a predictable lifetime paycheck for vacations or for planned giving; 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Retirees</a:t>
            </a:r>
            <a:r>
              <a:rPr lang="en-US" dirty="0"/>
              <a:t> – Using annuity income to support long-term care needs or legacy goals.</a:t>
            </a:r>
          </a:p>
          <a:p>
            <a:pPr marR="0" lvl="0" algn="l" defTabSz="914400" rtl="0" eaLnBrk="1" fontAlgn="auto" latinLnBrk="0" hangingPunct="1">
              <a:lnSpc>
                <a:spcPct val="100000"/>
              </a:lnSpc>
              <a:spcBef>
                <a:spcPts val="0"/>
              </a:spcBef>
              <a:spcAft>
                <a:spcPts val="0"/>
              </a:spcAft>
              <a:buClrTx/>
              <a:buSzTx/>
              <a:tabLst/>
              <a:defRPr/>
            </a:pPr>
            <a:endParaRPr lang="en-US" dirty="0"/>
          </a:p>
          <a:p>
            <a:pPr marR="0" lvl="0" algn="l" defTabSz="914400" rtl="0" eaLnBrk="1" fontAlgn="auto" latinLnBrk="0" hangingPunct="1">
              <a:lnSpc>
                <a:spcPct val="100000"/>
              </a:lnSpc>
              <a:spcBef>
                <a:spcPts val="0"/>
              </a:spcBef>
              <a:spcAft>
                <a:spcPts val="0"/>
              </a:spcAft>
              <a:buClrTx/>
              <a:buSzTx/>
              <a:tabLst/>
              <a:defRPr/>
            </a:pPr>
            <a:r>
              <a:rPr lang="en-US" dirty="0"/>
              <a:t>Guaranteed income matters. Predictable income from a fixed annuity gives you more flexibility and confidence. It also provides peace of mind knowing you have a source of funds for unexpected medical expenses without resorting to and potentially depleting your savings.</a:t>
            </a:r>
          </a:p>
          <a:p>
            <a:pPr marR="0" lvl="0" algn="l" defTabSz="914400" rtl="0" eaLnBrk="1" fontAlgn="auto" latinLnBrk="0" hangingPunct="1">
              <a:lnSpc>
                <a:spcPct val="100000"/>
              </a:lnSpc>
              <a:spcBef>
                <a:spcPts val="0"/>
              </a:spcBef>
              <a:spcAft>
                <a:spcPts val="0"/>
              </a:spcAft>
              <a:buClrTx/>
              <a:buSzTx/>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177184B1-9E9F-2D76-EE4A-1B06310491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341306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a:extLst>
            <a:ext uri="{FF2B5EF4-FFF2-40B4-BE49-F238E27FC236}">
              <a16:creationId xmlns:a16="http://schemas.microsoft.com/office/drawing/2014/main" id="{63795055-2E17-7EE9-03A7-12D1BA6F6DED}"/>
            </a:ext>
          </a:extLst>
        </p:cNvPr>
        <p:cNvGrpSpPr/>
        <p:nvPr/>
      </p:nvGrpSpPr>
      <p:grpSpPr>
        <a:xfrm>
          <a:off x="0" y="0"/>
          <a:ext cx="0" cy="0"/>
          <a:chOff x="0" y="0"/>
          <a:chExt cx="0" cy="0"/>
        </a:xfrm>
      </p:grpSpPr>
      <p:sp>
        <p:nvSpPr>
          <p:cNvPr id="1083" name="Google Shape;1083;g77cec164d1_0_589:notes">
            <a:extLst>
              <a:ext uri="{FF2B5EF4-FFF2-40B4-BE49-F238E27FC236}">
                <a16:creationId xmlns:a16="http://schemas.microsoft.com/office/drawing/2014/main" id="{9817A342-6044-C955-6EFF-7C6BF7809D6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4" name="Google Shape;1084;g77cec164d1_0_589:notes">
            <a:extLst>
              <a:ext uri="{FF2B5EF4-FFF2-40B4-BE49-F238E27FC236}">
                <a16:creationId xmlns:a16="http://schemas.microsoft.com/office/drawing/2014/main" id="{9E458132-2EA9-AB88-AF61-279E65306A6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 have discussed throughout today’s presentation, annuities help alleviate many of our concerns. Annuities may provide income for life and funds for healthcare expenses, and they protect against inflation and market volatility.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What’s more, annuities are affordable. For instance, one may purchase a single premium deferred annuity for a one-time premium of $25,000.  As another example, one may purchase a fixed premium deferred annuity for a $5,000 single premium or for a monthly bank draft of as low as $100 per month. They are not just for the wealthy. Also, annuities may offer flexibility and often include optional riders such as one that provides additional income for qualifying long term care expenses.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SPEAKER:  Many companies also offer the ability to receive additional income from an annuity to help the owner with qualifying long term care expenses if the annuity owner becomes unable to independently perform at least two of the six activities of daily living (bathing, dressing, eating, toileting, continence, and transferring). At National Life, this benefit is part of our Guaranteed Lifetime Income Rider (“GLIR”), which is available only on its income annuities.</a:t>
            </a:r>
            <a:endParaRPr dirty="0"/>
          </a:p>
        </p:txBody>
      </p:sp>
    </p:spTree>
    <p:extLst>
      <p:ext uri="{BB962C8B-B14F-4D97-AF65-F5344CB8AC3E}">
        <p14:creationId xmlns:p14="http://schemas.microsoft.com/office/powerpoint/2010/main" val="2055607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259BF-126C-EF15-33E8-F786C6D7DB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CD2257-5503-3BEF-67FA-F74D1AA31F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8BDDD4-4164-FE77-FE66-FDED73F976CE}"/>
              </a:ext>
            </a:extLst>
          </p:cNvPr>
          <p:cNvSpPr>
            <a:spLocks noGrp="1"/>
          </p:cNvSpPr>
          <p:nvPr>
            <p:ph type="body" idx="1"/>
          </p:nvPr>
        </p:nvSpPr>
        <p:spPr>
          <a:xfrm>
            <a:off x="287594" y="4400549"/>
            <a:ext cx="6378676" cy="4492727"/>
          </a:xfrm>
        </p:spPr>
        <p:txBody>
          <a:bodyPr/>
          <a:lstStyle/>
          <a:p>
            <a:r>
              <a:rPr lang="en-US" dirty="0"/>
              <a:t>When we talk to people about retirement, the same four concerns come up again and again—maybe you’ll relate to a few of these.</a:t>
            </a:r>
          </a:p>
          <a:p>
            <a:pPr marL="171450" indent="-171450">
              <a:buFont typeface="Arial" panose="020B0604020202020204" pitchFamily="34" charset="0"/>
              <a:buChar char="•"/>
            </a:pPr>
            <a:r>
              <a:rPr lang="en-US" dirty="0"/>
              <a:t>First, </a:t>
            </a:r>
            <a:r>
              <a:rPr lang="en-US" b="1" dirty="0"/>
              <a:t>outliving your money</a:t>
            </a:r>
            <a:r>
              <a:rPr lang="en-US" dirty="0"/>
              <a:t>. With people living longer than ever, there’s real worry about whether savings will last through retirement.</a:t>
            </a:r>
          </a:p>
          <a:p>
            <a:pPr marL="171450" indent="-171450">
              <a:buFont typeface="Arial" panose="020B0604020202020204" pitchFamily="34" charset="0"/>
              <a:buChar char="•"/>
            </a:pPr>
            <a:r>
              <a:rPr lang="en-US" dirty="0"/>
              <a:t>Then there’s </a:t>
            </a:r>
            <a:r>
              <a:rPr lang="en-US" b="1" dirty="0"/>
              <a:t>rising healthcare costs</a:t>
            </a:r>
            <a:r>
              <a:rPr lang="en-US" dirty="0"/>
              <a:t>. Medical expenses are unpredictable, and Medicare doesn’t cover everything.</a:t>
            </a:r>
          </a:p>
          <a:p>
            <a:pPr marL="171450" indent="-171450">
              <a:buFont typeface="Arial" panose="020B0604020202020204" pitchFamily="34" charset="0"/>
              <a:buChar char="•"/>
            </a:pPr>
            <a:r>
              <a:rPr lang="en-US" b="1" dirty="0"/>
              <a:t>Inflation</a:t>
            </a:r>
            <a:r>
              <a:rPr lang="en-US" dirty="0"/>
              <a:t>—a force that quietly chips away at your income over time. Even if your investments grow, your purchasing power can shrink.</a:t>
            </a:r>
          </a:p>
          <a:p>
            <a:pPr marL="171450" indent="-171450">
              <a:buFont typeface="Arial" panose="020B0604020202020204" pitchFamily="34" charset="0"/>
              <a:buChar char="•"/>
            </a:pPr>
            <a:r>
              <a:rPr lang="en-US" dirty="0"/>
              <a:t>And finally, </a:t>
            </a:r>
            <a:r>
              <a:rPr lang="en-US" b="1" dirty="0"/>
              <a:t>market volatility</a:t>
            </a:r>
            <a:r>
              <a:rPr lang="en-US" dirty="0"/>
              <a:t>—the stress of watching your retirement savings rise and fall with every market swing.</a:t>
            </a:r>
          </a:p>
          <a:p>
            <a:endParaRPr lang="en-US" dirty="0"/>
          </a:p>
          <a:p>
            <a:r>
              <a:rPr lang="en-US" dirty="0"/>
              <a:t>The good news is there is a way to mitigate all four of these concerns!</a:t>
            </a:r>
          </a:p>
          <a:p>
            <a:endParaRPr lang="en-US" dirty="0"/>
          </a:p>
          <a:p>
            <a:r>
              <a:rPr lang="en-US" dirty="0"/>
              <a:t>Let’s look at each of them.</a:t>
            </a:r>
          </a:p>
          <a:p>
            <a:endParaRPr lang="en-US" dirty="0"/>
          </a:p>
          <a:p>
            <a:r>
              <a:rPr lang="en-US" dirty="0"/>
              <a:t>https://www.transamericainstitute.org/docs/library/research/life-in-retirement-preretirees-expectations-retiree-realities-report-september-2023.pdf?sfvrsn=58f037dc_11</a:t>
            </a:r>
          </a:p>
          <a:p>
            <a:r>
              <a:rPr lang="en-US" dirty="0"/>
              <a:t>https://www.schroders.com/en-us/us/institutional/media-center/schroders-retirement-study-finds-inflation-taking-toll-on-retirees/</a:t>
            </a:r>
          </a:p>
          <a:p>
            <a:r>
              <a:rPr lang="en-US" dirty="0"/>
              <a:t>https://preview.thenewsmarket.com/Previews/FINP/DocumentAssets/690616.pdf</a:t>
            </a:r>
          </a:p>
          <a:p>
            <a:r>
              <a:rPr lang="en-US" dirty="0"/>
              <a:t>https://www.nirsonline.org/wp-content/uploads/2024/02/FINAL-2024-Public-Opinion-Research.pdf</a:t>
            </a:r>
          </a:p>
          <a:p>
            <a:endParaRPr lang="en-US" dirty="0"/>
          </a:p>
          <a:p>
            <a:endParaRPr lang="en-US" dirty="0"/>
          </a:p>
        </p:txBody>
      </p:sp>
      <p:sp>
        <p:nvSpPr>
          <p:cNvPr id="4" name="Slide Number Placeholder 3">
            <a:extLst>
              <a:ext uri="{FF2B5EF4-FFF2-40B4-BE49-F238E27FC236}">
                <a16:creationId xmlns:a16="http://schemas.microsoft.com/office/drawing/2014/main" id="{EAA915EB-183B-A168-BB77-E5716C0B62F7}"/>
              </a:ext>
            </a:extLst>
          </p:cNvPr>
          <p:cNvSpPr>
            <a:spLocks noGrp="1"/>
          </p:cNvSpPr>
          <p:nvPr>
            <p:ph type="sldNum" sz="quarter" idx="5"/>
          </p:nvPr>
        </p:nvSpPr>
        <p:spPr/>
        <p:txBody>
          <a:bodyPr/>
          <a:lstStyle/>
          <a:p>
            <a:fld id="{F270ECB4-3DED-114D-B8EC-BD91C83448E7}" type="slidenum">
              <a:rPr lang="en-US" smtClean="0"/>
              <a:t>4</a:t>
            </a:fld>
            <a:endParaRPr lang="en-US" dirty="0"/>
          </a:p>
        </p:txBody>
      </p:sp>
    </p:spTree>
    <p:extLst>
      <p:ext uri="{BB962C8B-B14F-4D97-AF65-F5344CB8AC3E}">
        <p14:creationId xmlns:p14="http://schemas.microsoft.com/office/powerpoint/2010/main" val="3638018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8D747-E7B4-9F28-107D-12E34D3099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335285-7F73-A9A6-D27D-F52E7B81A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D18802-82AE-766C-6B93-17A8D92517F7}"/>
              </a:ext>
            </a:extLst>
          </p:cNvPr>
          <p:cNvSpPr>
            <a:spLocks noGrp="1"/>
          </p:cNvSpPr>
          <p:nvPr>
            <p:ph type="body" idx="1"/>
          </p:nvPr>
        </p:nvSpPr>
        <p:spPr/>
        <p:txBody>
          <a:bodyPr/>
          <a:lstStyle/>
          <a:p>
            <a:r>
              <a:rPr lang="en-US" dirty="0"/>
              <a:t>As we near the end of today’s presentation, we wanted to share with you a couple of resources. This one discusses the sequence or order of returns risk we discussed earlier and the impact it has on one’s retirement savings. </a:t>
            </a:r>
          </a:p>
          <a:p>
            <a:endParaRPr lang="en-US" dirty="0"/>
          </a:p>
          <a:p>
            <a:pPr marL="0" marR="0"/>
            <a:r>
              <a:rPr lang="en-US" sz="1200" i="1"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NOTE TO SPEAKER: The image of the brochure is linked directly to the resource. Hover over the image to launch the resource.</a:t>
            </a:r>
            <a:endParaRPr lang="en-US" sz="11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F7E7355F-71A5-DCC3-4AB1-D9CFC783A76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9153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9D17F-FDF0-93A0-FECA-BDDC8E4EFA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C15C98-B16F-7A83-2818-79B8651850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1BC176-E2FB-99EC-DC61-8DE01D867CA4}"/>
              </a:ext>
            </a:extLst>
          </p:cNvPr>
          <p:cNvSpPr>
            <a:spLocks noGrp="1"/>
          </p:cNvSpPr>
          <p:nvPr>
            <p:ph type="body" idx="1"/>
          </p:nvPr>
        </p:nvSpPr>
        <p:spPr/>
        <p:txBody>
          <a:bodyPr/>
          <a:lstStyle/>
          <a:p>
            <a:r>
              <a:rPr lang="en-US" dirty="0"/>
              <a:t>This piece was written by an independent third party and discusses how the features of a fixed indexed annuity address and help to minimize two key risks that retiree’s face – sequencing risk and longevity risk.</a:t>
            </a:r>
          </a:p>
          <a:p>
            <a:endParaRPr lang="en-US" dirty="0"/>
          </a:p>
          <a:p>
            <a:r>
              <a:rPr lang="en-US" i="1" dirty="0"/>
              <a:t>NOTE TO SPEAKER: The image of the brochure is linked directly to the resource. Hover over the image to launch the resource.</a:t>
            </a:r>
          </a:p>
        </p:txBody>
      </p:sp>
      <p:sp>
        <p:nvSpPr>
          <p:cNvPr id="4" name="Slide Number Placeholder 3">
            <a:extLst>
              <a:ext uri="{FF2B5EF4-FFF2-40B4-BE49-F238E27FC236}">
                <a16:creationId xmlns:a16="http://schemas.microsoft.com/office/drawing/2014/main" id="{1928CA65-D264-A677-972B-DC32C8BFE5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924621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dirty="0"/>
              <a:t>Before we conclude today’s session I would like to remind you of your next steps.  I encourage you to:</a:t>
            </a:r>
          </a:p>
          <a:p>
            <a:endParaRPr lang="en-US" sz="1200" dirty="0"/>
          </a:p>
          <a:p>
            <a:pPr marL="171450" indent="-171450">
              <a:buFont typeface="Arial" panose="020B0604020202020204" pitchFamily="34" charset="0"/>
              <a:buChar char="•"/>
            </a:pPr>
            <a:r>
              <a:rPr lang="en-US" sz="1200" dirty="0"/>
              <a:t>Meet with your financial professional to discuss your retirement income needs,</a:t>
            </a:r>
          </a:p>
          <a:p>
            <a:pPr marL="171450" indent="-171450">
              <a:buFont typeface="Arial" panose="020B0604020202020204" pitchFamily="34" charset="0"/>
              <a:buChar char="•"/>
            </a:pPr>
            <a:r>
              <a:rPr lang="en-US" sz="1200" dirty="0"/>
              <a:t>Evaluate your current assets and fixed retirement expenses and identify any gaps; and</a:t>
            </a:r>
          </a:p>
          <a:p>
            <a:pPr marL="171450" indent="-171450">
              <a:buFont typeface="Arial" panose="020B0604020202020204" pitchFamily="34" charset="0"/>
              <a:buChar char="•"/>
            </a:pPr>
            <a:r>
              <a:rPr lang="en-US" sz="1200" dirty="0"/>
              <a:t>Start working your guaranteed retirement income goal.</a:t>
            </a:r>
          </a:p>
          <a:p>
            <a:endParaRPr lang="en-US" sz="1200" dirty="0"/>
          </a:p>
          <a:p>
            <a:r>
              <a:rPr lang="en-US" sz="1200" dirty="0"/>
              <a:t>Take these steps to better prepare for your future and bring you and your family across the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a:t>
            </a:r>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“Protecting Your Wealth With Confidence – Annuities Explained” and that you are ready to take your next steps.</a:t>
            </a:r>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L="0" marR="0"/>
            <a:endPar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43</a:t>
            </a:fld>
            <a:endParaRPr lang="en-US" dirty="0"/>
          </a:p>
        </p:txBody>
      </p:sp>
    </p:spTree>
    <p:extLst>
      <p:ext uri="{BB962C8B-B14F-4D97-AF65-F5344CB8AC3E}">
        <p14:creationId xmlns:p14="http://schemas.microsoft.com/office/powerpoint/2010/main" val="9841371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CF3BC-8C48-DEB2-05E5-EC196DE154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9F1EC-39E9-BAC1-B81F-B592B6950760}"/>
              </a:ext>
            </a:extLst>
          </p:cNvPr>
          <p:cNvSpPr>
            <a:spLocks noGrp="1" noRot="1" noChangeAspect="1"/>
          </p:cNvSpPr>
          <p:nvPr>
            <p:ph type="sldImg"/>
          </p:nvPr>
        </p:nvSpPr>
        <p:spPr/>
      </p:sp>
      <p:sp>
        <p:nvSpPr>
          <p:cNvPr id="4" name="Slide Number Placeholder 3">
            <a:extLst>
              <a:ext uri="{FF2B5EF4-FFF2-40B4-BE49-F238E27FC236}">
                <a16:creationId xmlns:a16="http://schemas.microsoft.com/office/drawing/2014/main" id="{995456F5-6960-0F03-339C-2A6FA104D77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Notes Placeholder 5">
            <a:extLst>
              <a:ext uri="{FF2B5EF4-FFF2-40B4-BE49-F238E27FC236}">
                <a16:creationId xmlns:a16="http://schemas.microsoft.com/office/drawing/2014/main" id="{58FC1F93-9E17-C3F8-E3A0-78EB8944AA46}"/>
              </a:ext>
            </a:extLst>
          </p:cNvPr>
          <p:cNvSpPr>
            <a:spLocks noGrp="1"/>
          </p:cNvSpPr>
          <p:nvPr>
            <p:ph type="body" sz="quarter" idx="3"/>
          </p:nvPr>
        </p:nvSpPr>
        <p:spPr/>
        <p:txBody>
          <a:bodyPr/>
          <a:lstStyle/>
          <a:p>
            <a:endParaRPr lang="en-US"/>
          </a:p>
        </p:txBody>
      </p:sp>
    </p:spTree>
    <p:extLst>
      <p:ext uri="{BB962C8B-B14F-4D97-AF65-F5344CB8AC3E}">
        <p14:creationId xmlns:p14="http://schemas.microsoft.com/office/powerpoint/2010/main" val="13553482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45</a:t>
            </a:fld>
            <a:endParaRPr lang="en-US" dirty="0"/>
          </a:p>
        </p:txBody>
      </p:sp>
    </p:spTree>
    <p:extLst>
      <p:ext uri="{BB962C8B-B14F-4D97-AF65-F5344CB8AC3E}">
        <p14:creationId xmlns:p14="http://schemas.microsoft.com/office/powerpoint/2010/main" val="3506764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2">
                    <a:lumMod val="75000"/>
                  </a:schemeClr>
                </a:solidFill>
              </a:rPr>
              <a:t>Starting with the concern of outliving my money, did you know that almost HALF of Americans say that their primary retirement concern is running out of money? This stat really hits home.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2">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2">
                    <a:lumMod val="75000"/>
                  </a:schemeClr>
                </a:solidFill>
              </a:rPr>
              <a:t>Think about that for a second—this isn’t about market crashes or taxes. This is about not having enough to last through retirement. It shows just how real the concern is. Retirement is no longer a short chapter—it could last 20, 30, even 40 years. That’s a long time for your savings to stretch.</a:t>
            </a:r>
          </a:p>
          <a:p>
            <a:endParaRPr lang="en-US" dirty="0"/>
          </a:p>
          <a:p>
            <a:r>
              <a:rPr lang="en-US" dirty="0"/>
              <a:t>https://www.transamericainstitute.org/docs/library/research/life-in-retirement-preretirees-expectations-retiree-realities-report-september-2023.pdf?sfvrsn=58f037dc_11</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5</a:t>
            </a:fld>
            <a:endParaRPr lang="en-US" dirty="0"/>
          </a:p>
        </p:txBody>
      </p:sp>
    </p:spTree>
    <p:extLst>
      <p:ext uri="{BB962C8B-B14F-4D97-AF65-F5344CB8AC3E}">
        <p14:creationId xmlns:p14="http://schemas.microsoft.com/office/powerpoint/2010/main" val="882329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651B0-22BA-CDDE-BFE0-8EB222B019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D0A4C-A603-337A-9400-C83B3DD01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3C02FA-0BE2-880B-B0D2-2C18EAE09CE4}"/>
              </a:ext>
            </a:extLst>
          </p:cNvPr>
          <p:cNvSpPr>
            <a:spLocks noGrp="1"/>
          </p:cNvSpPr>
          <p:nvPr>
            <p:ph type="body" idx="1"/>
          </p:nvPr>
        </p:nvSpPr>
        <p:spPr/>
        <p:txBody>
          <a:bodyPr/>
          <a:lstStyle/>
          <a:p>
            <a:r>
              <a:rPr lang="en-US" dirty="0"/>
              <a:t>This longevity risk is real! Thanks to the availability of information, technology innovation, and advances in health care, people are living longer.</a:t>
            </a:r>
          </a:p>
          <a:p>
            <a:endParaRPr lang="en-US" dirty="0"/>
          </a:p>
          <a:p>
            <a:r>
              <a:rPr lang="en-US" dirty="0"/>
              <a:t>Just think about it:</a:t>
            </a:r>
          </a:p>
          <a:p>
            <a:pPr marL="171450" indent="-171450">
              <a:buFont typeface="Arial" panose="020B0604020202020204" pitchFamily="34" charset="0"/>
              <a:buChar char="•"/>
            </a:pPr>
            <a:r>
              <a:rPr lang="en-US" dirty="0"/>
              <a:t>Two-thirds of 65-year-old single women will live to age 85, and almost half will live to at least age 90</a:t>
            </a:r>
          </a:p>
          <a:p>
            <a:pPr marL="171450" indent="-171450">
              <a:buFont typeface="Arial" panose="020B0604020202020204" pitchFamily="34" charset="0"/>
              <a:buChar char="•"/>
            </a:pPr>
            <a:r>
              <a:rPr lang="en-US" dirty="0"/>
              <a:t>Over one-half of 65-year-old single men will live to age 85, and over one-third will live at least to age 90</a:t>
            </a:r>
          </a:p>
          <a:p>
            <a:pPr marL="171450" indent="-171450">
              <a:buFont typeface="Arial" panose="020B0604020202020204" pitchFamily="34" charset="0"/>
              <a:buChar char="•"/>
            </a:pPr>
            <a:r>
              <a:rPr lang="en-US" dirty="0"/>
              <a:t>Married couples have greater longevity – there is an 85% chance one will live to age 85, and a 32% chance one will live to age 95!</a:t>
            </a:r>
          </a:p>
          <a:p>
            <a:endParaRPr lang="en-US" dirty="0"/>
          </a:p>
          <a:p>
            <a:r>
              <a:rPr lang="en-US" dirty="0"/>
              <a:t>But longevity is not the only item of concern.</a:t>
            </a:r>
          </a:p>
          <a:p>
            <a:endParaRPr lang="en-US" dirty="0"/>
          </a:p>
          <a:p>
            <a:r>
              <a:rPr lang="en-US" dirty="0"/>
              <a:t>https://www.longevityillustrator.org/</a:t>
            </a:r>
          </a:p>
        </p:txBody>
      </p:sp>
      <p:sp>
        <p:nvSpPr>
          <p:cNvPr id="4" name="Slide Number Placeholder 3">
            <a:extLst>
              <a:ext uri="{FF2B5EF4-FFF2-40B4-BE49-F238E27FC236}">
                <a16:creationId xmlns:a16="http://schemas.microsoft.com/office/drawing/2014/main" id="{0CB3AFCC-84A9-B9BB-B6D8-9E4ACEA76188}"/>
              </a:ext>
            </a:extLst>
          </p:cNvPr>
          <p:cNvSpPr>
            <a:spLocks noGrp="1"/>
          </p:cNvSpPr>
          <p:nvPr>
            <p:ph type="sldNum" sz="quarter" idx="5"/>
          </p:nvPr>
        </p:nvSpPr>
        <p:spPr/>
        <p:txBody>
          <a:bodyPr/>
          <a:lstStyle/>
          <a:p>
            <a:fld id="{F270ECB4-3DED-114D-B8EC-BD91C83448E7}" type="slidenum">
              <a:rPr lang="en-US" smtClean="0"/>
              <a:t>6</a:t>
            </a:fld>
            <a:endParaRPr lang="en-US" dirty="0"/>
          </a:p>
        </p:txBody>
      </p:sp>
    </p:spTree>
    <p:extLst>
      <p:ext uri="{BB962C8B-B14F-4D97-AF65-F5344CB8AC3E}">
        <p14:creationId xmlns:p14="http://schemas.microsoft.com/office/powerpoint/2010/main" val="3244164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F48B0-C403-FC19-0043-E804EB1936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A275F9-FD00-7949-AA48-017065EE39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3FC2AA-E48B-AACA-1926-AA10715E754E}"/>
              </a:ext>
            </a:extLst>
          </p:cNvPr>
          <p:cNvSpPr>
            <a:spLocks noGrp="1"/>
          </p:cNvSpPr>
          <p:nvPr>
            <p:ph type="body" idx="1"/>
          </p:nvPr>
        </p:nvSpPr>
        <p:spPr>
          <a:xfrm>
            <a:off x="685800" y="4400550"/>
            <a:ext cx="5486400" cy="437474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Did you know </a:t>
            </a:r>
            <a:r>
              <a:rPr lang="en-US" dirty="0"/>
              <a:t>that </a:t>
            </a:r>
            <a:r>
              <a:rPr lang="en-US" dirty="0">
                <a:effectLst/>
                <a:latin typeface="Aptos" panose="020B0004020202020204" pitchFamily="34" charset="0"/>
                <a:ea typeface="Aptos" panose="020B0004020202020204" pitchFamily="34" charset="0"/>
                <a:cs typeface="Aptos" panose="020B0004020202020204" pitchFamily="34" charset="0"/>
              </a:rPr>
              <a:t>the projected lifetime cost of care for an average 65-year-old couple is approaching $700,000 (actual figure is $683,306)? According to this recent report, “[t]his increase in costs is largely due to greater demand driven by longevity and advances in treatment and technology.”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ptos" panose="020B0004020202020204" pitchFamily="34" charset="0"/>
                <a:cs typeface="Aptos" panose="020B0004020202020204" pitchFamily="34" charset="0"/>
              </a:rPr>
              <a:t>What’s more, RBC reported that: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Aptos" panose="020B0004020202020204" pitchFamily="34" charset="0"/>
                <a:ea typeface="Aptos" panose="020B0004020202020204" pitchFamily="34" charset="0"/>
                <a:cs typeface="Aptos" panose="020B0004020202020204" pitchFamily="34" charset="0"/>
              </a:rPr>
              <a:t>this figure does not consider costs of long-term care, which could be upwards of $100,000 a year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Aptos" panose="020B0004020202020204" pitchFamily="34" charset="0"/>
                <a:ea typeface="Aptos" panose="020B0004020202020204" pitchFamily="34" charset="0"/>
                <a:cs typeface="Aptos" panose="020B0004020202020204" pitchFamily="34" charset="0"/>
              </a:rPr>
              <a:t>80% of the respondents indicated worries over their ability to fund health care expenses in retirement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Aptos" panose="020B0004020202020204" pitchFamily="34" charset="0"/>
                <a:ea typeface="Aptos" panose="020B0004020202020204" pitchFamily="34" charset="0"/>
                <a:cs typeface="Aptos" panose="020B0004020202020204" pitchFamily="34" charset="0"/>
              </a:rPr>
              <a:t>https://www.rbcwealthmanagement.com/assets/wp-content/uploads/documents/insights/taking-control-of-health-care-in-retirement.pdf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Aptos" panose="020B0004020202020204" pitchFamily="34" charset="0"/>
              <a:ea typeface="Aptos" panose="020B0004020202020204" pitchFamily="34" charset="0"/>
              <a:cs typeface="Aptos" panose="020B0004020202020204" pitchFamily="34" charset="0"/>
            </a:endParaRPr>
          </a:p>
          <a:p>
            <a:r>
              <a:rPr lang="en-US" i="1" dirty="0"/>
              <a:t>NOTE TO SPEAKER: In a separate Wealth Insights, RBC Wealth Management reported that 70% of people over age 65 will need some form of long-term care. This Wealth Insights may be found here:</a:t>
            </a:r>
          </a:p>
          <a:p>
            <a:r>
              <a:rPr lang="en-US" i="1" dirty="0"/>
              <a:t>https://www.rbcwealthmanagement.com/en-us/insights/plan-ahead-for-potential-long-term-care-expenses</a:t>
            </a:r>
          </a:p>
          <a:p>
            <a:endParaRPr lang="en-US" i="1" dirty="0"/>
          </a:p>
          <a:p>
            <a:endParaRPr lang="en-US" i="1" dirty="0"/>
          </a:p>
        </p:txBody>
      </p:sp>
      <p:sp>
        <p:nvSpPr>
          <p:cNvPr id="4" name="Slide Number Placeholder 3">
            <a:extLst>
              <a:ext uri="{FF2B5EF4-FFF2-40B4-BE49-F238E27FC236}">
                <a16:creationId xmlns:a16="http://schemas.microsoft.com/office/drawing/2014/main" id="{0138D57A-7CA9-2BCE-8975-B70ABBC21C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10130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8DBE2-CCED-1541-4A28-3DDA7D1976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70C63F-D9CE-0A68-ECC6-71EDF4CE8C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E09A96-EE07-EFE2-C487-A5321AB6D485}"/>
              </a:ext>
            </a:extLst>
          </p:cNvPr>
          <p:cNvSpPr>
            <a:spLocks noGrp="1"/>
          </p:cNvSpPr>
          <p:nvPr>
            <p:ph type="body" idx="1"/>
          </p:nvPr>
        </p:nvSpPr>
        <p:spPr/>
        <p:txBody>
          <a:bodyPr/>
          <a:lstStyle/>
          <a:p>
            <a:r>
              <a:rPr lang="en-US" b="1" dirty="0"/>
              <a:t>Did you also know </a:t>
            </a:r>
            <a:r>
              <a:rPr lang="en-US" dirty="0"/>
              <a:t>that out-of-pocket spending on </a:t>
            </a:r>
            <a:r>
              <a:rPr lang="en-US" b="1" dirty="0"/>
              <a:t>Personal Health Care</a:t>
            </a:r>
            <a:r>
              <a:rPr lang="en-US" dirty="0"/>
              <a:t> in 2023 was over $505 billion? This is a 7.2% growth from 2022 and represents 10% of total National Health Expenditures.</a:t>
            </a:r>
          </a:p>
          <a:p>
            <a:endParaRPr lang="en-US" dirty="0"/>
          </a:p>
          <a:p>
            <a:r>
              <a:rPr lang="en-US" dirty="0"/>
              <a:t>https://www.cms.gov/data-research/statistics-trends-and-reports/national-health-expenditure-data/nhe-fact-sheet</a:t>
            </a:r>
          </a:p>
          <a:p>
            <a:endParaRPr lang="en-US" dirty="0"/>
          </a:p>
          <a:p>
            <a:r>
              <a:rPr lang="en-US" i="1" dirty="0"/>
              <a:t>NOTE TO SPEAKER: For this purposes, Personal Health Care comprises all revenue received by health care providers and retail establishments for medical goods and services, as well as all non-patient and non-operating revenue, grants, subsidies, and philanthropy received by health care providers. These include hospital care; professional services; other health, residential, and personal care; home health care; nursing care facilities and continuing care retirement communities; and retail outlet sales of medical products.</a:t>
            </a:r>
          </a:p>
        </p:txBody>
      </p:sp>
      <p:sp>
        <p:nvSpPr>
          <p:cNvPr id="4" name="Slide Number Placeholder 3">
            <a:extLst>
              <a:ext uri="{FF2B5EF4-FFF2-40B4-BE49-F238E27FC236}">
                <a16:creationId xmlns:a16="http://schemas.microsoft.com/office/drawing/2014/main" id="{4A337449-CB9C-E5A4-BC83-4AE5CD738B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805747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E29500-8046-F7FB-D3A1-8E99341AFE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1413BC-52A4-8778-495E-F63A07D61AF7}"/>
              </a:ext>
            </a:extLst>
          </p:cNvPr>
          <p:cNvSpPr>
            <a:spLocks noGrp="1" noRot="1" noChangeAspect="1"/>
          </p:cNvSpPr>
          <p:nvPr>
            <p:ph type="sldImg"/>
          </p:nvPr>
        </p:nvSpPr>
        <p:spPr>
          <a:xfrm>
            <a:off x="685800" y="877888"/>
            <a:ext cx="5486400" cy="3086100"/>
          </a:xfrm>
        </p:spPr>
      </p:sp>
      <p:sp>
        <p:nvSpPr>
          <p:cNvPr id="3" name="Notes Placeholder 2">
            <a:extLst>
              <a:ext uri="{FF2B5EF4-FFF2-40B4-BE49-F238E27FC236}">
                <a16:creationId xmlns:a16="http://schemas.microsoft.com/office/drawing/2014/main" id="{46700339-81D5-C612-ABCE-85E562BF4002}"/>
              </a:ext>
            </a:extLst>
          </p:cNvPr>
          <p:cNvSpPr>
            <a:spLocks noGrp="1"/>
          </p:cNvSpPr>
          <p:nvPr>
            <p:ph type="body" idx="1"/>
          </p:nvPr>
        </p:nvSpPr>
        <p:spPr>
          <a:xfrm>
            <a:off x="626805" y="4126832"/>
            <a:ext cx="5545395" cy="4848725"/>
          </a:xfrm>
        </p:spPr>
        <p:txBody>
          <a:bodyPr/>
          <a:lstStyle/>
          <a:p>
            <a:r>
              <a:rPr lang="en-US" sz="1100" dirty="0"/>
              <a:t>It might surprise you to learn that one of the biggest expenses in retirement isn’t travel or housing—it’s healthcare.</a:t>
            </a:r>
          </a:p>
          <a:p>
            <a:endParaRPr lang="en-US" sz="1100" dirty="0"/>
          </a:p>
          <a:p>
            <a:r>
              <a:rPr lang="en-US" sz="1100" dirty="0"/>
              <a:t>Centers for Medicare &amp; Medicaid Services</a:t>
            </a:r>
          </a:p>
          <a:p>
            <a:r>
              <a:rPr lang="en-US" sz="1100" dirty="0"/>
              <a:t>https://www.cms.gov/</a:t>
            </a:r>
          </a:p>
          <a:p>
            <a:r>
              <a:rPr lang="en-US" sz="1100" dirty="0"/>
              <a:t>https://www.cms.gov/data-research/statistics-trends-and-reports/national-health-expenditure-data/nhe-fact-sheet</a:t>
            </a:r>
          </a:p>
          <a:p>
            <a:endParaRPr lang="en-US" sz="1100" dirty="0"/>
          </a:p>
          <a:p>
            <a:r>
              <a:rPr lang="en-US" sz="1100" i="1" dirty="0"/>
              <a:t>NOTE TO SPEAKER: Historical spending measures annual health spending in the U.S. by type of good or service delivered (hospital care, physician and clinical services, retail prescription drugs, etc.), source of funding for those services (private health insurance, Medicare, Medicaid, out-of-pocket spending, etc.) and by sponsor (businesses, households and governments). The National Health Expenditure Accounts represent aggregate health care spending in the United States, including (but not limited to):</a:t>
            </a:r>
          </a:p>
          <a:p>
            <a:pPr marL="171450" indent="-171450">
              <a:buFont typeface="Arial" panose="020B0604020202020204" pitchFamily="34" charset="0"/>
              <a:buChar char="•"/>
            </a:pPr>
            <a:r>
              <a:rPr lang="en-US" sz="1100" i="1" dirty="0"/>
              <a:t>Personal Health Care expenditures (PHC) represent all revenue received by health care providers and retail establishments for medical goods and services as well as all non-patient and non-operating revenue, grants, subsidies, and philanthropy received by health care providers.</a:t>
            </a:r>
          </a:p>
          <a:p>
            <a:pPr marL="171450" indent="-171450">
              <a:buFont typeface="Arial" panose="020B0604020202020204" pitchFamily="34" charset="0"/>
              <a:buChar char="•"/>
            </a:pPr>
            <a:r>
              <a:rPr lang="en-US" sz="1100" i="1" dirty="0"/>
              <a:t>Health Consumption Expenditures (HCE) represent spending for all medical care rendered during the year, and is the sum of PHC, government public health activity, and government administration and the net cost of health insurance. </a:t>
            </a:r>
          </a:p>
          <a:p>
            <a:pPr marL="171450" indent="-171450">
              <a:buFont typeface="Arial" panose="020B0604020202020204" pitchFamily="34" charset="0"/>
              <a:buChar char="•"/>
            </a:pPr>
            <a:r>
              <a:rPr lang="en-US" sz="1100" i="1" dirty="0"/>
              <a:t>National Health Expenditures (NHE) equals HCE plus investment, or the sum of medical sector purchases of structures and equipment and expenditures for noncommercial medical research.</a:t>
            </a:r>
          </a:p>
          <a:p>
            <a:pPr marL="171450" indent="-171450">
              <a:buFont typeface="Arial" panose="020B0604020202020204" pitchFamily="34" charset="0"/>
              <a:buChar char="•"/>
            </a:pPr>
            <a:r>
              <a:rPr lang="en-US" sz="1100" i="1" dirty="0"/>
              <a:t>Government public health activity measures spending by governments to organize and deliver health services and to prevent or control health problems.</a:t>
            </a:r>
            <a:endParaRPr lang="en-US" sz="1100" dirty="0"/>
          </a:p>
          <a:p>
            <a:endParaRPr lang="en-US" sz="1100" dirty="0"/>
          </a:p>
        </p:txBody>
      </p:sp>
      <p:sp>
        <p:nvSpPr>
          <p:cNvPr id="4" name="Slide Number Placeholder 3">
            <a:extLst>
              <a:ext uri="{FF2B5EF4-FFF2-40B4-BE49-F238E27FC236}">
                <a16:creationId xmlns:a16="http://schemas.microsoft.com/office/drawing/2014/main" id="{7709BF3A-7146-EEB4-1C01-9D7B10D4FF02}"/>
              </a:ext>
            </a:extLst>
          </p:cNvPr>
          <p:cNvSpPr>
            <a:spLocks noGrp="1"/>
          </p:cNvSpPr>
          <p:nvPr>
            <p:ph type="sldNum" sz="quarter" idx="5"/>
          </p:nvPr>
        </p:nvSpPr>
        <p:spPr/>
        <p:txBody>
          <a:bodyPr/>
          <a:lstStyle/>
          <a:p>
            <a:fld id="{F270ECB4-3DED-114D-B8EC-BD91C83448E7}" type="slidenum">
              <a:rPr lang="en-US" smtClean="0"/>
              <a:t>9</a:t>
            </a:fld>
            <a:endParaRPr lang="en-US" dirty="0"/>
          </a:p>
        </p:txBody>
      </p:sp>
    </p:spTree>
    <p:extLst>
      <p:ext uri="{BB962C8B-B14F-4D97-AF65-F5344CB8AC3E}">
        <p14:creationId xmlns:p14="http://schemas.microsoft.com/office/powerpoint/2010/main" val="10490744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6.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25939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6750801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6265511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42012065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30388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416526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8573072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72129478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50397647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15972368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31884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64968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96465425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5867245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5833728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8867657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816597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9282077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949117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2841854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0990660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346459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3824351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04076059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70377609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54531865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46514453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65781739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34910394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03137405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62287581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4043288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239141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8241918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6497597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1253866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2169619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6815219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4709337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5391580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4575947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00780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7539141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4507973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133739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9821273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290430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265241742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5325898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271141548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4917019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467749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33952757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03944494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45574018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23791551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821177375"/>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247425178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0955569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343596390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49166964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43617623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319134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89403247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70161632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722124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89830838"/>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dirty="0"/>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9469140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69958578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62076099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07891827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15182352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623267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66742876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53858428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Tree>
    <p:extLst>
      <p:ext uri="{BB962C8B-B14F-4D97-AF65-F5344CB8AC3E}">
        <p14:creationId xmlns:p14="http://schemas.microsoft.com/office/powerpoint/2010/main" val="248369750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87630209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62288369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081772113"/>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394384034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1294895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288610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74966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5156685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2692827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2685126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1014867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6780179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9597020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1837199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0533020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051503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23039709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9059103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203323561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0688446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1645090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67486265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87717410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361502287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4745695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69813262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93127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01304896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81208127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2593632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21598224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03382868"/>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63577379"/>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87086511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6064677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8212809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9258081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960313055"/>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64192372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902566120"/>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09850104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200642038"/>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642925553"/>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466257653"/>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523184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2942654839"/>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7182888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28357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337077989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408942202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466195" y="1427823"/>
            <a:ext cx="6452317" cy="590931"/>
          </a:xfrm>
          <a:solidFill>
            <a:schemeClr val="bg2"/>
          </a:solidFill>
          <a:ln>
            <a:noFill/>
          </a:ln>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466195" y="2040657"/>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466195" y="3038822"/>
            <a:ext cx="6452317" cy="590931"/>
          </a:xfrm>
          <a:solidFill>
            <a:schemeClr val="bg2"/>
          </a:solidFill>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466195" y="3643338"/>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3" name="Slide Number Placeholder 5">
            <a:extLst>
              <a:ext uri="{FF2B5EF4-FFF2-40B4-BE49-F238E27FC236}">
                <a16:creationId xmlns:a16="http://schemas.microsoft.com/office/drawing/2014/main" id="{7ABC5422-DB86-C996-DD88-E8A147B51B5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19416978"/>
      </p:ext>
    </p:extLst>
  </p:cSld>
  <p:clrMapOvr>
    <a:masterClrMapping/>
  </p:clrMapOvr>
  <p:extLst>
    <p:ext uri="{DCECCB84-F9BA-43D5-87BE-67443E8EF086}">
      <p15:sldGuideLst xmlns:p15="http://schemas.microsoft.com/office/powerpoint/2012/main">
        <p15:guide id="1" pos="288">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BC3D4FE-9EE0-414F-BB25-2AD85B802488}"/>
              </a:ext>
            </a:extLst>
          </p:cNvPr>
          <p:cNvSpPr>
            <a:spLocks noGrp="1"/>
          </p:cNvSpPr>
          <p:nvPr>
            <p:ph type="title"/>
          </p:nvPr>
        </p:nvSpPr>
        <p:spPr>
          <a:xfrm>
            <a:off x="0" y="421160"/>
            <a:ext cx="12192000" cy="757130"/>
          </a:xfrm>
          <a:prstGeom prst="rect">
            <a:avLst/>
          </a:prstGeom>
        </p:spPr>
        <p:txBody>
          <a:bodyPr lIns="457200" tIns="182880" rIns="457200" bIns="182880"/>
          <a:lstStyle>
            <a:lvl1pPr>
              <a:defRPr sz="2800"/>
            </a:lvl1pPr>
          </a:lstStyle>
          <a:p>
            <a:r>
              <a:rPr lang="en-US" dirty="0"/>
              <a:t>Click to edit Master title style</a:t>
            </a:r>
          </a:p>
        </p:txBody>
      </p:sp>
      <p:sp>
        <p:nvSpPr>
          <p:cNvPr id="2" name="Slide Number Placeholder 5">
            <a:extLst>
              <a:ext uri="{FF2B5EF4-FFF2-40B4-BE49-F238E27FC236}">
                <a16:creationId xmlns:a16="http://schemas.microsoft.com/office/drawing/2014/main" id="{66AA4EFA-7F61-5FEC-5DAD-59E059167BD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831420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47178839"/>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2498700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27638676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8516975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9279773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56017879"/>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894684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07955821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4134729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1251820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87283464"/>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1337076671"/>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711626722"/>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15487036"/>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1985647358"/>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81202238"/>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518207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789765321"/>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16476735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404586340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92071056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4544144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942317032"/>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47093109"/>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23369166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8612814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011349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60146708"/>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50057295"/>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0841343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77410465"/>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132777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93873551"/>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03373253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86273264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80137880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856261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366239900"/>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0263004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92064893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19135934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412412483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17513599"/>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65221166"/>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779273613"/>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4/20/2025</a:t>
            </a:fld>
            <a:endParaRPr lang="en-US"/>
          </a:p>
        </p:txBody>
      </p:sp>
      <p:sp>
        <p:nvSpPr>
          <p:cNvPr id="4" name="Footer Placeholder 3"/>
          <p:cNvSpPr>
            <a:spLocks noGrp="1"/>
          </p:cNvSpPr>
          <p:nvPr>
            <p:ph type="ftr" sz="quarter" idx="11"/>
          </p:nvPr>
        </p:nvSpPr>
        <p:spPr>
          <a:xfrm>
            <a:off x="6095968" y="6458120"/>
            <a:ext cx="64" cy="169277"/>
          </a:xfrm>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4717582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66550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4058945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4690734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799798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6844322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471555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777875"/>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14128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381273"/>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Tree>
    <p:extLst>
      <p:ext uri="{BB962C8B-B14F-4D97-AF65-F5344CB8AC3E}">
        <p14:creationId xmlns:p14="http://schemas.microsoft.com/office/powerpoint/2010/main" val="13427937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26863166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1347846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0610526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a:prstGeom prst="rect">
            <a:avLst/>
          </a:prstGeom>
        </p:spPr>
        <p:txBody>
          <a:bodyPr/>
          <a:lstStyle>
            <a:lvl1pPr algn="l">
              <a:defRPr>
                <a:solidFill>
                  <a:schemeClr val="tx2"/>
                </a:solidFill>
              </a:defRPr>
            </a:lvl1pPr>
          </a:lstStyle>
          <a:p>
            <a:r>
              <a:rPr lang="en-US" dirty="0"/>
              <a:t>For Internal Use Only - Not for Use with the Public</a:t>
            </a:r>
          </a:p>
        </p:txBody>
      </p:sp>
    </p:spTree>
    <p:extLst>
      <p:ext uri="{BB962C8B-B14F-4D97-AF65-F5344CB8AC3E}">
        <p14:creationId xmlns:p14="http://schemas.microsoft.com/office/powerpoint/2010/main" val="21987000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0716" indent="0" algn="ctr">
              <a:buNone/>
              <a:tabLst/>
              <a:defRPr/>
            </a:lvl1pPr>
            <a:lvl2pPr marL="10716" indent="0" algn="ctr">
              <a:buNone/>
              <a:tabLst/>
              <a:defRPr/>
            </a:lvl2pPr>
            <a:lvl3pPr marL="10716" indent="0" algn="ctr">
              <a:buNone/>
              <a:tabLst/>
              <a:defRPr/>
            </a:lvl3pPr>
            <a:lvl4pPr marL="10716" indent="0" algn="ctr">
              <a:buNone/>
              <a:tabLst/>
              <a:defRPr/>
            </a:lvl4pPr>
            <a:lvl5pPr marL="10716"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3" y="1166582"/>
            <a:ext cx="1874837" cy="1874837"/>
          </a:xfrm>
          <a:prstGeom prst="rect">
            <a:avLst/>
          </a:prstGeom>
          <a:noFill/>
          <a:ln w="127000">
            <a:noFill/>
          </a:ln>
        </p:spPr>
        <p:txBody>
          <a:bodyPr/>
          <a:lstStyle/>
          <a:p>
            <a:r>
              <a:rPr lang="en-US" dirty="0"/>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3" y="1155005"/>
            <a:ext cx="1874837" cy="1874837"/>
          </a:xfrm>
          <a:prstGeom prst="rect">
            <a:avLst/>
          </a:prstGeom>
          <a:noFill/>
          <a:ln w="127000">
            <a:noFill/>
          </a:ln>
        </p:spPr>
        <p:txBody>
          <a:bodyPr/>
          <a:lstStyle/>
          <a:p>
            <a:r>
              <a:rPr lang="en-US" dirty="0"/>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81"/>
            <a:ext cx="1874837" cy="1874837"/>
          </a:xfrm>
          <a:prstGeom prst="rect">
            <a:avLst/>
          </a:prstGeom>
          <a:noFill/>
          <a:ln w="127000">
            <a:noFill/>
          </a:ln>
        </p:spPr>
        <p:txBody>
          <a:bodyPr/>
          <a:lstStyle/>
          <a:p>
            <a:r>
              <a:rPr lang="en-US" dirty="0"/>
              <a:t>Click icon to add picture</a:t>
            </a:r>
          </a:p>
        </p:txBody>
      </p:sp>
      <p:sp>
        <p:nvSpPr>
          <p:cNvPr id="5" name="Slide Number Placeholder 23">
            <a:extLst>
              <a:ext uri="{FF2B5EF4-FFF2-40B4-BE49-F238E27FC236}">
                <a16:creationId xmlns:a16="http://schemas.microsoft.com/office/drawing/2014/main" id="{40E7467A-6503-5FE2-2F78-B42229DEA7D6}"/>
              </a:ext>
            </a:extLst>
          </p:cNvPr>
          <p:cNvSpPr txBox="1">
            <a:spLocks/>
          </p:cNvSpPr>
          <p:nvPr userDrawn="1"/>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2024,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0008183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902958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825003"/>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079034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879687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1659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521299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076709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46093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36203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304975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TODAY WE WILL:</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Tree>
    <p:extLst>
      <p:ext uri="{BB962C8B-B14F-4D97-AF65-F5344CB8AC3E}">
        <p14:creationId xmlns:p14="http://schemas.microsoft.com/office/powerpoint/2010/main" val="345575747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535461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36449561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Tree>
    <p:extLst>
      <p:ext uri="{BB962C8B-B14F-4D97-AF65-F5344CB8AC3E}">
        <p14:creationId xmlns:p14="http://schemas.microsoft.com/office/powerpoint/2010/main" val="10224436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68056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83082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9478350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173846256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6203154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41544214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196279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081727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0295240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7195216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20898641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52549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9218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4314389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9956583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3984008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071016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942075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2237235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0862345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14031373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49683225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627147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217166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39039428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60706543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dirty="0"/>
              <a:t>For Agent Use Only - Not for Use with the Public</a:t>
            </a:r>
          </a:p>
        </p:txBody>
      </p:sp>
    </p:spTree>
    <p:extLst>
      <p:ext uri="{BB962C8B-B14F-4D97-AF65-F5344CB8AC3E}">
        <p14:creationId xmlns:p14="http://schemas.microsoft.com/office/powerpoint/2010/main" val="33880963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0971297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A7DF0EC7-F70A-1F26-AB58-2A1EFE9F6905}"/>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A828E061-8807-927C-AD09-1A33F9B66FE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53332986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24510261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0" y="393460"/>
            <a:ext cx="12192000" cy="812530"/>
          </a:xfrm>
        </p:spPr>
        <p:txBody>
          <a:bodyPr/>
          <a:lstStyle>
            <a:lvl1pPr>
              <a:defRPr sz="3200"/>
            </a:lvl1pPr>
          </a:lstStyle>
          <a:p>
            <a:r>
              <a:rPr lang="en-US"/>
              <a:t>Click to edit Master title style</a:t>
            </a:r>
          </a:p>
        </p:txBody>
      </p:sp>
      <p:sp>
        <p:nvSpPr>
          <p:cNvPr id="5" name="Footer Placeholder 2">
            <a:extLst>
              <a:ext uri="{FF2B5EF4-FFF2-40B4-BE49-F238E27FC236}">
                <a16:creationId xmlns:a16="http://schemas.microsoft.com/office/drawing/2014/main" id="{173A3A6B-2115-CF94-8AA7-C9E928B19BB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87E23F22-2F2E-C883-14F0-7D73E15A210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886332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endParaRPr lang="en-US" dirty="0"/>
          </a:p>
        </p:txBody>
      </p:sp>
      <p:sp>
        <p:nvSpPr>
          <p:cNvPr id="6" name="Footer Placeholder 2">
            <a:extLst>
              <a:ext uri="{FF2B5EF4-FFF2-40B4-BE49-F238E27FC236}">
                <a16:creationId xmlns:a16="http://schemas.microsoft.com/office/drawing/2014/main" id="{EE3884A9-7CF0-20FF-2ECE-C7CD67862BB4}"/>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7" name="Slide Number Placeholder 5">
            <a:extLst>
              <a:ext uri="{FF2B5EF4-FFF2-40B4-BE49-F238E27FC236}">
                <a16:creationId xmlns:a16="http://schemas.microsoft.com/office/drawing/2014/main" id="{EB37710C-9C91-3849-7E58-A73745D7817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182055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816487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97414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6099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5336407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499702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920205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642474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5998175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668898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904641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3274653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73515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3293693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theme" Target="../theme/theme2.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slideLayout" Target="../slideLayouts/slideLayout87.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9" Type="http://schemas.openxmlformats.org/officeDocument/2006/relationships/slideLayout" Target="../slideLayouts/slideLayout126.xml"/><Relationship Id="rId21" Type="http://schemas.openxmlformats.org/officeDocument/2006/relationships/slideLayout" Target="../slideLayouts/slideLayout108.xml"/><Relationship Id="rId34" Type="http://schemas.openxmlformats.org/officeDocument/2006/relationships/slideLayout" Target="../slideLayouts/slideLayout121.xml"/><Relationship Id="rId42" Type="http://schemas.openxmlformats.org/officeDocument/2006/relationships/slideLayout" Target="../slideLayouts/slideLayout129.xml"/><Relationship Id="rId7" Type="http://schemas.openxmlformats.org/officeDocument/2006/relationships/slideLayout" Target="../slideLayouts/slideLayout94.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9" Type="http://schemas.openxmlformats.org/officeDocument/2006/relationships/slideLayout" Target="../slideLayouts/slideLayout116.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slideLayout" Target="../slideLayouts/slideLayout119.xml"/><Relationship Id="rId37" Type="http://schemas.openxmlformats.org/officeDocument/2006/relationships/slideLayout" Target="../slideLayouts/slideLayout124.xml"/><Relationship Id="rId40" Type="http://schemas.openxmlformats.org/officeDocument/2006/relationships/slideLayout" Target="../slideLayouts/slideLayout127.xml"/><Relationship Id="rId45" Type="http://schemas.openxmlformats.org/officeDocument/2006/relationships/slideLayout" Target="../slideLayouts/slideLayout132.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36" Type="http://schemas.openxmlformats.org/officeDocument/2006/relationships/slideLayout" Target="../slideLayouts/slideLayout123.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slideLayout" Target="../slideLayouts/slideLayout118.xml"/><Relationship Id="rId44" Type="http://schemas.openxmlformats.org/officeDocument/2006/relationships/slideLayout" Target="../slideLayouts/slideLayout131.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slideLayout" Target="../slideLayouts/slideLayout117.xml"/><Relationship Id="rId35" Type="http://schemas.openxmlformats.org/officeDocument/2006/relationships/slideLayout" Target="../slideLayouts/slideLayout122.xml"/><Relationship Id="rId43" Type="http://schemas.openxmlformats.org/officeDocument/2006/relationships/slideLayout" Target="../slideLayouts/slideLayout130.xml"/><Relationship Id="rId8" Type="http://schemas.openxmlformats.org/officeDocument/2006/relationships/slideLayout" Target="../slideLayouts/slideLayout95.xml"/><Relationship Id="rId3" Type="http://schemas.openxmlformats.org/officeDocument/2006/relationships/slideLayout" Target="../slideLayouts/slideLayout90.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33" Type="http://schemas.openxmlformats.org/officeDocument/2006/relationships/slideLayout" Target="../slideLayouts/slideLayout120.xml"/><Relationship Id="rId38" Type="http://schemas.openxmlformats.org/officeDocument/2006/relationships/slideLayout" Target="../slideLayouts/slideLayout125.xml"/><Relationship Id="rId46" Type="http://schemas.openxmlformats.org/officeDocument/2006/relationships/theme" Target="../theme/theme3.xml"/><Relationship Id="rId20" Type="http://schemas.openxmlformats.org/officeDocument/2006/relationships/slideLayout" Target="../slideLayouts/slideLayout107.xml"/><Relationship Id="rId41" Type="http://schemas.openxmlformats.org/officeDocument/2006/relationships/slideLayout" Target="../slideLayouts/slideLayout128.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5.xml"/><Relationship Id="rId18" Type="http://schemas.openxmlformats.org/officeDocument/2006/relationships/slideLayout" Target="../slideLayouts/slideLayout150.xml"/><Relationship Id="rId26" Type="http://schemas.openxmlformats.org/officeDocument/2006/relationships/slideLayout" Target="../slideLayouts/slideLayout158.xml"/><Relationship Id="rId39" Type="http://schemas.openxmlformats.org/officeDocument/2006/relationships/slideLayout" Target="../slideLayouts/slideLayout171.xml"/><Relationship Id="rId21" Type="http://schemas.openxmlformats.org/officeDocument/2006/relationships/slideLayout" Target="../slideLayouts/slideLayout153.xml"/><Relationship Id="rId34" Type="http://schemas.openxmlformats.org/officeDocument/2006/relationships/slideLayout" Target="../slideLayouts/slideLayout166.xml"/><Relationship Id="rId42" Type="http://schemas.openxmlformats.org/officeDocument/2006/relationships/slideLayout" Target="../slideLayouts/slideLayout174.xml"/><Relationship Id="rId7" Type="http://schemas.openxmlformats.org/officeDocument/2006/relationships/slideLayout" Target="../slideLayouts/slideLayout139.xml"/><Relationship Id="rId2" Type="http://schemas.openxmlformats.org/officeDocument/2006/relationships/slideLayout" Target="../slideLayouts/slideLayout134.xml"/><Relationship Id="rId16" Type="http://schemas.openxmlformats.org/officeDocument/2006/relationships/slideLayout" Target="../slideLayouts/slideLayout148.xml"/><Relationship Id="rId29" Type="http://schemas.openxmlformats.org/officeDocument/2006/relationships/slideLayout" Target="../slideLayouts/slideLayout161.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24" Type="http://schemas.openxmlformats.org/officeDocument/2006/relationships/slideLayout" Target="../slideLayouts/slideLayout156.xml"/><Relationship Id="rId32" Type="http://schemas.openxmlformats.org/officeDocument/2006/relationships/slideLayout" Target="../slideLayouts/slideLayout164.xml"/><Relationship Id="rId37" Type="http://schemas.openxmlformats.org/officeDocument/2006/relationships/slideLayout" Target="../slideLayouts/slideLayout169.xml"/><Relationship Id="rId40" Type="http://schemas.openxmlformats.org/officeDocument/2006/relationships/slideLayout" Target="../slideLayouts/slideLayout172.xml"/><Relationship Id="rId45" Type="http://schemas.openxmlformats.org/officeDocument/2006/relationships/theme" Target="../theme/theme4.xml"/><Relationship Id="rId5" Type="http://schemas.openxmlformats.org/officeDocument/2006/relationships/slideLayout" Target="../slideLayouts/slideLayout137.xml"/><Relationship Id="rId15" Type="http://schemas.openxmlformats.org/officeDocument/2006/relationships/slideLayout" Target="../slideLayouts/slideLayout147.xml"/><Relationship Id="rId23" Type="http://schemas.openxmlformats.org/officeDocument/2006/relationships/slideLayout" Target="../slideLayouts/slideLayout155.xml"/><Relationship Id="rId28" Type="http://schemas.openxmlformats.org/officeDocument/2006/relationships/slideLayout" Target="../slideLayouts/slideLayout160.xml"/><Relationship Id="rId36" Type="http://schemas.openxmlformats.org/officeDocument/2006/relationships/slideLayout" Target="../slideLayouts/slideLayout168.xml"/><Relationship Id="rId10" Type="http://schemas.openxmlformats.org/officeDocument/2006/relationships/slideLayout" Target="../slideLayouts/slideLayout142.xml"/><Relationship Id="rId19" Type="http://schemas.openxmlformats.org/officeDocument/2006/relationships/slideLayout" Target="../slideLayouts/slideLayout151.xml"/><Relationship Id="rId31" Type="http://schemas.openxmlformats.org/officeDocument/2006/relationships/slideLayout" Target="../slideLayouts/slideLayout163.xml"/><Relationship Id="rId44" Type="http://schemas.openxmlformats.org/officeDocument/2006/relationships/slideLayout" Target="../slideLayouts/slideLayout176.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 Id="rId22" Type="http://schemas.openxmlformats.org/officeDocument/2006/relationships/slideLayout" Target="../slideLayouts/slideLayout154.xml"/><Relationship Id="rId27" Type="http://schemas.openxmlformats.org/officeDocument/2006/relationships/slideLayout" Target="../slideLayouts/slideLayout159.xml"/><Relationship Id="rId30" Type="http://schemas.openxmlformats.org/officeDocument/2006/relationships/slideLayout" Target="../slideLayouts/slideLayout162.xml"/><Relationship Id="rId35" Type="http://schemas.openxmlformats.org/officeDocument/2006/relationships/slideLayout" Target="../slideLayouts/slideLayout167.xml"/><Relationship Id="rId43" Type="http://schemas.openxmlformats.org/officeDocument/2006/relationships/slideLayout" Target="../slideLayouts/slideLayout175.xml"/><Relationship Id="rId8" Type="http://schemas.openxmlformats.org/officeDocument/2006/relationships/slideLayout" Target="../slideLayouts/slideLayout140.xml"/><Relationship Id="rId3" Type="http://schemas.openxmlformats.org/officeDocument/2006/relationships/slideLayout" Target="../slideLayouts/slideLayout135.xml"/><Relationship Id="rId12" Type="http://schemas.openxmlformats.org/officeDocument/2006/relationships/slideLayout" Target="../slideLayouts/slideLayout144.xml"/><Relationship Id="rId17" Type="http://schemas.openxmlformats.org/officeDocument/2006/relationships/slideLayout" Target="../slideLayouts/slideLayout149.xml"/><Relationship Id="rId25" Type="http://schemas.openxmlformats.org/officeDocument/2006/relationships/slideLayout" Target="../slideLayouts/slideLayout157.xml"/><Relationship Id="rId33" Type="http://schemas.openxmlformats.org/officeDocument/2006/relationships/slideLayout" Target="../slideLayouts/slideLayout165.xml"/><Relationship Id="rId38" Type="http://schemas.openxmlformats.org/officeDocument/2006/relationships/slideLayout" Target="../slideLayouts/slideLayout170.xml"/><Relationship Id="rId20" Type="http://schemas.openxmlformats.org/officeDocument/2006/relationships/slideLayout" Target="../slideLayouts/slideLayout152.xml"/><Relationship Id="rId41" Type="http://schemas.openxmlformats.org/officeDocument/2006/relationships/slideLayout" Target="../slideLayouts/slideLayout17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26" Type="http://schemas.openxmlformats.org/officeDocument/2006/relationships/slideLayout" Target="../slideLayouts/slideLayout202.xml"/><Relationship Id="rId39" Type="http://schemas.openxmlformats.org/officeDocument/2006/relationships/slideLayout" Target="../slideLayouts/slideLayout215.xml"/><Relationship Id="rId21" Type="http://schemas.openxmlformats.org/officeDocument/2006/relationships/slideLayout" Target="../slideLayouts/slideLayout197.xml"/><Relationship Id="rId34" Type="http://schemas.openxmlformats.org/officeDocument/2006/relationships/slideLayout" Target="../slideLayouts/slideLayout210.xml"/><Relationship Id="rId42" Type="http://schemas.openxmlformats.org/officeDocument/2006/relationships/slideLayout" Target="../slideLayouts/slideLayout218.xml"/><Relationship Id="rId47" Type="http://schemas.openxmlformats.org/officeDocument/2006/relationships/theme" Target="../theme/theme5.xml"/><Relationship Id="rId7" Type="http://schemas.openxmlformats.org/officeDocument/2006/relationships/slideLayout" Target="../slideLayouts/slideLayout183.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9" Type="http://schemas.openxmlformats.org/officeDocument/2006/relationships/slideLayout" Target="../slideLayouts/slideLayout205.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24" Type="http://schemas.openxmlformats.org/officeDocument/2006/relationships/slideLayout" Target="../slideLayouts/slideLayout200.xml"/><Relationship Id="rId32" Type="http://schemas.openxmlformats.org/officeDocument/2006/relationships/slideLayout" Target="../slideLayouts/slideLayout208.xml"/><Relationship Id="rId37" Type="http://schemas.openxmlformats.org/officeDocument/2006/relationships/slideLayout" Target="../slideLayouts/slideLayout213.xml"/><Relationship Id="rId40" Type="http://schemas.openxmlformats.org/officeDocument/2006/relationships/slideLayout" Target="../slideLayouts/slideLayout216.xml"/><Relationship Id="rId45" Type="http://schemas.openxmlformats.org/officeDocument/2006/relationships/slideLayout" Target="../slideLayouts/slideLayout221.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23" Type="http://schemas.openxmlformats.org/officeDocument/2006/relationships/slideLayout" Target="../slideLayouts/slideLayout199.xml"/><Relationship Id="rId28" Type="http://schemas.openxmlformats.org/officeDocument/2006/relationships/slideLayout" Target="../slideLayouts/slideLayout204.xml"/><Relationship Id="rId36" Type="http://schemas.openxmlformats.org/officeDocument/2006/relationships/slideLayout" Target="../slideLayouts/slideLayout212.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31" Type="http://schemas.openxmlformats.org/officeDocument/2006/relationships/slideLayout" Target="../slideLayouts/slideLayout207.xml"/><Relationship Id="rId44" Type="http://schemas.openxmlformats.org/officeDocument/2006/relationships/slideLayout" Target="../slideLayouts/slideLayout220.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 Id="rId22" Type="http://schemas.openxmlformats.org/officeDocument/2006/relationships/slideLayout" Target="../slideLayouts/slideLayout198.xml"/><Relationship Id="rId27" Type="http://schemas.openxmlformats.org/officeDocument/2006/relationships/slideLayout" Target="../slideLayouts/slideLayout203.xml"/><Relationship Id="rId30" Type="http://schemas.openxmlformats.org/officeDocument/2006/relationships/slideLayout" Target="../slideLayouts/slideLayout206.xml"/><Relationship Id="rId35" Type="http://schemas.openxmlformats.org/officeDocument/2006/relationships/slideLayout" Target="../slideLayouts/slideLayout211.xml"/><Relationship Id="rId43" Type="http://schemas.openxmlformats.org/officeDocument/2006/relationships/slideLayout" Target="../slideLayouts/slideLayout219.xml"/><Relationship Id="rId8" Type="http://schemas.openxmlformats.org/officeDocument/2006/relationships/slideLayout" Target="../slideLayouts/slideLayout184.xml"/><Relationship Id="rId3" Type="http://schemas.openxmlformats.org/officeDocument/2006/relationships/slideLayout" Target="../slideLayouts/slideLayout179.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5" Type="http://schemas.openxmlformats.org/officeDocument/2006/relationships/slideLayout" Target="../slideLayouts/slideLayout201.xml"/><Relationship Id="rId33" Type="http://schemas.openxmlformats.org/officeDocument/2006/relationships/slideLayout" Target="../slideLayouts/slideLayout209.xml"/><Relationship Id="rId38" Type="http://schemas.openxmlformats.org/officeDocument/2006/relationships/slideLayout" Target="../slideLayouts/slideLayout214.xml"/><Relationship Id="rId46" Type="http://schemas.openxmlformats.org/officeDocument/2006/relationships/slideLayout" Target="../slideLayouts/slideLayout222.xml"/><Relationship Id="rId20" Type="http://schemas.openxmlformats.org/officeDocument/2006/relationships/slideLayout" Target="../slideLayouts/slideLayout196.xml"/><Relationship Id="rId41" Type="http://schemas.openxmlformats.org/officeDocument/2006/relationships/slideLayout" Target="../slideLayouts/slideLayout217.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35.xml"/><Relationship Id="rId18" Type="http://schemas.openxmlformats.org/officeDocument/2006/relationships/slideLayout" Target="../slideLayouts/slideLayout240.xml"/><Relationship Id="rId26" Type="http://schemas.openxmlformats.org/officeDocument/2006/relationships/slideLayout" Target="../slideLayouts/slideLayout248.xml"/><Relationship Id="rId39" Type="http://schemas.openxmlformats.org/officeDocument/2006/relationships/slideLayout" Target="../slideLayouts/slideLayout261.xml"/><Relationship Id="rId21" Type="http://schemas.openxmlformats.org/officeDocument/2006/relationships/slideLayout" Target="../slideLayouts/slideLayout243.xml"/><Relationship Id="rId34" Type="http://schemas.openxmlformats.org/officeDocument/2006/relationships/slideLayout" Target="../slideLayouts/slideLayout256.xml"/><Relationship Id="rId42" Type="http://schemas.openxmlformats.org/officeDocument/2006/relationships/slideLayout" Target="../slideLayouts/slideLayout264.xml"/><Relationship Id="rId47" Type="http://schemas.openxmlformats.org/officeDocument/2006/relationships/theme" Target="../theme/theme6.xml"/><Relationship Id="rId7" Type="http://schemas.openxmlformats.org/officeDocument/2006/relationships/slideLayout" Target="../slideLayouts/slideLayout229.xml"/><Relationship Id="rId2" Type="http://schemas.openxmlformats.org/officeDocument/2006/relationships/slideLayout" Target="../slideLayouts/slideLayout224.xml"/><Relationship Id="rId16" Type="http://schemas.openxmlformats.org/officeDocument/2006/relationships/slideLayout" Target="../slideLayouts/slideLayout238.xml"/><Relationship Id="rId29" Type="http://schemas.openxmlformats.org/officeDocument/2006/relationships/slideLayout" Target="../slideLayouts/slideLayout251.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24" Type="http://schemas.openxmlformats.org/officeDocument/2006/relationships/slideLayout" Target="../slideLayouts/slideLayout246.xml"/><Relationship Id="rId32" Type="http://schemas.openxmlformats.org/officeDocument/2006/relationships/slideLayout" Target="../slideLayouts/slideLayout254.xml"/><Relationship Id="rId37" Type="http://schemas.openxmlformats.org/officeDocument/2006/relationships/slideLayout" Target="../slideLayouts/slideLayout259.xml"/><Relationship Id="rId40" Type="http://schemas.openxmlformats.org/officeDocument/2006/relationships/slideLayout" Target="../slideLayouts/slideLayout262.xml"/><Relationship Id="rId45" Type="http://schemas.openxmlformats.org/officeDocument/2006/relationships/slideLayout" Target="../slideLayouts/slideLayout267.xml"/><Relationship Id="rId5" Type="http://schemas.openxmlformats.org/officeDocument/2006/relationships/slideLayout" Target="../slideLayouts/slideLayout227.xml"/><Relationship Id="rId15" Type="http://schemas.openxmlformats.org/officeDocument/2006/relationships/slideLayout" Target="../slideLayouts/slideLayout237.xml"/><Relationship Id="rId23" Type="http://schemas.openxmlformats.org/officeDocument/2006/relationships/slideLayout" Target="../slideLayouts/slideLayout245.xml"/><Relationship Id="rId28" Type="http://schemas.openxmlformats.org/officeDocument/2006/relationships/slideLayout" Target="../slideLayouts/slideLayout250.xml"/><Relationship Id="rId36" Type="http://schemas.openxmlformats.org/officeDocument/2006/relationships/slideLayout" Target="../slideLayouts/slideLayout258.xml"/><Relationship Id="rId10" Type="http://schemas.openxmlformats.org/officeDocument/2006/relationships/slideLayout" Target="../slideLayouts/slideLayout232.xml"/><Relationship Id="rId19" Type="http://schemas.openxmlformats.org/officeDocument/2006/relationships/slideLayout" Target="../slideLayouts/slideLayout241.xml"/><Relationship Id="rId31" Type="http://schemas.openxmlformats.org/officeDocument/2006/relationships/slideLayout" Target="../slideLayouts/slideLayout253.xml"/><Relationship Id="rId44" Type="http://schemas.openxmlformats.org/officeDocument/2006/relationships/slideLayout" Target="../slideLayouts/slideLayout266.xml"/><Relationship Id="rId4" Type="http://schemas.openxmlformats.org/officeDocument/2006/relationships/slideLayout" Target="../slideLayouts/slideLayout226.xml"/><Relationship Id="rId9" Type="http://schemas.openxmlformats.org/officeDocument/2006/relationships/slideLayout" Target="../slideLayouts/slideLayout231.xml"/><Relationship Id="rId14" Type="http://schemas.openxmlformats.org/officeDocument/2006/relationships/slideLayout" Target="../slideLayouts/slideLayout236.xml"/><Relationship Id="rId22" Type="http://schemas.openxmlformats.org/officeDocument/2006/relationships/slideLayout" Target="../slideLayouts/slideLayout244.xml"/><Relationship Id="rId27" Type="http://schemas.openxmlformats.org/officeDocument/2006/relationships/slideLayout" Target="../slideLayouts/slideLayout249.xml"/><Relationship Id="rId30" Type="http://schemas.openxmlformats.org/officeDocument/2006/relationships/slideLayout" Target="../slideLayouts/slideLayout252.xml"/><Relationship Id="rId35" Type="http://schemas.openxmlformats.org/officeDocument/2006/relationships/slideLayout" Target="../slideLayouts/slideLayout257.xml"/><Relationship Id="rId43" Type="http://schemas.openxmlformats.org/officeDocument/2006/relationships/slideLayout" Target="../slideLayouts/slideLayout265.xml"/><Relationship Id="rId8" Type="http://schemas.openxmlformats.org/officeDocument/2006/relationships/slideLayout" Target="../slideLayouts/slideLayout230.xml"/><Relationship Id="rId3" Type="http://schemas.openxmlformats.org/officeDocument/2006/relationships/slideLayout" Target="../slideLayouts/slideLayout225.xml"/><Relationship Id="rId12" Type="http://schemas.openxmlformats.org/officeDocument/2006/relationships/slideLayout" Target="../slideLayouts/slideLayout234.xml"/><Relationship Id="rId17" Type="http://schemas.openxmlformats.org/officeDocument/2006/relationships/slideLayout" Target="../slideLayouts/slideLayout239.xml"/><Relationship Id="rId25" Type="http://schemas.openxmlformats.org/officeDocument/2006/relationships/slideLayout" Target="../slideLayouts/slideLayout247.xml"/><Relationship Id="rId33" Type="http://schemas.openxmlformats.org/officeDocument/2006/relationships/slideLayout" Target="../slideLayouts/slideLayout255.xml"/><Relationship Id="rId38" Type="http://schemas.openxmlformats.org/officeDocument/2006/relationships/slideLayout" Target="../slideLayouts/slideLayout260.xml"/><Relationship Id="rId46" Type="http://schemas.openxmlformats.org/officeDocument/2006/relationships/slideLayout" Target="../slideLayouts/slideLayout268.xml"/><Relationship Id="rId20" Type="http://schemas.openxmlformats.org/officeDocument/2006/relationships/slideLayout" Target="../slideLayouts/slideLayout242.xml"/><Relationship Id="rId41" Type="http://schemas.openxmlformats.org/officeDocument/2006/relationships/slideLayout" Target="../slideLayouts/slideLayout2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818" r:id="rId5"/>
    <p:sldLayoutId id="2147483819" r:id="rId6"/>
    <p:sldLayoutId id="2147483820" r:id="rId7"/>
    <p:sldLayoutId id="2147483821" r:id="rId8"/>
    <p:sldLayoutId id="2147483822" r:id="rId9"/>
    <p:sldLayoutId id="2147483823" r:id="rId10"/>
    <p:sldLayoutId id="2147483824" r:id="rId11"/>
    <p:sldLayoutId id="2147483717" r:id="rId12"/>
    <p:sldLayoutId id="2147483750" r:id="rId13"/>
    <p:sldLayoutId id="2147483752" r:id="rId14"/>
    <p:sldLayoutId id="2147483758" r:id="rId15"/>
    <p:sldLayoutId id="2147483760" r:id="rId16"/>
    <p:sldLayoutId id="2147483817" r:id="rId17"/>
    <p:sldLayoutId id="2147483763" r:id="rId18"/>
    <p:sldLayoutId id="2147483804" r:id="rId19"/>
    <p:sldLayoutId id="2147483805" r:id="rId20"/>
    <p:sldLayoutId id="2147483795" r:id="rId21"/>
    <p:sldLayoutId id="2147483767" r:id="rId22"/>
    <p:sldLayoutId id="2147483769" r:id="rId23"/>
    <p:sldLayoutId id="2147483776" r:id="rId24"/>
    <p:sldLayoutId id="2147483771" r:id="rId25"/>
    <p:sldLayoutId id="2147483774" r:id="rId26"/>
    <p:sldLayoutId id="2147483721" r:id="rId27"/>
    <p:sldLayoutId id="2147483815" r:id="rId28"/>
    <p:sldLayoutId id="2147483777" r:id="rId29"/>
    <p:sldLayoutId id="2147483778" r:id="rId30"/>
    <p:sldLayoutId id="2147483816" r:id="rId31"/>
    <p:sldLayoutId id="2147483814" r:id="rId32"/>
    <p:sldLayoutId id="2147483779" r:id="rId33"/>
    <p:sldLayoutId id="2147483780" r:id="rId34"/>
    <p:sldLayoutId id="2147483781" r:id="rId35"/>
    <p:sldLayoutId id="2147483782" r:id="rId36"/>
    <p:sldLayoutId id="2147483825" r:id="rId37"/>
    <p:sldLayoutId id="2147483826" r:id="rId38"/>
    <p:sldLayoutId id="2147483827" r:id="rId39"/>
    <p:sldLayoutId id="2147483765" r:id="rId40"/>
    <p:sldLayoutId id="2147483785" r:id="rId41"/>
    <p:sldLayoutId id="2147483748" r:id="rId42"/>
    <p:sldLayoutId id="2147483786" r:id="rId43"/>
    <p:sldLayoutId id="2147483813" r:id="rId44"/>
    <p:sldLayoutId id="2147483977" r:id="rId45"/>
    <p:sldLayoutId id="2147484026"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15945610"/>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70" r:id="rId8"/>
    <p:sldLayoutId id="2147483871" r:id="rId9"/>
    <p:sldLayoutId id="2147483872" r:id="rId10"/>
    <p:sldLayoutId id="2147483873" r:id="rId11"/>
    <p:sldLayoutId id="2147483874" r:id="rId12"/>
    <p:sldLayoutId id="2147483875" r:id="rId13"/>
    <p:sldLayoutId id="2147483876" r:id="rId14"/>
    <p:sldLayoutId id="2147483878" r:id="rId15"/>
    <p:sldLayoutId id="2147483879" r:id="rId16"/>
    <p:sldLayoutId id="2147483880" r:id="rId17"/>
    <p:sldLayoutId id="2147483881" r:id="rId18"/>
    <p:sldLayoutId id="2147483882" r:id="rId19"/>
    <p:sldLayoutId id="2147483883" r:id="rId20"/>
    <p:sldLayoutId id="2147483884" r:id="rId21"/>
    <p:sldLayoutId id="2147483885" r:id="rId22"/>
    <p:sldLayoutId id="2147483886" r:id="rId23"/>
    <p:sldLayoutId id="2147483887" r:id="rId24"/>
    <p:sldLayoutId id="2147483888" r:id="rId25"/>
    <p:sldLayoutId id="2147483889" r:id="rId26"/>
    <p:sldLayoutId id="2147483890" r:id="rId27"/>
    <p:sldLayoutId id="2147483891" r:id="rId28"/>
    <p:sldLayoutId id="2147483892" r:id="rId29"/>
    <p:sldLayoutId id="2147483893" r:id="rId30"/>
    <p:sldLayoutId id="2147483894" r:id="rId31"/>
    <p:sldLayoutId id="2147483895" r:id="rId32"/>
    <p:sldLayoutId id="2147483896" r:id="rId33"/>
    <p:sldLayoutId id="2147483897" r:id="rId34"/>
    <p:sldLayoutId id="2147483898" r:id="rId35"/>
    <p:sldLayoutId id="2147483899" r:id="rId36"/>
    <p:sldLayoutId id="2147483900" r:id="rId37"/>
    <p:sldLayoutId id="2147483901" r:id="rId38"/>
    <p:sldLayoutId id="2147483902" r:id="rId39"/>
    <p:sldLayoutId id="2147483903" r:id="rId40"/>
    <p:sldLayoutId id="2147483904" r:id="rId41"/>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1616154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2" r:id="rId12"/>
    <p:sldLayoutId id="2147483923" r:id="rId13"/>
    <p:sldLayoutId id="2147483924" r:id="rId14"/>
    <p:sldLayoutId id="2147483925" r:id="rId15"/>
    <p:sldLayoutId id="2147483926" r:id="rId16"/>
    <p:sldLayoutId id="2147483927" r:id="rId17"/>
    <p:sldLayoutId id="2147483928" r:id="rId18"/>
    <p:sldLayoutId id="2147483929" r:id="rId19"/>
    <p:sldLayoutId id="2147483930" r:id="rId20"/>
    <p:sldLayoutId id="2147483931" r:id="rId21"/>
    <p:sldLayoutId id="2147483932" r:id="rId22"/>
    <p:sldLayoutId id="2147483933" r:id="rId23"/>
    <p:sldLayoutId id="2147483934" r:id="rId24"/>
    <p:sldLayoutId id="2147483935" r:id="rId25"/>
    <p:sldLayoutId id="2147483936" r:id="rId26"/>
    <p:sldLayoutId id="2147483937" r:id="rId27"/>
    <p:sldLayoutId id="2147483938" r:id="rId28"/>
    <p:sldLayoutId id="2147483939" r:id="rId29"/>
    <p:sldLayoutId id="2147483940" r:id="rId30"/>
    <p:sldLayoutId id="2147483941" r:id="rId31"/>
    <p:sldLayoutId id="2147483942" r:id="rId32"/>
    <p:sldLayoutId id="2147483943" r:id="rId33"/>
    <p:sldLayoutId id="2147483944" r:id="rId34"/>
    <p:sldLayoutId id="2147483945" r:id="rId35"/>
    <p:sldLayoutId id="2147483946" r:id="rId36"/>
    <p:sldLayoutId id="2147483947" r:id="rId37"/>
    <p:sldLayoutId id="2147483948" r:id="rId38"/>
    <p:sldLayoutId id="2147483949" r:id="rId39"/>
    <p:sldLayoutId id="2147483950" r:id="rId40"/>
    <p:sldLayoutId id="2147483951" r:id="rId41"/>
    <p:sldLayoutId id="2147483952" r:id="rId42"/>
    <p:sldLayoutId id="2147483953" r:id="rId43"/>
    <p:sldLayoutId id="2147483954" r:id="rId44"/>
    <p:sldLayoutId id="2147483955"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50834143"/>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 id="2147483991" r:id="rId13"/>
    <p:sldLayoutId id="2147483992" r:id="rId14"/>
    <p:sldLayoutId id="2147483993" r:id="rId15"/>
    <p:sldLayoutId id="2147483994" r:id="rId16"/>
    <p:sldLayoutId id="2147483995" r:id="rId17"/>
    <p:sldLayoutId id="2147483996" r:id="rId18"/>
    <p:sldLayoutId id="2147483997" r:id="rId19"/>
    <p:sldLayoutId id="2147483998" r:id="rId20"/>
    <p:sldLayoutId id="2147483999" r:id="rId21"/>
    <p:sldLayoutId id="2147484000" r:id="rId22"/>
    <p:sldLayoutId id="2147484001" r:id="rId23"/>
    <p:sldLayoutId id="2147484002" r:id="rId24"/>
    <p:sldLayoutId id="2147484003" r:id="rId25"/>
    <p:sldLayoutId id="2147484004" r:id="rId26"/>
    <p:sldLayoutId id="2147484005" r:id="rId27"/>
    <p:sldLayoutId id="2147484006" r:id="rId28"/>
    <p:sldLayoutId id="2147484007" r:id="rId29"/>
    <p:sldLayoutId id="2147484008" r:id="rId30"/>
    <p:sldLayoutId id="2147484009" r:id="rId31"/>
    <p:sldLayoutId id="2147484010" r:id="rId32"/>
    <p:sldLayoutId id="2147484011" r:id="rId33"/>
    <p:sldLayoutId id="2147484012" r:id="rId34"/>
    <p:sldLayoutId id="2147484013" r:id="rId35"/>
    <p:sldLayoutId id="2147484014" r:id="rId36"/>
    <p:sldLayoutId id="2147484015" r:id="rId37"/>
    <p:sldLayoutId id="2147484016" r:id="rId38"/>
    <p:sldLayoutId id="2147484017" r:id="rId39"/>
    <p:sldLayoutId id="2147484018" r:id="rId40"/>
    <p:sldLayoutId id="2147484019" r:id="rId41"/>
    <p:sldLayoutId id="2147484020" r:id="rId42"/>
    <p:sldLayoutId id="2147484021" r:id="rId43"/>
    <p:sldLayoutId id="2147484022"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12611336"/>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 id="2147484039" r:id="rId12"/>
    <p:sldLayoutId id="2147484040" r:id="rId13"/>
    <p:sldLayoutId id="2147484041" r:id="rId14"/>
    <p:sldLayoutId id="2147484042" r:id="rId15"/>
    <p:sldLayoutId id="2147484043" r:id="rId16"/>
    <p:sldLayoutId id="2147484044" r:id="rId17"/>
    <p:sldLayoutId id="2147484045" r:id="rId18"/>
    <p:sldLayoutId id="2147484046" r:id="rId19"/>
    <p:sldLayoutId id="2147484047" r:id="rId20"/>
    <p:sldLayoutId id="2147484048" r:id="rId21"/>
    <p:sldLayoutId id="2147484049" r:id="rId22"/>
    <p:sldLayoutId id="2147484050" r:id="rId23"/>
    <p:sldLayoutId id="2147484051" r:id="rId24"/>
    <p:sldLayoutId id="2147484052" r:id="rId25"/>
    <p:sldLayoutId id="2147484053" r:id="rId26"/>
    <p:sldLayoutId id="2147484054" r:id="rId27"/>
    <p:sldLayoutId id="2147484055" r:id="rId28"/>
    <p:sldLayoutId id="2147484056" r:id="rId29"/>
    <p:sldLayoutId id="2147484057" r:id="rId30"/>
    <p:sldLayoutId id="2147484058" r:id="rId31"/>
    <p:sldLayoutId id="2147484059" r:id="rId32"/>
    <p:sldLayoutId id="2147484060" r:id="rId33"/>
    <p:sldLayoutId id="2147484061" r:id="rId34"/>
    <p:sldLayoutId id="2147484062" r:id="rId35"/>
    <p:sldLayoutId id="2147484063" r:id="rId36"/>
    <p:sldLayoutId id="2147484064" r:id="rId37"/>
    <p:sldLayoutId id="2147484065" r:id="rId38"/>
    <p:sldLayoutId id="2147484066" r:id="rId39"/>
    <p:sldLayoutId id="2147484067" r:id="rId40"/>
    <p:sldLayoutId id="2147484068" r:id="rId41"/>
    <p:sldLayoutId id="2147484069" r:id="rId42"/>
    <p:sldLayoutId id="2147484070" r:id="rId43"/>
    <p:sldLayoutId id="2147484071" r:id="rId44"/>
    <p:sldLayoutId id="2147484072" r:id="rId45"/>
    <p:sldLayoutId id="2147484073"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68789478"/>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 id="2147484087" r:id="rId13"/>
    <p:sldLayoutId id="2147484088" r:id="rId14"/>
    <p:sldLayoutId id="2147484089" r:id="rId15"/>
    <p:sldLayoutId id="2147484090" r:id="rId16"/>
    <p:sldLayoutId id="2147484091" r:id="rId17"/>
    <p:sldLayoutId id="2147484092" r:id="rId18"/>
    <p:sldLayoutId id="2147484093" r:id="rId19"/>
    <p:sldLayoutId id="2147484094" r:id="rId20"/>
    <p:sldLayoutId id="2147484095" r:id="rId21"/>
    <p:sldLayoutId id="2147484096" r:id="rId22"/>
    <p:sldLayoutId id="2147484097" r:id="rId23"/>
    <p:sldLayoutId id="2147484098" r:id="rId24"/>
    <p:sldLayoutId id="2147484099" r:id="rId25"/>
    <p:sldLayoutId id="2147484100" r:id="rId26"/>
    <p:sldLayoutId id="2147484101" r:id="rId27"/>
    <p:sldLayoutId id="2147484102" r:id="rId28"/>
    <p:sldLayoutId id="2147484103" r:id="rId29"/>
    <p:sldLayoutId id="2147484104" r:id="rId30"/>
    <p:sldLayoutId id="2147484105" r:id="rId31"/>
    <p:sldLayoutId id="2147484106" r:id="rId32"/>
    <p:sldLayoutId id="2147484107" r:id="rId33"/>
    <p:sldLayoutId id="2147484108" r:id="rId34"/>
    <p:sldLayoutId id="2147484109" r:id="rId35"/>
    <p:sldLayoutId id="2147484110" r:id="rId36"/>
    <p:sldLayoutId id="2147484111" r:id="rId37"/>
    <p:sldLayoutId id="2147484112" r:id="rId38"/>
    <p:sldLayoutId id="2147484113" r:id="rId39"/>
    <p:sldLayoutId id="2147484114" r:id="rId40"/>
    <p:sldLayoutId id="2147484115" r:id="rId41"/>
    <p:sldLayoutId id="2147484116" r:id="rId42"/>
    <p:sldLayoutId id="2147484117" r:id="rId43"/>
    <p:sldLayoutId id="2147484118" r:id="rId44"/>
    <p:sldLayoutId id="2147484119" r:id="rId45"/>
    <p:sldLayoutId id="2147484120"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0.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66.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80.xml"/></Relationships>
</file>

<file path=ppt/slides/_rels/slide13.xml.rels><?xml version="1.0" encoding="UTF-8" standalone="yes"?>
<Relationships xmlns="http://schemas.openxmlformats.org/package/2006/relationships"><Relationship Id="rId3" Type="http://schemas.openxmlformats.org/officeDocument/2006/relationships/hyperlink" Target="https://www.slickcharts.com/sp500/returns" TargetMode="External"/><Relationship Id="rId2" Type="http://schemas.openxmlformats.org/officeDocument/2006/relationships/notesSlide" Target="../notesSlides/notesSlide13.xml"/><Relationship Id="rId1" Type="http://schemas.openxmlformats.org/officeDocument/2006/relationships/slideLayout" Target="../slideLayouts/slideLayout33.xml"/><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4.xml"/><Relationship Id="rId1" Type="http://schemas.openxmlformats.org/officeDocument/2006/relationships/slideLayout" Target="../slideLayouts/slideLayout167.xml"/><Relationship Id="rId5" Type="http://schemas.openxmlformats.org/officeDocument/2006/relationships/image" Target="../media/image44.sv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12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2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66.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3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4.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3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152.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5.svg"/></Relationships>
</file>

<file path=ppt/slides/_rels/slide26.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6.xml"/><Relationship Id="rId1" Type="http://schemas.openxmlformats.org/officeDocument/2006/relationships/slideLayout" Target="../slideLayouts/slideLayout3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7.xml"/><Relationship Id="rId1" Type="http://schemas.openxmlformats.org/officeDocument/2006/relationships/slideLayout" Target="../slideLayouts/slideLayout152.xml"/><Relationship Id="rId5" Type="http://schemas.openxmlformats.org/officeDocument/2006/relationships/image" Target="../media/image57.svg"/><Relationship Id="rId4" Type="http://schemas.openxmlformats.org/officeDocument/2006/relationships/image" Target="../media/image56.png"/></Relationships>
</file>

<file path=ppt/slides/_rels/slide28.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34.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152.xml"/><Relationship Id="rId5" Type="http://schemas.openxmlformats.org/officeDocument/2006/relationships/chart" Target="../charts/chart5.xml"/><Relationship Id="rId4" Type="http://schemas.openxmlformats.org/officeDocument/2006/relationships/image" Target="../media/image59.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152.xml"/><Relationship Id="rId5" Type="http://schemas.openxmlformats.org/officeDocument/2006/relationships/chart" Target="../charts/chart6.xml"/><Relationship Id="rId4" Type="http://schemas.openxmlformats.org/officeDocument/2006/relationships/image" Target="../media/image59.svg"/></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5.xml"/><Relationship Id="rId1" Type="http://schemas.openxmlformats.org/officeDocument/2006/relationships/slideLayout" Target="../slideLayouts/slideLayout1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68.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7.xml"/><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8.xml"/><Relationship Id="rId1" Type="http://schemas.openxmlformats.org/officeDocument/2006/relationships/slideLayout" Target="../slideLayouts/slideLayout3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9.sv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9.xml"/><Relationship Id="rId1" Type="http://schemas.openxmlformats.org/officeDocument/2006/relationships/slideLayout" Target="../slideLayouts/slideLayout210.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7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0.xml"/><Relationship Id="rId1" Type="http://schemas.openxmlformats.org/officeDocument/2006/relationships/slideLayout" Target="../slideLayouts/slideLayout202.xml"/><Relationship Id="rId5" Type="http://schemas.openxmlformats.org/officeDocument/2006/relationships/image" Target="../media/image70.png"/><Relationship Id="rId4" Type="http://schemas.openxmlformats.org/officeDocument/2006/relationships/hyperlink" Target="https://merrillconnect.iscorp.com/nlg/viewDocument.action?itemNbr=107031"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merrillconnect.iscorp.com/nlg/viewDocument.action?itemNbr=105438" TargetMode="External"/><Relationship Id="rId2" Type="http://schemas.openxmlformats.org/officeDocument/2006/relationships/notesSlide" Target="../notesSlides/notesSlide41.xml"/><Relationship Id="rId1" Type="http://schemas.openxmlformats.org/officeDocument/2006/relationships/slideLayout" Target="../slideLayouts/slideLayout202.xml"/><Relationship Id="rId5" Type="http://schemas.openxmlformats.org/officeDocument/2006/relationships/image" Target="../media/image72.pn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2.xml"/><Relationship Id="rId1" Type="http://schemas.openxmlformats.org/officeDocument/2006/relationships/slideLayout" Target="../slideLayouts/slideLayout114.xml"/></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40.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122.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32.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1.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80.xml"/></Relationships>
</file>

<file path=ppt/slides/_rels/slide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xml"/><Relationship Id="rId1" Type="http://schemas.openxmlformats.org/officeDocument/2006/relationships/slideLayout" Target="../slideLayouts/slideLayout167.xml"/><Relationship Id="rId5" Type="http://schemas.openxmlformats.org/officeDocument/2006/relationships/image" Target="../media/image41.jpeg"/><Relationship Id="rId4" Type="http://schemas.openxmlformats.org/officeDocument/2006/relationships/image" Target="../media/image40.jpeg"/></Relationships>
</file>

<file path=ppt/slides/_rels/slide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80.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0.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5E5EE0C1-CC4D-8E08-9E2B-A9603529BA05}"/>
              </a:ext>
            </a:extLst>
          </p:cNvPr>
          <p:cNvSpPr>
            <a:spLocks noGrp="1"/>
          </p:cNvSpPr>
          <p:nvPr>
            <p:ph type="ftr" sz="quarter" idx="23"/>
          </p:nvPr>
        </p:nvSpPr>
        <p:spPr/>
        <p:txBody>
          <a:bodyPr/>
          <a:lstStyle/>
          <a:p>
            <a:r>
              <a:rPr lang="en-US" dirty="0"/>
              <a:t>For Agent Use Only - Not for Use with the Public</a:t>
            </a:r>
          </a:p>
        </p:txBody>
      </p:sp>
      <p:sp>
        <p:nvSpPr>
          <p:cNvPr id="10" name="Slide Number Placeholder 9">
            <a:extLst>
              <a:ext uri="{FF2B5EF4-FFF2-40B4-BE49-F238E27FC236}">
                <a16:creationId xmlns:a16="http://schemas.microsoft.com/office/drawing/2014/main" id="{7F63E742-7EDC-ACA1-660B-18F19FEDAFD7}"/>
              </a:ext>
            </a:extLst>
          </p:cNvPr>
          <p:cNvSpPr>
            <a:spLocks noGrp="1"/>
          </p:cNvSpPr>
          <p:nvPr>
            <p:ph type="sldNum" sz="quarter" idx="4"/>
          </p:nvPr>
        </p:nvSpPr>
        <p:spPr/>
        <p:txBody>
          <a:body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1</a:t>
            </a:fld>
            <a:endParaRPr lang="en-US" dirty="0">
              <a:latin typeface="Aptos Light" panose="020B0004020202020204" pitchFamily="34" charset="0"/>
            </a:endParaRPr>
          </a:p>
        </p:txBody>
      </p:sp>
      <p:pic>
        <p:nvPicPr>
          <p:cNvPr id="26" name="Picture Placeholder 25" descr="A person and child running in the water&#10;&#10;AI-generated content may be incorrect.">
            <a:extLst>
              <a:ext uri="{FF2B5EF4-FFF2-40B4-BE49-F238E27FC236}">
                <a16:creationId xmlns:a16="http://schemas.microsoft.com/office/drawing/2014/main" id="{FC57A89E-31E8-D940-8DF6-E44A4E180DDE}"/>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a:fillRect/>
          </a:stretch>
        </p:blipFill>
        <p:spPr/>
      </p:pic>
      <p:sp>
        <p:nvSpPr>
          <p:cNvPr id="33" name="Title 1">
            <a:extLst>
              <a:ext uri="{FF2B5EF4-FFF2-40B4-BE49-F238E27FC236}">
                <a16:creationId xmlns:a16="http://schemas.microsoft.com/office/drawing/2014/main" id="{3A704822-E4D7-9AF1-C050-FF028D6CFC73}"/>
              </a:ext>
            </a:extLst>
          </p:cNvPr>
          <p:cNvSpPr>
            <a:spLocks noGrp="1"/>
          </p:cNvSpPr>
          <p:nvPr>
            <p:ph type="title"/>
          </p:nvPr>
        </p:nvSpPr>
        <p:spPr>
          <a:xfrm>
            <a:off x="457200" y="2095679"/>
            <a:ext cx="9131968" cy="1000402"/>
          </a:xfrm>
        </p:spPr>
        <p:txBody>
          <a:bodyPr/>
          <a:lstStyle/>
          <a:p>
            <a:r>
              <a:rPr lang="en-US" dirty="0"/>
              <a:t>Protecting Your Wealth With Confidence</a:t>
            </a:r>
          </a:p>
        </p:txBody>
      </p:sp>
      <p:sp>
        <p:nvSpPr>
          <p:cNvPr id="34" name="Text Placeholder 2">
            <a:extLst>
              <a:ext uri="{FF2B5EF4-FFF2-40B4-BE49-F238E27FC236}">
                <a16:creationId xmlns:a16="http://schemas.microsoft.com/office/drawing/2014/main" id="{CE40D86C-34D8-E7AF-4A88-A6494EADF882}"/>
              </a:ext>
            </a:extLst>
          </p:cNvPr>
          <p:cNvSpPr>
            <a:spLocks noGrp="1"/>
          </p:cNvSpPr>
          <p:nvPr>
            <p:ph type="body" sz="quarter" idx="18"/>
          </p:nvPr>
        </p:nvSpPr>
        <p:spPr>
          <a:xfrm>
            <a:off x="457200" y="2915292"/>
            <a:ext cx="6905625" cy="250197"/>
          </a:xfrm>
        </p:spPr>
        <p:txBody>
          <a:bodyPr/>
          <a:lstStyle/>
          <a:p>
            <a:r>
              <a:rPr lang="en-US" sz="1800" dirty="0">
                <a:solidFill>
                  <a:srgbClr val="111111"/>
                </a:solidFill>
                <a:effectLst/>
                <a:latin typeface=".SFUI-Regular"/>
                <a:ea typeface="Aptos" panose="020B0004020202020204" pitchFamily="34" charset="0"/>
                <a:cs typeface="Aptos" panose="020B0004020202020204" pitchFamily="34" charset="0"/>
              </a:rPr>
              <a:t>Annuities Explained</a:t>
            </a:r>
            <a:endParaRPr lang="en-US" dirty="0"/>
          </a:p>
        </p:txBody>
      </p:sp>
      <p:sp>
        <p:nvSpPr>
          <p:cNvPr id="35" name="Text Placeholder 3">
            <a:extLst>
              <a:ext uri="{FF2B5EF4-FFF2-40B4-BE49-F238E27FC236}">
                <a16:creationId xmlns:a16="http://schemas.microsoft.com/office/drawing/2014/main" id="{F731F0FB-4F2C-9ECA-E905-F8B40B61DDF4}"/>
              </a:ext>
            </a:extLst>
          </p:cNvPr>
          <p:cNvSpPr>
            <a:spLocks noGrp="1"/>
          </p:cNvSpPr>
          <p:nvPr>
            <p:ph type="body" sz="quarter" idx="19"/>
          </p:nvPr>
        </p:nvSpPr>
        <p:spPr>
          <a:xfrm>
            <a:off x="457200" y="3508748"/>
            <a:ext cx="6905625" cy="250903"/>
          </a:xfrm>
        </p:spPr>
        <p:txBody>
          <a:bodyPr/>
          <a:lstStyle/>
          <a:p>
            <a:r>
              <a:rPr lang="en-US" dirty="0"/>
              <a:t>Speaker First and Last Name</a:t>
            </a:r>
          </a:p>
        </p:txBody>
      </p:sp>
      <p:sp>
        <p:nvSpPr>
          <p:cNvPr id="36" name="Text Placeholder 4">
            <a:extLst>
              <a:ext uri="{FF2B5EF4-FFF2-40B4-BE49-F238E27FC236}">
                <a16:creationId xmlns:a16="http://schemas.microsoft.com/office/drawing/2014/main" id="{2439E9C9-F1A5-E087-58C1-E5580935657D}"/>
              </a:ext>
            </a:extLst>
          </p:cNvPr>
          <p:cNvSpPr>
            <a:spLocks noGrp="1"/>
          </p:cNvSpPr>
          <p:nvPr>
            <p:ph type="body" sz="quarter" idx="20"/>
          </p:nvPr>
        </p:nvSpPr>
        <p:spPr>
          <a:xfrm>
            <a:off x="457200" y="3795044"/>
            <a:ext cx="6905625" cy="223074"/>
          </a:xfrm>
        </p:spPr>
        <p:txBody>
          <a:bodyPr/>
          <a:lstStyle/>
          <a:p>
            <a:r>
              <a:rPr lang="en-US" dirty="0"/>
              <a:t>Job Title or Date</a:t>
            </a:r>
          </a:p>
        </p:txBody>
      </p:sp>
      <p:sp>
        <p:nvSpPr>
          <p:cNvPr id="37" name="Date Placeholder 21">
            <a:extLst>
              <a:ext uri="{FF2B5EF4-FFF2-40B4-BE49-F238E27FC236}">
                <a16:creationId xmlns:a16="http://schemas.microsoft.com/office/drawing/2014/main" id="{9EF9B44B-FC91-8246-6130-489DBDEDBF67}"/>
              </a:ext>
            </a:extLst>
          </p:cNvPr>
          <p:cNvSpPr txBox="1">
            <a:spLocks/>
          </p:cNvSpPr>
          <p:nvPr/>
        </p:nvSpPr>
        <p:spPr>
          <a:xfrm>
            <a:off x="457200" y="6320811"/>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i="0" dirty="0">
                <a:solidFill>
                  <a:schemeClr val="tx2"/>
                </a:solidFill>
                <a:latin typeface="Aptos Light" panose="020B0004020202020204" pitchFamily="34" charset="0"/>
              </a:rPr>
              <a:t>TC7841601(0425)3 </a:t>
            </a:r>
          </a:p>
        </p:txBody>
      </p:sp>
      <p:sp>
        <p:nvSpPr>
          <p:cNvPr id="2" name="Slide Number Placeholder 6">
            <a:extLst>
              <a:ext uri="{FF2B5EF4-FFF2-40B4-BE49-F238E27FC236}">
                <a16:creationId xmlns:a16="http://schemas.microsoft.com/office/drawing/2014/main" id="{86FC126D-C0E5-1FC8-AEAB-A0144E8690A6}"/>
              </a:ext>
            </a:extLst>
          </p:cNvPr>
          <p:cNvSpPr txBox="1">
            <a:spLocks/>
          </p:cNvSpPr>
          <p:nvPr/>
        </p:nvSpPr>
        <p:spPr>
          <a:xfrm>
            <a:off x="10185962" y="6554299"/>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lumMod val="25000"/>
                  </a:schemeClr>
                </a:solidFill>
                <a:latin typeface="Aptos Light" panose="020B0004020202020204" pitchFamily="34" charset="0"/>
              </a:rPr>
              <a:t>© 2025, National Life Group  |  </a:t>
            </a:r>
            <a:fld id="{7100E8EA-2210-4425-A1B5-66FC0BB99DA3}" type="slidenum">
              <a:rPr lang="en-US" smtClean="0">
                <a:solidFill>
                  <a:schemeClr val="bg1">
                    <a:lumMod val="25000"/>
                  </a:schemeClr>
                </a:solidFill>
                <a:latin typeface="Aptos Light" panose="020B0004020202020204" pitchFamily="34" charset="0"/>
              </a:rPr>
              <a:pPr/>
              <a:t>1</a:t>
            </a:fld>
            <a:endParaRPr lang="en-US" dirty="0">
              <a:solidFill>
                <a:schemeClr val="bg1">
                  <a:lumMod val="25000"/>
                </a:schemeClr>
              </a:solidFill>
              <a:latin typeface="Aptos Light" panose="020B0004020202020204" pitchFamily="34" charset="0"/>
            </a:endParaRPr>
          </a:p>
        </p:txBody>
      </p:sp>
      <p:sp>
        <p:nvSpPr>
          <p:cNvPr id="3" name="TextBox 2">
            <a:extLst>
              <a:ext uri="{FF2B5EF4-FFF2-40B4-BE49-F238E27FC236}">
                <a16:creationId xmlns:a16="http://schemas.microsoft.com/office/drawing/2014/main" id="{DEB4FE50-96DD-393E-7BB7-EB98CAB5A13C}"/>
              </a:ext>
            </a:extLst>
          </p:cNvPr>
          <p:cNvSpPr txBox="1"/>
          <p:nvPr/>
        </p:nvSpPr>
        <p:spPr>
          <a:xfrm>
            <a:off x="460621" y="4486382"/>
            <a:ext cx="6287651" cy="146963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Please encourage your clients to consult with their appropriate professional advisor.</a:t>
            </a:r>
          </a:p>
        </p:txBody>
      </p:sp>
    </p:spTree>
    <p:extLst>
      <p:ext uri="{BB962C8B-B14F-4D97-AF65-F5344CB8AC3E}">
        <p14:creationId xmlns:p14="http://schemas.microsoft.com/office/powerpoint/2010/main" val="2572293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12B39-F098-19E9-F74D-88C415DBEC4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F8F86B6-DF57-F41A-7CC1-21990E64E44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F72A16A1-F26B-8A2C-8558-7398DB97C8E0}"/>
              </a:ext>
            </a:extLst>
          </p:cNvPr>
          <p:cNvSpPr>
            <a:spLocks noGrp="1"/>
          </p:cNvSpPr>
          <p:nvPr>
            <p:ph type="body" sz="quarter" idx="11"/>
          </p:nvPr>
        </p:nvSpPr>
        <p:spPr>
          <a:xfrm>
            <a:off x="2767012" y="2618314"/>
            <a:ext cx="6657976" cy="1755593"/>
          </a:xfrm>
        </p:spPr>
        <p:txBody>
          <a:bodyPr/>
          <a:lstStyle/>
          <a:p>
            <a:r>
              <a:rPr lang="en-US" dirty="0"/>
              <a:t>"The arithmetic makes it plain that inflation is a </a:t>
            </a:r>
            <a:r>
              <a:rPr lang="en-US" b="1" dirty="0"/>
              <a:t>far more devastating </a:t>
            </a:r>
            <a:r>
              <a:rPr lang="en-US" dirty="0"/>
              <a:t>tax than anything that has been enacted by our legislatures".</a:t>
            </a:r>
          </a:p>
        </p:txBody>
      </p:sp>
      <p:sp>
        <p:nvSpPr>
          <p:cNvPr id="5" name="Text Placeholder 4">
            <a:extLst>
              <a:ext uri="{FF2B5EF4-FFF2-40B4-BE49-F238E27FC236}">
                <a16:creationId xmlns:a16="http://schemas.microsoft.com/office/drawing/2014/main" id="{DB2EF9EF-6EAA-31AB-73F7-0C6AA34E3608}"/>
              </a:ext>
            </a:extLst>
          </p:cNvPr>
          <p:cNvSpPr>
            <a:spLocks noGrp="1"/>
          </p:cNvSpPr>
          <p:nvPr>
            <p:ph type="body" sz="quarter" idx="21"/>
          </p:nvPr>
        </p:nvSpPr>
        <p:spPr>
          <a:xfrm>
            <a:off x="2224088" y="4006533"/>
            <a:ext cx="7743825" cy="278794"/>
          </a:xfrm>
        </p:spPr>
        <p:txBody>
          <a:bodyPr/>
          <a:lstStyle/>
          <a:p>
            <a:r>
              <a:rPr lang="en-US" dirty="0"/>
              <a:t>Warren Buffett</a:t>
            </a:r>
          </a:p>
        </p:txBody>
      </p:sp>
      <p:sp>
        <p:nvSpPr>
          <p:cNvPr id="6" name="Text Placeholder 5">
            <a:extLst>
              <a:ext uri="{FF2B5EF4-FFF2-40B4-BE49-F238E27FC236}">
                <a16:creationId xmlns:a16="http://schemas.microsoft.com/office/drawing/2014/main" id="{69961D91-1712-2827-FE8D-AE93F8DFC8AA}"/>
              </a:ext>
            </a:extLst>
          </p:cNvPr>
          <p:cNvSpPr>
            <a:spLocks noGrp="1"/>
          </p:cNvSpPr>
          <p:nvPr>
            <p:ph type="body" sz="quarter" idx="22"/>
          </p:nvPr>
        </p:nvSpPr>
        <p:spPr>
          <a:xfrm>
            <a:off x="2224088" y="4317818"/>
            <a:ext cx="7743825" cy="461665"/>
          </a:xfrm>
        </p:spPr>
        <p:txBody>
          <a:bodyPr/>
          <a:lstStyle/>
          <a:p>
            <a:pPr>
              <a:lnSpc>
                <a:spcPct val="100000"/>
              </a:lnSpc>
              <a:spcBef>
                <a:spcPts val="0"/>
              </a:spcBef>
              <a:spcAft>
                <a:spcPts val="0"/>
              </a:spcAft>
            </a:pPr>
            <a:r>
              <a:rPr lang="en-US" sz="1600" dirty="0"/>
              <a:t>Buffett: How Inflation Swindles the Equity Investor</a:t>
            </a:r>
          </a:p>
          <a:p>
            <a:pPr>
              <a:lnSpc>
                <a:spcPct val="100000"/>
              </a:lnSpc>
              <a:spcBef>
                <a:spcPts val="0"/>
              </a:spcBef>
              <a:spcAft>
                <a:spcPts val="0"/>
              </a:spcAft>
            </a:pPr>
            <a:r>
              <a:rPr lang="en-US" sz="1400" dirty="0"/>
              <a:t>Fortune (May 1977)</a:t>
            </a:r>
          </a:p>
        </p:txBody>
      </p:sp>
      <p:grpSp>
        <p:nvGrpSpPr>
          <p:cNvPr id="9" name="Graphic 17">
            <a:extLst>
              <a:ext uri="{FF2B5EF4-FFF2-40B4-BE49-F238E27FC236}">
                <a16:creationId xmlns:a16="http://schemas.microsoft.com/office/drawing/2014/main" id="{2E2FDCBF-3B37-10C7-276A-29BE80489566}"/>
              </a:ext>
            </a:extLst>
          </p:cNvPr>
          <p:cNvGrpSpPr>
            <a:grpSpLocks noChangeAspect="1"/>
          </p:cNvGrpSpPr>
          <p:nvPr/>
        </p:nvGrpSpPr>
        <p:grpSpPr>
          <a:xfrm>
            <a:off x="9241626" y="1546914"/>
            <a:ext cx="726287" cy="761946"/>
            <a:chOff x="9160552" y="836655"/>
            <a:chExt cx="806877" cy="846493"/>
          </a:xfrm>
          <a:solidFill>
            <a:srgbClr val="3C9C46"/>
          </a:solidFill>
        </p:grpSpPr>
        <p:sp>
          <p:nvSpPr>
            <p:cNvPr id="10" name="Freeform 27">
              <a:extLst>
                <a:ext uri="{FF2B5EF4-FFF2-40B4-BE49-F238E27FC236}">
                  <a16:creationId xmlns:a16="http://schemas.microsoft.com/office/drawing/2014/main" id="{88DE3899-74B3-42B3-138D-5A1E8C5481F7}"/>
                </a:ext>
              </a:extLst>
            </p:cNvPr>
            <p:cNvSpPr/>
            <p:nvPr/>
          </p:nvSpPr>
          <p:spPr>
            <a:xfrm>
              <a:off x="9184238" y="1283091"/>
              <a:ext cx="173495" cy="367940"/>
            </a:xfrm>
            <a:custGeom>
              <a:avLst/>
              <a:gdLst>
                <a:gd name="connsiteX0" fmla="*/ 159038 w 173495"/>
                <a:gd name="connsiteY0" fmla="*/ 0 h 367940"/>
                <a:gd name="connsiteX1" fmla="*/ 14458 w 173495"/>
                <a:gd name="connsiteY1" fmla="*/ 0 h 367940"/>
                <a:gd name="connsiteX2" fmla="*/ 0 w 173495"/>
                <a:gd name="connsiteY2" fmla="*/ 15902 h 367940"/>
                <a:gd name="connsiteX3" fmla="*/ 0 w 173495"/>
                <a:gd name="connsiteY3" fmla="*/ 367940 h 367940"/>
                <a:gd name="connsiteX4" fmla="*/ 28916 w 173495"/>
                <a:gd name="connsiteY4" fmla="*/ 367940 h 367940"/>
                <a:gd name="connsiteX5" fmla="*/ 28916 w 173495"/>
                <a:gd name="connsiteY5" fmla="*/ 31805 h 367940"/>
                <a:gd name="connsiteX6" fmla="*/ 144580 w 173495"/>
                <a:gd name="connsiteY6" fmla="*/ 31805 h 367940"/>
                <a:gd name="connsiteX7" fmla="*/ 144580 w 173495"/>
                <a:gd name="connsiteY7" fmla="*/ 367940 h 367940"/>
                <a:gd name="connsiteX8" fmla="*/ 173496 w 173495"/>
                <a:gd name="connsiteY8" fmla="*/ 367940 h 367940"/>
                <a:gd name="connsiteX9" fmla="*/ 173496 w 173495"/>
                <a:gd name="connsiteY9" fmla="*/ 15902 h 367940"/>
                <a:gd name="connsiteX10" fmla="*/ 159038 w 173495"/>
                <a:gd name="connsiteY10" fmla="*/ 0 h 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367940">
                  <a:moveTo>
                    <a:pt x="159038" y="0"/>
                  </a:moveTo>
                  <a:lnTo>
                    <a:pt x="14458" y="0"/>
                  </a:lnTo>
                  <a:cubicBezTo>
                    <a:pt x="6460" y="0"/>
                    <a:pt x="0" y="7172"/>
                    <a:pt x="0" y="15902"/>
                  </a:cubicBezTo>
                  <a:lnTo>
                    <a:pt x="0" y="367940"/>
                  </a:lnTo>
                  <a:lnTo>
                    <a:pt x="28916" y="367940"/>
                  </a:lnTo>
                  <a:lnTo>
                    <a:pt x="28916" y="31805"/>
                  </a:lnTo>
                  <a:lnTo>
                    <a:pt x="144580" y="31805"/>
                  </a:lnTo>
                  <a:lnTo>
                    <a:pt x="144580" y="367940"/>
                  </a:lnTo>
                  <a:lnTo>
                    <a:pt x="173496" y="367940"/>
                  </a:lnTo>
                  <a:lnTo>
                    <a:pt x="173496" y="15902"/>
                  </a:lnTo>
                  <a:cubicBezTo>
                    <a:pt x="173496" y="7172"/>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1" name="Freeform 28">
              <a:extLst>
                <a:ext uri="{FF2B5EF4-FFF2-40B4-BE49-F238E27FC236}">
                  <a16:creationId xmlns:a16="http://schemas.microsoft.com/office/drawing/2014/main" id="{D43CBEA1-DF0F-277B-2AC3-84F2A4D09CEB}"/>
                </a:ext>
              </a:extLst>
            </p:cNvPr>
            <p:cNvSpPr/>
            <p:nvPr/>
          </p:nvSpPr>
          <p:spPr>
            <a:xfrm>
              <a:off x="9381728" y="1360421"/>
              <a:ext cx="173495" cy="290922"/>
            </a:xfrm>
            <a:custGeom>
              <a:avLst/>
              <a:gdLst>
                <a:gd name="connsiteX0" fmla="*/ 159038 w 173495"/>
                <a:gd name="connsiteY0" fmla="*/ 0 h 290922"/>
                <a:gd name="connsiteX1" fmla="*/ 14458 w 173495"/>
                <a:gd name="connsiteY1" fmla="*/ 0 h 290922"/>
                <a:gd name="connsiteX2" fmla="*/ 0 w 173495"/>
                <a:gd name="connsiteY2" fmla="*/ 12784 h 290922"/>
                <a:gd name="connsiteX3" fmla="*/ 0 w 173495"/>
                <a:gd name="connsiteY3" fmla="*/ 290922 h 290922"/>
                <a:gd name="connsiteX4" fmla="*/ 28916 w 173495"/>
                <a:gd name="connsiteY4" fmla="*/ 290922 h 290922"/>
                <a:gd name="connsiteX5" fmla="*/ 28916 w 173495"/>
                <a:gd name="connsiteY5" fmla="*/ 25257 h 290922"/>
                <a:gd name="connsiteX6" fmla="*/ 144580 w 173495"/>
                <a:gd name="connsiteY6" fmla="*/ 25257 h 290922"/>
                <a:gd name="connsiteX7" fmla="*/ 144580 w 173495"/>
                <a:gd name="connsiteY7" fmla="*/ 290922 h 290922"/>
                <a:gd name="connsiteX8" fmla="*/ 173496 w 173495"/>
                <a:gd name="connsiteY8" fmla="*/ 290922 h 290922"/>
                <a:gd name="connsiteX9" fmla="*/ 173496 w 173495"/>
                <a:gd name="connsiteY9" fmla="*/ 12784 h 290922"/>
                <a:gd name="connsiteX10" fmla="*/ 159038 w 173495"/>
                <a:gd name="connsiteY10" fmla="*/ 0 h 29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290922">
                  <a:moveTo>
                    <a:pt x="159038" y="0"/>
                  </a:moveTo>
                  <a:lnTo>
                    <a:pt x="14458" y="0"/>
                  </a:lnTo>
                  <a:cubicBezTo>
                    <a:pt x="6460" y="0"/>
                    <a:pt x="0" y="5613"/>
                    <a:pt x="0" y="12784"/>
                  </a:cubicBezTo>
                  <a:lnTo>
                    <a:pt x="0" y="290922"/>
                  </a:lnTo>
                  <a:lnTo>
                    <a:pt x="28916" y="290922"/>
                  </a:lnTo>
                  <a:lnTo>
                    <a:pt x="28916" y="25257"/>
                  </a:lnTo>
                  <a:lnTo>
                    <a:pt x="144580" y="25257"/>
                  </a:lnTo>
                  <a:lnTo>
                    <a:pt x="144580" y="290922"/>
                  </a:lnTo>
                  <a:lnTo>
                    <a:pt x="173496" y="290922"/>
                  </a:lnTo>
                  <a:lnTo>
                    <a:pt x="173496" y="12784"/>
                  </a:lnTo>
                  <a:cubicBezTo>
                    <a:pt x="173496" y="5924"/>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2" name="Freeform 29">
              <a:extLst>
                <a:ext uri="{FF2B5EF4-FFF2-40B4-BE49-F238E27FC236}">
                  <a16:creationId xmlns:a16="http://schemas.microsoft.com/office/drawing/2014/main" id="{FB092BCD-2FEC-BFC2-156D-CAA6944B6BE2}"/>
                </a:ext>
              </a:extLst>
            </p:cNvPr>
            <p:cNvSpPr/>
            <p:nvPr/>
          </p:nvSpPr>
          <p:spPr>
            <a:xfrm>
              <a:off x="9578909" y="1202019"/>
              <a:ext cx="173495" cy="449323"/>
            </a:xfrm>
            <a:custGeom>
              <a:avLst/>
              <a:gdLst>
                <a:gd name="connsiteX0" fmla="*/ 159038 w 173495"/>
                <a:gd name="connsiteY0" fmla="*/ 0 h 449323"/>
                <a:gd name="connsiteX1" fmla="*/ 14458 w 173495"/>
                <a:gd name="connsiteY1" fmla="*/ 0 h 449323"/>
                <a:gd name="connsiteX2" fmla="*/ 0 w 173495"/>
                <a:gd name="connsiteY2" fmla="*/ 13720 h 449323"/>
                <a:gd name="connsiteX3" fmla="*/ 0 w 173495"/>
                <a:gd name="connsiteY3" fmla="*/ 449324 h 449323"/>
                <a:gd name="connsiteX4" fmla="*/ 28916 w 173495"/>
                <a:gd name="connsiteY4" fmla="*/ 449324 h 449323"/>
                <a:gd name="connsiteX5" fmla="*/ 28916 w 173495"/>
                <a:gd name="connsiteY5" fmla="*/ 27128 h 449323"/>
                <a:gd name="connsiteX6" fmla="*/ 144580 w 173495"/>
                <a:gd name="connsiteY6" fmla="*/ 27128 h 449323"/>
                <a:gd name="connsiteX7" fmla="*/ 144580 w 173495"/>
                <a:gd name="connsiteY7" fmla="*/ 449324 h 449323"/>
                <a:gd name="connsiteX8" fmla="*/ 173495 w 173495"/>
                <a:gd name="connsiteY8" fmla="*/ 449324 h 449323"/>
                <a:gd name="connsiteX9" fmla="*/ 173495 w 173495"/>
                <a:gd name="connsiteY9" fmla="*/ 13720 h 449323"/>
                <a:gd name="connsiteX10" fmla="*/ 159038 w 173495"/>
                <a:gd name="connsiteY10" fmla="*/ 0 h 44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449323">
                  <a:moveTo>
                    <a:pt x="159038" y="0"/>
                  </a:moveTo>
                  <a:lnTo>
                    <a:pt x="14458" y="0"/>
                  </a:lnTo>
                  <a:cubicBezTo>
                    <a:pt x="6460" y="0"/>
                    <a:pt x="0" y="6236"/>
                    <a:pt x="0" y="13720"/>
                  </a:cubicBezTo>
                  <a:lnTo>
                    <a:pt x="0" y="449324"/>
                  </a:lnTo>
                  <a:lnTo>
                    <a:pt x="28916" y="449324"/>
                  </a:lnTo>
                  <a:lnTo>
                    <a:pt x="28916" y="27128"/>
                  </a:lnTo>
                  <a:lnTo>
                    <a:pt x="144580" y="27128"/>
                  </a:lnTo>
                  <a:lnTo>
                    <a:pt x="144580" y="449324"/>
                  </a:lnTo>
                  <a:lnTo>
                    <a:pt x="173495" y="449324"/>
                  </a:lnTo>
                  <a:lnTo>
                    <a:pt x="173495" y="13720"/>
                  </a:lnTo>
                  <a:cubicBezTo>
                    <a:pt x="173495" y="6236"/>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3" name="Freeform 30">
              <a:extLst>
                <a:ext uri="{FF2B5EF4-FFF2-40B4-BE49-F238E27FC236}">
                  <a16:creationId xmlns:a16="http://schemas.microsoft.com/office/drawing/2014/main" id="{DF944449-7680-82FC-335B-05DF43A68743}"/>
                </a:ext>
              </a:extLst>
            </p:cNvPr>
            <p:cNvSpPr/>
            <p:nvPr/>
          </p:nvSpPr>
          <p:spPr>
            <a:xfrm>
              <a:off x="9776399" y="1123130"/>
              <a:ext cx="173495" cy="528212"/>
            </a:xfrm>
            <a:custGeom>
              <a:avLst/>
              <a:gdLst>
                <a:gd name="connsiteX0" fmla="*/ 159038 w 173495"/>
                <a:gd name="connsiteY0" fmla="*/ 0 h 528212"/>
                <a:gd name="connsiteX1" fmla="*/ 14458 w 173495"/>
                <a:gd name="connsiteY1" fmla="*/ 0 h 528212"/>
                <a:gd name="connsiteX2" fmla="*/ 0 w 173495"/>
                <a:gd name="connsiteY2" fmla="*/ 15902 h 528212"/>
                <a:gd name="connsiteX3" fmla="*/ 0 w 173495"/>
                <a:gd name="connsiteY3" fmla="*/ 528212 h 528212"/>
                <a:gd name="connsiteX4" fmla="*/ 28916 w 173495"/>
                <a:gd name="connsiteY4" fmla="*/ 528212 h 528212"/>
                <a:gd name="connsiteX5" fmla="*/ 28916 w 173495"/>
                <a:gd name="connsiteY5" fmla="*/ 32117 h 528212"/>
                <a:gd name="connsiteX6" fmla="*/ 144580 w 173495"/>
                <a:gd name="connsiteY6" fmla="*/ 32117 h 528212"/>
                <a:gd name="connsiteX7" fmla="*/ 144580 w 173495"/>
                <a:gd name="connsiteY7" fmla="*/ 528212 h 528212"/>
                <a:gd name="connsiteX8" fmla="*/ 173495 w 173495"/>
                <a:gd name="connsiteY8" fmla="*/ 528212 h 528212"/>
                <a:gd name="connsiteX9" fmla="*/ 173495 w 173495"/>
                <a:gd name="connsiteY9" fmla="*/ 15902 h 528212"/>
                <a:gd name="connsiteX10" fmla="*/ 159038 w 173495"/>
                <a:gd name="connsiteY10" fmla="*/ 0 h 52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528212">
                  <a:moveTo>
                    <a:pt x="159038" y="0"/>
                  </a:moveTo>
                  <a:lnTo>
                    <a:pt x="14458" y="0"/>
                  </a:lnTo>
                  <a:cubicBezTo>
                    <a:pt x="6460" y="0"/>
                    <a:pt x="0" y="7172"/>
                    <a:pt x="0" y="15902"/>
                  </a:cubicBezTo>
                  <a:lnTo>
                    <a:pt x="0" y="528212"/>
                  </a:lnTo>
                  <a:lnTo>
                    <a:pt x="28916" y="528212"/>
                  </a:lnTo>
                  <a:lnTo>
                    <a:pt x="28916" y="32117"/>
                  </a:lnTo>
                  <a:lnTo>
                    <a:pt x="144580" y="32117"/>
                  </a:lnTo>
                  <a:lnTo>
                    <a:pt x="144580" y="528212"/>
                  </a:lnTo>
                  <a:lnTo>
                    <a:pt x="173495" y="528212"/>
                  </a:lnTo>
                  <a:lnTo>
                    <a:pt x="173495" y="15902"/>
                  </a:lnTo>
                  <a:cubicBezTo>
                    <a:pt x="173495" y="7172"/>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4" name="Freeform 31">
              <a:extLst>
                <a:ext uri="{FF2B5EF4-FFF2-40B4-BE49-F238E27FC236}">
                  <a16:creationId xmlns:a16="http://schemas.microsoft.com/office/drawing/2014/main" id="{1098417B-1AF2-A38C-B114-591571BF458C}"/>
                </a:ext>
              </a:extLst>
            </p:cNvPr>
            <p:cNvSpPr/>
            <p:nvPr/>
          </p:nvSpPr>
          <p:spPr>
            <a:xfrm>
              <a:off x="9160552" y="1651343"/>
              <a:ext cx="806877" cy="31804"/>
            </a:xfrm>
            <a:custGeom>
              <a:avLst/>
              <a:gdLst>
                <a:gd name="connsiteX0" fmla="*/ 792112 w 806877"/>
                <a:gd name="connsiteY0" fmla="*/ 0 h 31804"/>
                <a:gd name="connsiteX1" fmla="*/ 14766 w 806877"/>
                <a:gd name="connsiteY1" fmla="*/ 0 h 31804"/>
                <a:gd name="connsiteX2" fmla="*/ 0 w 806877"/>
                <a:gd name="connsiteY2" fmla="*/ 15902 h 31804"/>
                <a:gd name="connsiteX3" fmla="*/ 14766 w 806877"/>
                <a:gd name="connsiteY3" fmla="*/ 31805 h 31804"/>
                <a:gd name="connsiteX4" fmla="*/ 792112 w 806877"/>
                <a:gd name="connsiteY4" fmla="*/ 31805 h 31804"/>
                <a:gd name="connsiteX5" fmla="*/ 806877 w 806877"/>
                <a:gd name="connsiteY5" fmla="*/ 15902 h 31804"/>
                <a:gd name="connsiteX6" fmla="*/ 792112 w 806877"/>
                <a:gd name="connsiteY6" fmla="*/ 0 h 3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877" h="31804">
                  <a:moveTo>
                    <a:pt x="792112" y="0"/>
                  </a:moveTo>
                  <a:lnTo>
                    <a:pt x="14766" y="0"/>
                  </a:lnTo>
                  <a:cubicBezTo>
                    <a:pt x="6768" y="0"/>
                    <a:pt x="0" y="7172"/>
                    <a:pt x="0" y="15902"/>
                  </a:cubicBezTo>
                  <a:cubicBezTo>
                    <a:pt x="0" y="24633"/>
                    <a:pt x="6460" y="31805"/>
                    <a:pt x="14766" y="31805"/>
                  </a:cubicBezTo>
                  <a:lnTo>
                    <a:pt x="792112" y="31805"/>
                  </a:lnTo>
                  <a:cubicBezTo>
                    <a:pt x="800110" y="31805"/>
                    <a:pt x="806877" y="24633"/>
                    <a:pt x="806877" y="15902"/>
                  </a:cubicBezTo>
                  <a:cubicBezTo>
                    <a:pt x="806877" y="7172"/>
                    <a:pt x="800417" y="0"/>
                    <a:pt x="792112" y="0"/>
                  </a:cubicBezTo>
                  <a:close/>
                </a:path>
              </a:pathLst>
            </a:custGeom>
            <a:solidFill>
              <a:srgbClr val="3C9C46"/>
            </a:solidFill>
            <a:ln w="30407" cap="flat">
              <a:noFill/>
              <a:prstDash val="solid"/>
              <a:miter/>
            </a:ln>
          </p:spPr>
          <p:txBody>
            <a:bodyPr rtlCol="0" anchor="ctr"/>
            <a:lstStyle/>
            <a:p>
              <a:endParaRPr lang="en-US" dirty="0"/>
            </a:p>
          </p:txBody>
        </p:sp>
        <p:sp>
          <p:nvSpPr>
            <p:cNvPr id="15" name="Freeform 32">
              <a:extLst>
                <a:ext uri="{FF2B5EF4-FFF2-40B4-BE49-F238E27FC236}">
                  <a16:creationId xmlns:a16="http://schemas.microsoft.com/office/drawing/2014/main" id="{46569C8D-B28B-67F0-7C6B-D242F09E9C01}"/>
                </a:ext>
              </a:extLst>
            </p:cNvPr>
            <p:cNvSpPr/>
            <p:nvPr/>
          </p:nvSpPr>
          <p:spPr>
            <a:xfrm>
              <a:off x="9472783" y="836655"/>
              <a:ext cx="455578" cy="348214"/>
            </a:xfrm>
            <a:custGeom>
              <a:avLst/>
              <a:gdLst>
                <a:gd name="connsiteX0" fmla="*/ 17226 w 455578"/>
                <a:gd name="connsiteY0" fmla="*/ 348215 h 348214"/>
                <a:gd name="connsiteX1" fmla="*/ 27070 w 455578"/>
                <a:gd name="connsiteY1" fmla="*/ 344785 h 348214"/>
                <a:gd name="connsiteX2" fmla="*/ 415589 w 455578"/>
                <a:gd name="connsiteY2" fmla="*/ 69142 h 348214"/>
                <a:gd name="connsiteX3" fmla="*/ 405745 w 455578"/>
                <a:gd name="connsiteY3" fmla="*/ 125892 h 348214"/>
                <a:gd name="connsiteX4" fmla="*/ 418973 w 455578"/>
                <a:gd name="connsiteY4" fmla="*/ 145848 h 348214"/>
                <a:gd name="connsiteX5" fmla="*/ 422356 w 455578"/>
                <a:gd name="connsiteY5" fmla="*/ 145848 h 348214"/>
                <a:gd name="connsiteX6" fmla="*/ 438968 w 455578"/>
                <a:gd name="connsiteY6" fmla="*/ 132440 h 348214"/>
                <a:gd name="connsiteX7" fmla="*/ 455579 w 455578"/>
                <a:gd name="connsiteY7" fmla="*/ 37025 h 348214"/>
                <a:gd name="connsiteX8" fmla="*/ 455579 w 455578"/>
                <a:gd name="connsiteY8" fmla="*/ 30477 h 348214"/>
                <a:gd name="connsiteX9" fmla="*/ 452195 w 455578"/>
                <a:gd name="connsiteY9" fmla="*/ 23929 h 348214"/>
                <a:gd name="connsiteX10" fmla="*/ 447273 w 455578"/>
                <a:gd name="connsiteY10" fmla="*/ 18940 h 348214"/>
                <a:gd name="connsiteX11" fmla="*/ 442351 w 455578"/>
                <a:gd name="connsiteY11" fmla="*/ 17380 h 348214"/>
                <a:gd name="connsiteX12" fmla="*/ 442351 w 455578"/>
                <a:gd name="connsiteY12" fmla="*/ 17380 h 348214"/>
                <a:gd name="connsiteX13" fmla="*/ 347913 w 455578"/>
                <a:gd name="connsiteY13" fmla="*/ 231 h 348214"/>
                <a:gd name="connsiteX14" fmla="*/ 328226 w 455578"/>
                <a:gd name="connsiteY14" fmla="*/ 13639 h 348214"/>
                <a:gd name="connsiteX15" fmla="*/ 341453 w 455578"/>
                <a:gd name="connsiteY15" fmla="*/ 33595 h 348214"/>
                <a:gd name="connsiteX16" fmla="*/ 341453 w 455578"/>
                <a:gd name="connsiteY16" fmla="*/ 33595 h 348214"/>
                <a:gd name="connsiteX17" fmla="*/ 397439 w 455578"/>
                <a:gd name="connsiteY17" fmla="*/ 43573 h 348214"/>
                <a:gd name="connsiteX18" fmla="*/ 7382 w 455578"/>
                <a:gd name="connsiteY18" fmla="*/ 317657 h 348214"/>
                <a:gd name="connsiteX19" fmla="*/ 3998 w 455578"/>
                <a:gd name="connsiteY19" fmla="*/ 341043 h 348214"/>
                <a:gd name="connsiteX20" fmla="*/ 17226 w 455578"/>
                <a:gd name="connsiteY20" fmla="*/ 347591 h 34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5578" h="348214">
                  <a:moveTo>
                    <a:pt x="17226" y="348215"/>
                  </a:moveTo>
                  <a:cubicBezTo>
                    <a:pt x="20610" y="348215"/>
                    <a:pt x="23686" y="346656"/>
                    <a:pt x="27070" y="344785"/>
                  </a:cubicBezTo>
                  <a:lnTo>
                    <a:pt x="415589" y="69142"/>
                  </a:lnTo>
                  <a:lnTo>
                    <a:pt x="405745" y="125892"/>
                  </a:lnTo>
                  <a:cubicBezTo>
                    <a:pt x="404207" y="134311"/>
                    <a:pt x="410667" y="144289"/>
                    <a:pt x="418973" y="145848"/>
                  </a:cubicBezTo>
                  <a:lnTo>
                    <a:pt x="422356" y="145848"/>
                  </a:lnTo>
                  <a:cubicBezTo>
                    <a:pt x="430662" y="145848"/>
                    <a:pt x="437122" y="140859"/>
                    <a:pt x="438968" y="132440"/>
                  </a:cubicBezTo>
                  <a:lnTo>
                    <a:pt x="455579" y="37025"/>
                  </a:lnTo>
                  <a:lnTo>
                    <a:pt x="455579" y="30477"/>
                  </a:lnTo>
                  <a:cubicBezTo>
                    <a:pt x="455579" y="28918"/>
                    <a:pt x="454041" y="25488"/>
                    <a:pt x="452195" y="23929"/>
                  </a:cubicBezTo>
                  <a:cubicBezTo>
                    <a:pt x="450657" y="22370"/>
                    <a:pt x="448811" y="20499"/>
                    <a:pt x="447273" y="18940"/>
                  </a:cubicBezTo>
                  <a:cubicBezTo>
                    <a:pt x="445735" y="17380"/>
                    <a:pt x="443889" y="17380"/>
                    <a:pt x="442351" y="17380"/>
                  </a:cubicBezTo>
                  <a:lnTo>
                    <a:pt x="442351" y="17380"/>
                  </a:lnTo>
                  <a:lnTo>
                    <a:pt x="347913" y="231"/>
                  </a:lnTo>
                  <a:cubicBezTo>
                    <a:pt x="339608" y="-1328"/>
                    <a:pt x="329764" y="5220"/>
                    <a:pt x="328226" y="13639"/>
                  </a:cubicBezTo>
                  <a:cubicBezTo>
                    <a:pt x="326688" y="22058"/>
                    <a:pt x="333148" y="32036"/>
                    <a:pt x="341453" y="33595"/>
                  </a:cubicBezTo>
                  <a:lnTo>
                    <a:pt x="341453" y="33595"/>
                  </a:lnTo>
                  <a:lnTo>
                    <a:pt x="397439" y="43573"/>
                  </a:lnTo>
                  <a:lnTo>
                    <a:pt x="7382" y="317657"/>
                  </a:lnTo>
                  <a:cubicBezTo>
                    <a:pt x="-924" y="322646"/>
                    <a:pt x="-2462" y="332624"/>
                    <a:pt x="3998" y="341043"/>
                  </a:cubicBezTo>
                  <a:cubicBezTo>
                    <a:pt x="7382" y="344473"/>
                    <a:pt x="12304" y="347591"/>
                    <a:pt x="17226" y="347591"/>
                  </a:cubicBezTo>
                  <a:close/>
                </a:path>
              </a:pathLst>
            </a:custGeom>
            <a:solidFill>
              <a:srgbClr val="3C9C46"/>
            </a:solidFill>
            <a:ln w="30407" cap="flat">
              <a:noFill/>
              <a:prstDash val="solid"/>
              <a:miter/>
            </a:ln>
          </p:spPr>
          <p:txBody>
            <a:bodyPr rtlCol="0" anchor="ctr"/>
            <a:lstStyle/>
            <a:p>
              <a:endParaRPr lang="en-US" dirty="0"/>
            </a:p>
          </p:txBody>
        </p:sp>
        <p:sp>
          <p:nvSpPr>
            <p:cNvPr id="16" name="Freeform 33">
              <a:extLst>
                <a:ext uri="{FF2B5EF4-FFF2-40B4-BE49-F238E27FC236}">
                  <a16:creationId xmlns:a16="http://schemas.microsoft.com/office/drawing/2014/main" id="{25D684ED-258E-96DA-7409-4E697682AD3B}"/>
                </a:ext>
              </a:extLst>
            </p:cNvPr>
            <p:cNvSpPr/>
            <p:nvPr/>
          </p:nvSpPr>
          <p:spPr>
            <a:xfrm>
              <a:off x="9172549" y="1152753"/>
              <a:ext cx="330379" cy="33675"/>
            </a:xfrm>
            <a:custGeom>
              <a:avLst/>
              <a:gdLst>
                <a:gd name="connsiteX0" fmla="*/ 313768 w 330379"/>
                <a:gd name="connsiteY0" fmla="*/ 33676 h 33675"/>
                <a:gd name="connsiteX1" fmla="*/ 16611 w 330379"/>
                <a:gd name="connsiteY1" fmla="*/ 33676 h 33675"/>
                <a:gd name="connsiteX2" fmla="*/ 0 w 330379"/>
                <a:gd name="connsiteY2" fmla="*/ 16838 h 33675"/>
                <a:gd name="connsiteX3" fmla="*/ 16611 w 330379"/>
                <a:gd name="connsiteY3" fmla="*/ 0 h 33675"/>
                <a:gd name="connsiteX4" fmla="*/ 313768 w 330379"/>
                <a:gd name="connsiteY4" fmla="*/ 0 h 33675"/>
                <a:gd name="connsiteX5" fmla="*/ 330380 w 330379"/>
                <a:gd name="connsiteY5" fmla="*/ 16838 h 33675"/>
                <a:gd name="connsiteX6" fmla="*/ 313768 w 330379"/>
                <a:gd name="connsiteY6" fmla="*/ 33676 h 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379" h="33675">
                  <a:moveTo>
                    <a:pt x="313768" y="33676"/>
                  </a:moveTo>
                  <a:lnTo>
                    <a:pt x="16611" y="33676"/>
                  </a:lnTo>
                  <a:cubicBezTo>
                    <a:pt x="7383" y="33676"/>
                    <a:pt x="0" y="26192"/>
                    <a:pt x="0" y="16838"/>
                  </a:cubicBezTo>
                  <a:cubicBezTo>
                    <a:pt x="0" y="7484"/>
                    <a:pt x="7383" y="0"/>
                    <a:pt x="16611" y="0"/>
                  </a:cubicBezTo>
                  <a:lnTo>
                    <a:pt x="313768" y="0"/>
                  </a:lnTo>
                  <a:cubicBezTo>
                    <a:pt x="322997" y="0"/>
                    <a:pt x="330380" y="7484"/>
                    <a:pt x="330380" y="16838"/>
                  </a:cubicBezTo>
                  <a:cubicBezTo>
                    <a:pt x="330380" y="26192"/>
                    <a:pt x="322997" y="33676"/>
                    <a:pt x="313768" y="33676"/>
                  </a:cubicBezTo>
                  <a:close/>
                </a:path>
              </a:pathLst>
            </a:custGeom>
            <a:solidFill>
              <a:srgbClr val="3C9C46"/>
            </a:solidFill>
            <a:ln w="30407" cap="flat">
              <a:noFill/>
              <a:prstDash val="solid"/>
              <a:miter/>
            </a:ln>
          </p:spPr>
          <p:txBody>
            <a:bodyPr rtlCol="0" anchor="ctr"/>
            <a:lstStyle/>
            <a:p>
              <a:endParaRPr lang="en-US" dirty="0"/>
            </a:p>
          </p:txBody>
        </p:sp>
      </p:grpSp>
      <p:sp>
        <p:nvSpPr>
          <p:cNvPr id="19" name="TextBox 18">
            <a:extLst>
              <a:ext uri="{FF2B5EF4-FFF2-40B4-BE49-F238E27FC236}">
                <a16:creationId xmlns:a16="http://schemas.microsoft.com/office/drawing/2014/main" id="{6A3862D3-0FE1-9828-292E-9AED50EAB012}"/>
              </a:ext>
            </a:extLst>
          </p:cNvPr>
          <p:cNvSpPr txBox="1"/>
          <p:nvPr/>
        </p:nvSpPr>
        <p:spPr>
          <a:xfrm>
            <a:off x="2007871" y="4856100"/>
            <a:ext cx="7079932" cy="461665"/>
          </a:xfrm>
          <a:prstGeom prst="rect">
            <a:avLst/>
          </a:prstGeom>
          <a:noFill/>
        </p:spPr>
        <p:txBody>
          <a:bodyPr wrap="square">
            <a:spAutoFit/>
          </a:bodyPr>
          <a:lstStyle/>
          <a:p>
            <a:r>
              <a:rPr lang="en-US" sz="1200" dirty="0">
                <a:solidFill>
                  <a:schemeClr val="tx2">
                    <a:lumMod val="75000"/>
                  </a:schemeClr>
                </a:solidFill>
              </a:rPr>
              <a:t>Source:</a:t>
            </a:r>
          </a:p>
          <a:p>
            <a:r>
              <a:rPr lang="en-US" sz="1200" dirty="0">
                <a:solidFill>
                  <a:schemeClr val="tx2">
                    <a:lumMod val="75000"/>
                  </a:schemeClr>
                </a:solidFill>
              </a:rPr>
              <a:t>https://fortune.com/article/buffett-how-inflation-swindles-the-equity-investor-fortune-classics-1977/</a:t>
            </a:r>
          </a:p>
        </p:txBody>
      </p:sp>
    </p:spTree>
    <p:extLst>
      <p:ext uri="{BB962C8B-B14F-4D97-AF65-F5344CB8AC3E}">
        <p14:creationId xmlns:p14="http://schemas.microsoft.com/office/powerpoint/2010/main" val="332235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A-B69C-D484-5E7E-6B010CCB8C29}"/>
            </a:ext>
          </a:extLst>
        </p:cNvPr>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CAF9EB8-77BA-1D0E-5095-C264B2AF66BE}"/>
              </a:ext>
            </a:extLst>
          </p:cNvPr>
          <p:cNvGraphicFramePr/>
          <p:nvPr>
            <p:extLst>
              <p:ext uri="{D42A27DB-BD31-4B8C-83A1-F6EECF244321}">
                <p14:modId xmlns:p14="http://schemas.microsoft.com/office/powerpoint/2010/main" val="4064387436"/>
              </p:ext>
            </p:extLst>
          </p:nvPr>
        </p:nvGraphicFramePr>
        <p:xfrm>
          <a:off x="1060704" y="1351238"/>
          <a:ext cx="9439656" cy="473388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C8AAF5E-CEA1-7F60-DB47-0AD7173BE893}"/>
              </a:ext>
            </a:extLst>
          </p:cNvPr>
          <p:cNvSpPr txBox="1"/>
          <p:nvPr/>
        </p:nvSpPr>
        <p:spPr>
          <a:xfrm>
            <a:off x="1600200" y="6241203"/>
            <a:ext cx="5394960" cy="430887"/>
          </a:xfrm>
          <a:prstGeom prst="rect">
            <a:avLst/>
          </a:prstGeom>
          <a:noFill/>
        </p:spPr>
        <p:txBody>
          <a:bodyPr wrap="square" rtlCol="0">
            <a:spAutoFit/>
          </a:bodyPr>
          <a:lstStyle/>
          <a:p>
            <a:r>
              <a:rPr lang="en-US" sz="1100" dirty="0">
                <a:solidFill>
                  <a:schemeClr val="tx2">
                    <a:lumMod val="75000"/>
                  </a:schemeClr>
                </a:solidFill>
              </a:rPr>
              <a:t>Source:</a:t>
            </a:r>
          </a:p>
          <a:p>
            <a:r>
              <a:rPr lang="en-US" sz="1100" dirty="0">
                <a:solidFill>
                  <a:schemeClr val="tx2">
                    <a:lumMod val="75000"/>
                  </a:schemeClr>
                </a:solidFill>
              </a:rPr>
              <a:t>Bureau of Labor Statistics | CPI Inflation Calculator</a:t>
            </a:r>
          </a:p>
        </p:txBody>
      </p:sp>
      <p:sp>
        <p:nvSpPr>
          <p:cNvPr id="6" name="Title 1">
            <a:extLst>
              <a:ext uri="{FF2B5EF4-FFF2-40B4-BE49-F238E27FC236}">
                <a16:creationId xmlns:a16="http://schemas.microsoft.com/office/drawing/2014/main" id="{8A66C024-D650-91FF-39B2-747D4576AFE1}"/>
              </a:ext>
            </a:extLst>
          </p:cNvPr>
          <p:cNvSpPr>
            <a:spLocks noGrp="1"/>
          </p:cNvSpPr>
          <p:nvPr>
            <p:ph type="title"/>
          </p:nvPr>
        </p:nvSpPr>
        <p:spPr>
          <a:xfrm>
            <a:off x="457201" y="457200"/>
            <a:ext cx="10237076" cy="501804"/>
          </a:xfrm>
        </p:spPr>
        <p:txBody>
          <a:bodyPr/>
          <a:lstStyle/>
          <a:p>
            <a:r>
              <a:rPr lang="en-US" dirty="0"/>
              <a:t>Concern | </a:t>
            </a:r>
            <a:r>
              <a:rPr lang="en-US" b="1" dirty="0"/>
              <a:t>Inflation Risk</a:t>
            </a:r>
          </a:p>
        </p:txBody>
      </p:sp>
      <p:sp>
        <p:nvSpPr>
          <p:cNvPr id="7" name="Slide Number Placeholder 6">
            <a:extLst>
              <a:ext uri="{FF2B5EF4-FFF2-40B4-BE49-F238E27FC236}">
                <a16:creationId xmlns:a16="http://schemas.microsoft.com/office/drawing/2014/main" id="{DCE9F84A-9649-094B-CFB1-33E1C0FD9405}"/>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11</a:t>
            </a:fld>
            <a:endParaRPr lang="en-US" dirty="0">
              <a:latin typeface="Aptos Light" panose="020B0004020202020204" pitchFamily="34" charset="0"/>
            </a:endParaRPr>
          </a:p>
        </p:txBody>
      </p:sp>
    </p:spTree>
    <p:extLst>
      <p:ext uri="{BB962C8B-B14F-4D97-AF65-F5344CB8AC3E}">
        <p14:creationId xmlns:p14="http://schemas.microsoft.com/office/powerpoint/2010/main" val="3591708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D19A06-77BA-5A77-FC2A-69DB53CBB66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9437EC0-42FE-1EFF-6CC9-213D777AB5F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6F95848A-3DF2-7D33-2DB7-B6A416220411}"/>
              </a:ext>
            </a:extLst>
          </p:cNvPr>
          <p:cNvSpPr>
            <a:spLocks noGrp="1"/>
          </p:cNvSpPr>
          <p:nvPr>
            <p:ph type="body" sz="quarter" idx="11"/>
          </p:nvPr>
        </p:nvSpPr>
        <p:spPr>
          <a:xfrm>
            <a:off x="2578894" y="2551203"/>
            <a:ext cx="7034212" cy="1755593"/>
          </a:xfrm>
        </p:spPr>
        <p:txBody>
          <a:bodyPr/>
          <a:lstStyle/>
          <a:p>
            <a:r>
              <a:rPr lang="en-US" dirty="0"/>
              <a:t>If you are close to retiring, the little-known sequence-of-returns could take a huge slice out of your retirement income.</a:t>
            </a:r>
          </a:p>
        </p:txBody>
      </p:sp>
      <p:sp>
        <p:nvSpPr>
          <p:cNvPr id="5" name="Text Placeholder 4">
            <a:extLst>
              <a:ext uri="{FF2B5EF4-FFF2-40B4-BE49-F238E27FC236}">
                <a16:creationId xmlns:a16="http://schemas.microsoft.com/office/drawing/2014/main" id="{85329738-11DB-C7DB-D509-97B10FBDF62D}"/>
              </a:ext>
            </a:extLst>
          </p:cNvPr>
          <p:cNvSpPr>
            <a:spLocks noGrp="1"/>
          </p:cNvSpPr>
          <p:nvPr>
            <p:ph type="body" sz="quarter" idx="21"/>
          </p:nvPr>
        </p:nvSpPr>
        <p:spPr>
          <a:xfrm>
            <a:off x="2224088" y="4283341"/>
            <a:ext cx="7743825" cy="250903"/>
          </a:xfrm>
        </p:spPr>
        <p:txBody>
          <a:bodyPr/>
          <a:lstStyle/>
          <a:p>
            <a:r>
              <a:rPr lang="en-US" sz="1800" dirty="0"/>
              <a:t>Timing Matters: Understanding Sequence-of-Returns Risk</a:t>
            </a:r>
          </a:p>
        </p:txBody>
      </p:sp>
      <p:sp>
        <p:nvSpPr>
          <p:cNvPr id="6" name="Text Placeholder 5">
            <a:extLst>
              <a:ext uri="{FF2B5EF4-FFF2-40B4-BE49-F238E27FC236}">
                <a16:creationId xmlns:a16="http://schemas.microsoft.com/office/drawing/2014/main" id="{DEE782F4-444A-70C9-F689-69135E90E6FF}"/>
              </a:ext>
            </a:extLst>
          </p:cNvPr>
          <p:cNvSpPr>
            <a:spLocks noGrp="1"/>
          </p:cNvSpPr>
          <p:nvPr>
            <p:ph type="body" sz="quarter" idx="22"/>
          </p:nvPr>
        </p:nvSpPr>
        <p:spPr>
          <a:xfrm>
            <a:off x="2224088" y="4594626"/>
            <a:ext cx="7743825" cy="223074"/>
          </a:xfrm>
        </p:spPr>
        <p:txBody>
          <a:bodyPr/>
          <a:lstStyle/>
          <a:p>
            <a:r>
              <a:rPr lang="en-US" sz="1600" dirty="0"/>
              <a:t>Charles Schwab (November 2023)</a:t>
            </a:r>
          </a:p>
        </p:txBody>
      </p:sp>
      <p:sp>
        <p:nvSpPr>
          <p:cNvPr id="8" name="Text Placeholder 4">
            <a:extLst>
              <a:ext uri="{FF2B5EF4-FFF2-40B4-BE49-F238E27FC236}">
                <a16:creationId xmlns:a16="http://schemas.microsoft.com/office/drawing/2014/main" id="{192FB9EA-9E85-804B-B56D-37D72A4B96B1}"/>
              </a:ext>
            </a:extLst>
          </p:cNvPr>
          <p:cNvSpPr txBox="1">
            <a:spLocks/>
          </p:cNvSpPr>
          <p:nvPr/>
        </p:nvSpPr>
        <p:spPr>
          <a:xfrm>
            <a:off x="2208179" y="1583156"/>
            <a:ext cx="2563121" cy="334515"/>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2000" b="1" kern="1200">
                <a:solidFill>
                  <a:schemeClr val="tx1"/>
                </a:solidFill>
                <a:latin typeface="+mn-lt"/>
                <a:ea typeface="+mn-ea"/>
                <a:cs typeface="+mn-cs"/>
              </a:defRPr>
            </a:lvl1pPr>
            <a:lvl2pPr marL="285750" indent="0" algn="l" defTabSz="914400" rtl="0" eaLnBrk="1" latinLnBrk="0" hangingPunct="1">
              <a:lnSpc>
                <a:spcPct val="90000"/>
              </a:lnSpc>
              <a:spcBef>
                <a:spcPts val="500"/>
              </a:spcBef>
              <a:spcAft>
                <a:spcPts val="600"/>
              </a:spcAft>
              <a:buFont typeface="System Font Regular"/>
              <a:buNone/>
              <a:tabLst/>
              <a:defRPr sz="2000" kern="1200">
                <a:solidFill>
                  <a:schemeClr val="tx1"/>
                </a:solidFill>
                <a:latin typeface="+mn-lt"/>
                <a:ea typeface="+mn-ea"/>
                <a:cs typeface="+mn-cs"/>
              </a:defRPr>
            </a:lvl2pPr>
            <a:lvl3pPr marL="571500"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3pPr>
            <a:lvl4pPr marL="808037"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4pPr>
            <a:lvl5pPr marL="1031875"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Did You Know?</a:t>
            </a:r>
          </a:p>
        </p:txBody>
      </p:sp>
      <p:pic>
        <p:nvPicPr>
          <p:cNvPr id="7" name="Picture 6">
            <a:extLst>
              <a:ext uri="{FF2B5EF4-FFF2-40B4-BE49-F238E27FC236}">
                <a16:creationId xmlns:a16="http://schemas.microsoft.com/office/drawing/2014/main" id="{450CF118-2640-1543-DBB9-2E22EF50A1A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72406" y="1375931"/>
            <a:ext cx="1081400" cy="108706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8883FA50-ABE7-1289-7E96-B50EEA212789}"/>
              </a:ext>
            </a:extLst>
          </p:cNvPr>
          <p:cNvSpPr txBox="1"/>
          <p:nvPr/>
        </p:nvSpPr>
        <p:spPr>
          <a:xfrm>
            <a:off x="2007870" y="4856100"/>
            <a:ext cx="8119109" cy="461665"/>
          </a:xfrm>
          <a:prstGeom prst="rect">
            <a:avLst/>
          </a:prstGeom>
          <a:noFill/>
        </p:spPr>
        <p:txBody>
          <a:bodyPr wrap="square">
            <a:spAutoFit/>
          </a:bodyPr>
          <a:lstStyle/>
          <a:p>
            <a:r>
              <a:rPr lang="en-US" sz="1200" dirty="0">
                <a:solidFill>
                  <a:schemeClr val="tx2">
                    <a:lumMod val="75000"/>
                  </a:schemeClr>
                </a:solidFill>
              </a:rPr>
              <a:t>Source:</a:t>
            </a:r>
          </a:p>
          <a:p>
            <a:r>
              <a:rPr lang="en-US" sz="1200" dirty="0">
                <a:solidFill>
                  <a:schemeClr val="tx2">
                    <a:lumMod val="75000"/>
                  </a:schemeClr>
                </a:solidFill>
              </a:rPr>
              <a:t>https://www.schwab.com/learn/story/timing-matters-understanding-sequence-returns-risk</a:t>
            </a:r>
          </a:p>
        </p:txBody>
      </p:sp>
    </p:spTree>
    <p:extLst>
      <p:ext uri="{BB962C8B-B14F-4D97-AF65-F5344CB8AC3E}">
        <p14:creationId xmlns:p14="http://schemas.microsoft.com/office/powerpoint/2010/main" val="1867762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6DBC5379-DA24-AF97-3A31-D00571C3290F}"/>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13</a:t>
            </a:fld>
            <a:endParaRPr lang="en-US" dirty="0">
              <a:latin typeface="Aptos Light" panose="020B0004020202020204" pitchFamily="34" charset="0"/>
            </a:endParaRPr>
          </a:p>
        </p:txBody>
      </p:sp>
      <p:sp>
        <p:nvSpPr>
          <p:cNvPr id="10" name="Title 9">
            <a:extLst>
              <a:ext uri="{FF2B5EF4-FFF2-40B4-BE49-F238E27FC236}">
                <a16:creationId xmlns:a16="http://schemas.microsoft.com/office/drawing/2014/main" id="{1366FA67-6242-F0C8-37A8-8FA225015F76}"/>
              </a:ext>
            </a:extLst>
          </p:cNvPr>
          <p:cNvSpPr>
            <a:spLocks noGrp="1"/>
          </p:cNvSpPr>
          <p:nvPr>
            <p:ph type="title"/>
          </p:nvPr>
        </p:nvSpPr>
        <p:spPr/>
        <p:txBody>
          <a:bodyPr/>
          <a:lstStyle/>
          <a:p>
            <a:r>
              <a:rPr lang="en-US" dirty="0"/>
              <a:t>Concern | </a:t>
            </a:r>
            <a:r>
              <a:rPr lang="en-US" b="1" dirty="0"/>
              <a:t>Market Volatility</a:t>
            </a:r>
          </a:p>
        </p:txBody>
      </p:sp>
      <p:pic>
        <p:nvPicPr>
          <p:cNvPr id="25" name="Picture 24">
            <a:hlinkClick r:id="rId3"/>
            <a:extLst>
              <a:ext uri="{FF2B5EF4-FFF2-40B4-BE49-F238E27FC236}">
                <a16:creationId xmlns:a16="http://schemas.microsoft.com/office/drawing/2014/main" id="{03E3DC25-E32C-F2BE-6F96-698410A475C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0609" y="1102100"/>
            <a:ext cx="10590782" cy="4955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TextBox 25">
            <a:extLst>
              <a:ext uri="{FF2B5EF4-FFF2-40B4-BE49-F238E27FC236}">
                <a16:creationId xmlns:a16="http://schemas.microsoft.com/office/drawing/2014/main" id="{B7B3F314-A025-E346-E28F-CFEF4137FD80}"/>
              </a:ext>
            </a:extLst>
          </p:cNvPr>
          <p:cNvSpPr txBox="1"/>
          <p:nvPr/>
        </p:nvSpPr>
        <p:spPr>
          <a:xfrm>
            <a:off x="1600200" y="6241203"/>
            <a:ext cx="5394960" cy="430887"/>
          </a:xfrm>
          <a:prstGeom prst="rect">
            <a:avLst/>
          </a:prstGeom>
          <a:noFill/>
        </p:spPr>
        <p:txBody>
          <a:bodyPr wrap="square" rtlCol="0">
            <a:spAutoFit/>
          </a:bodyPr>
          <a:lstStyle/>
          <a:p>
            <a:r>
              <a:rPr lang="en-US" sz="1100" dirty="0">
                <a:solidFill>
                  <a:schemeClr val="tx2">
                    <a:lumMod val="75000"/>
                  </a:schemeClr>
                </a:solidFill>
              </a:rPr>
              <a:t>Source:</a:t>
            </a:r>
          </a:p>
          <a:p>
            <a:r>
              <a:rPr lang="en-US" sz="1100" dirty="0">
                <a:solidFill>
                  <a:schemeClr val="tx2">
                    <a:lumMod val="75000"/>
                  </a:schemeClr>
                </a:solidFill>
              </a:rPr>
              <a:t>Slickcharts</a:t>
            </a:r>
          </a:p>
        </p:txBody>
      </p:sp>
    </p:spTree>
    <p:extLst>
      <p:ext uri="{BB962C8B-B14F-4D97-AF65-F5344CB8AC3E}">
        <p14:creationId xmlns:p14="http://schemas.microsoft.com/office/powerpoint/2010/main" val="201446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CCF01-B03C-73C2-F2C7-4B4ECEBCA4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9516C3-D1BA-88A4-0B01-55AAAAE4C398}"/>
              </a:ext>
            </a:extLst>
          </p:cNvPr>
          <p:cNvSpPr>
            <a:spLocks noGrp="1"/>
          </p:cNvSpPr>
          <p:nvPr>
            <p:ph type="title"/>
          </p:nvPr>
        </p:nvSpPr>
        <p:spPr>
          <a:xfrm>
            <a:off x="457201" y="457200"/>
            <a:ext cx="10237076" cy="501804"/>
          </a:xfrm>
        </p:spPr>
        <p:txBody>
          <a:bodyPr/>
          <a:lstStyle/>
          <a:p>
            <a:r>
              <a:rPr lang="en-US" dirty="0"/>
              <a:t>Concern | </a:t>
            </a:r>
            <a:r>
              <a:rPr lang="en-US" b="1" dirty="0"/>
              <a:t>Market Volatility and Order of Returns</a:t>
            </a:r>
          </a:p>
        </p:txBody>
      </p:sp>
      <p:sp>
        <p:nvSpPr>
          <p:cNvPr id="3" name="TextBox 2">
            <a:extLst>
              <a:ext uri="{FF2B5EF4-FFF2-40B4-BE49-F238E27FC236}">
                <a16:creationId xmlns:a16="http://schemas.microsoft.com/office/drawing/2014/main" id="{B34220B3-1D37-F2DB-F6C9-20DFE504DF24}"/>
              </a:ext>
            </a:extLst>
          </p:cNvPr>
          <p:cNvSpPr txBox="1"/>
          <p:nvPr/>
        </p:nvSpPr>
        <p:spPr>
          <a:xfrm>
            <a:off x="1427486" y="6270016"/>
            <a:ext cx="10376808"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lumMod val="75000"/>
                  </a:srgbClr>
                </a:solidFill>
                <a:effectLst/>
                <a:uLnTx/>
                <a:uFillTx/>
                <a:latin typeface="Aptos" panose="02110004020202020204"/>
                <a:ea typeface="+mn-ea"/>
                <a:cs typeface="+mn-cs"/>
              </a:rPr>
              <a:t>Hypothetical example for illustration purposes only and is not the story of actual clients. Assumes both investors earn an average return of 7.05%.</a:t>
            </a:r>
          </a:p>
        </p:txBody>
      </p:sp>
      <p:graphicFrame>
        <p:nvGraphicFramePr>
          <p:cNvPr id="6" name="Chart 5">
            <a:extLst>
              <a:ext uri="{FF2B5EF4-FFF2-40B4-BE49-F238E27FC236}">
                <a16:creationId xmlns:a16="http://schemas.microsoft.com/office/drawing/2014/main" id="{92883DE8-3726-E127-635A-D6F46808634E}"/>
              </a:ext>
            </a:extLst>
          </p:cNvPr>
          <p:cNvGraphicFramePr/>
          <p:nvPr>
            <p:extLst>
              <p:ext uri="{D42A27DB-BD31-4B8C-83A1-F6EECF244321}">
                <p14:modId xmlns:p14="http://schemas.microsoft.com/office/powerpoint/2010/main" val="2337931220"/>
              </p:ext>
            </p:extLst>
          </p:nvPr>
        </p:nvGraphicFramePr>
        <p:xfrm>
          <a:off x="950976" y="1659105"/>
          <a:ext cx="10465765" cy="4440119"/>
        </p:xfrm>
        <a:graphic>
          <a:graphicData uri="http://schemas.openxmlformats.org/drawingml/2006/chart">
            <c:chart xmlns:c="http://schemas.openxmlformats.org/drawingml/2006/chart" xmlns:r="http://schemas.openxmlformats.org/officeDocument/2006/relationships" r:id="rId3"/>
          </a:graphicData>
        </a:graphic>
      </p:graphicFrame>
      <p:pic>
        <p:nvPicPr>
          <p:cNvPr id="9" name="Graphic 8" descr="Flag with solid fill">
            <a:extLst>
              <a:ext uri="{FF2B5EF4-FFF2-40B4-BE49-F238E27FC236}">
                <a16:creationId xmlns:a16="http://schemas.microsoft.com/office/drawing/2014/main" id="{D1819943-D520-F108-C563-364A385E258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25567" y="4610708"/>
            <a:ext cx="720214" cy="720214"/>
          </a:xfrm>
          <a:prstGeom prst="rect">
            <a:avLst/>
          </a:prstGeom>
        </p:spPr>
      </p:pic>
      <p:sp>
        <p:nvSpPr>
          <p:cNvPr id="10" name="TextBox 9">
            <a:extLst>
              <a:ext uri="{FF2B5EF4-FFF2-40B4-BE49-F238E27FC236}">
                <a16:creationId xmlns:a16="http://schemas.microsoft.com/office/drawing/2014/main" id="{DCDEFB4B-30E8-E261-5E51-49D71EA5B4CE}"/>
              </a:ext>
            </a:extLst>
          </p:cNvPr>
          <p:cNvSpPr txBox="1"/>
          <p:nvPr/>
        </p:nvSpPr>
        <p:spPr>
          <a:xfrm>
            <a:off x="6572553" y="3910607"/>
            <a:ext cx="1026242" cy="707886"/>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07426"/>
                </a:solidFill>
                <a:effectLst/>
                <a:uLnTx/>
                <a:uFillTx/>
                <a:latin typeface="Arial" panose="020B0604020202020204"/>
                <a:ea typeface="+mn-ea"/>
                <a:cs typeface="+mn-cs"/>
              </a:rPr>
              <a:t>Age 78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07426"/>
                </a:solidFill>
                <a:effectLst/>
                <a:uLnTx/>
                <a:uFillTx/>
                <a:latin typeface="Arial" panose="020B0604020202020204"/>
                <a:ea typeface="+mn-ea"/>
                <a:cs typeface="+mn-cs"/>
              </a:rPr>
              <a:t>$0</a:t>
            </a:r>
            <a:endParaRPr kumimoji="0" lang="en-US" sz="2000" b="0" i="0" u="none" strike="noStrike" kern="1200" cap="none" spc="0" normalizeH="0" baseline="0" noProof="0" dirty="0">
              <a:ln>
                <a:noFill/>
              </a:ln>
              <a:solidFill>
                <a:srgbClr val="E07426"/>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60E6D619-A6A2-C1E5-2D31-1F2275227F64}"/>
              </a:ext>
            </a:extLst>
          </p:cNvPr>
          <p:cNvSpPr txBox="1"/>
          <p:nvPr/>
        </p:nvSpPr>
        <p:spPr>
          <a:xfrm>
            <a:off x="10337226" y="3616120"/>
            <a:ext cx="1467068" cy="707886"/>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3D9B35"/>
                </a:solidFill>
                <a:effectLst/>
                <a:uLnTx/>
                <a:uFillTx/>
                <a:latin typeface="Arial" panose="020B0604020202020204"/>
                <a:ea typeface="+mn-ea"/>
                <a:cs typeface="+mn-cs"/>
              </a:rPr>
              <a:t>Age 87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3D9B35"/>
                </a:solidFill>
                <a:effectLst/>
                <a:uLnTx/>
                <a:uFillTx/>
                <a:latin typeface="Arial" panose="020B0604020202020204"/>
                <a:ea typeface="+mn-ea"/>
                <a:cs typeface="+mn-cs"/>
              </a:rPr>
              <a:t>$1,366,976</a:t>
            </a:r>
            <a:endParaRPr kumimoji="0" lang="en-US" sz="1800" b="0" i="0" u="none" strike="noStrike" kern="1200" cap="none" spc="0" normalizeH="0" baseline="0" noProof="0" dirty="0">
              <a:ln>
                <a:noFill/>
              </a:ln>
              <a:solidFill>
                <a:srgbClr val="3D9B35"/>
              </a:solidFill>
              <a:effectLst/>
              <a:uLnTx/>
              <a:uFillTx/>
              <a:latin typeface="Arial" panose="020B0604020202020204"/>
              <a:ea typeface="+mn-ea"/>
              <a:cs typeface="+mn-cs"/>
            </a:endParaRPr>
          </a:p>
        </p:txBody>
      </p:sp>
      <p:sp>
        <p:nvSpPr>
          <p:cNvPr id="8" name="Slide Number Placeholder 5">
            <a:extLst>
              <a:ext uri="{FF2B5EF4-FFF2-40B4-BE49-F238E27FC236}">
                <a16:creationId xmlns:a16="http://schemas.microsoft.com/office/drawing/2014/main" id="{17B8D62A-231F-BE87-0B57-227BD5AAE057}"/>
              </a:ext>
            </a:extLst>
          </p:cNvPr>
          <p:cNvSpPr txBox="1">
            <a:spLocks/>
          </p:cNvSpPr>
          <p:nvPr/>
        </p:nvSpPr>
        <p:spPr>
          <a:xfrm>
            <a:off x="9811910" y="6477354"/>
            <a:ext cx="1992384" cy="17607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sp>
        <p:nvSpPr>
          <p:cNvPr id="12" name="TextBox 11">
            <a:extLst>
              <a:ext uri="{FF2B5EF4-FFF2-40B4-BE49-F238E27FC236}">
                <a16:creationId xmlns:a16="http://schemas.microsoft.com/office/drawing/2014/main" id="{20EBC0F6-3249-3CEE-31A1-918487EEF1CB}"/>
              </a:ext>
            </a:extLst>
          </p:cNvPr>
          <p:cNvSpPr txBox="1"/>
          <p:nvPr/>
        </p:nvSpPr>
        <p:spPr>
          <a:xfrm>
            <a:off x="397757" y="1035347"/>
            <a:ext cx="11114934" cy="461665"/>
          </a:xfrm>
          <a:prstGeom prst="rect">
            <a:avLst/>
          </a:prstGeom>
          <a:noFill/>
        </p:spPr>
        <p:txBody>
          <a:bodyPr wrap="square">
            <a:spAutoFit/>
          </a:bodyPr>
          <a:lstStyle/>
          <a:p>
            <a:r>
              <a:rPr lang="en-US" sz="2400" b="1" dirty="0">
                <a:latin typeface="+mj-lt"/>
                <a:ea typeface="Open Sans" panose="020B0606030504020204" pitchFamily="34" charset="0"/>
                <a:cs typeface="Open Sans" panose="020B0606030504020204" pitchFamily="34" charset="0"/>
              </a:rPr>
              <a:t>Timing Matters!</a:t>
            </a:r>
          </a:p>
        </p:txBody>
      </p:sp>
      <p:sp>
        <p:nvSpPr>
          <p:cNvPr id="13" name="TextBox 12">
            <a:extLst>
              <a:ext uri="{FF2B5EF4-FFF2-40B4-BE49-F238E27FC236}">
                <a16:creationId xmlns:a16="http://schemas.microsoft.com/office/drawing/2014/main" id="{F9FAC3C4-240C-6B9D-DFE8-A7B292F0B33F}"/>
              </a:ext>
            </a:extLst>
          </p:cNvPr>
          <p:cNvSpPr txBox="1"/>
          <p:nvPr/>
        </p:nvSpPr>
        <p:spPr>
          <a:xfrm rot="16200000">
            <a:off x="-963402" y="3385288"/>
            <a:ext cx="3220788" cy="461665"/>
          </a:xfrm>
          <a:prstGeom prst="rect">
            <a:avLst/>
          </a:prstGeom>
          <a:noFill/>
        </p:spPr>
        <p:txBody>
          <a:bodyPr wrap="square" rtlCol="0">
            <a:spAutoFit/>
          </a:bodyPr>
          <a:lstStyle/>
          <a:p>
            <a:pPr algn="ctr"/>
            <a:r>
              <a:rPr lang="en-US" sz="2400" b="1" dirty="0">
                <a:solidFill>
                  <a:srgbClr val="3D9B35"/>
                </a:solidFill>
              </a:rPr>
              <a:t>Portfolio Balance</a:t>
            </a:r>
          </a:p>
        </p:txBody>
      </p:sp>
    </p:spTree>
    <p:extLst>
      <p:ext uri="{BB962C8B-B14F-4D97-AF65-F5344CB8AC3E}">
        <p14:creationId xmlns:p14="http://schemas.microsoft.com/office/powerpoint/2010/main" val="2216967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C029-A05F-974F-A46D-2448167CF42F}"/>
              </a:ext>
            </a:extLst>
          </p:cNvPr>
          <p:cNvSpPr>
            <a:spLocks noGrp="1"/>
          </p:cNvSpPr>
          <p:nvPr>
            <p:ph type="title"/>
          </p:nvPr>
        </p:nvSpPr>
        <p:spPr>
          <a:xfrm>
            <a:off x="702197" y="2776774"/>
            <a:ext cx="4581726" cy="1304452"/>
          </a:xfrm>
        </p:spPr>
        <p:txBody>
          <a:bodyPr vert="horz" lIns="0" tIns="0" rIns="274320" bIns="0" rtlCol="0" anchor="ctr">
            <a:noAutofit/>
          </a:bodyPr>
          <a:lstStyle/>
          <a:p>
            <a:r>
              <a:rPr lang="en-US" b="1" dirty="0"/>
              <a:t>Can We Plan</a:t>
            </a:r>
            <a:br>
              <a:rPr lang="en-US" dirty="0"/>
            </a:br>
            <a:r>
              <a:rPr lang="en-US" dirty="0"/>
              <a:t>for these Concerns</a:t>
            </a:r>
            <a:r>
              <a:rPr lang="en-US" i="0" kern="1200" dirty="0">
                <a:latin typeface="Aptos" panose="020B0004020202020204" pitchFamily="34" charset="0"/>
                <a:ea typeface="+mj-ea"/>
                <a:cs typeface="+mj-cs"/>
              </a:rPr>
              <a:t>?</a:t>
            </a:r>
          </a:p>
        </p:txBody>
      </p:sp>
      <p:pic>
        <p:nvPicPr>
          <p:cNvPr id="2050" name="Picture 2" descr="young child accountant with lots of work at office - revenue loss stock pictures, royalty-free photos &amp; images">
            <a:extLst>
              <a:ext uri="{FF2B5EF4-FFF2-40B4-BE49-F238E27FC236}">
                <a16:creationId xmlns:a16="http://schemas.microsoft.com/office/drawing/2014/main" id="{6D953255-3BF8-66D8-96D4-0C553EEBF64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p:blipFill>
        <p:spPr bwMode="auto">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rgbClr val="FFFFFF"/>
          </a:solidFill>
        </p:spPr>
      </p:pic>
      <p:sp>
        <p:nvSpPr>
          <p:cNvPr id="4" name="Slide Number Placeholder 6">
            <a:extLst>
              <a:ext uri="{FF2B5EF4-FFF2-40B4-BE49-F238E27FC236}">
                <a16:creationId xmlns:a16="http://schemas.microsoft.com/office/drawing/2014/main" id="{797DE8AA-1389-44BE-A90A-82FEEB6EF00A}"/>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15</a:t>
            </a:fld>
            <a:endParaRPr lang="en-US" dirty="0">
              <a:latin typeface="Aptos Light" panose="020B0004020202020204" pitchFamily="34" charset="0"/>
            </a:endParaRPr>
          </a:p>
        </p:txBody>
      </p:sp>
    </p:spTree>
    <p:extLst>
      <p:ext uri="{BB962C8B-B14F-4D97-AF65-F5344CB8AC3E}">
        <p14:creationId xmlns:p14="http://schemas.microsoft.com/office/powerpoint/2010/main" val="782314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1F852D1-47FB-2D1B-5460-BA808D6D8401}"/>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16</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682FD849-4E03-FBCD-D6E9-E915061D51F4}"/>
              </a:ext>
            </a:extLst>
          </p:cNvPr>
          <p:cNvSpPr>
            <a:spLocks noGrp="1"/>
          </p:cNvSpPr>
          <p:nvPr>
            <p:ph type="body" sz="quarter" idx="11"/>
          </p:nvPr>
        </p:nvSpPr>
        <p:spPr>
          <a:xfrm>
            <a:off x="2624886" y="1628468"/>
            <a:ext cx="6942221" cy="1536151"/>
          </a:xfrm>
        </p:spPr>
        <p:txBody>
          <a:bodyPr anchor="t" anchorCtr="0"/>
          <a:lstStyle/>
          <a:p>
            <a:r>
              <a:rPr lang="en-US" sz="3000" dirty="0"/>
              <a:t>“If you won’t have income from a real pension in retirement, make sure you go out and get some </a:t>
            </a:r>
            <a:r>
              <a:rPr lang="en-US" sz="3000" b="1" dirty="0"/>
              <a:t>real pension income</a:t>
            </a:r>
            <a:r>
              <a:rPr lang="en-US" sz="3000" dirty="0"/>
              <a:t>.”</a:t>
            </a:r>
          </a:p>
        </p:txBody>
      </p:sp>
      <p:sp>
        <p:nvSpPr>
          <p:cNvPr id="5" name="Text Placeholder 4">
            <a:extLst>
              <a:ext uri="{FF2B5EF4-FFF2-40B4-BE49-F238E27FC236}">
                <a16:creationId xmlns:a16="http://schemas.microsoft.com/office/drawing/2014/main" id="{50876551-7113-AFAF-0ED7-83E112F0B956}"/>
              </a:ext>
            </a:extLst>
          </p:cNvPr>
          <p:cNvSpPr>
            <a:spLocks noGrp="1"/>
          </p:cNvSpPr>
          <p:nvPr>
            <p:ph type="body" sz="quarter" idx="21"/>
          </p:nvPr>
        </p:nvSpPr>
        <p:spPr>
          <a:xfrm>
            <a:off x="2224084" y="3374588"/>
            <a:ext cx="7743825" cy="278794"/>
          </a:xfrm>
        </p:spPr>
        <p:txBody>
          <a:bodyPr/>
          <a:lstStyle/>
          <a:p>
            <a:r>
              <a:rPr lang="en-US" dirty="0"/>
              <a:t>Moshe Milevsky</a:t>
            </a:r>
          </a:p>
        </p:txBody>
      </p:sp>
      <p:sp>
        <p:nvSpPr>
          <p:cNvPr id="6" name="Text Placeholder 5">
            <a:extLst>
              <a:ext uri="{FF2B5EF4-FFF2-40B4-BE49-F238E27FC236}">
                <a16:creationId xmlns:a16="http://schemas.microsoft.com/office/drawing/2014/main" id="{C710F915-8711-A984-B649-B8F5AF18ABCF}"/>
              </a:ext>
            </a:extLst>
          </p:cNvPr>
          <p:cNvSpPr>
            <a:spLocks noGrp="1"/>
          </p:cNvSpPr>
          <p:nvPr>
            <p:ph type="body" sz="quarter" idx="22"/>
          </p:nvPr>
        </p:nvSpPr>
        <p:spPr>
          <a:xfrm>
            <a:off x="3306561" y="3685122"/>
            <a:ext cx="5578870" cy="769441"/>
          </a:xfrm>
        </p:spPr>
        <p:txBody>
          <a:bodyPr/>
          <a:lstStyle/>
          <a:p>
            <a:pPr>
              <a:lnSpc>
                <a:spcPct val="100000"/>
              </a:lnSpc>
              <a:spcBef>
                <a:spcPts val="0"/>
              </a:spcBef>
              <a:spcAft>
                <a:spcPts val="0"/>
              </a:spcAft>
            </a:pPr>
            <a:r>
              <a:rPr lang="en-US" sz="1800" dirty="0"/>
              <a:t>Professor of Finance</a:t>
            </a:r>
          </a:p>
          <a:p>
            <a:pPr>
              <a:lnSpc>
                <a:spcPct val="100000"/>
              </a:lnSpc>
              <a:spcBef>
                <a:spcPts val="0"/>
              </a:spcBef>
              <a:spcAft>
                <a:spcPts val="0"/>
              </a:spcAft>
            </a:pPr>
            <a:r>
              <a:rPr lang="en-US" sz="1600" dirty="0"/>
              <a:t>Leading Authority on the Intersection of Wealth Management, Financial Mathematics, and Insurance</a:t>
            </a:r>
          </a:p>
        </p:txBody>
      </p:sp>
      <p:sp>
        <p:nvSpPr>
          <p:cNvPr id="10" name="TextBox 9">
            <a:extLst>
              <a:ext uri="{FF2B5EF4-FFF2-40B4-BE49-F238E27FC236}">
                <a16:creationId xmlns:a16="http://schemas.microsoft.com/office/drawing/2014/main" id="{3A5D6ACC-9892-A53C-7D43-D3732211AA70}"/>
              </a:ext>
            </a:extLst>
          </p:cNvPr>
          <p:cNvSpPr txBox="1"/>
          <p:nvPr/>
        </p:nvSpPr>
        <p:spPr>
          <a:xfrm>
            <a:off x="200439" y="5880982"/>
            <a:ext cx="8909569" cy="830997"/>
          </a:xfrm>
          <a:prstGeom prst="rect">
            <a:avLst/>
          </a:prstGeom>
          <a:noFill/>
        </p:spPr>
        <p:txBody>
          <a:bodyPr wrap="square">
            <a:spAutoFit/>
          </a:bodyPr>
          <a:lstStyle/>
          <a:p>
            <a:r>
              <a:rPr lang="en-US" sz="1200" dirty="0">
                <a:solidFill>
                  <a:schemeClr val="bg2">
                    <a:lumMod val="95000"/>
                  </a:schemeClr>
                </a:solidFill>
              </a:rPr>
              <a:t>Sources:</a:t>
            </a:r>
          </a:p>
          <a:p>
            <a:pPr marL="171450" indent="-171450">
              <a:buFont typeface="Arial" panose="020B0604020202020204" pitchFamily="34" charset="0"/>
              <a:buChar char="•"/>
            </a:pPr>
            <a:r>
              <a:rPr lang="en-US" sz="1200" dirty="0">
                <a:solidFill>
                  <a:schemeClr val="bg2">
                    <a:lumMod val="95000"/>
                  </a:schemeClr>
                </a:solidFill>
              </a:rPr>
              <a:t>Pensionize Your Nest Egg – How to Use Product Allocation to Create Guaranteed Income for Life, Moshe A. Milevsky, PhD and Alexandra C. MacQueen, CFP (Wiley)</a:t>
            </a:r>
          </a:p>
          <a:p>
            <a:pPr marL="171450" indent="-171450">
              <a:buFont typeface="Arial" panose="020B0604020202020204" pitchFamily="34" charset="0"/>
              <a:buChar char="•"/>
            </a:pPr>
            <a:r>
              <a:rPr lang="en-US" sz="1200" dirty="0">
                <a:solidFill>
                  <a:schemeClr val="bg2">
                    <a:lumMod val="95000"/>
                  </a:schemeClr>
                </a:solidFill>
              </a:rPr>
              <a:t>https://moshemilevsky.com/</a:t>
            </a:r>
          </a:p>
        </p:txBody>
      </p:sp>
      <p:sp>
        <p:nvSpPr>
          <p:cNvPr id="7" name="TextBox 6">
            <a:extLst>
              <a:ext uri="{FF2B5EF4-FFF2-40B4-BE49-F238E27FC236}">
                <a16:creationId xmlns:a16="http://schemas.microsoft.com/office/drawing/2014/main" id="{F3AB1D5E-AB5B-C9BE-D744-BFFAAE2E5108}"/>
              </a:ext>
            </a:extLst>
          </p:cNvPr>
          <p:cNvSpPr txBox="1"/>
          <p:nvPr/>
        </p:nvSpPr>
        <p:spPr>
          <a:xfrm>
            <a:off x="200439" y="5045145"/>
            <a:ext cx="11013878" cy="738664"/>
          </a:xfrm>
          <a:prstGeom prst="rect">
            <a:avLst/>
          </a:prstGeom>
          <a:noFill/>
        </p:spPr>
        <p:txBody>
          <a:bodyPr wrap="square">
            <a:spAutoFit/>
          </a:bodyPr>
          <a:lstStyle/>
          <a:p>
            <a:r>
              <a:rPr lang="en-US" sz="1400" dirty="0">
                <a:solidFill>
                  <a:schemeClr val="bg2">
                    <a:lumMod val="95000"/>
                  </a:schemeClr>
                </a:solidFill>
              </a:rPr>
              <a:t>Guaranteed lifetime income may be provided either by annuitizing an annuity, or through an annuity income rider.  Riders are supplemental benefits that can be added to an annuity.  Riders may be optional, may require additional premium and may not be available in all states or on all products.  This is not a solicitation of any specific annuity.  Guarantees are dependent on the claims paying ability of the issuing company.</a:t>
            </a:r>
          </a:p>
        </p:txBody>
      </p:sp>
    </p:spTree>
    <p:extLst>
      <p:ext uri="{BB962C8B-B14F-4D97-AF65-F5344CB8AC3E}">
        <p14:creationId xmlns:p14="http://schemas.microsoft.com/office/powerpoint/2010/main" val="4093612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2251A3-9AA6-4CBD-7CE2-9A334D3AFB7B}"/>
              </a:ext>
            </a:extLst>
          </p:cNvPr>
          <p:cNvSpPr>
            <a:spLocks noGrp="1"/>
          </p:cNvSpPr>
          <p:nvPr>
            <p:ph type="body" sz="quarter" idx="4294967295"/>
          </p:nvPr>
        </p:nvSpPr>
        <p:spPr>
          <a:xfrm>
            <a:off x="4632664" y="2798154"/>
            <a:ext cx="5279691" cy="1261692"/>
          </a:xfrm>
        </p:spPr>
        <p:txBody>
          <a:bodyPr/>
          <a:lstStyle/>
          <a:p>
            <a:pPr marL="0" indent="0">
              <a:buNone/>
            </a:pPr>
            <a:r>
              <a:rPr lang="en-US" sz="3200" b="1" dirty="0"/>
              <a:t>Introducing …</a:t>
            </a:r>
          </a:p>
          <a:p>
            <a:pPr marL="0" indent="0">
              <a:buNone/>
            </a:pPr>
            <a:r>
              <a:rPr lang="en-US" sz="4400" b="1" dirty="0"/>
              <a:t>Annuities</a:t>
            </a:r>
            <a:endParaRPr lang="en-US" sz="4400" dirty="0"/>
          </a:p>
        </p:txBody>
      </p:sp>
      <p:sp>
        <p:nvSpPr>
          <p:cNvPr id="4" name="Slide Number Placeholder 3">
            <a:extLst>
              <a:ext uri="{FF2B5EF4-FFF2-40B4-BE49-F238E27FC236}">
                <a16:creationId xmlns:a16="http://schemas.microsoft.com/office/drawing/2014/main" id="{567B3396-8D13-83D1-33C0-280ECB2022BB}"/>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17</a:t>
            </a:fld>
            <a:endParaRPr lang="en-US" dirty="0">
              <a:latin typeface="Aptos Light" panose="020B0004020202020204" pitchFamily="34" charset="0"/>
            </a:endParaRPr>
          </a:p>
        </p:txBody>
      </p:sp>
    </p:spTree>
    <p:extLst>
      <p:ext uri="{BB962C8B-B14F-4D97-AF65-F5344CB8AC3E}">
        <p14:creationId xmlns:p14="http://schemas.microsoft.com/office/powerpoint/2010/main" val="263442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83578-155D-2571-A3F4-70DA942C7A3A}"/>
            </a:ext>
          </a:extLst>
        </p:cNvPr>
        <p:cNvGrpSpPr/>
        <p:nvPr/>
      </p:nvGrpSpPr>
      <p:grpSpPr>
        <a:xfrm>
          <a:off x="0" y="0"/>
          <a:ext cx="0" cy="0"/>
          <a:chOff x="0" y="0"/>
          <a:chExt cx="0" cy="0"/>
        </a:xfrm>
      </p:grpSpPr>
      <p:sp>
        <p:nvSpPr>
          <p:cNvPr id="30" name="Rectangle 29">
            <a:extLst>
              <a:ext uri="{FF2B5EF4-FFF2-40B4-BE49-F238E27FC236}">
                <a16:creationId xmlns:a16="http://schemas.microsoft.com/office/drawing/2014/main" id="{3F0B0441-5B70-A03E-08B2-A9567C107183}"/>
              </a:ext>
            </a:extLst>
          </p:cNvPr>
          <p:cNvSpPr/>
          <p:nvPr/>
        </p:nvSpPr>
        <p:spPr>
          <a:xfrm>
            <a:off x="6396230" y="2806346"/>
            <a:ext cx="4231588" cy="2400508"/>
          </a:xfrm>
          <a:prstGeom prst="rect">
            <a:avLst/>
          </a:prstGeom>
          <a:solidFill>
            <a:srgbClr val="3D9B3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Guaranteed Income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Stream for Life</a:t>
            </a:r>
          </a:p>
        </p:txBody>
      </p:sp>
      <p:sp>
        <p:nvSpPr>
          <p:cNvPr id="2" name="Title 1">
            <a:extLst>
              <a:ext uri="{FF2B5EF4-FFF2-40B4-BE49-F238E27FC236}">
                <a16:creationId xmlns:a16="http://schemas.microsoft.com/office/drawing/2014/main" id="{AAF641AC-EF2F-B5B5-3275-2F9D1553A26C}"/>
              </a:ext>
            </a:extLst>
          </p:cNvPr>
          <p:cNvSpPr>
            <a:spLocks noGrp="1"/>
          </p:cNvSpPr>
          <p:nvPr>
            <p:ph type="title"/>
          </p:nvPr>
        </p:nvSpPr>
        <p:spPr/>
        <p:txBody>
          <a:bodyPr/>
          <a:lstStyle/>
          <a:p>
            <a:r>
              <a:rPr lang="en-US" dirty="0"/>
              <a:t>What is an </a:t>
            </a:r>
            <a:r>
              <a:rPr lang="en-US" b="1" dirty="0"/>
              <a:t>Annuity</a:t>
            </a:r>
            <a:r>
              <a:rPr lang="en-US" dirty="0"/>
              <a:t>?</a:t>
            </a:r>
          </a:p>
        </p:txBody>
      </p:sp>
      <p:sp>
        <p:nvSpPr>
          <p:cNvPr id="4" name="Text Placeholder 3">
            <a:extLst>
              <a:ext uri="{FF2B5EF4-FFF2-40B4-BE49-F238E27FC236}">
                <a16:creationId xmlns:a16="http://schemas.microsoft.com/office/drawing/2014/main" id="{96EAAC02-0036-0BA4-8953-687845CFF568}"/>
              </a:ext>
            </a:extLst>
          </p:cNvPr>
          <p:cNvSpPr>
            <a:spLocks noGrp="1"/>
          </p:cNvSpPr>
          <p:nvPr>
            <p:ph type="body" sz="quarter" idx="11"/>
          </p:nvPr>
        </p:nvSpPr>
        <p:spPr>
          <a:xfrm>
            <a:off x="457200" y="1321953"/>
            <a:ext cx="11274552" cy="830997"/>
          </a:xfrm>
        </p:spPr>
        <p:txBody>
          <a:bodyPr>
            <a:noAutofit/>
          </a:bodyPr>
          <a:lstStyle/>
          <a:p>
            <a:pPr>
              <a:lnSpc>
                <a:spcPct val="110000"/>
              </a:lnSpc>
            </a:pPr>
            <a:r>
              <a:rPr lang="en-US" sz="2400" dirty="0"/>
              <a:t>An </a:t>
            </a:r>
            <a:r>
              <a:rPr lang="en-US" sz="2400" b="1" dirty="0"/>
              <a:t>interest-bearing</a:t>
            </a:r>
            <a:r>
              <a:rPr lang="en-US" sz="2400" dirty="0"/>
              <a:t> </a:t>
            </a:r>
            <a:r>
              <a:rPr lang="en-US" sz="2400" b="1" dirty="0"/>
              <a:t>contract</a:t>
            </a:r>
            <a:r>
              <a:rPr lang="en-US" sz="2400" dirty="0"/>
              <a:t> with an insurance company designed to pay you a steady </a:t>
            </a:r>
            <a:r>
              <a:rPr lang="en-US" sz="2400" b="1" dirty="0"/>
              <a:t>income stream </a:t>
            </a:r>
            <a:r>
              <a:rPr lang="en-US" sz="2400" dirty="0"/>
              <a:t>during retirement.</a:t>
            </a:r>
          </a:p>
        </p:txBody>
      </p:sp>
      <p:sp>
        <p:nvSpPr>
          <p:cNvPr id="14" name="Rectangle 13">
            <a:extLst>
              <a:ext uri="{FF2B5EF4-FFF2-40B4-BE49-F238E27FC236}">
                <a16:creationId xmlns:a16="http://schemas.microsoft.com/office/drawing/2014/main" id="{1DFFED0D-3CBB-EBE8-65B4-2A74A48CBB3F}"/>
              </a:ext>
            </a:extLst>
          </p:cNvPr>
          <p:cNvSpPr/>
          <p:nvPr/>
        </p:nvSpPr>
        <p:spPr>
          <a:xfrm>
            <a:off x="1564182" y="2806346"/>
            <a:ext cx="4231589" cy="2400508"/>
          </a:xfrm>
          <a:prstGeom prst="rect">
            <a:avLst/>
          </a:prstGeom>
          <a:solidFill>
            <a:srgbClr val="006B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Principal Protection: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Safe Growth</a:t>
            </a:r>
          </a:p>
        </p:txBody>
      </p:sp>
      <p:sp>
        <p:nvSpPr>
          <p:cNvPr id="3" name="Slide Number Placeholder 3">
            <a:extLst>
              <a:ext uri="{FF2B5EF4-FFF2-40B4-BE49-F238E27FC236}">
                <a16:creationId xmlns:a16="http://schemas.microsoft.com/office/drawing/2014/main" id="{108A7D2A-5145-97F0-9C8A-4EB63F0391AB}"/>
              </a:ext>
            </a:extLst>
          </p:cNvPr>
          <p:cNvSpPr txBox="1">
            <a:spLocks/>
          </p:cNvSpPr>
          <p:nvPr/>
        </p:nvSpPr>
        <p:spPr>
          <a:xfrm>
            <a:off x="8631294"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spTree>
    <p:extLst>
      <p:ext uri="{BB962C8B-B14F-4D97-AF65-F5344CB8AC3E}">
        <p14:creationId xmlns:p14="http://schemas.microsoft.com/office/powerpoint/2010/main" val="225912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8F4EDB-F164-0EF4-1A6D-6E57F4EF9C7A}"/>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57997926-6738-6C74-237F-CBAEDD50DAFE}"/>
              </a:ext>
            </a:extLst>
          </p:cNvPr>
          <p:cNvSpPr>
            <a:spLocks noGrp="1"/>
          </p:cNvSpPr>
          <p:nvPr>
            <p:ph type="title"/>
          </p:nvPr>
        </p:nvSpPr>
        <p:spPr/>
        <p:txBody>
          <a:bodyPr/>
          <a:lstStyle/>
          <a:p>
            <a:r>
              <a:rPr lang="en-US" dirty="0"/>
              <a:t>Annuity Contracts | </a:t>
            </a:r>
            <a:r>
              <a:rPr lang="en-US" b="1" dirty="0"/>
              <a:t>The Parties</a:t>
            </a:r>
          </a:p>
        </p:txBody>
      </p:sp>
      <p:sp>
        <p:nvSpPr>
          <p:cNvPr id="2" name="Slide Number Placeholder 3">
            <a:extLst>
              <a:ext uri="{FF2B5EF4-FFF2-40B4-BE49-F238E27FC236}">
                <a16:creationId xmlns:a16="http://schemas.microsoft.com/office/drawing/2014/main" id="{357E98C6-C74C-A941-03C1-CA64FDC15DF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4" name="Graphic 3">
            <a:extLst>
              <a:ext uri="{FF2B5EF4-FFF2-40B4-BE49-F238E27FC236}">
                <a16:creationId xmlns:a16="http://schemas.microsoft.com/office/drawing/2014/main" id="{B4203876-6FDA-4356-FCC7-D77E8766AA0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61001" y="1787896"/>
            <a:ext cx="1382781" cy="1382781"/>
          </a:xfrm>
          <a:prstGeom prst="rect">
            <a:avLst/>
          </a:prstGeom>
        </p:spPr>
      </p:pic>
      <p:sp>
        <p:nvSpPr>
          <p:cNvPr id="6" name="TextBox 5">
            <a:extLst>
              <a:ext uri="{FF2B5EF4-FFF2-40B4-BE49-F238E27FC236}">
                <a16:creationId xmlns:a16="http://schemas.microsoft.com/office/drawing/2014/main" id="{B9316D67-CFB7-3A11-D675-B130F8054853}"/>
              </a:ext>
            </a:extLst>
          </p:cNvPr>
          <p:cNvSpPr txBox="1"/>
          <p:nvPr/>
        </p:nvSpPr>
        <p:spPr>
          <a:xfrm>
            <a:off x="7873988" y="4012914"/>
            <a:ext cx="1581548" cy="400110"/>
          </a:xfrm>
          <a:prstGeom prst="rect">
            <a:avLst/>
          </a:prstGeom>
          <a:noFill/>
        </p:spPr>
        <p:txBody>
          <a:bodyPr wrap="square" rtlCol="0">
            <a:spAutoFit/>
          </a:bodyPr>
          <a:lstStyle/>
          <a:p>
            <a:pPr marL="342900" indent="-342900">
              <a:buFont typeface="Wingdings" panose="05000000000000000000" pitchFamily="2" charset="2"/>
              <a:buChar char="q"/>
            </a:pPr>
            <a:r>
              <a:rPr lang="en-US" sz="2000" b="1" dirty="0">
                <a:solidFill>
                  <a:srgbClr val="006B8C"/>
                </a:solidFill>
              </a:rPr>
              <a:t>Payee</a:t>
            </a:r>
          </a:p>
        </p:txBody>
      </p:sp>
      <p:sp>
        <p:nvSpPr>
          <p:cNvPr id="7" name="TextBox 6">
            <a:extLst>
              <a:ext uri="{FF2B5EF4-FFF2-40B4-BE49-F238E27FC236}">
                <a16:creationId xmlns:a16="http://schemas.microsoft.com/office/drawing/2014/main" id="{4F9E9912-2117-C3DC-510E-7E95AE3CFF56}"/>
              </a:ext>
            </a:extLst>
          </p:cNvPr>
          <p:cNvSpPr txBox="1"/>
          <p:nvPr/>
        </p:nvSpPr>
        <p:spPr>
          <a:xfrm>
            <a:off x="7873988" y="2997459"/>
            <a:ext cx="2090946" cy="400110"/>
          </a:xfrm>
          <a:prstGeom prst="rect">
            <a:avLst/>
          </a:prstGeom>
          <a:noFill/>
        </p:spPr>
        <p:txBody>
          <a:bodyPr wrap="square" rtlCol="0">
            <a:spAutoFit/>
          </a:bodyPr>
          <a:lstStyle/>
          <a:p>
            <a:pPr marL="342900" indent="-342900">
              <a:buClr>
                <a:srgbClr val="006B8C"/>
              </a:buClr>
              <a:buFont typeface="Wingdings" panose="05000000000000000000" pitchFamily="2" charset="2"/>
              <a:buChar char="q"/>
            </a:pPr>
            <a:r>
              <a:rPr lang="en-US" sz="2000" b="1" dirty="0">
                <a:solidFill>
                  <a:srgbClr val="006B8C"/>
                </a:solidFill>
              </a:rPr>
              <a:t>Owner</a:t>
            </a:r>
          </a:p>
        </p:txBody>
      </p:sp>
      <p:grpSp>
        <p:nvGrpSpPr>
          <p:cNvPr id="8" name="Group 7">
            <a:extLst>
              <a:ext uri="{FF2B5EF4-FFF2-40B4-BE49-F238E27FC236}">
                <a16:creationId xmlns:a16="http://schemas.microsoft.com/office/drawing/2014/main" id="{18D532C7-B16A-E750-DE38-54FDF2447BA2}"/>
              </a:ext>
            </a:extLst>
          </p:cNvPr>
          <p:cNvGrpSpPr>
            <a:grpSpLocks noChangeAspect="1"/>
          </p:cNvGrpSpPr>
          <p:nvPr/>
        </p:nvGrpSpPr>
        <p:grpSpPr>
          <a:xfrm>
            <a:off x="1990206" y="1720205"/>
            <a:ext cx="1450472" cy="1450472"/>
            <a:chOff x="6430711" y="2164069"/>
            <a:chExt cx="757690" cy="757690"/>
          </a:xfrm>
        </p:grpSpPr>
        <p:sp>
          <p:nvSpPr>
            <p:cNvPr id="9" name="Freeform: Shape 8">
              <a:extLst>
                <a:ext uri="{FF2B5EF4-FFF2-40B4-BE49-F238E27FC236}">
                  <a16:creationId xmlns:a16="http://schemas.microsoft.com/office/drawing/2014/main" id="{DFC8D2E5-8AAE-7354-C836-84BDCC1E605A}"/>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8F7265FE-A854-1182-F3F6-6FF72E3B7831}"/>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34AA5498-355F-EF17-0D36-59EBAF60D5EA}"/>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FB462720-E138-6A84-FB40-712EC284FF77}"/>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D52F8900-D84A-7B7B-2A6D-14122B329207}"/>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0B331E7D-685F-7A5D-0781-0DE4E9A8039D}"/>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solidFill>
              <a:schemeClr val="accent1"/>
            </a:solidFill>
            <a:ln w="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02DDE33C-4CDF-E430-A397-B16F6D3DD164}"/>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08A4822E-084A-631D-50D0-27BF44125654}"/>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solidFill>
              <a:schemeClr val="accent1"/>
            </a:solidFill>
            <a:ln w="0"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5AEECB85-E6F9-3CA6-1D71-1BE92D9B7DA1}"/>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1DE7F1CD-F091-8537-3E6C-E81225F0BEA3}"/>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solidFill>
              <a:schemeClr val="accent1"/>
            </a:solidFill>
            <a:ln w="0"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7A11B56F-2A48-5CE6-A1F2-C0F699954F63}"/>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3794A237-5302-DF68-8F7C-369642C20947}"/>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0633444B-2220-13A2-F5E5-36DA20137959}"/>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28B149FE-F2FE-562B-AD68-37F159A16722}"/>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solidFill>
              <a:schemeClr val="accent1"/>
            </a:solidFill>
            <a:ln w="0"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AFF535CE-FFD0-812C-3792-666CC74B80F1}"/>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8ACD9E82-E688-B0E1-B69D-05F991DA5469}"/>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solidFill>
              <a:schemeClr val="accent1"/>
            </a:solidFill>
            <a:ln w="0"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6AAE254F-DC88-F0CB-0902-7EFB10F7F479}"/>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53D49721-7215-C7CC-2101-A780A3F57C86}"/>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2EF1C7E5-8AEA-0662-1189-E76017E07CE6}"/>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solidFill>
              <a:schemeClr val="accent1"/>
            </a:solidFill>
            <a:ln w="0"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372541D0-15A5-6165-2B46-F99B9D89B2C5}"/>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solidFill>
              <a:schemeClr val="accent1"/>
            </a:solidFill>
            <a:ln w="0"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567C02F5-12A6-6B8E-7AFB-4E8AB285F626}"/>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solidFill>
              <a:schemeClr val="accent1"/>
            </a:solidFill>
            <a:ln w="0" cap="flat">
              <a:noFill/>
              <a:prstDash val="solid"/>
              <a:miter/>
            </a:ln>
          </p:spPr>
          <p:txBody>
            <a:bodyPr rtlCol="0" anchor="ctr"/>
            <a:lstStyle/>
            <a:p>
              <a:endParaRPr lang="en-US" dirty="0"/>
            </a:p>
          </p:txBody>
        </p:sp>
      </p:grpSp>
      <p:sp>
        <p:nvSpPr>
          <p:cNvPr id="31" name="TextBox 30">
            <a:extLst>
              <a:ext uri="{FF2B5EF4-FFF2-40B4-BE49-F238E27FC236}">
                <a16:creationId xmlns:a16="http://schemas.microsoft.com/office/drawing/2014/main" id="{B65E249D-10D8-6DD6-507D-C42674C06E49}"/>
              </a:ext>
            </a:extLst>
          </p:cNvPr>
          <p:cNvSpPr txBox="1"/>
          <p:nvPr/>
        </p:nvSpPr>
        <p:spPr>
          <a:xfrm>
            <a:off x="1304980" y="3295589"/>
            <a:ext cx="2820924" cy="400110"/>
          </a:xfrm>
          <a:prstGeom prst="rect">
            <a:avLst/>
          </a:prstGeom>
          <a:noFill/>
        </p:spPr>
        <p:txBody>
          <a:bodyPr wrap="square" rtlCol="0">
            <a:spAutoFit/>
          </a:bodyPr>
          <a:lstStyle/>
          <a:p>
            <a:pPr algn="ctr"/>
            <a:r>
              <a:rPr lang="en-US" sz="2000" b="1" dirty="0"/>
              <a:t>Insurance Carrier</a:t>
            </a:r>
          </a:p>
        </p:txBody>
      </p:sp>
      <p:sp>
        <p:nvSpPr>
          <p:cNvPr id="32" name="Arrow: Right 31">
            <a:extLst>
              <a:ext uri="{FF2B5EF4-FFF2-40B4-BE49-F238E27FC236}">
                <a16:creationId xmlns:a16="http://schemas.microsoft.com/office/drawing/2014/main" id="{D6B354C2-EC1E-5E9B-D17E-E314462D0C8B}"/>
              </a:ext>
            </a:extLst>
          </p:cNvPr>
          <p:cNvSpPr/>
          <p:nvPr/>
        </p:nvSpPr>
        <p:spPr>
          <a:xfrm>
            <a:off x="4347457" y="2763650"/>
            <a:ext cx="3191375" cy="82296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Issues the Annuity Contract</a:t>
            </a:r>
          </a:p>
        </p:txBody>
      </p:sp>
      <p:sp>
        <p:nvSpPr>
          <p:cNvPr id="33" name="Arrow: Left 32">
            <a:extLst>
              <a:ext uri="{FF2B5EF4-FFF2-40B4-BE49-F238E27FC236}">
                <a16:creationId xmlns:a16="http://schemas.microsoft.com/office/drawing/2014/main" id="{FFC43614-E3C1-24F7-E854-35A131E585F8}"/>
              </a:ext>
            </a:extLst>
          </p:cNvPr>
          <p:cNvSpPr/>
          <p:nvPr/>
        </p:nvSpPr>
        <p:spPr>
          <a:xfrm>
            <a:off x="4205704" y="1942410"/>
            <a:ext cx="3254400" cy="822960"/>
          </a:xfrm>
          <a:prstGeom prst="lef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Pays the Premiums</a:t>
            </a:r>
          </a:p>
        </p:txBody>
      </p:sp>
      <p:sp>
        <p:nvSpPr>
          <p:cNvPr id="34" name="TextBox 33">
            <a:extLst>
              <a:ext uri="{FF2B5EF4-FFF2-40B4-BE49-F238E27FC236}">
                <a16:creationId xmlns:a16="http://schemas.microsoft.com/office/drawing/2014/main" id="{2B2C40E4-B524-5072-B860-F00F5487B079}"/>
              </a:ext>
            </a:extLst>
          </p:cNvPr>
          <p:cNvSpPr txBox="1"/>
          <p:nvPr/>
        </p:nvSpPr>
        <p:spPr>
          <a:xfrm>
            <a:off x="4500105" y="5908375"/>
            <a:ext cx="1817919" cy="400110"/>
          </a:xfrm>
          <a:prstGeom prst="rect">
            <a:avLst/>
          </a:prstGeom>
          <a:noFill/>
        </p:spPr>
        <p:txBody>
          <a:bodyPr wrap="square" rtlCol="0">
            <a:spAutoFit/>
          </a:bodyPr>
          <a:lstStyle/>
          <a:p>
            <a:pPr algn="ctr"/>
            <a:r>
              <a:rPr lang="en-US" sz="2000" b="1" dirty="0"/>
              <a:t>Beneficiary</a:t>
            </a:r>
          </a:p>
        </p:txBody>
      </p:sp>
      <p:cxnSp>
        <p:nvCxnSpPr>
          <p:cNvPr id="41" name="Straight Arrow Connector 40">
            <a:extLst>
              <a:ext uri="{FF2B5EF4-FFF2-40B4-BE49-F238E27FC236}">
                <a16:creationId xmlns:a16="http://schemas.microsoft.com/office/drawing/2014/main" id="{272BFB26-EA31-0726-91BA-726E3097F1C2}"/>
              </a:ext>
            </a:extLst>
          </p:cNvPr>
          <p:cNvCxnSpPr/>
          <p:nvPr/>
        </p:nvCxnSpPr>
        <p:spPr>
          <a:xfrm>
            <a:off x="6012042" y="4204469"/>
            <a:ext cx="1737360" cy="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7A5B345E-F397-7DC8-7539-F89AE3632992}"/>
              </a:ext>
            </a:extLst>
          </p:cNvPr>
          <p:cNvSpPr txBox="1"/>
          <p:nvPr/>
        </p:nvSpPr>
        <p:spPr>
          <a:xfrm>
            <a:off x="5983481" y="4205900"/>
            <a:ext cx="1581548" cy="646331"/>
          </a:xfrm>
          <a:prstGeom prst="rect">
            <a:avLst/>
          </a:prstGeom>
          <a:noFill/>
        </p:spPr>
        <p:txBody>
          <a:bodyPr wrap="square" rtlCol="0">
            <a:spAutoFit/>
          </a:bodyPr>
          <a:lstStyle/>
          <a:p>
            <a:pPr algn="ctr"/>
            <a:r>
              <a:rPr lang="en-US" dirty="0"/>
              <a:t>Stream of Income</a:t>
            </a:r>
          </a:p>
        </p:txBody>
      </p:sp>
      <p:cxnSp>
        <p:nvCxnSpPr>
          <p:cNvPr id="44" name="Straight Arrow Connector 43">
            <a:extLst>
              <a:ext uri="{FF2B5EF4-FFF2-40B4-BE49-F238E27FC236}">
                <a16:creationId xmlns:a16="http://schemas.microsoft.com/office/drawing/2014/main" id="{0AFB7C0A-45E5-98E5-2078-486FE28F1BDF}"/>
              </a:ext>
            </a:extLst>
          </p:cNvPr>
          <p:cNvCxnSpPr>
            <a:cxnSpLocks/>
          </p:cNvCxnSpPr>
          <p:nvPr/>
        </p:nvCxnSpPr>
        <p:spPr>
          <a:xfrm>
            <a:off x="5393784" y="4964569"/>
            <a:ext cx="0" cy="914400"/>
          </a:xfrm>
          <a:prstGeom prst="straightConnector1">
            <a:avLst/>
          </a:prstGeom>
          <a:ln w="38100">
            <a:tailEnd type="triangle"/>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36F2BF9E-8002-7D88-E876-C3B492ED7C07}"/>
              </a:ext>
            </a:extLst>
          </p:cNvPr>
          <p:cNvSpPr txBox="1"/>
          <p:nvPr/>
        </p:nvSpPr>
        <p:spPr>
          <a:xfrm>
            <a:off x="4066371" y="5117046"/>
            <a:ext cx="1370035" cy="646331"/>
          </a:xfrm>
          <a:prstGeom prst="rect">
            <a:avLst/>
          </a:prstGeom>
          <a:noFill/>
        </p:spPr>
        <p:txBody>
          <a:bodyPr wrap="square" rtlCol="0">
            <a:spAutoFit/>
          </a:bodyPr>
          <a:lstStyle/>
          <a:p>
            <a:pPr algn="ctr"/>
            <a:r>
              <a:rPr lang="en-US" dirty="0"/>
              <a:t>Death Benefit</a:t>
            </a:r>
          </a:p>
        </p:txBody>
      </p:sp>
      <p:sp>
        <p:nvSpPr>
          <p:cNvPr id="46" name="TextBox 45">
            <a:extLst>
              <a:ext uri="{FF2B5EF4-FFF2-40B4-BE49-F238E27FC236}">
                <a16:creationId xmlns:a16="http://schemas.microsoft.com/office/drawing/2014/main" id="{004BCA81-2B8F-DFBA-90ED-53446AC436CD}"/>
              </a:ext>
            </a:extLst>
          </p:cNvPr>
          <p:cNvSpPr txBox="1"/>
          <p:nvPr/>
        </p:nvSpPr>
        <p:spPr>
          <a:xfrm>
            <a:off x="7873988" y="3505187"/>
            <a:ext cx="2249525" cy="400110"/>
          </a:xfrm>
          <a:prstGeom prst="rect">
            <a:avLst/>
          </a:prstGeom>
          <a:noFill/>
        </p:spPr>
        <p:txBody>
          <a:bodyPr wrap="square" rtlCol="0">
            <a:spAutoFit/>
          </a:bodyPr>
          <a:lstStyle>
            <a:defPPr>
              <a:defRPr lang="en-US"/>
            </a:defPPr>
            <a:lvl1pPr marL="342900" indent="-342900">
              <a:buClr>
                <a:srgbClr val="006B8C"/>
              </a:buClr>
              <a:buFont typeface="Wingdings" panose="05000000000000000000" pitchFamily="2" charset="2"/>
              <a:buChar char="q"/>
              <a:defRPr sz="2000" b="1">
                <a:solidFill>
                  <a:srgbClr val="006B8C"/>
                </a:solidFill>
              </a:defRPr>
            </a:lvl1pPr>
          </a:lstStyle>
          <a:p>
            <a:r>
              <a:rPr lang="en-US" dirty="0"/>
              <a:t>Annuitant</a:t>
            </a:r>
          </a:p>
        </p:txBody>
      </p:sp>
      <p:grpSp>
        <p:nvGrpSpPr>
          <p:cNvPr id="35" name="Group 34">
            <a:extLst>
              <a:ext uri="{FF2B5EF4-FFF2-40B4-BE49-F238E27FC236}">
                <a16:creationId xmlns:a16="http://schemas.microsoft.com/office/drawing/2014/main" id="{B98933BB-6553-4F32-CDFA-B8630D6219AB}"/>
              </a:ext>
            </a:extLst>
          </p:cNvPr>
          <p:cNvGrpSpPr/>
          <p:nvPr/>
        </p:nvGrpSpPr>
        <p:grpSpPr>
          <a:xfrm>
            <a:off x="4609232" y="3438500"/>
            <a:ext cx="1708792" cy="1708792"/>
            <a:chOff x="4609232" y="3438500"/>
            <a:chExt cx="1708792" cy="1708792"/>
          </a:xfrm>
        </p:grpSpPr>
        <p:pic>
          <p:nvPicPr>
            <p:cNvPr id="5" name="Graphic 4">
              <a:extLst>
                <a:ext uri="{FF2B5EF4-FFF2-40B4-BE49-F238E27FC236}">
                  <a16:creationId xmlns:a16="http://schemas.microsoft.com/office/drawing/2014/main" id="{650BCA4A-C987-1482-C2E1-790CEF0C62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09232" y="3438500"/>
              <a:ext cx="1708792" cy="1708792"/>
            </a:xfrm>
            <a:prstGeom prst="rect">
              <a:avLst/>
            </a:prstGeom>
          </p:spPr>
        </p:pic>
        <p:sp>
          <p:nvSpPr>
            <p:cNvPr id="3" name="TextBox 2">
              <a:extLst>
                <a:ext uri="{FF2B5EF4-FFF2-40B4-BE49-F238E27FC236}">
                  <a16:creationId xmlns:a16="http://schemas.microsoft.com/office/drawing/2014/main" id="{1675298E-9302-934B-462A-C5BE14959AFF}"/>
                </a:ext>
              </a:extLst>
            </p:cNvPr>
            <p:cNvSpPr txBox="1"/>
            <p:nvPr/>
          </p:nvSpPr>
          <p:spPr>
            <a:xfrm>
              <a:off x="4940509" y="4430303"/>
              <a:ext cx="1180847" cy="307777"/>
            </a:xfrm>
            <a:prstGeom prst="rect">
              <a:avLst/>
            </a:prstGeom>
            <a:noFill/>
          </p:spPr>
          <p:txBody>
            <a:bodyPr wrap="square" rtlCol="0">
              <a:spAutoFit/>
            </a:bodyPr>
            <a:lstStyle/>
            <a:p>
              <a:pPr algn="ctr"/>
              <a:r>
                <a:rPr lang="en-US" sz="1400" b="1" dirty="0">
                  <a:solidFill>
                    <a:srgbClr val="3D9B35"/>
                  </a:solidFill>
                </a:rPr>
                <a:t>Annuity</a:t>
              </a:r>
            </a:p>
          </p:txBody>
        </p:sp>
      </p:grpSp>
    </p:spTree>
    <p:extLst>
      <p:ext uri="{BB962C8B-B14F-4D97-AF65-F5344CB8AC3E}">
        <p14:creationId xmlns:p14="http://schemas.microsoft.com/office/powerpoint/2010/main" val="316392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73FA4C4A-85C9-193B-D433-9879D53014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B29FAEA-9E23-1ED2-23E4-DD7E5C5FCE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666306" y="1297239"/>
            <a:ext cx="10859387" cy="4665947"/>
          </a:xfrm>
        </p:spPr>
        <p:txBody>
          <a:bodyPr lIns="274320" tIns="457200" rIns="274320" bIns="457200"/>
          <a:lstStyle/>
          <a:p>
            <a:pPr marL="0" indent="0">
              <a:lnSpc>
                <a:spcPct val="85000"/>
              </a:lnSpc>
              <a:spcAft>
                <a:spcPts val="600"/>
              </a:spcAft>
              <a:buFont typeface="Arial" charset="0"/>
              <a:buNone/>
            </a:pPr>
            <a:r>
              <a:rPr lang="en-US" altLang="en-US"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dirty="0"/>
              <a:t>THE ABOVE ADVICE WAS WRITTEN TO SUPPORT THE PROMOTION OR MARKETING OF THE TRANSACTIONS OR MATTERS ADDRESSED BY THE WRITTEN ADVICE AND BASED ON THE PARTICULAR CIRCUMSTANCES; YOU SHOULD SEEK ADVICE FROM AN INDEPENDENT TAX ADVISOR.</a:t>
            </a:r>
          </a:p>
          <a:p>
            <a:pPr marL="0" indent="0">
              <a:lnSpc>
                <a:spcPct val="85000"/>
              </a:lnSpc>
              <a:spcAft>
                <a:spcPts val="600"/>
              </a:spcAft>
              <a:buFont typeface="Arial" charset="0"/>
              <a:buNone/>
            </a:pPr>
            <a:r>
              <a:rPr lang="en-US" altLang="en-US" dirty="0"/>
              <a:t>The life insurance carriers of National Life Group do not offer or solicit for securities. Securities and advice regarding securities can be offered solely by representatives registered to offer such products or services through a broker/dealer or registered investment adviser. Annuities have surrender charges that are assessed during the early years of the contract if the contract owner surrenders the annuity. In addition, withdrawals prior to age 59 ½ may be subject to a 10% Federal Tax Penalty. Indexed annuities do not directly participate in any stock or equity investments.</a:t>
            </a:r>
            <a:endParaRPr lang="en-US" sz="2000" dirty="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a:t>
            </a:fld>
            <a:endParaRPr lang="en-US" dirty="0">
              <a:latin typeface="Aptos Light" panose="020B0004020202020204" pitchFamily="34" charset="0"/>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DA077FE5-8BEC-202A-777E-A653B2410E23}"/>
              </a:ext>
            </a:extLst>
          </p:cNvPr>
          <p:cNvSpPr>
            <a:spLocks noChangeAspect="1"/>
          </p:cNvSpPr>
          <p:nvPr/>
        </p:nvSpPr>
        <p:spPr>
          <a:xfrm>
            <a:off x="2826007" y="1654406"/>
            <a:ext cx="1554480" cy="1554480"/>
          </a:xfrm>
          <a:prstGeom prst="snip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3" name="Text Placeholder 2">
            <a:extLst>
              <a:ext uri="{FF2B5EF4-FFF2-40B4-BE49-F238E27FC236}">
                <a16:creationId xmlns:a16="http://schemas.microsoft.com/office/drawing/2014/main" id="{09554982-E70A-E6A2-E87C-0CC918876851}"/>
              </a:ext>
            </a:extLst>
          </p:cNvPr>
          <p:cNvSpPr>
            <a:spLocks noGrp="1"/>
          </p:cNvSpPr>
          <p:nvPr>
            <p:ph type="body" sz="quarter" idx="22"/>
          </p:nvPr>
        </p:nvSpPr>
        <p:spPr>
          <a:xfrm>
            <a:off x="1811768" y="3210029"/>
            <a:ext cx="3765837" cy="2643274"/>
          </a:xfrm>
        </p:spPr>
        <p:txBody>
          <a:bodyPr tIns="457200"/>
          <a:lstStyle/>
          <a:p>
            <a:pPr marL="0" indent="0" algn="ctr">
              <a:buNone/>
            </a:pPr>
            <a:r>
              <a:rPr lang="en-US" sz="2400" b="1" dirty="0"/>
              <a:t>Accumulation Phase</a:t>
            </a:r>
          </a:p>
          <a:p>
            <a:r>
              <a:rPr lang="en-US" sz="2000" dirty="0"/>
              <a:t>Pay premiums into the policy </a:t>
            </a:r>
            <a:br>
              <a:rPr lang="en-US" sz="2000" dirty="0"/>
            </a:br>
            <a:r>
              <a:rPr lang="en-US" sz="2000" dirty="0"/>
              <a:t>by either single sum or periodic payments</a:t>
            </a: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p:txBody>
          <a:bodyPr/>
          <a:lstStyle/>
          <a:p>
            <a:r>
              <a:rPr lang="en-US" dirty="0"/>
              <a:t>Annuity Contracts | </a:t>
            </a:r>
            <a:r>
              <a:rPr lang="en-US" b="1" dirty="0"/>
              <a:t>Two Phases</a:t>
            </a:r>
          </a:p>
        </p:txBody>
      </p:sp>
      <p:sp>
        <p:nvSpPr>
          <p:cNvPr id="15" name="Text Placeholder 14">
            <a:extLst>
              <a:ext uri="{FF2B5EF4-FFF2-40B4-BE49-F238E27FC236}">
                <a16:creationId xmlns:a16="http://schemas.microsoft.com/office/drawing/2014/main" id="{A7CF7A55-2957-E7C2-E75B-DCAEFB45F4E8}"/>
              </a:ext>
            </a:extLst>
          </p:cNvPr>
          <p:cNvSpPr>
            <a:spLocks noGrp="1"/>
          </p:cNvSpPr>
          <p:nvPr>
            <p:ph type="body" sz="quarter" idx="28"/>
          </p:nvPr>
        </p:nvSpPr>
        <p:spPr>
          <a:xfrm>
            <a:off x="6614395" y="3208886"/>
            <a:ext cx="3765837" cy="2643274"/>
          </a:xfrm>
        </p:spPr>
        <p:txBody>
          <a:bodyPr tIns="457200"/>
          <a:lstStyle/>
          <a:p>
            <a:pPr marL="0" indent="0" algn="ctr">
              <a:buNone/>
            </a:pPr>
            <a:r>
              <a:rPr lang="en-US" sz="2400" b="1" dirty="0"/>
              <a:t>Distribution Phase</a:t>
            </a:r>
          </a:p>
          <a:p>
            <a:r>
              <a:rPr lang="en-US" sz="2000" dirty="0"/>
              <a:t>Lump sum, systematic withdrawals, or guaranteed income payments </a:t>
            </a:r>
            <a:br>
              <a:rPr lang="en-US" sz="2000" dirty="0"/>
            </a:br>
            <a:r>
              <a:rPr lang="en-US" sz="2000" dirty="0"/>
              <a:t>for a period of time or for life</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79D4517-312F-627D-76EF-420F2AE581BA}"/>
              </a:ext>
            </a:extLst>
          </p:cNvPr>
          <p:cNvSpPr>
            <a:spLocks noChangeAspect="1"/>
          </p:cNvSpPr>
          <p:nvPr/>
        </p:nvSpPr>
        <p:spPr>
          <a:xfrm>
            <a:off x="7639677" y="1632429"/>
            <a:ext cx="1554480" cy="1554480"/>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31" name="Graphic 30">
            <a:extLst>
              <a:ext uri="{FF2B5EF4-FFF2-40B4-BE49-F238E27FC236}">
                <a16:creationId xmlns:a16="http://schemas.microsoft.com/office/drawing/2014/main" id="{F41E61B5-18CF-83F2-799A-EB2173474C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717560" y="1523982"/>
            <a:ext cx="1771373" cy="1771373"/>
          </a:xfrm>
          <a:prstGeom prst="rect">
            <a:avLst/>
          </a:prstGeom>
        </p:spPr>
      </p:pic>
      <p:sp>
        <p:nvSpPr>
          <p:cNvPr id="32" name="Arrow: Right 31">
            <a:extLst>
              <a:ext uri="{FF2B5EF4-FFF2-40B4-BE49-F238E27FC236}">
                <a16:creationId xmlns:a16="http://schemas.microsoft.com/office/drawing/2014/main" id="{CD852746-AE00-FB90-FC5E-0B3099A5E104}"/>
              </a:ext>
            </a:extLst>
          </p:cNvPr>
          <p:cNvSpPr/>
          <p:nvPr/>
        </p:nvSpPr>
        <p:spPr>
          <a:xfrm>
            <a:off x="4940677" y="1936408"/>
            <a:ext cx="2247256" cy="995276"/>
          </a:xfrm>
          <a:prstGeom prst="rightArrow">
            <a:avLst/>
          </a:prstGeom>
          <a:solidFill>
            <a:schemeClr val="bg1"/>
          </a:solidFill>
          <a:ln w="158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a:extLst>
              <a:ext uri="{FF2B5EF4-FFF2-40B4-BE49-F238E27FC236}">
                <a16:creationId xmlns:a16="http://schemas.microsoft.com/office/drawing/2014/main" id="{267C5E48-10A6-5673-AF3D-6934E41928D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39677" y="1708629"/>
            <a:ext cx="1554481" cy="1554481"/>
          </a:xfrm>
          <a:prstGeom prst="rect">
            <a:avLst/>
          </a:prstGeom>
        </p:spPr>
      </p:pic>
      <p:sp>
        <p:nvSpPr>
          <p:cNvPr id="34" name="Slide Number Placeholder 3">
            <a:extLst>
              <a:ext uri="{FF2B5EF4-FFF2-40B4-BE49-F238E27FC236}">
                <a16:creationId xmlns:a16="http://schemas.microsoft.com/office/drawing/2014/main" id="{4AF1330C-F465-F41B-0D09-3C731ED3D6AB}"/>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20</a:t>
            </a:fld>
            <a:endParaRPr lang="en-US" dirty="0">
              <a:latin typeface="Aptos Light" panose="020B0004020202020204" pitchFamily="34" charset="0"/>
            </a:endParaRPr>
          </a:p>
        </p:txBody>
      </p:sp>
    </p:spTree>
    <p:extLst>
      <p:ext uri="{BB962C8B-B14F-4D97-AF65-F5344CB8AC3E}">
        <p14:creationId xmlns:p14="http://schemas.microsoft.com/office/powerpoint/2010/main" val="377875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42A56-0541-E790-ABBA-D9D071E70D4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727C87C-C76D-B576-2A12-8A0F2FA1DAC9}"/>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3" name="Text Placeholder 1">
            <a:extLst>
              <a:ext uri="{FF2B5EF4-FFF2-40B4-BE49-F238E27FC236}">
                <a16:creationId xmlns:a16="http://schemas.microsoft.com/office/drawing/2014/main" id="{B922A3B6-6CBD-5272-396A-79FC94C5400E}"/>
              </a:ext>
            </a:extLst>
          </p:cNvPr>
          <p:cNvSpPr txBox="1">
            <a:spLocks/>
          </p:cNvSpPr>
          <p:nvPr/>
        </p:nvSpPr>
        <p:spPr>
          <a:xfrm>
            <a:off x="4632664" y="2798154"/>
            <a:ext cx="5279691" cy="1261692"/>
          </a:xfrm>
          <a:prstGeom prst="rect">
            <a:avLst/>
          </a:prstGeom>
        </p:spPr>
        <p:txBody>
          <a:bodyPr vert="horz" lIns="0" tIns="0" rIns="0" bIns="0" rtlCol="0">
            <a:sp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b="1" dirty="0"/>
              <a:t>Introducing …</a:t>
            </a:r>
          </a:p>
          <a:p>
            <a:pPr marL="0" indent="0">
              <a:buFont typeface="Arial" panose="020B0604020202020204" pitchFamily="34" charset="0"/>
              <a:buNone/>
            </a:pPr>
            <a:r>
              <a:rPr lang="en-US" sz="4400" b="1" dirty="0"/>
              <a:t>Fixed Annuities</a:t>
            </a:r>
            <a:endParaRPr lang="en-US" sz="4400" dirty="0"/>
          </a:p>
        </p:txBody>
      </p:sp>
    </p:spTree>
    <p:extLst>
      <p:ext uri="{BB962C8B-B14F-4D97-AF65-F5344CB8AC3E}">
        <p14:creationId xmlns:p14="http://schemas.microsoft.com/office/powerpoint/2010/main" val="227920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6EE40-F3CB-4968-94A9-FEC1C83EA3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5FE687-5F4E-1A01-AA58-D23C1B54C9B5}"/>
              </a:ext>
            </a:extLst>
          </p:cNvPr>
          <p:cNvSpPr>
            <a:spLocks noGrp="1"/>
          </p:cNvSpPr>
          <p:nvPr>
            <p:ph type="title"/>
          </p:nvPr>
        </p:nvSpPr>
        <p:spPr/>
        <p:txBody>
          <a:bodyPr/>
          <a:lstStyle/>
          <a:p>
            <a:r>
              <a:rPr lang="en-US" dirty="0"/>
              <a:t>What is a </a:t>
            </a:r>
            <a:r>
              <a:rPr lang="en-US" b="1" dirty="0"/>
              <a:t>Fixed Annuity</a:t>
            </a:r>
            <a:r>
              <a:rPr lang="en-US" dirty="0"/>
              <a:t>?</a:t>
            </a:r>
          </a:p>
        </p:txBody>
      </p:sp>
      <p:sp>
        <p:nvSpPr>
          <p:cNvPr id="7" name="Slide Number Placeholder 3">
            <a:extLst>
              <a:ext uri="{FF2B5EF4-FFF2-40B4-BE49-F238E27FC236}">
                <a16:creationId xmlns:a16="http://schemas.microsoft.com/office/drawing/2014/main" id="{074AA23E-76EC-0B66-87BD-1181D1325CF6}"/>
              </a:ext>
            </a:extLst>
          </p:cNvPr>
          <p:cNvSpPr txBox="1">
            <a:spLocks/>
          </p:cNvSpPr>
          <p:nvPr/>
        </p:nvSpPr>
        <p:spPr>
          <a:xfrm>
            <a:off x="8631294"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sp>
        <p:nvSpPr>
          <p:cNvPr id="5" name="Rectangle 4">
            <a:extLst>
              <a:ext uri="{FF2B5EF4-FFF2-40B4-BE49-F238E27FC236}">
                <a16:creationId xmlns:a16="http://schemas.microsoft.com/office/drawing/2014/main" id="{461F4A81-99CB-E81A-5492-CB265B6DF552}"/>
              </a:ext>
            </a:extLst>
          </p:cNvPr>
          <p:cNvSpPr/>
          <p:nvPr/>
        </p:nvSpPr>
        <p:spPr>
          <a:xfrm>
            <a:off x="6396230" y="2806346"/>
            <a:ext cx="4231588" cy="2400508"/>
          </a:xfrm>
          <a:prstGeom prst="rect">
            <a:avLst/>
          </a:prstGeom>
          <a:solidFill>
            <a:srgbClr val="3D9B3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Guaranteed Income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Stream for Life</a:t>
            </a:r>
          </a:p>
        </p:txBody>
      </p:sp>
      <p:sp>
        <p:nvSpPr>
          <p:cNvPr id="6" name="Text Placeholder 3">
            <a:extLst>
              <a:ext uri="{FF2B5EF4-FFF2-40B4-BE49-F238E27FC236}">
                <a16:creationId xmlns:a16="http://schemas.microsoft.com/office/drawing/2014/main" id="{1A1CEFFE-D7F1-FF46-D7C2-3867115E8E1B}"/>
              </a:ext>
            </a:extLst>
          </p:cNvPr>
          <p:cNvSpPr>
            <a:spLocks noGrp="1"/>
          </p:cNvSpPr>
          <p:nvPr>
            <p:ph type="body" sz="quarter" idx="11"/>
          </p:nvPr>
        </p:nvSpPr>
        <p:spPr>
          <a:xfrm>
            <a:off x="457200" y="1321953"/>
            <a:ext cx="11274552" cy="830997"/>
          </a:xfrm>
        </p:spPr>
        <p:txBody>
          <a:bodyPr>
            <a:noAutofit/>
          </a:bodyPr>
          <a:lstStyle/>
          <a:p>
            <a:pPr>
              <a:lnSpc>
                <a:spcPct val="110000"/>
              </a:lnSpc>
            </a:pPr>
            <a:r>
              <a:rPr lang="en-US" sz="2400" dirty="0"/>
              <a:t>An </a:t>
            </a:r>
            <a:r>
              <a:rPr lang="en-US" sz="2400" b="1" dirty="0"/>
              <a:t>interest-bearing</a:t>
            </a:r>
            <a:r>
              <a:rPr lang="en-US" sz="2400" dirty="0"/>
              <a:t> </a:t>
            </a:r>
            <a:r>
              <a:rPr lang="en-US" sz="2400" b="1" dirty="0"/>
              <a:t>contract</a:t>
            </a:r>
            <a:r>
              <a:rPr lang="en-US" sz="2400" dirty="0"/>
              <a:t> with an insurance company designed to pay you a steady </a:t>
            </a:r>
            <a:r>
              <a:rPr lang="en-US" sz="2400" b="1" dirty="0"/>
              <a:t>income stream </a:t>
            </a:r>
            <a:r>
              <a:rPr lang="en-US" sz="2400" dirty="0"/>
              <a:t>during retirement.</a:t>
            </a:r>
          </a:p>
        </p:txBody>
      </p:sp>
      <p:sp>
        <p:nvSpPr>
          <p:cNvPr id="8" name="Rectangle 7">
            <a:extLst>
              <a:ext uri="{FF2B5EF4-FFF2-40B4-BE49-F238E27FC236}">
                <a16:creationId xmlns:a16="http://schemas.microsoft.com/office/drawing/2014/main" id="{A5A969B9-9B71-67A6-3916-BD0E21E80B15}"/>
              </a:ext>
            </a:extLst>
          </p:cNvPr>
          <p:cNvSpPr/>
          <p:nvPr/>
        </p:nvSpPr>
        <p:spPr>
          <a:xfrm>
            <a:off x="1564182" y="2806346"/>
            <a:ext cx="4231589" cy="2400508"/>
          </a:xfrm>
          <a:prstGeom prst="rect">
            <a:avLst/>
          </a:prstGeom>
          <a:solidFill>
            <a:srgbClr val="006B8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Aptos" panose="020B0004020202020204" pitchFamily="34" charset="0"/>
              </a:rPr>
              <a:t>Principal Protection</a:t>
            </a:r>
          </a:p>
        </p:txBody>
      </p:sp>
    </p:spTree>
    <p:extLst>
      <p:ext uri="{BB962C8B-B14F-4D97-AF65-F5344CB8AC3E}">
        <p14:creationId xmlns:p14="http://schemas.microsoft.com/office/powerpoint/2010/main" val="4075862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62CA7-158F-D0B9-3C37-B0586533BC3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2DEBBB2-9319-AC96-5248-A4F6114DE0CB}"/>
              </a:ext>
            </a:extLst>
          </p:cNvPr>
          <p:cNvSpPr>
            <a:spLocks noGrp="1"/>
          </p:cNvSpPr>
          <p:nvPr>
            <p:ph type="body" sz="quarter" idx="22"/>
          </p:nvPr>
        </p:nvSpPr>
        <p:spPr>
          <a:xfrm>
            <a:off x="1687807" y="2883120"/>
            <a:ext cx="2814700" cy="2077500"/>
          </a:xfrm>
        </p:spPr>
        <p:txBody>
          <a:bodyPr lIns="182880" tIns="457200" rIns="182880"/>
          <a:lstStyle/>
          <a:p>
            <a:pPr marL="0" indent="0" algn="ctr">
              <a:buNone/>
            </a:pPr>
            <a:r>
              <a:rPr kumimoji="0" lang="en-US" sz="2000" b="1" i="0" u="none" strike="noStrike" kern="1200" cap="none" spc="0" normalizeH="0" baseline="0" noProof="0" dirty="0">
                <a:ln>
                  <a:noFill/>
                </a:ln>
                <a:effectLst/>
                <a:uLnTx/>
                <a:uFillTx/>
                <a:latin typeface="Aptos" panose="020B0004020202020204" pitchFamily="34" charset="0"/>
                <a:cs typeface="Arial" pitchFamily="34" charset="0"/>
              </a:rPr>
              <a:t>Single Premium Immediate Annuity</a:t>
            </a:r>
          </a:p>
          <a:p>
            <a:pPr marL="0" indent="0" algn="ctr">
              <a:buNone/>
            </a:pPr>
            <a:r>
              <a:rPr lang="en-US" sz="2200" b="1" dirty="0">
                <a:latin typeface="Aptos" panose="020B0004020202020204" pitchFamily="34" charset="0"/>
                <a:cs typeface="Arial" pitchFamily="34" charset="0"/>
              </a:rPr>
              <a:t>“SPIA”</a:t>
            </a:r>
            <a:endParaRPr kumimoji="0" lang="en-US" sz="2200" b="1" i="0" u="none" strike="noStrike" kern="1200" cap="none" spc="0" normalizeH="0" baseline="0" noProof="0" dirty="0">
              <a:ln>
                <a:noFill/>
              </a:ln>
              <a:effectLst/>
              <a:uLnTx/>
              <a:uFillTx/>
              <a:latin typeface="Aptos" panose="020B0004020202020204" pitchFamily="34" charset="0"/>
              <a:cs typeface="Arial" pitchFamily="34" charset="0"/>
            </a:endParaRPr>
          </a:p>
        </p:txBody>
      </p:sp>
      <p:sp>
        <p:nvSpPr>
          <p:cNvPr id="4" name="Title 3">
            <a:extLst>
              <a:ext uri="{FF2B5EF4-FFF2-40B4-BE49-F238E27FC236}">
                <a16:creationId xmlns:a16="http://schemas.microsoft.com/office/drawing/2014/main" id="{A8271774-D822-FD81-916F-8D0CA71557DE}"/>
              </a:ext>
            </a:extLst>
          </p:cNvPr>
          <p:cNvSpPr>
            <a:spLocks noGrp="1"/>
          </p:cNvSpPr>
          <p:nvPr>
            <p:ph type="title"/>
          </p:nvPr>
        </p:nvSpPr>
        <p:spPr/>
        <p:txBody>
          <a:bodyPr/>
          <a:lstStyle/>
          <a:p>
            <a:r>
              <a:rPr lang="en-US" b="1" dirty="0"/>
              <a:t>Types </a:t>
            </a:r>
            <a:r>
              <a:rPr lang="en-US" dirty="0"/>
              <a:t>of Fixed Annuities</a:t>
            </a:r>
          </a:p>
        </p:txBody>
      </p:sp>
      <p:sp>
        <p:nvSpPr>
          <p:cNvPr id="2" name="Text Placeholder 1">
            <a:extLst>
              <a:ext uri="{FF2B5EF4-FFF2-40B4-BE49-F238E27FC236}">
                <a16:creationId xmlns:a16="http://schemas.microsoft.com/office/drawing/2014/main" id="{A476B04F-79DF-DCFB-7E03-4336D34E53EE}"/>
              </a:ext>
            </a:extLst>
          </p:cNvPr>
          <p:cNvSpPr>
            <a:spLocks noGrp="1"/>
          </p:cNvSpPr>
          <p:nvPr>
            <p:ph type="body" sz="quarter" idx="26"/>
          </p:nvPr>
        </p:nvSpPr>
        <p:spPr>
          <a:xfrm>
            <a:off x="7832987" y="2883120"/>
            <a:ext cx="2813406" cy="2077500"/>
          </a:xfrm>
        </p:spPr>
        <p:txBody>
          <a:bodyPr lIns="182880" tIns="457200" rIns="182880"/>
          <a:lstStyle/>
          <a:p>
            <a:pPr marL="0" indent="0" algn="ctr">
              <a:buNone/>
            </a:pPr>
            <a:r>
              <a:rPr lang="en-US" sz="2000" b="1" dirty="0"/>
              <a:t>Fixed Indexed Annuity</a:t>
            </a:r>
          </a:p>
          <a:p>
            <a:pPr marL="0" indent="0" algn="ctr">
              <a:buNone/>
            </a:pPr>
            <a:r>
              <a:rPr lang="en-US" sz="2200" b="1" dirty="0"/>
              <a:t>“FIA”</a:t>
            </a:r>
          </a:p>
        </p:txBody>
      </p:sp>
      <p:sp>
        <p:nvSpPr>
          <p:cNvPr id="15" name="Text Placeholder 14">
            <a:extLst>
              <a:ext uri="{FF2B5EF4-FFF2-40B4-BE49-F238E27FC236}">
                <a16:creationId xmlns:a16="http://schemas.microsoft.com/office/drawing/2014/main" id="{515AE062-AA7B-6808-1CA1-30AD033ACBF1}"/>
              </a:ext>
            </a:extLst>
          </p:cNvPr>
          <p:cNvSpPr>
            <a:spLocks noGrp="1"/>
          </p:cNvSpPr>
          <p:nvPr>
            <p:ph type="body" sz="quarter" idx="28"/>
          </p:nvPr>
        </p:nvSpPr>
        <p:spPr>
          <a:xfrm>
            <a:off x="4761044" y="2883120"/>
            <a:ext cx="2813406" cy="2077500"/>
          </a:xfrm>
        </p:spPr>
        <p:txBody>
          <a:bodyPr lIns="182880" tIns="457200" rIns="182880"/>
          <a:lstStyle/>
          <a:p>
            <a:pPr marL="0" indent="0" algn="ctr">
              <a:buNone/>
            </a:pPr>
            <a:r>
              <a:rPr lang="en-US" sz="2000" b="1" dirty="0"/>
              <a:t>Multi-Year Guaranteed Annuity</a:t>
            </a:r>
          </a:p>
          <a:p>
            <a:pPr marL="0" indent="0" algn="ctr">
              <a:buNone/>
            </a:pPr>
            <a:r>
              <a:rPr lang="en-US" sz="2200" b="1" dirty="0"/>
              <a:t>“MYGA”</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74FB5642-FE02-9D44-0294-99C35119AD5B}"/>
              </a:ext>
            </a:extLst>
          </p:cNvPr>
          <p:cNvSpPr/>
          <p:nvPr/>
        </p:nvSpPr>
        <p:spPr>
          <a:xfrm>
            <a:off x="2477392" y="1647591"/>
            <a:ext cx="1235529" cy="1235529"/>
          </a:xfrm>
          <a:prstGeom prst="snip2DiagRect">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7482D1CF-F907-A8D4-2D16-40ABEB2AAD10}"/>
              </a:ext>
            </a:extLst>
          </p:cNvPr>
          <p:cNvSpPr/>
          <p:nvPr/>
        </p:nvSpPr>
        <p:spPr>
          <a:xfrm>
            <a:off x="8621925" y="1647589"/>
            <a:ext cx="1235529" cy="1235529"/>
          </a:xfrm>
          <a:prstGeom prst="snip2Diag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5BA3581-3E4E-BBAA-4745-946DAC88650E}"/>
              </a:ext>
            </a:extLst>
          </p:cNvPr>
          <p:cNvSpPr/>
          <p:nvPr/>
        </p:nvSpPr>
        <p:spPr>
          <a:xfrm>
            <a:off x="5549982" y="1647590"/>
            <a:ext cx="1235529" cy="1235529"/>
          </a:xfrm>
          <a:prstGeom prst="snip2DiagRect">
            <a:avLst/>
          </a:prstGeom>
          <a:solidFill>
            <a:srgbClr val="6A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30" name="Graphic 29">
            <a:extLst>
              <a:ext uri="{FF2B5EF4-FFF2-40B4-BE49-F238E27FC236}">
                <a16:creationId xmlns:a16="http://schemas.microsoft.com/office/drawing/2014/main" id="{1FC24F84-F5E2-8DF6-BFDA-326F24F572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1118" y="1764070"/>
            <a:ext cx="1188724" cy="1188724"/>
          </a:xfrm>
          <a:prstGeom prst="rect">
            <a:avLst/>
          </a:prstGeom>
        </p:spPr>
      </p:pic>
      <p:pic>
        <p:nvPicPr>
          <p:cNvPr id="32" name="Graphic 31" descr="Safe outline">
            <a:extLst>
              <a:ext uri="{FF2B5EF4-FFF2-40B4-BE49-F238E27FC236}">
                <a16:creationId xmlns:a16="http://schemas.microsoft.com/office/drawing/2014/main" id="{549B7015-3623-2D72-A21A-5E3795976C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0223" y="1808153"/>
            <a:ext cx="914400" cy="914400"/>
          </a:xfrm>
          <a:prstGeom prst="rect">
            <a:avLst/>
          </a:prstGeom>
        </p:spPr>
      </p:pic>
      <p:pic>
        <p:nvPicPr>
          <p:cNvPr id="33" name="Graphic 32" descr="Hero Male outline">
            <a:extLst>
              <a:ext uri="{FF2B5EF4-FFF2-40B4-BE49-F238E27FC236}">
                <a16:creationId xmlns:a16="http://schemas.microsoft.com/office/drawing/2014/main" id="{99ACD008-23A3-909F-FC1E-D12B703A44F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05210" y="1764070"/>
            <a:ext cx="1068957" cy="1068957"/>
          </a:xfrm>
          <a:prstGeom prst="rect">
            <a:avLst/>
          </a:prstGeom>
        </p:spPr>
      </p:pic>
      <p:sp>
        <p:nvSpPr>
          <p:cNvPr id="36" name="Slide Number Placeholder 3">
            <a:extLst>
              <a:ext uri="{FF2B5EF4-FFF2-40B4-BE49-F238E27FC236}">
                <a16:creationId xmlns:a16="http://schemas.microsoft.com/office/drawing/2014/main" id="{0D84AD52-B603-C623-F454-27012F454B4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51091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554982-E70A-E6A2-E87C-0CC918876851}"/>
              </a:ext>
            </a:extLst>
          </p:cNvPr>
          <p:cNvSpPr>
            <a:spLocks noGrp="1"/>
          </p:cNvSpPr>
          <p:nvPr>
            <p:ph type="body" sz="quarter" idx="22"/>
          </p:nvPr>
        </p:nvSpPr>
        <p:spPr>
          <a:xfrm>
            <a:off x="1687807" y="2654520"/>
            <a:ext cx="2814700" cy="3371376"/>
          </a:xfrm>
        </p:spPr>
        <p:txBody>
          <a:bodyPr lIns="182880" tIns="457200" rIns="182880"/>
          <a:lstStyle/>
          <a:p>
            <a:pPr marL="0" indent="0" algn="ctr">
              <a:buNone/>
            </a:pPr>
            <a:r>
              <a:rPr kumimoji="0" lang="en-US" sz="2000" b="1" i="0" u="none" strike="noStrike" kern="1200" cap="none" spc="0" normalizeH="0" baseline="0" noProof="0" dirty="0">
                <a:ln>
                  <a:noFill/>
                </a:ln>
                <a:effectLst/>
                <a:uLnTx/>
                <a:uFillTx/>
                <a:cs typeface="Arial" pitchFamily="34" charset="0"/>
              </a:rPr>
              <a:t>Single Premium Immediate Annuity</a:t>
            </a:r>
          </a:p>
          <a:p>
            <a:pPr marL="0" indent="0">
              <a:buNone/>
            </a:pPr>
            <a:r>
              <a:rPr lang="en-US" dirty="0">
                <a:cs typeface="Arial" pitchFamily="34" charset="0"/>
              </a:rPr>
              <a:t>“</a:t>
            </a:r>
            <a:r>
              <a:rPr kumimoji="0" lang="en-US" sz="1800" b="0" i="0" u="none" strike="noStrike" kern="1200" cap="none" spc="0" normalizeH="0" baseline="0" noProof="0" dirty="0">
                <a:ln>
                  <a:noFill/>
                </a:ln>
                <a:effectLst/>
                <a:uLnTx/>
                <a:uFillTx/>
                <a:cs typeface="Arial" pitchFamily="34" charset="0"/>
              </a:rPr>
              <a:t>I have a lump sum from</a:t>
            </a:r>
            <a:r>
              <a:rPr lang="en-US" sz="1800" dirty="0"/>
              <a:t> my retirement savings, and I want to begin receiving reliable income now.</a:t>
            </a:r>
            <a:r>
              <a:rPr kumimoji="0" lang="en-US" sz="1800" b="0" i="0" u="none" strike="noStrike" kern="1200" cap="none" spc="0" normalizeH="0" baseline="0" noProof="0" dirty="0">
                <a:ln>
                  <a:noFill/>
                </a:ln>
                <a:effectLst/>
                <a:uLnTx/>
                <a:uFillTx/>
                <a:cs typeface="Arial" pitchFamily="34" charset="0"/>
              </a:rPr>
              <a:t>"</a:t>
            </a:r>
            <a:endParaRPr lang="en-US" dirty="0"/>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p:txBody>
          <a:bodyPr/>
          <a:lstStyle/>
          <a:p>
            <a:r>
              <a:rPr lang="en-US" dirty="0"/>
              <a:t>Types</a:t>
            </a:r>
            <a:r>
              <a:rPr lang="en-US" b="1" dirty="0"/>
              <a:t> </a:t>
            </a:r>
            <a:r>
              <a:rPr lang="en-US" dirty="0"/>
              <a:t>of Fixed Annuities | </a:t>
            </a:r>
            <a:r>
              <a:rPr lang="en-US" b="1" dirty="0"/>
              <a:t>SPIA</a:t>
            </a:r>
          </a:p>
        </p:txBody>
      </p:sp>
      <p:sp>
        <p:nvSpPr>
          <p:cNvPr id="2" name="Text Placeholder 1">
            <a:extLst>
              <a:ext uri="{FF2B5EF4-FFF2-40B4-BE49-F238E27FC236}">
                <a16:creationId xmlns:a16="http://schemas.microsoft.com/office/drawing/2014/main" id="{829D6468-A20D-9871-6747-61AE22DCE6B1}"/>
              </a:ext>
            </a:extLst>
          </p:cNvPr>
          <p:cNvSpPr>
            <a:spLocks noGrp="1"/>
          </p:cNvSpPr>
          <p:nvPr>
            <p:ph type="body" sz="quarter" idx="26"/>
          </p:nvPr>
        </p:nvSpPr>
        <p:spPr>
          <a:xfrm>
            <a:off x="7832987" y="2654520"/>
            <a:ext cx="2813406" cy="3371376"/>
          </a:xfrm>
        </p:spPr>
        <p:txBody>
          <a:bodyPr lIns="182880" tIns="457200" rIns="182880"/>
          <a:lstStyle/>
          <a:p>
            <a:pPr marL="0" indent="0" algn="ctr">
              <a:buNone/>
            </a:pPr>
            <a:r>
              <a:rPr lang="en-US" sz="2000" b="1" dirty="0">
                <a:solidFill>
                  <a:schemeClr val="tx2">
                    <a:lumMod val="60000"/>
                    <a:lumOff val="40000"/>
                  </a:schemeClr>
                </a:solidFill>
              </a:rPr>
              <a:t>Fixed Indexed Annuity</a:t>
            </a:r>
          </a:p>
        </p:txBody>
      </p:sp>
      <p:sp>
        <p:nvSpPr>
          <p:cNvPr id="15" name="Text Placeholder 14">
            <a:extLst>
              <a:ext uri="{FF2B5EF4-FFF2-40B4-BE49-F238E27FC236}">
                <a16:creationId xmlns:a16="http://schemas.microsoft.com/office/drawing/2014/main" id="{A7CF7A55-2957-E7C2-E75B-DCAEFB45F4E8}"/>
              </a:ext>
            </a:extLst>
          </p:cNvPr>
          <p:cNvSpPr>
            <a:spLocks noGrp="1"/>
          </p:cNvSpPr>
          <p:nvPr>
            <p:ph type="body" sz="quarter" idx="28"/>
          </p:nvPr>
        </p:nvSpPr>
        <p:spPr>
          <a:xfrm>
            <a:off x="4761044" y="2654520"/>
            <a:ext cx="2813406" cy="3371376"/>
          </a:xfrm>
        </p:spPr>
        <p:txBody>
          <a:bodyPr lIns="182880" tIns="457200" rIns="182880"/>
          <a:lstStyle/>
          <a:p>
            <a:pPr marL="0" indent="0" algn="ctr">
              <a:buNone/>
            </a:pPr>
            <a:r>
              <a:rPr lang="en-US" sz="2000" b="1" dirty="0">
                <a:solidFill>
                  <a:schemeClr val="tx2">
                    <a:lumMod val="60000"/>
                    <a:lumOff val="40000"/>
                  </a:schemeClr>
                </a:solidFill>
              </a:rPr>
              <a:t>Multi-Year Guaranteed Annuity</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79D4517-312F-627D-76EF-420F2AE581BA}"/>
              </a:ext>
            </a:extLst>
          </p:cNvPr>
          <p:cNvSpPr/>
          <p:nvPr/>
        </p:nvSpPr>
        <p:spPr>
          <a:xfrm>
            <a:off x="2477392" y="1418991"/>
            <a:ext cx="1235529" cy="1235529"/>
          </a:xfrm>
          <a:prstGeom prst="snip2DiagRect">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DA077FE5-8BEC-202A-777E-A653B2410E23}"/>
              </a:ext>
            </a:extLst>
          </p:cNvPr>
          <p:cNvSpPr/>
          <p:nvPr/>
        </p:nvSpPr>
        <p:spPr>
          <a:xfrm>
            <a:off x="8621925" y="1418989"/>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15DAD2C0-FCF6-25B5-5CEC-16A0E751C2A5}"/>
              </a:ext>
            </a:extLst>
          </p:cNvPr>
          <p:cNvSpPr/>
          <p:nvPr/>
        </p:nvSpPr>
        <p:spPr>
          <a:xfrm>
            <a:off x="5549982" y="1418990"/>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pic>
        <p:nvPicPr>
          <p:cNvPr id="30" name="Graphic 29">
            <a:extLst>
              <a:ext uri="{FF2B5EF4-FFF2-40B4-BE49-F238E27FC236}">
                <a16:creationId xmlns:a16="http://schemas.microsoft.com/office/drawing/2014/main" id="{55AB3305-1415-02D9-D8C8-33A20C2147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1118" y="1535470"/>
            <a:ext cx="1188724" cy="1188724"/>
          </a:xfrm>
          <a:prstGeom prst="rect">
            <a:avLst/>
          </a:prstGeom>
        </p:spPr>
      </p:pic>
      <p:pic>
        <p:nvPicPr>
          <p:cNvPr id="32" name="Graphic 31" descr="Safe outline">
            <a:extLst>
              <a:ext uri="{FF2B5EF4-FFF2-40B4-BE49-F238E27FC236}">
                <a16:creationId xmlns:a16="http://schemas.microsoft.com/office/drawing/2014/main" id="{E29E36ED-30B0-48FB-3E02-F22F6B3E017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0223" y="1579553"/>
            <a:ext cx="914400" cy="914400"/>
          </a:xfrm>
          <a:prstGeom prst="rect">
            <a:avLst/>
          </a:prstGeom>
        </p:spPr>
      </p:pic>
      <p:pic>
        <p:nvPicPr>
          <p:cNvPr id="33" name="Graphic 32" descr="Hero Male outline">
            <a:extLst>
              <a:ext uri="{FF2B5EF4-FFF2-40B4-BE49-F238E27FC236}">
                <a16:creationId xmlns:a16="http://schemas.microsoft.com/office/drawing/2014/main" id="{46C2B01D-B09D-42EE-0604-BB4AC1B0569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05210" y="1535470"/>
            <a:ext cx="1068957" cy="1068957"/>
          </a:xfrm>
          <a:prstGeom prst="rect">
            <a:avLst/>
          </a:prstGeom>
        </p:spPr>
      </p:pic>
      <p:sp>
        <p:nvSpPr>
          <p:cNvPr id="36" name="Slide Number Placeholder 3">
            <a:extLst>
              <a:ext uri="{FF2B5EF4-FFF2-40B4-BE49-F238E27FC236}">
                <a16:creationId xmlns:a16="http://schemas.microsoft.com/office/drawing/2014/main" id="{3796E8D2-288B-A197-9CA2-87001C1145D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686683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79937-31CD-BC73-FC63-7F4743700417}"/>
            </a:ext>
          </a:extLst>
        </p:cNvPr>
        <p:cNvGrpSpPr/>
        <p:nvPr/>
      </p:nvGrpSpPr>
      <p:grpSpPr>
        <a:xfrm>
          <a:off x="0" y="0"/>
          <a:ext cx="0" cy="0"/>
          <a:chOff x="0" y="0"/>
          <a:chExt cx="0" cy="0"/>
        </a:xfrm>
      </p:grpSpPr>
      <p:grpSp>
        <p:nvGrpSpPr>
          <p:cNvPr id="47" name="Group 46">
            <a:extLst>
              <a:ext uri="{FF2B5EF4-FFF2-40B4-BE49-F238E27FC236}">
                <a16:creationId xmlns:a16="http://schemas.microsoft.com/office/drawing/2014/main" id="{A3612844-82A2-539C-B0C3-B80C1F678634}"/>
              </a:ext>
            </a:extLst>
          </p:cNvPr>
          <p:cNvGrpSpPr>
            <a:grpSpLocks noChangeAspect="1"/>
          </p:cNvGrpSpPr>
          <p:nvPr/>
        </p:nvGrpSpPr>
        <p:grpSpPr>
          <a:xfrm>
            <a:off x="8464717" y="3193739"/>
            <a:ext cx="1649139" cy="1325845"/>
            <a:chOff x="7996510" y="5077283"/>
            <a:chExt cx="641672" cy="443155"/>
          </a:xfrm>
        </p:grpSpPr>
        <p:sp>
          <p:nvSpPr>
            <p:cNvPr id="62" name="Freeform: Shape 61">
              <a:extLst>
                <a:ext uri="{FF2B5EF4-FFF2-40B4-BE49-F238E27FC236}">
                  <a16:creationId xmlns:a16="http://schemas.microsoft.com/office/drawing/2014/main" id="{B4AAAD54-4582-34FB-6803-E8011477B157}"/>
                </a:ext>
              </a:extLst>
            </p:cNvPr>
            <p:cNvSpPr/>
            <p:nvPr/>
          </p:nvSpPr>
          <p:spPr>
            <a:xfrm>
              <a:off x="7996510" y="5121266"/>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79 w 376824"/>
                <a:gd name="connsiteY11" fmla="*/ 288859 h 288859"/>
                <a:gd name="connsiteX12" fmla="*/ 55870 w 376824"/>
                <a:gd name="connsiteY12" fmla="*/ 288859 h 288859"/>
                <a:gd name="connsiteX13" fmla="*/ 24488 w 376824"/>
                <a:gd name="connsiteY13" fmla="*/ 232752 h 288859"/>
                <a:gd name="connsiteX14" fmla="*/ 53255 w 376824"/>
                <a:gd name="connsiteY14" fmla="*/ 264372 h 288859"/>
                <a:gd name="connsiteX15" fmla="*/ 56345 w 376824"/>
                <a:gd name="connsiteY15" fmla="*/ 264372 h 288859"/>
                <a:gd name="connsiteX16" fmla="*/ 320717 w 376824"/>
                <a:gd name="connsiteY16" fmla="*/ 264372 h 288859"/>
                <a:gd name="connsiteX17" fmla="*/ 352575 w 376824"/>
                <a:gd name="connsiteY17" fmla="*/ 232514 h 288859"/>
                <a:gd name="connsiteX18" fmla="*/ 352575 w 376824"/>
                <a:gd name="connsiteY18" fmla="*/ 23061 h 288859"/>
                <a:gd name="connsiteX19" fmla="*/ 111264 w 376824"/>
                <a:gd name="connsiteY19" fmla="*/ 24250 h 288859"/>
                <a:gd name="connsiteX20" fmla="*/ 112453 w 376824"/>
                <a:gd name="connsiteY20" fmla="*/ 122201 h 288859"/>
                <a:gd name="connsiteX21" fmla="*/ 59912 w 376824"/>
                <a:gd name="connsiteY21" fmla="*/ 178308 h 288859"/>
                <a:gd name="connsiteX22" fmla="*/ 56345 w 376824"/>
                <a:gd name="connsiteY22" fmla="*/ 178308 h 288859"/>
                <a:gd name="connsiteX23" fmla="*/ 24488 w 376824"/>
                <a:gd name="connsiteY23" fmla="*/ 178308 h 288859"/>
                <a:gd name="connsiteX24" fmla="*/ 24488 w 376824"/>
                <a:gd name="connsiteY24"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3939" y="154296"/>
                    <a:pt x="87965" y="14026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752"/>
                  </a:moveTo>
                  <a:cubicBezTo>
                    <a:pt x="24488" y="249156"/>
                    <a:pt x="36850" y="262945"/>
                    <a:pt x="53255" y="264372"/>
                  </a:cubicBezTo>
                  <a:lnTo>
                    <a:pt x="56345" y="264372"/>
                  </a:lnTo>
                  <a:cubicBezTo>
                    <a:pt x="56345" y="264372"/>
                    <a:pt x="320717" y="264372"/>
                    <a:pt x="320717" y="264372"/>
                  </a:cubicBezTo>
                  <a:cubicBezTo>
                    <a:pt x="338310" y="264372"/>
                    <a:pt x="352575" y="250107"/>
                    <a:pt x="352575" y="232514"/>
                  </a:cubicBezTo>
                  <a:lnTo>
                    <a:pt x="352575" y="23061"/>
                  </a:lnTo>
                  <a:lnTo>
                    <a:pt x="111264" y="24250"/>
                  </a:lnTo>
                  <a:lnTo>
                    <a:pt x="112453" y="122201"/>
                  </a:lnTo>
                  <a:cubicBezTo>
                    <a:pt x="112453" y="152394"/>
                    <a:pt x="89867" y="176406"/>
                    <a:pt x="59912" y="178308"/>
                  </a:cubicBezTo>
                  <a:lnTo>
                    <a:pt x="56345" y="178308"/>
                  </a:lnTo>
                  <a:cubicBezTo>
                    <a:pt x="56345" y="178308"/>
                    <a:pt x="24488" y="178308"/>
                    <a:pt x="24488" y="178308"/>
                  </a:cubicBezTo>
                  <a:lnTo>
                    <a:pt x="24488" y="232276"/>
                  </a:lnTo>
                  <a:close/>
                </a:path>
              </a:pathLst>
            </a:custGeom>
            <a:solidFill>
              <a:schemeClr val="accent1"/>
            </a:solidFill>
            <a:ln w="0"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id="{5D6F60F5-EE35-AE78-E0C6-32988382C8CE}"/>
                </a:ext>
              </a:extLst>
            </p:cNvPr>
            <p:cNvSpPr/>
            <p:nvPr/>
          </p:nvSpPr>
          <p:spPr>
            <a:xfrm>
              <a:off x="7997937" y="5122454"/>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2110 h 286482"/>
                <a:gd name="connsiteX14" fmla="*/ 352575 w 374922"/>
                <a:gd name="connsiteY14" fmla="*/ 22110 h 286482"/>
                <a:gd name="connsiteX15" fmla="*/ 352575 w 374922"/>
                <a:gd name="connsiteY15" fmla="*/ 231563 h 286482"/>
                <a:gd name="connsiteX16" fmla="*/ 319529 w 374922"/>
                <a:gd name="connsiteY16" fmla="*/ 264610 h 286482"/>
                <a:gd name="connsiteX17" fmla="*/ 51828 w 374922"/>
                <a:gd name="connsiteY17" fmla="*/ 264610 h 286482"/>
                <a:gd name="connsiteX18" fmla="*/ 21872 w 374922"/>
                <a:gd name="connsiteY18" fmla="*/ 231563 h 286482"/>
                <a:gd name="connsiteX19" fmla="*/ 21872 w 374922"/>
                <a:gd name="connsiteY19" fmla="*/ 176406 h 286482"/>
                <a:gd name="connsiteX20" fmla="*/ 58485 w 374922"/>
                <a:gd name="connsiteY20" fmla="*/ 176406 h 286482"/>
                <a:gd name="connsiteX21" fmla="*/ 109838 w 374922"/>
                <a:gd name="connsiteY21" fmla="*/ 121250 h 286482"/>
                <a:gd name="connsiteX22" fmla="*/ 109838 w 374922"/>
                <a:gd name="connsiteY22"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39794"/>
                    <a:pt x="73463"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110076" y="22110"/>
                  </a:moveTo>
                  <a:lnTo>
                    <a:pt x="352575" y="22110"/>
                  </a:lnTo>
                  <a:lnTo>
                    <a:pt x="352575" y="231563"/>
                  </a:lnTo>
                  <a:cubicBezTo>
                    <a:pt x="352575" y="249869"/>
                    <a:pt x="337835" y="264610"/>
                    <a:pt x="319529" y="264610"/>
                  </a:cubicBezTo>
                  <a:lnTo>
                    <a:pt x="51828" y="264610"/>
                  </a:lnTo>
                  <a:cubicBezTo>
                    <a:pt x="34948" y="262945"/>
                    <a:pt x="21872" y="248681"/>
                    <a:pt x="21872" y="231563"/>
                  </a:cubicBezTo>
                  <a:lnTo>
                    <a:pt x="21872" y="176406"/>
                  </a:lnTo>
                  <a:lnTo>
                    <a:pt x="58485" y="176406"/>
                  </a:lnTo>
                  <a:cubicBezTo>
                    <a:pt x="87490" y="174504"/>
                    <a:pt x="109838" y="150730"/>
                    <a:pt x="109838" y="121250"/>
                  </a:cubicBezTo>
                  <a:lnTo>
                    <a:pt x="109838" y="22110"/>
                  </a:lnTo>
                  <a:close/>
                </a:path>
              </a:pathLst>
            </a:custGeom>
            <a:solidFill>
              <a:schemeClr val="accent1"/>
            </a:solidFill>
            <a:ln w="0"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3898BBC5-5B3C-CDC9-CC2C-669A11650081}"/>
                </a:ext>
              </a:extLst>
            </p:cNvPr>
            <p:cNvSpPr/>
            <p:nvPr/>
          </p:nvSpPr>
          <p:spPr>
            <a:xfrm>
              <a:off x="8173155" y="5236334"/>
              <a:ext cx="24249" cy="19970"/>
            </a:xfrm>
            <a:custGeom>
              <a:avLst/>
              <a:gdLst>
                <a:gd name="connsiteX0" fmla="*/ 951 w 24249"/>
                <a:gd name="connsiteY0" fmla="*/ 19971 h 19970"/>
                <a:gd name="connsiteX1" fmla="*/ 0 w 24249"/>
                <a:gd name="connsiteY1" fmla="*/ 1189 h 19970"/>
                <a:gd name="connsiteX2" fmla="*/ 23061 w 24249"/>
                <a:gd name="connsiteY2" fmla="*/ 0 h 19970"/>
                <a:gd name="connsiteX3" fmla="*/ 24250 w 24249"/>
                <a:gd name="connsiteY3" fmla="*/ 19971 h 19970"/>
                <a:gd name="connsiteX4" fmla="*/ 951 w 24249"/>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970">
                  <a:moveTo>
                    <a:pt x="951" y="19971"/>
                  </a:moveTo>
                  <a:lnTo>
                    <a:pt x="0" y="1189"/>
                  </a:lnTo>
                  <a:lnTo>
                    <a:pt x="23061" y="0"/>
                  </a:lnTo>
                  <a:lnTo>
                    <a:pt x="24250" y="19971"/>
                  </a:lnTo>
                  <a:lnTo>
                    <a:pt x="951" y="19971"/>
                  </a:lnTo>
                  <a:close/>
                </a:path>
              </a:pathLst>
            </a:custGeom>
            <a:solidFill>
              <a:schemeClr val="accent1"/>
            </a:solidFill>
            <a:ln w="0"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id="{387A98A7-360B-BD57-A504-E50038EE8531}"/>
                </a:ext>
              </a:extLst>
            </p:cNvPr>
            <p:cNvSpPr/>
            <p:nvPr/>
          </p:nvSpPr>
          <p:spPr>
            <a:xfrm>
              <a:off x="8174106" y="523752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66" name="Freeform: Shape 65">
              <a:extLst>
                <a:ext uri="{FF2B5EF4-FFF2-40B4-BE49-F238E27FC236}">
                  <a16:creationId xmlns:a16="http://schemas.microsoft.com/office/drawing/2014/main" id="{BEF995CC-B286-59E3-322D-5E30EB415AAB}"/>
                </a:ext>
              </a:extLst>
            </p:cNvPr>
            <p:cNvSpPr/>
            <p:nvPr/>
          </p:nvSpPr>
          <p:spPr>
            <a:xfrm>
              <a:off x="8173155" y="5341892"/>
              <a:ext cx="24249" cy="19732"/>
            </a:xfrm>
            <a:custGeom>
              <a:avLst/>
              <a:gdLst>
                <a:gd name="connsiteX0" fmla="*/ 951 w 24249"/>
                <a:gd name="connsiteY0" fmla="*/ 19733 h 19732"/>
                <a:gd name="connsiteX1" fmla="*/ 0 w 24249"/>
                <a:gd name="connsiteY1" fmla="*/ 1189 h 19732"/>
                <a:gd name="connsiteX2" fmla="*/ 23061 w 24249"/>
                <a:gd name="connsiteY2" fmla="*/ 0 h 19732"/>
                <a:gd name="connsiteX3" fmla="*/ 24250 w 24249"/>
                <a:gd name="connsiteY3" fmla="*/ 19733 h 19732"/>
                <a:gd name="connsiteX4" fmla="*/ 951 w 24249"/>
                <a:gd name="connsiteY4" fmla="*/ 19733 h 1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732">
                  <a:moveTo>
                    <a:pt x="951" y="19733"/>
                  </a:moveTo>
                  <a:lnTo>
                    <a:pt x="0" y="1189"/>
                  </a:lnTo>
                  <a:lnTo>
                    <a:pt x="23061" y="0"/>
                  </a:lnTo>
                  <a:lnTo>
                    <a:pt x="24250" y="19733"/>
                  </a:lnTo>
                  <a:lnTo>
                    <a:pt x="951" y="19733"/>
                  </a:lnTo>
                  <a:close/>
                </a:path>
              </a:pathLst>
            </a:custGeom>
            <a:solidFill>
              <a:schemeClr val="accent1"/>
            </a:solidFill>
            <a:ln w="0" cap="flat">
              <a:noFill/>
              <a:prstDash val="solid"/>
              <a:miter/>
            </a:ln>
          </p:spPr>
          <p:txBody>
            <a:bodyPr rtlCol="0" anchor="ctr"/>
            <a:lstStyle/>
            <a:p>
              <a:endParaRPr lang="en-US" dirty="0"/>
            </a:p>
          </p:txBody>
        </p:sp>
        <p:sp>
          <p:nvSpPr>
            <p:cNvPr id="67" name="Freeform: Shape 66">
              <a:extLst>
                <a:ext uri="{FF2B5EF4-FFF2-40B4-BE49-F238E27FC236}">
                  <a16:creationId xmlns:a16="http://schemas.microsoft.com/office/drawing/2014/main" id="{23DE7BBE-1EF4-F962-1CF8-AFC6ADF2157B}"/>
                </a:ext>
              </a:extLst>
            </p:cNvPr>
            <p:cNvSpPr/>
            <p:nvPr/>
          </p:nvSpPr>
          <p:spPr>
            <a:xfrm>
              <a:off x="8174106" y="534284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68" name="Freeform: Shape 67">
              <a:extLst>
                <a:ext uri="{FF2B5EF4-FFF2-40B4-BE49-F238E27FC236}">
                  <a16:creationId xmlns:a16="http://schemas.microsoft.com/office/drawing/2014/main" id="{6E1B140F-15B8-240A-AFA7-C0201EFE3AC4}"/>
                </a:ext>
              </a:extLst>
            </p:cNvPr>
            <p:cNvSpPr/>
            <p:nvPr/>
          </p:nvSpPr>
          <p:spPr>
            <a:xfrm>
              <a:off x="8145148" y="5247508"/>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41795" y="78456"/>
                    <a:pt x="49166" y="76078"/>
                    <a:pt x="51781" y="72037"/>
                  </a:cubicBezTo>
                  <a:cubicBezTo>
                    <a:pt x="51781" y="68708"/>
                    <a:pt x="49403" y="65142"/>
                    <a:pt x="37754" y="62765"/>
                  </a:cubicBezTo>
                  <a:cubicBezTo>
                    <a:pt x="21587" y="59912"/>
                    <a:pt x="8749" y="51590"/>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69" name="Freeform: Shape 68">
              <a:extLst>
                <a:ext uri="{FF2B5EF4-FFF2-40B4-BE49-F238E27FC236}">
                  <a16:creationId xmlns:a16="http://schemas.microsoft.com/office/drawing/2014/main" id="{F8C0DBF4-56CA-9D34-527D-F8486142743A}"/>
                </a:ext>
              </a:extLst>
            </p:cNvPr>
            <p:cNvSpPr/>
            <p:nvPr/>
          </p:nvSpPr>
          <p:spPr>
            <a:xfrm>
              <a:off x="8146490" y="5248817"/>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3DED0415-3639-9357-0B2B-A64F365F599B}"/>
                </a:ext>
              </a:extLst>
            </p:cNvPr>
            <p:cNvSpPr/>
            <p:nvPr/>
          </p:nvSpPr>
          <p:spPr>
            <a:xfrm>
              <a:off x="8084714" y="5121503"/>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5 w 288859"/>
                <a:gd name="connsiteY4" fmla="*/ 0 h 90342"/>
                <a:gd name="connsiteX5" fmla="*/ 288859 w 288859"/>
                <a:gd name="connsiteY5" fmla="*/ 12125 h 90342"/>
                <a:gd name="connsiteX6" fmla="*/ 288859 w 288859"/>
                <a:gd name="connsiteY6" fmla="*/ 78218 h 90342"/>
                <a:gd name="connsiteX7" fmla="*/ 276735 w 288859"/>
                <a:gd name="connsiteY7" fmla="*/ 90343 h 90342"/>
                <a:gd name="connsiteX8" fmla="*/ 12125 w 288859"/>
                <a:gd name="connsiteY8" fmla="*/ 90343 h 90342"/>
                <a:gd name="connsiteX9" fmla="*/ 24250 w 288859"/>
                <a:gd name="connsiteY9" fmla="*/ 67044 h 90342"/>
                <a:gd name="connsiteX10" fmla="*/ 265561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5" y="0"/>
                  </a:lnTo>
                  <a:cubicBezTo>
                    <a:pt x="283391" y="0"/>
                    <a:pt x="288859" y="5468"/>
                    <a:pt x="288859" y="12125"/>
                  </a:cubicBezTo>
                  <a:lnTo>
                    <a:pt x="288859" y="78218"/>
                  </a:lnTo>
                  <a:cubicBezTo>
                    <a:pt x="288859" y="84875"/>
                    <a:pt x="283391" y="90343"/>
                    <a:pt x="276735" y="90343"/>
                  </a:cubicBezTo>
                  <a:lnTo>
                    <a:pt x="12125" y="90343"/>
                  </a:lnTo>
                  <a:close/>
                  <a:moveTo>
                    <a:pt x="24250" y="67044"/>
                  </a:moveTo>
                  <a:lnTo>
                    <a:pt x="265561"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F63F5BC3-D213-F8AA-CB4A-08F986D5D448}"/>
                </a:ext>
              </a:extLst>
            </p:cNvPr>
            <p:cNvSpPr/>
            <p:nvPr/>
          </p:nvSpPr>
          <p:spPr>
            <a:xfrm>
              <a:off x="8085902" y="5122454"/>
              <a:ext cx="286481" cy="87965"/>
            </a:xfrm>
            <a:custGeom>
              <a:avLst/>
              <a:gdLst>
                <a:gd name="connsiteX0" fmla="*/ 275546 w 286481"/>
                <a:gd name="connsiteY0" fmla="*/ 0 h 87965"/>
                <a:gd name="connsiteX1" fmla="*/ 10936 w 286481"/>
                <a:gd name="connsiteY1" fmla="*/ 0 h 87965"/>
                <a:gd name="connsiteX2" fmla="*/ 0 w 286481"/>
                <a:gd name="connsiteY2" fmla="*/ 10936 h 87965"/>
                <a:gd name="connsiteX3" fmla="*/ 0 w 286481"/>
                <a:gd name="connsiteY3" fmla="*/ 77029 h 87965"/>
                <a:gd name="connsiteX4" fmla="*/ 10936 w 286481"/>
                <a:gd name="connsiteY4" fmla="*/ 87965 h 87965"/>
                <a:gd name="connsiteX5" fmla="*/ 275546 w 286481"/>
                <a:gd name="connsiteY5" fmla="*/ 87965 h 87965"/>
                <a:gd name="connsiteX6" fmla="*/ 286482 w 286481"/>
                <a:gd name="connsiteY6" fmla="*/ 77029 h 87965"/>
                <a:gd name="connsiteX7" fmla="*/ 286482 w 286481"/>
                <a:gd name="connsiteY7" fmla="*/ 10936 h 87965"/>
                <a:gd name="connsiteX8" fmla="*/ 275546 w 286481"/>
                <a:gd name="connsiteY8" fmla="*/ 0 h 87965"/>
                <a:gd name="connsiteX9" fmla="*/ 264372 w 286481"/>
                <a:gd name="connsiteY9" fmla="*/ 22110 h 87965"/>
                <a:gd name="connsiteX10" fmla="*/ 264372 w 286481"/>
                <a:gd name="connsiteY10" fmla="*/ 66093 h 87965"/>
                <a:gd name="connsiteX11" fmla="*/ 21872 w 286481"/>
                <a:gd name="connsiteY11" fmla="*/ 66093 h 87965"/>
                <a:gd name="connsiteX12" fmla="*/ 21872 w 286481"/>
                <a:gd name="connsiteY12" fmla="*/ 22110 h 87965"/>
                <a:gd name="connsiteX13" fmla="*/ 264372 w 286481"/>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1"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372" y="22110"/>
                  </a:moveTo>
                  <a:lnTo>
                    <a:pt x="264372" y="66093"/>
                  </a:lnTo>
                  <a:lnTo>
                    <a:pt x="21872" y="66093"/>
                  </a:lnTo>
                  <a:lnTo>
                    <a:pt x="21872" y="22110"/>
                  </a:lnTo>
                  <a:lnTo>
                    <a:pt x="264372" y="22110"/>
                  </a:lnTo>
                  <a:close/>
                </a:path>
              </a:pathLst>
            </a:custGeom>
            <a:solidFill>
              <a:schemeClr val="accent1"/>
            </a:solidFill>
            <a:ln w="0"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22E2D6ED-44AF-C512-3FC8-1D66A9385F27}"/>
                </a:ext>
              </a:extLst>
            </p:cNvPr>
            <p:cNvSpPr/>
            <p:nvPr/>
          </p:nvSpPr>
          <p:spPr>
            <a:xfrm>
              <a:off x="8283468" y="5077283"/>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73" name="Freeform: Shape 72">
              <a:extLst>
                <a:ext uri="{FF2B5EF4-FFF2-40B4-BE49-F238E27FC236}">
                  <a16:creationId xmlns:a16="http://schemas.microsoft.com/office/drawing/2014/main" id="{008E30DF-BF65-A7E8-46EE-7045E5DDF251}"/>
                </a:ext>
              </a:extLst>
            </p:cNvPr>
            <p:cNvSpPr/>
            <p:nvPr/>
          </p:nvSpPr>
          <p:spPr>
            <a:xfrm>
              <a:off x="8284419" y="5078472"/>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74" name="Freeform: Shape 73">
              <a:extLst>
                <a:ext uri="{FF2B5EF4-FFF2-40B4-BE49-F238E27FC236}">
                  <a16:creationId xmlns:a16="http://schemas.microsoft.com/office/drawing/2014/main" id="{BD3165C2-5671-96EF-BE64-030D15262E03}"/>
                </a:ext>
              </a:extLst>
            </p:cNvPr>
            <p:cNvSpPr/>
            <p:nvPr/>
          </p:nvSpPr>
          <p:spPr>
            <a:xfrm>
              <a:off x="8260882" y="5231579"/>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80 w 376824"/>
                <a:gd name="connsiteY11" fmla="*/ 288859 h 288859"/>
                <a:gd name="connsiteX12" fmla="*/ 55870 w 376824"/>
                <a:gd name="connsiteY12" fmla="*/ 288859 h 288859"/>
                <a:gd name="connsiteX13" fmla="*/ 24488 w 376824"/>
                <a:gd name="connsiteY13" fmla="*/ 232514 h 288859"/>
                <a:gd name="connsiteX14" fmla="*/ 53255 w 376824"/>
                <a:gd name="connsiteY14" fmla="*/ 264134 h 288859"/>
                <a:gd name="connsiteX15" fmla="*/ 56345 w 376824"/>
                <a:gd name="connsiteY15" fmla="*/ 264134 h 288859"/>
                <a:gd name="connsiteX16" fmla="*/ 320717 w 376824"/>
                <a:gd name="connsiteY16" fmla="*/ 264134 h 288859"/>
                <a:gd name="connsiteX17" fmla="*/ 352575 w 376824"/>
                <a:gd name="connsiteY17" fmla="*/ 232276 h 288859"/>
                <a:gd name="connsiteX18" fmla="*/ 352575 w 376824"/>
                <a:gd name="connsiteY18" fmla="*/ 22823 h 288859"/>
                <a:gd name="connsiteX19" fmla="*/ 111264 w 376824"/>
                <a:gd name="connsiteY19" fmla="*/ 24012 h 288859"/>
                <a:gd name="connsiteX20" fmla="*/ 112453 w 376824"/>
                <a:gd name="connsiteY20" fmla="*/ 121963 h 288859"/>
                <a:gd name="connsiteX21" fmla="*/ 59674 w 376824"/>
                <a:gd name="connsiteY21" fmla="*/ 178071 h 288859"/>
                <a:gd name="connsiteX22" fmla="*/ 56345 w 376824"/>
                <a:gd name="connsiteY22" fmla="*/ 178071 h 288859"/>
                <a:gd name="connsiteX23" fmla="*/ 24488 w 376824"/>
                <a:gd name="connsiteY23" fmla="*/ 178071 h 288859"/>
                <a:gd name="connsiteX24" fmla="*/ 24488 w 376824"/>
                <a:gd name="connsiteY24" fmla="*/ 232039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1799" y="154296"/>
                    <a:pt x="87965" y="14240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80"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111264" y="24012"/>
                  </a:lnTo>
                  <a:lnTo>
                    <a:pt x="112453" y="121963"/>
                  </a:lnTo>
                  <a:cubicBezTo>
                    <a:pt x="112453" y="156436"/>
                    <a:pt x="85350" y="176644"/>
                    <a:pt x="59674" y="178071"/>
                  </a:cubicBezTo>
                  <a:lnTo>
                    <a:pt x="56345" y="178071"/>
                  </a:lnTo>
                  <a:cubicBezTo>
                    <a:pt x="56345" y="178071"/>
                    <a:pt x="24488" y="178071"/>
                    <a:pt x="24488" y="178071"/>
                  </a:cubicBezTo>
                  <a:lnTo>
                    <a:pt x="24488" y="232039"/>
                  </a:lnTo>
                  <a:close/>
                </a:path>
              </a:pathLst>
            </a:custGeom>
            <a:solidFill>
              <a:schemeClr val="accent1"/>
            </a:solidFill>
            <a:ln w="0" cap="flat">
              <a:noFill/>
              <a:prstDash val="solid"/>
              <a:miter/>
            </a:ln>
          </p:spPr>
          <p:txBody>
            <a:bodyPr rtlCol="0" anchor="ctr"/>
            <a:lstStyle/>
            <a:p>
              <a:endParaRPr lang="en-US" dirty="0"/>
            </a:p>
          </p:txBody>
        </p:sp>
        <p:sp>
          <p:nvSpPr>
            <p:cNvPr id="75" name="Freeform: Shape 74">
              <a:extLst>
                <a:ext uri="{FF2B5EF4-FFF2-40B4-BE49-F238E27FC236}">
                  <a16:creationId xmlns:a16="http://schemas.microsoft.com/office/drawing/2014/main" id="{EC2FE0A4-7FFB-C67C-C2AE-D60D7FF7D6CF}"/>
                </a:ext>
              </a:extLst>
            </p:cNvPr>
            <p:cNvSpPr/>
            <p:nvPr/>
          </p:nvSpPr>
          <p:spPr>
            <a:xfrm>
              <a:off x="8262309" y="5232768"/>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1873 h 286482"/>
                <a:gd name="connsiteX14" fmla="*/ 352575 w 374922"/>
                <a:gd name="connsiteY14" fmla="*/ 21873 h 286482"/>
                <a:gd name="connsiteX15" fmla="*/ 352575 w 374922"/>
                <a:gd name="connsiteY15" fmla="*/ 231325 h 286482"/>
                <a:gd name="connsiteX16" fmla="*/ 319528 w 374922"/>
                <a:gd name="connsiteY16" fmla="*/ 264372 h 286482"/>
                <a:gd name="connsiteX17" fmla="*/ 51828 w 374922"/>
                <a:gd name="connsiteY17" fmla="*/ 264372 h 286482"/>
                <a:gd name="connsiteX18" fmla="*/ 21873 w 374922"/>
                <a:gd name="connsiteY18" fmla="*/ 231325 h 286482"/>
                <a:gd name="connsiteX19" fmla="*/ 21873 w 374922"/>
                <a:gd name="connsiteY19" fmla="*/ 176169 h 286482"/>
                <a:gd name="connsiteX20" fmla="*/ 58247 w 374922"/>
                <a:gd name="connsiteY20" fmla="*/ 176169 h 286482"/>
                <a:gd name="connsiteX21" fmla="*/ 109838 w 374922"/>
                <a:gd name="connsiteY21" fmla="*/ 121012 h 286482"/>
                <a:gd name="connsiteX22" fmla="*/ 109838 w 374922"/>
                <a:gd name="connsiteY22" fmla="*/ 21873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40982"/>
                    <a:pt x="72037"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7" y="286482"/>
                    <a:pt x="374923" y="261757"/>
                    <a:pt x="374923" y="231325"/>
                  </a:cubicBezTo>
                  <a:lnTo>
                    <a:pt x="374923" y="10936"/>
                  </a:lnTo>
                  <a:cubicBezTo>
                    <a:pt x="374923" y="4755"/>
                    <a:pt x="369930" y="0"/>
                    <a:pt x="363987" y="0"/>
                  </a:cubicBezTo>
                  <a:close/>
                  <a:moveTo>
                    <a:pt x="110076" y="21873"/>
                  </a:moveTo>
                  <a:lnTo>
                    <a:pt x="352575" y="21873"/>
                  </a:lnTo>
                  <a:lnTo>
                    <a:pt x="352575" y="231325"/>
                  </a:lnTo>
                  <a:cubicBezTo>
                    <a:pt x="352575" y="249632"/>
                    <a:pt x="337835" y="264372"/>
                    <a:pt x="319528" y="264372"/>
                  </a:cubicBezTo>
                  <a:lnTo>
                    <a:pt x="51828" y="264372"/>
                  </a:lnTo>
                  <a:cubicBezTo>
                    <a:pt x="34948" y="262708"/>
                    <a:pt x="21873" y="248443"/>
                    <a:pt x="21873" y="231325"/>
                  </a:cubicBezTo>
                  <a:lnTo>
                    <a:pt x="21873" y="176169"/>
                  </a:lnTo>
                  <a:lnTo>
                    <a:pt x="58247" y="176169"/>
                  </a:lnTo>
                  <a:cubicBezTo>
                    <a:pt x="85350" y="174267"/>
                    <a:pt x="109838" y="152632"/>
                    <a:pt x="109838" y="121012"/>
                  </a:cubicBezTo>
                  <a:lnTo>
                    <a:pt x="109838" y="21873"/>
                  </a:lnTo>
                  <a:close/>
                </a:path>
              </a:pathLst>
            </a:custGeom>
            <a:solidFill>
              <a:schemeClr val="accent1"/>
            </a:solidFill>
            <a:ln w="0" cap="flat">
              <a:noFill/>
              <a:prstDash val="solid"/>
              <a:miter/>
            </a:ln>
          </p:spPr>
          <p:txBody>
            <a:bodyPr rtlCol="0" anchor="ctr"/>
            <a:lstStyle/>
            <a:p>
              <a:endParaRPr lang="en-US" dirty="0"/>
            </a:p>
          </p:txBody>
        </p:sp>
        <p:sp>
          <p:nvSpPr>
            <p:cNvPr id="76" name="Freeform: Shape 75">
              <a:extLst>
                <a:ext uri="{FF2B5EF4-FFF2-40B4-BE49-F238E27FC236}">
                  <a16:creationId xmlns:a16="http://schemas.microsoft.com/office/drawing/2014/main" id="{DDB13BA2-7F84-80FF-727D-3C712B7A9F06}"/>
                </a:ext>
              </a:extLst>
            </p:cNvPr>
            <p:cNvSpPr/>
            <p:nvPr/>
          </p:nvSpPr>
          <p:spPr>
            <a:xfrm>
              <a:off x="8437526" y="5346410"/>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77" name="Freeform: Shape 76">
              <a:extLst>
                <a:ext uri="{FF2B5EF4-FFF2-40B4-BE49-F238E27FC236}">
                  <a16:creationId xmlns:a16="http://schemas.microsoft.com/office/drawing/2014/main" id="{86CC0583-18A8-8622-CC30-A309F008E651}"/>
                </a:ext>
              </a:extLst>
            </p:cNvPr>
            <p:cNvSpPr/>
            <p:nvPr/>
          </p:nvSpPr>
          <p:spPr>
            <a:xfrm>
              <a:off x="8438715" y="534759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78" name="Freeform: Shape 77">
              <a:extLst>
                <a:ext uri="{FF2B5EF4-FFF2-40B4-BE49-F238E27FC236}">
                  <a16:creationId xmlns:a16="http://schemas.microsoft.com/office/drawing/2014/main" id="{F1BC7E09-3309-4A43-4975-6BCD1DCB1977}"/>
                </a:ext>
              </a:extLst>
            </p:cNvPr>
            <p:cNvSpPr/>
            <p:nvPr/>
          </p:nvSpPr>
          <p:spPr>
            <a:xfrm>
              <a:off x="8437526" y="5451968"/>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79" name="Freeform: Shape 78">
              <a:extLst>
                <a:ext uri="{FF2B5EF4-FFF2-40B4-BE49-F238E27FC236}">
                  <a16:creationId xmlns:a16="http://schemas.microsoft.com/office/drawing/2014/main" id="{B85B4D98-ED7A-F63E-A147-7B475D25576A}"/>
                </a:ext>
              </a:extLst>
            </p:cNvPr>
            <p:cNvSpPr/>
            <p:nvPr/>
          </p:nvSpPr>
          <p:spPr>
            <a:xfrm>
              <a:off x="8438715" y="5453157"/>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80" name="Freeform: Shape 79">
              <a:extLst>
                <a:ext uri="{FF2B5EF4-FFF2-40B4-BE49-F238E27FC236}">
                  <a16:creationId xmlns:a16="http://schemas.microsoft.com/office/drawing/2014/main" id="{CDAA175A-FDCD-FD57-0BA5-0DE51B186258}"/>
                </a:ext>
              </a:extLst>
            </p:cNvPr>
            <p:cNvSpPr/>
            <p:nvPr/>
          </p:nvSpPr>
          <p:spPr>
            <a:xfrm>
              <a:off x="8409758" y="5357821"/>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674"/>
                    <a:pt x="8749" y="51591"/>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81" name="Freeform: Shape 80">
              <a:extLst>
                <a:ext uri="{FF2B5EF4-FFF2-40B4-BE49-F238E27FC236}">
                  <a16:creationId xmlns:a16="http://schemas.microsoft.com/office/drawing/2014/main" id="{D6BF8D3C-0F0C-3FF3-3A08-91ACFDD4F2AF}"/>
                </a:ext>
              </a:extLst>
            </p:cNvPr>
            <p:cNvSpPr/>
            <p:nvPr/>
          </p:nvSpPr>
          <p:spPr>
            <a:xfrm>
              <a:off x="8410862" y="5358893"/>
              <a:ext cx="74465" cy="100360"/>
            </a:xfrm>
            <a:custGeom>
              <a:avLst/>
              <a:gdLst>
                <a:gd name="connsiteX0" fmla="*/ 2414 w 74465"/>
                <a:gd name="connsiteY0" fmla="*/ 18186 h 100360"/>
                <a:gd name="connsiteX1" fmla="*/ 63752 w 74465"/>
                <a:gd name="connsiteY1" fmla="*/ 3208 h 100360"/>
                <a:gd name="connsiteX2" fmla="*/ 68269 w 74465"/>
                <a:gd name="connsiteY2" fmla="*/ 4396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90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6"/>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3" y="81188"/>
                    <a:pt x="46872" y="78097"/>
                    <a:pt x="51390"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833F67AB-4DD3-BFA3-C84A-4666DFE1EB35}"/>
                </a:ext>
              </a:extLst>
            </p:cNvPr>
            <p:cNvSpPr/>
            <p:nvPr/>
          </p:nvSpPr>
          <p:spPr>
            <a:xfrm>
              <a:off x="8349323" y="5231817"/>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4 w 288859"/>
                <a:gd name="connsiteY4" fmla="*/ 0 h 90342"/>
                <a:gd name="connsiteX5" fmla="*/ 288859 w 288859"/>
                <a:gd name="connsiteY5" fmla="*/ 12125 h 90342"/>
                <a:gd name="connsiteX6" fmla="*/ 288859 w 288859"/>
                <a:gd name="connsiteY6" fmla="*/ 78218 h 90342"/>
                <a:gd name="connsiteX7" fmla="*/ 276734 w 288859"/>
                <a:gd name="connsiteY7" fmla="*/ 90343 h 90342"/>
                <a:gd name="connsiteX8" fmla="*/ 12125 w 288859"/>
                <a:gd name="connsiteY8" fmla="*/ 90343 h 90342"/>
                <a:gd name="connsiteX9" fmla="*/ 24250 w 288859"/>
                <a:gd name="connsiteY9" fmla="*/ 67044 h 90342"/>
                <a:gd name="connsiteX10" fmla="*/ 265560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4" y="0"/>
                  </a:lnTo>
                  <a:cubicBezTo>
                    <a:pt x="283391" y="0"/>
                    <a:pt x="288859" y="5468"/>
                    <a:pt x="288859" y="12125"/>
                  </a:cubicBezTo>
                  <a:lnTo>
                    <a:pt x="288859" y="78218"/>
                  </a:lnTo>
                  <a:cubicBezTo>
                    <a:pt x="288859" y="84875"/>
                    <a:pt x="283391" y="90343"/>
                    <a:pt x="276734" y="90343"/>
                  </a:cubicBezTo>
                  <a:lnTo>
                    <a:pt x="12125" y="90343"/>
                  </a:lnTo>
                  <a:close/>
                  <a:moveTo>
                    <a:pt x="24250" y="67044"/>
                  </a:moveTo>
                  <a:lnTo>
                    <a:pt x="265560"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83" name="Freeform: Shape 82">
              <a:extLst>
                <a:ext uri="{FF2B5EF4-FFF2-40B4-BE49-F238E27FC236}">
                  <a16:creationId xmlns:a16="http://schemas.microsoft.com/office/drawing/2014/main" id="{5459C727-B1B3-A99E-02B6-E1D5315C221A}"/>
                </a:ext>
              </a:extLst>
            </p:cNvPr>
            <p:cNvSpPr/>
            <p:nvPr/>
          </p:nvSpPr>
          <p:spPr>
            <a:xfrm>
              <a:off x="8350274" y="5232768"/>
              <a:ext cx="286482" cy="87965"/>
            </a:xfrm>
            <a:custGeom>
              <a:avLst/>
              <a:gdLst>
                <a:gd name="connsiteX0" fmla="*/ 275546 w 286482"/>
                <a:gd name="connsiteY0" fmla="*/ 0 h 87965"/>
                <a:gd name="connsiteX1" fmla="*/ 10936 w 286482"/>
                <a:gd name="connsiteY1" fmla="*/ 0 h 87965"/>
                <a:gd name="connsiteX2" fmla="*/ 0 w 286482"/>
                <a:gd name="connsiteY2" fmla="*/ 10936 h 87965"/>
                <a:gd name="connsiteX3" fmla="*/ 0 w 286482"/>
                <a:gd name="connsiteY3" fmla="*/ 77029 h 87965"/>
                <a:gd name="connsiteX4" fmla="*/ 10936 w 286482"/>
                <a:gd name="connsiteY4" fmla="*/ 87965 h 87965"/>
                <a:gd name="connsiteX5" fmla="*/ 275546 w 286482"/>
                <a:gd name="connsiteY5" fmla="*/ 87965 h 87965"/>
                <a:gd name="connsiteX6" fmla="*/ 286482 w 286482"/>
                <a:gd name="connsiteY6" fmla="*/ 77029 h 87965"/>
                <a:gd name="connsiteX7" fmla="*/ 286482 w 286482"/>
                <a:gd name="connsiteY7" fmla="*/ 10936 h 87965"/>
                <a:gd name="connsiteX8" fmla="*/ 275546 w 286482"/>
                <a:gd name="connsiteY8" fmla="*/ 0 h 87965"/>
                <a:gd name="connsiteX9" fmla="*/ 264610 w 286482"/>
                <a:gd name="connsiteY9" fmla="*/ 21873 h 87965"/>
                <a:gd name="connsiteX10" fmla="*/ 264610 w 286482"/>
                <a:gd name="connsiteY10" fmla="*/ 65855 h 87965"/>
                <a:gd name="connsiteX11" fmla="*/ 22110 w 286482"/>
                <a:gd name="connsiteY11" fmla="*/ 65855 h 87965"/>
                <a:gd name="connsiteX12" fmla="*/ 22110 w 286482"/>
                <a:gd name="connsiteY12" fmla="*/ 21873 h 87965"/>
                <a:gd name="connsiteX13" fmla="*/ 264610 w 286482"/>
                <a:gd name="connsiteY13" fmla="*/ 21873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2"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610" y="21873"/>
                  </a:moveTo>
                  <a:lnTo>
                    <a:pt x="264610" y="65855"/>
                  </a:lnTo>
                  <a:lnTo>
                    <a:pt x="22110" y="65855"/>
                  </a:lnTo>
                  <a:lnTo>
                    <a:pt x="22110" y="21873"/>
                  </a:lnTo>
                  <a:lnTo>
                    <a:pt x="264610" y="21873"/>
                  </a:lnTo>
                  <a:close/>
                </a:path>
              </a:pathLst>
            </a:custGeom>
            <a:solidFill>
              <a:schemeClr val="accent1"/>
            </a:solidFill>
            <a:ln w="0"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E1F38F21-0614-4AD8-88E2-B71D7F1D5B45}"/>
                </a:ext>
              </a:extLst>
            </p:cNvPr>
            <p:cNvSpPr/>
            <p:nvPr/>
          </p:nvSpPr>
          <p:spPr>
            <a:xfrm>
              <a:off x="8547840" y="5187596"/>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4"/>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570C5EEB-9F9D-9628-3499-EC69081524AD}"/>
                </a:ext>
              </a:extLst>
            </p:cNvPr>
            <p:cNvSpPr/>
            <p:nvPr/>
          </p:nvSpPr>
          <p:spPr>
            <a:xfrm>
              <a:off x="8548791" y="5188547"/>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7FA165D3-5839-A9FB-6D10-266687D56E4B}"/>
              </a:ext>
            </a:extLst>
          </p:cNvPr>
          <p:cNvSpPr>
            <a:spLocks noGrp="1"/>
          </p:cNvSpPr>
          <p:nvPr>
            <p:ph type="title"/>
          </p:nvPr>
        </p:nvSpPr>
        <p:spPr/>
        <p:txBody>
          <a:bodyPr/>
          <a:lstStyle/>
          <a:p>
            <a:r>
              <a:rPr lang="en-US" b="1" dirty="0"/>
              <a:t>Single Premium Immediate Annuity</a:t>
            </a:r>
          </a:p>
        </p:txBody>
      </p:sp>
      <p:sp>
        <p:nvSpPr>
          <p:cNvPr id="5" name="Text Placeholder 4">
            <a:extLst>
              <a:ext uri="{FF2B5EF4-FFF2-40B4-BE49-F238E27FC236}">
                <a16:creationId xmlns:a16="http://schemas.microsoft.com/office/drawing/2014/main" id="{EFF1D4D1-9F08-958E-593D-E8666EEA5E21}"/>
              </a:ext>
            </a:extLst>
          </p:cNvPr>
          <p:cNvSpPr>
            <a:spLocks noGrp="1"/>
          </p:cNvSpPr>
          <p:nvPr>
            <p:ph type="body" sz="quarter" idx="11"/>
          </p:nvPr>
        </p:nvSpPr>
        <p:spPr/>
        <p:txBody>
          <a:bodyPr>
            <a:noAutofit/>
          </a:bodyPr>
          <a:lstStyle/>
          <a:p>
            <a:r>
              <a:rPr lang="en-US" b="1" dirty="0"/>
              <a:t>Example:</a:t>
            </a:r>
          </a:p>
        </p:txBody>
      </p:sp>
      <p:sp>
        <p:nvSpPr>
          <p:cNvPr id="4" name="Slide Number Placeholder 3">
            <a:extLst>
              <a:ext uri="{FF2B5EF4-FFF2-40B4-BE49-F238E27FC236}">
                <a16:creationId xmlns:a16="http://schemas.microsoft.com/office/drawing/2014/main" id="{7E3C8062-B560-A81B-14CA-E210E9BE270C}"/>
              </a:ext>
            </a:extLst>
          </p:cNvPr>
          <p:cNvSpPr txBox="1">
            <a:spLocks/>
          </p:cNvSpPr>
          <p:nvPr/>
        </p:nvSpPr>
        <p:spPr>
          <a:xfrm>
            <a:off x="8602265"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sp>
        <p:nvSpPr>
          <p:cNvPr id="3"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A87E9B0B-23B6-EAB4-7A8F-B00D91B9D88B}"/>
              </a:ext>
            </a:extLst>
          </p:cNvPr>
          <p:cNvSpPr/>
          <p:nvPr/>
        </p:nvSpPr>
        <p:spPr>
          <a:xfrm>
            <a:off x="10956471" y="0"/>
            <a:ext cx="1235529" cy="1235529"/>
          </a:xfrm>
          <a:prstGeom prst="snip2DiagRect">
            <a:avLst/>
          </a:prstGeom>
          <a:solidFill>
            <a:srgbClr val="1F3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pic>
        <p:nvPicPr>
          <p:cNvPr id="6" name="Graphic 5">
            <a:extLst>
              <a:ext uri="{FF2B5EF4-FFF2-40B4-BE49-F238E27FC236}">
                <a16:creationId xmlns:a16="http://schemas.microsoft.com/office/drawing/2014/main" id="{1BF2DEB6-6E65-D7AB-16A5-7694920F87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80197" y="116479"/>
            <a:ext cx="1188724" cy="1188724"/>
          </a:xfrm>
          <a:prstGeom prst="rect">
            <a:avLst/>
          </a:prstGeom>
        </p:spPr>
      </p:pic>
      <p:pic>
        <p:nvPicPr>
          <p:cNvPr id="7" name="Graphic 6">
            <a:extLst>
              <a:ext uri="{FF2B5EF4-FFF2-40B4-BE49-F238E27FC236}">
                <a16:creationId xmlns:a16="http://schemas.microsoft.com/office/drawing/2014/main" id="{103C6D14-4D51-F0FD-60EB-C27CFD8DCE5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1386" y="1516872"/>
            <a:ext cx="4191248" cy="4191248"/>
          </a:xfrm>
          <a:prstGeom prst="rect">
            <a:avLst/>
          </a:prstGeom>
        </p:spPr>
      </p:pic>
      <p:grpSp>
        <p:nvGrpSpPr>
          <p:cNvPr id="8" name="Group 7">
            <a:extLst>
              <a:ext uri="{FF2B5EF4-FFF2-40B4-BE49-F238E27FC236}">
                <a16:creationId xmlns:a16="http://schemas.microsoft.com/office/drawing/2014/main" id="{635C89E0-D9B1-089D-0BB5-9A5FE511435C}"/>
              </a:ext>
            </a:extLst>
          </p:cNvPr>
          <p:cNvGrpSpPr>
            <a:grpSpLocks noChangeAspect="1"/>
          </p:cNvGrpSpPr>
          <p:nvPr/>
        </p:nvGrpSpPr>
        <p:grpSpPr>
          <a:xfrm>
            <a:off x="6410353" y="2196479"/>
            <a:ext cx="2329201" cy="1655174"/>
            <a:chOff x="7731901" y="4967207"/>
            <a:chExt cx="906281" cy="553231"/>
          </a:xfrm>
        </p:grpSpPr>
        <p:sp>
          <p:nvSpPr>
            <p:cNvPr id="9" name="Freeform: Shape 8">
              <a:extLst>
                <a:ext uri="{FF2B5EF4-FFF2-40B4-BE49-F238E27FC236}">
                  <a16:creationId xmlns:a16="http://schemas.microsoft.com/office/drawing/2014/main" id="{77D27750-3387-3E7A-E7CA-FEC97B2F4C92}"/>
                </a:ext>
              </a:extLst>
            </p:cNvPr>
            <p:cNvSpPr/>
            <p:nvPr/>
          </p:nvSpPr>
          <p:spPr>
            <a:xfrm>
              <a:off x="7731901" y="5011190"/>
              <a:ext cx="376824" cy="288859"/>
            </a:xfrm>
            <a:custGeom>
              <a:avLst/>
              <a:gdLst>
                <a:gd name="connsiteX0" fmla="*/ 56345 w 376824"/>
                <a:gd name="connsiteY0" fmla="*/ 288859 h 288859"/>
                <a:gd name="connsiteX1" fmla="*/ 0 w 376824"/>
                <a:gd name="connsiteY1" fmla="*/ 232514 h 288859"/>
                <a:gd name="connsiteX2" fmla="*/ 0 w 376824"/>
                <a:gd name="connsiteY2" fmla="*/ 12125 h 288859"/>
                <a:gd name="connsiteX3" fmla="*/ 12125 w 376824"/>
                <a:gd name="connsiteY3" fmla="*/ 0 h 288859"/>
                <a:gd name="connsiteX4" fmla="*/ 364700 w 376824"/>
                <a:gd name="connsiteY4" fmla="*/ 0 h 288859"/>
                <a:gd name="connsiteX5" fmla="*/ 376825 w 376824"/>
                <a:gd name="connsiteY5" fmla="*/ 12125 h 288859"/>
                <a:gd name="connsiteX6" fmla="*/ 376825 w 376824"/>
                <a:gd name="connsiteY6" fmla="*/ 232514 h 288859"/>
                <a:gd name="connsiteX7" fmla="*/ 320479 w 376824"/>
                <a:gd name="connsiteY7" fmla="*/ 288859 h 288859"/>
                <a:gd name="connsiteX8" fmla="*/ 55870 w 376824"/>
                <a:gd name="connsiteY8" fmla="*/ 288859 h 288859"/>
                <a:gd name="connsiteX9" fmla="*/ 24488 w 376824"/>
                <a:gd name="connsiteY9" fmla="*/ 232514 h 288859"/>
                <a:gd name="connsiteX10" fmla="*/ 53255 w 376824"/>
                <a:gd name="connsiteY10" fmla="*/ 264134 h 288859"/>
                <a:gd name="connsiteX11" fmla="*/ 56345 w 376824"/>
                <a:gd name="connsiteY11" fmla="*/ 264134 h 288859"/>
                <a:gd name="connsiteX12" fmla="*/ 320717 w 376824"/>
                <a:gd name="connsiteY12" fmla="*/ 264134 h 288859"/>
                <a:gd name="connsiteX13" fmla="*/ 352575 w 376824"/>
                <a:gd name="connsiteY13" fmla="*/ 232276 h 288859"/>
                <a:gd name="connsiteX14" fmla="*/ 352575 w 376824"/>
                <a:gd name="connsiteY14" fmla="*/ 22823 h 288859"/>
                <a:gd name="connsiteX15" fmla="*/ 24250 w 376824"/>
                <a:gd name="connsiteY15" fmla="*/ 24012 h 288859"/>
                <a:gd name="connsiteX16" fmla="*/ 24250 w 376824"/>
                <a:gd name="connsiteY16"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824" h="288859">
                  <a:moveTo>
                    <a:pt x="56345" y="288859"/>
                  </a:moveTo>
                  <a:cubicBezTo>
                    <a:pt x="25201" y="288859"/>
                    <a:pt x="0" y="263659"/>
                    <a:pt x="0" y="232514"/>
                  </a:cubicBezTo>
                  <a:lnTo>
                    <a:pt x="0" y="12125"/>
                  </a:lnTo>
                  <a:cubicBezTo>
                    <a:pt x="0" y="5468"/>
                    <a:pt x="5468" y="0"/>
                    <a:pt x="12125"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24250" y="24012"/>
                  </a:lnTo>
                  <a:lnTo>
                    <a:pt x="24250" y="232276"/>
                  </a:lnTo>
                  <a:close/>
                </a:path>
              </a:pathLst>
            </a:custGeom>
            <a:solidFill>
              <a:schemeClr val="accent1"/>
            </a:solidFill>
            <a:ln w="0" cap="flat">
              <a:noFill/>
              <a:prstDash val="solid"/>
              <a:miter/>
            </a:ln>
          </p:spPr>
          <p:txBody>
            <a:bodyPr rtlCol="0" anchor="ctr"/>
            <a:lstStyle/>
            <a:p>
              <a:endParaRPr lang="en-US" dirty="0"/>
            </a:p>
          </p:txBody>
        </p:sp>
        <p:sp>
          <p:nvSpPr>
            <p:cNvPr id="10" name="Freeform: Shape 9">
              <a:extLst>
                <a:ext uri="{FF2B5EF4-FFF2-40B4-BE49-F238E27FC236}">
                  <a16:creationId xmlns:a16="http://schemas.microsoft.com/office/drawing/2014/main" id="{1E7A8CC1-39AA-DE16-289A-43A9DAF6766F}"/>
                </a:ext>
              </a:extLst>
            </p:cNvPr>
            <p:cNvSpPr/>
            <p:nvPr/>
          </p:nvSpPr>
          <p:spPr>
            <a:xfrm>
              <a:off x="7733327" y="5012141"/>
              <a:ext cx="374922" cy="286482"/>
            </a:xfrm>
            <a:custGeom>
              <a:avLst/>
              <a:gdLst>
                <a:gd name="connsiteX0" fmla="*/ 363511 w 374922"/>
                <a:gd name="connsiteY0" fmla="*/ 0 h 286482"/>
                <a:gd name="connsiteX1" fmla="*/ 10936 w 374922"/>
                <a:gd name="connsiteY1" fmla="*/ 0 h 286482"/>
                <a:gd name="connsiteX2" fmla="*/ 0 w 374922"/>
                <a:gd name="connsiteY2" fmla="*/ 10936 h 286482"/>
                <a:gd name="connsiteX3" fmla="*/ 0 w 374922"/>
                <a:gd name="connsiteY3" fmla="*/ 231325 h 286482"/>
                <a:gd name="connsiteX4" fmla="*/ 55157 w 374922"/>
                <a:gd name="connsiteY4" fmla="*/ 286482 h 286482"/>
                <a:gd name="connsiteX5" fmla="*/ 319766 w 374922"/>
                <a:gd name="connsiteY5" fmla="*/ 286482 h 286482"/>
                <a:gd name="connsiteX6" fmla="*/ 374923 w 374922"/>
                <a:gd name="connsiteY6" fmla="*/ 231325 h 286482"/>
                <a:gd name="connsiteX7" fmla="*/ 374923 w 374922"/>
                <a:gd name="connsiteY7" fmla="*/ 10936 h 286482"/>
                <a:gd name="connsiteX8" fmla="*/ 363987 w 374922"/>
                <a:gd name="connsiteY8" fmla="*/ 0 h 286482"/>
                <a:gd name="connsiteX9" fmla="*/ 21872 w 374922"/>
                <a:gd name="connsiteY9" fmla="*/ 22110 h 286482"/>
                <a:gd name="connsiteX10" fmla="*/ 352575 w 374922"/>
                <a:gd name="connsiteY10" fmla="*/ 22110 h 286482"/>
                <a:gd name="connsiteX11" fmla="*/ 352575 w 374922"/>
                <a:gd name="connsiteY11" fmla="*/ 231563 h 286482"/>
                <a:gd name="connsiteX12" fmla="*/ 319528 w 374922"/>
                <a:gd name="connsiteY12" fmla="*/ 264610 h 286482"/>
                <a:gd name="connsiteX13" fmla="*/ 51828 w 374922"/>
                <a:gd name="connsiteY13" fmla="*/ 264610 h 286482"/>
                <a:gd name="connsiteX14" fmla="*/ 21872 w 374922"/>
                <a:gd name="connsiteY14" fmla="*/ 231563 h 286482"/>
                <a:gd name="connsiteX15" fmla="*/ 21872 w 374922"/>
                <a:gd name="connsiteY15"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4922" h="286482">
                  <a:moveTo>
                    <a:pt x="363511" y="0"/>
                  </a:moveTo>
                  <a:lnTo>
                    <a:pt x="10936" y="0"/>
                  </a:lnTo>
                  <a:cubicBezTo>
                    <a:pt x="4755" y="0"/>
                    <a:pt x="0" y="4993"/>
                    <a:pt x="0" y="10936"/>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21872" y="22110"/>
                  </a:moveTo>
                  <a:lnTo>
                    <a:pt x="352575" y="22110"/>
                  </a:lnTo>
                  <a:lnTo>
                    <a:pt x="352575" y="231563"/>
                  </a:lnTo>
                  <a:cubicBezTo>
                    <a:pt x="352575" y="249869"/>
                    <a:pt x="337835" y="264610"/>
                    <a:pt x="319528" y="264610"/>
                  </a:cubicBezTo>
                  <a:lnTo>
                    <a:pt x="51828" y="264610"/>
                  </a:lnTo>
                  <a:cubicBezTo>
                    <a:pt x="34948" y="262945"/>
                    <a:pt x="21872" y="248681"/>
                    <a:pt x="21872" y="231563"/>
                  </a:cubicBezTo>
                  <a:lnTo>
                    <a:pt x="21872" y="22110"/>
                  </a:lnTo>
                  <a:close/>
                </a:path>
              </a:pathLst>
            </a:custGeom>
            <a:solidFill>
              <a:schemeClr val="accent1"/>
            </a:solidFill>
            <a:ln w="0" cap="flat">
              <a:noFill/>
              <a:prstDash val="solid"/>
              <a:miter/>
            </a:ln>
          </p:spPr>
          <p:txBody>
            <a:bodyPr rtlCol="0" anchor="ctr"/>
            <a:lstStyle/>
            <a:p>
              <a:endParaRPr lang="en-US" dirty="0"/>
            </a:p>
          </p:txBody>
        </p:sp>
        <p:sp>
          <p:nvSpPr>
            <p:cNvPr id="11" name="Freeform: Shape 10">
              <a:extLst>
                <a:ext uri="{FF2B5EF4-FFF2-40B4-BE49-F238E27FC236}">
                  <a16:creationId xmlns:a16="http://schemas.microsoft.com/office/drawing/2014/main" id="{7D1E3DF9-9FFB-ED83-3480-B05E7136B868}"/>
                </a:ext>
              </a:extLst>
            </p:cNvPr>
            <p:cNvSpPr/>
            <p:nvPr/>
          </p:nvSpPr>
          <p:spPr>
            <a:xfrm>
              <a:off x="7908545" y="5126021"/>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id="{D3E7250F-0AA9-3E16-B1E3-B246D2755769}"/>
                </a:ext>
              </a:extLst>
            </p:cNvPr>
            <p:cNvSpPr/>
            <p:nvPr/>
          </p:nvSpPr>
          <p:spPr>
            <a:xfrm>
              <a:off x="7909734" y="5127209"/>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2CAB47A1-3827-8186-E23B-3BF2711CC360}"/>
                </a:ext>
              </a:extLst>
            </p:cNvPr>
            <p:cNvSpPr/>
            <p:nvPr/>
          </p:nvSpPr>
          <p:spPr>
            <a:xfrm>
              <a:off x="7908545" y="5231579"/>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E5D5E27F-5788-8DDF-FA23-021FBA569B11}"/>
                </a:ext>
              </a:extLst>
            </p:cNvPr>
            <p:cNvSpPr/>
            <p:nvPr/>
          </p:nvSpPr>
          <p:spPr>
            <a:xfrm>
              <a:off x="7909734" y="523276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15" name="Freeform: Shape 14">
              <a:extLst>
                <a:ext uri="{FF2B5EF4-FFF2-40B4-BE49-F238E27FC236}">
                  <a16:creationId xmlns:a16="http://schemas.microsoft.com/office/drawing/2014/main" id="{0A4E6DAF-79AB-1C17-FD59-DD0966545158}"/>
                </a:ext>
              </a:extLst>
            </p:cNvPr>
            <p:cNvSpPr/>
            <p:nvPr/>
          </p:nvSpPr>
          <p:spPr>
            <a:xfrm>
              <a:off x="7880776" y="5137195"/>
              <a:ext cx="76718" cy="102943"/>
            </a:xfrm>
            <a:custGeom>
              <a:avLst/>
              <a:gdLst>
                <a:gd name="connsiteX0" fmla="*/ 31572 w 76718"/>
                <a:gd name="connsiteY0" fmla="*/ 102943 h 102943"/>
                <a:gd name="connsiteX1" fmla="*/ 6609 w 76718"/>
                <a:gd name="connsiteY1" fmla="*/ 99615 h 102943"/>
                <a:gd name="connsiteX2" fmla="*/ 1617 w 76718"/>
                <a:gd name="connsiteY2" fmla="*/ 98188 h 102943"/>
                <a:gd name="connsiteX3" fmla="*/ 6847 w 76718"/>
                <a:gd name="connsiteY3" fmla="*/ 75603 h 102943"/>
                <a:gd name="connsiteX4" fmla="*/ 32048 w 76718"/>
                <a:gd name="connsiteY4" fmla="*/ 78456 h 102943"/>
                <a:gd name="connsiteX5" fmla="*/ 51781 w 76718"/>
                <a:gd name="connsiteY5" fmla="*/ 72037 h 102943"/>
                <a:gd name="connsiteX6" fmla="*/ 37754 w 76718"/>
                <a:gd name="connsiteY6" fmla="*/ 62765 h 102943"/>
                <a:gd name="connsiteX7" fmla="*/ 3043 w 76718"/>
                <a:gd name="connsiteY7" fmla="*/ 40892 h 102943"/>
                <a:gd name="connsiteX8" fmla="*/ 2330 w 76718"/>
                <a:gd name="connsiteY8" fmla="*/ 18782 h 102943"/>
                <a:gd name="connsiteX9" fmla="*/ 40131 w 76718"/>
                <a:gd name="connsiteY9" fmla="*/ 0 h 102943"/>
                <a:gd name="connsiteX10" fmla="*/ 64857 w 76718"/>
                <a:gd name="connsiteY10" fmla="*/ 3328 h 102943"/>
                <a:gd name="connsiteX11" fmla="*/ 69374 w 76718"/>
                <a:gd name="connsiteY11" fmla="*/ 4517 h 102943"/>
                <a:gd name="connsiteX12" fmla="*/ 64143 w 76718"/>
                <a:gd name="connsiteY12" fmla="*/ 27103 h 102943"/>
                <a:gd name="connsiteX13" fmla="*/ 39180 w 76718"/>
                <a:gd name="connsiteY13" fmla="*/ 24250 h 102943"/>
                <a:gd name="connsiteX14" fmla="*/ 24440 w 76718"/>
                <a:gd name="connsiteY14" fmla="*/ 28767 h 102943"/>
                <a:gd name="connsiteX15" fmla="*/ 42271 w 76718"/>
                <a:gd name="connsiteY15" fmla="*/ 38752 h 102943"/>
                <a:gd name="connsiteX16" fmla="*/ 74842 w 76718"/>
                <a:gd name="connsiteY16" fmla="*/ 61576 h 102943"/>
                <a:gd name="connsiteX17" fmla="*/ 71989 w 76718"/>
                <a:gd name="connsiteY17" fmla="*/ 85350 h 102943"/>
                <a:gd name="connsiteX18" fmla="*/ 31335 w 76718"/>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718"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912"/>
                    <a:pt x="8749" y="51591"/>
                    <a:pt x="3043" y="40892"/>
                  </a:cubicBezTo>
                  <a:cubicBezTo>
                    <a:pt x="-761" y="33760"/>
                    <a:pt x="-999" y="26152"/>
                    <a:pt x="2330" y="18782"/>
                  </a:cubicBezTo>
                  <a:cubicBezTo>
                    <a:pt x="7798" y="6657"/>
                    <a:pt x="21112" y="0"/>
                    <a:pt x="40131" y="0"/>
                  </a:cubicBezTo>
                  <a:cubicBezTo>
                    <a:pt x="59151" y="0"/>
                    <a:pt x="56060" y="1189"/>
                    <a:pt x="64857" y="3328"/>
                  </a:cubicBezTo>
                  <a:lnTo>
                    <a:pt x="69374" y="4517"/>
                  </a:lnTo>
                  <a:lnTo>
                    <a:pt x="64143" y="27103"/>
                  </a:lnTo>
                  <a:cubicBezTo>
                    <a:pt x="54158" y="25439"/>
                    <a:pt x="45837" y="24250"/>
                    <a:pt x="39180" y="24250"/>
                  </a:cubicBezTo>
                  <a:cubicBezTo>
                    <a:pt x="32523" y="24250"/>
                    <a:pt x="25391" y="26627"/>
                    <a:pt x="24440" y="28767"/>
                  </a:cubicBezTo>
                  <a:cubicBezTo>
                    <a:pt x="26104" y="33046"/>
                    <a:pt x="31572" y="36850"/>
                    <a:pt x="42271" y="38752"/>
                  </a:cubicBezTo>
                  <a:cubicBezTo>
                    <a:pt x="58200" y="42081"/>
                    <a:pt x="70325" y="50640"/>
                    <a:pt x="74842" y="61576"/>
                  </a:cubicBezTo>
                  <a:cubicBezTo>
                    <a:pt x="78170" y="69421"/>
                    <a:pt x="76982" y="77742"/>
                    <a:pt x="71989" y="85350"/>
                  </a:cubicBezTo>
                  <a:cubicBezTo>
                    <a:pt x="64619" y="96524"/>
                    <a:pt x="50117" y="102706"/>
                    <a:pt x="31335" y="102706"/>
                  </a:cubicBezTo>
                  <a:close/>
                </a:path>
              </a:pathLst>
            </a:custGeom>
            <a:solidFill>
              <a:schemeClr val="accent1"/>
            </a:solidFill>
            <a:ln w="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D181E4F8-E752-1892-5E70-A27A18BCF906}"/>
                </a:ext>
              </a:extLst>
            </p:cNvPr>
            <p:cNvSpPr/>
            <p:nvPr/>
          </p:nvSpPr>
          <p:spPr>
            <a:xfrm>
              <a:off x="7881881" y="5138504"/>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80C88BA9-5BB9-7A01-A2B8-ECC7A8C34B5C}"/>
                </a:ext>
              </a:extLst>
            </p:cNvPr>
            <p:cNvSpPr/>
            <p:nvPr/>
          </p:nvSpPr>
          <p:spPr>
            <a:xfrm>
              <a:off x="7732139" y="5011190"/>
              <a:ext cx="376824" cy="90342"/>
            </a:xfrm>
            <a:custGeom>
              <a:avLst/>
              <a:gdLst>
                <a:gd name="connsiteX0" fmla="*/ 12125 w 376824"/>
                <a:gd name="connsiteY0" fmla="*/ 90343 h 90342"/>
                <a:gd name="connsiteX1" fmla="*/ 0 w 376824"/>
                <a:gd name="connsiteY1" fmla="*/ 78218 h 90342"/>
                <a:gd name="connsiteX2" fmla="*/ 0 w 376824"/>
                <a:gd name="connsiteY2" fmla="*/ 12125 h 90342"/>
                <a:gd name="connsiteX3" fmla="*/ 12125 w 376824"/>
                <a:gd name="connsiteY3" fmla="*/ 0 h 90342"/>
                <a:gd name="connsiteX4" fmla="*/ 364700 w 376824"/>
                <a:gd name="connsiteY4" fmla="*/ 0 h 90342"/>
                <a:gd name="connsiteX5" fmla="*/ 376825 w 376824"/>
                <a:gd name="connsiteY5" fmla="*/ 12125 h 90342"/>
                <a:gd name="connsiteX6" fmla="*/ 376825 w 376824"/>
                <a:gd name="connsiteY6" fmla="*/ 78218 h 90342"/>
                <a:gd name="connsiteX7" fmla="*/ 364700 w 376824"/>
                <a:gd name="connsiteY7" fmla="*/ 90343 h 90342"/>
                <a:gd name="connsiteX8" fmla="*/ 12125 w 376824"/>
                <a:gd name="connsiteY8" fmla="*/ 90343 h 90342"/>
                <a:gd name="connsiteX9" fmla="*/ 24250 w 376824"/>
                <a:gd name="connsiteY9" fmla="*/ 67282 h 90342"/>
                <a:gd name="connsiteX10" fmla="*/ 353764 w 376824"/>
                <a:gd name="connsiteY10" fmla="*/ 66093 h 90342"/>
                <a:gd name="connsiteX11" fmla="*/ 352575 w 376824"/>
                <a:gd name="connsiteY11" fmla="*/ 23299 h 90342"/>
                <a:gd name="connsiteX12" fmla="*/ 24250 w 376824"/>
                <a:gd name="connsiteY12" fmla="*/ 24488 h 90342"/>
                <a:gd name="connsiteX13" fmla="*/ 24250 w 376824"/>
                <a:gd name="connsiteY13" fmla="*/ 67282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24" h="90342">
                  <a:moveTo>
                    <a:pt x="12125" y="90343"/>
                  </a:moveTo>
                  <a:cubicBezTo>
                    <a:pt x="5468" y="90343"/>
                    <a:pt x="0" y="84875"/>
                    <a:pt x="0" y="78218"/>
                  </a:cubicBezTo>
                  <a:lnTo>
                    <a:pt x="0" y="12125"/>
                  </a:lnTo>
                  <a:cubicBezTo>
                    <a:pt x="0" y="5468"/>
                    <a:pt x="5468" y="0"/>
                    <a:pt x="12125" y="0"/>
                  </a:cubicBezTo>
                  <a:lnTo>
                    <a:pt x="364700" y="0"/>
                  </a:lnTo>
                  <a:cubicBezTo>
                    <a:pt x="371357" y="0"/>
                    <a:pt x="376825" y="5468"/>
                    <a:pt x="376825" y="12125"/>
                  </a:cubicBezTo>
                  <a:lnTo>
                    <a:pt x="376825" y="78218"/>
                  </a:lnTo>
                  <a:cubicBezTo>
                    <a:pt x="376825" y="84875"/>
                    <a:pt x="371357" y="90343"/>
                    <a:pt x="364700" y="90343"/>
                  </a:cubicBezTo>
                  <a:lnTo>
                    <a:pt x="12125" y="90343"/>
                  </a:lnTo>
                  <a:close/>
                  <a:moveTo>
                    <a:pt x="24250" y="67282"/>
                  </a:moveTo>
                  <a:lnTo>
                    <a:pt x="353764" y="66093"/>
                  </a:lnTo>
                  <a:lnTo>
                    <a:pt x="352575" y="23299"/>
                  </a:lnTo>
                  <a:lnTo>
                    <a:pt x="24250" y="24488"/>
                  </a:lnTo>
                  <a:lnTo>
                    <a:pt x="24250" y="67282"/>
                  </a:lnTo>
                  <a:close/>
                </a:path>
              </a:pathLst>
            </a:custGeom>
            <a:solidFill>
              <a:schemeClr val="accent1"/>
            </a:solidFill>
            <a:ln w="0" cap="flat">
              <a:noFill/>
              <a:prstDash val="solid"/>
              <a:miter/>
            </a:ln>
          </p:spPr>
          <p:txBody>
            <a:bodyPr rtlCol="0" anchor="ctr"/>
            <a:lstStyle/>
            <a:p>
              <a:endParaRPr lang="en-US" dirty="0"/>
            </a:p>
          </p:txBody>
        </p:sp>
        <p:sp>
          <p:nvSpPr>
            <p:cNvPr id="18" name="Freeform: Shape 17">
              <a:extLst>
                <a:ext uri="{FF2B5EF4-FFF2-40B4-BE49-F238E27FC236}">
                  <a16:creationId xmlns:a16="http://schemas.microsoft.com/office/drawing/2014/main" id="{E626E844-ABE1-53D4-5A11-EC5B744AD653}"/>
                </a:ext>
              </a:extLst>
            </p:cNvPr>
            <p:cNvSpPr/>
            <p:nvPr/>
          </p:nvSpPr>
          <p:spPr>
            <a:xfrm>
              <a:off x="7733327" y="5012141"/>
              <a:ext cx="374447" cy="87965"/>
            </a:xfrm>
            <a:custGeom>
              <a:avLst/>
              <a:gdLst>
                <a:gd name="connsiteX0" fmla="*/ 363511 w 374447"/>
                <a:gd name="connsiteY0" fmla="*/ 0 h 87965"/>
                <a:gd name="connsiteX1" fmla="*/ 10936 w 374447"/>
                <a:gd name="connsiteY1" fmla="*/ 0 h 87965"/>
                <a:gd name="connsiteX2" fmla="*/ 0 w 374447"/>
                <a:gd name="connsiteY2" fmla="*/ 10936 h 87965"/>
                <a:gd name="connsiteX3" fmla="*/ 0 w 374447"/>
                <a:gd name="connsiteY3" fmla="*/ 77029 h 87965"/>
                <a:gd name="connsiteX4" fmla="*/ 10936 w 374447"/>
                <a:gd name="connsiteY4" fmla="*/ 87965 h 87965"/>
                <a:gd name="connsiteX5" fmla="*/ 363511 w 374447"/>
                <a:gd name="connsiteY5" fmla="*/ 87965 h 87965"/>
                <a:gd name="connsiteX6" fmla="*/ 374447 w 374447"/>
                <a:gd name="connsiteY6" fmla="*/ 77029 h 87965"/>
                <a:gd name="connsiteX7" fmla="*/ 374447 w 374447"/>
                <a:gd name="connsiteY7" fmla="*/ 10936 h 87965"/>
                <a:gd name="connsiteX8" fmla="*/ 363511 w 374447"/>
                <a:gd name="connsiteY8" fmla="*/ 0 h 87965"/>
                <a:gd name="connsiteX9" fmla="*/ 352575 w 374447"/>
                <a:gd name="connsiteY9" fmla="*/ 22110 h 87965"/>
                <a:gd name="connsiteX10" fmla="*/ 352575 w 374447"/>
                <a:gd name="connsiteY10" fmla="*/ 66093 h 87965"/>
                <a:gd name="connsiteX11" fmla="*/ 21872 w 374447"/>
                <a:gd name="connsiteY11" fmla="*/ 66093 h 87965"/>
                <a:gd name="connsiteX12" fmla="*/ 21872 w 374447"/>
                <a:gd name="connsiteY12" fmla="*/ 22110 h 87965"/>
                <a:gd name="connsiteX13" fmla="*/ 352575 w 374447"/>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47" h="87965">
                  <a:moveTo>
                    <a:pt x="363511" y="0"/>
                  </a:moveTo>
                  <a:lnTo>
                    <a:pt x="10936" y="0"/>
                  </a:lnTo>
                  <a:cubicBezTo>
                    <a:pt x="4755" y="0"/>
                    <a:pt x="0" y="4993"/>
                    <a:pt x="0" y="10936"/>
                  </a:cubicBezTo>
                  <a:lnTo>
                    <a:pt x="0" y="77029"/>
                  </a:lnTo>
                  <a:cubicBezTo>
                    <a:pt x="0" y="83211"/>
                    <a:pt x="4993" y="87965"/>
                    <a:pt x="10936" y="87965"/>
                  </a:cubicBezTo>
                  <a:lnTo>
                    <a:pt x="363511" y="87965"/>
                  </a:lnTo>
                  <a:cubicBezTo>
                    <a:pt x="369693" y="87965"/>
                    <a:pt x="374447" y="82973"/>
                    <a:pt x="374447" y="77029"/>
                  </a:cubicBezTo>
                  <a:lnTo>
                    <a:pt x="374447" y="10936"/>
                  </a:lnTo>
                  <a:cubicBezTo>
                    <a:pt x="374447" y="4755"/>
                    <a:pt x="369455" y="0"/>
                    <a:pt x="363511" y="0"/>
                  </a:cubicBezTo>
                  <a:close/>
                  <a:moveTo>
                    <a:pt x="352575" y="22110"/>
                  </a:moveTo>
                  <a:lnTo>
                    <a:pt x="352575" y="66093"/>
                  </a:lnTo>
                  <a:lnTo>
                    <a:pt x="21872" y="66093"/>
                  </a:lnTo>
                  <a:lnTo>
                    <a:pt x="21872" y="22110"/>
                  </a:lnTo>
                  <a:lnTo>
                    <a:pt x="352575" y="22110"/>
                  </a:lnTo>
                  <a:close/>
                </a:path>
              </a:pathLst>
            </a:custGeom>
            <a:solidFill>
              <a:schemeClr val="accent1"/>
            </a:solidFill>
            <a:ln w="0" cap="flat">
              <a:no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60ADD412-2038-48B2-733B-A4DA9372BAA8}"/>
                </a:ext>
              </a:extLst>
            </p:cNvPr>
            <p:cNvSpPr/>
            <p:nvPr/>
          </p:nvSpPr>
          <p:spPr>
            <a:xfrm>
              <a:off x="7798469" y="4967207"/>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6BA60956-B088-E2A3-791C-2820BFEB2BA9}"/>
                </a:ext>
              </a:extLst>
            </p:cNvPr>
            <p:cNvSpPr/>
            <p:nvPr/>
          </p:nvSpPr>
          <p:spPr>
            <a:xfrm>
              <a:off x="7799420" y="4968158"/>
              <a:ext cx="21872" cy="87965"/>
            </a:xfrm>
            <a:custGeom>
              <a:avLst/>
              <a:gdLst>
                <a:gd name="connsiteX0" fmla="*/ 10936 w 21872"/>
                <a:gd name="connsiteY0" fmla="*/ 0 h 87965"/>
                <a:gd name="connsiteX1" fmla="*/ 21872 w 21872"/>
                <a:gd name="connsiteY1" fmla="*/ 9034 h 87965"/>
                <a:gd name="connsiteX2" fmla="*/ 21872 w 21872"/>
                <a:gd name="connsiteY2" fmla="*/ 10936 h 87965"/>
                <a:gd name="connsiteX3" fmla="*/ 21872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2" y="9034"/>
                  </a:cubicBezTo>
                  <a:lnTo>
                    <a:pt x="21872" y="10936"/>
                  </a:lnTo>
                  <a:cubicBezTo>
                    <a:pt x="21872" y="10936"/>
                    <a:pt x="21872" y="77029"/>
                    <a:pt x="21872" y="77029"/>
                  </a:cubicBezTo>
                  <a:cubicBezTo>
                    <a:pt x="21872"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21" name="Freeform: Shape 20">
              <a:extLst>
                <a:ext uri="{FF2B5EF4-FFF2-40B4-BE49-F238E27FC236}">
                  <a16:creationId xmlns:a16="http://schemas.microsoft.com/office/drawing/2014/main" id="{96992B3F-DDEB-1054-505A-7F0C8DE9D33F}"/>
                </a:ext>
              </a:extLst>
            </p:cNvPr>
            <p:cNvSpPr/>
            <p:nvPr/>
          </p:nvSpPr>
          <p:spPr>
            <a:xfrm>
              <a:off x="8018858" y="4967207"/>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DF52DE8E-79DB-581A-7813-AA6860E151F2}"/>
                </a:ext>
              </a:extLst>
            </p:cNvPr>
            <p:cNvSpPr/>
            <p:nvPr/>
          </p:nvSpPr>
          <p:spPr>
            <a:xfrm>
              <a:off x="8019809" y="4968158"/>
              <a:ext cx="21872" cy="87965"/>
            </a:xfrm>
            <a:custGeom>
              <a:avLst/>
              <a:gdLst>
                <a:gd name="connsiteX0" fmla="*/ 10936 w 21872"/>
                <a:gd name="connsiteY0" fmla="*/ 0 h 87965"/>
                <a:gd name="connsiteX1" fmla="*/ 21872 w 21872"/>
                <a:gd name="connsiteY1" fmla="*/ 9034 h 87965"/>
                <a:gd name="connsiteX2" fmla="*/ 21872 w 21872"/>
                <a:gd name="connsiteY2" fmla="*/ 10936 h 87965"/>
                <a:gd name="connsiteX3" fmla="*/ 21872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2" y="9034"/>
                  </a:cubicBezTo>
                  <a:lnTo>
                    <a:pt x="21872" y="10936"/>
                  </a:lnTo>
                  <a:cubicBezTo>
                    <a:pt x="21872" y="10936"/>
                    <a:pt x="21872" y="77029"/>
                    <a:pt x="21872" y="77029"/>
                  </a:cubicBezTo>
                  <a:cubicBezTo>
                    <a:pt x="21872"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23" name="Freeform: Shape 22">
              <a:extLst>
                <a:ext uri="{FF2B5EF4-FFF2-40B4-BE49-F238E27FC236}">
                  <a16:creationId xmlns:a16="http://schemas.microsoft.com/office/drawing/2014/main" id="{BCC1002D-3BC0-03D6-F159-B795912CADD7}"/>
                </a:ext>
              </a:extLst>
            </p:cNvPr>
            <p:cNvSpPr/>
            <p:nvPr/>
          </p:nvSpPr>
          <p:spPr>
            <a:xfrm>
              <a:off x="7996510" y="5121266"/>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79 w 376824"/>
                <a:gd name="connsiteY11" fmla="*/ 288859 h 288859"/>
                <a:gd name="connsiteX12" fmla="*/ 55870 w 376824"/>
                <a:gd name="connsiteY12" fmla="*/ 288859 h 288859"/>
                <a:gd name="connsiteX13" fmla="*/ 24488 w 376824"/>
                <a:gd name="connsiteY13" fmla="*/ 232752 h 288859"/>
                <a:gd name="connsiteX14" fmla="*/ 53255 w 376824"/>
                <a:gd name="connsiteY14" fmla="*/ 264372 h 288859"/>
                <a:gd name="connsiteX15" fmla="*/ 56345 w 376824"/>
                <a:gd name="connsiteY15" fmla="*/ 264372 h 288859"/>
                <a:gd name="connsiteX16" fmla="*/ 320717 w 376824"/>
                <a:gd name="connsiteY16" fmla="*/ 264372 h 288859"/>
                <a:gd name="connsiteX17" fmla="*/ 352575 w 376824"/>
                <a:gd name="connsiteY17" fmla="*/ 232514 h 288859"/>
                <a:gd name="connsiteX18" fmla="*/ 352575 w 376824"/>
                <a:gd name="connsiteY18" fmla="*/ 23061 h 288859"/>
                <a:gd name="connsiteX19" fmla="*/ 111264 w 376824"/>
                <a:gd name="connsiteY19" fmla="*/ 24250 h 288859"/>
                <a:gd name="connsiteX20" fmla="*/ 112453 w 376824"/>
                <a:gd name="connsiteY20" fmla="*/ 122201 h 288859"/>
                <a:gd name="connsiteX21" fmla="*/ 59912 w 376824"/>
                <a:gd name="connsiteY21" fmla="*/ 178308 h 288859"/>
                <a:gd name="connsiteX22" fmla="*/ 56345 w 376824"/>
                <a:gd name="connsiteY22" fmla="*/ 178308 h 288859"/>
                <a:gd name="connsiteX23" fmla="*/ 24488 w 376824"/>
                <a:gd name="connsiteY23" fmla="*/ 178308 h 288859"/>
                <a:gd name="connsiteX24" fmla="*/ 24488 w 376824"/>
                <a:gd name="connsiteY24"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3939" y="154296"/>
                    <a:pt x="87965" y="14026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752"/>
                  </a:moveTo>
                  <a:cubicBezTo>
                    <a:pt x="24488" y="249156"/>
                    <a:pt x="36850" y="262945"/>
                    <a:pt x="53255" y="264372"/>
                  </a:cubicBezTo>
                  <a:lnTo>
                    <a:pt x="56345" y="264372"/>
                  </a:lnTo>
                  <a:cubicBezTo>
                    <a:pt x="56345" y="264372"/>
                    <a:pt x="320717" y="264372"/>
                    <a:pt x="320717" y="264372"/>
                  </a:cubicBezTo>
                  <a:cubicBezTo>
                    <a:pt x="338310" y="264372"/>
                    <a:pt x="352575" y="250107"/>
                    <a:pt x="352575" y="232514"/>
                  </a:cubicBezTo>
                  <a:lnTo>
                    <a:pt x="352575" y="23061"/>
                  </a:lnTo>
                  <a:lnTo>
                    <a:pt x="111264" y="24250"/>
                  </a:lnTo>
                  <a:lnTo>
                    <a:pt x="112453" y="122201"/>
                  </a:lnTo>
                  <a:cubicBezTo>
                    <a:pt x="112453" y="152394"/>
                    <a:pt x="89867" y="176406"/>
                    <a:pt x="59912" y="178308"/>
                  </a:cubicBezTo>
                  <a:lnTo>
                    <a:pt x="56345" y="178308"/>
                  </a:lnTo>
                  <a:cubicBezTo>
                    <a:pt x="56345" y="178308"/>
                    <a:pt x="24488" y="178308"/>
                    <a:pt x="24488" y="178308"/>
                  </a:cubicBezTo>
                  <a:lnTo>
                    <a:pt x="24488" y="232276"/>
                  </a:lnTo>
                  <a:close/>
                </a:path>
              </a:pathLst>
            </a:custGeom>
            <a:solidFill>
              <a:schemeClr val="accent1"/>
            </a:solidFill>
            <a:ln w="0" cap="flat">
              <a:no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21C30375-6B93-AE88-2E80-57E96FB2191E}"/>
                </a:ext>
              </a:extLst>
            </p:cNvPr>
            <p:cNvSpPr/>
            <p:nvPr/>
          </p:nvSpPr>
          <p:spPr>
            <a:xfrm>
              <a:off x="7997937" y="5122454"/>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2110 h 286482"/>
                <a:gd name="connsiteX14" fmla="*/ 352575 w 374922"/>
                <a:gd name="connsiteY14" fmla="*/ 22110 h 286482"/>
                <a:gd name="connsiteX15" fmla="*/ 352575 w 374922"/>
                <a:gd name="connsiteY15" fmla="*/ 231563 h 286482"/>
                <a:gd name="connsiteX16" fmla="*/ 319529 w 374922"/>
                <a:gd name="connsiteY16" fmla="*/ 264610 h 286482"/>
                <a:gd name="connsiteX17" fmla="*/ 51828 w 374922"/>
                <a:gd name="connsiteY17" fmla="*/ 264610 h 286482"/>
                <a:gd name="connsiteX18" fmla="*/ 21872 w 374922"/>
                <a:gd name="connsiteY18" fmla="*/ 231563 h 286482"/>
                <a:gd name="connsiteX19" fmla="*/ 21872 w 374922"/>
                <a:gd name="connsiteY19" fmla="*/ 176406 h 286482"/>
                <a:gd name="connsiteX20" fmla="*/ 58485 w 374922"/>
                <a:gd name="connsiteY20" fmla="*/ 176406 h 286482"/>
                <a:gd name="connsiteX21" fmla="*/ 109838 w 374922"/>
                <a:gd name="connsiteY21" fmla="*/ 121250 h 286482"/>
                <a:gd name="connsiteX22" fmla="*/ 109838 w 374922"/>
                <a:gd name="connsiteY22"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39794"/>
                    <a:pt x="73463"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110076" y="22110"/>
                  </a:moveTo>
                  <a:lnTo>
                    <a:pt x="352575" y="22110"/>
                  </a:lnTo>
                  <a:lnTo>
                    <a:pt x="352575" y="231563"/>
                  </a:lnTo>
                  <a:cubicBezTo>
                    <a:pt x="352575" y="249869"/>
                    <a:pt x="337835" y="264610"/>
                    <a:pt x="319529" y="264610"/>
                  </a:cubicBezTo>
                  <a:lnTo>
                    <a:pt x="51828" y="264610"/>
                  </a:lnTo>
                  <a:cubicBezTo>
                    <a:pt x="34948" y="262945"/>
                    <a:pt x="21872" y="248681"/>
                    <a:pt x="21872" y="231563"/>
                  </a:cubicBezTo>
                  <a:lnTo>
                    <a:pt x="21872" y="176406"/>
                  </a:lnTo>
                  <a:lnTo>
                    <a:pt x="58485" y="176406"/>
                  </a:lnTo>
                  <a:cubicBezTo>
                    <a:pt x="87490" y="174504"/>
                    <a:pt x="109838" y="150730"/>
                    <a:pt x="109838" y="121250"/>
                  </a:cubicBezTo>
                  <a:lnTo>
                    <a:pt x="109838" y="22110"/>
                  </a:lnTo>
                  <a:close/>
                </a:path>
              </a:pathLst>
            </a:custGeom>
            <a:solidFill>
              <a:schemeClr val="accent1"/>
            </a:solidFill>
            <a:ln w="0"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1844AED5-DE7C-E79E-3A32-F886AE880291}"/>
                </a:ext>
              </a:extLst>
            </p:cNvPr>
            <p:cNvSpPr/>
            <p:nvPr/>
          </p:nvSpPr>
          <p:spPr>
            <a:xfrm>
              <a:off x="8173155" y="5236334"/>
              <a:ext cx="24249" cy="19970"/>
            </a:xfrm>
            <a:custGeom>
              <a:avLst/>
              <a:gdLst>
                <a:gd name="connsiteX0" fmla="*/ 951 w 24249"/>
                <a:gd name="connsiteY0" fmla="*/ 19971 h 19970"/>
                <a:gd name="connsiteX1" fmla="*/ 0 w 24249"/>
                <a:gd name="connsiteY1" fmla="*/ 1189 h 19970"/>
                <a:gd name="connsiteX2" fmla="*/ 23061 w 24249"/>
                <a:gd name="connsiteY2" fmla="*/ 0 h 19970"/>
                <a:gd name="connsiteX3" fmla="*/ 24250 w 24249"/>
                <a:gd name="connsiteY3" fmla="*/ 19971 h 19970"/>
                <a:gd name="connsiteX4" fmla="*/ 951 w 24249"/>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970">
                  <a:moveTo>
                    <a:pt x="951" y="19971"/>
                  </a:moveTo>
                  <a:lnTo>
                    <a:pt x="0" y="1189"/>
                  </a:lnTo>
                  <a:lnTo>
                    <a:pt x="23061" y="0"/>
                  </a:lnTo>
                  <a:lnTo>
                    <a:pt x="24250" y="19971"/>
                  </a:lnTo>
                  <a:lnTo>
                    <a:pt x="951" y="19971"/>
                  </a:lnTo>
                  <a:close/>
                </a:path>
              </a:pathLst>
            </a:custGeom>
            <a:solidFill>
              <a:schemeClr val="accent1"/>
            </a:solidFill>
            <a:ln w="0" cap="flat">
              <a:no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F9DD9BE0-DCD3-5C8B-194C-6AA70AD89A2F}"/>
                </a:ext>
              </a:extLst>
            </p:cNvPr>
            <p:cNvSpPr/>
            <p:nvPr/>
          </p:nvSpPr>
          <p:spPr>
            <a:xfrm>
              <a:off x="8174106" y="523752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A82BAD12-2DD8-CF13-BA06-1B356C3A67B2}"/>
                </a:ext>
              </a:extLst>
            </p:cNvPr>
            <p:cNvSpPr/>
            <p:nvPr/>
          </p:nvSpPr>
          <p:spPr>
            <a:xfrm>
              <a:off x="8173155" y="5341892"/>
              <a:ext cx="24249" cy="19732"/>
            </a:xfrm>
            <a:custGeom>
              <a:avLst/>
              <a:gdLst>
                <a:gd name="connsiteX0" fmla="*/ 951 w 24249"/>
                <a:gd name="connsiteY0" fmla="*/ 19733 h 19732"/>
                <a:gd name="connsiteX1" fmla="*/ 0 w 24249"/>
                <a:gd name="connsiteY1" fmla="*/ 1189 h 19732"/>
                <a:gd name="connsiteX2" fmla="*/ 23061 w 24249"/>
                <a:gd name="connsiteY2" fmla="*/ 0 h 19732"/>
                <a:gd name="connsiteX3" fmla="*/ 24250 w 24249"/>
                <a:gd name="connsiteY3" fmla="*/ 19733 h 19732"/>
                <a:gd name="connsiteX4" fmla="*/ 951 w 24249"/>
                <a:gd name="connsiteY4" fmla="*/ 19733 h 1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732">
                  <a:moveTo>
                    <a:pt x="951" y="19733"/>
                  </a:moveTo>
                  <a:lnTo>
                    <a:pt x="0" y="1189"/>
                  </a:lnTo>
                  <a:lnTo>
                    <a:pt x="23061" y="0"/>
                  </a:lnTo>
                  <a:lnTo>
                    <a:pt x="24250" y="19733"/>
                  </a:lnTo>
                  <a:lnTo>
                    <a:pt x="951" y="19733"/>
                  </a:lnTo>
                  <a:close/>
                </a:path>
              </a:pathLst>
            </a:custGeom>
            <a:solidFill>
              <a:schemeClr val="accent1"/>
            </a:solidFill>
            <a:ln w="0" cap="flat">
              <a:no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7D7944C5-279D-2E5D-6C94-549B2D4F6128}"/>
                </a:ext>
              </a:extLst>
            </p:cNvPr>
            <p:cNvSpPr/>
            <p:nvPr/>
          </p:nvSpPr>
          <p:spPr>
            <a:xfrm>
              <a:off x="8174106" y="534284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AC23BA4D-49BA-F581-2276-8D5F9A652897}"/>
                </a:ext>
              </a:extLst>
            </p:cNvPr>
            <p:cNvSpPr/>
            <p:nvPr/>
          </p:nvSpPr>
          <p:spPr>
            <a:xfrm>
              <a:off x="8145148" y="5247508"/>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41795" y="78456"/>
                    <a:pt x="49166" y="76078"/>
                    <a:pt x="51781" y="72037"/>
                  </a:cubicBezTo>
                  <a:cubicBezTo>
                    <a:pt x="51781" y="68708"/>
                    <a:pt x="49403" y="65142"/>
                    <a:pt x="37754" y="62765"/>
                  </a:cubicBezTo>
                  <a:cubicBezTo>
                    <a:pt x="21587" y="59912"/>
                    <a:pt x="8749" y="51590"/>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30" name="Freeform: Shape 29">
              <a:extLst>
                <a:ext uri="{FF2B5EF4-FFF2-40B4-BE49-F238E27FC236}">
                  <a16:creationId xmlns:a16="http://schemas.microsoft.com/office/drawing/2014/main" id="{C74DB79F-10F1-8DD4-28B9-2BE30639F6C9}"/>
                </a:ext>
              </a:extLst>
            </p:cNvPr>
            <p:cNvSpPr/>
            <p:nvPr/>
          </p:nvSpPr>
          <p:spPr>
            <a:xfrm>
              <a:off x="8146490" y="5248817"/>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121D7717-DACF-33CB-A769-655D557F4DD3}"/>
                </a:ext>
              </a:extLst>
            </p:cNvPr>
            <p:cNvSpPr/>
            <p:nvPr/>
          </p:nvSpPr>
          <p:spPr>
            <a:xfrm>
              <a:off x="8084714" y="5121503"/>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5 w 288859"/>
                <a:gd name="connsiteY4" fmla="*/ 0 h 90342"/>
                <a:gd name="connsiteX5" fmla="*/ 288859 w 288859"/>
                <a:gd name="connsiteY5" fmla="*/ 12125 h 90342"/>
                <a:gd name="connsiteX6" fmla="*/ 288859 w 288859"/>
                <a:gd name="connsiteY6" fmla="*/ 78218 h 90342"/>
                <a:gd name="connsiteX7" fmla="*/ 276735 w 288859"/>
                <a:gd name="connsiteY7" fmla="*/ 90343 h 90342"/>
                <a:gd name="connsiteX8" fmla="*/ 12125 w 288859"/>
                <a:gd name="connsiteY8" fmla="*/ 90343 h 90342"/>
                <a:gd name="connsiteX9" fmla="*/ 24250 w 288859"/>
                <a:gd name="connsiteY9" fmla="*/ 67044 h 90342"/>
                <a:gd name="connsiteX10" fmla="*/ 265561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5" y="0"/>
                  </a:lnTo>
                  <a:cubicBezTo>
                    <a:pt x="283391" y="0"/>
                    <a:pt x="288859" y="5468"/>
                    <a:pt x="288859" y="12125"/>
                  </a:cubicBezTo>
                  <a:lnTo>
                    <a:pt x="288859" y="78218"/>
                  </a:lnTo>
                  <a:cubicBezTo>
                    <a:pt x="288859" y="84875"/>
                    <a:pt x="283391" y="90343"/>
                    <a:pt x="276735" y="90343"/>
                  </a:cubicBezTo>
                  <a:lnTo>
                    <a:pt x="12125" y="90343"/>
                  </a:lnTo>
                  <a:close/>
                  <a:moveTo>
                    <a:pt x="24250" y="67044"/>
                  </a:moveTo>
                  <a:lnTo>
                    <a:pt x="265561"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32" name="Freeform: Shape 31">
              <a:extLst>
                <a:ext uri="{FF2B5EF4-FFF2-40B4-BE49-F238E27FC236}">
                  <a16:creationId xmlns:a16="http://schemas.microsoft.com/office/drawing/2014/main" id="{37D053FF-9633-86C8-AE09-82A2518E599E}"/>
                </a:ext>
              </a:extLst>
            </p:cNvPr>
            <p:cNvSpPr/>
            <p:nvPr/>
          </p:nvSpPr>
          <p:spPr>
            <a:xfrm>
              <a:off x="8085902" y="5122454"/>
              <a:ext cx="286481" cy="87965"/>
            </a:xfrm>
            <a:custGeom>
              <a:avLst/>
              <a:gdLst>
                <a:gd name="connsiteX0" fmla="*/ 275546 w 286481"/>
                <a:gd name="connsiteY0" fmla="*/ 0 h 87965"/>
                <a:gd name="connsiteX1" fmla="*/ 10936 w 286481"/>
                <a:gd name="connsiteY1" fmla="*/ 0 h 87965"/>
                <a:gd name="connsiteX2" fmla="*/ 0 w 286481"/>
                <a:gd name="connsiteY2" fmla="*/ 10936 h 87965"/>
                <a:gd name="connsiteX3" fmla="*/ 0 w 286481"/>
                <a:gd name="connsiteY3" fmla="*/ 77029 h 87965"/>
                <a:gd name="connsiteX4" fmla="*/ 10936 w 286481"/>
                <a:gd name="connsiteY4" fmla="*/ 87965 h 87965"/>
                <a:gd name="connsiteX5" fmla="*/ 275546 w 286481"/>
                <a:gd name="connsiteY5" fmla="*/ 87965 h 87965"/>
                <a:gd name="connsiteX6" fmla="*/ 286482 w 286481"/>
                <a:gd name="connsiteY6" fmla="*/ 77029 h 87965"/>
                <a:gd name="connsiteX7" fmla="*/ 286482 w 286481"/>
                <a:gd name="connsiteY7" fmla="*/ 10936 h 87965"/>
                <a:gd name="connsiteX8" fmla="*/ 275546 w 286481"/>
                <a:gd name="connsiteY8" fmla="*/ 0 h 87965"/>
                <a:gd name="connsiteX9" fmla="*/ 264372 w 286481"/>
                <a:gd name="connsiteY9" fmla="*/ 22110 h 87965"/>
                <a:gd name="connsiteX10" fmla="*/ 264372 w 286481"/>
                <a:gd name="connsiteY10" fmla="*/ 66093 h 87965"/>
                <a:gd name="connsiteX11" fmla="*/ 21872 w 286481"/>
                <a:gd name="connsiteY11" fmla="*/ 66093 h 87965"/>
                <a:gd name="connsiteX12" fmla="*/ 21872 w 286481"/>
                <a:gd name="connsiteY12" fmla="*/ 22110 h 87965"/>
                <a:gd name="connsiteX13" fmla="*/ 264372 w 286481"/>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1"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372" y="22110"/>
                  </a:moveTo>
                  <a:lnTo>
                    <a:pt x="264372" y="66093"/>
                  </a:lnTo>
                  <a:lnTo>
                    <a:pt x="21872" y="66093"/>
                  </a:lnTo>
                  <a:lnTo>
                    <a:pt x="21872" y="22110"/>
                  </a:lnTo>
                  <a:lnTo>
                    <a:pt x="264372" y="22110"/>
                  </a:lnTo>
                  <a:close/>
                </a:path>
              </a:pathLst>
            </a:custGeom>
            <a:solidFill>
              <a:schemeClr val="accent1"/>
            </a:solidFill>
            <a:ln w="0" cap="flat">
              <a:no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A08EC6AF-D467-C328-DE95-B8AA3131DF42}"/>
                </a:ext>
              </a:extLst>
            </p:cNvPr>
            <p:cNvSpPr/>
            <p:nvPr/>
          </p:nvSpPr>
          <p:spPr>
            <a:xfrm>
              <a:off x="8283468" y="5077283"/>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5AA48C57-9957-EEB1-0B03-3A780D195972}"/>
                </a:ext>
              </a:extLst>
            </p:cNvPr>
            <p:cNvSpPr/>
            <p:nvPr/>
          </p:nvSpPr>
          <p:spPr>
            <a:xfrm>
              <a:off x="8284419" y="5078472"/>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57B678E4-6243-70D3-C47A-510441430E6B}"/>
                </a:ext>
              </a:extLst>
            </p:cNvPr>
            <p:cNvSpPr/>
            <p:nvPr/>
          </p:nvSpPr>
          <p:spPr>
            <a:xfrm>
              <a:off x="8260882" y="5231579"/>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80 w 376824"/>
                <a:gd name="connsiteY11" fmla="*/ 288859 h 288859"/>
                <a:gd name="connsiteX12" fmla="*/ 55870 w 376824"/>
                <a:gd name="connsiteY12" fmla="*/ 288859 h 288859"/>
                <a:gd name="connsiteX13" fmla="*/ 24488 w 376824"/>
                <a:gd name="connsiteY13" fmla="*/ 232514 h 288859"/>
                <a:gd name="connsiteX14" fmla="*/ 53255 w 376824"/>
                <a:gd name="connsiteY14" fmla="*/ 264134 h 288859"/>
                <a:gd name="connsiteX15" fmla="*/ 56345 w 376824"/>
                <a:gd name="connsiteY15" fmla="*/ 264134 h 288859"/>
                <a:gd name="connsiteX16" fmla="*/ 320717 w 376824"/>
                <a:gd name="connsiteY16" fmla="*/ 264134 h 288859"/>
                <a:gd name="connsiteX17" fmla="*/ 352575 w 376824"/>
                <a:gd name="connsiteY17" fmla="*/ 232276 h 288859"/>
                <a:gd name="connsiteX18" fmla="*/ 352575 w 376824"/>
                <a:gd name="connsiteY18" fmla="*/ 22823 h 288859"/>
                <a:gd name="connsiteX19" fmla="*/ 111264 w 376824"/>
                <a:gd name="connsiteY19" fmla="*/ 24012 h 288859"/>
                <a:gd name="connsiteX20" fmla="*/ 112453 w 376824"/>
                <a:gd name="connsiteY20" fmla="*/ 121963 h 288859"/>
                <a:gd name="connsiteX21" fmla="*/ 59674 w 376824"/>
                <a:gd name="connsiteY21" fmla="*/ 178071 h 288859"/>
                <a:gd name="connsiteX22" fmla="*/ 56345 w 376824"/>
                <a:gd name="connsiteY22" fmla="*/ 178071 h 288859"/>
                <a:gd name="connsiteX23" fmla="*/ 24488 w 376824"/>
                <a:gd name="connsiteY23" fmla="*/ 178071 h 288859"/>
                <a:gd name="connsiteX24" fmla="*/ 24488 w 376824"/>
                <a:gd name="connsiteY24" fmla="*/ 232039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1799" y="154296"/>
                    <a:pt x="87965" y="14240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80"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111264" y="24012"/>
                  </a:lnTo>
                  <a:lnTo>
                    <a:pt x="112453" y="121963"/>
                  </a:lnTo>
                  <a:cubicBezTo>
                    <a:pt x="112453" y="156436"/>
                    <a:pt x="85350" y="176644"/>
                    <a:pt x="59674" y="178071"/>
                  </a:cubicBezTo>
                  <a:lnTo>
                    <a:pt x="56345" y="178071"/>
                  </a:lnTo>
                  <a:cubicBezTo>
                    <a:pt x="56345" y="178071"/>
                    <a:pt x="24488" y="178071"/>
                    <a:pt x="24488" y="178071"/>
                  </a:cubicBezTo>
                  <a:lnTo>
                    <a:pt x="24488" y="232039"/>
                  </a:lnTo>
                  <a:close/>
                </a:path>
              </a:pathLst>
            </a:custGeom>
            <a:solidFill>
              <a:schemeClr val="accent1"/>
            </a:solidFill>
            <a:ln w="0"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EC8ECC3B-C896-E54E-6961-4A8A41481846}"/>
                </a:ext>
              </a:extLst>
            </p:cNvPr>
            <p:cNvSpPr/>
            <p:nvPr/>
          </p:nvSpPr>
          <p:spPr>
            <a:xfrm>
              <a:off x="8437526" y="5346410"/>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38" name="Freeform: Shape 37">
              <a:extLst>
                <a:ext uri="{FF2B5EF4-FFF2-40B4-BE49-F238E27FC236}">
                  <a16:creationId xmlns:a16="http://schemas.microsoft.com/office/drawing/2014/main" id="{F2C0F964-3A4E-E713-9B33-A1C154FB0129}"/>
                </a:ext>
              </a:extLst>
            </p:cNvPr>
            <p:cNvSpPr/>
            <p:nvPr/>
          </p:nvSpPr>
          <p:spPr>
            <a:xfrm>
              <a:off x="8438715" y="534759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61EC8234-5C7A-61CB-671E-FF3D9B141CCA}"/>
                </a:ext>
              </a:extLst>
            </p:cNvPr>
            <p:cNvSpPr/>
            <p:nvPr/>
          </p:nvSpPr>
          <p:spPr>
            <a:xfrm>
              <a:off x="8437526" y="5451968"/>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3B45AD49-ACF3-0F54-2219-B61CD68B8D1C}"/>
                </a:ext>
              </a:extLst>
            </p:cNvPr>
            <p:cNvSpPr/>
            <p:nvPr/>
          </p:nvSpPr>
          <p:spPr>
            <a:xfrm>
              <a:off x="8438715" y="5453157"/>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41" name="Freeform: Shape 40">
              <a:extLst>
                <a:ext uri="{FF2B5EF4-FFF2-40B4-BE49-F238E27FC236}">
                  <a16:creationId xmlns:a16="http://schemas.microsoft.com/office/drawing/2014/main" id="{B725F22D-FE1F-91EE-4C2B-699DBDD338C0}"/>
                </a:ext>
              </a:extLst>
            </p:cNvPr>
            <p:cNvSpPr/>
            <p:nvPr/>
          </p:nvSpPr>
          <p:spPr>
            <a:xfrm>
              <a:off x="8409758" y="5357821"/>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674"/>
                    <a:pt x="8749" y="51591"/>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AF1A5C34-ADEF-2710-86DD-BA97A664E341}"/>
                </a:ext>
              </a:extLst>
            </p:cNvPr>
            <p:cNvSpPr/>
            <p:nvPr/>
          </p:nvSpPr>
          <p:spPr>
            <a:xfrm>
              <a:off x="8410862" y="5358893"/>
              <a:ext cx="74465" cy="100360"/>
            </a:xfrm>
            <a:custGeom>
              <a:avLst/>
              <a:gdLst>
                <a:gd name="connsiteX0" fmla="*/ 2414 w 74465"/>
                <a:gd name="connsiteY0" fmla="*/ 18186 h 100360"/>
                <a:gd name="connsiteX1" fmla="*/ 63752 w 74465"/>
                <a:gd name="connsiteY1" fmla="*/ 3208 h 100360"/>
                <a:gd name="connsiteX2" fmla="*/ 68269 w 74465"/>
                <a:gd name="connsiteY2" fmla="*/ 4396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90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6"/>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3" y="81188"/>
                    <a:pt x="46872" y="78097"/>
                    <a:pt x="51390"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43" name="Freeform: Shape 42">
              <a:extLst>
                <a:ext uri="{FF2B5EF4-FFF2-40B4-BE49-F238E27FC236}">
                  <a16:creationId xmlns:a16="http://schemas.microsoft.com/office/drawing/2014/main" id="{DD67DC08-505C-9AF0-2D40-6318559FEA66}"/>
                </a:ext>
              </a:extLst>
            </p:cNvPr>
            <p:cNvSpPr/>
            <p:nvPr/>
          </p:nvSpPr>
          <p:spPr>
            <a:xfrm>
              <a:off x="8349323" y="5231817"/>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4 w 288859"/>
                <a:gd name="connsiteY4" fmla="*/ 0 h 90342"/>
                <a:gd name="connsiteX5" fmla="*/ 288859 w 288859"/>
                <a:gd name="connsiteY5" fmla="*/ 12125 h 90342"/>
                <a:gd name="connsiteX6" fmla="*/ 288859 w 288859"/>
                <a:gd name="connsiteY6" fmla="*/ 78218 h 90342"/>
                <a:gd name="connsiteX7" fmla="*/ 276734 w 288859"/>
                <a:gd name="connsiteY7" fmla="*/ 90343 h 90342"/>
                <a:gd name="connsiteX8" fmla="*/ 12125 w 288859"/>
                <a:gd name="connsiteY8" fmla="*/ 90343 h 90342"/>
                <a:gd name="connsiteX9" fmla="*/ 24250 w 288859"/>
                <a:gd name="connsiteY9" fmla="*/ 67044 h 90342"/>
                <a:gd name="connsiteX10" fmla="*/ 265560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4" y="0"/>
                  </a:lnTo>
                  <a:cubicBezTo>
                    <a:pt x="283391" y="0"/>
                    <a:pt x="288859" y="5468"/>
                    <a:pt x="288859" y="12125"/>
                  </a:cubicBezTo>
                  <a:lnTo>
                    <a:pt x="288859" y="78218"/>
                  </a:lnTo>
                  <a:cubicBezTo>
                    <a:pt x="288859" y="84875"/>
                    <a:pt x="283391" y="90343"/>
                    <a:pt x="276734" y="90343"/>
                  </a:cubicBezTo>
                  <a:lnTo>
                    <a:pt x="12125" y="90343"/>
                  </a:lnTo>
                  <a:close/>
                  <a:moveTo>
                    <a:pt x="24250" y="67044"/>
                  </a:moveTo>
                  <a:lnTo>
                    <a:pt x="265560"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44" name="Freeform: Shape 43">
              <a:extLst>
                <a:ext uri="{FF2B5EF4-FFF2-40B4-BE49-F238E27FC236}">
                  <a16:creationId xmlns:a16="http://schemas.microsoft.com/office/drawing/2014/main" id="{3C8A0916-0F5B-961D-69EE-4748C529BA56}"/>
                </a:ext>
              </a:extLst>
            </p:cNvPr>
            <p:cNvSpPr/>
            <p:nvPr/>
          </p:nvSpPr>
          <p:spPr>
            <a:xfrm>
              <a:off x="8350274" y="5232768"/>
              <a:ext cx="286482" cy="87965"/>
            </a:xfrm>
            <a:custGeom>
              <a:avLst/>
              <a:gdLst>
                <a:gd name="connsiteX0" fmla="*/ 275546 w 286482"/>
                <a:gd name="connsiteY0" fmla="*/ 0 h 87965"/>
                <a:gd name="connsiteX1" fmla="*/ 10936 w 286482"/>
                <a:gd name="connsiteY1" fmla="*/ 0 h 87965"/>
                <a:gd name="connsiteX2" fmla="*/ 0 w 286482"/>
                <a:gd name="connsiteY2" fmla="*/ 10936 h 87965"/>
                <a:gd name="connsiteX3" fmla="*/ 0 w 286482"/>
                <a:gd name="connsiteY3" fmla="*/ 77029 h 87965"/>
                <a:gd name="connsiteX4" fmla="*/ 10936 w 286482"/>
                <a:gd name="connsiteY4" fmla="*/ 87965 h 87965"/>
                <a:gd name="connsiteX5" fmla="*/ 275546 w 286482"/>
                <a:gd name="connsiteY5" fmla="*/ 87965 h 87965"/>
                <a:gd name="connsiteX6" fmla="*/ 286482 w 286482"/>
                <a:gd name="connsiteY6" fmla="*/ 77029 h 87965"/>
                <a:gd name="connsiteX7" fmla="*/ 286482 w 286482"/>
                <a:gd name="connsiteY7" fmla="*/ 10936 h 87965"/>
                <a:gd name="connsiteX8" fmla="*/ 275546 w 286482"/>
                <a:gd name="connsiteY8" fmla="*/ 0 h 87965"/>
                <a:gd name="connsiteX9" fmla="*/ 264610 w 286482"/>
                <a:gd name="connsiteY9" fmla="*/ 21873 h 87965"/>
                <a:gd name="connsiteX10" fmla="*/ 264610 w 286482"/>
                <a:gd name="connsiteY10" fmla="*/ 65855 h 87965"/>
                <a:gd name="connsiteX11" fmla="*/ 22110 w 286482"/>
                <a:gd name="connsiteY11" fmla="*/ 65855 h 87965"/>
                <a:gd name="connsiteX12" fmla="*/ 22110 w 286482"/>
                <a:gd name="connsiteY12" fmla="*/ 21873 h 87965"/>
                <a:gd name="connsiteX13" fmla="*/ 264610 w 286482"/>
                <a:gd name="connsiteY13" fmla="*/ 21873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2"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610" y="21873"/>
                  </a:moveTo>
                  <a:lnTo>
                    <a:pt x="264610" y="65855"/>
                  </a:lnTo>
                  <a:lnTo>
                    <a:pt x="22110" y="65855"/>
                  </a:lnTo>
                  <a:lnTo>
                    <a:pt x="22110" y="21873"/>
                  </a:lnTo>
                  <a:lnTo>
                    <a:pt x="264610" y="21873"/>
                  </a:lnTo>
                  <a:close/>
                </a:path>
              </a:pathLst>
            </a:custGeom>
            <a:solidFill>
              <a:schemeClr val="accent1"/>
            </a:solidFill>
            <a:ln w="0"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5009E378-2444-BF29-B355-E8EA688DD181}"/>
                </a:ext>
              </a:extLst>
            </p:cNvPr>
            <p:cNvSpPr/>
            <p:nvPr/>
          </p:nvSpPr>
          <p:spPr>
            <a:xfrm>
              <a:off x="8547840" y="5187596"/>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4"/>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46" name="Freeform: Shape 45">
              <a:extLst>
                <a:ext uri="{FF2B5EF4-FFF2-40B4-BE49-F238E27FC236}">
                  <a16:creationId xmlns:a16="http://schemas.microsoft.com/office/drawing/2014/main" id="{86CA9DBF-09C2-E532-28F2-F1D3315A3F18}"/>
                </a:ext>
              </a:extLst>
            </p:cNvPr>
            <p:cNvSpPr/>
            <p:nvPr/>
          </p:nvSpPr>
          <p:spPr>
            <a:xfrm>
              <a:off x="8548791" y="5188547"/>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824BBDD8-6477-0771-3129-E12FFD2527A7}"/>
                </a:ext>
              </a:extLst>
            </p:cNvPr>
            <p:cNvSpPr/>
            <p:nvPr/>
          </p:nvSpPr>
          <p:spPr>
            <a:xfrm>
              <a:off x="8262309" y="5232768"/>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1873 h 286482"/>
                <a:gd name="connsiteX14" fmla="*/ 352575 w 374922"/>
                <a:gd name="connsiteY14" fmla="*/ 21873 h 286482"/>
                <a:gd name="connsiteX15" fmla="*/ 352575 w 374922"/>
                <a:gd name="connsiteY15" fmla="*/ 231325 h 286482"/>
                <a:gd name="connsiteX16" fmla="*/ 319528 w 374922"/>
                <a:gd name="connsiteY16" fmla="*/ 264372 h 286482"/>
                <a:gd name="connsiteX17" fmla="*/ 51828 w 374922"/>
                <a:gd name="connsiteY17" fmla="*/ 264372 h 286482"/>
                <a:gd name="connsiteX18" fmla="*/ 21873 w 374922"/>
                <a:gd name="connsiteY18" fmla="*/ 231325 h 286482"/>
                <a:gd name="connsiteX19" fmla="*/ 21873 w 374922"/>
                <a:gd name="connsiteY19" fmla="*/ 176169 h 286482"/>
                <a:gd name="connsiteX20" fmla="*/ 58247 w 374922"/>
                <a:gd name="connsiteY20" fmla="*/ 176169 h 286482"/>
                <a:gd name="connsiteX21" fmla="*/ 109838 w 374922"/>
                <a:gd name="connsiteY21" fmla="*/ 121012 h 286482"/>
                <a:gd name="connsiteX22" fmla="*/ 109838 w 374922"/>
                <a:gd name="connsiteY22" fmla="*/ 21873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40982"/>
                    <a:pt x="72037"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7" y="286482"/>
                    <a:pt x="374923" y="261757"/>
                    <a:pt x="374923" y="231325"/>
                  </a:cubicBezTo>
                  <a:lnTo>
                    <a:pt x="374923" y="10936"/>
                  </a:lnTo>
                  <a:cubicBezTo>
                    <a:pt x="374923" y="4755"/>
                    <a:pt x="369930" y="0"/>
                    <a:pt x="363987" y="0"/>
                  </a:cubicBezTo>
                  <a:close/>
                  <a:moveTo>
                    <a:pt x="110076" y="21873"/>
                  </a:moveTo>
                  <a:lnTo>
                    <a:pt x="352575" y="21873"/>
                  </a:lnTo>
                  <a:lnTo>
                    <a:pt x="352575" y="231325"/>
                  </a:lnTo>
                  <a:cubicBezTo>
                    <a:pt x="352575" y="249632"/>
                    <a:pt x="337835" y="264372"/>
                    <a:pt x="319528" y="264372"/>
                  </a:cubicBezTo>
                  <a:lnTo>
                    <a:pt x="51828" y="264372"/>
                  </a:lnTo>
                  <a:cubicBezTo>
                    <a:pt x="34948" y="262708"/>
                    <a:pt x="21873" y="248443"/>
                    <a:pt x="21873" y="231325"/>
                  </a:cubicBezTo>
                  <a:lnTo>
                    <a:pt x="21873" y="176169"/>
                  </a:lnTo>
                  <a:lnTo>
                    <a:pt x="58247" y="176169"/>
                  </a:lnTo>
                  <a:cubicBezTo>
                    <a:pt x="85350" y="174267"/>
                    <a:pt x="109838" y="152632"/>
                    <a:pt x="109838" y="121012"/>
                  </a:cubicBezTo>
                  <a:lnTo>
                    <a:pt x="109838" y="21873"/>
                  </a:lnTo>
                  <a:close/>
                </a:path>
              </a:pathLst>
            </a:custGeom>
            <a:solidFill>
              <a:schemeClr val="accent1"/>
            </a:solidFill>
            <a:ln w="0" cap="flat">
              <a:noFill/>
              <a:prstDash val="solid"/>
              <a:miter/>
            </a:ln>
          </p:spPr>
          <p:txBody>
            <a:bodyPr rtlCol="0" anchor="ctr"/>
            <a:lstStyle/>
            <a:p>
              <a:endParaRPr lang="en-US" dirty="0"/>
            </a:p>
          </p:txBody>
        </p:sp>
      </p:grpSp>
      <p:grpSp>
        <p:nvGrpSpPr>
          <p:cNvPr id="86" name="Group 85">
            <a:extLst>
              <a:ext uri="{FF2B5EF4-FFF2-40B4-BE49-F238E27FC236}">
                <a16:creationId xmlns:a16="http://schemas.microsoft.com/office/drawing/2014/main" id="{A1236B86-740D-E366-B65D-AA662F591312}"/>
              </a:ext>
            </a:extLst>
          </p:cNvPr>
          <p:cNvGrpSpPr>
            <a:grpSpLocks noChangeAspect="1"/>
          </p:cNvGrpSpPr>
          <p:nvPr/>
        </p:nvGrpSpPr>
        <p:grpSpPr>
          <a:xfrm>
            <a:off x="9837797" y="3848099"/>
            <a:ext cx="1649139" cy="1325845"/>
            <a:chOff x="7996510" y="5077283"/>
            <a:chExt cx="641672" cy="443155"/>
          </a:xfrm>
        </p:grpSpPr>
        <p:sp>
          <p:nvSpPr>
            <p:cNvPr id="87" name="Freeform: Shape 86">
              <a:extLst>
                <a:ext uri="{FF2B5EF4-FFF2-40B4-BE49-F238E27FC236}">
                  <a16:creationId xmlns:a16="http://schemas.microsoft.com/office/drawing/2014/main" id="{269BCCEB-07E8-1B12-FD30-52EE30AA0634}"/>
                </a:ext>
              </a:extLst>
            </p:cNvPr>
            <p:cNvSpPr/>
            <p:nvPr/>
          </p:nvSpPr>
          <p:spPr>
            <a:xfrm>
              <a:off x="7996510" y="5121266"/>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79 w 376824"/>
                <a:gd name="connsiteY11" fmla="*/ 288859 h 288859"/>
                <a:gd name="connsiteX12" fmla="*/ 55870 w 376824"/>
                <a:gd name="connsiteY12" fmla="*/ 288859 h 288859"/>
                <a:gd name="connsiteX13" fmla="*/ 24488 w 376824"/>
                <a:gd name="connsiteY13" fmla="*/ 232752 h 288859"/>
                <a:gd name="connsiteX14" fmla="*/ 53255 w 376824"/>
                <a:gd name="connsiteY14" fmla="*/ 264372 h 288859"/>
                <a:gd name="connsiteX15" fmla="*/ 56345 w 376824"/>
                <a:gd name="connsiteY15" fmla="*/ 264372 h 288859"/>
                <a:gd name="connsiteX16" fmla="*/ 320717 w 376824"/>
                <a:gd name="connsiteY16" fmla="*/ 264372 h 288859"/>
                <a:gd name="connsiteX17" fmla="*/ 352575 w 376824"/>
                <a:gd name="connsiteY17" fmla="*/ 232514 h 288859"/>
                <a:gd name="connsiteX18" fmla="*/ 352575 w 376824"/>
                <a:gd name="connsiteY18" fmla="*/ 23061 h 288859"/>
                <a:gd name="connsiteX19" fmla="*/ 111264 w 376824"/>
                <a:gd name="connsiteY19" fmla="*/ 24250 h 288859"/>
                <a:gd name="connsiteX20" fmla="*/ 112453 w 376824"/>
                <a:gd name="connsiteY20" fmla="*/ 122201 h 288859"/>
                <a:gd name="connsiteX21" fmla="*/ 59912 w 376824"/>
                <a:gd name="connsiteY21" fmla="*/ 178308 h 288859"/>
                <a:gd name="connsiteX22" fmla="*/ 56345 w 376824"/>
                <a:gd name="connsiteY22" fmla="*/ 178308 h 288859"/>
                <a:gd name="connsiteX23" fmla="*/ 24488 w 376824"/>
                <a:gd name="connsiteY23" fmla="*/ 178308 h 288859"/>
                <a:gd name="connsiteX24" fmla="*/ 24488 w 376824"/>
                <a:gd name="connsiteY24" fmla="*/ 232276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3939" y="154296"/>
                    <a:pt x="87965" y="14026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79" y="288859"/>
                  </a:cubicBezTo>
                  <a:lnTo>
                    <a:pt x="55870" y="288859"/>
                  </a:lnTo>
                  <a:close/>
                  <a:moveTo>
                    <a:pt x="24488" y="232752"/>
                  </a:moveTo>
                  <a:cubicBezTo>
                    <a:pt x="24488" y="249156"/>
                    <a:pt x="36850" y="262945"/>
                    <a:pt x="53255" y="264372"/>
                  </a:cubicBezTo>
                  <a:lnTo>
                    <a:pt x="56345" y="264372"/>
                  </a:lnTo>
                  <a:cubicBezTo>
                    <a:pt x="56345" y="264372"/>
                    <a:pt x="320717" y="264372"/>
                    <a:pt x="320717" y="264372"/>
                  </a:cubicBezTo>
                  <a:cubicBezTo>
                    <a:pt x="338310" y="264372"/>
                    <a:pt x="352575" y="250107"/>
                    <a:pt x="352575" y="232514"/>
                  </a:cubicBezTo>
                  <a:lnTo>
                    <a:pt x="352575" y="23061"/>
                  </a:lnTo>
                  <a:lnTo>
                    <a:pt x="111264" y="24250"/>
                  </a:lnTo>
                  <a:lnTo>
                    <a:pt x="112453" y="122201"/>
                  </a:lnTo>
                  <a:cubicBezTo>
                    <a:pt x="112453" y="152394"/>
                    <a:pt x="89867" y="176406"/>
                    <a:pt x="59912" y="178308"/>
                  </a:cubicBezTo>
                  <a:lnTo>
                    <a:pt x="56345" y="178308"/>
                  </a:lnTo>
                  <a:cubicBezTo>
                    <a:pt x="56345" y="178308"/>
                    <a:pt x="24488" y="178308"/>
                    <a:pt x="24488" y="178308"/>
                  </a:cubicBezTo>
                  <a:lnTo>
                    <a:pt x="24488" y="232276"/>
                  </a:lnTo>
                  <a:close/>
                </a:path>
              </a:pathLst>
            </a:custGeom>
            <a:solidFill>
              <a:schemeClr val="accent1"/>
            </a:solidFill>
            <a:ln w="0"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F455DDE8-175E-F0C5-2410-3D7AB55FFB1B}"/>
                </a:ext>
              </a:extLst>
            </p:cNvPr>
            <p:cNvSpPr/>
            <p:nvPr/>
          </p:nvSpPr>
          <p:spPr>
            <a:xfrm>
              <a:off x="7997937" y="5122454"/>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2110 h 286482"/>
                <a:gd name="connsiteX14" fmla="*/ 352575 w 374922"/>
                <a:gd name="connsiteY14" fmla="*/ 22110 h 286482"/>
                <a:gd name="connsiteX15" fmla="*/ 352575 w 374922"/>
                <a:gd name="connsiteY15" fmla="*/ 231563 h 286482"/>
                <a:gd name="connsiteX16" fmla="*/ 319529 w 374922"/>
                <a:gd name="connsiteY16" fmla="*/ 264610 h 286482"/>
                <a:gd name="connsiteX17" fmla="*/ 51828 w 374922"/>
                <a:gd name="connsiteY17" fmla="*/ 264610 h 286482"/>
                <a:gd name="connsiteX18" fmla="*/ 21872 w 374922"/>
                <a:gd name="connsiteY18" fmla="*/ 231563 h 286482"/>
                <a:gd name="connsiteX19" fmla="*/ 21872 w 374922"/>
                <a:gd name="connsiteY19" fmla="*/ 176406 h 286482"/>
                <a:gd name="connsiteX20" fmla="*/ 58485 w 374922"/>
                <a:gd name="connsiteY20" fmla="*/ 176406 h 286482"/>
                <a:gd name="connsiteX21" fmla="*/ 109838 w 374922"/>
                <a:gd name="connsiteY21" fmla="*/ 121250 h 286482"/>
                <a:gd name="connsiteX22" fmla="*/ 109838 w 374922"/>
                <a:gd name="connsiteY22" fmla="*/ 22110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39794"/>
                    <a:pt x="73463"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8" y="286482"/>
                    <a:pt x="374923" y="261757"/>
                    <a:pt x="374923" y="231325"/>
                  </a:cubicBezTo>
                  <a:lnTo>
                    <a:pt x="374923" y="10936"/>
                  </a:lnTo>
                  <a:cubicBezTo>
                    <a:pt x="374923" y="4755"/>
                    <a:pt x="369930" y="0"/>
                    <a:pt x="363987" y="0"/>
                  </a:cubicBezTo>
                  <a:close/>
                  <a:moveTo>
                    <a:pt x="110076" y="22110"/>
                  </a:moveTo>
                  <a:lnTo>
                    <a:pt x="352575" y="22110"/>
                  </a:lnTo>
                  <a:lnTo>
                    <a:pt x="352575" y="231563"/>
                  </a:lnTo>
                  <a:cubicBezTo>
                    <a:pt x="352575" y="249869"/>
                    <a:pt x="337835" y="264610"/>
                    <a:pt x="319529" y="264610"/>
                  </a:cubicBezTo>
                  <a:lnTo>
                    <a:pt x="51828" y="264610"/>
                  </a:lnTo>
                  <a:cubicBezTo>
                    <a:pt x="34948" y="262945"/>
                    <a:pt x="21872" y="248681"/>
                    <a:pt x="21872" y="231563"/>
                  </a:cubicBezTo>
                  <a:lnTo>
                    <a:pt x="21872" y="176406"/>
                  </a:lnTo>
                  <a:lnTo>
                    <a:pt x="58485" y="176406"/>
                  </a:lnTo>
                  <a:cubicBezTo>
                    <a:pt x="87490" y="174504"/>
                    <a:pt x="109838" y="150730"/>
                    <a:pt x="109838" y="121250"/>
                  </a:cubicBezTo>
                  <a:lnTo>
                    <a:pt x="109838" y="22110"/>
                  </a:lnTo>
                  <a:close/>
                </a:path>
              </a:pathLst>
            </a:custGeom>
            <a:solidFill>
              <a:schemeClr val="accent1"/>
            </a:solidFill>
            <a:ln w="0"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9BA88F6C-CD73-BA4B-07A3-9BA4B8C7B1EA}"/>
                </a:ext>
              </a:extLst>
            </p:cNvPr>
            <p:cNvSpPr/>
            <p:nvPr/>
          </p:nvSpPr>
          <p:spPr>
            <a:xfrm>
              <a:off x="8173155" y="5236334"/>
              <a:ext cx="24249" cy="19970"/>
            </a:xfrm>
            <a:custGeom>
              <a:avLst/>
              <a:gdLst>
                <a:gd name="connsiteX0" fmla="*/ 951 w 24249"/>
                <a:gd name="connsiteY0" fmla="*/ 19971 h 19970"/>
                <a:gd name="connsiteX1" fmla="*/ 0 w 24249"/>
                <a:gd name="connsiteY1" fmla="*/ 1189 h 19970"/>
                <a:gd name="connsiteX2" fmla="*/ 23061 w 24249"/>
                <a:gd name="connsiteY2" fmla="*/ 0 h 19970"/>
                <a:gd name="connsiteX3" fmla="*/ 24250 w 24249"/>
                <a:gd name="connsiteY3" fmla="*/ 19971 h 19970"/>
                <a:gd name="connsiteX4" fmla="*/ 951 w 24249"/>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970">
                  <a:moveTo>
                    <a:pt x="951" y="19971"/>
                  </a:moveTo>
                  <a:lnTo>
                    <a:pt x="0" y="1189"/>
                  </a:lnTo>
                  <a:lnTo>
                    <a:pt x="23061" y="0"/>
                  </a:lnTo>
                  <a:lnTo>
                    <a:pt x="24250" y="19971"/>
                  </a:lnTo>
                  <a:lnTo>
                    <a:pt x="951" y="19971"/>
                  </a:lnTo>
                  <a:close/>
                </a:path>
              </a:pathLst>
            </a:custGeom>
            <a:solidFill>
              <a:schemeClr val="accent1"/>
            </a:solidFill>
            <a:ln w="0" cap="flat">
              <a:noFill/>
              <a:prstDash val="solid"/>
              <a:miter/>
            </a:ln>
          </p:spPr>
          <p:txBody>
            <a:bodyPr rtlCol="0" anchor="ctr"/>
            <a:lstStyle/>
            <a:p>
              <a:endParaRPr lang="en-US" dirty="0"/>
            </a:p>
          </p:txBody>
        </p:sp>
        <p:sp>
          <p:nvSpPr>
            <p:cNvPr id="90" name="Freeform: Shape 89">
              <a:extLst>
                <a:ext uri="{FF2B5EF4-FFF2-40B4-BE49-F238E27FC236}">
                  <a16:creationId xmlns:a16="http://schemas.microsoft.com/office/drawing/2014/main" id="{370B6E62-440D-62F8-974B-51E19B607DC4}"/>
                </a:ext>
              </a:extLst>
            </p:cNvPr>
            <p:cNvSpPr/>
            <p:nvPr/>
          </p:nvSpPr>
          <p:spPr>
            <a:xfrm>
              <a:off x="8174106" y="523752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91" name="Freeform: Shape 90">
              <a:extLst>
                <a:ext uri="{FF2B5EF4-FFF2-40B4-BE49-F238E27FC236}">
                  <a16:creationId xmlns:a16="http://schemas.microsoft.com/office/drawing/2014/main" id="{65B8DDC8-6F9F-9EFB-0EEC-90C74A4C6B66}"/>
                </a:ext>
              </a:extLst>
            </p:cNvPr>
            <p:cNvSpPr/>
            <p:nvPr/>
          </p:nvSpPr>
          <p:spPr>
            <a:xfrm>
              <a:off x="8173155" y="5341892"/>
              <a:ext cx="24249" cy="19732"/>
            </a:xfrm>
            <a:custGeom>
              <a:avLst/>
              <a:gdLst>
                <a:gd name="connsiteX0" fmla="*/ 951 w 24249"/>
                <a:gd name="connsiteY0" fmla="*/ 19733 h 19732"/>
                <a:gd name="connsiteX1" fmla="*/ 0 w 24249"/>
                <a:gd name="connsiteY1" fmla="*/ 1189 h 19732"/>
                <a:gd name="connsiteX2" fmla="*/ 23061 w 24249"/>
                <a:gd name="connsiteY2" fmla="*/ 0 h 19732"/>
                <a:gd name="connsiteX3" fmla="*/ 24250 w 24249"/>
                <a:gd name="connsiteY3" fmla="*/ 19733 h 19732"/>
                <a:gd name="connsiteX4" fmla="*/ 951 w 24249"/>
                <a:gd name="connsiteY4" fmla="*/ 19733 h 1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9" h="19732">
                  <a:moveTo>
                    <a:pt x="951" y="19733"/>
                  </a:moveTo>
                  <a:lnTo>
                    <a:pt x="0" y="1189"/>
                  </a:lnTo>
                  <a:lnTo>
                    <a:pt x="23061" y="0"/>
                  </a:lnTo>
                  <a:lnTo>
                    <a:pt x="24250" y="19733"/>
                  </a:lnTo>
                  <a:lnTo>
                    <a:pt x="951" y="19733"/>
                  </a:lnTo>
                  <a:close/>
                </a:path>
              </a:pathLst>
            </a:custGeom>
            <a:solidFill>
              <a:schemeClr val="accent1"/>
            </a:solidFill>
            <a:ln w="0" cap="flat">
              <a:noFill/>
              <a:prstDash val="solid"/>
              <a:miter/>
            </a:ln>
          </p:spPr>
          <p:txBody>
            <a:bodyPr rtlCol="0" anchor="ctr"/>
            <a:lstStyle/>
            <a:p>
              <a:endParaRPr lang="en-US" dirty="0"/>
            </a:p>
          </p:txBody>
        </p:sp>
        <p:sp>
          <p:nvSpPr>
            <p:cNvPr id="92" name="Freeform: Shape 91">
              <a:extLst>
                <a:ext uri="{FF2B5EF4-FFF2-40B4-BE49-F238E27FC236}">
                  <a16:creationId xmlns:a16="http://schemas.microsoft.com/office/drawing/2014/main" id="{5A7829EB-31A9-AF28-BF97-B5F9C8C4BA27}"/>
                </a:ext>
              </a:extLst>
            </p:cNvPr>
            <p:cNvSpPr/>
            <p:nvPr/>
          </p:nvSpPr>
          <p:spPr>
            <a:xfrm>
              <a:off x="8174106" y="5342843"/>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1EFA28F7-570F-0422-77F9-880354E4858E}"/>
                </a:ext>
              </a:extLst>
            </p:cNvPr>
            <p:cNvSpPr/>
            <p:nvPr/>
          </p:nvSpPr>
          <p:spPr>
            <a:xfrm>
              <a:off x="8145148" y="5247508"/>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41795" y="78456"/>
                    <a:pt x="49166" y="76078"/>
                    <a:pt x="51781" y="72037"/>
                  </a:cubicBezTo>
                  <a:cubicBezTo>
                    <a:pt x="51781" y="68708"/>
                    <a:pt x="49403" y="65142"/>
                    <a:pt x="37754" y="62765"/>
                  </a:cubicBezTo>
                  <a:cubicBezTo>
                    <a:pt x="21587" y="59912"/>
                    <a:pt x="8749" y="51590"/>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94" name="Freeform: Shape 93">
              <a:extLst>
                <a:ext uri="{FF2B5EF4-FFF2-40B4-BE49-F238E27FC236}">
                  <a16:creationId xmlns:a16="http://schemas.microsoft.com/office/drawing/2014/main" id="{59EA406A-E3C4-F543-153F-0B0B69E909C2}"/>
                </a:ext>
              </a:extLst>
            </p:cNvPr>
            <p:cNvSpPr/>
            <p:nvPr/>
          </p:nvSpPr>
          <p:spPr>
            <a:xfrm>
              <a:off x="8146490" y="5248817"/>
              <a:ext cx="74465" cy="100360"/>
            </a:xfrm>
            <a:custGeom>
              <a:avLst/>
              <a:gdLst>
                <a:gd name="connsiteX0" fmla="*/ 2414 w 74465"/>
                <a:gd name="connsiteY0" fmla="*/ 18186 h 100360"/>
                <a:gd name="connsiteX1" fmla="*/ 63752 w 74465"/>
                <a:gd name="connsiteY1" fmla="*/ 3208 h 100360"/>
                <a:gd name="connsiteX2" fmla="*/ 68269 w 74465"/>
                <a:gd name="connsiteY2" fmla="*/ 4397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89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7"/>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2" y="81188"/>
                    <a:pt x="46872" y="78097"/>
                    <a:pt x="51389"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08BE35D7-7133-4FC7-3D6F-20B1BA6683A7}"/>
                </a:ext>
              </a:extLst>
            </p:cNvPr>
            <p:cNvSpPr/>
            <p:nvPr/>
          </p:nvSpPr>
          <p:spPr>
            <a:xfrm>
              <a:off x="8084714" y="5121503"/>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5 w 288859"/>
                <a:gd name="connsiteY4" fmla="*/ 0 h 90342"/>
                <a:gd name="connsiteX5" fmla="*/ 288859 w 288859"/>
                <a:gd name="connsiteY5" fmla="*/ 12125 h 90342"/>
                <a:gd name="connsiteX6" fmla="*/ 288859 w 288859"/>
                <a:gd name="connsiteY6" fmla="*/ 78218 h 90342"/>
                <a:gd name="connsiteX7" fmla="*/ 276735 w 288859"/>
                <a:gd name="connsiteY7" fmla="*/ 90343 h 90342"/>
                <a:gd name="connsiteX8" fmla="*/ 12125 w 288859"/>
                <a:gd name="connsiteY8" fmla="*/ 90343 h 90342"/>
                <a:gd name="connsiteX9" fmla="*/ 24250 w 288859"/>
                <a:gd name="connsiteY9" fmla="*/ 67044 h 90342"/>
                <a:gd name="connsiteX10" fmla="*/ 265561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5" y="0"/>
                  </a:lnTo>
                  <a:cubicBezTo>
                    <a:pt x="283391" y="0"/>
                    <a:pt x="288859" y="5468"/>
                    <a:pt x="288859" y="12125"/>
                  </a:cubicBezTo>
                  <a:lnTo>
                    <a:pt x="288859" y="78218"/>
                  </a:lnTo>
                  <a:cubicBezTo>
                    <a:pt x="288859" y="84875"/>
                    <a:pt x="283391" y="90343"/>
                    <a:pt x="276735" y="90343"/>
                  </a:cubicBezTo>
                  <a:lnTo>
                    <a:pt x="12125" y="90343"/>
                  </a:lnTo>
                  <a:close/>
                  <a:moveTo>
                    <a:pt x="24250" y="67044"/>
                  </a:moveTo>
                  <a:lnTo>
                    <a:pt x="265561"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BD6D6F81-386F-9D7F-227B-9710FA299E61}"/>
                </a:ext>
              </a:extLst>
            </p:cNvPr>
            <p:cNvSpPr/>
            <p:nvPr/>
          </p:nvSpPr>
          <p:spPr>
            <a:xfrm>
              <a:off x="8085902" y="5122454"/>
              <a:ext cx="286481" cy="87965"/>
            </a:xfrm>
            <a:custGeom>
              <a:avLst/>
              <a:gdLst>
                <a:gd name="connsiteX0" fmla="*/ 275546 w 286481"/>
                <a:gd name="connsiteY0" fmla="*/ 0 h 87965"/>
                <a:gd name="connsiteX1" fmla="*/ 10936 w 286481"/>
                <a:gd name="connsiteY1" fmla="*/ 0 h 87965"/>
                <a:gd name="connsiteX2" fmla="*/ 0 w 286481"/>
                <a:gd name="connsiteY2" fmla="*/ 10936 h 87965"/>
                <a:gd name="connsiteX3" fmla="*/ 0 w 286481"/>
                <a:gd name="connsiteY3" fmla="*/ 77029 h 87965"/>
                <a:gd name="connsiteX4" fmla="*/ 10936 w 286481"/>
                <a:gd name="connsiteY4" fmla="*/ 87965 h 87965"/>
                <a:gd name="connsiteX5" fmla="*/ 275546 w 286481"/>
                <a:gd name="connsiteY5" fmla="*/ 87965 h 87965"/>
                <a:gd name="connsiteX6" fmla="*/ 286482 w 286481"/>
                <a:gd name="connsiteY6" fmla="*/ 77029 h 87965"/>
                <a:gd name="connsiteX7" fmla="*/ 286482 w 286481"/>
                <a:gd name="connsiteY7" fmla="*/ 10936 h 87965"/>
                <a:gd name="connsiteX8" fmla="*/ 275546 w 286481"/>
                <a:gd name="connsiteY8" fmla="*/ 0 h 87965"/>
                <a:gd name="connsiteX9" fmla="*/ 264372 w 286481"/>
                <a:gd name="connsiteY9" fmla="*/ 22110 h 87965"/>
                <a:gd name="connsiteX10" fmla="*/ 264372 w 286481"/>
                <a:gd name="connsiteY10" fmla="*/ 66093 h 87965"/>
                <a:gd name="connsiteX11" fmla="*/ 21872 w 286481"/>
                <a:gd name="connsiteY11" fmla="*/ 66093 h 87965"/>
                <a:gd name="connsiteX12" fmla="*/ 21872 w 286481"/>
                <a:gd name="connsiteY12" fmla="*/ 22110 h 87965"/>
                <a:gd name="connsiteX13" fmla="*/ 264372 w 286481"/>
                <a:gd name="connsiteY13" fmla="*/ 2211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1"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372" y="22110"/>
                  </a:moveTo>
                  <a:lnTo>
                    <a:pt x="264372" y="66093"/>
                  </a:lnTo>
                  <a:lnTo>
                    <a:pt x="21872" y="66093"/>
                  </a:lnTo>
                  <a:lnTo>
                    <a:pt x="21872" y="22110"/>
                  </a:lnTo>
                  <a:lnTo>
                    <a:pt x="264372" y="22110"/>
                  </a:lnTo>
                  <a:close/>
                </a:path>
              </a:pathLst>
            </a:custGeom>
            <a:solidFill>
              <a:schemeClr val="accent1"/>
            </a:solidFill>
            <a:ln w="0"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EF806B1D-39A3-4FF1-3529-034DE1E579BB}"/>
                </a:ext>
              </a:extLst>
            </p:cNvPr>
            <p:cNvSpPr/>
            <p:nvPr/>
          </p:nvSpPr>
          <p:spPr>
            <a:xfrm>
              <a:off x="8283468" y="5077283"/>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3"/>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D1F2A1B9-7CF6-7548-F6E4-B70C405F6772}"/>
                </a:ext>
              </a:extLst>
            </p:cNvPr>
            <p:cNvSpPr/>
            <p:nvPr/>
          </p:nvSpPr>
          <p:spPr>
            <a:xfrm>
              <a:off x="8284419" y="5078472"/>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2"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7A103042-2C71-E753-09C6-6C6E332E5002}"/>
                </a:ext>
              </a:extLst>
            </p:cNvPr>
            <p:cNvSpPr/>
            <p:nvPr/>
          </p:nvSpPr>
          <p:spPr>
            <a:xfrm>
              <a:off x="8260882" y="5231579"/>
              <a:ext cx="376824" cy="288859"/>
            </a:xfrm>
            <a:custGeom>
              <a:avLst/>
              <a:gdLst>
                <a:gd name="connsiteX0" fmla="*/ 56345 w 376824"/>
                <a:gd name="connsiteY0" fmla="*/ 288859 h 288859"/>
                <a:gd name="connsiteX1" fmla="*/ 0 w 376824"/>
                <a:gd name="connsiteY1" fmla="*/ 232514 h 288859"/>
                <a:gd name="connsiteX2" fmla="*/ 0 w 376824"/>
                <a:gd name="connsiteY2" fmla="*/ 166421 h 288859"/>
                <a:gd name="connsiteX3" fmla="*/ 12125 w 376824"/>
                <a:gd name="connsiteY3" fmla="*/ 154296 h 288859"/>
                <a:gd name="connsiteX4" fmla="*/ 56108 w 376824"/>
                <a:gd name="connsiteY4" fmla="*/ 154296 h 288859"/>
                <a:gd name="connsiteX5" fmla="*/ 87965 w 376824"/>
                <a:gd name="connsiteY5" fmla="*/ 122438 h 288859"/>
                <a:gd name="connsiteX6" fmla="*/ 87965 w 376824"/>
                <a:gd name="connsiteY6" fmla="*/ 12125 h 288859"/>
                <a:gd name="connsiteX7" fmla="*/ 100090 w 376824"/>
                <a:gd name="connsiteY7" fmla="*/ 0 h 288859"/>
                <a:gd name="connsiteX8" fmla="*/ 364700 w 376824"/>
                <a:gd name="connsiteY8" fmla="*/ 0 h 288859"/>
                <a:gd name="connsiteX9" fmla="*/ 376825 w 376824"/>
                <a:gd name="connsiteY9" fmla="*/ 12125 h 288859"/>
                <a:gd name="connsiteX10" fmla="*/ 376825 w 376824"/>
                <a:gd name="connsiteY10" fmla="*/ 232514 h 288859"/>
                <a:gd name="connsiteX11" fmla="*/ 320480 w 376824"/>
                <a:gd name="connsiteY11" fmla="*/ 288859 h 288859"/>
                <a:gd name="connsiteX12" fmla="*/ 55870 w 376824"/>
                <a:gd name="connsiteY12" fmla="*/ 288859 h 288859"/>
                <a:gd name="connsiteX13" fmla="*/ 24488 w 376824"/>
                <a:gd name="connsiteY13" fmla="*/ 232514 h 288859"/>
                <a:gd name="connsiteX14" fmla="*/ 53255 w 376824"/>
                <a:gd name="connsiteY14" fmla="*/ 264134 h 288859"/>
                <a:gd name="connsiteX15" fmla="*/ 56345 w 376824"/>
                <a:gd name="connsiteY15" fmla="*/ 264134 h 288859"/>
                <a:gd name="connsiteX16" fmla="*/ 320717 w 376824"/>
                <a:gd name="connsiteY16" fmla="*/ 264134 h 288859"/>
                <a:gd name="connsiteX17" fmla="*/ 352575 w 376824"/>
                <a:gd name="connsiteY17" fmla="*/ 232276 h 288859"/>
                <a:gd name="connsiteX18" fmla="*/ 352575 w 376824"/>
                <a:gd name="connsiteY18" fmla="*/ 22823 h 288859"/>
                <a:gd name="connsiteX19" fmla="*/ 111264 w 376824"/>
                <a:gd name="connsiteY19" fmla="*/ 24012 h 288859"/>
                <a:gd name="connsiteX20" fmla="*/ 112453 w 376824"/>
                <a:gd name="connsiteY20" fmla="*/ 121963 h 288859"/>
                <a:gd name="connsiteX21" fmla="*/ 59674 w 376824"/>
                <a:gd name="connsiteY21" fmla="*/ 178071 h 288859"/>
                <a:gd name="connsiteX22" fmla="*/ 56345 w 376824"/>
                <a:gd name="connsiteY22" fmla="*/ 178071 h 288859"/>
                <a:gd name="connsiteX23" fmla="*/ 24488 w 376824"/>
                <a:gd name="connsiteY23" fmla="*/ 178071 h 288859"/>
                <a:gd name="connsiteX24" fmla="*/ 24488 w 376824"/>
                <a:gd name="connsiteY24" fmla="*/ 232039 h 28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6824" h="288859">
                  <a:moveTo>
                    <a:pt x="56345" y="288859"/>
                  </a:moveTo>
                  <a:cubicBezTo>
                    <a:pt x="25201" y="288859"/>
                    <a:pt x="0" y="263659"/>
                    <a:pt x="0" y="232514"/>
                  </a:cubicBezTo>
                  <a:lnTo>
                    <a:pt x="0" y="166421"/>
                  </a:lnTo>
                  <a:cubicBezTo>
                    <a:pt x="0" y="159764"/>
                    <a:pt x="5468" y="154296"/>
                    <a:pt x="12125" y="154296"/>
                  </a:cubicBezTo>
                  <a:lnTo>
                    <a:pt x="56108" y="154296"/>
                  </a:lnTo>
                  <a:cubicBezTo>
                    <a:pt x="71799" y="154296"/>
                    <a:pt x="87965" y="142409"/>
                    <a:pt x="87965" y="122438"/>
                  </a:cubicBezTo>
                  <a:lnTo>
                    <a:pt x="87965" y="12125"/>
                  </a:lnTo>
                  <a:cubicBezTo>
                    <a:pt x="87965" y="5468"/>
                    <a:pt x="93434" y="0"/>
                    <a:pt x="100090" y="0"/>
                  </a:cubicBezTo>
                  <a:lnTo>
                    <a:pt x="364700" y="0"/>
                  </a:lnTo>
                  <a:cubicBezTo>
                    <a:pt x="371357" y="0"/>
                    <a:pt x="376825" y="5468"/>
                    <a:pt x="376825" y="12125"/>
                  </a:cubicBezTo>
                  <a:lnTo>
                    <a:pt x="376825" y="232514"/>
                  </a:lnTo>
                  <a:cubicBezTo>
                    <a:pt x="376825" y="263659"/>
                    <a:pt x="351624" y="288859"/>
                    <a:pt x="320480" y="288859"/>
                  </a:cubicBezTo>
                  <a:lnTo>
                    <a:pt x="55870" y="288859"/>
                  </a:lnTo>
                  <a:close/>
                  <a:moveTo>
                    <a:pt x="24488" y="232514"/>
                  </a:moveTo>
                  <a:cubicBezTo>
                    <a:pt x="24488" y="248918"/>
                    <a:pt x="36850" y="262708"/>
                    <a:pt x="53255" y="264134"/>
                  </a:cubicBezTo>
                  <a:lnTo>
                    <a:pt x="56345" y="264134"/>
                  </a:lnTo>
                  <a:cubicBezTo>
                    <a:pt x="56345" y="264134"/>
                    <a:pt x="320717" y="264134"/>
                    <a:pt x="320717" y="264134"/>
                  </a:cubicBezTo>
                  <a:cubicBezTo>
                    <a:pt x="338310" y="264134"/>
                    <a:pt x="352575" y="249869"/>
                    <a:pt x="352575" y="232276"/>
                  </a:cubicBezTo>
                  <a:lnTo>
                    <a:pt x="352575" y="22823"/>
                  </a:lnTo>
                  <a:lnTo>
                    <a:pt x="111264" y="24012"/>
                  </a:lnTo>
                  <a:lnTo>
                    <a:pt x="112453" y="121963"/>
                  </a:lnTo>
                  <a:cubicBezTo>
                    <a:pt x="112453" y="156436"/>
                    <a:pt x="85350" y="176644"/>
                    <a:pt x="59674" y="178071"/>
                  </a:cubicBezTo>
                  <a:lnTo>
                    <a:pt x="56345" y="178071"/>
                  </a:lnTo>
                  <a:cubicBezTo>
                    <a:pt x="56345" y="178071"/>
                    <a:pt x="24488" y="178071"/>
                    <a:pt x="24488" y="178071"/>
                  </a:cubicBezTo>
                  <a:lnTo>
                    <a:pt x="24488" y="232039"/>
                  </a:lnTo>
                  <a:close/>
                </a:path>
              </a:pathLst>
            </a:custGeom>
            <a:solidFill>
              <a:schemeClr val="accent1"/>
            </a:solidFill>
            <a:ln w="0"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E4802EF0-BC31-E36E-1AC5-EED57177B29A}"/>
                </a:ext>
              </a:extLst>
            </p:cNvPr>
            <p:cNvSpPr/>
            <p:nvPr/>
          </p:nvSpPr>
          <p:spPr>
            <a:xfrm>
              <a:off x="8262309" y="5232768"/>
              <a:ext cx="374922" cy="286482"/>
            </a:xfrm>
            <a:custGeom>
              <a:avLst/>
              <a:gdLst>
                <a:gd name="connsiteX0" fmla="*/ 363511 w 374922"/>
                <a:gd name="connsiteY0" fmla="*/ 0 h 286482"/>
                <a:gd name="connsiteX1" fmla="*/ 98902 w 374922"/>
                <a:gd name="connsiteY1" fmla="*/ 0 h 286482"/>
                <a:gd name="connsiteX2" fmla="*/ 87965 w 374922"/>
                <a:gd name="connsiteY2" fmla="*/ 10936 h 286482"/>
                <a:gd name="connsiteX3" fmla="*/ 87965 w 374922"/>
                <a:gd name="connsiteY3" fmla="*/ 121250 h 286482"/>
                <a:gd name="connsiteX4" fmla="*/ 54919 w 374922"/>
                <a:gd name="connsiteY4" fmla="*/ 154296 h 286482"/>
                <a:gd name="connsiteX5" fmla="*/ 10936 w 374922"/>
                <a:gd name="connsiteY5" fmla="*/ 154296 h 286482"/>
                <a:gd name="connsiteX6" fmla="*/ 0 w 374922"/>
                <a:gd name="connsiteY6" fmla="*/ 165232 h 286482"/>
                <a:gd name="connsiteX7" fmla="*/ 0 w 374922"/>
                <a:gd name="connsiteY7" fmla="*/ 231325 h 286482"/>
                <a:gd name="connsiteX8" fmla="*/ 55157 w 374922"/>
                <a:gd name="connsiteY8" fmla="*/ 286482 h 286482"/>
                <a:gd name="connsiteX9" fmla="*/ 319766 w 374922"/>
                <a:gd name="connsiteY9" fmla="*/ 286482 h 286482"/>
                <a:gd name="connsiteX10" fmla="*/ 374923 w 374922"/>
                <a:gd name="connsiteY10" fmla="*/ 231325 h 286482"/>
                <a:gd name="connsiteX11" fmla="*/ 374923 w 374922"/>
                <a:gd name="connsiteY11" fmla="*/ 10936 h 286482"/>
                <a:gd name="connsiteX12" fmla="*/ 363987 w 374922"/>
                <a:gd name="connsiteY12" fmla="*/ 0 h 286482"/>
                <a:gd name="connsiteX13" fmla="*/ 110076 w 374922"/>
                <a:gd name="connsiteY13" fmla="*/ 21873 h 286482"/>
                <a:gd name="connsiteX14" fmla="*/ 352575 w 374922"/>
                <a:gd name="connsiteY14" fmla="*/ 21873 h 286482"/>
                <a:gd name="connsiteX15" fmla="*/ 352575 w 374922"/>
                <a:gd name="connsiteY15" fmla="*/ 231325 h 286482"/>
                <a:gd name="connsiteX16" fmla="*/ 319528 w 374922"/>
                <a:gd name="connsiteY16" fmla="*/ 264372 h 286482"/>
                <a:gd name="connsiteX17" fmla="*/ 51828 w 374922"/>
                <a:gd name="connsiteY17" fmla="*/ 264372 h 286482"/>
                <a:gd name="connsiteX18" fmla="*/ 21873 w 374922"/>
                <a:gd name="connsiteY18" fmla="*/ 231325 h 286482"/>
                <a:gd name="connsiteX19" fmla="*/ 21873 w 374922"/>
                <a:gd name="connsiteY19" fmla="*/ 176169 h 286482"/>
                <a:gd name="connsiteX20" fmla="*/ 58247 w 374922"/>
                <a:gd name="connsiteY20" fmla="*/ 176169 h 286482"/>
                <a:gd name="connsiteX21" fmla="*/ 109838 w 374922"/>
                <a:gd name="connsiteY21" fmla="*/ 121012 h 286482"/>
                <a:gd name="connsiteX22" fmla="*/ 109838 w 374922"/>
                <a:gd name="connsiteY22" fmla="*/ 21873 h 28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4922" h="286482">
                  <a:moveTo>
                    <a:pt x="363511" y="0"/>
                  </a:moveTo>
                  <a:lnTo>
                    <a:pt x="98902" y="0"/>
                  </a:lnTo>
                  <a:cubicBezTo>
                    <a:pt x="92720" y="0"/>
                    <a:pt x="87965" y="4993"/>
                    <a:pt x="87965" y="10936"/>
                  </a:cubicBezTo>
                  <a:lnTo>
                    <a:pt x="87965" y="121250"/>
                  </a:lnTo>
                  <a:cubicBezTo>
                    <a:pt x="87965" y="140982"/>
                    <a:pt x="72037" y="154296"/>
                    <a:pt x="54919" y="154296"/>
                  </a:cubicBezTo>
                  <a:lnTo>
                    <a:pt x="10936" y="154296"/>
                  </a:lnTo>
                  <a:cubicBezTo>
                    <a:pt x="4755" y="154296"/>
                    <a:pt x="0" y="159289"/>
                    <a:pt x="0" y="165232"/>
                  </a:cubicBezTo>
                  <a:lnTo>
                    <a:pt x="0" y="231325"/>
                  </a:lnTo>
                  <a:cubicBezTo>
                    <a:pt x="0" y="261757"/>
                    <a:pt x="24725" y="286482"/>
                    <a:pt x="55157" y="286482"/>
                  </a:cubicBezTo>
                  <a:lnTo>
                    <a:pt x="319766" y="286482"/>
                  </a:lnTo>
                  <a:cubicBezTo>
                    <a:pt x="350197" y="286482"/>
                    <a:pt x="374923" y="261757"/>
                    <a:pt x="374923" y="231325"/>
                  </a:cubicBezTo>
                  <a:lnTo>
                    <a:pt x="374923" y="10936"/>
                  </a:lnTo>
                  <a:cubicBezTo>
                    <a:pt x="374923" y="4755"/>
                    <a:pt x="369930" y="0"/>
                    <a:pt x="363987" y="0"/>
                  </a:cubicBezTo>
                  <a:close/>
                  <a:moveTo>
                    <a:pt x="110076" y="21873"/>
                  </a:moveTo>
                  <a:lnTo>
                    <a:pt x="352575" y="21873"/>
                  </a:lnTo>
                  <a:lnTo>
                    <a:pt x="352575" y="231325"/>
                  </a:lnTo>
                  <a:cubicBezTo>
                    <a:pt x="352575" y="249632"/>
                    <a:pt x="337835" y="264372"/>
                    <a:pt x="319528" y="264372"/>
                  </a:cubicBezTo>
                  <a:lnTo>
                    <a:pt x="51828" y="264372"/>
                  </a:lnTo>
                  <a:cubicBezTo>
                    <a:pt x="34948" y="262708"/>
                    <a:pt x="21873" y="248443"/>
                    <a:pt x="21873" y="231325"/>
                  </a:cubicBezTo>
                  <a:lnTo>
                    <a:pt x="21873" y="176169"/>
                  </a:lnTo>
                  <a:lnTo>
                    <a:pt x="58247" y="176169"/>
                  </a:lnTo>
                  <a:cubicBezTo>
                    <a:pt x="85350" y="174267"/>
                    <a:pt x="109838" y="152632"/>
                    <a:pt x="109838" y="121012"/>
                  </a:cubicBezTo>
                  <a:lnTo>
                    <a:pt x="109838" y="21873"/>
                  </a:lnTo>
                  <a:close/>
                </a:path>
              </a:pathLst>
            </a:custGeom>
            <a:solidFill>
              <a:schemeClr val="accent1"/>
            </a:solidFill>
            <a:ln w="0"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4DF76416-2A96-8CF6-ABAE-73C2404609BA}"/>
                </a:ext>
              </a:extLst>
            </p:cNvPr>
            <p:cNvSpPr/>
            <p:nvPr/>
          </p:nvSpPr>
          <p:spPr>
            <a:xfrm>
              <a:off x="8437526" y="5346410"/>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9CBB1EC7-D120-0E52-70C2-01F922CB176E}"/>
                </a:ext>
              </a:extLst>
            </p:cNvPr>
            <p:cNvSpPr/>
            <p:nvPr/>
          </p:nvSpPr>
          <p:spPr>
            <a:xfrm>
              <a:off x="8438715" y="5347598"/>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B9E0A660-01E7-83D4-9BCE-391DB1501899}"/>
                </a:ext>
              </a:extLst>
            </p:cNvPr>
            <p:cNvSpPr/>
            <p:nvPr/>
          </p:nvSpPr>
          <p:spPr>
            <a:xfrm>
              <a:off x="8437526" y="5451968"/>
              <a:ext cx="24487" cy="19970"/>
            </a:xfrm>
            <a:custGeom>
              <a:avLst/>
              <a:gdLst>
                <a:gd name="connsiteX0" fmla="*/ 1189 w 24487"/>
                <a:gd name="connsiteY0" fmla="*/ 19971 h 19970"/>
                <a:gd name="connsiteX1" fmla="*/ 0 w 24487"/>
                <a:gd name="connsiteY1" fmla="*/ 1189 h 19970"/>
                <a:gd name="connsiteX2" fmla="*/ 23299 w 24487"/>
                <a:gd name="connsiteY2" fmla="*/ 0 h 19970"/>
                <a:gd name="connsiteX3" fmla="*/ 24488 w 24487"/>
                <a:gd name="connsiteY3" fmla="*/ 19971 h 19970"/>
                <a:gd name="connsiteX4" fmla="*/ 1189 w 24487"/>
                <a:gd name="connsiteY4" fmla="*/ 19971 h 1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7" h="19970">
                  <a:moveTo>
                    <a:pt x="1189" y="19971"/>
                  </a:moveTo>
                  <a:lnTo>
                    <a:pt x="0" y="1189"/>
                  </a:lnTo>
                  <a:lnTo>
                    <a:pt x="23299" y="0"/>
                  </a:lnTo>
                  <a:lnTo>
                    <a:pt x="24488" y="19971"/>
                  </a:lnTo>
                  <a:lnTo>
                    <a:pt x="1189" y="19971"/>
                  </a:lnTo>
                  <a:close/>
                </a:path>
              </a:pathLst>
            </a:custGeom>
            <a:solidFill>
              <a:schemeClr val="accent1"/>
            </a:solidFill>
            <a:ln w="0"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1A670E15-ED66-0750-BDDC-5E3394886048}"/>
                </a:ext>
              </a:extLst>
            </p:cNvPr>
            <p:cNvSpPr/>
            <p:nvPr/>
          </p:nvSpPr>
          <p:spPr>
            <a:xfrm>
              <a:off x="8438715" y="5453157"/>
              <a:ext cx="22110" cy="17593"/>
            </a:xfrm>
            <a:custGeom>
              <a:avLst/>
              <a:gdLst>
                <a:gd name="connsiteX0" fmla="*/ 22110 w 22110"/>
                <a:gd name="connsiteY0" fmla="*/ 0 h 17593"/>
                <a:gd name="connsiteX1" fmla="*/ 22110 w 22110"/>
                <a:gd name="connsiteY1" fmla="*/ 17593 h 17593"/>
                <a:gd name="connsiteX2" fmla="*/ 0 w 22110"/>
                <a:gd name="connsiteY2" fmla="*/ 17593 h 17593"/>
                <a:gd name="connsiteX3" fmla="*/ 0 w 22110"/>
                <a:gd name="connsiteY3" fmla="*/ 0 h 17593"/>
                <a:gd name="connsiteX4" fmla="*/ 22110 w 22110"/>
                <a:gd name="connsiteY4" fmla="*/ 0 h 17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0" h="17593">
                  <a:moveTo>
                    <a:pt x="22110" y="0"/>
                  </a:moveTo>
                  <a:lnTo>
                    <a:pt x="22110" y="17593"/>
                  </a:lnTo>
                  <a:lnTo>
                    <a:pt x="0" y="17593"/>
                  </a:lnTo>
                  <a:lnTo>
                    <a:pt x="0" y="0"/>
                  </a:lnTo>
                  <a:lnTo>
                    <a:pt x="22110" y="0"/>
                  </a:lnTo>
                  <a:close/>
                </a:path>
              </a:pathLst>
            </a:custGeom>
            <a:solidFill>
              <a:schemeClr val="accent1"/>
            </a:solidFill>
            <a:ln w="0"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B88B05B3-AE71-48AA-1157-C244F11BCB22}"/>
                </a:ext>
              </a:extLst>
            </p:cNvPr>
            <p:cNvSpPr/>
            <p:nvPr/>
          </p:nvSpPr>
          <p:spPr>
            <a:xfrm>
              <a:off x="8409758" y="5357821"/>
              <a:ext cx="76956" cy="102943"/>
            </a:xfrm>
            <a:custGeom>
              <a:avLst/>
              <a:gdLst>
                <a:gd name="connsiteX0" fmla="*/ 31572 w 76956"/>
                <a:gd name="connsiteY0" fmla="*/ 102943 h 102943"/>
                <a:gd name="connsiteX1" fmla="*/ 6609 w 76956"/>
                <a:gd name="connsiteY1" fmla="*/ 99615 h 102943"/>
                <a:gd name="connsiteX2" fmla="*/ 1617 w 76956"/>
                <a:gd name="connsiteY2" fmla="*/ 98188 h 102943"/>
                <a:gd name="connsiteX3" fmla="*/ 6847 w 76956"/>
                <a:gd name="connsiteY3" fmla="*/ 75603 h 102943"/>
                <a:gd name="connsiteX4" fmla="*/ 32048 w 76956"/>
                <a:gd name="connsiteY4" fmla="*/ 78456 h 102943"/>
                <a:gd name="connsiteX5" fmla="*/ 51781 w 76956"/>
                <a:gd name="connsiteY5" fmla="*/ 72037 h 102943"/>
                <a:gd name="connsiteX6" fmla="*/ 37754 w 76956"/>
                <a:gd name="connsiteY6" fmla="*/ 62765 h 102943"/>
                <a:gd name="connsiteX7" fmla="*/ 3043 w 76956"/>
                <a:gd name="connsiteY7" fmla="*/ 40892 h 102943"/>
                <a:gd name="connsiteX8" fmla="*/ 2330 w 76956"/>
                <a:gd name="connsiteY8" fmla="*/ 18782 h 102943"/>
                <a:gd name="connsiteX9" fmla="*/ 40131 w 76956"/>
                <a:gd name="connsiteY9" fmla="*/ 0 h 102943"/>
                <a:gd name="connsiteX10" fmla="*/ 65094 w 76956"/>
                <a:gd name="connsiteY10" fmla="*/ 3328 h 102943"/>
                <a:gd name="connsiteX11" fmla="*/ 69612 w 76956"/>
                <a:gd name="connsiteY11" fmla="*/ 4517 h 102943"/>
                <a:gd name="connsiteX12" fmla="*/ 64381 w 76956"/>
                <a:gd name="connsiteY12" fmla="*/ 27103 h 102943"/>
                <a:gd name="connsiteX13" fmla="*/ 39418 w 76956"/>
                <a:gd name="connsiteY13" fmla="*/ 24250 h 102943"/>
                <a:gd name="connsiteX14" fmla="*/ 24678 w 76956"/>
                <a:gd name="connsiteY14" fmla="*/ 28767 h 102943"/>
                <a:gd name="connsiteX15" fmla="*/ 42509 w 76956"/>
                <a:gd name="connsiteY15" fmla="*/ 38752 h 102943"/>
                <a:gd name="connsiteX16" fmla="*/ 75080 w 76956"/>
                <a:gd name="connsiteY16" fmla="*/ 61576 h 102943"/>
                <a:gd name="connsiteX17" fmla="*/ 72227 w 76956"/>
                <a:gd name="connsiteY17" fmla="*/ 85350 h 102943"/>
                <a:gd name="connsiteX18" fmla="*/ 31572 w 76956"/>
                <a:gd name="connsiteY18" fmla="*/ 102706 h 10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956" h="102943">
                  <a:moveTo>
                    <a:pt x="31572" y="102943"/>
                  </a:moveTo>
                  <a:cubicBezTo>
                    <a:pt x="23727" y="102943"/>
                    <a:pt x="15406" y="101755"/>
                    <a:pt x="6609" y="99615"/>
                  </a:cubicBezTo>
                  <a:lnTo>
                    <a:pt x="1617" y="98188"/>
                  </a:lnTo>
                  <a:lnTo>
                    <a:pt x="6847" y="75603"/>
                  </a:lnTo>
                  <a:cubicBezTo>
                    <a:pt x="16832" y="77267"/>
                    <a:pt x="24916" y="78456"/>
                    <a:pt x="32048" y="78456"/>
                  </a:cubicBezTo>
                  <a:cubicBezTo>
                    <a:pt x="39180" y="78456"/>
                    <a:pt x="49166" y="76078"/>
                    <a:pt x="51781" y="72037"/>
                  </a:cubicBezTo>
                  <a:cubicBezTo>
                    <a:pt x="51781" y="68708"/>
                    <a:pt x="49403" y="65142"/>
                    <a:pt x="37754" y="62765"/>
                  </a:cubicBezTo>
                  <a:cubicBezTo>
                    <a:pt x="21587" y="59674"/>
                    <a:pt x="8749" y="51591"/>
                    <a:pt x="3043" y="40892"/>
                  </a:cubicBezTo>
                  <a:cubicBezTo>
                    <a:pt x="-761" y="33760"/>
                    <a:pt x="-999" y="26152"/>
                    <a:pt x="2330" y="18782"/>
                  </a:cubicBezTo>
                  <a:cubicBezTo>
                    <a:pt x="7798" y="6657"/>
                    <a:pt x="21112" y="0"/>
                    <a:pt x="40131" y="0"/>
                  </a:cubicBezTo>
                  <a:cubicBezTo>
                    <a:pt x="59151" y="0"/>
                    <a:pt x="56060" y="1189"/>
                    <a:pt x="65094" y="3328"/>
                  </a:cubicBezTo>
                  <a:lnTo>
                    <a:pt x="69612" y="4517"/>
                  </a:lnTo>
                  <a:lnTo>
                    <a:pt x="64381" y="27103"/>
                  </a:lnTo>
                  <a:cubicBezTo>
                    <a:pt x="54396" y="25439"/>
                    <a:pt x="46313" y="24250"/>
                    <a:pt x="39418" y="24250"/>
                  </a:cubicBezTo>
                  <a:cubicBezTo>
                    <a:pt x="32523" y="24250"/>
                    <a:pt x="25629" y="26627"/>
                    <a:pt x="24678" y="28767"/>
                  </a:cubicBezTo>
                  <a:cubicBezTo>
                    <a:pt x="26342" y="33046"/>
                    <a:pt x="31810" y="36850"/>
                    <a:pt x="42509" y="38752"/>
                  </a:cubicBezTo>
                  <a:cubicBezTo>
                    <a:pt x="58438" y="42081"/>
                    <a:pt x="70563" y="50640"/>
                    <a:pt x="75080" y="61576"/>
                  </a:cubicBezTo>
                  <a:cubicBezTo>
                    <a:pt x="78408" y="69421"/>
                    <a:pt x="77219" y="77742"/>
                    <a:pt x="72227" y="85350"/>
                  </a:cubicBezTo>
                  <a:cubicBezTo>
                    <a:pt x="64857" y="96524"/>
                    <a:pt x="50354" y="102706"/>
                    <a:pt x="31572" y="102706"/>
                  </a:cubicBezTo>
                  <a:close/>
                </a:path>
              </a:pathLst>
            </a:custGeom>
            <a:solidFill>
              <a:schemeClr val="accent1"/>
            </a:solidFill>
            <a:ln w="0"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1677AFC5-3A59-5AF6-5133-1FE354F4EAE5}"/>
                </a:ext>
              </a:extLst>
            </p:cNvPr>
            <p:cNvSpPr/>
            <p:nvPr/>
          </p:nvSpPr>
          <p:spPr>
            <a:xfrm>
              <a:off x="8410862" y="5358893"/>
              <a:ext cx="74465" cy="100360"/>
            </a:xfrm>
            <a:custGeom>
              <a:avLst/>
              <a:gdLst>
                <a:gd name="connsiteX0" fmla="*/ 2414 w 74465"/>
                <a:gd name="connsiteY0" fmla="*/ 18186 h 100360"/>
                <a:gd name="connsiteX1" fmla="*/ 63752 w 74465"/>
                <a:gd name="connsiteY1" fmla="*/ 3208 h 100360"/>
                <a:gd name="connsiteX2" fmla="*/ 68269 w 74465"/>
                <a:gd name="connsiteY2" fmla="*/ 4396 h 100360"/>
                <a:gd name="connsiteX3" fmla="*/ 62326 w 74465"/>
                <a:gd name="connsiteY3" fmla="*/ 25556 h 100360"/>
                <a:gd name="connsiteX4" fmla="*/ 22622 w 74465"/>
                <a:gd name="connsiteY4" fmla="*/ 26982 h 100360"/>
                <a:gd name="connsiteX5" fmla="*/ 41166 w 74465"/>
                <a:gd name="connsiteY5" fmla="*/ 38632 h 100360"/>
                <a:gd name="connsiteX6" fmla="*/ 69934 w 74465"/>
                <a:gd name="connsiteY6" fmla="*/ 83565 h 100360"/>
                <a:gd name="connsiteX7" fmla="*/ 5505 w 74465"/>
                <a:gd name="connsiteY7" fmla="*/ 97117 h 100360"/>
                <a:gd name="connsiteX8" fmla="*/ 512 w 74465"/>
                <a:gd name="connsiteY8" fmla="*/ 95690 h 100360"/>
                <a:gd name="connsiteX9" fmla="*/ 6456 w 74465"/>
                <a:gd name="connsiteY9" fmla="*/ 74531 h 100360"/>
                <a:gd name="connsiteX10" fmla="*/ 51390 w 74465"/>
                <a:gd name="connsiteY10" fmla="*/ 71203 h 100360"/>
                <a:gd name="connsiteX11" fmla="*/ 36649 w 74465"/>
                <a:gd name="connsiteY11" fmla="*/ 60029 h 100360"/>
                <a:gd name="connsiteX12" fmla="*/ 2176 w 74465"/>
                <a:gd name="connsiteY12" fmla="*/ 17710 h 100360"/>
                <a:gd name="connsiteX13" fmla="*/ 2176 w 74465"/>
                <a:gd name="connsiteY13" fmla="*/ 17710 h 10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465" h="100360">
                  <a:moveTo>
                    <a:pt x="2414" y="18186"/>
                  </a:moveTo>
                  <a:cubicBezTo>
                    <a:pt x="10022" y="1306"/>
                    <a:pt x="33559" y="-4162"/>
                    <a:pt x="63752" y="3208"/>
                  </a:cubicBezTo>
                  <a:lnTo>
                    <a:pt x="68269" y="4396"/>
                  </a:lnTo>
                  <a:lnTo>
                    <a:pt x="62326" y="25556"/>
                  </a:lnTo>
                  <a:cubicBezTo>
                    <a:pt x="39265" y="18899"/>
                    <a:pt x="25000" y="21752"/>
                    <a:pt x="22622" y="26982"/>
                  </a:cubicBezTo>
                  <a:cubicBezTo>
                    <a:pt x="21434" y="29835"/>
                    <a:pt x="26664" y="35779"/>
                    <a:pt x="41166" y="38632"/>
                  </a:cubicBezTo>
                  <a:cubicBezTo>
                    <a:pt x="68269" y="44338"/>
                    <a:pt x="82296" y="64784"/>
                    <a:pt x="69934" y="83565"/>
                  </a:cubicBezTo>
                  <a:cubicBezTo>
                    <a:pt x="59711" y="99019"/>
                    <a:pt x="35223" y="104487"/>
                    <a:pt x="5505" y="97117"/>
                  </a:cubicBezTo>
                  <a:lnTo>
                    <a:pt x="512" y="95690"/>
                  </a:lnTo>
                  <a:lnTo>
                    <a:pt x="6456" y="74531"/>
                  </a:lnTo>
                  <a:cubicBezTo>
                    <a:pt x="29993" y="81188"/>
                    <a:pt x="46872" y="78097"/>
                    <a:pt x="51390" y="71203"/>
                  </a:cubicBezTo>
                  <a:cubicBezTo>
                    <a:pt x="53529" y="67874"/>
                    <a:pt x="50201" y="62882"/>
                    <a:pt x="36649" y="60029"/>
                  </a:cubicBezTo>
                  <a:cubicBezTo>
                    <a:pt x="10260" y="55036"/>
                    <a:pt x="-6145" y="36492"/>
                    <a:pt x="2176" y="17710"/>
                  </a:cubicBezTo>
                  <a:lnTo>
                    <a:pt x="2176" y="17710"/>
                  </a:lnTo>
                  <a:close/>
                </a:path>
              </a:pathLst>
            </a:custGeom>
            <a:solidFill>
              <a:schemeClr val="accent1"/>
            </a:solidFill>
            <a:ln w="0"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78655E2C-E59A-3947-C4CC-F0F4065818A1}"/>
                </a:ext>
              </a:extLst>
            </p:cNvPr>
            <p:cNvSpPr/>
            <p:nvPr/>
          </p:nvSpPr>
          <p:spPr>
            <a:xfrm>
              <a:off x="8349323" y="5231817"/>
              <a:ext cx="288859" cy="90342"/>
            </a:xfrm>
            <a:custGeom>
              <a:avLst/>
              <a:gdLst>
                <a:gd name="connsiteX0" fmla="*/ 12125 w 288859"/>
                <a:gd name="connsiteY0" fmla="*/ 90343 h 90342"/>
                <a:gd name="connsiteX1" fmla="*/ 0 w 288859"/>
                <a:gd name="connsiteY1" fmla="*/ 78218 h 90342"/>
                <a:gd name="connsiteX2" fmla="*/ 0 w 288859"/>
                <a:gd name="connsiteY2" fmla="*/ 12125 h 90342"/>
                <a:gd name="connsiteX3" fmla="*/ 12125 w 288859"/>
                <a:gd name="connsiteY3" fmla="*/ 0 h 90342"/>
                <a:gd name="connsiteX4" fmla="*/ 276734 w 288859"/>
                <a:gd name="connsiteY4" fmla="*/ 0 h 90342"/>
                <a:gd name="connsiteX5" fmla="*/ 288859 w 288859"/>
                <a:gd name="connsiteY5" fmla="*/ 12125 h 90342"/>
                <a:gd name="connsiteX6" fmla="*/ 288859 w 288859"/>
                <a:gd name="connsiteY6" fmla="*/ 78218 h 90342"/>
                <a:gd name="connsiteX7" fmla="*/ 276734 w 288859"/>
                <a:gd name="connsiteY7" fmla="*/ 90343 h 90342"/>
                <a:gd name="connsiteX8" fmla="*/ 12125 w 288859"/>
                <a:gd name="connsiteY8" fmla="*/ 90343 h 90342"/>
                <a:gd name="connsiteX9" fmla="*/ 24250 w 288859"/>
                <a:gd name="connsiteY9" fmla="*/ 67044 h 90342"/>
                <a:gd name="connsiteX10" fmla="*/ 265560 w 288859"/>
                <a:gd name="connsiteY10" fmla="*/ 65855 h 90342"/>
                <a:gd name="connsiteX11" fmla="*/ 264372 w 288859"/>
                <a:gd name="connsiteY11" fmla="*/ 23061 h 90342"/>
                <a:gd name="connsiteX12" fmla="*/ 24250 w 288859"/>
                <a:gd name="connsiteY12" fmla="*/ 24250 h 90342"/>
                <a:gd name="connsiteX13" fmla="*/ 24250 w 288859"/>
                <a:gd name="connsiteY13" fmla="*/ 67044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8859" h="90342">
                  <a:moveTo>
                    <a:pt x="12125" y="90343"/>
                  </a:moveTo>
                  <a:cubicBezTo>
                    <a:pt x="5468" y="90343"/>
                    <a:pt x="0" y="84875"/>
                    <a:pt x="0" y="78218"/>
                  </a:cubicBezTo>
                  <a:lnTo>
                    <a:pt x="0" y="12125"/>
                  </a:lnTo>
                  <a:cubicBezTo>
                    <a:pt x="0" y="5468"/>
                    <a:pt x="5468" y="0"/>
                    <a:pt x="12125" y="0"/>
                  </a:cubicBezTo>
                  <a:lnTo>
                    <a:pt x="276734" y="0"/>
                  </a:lnTo>
                  <a:cubicBezTo>
                    <a:pt x="283391" y="0"/>
                    <a:pt x="288859" y="5468"/>
                    <a:pt x="288859" y="12125"/>
                  </a:cubicBezTo>
                  <a:lnTo>
                    <a:pt x="288859" y="78218"/>
                  </a:lnTo>
                  <a:cubicBezTo>
                    <a:pt x="288859" y="84875"/>
                    <a:pt x="283391" y="90343"/>
                    <a:pt x="276734" y="90343"/>
                  </a:cubicBezTo>
                  <a:lnTo>
                    <a:pt x="12125" y="90343"/>
                  </a:lnTo>
                  <a:close/>
                  <a:moveTo>
                    <a:pt x="24250" y="67044"/>
                  </a:moveTo>
                  <a:lnTo>
                    <a:pt x="265560" y="65855"/>
                  </a:lnTo>
                  <a:lnTo>
                    <a:pt x="264372" y="23061"/>
                  </a:lnTo>
                  <a:lnTo>
                    <a:pt x="24250" y="24250"/>
                  </a:lnTo>
                  <a:lnTo>
                    <a:pt x="24250" y="67044"/>
                  </a:lnTo>
                  <a:close/>
                </a:path>
              </a:pathLst>
            </a:custGeom>
            <a:solidFill>
              <a:schemeClr val="accent1"/>
            </a:solidFill>
            <a:ln w="0"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606B0964-7AD2-9CFC-04AF-2AE4DC7F2E0A}"/>
                </a:ext>
              </a:extLst>
            </p:cNvPr>
            <p:cNvSpPr/>
            <p:nvPr/>
          </p:nvSpPr>
          <p:spPr>
            <a:xfrm>
              <a:off x="8350274" y="5232768"/>
              <a:ext cx="286482" cy="87965"/>
            </a:xfrm>
            <a:custGeom>
              <a:avLst/>
              <a:gdLst>
                <a:gd name="connsiteX0" fmla="*/ 275546 w 286482"/>
                <a:gd name="connsiteY0" fmla="*/ 0 h 87965"/>
                <a:gd name="connsiteX1" fmla="*/ 10936 w 286482"/>
                <a:gd name="connsiteY1" fmla="*/ 0 h 87965"/>
                <a:gd name="connsiteX2" fmla="*/ 0 w 286482"/>
                <a:gd name="connsiteY2" fmla="*/ 10936 h 87965"/>
                <a:gd name="connsiteX3" fmla="*/ 0 w 286482"/>
                <a:gd name="connsiteY3" fmla="*/ 77029 h 87965"/>
                <a:gd name="connsiteX4" fmla="*/ 10936 w 286482"/>
                <a:gd name="connsiteY4" fmla="*/ 87965 h 87965"/>
                <a:gd name="connsiteX5" fmla="*/ 275546 w 286482"/>
                <a:gd name="connsiteY5" fmla="*/ 87965 h 87965"/>
                <a:gd name="connsiteX6" fmla="*/ 286482 w 286482"/>
                <a:gd name="connsiteY6" fmla="*/ 77029 h 87965"/>
                <a:gd name="connsiteX7" fmla="*/ 286482 w 286482"/>
                <a:gd name="connsiteY7" fmla="*/ 10936 h 87965"/>
                <a:gd name="connsiteX8" fmla="*/ 275546 w 286482"/>
                <a:gd name="connsiteY8" fmla="*/ 0 h 87965"/>
                <a:gd name="connsiteX9" fmla="*/ 264610 w 286482"/>
                <a:gd name="connsiteY9" fmla="*/ 21873 h 87965"/>
                <a:gd name="connsiteX10" fmla="*/ 264610 w 286482"/>
                <a:gd name="connsiteY10" fmla="*/ 65855 h 87965"/>
                <a:gd name="connsiteX11" fmla="*/ 22110 w 286482"/>
                <a:gd name="connsiteY11" fmla="*/ 65855 h 87965"/>
                <a:gd name="connsiteX12" fmla="*/ 22110 w 286482"/>
                <a:gd name="connsiteY12" fmla="*/ 21873 h 87965"/>
                <a:gd name="connsiteX13" fmla="*/ 264610 w 286482"/>
                <a:gd name="connsiteY13" fmla="*/ 21873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482" h="87965">
                  <a:moveTo>
                    <a:pt x="275546" y="0"/>
                  </a:moveTo>
                  <a:lnTo>
                    <a:pt x="10936" y="0"/>
                  </a:lnTo>
                  <a:cubicBezTo>
                    <a:pt x="4755" y="0"/>
                    <a:pt x="0" y="4993"/>
                    <a:pt x="0" y="10936"/>
                  </a:cubicBezTo>
                  <a:lnTo>
                    <a:pt x="0" y="77029"/>
                  </a:lnTo>
                  <a:cubicBezTo>
                    <a:pt x="0" y="83211"/>
                    <a:pt x="4993" y="87965"/>
                    <a:pt x="10936" y="87965"/>
                  </a:cubicBezTo>
                  <a:lnTo>
                    <a:pt x="275546" y="87965"/>
                  </a:lnTo>
                  <a:cubicBezTo>
                    <a:pt x="281727" y="87965"/>
                    <a:pt x="286482" y="82973"/>
                    <a:pt x="286482" y="77029"/>
                  </a:cubicBezTo>
                  <a:lnTo>
                    <a:pt x="286482" y="10936"/>
                  </a:lnTo>
                  <a:cubicBezTo>
                    <a:pt x="286482" y="4755"/>
                    <a:pt x="281489" y="0"/>
                    <a:pt x="275546" y="0"/>
                  </a:cubicBezTo>
                  <a:close/>
                  <a:moveTo>
                    <a:pt x="264610" y="21873"/>
                  </a:moveTo>
                  <a:lnTo>
                    <a:pt x="264610" y="65855"/>
                  </a:lnTo>
                  <a:lnTo>
                    <a:pt x="22110" y="65855"/>
                  </a:lnTo>
                  <a:lnTo>
                    <a:pt x="22110" y="21873"/>
                  </a:lnTo>
                  <a:lnTo>
                    <a:pt x="264610" y="21873"/>
                  </a:lnTo>
                  <a:close/>
                </a:path>
              </a:pathLst>
            </a:custGeom>
            <a:solidFill>
              <a:schemeClr val="accent1"/>
            </a:solidFill>
            <a:ln w="0"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90ABF147-D1F8-90E2-3EA7-500D54F3E042}"/>
                </a:ext>
              </a:extLst>
            </p:cNvPr>
            <p:cNvSpPr/>
            <p:nvPr/>
          </p:nvSpPr>
          <p:spPr>
            <a:xfrm>
              <a:off x="8547840" y="5187596"/>
              <a:ext cx="23774" cy="90342"/>
            </a:xfrm>
            <a:custGeom>
              <a:avLst/>
              <a:gdLst>
                <a:gd name="connsiteX0" fmla="*/ 11887 w 23774"/>
                <a:gd name="connsiteY0" fmla="*/ 90343 h 90342"/>
                <a:gd name="connsiteX1" fmla="*/ 0 w 23774"/>
                <a:gd name="connsiteY1" fmla="*/ 80358 h 90342"/>
                <a:gd name="connsiteX2" fmla="*/ 0 w 23774"/>
                <a:gd name="connsiteY2" fmla="*/ 12125 h 90342"/>
                <a:gd name="connsiteX3" fmla="*/ 11887 w 23774"/>
                <a:gd name="connsiteY3" fmla="*/ 0 h 90342"/>
                <a:gd name="connsiteX4" fmla="*/ 23774 w 23774"/>
                <a:gd name="connsiteY4" fmla="*/ 9985 h 90342"/>
                <a:gd name="connsiteX5" fmla="*/ 23774 w 23774"/>
                <a:gd name="connsiteY5" fmla="*/ 78218 h 90342"/>
                <a:gd name="connsiteX6" fmla="*/ 11887 w 23774"/>
                <a:gd name="connsiteY6" fmla="*/ 90343 h 90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74" h="90342">
                  <a:moveTo>
                    <a:pt x="11887" y="90343"/>
                  </a:moveTo>
                  <a:cubicBezTo>
                    <a:pt x="5944" y="90343"/>
                    <a:pt x="951" y="86064"/>
                    <a:pt x="0" y="80358"/>
                  </a:cubicBezTo>
                  <a:lnTo>
                    <a:pt x="0" y="12125"/>
                  </a:lnTo>
                  <a:cubicBezTo>
                    <a:pt x="0" y="5468"/>
                    <a:pt x="5230" y="0"/>
                    <a:pt x="11887" y="0"/>
                  </a:cubicBezTo>
                  <a:cubicBezTo>
                    <a:pt x="18544" y="0"/>
                    <a:pt x="22823" y="4279"/>
                    <a:pt x="23774" y="9985"/>
                  </a:cubicBezTo>
                  <a:lnTo>
                    <a:pt x="23774" y="78218"/>
                  </a:lnTo>
                  <a:cubicBezTo>
                    <a:pt x="23774" y="84875"/>
                    <a:pt x="18544" y="90343"/>
                    <a:pt x="11887" y="90343"/>
                  </a:cubicBezTo>
                  <a:close/>
                </a:path>
              </a:pathLst>
            </a:custGeom>
            <a:solidFill>
              <a:schemeClr val="accent1"/>
            </a:solidFill>
            <a:ln w="0"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8170DFFA-F175-87FC-E6F3-6E812607373A}"/>
                </a:ext>
              </a:extLst>
            </p:cNvPr>
            <p:cNvSpPr/>
            <p:nvPr/>
          </p:nvSpPr>
          <p:spPr>
            <a:xfrm>
              <a:off x="8548791" y="5188547"/>
              <a:ext cx="21872" cy="87965"/>
            </a:xfrm>
            <a:custGeom>
              <a:avLst/>
              <a:gdLst>
                <a:gd name="connsiteX0" fmla="*/ 10936 w 21872"/>
                <a:gd name="connsiteY0" fmla="*/ 0 h 87965"/>
                <a:gd name="connsiteX1" fmla="*/ 21873 w 21872"/>
                <a:gd name="connsiteY1" fmla="*/ 9034 h 87965"/>
                <a:gd name="connsiteX2" fmla="*/ 21873 w 21872"/>
                <a:gd name="connsiteY2" fmla="*/ 10936 h 87965"/>
                <a:gd name="connsiteX3" fmla="*/ 21873 w 21872"/>
                <a:gd name="connsiteY3" fmla="*/ 77029 h 87965"/>
                <a:gd name="connsiteX4" fmla="*/ 10936 w 21872"/>
                <a:gd name="connsiteY4" fmla="*/ 87965 h 87965"/>
                <a:gd name="connsiteX5" fmla="*/ 0 w 21872"/>
                <a:gd name="connsiteY5" fmla="*/ 78931 h 87965"/>
                <a:gd name="connsiteX6" fmla="*/ 0 w 21872"/>
                <a:gd name="connsiteY6" fmla="*/ 77029 h 87965"/>
                <a:gd name="connsiteX7" fmla="*/ 0 w 21872"/>
                <a:gd name="connsiteY7" fmla="*/ 10936 h 87965"/>
                <a:gd name="connsiteX8" fmla="*/ 10936 w 21872"/>
                <a:gd name="connsiteY8" fmla="*/ 0 h 8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2" h="87965">
                  <a:moveTo>
                    <a:pt x="10936" y="0"/>
                  </a:moveTo>
                  <a:cubicBezTo>
                    <a:pt x="16404" y="0"/>
                    <a:pt x="20921" y="3804"/>
                    <a:pt x="21873" y="9034"/>
                  </a:cubicBezTo>
                  <a:lnTo>
                    <a:pt x="21873" y="10936"/>
                  </a:lnTo>
                  <a:cubicBezTo>
                    <a:pt x="21873" y="10936"/>
                    <a:pt x="21873" y="77029"/>
                    <a:pt x="21873" y="77029"/>
                  </a:cubicBezTo>
                  <a:cubicBezTo>
                    <a:pt x="21873" y="83211"/>
                    <a:pt x="16880" y="87965"/>
                    <a:pt x="10936" y="87965"/>
                  </a:cubicBezTo>
                  <a:cubicBezTo>
                    <a:pt x="4993" y="87965"/>
                    <a:pt x="951" y="84162"/>
                    <a:pt x="0" y="78931"/>
                  </a:cubicBezTo>
                  <a:lnTo>
                    <a:pt x="0" y="77029"/>
                  </a:lnTo>
                  <a:cubicBezTo>
                    <a:pt x="0" y="77029"/>
                    <a:pt x="0" y="10936"/>
                    <a:pt x="0" y="10936"/>
                  </a:cubicBezTo>
                  <a:cubicBezTo>
                    <a:pt x="0" y="4755"/>
                    <a:pt x="4993" y="0"/>
                    <a:pt x="10936" y="0"/>
                  </a:cubicBezTo>
                  <a:close/>
                </a:path>
              </a:pathLst>
            </a:custGeom>
            <a:solidFill>
              <a:schemeClr val="accent1"/>
            </a:solidFill>
            <a:ln w="0" cap="flat">
              <a:noFill/>
              <a:prstDash val="solid"/>
              <a:miter/>
            </a:ln>
          </p:spPr>
          <p:txBody>
            <a:bodyPr rtlCol="0" anchor="ctr"/>
            <a:lstStyle/>
            <a:p>
              <a:endParaRPr lang="en-US" dirty="0"/>
            </a:p>
          </p:txBody>
        </p:sp>
      </p:grpSp>
      <p:sp>
        <p:nvSpPr>
          <p:cNvPr id="48" name="Arrow: Right 47">
            <a:extLst>
              <a:ext uri="{FF2B5EF4-FFF2-40B4-BE49-F238E27FC236}">
                <a16:creationId xmlns:a16="http://schemas.microsoft.com/office/drawing/2014/main" id="{3329B4A9-5559-95C7-2F89-CE6A8404FE2B}"/>
              </a:ext>
            </a:extLst>
          </p:cNvPr>
          <p:cNvSpPr/>
          <p:nvPr/>
        </p:nvSpPr>
        <p:spPr>
          <a:xfrm>
            <a:off x="4191248" y="2964665"/>
            <a:ext cx="1903228" cy="928669"/>
          </a:xfrm>
          <a:prstGeom prst="rightArrow">
            <a:avLst>
              <a:gd name="adj1" fmla="val 50000"/>
              <a:gd name="adj2" fmla="val 69693"/>
            </a:avLst>
          </a:prstGeom>
          <a:solidFill>
            <a:srgbClr val="1F355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AAA6D210-3A43-82FA-D635-71D3352CBD96}"/>
              </a:ext>
            </a:extLst>
          </p:cNvPr>
          <p:cNvSpPr txBox="1"/>
          <p:nvPr/>
        </p:nvSpPr>
        <p:spPr>
          <a:xfrm>
            <a:off x="6777990" y="2044370"/>
            <a:ext cx="2423160" cy="461665"/>
          </a:xfrm>
          <a:prstGeom prst="rect">
            <a:avLst/>
          </a:prstGeom>
          <a:noFill/>
        </p:spPr>
        <p:txBody>
          <a:bodyPr wrap="square" rtlCol="0">
            <a:spAutoFit/>
          </a:bodyPr>
          <a:lstStyle/>
          <a:p>
            <a:pPr algn="ctr"/>
            <a:r>
              <a:rPr lang="en-US" sz="2400" b="1" dirty="0"/>
              <a:t>~$3,100</a:t>
            </a:r>
          </a:p>
        </p:txBody>
      </p:sp>
      <p:sp>
        <p:nvSpPr>
          <p:cNvPr id="50" name="TextBox 49">
            <a:extLst>
              <a:ext uri="{FF2B5EF4-FFF2-40B4-BE49-F238E27FC236}">
                <a16:creationId xmlns:a16="http://schemas.microsoft.com/office/drawing/2014/main" id="{E2AE6673-47DE-0E19-ECBC-AE186FB44F6B}"/>
              </a:ext>
            </a:extLst>
          </p:cNvPr>
          <p:cNvSpPr txBox="1"/>
          <p:nvPr/>
        </p:nvSpPr>
        <p:spPr>
          <a:xfrm>
            <a:off x="1075430" y="5398855"/>
            <a:ext cx="2423160" cy="461665"/>
          </a:xfrm>
          <a:prstGeom prst="rect">
            <a:avLst/>
          </a:prstGeom>
          <a:noFill/>
        </p:spPr>
        <p:txBody>
          <a:bodyPr wrap="square" rtlCol="0">
            <a:spAutoFit/>
          </a:bodyPr>
          <a:lstStyle/>
          <a:p>
            <a:pPr algn="ctr"/>
            <a:r>
              <a:rPr lang="en-US" sz="2400" b="1" dirty="0"/>
              <a:t>$300,000</a:t>
            </a:r>
          </a:p>
        </p:txBody>
      </p:sp>
      <p:sp>
        <p:nvSpPr>
          <p:cNvPr id="51" name="TextBox 50">
            <a:extLst>
              <a:ext uri="{FF2B5EF4-FFF2-40B4-BE49-F238E27FC236}">
                <a16:creationId xmlns:a16="http://schemas.microsoft.com/office/drawing/2014/main" id="{6F618491-E0A5-16FB-3B12-BB4E00563676}"/>
              </a:ext>
            </a:extLst>
          </p:cNvPr>
          <p:cNvSpPr txBox="1"/>
          <p:nvPr/>
        </p:nvSpPr>
        <p:spPr>
          <a:xfrm>
            <a:off x="7501890" y="2444721"/>
            <a:ext cx="2423160" cy="461665"/>
          </a:xfrm>
          <a:prstGeom prst="rect">
            <a:avLst/>
          </a:prstGeom>
          <a:noFill/>
        </p:spPr>
        <p:txBody>
          <a:bodyPr wrap="square" rtlCol="0">
            <a:spAutoFit/>
          </a:bodyPr>
          <a:lstStyle/>
          <a:p>
            <a:pPr algn="ctr"/>
            <a:r>
              <a:rPr lang="en-US" sz="2400" b="1" dirty="0"/>
              <a:t>~$3,100</a:t>
            </a:r>
          </a:p>
        </p:txBody>
      </p:sp>
      <p:sp>
        <p:nvSpPr>
          <p:cNvPr id="52" name="TextBox 51">
            <a:extLst>
              <a:ext uri="{FF2B5EF4-FFF2-40B4-BE49-F238E27FC236}">
                <a16:creationId xmlns:a16="http://schemas.microsoft.com/office/drawing/2014/main" id="{12133ECB-50E6-D8DA-843E-24DCDCEBD83A}"/>
              </a:ext>
            </a:extLst>
          </p:cNvPr>
          <p:cNvSpPr txBox="1"/>
          <p:nvPr/>
        </p:nvSpPr>
        <p:spPr>
          <a:xfrm>
            <a:off x="8225790" y="2845072"/>
            <a:ext cx="2423160" cy="461665"/>
          </a:xfrm>
          <a:prstGeom prst="rect">
            <a:avLst/>
          </a:prstGeom>
          <a:noFill/>
        </p:spPr>
        <p:txBody>
          <a:bodyPr wrap="square" rtlCol="0">
            <a:spAutoFit/>
          </a:bodyPr>
          <a:lstStyle/>
          <a:p>
            <a:pPr algn="ctr"/>
            <a:r>
              <a:rPr lang="en-US" sz="2400" b="1" dirty="0"/>
              <a:t>~$3,100</a:t>
            </a:r>
          </a:p>
        </p:txBody>
      </p:sp>
      <p:sp>
        <p:nvSpPr>
          <p:cNvPr id="53" name="TextBox 52">
            <a:extLst>
              <a:ext uri="{FF2B5EF4-FFF2-40B4-BE49-F238E27FC236}">
                <a16:creationId xmlns:a16="http://schemas.microsoft.com/office/drawing/2014/main" id="{AA378B59-2280-517E-828D-F33A73A80CC1}"/>
              </a:ext>
            </a:extLst>
          </p:cNvPr>
          <p:cNvSpPr txBox="1"/>
          <p:nvPr/>
        </p:nvSpPr>
        <p:spPr>
          <a:xfrm>
            <a:off x="9489621" y="2997940"/>
            <a:ext cx="664584" cy="584775"/>
          </a:xfrm>
          <a:prstGeom prst="rect">
            <a:avLst/>
          </a:prstGeom>
          <a:noFill/>
        </p:spPr>
        <p:txBody>
          <a:bodyPr wrap="square" rtlCol="0">
            <a:spAutoFit/>
          </a:bodyPr>
          <a:lstStyle/>
          <a:p>
            <a:pPr algn="ctr"/>
            <a:r>
              <a:rPr lang="en-US" sz="3200" b="1" dirty="0"/>
              <a:t>…</a:t>
            </a:r>
          </a:p>
        </p:txBody>
      </p:sp>
      <p:sp>
        <p:nvSpPr>
          <p:cNvPr id="54" name="TextBox 53">
            <a:extLst>
              <a:ext uri="{FF2B5EF4-FFF2-40B4-BE49-F238E27FC236}">
                <a16:creationId xmlns:a16="http://schemas.microsoft.com/office/drawing/2014/main" id="{B97B161F-01DA-7254-C08C-3FB4A7600AD4}"/>
              </a:ext>
            </a:extLst>
          </p:cNvPr>
          <p:cNvSpPr txBox="1"/>
          <p:nvPr/>
        </p:nvSpPr>
        <p:spPr>
          <a:xfrm>
            <a:off x="457200" y="6054273"/>
            <a:ext cx="7418070" cy="27699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for illustration purposes only. This is not the</a:t>
            </a:r>
            <a:r>
              <a:rPr lang="en-US" sz="1200" dirty="0">
                <a:solidFill>
                  <a:schemeClr val="tx2">
                    <a:lumMod val="75000"/>
                  </a:schemeClr>
                </a:solidFill>
                <a:latin typeface="Aptos" panose="020B0004020202020204" pitchFamily="34" charset="0"/>
                <a:ea typeface="Times New Roman" panose="02020603050405020304" pitchFamily="18" charset="0"/>
                <a:cs typeface="Times New Roman" panose="02020603050405020304" pitchFamily="18" charset="0"/>
              </a:rPr>
              <a:t> story of a</a:t>
            </a: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1239151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CA9E4-9D20-B25D-378D-F613B735541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37B516C-1B89-BDD5-310B-51AD7B887911}"/>
              </a:ext>
            </a:extLst>
          </p:cNvPr>
          <p:cNvSpPr>
            <a:spLocks noGrp="1"/>
          </p:cNvSpPr>
          <p:nvPr>
            <p:ph type="body" sz="quarter" idx="22"/>
          </p:nvPr>
        </p:nvSpPr>
        <p:spPr>
          <a:xfrm>
            <a:off x="1687807" y="2654520"/>
            <a:ext cx="2814700" cy="3371376"/>
          </a:xfrm>
        </p:spPr>
        <p:txBody>
          <a:bodyPr lIns="182880" tIns="457200" rIns="182880"/>
          <a:lstStyle/>
          <a:p>
            <a:pPr marL="0" indent="0" algn="ctr">
              <a:buNone/>
            </a:pPr>
            <a:r>
              <a:rPr kumimoji="0" lang="en-US" sz="2000" b="1" i="0" u="none" strike="noStrike" kern="1200" cap="none" spc="0" normalizeH="0" baseline="0" noProof="0" dirty="0">
                <a:ln>
                  <a:noFill/>
                </a:ln>
                <a:solidFill>
                  <a:schemeClr val="tx2">
                    <a:lumMod val="60000"/>
                    <a:lumOff val="40000"/>
                  </a:schemeClr>
                </a:solidFill>
                <a:effectLst/>
                <a:uLnTx/>
                <a:uFillTx/>
                <a:cs typeface="Arial" pitchFamily="34" charset="0"/>
              </a:rPr>
              <a:t>Single Premium Immediate Annuity</a:t>
            </a:r>
          </a:p>
          <a:p>
            <a:pPr marL="0" indent="0">
              <a:buNone/>
            </a:pPr>
            <a:r>
              <a:rPr lang="en-US" dirty="0">
                <a:solidFill>
                  <a:schemeClr val="tx2">
                    <a:lumMod val="60000"/>
                    <a:lumOff val="40000"/>
                  </a:schemeClr>
                </a:solidFill>
                <a:cs typeface="Arial" pitchFamily="34" charset="0"/>
              </a:rPr>
              <a:t>“</a:t>
            </a:r>
            <a:r>
              <a:rPr kumimoji="0" lang="en-US" sz="1800" b="0" i="0" u="none" strike="noStrike" kern="1200" cap="none" spc="0" normalizeH="0" baseline="0" noProof="0" dirty="0">
                <a:ln>
                  <a:noFill/>
                </a:ln>
                <a:solidFill>
                  <a:schemeClr val="tx2">
                    <a:lumMod val="60000"/>
                    <a:lumOff val="40000"/>
                  </a:schemeClr>
                </a:solidFill>
                <a:effectLst/>
                <a:uLnTx/>
                <a:uFillTx/>
                <a:cs typeface="Arial" pitchFamily="34" charset="0"/>
              </a:rPr>
              <a:t>I have a lump sum from</a:t>
            </a:r>
            <a:r>
              <a:rPr lang="en-US" sz="1800" dirty="0">
                <a:solidFill>
                  <a:schemeClr val="tx2">
                    <a:lumMod val="60000"/>
                    <a:lumOff val="40000"/>
                  </a:schemeClr>
                </a:solidFill>
              </a:rPr>
              <a:t> my retirement savings, and I want to begin receiving reliable income that I can start receiving now.</a:t>
            </a:r>
            <a:r>
              <a:rPr kumimoji="0" lang="en-US" sz="1800" b="0" i="0" u="none" strike="noStrike" kern="1200" cap="none" spc="0" normalizeH="0" baseline="0" noProof="0" dirty="0">
                <a:ln>
                  <a:noFill/>
                </a:ln>
                <a:solidFill>
                  <a:schemeClr val="tx2">
                    <a:lumMod val="60000"/>
                    <a:lumOff val="40000"/>
                  </a:schemeClr>
                </a:solidFill>
                <a:effectLst/>
                <a:uLnTx/>
                <a:uFillTx/>
                <a:cs typeface="Arial" pitchFamily="34" charset="0"/>
              </a:rPr>
              <a:t>"</a:t>
            </a:r>
            <a:endParaRPr lang="en-US" dirty="0">
              <a:solidFill>
                <a:schemeClr val="tx2">
                  <a:lumMod val="60000"/>
                  <a:lumOff val="40000"/>
                </a:schemeClr>
              </a:solidFill>
            </a:endParaRPr>
          </a:p>
        </p:txBody>
      </p:sp>
      <p:sp>
        <p:nvSpPr>
          <p:cNvPr id="4" name="Title 3">
            <a:extLst>
              <a:ext uri="{FF2B5EF4-FFF2-40B4-BE49-F238E27FC236}">
                <a16:creationId xmlns:a16="http://schemas.microsoft.com/office/drawing/2014/main" id="{8B18841F-8EBA-5A56-7593-AB2DFEF9B55A}"/>
              </a:ext>
            </a:extLst>
          </p:cNvPr>
          <p:cNvSpPr>
            <a:spLocks noGrp="1"/>
          </p:cNvSpPr>
          <p:nvPr>
            <p:ph type="title"/>
          </p:nvPr>
        </p:nvSpPr>
        <p:spPr/>
        <p:txBody>
          <a:bodyPr/>
          <a:lstStyle/>
          <a:p>
            <a:r>
              <a:rPr lang="en-US" dirty="0"/>
              <a:t>Types</a:t>
            </a:r>
            <a:r>
              <a:rPr lang="en-US" b="1" dirty="0"/>
              <a:t> </a:t>
            </a:r>
            <a:r>
              <a:rPr lang="en-US" dirty="0"/>
              <a:t>of Fixed Annuities | </a:t>
            </a:r>
            <a:r>
              <a:rPr lang="en-US" b="1" dirty="0"/>
              <a:t>MYGA</a:t>
            </a:r>
          </a:p>
        </p:txBody>
      </p:sp>
      <p:sp>
        <p:nvSpPr>
          <p:cNvPr id="2" name="Text Placeholder 1">
            <a:extLst>
              <a:ext uri="{FF2B5EF4-FFF2-40B4-BE49-F238E27FC236}">
                <a16:creationId xmlns:a16="http://schemas.microsoft.com/office/drawing/2014/main" id="{BC734DCE-3C47-CD56-2FF6-753726539082}"/>
              </a:ext>
            </a:extLst>
          </p:cNvPr>
          <p:cNvSpPr>
            <a:spLocks noGrp="1"/>
          </p:cNvSpPr>
          <p:nvPr>
            <p:ph type="body" sz="quarter" idx="26"/>
          </p:nvPr>
        </p:nvSpPr>
        <p:spPr>
          <a:xfrm>
            <a:off x="7832987" y="2654520"/>
            <a:ext cx="2813406" cy="3371376"/>
          </a:xfrm>
        </p:spPr>
        <p:txBody>
          <a:bodyPr lIns="182880" tIns="457200" rIns="182880"/>
          <a:lstStyle/>
          <a:p>
            <a:pPr marL="0" indent="0" algn="ctr">
              <a:buNone/>
            </a:pPr>
            <a:r>
              <a:rPr lang="en-US" sz="2000" b="1" dirty="0">
                <a:solidFill>
                  <a:schemeClr val="tx2">
                    <a:lumMod val="60000"/>
                    <a:lumOff val="40000"/>
                  </a:schemeClr>
                </a:solidFill>
              </a:rPr>
              <a:t>Fixed Indexed Annuity</a:t>
            </a:r>
          </a:p>
        </p:txBody>
      </p:sp>
      <p:sp>
        <p:nvSpPr>
          <p:cNvPr id="15" name="Text Placeholder 14">
            <a:extLst>
              <a:ext uri="{FF2B5EF4-FFF2-40B4-BE49-F238E27FC236}">
                <a16:creationId xmlns:a16="http://schemas.microsoft.com/office/drawing/2014/main" id="{0CCE287F-993D-EEF8-3818-ABDA35FA301E}"/>
              </a:ext>
            </a:extLst>
          </p:cNvPr>
          <p:cNvSpPr>
            <a:spLocks noGrp="1"/>
          </p:cNvSpPr>
          <p:nvPr>
            <p:ph type="body" sz="quarter" idx="28"/>
          </p:nvPr>
        </p:nvSpPr>
        <p:spPr>
          <a:xfrm>
            <a:off x="4761044" y="2654520"/>
            <a:ext cx="2813406" cy="3371376"/>
          </a:xfrm>
        </p:spPr>
        <p:txBody>
          <a:bodyPr lIns="182880" tIns="457200" rIns="182880"/>
          <a:lstStyle/>
          <a:p>
            <a:pPr marL="0" indent="0" algn="ctr">
              <a:buNone/>
            </a:pPr>
            <a:r>
              <a:rPr lang="en-US" sz="2000" b="1" dirty="0"/>
              <a:t>Multi-Year Guaranteed Annuity</a:t>
            </a:r>
          </a:p>
          <a:p>
            <a:pPr marL="0" indent="0">
              <a:buNone/>
            </a:pPr>
            <a:r>
              <a:rPr lang="en-US" dirty="0"/>
              <a:t>“I’m seeking a safe place </a:t>
            </a:r>
            <a:br>
              <a:rPr lang="en-US" dirty="0"/>
            </a:br>
            <a:r>
              <a:rPr lang="en-US" dirty="0"/>
              <a:t>to put my retirement savings where I can get a guaranteed return for the next few years.” ​</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FC03C3B4-6E56-E3EB-60B4-BD35D828C9B3}"/>
              </a:ext>
            </a:extLst>
          </p:cNvPr>
          <p:cNvSpPr/>
          <p:nvPr/>
        </p:nvSpPr>
        <p:spPr>
          <a:xfrm>
            <a:off x="2477392" y="1418991"/>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862FE747-BE06-2F18-1161-856CF95968BA}"/>
              </a:ext>
            </a:extLst>
          </p:cNvPr>
          <p:cNvSpPr/>
          <p:nvPr/>
        </p:nvSpPr>
        <p:spPr>
          <a:xfrm>
            <a:off x="8621925" y="1418989"/>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064B5A04-47BB-A57E-4995-2715B6EDD94D}"/>
              </a:ext>
            </a:extLst>
          </p:cNvPr>
          <p:cNvSpPr/>
          <p:nvPr/>
        </p:nvSpPr>
        <p:spPr>
          <a:xfrm>
            <a:off x="5549982" y="1418990"/>
            <a:ext cx="1235529" cy="1235529"/>
          </a:xfrm>
          <a:prstGeom prst="snip2DiagRect">
            <a:avLst/>
          </a:prstGeom>
          <a:solidFill>
            <a:srgbClr val="6A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30" name="Graphic 29">
            <a:extLst>
              <a:ext uri="{FF2B5EF4-FFF2-40B4-BE49-F238E27FC236}">
                <a16:creationId xmlns:a16="http://schemas.microsoft.com/office/drawing/2014/main" id="{E9A3EA29-D5F5-BD97-4292-F64A684C37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1118" y="1535470"/>
            <a:ext cx="1188724" cy="1188724"/>
          </a:xfrm>
          <a:prstGeom prst="rect">
            <a:avLst/>
          </a:prstGeom>
        </p:spPr>
      </p:pic>
      <p:pic>
        <p:nvPicPr>
          <p:cNvPr id="32" name="Graphic 31" descr="Safe outline">
            <a:extLst>
              <a:ext uri="{FF2B5EF4-FFF2-40B4-BE49-F238E27FC236}">
                <a16:creationId xmlns:a16="http://schemas.microsoft.com/office/drawing/2014/main" id="{EFD408E9-F233-8CA1-9A78-18137CF2AC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0223" y="1579553"/>
            <a:ext cx="914400" cy="914400"/>
          </a:xfrm>
          <a:prstGeom prst="rect">
            <a:avLst/>
          </a:prstGeom>
        </p:spPr>
      </p:pic>
      <p:pic>
        <p:nvPicPr>
          <p:cNvPr id="33" name="Graphic 32" descr="Hero Male outline">
            <a:extLst>
              <a:ext uri="{FF2B5EF4-FFF2-40B4-BE49-F238E27FC236}">
                <a16:creationId xmlns:a16="http://schemas.microsoft.com/office/drawing/2014/main" id="{EB0353D7-6793-E555-EBA2-C11AA00096A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05210" y="1535470"/>
            <a:ext cx="1068957" cy="1068957"/>
          </a:xfrm>
          <a:prstGeom prst="rect">
            <a:avLst/>
          </a:prstGeom>
        </p:spPr>
      </p:pic>
      <p:sp>
        <p:nvSpPr>
          <p:cNvPr id="36" name="Slide Number Placeholder 3">
            <a:extLst>
              <a:ext uri="{FF2B5EF4-FFF2-40B4-BE49-F238E27FC236}">
                <a16:creationId xmlns:a16="http://schemas.microsoft.com/office/drawing/2014/main" id="{E6DFCD26-B890-6F6B-DD80-A13EC6E308D3}"/>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31070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5214B-B8BE-7268-AB7F-B3555E690CFC}"/>
              </a:ext>
            </a:extLst>
          </p:cNvPr>
          <p:cNvSpPr>
            <a:spLocks noGrp="1"/>
          </p:cNvSpPr>
          <p:nvPr>
            <p:ph type="title"/>
          </p:nvPr>
        </p:nvSpPr>
        <p:spPr/>
        <p:txBody>
          <a:bodyPr/>
          <a:lstStyle/>
          <a:p>
            <a:r>
              <a:rPr lang="en-US" b="1" dirty="0"/>
              <a:t>Multi-Year Guaranteed Annuity</a:t>
            </a:r>
          </a:p>
        </p:txBody>
      </p:sp>
      <p:sp>
        <p:nvSpPr>
          <p:cNvPr id="5" name="Text Placeholder 4">
            <a:extLst>
              <a:ext uri="{FF2B5EF4-FFF2-40B4-BE49-F238E27FC236}">
                <a16:creationId xmlns:a16="http://schemas.microsoft.com/office/drawing/2014/main" id="{6A2D240F-02D0-24B4-EF29-C5C43BC93B01}"/>
              </a:ext>
            </a:extLst>
          </p:cNvPr>
          <p:cNvSpPr>
            <a:spLocks noGrp="1"/>
          </p:cNvSpPr>
          <p:nvPr>
            <p:ph type="body" sz="quarter" idx="11"/>
          </p:nvPr>
        </p:nvSpPr>
        <p:spPr>
          <a:xfrm>
            <a:off x="457200" y="1208543"/>
            <a:ext cx="11274552" cy="292892"/>
          </a:xfrm>
        </p:spPr>
        <p:txBody>
          <a:bodyPr>
            <a:noAutofit/>
          </a:bodyPr>
          <a:lstStyle/>
          <a:p>
            <a:r>
              <a:rPr lang="en-US" b="1" dirty="0"/>
              <a:t>Example:  </a:t>
            </a:r>
            <a:r>
              <a:rPr lang="en-US" dirty="0"/>
              <a:t>5.00% fixed annual interest rate for 5 years</a:t>
            </a:r>
          </a:p>
          <a:p>
            <a:endParaRPr lang="en-US" b="1" dirty="0"/>
          </a:p>
        </p:txBody>
      </p:sp>
      <p:sp>
        <p:nvSpPr>
          <p:cNvPr id="4" name="Slide Number Placeholder 3">
            <a:extLst>
              <a:ext uri="{FF2B5EF4-FFF2-40B4-BE49-F238E27FC236}">
                <a16:creationId xmlns:a16="http://schemas.microsoft.com/office/drawing/2014/main" id="{6FC8F56C-0267-49E9-177F-9A04336C9864}"/>
              </a:ext>
            </a:extLst>
          </p:cNvPr>
          <p:cNvSpPr txBox="1">
            <a:spLocks/>
          </p:cNvSpPr>
          <p:nvPr/>
        </p:nvSpPr>
        <p:spPr>
          <a:xfrm>
            <a:off x="8631294"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a:solidFill>
                  <a:srgbClr val="B1B3B5"/>
                </a:solidFill>
                <a:latin typeface="Aptos Light" panose="020B0004020202020204" pitchFamily="34" charset="0"/>
              </a:rPr>
              <a:t>© 2025, National Life Group  |  </a:t>
            </a:r>
            <a:fld id="{7100E8EA-2210-4425-A1B5-66FC0BB99DA3}" type="slidenum">
              <a:rPr lang="en-US" sz="1000" smtClean="0">
                <a:solidFill>
                  <a:srgbClr val="B1B3B5"/>
                </a:solidFill>
                <a:latin typeface="Aptos Light" panose="020B0004020202020204" pitchFamily="34" charset="0"/>
              </a:rPr>
              <a:pPr algn="r"/>
              <a:t>27</a:t>
            </a:fld>
            <a:endParaRPr lang="en-US" sz="1000" dirty="0">
              <a:solidFill>
                <a:srgbClr val="B1B3B5"/>
              </a:solidFill>
              <a:latin typeface="Aptos Light" panose="020B0004020202020204" pitchFamily="34" charset="0"/>
            </a:endParaRPr>
          </a:p>
        </p:txBody>
      </p:sp>
      <p:graphicFrame>
        <p:nvGraphicFramePr>
          <p:cNvPr id="9" name="Chart 8">
            <a:extLst>
              <a:ext uri="{FF2B5EF4-FFF2-40B4-BE49-F238E27FC236}">
                <a16:creationId xmlns:a16="http://schemas.microsoft.com/office/drawing/2014/main" id="{7D7A253B-D1B3-DEAE-9307-96586F06FB65}"/>
              </a:ext>
            </a:extLst>
          </p:cNvPr>
          <p:cNvGraphicFramePr/>
          <p:nvPr>
            <p:extLst>
              <p:ext uri="{D42A27DB-BD31-4B8C-83A1-F6EECF244321}">
                <p14:modId xmlns:p14="http://schemas.microsoft.com/office/powerpoint/2010/main" val="1471917822"/>
              </p:ext>
            </p:extLst>
          </p:nvPr>
        </p:nvGraphicFramePr>
        <p:xfrm>
          <a:off x="1527048" y="1874520"/>
          <a:ext cx="8742059" cy="4382056"/>
        </p:xfrm>
        <a:graphic>
          <a:graphicData uri="http://schemas.openxmlformats.org/drawingml/2006/chart">
            <c:chart xmlns:c="http://schemas.openxmlformats.org/drawingml/2006/chart" xmlns:r="http://schemas.openxmlformats.org/officeDocument/2006/relationships" r:id="rId3"/>
          </a:graphicData>
        </a:graphic>
      </p:graphicFrame>
      <p:sp>
        <p:nvSpPr>
          <p:cNvPr id="10"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CD6B7BB-EA2A-F3A4-D741-B598EDB887A7}"/>
              </a:ext>
            </a:extLst>
          </p:cNvPr>
          <p:cNvSpPr/>
          <p:nvPr/>
        </p:nvSpPr>
        <p:spPr>
          <a:xfrm>
            <a:off x="10956471" y="-16072"/>
            <a:ext cx="1235529" cy="1235529"/>
          </a:xfrm>
          <a:prstGeom prst="snip2DiagRect">
            <a:avLst/>
          </a:prstGeom>
          <a:solidFill>
            <a:srgbClr val="6A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ptos Light" panose="020B0004020202020204" pitchFamily="34" charset="0"/>
            </a:endParaRPr>
          </a:p>
        </p:txBody>
      </p:sp>
      <p:pic>
        <p:nvPicPr>
          <p:cNvPr id="11" name="Graphic 10" descr="Safe outline">
            <a:extLst>
              <a:ext uri="{FF2B5EF4-FFF2-40B4-BE49-F238E27FC236}">
                <a16:creationId xmlns:a16="http://schemas.microsoft.com/office/drawing/2014/main" id="{AFAF3FCE-DCE6-371E-1ACE-2E47EA5A4D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116712" y="144491"/>
            <a:ext cx="914400" cy="914400"/>
          </a:xfrm>
          <a:prstGeom prst="rect">
            <a:avLst/>
          </a:prstGeom>
        </p:spPr>
      </p:pic>
      <p:sp>
        <p:nvSpPr>
          <p:cNvPr id="3" name="TextBox 2">
            <a:extLst>
              <a:ext uri="{FF2B5EF4-FFF2-40B4-BE49-F238E27FC236}">
                <a16:creationId xmlns:a16="http://schemas.microsoft.com/office/drawing/2014/main" id="{C428356A-C533-CBF8-25A4-4729F0F61433}"/>
              </a:ext>
            </a:extLst>
          </p:cNvPr>
          <p:cNvSpPr txBox="1"/>
          <p:nvPr/>
        </p:nvSpPr>
        <p:spPr>
          <a:xfrm>
            <a:off x="1527048" y="6400800"/>
            <a:ext cx="7418070" cy="27699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for illustration purposes only. This is not the</a:t>
            </a:r>
            <a:r>
              <a:rPr lang="en-US" sz="1200" dirty="0">
                <a:solidFill>
                  <a:schemeClr val="tx2">
                    <a:lumMod val="75000"/>
                  </a:schemeClr>
                </a:solidFill>
                <a:latin typeface="Aptos" panose="020B0004020202020204" pitchFamily="34" charset="0"/>
                <a:ea typeface="Times New Roman" panose="02020603050405020304" pitchFamily="18" charset="0"/>
                <a:cs typeface="Times New Roman" panose="02020603050405020304" pitchFamily="18" charset="0"/>
              </a:rPr>
              <a:t> story of a</a:t>
            </a: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70506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3EDAD-8D9B-0B51-9FEA-E49F85FF4EF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32448D7-F931-C12B-DC4E-2CC914819BFB}"/>
              </a:ext>
            </a:extLst>
          </p:cNvPr>
          <p:cNvSpPr>
            <a:spLocks noGrp="1"/>
          </p:cNvSpPr>
          <p:nvPr>
            <p:ph type="body" sz="quarter" idx="22"/>
          </p:nvPr>
        </p:nvSpPr>
        <p:spPr>
          <a:xfrm>
            <a:off x="1687807" y="2654520"/>
            <a:ext cx="2814700" cy="3371376"/>
          </a:xfrm>
        </p:spPr>
        <p:txBody>
          <a:bodyPr lIns="182880" tIns="457200" rIns="182880"/>
          <a:lstStyle/>
          <a:p>
            <a:pPr marL="0" indent="0" algn="ctr">
              <a:buNone/>
            </a:pPr>
            <a:r>
              <a:rPr kumimoji="0" lang="en-US" sz="2000" b="1" i="0" u="none" strike="noStrike" kern="1200" cap="none" spc="0" normalizeH="0" baseline="0" noProof="0" dirty="0">
                <a:ln>
                  <a:noFill/>
                </a:ln>
                <a:solidFill>
                  <a:schemeClr val="tx2">
                    <a:lumMod val="60000"/>
                    <a:lumOff val="40000"/>
                  </a:schemeClr>
                </a:solidFill>
                <a:effectLst/>
                <a:uLnTx/>
                <a:uFillTx/>
                <a:cs typeface="Arial" pitchFamily="34" charset="0"/>
              </a:rPr>
              <a:t>Single Premium Immediate Annuity</a:t>
            </a:r>
          </a:p>
          <a:p>
            <a:pPr marL="0" indent="0">
              <a:buNone/>
            </a:pPr>
            <a:r>
              <a:rPr lang="en-US" dirty="0">
                <a:solidFill>
                  <a:schemeClr val="tx2">
                    <a:lumMod val="60000"/>
                    <a:lumOff val="40000"/>
                  </a:schemeClr>
                </a:solidFill>
                <a:cs typeface="Arial" pitchFamily="34" charset="0"/>
              </a:rPr>
              <a:t>“</a:t>
            </a:r>
            <a:r>
              <a:rPr kumimoji="0" lang="en-US" sz="1800" b="0" i="0" u="none" strike="noStrike" kern="1200" cap="none" spc="0" normalizeH="0" baseline="0" noProof="0" dirty="0">
                <a:ln>
                  <a:noFill/>
                </a:ln>
                <a:solidFill>
                  <a:schemeClr val="tx2">
                    <a:lumMod val="60000"/>
                    <a:lumOff val="40000"/>
                  </a:schemeClr>
                </a:solidFill>
                <a:effectLst/>
                <a:uLnTx/>
                <a:uFillTx/>
                <a:cs typeface="Arial" pitchFamily="34" charset="0"/>
              </a:rPr>
              <a:t>I have a lump sum from</a:t>
            </a:r>
            <a:r>
              <a:rPr lang="en-US" sz="1800" dirty="0">
                <a:solidFill>
                  <a:schemeClr val="tx2">
                    <a:lumMod val="60000"/>
                    <a:lumOff val="40000"/>
                  </a:schemeClr>
                </a:solidFill>
              </a:rPr>
              <a:t> my retirement savings, and I want to begin receiving reliable income that I can start receiving now.</a:t>
            </a:r>
            <a:r>
              <a:rPr kumimoji="0" lang="en-US" sz="1800" b="0" i="0" u="none" strike="noStrike" kern="1200" cap="none" spc="0" normalizeH="0" baseline="0" noProof="0" dirty="0">
                <a:ln>
                  <a:noFill/>
                </a:ln>
                <a:solidFill>
                  <a:schemeClr val="tx2">
                    <a:lumMod val="60000"/>
                    <a:lumOff val="40000"/>
                  </a:schemeClr>
                </a:solidFill>
                <a:effectLst/>
                <a:uLnTx/>
                <a:uFillTx/>
                <a:cs typeface="Arial" pitchFamily="34" charset="0"/>
              </a:rPr>
              <a:t>"</a:t>
            </a:r>
            <a:endParaRPr lang="en-US" dirty="0">
              <a:solidFill>
                <a:schemeClr val="tx2">
                  <a:lumMod val="60000"/>
                  <a:lumOff val="40000"/>
                </a:schemeClr>
              </a:solidFill>
            </a:endParaRPr>
          </a:p>
        </p:txBody>
      </p:sp>
      <p:sp>
        <p:nvSpPr>
          <p:cNvPr id="4" name="Title 3">
            <a:extLst>
              <a:ext uri="{FF2B5EF4-FFF2-40B4-BE49-F238E27FC236}">
                <a16:creationId xmlns:a16="http://schemas.microsoft.com/office/drawing/2014/main" id="{5F1934A0-B6F5-8542-1372-726E39C6D6AC}"/>
              </a:ext>
            </a:extLst>
          </p:cNvPr>
          <p:cNvSpPr>
            <a:spLocks noGrp="1"/>
          </p:cNvSpPr>
          <p:nvPr>
            <p:ph type="title"/>
          </p:nvPr>
        </p:nvSpPr>
        <p:spPr/>
        <p:txBody>
          <a:bodyPr/>
          <a:lstStyle/>
          <a:p>
            <a:r>
              <a:rPr lang="en-US" dirty="0"/>
              <a:t>Types of Fixed Annuities | </a:t>
            </a:r>
            <a:r>
              <a:rPr lang="en-US" b="1" dirty="0"/>
              <a:t>FIA</a:t>
            </a:r>
          </a:p>
        </p:txBody>
      </p:sp>
      <p:sp>
        <p:nvSpPr>
          <p:cNvPr id="2" name="Text Placeholder 1">
            <a:extLst>
              <a:ext uri="{FF2B5EF4-FFF2-40B4-BE49-F238E27FC236}">
                <a16:creationId xmlns:a16="http://schemas.microsoft.com/office/drawing/2014/main" id="{7FDB6112-6B9F-EA42-C535-39B228DAC23B}"/>
              </a:ext>
            </a:extLst>
          </p:cNvPr>
          <p:cNvSpPr>
            <a:spLocks noGrp="1"/>
          </p:cNvSpPr>
          <p:nvPr>
            <p:ph type="body" sz="quarter" idx="26"/>
          </p:nvPr>
        </p:nvSpPr>
        <p:spPr>
          <a:xfrm>
            <a:off x="7832987" y="2654520"/>
            <a:ext cx="2813406" cy="3371376"/>
          </a:xfrm>
        </p:spPr>
        <p:txBody>
          <a:bodyPr lIns="182880" tIns="457200" rIns="182880"/>
          <a:lstStyle/>
          <a:p>
            <a:pPr marL="0" indent="0" algn="ctr">
              <a:buNone/>
            </a:pPr>
            <a:r>
              <a:rPr lang="en-US" sz="2000" b="1" dirty="0"/>
              <a:t>Fixed Indexed Annuity</a:t>
            </a:r>
          </a:p>
          <a:p>
            <a:pPr marL="0" indent="0">
              <a:buNone/>
            </a:pPr>
            <a:r>
              <a:rPr lang="en-US" dirty="0"/>
              <a:t>“I am seeking a solution </a:t>
            </a:r>
            <a:br>
              <a:rPr lang="en-US" dirty="0"/>
            </a:br>
            <a:r>
              <a:rPr lang="en-US" dirty="0"/>
              <a:t>that will protect my retirement savings from market risk but provide a higher return than a fixed annuity." ​</a:t>
            </a:r>
          </a:p>
        </p:txBody>
      </p:sp>
      <p:sp>
        <p:nvSpPr>
          <p:cNvPr id="15" name="Text Placeholder 14">
            <a:extLst>
              <a:ext uri="{FF2B5EF4-FFF2-40B4-BE49-F238E27FC236}">
                <a16:creationId xmlns:a16="http://schemas.microsoft.com/office/drawing/2014/main" id="{A5CD774F-832F-5AB3-390B-2965F35F3ADA}"/>
              </a:ext>
            </a:extLst>
          </p:cNvPr>
          <p:cNvSpPr>
            <a:spLocks noGrp="1"/>
          </p:cNvSpPr>
          <p:nvPr>
            <p:ph type="body" sz="quarter" idx="28"/>
          </p:nvPr>
        </p:nvSpPr>
        <p:spPr>
          <a:xfrm>
            <a:off x="4761044" y="2654520"/>
            <a:ext cx="2813406" cy="3371376"/>
          </a:xfrm>
        </p:spPr>
        <p:txBody>
          <a:bodyPr lIns="182880" tIns="457200" rIns="182880"/>
          <a:lstStyle/>
          <a:p>
            <a:pPr marL="0" indent="0" algn="ctr">
              <a:buNone/>
            </a:pPr>
            <a:r>
              <a:rPr lang="en-US" sz="2000" b="1" dirty="0">
                <a:solidFill>
                  <a:schemeClr val="tx2">
                    <a:lumMod val="60000"/>
                    <a:lumOff val="40000"/>
                  </a:schemeClr>
                </a:solidFill>
              </a:rPr>
              <a:t>Multi-Year Guaranteed Annuity</a:t>
            </a:r>
          </a:p>
          <a:p>
            <a:pPr marL="0" indent="0">
              <a:buNone/>
            </a:pPr>
            <a:r>
              <a:rPr lang="en-US" dirty="0">
                <a:solidFill>
                  <a:schemeClr val="tx2">
                    <a:lumMod val="60000"/>
                    <a:lumOff val="40000"/>
                  </a:schemeClr>
                </a:solidFill>
              </a:rPr>
              <a:t>“I’m seeking a safe place </a:t>
            </a:r>
            <a:br>
              <a:rPr lang="en-US" dirty="0">
                <a:solidFill>
                  <a:schemeClr val="tx2">
                    <a:lumMod val="60000"/>
                    <a:lumOff val="40000"/>
                  </a:schemeClr>
                </a:solidFill>
              </a:rPr>
            </a:br>
            <a:r>
              <a:rPr lang="en-US" dirty="0">
                <a:solidFill>
                  <a:schemeClr val="tx2">
                    <a:lumMod val="60000"/>
                    <a:lumOff val="40000"/>
                  </a:schemeClr>
                </a:solidFill>
              </a:rPr>
              <a:t>to put my retirement savings where I can get a guaranteed return for the next few years.” ​</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E8B540D0-C021-05DC-431D-8B849D55CDA1}"/>
              </a:ext>
            </a:extLst>
          </p:cNvPr>
          <p:cNvSpPr/>
          <p:nvPr/>
        </p:nvSpPr>
        <p:spPr>
          <a:xfrm>
            <a:off x="2477392" y="1418991"/>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B5E6D7B7-8C1B-9D4E-C442-9B65A11BA873}"/>
              </a:ext>
            </a:extLst>
          </p:cNvPr>
          <p:cNvSpPr/>
          <p:nvPr/>
        </p:nvSpPr>
        <p:spPr>
          <a:xfrm>
            <a:off x="8621925" y="1418989"/>
            <a:ext cx="1235529" cy="1235529"/>
          </a:xfrm>
          <a:prstGeom prst="snip2Diag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C3684784-DD12-C665-665F-1A36E2A3ACB9}"/>
              </a:ext>
            </a:extLst>
          </p:cNvPr>
          <p:cNvSpPr/>
          <p:nvPr/>
        </p:nvSpPr>
        <p:spPr>
          <a:xfrm>
            <a:off x="5549982" y="1418990"/>
            <a:ext cx="1235529" cy="1235529"/>
          </a:xfrm>
          <a:prstGeom prst="snip2Diag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30" name="Graphic 29">
            <a:extLst>
              <a:ext uri="{FF2B5EF4-FFF2-40B4-BE49-F238E27FC236}">
                <a16:creationId xmlns:a16="http://schemas.microsoft.com/office/drawing/2014/main" id="{F861F5E5-F0FF-34DA-A518-670805F4E8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01118" y="1535470"/>
            <a:ext cx="1188724" cy="1188724"/>
          </a:xfrm>
          <a:prstGeom prst="rect">
            <a:avLst/>
          </a:prstGeom>
        </p:spPr>
      </p:pic>
      <p:pic>
        <p:nvPicPr>
          <p:cNvPr id="32" name="Graphic 31" descr="Safe outline">
            <a:extLst>
              <a:ext uri="{FF2B5EF4-FFF2-40B4-BE49-F238E27FC236}">
                <a16:creationId xmlns:a16="http://schemas.microsoft.com/office/drawing/2014/main" id="{25589BB8-4A74-7614-19DC-F2155357253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10223" y="1579553"/>
            <a:ext cx="914400" cy="914400"/>
          </a:xfrm>
          <a:prstGeom prst="rect">
            <a:avLst/>
          </a:prstGeom>
        </p:spPr>
      </p:pic>
      <p:pic>
        <p:nvPicPr>
          <p:cNvPr id="33" name="Graphic 32" descr="Hero Male outline">
            <a:extLst>
              <a:ext uri="{FF2B5EF4-FFF2-40B4-BE49-F238E27FC236}">
                <a16:creationId xmlns:a16="http://schemas.microsoft.com/office/drawing/2014/main" id="{E5F8387B-A71A-3266-F82F-1235CB90C21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05210" y="1535470"/>
            <a:ext cx="1068957" cy="1068957"/>
          </a:xfrm>
          <a:prstGeom prst="rect">
            <a:avLst/>
          </a:prstGeom>
        </p:spPr>
      </p:pic>
      <p:sp>
        <p:nvSpPr>
          <p:cNvPr id="36" name="Slide Number Placeholder 3">
            <a:extLst>
              <a:ext uri="{FF2B5EF4-FFF2-40B4-BE49-F238E27FC236}">
                <a16:creationId xmlns:a16="http://schemas.microsoft.com/office/drawing/2014/main" id="{1400E72B-AA34-EBDF-B4E2-B400998AEA42}"/>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476887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8AD04-D609-0843-0B10-7B87A00C8781}"/>
            </a:ext>
          </a:extLst>
        </p:cNvPr>
        <p:cNvGrpSpPr/>
        <p:nvPr/>
      </p:nvGrpSpPr>
      <p:grpSpPr>
        <a:xfrm>
          <a:off x="0" y="0"/>
          <a:ext cx="0" cy="0"/>
          <a:chOff x="0" y="0"/>
          <a:chExt cx="0" cy="0"/>
        </a:xfrm>
      </p:grpSpPr>
      <p:sp>
        <p:nvSpPr>
          <p:cNvPr id="3"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3FAA012C-4FD1-3DC0-EDC3-A86BBEED8A7D}"/>
              </a:ext>
            </a:extLst>
          </p:cNvPr>
          <p:cNvSpPr/>
          <p:nvPr/>
        </p:nvSpPr>
        <p:spPr>
          <a:xfrm>
            <a:off x="10956469" y="6208"/>
            <a:ext cx="1235529" cy="1235529"/>
          </a:xfrm>
          <a:prstGeom prst="snip2Diag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2" name="Title 1">
            <a:extLst>
              <a:ext uri="{FF2B5EF4-FFF2-40B4-BE49-F238E27FC236}">
                <a16:creationId xmlns:a16="http://schemas.microsoft.com/office/drawing/2014/main" id="{4A0B2350-F533-0497-3A21-0C5638B111E5}"/>
              </a:ext>
            </a:extLst>
          </p:cNvPr>
          <p:cNvSpPr>
            <a:spLocks noGrp="1"/>
          </p:cNvSpPr>
          <p:nvPr>
            <p:ph type="title"/>
          </p:nvPr>
        </p:nvSpPr>
        <p:spPr/>
        <p:txBody>
          <a:bodyPr/>
          <a:lstStyle/>
          <a:p>
            <a:r>
              <a:rPr lang="en-US" b="1" dirty="0"/>
              <a:t>Fixed Indexed Annuity</a:t>
            </a:r>
          </a:p>
        </p:txBody>
      </p:sp>
      <p:sp>
        <p:nvSpPr>
          <p:cNvPr id="5" name="Text Placeholder 4">
            <a:extLst>
              <a:ext uri="{FF2B5EF4-FFF2-40B4-BE49-F238E27FC236}">
                <a16:creationId xmlns:a16="http://schemas.microsoft.com/office/drawing/2014/main" id="{22492D6D-55B8-07D7-BBF3-E90280C90D62}"/>
              </a:ext>
            </a:extLst>
          </p:cNvPr>
          <p:cNvSpPr>
            <a:spLocks noGrp="1"/>
          </p:cNvSpPr>
          <p:nvPr>
            <p:ph type="body" sz="quarter" idx="11"/>
          </p:nvPr>
        </p:nvSpPr>
        <p:spPr>
          <a:xfrm>
            <a:off x="457200" y="1179268"/>
            <a:ext cx="11274552" cy="292892"/>
          </a:xfrm>
        </p:spPr>
        <p:txBody>
          <a:bodyPr>
            <a:noAutofit/>
          </a:bodyPr>
          <a:lstStyle/>
          <a:p>
            <a:r>
              <a:rPr lang="en-US" b="1" dirty="0"/>
              <a:t>Example: Hypothetical Performance Over Nine (9) Years</a:t>
            </a:r>
          </a:p>
        </p:txBody>
      </p:sp>
      <p:sp>
        <p:nvSpPr>
          <p:cNvPr id="4" name="Slide Number Placeholder 3">
            <a:extLst>
              <a:ext uri="{FF2B5EF4-FFF2-40B4-BE49-F238E27FC236}">
                <a16:creationId xmlns:a16="http://schemas.microsoft.com/office/drawing/2014/main" id="{CEBE90DF-7089-BA9C-9F2C-61EA81F8E44E}"/>
              </a:ext>
            </a:extLst>
          </p:cNvPr>
          <p:cNvSpPr txBox="1">
            <a:spLocks/>
          </p:cNvSpPr>
          <p:nvPr/>
        </p:nvSpPr>
        <p:spPr>
          <a:xfrm>
            <a:off x="8631294"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pic>
        <p:nvPicPr>
          <p:cNvPr id="6" name="Graphic 5" descr="Hero Male outline">
            <a:extLst>
              <a:ext uri="{FF2B5EF4-FFF2-40B4-BE49-F238E27FC236}">
                <a16:creationId xmlns:a16="http://schemas.microsoft.com/office/drawing/2014/main" id="{93309C7B-7A3D-457E-A3D1-A009899B9F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39756" y="89495"/>
            <a:ext cx="1068957" cy="1068957"/>
          </a:xfrm>
          <a:prstGeom prst="rect">
            <a:avLst/>
          </a:prstGeom>
        </p:spPr>
      </p:pic>
      <p:graphicFrame>
        <p:nvGraphicFramePr>
          <p:cNvPr id="8" name="Chart 7">
            <a:extLst>
              <a:ext uri="{FF2B5EF4-FFF2-40B4-BE49-F238E27FC236}">
                <a16:creationId xmlns:a16="http://schemas.microsoft.com/office/drawing/2014/main" id="{2D02139F-1FCC-7921-89BA-7A50000B3EA3}"/>
              </a:ext>
            </a:extLst>
          </p:cNvPr>
          <p:cNvGraphicFramePr/>
          <p:nvPr>
            <p:extLst>
              <p:ext uri="{D42A27DB-BD31-4B8C-83A1-F6EECF244321}">
                <p14:modId xmlns:p14="http://schemas.microsoft.com/office/powerpoint/2010/main" val="408744385"/>
              </p:ext>
            </p:extLst>
          </p:nvPr>
        </p:nvGraphicFramePr>
        <p:xfrm>
          <a:off x="307990" y="1915788"/>
          <a:ext cx="11266243" cy="3971856"/>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59AEAA06-E17F-8184-1248-3D046F92C164}"/>
              </a:ext>
            </a:extLst>
          </p:cNvPr>
          <p:cNvSpPr txBox="1"/>
          <p:nvPr/>
        </p:nvSpPr>
        <p:spPr>
          <a:xfrm>
            <a:off x="457200" y="6054273"/>
            <a:ext cx="7418070" cy="276999"/>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for illustration purposes only. This is not the story </a:t>
            </a:r>
            <a:r>
              <a:rPr lang="en-US" sz="1200" dirty="0">
                <a:solidFill>
                  <a:schemeClr val="tx2">
                    <a:lumMod val="75000"/>
                  </a:schemeClr>
                </a:solidFill>
                <a:latin typeface="Aptos" panose="020B0004020202020204" pitchFamily="34" charset="0"/>
                <a:ea typeface="Times New Roman" panose="02020603050405020304" pitchFamily="18" charset="0"/>
                <a:cs typeface="Times New Roman" panose="02020603050405020304" pitchFamily="18" charset="0"/>
              </a:rPr>
              <a:t>of a</a:t>
            </a: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79549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8C2C59-7739-BA43-0D4E-FF078986EC5F}"/>
              </a:ext>
            </a:extLst>
          </p:cNvPr>
          <p:cNvSpPr>
            <a:spLocks noGrp="1"/>
          </p:cNvSpPr>
          <p:nvPr>
            <p:ph type="body" sz="quarter" idx="11"/>
          </p:nvPr>
        </p:nvSpPr>
        <p:spPr>
          <a:xfrm>
            <a:off x="2496702" y="2604122"/>
            <a:ext cx="8054993" cy="3077766"/>
          </a:xfrm>
        </p:spPr>
        <p:txBody>
          <a:bodyPr/>
          <a:lstStyle/>
          <a:p>
            <a:pPr marL="688975" indent="-515938">
              <a:lnSpc>
                <a:spcPct val="100000"/>
              </a:lnSpc>
              <a:spcBef>
                <a:spcPts val="1200"/>
              </a:spcBef>
              <a:spcAft>
                <a:spcPts val="1200"/>
              </a:spcAft>
              <a:buFont typeface="Wingdings" panose="05000000000000000000" pitchFamily="2" charset="2"/>
              <a:buChar char="v"/>
            </a:pPr>
            <a:r>
              <a:rPr lang="en-US" sz="3200" dirty="0"/>
              <a:t>Identify the Top Concerns of Pre-Retirees and Retirees</a:t>
            </a:r>
          </a:p>
          <a:p>
            <a:pPr marL="688975" indent="-515938">
              <a:lnSpc>
                <a:spcPct val="100000"/>
              </a:lnSpc>
              <a:spcBef>
                <a:spcPts val="1200"/>
              </a:spcBef>
              <a:spcAft>
                <a:spcPts val="1200"/>
              </a:spcAft>
              <a:buFont typeface="Wingdings" panose="05000000000000000000" pitchFamily="2" charset="2"/>
              <a:buChar char="v"/>
            </a:pPr>
            <a:r>
              <a:rPr lang="en-US" sz="3200" dirty="0"/>
              <a:t>Provide an overview of Annuities</a:t>
            </a:r>
          </a:p>
          <a:p>
            <a:pPr marL="688975" indent="-515938">
              <a:lnSpc>
                <a:spcPct val="100000"/>
              </a:lnSpc>
              <a:spcBef>
                <a:spcPts val="1200"/>
              </a:spcBef>
              <a:spcAft>
                <a:spcPts val="1200"/>
              </a:spcAft>
              <a:buFont typeface="Wingdings" panose="05000000000000000000" pitchFamily="2" charset="2"/>
              <a:buChar char="v"/>
            </a:pPr>
            <a:r>
              <a:rPr lang="en-US" sz="3200" dirty="0"/>
              <a:t>Demonstrate how an Annuity may Mitigate these Top Concerns</a:t>
            </a:r>
          </a:p>
        </p:txBody>
      </p:sp>
      <p:sp>
        <p:nvSpPr>
          <p:cNvPr id="3" name="Slide Number Placeholder 3">
            <a:extLst>
              <a:ext uri="{FF2B5EF4-FFF2-40B4-BE49-F238E27FC236}">
                <a16:creationId xmlns:a16="http://schemas.microsoft.com/office/drawing/2014/main" id="{D27133BA-D1FC-CF89-7E0E-840CB72A4AE8}"/>
              </a:ext>
            </a:extLst>
          </p:cNvPr>
          <p:cNvSpPr>
            <a:spLocks noGrp="1"/>
          </p:cNvSpPr>
          <p:nvPr>
            <p:ph type="sldNum" sz="quarter" idx="4"/>
          </p:nvPr>
        </p:nvSpPr>
        <p:spPr>
          <a:xfrm>
            <a:off x="10065688" y="6420944"/>
            <a:ext cx="2194560" cy="274320"/>
          </a:xfrm>
        </p:spPr>
        <p:txBody>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27598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24494-2CF4-F0E6-C338-2E62950A1693}"/>
            </a:ext>
          </a:extLst>
        </p:cNvPr>
        <p:cNvGrpSpPr/>
        <p:nvPr/>
      </p:nvGrpSpPr>
      <p:grpSpPr>
        <a:xfrm>
          <a:off x="0" y="0"/>
          <a:ext cx="0" cy="0"/>
          <a:chOff x="0" y="0"/>
          <a:chExt cx="0" cy="0"/>
        </a:xfrm>
      </p:grpSpPr>
      <p:sp>
        <p:nvSpPr>
          <p:cNvPr id="3"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AC9B254D-3C5D-F324-FD91-74E2C4AF6CBD}"/>
              </a:ext>
            </a:extLst>
          </p:cNvPr>
          <p:cNvSpPr/>
          <p:nvPr/>
        </p:nvSpPr>
        <p:spPr>
          <a:xfrm>
            <a:off x="10956469" y="6208"/>
            <a:ext cx="1235529" cy="1235529"/>
          </a:xfrm>
          <a:prstGeom prst="snip2Diag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2" name="Title 1">
            <a:extLst>
              <a:ext uri="{FF2B5EF4-FFF2-40B4-BE49-F238E27FC236}">
                <a16:creationId xmlns:a16="http://schemas.microsoft.com/office/drawing/2014/main" id="{E0FADE36-5D55-7C82-93D6-9C58A39CC14C}"/>
              </a:ext>
            </a:extLst>
          </p:cNvPr>
          <p:cNvSpPr>
            <a:spLocks noGrp="1"/>
          </p:cNvSpPr>
          <p:nvPr>
            <p:ph type="title"/>
          </p:nvPr>
        </p:nvSpPr>
        <p:spPr/>
        <p:txBody>
          <a:bodyPr/>
          <a:lstStyle/>
          <a:p>
            <a:r>
              <a:rPr lang="en-US" b="1" dirty="0"/>
              <a:t>Fixed Indexed Annuity</a:t>
            </a:r>
          </a:p>
        </p:txBody>
      </p:sp>
      <p:sp>
        <p:nvSpPr>
          <p:cNvPr id="5" name="Text Placeholder 4">
            <a:extLst>
              <a:ext uri="{FF2B5EF4-FFF2-40B4-BE49-F238E27FC236}">
                <a16:creationId xmlns:a16="http://schemas.microsoft.com/office/drawing/2014/main" id="{350363C2-A846-B7AD-93E1-39A8DCB4DF61}"/>
              </a:ext>
            </a:extLst>
          </p:cNvPr>
          <p:cNvSpPr>
            <a:spLocks noGrp="1"/>
          </p:cNvSpPr>
          <p:nvPr>
            <p:ph type="body" sz="quarter" idx="11"/>
          </p:nvPr>
        </p:nvSpPr>
        <p:spPr>
          <a:xfrm>
            <a:off x="457200" y="1179268"/>
            <a:ext cx="11274552" cy="292892"/>
          </a:xfrm>
        </p:spPr>
        <p:txBody>
          <a:bodyPr>
            <a:noAutofit/>
          </a:bodyPr>
          <a:lstStyle/>
          <a:p>
            <a:r>
              <a:rPr lang="en-US" b="1" dirty="0"/>
              <a:t>Example: Hypothetical Performance Over Nine (9) Years</a:t>
            </a:r>
          </a:p>
        </p:txBody>
      </p:sp>
      <p:sp>
        <p:nvSpPr>
          <p:cNvPr id="4" name="Slide Number Placeholder 3">
            <a:extLst>
              <a:ext uri="{FF2B5EF4-FFF2-40B4-BE49-F238E27FC236}">
                <a16:creationId xmlns:a16="http://schemas.microsoft.com/office/drawing/2014/main" id="{F8E57933-EC12-B5F3-F20A-66BD6C454A57}"/>
              </a:ext>
            </a:extLst>
          </p:cNvPr>
          <p:cNvSpPr txBox="1">
            <a:spLocks/>
          </p:cNvSpPr>
          <p:nvPr/>
        </p:nvSpPr>
        <p:spPr>
          <a:xfrm>
            <a:off x="8631294" y="6400800"/>
            <a:ext cx="2354206" cy="187041"/>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cs typeface="+mn-cs"/>
            </a:endParaRPr>
          </a:p>
        </p:txBody>
      </p:sp>
      <p:pic>
        <p:nvPicPr>
          <p:cNvPr id="6" name="Graphic 5" descr="Hero Male outline">
            <a:extLst>
              <a:ext uri="{FF2B5EF4-FFF2-40B4-BE49-F238E27FC236}">
                <a16:creationId xmlns:a16="http://schemas.microsoft.com/office/drawing/2014/main" id="{314E5001-F99F-9AAB-3986-A925EFD894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39756" y="89495"/>
            <a:ext cx="1068957" cy="1068957"/>
          </a:xfrm>
          <a:prstGeom prst="rect">
            <a:avLst/>
          </a:prstGeom>
        </p:spPr>
      </p:pic>
      <p:graphicFrame>
        <p:nvGraphicFramePr>
          <p:cNvPr id="8" name="Chart 7">
            <a:extLst>
              <a:ext uri="{FF2B5EF4-FFF2-40B4-BE49-F238E27FC236}">
                <a16:creationId xmlns:a16="http://schemas.microsoft.com/office/drawing/2014/main" id="{790E7CE1-26DE-A092-9293-905229983590}"/>
              </a:ext>
            </a:extLst>
          </p:cNvPr>
          <p:cNvGraphicFramePr/>
          <p:nvPr/>
        </p:nvGraphicFramePr>
        <p:xfrm>
          <a:off x="307990" y="1915788"/>
          <a:ext cx="11266243" cy="3971856"/>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EFFBE85D-8169-DD92-843B-D5E87612AC27}"/>
              </a:ext>
            </a:extLst>
          </p:cNvPr>
          <p:cNvSpPr txBox="1"/>
          <p:nvPr/>
        </p:nvSpPr>
        <p:spPr>
          <a:xfrm>
            <a:off x="457200" y="6054273"/>
            <a:ext cx="741807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lumMod val="75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for illustration purposes only. This is not the story of an actual client.</a:t>
            </a:r>
            <a:endParaRPr kumimoji="0" lang="en-US" sz="1200" b="0" i="0" u="none" strike="noStrike" kern="1200" cap="none" spc="0" normalizeH="0" baseline="0" noProof="0" dirty="0">
              <a:ln>
                <a:noFill/>
              </a:ln>
              <a:solidFill>
                <a:srgbClr val="B1B3B5">
                  <a:lumMod val="75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grpSp>
        <p:nvGrpSpPr>
          <p:cNvPr id="38" name="Group 37">
            <a:extLst>
              <a:ext uri="{FF2B5EF4-FFF2-40B4-BE49-F238E27FC236}">
                <a16:creationId xmlns:a16="http://schemas.microsoft.com/office/drawing/2014/main" id="{98D4F10A-097D-F5FB-10D9-700FDA4AB87B}"/>
              </a:ext>
            </a:extLst>
          </p:cNvPr>
          <p:cNvGrpSpPr/>
          <p:nvPr/>
        </p:nvGrpSpPr>
        <p:grpSpPr>
          <a:xfrm>
            <a:off x="3327146" y="2058579"/>
            <a:ext cx="2767330" cy="1482642"/>
            <a:chOff x="3327146" y="2058579"/>
            <a:chExt cx="2767330" cy="1482642"/>
          </a:xfrm>
        </p:grpSpPr>
        <p:sp>
          <p:nvSpPr>
            <p:cNvPr id="11" name="Arrow: Down 10">
              <a:extLst>
                <a:ext uri="{FF2B5EF4-FFF2-40B4-BE49-F238E27FC236}">
                  <a16:creationId xmlns:a16="http://schemas.microsoft.com/office/drawing/2014/main" id="{862AEAC9-8496-D42B-F48F-2B489F1601F0}"/>
                </a:ext>
              </a:extLst>
            </p:cNvPr>
            <p:cNvSpPr/>
            <p:nvPr/>
          </p:nvSpPr>
          <p:spPr>
            <a:xfrm>
              <a:off x="4276471" y="2375361"/>
              <a:ext cx="868680" cy="1165860"/>
            </a:xfrm>
            <a:prstGeom prst="down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12" name="TextBox 11">
              <a:extLst>
                <a:ext uri="{FF2B5EF4-FFF2-40B4-BE49-F238E27FC236}">
                  <a16:creationId xmlns:a16="http://schemas.microsoft.com/office/drawing/2014/main" id="{24C45A89-2A89-99B7-6937-0ACC35A9E393}"/>
                </a:ext>
              </a:extLst>
            </p:cNvPr>
            <p:cNvSpPr txBox="1"/>
            <p:nvPr/>
          </p:nvSpPr>
          <p:spPr>
            <a:xfrm>
              <a:off x="3327146" y="2058579"/>
              <a:ext cx="2767330" cy="369332"/>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D9B35"/>
                  </a:solidFill>
                  <a:effectLst/>
                  <a:uLnTx/>
                  <a:uFillTx/>
                  <a:latin typeface="Aptos" panose="02110004020202020204"/>
                  <a:ea typeface="+mn-ea"/>
                  <a:cs typeface="+mn-cs"/>
                </a:rPr>
                <a:t>Downside Protection</a:t>
              </a:r>
            </a:p>
          </p:txBody>
        </p:sp>
      </p:grpSp>
      <p:grpSp>
        <p:nvGrpSpPr>
          <p:cNvPr id="37" name="Group 36">
            <a:extLst>
              <a:ext uri="{FF2B5EF4-FFF2-40B4-BE49-F238E27FC236}">
                <a16:creationId xmlns:a16="http://schemas.microsoft.com/office/drawing/2014/main" id="{5E94B808-5EEF-0DE4-E8C5-4290662F4710}"/>
              </a:ext>
            </a:extLst>
          </p:cNvPr>
          <p:cNvGrpSpPr/>
          <p:nvPr/>
        </p:nvGrpSpPr>
        <p:grpSpPr>
          <a:xfrm>
            <a:off x="7777226" y="4222169"/>
            <a:ext cx="2767330" cy="1456563"/>
            <a:chOff x="7777226" y="4222169"/>
            <a:chExt cx="2767330" cy="1456563"/>
          </a:xfrm>
        </p:grpSpPr>
        <p:sp>
          <p:nvSpPr>
            <p:cNvPr id="34" name="Arrow: Up 33">
              <a:extLst>
                <a:ext uri="{FF2B5EF4-FFF2-40B4-BE49-F238E27FC236}">
                  <a16:creationId xmlns:a16="http://schemas.microsoft.com/office/drawing/2014/main" id="{4FFF89D3-AC40-7D8F-88AC-FE6EA5370A0E}"/>
                </a:ext>
              </a:extLst>
            </p:cNvPr>
            <p:cNvSpPr/>
            <p:nvPr/>
          </p:nvSpPr>
          <p:spPr>
            <a:xfrm>
              <a:off x="8726551" y="4222169"/>
              <a:ext cx="868680" cy="1165860"/>
            </a:xfrm>
            <a:prstGeom prs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36" name="TextBox 35">
              <a:extLst>
                <a:ext uri="{FF2B5EF4-FFF2-40B4-BE49-F238E27FC236}">
                  <a16:creationId xmlns:a16="http://schemas.microsoft.com/office/drawing/2014/main" id="{A3AF9006-A554-A8C4-BD40-1F00384ADC02}"/>
                </a:ext>
              </a:extLst>
            </p:cNvPr>
            <p:cNvSpPr txBox="1"/>
            <p:nvPr/>
          </p:nvSpPr>
          <p:spPr>
            <a:xfrm>
              <a:off x="7777226" y="5309400"/>
              <a:ext cx="2767330" cy="369332"/>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3D9B35"/>
                  </a:solidFill>
                  <a:effectLst/>
                  <a:uLnTx/>
                  <a:uFillTx/>
                  <a:latin typeface="Aptos" panose="02110004020202020204"/>
                  <a:ea typeface="+mn-ea"/>
                  <a:cs typeface="+mn-cs"/>
                </a:rPr>
                <a:t>Upward Potential</a:t>
              </a:r>
            </a:p>
          </p:txBody>
        </p:sp>
      </p:grpSp>
    </p:spTree>
    <p:extLst>
      <p:ext uri="{BB962C8B-B14F-4D97-AF65-F5344CB8AC3E}">
        <p14:creationId xmlns:p14="http://schemas.microsoft.com/office/powerpoint/2010/main" val="309044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44FD-A030-847A-06F4-73D929D9EF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93640F-073F-AA82-D0B0-55F04B9EC2A8}"/>
              </a:ext>
            </a:extLst>
          </p:cNvPr>
          <p:cNvSpPr>
            <a:spLocks noGrp="1"/>
          </p:cNvSpPr>
          <p:nvPr>
            <p:ph type="title"/>
          </p:nvPr>
        </p:nvSpPr>
        <p:spPr>
          <a:xfrm>
            <a:off x="387706" y="2336207"/>
            <a:ext cx="5234940" cy="2185586"/>
          </a:xfrm>
        </p:spPr>
        <p:txBody>
          <a:bodyPr vert="horz" lIns="0" tIns="0" rIns="274320" bIns="0" rtlCol="0" anchor="ctr">
            <a:noAutofit/>
          </a:bodyPr>
          <a:lstStyle/>
          <a:p>
            <a:r>
              <a:rPr lang="en-US" b="1" dirty="0"/>
              <a:t>Fixed Annuities </a:t>
            </a:r>
            <a:r>
              <a:rPr lang="en-US" dirty="0"/>
              <a:t>may Alleviate Our Concerns</a:t>
            </a:r>
            <a:endParaRPr lang="en-US" b="1" i="0" kern="1200" dirty="0">
              <a:latin typeface="Aptos" panose="020B0004020202020204" pitchFamily="34" charset="0"/>
              <a:ea typeface="+mj-ea"/>
              <a:cs typeface="+mj-cs"/>
            </a:endParaRPr>
          </a:p>
        </p:txBody>
      </p:sp>
      <p:pic>
        <p:nvPicPr>
          <p:cNvPr id="8" name="Picture Placeholder 7" descr="A young child in glasses sitting at a desk with a stack of papers&#10;&#10;AI-generated content may be incorrect.">
            <a:extLst>
              <a:ext uri="{FF2B5EF4-FFF2-40B4-BE49-F238E27FC236}">
                <a16:creationId xmlns:a16="http://schemas.microsoft.com/office/drawing/2014/main" id="{5F714751-9253-FED3-E4F0-9CC3B61B34E6}"/>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a:fillRect/>
          </a:stretch>
        </p:blipFill>
        <p:spPr/>
      </p:pic>
      <p:sp>
        <p:nvSpPr>
          <p:cNvPr id="4" name="Slide Number Placeholder 6">
            <a:extLst>
              <a:ext uri="{FF2B5EF4-FFF2-40B4-BE49-F238E27FC236}">
                <a16:creationId xmlns:a16="http://schemas.microsoft.com/office/drawing/2014/main" id="{19CC05B8-207F-653E-07E7-F02A5437297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90997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F40DD-7FAB-2F83-EBAD-0D5F8E7E9086}"/>
            </a:ext>
          </a:extLst>
        </p:cNvPr>
        <p:cNvGrpSpPr/>
        <p:nvPr/>
      </p:nvGrpSpPr>
      <p:grpSpPr>
        <a:xfrm>
          <a:off x="0" y="0"/>
          <a:ext cx="0" cy="0"/>
          <a:chOff x="0" y="0"/>
          <a:chExt cx="0" cy="0"/>
        </a:xfrm>
      </p:grpSpPr>
      <p:pic>
        <p:nvPicPr>
          <p:cNvPr id="9" name="Picture Placeholder 8" descr="A person riding a bicycle&#10;&#10;AI-generated content may be incorrect.">
            <a:extLst>
              <a:ext uri="{FF2B5EF4-FFF2-40B4-BE49-F238E27FC236}">
                <a16:creationId xmlns:a16="http://schemas.microsoft.com/office/drawing/2014/main" id="{4F671885-CE89-26AF-D760-5598B33FEBB4}"/>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p:blipFill>
        <p:spPr/>
      </p:pic>
      <p:sp>
        <p:nvSpPr>
          <p:cNvPr id="6" name="Slide Number Placeholder 5">
            <a:extLst>
              <a:ext uri="{FF2B5EF4-FFF2-40B4-BE49-F238E27FC236}">
                <a16:creationId xmlns:a16="http://schemas.microsoft.com/office/drawing/2014/main" id="{E37569FD-44F2-329D-1C3E-F8CD7129CFEC}"/>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32</a:t>
            </a:fld>
            <a:endParaRPr lang="en-US" dirty="0">
              <a:latin typeface="Aptos Light" panose="020B0004020202020204" pitchFamily="34" charset="0"/>
            </a:endParaRPr>
          </a:p>
        </p:txBody>
      </p:sp>
      <p:sp>
        <p:nvSpPr>
          <p:cNvPr id="11" name="TextBox 10">
            <a:extLst>
              <a:ext uri="{FF2B5EF4-FFF2-40B4-BE49-F238E27FC236}">
                <a16:creationId xmlns:a16="http://schemas.microsoft.com/office/drawing/2014/main" id="{EDF5A85B-99D7-1D36-ACD4-8AF4C6F29C00}"/>
              </a:ext>
            </a:extLst>
          </p:cNvPr>
          <p:cNvSpPr txBox="1"/>
          <p:nvPr/>
        </p:nvSpPr>
        <p:spPr>
          <a:xfrm>
            <a:off x="581872" y="6415799"/>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13" name="Title 1">
            <a:extLst>
              <a:ext uri="{FF2B5EF4-FFF2-40B4-BE49-F238E27FC236}">
                <a16:creationId xmlns:a16="http://schemas.microsoft.com/office/drawing/2014/main" id="{854CE4DD-F795-BF11-DEF0-87B8B9BABEBB}"/>
              </a:ext>
            </a:extLst>
          </p:cNvPr>
          <p:cNvSpPr txBox="1">
            <a:spLocks/>
          </p:cNvSpPr>
          <p:nvPr/>
        </p:nvSpPr>
        <p:spPr>
          <a:xfrm>
            <a:off x="6400800" y="548640"/>
            <a:ext cx="5059194" cy="1933799"/>
          </a:xfrm>
          <a:prstGeom prst="rect">
            <a:avLst/>
          </a:prstGeom>
        </p:spPr>
        <p:txBody>
          <a:bodyPr vert="horz" lIns="0" tIns="0" rIns="274320" bIns="0" rtlCol="0" anchor="ctr">
            <a:noAutofit/>
          </a:bodyPr>
          <a:lstStyle>
            <a:lvl1pPr algn="l" defTabSz="914400" rtl="0" eaLnBrk="1" latinLnBrk="0" hangingPunct="1">
              <a:lnSpc>
                <a:spcPct val="90000"/>
              </a:lnSpc>
              <a:spcBef>
                <a:spcPct val="0"/>
              </a:spcBef>
              <a:buNone/>
              <a:defRPr sz="3600" b="0" i="0" kern="1200">
                <a:solidFill>
                  <a:srgbClr val="FFFFFF"/>
                </a:solidFill>
                <a:latin typeface="Aptos" panose="020B0004020202020204" pitchFamily="34" charset="0"/>
                <a:ea typeface="+mj-ea"/>
                <a:cs typeface="+mj-cs"/>
              </a:defRPr>
            </a:lvl1pPr>
          </a:lstStyle>
          <a:p>
            <a:pPr>
              <a:lnSpc>
                <a:spcPct val="80000"/>
              </a:lnSpc>
            </a:pPr>
            <a:r>
              <a:rPr lang="en-US" dirty="0"/>
              <a:t>Meet Mike, age 63</a:t>
            </a:r>
            <a:br>
              <a:rPr lang="en-US" dirty="0"/>
            </a:br>
            <a:br>
              <a:rPr lang="en-US" dirty="0"/>
            </a:br>
            <a:r>
              <a:rPr lang="en-US" sz="2800" dirty="0"/>
              <a:t>“I am close to retirement and cannot afford another market dip.”</a:t>
            </a:r>
            <a:endParaRPr lang="en-US" dirty="0"/>
          </a:p>
        </p:txBody>
      </p:sp>
      <p:sp>
        <p:nvSpPr>
          <p:cNvPr id="16" name="Callout: Down Arrow 15">
            <a:extLst>
              <a:ext uri="{FF2B5EF4-FFF2-40B4-BE49-F238E27FC236}">
                <a16:creationId xmlns:a16="http://schemas.microsoft.com/office/drawing/2014/main" id="{CE91E2B5-B426-8F21-EFE0-3229258AA6B3}"/>
              </a:ext>
            </a:extLst>
          </p:cNvPr>
          <p:cNvSpPr/>
          <p:nvPr/>
        </p:nvSpPr>
        <p:spPr>
          <a:xfrm>
            <a:off x="6646102" y="3044732"/>
            <a:ext cx="4949466" cy="1828800"/>
          </a:xfrm>
          <a:prstGeom prst="downArrowCallou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What solution offers Mike safe growth without market worry?</a:t>
            </a:r>
          </a:p>
        </p:txBody>
      </p:sp>
      <p:sp>
        <p:nvSpPr>
          <p:cNvPr id="17" name="TextBox 16">
            <a:extLst>
              <a:ext uri="{FF2B5EF4-FFF2-40B4-BE49-F238E27FC236}">
                <a16:creationId xmlns:a16="http://schemas.microsoft.com/office/drawing/2014/main" id="{B2119E29-1DE0-E17E-BC31-C6F16673AA16}"/>
              </a:ext>
            </a:extLst>
          </p:cNvPr>
          <p:cNvSpPr txBox="1"/>
          <p:nvPr/>
        </p:nvSpPr>
        <p:spPr>
          <a:xfrm>
            <a:off x="6473952" y="4974336"/>
            <a:ext cx="5293766" cy="954107"/>
          </a:xfrm>
          <a:prstGeom prst="rect">
            <a:avLst/>
          </a:prstGeom>
          <a:noFill/>
        </p:spPr>
        <p:txBody>
          <a:bodyPr wrap="square" rtlCol="0">
            <a:spAutoFit/>
          </a:bodyPr>
          <a:lstStyle/>
          <a:p>
            <a:pPr algn="ctr"/>
            <a:r>
              <a:rPr lang="en-US" sz="2800" b="1" dirty="0">
                <a:solidFill>
                  <a:schemeClr val="bg2"/>
                </a:solidFill>
              </a:rPr>
              <a:t>MYGA</a:t>
            </a:r>
          </a:p>
          <a:p>
            <a:pPr algn="ctr"/>
            <a:r>
              <a:rPr lang="en-US" sz="2800" b="1" dirty="0">
                <a:solidFill>
                  <a:schemeClr val="bg2"/>
                </a:solidFill>
              </a:rPr>
              <a:t>Multi-Year Guaranteed Annuity</a:t>
            </a:r>
          </a:p>
        </p:txBody>
      </p:sp>
    </p:spTree>
    <p:extLst>
      <p:ext uri="{BB962C8B-B14F-4D97-AF65-F5344CB8AC3E}">
        <p14:creationId xmlns:p14="http://schemas.microsoft.com/office/powerpoint/2010/main" val="498472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09364-A2DD-9E52-3FC2-E89E85BC4960}"/>
            </a:ext>
          </a:extLst>
        </p:cNvPr>
        <p:cNvGrpSpPr/>
        <p:nvPr/>
      </p:nvGrpSpPr>
      <p:grpSpPr>
        <a:xfrm>
          <a:off x="0" y="0"/>
          <a:ext cx="0" cy="0"/>
          <a:chOff x="0" y="0"/>
          <a:chExt cx="0" cy="0"/>
        </a:xfrm>
      </p:grpSpPr>
      <p:pic>
        <p:nvPicPr>
          <p:cNvPr id="23" name="Picture Placeholder 22" descr="A person holding a camera&#10;&#10;AI-generated content may be incorrect.">
            <a:extLst>
              <a:ext uri="{FF2B5EF4-FFF2-40B4-BE49-F238E27FC236}">
                <a16:creationId xmlns:a16="http://schemas.microsoft.com/office/drawing/2014/main" id="{EB202305-2B3D-9314-6798-8E9867B200DE}"/>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p:blipFill>
        <p:spPr/>
      </p:pic>
      <p:sp>
        <p:nvSpPr>
          <p:cNvPr id="6" name="Slide Number Placeholder 5">
            <a:extLst>
              <a:ext uri="{FF2B5EF4-FFF2-40B4-BE49-F238E27FC236}">
                <a16:creationId xmlns:a16="http://schemas.microsoft.com/office/drawing/2014/main" id="{DBC55934-3D11-9B7A-EBF6-078DF3B6CE0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chemeClr val="bg2"/>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endParaRPr>
          </a:p>
        </p:txBody>
      </p:sp>
      <p:sp>
        <p:nvSpPr>
          <p:cNvPr id="5" name="TextBox 4">
            <a:extLst>
              <a:ext uri="{FF2B5EF4-FFF2-40B4-BE49-F238E27FC236}">
                <a16:creationId xmlns:a16="http://schemas.microsoft.com/office/drawing/2014/main" id="{BAE13D45-A3D7-20B1-E5FE-6E83F12CFB17}"/>
              </a:ext>
            </a:extLst>
          </p:cNvPr>
          <p:cNvSpPr txBox="1"/>
          <p:nvPr/>
        </p:nvSpPr>
        <p:spPr>
          <a:xfrm>
            <a:off x="581872" y="6415799"/>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itle 1">
            <a:extLst>
              <a:ext uri="{FF2B5EF4-FFF2-40B4-BE49-F238E27FC236}">
                <a16:creationId xmlns:a16="http://schemas.microsoft.com/office/drawing/2014/main" id="{452DDC68-59BF-15D1-9535-BB256D8D35A6}"/>
              </a:ext>
            </a:extLst>
          </p:cNvPr>
          <p:cNvSpPr>
            <a:spLocks noGrp="1"/>
          </p:cNvSpPr>
          <p:nvPr>
            <p:ph type="title"/>
          </p:nvPr>
        </p:nvSpPr>
        <p:spPr>
          <a:xfrm>
            <a:off x="6400800" y="548640"/>
            <a:ext cx="5059194" cy="1933799"/>
          </a:xfrm>
        </p:spPr>
        <p:txBody>
          <a:bodyPr>
            <a:noAutofit/>
          </a:bodyPr>
          <a:lstStyle/>
          <a:p>
            <a:pPr>
              <a:lnSpc>
                <a:spcPct val="80000"/>
              </a:lnSpc>
            </a:pPr>
            <a:r>
              <a:rPr lang="en-US" dirty="0"/>
              <a:t>Meet Carol, age 68</a:t>
            </a:r>
            <a:br>
              <a:rPr lang="en-US" dirty="0"/>
            </a:br>
            <a:br>
              <a:rPr lang="en-US" dirty="0"/>
            </a:br>
            <a:r>
              <a:rPr lang="en-US" sz="2800" dirty="0"/>
              <a:t>“I just want to know that I will have a check coming in no matter how long I live.”</a:t>
            </a:r>
            <a:endParaRPr lang="en-US" dirty="0"/>
          </a:p>
        </p:txBody>
      </p:sp>
      <p:sp>
        <p:nvSpPr>
          <p:cNvPr id="13" name="Callout: Down Arrow 12">
            <a:extLst>
              <a:ext uri="{FF2B5EF4-FFF2-40B4-BE49-F238E27FC236}">
                <a16:creationId xmlns:a16="http://schemas.microsoft.com/office/drawing/2014/main" id="{BF7CA3C2-E3BE-C18A-90FB-D3B71586F8DC}"/>
              </a:ext>
            </a:extLst>
          </p:cNvPr>
          <p:cNvSpPr/>
          <p:nvPr/>
        </p:nvSpPr>
        <p:spPr>
          <a:xfrm>
            <a:off x="6646102" y="3044732"/>
            <a:ext cx="4949466" cy="1828800"/>
          </a:xfrm>
          <a:prstGeom prst="downArrowCallou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With what solution will Carol not outlive her money?</a:t>
            </a:r>
          </a:p>
        </p:txBody>
      </p:sp>
      <p:sp>
        <p:nvSpPr>
          <p:cNvPr id="15" name="TextBox 14">
            <a:extLst>
              <a:ext uri="{FF2B5EF4-FFF2-40B4-BE49-F238E27FC236}">
                <a16:creationId xmlns:a16="http://schemas.microsoft.com/office/drawing/2014/main" id="{6D377BD5-E784-163F-8522-7F81258E850D}"/>
              </a:ext>
            </a:extLst>
          </p:cNvPr>
          <p:cNvSpPr txBox="1"/>
          <p:nvPr/>
        </p:nvSpPr>
        <p:spPr>
          <a:xfrm>
            <a:off x="6473952" y="4974336"/>
            <a:ext cx="5293766" cy="1384995"/>
          </a:xfrm>
          <a:prstGeom prst="rect">
            <a:avLst/>
          </a:prstGeom>
          <a:noFill/>
        </p:spPr>
        <p:txBody>
          <a:bodyPr wrap="square" rtlCol="0">
            <a:spAutoFit/>
          </a:bodyPr>
          <a:lstStyle/>
          <a:p>
            <a:pPr algn="ctr"/>
            <a:r>
              <a:rPr lang="en-US" sz="2800" b="1" dirty="0">
                <a:solidFill>
                  <a:schemeClr val="bg2"/>
                </a:solidFill>
              </a:rPr>
              <a:t>SPIA</a:t>
            </a:r>
          </a:p>
          <a:p>
            <a:pPr algn="ctr"/>
            <a:r>
              <a:rPr lang="en-US" sz="2800" b="1" dirty="0">
                <a:solidFill>
                  <a:schemeClr val="bg2"/>
                </a:solidFill>
              </a:rPr>
              <a:t>Single Premium Immediate Annuity</a:t>
            </a:r>
          </a:p>
        </p:txBody>
      </p:sp>
    </p:spTree>
    <p:extLst>
      <p:ext uri="{BB962C8B-B14F-4D97-AF65-F5344CB8AC3E}">
        <p14:creationId xmlns:p14="http://schemas.microsoft.com/office/powerpoint/2010/main" val="2557874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63C63-265F-9B21-4394-83A85D394C52}"/>
            </a:ext>
          </a:extLst>
        </p:cNvPr>
        <p:cNvGrpSpPr/>
        <p:nvPr/>
      </p:nvGrpSpPr>
      <p:grpSpPr>
        <a:xfrm>
          <a:off x="0" y="0"/>
          <a:ext cx="0" cy="0"/>
          <a:chOff x="0" y="0"/>
          <a:chExt cx="0" cy="0"/>
        </a:xfrm>
      </p:grpSpPr>
      <p:pic>
        <p:nvPicPr>
          <p:cNvPr id="18" name="Picture Placeholder 17" descr="A person writing on a piece of paper&#10;&#10;AI-generated content may be incorrect.">
            <a:extLst>
              <a:ext uri="{FF2B5EF4-FFF2-40B4-BE49-F238E27FC236}">
                <a16:creationId xmlns:a16="http://schemas.microsoft.com/office/drawing/2014/main" id="{93BD94B4-F9E5-D66F-FF18-DDDAE76B360A}"/>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p:blipFill>
        <p:spPr/>
      </p:pic>
      <p:sp>
        <p:nvSpPr>
          <p:cNvPr id="6" name="Slide Number Placeholder 5">
            <a:extLst>
              <a:ext uri="{FF2B5EF4-FFF2-40B4-BE49-F238E27FC236}">
                <a16:creationId xmlns:a16="http://schemas.microsoft.com/office/drawing/2014/main" id="{91BE014C-4DCF-A32F-E1E6-354FB43076E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chemeClr val="bg2"/>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endParaRPr>
          </a:p>
        </p:txBody>
      </p:sp>
      <p:sp>
        <p:nvSpPr>
          <p:cNvPr id="5" name="TextBox 4">
            <a:extLst>
              <a:ext uri="{FF2B5EF4-FFF2-40B4-BE49-F238E27FC236}">
                <a16:creationId xmlns:a16="http://schemas.microsoft.com/office/drawing/2014/main" id="{A4A0FF83-97E8-BBFA-1D42-B2A4C1867F46}"/>
              </a:ext>
            </a:extLst>
          </p:cNvPr>
          <p:cNvSpPr txBox="1"/>
          <p:nvPr/>
        </p:nvSpPr>
        <p:spPr>
          <a:xfrm>
            <a:off x="581872" y="6415799"/>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itle 1">
            <a:extLst>
              <a:ext uri="{FF2B5EF4-FFF2-40B4-BE49-F238E27FC236}">
                <a16:creationId xmlns:a16="http://schemas.microsoft.com/office/drawing/2014/main" id="{3B8377F8-E777-8650-241B-F4F5D382B42C}"/>
              </a:ext>
            </a:extLst>
          </p:cNvPr>
          <p:cNvSpPr>
            <a:spLocks noGrp="1"/>
          </p:cNvSpPr>
          <p:nvPr>
            <p:ph type="title"/>
          </p:nvPr>
        </p:nvSpPr>
        <p:spPr>
          <a:xfrm>
            <a:off x="6400800" y="548640"/>
            <a:ext cx="5033952" cy="1933799"/>
          </a:xfrm>
        </p:spPr>
        <p:txBody>
          <a:bodyPr>
            <a:noAutofit/>
          </a:bodyPr>
          <a:lstStyle/>
          <a:p>
            <a:pPr>
              <a:lnSpc>
                <a:spcPct val="80000"/>
              </a:lnSpc>
            </a:pPr>
            <a:r>
              <a:rPr lang="en-US" dirty="0"/>
              <a:t>Meet Denise, age 45</a:t>
            </a:r>
            <a:br>
              <a:rPr lang="en-US" dirty="0"/>
            </a:br>
            <a:br>
              <a:rPr lang="en-US" dirty="0"/>
            </a:br>
            <a:r>
              <a:rPr lang="en-US" sz="2800" dirty="0"/>
              <a:t>“I like the idea of market growth, but I cannot afford to lose money.”</a:t>
            </a:r>
            <a:endParaRPr lang="en-US" dirty="0"/>
          </a:p>
        </p:txBody>
      </p:sp>
      <p:sp>
        <p:nvSpPr>
          <p:cNvPr id="10" name="Callout: Down Arrow 9">
            <a:extLst>
              <a:ext uri="{FF2B5EF4-FFF2-40B4-BE49-F238E27FC236}">
                <a16:creationId xmlns:a16="http://schemas.microsoft.com/office/drawing/2014/main" id="{E4C565B2-AD66-0C42-1340-759057D051B6}"/>
              </a:ext>
            </a:extLst>
          </p:cNvPr>
          <p:cNvSpPr/>
          <p:nvPr/>
        </p:nvSpPr>
        <p:spPr>
          <a:xfrm>
            <a:off x="6646102" y="3044732"/>
            <a:ext cx="4949466" cy="1828800"/>
          </a:xfrm>
          <a:prstGeom prst="downArrowCallou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What solution offers Denise growth to keep up with inflation and downside protection?</a:t>
            </a:r>
          </a:p>
        </p:txBody>
      </p:sp>
      <p:sp>
        <p:nvSpPr>
          <p:cNvPr id="12" name="TextBox 11">
            <a:extLst>
              <a:ext uri="{FF2B5EF4-FFF2-40B4-BE49-F238E27FC236}">
                <a16:creationId xmlns:a16="http://schemas.microsoft.com/office/drawing/2014/main" id="{DCAA1860-E91C-5836-0528-C5C1F78A5F69}"/>
              </a:ext>
            </a:extLst>
          </p:cNvPr>
          <p:cNvSpPr txBox="1"/>
          <p:nvPr/>
        </p:nvSpPr>
        <p:spPr>
          <a:xfrm>
            <a:off x="6473952" y="4974336"/>
            <a:ext cx="5293766" cy="954107"/>
          </a:xfrm>
          <a:prstGeom prst="rect">
            <a:avLst/>
          </a:prstGeom>
          <a:noFill/>
        </p:spPr>
        <p:txBody>
          <a:bodyPr wrap="square" rtlCol="0">
            <a:spAutoFit/>
          </a:bodyPr>
          <a:lstStyle/>
          <a:p>
            <a:pPr algn="ctr"/>
            <a:r>
              <a:rPr lang="en-US" sz="2800" b="1" dirty="0">
                <a:solidFill>
                  <a:schemeClr val="bg2"/>
                </a:solidFill>
              </a:rPr>
              <a:t>FIA</a:t>
            </a:r>
          </a:p>
          <a:p>
            <a:pPr algn="ctr"/>
            <a:r>
              <a:rPr lang="en-US" sz="2800" b="1" dirty="0">
                <a:solidFill>
                  <a:schemeClr val="bg2"/>
                </a:solidFill>
              </a:rPr>
              <a:t>Fixed Indexed Annuity</a:t>
            </a:r>
          </a:p>
        </p:txBody>
      </p:sp>
    </p:spTree>
    <p:extLst>
      <p:ext uri="{BB962C8B-B14F-4D97-AF65-F5344CB8AC3E}">
        <p14:creationId xmlns:p14="http://schemas.microsoft.com/office/powerpoint/2010/main" val="3909574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7B4C7-4D35-F72D-3BA3-61529E3F95F2}"/>
            </a:ext>
          </a:extLst>
        </p:cNvPr>
        <p:cNvGrpSpPr/>
        <p:nvPr/>
      </p:nvGrpSpPr>
      <p:grpSpPr>
        <a:xfrm>
          <a:off x="0" y="0"/>
          <a:ext cx="0" cy="0"/>
          <a:chOff x="0" y="0"/>
          <a:chExt cx="0" cy="0"/>
        </a:xfrm>
      </p:grpSpPr>
      <p:pic>
        <p:nvPicPr>
          <p:cNvPr id="12" name="Picture Placeholder 11" descr="A person driving a golf cart&#10;&#10;AI-generated content may be incorrect.">
            <a:extLst>
              <a:ext uri="{FF2B5EF4-FFF2-40B4-BE49-F238E27FC236}">
                <a16:creationId xmlns:a16="http://schemas.microsoft.com/office/drawing/2014/main" id="{8CF5E3DE-15C1-8BB9-5D3F-0EA8B8673622}"/>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p:blipFill>
        <p:spPr/>
      </p:pic>
      <p:sp>
        <p:nvSpPr>
          <p:cNvPr id="6" name="Slide Number Placeholder 5">
            <a:extLst>
              <a:ext uri="{FF2B5EF4-FFF2-40B4-BE49-F238E27FC236}">
                <a16:creationId xmlns:a16="http://schemas.microsoft.com/office/drawing/2014/main" id="{F448F251-F550-1EB1-0B07-BDE410070C0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chemeClr val="bg2"/>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chemeClr val="bg2"/>
              </a:solidFill>
              <a:effectLst/>
              <a:uLnTx/>
              <a:uFillTx/>
              <a:latin typeface="Aptos Light" panose="020B0004020202020204" pitchFamily="34" charset="0"/>
              <a:ea typeface="+mn-ea"/>
            </a:endParaRPr>
          </a:p>
        </p:txBody>
      </p:sp>
      <p:sp>
        <p:nvSpPr>
          <p:cNvPr id="5" name="TextBox 4">
            <a:extLst>
              <a:ext uri="{FF2B5EF4-FFF2-40B4-BE49-F238E27FC236}">
                <a16:creationId xmlns:a16="http://schemas.microsoft.com/office/drawing/2014/main" id="{DF77617A-3130-1A66-59CD-8DFD2783C1FC}"/>
              </a:ext>
            </a:extLst>
          </p:cNvPr>
          <p:cNvSpPr txBox="1"/>
          <p:nvPr/>
        </p:nvSpPr>
        <p:spPr>
          <a:xfrm>
            <a:off x="581872" y="6415799"/>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chemeClr val="tx2">
                  <a:lumMod val="75000"/>
                </a:scheme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20" name="Title 1">
            <a:extLst>
              <a:ext uri="{FF2B5EF4-FFF2-40B4-BE49-F238E27FC236}">
                <a16:creationId xmlns:a16="http://schemas.microsoft.com/office/drawing/2014/main" id="{19C12044-052A-4909-F2F0-6A20C6309CAE}"/>
              </a:ext>
            </a:extLst>
          </p:cNvPr>
          <p:cNvSpPr>
            <a:spLocks noGrp="1"/>
          </p:cNvSpPr>
          <p:nvPr>
            <p:ph type="title"/>
          </p:nvPr>
        </p:nvSpPr>
        <p:spPr>
          <a:xfrm>
            <a:off x="6400800" y="530884"/>
            <a:ext cx="5403494" cy="2306826"/>
          </a:xfrm>
        </p:spPr>
        <p:txBody>
          <a:bodyPr>
            <a:noAutofit/>
          </a:bodyPr>
          <a:lstStyle/>
          <a:p>
            <a:pPr>
              <a:lnSpc>
                <a:spcPct val="80000"/>
              </a:lnSpc>
            </a:pPr>
            <a:r>
              <a:rPr lang="en-US" dirty="0"/>
              <a:t>Meet John, age 60</a:t>
            </a:r>
            <a:br>
              <a:rPr lang="en-US" dirty="0"/>
            </a:br>
            <a:br>
              <a:rPr lang="en-US" dirty="0"/>
            </a:br>
            <a:r>
              <a:rPr lang="en-US" sz="2800" dirty="0"/>
              <a:t>“ I may not have enough retirement income to cover my fixed expenses, including required health care.”</a:t>
            </a:r>
            <a:endParaRPr lang="en-US" dirty="0"/>
          </a:p>
        </p:txBody>
      </p:sp>
      <p:sp>
        <p:nvSpPr>
          <p:cNvPr id="21" name="Callout: Down Arrow 20">
            <a:extLst>
              <a:ext uri="{FF2B5EF4-FFF2-40B4-BE49-F238E27FC236}">
                <a16:creationId xmlns:a16="http://schemas.microsoft.com/office/drawing/2014/main" id="{D547EC3E-C061-3054-3515-082604096AF6}"/>
              </a:ext>
            </a:extLst>
          </p:cNvPr>
          <p:cNvSpPr/>
          <p:nvPr/>
        </p:nvSpPr>
        <p:spPr>
          <a:xfrm>
            <a:off x="6627814" y="3221494"/>
            <a:ext cx="4949466" cy="2435631"/>
          </a:xfrm>
          <a:prstGeom prst="downArrowCallout">
            <a:avLst>
              <a:gd name="adj1" fmla="val 25729"/>
              <a:gd name="adj2" fmla="val 23907"/>
              <a:gd name="adj3" fmla="val 25000"/>
              <a:gd name="adj4" fmla="val 64977"/>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What solution offers guaranteed retirement income to cover fixed expenses and potential health care expenses?</a:t>
            </a:r>
          </a:p>
        </p:txBody>
      </p:sp>
      <p:sp>
        <p:nvSpPr>
          <p:cNvPr id="22" name="TextBox 21">
            <a:extLst>
              <a:ext uri="{FF2B5EF4-FFF2-40B4-BE49-F238E27FC236}">
                <a16:creationId xmlns:a16="http://schemas.microsoft.com/office/drawing/2014/main" id="{C25798E7-25DA-2A7B-E465-BB27E5C3F168}"/>
              </a:ext>
            </a:extLst>
          </p:cNvPr>
          <p:cNvSpPr txBox="1"/>
          <p:nvPr/>
        </p:nvSpPr>
        <p:spPr>
          <a:xfrm>
            <a:off x="6455664" y="5687383"/>
            <a:ext cx="5293766" cy="523220"/>
          </a:xfrm>
          <a:prstGeom prst="rect">
            <a:avLst/>
          </a:prstGeom>
          <a:noFill/>
        </p:spPr>
        <p:txBody>
          <a:bodyPr wrap="square" rtlCol="0">
            <a:spAutoFit/>
          </a:bodyPr>
          <a:lstStyle/>
          <a:p>
            <a:pPr algn="ctr"/>
            <a:r>
              <a:rPr lang="en-US" sz="2800" b="1" dirty="0">
                <a:solidFill>
                  <a:schemeClr val="bg2"/>
                </a:solidFill>
              </a:rPr>
              <a:t>Any Fixed Annuity</a:t>
            </a:r>
          </a:p>
        </p:txBody>
      </p:sp>
    </p:spTree>
    <p:extLst>
      <p:ext uri="{BB962C8B-B14F-4D97-AF65-F5344CB8AC3E}">
        <p14:creationId xmlns:p14="http://schemas.microsoft.com/office/powerpoint/2010/main" val="127258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9390114"/>
              </p:ext>
            </p:extLst>
          </p:nvPr>
        </p:nvGraphicFramePr>
        <p:xfrm>
          <a:off x="866272" y="1087342"/>
          <a:ext cx="10676021" cy="5378864"/>
        </p:xfrm>
        <a:graphic>
          <a:graphicData uri="http://schemas.openxmlformats.org/drawingml/2006/table">
            <a:tbl>
              <a:tblPr firstRow="1" bandRow="1">
                <a:tableStyleId>{5C22544A-7EE6-4342-B048-85BDC9FD1C3A}</a:tableStyleId>
              </a:tblPr>
              <a:tblGrid>
                <a:gridCol w="2425568">
                  <a:extLst>
                    <a:ext uri="{9D8B030D-6E8A-4147-A177-3AD203B41FA5}">
                      <a16:colId xmlns:a16="http://schemas.microsoft.com/office/drawing/2014/main" val="20000"/>
                    </a:ext>
                  </a:extLst>
                </a:gridCol>
                <a:gridCol w="2750151">
                  <a:extLst>
                    <a:ext uri="{9D8B030D-6E8A-4147-A177-3AD203B41FA5}">
                      <a16:colId xmlns:a16="http://schemas.microsoft.com/office/drawing/2014/main" val="20001"/>
                    </a:ext>
                  </a:extLst>
                </a:gridCol>
                <a:gridCol w="2750151">
                  <a:extLst>
                    <a:ext uri="{9D8B030D-6E8A-4147-A177-3AD203B41FA5}">
                      <a16:colId xmlns:a16="http://schemas.microsoft.com/office/drawing/2014/main" val="20002"/>
                    </a:ext>
                  </a:extLst>
                </a:gridCol>
                <a:gridCol w="2750151">
                  <a:extLst>
                    <a:ext uri="{9D8B030D-6E8A-4147-A177-3AD203B41FA5}">
                      <a16:colId xmlns:a16="http://schemas.microsoft.com/office/drawing/2014/main" val="20003"/>
                    </a:ext>
                  </a:extLst>
                </a:gridCol>
              </a:tblGrid>
              <a:tr h="1129931">
                <a:tc>
                  <a:txBody>
                    <a:bodyPr/>
                    <a:lstStyle/>
                    <a:p>
                      <a:r>
                        <a:rPr sz="2000" b="1" dirty="0"/>
                        <a:t>Feature / Benefit</a:t>
                      </a:r>
                    </a:p>
                  </a:txBody>
                  <a:tcPr anchor="ctr"/>
                </a:tc>
                <a:tc>
                  <a:txBody>
                    <a:bodyPr/>
                    <a:lstStyle/>
                    <a:p>
                      <a:r>
                        <a:rPr sz="2000" b="1" dirty="0"/>
                        <a:t>FIA</a:t>
                      </a:r>
                    </a:p>
                    <a:p>
                      <a:r>
                        <a:rPr sz="2000" dirty="0"/>
                        <a:t>Fixed</a:t>
                      </a:r>
                      <a:endParaRPr lang="en-US" sz="2000" dirty="0"/>
                    </a:p>
                    <a:p>
                      <a:r>
                        <a:rPr sz="2000" dirty="0"/>
                        <a:t>Indexed Annuity</a:t>
                      </a:r>
                    </a:p>
                  </a:txBody>
                  <a:tcPr anchor="ctr"/>
                </a:tc>
                <a:tc>
                  <a:txBody>
                    <a:bodyPr/>
                    <a:lstStyle/>
                    <a:p>
                      <a:r>
                        <a:rPr sz="2000" b="1" dirty="0"/>
                        <a:t>SPIA</a:t>
                      </a:r>
                    </a:p>
                    <a:p>
                      <a:r>
                        <a:rPr sz="2000" dirty="0"/>
                        <a:t>Single Premiu</a:t>
                      </a:r>
                      <a:r>
                        <a:rPr lang="en-US" sz="2000" dirty="0"/>
                        <a:t>m</a:t>
                      </a:r>
                    </a:p>
                    <a:p>
                      <a:r>
                        <a:rPr sz="2000" dirty="0"/>
                        <a:t>Immediate Annuity</a:t>
                      </a:r>
                    </a:p>
                  </a:txBody>
                  <a:tcPr anchor="ctr"/>
                </a:tc>
                <a:tc>
                  <a:txBody>
                    <a:bodyPr/>
                    <a:lstStyle/>
                    <a:p>
                      <a:r>
                        <a:rPr sz="2000" b="1" dirty="0"/>
                        <a:t>MYGA</a:t>
                      </a:r>
                    </a:p>
                    <a:p>
                      <a:r>
                        <a:rPr sz="2000" dirty="0"/>
                        <a:t>Multi-Yea</a:t>
                      </a:r>
                      <a:r>
                        <a:rPr lang="en-US" sz="2000" dirty="0"/>
                        <a:t>r</a:t>
                      </a:r>
                    </a:p>
                    <a:p>
                      <a:r>
                        <a:rPr sz="2000" dirty="0"/>
                        <a:t>Guaranteed Annuity</a:t>
                      </a:r>
                    </a:p>
                  </a:txBody>
                  <a:tcPr anchor="ctr"/>
                </a:tc>
                <a:extLst>
                  <a:ext uri="{0D108BD9-81ED-4DB2-BD59-A6C34878D82A}">
                    <a16:rowId xmlns:a16="http://schemas.microsoft.com/office/drawing/2014/main" val="10000"/>
                  </a:ext>
                </a:extLst>
              </a:tr>
              <a:tr h="869178">
                <a:tc>
                  <a:txBody>
                    <a:bodyPr/>
                    <a:lstStyle/>
                    <a:p>
                      <a:pPr algn="l"/>
                      <a:r>
                        <a:rPr lang="en-US" b="1" dirty="0"/>
                        <a:t>Objective</a:t>
                      </a:r>
                      <a:endParaRPr b="1" dirty="0"/>
                    </a:p>
                  </a:txBody>
                  <a:tcPr anchor="ctr"/>
                </a:tc>
                <a:tc>
                  <a:txBody>
                    <a:bodyPr/>
                    <a:lstStyle/>
                    <a:p>
                      <a:pPr algn="l"/>
                      <a:r>
                        <a:t>Growth with downside protection</a:t>
                      </a:r>
                    </a:p>
                  </a:txBody>
                  <a:tcPr anchor="ctr"/>
                </a:tc>
                <a:tc>
                  <a:txBody>
                    <a:bodyPr/>
                    <a:lstStyle/>
                    <a:p>
                      <a:pPr algn="l"/>
                      <a:r>
                        <a:rPr dirty="0"/>
                        <a:t>Guaranteed income for life or set period</a:t>
                      </a:r>
                    </a:p>
                  </a:txBody>
                  <a:tcPr anchor="ctr"/>
                </a:tc>
                <a:tc>
                  <a:txBody>
                    <a:bodyPr/>
                    <a:lstStyle/>
                    <a:p>
                      <a:pPr algn="l"/>
                      <a:r>
                        <a:t>Guaranteed growth over a set period</a:t>
                      </a:r>
                    </a:p>
                  </a:txBody>
                  <a:tcPr anchor="ctr"/>
                </a:tc>
                <a:extLst>
                  <a:ext uri="{0D108BD9-81ED-4DB2-BD59-A6C34878D82A}">
                    <a16:rowId xmlns:a16="http://schemas.microsoft.com/office/drawing/2014/main" val="10001"/>
                  </a:ext>
                </a:extLst>
              </a:tr>
              <a:tr h="869178">
                <a:tc>
                  <a:txBody>
                    <a:bodyPr/>
                    <a:lstStyle/>
                    <a:p>
                      <a:pPr algn="l"/>
                      <a:r>
                        <a:rPr b="1" dirty="0"/>
                        <a:t>Best For</a:t>
                      </a:r>
                    </a:p>
                  </a:txBody>
                  <a:tcPr anchor="ctr"/>
                </a:tc>
                <a:tc>
                  <a:txBody>
                    <a:bodyPr/>
                    <a:lstStyle/>
                    <a:p>
                      <a:pPr algn="l"/>
                      <a:r>
                        <a:rPr dirty="0"/>
                        <a:t>Savers wanting </a:t>
                      </a:r>
                      <a:r>
                        <a:rPr lang="en-US" dirty="0"/>
                        <a:t>upside potential with downside </a:t>
                      </a:r>
                      <a:r>
                        <a:rPr dirty="0"/>
                        <a:t>protection</a:t>
                      </a:r>
                    </a:p>
                  </a:txBody>
                  <a:tcPr anchor="ctr"/>
                </a:tc>
                <a:tc>
                  <a:txBody>
                    <a:bodyPr/>
                    <a:lstStyle/>
                    <a:p>
                      <a:pPr algn="l"/>
                      <a:r>
                        <a:rPr dirty="0"/>
                        <a:t>Retirees needing guaranteed income</a:t>
                      </a:r>
                    </a:p>
                  </a:txBody>
                  <a:tcPr anchor="ctr"/>
                </a:tc>
                <a:tc>
                  <a:txBody>
                    <a:bodyPr/>
                    <a:lstStyle/>
                    <a:p>
                      <a:pPr algn="l"/>
                      <a:r>
                        <a:rPr dirty="0"/>
                        <a:t>Conservative savers seeking safe returns</a:t>
                      </a:r>
                    </a:p>
                  </a:txBody>
                  <a:tcPr anchor="ctr"/>
                </a:tc>
                <a:extLst>
                  <a:ext uri="{0D108BD9-81ED-4DB2-BD59-A6C34878D82A}">
                    <a16:rowId xmlns:a16="http://schemas.microsoft.com/office/drawing/2014/main" val="3144217882"/>
                  </a:ext>
                </a:extLst>
              </a:tr>
              <a:tr h="608425">
                <a:tc>
                  <a:txBody>
                    <a:bodyPr/>
                    <a:lstStyle/>
                    <a:p>
                      <a:pPr algn="l"/>
                      <a:r>
                        <a:rPr b="1" dirty="0"/>
                        <a:t>Income Option</a:t>
                      </a:r>
                    </a:p>
                  </a:txBody>
                  <a:tcPr anchor="ctr"/>
                </a:tc>
                <a:tc>
                  <a:txBody>
                    <a:bodyPr/>
                    <a:lstStyle/>
                    <a:p>
                      <a:pPr algn="l"/>
                      <a:r>
                        <a:rPr dirty="0"/>
                        <a:t>Optional riders or future conversion</a:t>
                      </a:r>
                    </a:p>
                  </a:txBody>
                  <a:tcPr anchor="ctr"/>
                </a:tc>
                <a:tc>
                  <a:txBody>
                    <a:bodyPr/>
                    <a:lstStyle/>
                    <a:p>
                      <a:pPr algn="l"/>
                      <a:r>
                        <a:rPr dirty="0"/>
                        <a:t>Immediate and guaranteed</a:t>
                      </a:r>
                    </a:p>
                  </a:txBody>
                  <a:tcPr anchor="ctr"/>
                </a:tc>
                <a:tc>
                  <a:txBody>
                    <a:bodyPr/>
                    <a:lstStyle/>
                    <a:p>
                      <a:pPr algn="l"/>
                      <a:r>
                        <a:rPr dirty="0"/>
                        <a:t>Withdraw at end or convert to income</a:t>
                      </a:r>
                    </a:p>
                  </a:txBody>
                  <a:tcPr anchor="ctr"/>
                </a:tc>
                <a:extLst>
                  <a:ext uri="{0D108BD9-81ED-4DB2-BD59-A6C34878D82A}">
                    <a16:rowId xmlns:a16="http://schemas.microsoft.com/office/drawing/2014/main" val="10004"/>
                  </a:ext>
                </a:extLst>
              </a:tr>
              <a:tr h="608425">
                <a:tc>
                  <a:txBody>
                    <a:bodyPr/>
                    <a:lstStyle/>
                    <a:p>
                      <a:pPr algn="l"/>
                      <a:r>
                        <a:rPr b="1" dirty="0"/>
                        <a:t>Growth Potential</a:t>
                      </a:r>
                    </a:p>
                  </a:txBody>
                  <a:tcPr anchor="ctr"/>
                </a:tc>
                <a:tc>
                  <a:txBody>
                    <a:bodyPr/>
                    <a:lstStyle/>
                    <a:p>
                      <a:pPr algn="l"/>
                      <a:r>
                        <a:rPr dirty="0"/>
                        <a:t>Index-based (up to a cap)</a:t>
                      </a:r>
                    </a:p>
                  </a:txBody>
                  <a:tcPr anchor="ctr"/>
                </a:tc>
                <a:tc>
                  <a:txBody>
                    <a:bodyPr/>
                    <a:lstStyle/>
                    <a:p>
                      <a:pPr algn="l"/>
                      <a:r>
                        <a:rPr dirty="0"/>
                        <a:t>None – income focused</a:t>
                      </a:r>
                    </a:p>
                  </a:txBody>
                  <a:tcPr anchor="ctr"/>
                </a:tc>
                <a:tc>
                  <a:txBody>
                    <a:bodyPr/>
                    <a:lstStyle/>
                    <a:p>
                      <a:pPr algn="l"/>
                      <a:r>
                        <a:rPr dirty="0"/>
                        <a:t>Fixed interest rate</a:t>
                      </a:r>
                    </a:p>
                  </a:txBody>
                  <a:tcPr anchor="ctr"/>
                </a:tc>
                <a:extLst>
                  <a:ext uri="{0D108BD9-81ED-4DB2-BD59-A6C34878D82A}">
                    <a16:rowId xmlns:a16="http://schemas.microsoft.com/office/drawing/2014/main" val="1476265423"/>
                  </a:ext>
                </a:extLst>
              </a:tr>
              <a:tr h="608425">
                <a:tc>
                  <a:txBody>
                    <a:bodyPr/>
                    <a:lstStyle/>
                    <a:p>
                      <a:pPr algn="l"/>
                      <a:r>
                        <a:rPr b="1" dirty="0"/>
                        <a:t>Market Risk</a:t>
                      </a:r>
                    </a:p>
                  </a:txBody>
                  <a:tcPr anchor="ctr"/>
                </a:tc>
                <a:tc>
                  <a:txBody>
                    <a:bodyPr/>
                    <a:lstStyle/>
                    <a:p>
                      <a:pPr algn="l"/>
                      <a:r>
                        <a:rPr dirty="0"/>
                        <a:t>No direct market risk</a:t>
                      </a:r>
                    </a:p>
                  </a:txBody>
                  <a:tcPr anchor="ctr"/>
                </a:tc>
                <a:tc>
                  <a:txBody>
                    <a:bodyPr/>
                    <a:lstStyle/>
                    <a:p>
                      <a:pPr algn="l"/>
                      <a:r>
                        <a:rPr dirty="0"/>
                        <a:t>None</a:t>
                      </a:r>
                    </a:p>
                  </a:txBody>
                  <a:tcPr anchor="ctr"/>
                </a:tc>
                <a:tc>
                  <a:txBody>
                    <a:bodyPr/>
                    <a:lstStyle/>
                    <a:p>
                      <a:pPr algn="l"/>
                      <a:r>
                        <a:rPr dirty="0"/>
                        <a:t>None</a:t>
                      </a:r>
                    </a:p>
                  </a:txBody>
                  <a:tcPr anchor="ctr"/>
                </a:tc>
                <a:extLst>
                  <a:ext uri="{0D108BD9-81ED-4DB2-BD59-A6C34878D82A}">
                    <a16:rowId xmlns:a16="http://schemas.microsoft.com/office/drawing/2014/main" val="650222970"/>
                  </a:ext>
                </a:extLst>
              </a:tr>
              <a:tr h="608425">
                <a:tc>
                  <a:txBody>
                    <a:bodyPr/>
                    <a:lstStyle/>
                    <a:p>
                      <a:pPr algn="l"/>
                      <a:r>
                        <a:rPr b="1" dirty="0"/>
                        <a:t>Downside Protection</a:t>
                      </a:r>
                      <a:endParaRPr lang="en-US" b="1" dirty="0"/>
                    </a:p>
                  </a:txBody>
                  <a:tcPr anchor="ctr"/>
                </a:tc>
                <a:tc>
                  <a:txBody>
                    <a:bodyPr/>
                    <a:lstStyle/>
                    <a:p>
                      <a:pPr algn="l"/>
                      <a:r>
                        <a:rPr dirty="0"/>
                        <a:t>Yes – 0% floor</a:t>
                      </a:r>
                    </a:p>
                  </a:txBody>
                  <a:tcPr anchor="ctr"/>
                </a:tc>
                <a:tc>
                  <a:txBody>
                    <a:bodyPr/>
                    <a:lstStyle/>
                    <a:p>
                      <a:pPr algn="l"/>
                      <a:r>
                        <a:rPr dirty="0"/>
                        <a:t>Yes – fixed income</a:t>
                      </a:r>
                    </a:p>
                  </a:txBody>
                  <a:tcPr anchor="ctr"/>
                </a:tc>
                <a:tc>
                  <a:txBody>
                    <a:bodyPr/>
                    <a:lstStyle/>
                    <a:p>
                      <a:pPr algn="l"/>
                      <a:r>
                        <a:rPr dirty="0"/>
                        <a:t>Yes – principal protected</a:t>
                      </a:r>
                    </a:p>
                  </a:txBody>
                  <a:tcPr anchor="ctr"/>
                </a:tc>
                <a:extLst>
                  <a:ext uri="{0D108BD9-81ED-4DB2-BD59-A6C34878D82A}">
                    <a16:rowId xmlns:a16="http://schemas.microsoft.com/office/drawing/2014/main" val="403762395"/>
                  </a:ext>
                </a:extLst>
              </a:tr>
            </a:tbl>
          </a:graphicData>
        </a:graphic>
      </p:graphicFrame>
      <p:sp>
        <p:nvSpPr>
          <p:cNvPr id="2" name="Title 1">
            <a:extLst>
              <a:ext uri="{FF2B5EF4-FFF2-40B4-BE49-F238E27FC236}">
                <a16:creationId xmlns:a16="http://schemas.microsoft.com/office/drawing/2014/main" id="{E0322769-FAC1-8A82-1FB3-E1CDCDC73B37}"/>
              </a:ext>
            </a:extLst>
          </p:cNvPr>
          <p:cNvSpPr>
            <a:spLocks noGrp="1"/>
          </p:cNvSpPr>
          <p:nvPr>
            <p:ph type="title"/>
          </p:nvPr>
        </p:nvSpPr>
        <p:spPr>
          <a:xfrm>
            <a:off x="457200" y="457200"/>
            <a:ext cx="11274552" cy="501804"/>
          </a:xfrm>
        </p:spPr>
        <p:txBody>
          <a:bodyPr/>
          <a:lstStyle/>
          <a:p>
            <a:r>
              <a:rPr lang="en-US" dirty="0"/>
              <a:t>Fixed Annuities | </a:t>
            </a:r>
            <a:r>
              <a:rPr lang="en-US" b="1" dirty="0"/>
              <a:t>A Summary</a:t>
            </a:r>
          </a:p>
        </p:txBody>
      </p:sp>
      <p:sp>
        <p:nvSpPr>
          <p:cNvPr id="3" name="Slide Number Placeholder 7">
            <a:extLst>
              <a:ext uri="{FF2B5EF4-FFF2-40B4-BE49-F238E27FC236}">
                <a16:creationId xmlns:a16="http://schemas.microsoft.com/office/drawing/2014/main" id="{0807A7AF-A006-469E-FDC3-A6B90B45C9C6}"/>
              </a:ext>
            </a:extLst>
          </p:cNvPr>
          <p:cNvSpPr txBox="1">
            <a:spLocks/>
          </p:cNvSpPr>
          <p:nvPr/>
        </p:nvSpPr>
        <p:spPr>
          <a:xfrm>
            <a:off x="9780104" y="6477354"/>
            <a:ext cx="2024190" cy="177887"/>
          </a:xfrm>
          <a:prstGeom prst="rect">
            <a:avLst/>
          </a:prstGeom>
        </p:spPr>
        <p:txBody>
          <a:bodyPr wrap="square"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spcAft>
                <a:spcPts val="600"/>
              </a:spcAft>
              <a:defRPr/>
            </a:pPr>
            <a:r>
              <a:rPr lang="en-US" sz="1000" dirty="0">
                <a:solidFill>
                  <a:srgbClr val="B1B3B5"/>
                </a:solidFill>
                <a:latin typeface="Aptos" panose="020B0004020202020204" pitchFamily="34" charset="0"/>
              </a:rPr>
              <a:t>© 2025, National Life Group  |  </a:t>
            </a:r>
            <a:fld id="{7100E8EA-2210-4425-A1B5-66FC0BB99DA3}" type="slidenum">
              <a:rPr lang="en-US" sz="1000" smtClean="0">
                <a:solidFill>
                  <a:srgbClr val="B1B3B5"/>
                </a:solidFill>
                <a:latin typeface="Aptos" panose="020B0004020202020204" pitchFamily="34" charset="0"/>
              </a:rPr>
              <a:pPr algn="r">
                <a:spcAft>
                  <a:spcPts val="600"/>
                </a:spcAft>
                <a:defRPr/>
              </a:pPr>
              <a:t>36</a:t>
            </a:fld>
            <a:endParaRPr lang="en-US" sz="1000" dirty="0">
              <a:solidFill>
                <a:srgbClr val="B1B3B5"/>
              </a:solidFill>
              <a:latin typeface="Aptos" panose="020B00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30A39-1757-D641-2364-ADED7123DDE3}"/>
            </a:ext>
          </a:extLst>
        </p:cNvPr>
        <p:cNvGrpSpPr/>
        <p:nvPr/>
      </p:nvGrpSpPr>
      <p:grpSpPr>
        <a:xfrm>
          <a:off x="0" y="0"/>
          <a:ext cx="0" cy="0"/>
          <a:chOff x="0" y="0"/>
          <a:chExt cx="0" cy="0"/>
        </a:xfrm>
      </p:grpSpPr>
      <p:pic>
        <p:nvPicPr>
          <p:cNvPr id="8" name="Picture Placeholder 7" descr="A child looking through a magnifying glass&#10;&#10;AI-generated content may be incorrect.">
            <a:extLst>
              <a:ext uri="{FF2B5EF4-FFF2-40B4-BE49-F238E27FC236}">
                <a16:creationId xmlns:a16="http://schemas.microsoft.com/office/drawing/2014/main" id="{A6AD98E9-E2AA-4F2E-CFEC-15B56FDC7C73}"/>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b="-1"/>
          <a:stretch/>
        </p:blipFill>
        <p:spPr>
          <a:xfrm>
            <a:off x="-1" y="-1"/>
            <a:ext cx="8837271" cy="6858000"/>
          </a:xfrm>
          <a:noFill/>
        </p:spPr>
      </p:pic>
      <p:sp>
        <p:nvSpPr>
          <p:cNvPr id="13" name="Title 2">
            <a:extLst>
              <a:ext uri="{FF2B5EF4-FFF2-40B4-BE49-F238E27FC236}">
                <a16:creationId xmlns:a16="http://schemas.microsoft.com/office/drawing/2014/main" id="{4FFB01EB-7471-A4FA-6082-F490F4D8559B}"/>
              </a:ext>
            </a:extLst>
          </p:cNvPr>
          <p:cNvSpPr>
            <a:spLocks noGrp="1"/>
          </p:cNvSpPr>
          <p:nvPr>
            <p:ph type="title"/>
          </p:nvPr>
        </p:nvSpPr>
        <p:spPr>
          <a:xfrm>
            <a:off x="6024465" y="3043937"/>
            <a:ext cx="6167535" cy="1803699"/>
          </a:xfrm>
        </p:spPr>
        <p:txBody>
          <a:bodyPr/>
          <a:lstStyle/>
          <a:p>
            <a:pPr algn="l">
              <a:lnSpc>
                <a:spcPct val="110000"/>
              </a:lnSpc>
            </a:pPr>
            <a:r>
              <a:rPr lang="en-US" dirty="0"/>
              <a:t>“Who can </a:t>
            </a:r>
            <a:r>
              <a:rPr lang="en-US" b="1" dirty="0"/>
              <a:t>benefit</a:t>
            </a:r>
            <a:r>
              <a:rPr lang="en-US" dirty="0"/>
              <a:t> from incorporating an </a:t>
            </a:r>
            <a:r>
              <a:rPr lang="en-US" b="1" dirty="0"/>
              <a:t>annuity</a:t>
            </a:r>
            <a:r>
              <a:rPr lang="en-US" dirty="0"/>
              <a:t> in their portfolio?”</a:t>
            </a:r>
          </a:p>
        </p:txBody>
      </p:sp>
      <p:sp>
        <p:nvSpPr>
          <p:cNvPr id="9" name="Slide Number Placeholder 3">
            <a:extLst>
              <a:ext uri="{FF2B5EF4-FFF2-40B4-BE49-F238E27FC236}">
                <a16:creationId xmlns:a16="http://schemas.microsoft.com/office/drawing/2014/main" id="{39997A5A-000D-0ABD-A984-65633B37ADF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1" name="Text Placeholder 2">
            <a:extLst>
              <a:ext uri="{FF2B5EF4-FFF2-40B4-BE49-F238E27FC236}">
                <a16:creationId xmlns:a16="http://schemas.microsoft.com/office/drawing/2014/main" id="{95173AEE-5BA3-1A90-395F-8EDA2A4BBE20}"/>
              </a:ext>
            </a:extLst>
          </p:cNvPr>
          <p:cNvSpPr txBox="1">
            <a:spLocks noChangeAspect="1"/>
          </p:cNvSpPr>
          <p:nvPr/>
        </p:nvSpPr>
        <p:spPr>
          <a:xfrm>
            <a:off x="1691952" y="1785627"/>
            <a:ext cx="2702248" cy="2702248"/>
          </a:xfrm>
          <a:prstGeom prst="ellipse">
            <a:avLst/>
          </a:prstGeom>
          <a:solidFill>
            <a:schemeClr val="tx2">
              <a:alpha val="79000"/>
            </a:schemeClr>
          </a:solidFill>
          <a:ln w="152400">
            <a:solidFill>
              <a:schemeClr val="tx2"/>
            </a:solidFill>
          </a:ln>
        </p:spPr>
        <p:txBody>
          <a:bodyPr vert="horz" lIns="0" tIns="0" rIns="0" bIns="0" rtlCol="0" anchor="ctr">
            <a:noAutofit/>
          </a:bodyPr>
          <a:lstStyle>
            <a:lvl1pPr marL="0" indent="0" algn="l" defTabSz="685783" rtl="0" eaLnBrk="1" latinLnBrk="0" hangingPunct="1">
              <a:lnSpc>
                <a:spcPct val="90000"/>
              </a:lnSpc>
              <a:spcBef>
                <a:spcPts val="750"/>
              </a:spcBef>
              <a:buFont typeface="Arial" panose="020B0604020202020204" pitchFamily="34" charset="0"/>
              <a:buNone/>
              <a:tabLst/>
              <a:defRPr sz="3200" kern="1200">
                <a:solidFill>
                  <a:schemeClr val="bg1"/>
                </a:solidFill>
                <a:latin typeface="Arial" panose="020B0604020202020204" pitchFamily="34" charset="0"/>
                <a:ea typeface="+mn-ea"/>
                <a:cs typeface="Arial" panose="020B0604020202020204" pitchFamily="34" charset="0"/>
              </a:defRPr>
            </a:lvl1pPr>
            <a:lvl2pPr marL="0" indent="0" algn="l" defTabSz="685783" rtl="0" eaLnBrk="1" latinLnBrk="0" hangingPunct="1">
              <a:lnSpc>
                <a:spcPct val="90000"/>
              </a:lnSpc>
              <a:spcBef>
                <a:spcPts val="375"/>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0" indent="0" algn="l" defTabSz="685783" rtl="0" eaLnBrk="1" latinLnBrk="0" hangingPunct="1">
              <a:lnSpc>
                <a:spcPct val="90000"/>
              </a:lnSpc>
              <a:spcBef>
                <a:spcPts val="375"/>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0" indent="0" algn="l" defTabSz="685783" rtl="0" eaLnBrk="1" latinLnBrk="0" hangingPunct="1">
              <a:lnSpc>
                <a:spcPct val="90000"/>
              </a:lnSpc>
              <a:spcBef>
                <a:spcPts val="375"/>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0" indent="0" algn="l" defTabSz="685783" rtl="0" eaLnBrk="1" latinLnBrk="0" hangingPunct="1">
              <a:lnSpc>
                <a:spcPct val="90000"/>
              </a:lnSpc>
              <a:spcBef>
                <a:spcPts val="375"/>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783"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4400" b="1" i="0" u="none" strike="noStrike" kern="1200" cap="none" spc="0" normalizeH="0" baseline="0" noProof="0" dirty="0">
              <a:ln>
                <a:noFill/>
              </a:ln>
              <a:solidFill>
                <a:srgbClr val="F3F3F5"/>
              </a:solidFill>
              <a:effectLst/>
              <a:uLnTx/>
              <a:uFillTx/>
              <a:latin typeface="Aptos SemiBold"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424181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C94BE-5981-2407-B360-EBD3D0DBC0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D7A478-D0F4-892F-3CAD-101E98CD0D12}"/>
              </a:ext>
            </a:extLst>
          </p:cNvPr>
          <p:cNvSpPr>
            <a:spLocks noGrp="1"/>
          </p:cNvSpPr>
          <p:nvPr>
            <p:ph type="title"/>
          </p:nvPr>
        </p:nvSpPr>
        <p:spPr/>
        <p:txBody>
          <a:bodyPr/>
          <a:lstStyle/>
          <a:p>
            <a:r>
              <a:rPr lang="en-US" b="1" dirty="0"/>
              <a:t>EVERYONE!</a:t>
            </a:r>
          </a:p>
        </p:txBody>
      </p:sp>
      <p:graphicFrame>
        <p:nvGraphicFramePr>
          <p:cNvPr id="3" name="Diagram 2">
            <a:extLst>
              <a:ext uri="{FF2B5EF4-FFF2-40B4-BE49-F238E27FC236}">
                <a16:creationId xmlns:a16="http://schemas.microsoft.com/office/drawing/2014/main" id="{E6CE42DA-3583-F6AC-DB21-36833554917A}"/>
              </a:ext>
            </a:extLst>
          </p:cNvPr>
          <p:cNvGraphicFramePr/>
          <p:nvPr>
            <p:extLst>
              <p:ext uri="{D42A27DB-BD31-4B8C-83A1-F6EECF244321}">
                <p14:modId xmlns:p14="http://schemas.microsoft.com/office/powerpoint/2010/main" val="997591308"/>
              </p:ext>
            </p:extLst>
          </p:nvPr>
        </p:nvGraphicFramePr>
        <p:xfrm>
          <a:off x="1421837" y="1122175"/>
          <a:ext cx="8593757" cy="51920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 name="Graphic 16">
            <a:extLst>
              <a:ext uri="{FF2B5EF4-FFF2-40B4-BE49-F238E27FC236}">
                <a16:creationId xmlns:a16="http://schemas.microsoft.com/office/drawing/2014/main" id="{EED90090-6EB8-7506-8044-253619CD727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579433" y="2413233"/>
            <a:ext cx="2210172" cy="2210172"/>
          </a:xfrm>
          <a:prstGeom prst="rect">
            <a:avLst/>
          </a:prstGeom>
        </p:spPr>
      </p:pic>
      <p:sp>
        <p:nvSpPr>
          <p:cNvPr id="18" name="TextBox 17">
            <a:extLst>
              <a:ext uri="{FF2B5EF4-FFF2-40B4-BE49-F238E27FC236}">
                <a16:creationId xmlns:a16="http://schemas.microsoft.com/office/drawing/2014/main" id="{B74EB32A-FD33-0961-2D12-A980320C7F69}"/>
              </a:ext>
            </a:extLst>
          </p:cNvPr>
          <p:cNvSpPr txBox="1"/>
          <p:nvPr/>
        </p:nvSpPr>
        <p:spPr>
          <a:xfrm>
            <a:off x="4714363" y="4361795"/>
            <a:ext cx="1940312" cy="584775"/>
          </a:xfrm>
          <a:prstGeom prst="rect">
            <a:avLst/>
          </a:prstGeom>
          <a:noFill/>
        </p:spPr>
        <p:txBody>
          <a:bodyPr wrap="square" rtlCol="0">
            <a:spAutoFit/>
          </a:bodyPr>
          <a:lstStyle/>
          <a:p>
            <a:pPr algn="ctr"/>
            <a:r>
              <a:rPr lang="en-US" sz="3200" b="1" dirty="0">
                <a:solidFill>
                  <a:srgbClr val="3D9B35"/>
                </a:solidFill>
              </a:rPr>
              <a:t>Annuities</a:t>
            </a:r>
          </a:p>
        </p:txBody>
      </p:sp>
      <p:sp>
        <p:nvSpPr>
          <p:cNvPr id="4" name="Slide Number Placeholder 6">
            <a:extLst>
              <a:ext uri="{FF2B5EF4-FFF2-40B4-BE49-F238E27FC236}">
                <a16:creationId xmlns:a16="http://schemas.microsoft.com/office/drawing/2014/main" id="{8DB7122E-87CA-B93A-DEE2-CBA109C82A01}"/>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38</a:t>
            </a:fld>
            <a:endParaRPr lang="en-US" dirty="0">
              <a:latin typeface="Aptos Light" panose="020B0004020202020204" pitchFamily="34" charset="0"/>
            </a:endParaRPr>
          </a:p>
        </p:txBody>
      </p:sp>
    </p:spTree>
    <p:extLst>
      <p:ext uri="{BB962C8B-B14F-4D97-AF65-F5344CB8AC3E}">
        <p14:creationId xmlns:p14="http://schemas.microsoft.com/office/powerpoint/2010/main" val="105733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85">
          <a:extLst>
            <a:ext uri="{FF2B5EF4-FFF2-40B4-BE49-F238E27FC236}">
              <a16:creationId xmlns:a16="http://schemas.microsoft.com/office/drawing/2014/main" id="{A7300CD2-5015-40BE-4690-14A38A694E8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80DC611-63E6-07F3-1674-E8E101146239}"/>
              </a:ext>
            </a:extLst>
          </p:cNvPr>
          <p:cNvSpPr>
            <a:spLocks noGrp="1"/>
          </p:cNvSpPr>
          <p:nvPr>
            <p:ph type="title"/>
          </p:nvPr>
        </p:nvSpPr>
        <p:spPr/>
        <p:txBody>
          <a:bodyPr/>
          <a:lstStyle/>
          <a:p>
            <a:r>
              <a:rPr lang="en-US" b="0" dirty="0"/>
              <a:t>Bringing it All </a:t>
            </a:r>
            <a:r>
              <a:rPr lang="en-US" b="1" dirty="0"/>
              <a:t>Together</a:t>
            </a:r>
            <a:endParaRPr lang="en-US" dirty="0"/>
          </a:p>
        </p:txBody>
      </p:sp>
      <p:sp>
        <p:nvSpPr>
          <p:cNvPr id="3" name="Text Placeholder 4">
            <a:extLst>
              <a:ext uri="{FF2B5EF4-FFF2-40B4-BE49-F238E27FC236}">
                <a16:creationId xmlns:a16="http://schemas.microsoft.com/office/drawing/2014/main" id="{DA723684-2A6F-A9AB-AAF9-236DD6421D6E}"/>
              </a:ext>
            </a:extLst>
          </p:cNvPr>
          <p:cNvSpPr txBox="1">
            <a:spLocks/>
          </p:cNvSpPr>
          <p:nvPr/>
        </p:nvSpPr>
        <p:spPr>
          <a:xfrm>
            <a:off x="457201" y="994577"/>
            <a:ext cx="11274552" cy="29289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200" b="1" i="0" u="none" strike="noStrike" kern="1200" cap="none" spc="0" normalizeH="0" baseline="0" noProof="0" dirty="0">
                <a:ln>
                  <a:noFill/>
                </a:ln>
                <a:solidFill>
                  <a:srgbClr val="414041"/>
                </a:solidFill>
                <a:effectLst/>
                <a:uLnTx/>
                <a:uFillTx/>
                <a:latin typeface="Aptos" panose="02110004020202020204"/>
                <a:ea typeface="+mn-ea"/>
                <a:cs typeface="+mn-cs"/>
              </a:rPr>
              <a:t>Annuities Provide:</a:t>
            </a:r>
            <a:endPar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13" name="Slide Number Placeholder 3">
            <a:extLst>
              <a:ext uri="{FF2B5EF4-FFF2-40B4-BE49-F238E27FC236}">
                <a16:creationId xmlns:a16="http://schemas.microsoft.com/office/drawing/2014/main" id="{05B4079D-A0A5-6704-EC8C-098A2BB2E6CC}"/>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5" name="TextBox 4">
            <a:extLst>
              <a:ext uri="{FF2B5EF4-FFF2-40B4-BE49-F238E27FC236}">
                <a16:creationId xmlns:a16="http://schemas.microsoft.com/office/drawing/2014/main" id="{615B31BA-8441-F212-D9C9-8B5032C6BE58}"/>
              </a:ext>
            </a:extLst>
          </p:cNvPr>
          <p:cNvSpPr txBox="1"/>
          <p:nvPr/>
        </p:nvSpPr>
        <p:spPr>
          <a:xfrm>
            <a:off x="2635341" y="4614075"/>
            <a:ext cx="6918267" cy="478795"/>
          </a:xfrm>
          <a:prstGeom prst="rect">
            <a:avLst/>
          </a:prstGeom>
          <a:solidFill>
            <a:schemeClr val="tx2">
              <a:lumMod val="20000"/>
              <a:lumOff val="80000"/>
            </a:schemeClr>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srgbClr val="414041"/>
                </a:solidFill>
                <a:effectLst/>
                <a:uLnTx/>
                <a:uFillTx/>
                <a:latin typeface="Aptos" panose="02110004020202020204"/>
                <a:ea typeface="+mn-ea"/>
                <a:cs typeface="+mn-cs"/>
              </a:rPr>
              <a:t>Affordable and Flexible</a:t>
            </a:r>
          </a:p>
        </p:txBody>
      </p:sp>
      <p:sp>
        <p:nvSpPr>
          <p:cNvPr id="7" name="TextBox 6">
            <a:extLst>
              <a:ext uri="{FF2B5EF4-FFF2-40B4-BE49-F238E27FC236}">
                <a16:creationId xmlns:a16="http://schemas.microsoft.com/office/drawing/2014/main" id="{EF100257-E97F-8054-A784-A434E2BD9667}"/>
              </a:ext>
            </a:extLst>
          </p:cNvPr>
          <p:cNvSpPr txBox="1"/>
          <p:nvPr/>
        </p:nvSpPr>
        <p:spPr>
          <a:xfrm>
            <a:off x="158827" y="5314915"/>
            <a:ext cx="11871298" cy="1384995"/>
          </a:xfrm>
          <a:prstGeom prst="rect">
            <a:avLst/>
          </a:prstGeom>
          <a:solidFill>
            <a:schemeClr val="bg2">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lumMod val="75000"/>
                  </a:srgbClr>
                </a:solidFill>
                <a:effectLst/>
                <a:uLnTx/>
                <a:uFillTx/>
                <a:latin typeface="Aptos" panose="02110004020202020204"/>
                <a:ea typeface="+mn-ea"/>
                <a:cs typeface="+mn-cs"/>
              </a:rPr>
              <a:t>Indexed Annuities and Riders offered by Life Insurance Company of the Southwest®. Flex Secure Growth 5, 7 and 10, Flex Secure Growth Bonus 10, and Flex Select Income 10 are policy form series 20934(0124)/ICC24-20934(0124) or a state variation thereof, and the Guaranteed Lifetime Income Rider is form series 20934(0124)GLWB/ICC24-20934(0124)GLWB or a state variation thereof. The Guaranteed Lifetime Income Rider (GLIR) incurs an additional cost. Once GLIR is exercised, the Guaranteed Withdrawal Payments will reduce the policy’s accumulated value, but you will continue to receive these payments during your lifetime even if your accumulation value declines to zero. GLIR is only available on the Flex Select Income 10 and may not be available in all states. Indexed annuities have surrender charges that are assessed during the early years of the contract if the annuity is surrendered. Indexed annuities do not directly participate in any stock or equity investments. Rider charges continue to be deducted regardless of whether interest is credited. Guarantees are dependent on the claims paying ability of the issuing company. Please refer to the annuity disclosure documents for further details.</a:t>
            </a:r>
          </a:p>
        </p:txBody>
      </p:sp>
      <p:pic>
        <p:nvPicPr>
          <p:cNvPr id="8" name="Picture 7">
            <a:extLst>
              <a:ext uri="{FF2B5EF4-FFF2-40B4-BE49-F238E27FC236}">
                <a16:creationId xmlns:a16="http://schemas.microsoft.com/office/drawing/2014/main" id="{CCBE8072-DD93-0264-9049-CF57162745DD}"/>
              </a:ext>
            </a:extLst>
          </p:cNvPr>
          <p:cNvPicPr>
            <a:picLocks noChangeAspect="1"/>
          </p:cNvPicPr>
          <p:nvPr/>
        </p:nvPicPr>
        <p:blipFill>
          <a:blip r:embed="rId3"/>
          <a:stretch>
            <a:fillRect/>
          </a:stretch>
        </p:blipFill>
        <p:spPr>
          <a:xfrm>
            <a:off x="1582282" y="1141023"/>
            <a:ext cx="9024387" cy="3486134"/>
          </a:xfrm>
          <a:prstGeom prst="rect">
            <a:avLst/>
          </a:prstGeom>
        </p:spPr>
      </p:pic>
      <p:sp>
        <p:nvSpPr>
          <p:cNvPr id="6" name="Slide Number Placeholder 7">
            <a:extLst>
              <a:ext uri="{FF2B5EF4-FFF2-40B4-BE49-F238E27FC236}">
                <a16:creationId xmlns:a16="http://schemas.microsoft.com/office/drawing/2014/main" id="{977A0C15-F0BC-2477-80A1-2026B22BB0B3}"/>
              </a:ext>
            </a:extLst>
          </p:cNvPr>
          <p:cNvSpPr txBox="1">
            <a:spLocks/>
          </p:cNvSpPr>
          <p:nvPr/>
        </p:nvSpPr>
        <p:spPr>
          <a:xfrm>
            <a:off x="9780104" y="6680113"/>
            <a:ext cx="2024190" cy="177887"/>
          </a:xfrm>
          <a:prstGeom prst="rect">
            <a:avLst/>
          </a:prstGeom>
        </p:spPr>
        <p:txBody>
          <a:bodyPr vert="horz" wrap="square" lIns="0" tIns="0" rIns="0" bIns="0" rtlCol="0" anchor="ctr">
            <a:normAutofit/>
          </a:bodyPr>
          <a:lstStyle>
            <a:defPPr>
              <a:defRPr lang="en-US"/>
            </a:defPPr>
            <a:lvl1pPr marL="0" algn="r" defTabSz="914400" rtl="0" eaLnBrk="1" latinLnBrk="0" hangingPunct="1">
              <a:defRPr sz="1000" b="0" i="0" kern="1200">
                <a:solidFill>
                  <a:schemeClr val="tx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defRPr/>
            </a:pPr>
            <a:r>
              <a:rPr lang="en-US">
                <a:solidFill>
                  <a:srgbClr val="B1B3B5"/>
                </a:solidFill>
                <a:latin typeface="Aptos" panose="020B0004020202020204" pitchFamily="34" charset="0"/>
              </a:rPr>
              <a:t>© 2025, National Life Group  |  </a:t>
            </a:r>
            <a:fld id="{7100E8EA-2210-4425-A1B5-66FC0BB99DA3}" type="slidenum">
              <a:rPr lang="en-US" smtClean="0">
                <a:solidFill>
                  <a:srgbClr val="B1B3B5"/>
                </a:solidFill>
                <a:latin typeface="Aptos" panose="020B0004020202020204" pitchFamily="34" charset="0"/>
              </a:rPr>
              <a:pPr>
                <a:spcAft>
                  <a:spcPts val="600"/>
                </a:spcAft>
                <a:defRPr/>
              </a:pPr>
              <a:t>39</a:t>
            </a:fld>
            <a:endParaRPr lang="en-US" dirty="0">
              <a:solidFill>
                <a:srgbClr val="B1B3B5"/>
              </a:solidFill>
              <a:latin typeface="Aptos" panose="020B0004020202020204" pitchFamily="34" charset="0"/>
            </a:endParaRPr>
          </a:p>
        </p:txBody>
      </p:sp>
    </p:spTree>
    <p:extLst>
      <p:ext uri="{BB962C8B-B14F-4D97-AF65-F5344CB8AC3E}">
        <p14:creationId xmlns:p14="http://schemas.microsoft.com/office/powerpoint/2010/main" val="2795617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8B8C6-E72D-DFFC-4917-2F713DE1D67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802F698-FA52-2793-7010-1F6E8A712F34}"/>
              </a:ext>
            </a:extLst>
          </p:cNvPr>
          <p:cNvSpPr>
            <a:spLocks noGrp="1"/>
          </p:cNvSpPr>
          <p:nvPr>
            <p:ph type="body" sz="quarter" idx="22"/>
          </p:nvPr>
        </p:nvSpPr>
        <p:spPr>
          <a:xfrm>
            <a:off x="9083403" y="3105528"/>
            <a:ext cx="2586568" cy="2157236"/>
          </a:xfrm>
        </p:spPr>
        <p:txBody>
          <a:bodyPr/>
          <a:lstStyle/>
          <a:p>
            <a:pPr marL="0" indent="0" algn="ctr">
              <a:lnSpc>
                <a:spcPct val="100000"/>
              </a:lnSpc>
              <a:spcBef>
                <a:spcPts val="0"/>
              </a:spcBef>
              <a:spcAft>
                <a:spcPts val="0"/>
              </a:spcAft>
              <a:buNone/>
            </a:pPr>
            <a:r>
              <a:rPr lang="en-US" sz="2400" b="1" dirty="0">
                <a:latin typeface="Aptos" panose="020B0004020202020204" pitchFamily="34" charset="0"/>
              </a:rPr>
              <a:t>Market</a:t>
            </a:r>
          </a:p>
          <a:p>
            <a:pPr marL="0" indent="0" algn="ctr">
              <a:lnSpc>
                <a:spcPct val="100000"/>
              </a:lnSpc>
              <a:spcBef>
                <a:spcPts val="0"/>
              </a:spcBef>
              <a:spcAft>
                <a:spcPts val="0"/>
              </a:spcAft>
              <a:buNone/>
            </a:pPr>
            <a:r>
              <a:rPr lang="en-US" sz="2400" b="1" dirty="0">
                <a:latin typeface="Aptos" panose="020B0004020202020204" pitchFamily="34" charset="0"/>
              </a:rPr>
              <a:t>Volatility</a:t>
            </a:r>
          </a:p>
        </p:txBody>
      </p:sp>
      <p:sp>
        <p:nvSpPr>
          <p:cNvPr id="4" name="Title 3">
            <a:extLst>
              <a:ext uri="{FF2B5EF4-FFF2-40B4-BE49-F238E27FC236}">
                <a16:creationId xmlns:a16="http://schemas.microsoft.com/office/drawing/2014/main" id="{F0BB8357-2A77-7379-97A3-6A449D57810E}"/>
              </a:ext>
            </a:extLst>
          </p:cNvPr>
          <p:cNvSpPr>
            <a:spLocks noGrp="1"/>
          </p:cNvSpPr>
          <p:nvPr>
            <p:ph type="title"/>
          </p:nvPr>
        </p:nvSpPr>
        <p:spPr>
          <a:xfrm>
            <a:off x="457201" y="457200"/>
            <a:ext cx="10237076" cy="501804"/>
          </a:xfrm>
        </p:spPr>
        <p:txBody>
          <a:bodyPr/>
          <a:lstStyle/>
          <a:p>
            <a:r>
              <a:rPr lang="en-US" dirty="0"/>
              <a:t>Americans and Retirement | </a:t>
            </a:r>
            <a:r>
              <a:rPr lang="en-US" b="1" dirty="0"/>
              <a:t>Top Four Concerns</a:t>
            </a:r>
          </a:p>
        </p:txBody>
      </p:sp>
      <p:sp>
        <p:nvSpPr>
          <p:cNvPr id="2" name="Text Placeholder 1">
            <a:extLst>
              <a:ext uri="{FF2B5EF4-FFF2-40B4-BE49-F238E27FC236}">
                <a16:creationId xmlns:a16="http://schemas.microsoft.com/office/drawing/2014/main" id="{777109C6-69DE-C83E-5830-BE16484F743C}"/>
              </a:ext>
            </a:extLst>
          </p:cNvPr>
          <p:cNvSpPr>
            <a:spLocks noGrp="1"/>
          </p:cNvSpPr>
          <p:nvPr>
            <p:ph type="body" sz="quarter" idx="26"/>
          </p:nvPr>
        </p:nvSpPr>
        <p:spPr>
          <a:xfrm>
            <a:off x="6230009" y="3105528"/>
            <a:ext cx="2585378" cy="2157236"/>
          </a:xfrm>
        </p:spPr>
        <p:txBody>
          <a:bodyPr/>
          <a:lstStyle/>
          <a:p>
            <a:pPr marL="0" indent="0" algn="ctr">
              <a:lnSpc>
                <a:spcPct val="100000"/>
              </a:lnSpc>
              <a:spcBef>
                <a:spcPts val="0"/>
              </a:spcBef>
              <a:spcAft>
                <a:spcPts val="0"/>
              </a:spcAft>
              <a:buNone/>
            </a:pPr>
            <a:r>
              <a:rPr lang="en-US" sz="2400" b="1" dirty="0">
                <a:latin typeface="Aptos" panose="020B0004020202020204" pitchFamily="34" charset="0"/>
              </a:rPr>
              <a:t>Inflation</a:t>
            </a:r>
          </a:p>
        </p:txBody>
      </p:sp>
      <p:sp>
        <p:nvSpPr>
          <p:cNvPr id="15" name="Text Placeholder 14">
            <a:extLst>
              <a:ext uri="{FF2B5EF4-FFF2-40B4-BE49-F238E27FC236}">
                <a16:creationId xmlns:a16="http://schemas.microsoft.com/office/drawing/2014/main" id="{EE0974A7-D292-E148-3B7F-1234DB044C08}"/>
              </a:ext>
            </a:extLst>
          </p:cNvPr>
          <p:cNvSpPr>
            <a:spLocks noGrp="1"/>
          </p:cNvSpPr>
          <p:nvPr>
            <p:ph type="body" sz="quarter" idx="28"/>
          </p:nvPr>
        </p:nvSpPr>
        <p:spPr>
          <a:xfrm>
            <a:off x="3376614" y="3105529"/>
            <a:ext cx="2585378" cy="2157235"/>
          </a:xfrm>
        </p:spPr>
        <p:txBody>
          <a:bodyPr/>
          <a:lstStyle/>
          <a:p>
            <a:pPr marL="0" marR="0" indent="0" algn="ctr">
              <a:lnSpc>
                <a:spcPct val="100000"/>
              </a:lnSpc>
              <a:spcBef>
                <a:spcPts val="0"/>
              </a:spcBef>
              <a:spcAft>
                <a:spcPts val="0"/>
              </a:spcAft>
              <a:buNone/>
            </a:pPr>
            <a:r>
              <a:rPr lang="en-US" sz="2400" b="1" dirty="0">
                <a:latin typeface="Aptos" panose="020B0004020202020204" pitchFamily="34" charset="0"/>
              </a:rPr>
              <a:t>Rising Cost of  Healthcare</a:t>
            </a:r>
          </a:p>
        </p:txBody>
      </p:sp>
      <p:pic>
        <p:nvPicPr>
          <p:cNvPr id="13" name="Graphic 12">
            <a:extLst>
              <a:ext uri="{FF2B5EF4-FFF2-40B4-BE49-F238E27FC236}">
                <a16:creationId xmlns:a16="http://schemas.microsoft.com/office/drawing/2014/main" id="{35510E89-40CE-CE3A-5BC6-8A98A15792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3548" y="1173272"/>
            <a:ext cx="1163106" cy="1163106"/>
          </a:xfrm>
          <a:prstGeom prst="rect">
            <a:avLst/>
          </a:prstGeom>
        </p:spPr>
      </p:pic>
      <p:sp>
        <p:nvSpPr>
          <p:cNvPr id="57" name="Text Placeholder 2">
            <a:extLst>
              <a:ext uri="{FF2B5EF4-FFF2-40B4-BE49-F238E27FC236}">
                <a16:creationId xmlns:a16="http://schemas.microsoft.com/office/drawing/2014/main" id="{57910B40-797D-0C5B-5760-ED9E65516DD9}"/>
              </a:ext>
            </a:extLst>
          </p:cNvPr>
          <p:cNvSpPr txBox="1">
            <a:spLocks/>
          </p:cNvSpPr>
          <p:nvPr/>
        </p:nvSpPr>
        <p:spPr>
          <a:xfrm>
            <a:off x="522029" y="3105528"/>
            <a:ext cx="2586568" cy="2157236"/>
          </a:xfrm>
          <a:prstGeom prst="rect">
            <a:avLst/>
          </a:prstGeom>
          <a:solidFill>
            <a:schemeClr val="bg1"/>
          </a:solidFill>
        </p:spPr>
        <p:txBody>
          <a:bodyPr vert="horz" lIns="182880" tIns="73152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spcAft>
                <a:spcPts val="0"/>
              </a:spcAft>
              <a:buFont typeface="Arial" panose="020B0604020202020204" pitchFamily="34" charset="0"/>
              <a:buNone/>
            </a:pPr>
            <a:r>
              <a:rPr lang="en-US" sz="2400" b="1" dirty="0">
                <a:latin typeface="Aptos" panose="020B0004020202020204" pitchFamily="34" charset="0"/>
                <a:ea typeface="Aptos" panose="020B0004020202020204" pitchFamily="34" charset="0"/>
                <a:cs typeface="Aptos" panose="020B0004020202020204" pitchFamily="34" charset="0"/>
              </a:rPr>
              <a:t>Outliving</a:t>
            </a:r>
          </a:p>
          <a:p>
            <a:pPr marL="0" indent="0" algn="ctr">
              <a:lnSpc>
                <a:spcPct val="100000"/>
              </a:lnSpc>
              <a:spcBef>
                <a:spcPts val="0"/>
              </a:spcBef>
              <a:spcAft>
                <a:spcPts val="0"/>
              </a:spcAft>
              <a:buFont typeface="Arial" panose="020B0604020202020204" pitchFamily="34" charset="0"/>
              <a:buNone/>
            </a:pPr>
            <a:r>
              <a:rPr lang="en-US" sz="2400" b="1" dirty="0">
                <a:latin typeface="Aptos" panose="020B0004020202020204" pitchFamily="34" charset="0"/>
                <a:ea typeface="Aptos" panose="020B0004020202020204" pitchFamily="34" charset="0"/>
                <a:cs typeface="Aptos" panose="020B0004020202020204" pitchFamily="34" charset="0"/>
              </a:rPr>
              <a:t>My Money</a:t>
            </a:r>
          </a:p>
        </p:txBody>
      </p:sp>
      <p:sp>
        <p:nvSpPr>
          <p:cNvPr id="7" name="Slide Number Placeholder 6">
            <a:extLst>
              <a:ext uri="{FF2B5EF4-FFF2-40B4-BE49-F238E27FC236}">
                <a16:creationId xmlns:a16="http://schemas.microsoft.com/office/drawing/2014/main" id="{F6075656-2080-7DFE-E66C-0924F452EC3C}"/>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a:t>
            </a:fld>
            <a:endParaRPr lang="en-US" dirty="0">
              <a:latin typeface="Aptos Light" panose="020B0004020202020204" pitchFamily="34" charset="0"/>
            </a:endParaRPr>
          </a:p>
        </p:txBody>
      </p:sp>
      <p:pic>
        <p:nvPicPr>
          <p:cNvPr id="1026" name="Picture 2">
            <a:extLst>
              <a:ext uri="{FF2B5EF4-FFF2-40B4-BE49-F238E27FC236}">
                <a16:creationId xmlns:a16="http://schemas.microsoft.com/office/drawing/2014/main" id="{7E2346F4-36CC-F87B-1FF4-B944B70FD67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704826" y="1225279"/>
            <a:ext cx="2263076" cy="22630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CC792B1E-1018-232D-92C0-E01624F5B76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9515719" y="1588289"/>
            <a:ext cx="1721936" cy="17309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B992ED06-33F1-B8B4-AE12-2C59557D5092}"/>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18711" y="1963912"/>
            <a:ext cx="1847756" cy="109545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6725C229-BCED-272D-F237-3331156BFC76}"/>
              </a:ext>
            </a:extLst>
          </p:cNvPr>
          <p:cNvSpPr txBox="1"/>
          <p:nvPr/>
        </p:nvSpPr>
        <p:spPr>
          <a:xfrm>
            <a:off x="1432896" y="5591019"/>
            <a:ext cx="10237075" cy="1015663"/>
          </a:xfrm>
          <a:prstGeom prst="rect">
            <a:avLst/>
          </a:prstGeom>
          <a:noFill/>
        </p:spPr>
        <p:txBody>
          <a:bodyPr wrap="square" rtlCol="0">
            <a:spAutoFit/>
          </a:bodyPr>
          <a:lstStyle/>
          <a:p>
            <a:r>
              <a:rPr lang="en-US" sz="1200" dirty="0">
                <a:solidFill>
                  <a:schemeClr val="tx2">
                    <a:lumMod val="75000"/>
                  </a:schemeClr>
                </a:solidFill>
              </a:rPr>
              <a:t>Sources:</a:t>
            </a:r>
          </a:p>
          <a:p>
            <a:pPr marL="171450" indent="-171450">
              <a:buFont typeface="Arial" panose="020B0604020202020204" pitchFamily="34" charset="0"/>
              <a:buChar char="•"/>
            </a:pPr>
            <a:r>
              <a:rPr lang="en-US" sz="1200" dirty="0">
                <a:solidFill>
                  <a:schemeClr val="tx2">
                    <a:lumMod val="75000"/>
                  </a:schemeClr>
                </a:solidFill>
              </a:rPr>
              <a:t>Life in Retirement: Pre-Retiree Expectations and Retiree Realities | Transamerica Center for Retirement Studies (September 2023)</a:t>
            </a:r>
          </a:p>
          <a:p>
            <a:pPr marL="171450" indent="-171450">
              <a:buFont typeface="Arial" panose="020B0604020202020204" pitchFamily="34" charset="0"/>
              <a:buChar char="•"/>
            </a:pPr>
            <a:r>
              <a:rPr lang="en-US" sz="1200" dirty="0">
                <a:solidFill>
                  <a:schemeClr val="tx2">
                    <a:lumMod val="75000"/>
                  </a:schemeClr>
                </a:solidFill>
              </a:rPr>
              <a:t>US Retirement Survey | Schroders (2024)</a:t>
            </a:r>
          </a:p>
          <a:p>
            <a:pPr marL="171450" indent="-171450">
              <a:buFont typeface="Arial" panose="020B0604020202020204" pitchFamily="34" charset="0"/>
              <a:buChar char="•"/>
            </a:pPr>
            <a:r>
              <a:rPr lang="en-US" sz="1200" dirty="0">
                <a:solidFill>
                  <a:schemeClr val="tx2">
                    <a:lumMod val="75000"/>
                  </a:schemeClr>
                </a:solidFill>
              </a:rPr>
              <a:t>State of Retirement Planning Study | Fidelity Investments (2025)</a:t>
            </a:r>
          </a:p>
          <a:p>
            <a:pPr marL="171450" indent="-171450">
              <a:buFont typeface="Arial" panose="020B0604020202020204" pitchFamily="34" charset="0"/>
              <a:buChar char="•"/>
            </a:pPr>
            <a:r>
              <a:rPr lang="en-US" sz="1200" dirty="0">
                <a:solidFill>
                  <a:schemeClr val="tx2">
                    <a:lumMod val="75000"/>
                  </a:schemeClr>
                </a:solidFill>
              </a:rPr>
              <a:t>Retirement Insecurity | National Institute on Retirement Security (2024)</a:t>
            </a:r>
          </a:p>
        </p:txBody>
      </p:sp>
      <p:grpSp>
        <p:nvGrpSpPr>
          <p:cNvPr id="9" name="Graphic 17">
            <a:extLst>
              <a:ext uri="{FF2B5EF4-FFF2-40B4-BE49-F238E27FC236}">
                <a16:creationId xmlns:a16="http://schemas.microsoft.com/office/drawing/2014/main" id="{6743650A-1BE4-6EE8-205D-2F45ABB3D2E0}"/>
              </a:ext>
            </a:extLst>
          </p:cNvPr>
          <p:cNvGrpSpPr>
            <a:grpSpLocks noChangeAspect="1"/>
          </p:cNvGrpSpPr>
          <p:nvPr/>
        </p:nvGrpSpPr>
        <p:grpSpPr>
          <a:xfrm>
            <a:off x="6937841" y="1832664"/>
            <a:ext cx="1169714" cy="1227144"/>
            <a:chOff x="9160552" y="836655"/>
            <a:chExt cx="806877" cy="846493"/>
          </a:xfrm>
          <a:solidFill>
            <a:srgbClr val="3C9C46"/>
          </a:solidFill>
        </p:grpSpPr>
        <p:sp>
          <p:nvSpPr>
            <p:cNvPr id="10" name="Freeform 27">
              <a:extLst>
                <a:ext uri="{FF2B5EF4-FFF2-40B4-BE49-F238E27FC236}">
                  <a16:creationId xmlns:a16="http://schemas.microsoft.com/office/drawing/2014/main" id="{D1ADE41D-1493-D9DF-51B9-34D22426EA4D}"/>
                </a:ext>
              </a:extLst>
            </p:cNvPr>
            <p:cNvSpPr/>
            <p:nvPr/>
          </p:nvSpPr>
          <p:spPr>
            <a:xfrm>
              <a:off x="9184238" y="1283091"/>
              <a:ext cx="173495" cy="367940"/>
            </a:xfrm>
            <a:custGeom>
              <a:avLst/>
              <a:gdLst>
                <a:gd name="connsiteX0" fmla="*/ 159038 w 173495"/>
                <a:gd name="connsiteY0" fmla="*/ 0 h 367940"/>
                <a:gd name="connsiteX1" fmla="*/ 14458 w 173495"/>
                <a:gd name="connsiteY1" fmla="*/ 0 h 367940"/>
                <a:gd name="connsiteX2" fmla="*/ 0 w 173495"/>
                <a:gd name="connsiteY2" fmla="*/ 15902 h 367940"/>
                <a:gd name="connsiteX3" fmla="*/ 0 w 173495"/>
                <a:gd name="connsiteY3" fmla="*/ 367940 h 367940"/>
                <a:gd name="connsiteX4" fmla="*/ 28916 w 173495"/>
                <a:gd name="connsiteY4" fmla="*/ 367940 h 367940"/>
                <a:gd name="connsiteX5" fmla="*/ 28916 w 173495"/>
                <a:gd name="connsiteY5" fmla="*/ 31805 h 367940"/>
                <a:gd name="connsiteX6" fmla="*/ 144580 w 173495"/>
                <a:gd name="connsiteY6" fmla="*/ 31805 h 367940"/>
                <a:gd name="connsiteX7" fmla="*/ 144580 w 173495"/>
                <a:gd name="connsiteY7" fmla="*/ 367940 h 367940"/>
                <a:gd name="connsiteX8" fmla="*/ 173496 w 173495"/>
                <a:gd name="connsiteY8" fmla="*/ 367940 h 367940"/>
                <a:gd name="connsiteX9" fmla="*/ 173496 w 173495"/>
                <a:gd name="connsiteY9" fmla="*/ 15902 h 367940"/>
                <a:gd name="connsiteX10" fmla="*/ 159038 w 173495"/>
                <a:gd name="connsiteY10" fmla="*/ 0 h 36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367940">
                  <a:moveTo>
                    <a:pt x="159038" y="0"/>
                  </a:moveTo>
                  <a:lnTo>
                    <a:pt x="14458" y="0"/>
                  </a:lnTo>
                  <a:cubicBezTo>
                    <a:pt x="6460" y="0"/>
                    <a:pt x="0" y="7172"/>
                    <a:pt x="0" y="15902"/>
                  </a:cubicBezTo>
                  <a:lnTo>
                    <a:pt x="0" y="367940"/>
                  </a:lnTo>
                  <a:lnTo>
                    <a:pt x="28916" y="367940"/>
                  </a:lnTo>
                  <a:lnTo>
                    <a:pt x="28916" y="31805"/>
                  </a:lnTo>
                  <a:lnTo>
                    <a:pt x="144580" y="31805"/>
                  </a:lnTo>
                  <a:lnTo>
                    <a:pt x="144580" y="367940"/>
                  </a:lnTo>
                  <a:lnTo>
                    <a:pt x="173496" y="367940"/>
                  </a:lnTo>
                  <a:lnTo>
                    <a:pt x="173496" y="15902"/>
                  </a:lnTo>
                  <a:cubicBezTo>
                    <a:pt x="173496" y="7172"/>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1" name="Freeform 28">
              <a:extLst>
                <a:ext uri="{FF2B5EF4-FFF2-40B4-BE49-F238E27FC236}">
                  <a16:creationId xmlns:a16="http://schemas.microsoft.com/office/drawing/2014/main" id="{C37C2616-E01D-5CA4-6D4A-E93CC65E45F2}"/>
                </a:ext>
              </a:extLst>
            </p:cNvPr>
            <p:cNvSpPr/>
            <p:nvPr/>
          </p:nvSpPr>
          <p:spPr>
            <a:xfrm>
              <a:off x="9381728" y="1360421"/>
              <a:ext cx="173495" cy="290922"/>
            </a:xfrm>
            <a:custGeom>
              <a:avLst/>
              <a:gdLst>
                <a:gd name="connsiteX0" fmla="*/ 159038 w 173495"/>
                <a:gd name="connsiteY0" fmla="*/ 0 h 290922"/>
                <a:gd name="connsiteX1" fmla="*/ 14458 w 173495"/>
                <a:gd name="connsiteY1" fmla="*/ 0 h 290922"/>
                <a:gd name="connsiteX2" fmla="*/ 0 w 173495"/>
                <a:gd name="connsiteY2" fmla="*/ 12784 h 290922"/>
                <a:gd name="connsiteX3" fmla="*/ 0 w 173495"/>
                <a:gd name="connsiteY3" fmla="*/ 290922 h 290922"/>
                <a:gd name="connsiteX4" fmla="*/ 28916 w 173495"/>
                <a:gd name="connsiteY4" fmla="*/ 290922 h 290922"/>
                <a:gd name="connsiteX5" fmla="*/ 28916 w 173495"/>
                <a:gd name="connsiteY5" fmla="*/ 25257 h 290922"/>
                <a:gd name="connsiteX6" fmla="*/ 144580 w 173495"/>
                <a:gd name="connsiteY6" fmla="*/ 25257 h 290922"/>
                <a:gd name="connsiteX7" fmla="*/ 144580 w 173495"/>
                <a:gd name="connsiteY7" fmla="*/ 290922 h 290922"/>
                <a:gd name="connsiteX8" fmla="*/ 173496 w 173495"/>
                <a:gd name="connsiteY8" fmla="*/ 290922 h 290922"/>
                <a:gd name="connsiteX9" fmla="*/ 173496 w 173495"/>
                <a:gd name="connsiteY9" fmla="*/ 12784 h 290922"/>
                <a:gd name="connsiteX10" fmla="*/ 159038 w 173495"/>
                <a:gd name="connsiteY10" fmla="*/ 0 h 29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290922">
                  <a:moveTo>
                    <a:pt x="159038" y="0"/>
                  </a:moveTo>
                  <a:lnTo>
                    <a:pt x="14458" y="0"/>
                  </a:lnTo>
                  <a:cubicBezTo>
                    <a:pt x="6460" y="0"/>
                    <a:pt x="0" y="5613"/>
                    <a:pt x="0" y="12784"/>
                  </a:cubicBezTo>
                  <a:lnTo>
                    <a:pt x="0" y="290922"/>
                  </a:lnTo>
                  <a:lnTo>
                    <a:pt x="28916" y="290922"/>
                  </a:lnTo>
                  <a:lnTo>
                    <a:pt x="28916" y="25257"/>
                  </a:lnTo>
                  <a:lnTo>
                    <a:pt x="144580" y="25257"/>
                  </a:lnTo>
                  <a:lnTo>
                    <a:pt x="144580" y="290922"/>
                  </a:lnTo>
                  <a:lnTo>
                    <a:pt x="173496" y="290922"/>
                  </a:lnTo>
                  <a:lnTo>
                    <a:pt x="173496" y="12784"/>
                  </a:lnTo>
                  <a:cubicBezTo>
                    <a:pt x="173496" y="5924"/>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2" name="Freeform 29">
              <a:extLst>
                <a:ext uri="{FF2B5EF4-FFF2-40B4-BE49-F238E27FC236}">
                  <a16:creationId xmlns:a16="http://schemas.microsoft.com/office/drawing/2014/main" id="{B1CDAC6C-68A4-0965-AE51-6B2876168479}"/>
                </a:ext>
              </a:extLst>
            </p:cNvPr>
            <p:cNvSpPr/>
            <p:nvPr/>
          </p:nvSpPr>
          <p:spPr>
            <a:xfrm>
              <a:off x="9578909" y="1202019"/>
              <a:ext cx="173495" cy="449323"/>
            </a:xfrm>
            <a:custGeom>
              <a:avLst/>
              <a:gdLst>
                <a:gd name="connsiteX0" fmla="*/ 159038 w 173495"/>
                <a:gd name="connsiteY0" fmla="*/ 0 h 449323"/>
                <a:gd name="connsiteX1" fmla="*/ 14458 w 173495"/>
                <a:gd name="connsiteY1" fmla="*/ 0 h 449323"/>
                <a:gd name="connsiteX2" fmla="*/ 0 w 173495"/>
                <a:gd name="connsiteY2" fmla="*/ 13720 h 449323"/>
                <a:gd name="connsiteX3" fmla="*/ 0 w 173495"/>
                <a:gd name="connsiteY3" fmla="*/ 449324 h 449323"/>
                <a:gd name="connsiteX4" fmla="*/ 28916 w 173495"/>
                <a:gd name="connsiteY4" fmla="*/ 449324 h 449323"/>
                <a:gd name="connsiteX5" fmla="*/ 28916 w 173495"/>
                <a:gd name="connsiteY5" fmla="*/ 27128 h 449323"/>
                <a:gd name="connsiteX6" fmla="*/ 144580 w 173495"/>
                <a:gd name="connsiteY6" fmla="*/ 27128 h 449323"/>
                <a:gd name="connsiteX7" fmla="*/ 144580 w 173495"/>
                <a:gd name="connsiteY7" fmla="*/ 449324 h 449323"/>
                <a:gd name="connsiteX8" fmla="*/ 173495 w 173495"/>
                <a:gd name="connsiteY8" fmla="*/ 449324 h 449323"/>
                <a:gd name="connsiteX9" fmla="*/ 173495 w 173495"/>
                <a:gd name="connsiteY9" fmla="*/ 13720 h 449323"/>
                <a:gd name="connsiteX10" fmla="*/ 159038 w 173495"/>
                <a:gd name="connsiteY10" fmla="*/ 0 h 44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449323">
                  <a:moveTo>
                    <a:pt x="159038" y="0"/>
                  </a:moveTo>
                  <a:lnTo>
                    <a:pt x="14458" y="0"/>
                  </a:lnTo>
                  <a:cubicBezTo>
                    <a:pt x="6460" y="0"/>
                    <a:pt x="0" y="6236"/>
                    <a:pt x="0" y="13720"/>
                  </a:cubicBezTo>
                  <a:lnTo>
                    <a:pt x="0" y="449324"/>
                  </a:lnTo>
                  <a:lnTo>
                    <a:pt x="28916" y="449324"/>
                  </a:lnTo>
                  <a:lnTo>
                    <a:pt x="28916" y="27128"/>
                  </a:lnTo>
                  <a:lnTo>
                    <a:pt x="144580" y="27128"/>
                  </a:lnTo>
                  <a:lnTo>
                    <a:pt x="144580" y="449324"/>
                  </a:lnTo>
                  <a:lnTo>
                    <a:pt x="173495" y="449324"/>
                  </a:lnTo>
                  <a:lnTo>
                    <a:pt x="173495" y="13720"/>
                  </a:lnTo>
                  <a:cubicBezTo>
                    <a:pt x="173495" y="6236"/>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4" name="Freeform 30">
              <a:extLst>
                <a:ext uri="{FF2B5EF4-FFF2-40B4-BE49-F238E27FC236}">
                  <a16:creationId xmlns:a16="http://schemas.microsoft.com/office/drawing/2014/main" id="{D9AD4184-7C0B-35BA-43D6-C37FE465F62A}"/>
                </a:ext>
              </a:extLst>
            </p:cNvPr>
            <p:cNvSpPr/>
            <p:nvPr/>
          </p:nvSpPr>
          <p:spPr>
            <a:xfrm>
              <a:off x="9776399" y="1123130"/>
              <a:ext cx="173495" cy="528212"/>
            </a:xfrm>
            <a:custGeom>
              <a:avLst/>
              <a:gdLst>
                <a:gd name="connsiteX0" fmla="*/ 159038 w 173495"/>
                <a:gd name="connsiteY0" fmla="*/ 0 h 528212"/>
                <a:gd name="connsiteX1" fmla="*/ 14458 w 173495"/>
                <a:gd name="connsiteY1" fmla="*/ 0 h 528212"/>
                <a:gd name="connsiteX2" fmla="*/ 0 w 173495"/>
                <a:gd name="connsiteY2" fmla="*/ 15902 h 528212"/>
                <a:gd name="connsiteX3" fmla="*/ 0 w 173495"/>
                <a:gd name="connsiteY3" fmla="*/ 528212 h 528212"/>
                <a:gd name="connsiteX4" fmla="*/ 28916 w 173495"/>
                <a:gd name="connsiteY4" fmla="*/ 528212 h 528212"/>
                <a:gd name="connsiteX5" fmla="*/ 28916 w 173495"/>
                <a:gd name="connsiteY5" fmla="*/ 32117 h 528212"/>
                <a:gd name="connsiteX6" fmla="*/ 144580 w 173495"/>
                <a:gd name="connsiteY6" fmla="*/ 32117 h 528212"/>
                <a:gd name="connsiteX7" fmla="*/ 144580 w 173495"/>
                <a:gd name="connsiteY7" fmla="*/ 528212 h 528212"/>
                <a:gd name="connsiteX8" fmla="*/ 173495 w 173495"/>
                <a:gd name="connsiteY8" fmla="*/ 528212 h 528212"/>
                <a:gd name="connsiteX9" fmla="*/ 173495 w 173495"/>
                <a:gd name="connsiteY9" fmla="*/ 15902 h 528212"/>
                <a:gd name="connsiteX10" fmla="*/ 159038 w 173495"/>
                <a:gd name="connsiteY10" fmla="*/ 0 h 52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95" h="528212">
                  <a:moveTo>
                    <a:pt x="159038" y="0"/>
                  </a:moveTo>
                  <a:lnTo>
                    <a:pt x="14458" y="0"/>
                  </a:lnTo>
                  <a:cubicBezTo>
                    <a:pt x="6460" y="0"/>
                    <a:pt x="0" y="7172"/>
                    <a:pt x="0" y="15902"/>
                  </a:cubicBezTo>
                  <a:lnTo>
                    <a:pt x="0" y="528212"/>
                  </a:lnTo>
                  <a:lnTo>
                    <a:pt x="28916" y="528212"/>
                  </a:lnTo>
                  <a:lnTo>
                    <a:pt x="28916" y="32117"/>
                  </a:lnTo>
                  <a:lnTo>
                    <a:pt x="144580" y="32117"/>
                  </a:lnTo>
                  <a:lnTo>
                    <a:pt x="144580" y="528212"/>
                  </a:lnTo>
                  <a:lnTo>
                    <a:pt x="173495" y="528212"/>
                  </a:lnTo>
                  <a:lnTo>
                    <a:pt x="173495" y="15902"/>
                  </a:lnTo>
                  <a:cubicBezTo>
                    <a:pt x="173495" y="7172"/>
                    <a:pt x="167036" y="0"/>
                    <a:pt x="159038" y="0"/>
                  </a:cubicBezTo>
                  <a:close/>
                </a:path>
              </a:pathLst>
            </a:custGeom>
            <a:solidFill>
              <a:srgbClr val="3C9C46"/>
            </a:solidFill>
            <a:ln w="30407" cap="flat">
              <a:noFill/>
              <a:prstDash val="solid"/>
              <a:miter/>
            </a:ln>
          </p:spPr>
          <p:txBody>
            <a:bodyPr rtlCol="0" anchor="ctr"/>
            <a:lstStyle/>
            <a:p>
              <a:endParaRPr lang="en-US" dirty="0"/>
            </a:p>
          </p:txBody>
        </p:sp>
        <p:sp>
          <p:nvSpPr>
            <p:cNvPr id="16" name="Freeform 31">
              <a:extLst>
                <a:ext uri="{FF2B5EF4-FFF2-40B4-BE49-F238E27FC236}">
                  <a16:creationId xmlns:a16="http://schemas.microsoft.com/office/drawing/2014/main" id="{18E23550-5830-848A-45D0-2D9CFB75FF9B}"/>
                </a:ext>
              </a:extLst>
            </p:cNvPr>
            <p:cNvSpPr/>
            <p:nvPr/>
          </p:nvSpPr>
          <p:spPr>
            <a:xfrm>
              <a:off x="9160552" y="1651343"/>
              <a:ext cx="806877" cy="31804"/>
            </a:xfrm>
            <a:custGeom>
              <a:avLst/>
              <a:gdLst>
                <a:gd name="connsiteX0" fmla="*/ 792112 w 806877"/>
                <a:gd name="connsiteY0" fmla="*/ 0 h 31804"/>
                <a:gd name="connsiteX1" fmla="*/ 14766 w 806877"/>
                <a:gd name="connsiteY1" fmla="*/ 0 h 31804"/>
                <a:gd name="connsiteX2" fmla="*/ 0 w 806877"/>
                <a:gd name="connsiteY2" fmla="*/ 15902 h 31804"/>
                <a:gd name="connsiteX3" fmla="*/ 14766 w 806877"/>
                <a:gd name="connsiteY3" fmla="*/ 31805 h 31804"/>
                <a:gd name="connsiteX4" fmla="*/ 792112 w 806877"/>
                <a:gd name="connsiteY4" fmla="*/ 31805 h 31804"/>
                <a:gd name="connsiteX5" fmla="*/ 806877 w 806877"/>
                <a:gd name="connsiteY5" fmla="*/ 15902 h 31804"/>
                <a:gd name="connsiteX6" fmla="*/ 792112 w 806877"/>
                <a:gd name="connsiteY6" fmla="*/ 0 h 3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6877" h="31804">
                  <a:moveTo>
                    <a:pt x="792112" y="0"/>
                  </a:moveTo>
                  <a:lnTo>
                    <a:pt x="14766" y="0"/>
                  </a:lnTo>
                  <a:cubicBezTo>
                    <a:pt x="6768" y="0"/>
                    <a:pt x="0" y="7172"/>
                    <a:pt x="0" y="15902"/>
                  </a:cubicBezTo>
                  <a:cubicBezTo>
                    <a:pt x="0" y="24633"/>
                    <a:pt x="6460" y="31805"/>
                    <a:pt x="14766" y="31805"/>
                  </a:cubicBezTo>
                  <a:lnTo>
                    <a:pt x="792112" y="31805"/>
                  </a:lnTo>
                  <a:cubicBezTo>
                    <a:pt x="800110" y="31805"/>
                    <a:pt x="806877" y="24633"/>
                    <a:pt x="806877" y="15902"/>
                  </a:cubicBezTo>
                  <a:cubicBezTo>
                    <a:pt x="806877" y="7172"/>
                    <a:pt x="800417" y="0"/>
                    <a:pt x="792112" y="0"/>
                  </a:cubicBezTo>
                  <a:close/>
                </a:path>
              </a:pathLst>
            </a:custGeom>
            <a:solidFill>
              <a:srgbClr val="3C9C46"/>
            </a:solidFill>
            <a:ln w="30407" cap="flat">
              <a:noFill/>
              <a:prstDash val="solid"/>
              <a:miter/>
            </a:ln>
          </p:spPr>
          <p:txBody>
            <a:bodyPr rtlCol="0" anchor="ctr"/>
            <a:lstStyle/>
            <a:p>
              <a:endParaRPr lang="en-US" dirty="0"/>
            </a:p>
          </p:txBody>
        </p:sp>
        <p:sp>
          <p:nvSpPr>
            <p:cNvPr id="17" name="Freeform 32">
              <a:extLst>
                <a:ext uri="{FF2B5EF4-FFF2-40B4-BE49-F238E27FC236}">
                  <a16:creationId xmlns:a16="http://schemas.microsoft.com/office/drawing/2014/main" id="{B6ABC5BE-70DB-956B-E4FF-A9A56F1D93B1}"/>
                </a:ext>
              </a:extLst>
            </p:cNvPr>
            <p:cNvSpPr/>
            <p:nvPr/>
          </p:nvSpPr>
          <p:spPr>
            <a:xfrm>
              <a:off x="9472783" y="836655"/>
              <a:ext cx="455578" cy="348214"/>
            </a:xfrm>
            <a:custGeom>
              <a:avLst/>
              <a:gdLst>
                <a:gd name="connsiteX0" fmla="*/ 17226 w 455578"/>
                <a:gd name="connsiteY0" fmla="*/ 348215 h 348214"/>
                <a:gd name="connsiteX1" fmla="*/ 27070 w 455578"/>
                <a:gd name="connsiteY1" fmla="*/ 344785 h 348214"/>
                <a:gd name="connsiteX2" fmla="*/ 415589 w 455578"/>
                <a:gd name="connsiteY2" fmla="*/ 69142 h 348214"/>
                <a:gd name="connsiteX3" fmla="*/ 405745 w 455578"/>
                <a:gd name="connsiteY3" fmla="*/ 125892 h 348214"/>
                <a:gd name="connsiteX4" fmla="*/ 418973 w 455578"/>
                <a:gd name="connsiteY4" fmla="*/ 145848 h 348214"/>
                <a:gd name="connsiteX5" fmla="*/ 422356 w 455578"/>
                <a:gd name="connsiteY5" fmla="*/ 145848 h 348214"/>
                <a:gd name="connsiteX6" fmla="*/ 438968 w 455578"/>
                <a:gd name="connsiteY6" fmla="*/ 132440 h 348214"/>
                <a:gd name="connsiteX7" fmla="*/ 455579 w 455578"/>
                <a:gd name="connsiteY7" fmla="*/ 37025 h 348214"/>
                <a:gd name="connsiteX8" fmla="*/ 455579 w 455578"/>
                <a:gd name="connsiteY8" fmla="*/ 30477 h 348214"/>
                <a:gd name="connsiteX9" fmla="*/ 452195 w 455578"/>
                <a:gd name="connsiteY9" fmla="*/ 23929 h 348214"/>
                <a:gd name="connsiteX10" fmla="*/ 447273 w 455578"/>
                <a:gd name="connsiteY10" fmla="*/ 18940 h 348214"/>
                <a:gd name="connsiteX11" fmla="*/ 442351 w 455578"/>
                <a:gd name="connsiteY11" fmla="*/ 17380 h 348214"/>
                <a:gd name="connsiteX12" fmla="*/ 442351 w 455578"/>
                <a:gd name="connsiteY12" fmla="*/ 17380 h 348214"/>
                <a:gd name="connsiteX13" fmla="*/ 347913 w 455578"/>
                <a:gd name="connsiteY13" fmla="*/ 231 h 348214"/>
                <a:gd name="connsiteX14" fmla="*/ 328226 w 455578"/>
                <a:gd name="connsiteY14" fmla="*/ 13639 h 348214"/>
                <a:gd name="connsiteX15" fmla="*/ 341453 w 455578"/>
                <a:gd name="connsiteY15" fmla="*/ 33595 h 348214"/>
                <a:gd name="connsiteX16" fmla="*/ 341453 w 455578"/>
                <a:gd name="connsiteY16" fmla="*/ 33595 h 348214"/>
                <a:gd name="connsiteX17" fmla="*/ 397439 w 455578"/>
                <a:gd name="connsiteY17" fmla="*/ 43573 h 348214"/>
                <a:gd name="connsiteX18" fmla="*/ 7382 w 455578"/>
                <a:gd name="connsiteY18" fmla="*/ 317657 h 348214"/>
                <a:gd name="connsiteX19" fmla="*/ 3998 w 455578"/>
                <a:gd name="connsiteY19" fmla="*/ 341043 h 348214"/>
                <a:gd name="connsiteX20" fmla="*/ 17226 w 455578"/>
                <a:gd name="connsiteY20" fmla="*/ 347591 h 34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5578" h="348214">
                  <a:moveTo>
                    <a:pt x="17226" y="348215"/>
                  </a:moveTo>
                  <a:cubicBezTo>
                    <a:pt x="20610" y="348215"/>
                    <a:pt x="23686" y="346656"/>
                    <a:pt x="27070" y="344785"/>
                  </a:cubicBezTo>
                  <a:lnTo>
                    <a:pt x="415589" y="69142"/>
                  </a:lnTo>
                  <a:lnTo>
                    <a:pt x="405745" y="125892"/>
                  </a:lnTo>
                  <a:cubicBezTo>
                    <a:pt x="404207" y="134311"/>
                    <a:pt x="410667" y="144289"/>
                    <a:pt x="418973" y="145848"/>
                  </a:cubicBezTo>
                  <a:lnTo>
                    <a:pt x="422356" y="145848"/>
                  </a:lnTo>
                  <a:cubicBezTo>
                    <a:pt x="430662" y="145848"/>
                    <a:pt x="437122" y="140859"/>
                    <a:pt x="438968" y="132440"/>
                  </a:cubicBezTo>
                  <a:lnTo>
                    <a:pt x="455579" y="37025"/>
                  </a:lnTo>
                  <a:lnTo>
                    <a:pt x="455579" y="30477"/>
                  </a:lnTo>
                  <a:cubicBezTo>
                    <a:pt x="455579" y="28918"/>
                    <a:pt x="454041" y="25488"/>
                    <a:pt x="452195" y="23929"/>
                  </a:cubicBezTo>
                  <a:cubicBezTo>
                    <a:pt x="450657" y="22370"/>
                    <a:pt x="448811" y="20499"/>
                    <a:pt x="447273" y="18940"/>
                  </a:cubicBezTo>
                  <a:cubicBezTo>
                    <a:pt x="445735" y="17380"/>
                    <a:pt x="443889" y="17380"/>
                    <a:pt x="442351" y="17380"/>
                  </a:cubicBezTo>
                  <a:lnTo>
                    <a:pt x="442351" y="17380"/>
                  </a:lnTo>
                  <a:lnTo>
                    <a:pt x="347913" y="231"/>
                  </a:lnTo>
                  <a:cubicBezTo>
                    <a:pt x="339608" y="-1328"/>
                    <a:pt x="329764" y="5220"/>
                    <a:pt x="328226" y="13639"/>
                  </a:cubicBezTo>
                  <a:cubicBezTo>
                    <a:pt x="326688" y="22058"/>
                    <a:pt x="333148" y="32036"/>
                    <a:pt x="341453" y="33595"/>
                  </a:cubicBezTo>
                  <a:lnTo>
                    <a:pt x="341453" y="33595"/>
                  </a:lnTo>
                  <a:lnTo>
                    <a:pt x="397439" y="43573"/>
                  </a:lnTo>
                  <a:lnTo>
                    <a:pt x="7382" y="317657"/>
                  </a:lnTo>
                  <a:cubicBezTo>
                    <a:pt x="-924" y="322646"/>
                    <a:pt x="-2462" y="332624"/>
                    <a:pt x="3998" y="341043"/>
                  </a:cubicBezTo>
                  <a:cubicBezTo>
                    <a:pt x="7382" y="344473"/>
                    <a:pt x="12304" y="347591"/>
                    <a:pt x="17226" y="347591"/>
                  </a:cubicBezTo>
                  <a:close/>
                </a:path>
              </a:pathLst>
            </a:custGeom>
            <a:solidFill>
              <a:srgbClr val="3C9C46"/>
            </a:solidFill>
            <a:ln w="30407" cap="flat">
              <a:noFill/>
              <a:prstDash val="solid"/>
              <a:miter/>
            </a:ln>
          </p:spPr>
          <p:txBody>
            <a:bodyPr rtlCol="0" anchor="ctr"/>
            <a:lstStyle/>
            <a:p>
              <a:endParaRPr lang="en-US" dirty="0"/>
            </a:p>
          </p:txBody>
        </p:sp>
        <p:sp>
          <p:nvSpPr>
            <p:cNvPr id="18" name="Freeform 33">
              <a:extLst>
                <a:ext uri="{FF2B5EF4-FFF2-40B4-BE49-F238E27FC236}">
                  <a16:creationId xmlns:a16="http://schemas.microsoft.com/office/drawing/2014/main" id="{F8099EAE-3D38-3B47-D636-26CB9D165137}"/>
                </a:ext>
              </a:extLst>
            </p:cNvPr>
            <p:cNvSpPr/>
            <p:nvPr/>
          </p:nvSpPr>
          <p:spPr>
            <a:xfrm>
              <a:off x="9172549" y="1152753"/>
              <a:ext cx="330379" cy="33675"/>
            </a:xfrm>
            <a:custGeom>
              <a:avLst/>
              <a:gdLst>
                <a:gd name="connsiteX0" fmla="*/ 313768 w 330379"/>
                <a:gd name="connsiteY0" fmla="*/ 33676 h 33675"/>
                <a:gd name="connsiteX1" fmla="*/ 16611 w 330379"/>
                <a:gd name="connsiteY1" fmla="*/ 33676 h 33675"/>
                <a:gd name="connsiteX2" fmla="*/ 0 w 330379"/>
                <a:gd name="connsiteY2" fmla="*/ 16838 h 33675"/>
                <a:gd name="connsiteX3" fmla="*/ 16611 w 330379"/>
                <a:gd name="connsiteY3" fmla="*/ 0 h 33675"/>
                <a:gd name="connsiteX4" fmla="*/ 313768 w 330379"/>
                <a:gd name="connsiteY4" fmla="*/ 0 h 33675"/>
                <a:gd name="connsiteX5" fmla="*/ 330380 w 330379"/>
                <a:gd name="connsiteY5" fmla="*/ 16838 h 33675"/>
                <a:gd name="connsiteX6" fmla="*/ 313768 w 330379"/>
                <a:gd name="connsiteY6" fmla="*/ 33676 h 3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379" h="33675">
                  <a:moveTo>
                    <a:pt x="313768" y="33676"/>
                  </a:moveTo>
                  <a:lnTo>
                    <a:pt x="16611" y="33676"/>
                  </a:lnTo>
                  <a:cubicBezTo>
                    <a:pt x="7383" y="33676"/>
                    <a:pt x="0" y="26192"/>
                    <a:pt x="0" y="16838"/>
                  </a:cubicBezTo>
                  <a:cubicBezTo>
                    <a:pt x="0" y="7484"/>
                    <a:pt x="7383" y="0"/>
                    <a:pt x="16611" y="0"/>
                  </a:cubicBezTo>
                  <a:lnTo>
                    <a:pt x="313768" y="0"/>
                  </a:lnTo>
                  <a:cubicBezTo>
                    <a:pt x="322997" y="0"/>
                    <a:pt x="330380" y="7484"/>
                    <a:pt x="330380" y="16838"/>
                  </a:cubicBezTo>
                  <a:cubicBezTo>
                    <a:pt x="330380" y="26192"/>
                    <a:pt x="322997" y="33676"/>
                    <a:pt x="313768" y="33676"/>
                  </a:cubicBezTo>
                  <a:close/>
                </a:path>
              </a:pathLst>
            </a:custGeom>
            <a:solidFill>
              <a:srgbClr val="3C9C46"/>
            </a:solidFill>
            <a:ln w="30407"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599116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09B45-60C7-E0F0-6C88-A0AECE78C4E9}"/>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8B7F5356-9432-E788-86B7-ADA2258B0AC2}"/>
              </a:ext>
            </a:extLst>
          </p:cNvPr>
          <p:cNvSpPr>
            <a:spLocks noGrp="1"/>
          </p:cNvSpPr>
          <p:nvPr>
            <p:ph type="title"/>
          </p:nvPr>
        </p:nvSpPr>
        <p:spPr>
          <a:xfrm>
            <a:off x="457200" y="363898"/>
            <a:ext cx="4581726" cy="871136"/>
          </a:xfrm>
        </p:spPr>
        <p:txBody>
          <a:bodyPr anchor="ctr">
            <a:normAutofit/>
          </a:bodyPr>
          <a:lstStyle/>
          <a:p>
            <a:r>
              <a:rPr lang="en-US" dirty="0"/>
              <a:t>Resource for </a:t>
            </a:r>
            <a:r>
              <a:rPr lang="en-US" b="1" dirty="0"/>
              <a:t>You</a:t>
            </a:r>
          </a:p>
        </p:txBody>
      </p:sp>
      <p:pic>
        <p:nvPicPr>
          <p:cNvPr id="3" name="Picture 2">
            <a:extLst>
              <a:ext uri="{FF2B5EF4-FFF2-40B4-BE49-F238E27FC236}">
                <a16:creationId xmlns:a16="http://schemas.microsoft.com/office/drawing/2014/main" id="{9D173727-9523-004F-612F-03A99C3086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3073" y="3693833"/>
            <a:ext cx="2743200" cy="2743200"/>
          </a:xfrm>
          <a:prstGeom prst="rect">
            <a:avLst/>
          </a:prstGeom>
        </p:spPr>
      </p:pic>
      <p:sp>
        <p:nvSpPr>
          <p:cNvPr id="4" name="TextBox 3">
            <a:extLst>
              <a:ext uri="{FF2B5EF4-FFF2-40B4-BE49-F238E27FC236}">
                <a16:creationId xmlns:a16="http://schemas.microsoft.com/office/drawing/2014/main" id="{F4BDED84-5781-C6FE-CCE8-DE62AB610A6C}"/>
              </a:ext>
            </a:extLst>
          </p:cNvPr>
          <p:cNvSpPr txBox="1"/>
          <p:nvPr/>
        </p:nvSpPr>
        <p:spPr>
          <a:xfrm>
            <a:off x="7153073" y="2353957"/>
            <a:ext cx="4466271"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D9B35"/>
                </a:solidFill>
                <a:effectLst/>
                <a:uLnTx/>
                <a:uFillTx/>
                <a:latin typeface="Aptos" panose="02110004020202020204"/>
                <a:ea typeface="+mn-ea"/>
                <a:cs typeface="+mn-cs"/>
              </a:rPr>
              <a:t>Retirement Risk Zone </a:t>
            </a:r>
            <a:r>
              <a:rPr kumimoji="0" lang="en-US" sz="3200" b="0" i="0" u="none" strike="noStrike" kern="1200" cap="none" spc="0" normalizeH="0" baseline="0" noProof="0" dirty="0">
                <a:ln>
                  <a:noFill/>
                </a:ln>
                <a:solidFill>
                  <a:srgbClr val="3D9B35"/>
                </a:solidFill>
                <a:effectLst/>
                <a:uLnTx/>
                <a:uFillTx/>
                <a:latin typeface="Aptos" panose="02110004020202020204"/>
                <a:ea typeface="+mn-ea"/>
                <a:cs typeface="+mn-cs"/>
              </a:rPr>
              <a:t>– Sequence of Returns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TIMING MATTERS</a:t>
            </a:r>
          </a:p>
        </p:txBody>
      </p:sp>
      <p:pic>
        <p:nvPicPr>
          <p:cNvPr id="6" name="Picture 5">
            <a:hlinkClick r:id="rId4"/>
            <a:extLst>
              <a:ext uri="{FF2B5EF4-FFF2-40B4-BE49-F238E27FC236}">
                <a16:creationId xmlns:a16="http://schemas.microsoft.com/office/drawing/2014/main" id="{5B4D90A3-933F-12B7-2289-4E45B36618C2}"/>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490811" y="1235034"/>
            <a:ext cx="3888346" cy="5029200"/>
          </a:xfrm>
          <a:prstGeom prst="rect">
            <a:avLst/>
          </a:prstGeom>
          <a:ln>
            <a:noFill/>
          </a:ln>
          <a:effectLst>
            <a:outerShdw blurRad="190500" algn="tl" rotWithShape="0">
              <a:srgbClr val="000000">
                <a:alpha val="70000"/>
              </a:srgbClr>
            </a:outerShdw>
          </a:effectLst>
        </p:spPr>
      </p:pic>
      <p:sp>
        <p:nvSpPr>
          <p:cNvPr id="2" name="Slide Number Placeholder 7">
            <a:extLst>
              <a:ext uri="{FF2B5EF4-FFF2-40B4-BE49-F238E27FC236}">
                <a16:creationId xmlns:a16="http://schemas.microsoft.com/office/drawing/2014/main" id="{CC389E63-7379-F80B-D250-7D1B601AD41E}"/>
              </a:ext>
            </a:extLst>
          </p:cNvPr>
          <p:cNvSpPr>
            <a:spLocks noGrp="1"/>
          </p:cNvSpPr>
          <p:nvPr>
            <p:ph type="sldNum" sz="quarter" idx="4"/>
          </p:nvPr>
        </p:nvSpPr>
        <p:spPr>
          <a:xfrm>
            <a:off x="9780104" y="6477354"/>
            <a:ext cx="2024190" cy="177887"/>
          </a:xfrm>
        </p:spPr>
        <p:txBody>
          <a:bodyPr wrap="square"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40</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spTree>
    <p:extLst>
      <p:ext uri="{BB962C8B-B14F-4D97-AF65-F5344CB8AC3E}">
        <p14:creationId xmlns:p14="http://schemas.microsoft.com/office/powerpoint/2010/main" val="2297882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B3929-C7F6-AD30-FF5A-DD5D5F3EB17B}"/>
            </a:ext>
          </a:extLst>
        </p:cNvPr>
        <p:cNvGrpSpPr/>
        <p:nvPr/>
      </p:nvGrpSpPr>
      <p:grpSpPr>
        <a:xfrm>
          <a:off x="0" y="0"/>
          <a:ext cx="0" cy="0"/>
          <a:chOff x="0" y="0"/>
          <a:chExt cx="0" cy="0"/>
        </a:xfrm>
      </p:grpSpPr>
      <p:pic>
        <p:nvPicPr>
          <p:cNvPr id="6" name="Picture 5">
            <a:hlinkClick r:id="rId3"/>
            <a:extLst>
              <a:ext uri="{FF2B5EF4-FFF2-40B4-BE49-F238E27FC236}">
                <a16:creationId xmlns:a16="http://schemas.microsoft.com/office/drawing/2014/main" id="{0718058E-3AA9-13ED-6EDD-D3B152CE5F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488273" y="1224352"/>
            <a:ext cx="3893423" cy="5029200"/>
          </a:xfrm>
          <a:prstGeom prst="rect">
            <a:avLst/>
          </a:prstGeom>
          <a:ln>
            <a:noFill/>
          </a:ln>
          <a:effectLst>
            <a:outerShdw blurRad="190500" algn="tl" rotWithShape="0">
              <a:srgbClr val="000000">
                <a:alpha val="70000"/>
              </a:srgbClr>
            </a:outerShdw>
          </a:effectLst>
        </p:spPr>
      </p:pic>
      <p:sp>
        <p:nvSpPr>
          <p:cNvPr id="9" name="Title 8">
            <a:extLst>
              <a:ext uri="{FF2B5EF4-FFF2-40B4-BE49-F238E27FC236}">
                <a16:creationId xmlns:a16="http://schemas.microsoft.com/office/drawing/2014/main" id="{696E226D-4F20-0B06-429E-C2F545FBA60D}"/>
              </a:ext>
            </a:extLst>
          </p:cNvPr>
          <p:cNvSpPr>
            <a:spLocks noGrp="1"/>
          </p:cNvSpPr>
          <p:nvPr>
            <p:ph type="title"/>
          </p:nvPr>
        </p:nvSpPr>
        <p:spPr>
          <a:xfrm>
            <a:off x="457200" y="363898"/>
            <a:ext cx="4581726" cy="871136"/>
          </a:xfrm>
        </p:spPr>
        <p:txBody>
          <a:bodyPr anchor="ctr">
            <a:normAutofit/>
          </a:bodyPr>
          <a:lstStyle/>
          <a:p>
            <a:r>
              <a:rPr lang="en-US" dirty="0"/>
              <a:t>Resource for </a:t>
            </a:r>
            <a:r>
              <a:rPr lang="en-US" b="1" dirty="0"/>
              <a:t>You</a:t>
            </a:r>
          </a:p>
        </p:txBody>
      </p:sp>
      <p:sp>
        <p:nvSpPr>
          <p:cNvPr id="8" name="Slide Number Placeholder 7">
            <a:extLst>
              <a:ext uri="{FF2B5EF4-FFF2-40B4-BE49-F238E27FC236}">
                <a16:creationId xmlns:a16="http://schemas.microsoft.com/office/drawing/2014/main" id="{5812C271-B7CD-DB95-12CC-000872A1D886}"/>
              </a:ext>
            </a:extLst>
          </p:cNvPr>
          <p:cNvSpPr>
            <a:spLocks noGrp="1"/>
          </p:cNvSpPr>
          <p:nvPr>
            <p:ph type="sldNum" sz="quarter" idx="4"/>
          </p:nvPr>
        </p:nvSpPr>
        <p:spPr>
          <a:xfrm>
            <a:off x="9780104" y="6477354"/>
            <a:ext cx="2024190" cy="177887"/>
          </a:xfrm>
        </p:spPr>
        <p:txBody>
          <a:bodyPr wrap="square"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600"/>
                </a:spcAft>
                <a:buClrTx/>
                <a:buSzTx/>
                <a:buFontTx/>
                <a:buNone/>
                <a:tabLst/>
                <a:defRPr/>
              </a:pPr>
              <a:t>41</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sp>
        <p:nvSpPr>
          <p:cNvPr id="4" name="TextBox 3">
            <a:extLst>
              <a:ext uri="{FF2B5EF4-FFF2-40B4-BE49-F238E27FC236}">
                <a16:creationId xmlns:a16="http://schemas.microsoft.com/office/drawing/2014/main" id="{7BEA6A47-4B37-07BD-2355-2A260345ED4D}"/>
              </a:ext>
            </a:extLst>
          </p:cNvPr>
          <p:cNvSpPr txBox="1"/>
          <p:nvPr/>
        </p:nvSpPr>
        <p:spPr>
          <a:xfrm>
            <a:off x="7153073" y="2268946"/>
            <a:ext cx="479813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D9B35"/>
                </a:solidFill>
                <a:effectLst/>
                <a:uLnTx/>
                <a:uFillTx/>
                <a:latin typeface="Aptos" panose="02110004020202020204"/>
                <a:ea typeface="+mn-ea"/>
                <a:cs typeface="+mn-cs"/>
              </a:rPr>
              <a:t>A New Perspective 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D9B35"/>
                </a:solidFill>
                <a:effectLst/>
                <a:uLnTx/>
                <a:uFillTx/>
                <a:latin typeface="Aptos" panose="02110004020202020204"/>
                <a:ea typeface="+mn-ea"/>
                <a:cs typeface="+mn-cs"/>
              </a:rPr>
              <a:t>Fixed Income Annuities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3D9B35"/>
                </a:solidFill>
                <a:effectLst/>
                <a:uLnTx/>
                <a:uFillTx/>
                <a:latin typeface="Aptos" panose="02110004020202020204"/>
                <a:ea typeface="+mn-ea"/>
                <a:cs typeface="+mn-cs"/>
              </a:rPr>
              <a:t>and Lifetime Income</a:t>
            </a:r>
            <a:endParaRPr kumimoji="0" lang="en-US" sz="3200" b="0" i="0" u="none" strike="noStrike" kern="1200" cap="none" spc="0" normalizeH="0" baseline="0" noProof="0" dirty="0">
              <a:ln>
                <a:noFill/>
              </a:ln>
              <a:solidFill>
                <a:srgbClr val="3D9B35"/>
              </a:solidFill>
              <a:effectLst/>
              <a:uLnTx/>
              <a:uFillTx/>
              <a:latin typeface="Aptos" panose="02110004020202020204"/>
              <a:ea typeface="+mn-ea"/>
              <a:cs typeface="+mn-cs"/>
            </a:endParaRPr>
          </a:p>
        </p:txBody>
      </p:sp>
      <p:pic>
        <p:nvPicPr>
          <p:cNvPr id="14" name="Picture 13">
            <a:extLst>
              <a:ext uri="{FF2B5EF4-FFF2-40B4-BE49-F238E27FC236}">
                <a16:creationId xmlns:a16="http://schemas.microsoft.com/office/drawing/2014/main" id="{7AA01F04-C4FC-E7B3-370B-35CAF612E72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53073" y="3738952"/>
            <a:ext cx="2743200" cy="2743200"/>
          </a:xfrm>
          <a:prstGeom prst="rect">
            <a:avLst/>
          </a:prstGeom>
        </p:spPr>
      </p:pic>
    </p:spTree>
    <p:extLst>
      <p:ext uri="{BB962C8B-B14F-4D97-AF65-F5344CB8AC3E}">
        <p14:creationId xmlns:p14="http://schemas.microsoft.com/office/powerpoint/2010/main" val="135616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b="1"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3311612"/>
          </a:xfrm>
        </p:spPr>
        <p:txBody>
          <a:bodyPr/>
          <a:lstStyle/>
          <a:p>
            <a:r>
              <a:rPr lang="en-US" sz="2200" dirty="0"/>
              <a:t>Meet with your financial professional to discuss </a:t>
            </a:r>
            <a:r>
              <a:rPr lang="en-US" sz="2200" b="1" dirty="0"/>
              <a:t>your retirement income needs</a:t>
            </a:r>
          </a:p>
          <a:p>
            <a:r>
              <a:rPr lang="en-US" sz="2200" dirty="0"/>
              <a:t>Evaluate your current assets and your retirement expenses and </a:t>
            </a:r>
            <a:r>
              <a:rPr lang="en-US" sz="2200" b="1" dirty="0"/>
              <a:t>identify any gaps</a:t>
            </a:r>
          </a:p>
          <a:p>
            <a:r>
              <a:rPr lang="en-US" sz="2200" b="1" dirty="0"/>
              <a:t>Start working </a:t>
            </a:r>
            <a:r>
              <a:rPr lang="en-US" sz="2200" dirty="0"/>
              <a:t>toward your guaranteed lifetime income goals</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a:xfrm>
            <a:off x="9931179" y="6432216"/>
            <a:ext cx="1873115" cy="26278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panose="020B0004020202020204" pitchFamily="34" charset="0"/>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panose="020B00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000" b="0" i="0" u="none" strike="noStrike" kern="1200" cap="none" spc="0" normalizeH="0" baseline="0" noProof="0" dirty="0">
              <a:ln>
                <a:noFill/>
              </a:ln>
              <a:solidFill>
                <a:srgbClr val="B1B3B5"/>
              </a:solidFill>
              <a:effectLst/>
              <a:uLnTx/>
              <a:uFillTx/>
              <a:latin typeface="Aptos" panose="020B0004020202020204" pitchFamily="34" charset="0"/>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cstate="email">
            <a:extLst>
              <a:ext uri="{28A0092B-C50C-407E-A947-70E740481C1C}">
                <a14:useLocalDpi xmlns:a14="http://schemas.microsoft.com/office/drawing/2010/main"/>
              </a:ext>
            </a:extLst>
          </a:blip>
          <a:srcRect/>
          <a:stretch/>
        </p:blipFill>
        <p:spPr>
          <a:xfrm>
            <a:off x="6585626" y="46137"/>
            <a:ext cx="5606374" cy="6858000"/>
          </a:xfrm>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r>
              <a:rPr lang="en-US" sz="4400" b="1" dirty="0"/>
              <a:t>Questions</a:t>
            </a:r>
          </a:p>
        </p:txBody>
      </p:sp>
      <p:sp>
        <p:nvSpPr>
          <p:cNvPr id="5" name="Slide Number Placeholder 6">
            <a:extLst>
              <a:ext uri="{FF2B5EF4-FFF2-40B4-BE49-F238E27FC236}">
                <a16:creationId xmlns:a16="http://schemas.microsoft.com/office/drawing/2014/main" id="{3849D39F-3AC7-5D50-E3EB-C91045CCBB6E}"/>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43</a:t>
            </a:fld>
            <a:endParaRPr lang="en-US" dirty="0">
              <a:latin typeface="Aptos Light" panose="020B0004020202020204" pitchFamily="34" charset="0"/>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638DC-A903-F294-DEB8-E62EF128E10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458739F-DA39-76FD-8812-890E353D7B2E}"/>
              </a:ext>
            </a:extLst>
          </p:cNvPr>
          <p:cNvSpPr>
            <a:spLocks noGrp="1"/>
          </p:cNvSpPr>
          <p:nvPr>
            <p:ph type="title"/>
          </p:nvPr>
        </p:nvSpPr>
        <p:spPr>
          <a:xfrm>
            <a:off x="441299" y="155853"/>
            <a:ext cx="10237076" cy="501804"/>
          </a:xfrm>
        </p:spPr>
        <p:txBody>
          <a:bodyPr/>
          <a:lstStyle/>
          <a:p>
            <a:r>
              <a:rPr lang="en-US" dirty="0"/>
              <a:t>Important Information</a:t>
            </a:r>
          </a:p>
        </p:txBody>
      </p:sp>
      <p:pic>
        <p:nvPicPr>
          <p:cNvPr id="13" name="Graphic 12">
            <a:extLst>
              <a:ext uri="{FF2B5EF4-FFF2-40B4-BE49-F238E27FC236}">
                <a16:creationId xmlns:a16="http://schemas.microsoft.com/office/drawing/2014/main" id="{9B959F51-0EC0-383C-F085-FB608987876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2E5667EE-7455-15D2-D043-8D7E10AB60A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4955C8D-E6DF-0618-FAD9-4C1BD733D9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CAADB2DB-B989-59FB-8D4A-8AD07B63164E}"/>
              </a:ext>
            </a:extLst>
          </p:cNvPr>
          <p:cNvSpPr>
            <a:spLocks noGrp="1"/>
          </p:cNvSpPr>
          <p:nvPr>
            <p:ph type="body" sz="quarter" idx="22"/>
          </p:nvPr>
        </p:nvSpPr>
        <p:spPr>
          <a:xfrm>
            <a:off x="206734" y="695934"/>
            <a:ext cx="11172409" cy="5781421"/>
          </a:xfrm>
        </p:spPr>
        <p:txBody>
          <a:bodyPr lIns="274320" tIns="182880" rIns="274320" bIns="182880"/>
          <a:lstStyle/>
          <a:p>
            <a:pPr marL="0" indent="0">
              <a:lnSpc>
                <a:spcPct val="85000"/>
              </a:lnSpc>
              <a:spcAft>
                <a:spcPts val="600"/>
              </a:spcAft>
              <a:buFont typeface="Arial" charset="0"/>
              <a:buNone/>
            </a:pPr>
            <a:r>
              <a:rPr lang="en-US" altLang="en-US" sz="1200" dirty="0"/>
              <a:t>The "S&amp;P 500" is a product of S&amp;P Dow Jones Indices LLC or its affiliates ("SPDJI") and S&amp;P Opco, LLC and has been licensed for use by Life Insurance Company of the Southwest (“LSW”). Standard &amp; Poor's® and S&amp;P® are registered trademarks of Standard &amp; Poor's Financial Services LLC ("S&amp;P") and Dow Jones® is a registered trademark of Dow Jones Trademark Holdings LLC (''Dow Jones"). The trademarks have been licensed to SPDJI and have been sublicensed for use for certain purposes by LSW. These fixed indexed annuities (“the Product”) are not sponsored, endorsed, sold or promoted by SPDJI, Dow Jones, S&amp;P, any of their respective affiliates (collectively, "S&amp;P Dow Jones Indices"). Neither S&amp;P Dow Jones Indices nor S&amp;P Opco, LLC make any representation or warranty, express or implied, to the owners of the Product or any member of the public regarding the advisability of investing in securities generally or in the Product particularly or the ability of the S&amp;P 500 to track general market performance. S&amp;P Dow Jones Indices and S&amp;P Opco, LLC’s only relationship to LSW with respect to the S&amp;P 500 is the licensing of the Index and certain trademarks, service marks and/or trade names of S&amp;P Dow Jones Indices and/or its licensors. The S&amp;P 500 is determined, composed and calculated by S&amp;P Dow Jones Indices or S&amp;P Opco, LLC without regard to LSW or the Product. S&amp;P Dow Jones Indices and S&amp;P Opco, LLC have no obligation to take the needs of LSW or the owners of Product into consideration in determining, composing or calculating the S&amp;P 500. Neither S&amp;P Dow Jones Indices nor S&amp;P Opco, LLC are responsible for and have not participated in the determination of the prices, and amount of Product or the timing of the issuance or sale of the Product or in the determination or calculation of the equation by which the Product is to be converted into cash, surrendered or redeemed, as the case may be. S&amp;P Dow Jones Indices and S&amp;P Opco, LLC have no obligation or liability in connection with the administration, marketing or trading of the Product. There is no assurance that investment products based on the S&amp;P 500 will accurately track index performance or provide positive investment returns. S&amp;P Dow Jones Indices LLC is not an investment advisor. Inclusion of a security within an index is not a recommendation by S&amp;P Dow Jones Indices to buy, sell, or hold such security, nor is it considered to be investment advice.</a:t>
            </a:r>
          </a:p>
          <a:p>
            <a:pPr marL="0" indent="0">
              <a:lnSpc>
                <a:spcPct val="85000"/>
              </a:lnSpc>
              <a:spcAft>
                <a:spcPts val="600"/>
              </a:spcAft>
              <a:buFont typeface="Arial" charset="0"/>
              <a:buNone/>
            </a:pPr>
            <a:r>
              <a:rPr lang="en-US" altLang="en-US" sz="1200" dirty="0"/>
              <a:t>NEITHER S&amp;P DOW JONES INDICES NOR S&amp;P OPCO, LLC GUARANTEES THE ADEQUACY, ACCURACY, TIMELINESS AND/OR THE COMPLETENESS OF THE S&amp;P 500 OR ANY DATA RELATED THERETO OR ANY COMMUNICATION, INCLUDING BUT NOT LIMITED TO, ORAL OR WRITTEN COMMUNICATION (INCLUDING ELECTRONIC COMMUNICATIONS) WITH RESPECT THERETO. S&amp;P DOW JONES INDICES AND S&amp;P OPCO, LLC SHALL NOT BE SUBJECT TO ANY DAMAGES OR LIABILITY FOR ANY ERRORS, OMISSIONS, OR DELAYS THEREIN. S&amp;P DOW JONES INDICES AND S&amp;P OPCO, LLC MAKES NO EXPRESS OR IMPLIED WARRANTIES, AND EXPRESSLY DISCLAIMS ALL WARRANTIES, OF MERCHANTABILITY OR FITNESS FOR A PARTICULAR PURPOSE OR USE OR AS TO RESULTS TO BE OBTAINED BY LSW, OWNERS OF THE PRODUCT, OR ANY OTHER PERSON OR ENTITY FROM THE USE OF THE S&amp;P 500 OR WITH RESPECT TO ANY DATA RELATED THERETO. WITHOUT LIMITING ANY OF THE FOREGOING, IN NO EVENT WHATSOEVER SHALL S&amp;P DOW JONES INDICES OR S&amp;P OPCO, LLC BE LIABLE FOR ANY INDIRECT, SPECIAL, INCIDENTAL, PUNITIVE, OR CONSEQUENTIAL DAMAGES INCLUDING BUT NOT LIMITED TO, LOSS OF PROFITS, TRADING LOSSES, LOST TIME OR GOODWILL, EVEN IF THEY HAVE BEEN ADVISED OF THE POSSIBILITY OF SUCH DAMAGES, WHETHER IN CONTRACT, TORT, STRICT LIABILITY, OR OTHERWISE. THERE ARE NO THIRD PARTY BENEFICIARIES OF ANY AGREEMENTS OR ARRANGEMENTS BETWEEN S&amp;P DOW JONES INDICES AND LSW, OTHER THAN THE LICENSORS OF S&amp;P DOW JONES INDICES.</a:t>
            </a:r>
          </a:p>
          <a:p>
            <a:pPr marL="0" indent="0">
              <a:lnSpc>
                <a:spcPct val="85000"/>
              </a:lnSpc>
              <a:spcAft>
                <a:spcPts val="600"/>
              </a:spcAft>
              <a:buFont typeface="Arial" charset="0"/>
              <a:buNone/>
            </a:pPr>
            <a:r>
              <a:rPr lang="en-US" altLang="en-US" sz="1200" dirty="0"/>
              <a:t>The 0% floor provided by an indexed annuity ensures that during crediting periods where the index is negative, that no less than 0% interest is credited to the index strategy. This means that premiums paid and interest earned will not be reduced by market volatility. Rider charges continue to be deducted regardless of whether interest is credited. Indexed annuities do not directly participate in any stock or equity investments. This is not a solicitation of any specific annuity contract. Guarantees are dependent upon the claims-paying ability of the issuing company. Assuming no withdrawals made during the surrender charge period and no rider charges.</a:t>
            </a:r>
            <a:endParaRPr lang="en-US" sz="1400" dirty="0"/>
          </a:p>
        </p:txBody>
      </p:sp>
      <p:sp>
        <p:nvSpPr>
          <p:cNvPr id="2" name="Slide Number Placeholder 6">
            <a:extLst>
              <a:ext uri="{FF2B5EF4-FFF2-40B4-BE49-F238E27FC236}">
                <a16:creationId xmlns:a16="http://schemas.microsoft.com/office/drawing/2014/main" id="{79102D0A-1636-DAC8-B3D0-98C85BE0188F}"/>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832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30004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C41301-121E-EF4F-9798-8CF739E08242}"/>
              </a:ext>
            </a:extLst>
          </p:cNvPr>
          <p:cNvSpPr>
            <a:spLocks noGrp="1"/>
          </p:cNvSpPr>
          <p:nvPr>
            <p:ph type="sldNum" sz="quarter" idx="4"/>
          </p:nvPr>
        </p:nvSpPr>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5</a:t>
            </a:fld>
            <a:endParaRPr lang="en-US" dirty="0">
              <a:latin typeface="Aptos Light" panose="020B0004020202020204" pitchFamily="34" charset="0"/>
            </a:endParaRPr>
          </a:p>
        </p:txBody>
      </p:sp>
      <p:sp>
        <p:nvSpPr>
          <p:cNvPr id="4" name="Text Placeholder 3">
            <a:extLst>
              <a:ext uri="{FF2B5EF4-FFF2-40B4-BE49-F238E27FC236}">
                <a16:creationId xmlns:a16="http://schemas.microsoft.com/office/drawing/2014/main" id="{B757E99B-46C8-3229-9CF6-1E3739E9E029}"/>
              </a:ext>
            </a:extLst>
          </p:cNvPr>
          <p:cNvSpPr>
            <a:spLocks noGrp="1"/>
          </p:cNvSpPr>
          <p:nvPr>
            <p:ph type="body" sz="quarter" idx="11"/>
          </p:nvPr>
        </p:nvSpPr>
        <p:spPr>
          <a:xfrm>
            <a:off x="3194684" y="2662420"/>
            <a:ext cx="5802632" cy="1755593"/>
          </a:xfrm>
        </p:spPr>
        <p:txBody>
          <a:bodyPr/>
          <a:lstStyle/>
          <a:p>
            <a:r>
              <a:rPr lang="en-US" dirty="0"/>
              <a:t>Almost </a:t>
            </a:r>
            <a:r>
              <a:rPr lang="en-US" b="1" dirty="0"/>
              <a:t>HALF</a:t>
            </a:r>
            <a:r>
              <a:rPr lang="en-US" dirty="0"/>
              <a:t> of Americans say that their primary retirement concern is </a:t>
            </a:r>
            <a:r>
              <a:rPr lang="en-US" b="1" dirty="0"/>
              <a:t>running out of money.</a:t>
            </a:r>
            <a:endParaRPr lang="en-US" dirty="0"/>
          </a:p>
        </p:txBody>
      </p:sp>
      <p:sp>
        <p:nvSpPr>
          <p:cNvPr id="5" name="Text Placeholder 4">
            <a:extLst>
              <a:ext uri="{FF2B5EF4-FFF2-40B4-BE49-F238E27FC236}">
                <a16:creationId xmlns:a16="http://schemas.microsoft.com/office/drawing/2014/main" id="{0931229C-C00D-86C1-E91C-E8B4A5D355A3}"/>
              </a:ext>
            </a:extLst>
          </p:cNvPr>
          <p:cNvSpPr>
            <a:spLocks noGrp="1"/>
          </p:cNvSpPr>
          <p:nvPr>
            <p:ph type="body" sz="quarter" idx="21"/>
          </p:nvPr>
        </p:nvSpPr>
        <p:spPr>
          <a:xfrm>
            <a:off x="2224088" y="4166553"/>
            <a:ext cx="7743825" cy="250903"/>
          </a:xfrm>
        </p:spPr>
        <p:txBody>
          <a:bodyPr/>
          <a:lstStyle/>
          <a:p>
            <a:r>
              <a:rPr lang="en-US" sz="1800" dirty="0"/>
              <a:t>Life in Retirement: Pre-Retiree Expectations and Retiree Realities </a:t>
            </a:r>
          </a:p>
        </p:txBody>
      </p:sp>
      <p:sp>
        <p:nvSpPr>
          <p:cNvPr id="6" name="Text Placeholder 5">
            <a:extLst>
              <a:ext uri="{FF2B5EF4-FFF2-40B4-BE49-F238E27FC236}">
                <a16:creationId xmlns:a16="http://schemas.microsoft.com/office/drawing/2014/main" id="{F9C6AF19-96A3-E7E9-A918-A107A590B506}"/>
              </a:ext>
            </a:extLst>
          </p:cNvPr>
          <p:cNvSpPr>
            <a:spLocks noGrp="1"/>
          </p:cNvSpPr>
          <p:nvPr>
            <p:ph type="body" sz="quarter" idx="22"/>
          </p:nvPr>
        </p:nvSpPr>
        <p:spPr>
          <a:xfrm>
            <a:off x="2224088" y="4431658"/>
            <a:ext cx="7743825" cy="223074"/>
          </a:xfrm>
        </p:spPr>
        <p:txBody>
          <a:bodyPr/>
          <a:lstStyle/>
          <a:p>
            <a:r>
              <a:rPr lang="en-US" sz="1600" dirty="0"/>
              <a:t>Transamerica Center for Retirement Studies (September 2023)</a:t>
            </a:r>
          </a:p>
        </p:txBody>
      </p:sp>
      <p:pic>
        <p:nvPicPr>
          <p:cNvPr id="7" name="Picture 6">
            <a:extLst>
              <a:ext uri="{FF2B5EF4-FFF2-40B4-BE49-F238E27FC236}">
                <a16:creationId xmlns:a16="http://schemas.microsoft.com/office/drawing/2014/main" id="{115A68D9-E6EB-3FF4-5098-3C6FB527B2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27008" y="1489073"/>
            <a:ext cx="1440905" cy="857195"/>
          </a:xfrm>
          <a:prstGeom prst="rect">
            <a:avLst/>
          </a:prstGeom>
        </p:spPr>
      </p:pic>
      <p:sp>
        <p:nvSpPr>
          <p:cNvPr id="8" name="Text Placeholder 4">
            <a:extLst>
              <a:ext uri="{FF2B5EF4-FFF2-40B4-BE49-F238E27FC236}">
                <a16:creationId xmlns:a16="http://schemas.microsoft.com/office/drawing/2014/main" id="{0C64483F-BD1D-40E7-DA9B-0D0419DB841E}"/>
              </a:ext>
            </a:extLst>
          </p:cNvPr>
          <p:cNvSpPr txBox="1">
            <a:spLocks/>
          </p:cNvSpPr>
          <p:nvPr/>
        </p:nvSpPr>
        <p:spPr>
          <a:xfrm>
            <a:off x="2208179" y="1583156"/>
            <a:ext cx="2563121" cy="334515"/>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2000" b="1" kern="1200">
                <a:solidFill>
                  <a:schemeClr val="tx1"/>
                </a:solidFill>
                <a:latin typeface="+mn-lt"/>
                <a:ea typeface="+mn-ea"/>
                <a:cs typeface="+mn-cs"/>
              </a:defRPr>
            </a:lvl1pPr>
            <a:lvl2pPr marL="285750" indent="0" algn="l" defTabSz="914400" rtl="0" eaLnBrk="1" latinLnBrk="0" hangingPunct="1">
              <a:lnSpc>
                <a:spcPct val="90000"/>
              </a:lnSpc>
              <a:spcBef>
                <a:spcPts val="500"/>
              </a:spcBef>
              <a:spcAft>
                <a:spcPts val="600"/>
              </a:spcAft>
              <a:buFont typeface="System Font Regular"/>
              <a:buNone/>
              <a:tabLst/>
              <a:defRPr sz="2000" kern="1200">
                <a:solidFill>
                  <a:schemeClr val="tx1"/>
                </a:solidFill>
                <a:latin typeface="+mn-lt"/>
                <a:ea typeface="+mn-ea"/>
                <a:cs typeface="+mn-cs"/>
              </a:defRPr>
            </a:lvl2pPr>
            <a:lvl3pPr marL="571500"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3pPr>
            <a:lvl4pPr marL="808037"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4pPr>
            <a:lvl5pPr marL="1031875"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400" dirty="0"/>
              <a:t>Did You Know?</a:t>
            </a:r>
          </a:p>
        </p:txBody>
      </p:sp>
      <p:sp>
        <p:nvSpPr>
          <p:cNvPr id="9" name="TextBox 8">
            <a:extLst>
              <a:ext uri="{FF2B5EF4-FFF2-40B4-BE49-F238E27FC236}">
                <a16:creationId xmlns:a16="http://schemas.microsoft.com/office/drawing/2014/main" id="{9E3208CB-01AB-5331-401C-6F76EB387296}"/>
              </a:ext>
            </a:extLst>
          </p:cNvPr>
          <p:cNvSpPr txBox="1"/>
          <p:nvPr/>
        </p:nvSpPr>
        <p:spPr>
          <a:xfrm>
            <a:off x="2007871" y="4673020"/>
            <a:ext cx="8007723" cy="646331"/>
          </a:xfrm>
          <a:prstGeom prst="rect">
            <a:avLst/>
          </a:prstGeom>
          <a:noFill/>
        </p:spPr>
        <p:txBody>
          <a:bodyPr wrap="square">
            <a:spAutoFit/>
          </a:bodyPr>
          <a:lstStyle/>
          <a:p>
            <a:r>
              <a:rPr lang="en-US" sz="1200" dirty="0">
                <a:solidFill>
                  <a:schemeClr val="tx2">
                    <a:lumMod val="75000"/>
                  </a:schemeClr>
                </a:solidFill>
              </a:rPr>
              <a:t>Source:</a:t>
            </a:r>
          </a:p>
          <a:p>
            <a:r>
              <a:rPr lang="en-US" sz="1200" dirty="0">
                <a:solidFill>
                  <a:schemeClr val="tx2">
                    <a:lumMod val="75000"/>
                  </a:schemeClr>
                </a:solidFill>
              </a:rPr>
              <a:t>https://www.transamericainstitute.org/docs/library/research/life-in-retirement-preretirees-expectations-retiree-realities-report-september-2023.pdf?sfvrsn=58f037dc_11</a:t>
            </a:r>
          </a:p>
        </p:txBody>
      </p:sp>
    </p:spTree>
    <p:extLst>
      <p:ext uri="{BB962C8B-B14F-4D97-AF65-F5344CB8AC3E}">
        <p14:creationId xmlns:p14="http://schemas.microsoft.com/office/powerpoint/2010/main" val="1462803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7E835-844E-DCC7-FCE4-091D20BCDE0B}"/>
            </a:ext>
          </a:extLst>
        </p:cNvPr>
        <p:cNvGrpSpPr/>
        <p:nvPr/>
      </p:nvGrpSpPr>
      <p:grpSpPr>
        <a:xfrm>
          <a:off x="0" y="0"/>
          <a:ext cx="0" cy="0"/>
          <a:chOff x="0" y="0"/>
          <a:chExt cx="0" cy="0"/>
        </a:xfrm>
      </p:grpSpPr>
      <p:sp>
        <p:nvSpPr>
          <p:cNvPr id="16" name="Text Placeholder 2">
            <a:extLst>
              <a:ext uri="{FF2B5EF4-FFF2-40B4-BE49-F238E27FC236}">
                <a16:creationId xmlns:a16="http://schemas.microsoft.com/office/drawing/2014/main" id="{9A92D76B-4208-7554-3052-F40898BA4D48}"/>
              </a:ext>
            </a:extLst>
          </p:cNvPr>
          <p:cNvSpPr txBox="1">
            <a:spLocks/>
          </p:cNvSpPr>
          <p:nvPr/>
        </p:nvSpPr>
        <p:spPr>
          <a:xfrm>
            <a:off x="4587240" y="3955203"/>
            <a:ext cx="3017520" cy="2286000"/>
          </a:xfrm>
          <a:prstGeom prst="rect">
            <a:avLst/>
          </a:prstGeom>
          <a:solidFill>
            <a:schemeClr val="bg1"/>
          </a:solidFill>
        </p:spPr>
        <p:txBody>
          <a:bodyPr vert="horz" lIns="91440" tIns="274320" rIns="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a:buClr>
                <a:srgbClr val="92D050"/>
              </a:buClr>
              <a:buFont typeface="Wingdings" panose="05000000000000000000" pitchFamily="2" charset="2"/>
              <a:buChar char="§"/>
            </a:pPr>
            <a:r>
              <a:rPr lang="en-US" sz="1800" dirty="0"/>
              <a:t>55% chance of living to age 85</a:t>
            </a:r>
          </a:p>
          <a:p>
            <a:pPr marL="228600" indent="-228600" algn="l">
              <a:buClr>
                <a:srgbClr val="92D050"/>
              </a:buClr>
              <a:buFont typeface="Wingdings" panose="05000000000000000000" pitchFamily="2" charset="2"/>
              <a:buChar char="§"/>
            </a:pPr>
            <a:r>
              <a:rPr lang="en-US" sz="1800" dirty="0"/>
              <a:t>33% chance of living to age 90</a:t>
            </a:r>
          </a:p>
        </p:txBody>
      </p:sp>
      <p:sp>
        <p:nvSpPr>
          <p:cNvPr id="17" name="Text Placeholder 2">
            <a:extLst>
              <a:ext uri="{FF2B5EF4-FFF2-40B4-BE49-F238E27FC236}">
                <a16:creationId xmlns:a16="http://schemas.microsoft.com/office/drawing/2014/main" id="{5B24364A-2871-EACF-1E11-FFE882D03100}"/>
              </a:ext>
            </a:extLst>
          </p:cNvPr>
          <p:cNvSpPr txBox="1">
            <a:spLocks/>
          </p:cNvSpPr>
          <p:nvPr/>
        </p:nvSpPr>
        <p:spPr>
          <a:xfrm>
            <a:off x="7932739" y="3955203"/>
            <a:ext cx="3017520" cy="2286000"/>
          </a:xfrm>
          <a:prstGeom prst="rect">
            <a:avLst/>
          </a:prstGeom>
          <a:solidFill>
            <a:schemeClr val="bg1"/>
          </a:solidFill>
        </p:spPr>
        <p:txBody>
          <a:bodyPr vert="horz" lIns="91440" tIns="274320" rIns="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a:buClr>
                <a:srgbClr val="006B8C"/>
              </a:buClr>
              <a:buFont typeface="Wingdings" panose="05000000000000000000" pitchFamily="2" charset="2"/>
              <a:buChar char="§"/>
            </a:pPr>
            <a:r>
              <a:rPr lang="en-US" sz="1800" dirty="0"/>
              <a:t>85% chance one will live to age 85</a:t>
            </a:r>
          </a:p>
          <a:p>
            <a:pPr marL="228600" indent="-228600" algn="l">
              <a:buClr>
                <a:srgbClr val="006B8C"/>
              </a:buClr>
              <a:buFont typeface="Wingdings" panose="05000000000000000000" pitchFamily="2" charset="2"/>
              <a:buChar char="§"/>
            </a:pPr>
            <a:r>
              <a:rPr lang="en-US" sz="1800" dirty="0"/>
              <a:t>63% chance one will live to age 90</a:t>
            </a:r>
          </a:p>
          <a:p>
            <a:pPr marL="228600" indent="-228600" algn="l">
              <a:buClr>
                <a:srgbClr val="006B8C"/>
              </a:buClr>
              <a:buFont typeface="Wingdings" panose="05000000000000000000" pitchFamily="2" charset="2"/>
              <a:buChar char="§"/>
            </a:pPr>
            <a:r>
              <a:rPr lang="en-US" sz="1800" dirty="0"/>
              <a:t>32% chance one will live to age 95</a:t>
            </a:r>
          </a:p>
          <a:p>
            <a:pPr algn="l"/>
            <a:endParaRPr lang="en-US" dirty="0"/>
          </a:p>
        </p:txBody>
      </p:sp>
      <p:sp>
        <p:nvSpPr>
          <p:cNvPr id="18" name="Text Placeholder 2">
            <a:extLst>
              <a:ext uri="{FF2B5EF4-FFF2-40B4-BE49-F238E27FC236}">
                <a16:creationId xmlns:a16="http://schemas.microsoft.com/office/drawing/2014/main" id="{5F610F7B-C72C-F45E-66E0-F7CCDC171F22}"/>
              </a:ext>
            </a:extLst>
          </p:cNvPr>
          <p:cNvSpPr txBox="1">
            <a:spLocks/>
          </p:cNvSpPr>
          <p:nvPr/>
        </p:nvSpPr>
        <p:spPr>
          <a:xfrm>
            <a:off x="1241741" y="3955203"/>
            <a:ext cx="3017520" cy="2286000"/>
          </a:xfrm>
          <a:prstGeom prst="rect">
            <a:avLst/>
          </a:prstGeom>
          <a:solidFill>
            <a:schemeClr val="bg1"/>
          </a:solidFill>
        </p:spPr>
        <p:txBody>
          <a:bodyPr vert="horz" lIns="91440" tIns="274320" rIns="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a:buClr>
                <a:srgbClr val="1F355E"/>
              </a:buClr>
              <a:buFont typeface="Wingdings" panose="05000000000000000000" pitchFamily="2" charset="2"/>
              <a:buChar char="§"/>
            </a:pPr>
            <a:r>
              <a:rPr lang="en-US" sz="1800" dirty="0"/>
              <a:t>66% chance of living to age 85</a:t>
            </a:r>
          </a:p>
          <a:p>
            <a:pPr marL="228600" indent="-228600" algn="l">
              <a:buClr>
                <a:srgbClr val="1F355E"/>
              </a:buClr>
              <a:buFont typeface="Wingdings" panose="05000000000000000000" pitchFamily="2" charset="2"/>
              <a:buChar char="§"/>
            </a:pPr>
            <a:r>
              <a:rPr lang="en-US" sz="1800" dirty="0"/>
              <a:t>44% chance of living to age 90</a:t>
            </a:r>
          </a:p>
        </p:txBody>
      </p:sp>
      <p:sp>
        <p:nvSpPr>
          <p:cNvPr id="2" name="Title 1">
            <a:extLst>
              <a:ext uri="{FF2B5EF4-FFF2-40B4-BE49-F238E27FC236}">
                <a16:creationId xmlns:a16="http://schemas.microsoft.com/office/drawing/2014/main" id="{E90A78A1-827D-37CF-AE31-53D286630F22}"/>
              </a:ext>
            </a:extLst>
          </p:cNvPr>
          <p:cNvSpPr>
            <a:spLocks noGrp="1"/>
          </p:cNvSpPr>
          <p:nvPr>
            <p:ph type="title"/>
          </p:nvPr>
        </p:nvSpPr>
        <p:spPr/>
        <p:txBody>
          <a:bodyPr/>
          <a:lstStyle/>
          <a:p>
            <a:r>
              <a:rPr lang="en-US" dirty="0"/>
              <a:t>Concern | </a:t>
            </a:r>
            <a:r>
              <a:rPr lang="en-US" b="1" dirty="0"/>
              <a:t>Longevity Risk</a:t>
            </a:r>
          </a:p>
        </p:txBody>
      </p:sp>
      <p:sp>
        <p:nvSpPr>
          <p:cNvPr id="13" name="Rectangle 12">
            <a:extLst>
              <a:ext uri="{FF2B5EF4-FFF2-40B4-BE49-F238E27FC236}">
                <a16:creationId xmlns:a16="http://schemas.microsoft.com/office/drawing/2014/main" id="{48C64439-D10B-AB28-9FBB-E1136C472A91}"/>
              </a:ext>
            </a:extLst>
          </p:cNvPr>
          <p:cNvSpPr/>
          <p:nvPr/>
        </p:nvSpPr>
        <p:spPr>
          <a:xfrm>
            <a:off x="7932739" y="3414135"/>
            <a:ext cx="3017520" cy="54864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t>65-Year-Old Couple</a:t>
            </a:r>
          </a:p>
        </p:txBody>
      </p:sp>
      <p:sp>
        <p:nvSpPr>
          <p:cNvPr id="14" name="Rectangle 13">
            <a:extLst>
              <a:ext uri="{FF2B5EF4-FFF2-40B4-BE49-F238E27FC236}">
                <a16:creationId xmlns:a16="http://schemas.microsoft.com/office/drawing/2014/main" id="{684EC029-6946-DECB-46B5-2907063D0B50}"/>
              </a:ext>
            </a:extLst>
          </p:cNvPr>
          <p:cNvSpPr/>
          <p:nvPr/>
        </p:nvSpPr>
        <p:spPr>
          <a:xfrm>
            <a:off x="1241741" y="3414135"/>
            <a:ext cx="3017520" cy="548640"/>
          </a:xfrm>
          <a:prstGeom prst="rect">
            <a:avLst/>
          </a:prstGeom>
          <a:solidFill>
            <a:srgbClr val="00A8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t>65-Year-Old Woman</a:t>
            </a:r>
          </a:p>
        </p:txBody>
      </p:sp>
      <p:sp>
        <p:nvSpPr>
          <p:cNvPr id="15" name="Rectangle 14">
            <a:extLst>
              <a:ext uri="{FF2B5EF4-FFF2-40B4-BE49-F238E27FC236}">
                <a16:creationId xmlns:a16="http://schemas.microsoft.com/office/drawing/2014/main" id="{DBE7CDE3-6749-FD6D-6DF7-2B39E20A0869}"/>
              </a:ext>
            </a:extLst>
          </p:cNvPr>
          <p:cNvSpPr/>
          <p:nvPr/>
        </p:nvSpPr>
        <p:spPr>
          <a:xfrm>
            <a:off x="4587240" y="3414135"/>
            <a:ext cx="3017520" cy="548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t>65-Year-Old Man</a:t>
            </a:r>
          </a:p>
        </p:txBody>
      </p:sp>
      <p:sp>
        <p:nvSpPr>
          <p:cNvPr id="12" name="Slide Number Placeholder 5">
            <a:extLst>
              <a:ext uri="{FF2B5EF4-FFF2-40B4-BE49-F238E27FC236}">
                <a16:creationId xmlns:a16="http://schemas.microsoft.com/office/drawing/2014/main" id="{188F69DD-CF68-775F-17C2-7DCEB5C2EA0C}"/>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6</a:t>
            </a:fld>
            <a:endParaRPr lang="en-US" dirty="0">
              <a:latin typeface="Aptos Light" panose="020B0004020202020204" pitchFamily="34" charset="0"/>
            </a:endParaRPr>
          </a:p>
        </p:txBody>
      </p:sp>
      <p:pic>
        <p:nvPicPr>
          <p:cNvPr id="8" name="Picture 7" descr="A person with white hair&#10;&#10;AI-generated content may be incorrect.">
            <a:extLst>
              <a:ext uri="{FF2B5EF4-FFF2-40B4-BE49-F238E27FC236}">
                <a16:creationId xmlns:a16="http://schemas.microsoft.com/office/drawing/2014/main" id="{87D4D187-144F-A244-092F-37E766AE077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698941" y="1302212"/>
            <a:ext cx="2103120" cy="2103120"/>
          </a:xfrm>
          <a:prstGeom prst="rect">
            <a:avLst/>
          </a:prstGeom>
          <a:ln>
            <a:noFill/>
          </a:ln>
          <a:effectLst>
            <a:outerShdw blurRad="190500" algn="tl" rotWithShape="0">
              <a:srgbClr val="000000">
                <a:alpha val="70000"/>
              </a:srgbClr>
            </a:outerShdw>
          </a:effectLst>
        </p:spPr>
      </p:pic>
      <p:pic>
        <p:nvPicPr>
          <p:cNvPr id="21" name="Picture 20" descr="A person and person standing in a vineyard&#10;&#10;AI-generated content may be incorrect.">
            <a:extLst>
              <a:ext uri="{FF2B5EF4-FFF2-40B4-BE49-F238E27FC236}">
                <a16:creationId xmlns:a16="http://schemas.microsoft.com/office/drawing/2014/main" id="{43D46B51-688C-2828-ED0B-C8F3A78B534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298499" y="1302212"/>
            <a:ext cx="2103120" cy="2103120"/>
          </a:xfrm>
          <a:prstGeom prst="rect">
            <a:avLst/>
          </a:prstGeom>
          <a:ln>
            <a:noFill/>
          </a:ln>
          <a:effectLst>
            <a:outerShdw blurRad="190500" algn="tl" rotWithShape="0">
              <a:srgbClr val="000000">
                <a:alpha val="70000"/>
              </a:srgbClr>
            </a:outerShdw>
          </a:effectLst>
        </p:spPr>
      </p:pic>
      <p:pic>
        <p:nvPicPr>
          <p:cNvPr id="23" name="Picture 22" descr="A person sitting on a tree stump&#10;&#10;AI-generated content may be incorrect.">
            <a:extLst>
              <a:ext uri="{FF2B5EF4-FFF2-40B4-BE49-F238E27FC236}">
                <a16:creationId xmlns:a16="http://schemas.microsoft.com/office/drawing/2014/main" id="{CBB39C82-1DCE-F441-D9CF-70624F9BDA1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98720" y="1302212"/>
            <a:ext cx="2103120" cy="2103120"/>
          </a:xfrm>
          <a:prstGeom prst="rect">
            <a:avLst/>
          </a:prstGeom>
          <a:ln>
            <a:noFill/>
          </a:ln>
          <a:effectLst>
            <a:outerShdw blurRad="190500" algn="tl" rotWithShape="0">
              <a:srgbClr val="000000">
                <a:alpha val="70000"/>
              </a:srgbClr>
            </a:outerShdw>
          </a:effectLst>
        </p:spPr>
      </p:pic>
      <p:sp>
        <p:nvSpPr>
          <p:cNvPr id="24" name="TextBox 23">
            <a:extLst>
              <a:ext uri="{FF2B5EF4-FFF2-40B4-BE49-F238E27FC236}">
                <a16:creationId xmlns:a16="http://schemas.microsoft.com/office/drawing/2014/main" id="{EB810E15-65B0-E032-A4C3-49B7DE746D1D}"/>
              </a:ext>
            </a:extLst>
          </p:cNvPr>
          <p:cNvSpPr txBox="1"/>
          <p:nvPr/>
        </p:nvSpPr>
        <p:spPr>
          <a:xfrm>
            <a:off x="1561781" y="6222915"/>
            <a:ext cx="5394960" cy="600164"/>
          </a:xfrm>
          <a:prstGeom prst="rect">
            <a:avLst/>
          </a:prstGeom>
          <a:noFill/>
        </p:spPr>
        <p:txBody>
          <a:bodyPr wrap="square" rtlCol="0">
            <a:spAutoFit/>
          </a:bodyPr>
          <a:lstStyle/>
          <a:p>
            <a:r>
              <a:rPr lang="en-US" sz="1100" dirty="0">
                <a:solidFill>
                  <a:schemeClr val="tx2">
                    <a:lumMod val="75000"/>
                  </a:schemeClr>
                </a:solidFill>
              </a:rPr>
              <a:t>Source:</a:t>
            </a:r>
          </a:p>
          <a:p>
            <a:r>
              <a:rPr lang="en-US" sz="1100">
                <a:solidFill>
                  <a:schemeClr val="tx2">
                    <a:lumMod val="75000"/>
                  </a:schemeClr>
                </a:solidFill>
              </a:rPr>
              <a:t>American </a:t>
            </a:r>
            <a:r>
              <a:rPr lang="en-US" sz="1100" dirty="0">
                <a:solidFill>
                  <a:schemeClr val="tx2">
                    <a:lumMod val="75000"/>
                  </a:schemeClr>
                </a:solidFill>
              </a:rPr>
              <a:t>Academy of Actuaries | Actuaries Longevity Illustrator (2024)</a:t>
            </a:r>
          </a:p>
          <a:p>
            <a:r>
              <a:rPr lang="en-US" sz="1100" dirty="0">
                <a:solidFill>
                  <a:schemeClr val="tx2">
                    <a:lumMod val="75000"/>
                  </a:schemeClr>
                </a:solidFill>
              </a:rPr>
              <a:t>https://www.longevityillustrator.org/</a:t>
            </a:r>
          </a:p>
        </p:txBody>
      </p:sp>
    </p:spTree>
    <p:extLst>
      <p:ext uri="{BB962C8B-B14F-4D97-AF65-F5344CB8AC3E}">
        <p14:creationId xmlns:p14="http://schemas.microsoft.com/office/powerpoint/2010/main" val="283491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36FEA-8679-DCE4-6F39-7BCFCAA25CE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C368819-61D7-28DB-13B0-F1937029B66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9C3580D3-BCE6-7A82-29C7-9C845B124575}"/>
              </a:ext>
            </a:extLst>
          </p:cNvPr>
          <p:cNvSpPr>
            <a:spLocks noGrp="1"/>
          </p:cNvSpPr>
          <p:nvPr>
            <p:ph type="body" sz="quarter" idx="11"/>
          </p:nvPr>
        </p:nvSpPr>
        <p:spPr>
          <a:xfrm>
            <a:off x="2401491" y="2731770"/>
            <a:ext cx="7389018" cy="1086931"/>
          </a:xfrm>
        </p:spPr>
        <p:txBody>
          <a:bodyPr/>
          <a:lstStyle/>
          <a:p>
            <a:r>
              <a:rPr lang="en-US" dirty="0"/>
              <a:t>The projected lifetime cost of care for an average 65-year-old couple is nearly $700,000.</a:t>
            </a:r>
          </a:p>
        </p:txBody>
      </p:sp>
      <p:sp>
        <p:nvSpPr>
          <p:cNvPr id="5" name="Text Placeholder 4">
            <a:extLst>
              <a:ext uri="{FF2B5EF4-FFF2-40B4-BE49-F238E27FC236}">
                <a16:creationId xmlns:a16="http://schemas.microsoft.com/office/drawing/2014/main" id="{3C96C34B-49FE-8DC9-D162-83AE0A85E01B}"/>
              </a:ext>
            </a:extLst>
          </p:cNvPr>
          <p:cNvSpPr>
            <a:spLocks noGrp="1"/>
          </p:cNvSpPr>
          <p:nvPr>
            <p:ph type="body" sz="quarter" idx="21"/>
          </p:nvPr>
        </p:nvSpPr>
        <p:spPr>
          <a:xfrm>
            <a:off x="2224088" y="4125913"/>
            <a:ext cx="7743825" cy="250903"/>
          </a:xfrm>
        </p:spPr>
        <p:txBody>
          <a:bodyPr/>
          <a:lstStyle/>
          <a:p>
            <a:r>
              <a:rPr lang="en-US" sz="1800" dirty="0"/>
              <a:t>Wealth Insights | Taking Control of Health Care in Retirement</a:t>
            </a:r>
          </a:p>
        </p:txBody>
      </p:sp>
      <p:sp>
        <p:nvSpPr>
          <p:cNvPr id="6" name="Text Placeholder 5">
            <a:extLst>
              <a:ext uri="{FF2B5EF4-FFF2-40B4-BE49-F238E27FC236}">
                <a16:creationId xmlns:a16="http://schemas.microsoft.com/office/drawing/2014/main" id="{DE226467-E71F-C0C2-5E2A-5ABD3E50816B}"/>
              </a:ext>
            </a:extLst>
          </p:cNvPr>
          <p:cNvSpPr>
            <a:spLocks noGrp="1"/>
          </p:cNvSpPr>
          <p:nvPr>
            <p:ph type="body" sz="quarter" idx="22"/>
          </p:nvPr>
        </p:nvSpPr>
        <p:spPr>
          <a:xfrm>
            <a:off x="2224088" y="4437198"/>
            <a:ext cx="7743825" cy="223074"/>
          </a:xfrm>
        </p:spPr>
        <p:txBody>
          <a:bodyPr/>
          <a:lstStyle/>
          <a:p>
            <a:r>
              <a:rPr lang="en-US" sz="1600" dirty="0"/>
              <a:t>RBC Wealth Management (August 2023)</a:t>
            </a:r>
          </a:p>
        </p:txBody>
      </p:sp>
      <p:sp>
        <p:nvSpPr>
          <p:cNvPr id="8" name="Text Placeholder 4">
            <a:extLst>
              <a:ext uri="{FF2B5EF4-FFF2-40B4-BE49-F238E27FC236}">
                <a16:creationId xmlns:a16="http://schemas.microsoft.com/office/drawing/2014/main" id="{FF51602E-00BA-02D4-1355-20C0A76DE886}"/>
              </a:ext>
            </a:extLst>
          </p:cNvPr>
          <p:cNvSpPr txBox="1">
            <a:spLocks/>
          </p:cNvSpPr>
          <p:nvPr/>
        </p:nvSpPr>
        <p:spPr>
          <a:xfrm>
            <a:off x="2208179" y="1583156"/>
            <a:ext cx="2563121" cy="334515"/>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2000" b="1" kern="1200">
                <a:solidFill>
                  <a:schemeClr val="tx1"/>
                </a:solidFill>
                <a:latin typeface="+mn-lt"/>
                <a:ea typeface="+mn-ea"/>
                <a:cs typeface="+mn-cs"/>
              </a:defRPr>
            </a:lvl1pPr>
            <a:lvl2pPr marL="285750" indent="0" algn="l" defTabSz="914400" rtl="0" eaLnBrk="1" latinLnBrk="0" hangingPunct="1">
              <a:lnSpc>
                <a:spcPct val="90000"/>
              </a:lnSpc>
              <a:spcBef>
                <a:spcPts val="500"/>
              </a:spcBef>
              <a:spcAft>
                <a:spcPts val="600"/>
              </a:spcAft>
              <a:buFont typeface="System Font Regular"/>
              <a:buNone/>
              <a:tabLst/>
              <a:defRPr sz="2000" kern="1200">
                <a:solidFill>
                  <a:schemeClr val="tx1"/>
                </a:solidFill>
                <a:latin typeface="+mn-lt"/>
                <a:ea typeface="+mn-ea"/>
                <a:cs typeface="+mn-cs"/>
              </a:defRPr>
            </a:lvl2pPr>
            <a:lvl3pPr marL="571500"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3pPr>
            <a:lvl4pPr marL="808037"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4pPr>
            <a:lvl5pPr marL="1031875"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Did You Know?</a:t>
            </a:r>
          </a:p>
        </p:txBody>
      </p:sp>
      <p:pic>
        <p:nvPicPr>
          <p:cNvPr id="2" name="Picture 2">
            <a:extLst>
              <a:ext uri="{FF2B5EF4-FFF2-40B4-BE49-F238E27FC236}">
                <a16:creationId xmlns:a16="http://schemas.microsoft.com/office/drawing/2014/main" id="{31055ED4-96EB-2330-D949-E38251A37267}"/>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1422" t="14331" r="18264" b="10797"/>
          <a:stretch/>
        </p:blipFill>
        <p:spPr bwMode="auto">
          <a:xfrm>
            <a:off x="8892540" y="1417320"/>
            <a:ext cx="1234440" cy="13144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7875F7B-2AAD-155B-1BCA-85BD5F123E71}"/>
              </a:ext>
            </a:extLst>
          </p:cNvPr>
          <p:cNvSpPr txBox="1"/>
          <p:nvPr/>
        </p:nvSpPr>
        <p:spPr>
          <a:xfrm>
            <a:off x="2007871" y="4720654"/>
            <a:ext cx="811910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lumMod val="75000"/>
                  </a:srgbClr>
                </a:solidFill>
                <a:effectLst/>
                <a:uLnTx/>
                <a:uFillTx/>
                <a:latin typeface="Aptos" panose="02110004020202020204"/>
                <a:ea typeface="+mn-ea"/>
                <a:cs typeface="+mn-cs"/>
              </a:rPr>
              <a:t>Source: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B1B3B5">
                    <a:lumMod val="75000"/>
                  </a:srgbClr>
                </a:solidFill>
                <a:effectLst/>
                <a:uLnTx/>
                <a:uFillTx/>
                <a:latin typeface="Aptos" panose="02110004020202020204"/>
                <a:ea typeface="+mn-ea"/>
                <a:cs typeface="+mn-cs"/>
              </a:rPr>
              <a:t>https://www.rbcwealthmanagement.com/assets/wp-content/uploads/documents/insights/taking-control-of-health-care-in-retirement.pdf</a:t>
            </a:r>
          </a:p>
        </p:txBody>
      </p:sp>
    </p:spTree>
    <p:extLst>
      <p:ext uri="{BB962C8B-B14F-4D97-AF65-F5344CB8AC3E}">
        <p14:creationId xmlns:p14="http://schemas.microsoft.com/office/powerpoint/2010/main" val="295242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D0F5DD-3098-319F-9E59-C53171CD385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B9ED52E-E76B-6F23-08C3-88385A2E094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CB81DCF1-EEF5-7FC6-E28A-620703DCB0CD}"/>
              </a:ext>
            </a:extLst>
          </p:cNvPr>
          <p:cNvSpPr>
            <a:spLocks noGrp="1"/>
          </p:cNvSpPr>
          <p:nvPr>
            <p:ph type="body" sz="quarter" idx="11"/>
          </p:nvPr>
        </p:nvSpPr>
        <p:spPr>
          <a:xfrm>
            <a:off x="2578894" y="2758440"/>
            <a:ext cx="7034212" cy="1086931"/>
          </a:xfrm>
        </p:spPr>
        <p:txBody>
          <a:bodyPr/>
          <a:lstStyle/>
          <a:p>
            <a:r>
              <a:rPr lang="en-US" dirty="0"/>
              <a:t>Out of pocket spending on personal health care in 2023 was over $505 billion.</a:t>
            </a:r>
          </a:p>
        </p:txBody>
      </p:sp>
      <p:sp>
        <p:nvSpPr>
          <p:cNvPr id="5" name="Text Placeholder 4">
            <a:extLst>
              <a:ext uri="{FF2B5EF4-FFF2-40B4-BE49-F238E27FC236}">
                <a16:creationId xmlns:a16="http://schemas.microsoft.com/office/drawing/2014/main" id="{9D203FF8-434D-6FEC-437D-5C591651A057}"/>
              </a:ext>
            </a:extLst>
          </p:cNvPr>
          <p:cNvSpPr>
            <a:spLocks noGrp="1"/>
          </p:cNvSpPr>
          <p:nvPr>
            <p:ph type="body" sz="quarter" idx="21"/>
          </p:nvPr>
        </p:nvSpPr>
        <p:spPr>
          <a:xfrm>
            <a:off x="2224088" y="4125913"/>
            <a:ext cx="7743825" cy="250903"/>
          </a:xfrm>
        </p:spPr>
        <p:txBody>
          <a:bodyPr/>
          <a:lstStyle/>
          <a:p>
            <a:r>
              <a:rPr lang="en-US" sz="1800" dirty="0"/>
              <a:t>Centers for Medicare &amp; Medicaid Services</a:t>
            </a:r>
          </a:p>
        </p:txBody>
      </p:sp>
      <p:sp>
        <p:nvSpPr>
          <p:cNvPr id="6" name="Text Placeholder 5">
            <a:extLst>
              <a:ext uri="{FF2B5EF4-FFF2-40B4-BE49-F238E27FC236}">
                <a16:creationId xmlns:a16="http://schemas.microsoft.com/office/drawing/2014/main" id="{FC3A4509-DACE-9007-3A54-615C85B62356}"/>
              </a:ext>
            </a:extLst>
          </p:cNvPr>
          <p:cNvSpPr>
            <a:spLocks noGrp="1"/>
          </p:cNvSpPr>
          <p:nvPr>
            <p:ph type="body" sz="quarter" idx="22"/>
          </p:nvPr>
        </p:nvSpPr>
        <p:spPr>
          <a:xfrm>
            <a:off x="2224088" y="4437198"/>
            <a:ext cx="7743825" cy="223074"/>
          </a:xfrm>
        </p:spPr>
        <p:txBody>
          <a:bodyPr/>
          <a:lstStyle/>
          <a:p>
            <a:r>
              <a:rPr lang="en-US" sz="1600" dirty="0"/>
              <a:t>National Health Expenditure Data (2023)</a:t>
            </a:r>
          </a:p>
        </p:txBody>
      </p:sp>
      <p:sp>
        <p:nvSpPr>
          <p:cNvPr id="8" name="Text Placeholder 4">
            <a:extLst>
              <a:ext uri="{FF2B5EF4-FFF2-40B4-BE49-F238E27FC236}">
                <a16:creationId xmlns:a16="http://schemas.microsoft.com/office/drawing/2014/main" id="{E2347FC3-4288-1537-0768-C1BFABE74F98}"/>
              </a:ext>
            </a:extLst>
          </p:cNvPr>
          <p:cNvSpPr txBox="1">
            <a:spLocks/>
          </p:cNvSpPr>
          <p:nvPr/>
        </p:nvSpPr>
        <p:spPr>
          <a:xfrm>
            <a:off x="2208179" y="1583156"/>
            <a:ext cx="3046573" cy="334515"/>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2000" b="1" kern="1200">
                <a:solidFill>
                  <a:schemeClr val="tx1"/>
                </a:solidFill>
                <a:latin typeface="+mn-lt"/>
                <a:ea typeface="+mn-ea"/>
                <a:cs typeface="+mn-cs"/>
              </a:defRPr>
            </a:lvl1pPr>
            <a:lvl2pPr marL="285750" indent="0" algn="l" defTabSz="914400" rtl="0" eaLnBrk="1" latinLnBrk="0" hangingPunct="1">
              <a:lnSpc>
                <a:spcPct val="90000"/>
              </a:lnSpc>
              <a:spcBef>
                <a:spcPts val="500"/>
              </a:spcBef>
              <a:spcAft>
                <a:spcPts val="600"/>
              </a:spcAft>
              <a:buFont typeface="System Font Regular"/>
              <a:buNone/>
              <a:tabLst/>
              <a:defRPr sz="2000" kern="1200">
                <a:solidFill>
                  <a:schemeClr val="tx1"/>
                </a:solidFill>
                <a:latin typeface="+mn-lt"/>
                <a:ea typeface="+mn-ea"/>
                <a:cs typeface="+mn-cs"/>
              </a:defRPr>
            </a:lvl2pPr>
            <a:lvl3pPr marL="571500"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3pPr>
            <a:lvl4pPr marL="808037"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4pPr>
            <a:lvl5pPr marL="1031875" indent="0" algn="l" defTabSz="914400" rtl="0" eaLnBrk="1" latinLnBrk="0" hangingPunct="1">
              <a:lnSpc>
                <a:spcPct val="90000"/>
              </a:lnSpc>
              <a:spcBef>
                <a:spcPts val="500"/>
              </a:spcBef>
              <a:spcAft>
                <a:spcPts val="600"/>
              </a:spcAft>
              <a:buFont typeface="Arial" panose="020B0604020202020204" pitchFamily="34" charset="0"/>
              <a:buNone/>
              <a:tabLst/>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Did You Also Know?</a:t>
            </a:r>
          </a:p>
        </p:txBody>
      </p:sp>
      <p:pic>
        <p:nvPicPr>
          <p:cNvPr id="2" name="Picture 2">
            <a:extLst>
              <a:ext uri="{FF2B5EF4-FFF2-40B4-BE49-F238E27FC236}">
                <a16:creationId xmlns:a16="http://schemas.microsoft.com/office/drawing/2014/main" id="{E6A7500B-1AE2-586E-6DC4-D808E1123E40}"/>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1422" t="14331" r="18264" b="10797"/>
          <a:stretch/>
        </p:blipFill>
        <p:spPr bwMode="auto">
          <a:xfrm>
            <a:off x="8892540" y="1417320"/>
            <a:ext cx="1234440" cy="13144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4E7B1912-1631-77F5-9EA6-BE97DCA0D994}"/>
              </a:ext>
            </a:extLst>
          </p:cNvPr>
          <p:cNvSpPr txBox="1"/>
          <p:nvPr/>
        </p:nvSpPr>
        <p:spPr>
          <a:xfrm>
            <a:off x="2007870" y="4856100"/>
            <a:ext cx="8119109" cy="461665"/>
          </a:xfrm>
          <a:prstGeom prst="rect">
            <a:avLst/>
          </a:prstGeom>
          <a:noFill/>
        </p:spPr>
        <p:txBody>
          <a:bodyPr wrap="square">
            <a:spAutoFit/>
          </a:bodyPr>
          <a:lstStyle/>
          <a:p>
            <a:r>
              <a:rPr lang="en-US" sz="1200" dirty="0">
                <a:solidFill>
                  <a:schemeClr val="tx2">
                    <a:lumMod val="75000"/>
                  </a:schemeClr>
                </a:solidFill>
              </a:rPr>
              <a:t>Source:</a:t>
            </a:r>
          </a:p>
          <a:p>
            <a:r>
              <a:rPr lang="en-US" sz="1200" dirty="0">
                <a:solidFill>
                  <a:schemeClr val="tx2">
                    <a:lumMod val="75000"/>
                  </a:schemeClr>
                </a:solidFill>
              </a:rPr>
              <a:t>https://www.cms.gov/data-research/statistics-trends-and-reports/national-health-expenditure-data/nhe-fact-sheet</a:t>
            </a:r>
          </a:p>
        </p:txBody>
      </p:sp>
    </p:spTree>
    <p:extLst>
      <p:ext uri="{BB962C8B-B14F-4D97-AF65-F5344CB8AC3E}">
        <p14:creationId xmlns:p14="http://schemas.microsoft.com/office/powerpoint/2010/main" val="146480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3A37E-C798-50E7-E130-B63F82DF8E3E}"/>
            </a:ext>
          </a:extLst>
        </p:cNvPr>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FE519CB-A1E7-385D-889D-5BA5EBDE9618}"/>
              </a:ext>
            </a:extLst>
          </p:cNvPr>
          <p:cNvGraphicFramePr/>
          <p:nvPr>
            <p:extLst>
              <p:ext uri="{D42A27DB-BD31-4B8C-83A1-F6EECF244321}">
                <p14:modId xmlns:p14="http://schemas.microsoft.com/office/powerpoint/2010/main" val="3899164718"/>
              </p:ext>
            </p:extLst>
          </p:nvPr>
        </p:nvGraphicFramePr>
        <p:xfrm>
          <a:off x="1835150" y="1368502"/>
          <a:ext cx="8521700" cy="474260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3CF5FB3-9010-092F-AFE4-D3522B54B22A}"/>
              </a:ext>
            </a:extLst>
          </p:cNvPr>
          <p:cNvSpPr txBox="1"/>
          <p:nvPr/>
        </p:nvSpPr>
        <p:spPr>
          <a:xfrm rot="16200000">
            <a:off x="24438" y="3167390"/>
            <a:ext cx="2766060" cy="523220"/>
          </a:xfrm>
          <a:prstGeom prst="rect">
            <a:avLst/>
          </a:prstGeom>
          <a:noFill/>
        </p:spPr>
        <p:txBody>
          <a:bodyPr wrap="square" rtlCol="0">
            <a:spAutoFit/>
          </a:bodyPr>
          <a:lstStyle/>
          <a:p>
            <a:pPr algn="ctr"/>
            <a:r>
              <a:rPr lang="en-US" sz="2800" b="1" dirty="0">
                <a:solidFill>
                  <a:srgbClr val="3D9B35"/>
                </a:solidFill>
              </a:rPr>
              <a:t>Trillions</a:t>
            </a:r>
          </a:p>
        </p:txBody>
      </p:sp>
      <p:sp>
        <p:nvSpPr>
          <p:cNvPr id="6" name="Title 3">
            <a:extLst>
              <a:ext uri="{FF2B5EF4-FFF2-40B4-BE49-F238E27FC236}">
                <a16:creationId xmlns:a16="http://schemas.microsoft.com/office/drawing/2014/main" id="{928F6729-8A11-BAE6-B136-3636DD06F13C}"/>
              </a:ext>
            </a:extLst>
          </p:cNvPr>
          <p:cNvSpPr>
            <a:spLocks noGrp="1"/>
          </p:cNvSpPr>
          <p:nvPr>
            <p:ph type="title"/>
          </p:nvPr>
        </p:nvSpPr>
        <p:spPr>
          <a:xfrm>
            <a:off x="457201" y="457200"/>
            <a:ext cx="10237076" cy="501804"/>
          </a:xfrm>
        </p:spPr>
        <p:txBody>
          <a:bodyPr/>
          <a:lstStyle/>
          <a:p>
            <a:r>
              <a:rPr lang="en-US" dirty="0"/>
              <a:t>Concern | </a:t>
            </a:r>
            <a:r>
              <a:rPr lang="en-US" b="1" dirty="0"/>
              <a:t>Cost of Health Care</a:t>
            </a:r>
            <a:endParaRPr lang="en-US" dirty="0"/>
          </a:p>
        </p:txBody>
      </p:sp>
      <p:sp>
        <p:nvSpPr>
          <p:cNvPr id="7" name="TextBox 6">
            <a:extLst>
              <a:ext uri="{FF2B5EF4-FFF2-40B4-BE49-F238E27FC236}">
                <a16:creationId xmlns:a16="http://schemas.microsoft.com/office/drawing/2014/main" id="{E7918E20-C700-66C8-0C80-78A3DD0EB64F}"/>
              </a:ext>
            </a:extLst>
          </p:cNvPr>
          <p:cNvSpPr txBox="1"/>
          <p:nvPr/>
        </p:nvSpPr>
        <p:spPr>
          <a:xfrm>
            <a:off x="1638301" y="6177273"/>
            <a:ext cx="5394960" cy="600164"/>
          </a:xfrm>
          <a:prstGeom prst="rect">
            <a:avLst/>
          </a:prstGeom>
          <a:noFill/>
        </p:spPr>
        <p:txBody>
          <a:bodyPr wrap="square" rtlCol="0">
            <a:spAutoFit/>
          </a:bodyPr>
          <a:lstStyle/>
          <a:p>
            <a:r>
              <a:rPr lang="en-US" sz="1100" dirty="0">
                <a:solidFill>
                  <a:schemeClr val="tx2">
                    <a:lumMod val="75000"/>
                  </a:schemeClr>
                </a:solidFill>
              </a:rPr>
              <a:t>Source:</a:t>
            </a:r>
          </a:p>
          <a:p>
            <a:r>
              <a:rPr lang="en-US" sz="1100" dirty="0">
                <a:solidFill>
                  <a:schemeClr val="tx2">
                    <a:lumMod val="75000"/>
                  </a:schemeClr>
                </a:solidFill>
              </a:rPr>
              <a:t>Centers for Medicare &amp; Medicaid Services | National Health Expenditure Data (2023)</a:t>
            </a:r>
          </a:p>
          <a:p>
            <a:r>
              <a:rPr lang="en-US" sz="1100" dirty="0">
                <a:solidFill>
                  <a:schemeClr val="tx2">
                    <a:lumMod val="75000"/>
                  </a:schemeClr>
                </a:solidFill>
              </a:rPr>
              <a:t>https://www.cms.gov/</a:t>
            </a:r>
          </a:p>
        </p:txBody>
      </p:sp>
      <p:sp>
        <p:nvSpPr>
          <p:cNvPr id="8" name="Slide Number Placeholder 6">
            <a:extLst>
              <a:ext uri="{FF2B5EF4-FFF2-40B4-BE49-F238E27FC236}">
                <a16:creationId xmlns:a16="http://schemas.microsoft.com/office/drawing/2014/main" id="{5D48F297-2613-95B8-ACBB-FC478A67333D}"/>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9</a:t>
            </a:fld>
            <a:endParaRPr lang="en-US" dirty="0">
              <a:latin typeface="Aptos Light" panose="020B0004020202020204" pitchFamily="34" charset="0"/>
            </a:endParaRPr>
          </a:p>
        </p:txBody>
      </p:sp>
    </p:spTree>
    <p:extLst>
      <p:ext uri="{BB962C8B-B14F-4D97-AF65-F5344CB8AC3E}">
        <p14:creationId xmlns:p14="http://schemas.microsoft.com/office/powerpoint/2010/main" val="3364745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4.xml><?xml version="1.0" encoding="utf-8"?>
<a:theme xmlns:a="http://schemas.openxmlformats.org/drawingml/2006/main" name="3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5.xml><?xml version="1.0" encoding="utf-8"?>
<a:theme xmlns:a="http://schemas.openxmlformats.org/drawingml/2006/main" name="4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0E5938B8-2DFC-5048-AEA6-C058C0358245}" vid="{A0E8D73B-D09B-7E4D-9FC8-528913014D4A}"/>
    </a:ext>
  </a:extLst>
</a:theme>
</file>

<file path=ppt/theme/theme6.xml><?xml version="1.0" encoding="utf-8"?>
<a:theme xmlns:a="http://schemas.openxmlformats.org/drawingml/2006/main" name="5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emplate>PowerPoint_CorporateTemplate_NLG</Template>
  <TotalTime>50489</TotalTime>
  <Words>9610</Words>
  <Application>Microsoft Office PowerPoint</Application>
  <PresentationFormat>Widescreen</PresentationFormat>
  <Paragraphs>617</Paragraphs>
  <Slides>45</Slides>
  <Notes>45</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45</vt:i4>
      </vt:variant>
    </vt:vector>
  </HeadingPairs>
  <TitlesOfParts>
    <vt:vector size="61" baseType="lpstr">
      <vt:lpstr>.SFUI-Regular</vt:lpstr>
      <vt:lpstr>Aptos</vt:lpstr>
      <vt:lpstr>Aptos Light</vt:lpstr>
      <vt:lpstr>Aptos SemiBold</vt:lpstr>
      <vt:lpstr>Arial</vt:lpstr>
      <vt:lpstr>Arial Narrow</vt:lpstr>
      <vt:lpstr>Calibri</vt:lpstr>
      <vt:lpstr>System Font Regular</vt:lpstr>
      <vt:lpstr>Times New Roman</vt:lpstr>
      <vt:lpstr>Wingdings</vt:lpstr>
      <vt:lpstr>NLG Theme</vt:lpstr>
      <vt:lpstr>1_NLG Theme</vt:lpstr>
      <vt:lpstr>2_NLG Theme</vt:lpstr>
      <vt:lpstr>3_NLG Theme</vt:lpstr>
      <vt:lpstr>4_NLG Theme</vt:lpstr>
      <vt:lpstr>5_NLG Theme</vt:lpstr>
      <vt:lpstr>Protecting Your Wealth With Confidence</vt:lpstr>
      <vt:lpstr>Important Information</vt:lpstr>
      <vt:lpstr>PowerPoint Presentation</vt:lpstr>
      <vt:lpstr>Americans and Retirement | Top Four Concerns</vt:lpstr>
      <vt:lpstr>PowerPoint Presentation</vt:lpstr>
      <vt:lpstr>Concern | Longevity Risk</vt:lpstr>
      <vt:lpstr>PowerPoint Presentation</vt:lpstr>
      <vt:lpstr>PowerPoint Presentation</vt:lpstr>
      <vt:lpstr>Concern | Cost of Health Care</vt:lpstr>
      <vt:lpstr>PowerPoint Presentation</vt:lpstr>
      <vt:lpstr>Concern | Inflation Risk</vt:lpstr>
      <vt:lpstr>PowerPoint Presentation</vt:lpstr>
      <vt:lpstr>Concern | Market Volatility</vt:lpstr>
      <vt:lpstr>Concern | Market Volatility and Order of Returns</vt:lpstr>
      <vt:lpstr>Can We Plan for these Concerns?</vt:lpstr>
      <vt:lpstr>PowerPoint Presentation</vt:lpstr>
      <vt:lpstr>PowerPoint Presentation</vt:lpstr>
      <vt:lpstr>What is an Annuity?</vt:lpstr>
      <vt:lpstr>Annuity Contracts | The Parties</vt:lpstr>
      <vt:lpstr>Annuity Contracts | Two Phases</vt:lpstr>
      <vt:lpstr>PowerPoint Presentation</vt:lpstr>
      <vt:lpstr>What is a Fixed Annuity?</vt:lpstr>
      <vt:lpstr>Types of Fixed Annuities</vt:lpstr>
      <vt:lpstr>Types of Fixed Annuities | SPIA</vt:lpstr>
      <vt:lpstr>Single Premium Immediate Annuity</vt:lpstr>
      <vt:lpstr>Types of Fixed Annuities | MYGA</vt:lpstr>
      <vt:lpstr>Multi-Year Guaranteed Annuity</vt:lpstr>
      <vt:lpstr>Types of Fixed Annuities | FIA</vt:lpstr>
      <vt:lpstr>Fixed Indexed Annuity</vt:lpstr>
      <vt:lpstr>Fixed Indexed Annuity</vt:lpstr>
      <vt:lpstr>Fixed Annuities may Alleviate Our Concerns</vt:lpstr>
      <vt:lpstr>PowerPoint Presentation</vt:lpstr>
      <vt:lpstr>Meet Carol, age 68  “I just want to know that I will have a check coming in no matter how long I live.”</vt:lpstr>
      <vt:lpstr>Meet Denise, age 45  “I like the idea of market growth, but I cannot afford to lose money.”</vt:lpstr>
      <vt:lpstr>Meet John, age 60  “ I may not have enough retirement income to cover my fixed expenses, including required health care.”</vt:lpstr>
      <vt:lpstr>Fixed Annuities | A Summary</vt:lpstr>
      <vt:lpstr>“Who can benefit from incorporating an annuity in their portfolio?”</vt:lpstr>
      <vt:lpstr>EVERYONE!</vt:lpstr>
      <vt:lpstr>Bringing it All Together</vt:lpstr>
      <vt:lpstr>Resource for You</vt:lpstr>
      <vt:lpstr>Resource for You</vt:lpstr>
      <vt:lpstr>Your Next Steps</vt:lpstr>
      <vt:lpstr>PowerPoint Presentation</vt:lpstr>
      <vt:lpstr>Important Information</vt:lpstr>
      <vt:lpstr>PowerPoint Presentation</vt:lpstr>
    </vt:vector>
  </TitlesOfParts>
  <Company>National Life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Cathlina de Baeza, Pam</dc:creator>
  <cp:lastModifiedBy>Cathlina, Pam</cp:lastModifiedBy>
  <cp:revision>96</cp:revision>
  <dcterms:created xsi:type="dcterms:W3CDTF">2024-12-11T15:48:45Z</dcterms:created>
  <dcterms:modified xsi:type="dcterms:W3CDTF">2025-04-20T19:40:36Z</dcterms:modified>
</cp:coreProperties>
</file>