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31" r:id="rId2"/>
    <p:sldMasterId id="2147483877" r:id="rId3"/>
  </p:sldMasterIdLst>
  <p:notesMasterIdLst>
    <p:notesMasterId r:id="rId46"/>
  </p:notesMasterIdLst>
  <p:handoutMasterIdLst>
    <p:handoutMasterId r:id="rId47"/>
  </p:handoutMasterIdLst>
  <p:sldIdLst>
    <p:sldId id="402" r:id="rId4"/>
    <p:sldId id="3161" r:id="rId5"/>
    <p:sldId id="404" r:id="rId6"/>
    <p:sldId id="405" r:id="rId7"/>
    <p:sldId id="406" r:id="rId8"/>
    <p:sldId id="407" r:id="rId9"/>
    <p:sldId id="408" r:id="rId10"/>
    <p:sldId id="409" r:id="rId11"/>
    <p:sldId id="410" r:id="rId12"/>
    <p:sldId id="411" r:id="rId13"/>
    <p:sldId id="412" r:id="rId14"/>
    <p:sldId id="413" r:id="rId15"/>
    <p:sldId id="414" r:id="rId16"/>
    <p:sldId id="415" r:id="rId17"/>
    <p:sldId id="416" r:id="rId18"/>
    <p:sldId id="417" r:id="rId19"/>
    <p:sldId id="418" r:id="rId20"/>
    <p:sldId id="419" r:id="rId21"/>
    <p:sldId id="420" r:id="rId22"/>
    <p:sldId id="421" r:id="rId23"/>
    <p:sldId id="422" r:id="rId24"/>
    <p:sldId id="423" r:id="rId25"/>
    <p:sldId id="424" r:id="rId26"/>
    <p:sldId id="425" r:id="rId27"/>
    <p:sldId id="426" r:id="rId28"/>
    <p:sldId id="427" r:id="rId29"/>
    <p:sldId id="2888" r:id="rId30"/>
    <p:sldId id="2889" r:id="rId31"/>
    <p:sldId id="2890" r:id="rId32"/>
    <p:sldId id="2891" r:id="rId33"/>
    <p:sldId id="2893" r:id="rId34"/>
    <p:sldId id="277" r:id="rId35"/>
    <p:sldId id="2894" r:id="rId36"/>
    <p:sldId id="2895" r:id="rId37"/>
    <p:sldId id="2725" r:id="rId38"/>
    <p:sldId id="2896" r:id="rId39"/>
    <p:sldId id="2897" r:id="rId40"/>
    <p:sldId id="2898" r:id="rId41"/>
    <p:sldId id="2899" r:id="rId42"/>
    <p:sldId id="459" r:id="rId43"/>
    <p:sldId id="348" r:id="rId44"/>
    <p:sldId id="371"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utting Your Priorities in Order" id="{50FCECF6-3608-3345-A02D-4DA51000D001}">
          <p14:sldIdLst>
            <p14:sldId id="402"/>
            <p14:sldId id="3161"/>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2888"/>
            <p14:sldId id="2889"/>
            <p14:sldId id="2890"/>
            <p14:sldId id="2891"/>
            <p14:sldId id="2893"/>
            <p14:sldId id="277"/>
            <p14:sldId id="2894"/>
            <p14:sldId id="2895"/>
            <p14:sldId id="2725"/>
            <p14:sldId id="2896"/>
            <p14:sldId id="2897"/>
            <p14:sldId id="2898"/>
            <p14:sldId id="2899"/>
            <p14:sldId id="459"/>
            <p14:sldId id="348"/>
            <p14:sldId id="37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D38233-59F0-CAFF-4106-CEE493DAE0B3}" name="Puckett, Jason" initials="JP" userId="S::JPuckett@nationallife.com::bc2dbe24-c2cb-4e84-9e64-8951bb52d833" providerId="AD"/>
  <p188:author id="{DDE91178-6637-79EC-D9C3-7A5FA76FE14C}" name="Morris, Hannah" initials="" userId="S::HMorris@nationallife.com::47cf9177-275d-4bea-80e5-21939b840a9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07426"/>
    <a:srgbClr val="D72027"/>
    <a:srgbClr val="78468F"/>
    <a:srgbClr val="F9FFFD"/>
    <a:srgbClr val="FAFFFD"/>
    <a:srgbClr val="FBFFFF"/>
    <a:srgbClr val="FCFFFD"/>
    <a:srgbClr val="FCFFFF"/>
    <a:srgbClr val="FFFEFD"/>
    <a:srgbClr val="FA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67"/>
    <p:restoredTop sz="45098" autoAdjust="0"/>
  </p:normalViewPr>
  <p:slideViewPr>
    <p:cSldViewPr snapToGrid="0">
      <p:cViewPr varScale="1">
        <p:scale>
          <a:sx n="29" d="100"/>
          <a:sy n="29" d="100"/>
        </p:scale>
        <p:origin x="2020" y="28"/>
      </p:cViewPr>
      <p:guideLst/>
    </p:cSldViewPr>
  </p:slideViewPr>
  <p:outlineViewPr>
    <p:cViewPr>
      <p:scale>
        <a:sx n="33" d="100"/>
        <a:sy n="33" d="100"/>
      </p:scale>
      <p:origin x="0" y="0"/>
    </p:cViewPr>
  </p:outlineViewPr>
  <p:notesTextViewPr>
    <p:cViewPr>
      <p:scale>
        <a:sx n="85" d="100"/>
        <a:sy n="85" d="100"/>
      </p:scale>
      <p:origin x="0" y="0"/>
    </p:cViewPr>
  </p:notesTextViewPr>
  <p:notesViewPr>
    <p:cSldViewPr snapToGrid="0">
      <p:cViewPr varScale="1">
        <p:scale>
          <a:sx n="82" d="100"/>
          <a:sy n="82" d="100"/>
        </p:scale>
        <p:origin x="3876"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theme" Target="theme/theme1.xml"/><Relationship Id="rId55" Type="http://schemas.openxmlformats.org/officeDocument/2006/relationships/customXml" Target="../customXml/item3.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customXml" Target="../customXml/item1.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30EDF-107B-83A2-F988-6D746E7507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6F63967-6BD8-E0C2-F948-6ED1A12E8B3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4A3C832-720D-3F4D-90E6-0E2C98BE546C}" type="datetimeFigureOut">
              <a:rPr lang="en-US" smtClean="0"/>
              <a:t>3/20/2025</a:t>
            </a:fld>
            <a:endParaRPr lang="en-US"/>
          </a:p>
        </p:txBody>
      </p:sp>
      <p:sp>
        <p:nvSpPr>
          <p:cNvPr id="4" name="Footer Placeholder 3">
            <a:extLst>
              <a:ext uri="{FF2B5EF4-FFF2-40B4-BE49-F238E27FC236}">
                <a16:creationId xmlns:a16="http://schemas.microsoft.com/office/drawing/2014/main" id="{2F52F0CC-2F58-CA7D-943D-FD46D82CD7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2E5398F-E458-CC2C-7045-68B71A5F6C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81A933-7111-C444-829B-4BDA8B5CD5BA}" type="slidenum">
              <a:rPr lang="en-US" smtClean="0"/>
              <a:t>‹#›</a:t>
            </a:fld>
            <a:endParaRPr lang="en-US"/>
          </a:p>
        </p:txBody>
      </p:sp>
    </p:spTree>
    <p:extLst>
      <p:ext uri="{BB962C8B-B14F-4D97-AF65-F5344CB8AC3E}">
        <p14:creationId xmlns:p14="http://schemas.microsoft.com/office/powerpoint/2010/main" val="1682476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70ECB4-3DED-114D-B8EC-BD91C83448E7}" type="slidenum">
              <a:rPr lang="en-US" smtClean="0"/>
              <a:t>‹#›</a:t>
            </a:fld>
            <a:endParaRPr lang="en-US"/>
          </a:p>
        </p:txBody>
      </p:sp>
    </p:spTree>
    <p:extLst>
      <p:ext uri="{BB962C8B-B14F-4D97-AF65-F5344CB8AC3E}">
        <p14:creationId xmlns:p14="http://schemas.microsoft.com/office/powerpoint/2010/main" val="3022241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nationallife.wistia.com/medias/jlvrt09dwg"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nationallife.wistia.com/medias/zw99vkythu"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nationallife.wistia.com/medias/tds4fnh461"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nationallife.wistia.com/medias/n8qwr5ydg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today’s session “Putting Your Priorities in Order – Estate Planning Essentials.”</a:t>
            </a: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a:t>
            </a:fld>
            <a:endParaRPr lang="en-US"/>
          </a:p>
        </p:txBody>
      </p:sp>
    </p:spTree>
    <p:extLst>
      <p:ext uri="{BB962C8B-B14F-4D97-AF65-F5344CB8AC3E}">
        <p14:creationId xmlns:p14="http://schemas.microsoft.com/office/powerpoint/2010/main" val="1354672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an individual becomes an adult it is a time for celebration! In the majority of states, the individual is considered an adult because they have reached the legal age of majority.  But this varies by state – in 47 states the age is 18 but in Alabama and Nebraska the age is 19 and in Mississippi the age is 21. Now is the time for this new adult to execute a Health Care POA, HIPAA Authorization and a Financial POA.</a:t>
            </a:r>
          </a:p>
          <a:p>
            <a:endParaRPr lang="en-US" dirty="0"/>
          </a:p>
          <a:p>
            <a:r>
              <a:rPr lang="en-US" dirty="0"/>
              <a:t>It is generally recommended that these documents be updated every 3 to 5 years if you are mentally competent to do so.</a:t>
            </a:r>
          </a:p>
          <a:p>
            <a:endParaRPr lang="en-US" dirty="0"/>
          </a:p>
          <a:p>
            <a:r>
              <a:rPr lang="en-US" i="1" dirty="0"/>
              <a:t>NOTE TO SPEAKER: Many new young adults leave the home to attend college, take a gap year, study abroad, executing these legal documents helps to ensure that medical decisions may be made, and financial matters taken care of (such as filing income tax returns or financial aid documents) by the named agent. Without these documents in place, the court will have to be involved and appoint someone to handle these matters. Financial institutions may request additional documentation if these documents were executed over 5 years prior to ensure that they were not revoked. This is especially common if the principal/person who executed the documents, is elderly.</a:t>
            </a: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10</a:t>
            </a:fld>
            <a:endParaRPr lang="en-US"/>
          </a:p>
        </p:txBody>
      </p:sp>
    </p:spTree>
    <p:extLst>
      <p:ext uri="{BB962C8B-B14F-4D97-AF65-F5344CB8AC3E}">
        <p14:creationId xmlns:p14="http://schemas.microsoft.com/office/powerpoint/2010/main" val="4209301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cs typeface="Times New Roman" panose="02020603050405020304" pitchFamily="18" charset="0"/>
              </a:rPr>
              <a:t>Some states also allow another health care document called advanced directive. An advance directive </a:t>
            </a:r>
            <a:r>
              <a:rPr lang="en-US" sz="1200" kern="100" dirty="0">
                <a:effectLst/>
                <a:ea typeface="Calibri" panose="020F0502020204030204" pitchFamily="34" charset="0"/>
                <a:cs typeface="Times New Roman" panose="02020603050405020304" pitchFamily="18" charset="0"/>
              </a:rPr>
              <a:t>provides health care instructions to physicians in the event of a terminal illness or persistent vegetative state. Because the instructions are communicated to their doctors directly instead of through an agent like a POA, the doctors may be legally bound to follow the instructions depending upon state law. </a:t>
            </a: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11</a:t>
            </a:fld>
            <a:endParaRPr lang="en-US"/>
          </a:p>
        </p:txBody>
      </p:sp>
    </p:spTree>
    <p:extLst>
      <p:ext uri="{BB962C8B-B14F-4D97-AF65-F5344CB8AC3E}">
        <p14:creationId xmlns:p14="http://schemas.microsoft.com/office/powerpoint/2010/main" val="2140915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7E000-D29E-8C59-F00B-A33737007F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31237A-10D1-8715-A333-F0607A119D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BA4756-CF71-563B-C617-4D9D4072E409}"/>
              </a:ext>
            </a:extLst>
          </p:cNvPr>
          <p:cNvSpPr>
            <a:spLocks noGrp="1"/>
          </p:cNvSpPr>
          <p:nvPr>
            <p:ph type="body" idx="1"/>
          </p:nvPr>
        </p:nvSpPr>
        <p:spPr/>
        <p:txBody>
          <a:bodyPr/>
          <a:lstStyle/>
          <a:p>
            <a:r>
              <a:rPr lang="en-US" dirty="0"/>
              <a:t>If you recall from the beginning of this session, we mentioned that assets pass in three ways at death – by contract, by operation of law, and by Will or Trust.</a:t>
            </a:r>
          </a:p>
          <a:p>
            <a:endParaRPr lang="en-US" dirty="0"/>
          </a:p>
          <a:p>
            <a:r>
              <a:rPr lang="en-US" dirty="0"/>
              <a:t>Now let’s discuss in detail assets that pass by contract, such as life insurance, annuities, IRAs, 401(k) plans, and why it is important to pay close attention to these assets and their ultimate distribution upon death.</a:t>
            </a:r>
          </a:p>
          <a:p>
            <a:endParaRPr lang="en-US" dirty="0"/>
          </a:p>
        </p:txBody>
      </p:sp>
      <p:sp>
        <p:nvSpPr>
          <p:cNvPr id="4" name="Slide Number Placeholder 3">
            <a:extLst>
              <a:ext uri="{FF2B5EF4-FFF2-40B4-BE49-F238E27FC236}">
                <a16:creationId xmlns:a16="http://schemas.microsoft.com/office/drawing/2014/main" id="{2B62B7A2-5B38-2132-CFE7-61ACADE67679}"/>
              </a:ext>
            </a:extLst>
          </p:cNvPr>
          <p:cNvSpPr>
            <a:spLocks noGrp="1"/>
          </p:cNvSpPr>
          <p:nvPr>
            <p:ph type="sldNum" sz="quarter" idx="5"/>
          </p:nvPr>
        </p:nvSpPr>
        <p:spPr/>
        <p:txBody>
          <a:bodyPr/>
          <a:lstStyle/>
          <a:p>
            <a:fld id="{F270ECB4-3DED-114D-B8EC-BD91C83448E7}" type="slidenum">
              <a:rPr lang="en-US" smtClean="0"/>
              <a:t>12</a:t>
            </a:fld>
            <a:endParaRPr lang="en-US"/>
          </a:p>
        </p:txBody>
      </p:sp>
    </p:spTree>
    <p:extLst>
      <p:ext uri="{BB962C8B-B14F-4D97-AF65-F5344CB8AC3E}">
        <p14:creationId xmlns:p14="http://schemas.microsoft.com/office/powerpoint/2010/main" val="1042087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Read slide</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13</a:t>
            </a:fld>
            <a:endParaRPr lang="en-US"/>
          </a:p>
        </p:txBody>
      </p:sp>
    </p:spTree>
    <p:extLst>
      <p:ext uri="{BB962C8B-B14F-4D97-AF65-F5344CB8AC3E}">
        <p14:creationId xmlns:p14="http://schemas.microsoft.com/office/powerpoint/2010/main" val="2773459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01663" y="315913"/>
            <a:ext cx="5486400" cy="3086100"/>
          </a:xfrm>
        </p:spPr>
      </p:sp>
      <p:sp>
        <p:nvSpPr>
          <p:cNvPr id="3" name="Notes Placeholder 2"/>
          <p:cNvSpPr>
            <a:spLocks noGrp="1"/>
          </p:cNvSpPr>
          <p:nvPr>
            <p:ph type="body" idx="1"/>
          </p:nvPr>
        </p:nvSpPr>
        <p:spPr>
          <a:xfrm>
            <a:off x="388307" y="3586358"/>
            <a:ext cx="5912285" cy="5056601"/>
          </a:xfrm>
        </p:spPr>
        <p:txBody>
          <a:bodyPr/>
          <a:lstStyle/>
          <a:p>
            <a:r>
              <a:rPr lang="en-US" sz="1100" dirty="0">
                <a:latin typeface="+mn-lt"/>
              </a:rPr>
              <a:t>So, what are some beneficiary pitfalls to avoid? These pitfalls apply to all contractual assets such as retirement plans, annuities, and life insurance. </a:t>
            </a:r>
          </a:p>
          <a:p>
            <a:endParaRPr lang="en-US" sz="1100" dirty="0">
              <a:latin typeface="+mn-lt"/>
            </a:endParaRPr>
          </a:p>
          <a:p>
            <a:pPr marL="228600" indent="-228600">
              <a:buAutoNum type="arabicPeriod"/>
            </a:pPr>
            <a:r>
              <a:rPr lang="en-US" sz="1100" i="1" dirty="0">
                <a:latin typeface="+mn-lt"/>
              </a:rPr>
              <a:t>Failure to review beneficiary designations after a life event </a:t>
            </a:r>
            <a:r>
              <a:rPr lang="en-US" sz="1100" dirty="0">
                <a:latin typeface="+mn-lt"/>
              </a:rPr>
              <a:t>such as a marriage, birth or adoption of a child, death of a beneficiary or divorce.  We just explained why this is so important.</a:t>
            </a:r>
          </a:p>
          <a:p>
            <a:pPr marL="228600" indent="-228600">
              <a:buAutoNum type="arabicPeriod"/>
            </a:pPr>
            <a:r>
              <a:rPr lang="en-US" sz="1100" i="1" dirty="0">
                <a:latin typeface="+mn-lt"/>
              </a:rPr>
              <a:t>Lack of coordination with the estate plan</a:t>
            </a:r>
            <a:r>
              <a:rPr lang="en-US" sz="1100" dirty="0">
                <a:latin typeface="+mn-lt"/>
              </a:rPr>
              <a:t>: You spend a lot of time determining how you want your assets to pass when you create an estate plan (e.g., Will or Trust). You consider the who, what, when, and how for distribution. That is why it is important to make sure your beneficiary designations reflect your wishes. You may want to name a trust you created as the beneficiary (especially if you have minor children) or match the bequests made in your Will to certain beneficiaries.</a:t>
            </a:r>
          </a:p>
          <a:p>
            <a:pPr marL="228600" indent="-228600">
              <a:buAutoNum type="arabicPeriod"/>
            </a:pPr>
            <a:r>
              <a:rPr lang="en-US" sz="1100" i="1" dirty="0">
                <a:latin typeface="+mn-lt"/>
              </a:rPr>
              <a:t>Estate as primary beneficiary</a:t>
            </a:r>
            <a:r>
              <a:rPr lang="en-US" sz="1100" dirty="0">
                <a:latin typeface="+mn-lt"/>
              </a:rPr>
              <a:t>: </a:t>
            </a:r>
            <a:r>
              <a:rPr lang="en-US" sz="1100" b="0" i="0" u="none" strike="noStrike" baseline="0" dirty="0">
                <a:latin typeface="+mn-lt"/>
              </a:rPr>
              <a:t>There are several disadvantages to an estate being a beneficiary of these assets. First, these types of assets pass by contract and are not required to pass through the probate process if an individual or trust is named as beneficiary. When an estate is named as the beneficiary or is the default beneficiary, the death benefit proceeds are subject to the probate process. Additionally, in some states, life insurance proceeds are exempt from the claims of creditors when there is a named beneficiary, but not when your estate is your named beneficiary. Finally, there may be delay in receiving the proceeds due to the probate court process.</a:t>
            </a:r>
            <a:r>
              <a:rPr lang="en-US" sz="1100" dirty="0">
                <a:latin typeface="+mn-lt"/>
              </a:rPr>
              <a:t> Please note that if yo</a:t>
            </a:r>
            <a:r>
              <a:rPr lang="en-US" sz="1100" b="0" i="0" u="none" strike="noStrike" baseline="0" dirty="0">
                <a:latin typeface="+mn-lt"/>
              </a:rPr>
              <a:t>u do not name a beneficiary of a life insurance policy, annuity, qualified plan, or IRA generally the default beneficiary is your estate. </a:t>
            </a:r>
            <a:endParaRPr lang="en-US" sz="1100" dirty="0">
              <a:latin typeface="+mn-lt"/>
            </a:endParaRPr>
          </a:p>
          <a:p>
            <a:pPr marL="228600" indent="-228600">
              <a:buAutoNum type="arabicPeriod"/>
            </a:pPr>
            <a:r>
              <a:rPr lang="en-US" sz="1100" i="1" dirty="0">
                <a:latin typeface="+mn-lt"/>
              </a:rPr>
              <a:t>Failure to name a contingent beneficiary</a:t>
            </a:r>
            <a:r>
              <a:rPr lang="en-US" sz="1100" dirty="0">
                <a:latin typeface="+mn-lt"/>
              </a:rPr>
              <a:t>: </a:t>
            </a:r>
            <a:r>
              <a:rPr lang="en-US" sz="1100" b="0" i="0" u="none" strike="noStrike" baseline="0" dirty="0">
                <a:latin typeface="+mn-lt"/>
              </a:rPr>
              <a:t>The contingent beneficiary is equally as important as the primary beneficiary. It is important to name a contingent beneficiary because if you and your primary beneficiary were to die simultaneously, the Uniform Death Act provides that your beneficiary will be presumed to have died first. By naming a contingent beneficiary, you avoid having the proceeds pass to your estate.</a:t>
            </a:r>
            <a:endParaRPr lang="en-US" sz="1100" dirty="0">
              <a:latin typeface="+mn-lt"/>
            </a:endParaRPr>
          </a:p>
          <a:p>
            <a:pPr marL="228600" indent="-228600">
              <a:buAutoNum type="arabicPeriod"/>
            </a:pPr>
            <a:r>
              <a:rPr lang="en-US" sz="1100" i="1" dirty="0">
                <a:latin typeface="+mn-lt"/>
              </a:rPr>
              <a:t>Naming a minor as beneficiary</a:t>
            </a:r>
            <a:r>
              <a:rPr lang="en-US" sz="1100" dirty="0">
                <a:latin typeface="+mn-lt"/>
              </a:rPr>
              <a:t>:</a:t>
            </a:r>
            <a:r>
              <a:rPr lang="en-US" sz="1100" b="0" i="0" u="none" strike="noStrike" baseline="0" dirty="0">
                <a:latin typeface="+mn-lt"/>
              </a:rPr>
              <a:t> Minors lack the capacity to mange property in the United States.. Let’s discuss minors in more detail.</a:t>
            </a:r>
            <a:endParaRPr lang="en-US" sz="1100" dirty="0"/>
          </a:p>
        </p:txBody>
      </p:sp>
      <p:sp>
        <p:nvSpPr>
          <p:cNvPr id="4" name="Slide Number Placeholder 3"/>
          <p:cNvSpPr>
            <a:spLocks noGrp="1"/>
          </p:cNvSpPr>
          <p:nvPr>
            <p:ph type="sldNum" sz="quarter" idx="5"/>
          </p:nvPr>
        </p:nvSpPr>
        <p:spPr/>
        <p:txBody>
          <a:bodyPr/>
          <a:lstStyle/>
          <a:p>
            <a:fld id="{F270ECB4-3DED-114D-B8EC-BD91C83448E7}" type="slidenum">
              <a:rPr lang="en-US" smtClean="0"/>
              <a:t>14</a:t>
            </a:fld>
            <a:endParaRPr lang="en-US"/>
          </a:p>
        </p:txBody>
      </p:sp>
    </p:spTree>
    <p:extLst>
      <p:ext uri="{BB962C8B-B14F-4D97-AF65-F5344CB8AC3E}">
        <p14:creationId xmlns:p14="http://schemas.microsoft.com/office/powerpoint/2010/main" val="2882677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E508B-313E-47A9-C3AE-D5CCC1161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028F8D-D32C-D5E3-3460-7BA2F9D447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1F0148-8091-1B2A-729C-B21680D020BE}"/>
              </a:ext>
            </a:extLst>
          </p:cNvPr>
          <p:cNvSpPr>
            <a:spLocks noGrp="1"/>
          </p:cNvSpPr>
          <p:nvPr>
            <p:ph type="body" idx="1"/>
          </p:nvPr>
        </p:nvSpPr>
        <p:spPr>
          <a:xfrm>
            <a:off x="685800" y="4400550"/>
            <a:ext cx="5486400" cy="4543034"/>
          </a:xfrm>
        </p:spPr>
        <p:txBody>
          <a:bodyPr/>
          <a:lstStyle/>
          <a:p>
            <a:pPr marL="457200" marR="0" indent="-457200">
              <a:lnSpc>
                <a:spcPct val="107000"/>
              </a:lnSpc>
              <a:spcBef>
                <a:spcPts val="0"/>
              </a:spcBef>
              <a:spcAft>
                <a:spcPts val="800"/>
              </a:spcAft>
            </a:pPr>
            <a:r>
              <a:rPr lang="en-US" sz="1100" kern="100" dirty="0">
                <a:effectLst/>
                <a:latin typeface="+mn-lt"/>
                <a:ea typeface="Calibri" panose="020F0502020204030204" pitchFamily="34" charset="0"/>
                <a:cs typeface="Times New Roman" panose="02020603050405020304" pitchFamily="18" charset="0"/>
              </a:rPr>
              <a:t>Minor children lack the legal capacity to manage property. Therefore, they are not legally capable of owning property individually. The age at which a child is considered a legal adult, referred to as age of majority, is determined by the law of the state where the child lives.  In most states, this is 18. But there are three states which have older ages. The age of majority in Alabama and Nebraska is age 19 and in Mississippi it is age 21.</a:t>
            </a:r>
          </a:p>
          <a:p>
            <a:pPr marL="457200" marR="0" indent="-457200">
              <a:lnSpc>
                <a:spcPct val="107000"/>
              </a:lnSpc>
              <a:spcBef>
                <a:spcPts val="0"/>
              </a:spcBef>
              <a:spcAft>
                <a:spcPts val="800"/>
              </a:spcAft>
            </a:pPr>
            <a:endParaRPr lang="en-US" sz="1100" kern="100" dirty="0">
              <a:effectLst/>
              <a:latin typeface="+mn-lt"/>
              <a:ea typeface="Calibri" panose="020F0502020204030204" pitchFamily="34" charset="0"/>
              <a:cs typeface="Times New Roman" panose="02020603050405020304" pitchFamily="18" charset="0"/>
            </a:endParaRPr>
          </a:p>
          <a:p>
            <a:pPr algn="l"/>
            <a:r>
              <a:rPr lang="en-US" sz="1100" b="0" i="0" u="none" strike="noStrike" baseline="0" dirty="0">
                <a:latin typeface="+mn-lt"/>
              </a:rPr>
              <a:t>If you name a minor child as the beneficiary of a life insurance policy, annuity, qualified plan or IRA, an individual may have to petition and be appointed by the court to act as a conservator of these assets for the child. This process may be costly and time-consuming. L</a:t>
            </a:r>
            <a:r>
              <a:rPr lang="en-US" sz="1100" kern="100" dirty="0">
                <a:effectLst/>
                <a:latin typeface="+mn-lt"/>
                <a:ea typeface="Calibri" panose="020F0502020204030204" pitchFamily="34" charset="0"/>
                <a:cs typeface="Times New Roman" panose="02020603050405020304" pitchFamily="18" charset="0"/>
              </a:rPr>
              <a:t>et’s use a hypothetical example. Alex Jones, a widower, is a single parent living in Texas, with one child, Kylie, age 15.  Alex named Kylie as the beneficiary of his $100,000 life insurance policy.  If Alex passes away this year, Kylie would be considered a minor under Texas law because she is under age 18.  The insurance company would not be able to pay the death benefit directly to Kylie until a conservator for Kylie’s property is appointed by the court. Once appointed, Kylie’s conservator may request that the proceeds are moved to an account that is held for Kylie’s benefit only. Kylie will own the funds in this account once she reaches age of majority (which is 18 in Texas).</a:t>
            </a:r>
          </a:p>
          <a:p>
            <a:pPr algn="l"/>
            <a:endParaRPr lang="en-US" sz="1100" dirty="0">
              <a:effectLst/>
              <a:latin typeface="+mn-lt"/>
              <a:ea typeface="Aptos" panose="020B0004020202020204" pitchFamily="34" charset="0"/>
              <a:cs typeface="Aptos" panose="020B0004020202020204" pitchFamily="34" charset="0"/>
            </a:endParaRPr>
          </a:p>
          <a:p>
            <a:pPr marL="0" marR="0">
              <a:spcBef>
                <a:spcPts val="0"/>
              </a:spcBef>
              <a:spcAft>
                <a:spcPts val="0"/>
              </a:spcAft>
            </a:pPr>
            <a:r>
              <a:rPr lang="en-US" sz="1100" dirty="0">
                <a:effectLst/>
                <a:latin typeface="+mn-lt"/>
                <a:ea typeface="Aptos" panose="020B0004020202020204" pitchFamily="34" charset="0"/>
                <a:cs typeface="Aptos" panose="020B0004020202020204" pitchFamily="34" charset="0"/>
              </a:rPr>
              <a:t>Therefore, consideration should be given to naming a custodian for the child under the Uniform Transfer to Minors Act (UTMA) as the primary or contingent beneficiary of these types of assets.</a:t>
            </a:r>
            <a:r>
              <a:rPr lang="en-US" sz="1100" kern="100" dirty="0">
                <a:effectLst/>
                <a:latin typeface="+mn-lt"/>
                <a:ea typeface="Calibri" panose="020F0502020204030204" pitchFamily="34" charset="0"/>
                <a:cs typeface="Times New Roman" panose="02020603050405020304" pitchFamily="18" charset="0"/>
              </a:rPr>
              <a:t> Alternatively, a trust created under the client’s Will, or a separate revocable living trust may be a more favorable option depending upon the client’s objectives and personal situation.</a:t>
            </a:r>
          </a:p>
          <a:p>
            <a:pPr marL="0" marR="0">
              <a:spcBef>
                <a:spcPts val="0"/>
              </a:spcBef>
              <a:spcAft>
                <a:spcPts val="0"/>
              </a:spcAft>
            </a:pP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100" dirty="0"/>
          </a:p>
        </p:txBody>
      </p:sp>
      <p:sp>
        <p:nvSpPr>
          <p:cNvPr id="4" name="Slide Number Placeholder 3">
            <a:extLst>
              <a:ext uri="{FF2B5EF4-FFF2-40B4-BE49-F238E27FC236}">
                <a16:creationId xmlns:a16="http://schemas.microsoft.com/office/drawing/2014/main" id="{3ED3D531-D838-EDEB-6D18-84C6F5594ADE}"/>
              </a:ext>
            </a:extLst>
          </p:cNvPr>
          <p:cNvSpPr>
            <a:spLocks noGrp="1"/>
          </p:cNvSpPr>
          <p:nvPr>
            <p:ph type="sldNum" sz="quarter" idx="5"/>
          </p:nvPr>
        </p:nvSpPr>
        <p:spPr/>
        <p:txBody>
          <a:bodyPr/>
          <a:lstStyle/>
          <a:p>
            <a:fld id="{F270ECB4-3DED-114D-B8EC-BD91C83448E7}" type="slidenum">
              <a:rPr lang="en-US" smtClean="0"/>
              <a:t>15</a:t>
            </a:fld>
            <a:endParaRPr lang="en-US"/>
          </a:p>
        </p:txBody>
      </p:sp>
    </p:spTree>
    <p:extLst>
      <p:ext uri="{BB962C8B-B14F-4D97-AF65-F5344CB8AC3E}">
        <p14:creationId xmlns:p14="http://schemas.microsoft.com/office/powerpoint/2010/main" val="702464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E8F1A-5C27-43AD-DB52-CAD22D24B7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674976-E74F-24BF-E99A-5C03D1ED84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075F08-23A5-05E4-F669-D714F5AB147C}"/>
              </a:ext>
            </a:extLst>
          </p:cNvPr>
          <p:cNvSpPr>
            <a:spLocks noGrp="1"/>
          </p:cNvSpPr>
          <p:nvPr>
            <p:ph type="body" idx="1"/>
          </p:nvPr>
        </p:nvSpPr>
        <p:spPr/>
        <p:txBody>
          <a:bodyPr/>
          <a:lstStyle/>
          <a:p>
            <a:r>
              <a:rPr lang="en-US" dirty="0"/>
              <a:t>Another way assets pass at death is by operation of law. </a:t>
            </a:r>
          </a:p>
        </p:txBody>
      </p:sp>
      <p:sp>
        <p:nvSpPr>
          <p:cNvPr id="4" name="Slide Number Placeholder 3">
            <a:extLst>
              <a:ext uri="{FF2B5EF4-FFF2-40B4-BE49-F238E27FC236}">
                <a16:creationId xmlns:a16="http://schemas.microsoft.com/office/drawing/2014/main" id="{7FA1589F-38DF-991D-D26B-8A8B39891972}"/>
              </a:ext>
            </a:extLst>
          </p:cNvPr>
          <p:cNvSpPr>
            <a:spLocks noGrp="1"/>
          </p:cNvSpPr>
          <p:nvPr>
            <p:ph type="sldNum" sz="quarter" idx="5"/>
          </p:nvPr>
        </p:nvSpPr>
        <p:spPr/>
        <p:txBody>
          <a:bodyPr/>
          <a:lstStyle/>
          <a:p>
            <a:fld id="{F270ECB4-3DED-114D-B8EC-BD91C83448E7}" type="slidenum">
              <a:rPr lang="en-US" smtClean="0"/>
              <a:t>16</a:t>
            </a:fld>
            <a:endParaRPr lang="en-US"/>
          </a:p>
        </p:txBody>
      </p:sp>
    </p:spTree>
    <p:extLst>
      <p:ext uri="{BB962C8B-B14F-4D97-AF65-F5344CB8AC3E}">
        <p14:creationId xmlns:p14="http://schemas.microsoft.com/office/powerpoint/2010/main" val="3165913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2E507-FC37-4CC4-BAAD-BFE272BF55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9F17D3-E17F-7DE5-E0CD-14307186C7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089EEC-2741-75D2-7047-F2D6E7A1A520}"/>
              </a:ext>
            </a:extLst>
          </p:cNvPr>
          <p:cNvSpPr>
            <a:spLocks noGrp="1"/>
          </p:cNvSpPr>
          <p:nvPr>
            <p:ph type="body" idx="1"/>
          </p:nvPr>
        </p:nvSpPr>
        <p:spPr/>
        <p:txBody>
          <a:bodyPr/>
          <a:lstStyle/>
          <a:p>
            <a:r>
              <a:rPr lang="en-US" dirty="0"/>
              <a:t>There are four types of joint property ownership. Two types of joint ownership – tenancy in common and community/marital property – allow the co-joint owner to pass their interest in the property to another person(s) under their estate plan.  </a:t>
            </a:r>
          </a:p>
          <a:p>
            <a:pPr marL="0" marR="0">
              <a:lnSpc>
                <a:spcPct val="107000"/>
              </a:lnSpc>
              <a:spcBef>
                <a:spcPts val="0"/>
              </a:spcBef>
              <a:spcAft>
                <a:spcPts val="800"/>
              </a:spcAft>
            </a:pPr>
            <a:endParaRPr lang="en-US" dirty="0"/>
          </a:p>
          <a:p>
            <a:pPr marL="0" marR="0">
              <a:lnSpc>
                <a:spcPct val="107000"/>
              </a:lnSpc>
              <a:spcBef>
                <a:spcPts val="0"/>
              </a:spcBef>
              <a:spcAft>
                <a:spcPts val="800"/>
              </a:spcAft>
            </a:pPr>
            <a:r>
              <a:rPr lang="en-US" dirty="0"/>
              <a:t>What is tenancy in common? </a:t>
            </a:r>
            <a:r>
              <a:rPr lang="en-US" sz="1200" kern="100" dirty="0">
                <a:effectLst/>
                <a:latin typeface="Calibri" panose="020F0502020204030204" pitchFamily="34" charset="0"/>
                <a:cs typeface="Times New Roman" panose="02020603050405020304" pitchFamily="18" charset="0"/>
              </a:rPr>
              <a:t>I</a:t>
            </a: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n most states this is the default joint ownership if a property has more than one owner and the owners don’t specify the ownership type. The shared ownership could be equal or unequal. So, if you and I own a real estate as tenancy in common, you could have two thirds of the ownership, I could have one third. A key characteristic of this type of ownership is that if one of the owners dies, their share is conveyed to their beneficiaries pursuant to their estate plan, not to the other owners who are still alive. </a:t>
            </a:r>
          </a:p>
          <a:p>
            <a:pPr marL="0" marR="0">
              <a:lnSpc>
                <a:spcPct val="107000"/>
              </a:lnSpc>
              <a:spcBef>
                <a:spcPts val="0"/>
              </a:spcBef>
              <a:spcAft>
                <a:spcPts val="800"/>
              </a:spcAft>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What is community or marital property joint ownership? There are only nine U.S. states that have community property laws in place. Community property law basically requires that all property acquired during marriage is considered community property. As such, the property belongs equally to both spouses. Neither party may dispose of that property without the permission of the other. Upon the first spouse’s death, only half of the community property is counted as the deceased spouse’s estate. And the interest will transfer based on the deceased spouse’s estate plan. </a:t>
            </a:r>
            <a:endParaRPr lang="en-US" dirty="0"/>
          </a:p>
          <a:p>
            <a:endParaRPr lang="en-US" dirty="0"/>
          </a:p>
        </p:txBody>
      </p:sp>
      <p:sp>
        <p:nvSpPr>
          <p:cNvPr id="4" name="Slide Number Placeholder 3">
            <a:extLst>
              <a:ext uri="{FF2B5EF4-FFF2-40B4-BE49-F238E27FC236}">
                <a16:creationId xmlns:a16="http://schemas.microsoft.com/office/drawing/2014/main" id="{9F6EF1F9-2E0F-4136-880A-FF2C4557B2B1}"/>
              </a:ext>
            </a:extLst>
          </p:cNvPr>
          <p:cNvSpPr>
            <a:spLocks noGrp="1"/>
          </p:cNvSpPr>
          <p:nvPr>
            <p:ph type="sldNum" sz="quarter" idx="5"/>
          </p:nvPr>
        </p:nvSpPr>
        <p:spPr/>
        <p:txBody>
          <a:bodyPr/>
          <a:lstStyle/>
          <a:p>
            <a:fld id="{F270ECB4-3DED-114D-B8EC-BD91C83448E7}" type="slidenum">
              <a:rPr lang="en-US" smtClean="0"/>
              <a:t>17</a:t>
            </a:fld>
            <a:endParaRPr lang="en-US"/>
          </a:p>
        </p:txBody>
      </p:sp>
    </p:spTree>
    <p:extLst>
      <p:ext uri="{BB962C8B-B14F-4D97-AF65-F5344CB8AC3E}">
        <p14:creationId xmlns:p14="http://schemas.microsoft.com/office/powerpoint/2010/main" val="19364923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C735C-A6FC-DD9D-3CBA-82C0DCEA37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0043F1-EB14-2A94-5435-2CAD9B3A61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CAD5FE-BF4D-98E6-DB37-66CF81A8234A}"/>
              </a:ext>
            </a:extLst>
          </p:cNvPr>
          <p:cNvSpPr>
            <a:spLocks noGrp="1"/>
          </p:cNvSpPr>
          <p:nvPr>
            <p:ph type="body" idx="1"/>
          </p:nvPr>
        </p:nvSpPr>
        <p:spPr/>
        <p:txBody>
          <a:bodyPr/>
          <a:lstStyle/>
          <a:p>
            <a:r>
              <a:rPr lang="en-US" dirty="0"/>
              <a:t>What about Joint Tenancy with Right of Survivorship (JTWROS) and Tenancy by the Entirety? How are these types of joint property ownership different from tenancy in common and community/marital property?</a:t>
            </a:r>
          </a:p>
          <a:p>
            <a:endParaRPr lang="en-US" sz="1200" kern="100" dirty="0">
              <a:effectLst/>
              <a:ea typeface="Calibri" panose="020F0502020204030204" pitchFamily="34" charset="0"/>
              <a:cs typeface="Times New Roman" panose="02020603050405020304" pitchFamily="18" charset="0"/>
            </a:endParaRPr>
          </a:p>
          <a:p>
            <a:r>
              <a:rPr lang="en-US" sz="1200" kern="100" dirty="0">
                <a:effectLst/>
                <a:ea typeface="Calibri" panose="020F0502020204030204" pitchFamily="34" charset="0"/>
                <a:cs typeface="Times New Roman" panose="02020603050405020304" pitchFamily="18" charset="0"/>
              </a:rPr>
              <a:t>Property owned joint tenancy with rights of survivorship automatically passes to the surviving joint tenant upon the first joint tenant’s death by law. In other words, the property interest of a deceased owner automatically transfers to the surviving co-owner.  The deceased owner’s estate plan (Will or trust) does not dictate or govern who will receive this property interest.  Property owned JTWROS  avoids probate which may be beneficial depending upon the owner’s objectives and personal situation. </a:t>
            </a:r>
          </a:p>
          <a:p>
            <a:pPr marL="0" marR="0">
              <a:lnSpc>
                <a:spcPct val="107000"/>
              </a:lnSpc>
              <a:spcBef>
                <a:spcPts val="0"/>
              </a:spcBef>
              <a:spcAft>
                <a:spcPts val="800"/>
              </a:spcAft>
            </a:pPr>
            <a:r>
              <a:rPr lang="en-US" sz="1200" kern="100" dirty="0">
                <a:effectLst/>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r>
              <a:rPr lang="en-US" sz="1200" kern="100" dirty="0">
                <a:effectLst/>
                <a:ea typeface="Calibri" panose="020F0502020204030204" pitchFamily="34" charset="0"/>
                <a:cs typeface="Times New Roman" panose="02020603050405020304" pitchFamily="18" charset="0"/>
              </a:rPr>
              <a:t>Tenancy by the entirety operates like JTWROS for property that is owned jointly by spouses. About half of the states allow this type. Basically, only a married couple can hold property tenancy by the entirety. When the first spouse dies, the surviving spouse automatically owns the property 100% under law. Finally, tenancy by the entirety may afford some additional protection for spouses - such as creditor protection – under state law.</a:t>
            </a: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0B63A874-DCCF-5034-8EB8-B0BAB742D93F}"/>
              </a:ext>
            </a:extLst>
          </p:cNvPr>
          <p:cNvSpPr>
            <a:spLocks noGrp="1"/>
          </p:cNvSpPr>
          <p:nvPr>
            <p:ph type="sldNum" sz="quarter" idx="5"/>
          </p:nvPr>
        </p:nvSpPr>
        <p:spPr/>
        <p:txBody>
          <a:bodyPr/>
          <a:lstStyle/>
          <a:p>
            <a:fld id="{F270ECB4-3DED-114D-B8EC-BD91C83448E7}" type="slidenum">
              <a:rPr lang="en-US" smtClean="0"/>
              <a:t>18</a:t>
            </a:fld>
            <a:endParaRPr lang="en-US"/>
          </a:p>
        </p:txBody>
      </p:sp>
    </p:spTree>
    <p:extLst>
      <p:ext uri="{BB962C8B-B14F-4D97-AF65-F5344CB8AC3E}">
        <p14:creationId xmlns:p14="http://schemas.microsoft.com/office/powerpoint/2010/main" val="876357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9D954-24DA-4369-8C49-908BB29075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4F2A3C-5F83-6F1B-90BD-55178FA14D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D24B6B-7059-2794-2834-0F250E0CBD08}"/>
              </a:ext>
            </a:extLst>
          </p:cNvPr>
          <p:cNvSpPr>
            <a:spLocks noGrp="1"/>
          </p:cNvSpPr>
          <p:nvPr>
            <p:ph type="body" idx="1"/>
          </p:nvPr>
        </p:nvSpPr>
        <p:spPr/>
        <p:txBody>
          <a:bodyPr/>
          <a:lstStyle/>
          <a:p>
            <a:r>
              <a:rPr lang="en-US" dirty="0"/>
              <a:t>Finally, assets pass by a Will or Trust upon death.</a:t>
            </a:r>
          </a:p>
        </p:txBody>
      </p:sp>
      <p:sp>
        <p:nvSpPr>
          <p:cNvPr id="4" name="Slide Number Placeholder 3">
            <a:extLst>
              <a:ext uri="{FF2B5EF4-FFF2-40B4-BE49-F238E27FC236}">
                <a16:creationId xmlns:a16="http://schemas.microsoft.com/office/drawing/2014/main" id="{68979780-CA81-DCB5-77D5-A4F1C9DC31CD}"/>
              </a:ext>
            </a:extLst>
          </p:cNvPr>
          <p:cNvSpPr>
            <a:spLocks noGrp="1"/>
          </p:cNvSpPr>
          <p:nvPr>
            <p:ph type="sldNum" sz="quarter" idx="5"/>
          </p:nvPr>
        </p:nvSpPr>
        <p:spPr/>
        <p:txBody>
          <a:bodyPr/>
          <a:lstStyle/>
          <a:p>
            <a:fld id="{F270ECB4-3DED-114D-B8EC-BD91C83448E7}" type="slidenum">
              <a:rPr lang="en-US" smtClean="0"/>
              <a:t>19</a:t>
            </a:fld>
            <a:endParaRPr lang="en-US"/>
          </a:p>
        </p:txBody>
      </p:sp>
    </p:spTree>
    <p:extLst>
      <p:ext uri="{BB962C8B-B14F-4D97-AF65-F5344CB8AC3E}">
        <p14:creationId xmlns:p14="http://schemas.microsoft.com/office/powerpoint/2010/main" val="2735636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146A6-6BFC-782B-2ADA-930B664F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A5A80-70C8-3F0E-CE45-9C9156324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C629F-D05A-B8A1-D500-0B1EE1807B27}"/>
              </a:ext>
            </a:extLst>
          </p:cNvPr>
          <p:cNvSpPr>
            <a:spLocks noGrp="1"/>
          </p:cNvSpPr>
          <p:nvPr>
            <p:ph type="body" idx="1"/>
          </p:nvPr>
        </p:nvSpPr>
        <p:spPr/>
        <p:txBody>
          <a:bodyPr/>
          <a:lstStyle/>
          <a:p>
            <a:r>
              <a:rPr lang="en-US" dirty="0"/>
              <a:t>This presentation is provided for educational purposes only. Neither NLG nor any of its employees, agents or representatives provide tax or legal advice. You should consult with your personal attorney and tax advisor regarding your personal situation.</a:t>
            </a:r>
          </a:p>
        </p:txBody>
      </p:sp>
      <p:sp>
        <p:nvSpPr>
          <p:cNvPr id="4" name="Slide Number Placeholder 3">
            <a:extLst>
              <a:ext uri="{FF2B5EF4-FFF2-40B4-BE49-F238E27FC236}">
                <a16:creationId xmlns:a16="http://schemas.microsoft.com/office/drawing/2014/main" id="{7436437B-36B5-0833-972D-2FA6F72F42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9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3E10B-747F-1A20-D2B4-3B23290C51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D7C8C1-0D6B-0A91-0855-7F88D384B7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4BC188-3D0A-8556-0DFE-B97A80DA16F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Whose Estate Plan? This famous person failed to update their Will after the birth of their daughter.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Was it Michael Jackson, Paul Walker, or Heath Ledger?</a:t>
            </a:r>
          </a:p>
          <a:p>
            <a:endParaRPr lang="en-US" dirty="0"/>
          </a:p>
        </p:txBody>
      </p:sp>
      <p:sp>
        <p:nvSpPr>
          <p:cNvPr id="4" name="Slide Number Placeholder 3">
            <a:extLst>
              <a:ext uri="{FF2B5EF4-FFF2-40B4-BE49-F238E27FC236}">
                <a16:creationId xmlns:a16="http://schemas.microsoft.com/office/drawing/2014/main" id="{7CDB0C26-2B73-22F5-470E-3B534698B4A7}"/>
              </a:ext>
            </a:extLst>
          </p:cNvPr>
          <p:cNvSpPr>
            <a:spLocks noGrp="1"/>
          </p:cNvSpPr>
          <p:nvPr>
            <p:ph type="sldNum" sz="quarter" idx="5"/>
          </p:nvPr>
        </p:nvSpPr>
        <p:spPr/>
        <p:txBody>
          <a:bodyPr/>
          <a:lstStyle/>
          <a:p>
            <a:fld id="{F270ECB4-3DED-114D-B8EC-BD91C83448E7}" type="slidenum">
              <a:rPr lang="en-US" smtClean="0"/>
              <a:t>20</a:t>
            </a:fld>
            <a:endParaRPr lang="en-US"/>
          </a:p>
        </p:txBody>
      </p:sp>
    </p:spTree>
    <p:extLst>
      <p:ext uri="{BB962C8B-B14F-4D97-AF65-F5344CB8AC3E}">
        <p14:creationId xmlns:p14="http://schemas.microsoft.com/office/powerpoint/2010/main" val="28912819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A6AB4-F24E-7D13-FF72-B1B7A501F0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C52E7C-85C5-53DC-E83F-6E1921E408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F84F0E-AE06-486D-D3B4-331800DFA8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Answer: Health Ledger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Health Ledger had executed a Will in 2003 prior to his death in 2008. His Will divided his assets between his parents and siblings. His Will was governed by the laws of Australia.  Health failed to update his Will after the birth of his daughter, Matilda, in 2005. The Ledger family gifted their inherited assets to Matilda (for her benefit) because they thought that was what Health would have wanted.</a:t>
            </a:r>
          </a:p>
          <a:p>
            <a:endParaRPr lang="en-US" dirty="0"/>
          </a:p>
          <a:p>
            <a:endParaRPr lang="en-US" dirty="0"/>
          </a:p>
        </p:txBody>
      </p:sp>
      <p:sp>
        <p:nvSpPr>
          <p:cNvPr id="4" name="Slide Number Placeholder 3">
            <a:extLst>
              <a:ext uri="{FF2B5EF4-FFF2-40B4-BE49-F238E27FC236}">
                <a16:creationId xmlns:a16="http://schemas.microsoft.com/office/drawing/2014/main" id="{E7D66681-B22B-CAA7-CF48-7B9B16242E89}"/>
              </a:ext>
            </a:extLst>
          </p:cNvPr>
          <p:cNvSpPr>
            <a:spLocks noGrp="1"/>
          </p:cNvSpPr>
          <p:nvPr>
            <p:ph type="sldNum" sz="quarter" idx="5"/>
          </p:nvPr>
        </p:nvSpPr>
        <p:spPr/>
        <p:txBody>
          <a:bodyPr/>
          <a:lstStyle/>
          <a:p>
            <a:fld id="{F270ECB4-3DED-114D-B8EC-BD91C83448E7}" type="slidenum">
              <a:rPr lang="en-US" smtClean="0"/>
              <a:t>21</a:t>
            </a:fld>
            <a:endParaRPr lang="en-US"/>
          </a:p>
        </p:txBody>
      </p:sp>
    </p:spTree>
    <p:extLst>
      <p:ext uri="{BB962C8B-B14F-4D97-AF65-F5344CB8AC3E}">
        <p14:creationId xmlns:p14="http://schemas.microsoft.com/office/powerpoint/2010/main" val="2662418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ea typeface="Calibri" panose="020F0502020204030204" pitchFamily="34" charset="0"/>
                <a:cs typeface="Times New Roman" panose="02020603050405020304" pitchFamily="18" charset="0"/>
              </a:rPr>
              <a:t>What is a Last Will &amp; Testament? A Will states how the testator/testatrix (you) would like to distribute your assets after your death, including who should receive what. A Will nominates the personal representative (formally called executor) who will administer the estate, and trustees if the will has a trust incorporated in the document’s provisions. If you have minor children, a Will also allows you to designate who will care for them if both parents pass away before they reach adult age. A Will is subject to the probate process which is a public process. Remember James Gandolfini’s Will?</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22</a:t>
            </a:fld>
            <a:endParaRPr lang="en-US"/>
          </a:p>
        </p:txBody>
      </p:sp>
    </p:spTree>
    <p:extLst>
      <p:ext uri="{BB962C8B-B14F-4D97-AF65-F5344CB8AC3E}">
        <p14:creationId xmlns:p14="http://schemas.microsoft.com/office/powerpoint/2010/main" val="1745925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B6622-CC7B-ACED-3B7E-3BEB9DD58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542CDB-9931-7E0E-692A-A76AFDBAF2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ADE3AC-1FDC-D9F9-ACCC-1F910489FE95}"/>
              </a:ext>
            </a:extLst>
          </p:cNvPr>
          <p:cNvSpPr>
            <a:spLocks noGrp="1"/>
          </p:cNvSpPr>
          <p:nvPr>
            <p:ph type="body" idx="1"/>
          </p:nvPr>
        </p:nvSpPr>
        <p:spPr>
          <a:xfrm>
            <a:off x="685800" y="4400550"/>
            <a:ext cx="5486400" cy="3891680"/>
          </a:xfrm>
        </p:spPr>
        <p:txBody>
          <a:bodyPr/>
          <a:lstStyle/>
          <a:p>
            <a:r>
              <a:rPr lang="en-US" dirty="0"/>
              <a:t>What exactly is probate? Basically, it is the formal legal process where the probate court for the state/county in which the decedent resided at death oversees the distribution of the decedent’s assets.</a:t>
            </a:r>
          </a:p>
          <a:p>
            <a:endParaRPr lang="en-US" dirty="0"/>
          </a:p>
          <a:p>
            <a:pPr marL="0" indent="0">
              <a:lnSpc>
                <a:spcPct val="100000"/>
              </a:lnSpc>
              <a:buFont typeface="Wingdings" panose="05000000000000000000" pitchFamily="2" charset="2"/>
              <a:buNone/>
            </a:pPr>
            <a:r>
              <a:rPr lang="en-US" dirty="0"/>
              <a:t>If you die without a Will (referred to as dying intestate), the court oversees the handling and administration of the estate. The court r</a:t>
            </a:r>
            <a:r>
              <a:rPr lang="en-US" sz="1200" dirty="0"/>
              <a:t>eviews petitions from individuals who make a claim to the estate and determines how the estate will be distributed under state law (referred to as intestacy laws which may vary by state).</a:t>
            </a:r>
          </a:p>
          <a:p>
            <a:endParaRPr lang="en-US" dirty="0"/>
          </a:p>
          <a:p>
            <a:pPr marL="0" indent="0">
              <a:lnSpc>
                <a:spcPct val="100000"/>
              </a:lnSpc>
              <a:buFont typeface="Wingdings" panose="05000000000000000000" pitchFamily="2" charset="2"/>
              <a:buNone/>
            </a:pPr>
            <a:r>
              <a:rPr lang="en-US" sz="1200" dirty="0"/>
              <a:t>If you die with a Will, the court reviews the Will to determine whether it is valid and authentic and appoints the executor or personal representative who will administer the estate and distribute assets to the intended beneficiaries.</a:t>
            </a:r>
          </a:p>
          <a:p>
            <a:pPr marL="0" indent="0">
              <a:lnSpc>
                <a:spcPct val="100000"/>
              </a:lnSpc>
              <a:buFont typeface="Wingdings" panose="05000000000000000000" pitchFamily="2" charset="2"/>
              <a:buNone/>
            </a:pPr>
            <a:endParaRPr lang="en-US" sz="1200" dirty="0"/>
          </a:p>
          <a:p>
            <a:pPr marL="0" indent="0">
              <a:lnSpc>
                <a:spcPct val="100000"/>
              </a:lnSpc>
              <a:buFont typeface="Wingdings" panose="05000000000000000000" pitchFamily="2" charset="2"/>
              <a:buNone/>
            </a:pPr>
            <a:r>
              <a:rPr lang="en-US" sz="1200" dirty="0"/>
              <a:t>Overall, this process may take several weeks or months and there are costs associated (filing and publishing fees) depending upon the type of probate needed.</a:t>
            </a:r>
          </a:p>
          <a:p>
            <a:pPr marL="0" indent="0">
              <a:lnSpc>
                <a:spcPct val="100000"/>
              </a:lnSpc>
              <a:buFont typeface="Wingdings" panose="05000000000000000000" pitchFamily="2" charset="2"/>
              <a:buNone/>
            </a:pPr>
            <a:endParaRPr lang="en-US" sz="1200" dirty="0"/>
          </a:p>
          <a:p>
            <a:pPr marL="0" indent="0">
              <a:lnSpc>
                <a:spcPct val="100000"/>
              </a:lnSpc>
              <a:buFont typeface="Wingdings" panose="05000000000000000000" pitchFamily="2" charset="2"/>
              <a:buNone/>
            </a:pPr>
            <a:r>
              <a:rPr lang="en-US" sz="1200" i="1" dirty="0"/>
              <a:t>NOTE TO SPEAKER: Probate means to prove. Thus, it is the process of proving in a judicial process that an individual’s Will is valid.</a:t>
            </a:r>
          </a:p>
          <a:p>
            <a:endParaRPr lang="en-US" dirty="0"/>
          </a:p>
        </p:txBody>
      </p:sp>
      <p:sp>
        <p:nvSpPr>
          <p:cNvPr id="4" name="Slide Number Placeholder 3">
            <a:extLst>
              <a:ext uri="{FF2B5EF4-FFF2-40B4-BE49-F238E27FC236}">
                <a16:creationId xmlns:a16="http://schemas.microsoft.com/office/drawing/2014/main" id="{47D546BA-D78C-EF7F-A2AB-6BBD7684C5D2}"/>
              </a:ext>
            </a:extLst>
          </p:cNvPr>
          <p:cNvSpPr>
            <a:spLocks noGrp="1"/>
          </p:cNvSpPr>
          <p:nvPr>
            <p:ph type="sldNum" sz="quarter" idx="5"/>
          </p:nvPr>
        </p:nvSpPr>
        <p:spPr/>
        <p:txBody>
          <a:bodyPr/>
          <a:lstStyle/>
          <a:p>
            <a:fld id="{F270ECB4-3DED-114D-B8EC-BD91C83448E7}" type="slidenum">
              <a:rPr lang="en-US" smtClean="0"/>
              <a:t>23</a:t>
            </a:fld>
            <a:endParaRPr lang="en-US"/>
          </a:p>
        </p:txBody>
      </p:sp>
    </p:spTree>
    <p:extLst>
      <p:ext uri="{BB962C8B-B14F-4D97-AF65-F5344CB8AC3E}">
        <p14:creationId xmlns:p14="http://schemas.microsoft.com/office/powerpoint/2010/main" val="42445823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DAB99-C213-C73A-38B9-C84D9D7A1C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9F3D84-4AE8-5677-D963-E64CC9545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27AA2E-5040-668A-5CEE-FF56527BE47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Whose Estate Plan? This famous person neglected to specify funeral arrangement which led to a family feud.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 was it? Casey Kasem, Bette White, or Lisa Marie Presley?</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endParaRPr lang="en-US" dirty="0"/>
          </a:p>
        </p:txBody>
      </p:sp>
      <p:sp>
        <p:nvSpPr>
          <p:cNvPr id="4" name="Slide Number Placeholder 3">
            <a:extLst>
              <a:ext uri="{FF2B5EF4-FFF2-40B4-BE49-F238E27FC236}">
                <a16:creationId xmlns:a16="http://schemas.microsoft.com/office/drawing/2014/main" id="{AA71D72B-38C3-A747-4BF0-E05A3CF878F8}"/>
              </a:ext>
            </a:extLst>
          </p:cNvPr>
          <p:cNvSpPr>
            <a:spLocks noGrp="1"/>
          </p:cNvSpPr>
          <p:nvPr>
            <p:ph type="sldNum" sz="quarter" idx="5"/>
          </p:nvPr>
        </p:nvSpPr>
        <p:spPr/>
        <p:txBody>
          <a:bodyPr/>
          <a:lstStyle/>
          <a:p>
            <a:fld id="{F270ECB4-3DED-114D-B8EC-BD91C83448E7}" type="slidenum">
              <a:rPr lang="en-US" smtClean="0"/>
              <a:t>24</a:t>
            </a:fld>
            <a:endParaRPr lang="en-US"/>
          </a:p>
        </p:txBody>
      </p:sp>
    </p:spTree>
    <p:extLst>
      <p:ext uri="{BB962C8B-B14F-4D97-AF65-F5344CB8AC3E}">
        <p14:creationId xmlns:p14="http://schemas.microsoft.com/office/powerpoint/2010/main" val="27420667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58DBE-0C10-C691-9F2A-B50226058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359F83-6414-D43F-985D-562E30D55F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538F99-C197-9469-0593-3CE53CD8DC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Answer: Casey Kasem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Casey Kasem could have avoided this family disharmony if he had incorporated the last basic pillar of estate planning as part of his overall estate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Casey did not leave specific final funeral arrangement instructions, although he allegedly made it clear to his children that he wanted to be buried in California.  Kasem died in 2014 married to Jean Thompson Kasem (they had been married for 30 years). As the surviving spouse and thus closest heir, she made the decision to bury Kasem overseas. Jean buried him in Norway six months after his death.</a:t>
            </a:r>
          </a:p>
          <a:p>
            <a:endParaRPr lang="en-US" dirty="0"/>
          </a:p>
          <a:p>
            <a:endParaRPr lang="en-US" dirty="0"/>
          </a:p>
        </p:txBody>
      </p:sp>
      <p:sp>
        <p:nvSpPr>
          <p:cNvPr id="4" name="Slide Number Placeholder 3">
            <a:extLst>
              <a:ext uri="{FF2B5EF4-FFF2-40B4-BE49-F238E27FC236}">
                <a16:creationId xmlns:a16="http://schemas.microsoft.com/office/drawing/2014/main" id="{2D312F2A-5A21-61AD-44D9-5DCCC1798DAA}"/>
              </a:ext>
            </a:extLst>
          </p:cNvPr>
          <p:cNvSpPr>
            <a:spLocks noGrp="1"/>
          </p:cNvSpPr>
          <p:nvPr>
            <p:ph type="sldNum" sz="quarter" idx="5"/>
          </p:nvPr>
        </p:nvSpPr>
        <p:spPr/>
        <p:txBody>
          <a:bodyPr/>
          <a:lstStyle/>
          <a:p>
            <a:fld id="{F270ECB4-3DED-114D-B8EC-BD91C83448E7}" type="slidenum">
              <a:rPr lang="en-US" smtClean="0"/>
              <a:t>25</a:t>
            </a:fld>
            <a:endParaRPr lang="en-US"/>
          </a:p>
        </p:txBody>
      </p:sp>
    </p:spTree>
    <p:extLst>
      <p:ext uri="{BB962C8B-B14F-4D97-AF65-F5344CB8AC3E}">
        <p14:creationId xmlns:p14="http://schemas.microsoft.com/office/powerpoint/2010/main" val="41080541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FE81C-C506-342A-ADD5-E209DD0E16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3E1A9F-B1B7-2344-540C-FA45359D37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A65425-83E2-3AF7-CA09-456B4927B0E1}"/>
              </a:ext>
            </a:extLst>
          </p:cNvPr>
          <p:cNvSpPr>
            <a:spLocks noGrp="1"/>
          </p:cNvSpPr>
          <p:nvPr>
            <p:ph type="body" idx="1"/>
          </p:nvPr>
        </p:nvSpPr>
        <p:spPr/>
        <p:txBody>
          <a:bodyPr/>
          <a:lstStyle/>
          <a:p>
            <a:r>
              <a:rPr lang="en-US" dirty="0"/>
              <a:t>There is one last pillar to consider for an estate plan which requires you to specify your ultimate resting place. This estate planning document is referred to as a Disposition of Remains.  When an individual passes away, their body becomes the legal property of their closest next of kin – perhaps a spouse, parent, oldest sibling or oldest adult child.  In some circumstances, this individual may be unaware of your wishes or have different religious or other beliefs regarding your ultimate resting place.</a:t>
            </a:r>
          </a:p>
          <a:p>
            <a:endParaRPr lang="en-US" dirty="0"/>
          </a:p>
          <a:p>
            <a:pPr marL="0" lvl="0" indent="0" algn="l">
              <a:lnSpc>
                <a:spcPct val="100000"/>
              </a:lnSpc>
              <a:spcBef>
                <a:spcPts val="600"/>
              </a:spcBef>
              <a:spcAft>
                <a:spcPts val="600"/>
              </a:spcAft>
              <a:buFont typeface="Wingdings" panose="05000000000000000000" pitchFamily="2" charset="2"/>
              <a:buNone/>
            </a:pPr>
            <a:r>
              <a:rPr lang="en-US" dirty="0"/>
              <a:t>A Disposition of Remains is a written legal document that s</a:t>
            </a:r>
            <a:r>
              <a:rPr lang="en-US" sz="1200" dirty="0">
                <a:solidFill>
                  <a:srgbClr val="3E3F3C"/>
                </a:solidFill>
              </a:rPr>
              <a:t>pecifies your personal wishes regarding burial, cremation, and memorial.  It appoints and authorizes an agent to follow your clearly stated wishes. It may also include direct burial instructions.  You may revoke this document (change your mind) at any time during lifetime so long as you are mentally competent.</a:t>
            </a:r>
            <a:endParaRPr lang="en-US" dirty="0"/>
          </a:p>
        </p:txBody>
      </p:sp>
      <p:sp>
        <p:nvSpPr>
          <p:cNvPr id="4" name="Slide Number Placeholder 3">
            <a:extLst>
              <a:ext uri="{FF2B5EF4-FFF2-40B4-BE49-F238E27FC236}">
                <a16:creationId xmlns:a16="http://schemas.microsoft.com/office/drawing/2014/main" id="{0A950090-BB89-0F88-354D-A93C5FABAE94}"/>
              </a:ext>
            </a:extLst>
          </p:cNvPr>
          <p:cNvSpPr>
            <a:spLocks noGrp="1"/>
          </p:cNvSpPr>
          <p:nvPr>
            <p:ph type="sldNum" sz="quarter" idx="5"/>
          </p:nvPr>
        </p:nvSpPr>
        <p:spPr/>
        <p:txBody>
          <a:bodyPr/>
          <a:lstStyle/>
          <a:p>
            <a:fld id="{F270ECB4-3DED-114D-B8EC-BD91C83448E7}" type="slidenum">
              <a:rPr lang="en-US" smtClean="0"/>
              <a:t>26</a:t>
            </a:fld>
            <a:endParaRPr lang="en-US"/>
          </a:p>
        </p:txBody>
      </p:sp>
    </p:spTree>
    <p:extLst>
      <p:ext uri="{BB962C8B-B14F-4D97-AF65-F5344CB8AC3E}">
        <p14:creationId xmlns:p14="http://schemas.microsoft.com/office/powerpoint/2010/main" val="19421393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baseline="0" dirty="0"/>
              <a:t>Do you recall James Gandolfini, Warren Hillman, and Health Ledger? They neglected to review and revise their estate plans and beneficiary choices after a major life event.</a:t>
            </a:r>
          </a:p>
          <a:p>
            <a:pPr algn="l"/>
            <a:endParaRPr lang="en-US" b="0" i="0" u="none" strike="noStrike" baseline="0" dirty="0"/>
          </a:p>
          <a:p>
            <a:pPr algn="l"/>
            <a:r>
              <a:rPr lang="en-US" b="0" i="0" u="none" strike="noStrike" baseline="0" dirty="0"/>
              <a:t>Anytime you experience a life event, such as marriage, death, divorce, birth or adoption, you should review your estate plan and the primary and contingent beneficiaries of your life insurance policies, annuities, qualified plans, and IRAs. Outdated Wills and beneficiary choices could result in unintended heirs and/or adverse tax consequences.</a:t>
            </a:r>
          </a:p>
          <a:p>
            <a:pPr algn="l"/>
            <a:endParaRPr lang="en-US" b="0" i="0" u="none" strike="noStrike" baseline="0" dirty="0"/>
          </a:p>
          <a:p>
            <a:pPr algn="l"/>
            <a:endParaRPr lang="en-US" b="0" i="0" u="none" strike="noStrike" baseline="0" dirty="0"/>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55726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B3DA7-FAAA-9E5A-D764-6EA97C4FB7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3B8075-FED7-5B8E-7247-6C0FC52249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D2BFE1-6FB2-7136-D396-40DF8B69105D}"/>
              </a:ext>
            </a:extLst>
          </p:cNvPr>
          <p:cNvSpPr>
            <a:spLocks noGrp="1"/>
          </p:cNvSpPr>
          <p:nvPr>
            <p:ph type="body" idx="1"/>
          </p:nvPr>
        </p:nvSpPr>
        <p:spPr/>
        <p:txBody>
          <a:bodyPr/>
          <a:lstStyle/>
          <a:p>
            <a:pPr defTabSz="942289">
              <a:defRPr/>
            </a:pPr>
            <a:r>
              <a:rPr lang="en-US" b="0" dirty="0"/>
              <a:t>Read slide</a:t>
            </a:r>
          </a:p>
          <a:p>
            <a:pPr defTabSz="942289">
              <a:defRPr/>
            </a:pPr>
            <a:endParaRPr lang="en-US" dirty="0">
              <a:effectLst/>
              <a:ea typeface="Aptos" panose="020B0004020202020204" pitchFamily="34" charset="0"/>
              <a:cs typeface="Aptos" panose="020B0004020202020204" pitchFamily="34" charset="0"/>
            </a:endParaRPr>
          </a:p>
          <a:p>
            <a:pPr defTabSz="942289">
              <a:defRPr/>
            </a:pPr>
            <a:r>
              <a:rPr lang="en-US" dirty="0">
                <a:effectLst/>
                <a:ea typeface="Aptos" panose="020B0004020202020204" pitchFamily="34" charset="0"/>
                <a:cs typeface="Aptos" panose="020B0004020202020204" pitchFamily="34" charset="0"/>
              </a:rPr>
              <a:t>In a recent court case, Jeff and Peggy dated and lived together for a few years in the 1980s. At that time, Jeff listed Peggy as the beneficiary of his 401(k) plan. Two years later they went their separate ways.  When Jeff passed away in 2015, his brothers were surprised to learn that Peggy was the beneficiary of his 401(k) plan. The brothers filed a lawsuit claiming it wasn’t Jeff’s intent to benefit Peggy, a former girlfriend.  The court decided in favor of Peggy.  The brothers have filed an appeal.</a:t>
            </a:r>
          </a:p>
          <a:p>
            <a:pPr marL="0" marR="0" fontAlgn="base">
              <a:spcBef>
                <a:spcPts val="0"/>
              </a:spcBef>
              <a:spcAft>
                <a:spcPts val="0"/>
              </a:spcAft>
            </a:pPr>
            <a:r>
              <a:rPr lang="en-US" dirty="0">
                <a:effectLst/>
                <a:ea typeface="Aptos" panose="020B0004020202020204" pitchFamily="34" charset="0"/>
                <a:cs typeface="Aptos" panose="020B0004020202020204" pitchFamily="34" charset="0"/>
              </a:rPr>
              <a:t> </a:t>
            </a:r>
          </a:p>
          <a:p>
            <a:pPr marL="0" marR="0" fontAlgn="base">
              <a:spcBef>
                <a:spcPts val="0"/>
              </a:spcBef>
              <a:spcAft>
                <a:spcPts val="0"/>
              </a:spcAft>
            </a:pPr>
            <a:r>
              <a:rPr lang="en-US" dirty="0">
                <a:effectLst/>
                <a:ea typeface="Aptos" panose="020B0004020202020204" pitchFamily="34" charset="0"/>
                <a:cs typeface="Aptos" panose="020B0004020202020204" pitchFamily="34" charset="0"/>
              </a:rPr>
              <a:t>Although, the relationship between Jeff and Peggy didn’t last, she may receive over $1 million dollars because Jeff never changed the beneficiary of his retirement plan. To avoid the outcome in Jeff’s case, you should review your beneficiary choices periodically and ensure they are up to date. </a:t>
            </a:r>
          </a:p>
          <a:p>
            <a:pPr marL="0" marR="0" fontAlgn="base">
              <a:spcBef>
                <a:spcPts val="0"/>
              </a:spcBef>
              <a:spcAft>
                <a:spcPts val="0"/>
              </a:spcAft>
            </a:pPr>
            <a:endParaRPr lang="en-US" dirty="0">
              <a:effectLst/>
            </a:endParaRPr>
          </a:p>
          <a:p>
            <a:pPr marL="0" marR="0" fontAlgn="base">
              <a:spcBef>
                <a:spcPts val="0"/>
              </a:spcBef>
              <a:spcAft>
                <a:spcPts val="0"/>
              </a:spcAft>
            </a:pPr>
            <a:r>
              <a:rPr lang="en-US" dirty="0"/>
              <a:t>To avoid the outcome in Jeff’s case, you should review your beneficiary choices periodically and ensure they are up to date.</a:t>
            </a:r>
            <a:endParaRPr lang="en-US" dirty="0">
              <a:effectLst/>
              <a:ea typeface="Aptos" panose="020B0004020202020204" pitchFamily="34" charset="0"/>
              <a:cs typeface="Aptos" panose="020B0004020202020204" pitchFamily="34" charset="0"/>
            </a:endParaRPr>
          </a:p>
          <a:p>
            <a:pPr marL="0" marR="0" fontAlgn="base">
              <a:spcBef>
                <a:spcPts val="0"/>
              </a:spcBef>
              <a:spcAft>
                <a:spcPts val="0"/>
              </a:spcAft>
            </a:pPr>
            <a:r>
              <a:rPr lang="en-US" dirty="0">
                <a:effectLst/>
                <a:ea typeface="Aptos" panose="020B0004020202020204" pitchFamily="34" charset="0"/>
                <a:cs typeface="Aptos" panose="020B0004020202020204" pitchFamily="34" charset="0"/>
              </a:rPr>
              <a:t> </a:t>
            </a:r>
          </a:p>
          <a:p>
            <a:pPr defTabSz="942289">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p:txBody>
      </p:sp>
      <p:sp>
        <p:nvSpPr>
          <p:cNvPr id="4" name="Slide Number Placeholder 3">
            <a:extLst>
              <a:ext uri="{FF2B5EF4-FFF2-40B4-BE49-F238E27FC236}">
                <a16:creationId xmlns:a16="http://schemas.microsoft.com/office/drawing/2014/main" id="{4B54613C-6ED9-C1CC-742F-F2DC27CD30DC}"/>
              </a:ext>
            </a:extLst>
          </p:cNvPr>
          <p:cNvSpPr>
            <a:spLocks noGrp="1"/>
          </p:cNvSpPr>
          <p:nvPr>
            <p:ph type="sldNum" sz="quarter" idx="5"/>
          </p:nvPr>
        </p:nvSpPr>
        <p:spPr/>
        <p:txBody>
          <a:bodyPr/>
          <a:lstStyle/>
          <a:p>
            <a:fld id="{F270ECB4-3DED-114D-B8EC-BD91C83448E7}" type="slidenum">
              <a:rPr lang="en-US" smtClean="0"/>
              <a:t>28</a:t>
            </a:fld>
            <a:endParaRPr lang="en-US"/>
          </a:p>
        </p:txBody>
      </p:sp>
    </p:spTree>
    <p:extLst>
      <p:ext uri="{BB962C8B-B14F-4D97-AF65-F5344CB8AC3E}">
        <p14:creationId xmlns:p14="http://schemas.microsoft.com/office/powerpoint/2010/main" val="97733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346CA-9392-77F5-DB91-EF3A02EC29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00A5A9-D43E-D12B-C9EB-E6498761A1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D63C9E-A54A-E7CE-26B7-3EFC47947CF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Whose Estate Plan? This famous person left $2,000,000 to their beloved pet, Bubbles.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 was it? Michael Jackson, Paul Walker or Betty White?</a:t>
            </a:r>
          </a:p>
        </p:txBody>
      </p:sp>
      <p:sp>
        <p:nvSpPr>
          <p:cNvPr id="4" name="Slide Number Placeholder 3">
            <a:extLst>
              <a:ext uri="{FF2B5EF4-FFF2-40B4-BE49-F238E27FC236}">
                <a16:creationId xmlns:a16="http://schemas.microsoft.com/office/drawing/2014/main" id="{06978C23-D16A-AF73-1FA0-A5D6A5039007}"/>
              </a:ext>
            </a:extLst>
          </p:cNvPr>
          <p:cNvSpPr>
            <a:spLocks noGrp="1"/>
          </p:cNvSpPr>
          <p:nvPr>
            <p:ph type="sldNum" sz="quarter" idx="5"/>
          </p:nvPr>
        </p:nvSpPr>
        <p:spPr/>
        <p:txBody>
          <a:bodyPr/>
          <a:lstStyle/>
          <a:p>
            <a:fld id="{F270ECB4-3DED-114D-B8EC-BD91C83448E7}" type="slidenum">
              <a:rPr lang="en-US" smtClean="0"/>
              <a:t>29</a:t>
            </a:fld>
            <a:endParaRPr lang="en-US"/>
          </a:p>
        </p:txBody>
      </p:sp>
    </p:spTree>
    <p:extLst>
      <p:ext uri="{BB962C8B-B14F-4D97-AF65-F5344CB8AC3E}">
        <p14:creationId xmlns:p14="http://schemas.microsoft.com/office/powerpoint/2010/main" val="1819517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estate planning? Estate planning is all about getting the right assets to the right people at the right time and in the right way.  Estate planning is for everyone regardless of wealth. A well thought out estate plan helps ensure that the people who you care about the most receive your assets based upon your personal goals and objectives. </a:t>
            </a: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a:t>
            </a:fld>
            <a:endParaRPr lang="en-US"/>
          </a:p>
        </p:txBody>
      </p:sp>
    </p:spTree>
    <p:extLst>
      <p:ext uri="{BB962C8B-B14F-4D97-AF65-F5344CB8AC3E}">
        <p14:creationId xmlns:p14="http://schemas.microsoft.com/office/powerpoint/2010/main" val="18377511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3138F-9A8A-0FF3-D27A-E6FC2B8B3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B8C490-4C05-FF1C-9F57-475A4187D4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8F1041-7238-91B7-9484-74B8C95A722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Answer: Michael Jackson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1D35"/>
                </a:solidFill>
                <a:effectLst/>
                <a:latin typeface="Google Sans"/>
              </a:rPr>
              <a:t>Bubbles went to live at the Center for Great Apes in Wauchula, Florida sanctuary in 2005. Michael Jackson's estate continues to pay for the annual care of his pet chimpanzee, Bubbles.</a:t>
            </a:r>
            <a:endParaRPr lang="en-US" dirty="0"/>
          </a:p>
        </p:txBody>
      </p:sp>
      <p:sp>
        <p:nvSpPr>
          <p:cNvPr id="4" name="Slide Number Placeholder 3">
            <a:extLst>
              <a:ext uri="{FF2B5EF4-FFF2-40B4-BE49-F238E27FC236}">
                <a16:creationId xmlns:a16="http://schemas.microsoft.com/office/drawing/2014/main" id="{75C2DF24-7A8B-739E-EAD0-DB9F48162725}"/>
              </a:ext>
            </a:extLst>
          </p:cNvPr>
          <p:cNvSpPr>
            <a:spLocks noGrp="1"/>
          </p:cNvSpPr>
          <p:nvPr>
            <p:ph type="sldNum" sz="quarter" idx="5"/>
          </p:nvPr>
        </p:nvSpPr>
        <p:spPr/>
        <p:txBody>
          <a:bodyPr/>
          <a:lstStyle/>
          <a:p>
            <a:fld id="{F270ECB4-3DED-114D-B8EC-BD91C83448E7}" type="slidenum">
              <a:rPr lang="en-US" smtClean="0"/>
              <a:t>30</a:t>
            </a:fld>
            <a:endParaRPr lang="en-US"/>
          </a:p>
        </p:txBody>
      </p:sp>
    </p:spTree>
    <p:extLst>
      <p:ext uri="{BB962C8B-B14F-4D97-AF65-F5344CB8AC3E}">
        <p14:creationId xmlns:p14="http://schemas.microsoft.com/office/powerpoint/2010/main" val="31014301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Does your family include a beloved pet? Many pets, such as horses, turtles, and some parrots have extended life expectancies.  What if you were to predecease you pet? Have you considered who will take care of your best friend and the expenses associated with their care? You may name a caregiver for your pet, leave funds for your pet’s support or create a pet trust.  All 50 states, and the District of Columbia have enacted pet trust statutes. These statutes o</a:t>
            </a:r>
            <a:r>
              <a:rPr lang="en-US" b="0" i="0" dirty="0">
                <a:solidFill>
                  <a:srgbClr val="001D35"/>
                </a:solidFill>
                <a:effectLst/>
                <a:latin typeface="Google Sans"/>
              </a:rPr>
              <a:t>utline formation requirements and limitations. For example, some states allow trusts to continue for the life of the pet, while others terminate them after 21 years. </a:t>
            </a:r>
            <a:r>
              <a:rPr lang="en-US" dirty="0"/>
              <a:t>As with any trust, you should work with an estate planning attorney that is familiar with your state’s pet trust law and its requirements.</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31</a:t>
            </a:fld>
            <a:endParaRPr lang="en-US"/>
          </a:p>
        </p:txBody>
      </p:sp>
    </p:spTree>
    <p:extLst>
      <p:ext uri="{BB962C8B-B14F-4D97-AF65-F5344CB8AC3E}">
        <p14:creationId xmlns:p14="http://schemas.microsoft.com/office/powerpoint/2010/main" val="35912762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g77cec164d1_0_5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4" name="Google Shape;1084;g77cec164d1_0_5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we stated at the beginning of this session, estate planning is all about getting the right assets to the right people at the right time and in the right way.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foundation of an estate plan is your objectives regarding the distributing of your assets  - the who, gets what, when and how. So, defining your objectives is extremely important because they help you, together with an estate planning attorney, create your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creating the plan is not the last step in the process. It is important to coordinate the ownership of your assets and the beneficiaries of assets that you own that pass by contract - </a:t>
            </a:r>
            <a:r>
              <a:rPr lang="en-US" b="0" i="0" u="none" strike="noStrike" baseline="0" dirty="0"/>
              <a:t>life insurance policies, annuities, qualified plans or IRAs - with your estate plan to ensure that all of your assets pass to your intended heirs in the way you want (to the right people in the right way at the right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a:t>And finally, anytime you experience a life event, such as marriage, death, divorce, birth or adoption, you should review your estate plan and beneficiary designations and make changes as needed.</a:t>
            </a: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D18AD-1495-C4EF-DA09-8D748A1583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7B98EC-0679-BBC4-476D-38BA7B1A76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017D66-A309-6FD9-E6D2-12A2C4486D22}"/>
              </a:ext>
            </a:extLst>
          </p:cNvPr>
          <p:cNvSpPr>
            <a:spLocks noGrp="1"/>
          </p:cNvSpPr>
          <p:nvPr>
            <p:ph type="body" idx="1"/>
          </p:nvPr>
        </p:nvSpPr>
        <p:spPr/>
        <p:txBody>
          <a:bodyPr/>
          <a:lstStyle/>
          <a:p>
            <a:r>
              <a:rPr lang="en-US" dirty="0"/>
              <a:t>Let’s play estate planning trivia one more time. Whose Estate Plan? This famous person created a handwritten will and stored it under the cushions of the couch.</a:t>
            </a:r>
          </a:p>
          <a:p>
            <a:endParaRPr lang="en-US" dirty="0"/>
          </a:p>
          <a:p>
            <a:r>
              <a:rPr lang="en-US" dirty="0"/>
              <a:t>Was it Jimmy Buffet, Aretha Franklin or Paul Walker?</a:t>
            </a:r>
          </a:p>
          <a:p>
            <a:endParaRPr lang="en-US" dirty="0"/>
          </a:p>
          <a:p>
            <a:endParaRPr lang="en-US" dirty="0"/>
          </a:p>
        </p:txBody>
      </p:sp>
      <p:sp>
        <p:nvSpPr>
          <p:cNvPr id="4" name="Slide Number Placeholder 3">
            <a:extLst>
              <a:ext uri="{FF2B5EF4-FFF2-40B4-BE49-F238E27FC236}">
                <a16:creationId xmlns:a16="http://schemas.microsoft.com/office/drawing/2014/main" id="{13964BCA-6185-0D8A-ED4D-3023203AA9B0}"/>
              </a:ext>
            </a:extLst>
          </p:cNvPr>
          <p:cNvSpPr>
            <a:spLocks noGrp="1"/>
          </p:cNvSpPr>
          <p:nvPr>
            <p:ph type="sldNum" sz="quarter" idx="5"/>
          </p:nvPr>
        </p:nvSpPr>
        <p:spPr/>
        <p:txBody>
          <a:bodyPr/>
          <a:lstStyle/>
          <a:p>
            <a:fld id="{F270ECB4-3DED-114D-B8EC-BD91C83448E7}" type="slidenum">
              <a:rPr lang="en-US" smtClean="0"/>
              <a:t>33</a:t>
            </a:fld>
            <a:endParaRPr lang="en-US"/>
          </a:p>
        </p:txBody>
      </p:sp>
    </p:spTree>
    <p:extLst>
      <p:ext uri="{BB962C8B-B14F-4D97-AF65-F5344CB8AC3E}">
        <p14:creationId xmlns:p14="http://schemas.microsoft.com/office/powerpoint/2010/main" val="8795847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80338-203E-B1D5-4E44-B18035FBBC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D86D3C-5E42-E47B-637E-E31EFE0CBF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3F2EB8-7848-5371-D500-5D989299845B}"/>
              </a:ext>
            </a:extLst>
          </p:cNvPr>
          <p:cNvSpPr>
            <a:spLocks noGrp="1"/>
          </p:cNvSpPr>
          <p:nvPr>
            <p:ph type="body" idx="1"/>
          </p:nvPr>
        </p:nvSpPr>
        <p:spPr/>
        <p:txBody>
          <a:bodyPr/>
          <a:lstStyle/>
          <a:p>
            <a:r>
              <a:rPr lang="en-US" dirty="0"/>
              <a:t>Answer: Aretha Franklin</a:t>
            </a:r>
          </a:p>
          <a:p>
            <a:endParaRPr lang="en-US" dirty="0"/>
          </a:p>
          <a:p>
            <a:r>
              <a:rPr lang="en-US" i="1" dirty="0"/>
              <a:t>NOTE TO SPEAKER: Two handwritten Wills were found after Aretha’s death in 2018 . Handwritten wills are recognized in Michigan (most states require a written will). After more that four years of family conflict, the court determined that the 2018 handwritten Will found under the cushions of her couch was the valid Will which represented her last and final wishes</a:t>
            </a:r>
          </a:p>
          <a:p>
            <a:endParaRPr lang="en-US" dirty="0"/>
          </a:p>
        </p:txBody>
      </p:sp>
      <p:sp>
        <p:nvSpPr>
          <p:cNvPr id="4" name="Slide Number Placeholder 3">
            <a:extLst>
              <a:ext uri="{FF2B5EF4-FFF2-40B4-BE49-F238E27FC236}">
                <a16:creationId xmlns:a16="http://schemas.microsoft.com/office/drawing/2014/main" id="{9462F7FE-B724-B600-2DC0-39D1920F7DDF}"/>
              </a:ext>
            </a:extLst>
          </p:cNvPr>
          <p:cNvSpPr>
            <a:spLocks noGrp="1"/>
          </p:cNvSpPr>
          <p:nvPr>
            <p:ph type="sldNum" sz="quarter" idx="5"/>
          </p:nvPr>
        </p:nvSpPr>
        <p:spPr/>
        <p:txBody>
          <a:bodyPr/>
          <a:lstStyle/>
          <a:p>
            <a:fld id="{F270ECB4-3DED-114D-B8EC-BD91C83448E7}" type="slidenum">
              <a:rPr lang="en-US" smtClean="0"/>
              <a:t>34</a:t>
            </a:fld>
            <a:endParaRPr lang="en-US"/>
          </a:p>
        </p:txBody>
      </p:sp>
    </p:spTree>
    <p:extLst>
      <p:ext uri="{BB962C8B-B14F-4D97-AF65-F5344CB8AC3E}">
        <p14:creationId xmlns:p14="http://schemas.microsoft.com/office/powerpoint/2010/main" val="38151166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Here are some resources that are available to you (as consumers).</a:t>
            </a:r>
          </a:p>
          <a:p>
            <a:endParaRPr lang="en-US" dirty="0"/>
          </a:p>
        </p:txBody>
      </p:sp>
      <p:sp>
        <p:nvSpPr>
          <p:cNvPr id="5" name="Slide Number Placeholder 4"/>
          <p:cNvSpPr>
            <a:spLocks noGrp="1"/>
          </p:cNvSpPr>
          <p:nvPr>
            <p:ph type="sldNum" sz="quarter" idx="5"/>
          </p:nvPr>
        </p:nvSpPr>
        <p:spPr/>
        <p:txBody>
          <a:bodyPr/>
          <a:lstStyle/>
          <a:p>
            <a:fld id="{43E11481-28E0-4423-8641-2533152FEC53}" type="slidenum">
              <a:rPr lang="en-US" smtClean="0"/>
              <a:t>35</a:t>
            </a:fld>
            <a:endParaRPr lang="en-US" dirty="0"/>
          </a:p>
        </p:txBody>
      </p:sp>
    </p:spTree>
    <p:extLst>
      <p:ext uri="{BB962C8B-B14F-4D97-AF65-F5344CB8AC3E}">
        <p14:creationId xmlns:p14="http://schemas.microsoft.com/office/powerpoint/2010/main" val="33240559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3"/>
              </a:rPr>
              <a:t>Estate Planning for Everyone - Estate Planning Basics</a:t>
            </a:r>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36</a:t>
            </a:fld>
            <a:endParaRPr lang="en-US"/>
          </a:p>
        </p:txBody>
      </p:sp>
    </p:spTree>
    <p:extLst>
      <p:ext uri="{BB962C8B-B14F-4D97-AF65-F5344CB8AC3E}">
        <p14:creationId xmlns:p14="http://schemas.microsoft.com/office/powerpoint/2010/main" val="14482343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3"/>
              </a:rPr>
              <a:t>Estate Planning and Wills</a:t>
            </a:r>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37</a:t>
            </a:fld>
            <a:endParaRPr lang="en-US"/>
          </a:p>
        </p:txBody>
      </p:sp>
    </p:spTree>
    <p:extLst>
      <p:ext uri="{BB962C8B-B14F-4D97-AF65-F5344CB8AC3E}">
        <p14:creationId xmlns:p14="http://schemas.microsoft.com/office/powerpoint/2010/main" val="34423110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3"/>
              </a:rPr>
              <a:t>Planning for Incapacity</a:t>
            </a:r>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38</a:t>
            </a:fld>
            <a:endParaRPr lang="en-US"/>
          </a:p>
        </p:txBody>
      </p:sp>
    </p:spTree>
    <p:extLst>
      <p:ext uri="{BB962C8B-B14F-4D97-AF65-F5344CB8AC3E}">
        <p14:creationId xmlns:p14="http://schemas.microsoft.com/office/powerpoint/2010/main" val="34505219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3"/>
              </a:rPr>
              <a:t>Building Your Legacy with Life Insurance</a:t>
            </a:r>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39</a:t>
            </a:fld>
            <a:endParaRPr lang="en-US"/>
          </a:p>
        </p:txBody>
      </p:sp>
    </p:spTree>
    <p:extLst>
      <p:ext uri="{BB962C8B-B14F-4D97-AF65-F5344CB8AC3E}">
        <p14:creationId xmlns:p14="http://schemas.microsoft.com/office/powerpoint/2010/main" val="3719973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discuss estate planning in detail, it is important for you to understand how assets pass at death. Assets pass in three ways at death – by contract, by operation of law, and by Will or Trust.</a:t>
            </a:r>
          </a:p>
          <a:p>
            <a:endParaRPr lang="en-US" dirty="0"/>
          </a:p>
          <a:p>
            <a:r>
              <a:rPr lang="en-US" u="sng" dirty="0"/>
              <a:t>By Contract</a:t>
            </a:r>
            <a:r>
              <a:rPr lang="en-US" dirty="0"/>
              <a:t>: assets that have a named beneficiary, such as life insurance, annuities, IRAs, 401(k) plans, pass to the named beneficiary under the contractual arrangement between the owner and the company or custodian. The owner’s Will does not dictate how these assets are to be distributed at death.</a:t>
            </a:r>
          </a:p>
          <a:p>
            <a:endParaRPr lang="en-US" dirty="0"/>
          </a:p>
          <a:p>
            <a:r>
              <a:rPr lang="en-US" u="sng" dirty="0"/>
              <a:t>By Operation of Law</a:t>
            </a:r>
            <a:r>
              <a:rPr lang="en-US" dirty="0"/>
              <a:t>: refers to assets owned joint tenants with right of survivorship or tenants by the entirety. These assets pass by law to the surviving joint tenant upon the first tenant’s death. The joint owners’ Wills do not dictate how these assets are to be distributed at death.</a:t>
            </a:r>
          </a:p>
          <a:p>
            <a:endParaRPr lang="en-US" dirty="0"/>
          </a:p>
          <a:p>
            <a:r>
              <a:rPr lang="en-US" u="sng" dirty="0"/>
              <a:t>By Will or Trust</a:t>
            </a:r>
            <a:r>
              <a:rPr lang="en-US" dirty="0"/>
              <a:t>: individually owned assets that do not pass by contract are distributed by decedent's Will and/or trust.</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a:t>
            </a:fld>
            <a:endParaRPr lang="en-US"/>
          </a:p>
        </p:txBody>
      </p:sp>
    </p:spTree>
    <p:extLst>
      <p:ext uri="{BB962C8B-B14F-4D97-AF65-F5344CB8AC3E}">
        <p14:creationId xmlns:p14="http://schemas.microsoft.com/office/powerpoint/2010/main" val="39499666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dirty="0"/>
              <a:t>What are your next steps?</a:t>
            </a:r>
          </a:p>
          <a:p>
            <a:pPr marL="171450" indent="-171450">
              <a:buFont typeface="Arial" panose="020B0604020202020204" pitchFamily="34" charset="0"/>
              <a:buChar char="•"/>
            </a:pPr>
            <a:r>
              <a:rPr lang="en-US" dirty="0">
                <a:effectLst/>
              </a:rPr>
              <a:t>Meet with your financial professional to review your assets and beneficiary designations</a:t>
            </a:r>
          </a:p>
          <a:p>
            <a:pPr marL="171450" indent="-171450">
              <a:buFont typeface="Arial" panose="020B0604020202020204" pitchFamily="34" charset="0"/>
              <a:buChar char="•"/>
            </a:pPr>
            <a:r>
              <a:rPr lang="en-US" dirty="0">
                <a:effectLst/>
              </a:rPr>
              <a:t>Contact your estate planning attorney to schedule a meeting</a:t>
            </a:r>
          </a:p>
          <a:p>
            <a:pPr marL="171450" indent="-171450">
              <a:buFont typeface="Arial" panose="020B0604020202020204" pitchFamily="34" charset="0"/>
              <a:buChar char="•"/>
            </a:pPr>
            <a:r>
              <a:rPr lang="en-US" dirty="0">
                <a:effectLst/>
              </a:rPr>
              <a:t>Collaborate with your team – attorney, CPA and financial professional to coordinate your </a:t>
            </a:r>
            <a:r>
              <a:rPr lang="en-US" dirty="0"/>
              <a:t>estate </a:t>
            </a:r>
            <a:r>
              <a:rPr lang="en-US" dirty="0">
                <a:effectLst/>
              </a:rPr>
              <a:t>planning strategy</a:t>
            </a:r>
          </a:p>
          <a:p>
            <a:endParaRPr lang="en-US" dirty="0"/>
          </a:p>
          <a:p>
            <a:r>
              <a:rPr lang="en-US" dirty="0"/>
              <a:t>Take these steps to cross your estate planning strategy finish line!!</a:t>
            </a:r>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Are there any question before we conclude?</a:t>
            </a:r>
          </a:p>
          <a:p>
            <a:pPr marL="0" marR="0"/>
            <a:endParaRPr lang="en-US" sz="1200" dirty="0">
              <a:effectLst/>
              <a:latin typeface="Aptos" panose="020B0004020202020204" pitchFamily="34" charset="0"/>
              <a:ea typeface="Times New Roman" panose="02020603050405020304" pitchFamily="18" charset="0"/>
              <a:cs typeface="Aptos" panose="020B0004020202020204" pitchFamily="34" charset="0"/>
            </a:endParaRPr>
          </a:p>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hope you enjoyed today’s session “Putting Your Priorities in Order – Estate Planning Essentials” and that you are ready to take your next steps.</a:t>
            </a:r>
          </a:p>
          <a:p>
            <a:pPr marL="0" marR="0"/>
            <a:endParaRPr lang="en-US" sz="1200" dirty="0">
              <a:effectLst/>
              <a:latin typeface="Aptos" panose="020B0004020202020204" pitchFamily="34" charset="0"/>
              <a:ea typeface="Times New Roman" panose="02020603050405020304" pitchFamily="18" charset="0"/>
              <a:cs typeface="Aptos" panose="020B0004020202020204" pitchFamily="34" charset="0"/>
            </a:endParaRPr>
          </a:p>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As a reminder, this presentation was provided for educational purposes only. </a:t>
            </a:r>
            <a:r>
              <a:rPr lang="en-US" sz="1200" kern="120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Neither NLG </a:t>
            </a:r>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nor any of its employees, agents or representatives provide tax or legal advice. You should consult with your personal estate planning attorney and tax advisor regarding your personal situation.</a:t>
            </a:r>
            <a:endParaRPr lang="en-US" sz="1200" dirty="0">
              <a:effectLst/>
              <a:latin typeface="Aptos" panose="020B0004020202020204" pitchFamily="34" charset="0"/>
              <a:ea typeface="Times New Roman" panose="02020603050405020304" pitchFamily="18"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41</a:t>
            </a:fld>
            <a:endParaRPr lang="en-US"/>
          </a:p>
        </p:txBody>
      </p:sp>
    </p:spTree>
    <p:extLst>
      <p:ext uri="{BB962C8B-B14F-4D97-AF65-F5344CB8AC3E}">
        <p14:creationId xmlns:p14="http://schemas.microsoft.com/office/powerpoint/2010/main" val="866896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42</a:t>
            </a:fld>
            <a:endParaRPr lang="en-US"/>
          </a:p>
        </p:txBody>
      </p:sp>
    </p:spTree>
    <p:extLst>
      <p:ext uri="{BB962C8B-B14F-4D97-AF65-F5344CB8AC3E}">
        <p14:creationId xmlns:p14="http://schemas.microsoft.com/office/powerpoint/2010/main" val="959379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play some estate planning trivia - Whose Estate Plan? This famous person made a $30,000,000 estate tax mistake.</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Was it Lisa Marie Presley, James Gandolfini or Jimmy Buffet?</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5</a:t>
            </a:fld>
            <a:endParaRPr lang="en-US"/>
          </a:p>
        </p:txBody>
      </p:sp>
    </p:spTree>
    <p:extLst>
      <p:ext uri="{BB962C8B-B14F-4D97-AF65-F5344CB8AC3E}">
        <p14:creationId xmlns:p14="http://schemas.microsoft.com/office/powerpoint/2010/main" val="1496201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84305-DCC0-ADD1-5636-22E2CC3990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FD7A1-87B3-D154-7CD3-A883F226FE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B85AF7-C1EA-8CD7-4FB5-DF349336F8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Answer: James Gandolfini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James Gandolfini, a New York resident, did have a Will when he passed away. Wills are public documents therefore his Will has been shared with the public.  His estate was estimated to be in excess of $70 million upon his death in 2013.  His Will, made specific bequests to friend and family members and the balance of his estate as follows: 60% to his two sisters, 20% to his wife Deborah and 20% to his daughter Lilliana (age 8 months).  His failure to take advantage of the unlimited marital deduction resulted in a large federal estate tax due – estimated $30 million mistake (at the time of his death the federal estate tax exemption was $5,430,000).</a:t>
            </a:r>
          </a:p>
          <a:p>
            <a:endParaRPr lang="en-US" dirty="0"/>
          </a:p>
        </p:txBody>
      </p:sp>
      <p:sp>
        <p:nvSpPr>
          <p:cNvPr id="4" name="Slide Number Placeholder 3">
            <a:extLst>
              <a:ext uri="{FF2B5EF4-FFF2-40B4-BE49-F238E27FC236}">
                <a16:creationId xmlns:a16="http://schemas.microsoft.com/office/drawing/2014/main" id="{E939E451-3B9E-F9A0-B666-B959202EA372}"/>
              </a:ext>
            </a:extLst>
          </p:cNvPr>
          <p:cNvSpPr>
            <a:spLocks noGrp="1"/>
          </p:cNvSpPr>
          <p:nvPr>
            <p:ph type="sldNum" sz="quarter" idx="5"/>
          </p:nvPr>
        </p:nvSpPr>
        <p:spPr/>
        <p:txBody>
          <a:bodyPr/>
          <a:lstStyle/>
          <a:p>
            <a:fld id="{F270ECB4-3DED-114D-B8EC-BD91C83448E7}" type="slidenum">
              <a:rPr lang="en-US" smtClean="0"/>
              <a:t>6</a:t>
            </a:fld>
            <a:endParaRPr lang="en-US"/>
          </a:p>
        </p:txBody>
      </p:sp>
    </p:spTree>
    <p:extLst>
      <p:ext uri="{BB962C8B-B14F-4D97-AF65-F5344CB8AC3E}">
        <p14:creationId xmlns:p14="http://schemas.microsoft.com/office/powerpoint/2010/main" val="2898054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19074-FDD5-25F1-95BB-CC4ED248B3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FF6F99-F434-39A9-7B12-9D6D9EDFC5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121A28-B080-6AAC-D2AC-B86002769BF2}"/>
              </a:ext>
            </a:extLst>
          </p:cNvPr>
          <p:cNvSpPr>
            <a:spLocks noGrp="1"/>
          </p:cNvSpPr>
          <p:nvPr>
            <p:ph type="body" idx="1"/>
          </p:nvPr>
        </p:nvSpPr>
        <p:spPr/>
        <p:txBody>
          <a:bodyPr/>
          <a:lstStyle/>
          <a:p>
            <a:pPr marL="0" marR="0">
              <a:lnSpc>
                <a:spcPct val="107000"/>
              </a:lnSpc>
              <a:spcBef>
                <a:spcPts val="0"/>
              </a:spcBef>
              <a:spcAft>
                <a:spcPts val="800"/>
              </a:spcAft>
            </a:pPr>
            <a:r>
              <a:rPr lang="en-US" dirty="0"/>
              <a:t>There are some basic planning documents every individual should have. We refer to these as the “pillars of estate planning.” These documents include:</a:t>
            </a:r>
          </a:p>
          <a:p>
            <a:pPr marL="0" marR="0">
              <a:lnSpc>
                <a:spcPct val="107000"/>
              </a:lnSpc>
              <a:spcBef>
                <a:spcPts val="0"/>
              </a:spcBef>
              <a:spcAft>
                <a:spcPts val="800"/>
              </a:spcAft>
            </a:pPr>
            <a:endParaRPr lang="en-US" dirty="0"/>
          </a:p>
          <a:p>
            <a:pPr marL="228600" marR="0" indent="-228600">
              <a:lnSpc>
                <a:spcPct val="107000"/>
              </a:lnSpc>
              <a:spcBef>
                <a:spcPts val="0"/>
              </a:spcBef>
              <a:spcAft>
                <a:spcPts val="800"/>
              </a:spcAft>
              <a:buAutoNum type="arabicPeriod"/>
            </a:pPr>
            <a:r>
              <a:rPr lang="en-US" dirty="0"/>
              <a:t>Health Care Power of Attorney;</a:t>
            </a:r>
          </a:p>
          <a:p>
            <a:pPr marL="228600" marR="0" indent="-228600">
              <a:lnSpc>
                <a:spcPct val="107000"/>
              </a:lnSpc>
              <a:spcBef>
                <a:spcPts val="0"/>
              </a:spcBef>
              <a:spcAft>
                <a:spcPts val="800"/>
              </a:spcAft>
              <a:buAutoNum type="arabicPeriod"/>
            </a:pPr>
            <a:r>
              <a:rPr lang="en-US" dirty="0"/>
              <a:t>HIPAA Authorization (for medial matters);</a:t>
            </a:r>
          </a:p>
          <a:p>
            <a:pPr marL="228600" marR="0" indent="-228600">
              <a:lnSpc>
                <a:spcPct val="107000"/>
              </a:lnSpc>
              <a:spcBef>
                <a:spcPts val="0"/>
              </a:spcBef>
              <a:spcAft>
                <a:spcPts val="800"/>
              </a:spcAft>
              <a:buAutoNum type="arabicPeriod"/>
            </a:pPr>
            <a:r>
              <a:rPr lang="en-US" dirty="0"/>
              <a:t>Financial Power of Attorney;</a:t>
            </a:r>
          </a:p>
          <a:p>
            <a:pPr marL="228600" marR="0" indent="-228600">
              <a:lnSpc>
                <a:spcPct val="107000"/>
              </a:lnSpc>
              <a:spcBef>
                <a:spcPts val="0"/>
              </a:spcBef>
              <a:spcAft>
                <a:spcPts val="800"/>
              </a:spcAft>
              <a:buAutoNum type="arabicPeriod"/>
            </a:pPr>
            <a:r>
              <a:rPr lang="en-US" dirty="0"/>
              <a:t>Advanced Directive;</a:t>
            </a:r>
          </a:p>
          <a:p>
            <a:pPr marL="228600" marR="0" indent="-228600">
              <a:lnSpc>
                <a:spcPct val="107000"/>
              </a:lnSpc>
              <a:spcBef>
                <a:spcPts val="0"/>
              </a:spcBef>
              <a:spcAft>
                <a:spcPts val="800"/>
              </a:spcAft>
              <a:buAutoNum type="arabicPeriod"/>
            </a:pPr>
            <a:r>
              <a:rPr lang="en-US" dirty="0"/>
              <a:t>Last Will and Testament; and</a:t>
            </a:r>
          </a:p>
          <a:p>
            <a:pPr marL="228600" marR="0" indent="-228600">
              <a:lnSpc>
                <a:spcPct val="107000"/>
              </a:lnSpc>
              <a:spcBef>
                <a:spcPts val="0"/>
              </a:spcBef>
              <a:spcAft>
                <a:spcPts val="800"/>
              </a:spcAft>
              <a:buAutoNum type="arabicPeriod"/>
            </a:pPr>
            <a:r>
              <a:rPr lang="en-US" dirty="0"/>
              <a:t>Disposition of Remains.</a:t>
            </a:r>
          </a:p>
          <a:p>
            <a:pPr marL="0" marR="0">
              <a:lnSpc>
                <a:spcPct val="107000"/>
              </a:lnSpc>
              <a:spcBef>
                <a:spcPts val="0"/>
              </a:spcBef>
              <a:spcAft>
                <a:spcPts val="800"/>
              </a:spcAft>
            </a:pPr>
            <a:endParaRPr lang="en-US" dirty="0"/>
          </a:p>
          <a:p>
            <a:pPr marL="0" marR="0">
              <a:lnSpc>
                <a:spcPct val="107000"/>
              </a:lnSpc>
              <a:spcBef>
                <a:spcPts val="0"/>
              </a:spcBef>
              <a:spcAft>
                <a:spcPts val="800"/>
              </a:spcAft>
            </a:pPr>
            <a:r>
              <a:rPr lang="en-US" dirty="0"/>
              <a:t>We will discuss each of these documents in detail during our presentation.</a:t>
            </a:r>
          </a:p>
        </p:txBody>
      </p:sp>
      <p:sp>
        <p:nvSpPr>
          <p:cNvPr id="4" name="Slide Number Placeholder 3">
            <a:extLst>
              <a:ext uri="{FF2B5EF4-FFF2-40B4-BE49-F238E27FC236}">
                <a16:creationId xmlns:a16="http://schemas.microsoft.com/office/drawing/2014/main" id="{BC203177-3DB3-1018-5943-4770FA3B248E}"/>
              </a:ext>
            </a:extLst>
          </p:cNvPr>
          <p:cNvSpPr>
            <a:spLocks noGrp="1"/>
          </p:cNvSpPr>
          <p:nvPr>
            <p:ph type="sldNum" sz="quarter" idx="5"/>
          </p:nvPr>
        </p:nvSpPr>
        <p:spPr/>
        <p:txBody>
          <a:bodyPr/>
          <a:lstStyle/>
          <a:p>
            <a:fld id="{F270ECB4-3DED-114D-B8EC-BD91C83448E7}" type="slidenum">
              <a:rPr lang="en-US" smtClean="0"/>
              <a:t>7</a:t>
            </a:fld>
            <a:endParaRPr lang="en-US"/>
          </a:p>
        </p:txBody>
      </p:sp>
    </p:spTree>
    <p:extLst>
      <p:ext uri="{BB962C8B-B14F-4D97-AF65-F5344CB8AC3E}">
        <p14:creationId xmlns:p14="http://schemas.microsoft.com/office/powerpoint/2010/main" val="1441456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ea typeface="Calibri" panose="020F0502020204030204" pitchFamily="34" charset="0"/>
                <a:cs typeface="Times New Roman" panose="02020603050405020304" pitchFamily="18" charset="0"/>
              </a:rPr>
              <a:t>Let’s start with the first pillar – Health Care Power of Attorney. Under a health care POA, the principal (you) appoint and authorize someone else (the agent) to make medical decisions on your behalf </a:t>
            </a:r>
            <a:r>
              <a:rPr lang="en-US" sz="1200" i="1" kern="100" dirty="0">
                <a:effectLst/>
                <a:ea typeface="Calibri" panose="020F0502020204030204" pitchFamily="34" charset="0"/>
                <a:cs typeface="Times New Roman" panose="02020603050405020304" pitchFamily="18" charset="0"/>
              </a:rPr>
              <a:t>if you are unable to make those decisions for yourself</a:t>
            </a:r>
            <a:r>
              <a:rPr lang="en-US" sz="1200" kern="100" dirty="0">
                <a:effectLst/>
                <a:ea typeface="Calibri" panose="020F0502020204030204" pitchFamily="34" charset="0"/>
                <a:cs typeface="Times New Roman" panose="02020603050405020304" pitchFamily="18" charset="0"/>
              </a:rPr>
              <a:t>. It is generally recommended that you name a successor to your agent just in case your first choice is unable to serve in this capacity when needed.  It is important to choose individuals as agents who are comfortable in a medical setting and making these decisions together with your medical professionals/doctors. You may revoke this appointment at any time during your lifetime as long as you are mentally competent to do so.  A health care POA expires upon your death.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dirty="0">
              <a:effectLst/>
              <a:ea typeface="Calibri" panose="020F0502020204030204" pitchFamily="34" charset="0"/>
              <a:cs typeface="Times New Roman" panose="02020603050405020304" pitchFamily="18" charset="0"/>
            </a:endParaRPr>
          </a:p>
          <a:p>
            <a:r>
              <a:rPr lang="en-US" sz="1200" kern="100" dirty="0">
                <a:effectLst/>
                <a:ea typeface="Calibri" panose="020F0502020204030204" pitchFamily="34" charset="0"/>
                <a:cs typeface="Times New Roman" panose="02020603050405020304" pitchFamily="18" charset="0"/>
              </a:rPr>
              <a:t>With a HIPAA Authorization, the patient (you) authorize a health care provider to share information to the named individual or entity even while you are able to make decisions for yourself.. Like a health care POA, you may revoke a HIPAA Authorization during your lifetime, and it expires upon your death. This is an important document, especially when your child attains age of majority and you, as the parent, are still handling their medical and dental appointments and financially paying for these costs.</a:t>
            </a:r>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8</a:t>
            </a:fld>
            <a:endParaRPr lang="en-US"/>
          </a:p>
        </p:txBody>
      </p:sp>
    </p:spTree>
    <p:extLst>
      <p:ext uri="{BB962C8B-B14F-4D97-AF65-F5344CB8AC3E}">
        <p14:creationId xmlns:p14="http://schemas.microsoft.com/office/powerpoint/2010/main" val="738329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AABB9-E535-0CBB-385F-5118FDFB6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E3420E-6D11-A057-BB14-9F26F4600B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DCDB7B-415B-B0E2-D561-2C1B1D87A5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ptos" panose="020B0004020202020204" pitchFamily="34" charset="0"/>
                <a:ea typeface="Calibri" panose="020F0502020204030204" pitchFamily="34" charset="0"/>
                <a:cs typeface="Times New Roman" panose="02020603050405020304" pitchFamily="18" charset="0"/>
              </a:rPr>
              <a:t>Under a financial POA, the principal (you) appoint and authorizes someone else (agent referred to as an attorney-in-fact) to make financial and business-related decisions on your behalf. This authorization may be immediate – so once signed, your attorney-in-fact can do everything you may do financially (e.g., reallocate 401(k) asset allocation, change beneficiary of a life insurance policy, access bank accounts etc.). This is generally referred to as an “immediate financial POA.”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dirty="0">
              <a:effectLst/>
              <a:latin typeface="Aptos" panose="020B00040202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effectLst/>
                <a:latin typeface="Aptos" panose="020B0004020202020204" pitchFamily="34" charset="0"/>
                <a:ea typeface="Calibri" panose="020F0502020204030204" pitchFamily="34" charset="0"/>
                <a:cs typeface="Times New Roman" panose="02020603050405020304" pitchFamily="18" charset="0"/>
              </a:rPr>
              <a:t>Alternatively, the authorization may only be effective when you are proven, by at your physician in writing, that you are unable to manage your finances currently. This is generally referred to as a “springing financial POA.”  Although this may be a preferred option, you should understand that obtaining a written diagnosis by your physician may cause a delay and some physicians may be reluctant to provide this in writing. You may revoke this appointment at any time during your lifetime as long as you are mentally competent to do so.  A financial POA expires upon your death.</a:t>
            </a:r>
          </a:p>
          <a:p>
            <a:endParaRPr lang="en-US" dirty="0">
              <a:latin typeface="Aptos" panose="020B0004020202020204" pitchFamily="34" charset="0"/>
            </a:endParaRPr>
          </a:p>
        </p:txBody>
      </p:sp>
      <p:sp>
        <p:nvSpPr>
          <p:cNvPr id="4" name="Slide Number Placeholder 3">
            <a:extLst>
              <a:ext uri="{FF2B5EF4-FFF2-40B4-BE49-F238E27FC236}">
                <a16:creationId xmlns:a16="http://schemas.microsoft.com/office/drawing/2014/main" id="{B1CFD01A-5DB9-E546-3ADB-EADDA34EA75A}"/>
              </a:ext>
            </a:extLst>
          </p:cNvPr>
          <p:cNvSpPr>
            <a:spLocks noGrp="1"/>
          </p:cNvSpPr>
          <p:nvPr>
            <p:ph type="sldNum" sz="quarter" idx="5"/>
          </p:nvPr>
        </p:nvSpPr>
        <p:spPr/>
        <p:txBody>
          <a:bodyPr/>
          <a:lstStyle/>
          <a:p>
            <a:fld id="{F270ECB4-3DED-114D-B8EC-BD91C83448E7}" type="slidenum">
              <a:rPr lang="en-US" smtClean="0"/>
              <a:t>9</a:t>
            </a:fld>
            <a:endParaRPr lang="en-US"/>
          </a:p>
        </p:txBody>
      </p:sp>
    </p:spTree>
    <p:extLst>
      <p:ext uri="{BB962C8B-B14F-4D97-AF65-F5344CB8AC3E}">
        <p14:creationId xmlns:p14="http://schemas.microsoft.com/office/powerpoint/2010/main" val="2427979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22859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3259399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4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35" name="Group 34">
            <a:extLst>
              <a:ext uri="{FF2B5EF4-FFF2-40B4-BE49-F238E27FC236}">
                <a16:creationId xmlns:a16="http://schemas.microsoft.com/office/drawing/2014/main" id="{F02F5273-6AEA-75BE-C13F-F46519C6442F}"/>
              </a:ext>
            </a:extLst>
          </p:cNvPr>
          <p:cNvGrpSpPr>
            <a:grpSpLocks noChangeAspect="1"/>
          </p:cNvGrpSpPr>
          <p:nvPr/>
        </p:nvGrpSpPr>
        <p:grpSpPr>
          <a:xfrm>
            <a:off x="10445496" y="5111496"/>
            <a:ext cx="1746503" cy="1746504"/>
            <a:chOff x="9835689" y="4501388"/>
            <a:chExt cx="2368185" cy="2368186"/>
          </a:xfrm>
        </p:grpSpPr>
        <p:sp>
          <p:nvSpPr>
            <p:cNvPr id="36" name="Right Triangle 35">
              <a:extLst>
                <a:ext uri="{FF2B5EF4-FFF2-40B4-BE49-F238E27FC236}">
                  <a16:creationId xmlns:a16="http://schemas.microsoft.com/office/drawing/2014/main" id="{5A76E87B-2C24-8C5D-7155-9543BDEC7E96}"/>
                </a:ext>
              </a:extLst>
            </p:cNvPr>
            <p:cNvSpPr/>
            <p:nvPr/>
          </p:nvSpPr>
          <p:spPr>
            <a:xfrm rot="16200000">
              <a:off x="9835689" y="4501388"/>
              <a:ext cx="2368185" cy="2368185"/>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925A944C-98E6-1060-3848-1E12268C29B4}"/>
                </a:ext>
              </a:extLst>
            </p:cNvPr>
            <p:cNvSpPr>
              <a:spLocks noChangeAspect="1"/>
            </p:cNvSpPr>
            <p:nvPr userDrawn="1"/>
          </p:nvSpPr>
          <p:spPr>
            <a:xfrm rot="5400000">
              <a:off x="10529002" y="5812510"/>
              <a:ext cx="357397" cy="357397"/>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 name="Rectangle 37">
              <a:extLst>
                <a:ext uri="{FF2B5EF4-FFF2-40B4-BE49-F238E27FC236}">
                  <a16:creationId xmlns:a16="http://schemas.microsoft.com/office/drawing/2014/main" id="{38FA07DF-24E8-9CB1-3A90-ACB23034BAA8}"/>
                </a:ext>
              </a:extLst>
            </p:cNvPr>
            <p:cNvSpPr>
              <a:spLocks noChangeAspect="1"/>
            </p:cNvSpPr>
            <p:nvPr userDrawn="1"/>
          </p:nvSpPr>
          <p:spPr>
            <a:xfrm rot="5400000">
              <a:off x="10086635" y="6238778"/>
              <a:ext cx="384162" cy="384162"/>
            </a:xfrm>
            <a:prstGeom prst="rect">
              <a:avLst/>
            </a:prstGeom>
            <a:solidFill>
              <a:schemeClr val="accent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9" name="Rectangle 38">
              <a:extLst>
                <a:ext uri="{FF2B5EF4-FFF2-40B4-BE49-F238E27FC236}">
                  <a16:creationId xmlns:a16="http://schemas.microsoft.com/office/drawing/2014/main" id="{BFCEA332-2D0C-4CAF-75C9-679E44EEE11C}"/>
                </a:ext>
              </a:extLst>
            </p:cNvPr>
            <p:cNvSpPr>
              <a:spLocks noChangeAspect="1"/>
            </p:cNvSpPr>
            <p:nvPr userDrawn="1"/>
          </p:nvSpPr>
          <p:spPr>
            <a:xfrm rot="5400000">
              <a:off x="10347581" y="6115562"/>
              <a:ext cx="246432" cy="246432"/>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0" name="Rectangle 39">
              <a:extLst>
                <a:ext uri="{FF2B5EF4-FFF2-40B4-BE49-F238E27FC236}">
                  <a16:creationId xmlns:a16="http://schemas.microsoft.com/office/drawing/2014/main" id="{29C4DEA8-289A-D6E8-84C5-E8B1EF709C2E}"/>
                </a:ext>
              </a:extLst>
            </p:cNvPr>
            <p:cNvSpPr>
              <a:spLocks noChangeAspect="1"/>
            </p:cNvSpPr>
            <p:nvPr userDrawn="1"/>
          </p:nvSpPr>
          <p:spPr>
            <a:xfrm rot="5400000">
              <a:off x="10886299" y="5630028"/>
              <a:ext cx="192088" cy="192088"/>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1" name="Rectangle 40">
              <a:extLst>
                <a:ext uri="{FF2B5EF4-FFF2-40B4-BE49-F238E27FC236}">
                  <a16:creationId xmlns:a16="http://schemas.microsoft.com/office/drawing/2014/main" id="{36CC9C9A-F658-B4DF-33B9-09658EDA84F2}"/>
                </a:ext>
              </a:extLst>
            </p:cNvPr>
            <p:cNvSpPr>
              <a:spLocks noChangeAspect="1"/>
            </p:cNvSpPr>
            <p:nvPr userDrawn="1"/>
          </p:nvSpPr>
          <p:spPr>
            <a:xfrm rot="5400000">
              <a:off x="11078386" y="5355480"/>
              <a:ext cx="274548" cy="274548"/>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2" name="Rectangle 41">
              <a:extLst>
                <a:ext uri="{FF2B5EF4-FFF2-40B4-BE49-F238E27FC236}">
                  <a16:creationId xmlns:a16="http://schemas.microsoft.com/office/drawing/2014/main" id="{B2770F0C-527B-6684-DC3B-18C4655C4242}"/>
                </a:ext>
              </a:extLst>
            </p:cNvPr>
            <p:cNvSpPr>
              <a:spLocks noChangeAspect="1"/>
            </p:cNvSpPr>
            <p:nvPr userDrawn="1"/>
          </p:nvSpPr>
          <p:spPr>
            <a:xfrm rot="5400000">
              <a:off x="11352933" y="5035548"/>
              <a:ext cx="319931" cy="319931"/>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2F748B0E-564E-633B-562E-99F4A075F057}"/>
                </a:ext>
              </a:extLst>
            </p:cNvPr>
            <p:cNvSpPr>
              <a:spLocks noChangeAspect="1"/>
            </p:cNvSpPr>
            <p:nvPr userDrawn="1"/>
          </p:nvSpPr>
          <p:spPr>
            <a:xfrm rot="5400000">
              <a:off x="11674801" y="4805457"/>
              <a:ext cx="230090" cy="230090"/>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4" name="Rectangle 43">
              <a:extLst>
                <a:ext uri="{FF2B5EF4-FFF2-40B4-BE49-F238E27FC236}">
                  <a16:creationId xmlns:a16="http://schemas.microsoft.com/office/drawing/2014/main" id="{F79E85F4-3884-BEB5-5C54-9E34276D6D72}"/>
                </a:ext>
              </a:extLst>
            </p:cNvPr>
            <p:cNvSpPr>
              <a:spLocks noChangeAspect="1"/>
            </p:cNvSpPr>
            <p:nvPr userDrawn="1"/>
          </p:nvSpPr>
          <p:spPr>
            <a:xfrm rot="5400000">
              <a:off x="11904890" y="4506708"/>
              <a:ext cx="298983" cy="298983"/>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98F12560-B600-97FD-9342-554AC39753C4}"/>
                </a:ext>
              </a:extLst>
            </p:cNvPr>
            <p:cNvSpPr>
              <a:spLocks noChangeAspect="1"/>
            </p:cNvSpPr>
            <p:nvPr userDrawn="1"/>
          </p:nvSpPr>
          <p:spPr>
            <a:xfrm rot="5400000">
              <a:off x="9839998" y="6622939"/>
              <a:ext cx="246635" cy="246635"/>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204149094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7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2" name="Slide Number Placeholder 13">
            <a:extLst>
              <a:ext uri="{FF2B5EF4-FFF2-40B4-BE49-F238E27FC236}">
                <a16:creationId xmlns:a16="http://schemas.microsoft.com/office/drawing/2014/main" id="{F038C52C-7B98-A709-3BA5-155DF5516223}"/>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158590320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5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7409935" y="2926390"/>
            <a:ext cx="4782065" cy="997196"/>
          </a:xfrm>
          <a:noFill/>
        </p:spPr>
        <p:txBody>
          <a:bodyPr lIns="0" tIns="0" rIns="457200" bIns="0" anchor="b" anchorCtr="0"/>
          <a:lstStyle>
            <a:lvl1pPr algn="r">
              <a:defRPr>
                <a:solidFill>
                  <a:schemeClr val="accent1"/>
                </a:solidFill>
              </a:defRPr>
            </a:lvl1pPr>
          </a:lstStyle>
          <a:p>
            <a:r>
              <a:rPr lang="en-US"/>
              <a:t>Click to edit Master title style</a:t>
            </a:r>
          </a:p>
        </p:txBody>
      </p:sp>
      <p:sp>
        <p:nvSpPr>
          <p:cNvPr id="2" name="Right Triangle 1">
            <a:extLst>
              <a:ext uri="{FF2B5EF4-FFF2-40B4-BE49-F238E27FC236}">
                <a16:creationId xmlns:a16="http://schemas.microsoft.com/office/drawing/2014/main" id="{1040398A-55C8-A919-9FE3-EA5A2F1F72FB}"/>
              </a:ext>
            </a:extLst>
          </p:cNvPr>
          <p:cNvSpPr/>
          <p:nvPr/>
        </p:nvSpPr>
        <p:spPr>
          <a:xfrm rot="16200000">
            <a:off x="9431288" y="4108941"/>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D977734-E650-9616-7527-41C2DF2534AF}"/>
              </a:ext>
            </a:extLst>
          </p:cNvPr>
          <p:cNvSpPr>
            <a:spLocks noChangeAspect="1"/>
          </p:cNvSpPr>
          <p:nvPr/>
        </p:nvSpPr>
        <p:spPr>
          <a:xfrm rot="5400000">
            <a:off x="9892107" y="5947188"/>
            <a:ext cx="451589" cy="451589"/>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EBBB8266-D4DD-4D24-C253-15D9F3BC6A6F}"/>
              </a:ext>
            </a:extLst>
          </p:cNvPr>
          <p:cNvSpPr>
            <a:spLocks noChangeAspect="1"/>
          </p:cNvSpPr>
          <p:nvPr/>
        </p:nvSpPr>
        <p:spPr>
          <a:xfrm rot="5400000">
            <a:off x="9402792" y="6398777"/>
            <a:ext cx="482973" cy="482973"/>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8B0794A2-D67D-44DA-6C0C-F7874165F17E}"/>
              </a:ext>
            </a:extLst>
          </p:cNvPr>
          <p:cNvSpPr>
            <a:spLocks noChangeAspect="1"/>
          </p:cNvSpPr>
          <p:nvPr/>
        </p:nvSpPr>
        <p:spPr>
          <a:xfrm rot="5400000">
            <a:off x="10350038" y="5687609"/>
            <a:ext cx="259579" cy="259579"/>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AB583381-66B6-8F0C-546E-85FAA3541E39}"/>
              </a:ext>
            </a:extLst>
          </p:cNvPr>
          <p:cNvSpPr>
            <a:spLocks noChangeAspect="1"/>
          </p:cNvSpPr>
          <p:nvPr/>
        </p:nvSpPr>
        <p:spPr>
          <a:xfrm rot="5400000">
            <a:off x="10616539" y="5322790"/>
            <a:ext cx="357897" cy="357897"/>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E702A9F3-3828-BD04-628C-910CDBBA7FDA}"/>
              </a:ext>
            </a:extLst>
          </p:cNvPr>
          <p:cNvSpPr>
            <a:spLocks noChangeAspect="1"/>
          </p:cNvSpPr>
          <p:nvPr/>
        </p:nvSpPr>
        <p:spPr>
          <a:xfrm rot="5400000">
            <a:off x="10974436" y="4876639"/>
            <a:ext cx="445324" cy="445324"/>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261B9257-7671-3FE2-8D16-BEE21155BB56}"/>
              </a:ext>
            </a:extLst>
          </p:cNvPr>
          <p:cNvSpPr>
            <a:spLocks noChangeAspect="1"/>
          </p:cNvSpPr>
          <p:nvPr/>
        </p:nvSpPr>
        <p:spPr>
          <a:xfrm rot="5400000">
            <a:off x="11419760" y="4586016"/>
            <a:ext cx="289796" cy="289796"/>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83A5D0E7-9D1D-598F-C984-B7D7745DA513}"/>
              </a:ext>
            </a:extLst>
          </p:cNvPr>
          <p:cNvSpPr>
            <a:spLocks noChangeAspect="1"/>
          </p:cNvSpPr>
          <p:nvPr/>
        </p:nvSpPr>
        <p:spPr>
          <a:xfrm rot="5400000">
            <a:off x="11709555" y="4103571"/>
            <a:ext cx="482444" cy="482444"/>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AA8BFE05-7F53-664D-5CAF-E88980DFE34F}"/>
              </a:ext>
            </a:extLst>
          </p:cNvPr>
          <p:cNvSpPr>
            <a:spLocks noChangeAspect="1"/>
          </p:cNvSpPr>
          <p:nvPr/>
        </p:nvSpPr>
        <p:spPr>
          <a:xfrm rot="5400000">
            <a:off x="11317551" y="4725298"/>
            <a:ext cx="247107" cy="247107"/>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Slide Number Placeholder 13">
            <a:extLst>
              <a:ext uri="{FF2B5EF4-FFF2-40B4-BE49-F238E27FC236}">
                <a16:creationId xmlns:a16="http://schemas.microsoft.com/office/drawing/2014/main" id="{34364C9A-E6D5-907D-4D84-B507204DAE6B}"/>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77452855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a:t>Click icon to add picture</a:t>
            </a:r>
            <a:endParaRPr lang="en-US" dirty="0"/>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Tree>
    <p:extLst>
      <p:ext uri="{BB962C8B-B14F-4D97-AF65-F5344CB8AC3E}">
        <p14:creationId xmlns:p14="http://schemas.microsoft.com/office/powerpoint/2010/main" val="64269797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COVER">
    <p:bg>
      <p:bgPr>
        <a:solidFill>
          <a:schemeClr val="bg1"/>
        </a:solidFill>
        <a:effectLst/>
      </p:bgPr>
    </p:bg>
    <p:spTree>
      <p:nvGrpSpPr>
        <p:cNvPr id="1" name=""/>
        <p:cNvGrpSpPr/>
        <p:nvPr/>
      </p:nvGrpSpPr>
      <p:grpSpPr>
        <a:xfrm>
          <a:off x="0" y="0"/>
          <a:ext cx="0" cy="0"/>
          <a:chOff x="0" y="0"/>
          <a:chExt cx="0" cy="0"/>
        </a:xfrm>
      </p:grpSpPr>
      <p:pic>
        <p:nvPicPr>
          <p:cNvPr id="9" name="Picture 8" descr="Two people sitting on a bench&#10;&#10;Description automatically generated with low confidence">
            <a:extLst>
              <a:ext uri="{FF2B5EF4-FFF2-40B4-BE49-F238E27FC236}">
                <a16:creationId xmlns:a16="http://schemas.microsoft.com/office/drawing/2014/main" id="{B8EE4D0B-CC49-914B-B029-EF3B29BA97F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1"/>
            <a:ext cx="10144601" cy="6858000"/>
          </a:xfrm>
          <a:custGeom>
            <a:avLst/>
            <a:gdLst>
              <a:gd name="connsiteX0" fmla="*/ 0 w 10144601"/>
              <a:gd name="connsiteY0" fmla="*/ 0 h 6858000"/>
              <a:gd name="connsiteX1" fmla="*/ 10144601 w 10144601"/>
              <a:gd name="connsiteY1" fmla="*/ 0 h 6858000"/>
              <a:gd name="connsiteX2" fmla="*/ 3286601 w 10144601"/>
              <a:gd name="connsiteY2" fmla="*/ 6858000 h 6858000"/>
              <a:gd name="connsiteX3" fmla="*/ 0 w 101446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44601" h="6858000">
                <a:moveTo>
                  <a:pt x="0" y="0"/>
                </a:moveTo>
                <a:lnTo>
                  <a:pt x="10144601" y="0"/>
                </a:lnTo>
                <a:lnTo>
                  <a:pt x="3286601" y="6858000"/>
                </a:lnTo>
                <a:lnTo>
                  <a:pt x="0" y="6858000"/>
                </a:lnTo>
                <a:close/>
              </a:path>
            </a:pathLst>
          </a:custGeom>
        </p:spPr>
      </p:pic>
      <p:sp>
        <p:nvSpPr>
          <p:cNvPr id="2" name="Right Triangle 1">
            <a:extLst>
              <a:ext uri="{FF2B5EF4-FFF2-40B4-BE49-F238E27FC236}">
                <a16:creationId xmlns:a16="http://schemas.microsoft.com/office/drawing/2014/main" id="{D6EFA87A-6878-704E-840E-F5C542B578B3}"/>
              </a:ext>
            </a:extLst>
          </p:cNvPr>
          <p:cNvSpPr/>
          <p:nvPr/>
        </p:nvSpPr>
        <p:spPr>
          <a:xfrm rot="5400000">
            <a:off x="-1" y="-1"/>
            <a:ext cx="3449053" cy="344905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1" name="Picture 40">
            <a:extLst>
              <a:ext uri="{FF2B5EF4-FFF2-40B4-BE49-F238E27FC236}">
                <a16:creationId xmlns:a16="http://schemas.microsoft.com/office/drawing/2014/main" id="{F7861F2F-8C6E-C74C-AC68-675359AA363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41824" y="312693"/>
            <a:ext cx="2400300" cy="1183246"/>
          </a:xfrm>
          <a:prstGeom prst="rect">
            <a:avLst/>
          </a:prstGeom>
        </p:spPr>
      </p:pic>
      <p:sp>
        <p:nvSpPr>
          <p:cNvPr id="42" name="TextBox 41">
            <a:extLst>
              <a:ext uri="{FF2B5EF4-FFF2-40B4-BE49-F238E27FC236}">
                <a16:creationId xmlns:a16="http://schemas.microsoft.com/office/drawing/2014/main" id="{69A3831D-B952-3A43-B4DC-C8E7B5DCF7D1}"/>
              </a:ext>
            </a:extLst>
          </p:cNvPr>
          <p:cNvSpPr txBox="1"/>
          <p:nvPr/>
        </p:nvSpPr>
        <p:spPr>
          <a:xfrm>
            <a:off x="4134678" y="5132395"/>
            <a:ext cx="8057321" cy="1154162"/>
          </a:xfrm>
          <a:prstGeom prst="rect">
            <a:avLst/>
          </a:prstGeom>
          <a:noFill/>
        </p:spPr>
        <p:txBody>
          <a:bodyPr wrap="square" lIns="457200" tIns="0" rIns="457200" bIns="0" rtlCol="0" anchor="b" anchorCtr="0">
            <a:noAutofit/>
          </a:bodyPr>
          <a:lstStyle/>
          <a:p>
            <a:pPr algn="l">
              <a:spcAft>
                <a:spcPts val="600"/>
              </a:spcAft>
            </a:pPr>
            <a:r>
              <a:rPr lang="en-US" sz="900" dirty="0">
                <a:solidFill>
                  <a:schemeClr val="tx2">
                    <a:lumMod val="60000"/>
                    <a:lumOff val="40000"/>
                  </a:schemeClr>
                </a:solidFill>
                <a:latin typeface="Arial Narrow" panose="020B0604020202020204" pitchFamily="34" charset="0"/>
                <a:cs typeface="Arial Narrow" panose="020B0604020202020204" pitchFamily="34" charset="0"/>
              </a:rPr>
              <a:t>National Life Group</a:t>
            </a:r>
            <a:r>
              <a:rPr lang="en-US" sz="900" baseline="30000" dirty="0">
                <a:solidFill>
                  <a:schemeClr val="tx2">
                    <a:lumMod val="60000"/>
                    <a:lumOff val="40000"/>
                  </a:schemeClr>
                </a:solidFill>
                <a:latin typeface="Arial Narrow" panose="020B0604020202020204" pitchFamily="34" charset="0"/>
                <a:cs typeface="Arial Narrow" panose="020B0604020202020204" pitchFamily="34" charset="0"/>
              </a:rPr>
              <a:t>®</a:t>
            </a:r>
            <a:r>
              <a:rPr lang="en-US" sz="900" dirty="0">
                <a:solidFill>
                  <a:schemeClr val="tx2">
                    <a:lumMod val="60000"/>
                    <a:lumOff val="40000"/>
                  </a:schemeClr>
                </a:solidFill>
                <a:latin typeface="Arial Narrow" panose="020B0604020202020204" pitchFamily="34" charset="0"/>
                <a:cs typeface="Arial Narrow" panose="020B0604020202020204" pitchFamily="34" charset="0"/>
              </a:rPr>
              <a:t> is a trade name of National Life Insurance Company, founded in Montpelier, VT in 1848, Life Insurance Company of the Southwest, Addison, TX, chartered in 1955, and their affiliates. Each company of National Life Group is solely responsible for its own financial condition and contractual obligations. Life Insurance Company of the Southwest is not an authorized insurer in New York and does not conduct insurance business in New York.</a:t>
            </a:r>
          </a:p>
          <a:p>
            <a:pPr algn="l">
              <a:spcAft>
                <a:spcPts val="600"/>
              </a:spcAft>
            </a:pPr>
            <a:r>
              <a:rPr lang="en-US" sz="900" dirty="0">
                <a:solidFill>
                  <a:schemeClr val="tx2">
                    <a:lumMod val="60000"/>
                    <a:lumOff val="40000"/>
                  </a:schemeClr>
                </a:solidFill>
                <a:latin typeface="Arial Narrow" panose="020B0604020202020204" pitchFamily="34" charset="0"/>
                <a:cs typeface="Arial Narrow" panose="020B0604020202020204" pitchFamily="34" charset="0"/>
              </a:rPr>
              <a:t>This presentation may not be recorded, copied, transmitted or otherwise disseminated without the express written permission of National Life Group. </a:t>
            </a:r>
          </a:p>
        </p:txBody>
      </p:sp>
    </p:spTree>
    <p:extLst>
      <p:ext uri="{BB962C8B-B14F-4D97-AF65-F5344CB8AC3E}">
        <p14:creationId xmlns:p14="http://schemas.microsoft.com/office/powerpoint/2010/main" val="417874496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9" name="Footer Placeholder 22">
            <a:extLst>
              <a:ext uri="{FF2B5EF4-FFF2-40B4-BE49-F238E27FC236}">
                <a16:creationId xmlns:a16="http://schemas.microsoft.com/office/drawing/2014/main" id="{0B2631AD-BD13-6B49-9492-9FEB84FCFD1E}"/>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20" name="Slide Number Placeholder 23">
            <a:extLst>
              <a:ext uri="{FF2B5EF4-FFF2-40B4-BE49-F238E27FC236}">
                <a16:creationId xmlns:a16="http://schemas.microsoft.com/office/drawing/2014/main" id="{2FD7ACF0-31D2-324B-B54E-57FCAB2BD24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6758306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1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2262980" y="1166578"/>
            <a:ext cx="1874837" cy="1874837"/>
          </a:xfrm>
          <a:prstGeom prst="rect">
            <a:avLst/>
          </a:prstGeom>
          <a:noFill/>
          <a:ln w="127000">
            <a:noFill/>
          </a:ln>
        </p:spPr>
        <p:txBody>
          <a:bodyPr/>
          <a:lstStyle/>
          <a:p>
            <a:r>
              <a:rPr lang="en-US"/>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8074500" y="1166578"/>
            <a:ext cx="1874837" cy="1874837"/>
          </a:xfrm>
          <a:prstGeom prst="rect">
            <a:avLst/>
          </a:prstGeom>
          <a:noFill/>
          <a:ln w="127000">
            <a:noFill/>
          </a:ln>
        </p:spPr>
        <p:txBody>
          <a:bodyPr/>
          <a:lstStyle/>
          <a:p>
            <a:r>
              <a:rPr lang="en-US"/>
              <a:t>Click icon to add picture</a:t>
            </a:r>
          </a:p>
        </p:txBody>
      </p:sp>
      <p:sp>
        <p:nvSpPr>
          <p:cNvPr id="13" name="Footer Placeholder 22">
            <a:extLst>
              <a:ext uri="{FF2B5EF4-FFF2-40B4-BE49-F238E27FC236}">
                <a16:creationId xmlns:a16="http://schemas.microsoft.com/office/drawing/2014/main" id="{0C4A099D-E83A-B246-9549-8C451C3024B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4" name="Slide Number Placeholder 23">
            <a:extLst>
              <a:ext uri="{FF2B5EF4-FFF2-40B4-BE49-F238E27FC236}">
                <a16:creationId xmlns:a16="http://schemas.microsoft.com/office/drawing/2014/main" id="{E156BA7B-0A90-9946-A003-FF848A5808AB}"/>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155279255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3362960"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917448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2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799940" y="1166578"/>
            <a:ext cx="1874837" cy="1874837"/>
          </a:xfrm>
          <a:prstGeom prst="rect">
            <a:avLst/>
          </a:prstGeom>
          <a:noFill/>
          <a:ln w="127000">
            <a:noFill/>
          </a:ln>
        </p:spPr>
        <p:txBody>
          <a:bodyPr/>
          <a:lstStyle/>
          <a:p>
            <a:r>
              <a:rPr lang="en-US"/>
              <a:t>Click icon to add picture</a:t>
            </a:r>
          </a:p>
        </p:txBody>
      </p:sp>
      <p:sp>
        <p:nvSpPr>
          <p:cNvPr id="20" name="Picture Placeholder 10">
            <a:extLst>
              <a:ext uri="{FF2B5EF4-FFF2-40B4-BE49-F238E27FC236}">
                <a16:creationId xmlns:a16="http://schemas.microsoft.com/office/drawing/2014/main" id="{AAC8A3C8-6BE1-A240-B280-7A58AFB7E3FE}"/>
              </a:ext>
            </a:extLst>
          </p:cNvPr>
          <p:cNvSpPr>
            <a:spLocks noGrp="1"/>
          </p:cNvSpPr>
          <p:nvPr>
            <p:ph type="pic" sz="quarter" idx="15"/>
          </p:nvPr>
        </p:nvSpPr>
        <p:spPr>
          <a:xfrm>
            <a:off x="3705701" y="1166578"/>
            <a:ext cx="1874837" cy="1874837"/>
          </a:xfrm>
          <a:prstGeom prst="rect">
            <a:avLst/>
          </a:prstGeom>
          <a:noFill/>
          <a:ln w="127000">
            <a:noFill/>
          </a:ln>
        </p:spPr>
        <p:txBody>
          <a:bodyPr/>
          <a:lstStyle/>
          <a:p>
            <a:r>
              <a:rPr lang="en-US"/>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6611460" y="1166578"/>
            <a:ext cx="1874837" cy="1874837"/>
          </a:xfrm>
          <a:prstGeom prst="rect">
            <a:avLst/>
          </a:prstGeom>
          <a:noFill/>
          <a:ln w="127000">
            <a:noFill/>
          </a:ln>
        </p:spPr>
        <p:txBody>
          <a:bodyPr/>
          <a:lstStyle/>
          <a:p>
            <a:r>
              <a:rPr lang="en-US"/>
              <a:t>Click icon to add picture</a:t>
            </a:r>
          </a:p>
        </p:txBody>
      </p:sp>
      <p:sp>
        <p:nvSpPr>
          <p:cNvPr id="22" name="Picture Placeholder 10">
            <a:extLst>
              <a:ext uri="{FF2B5EF4-FFF2-40B4-BE49-F238E27FC236}">
                <a16:creationId xmlns:a16="http://schemas.microsoft.com/office/drawing/2014/main" id="{C23A35F9-D265-CF42-BD8E-1BBEACC1DD46}"/>
              </a:ext>
            </a:extLst>
          </p:cNvPr>
          <p:cNvSpPr>
            <a:spLocks noGrp="1"/>
          </p:cNvSpPr>
          <p:nvPr>
            <p:ph type="pic" sz="quarter" idx="17"/>
          </p:nvPr>
        </p:nvSpPr>
        <p:spPr>
          <a:xfrm>
            <a:off x="9522556" y="1166577"/>
            <a:ext cx="1874837" cy="1874837"/>
          </a:xfrm>
          <a:prstGeom prst="rect">
            <a:avLst/>
          </a:prstGeom>
          <a:noFill/>
          <a:ln w="127000">
            <a:noFill/>
          </a:ln>
        </p:spPr>
        <p:txBody>
          <a:bodyPr/>
          <a:lstStyle/>
          <a:p>
            <a:r>
              <a:rPr lang="en-US"/>
              <a:t>Click icon to add picture</a:t>
            </a:r>
          </a:p>
        </p:txBody>
      </p:sp>
      <p:sp>
        <p:nvSpPr>
          <p:cNvPr id="18" name="Footer Placeholder 22">
            <a:extLst>
              <a:ext uri="{FF2B5EF4-FFF2-40B4-BE49-F238E27FC236}">
                <a16:creationId xmlns:a16="http://schemas.microsoft.com/office/drawing/2014/main" id="{E886CD82-C408-8841-A465-83B6D8E3524E}"/>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23" name="Slide Number Placeholder 23">
            <a:extLst>
              <a:ext uri="{FF2B5EF4-FFF2-40B4-BE49-F238E27FC236}">
                <a16:creationId xmlns:a16="http://schemas.microsoft.com/office/drawing/2014/main" id="{8359AFD8-1299-7445-A10B-FFA773FE6232}"/>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227764872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4358640"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8260081"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86655EDF-EB9A-E14C-8C5B-29DBABFE6282}"/>
              </a:ext>
            </a:extLst>
          </p:cNvPr>
          <p:cNvSpPr>
            <a:spLocks noGrp="1"/>
          </p:cNvSpPr>
          <p:nvPr>
            <p:ph type="pic" sz="quarter" idx="13"/>
          </p:nvPr>
        </p:nvSpPr>
        <p:spPr>
          <a:xfrm>
            <a:off x="1257141" y="1166578"/>
            <a:ext cx="1874837" cy="1874837"/>
          </a:xfrm>
          <a:prstGeom prst="rect">
            <a:avLst/>
          </a:prstGeom>
          <a:noFill/>
          <a:ln w="127000">
            <a:noFill/>
          </a:ln>
        </p:spPr>
        <p:txBody>
          <a:bodyPr/>
          <a:lstStyle/>
          <a:p>
            <a:r>
              <a:rPr lang="en-US"/>
              <a:t>Click icon to add picture</a:t>
            </a:r>
          </a:p>
        </p:txBody>
      </p:sp>
      <p:sp>
        <p:nvSpPr>
          <p:cNvPr id="12" name="Picture Placeholder 10">
            <a:extLst>
              <a:ext uri="{FF2B5EF4-FFF2-40B4-BE49-F238E27FC236}">
                <a16:creationId xmlns:a16="http://schemas.microsoft.com/office/drawing/2014/main" id="{7549764D-2A20-BA46-B830-29A2D468A9AA}"/>
              </a:ext>
            </a:extLst>
          </p:cNvPr>
          <p:cNvSpPr>
            <a:spLocks noGrp="1"/>
          </p:cNvSpPr>
          <p:nvPr>
            <p:ph type="pic" sz="quarter" idx="14"/>
          </p:nvPr>
        </p:nvSpPr>
        <p:spPr>
          <a:xfrm>
            <a:off x="5158581" y="1155003"/>
            <a:ext cx="1874837" cy="1874837"/>
          </a:xfrm>
          <a:prstGeom prst="rect">
            <a:avLst/>
          </a:prstGeom>
          <a:noFill/>
          <a:ln w="127000">
            <a:noFill/>
          </a:ln>
        </p:spPr>
        <p:txBody>
          <a:bodyPr/>
          <a:lstStyle/>
          <a:p>
            <a:r>
              <a:rPr lang="en-US"/>
              <a:t>Click icon to add picture</a:t>
            </a:r>
          </a:p>
        </p:txBody>
      </p:sp>
      <p:sp>
        <p:nvSpPr>
          <p:cNvPr id="13" name="Picture Placeholder 10">
            <a:extLst>
              <a:ext uri="{FF2B5EF4-FFF2-40B4-BE49-F238E27FC236}">
                <a16:creationId xmlns:a16="http://schemas.microsoft.com/office/drawing/2014/main" id="{EE51BD8B-A372-4C48-8E4B-771B4F906DFC}"/>
              </a:ext>
            </a:extLst>
          </p:cNvPr>
          <p:cNvSpPr>
            <a:spLocks noGrp="1"/>
          </p:cNvSpPr>
          <p:nvPr>
            <p:ph type="pic" sz="quarter" idx="15"/>
          </p:nvPr>
        </p:nvSpPr>
        <p:spPr>
          <a:xfrm>
            <a:off x="9090500" y="1166577"/>
            <a:ext cx="1874837" cy="1874837"/>
          </a:xfrm>
          <a:prstGeom prst="rect">
            <a:avLst/>
          </a:prstGeom>
          <a:noFill/>
          <a:ln w="127000">
            <a:noFill/>
          </a:ln>
        </p:spPr>
        <p:txBody>
          <a:bodyPr/>
          <a:lstStyle/>
          <a:p>
            <a:r>
              <a:rPr lang="en-US"/>
              <a:t>Click icon to add picture</a:t>
            </a:r>
          </a:p>
        </p:txBody>
      </p:sp>
      <p:sp>
        <p:nvSpPr>
          <p:cNvPr id="17" name="Footer Placeholder 22">
            <a:extLst>
              <a:ext uri="{FF2B5EF4-FFF2-40B4-BE49-F238E27FC236}">
                <a16:creationId xmlns:a16="http://schemas.microsoft.com/office/drawing/2014/main" id="{CA52D34E-06F9-B54B-8DB9-BB438BA762F1}"/>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8" name="Slide Number Placeholder 23">
            <a:extLst>
              <a:ext uri="{FF2B5EF4-FFF2-40B4-BE49-F238E27FC236}">
                <a16:creationId xmlns:a16="http://schemas.microsoft.com/office/drawing/2014/main" id="{1E5D8AD0-333F-9544-8085-66D612AF4AF6}"/>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251008993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22">
            <a:extLst>
              <a:ext uri="{FF2B5EF4-FFF2-40B4-BE49-F238E27FC236}">
                <a16:creationId xmlns:a16="http://schemas.microsoft.com/office/drawing/2014/main" id="{C06666FB-60E6-C94E-8034-8DBF302F0302}"/>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6" name="Slide Number Placeholder 23">
            <a:extLst>
              <a:ext uri="{FF2B5EF4-FFF2-40B4-BE49-F238E27FC236}">
                <a16:creationId xmlns:a16="http://schemas.microsoft.com/office/drawing/2014/main" id="{460B4B66-6DB1-7A44-94E3-400D9E80C159}"/>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2066385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464968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46695" cy="169277"/>
          </a:xfrm>
        </p:spPr>
        <p:txBody>
          <a:bodyPr/>
          <a:lstStyle>
            <a:lvl1pPr algn="l">
              <a:defRPr>
                <a:solidFill>
                  <a:schemeClr val="tx2"/>
                </a:solidFill>
              </a:defRPr>
            </a:lvl1pPr>
          </a:lstStyle>
          <a:p>
            <a:r>
              <a:rPr lang="en-US"/>
              <a:t>For Internal Use Only - Not for Use with the Public</a:t>
            </a:r>
          </a:p>
        </p:txBody>
      </p:sp>
    </p:spTree>
    <p:extLst>
      <p:ext uri="{BB962C8B-B14F-4D97-AF65-F5344CB8AC3E}">
        <p14:creationId xmlns:p14="http://schemas.microsoft.com/office/powerpoint/2010/main" val="154849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87494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1892297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83591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395275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93847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67175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6608808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137355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426305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41888909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603130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3707798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31611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8876973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7663244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384478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008472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646735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66550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31106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84014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058945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3107256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4690734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799798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6844322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4715551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7017431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0907272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578084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519935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3427937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26863166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347846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610526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17188326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466195" y="1427823"/>
            <a:ext cx="6452317" cy="590931"/>
          </a:xfrm>
          <a:solidFill>
            <a:schemeClr val="bg2"/>
          </a:solidFill>
          <a:ln>
            <a:noFill/>
          </a:ln>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466195" y="2040657"/>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dirty="0"/>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466195" y="3038822"/>
            <a:ext cx="6452317" cy="590931"/>
          </a:xfrm>
          <a:solidFill>
            <a:schemeClr val="bg2"/>
          </a:solidFill>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466195" y="3643338"/>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3" name="Slide Number Placeholder 5">
            <a:extLst>
              <a:ext uri="{FF2B5EF4-FFF2-40B4-BE49-F238E27FC236}">
                <a16:creationId xmlns:a16="http://schemas.microsoft.com/office/drawing/2014/main" id="{7ABC5422-DB86-C996-DD88-E8A147B51B5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8449716"/>
      </p:ext>
    </p:extLst>
  </p:cSld>
  <p:clrMapOvr>
    <a:masterClrMapping/>
  </p:clrMapOvr>
  <p:extLst>
    <p:ext uri="{DCECCB84-F9BA-43D5-87BE-67443E8EF086}">
      <p15:sldGuideLst xmlns:p15="http://schemas.microsoft.com/office/powerpoint/2012/main">
        <p15:guide id="1" pos="28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BC3D4FE-9EE0-414F-BB25-2AD85B802488}"/>
              </a:ext>
            </a:extLst>
          </p:cNvPr>
          <p:cNvSpPr>
            <a:spLocks noGrp="1"/>
          </p:cNvSpPr>
          <p:nvPr>
            <p:ph type="title"/>
          </p:nvPr>
        </p:nvSpPr>
        <p:spPr>
          <a:xfrm>
            <a:off x="0" y="421160"/>
            <a:ext cx="12192000" cy="757130"/>
          </a:xfrm>
          <a:prstGeom prst="rect">
            <a:avLst/>
          </a:prstGeom>
        </p:spPr>
        <p:txBody>
          <a:bodyPr lIns="457200" tIns="182880" rIns="457200" bIns="182880"/>
          <a:lstStyle>
            <a:lvl1pPr>
              <a:defRPr sz="2800"/>
            </a:lvl1pPr>
          </a:lstStyle>
          <a:p>
            <a:r>
              <a:rPr lang="en-US" dirty="0"/>
              <a:t>Click to edit Master title style</a:t>
            </a:r>
          </a:p>
        </p:txBody>
      </p:sp>
      <p:sp>
        <p:nvSpPr>
          <p:cNvPr id="2" name="Slide Number Placeholder 5">
            <a:extLst>
              <a:ext uri="{FF2B5EF4-FFF2-40B4-BE49-F238E27FC236}">
                <a16:creationId xmlns:a16="http://schemas.microsoft.com/office/drawing/2014/main" id="{66AA4EFA-7F61-5FEC-5DAD-59E059167BD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370149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236376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0183532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29042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165906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08150467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5637040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9357742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6338286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1299186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9415110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774773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413386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Title 1">
            <a:extLst>
              <a:ext uri="{FF2B5EF4-FFF2-40B4-BE49-F238E27FC236}">
                <a16:creationId xmlns:a16="http://schemas.microsoft.com/office/drawing/2014/main" id="{49B2AEB9-9C22-2AE9-AC26-FA850AEDCB96}"/>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Tree>
    <p:extLst>
      <p:ext uri="{BB962C8B-B14F-4D97-AF65-F5344CB8AC3E}">
        <p14:creationId xmlns:p14="http://schemas.microsoft.com/office/powerpoint/2010/main" val="33372220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3792486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830824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608482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24908527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950565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3163695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182959095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0009482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181232516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25919398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9410827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032646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492187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0366580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8961236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7789208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017900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32933906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84074882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3199312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03083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215046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23491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217166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4677369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3735821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410807454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67541096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19852629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45619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70229322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5571397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17782462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77636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060995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6548551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187852577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OVER">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Freeform 7">
            <a:extLst>
              <a:ext uri="{FF2B5EF4-FFF2-40B4-BE49-F238E27FC236}">
                <a16:creationId xmlns:a16="http://schemas.microsoft.com/office/drawing/2014/main" id="{221395C4-92AE-4917-E098-6B1074AFE8E3}"/>
              </a:ext>
            </a:extLst>
          </p:cNvPr>
          <p:cNvSpPr/>
          <p:nvPr/>
        </p:nvSpPr>
        <p:spPr>
          <a:xfrm rot="16200000">
            <a:off x="4217751" y="-1116249"/>
            <a:ext cx="6880698" cy="9067800"/>
          </a:xfrm>
          <a:custGeom>
            <a:avLst/>
            <a:gdLst>
              <a:gd name="connsiteX0" fmla="*/ 6880698 w 6880698"/>
              <a:gd name="connsiteY0" fmla="*/ 6880698 h 9067800"/>
              <a:gd name="connsiteX1" fmla="*/ 4693596 w 6880698"/>
              <a:gd name="connsiteY1" fmla="*/ 6880698 h 9067800"/>
              <a:gd name="connsiteX2" fmla="*/ 6880698 w 6880698"/>
              <a:gd name="connsiteY2" fmla="*/ 9067800 h 9067800"/>
              <a:gd name="connsiteX3" fmla="*/ 0 w 6880698"/>
              <a:gd name="connsiteY3" fmla="*/ 9067800 h 9067800"/>
              <a:gd name="connsiteX4" fmla="*/ 0 w 6880698"/>
              <a:gd name="connsiteY4" fmla="*/ 6880698 h 9067800"/>
              <a:gd name="connsiteX5" fmla="*/ 0 w 6880698"/>
              <a:gd name="connsiteY5" fmla="*/ 2187102 h 9067800"/>
              <a:gd name="connsiteX6" fmla="*/ 0 w 6880698"/>
              <a:gd name="connsiteY6" fmla="*/ 0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2187102 h 9067800"/>
              <a:gd name="connsiteX5" fmla="*/ 0 w 6880698"/>
              <a:gd name="connsiteY5" fmla="*/ 0 h 9067800"/>
              <a:gd name="connsiteX6" fmla="*/ 6880698 w 6880698"/>
              <a:gd name="connsiteY6"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0 h 9067800"/>
              <a:gd name="connsiteX5" fmla="*/ 6880698 w 6880698"/>
              <a:gd name="connsiteY5"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0 h 9067800"/>
              <a:gd name="connsiteX4" fmla="*/ 6880698 w 6880698"/>
              <a:gd name="connsiteY4" fmla="*/ 6880698 h 906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698" h="9067800">
                <a:moveTo>
                  <a:pt x="6880698" y="6880698"/>
                </a:moveTo>
                <a:lnTo>
                  <a:pt x="6880698" y="9067800"/>
                </a:lnTo>
                <a:lnTo>
                  <a:pt x="0" y="9067800"/>
                </a:lnTo>
                <a:lnTo>
                  <a:pt x="0" y="0"/>
                </a:lnTo>
                <a:lnTo>
                  <a:pt x="6880698" y="68806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ooter Placeholder 4">
            <a:extLst>
              <a:ext uri="{FF2B5EF4-FFF2-40B4-BE49-F238E27FC236}">
                <a16:creationId xmlns:a16="http://schemas.microsoft.com/office/drawing/2014/main" id="{21A5D7E0-C772-C948-BC74-1A93054F3E8A}"/>
              </a:ext>
            </a:extLst>
          </p:cNvPr>
          <p:cNvSpPr txBox="1">
            <a:spLocks/>
          </p:cNvSpPr>
          <p:nvPr/>
        </p:nvSpPr>
        <p:spPr>
          <a:xfrm>
            <a:off x="4194723" y="6446579"/>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9" name="Right Triangle 8">
            <a:extLst>
              <a:ext uri="{FF2B5EF4-FFF2-40B4-BE49-F238E27FC236}">
                <a16:creationId xmlns:a16="http://schemas.microsoft.com/office/drawing/2014/main" id="{76B982B5-7A76-1840-8BDA-DA9055789BB6}"/>
              </a:ext>
            </a:extLst>
          </p:cNvPr>
          <p:cNvSpPr/>
          <p:nvPr/>
        </p:nvSpPr>
        <p:spPr>
          <a:xfrm rot="5400000">
            <a:off x="-1" y="0"/>
            <a:ext cx="3735092" cy="373509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0D2934F-3182-6347-8F9D-F817CB8E8D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6116" y="307416"/>
            <a:ext cx="2400300" cy="1193800"/>
          </a:xfrm>
          <a:prstGeom prst="rect">
            <a:avLst/>
          </a:prstGeom>
        </p:spPr>
      </p:pic>
      <p:sp>
        <p:nvSpPr>
          <p:cNvPr id="2" name="Title 1">
            <a:extLst>
              <a:ext uri="{FF2B5EF4-FFF2-40B4-BE49-F238E27FC236}">
                <a16:creationId xmlns:a16="http://schemas.microsoft.com/office/drawing/2014/main" id="{9C753039-7A7C-6E40-A930-C4CB10D27E1F}"/>
              </a:ext>
            </a:extLst>
          </p:cNvPr>
          <p:cNvSpPr>
            <a:spLocks noGrp="1"/>
          </p:cNvSpPr>
          <p:nvPr>
            <p:ph type="title"/>
          </p:nvPr>
        </p:nvSpPr>
        <p:spPr>
          <a:xfrm>
            <a:off x="6858001" y="2668600"/>
            <a:ext cx="5330911" cy="1802380"/>
          </a:xfrm>
        </p:spPr>
        <p:txBody>
          <a:bodyPr anchor="b" anchorCtr="0"/>
          <a:lstStyle>
            <a:lvl1pPr algn="r">
              <a:defRPr/>
            </a:lvl1pPr>
          </a:lstStyle>
          <a:p>
            <a:r>
              <a:rPr lang="en-US"/>
              <a:t>Click to edit Master title style</a:t>
            </a:r>
            <a:endParaRPr lang="en-US" dirty="0"/>
          </a:p>
        </p:txBody>
      </p:sp>
      <p:sp>
        <p:nvSpPr>
          <p:cNvPr id="18" name="Text Placeholder 17">
            <a:extLst>
              <a:ext uri="{FF2B5EF4-FFF2-40B4-BE49-F238E27FC236}">
                <a16:creationId xmlns:a16="http://schemas.microsoft.com/office/drawing/2014/main" id="{4A539B04-6305-0942-94C9-5485144CAE96}"/>
              </a:ext>
            </a:extLst>
          </p:cNvPr>
          <p:cNvSpPr>
            <a:spLocks noGrp="1"/>
          </p:cNvSpPr>
          <p:nvPr>
            <p:ph type="body" sz="quarter" idx="10"/>
          </p:nvPr>
        </p:nvSpPr>
        <p:spPr>
          <a:xfrm>
            <a:off x="9071271" y="4456830"/>
            <a:ext cx="2662238" cy="820737"/>
          </a:xfrm>
        </p:spPr>
        <p:txBody>
          <a:bodyPr/>
          <a:lstStyle>
            <a:lvl1pPr marL="0" indent="0" algn="r">
              <a:buNone/>
              <a:defRPr sz="2400">
                <a:solidFill>
                  <a:schemeClr val="tx2"/>
                </a:solidFill>
              </a:defRPr>
            </a:lvl1pPr>
            <a:lvl2pPr marL="0" indent="0" algn="r">
              <a:buNone/>
              <a:defRPr sz="2400">
                <a:solidFill>
                  <a:schemeClr val="tx2"/>
                </a:solidFill>
              </a:defRPr>
            </a:lvl2pPr>
            <a:lvl3pPr marL="0" indent="0" algn="r">
              <a:buNone/>
              <a:defRPr sz="2400">
                <a:solidFill>
                  <a:schemeClr val="tx2"/>
                </a:solidFill>
              </a:defRPr>
            </a:lvl3pPr>
            <a:lvl4pPr marL="0" indent="0" algn="r">
              <a:buNone/>
              <a:defRPr sz="2400">
                <a:solidFill>
                  <a:schemeClr val="tx2"/>
                </a:solidFill>
              </a:defRPr>
            </a:lvl4pPr>
            <a:lvl5pPr marL="0" indent="0" algn="r">
              <a:buNone/>
              <a:defRPr sz="2400">
                <a:solidFill>
                  <a:schemeClr val="tx2"/>
                </a:solidFill>
              </a:defRPr>
            </a:lvl5pPr>
          </a:lstStyle>
          <a:p>
            <a:pPr lvl="0"/>
            <a:r>
              <a:rPr lang="en-US"/>
              <a:t>Click to edit Master text styles</a:t>
            </a:r>
          </a:p>
        </p:txBody>
      </p:sp>
      <p:sp>
        <p:nvSpPr>
          <p:cNvPr id="36" name="Slide Number Placeholder 23">
            <a:extLst>
              <a:ext uri="{FF2B5EF4-FFF2-40B4-BE49-F238E27FC236}">
                <a16:creationId xmlns:a16="http://schemas.microsoft.com/office/drawing/2014/main" id="{0773B8E9-5E0C-8E45-87CD-E16F054DB1F7}"/>
              </a:ext>
            </a:extLst>
          </p:cNvPr>
          <p:cNvSpPr txBox="1">
            <a:spLocks/>
          </p:cNvSpPr>
          <p:nvPr/>
        </p:nvSpPr>
        <p:spPr>
          <a:xfrm>
            <a:off x="9803039" y="6458392"/>
            <a:ext cx="1925207"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a:t>
            </a:r>
          </a:p>
        </p:txBody>
      </p:sp>
    </p:spTree>
    <p:extLst>
      <p:ext uri="{BB962C8B-B14F-4D97-AF65-F5344CB8AC3E}">
        <p14:creationId xmlns:p14="http://schemas.microsoft.com/office/powerpoint/2010/main" val="1223694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7D2CEC3C-977C-9743-87DA-B8C7EC80BE33}"/>
              </a:ext>
            </a:extLst>
          </p:cNvPr>
          <p:cNvSpPr/>
          <p:nvPr/>
        </p:nvSpPr>
        <p:spPr>
          <a:xfrm>
            <a:off x="-1" y="0"/>
            <a:ext cx="6849979" cy="6849979"/>
          </a:xfrm>
          <a:prstGeom prst="rtTriangle">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0" y="4965625"/>
            <a:ext cx="4782065" cy="997196"/>
          </a:xfrm>
          <a:noFill/>
        </p:spPr>
        <p:txBody>
          <a:bodyPr lIns="457200" tIns="0" rIns="0" bIns="0" anchor="b" anchorCtr="0"/>
          <a:lstStyle>
            <a:lvl1pPr>
              <a:defRPr>
                <a:solidFill>
                  <a:schemeClr val="bg1"/>
                </a:solidFill>
              </a:defRPr>
            </a:lvl1pPr>
          </a:lstStyle>
          <a:p>
            <a:r>
              <a:rPr lang="en-US"/>
              <a:t>Click to edit Master title style</a:t>
            </a:r>
            <a:endParaRPr lang="en-US" dirty="0"/>
          </a:p>
        </p:txBody>
      </p:sp>
      <p:sp>
        <p:nvSpPr>
          <p:cNvPr id="11" name="Footer Placeholder 22">
            <a:extLst>
              <a:ext uri="{FF2B5EF4-FFF2-40B4-BE49-F238E27FC236}">
                <a16:creationId xmlns:a16="http://schemas.microsoft.com/office/drawing/2014/main" id="{E20C34E7-0325-5F4F-A3D1-35F724D83040}"/>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2" name="Slide Number Placeholder 23">
            <a:extLst>
              <a:ext uri="{FF2B5EF4-FFF2-40B4-BE49-F238E27FC236}">
                <a16:creationId xmlns:a16="http://schemas.microsoft.com/office/drawing/2014/main" id="{7AC5A2E6-D22D-F446-A73B-9C65D603AD0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19616023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hasCustomPrompt="1"/>
          </p:nvPr>
        </p:nvSpPr>
        <p:spPr/>
        <p:txBody>
          <a:bodyPr/>
          <a:lstStyle>
            <a:lvl1pPr marL="111125" indent="0">
              <a:buFont typeface="Arial" panose="020B0604020202020204" pitchFamily="34" charset="0"/>
              <a:buNone/>
              <a:defRPr/>
            </a:lvl1pPr>
            <a:lvl2pPr marL="342900" indent="-342900">
              <a:buFont typeface="Arial" panose="020B0604020202020204" pitchFamily="34" charset="0"/>
              <a:buChar char="•"/>
              <a:defRPr/>
            </a:lvl2pPr>
            <a:lvl3pPr marL="342900" indent="-342900">
              <a:buFont typeface="Arial" panose="020B0604020202020204" pitchFamily="34" charset="0"/>
              <a:buChar char="•"/>
              <a:defRPr/>
            </a:lvl3pPr>
            <a:lvl4pPr marL="342900" indent="-342900">
              <a:buFont typeface="Arial" panose="020B0604020202020204" pitchFamily="34" charset="0"/>
              <a:buChar char="•"/>
              <a:defRPr/>
            </a:lvl4pPr>
            <a:lvl5pPr marL="461963" indent="-231775">
              <a:buFont typeface="Arial" panose="020B0604020202020204" pitchFamily="34" charset="0"/>
              <a:buChar char="•"/>
              <a:defRPr sz="1800"/>
            </a:lvl5pPr>
            <a:lvl6pPr marL="684213" indent="-228600">
              <a:defRPr sz="1600"/>
            </a:lvl6pPr>
            <a:lvl7pPr marL="971550" indent="-285750">
              <a:buFont typeface="Arial" panose="020B0604020202020204" pitchFamily="34" charset="0"/>
              <a:buChar char="•"/>
              <a:tabLst/>
              <a:defRPr sz="1400"/>
            </a:lvl7pPr>
            <a:lvl8pPr marL="3200400" indent="0">
              <a:buNone/>
              <a:defRPr/>
            </a:lvl8pPr>
          </a:lstStyle>
          <a:p>
            <a:pPr lvl="0"/>
            <a:r>
              <a:rPr lang="en-US" dirty="0"/>
              <a:t>First Level Heading</a:t>
            </a:r>
          </a:p>
          <a:p>
            <a:pPr lvl="4"/>
            <a:r>
              <a:rPr lang="en-US" dirty="0"/>
              <a:t>First Bullet</a:t>
            </a:r>
          </a:p>
          <a:p>
            <a:pPr lvl="5"/>
            <a:r>
              <a:rPr lang="en-US" dirty="0"/>
              <a:t>Second Bullet</a:t>
            </a:r>
          </a:p>
          <a:p>
            <a:pPr lvl="6"/>
            <a:r>
              <a:rPr lang="en-US" dirty="0"/>
              <a:t>Third Bullet</a:t>
            </a:r>
          </a:p>
          <a:p>
            <a:pPr lvl="0"/>
            <a:endParaRPr lang="en-US" dirty="0"/>
          </a:p>
        </p:txBody>
      </p:sp>
      <p:sp>
        <p:nvSpPr>
          <p:cNvPr id="7" name="Footer Placeholder 22">
            <a:extLst>
              <a:ext uri="{FF2B5EF4-FFF2-40B4-BE49-F238E27FC236}">
                <a16:creationId xmlns:a16="http://schemas.microsoft.com/office/drawing/2014/main" id="{F4537EE9-044D-C848-82D2-045CB4FB4D1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8" name="Slide Number Placeholder 23">
            <a:extLst>
              <a:ext uri="{FF2B5EF4-FFF2-40B4-BE49-F238E27FC236}">
                <a16:creationId xmlns:a16="http://schemas.microsoft.com/office/drawing/2014/main" id="{3DFCBF89-CA9C-F144-BFDC-F791438A1E98}"/>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23115477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6" name="Footer Placeholder 22">
            <a:extLst>
              <a:ext uri="{FF2B5EF4-FFF2-40B4-BE49-F238E27FC236}">
                <a16:creationId xmlns:a16="http://schemas.microsoft.com/office/drawing/2014/main" id="{39CC20F2-F7A2-3844-8079-034A7D6EF59D}"/>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7" name="Slide Number Placeholder 23">
            <a:extLst>
              <a:ext uri="{FF2B5EF4-FFF2-40B4-BE49-F238E27FC236}">
                <a16:creationId xmlns:a16="http://schemas.microsoft.com/office/drawing/2014/main" id="{EB6640B1-95D1-AF4B-ACFF-D3D87BDCB7D4}"/>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276889163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3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7317267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9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Tree>
    <p:extLst>
      <p:ext uri="{BB962C8B-B14F-4D97-AF65-F5344CB8AC3E}">
        <p14:creationId xmlns:p14="http://schemas.microsoft.com/office/powerpoint/2010/main" val="185944509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8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49517522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6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4" name="Group 3">
            <a:extLst>
              <a:ext uri="{FF2B5EF4-FFF2-40B4-BE49-F238E27FC236}">
                <a16:creationId xmlns:a16="http://schemas.microsoft.com/office/drawing/2014/main" id="{ECB3C644-2F15-4F0E-662D-B11ED1E6FB6B}"/>
              </a:ext>
            </a:extLst>
          </p:cNvPr>
          <p:cNvGrpSpPr/>
          <p:nvPr/>
        </p:nvGrpSpPr>
        <p:grpSpPr>
          <a:xfrm>
            <a:off x="10446053" y="5130800"/>
            <a:ext cx="1757822" cy="1750871"/>
            <a:chOff x="9414667" y="4103492"/>
            <a:chExt cx="2789208" cy="2778179"/>
          </a:xfrm>
        </p:grpSpPr>
        <p:sp>
          <p:nvSpPr>
            <p:cNvPr id="5" name="Right Triangle 4">
              <a:extLst>
                <a:ext uri="{FF2B5EF4-FFF2-40B4-BE49-F238E27FC236}">
                  <a16:creationId xmlns:a16="http://schemas.microsoft.com/office/drawing/2014/main" id="{D8629AEB-F325-C7CC-7360-8D828DD85F34}"/>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F9F54E0-8153-EF4C-FBAD-8E32CCFA0CE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C44B698E-130C-8036-C588-59178CD13E43}"/>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75A03940-9358-C0DF-9472-817A14C1E3A4}"/>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9" name="Rectangle 18">
              <a:extLst>
                <a:ext uri="{FF2B5EF4-FFF2-40B4-BE49-F238E27FC236}">
                  <a16:creationId xmlns:a16="http://schemas.microsoft.com/office/drawing/2014/main" id="{CCB076A0-F4D7-66D9-F661-33381EA70172}"/>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1" name="Rectangle 20">
              <a:extLst>
                <a:ext uri="{FF2B5EF4-FFF2-40B4-BE49-F238E27FC236}">
                  <a16:creationId xmlns:a16="http://schemas.microsoft.com/office/drawing/2014/main" id="{38AF2599-3995-0AEA-27F5-5D0AEDCF66A7}"/>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2" name="Rectangle 21">
              <a:extLst>
                <a:ext uri="{FF2B5EF4-FFF2-40B4-BE49-F238E27FC236}">
                  <a16:creationId xmlns:a16="http://schemas.microsoft.com/office/drawing/2014/main" id="{579DD9C2-0C5A-BD0B-5C62-8992BA8C5B55}"/>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3" name="Rectangle 22">
              <a:extLst>
                <a:ext uri="{FF2B5EF4-FFF2-40B4-BE49-F238E27FC236}">
                  <a16:creationId xmlns:a16="http://schemas.microsoft.com/office/drawing/2014/main" id="{C5E6E856-518C-2C10-60AF-EB62B4187C44}"/>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4" name="Rectangle 23">
              <a:extLst>
                <a:ext uri="{FF2B5EF4-FFF2-40B4-BE49-F238E27FC236}">
                  <a16:creationId xmlns:a16="http://schemas.microsoft.com/office/drawing/2014/main" id="{7BAE90B7-3F81-C67B-465C-681384DF46ED}"/>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45692345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slideLayout" Target="../slideLayouts/slideLayout91.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46" Type="http://schemas.openxmlformats.org/officeDocument/2006/relationships/theme" Target="../theme/theme2.xml"/><Relationship Id="rId20" Type="http://schemas.openxmlformats.org/officeDocument/2006/relationships/slideLayout" Target="../slideLayouts/slideLayout66.xml"/><Relationship Id="rId41" Type="http://schemas.openxmlformats.org/officeDocument/2006/relationships/slideLayout" Target="../slideLayouts/slideLayout8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theme" Target="../theme/theme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07387932"/>
      </p:ext>
    </p:extLst>
  </p:cSld>
  <p:clrMap bg1="lt1" tx1="dk1" bg2="lt2" tx2="dk2" accent1="accent1" accent2="accent2" accent3="accent3" accent4="accent4" accent5="accent5" accent6="accent6" hlink="hlink" folHlink="folHlink"/>
  <p:sldLayoutIdLst>
    <p:sldLayoutId id="2147483799" r:id="rId1"/>
    <p:sldLayoutId id="2147483802" r:id="rId2"/>
    <p:sldLayoutId id="2147483801" r:id="rId3"/>
    <p:sldLayoutId id="2147483803" r:id="rId4"/>
    <p:sldLayoutId id="2147483818" r:id="rId5"/>
    <p:sldLayoutId id="2147483819" r:id="rId6"/>
    <p:sldLayoutId id="2147483820" r:id="rId7"/>
    <p:sldLayoutId id="2147483821" r:id="rId8"/>
    <p:sldLayoutId id="2147483822" r:id="rId9"/>
    <p:sldLayoutId id="2147483823" r:id="rId10"/>
    <p:sldLayoutId id="2147483824" r:id="rId11"/>
    <p:sldLayoutId id="2147483717" r:id="rId12"/>
    <p:sldLayoutId id="2147483750" r:id="rId13"/>
    <p:sldLayoutId id="2147483752" r:id="rId14"/>
    <p:sldLayoutId id="2147483758" r:id="rId15"/>
    <p:sldLayoutId id="2147483760" r:id="rId16"/>
    <p:sldLayoutId id="2147483817" r:id="rId17"/>
    <p:sldLayoutId id="2147483763" r:id="rId18"/>
    <p:sldLayoutId id="2147483804" r:id="rId19"/>
    <p:sldLayoutId id="2147483805" r:id="rId20"/>
    <p:sldLayoutId id="2147483795" r:id="rId21"/>
    <p:sldLayoutId id="2147483767" r:id="rId22"/>
    <p:sldLayoutId id="2147483769" r:id="rId23"/>
    <p:sldLayoutId id="2147483776" r:id="rId24"/>
    <p:sldLayoutId id="2147483771" r:id="rId25"/>
    <p:sldLayoutId id="2147483774" r:id="rId26"/>
    <p:sldLayoutId id="2147483721" r:id="rId27"/>
    <p:sldLayoutId id="2147483815" r:id="rId28"/>
    <p:sldLayoutId id="2147483777" r:id="rId29"/>
    <p:sldLayoutId id="2147483778" r:id="rId30"/>
    <p:sldLayoutId id="2147483816" r:id="rId31"/>
    <p:sldLayoutId id="2147483814" r:id="rId32"/>
    <p:sldLayoutId id="2147483779" r:id="rId33"/>
    <p:sldLayoutId id="2147483780" r:id="rId34"/>
    <p:sldLayoutId id="2147483781" r:id="rId35"/>
    <p:sldLayoutId id="2147483782" r:id="rId36"/>
    <p:sldLayoutId id="2147483825" r:id="rId37"/>
    <p:sldLayoutId id="2147483826" r:id="rId38"/>
    <p:sldLayoutId id="2147483827" r:id="rId39"/>
    <p:sldLayoutId id="2147483765" r:id="rId40"/>
    <p:sldLayoutId id="2147483785" r:id="rId41"/>
    <p:sldLayoutId id="2147483748" r:id="rId42"/>
    <p:sldLayoutId id="2147483786" r:id="rId43"/>
    <p:sldLayoutId id="2147483813" r:id="rId44"/>
    <p:sldLayoutId id="2147483829" r:id="rId45"/>
    <p:sldLayoutId id="2147483830" r:id="rId46"/>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83627389"/>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49" r:id="rId18"/>
    <p:sldLayoutId id="2147483850" r:id="rId19"/>
    <p:sldLayoutId id="2147483851" r:id="rId20"/>
    <p:sldLayoutId id="2147483852" r:id="rId21"/>
    <p:sldLayoutId id="2147483853" r:id="rId22"/>
    <p:sldLayoutId id="2147483854" r:id="rId23"/>
    <p:sldLayoutId id="2147483855" r:id="rId24"/>
    <p:sldLayoutId id="2147483856" r:id="rId25"/>
    <p:sldLayoutId id="2147483857" r:id="rId26"/>
    <p:sldLayoutId id="2147483858" r:id="rId27"/>
    <p:sldLayoutId id="2147483859" r:id="rId28"/>
    <p:sldLayoutId id="2147483860" r:id="rId29"/>
    <p:sldLayoutId id="2147483861" r:id="rId30"/>
    <p:sldLayoutId id="2147483862" r:id="rId31"/>
    <p:sldLayoutId id="2147483863" r:id="rId32"/>
    <p:sldLayoutId id="2147483864" r:id="rId33"/>
    <p:sldLayoutId id="2147483865" r:id="rId34"/>
    <p:sldLayoutId id="2147483866" r:id="rId35"/>
    <p:sldLayoutId id="2147483867" r:id="rId36"/>
    <p:sldLayoutId id="2147483868" r:id="rId37"/>
    <p:sldLayoutId id="2147483869" r:id="rId38"/>
    <p:sldLayoutId id="2147483870" r:id="rId39"/>
    <p:sldLayoutId id="2147483871" r:id="rId40"/>
    <p:sldLayoutId id="2147483872" r:id="rId41"/>
    <p:sldLayoutId id="2147483873" r:id="rId42"/>
    <p:sldLayoutId id="2147483874" r:id="rId43"/>
    <p:sldLayoutId id="2147483875" r:id="rId44"/>
    <p:sldLayoutId id="2147483876" r:id="rId45"/>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C69556-1075-488A-B01C-42F56886446D}"/>
              </a:ext>
            </a:extLst>
          </p:cNvPr>
          <p:cNvSpPr>
            <a:spLocks noGrp="1"/>
          </p:cNvSpPr>
          <p:nvPr>
            <p:ph type="title"/>
          </p:nvPr>
        </p:nvSpPr>
        <p:spPr>
          <a:xfrm>
            <a:off x="0" y="365760"/>
            <a:ext cx="12192000" cy="867930"/>
          </a:xfrm>
          <a:prstGeom prst="rect">
            <a:avLst/>
          </a:prstGeom>
          <a:noFill/>
        </p:spPr>
        <p:txBody>
          <a:bodyPr vert="horz" wrap="square" lIns="457200" tIns="182880" rIns="457200" bIns="18288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70333153-7A9E-400A-AC7D-6005476B920F}"/>
              </a:ext>
            </a:extLst>
          </p:cNvPr>
          <p:cNvSpPr>
            <a:spLocks noGrp="1"/>
          </p:cNvSpPr>
          <p:nvPr>
            <p:ph type="body" idx="1"/>
          </p:nvPr>
        </p:nvSpPr>
        <p:spPr>
          <a:xfrm>
            <a:off x="457199" y="1463040"/>
            <a:ext cx="1120514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4D3ECF-5E7D-4CFF-9FDA-853A15FB7B11}"/>
              </a:ext>
            </a:extLst>
          </p:cNvPr>
          <p:cNvSpPr>
            <a:spLocks noGrp="1"/>
          </p:cNvSpPr>
          <p:nvPr>
            <p:ph type="dt" sz="half" idx="2"/>
          </p:nvPr>
        </p:nvSpPr>
        <p:spPr>
          <a:xfrm>
            <a:off x="457199" y="6454274"/>
            <a:ext cx="1102866" cy="169277"/>
          </a:xfrm>
          <a:prstGeom prst="rect">
            <a:avLst/>
          </a:prstGeom>
        </p:spPr>
        <p:txBody>
          <a:bodyPr vert="horz" wrap="none" lIns="0" tIns="0" rIns="0" bIns="0" rtlCol="0" anchor="ctr">
            <a:spAutoFit/>
          </a:bodyPr>
          <a:lstStyle>
            <a:lvl1pPr algn="l">
              <a:defRPr sz="1100" b="0" i="0">
                <a:solidFill>
                  <a:schemeClr val="tx1">
                    <a:tint val="75000"/>
                  </a:schemeClr>
                </a:solidFill>
                <a:latin typeface="Arial Narrow" panose="020B0604020202020204" pitchFamily="34" charset="0"/>
                <a:cs typeface="Arial Narrow" panose="020B0604020202020204" pitchFamily="34" charset="0"/>
              </a:defRPr>
            </a:lvl1pPr>
          </a:lstStyle>
          <a:p>
            <a:fld id="{A677F3E1-D80A-4E86-8650-02796AA439FF}" type="datetimeFigureOut">
              <a:rPr lang="en-US" smtClean="0"/>
              <a:t>3/20/2025</a:t>
            </a:fld>
            <a:endParaRPr lang="en-US"/>
          </a:p>
        </p:txBody>
      </p:sp>
      <p:sp>
        <p:nvSpPr>
          <p:cNvPr id="5" name="Footer Placeholder 4">
            <a:extLst>
              <a:ext uri="{FF2B5EF4-FFF2-40B4-BE49-F238E27FC236}">
                <a16:creationId xmlns:a16="http://schemas.microsoft.com/office/drawing/2014/main" id="{FD8FE970-4FE0-42EB-B006-A4C01FD1BDFC}"/>
              </a:ext>
            </a:extLst>
          </p:cNvPr>
          <p:cNvSpPr>
            <a:spLocks noGrp="1"/>
          </p:cNvSpPr>
          <p:nvPr>
            <p:ph type="ftr" sz="quarter" idx="3"/>
          </p:nvPr>
        </p:nvSpPr>
        <p:spPr>
          <a:xfrm>
            <a:off x="4257687" y="6446579"/>
            <a:ext cx="3676649" cy="184666"/>
          </a:xfrm>
          <a:prstGeom prst="rect">
            <a:avLst/>
          </a:prstGeom>
        </p:spPr>
        <p:txBody>
          <a:bodyPr vert="horz" wrap="none" lIns="0" tIns="0" rIns="0" bIns="0" rtlCol="0" anchor="ctr">
            <a:spAutoFit/>
          </a:bodyPr>
          <a:lstStyle>
            <a:lvl1pPr algn="ctr">
              <a:defRPr sz="1200" b="1">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95AEE0ED-FCE8-4C57-BFC3-FA95E0823208}"/>
              </a:ext>
            </a:extLst>
          </p:cNvPr>
          <p:cNvSpPr>
            <a:spLocks noGrp="1"/>
          </p:cNvSpPr>
          <p:nvPr>
            <p:ph type="sldNum" sz="quarter" idx="4"/>
          </p:nvPr>
        </p:nvSpPr>
        <p:spPr>
          <a:xfrm>
            <a:off x="9437377" y="6454274"/>
            <a:ext cx="2224969" cy="169277"/>
          </a:xfrm>
          <a:prstGeom prst="rect">
            <a:avLst/>
          </a:prstGeom>
        </p:spPr>
        <p:txBody>
          <a:bodyPr vert="horz" wrap="none" lIns="0" tIns="0" rIns="0" bIns="0" rtlCol="0" anchor="ctr">
            <a:spAutoFit/>
          </a:bodyPr>
          <a:lstStyle>
            <a:lvl1pPr algn="r">
              <a:defRPr sz="1100" b="0" i="0">
                <a:solidFill>
                  <a:schemeClr val="tx1">
                    <a:tint val="7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2899436913"/>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1" r:id="rId13"/>
    <p:sldLayoutId id="2147483892" r:id="rId14"/>
    <p:sldLayoutId id="2147483893" r:id="rId15"/>
    <p:sldLayoutId id="2147483894" r:id="rId16"/>
    <p:sldLayoutId id="2147483895" r:id="rId17"/>
    <p:sldLayoutId id="2147483896" r:id="rId18"/>
    <p:sldLayoutId id="2147483897" r:id="rId19"/>
  </p:sldLayoutIdLst>
  <p:txStyles>
    <p:titleStyle>
      <a:lvl1pPr algn="l" defTabSz="914400" rtl="0" eaLnBrk="1" latinLnBrk="0" hangingPunct="1">
        <a:lnSpc>
          <a:spcPct val="90000"/>
        </a:lnSpc>
        <a:spcBef>
          <a:spcPct val="0"/>
        </a:spcBef>
        <a:buNone/>
        <a:defRPr sz="3600" kern="1200">
          <a:solidFill>
            <a:srgbClr val="3D9B35"/>
          </a:solidFill>
          <a:latin typeface="Arial" panose="020B0604020202020204" pitchFamily="34" charset="0"/>
          <a:ea typeface="+mj-ea"/>
          <a:cs typeface="Arial" panose="020B0604020202020204" pitchFamily="34" charset="0"/>
        </a:defRPr>
      </a:lvl1pPr>
    </p:titleStyle>
    <p:bodyStyle>
      <a:lvl1pPr marL="174625" indent="-174625" algn="l" defTabSz="914400" rtl="0" eaLnBrk="1" latinLnBrk="0" hangingPunct="1">
        <a:lnSpc>
          <a:spcPct val="90000"/>
        </a:lnSpc>
        <a:spcBef>
          <a:spcPts val="10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35.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33.svg"/></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35.xml"/><Relationship Id="rId6" Type="http://schemas.openxmlformats.org/officeDocument/2006/relationships/image" Target="../media/image50.svg"/><Relationship Id="rId5" Type="http://schemas.openxmlformats.org/officeDocument/2006/relationships/image" Target="../media/image34.png"/><Relationship Id="rId4" Type="http://schemas.openxmlformats.org/officeDocument/2006/relationships/image" Target="../media/image49.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35.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9.svg"/></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81.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0.xml"/><Relationship Id="rId1" Type="http://schemas.openxmlformats.org/officeDocument/2006/relationships/slideLayout" Target="../slideLayouts/slideLayout20.xml"/><Relationship Id="rId5" Type="http://schemas.openxmlformats.org/officeDocument/2006/relationships/image" Target="../media/image53.jpe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hyperlink" Target="https://legacyassuranceplan.com/articles/wills-probate/heath-ledgers-outdated-will-put-duaghters-inheritance-at-risk" TargetMode="External"/><Relationship Id="rId5" Type="http://schemas.openxmlformats.org/officeDocument/2006/relationships/image" Target="../media/image53.jpeg"/><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svg"/><Relationship Id="rId2" Type="http://schemas.openxmlformats.org/officeDocument/2006/relationships/notesSlide" Target="../notesSlides/notesSlide23.xml"/><Relationship Id="rId1" Type="http://schemas.openxmlformats.org/officeDocument/2006/relationships/slideLayout" Target="../slideLayouts/slideLayout33.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20.xml"/><Relationship Id="rId5" Type="http://schemas.openxmlformats.org/officeDocument/2006/relationships/image" Target="../media/image61.jpeg"/><Relationship Id="rId4" Type="http://schemas.openxmlformats.org/officeDocument/2006/relationships/image" Target="../media/image60.jpeg"/></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hyperlink" Target="https://www.latimes.com/entertainment/gossip/la-et-mg-casey-kasem-buried-norway-kerri-kasem-20141222-story.html" TargetMode="External"/><Relationship Id="rId5" Type="http://schemas.openxmlformats.org/officeDocument/2006/relationships/image" Target="../media/image61.jpeg"/><Relationship Id="rId4" Type="http://schemas.openxmlformats.org/officeDocument/2006/relationships/image" Target="../media/image6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27.xml"/><Relationship Id="rId1" Type="http://schemas.openxmlformats.org/officeDocument/2006/relationships/slideLayout" Target="../slideLayouts/slideLayout45.xml"/><Relationship Id="rId6" Type="http://schemas.openxmlformats.org/officeDocument/2006/relationships/image" Target="../media/image65.sv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9.xml"/><Relationship Id="rId1" Type="http://schemas.openxmlformats.org/officeDocument/2006/relationships/slideLayout" Target="../slideLayouts/slideLayout20.xml"/><Relationship Id="rId5" Type="http://schemas.openxmlformats.org/officeDocument/2006/relationships/image" Target="../media/image61.jpeg"/><Relationship Id="rId4" Type="http://schemas.openxmlformats.org/officeDocument/2006/relationships/image" Target="../media/image51.jpeg"/></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6.xml"/><Relationship Id="rId4" Type="http://schemas.openxmlformats.org/officeDocument/2006/relationships/image" Target="../media/image31.svg"/></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0.xml"/><Relationship Id="rId1" Type="http://schemas.openxmlformats.org/officeDocument/2006/relationships/slideLayout" Target="../slideLayouts/slideLayout20.xml"/><Relationship Id="rId5" Type="http://schemas.openxmlformats.org/officeDocument/2006/relationships/image" Target="../media/image61.jpeg"/><Relationship Id="rId4" Type="http://schemas.openxmlformats.org/officeDocument/2006/relationships/image" Target="../media/image51.jpeg"/></Relationships>
</file>

<file path=ppt/slides/_rels/slide3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20.xml"/><Relationship Id="rId5" Type="http://schemas.openxmlformats.org/officeDocument/2006/relationships/image" Target="../media/image51.jpeg"/><Relationship Id="rId4" Type="http://schemas.openxmlformats.org/officeDocument/2006/relationships/image" Target="../media/image74.jpe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4.xml"/><Relationship Id="rId1" Type="http://schemas.openxmlformats.org/officeDocument/2006/relationships/slideLayout" Target="../slideLayouts/slideLayout20.xml"/><Relationship Id="rId6" Type="http://schemas.openxmlformats.org/officeDocument/2006/relationships/hyperlink" Target="https://www.nytimes.com/2023/07/11/arts/music/aretha-franklin-will-couch.html" TargetMode="External"/><Relationship Id="rId5" Type="http://schemas.openxmlformats.org/officeDocument/2006/relationships/image" Target="../media/image51.jpeg"/><Relationship Id="rId4" Type="http://schemas.openxmlformats.org/officeDocument/2006/relationships/image" Target="../media/image74.jpeg"/></Relationships>
</file>

<file path=ppt/slides/_rels/slide3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svg"/><Relationship Id="rId2" Type="http://schemas.openxmlformats.org/officeDocument/2006/relationships/notesSlide" Target="../notesSlides/notesSlide35.xml"/><Relationship Id="rId1" Type="http://schemas.openxmlformats.org/officeDocument/2006/relationships/slideLayout" Target="../slideLayouts/slideLayout46.xml"/><Relationship Id="rId6" Type="http://schemas.openxmlformats.org/officeDocument/2006/relationships/image" Target="../media/image78.png"/><Relationship Id="rId11" Type="http://schemas.openxmlformats.org/officeDocument/2006/relationships/image" Target="../media/image83.sv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svg"/></Relationships>
</file>

<file path=ppt/slides/_rels/slide36.xml.rels><?xml version="1.0" encoding="UTF-8" standalone="yes"?>
<Relationships xmlns="http://schemas.openxmlformats.org/package/2006/relationships"><Relationship Id="rId3" Type="http://schemas.openxmlformats.org/officeDocument/2006/relationships/hyperlink" Target="https://nationallife.wistia.com/medias/jlvrt09dwg" TargetMode="External"/><Relationship Id="rId2" Type="http://schemas.openxmlformats.org/officeDocument/2006/relationships/notesSlide" Target="../notesSlides/notesSlide36.xml"/><Relationship Id="rId1" Type="http://schemas.openxmlformats.org/officeDocument/2006/relationships/slideLayout" Target="../slideLayouts/slideLayout26.xml"/><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hyperlink" Target="https://nationallife.wistia.com/medias/zw99vkythu" TargetMode="External"/><Relationship Id="rId2" Type="http://schemas.openxmlformats.org/officeDocument/2006/relationships/notesSlide" Target="../notesSlides/notesSlide37.xml"/><Relationship Id="rId1" Type="http://schemas.openxmlformats.org/officeDocument/2006/relationships/slideLayout" Target="../slideLayouts/slideLayout26.xml"/><Relationship Id="rId6" Type="http://schemas.openxmlformats.org/officeDocument/2006/relationships/image" Target="../media/image89.svg"/><Relationship Id="rId5" Type="http://schemas.openxmlformats.org/officeDocument/2006/relationships/image" Target="../media/image88.png"/><Relationship Id="rId4" Type="http://schemas.openxmlformats.org/officeDocument/2006/relationships/image" Target="../media/image87.png"/></Relationships>
</file>

<file path=ppt/slides/_rels/slide38.xml.rels><?xml version="1.0" encoding="UTF-8" standalone="yes"?>
<Relationships xmlns="http://schemas.openxmlformats.org/package/2006/relationships"><Relationship Id="rId3" Type="http://schemas.openxmlformats.org/officeDocument/2006/relationships/hyperlink" Target="https://nationallife.wistia.com/medias/tds4fnh461" TargetMode="External"/><Relationship Id="rId2" Type="http://schemas.openxmlformats.org/officeDocument/2006/relationships/notesSlide" Target="../notesSlides/notesSlide38.xml"/><Relationship Id="rId1" Type="http://schemas.openxmlformats.org/officeDocument/2006/relationships/slideLayout" Target="../slideLayouts/slideLayout26.xml"/><Relationship Id="rId6" Type="http://schemas.openxmlformats.org/officeDocument/2006/relationships/image" Target="../media/image92.svg"/><Relationship Id="rId5" Type="http://schemas.openxmlformats.org/officeDocument/2006/relationships/image" Target="../media/image91.png"/><Relationship Id="rId4" Type="http://schemas.openxmlformats.org/officeDocument/2006/relationships/image" Target="../media/image90.png"/></Relationships>
</file>

<file path=ppt/slides/_rels/slide39.xml.rels><?xml version="1.0" encoding="UTF-8" standalone="yes"?>
<Relationships xmlns="http://schemas.openxmlformats.org/package/2006/relationships"><Relationship Id="rId3" Type="http://schemas.openxmlformats.org/officeDocument/2006/relationships/hyperlink" Target="https://nationallife.wistia.com/medias/n8qwr5ydgm" TargetMode="External"/><Relationship Id="rId2" Type="http://schemas.openxmlformats.org/officeDocument/2006/relationships/notesSlide" Target="../notesSlides/notesSlide39.xml"/><Relationship Id="rId1" Type="http://schemas.openxmlformats.org/officeDocument/2006/relationships/slideLayout" Target="../slideLayouts/slideLayout26.xml"/><Relationship Id="rId6" Type="http://schemas.openxmlformats.org/officeDocument/2006/relationships/image" Target="../media/image95.svg"/><Relationship Id="rId5" Type="http://schemas.openxmlformats.org/officeDocument/2006/relationships/image" Target="../media/image94.png"/><Relationship Id="rId4" Type="http://schemas.openxmlformats.org/officeDocument/2006/relationships/image" Target="../media/image93.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35.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4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1.xml"/><Relationship Id="rId1" Type="http://schemas.openxmlformats.org/officeDocument/2006/relationships/slideLayout" Target="../slideLayouts/slideLayout1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xml"/><Relationship Id="rId1" Type="http://schemas.openxmlformats.org/officeDocument/2006/relationships/slideLayout" Target="../slideLayouts/slideLayout20.xml"/><Relationship Id="rId5" Type="http://schemas.openxmlformats.org/officeDocument/2006/relationships/image" Target="../media/image38.jpeg"/><Relationship Id="rId4" Type="http://schemas.openxmlformats.org/officeDocument/2006/relationships/image" Target="../media/image37.jpeg"/></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hyperlink" Target="https://legacyassuranceplan.com/articles/why-plan/James-Gandolfini-was-Tony-Soprano-estate-planning#:~:text=Nearly%2080%25%20of%20Gandolfini%27s%20estate,passed%20on%20to%20his%20family." TargetMode="External"/><Relationship Id="rId5" Type="http://schemas.openxmlformats.org/officeDocument/2006/relationships/image" Target="../media/image38.jpeg"/><Relationship Id="rId4" Type="http://schemas.openxmlformats.org/officeDocument/2006/relationships/image" Target="../media/image37.jpe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33.xml"/><Relationship Id="rId4" Type="http://schemas.openxmlformats.org/officeDocument/2006/relationships/image" Target="../media/image40.sv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33.xml"/><Relationship Id="rId4" Type="http://schemas.openxmlformats.org/officeDocument/2006/relationships/image" Target="../media/image4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EAEFED18-2DE8-C884-B76D-FB83E83E303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p:blipFill>
        <p:spPr>
          <a:xfrm>
            <a:off x="4999680" y="1793849"/>
            <a:ext cx="7192320" cy="5064151"/>
          </a:xfrm>
        </p:spPr>
      </p:pic>
      <p:sp>
        <p:nvSpPr>
          <p:cNvPr id="3" name="Title 2">
            <a:extLst>
              <a:ext uri="{FF2B5EF4-FFF2-40B4-BE49-F238E27FC236}">
                <a16:creationId xmlns:a16="http://schemas.microsoft.com/office/drawing/2014/main" id="{2FBDB9F9-1E37-0C62-4AA7-AC685651FC13}"/>
              </a:ext>
            </a:extLst>
          </p:cNvPr>
          <p:cNvSpPr>
            <a:spLocks noGrp="1"/>
          </p:cNvSpPr>
          <p:nvPr>
            <p:ph type="title"/>
          </p:nvPr>
        </p:nvSpPr>
        <p:spPr>
          <a:xfrm>
            <a:off x="457200" y="2574211"/>
            <a:ext cx="6905625" cy="501804"/>
          </a:xfrm>
        </p:spPr>
        <p:txBody>
          <a:bodyPr/>
          <a:lstStyle/>
          <a:p>
            <a:r>
              <a:rPr lang="en-US" dirty="0"/>
              <a:t>Putting Your Priorities in Order</a:t>
            </a:r>
          </a:p>
        </p:txBody>
      </p:sp>
      <p:sp>
        <p:nvSpPr>
          <p:cNvPr id="5" name="Text Placeholder 4">
            <a:extLst>
              <a:ext uri="{FF2B5EF4-FFF2-40B4-BE49-F238E27FC236}">
                <a16:creationId xmlns:a16="http://schemas.microsoft.com/office/drawing/2014/main" id="{EFD83E98-2623-D6CA-AAAB-46DEFB98CF3C}"/>
              </a:ext>
            </a:extLst>
          </p:cNvPr>
          <p:cNvSpPr>
            <a:spLocks noGrp="1"/>
          </p:cNvSpPr>
          <p:nvPr>
            <p:ph type="body" sz="quarter" idx="19"/>
          </p:nvPr>
        </p:nvSpPr>
        <p:spPr>
          <a:xfrm>
            <a:off x="439352" y="3108492"/>
            <a:ext cx="6330187" cy="334515"/>
          </a:xfrm>
        </p:spPr>
        <p:txBody>
          <a:bodyPr/>
          <a:lstStyle/>
          <a:p>
            <a:r>
              <a:rPr lang="en-US" sz="2400" b="0" dirty="0"/>
              <a:t>Estate Planning Essentials</a:t>
            </a:r>
          </a:p>
        </p:txBody>
      </p:sp>
      <p:sp>
        <p:nvSpPr>
          <p:cNvPr id="8" name="Slide Number Placeholder 7">
            <a:extLst>
              <a:ext uri="{FF2B5EF4-FFF2-40B4-BE49-F238E27FC236}">
                <a16:creationId xmlns:a16="http://schemas.microsoft.com/office/drawing/2014/main" id="{E62B3C18-925F-0163-BEDF-BF89CAE52281}"/>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a:t>
            </a:fld>
            <a:endParaRPr lang="en-US" dirty="0">
              <a:latin typeface="Aptos Light" panose="020B0004020202020204" pitchFamily="34" charset="0"/>
            </a:endParaRPr>
          </a:p>
        </p:txBody>
      </p:sp>
      <p:grpSp>
        <p:nvGrpSpPr>
          <p:cNvPr id="16" name="Group 15">
            <a:extLst>
              <a:ext uri="{FF2B5EF4-FFF2-40B4-BE49-F238E27FC236}">
                <a16:creationId xmlns:a16="http://schemas.microsoft.com/office/drawing/2014/main" id="{F74687EB-26B3-2F93-CCF5-A21174594683}"/>
              </a:ext>
            </a:extLst>
          </p:cNvPr>
          <p:cNvGrpSpPr/>
          <p:nvPr/>
        </p:nvGrpSpPr>
        <p:grpSpPr>
          <a:xfrm>
            <a:off x="4865326" y="0"/>
            <a:ext cx="7116515" cy="6896494"/>
            <a:chOff x="2974756" y="-42286"/>
            <a:chExt cx="7116515" cy="6896494"/>
          </a:xfrm>
        </p:grpSpPr>
        <p:grpSp>
          <p:nvGrpSpPr>
            <p:cNvPr id="17" name="Group 16">
              <a:extLst>
                <a:ext uri="{FF2B5EF4-FFF2-40B4-BE49-F238E27FC236}">
                  <a16:creationId xmlns:a16="http://schemas.microsoft.com/office/drawing/2014/main" id="{0FE74D07-DA26-6FA8-8155-AC333CEEF48C}"/>
                </a:ext>
              </a:extLst>
            </p:cNvPr>
            <p:cNvGrpSpPr/>
            <p:nvPr/>
          </p:nvGrpSpPr>
          <p:grpSpPr>
            <a:xfrm flipH="1">
              <a:off x="6977801" y="-42286"/>
              <a:ext cx="1962075" cy="1594114"/>
              <a:chOff x="2045012" y="-42286"/>
              <a:chExt cx="1962075" cy="1594114"/>
            </a:xfrm>
          </p:grpSpPr>
          <p:cxnSp>
            <p:nvCxnSpPr>
              <p:cNvPr id="26" name="Straight Connector 25">
                <a:extLst>
                  <a:ext uri="{FF2B5EF4-FFF2-40B4-BE49-F238E27FC236}">
                    <a16:creationId xmlns:a16="http://schemas.microsoft.com/office/drawing/2014/main" id="{80E986FF-4D87-4E20-D858-E52EA1EE5A8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AC4588BD-0B54-F4B1-6953-2F245A73C01D}"/>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8" name="Group 17">
              <a:extLst>
                <a:ext uri="{FF2B5EF4-FFF2-40B4-BE49-F238E27FC236}">
                  <a16:creationId xmlns:a16="http://schemas.microsoft.com/office/drawing/2014/main" id="{CE9675E7-0593-1ABE-DAAD-B7FBFEA64E93}"/>
                </a:ext>
              </a:extLst>
            </p:cNvPr>
            <p:cNvGrpSpPr/>
            <p:nvPr/>
          </p:nvGrpSpPr>
          <p:grpSpPr>
            <a:xfrm flipH="1">
              <a:off x="2974756" y="2268657"/>
              <a:ext cx="7116515" cy="4585551"/>
              <a:chOff x="756784" y="2268657"/>
              <a:chExt cx="7116515" cy="4585551"/>
            </a:xfrm>
          </p:grpSpPr>
          <p:grpSp>
            <p:nvGrpSpPr>
              <p:cNvPr id="20" name="Group 19">
                <a:extLst>
                  <a:ext uri="{FF2B5EF4-FFF2-40B4-BE49-F238E27FC236}">
                    <a16:creationId xmlns:a16="http://schemas.microsoft.com/office/drawing/2014/main" id="{A69CA9E5-BCB8-39A9-EF6F-D9E59E79468E}"/>
                  </a:ext>
                </a:extLst>
              </p:cNvPr>
              <p:cNvGrpSpPr/>
              <p:nvPr/>
            </p:nvGrpSpPr>
            <p:grpSpPr>
              <a:xfrm rot="5400000">
                <a:off x="460536" y="3071126"/>
                <a:ext cx="2779856" cy="2187359"/>
                <a:chOff x="1626161" y="-880953"/>
                <a:chExt cx="2779856" cy="2187359"/>
              </a:xfrm>
            </p:grpSpPr>
            <p:cxnSp>
              <p:nvCxnSpPr>
                <p:cNvPr id="24" name="Straight Connector 23">
                  <a:extLst>
                    <a:ext uri="{FF2B5EF4-FFF2-40B4-BE49-F238E27FC236}">
                      <a16:creationId xmlns:a16="http://schemas.microsoft.com/office/drawing/2014/main" id="{E9FCB82B-40A1-DF48-B5DF-CDC67BB1A3BB}"/>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A938D5D2-FE6F-5865-F5E2-801D74873DE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1" name="Straight Connector 20">
                <a:extLst>
                  <a:ext uri="{FF2B5EF4-FFF2-40B4-BE49-F238E27FC236}">
                    <a16:creationId xmlns:a16="http://schemas.microsoft.com/office/drawing/2014/main" id="{533FC159-016C-08EC-B835-89BEB0280C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ED9C1A0-FFCD-819F-3D9F-6405A49533BF}"/>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4802F766-B06D-6F89-DFAB-A4CA74039F38}"/>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9" name="Straight Connector 18">
              <a:extLst>
                <a:ext uri="{FF2B5EF4-FFF2-40B4-BE49-F238E27FC236}">
                  <a16:creationId xmlns:a16="http://schemas.microsoft.com/office/drawing/2014/main" id="{015681E9-0772-8B17-E61D-05F5CE03DC74}"/>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2" name="Date Placeholder 21">
            <a:extLst>
              <a:ext uri="{FF2B5EF4-FFF2-40B4-BE49-F238E27FC236}">
                <a16:creationId xmlns:a16="http://schemas.microsoft.com/office/drawing/2014/main" id="{082D54F7-0372-F3BF-5869-6E91172B6C2F}"/>
              </a:ext>
            </a:extLst>
          </p:cNvPr>
          <p:cNvSpPr txBox="1">
            <a:spLocks/>
          </p:cNvSpPr>
          <p:nvPr/>
        </p:nvSpPr>
        <p:spPr>
          <a:xfrm>
            <a:off x="457200" y="6469663"/>
            <a:ext cx="3735091" cy="169277"/>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i="0" dirty="0">
                <a:solidFill>
                  <a:schemeClr val="tx2"/>
                </a:solidFill>
                <a:latin typeface="Aptos Light" panose="020B0004020202020204" pitchFamily="34" charset="0"/>
              </a:rPr>
              <a:t>TC7615315(</a:t>
            </a:r>
            <a:r>
              <a:rPr lang="en-US" dirty="0">
                <a:solidFill>
                  <a:schemeClr val="tx2"/>
                </a:solidFill>
                <a:latin typeface="Aptos Light" panose="020B0004020202020204" pitchFamily="34" charset="0"/>
              </a:rPr>
              <a:t>0225</a:t>
            </a:r>
            <a:r>
              <a:rPr lang="en-US" b="0" i="0" dirty="0">
                <a:solidFill>
                  <a:schemeClr val="tx2"/>
                </a:solidFill>
                <a:latin typeface="Aptos Light" panose="020B0004020202020204" pitchFamily="34" charset="0"/>
              </a:rPr>
              <a:t>)3 | Cat No </a:t>
            </a:r>
            <a:r>
              <a:rPr lang="en-US" dirty="0">
                <a:solidFill>
                  <a:schemeClr val="tx2"/>
                </a:solidFill>
                <a:latin typeface="Aptos Light" panose="020B0004020202020204" pitchFamily="34" charset="0"/>
              </a:rPr>
              <a:t>107892</a:t>
            </a:r>
            <a:r>
              <a:rPr lang="en-US" b="0" i="0" dirty="0">
                <a:solidFill>
                  <a:schemeClr val="tx2"/>
                </a:solidFill>
                <a:latin typeface="Aptos Light" panose="020B0004020202020204" pitchFamily="34" charset="0"/>
              </a:rPr>
              <a:t>(0225)</a:t>
            </a:r>
          </a:p>
        </p:txBody>
      </p:sp>
      <p:sp>
        <p:nvSpPr>
          <p:cNvPr id="2" name="TextBox 1">
            <a:extLst>
              <a:ext uri="{FF2B5EF4-FFF2-40B4-BE49-F238E27FC236}">
                <a16:creationId xmlns:a16="http://schemas.microsoft.com/office/drawing/2014/main" id="{A442CD13-8D6D-AAB5-CA40-3967701456E5}"/>
              </a:ext>
            </a:extLst>
          </p:cNvPr>
          <p:cNvSpPr txBox="1"/>
          <p:nvPr/>
        </p:nvSpPr>
        <p:spPr>
          <a:xfrm>
            <a:off x="460621" y="4486382"/>
            <a:ext cx="6287651" cy="1469633"/>
          </a:xfrm>
          <a:prstGeom prst="rect">
            <a:avLst/>
          </a:prstGeom>
          <a:noFill/>
        </p:spPr>
        <p:txBody>
          <a:bodyPr wrap="square" lIns="0" tIns="0" rIns="0" bIns="0" rtlCol="0">
            <a:spAutoFit/>
          </a:bodyPr>
          <a:lstStyle/>
          <a:p>
            <a:pPr>
              <a:spcAft>
                <a:spcPts val="600"/>
              </a:spcAft>
            </a:pPr>
            <a:r>
              <a:rPr lang="en-US" sz="950" b="0" i="0" dirty="0">
                <a:solidFill>
                  <a:schemeClr val="tx2"/>
                </a:solidFill>
                <a:latin typeface="Aptos Light" panose="020B0004020202020204" pitchFamily="34" charset="0"/>
                <a:cs typeface="Arial Narrow" panose="020B0604020202020204" pitchFamily="34" charset="0"/>
              </a:rPr>
              <a:t>National Life Group® is a trade name of National Life Insurance Company, Montpelier, VT, Life Insurance  Company</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of the Southwest, Addison, TX, and their affiliates.  Each company of National Life Group is solely responsible </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for its own financial condition and contractual obligations. Life Insurance Company of the Southwest is not an authorized insurer in New York</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and does not conduct insurance business in New York.</a:t>
            </a:r>
          </a:p>
          <a:p>
            <a:pPr>
              <a:spcAft>
                <a:spcPts val="600"/>
              </a:spcAft>
            </a:pPr>
            <a:r>
              <a:rPr lang="en-US" sz="950" b="0" i="0" dirty="0">
                <a:solidFill>
                  <a:schemeClr val="tx2"/>
                </a:solidFill>
                <a:latin typeface="Aptos Light" panose="020B0004020202020204" pitchFamily="34" charset="0"/>
                <a:cs typeface="Arial Narrow" panose="020B0604020202020204" pitchFamily="34" charset="0"/>
              </a:rPr>
              <a:t>This presentation may not be recorded, copied, transmitted or otherwise disseminated using  any </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device –</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including</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but not limited to artificial intelligence note-taking platforms, webinar and browser recording  functions, </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and meeting recording software – without the express written permission of National Life Group.</a:t>
            </a:r>
          </a:p>
          <a:p>
            <a:pPr marL="0" marR="0" lvl="0" indent="0" defTabSz="914400" rtl="0" eaLnBrk="1" fontAlgn="auto" latinLnBrk="0" hangingPunct="1">
              <a:lnSpc>
                <a:spcPct val="100000"/>
              </a:lnSpc>
              <a:spcBef>
                <a:spcPts val="0"/>
              </a:spcBef>
              <a:spcAft>
                <a:spcPts val="600"/>
              </a:spcAft>
              <a:buClrTx/>
              <a:buSzTx/>
              <a:buFontTx/>
              <a:buNone/>
              <a:tabLst/>
              <a:defRPr/>
            </a:pPr>
            <a:r>
              <a:rPr lang="en-US" sz="950" b="0" i="0" dirty="0">
                <a:solidFill>
                  <a:schemeClr val="tx2"/>
                </a:solidFill>
                <a:effectLst/>
                <a:latin typeface="Aptos Light" panose="020B0004020202020204" pitchFamily="34" charset="0"/>
                <a:cs typeface="Arial Narrow" panose="020B0604020202020204" pitchFamily="34" charset="0"/>
              </a:rPr>
              <a:t>The companies of National Life Group® and their representatives do not offer tax  or</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effectLst/>
                <a:latin typeface="Aptos Light" panose="020B0004020202020204" pitchFamily="34" charset="0"/>
                <a:cs typeface="Arial Narrow" panose="020B0604020202020204" pitchFamily="34" charset="0"/>
              </a:rPr>
              <a:t>legal</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effectLst/>
                <a:latin typeface="Aptos Light" panose="020B0004020202020204" pitchFamily="34" charset="0"/>
                <a:cs typeface="Arial Narrow" panose="020B0604020202020204" pitchFamily="34" charset="0"/>
              </a:rPr>
              <a:t>advice.</a:t>
            </a:r>
            <a:br>
              <a:rPr lang="en-US" sz="950" b="0" i="0" dirty="0">
                <a:solidFill>
                  <a:schemeClr val="tx2"/>
                </a:solidFill>
                <a:effectLst/>
                <a:latin typeface="Aptos Light" panose="020B0004020202020204" pitchFamily="34" charset="0"/>
                <a:cs typeface="Arial Narrow" panose="020B0604020202020204" pitchFamily="34" charset="0"/>
              </a:rPr>
            </a:br>
            <a:r>
              <a:rPr lang="en-US" sz="950" b="0" i="0" dirty="0">
                <a:solidFill>
                  <a:schemeClr val="tx2"/>
                </a:solidFill>
                <a:effectLst/>
                <a:latin typeface="Aptos Light" panose="020B0004020202020204" pitchFamily="34" charset="0"/>
                <a:cs typeface="Arial Narrow" panose="020B0604020202020204" pitchFamily="34" charset="0"/>
              </a:rPr>
              <a:t>Please encourage your clients to consult with their appropriate professional advisor.</a:t>
            </a:r>
            <a:endParaRPr lang="en-US" sz="950" b="0" i="0" dirty="0">
              <a:solidFill>
                <a:schemeClr val="tx2"/>
              </a:solidFill>
              <a:latin typeface="Aptos Light" panose="020B0004020202020204" pitchFamily="34" charset="0"/>
              <a:cs typeface="Arial Narrow" panose="020B0604020202020204" pitchFamily="34" charset="0"/>
            </a:endParaRPr>
          </a:p>
        </p:txBody>
      </p:sp>
      <p:sp>
        <p:nvSpPr>
          <p:cNvPr id="9" name="Text Placeholder 4">
            <a:extLst>
              <a:ext uri="{FF2B5EF4-FFF2-40B4-BE49-F238E27FC236}">
                <a16:creationId xmlns:a16="http://schemas.microsoft.com/office/drawing/2014/main" id="{5805905F-E0B5-B112-DEA6-956B8088FE82}"/>
              </a:ext>
            </a:extLst>
          </p:cNvPr>
          <p:cNvSpPr txBox="1">
            <a:spLocks/>
          </p:cNvSpPr>
          <p:nvPr/>
        </p:nvSpPr>
        <p:spPr>
          <a:xfrm>
            <a:off x="457200" y="3642498"/>
            <a:ext cx="6905625" cy="25090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spcAft>
                <a:spcPts val="600"/>
              </a:spcAft>
              <a:buClr>
                <a:schemeClr val="accent1"/>
              </a:buClr>
              <a:buFont typeface="Arial" panose="020B0604020202020204" pitchFamily="34" charset="0"/>
              <a:buNone/>
              <a:defRPr lang="en-US" sz="1800" b="1" kern="1200" smtClean="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lang="en-US" sz="2400" kern="1200" smtClean="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Speaker First and Last Name</a:t>
            </a:r>
          </a:p>
        </p:txBody>
      </p:sp>
      <p:sp>
        <p:nvSpPr>
          <p:cNvPr id="10" name="Text Placeholder 5">
            <a:extLst>
              <a:ext uri="{FF2B5EF4-FFF2-40B4-BE49-F238E27FC236}">
                <a16:creationId xmlns:a16="http://schemas.microsoft.com/office/drawing/2014/main" id="{1A977365-B286-A791-B542-EDCEFB4DC2A2}"/>
              </a:ext>
            </a:extLst>
          </p:cNvPr>
          <p:cNvSpPr txBox="1">
            <a:spLocks/>
          </p:cNvSpPr>
          <p:nvPr/>
        </p:nvSpPr>
        <p:spPr>
          <a:xfrm>
            <a:off x="457200" y="3928794"/>
            <a:ext cx="6905625" cy="22307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spcAft>
                <a:spcPts val="600"/>
              </a:spcAft>
              <a:buClr>
                <a:schemeClr val="accent1"/>
              </a:buClr>
              <a:buFont typeface="Arial" panose="020B0604020202020204" pitchFamily="34" charset="0"/>
              <a:buNone/>
              <a:defRPr lang="en-US" sz="1600" b="0" kern="1200" smtClean="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lang="en-US" sz="2400" kern="1200" smtClean="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Job Title or Date</a:t>
            </a:r>
            <a:endParaRPr lang="en-US" dirty="0"/>
          </a:p>
        </p:txBody>
      </p:sp>
    </p:spTree>
    <p:extLst>
      <p:ext uri="{BB962C8B-B14F-4D97-AF65-F5344CB8AC3E}">
        <p14:creationId xmlns:p14="http://schemas.microsoft.com/office/powerpoint/2010/main" val="12456809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E9B4C-E2D0-39A5-82A2-7911C114D00B}"/>
              </a:ext>
            </a:extLst>
          </p:cNvPr>
          <p:cNvSpPr>
            <a:spLocks noGrp="1"/>
          </p:cNvSpPr>
          <p:nvPr>
            <p:ph type="title"/>
          </p:nvPr>
        </p:nvSpPr>
        <p:spPr>
          <a:xfrm>
            <a:off x="457199" y="432740"/>
            <a:ext cx="4795285" cy="1499000"/>
          </a:xfrm>
        </p:spPr>
        <p:txBody>
          <a:bodyPr/>
          <a:lstStyle/>
          <a:p>
            <a:r>
              <a:rPr lang="en-US" dirty="0"/>
              <a:t>Health &amp; Financial POAs | For </a:t>
            </a:r>
            <a:r>
              <a:rPr lang="en-US" b="1" dirty="0"/>
              <a:t>Every Adult</a:t>
            </a:r>
          </a:p>
        </p:txBody>
      </p:sp>
      <p:sp>
        <p:nvSpPr>
          <p:cNvPr id="3" name="Content Placeholder 2">
            <a:extLst>
              <a:ext uri="{FF2B5EF4-FFF2-40B4-BE49-F238E27FC236}">
                <a16:creationId xmlns:a16="http://schemas.microsoft.com/office/drawing/2014/main" id="{42FDBB9A-5700-8B7E-EFFC-47818EF4B52F}"/>
              </a:ext>
            </a:extLst>
          </p:cNvPr>
          <p:cNvSpPr>
            <a:spLocks noGrp="1"/>
          </p:cNvSpPr>
          <p:nvPr>
            <p:ph sz="quarter" idx="17"/>
          </p:nvPr>
        </p:nvSpPr>
        <p:spPr>
          <a:xfrm>
            <a:off x="457200" y="1864890"/>
            <a:ext cx="4457051" cy="1222579"/>
          </a:xfrm>
        </p:spPr>
        <p:txBody>
          <a:bodyPr/>
          <a:lstStyle/>
          <a:p>
            <a:r>
              <a:rPr lang="en-US" dirty="0"/>
              <a:t>Age of Majority varies by State</a:t>
            </a:r>
          </a:p>
          <a:p>
            <a:r>
              <a:rPr lang="en-US" dirty="0"/>
              <a:t>Update every 3 to 5 years, if able</a:t>
            </a:r>
          </a:p>
        </p:txBody>
      </p:sp>
      <p:sp>
        <p:nvSpPr>
          <p:cNvPr id="6" name="Slide Number Placeholder 5">
            <a:extLst>
              <a:ext uri="{FF2B5EF4-FFF2-40B4-BE49-F238E27FC236}">
                <a16:creationId xmlns:a16="http://schemas.microsoft.com/office/drawing/2014/main" id="{B4483DD8-A60D-5964-0F1E-D09484D67940}"/>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10</a:t>
            </a:fld>
            <a:endParaRPr lang="en-US" dirty="0">
              <a:latin typeface="Aptos Light" panose="020B0004020202020204" pitchFamily="34" charset="0"/>
            </a:endParaRPr>
          </a:p>
        </p:txBody>
      </p:sp>
      <p:pic>
        <p:nvPicPr>
          <p:cNvPr id="9" name="Picture Placeholder 8" descr="A person and person sitting on a couch taking a selfie&#10;&#10;AI-generated content may be incorrect.">
            <a:extLst>
              <a:ext uri="{FF2B5EF4-FFF2-40B4-BE49-F238E27FC236}">
                <a16:creationId xmlns:a16="http://schemas.microsoft.com/office/drawing/2014/main" id="{387EC187-B0A4-9539-23EC-A7FBBB4083EC}"/>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p:blipFill>
        <p:spPr>
          <a:xfrm>
            <a:off x="5557227" y="1257286"/>
            <a:ext cx="6247067" cy="4349425"/>
          </a:xfrm>
        </p:spPr>
      </p:pic>
    </p:spTree>
    <p:extLst>
      <p:ext uri="{BB962C8B-B14F-4D97-AF65-F5344CB8AC3E}">
        <p14:creationId xmlns:p14="http://schemas.microsoft.com/office/powerpoint/2010/main" val="1543333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75645-2ADB-8513-AECB-2B0D384501DC}"/>
              </a:ext>
            </a:extLst>
          </p:cNvPr>
          <p:cNvSpPr>
            <a:spLocks noGrp="1"/>
          </p:cNvSpPr>
          <p:nvPr>
            <p:ph type="title"/>
          </p:nvPr>
        </p:nvSpPr>
        <p:spPr>
          <a:xfrm>
            <a:off x="457200" y="371250"/>
            <a:ext cx="3806456" cy="1997598"/>
          </a:xfrm>
        </p:spPr>
        <p:txBody>
          <a:bodyPr/>
          <a:lstStyle/>
          <a:p>
            <a:r>
              <a:rPr lang="en-US" dirty="0"/>
              <a:t>Basic Estate Planning Pillar | </a:t>
            </a:r>
            <a:r>
              <a:rPr lang="en-US" b="1" dirty="0"/>
              <a:t>Advance Directive</a:t>
            </a:r>
          </a:p>
        </p:txBody>
      </p:sp>
      <p:sp>
        <p:nvSpPr>
          <p:cNvPr id="3" name="Content Placeholder 2">
            <a:extLst>
              <a:ext uri="{FF2B5EF4-FFF2-40B4-BE49-F238E27FC236}">
                <a16:creationId xmlns:a16="http://schemas.microsoft.com/office/drawing/2014/main" id="{C409ECE4-A79C-859C-6DD1-2713E5239AC7}"/>
              </a:ext>
            </a:extLst>
          </p:cNvPr>
          <p:cNvSpPr>
            <a:spLocks noGrp="1"/>
          </p:cNvSpPr>
          <p:nvPr>
            <p:ph sz="quarter" idx="17"/>
          </p:nvPr>
        </p:nvSpPr>
        <p:spPr>
          <a:xfrm>
            <a:off x="457200" y="2176527"/>
            <a:ext cx="5550195" cy="3294941"/>
          </a:xfrm>
        </p:spPr>
        <p:txBody>
          <a:bodyPr/>
          <a:lstStyle/>
          <a:p>
            <a:r>
              <a:rPr lang="en-US" dirty="0"/>
              <a:t>Also called a Living Will</a:t>
            </a:r>
          </a:p>
          <a:p>
            <a:r>
              <a:rPr lang="en-US" dirty="0"/>
              <a:t>Does not involve a principal/agent relationship</a:t>
            </a:r>
          </a:p>
          <a:p>
            <a:r>
              <a:rPr lang="en-US" dirty="0"/>
              <a:t>An individual’s wishes and instructions communicated directly to their physician in the event of a terminal illness or persistent vegetative state</a:t>
            </a:r>
          </a:p>
          <a:p>
            <a:r>
              <a:rPr lang="en-US" dirty="0"/>
              <a:t>Physician may be legally bound to follow </a:t>
            </a:r>
            <a:br>
              <a:rPr lang="en-US" dirty="0"/>
            </a:br>
            <a:r>
              <a:rPr lang="en-US" dirty="0"/>
              <a:t>the instructions</a:t>
            </a:r>
          </a:p>
        </p:txBody>
      </p:sp>
      <p:pic>
        <p:nvPicPr>
          <p:cNvPr id="7" name="Picture Placeholder 6" descr="A doctor showing a patient something on the tablet&#10;&#10;AI-generated content may be incorrect.">
            <a:extLst>
              <a:ext uri="{FF2B5EF4-FFF2-40B4-BE49-F238E27FC236}">
                <a16:creationId xmlns:a16="http://schemas.microsoft.com/office/drawing/2014/main" id="{5659871F-7AB3-8A24-270B-E40488A6062F}"/>
              </a:ext>
            </a:extLst>
          </p:cNvPr>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a:stretch>
            <a:fillRect/>
          </a:stretch>
        </p:blipFill>
        <p:spPr/>
      </p:pic>
      <p:sp>
        <p:nvSpPr>
          <p:cNvPr id="6" name="Slide Number Placeholder 5">
            <a:extLst>
              <a:ext uri="{FF2B5EF4-FFF2-40B4-BE49-F238E27FC236}">
                <a16:creationId xmlns:a16="http://schemas.microsoft.com/office/drawing/2014/main" id="{CC1364B9-2B4D-B425-A7E0-63988FAD9EA5}"/>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11</a:t>
            </a:fld>
            <a:endParaRPr lang="en-US" dirty="0">
              <a:latin typeface="Aptos Light" panose="020B0004020202020204" pitchFamily="34" charset="0"/>
            </a:endParaRPr>
          </a:p>
        </p:txBody>
      </p:sp>
    </p:spTree>
    <p:extLst>
      <p:ext uri="{BB962C8B-B14F-4D97-AF65-F5344CB8AC3E}">
        <p14:creationId xmlns:p14="http://schemas.microsoft.com/office/powerpoint/2010/main" val="422036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F8B37-3B6E-FA42-72E5-081888DDC02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3D02F42-E886-0388-C466-EA411989160C}"/>
              </a:ext>
            </a:extLst>
          </p:cNvPr>
          <p:cNvSpPr>
            <a:spLocks noGrp="1"/>
          </p:cNvSpPr>
          <p:nvPr>
            <p:ph type="body" sz="quarter" idx="24"/>
          </p:nvPr>
        </p:nvSpPr>
        <p:spPr>
          <a:xfrm>
            <a:off x="8173269" y="3457086"/>
            <a:ext cx="3475037" cy="1543549"/>
          </a:xfrm>
        </p:spPr>
        <p:txBody>
          <a:bodyPr tIns="640080"/>
          <a:lstStyle/>
          <a:p>
            <a:pPr marL="0" indent="0" algn="ctr">
              <a:buNone/>
            </a:pPr>
            <a:r>
              <a:rPr lang="en-US" b="1" dirty="0">
                <a:solidFill>
                  <a:schemeClr val="tx2"/>
                </a:solidFill>
              </a:rPr>
              <a:t>Will or Trust</a:t>
            </a:r>
          </a:p>
        </p:txBody>
      </p:sp>
      <p:sp>
        <p:nvSpPr>
          <p:cNvPr id="3" name="Text Placeholder 2">
            <a:extLst>
              <a:ext uri="{FF2B5EF4-FFF2-40B4-BE49-F238E27FC236}">
                <a16:creationId xmlns:a16="http://schemas.microsoft.com/office/drawing/2014/main" id="{09FF379C-F691-B552-4C19-93448919812B}"/>
              </a:ext>
            </a:extLst>
          </p:cNvPr>
          <p:cNvSpPr>
            <a:spLocks noGrp="1"/>
          </p:cNvSpPr>
          <p:nvPr>
            <p:ph type="body" sz="quarter" idx="22"/>
          </p:nvPr>
        </p:nvSpPr>
        <p:spPr>
          <a:xfrm>
            <a:off x="4381161" y="3457085"/>
            <a:ext cx="3475037" cy="1543549"/>
          </a:xfrm>
        </p:spPr>
        <p:txBody>
          <a:bodyPr tIns="640080"/>
          <a:lstStyle/>
          <a:p>
            <a:pPr marL="0" indent="0" algn="ctr">
              <a:buNone/>
            </a:pPr>
            <a:r>
              <a:rPr lang="en-US" b="1" dirty="0">
                <a:solidFill>
                  <a:schemeClr val="tx2"/>
                </a:solidFill>
              </a:rPr>
              <a:t>Operation of Law</a:t>
            </a:r>
          </a:p>
        </p:txBody>
      </p:sp>
      <p:sp>
        <p:nvSpPr>
          <p:cNvPr id="6" name="Text Placeholder 5">
            <a:extLst>
              <a:ext uri="{FF2B5EF4-FFF2-40B4-BE49-F238E27FC236}">
                <a16:creationId xmlns:a16="http://schemas.microsoft.com/office/drawing/2014/main" id="{2A0D2C8E-CAED-9DEE-F868-879F4C0C8D0C}"/>
              </a:ext>
            </a:extLst>
          </p:cNvPr>
          <p:cNvSpPr>
            <a:spLocks noGrp="1"/>
          </p:cNvSpPr>
          <p:nvPr>
            <p:ph type="body" sz="quarter" idx="25"/>
          </p:nvPr>
        </p:nvSpPr>
        <p:spPr>
          <a:xfrm>
            <a:off x="555528" y="3457085"/>
            <a:ext cx="3475037" cy="1543549"/>
          </a:xfrm>
        </p:spPr>
        <p:txBody>
          <a:bodyPr tIns="640080"/>
          <a:lstStyle/>
          <a:p>
            <a:pPr marL="0" indent="0" algn="ctr">
              <a:buNone/>
            </a:pPr>
            <a:r>
              <a:rPr lang="en-US" b="1" dirty="0"/>
              <a:t>Contract</a:t>
            </a:r>
          </a:p>
        </p:txBody>
      </p:sp>
      <p:sp>
        <p:nvSpPr>
          <p:cNvPr id="9" name="Slide Number Placeholder 8">
            <a:extLst>
              <a:ext uri="{FF2B5EF4-FFF2-40B4-BE49-F238E27FC236}">
                <a16:creationId xmlns:a16="http://schemas.microsoft.com/office/drawing/2014/main" id="{821B280C-F561-F9CD-74D7-E4073850143E}"/>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12</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C5DC57B4-75FE-F3D7-8742-A6C142163FD7}"/>
              </a:ext>
            </a:extLst>
          </p:cNvPr>
          <p:cNvSpPr>
            <a:spLocks noGrp="1"/>
          </p:cNvSpPr>
          <p:nvPr>
            <p:ph type="title"/>
          </p:nvPr>
        </p:nvSpPr>
        <p:spPr/>
        <p:txBody>
          <a:bodyPr/>
          <a:lstStyle/>
          <a:p>
            <a:r>
              <a:rPr lang="en-US" dirty="0"/>
              <a:t>How Assets Pass at Death | </a:t>
            </a:r>
            <a:r>
              <a:rPr lang="en-US" b="1" dirty="0"/>
              <a:t>Contract</a:t>
            </a:r>
          </a:p>
        </p:txBody>
      </p:sp>
      <p:pic>
        <p:nvPicPr>
          <p:cNvPr id="11" name="Graphic 10">
            <a:extLst>
              <a:ext uri="{FF2B5EF4-FFF2-40B4-BE49-F238E27FC236}">
                <a16:creationId xmlns:a16="http://schemas.microsoft.com/office/drawing/2014/main" id="{8123BA64-4375-B4C6-A9CE-8ADD77DE83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2497" y="1378566"/>
            <a:ext cx="3021097" cy="3021097"/>
          </a:xfrm>
          <a:prstGeom prst="rect">
            <a:avLst/>
          </a:prstGeom>
        </p:spPr>
      </p:pic>
      <p:pic>
        <p:nvPicPr>
          <p:cNvPr id="12" name="Graphic 11">
            <a:extLst>
              <a:ext uri="{FF2B5EF4-FFF2-40B4-BE49-F238E27FC236}">
                <a16:creationId xmlns:a16="http://schemas.microsoft.com/office/drawing/2014/main" id="{1771CB3E-AFCD-9CD3-1EC3-21116B968F0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93695" y="1661704"/>
            <a:ext cx="2454822" cy="2454822"/>
          </a:xfrm>
          <a:prstGeom prst="rect">
            <a:avLst/>
          </a:prstGeom>
        </p:spPr>
      </p:pic>
      <p:grpSp>
        <p:nvGrpSpPr>
          <p:cNvPr id="13" name="Group 12">
            <a:extLst>
              <a:ext uri="{FF2B5EF4-FFF2-40B4-BE49-F238E27FC236}">
                <a16:creationId xmlns:a16="http://schemas.microsoft.com/office/drawing/2014/main" id="{0477521F-D9D8-975C-0B21-266946AA632F}"/>
              </a:ext>
            </a:extLst>
          </p:cNvPr>
          <p:cNvGrpSpPr/>
          <p:nvPr/>
        </p:nvGrpSpPr>
        <p:grpSpPr>
          <a:xfrm>
            <a:off x="8999669" y="1988060"/>
            <a:ext cx="1822235" cy="1799725"/>
            <a:chOff x="7815912" y="3513817"/>
            <a:chExt cx="758915" cy="756980"/>
          </a:xfrm>
          <a:solidFill>
            <a:schemeClr val="tx2"/>
          </a:solidFill>
        </p:grpSpPr>
        <p:sp>
          <p:nvSpPr>
            <p:cNvPr id="14" name="Freeform: Shape 451">
              <a:extLst>
                <a:ext uri="{FF2B5EF4-FFF2-40B4-BE49-F238E27FC236}">
                  <a16:creationId xmlns:a16="http://schemas.microsoft.com/office/drawing/2014/main" id="{5F463F54-DF55-0A9D-AB67-A598FFE558E2}"/>
                </a:ext>
              </a:extLst>
            </p:cNvPr>
            <p:cNvSpPr/>
            <p:nvPr/>
          </p:nvSpPr>
          <p:spPr>
            <a:xfrm>
              <a:off x="7815912" y="3513817"/>
              <a:ext cx="758915" cy="756980"/>
            </a:xfrm>
            <a:custGeom>
              <a:avLst/>
              <a:gdLst>
                <a:gd name="connsiteX0" fmla="*/ 113167 w 758915"/>
                <a:gd name="connsiteY0" fmla="*/ 756981 h 756980"/>
                <a:gd name="connsiteX1" fmla="*/ 86777 w 758915"/>
                <a:gd name="connsiteY1" fmla="*/ 746044 h 756980"/>
                <a:gd name="connsiteX2" fmla="*/ 75841 w 758915"/>
                <a:gd name="connsiteY2" fmla="*/ 719655 h 756980"/>
                <a:gd name="connsiteX3" fmla="*/ 75841 w 758915"/>
                <a:gd name="connsiteY3" fmla="*/ 681853 h 756980"/>
                <a:gd name="connsiteX4" fmla="*/ 37326 w 758915"/>
                <a:gd name="connsiteY4" fmla="*/ 681140 h 756980"/>
                <a:gd name="connsiteX5" fmla="*/ 10936 w 758915"/>
                <a:gd name="connsiteY5" fmla="*/ 670204 h 756980"/>
                <a:gd name="connsiteX6" fmla="*/ 0 w 758915"/>
                <a:gd name="connsiteY6" fmla="*/ 643814 h 756980"/>
                <a:gd name="connsiteX7" fmla="*/ 0 w 758915"/>
                <a:gd name="connsiteY7" fmla="*/ 138130 h 756980"/>
                <a:gd name="connsiteX8" fmla="*/ 713 w 758915"/>
                <a:gd name="connsiteY8" fmla="*/ 134326 h 756980"/>
                <a:gd name="connsiteX9" fmla="*/ 3566 w 758915"/>
                <a:gd name="connsiteY9" fmla="*/ 129809 h 756980"/>
                <a:gd name="connsiteX10" fmla="*/ 130047 w 758915"/>
                <a:gd name="connsiteY10" fmla="*/ 3328 h 756980"/>
                <a:gd name="connsiteX11" fmla="*/ 133613 w 758915"/>
                <a:gd name="connsiteY11" fmla="*/ 951 h 756980"/>
                <a:gd name="connsiteX12" fmla="*/ 137892 w 758915"/>
                <a:gd name="connsiteY12" fmla="*/ 0 h 756980"/>
                <a:gd name="connsiteX13" fmla="*/ 492608 w 758915"/>
                <a:gd name="connsiteY13" fmla="*/ 0 h 756980"/>
                <a:gd name="connsiteX14" fmla="*/ 518998 w 758915"/>
                <a:gd name="connsiteY14" fmla="*/ 10699 h 756980"/>
                <a:gd name="connsiteX15" fmla="*/ 529934 w 758915"/>
                <a:gd name="connsiteY15" fmla="*/ 37088 h 756980"/>
                <a:gd name="connsiteX16" fmla="*/ 529934 w 758915"/>
                <a:gd name="connsiteY16" fmla="*/ 74890 h 756980"/>
                <a:gd name="connsiteX17" fmla="*/ 568449 w 758915"/>
                <a:gd name="connsiteY17" fmla="*/ 75603 h 756980"/>
                <a:gd name="connsiteX18" fmla="*/ 594839 w 758915"/>
                <a:gd name="connsiteY18" fmla="*/ 86539 h 756980"/>
                <a:gd name="connsiteX19" fmla="*/ 605775 w 758915"/>
                <a:gd name="connsiteY19" fmla="*/ 112929 h 756980"/>
                <a:gd name="connsiteX20" fmla="*/ 605775 w 758915"/>
                <a:gd name="connsiteY20" fmla="*/ 239647 h 756980"/>
                <a:gd name="connsiteX21" fmla="*/ 628123 w 758915"/>
                <a:gd name="connsiteY21" fmla="*/ 220628 h 756980"/>
                <a:gd name="connsiteX22" fmla="*/ 674483 w 758915"/>
                <a:gd name="connsiteY22" fmla="*/ 177596 h 756980"/>
                <a:gd name="connsiteX23" fmla="*/ 708956 w 758915"/>
                <a:gd name="connsiteY23" fmla="*/ 163806 h 756980"/>
                <a:gd name="connsiteX24" fmla="*/ 745569 w 758915"/>
                <a:gd name="connsiteY24" fmla="*/ 179735 h 756980"/>
                <a:gd name="connsiteX25" fmla="*/ 758883 w 758915"/>
                <a:gd name="connsiteY25" fmla="*/ 215873 h 756980"/>
                <a:gd name="connsiteX26" fmla="*/ 742478 w 758915"/>
                <a:gd name="connsiteY26" fmla="*/ 250583 h 756980"/>
                <a:gd name="connsiteX27" fmla="*/ 705390 w 758915"/>
                <a:gd name="connsiteY27" fmla="*/ 285056 h 756980"/>
                <a:gd name="connsiteX28" fmla="*/ 722508 w 758915"/>
                <a:gd name="connsiteY28" fmla="*/ 304552 h 756980"/>
                <a:gd name="connsiteX29" fmla="*/ 729165 w 758915"/>
                <a:gd name="connsiteY29" fmla="*/ 322145 h 756980"/>
                <a:gd name="connsiteX30" fmla="*/ 721319 w 758915"/>
                <a:gd name="connsiteY30" fmla="*/ 339262 h 756980"/>
                <a:gd name="connsiteX31" fmla="*/ 652848 w 758915"/>
                <a:gd name="connsiteY31" fmla="*/ 402740 h 756980"/>
                <a:gd name="connsiteX32" fmla="*/ 644765 w 758915"/>
                <a:gd name="connsiteY32" fmla="*/ 405831 h 756980"/>
                <a:gd name="connsiteX33" fmla="*/ 641199 w 758915"/>
                <a:gd name="connsiteY33" fmla="*/ 405356 h 756980"/>
                <a:gd name="connsiteX34" fmla="*/ 633116 w 758915"/>
                <a:gd name="connsiteY34" fmla="*/ 396559 h 756980"/>
                <a:gd name="connsiteX35" fmla="*/ 636682 w 758915"/>
                <a:gd name="connsiteY35" fmla="*/ 385147 h 756980"/>
                <a:gd name="connsiteX36" fmla="*/ 705152 w 758915"/>
                <a:gd name="connsiteY36" fmla="*/ 321669 h 756980"/>
                <a:gd name="connsiteX37" fmla="*/ 688035 w 758915"/>
                <a:gd name="connsiteY37" fmla="*/ 302174 h 756980"/>
                <a:gd name="connsiteX38" fmla="*/ 606488 w 758915"/>
                <a:gd name="connsiteY38" fmla="*/ 377064 h 756980"/>
                <a:gd name="connsiteX39" fmla="*/ 606488 w 758915"/>
                <a:gd name="connsiteY39" fmla="*/ 719655 h 756980"/>
                <a:gd name="connsiteX40" fmla="*/ 595314 w 758915"/>
                <a:gd name="connsiteY40" fmla="*/ 746044 h 756980"/>
                <a:gd name="connsiteX41" fmla="*/ 568924 w 758915"/>
                <a:gd name="connsiteY41" fmla="*/ 756981 h 756980"/>
                <a:gd name="connsiteX42" fmla="*/ 113880 w 758915"/>
                <a:gd name="connsiteY42" fmla="*/ 756981 h 756980"/>
                <a:gd name="connsiteX43" fmla="*/ 99853 w 758915"/>
                <a:gd name="connsiteY43" fmla="*/ 719893 h 756980"/>
                <a:gd name="connsiteX44" fmla="*/ 103895 w 758915"/>
                <a:gd name="connsiteY44" fmla="*/ 729402 h 756980"/>
                <a:gd name="connsiteX45" fmla="*/ 113404 w 758915"/>
                <a:gd name="connsiteY45" fmla="*/ 733206 h 756980"/>
                <a:gd name="connsiteX46" fmla="*/ 568449 w 758915"/>
                <a:gd name="connsiteY46" fmla="*/ 733206 h 756980"/>
                <a:gd name="connsiteX47" fmla="*/ 577959 w 758915"/>
                <a:gd name="connsiteY47" fmla="*/ 729402 h 756980"/>
                <a:gd name="connsiteX48" fmla="*/ 581763 w 758915"/>
                <a:gd name="connsiteY48" fmla="*/ 719893 h 756980"/>
                <a:gd name="connsiteX49" fmla="*/ 581763 w 758915"/>
                <a:gd name="connsiteY49" fmla="*/ 401076 h 756980"/>
                <a:gd name="connsiteX50" fmla="*/ 529934 w 758915"/>
                <a:gd name="connsiteY50" fmla="*/ 447436 h 756980"/>
                <a:gd name="connsiteX51" fmla="*/ 529934 w 758915"/>
                <a:gd name="connsiteY51" fmla="*/ 643814 h 756980"/>
                <a:gd name="connsiteX52" fmla="*/ 518760 w 758915"/>
                <a:gd name="connsiteY52" fmla="*/ 670204 h 756980"/>
                <a:gd name="connsiteX53" fmla="*/ 492370 w 758915"/>
                <a:gd name="connsiteY53" fmla="*/ 681140 h 756980"/>
                <a:gd name="connsiteX54" fmla="*/ 99853 w 758915"/>
                <a:gd name="connsiteY54" fmla="*/ 681140 h 756980"/>
                <a:gd name="connsiteX55" fmla="*/ 99853 w 758915"/>
                <a:gd name="connsiteY55" fmla="*/ 719655 h 756980"/>
                <a:gd name="connsiteX56" fmla="*/ 24012 w 758915"/>
                <a:gd name="connsiteY56" fmla="*/ 644052 h 756980"/>
                <a:gd name="connsiteX57" fmla="*/ 27816 w 758915"/>
                <a:gd name="connsiteY57" fmla="*/ 653562 h 756980"/>
                <a:gd name="connsiteX58" fmla="*/ 37326 w 758915"/>
                <a:gd name="connsiteY58" fmla="*/ 657365 h 756980"/>
                <a:gd name="connsiteX59" fmla="*/ 492370 w 758915"/>
                <a:gd name="connsiteY59" fmla="*/ 657365 h 756980"/>
                <a:gd name="connsiteX60" fmla="*/ 501880 w 758915"/>
                <a:gd name="connsiteY60" fmla="*/ 653562 h 756980"/>
                <a:gd name="connsiteX61" fmla="*/ 505922 w 758915"/>
                <a:gd name="connsiteY61" fmla="*/ 644052 h 756980"/>
                <a:gd name="connsiteX62" fmla="*/ 505922 w 758915"/>
                <a:gd name="connsiteY62" fmla="*/ 471687 h 756980"/>
                <a:gd name="connsiteX63" fmla="*/ 454807 w 758915"/>
                <a:gd name="connsiteY63" fmla="*/ 517334 h 756980"/>
                <a:gd name="connsiteX64" fmla="*/ 371596 w 758915"/>
                <a:gd name="connsiteY64" fmla="*/ 577483 h 756980"/>
                <a:gd name="connsiteX65" fmla="*/ 369932 w 758915"/>
                <a:gd name="connsiteY65" fmla="*/ 579147 h 756980"/>
                <a:gd name="connsiteX66" fmla="*/ 308118 w 758915"/>
                <a:gd name="connsiteY66" fmla="*/ 615760 h 756980"/>
                <a:gd name="connsiteX67" fmla="*/ 300034 w 758915"/>
                <a:gd name="connsiteY67" fmla="*/ 616949 h 756980"/>
                <a:gd name="connsiteX68" fmla="*/ 282441 w 758915"/>
                <a:gd name="connsiteY68" fmla="*/ 609341 h 756980"/>
                <a:gd name="connsiteX69" fmla="*/ 280064 w 758915"/>
                <a:gd name="connsiteY69" fmla="*/ 605775 h 756980"/>
                <a:gd name="connsiteX70" fmla="*/ 164044 w 758915"/>
                <a:gd name="connsiteY70" fmla="*/ 605299 h 756980"/>
                <a:gd name="connsiteX71" fmla="*/ 153821 w 758915"/>
                <a:gd name="connsiteY71" fmla="*/ 599356 h 756980"/>
                <a:gd name="connsiteX72" fmla="*/ 153821 w 758915"/>
                <a:gd name="connsiteY72" fmla="*/ 587468 h 756980"/>
                <a:gd name="connsiteX73" fmla="*/ 164044 w 758915"/>
                <a:gd name="connsiteY73" fmla="*/ 581525 h 756980"/>
                <a:gd name="connsiteX74" fmla="*/ 278637 w 758915"/>
                <a:gd name="connsiteY74" fmla="*/ 581525 h 756980"/>
                <a:gd name="connsiteX75" fmla="*/ 319292 w 758915"/>
                <a:gd name="connsiteY75" fmla="*/ 524466 h 756980"/>
                <a:gd name="connsiteX76" fmla="*/ 320956 w 758915"/>
                <a:gd name="connsiteY76" fmla="*/ 522802 h 756980"/>
                <a:gd name="connsiteX77" fmla="*/ 346157 w 758915"/>
                <a:gd name="connsiteY77" fmla="*/ 492846 h 756980"/>
                <a:gd name="connsiteX78" fmla="*/ 87966 w 758915"/>
                <a:gd name="connsiteY78" fmla="*/ 491657 h 756980"/>
                <a:gd name="connsiteX79" fmla="*/ 77743 w 758915"/>
                <a:gd name="connsiteY79" fmla="*/ 485713 h 756980"/>
                <a:gd name="connsiteX80" fmla="*/ 77743 w 758915"/>
                <a:gd name="connsiteY80" fmla="*/ 473826 h 756980"/>
                <a:gd name="connsiteX81" fmla="*/ 87966 w 758915"/>
                <a:gd name="connsiteY81" fmla="*/ 467883 h 756980"/>
                <a:gd name="connsiteX82" fmla="*/ 366841 w 758915"/>
                <a:gd name="connsiteY82" fmla="*/ 467883 h 756980"/>
                <a:gd name="connsiteX83" fmla="*/ 385860 w 758915"/>
                <a:gd name="connsiteY83" fmla="*/ 445535 h 756980"/>
                <a:gd name="connsiteX84" fmla="*/ 505684 w 758915"/>
                <a:gd name="connsiteY84" fmla="*/ 334270 h 756980"/>
                <a:gd name="connsiteX85" fmla="*/ 505684 w 758915"/>
                <a:gd name="connsiteY85" fmla="*/ 37326 h 756980"/>
                <a:gd name="connsiteX86" fmla="*/ 501880 w 758915"/>
                <a:gd name="connsiteY86" fmla="*/ 27816 h 756980"/>
                <a:gd name="connsiteX87" fmla="*/ 492370 w 758915"/>
                <a:gd name="connsiteY87" fmla="*/ 24012 h 756980"/>
                <a:gd name="connsiteX88" fmla="*/ 150968 w 758915"/>
                <a:gd name="connsiteY88" fmla="*/ 24012 h 756980"/>
                <a:gd name="connsiteX89" fmla="*/ 150255 w 758915"/>
                <a:gd name="connsiteY89" fmla="*/ 113167 h 756980"/>
                <a:gd name="connsiteX90" fmla="*/ 139319 w 758915"/>
                <a:gd name="connsiteY90" fmla="*/ 139556 h 756980"/>
                <a:gd name="connsiteX91" fmla="*/ 112929 w 758915"/>
                <a:gd name="connsiteY91" fmla="*/ 150493 h 756980"/>
                <a:gd name="connsiteX92" fmla="*/ 23775 w 758915"/>
                <a:gd name="connsiteY92" fmla="*/ 150493 h 756980"/>
                <a:gd name="connsiteX93" fmla="*/ 23775 w 758915"/>
                <a:gd name="connsiteY93" fmla="*/ 644289 h 756980"/>
                <a:gd name="connsiteX94" fmla="*/ 328326 w 758915"/>
                <a:gd name="connsiteY94" fmla="*/ 548716 h 756980"/>
                <a:gd name="connsiteX95" fmla="*/ 300034 w 758915"/>
                <a:gd name="connsiteY95" fmla="*/ 592223 h 756980"/>
                <a:gd name="connsiteX96" fmla="*/ 346157 w 758915"/>
                <a:gd name="connsiteY96" fmla="*/ 567736 h 756980"/>
                <a:gd name="connsiteX97" fmla="*/ 329515 w 758915"/>
                <a:gd name="connsiteY97" fmla="*/ 548954 h 756980"/>
                <a:gd name="connsiteX98" fmla="*/ 328326 w 758915"/>
                <a:gd name="connsiteY98" fmla="*/ 548954 h 756980"/>
                <a:gd name="connsiteX99" fmla="*/ 345682 w 758915"/>
                <a:gd name="connsiteY99" fmla="*/ 530172 h 756980"/>
                <a:gd name="connsiteX100" fmla="*/ 356142 w 758915"/>
                <a:gd name="connsiteY100" fmla="*/ 542297 h 756980"/>
                <a:gd name="connsiteX101" fmla="*/ 364939 w 758915"/>
                <a:gd name="connsiteY101" fmla="*/ 551807 h 756980"/>
                <a:gd name="connsiteX102" fmla="*/ 427941 w 758915"/>
                <a:gd name="connsiteY102" fmla="*/ 507111 h 756980"/>
                <a:gd name="connsiteX103" fmla="*/ 395370 w 758915"/>
                <a:gd name="connsiteY103" fmla="*/ 470735 h 756980"/>
                <a:gd name="connsiteX104" fmla="*/ 345682 w 758915"/>
                <a:gd name="connsiteY104" fmla="*/ 529934 h 756980"/>
                <a:gd name="connsiteX105" fmla="*/ 412250 w 758915"/>
                <a:gd name="connsiteY105" fmla="*/ 453142 h 756980"/>
                <a:gd name="connsiteX106" fmla="*/ 425802 w 758915"/>
                <a:gd name="connsiteY106" fmla="*/ 468596 h 756980"/>
                <a:gd name="connsiteX107" fmla="*/ 446723 w 758915"/>
                <a:gd name="connsiteY107" fmla="*/ 490944 h 756980"/>
                <a:gd name="connsiteX108" fmla="*/ 509012 w 758915"/>
                <a:gd name="connsiteY108" fmla="*/ 434123 h 756980"/>
                <a:gd name="connsiteX109" fmla="*/ 669966 w 758915"/>
                <a:gd name="connsiteY109" fmla="*/ 284581 h 756980"/>
                <a:gd name="connsiteX110" fmla="*/ 656415 w 758915"/>
                <a:gd name="connsiteY110" fmla="*/ 269128 h 756980"/>
                <a:gd name="connsiteX111" fmla="*/ 635017 w 758915"/>
                <a:gd name="connsiteY111" fmla="*/ 246066 h 756980"/>
                <a:gd name="connsiteX112" fmla="*/ 412250 w 758915"/>
                <a:gd name="connsiteY112" fmla="*/ 452905 h 756980"/>
                <a:gd name="connsiteX113" fmla="*/ 529459 w 758915"/>
                <a:gd name="connsiteY113" fmla="*/ 310020 h 756980"/>
                <a:gd name="connsiteX114" fmla="*/ 581287 w 758915"/>
                <a:gd name="connsiteY114" fmla="*/ 263659 h 756980"/>
                <a:gd name="connsiteX115" fmla="*/ 581287 w 758915"/>
                <a:gd name="connsiteY115" fmla="*/ 112929 h 756980"/>
                <a:gd name="connsiteX116" fmla="*/ 577721 w 758915"/>
                <a:gd name="connsiteY116" fmla="*/ 103419 h 756980"/>
                <a:gd name="connsiteX117" fmla="*/ 568211 w 758915"/>
                <a:gd name="connsiteY117" fmla="*/ 99615 h 756980"/>
                <a:gd name="connsiteX118" fmla="*/ 529459 w 758915"/>
                <a:gd name="connsiteY118" fmla="*/ 99615 h 756980"/>
                <a:gd name="connsiteX119" fmla="*/ 529459 w 758915"/>
                <a:gd name="connsiteY119" fmla="*/ 310020 h 756980"/>
                <a:gd name="connsiteX120" fmla="*/ 707768 w 758915"/>
                <a:gd name="connsiteY120" fmla="*/ 188056 h 756980"/>
                <a:gd name="connsiteX121" fmla="*/ 690174 w 758915"/>
                <a:gd name="connsiteY121" fmla="*/ 194951 h 756980"/>
                <a:gd name="connsiteX122" fmla="*/ 653086 w 758915"/>
                <a:gd name="connsiteY122" fmla="*/ 229424 h 756980"/>
                <a:gd name="connsiteX123" fmla="*/ 666638 w 758915"/>
                <a:gd name="connsiteY123" fmla="*/ 244878 h 756980"/>
                <a:gd name="connsiteX124" fmla="*/ 687559 w 758915"/>
                <a:gd name="connsiteY124" fmla="*/ 267463 h 756980"/>
                <a:gd name="connsiteX125" fmla="*/ 725598 w 758915"/>
                <a:gd name="connsiteY125" fmla="*/ 232990 h 756980"/>
                <a:gd name="connsiteX126" fmla="*/ 733919 w 758915"/>
                <a:gd name="connsiteY126" fmla="*/ 214922 h 756980"/>
                <a:gd name="connsiteX127" fmla="*/ 727025 w 758915"/>
                <a:gd name="connsiteY127" fmla="*/ 196378 h 756980"/>
                <a:gd name="connsiteX128" fmla="*/ 708956 w 758915"/>
                <a:gd name="connsiteY128" fmla="*/ 188056 h 756980"/>
                <a:gd name="connsiteX129" fmla="*/ 707768 w 758915"/>
                <a:gd name="connsiteY129" fmla="*/ 188056 h 756980"/>
                <a:gd name="connsiteX130" fmla="*/ 42081 w 758915"/>
                <a:gd name="connsiteY130" fmla="*/ 125292 h 756980"/>
                <a:gd name="connsiteX131" fmla="*/ 113167 w 758915"/>
                <a:gd name="connsiteY131" fmla="*/ 126480 h 756980"/>
                <a:gd name="connsiteX132" fmla="*/ 122677 w 758915"/>
                <a:gd name="connsiteY132" fmla="*/ 122677 h 756980"/>
                <a:gd name="connsiteX133" fmla="*/ 126480 w 758915"/>
                <a:gd name="connsiteY133" fmla="*/ 113167 h 756980"/>
                <a:gd name="connsiteX134" fmla="*/ 126480 w 758915"/>
                <a:gd name="connsiteY134" fmla="*/ 40892 h 756980"/>
                <a:gd name="connsiteX135" fmla="*/ 42081 w 758915"/>
                <a:gd name="connsiteY135" fmla="*/ 125292 h 75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8915" h="756980">
                  <a:moveTo>
                    <a:pt x="113167" y="756981"/>
                  </a:moveTo>
                  <a:cubicBezTo>
                    <a:pt x="103181" y="756981"/>
                    <a:pt x="93909" y="753177"/>
                    <a:pt x="86777" y="746044"/>
                  </a:cubicBezTo>
                  <a:cubicBezTo>
                    <a:pt x="79645" y="738912"/>
                    <a:pt x="75841" y="729640"/>
                    <a:pt x="75841" y="719655"/>
                  </a:cubicBezTo>
                  <a:lnTo>
                    <a:pt x="75841" y="681853"/>
                  </a:lnTo>
                  <a:lnTo>
                    <a:pt x="37326" y="681140"/>
                  </a:lnTo>
                  <a:cubicBezTo>
                    <a:pt x="27578" y="681140"/>
                    <a:pt x="17831" y="677098"/>
                    <a:pt x="10936" y="670204"/>
                  </a:cubicBezTo>
                  <a:cubicBezTo>
                    <a:pt x="4042" y="663309"/>
                    <a:pt x="0" y="653799"/>
                    <a:pt x="0" y="643814"/>
                  </a:cubicBezTo>
                  <a:lnTo>
                    <a:pt x="0" y="138130"/>
                  </a:lnTo>
                  <a:cubicBezTo>
                    <a:pt x="0" y="136466"/>
                    <a:pt x="238" y="135515"/>
                    <a:pt x="713" y="134326"/>
                  </a:cubicBezTo>
                  <a:cubicBezTo>
                    <a:pt x="1664" y="131949"/>
                    <a:pt x="2615" y="130760"/>
                    <a:pt x="3566" y="129809"/>
                  </a:cubicBezTo>
                  <a:lnTo>
                    <a:pt x="130047" y="3328"/>
                  </a:lnTo>
                  <a:cubicBezTo>
                    <a:pt x="130998" y="2377"/>
                    <a:pt x="132186" y="1664"/>
                    <a:pt x="133613" y="951"/>
                  </a:cubicBezTo>
                  <a:cubicBezTo>
                    <a:pt x="135753" y="238"/>
                    <a:pt x="136703" y="0"/>
                    <a:pt x="137892" y="0"/>
                  </a:cubicBezTo>
                  <a:lnTo>
                    <a:pt x="492608" y="0"/>
                  </a:lnTo>
                  <a:cubicBezTo>
                    <a:pt x="502356" y="0"/>
                    <a:pt x="512103" y="3804"/>
                    <a:pt x="518998" y="10699"/>
                  </a:cubicBezTo>
                  <a:cubicBezTo>
                    <a:pt x="525892" y="17593"/>
                    <a:pt x="529934" y="27341"/>
                    <a:pt x="529934" y="37088"/>
                  </a:cubicBezTo>
                  <a:lnTo>
                    <a:pt x="529934" y="74890"/>
                  </a:lnTo>
                  <a:lnTo>
                    <a:pt x="568449" y="75603"/>
                  </a:lnTo>
                  <a:cubicBezTo>
                    <a:pt x="578196" y="75603"/>
                    <a:pt x="587944" y="79645"/>
                    <a:pt x="594839" y="86539"/>
                  </a:cubicBezTo>
                  <a:cubicBezTo>
                    <a:pt x="601733" y="93434"/>
                    <a:pt x="605775" y="102944"/>
                    <a:pt x="605775" y="112929"/>
                  </a:cubicBezTo>
                  <a:lnTo>
                    <a:pt x="605775" y="239647"/>
                  </a:lnTo>
                  <a:lnTo>
                    <a:pt x="628123" y="220628"/>
                  </a:lnTo>
                  <a:lnTo>
                    <a:pt x="674483" y="177596"/>
                  </a:lnTo>
                  <a:cubicBezTo>
                    <a:pt x="683755" y="168799"/>
                    <a:pt x="696118" y="163806"/>
                    <a:pt x="708956" y="163806"/>
                  </a:cubicBezTo>
                  <a:cubicBezTo>
                    <a:pt x="723696" y="164282"/>
                    <a:pt x="736535" y="169988"/>
                    <a:pt x="745569" y="179735"/>
                  </a:cubicBezTo>
                  <a:cubicBezTo>
                    <a:pt x="754603" y="189483"/>
                    <a:pt x="759358" y="202559"/>
                    <a:pt x="758883" y="215873"/>
                  </a:cubicBezTo>
                  <a:cubicBezTo>
                    <a:pt x="758407" y="229186"/>
                    <a:pt x="752464" y="241787"/>
                    <a:pt x="742478" y="250583"/>
                  </a:cubicBezTo>
                  <a:lnTo>
                    <a:pt x="705390" y="285056"/>
                  </a:lnTo>
                  <a:lnTo>
                    <a:pt x="722508" y="304552"/>
                  </a:lnTo>
                  <a:cubicBezTo>
                    <a:pt x="727025" y="309306"/>
                    <a:pt x="729402" y="315726"/>
                    <a:pt x="729165" y="322145"/>
                  </a:cubicBezTo>
                  <a:cubicBezTo>
                    <a:pt x="729165" y="328564"/>
                    <a:pt x="726074" y="334745"/>
                    <a:pt x="721319" y="339262"/>
                  </a:cubicBezTo>
                  <a:lnTo>
                    <a:pt x="652848" y="402740"/>
                  </a:lnTo>
                  <a:cubicBezTo>
                    <a:pt x="650709" y="404880"/>
                    <a:pt x="647856" y="405831"/>
                    <a:pt x="644765" y="405831"/>
                  </a:cubicBezTo>
                  <a:cubicBezTo>
                    <a:pt x="641674" y="405831"/>
                    <a:pt x="642388" y="405831"/>
                    <a:pt x="641199" y="405356"/>
                  </a:cubicBezTo>
                  <a:cubicBezTo>
                    <a:pt x="637157" y="404167"/>
                    <a:pt x="634066" y="400838"/>
                    <a:pt x="633116" y="396559"/>
                  </a:cubicBezTo>
                  <a:cubicBezTo>
                    <a:pt x="632164" y="392517"/>
                    <a:pt x="633591" y="388000"/>
                    <a:pt x="636682" y="385147"/>
                  </a:cubicBezTo>
                  <a:lnTo>
                    <a:pt x="705152" y="321669"/>
                  </a:lnTo>
                  <a:lnTo>
                    <a:pt x="688035" y="302174"/>
                  </a:lnTo>
                  <a:lnTo>
                    <a:pt x="606488" y="377064"/>
                  </a:lnTo>
                  <a:lnTo>
                    <a:pt x="606488" y="719655"/>
                  </a:lnTo>
                  <a:cubicBezTo>
                    <a:pt x="606488" y="729640"/>
                    <a:pt x="602446" y="738912"/>
                    <a:pt x="595314" y="746044"/>
                  </a:cubicBezTo>
                  <a:cubicBezTo>
                    <a:pt x="588419" y="752939"/>
                    <a:pt x="578910" y="756981"/>
                    <a:pt x="568924" y="756981"/>
                  </a:cubicBezTo>
                  <a:lnTo>
                    <a:pt x="113880" y="756981"/>
                  </a:lnTo>
                  <a:close/>
                  <a:moveTo>
                    <a:pt x="99853" y="719893"/>
                  </a:moveTo>
                  <a:cubicBezTo>
                    <a:pt x="99853" y="723459"/>
                    <a:pt x="101279" y="726787"/>
                    <a:pt x="103895" y="729402"/>
                  </a:cubicBezTo>
                  <a:cubicBezTo>
                    <a:pt x="106510" y="732018"/>
                    <a:pt x="109838" y="733206"/>
                    <a:pt x="113404" y="733206"/>
                  </a:cubicBezTo>
                  <a:lnTo>
                    <a:pt x="568449" y="733206"/>
                  </a:lnTo>
                  <a:cubicBezTo>
                    <a:pt x="572015" y="733206"/>
                    <a:pt x="575343" y="731780"/>
                    <a:pt x="577959" y="729402"/>
                  </a:cubicBezTo>
                  <a:cubicBezTo>
                    <a:pt x="580574" y="726787"/>
                    <a:pt x="581763" y="723459"/>
                    <a:pt x="581763" y="719893"/>
                  </a:cubicBezTo>
                  <a:lnTo>
                    <a:pt x="581763" y="401076"/>
                  </a:lnTo>
                  <a:lnTo>
                    <a:pt x="529934" y="447436"/>
                  </a:lnTo>
                  <a:lnTo>
                    <a:pt x="529934" y="643814"/>
                  </a:lnTo>
                  <a:cubicBezTo>
                    <a:pt x="529934" y="653799"/>
                    <a:pt x="525892" y="663071"/>
                    <a:pt x="518760" y="670204"/>
                  </a:cubicBezTo>
                  <a:cubicBezTo>
                    <a:pt x="511628" y="677336"/>
                    <a:pt x="502356" y="681140"/>
                    <a:pt x="492370" y="681140"/>
                  </a:cubicBezTo>
                  <a:lnTo>
                    <a:pt x="99853" y="681140"/>
                  </a:lnTo>
                  <a:lnTo>
                    <a:pt x="99853" y="719655"/>
                  </a:lnTo>
                  <a:close/>
                  <a:moveTo>
                    <a:pt x="24012" y="644052"/>
                  </a:moveTo>
                  <a:cubicBezTo>
                    <a:pt x="24012" y="647618"/>
                    <a:pt x="25439" y="650946"/>
                    <a:pt x="27816" y="653562"/>
                  </a:cubicBezTo>
                  <a:cubicBezTo>
                    <a:pt x="30194" y="655939"/>
                    <a:pt x="33760" y="657365"/>
                    <a:pt x="37326" y="657365"/>
                  </a:cubicBezTo>
                  <a:lnTo>
                    <a:pt x="492370" y="657365"/>
                  </a:lnTo>
                  <a:cubicBezTo>
                    <a:pt x="495936" y="657365"/>
                    <a:pt x="499265" y="655939"/>
                    <a:pt x="501880" y="653562"/>
                  </a:cubicBezTo>
                  <a:cubicBezTo>
                    <a:pt x="504495" y="651184"/>
                    <a:pt x="505922" y="647618"/>
                    <a:pt x="505922" y="644052"/>
                  </a:cubicBezTo>
                  <a:lnTo>
                    <a:pt x="505922" y="471687"/>
                  </a:lnTo>
                  <a:lnTo>
                    <a:pt x="454807" y="517334"/>
                  </a:lnTo>
                  <a:lnTo>
                    <a:pt x="371596" y="577483"/>
                  </a:lnTo>
                  <a:lnTo>
                    <a:pt x="369932" y="579147"/>
                  </a:lnTo>
                  <a:cubicBezTo>
                    <a:pt x="352338" y="595552"/>
                    <a:pt x="330941" y="608390"/>
                    <a:pt x="308118" y="615760"/>
                  </a:cubicBezTo>
                  <a:cubicBezTo>
                    <a:pt x="305503" y="616473"/>
                    <a:pt x="302887" y="616949"/>
                    <a:pt x="300034" y="616949"/>
                  </a:cubicBezTo>
                  <a:cubicBezTo>
                    <a:pt x="293378" y="616949"/>
                    <a:pt x="286958" y="614096"/>
                    <a:pt x="282441" y="609341"/>
                  </a:cubicBezTo>
                  <a:cubicBezTo>
                    <a:pt x="281490" y="608152"/>
                    <a:pt x="280777" y="606964"/>
                    <a:pt x="280064" y="605775"/>
                  </a:cubicBezTo>
                  <a:lnTo>
                    <a:pt x="164044" y="605299"/>
                  </a:lnTo>
                  <a:cubicBezTo>
                    <a:pt x="159765" y="605299"/>
                    <a:pt x="155723" y="602922"/>
                    <a:pt x="153821" y="599356"/>
                  </a:cubicBezTo>
                  <a:cubicBezTo>
                    <a:pt x="151681" y="595789"/>
                    <a:pt x="151681" y="591035"/>
                    <a:pt x="153821" y="587468"/>
                  </a:cubicBezTo>
                  <a:cubicBezTo>
                    <a:pt x="155961" y="583902"/>
                    <a:pt x="159765" y="581525"/>
                    <a:pt x="164044" y="581525"/>
                  </a:cubicBezTo>
                  <a:lnTo>
                    <a:pt x="278637" y="581525"/>
                  </a:lnTo>
                  <a:cubicBezTo>
                    <a:pt x="288623" y="559414"/>
                    <a:pt x="301936" y="540395"/>
                    <a:pt x="319292" y="524466"/>
                  </a:cubicBezTo>
                  <a:lnTo>
                    <a:pt x="320956" y="522802"/>
                  </a:lnTo>
                  <a:lnTo>
                    <a:pt x="346157" y="492846"/>
                  </a:lnTo>
                  <a:lnTo>
                    <a:pt x="87966" y="491657"/>
                  </a:lnTo>
                  <a:cubicBezTo>
                    <a:pt x="83686" y="491657"/>
                    <a:pt x="79882" y="489280"/>
                    <a:pt x="77743" y="485713"/>
                  </a:cubicBezTo>
                  <a:cubicBezTo>
                    <a:pt x="75603" y="482147"/>
                    <a:pt x="75603" y="477392"/>
                    <a:pt x="77743" y="473826"/>
                  </a:cubicBezTo>
                  <a:cubicBezTo>
                    <a:pt x="79882" y="470260"/>
                    <a:pt x="83924" y="467883"/>
                    <a:pt x="87966" y="467883"/>
                  </a:cubicBezTo>
                  <a:lnTo>
                    <a:pt x="366841" y="467883"/>
                  </a:lnTo>
                  <a:lnTo>
                    <a:pt x="385860" y="445535"/>
                  </a:lnTo>
                  <a:lnTo>
                    <a:pt x="505684" y="334270"/>
                  </a:lnTo>
                  <a:lnTo>
                    <a:pt x="505684" y="37326"/>
                  </a:lnTo>
                  <a:cubicBezTo>
                    <a:pt x="505684" y="33760"/>
                    <a:pt x="504495" y="30431"/>
                    <a:pt x="501880" y="27816"/>
                  </a:cubicBezTo>
                  <a:cubicBezTo>
                    <a:pt x="499265" y="25201"/>
                    <a:pt x="495936" y="24012"/>
                    <a:pt x="492370" y="24012"/>
                  </a:cubicBezTo>
                  <a:lnTo>
                    <a:pt x="150968" y="24012"/>
                  </a:lnTo>
                  <a:lnTo>
                    <a:pt x="150255" y="113167"/>
                  </a:lnTo>
                  <a:cubicBezTo>
                    <a:pt x="150255" y="123152"/>
                    <a:pt x="146451" y="132424"/>
                    <a:pt x="139319" y="139556"/>
                  </a:cubicBezTo>
                  <a:cubicBezTo>
                    <a:pt x="132186" y="146689"/>
                    <a:pt x="122914" y="150493"/>
                    <a:pt x="112929" y="150493"/>
                  </a:cubicBezTo>
                  <a:lnTo>
                    <a:pt x="23775" y="150493"/>
                  </a:lnTo>
                  <a:lnTo>
                    <a:pt x="23775" y="644289"/>
                  </a:lnTo>
                  <a:close/>
                  <a:moveTo>
                    <a:pt x="328326" y="548716"/>
                  </a:moveTo>
                  <a:cubicBezTo>
                    <a:pt x="316201" y="561316"/>
                    <a:pt x="306691" y="576057"/>
                    <a:pt x="300034" y="592223"/>
                  </a:cubicBezTo>
                  <a:cubicBezTo>
                    <a:pt x="317390" y="587468"/>
                    <a:pt x="332606" y="578910"/>
                    <a:pt x="346157" y="567736"/>
                  </a:cubicBezTo>
                  <a:lnTo>
                    <a:pt x="329515" y="548954"/>
                  </a:lnTo>
                  <a:lnTo>
                    <a:pt x="328326" y="548954"/>
                  </a:lnTo>
                  <a:close/>
                  <a:moveTo>
                    <a:pt x="345682" y="530172"/>
                  </a:moveTo>
                  <a:lnTo>
                    <a:pt x="356142" y="542297"/>
                  </a:lnTo>
                  <a:lnTo>
                    <a:pt x="364939" y="551807"/>
                  </a:lnTo>
                  <a:lnTo>
                    <a:pt x="427941" y="507111"/>
                  </a:lnTo>
                  <a:lnTo>
                    <a:pt x="395370" y="470735"/>
                  </a:lnTo>
                  <a:lnTo>
                    <a:pt x="345682" y="529934"/>
                  </a:lnTo>
                  <a:close/>
                  <a:moveTo>
                    <a:pt x="412250" y="453142"/>
                  </a:moveTo>
                  <a:lnTo>
                    <a:pt x="425802" y="468596"/>
                  </a:lnTo>
                  <a:lnTo>
                    <a:pt x="446723" y="490944"/>
                  </a:lnTo>
                  <a:lnTo>
                    <a:pt x="509012" y="434123"/>
                  </a:lnTo>
                  <a:lnTo>
                    <a:pt x="669966" y="284581"/>
                  </a:lnTo>
                  <a:lnTo>
                    <a:pt x="656415" y="269128"/>
                  </a:lnTo>
                  <a:lnTo>
                    <a:pt x="635017" y="246066"/>
                  </a:lnTo>
                  <a:lnTo>
                    <a:pt x="412250" y="452905"/>
                  </a:lnTo>
                  <a:close/>
                  <a:moveTo>
                    <a:pt x="529459" y="310020"/>
                  </a:moveTo>
                  <a:lnTo>
                    <a:pt x="581287" y="263659"/>
                  </a:lnTo>
                  <a:lnTo>
                    <a:pt x="581287" y="112929"/>
                  </a:lnTo>
                  <a:cubicBezTo>
                    <a:pt x="581287" y="109363"/>
                    <a:pt x="580098" y="106034"/>
                    <a:pt x="577721" y="103419"/>
                  </a:cubicBezTo>
                  <a:cubicBezTo>
                    <a:pt x="575343" y="101042"/>
                    <a:pt x="571777" y="99615"/>
                    <a:pt x="568211" y="99615"/>
                  </a:cubicBezTo>
                  <a:lnTo>
                    <a:pt x="529459" y="99615"/>
                  </a:lnTo>
                  <a:lnTo>
                    <a:pt x="529459" y="310020"/>
                  </a:lnTo>
                  <a:close/>
                  <a:moveTo>
                    <a:pt x="707768" y="188056"/>
                  </a:moveTo>
                  <a:cubicBezTo>
                    <a:pt x="701111" y="188056"/>
                    <a:pt x="694929" y="190434"/>
                    <a:pt x="690174" y="194951"/>
                  </a:cubicBezTo>
                  <a:lnTo>
                    <a:pt x="653086" y="229424"/>
                  </a:lnTo>
                  <a:lnTo>
                    <a:pt x="666638" y="244878"/>
                  </a:lnTo>
                  <a:lnTo>
                    <a:pt x="687559" y="267463"/>
                  </a:lnTo>
                  <a:lnTo>
                    <a:pt x="725598" y="232990"/>
                  </a:lnTo>
                  <a:cubicBezTo>
                    <a:pt x="730591" y="228235"/>
                    <a:pt x="733682" y="221816"/>
                    <a:pt x="733919" y="214922"/>
                  </a:cubicBezTo>
                  <a:cubicBezTo>
                    <a:pt x="733919" y="208027"/>
                    <a:pt x="731780" y="201370"/>
                    <a:pt x="727025" y="196378"/>
                  </a:cubicBezTo>
                  <a:cubicBezTo>
                    <a:pt x="722270" y="191385"/>
                    <a:pt x="715851" y="188294"/>
                    <a:pt x="708956" y="188056"/>
                  </a:cubicBezTo>
                  <a:lnTo>
                    <a:pt x="707768" y="188056"/>
                  </a:lnTo>
                  <a:close/>
                  <a:moveTo>
                    <a:pt x="42081" y="125292"/>
                  </a:moveTo>
                  <a:lnTo>
                    <a:pt x="113167" y="126480"/>
                  </a:lnTo>
                  <a:cubicBezTo>
                    <a:pt x="116733" y="126480"/>
                    <a:pt x="120061" y="125054"/>
                    <a:pt x="122677" y="122677"/>
                  </a:cubicBezTo>
                  <a:cubicBezTo>
                    <a:pt x="125292" y="120061"/>
                    <a:pt x="126480" y="116733"/>
                    <a:pt x="126480" y="113167"/>
                  </a:cubicBezTo>
                  <a:lnTo>
                    <a:pt x="126480" y="40892"/>
                  </a:lnTo>
                  <a:lnTo>
                    <a:pt x="42081" y="125292"/>
                  </a:lnTo>
                  <a:close/>
                </a:path>
              </a:pathLst>
            </a:custGeom>
            <a:grpFill/>
            <a:ln w="0" cap="flat">
              <a:noFill/>
              <a:prstDash val="solid"/>
              <a:miter/>
            </a:ln>
          </p:spPr>
          <p:txBody>
            <a:bodyPr rtlCol="0" anchor="ctr"/>
            <a:lstStyle/>
            <a:p>
              <a:endParaRPr lang="en-US"/>
            </a:p>
          </p:txBody>
        </p:sp>
        <p:sp>
          <p:nvSpPr>
            <p:cNvPr id="15" name="Freeform: Shape 452">
              <a:extLst>
                <a:ext uri="{FF2B5EF4-FFF2-40B4-BE49-F238E27FC236}">
                  <a16:creationId xmlns:a16="http://schemas.microsoft.com/office/drawing/2014/main" id="{1E3271D1-5793-78EA-54E4-E42E8181321A}"/>
                </a:ext>
              </a:extLst>
            </p:cNvPr>
            <p:cNvSpPr/>
            <p:nvPr/>
          </p:nvSpPr>
          <p:spPr>
            <a:xfrm>
              <a:off x="7892050" y="4095341"/>
              <a:ext cx="48856" cy="23774"/>
            </a:xfrm>
            <a:custGeom>
              <a:avLst/>
              <a:gdLst>
                <a:gd name="connsiteX0" fmla="*/ 11828 w 48856"/>
                <a:gd name="connsiteY0" fmla="*/ 23775 h 23774"/>
                <a:gd name="connsiteX1" fmla="*/ 1605 w 48856"/>
                <a:gd name="connsiteY1" fmla="*/ 17831 h 23774"/>
                <a:gd name="connsiteX2" fmla="*/ 1605 w 48856"/>
                <a:gd name="connsiteY2" fmla="*/ 5944 h 23774"/>
                <a:gd name="connsiteX3" fmla="*/ 11828 w 48856"/>
                <a:gd name="connsiteY3" fmla="*/ 0 h 23774"/>
                <a:gd name="connsiteX4" fmla="*/ 37029 w 48856"/>
                <a:gd name="connsiteY4" fmla="*/ 0 h 23774"/>
                <a:gd name="connsiteX5" fmla="*/ 47252 w 48856"/>
                <a:gd name="connsiteY5" fmla="*/ 5944 h 23774"/>
                <a:gd name="connsiteX6" fmla="*/ 47252 w 48856"/>
                <a:gd name="connsiteY6" fmla="*/ 17831 h 23774"/>
                <a:gd name="connsiteX7" fmla="*/ 37029 w 48856"/>
                <a:gd name="connsiteY7" fmla="*/ 23775 h 23774"/>
                <a:gd name="connsiteX8" fmla="*/ 11828 w 48856"/>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56" h="23774">
                  <a:moveTo>
                    <a:pt x="11828" y="23775"/>
                  </a:moveTo>
                  <a:cubicBezTo>
                    <a:pt x="7548" y="23775"/>
                    <a:pt x="3744" y="21397"/>
                    <a:pt x="1605" y="17831"/>
                  </a:cubicBezTo>
                  <a:cubicBezTo>
                    <a:pt x="-535" y="14265"/>
                    <a:pt x="-535" y="9510"/>
                    <a:pt x="1605" y="5944"/>
                  </a:cubicBezTo>
                  <a:cubicBezTo>
                    <a:pt x="3744" y="2377"/>
                    <a:pt x="7786" y="0"/>
                    <a:pt x="11828" y="0"/>
                  </a:cubicBezTo>
                  <a:lnTo>
                    <a:pt x="37029" y="0"/>
                  </a:lnTo>
                  <a:cubicBezTo>
                    <a:pt x="41308" y="0"/>
                    <a:pt x="45112" y="2377"/>
                    <a:pt x="47252" y="5944"/>
                  </a:cubicBezTo>
                  <a:cubicBezTo>
                    <a:pt x="49392" y="9510"/>
                    <a:pt x="49392" y="14265"/>
                    <a:pt x="47252" y="17831"/>
                  </a:cubicBezTo>
                  <a:cubicBezTo>
                    <a:pt x="45112" y="21397"/>
                    <a:pt x="41308" y="23775"/>
                    <a:pt x="37029" y="23775"/>
                  </a:cubicBezTo>
                  <a:lnTo>
                    <a:pt x="11828" y="23775"/>
                  </a:lnTo>
                  <a:close/>
                </a:path>
              </a:pathLst>
            </a:custGeom>
            <a:grpFill/>
            <a:ln w="0" cap="flat">
              <a:noFill/>
              <a:prstDash val="solid"/>
              <a:miter/>
            </a:ln>
          </p:spPr>
          <p:txBody>
            <a:bodyPr rtlCol="0" anchor="ctr"/>
            <a:lstStyle/>
            <a:p>
              <a:endParaRPr lang="en-US"/>
            </a:p>
          </p:txBody>
        </p:sp>
        <p:sp>
          <p:nvSpPr>
            <p:cNvPr id="16" name="Freeform: Shape 453">
              <a:extLst>
                <a:ext uri="{FF2B5EF4-FFF2-40B4-BE49-F238E27FC236}">
                  <a16:creationId xmlns:a16="http://schemas.microsoft.com/office/drawing/2014/main" id="{D01C489C-DAC1-41D4-FB87-11D84BF2B969}"/>
                </a:ext>
              </a:extLst>
            </p:cNvPr>
            <p:cNvSpPr/>
            <p:nvPr/>
          </p:nvSpPr>
          <p:spPr>
            <a:xfrm>
              <a:off x="7891991" y="3728738"/>
              <a:ext cx="377717" cy="23774"/>
            </a:xfrm>
            <a:custGeom>
              <a:avLst/>
              <a:gdLst>
                <a:gd name="connsiteX0" fmla="*/ 11887 w 377717"/>
                <a:gd name="connsiteY0" fmla="*/ 23775 h 23774"/>
                <a:gd name="connsiteX1" fmla="*/ 3566 w 377717"/>
                <a:gd name="connsiteY1" fmla="*/ 20208 h 23774"/>
                <a:gd name="connsiteX2" fmla="*/ 0 w 377717"/>
                <a:gd name="connsiteY2" fmla="*/ 11887 h 23774"/>
                <a:gd name="connsiteX3" fmla="*/ 3566 w 377717"/>
                <a:gd name="connsiteY3" fmla="*/ 3566 h 23774"/>
                <a:gd name="connsiteX4" fmla="*/ 11887 w 377717"/>
                <a:gd name="connsiteY4" fmla="*/ 0 h 23774"/>
                <a:gd name="connsiteX5" fmla="*/ 365890 w 377717"/>
                <a:gd name="connsiteY5" fmla="*/ 0 h 23774"/>
                <a:gd name="connsiteX6" fmla="*/ 376113 w 377717"/>
                <a:gd name="connsiteY6" fmla="*/ 5944 h 23774"/>
                <a:gd name="connsiteX7" fmla="*/ 376113 w 377717"/>
                <a:gd name="connsiteY7" fmla="*/ 17831 h 23774"/>
                <a:gd name="connsiteX8" fmla="*/ 365890 w 377717"/>
                <a:gd name="connsiteY8" fmla="*/ 23775 h 23774"/>
                <a:gd name="connsiteX9" fmla="*/ 11887 w 377717"/>
                <a:gd name="connsiteY9"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7717" h="23774">
                  <a:moveTo>
                    <a:pt x="11887" y="23775"/>
                  </a:moveTo>
                  <a:cubicBezTo>
                    <a:pt x="8797" y="23775"/>
                    <a:pt x="5706" y="22586"/>
                    <a:pt x="3566" y="20208"/>
                  </a:cubicBezTo>
                  <a:cubicBezTo>
                    <a:pt x="1426" y="18069"/>
                    <a:pt x="0" y="14978"/>
                    <a:pt x="0" y="11887"/>
                  </a:cubicBezTo>
                  <a:cubicBezTo>
                    <a:pt x="0" y="8797"/>
                    <a:pt x="1189" y="5706"/>
                    <a:pt x="3566" y="3566"/>
                  </a:cubicBezTo>
                  <a:cubicBezTo>
                    <a:pt x="5706" y="1426"/>
                    <a:pt x="8797" y="0"/>
                    <a:pt x="11887" y="0"/>
                  </a:cubicBezTo>
                  <a:lnTo>
                    <a:pt x="365890" y="0"/>
                  </a:lnTo>
                  <a:cubicBezTo>
                    <a:pt x="370169" y="0"/>
                    <a:pt x="374211" y="2377"/>
                    <a:pt x="376113" y="5944"/>
                  </a:cubicBezTo>
                  <a:cubicBezTo>
                    <a:pt x="378253" y="9510"/>
                    <a:pt x="378253" y="14265"/>
                    <a:pt x="376113" y="17831"/>
                  </a:cubicBezTo>
                  <a:cubicBezTo>
                    <a:pt x="373973" y="21397"/>
                    <a:pt x="370169" y="23775"/>
                    <a:pt x="365890" y="23775"/>
                  </a:cubicBezTo>
                  <a:lnTo>
                    <a:pt x="11887" y="23775"/>
                  </a:lnTo>
                  <a:close/>
                </a:path>
              </a:pathLst>
            </a:custGeom>
            <a:grpFill/>
            <a:ln w="0" cap="flat">
              <a:noFill/>
              <a:prstDash val="solid"/>
              <a:miter/>
            </a:ln>
          </p:spPr>
          <p:txBody>
            <a:bodyPr rtlCol="0" anchor="ctr"/>
            <a:lstStyle/>
            <a:p>
              <a:endParaRPr lang="en-US"/>
            </a:p>
          </p:txBody>
        </p:sp>
        <p:sp>
          <p:nvSpPr>
            <p:cNvPr id="17" name="Freeform: Shape 454">
              <a:extLst>
                <a:ext uri="{FF2B5EF4-FFF2-40B4-BE49-F238E27FC236}">
                  <a16:creationId xmlns:a16="http://schemas.microsoft.com/office/drawing/2014/main" id="{90AA3149-4CBD-1F1A-EE0F-739A30BBBA8C}"/>
                </a:ext>
              </a:extLst>
            </p:cNvPr>
            <p:cNvSpPr/>
            <p:nvPr/>
          </p:nvSpPr>
          <p:spPr>
            <a:xfrm>
              <a:off x="8182575" y="379197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548" y="0"/>
                    <a:pt x="11828" y="0"/>
                  </a:cubicBezTo>
                  <a:lnTo>
                    <a:pt x="75068" y="0"/>
                  </a:lnTo>
                  <a:cubicBezTo>
                    <a:pt x="79347" y="0"/>
                    <a:pt x="83389" y="2377"/>
                    <a:pt x="85291" y="5944"/>
                  </a:cubicBezTo>
                  <a:cubicBezTo>
                    <a:pt x="87431" y="9510"/>
                    <a:pt x="87431" y="14265"/>
                    <a:pt x="85291" y="17831"/>
                  </a:cubicBezTo>
                  <a:cubicBezTo>
                    <a:pt x="83151" y="21635"/>
                    <a:pt x="79110" y="23775"/>
                    <a:pt x="75068" y="23775"/>
                  </a:cubicBezTo>
                  <a:lnTo>
                    <a:pt x="11828" y="23775"/>
                  </a:lnTo>
                  <a:close/>
                </a:path>
              </a:pathLst>
            </a:custGeom>
            <a:grpFill/>
            <a:ln w="0" cap="flat">
              <a:noFill/>
              <a:prstDash val="solid"/>
              <a:miter/>
            </a:ln>
          </p:spPr>
          <p:txBody>
            <a:bodyPr rtlCol="0" anchor="ctr"/>
            <a:lstStyle/>
            <a:p>
              <a:endParaRPr lang="en-US"/>
            </a:p>
          </p:txBody>
        </p:sp>
        <p:sp>
          <p:nvSpPr>
            <p:cNvPr id="18" name="Freeform: Shape 455">
              <a:extLst>
                <a:ext uri="{FF2B5EF4-FFF2-40B4-BE49-F238E27FC236}">
                  <a16:creationId xmlns:a16="http://schemas.microsoft.com/office/drawing/2014/main" id="{9616C72C-4484-9BAC-D2EE-143B0520C79A}"/>
                </a:ext>
              </a:extLst>
            </p:cNvPr>
            <p:cNvSpPr/>
            <p:nvPr/>
          </p:nvSpPr>
          <p:spPr>
            <a:xfrm>
              <a:off x="7892050" y="3791979"/>
              <a:ext cx="251177" cy="23774"/>
            </a:xfrm>
            <a:custGeom>
              <a:avLst/>
              <a:gdLst>
                <a:gd name="connsiteX0" fmla="*/ 11828 w 251177"/>
                <a:gd name="connsiteY0" fmla="*/ 23775 h 23774"/>
                <a:gd name="connsiteX1" fmla="*/ 1605 w 251177"/>
                <a:gd name="connsiteY1" fmla="*/ 17831 h 23774"/>
                <a:gd name="connsiteX2" fmla="*/ 1605 w 251177"/>
                <a:gd name="connsiteY2" fmla="*/ 5944 h 23774"/>
                <a:gd name="connsiteX3" fmla="*/ 11828 w 251177"/>
                <a:gd name="connsiteY3" fmla="*/ 0 h 23774"/>
                <a:gd name="connsiteX4" fmla="*/ 239350 w 251177"/>
                <a:gd name="connsiteY4" fmla="*/ 0 h 23774"/>
                <a:gd name="connsiteX5" fmla="*/ 249573 w 251177"/>
                <a:gd name="connsiteY5" fmla="*/ 5944 h 23774"/>
                <a:gd name="connsiteX6" fmla="*/ 249573 w 251177"/>
                <a:gd name="connsiteY6" fmla="*/ 17831 h 23774"/>
                <a:gd name="connsiteX7" fmla="*/ 239350 w 251177"/>
                <a:gd name="connsiteY7" fmla="*/ 23775 h 23774"/>
                <a:gd name="connsiteX8" fmla="*/ 11828 w 2511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77" h="23774">
                  <a:moveTo>
                    <a:pt x="11828" y="23775"/>
                  </a:moveTo>
                  <a:cubicBezTo>
                    <a:pt x="7548" y="23775"/>
                    <a:pt x="3744" y="21397"/>
                    <a:pt x="1605" y="17831"/>
                  </a:cubicBezTo>
                  <a:cubicBezTo>
                    <a:pt x="-535" y="14265"/>
                    <a:pt x="-535" y="9510"/>
                    <a:pt x="1605" y="5944"/>
                  </a:cubicBezTo>
                  <a:cubicBezTo>
                    <a:pt x="3744" y="2377"/>
                    <a:pt x="7786" y="0"/>
                    <a:pt x="11828" y="0"/>
                  </a:cubicBezTo>
                  <a:lnTo>
                    <a:pt x="239350" y="0"/>
                  </a:lnTo>
                  <a:cubicBezTo>
                    <a:pt x="243629" y="0"/>
                    <a:pt x="247433" y="2377"/>
                    <a:pt x="249573" y="5944"/>
                  </a:cubicBezTo>
                  <a:cubicBezTo>
                    <a:pt x="251713" y="9510"/>
                    <a:pt x="251713" y="14265"/>
                    <a:pt x="249573" y="17831"/>
                  </a:cubicBezTo>
                  <a:cubicBezTo>
                    <a:pt x="247433" y="21635"/>
                    <a:pt x="243629" y="23775"/>
                    <a:pt x="239350" y="23775"/>
                  </a:cubicBezTo>
                  <a:lnTo>
                    <a:pt x="11828" y="23775"/>
                  </a:lnTo>
                  <a:close/>
                </a:path>
              </a:pathLst>
            </a:custGeom>
            <a:grpFill/>
            <a:ln w="0" cap="flat">
              <a:noFill/>
              <a:prstDash val="solid"/>
              <a:miter/>
            </a:ln>
          </p:spPr>
          <p:txBody>
            <a:bodyPr rtlCol="0" anchor="ctr"/>
            <a:lstStyle/>
            <a:p>
              <a:endParaRPr lang="en-US"/>
            </a:p>
          </p:txBody>
        </p:sp>
        <p:sp>
          <p:nvSpPr>
            <p:cNvPr id="19" name="Freeform: Shape 456">
              <a:extLst>
                <a:ext uri="{FF2B5EF4-FFF2-40B4-BE49-F238E27FC236}">
                  <a16:creationId xmlns:a16="http://schemas.microsoft.com/office/drawing/2014/main" id="{FD05D01E-E513-56AE-DE31-E09F458D9FCC}"/>
                </a:ext>
              </a:extLst>
            </p:cNvPr>
            <p:cNvSpPr/>
            <p:nvPr/>
          </p:nvSpPr>
          <p:spPr>
            <a:xfrm>
              <a:off x="7892050" y="385521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786" y="0"/>
                    <a:pt x="11828" y="0"/>
                  </a:cubicBezTo>
                  <a:lnTo>
                    <a:pt x="75068" y="0"/>
                  </a:lnTo>
                  <a:cubicBezTo>
                    <a:pt x="79347" y="0"/>
                    <a:pt x="83151" y="2377"/>
                    <a:pt x="85291" y="5944"/>
                  </a:cubicBezTo>
                  <a:cubicBezTo>
                    <a:pt x="87431" y="9510"/>
                    <a:pt x="87431" y="14265"/>
                    <a:pt x="85291" y="17831"/>
                  </a:cubicBezTo>
                  <a:cubicBezTo>
                    <a:pt x="83151" y="21397"/>
                    <a:pt x="79347" y="23775"/>
                    <a:pt x="75068" y="23775"/>
                  </a:cubicBezTo>
                  <a:lnTo>
                    <a:pt x="11828" y="23775"/>
                  </a:lnTo>
                  <a:close/>
                </a:path>
              </a:pathLst>
            </a:custGeom>
            <a:grpFill/>
            <a:ln w="0" cap="flat">
              <a:noFill/>
              <a:prstDash val="solid"/>
              <a:miter/>
            </a:ln>
          </p:spPr>
          <p:txBody>
            <a:bodyPr rtlCol="0" anchor="ctr"/>
            <a:lstStyle/>
            <a:p>
              <a:endParaRPr lang="en-US"/>
            </a:p>
          </p:txBody>
        </p:sp>
        <p:sp>
          <p:nvSpPr>
            <p:cNvPr id="20" name="Freeform: Shape 457">
              <a:extLst>
                <a:ext uri="{FF2B5EF4-FFF2-40B4-BE49-F238E27FC236}">
                  <a16:creationId xmlns:a16="http://schemas.microsoft.com/office/drawing/2014/main" id="{D40A2A89-8B9A-D6F4-23AD-8A40AF2F69A0}"/>
                </a:ext>
              </a:extLst>
            </p:cNvPr>
            <p:cNvSpPr/>
            <p:nvPr/>
          </p:nvSpPr>
          <p:spPr>
            <a:xfrm>
              <a:off x="8018293" y="3855219"/>
              <a:ext cx="238577" cy="23774"/>
            </a:xfrm>
            <a:custGeom>
              <a:avLst/>
              <a:gdLst>
                <a:gd name="connsiteX0" fmla="*/ 11828 w 238577"/>
                <a:gd name="connsiteY0" fmla="*/ 23775 h 23774"/>
                <a:gd name="connsiteX1" fmla="*/ 1605 w 238577"/>
                <a:gd name="connsiteY1" fmla="*/ 17831 h 23774"/>
                <a:gd name="connsiteX2" fmla="*/ 1605 w 238577"/>
                <a:gd name="connsiteY2" fmla="*/ 5944 h 23774"/>
                <a:gd name="connsiteX3" fmla="*/ 11828 w 238577"/>
                <a:gd name="connsiteY3" fmla="*/ 0 h 23774"/>
                <a:gd name="connsiteX4" fmla="*/ 226749 w 238577"/>
                <a:gd name="connsiteY4" fmla="*/ 0 h 23774"/>
                <a:gd name="connsiteX5" fmla="*/ 236973 w 238577"/>
                <a:gd name="connsiteY5" fmla="*/ 5944 h 23774"/>
                <a:gd name="connsiteX6" fmla="*/ 236973 w 238577"/>
                <a:gd name="connsiteY6" fmla="*/ 17831 h 23774"/>
                <a:gd name="connsiteX7" fmla="*/ 226749 w 238577"/>
                <a:gd name="connsiteY7" fmla="*/ 23775 h 23774"/>
                <a:gd name="connsiteX8" fmla="*/ 11828 w 2385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77" h="23774">
                  <a:moveTo>
                    <a:pt x="11828" y="23775"/>
                  </a:moveTo>
                  <a:cubicBezTo>
                    <a:pt x="7548" y="23775"/>
                    <a:pt x="3744" y="21397"/>
                    <a:pt x="1605" y="17831"/>
                  </a:cubicBezTo>
                  <a:cubicBezTo>
                    <a:pt x="-535" y="14265"/>
                    <a:pt x="-535" y="9510"/>
                    <a:pt x="1605" y="5944"/>
                  </a:cubicBezTo>
                  <a:cubicBezTo>
                    <a:pt x="3744" y="2140"/>
                    <a:pt x="7548" y="0"/>
                    <a:pt x="11828" y="0"/>
                  </a:cubicBezTo>
                  <a:lnTo>
                    <a:pt x="226749" y="0"/>
                  </a:lnTo>
                  <a:cubicBezTo>
                    <a:pt x="231029" y="0"/>
                    <a:pt x="234833" y="2377"/>
                    <a:pt x="236973" y="5944"/>
                  </a:cubicBezTo>
                  <a:cubicBezTo>
                    <a:pt x="239112" y="9510"/>
                    <a:pt x="239112" y="14265"/>
                    <a:pt x="236973" y="17831"/>
                  </a:cubicBezTo>
                  <a:cubicBezTo>
                    <a:pt x="234833" y="21397"/>
                    <a:pt x="231029" y="23775"/>
                    <a:pt x="226749" y="23775"/>
                  </a:cubicBezTo>
                  <a:lnTo>
                    <a:pt x="11828" y="23775"/>
                  </a:lnTo>
                  <a:close/>
                </a:path>
              </a:pathLst>
            </a:custGeom>
            <a:grpFill/>
            <a:ln w="0" cap="flat">
              <a:noFill/>
              <a:prstDash val="solid"/>
              <a:miter/>
            </a:ln>
          </p:spPr>
          <p:txBody>
            <a:bodyPr rtlCol="0" anchor="ctr"/>
            <a:lstStyle/>
            <a:p>
              <a:endParaRPr lang="en-US"/>
            </a:p>
          </p:txBody>
        </p:sp>
        <p:sp>
          <p:nvSpPr>
            <p:cNvPr id="21" name="Freeform: Shape 458">
              <a:extLst>
                <a:ext uri="{FF2B5EF4-FFF2-40B4-BE49-F238E27FC236}">
                  <a16:creationId xmlns:a16="http://schemas.microsoft.com/office/drawing/2014/main" id="{AF777692-134E-CB92-B7BA-D9D6D87B9F0D}"/>
                </a:ext>
              </a:extLst>
            </p:cNvPr>
            <p:cNvSpPr/>
            <p:nvPr/>
          </p:nvSpPr>
          <p:spPr>
            <a:xfrm>
              <a:off x="7892050" y="3918459"/>
              <a:ext cx="61457" cy="23774"/>
            </a:xfrm>
            <a:custGeom>
              <a:avLst/>
              <a:gdLst>
                <a:gd name="connsiteX0" fmla="*/ 11828 w 61457"/>
                <a:gd name="connsiteY0" fmla="*/ 23775 h 23774"/>
                <a:gd name="connsiteX1" fmla="*/ 1605 w 61457"/>
                <a:gd name="connsiteY1" fmla="*/ 17831 h 23774"/>
                <a:gd name="connsiteX2" fmla="*/ 1605 w 61457"/>
                <a:gd name="connsiteY2" fmla="*/ 5944 h 23774"/>
                <a:gd name="connsiteX3" fmla="*/ 11828 w 61457"/>
                <a:gd name="connsiteY3" fmla="*/ 0 h 23774"/>
                <a:gd name="connsiteX4" fmla="*/ 49629 w 61457"/>
                <a:gd name="connsiteY4" fmla="*/ 0 h 23774"/>
                <a:gd name="connsiteX5" fmla="*/ 59852 w 61457"/>
                <a:gd name="connsiteY5" fmla="*/ 5944 h 23774"/>
                <a:gd name="connsiteX6" fmla="*/ 59852 w 61457"/>
                <a:gd name="connsiteY6" fmla="*/ 17831 h 23774"/>
                <a:gd name="connsiteX7" fmla="*/ 49629 w 61457"/>
                <a:gd name="connsiteY7" fmla="*/ 23775 h 23774"/>
                <a:gd name="connsiteX8" fmla="*/ 11828 w 6145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57" h="23774">
                  <a:moveTo>
                    <a:pt x="11828" y="23775"/>
                  </a:moveTo>
                  <a:cubicBezTo>
                    <a:pt x="7548" y="23775"/>
                    <a:pt x="3744" y="21397"/>
                    <a:pt x="1605" y="17831"/>
                  </a:cubicBezTo>
                  <a:cubicBezTo>
                    <a:pt x="-535" y="14265"/>
                    <a:pt x="-535" y="9510"/>
                    <a:pt x="1605" y="5944"/>
                  </a:cubicBezTo>
                  <a:cubicBezTo>
                    <a:pt x="3744" y="2377"/>
                    <a:pt x="7786" y="0"/>
                    <a:pt x="11828" y="0"/>
                  </a:cubicBezTo>
                  <a:lnTo>
                    <a:pt x="49629" y="0"/>
                  </a:lnTo>
                  <a:cubicBezTo>
                    <a:pt x="53909" y="0"/>
                    <a:pt x="57713" y="2377"/>
                    <a:pt x="59852" y="5944"/>
                  </a:cubicBezTo>
                  <a:cubicBezTo>
                    <a:pt x="61992" y="9510"/>
                    <a:pt x="61992" y="14265"/>
                    <a:pt x="59852" y="17831"/>
                  </a:cubicBezTo>
                  <a:cubicBezTo>
                    <a:pt x="57713" y="21397"/>
                    <a:pt x="53671" y="23775"/>
                    <a:pt x="49629" y="23775"/>
                  </a:cubicBezTo>
                  <a:lnTo>
                    <a:pt x="11828" y="23775"/>
                  </a:lnTo>
                  <a:close/>
                </a:path>
              </a:pathLst>
            </a:custGeom>
            <a:grpFill/>
            <a:ln w="0" cap="flat">
              <a:noFill/>
              <a:prstDash val="solid"/>
              <a:miter/>
            </a:ln>
          </p:spPr>
          <p:txBody>
            <a:bodyPr rtlCol="0" anchor="ctr"/>
            <a:lstStyle/>
            <a:p>
              <a:endParaRPr lang="en-US"/>
            </a:p>
          </p:txBody>
        </p:sp>
        <p:sp>
          <p:nvSpPr>
            <p:cNvPr id="22" name="Freeform: Shape 459">
              <a:extLst>
                <a:ext uri="{FF2B5EF4-FFF2-40B4-BE49-F238E27FC236}">
                  <a16:creationId xmlns:a16="http://schemas.microsoft.com/office/drawing/2014/main" id="{A77F88BC-AF31-F4DE-5078-01E2966B1A9A}"/>
                </a:ext>
              </a:extLst>
            </p:cNvPr>
            <p:cNvSpPr/>
            <p:nvPr/>
          </p:nvSpPr>
          <p:spPr>
            <a:xfrm>
              <a:off x="7993092" y="3918459"/>
              <a:ext cx="187937" cy="23774"/>
            </a:xfrm>
            <a:custGeom>
              <a:avLst/>
              <a:gdLst>
                <a:gd name="connsiteX0" fmla="*/ 11828 w 187937"/>
                <a:gd name="connsiteY0" fmla="*/ 23775 h 23774"/>
                <a:gd name="connsiteX1" fmla="*/ 1605 w 187937"/>
                <a:gd name="connsiteY1" fmla="*/ 17831 h 23774"/>
                <a:gd name="connsiteX2" fmla="*/ 1605 w 187937"/>
                <a:gd name="connsiteY2" fmla="*/ 5944 h 23774"/>
                <a:gd name="connsiteX3" fmla="*/ 11828 w 187937"/>
                <a:gd name="connsiteY3" fmla="*/ 0 h 23774"/>
                <a:gd name="connsiteX4" fmla="*/ 176110 w 187937"/>
                <a:gd name="connsiteY4" fmla="*/ 0 h 23774"/>
                <a:gd name="connsiteX5" fmla="*/ 186333 w 187937"/>
                <a:gd name="connsiteY5" fmla="*/ 5944 h 23774"/>
                <a:gd name="connsiteX6" fmla="*/ 186333 w 187937"/>
                <a:gd name="connsiteY6" fmla="*/ 17831 h 23774"/>
                <a:gd name="connsiteX7" fmla="*/ 176110 w 187937"/>
                <a:gd name="connsiteY7" fmla="*/ 23775 h 23774"/>
                <a:gd name="connsiteX8" fmla="*/ 11828 w 18793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937" h="23774">
                  <a:moveTo>
                    <a:pt x="11828" y="23775"/>
                  </a:moveTo>
                  <a:cubicBezTo>
                    <a:pt x="7548" y="23775"/>
                    <a:pt x="3744" y="21397"/>
                    <a:pt x="1605" y="17831"/>
                  </a:cubicBezTo>
                  <a:cubicBezTo>
                    <a:pt x="-535" y="14265"/>
                    <a:pt x="-535" y="9510"/>
                    <a:pt x="1605" y="5944"/>
                  </a:cubicBezTo>
                  <a:cubicBezTo>
                    <a:pt x="3744" y="2377"/>
                    <a:pt x="7548" y="0"/>
                    <a:pt x="11828" y="0"/>
                  </a:cubicBezTo>
                  <a:lnTo>
                    <a:pt x="176110" y="0"/>
                  </a:lnTo>
                  <a:cubicBezTo>
                    <a:pt x="180389" y="0"/>
                    <a:pt x="184193" y="2377"/>
                    <a:pt x="186333" y="5944"/>
                  </a:cubicBezTo>
                  <a:cubicBezTo>
                    <a:pt x="188473" y="9510"/>
                    <a:pt x="188473" y="14265"/>
                    <a:pt x="186333" y="17831"/>
                  </a:cubicBezTo>
                  <a:cubicBezTo>
                    <a:pt x="184193" y="21397"/>
                    <a:pt x="180151" y="23775"/>
                    <a:pt x="176110" y="23775"/>
                  </a:cubicBezTo>
                  <a:lnTo>
                    <a:pt x="11828" y="23775"/>
                  </a:lnTo>
                  <a:close/>
                </a:path>
              </a:pathLst>
            </a:custGeom>
            <a:grpFill/>
            <a:ln w="0" cap="flat">
              <a:noFill/>
              <a:prstDash val="solid"/>
              <a:miter/>
            </a:ln>
          </p:spPr>
          <p:txBody>
            <a:bodyPr rtlCol="0" anchor="ctr"/>
            <a:lstStyle/>
            <a:p>
              <a:endParaRPr lang="en-US"/>
            </a:p>
          </p:txBody>
        </p:sp>
        <p:sp>
          <p:nvSpPr>
            <p:cNvPr id="23" name="Freeform: Shape 460">
              <a:extLst>
                <a:ext uri="{FF2B5EF4-FFF2-40B4-BE49-F238E27FC236}">
                  <a16:creationId xmlns:a16="http://schemas.microsoft.com/office/drawing/2014/main" id="{AEC8C3C6-53AA-3479-0835-B27567EA6C35}"/>
                </a:ext>
              </a:extLst>
            </p:cNvPr>
            <p:cNvSpPr/>
            <p:nvPr/>
          </p:nvSpPr>
          <p:spPr>
            <a:xfrm>
              <a:off x="8043732" y="3602258"/>
              <a:ext cx="124697" cy="23774"/>
            </a:xfrm>
            <a:custGeom>
              <a:avLst/>
              <a:gdLst>
                <a:gd name="connsiteX0" fmla="*/ 11828 w 124697"/>
                <a:gd name="connsiteY0" fmla="*/ 23775 h 23774"/>
                <a:gd name="connsiteX1" fmla="*/ 1605 w 124697"/>
                <a:gd name="connsiteY1" fmla="*/ 17831 h 23774"/>
                <a:gd name="connsiteX2" fmla="*/ 1605 w 124697"/>
                <a:gd name="connsiteY2" fmla="*/ 5944 h 23774"/>
                <a:gd name="connsiteX3" fmla="*/ 11828 w 124697"/>
                <a:gd name="connsiteY3" fmla="*/ 0 h 23774"/>
                <a:gd name="connsiteX4" fmla="*/ 112870 w 124697"/>
                <a:gd name="connsiteY4" fmla="*/ 0 h 23774"/>
                <a:gd name="connsiteX5" fmla="*/ 123093 w 124697"/>
                <a:gd name="connsiteY5" fmla="*/ 5944 h 23774"/>
                <a:gd name="connsiteX6" fmla="*/ 123093 w 124697"/>
                <a:gd name="connsiteY6" fmla="*/ 17831 h 23774"/>
                <a:gd name="connsiteX7" fmla="*/ 112870 w 124697"/>
                <a:gd name="connsiteY7" fmla="*/ 23775 h 23774"/>
                <a:gd name="connsiteX8" fmla="*/ 11828 w 12469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97" h="23774">
                  <a:moveTo>
                    <a:pt x="11828" y="23775"/>
                  </a:moveTo>
                  <a:cubicBezTo>
                    <a:pt x="7548" y="23775"/>
                    <a:pt x="3744" y="21397"/>
                    <a:pt x="1605" y="17831"/>
                  </a:cubicBezTo>
                  <a:cubicBezTo>
                    <a:pt x="-535" y="14265"/>
                    <a:pt x="-535" y="9510"/>
                    <a:pt x="1605" y="5944"/>
                  </a:cubicBezTo>
                  <a:cubicBezTo>
                    <a:pt x="3744" y="2140"/>
                    <a:pt x="7548" y="0"/>
                    <a:pt x="11828" y="0"/>
                  </a:cubicBezTo>
                  <a:lnTo>
                    <a:pt x="112870" y="0"/>
                  </a:lnTo>
                  <a:cubicBezTo>
                    <a:pt x="117149" y="0"/>
                    <a:pt x="120953" y="2377"/>
                    <a:pt x="123093" y="5944"/>
                  </a:cubicBezTo>
                  <a:cubicBezTo>
                    <a:pt x="125232" y="9510"/>
                    <a:pt x="125232" y="14265"/>
                    <a:pt x="123093" y="17831"/>
                  </a:cubicBezTo>
                  <a:cubicBezTo>
                    <a:pt x="120953" y="21397"/>
                    <a:pt x="117149" y="23775"/>
                    <a:pt x="112870" y="23775"/>
                  </a:cubicBezTo>
                  <a:lnTo>
                    <a:pt x="11828" y="23775"/>
                  </a:lnTo>
                  <a:close/>
                </a:path>
              </a:pathLst>
            </a:custGeom>
            <a:grp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010018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person and person standing in a market&#10;&#10;AI-generated content may be incorrect.">
            <a:extLst>
              <a:ext uri="{FF2B5EF4-FFF2-40B4-BE49-F238E27FC236}">
                <a16:creationId xmlns:a16="http://schemas.microsoft.com/office/drawing/2014/main" id="{7CB9D73E-1C36-41E5-71FC-19987139195B}"/>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sp>
        <p:nvSpPr>
          <p:cNvPr id="2" name="Title 1">
            <a:extLst>
              <a:ext uri="{FF2B5EF4-FFF2-40B4-BE49-F238E27FC236}">
                <a16:creationId xmlns:a16="http://schemas.microsoft.com/office/drawing/2014/main" id="{D66B01F6-3865-731B-7932-5854AD2A6EF3}"/>
              </a:ext>
            </a:extLst>
          </p:cNvPr>
          <p:cNvSpPr>
            <a:spLocks noGrp="1"/>
          </p:cNvSpPr>
          <p:nvPr>
            <p:ph type="title"/>
          </p:nvPr>
        </p:nvSpPr>
        <p:spPr>
          <a:xfrm>
            <a:off x="457200" y="485903"/>
            <a:ext cx="4581726" cy="1499000"/>
          </a:xfrm>
        </p:spPr>
        <p:txBody>
          <a:bodyPr/>
          <a:lstStyle/>
          <a:p>
            <a:r>
              <a:rPr lang="en-US" dirty="0"/>
              <a:t>Contract Beneficiary Designations | </a:t>
            </a:r>
            <a:r>
              <a:rPr lang="en-US" b="1" dirty="0"/>
              <a:t>What Can Go Wrong?</a:t>
            </a:r>
          </a:p>
        </p:txBody>
      </p:sp>
      <p:sp>
        <p:nvSpPr>
          <p:cNvPr id="3" name="Content Placeholder 2">
            <a:extLst>
              <a:ext uri="{FF2B5EF4-FFF2-40B4-BE49-F238E27FC236}">
                <a16:creationId xmlns:a16="http://schemas.microsoft.com/office/drawing/2014/main" id="{032A438E-E779-8DCA-2937-57CCE91B711C}"/>
              </a:ext>
            </a:extLst>
          </p:cNvPr>
          <p:cNvSpPr>
            <a:spLocks noGrp="1"/>
          </p:cNvSpPr>
          <p:nvPr>
            <p:ph sz="quarter" idx="17"/>
          </p:nvPr>
        </p:nvSpPr>
        <p:spPr>
          <a:xfrm>
            <a:off x="457200" y="2300827"/>
            <a:ext cx="4457051" cy="3571940"/>
          </a:xfrm>
        </p:spPr>
        <p:txBody>
          <a:bodyPr/>
          <a:lstStyle/>
          <a:p>
            <a:r>
              <a:rPr lang="en-US" dirty="0"/>
              <a:t>Warren named his first spouse, Judy, as the beneficiary of his federal group life insurance policy</a:t>
            </a:r>
          </a:p>
          <a:p>
            <a:r>
              <a:rPr lang="en-US" dirty="0"/>
              <a:t>Warren and Judy later divorced, and he later married Jackie</a:t>
            </a:r>
          </a:p>
          <a:p>
            <a:r>
              <a:rPr lang="en-US" dirty="0"/>
              <a:t>Warren was married to Jackie upon his death in 2008</a:t>
            </a:r>
          </a:p>
          <a:p>
            <a:r>
              <a:rPr lang="en-US" dirty="0"/>
              <a:t>Warren never changed the beneficiary of his policy</a:t>
            </a:r>
          </a:p>
        </p:txBody>
      </p:sp>
      <p:sp>
        <p:nvSpPr>
          <p:cNvPr id="4" name="Text Placeholder 3">
            <a:extLst>
              <a:ext uri="{FF2B5EF4-FFF2-40B4-BE49-F238E27FC236}">
                <a16:creationId xmlns:a16="http://schemas.microsoft.com/office/drawing/2014/main" id="{7A661D4B-3A1D-F109-6639-37A32B93F326}"/>
              </a:ext>
            </a:extLst>
          </p:cNvPr>
          <p:cNvSpPr>
            <a:spLocks noGrp="1"/>
          </p:cNvSpPr>
          <p:nvPr>
            <p:ph type="body" sz="quarter" idx="18"/>
          </p:nvPr>
        </p:nvSpPr>
        <p:spPr>
          <a:xfrm>
            <a:off x="457200" y="2300826"/>
            <a:ext cx="4457051" cy="324215"/>
          </a:xfrm>
        </p:spPr>
        <p:txBody>
          <a:bodyPr/>
          <a:lstStyle/>
          <a:p>
            <a:r>
              <a:rPr lang="en-US" dirty="0"/>
              <a:t>Meet Warren Hillman</a:t>
            </a:r>
          </a:p>
        </p:txBody>
      </p:sp>
      <p:sp>
        <p:nvSpPr>
          <p:cNvPr id="6" name="Slide Number Placeholder 5">
            <a:extLst>
              <a:ext uri="{FF2B5EF4-FFF2-40B4-BE49-F238E27FC236}">
                <a16:creationId xmlns:a16="http://schemas.microsoft.com/office/drawing/2014/main" id="{C8243BCF-6FF7-CF99-40CF-EE653B04BD4D}"/>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13</a:t>
            </a:fld>
            <a:endParaRPr lang="en-US" dirty="0">
              <a:latin typeface="Aptos Light" panose="020B0004020202020204" pitchFamily="34" charset="0"/>
            </a:endParaRPr>
          </a:p>
        </p:txBody>
      </p:sp>
      <p:sp>
        <p:nvSpPr>
          <p:cNvPr id="13" name="Freeform 12">
            <a:extLst>
              <a:ext uri="{FF2B5EF4-FFF2-40B4-BE49-F238E27FC236}">
                <a16:creationId xmlns:a16="http://schemas.microsoft.com/office/drawing/2014/main" id="{409405CE-1E05-8225-E243-A2D0D8C2E519}"/>
              </a:ext>
            </a:extLst>
          </p:cNvPr>
          <p:cNvSpPr/>
          <p:nvPr/>
        </p:nvSpPr>
        <p:spPr>
          <a:xfrm>
            <a:off x="5852988" y="4997302"/>
            <a:ext cx="6339012" cy="1137684"/>
          </a:xfrm>
          <a:custGeom>
            <a:avLst/>
            <a:gdLst>
              <a:gd name="connsiteX0" fmla="*/ 1137684 w 6339012"/>
              <a:gd name="connsiteY0" fmla="*/ 0 h 1137684"/>
              <a:gd name="connsiteX1" fmla="*/ 6339012 w 6339012"/>
              <a:gd name="connsiteY1" fmla="*/ 0 h 1137684"/>
              <a:gd name="connsiteX2" fmla="*/ 6339012 w 6339012"/>
              <a:gd name="connsiteY2" fmla="*/ 1137684 h 1137684"/>
              <a:gd name="connsiteX3" fmla="*/ 0 w 6339012"/>
              <a:gd name="connsiteY3" fmla="*/ 1137684 h 1137684"/>
            </a:gdLst>
            <a:ahLst/>
            <a:cxnLst>
              <a:cxn ang="0">
                <a:pos x="connsiteX0" y="connsiteY0"/>
              </a:cxn>
              <a:cxn ang="0">
                <a:pos x="connsiteX1" y="connsiteY1"/>
              </a:cxn>
              <a:cxn ang="0">
                <a:pos x="connsiteX2" y="connsiteY2"/>
              </a:cxn>
              <a:cxn ang="0">
                <a:pos x="connsiteX3" y="connsiteY3"/>
              </a:cxn>
            </a:cxnLst>
            <a:rect l="l" t="t" r="r" b="b"/>
            <a:pathLst>
              <a:path w="6339012" h="1137684">
                <a:moveTo>
                  <a:pt x="1137684" y="0"/>
                </a:moveTo>
                <a:lnTo>
                  <a:pt x="6339012" y="0"/>
                </a:lnTo>
                <a:lnTo>
                  <a:pt x="6339012" y="1137684"/>
                </a:lnTo>
                <a:lnTo>
                  <a:pt x="0" y="1137684"/>
                </a:lnTo>
                <a:close/>
              </a:path>
            </a:pathLst>
          </a:cu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i="0" u="none" strike="noStrike" kern="1200" cap="none" spc="0" normalizeH="0" baseline="0" noProof="0" dirty="0">
              <a:ln>
                <a:noFill/>
              </a:ln>
              <a:solidFill>
                <a:srgbClr val="F3F3F5"/>
              </a:solidFill>
              <a:effectLst/>
              <a:uLnTx/>
              <a:uFillTx/>
              <a:latin typeface="Arial" panose="020B0604020202020204"/>
            </a:endParaRPr>
          </a:p>
        </p:txBody>
      </p:sp>
      <p:sp>
        <p:nvSpPr>
          <p:cNvPr id="9" name="TextBox 8">
            <a:extLst>
              <a:ext uri="{FF2B5EF4-FFF2-40B4-BE49-F238E27FC236}">
                <a16:creationId xmlns:a16="http://schemas.microsoft.com/office/drawing/2014/main" id="{540680AB-99B2-B4B8-D3C8-B86D293EFA1C}"/>
              </a:ext>
            </a:extLst>
          </p:cNvPr>
          <p:cNvSpPr txBox="1"/>
          <p:nvPr/>
        </p:nvSpPr>
        <p:spPr>
          <a:xfrm>
            <a:off x="7166339" y="5266915"/>
            <a:ext cx="431080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3F3F5"/>
                </a:solidFill>
                <a:effectLst/>
                <a:uLnTx/>
                <a:uFillTx/>
                <a:latin typeface="Aptos" panose="020B0004020202020204" pitchFamily="34" charset="0"/>
              </a:rPr>
              <a:t>United States Supreme Court: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800" dirty="0">
                <a:solidFill>
                  <a:srgbClr val="F3F3F5"/>
                </a:solidFill>
                <a:latin typeface="Aptos" panose="020B0004020202020204" pitchFamily="34" charset="0"/>
              </a:rPr>
              <a:t>$124,558.03 payable to Judy</a:t>
            </a:r>
            <a:r>
              <a:rPr kumimoji="0" lang="en-US" sz="1800" i="0" u="none" strike="noStrike" kern="1200" cap="none" spc="0" normalizeH="0" baseline="0" noProof="0" dirty="0">
                <a:ln>
                  <a:noFill/>
                </a:ln>
                <a:solidFill>
                  <a:srgbClr val="F3F3F5"/>
                </a:solidFill>
                <a:effectLst/>
                <a:uLnTx/>
                <a:uFillTx/>
                <a:latin typeface="Aptos" panose="020B0004020202020204" pitchFamily="34" charset="0"/>
              </a:rPr>
              <a:t> </a:t>
            </a:r>
          </a:p>
        </p:txBody>
      </p:sp>
    </p:spTree>
    <p:extLst>
      <p:ext uri="{BB962C8B-B14F-4D97-AF65-F5344CB8AC3E}">
        <p14:creationId xmlns:p14="http://schemas.microsoft.com/office/powerpoint/2010/main" val="636731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4B5EF-49B1-95A7-2EF3-B402B197D522}"/>
              </a:ext>
            </a:extLst>
          </p:cNvPr>
          <p:cNvSpPr>
            <a:spLocks noGrp="1"/>
          </p:cNvSpPr>
          <p:nvPr>
            <p:ph type="title"/>
          </p:nvPr>
        </p:nvSpPr>
        <p:spPr/>
        <p:txBody>
          <a:bodyPr/>
          <a:lstStyle/>
          <a:p>
            <a:r>
              <a:rPr lang="en-US" dirty="0"/>
              <a:t>Beneficiary </a:t>
            </a:r>
            <a:r>
              <a:rPr lang="en-US" b="1" dirty="0"/>
              <a:t>Pitfalls to Avoid</a:t>
            </a:r>
          </a:p>
        </p:txBody>
      </p:sp>
      <p:sp>
        <p:nvSpPr>
          <p:cNvPr id="3" name="Slide Number Placeholder 2">
            <a:extLst>
              <a:ext uri="{FF2B5EF4-FFF2-40B4-BE49-F238E27FC236}">
                <a16:creationId xmlns:a16="http://schemas.microsoft.com/office/drawing/2014/main" id="{988D6819-8861-DB3D-9271-BE4C34EE47A9}"/>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14</a:t>
            </a:fld>
            <a:endParaRPr lang="en-US" dirty="0">
              <a:latin typeface="Aptos Light" panose="020B0004020202020204" pitchFamily="34" charset="0"/>
            </a:endParaRPr>
          </a:p>
        </p:txBody>
      </p:sp>
      <p:cxnSp>
        <p:nvCxnSpPr>
          <p:cNvPr id="4" name="Straight Connector 3">
            <a:extLst>
              <a:ext uri="{FF2B5EF4-FFF2-40B4-BE49-F238E27FC236}">
                <a16:creationId xmlns:a16="http://schemas.microsoft.com/office/drawing/2014/main" id="{EDA591A3-A587-4B46-7E2C-8E208E23D410}"/>
              </a:ext>
            </a:extLst>
          </p:cNvPr>
          <p:cNvCxnSpPr>
            <a:cxnSpLocks/>
          </p:cNvCxnSpPr>
          <p:nvPr/>
        </p:nvCxnSpPr>
        <p:spPr>
          <a:xfrm>
            <a:off x="1491916" y="2367813"/>
            <a:ext cx="9461633" cy="9626"/>
          </a:xfrm>
          <a:prstGeom prst="line">
            <a:avLst/>
          </a:prstGeom>
          <a:ln w="38100">
            <a:solidFill>
              <a:schemeClr val="bg1"/>
            </a:solidFill>
          </a:ln>
        </p:spPr>
        <p:style>
          <a:lnRef idx="2">
            <a:schemeClr val="accent1"/>
          </a:lnRef>
          <a:fillRef idx="0">
            <a:schemeClr val="accent1"/>
          </a:fillRef>
          <a:effectRef idx="1">
            <a:schemeClr val="accent1"/>
          </a:effectRef>
          <a:fontRef idx="minor">
            <a:schemeClr val="tx1"/>
          </a:fontRef>
        </p:style>
      </p:cxnSp>
      <p:sp>
        <p:nvSpPr>
          <p:cNvPr id="5" name="Oval 4">
            <a:extLst>
              <a:ext uri="{FF2B5EF4-FFF2-40B4-BE49-F238E27FC236}">
                <a16:creationId xmlns:a16="http://schemas.microsoft.com/office/drawing/2014/main" id="{69D6CE30-C6D7-E838-7AA8-EBDAB16025DE}"/>
              </a:ext>
            </a:extLst>
          </p:cNvPr>
          <p:cNvSpPr/>
          <p:nvPr/>
        </p:nvSpPr>
        <p:spPr>
          <a:xfrm>
            <a:off x="841971" y="1727733"/>
            <a:ext cx="1280160" cy="128016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b="0" i="0" dirty="0">
                <a:solidFill>
                  <a:srgbClr val="FFFFFF"/>
                </a:solidFill>
                <a:latin typeface="Aptos Black" panose="020B0004020202020204" pitchFamily="34" charset="0"/>
              </a:rPr>
              <a:t>1</a:t>
            </a:r>
          </a:p>
        </p:txBody>
      </p:sp>
      <p:sp>
        <p:nvSpPr>
          <p:cNvPr id="6" name="Oval 5">
            <a:extLst>
              <a:ext uri="{FF2B5EF4-FFF2-40B4-BE49-F238E27FC236}">
                <a16:creationId xmlns:a16="http://schemas.microsoft.com/office/drawing/2014/main" id="{1B909ECB-530B-2C80-DF59-F0738969BDB8}"/>
              </a:ext>
            </a:extLst>
          </p:cNvPr>
          <p:cNvSpPr/>
          <p:nvPr/>
        </p:nvSpPr>
        <p:spPr>
          <a:xfrm>
            <a:off x="3211851" y="1727733"/>
            <a:ext cx="1280160" cy="1280160"/>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0" i="0" dirty="0">
                <a:solidFill>
                  <a:srgbClr val="FFFFFF"/>
                </a:solidFill>
                <a:latin typeface="Aptos Black" panose="020B0004020202020204" pitchFamily="34" charset="0"/>
              </a:rPr>
              <a:t>2</a:t>
            </a:r>
          </a:p>
        </p:txBody>
      </p:sp>
      <p:sp>
        <p:nvSpPr>
          <p:cNvPr id="7" name="Oval 6">
            <a:extLst>
              <a:ext uri="{FF2B5EF4-FFF2-40B4-BE49-F238E27FC236}">
                <a16:creationId xmlns:a16="http://schemas.microsoft.com/office/drawing/2014/main" id="{76755F8A-F2B4-74B5-213C-918A17408AA3}"/>
              </a:ext>
            </a:extLst>
          </p:cNvPr>
          <p:cNvSpPr/>
          <p:nvPr/>
        </p:nvSpPr>
        <p:spPr>
          <a:xfrm>
            <a:off x="5581731" y="1727733"/>
            <a:ext cx="1280160" cy="1280160"/>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0" i="0" dirty="0">
                <a:solidFill>
                  <a:srgbClr val="FFFFFF"/>
                </a:solidFill>
                <a:latin typeface="Aptos Black" panose="020B0004020202020204" pitchFamily="34" charset="0"/>
              </a:rPr>
              <a:t>3</a:t>
            </a:r>
          </a:p>
        </p:txBody>
      </p:sp>
      <p:sp>
        <p:nvSpPr>
          <p:cNvPr id="8" name="Oval 7">
            <a:extLst>
              <a:ext uri="{FF2B5EF4-FFF2-40B4-BE49-F238E27FC236}">
                <a16:creationId xmlns:a16="http://schemas.microsoft.com/office/drawing/2014/main" id="{9598317A-D08A-8AB2-1086-72E5EC1D552C}"/>
              </a:ext>
            </a:extLst>
          </p:cNvPr>
          <p:cNvSpPr/>
          <p:nvPr/>
        </p:nvSpPr>
        <p:spPr>
          <a:xfrm>
            <a:off x="7951611" y="1727733"/>
            <a:ext cx="1280160" cy="128016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0" i="0" dirty="0">
                <a:solidFill>
                  <a:srgbClr val="FFFFFF"/>
                </a:solidFill>
                <a:latin typeface="Aptos Black" panose="020B0004020202020204" pitchFamily="34" charset="0"/>
              </a:rPr>
              <a:t>4</a:t>
            </a:r>
          </a:p>
        </p:txBody>
      </p:sp>
      <p:sp>
        <p:nvSpPr>
          <p:cNvPr id="9" name="Oval 8">
            <a:extLst>
              <a:ext uri="{FF2B5EF4-FFF2-40B4-BE49-F238E27FC236}">
                <a16:creationId xmlns:a16="http://schemas.microsoft.com/office/drawing/2014/main" id="{89C79565-DFAE-EA8D-9149-DD6FDA9F3E5A}"/>
              </a:ext>
            </a:extLst>
          </p:cNvPr>
          <p:cNvSpPr/>
          <p:nvPr/>
        </p:nvSpPr>
        <p:spPr>
          <a:xfrm>
            <a:off x="10321492" y="1727733"/>
            <a:ext cx="1280160" cy="128016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b="0" i="0" dirty="0">
                <a:solidFill>
                  <a:srgbClr val="FFFFFF"/>
                </a:solidFill>
                <a:latin typeface="Aptos Black" panose="020B0004020202020204" pitchFamily="34" charset="0"/>
              </a:rPr>
              <a:t>5</a:t>
            </a:r>
          </a:p>
        </p:txBody>
      </p:sp>
      <p:sp>
        <p:nvSpPr>
          <p:cNvPr id="10" name="Text Placeholder 14">
            <a:extLst>
              <a:ext uri="{FF2B5EF4-FFF2-40B4-BE49-F238E27FC236}">
                <a16:creationId xmlns:a16="http://schemas.microsoft.com/office/drawing/2014/main" id="{A564FEFC-1BC5-E96E-052B-C9484DDAE08B}"/>
              </a:ext>
            </a:extLst>
          </p:cNvPr>
          <p:cNvSpPr txBox="1">
            <a:spLocks/>
          </p:cNvSpPr>
          <p:nvPr/>
        </p:nvSpPr>
        <p:spPr>
          <a:xfrm>
            <a:off x="564642" y="3197400"/>
            <a:ext cx="1827681" cy="2928359"/>
          </a:xfrm>
          <a:prstGeom prst="rect">
            <a:avLst/>
          </a:prstGeom>
          <a:solidFill>
            <a:schemeClr val="bg1"/>
          </a:solidFill>
        </p:spPr>
        <p:txBody>
          <a:bodyPr lIns="91440" tIns="1005840" rIns="91440">
            <a:noAutofit/>
          </a:bodyPr>
          <a:lstStyle>
            <a:lvl1pPr marL="173038" indent="-173038" algn="l" defTabSz="914400" rtl="0" eaLnBrk="1" latinLnBrk="0" hangingPunct="1">
              <a:lnSpc>
                <a:spcPct val="90000"/>
              </a:lnSpc>
              <a:spcBef>
                <a:spcPts val="100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1pPr>
            <a:lvl2pPr marL="406400" indent="-177800" algn="l" defTabSz="914400" rtl="0" eaLnBrk="1" latinLnBrk="0" hangingPunct="1">
              <a:lnSpc>
                <a:spcPct val="90000"/>
              </a:lnSpc>
              <a:spcBef>
                <a:spcPts val="500"/>
              </a:spcBef>
              <a:spcAft>
                <a:spcPts val="600"/>
              </a:spcAft>
              <a:buFont typeface="System Font Regular"/>
              <a:buChar char="–"/>
              <a:tabLst/>
              <a:defRPr sz="16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1" name="Text Placeholder 4">
            <a:extLst>
              <a:ext uri="{FF2B5EF4-FFF2-40B4-BE49-F238E27FC236}">
                <a16:creationId xmlns:a16="http://schemas.microsoft.com/office/drawing/2014/main" id="{6EC8E227-4452-8EB9-7954-61FE9EB1B9C8}"/>
              </a:ext>
            </a:extLst>
          </p:cNvPr>
          <p:cNvSpPr txBox="1">
            <a:spLocks/>
          </p:cNvSpPr>
          <p:nvPr/>
        </p:nvSpPr>
        <p:spPr>
          <a:xfrm>
            <a:off x="564644" y="3197400"/>
            <a:ext cx="1812688" cy="2889855"/>
          </a:xfrm>
          <a:prstGeom prst="rect">
            <a:avLst/>
          </a:prstGeom>
        </p:spPr>
        <p:txBody>
          <a:bodyPr lIns="182880" tIns="0" rIns="182880" bIns="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Failure to review after a major life event</a:t>
            </a:r>
          </a:p>
        </p:txBody>
      </p:sp>
      <p:sp>
        <p:nvSpPr>
          <p:cNvPr id="12" name="Text Placeholder 14">
            <a:extLst>
              <a:ext uri="{FF2B5EF4-FFF2-40B4-BE49-F238E27FC236}">
                <a16:creationId xmlns:a16="http://schemas.microsoft.com/office/drawing/2014/main" id="{415C542A-2E20-C3D9-F055-316A11D1CE6F}"/>
              </a:ext>
            </a:extLst>
          </p:cNvPr>
          <p:cNvSpPr txBox="1">
            <a:spLocks/>
          </p:cNvSpPr>
          <p:nvPr/>
        </p:nvSpPr>
        <p:spPr>
          <a:xfrm>
            <a:off x="2928728" y="3197400"/>
            <a:ext cx="1827681" cy="2928359"/>
          </a:xfrm>
          <a:prstGeom prst="rect">
            <a:avLst/>
          </a:prstGeom>
          <a:solidFill>
            <a:schemeClr val="bg1"/>
          </a:solidFill>
        </p:spPr>
        <p:txBody>
          <a:bodyPr lIns="91440" tIns="1005840" rIns="91440">
            <a:noAutofit/>
          </a:bodyPr>
          <a:lstStyle>
            <a:lvl1pPr marL="173038" indent="-173038" algn="l" defTabSz="914400" rtl="0" eaLnBrk="1" latinLnBrk="0" hangingPunct="1">
              <a:lnSpc>
                <a:spcPct val="90000"/>
              </a:lnSpc>
              <a:spcBef>
                <a:spcPts val="100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1pPr>
            <a:lvl2pPr marL="406400" indent="-177800" algn="l" defTabSz="914400" rtl="0" eaLnBrk="1" latinLnBrk="0" hangingPunct="1">
              <a:lnSpc>
                <a:spcPct val="90000"/>
              </a:lnSpc>
              <a:spcBef>
                <a:spcPts val="500"/>
              </a:spcBef>
              <a:spcAft>
                <a:spcPts val="600"/>
              </a:spcAft>
              <a:buFont typeface="System Font Regular"/>
              <a:buChar char="–"/>
              <a:tabLst/>
              <a:defRPr sz="16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3" name="Text Placeholder 4">
            <a:extLst>
              <a:ext uri="{FF2B5EF4-FFF2-40B4-BE49-F238E27FC236}">
                <a16:creationId xmlns:a16="http://schemas.microsoft.com/office/drawing/2014/main" id="{D3371750-0B93-2BBF-8A39-41393E90CC75}"/>
              </a:ext>
            </a:extLst>
          </p:cNvPr>
          <p:cNvSpPr txBox="1">
            <a:spLocks/>
          </p:cNvSpPr>
          <p:nvPr/>
        </p:nvSpPr>
        <p:spPr>
          <a:xfrm>
            <a:off x="2928730" y="3197400"/>
            <a:ext cx="1812688" cy="2889855"/>
          </a:xfrm>
          <a:prstGeom prst="rect">
            <a:avLst/>
          </a:prstGeom>
        </p:spPr>
        <p:txBody>
          <a:bodyPr lIns="182880" tIns="0" rIns="182880" bIns="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Lack of coordination with estate plan</a:t>
            </a:r>
          </a:p>
        </p:txBody>
      </p:sp>
      <p:sp>
        <p:nvSpPr>
          <p:cNvPr id="14" name="Text Placeholder 14">
            <a:extLst>
              <a:ext uri="{FF2B5EF4-FFF2-40B4-BE49-F238E27FC236}">
                <a16:creationId xmlns:a16="http://schemas.microsoft.com/office/drawing/2014/main" id="{A9290FF6-FF8B-AFF1-CE8D-1F1EF53D764D}"/>
              </a:ext>
            </a:extLst>
          </p:cNvPr>
          <p:cNvSpPr txBox="1">
            <a:spLocks/>
          </p:cNvSpPr>
          <p:nvPr/>
        </p:nvSpPr>
        <p:spPr>
          <a:xfrm>
            <a:off x="5307809" y="3197400"/>
            <a:ext cx="1827681" cy="2928359"/>
          </a:xfrm>
          <a:prstGeom prst="rect">
            <a:avLst/>
          </a:prstGeom>
          <a:solidFill>
            <a:schemeClr val="bg1"/>
          </a:solidFill>
        </p:spPr>
        <p:txBody>
          <a:bodyPr lIns="91440" tIns="1005840" rIns="91440">
            <a:noAutofit/>
          </a:bodyPr>
          <a:lstStyle>
            <a:lvl1pPr marL="173038" indent="-173038" algn="l" defTabSz="914400" rtl="0" eaLnBrk="1" latinLnBrk="0" hangingPunct="1">
              <a:lnSpc>
                <a:spcPct val="90000"/>
              </a:lnSpc>
              <a:spcBef>
                <a:spcPts val="100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1pPr>
            <a:lvl2pPr marL="406400" indent="-177800" algn="l" defTabSz="914400" rtl="0" eaLnBrk="1" latinLnBrk="0" hangingPunct="1">
              <a:lnSpc>
                <a:spcPct val="90000"/>
              </a:lnSpc>
              <a:spcBef>
                <a:spcPts val="500"/>
              </a:spcBef>
              <a:spcAft>
                <a:spcPts val="600"/>
              </a:spcAft>
              <a:buFont typeface="System Font Regular"/>
              <a:buChar char="–"/>
              <a:tabLst/>
              <a:defRPr sz="16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5" name="Text Placeholder 4">
            <a:extLst>
              <a:ext uri="{FF2B5EF4-FFF2-40B4-BE49-F238E27FC236}">
                <a16:creationId xmlns:a16="http://schemas.microsoft.com/office/drawing/2014/main" id="{ED4045AC-3F52-045E-E140-8E200FC58C30}"/>
              </a:ext>
            </a:extLst>
          </p:cNvPr>
          <p:cNvSpPr txBox="1">
            <a:spLocks/>
          </p:cNvSpPr>
          <p:nvPr/>
        </p:nvSpPr>
        <p:spPr>
          <a:xfrm>
            <a:off x="5307811" y="3197400"/>
            <a:ext cx="1812688" cy="2889855"/>
          </a:xfrm>
          <a:prstGeom prst="rect">
            <a:avLst/>
          </a:prstGeom>
        </p:spPr>
        <p:txBody>
          <a:bodyPr lIns="182880" tIns="0" rIns="182880" bIns="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Estate as primary beneficiary</a:t>
            </a:r>
          </a:p>
        </p:txBody>
      </p:sp>
      <p:sp>
        <p:nvSpPr>
          <p:cNvPr id="16" name="Text Placeholder 14">
            <a:extLst>
              <a:ext uri="{FF2B5EF4-FFF2-40B4-BE49-F238E27FC236}">
                <a16:creationId xmlns:a16="http://schemas.microsoft.com/office/drawing/2014/main" id="{DCA33E18-2643-77ED-2B3D-6460DDB41548}"/>
              </a:ext>
            </a:extLst>
          </p:cNvPr>
          <p:cNvSpPr txBox="1">
            <a:spLocks/>
          </p:cNvSpPr>
          <p:nvPr/>
        </p:nvSpPr>
        <p:spPr>
          <a:xfrm>
            <a:off x="7669977" y="3197400"/>
            <a:ext cx="1827681" cy="2928359"/>
          </a:xfrm>
          <a:prstGeom prst="rect">
            <a:avLst/>
          </a:prstGeom>
          <a:solidFill>
            <a:schemeClr val="bg1"/>
          </a:solidFill>
        </p:spPr>
        <p:txBody>
          <a:bodyPr lIns="91440" tIns="1005840" rIns="91440">
            <a:noAutofit/>
          </a:bodyPr>
          <a:lstStyle>
            <a:lvl1pPr marL="173038" indent="-173038" algn="l" defTabSz="914400" rtl="0" eaLnBrk="1" latinLnBrk="0" hangingPunct="1">
              <a:lnSpc>
                <a:spcPct val="90000"/>
              </a:lnSpc>
              <a:spcBef>
                <a:spcPts val="100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1pPr>
            <a:lvl2pPr marL="406400" indent="-177800" algn="l" defTabSz="914400" rtl="0" eaLnBrk="1" latinLnBrk="0" hangingPunct="1">
              <a:lnSpc>
                <a:spcPct val="90000"/>
              </a:lnSpc>
              <a:spcBef>
                <a:spcPts val="500"/>
              </a:spcBef>
              <a:spcAft>
                <a:spcPts val="600"/>
              </a:spcAft>
              <a:buFont typeface="System Font Regular"/>
              <a:buChar char="–"/>
              <a:tabLst/>
              <a:defRPr sz="16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7" name="Text Placeholder 4">
            <a:extLst>
              <a:ext uri="{FF2B5EF4-FFF2-40B4-BE49-F238E27FC236}">
                <a16:creationId xmlns:a16="http://schemas.microsoft.com/office/drawing/2014/main" id="{F35DB260-CB34-4BCB-A48B-738DE933417C}"/>
              </a:ext>
            </a:extLst>
          </p:cNvPr>
          <p:cNvSpPr txBox="1">
            <a:spLocks/>
          </p:cNvSpPr>
          <p:nvPr/>
        </p:nvSpPr>
        <p:spPr>
          <a:xfrm>
            <a:off x="7669979" y="3197400"/>
            <a:ext cx="1812688" cy="2889855"/>
          </a:xfrm>
          <a:prstGeom prst="rect">
            <a:avLst/>
          </a:prstGeom>
        </p:spPr>
        <p:txBody>
          <a:bodyPr lIns="182880" tIns="0" rIns="182880" bIns="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Failure to name a contingent beneficiary</a:t>
            </a:r>
          </a:p>
        </p:txBody>
      </p:sp>
      <p:sp>
        <p:nvSpPr>
          <p:cNvPr id="18" name="Text Placeholder 14">
            <a:extLst>
              <a:ext uri="{FF2B5EF4-FFF2-40B4-BE49-F238E27FC236}">
                <a16:creationId xmlns:a16="http://schemas.microsoft.com/office/drawing/2014/main" id="{263EAB2C-2F7D-4510-2B6B-DBE692B0454B}"/>
              </a:ext>
            </a:extLst>
          </p:cNvPr>
          <p:cNvSpPr txBox="1">
            <a:spLocks/>
          </p:cNvSpPr>
          <p:nvPr/>
        </p:nvSpPr>
        <p:spPr>
          <a:xfrm>
            <a:off x="10039708" y="3197400"/>
            <a:ext cx="1827681" cy="2928359"/>
          </a:xfrm>
          <a:prstGeom prst="rect">
            <a:avLst/>
          </a:prstGeom>
          <a:solidFill>
            <a:schemeClr val="bg1"/>
          </a:solidFill>
        </p:spPr>
        <p:txBody>
          <a:bodyPr lIns="91440" tIns="1005840" rIns="91440">
            <a:noAutofit/>
          </a:bodyPr>
          <a:lstStyle>
            <a:lvl1pPr marL="173038" indent="-173038" algn="l" defTabSz="914400" rtl="0" eaLnBrk="1" latinLnBrk="0" hangingPunct="1">
              <a:lnSpc>
                <a:spcPct val="90000"/>
              </a:lnSpc>
              <a:spcBef>
                <a:spcPts val="1000"/>
              </a:spcBef>
              <a:spcAft>
                <a:spcPts val="600"/>
              </a:spcAft>
              <a:buClr>
                <a:schemeClr val="accent1"/>
              </a:buClr>
              <a:buFont typeface="Arial" panose="020B0604020202020204" pitchFamily="34" charset="0"/>
              <a:buChar char="•"/>
              <a:tabLst/>
              <a:defRPr sz="1600" kern="1200">
                <a:solidFill>
                  <a:schemeClr val="tx1"/>
                </a:solidFill>
                <a:latin typeface="+mn-lt"/>
                <a:ea typeface="+mn-ea"/>
                <a:cs typeface="+mn-cs"/>
              </a:defRPr>
            </a:lvl1pPr>
            <a:lvl2pPr marL="406400" indent="-177800" algn="l" defTabSz="914400" rtl="0" eaLnBrk="1" latinLnBrk="0" hangingPunct="1">
              <a:lnSpc>
                <a:spcPct val="90000"/>
              </a:lnSpc>
              <a:spcBef>
                <a:spcPts val="500"/>
              </a:spcBef>
              <a:spcAft>
                <a:spcPts val="600"/>
              </a:spcAft>
              <a:buFont typeface="System Font Regular"/>
              <a:buChar char="–"/>
              <a:tabLst/>
              <a:defRPr sz="16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19" name="Text Placeholder 4">
            <a:extLst>
              <a:ext uri="{FF2B5EF4-FFF2-40B4-BE49-F238E27FC236}">
                <a16:creationId xmlns:a16="http://schemas.microsoft.com/office/drawing/2014/main" id="{32222DA0-C98C-CE96-CB8D-901F7CAF7FB2}"/>
              </a:ext>
            </a:extLst>
          </p:cNvPr>
          <p:cNvSpPr txBox="1">
            <a:spLocks/>
          </p:cNvSpPr>
          <p:nvPr/>
        </p:nvSpPr>
        <p:spPr>
          <a:xfrm>
            <a:off x="10039708" y="3197400"/>
            <a:ext cx="1827681" cy="2889855"/>
          </a:xfrm>
          <a:prstGeom prst="rect">
            <a:avLst/>
          </a:prstGeom>
        </p:spPr>
        <p:txBody>
          <a:bodyPr lIns="182880" tIns="0" rIns="182880" bIns="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20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Naming a minor as beneficiary</a:t>
            </a:r>
          </a:p>
        </p:txBody>
      </p:sp>
    </p:spTree>
    <p:extLst>
      <p:ext uri="{BB962C8B-B14F-4D97-AF65-F5344CB8AC3E}">
        <p14:creationId xmlns:p14="http://schemas.microsoft.com/office/powerpoint/2010/main" val="17292943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0184B-BC11-00D0-0EB5-B8F26F06237C}"/>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1615063-7725-F507-1537-9E842F8BD463}"/>
              </a:ext>
            </a:extLst>
          </p:cNvPr>
          <p:cNvSpPr>
            <a:spLocks noGrp="1"/>
          </p:cNvSpPr>
          <p:nvPr>
            <p:ph type="body" sz="quarter" idx="22"/>
          </p:nvPr>
        </p:nvSpPr>
        <p:spPr>
          <a:xfrm>
            <a:off x="1477926" y="2602823"/>
            <a:ext cx="9235425" cy="3385965"/>
          </a:xfrm>
        </p:spPr>
        <p:txBody>
          <a:bodyPr/>
          <a:lstStyle/>
          <a:p>
            <a:pPr marL="342900" lvl="0" indent="-342900">
              <a:lnSpc>
                <a:spcPct val="100000"/>
              </a:lnSpc>
              <a:spcBef>
                <a:spcPts val="600"/>
              </a:spcBef>
              <a:spcAft>
                <a:spcPts val="600"/>
              </a:spcAft>
              <a:buFont typeface="Wingdings" panose="05000000000000000000" pitchFamily="2" charset="2"/>
              <a:buChar char="§"/>
            </a:pPr>
            <a:r>
              <a:rPr lang="en-US" sz="2000" dirty="0"/>
              <a:t>Who is a minor</a:t>
            </a:r>
          </a:p>
          <a:p>
            <a:pPr marL="342900" lvl="0" indent="-342900">
              <a:lnSpc>
                <a:spcPct val="100000"/>
              </a:lnSpc>
              <a:spcBef>
                <a:spcPts val="600"/>
              </a:spcBef>
              <a:spcAft>
                <a:spcPts val="600"/>
              </a:spcAft>
              <a:buFont typeface="Wingdings" panose="05000000000000000000" pitchFamily="2" charset="2"/>
              <a:buChar char="§"/>
            </a:pPr>
            <a:r>
              <a:rPr lang="en-US" sz="2000" b="0" dirty="0">
                <a:cs typeface="+mn-cs"/>
              </a:rPr>
              <a:t>Lacks legal capa</a:t>
            </a:r>
            <a:r>
              <a:rPr lang="en-US" sz="2000" dirty="0"/>
              <a:t>city to manage property</a:t>
            </a:r>
          </a:p>
          <a:p>
            <a:pPr marL="342900" lvl="0" indent="-342900">
              <a:lnSpc>
                <a:spcPct val="100000"/>
              </a:lnSpc>
              <a:spcBef>
                <a:spcPts val="600"/>
              </a:spcBef>
              <a:spcAft>
                <a:spcPts val="600"/>
              </a:spcAft>
              <a:buFont typeface="Wingdings" panose="05000000000000000000" pitchFamily="2" charset="2"/>
              <a:buChar char="§"/>
            </a:pPr>
            <a:r>
              <a:rPr lang="en-US" sz="2000" b="0" dirty="0">
                <a:cs typeface="+mn-cs"/>
              </a:rPr>
              <a:t>May require court appointed conservator of property</a:t>
            </a:r>
          </a:p>
          <a:p>
            <a:pPr marL="342900" lvl="0" indent="-342900">
              <a:lnSpc>
                <a:spcPct val="100000"/>
              </a:lnSpc>
              <a:spcBef>
                <a:spcPts val="600"/>
              </a:spcBef>
              <a:spcAft>
                <a:spcPts val="600"/>
              </a:spcAft>
              <a:buFont typeface="Wingdings" panose="05000000000000000000" pitchFamily="2" charset="2"/>
              <a:buChar char="§"/>
            </a:pPr>
            <a:r>
              <a:rPr lang="en-US" sz="2000" dirty="0"/>
              <a:t>Consider UTMA or trust as alternative</a:t>
            </a:r>
            <a:endParaRPr lang="en-US" sz="2000" b="0" dirty="0">
              <a:cs typeface="+mn-cs"/>
            </a:endParaRPr>
          </a:p>
        </p:txBody>
      </p:sp>
      <p:sp>
        <p:nvSpPr>
          <p:cNvPr id="4" name="Text Placeholder 3">
            <a:extLst>
              <a:ext uri="{FF2B5EF4-FFF2-40B4-BE49-F238E27FC236}">
                <a16:creationId xmlns:a16="http://schemas.microsoft.com/office/drawing/2014/main" id="{518808BC-F60A-7CAD-EDCF-7104E4E90C36}"/>
              </a:ext>
            </a:extLst>
          </p:cNvPr>
          <p:cNvSpPr>
            <a:spLocks noGrp="1"/>
          </p:cNvSpPr>
          <p:nvPr>
            <p:ph type="body" sz="quarter" idx="19"/>
          </p:nvPr>
        </p:nvSpPr>
        <p:spPr>
          <a:xfrm>
            <a:off x="1478649" y="3044877"/>
            <a:ext cx="9215628" cy="380362"/>
          </a:xfrm>
        </p:spPr>
        <p:txBody>
          <a:bodyPr/>
          <a:lstStyle/>
          <a:p>
            <a:r>
              <a:rPr lang="en-US" dirty="0"/>
              <a:t>Minor Children</a:t>
            </a:r>
          </a:p>
        </p:txBody>
      </p:sp>
      <p:sp>
        <p:nvSpPr>
          <p:cNvPr id="9" name="Slide Number Placeholder 8">
            <a:extLst>
              <a:ext uri="{FF2B5EF4-FFF2-40B4-BE49-F238E27FC236}">
                <a16:creationId xmlns:a16="http://schemas.microsoft.com/office/drawing/2014/main" id="{85CDEDE7-7BAA-205C-7781-8A39A7A7C7A8}"/>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15</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6A15D258-63FB-6249-A7DB-6A55B6129076}"/>
              </a:ext>
            </a:extLst>
          </p:cNvPr>
          <p:cNvSpPr>
            <a:spLocks noGrp="1"/>
          </p:cNvSpPr>
          <p:nvPr>
            <p:ph type="title"/>
          </p:nvPr>
        </p:nvSpPr>
        <p:spPr/>
        <p:txBody>
          <a:bodyPr/>
          <a:lstStyle/>
          <a:p>
            <a:r>
              <a:rPr lang="en-US" dirty="0"/>
              <a:t>Estate Planning | </a:t>
            </a:r>
            <a:r>
              <a:rPr lang="en-US" b="1" dirty="0"/>
              <a:t>Minor Children</a:t>
            </a:r>
          </a:p>
        </p:txBody>
      </p:sp>
      <p:sp>
        <p:nvSpPr>
          <p:cNvPr id="2" name="Graphic 65">
            <a:extLst>
              <a:ext uri="{FF2B5EF4-FFF2-40B4-BE49-F238E27FC236}">
                <a16:creationId xmlns:a16="http://schemas.microsoft.com/office/drawing/2014/main" id="{B6FF56B5-53D0-0948-EEF6-5019D35CE664}"/>
              </a:ext>
            </a:extLst>
          </p:cNvPr>
          <p:cNvSpPr/>
          <p:nvPr/>
        </p:nvSpPr>
        <p:spPr>
          <a:xfrm>
            <a:off x="5307626" y="1244010"/>
            <a:ext cx="1576747" cy="1576747"/>
          </a:xfrm>
          <a:custGeom>
            <a:avLst/>
            <a:gdLst>
              <a:gd name="connsiteX0" fmla="*/ 610765 w 766011"/>
              <a:gd name="connsiteY0" fmla="*/ 0 h 766011"/>
              <a:gd name="connsiteX1" fmla="*/ 479055 w 766011"/>
              <a:gd name="connsiteY1" fmla="*/ 131710 h 766011"/>
              <a:gd name="connsiteX2" fmla="*/ 569635 w 766011"/>
              <a:gd name="connsiteY2" fmla="*/ 257001 h 766011"/>
              <a:gd name="connsiteX3" fmla="*/ 468594 w 766011"/>
              <a:gd name="connsiteY3" fmla="*/ 343065 h 766011"/>
              <a:gd name="connsiteX4" fmla="*/ 383244 w 766011"/>
              <a:gd name="connsiteY4" fmla="*/ 311207 h 766011"/>
              <a:gd name="connsiteX5" fmla="*/ 253911 w 766011"/>
              <a:gd name="connsiteY5" fmla="*/ 418192 h 766011"/>
              <a:gd name="connsiteX6" fmla="*/ 196614 w 766011"/>
              <a:gd name="connsiteY6" fmla="*/ 388950 h 766011"/>
              <a:gd name="connsiteX7" fmla="*/ 287433 w 766011"/>
              <a:gd name="connsiteY7" fmla="*/ 263183 h 766011"/>
              <a:gd name="connsiteX8" fmla="*/ 155722 w 766011"/>
              <a:gd name="connsiteY8" fmla="*/ 131473 h 766011"/>
              <a:gd name="connsiteX9" fmla="*/ 24012 w 766011"/>
              <a:gd name="connsiteY9" fmla="*/ 263183 h 766011"/>
              <a:gd name="connsiteX10" fmla="*/ 114830 w 766011"/>
              <a:gd name="connsiteY10" fmla="*/ 388474 h 766011"/>
              <a:gd name="connsiteX11" fmla="*/ 0 w 766011"/>
              <a:gd name="connsiteY11" fmla="*/ 538491 h 766011"/>
              <a:gd name="connsiteX12" fmla="*/ 0 w 766011"/>
              <a:gd name="connsiteY12" fmla="*/ 766012 h 766011"/>
              <a:gd name="connsiteX13" fmla="*/ 766012 w 766011"/>
              <a:gd name="connsiteY13" fmla="*/ 766012 h 766011"/>
              <a:gd name="connsiteX14" fmla="*/ 766012 w 766011"/>
              <a:gd name="connsiteY14" fmla="*/ 407018 h 766011"/>
              <a:gd name="connsiteX15" fmla="*/ 651181 w 766011"/>
              <a:gd name="connsiteY15" fmla="*/ 257001 h 766011"/>
              <a:gd name="connsiteX16" fmla="*/ 742000 w 766011"/>
              <a:gd name="connsiteY16" fmla="*/ 131710 h 766011"/>
              <a:gd name="connsiteX17" fmla="*/ 610289 w 766011"/>
              <a:gd name="connsiteY17" fmla="*/ 0 h 766011"/>
              <a:gd name="connsiteX18" fmla="*/ 610289 w 766011"/>
              <a:gd name="connsiteY18" fmla="*/ 0 h 766011"/>
              <a:gd name="connsiteX19" fmla="*/ 610765 w 766011"/>
              <a:gd name="connsiteY19" fmla="*/ 24012 h 766011"/>
              <a:gd name="connsiteX20" fmla="*/ 718463 w 766011"/>
              <a:gd name="connsiteY20" fmla="*/ 131710 h 766011"/>
              <a:gd name="connsiteX21" fmla="*/ 610765 w 766011"/>
              <a:gd name="connsiteY21" fmla="*/ 239408 h 766011"/>
              <a:gd name="connsiteX22" fmla="*/ 503067 w 766011"/>
              <a:gd name="connsiteY22" fmla="*/ 131710 h 766011"/>
              <a:gd name="connsiteX23" fmla="*/ 610765 w 766011"/>
              <a:gd name="connsiteY23" fmla="*/ 24012 h 766011"/>
              <a:gd name="connsiteX24" fmla="*/ 155722 w 766011"/>
              <a:gd name="connsiteY24" fmla="*/ 155485 h 766011"/>
              <a:gd name="connsiteX25" fmla="*/ 263421 w 766011"/>
              <a:gd name="connsiteY25" fmla="*/ 263183 h 766011"/>
              <a:gd name="connsiteX26" fmla="*/ 155722 w 766011"/>
              <a:gd name="connsiteY26" fmla="*/ 370881 h 766011"/>
              <a:gd name="connsiteX27" fmla="*/ 48024 w 766011"/>
              <a:gd name="connsiteY27" fmla="*/ 263183 h 766011"/>
              <a:gd name="connsiteX28" fmla="*/ 155722 w 766011"/>
              <a:gd name="connsiteY28" fmla="*/ 155485 h 766011"/>
              <a:gd name="connsiteX29" fmla="*/ 610765 w 766011"/>
              <a:gd name="connsiteY29" fmla="*/ 275308 h 766011"/>
              <a:gd name="connsiteX30" fmla="*/ 742475 w 766011"/>
              <a:gd name="connsiteY30" fmla="*/ 407018 h 766011"/>
              <a:gd name="connsiteX31" fmla="*/ 742475 w 766011"/>
              <a:gd name="connsiteY31" fmla="*/ 742237 h 766011"/>
              <a:gd name="connsiteX32" fmla="*/ 538966 w 766011"/>
              <a:gd name="connsiteY32" fmla="*/ 742237 h 766011"/>
              <a:gd name="connsiteX33" fmla="*/ 538966 w 766011"/>
              <a:gd name="connsiteY33" fmla="*/ 718225 h 766011"/>
              <a:gd name="connsiteX34" fmla="*/ 424136 w 766011"/>
              <a:gd name="connsiteY34" fmla="*/ 568209 h 766011"/>
              <a:gd name="connsiteX35" fmla="*/ 514954 w 766011"/>
              <a:gd name="connsiteY35" fmla="*/ 442917 h 766011"/>
              <a:gd name="connsiteX36" fmla="*/ 486900 w 766011"/>
              <a:gd name="connsiteY36" fmla="*/ 362560 h 766011"/>
              <a:gd name="connsiteX37" fmla="*/ 610765 w 766011"/>
              <a:gd name="connsiteY37" fmla="*/ 275308 h 766011"/>
              <a:gd name="connsiteX38" fmla="*/ 610765 w 766011"/>
              <a:gd name="connsiteY38" fmla="*/ 275308 h 766011"/>
              <a:gd name="connsiteX39" fmla="*/ 383244 w 766011"/>
              <a:gd name="connsiteY39" fmla="*/ 335219 h 766011"/>
              <a:gd name="connsiteX40" fmla="*/ 490942 w 766011"/>
              <a:gd name="connsiteY40" fmla="*/ 442917 h 766011"/>
              <a:gd name="connsiteX41" fmla="*/ 383244 w 766011"/>
              <a:gd name="connsiteY41" fmla="*/ 550616 h 766011"/>
              <a:gd name="connsiteX42" fmla="*/ 275546 w 766011"/>
              <a:gd name="connsiteY42" fmla="*/ 442917 h 766011"/>
              <a:gd name="connsiteX43" fmla="*/ 383244 w 766011"/>
              <a:gd name="connsiteY43" fmla="*/ 335219 h 766011"/>
              <a:gd name="connsiteX44" fmla="*/ 155722 w 766011"/>
              <a:gd name="connsiteY44" fmla="*/ 407018 h 766011"/>
              <a:gd name="connsiteX45" fmla="*/ 251771 w 766011"/>
              <a:gd name="connsiteY45" fmla="*/ 448623 h 766011"/>
              <a:gd name="connsiteX46" fmla="*/ 342352 w 766011"/>
              <a:gd name="connsiteY46" fmla="*/ 568209 h 766011"/>
              <a:gd name="connsiteX47" fmla="*/ 227521 w 766011"/>
              <a:gd name="connsiteY47" fmla="*/ 718225 h 766011"/>
              <a:gd name="connsiteX48" fmla="*/ 227521 w 766011"/>
              <a:gd name="connsiteY48" fmla="*/ 742237 h 766011"/>
              <a:gd name="connsiteX49" fmla="*/ 24012 w 766011"/>
              <a:gd name="connsiteY49" fmla="*/ 742237 h 766011"/>
              <a:gd name="connsiteX50" fmla="*/ 24012 w 766011"/>
              <a:gd name="connsiteY50" fmla="*/ 538728 h 766011"/>
              <a:gd name="connsiteX51" fmla="*/ 155722 w 766011"/>
              <a:gd name="connsiteY51" fmla="*/ 407018 h 766011"/>
              <a:gd name="connsiteX52" fmla="*/ 155722 w 766011"/>
              <a:gd name="connsiteY52" fmla="*/ 407018 h 766011"/>
              <a:gd name="connsiteX53" fmla="*/ 383244 w 766011"/>
              <a:gd name="connsiteY53" fmla="*/ 586515 h 766011"/>
              <a:gd name="connsiteX54" fmla="*/ 514954 w 766011"/>
              <a:gd name="connsiteY54" fmla="*/ 718225 h 766011"/>
              <a:gd name="connsiteX55" fmla="*/ 514954 w 766011"/>
              <a:gd name="connsiteY55" fmla="*/ 742237 h 766011"/>
              <a:gd name="connsiteX56" fmla="*/ 251533 w 766011"/>
              <a:gd name="connsiteY56" fmla="*/ 742237 h 766011"/>
              <a:gd name="connsiteX57" fmla="*/ 251533 w 766011"/>
              <a:gd name="connsiteY57" fmla="*/ 718225 h 766011"/>
              <a:gd name="connsiteX58" fmla="*/ 383244 w 766011"/>
              <a:gd name="connsiteY58" fmla="*/ 586515 h 766011"/>
              <a:gd name="connsiteX59" fmla="*/ 383244 w 766011"/>
              <a:gd name="connsiteY59" fmla="*/ 586515 h 7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66011" h="766011">
                <a:moveTo>
                  <a:pt x="610765" y="0"/>
                </a:moveTo>
                <a:cubicBezTo>
                  <a:pt x="538253" y="0"/>
                  <a:pt x="479055" y="59198"/>
                  <a:pt x="479055" y="131710"/>
                </a:cubicBezTo>
                <a:cubicBezTo>
                  <a:pt x="479055" y="204222"/>
                  <a:pt x="517094" y="239646"/>
                  <a:pt x="569635" y="257001"/>
                </a:cubicBezTo>
                <a:cubicBezTo>
                  <a:pt x="524464" y="269126"/>
                  <a:pt x="487376" y="301222"/>
                  <a:pt x="468594" y="343065"/>
                </a:cubicBezTo>
                <a:cubicBezTo>
                  <a:pt x="445533" y="323570"/>
                  <a:pt x="415815" y="311207"/>
                  <a:pt x="383244" y="311207"/>
                </a:cubicBezTo>
                <a:cubicBezTo>
                  <a:pt x="319290" y="311207"/>
                  <a:pt x="265560" y="357567"/>
                  <a:pt x="253911" y="418192"/>
                </a:cubicBezTo>
                <a:cubicBezTo>
                  <a:pt x="237269" y="404878"/>
                  <a:pt x="218011" y="394655"/>
                  <a:pt x="196614" y="388950"/>
                </a:cubicBezTo>
                <a:cubicBezTo>
                  <a:pt x="249394" y="371832"/>
                  <a:pt x="287433" y="321668"/>
                  <a:pt x="287433" y="263183"/>
                </a:cubicBezTo>
                <a:cubicBezTo>
                  <a:pt x="287433" y="204698"/>
                  <a:pt x="228234" y="131473"/>
                  <a:pt x="155722" y="131473"/>
                </a:cubicBezTo>
                <a:cubicBezTo>
                  <a:pt x="83210" y="131473"/>
                  <a:pt x="24012" y="190671"/>
                  <a:pt x="24012" y="263183"/>
                </a:cubicBezTo>
                <a:cubicBezTo>
                  <a:pt x="24012" y="335695"/>
                  <a:pt x="62289" y="371356"/>
                  <a:pt x="114830" y="388474"/>
                </a:cubicBezTo>
                <a:cubicBezTo>
                  <a:pt x="48738" y="406305"/>
                  <a:pt x="0" y="466454"/>
                  <a:pt x="0" y="538491"/>
                </a:cubicBezTo>
                <a:lnTo>
                  <a:pt x="0" y="766012"/>
                </a:lnTo>
                <a:lnTo>
                  <a:pt x="766012" y="766012"/>
                </a:lnTo>
                <a:lnTo>
                  <a:pt x="766012" y="407018"/>
                </a:lnTo>
                <a:cubicBezTo>
                  <a:pt x="766012" y="335219"/>
                  <a:pt x="717274" y="274832"/>
                  <a:pt x="651181" y="257001"/>
                </a:cubicBezTo>
                <a:cubicBezTo>
                  <a:pt x="703961" y="239884"/>
                  <a:pt x="742000" y="189958"/>
                  <a:pt x="742000" y="131710"/>
                </a:cubicBezTo>
                <a:cubicBezTo>
                  <a:pt x="742000" y="73463"/>
                  <a:pt x="682801" y="0"/>
                  <a:pt x="610289" y="0"/>
                </a:cubicBezTo>
                <a:lnTo>
                  <a:pt x="610289" y="0"/>
                </a:lnTo>
                <a:close/>
                <a:moveTo>
                  <a:pt x="610765" y="24012"/>
                </a:moveTo>
                <a:cubicBezTo>
                  <a:pt x="670439" y="24012"/>
                  <a:pt x="718463" y="72036"/>
                  <a:pt x="718463" y="131710"/>
                </a:cubicBezTo>
                <a:cubicBezTo>
                  <a:pt x="718463" y="191384"/>
                  <a:pt x="670439" y="239408"/>
                  <a:pt x="610765" y="239408"/>
                </a:cubicBezTo>
                <a:cubicBezTo>
                  <a:pt x="551091" y="239408"/>
                  <a:pt x="503067" y="191384"/>
                  <a:pt x="503067" y="131710"/>
                </a:cubicBezTo>
                <a:cubicBezTo>
                  <a:pt x="503067" y="72036"/>
                  <a:pt x="551091" y="24012"/>
                  <a:pt x="610765" y="24012"/>
                </a:cubicBezTo>
                <a:close/>
                <a:moveTo>
                  <a:pt x="155722" y="155485"/>
                </a:moveTo>
                <a:cubicBezTo>
                  <a:pt x="215396" y="155485"/>
                  <a:pt x="263421" y="203509"/>
                  <a:pt x="263421" y="263183"/>
                </a:cubicBezTo>
                <a:cubicBezTo>
                  <a:pt x="263421" y="322857"/>
                  <a:pt x="215396" y="370881"/>
                  <a:pt x="155722" y="370881"/>
                </a:cubicBezTo>
                <a:cubicBezTo>
                  <a:pt x="96049" y="370881"/>
                  <a:pt x="48024" y="322857"/>
                  <a:pt x="48024" y="263183"/>
                </a:cubicBezTo>
                <a:cubicBezTo>
                  <a:pt x="48024" y="203509"/>
                  <a:pt x="96049" y="155485"/>
                  <a:pt x="155722" y="155485"/>
                </a:cubicBezTo>
                <a:close/>
                <a:moveTo>
                  <a:pt x="610765" y="275308"/>
                </a:moveTo>
                <a:cubicBezTo>
                  <a:pt x="683990" y="275308"/>
                  <a:pt x="742475" y="333793"/>
                  <a:pt x="742475" y="407018"/>
                </a:cubicBezTo>
                <a:lnTo>
                  <a:pt x="742475" y="742237"/>
                </a:lnTo>
                <a:lnTo>
                  <a:pt x="538966" y="742237"/>
                </a:lnTo>
                <a:lnTo>
                  <a:pt x="538966" y="718225"/>
                </a:lnTo>
                <a:cubicBezTo>
                  <a:pt x="538966" y="646426"/>
                  <a:pt x="490229" y="586039"/>
                  <a:pt x="424136" y="568209"/>
                </a:cubicBezTo>
                <a:cubicBezTo>
                  <a:pt x="476915" y="551091"/>
                  <a:pt x="514954" y="501165"/>
                  <a:pt x="514954" y="442917"/>
                </a:cubicBezTo>
                <a:cubicBezTo>
                  <a:pt x="514954" y="384670"/>
                  <a:pt x="504255" y="384908"/>
                  <a:pt x="486900" y="362560"/>
                </a:cubicBezTo>
                <a:cubicBezTo>
                  <a:pt x="504969" y="311683"/>
                  <a:pt x="553231" y="275308"/>
                  <a:pt x="610765" y="275308"/>
                </a:cubicBezTo>
                <a:lnTo>
                  <a:pt x="610765" y="275308"/>
                </a:lnTo>
                <a:close/>
                <a:moveTo>
                  <a:pt x="383244" y="335219"/>
                </a:moveTo>
                <a:cubicBezTo>
                  <a:pt x="442917" y="335219"/>
                  <a:pt x="490942" y="383244"/>
                  <a:pt x="490942" y="442917"/>
                </a:cubicBezTo>
                <a:cubicBezTo>
                  <a:pt x="490942" y="502591"/>
                  <a:pt x="442917" y="550616"/>
                  <a:pt x="383244" y="550616"/>
                </a:cubicBezTo>
                <a:cubicBezTo>
                  <a:pt x="323570" y="550616"/>
                  <a:pt x="275546" y="502591"/>
                  <a:pt x="275546" y="442917"/>
                </a:cubicBezTo>
                <a:cubicBezTo>
                  <a:pt x="275546" y="383244"/>
                  <a:pt x="323570" y="335219"/>
                  <a:pt x="383244" y="335219"/>
                </a:cubicBezTo>
                <a:close/>
                <a:moveTo>
                  <a:pt x="155722" y="407018"/>
                </a:moveTo>
                <a:cubicBezTo>
                  <a:pt x="193999" y="407018"/>
                  <a:pt x="227759" y="422947"/>
                  <a:pt x="251771" y="448623"/>
                </a:cubicBezTo>
                <a:cubicBezTo>
                  <a:pt x="254149" y="504493"/>
                  <a:pt x="291237" y="551567"/>
                  <a:pt x="342352" y="568209"/>
                </a:cubicBezTo>
                <a:cubicBezTo>
                  <a:pt x="276259" y="586039"/>
                  <a:pt x="227521" y="646189"/>
                  <a:pt x="227521" y="718225"/>
                </a:cubicBezTo>
                <a:lnTo>
                  <a:pt x="227521" y="742237"/>
                </a:lnTo>
                <a:lnTo>
                  <a:pt x="24012" y="742237"/>
                </a:lnTo>
                <a:lnTo>
                  <a:pt x="24012" y="538728"/>
                </a:lnTo>
                <a:cubicBezTo>
                  <a:pt x="24012" y="465503"/>
                  <a:pt x="82497" y="407018"/>
                  <a:pt x="155722" y="407018"/>
                </a:cubicBezTo>
                <a:lnTo>
                  <a:pt x="155722" y="407018"/>
                </a:lnTo>
                <a:close/>
                <a:moveTo>
                  <a:pt x="383244" y="586515"/>
                </a:moveTo>
                <a:cubicBezTo>
                  <a:pt x="456469" y="586515"/>
                  <a:pt x="514954" y="645000"/>
                  <a:pt x="514954" y="718225"/>
                </a:cubicBezTo>
                <a:lnTo>
                  <a:pt x="514954" y="742237"/>
                </a:lnTo>
                <a:lnTo>
                  <a:pt x="251533" y="742237"/>
                </a:lnTo>
                <a:lnTo>
                  <a:pt x="251533" y="718225"/>
                </a:lnTo>
                <a:cubicBezTo>
                  <a:pt x="251533" y="645000"/>
                  <a:pt x="310018" y="586515"/>
                  <a:pt x="383244" y="586515"/>
                </a:cubicBezTo>
                <a:lnTo>
                  <a:pt x="383244" y="586515"/>
                </a:lnTo>
                <a:close/>
              </a:path>
            </a:pathLst>
          </a:custGeom>
          <a:solidFill>
            <a:schemeClr val="accent1"/>
          </a:solidFill>
          <a:ln w="0" cap="flat">
            <a:noFill/>
            <a:prstDash val="solid"/>
            <a:miter/>
          </a:ln>
        </p:spPr>
        <p:txBody>
          <a:bodyPr rtlCol="0" anchor="ctr"/>
          <a:lstStyle/>
          <a:p>
            <a:endParaRPr lang="en-US"/>
          </a:p>
        </p:txBody>
      </p:sp>
    </p:spTree>
    <p:extLst>
      <p:ext uri="{BB962C8B-B14F-4D97-AF65-F5344CB8AC3E}">
        <p14:creationId xmlns:p14="http://schemas.microsoft.com/office/powerpoint/2010/main" val="123547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4E2CB-4CB8-537D-0669-4E2553A2DC1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89C4187-A32C-6FED-7427-C239147F02DF}"/>
              </a:ext>
            </a:extLst>
          </p:cNvPr>
          <p:cNvSpPr>
            <a:spLocks noGrp="1"/>
          </p:cNvSpPr>
          <p:nvPr>
            <p:ph type="body" sz="quarter" idx="24"/>
          </p:nvPr>
        </p:nvSpPr>
        <p:spPr>
          <a:xfrm>
            <a:off x="8173269" y="3457086"/>
            <a:ext cx="3475037" cy="1543549"/>
          </a:xfrm>
        </p:spPr>
        <p:txBody>
          <a:bodyPr tIns="640080"/>
          <a:lstStyle/>
          <a:p>
            <a:pPr marL="0" indent="0" algn="ctr">
              <a:buNone/>
            </a:pPr>
            <a:r>
              <a:rPr lang="en-US" b="1" dirty="0">
                <a:solidFill>
                  <a:schemeClr val="tx2"/>
                </a:solidFill>
              </a:rPr>
              <a:t>Will or Trust</a:t>
            </a:r>
          </a:p>
        </p:txBody>
      </p:sp>
      <p:sp>
        <p:nvSpPr>
          <p:cNvPr id="3" name="Text Placeholder 2">
            <a:extLst>
              <a:ext uri="{FF2B5EF4-FFF2-40B4-BE49-F238E27FC236}">
                <a16:creationId xmlns:a16="http://schemas.microsoft.com/office/drawing/2014/main" id="{0C33DBF7-5FD7-7248-5459-2708D4A36DB2}"/>
              </a:ext>
            </a:extLst>
          </p:cNvPr>
          <p:cNvSpPr>
            <a:spLocks noGrp="1"/>
          </p:cNvSpPr>
          <p:nvPr>
            <p:ph type="body" sz="quarter" idx="22"/>
          </p:nvPr>
        </p:nvSpPr>
        <p:spPr>
          <a:xfrm>
            <a:off x="4381161" y="3457085"/>
            <a:ext cx="3475037" cy="1543549"/>
          </a:xfrm>
        </p:spPr>
        <p:txBody>
          <a:bodyPr tIns="640080"/>
          <a:lstStyle/>
          <a:p>
            <a:pPr marL="0" indent="0" algn="ctr">
              <a:buNone/>
            </a:pPr>
            <a:r>
              <a:rPr lang="en-US" b="1" dirty="0"/>
              <a:t>Operation of Law</a:t>
            </a:r>
          </a:p>
        </p:txBody>
      </p:sp>
      <p:sp>
        <p:nvSpPr>
          <p:cNvPr id="6" name="Text Placeholder 5">
            <a:extLst>
              <a:ext uri="{FF2B5EF4-FFF2-40B4-BE49-F238E27FC236}">
                <a16:creationId xmlns:a16="http://schemas.microsoft.com/office/drawing/2014/main" id="{6C764523-AA30-C13E-070A-6896BE1409D0}"/>
              </a:ext>
            </a:extLst>
          </p:cNvPr>
          <p:cNvSpPr>
            <a:spLocks noGrp="1"/>
          </p:cNvSpPr>
          <p:nvPr>
            <p:ph type="body" sz="quarter" idx="25"/>
          </p:nvPr>
        </p:nvSpPr>
        <p:spPr>
          <a:xfrm>
            <a:off x="555528" y="3457085"/>
            <a:ext cx="3475037" cy="1543549"/>
          </a:xfrm>
        </p:spPr>
        <p:txBody>
          <a:bodyPr tIns="640080"/>
          <a:lstStyle/>
          <a:p>
            <a:pPr marL="0" indent="0" algn="ctr">
              <a:buNone/>
            </a:pPr>
            <a:r>
              <a:rPr lang="en-US" b="1" dirty="0">
                <a:solidFill>
                  <a:schemeClr val="tx2"/>
                </a:solidFill>
              </a:rPr>
              <a:t>Contract</a:t>
            </a:r>
          </a:p>
        </p:txBody>
      </p:sp>
      <p:sp>
        <p:nvSpPr>
          <p:cNvPr id="9" name="Slide Number Placeholder 8">
            <a:extLst>
              <a:ext uri="{FF2B5EF4-FFF2-40B4-BE49-F238E27FC236}">
                <a16:creationId xmlns:a16="http://schemas.microsoft.com/office/drawing/2014/main" id="{D25ADD37-6469-FF62-D426-EBB1A25DA01E}"/>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16</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20931340-EBE8-5FB9-DDBC-24E99C1A1933}"/>
              </a:ext>
            </a:extLst>
          </p:cNvPr>
          <p:cNvSpPr>
            <a:spLocks noGrp="1"/>
          </p:cNvSpPr>
          <p:nvPr>
            <p:ph type="title"/>
          </p:nvPr>
        </p:nvSpPr>
        <p:spPr/>
        <p:txBody>
          <a:bodyPr/>
          <a:lstStyle/>
          <a:p>
            <a:r>
              <a:rPr lang="en-US" dirty="0"/>
              <a:t>How Assets Pass at Death | </a:t>
            </a:r>
            <a:r>
              <a:rPr lang="en-US" b="1" dirty="0"/>
              <a:t>Operation of Law</a:t>
            </a:r>
          </a:p>
        </p:txBody>
      </p:sp>
      <p:pic>
        <p:nvPicPr>
          <p:cNvPr id="11" name="Graphic 10">
            <a:extLst>
              <a:ext uri="{FF2B5EF4-FFF2-40B4-BE49-F238E27FC236}">
                <a16:creationId xmlns:a16="http://schemas.microsoft.com/office/drawing/2014/main" id="{EC0C75B2-F33B-0618-7F61-5646C3DE0B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2497" y="1378566"/>
            <a:ext cx="3021097" cy="3021097"/>
          </a:xfrm>
          <a:prstGeom prst="rect">
            <a:avLst/>
          </a:prstGeom>
        </p:spPr>
      </p:pic>
      <p:pic>
        <p:nvPicPr>
          <p:cNvPr id="12" name="Graphic 11">
            <a:extLst>
              <a:ext uri="{FF2B5EF4-FFF2-40B4-BE49-F238E27FC236}">
                <a16:creationId xmlns:a16="http://schemas.microsoft.com/office/drawing/2014/main" id="{0EECE9F1-15B1-BDAC-7928-2AFE9716240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93695" y="1661704"/>
            <a:ext cx="2454822" cy="2454822"/>
          </a:xfrm>
          <a:prstGeom prst="rect">
            <a:avLst/>
          </a:prstGeom>
        </p:spPr>
      </p:pic>
      <p:grpSp>
        <p:nvGrpSpPr>
          <p:cNvPr id="13" name="Group 12">
            <a:extLst>
              <a:ext uri="{FF2B5EF4-FFF2-40B4-BE49-F238E27FC236}">
                <a16:creationId xmlns:a16="http://schemas.microsoft.com/office/drawing/2014/main" id="{90FBE0BC-71AD-3400-5EED-7AF75501E3C6}"/>
              </a:ext>
            </a:extLst>
          </p:cNvPr>
          <p:cNvGrpSpPr/>
          <p:nvPr/>
        </p:nvGrpSpPr>
        <p:grpSpPr>
          <a:xfrm>
            <a:off x="8999669" y="1988060"/>
            <a:ext cx="1822235" cy="1799725"/>
            <a:chOff x="7815912" y="3513817"/>
            <a:chExt cx="758915" cy="756980"/>
          </a:xfrm>
          <a:solidFill>
            <a:schemeClr val="tx2"/>
          </a:solidFill>
        </p:grpSpPr>
        <p:sp>
          <p:nvSpPr>
            <p:cNvPr id="14" name="Freeform: Shape 451">
              <a:extLst>
                <a:ext uri="{FF2B5EF4-FFF2-40B4-BE49-F238E27FC236}">
                  <a16:creationId xmlns:a16="http://schemas.microsoft.com/office/drawing/2014/main" id="{63771171-7B86-AED5-D4BA-D56A3237E87E}"/>
                </a:ext>
              </a:extLst>
            </p:cNvPr>
            <p:cNvSpPr/>
            <p:nvPr/>
          </p:nvSpPr>
          <p:spPr>
            <a:xfrm>
              <a:off x="7815912" y="3513817"/>
              <a:ext cx="758915" cy="756980"/>
            </a:xfrm>
            <a:custGeom>
              <a:avLst/>
              <a:gdLst>
                <a:gd name="connsiteX0" fmla="*/ 113167 w 758915"/>
                <a:gd name="connsiteY0" fmla="*/ 756981 h 756980"/>
                <a:gd name="connsiteX1" fmla="*/ 86777 w 758915"/>
                <a:gd name="connsiteY1" fmla="*/ 746044 h 756980"/>
                <a:gd name="connsiteX2" fmla="*/ 75841 w 758915"/>
                <a:gd name="connsiteY2" fmla="*/ 719655 h 756980"/>
                <a:gd name="connsiteX3" fmla="*/ 75841 w 758915"/>
                <a:gd name="connsiteY3" fmla="*/ 681853 h 756980"/>
                <a:gd name="connsiteX4" fmla="*/ 37326 w 758915"/>
                <a:gd name="connsiteY4" fmla="*/ 681140 h 756980"/>
                <a:gd name="connsiteX5" fmla="*/ 10936 w 758915"/>
                <a:gd name="connsiteY5" fmla="*/ 670204 h 756980"/>
                <a:gd name="connsiteX6" fmla="*/ 0 w 758915"/>
                <a:gd name="connsiteY6" fmla="*/ 643814 h 756980"/>
                <a:gd name="connsiteX7" fmla="*/ 0 w 758915"/>
                <a:gd name="connsiteY7" fmla="*/ 138130 h 756980"/>
                <a:gd name="connsiteX8" fmla="*/ 713 w 758915"/>
                <a:gd name="connsiteY8" fmla="*/ 134326 h 756980"/>
                <a:gd name="connsiteX9" fmla="*/ 3566 w 758915"/>
                <a:gd name="connsiteY9" fmla="*/ 129809 h 756980"/>
                <a:gd name="connsiteX10" fmla="*/ 130047 w 758915"/>
                <a:gd name="connsiteY10" fmla="*/ 3328 h 756980"/>
                <a:gd name="connsiteX11" fmla="*/ 133613 w 758915"/>
                <a:gd name="connsiteY11" fmla="*/ 951 h 756980"/>
                <a:gd name="connsiteX12" fmla="*/ 137892 w 758915"/>
                <a:gd name="connsiteY12" fmla="*/ 0 h 756980"/>
                <a:gd name="connsiteX13" fmla="*/ 492608 w 758915"/>
                <a:gd name="connsiteY13" fmla="*/ 0 h 756980"/>
                <a:gd name="connsiteX14" fmla="*/ 518998 w 758915"/>
                <a:gd name="connsiteY14" fmla="*/ 10699 h 756980"/>
                <a:gd name="connsiteX15" fmla="*/ 529934 w 758915"/>
                <a:gd name="connsiteY15" fmla="*/ 37088 h 756980"/>
                <a:gd name="connsiteX16" fmla="*/ 529934 w 758915"/>
                <a:gd name="connsiteY16" fmla="*/ 74890 h 756980"/>
                <a:gd name="connsiteX17" fmla="*/ 568449 w 758915"/>
                <a:gd name="connsiteY17" fmla="*/ 75603 h 756980"/>
                <a:gd name="connsiteX18" fmla="*/ 594839 w 758915"/>
                <a:gd name="connsiteY18" fmla="*/ 86539 h 756980"/>
                <a:gd name="connsiteX19" fmla="*/ 605775 w 758915"/>
                <a:gd name="connsiteY19" fmla="*/ 112929 h 756980"/>
                <a:gd name="connsiteX20" fmla="*/ 605775 w 758915"/>
                <a:gd name="connsiteY20" fmla="*/ 239647 h 756980"/>
                <a:gd name="connsiteX21" fmla="*/ 628123 w 758915"/>
                <a:gd name="connsiteY21" fmla="*/ 220628 h 756980"/>
                <a:gd name="connsiteX22" fmla="*/ 674483 w 758915"/>
                <a:gd name="connsiteY22" fmla="*/ 177596 h 756980"/>
                <a:gd name="connsiteX23" fmla="*/ 708956 w 758915"/>
                <a:gd name="connsiteY23" fmla="*/ 163806 h 756980"/>
                <a:gd name="connsiteX24" fmla="*/ 745569 w 758915"/>
                <a:gd name="connsiteY24" fmla="*/ 179735 h 756980"/>
                <a:gd name="connsiteX25" fmla="*/ 758883 w 758915"/>
                <a:gd name="connsiteY25" fmla="*/ 215873 h 756980"/>
                <a:gd name="connsiteX26" fmla="*/ 742478 w 758915"/>
                <a:gd name="connsiteY26" fmla="*/ 250583 h 756980"/>
                <a:gd name="connsiteX27" fmla="*/ 705390 w 758915"/>
                <a:gd name="connsiteY27" fmla="*/ 285056 h 756980"/>
                <a:gd name="connsiteX28" fmla="*/ 722508 w 758915"/>
                <a:gd name="connsiteY28" fmla="*/ 304552 h 756980"/>
                <a:gd name="connsiteX29" fmla="*/ 729165 w 758915"/>
                <a:gd name="connsiteY29" fmla="*/ 322145 h 756980"/>
                <a:gd name="connsiteX30" fmla="*/ 721319 w 758915"/>
                <a:gd name="connsiteY30" fmla="*/ 339262 h 756980"/>
                <a:gd name="connsiteX31" fmla="*/ 652848 w 758915"/>
                <a:gd name="connsiteY31" fmla="*/ 402740 h 756980"/>
                <a:gd name="connsiteX32" fmla="*/ 644765 w 758915"/>
                <a:gd name="connsiteY32" fmla="*/ 405831 h 756980"/>
                <a:gd name="connsiteX33" fmla="*/ 641199 w 758915"/>
                <a:gd name="connsiteY33" fmla="*/ 405356 h 756980"/>
                <a:gd name="connsiteX34" fmla="*/ 633116 w 758915"/>
                <a:gd name="connsiteY34" fmla="*/ 396559 h 756980"/>
                <a:gd name="connsiteX35" fmla="*/ 636682 w 758915"/>
                <a:gd name="connsiteY35" fmla="*/ 385147 h 756980"/>
                <a:gd name="connsiteX36" fmla="*/ 705152 w 758915"/>
                <a:gd name="connsiteY36" fmla="*/ 321669 h 756980"/>
                <a:gd name="connsiteX37" fmla="*/ 688035 w 758915"/>
                <a:gd name="connsiteY37" fmla="*/ 302174 h 756980"/>
                <a:gd name="connsiteX38" fmla="*/ 606488 w 758915"/>
                <a:gd name="connsiteY38" fmla="*/ 377064 h 756980"/>
                <a:gd name="connsiteX39" fmla="*/ 606488 w 758915"/>
                <a:gd name="connsiteY39" fmla="*/ 719655 h 756980"/>
                <a:gd name="connsiteX40" fmla="*/ 595314 w 758915"/>
                <a:gd name="connsiteY40" fmla="*/ 746044 h 756980"/>
                <a:gd name="connsiteX41" fmla="*/ 568924 w 758915"/>
                <a:gd name="connsiteY41" fmla="*/ 756981 h 756980"/>
                <a:gd name="connsiteX42" fmla="*/ 113880 w 758915"/>
                <a:gd name="connsiteY42" fmla="*/ 756981 h 756980"/>
                <a:gd name="connsiteX43" fmla="*/ 99853 w 758915"/>
                <a:gd name="connsiteY43" fmla="*/ 719893 h 756980"/>
                <a:gd name="connsiteX44" fmla="*/ 103895 w 758915"/>
                <a:gd name="connsiteY44" fmla="*/ 729402 h 756980"/>
                <a:gd name="connsiteX45" fmla="*/ 113404 w 758915"/>
                <a:gd name="connsiteY45" fmla="*/ 733206 h 756980"/>
                <a:gd name="connsiteX46" fmla="*/ 568449 w 758915"/>
                <a:gd name="connsiteY46" fmla="*/ 733206 h 756980"/>
                <a:gd name="connsiteX47" fmla="*/ 577959 w 758915"/>
                <a:gd name="connsiteY47" fmla="*/ 729402 h 756980"/>
                <a:gd name="connsiteX48" fmla="*/ 581763 w 758915"/>
                <a:gd name="connsiteY48" fmla="*/ 719893 h 756980"/>
                <a:gd name="connsiteX49" fmla="*/ 581763 w 758915"/>
                <a:gd name="connsiteY49" fmla="*/ 401076 h 756980"/>
                <a:gd name="connsiteX50" fmla="*/ 529934 w 758915"/>
                <a:gd name="connsiteY50" fmla="*/ 447436 h 756980"/>
                <a:gd name="connsiteX51" fmla="*/ 529934 w 758915"/>
                <a:gd name="connsiteY51" fmla="*/ 643814 h 756980"/>
                <a:gd name="connsiteX52" fmla="*/ 518760 w 758915"/>
                <a:gd name="connsiteY52" fmla="*/ 670204 h 756980"/>
                <a:gd name="connsiteX53" fmla="*/ 492370 w 758915"/>
                <a:gd name="connsiteY53" fmla="*/ 681140 h 756980"/>
                <a:gd name="connsiteX54" fmla="*/ 99853 w 758915"/>
                <a:gd name="connsiteY54" fmla="*/ 681140 h 756980"/>
                <a:gd name="connsiteX55" fmla="*/ 99853 w 758915"/>
                <a:gd name="connsiteY55" fmla="*/ 719655 h 756980"/>
                <a:gd name="connsiteX56" fmla="*/ 24012 w 758915"/>
                <a:gd name="connsiteY56" fmla="*/ 644052 h 756980"/>
                <a:gd name="connsiteX57" fmla="*/ 27816 w 758915"/>
                <a:gd name="connsiteY57" fmla="*/ 653562 h 756980"/>
                <a:gd name="connsiteX58" fmla="*/ 37326 w 758915"/>
                <a:gd name="connsiteY58" fmla="*/ 657365 h 756980"/>
                <a:gd name="connsiteX59" fmla="*/ 492370 w 758915"/>
                <a:gd name="connsiteY59" fmla="*/ 657365 h 756980"/>
                <a:gd name="connsiteX60" fmla="*/ 501880 w 758915"/>
                <a:gd name="connsiteY60" fmla="*/ 653562 h 756980"/>
                <a:gd name="connsiteX61" fmla="*/ 505922 w 758915"/>
                <a:gd name="connsiteY61" fmla="*/ 644052 h 756980"/>
                <a:gd name="connsiteX62" fmla="*/ 505922 w 758915"/>
                <a:gd name="connsiteY62" fmla="*/ 471687 h 756980"/>
                <a:gd name="connsiteX63" fmla="*/ 454807 w 758915"/>
                <a:gd name="connsiteY63" fmla="*/ 517334 h 756980"/>
                <a:gd name="connsiteX64" fmla="*/ 371596 w 758915"/>
                <a:gd name="connsiteY64" fmla="*/ 577483 h 756980"/>
                <a:gd name="connsiteX65" fmla="*/ 369932 w 758915"/>
                <a:gd name="connsiteY65" fmla="*/ 579147 h 756980"/>
                <a:gd name="connsiteX66" fmla="*/ 308118 w 758915"/>
                <a:gd name="connsiteY66" fmla="*/ 615760 h 756980"/>
                <a:gd name="connsiteX67" fmla="*/ 300034 w 758915"/>
                <a:gd name="connsiteY67" fmla="*/ 616949 h 756980"/>
                <a:gd name="connsiteX68" fmla="*/ 282441 w 758915"/>
                <a:gd name="connsiteY68" fmla="*/ 609341 h 756980"/>
                <a:gd name="connsiteX69" fmla="*/ 280064 w 758915"/>
                <a:gd name="connsiteY69" fmla="*/ 605775 h 756980"/>
                <a:gd name="connsiteX70" fmla="*/ 164044 w 758915"/>
                <a:gd name="connsiteY70" fmla="*/ 605299 h 756980"/>
                <a:gd name="connsiteX71" fmla="*/ 153821 w 758915"/>
                <a:gd name="connsiteY71" fmla="*/ 599356 h 756980"/>
                <a:gd name="connsiteX72" fmla="*/ 153821 w 758915"/>
                <a:gd name="connsiteY72" fmla="*/ 587468 h 756980"/>
                <a:gd name="connsiteX73" fmla="*/ 164044 w 758915"/>
                <a:gd name="connsiteY73" fmla="*/ 581525 h 756980"/>
                <a:gd name="connsiteX74" fmla="*/ 278637 w 758915"/>
                <a:gd name="connsiteY74" fmla="*/ 581525 h 756980"/>
                <a:gd name="connsiteX75" fmla="*/ 319292 w 758915"/>
                <a:gd name="connsiteY75" fmla="*/ 524466 h 756980"/>
                <a:gd name="connsiteX76" fmla="*/ 320956 w 758915"/>
                <a:gd name="connsiteY76" fmla="*/ 522802 h 756980"/>
                <a:gd name="connsiteX77" fmla="*/ 346157 w 758915"/>
                <a:gd name="connsiteY77" fmla="*/ 492846 h 756980"/>
                <a:gd name="connsiteX78" fmla="*/ 87966 w 758915"/>
                <a:gd name="connsiteY78" fmla="*/ 491657 h 756980"/>
                <a:gd name="connsiteX79" fmla="*/ 77743 w 758915"/>
                <a:gd name="connsiteY79" fmla="*/ 485713 h 756980"/>
                <a:gd name="connsiteX80" fmla="*/ 77743 w 758915"/>
                <a:gd name="connsiteY80" fmla="*/ 473826 h 756980"/>
                <a:gd name="connsiteX81" fmla="*/ 87966 w 758915"/>
                <a:gd name="connsiteY81" fmla="*/ 467883 h 756980"/>
                <a:gd name="connsiteX82" fmla="*/ 366841 w 758915"/>
                <a:gd name="connsiteY82" fmla="*/ 467883 h 756980"/>
                <a:gd name="connsiteX83" fmla="*/ 385860 w 758915"/>
                <a:gd name="connsiteY83" fmla="*/ 445535 h 756980"/>
                <a:gd name="connsiteX84" fmla="*/ 505684 w 758915"/>
                <a:gd name="connsiteY84" fmla="*/ 334270 h 756980"/>
                <a:gd name="connsiteX85" fmla="*/ 505684 w 758915"/>
                <a:gd name="connsiteY85" fmla="*/ 37326 h 756980"/>
                <a:gd name="connsiteX86" fmla="*/ 501880 w 758915"/>
                <a:gd name="connsiteY86" fmla="*/ 27816 h 756980"/>
                <a:gd name="connsiteX87" fmla="*/ 492370 w 758915"/>
                <a:gd name="connsiteY87" fmla="*/ 24012 h 756980"/>
                <a:gd name="connsiteX88" fmla="*/ 150968 w 758915"/>
                <a:gd name="connsiteY88" fmla="*/ 24012 h 756980"/>
                <a:gd name="connsiteX89" fmla="*/ 150255 w 758915"/>
                <a:gd name="connsiteY89" fmla="*/ 113167 h 756980"/>
                <a:gd name="connsiteX90" fmla="*/ 139319 w 758915"/>
                <a:gd name="connsiteY90" fmla="*/ 139556 h 756980"/>
                <a:gd name="connsiteX91" fmla="*/ 112929 w 758915"/>
                <a:gd name="connsiteY91" fmla="*/ 150493 h 756980"/>
                <a:gd name="connsiteX92" fmla="*/ 23775 w 758915"/>
                <a:gd name="connsiteY92" fmla="*/ 150493 h 756980"/>
                <a:gd name="connsiteX93" fmla="*/ 23775 w 758915"/>
                <a:gd name="connsiteY93" fmla="*/ 644289 h 756980"/>
                <a:gd name="connsiteX94" fmla="*/ 328326 w 758915"/>
                <a:gd name="connsiteY94" fmla="*/ 548716 h 756980"/>
                <a:gd name="connsiteX95" fmla="*/ 300034 w 758915"/>
                <a:gd name="connsiteY95" fmla="*/ 592223 h 756980"/>
                <a:gd name="connsiteX96" fmla="*/ 346157 w 758915"/>
                <a:gd name="connsiteY96" fmla="*/ 567736 h 756980"/>
                <a:gd name="connsiteX97" fmla="*/ 329515 w 758915"/>
                <a:gd name="connsiteY97" fmla="*/ 548954 h 756980"/>
                <a:gd name="connsiteX98" fmla="*/ 328326 w 758915"/>
                <a:gd name="connsiteY98" fmla="*/ 548954 h 756980"/>
                <a:gd name="connsiteX99" fmla="*/ 345682 w 758915"/>
                <a:gd name="connsiteY99" fmla="*/ 530172 h 756980"/>
                <a:gd name="connsiteX100" fmla="*/ 356142 w 758915"/>
                <a:gd name="connsiteY100" fmla="*/ 542297 h 756980"/>
                <a:gd name="connsiteX101" fmla="*/ 364939 w 758915"/>
                <a:gd name="connsiteY101" fmla="*/ 551807 h 756980"/>
                <a:gd name="connsiteX102" fmla="*/ 427941 w 758915"/>
                <a:gd name="connsiteY102" fmla="*/ 507111 h 756980"/>
                <a:gd name="connsiteX103" fmla="*/ 395370 w 758915"/>
                <a:gd name="connsiteY103" fmla="*/ 470735 h 756980"/>
                <a:gd name="connsiteX104" fmla="*/ 345682 w 758915"/>
                <a:gd name="connsiteY104" fmla="*/ 529934 h 756980"/>
                <a:gd name="connsiteX105" fmla="*/ 412250 w 758915"/>
                <a:gd name="connsiteY105" fmla="*/ 453142 h 756980"/>
                <a:gd name="connsiteX106" fmla="*/ 425802 w 758915"/>
                <a:gd name="connsiteY106" fmla="*/ 468596 h 756980"/>
                <a:gd name="connsiteX107" fmla="*/ 446723 w 758915"/>
                <a:gd name="connsiteY107" fmla="*/ 490944 h 756980"/>
                <a:gd name="connsiteX108" fmla="*/ 509012 w 758915"/>
                <a:gd name="connsiteY108" fmla="*/ 434123 h 756980"/>
                <a:gd name="connsiteX109" fmla="*/ 669966 w 758915"/>
                <a:gd name="connsiteY109" fmla="*/ 284581 h 756980"/>
                <a:gd name="connsiteX110" fmla="*/ 656415 w 758915"/>
                <a:gd name="connsiteY110" fmla="*/ 269128 h 756980"/>
                <a:gd name="connsiteX111" fmla="*/ 635017 w 758915"/>
                <a:gd name="connsiteY111" fmla="*/ 246066 h 756980"/>
                <a:gd name="connsiteX112" fmla="*/ 412250 w 758915"/>
                <a:gd name="connsiteY112" fmla="*/ 452905 h 756980"/>
                <a:gd name="connsiteX113" fmla="*/ 529459 w 758915"/>
                <a:gd name="connsiteY113" fmla="*/ 310020 h 756980"/>
                <a:gd name="connsiteX114" fmla="*/ 581287 w 758915"/>
                <a:gd name="connsiteY114" fmla="*/ 263659 h 756980"/>
                <a:gd name="connsiteX115" fmla="*/ 581287 w 758915"/>
                <a:gd name="connsiteY115" fmla="*/ 112929 h 756980"/>
                <a:gd name="connsiteX116" fmla="*/ 577721 w 758915"/>
                <a:gd name="connsiteY116" fmla="*/ 103419 h 756980"/>
                <a:gd name="connsiteX117" fmla="*/ 568211 w 758915"/>
                <a:gd name="connsiteY117" fmla="*/ 99615 h 756980"/>
                <a:gd name="connsiteX118" fmla="*/ 529459 w 758915"/>
                <a:gd name="connsiteY118" fmla="*/ 99615 h 756980"/>
                <a:gd name="connsiteX119" fmla="*/ 529459 w 758915"/>
                <a:gd name="connsiteY119" fmla="*/ 310020 h 756980"/>
                <a:gd name="connsiteX120" fmla="*/ 707768 w 758915"/>
                <a:gd name="connsiteY120" fmla="*/ 188056 h 756980"/>
                <a:gd name="connsiteX121" fmla="*/ 690174 w 758915"/>
                <a:gd name="connsiteY121" fmla="*/ 194951 h 756980"/>
                <a:gd name="connsiteX122" fmla="*/ 653086 w 758915"/>
                <a:gd name="connsiteY122" fmla="*/ 229424 h 756980"/>
                <a:gd name="connsiteX123" fmla="*/ 666638 w 758915"/>
                <a:gd name="connsiteY123" fmla="*/ 244878 h 756980"/>
                <a:gd name="connsiteX124" fmla="*/ 687559 w 758915"/>
                <a:gd name="connsiteY124" fmla="*/ 267463 h 756980"/>
                <a:gd name="connsiteX125" fmla="*/ 725598 w 758915"/>
                <a:gd name="connsiteY125" fmla="*/ 232990 h 756980"/>
                <a:gd name="connsiteX126" fmla="*/ 733919 w 758915"/>
                <a:gd name="connsiteY126" fmla="*/ 214922 h 756980"/>
                <a:gd name="connsiteX127" fmla="*/ 727025 w 758915"/>
                <a:gd name="connsiteY127" fmla="*/ 196378 h 756980"/>
                <a:gd name="connsiteX128" fmla="*/ 708956 w 758915"/>
                <a:gd name="connsiteY128" fmla="*/ 188056 h 756980"/>
                <a:gd name="connsiteX129" fmla="*/ 707768 w 758915"/>
                <a:gd name="connsiteY129" fmla="*/ 188056 h 756980"/>
                <a:gd name="connsiteX130" fmla="*/ 42081 w 758915"/>
                <a:gd name="connsiteY130" fmla="*/ 125292 h 756980"/>
                <a:gd name="connsiteX131" fmla="*/ 113167 w 758915"/>
                <a:gd name="connsiteY131" fmla="*/ 126480 h 756980"/>
                <a:gd name="connsiteX132" fmla="*/ 122677 w 758915"/>
                <a:gd name="connsiteY132" fmla="*/ 122677 h 756980"/>
                <a:gd name="connsiteX133" fmla="*/ 126480 w 758915"/>
                <a:gd name="connsiteY133" fmla="*/ 113167 h 756980"/>
                <a:gd name="connsiteX134" fmla="*/ 126480 w 758915"/>
                <a:gd name="connsiteY134" fmla="*/ 40892 h 756980"/>
                <a:gd name="connsiteX135" fmla="*/ 42081 w 758915"/>
                <a:gd name="connsiteY135" fmla="*/ 125292 h 75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8915" h="756980">
                  <a:moveTo>
                    <a:pt x="113167" y="756981"/>
                  </a:moveTo>
                  <a:cubicBezTo>
                    <a:pt x="103181" y="756981"/>
                    <a:pt x="93909" y="753177"/>
                    <a:pt x="86777" y="746044"/>
                  </a:cubicBezTo>
                  <a:cubicBezTo>
                    <a:pt x="79645" y="738912"/>
                    <a:pt x="75841" y="729640"/>
                    <a:pt x="75841" y="719655"/>
                  </a:cubicBezTo>
                  <a:lnTo>
                    <a:pt x="75841" y="681853"/>
                  </a:lnTo>
                  <a:lnTo>
                    <a:pt x="37326" y="681140"/>
                  </a:lnTo>
                  <a:cubicBezTo>
                    <a:pt x="27578" y="681140"/>
                    <a:pt x="17831" y="677098"/>
                    <a:pt x="10936" y="670204"/>
                  </a:cubicBezTo>
                  <a:cubicBezTo>
                    <a:pt x="4042" y="663309"/>
                    <a:pt x="0" y="653799"/>
                    <a:pt x="0" y="643814"/>
                  </a:cubicBezTo>
                  <a:lnTo>
                    <a:pt x="0" y="138130"/>
                  </a:lnTo>
                  <a:cubicBezTo>
                    <a:pt x="0" y="136466"/>
                    <a:pt x="238" y="135515"/>
                    <a:pt x="713" y="134326"/>
                  </a:cubicBezTo>
                  <a:cubicBezTo>
                    <a:pt x="1664" y="131949"/>
                    <a:pt x="2615" y="130760"/>
                    <a:pt x="3566" y="129809"/>
                  </a:cubicBezTo>
                  <a:lnTo>
                    <a:pt x="130047" y="3328"/>
                  </a:lnTo>
                  <a:cubicBezTo>
                    <a:pt x="130998" y="2377"/>
                    <a:pt x="132186" y="1664"/>
                    <a:pt x="133613" y="951"/>
                  </a:cubicBezTo>
                  <a:cubicBezTo>
                    <a:pt x="135753" y="238"/>
                    <a:pt x="136703" y="0"/>
                    <a:pt x="137892" y="0"/>
                  </a:cubicBezTo>
                  <a:lnTo>
                    <a:pt x="492608" y="0"/>
                  </a:lnTo>
                  <a:cubicBezTo>
                    <a:pt x="502356" y="0"/>
                    <a:pt x="512103" y="3804"/>
                    <a:pt x="518998" y="10699"/>
                  </a:cubicBezTo>
                  <a:cubicBezTo>
                    <a:pt x="525892" y="17593"/>
                    <a:pt x="529934" y="27341"/>
                    <a:pt x="529934" y="37088"/>
                  </a:cubicBezTo>
                  <a:lnTo>
                    <a:pt x="529934" y="74890"/>
                  </a:lnTo>
                  <a:lnTo>
                    <a:pt x="568449" y="75603"/>
                  </a:lnTo>
                  <a:cubicBezTo>
                    <a:pt x="578196" y="75603"/>
                    <a:pt x="587944" y="79645"/>
                    <a:pt x="594839" y="86539"/>
                  </a:cubicBezTo>
                  <a:cubicBezTo>
                    <a:pt x="601733" y="93434"/>
                    <a:pt x="605775" y="102944"/>
                    <a:pt x="605775" y="112929"/>
                  </a:cubicBezTo>
                  <a:lnTo>
                    <a:pt x="605775" y="239647"/>
                  </a:lnTo>
                  <a:lnTo>
                    <a:pt x="628123" y="220628"/>
                  </a:lnTo>
                  <a:lnTo>
                    <a:pt x="674483" y="177596"/>
                  </a:lnTo>
                  <a:cubicBezTo>
                    <a:pt x="683755" y="168799"/>
                    <a:pt x="696118" y="163806"/>
                    <a:pt x="708956" y="163806"/>
                  </a:cubicBezTo>
                  <a:cubicBezTo>
                    <a:pt x="723696" y="164282"/>
                    <a:pt x="736535" y="169988"/>
                    <a:pt x="745569" y="179735"/>
                  </a:cubicBezTo>
                  <a:cubicBezTo>
                    <a:pt x="754603" y="189483"/>
                    <a:pt x="759358" y="202559"/>
                    <a:pt x="758883" y="215873"/>
                  </a:cubicBezTo>
                  <a:cubicBezTo>
                    <a:pt x="758407" y="229186"/>
                    <a:pt x="752464" y="241787"/>
                    <a:pt x="742478" y="250583"/>
                  </a:cubicBezTo>
                  <a:lnTo>
                    <a:pt x="705390" y="285056"/>
                  </a:lnTo>
                  <a:lnTo>
                    <a:pt x="722508" y="304552"/>
                  </a:lnTo>
                  <a:cubicBezTo>
                    <a:pt x="727025" y="309306"/>
                    <a:pt x="729402" y="315726"/>
                    <a:pt x="729165" y="322145"/>
                  </a:cubicBezTo>
                  <a:cubicBezTo>
                    <a:pt x="729165" y="328564"/>
                    <a:pt x="726074" y="334745"/>
                    <a:pt x="721319" y="339262"/>
                  </a:cubicBezTo>
                  <a:lnTo>
                    <a:pt x="652848" y="402740"/>
                  </a:lnTo>
                  <a:cubicBezTo>
                    <a:pt x="650709" y="404880"/>
                    <a:pt x="647856" y="405831"/>
                    <a:pt x="644765" y="405831"/>
                  </a:cubicBezTo>
                  <a:cubicBezTo>
                    <a:pt x="641674" y="405831"/>
                    <a:pt x="642388" y="405831"/>
                    <a:pt x="641199" y="405356"/>
                  </a:cubicBezTo>
                  <a:cubicBezTo>
                    <a:pt x="637157" y="404167"/>
                    <a:pt x="634066" y="400838"/>
                    <a:pt x="633116" y="396559"/>
                  </a:cubicBezTo>
                  <a:cubicBezTo>
                    <a:pt x="632164" y="392517"/>
                    <a:pt x="633591" y="388000"/>
                    <a:pt x="636682" y="385147"/>
                  </a:cubicBezTo>
                  <a:lnTo>
                    <a:pt x="705152" y="321669"/>
                  </a:lnTo>
                  <a:lnTo>
                    <a:pt x="688035" y="302174"/>
                  </a:lnTo>
                  <a:lnTo>
                    <a:pt x="606488" y="377064"/>
                  </a:lnTo>
                  <a:lnTo>
                    <a:pt x="606488" y="719655"/>
                  </a:lnTo>
                  <a:cubicBezTo>
                    <a:pt x="606488" y="729640"/>
                    <a:pt x="602446" y="738912"/>
                    <a:pt x="595314" y="746044"/>
                  </a:cubicBezTo>
                  <a:cubicBezTo>
                    <a:pt x="588419" y="752939"/>
                    <a:pt x="578910" y="756981"/>
                    <a:pt x="568924" y="756981"/>
                  </a:cubicBezTo>
                  <a:lnTo>
                    <a:pt x="113880" y="756981"/>
                  </a:lnTo>
                  <a:close/>
                  <a:moveTo>
                    <a:pt x="99853" y="719893"/>
                  </a:moveTo>
                  <a:cubicBezTo>
                    <a:pt x="99853" y="723459"/>
                    <a:pt x="101279" y="726787"/>
                    <a:pt x="103895" y="729402"/>
                  </a:cubicBezTo>
                  <a:cubicBezTo>
                    <a:pt x="106510" y="732018"/>
                    <a:pt x="109838" y="733206"/>
                    <a:pt x="113404" y="733206"/>
                  </a:cubicBezTo>
                  <a:lnTo>
                    <a:pt x="568449" y="733206"/>
                  </a:lnTo>
                  <a:cubicBezTo>
                    <a:pt x="572015" y="733206"/>
                    <a:pt x="575343" y="731780"/>
                    <a:pt x="577959" y="729402"/>
                  </a:cubicBezTo>
                  <a:cubicBezTo>
                    <a:pt x="580574" y="726787"/>
                    <a:pt x="581763" y="723459"/>
                    <a:pt x="581763" y="719893"/>
                  </a:cubicBezTo>
                  <a:lnTo>
                    <a:pt x="581763" y="401076"/>
                  </a:lnTo>
                  <a:lnTo>
                    <a:pt x="529934" y="447436"/>
                  </a:lnTo>
                  <a:lnTo>
                    <a:pt x="529934" y="643814"/>
                  </a:lnTo>
                  <a:cubicBezTo>
                    <a:pt x="529934" y="653799"/>
                    <a:pt x="525892" y="663071"/>
                    <a:pt x="518760" y="670204"/>
                  </a:cubicBezTo>
                  <a:cubicBezTo>
                    <a:pt x="511628" y="677336"/>
                    <a:pt x="502356" y="681140"/>
                    <a:pt x="492370" y="681140"/>
                  </a:cubicBezTo>
                  <a:lnTo>
                    <a:pt x="99853" y="681140"/>
                  </a:lnTo>
                  <a:lnTo>
                    <a:pt x="99853" y="719655"/>
                  </a:lnTo>
                  <a:close/>
                  <a:moveTo>
                    <a:pt x="24012" y="644052"/>
                  </a:moveTo>
                  <a:cubicBezTo>
                    <a:pt x="24012" y="647618"/>
                    <a:pt x="25439" y="650946"/>
                    <a:pt x="27816" y="653562"/>
                  </a:cubicBezTo>
                  <a:cubicBezTo>
                    <a:pt x="30194" y="655939"/>
                    <a:pt x="33760" y="657365"/>
                    <a:pt x="37326" y="657365"/>
                  </a:cubicBezTo>
                  <a:lnTo>
                    <a:pt x="492370" y="657365"/>
                  </a:lnTo>
                  <a:cubicBezTo>
                    <a:pt x="495936" y="657365"/>
                    <a:pt x="499265" y="655939"/>
                    <a:pt x="501880" y="653562"/>
                  </a:cubicBezTo>
                  <a:cubicBezTo>
                    <a:pt x="504495" y="651184"/>
                    <a:pt x="505922" y="647618"/>
                    <a:pt x="505922" y="644052"/>
                  </a:cubicBezTo>
                  <a:lnTo>
                    <a:pt x="505922" y="471687"/>
                  </a:lnTo>
                  <a:lnTo>
                    <a:pt x="454807" y="517334"/>
                  </a:lnTo>
                  <a:lnTo>
                    <a:pt x="371596" y="577483"/>
                  </a:lnTo>
                  <a:lnTo>
                    <a:pt x="369932" y="579147"/>
                  </a:lnTo>
                  <a:cubicBezTo>
                    <a:pt x="352338" y="595552"/>
                    <a:pt x="330941" y="608390"/>
                    <a:pt x="308118" y="615760"/>
                  </a:cubicBezTo>
                  <a:cubicBezTo>
                    <a:pt x="305503" y="616473"/>
                    <a:pt x="302887" y="616949"/>
                    <a:pt x="300034" y="616949"/>
                  </a:cubicBezTo>
                  <a:cubicBezTo>
                    <a:pt x="293378" y="616949"/>
                    <a:pt x="286958" y="614096"/>
                    <a:pt x="282441" y="609341"/>
                  </a:cubicBezTo>
                  <a:cubicBezTo>
                    <a:pt x="281490" y="608152"/>
                    <a:pt x="280777" y="606964"/>
                    <a:pt x="280064" y="605775"/>
                  </a:cubicBezTo>
                  <a:lnTo>
                    <a:pt x="164044" y="605299"/>
                  </a:lnTo>
                  <a:cubicBezTo>
                    <a:pt x="159765" y="605299"/>
                    <a:pt x="155723" y="602922"/>
                    <a:pt x="153821" y="599356"/>
                  </a:cubicBezTo>
                  <a:cubicBezTo>
                    <a:pt x="151681" y="595789"/>
                    <a:pt x="151681" y="591035"/>
                    <a:pt x="153821" y="587468"/>
                  </a:cubicBezTo>
                  <a:cubicBezTo>
                    <a:pt x="155961" y="583902"/>
                    <a:pt x="159765" y="581525"/>
                    <a:pt x="164044" y="581525"/>
                  </a:cubicBezTo>
                  <a:lnTo>
                    <a:pt x="278637" y="581525"/>
                  </a:lnTo>
                  <a:cubicBezTo>
                    <a:pt x="288623" y="559414"/>
                    <a:pt x="301936" y="540395"/>
                    <a:pt x="319292" y="524466"/>
                  </a:cubicBezTo>
                  <a:lnTo>
                    <a:pt x="320956" y="522802"/>
                  </a:lnTo>
                  <a:lnTo>
                    <a:pt x="346157" y="492846"/>
                  </a:lnTo>
                  <a:lnTo>
                    <a:pt x="87966" y="491657"/>
                  </a:lnTo>
                  <a:cubicBezTo>
                    <a:pt x="83686" y="491657"/>
                    <a:pt x="79882" y="489280"/>
                    <a:pt x="77743" y="485713"/>
                  </a:cubicBezTo>
                  <a:cubicBezTo>
                    <a:pt x="75603" y="482147"/>
                    <a:pt x="75603" y="477392"/>
                    <a:pt x="77743" y="473826"/>
                  </a:cubicBezTo>
                  <a:cubicBezTo>
                    <a:pt x="79882" y="470260"/>
                    <a:pt x="83924" y="467883"/>
                    <a:pt x="87966" y="467883"/>
                  </a:cubicBezTo>
                  <a:lnTo>
                    <a:pt x="366841" y="467883"/>
                  </a:lnTo>
                  <a:lnTo>
                    <a:pt x="385860" y="445535"/>
                  </a:lnTo>
                  <a:lnTo>
                    <a:pt x="505684" y="334270"/>
                  </a:lnTo>
                  <a:lnTo>
                    <a:pt x="505684" y="37326"/>
                  </a:lnTo>
                  <a:cubicBezTo>
                    <a:pt x="505684" y="33760"/>
                    <a:pt x="504495" y="30431"/>
                    <a:pt x="501880" y="27816"/>
                  </a:cubicBezTo>
                  <a:cubicBezTo>
                    <a:pt x="499265" y="25201"/>
                    <a:pt x="495936" y="24012"/>
                    <a:pt x="492370" y="24012"/>
                  </a:cubicBezTo>
                  <a:lnTo>
                    <a:pt x="150968" y="24012"/>
                  </a:lnTo>
                  <a:lnTo>
                    <a:pt x="150255" y="113167"/>
                  </a:lnTo>
                  <a:cubicBezTo>
                    <a:pt x="150255" y="123152"/>
                    <a:pt x="146451" y="132424"/>
                    <a:pt x="139319" y="139556"/>
                  </a:cubicBezTo>
                  <a:cubicBezTo>
                    <a:pt x="132186" y="146689"/>
                    <a:pt x="122914" y="150493"/>
                    <a:pt x="112929" y="150493"/>
                  </a:cubicBezTo>
                  <a:lnTo>
                    <a:pt x="23775" y="150493"/>
                  </a:lnTo>
                  <a:lnTo>
                    <a:pt x="23775" y="644289"/>
                  </a:lnTo>
                  <a:close/>
                  <a:moveTo>
                    <a:pt x="328326" y="548716"/>
                  </a:moveTo>
                  <a:cubicBezTo>
                    <a:pt x="316201" y="561316"/>
                    <a:pt x="306691" y="576057"/>
                    <a:pt x="300034" y="592223"/>
                  </a:cubicBezTo>
                  <a:cubicBezTo>
                    <a:pt x="317390" y="587468"/>
                    <a:pt x="332606" y="578910"/>
                    <a:pt x="346157" y="567736"/>
                  </a:cubicBezTo>
                  <a:lnTo>
                    <a:pt x="329515" y="548954"/>
                  </a:lnTo>
                  <a:lnTo>
                    <a:pt x="328326" y="548954"/>
                  </a:lnTo>
                  <a:close/>
                  <a:moveTo>
                    <a:pt x="345682" y="530172"/>
                  </a:moveTo>
                  <a:lnTo>
                    <a:pt x="356142" y="542297"/>
                  </a:lnTo>
                  <a:lnTo>
                    <a:pt x="364939" y="551807"/>
                  </a:lnTo>
                  <a:lnTo>
                    <a:pt x="427941" y="507111"/>
                  </a:lnTo>
                  <a:lnTo>
                    <a:pt x="395370" y="470735"/>
                  </a:lnTo>
                  <a:lnTo>
                    <a:pt x="345682" y="529934"/>
                  </a:lnTo>
                  <a:close/>
                  <a:moveTo>
                    <a:pt x="412250" y="453142"/>
                  </a:moveTo>
                  <a:lnTo>
                    <a:pt x="425802" y="468596"/>
                  </a:lnTo>
                  <a:lnTo>
                    <a:pt x="446723" y="490944"/>
                  </a:lnTo>
                  <a:lnTo>
                    <a:pt x="509012" y="434123"/>
                  </a:lnTo>
                  <a:lnTo>
                    <a:pt x="669966" y="284581"/>
                  </a:lnTo>
                  <a:lnTo>
                    <a:pt x="656415" y="269128"/>
                  </a:lnTo>
                  <a:lnTo>
                    <a:pt x="635017" y="246066"/>
                  </a:lnTo>
                  <a:lnTo>
                    <a:pt x="412250" y="452905"/>
                  </a:lnTo>
                  <a:close/>
                  <a:moveTo>
                    <a:pt x="529459" y="310020"/>
                  </a:moveTo>
                  <a:lnTo>
                    <a:pt x="581287" y="263659"/>
                  </a:lnTo>
                  <a:lnTo>
                    <a:pt x="581287" y="112929"/>
                  </a:lnTo>
                  <a:cubicBezTo>
                    <a:pt x="581287" y="109363"/>
                    <a:pt x="580098" y="106034"/>
                    <a:pt x="577721" y="103419"/>
                  </a:cubicBezTo>
                  <a:cubicBezTo>
                    <a:pt x="575343" y="101042"/>
                    <a:pt x="571777" y="99615"/>
                    <a:pt x="568211" y="99615"/>
                  </a:cubicBezTo>
                  <a:lnTo>
                    <a:pt x="529459" y="99615"/>
                  </a:lnTo>
                  <a:lnTo>
                    <a:pt x="529459" y="310020"/>
                  </a:lnTo>
                  <a:close/>
                  <a:moveTo>
                    <a:pt x="707768" y="188056"/>
                  </a:moveTo>
                  <a:cubicBezTo>
                    <a:pt x="701111" y="188056"/>
                    <a:pt x="694929" y="190434"/>
                    <a:pt x="690174" y="194951"/>
                  </a:cubicBezTo>
                  <a:lnTo>
                    <a:pt x="653086" y="229424"/>
                  </a:lnTo>
                  <a:lnTo>
                    <a:pt x="666638" y="244878"/>
                  </a:lnTo>
                  <a:lnTo>
                    <a:pt x="687559" y="267463"/>
                  </a:lnTo>
                  <a:lnTo>
                    <a:pt x="725598" y="232990"/>
                  </a:lnTo>
                  <a:cubicBezTo>
                    <a:pt x="730591" y="228235"/>
                    <a:pt x="733682" y="221816"/>
                    <a:pt x="733919" y="214922"/>
                  </a:cubicBezTo>
                  <a:cubicBezTo>
                    <a:pt x="733919" y="208027"/>
                    <a:pt x="731780" y="201370"/>
                    <a:pt x="727025" y="196378"/>
                  </a:cubicBezTo>
                  <a:cubicBezTo>
                    <a:pt x="722270" y="191385"/>
                    <a:pt x="715851" y="188294"/>
                    <a:pt x="708956" y="188056"/>
                  </a:cubicBezTo>
                  <a:lnTo>
                    <a:pt x="707768" y="188056"/>
                  </a:lnTo>
                  <a:close/>
                  <a:moveTo>
                    <a:pt x="42081" y="125292"/>
                  </a:moveTo>
                  <a:lnTo>
                    <a:pt x="113167" y="126480"/>
                  </a:lnTo>
                  <a:cubicBezTo>
                    <a:pt x="116733" y="126480"/>
                    <a:pt x="120061" y="125054"/>
                    <a:pt x="122677" y="122677"/>
                  </a:cubicBezTo>
                  <a:cubicBezTo>
                    <a:pt x="125292" y="120061"/>
                    <a:pt x="126480" y="116733"/>
                    <a:pt x="126480" y="113167"/>
                  </a:cubicBezTo>
                  <a:lnTo>
                    <a:pt x="126480" y="40892"/>
                  </a:lnTo>
                  <a:lnTo>
                    <a:pt x="42081" y="125292"/>
                  </a:lnTo>
                  <a:close/>
                </a:path>
              </a:pathLst>
            </a:custGeom>
            <a:grpFill/>
            <a:ln w="0" cap="flat">
              <a:noFill/>
              <a:prstDash val="solid"/>
              <a:miter/>
            </a:ln>
          </p:spPr>
          <p:txBody>
            <a:bodyPr rtlCol="0" anchor="ctr"/>
            <a:lstStyle/>
            <a:p>
              <a:endParaRPr lang="en-US"/>
            </a:p>
          </p:txBody>
        </p:sp>
        <p:sp>
          <p:nvSpPr>
            <p:cNvPr id="15" name="Freeform: Shape 452">
              <a:extLst>
                <a:ext uri="{FF2B5EF4-FFF2-40B4-BE49-F238E27FC236}">
                  <a16:creationId xmlns:a16="http://schemas.microsoft.com/office/drawing/2014/main" id="{6B4A42BF-0E01-FBF3-D35D-F84B01E5CF3F}"/>
                </a:ext>
              </a:extLst>
            </p:cNvPr>
            <p:cNvSpPr/>
            <p:nvPr/>
          </p:nvSpPr>
          <p:spPr>
            <a:xfrm>
              <a:off x="7892050" y="4095341"/>
              <a:ext cx="48856" cy="23774"/>
            </a:xfrm>
            <a:custGeom>
              <a:avLst/>
              <a:gdLst>
                <a:gd name="connsiteX0" fmla="*/ 11828 w 48856"/>
                <a:gd name="connsiteY0" fmla="*/ 23775 h 23774"/>
                <a:gd name="connsiteX1" fmla="*/ 1605 w 48856"/>
                <a:gd name="connsiteY1" fmla="*/ 17831 h 23774"/>
                <a:gd name="connsiteX2" fmla="*/ 1605 w 48856"/>
                <a:gd name="connsiteY2" fmla="*/ 5944 h 23774"/>
                <a:gd name="connsiteX3" fmla="*/ 11828 w 48856"/>
                <a:gd name="connsiteY3" fmla="*/ 0 h 23774"/>
                <a:gd name="connsiteX4" fmla="*/ 37029 w 48856"/>
                <a:gd name="connsiteY4" fmla="*/ 0 h 23774"/>
                <a:gd name="connsiteX5" fmla="*/ 47252 w 48856"/>
                <a:gd name="connsiteY5" fmla="*/ 5944 h 23774"/>
                <a:gd name="connsiteX6" fmla="*/ 47252 w 48856"/>
                <a:gd name="connsiteY6" fmla="*/ 17831 h 23774"/>
                <a:gd name="connsiteX7" fmla="*/ 37029 w 48856"/>
                <a:gd name="connsiteY7" fmla="*/ 23775 h 23774"/>
                <a:gd name="connsiteX8" fmla="*/ 11828 w 48856"/>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56" h="23774">
                  <a:moveTo>
                    <a:pt x="11828" y="23775"/>
                  </a:moveTo>
                  <a:cubicBezTo>
                    <a:pt x="7548" y="23775"/>
                    <a:pt x="3744" y="21397"/>
                    <a:pt x="1605" y="17831"/>
                  </a:cubicBezTo>
                  <a:cubicBezTo>
                    <a:pt x="-535" y="14265"/>
                    <a:pt x="-535" y="9510"/>
                    <a:pt x="1605" y="5944"/>
                  </a:cubicBezTo>
                  <a:cubicBezTo>
                    <a:pt x="3744" y="2377"/>
                    <a:pt x="7786" y="0"/>
                    <a:pt x="11828" y="0"/>
                  </a:cubicBezTo>
                  <a:lnTo>
                    <a:pt x="37029" y="0"/>
                  </a:lnTo>
                  <a:cubicBezTo>
                    <a:pt x="41308" y="0"/>
                    <a:pt x="45112" y="2377"/>
                    <a:pt x="47252" y="5944"/>
                  </a:cubicBezTo>
                  <a:cubicBezTo>
                    <a:pt x="49392" y="9510"/>
                    <a:pt x="49392" y="14265"/>
                    <a:pt x="47252" y="17831"/>
                  </a:cubicBezTo>
                  <a:cubicBezTo>
                    <a:pt x="45112" y="21397"/>
                    <a:pt x="41308" y="23775"/>
                    <a:pt x="37029" y="23775"/>
                  </a:cubicBezTo>
                  <a:lnTo>
                    <a:pt x="11828" y="23775"/>
                  </a:lnTo>
                  <a:close/>
                </a:path>
              </a:pathLst>
            </a:custGeom>
            <a:grpFill/>
            <a:ln w="0" cap="flat">
              <a:noFill/>
              <a:prstDash val="solid"/>
              <a:miter/>
            </a:ln>
          </p:spPr>
          <p:txBody>
            <a:bodyPr rtlCol="0" anchor="ctr"/>
            <a:lstStyle/>
            <a:p>
              <a:endParaRPr lang="en-US"/>
            </a:p>
          </p:txBody>
        </p:sp>
        <p:sp>
          <p:nvSpPr>
            <p:cNvPr id="16" name="Freeform: Shape 453">
              <a:extLst>
                <a:ext uri="{FF2B5EF4-FFF2-40B4-BE49-F238E27FC236}">
                  <a16:creationId xmlns:a16="http://schemas.microsoft.com/office/drawing/2014/main" id="{3EBA34D8-07E4-170F-3A98-7546D3006957}"/>
                </a:ext>
              </a:extLst>
            </p:cNvPr>
            <p:cNvSpPr/>
            <p:nvPr/>
          </p:nvSpPr>
          <p:spPr>
            <a:xfrm>
              <a:off x="7891991" y="3728738"/>
              <a:ext cx="377717" cy="23774"/>
            </a:xfrm>
            <a:custGeom>
              <a:avLst/>
              <a:gdLst>
                <a:gd name="connsiteX0" fmla="*/ 11887 w 377717"/>
                <a:gd name="connsiteY0" fmla="*/ 23775 h 23774"/>
                <a:gd name="connsiteX1" fmla="*/ 3566 w 377717"/>
                <a:gd name="connsiteY1" fmla="*/ 20208 h 23774"/>
                <a:gd name="connsiteX2" fmla="*/ 0 w 377717"/>
                <a:gd name="connsiteY2" fmla="*/ 11887 h 23774"/>
                <a:gd name="connsiteX3" fmla="*/ 3566 w 377717"/>
                <a:gd name="connsiteY3" fmla="*/ 3566 h 23774"/>
                <a:gd name="connsiteX4" fmla="*/ 11887 w 377717"/>
                <a:gd name="connsiteY4" fmla="*/ 0 h 23774"/>
                <a:gd name="connsiteX5" fmla="*/ 365890 w 377717"/>
                <a:gd name="connsiteY5" fmla="*/ 0 h 23774"/>
                <a:gd name="connsiteX6" fmla="*/ 376113 w 377717"/>
                <a:gd name="connsiteY6" fmla="*/ 5944 h 23774"/>
                <a:gd name="connsiteX7" fmla="*/ 376113 w 377717"/>
                <a:gd name="connsiteY7" fmla="*/ 17831 h 23774"/>
                <a:gd name="connsiteX8" fmla="*/ 365890 w 377717"/>
                <a:gd name="connsiteY8" fmla="*/ 23775 h 23774"/>
                <a:gd name="connsiteX9" fmla="*/ 11887 w 377717"/>
                <a:gd name="connsiteY9"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7717" h="23774">
                  <a:moveTo>
                    <a:pt x="11887" y="23775"/>
                  </a:moveTo>
                  <a:cubicBezTo>
                    <a:pt x="8797" y="23775"/>
                    <a:pt x="5706" y="22586"/>
                    <a:pt x="3566" y="20208"/>
                  </a:cubicBezTo>
                  <a:cubicBezTo>
                    <a:pt x="1426" y="18069"/>
                    <a:pt x="0" y="14978"/>
                    <a:pt x="0" y="11887"/>
                  </a:cubicBezTo>
                  <a:cubicBezTo>
                    <a:pt x="0" y="8797"/>
                    <a:pt x="1189" y="5706"/>
                    <a:pt x="3566" y="3566"/>
                  </a:cubicBezTo>
                  <a:cubicBezTo>
                    <a:pt x="5706" y="1426"/>
                    <a:pt x="8797" y="0"/>
                    <a:pt x="11887" y="0"/>
                  </a:cubicBezTo>
                  <a:lnTo>
                    <a:pt x="365890" y="0"/>
                  </a:lnTo>
                  <a:cubicBezTo>
                    <a:pt x="370169" y="0"/>
                    <a:pt x="374211" y="2377"/>
                    <a:pt x="376113" y="5944"/>
                  </a:cubicBezTo>
                  <a:cubicBezTo>
                    <a:pt x="378253" y="9510"/>
                    <a:pt x="378253" y="14265"/>
                    <a:pt x="376113" y="17831"/>
                  </a:cubicBezTo>
                  <a:cubicBezTo>
                    <a:pt x="373973" y="21397"/>
                    <a:pt x="370169" y="23775"/>
                    <a:pt x="365890" y="23775"/>
                  </a:cubicBezTo>
                  <a:lnTo>
                    <a:pt x="11887" y="23775"/>
                  </a:lnTo>
                  <a:close/>
                </a:path>
              </a:pathLst>
            </a:custGeom>
            <a:grpFill/>
            <a:ln w="0" cap="flat">
              <a:noFill/>
              <a:prstDash val="solid"/>
              <a:miter/>
            </a:ln>
          </p:spPr>
          <p:txBody>
            <a:bodyPr rtlCol="0" anchor="ctr"/>
            <a:lstStyle/>
            <a:p>
              <a:endParaRPr lang="en-US"/>
            </a:p>
          </p:txBody>
        </p:sp>
        <p:sp>
          <p:nvSpPr>
            <p:cNvPr id="17" name="Freeform: Shape 454">
              <a:extLst>
                <a:ext uri="{FF2B5EF4-FFF2-40B4-BE49-F238E27FC236}">
                  <a16:creationId xmlns:a16="http://schemas.microsoft.com/office/drawing/2014/main" id="{D0A7A45C-4332-1BC1-5F80-D33B545B16BF}"/>
                </a:ext>
              </a:extLst>
            </p:cNvPr>
            <p:cNvSpPr/>
            <p:nvPr/>
          </p:nvSpPr>
          <p:spPr>
            <a:xfrm>
              <a:off x="8182575" y="379197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548" y="0"/>
                    <a:pt x="11828" y="0"/>
                  </a:cubicBezTo>
                  <a:lnTo>
                    <a:pt x="75068" y="0"/>
                  </a:lnTo>
                  <a:cubicBezTo>
                    <a:pt x="79347" y="0"/>
                    <a:pt x="83389" y="2377"/>
                    <a:pt x="85291" y="5944"/>
                  </a:cubicBezTo>
                  <a:cubicBezTo>
                    <a:pt x="87431" y="9510"/>
                    <a:pt x="87431" y="14265"/>
                    <a:pt x="85291" y="17831"/>
                  </a:cubicBezTo>
                  <a:cubicBezTo>
                    <a:pt x="83151" y="21635"/>
                    <a:pt x="79110" y="23775"/>
                    <a:pt x="75068" y="23775"/>
                  </a:cubicBezTo>
                  <a:lnTo>
                    <a:pt x="11828" y="23775"/>
                  </a:lnTo>
                  <a:close/>
                </a:path>
              </a:pathLst>
            </a:custGeom>
            <a:grpFill/>
            <a:ln w="0" cap="flat">
              <a:noFill/>
              <a:prstDash val="solid"/>
              <a:miter/>
            </a:ln>
          </p:spPr>
          <p:txBody>
            <a:bodyPr rtlCol="0" anchor="ctr"/>
            <a:lstStyle/>
            <a:p>
              <a:endParaRPr lang="en-US"/>
            </a:p>
          </p:txBody>
        </p:sp>
        <p:sp>
          <p:nvSpPr>
            <p:cNvPr id="18" name="Freeform: Shape 455">
              <a:extLst>
                <a:ext uri="{FF2B5EF4-FFF2-40B4-BE49-F238E27FC236}">
                  <a16:creationId xmlns:a16="http://schemas.microsoft.com/office/drawing/2014/main" id="{1419640A-D0D1-1A73-CE56-EA4D314AC5E3}"/>
                </a:ext>
              </a:extLst>
            </p:cNvPr>
            <p:cNvSpPr/>
            <p:nvPr/>
          </p:nvSpPr>
          <p:spPr>
            <a:xfrm>
              <a:off x="7892050" y="3791979"/>
              <a:ext cx="251177" cy="23774"/>
            </a:xfrm>
            <a:custGeom>
              <a:avLst/>
              <a:gdLst>
                <a:gd name="connsiteX0" fmla="*/ 11828 w 251177"/>
                <a:gd name="connsiteY0" fmla="*/ 23775 h 23774"/>
                <a:gd name="connsiteX1" fmla="*/ 1605 w 251177"/>
                <a:gd name="connsiteY1" fmla="*/ 17831 h 23774"/>
                <a:gd name="connsiteX2" fmla="*/ 1605 w 251177"/>
                <a:gd name="connsiteY2" fmla="*/ 5944 h 23774"/>
                <a:gd name="connsiteX3" fmla="*/ 11828 w 251177"/>
                <a:gd name="connsiteY3" fmla="*/ 0 h 23774"/>
                <a:gd name="connsiteX4" fmla="*/ 239350 w 251177"/>
                <a:gd name="connsiteY4" fmla="*/ 0 h 23774"/>
                <a:gd name="connsiteX5" fmla="*/ 249573 w 251177"/>
                <a:gd name="connsiteY5" fmla="*/ 5944 h 23774"/>
                <a:gd name="connsiteX6" fmla="*/ 249573 w 251177"/>
                <a:gd name="connsiteY6" fmla="*/ 17831 h 23774"/>
                <a:gd name="connsiteX7" fmla="*/ 239350 w 251177"/>
                <a:gd name="connsiteY7" fmla="*/ 23775 h 23774"/>
                <a:gd name="connsiteX8" fmla="*/ 11828 w 2511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77" h="23774">
                  <a:moveTo>
                    <a:pt x="11828" y="23775"/>
                  </a:moveTo>
                  <a:cubicBezTo>
                    <a:pt x="7548" y="23775"/>
                    <a:pt x="3744" y="21397"/>
                    <a:pt x="1605" y="17831"/>
                  </a:cubicBezTo>
                  <a:cubicBezTo>
                    <a:pt x="-535" y="14265"/>
                    <a:pt x="-535" y="9510"/>
                    <a:pt x="1605" y="5944"/>
                  </a:cubicBezTo>
                  <a:cubicBezTo>
                    <a:pt x="3744" y="2377"/>
                    <a:pt x="7786" y="0"/>
                    <a:pt x="11828" y="0"/>
                  </a:cubicBezTo>
                  <a:lnTo>
                    <a:pt x="239350" y="0"/>
                  </a:lnTo>
                  <a:cubicBezTo>
                    <a:pt x="243629" y="0"/>
                    <a:pt x="247433" y="2377"/>
                    <a:pt x="249573" y="5944"/>
                  </a:cubicBezTo>
                  <a:cubicBezTo>
                    <a:pt x="251713" y="9510"/>
                    <a:pt x="251713" y="14265"/>
                    <a:pt x="249573" y="17831"/>
                  </a:cubicBezTo>
                  <a:cubicBezTo>
                    <a:pt x="247433" y="21635"/>
                    <a:pt x="243629" y="23775"/>
                    <a:pt x="239350" y="23775"/>
                  </a:cubicBezTo>
                  <a:lnTo>
                    <a:pt x="11828" y="23775"/>
                  </a:lnTo>
                  <a:close/>
                </a:path>
              </a:pathLst>
            </a:custGeom>
            <a:grpFill/>
            <a:ln w="0" cap="flat">
              <a:noFill/>
              <a:prstDash val="solid"/>
              <a:miter/>
            </a:ln>
          </p:spPr>
          <p:txBody>
            <a:bodyPr rtlCol="0" anchor="ctr"/>
            <a:lstStyle/>
            <a:p>
              <a:endParaRPr lang="en-US"/>
            </a:p>
          </p:txBody>
        </p:sp>
        <p:sp>
          <p:nvSpPr>
            <p:cNvPr id="19" name="Freeform: Shape 456">
              <a:extLst>
                <a:ext uri="{FF2B5EF4-FFF2-40B4-BE49-F238E27FC236}">
                  <a16:creationId xmlns:a16="http://schemas.microsoft.com/office/drawing/2014/main" id="{382684B1-FE1F-4A5F-12AE-CECD8809AE48}"/>
                </a:ext>
              </a:extLst>
            </p:cNvPr>
            <p:cNvSpPr/>
            <p:nvPr/>
          </p:nvSpPr>
          <p:spPr>
            <a:xfrm>
              <a:off x="7892050" y="385521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786" y="0"/>
                    <a:pt x="11828" y="0"/>
                  </a:cubicBezTo>
                  <a:lnTo>
                    <a:pt x="75068" y="0"/>
                  </a:lnTo>
                  <a:cubicBezTo>
                    <a:pt x="79347" y="0"/>
                    <a:pt x="83151" y="2377"/>
                    <a:pt x="85291" y="5944"/>
                  </a:cubicBezTo>
                  <a:cubicBezTo>
                    <a:pt x="87431" y="9510"/>
                    <a:pt x="87431" y="14265"/>
                    <a:pt x="85291" y="17831"/>
                  </a:cubicBezTo>
                  <a:cubicBezTo>
                    <a:pt x="83151" y="21397"/>
                    <a:pt x="79347" y="23775"/>
                    <a:pt x="75068" y="23775"/>
                  </a:cubicBezTo>
                  <a:lnTo>
                    <a:pt x="11828" y="23775"/>
                  </a:lnTo>
                  <a:close/>
                </a:path>
              </a:pathLst>
            </a:custGeom>
            <a:grpFill/>
            <a:ln w="0" cap="flat">
              <a:noFill/>
              <a:prstDash val="solid"/>
              <a:miter/>
            </a:ln>
          </p:spPr>
          <p:txBody>
            <a:bodyPr rtlCol="0" anchor="ctr"/>
            <a:lstStyle/>
            <a:p>
              <a:endParaRPr lang="en-US"/>
            </a:p>
          </p:txBody>
        </p:sp>
        <p:sp>
          <p:nvSpPr>
            <p:cNvPr id="20" name="Freeform: Shape 457">
              <a:extLst>
                <a:ext uri="{FF2B5EF4-FFF2-40B4-BE49-F238E27FC236}">
                  <a16:creationId xmlns:a16="http://schemas.microsoft.com/office/drawing/2014/main" id="{CC1D9D03-4AB0-6AFF-2A67-3E9996953664}"/>
                </a:ext>
              </a:extLst>
            </p:cNvPr>
            <p:cNvSpPr/>
            <p:nvPr/>
          </p:nvSpPr>
          <p:spPr>
            <a:xfrm>
              <a:off x="8018293" y="3855219"/>
              <a:ext cx="238577" cy="23774"/>
            </a:xfrm>
            <a:custGeom>
              <a:avLst/>
              <a:gdLst>
                <a:gd name="connsiteX0" fmla="*/ 11828 w 238577"/>
                <a:gd name="connsiteY0" fmla="*/ 23775 h 23774"/>
                <a:gd name="connsiteX1" fmla="*/ 1605 w 238577"/>
                <a:gd name="connsiteY1" fmla="*/ 17831 h 23774"/>
                <a:gd name="connsiteX2" fmla="*/ 1605 w 238577"/>
                <a:gd name="connsiteY2" fmla="*/ 5944 h 23774"/>
                <a:gd name="connsiteX3" fmla="*/ 11828 w 238577"/>
                <a:gd name="connsiteY3" fmla="*/ 0 h 23774"/>
                <a:gd name="connsiteX4" fmla="*/ 226749 w 238577"/>
                <a:gd name="connsiteY4" fmla="*/ 0 h 23774"/>
                <a:gd name="connsiteX5" fmla="*/ 236973 w 238577"/>
                <a:gd name="connsiteY5" fmla="*/ 5944 h 23774"/>
                <a:gd name="connsiteX6" fmla="*/ 236973 w 238577"/>
                <a:gd name="connsiteY6" fmla="*/ 17831 h 23774"/>
                <a:gd name="connsiteX7" fmla="*/ 226749 w 238577"/>
                <a:gd name="connsiteY7" fmla="*/ 23775 h 23774"/>
                <a:gd name="connsiteX8" fmla="*/ 11828 w 2385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77" h="23774">
                  <a:moveTo>
                    <a:pt x="11828" y="23775"/>
                  </a:moveTo>
                  <a:cubicBezTo>
                    <a:pt x="7548" y="23775"/>
                    <a:pt x="3744" y="21397"/>
                    <a:pt x="1605" y="17831"/>
                  </a:cubicBezTo>
                  <a:cubicBezTo>
                    <a:pt x="-535" y="14265"/>
                    <a:pt x="-535" y="9510"/>
                    <a:pt x="1605" y="5944"/>
                  </a:cubicBezTo>
                  <a:cubicBezTo>
                    <a:pt x="3744" y="2140"/>
                    <a:pt x="7548" y="0"/>
                    <a:pt x="11828" y="0"/>
                  </a:cubicBezTo>
                  <a:lnTo>
                    <a:pt x="226749" y="0"/>
                  </a:lnTo>
                  <a:cubicBezTo>
                    <a:pt x="231029" y="0"/>
                    <a:pt x="234833" y="2377"/>
                    <a:pt x="236973" y="5944"/>
                  </a:cubicBezTo>
                  <a:cubicBezTo>
                    <a:pt x="239112" y="9510"/>
                    <a:pt x="239112" y="14265"/>
                    <a:pt x="236973" y="17831"/>
                  </a:cubicBezTo>
                  <a:cubicBezTo>
                    <a:pt x="234833" y="21397"/>
                    <a:pt x="231029" y="23775"/>
                    <a:pt x="226749" y="23775"/>
                  </a:cubicBezTo>
                  <a:lnTo>
                    <a:pt x="11828" y="23775"/>
                  </a:lnTo>
                  <a:close/>
                </a:path>
              </a:pathLst>
            </a:custGeom>
            <a:grpFill/>
            <a:ln w="0" cap="flat">
              <a:noFill/>
              <a:prstDash val="solid"/>
              <a:miter/>
            </a:ln>
          </p:spPr>
          <p:txBody>
            <a:bodyPr rtlCol="0" anchor="ctr"/>
            <a:lstStyle/>
            <a:p>
              <a:endParaRPr lang="en-US"/>
            </a:p>
          </p:txBody>
        </p:sp>
        <p:sp>
          <p:nvSpPr>
            <p:cNvPr id="21" name="Freeform: Shape 458">
              <a:extLst>
                <a:ext uri="{FF2B5EF4-FFF2-40B4-BE49-F238E27FC236}">
                  <a16:creationId xmlns:a16="http://schemas.microsoft.com/office/drawing/2014/main" id="{3E47F2EB-3DD7-AF7B-22AC-A5D88E075701}"/>
                </a:ext>
              </a:extLst>
            </p:cNvPr>
            <p:cNvSpPr/>
            <p:nvPr/>
          </p:nvSpPr>
          <p:spPr>
            <a:xfrm>
              <a:off x="7892050" y="3918459"/>
              <a:ext cx="61457" cy="23774"/>
            </a:xfrm>
            <a:custGeom>
              <a:avLst/>
              <a:gdLst>
                <a:gd name="connsiteX0" fmla="*/ 11828 w 61457"/>
                <a:gd name="connsiteY0" fmla="*/ 23775 h 23774"/>
                <a:gd name="connsiteX1" fmla="*/ 1605 w 61457"/>
                <a:gd name="connsiteY1" fmla="*/ 17831 h 23774"/>
                <a:gd name="connsiteX2" fmla="*/ 1605 w 61457"/>
                <a:gd name="connsiteY2" fmla="*/ 5944 h 23774"/>
                <a:gd name="connsiteX3" fmla="*/ 11828 w 61457"/>
                <a:gd name="connsiteY3" fmla="*/ 0 h 23774"/>
                <a:gd name="connsiteX4" fmla="*/ 49629 w 61457"/>
                <a:gd name="connsiteY4" fmla="*/ 0 h 23774"/>
                <a:gd name="connsiteX5" fmla="*/ 59852 w 61457"/>
                <a:gd name="connsiteY5" fmla="*/ 5944 h 23774"/>
                <a:gd name="connsiteX6" fmla="*/ 59852 w 61457"/>
                <a:gd name="connsiteY6" fmla="*/ 17831 h 23774"/>
                <a:gd name="connsiteX7" fmla="*/ 49629 w 61457"/>
                <a:gd name="connsiteY7" fmla="*/ 23775 h 23774"/>
                <a:gd name="connsiteX8" fmla="*/ 11828 w 6145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57" h="23774">
                  <a:moveTo>
                    <a:pt x="11828" y="23775"/>
                  </a:moveTo>
                  <a:cubicBezTo>
                    <a:pt x="7548" y="23775"/>
                    <a:pt x="3744" y="21397"/>
                    <a:pt x="1605" y="17831"/>
                  </a:cubicBezTo>
                  <a:cubicBezTo>
                    <a:pt x="-535" y="14265"/>
                    <a:pt x="-535" y="9510"/>
                    <a:pt x="1605" y="5944"/>
                  </a:cubicBezTo>
                  <a:cubicBezTo>
                    <a:pt x="3744" y="2377"/>
                    <a:pt x="7786" y="0"/>
                    <a:pt x="11828" y="0"/>
                  </a:cubicBezTo>
                  <a:lnTo>
                    <a:pt x="49629" y="0"/>
                  </a:lnTo>
                  <a:cubicBezTo>
                    <a:pt x="53909" y="0"/>
                    <a:pt x="57713" y="2377"/>
                    <a:pt x="59852" y="5944"/>
                  </a:cubicBezTo>
                  <a:cubicBezTo>
                    <a:pt x="61992" y="9510"/>
                    <a:pt x="61992" y="14265"/>
                    <a:pt x="59852" y="17831"/>
                  </a:cubicBezTo>
                  <a:cubicBezTo>
                    <a:pt x="57713" y="21397"/>
                    <a:pt x="53671" y="23775"/>
                    <a:pt x="49629" y="23775"/>
                  </a:cubicBezTo>
                  <a:lnTo>
                    <a:pt x="11828" y="23775"/>
                  </a:lnTo>
                  <a:close/>
                </a:path>
              </a:pathLst>
            </a:custGeom>
            <a:grpFill/>
            <a:ln w="0" cap="flat">
              <a:noFill/>
              <a:prstDash val="solid"/>
              <a:miter/>
            </a:ln>
          </p:spPr>
          <p:txBody>
            <a:bodyPr rtlCol="0" anchor="ctr"/>
            <a:lstStyle/>
            <a:p>
              <a:endParaRPr lang="en-US"/>
            </a:p>
          </p:txBody>
        </p:sp>
        <p:sp>
          <p:nvSpPr>
            <p:cNvPr id="22" name="Freeform: Shape 459">
              <a:extLst>
                <a:ext uri="{FF2B5EF4-FFF2-40B4-BE49-F238E27FC236}">
                  <a16:creationId xmlns:a16="http://schemas.microsoft.com/office/drawing/2014/main" id="{12F883FA-D670-7203-A126-09056F606F41}"/>
                </a:ext>
              </a:extLst>
            </p:cNvPr>
            <p:cNvSpPr/>
            <p:nvPr/>
          </p:nvSpPr>
          <p:spPr>
            <a:xfrm>
              <a:off x="7993092" y="3918459"/>
              <a:ext cx="187937" cy="23774"/>
            </a:xfrm>
            <a:custGeom>
              <a:avLst/>
              <a:gdLst>
                <a:gd name="connsiteX0" fmla="*/ 11828 w 187937"/>
                <a:gd name="connsiteY0" fmla="*/ 23775 h 23774"/>
                <a:gd name="connsiteX1" fmla="*/ 1605 w 187937"/>
                <a:gd name="connsiteY1" fmla="*/ 17831 h 23774"/>
                <a:gd name="connsiteX2" fmla="*/ 1605 w 187937"/>
                <a:gd name="connsiteY2" fmla="*/ 5944 h 23774"/>
                <a:gd name="connsiteX3" fmla="*/ 11828 w 187937"/>
                <a:gd name="connsiteY3" fmla="*/ 0 h 23774"/>
                <a:gd name="connsiteX4" fmla="*/ 176110 w 187937"/>
                <a:gd name="connsiteY4" fmla="*/ 0 h 23774"/>
                <a:gd name="connsiteX5" fmla="*/ 186333 w 187937"/>
                <a:gd name="connsiteY5" fmla="*/ 5944 h 23774"/>
                <a:gd name="connsiteX6" fmla="*/ 186333 w 187937"/>
                <a:gd name="connsiteY6" fmla="*/ 17831 h 23774"/>
                <a:gd name="connsiteX7" fmla="*/ 176110 w 187937"/>
                <a:gd name="connsiteY7" fmla="*/ 23775 h 23774"/>
                <a:gd name="connsiteX8" fmla="*/ 11828 w 18793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937" h="23774">
                  <a:moveTo>
                    <a:pt x="11828" y="23775"/>
                  </a:moveTo>
                  <a:cubicBezTo>
                    <a:pt x="7548" y="23775"/>
                    <a:pt x="3744" y="21397"/>
                    <a:pt x="1605" y="17831"/>
                  </a:cubicBezTo>
                  <a:cubicBezTo>
                    <a:pt x="-535" y="14265"/>
                    <a:pt x="-535" y="9510"/>
                    <a:pt x="1605" y="5944"/>
                  </a:cubicBezTo>
                  <a:cubicBezTo>
                    <a:pt x="3744" y="2377"/>
                    <a:pt x="7548" y="0"/>
                    <a:pt x="11828" y="0"/>
                  </a:cubicBezTo>
                  <a:lnTo>
                    <a:pt x="176110" y="0"/>
                  </a:lnTo>
                  <a:cubicBezTo>
                    <a:pt x="180389" y="0"/>
                    <a:pt x="184193" y="2377"/>
                    <a:pt x="186333" y="5944"/>
                  </a:cubicBezTo>
                  <a:cubicBezTo>
                    <a:pt x="188473" y="9510"/>
                    <a:pt x="188473" y="14265"/>
                    <a:pt x="186333" y="17831"/>
                  </a:cubicBezTo>
                  <a:cubicBezTo>
                    <a:pt x="184193" y="21397"/>
                    <a:pt x="180151" y="23775"/>
                    <a:pt x="176110" y="23775"/>
                  </a:cubicBezTo>
                  <a:lnTo>
                    <a:pt x="11828" y="23775"/>
                  </a:lnTo>
                  <a:close/>
                </a:path>
              </a:pathLst>
            </a:custGeom>
            <a:grpFill/>
            <a:ln w="0" cap="flat">
              <a:noFill/>
              <a:prstDash val="solid"/>
              <a:miter/>
            </a:ln>
          </p:spPr>
          <p:txBody>
            <a:bodyPr rtlCol="0" anchor="ctr"/>
            <a:lstStyle/>
            <a:p>
              <a:endParaRPr lang="en-US"/>
            </a:p>
          </p:txBody>
        </p:sp>
        <p:sp>
          <p:nvSpPr>
            <p:cNvPr id="23" name="Freeform: Shape 460">
              <a:extLst>
                <a:ext uri="{FF2B5EF4-FFF2-40B4-BE49-F238E27FC236}">
                  <a16:creationId xmlns:a16="http://schemas.microsoft.com/office/drawing/2014/main" id="{7B4D43EA-0C1A-6B2F-9499-FED7418D0791}"/>
                </a:ext>
              </a:extLst>
            </p:cNvPr>
            <p:cNvSpPr/>
            <p:nvPr/>
          </p:nvSpPr>
          <p:spPr>
            <a:xfrm>
              <a:off x="8043732" y="3602258"/>
              <a:ext cx="124697" cy="23774"/>
            </a:xfrm>
            <a:custGeom>
              <a:avLst/>
              <a:gdLst>
                <a:gd name="connsiteX0" fmla="*/ 11828 w 124697"/>
                <a:gd name="connsiteY0" fmla="*/ 23775 h 23774"/>
                <a:gd name="connsiteX1" fmla="*/ 1605 w 124697"/>
                <a:gd name="connsiteY1" fmla="*/ 17831 h 23774"/>
                <a:gd name="connsiteX2" fmla="*/ 1605 w 124697"/>
                <a:gd name="connsiteY2" fmla="*/ 5944 h 23774"/>
                <a:gd name="connsiteX3" fmla="*/ 11828 w 124697"/>
                <a:gd name="connsiteY3" fmla="*/ 0 h 23774"/>
                <a:gd name="connsiteX4" fmla="*/ 112870 w 124697"/>
                <a:gd name="connsiteY4" fmla="*/ 0 h 23774"/>
                <a:gd name="connsiteX5" fmla="*/ 123093 w 124697"/>
                <a:gd name="connsiteY5" fmla="*/ 5944 h 23774"/>
                <a:gd name="connsiteX6" fmla="*/ 123093 w 124697"/>
                <a:gd name="connsiteY6" fmla="*/ 17831 h 23774"/>
                <a:gd name="connsiteX7" fmla="*/ 112870 w 124697"/>
                <a:gd name="connsiteY7" fmla="*/ 23775 h 23774"/>
                <a:gd name="connsiteX8" fmla="*/ 11828 w 12469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97" h="23774">
                  <a:moveTo>
                    <a:pt x="11828" y="23775"/>
                  </a:moveTo>
                  <a:cubicBezTo>
                    <a:pt x="7548" y="23775"/>
                    <a:pt x="3744" y="21397"/>
                    <a:pt x="1605" y="17831"/>
                  </a:cubicBezTo>
                  <a:cubicBezTo>
                    <a:pt x="-535" y="14265"/>
                    <a:pt x="-535" y="9510"/>
                    <a:pt x="1605" y="5944"/>
                  </a:cubicBezTo>
                  <a:cubicBezTo>
                    <a:pt x="3744" y="2140"/>
                    <a:pt x="7548" y="0"/>
                    <a:pt x="11828" y="0"/>
                  </a:cubicBezTo>
                  <a:lnTo>
                    <a:pt x="112870" y="0"/>
                  </a:lnTo>
                  <a:cubicBezTo>
                    <a:pt x="117149" y="0"/>
                    <a:pt x="120953" y="2377"/>
                    <a:pt x="123093" y="5944"/>
                  </a:cubicBezTo>
                  <a:cubicBezTo>
                    <a:pt x="125232" y="9510"/>
                    <a:pt x="125232" y="14265"/>
                    <a:pt x="123093" y="17831"/>
                  </a:cubicBezTo>
                  <a:cubicBezTo>
                    <a:pt x="120953" y="21397"/>
                    <a:pt x="117149" y="23775"/>
                    <a:pt x="112870" y="23775"/>
                  </a:cubicBezTo>
                  <a:lnTo>
                    <a:pt x="11828" y="23775"/>
                  </a:lnTo>
                  <a:close/>
                </a:path>
              </a:pathLst>
            </a:custGeom>
            <a:grp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3594128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F7596-1A23-8D69-47DB-A4A403A81692}"/>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12B197B-AF52-6280-E316-AA6C0F2CA5F1}"/>
              </a:ext>
            </a:extLst>
          </p:cNvPr>
          <p:cNvSpPr>
            <a:spLocks noGrp="1"/>
          </p:cNvSpPr>
          <p:nvPr>
            <p:ph type="body" sz="quarter" idx="27"/>
          </p:nvPr>
        </p:nvSpPr>
        <p:spPr>
          <a:xfrm>
            <a:off x="457201" y="1750721"/>
            <a:ext cx="2586146" cy="2918640"/>
          </a:xfrm>
        </p:spPr>
        <p:txBody>
          <a:bodyPr tIns="365760"/>
          <a:lstStyle/>
          <a:p>
            <a:pPr marL="0" indent="0" algn="ctr">
              <a:buNone/>
            </a:pPr>
            <a:r>
              <a:rPr lang="en-US" b="1" dirty="0"/>
              <a:t>Tenancy in Common</a:t>
            </a:r>
          </a:p>
          <a:p>
            <a:pPr marL="0" indent="0" algn="ctr">
              <a:buNone/>
            </a:pPr>
            <a:r>
              <a:rPr lang="en-US" dirty="0"/>
              <a:t>Deceased owner’s interest transfers </a:t>
            </a:r>
            <a:r>
              <a:rPr lang="en-US" b="1" dirty="0">
                <a:solidFill>
                  <a:schemeClr val="accent1"/>
                </a:solidFill>
              </a:rPr>
              <a:t>pursuant to </a:t>
            </a:r>
            <a:br>
              <a:rPr lang="en-US" b="1" dirty="0">
                <a:solidFill>
                  <a:schemeClr val="accent1"/>
                </a:solidFill>
              </a:rPr>
            </a:br>
            <a:r>
              <a:rPr lang="en-US" b="1" dirty="0">
                <a:solidFill>
                  <a:schemeClr val="accent1"/>
                </a:solidFill>
              </a:rPr>
              <a:t>estate plan</a:t>
            </a:r>
            <a:endParaRPr lang="en-US" dirty="0"/>
          </a:p>
        </p:txBody>
      </p:sp>
      <p:sp>
        <p:nvSpPr>
          <p:cNvPr id="6" name="Text Placeholder 5">
            <a:extLst>
              <a:ext uri="{FF2B5EF4-FFF2-40B4-BE49-F238E27FC236}">
                <a16:creationId xmlns:a16="http://schemas.microsoft.com/office/drawing/2014/main" id="{D4F8BAF5-FDA8-A3D5-19AE-B8958E11474E}"/>
              </a:ext>
            </a:extLst>
          </p:cNvPr>
          <p:cNvSpPr>
            <a:spLocks noGrp="1"/>
          </p:cNvSpPr>
          <p:nvPr>
            <p:ph type="body" sz="quarter" idx="29"/>
          </p:nvPr>
        </p:nvSpPr>
        <p:spPr>
          <a:xfrm>
            <a:off x="3312708" y="1756035"/>
            <a:ext cx="2586146" cy="2918640"/>
          </a:xfrm>
        </p:spPr>
        <p:txBody>
          <a:bodyPr tIns="365760"/>
          <a:lstStyle/>
          <a:p>
            <a:pPr marL="0" indent="0" algn="ctr">
              <a:buNone/>
            </a:pPr>
            <a:r>
              <a:rPr lang="en-US" b="1" dirty="0"/>
              <a:t>Joint Tenancy with Rights of Survivorship</a:t>
            </a:r>
          </a:p>
          <a:p>
            <a:pPr marL="0" indent="0" algn="ctr">
              <a:buNone/>
            </a:pPr>
            <a:r>
              <a:rPr lang="en-US" dirty="0"/>
              <a:t>Deceased owner’s interest transfers equally to survivor(s) </a:t>
            </a:r>
            <a:br>
              <a:rPr lang="en-US" dirty="0"/>
            </a:br>
            <a:r>
              <a:rPr lang="en-US" b="1" dirty="0">
                <a:solidFill>
                  <a:schemeClr val="accent1"/>
                </a:solidFill>
              </a:rPr>
              <a:t>by operation of law</a:t>
            </a:r>
            <a:endParaRPr lang="en-US" dirty="0"/>
          </a:p>
        </p:txBody>
      </p:sp>
      <p:sp>
        <p:nvSpPr>
          <p:cNvPr id="8" name="Text Placeholder 7">
            <a:extLst>
              <a:ext uri="{FF2B5EF4-FFF2-40B4-BE49-F238E27FC236}">
                <a16:creationId xmlns:a16="http://schemas.microsoft.com/office/drawing/2014/main" id="{5006EADB-ABAD-B37E-D7ED-162968C71894}"/>
              </a:ext>
            </a:extLst>
          </p:cNvPr>
          <p:cNvSpPr>
            <a:spLocks noGrp="1"/>
          </p:cNvSpPr>
          <p:nvPr>
            <p:ph type="body" sz="quarter" idx="31"/>
          </p:nvPr>
        </p:nvSpPr>
        <p:spPr>
          <a:xfrm>
            <a:off x="6168215" y="1750721"/>
            <a:ext cx="2586146" cy="2918640"/>
          </a:xfrm>
        </p:spPr>
        <p:txBody>
          <a:bodyPr tIns="365760"/>
          <a:lstStyle/>
          <a:p>
            <a:pPr marL="0" indent="0" algn="ctr">
              <a:buNone/>
            </a:pPr>
            <a:r>
              <a:rPr lang="en-US" b="1" dirty="0"/>
              <a:t>Tenancy by </a:t>
            </a:r>
            <a:br>
              <a:rPr lang="en-US" b="1" dirty="0"/>
            </a:br>
            <a:r>
              <a:rPr lang="en-US" b="1" dirty="0"/>
              <a:t>the Entirety</a:t>
            </a:r>
          </a:p>
          <a:p>
            <a:pPr marL="0" indent="0" algn="ctr">
              <a:buNone/>
            </a:pPr>
            <a:r>
              <a:rPr lang="en-US" dirty="0"/>
              <a:t>Deceased spouse’s interest transfers to surviving spouse</a:t>
            </a:r>
            <a:r>
              <a:rPr lang="en-US" b="1" dirty="0">
                <a:solidFill>
                  <a:schemeClr val="accent1"/>
                </a:solidFill>
              </a:rPr>
              <a:t> by operation of law</a:t>
            </a:r>
            <a:endParaRPr lang="en-US" dirty="0"/>
          </a:p>
        </p:txBody>
      </p:sp>
      <p:sp>
        <p:nvSpPr>
          <p:cNvPr id="10" name="Text Placeholder 9">
            <a:extLst>
              <a:ext uri="{FF2B5EF4-FFF2-40B4-BE49-F238E27FC236}">
                <a16:creationId xmlns:a16="http://schemas.microsoft.com/office/drawing/2014/main" id="{61E02AFD-D253-63C8-15B4-6FFD54C02C65}"/>
              </a:ext>
            </a:extLst>
          </p:cNvPr>
          <p:cNvSpPr>
            <a:spLocks noGrp="1"/>
          </p:cNvSpPr>
          <p:nvPr>
            <p:ph type="body" sz="quarter" idx="33"/>
          </p:nvPr>
        </p:nvSpPr>
        <p:spPr>
          <a:xfrm>
            <a:off x="9023722" y="1756036"/>
            <a:ext cx="2586146" cy="2918640"/>
          </a:xfrm>
        </p:spPr>
        <p:txBody>
          <a:bodyPr tIns="365760"/>
          <a:lstStyle/>
          <a:p>
            <a:pPr marL="0" indent="0" algn="ctr">
              <a:buNone/>
            </a:pPr>
            <a:r>
              <a:rPr lang="en-US" b="1" dirty="0"/>
              <a:t>Community | </a:t>
            </a:r>
            <a:br>
              <a:rPr lang="en-US" b="1" dirty="0"/>
            </a:br>
            <a:r>
              <a:rPr lang="en-US" b="1" dirty="0"/>
              <a:t>Marital Property</a:t>
            </a:r>
          </a:p>
          <a:p>
            <a:pPr marL="0" indent="0" algn="ctr">
              <a:buNone/>
            </a:pPr>
            <a:r>
              <a:rPr lang="en-US" dirty="0"/>
              <a:t>Deceased spouse’s interest transfers </a:t>
            </a:r>
            <a:r>
              <a:rPr lang="en-US" b="1" dirty="0">
                <a:solidFill>
                  <a:schemeClr val="accent1"/>
                </a:solidFill>
              </a:rPr>
              <a:t>pursuant to </a:t>
            </a:r>
            <a:br>
              <a:rPr lang="en-US" b="1" dirty="0">
                <a:solidFill>
                  <a:schemeClr val="accent1"/>
                </a:solidFill>
              </a:rPr>
            </a:br>
            <a:r>
              <a:rPr lang="en-US" b="1" dirty="0">
                <a:solidFill>
                  <a:schemeClr val="accent1"/>
                </a:solidFill>
              </a:rPr>
              <a:t>estate plan</a:t>
            </a:r>
            <a:endParaRPr lang="en-US" dirty="0"/>
          </a:p>
        </p:txBody>
      </p:sp>
      <p:sp>
        <p:nvSpPr>
          <p:cNvPr id="13" name="Slide Number Placeholder 12">
            <a:extLst>
              <a:ext uri="{FF2B5EF4-FFF2-40B4-BE49-F238E27FC236}">
                <a16:creationId xmlns:a16="http://schemas.microsoft.com/office/drawing/2014/main" id="{666D21C8-EE50-C2DA-6434-38D52BEC6F42}"/>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17</a:t>
            </a:fld>
            <a:endParaRPr lang="en-US" dirty="0">
              <a:latin typeface="Aptos Light" panose="020B0004020202020204" pitchFamily="34" charset="0"/>
            </a:endParaRPr>
          </a:p>
        </p:txBody>
      </p:sp>
      <p:sp>
        <p:nvSpPr>
          <p:cNvPr id="14" name="Title 13">
            <a:extLst>
              <a:ext uri="{FF2B5EF4-FFF2-40B4-BE49-F238E27FC236}">
                <a16:creationId xmlns:a16="http://schemas.microsoft.com/office/drawing/2014/main" id="{45DBF8C0-11EB-BDA2-DCB1-5A19E7ED38C6}"/>
              </a:ext>
            </a:extLst>
          </p:cNvPr>
          <p:cNvSpPr>
            <a:spLocks noGrp="1"/>
          </p:cNvSpPr>
          <p:nvPr>
            <p:ph type="title"/>
          </p:nvPr>
        </p:nvSpPr>
        <p:spPr/>
        <p:txBody>
          <a:bodyPr/>
          <a:lstStyle/>
          <a:p>
            <a:r>
              <a:rPr lang="en-US" dirty="0"/>
              <a:t>Estate Planning</a:t>
            </a:r>
          </a:p>
        </p:txBody>
      </p:sp>
    </p:spTree>
    <p:extLst>
      <p:ext uri="{BB962C8B-B14F-4D97-AF65-F5344CB8AC3E}">
        <p14:creationId xmlns:p14="http://schemas.microsoft.com/office/powerpoint/2010/main" val="1922642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E5E83-9E12-085E-DFAB-CB6A888FB43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0CD4D55-6847-FCAC-03F3-88F83054BB9C}"/>
              </a:ext>
            </a:extLst>
          </p:cNvPr>
          <p:cNvSpPr>
            <a:spLocks noGrp="1"/>
          </p:cNvSpPr>
          <p:nvPr>
            <p:ph type="body" sz="quarter" idx="27"/>
          </p:nvPr>
        </p:nvSpPr>
        <p:spPr>
          <a:xfrm>
            <a:off x="457201" y="1750721"/>
            <a:ext cx="2586146" cy="2918640"/>
          </a:xfrm>
        </p:spPr>
        <p:txBody>
          <a:bodyPr tIns="365760"/>
          <a:lstStyle/>
          <a:p>
            <a:pPr marL="0" indent="0" algn="ctr">
              <a:buNone/>
            </a:pPr>
            <a:r>
              <a:rPr lang="en-US" b="1" dirty="0"/>
              <a:t>Tenancy in Common</a:t>
            </a:r>
          </a:p>
          <a:p>
            <a:pPr marL="0" indent="0" algn="ctr">
              <a:buNone/>
            </a:pPr>
            <a:r>
              <a:rPr lang="en-US" dirty="0"/>
              <a:t>Deceased owner’s interest transfers </a:t>
            </a:r>
            <a:r>
              <a:rPr lang="en-US" b="1" dirty="0">
                <a:solidFill>
                  <a:schemeClr val="accent1"/>
                </a:solidFill>
              </a:rPr>
              <a:t>pursuant to </a:t>
            </a:r>
            <a:br>
              <a:rPr lang="en-US" b="1" dirty="0">
                <a:solidFill>
                  <a:schemeClr val="accent1"/>
                </a:solidFill>
              </a:rPr>
            </a:br>
            <a:r>
              <a:rPr lang="en-US" b="1" dirty="0">
                <a:solidFill>
                  <a:schemeClr val="accent1"/>
                </a:solidFill>
              </a:rPr>
              <a:t>estate plan</a:t>
            </a:r>
            <a:endParaRPr lang="en-US" dirty="0"/>
          </a:p>
        </p:txBody>
      </p:sp>
      <p:sp>
        <p:nvSpPr>
          <p:cNvPr id="6" name="Text Placeholder 5">
            <a:extLst>
              <a:ext uri="{FF2B5EF4-FFF2-40B4-BE49-F238E27FC236}">
                <a16:creationId xmlns:a16="http://schemas.microsoft.com/office/drawing/2014/main" id="{3F72A02D-272E-0BAD-E4F8-FA484D570A7C}"/>
              </a:ext>
            </a:extLst>
          </p:cNvPr>
          <p:cNvSpPr>
            <a:spLocks noGrp="1"/>
          </p:cNvSpPr>
          <p:nvPr>
            <p:ph type="body" sz="quarter" idx="29"/>
          </p:nvPr>
        </p:nvSpPr>
        <p:spPr>
          <a:xfrm>
            <a:off x="3312708" y="1756035"/>
            <a:ext cx="2586146" cy="2918640"/>
          </a:xfrm>
        </p:spPr>
        <p:txBody>
          <a:bodyPr tIns="365760"/>
          <a:lstStyle/>
          <a:p>
            <a:pPr marL="0" indent="0" algn="ctr">
              <a:buNone/>
            </a:pPr>
            <a:r>
              <a:rPr lang="en-US" b="1" dirty="0"/>
              <a:t>Joint Tenancy with Rights of Survivorship</a:t>
            </a:r>
          </a:p>
          <a:p>
            <a:pPr marL="0" indent="0" algn="ctr">
              <a:buNone/>
            </a:pPr>
            <a:r>
              <a:rPr lang="en-US" dirty="0"/>
              <a:t>Deceased owner’s interest transfers equally to survivor(s) </a:t>
            </a:r>
            <a:br>
              <a:rPr lang="en-US" dirty="0"/>
            </a:br>
            <a:r>
              <a:rPr lang="en-US" b="1" dirty="0">
                <a:solidFill>
                  <a:schemeClr val="accent1"/>
                </a:solidFill>
              </a:rPr>
              <a:t>by operation of law</a:t>
            </a:r>
            <a:endParaRPr lang="en-US" dirty="0"/>
          </a:p>
        </p:txBody>
      </p:sp>
      <p:sp>
        <p:nvSpPr>
          <p:cNvPr id="8" name="Text Placeholder 7">
            <a:extLst>
              <a:ext uri="{FF2B5EF4-FFF2-40B4-BE49-F238E27FC236}">
                <a16:creationId xmlns:a16="http://schemas.microsoft.com/office/drawing/2014/main" id="{99C31713-D6D4-84BD-FDC4-D30931B749DF}"/>
              </a:ext>
            </a:extLst>
          </p:cNvPr>
          <p:cNvSpPr>
            <a:spLocks noGrp="1"/>
          </p:cNvSpPr>
          <p:nvPr>
            <p:ph type="body" sz="quarter" idx="31"/>
          </p:nvPr>
        </p:nvSpPr>
        <p:spPr>
          <a:xfrm>
            <a:off x="6168215" y="1750721"/>
            <a:ext cx="2586146" cy="2918640"/>
          </a:xfrm>
        </p:spPr>
        <p:txBody>
          <a:bodyPr tIns="365760"/>
          <a:lstStyle/>
          <a:p>
            <a:pPr marL="0" indent="0" algn="ctr">
              <a:buNone/>
            </a:pPr>
            <a:r>
              <a:rPr lang="en-US" b="1" dirty="0"/>
              <a:t>Tenancy by </a:t>
            </a:r>
            <a:br>
              <a:rPr lang="en-US" b="1" dirty="0"/>
            </a:br>
            <a:r>
              <a:rPr lang="en-US" b="1" dirty="0"/>
              <a:t>the Entirety</a:t>
            </a:r>
          </a:p>
          <a:p>
            <a:pPr marL="0" indent="0" algn="ctr">
              <a:buNone/>
            </a:pPr>
            <a:r>
              <a:rPr lang="en-US" dirty="0"/>
              <a:t>Deceased spouse’s interest transfers to surviving spouse</a:t>
            </a:r>
            <a:r>
              <a:rPr lang="en-US" b="1" dirty="0">
                <a:solidFill>
                  <a:schemeClr val="accent1"/>
                </a:solidFill>
              </a:rPr>
              <a:t> by operation of law</a:t>
            </a:r>
            <a:endParaRPr lang="en-US" dirty="0"/>
          </a:p>
        </p:txBody>
      </p:sp>
      <p:sp>
        <p:nvSpPr>
          <p:cNvPr id="10" name="Text Placeholder 9">
            <a:extLst>
              <a:ext uri="{FF2B5EF4-FFF2-40B4-BE49-F238E27FC236}">
                <a16:creationId xmlns:a16="http://schemas.microsoft.com/office/drawing/2014/main" id="{EB3AEA6A-8EA4-BBE0-3E0A-623464B8A524}"/>
              </a:ext>
            </a:extLst>
          </p:cNvPr>
          <p:cNvSpPr>
            <a:spLocks noGrp="1"/>
          </p:cNvSpPr>
          <p:nvPr>
            <p:ph type="body" sz="quarter" idx="33"/>
          </p:nvPr>
        </p:nvSpPr>
        <p:spPr>
          <a:xfrm>
            <a:off x="9023722" y="1756036"/>
            <a:ext cx="2586146" cy="2918640"/>
          </a:xfrm>
        </p:spPr>
        <p:txBody>
          <a:bodyPr tIns="365760"/>
          <a:lstStyle/>
          <a:p>
            <a:pPr marL="0" indent="0" algn="ctr">
              <a:buNone/>
            </a:pPr>
            <a:r>
              <a:rPr lang="en-US" b="1" dirty="0"/>
              <a:t>Community | </a:t>
            </a:r>
            <a:br>
              <a:rPr lang="en-US" b="1" dirty="0"/>
            </a:br>
            <a:r>
              <a:rPr lang="en-US" b="1" dirty="0"/>
              <a:t>Marital Property</a:t>
            </a:r>
          </a:p>
          <a:p>
            <a:pPr marL="0" indent="0" algn="ctr">
              <a:buNone/>
            </a:pPr>
            <a:r>
              <a:rPr lang="en-US" dirty="0"/>
              <a:t>Deceased spouse’s interest transfers </a:t>
            </a:r>
            <a:r>
              <a:rPr lang="en-US" b="1" dirty="0">
                <a:solidFill>
                  <a:schemeClr val="accent1"/>
                </a:solidFill>
              </a:rPr>
              <a:t>pursuant to </a:t>
            </a:r>
            <a:br>
              <a:rPr lang="en-US" b="1" dirty="0">
                <a:solidFill>
                  <a:schemeClr val="accent1"/>
                </a:solidFill>
              </a:rPr>
            </a:br>
            <a:r>
              <a:rPr lang="en-US" b="1" dirty="0">
                <a:solidFill>
                  <a:schemeClr val="accent1"/>
                </a:solidFill>
              </a:rPr>
              <a:t>estate plan</a:t>
            </a:r>
            <a:endParaRPr lang="en-US" dirty="0"/>
          </a:p>
        </p:txBody>
      </p:sp>
      <p:sp>
        <p:nvSpPr>
          <p:cNvPr id="13" name="Slide Number Placeholder 12">
            <a:extLst>
              <a:ext uri="{FF2B5EF4-FFF2-40B4-BE49-F238E27FC236}">
                <a16:creationId xmlns:a16="http://schemas.microsoft.com/office/drawing/2014/main" id="{2ED3D242-4218-3051-6D64-98B992EF0BE4}"/>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18</a:t>
            </a:fld>
            <a:endParaRPr lang="en-US" dirty="0">
              <a:latin typeface="Aptos Light" panose="020B0004020202020204" pitchFamily="34" charset="0"/>
            </a:endParaRPr>
          </a:p>
        </p:txBody>
      </p:sp>
      <p:sp>
        <p:nvSpPr>
          <p:cNvPr id="14" name="Title 13">
            <a:extLst>
              <a:ext uri="{FF2B5EF4-FFF2-40B4-BE49-F238E27FC236}">
                <a16:creationId xmlns:a16="http://schemas.microsoft.com/office/drawing/2014/main" id="{841903EA-FAA9-0ECC-991C-BE6E1C5C3F95}"/>
              </a:ext>
            </a:extLst>
          </p:cNvPr>
          <p:cNvSpPr>
            <a:spLocks noGrp="1"/>
          </p:cNvSpPr>
          <p:nvPr>
            <p:ph type="title"/>
          </p:nvPr>
        </p:nvSpPr>
        <p:spPr/>
        <p:txBody>
          <a:bodyPr/>
          <a:lstStyle/>
          <a:p>
            <a:r>
              <a:rPr lang="en-US" dirty="0"/>
              <a:t>Estate Planning</a:t>
            </a:r>
          </a:p>
        </p:txBody>
      </p:sp>
      <p:sp>
        <p:nvSpPr>
          <p:cNvPr id="2" name="Rectangle 1">
            <a:extLst>
              <a:ext uri="{FF2B5EF4-FFF2-40B4-BE49-F238E27FC236}">
                <a16:creationId xmlns:a16="http://schemas.microsoft.com/office/drawing/2014/main" id="{0EC47FBE-73CB-EF75-6475-7539D1BC9A57}"/>
              </a:ext>
            </a:extLst>
          </p:cNvPr>
          <p:cNvSpPr/>
          <p:nvPr/>
        </p:nvSpPr>
        <p:spPr>
          <a:xfrm>
            <a:off x="3171825" y="1628775"/>
            <a:ext cx="5729288" cy="3186113"/>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60569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F2BED-0508-B99E-A359-1456F9FCD52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DC238B7-E0CF-BAC6-28F0-FFC809BE1D96}"/>
              </a:ext>
            </a:extLst>
          </p:cNvPr>
          <p:cNvSpPr>
            <a:spLocks noGrp="1"/>
          </p:cNvSpPr>
          <p:nvPr>
            <p:ph type="body" sz="quarter" idx="24"/>
          </p:nvPr>
        </p:nvSpPr>
        <p:spPr>
          <a:xfrm>
            <a:off x="8173269" y="3457086"/>
            <a:ext cx="3475037" cy="1543549"/>
          </a:xfrm>
        </p:spPr>
        <p:txBody>
          <a:bodyPr tIns="640080"/>
          <a:lstStyle/>
          <a:p>
            <a:pPr marL="0" indent="0" algn="ctr">
              <a:buNone/>
            </a:pPr>
            <a:r>
              <a:rPr lang="en-US" b="1" dirty="0"/>
              <a:t>Will or Trust</a:t>
            </a:r>
          </a:p>
        </p:txBody>
      </p:sp>
      <p:sp>
        <p:nvSpPr>
          <p:cNvPr id="3" name="Text Placeholder 2">
            <a:extLst>
              <a:ext uri="{FF2B5EF4-FFF2-40B4-BE49-F238E27FC236}">
                <a16:creationId xmlns:a16="http://schemas.microsoft.com/office/drawing/2014/main" id="{CA543AF6-7278-1ED1-EEC2-CCE541D7738A}"/>
              </a:ext>
            </a:extLst>
          </p:cNvPr>
          <p:cNvSpPr>
            <a:spLocks noGrp="1"/>
          </p:cNvSpPr>
          <p:nvPr>
            <p:ph type="body" sz="quarter" idx="22"/>
          </p:nvPr>
        </p:nvSpPr>
        <p:spPr>
          <a:xfrm>
            <a:off x="4381161" y="3457085"/>
            <a:ext cx="3475037" cy="1543549"/>
          </a:xfrm>
        </p:spPr>
        <p:txBody>
          <a:bodyPr tIns="640080"/>
          <a:lstStyle/>
          <a:p>
            <a:pPr marL="0" indent="0" algn="ctr">
              <a:buNone/>
            </a:pPr>
            <a:r>
              <a:rPr lang="en-US" b="1" dirty="0">
                <a:solidFill>
                  <a:schemeClr val="tx2"/>
                </a:solidFill>
              </a:rPr>
              <a:t>Operation of Law</a:t>
            </a:r>
          </a:p>
        </p:txBody>
      </p:sp>
      <p:sp>
        <p:nvSpPr>
          <p:cNvPr id="6" name="Text Placeholder 5">
            <a:extLst>
              <a:ext uri="{FF2B5EF4-FFF2-40B4-BE49-F238E27FC236}">
                <a16:creationId xmlns:a16="http://schemas.microsoft.com/office/drawing/2014/main" id="{51F5C960-70C5-F43E-AD0A-5FABB8C3C72E}"/>
              </a:ext>
            </a:extLst>
          </p:cNvPr>
          <p:cNvSpPr>
            <a:spLocks noGrp="1"/>
          </p:cNvSpPr>
          <p:nvPr>
            <p:ph type="body" sz="quarter" idx="25"/>
          </p:nvPr>
        </p:nvSpPr>
        <p:spPr>
          <a:xfrm>
            <a:off x="555528" y="3457085"/>
            <a:ext cx="3475037" cy="1543549"/>
          </a:xfrm>
        </p:spPr>
        <p:txBody>
          <a:bodyPr tIns="640080"/>
          <a:lstStyle/>
          <a:p>
            <a:pPr marL="0" indent="0" algn="ctr">
              <a:buNone/>
            </a:pPr>
            <a:r>
              <a:rPr lang="en-US" b="1" dirty="0">
                <a:solidFill>
                  <a:schemeClr val="tx2"/>
                </a:solidFill>
              </a:rPr>
              <a:t>Contract</a:t>
            </a:r>
          </a:p>
        </p:txBody>
      </p:sp>
      <p:sp>
        <p:nvSpPr>
          <p:cNvPr id="9" name="Slide Number Placeholder 8">
            <a:extLst>
              <a:ext uri="{FF2B5EF4-FFF2-40B4-BE49-F238E27FC236}">
                <a16:creationId xmlns:a16="http://schemas.microsoft.com/office/drawing/2014/main" id="{1C9EB28D-F971-D0F4-CD50-5E83CF8D83FD}"/>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19</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3F463E14-619A-C719-6D64-63587597DB0D}"/>
              </a:ext>
            </a:extLst>
          </p:cNvPr>
          <p:cNvSpPr>
            <a:spLocks noGrp="1"/>
          </p:cNvSpPr>
          <p:nvPr>
            <p:ph type="title"/>
          </p:nvPr>
        </p:nvSpPr>
        <p:spPr/>
        <p:txBody>
          <a:bodyPr/>
          <a:lstStyle/>
          <a:p>
            <a:r>
              <a:rPr lang="en-US" dirty="0"/>
              <a:t>How Assets Pass at Death | </a:t>
            </a:r>
            <a:r>
              <a:rPr lang="en-US" b="1" dirty="0"/>
              <a:t>Will or Trust</a:t>
            </a:r>
          </a:p>
        </p:txBody>
      </p:sp>
      <p:pic>
        <p:nvPicPr>
          <p:cNvPr id="11" name="Graphic 10">
            <a:extLst>
              <a:ext uri="{FF2B5EF4-FFF2-40B4-BE49-F238E27FC236}">
                <a16:creationId xmlns:a16="http://schemas.microsoft.com/office/drawing/2014/main" id="{BC1804E2-8FBD-73AA-E86E-1179563479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2497" y="1378566"/>
            <a:ext cx="3021097" cy="3021097"/>
          </a:xfrm>
          <a:prstGeom prst="rect">
            <a:avLst/>
          </a:prstGeom>
        </p:spPr>
      </p:pic>
      <p:pic>
        <p:nvPicPr>
          <p:cNvPr id="12" name="Graphic 11">
            <a:extLst>
              <a:ext uri="{FF2B5EF4-FFF2-40B4-BE49-F238E27FC236}">
                <a16:creationId xmlns:a16="http://schemas.microsoft.com/office/drawing/2014/main" id="{B78DF1EF-04E9-8EEB-6933-EDE00D00641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93695" y="1661704"/>
            <a:ext cx="2454822" cy="2454822"/>
          </a:xfrm>
          <a:prstGeom prst="rect">
            <a:avLst/>
          </a:prstGeom>
        </p:spPr>
      </p:pic>
      <p:grpSp>
        <p:nvGrpSpPr>
          <p:cNvPr id="13" name="Group 12">
            <a:extLst>
              <a:ext uri="{FF2B5EF4-FFF2-40B4-BE49-F238E27FC236}">
                <a16:creationId xmlns:a16="http://schemas.microsoft.com/office/drawing/2014/main" id="{A4FA4E81-C28C-E265-EAFD-CBEA20979BDF}"/>
              </a:ext>
            </a:extLst>
          </p:cNvPr>
          <p:cNvGrpSpPr/>
          <p:nvPr/>
        </p:nvGrpSpPr>
        <p:grpSpPr>
          <a:xfrm>
            <a:off x="8999669" y="1988060"/>
            <a:ext cx="1822235" cy="1799725"/>
            <a:chOff x="7815912" y="3513817"/>
            <a:chExt cx="758915" cy="756980"/>
          </a:xfrm>
          <a:solidFill>
            <a:schemeClr val="accent1"/>
          </a:solidFill>
        </p:grpSpPr>
        <p:sp>
          <p:nvSpPr>
            <p:cNvPr id="14" name="Freeform: Shape 451">
              <a:extLst>
                <a:ext uri="{FF2B5EF4-FFF2-40B4-BE49-F238E27FC236}">
                  <a16:creationId xmlns:a16="http://schemas.microsoft.com/office/drawing/2014/main" id="{78592CE2-8800-B73D-EB75-410FF890D57E}"/>
                </a:ext>
              </a:extLst>
            </p:cNvPr>
            <p:cNvSpPr/>
            <p:nvPr/>
          </p:nvSpPr>
          <p:spPr>
            <a:xfrm>
              <a:off x="7815912" y="3513817"/>
              <a:ext cx="758915" cy="756980"/>
            </a:xfrm>
            <a:custGeom>
              <a:avLst/>
              <a:gdLst>
                <a:gd name="connsiteX0" fmla="*/ 113167 w 758915"/>
                <a:gd name="connsiteY0" fmla="*/ 756981 h 756980"/>
                <a:gd name="connsiteX1" fmla="*/ 86777 w 758915"/>
                <a:gd name="connsiteY1" fmla="*/ 746044 h 756980"/>
                <a:gd name="connsiteX2" fmla="*/ 75841 w 758915"/>
                <a:gd name="connsiteY2" fmla="*/ 719655 h 756980"/>
                <a:gd name="connsiteX3" fmla="*/ 75841 w 758915"/>
                <a:gd name="connsiteY3" fmla="*/ 681853 h 756980"/>
                <a:gd name="connsiteX4" fmla="*/ 37326 w 758915"/>
                <a:gd name="connsiteY4" fmla="*/ 681140 h 756980"/>
                <a:gd name="connsiteX5" fmla="*/ 10936 w 758915"/>
                <a:gd name="connsiteY5" fmla="*/ 670204 h 756980"/>
                <a:gd name="connsiteX6" fmla="*/ 0 w 758915"/>
                <a:gd name="connsiteY6" fmla="*/ 643814 h 756980"/>
                <a:gd name="connsiteX7" fmla="*/ 0 w 758915"/>
                <a:gd name="connsiteY7" fmla="*/ 138130 h 756980"/>
                <a:gd name="connsiteX8" fmla="*/ 713 w 758915"/>
                <a:gd name="connsiteY8" fmla="*/ 134326 h 756980"/>
                <a:gd name="connsiteX9" fmla="*/ 3566 w 758915"/>
                <a:gd name="connsiteY9" fmla="*/ 129809 h 756980"/>
                <a:gd name="connsiteX10" fmla="*/ 130047 w 758915"/>
                <a:gd name="connsiteY10" fmla="*/ 3328 h 756980"/>
                <a:gd name="connsiteX11" fmla="*/ 133613 w 758915"/>
                <a:gd name="connsiteY11" fmla="*/ 951 h 756980"/>
                <a:gd name="connsiteX12" fmla="*/ 137892 w 758915"/>
                <a:gd name="connsiteY12" fmla="*/ 0 h 756980"/>
                <a:gd name="connsiteX13" fmla="*/ 492608 w 758915"/>
                <a:gd name="connsiteY13" fmla="*/ 0 h 756980"/>
                <a:gd name="connsiteX14" fmla="*/ 518998 w 758915"/>
                <a:gd name="connsiteY14" fmla="*/ 10699 h 756980"/>
                <a:gd name="connsiteX15" fmla="*/ 529934 w 758915"/>
                <a:gd name="connsiteY15" fmla="*/ 37088 h 756980"/>
                <a:gd name="connsiteX16" fmla="*/ 529934 w 758915"/>
                <a:gd name="connsiteY16" fmla="*/ 74890 h 756980"/>
                <a:gd name="connsiteX17" fmla="*/ 568449 w 758915"/>
                <a:gd name="connsiteY17" fmla="*/ 75603 h 756980"/>
                <a:gd name="connsiteX18" fmla="*/ 594839 w 758915"/>
                <a:gd name="connsiteY18" fmla="*/ 86539 h 756980"/>
                <a:gd name="connsiteX19" fmla="*/ 605775 w 758915"/>
                <a:gd name="connsiteY19" fmla="*/ 112929 h 756980"/>
                <a:gd name="connsiteX20" fmla="*/ 605775 w 758915"/>
                <a:gd name="connsiteY20" fmla="*/ 239647 h 756980"/>
                <a:gd name="connsiteX21" fmla="*/ 628123 w 758915"/>
                <a:gd name="connsiteY21" fmla="*/ 220628 h 756980"/>
                <a:gd name="connsiteX22" fmla="*/ 674483 w 758915"/>
                <a:gd name="connsiteY22" fmla="*/ 177596 h 756980"/>
                <a:gd name="connsiteX23" fmla="*/ 708956 w 758915"/>
                <a:gd name="connsiteY23" fmla="*/ 163806 h 756980"/>
                <a:gd name="connsiteX24" fmla="*/ 745569 w 758915"/>
                <a:gd name="connsiteY24" fmla="*/ 179735 h 756980"/>
                <a:gd name="connsiteX25" fmla="*/ 758883 w 758915"/>
                <a:gd name="connsiteY25" fmla="*/ 215873 h 756980"/>
                <a:gd name="connsiteX26" fmla="*/ 742478 w 758915"/>
                <a:gd name="connsiteY26" fmla="*/ 250583 h 756980"/>
                <a:gd name="connsiteX27" fmla="*/ 705390 w 758915"/>
                <a:gd name="connsiteY27" fmla="*/ 285056 h 756980"/>
                <a:gd name="connsiteX28" fmla="*/ 722508 w 758915"/>
                <a:gd name="connsiteY28" fmla="*/ 304552 h 756980"/>
                <a:gd name="connsiteX29" fmla="*/ 729165 w 758915"/>
                <a:gd name="connsiteY29" fmla="*/ 322145 h 756980"/>
                <a:gd name="connsiteX30" fmla="*/ 721319 w 758915"/>
                <a:gd name="connsiteY30" fmla="*/ 339262 h 756980"/>
                <a:gd name="connsiteX31" fmla="*/ 652848 w 758915"/>
                <a:gd name="connsiteY31" fmla="*/ 402740 h 756980"/>
                <a:gd name="connsiteX32" fmla="*/ 644765 w 758915"/>
                <a:gd name="connsiteY32" fmla="*/ 405831 h 756980"/>
                <a:gd name="connsiteX33" fmla="*/ 641199 w 758915"/>
                <a:gd name="connsiteY33" fmla="*/ 405356 h 756980"/>
                <a:gd name="connsiteX34" fmla="*/ 633116 w 758915"/>
                <a:gd name="connsiteY34" fmla="*/ 396559 h 756980"/>
                <a:gd name="connsiteX35" fmla="*/ 636682 w 758915"/>
                <a:gd name="connsiteY35" fmla="*/ 385147 h 756980"/>
                <a:gd name="connsiteX36" fmla="*/ 705152 w 758915"/>
                <a:gd name="connsiteY36" fmla="*/ 321669 h 756980"/>
                <a:gd name="connsiteX37" fmla="*/ 688035 w 758915"/>
                <a:gd name="connsiteY37" fmla="*/ 302174 h 756980"/>
                <a:gd name="connsiteX38" fmla="*/ 606488 w 758915"/>
                <a:gd name="connsiteY38" fmla="*/ 377064 h 756980"/>
                <a:gd name="connsiteX39" fmla="*/ 606488 w 758915"/>
                <a:gd name="connsiteY39" fmla="*/ 719655 h 756980"/>
                <a:gd name="connsiteX40" fmla="*/ 595314 w 758915"/>
                <a:gd name="connsiteY40" fmla="*/ 746044 h 756980"/>
                <a:gd name="connsiteX41" fmla="*/ 568924 w 758915"/>
                <a:gd name="connsiteY41" fmla="*/ 756981 h 756980"/>
                <a:gd name="connsiteX42" fmla="*/ 113880 w 758915"/>
                <a:gd name="connsiteY42" fmla="*/ 756981 h 756980"/>
                <a:gd name="connsiteX43" fmla="*/ 99853 w 758915"/>
                <a:gd name="connsiteY43" fmla="*/ 719893 h 756980"/>
                <a:gd name="connsiteX44" fmla="*/ 103895 w 758915"/>
                <a:gd name="connsiteY44" fmla="*/ 729402 h 756980"/>
                <a:gd name="connsiteX45" fmla="*/ 113404 w 758915"/>
                <a:gd name="connsiteY45" fmla="*/ 733206 h 756980"/>
                <a:gd name="connsiteX46" fmla="*/ 568449 w 758915"/>
                <a:gd name="connsiteY46" fmla="*/ 733206 h 756980"/>
                <a:gd name="connsiteX47" fmla="*/ 577959 w 758915"/>
                <a:gd name="connsiteY47" fmla="*/ 729402 h 756980"/>
                <a:gd name="connsiteX48" fmla="*/ 581763 w 758915"/>
                <a:gd name="connsiteY48" fmla="*/ 719893 h 756980"/>
                <a:gd name="connsiteX49" fmla="*/ 581763 w 758915"/>
                <a:gd name="connsiteY49" fmla="*/ 401076 h 756980"/>
                <a:gd name="connsiteX50" fmla="*/ 529934 w 758915"/>
                <a:gd name="connsiteY50" fmla="*/ 447436 h 756980"/>
                <a:gd name="connsiteX51" fmla="*/ 529934 w 758915"/>
                <a:gd name="connsiteY51" fmla="*/ 643814 h 756980"/>
                <a:gd name="connsiteX52" fmla="*/ 518760 w 758915"/>
                <a:gd name="connsiteY52" fmla="*/ 670204 h 756980"/>
                <a:gd name="connsiteX53" fmla="*/ 492370 w 758915"/>
                <a:gd name="connsiteY53" fmla="*/ 681140 h 756980"/>
                <a:gd name="connsiteX54" fmla="*/ 99853 w 758915"/>
                <a:gd name="connsiteY54" fmla="*/ 681140 h 756980"/>
                <a:gd name="connsiteX55" fmla="*/ 99853 w 758915"/>
                <a:gd name="connsiteY55" fmla="*/ 719655 h 756980"/>
                <a:gd name="connsiteX56" fmla="*/ 24012 w 758915"/>
                <a:gd name="connsiteY56" fmla="*/ 644052 h 756980"/>
                <a:gd name="connsiteX57" fmla="*/ 27816 w 758915"/>
                <a:gd name="connsiteY57" fmla="*/ 653562 h 756980"/>
                <a:gd name="connsiteX58" fmla="*/ 37326 w 758915"/>
                <a:gd name="connsiteY58" fmla="*/ 657365 h 756980"/>
                <a:gd name="connsiteX59" fmla="*/ 492370 w 758915"/>
                <a:gd name="connsiteY59" fmla="*/ 657365 h 756980"/>
                <a:gd name="connsiteX60" fmla="*/ 501880 w 758915"/>
                <a:gd name="connsiteY60" fmla="*/ 653562 h 756980"/>
                <a:gd name="connsiteX61" fmla="*/ 505922 w 758915"/>
                <a:gd name="connsiteY61" fmla="*/ 644052 h 756980"/>
                <a:gd name="connsiteX62" fmla="*/ 505922 w 758915"/>
                <a:gd name="connsiteY62" fmla="*/ 471687 h 756980"/>
                <a:gd name="connsiteX63" fmla="*/ 454807 w 758915"/>
                <a:gd name="connsiteY63" fmla="*/ 517334 h 756980"/>
                <a:gd name="connsiteX64" fmla="*/ 371596 w 758915"/>
                <a:gd name="connsiteY64" fmla="*/ 577483 h 756980"/>
                <a:gd name="connsiteX65" fmla="*/ 369932 w 758915"/>
                <a:gd name="connsiteY65" fmla="*/ 579147 h 756980"/>
                <a:gd name="connsiteX66" fmla="*/ 308118 w 758915"/>
                <a:gd name="connsiteY66" fmla="*/ 615760 h 756980"/>
                <a:gd name="connsiteX67" fmla="*/ 300034 w 758915"/>
                <a:gd name="connsiteY67" fmla="*/ 616949 h 756980"/>
                <a:gd name="connsiteX68" fmla="*/ 282441 w 758915"/>
                <a:gd name="connsiteY68" fmla="*/ 609341 h 756980"/>
                <a:gd name="connsiteX69" fmla="*/ 280064 w 758915"/>
                <a:gd name="connsiteY69" fmla="*/ 605775 h 756980"/>
                <a:gd name="connsiteX70" fmla="*/ 164044 w 758915"/>
                <a:gd name="connsiteY70" fmla="*/ 605299 h 756980"/>
                <a:gd name="connsiteX71" fmla="*/ 153821 w 758915"/>
                <a:gd name="connsiteY71" fmla="*/ 599356 h 756980"/>
                <a:gd name="connsiteX72" fmla="*/ 153821 w 758915"/>
                <a:gd name="connsiteY72" fmla="*/ 587468 h 756980"/>
                <a:gd name="connsiteX73" fmla="*/ 164044 w 758915"/>
                <a:gd name="connsiteY73" fmla="*/ 581525 h 756980"/>
                <a:gd name="connsiteX74" fmla="*/ 278637 w 758915"/>
                <a:gd name="connsiteY74" fmla="*/ 581525 h 756980"/>
                <a:gd name="connsiteX75" fmla="*/ 319292 w 758915"/>
                <a:gd name="connsiteY75" fmla="*/ 524466 h 756980"/>
                <a:gd name="connsiteX76" fmla="*/ 320956 w 758915"/>
                <a:gd name="connsiteY76" fmla="*/ 522802 h 756980"/>
                <a:gd name="connsiteX77" fmla="*/ 346157 w 758915"/>
                <a:gd name="connsiteY77" fmla="*/ 492846 h 756980"/>
                <a:gd name="connsiteX78" fmla="*/ 87966 w 758915"/>
                <a:gd name="connsiteY78" fmla="*/ 491657 h 756980"/>
                <a:gd name="connsiteX79" fmla="*/ 77743 w 758915"/>
                <a:gd name="connsiteY79" fmla="*/ 485713 h 756980"/>
                <a:gd name="connsiteX80" fmla="*/ 77743 w 758915"/>
                <a:gd name="connsiteY80" fmla="*/ 473826 h 756980"/>
                <a:gd name="connsiteX81" fmla="*/ 87966 w 758915"/>
                <a:gd name="connsiteY81" fmla="*/ 467883 h 756980"/>
                <a:gd name="connsiteX82" fmla="*/ 366841 w 758915"/>
                <a:gd name="connsiteY82" fmla="*/ 467883 h 756980"/>
                <a:gd name="connsiteX83" fmla="*/ 385860 w 758915"/>
                <a:gd name="connsiteY83" fmla="*/ 445535 h 756980"/>
                <a:gd name="connsiteX84" fmla="*/ 505684 w 758915"/>
                <a:gd name="connsiteY84" fmla="*/ 334270 h 756980"/>
                <a:gd name="connsiteX85" fmla="*/ 505684 w 758915"/>
                <a:gd name="connsiteY85" fmla="*/ 37326 h 756980"/>
                <a:gd name="connsiteX86" fmla="*/ 501880 w 758915"/>
                <a:gd name="connsiteY86" fmla="*/ 27816 h 756980"/>
                <a:gd name="connsiteX87" fmla="*/ 492370 w 758915"/>
                <a:gd name="connsiteY87" fmla="*/ 24012 h 756980"/>
                <a:gd name="connsiteX88" fmla="*/ 150968 w 758915"/>
                <a:gd name="connsiteY88" fmla="*/ 24012 h 756980"/>
                <a:gd name="connsiteX89" fmla="*/ 150255 w 758915"/>
                <a:gd name="connsiteY89" fmla="*/ 113167 h 756980"/>
                <a:gd name="connsiteX90" fmla="*/ 139319 w 758915"/>
                <a:gd name="connsiteY90" fmla="*/ 139556 h 756980"/>
                <a:gd name="connsiteX91" fmla="*/ 112929 w 758915"/>
                <a:gd name="connsiteY91" fmla="*/ 150493 h 756980"/>
                <a:gd name="connsiteX92" fmla="*/ 23775 w 758915"/>
                <a:gd name="connsiteY92" fmla="*/ 150493 h 756980"/>
                <a:gd name="connsiteX93" fmla="*/ 23775 w 758915"/>
                <a:gd name="connsiteY93" fmla="*/ 644289 h 756980"/>
                <a:gd name="connsiteX94" fmla="*/ 328326 w 758915"/>
                <a:gd name="connsiteY94" fmla="*/ 548716 h 756980"/>
                <a:gd name="connsiteX95" fmla="*/ 300034 w 758915"/>
                <a:gd name="connsiteY95" fmla="*/ 592223 h 756980"/>
                <a:gd name="connsiteX96" fmla="*/ 346157 w 758915"/>
                <a:gd name="connsiteY96" fmla="*/ 567736 h 756980"/>
                <a:gd name="connsiteX97" fmla="*/ 329515 w 758915"/>
                <a:gd name="connsiteY97" fmla="*/ 548954 h 756980"/>
                <a:gd name="connsiteX98" fmla="*/ 328326 w 758915"/>
                <a:gd name="connsiteY98" fmla="*/ 548954 h 756980"/>
                <a:gd name="connsiteX99" fmla="*/ 345682 w 758915"/>
                <a:gd name="connsiteY99" fmla="*/ 530172 h 756980"/>
                <a:gd name="connsiteX100" fmla="*/ 356142 w 758915"/>
                <a:gd name="connsiteY100" fmla="*/ 542297 h 756980"/>
                <a:gd name="connsiteX101" fmla="*/ 364939 w 758915"/>
                <a:gd name="connsiteY101" fmla="*/ 551807 h 756980"/>
                <a:gd name="connsiteX102" fmla="*/ 427941 w 758915"/>
                <a:gd name="connsiteY102" fmla="*/ 507111 h 756980"/>
                <a:gd name="connsiteX103" fmla="*/ 395370 w 758915"/>
                <a:gd name="connsiteY103" fmla="*/ 470735 h 756980"/>
                <a:gd name="connsiteX104" fmla="*/ 345682 w 758915"/>
                <a:gd name="connsiteY104" fmla="*/ 529934 h 756980"/>
                <a:gd name="connsiteX105" fmla="*/ 412250 w 758915"/>
                <a:gd name="connsiteY105" fmla="*/ 453142 h 756980"/>
                <a:gd name="connsiteX106" fmla="*/ 425802 w 758915"/>
                <a:gd name="connsiteY106" fmla="*/ 468596 h 756980"/>
                <a:gd name="connsiteX107" fmla="*/ 446723 w 758915"/>
                <a:gd name="connsiteY107" fmla="*/ 490944 h 756980"/>
                <a:gd name="connsiteX108" fmla="*/ 509012 w 758915"/>
                <a:gd name="connsiteY108" fmla="*/ 434123 h 756980"/>
                <a:gd name="connsiteX109" fmla="*/ 669966 w 758915"/>
                <a:gd name="connsiteY109" fmla="*/ 284581 h 756980"/>
                <a:gd name="connsiteX110" fmla="*/ 656415 w 758915"/>
                <a:gd name="connsiteY110" fmla="*/ 269128 h 756980"/>
                <a:gd name="connsiteX111" fmla="*/ 635017 w 758915"/>
                <a:gd name="connsiteY111" fmla="*/ 246066 h 756980"/>
                <a:gd name="connsiteX112" fmla="*/ 412250 w 758915"/>
                <a:gd name="connsiteY112" fmla="*/ 452905 h 756980"/>
                <a:gd name="connsiteX113" fmla="*/ 529459 w 758915"/>
                <a:gd name="connsiteY113" fmla="*/ 310020 h 756980"/>
                <a:gd name="connsiteX114" fmla="*/ 581287 w 758915"/>
                <a:gd name="connsiteY114" fmla="*/ 263659 h 756980"/>
                <a:gd name="connsiteX115" fmla="*/ 581287 w 758915"/>
                <a:gd name="connsiteY115" fmla="*/ 112929 h 756980"/>
                <a:gd name="connsiteX116" fmla="*/ 577721 w 758915"/>
                <a:gd name="connsiteY116" fmla="*/ 103419 h 756980"/>
                <a:gd name="connsiteX117" fmla="*/ 568211 w 758915"/>
                <a:gd name="connsiteY117" fmla="*/ 99615 h 756980"/>
                <a:gd name="connsiteX118" fmla="*/ 529459 w 758915"/>
                <a:gd name="connsiteY118" fmla="*/ 99615 h 756980"/>
                <a:gd name="connsiteX119" fmla="*/ 529459 w 758915"/>
                <a:gd name="connsiteY119" fmla="*/ 310020 h 756980"/>
                <a:gd name="connsiteX120" fmla="*/ 707768 w 758915"/>
                <a:gd name="connsiteY120" fmla="*/ 188056 h 756980"/>
                <a:gd name="connsiteX121" fmla="*/ 690174 w 758915"/>
                <a:gd name="connsiteY121" fmla="*/ 194951 h 756980"/>
                <a:gd name="connsiteX122" fmla="*/ 653086 w 758915"/>
                <a:gd name="connsiteY122" fmla="*/ 229424 h 756980"/>
                <a:gd name="connsiteX123" fmla="*/ 666638 w 758915"/>
                <a:gd name="connsiteY123" fmla="*/ 244878 h 756980"/>
                <a:gd name="connsiteX124" fmla="*/ 687559 w 758915"/>
                <a:gd name="connsiteY124" fmla="*/ 267463 h 756980"/>
                <a:gd name="connsiteX125" fmla="*/ 725598 w 758915"/>
                <a:gd name="connsiteY125" fmla="*/ 232990 h 756980"/>
                <a:gd name="connsiteX126" fmla="*/ 733919 w 758915"/>
                <a:gd name="connsiteY126" fmla="*/ 214922 h 756980"/>
                <a:gd name="connsiteX127" fmla="*/ 727025 w 758915"/>
                <a:gd name="connsiteY127" fmla="*/ 196378 h 756980"/>
                <a:gd name="connsiteX128" fmla="*/ 708956 w 758915"/>
                <a:gd name="connsiteY128" fmla="*/ 188056 h 756980"/>
                <a:gd name="connsiteX129" fmla="*/ 707768 w 758915"/>
                <a:gd name="connsiteY129" fmla="*/ 188056 h 756980"/>
                <a:gd name="connsiteX130" fmla="*/ 42081 w 758915"/>
                <a:gd name="connsiteY130" fmla="*/ 125292 h 756980"/>
                <a:gd name="connsiteX131" fmla="*/ 113167 w 758915"/>
                <a:gd name="connsiteY131" fmla="*/ 126480 h 756980"/>
                <a:gd name="connsiteX132" fmla="*/ 122677 w 758915"/>
                <a:gd name="connsiteY132" fmla="*/ 122677 h 756980"/>
                <a:gd name="connsiteX133" fmla="*/ 126480 w 758915"/>
                <a:gd name="connsiteY133" fmla="*/ 113167 h 756980"/>
                <a:gd name="connsiteX134" fmla="*/ 126480 w 758915"/>
                <a:gd name="connsiteY134" fmla="*/ 40892 h 756980"/>
                <a:gd name="connsiteX135" fmla="*/ 42081 w 758915"/>
                <a:gd name="connsiteY135" fmla="*/ 125292 h 75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8915" h="756980">
                  <a:moveTo>
                    <a:pt x="113167" y="756981"/>
                  </a:moveTo>
                  <a:cubicBezTo>
                    <a:pt x="103181" y="756981"/>
                    <a:pt x="93909" y="753177"/>
                    <a:pt x="86777" y="746044"/>
                  </a:cubicBezTo>
                  <a:cubicBezTo>
                    <a:pt x="79645" y="738912"/>
                    <a:pt x="75841" y="729640"/>
                    <a:pt x="75841" y="719655"/>
                  </a:cubicBezTo>
                  <a:lnTo>
                    <a:pt x="75841" y="681853"/>
                  </a:lnTo>
                  <a:lnTo>
                    <a:pt x="37326" y="681140"/>
                  </a:lnTo>
                  <a:cubicBezTo>
                    <a:pt x="27578" y="681140"/>
                    <a:pt x="17831" y="677098"/>
                    <a:pt x="10936" y="670204"/>
                  </a:cubicBezTo>
                  <a:cubicBezTo>
                    <a:pt x="4042" y="663309"/>
                    <a:pt x="0" y="653799"/>
                    <a:pt x="0" y="643814"/>
                  </a:cubicBezTo>
                  <a:lnTo>
                    <a:pt x="0" y="138130"/>
                  </a:lnTo>
                  <a:cubicBezTo>
                    <a:pt x="0" y="136466"/>
                    <a:pt x="238" y="135515"/>
                    <a:pt x="713" y="134326"/>
                  </a:cubicBezTo>
                  <a:cubicBezTo>
                    <a:pt x="1664" y="131949"/>
                    <a:pt x="2615" y="130760"/>
                    <a:pt x="3566" y="129809"/>
                  </a:cubicBezTo>
                  <a:lnTo>
                    <a:pt x="130047" y="3328"/>
                  </a:lnTo>
                  <a:cubicBezTo>
                    <a:pt x="130998" y="2377"/>
                    <a:pt x="132186" y="1664"/>
                    <a:pt x="133613" y="951"/>
                  </a:cubicBezTo>
                  <a:cubicBezTo>
                    <a:pt x="135753" y="238"/>
                    <a:pt x="136703" y="0"/>
                    <a:pt x="137892" y="0"/>
                  </a:cubicBezTo>
                  <a:lnTo>
                    <a:pt x="492608" y="0"/>
                  </a:lnTo>
                  <a:cubicBezTo>
                    <a:pt x="502356" y="0"/>
                    <a:pt x="512103" y="3804"/>
                    <a:pt x="518998" y="10699"/>
                  </a:cubicBezTo>
                  <a:cubicBezTo>
                    <a:pt x="525892" y="17593"/>
                    <a:pt x="529934" y="27341"/>
                    <a:pt x="529934" y="37088"/>
                  </a:cubicBezTo>
                  <a:lnTo>
                    <a:pt x="529934" y="74890"/>
                  </a:lnTo>
                  <a:lnTo>
                    <a:pt x="568449" y="75603"/>
                  </a:lnTo>
                  <a:cubicBezTo>
                    <a:pt x="578196" y="75603"/>
                    <a:pt x="587944" y="79645"/>
                    <a:pt x="594839" y="86539"/>
                  </a:cubicBezTo>
                  <a:cubicBezTo>
                    <a:pt x="601733" y="93434"/>
                    <a:pt x="605775" y="102944"/>
                    <a:pt x="605775" y="112929"/>
                  </a:cubicBezTo>
                  <a:lnTo>
                    <a:pt x="605775" y="239647"/>
                  </a:lnTo>
                  <a:lnTo>
                    <a:pt x="628123" y="220628"/>
                  </a:lnTo>
                  <a:lnTo>
                    <a:pt x="674483" y="177596"/>
                  </a:lnTo>
                  <a:cubicBezTo>
                    <a:pt x="683755" y="168799"/>
                    <a:pt x="696118" y="163806"/>
                    <a:pt x="708956" y="163806"/>
                  </a:cubicBezTo>
                  <a:cubicBezTo>
                    <a:pt x="723696" y="164282"/>
                    <a:pt x="736535" y="169988"/>
                    <a:pt x="745569" y="179735"/>
                  </a:cubicBezTo>
                  <a:cubicBezTo>
                    <a:pt x="754603" y="189483"/>
                    <a:pt x="759358" y="202559"/>
                    <a:pt x="758883" y="215873"/>
                  </a:cubicBezTo>
                  <a:cubicBezTo>
                    <a:pt x="758407" y="229186"/>
                    <a:pt x="752464" y="241787"/>
                    <a:pt x="742478" y="250583"/>
                  </a:cubicBezTo>
                  <a:lnTo>
                    <a:pt x="705390" y="285056"/>
                  </a:lnTo>
                  <a:lnTo>
                    <a:pt x="722508" y="304552"/>
                  </a:lnTo>
                  <a:cubicBezTo>
                    <a:pt x="727025" y="309306"/>
                    <a:pt x="729402" y="315726"/>
                    <a:pt x="729165" y="322145"/>
                  </a:cubicBezTo>
                  <a:cubicBezTo>
                    <a:pt x="729165" y="328564"/>
                    <a:pt x="726074" y="334745"/>
                    <a:pt x="721319" y="339262"/>
                  </a:cubicBezTo>
                  <a:lnTo>
                    <a:pt x="652848" y="402740"/>
                  </a:lnTo>
                  <a:cubicBezTo>
                    <a:pt x="650709" y="404880"/>
                    <a:pt x="647856" y="405831"/>
                    <a:pt x="644765" y="405831"/>
                  </a:cubicBezTo>
                  <a:cubicBezTo>
                    <a:pt x="641674" y="405831"/>
                    <a:pt x="642388" y="405831"/>
                    <a:pt x="641199" y="405356"/>
                  </a:cubicBezTo>
                  <a:cubicBezTo>
                    <a:pt x="637157" y="404167"/>
                    <a:pt x="634066" y="400838"/>
                    <a:pt x="633116" y="396559"/>
                  </a:cubicBezTo>
                  <a:cubicBezTo>
                    <a:pt x="632164" y="392517"/>
                    <a:pt x="633591" y="388000"/>
                    <a:pt x="636682" y="385147"/>
                  </a:cubicBezTo>
                  <a:lnTo>
                    <a:pt x="705152" y="321669"/>
                  </a:lnTo>
                  <a:lnTo>
                    <a:pt x="688035" y="302174"/>
                  </a:lnTo>
                  <a:lnTo>
                    <a:pt x="606488" y="377064"/>
                  </a:lnTo>
                  <a:lnTo>
                    <a:pt x="606488" y="719655"/>
                  </a:lnTo>
                  <a:cubicBezTo>
                    <a:pt x="606488" y="729640"/>
                    <a:pt x="602446" y="738912"/>
                    <a:pt x="595314" y="746044"/>
                  </a:cubicBezTo>
                  <a:cubicBezTo>
                    <a:pt x="588419" y="752939"/>
                    <a:pt x="578910" y="756981"/>
                    <a:pt x="568924" y="756981"/>
                  </a:cubicBezTo>
                  <a:lnTo>
                    <a:pt x="113880" y="756981"/>
                  </a:lnTo>
                  <a:close/>
                  <a:moveTo>
                    <a:pt x="99853" y="719893"/>
                  </a:moveTo>
                  <a:cubicBezTo>
                    <a:pt x="99853" y="723459"/>
                    <a:pt x="101279" y="726787"/>
                    <a:pt x="103895" y="729402"/>
                  </a:cubicBezTo>
                  <a:cubicBezTo>
                    <a:pt x="106510" y="732018"/>
                    <a:pt x="109838" y="733206"/>
                    <a:pt x="113404" y="733206"/>
                  </a:cubicBezTo>
                  <a:lnTo>
                    <a:pt x="568449" y="733206"/>
                  </a:lnTo>
                  <a:cubicBezTo>
                    <a:pt x="572015" y="733206"/>
                    <a:pt x="575343" y="731780"/>
                    <a:pt x="577959" y="729402"/>
                  </a:cubicBezTo>
                  <a:cubicBezTo>
                    <a:pt x="580574" y="726787"/>
                    <a:pt x="581763" y="723459"/>
                    <a:pt x="581763" y="719893"/>
                  </a:cubicBezTo>
                  <a:lnTo>
                    <a:pt x="581763" y="401076"/>
                  </a:lnTo>
                  <a:lnTo>
                    <a:pt x="529934" y="447436"/>
                  </a:lnTo>
                  <a:lnTo>
                    <a:pt x="529934" y="643814"/>
                  </a:lnTo>
                  <a:cubicBezTo>
                    <a:pt x="529934" y="653799"/>
                    <a:pt x="525892" y="663071"/>
                    <a:pt x="518760" y="670204"/>
                  </a:cubicBezTo>
                  <a:cubicBezTo>
                    <a:pt x="511628" y="677336"/>
                    <a:pt x="502356" y="681140"/>
                    <a:pt x="492370" y="681140"/>
                  </a:cubicBezTo>
                  <a:lnTo>
                    <a:pt x="99853" y="681140"/>
                  </a:lnTo>
                  <a:lnTo>
                    <a:pt x="99853" y="719655"/>
                  </a:lnTo>
                  <a:close/>
                  <a:moveTo>
                    <a:pt x="24012" y="644052"/>
                  </a:moveTo>
                  <a:cubicBezTo>
                    <a:pt x="24012" y="647618"/>
                    <a:pt x="25439" y="650946"/>
                    <a:pt x="27816" y="653562"/>
                  </a:cubicBezTo>
                  <a:cubicBezTo>
                    <a:pt x="30194" y="655939"/>
                    <a:pt x="33760" y="657365"/>
                    <a:pt x="37326" y="657365"/>
                  </a:cubicBezTo>
                  <a:lnTo>
                    <a:pt x="492370" y="657365"/>
                  </a:lnTo>
                  <a:cubicBezTo>
                    <a:pt x="495936" y="657365"/>
                    <a:pt x="499265" y="655939"/>
                    <a:pt x="501880" y="653562"/>
                  </a:cubicBezTo>
                  <a:cubicBezTo>
                    <a:pt x="504495" y="651184"/>
                    <a:pt x="505922" y="647618"/>
                    <a:pt x="505922" y="644052"/>
                  </a:cubicBezTo>
                  <a:lnTo>
                    <a:pt x="505922" y="471687"/>
                  </a:lnTo>
                  <a:lnTo>
                    <a:pt x="454807" y="517334"/>
                  </a:lnTo>
                  <a:lnTo>
                    <a:pt x="371596" y="577483"/>
                  </a:lnTo>
                  <a:lnTo>
                    <a:pt x="369932" y="579147"/>
                  </a:lnTo>
                  <a:cubicBezTo>
                    <a:pt x="352338" y="595552"/>
                    <a:pt x="330941" y="608390"/>
                    <a:pt x="308118" y="615760"/>
                  </a:cubicBezTo>
                  <a:cubicBezTo>
                    <a:pt x="305503" y="616473"/>
                    <a:pt x="302887" y="616949"/>
                    <a:pt x="300034" y="616949"/>
                  </a:cubicBezTo>
                  <a:cubicBezTo>
                    <a:pt x="293378" y="616949"/>
                    <a:pt x="286958" y="614096"/>
                    <a:pt x="282441" y="609341"/>
                  </a:cubicBezTo>
                  <a:cubicBezTo>
                    <a:pt x="281490" y="608152"/>
                    <a:pt x="280777" y="606964"/>
                    <a:pt x="280064" y="605775"/>
                  </a:cubicBezTo>
                  <a:lnTo>
                    <a:pt x="164044" y="605299"/>
                  </a:lnTo>
                  <a:cubicBezTo>
                    <a:pt x="159765" y="605299"/>
                    <a:pt x="155723" y="602922"/>
                    <a:pt x="153821" y="599356"/>
                  </a:cubicBezTo>
                  <a:cubicBezTo>
                    <a:pt x="151681" y="595789"/>
                    <a:pt x="151681" y="591035"/>
                    <a:pt x="153821" y="587468"/>
                  </a:cubicBezTo>
                  <a:cubicBezTo>
                    <a:pt x="155961" y="583902"/>
                    <a:pt x="159765" y="581525"/>
                    <a:pt x="164044" y="581525"/>
                  </a:cubicBezTo>
                  <a:lnTo>
                    <a:pt x="278637" y="581525"/>
                  </a:lnTo>
                  <a:cubicBezTo>
                    <a:pt x="288623" y="559414"/>
                    <a:pt x="301936" y="540395"/>
                    <a:pt x="319292" y="524466"/>
                  </a:cubicBezTo>
                  <a:lnTo>
                    <a:pt x="320956" y="522802"/>
                  </a:lnTo>
                  <a:lnTo>
                    <a:pt x="346157" y="492846"/>
                  </a:lnTo>
                  <a:lnTo>
                    <a:pt x="87966" y="491657"/>
                  </a:lnTo>
                  <a:cubicBezTo>
                    <a:pt x="83686" y="491657"/>
                    <a:pt x="79882" y="489280"/>
                    <a:pt x="77743" y="485713"/>
                  </a:cubicBezTo>
                  <a:cubicBezTo>
                    <a:pt x="75603" y="482147"/>
                    <a:pt x="75603" y="477392"/>
                    <a:pt x="77743" y="473826"/>
                  </a:cubicBezTo>
                  <a:cubicBezTo>
                    <a:pt x="79882" y="470260"/>
                    <a:pt x="83924" y="467883"/>
                    <a:pt x="87966" y="467883"/>
                  </a:cubicBezTo>
                  <a:lnTo>
                    <a:pt x="366841" y="467883"/>
                  </a:lnTo>
                  <a:lnTo>
                    <a:pt x="385860" y="445535"/>
                  </a:lnTo>
                  <a:lnTo>
                    <a:pt x="505684" y="334270"/>
                  </a:lnTo>
                  <a:lnTo>
                    <a:pt x="505684" y="37326"/>
                  </a:lnTo>
                  <a:cubicBezTo>
                    <a:pt x="505684" y="33760"/>
                    <a:pt x="504495" y="30431"/>
                    <a:pt x="501880" y="27816"/>
                  </a:cubicBezTo>
                  <a:cubicBezTo>
                    <a:pt x="499265" y="25201"/>
                    <a:pt x="495936" y="24012"/>
                    <a:pt x="492370" y="24012"/>
                  </a:cubicBezTo>
                  <a:lnTo>
                    <a:pt x="150968" y="24012"/>
                  </a:lnTo>
                  <a:lnTo>
                    <a:pt x="150255" y="113167"/>
                  </a:lnTo>
                  <a:cubicBezTo>
                    <a:pt x="150255" y="123152"/>
                    <a:pt x="146451" y="132424"/>
                    <a:pt x="139319" y="139556"/>
                  </a:cubicBezTo>
                  <a:cubicBezTo>
                    <a:pt x="132186" y="146689"/>
                    <a:pt x="122914" y="150493"/>
                    <a:pt x="112929" y="150493"/>
                  </a:cubicBezTo>
                  <a:lnTo>
                    <a:pt x="23775" y="150493"/>
                  </a:lnTo>
                  <a:lnTo>
                    <a:pt x="23775" y="644289"/>
                  </a:lnTo>
                  <a:close/>
                  <a:moveTo>
                    <a:pt x="328326" y="548716"/>
                  </a:moveTo>
                  <a:cubicBezTo>
                    <a:pt x="316201" y="561316"/>
                    <a:pt x="306691" y="576057"/>
                    <a:pt x="300034" y="592223"/>
                  </a:cubicBezTo>
                  <a:cubicBezTo>
                    <a:pt x="317390" y="587468"/>
                    <a:pt x="332606" y="578910"/>
                    <a:pt x="346157" y="567736"/>
                  </a:cubicBezTo>
                  <a:lnTo>
                    <a:pt x="329515" y="548954"/>
                  </a:lnTo>
                  <a:lnTo>
                    <a:pt x="328326" y="548954"/>
                  </a:lnTo>
                  <a:close/>
                  <a:moveTo>
                    <a:pt x="345682" y="530172"/>
                  </a:moveTo>
                  <a:lnTo>
                    <a:pt x="356142" y="542297"/>
                  </a:lnTo>
                  <a:lnTo>
                    <a:pt x="364939" y="551807"/>
                  </a:lnTo>
                  <a:lnTo>
                    <a:pt x="427941" y="507111"/>
                  </a:lnTo>
                  <a:lnTo>
                    <a:pt x="395370" y="470735"/>
                  </a:lnTo>
                  <a:lnTo>
                    <a:pt x="345682" y="529934"/>
                  </a:lnTo>
                  <a:close/>
                  <a:moveTo>
                    <a:pt x="412250" y="453142"/>
                  </a:moveTo>
                  <a:lnTo>
                    <a:pt x="425802" y="468596"/>
                  </a:lnTo>
                  <a:lnTo>
                    <a:pt x="446723" y="490944"/>
                  </a:lnTo>
                  <a:lnTo>
                    <a:pt x="509012" y="434123"/>
                  </a:lnTo>
                  <a:lnTo>
                    <a:pt x="669966" y="284581"/>
                  </a:lnTo>
                  <a:lnTo>
                    <a:pt x="656415" y="269128"/>
                  </a:lnTo>
                  <a:lnTo>
                    <a:pt x="635017" y="246066"/>
                  </a:lnTo>
                  <a:lnTo>
                    <a:pt x="412250" y="452905"/>
                  </a:lnTo>
                  <a:close/>
                  <a:moveTo>
                    <a:pt x="529459" y="310020"/>
                  </a:moveTo>
                  <a:lnTo>
                    <a:pt x="581287" y="263659"/>
                  </a:lnTo>
                  <a:lnTo>
                    <a:pt x="581287" y="112929"/>
                  </a:lnTo>
                  <a:cubicBezTo>
                    <a:pt x="581287" y="109363"/>
                    <a:pt x="580098" y="106034"/>
                    <a:pt x="577721" y="103419"/>
                  </a:cubicBezTo>
                  <a:cubicBezTo>
                    <a:pt x="575343" y="101042"/>
                    <a:pt x="571777" y="99615"/>
                    <a:pt x="568211" y="99615"/>
                  </a:cubicBezTo>
                  <a:lnTo>
                    <a:pt x="529459" y="99615"/>
                  </a:lnTo>
                  <a:lnTo>
                    <a:pt x="529459" y="310020"/>
                  </a:lnTo>
                  <a:close/>
                  <a:moveTo>
                    <a:pt x="707768" y="188056"/>
                  </a:moveTo>
                  <a:cubicBezTo>
                    <a:pt x="701111" y="188056"/>
                    <a:pt x="694929" y="190434"/>
                    <a:pt x="690174" y="194951"/>
                  </a:cubicBezTo>
                  <a:lnTo>
                    <a:pt x="653086" y="229424"/>
                  </a:lnTo>
                  <a:lnTo>
                    <a:pt x="666638" y="244878"/>
                  </a:lnTo>
                  <a:lnTo>
                    <a:pt x="687559" y="267463"/>
                  </a:lnTo>
                  <a:lnTo>
                    <a:pt x="725598" y="232990"/>
                  </a:lnTo>
                  <a:cubicBezTo>
                    <a:pt x="730591" y="228235"/>
                    <a:pt x="733682" y="221816"/>
                    <a:pt x="733919" y="214922"/>
                  </a:cubicBezTo>
                  <a:cubicBezTo>
                    <a:pt x="733919" y="208027"/>
                    <a:pt x="731780" y="201370"/>
                    <a:pt x="727025" y="196378"/>
                  </a:cubicBezTo>
                  <a:cubicBezTo>
                    <a:pt x="722270" y="191385"/>
                    <a:pt x="715851" y="188294"/>
                    <a:pt x="708956" y="188056"/>
                  </a:cubicBezTo>
                  <a:lnTo>
                    <a:pt x="707768" y="188056"/>
                  </a:lnTo>
                  <a:close/>
                  <a:moveTo>
                    <a:pt x="42081" y="125292"/>
                  </a:moveTo>
                  <a:lnTo>
                    <a:pt x="113167" y="126480"/>
                  </a:lnTo>
                  <a:cubicBezTo>
                    <a:pt x="116733" y="126480"/>
                    <a:pt x="120061" y="125054"/>
                    <a:pt x="122677" y="122677"/>
                  </a:cubicBezTo>
                  <a:cubicBezTo>
                    <a:pt x="125292" y="120061"/>
                    <a:pt x="126480" y="116733"/>
                    <a:pt x="126480" y="113167"/>
                  </a:cubicBezTo>
                  <a:lnTo>
                    <a:pt x="126480" y="40892"/>
                  </a:lnTo>
                  <a:lnTo>
                    <a:pt x="42081" y="125292"/>
                  </a:lnTo>
                  <a:close/>
                </a:path>
              </a:pathLst>
            </a:custGeom>
            <a:grpFill/>
            <a:ln w="0" cap="flat">
              <a:noFill/>
              <a:prstDash val="solid"/>
              <a:miter/>
            </a:ln>
          </p:spPr>
          <p:txBody>
            <a:bodyPr rtlCol="0" anchor="ctr"/>
            <a:lstStyle/>
            <a:p>
              <a:endParaRPr lang="en-US"/>
            </a:p>
          </p:txBody>
        </p:sp>
        <p:sp>
          <p:nvSpPr>
            <p:cNvPr id="15" name="Freeform: Shape 452">
              <a:extLst>
                <a:ext uri="{FF2B5EF4-FFF2-40B4-BE49-F238E27FC236}">
                  <a16:creationId xmlns:a16="http://schemas.microsoft.com/office/drawing/2014/main" id="{2F052CC8-1132-A62D-E82B-E5C5A8D47305}"/>
                </a:ext>
              </a:extLst>
            </p:cNvPr>
            <p:cNvSpPr/>
            <p:nvPr/>
          </p:nvSpPr>
          <p:spPr>
            <a:xfrm>
              <a:off x="7892050" y="4095341"/>
              <a:ext cx="48856" cy="23774"/>
            </a:xfrm>
            <a:custGeom>
              <a:avLst/>
              <a:gdLst>
                <a:gd name="connsiteX0" fmla="*/ 11828 w 48856"/>
                <a:gd name="connsiteY0" fmla="*/ 23775 h 23774"/>
                <a:gd name="connsiteX1" fmla="*/ 1605 w 48856"/>
                <a:gd name="connsiteY1" fmla="*/ 17831 h 23774"/>
                <a:gd name="connsiteX2" fmla="*/ 1605 w 48856"/>
                <a:gd name="connsiteY2" fmla="*/ 5944 h 23774"/>
                <a:gd name="connsiteX3" fmla="*/ 11828 w 48856"/>
                <a:gd name="connsiteY3" fmla="*/ 0 h 23774"/>
                <a:gd name="connsiteX4" fmla="*/ 37029 w 48856"/>
                <a:gd name="connsiteY4" fmla="*/ 0 h 23774"/>
                <a:gd name="connsiteX5" fmla="*/ 47252 w 48856"/>
                <a:gd name="connsiteY5" fmla="*/ 5944 h 23774"/>
                <a:gd name="connsiteX6" fmla="*/ 47252 w 48856"/>
                <a:gd name="connsiteY6" fmla="*/ 17831 h 23774"/>
                <a:gd name="connsiteX7" fmla="*/ 37029 w 48856"/>
                <a:gd name="connsiteY7" fmla="*/ 23775 h 23774"/>
                <a:gd name="connsiteX8" fmla="*/ 11828 w 48856"/>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56" h="23774">
                  <a:moveTo>
                    <a:pt x="11828" y="23775"/>
                  </a:moveTo>
                  <a:cubicBezTo>
                    <a:pt x="7548" y="23775"/>
                    <a:pt x="3744" y="21397"/>
                    <a:pt x="1605" y="17831"/>
                  </a:cubicBezTo>
                  <a:cubicBezTo>
                    <a:pt x="-535" y="14265"/>
                    <a:pt x="-535" y="9510"/>
                    <a:pt x="1605" y="5944"/>
                  </a:cubicBezTo>
                  <a:cubicBezTo>
                    <a:pt x="3744" y="2377"/>
                    <a:pt x="7786" y="0"/>
                    <a:pt x="11828" y="0"/>
                  </a:cubicBezTo>
                  <a:lnTo>
                    <a:pt x="37029" y="0"/>
                  </a:lnTo>
                  <a:cubicBezTo>
                    <a:pt x="41308" y="0"/>
                    <a:pt x="45112" y="2377"/>
                    <a:pt x="47252" y="5944"/>
                  </a:cubicBezTo>
                  <a:cubicBezTo>
                    <a:pt x="49392" y="9510"/>
                    <a:pt x="49392" y="14265"/>
                    <a:pt x="47252" y="17831"/>
                  </a:cubicBezTo>
                  <a:cubicBezTo>
                    <a:pt x="45112" y="21397"/>
                    <a:pt x="41308" y="23775"/>
                    <a:pt x="37029" y="23775"/>
                  </a:cubicBezTo>
                  <a:lnTo>
                    <a:pt x="11828" y="23775"/>
                  </a:lnTo>
                  <a:close/>
                </a:path>
              </a:pathLst>
            </a:custGeom>
            <a:grpFill/>
            <a:ln w="0" cap="flat">
              <a:noFill/>
              <a:prstDash val="solid"/>
              <a:miter/>
            </a:ln>
          </p:spPr>
          <p:txBody>
            <a:bodyPr rtlCol="0" anchor="ctr"/>
            <a:lstStyle/>
            <a:p>
              <a:endParaRPr lang="en-US"/>
            </a:p>
          </p:txBody>
        </p:sp>
        <p:sp>
          <p:nvSpPr>
            <p:cNvPr id="16" name="Freeform: Shape 453">
              <a:extLst>
                <a:ext uri="{FF2B5EF4-FFF2-40B4-BE49-F238E27FC236}">
                  <a16:creationId xmlns:a16="http://schemas.microsoft.com/office/drawing/2014/main" id="{A914786D-38EE-3284-830B-A241F97AB5FE}"/>
                </a:ext>
              </a:extLst>
            </p:cNvPr>
            <p:cNvSpPr/>
            <p:nvPr/>
          </p:nvSpPr>
          <p:spPr>
            <a:xfrm>
              <a:off x="7891991" y="3728738"/>
              <a:ext cx="377717" cy="23774"/>
            </a:xfrm>
            <a:custGeom>
              <a:avLst/>
              <a:gdLst>
                <a:gd name="connsiteX0" fmla="*/ 11887 w 377717"/>
                <a:gd name="connsiteY0" fmla="*/ 23775 h 23774"/>
                <a:gd name="connsiteX1" fmla="*/ 3566 w 377717"/>
                <a:gd name="connsiteY1" fmla="*/ 20208 h 23774"/>
                <a:gd name="connsiteX2" fmla="*/ 0 w 377717"/>
                <a:gd name="connsiteY2" fmla="*/ 11887 h 23774"/>
                <a:gd name="connsiteX3" fmla="*/ 3566 w 377717"/>
                <a:gd name="connsiteY3" fmla="*/ 3566 h 23774"/>
                <a:gd name="connsiteX4" fmla="*/ 11887 w 377717"/>
                <a:gd name="connsiteY4" fmla="*/ 0 h 23774"/>
                <a:gd name="connsiteX5" fmla="*/ 365890 w 377717"/>
                <a:gd name="connsiteY5" fmla="*/ 0 h 23774"/>
                <a:gd name="connsiteX6" fmla="*/ 376113 w 377717"/>
                <a:gd name="connsiteY6" fmla="*/ 5944 h 23774"/>
                <a:gd name="connsiteX7" fmla="*/ 376113 w 377717"/>
                <a:gd name="connsiteY7" fmla="*/ 17831 h 23774"/>
                <a:gd name="connsiteX8" fmla="*/ 365890 w 377717"/>
                <a:gd name="connsiteY8" fmla="*/ 23775 h 23774"/>
                <a:gd name="connsiteX9" fmla="*/ 11887 w 377717"/>
                <a:gd name="connsiteY9"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7717" h="23774">
                  <a:moveTo>
                    <a:pt x="11887" y="23775"/>
                  </a:moveTo>
                  <a:cubicBezTo>
                    <a:pt x="8797" y="23775"/>
                    <a:pt x="5706" y="22586"/>
                    <a:pt x="3566" y="20208"/>
                  </a:cubicBezTo>
                  <a:cubicBezTo>
                    <a:pt x="1426" y="18069"/>
                    <a:pt x="0" y="14978"/>
                    <a:pt x="0" y="11887"/>
                  </a:cubicBezTo>
                  <a:cubicBezTo>
                    <a:pt x="0" y="8797"/>
                    <a:pt x="1189" y="5706"/>
                    <a:pt x="3566" y="3566"/>
                  </a:cubicBezTo>
                  <a:cubicBezTo>
                    <a:pt x="5706" y="1426"/>
                    <a:pt x="8797" y="0"/>
                    <a:pt x="11887" y="0"/>
                  </a:cubicBezTo>
                  <a:lnTo>
                    <a:pt x="365890" y="0"/>
                  </a:lnTo>
                  <a:cubicBezTo>
                    <a:pt x="370169" y="0"/>
                    <a:pt x="374211" y="2377"/>
                    <a:pt x="376113" y="5944"/>
                  </a:cubicBezTo>
                  <a:cubicBezTo>
                    <a:pt x="378253" y="9510"/>
                    <a:pt x="378253" y="14265"/>
                    <a:pt x="376113" y="17831"/>
                  </a:cubicBezTo>
                  <a:cubicBezTo>
                    <a:pt x="373973" y="21397"/>
                    <a:pt x="370169" y="23775"/>
                    <a:pt x="365890" y="23775"/>
                  </a:cubicBezTo>
                  <a:lnTo>
                    <a:pt x="11887" y="23775"/>
                  </a:lnTo>
                  <a:close/>
                </a:path>
              </a:pathLst>
            </a:custGeom>
            <a:grpFill/>
            <a:ln w="0" cap="flat">
              <a:noFill/>
              <a:prstDash val="solid"/>
              <a:miter/>
            </a:ln>
          </p:spPr>
          <p:txBody>
            <a:bodyPr rtlCol="0" anchor="ctr"/>
            <a:lstStyle/>
            <a:p>
              <a:endParaRPr lang="en-US"/>
            </a:p>
          </p:txBody>
        </p:sp>
        <p:sp>
          <p:nvSpPr>
            <p:cNvPr id="17" name="Freeform: Shape 454">
              <a:extLst>
                <a:ext uri="{FF2B5EF4-FFF2-40B4-BE49-F238E27FC236}">
                  <a16:creationId xmlns:a16="http://schemas.microsoft.com/office/drawing/2014/main" id="{4D6287DC-0A77-6847-6999-889C09AB755D}"/>
                </a:ext>
              </a:extLst>
            </p:cNvPr>
            <p:cNvSpPr/>
            <p:nvPr/>
          </p:nvSpPr>
          <p:spPr>
            <a:xfrm>
              <a:off x="8182575" y="379197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548" y="0"/>
                    <a:pt x="11828" y="0"/>
                  </a:cubicBezTo>
                  <a:lnTo>
                    <a:pt x="75068" y="0"/>
                  </a:lnTo>
                  <a:cubicBezTo>
                    <a:pt x="79347" y="0"/>
                    <a:pt x="83389" y="2377"/>
                    <a:pt x="85291" y="5944"/>
                  </a:cubicBezTo>
                  <a:cubicBezTo>
                    <a:pt x="87431" y="9510"/>
                    <a:pt x="87431" y="14265"/>
                    <a:pt x="85291" y="17831"/>
                  </a:cubicBezTo>
                  <a:cubicBezTo>
                    <a:pt x="83151" y="21635"/>
                    <a:pt x="79110" y="23775"/>
                    <a:pt x="75068" y="23775"/>
                  </a:cubicBezTo>
                  <a:lnTo>
                    <a:pt x="11828" y="23775"/>
                  </a:lnTo>
                  <a:close/>
                </a:path>
              </a:pathLst>
            </a:custGeom>
            <a:grpFill/>
            <a:ln w="0" cap="flat">
              <a:noFill/>
              <a:prstDash val="solid"/>
              <a:miter/>
            </a:ln>
          </p:spPr>
          <p:txBody>
            <a:bodyPr rtlCol="0" anchor="ctr"/>
            <a:lstStyle/>
            <a:p>
              <a:endParaRPr lang="en-US"/>
            </a:p>
          </p:txBody>
        </p:sp>
        <p:sp>
          <p:nvSpPr>
            <p:cNvPr id="18" name="Freeform: Shape 455">
              <a:extLst>
                <a:ext uri="{FF2B5EF4-FFF2-40B4-BE49-F238E27FC236}">
                  <a16:creationId xmlns:a16="http://schemas.microsoft.com/office/drawing/2014/main" id="{529920BC-48DE-6A5C-D48C-D0B698D24A75}"/>
                </a:ext>
              </a:extLst>
            </p:cNvPr>
            <p:cNvSpPr/>
            <p:nvPr/>
          </p:nvSpPr>
          <p:spPr>
            <a:xfrm>
              <a:off x="7892050" y="3791979"/>
              <a:ext cx="251177" cy="23774"/>
            </a:xfrm>
            <a:custGeom>
              <a:avLst/>
              <a:gdLst>
                <a:gd name="connsiteX0" fmla="*/ 11828 w 251177"/>
                <a:gd name="connsiteY0" fmla="*/ 23775 h 23774"/>
                <a:gd name="connsiteX1" fmla="*/ 1605 w 251177"/>
                <a:gd name="connsiteY1" fmla="*/ 17831 h 23774"/>
                <a:gd name="connsiteX2" fmla="*/ 1605 w 251177"/>
                <a:gd name="connsiteY2" fmla="*/ 5944 h 23774"/>
                <a:gd name="connsiteX3" fmla="*/ 11828 w 251177"/>
                <a:gd name="connsiteY3" fmla="*/ 0 h 23774"/>
                <a:gd name="connsiteX4" fmla="*/ 239350 w 251177"/>
                <a:gd name="connsiteY4" fmla="*/ 0 h 23774"/>
                <a:gd name="connsiteX5" fmla="*/ 249573 w 251177"/>
                <a:gd name="connsiteY5" fmla="*/ 5944 h 23774"/>
                <a:gd name="connsiteX6" fmla="*/ 249573 w 251177"/>
                <a:gd name="connsiteY6" fmla="*/ 17831 h 23774"/>
                <a:gd name="connsiteX7" fmla="*/ 239350 w 251177"/>
                <a:gd name="connsiteY7" fmla="*/ 23775 h 23774"/>
                <a:gd name="connsiteX8" fmla="*/ 11828 w 2511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77" h="23774">
                  <a:moveTo>
                    <a:pt x="11828" y="23775"/>
                  </a:moveTo>
                  <a:cubicBezTo>
                    <a:pt x="7548" y="23775"/>
                    <a:pt x="3744" y="21397"/>
                    <a:pt x="1605" y="17831"/>
                  </a:cubicBezTo>
                  <a:cubicBezTo>
                    <a:pt x="-535" y="14265"/>
                    <a:pt x="-535" y="9510"/>
                    <a:pt x="1605" y="5944"/>
                  </a:cubicBezTo>
                  <a:cubicBezTo>
                    <a:pt x="3744" y="2377"/>
                    <a:pt x="7786" y="0"/>
                    <a:pt x="11828" y="0"/>
                  </a:cubicBezTo>
                  <a:lnTo>
                    <a:pt x="239350" y="0"/>
                  </a:lnTo>
                  <a:cubicBezTo>
                    <a:pt x="243629" y="0"/>
                    <a:pt x="247433" y="2377"/>
                    <a:pt x="249573" y="5944"/>
                  </a:cubicBezTo>
                  <a:cubicBezTo>
                    <a:pt x="251713" y="9510"/>
                    <a:pt x="251713" y="14265"/>
                    <a:pt x="249573" y="17831"/>
                  </a:cubicBezTo>
                  <a:cubicBezTo>
                    <a:pt x="247433" y="21635"/>
                    <a:pt x="243629" y="23775"/>
                    <a:pt x="239350" y="23775"/>
                  </a:cubicBezTo>
                  <a:lnTo>
                    <a:pt x="11828" y="23775"/>
                  </a:lnTo>
                  <a:close/>
                </a:path>
              </a:pathLst>
            </a:custGeom>
            <a:grpFill/>
            <a:ln w="0" cap="flat">
              <a:noFill/>
              <a:prstDash val="solid"/>
              <a:miter/>
            </a:ln>
          </p:spPr>
          <p:txBody>
            <a:bodyPr rtlCol="0" anchor="ctr"/>
            <a:lstStyle/>
            <a:p>
              <a:endParaRPr lang="en-US"/>
            </a:p>
          </p:txBody>
        </p:sp>
        <p:sp>
          <p:nvSpPr>
            <p:cNvPr id="19" name="Freeform: Shape 456">
              <a:extLst>
                <a:ext uri="{FF2B5EF4-FFF2-40B4-BE49-F238E27FC236}">
                  <a16:creationId xmlns:a16="http://schemas.microsoft.com/office/drawing/2014/main" id="{7B7B41BF-0410-0898-CB06-50490D026A14}"/>
                </a:ext>
              </a:extLst>
            </p:cNvPr>
            <p:cNvSpPr/>
            <p:nvPr/>
          </p:nvSpPr>
          <p:spPr>
            <a:xfrm>
              <a:off x="7892050" y="385521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786" y="0"/>
                    <a:pt x="11828" y="0"/>
                  </a:cubicBezTo>
                  <a:lnTo>
                    <a:pt x="75068" y="0"/>
                  </a:lnTo>
                  <a:cubicBezTo>
                    <a:pt x="79347" y="0"/>
                    <a:pt x="83151" y="2377"/>
                    <a:pt x="85291" y="5944"/>
                  </a:cubicBezTo>
                  <a:cubicBezTo>
                    <a:pt x="87431" y="9510"/>
                    <a:pt x="87431" y="14265"/>
                    <a:pt x="85291" y="17831"/>
                  </a:cubicBezTo>
                  <a:cubicBezTo>
                    <a:pt x="83151" y="21397"/>
                    <a:pt x="79347" y="23775"/>
                    <a:pt x="75068" y="23775"/>
                  </a:cubicBezTo>
                  <a:lnTo>
                    <a:pt x="11828" y="23775"/>
                  </a:lnTo>
                  <a:close/>
                </a:path>
              </a:pathLst>
            </a:custGeom>
            <a:grpFill/>
            <a:ln w="0" cap="flat">
              <a:noFill/>
              <a:prstDash val="solid"/>
              <a:miter/>
            </a:ln>
          </p:spPr>
          <p:txBody>
            <a:bodyPr rtlCol="0" anchor="ctr"/>
            <a:lstStyle/>
            <a:p>
              <a:endParaRPr lang="en-US"/>
            </a:p>
          </p:txBody>
        </p:sp>
        <p:sp>
          <p:nvSpPr>
            <p:cNvPr id="20" name="Freeform: Shape 457">
              <a:extLst>
                <a:ext uri="{FF2B5EF4-FFF2-40B4-BE49-F238E27FC236}">
                  <a16:creationId xmlns:a16="http://schemas.microsoft.com/office/drawing/2014/main" id="{DDF61E14-8594-66C2-ED89-1DCA47C1DF40}"/>
                </a:ext>
              </a:extLst>
            </p:cNvPr>
            <p:cNvSpPr/>
            <p:nvPr/>
          </p:nvSpPr>
          <p:spPr>
            <a:xfrm>
              <a:off x="8018293" y="3855219"/>
              <a:ext cx="238577" cy="23774"/>
            </a:xfrm>
            <a:custGeom>
              <a:avLst/>
              <a:gdLst>
                <a:gd name="connsiteX0" fmla="*/ 11828 w 238577"/>
                <a:gd name="connsiteY0" fmla="*/ 23775 h 23774"/>
                <a:gd name="connsiteX1" fmla="*/ 1605 w 238577"/>
                <a:gd name="connsiteY1" fmla="*/ 17831 h 23774"/>
                <a:gd name="connsiteX2" fmla="*/ 1605 w 238577"/>
                <a:gd name="connsiteY2" fmla="*/ 5944 h 23774"/>
                <a:gd name="connsiteX3" fmla="*/ 11828 w 238577"/>
                <a:gd name="connsiteY3" fmla="*/ 0 h 23774"/>
                <a:gd name="connsiteX4" fmla="*/ 226749 w 238577"/>
                <a:gd name="connsiteY4" fmla="*/ 0 h 23774"/>
                <a:gd name="connsiteX5" fmla="*/ 236973 w 238577"/>
                <a:gd name="connsiteY5" fmla="*/ 5944 h 23774"/>
                <a:gd name="connsiteX6" fmla="*/ 236973 w 238577"/>
                <a:gd name="connsiteY6" fmla="*/ 17831 h 23774"/>
                <a:gd name="connsiteX7" fmla="*/ 226749 w 238577"/>
                <a:gd name="connsiteY7" fmla="*/ 23775 h 23774"/>
                <a:gd name="connsiteX8" fmla="*/ 11828 w 2385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77" h="23774">
                  <a:moveTo>
                    <a:pt x="11828" y="23775"/>
                  </a:moveTo>
                  <a:cubicBezTo>
                    <a:pt x="7548" y="23775"/>
                    <a:pt x="3744" y="21397"/>
                    <a:pt x="1605" y="17831"/>
                  </a:cubicBezTo>
                  <a:cubicBezTo>
                    <a:pt x="-535" y="14265"/>
                    <a:pt x="-535" y="9510"/>
                    <a:pt x="1605" y="5944"/>
                  </a:cubicBezTo>
                  <a:cubicBezTo>
                    <a:pt x="3744" y="2140"/>
                    <a:pt x="7548" y="0"/>
                    <a:pt x="11828" y="0"/>
                  </a:cubicBezTo>
                  <a:lnTo>
                    <a:pt x="226749" y="0"/>
                  </a:lnTo>
                  <a:cubicBezTo>
                    <a:pt x="231029" y="0"/>
                    <a:pt x="234833" y="2377"/>
                    <a:pt x="236973" y="5944"/>
                  </a:cubicBezTo>
                  <a:cubicBezTo>
                    <a:pt x="239112" y="9510"/>
                    <a:pt x="239112" y="14265"/>
                    <a:pt x="236973" y="17831"/>
                  </a:cubicBezTo>
                  <a:cubicBezTo>
                    <a:pt x="234833" y="21397"/>
                    <a:pt x="231029" y="23775"/>
                    <a:pt x="226749" y="23775"/>
                  </a:cubicBezTo>
                  <a:lnTo>
                    <a:pt x="11828" y="23775"/>
                  </a:lnTo>
                  <a:close/>
                </a:path>
              </a:pathLst>
            </a:custGeom>
            <a:grpFill/>
            <a:ln w="0" cap="flat">
              <a:noFill/>
              <a:prstDash val="solid"/>
              <a:miter/>
            </a:ln>
          </p:spPr>
          <p:txBody>
            <a:bodyPr rtlCol="0" anchor="ctr"/>
            <a:lstStyle/>
            <a:p>
              <a:endParaRPr lang="en-US"/>
            </a:p>
          </p:txBody>
        </p:sp>
        <p:sp>
          <p:nvSpPr>
            <p:cNvPr id="21" name="Freeform: Shape 458">
              <a:extLst>
                <a:ext uri="{FF2B5EF4-FFF2-40B4-BE49-F238E27FC236}">
                  <a16:creationId xmlns:a16="http://schemas.microsoft.com/office/drawing/2014/main" id="{2A4E223C-4151-6AC8-B8AD-847FF6321619}"/>
                </a:ext>
              </a:extLst>
            </p:cNvPr>
            <p:cNvSpPr/>
            <p:nvPr/>
          </p:nvSpPr>
          <p:spPr>
            <a:xfrm>
              <a:off x="7892050" y="3918459"/>
              <a:ext cx="61457" cy="23774"/>
            </a:xfrm>
            <a:custGeom>
              <a:avLst/>
              <a:gdLst>
                <a:gd name="connsiteX0" fmla="*/ 11828 w 61457"/>
                <a:gd name="connsiteY0" fmla="*/ 23775 h 23774"/>
                <a:gd name="connsiteX1" fmla="*/ 1605 w 61457"/>
                <a:gd name="connsiteY1" fmla="*/ 17831 h 23774"/>
                <a:gd name="connsiteX2" fmla="*/ 1605 w 61457"/>
                <a:gd name="connsiteY2" fmla="*/ 5944 h 23774"/>
                <a:gd name="connsiteX3" fmla="*/ 11828 w 61457"/>
                <a:gd name="connsiteY3" fmla="*/ 0 h 23774"/>
                <a:gd name="connsiteX4" fmla="*/ 49629 w 61457"/>
                <a:gd name="connsiteY4" fmla="*/ 0 h 23774"/>
                <a:gd name="connsiteX5" fmla="*/ 59852 w 61457"/>
                <a:gd name="connsiteY5" fmla="*/ 5944 h 23774"/>
                <a:gd name="connsiteX6" fmla="*/ 59852 w 61457"/>
                <a:gd name="connsiteY6" fmla="*/ 17831 h 23774"/>
                <a:gd name="connsiteX7" fmla="*/ 49629 w 61457"/>
                <a:gd name="connsiteY7" fmla="*/ 23775 h 23774"/>
                <a:gd name="connsiteX8" fmla="*/ 11828 w 6145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57" h="23774">
                  <a:moveTo>
                    <a:pt x="11828" y="23775"/>
                  </a:moveTo>
                  <a:cubicBezTo>
                    <a:pt x="7548" y="23775"/>
                    <a:pt x="3744" y="21397"/>
                    <a:pt x="1605" y="17831"/>
                  </a:cubicBezTo>
                  <a:cubicBezTo>
                    <a:pt x="-535" y="14265"/>
                    <a:pt x="-535" y="9510"/>
                    <a:pt x="1605" y="5944"/>
                  </a:cubicBezTo>
                  <a:cubicBezTo>
                    <a:pt x="3744" y="2377"/>
                    <a:pt x="7786" y="0"/>
                    <a:pt x="11828" y="0"/>
                  </a:cubicBezTo>
                  <a:lnTo>
                    <a:pt x="49629" y="0"/>
                  </a:lnTo>
                  <a:cubicBezTo>
                    <a:pt x="53909" y="0"/>
                    <a:pt x="57713" y="2377"/>
                    <a:pt x="59852" y="5944"/>
                  </a:cubicBezTo>
                  <a:cubicBezTo>
                    <a:pt x="61992" y="9510"/>
                    <a:pt x="61992" y="14265"/>
                    <a:pt x="59852" y="17831"/>
                  </a:cubicBezTo>
                  <a:cubicBezTo>
                    <a:pt x="57713" y="21397"/>
                    <a:pt x="53671" y="23775"/>
                    <a:pt x="49629" y="23775"/>
                  </a:cubicBezTo>
                  <a:lnTo>
                    <a:pt x="11828" y="23775"/>
                  </a:lnTo>
                  <a:close/>
                </a:path>
              </a:pathLst>
            </a:custGeom>
            <a:grpFill/>
            <a:ln w="0" cap="flat">
              <a:noFill/>
              <a:prstDash val="solid"/>
              <a:miter/>
            </a:ln>
          </p:spPr>
          <p:txBody>
            <a:bodyPr rtlCol="0" anchor="ctr"/>
            <a:lstStyle/>
            <a:p>
              <a:endParaRPr lang="en-US"/>
            </a:p>
          </p:txBody>
        </p:sp>
        <p:sp>
          <p:nvSpPr>
            <p:cNvPr id="22" name="Freeform: Shape 459">
              <a:extLst>
                <a:ext uri="{FF2B5EF4-FFF2-40B4-BE49-F238E27FC236}">
                  <a16:creationId xmlns:a16="http://schemas.microsoft.com/office/drawing/2014/main" id="{D1AC76CB-AB71-CCD9-A59C-0D05B2D03A6F}"/>
                </a:ext>
              </a:extLst>
            </p:cNvPr>
            <p:cNvSpPr/>
            <p:nvPr/>
          </p:nvSpPr>
          <p:spPr>
            <a:xfrm>
              <a:off x="7993092" y="3918459"/>
              <a:ext cx="187937" cy="23774"/>
            </a:xfrm>
            <a:custGeom>
              <a:avLst/>
              <a:gdLst>
                <a:gd name="connsiteX0" fmla="*/ 11828 w 187937"/>
                <a:gd name="connsiteY0" fmla="*/ 23775 h 23774"/>
                <a:gd name="connsiteX1" fmla="*/ 1605 w 187937"/>
                <a:gd name="connsiteY1" fmla="*/ 17831 h 23774"/>
                <a:gd name="connsiteX2" fmla="*/ 1605 w 187937"/>
                <a:gd name="connsiteY2" fmla="*/ 5944 h 23774"/>
                <a:gd name="connsiteX3" fmla="*/ 11828 w 187937"/>
                <a:gd name="connsiteY3" fmla="*/ 0 h 23774"/>
                <a:gd name="connsiteX4" fmla="*/ 176110 w 187937"/>
                <a:gd name="connsiteY4" fmla="*/ 0 h 23774"/>
                <a:gd name="connsiteX5" fmla="*/ 186333 w 187937"/>
                <a:gd name="connsiteY5" fmla="*/ 5944 h 23774"/>
                <a:gd name="connsiteX6" fmla="*/ 186333 w 187937"/>
                <a:gd name="connsiteY6" fmla="*/ 17831 h 23774"/>
                <a:gd name="connsiteX7" fmla="*/ 176110 w 187937"/>
                <a:gd name="connsiteY7" fmla="*/ 23775 h 23774"/>
                <a:gd name="connsiteX8" fmla="*/ 11828 w 18793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937" h="23774">
                  <a:moveTo>
                    <a:pt x="11828" y="23775"/>
                  </a:moveTo>
                  <a:cubicBezTo>
                    <a:pt x="7548" y="23775"/>
                    <a:pt x="3744" y="21397"/>
                    <a:pt x="1605" y="17831"/>
                  </a:cubicBezTo>
                  <a:cubicBezTo>
                    <a:pt x="-535" y="14265"/>
                    <a:pt x="-535" y="9510"/>
                    <a:pt x="1605" y="5944"/>
                  </a:cubicBezTo>
                  <a:cubicBezTo>
                    <a:pt x="3744" y="2377"/>
                    <a:pt x="7548" y="0"/>
                    <a:pt x="11828" y="0"/>
                  </a:cubicBezTo>
                  <a:lnTo>
                    <a:pt x="176110" y="0"/>
                  </a:lnTo>
                  <a:cubicBezTo>
                    <a:pt x="180389" y="0"/>
                    <a:pt x="184193" y="2377"/>
                    <a:pt x="186333" y="5944"/>
                  </a:cubicBezTo>
                  <a:cubicBezTo>
                    <a:pt x="188473" y="9510"/>
                    <a:pt x="188473" y="14265"/>
                    <a:pt x="186333" y="17831"/>
                  </a:cubicBezTo>
                  <a:cubicBezTo>
                    <a:pt x="184193" y="21397"/>
                    <a:pt x="180151" y="23775"/>
                    <a:pt x="176110" y="23775"/>
                  </a:cubicBezTo>
                  <a:lnTo>
                    <a:pt x="11828" y="23775"/>
                  </a:lnTo>
                  <a:close/>
                </a:path>
              </a:pathLst>
            </a:custGeom>
            <a:grpFill/>
            <a:ln w="0" cap="flat">
              <a:noFill/>
              <a:prstDash val="solid"/>
              <a:miter/>
            </a:ln>
          </p:spPr>
          <p:txBody>
            <a:bodyPr rtlCol="0" anchor="ctr"/>
            <a:lstStyle/>
            <a:p>
              <a:endParaRPr lang="en-US"/>
            </a:p>
          </p:txBody>
        </p:sp>
        <p:sp>
          <p:nvSpPr>
            <p:cNvPr id="23" name="Freeform: Shape 460">
              <a:extLst>
                <a:ext uri="{FF2B5EF4-FFF2-40B4-BE49-F238E27FC236}">
                  <a16:creationId xmlns:a16="http://schemas.microsoft.com/office/drawing/2014/main" id="{A0B43885-3ACD-8F8D-FAC3-34B18F9D7AAD}"/>
                </a:ext>
              </a:extLst>
            </p:cNvPr>
            <p:cNvSpPr/>
            <p:nvPr/>
          </p:nvSpPr>
          <p:spPr>
            <a:xfrm>
              <a:off x="8043732" y="3602258"/>
              <a:ext cx="124697" cy="23774"/>
            </a:xfrm>
            <a:custGeom>
              <a:avLst/>
              <a:gdLst>
                <a:gd name="connsiteX0" fmla="*/ 11828 w 124697"/>
                <a:gd name="connsiteY0" fmla="*/ 23775 h 23774"/>
                <a:gd name="connsiteX1" fmla="*/ 1605 w 124697"/>
                <a:gd name="connsiteY1" fmla="*/ 17831 h 23774"/>
                <a:gd name="connsiteX2" fmla="*/ 1605 w 124697"/>
                <a:gd name="connsiteY2" fmla="*/ 5944 h 23774"/>
                <a:gd name="connsiteX3" fmla="*/ 11828 w 124697"/>
                <a:gd name="connsiteY3" fmla="*/ 0 h 23774"/>
                <a:gd name="connsiteX4" fmla="*/ 112870 w 124697"/>
                <a:gd name="connsiteY4" fmla="*/ 0 h 23774"/>
                <a:gd name="connsiteX5" fmla="*/ 123093 w 124697"/>
                <a:gd name="connsiteY5" fmla="*/ 5944 h 23774"/>
                <a:gd name="connsiteX6" fmla="*/ 123093 w 124697"/>
                <a:gd name="connsiteY6" fmla="*/ 17831 h 23774"/>
                <a:gd name="connsiteX7" fmla="*/ 112870 w 124697"/>
                <a:gd name="connsiteY7" fmla="*/ 23775 h 23774"/>
                <a:gd name="connsiteX8" fmla="*/ 11828 w 12469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97" h="23774">
                  <a:moveTo>
                    <a:pt x="11828" y="23775"/>
                  </a:moveTo>
                  <a:cubicBezTo>
                    <a:pt x="7548" y="23775"/>
                    <a:pt x="3744" y="21397"/>
                    <a:pt x="1605" y="17831"/>
                  </a:cubicBezTo>
                  <a:cubicBezTo>
                    <a:pt x="-535" y="14265"/>
                    <a:pt x="-535" y="9510"/>
                    <a:pt x="1605" y="5944"/>
                  </a:cubicBezTo>
                  <a:cubicBezTo>
                    <a:pt x="3744" y="2140"/>
                    <a:pt x="7548" y="0"/>
                    <a:pt x="11828" y="0"/>
                  </a:cubicBezTo>
                  <a:lnTo>
                    <a:pt x="112870" y="0"/>
                  </a:lnTo>
                  <a:cubicBezTo>
                    <a:pt x="117149" y="0"/>
                    <a:pt x="120953" y="2377"/>
                    <a:pt x="123093" y="5944"/>
                  </a:cubicBezTo>
                  <a:cubicBezTo>
                    <a:pt x="125232" y="9510"/>
                    <a:pt x="125232" y="14265"/>
                    <a:pt x="123093" y="17831"/>
                  </a:cubicBezTo>
                  <a:cubicBezTo>
                    <a:pt x="120953" y="21397"/>
                    <a:pt x="117149" y="23775"/>
                    <a:pt x="112870" y="23775"/>
                  </a:cubicBezTo>
                  <a:lnTo>
                    <a:pt x="11828" y="23775"/>
                  </a:lnTo>
                  <a:close/>
                </a:path>
              </a:pathLst>
            </a:custGeom>
            <a:grp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354537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4204-C6E4-733C-1C92-042911CF559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AA03585-E33B-8057-1B62-261792A896C9}"/>
              </a:ext>
            </a:extLst>
          </p:cNvPr>
          <p:cNvSpPr>
            <a:spLocks noGrp="1"/>
          </p:cNvSpPr>
          <p:nvPr>
            <p:ph type="title"/>
          </p:nvPr>
        </p:nvSpPr>
        <p:spPr/>
        <p:txBody>
          <a:bodyPr/>
          <a:lstStyle/>
          <a:p>
            <a:r>
              <a:rPr lang="en-US" dirty="0"/>
              <a:t>Important Information</a:t>
            </a:r>
          </a:p>
        </p:txBody>
      </p:sp>
      <p:pic>
        <p:nvPicPr>
          <p:cNvPr id="13" name="Graphic 12">
            <a:extLst>
              <a:ext uri="{FF2B5EF4-FFF2-40B4-BE49-F238E27FC236}">
                <a16:creationId xmlns:a16="http://schemas.microsoft.com/office/drawing/2014/main" id="{73FA4C4A-85C9-193B-D433-9879D53014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61035" y="1173272"/>
            <a:ext cx="1163106" cy="1163106"/>
          </a:xfrm>
          <a:prstGeom prst="rect">
            <a:avLst/>
          </a:prstGeom>
        </p:spPr>
      </p:pic>
      <p:pic>
        <p:nvPicPr>
          <p:cNvPr id="14" name="Graphic 13">
            <a:extLst>
              <a:ext uri="{FF2B5EF4-FFF2-40B4-BE49-F238E27FC236}">
                <a16:creationId xmlns:a16="http://schemas.microsoft.com/office/drawing/2014/main" id="{AD774F7B-5F63-7FEA-D92C-C62C046BEC7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135513" y="1297239"/>
            <a:ext cx="822960" cy="822960"/>
          </a:xfrm>
          <a:prstGeom prst="rect">
            <a:avLst/>
          </a:prstGeom>
        </p:spPr>
      </p:pic>
      <p:pic>
        <p:nvPicPr>
          <p:cNvPr id="34" name="Graphic 33">
            <a:extLst>
              <a:ext uri="{FF2B5EF4-FFF2-40B4-BE49-F238E27FC236}">
                <a16:creationId xmlns:a16="http://schemas.microsoft.com/office/drawing/2014/main" id="{9B29FAEA-9E23-1ED2-23E4-DD7E5C5FCE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39992" y="1176587"/>
            <a:ext cx="1163106" cy="1163106"/>
          </a:xfrm>
          <a:prstGeom prst="rect">
            <a:avLst/>
          </a:prstGeom>
        </p:spPr>
      </p:pic>
      <p:sp>
        <p:nvSpPr>
          <p:cNvPr id="8" name="Text Placeholder 7">
            <a:extLst>
              <a:ext uri="{FF2B5EF4-FFF2-40B4-BE49-F238E27FC236}">
                <a16:creationId xmlns:a16="http://schemas.microsoft.com/office/drawing/2014/main" id="{8995B2CE-7A21-A1C4-8A41-F441527A6079}"/>
              </a:ext>
            </a:extLst>
          </p:cNvPr>
          <p:cNvSpPr>
            <a:spLocks noGrp="1"/>
          </p:cNvSpPr>
          <p:nvPr>
            <p:ph type="body" sz="quarter" idx="22"/>
          </p:nvPr>
        </p:nvSpPr>
        <p:spPr>
          <a:xfrm>
            <a:off x="977462" y="1662492"/>
            <a:ext cx="10237076" cy="4018921"/>
          </a:xfrm>
        </p:spPr>
        <p:txBody>
          <a:bodyPr lIns="274320" tIns="457200" rIns="274320" bIns="457200"/>
          <a:lstStyle/>
          <a:p>
            <a:pPr marL="0" indent="0">
              <a:lnSpc>
                <a:spcPct val="85000"/>
              </a:lnSpc>
              <a:spcAft>
                <a:spcPts val="600"/>
              </a:spcAft>
              <a:buFont typeface="Arial" charset="0"/>
              <a:buNone/>
            </a:pPr>
            <a:r>
              <a:rPr lang="en-US" altLang="en-US" sz="2000" dirty="0"/>
              <a:t>IRS CIRCULAR 230 REQUIRES US TO INFORM YOU THAT THE ABOVE INFORMATION IS NOT INTENDED OR WRITTEN TO BE USED, AND IT CANNOT BE USED, BY ANY PERSON FOR THE PURPOSES OF AVOIDING ANY PENALTY THAT MAY BE IMPOSED BY THE INTERNAL REVENUE SERVICE.</a:t>
            </a:r>
          </a:p>
          <a:p>
            <a:pPr marL="0" indent="0">
              <a:lnSpc>
                <a:spcPct val="85000"/>
              </a:lnSpc>
              <a:spcAft>
                <a:spcPts val="600"/>
              </a:spcAft>
              <a:buFont typeface="Arial" charset="0"/>
              <a:buNone/>
            </a:pPr>
            <a:r>
              <a:rPr lang="en-US" altLang="en-US" sz="2000" dirty="0"/>
              <a:t>In the event the advice is also considered to be a “marketed opinion” within the meaning of the IRS guidance, then as required by the IRS, please be further advised of the following:</a:t>
            </a:r>
          </a:p>
          <a:p>
            <a:pPr marL="0" indent="0">
              <a:lnSpc>
                <a:spcPct val="85000"/>
              </a:lnSpc>
              <a:spcAft>
                <a:spcPts val="600"/>
              </a:spcAft>
              <a:buFont typeface="Arial" charset="0"/>
              <a:buNone/>
            </a:pPr>
            <a:r>
              <a:rPr lang="en-US" altLang="en-US" sz="2000" dirty="0"/>
              <a:t>THE ABOVE ADVICE WAS WRITTEN TO SUPPORT THE PROMOTION OR MARKETING OF THE TRANSACTIONS OR MATTERS ADDRESSED BY THE WRITTEN ADVICE AND BASED ON THE PARTICULAR CIRCUMSTANCES; YOU SHOULD SEEK ADVICE FROM AN INDEPENDENT TAX ADVISOR. </a:t>
            </a:r>
            <a:endParaRPr lang="en-US" sz="2000" dirty="0">
              <a:cs typeface="Tahoma" charset="0"/>
            </a:endParaRPr>
          </a:p>
          <a:p>
            <a:pPr marL="0" indent="0">
              <a:buNone/>
            </a:pPr>
            <a:endParaRPr lang="en-US" sz="2000" dirty="0"/>
          </a:p>
        </p:txBody>
      </p:sp>
      <p:sp>
        <p:nvSpPr>
          <p:cNvPr id="2" name="Slide Number Placeholder 6">
            <a:extLst>
              <a:ext uri="{FF2B5EF4-FFF2-40B4-BE49-F238E27FC236}">
                <a16:creationId xmlns:a16="http://schemas.microsoft.com/office/drawing/2014/main" id="{B5A1C3AC-BBC2-8B0A-A495-C43F6BB4143D}"/>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76918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7EB97-DED7-9492-5D6F-DC9EF258AC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443F60-542E-8198-FF79-F48BFB226A85}"/>
              </a:ext>
            </a:extLst>
          </p:cNvPr>
          <p:cNvSpPr>
            <a:spLocks noGrp="1"/>
          </p:cNvSpPr>
          <p:nvPr>
            <p:ph type="title"/>
          </p:nvPr>
        </p:nvSpPr>
        <p:spPr/>
        <p:txBody>
          <a:bodyPr/>
          <a:lstStyle/>
          <a:p>
            <a:r>
              <a:rPr lang="en-US" dirty="0"/>
              <a:t>Estate Planning Trivia | </a:t>
            </a:r>
            <a:r>
              <a:rPr lang="en-US" b="1" dirty="0"/>
              <a:t>Whose Estate Plan?</a:t>
            </a:r>
          </a:p>
        </p:txBody>
      </p:sp>
      <p:sp>
        <p:nvSpPr>
          <p:cNvPr id="4" name="Slide Number Placeholder 3">
            <a:extLst>
              <a:ext uri="{FF2B5EF4-FFF2-40B4-BE49-F238E27FC236}">
                <a16:creationId xmlns:a16="http://schemas.microsoft.com/office/drawing/2014/main" id="{FF716FFF-B327-8E97-ABCE-602D5D9E4CFB}"/>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20</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D0E3A30E-72DD-BA0C-09FA-B0BBF3217DCF}"/>
              </a:ext>
            </a:extLst>
          </p:cNvPr>
          <p:cNvSpPr>
            <a:spLocks noGrp="1"/>
          </p:cNvSpPr>
          <p:nvPr>
            <p:ph type="body" sz="quarter" idx="11"/>
          </p:nvPr>
        </p:nvSpPr>
        <p:spPr/>
        <p:txBody>
          <a:bodyPr>
            <a:normAutofit lnSpcReduction="10000"/>
          </a:bodyPr>
          <a:lstStyle/>
          <a:p>
            <a:r>
              <a:rPr lang="en-US" dirty="0"/>
              <a:t>Who did not update their will after the birth of their daughter?</a:t>
            </a:r>
          </a:p>
        </p:txBody>
      </p:sp>
      <p:sp>
        <p:nvSpPr>
          <p:cNvPr id="12" name="TextBox 11">
            <a:extLst>
              <a:ext uri="{FF2B5EF4-FFF2-40B4-BE49-F238E27FC236}">
                <a16:creationId xmlns:a16="http://schemas.microsoft.com/office/drawing/2014/main" id="{5FFD2A7E-375C-6243-66B6-2286FA863790}"/>
              </a:ext>
            </a:extLst>
          </p:cNvPr>
          <p:cNvSpPr txBox="1"/>
          <p:nvPr/>
        </p:nvSpPr>
        <p:spPr>
          <a:xfrm>
            <a:off x="1732810" y="5134924"/>
            <a:ext cx="200835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Michael Jackson</a:t>
            </a:r>
          </a:p>
        </p:txBody>
      </p:sp>
      <p:sp>
        <p:nvSpPr>
          <p:cNvPr id="13" name="TextBox 12">
            <a:extLst>
              <a:ext uri="{FF2B5EF4-FFF2-40B4-BE49-F238E27FC236}">
                <a16:creationId xmlns:a16="http://schemas.microsoft.com/office/drawing/2014/main" id="{777BBB45-B75E-BB40-7B62-CCC89C205D6E}"/>
              </a:ext>
            </a:extLst>
          </p:cNvPr>
          <p:cNvSpPr txBox="1"/>
          <p:nvPr/>
        </p:nvSpPr>
        <p:spPr>
          <a:xfrm>
            <a:off x="8472168" y="5134924"/>
            <a:ext cx="188733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Heath Ledger</a:t>
            </a:r>
          </a:p>
        </p:txBody>
      </p:sp>
      <p:sp>
        <p:nvSpPr>
          <p:cNvPr id="14" name="TextBox 13">
            <a:extLst>
              <a:ext uri="{FF2B5EF4-FFF2-40B4-BE49-F238E27FC236}">
                <a16:creationId xmlns:a16="http://schemas.microsoft.com/office/drawing/2014/main" id="{E793D9A4-619D-9BF0-51C4-A6A0C4CAEFD8}"/>
              </a:ext>
            </a:extLst>
          </p:cNvPr>
          <p:cNvSpPr txBox="1"/>
          <p:nvPr/>
        </p:nvSpPr>
        <p:spPr>
          <a:xfrm>
            <a:off x="5068963" y="5134924"/>
            <a:ext cx="208162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Paul Walker</a:t>
            </a:r>
          </a:p>
        </p:txBody>
      </p:sp>
      <p:pic>
        <p:nvPicPr>
          <p:cNvPr id="15" name="Picture 6" descr="Paul Walker attends The 2003 MTV Movie Awards held at the Shrine Auditorium on May 31, 2003 in Los Angeles, California.">
            <a:extLst>
              <a:ext uri="{FF2B5EF4-FFF2-40B4-BE49-F238E27FC236}">
                <a16:creationId xmlns:a16="http://schemas.microsoft.com/office/drawing/2014/main" id="{3AFDB7F4-0FB0-2986-DEC9-C42CD710E2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68963" y="2311069"/>
            <a:ext cx="2081621" cy="283100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eath Ledger">
            <a:extLst>
              <a:ext uri="{FF2B5EF4-FFF2-40B4-BE49-F238E27FC236}">
                <a16:creationId xmlns:a16="http://schemas.microsoft.com/office/drawing/2014/main" id="{3C519743-777A-7859-C554-A34C93A7E8D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478378" y="2311069"/>
            <a:ext cx="1887337" cy="283100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Michael Jackson performs live at the Feijenoord Stadium, Rotterdam, Holland on June 30 1992 during his Dangerous tour">
            <a:extLst>
              <a:ext uri="{FF2B5EF4-FFF2-40B4-BE49-F238E27FC236}">
                <a16:creationId xmlns:a16="http://schemas.microsoft.com/office/drawing/2014/main" id="{7DABA7F4-6929-FC68-12BE-899E0E0703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39020" y="2291191"/>
            <a:ext cx="2008359" cy="2819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58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382E1-09A5-6955-6508-4EDC8BE491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700AD7-165B-1827-75C7-9A5F96AF1870}"/>
              </a:ext>
            </a:extLst>
          </p:cNvPr>
          <p:cNvSpPr>
            <a:spLocks noGrp="1"/>
          </p:cNvSpPr>
          <p:nvPr>
            <p:ph type="title"/>
          </p:nvPr>
        </p:nvSpPr>
        <p:spPr/>
        <p:txBody>
          <a:bodyPr/>
          <a:lstStyle/>
          <a:p>
            <a:r>
              <a:rPr lang="en-US" dirty="0"/>
              <a:t>Estate Planning Trivia | </a:t>
            </a:r>
            <a:r>
              <a:rPr lang="en-US" b="1" dirty="0"/>
              <a:t>Whose Estate Plan?</a:t>
            </a:r>
          </a:p>
        </p:txBody>
      </p:sp>
      <p:sp>
        <p:nvSpPr>
          <p:cNvPr id="4" name="Slide Number Placeholder 3">
            <a:extLst>
              <a:ext uri="{FF2B5EF4-FFF2-40B4-BE49-F238E27FC236}">
                <a16:creationId xmlns:a16="http://schemas.microsoft.com/office/drawing/2014/main" id="{26432373-87AE-FA9B-012A-3B05C4EBADA5}"/>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21</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85A01775-277A-5C30-FC29-DF622DB3320E}"/>
              </a:ext>
            </a:extLst>
          </p:cNvPr>
          <p:cNvSpPr>
            <a:spLocks noGrp="1"/>
          </p:cNvSpPr>
          <p:nvPr>
            <p:ph type="body" sz="quarter" idx="11"/>
          </p:nvPr>
        </p:nvSpPr>
        <p:spPr/>
        <p:txBody>
          <a:bodyPr>
            <a:normAutofit lnSpcReduction="10000"/>
          </a:bodyPr>
          <a:lstStyle/>
          <a:p>
            <a:r>
              <a:rPr lang="en-US" dirty="0"/>
              <a:t>Who did not update their will after the birth of their daughter?</a:t>
            </a:r>
          </a:p>
        </p:txBody>
      </p:sp>
      <p:sp>
        <p:nvSpPr>
          <p:cNvPr id="12" name="TextBox 11">
            <a:extLst>
              <a:ext uri="{FF2B5EF4-FFF2-40B4-BE49-F238E27FC236}">
                <a16:creationId xmlns:a16="http://schemas.microsoft.com/office/drawing/2014/main" id="{9A213F95-6892-CC8A-D3C7-75696B06DB2A}"/>
              </a:ext>
            </a:extLst>
          </p:cNvPr>
          <p:cNvSpPr txBox="1"/>
          <p:nvPr/>
        </p:nvSpPr>
        <p:spPr>
          <a:xfrm>
            <a:off x="1732810" y="5134924"/>
            <a:ext cx="200835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Michael Jackson</a:t>
            </a:r>
          </a:p>
        </p:txBody>
      </p:sp>
      <p:sp>
        <p:nvSpPr>
          <p:cNvPr id="13" name="TextBox 12">
            <a:extLst>
              <a:ext uri="{FF2B5EF4-FFF2-40B4-BE49-F238E27FC236}">
                <a16:creationId xmlns:a16="http://schemas.microsoft.com/office/drawing/2014/main" id="{25022CF2-64AE-A15A-32CA-E39FB483F5DC}"/>
              </a:ext>
            </a:extLst>
          </p:cNvPr>
          <p:cNvSpPr txBox="1"/>
          <p:nvPr/>
        </p:nvSpPr>
        <p:spPr>
          <a:xfrm>
            <a:off x="8472168" y="5134924"/>
            <a:ext cx="188733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Heath Ledger</a:t>
            </a:r>
          </a:p>
        </p:txBody>
      </p:sp>
      <p:sp>
        <p:nvSpPr>
          <p:cNvPr id="14" name="TextBox 13">
            <a:extLst>
              <a:ext uri="{FF2B5EF4-FFF2-40B4-BE49-F238E27FC236}">
                <a16:creationId xmlns:a16="http://schemas.microsoft.com/office/drawing/2014/main" id="{97325D31-D880-E86E-238F-A6CC60F18D23}"/>
              </a:ext>
            </a:extLst>
          </p:cNvPr>
          <p:cNvSpPr txBox="1"/>
          <p:nvPr/>
        </p:nvSpPr>
        <p:spPr>
          <a:xfrm>
            <a:off x="5068963" y="5134924"/>
            <a:ext cx="208162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Paul Walker</a:t>
            </a:r>
          </a:p>
        </p:txBody>
      </p:sp>
      <p:pic>
        <p:nvPicPr>
          <p:cNvPr id="15" name="Picture 6" descr="Paul Walker attends The 2003 MTV Movie Awards held at the Shrine Auditorium on May 31, 2003 in Los Angeles, California.">
            <a:extLst>
              <a:ext uri="{FF2B5EF4-FFF2-40B4-BE49-F238E27FC236}">
                <a16:creationId xmlns:a16="http://schemas.microsoft.com/office/drawing/2014/main" id="{2100CF2D-4077-4F9D-580A-963E3C9C9CD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68963" y="2311069"/>
            <a:ext cx="2081621" cy="283100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eath Ledger">
            <a:extLst>
              <a:ext uri="{FF2B5EF4-FFF2-40B4-BE49-F238E27FC236}">
                <a16:creationId xmlns:a16="http://schemas.microsoft.com/office/drawing/2014/main" id="{253AFCB3-7AE2-04EA-F2F9-AC4F349072F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478378" y="2311069"/>
            <a:ext cx="1887337" cy="283100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Michael Jackson performs live at the Feijenoord Stadium, Rotterdam, Holland on June 30 1992 during his Dangerous tour">
            <a:extLst>
              <a:ext uri="{FF2B5EF4-FFF2-40B4-BE49-F238E27FC236}">
                <a16:creationId xmlns:a16="http://schemas.microsoft.com/office/drawing/2014/main" id="{23EB73F4-1A5A-0634-F6D1-31D7154D81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39020" y="2291191"/>
            <a:ext cx="2008359" cy="28190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6A75EEE-92D5-07E1-4BA3-859FEEB23A35}"/>
              </a:ext>
            </a:extLst>
          </p:cNvPr>
          <p:cNvSpPr/>
          <p:nvPr/>
        </p:nvSpPr>
        <p:spPr>
          <a:xfrm>
            <a:off x="8258175" y="2100263"/>
            <a:ext cx="2343150" cy="3529012"/>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60CEAB-3ED0-B38B-8A87-F0CFFBD01638}"/>
              </a:ext>
            </a:extLst>
          </p:cNvPr>
          <p:cNvSpPr txBox="1"/>
          <p:nvPr/>
        </p:nvSpPr>
        <p:spPr>
          <a:xfrm>
            <a:off x="376275" y="6427469"/>
            <a:ext cx="7975600" cy="246221"/>
          </a:xfrm>
          <a:prstGeom prst="rect">
            <a:avLst/>
          </a:prstGeom>
          <a:noFill/>
        </p:spPr>
        <p:txBody>
          <a:bodyPr wrap="square" rtlCol="0">
            <a:spAutoFit/>
          </a:bodyPr>
          <a:lstStyle/>
          <a:p>
            <a:r>
              <a:rPr lang="en-US" sz="1000" dirty="0">
                <a:solidFill>
                  <a:schemeClr val="bg2">
                    <a:lumMod val="75000"/>
                  </a:schemeClr>
                </a:solidFill>
                <a:hlinkClick r:id="rId6">
                  <a:extLst>
                    <a:ext uri="{A12FA001-AC4F-418D-AE19-62706E023703}">
                      <ahyp:hlinkClr xmlns:ahyp="http://schemas.microsoft.com/office/drawing/2018/hyperlinkcolor" val="tx"/>
                    </a:ext>
                  </a:extLst>
                </a:hlinkClick>
              </a:rPr>
              <a:t>Heath Ledger’s outdated will put his daughter’s inheritance at risk; don’t make the same mistakes (legacyassuranceplan.com)</a:t>
            </a:r>
            <a:r>
              <a:rPr lang="en-US" sz="1000" dirty="0">
                <a:solidFill>
                  <a:schemeClr val="bg2">
                    <a:lumMod val="75000"/>
                  </a:schemeClr>
                </a:solidFill>
              </a:rPr>
              <a:t>, 2023</a:t>
            </a:r>
          </a:p>
        </p:txBody>
      </p:sp>
    </p:spTree>
    <p:extLst>
      <p:ext uri="{BB962C8B-B14F-4D97-AF65-F5344CB8AC3E}">
        <p14:creationId xmlns:p14="http://schemas.microsoft.com/office/powerpoint/2010/main" val="7840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F76F5-05AC-42F7-FD2D-D9F4F3D1FF38}"/>
              </a:ext>
            </a:extLst>
          </p:cNvPr>
          <p:cNvSpPr>
            <a:spLocks noGrp="1"/>
          </p:cNvSpPr>
          <p:nvPr>
            <p:ph type="title"/>
          </p:nvPr>
        </p:nvSpPr>
        <p:spPr>
          <a:xfrm>
            <a:off x="457200" y="784584"/>
            <a:ext cx="3389868" cy="1000402"/>
          </a:xfrm>
        </p:spPr>
        <p:txBody>
          <a:bodyPr/>
          <a:lstStyle/>
          <a:p>
            <a:r>
              <a:rPr lang="en-US" dirty="0"/>
              <a:t>Last Will </a:t>
            </a:r>
            <a:br>
              <a:rPr lang="en-US" dirty="0"/>
            </a:br>
            <a:r>
              <a:rPr lang="en-US" dirty="0"/>
              <a:t>and Testament</a:t>
            </a:r>
          </a:p>
        </p:txBody>
      </p:sp>
      <p:sp>
        <p:nvSpPr>
          <p:cNvPr id="3" name="Content Placeholder 2">
            <a:extLst>
              <a:ext uri="{FF2B5EF4-FFF2-40B4-BE49-F238E27FC236}">
                <a16:creationId xmlns:a16="http://schemas.microsoft.com/office/drawing/2014/main" id="{64BF6060-FD32-7456-A632-511B1A8B9392}"/>
              </a:ext>
            </a:extLst>
          </p:cNvPr>
          <p:cNvSpPr>
            <a:spLocks noGrp="1"/>
          </p:cNvSpPr>
          <p:nvPr>
            <p:ph sz="quarter" idx="17"/>
          </p:nvPr>
        </p:nvSpPr>
        <p:spPr>
          <a:xfrm>
            <a:off x="457200" y="1784986"/>
            <a:ext cx="5805377" cy="3777124"/>
          </a:xfrm>
        </p:spPr>
        <p:txBody>
          <a:bodyPr/>
          <a:lstStyle/>
          <a:p>
            <a:r>
              <a:rPr lang="en-US" dirty="0"/>
              <a:t>Disposition of assets</a:t>
            </a:r>
          </a:p>
          <a:p>
            <a:r>
              <a:rPr lang="en-US" dirty="0"/>
              <a:t>Names </a:t>
            </a:r>
            <a:r>
              <a:rPr lang="en-US" sz="2000" b="0" dirty="0">
                <a:solidFill>
                  <a:schemeClr val="tx1"/>
                </a:solidFill>
                <a:latin typeface="+mn-lt"/>
              </a:rPr>
              <a:t>of all beneficiaries</a:t>
            </a:r>
            <a:endParaRPr lang="en-US" dirty="0"/>
          </a:p>
          <a:p>
            <a:r>
              <a:rPr lang="en-US" dirty="0"/>
              <a:t>Name </a:t>
            </a:r>
            <a:r>
              <a:rPr lang="en-US" sz="2000" b="0" dirty="0">
                <a:solidFill>
                  <a:schemeClr val="tx1"/>
                </a:solidFill>
                <a:latin typeface="+mn-lt"/>
              </a:rPr>
              <a:t>of executor, and trustee (if applicable)</a:t>
            </a:r>
            <a:endParaRPr lang="en-US" dirty="0"/>
          </a:p>
          <a:p>
            <a:r>
              <a:rPr lang="en-US" dirty="0"/>
              <a:t>Name </a:t>
            </a:r>
            <a:r>
              <a:rPr lang="en-US" sz="2000" b="0" dirty="0">
                <a:solidFill>
                  <a:schemeClr val="tx1"/>
                </a:solidFill>
                <a:latin typeface="+mn-lt"/>
              </a:rPr>
              <a:t>of guardian for minor children (if applicable)</a:t>
            </a:r>
            <a:endParaRPr lang="en-US" dirty="0"/>
          </a:p>
          <a:p>
            <a:r>
              <a:rPr lang="en-US" dirty="0"/>
              <a:t>In </a:t>
            </a:r>
            <a:r>
              <a:rPr lang="en-US" sz="2000" b="0" dirty="0">
                <a:solidFill>
                  <a:schemeClr val="tx1"/>
                </a:solidFill>
                <a:latin typeface="+mn-lt"/>
              </a:rPr>
              <a:t>writing, signed by testator in the presence of at least two disinterested witnesses</a:t>
            </a:r>
            <a:endParaRPr lang="en-US" dirty="0"/>
          </a:p>
        </p:txBody>
      </p:sp>
      <p:sp>
        <p:nvSpPr>
          <p:cNvPr id="6" name="Slide Number Placeholder 5">
            <a:extLst>
              <a:ext uri="{FF2B5EF4-FFF2-40B4-BE49-F238E27FC236}">
                <a16:creationId xmlns:a16="http://schemas.microsoft.com/office/drawing/2014/main" id="{90B895A7-7988-0801-87E5-C7F2C201F6E8}"/>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22</a:t>
            </a:fld>
            <a:endParaRPr lang="en-US" dirty="0">
              <a:latin typeface="Aptos Light" panose="020B0004020202020204" pitchFamily="34" charset="0"/>
            </a:endParaRPr>
          </a:p>
        </p:txBody>
      </p:sp>
      <p:pic>
        <p:nvPicPr>
          <p:cNvPr id="9" name="Picture Placeholder 8" descr="Two women standing outside in a yard&#10;&#10;AI-generated content may be incorrect.">
            <a:extLst>
              <a:ext uri="{FF2B5EF4-FFF2-40B4-BE49-F238E27FC236}">
                <a16:creationId xmlns:a16="http://schemas.microsoft.com/office/drawing/2014/main" id="{B02F39A4-631A-3AD9-A0C0-D15ADE40DA58}"/>
              </a:ext>
            </a:extLst>
          </p:cNvPr>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3580002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113AE-BC0C-C8A1-5721-98664708710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062F927-696E-EB07-B3D6-E321B927F45E}"/>
              </a:ext>
            </a:extLst>
          </p:cNvPr>
          <p:cNvSpPr>
            <a:spLocks noGrp="1"/>
          </p:cNvSpPr>
          <p:nvPr>
            <p:ph type="body" sz="quarter" idx="24"/>
          </p:nvPr>
        </p:nvSpPr>
        <p:spPr>
          <a:xfrm>
            <a:off x="6367905" y="3158713"/>
            <a:ext cx="4542039" cy="2912151"/>
          </a:xfrm>
        </p:spPr>
        <p:txBody>
          <a:bodyPr tIns="640080"/>
          <a:lstStyle/>
          <a:p>
            <a:r>
              <a:rPr lang="en-US" dirty="0"/>
              <a:t>Reviews the will to determine whether it is valid and authentic</a:t>
            </a:r>
          </a:p>
          <a:p>
            <a:r>
              <a:rPr lang="en-US" dirty="0"/>
              <a:t>Appoints </a:t>
            </a:r>
            <a:r>
              <a:rPr lang="en-US" sz="1800" dirty="0"/>
              <a:t>the executor or personal representative who will administer the estate and distribute assets to the intended beneficiaries</a:t>
            </a:r>
            <a:endParaRPr lang="en-US" dirty="0"/>
          </a:p>
        </p:txBody>
      </p:sp>
      <p:sp>
        <p:nvSpPr>
          <p:cNvPr id="3" name="Text Placeholder 2">
            <a:extLst>
              <a:ext uri="{FF2B5EF4-FFF2-40B4-BE49-F238E27FC236}">
                <a16:creationId xmlns:a16="http://schemas.microsoft.com/office/drawing/2014/main" id="{CD876C87-1210-E22D-CC9C-5D0F4E674ED4}"/>
              </a:ext>
            </a:extLst>
          </p:cNvPr>
          <p:cNvSpPr>
            <a:spLocks noGrp="1"/>
          </p:cNvSpPr>
          <p:nvPr>
            <p:ph type="body" sz="quarter" idx="22"/>
          </p:nvPr>
        </p:nvSpPr>
        <p:spPr>
          <a:xfrm>
            <a:off x="1477926" y="3158713"/>
            <a:ext cx="4542455" cy="2912152"/>
          </a:xfrm>
        </p:spPr>
        <p:txBody>
          <a:bodyPr tIns="640080"/>
          <a:lstStyle/>
          <a:p>
            <a:r>
              <a:rPr lang="en-US" dirty="0"/>
              <a:t>Oversees the handling and administration of the estate</a:t>
            </a:r>
          </a:p>
          <a:p>
            <a:r>
              <a:rPr lang="en-US" dirty="0"/>
              <a:t>Reviews petitions from individuals who make a claim to the estate</a:t>
            </a:r>
          </a:p>
          <a:p>
            <a:r>
              <a:rPr lang="en-US" dirty="0"/>
              <a:t>Determines how the estate will </a:t>
            </a:r>
            <a:br>
              <a:rPr lang="en-US" dirty="0"/>
            </a:br>
            <a:r>
              <a:rPr lang="en-US" dirty="0"/>
              <a:t>be distributed</a:t>
            </a:r>
          </a:p>
        </p:txBody>
      </p:sp>
      <p:sp>
        <p:nvSpPr>
          <p:cNvPr id="9" name="Slide Number Placeholder 8">
            <a:extLst>
              <a:ext uri="{FF2B5EF4-FFF2-40B4-BE49-F238E27FC236}">
                <a16:creationId xmlns:a16="http://schemas.microsoft.com/office/drawing/2014/main" id="{5EB8F9AC-A5F7-5D44-6115-8A1C5CDBB30D}"/>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23</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0BD72952-1315-0387-DF5D-A7523AE4A2B6}"/>
              </a:ext>
            </a:extLst>
          </p:cNvPr>
          <p:cNvSpPr>
            <a:spLocks noGrp="1"/>
          </p:cNvSpPr>
          <p:nvPr>
            <p:ph type="title"/>
          </p:nvPr>
        </p:nvSpPr>
        <p:spPr/>
        <p:txBody>
          <a:bodyPr/>
          <a:lstStyle/>
          <a:p>
            <a:r>
              <a:rPr lang="en-US" dirty="0"/>
              <a:t>The Probate Process</a:t>
            </a:r>
            <a:endParaRPr lang="en-US" b="1" dirty="0"/>
          </a:p>
        </p:txBody>
      </p:sp>
      <p:sp>
        <p:nvSpPr>
          <p:cNvPr id="17" name="TextBox 16">
            <a:extLst>
              <a:ext uri="{FF2B5EF4-FFF2-40B4-BE49-F238E27FC236}">
                <a16:creationId xmlns:a16="http://schemas.microsoft.com/office/drawing/2014/main" id="{EC581C13-21D3-C770-A05F-D101FA030FF3}"/>
              </a:ext>
            </a:extLst>
          </p:cNvPr>
          <p:cNvSpPr txBox="1"/>
          <p:nvPr/>
        </p:nvSpPr>
        <p:spPr>
          <a:xfrm>
            <a:off x="404036" y="1058798"/>
            <a:ext cx="10738883" cy="369332"/>
          </a:xfrm>
          <a:prstGeom prst="rect">
            <a:avLst/>
          </a:prstGeom>
          <a:noFill/>
        </p:spPr>
        <p:txBody>
          <a:bodyPr wrap="square" rtlCol="0">
            <a:spAutoFit/>
          </a:bodyPr>
          <a:lstStyle/>
          <a:p>
            <a:r>
              <a:rPr lang="en-US" dirty="0"/>
              <a:t>The formal legal process where the probate court…</a:t>
            </a:r>
          </a:p>
        </p:txBody>
      </p:sp>
      <p:pic>
        <p:nvPicPr>
          <p:cNvPr id="18" name="Graphic 17" descr="Contract outline">
            <a:extLst>
              <a:ext uri="{FF2B5EF4-FFF2-40B4-BE49-F238E27FC236}">
                <a16:creationId xmlns:a16="http://schemas.microsoft.com/office/drawing/2014/main" id="{D62DC7DD-EFBE-600B-B110-B201DAC01CF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576780" y="1627443"/>
            <a:ext cx="2124288" cy="2124288"/>
          </a:xfrm>
          <a:prstGeom prst="rect">
            <a:avLst/>
          </a:prstGeom>
        </p:spPr>
      </p:pic>
      <p:grpSp>
        <p:nvGrpSpPr>
          <p:cNvPr id="19" name="Group 18">
            <a:extLst>
              <a:ext uri="{FF2B5EF4-FFF2-40B4-BE49-F238E27FC236}">
                <a16:creationId xmlns:a16="http://schemas.microsoft.com/office/drawing/2014/main" id="{CD64EA2F-8BB1-BB8A-404C-73BAF66A953C}"/>
              </a:ext>
            </a:extLst>
          </p:cNvPr>
          <p:cNvGrpSpPr/>
          <p:nvPr/>
        </p:nvGrpSpPr>
        <p:grpSpPr>
          <a:xfrm>
            <a:off x="2624049" y="1565903"/>
            <a:ext cx="2250208" cy="2250710"/>
            <a:chOff x="1949220" y="1678514"/>
            <a:chExt cx="1868055" cy="1868055"/>
          </a:xfrm>
          <a:solidFill>
            <a:srgbClr val="3D9B35"/>
          </a:solidFill>
        </p:grpSpPr>
        <p:pic>
          <p:nvPicPr>
            <p:cNvPr id="20" name="Graphic 19" descr="No sign outline">
              <a:extLst>
                <a:ext uri="{FF2B5EF4-FFF2-40B4-BE49-F238E27FC236}">
                  <a16:creationId xmlns:a16="http://schemas.microsoft.com/office/drawing/2014/main" id="{32C9D277-74AC-B309-900B-9035E62D624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949220" y="1678514"/>
              <a:ext cx="1868055" cy="1868055"/>
            </a:xfrm>
            <a:prstGeom prst="rect">
              <a:avLst/>
            </a:prstGeom>
          </p:spPr>
        </p:pic>
        <p:pic>
          <p:nvPicPr>
            <p:cNvPr id="21" name="Graphic 20" descr="Contract outline">
              <a:extLst>
                <a:ext uri="{FF2B5EF4-FFF2-40B4-BE49-F238E27FC236}">
                  <a16:creationId xmlns:a16="http://schemas.microsoft.com/office/drawing/2014/main" id="{5E512E2B-85D7-1982-9F51-114A8956C79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2367818" y="2097112"/>
              <a:ext cx="1030858" cy="1030858"/>
            </a:xfrm>
            <a:prstGeom prst="rect">
              <a:avLst/>
            </a:prstGeom>
          </p:spPr>
        </p:pic>
      </p:grpSp>
    </p:spTree>
    <p:extLst>
      <p:ext uri="{BB962C8B-B14F-4D97-AF65-F5344CB8AC3E}">
        <p14:creationId xmlns:p14="http://schemas.microsoft.com/office/powerpoint/2010/main" val="6131362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18B6F-C48E-6B1A-01FA-40D71628B2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F299A6-B5DF-0BA2-8EA4-C0B746A64869}"/>
              </a:ext>
            </a:extLst>
          </p:cNvPr>
          <p:cNvSpPr>
            <a:spLocks noGrp="1"/>
          </p:cNvSpPr>
          <p:nvPr>
            <p:ph type="title"/>
          </p:nvPr>
        </p:nvSpPr>
        <p:spPr/>
        <p:txBody>
          <a:bodyPr/>
          <a:lstStyle/>
          <a:p>
            <a:r>
              <a:rPr lang="en-US" dirty="0"/>
              <a:t>Estate Planning Trivia | </a:t>
            </a:r>
            <a:r>
              <a:rPr lang="en-US" b="1" dirty="0"/>
              <a:t>Whose Estate Plan?</a:t>
            </a:r>
          </a:p>
        </p:txBody>
      </p:sp>
      <p:sp>
        <p:nvSpPr>
          <p:cNvPr id="4" name="Slide Number Placeholder 3">
            <a:extLst>
              <a:ext uri="{FF2B5EF4-FFF2-40B4-BE49-F238E27FC236}">
                <a16:creationId xmlns:a16="http://schemas.microsoft.com/office/drawing/2014/main" id="{6D8D1957-9E51-0BDE-433B-19EB85F15B94}"/>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24</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DA8873D1-31BF-9D69-9375-C483B2739ACF}"/>
              </a:ext>
            </a:extLst>
          </p:cNvPr>
          <p:cNvSpPr>
            <a:spLocks noGrp="1"/>
          </p:cNvSpPr>
          <p:nvPr>
            <p:ph type="body" sz="quarter" idx="11"/>
          </p:nvPr>
        </p:nvSpPr>
        <p:spPr/>
        <p:txBody>
          <a:bodyPr>
            <a:normAutofit lnSpcReduction="10000"/>
          </a:bodyPr>
          <a:lstStyle/>
          <a:p>
            <a:r>
              <a:rPr lang="en-US" dirty="0"/>
              <a:t>Who neglected to specify funeral arrangements which led to a family feud?</a:t>
            </a:r>
          </a:p>
        </p:txBody>
      </p:sp>
      <p:sp>
        <p:nvSpPr>
          <p:cNvPr id="6" name="TextBox 5">
            <a:extLst>
              <a:ext uri="{FF2B5EF4-FFF2-40B4-BE49-F238E27FC236}">
                <a16:creationId xmlns:a16="http://schemas.microsoft.com/office/drawing/2014/main" id="{3880379A-BFD8-D3A0-C699-7663FDBC3EC2}"/>
              </a:ext>
            </a:extLst>
          </p:cNvPr>
          <p:cNvSpPr txBox="1"/>
          <p:nvPr/>
        </p:nvSpPr>
        <p:spPr>
          <a:xfrm>
            <a:off x="8108230" y="5205121"/>
            <a:ext cx="2170206" cy="369332"/>
          </a:xfrm>
          <a:prstGeom prst="rect">
            <a:avLst/>
          </a:prstGeom>
          <a:noFill/>
        </p:spPr>
        <p:txBody>
          <a:bodyPr wrap="square" rtlCol="0">
            <a:spAutoFit/>
          </a:bodyPr>
          <a:lstStyle/>
          <a:p>
            <a:pPr algn="ctr"/>
            <a:r>
              <a:rPr lang="en-US" i="1" dirty="0"/>
              <a:t>Lisa Marie Presley</a:t>
            </a:r>
          </a:p>
        </p:txBody>
      </p:sp>
      <p:sp>
        <p:nvSpPr>
          <p:cNvPr id="7" name="TextBox 6">
            <a:extLst>
              <a:ext uri="{FF2B5EF4-FFF2-40B4-BE49-F238E27FC236}">
                <a16:creationId xmlns:a16="http://schemas.microsoft.com/office/drawing/2014/main" id="{BB446E80-748B-3027-49CD-BFBEF8A8B82D}"/>
              </a:ext>
            </a:extLst>
          </p:cNvPr>
          <p:cNvSpPr txBox="1"/>
          <p:nvPr/>
        </p:nvSpPr>
        <p:spPr>
          <a:xfrm>
            <a:off x="1613150" y="5205121"/>
            <a:ext cx="1947464" cy="369332"/>
          </a:xfrm>
          <a:prstGeom prst="rect">
            <a:avLst/>
          </a:prstGeom>
          <a:noFill/>
        </p:spPr>
        <p:txBody>
          <a:bodyPr wrap="square" rtlCol="0">
            <a:spAutoFit/>
          </a:bodyPr>
          <a:lstStyle/>
          <a:p>
            <a:pPr algn="ctr"/>
            <a:r>
              <a:rPr lang="en-US" i="1" dirty="0"/>
              <a:t>Casey Kasem</a:t>
            </a:r>
          </a:p>
        </p:txBody>
      </p:sp>
      <p:sp>
        <p:nvSpPr>
          <p:cNvPr id="8" name="TextBox 7">
            <a:extLst>
              <a:ext uri="{FF2B5EF4-FFF2-40B4-BE49-F238E27FC236}">
                <a16:creationId xmlns:a16="http://schemas.microsoft.com/office/drawing/2014/main" id="{1508915E-BF87-C05F-51F5-80B3BA0E79C7}"/>
              </a:ext>
            </a:extLst>
          </p:cNvPr>
          <p:cNvSpPr txBox="1"/>
          <p:nvPr/>
        </p:nvSpPr>
        <p:spPr>
          <a:xfrm>
            <a:off x="4985132" y="5205121"/>
            <a:ext cx="2007345" cy="369332"/>
          </a:xfrm>
          <a:prstGeom prst="rect">
            <a:avLst/>
          </a:prstGeom>
          <a:noFill/>
        </p:spPr>
        <p:txBody>
          <a:bodyPr wrap="square" rtlCol="0">
            <a:spAutoFit/>
          </a:bodyPr>
          <a:lstStyle/>
          <a:p>
            <a:pPr algn="ctr"/>
            <a:r>
              <a:rPr lang="en-US" i="1" dirty="0"/>
              <a:t>Betty White</a:t>
            </a:r>
          </a:p>
        </p:txBody>
      </p:sp>
      <p:pic>
        <p:nvPicPr>
          <p:cNvPr id="9" name="Picture 8">
            <a:extLst>
              <a:ext uri="{FF2B5EF4-FFF2-40B4-BE49-F238E27FC236}">
                <a16:creationId xmlns:a16="http://schemas.microsoft.com/office/drawing/2014/main" id="{F43EA61B-763E-E470-3141-094CF6A2EB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08231" y="2333373"/>
            <a:ext cx="2170206" cy="2868609"/>
          </a:xfrm>
          <a:prstGeom prst="rect">
            <a:avLst/>
          </a:prstGeom>
        </p:spPr>
      </p:pic>
      <p:pic>
        <p:nvPicPr>
          <p:cNvPr id="10" name="Picture 4" descr="Casey Kasem attends the Muscular Dystrophy Association 28th Annual Jerry Lewis Pre-Telethon Extravaganza August 25, 2001 in Beverly Hills, CA. The...">
            <a:extLst>
              <a:ext uri="{FF2B5EF4-FFF2-40B4-BE49-F238E27FC236}">
                <a16:creationId xmlns:a16="http://schemas.microsoft.com/office/drawing/2014/main" id="{655124D4-D680-76AE-4F7E-0667E63129B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3150" y="2270104"/>
            <a:ext cx="1928185" cy="283665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Episode 102&quot; - Comedian Iliza Shlesinger joins our celebrity panel to hilarious effect. In this episode we have one of the highest grossing...">
            <a:extLst>
              <a:ext uri="{FF2B5EF4-FFF2-40B4-BE49-F238E27FC236}">
                <a16:creationId xmlns:a16="http://schemas.microsoft.com/office/drawing/2014/main" id="{A83F4FF3-92BB-90CD-5F4F-96FB7A3A1E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85133" y="2342053"/>
            <a:ext cx="2007345" cy="2838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3637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7F7E0-7EC9-1B2E-C8BA-AFA5E8F117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AEBE72-05A0-4A41-4038-6172747A32BC}"/>
              </a:ext>
            </a:extLst>
          </p:cNvPr>
          <p:cNvSpPr>
            <a:spLocks noGrp="1"/>
          </p:cNvSpPr>
          <p:nvPr>
            <p:ph type="title"/>
          </p:nvPr>
        </p:nvSpPr>
        <p:spPr/>
        <p:txBody>
          <a:bodyPr/>
          <a:lstStyle/>
          <a:p>
            <a:r>
              <a:rPr lang="en-US" dirty="0"/>
              <a:t>Estate Planning Trivia | </a:t>
            </a:r>
            <a:r>
              <a:rPr lang="en-US" b="1" dirty="0"/>
              <a:t>Whose Estate Plan?</a:t>
            </a:r>
          </a:p>
        </p:txBody>
      </p:sp>
      <p:sp>
        <p:nvSpPr>
          <p:cNvPr id="4" name="Slide Number Placeholder 3">
            <a:extLst>
              <a:ext uri="{FF2B5EF4-FFF2-40B4-BE49-F238E27FC236}">
                <a16:creationId xmlns:a16="http://schemas.microsoft.com/office/drawing/2014/main" id="{F07B2801-A183-D650-18BC-AB7456C41B03}"/>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25</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8741E7A8-B54F-CAF4-D32E-50EA8CD7C6B8}"/>
              </a:ext>
            </a:extLst>
          </p:cNvPr>
          <p:cNvSpPr>
            <a:spLocks noGrp="1"/>
          </p:cNvSpPr>
          <p:nvPr>
            <p:ph type="body" sz="quarter" idx="11"/>
          </p:nvPr>
        </p:nvSpPr>
        <p:spPr/>
        <p:txBody>
          <a:bodyPr>
            <a:normAutofit lnSpcReduction="10000"/>
          </a:bodyPr>
          <a:lstStyle/>
          <a:p>
            <a:r>
              <a:rPr lang="en-US" dirty="0"/>
              <a:t>Who neglected to specify funeral arrangements which led to a family feud?</a:t>
            </a:r>
          </a:p>
        </p:txBody>
      </p:sp>
      <p:sp>
        <p:nvSpPr>
          <p:cNvPr id="6" name="TextBox 5">
            <a:extLst>
              <a:ext uri="{FF2B5EF4-FFF2-40B4-BE49-F238E27FC236}">
                <a16:creationId xmlns:a16="http://schemas.microsoft.com/office/drawing/2014/main" id="{292C09DA-78F5-16A6-BF85-6CBCAF626B14}"/>
              </a:ext>
            </a:extLst>
          </p:cNvPr>
          <p:cNvSpPr txBox="1"/>
          <p:nvPr/>
        </p:nvSpPr>
        <p:spPr>
          <a:xfrm>
            <a:off x="8108230" y="5205121"/>
            <a:ext cx="2170206" cy="369332"/>
          </a:xfrm>
          <a:prstGeom prst="rect">
            <a:avLst/>
          </a:prstGeom>
          <a:noFill/>
        </p:spPr>
        <p:txBody>
          <a:bodyPr wrap="square" rtlCol="0">
            <a:spAutoFit/>
          </a:bodyPr>
          <a:lstStyle/>
          <a:p>
            <a:pPr algn="ctr"/>
            <a:r>
              <a:rPr lang="en-US" i="1" dirty="0"/>
              <a:t>Lisa Marie Presley</a:t>
            </a:r>
          </a:p>
        </p:txBody>
      </p:sp>
      <p:sp>
        <p:nvSpPr>
          <p:cNvPr id="7" name="TextBox 6">
            <a:extLst>
              <a:ext uri="{FF2B5EF4-FFF2-40B4-BE49-F238E27FC236}">
                <a16:creationId xmlns:a16="http://schemas.microsoft.com/office/drawing/2014/main" id="{FDF5A332-5C4A-61E2-0E54-AC7FB750B191}"/>
              </a:ext>
            </a:extLst>
          </p:cNvPr>
          <p:cNvSpPr txBox="1"/>
          <p:nvPr/>
        </p:nvSpPr>
        <p:spPr>
          <a:xfrm>
            <a:off x="1613150" y="5205121"/>
            <a:ext cx="1947464" cy="369332"/>
          </a:xfrm>
          <a:prstGeom prst="rect">
            <a:avLst/>
          </a:prstGeom>
          <a:noFill/>
        </p:spPr>
        <p:txBody>
          <a:bodyPr wrap="square" rtlCol="0">
            <a:spAutoFit/>
          </a:bodyPr>
          <a:lstStyle/>
          <a:p>
            <a:pPr algn="ctr"/>
            <a:r>
              <a:rPr lang="en-US" i="1" dirty="0"/>
              <a:t>Casey Kasem</a:t>
            </a:r>
          </a:p>
        </p:txBody>
      </p:sp>
      <p:sp>
        <p:nvSpPr>
          <p:cNvPr id="8" name="TextBox 7">
            <a:extLst>
              <a:ext uri="{FF2B5EF4-FFF2-40B4-BE49-F238E27FC236}">
                <a16:creationId xmlns:a16="http://schemas.microsoft.com/office/drawing/2014/main" id="{8B762082-94BA-BB96-27DE-4BA1FCB16CA9}"/>
              </a:ext>
            </a:extLst>
          </p:cNvPr>
          <p:cNvSpPr txBox="1"/>
          <p:nvPr/>
        </p:nvSpPr>
        <p:spPr>
          <a:xfrm>
            <a:off x="4985132" y="5205121"/>
            <a:ext cx="2007345" cy="369332"/>
          </a:xfrm>
          <a:prstGeom prst="rect">
            <a:avLst/>
          </a:prstGeom>
          <a:noFill/>
        </p:spPr>
        <p:txBody>
          <a:bodyPr wrap="square" rtlCol="0">
            <a:spAutoFit/>
          </a:bodyPr>
          <a:lstStyle/>
          <a:p>
            <a:pPr algn="ctr"/>
            <a:r>
              <a:rPr lang="en-US" i="1" dirty="0"/>
              <a:t>Betty White</a:t>
            </a:r>
          </a:p>
        </p:txBody>
      </p:sp>
      <p:pic>
        <p:nvPicPr>
          <p:cNvPr id="9" name="Picture 8">
            <a:extLst>
              <a:ext uri="{FF2B5EF4-FFF2-40B4-BE49-F238E27FC236}">
                <a16:creationId xmlns:a16="http://schemas.microsoft.com/office/drawing/2014/main" id="{303DC71D-3109-1843-9D45-EB7F266986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08231" y="2333373"/>
            <a:ext cx="2170206" cy="2868609"/>
          </a:xfrm>
          <a:prstGeom prst="rect">
            <a:avLst/>
          </a:prstGeom>
        </p:spPr>
      </p:pic>
      <p:pic>
        <p:nvPicPr>
          <p:cNvPr id="10" name="Picture 4" descr="Casey Kasem attends the Muscular Dystrophy Association 28th Annual Jerry Lewis Pre-Telethon Extravaganza August 25, 2001 in Beverly Hills, CA. The...">
            <a:extLst>
              <a:ext uri="{FF2B5EF4-FFF2-40B4-BE49-F238E27FC236}">
                <a16:creationId xmlns:a16="http://schemas.microsoft.com/office/drawing/2014/main" id="{307359AF-D917-E5A5-0E7D-4E30C284AEE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613150" y="2270104"/>
            <a:ext cx="1928185" cy="283665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Episode 102&quot; - Comedian Iliza Shlesinger joins our celebrity panel to hilarious effect. In this episode we have one of the highest grossing...">
            <a:extLst>
              <a:ext uri="{FF2B5EF4-FFF2-40B4-BE49-F238E27FC236}">
                <a16:creationId xmlns:a16="http://schemas.microsoft.com/office/drawing/2014/main" id="{3E05A8B4-A0EF-4768-EA31-E5D340A5B69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85133" y="2342053"/>
            <a:ext cx="2007345" cy="283840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1ABAB293-471D-9F38-058F-C50F20AAB04F}"/>
              </a:ext>
            </a:extLst>
          </p:cNvPr>
          <p:cNvSpPr/>
          <p:nvPr/>
        </p:nvSpPr>
        <p:spPr>
          <a:xfrm>
            <a:off x="1405667" y="2120445"/>
            <a:ext cx="2343150" cy="3529012"/>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2CF8ED1-E5F6-0084-8C01-527ECCC89528}"/>
              </a:ext>
            </a:extLst>
          </p:cNvPr>
          <p:cNvSpPr txBox="1"/>
          <p:nvPr/>
        </p:nvSpPr>
        <p:spPr>
          <a:xfrm>
            <a:off x="370765" y="6378965"/>
            <a:ext cx="6379698" cy="246221"/>
          </a:xfrm>
          <a:prstGeom prst="rect">
            <a:avLst/>
          </a:prstGeom>
          <a:noFill/>
        </p:spPr>
        <p:txBody>
          <a:bodyPr wrap="square" rtlCol="0">
            <a:spAutoFit/>
          </a:bodyPr>
          <a:lstStyle/>
          <a:p>
            <a:r>
              <a:rPr lang="en-US" sz="1000" dirty="0">
                <a:solidFill>
                  <a:schemeClr val="bg2">
                    <a:lumMod val="75000"/>
                  </a:schemeClr>
                </a:solidFill>
                <a:hlinkClick r:id="rId6">
                  <a:extLst>
                    <a:ext uri="{A12FA001-AC4F-418D-AE19-62706E023703}">
                      <ahyp:hlinkClr xmlns:ahyp="http://schemas.microsoft.com/office/drawing/2018/hyperlinkcolor" val="tx"/>
                    </a:ext>
                  </a:extLst>
                </a:hlinkClick>
              </a:rPr>
              <a:t>Casey Kasem's body is finally buried -- in Norway - Los Angeles Times (latimes.com)</a:t>
            </a:r>
            <a:r>
              <a:rPr lang="en-US" sz="1000" dirty="0">
                <a:solidFill>
                  <a:schemeClr val="bg2">
                    <a:lumMod val="75000"/>
                  </a:schemeClr>
                </a:solidFill>
              </a:rPr>
              <a:t>, accessed 2024</a:t>
            </a:r>
          </a:p>
        </p:txBody>
      </p:sp>
    </p:spTree>
    <p:extLst>
      <p:ext uri="{BB962C8B-B14F-4D97-AF65-F5344CB8AC3E}">
        <p14:creationId xmlns:p14="http://schemas.microsoft.com/office/powerpoint/2010/main" val="2207068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DDB5A-B6D0-844D-44E7-E7828C284CF1}"/>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9C909F5-CC76-19BF-A089-B19936791BC2}"/>
              </a:ext>
            </a:extLst>
          </p:cNvPr>
          <p:cNvSpPr>
            <a:spLocks noGrp="1"/>
          </p:cNvSpPr>
          <p:nvPr>
            <p:ph type="body" sz="quarter" idx="22"/>
          </p:nvPr>
        </p:nvSpPr>
        <p:spPr>
          <a:xfrm>
            <a:off x="1477926" y="2602823"/>
            <a:ext cx="9235425" cy="3385965"/>
          </a:xfrm>
        </p:spPr>
        <p:txBody>
          <a:bodyPr/>
          <a:lstStyle/>
          <a:p>
            <a:pPr marL="342900" indent="-342900">
              <a:lnSpc>
                <a:spcPct val="100000"/>
              </a:lnSpc>
              <a:spcBef>
                <a:spcPts val="600"/>
              </a:spcBef>
              <a:buFont typeface="Wingdings" panose="05000000000000000000" pitchFamily="2" charset="2"/>
              <a:buChar char="§"/>
            </a:pPr>
            <a:r>
              <a:rPr lang="en-US" sz="2000" dirty="0"/>
              <a:t>Specifies </a:t>
            </a:r>
            <a:r>
              <a:rPr lang="en-US" sz="2000" dirty="0">
                <a:solidFill>
                  <a:srgbClr val="3E3F3C"/>
                </a:solidFill>
              </a:rPr>
              <a:t>personal wishes regarding burial, cremation, and memorial</a:t>
            </a:r>
            <a:endParaRPr lang="en-US" sz="2000" dirty="0"/>
          </a:p>
          <a:p>
            <a:pPr marL="342900" indent="-342900">
              <a:lnSpc>
                <a:spcPct val="100000"/>
              </a:lnSpc>
              <a:spcBef>
                <a:spcPts val="600"/>
              </a:spcBef>
              <a:buFont typeface="Wingdings" panose="05000000000000000000" pitchFamily="2" charset="2"/>
              <a:buChar char="§"/>
            </a:pPr>
            <a:r>
              <a:rPr lang="en-US" sz="2000" b="0" dirty="0">
                <a:cs typeface="+mn-cs"/>
              </a:rPr>
              <a:t>Appoints </a:t>
            </a:r>
            <a:r>
              <a:rPr lang="en-US" sz="2000" dirty="0">
                <a:solidFill>
                  <a:srgbClr val="3E3F3C"/>
                </a:solidFill>
              </a:rPr>
              <a:t>and authorizes an agent to follow your clearly stated wishes</a:t>
            </a:r>
            <a:endParaRPr lang="en-US" sz="2000" b="0" dirty="0">
              <a:cs typeface="+mn-cs"/>
            </a:endParaRPr>
          </a:p>
          <a:p>
            <a:pPr marL="342900" indent="-342900">
              <a:lnSpc>
                <a:spcPct val="100000"/>
              </a:lnSpc>
              <a:spcBef>
                <a:spcPts val="600"/>
              </a:spcBef>
              <a:buFont typeface="Wingdings" panose="05000000000000000000" pitchFamily="2" charset="2"/>
              <a:buChar char="§"/>
            </a:pPr>
            <a:r>
              <a:rPr lang="en-US" sz="2000" dirty="0"/>
              <a:t>May </a:t>
            </a:r>
            <a:r>
              <a:rPr lang="en-US" sz="2000" dirty="0">
                <a:solidFill>
                  <a:srgbClr val="3E3F3C"/>
                </a:solidFill>
              </a:rPr>
              <a:t>include direct burial</a:t>
            </a:r>
            <a:endParaRPr lang="en-US" sz="2000" dirty="0"/>
          </a:p>
          <a:p>
            <a:pPr marL="342900" lvl="0" indent="-342900">
              <a:lnSpc>
                <a:spcPct val="100000"/>
              </a:lnSpc>
              <a:spcBef>
                <a:spcPts val="600"/>
              </a:spcBef>
              <a:spcAft>
                <a:spcPts val="600"/>
              </a:spcAft>
              <a:buFont typeface="Wingdings" panose="05000000000000000000" pitchFamily="2" charset="2"/>
              <a:buChar char="§"/>
            </a:pPr>
            <a:r>
              <a:rPr lang="en-US" sz="2000" b="0" dirty="0">
                <a:cs typeface="+mn-cs"/>
              </a:rPr>
              <a:t>May </a:t>
            </a:r>
            <a:r>
              <a:rPr lang="en-US" sz="2000" dirty="0">
                <a:solidFill>
                  <a:srgbClr val="3E3F3C"/>
                </a:solidFill>
              </a:rPr>
              <a:t>be revoked during lifetime</a:t>
            </a:r>
            <a:endParaRPr lang="en-US" sz="2000" b="0" dirty="0">
              <a:cs typeface="+mn-cs"/>
            </a:endParaRPr>
          </a:p>
        </p:txBody>
      </p:sp>
      <p:sp>
        <p:nvSpPr>
          <p:cNvPr id="4" name="Text Placeholder 3">
            <a:extLst>
              <a:ext uri="{FF2B5EF4-FFF2-40B4-BE49-F238E27FC236}">
                <a16:creationId xmlns:a16="http://schemas.microsoft.com/office/drawing/2014/main" id="{622FA25C-670E-4F9F-7DDC-DBE0BAEEF6AF}"/>
              </a:ext>
            </a:extLst>
          </p:cNvPr>
          <p:cNvSpPr>
            <a:spLocks noGrp="1"/>
          </p:cNvSpPr>
          <p:nvPr>
            <p:ph type="body" sz="quarter" idx="19"/>
          </p:nvPr>
        </p:nvSpPr>
        <p:spPr>
          <a:xfrm>
            <a:off x="1478649" y="3044877"/>
            <a:ext cx="9215628" cy="380362"/>
          </a:xfrm>
        </p:spPr>
        <p:txBody>
          <a:bodyPr/>
          <a:lstStyle/>
          <a:p>
            <a:r>
              <a:rPr lang="en-US" dirty="0"/>
              <a:t>Disposition of Remains</a:t>
            </a:r>
          </a:p>
        </p:txBody>
      </p:sp>
      <p:sp>
        <p:nvSpPr>
          <p:cNvPr id="9" name="Slide Number Placeholder 8">
            <a:extLst>
              <a:ext uri="{FF2B5EF4-FFF2-40B4-BE49-F238E27FC236}">
                <a16:creationId xmlns:a16="http://schemas.microsoft.com/office/drawing/2014/main" id="{AFD250E5-1352-69EE-B82D-F7BCD0CBAB60}"/>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26</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EED9EC9C-2DCA-C7C1-1698-01A3BC63A297}"/>
              </a:ext>
            </a:extLst>
          </p:cNvPr>
          <p:cNvSpPr>
            <a:spLocks noGrp="1"/>
          </p:cNvSpPr>
          <p:nvPr>
            <p:ph type="title"/>
          </p:nvPr>
        </p:nvSpPr>
        <p:spPr>
          <a:xfrm>
            <a:off x="457201" y="207901"/>
            <a:ext cx="10504966" cy="1000402"/>
          </a:xfrm>
        </p:spPr>
        <p:txBody>
          <a:bodyPr/>
          <a:lstStyle/>
          <a:p>
            <a:r>
              <a:rPr lang="en-US" dirty="0"/>
              <a:t>Basic Estate Planning Pillar | </a:t>
            </a:r>
            <a:r>
              <a:rPr lang="en-US" b="1" dirty="0"/>
              <a:t>Ultimate Resting Place</a:t>
            </a:r>
          </a:p>
        </p:txBody>
      </p:sp>
      <p:grpSp>
        <p:nvGrpSpPr>
          <p:cNvPr id="2" name="Group 1">
            <a:extLst>
              <a:ext uri="{FF2B5EF4-FFF2-40B4-BE49-F238E27FC236}">
                <a16:creationId xmlns:a16="http://schemas.microsoft.com/office/drawing/2014/main" id="{1EAE5D5D-3127-E9BB-0C65-D41609E3A63A}"/>
              </a:ext>
            </a:extLst>
          </p:cNvPr>
          <p:cNvGrpSpPr/>
          <p:nvPr/>
        </p:nvGrpSpPr>
        <p:grpSpPr>
          <a:xfrm>
            <a:off x="5450718" y="1406757"/>
            <a:ext cx="1271490" cy="1414998"/>
            <a:chOff x="10638231" y="2184442"/>
            <a:chExt cx="646665" cy="719652"/>
          </a:xfrm>
        </p:grpSpPr>
        <p:sp>
          <p:nvSpPr>
            <p:cNvPr id="5" name="Freeform: Shape 117">
              <a:extLst>
                <a:ext uri="{FF2B5EF4-FFF2-40B4-BE49-F238E27FC236}">
                  <a16:creationId xmlns:a16="http://schemas.microsoft.com/office/drawing/2014/main" id="{F8AD2F78-3C25-E90A-E3A2-5BAC96EF2141}"/>
                </a:ext>
              </a:extLst>
            </p:cNvPr>
            <p:cNvSpPr/>
            <p:nvPr/>
          </p:nvSpPr>
          <p:spPr>
            <a:xfrm>
              <a:off x="10875738" y="2367267"/>
              <a:ext cx="171176" cy="207788"/>
            </a:xfrm>
            <a:custGeom>
              <a:avLst/>
              <a:gdLst>
                <a:gd name="connsiteX0" fmla="*/ 85588 w 171176"/>
                <a:gd name="connsiteY0" fmla="*/ 207789 h 207788"/>
                <a:gd name="connsiteX1" fmla="*/ 73225 w 171176"/>
                <a:gd name="connsiteY1" fmla="*/ 195426 h 207788"/>
                <a:gd name="connsiteX2" fmla="*/ 73225 w 171176"/>
                <a:gd name="connsiteY2" fmla="*/ 97951 h 207788"/>
                <a:gd name="connsiteX3" fmla="*/ 12363 w 171176"/>
                <a:gd name="connsiteY3" fmla="*/ 97951 h 207788"/>
                <a:gd name="connsiteX4" fmla="*/ 0 w 171176"/>
                <a:gd name="connsiteY4" fmla="*/ 85588 h 207788"/>
                <a:gd name="connsiteX5" fmla="*/ 12363 w 171176"/>
                <a:gd name="connsiteY5" fmla="*/ 73225 h 207788"/>
                <a:gd name="connsiteX6" fmla="*/ 73225 w 171176"/>
                <a:gd name="connsiteY6" fmla="*/ 73225 h 207788"/>
                <a:gd name="connsiteX7" fmla="*/ 73225 w 171176"/>
                <a:gd name="connsiteY7" fmla="*/ 12363 h 207788"/>
                <a:gd name="connsiteX8" fmla="*/ 85588 w 171176"/>
                <a:gd name="connsiteY8" fmla="*/ 0 h 207788"/>
                <a:gd name="connsiteX9" fmla="*/ 97951 w 171176"/>
                <a:gd name="connsiteY9" fmla="*/ 12363 h 207788"/>
                <a:gd name="connsiteX10" fmla="*/ 97951 w 171176"/>
                <a:gd name="connsiteY10" fmla="*/ 73225 h 207788"/>
                <a:gd name="connsiteX11" fmla="*/ 158813 w 171176"/>
                <a:gd name="connsiteY11" fmla="*/ 73225 h 207788"/>
                <a:gd name="connsiteX12" fmla="*/ 171176 w 171176"/>
                <a:gd name="connsiteY12" fmla="*/ 85588 h 207788"/>
                <a:gd name="connsiteX13" fmla="*/ 158813 w 171176"/>
                <a:gd name="connsiteY13" fmla="*/ 97951 h 207788"/>
                <a:gd name="connsiteX14" fmla="*/ 97951 w 171176"/>
                <a:gd name="connsiteY14" fmla="*/ 97951 h 207788"/>
                <a:gd name="connsiteX15" fmla="*/ 97951 w 171176"/>
                <a:gd name="connsiteY15" fmla="*/ 195426 h 207788"/>
                <a:gd name="connsiteX16" fmla="*/ 85588 w 171176"/>
                <a:gd name="connsiteY16" fmla="*/ 207789 h 20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176" h="207788">
                  <a:moveTo>
                    <a:pt x="85588" y="207789"/>
                  </a:moveTo>
                  <a:cubicBezTo>
                    <a:pt x="78693" y="207789"/>
                    <a:pt x="73225" y="202321"/>
                    <a:pt x="73225" y="195426"/>
                  </a:cubicBezTo>
                  <a:lnTo>
                    <a:pt x="73225" y="97951"/>
                  </a:lnTo>
                  <a:lnTo>
                    <a:pt x="12363" y="97951"/>
                  </a:lnTo>
                  <a:cubicBezTo>
                    <a:pt x="5468" y="97951"/>
                    <a:pt x="0" y="92483"/>
                    <a:pt x="0" y="85588"/>
                  </a:cubicBezTo>
                  <a:cubicBezTo>
                    <a:pt x="0" y="78693"/>
                    <a:pt x="5468" y="73225"/>
                    <a:pt x="12363" y="73225"/>
                  </a:cubicBezTo>
                  <a:lnTo>
                    <a:pt x="73225" y="73225"/>
                  </a:lnTo>
                  <a:lnTo>
                    <a:pt x="73225" y="12363"/>
                  </a:lnTo>
                  <a:cubicBezTo>
                    <a:pt x="73225" y="5468"/>
                    <a:pt x="78693" y="0"/>
                    <a:pt x="85588" y="0"/>
                  </a:cubicBezTo>
                  <a:cubicBezTo>
                    <a:pt x="92483" y="0"/>
                    <a:pt x="97951" y="5468"/>
                    <a:pt x="97951" y="12363"/>
                  </a:cubicBezTo>
                  <a:lnTo>
                    <a:pt x="97951" y="73225"/>
                  </a:lnTo>
                  <a:lnTo>
                    <a:pt x="158813" y="73225"/>
                  </a:lnTo>
                  <a:cubicBezTo>
                    <a:pt x="165708" y="73225"/>
                    <a:pt x="171176" y="78693"/>
                    <a:pt x="171176" y="85588"/>
                  </a:cubicBezTo>
                  <a:cubicBezTo>
                    <a:pt x="171176" y="92483"/>
                    <a:pt x="165708" y="97951"/>
                    <a:pt x="158813" y="97951"/>
                  </a:cubicBezTo>
                  <a:lnTo>
                    <a:pt x="97951" y="97951"/>
                  </a:lnTo>
                  <a:lnTo>
                    <a:pt x="97951" y="195426"/>
                  </a:lnTo>
                  <a:cubicBezTo>
                    <a:pt x="97951" y="202321"/>
                    <a:pt x="92483" y="207789"/>
                    <a:pt x="85588" y="207789"/>
                  </a:cubicBezTo>
                  <a:close/>
                </a:path>
              </a:pathLst>
            </a:custGeom>
            <a:solidFill>
              <a:schemeClr val="accent1"/>
            </a:solidFill>
            <a:ln w="0" cap="flat">
              <a:noFill/>
              <a:prstDash val="solid"/>
              <a:miter/>
            </a:ln>
          </p:spPr>
          <p:txBody>
            <a:bodyPr rtlCol="0" anchor="ctr"/>
            <a:lstStyle/>
            <a:p>
              <a:endParaRPr lang="en-US"/>
            </a:p>
          </p:txBody>
        </p:sp>
        <p:sp>
          <p:nvSpPr>
            <p:cNvPr id="6" name="Freeform: Shape 118">
              <a:extLst>
                <a:ext uri="{FF2B5EF4-FFF2-40B4-BE49-F238E27FC236}">
                  <a16:creationId xmlns:a16="http://schemas.microsoft.com/office/drawing/2014/main" id="{319EAE66-B023-474C-665B-A9F028DCDA99}"/>
                </a:ext>
              </a:extLst>
            </p:cNvPr>
            <p:cNvSpPr/>
            <p:nvPr/>
          </p:nvSpPr>
          <p:spPr>
            <a:xfrm>
              <a:off x="10638231" y="2184442"/>
              <a:ext cx="646665" cy="719652"/>
            </a:xfrm>
            <a:custGeom>
              <a:avLst/>
              <a:gdLst>
                <a:gd name="connsiteX0" fmla="*/ 12363 w 646665"/>
                <a:gd name="connsiteY0" fmla="*/ 719653 h 719652"/>
                <a:gd name="connsiteX1" fmla="*/ 0 w 646665"/>
                <a:gd name="connsiteY1" fmla="*/ 707290 h 719652"/>
                <a:gd name="connsiteX2" fmla="*/ 0 w 646665"/>
                <a:gd name="connsiteY2" fmla="*/ 634065 h 719652"/>
                <a:gd name="connsiteX3" fmla="*/ 12363 w 646665"/>
                <a:gd name="connsiteY3" fmla="*/ 621702 h 719652"/>
                <a:gd name="connsiteX4" fmla="*/ 36613 w 646665"/>
                <a:gd name="connsiteY4" fmla="*/ 621702 h 719652"/>
                <a:gd name="connsiteX5" fmla="*/ 36613 w 646665"/>
                <a:gd name="connsiteY5" fmla="*/ 560840 h 719652"/>
                <a:gd name="connsiteX6" fmla="*/ 48975 w 646665"/>
                <a:gd name="connsiteY6" fmla="*/ 548477 h 719652"/>
                <a:gd name="connsiteX7" fmla="*/ 73225 w 646665"/>
                <a:gd name="connsiteY7" fmla="*/ 548477 h 719652"/>
                <a:gd name="connsiteX8" fmla="*/ 73225 w 646665"/>
                <a:gd name="connsiteY8" fmla="*/ 250107 h 719652"/>
                <a:gd name="connsiteX9" fmla="*/ 323333 w 646665"/>
                <a:gd name="connsiteY9" fmla="*/ 0 h 719652"/>
                <a:gd name="connsiteX10" fmla="*/ 573440 w 646665"/>
                <a:gd name="connsiteY10" fmla="*/ 250107 h 719652"/>
                <a:gd name="connsiteX11" fmla="*/ 573440 w 646665"/>
                <a:gd name="connsiteY11" fmla="*/ 548477 h 719652"/>
                <a:gd name="connsiteX12" fmla="*/ 597690 w 646665"/>
                <a:gd name="connsiteY12" fmla="*/ 548477 h 719652"/>
                <a:gd name="connsiteX13" fmla="*/ 610053 w 646665"/>
                <a:gd name="connsiteY13" fmla="*/ 560840 h 719652"/>
                <a:gd name="connsiteX14" fmla="*/ 610053 w 646665"/>
                <a:gd name="connsiteY14" fmla="*/ 621702 h 719652"/>
                <a:gd name="connsiteX15" fmla="*/ 634303 w 646665"/>
                <a:gd name="connsiteY15" fmla="*/ 621702 h 719652"/>
                <a:gd name="connsiteX16" fmla="*/ 646665 w 646665"/>
                <a:gd name="connsiteY16" fmla="*/ 634065 h 719652"/>
                <a:gd name="connsiteX17" fmla="*/ 646665 w 646665"/>
                <a:gd name="connsiteY17" fmla="*/ 707290 h 719652"/>
                <a:gd name="connsiteX18" fmla="*/ 634303 w 646665"/>
                <a:gd name="connsiteY18" fmla="*/ 719653 h 719652"/>
                <a:gd name="connsiteX19" fmla="*/ 12363 w 646665"/>
                <a:gd name="connsiteY19" fmla="*/ 719653 h 719652"/>
                <a:gd name="connsiteX20" fmla="*/ 24725 w 646665"/>
                <a:gd name="connsiteY20" fmla="*/ 694927 h 719652"/>
                <a:gd name="connsiteX21" fmla="*/ 621702 w 646665"/>
                <a:gd name="connsiteY21" fmla="*/ 694927 h 719652"/>
                <a:gd name="connsiteX22" fmla="*/ 621702 w 646665"/>
                <a:gd name="connsiteY22" fmla="*/ 646428 h 719652"/>
                <a:gd name="connsiteX23" fmla="*/ 24725 w 646665"/>
                <a:gd name="connsiteY23" fmla="*/ 646428 h 719652"/>
                <a:gd name="connsiteX24" fmla="*/ 24725 w 646665"/>
                <a:gd name="connsiteY24" fmla="*/ 694927 h 719652"/>
                <a:gd name="connsiteX25" fmla="*/ 61100 w 646665"/>
                <a:gd name="connsiteY25" fmla="*/ 621940 h 719652"/>
                <a:gd name="connsiteX26" fmla="*/ 584852 w 646665"/>
                <a:gd name="connsiteY26" fmla="*/ 621940 h 719652"/>
                <a:gd name="connsiteX27" fmla="*/ 584852 w 646665"/>
                <a:gd name="connsiteY27" fmla="*/ 573440 h 719652"/>
                <a:gd name="connsiteX28" fmla="*/ 61100 w 646665"/>
                <a:gd name="connsiteY28" fmla="*/ 573440 h 719652"/>
                <a:gd name="connsiteX29" fmla="*/ 61100 w 646665"/>
                <a:gd name="connsiteY29" fmla="*/ 621940 h 719652"/>
                <a:gd name="connsiteX30" fmla="*/ 323095 w 646665"/>
                <a:gd name="connsiteY30" fmla="*/ 24963 h 719652"/>
                <a:gd name="connsiteX31" fmla="*/ 97713 w 646665"/>
                <a:gd name="connsiteY31" fmla="*/ 250345 h 719652"/>
                <a:gd name="connsiteX32" fmla="*/ 97713 w 646665"/>
                <a:gd name="connsiteY32" fmla="*/ 548715 h 719652"/>
                <a:gd name="connsiteX33" fmla="*/ 548477 w 646665"/>
                <a:gd name="connsiteY33" fmla="*/ 548715 h 719652"/>
                <a:gd name="connsiteX34" fmla="*/ 548477 w 646665"/>
                <a:gd name="connsiteY34" fmla="*/ 250345 h 719652"/>
                <a:gd name="connsiteX35" fmla="*/ 323095 w 646665"/>
                <a:gd name="connsiteY35" fmla="*/ 24963 h 71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6665" h="719652">
                  <a:moveTo>
                    <a:pt x="12363" y="719653"/>
                  </a:moveTo>
                  <a:cubicBezTo>
                    <a:pt x="5468" y="719653"/>
                    <a:pt x="0" y="714185"/>
                    <a:pt x="0" y="707290"/>
                  </a:cubicBezTo>
                  <a:lnTo>
                    <a:pt x="0" y="634065"/>
                  </a:lnTo>
                  <a:cubicBezTo>
                    <a:pt x="0" y="627170"/>
                    <a:pt x="5468" y="621702"/>
                    <a:pt x="12363" y="621702"/>
                  </a:cubicBezTo>
                  <a:lnTo>
                    <a:pt x="36613" y="621702"/>
                  </a:lnTo>
                  <a:lnTo>
                    <a:pt x="36613" y="560840"/>
                  </a:lnTo>
                  <a:cubicBezTo>
                    <a:pt x="36613" y="553945"/>
                    <a:pt x="42081" y="548477"/>
                    <a:pt x="48975" y="548477"/>
                  </a:cubicBezTo>
                  <a:lnTo>
                    <a:pt x="73225" y="548477"/>
                  </a:lnTo>
                  <a:lnTo>
                    <a:pt x="73225" y="250107"/>
                  </a:lnTo>
                  <a:cubicBezTo>
                    <a:pt x="73225" y="112215"/>
                    <a:pt x="185441" y="0"/>
                    <a:pt x="323333" y="0"/>
                  </a:cubicBezTo>
                  <a:cubicBezTo>
                    <a:pt x="461225" y="0"/>
                    <a:pt x="573440" y="112215"/>
                    <a:pt x="573440" y="250107"/>
                  </a:cubicBezTo>
                  <a:lnTo>
                    <a:pt x="573440" y="548477"/>
                  </a:lnTo>
                  <a:lnTo>
                    <a:pt x="597690" y="548477"/>
                  </a:lnTo>
                  <a:cubicBezTo>
                    <a:pt x="604585" y="548477"/>
                    <a:pt x="610053" y="553945"/>
                    <a:pt x="610053" y="560840"/>
                  </a:cubicBezTo>
                  <a:lnTo>
                    <a:pt x="610053" y="621702"/>
                  </a:lnTo>
                  <a:lnTo>
                    <a:pt x="634303" y="621702"/>
                  </a:lnTo>
                  <a:cubicBezTo>
                    <a:pt x="641197" y="621702"/>
                    <a:pt x="646665" y="627170"/>
                    <a:pt x="646665" y="634065"/>
                  </a:cubicBezTo>
                  <a:lnTo>
                    <a:pt x="646665" y="707290"/>
                  </a:lnTo>
                  <a:cubicBezTo>
                    <a:pt x="646665" y="714185"/>
                    <a:pt x="641197" y="719653"/>
                    <a:pt x="634303" y="719653"/>
                  </a:cubicBezTo>
                  <a:lnTo>
                    <a:pt x="12363" y="719653"/>
                  </a:lnTo>
                  <a:close/>
                  <a:moveTo>
                    <a:pt x="24725" y="694927"/>
                  </a:moveTo>
                  <a:lnTo>
                    <a:pt x="621702" y="694927"/>
                  </a:lnTo>
                  <a:lnTo>
                    <a:pt x="621702" y="646428"/>
                  </a:lnTo>
                  <a:lnTo>
                    <a:pt x="24725" y="646428"/>
                  </a:lnTo>
                  <a:lnTo>
                    <a:pt x="24725" y="694927"/>
                  </a:lnTo>
                  <a:close/>
                  <a:moveTo>
                    <a:pt x="61100" y="621940"/>
                  </a:moveTo>
                  <a:lnTo>
                    <a:pt x="584852" y="621940"/>
                  </a:lnTo>
                  <a:lnTo>
                    <a:pt x="584852" y="573440"/>
                  </a:lnTo>
                  <a:lnTo>
                    <a:pt x="61100" y="573440"/>
                  </a:lnTo>
                  <a:lnTo>
                    <a:pt x="61100" y="621940"/>
                  </a:lnTo>
                  <a:close/>
                  <a:moveTo>
                    <a:pt x="323095" y="24963"/>
                  </a:moveTo>
                  <a:cubicBezTo>
                    <a:pt x="198754" y="24963"/>
                    <a:pt x="97713" y="126005"/>
                    <a:pt x="97713" y="250345"/>
                  </a:cubicBezTo>
                  <a:lnTo>
                    <a:pt x="97713" y="548715"/>
                  </a:lnTo>
                  <a:lnTo>
                    <a:pt x="548477" y="548715"/>
                  </a:lnTo>
                  <a:lnTo>
                    <a:pt x="548477" y="250345"/>
                  </a:lnTo>
                  <a:cubicBezTo>
                    <a:pt x="548477" y="126005"/>
                    <a:pt x="447435" y="24963"/>
                    <a:pt x="323095" y="24963"/>
                  </a:cubicBezTo>
                  <a:close/>
                </a:path>
              </a:pathLst>
            </a:custGeom>
            <a:solidFill>
              <a:schemeClr val="accent1"/>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356724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BF9ED68-42D6-04D4-C27A-0B75B3201AD1}"/>
              </a:ext>
            </a:extLst>
          </p:cNvPr>
          <p:cNvSpPr>
            <a:spLocks noGrp="1"/>
          </p:cNvSpPr>
          <p:nvPr>
            <p:ph type="title"/>
          </p:nvPr>
        </p:nvSpPr>
        <p:spPr/>
        <p:txBody>
          <a:bodyPr/>
          <a:lstStyle/>
          <a:p>
            <a:r>
              <a:rPr lang="en-US" dirty="0"/>
              <a:t>Estate Planning </a:t>
            </a:r>
            <a:r>
              <a:rPr lang="en-US" b="1" dirty="0"/>
              <a:t>Journey </a:t>
            </a:r>
          </a:p>
        </p:txBody>
      </p:sp>
      <p:sp>
        <p:nvSpPr>
          <p:cNvPr id="4" name="Rectangle 3">
            <a:extLst>
              <a:ext uri="{FF2B5EF4-FFF2-40B4-BE49-F238E27FC236}">
                <a16:creationId xmlns:a16="http://schemas.microsoft.com/office/drawing/2014/main" id="{546F8635-E55F-F44A-45DF-15B6DEA02B09}"/>
              </a:ext>
            </a:extLst>
          </p:cNvPr>
          <p:cNvSpPr/>
          <p:nvPr/>
        </p:nvSpPr>
        <p:spPr>
          <a:xfrm>
            <a:off x="2750195" y="2980282"/>
            <a:ext cx="2112070" cy="2033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0" bIns="0" rtlCol="0" anchor="t"/>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3E3F3C"/>
                </a:solidFill>
                <a:effectLst/>
                <a:uLnTx/>
                <a:uFillTx/>
                <a:latin typeface="Arial" panose="020B0604020202020204"/>
                <a:ea typeface="+mn-ea"/>
                <a:cs typeface="+mn-cs"/>
              </a:rPr>
              <a:t>Marriage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3E3F3C"/>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D72B5DB1-A698-E3D5-0801-2B4A8F5FF9F5}"/>
              </a:ext>
            </a:extLst>
          </p:cNvPr>
          <p:cNvSpPr/>
          <p:nvPr/>
        </p:nvSpPr>
        <p:spPr>
          <a:xfrm>
            <a:off x="9464433" y="2980280"/>
            <a:ext cx="2112068" cy="20310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0" bIns="0" rtlCol="0" anchor="t"/>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3E3F3C"/>
                </a:solidFill>
                <a:effectLst/>
                <a:uLnTx/>
                <a:uFillTx/>
                <a:latin typeface="Arial" panose="020B0604020202020204"/>
                <a:ea typeface="+mn-ea"/>
                <a:cs typeface="+mn-cs"/>
              </a:rPr>
              <a:t>Death</a:t>
            </a:r>
          </a:p>
        </p:txBody>
      </p:sp>
      <p:sp>
        <p:nvSpPr>
          <p:cNvPr id="8" name="Rectangle 7">
            <a:extLst>
              <a:ext uri="{FF2B5EF4-FFF2-40B4-BE49-F238E27FC236}">
                <a16:creationId xmlns:a16="http://schemas.microsoft.com/office/drawing/2014/main" id="{CF5E4022-CFA5-8792-89F7-75E687564E85}"/>
              </a:ext>
            </a:extLst>
          </p:cNvPr>
          <p:cNvSpPr/>
          <p:nvPr/>
        </p:nvSpPr>
        <p:spPr>
          <a:xfrm>
            <a:off x="7227422" y="2980281"/>
            <a:ext cx="2112070" cy="20310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0" bIns="0" rtlCol="0" anchor="t"/>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3E3F3C"/>
                </a:solidFill>
                <a:effectLst/>
                <a:uLnTx/>
                <a:uFillTx/>
                <a:latin typeface="Arial" panose="020B0604020202020204"/>
                <a:ea typeface="+mn-ea"/>
                <a:cs typeface="+mn-cs"/>
              </a:rPr>
              <a:t>Divorce</a:t>
            </a:r>
          </a:p>
        </p:txBody>
      </p:sp>
      <p:sp>
        <p:nvSpPr>
          <p:cNvPr id="9" name="Rectangle 8">
            <a:extLst>
              <a:ext uri="{FF2B5EF4-FFF2-40B4-BE49-F238E27FC236}">
                <a16:creationId xmlns:a16="http://schemas.microsoft.com/office/drawing/2014/main" id="{322C88BF-CA32-1F4E-8F4F-9030D821D352}"/>
              </a:ext>
            </a:extLst>
          </p:cNvPr>
          <p:cNvSpPr/>
          <p:nvPr/>
        </p:nvSpPr>
        <p:spPr>
          <a:xfrm>
            <a:off x="4990411" y="2983670"/>
            <a:ext cx="2112070" cy="2033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0" bIns="0" rtlCol="0" anchor="t"/>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3E3F3C"/>
                </a:solidFill>
                <a:effectLst/>
                <a:uLnTx/>
                <a:uFillTx/>
                <a:latin typeface="Arial" panose="020B0604020202020204"/>
                <a:ea typeface="+mn-ea"/>
                <a:cs typeface="+mn-cs"/>
              </a:rPr>
              <a:t>Birth/Adoption</a:t>
            </a:r>
          </a:p>
        </p:txBody>
      </p:sp>
      <p:pic>
        <p:nvPicPr>
          <p:cNvPr id="12" name="Graphic 11">
            <a:extLst>
              <a:ext uri="{FF2B5EF4-FFF2-40B4-BE49-F238E27FC236}">
                <a16:creationId xmlns:a16="http://schemas.microsoft.com/office/drawing/2014/main" id="{8EE28D64-A7BB-DACB-1A5C-C3AF44799F0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9762672" y="1883550"/>
            <a:ext cx="1435177" cy="1435177"/>
          </a:xfrm>
          <a:prstGeom prst="rect">
            <a:avLst/>
          </a:prstGeom>
        </p:spPr>
      </p:pic>
      <p:sp>
        <p:nvSpPr>
          <p:cNvPr id="18" name="Rectangle 17">
            <a:extLst>
              <a:ext uri="{FF2B5EF4-FFF2-40B4-BE49-F238E27FC236}">
                <a16:creationId xmlns:a16="http://schemas.microsoft.com/office/drawing/2014/main" id="{2D946439-088B-6F7F-7AD1-3B269B97F277}"/>
              </a:ext>
            </a:extLst>
          </p:cNvPr>
          <p:cNvSpPr/>
          <p:nvPr/>
        </p:nvSpPr>
        <p:spPr>
          <a:xfrm>
            <a:off x="513184" y="2980282"/>
            <a:ext cx="2112070" cy="2033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457200" bIns="0" rtlCol="0" anchor="t"/>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b="0" i="0" u="none" strike="noStrike" kern="1200" cap="none" spc="0" normalizeH="0" baseline="0" noProof="0" dirty="0">
                <a:ln>
                  <a:noFill/>
                </a:ln>
                <a:solidFill>
                  <a:srgbClr val="3E3F3C"/>
                </a:solidFill>
                <a:effectLst/>
                <a:uLnTx/>
                <a:uFillTx/>
                <a:latin typeface="Arial" panose="020B0604020202020204"/>
                <a:ea typeface="+mn-ea"/>
                <a:cs typeface="+mn-cs"/>
              </a:rPr>
              <a:t>Adulthood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3E3F3C"/>
              </a:solidFill>
              <a:effectLst/>
              <a:uLnTx/>
              <a:uFillTx/>
              <a:latin typeface="Arial" panose="020B0604020202020204"/>
              <a:ea typeface="+mn-ea"/>
              <a:cs typeface="+mn-cs"/>
            </a:endParaRPr>
          </a:p>
        </p:txBody>
      </p:sp>
      <p:pic>
        <p:nvPicPr>
          <p:cNvPr id="22" name="Graphic 21" descr="Two Hearts outline">
            <a:extLst>
              <a:ext uri="{FF2B5EF4-FFF2-40B4-BE49-F238E27FC236}">
                <a16:creationId xmlns:a16="http://schemas.microsoft.com/office/drawing/2014/main" id="{BDEE3046-980E-A4C5-1336-2125C6C22D9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87828" y="2103466"/>
            <a:ext cx="1154234" cy="1154234"/>
          </a:xfrm>
          <a:prstGeom prst="rect">
            <a:avLst/>
          </a:prstGeom>
        </p:spPr>
      </p:pic>
      <p:pic>
        <p:nvPicPr>
          <p:cNvPr id="23" name="Graphic 22" descr="Baby Onesie outline">
            <a:extLst>
              <a:ext uri="{FF2B5EF4-FFF2-40B4-BE49-F238E27FC236}">
                <a16:creationId xmlns:a16="http://schemas.microsoft.com/office/drawing/2014/main" id="{9E951ABB-19D2-6A83-C90A-9C24F129DD9A}"/>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431184" y="2073397"/>
            <a:ext cx="1230296" cy="1230296"/>
          </a:xfrm>
          <a:prstGeom prst="rect">
            <a:avLst/>
          </a:prstGeom>
        </p:spPr>
      </p:pic>
      <p:sp>
        <p:nvSpPr>
          <p:cNvPr id="3" name="Arrow: Notched Right 2">
            <a:extLst>
              <a:ext uri="{FF2B5EF4-FFF2-40B4-BE49-F238E27FC236}">
                <a16:creationId xmlns:a16="http://schemas.microsoft.com/office/drawing/2014/main" id="{563EFDCD-5418-56C7-49FF-7CCAEEF6ED29}"/>
              </a:ext>
            </a:extLst>
          </p:cNvPr>
          <p:cNvSpPr/>
          <p:nvPr/>
        </p:nvSpPr>
        <p:spPr>
          <a:xfrm>
            <a:off x="513185" y="5059690"/>
            <a:ext cx="11057140" cy="1440345"/>
          </a:xfrm>
          <a:prstGeom prst="notchedRightArrow">
            <a:avLst>
              <a:gd name="adj1" fmla="val 53680"/>
              <a:gd name="adj2" fmla="val 5644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t>Life Events</a:t>
            </a:r>
          </a:p>
        </p:txBody>
      </p:sp>
      <p:pic>
        <p:nvPicPr>
          <p:cNvPr id="10" name="Graphic 9" descr="Broken Heart outline">
            <a:extLst>
              <a:ext uri="{FF2B5EF4-FFF2-40B4-BE49-F238E27FC236}">
                <a16:creationId xmlns:a16="http://schemas.microsoft.com/office/drawing/2014/main" id="{168E4822-0ACD-9851-088A-0850548E22B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650602" y="2108835"/>
            <a:ext cx="1230295" cy="1230295"/>
          </a:xfrm>
          <a:prstGeom prst="rect">
            <a:avLst/>
          </a:prstGeom>
        </p:spPr>
      </p:pic>
      <p:pic>
        <p:nvPicPr>
          <p:cNvPr id="15" name="Graphic 14" descr="Man outline">
            <a:extLst>
              <a:ext uri="{FF2B5EF4-FFF2-40B4-BE49-F238E27FC236}">
                <a16:creationId xmlns:a16="http://schemas.microsoft.com/office/drawing/2014/main" id="{27445ABA-1D36-E71B-7991-197A3EEEAB2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80294" y="1883550"/>
            <a:ext cx="1321552" cy="1321552"/>
          </a:xfrm>
          <a:prstGeom prst="rect">
            <a:avLst/>
          </a:prstGeom>
        </p:spPr>
      </p:pic>
    </p:spTree>
    <p:extLst>
      <p:ext uri="{BB962C8B-B14F-4D97-AF65-F5344CB8AC3E}">
        <p14:creationId xmlns:p14="http://schemas.microsoft.com/office/powerpoint/2010/main" val="51307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6E504-64CC-F415-3BD5-D1A4BF986002}"/>
            </a:ext>
          </a:extLst>
        </p:cNvPr>
        <p:cNvGrpSpPr/>
        <p:nvPr/>
      </p:nvGrpSpPr>
      <p:grpSpPr>
        <a:xfrm>
          <a:off x="0" y="0"/>
          <a:ext cx="0" cy="0"/>
          <a:chOff x="0" y="0"/>
          <a:chExt cx="0" cy="0"/>
        </a:xfrm>
      </p:grpSpPr>
      <p:pic>
        <p:nvPicPr>
          <p:cNvPr id="11" name="Picture Placeholder 10" descr="A person and person hiking on a mountain&#10;&#10;AI-generated content may be incorrect.">
            <a:extLst>
              <a:ext uri="{FF2B5EF4-FFF2-40B4-BE49-F238E27FC236}">
                <a16:creationId xmlns:a16="http://schemas.microsoft.com/office/drawing/2014/main" id="{0A179409-6E4D-B857-958B-33BEB040F91A}"/>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p:blipFill>
        <p:spPr>
          <a:xfrm>
            <a:off x="5557227" y="1257286"/>
            <a:ext cx="6247067" cy="4349425"/>
          </a:xfrm>
        </p:spPr>
      </p:pic>
      <p:sp>
        <p:nvSpPr>
          <p:cNvPr id="2" name="Title 1">
            <a:extLst>
              <a:ext uri="{FF2B5EF4-FFF2-40B4-BE49-F238E27FC236}">
                <a16:creationId xmlns:a16="http://schemas.microsoft.com/office/drawing/2014/main" id="{67A6637A-E536-E088-DD0D-7B72447DFD33}"/>
              </a:ext>
            </a:extLst>
          </p:cNvPr>
          <p:cNvSpPr>
            <a:spLocks noGrp="1"/>
          </p:cNvSpPr>
          <p:nvPr>
            <p:ph type="title"/>
          </p:nvPr>
        </p:nvSpPr>
        <p:spPr>
          <a:xfrm>
            <a:off x="457200" y="735202"/>
            <a:ext cx="4581726" cy="1000402"/>
          </a:xfrm>
        </p:spPr>
        <p:txBody>
          <a:bodyPr/>
          <a:lstStyle/>
          <a:p>
            <a:r>
              <a:rPr lang="en-US" dirty="0"/>
              <a:t>Life Events| </a:t>
            </a:r>
            <a:r>
              <a:rPr lang="en-US" b="1" dirty="0"/>
              <a:t>What Can Go Wrong?</a:t>
            </a:r>
          </a:p>
        </p:txBody>
      </p:sp>
      <p:sp>
        <p:nvSpPr>
          <p:cNvPr id="3" name="Content Placeholder 2">
            <a:extLst>
              <a:ext uri="{FF2B5EF4-FFF2-40B4-BE49-F238E27FC236}">
                <a16:creationId xmlns:a16="http://schemas.microsoft.com/office/drawing/2014/main" id="{94B843EA-EFED-471F-296A-F20EE6A5221F}"/>
              </a:ext>
            </a:extLst>
          </p:cNvPr>
          <p:cNvSpPr>
            <a:spLocks noGrp="1"/>
          </p:cNvSpPr>
          <p:nvPr>
            <p:ph sz="quarter" idx="17"/>
          </p:nvPr>
        </p:nvSpPr>
        <p:spPr>
          <a:xfrm>
            <a:off x="457200" y="2095421"/>
            <a:ext cx="4457051" cy="3294941"/>
          </a:xfrm>
        </p:spPr>
        <p:txBody>
          <a:bodyPr/>
          <a:lstStyle/>
          <a:p>
            <a:r>
              <a:rPr lang="en-US" dirty="0"/>
              <a:t>Jeff </a:t>
            </a:r>
            <a:r>
              <a:rPr lang="en-US" sz="2000" dirty="0"/>
              <a:t>named his girlfriend, Peggy, as the beneficiary of his 401(k) plan in the 1980s</a:t>
            </a:r>
            <a:endParaRPr lang="en-US" dirty="0"/>
          </a:p>
          <a:p>
            <a:r>
              <a:rPr lang="en-US" dirty="0"/>
              <a:t>Jeff </a:t>
            </a:r>
            <a:r>
              <a:rPr lang="en-US" sz="2000" dirty="0"/>
              <a:t>and Peggy separated after about </a:t>
            </a:r>
            <a:br>
              <a:rPr lang="en-US" sz="2000" dirty="0"/>
            </a:br>
            <a:r>
              <a:rPr lang="en-US" sz="2000" dirty="0"/>
              <a:t>2 years</a:t>
            </a:r>
            <a:endParaRPr lang="en-US" dirty="0"/>
          </a:p>
          <a:p>
            <a:r>
              <a:rPr lang="en-US" dirty="0"/>
              <a:t>Upon </a:t>
            </a:r>
            <a:r>
              <a:rPr lang="en-US" sz="2000" dirty="0"/>
              <a:t>Jeff’s death in 2015, Peggy was still the beneficiary</a:t>
            </a:r>
            <a:endParaRPr lang="en-US" dirty="0"/>
          </a:p>
          <a:p>
            <a:r>
              <a:rPr lang="en-US" dirty="0"/>
              <a:t>Jeff </a:t>
            </a:r>
            <a:r>
              <a:rPr lang="en-US" sz="2000" dirty="0"/>
              <a:t>brothers filed a lawsuit </a:t>
            </a:r>
            <a:endParaRPr lang="en-US" dirty="0"/>
          </a:p>
        </p:txBody>
      </p:sp>
      <p:sp>
        <p:nvSpPr>
          <p:cNvPr id="4" name="Text Placeholder 3">
            <a:extLst>
              <a:ext uri="{FF2B5EF4-FFF2-40B4-BE49-F238E27FC236}">
                <a16:creationId xmlns:a16="http://schemas.microsoft.com/office/drawing/2014/main" id="{A106C1CE-2DB0-0506-72CC-460BB7830A81}"/>
              </a:ext>
            </a:extLst>
          </p:cNvPr>
          <p:cNvSpPr>
            <a:spLocks noGrp="1"/>
          </p:cNvSpPr>
          <p:nvPr>
            <p:ph type="body" sz="quarter" idx="18"/>
          </p:nvPr>
        </p:nvSpPr>
        <p:spPr>
          <a:xfrm>
            <a:off x="457200" y="2095420"/>
            <a:ext cx="4457051" cy="324215"/>
          </a:xfrm>
        </p:spPr>
        <p:txBody>
          <a:bodyPr/>
          <a:lstStyle/>
          <a:p>
            <a:r>
              <a:rPr lang="en-US" dirty="0"/>
              <a:t>Meet Jeffrey Rolison</a:t>
            </a:r>
          </a:p>
        </p:txBody>
      </p:sp>
      <p:sp>
        <p:nvSpPr>
          <p:cNvPr id="6" name="Slide Number Placeholder 5">
            <a:extLst>
              <a:ext uri="{FF2B5EF4-FFF2-40B4-BE49-F238E27FC236}">
                <a16:creationId xmlns:a16="http://schemas.microsoft.com/office/drawing/2014/main" id="{B0D089FB-E268-8312-9A56-6446716D037A}"/>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28</a:t>
            </a:fld>
            <a:endParaRPr lang="en-US" dirty="0">
              <a:latin typeface="Aptos Light" panose="020B0004020202020204" pitchFamily="34" charset="0"/>
            </a:endParaRPr>
          </a:p>
        </p:txBody>
      </p:sp>
      <p:sp>
        <p:nvSpPr>
          <p:cNvPr id="13" name="Freeform 12">
            <a:extLst>
              <a:ext uri="{FF2B5EF4-FFF2-40B4-BE49-F238E27FC236}">
                <a16:creationId xmlns:a16="http://schemas.microsoft.com/office/drawing/2014/main" id="{28375595-0D5F-F6AF-EB31-67CB9B5A04D1}"/>
              </a:ext>
            </a:extLst>
          </p:cNvPr>
          <p:cNvSpPr/>
          <p:nvPr/>
        </p:nvSpPr>
        <p:spPr>
          <a:xfrm>
            <a:off x="5852988" y="4997302"/>
            <a:ext cx="6339012" cy="1137684"/>
          </a:xfrm>
          <a:custGeom>
            <a:avLst/>
            <a:gdLst>
              <a:gd name="connsiteX0" fmla="*/ 1137684 w 6339012"/>
              <a:gd name="connsiteY0" fmla="*/ 0 h 1137684"/>
              <a:gd name="connsiteX1" fmla="*/ 6339012 w 6339012"/>
              <a:gd name="connsiteY1" fmla="*/ 0 h 1137684"/>
              <a:gd name="connsiteX2" fmla="*/ 6339012 w 6339012"/>
              <a:gd name="connsiteY2" fmla="*/ 1137684 h 1137684"/>
              <a:gd name="connsiteX3" fmla="*/ 0 w 6339012"/>
              <a:gd name="connsiteY3" fmla="*/ 1137684 h 1137684"/>
            </a:gdLst>
            <a:ahLst/>
            <a:cxnLst>
              <a:cxn ang="0">
                <a:pos x="connsiteX0" y="connsiteY0"/>
              </a:cxn>
              <a:cxn ang="0">
                <a:pos x="connsiteX1" y="connsiteY1"/>
              </a:cxn>
              <a:cxn ang="0">
                <a:pos x="connsiteX2" y="connsiteY2"/>
              </a:cxn>
              <a:cxn ang="0">
                <a:pos x="connsiteX3" y="connsiteY3"/>
              </a:cxn>
            </a:cxnLst>
            <a:rect l="l" t="t" r="r" b="b"/>
            <a:pathLst>
              <a:path w="6339012" h="1137684">
                <a:moveTo>
                  <a:pt x="1137684" y="0"/>
                </a:moveTo>
                <a:lnTo>
                  <a:pt x="6339012" y="0"/>
                </a:lnTo>
                <a:lnTo>
                  <a:pt x="6339012" y="1137684"/>
                </a:lnTo>
                <a:lnTo>
                  <a:pt x="0" y="1137684"/>
                </a:lnTo>
                <a:close/>
              </a:path>
            </a:pathLst>
          </a:cu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i="0" u="none" strike="noStrike" kern="1200" cap="none" spc="0" normalizeH="0" baseline="0" noProof="0" dirty="0">
              <a:ln>
                <a:noFill/>
              </a:ln>
              <a:solidFill>
                <a:srgbClr val="F3F3F5"/>
              </a:solidFill>
              <a:effectLst/>
              <a:uLnTx/>
              <a:uFillTx/>
              <a:latin typeface="Arial" panose="020B0604020202020204"/>
            </a:endParaRPr>
          </a:p>
        </p:txBody>
      </p:sp>
      <p:sp>
        <p:nvSpPr>
          <p:cNvPr id="9" name="TextBox 8">
            <a:extLst>
              <a:ext uri="{FF2B5EF4-FFF2-40B4-BE49-F238E27FC236}">
                <a16:creationId xmlns:a16="http://schemas.microsoft.com/office/drawing/2014/main" id="{70EDA787-5D0E-4D7B-089A-DDB8D67CDC66}"/>
              </a:ext>
            </a:extLst>
          </p:cNvPr>
          <p:cNvSpPr txBox="1"/>
          <p:nvPr/>
        </p:nvSpPr>
        <p:spPr>
          <a:xfrm>
            <a:off x="7166339" y="5266915"/>
            <a:ext cx="431080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3F3F5"/>
                </a:solidFill>
                <a:effectLst/>
                <a:uLnTx/>
                <a:uFillTx/>
                <a:latin typeface="Aptos" panose="020B0004020202020204" pitchFamily="34" charset="0"/>
              </a:rPr>
              <a:t>U.S. District Court:</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800" dirty="0">
                <a:solidFill>
                  <a:srgbClr val="F3F3F5"/>
                </a:solidFill>
                <a:latin typeface="Aptos" panose="020B0004020202020204" pitchFamily="34" charset="0"/>
              </a:rPr>
              <a:t>$1,150,000 payable to </a:t>
            </a:r>
            <a:r>
              <a:rPr lang="en-US" dirty="0">
                <a:solidFill>
                  <a:srgbClr val="F3F3F5"/>
                </a:solidFill>
                <a:latin typeface="Aptos" panose="020B0004020202020204" pitchFamily="34" charset="0"/>
              </a:rPr>
              <a:t>Peggy</a:t>
            </a:r>
            <a:r>
              <a:rPr kumimoji="0" lang="en-US" sz="1800" i="0" u="none" strike="noStrike" kern="1200" cap="none" spc="0" normalizeH="0" baseline="0" noProof="0" dirty="0">
                <a:ln>
                  <a:noFill/>
                </a:ln>
                <a:solidFill>
                  <a:srgbClr val="F3F3F5"/>
                </a:solidFill>
                <a:effectLst/>
                <a:uLnTx/>
                <a:uFillTx/>
                <a:latin typeface="Aptos" panose="020B0004020202020204" pitchFamily="34" charset="0"/>
              </a:rPr>
              <a:t> </a:t>
            </a:r>
          </a:p>
        </p:txBody>
      </p:sp>
    </p:spTree>
    <p:extLst>
      <p:ext uri="{BB962C8B-B14F-4D97-AF65-F5344CB8AC3E}">
        <p14:creationId xmlns:p14="http://schemas.microsoft.com/office/powerpoint/2010/main" val="3142108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41BB3-2262-66B8-C461-0E81CF5960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30D334-EEC5-2057-CB04-9C5E579A6EB8}"/>
              </a:ext>
            </a:extLst>
          </p:cNvPr>
          <p:cNvSpPr>
            <a:spLocks noGrp="1"/>
          </p:cNvSpPr>
          <p:nvPr>
            <p:ph type="title"/>
          </p:nvPr>
        </p:nvSpPr>
        <p:spPr/>
        <p:txBody>
          <a:bodyPr/>
          <a:lstStyle/>
          <a:p>
            <a:r>
              <a:rPr lang="en-US" dirty="0"/>
              <a:t>Wait… What about Your </a:t>
            </a:r>
            <a:r>
              <a:rPr lang="en-US" b="1" dirty="0"/>
              <a:t>Best Friend</a:t>
            </a:r>
            <a:r>
              <a:rPr lang="en-US" dirty="0"/>
              <a:t>?</a:t>
            </a:r>
            <a:endParaRPr lang="en-US" b="1" dirty="0"/>
          </a:p>
        </p:txBody>
      </p:sp>
      <p:sp>
        <p:nvSpPr>
          <p:cNvPr id="4" name="Slide Number Placeholder 3">
            <a:extLst>
              <a:ext uri="{FF2B5EF4-FFF2-40B4-BE49-F238E27FC236}">
                <a16:creationId xmlns:a16="http://schemas.microsoft.com/office/drawing/2014/main" id="{52366C32-93E6-AD9F-592D-723239F44187}"/>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29</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7F760F10-9FE6-80E4-876A-A49A314E1E1F}"/>
              </a:ext>
            </a:extLst>
          </p:cNvPr>
          <p:cNvSpPr>
            <a:spLocks noGrp="1"/>
          </p:cNvSpPr>
          <p:nvPr>
            <p:ph type="body" sz="quarter" idx="11"/>
          </p:nvPr>
        </p:nvSpPr>
        <p:spPr/>
        <p:txBody>
          <a:bodyPr>
            <a:normAutofit lnSpcReduction="10000"/>
          </a:bodyPr>
          <a:lstStyle/>
          <a:p>
            <a:r>
              <a:rPr lang="en-US" dirty="0"/>
              <a:t>Who ensured that the needs of their beloved Bubbles would be met for life?</a:t>
            </a:r>
          </a:p>
        </p:txBody>
      </p:sp>
      <p:sp>
        <p:nvSpPr>
          <p:cNvPr id="12" name="TextBox 11">
            <a:extLst>
              <a:ext uri="{FF2B5EF4-FFF2-40B4-BE49-F238E27FC236}">
                <a16:creationId xmlns:a16="http://schemas.microsoft.com/office/drawing/2014/main" id="{21867E4B-A795-5EAB-5478-A7D9BCE58E23}"/>
              </a:ext>
            </a:extLst>
          </p:cNvPr>
          <p:cNvSpPr txBox="1"/>
          <p:nvPr/>
        </p:nvSpPr>
        <p:spPr>
          <a:xfrm>
            <a:off x="1739020" y="5034497"/>
            <a:ext cx="200835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Michael Jackson</a:t>
            </a:r>
          </a:p>
        </p:txBody>
      </p:sp>
      <p:sp>
        <p:nvSpPr>
          <p:cNvPr id="13" name="TextBox 12">
            <a:extLst>
              <a:ext uri="{FF2B5EF4-FFF2-40B4-BE49-F238E27FC236}">
                <a16:creationId xmlns:a16="http://schemas.microsoft.com/office/drawing/2014/main" id="{F027503B-6F5E-19E2-98AA-4293C47816EA}"/>
              </a:ext>
            </a:extLst>
          </p:cNvPr>
          <p:cNvSpPr txBox="1"/>
          <p:nvPr/>
        </p:nvSpPr>
        <p:spPr>
          <a:xfrm>
            <a:off x="5049083" y="5041123"/>
            <a:ext cx="208162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Paul Walker</a:t>
            </a:r>
          </a:p>
        </p:txBody>
      </p:sp>
      <p:sp>
        <p:nvSpPr>
          <p:cNvPr id="14" name="TextBox 13">
            <a:extLst>
              <a:ext uri="{FF2B5EF4-FFF2-40B4-BE49-F238E27FC236}">
                <a16:creationId xmlns:a16="http://schemas.microsoft.com/office/drawing/2014/main" id="{C6737BB2-CEE7-DEEE-854A-8355978F0B66}"/>
              </a:ext>
            </a:extLst>
          </p:cNvPr>
          <p:cNvSpPr txBox="1"/>
          <p:nvPr/>
        </p:nvSpPr>
        <p:spPr>
          <a:xfrm>
            <a:off x="8290838" y="5034497"/>
            <a:ext cx="200836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Betty White</a:t>
            </a:r>
          </a:p>
        </p:txBody>
      </p:sp>
      <p:pic>
        <p:nvPicPr>
          <p:cNvPr id="15" name="Picture 14" descr="Michael Jackson performs live at the Feijenoord Stadium, Rotterdam, Holland on June 30 1992 during his Dangerous tour">
            <a:extLst>
              <a:ext uri="{FF2B5EF4-FFF2-40B4-BE49-F238E27FC236}">
                <a16:creationId xmlns:a16="http://schemas.microsoft.com/office/drawing/2014/main" id="{1FBD5D24-A12F-F8CD-5E50-54A589D4BFE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39020" y="2190764"/>
            <a:ext cx="2008359" cy="281907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aul Walker attends The 2003 MTV Movie Awards held at the Shrine Auditorium on May 31, 2003 in Los Angeles, California.">
            <a:extLst>
              <a:ext uri="{FF2B5EF4-FFF2-40B4-BE49-F238E27FC236}">
                <a16:creationId xmlns:a16="http://schemas.microsoft.com/office/drawing/2014/main" id="{315F255D-DD36-BD63-1D2F-8AB410E3288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49083" y="2190764"/>
            <a:ext cx="2081621" cy="283100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Episode 102&quot; - Comedian Iliza Shlesinger joins our celebrity panel to hilarious effect. In this episode we have one of the highest grossing...">
            <a:extLst>
              <a:ext uri="{FF2B5EF4-FFF2-40B4-BE49-F238E27FC236}">
                <a16:creationId xmlns:a16="http://schemas.microsoft.com/office/drawing/2014/main" id="{3627E7B4-A3CE-9301-5448-4F48B0D3336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91853" y="2171429"/>
            <a:ext cx="2007345" cy="2838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520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D99E5B6-AD9A-C4E9-7E68-7ED9D6794814}"/>
              </a:ext>
            </a:extLst>
          </p:cNvPr>
          <p:cNvSpPr>
            <a:spLocks noGrp="1"/>
          </p:cNvSpPr>
          <p:nvPr>
            <p:ph type="body" sz="quarter" idx="27"/>
          </p:nvPr>
        </p:nvSpPr>
        <p:spPr>
          <a:xfrm>
            <a:off x="1151503" y="3520503"/>
            <a:ext cx="2210820" cy="1481968"/>
          </a:xfrm>
        </p:spPr>
        <p:txBody>
          <a:bodyPr tIns="640080"/>
          <a:lstStyle/>
          <a:p>
            <a:pPr marL="0" indent="0" algn="ctr">
              <a:buNone/>
            </a:pPr>
            <a:r>
              <a:rPr lang="en-US" b="1" dirty="0"/>
              <a:t>Getting the </a:t>
            </a:r>
            <a:br>
              <a:rPr lang="en-US" b="1" dirty="0"/>
            </a:br>
            <a:r>
              <a:rPr lang="en-US" b="1" dirty="0"/>
              <a:t>right assets</a:t>
            </a:r>
          </a:p>
        </p:txBody>
      </p:sp>
      <p:sp>
        <p:nvSpPr>
          <p:cNvPr id="6" name="Text Placeholder 5">
            <a:extLst>
              <a:ext uri="{FF2B5EF4-FFF2-40B4-BE49-F238E27FC236}">
                <a16:creationId xmlns:a16="http://schemas.microsoft.com/office/drawing/2014/main" id="{CD877E29-49D0-8294-7B73-3AA69E3167EE}"/>
              </a:ext>
            </a:extLst>
          </p:cNvPr>
          <p:cNvSpPr>
            <a:spLocks noGrp="1"/>
          </p:cNvSpPr>
          <p:nvPr>
            <p:ph type="body" sz="quarter" idx="29"/>
          </p:nvPr>
        </p:nvSpPr>
        <p:spPr>
          <a:xfrm>
            <a:off x="3549335" y="3515336"/>
            <a:ext cx="2210820" cy="1481968"/>
          </a:xfrm>
        </p:spPr>
        <p:txBody>
          <a:bodyPr tIns="640080"/>
          <a:lstStyle/>
          <a:p>
            <a:pPr marL="0" indent="0" algn="ctr">
              <a:buNone/>
            </a:pPr>
            <a:r>
              <a:rPr lang="en-US" b="1" dirty="0"/>
              <a:t>To the </a:t>
            </a:r>
            <a:br>
              <a:rPr lang="en-US" b="1" dirty="0"/>
            </a:br>
            <a:r>
              <a:rPr lang="en-US" b="1" dirty="0"/>
              <a:t>right people</a:t>
            </a:r>
          </a:p>
        </p:txBody>
      </p:sp>
      <p:sp>
        <p:nvSpPr>
          <p:cNvPr id="8" name="Text Placeholder 7">
            <a:extLst>
              <a:ext uri="{FF2B5EF4-FFF2-40B4-BE49-F238E27FC236}">
                <a16:creationId xmlns:a16="http://schemas.microsoft.com/office/drawing/2014/main" id="{245BD78F-1ED6-A6EB-7AA6-730A0734A727}"/>
              </a:ext>
            </a:extLst>
          </p:cNvPr>
          <p:cNvSpPr>
            <a:spLocks noGrp="1"/>
          </p:cNvSpPr>
          <p:nvPr>
            <p:ph type="body" sz="quarter" idx="31"/>
          </p:nvPr>
        </p:nvSpPr>
        <p:spPr>
          <a:xfrm>
            <a:off x="5956903" y="3515336"/>
            <a:ext cx="2210820" cy="1481968"/>
          </a:xfrm>
        </p:spPr>
        <p:txBody>
          <a:bodyPr tIns="640080"/>
          <a:lstStyle/>
          <a:p>
            <a:pPr marL="0" indent="0" algn="ctr">
              <a:buNone/>
            </a:pPr>
            <a:r>
              <a:rPr lang="en-US" b="1" dirty="0"/>
              <a:t>At the </a:t>
            </a:r>
            <a:br>
              <a:rPr lang="en-US" b="1" dirty="0"/>
            </a:br>
            <a:r>
              <a:rPr lang="en-US" b="1" dirty="0"/>
              <a:t>right time</a:t>
            </a:r>
          </a:p>
        </p:txBody>
      </p:sp>
      <p:sp>
        <p:nvSpPr>
          <p:cNvPr id="10" name="Text Placeholder 9">
            <a:extLst>
              <a:ext uri="{FF2B5EF4-FFF2-40B4-BE49-F238E27FC236}">
                <a16:creationId xmlns:a16="http://schemas.microsoft.com/office/drawing/2014/main" id="{4BE24AF1-1882-F72F-992B-B3A7F71467E3}"/>
              </a:ext>
            </a:extLst>
          </p:cNvPr>
          <p:cNvSpPr>
            <a:spLocks noGrp="1"/>
          </p:cNvSpPr>
          <p:nvPr>
            <p:ph type="body" sz="quarter" idx="33"/>
          </p:nvPr>
        </p:nvSpPr>
        <p:spPr>
          <a:xfrm>
            <a:off x="8364471" y="3515336"/>
            <a:ext cx="2210820" cy="1481968"/>
          </a:xfrm>
        </p:spPr>
        <p:txBody>
          <a:bodyPr tIns="640080"/>
          <a:lstStyle/>
          <a:p>
            <a:pPr marL="0" indent="0" algn="ctr">
              <a:buNone/>
            </a:pPr>
            <a:r>
              <a:rPr lang="en-US" b="1" dirty="0"/>
              <a:t>In the </a:t>
            </a:r>
            <a:br>
              <a:rPr lang="en-US" b="1" dirty="0"/>
            </a:br>
            <a:r>
              <a:rPr lang="en-US" b="1" dirty="0"/>
              <a:t>right way</a:t>
            </a:r>
          </a:p>
        </p:txBody>
      </p:sp>
      <p:sp>
        <p:nvSpPr>
          <p:cNvPr id="13" name="Slide Number Placeholder 12">
            <a:extLst>
              <a:ext uri="{FF2B5EF4-FFF2-40B4-BE49-F238E27FC236}">
                <a16:creationId xmlns:a16="http://schemas.microsoft.com/office/drawing/2014/main" id="{597E2BE5-8D6F-EE47-BB0E-E6B3FE8E522F}"/>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a:t>
            </a:fld>
            <a:endParaRPr lang="en-US" dirty="0">
              <a:latin typeface="Aptos Light" panose="020B0004020202020204" pitchFamily="34" charset="0"/>
            </a:endParaRPr>
          </a:p>
        </p:txBody>
      </p:sp>
      <p:sp>
        <p:nvSpPr>
          <p:cNvPr id="14" name="Title 13">
            <a:extLst>
              <a:ext uri="{FF2B5EF4-FFF2-40B4-BE49-F238E27FC236}">
                <a16:creationId xmlns:a16="http://schemas.microsoft.com/office/drawing/2014/main" id="{C4AD92E8-831B-679C-03FF-AA21C8DF2BA4}"/>
              </a:ext>
            </a:extLst>
          </p:cNvPr>
          <p:cNvSpPr>
            <a:spLocks noGrp="1"/>
          </p:cNvSpPr>
          <p:nvPr>
            <p:ph type="title"/>
          </p:nvPr>
        </p:nvSpPr>
        <p:spPr/>
        <p:txBody>
          <a:bodyPr/>
          <a:lstStyle/>
          <a:p>
            <a:r>
              <a:rPr lang="en-US" dirty="0"/>
              <a:t>Estate Planning</a:t>
            </a:r>
          </a:p>
        </p:txBody>
      </p:sp>
      <p:grpSp>
        <p:nvGrpSpPr>
          <p:cNvPr id="15" name="Group 14">
            <a:extLst>
              <a:ext uri="{FF2B5EF4-FFF2-40B4-BE49-F238E27FC236}">
                <a16:creationId xmlns:a16="http://schemas.microsoft.com/office/drawing/2014/main" id="{6986206B-2EBF-462B-A5A5-75A9D5865FB5}"/>
              </a:ext>
            </a:extLst>
          </p:cNvPr>
          <p:cNvGrpSpPr/>
          <p:nvPr/>
        </p:nvGrpSpPr>
        <p:grpSpPr>
          <a:xfrm>
            <a:off x="1429707" y="1994667"/>
            <a:ext cx="1654411" cy="1884486"/>
            <a:chOff x="7835558" y="4844990"/>
            <a:chExt cx="699206" cy="796443"/>
          </a:xfrm>
        </p:grpSpPr>
        <p:sp>
          <p:nvSpPr>
            <p:cNvPr id="16" name="Freeform: Shape 253">
              <a:extLst>
                <a:ext uri="{FF2B5EF4-FFF2-40B4-BE49-F238E27FC236}">
                  <a16:creationId xmlns:a16="http://schemas.microsoft.com/office/drawing/2014/main" id="{17F94CB7-488B-F646-33DD-8AA2A76AF69A}"/>
                </a:ext>
              </a:extLst>
            </p:cNvPr>
            <p:cNvSpPr/>
            <p:nvPr/>
          </p:nvSpPr>
          <p:spPr>
            <a:xfrm>
              <a:off x="7835558" y="4844990"/>
              <a:ext cx="699206" cy="796443"/>
            </a:xfrm>
            <a:custGeom>
              <a:avLst/>
              <a:gdLst>
                <a:gd name="connsiteX0" fmla="*/ 453379 w 699206"/>
                <a:gd name="connsiteY0" fmla="*/ 796444 h 796443"/>
                <a:gd name="connsiteX1" fmla="*/ 448148 w 699206"/>
                <a:gd name="connsiteY1" fmla="*/ 795968 h 796443"/>
                <a:gd name="connsiteX2" fmla="*/ 443156 w 699206"/>
                <a:gd name="connsiteY2" fmla="*/ 794780 h 796443"/>
                <a:gd name="connsiteX3" fmla="*/ 274833 w 699206"/>
                <a:gd name="connsiteY3" fmla="*/ 737245 h 796443"/>
                <a:gd name="connsiteX4" fmla="*/ 124103 w 699206"/>
                <a:gd name="connsiteY4" fmla="*/ 757691 h 796443"/>
                <a:gd name="connsiteX5" fmla="*/ 119110 w 699206"/>
                <a:gd name="connsiteY5" fmla="*/ 757929 h 796443"/>
                <a:gd name="connsiteX6" fmla="*/ 85826 w 699206"/>
                <a:gd name="connsiteY6" fmla="*/ 729162 h 796443"/>
                <a:gd name="connsiteX7" fmla="*/ 77980 w 699206"/>
                <a:gd name="connsiteY7" fmla="*/ 670201 h 796443"/>
                <a:gd name="connsiteX8" fmla="*/ 22823 w 699206"/>
                <a:gd name="connsiteY8" fmla="*/ 651657 h 796443"/>
                <a:gd name="connsiteX9" fmla="*/ 19257 w 699206"/>
                <a:gd name="connsiteY9" fmla="*/ 650231 h 796443"/>
                <a:gd name="connsiteX10" fmla="*/ 16642 w 699206"/>
                <a:gd name="connsiteY10" fmla="*/ 648804 h 796443"/>
                <a:gd name="connsiteX11" fmla="*/ 11174 w 699206"/>
                <a:gd name="connsiteY11" fmla="*/ 645001 h 796443"/>
                <a:gd name="connsiteX12" fmla="*/ 8797 w 699206"/>
                <a:gd name="connsiteY12" fmla="*/ 642623 h 796443"/>
                <a:gd name="connsiteX13" fmla="*/ 4993 w 699206"/>
                <a:gd name="connsiteY13" fmla="*/ 637631 h 796443"/>
                <a:gd name="connsiteX14" fmla="*/ 1426 w 699206"/>
                <a:gd name="connsiteY14" fmla="*/ 630260 h 796443"/>
                <a:gd name="connsiteX15" fmla="*/ 475 w 699206"/>
                <a:gd name="connsiteY15" fmla="*/ 625981 h 796443"/>
                <a:gd name="connsiteX16" fmla="*/ 0 w 699206"/>
                <a:gd name="connsiteY16" fmla="*/ 620988 h 796443"/>
                <a:gd name="connsiteX17" fmla="*/ 475 w 699206"/>
                <a:gd name="connsiteY17" fmla="*/ 614332 h 796443"/>
                <a:gd name="connsiteX18" fmla="*/ 1902 w 699206"/>
                <a:gd name="connsiteY18" fmla="*/ 609339 h 796443"/>
                <a:gd name="connsiteX19" fmla="*/ 50877 w 699206"/>
                <a:gd name="connsiteY19" fmla="*/ 472636 h 796443"/>
                <a:gd name="connsiteX20" fmla="*/ 2377 w 699206"/>
                <a:gd name="connsiteY20" fmla="*/ 114117 h 796443"/>
                <a:gd name="connsiteX21" fmla="*/ 8559 w 699206"/>
                <a:gd name="connsiteY21" fmla="*/ 90105 h 796443"/>
                <a:gd name="connsiteX22" fmla="*/ 31620 w 699206"/>
                <a:gd name="connsiteY22" fmla="*/ 76554 h 796443"/>
                <a:gd name="connsiteX23" fmla="*/ 201132 w 699206"/>
                <a:gd name="connsiteY23" fmla="*/ 53492 h 796443"/>
                <a:gd name="connsiteX24" fmla="*/ 212306 w 699206"/>
                <a:gd name="connsiteY24" fmla="*/ 22348 h 796443"/>
                <a:gd name="connsiteX25" fmla="*/ 221340 w 699206"/>
                <a:gd name="connsiteY25" fmla="*/ 8559 h 796443"/>
                <a:gd name="connsiteX26" fmla="*/ 240597 w 699206"/>
                <a:gd name="connsiteY26" fmla="*/ 0 h 796443"/>
                <a:gd name="connsiteX27" fmla="*/ 245828 w 699206"/>
                <a:gd name="connsiteY27" fmla="*/ 0 h 796443"/>
                <a:gd name="connsiteX28" fmla="*/ 255813 w 699206"/>
                <a:gd name="connsiteY28" fmla="*/ 1664 h 796443"/>
                <a:gd name="connsiteX29" fmla="*/ 349484 w 699206"/>
                <a:gd name="connsiteY29" fmla="*/ 33760 h 796443"/>
                <a:gd name="connsiteX30" fmla="*/ 473587 w 699206"/>
                <a:gd name="connsiteY30" fmla="*/ 16880 h 796443"/>
                <a:gd name="connsiteX31" fmla="*/ 478342 w 699206"/>
                <a:gd name="connsiteY31" fmla="*/ 16642 h 796443"/>
                <a:gd name="connsiteX32" fmla="*/ 511864 w 699206"/>
                <a:gd name="connsiteY32" fmla="*/ 45409 h 796443"/>
                <a:gd name="connsiteX33" fmla="*/ 518045 w 699206"/>
                <a:gd name="connsiteY33" fmla="*/ 91056 h 796443"/>
                <a:gd name="connsiteX34" fmla="*/ 676383 w 699206"/>
                <a:gd name="connsiteY34" fmla="*/ 144786 h 796443"/>
                <a:gd name="connsiteX35" fmla="*/ 679949 w 699206"/>
                <a:gd name="connsiteY35" fmla="*/ 146213 h 796443"/>
                <a:gd name="connsiteX36" fmla="*/ 682564 w 699206"/>
                <a:gd name="connsiteY36" fmla="*/ 147639 h 796443"/>
                <a:gd name="connsiteX37" fmla="*/ 686606 w 699206"/>
                <a:gd name="connsiteY37" fmla="*/ 150254 h 796443"/>
                <a:gd name="connsiteX38" fmla="*/ 692312 w 699206"/>
                <a:gd name="connsiteY38" fmla="*/ 155960 h 796443"/>
                <a:gd name="connsiteX39" fmla="*/ 694214 w 699206"/>
                <a:gd name="connsiteY39" fmla="*/ 158813 h 796443"/>
                <a:gd name="connsiteX40" fmla="*/ 695640 w 699206"/>
                <a:gd name="connsiteY40" fmla="*/ 161428 h 796443"/>
                <a:gd name="connsiteX41" fmla="*/ 697304 w 699206"/>
                <a:gd name="connsiteY41" fmla="*/ 165708 h 796443"/>
                <a:gd name="connsiteX42" fmla="*/ 698255 w 699206"/>
                <a:gd name="connsiteY42" fmla="*/ 169749 h 796443"/>
                <a:gd name="connsiteX43" fmla="*/ 699206 w 699206"/>
                <a:gd name="connsiteY43" fmla="*/ 172127 h 796443"/>
                <a:gd name="connsiteX44" fmla="*/ 699206 w 699206"/>
                <a:gd name="connsiteY44" fmla="*/ 176882 h 796443"/>
                <a:gd name="connsiteX45" fmla="*/ 698969 w 699206"/>
                <a:gd name="connsiteY45" fmla="*/ 180448 h 796443"/>
                <a:gd name="connsiteX46" fmla="*/ 697304 w 699206"/>
                <a:gd name="connsiteY46" fmla="*/ 186867 h 796443"/>
                <a:gd name="connsiteX47" fmla="*/ 577006 w 699206"/>
                <a:gd name="connsiteY47" fmla="*/ 523038 h 796443"/>
                <a:gd name="connsiteX48" fmla="*/ 595788 w 699206"/>
                <a:gd name="connsiteY48" fmla="*/ 660216 h 796443"/>
                <a:gd name="connsiteX49" fmla="*/ 589131 w 699206"/>
                <a:gd name="connsiteY49" fmla="*/ 684704 h 796443"/>
                <a:gd name="connsiteX50" fmla="*/ 566307 w 699206"/>
                <a:gd name="connsiteY50" fmla="*/ 697780 h 796443"/>
                <a:gd name="connsiteX51" fmla="*/ 511864 w 699206"/>
                <a:gd name="connsiteY51" fmla="*/ 705150 h 796443"/>
                <a:gd name="connsiteX52" fmla="*/ 487376 w 699206"/>
                <a:gd name="connsiteY52" fmla="*/ 773620 h 796443"/>
                <a:gd name="connsiteX53" fmla="*/ 476915 w 699206"/>
                <a:gd name="connsiteY53" fmla="*/ 788360 h 796443"/>
                <a:gd name="connsiteX54" fmla="*/ 471447 w 699206"/>
                <a:gd name="connsiteY54" fmla="*/ 791927 h 796443"/>
                <a:gd name="connsiteX55" fmla="*/ 466692 w 699206"/>
                <a:gd name="connsiteY55" fmla="*/ 794066 h 796443"/>
                <a:gd name="connsiteX56" fmla="*/ 462175 w 699206"/>
                <a:gd name="connsiteY56" fmla="*/ 795493 h 796443"/>
                <a:gd name="connsiteX57" fmla="*/ 455281 w 699206"/>
                <a:gd name="connsiteY57" fmla="*/ 796206 h 796443"/>
                <a:gd name="connsiteX58" fmla="*/ 453854 w 699206"/>
                <a:gd name="connsiteY58" fmla="*/ 796206 h 796443"/>
                <a:gd name="connsiteX59" fmla="*/ 243450 w 699206"/>
                <a:gd name="connsiteY59" fmla="*/ 24250 h 796443"/>
                <a:gd name="connsiteX60" fmla="*/ 237031 w 699206"/>
                <a:gd name="connsiteY60" fmla="*/ 28292 h 796443"/>
                <a:gd name="connsiteX61" fmla="*/ 232039 w 699206"/>
                <a:gd name="connsiteY61" fmla="*/ 41368 h 796443"/>
                <a:gd name="connsiteX62" fmla="*/ 25676 w 699206"/>
                <a:gd name="connsiteY62" fmla="*/ 617185 h 796443"/>
                <a:gd name="connsiteX63" fmla="*/ 26390 w 699206"/>
                <a:gd name="connsiteY63" fmla="*/ 624555 h 796443"/>
                <a:gd name="connsiteX64" fmla="*/ 28054 w 699206"/>
                <a:gd name="connsiteY64" fmla="*/ 626694 h 796443"/>
                <a:gd name="connsiteX65" fmla="*/ 33046 w 699206"/>
                <a:gd name="connsiteY65" fmla="*/ 629072 h 796443"/>
                <a:gd name="connsiteX66" fmla="*/ 65855 w 699206"/>
                <a:gd name="connsiteY66" fmla="*/ 640483 h 796443"/>
                <a:gd name="connsiteX67" fmla="*/ 452190 w 699206"/>
                <a:gd name="connsiteY67" fmla="*/ 771718 h 796443"/>
                <a:gd name="connsiteX68" fmla="*/ 454567 w 699206"/>
                <a:gd name="connsiteY68" fmla="*/ 771718 h 796443"/>
                <a:gd name="connsiteX69" fmla="*/ 462888 w 699206"/>
                <a:gd name="connsiteY69" fmla="*/ 766013 h 796443"/>
                <a:gd name="connsiteX70" fmla="*/ 673054 w 699206"/>
                <a:gd name="connsiteY70" fmla="*/ 179022 h 796443"/>
                <a:gd name="connsiteX71" fmla="*/ 673292 w 699206"/>
                <a:gd name="connsiteY71" fmla="*/ 173791 h 796443"/>
                <a:gd name="connsiteX72" fmla="*/ 673292 w 699206"/>
                <a:gd name="connsiteY72" fmla="*/ 172602 h 796443"/>
                <a:gd name="connsiteX73" fmla="*/ 671628 w 699206"/>
                <a:gd name="connsiteY73" fmla="*/ 170225 h 796443"/>
                <a:gd name="connsiteX74" fmla="*/ 668775 w 699206"/>
                <a:gd name="connsiteY74" fmla="*/ 168085 h 796443"/>
                <a:gd name="connsiteX75" fmla="*/ 669013 w 699206"/>
                <a:gd name="connsiteY75" fmla="*/ 168085 h 796443"/>
                <a:gd name="connsiteX76" fmla="*/ 665684 w 699206"/>
                <a:gd name="connsiteY76" fmla="*/ 167134 h 796443"/>
                <a:gd name="connsiteX77" fmla="*/ 529457 w 699206"/>
                <a:gd name="connsiteY77" fmla="*/ 120536 h 796443"/>
                <a:gd name="connsiteX78" fmla="*/ 246303 w 699206"/>
                <a:gd name="connsiteY78" fmla="*/ 24250 h 796443"/>
                <a:gd name="connsiteX79" fmla="*/ 243688 w 699206"/>
                <a:gd name="connsiteY79" fmla="*/ 24250 h 796443"/>
                <a:gd name="connsiteX80" fmla="*/ 243213 w 699206"/>
                <a:gd name="connsiteY80" fmla="*/ 24250 h 796443"/>
                <a:gd name="connsiteX81" fmla="*/ 110551 w 699206"/>
                <a:gd name="connsiteY81" fmla="*/ 726071 h 796443"/>
                <a:gd name="connsiteX82" fmla="*/ 119348 w 699206"/>
                <a:gd name="connsiteY82" fmla="*/ 733679 h 796443"/>
                <a:gd name="connsiteX83" fmla="*/ 200181 w 699206"/>
                <a:gd name="connsiteY83" fmla="*/ 722743 h 796443"/>
                <a:gd name="connsiteX84" fmla="*/ 201132 w 699206"/>
                <a:gd name="connsiteY84" fmla="*/ 712282 h 796443"/>
                <a:gd name="connsiteX85" fmla="*/ 104132 w 699206"/>
                <a:gd name="connsiteY85" fmla="*/ 679473 h 796443"/>
                <a:gd name="connsiteX86" fmla="*/ 110313 w 699206"/>
                <a:gd name="connsiteY86" fmla="*/ 725834 h 796443"/>
                <a:gd name="connsiteX87" fmla="*/ 520422 w 699206"/>
                <a:gd name="connsiteY87" fmla="*/ 679236 h 796443"/>
                <a:gd name="connsiteX88" fmla="*/ 562503 w 699206"/>
                <a:gd name="connsiteY88" fmla="*/ 673530 h 796443"/>
                <a:gd name="connsiteX89" fmla="*/ 570111 w 699206"/>
                <a:gd name="connsiteY89" fmla="*/ 663307 h 796443"/>
                <a:gd name="connsiteX90" fmla="*/ 560839 w 699206"/>
                <a:gd name="connsiteY90" fmla="*/ 596025 h 796443"/>
                <a:gd name="connsiteX91" fmla="*/ 550616 w 699206"/>
                <a:gd name="connsiteY91" fmla="*/ 595074 h 796443"/>
                <a:gd name="connsiteX92" fmla="*/ 520660 w 699206"/>
                <a:gd name="connsiteY92" fmla="*/ 679236 h 796443"/>
                <a:gd name="connsiteX93" fmla="*/ 34711 w 699206"/>
                <a:gd name="connsiteY93" fmla="*/ 101041 h 796443"/>
                <a:gd name="connsiteX94" fmla="*/ 27103 w 699206"/>
                <a:gd name="connsiteY94" fmla="*/ 111264 h 796443"/>
                <a:gd name="connsiteX95" fmla="*/ 66331 w 699206"/>
                <a:gd name="connsiteY95" fmla="*/ 399886 h 796443"/>
                <a:gd name="connsiteX96" fmla="*/ 76554 w 699206"/>
                <a:gd name="connsiteY96" fmla="*/ 401075 h 796443"/>
                <a:gd name="connsiteX97" fmla="*/ 143360 w 699206"/>
                <a:gd name="connsiteY97" fmla="*/ 214445 h 796443"/>
                <a:gd name="connsiteX98" fmla="*/ 103894 w 699206"/>
                <a:gd name="connsiteY98" fmla="*/ 219914 h 796443"/>
                <a:gd name="connsiteX99" fmla="*/ 100566 w 699206"/>
                <a:gd name="connsiteY99" fmla="*/ 195664 h 796443"/>
                <a:gd name="connsiteX100" fmla="*/ 152632 w 699206"/>
                <a:gd name="connsiteY100" fmla="*/ 188531 h 796443"/>
                <a:gd name="connsiteX101" fmla="*/ 191384 w 699206"/>
                <a:gd name="connsiteY101" fmla="*/ 80120 h 796443"/>
                <a:gd name="connsiteX102" fmla="*/ 34473 w 699206"/>
                <a:gd name="connsiteY102" fmla="*/ 101279 h 796443"/>
                <a:gd name="connsiteX103" fmla="*/ 423423 w 699206"/>
                <a:gd name="connsiteY103" fmla="*/ 48262 h 796443"/>
                <a:gd name="connsiteX104" fmla="*/ 422472 w 699206"/>
                <a:gd name="connsiteY104" fmla="*/ 58723 h 796443"/>
                <a:gd name="connsiteX105" fmla="*/ 490942 w 699206"/>
                <a:gd name="connsiteY105" fmla="*/ 81784 h 796443"/>
                <a:gd name="connsiteX106" fmla="*/ 486425 w 699206"/>
                <a:gd name="connsiteY106" fmla="*/ 48500 h 796443"/>
                <a:gd name="connsiteX107" fmla="*/ 477629 w 699206"/>
                <a:gd name="connsiteY107" fmla="*/ 40892 h 796443"/>
                <a:gd name="connsiteX108" fmla="*/ 477153 w 699206"/>
                <a:gd name="connsiteY108" fmla="*/ 40892 h 796443"/>
                <a:gd name="connsiteX109" fmla="*/ 423423 w 699206"/>
                <a:gd name="connsiteY109" fmla="*/ 48262 h 79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699206" h="796443">
                  <a:moveTo>
                    <a:pt x="453379" y="796444"/>
                  </a:moveTo>
                  <a:cubicBezTo>
                    <a:pt x="451477" y="796444"/>
                    <a:pt x="449812" y="796206"/>
                    <a:pt x="448148" y="795968"/>
                  </a:cubicBezTo>
                  <a:cubicBezTo>
                    <a:pt x="446246" y="795731"/>
                    <a:pt x="444820" y="795255"/>
                    <a:pt x="443156" y="794780"/>
                  </a:cubicBezTo>
                  <a:lnTo>
                    <a:pt x="274833" y="737245"/>
                  </a:lnTo>
                  <a:lnTo>
                    <a:pt x="124103" y="757691"/>
                  </a:lnTo>
                  <a:cubicBezTo>
                    <a:pt x="122438" y="757691"/>
                    <a:pt x="120774" y="757929"/>
                    <a:pt x="119110" y="757929"/>
                  </a:cubicBezTo>
                  <a:cubicBezTo>
                    <a:pt x="102230" y="757929"/>
                    <a:pt x="87965" y="745566"/>
                    <a:pt x="85826" y="729162"/>
                  </a:cubicBezTo>
                  <a:lnTo>
                    <a:pt x="77980" y="670201"/>
                  </a:lnTo>
                  <a:lnTo>
                    <a:pt x="22823" y="651657"/>
                  </a:lnTo>
                  <a:lnTo>
                    <a:pt x="19257" y="650231"/>
                  </a:lnTo>
                  <a:cubicBezTo>
                    <a:pt x="18306" y="649993"/>
                    <a:pt x="17593" y="649280"/>
                    <a:pt x="16642" y="648804"/>
                  </a:cubicBezTo>
                  <a:cubicBezTo>
                    <a:pt x="13551" y="646903"/>
                    <a:pt x="12363" y="645952"/>
                    <a:pt x="11174" y="645001"/>
                  </a:cubicBezTo>
                  <a:lnTo>
                    <a:pt x="8797" y="642623"/>
                  </a:lnTo>
                  <a:cubicBezTo>
                    <a:pt x="7370" y="641197"/>
                    <a:pt x="5944" y="639295"/>
                    <a:pt x="4993" y="637631"/>
                  </a:cubicBezTo>
                  <a:cubicBezTo>
                    <a:pt x="3091" y="634302"/>
                    <a:pt x="2140" y="632400"/>
                    <a:pt x="1426" y="630260"/>
                  </a:cubicBezTo>
                  <a:cubicBezTo>
                    <a:pt x="713" y="627407"/>
                    <a:pt x="475" y="626694"/>
                    <a:pt x="475" y="625981"/>
                  </a:cubicBezTo>
                  <a:cubicBezTo>
                    <a:pt x="238" y="624317"/>
                    <a:pt x="0" y="622653"/>
                    <a:pt x="0" y="620988"/>
                  </a:cubicBezTo>
                  <a:cubicBezTo>
                    <a:pt x="0" y="619324"/>
                    <a:pt x="0" y="616471"/>
                    <a:pt x="475" y="614332"/>
                  </a:cubicBezTo>
                  <a:cubicBezTo>
                    <a:pt x="713" y="612667"/>
                    <a:pt x="1426" y="611003"/>
                    <a:pt x="1902" y="609339"/>
                  </a:cubicBezTo>
                  <a:lnTo>
                    <a:pt x="50877" y="472636"/>
                  </a:lnTo>
                  <a:lnTo>
                    <a:pt x="2377" y="114117"/>
                  </a:lnTo>
                  <a:cubicBezTo>
                    <a:pt x="1189" y="105559"/>
                    <a:pt x="3328" y="97000"/>
                    <a:pt x="8559" y="90105"/>
                  </a:cubicBezTo>
                  <a:cubicBezTo>
                    <a:pt x="14027" y="82735"/>
                    <a:pt x="22348" y="77980"/>
                    <a:pt x="31620" y="76554"/>
                  </a:cubicBezTo>
                  <a:lnTo>
                    <a:pt x="201132" y="53492"/>
                  </a:lnTo>
                  <a:lnTo>
                    <a:pt x="212306" y="22348"/>
                  </a:lnTo>
                  <a:cubicBezTo>
                    <a:pt x="214208" y="16880"/>
                    <a:pt x="217298" y="12125"/>
                    <a:pt x="221340" y="8559"/>
                  </a:cubicBezTo>
                  <a:cubicBezTo>
                    <a:pt x="226570" y="3804"/>
                    <a:pt x="233465" y="713"/>
                    <a:pt x="240597" y="0"/>
                  </a:cubicBezTo>
                  <a:lnTo>
                    <a:pt x="245828" y="0"/>
                  </a:lnTo>
                  <a:cubicBezTo>
                    <a:pt x="249156" y="0"/>
                    <a:pt x="252722" y="713"/>
                    <a:pt x="255813" y="1664"/>
                  </a:cubicBezTo>
                  <a:lnTo>
                    <a:pt x="349484" y="33760"/>
                  </a:lnTo>
                  <a:lnTo>
                    <a:pt x="473587" y="16880"/>
                  </a:lnTo>
                  <a:cubicBezTo>
                    <a:pt x="475251" y="16880"/>
                    <a:pt x="476915" y="16642"/>
                    <a:pt x="478342" y="16642"/>
                  </a:cubicBezTo>
                  <a:cubicBezTo>
                    <a:pt x="495222" y="16642"/>
                    <a:pt x="509486" y="29005"/>
                    <a:pt x="511864" y="45409"/>
                  </a:cubicBezTo>
                  <a:lnTo>
                    <a:pt x="518045" y="91056"/>
                  </a:lnTo>
                  <a:lnTo>
                    <a:pt x="676383" y="144786"/>
                  </a:lnTo>
                  <a:lnTo>
                    <a:pt x="679949" y="146213"/>
                  </a:lnTo>
                  <a:cubicBezTo>
                    <a:pt x="680900" y="146688"/>
                    <a:pt x="681851" y="147164"/>
                    <a:pt x="682564" y="147639"/>
                  </a:cubicBezTo>
                  <a:cubicBezTo>
                    <a:pt x="684942" y="149066"/>
                    <a:pt x="685893" y="149779"/>
                    <a:pt x="686606" y="150254"/>
                  </a:cubicBezTo>
                  <a:cubicBezTo>
                    <a:pt x="688746" y="152156"/>
                    <a:pt x="690648" y="154058"/>
                    <a:pt x="692312" y="155960"/>
                  </a:cubicBezTo>
                  <a:lnTo>
                    <a:pt x="694214" y="158813"/>
                  </a:lnTo>
                  <a:lnTo>
                    <a:pt x="695640" y="161428"/>
                  </a:lnTo>
                  <a:cubicBezTo>
                    <a:pt x="696591" y="163806"/>
                    <a:pt x="697067" y="164757"/>
                    <a:pt x="697304" y="165708"/>
                  </a:cubicBezTo>
                  <a:lnTo>
                    <a:pt x="698255" y="169749"/>
                  </a:lnTo>
                  <a:lnTo>
                    <a:pt x="699206" y="172127"/>
                  </a:lnTo>
                  <a:cubicBezTo>
                    <a:pt x="699206" y="172840"/>
                    <a:pt x="699206" y="174980"/>
                    <a:pt x="699206" y="176882"/>
                  </a:cubicBezTo>
                  <a:cubicBezTo>
                    <a:pt x="699206" y="178308"/>
                    <a:pt x="699206" y="179259"/>
                    <a:pt x="698969" y="180448"/>
                  </a:cubicBezTo>
                  <a:cubicBezTo>
                    <a:pt x="698969" y="182588"/>
                    <a:pt x="698255" y="184727"/>
                    <a:pt x="697304" y="186867"/>
                  </a:cubicBezTo>
                  <a:lnTo>
                    <a:pt x="577006" y="523038"/>
                  </a:lnTo>
                  <a:lnTo>
                    <a:pt x="595788" y="660216"/>
                  </a:lnTo>
                  <a:cubicBezTo>
                    <a:pt x="596976" y="669013"/>
                    <a:pt x="594599" y="677572"/>
                    <a:pt x="589131" y="684704"/>
                  </a:cubicBezTo>
                  <a:cubicBezTo>
                    <a:pt x="583663" y="692074"/>
                    <a:pt x="575579" y="696591"/>
                    <a:pt x="566307" y="697780"/>
                  </a:cubicBezTo>
                  <a:lnTo>
                    <a:pt x="511864" y="705150"/>
                  </a:lnTo>
                  <a:lnTo>
                    <a:pt x="487376" y="773620"/>
                  </a:lnTo>
                  <a:cubicBezTo>
                    <a:pt x="485236" y="779326"/>
                    <a:pt x="481432" y="784557"/>
                    <a:pt x="476915" y="788360"/>
                  </a:cubicBezTo>
                  <a:cubicBezTo>
                    <a:pt x="475251" y="789787"/>
                    <a:pt x="473349" y="790976"/>
                    <a:pt x="471447" y="791927"/>
                  </a:cubicBezTo>
                  <a:cubicBezTo>
                    <a:pt x="469783" y="792878"/>
                    <a:pt x="468356" y="793591"/>
                    <a:pt x="466692" y="794066"/>
                  </a:cubicBezTo>
                  <a:cubicBezTo>
                    <a:pt x="465266" y="794542"/>
                    <a:pt x="463839" y="795255"/>
                    <a:pt x="462175" y="795493"/>
                  </a:cubicBezTo>
                  <a:cubicBezTo>
                    <a:pt x="459798" y="795968"/>
                    <a:pt x="457420" y="796206"/>
                    <a:pt x="455281" y="796206"/>
                  </a:cubicBezTo>
                  <a:lnTo>
                    <a:pt x="453854" y="796206"/>
                  </a:lnTo>
                  <a:close/>
                  <a:moveTo>
                    <a:pt x="243450" y="24250"/>
                  </a:moveTo>
                  <a:cubicBezTo>
                    <a:pt x="240835" y="24725"/>
                    <a:pt x="238458" y="26152"/>
                    <a:pt x="237031" y="28292"/>
                  </a:cubicBezTo>
                  <a:lnTo>
                    <a:pt x="232039" y="41368"/>
                  </a:lnTo>
                  <a:lnTo>
                    <a:pt x="25676" y="617185"/>
                  </a:lnTo>
                  <a:cubicBezTo>
                    <a:pt x="24725" y="619800"/>
                    <a:pt x="24963" y="622415"/>
                    <a:pt x="26390" y="624555"/>
                  </a:cubicBezTo>
                  <a:lnTo>
                    <a:pt x="28054" y="626694"/>
                  </a:lnTo>
                  <a:cubicBezTo>
                    <a:pt x="29243" y="627645"/>
                    <a:pt x="30907" y="629072"/>
                    <a:pt x="33046" y="629072"/>
                  </a:cubicBezTo>
                  <a:lnTo>
                    <a:pt x="65855" y="640483"/>
                  </a:lnTo>
                  <a:lnTo>
                    <a:pt x="452190" y="771718"/>
                  </a:lnTo>
                  <a:lnTo>
                    <a:pt x="454567" y="771718"/>
                  </a:lnTo>
                  <a:cubicBezTo>
                    <a:pt x="458609" y="771481"/>
                    <a:pt x="461700" y="769103"/>
                    <a:pt x="462888" y="766013"/>
                  </a:cubicBezTo>
                  <a:lnTo>
                    <a:pt x="673054" y="179022"/>
                  </a:lnTo>
                  <a:cubicBezTo>
                    <a:pt x="673768" y="177120"/>
                    <a:pt x="673530" y="175218"/>
                    <a:pt x="673292" y="173791"/>
                  </a:cubicBezTo>
                  <a:lnTo>
                    <a:pt x="673292" y="172602"/>
                  </a:lnTo>
                  <a:cubicBezTo>
                    <a:pt x="673292" y="172602"/>
                    <a:pt x="671628" y="170225"/>
                    <a:pt x="671628" y="170225"/>
                  </a:cubicBezTo>
                  <a:lnTo>
                    <a:pt x="668775" y="168085"/>
                  </a:lnTo>
                  <a:cubicBezTo>
                    <a:pt x="668775" y="168085"/>
                    <a:pt x="669013" y="168085"/>
                    <a:pt x="669013" y="168085"/>
                  </a:cubicBezTo>
                  <a:cubicBezTo>
                    <a:pt x="669013" y="168085"/>
                    <a:pt x="667824" y="167134"/>
                    <a:pt x="665684" y="167134"/>
                  </a:cubicBezTo>
                  <a:lnTo>
                    <a:pt x="529457" y="120536"/>
                  </a:lnTo>
                  <a:lnTo>
                    <a:pt x="246303" y="24250"/>
                  </a:lnTo>
                  <a:lnTo>
                    <a:pt x="243688" y="24250"/>
                  </a:lnTo>
                  <a:cubicBezTo>
                    <a:pt x="243688" y="24250"/>
                    <a:pt x="243213" y="24250"/>
                    <a:pt x="243213" y="24250"/>
                  </a:cubicBezTo>
                  <a:close/>
                  <a:moveTo>
                    <a:pt x="110551" y="726071"/>
                  </a:moveTo>
                  <a:cubicBezTo>
                    <a:pt x="110789" y="730351"/>
                    <a:pt x="114831" y="733679"/>
                    <a:pt x="119348" y="733679"/>
                  </a:cubicBezTo>
                  <a:lnTo>
                    <a:pt x="200181" y="722743"/>
                  </a:lnTo>
                  <a:lnTo>
                    <a:pt x="201132" y="712282"/>
                  </a:lnTo>
                  <a:lnTo>
                    <a:pt x="104132" y="679473"/>
                  </a:lnTo>
                  <a:lnTo>
                    <a:pt x="110313" y="725834"/>
                  </a:lnTo>
                  <a:close/>
                  <a:moveTo>
                    <a:pt x="520422" y="679236"/>
                  </a:moveTo>
                  <a:lnTo>
                    <a:pt x="562503" y="673530"/>
                  </a:lnTo>
                  <a:cubicBezTo>
                    <a:pt x="567496" y="672579"/>
                    <a:pt x="570824" y="668062"/>
                    <a:pt x="570111" y="663307"/>
                  </a:cubicBezTo>
                  <a:lnTo>
                    <a:pt x="560839" y="596025"/>
                  </a:lnTo>
                  <a:lnTo>
                    <a:pt x="550616" y="595074"/>
                  </a:lnTo>
                  <a:lnTo>
                    <a:pt x="520660" y="679236"/>
                  </a:lnTo>
                  <a:close/>
                  <a:moveTo>
                    <a:pt x="34711" y="101041"/>
                  </a:moveTo>
                  <a:cubicBezTo>
                    <a:pt x="29718" y="101992"/>
                    <a:pt x="26390" y="106510"/>
                    <a:pt x="27103" y="111264"/>
                  </a:cubicBezTo>
                  <a:lnTo>
                    <a:pt x="66331" y="399886"/>
                  </a:lnTo>
                  <a:lnTo>
                    <a:pt x="76554" y="401075"/>
                  </a:lnTo>
                  <a:lnTo>
                    <a:pt x="143360" y="214445"/>
                  </a:lnTo>
                  <a:lnTo>
                    <a:pt x="103894" y="219914"/>
                  </a:lnTo>
                  <a:lnTo>
                    <a:pt x="100566" y="195664"/>
                  </a:lnTo>
                  <a:lnTo>
                    <a:pt x="152632" y="188531"/>
                  </a:lnTo>
                  <a:lnTo>
                    <a:pt x="191384" y="80120"/>
                  </a:lnTo>
                  <a:lnTo>
                    <a:pt x="34473" y="101279"/>
                  </a:lnTo>
                  <a:close/>
                  <a:moveTo>
                    <a:pt x="423423" y="48262"/>
                  </a:moveTo>
                  <a:lnTo>
                    <a:pt x="422472" y="58723"/>
                  </a:lnTo>
                  <a:lnTo>
                    <a:pt x="490942" y="81784"/>
                  </a:lnTo>
                  <a:lnTo>
                    <a:pt x="486425" y="48500"/>
                  </a:lnTo>
                  <a:cubicBezTo>
                    <a:pt x="486187" y="44220"/>
                    <a:pt x="482146" y="40892"/>
                    <a:pt x="477629" y="40892"/>
                  </a:cubicBezTo>
                  <a:lnTo>
                    <a:pt x="477153" y="40892"/>
                  </a:lnTo>
                  <a:lnTo>
                    <a:pt x="423423" y="48262"/>
                  </a:lnTo>
                  <a:close/>
                </a:path>
              </a:pathLst>
            </a:custGeom>
            <a:solidFill>
              <a:schemeClr val="accent1"/>
            </a:solidFill>
            <a:ln w="0" cap="flat">
              <a:noFill/>
              <a:prstDash val="solid"/>
              <a:miter/>
            </a:ln>
          </p:spPr>
          <p:txBody>
            <a:bodyPr rtlCol="0" anchor="ctr"/>
            <a:lstStyle/>
            <a:p>
              <a:endParaRPr lang="en-US"/>
            </a:p>
          </p:txBody>
        </p:sp>
        <p:sp>
          <p:nvSpPr>
            <p:cNvPr id="17" name="Freeform: Shape 254">
              <a:extLst>
                <a:ext uri="{FF2B5EF4-FFF2-40B4-BE49-F238E27FC236}">
                  <a16:creationId xmlns:a16="http://schemas.microsoft.com/office/drawing/2014/main" id="{C56B6ECE-55EC-66DD-11FB-C31B9E55B693}"/>
                </a:ext>
              </a:extLst>
            </p:cNvPr>
            <p:cNvSpPr/>
            <p:nvPr/>
          </p:nvSpPr>
          <p:spPr>
            <a:xfrm>
              <a:off x="8089469" y="4983357"/>
              <a:ext cx="322856" cy="130046"/>
            </a:xfrm>
            <a:custGeom>
              <a:avLst/>
              <a:gdLst>
                <a:gd name="connsiteX0" fmla="*/ 0 w 322856"/>
                <a:gd name="connsiteY0" fmla="*/ 23299 h 130046"/>
                <a:gd name="connsiteX1" fmla="*/ 8559 w 322856"/>
                <a:gd name="connsiteY1" fmla="*/ 0 h 130046"/>
                <a:gd name="connsiteX2" fmla="*/ 322857 w 322856"/>
                <a:gd name="connsiteY2" fmla="*/ 106747 h 130046"/>
                <a:gd name="connsiteX3" fmla="*/ 314536 w 322856"/>
                <a:gd name="connsiteY3" fmla="*/ 130046 h 130046"/>
                <a:gd name="connsiteX4" fmla="*/ 0 w 322856"/>
                <a:gd name="connsiteY4" fmla="*/ 23299 h 130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56" h="130046">
                  <a:moveTo>
                    <a:pt x="0" y="23299"/>
                  </a:moveTo>
                  <a:lnTo>
                    <a:pt x="8559" y="0"/>
                  </a:lnTo>
                  <a:lnTo>
                    <a:pt x="322857" y="106747"/>
                  </a:lnTo>
                  <a:lnTo>
                    <a:pt x="314536" y="130046"/>
                  </a:lnTo>
                  <a:lnTo>
                    <a:pt x="0" y="23299"/>
                  </a:lnTo>
                  <a:close/>
                </a:path>
              </a:pathLst>
            </a:custGeom>
            <a:solidFill>
              <a:schemeClr val="accent1"/>
            </a:solidFill>
            <a:ln w="0" cap="flat">
              <a:noFill/>
              <a:prstDash val="solid"/>
              <a:miter/>
            </a:ln>
          </p:spPr>
          <p:txBody>
            <a:bodyPr rtlCol="0" anchor="ctr"/>
            <a:lstStyle/>
            <a:p>
              <a:endParaRPr lang="en-US"/>
            </a:p>
          </p:txBody>
        </p:sp>
        <p:sp>
          <p:nvSpPr>
            <p:cNvPr id="18" name="Freeform: Shape 255">
              <a:extLst>
                <a:ext uri="{FF2B5EF4-FFF2-40B4-BE49-F238E27FC236}">
                  <a16:creationId xmlns:a16="http://schemas.microsoft.com/office/drawing/2014/main" id="{CA7F546C-C2EE-B262-1914-709462637DFA}"/>
                </a:ext>
              </a:extLst>
            </p:cNvPr>
            <p:cNvSpPr/>
            <p:nvPr/>
          </p:nvSpPr>
          <p:spPr>
            <a:xfrm>
              <a:off x="8053807" y="5083210"/>
              <a:ext cx="322856" cy="129808"/>
            </a:xfrm>
            <a:custGeom>
              <a:avLst/>
              <a:gdLst>
                <a:gd name="connsiteX0" fmla="*/ 0 w 322856"/>
                <a:gd name="connsiteY0" fmla="*/ 23299 h 129808"/>
                <a:gd name="connsiteX1" fmla="*/ 8321 w 322856"/>
                <a:gd name="connsiteY1" fmla="*/ 0 h 129808"/>
                <a:gd name="connsiteX2" fmla="*/ 322857 w 322856"/>
                <a:gd name="connsiteY2" fmla="*/ 106510 h 129808"/>
                <a:gd name="connsiteX3" fmla="*/ 314536 w 322856"/>
                <a:gd name="connsiteY3" fmla="*/ 129808 h 129808"/>
                <a:gd name="connsiteX4" fmla="*/ 0 w 322856"/>
                <a:gd name="connsiteY4" fmla="*/ 23299 h 129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56" h="129808">
                  <a:moveTo>
                    <a:pt x="0" y="23299"/>
                  </a:moveTo>
                  <a:lnTo>
                    <a:pt x="8321" y="0"/>
                  </a:lnTo>
                  <a:lnTo>
                    <a:pt x="322857" y="106510"/>
                  </a:lnTo>
                  <a:lnTo>
                    <a:pt x="314536" y="129808"/>
                  </a:lnTo>
                  <a:lnTo>
                    <a:pt x="0" y="23299"/>
                  </a:lnTo>
                  <a:close/>
                </a:path>
              </a:pathLst>
            </a:custGeom>
            <a:solidFill>
              <a:schemeClr val="accent1"/>
            </a:solidFill>
            <a:ln w="0" cap="flat">
              <a:noFill/>
              <a:prstDash val="solid"/>
              <a:miter/>
            </a:ln>
          </p:spPr>
          <p:txBody>
            <a:bodyPr rtlCol="0" anchor="ctr"/>
            <a:lstStyle/>
            <a:p>
              <a:endParaRPr lang="en-US"/>
            </a:p>
          </p:txBody>
        </p:sp>
        <p:sp>
          <p:nvSpPr>
            <p:cNvPr id="19" name="Freeform: Shape 256">
              <a:extLst>
                <a:ext uri="{FF2B5EF4-FFF2-40B4-BE49-F238E27FC236}">
                  <a16:creationId xmlns:a16="http://schemas.microsoft.com/office/drawing/2014/main" id="{014B643A-0C74-2580-C8D1-162FBEAADD54}"/>
                </a:ext>
              </a:extLst>
            </p:cNvPr>
            <p:cNvSpPr/>
            <p:nvPr/>
          </p:nvSpPr>
          <p:spPr>
            <a:xfrm>
              <a:off x="8018621" y="5181399"/>
              <a:ext cx="322856" cy="129808"/>
            </a:xfrm>
            <a:custGeom>
              <a:avLst/>
              <a:gdLst>
                <a:gd name="connsiteX0" fmla="*/ 0 w 322856"/>
                <a:gd name="connsiteY0" fmla="*/ 23061 h 129808"/>
                <a:gd name="connsiteX1" fmla="*/ 8321 w 322856"/>
                <a:gd name="connsiteY1" fmla="*/ 0 h 129808"/>
                <a:gd name="connsiteX2" fmla="*/ 322857 w 322856"/>
                <a:gd name="connsiteY2" fmla="*/ 106509 h 129808"/>
                <a:gd name="connsiteX3" fmla="*/ 314536 w 322856"/>
                <a:gd name="connsiteY3" fmla="*/ 129808 h 129808"/>
                <a:gd name="connsiteX4" fmla="*/ 0 w 322856"/>
                <a:gd name="connsiteY4" fmla="*/ 23061 h 129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56" h="129808">
                  <a:moveTo>
                    <a:pt x="0" y="23061"/>
                  </a:moveTo>
                  <a:lnTo>
                    <a:pt x="8321" y="0"/>
                  </a:lnTo>
                  <a:lnTo>
                    <a:pt x="322857" y="106509"/>
                  </a:lnTo>
                  <a:lnTo>
                    <a:pt x="314536" y="129808"/>
                  </a:lnTo>
                  <a:lnTo>
                    <a:pt x="0" y="23061"/>
                  </a:lnTo>
                  <a:close/>
                </a:path>
              </a:pathLst>
            </a:custGeom>
            <a:solidFill>
              <a:schemeClr val="accent1"/>
            </a:solidFill>
            <a:ln w="0" cap="flat">
              <a:noFill/>
              <a:prstDash val="solid"/>
              <a:miter/>
            </a:ln>
          </p:spPr>
          <p:txBody>
            <a:bodyPr rtlCol="0" anchor="ctr"/>
            <a:lstStyle/>
            <a:p>
              <a:endParaRPr lang="en-US"/>
            </a:p>
          </p:txBody>
        </p:sp>
        <p:sp>
          <p:nvSpPr>
            <p:cNvPr id="20" name="Freeform: Shape 257">
              <a:extLst>
                <a:ext uri="{FF2B5EF4-FFF2-40B4-BE49-F238E27FC236}">
                  <a16:creationId xmlns:a16="http://schemas.microsoft.com/office/drawing/2014/main" id="{BD67241D-6FC7-417E-0A48-96D27A2DEE85}"/>
                </a:ext>
              </a:extLst>
            </p:cNvPr>
            <p:cNvSpPr/>
            <p:nvPr/>
          </p:nvSpPr>
          <p:spPr>
            <a:xfrm>
              <a:off x="7982484" y="5282678"/>
              <a:ext cx="322619" cy="130046"/>
            </a:xfrm>
            <a:custGeom>
              <a:avLst/>
              <a:gdLst>
                <a:gd name="connsiteX0" fmla="*/ 0 w 322619"/>
                <a:gd name="connsiteY0" fmla="*/ 23299 h 130046"/>
                <a:gd name="connsiteX1" fmla="*/ 8321 w 322619"/>
                <a:gd name="connsiteY1" fmla="*/ 0 h 130046"/>
                <a:gd name="connsiteX2" fmla="*/ 322619 w 322619"/>
                <a:gd name="connsiteY2" fmla="*/ 106747 h 130046"/>
                <a:gd name="connsiteX3" fmla="*/ 314298 w 322619"/>
                <a:gd name="connsiteY3" fmla="*/ 130046 h 130046"/>
                <a:gd name="connsiteX4" fmla="*/ 0 w 322619"/>
                <a:gd name="connsiteY4" fmla="*/ 23299 h 130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619" h="130046">
                  <a:moveTo>
                    <a:pt x="0" y="23299"/>
                  </a:moveTo>
                  <a:lnTo>
                    <a:pt x="8321" y="0"/>
                  </a:lnTo>
                  <a:lnTo>
                    <a:pt x="322619" y="106747"/>
                  </a:lnTo>
                  <a:lnTo>
                    <a:pt x="314298" y="130046"/>
                  </a:lnTo>
                  <a:lnTo>
                    <a:pt x="0" y="23299"/>
                  </a:lnTo>
                  <a:close/>
                </a:path>
              </a:pathLst>
            </a:custGeom>
            <a:solidFill>
              <a:schemeClr val="accent1"/>
            </a:solidFill>
            <a:ln w="0" cap="flat">
              <a:noFill/>
              <a:prstDash val="solid"/>
              <a:miter/>
            </a:ln>
          </p:spPr>
          <p:txBody>
            <a:bodyPr rtlCol="0" anchor="ctr"/>
            <a:lstStyle/>
            <a:p>
              <a:endParaRPr lang="en-US"/>
            </a:p>
          </p:txBody>
        </p:sp>
        <p:sp>
          <p:nvSpPr>
            <p:cNvPr id="21" name="Freeform: Shape 258">
              <a:extLst>
                <a:ext uri="{FF2B5EF4-FFF2-40B4-BE49-F238E27FC236}">
                  <a16:creationId xmlns:a16="http://schemas.microsoft.com/office/drawing/2014/main" id="{66993B48-8665-ABE4-1D71-0D1C0D644A34}"/>
                </a:ext>
              </a:extLst>
            </p:cNvPr>
            <p:cNvSpPr/>
            <p:nvPr/>
          </p:nvSpPr>
          <p:spPr>
            <a:xfrm>
              <a:off x="7952528" y="5365888"/>
              <a:ext cx="322856" cy="129808"/>
            </a:xfrm>
            <a:custGeom>
              <a:avLst/>
              <a:gdLst>
                <a:gd name="connsiteX0" fmla="*/ 0 w 322856"/>
                <a:gd name="connsiteY0" fmla="*/ 23299 h 129808"/>
                <a:gd name="connsiteX1" fmla="*/ 8321 w 322856"/>
                <a:gd name="connsiteY1" fmla="*/ 0 h 129808"/>
                <a:gd name="connsiteX2" fmla="*/ 322857 w 322856"/>
                <a:gd name="connsiteY2" fmla="*/ 106747 h 129808"/>
                <a:gd name="connsiteX3" fmla="*/ 314298 w 322856"/>
                <a:gd name="connsiteY3" fmla="*/ 129808 h 129808"/>
                <a:gd name="connsiteX4" fmla="*/ 0 w 322856"/>
                <a:gd name="connsiteY4" fmla="*/ 23299 h 129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56" h="129808">
                  <a:moveTo>
                    <a:pt x="0" y="23299"/>
                  </a:moveTo>
                  <a:lnTo>
                    <a:pt x="8321" y="0"/>
                  </a:lnTo>
                  <a:lnTo>
                    <a:pt x="322857" y="106747"/>
                  </a:lnTo>
                  <a:lnTo>
                    <a:pt x="314298" y="129808"/>
                  </a:lnTo>
                  <a:lnTo>
                    <a:pt x="0" y="23299"/>
                  </a:lnTo>
                  <a:close/>
                </a:path>
              </a:pathLst>
            </a:custGeom>
            <a:solidFill>
              <a:schemeClr val="accent1"/>
            </a:solidFill>
            <a:ln w="0" cap="flat">
              <a:noFill/>
              <a:prstDash val="solid"/>
              <a:miter/>
            </a:ln>
          </p:spPr>
          <p:txBody>
            <a:bodyPr rtlCol="0" anchor="ctr"/>
            <a:lstStyle/>
            <a:p>
              <a:endParaRPr lang="en-US"/>
            </a:p>
          </p:txBody>
        </p:sp>
      </p:grpSp>
      <p:pic>
        <p:nvPicPr>
          <p:cNvPr id="22" name="Graphic 21">
            <a:extLst>
              <a:ext uri="{FF2B5EF4-FFF2-40B4-BE49-F238E27FC236}">
                <a16:creationId xmlns:a16="http://schemas.microsoft.com/office/drawing/2014/main" id="{12C3AFBA-67D5-6126-BD4B-16C8715578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52587" y="1642067"/>
            <a:ext cx="2604316" cy="2604316"/>
          </a:xfrm>
          <a:prstGeom prst="rect">
            <a:avLst/>
          </a:prstGeom>
        </p:spPr>
      </p:pic>
      <p:grpSp>
        <p:nvGrpSpPr>
          <p:cNvPr id="23" name="Group 22">
            <a:extLst>
              <a:ext uri="{FF2B5EF4-FFF2-40B4-BE49-F238E27FC236}">
                <a16:creationId xmlns:a16="http://schemas.microsoft.com/office/drawing/2014/main" id="{1DFFE9C5-F551-D7A8-03D1-2C37D56C6998}"/>
              </a:ext>
            </a:extLst>
          </p:cNvPr>
          <p:cNvGrpSpPr/>
          <p:nvPr/>
        </p:nvGrpSpPr>
        <p:grpSpPr>
          <a:xfrm>
            <a:off x="6218485" y="2100397"/>
            <a:ext cx="1687656" cy="1687656"/>
            <a:chOff x="7824765" y="3534508"/>
            <a:chExt cx="718177" cy="718177"/>
          </a:xfrm>
        </p:grpSpPr>
        <p:sp>
          <p:nvSpPr>
            <p:cNvPr id="24" name="Freeform: Shape 208">
              <a:extLst>
                <a:ext uri="{FF2B5EF4-FFF2-40B4-BE49-F238E27FC236}">
                  <a16:creationId xmlns:a16="http://schemas.microsoft.com/office/drawing/2014/main" id="{7599878B-E759-32E5-E1A6-867672EB964C}"/>
                </a:ext>
              </a:extLst>
            </p:cNvPr>
            <p:cNvSpPr/>
            <p:nvPr/>
          </p:nvSpPr>
          <p:spPr>
            <a:xfrm>
              <a:off x="7824765" y="3534508"/>
              <a:ext cx="718177" cy="718177"/>
            </a:xfrm>
            <a:custGeom>
              <a:avLst/>
              <a:gdLst>
                <a:gd name="connsiteX0" fmla="*/ 359089 w 718177"/>
                <a:gd name="connsiteY0" fmla="*/ 0 h 718177"/>
                <a:gd name="connsiteX1" fmla="*/ 0 w 718177"/>
                <a:gd name="connsiteY1" fmla="*/ 359089 h 718177"/>
                <a:gd name="connsiteX2" fmla="*/ 359089 w 718177"/>
                <a:gd name="connsiteY2" fmla="*/ 718178 h 718177"/>
                <a:gd name="connsiteX3" fmla="*/ 718178 w 718177"/>
                <a:gd name="connsiteY3" fmla="*/ 359089 h 718177"/>
                <a:gd name="connsiteX4" fmla="*/ 359089 w 718177"/>
                <a:gd name="connsiteY4" fmla="*/ 0 h 718177"/>
                <a:gd name="connsiteX5" fmla="*/ 359089 w 718177"/>
                <a:gd name="connsiteY5" fmla="*/ 693405 h 718177"/>
                <a:gd name="connsiteX6" fmla="*/ 24773 w 718177"/>
                <a:gd name="connsiteY6" fmla="*/ 359089 h 718177"/>
                <a:gd name="connsiteX7" fmla="*/ 359089 w 718177"/>
                <a:gd name="connsiteY7" fmla="*/ 24773 h 718177"/>
                <a:gd name="connsiteX8" fmla="*/ 693405 w 718177"/>
                <a:gd name="connsiteY8" fmla="*/ 359089 h 718177"/>
                <a:gd name="connsiteX9" fmla="*/ 359089 w 718177"/>
                <a:gd name="connsiteY9" fmla="*/ 693405 h 71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8177" h="718177">
                  <a:moveTo>
                    <a:pt x="359089" y="0"/>
                  </a:moveTo>
                  <a:cubicBezTo>
                    <a:pt x="161095" y="0"/>
                    <a:pt x="0" y="161095"/>
                    <a:pt x="0" y="359089"/>
                  </a:cubicBezTo>
                  <a:cubicBezTo>
                    <a:pt x="0" y="557082"/>
                    <a:pt x="161095" y="718178"/>
                    <a:pt x="359089" y="718178"/>
                  </a:cubicBezTo>
                  <a:cubicBezTo>
                    <a:pt x="557082" y="718178"/>
                    <a:pt x="718178" y="557082"/>
                    <a:pt x="718178" y="359089"/>
                  </a:cubicBezTo>
                  <a:cubicBezTo>
                    <a:pt x="718178" y="161095"/>
                    <a:pt x="557082" y="0"/>
                    <a:pt x="359089" y="0"/>
                  </a:cubicBezTo>
                  <a:close/>
                  <a:moveTo>
                    <a:pt x="359089" y="693405"/>
                  </a:moveTo>
                  <a:cubicBezTo>
                    <a:pt x="174742" y="693405"/>
                    <a:pt x="24773" y="543436"/>
                    <a:pt x="24773" y="359089"/>
                  </a:cubicBezTo>
                  <a:cubicBezTo>
                    <a:pt x="24773" y="174742"/>
                    <a:pt x="174742" y="24773"/>
                    <a:pt x="359089" y="24773"/>
                  </a:cubicBezTo>
                  <a:cubicBezTo>
                    <a:pt x="543436" y="24773"/>
                    <a:pt x="693405" y="174742"/>
                    <a:pt x="693405" y="359089"/>
                  </a:cubicBezTo>
                  <a:cubicBezTo>
                    <a:pt x="693405" y="543436"/>
                    <a:pt x="543436" y="693405"/>
                    <a:pt x="359089" y="693405"/>
                  </a:cubicBezTo>
                  <a:close/>
                </a:path>
              </a:pathLst>
            </a:custGeom>
            <a:solidFill>
              <a:schemeClr val="accent1"/>
            </a:solidFill>
            <a:ln w="0" cap="flat">
              <a:noFill/>
              <a:prstDash val="solid"/>
              <a:miter/>
            </a:ln>
          </p:spPr>
          <p:txBody>
            <a:bodyPr rtlCol="0" anchor="ctr"/>
            <a:lstStyle/>
            <a:p>
              <a:endParaRPr lang="en-US"/>
            </a:p>
          </p:txBody>
        </p:sp>
        <p:sp>
          <p:nvSpPr>
            <p:cNvPr id="25" name="Freeform: Shape 209">
              <a:extLst>
                <a:ext uri="{FF2B5EF4-FFF2-40B4-BE49-F238E27FC236}">
                  <a16:creationId xmlns:a16="http://schemas.microsoft.com/office/drawing/2014/main" id="{48EB03D5-7112-3B4A-F607-50A661792BF0}"/>
                </a:ext>
              </a:extLst>
            </p:cNvPr>
            <p:cNvSpPr/>
            <p:nvPr/>
          </p:nvSpPr>
          <p:spPr>
            <a:xfrm>
              <a:off x="7899060" y="3608804"/>
              <a:ext cx="569587" cy="569587"/>
            </a:xfrm>
            <a:custGeom>
              <a:avLst/>
              <a:gdLst>
                <a:gd name="connsiteX0" fmla="*/ 284794 w 569587"/>
                <a:gd name="connsiteY0" fmla="*/ 0 h 569587"/>
                <a:gd name="connsiteX1" fmla="*/ 0 w 569587"/>
                <a:gd name="connsiteY1" fmla="*/ 284794 h 569587"/>
                <a:gd name="connsiteX2" fmla="*/ 284794 w 569587"/>
                <a:gd name="connsiteY2" fmla="*/ 569588 h 569587"/>
                <a:gd name="connsiteX3" fmla="*/ 569588 w 569587"/>
                <a:gd name="connsiteY3" fmla="*/ 284794 h 569587"/>
                <a:gd name="connsiteX4" fmla="*/ 284794 w 569587"/>
                <a:gd name="connsiteY4" fmla="*/ 0 h 569587"/>
                <a:gd name="connsiteX5" fmla="*/ 501474 w 569587"/>
                <a:gd name="connsiteY5" fmla="*/ 295112 h 569587"/>
                <a:gd name="connsiteX6" fmla="*/ 544553 w 569587"/>
                <a:gd name="connsiteY6" fmla="*/ 295112 h 569587"/>
                <a:gd name="connsiteX7" fmla="*/ 478056 w 569587"/>
                <a:gd name="connsiteY7" fmla="*/ 458513 h 569587"/>
                <a:gd name="connsiteX8" fmla="*/ 446745 w 569587"/>
                <a:gd name="connsiteY8" fmla="*/ 427203 h 569587"/>
                <a:gd name="connsiteX9" fmla="*/ 429247 w 569587"/>
                <a:gd name="connsiteY9" fmla="*/ 427203 h 569587"/>
                <a:gd name="connsiteX10" fmla="*/ 429247 w 569587"/>
                <a:gd name="connsiteY10" fmla="*/ 444701 h 569587"/>
                <a:gd name="connsiteX11" fmla="*/ 460653 w 569587"/>
                <a:gd name="connsiteY11" fmla="*/ 476107 h 569587"/>
                <a:gd name="connsiteX12" fmla="*/ 297156 w 569587"/>
                <a:gd name="connsiteY12" fmla="*/ 544506 h 569587"/>
                <a:gd name="connsiteX13" fmla="*/ 297156 w 569587"/>
                <a:gd name="connsiteY13" fmla="*/ 499429 h 569587"/>
                <a:gd name="connsiteX14" fmla="*/ 284770 w 569587"/>
                <a:gd name="connsiteY14" fmla="*/ 487043 h 569587"/>
                <a:gd name="connsiteX15" fmla="*/ 272384 w 569587"/>
                <a:gd name="connsiteY15" fmla="*/ 499429 h 569587"/>
                <a:gd name="connsiteX16" fmla="*/ 272384 w 569587"/>
                <a:gd name="connsiteY16" fmla="*/ 544529 h 569587"/>
                <a:gd name="connsiteX17" fmla="*/ 108887 w 569587"/>
                <a:gd name="connsiteY17" fmla="*/ 476130 h 569587"/>
                <a:gd name="connsiteX18" fmla="*/ 140293 w 569587"/>
                <a:gd name="connsiteY18" fmla="*/ 444701 h 569587"/>
                <a:gd name="connsiteX19" fmla="*/ 140293 w 569587"/>
                <a:gd name="connsiteY19" fmla="*/ 427203 h 569587"/>
                <a:gd name="connsiteX20" fmla="*/ 122795 w 569587"/>
                <a:gd name="connsiteY20" fmla="*/ 427203 h 569587"/>
                <a:gd name="connsiteX21" fmla="*/ 91484 w 569587"/>
                <a:gd name="connsiteY21" fmla="*/ 458537 h 569587"/>
                <a:gd name="connsiteX22" fmla="*/ 24987 w 569587"/>
                <a:gd name="connsiteY22" fmla="*/ 295112 h 569587"/>
                <a:gd name="connsiteX23" fmla="*/ 68090 w 569587"/>
                <a:gd name="connsiteY23" fmla="*/ 295112 h 569587"/>
                <a:gd name="connsiteX24" fmla="*/ 80476 w 569587"/>
                <a:gd name="connsiteY24" fmla="*/ 282725 h 569587"/>
                <a:gd name="connsiteX25" fmla="*/ 68090 w 569587"/>
                <a:gd name="connsiteY25" fmla="*/ 270339 h 569587"/>
                <a:gd name="connsiteX26" fmla="*/ 25177 w 569587"/>
                <a:gd name="connsiteY26" fmla="*/ 270339 h 569587"/>
                <a:gd name="connsiteX27" fmla="*/ 93481 w 569587"/>
                <a:gd name="connsiteY27" fmla="*/ 108911 h 569587"/>
                <a:gd name="connsiteX28" fmla="*/ 122819 w 569587"/>
                <a:gd name="connsiteY28" fmla="*/ 138248 h 569587"/>
                <a:gd name="connsiteX29" fmla="*/ 131591 w 569587"/>
                <a:gd name="connsiteY29" fmla="*/ 141862 h 569587"/>
                <a:gd name="connsiteX30" fmla="*/ 140364 w 569587"/>
                <a:gd name="connsiteY30" fmla="*/ 138248 h 569587"/>
                <a:gd name="connsiteX31" fmla="*/ 140364 w 569587"/>
                <a:gd name="connsiteY31" fmla="*/ 120750 h 569587"/>
                <a:gd name="connsiteX32" fmla="*/ 111122 w 569587"/>
                <a:gd name="connsiteY32" fmla="*/ 91508 h 569587"/>
                <a:gd name="connsiteX33" fmla="*/ 272455 w 569587"/>
                <a:gd name="connsiteY33" fmla="*/ 25082 h 569587"/>
                <a:gd name="connsiteX34" fmla="*/ 272384 w 569587"/>
                <a:gd name="connsiteY34" fmla="*/ 66045 h 569587"/>
                <a:gd name="connsiteX35" fmla="*/ 284770 w 569587"/>
                <a:gd name="connsiteY35" fmla="*/ 78432 h 569587"/>
                <a:gd name="connsiteX36" fmla="*/ 297156 w 569587"/>
                <a:gd name="connsiteY36" fmla="*/ 66045 h 569587"/>
                <a:gd name="connsiteX37" fmla="*/ 297156 w 569587"/>
                <a:gd name="connsiteY37" fmla="*/ 25082 h 569587"/>
                <a:gd name="connsiteX38" fmla="*/ 458513 w 569587"/>
                <a:gd name="connsiteY38" fmla="*/ 91508 h 569587"/>
                <a:gd name="connsiteX39" fmla="*/ 429271 w 569587"/>
                <a:gd name="connsiteY39" fmla="*/ 120750 h 569587"/>
                <a:gd name="connsiteX40" fmla="*/ 429271 w 569587"/>
                <a:gd name="connsiteY40" fmla="*/ 138248 h 569587"/>
                <a:gd name="connsiteX41" fmla="*/ 438044 w 569587"/>
                <a:gd name="connsiteY41" fmla="*/ 141862 h 569587"/>
                <a:gd name="connsiteX42" fmla="*/ 446816 w 569587"/>
                <a:gd name="connsiteY42" fmla="*/ 138248 h 569587"/>
                <a:gd name="connsiteX43" fmla="*/ 476154 w 569587"/>
                <a:gd name="connsiteY43" fmla="*/ 108911 h 569587"/>
                <a:gd name="connsiteX44" fmla="*/ 544410 w 569587"/>
                <a:gd name="connsiteY44" fmla="*/ 270339 h 569587"/>
                <a:gd name="connsiteX45" fmla="*/ 501498 w 569587"/>
                <a:gd name="connsiteY45" fmla="*/ 270339 h 569587"/>
                <a:gd name="connsiteX46" fmla="*/ 489111 w 569587"/>
                <a:gd name="connsiteY46" fmla="*/ 282725 h 569587"/>
                <a:gd name="connsiteX47" fmla="*/ 501450 w 569587"/>
                <a:gd name="connsiteY47" fmla="*/ 295112 h 569587"/>
                <a:gd name="connsiteX48" fmla="*/ 501450 w 569587"/>
                <a:gd name="connsiteY48" fmla="*/ 295112 h 56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69587" h="569587">
                  <a:moveTo>
                    <a:pt x="284794" y="0"/>
                  </a:moveTo>
                  <a:cubicBezTo>
                    <a:pt x="127764" y="0"/>
                    <a:pt x="0" y="127764"/>
                    <a:pt x="0" y="284794"/>
                  </a:cubicBezTo>
                  <a:cubicBezTo>
                    <a:pt x="0" y="441824"/>
                    <a:pt x="127764" y="569588"/>
                    <a:pt x="284794" y="569588"/>
                  </a:cubicBezTo>
                  <a:cubicBezTo>
                    <a:pt x="441824" y="569588"/>
                    <a:pt x="569588" y="441824"/>
                    <a:pt x="569588" y="284794"/>
                  </a:cubicBezTo>
                  <a:cubicBezTo>
                    <a:pt x="569588" y="127764"/>
                    <a:pt x="441824" y="0"/>
                    <a:pt x="284794" y="0"/>
                  </a:cubicBezTo>
                  <a:close/>
                  <a:moveTo>
                    <a:pt x="501474" y="295112"/>
                  </a:moveTo>
                  <a:lnTo>
                    <a:pt x="544553" y="295112"/>
                  </a:lnTo>
                  <a:cubicBezTo>
                    <a:pt x="542081" y="357805"/>
                    <a:pt x="517403" y="414816"/>
                    <a:pt x="478056" y="458513"/>
                  </a:cubicBezTo>
                  <a:lnTo>
                    <a:pt x="446745" y="427203"/>
                  </a:lnTo>
                  <a:cubicBezTo>
                    <a:pt x="441919" y="422376"/>
                    <a:pt x="434073" y="422376"/>
                    <a:pt x="429247" y="427203"/>
                  </a:cubicBezTo>
                  <a:cubicBezTo>
                    <a:pt x="424421" y="432029"/>
                    <a:pt x="424421" y="439874"/>
                    <a:pt x="429247" y="444701"/>
                  </a:cubicBezTo>
                  <a:lnTo>
                    <a:pt x="460653" y="476107"/>
                  </a:lnTo>
                  <a:cubicBezTo>
                    <a:pt x="417146" y="516119"/>
                    <a:pt x="360040" y="541534"/>
                    <a:pt x="297156" y="544506"/>
                  </a:cubicBezTo>
                  <a:lnTo>
                    <a:pt x="297156" y="499429"/>
                  </a:lnTo>
                  <a:cubicBezTo>
                    <a:pt x="297156" y="492582"/>
                    <a:pt x="291617" y="487043"/>
                    <a:pt x="284770" y="487043"/>
                  </a:cubicBezTo>
                  <a:cubicBezTo>
                    <a:pt x="277923" y="487043"/>
                    <a:pt x="272384" y="492582"/>
                    <a:pt x="272384" y="499429"/>
                  </a:cubicBezTo>
                  <a:lnTo>
                    <a:pt x="272384" y="544529"/>
                  </a:lnTo>
                  <a:cubicBezTo>
                    <a:pt x="209500" y="541558"/>
                    <a:pt x="152394" y="516143"/>
                    <a:pt x="108887" y="476130"/>
                  </a:cubicBezTo>
                  <a:lnTo>
                    <a:pt x="140293" y="444701"/>
                  </a:lnTo>
                  <a:cubicBezTo>
                    <a:pt x="145119" y="439874"/>
                    <a:pt x="145119" y="432029"/>
                    <a:pt x="140293" y="427203"/>
                  </a:cubicBezTo>
                  <a:cubicBezTo>
                    <a:pt x="135467" y="422376"/>
                    <a:pt x="127621" y="422376"/>
                    <a:pt x="122795" y="427203"/>
                  </a:cubicBezTo>
                  <a:lnTo>
                    <a:pt x="91484" y="458537"/>
                  </a:lnTo>
                  <a:cubicBezTo>
                    <a:pt x="52185" y="414840"/>
                    <a:pt x="27483" y="357805"/>
                    <a:pt x="24987" y="295112"/>
                  </a:cubicBezTo>
                  <a:lnTo>
                    <a:pt x="68090" y="295112"/>
                  </a:lnTo>
                  <a:cubicBezTo>
                    <a:pt x="74937" y="295112"/>
                    <a:pt x="80476" y="289572"/>
                    <a:pt x="80476" y="282725"/>
                  </a:cubicBezTo>
                  <a:cubicBezTo>
                    <a:pt x="80476" y="275878"/>
                    <a:pt x="74937" y="270339"/>
                    <a:pt x="68090" y="270339"/>
                  </a:cubicBezTo>
                  <a:lnTo>
                    <a:pt x="25177" y="270339"/>
                  </a:lnTo>
                  <a:cubicBezTo>
                    <a:pt x="28601" y="208264"/>
                    <a:pt x="53897" y="151919"/>
                    <a:pt x="93481" y="108911"/>
                  </a:cubicBezTo>
                  <a:lnTo>
                    <a:pt x="122819" y="138248"/>
                  </a:lnTo>
                  <a:cubicBezTo>
                    <a:pt x="125244" y="140673"/>
                    <a:pt x="128406" y="141862"/>
                    <a:pt x="131591" y="141862"/>
                  </a:cubicBezTo>
                  <a:cubicBezTo>
                    <a:pt x="134777" y="141862"/>
                    <a:pt x="137939" y="140673"/>
                    <a:pt x="140364" y="138248"/>
                  </a:cubicBezTo>
                  <a:cubicBezTo>
                    <a:pt x="145190" y="133422"/>
                    <a:pt x="145190" y="125576"/>
                    <a:pt x="140364" y="120750"/>
                  </a:cubicBezTo>
                  <a:lnTo>
                    <a:pt x="111122" y="91508"/>
                  </a:lnTo>
                  <a:cubicBezTo>
                    <a:pt x="154320" y="52613"/>
                    <a:pt x="210594" y="27982"/>
                    <a:pt x="272455" y="25082"/>
                  </a:cubicBezTo>
                  <a:lnTo>
                    <a:pt x="272384" y="66045"/>
                  </a:lnTo>
                  <a:cubicBezTo>
                    <a:pt x="272384" y="72892"/>
                    <a:pt x="277923" y="78432"/>
                    <a:pt x="284770" y="78432"/>
                  </a:cubicBezTo>
                  <a:cubicBezTo>
                    <a:pt x="291617" y="78432"/>
                    <a:pt x="297156" y="72892"/>
                    <a:pt x="297156" y="66045"/>
                  </a:cubicBezTo>
                  <a:lnTo>
                    <a:pt x="297156" y="25082"/>
                  </a:lnTo>
                  <a:cubicBezTo>
                    <a:pt x="358994" y="27982"/>
                    <a:pt x="415268" y="52613"/>
                    <a:pt x="458513" y="91508"/>
                  </a:cubicBezTo>
                  <a:lnTo>
                    <a:pt x="429271" y="120750"/>
                  </a:lnTo>
                  <a:cubicBezTo>
                    <a:pt x="424445" y="125576"/>
                    <a:pt x="424445" y="133422"/>
                    <a:pt x="429271" y="138248"/>
                  </a:cubicBezTo>
                  <a:cubicBezTo>
                    <a:pt x="431696" y="140673"/>
                    <a:pt x="434858" y="141862"/>
                    <a:pt x="438044" y="141862"/>
                  </a:cubicBezTo>
                  <a:cubicBezTo>
                    <a:pt x="441229" y="141862"/>
                    <a:pt x="444391" y="140673"/>
                    <a:pt x="446816" y="138248"/>
                  </a:cubicBezTo>
                  <a:lnTo>
                    <a:pt x="476154" y="108911"/>
                  </a:lnTo>
                  <a:cubicBezTo>
                    <a:pt x="515715" y="151919"/>
                    <a:pt x="541011" y="208264"/>
                    <a:pt x="544410" y="270339"/>
                  </a:cubicBezTo>
                  <a:lnTo>
                    <a:pt x="501498" y="270339"/>
                  </a:lnTo>
                  <a:cubicBezTo>
                    <a:pt x="494651" y="270339"/>
                    <a:pt x="489111" y="275878"/>
                    <a:pt x="489111" y="282725"/>
                  </a:cubicBezTo>
                  <a:cubicBezTo>
                    <a:pt x="489111" y="289572"/>
                    <a:pt x="494627" y="295112"/>
                    <a:pt x="501450" y="295112"/>
                  </a:cubicBezTo>
                  <a:lnTo>
                    <a:pt x="501450" y="295112"/>
                  </a:lnTo>
                  <a:close/>
                </a:path>
              </a:pathLst>
            </a:custGeom>
            <a:solidFill>
              <a:schemeClr val="accent1"/>
            </a:solidFill>
            <a:ln w="0" cap="flat">
              <a:noFill/>
              <a:prstDash val="solid"/>
              <a:miter/>
            </a:ln>
          </p:spPr>
          <p:txBody>
            <a:bodyPr rtlCol="0" anchor="ctr"/>
            <a:lstStyle/>
            <a:p>
              <a:endParaRPr lang="en-US"/>
            </a:p>
          </p:txBody>
        </p:sp>
        <p:sp>
          <p:nvSpPr>
            <p:cNvPr id="26" name="Freeform: Shape 210">
              <a:extLst>
                <a:ext uri="{FF2B5EF4-FFF2-40B4-BE49-F238E27FC236}">
                  <a16:creationId xmlns:a16="http://schemas.microsoft.com/office/drawing/2014/main" id="{6D2699D6-4929-8497-88F8-FCE505BAEBFB}"/>
                </a:ext>
              </a:extLst>
            </p:cNvPr>
            <p:cNvSpPr/>
            <p:nvPr/>
          </p:nvSpPr>
          <p:spPr>
            <a:xfrm>
              <a:off x="8171467" y="3734000"/>
              <a:ext cx="100595" cy="247777"/>
            </a:xfrm>
            <a:custGeom>
              <a:avLst/>
              <a:gdLst>
                <a:gd name="connsiteX0" fmla="*/ 24773 w 100595"/>
                <a:gd name="connsiteY0" fmla="*/ 154462 h 247777"/>
                <a:gd name="connsiteX1" fmla="*/ 24773 w 100595"/>
                <a:gd name="connsiteY1" fmla="*/ 12386 h 247777"/>
                <a:gd name="connsiteX2" fmla="*/ 12386 w 100595"/>
                <a:gd name="connsiteY2" fmla="*/ 0 h 247777"/>
                <a:gd name="connsiteX3" fmla="*/ 0 w 100595"/>
                <a:gd name="connsiteY3" fmla="*/ 12386 h 247777"/>
                <a:gd name="connsiteX4" fmla="*/ 0 w 100595"/>
                <a:gd name="connsiteY4" fmla="*/ 159574 h 247777"/>
                <a:gd name="connsiteX5" fmla="*/ 3614 w 100595"/>
                <a:gd name="connsiteY5" fmla="*/ 168347 h 247777"/>
                <a:gd name="connsiteX6" fmla="*/ 79430 w 100595"/>
                <a:gd name="connsiteY6" fmla="*/ 244163 h 247777"/>
                <a:gd name="connsiteX7" fmla="*/ 88203 w 100595"/>
                <a:gd name="connsiteY7" fmla="*/ 247777 h 247777"/>
                <a:gd name="connsiteX8" fmla="*/ 96976 w 100595"/>
                <a:gd name="connsiteY8" fmla="*/ 244163 h 247777"/>
                <a:gd name="connsiteX9" fmla="*/ 96976 w 100595"/>
                <a:gd name="connsiteY9" fmla="*/ 226665 h 247777"/>
                <a:gd name="connsiteX10" fmla="*/ 24773 w 100595"/>
                <a:gd name="connsiteY10" fmla="*/ 154462 h 247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595" h="247777">
                  <a:moveTo>
                    <a:pt x="24773" y="154462"/>
                  </a:moveTo>
                  <a:lnTo>
                    <a:pt x="24773" y="12386"/>
                  </a:lnTo>
                  <a:cubicBezTo>
                    <a:pt x="24773" y="5539"/>
                    <a:pt x="19234" y="0"/>
                    <a:pt x="12386" y="0"/>
                  </a:cubicBezTo>
                  <a:cubicBezTo>
                    <a:pt x="5539" y="0"/>
                    <a:pt x="0" y="5539"/>
                    <a:pt x="0" y="12386"/>
                  </a:cubicBezTo>
                  <a:lnTo>
                    <a:pt x="0" y="159574"/>
                  </a:lnTo>
                  <a:cubicBezTo>
                    <a:pt x="0" y="162855"/>
                    <a:pt x="1284" y="165993"/>
                    <a:pt x="3614" y="168347"/>
                  </a:cubicBezTo>
                  <a:lnTo>
                    <a:pt x="79430" y="244163"/>
                  </a:lnTo>
                  <a:cubicBezTo>
                    <a:pt x="81855" y="246588"/>
                    <a:pt x="85017" y="247777"/>
                    <a:pt x="88203" y="247777"/>
                  </a:cubicBezTo>
                  <a:cubicBezTo>
                    <a:pt x="91389" y="247777"/>
                    <a:pt x="94551" y="246588"/>
                    <a:pt x="96976" y="244163"/>
                  </a:cubicBezTo>
                  <a:cubicBezTo>
                    <a:pt x="101802" y="239337"/>
                    <a:pt x="101802" y="231492"/>
                    <a:pt x="96976" y="226665"/>
                  </a:cubicBezTo>
                  <a:lnTo>
                    <a:pt x="24773" y="154462"/>
                  </a:lnTo>
                  <a:close/>
                </a:path>
              </a:pathLst>
            </a:custGeom>
            <a:solidFill>
              <a:schemeClr val="accent1"/>
            </a:solidFill>
            <a:ln w="0" cap="flat">
              <a:noFill/>
              <a:prstDash val="solid"/>
              <a:miter/>
            </a:ln>
          </p:spPr>
          <p:txBody>
            <a:bodyPr rtlCol="0" anchor="ctr"/>
            <a:lstStyle/>
            <a:p>
              <a:endParaRPr lang="en-US"/>
            </a:p>
          </p:txBody>
        </p:sp>
      </p:grpSp>
      <p:sp>
        <p:nvSpPr>
          <p:cNvPr id="27" name="Graphic 59">
            <a:extLst>
              <a:ext uri="{FF2B5EF4-FFF2-40B4-BE49-F238E27FC236}">
                <a16:creationId xmlns:a16="http://schemas.microsoft.com/office/drawing/2014/main" id="{816BAD7D-F304-C870-7106-AD104F62E0BF}"/>
              </a:ext>
            </a:extLst>
          </p:cNvPr>
          <p:cNvSpPr/>
          <p:nvPr/>
        </p:nvSpPr>
        <p:spPr>
          <a:xfrm>
            <a:off x="8668530" y="2517634"/>
            <a:ext cx="1602701" cy="1127894"/>
          </a:xfrm>
          <a:custGeom>
            <a:avLst/>
            <a:gdLst>
              <a:gd name="connsiteX0" fmla="*/ 59436 w 641195"/>
              <a:gd name="connsiteY0" fmla="*/ 451238 h 451238"/>
              <a:gd name="connsiteX1" fmla="*/ 17355 w 641195"/>
              <a:gd name="connsiteY1" fmla="*/ 433883 h 451238"/>
              <a:gd name="connsiteX2" fmla="*/ 0 w 641195"/>
              <a:gd name="connsiteY2" fmla="*/ 391802 h 451238"/>
              <a:gd name="connsiteX3" fmla="*/ 0 w 641195"/>
              <a:gd name="connsiteY3" fmla="*/ 59436 h 451238"/>
              <a:gd name="connsiteX4" fmla="*/ 17355 w 641195"/>
              <a:gd name="connsiteY4" fmla="*/ 17355 h 451238"/>
              <a:gd name="connsiteX5" fmla="*/ 59436 w 641195"/>
              <a:gd name="connsiteY5" fmla="*/ 0 h 451238"/>
              <a:gd name="connsiteX6" fmla="*/ 581760 w 641195"/>
              <a:gd name="connsiteY6" fmla="*/ 0 h 451238"/>
              <a:gd name="connsiteX7" fmla="*/ 623840 w 641195"/>
              <a:gd name="connsiteY7" fmla="*/ 17355 h 451238"/>
              <a:gd name="connsiteX8" fmla="*/ 641196 w 641195"/>
              <a:gd name="connsiteY8" fmla="*/ 59436 h 451238"/>
              <a:gd name="connsiteX9" fmla="*/ 641196 w 641195"/>
              <a:gd name="connsiteY9" fmla="*/ 391802 h 451238"/>
              <a:gd name="connsiteX10" fmla="*/ 623840 w 641195"/>
              <a:gd name="connsiteY10" fmla="*/ 433883 h 451238"/>
              <a:gd name="connsiteX11" fmla="*/ 581760 w 641195"/>
              <a:gd name="connsiteY11" fmla="*/ 451238 h 451238"/>
              <a:gd name="connsiteX12" fmla="*/ 59436 w 641195"/>
              <a:gd name="connsiteY12" fmla="*/ 451238 h 451238"/>
              <a:gd name="connsiteX13" fmla="*/ 40654 w 641195"/>
              <a:gd name="connsiteY13" fmla="*/ 427226 h 451238"/>
              <a:gd name="connsiteX14" fmla="*/ 600304 w 641195"/>
              <a:gd name="connsiteY14" fmla="*/ 427226 h 451238"/>
              <a:gd name="connsiteX15" fmla="*/ 395131 w 641195"/>
              <a:gd name="connsiteY15" fmla="*/ 244876 h 451238"/>
              <a:gd name="connsiteX16" fmla="*/ 360658 w 641195"/>
              <a:gd name="connsiteY16" fmla="*/ 276259 h 451238"/>
              <a:gd name="connsiteX17" fmla="*/ 320479 w 641195"/>
              <a:gd name="connsiteY17" fmla="*/ 292187 h 451238"/>
              <a:gd name="connsiteX18" fmla="*/ 280300 w 641195"/>
              <a:gd name="connsiteY18" fmla="*/ 276496 h 451238"/>
              <a:gd name="connsiteX19" fmla="*/ 245827 w 641195"/>
              <a:gd name="connsiteY19" fmla="*/ 244876 h 451238"/>
              <a:gd name="connsiteX20" fmla="*/ 40654 w 641195"/>
              <a:gd name="connsiteY20" fmla="*/ 427226 h 451238"/>
              <a:gd name="connsiteX21" fmla="*/ 412961 w 641195"/>
              <a:gd name="connsiteY21" fmla="*/ 228472 h 451238"/>
              <a:gd name="connsiteX22" fmla="*/ 616946 w 641195"/>
              <a:gd name="connsiteY22" fmla="*/ 409871 h 451238"/>
              <a:gd name="connsiteX23" fmla="*/ 616946 w 641195"/>
              <a:gd name="connsiteY23" fmla="*/ 41367 h 451238"/>
              <a:gd name="connsiteX24" fmla="*/ 412961 w 641195"/>
              <a:gd name="connsiteY24" fmla="*/ 228472 h 451238"/>
              <a:gd name="connsiteX25" fmla="*/ 24012 w 641195"/>
              <a:gd name="connsiteY25" fmla="*/ 409871 h 451238"/>
              <a:gd name="connsiteX26" fmla="*/ 227997 w 641195"/>
              <a:gd name="connsiteY26" fmla="*/ 228472 h 451238"/>
              <a:gd name="connsiteX27" fmla="*/ 24012 w 641195"/>
              <a:gd name="connsiteY27" fmla="*/ 41367 h 451238"/>
              <a:gd name="connsiteX28" fmla="*/ 24012 w 641195"/>
              <a:gd name="connsiteY28" fmla="*/ 409871 h 451238"/>
              <a:gd name="connsiteX29" fmla="*/ 296467 w 641195"/>
              <a:gd name="connsiteY29" fmla="*/ 258665 h 451238"/>
              <a:gd name="connsiteX30" fmla="*/ 320479 w 641195"/>
              <a:gd name="connsiteY30" fmla="*/ 267937 h 451238"/>
              <a:gd name="connsiteX31" fmla="*/ 344491 w 641195"/>
              <a:gd name="connsiteY31" fmla="*/ 258665 h 451238"/>
              <a:gd name="connsiteX32" fmla="*/ 600304 w 641195"/>
              <a:gd name="connsiteY32" fmla="*/ 24250 h 451238"/>
              <a:gd name="connsiteX33" fmla="*/ 40654 w 641195"/>
              <a:gd name="connsiteY33" fmla="*/ 24250 h 451238"/>
              <a:gd name="connsiteX34" fmla="*/ 296467 w 641195"/>
              <a:gd name="connsiteY34" fmla="*/ 258903 h 45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1195" h="451238">
                <a:moveTo>
                  <a:pt x="59436" y="451238"/>
                </a:moveTo>
                <a:cubicBezTo>
                  <a:pt x="43507" y="451238"/>
                  <a:pt x="28529" y="445057"/>
                  <a:pt x="17355" y="433883"/>
                </a:cubicBezTo>
                <a:cubicBezTo>
                  <a:pt x="6181" y="422709"/>
                  <a:pt x="0" y="407731"/>
                  <a:pt x="0" y="391802"/>
                </a:cubicBezTo>
                <a:lnTo>
                  <a:pt x="0" y="59436"/>
                </a:lnTo>
                <a:cubicBezTo>
                  <a:pt x="0" y="43507"/>
                  <a:pt x="6181" y="28529"/>
                  <a:pt x="17355" y="17355"/>
                </a:cubicBezTo>
                <a:cubicBezTo>
                  <a:pt x="28529" y="6181"/>
                  <a:pt x="43507" y="0"/>
                  <a:pt x="59436" y="0"/>
                </a:cubicBezTo>
                <a:lnTo>
                  <a:pt x="581760" y="0"/>
                </a:lnTo>
                <a:cubicBezTo>
                  <a:pt x="597688" y="0"/>
                  <a:pt x="612666" y="6181"/>
                  <a:pt x="623840" y="17355"/>
                </a:cubicBezTo>
                <a:cubicBezTo>
                  <a:pt x="635014" y="28529"/>
                  <a:pt x="641196" y="43507"/>
                  <a:pt x="641196" y="59436"/>
                </a:cubicBezTo>
                <a:lnTo>
                  <a:pt x="641196" y="391802"/>
                </a:lnTo>
                <a:cubicBezTo>
                  <a:pt x="641196" y="407731"/>
                  <a:pt x="635014" y="422709"/>
                  <a:pt x="623840" y="433883"/>
                </a:cubicBezTo>
                <a:cubicBezTo>
                  <a:pt x="612666" y="445057"/>
                  <a:pt x="597688" y="451238"/>
                  <a:pt x="581760" y="451238"/>
                </a:cubicBezTo>
                <a:lnTo>
                  <a:pt x="59436" y="451238"/>
                </a:lnTo>
                <a:close/>
                <a:moveTo>
                  <a:pt x="40654" y="427226"/>
                </a:moveTo>
                <a:lnTo>
                  <a:pt x="600304" y="427226"/>
                </a:lnTo>
                <a:lnTo>
                  <a:pt x="395131" y="244876"/>
                </a:lnTo>
                <a:lnTo>
                  <a:pt x="360658" y="276259"/>
                </a:lnTo>
                <a:cubicBezTo>
                  <a:pt x="349721" y="286482"/>
                  <a:pt x="335457" y="292187"/>
                  <a:pt x="320479" y="292187"/>
                </a:cubicBezTo>
                <a:cubicBezTo>
                  <a:pt x="305501" y="292187"/>
                  <a:pt x="291236" y="286719"/>
                  <a:pt x="280300" y="276496"/>
                </a:cubicBezTo>
                <a:lnTo>
                  <a:pt x="245827" y="244876"/>
                </a:lnTo>
                <a:lnTo>
                  <a:pt x="40654" y="427226"/>
                </a:lnTo>
                <a:close/>
                <a:moveTo>
                  <a:pt x="412961" y="228472"/>
                </a:moveTo>
                <a:lnTo>
                  <a:pt x="616946" y="409871"/>
                </a:lnTo>
                <a:lnTo>
                  <a:pt x="616946" y="41367"/>
                </a:lnTo>
                <a:lnTo>
                  <a:pt x="412961" y="228472"/>
                </a:lnTo>
                <a:close/>
                <a:moveTo>
                  <a:pt x="24012" y="409871"/>
                </a:moveTo>
                <a:lnTo>
                  <a:pt x="227997" y="228472"/>
                </a:lnTo>
                <a:lnTo>
                  <a:pt x="24012" y="41367"/>
                </a:lnTo>
                <a:lnTo>
                  <a:pt x="24012" y="409871"/>
                </a:lnTo>
                <a:close/>
                <a:moveTo>
                  <a:pt x="296467" y="258665"/>
                </a:moveTo>
                <a:cubicBezTo>
                  <a:pt x="302886" y="264609"/>
                  <a:pt x="311445" y="267937"/>
                  <a:pt x="320479" y="267937"/>
                </a:cubicBezTo>
                <a:cubicBezTo>
                  <a:pt x="329513" y="267937"/>
                  <a:pt x="337834" y="264609"/>
                  <a:pt x="344491" y="258665"/>
                </a:cubicBezTo>
                <a:lnTo>
                  <a:pt x="600304" y="24250"/>
                </a:lnTo>
                <a:lnTo>
                  <a:pt x="40654" y="24250"/>
                </a:lnTo>
                <a:lnTo>
                  <a:pt x="296467" y="258903"/>
                </a:lnTo>
                <a:close/>
              </a:path>
            </a:pathLst>
          </a:custGeom>
          <a:solidFill>
            <a:schemeClr val="accent1"/>
          </a:solidFill>
          <a:ln w="0" cap="flat">
            <a:noFill/>
            <a:prstDash val="solid"/>
            <a:miter/>
          </a:ln>
        </p:spPr>
        <p:txBody>
          <a:bodyPr rtlCol="0" anchor="ctr"/>
          <a:lstStyle/>
          <a:p>
            <a:endParaRPr lang="en-US"/>
          </a:p>
        </p:txBody>
      </p:sp>
    </p:spTree>
    <p:extLst>
      <p:ext uri="{BB962C8B-B14F-4D97-AF65-F5344CB8AC3E}">
        <p14:creationId xmlns:p14="http://schemas.microsoft.com/office/powerpoint/2010/main" val="31479069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9918D-1981-5837-D301-85D0FBC08B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AA3382-8C38-13E3-05F3-6B3F081F5134}"/>
              </a:ext>
            </a:extLst>
          </p:cNvPr>
          <p:cNvSpPr>
            <a:spLocks noGrp="1"/>
          </p:cNvSpPr>
          <p:nvPr>
            <p:ph type="title"/>
          </p:nvPr>
        </p:nvSpPr>
        <p:spPr/>
        <p:txBody>
          <a:bodyPr/>
          <a:lstStyle/>
          <a:p>
            <a:r>
              <a:rPr lang="en-US" dirty="0"/>
              <a:t>Wait… What about Your </a:t>
            </a:r>
            <a:r>
              <a:rPr lang="en-US" b="1" dirty="0"/>
              <a:t>Best Friend</a:t>
            </a:r>
            <a:r>
              <a:rPr lang="en-US" dirty="0"/>
              <a:t>?</a:t>
            </a:r>
            <a:endParaRPr lang="en-US" b="1" dirty="0"/>
          </a:p>
        </p:txBody>
      </p:sp>
      <p:sp>
        <p:nvSpPr>
          <p:cNvPr id="4" name="Slide Number Placeholder 3">
            <a:extLst>
              <a:ext uri="{FF2B5EF4-FFF2-40B4-BE49-F238E27FC236}">
                <a16:creationId xmlns:a16="http://schemas.microsoft.com/office/drawing/2014/main" id="{74997555-D581-36B1-C9FC-9D2E26151017}"/>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30</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E7D2E489-994D-DA48-FA38-00AB61A65313}"/>
              </a:ext>
            </a:extLst>
          </p:cNvPr>
          <p:cNvSpPr>
            <a:spLocks noGrp="1"/>
          </p:cNvSpPr>
          <p:nvPr>
            <p:ph type="body" sz="quarter" idx="11"/>
          </p:nvPr>
        </p:nvSpPr>
        <p:spPr/>
        <p:txBody>
          <a:bodyPr>
            <a:normAutofit lnSpcReduction="10000"/>
          </a:bodyPr>
          <a:lstStyle/>
          <a:p>
            <a:r>
              <a:rPr lang="en-US" dirty="0"/>
              <a:t>Who ensured that the needs of their beloved Bubbles would be met for life?</a:t>
            </a:r>
          </a:p>
        </p:txBody>
      </p:sp>
      <p:sp>
        <p:nvSpPr>
          <p:cNvPr id="12" name="TextBox 11">
            <a:extLst>
              <a:ext uri="{FF2B5EF4-FFF2-40B4-BE49-F238E27FC236}">
                <a16:creationId xmlns:a16="http://schemas.microsoft.com/office/drawing/2014/main" id="{4309CE0D-CC3F-64E5-F482-FA3465AD75D0}"/>
              </a:ext>
            </a:extLst>
          </p:cNvPr>
          <p:cNvSpPr txBox="1"/>
          <p:nvPr/>
        </p:nvSpPr>
        <p:spPr>
          <a:xfrm>
            <a:off x="1739020" y="5034497"/>
            <a:ext cx="200835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Michael Jackson</a:t>
            </a:r>
          </a:p>
        </p:txBody>
      </p:sp>
      <p:sp>
        <p:nvSpPr>
          <p:cNvPr id="13" name="TextBox 12">
            <a:extLst>
              <a:ext uri="{FF2B5EF4-FFF2-40B4-BE49-F238E27FC236}">
                <a16:creationId xmlns:a16="http://schemas.microsoft.com/office/drawing/2014/main" id="{30CE5DDC-FB2A-F0CB-AA63-AF6BA38D0745}"/>
              </a:ext>
            </a:extLst>
          </p:cNvPr>
          <p:cNvSpPr txBox="1"/>
          <p:nvPr/>
        </p:nvSpPr>
        <p:spPr>
          <a:xfrm>
            <a:off x="5049083" y="5041123"/>
            <a:ext cx="208162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Paul Walker</a:t>
            </a:r>
          </a:p>
        </p:txBody>
      </p:sp>
      <p:sp>
        <p:nvSpPr>
          <p:cNvPr id="14" name="TextBox 13">
            <a:extLst>
              <a:ext uri="{FF2B5EF4-FFF2-40B4-BE49-F238E27FC236}">
                <a16:creationId xmlns:a16="http://schemas.microsoft.com/office/drawing/2014/main" id="{ACEB0461-80BC-52C8-F090-27D6586F5330}"/>
              </a:ext>
            </a:extLst>
          </p:cNvPr>
          <p:cNvSpPr txBox="1"/>
          <p:nvPr/>
        </p:nvSpPr>
        <p:spPr>
          <a:xfrm>
            <a:off x="8290838" y="5034497"/>
            <a:ext cx="200836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3E3F3C"/>
                </a:solidFill>
                <a:effectLst/>
                <a:uLnTx/>
                <a:uFillTx/>
                <a:latin typeface="Aptos" panose="020B0004020202020204" pitchFamily="34" charset="0"/>
              </a:rPr>
              <a:t>Betty White</a:t>
            </a:r>
          </a:p>
        </p:txBody>
      </p:sp>
      <p:pic>
        <p:nvPicPr>
          <p:cNvPr id="15" name="Picture 14" descr="Michael Jackson performs live at the Feijenoord Stadium, Rotterdam, Holland on June 30 1992 during his Dangerous tour">
            <a:extLst>
              <a:ext uri="{FF2B5EF4-FFF2-40B4-BE49-F238E27FC236}">
                <a16:creationId xmlns:a16="http://schemas.microsoft.com/office/drawing/2014/main" id="{4BD6429F-70A4-F996-E683-4DE265032EA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39020" y="2190764"/>
            <a:ext cx="2008359" cy="281907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aul Walker attends The 2003 MTV Movie Awards held at the Shrine Auditorium on May 31, 2003 in Los Angeles, California.">
            <a:extLst>
              <a:ext uri="{FF2B5EF4-FFF2-40B4-BE49-F238E27FC236}">
                <a16:creationId xmlns:a16="http://schemas.microsoft.com/office/drawing/2014/main" id="{5EEC85F1-EBB4-73A4-9EC2-CAF2B032B3DE}"/>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49083" y="2190764"/>
            <a:ext cx="2081621" cy="283100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Episode 102&quot; - Comedian Iliza Shlesinger joins our celebrity panel to hilarious effect. In this episode we have one of the highest grossing...">
            <a:extLst>
              <a:ext uri="{FF2B5EF4-FFF2-40B4-BE49-F238E27FC236}">
                <a16:creationId xmlns:a16="http://schemas.microsoft.com/office/drawing/2014/main" id="{DB6EBEBA-BD9F-63FA-D894-32BF7F63D7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91853" y="2171429"/>
            <a:ext cx="2007345" cy="283840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8C02F42-9E28-C2DB-AA6A-0E8D3AB9BFA5}"/>
              </a:ext>
            </a:extLst>
          </p:cNvPr>
          <p:cNvSpPr/>
          <p:nvPr/>
        </p:nvSpPr>
        <p:spPr>
          <a:xfrm>
            <a:off x="1556998" y="2024836"/>
            <a:ext cx="2343150" cy="3529012"/>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2605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D4525-94D8-C24B-5FE6-F99332D499F7}"/>
              </a:ext>
            </a:extLst>
          </p:cNvPr>
          <p:cNvSpPr>
            <a:spLocks noGrp="1"/>
          </p:cNvSpPr>
          <p:nvPr>
            <p:ph type="title"/>
          </p:nvPr>
        </p:nvSpPr>
        <p:spPr/>
        <p:txBody>
          <a:bodyPr/>
          <a:lstStyle/>
          <a:p>
            <a:r>
              <a:rPr lang="en-US" dirty="0"/>
              <a:t>Wait… What about Your </a:t>
            </a:r>
            <a:r>
              <a:rPr lang="en-US" b="1" dirty="0"/>
              <a:t>Best Friend</a:t>
            </a:r>
            <a:r>
              <a:rPr lang="en-US" dirty="0"/>
              <a:t>?</a:t>
            </a:r>
          </a:p>
        </p:txBody>
      </p:sp>
      <p:sp>
        <p:nvSpPr>
          <p:cNvPr id="5" name="Slide Number Placeholder 4">
            <a:extLst>
              <a:ext uri="{FF2B5EF4-FFF2-40B4-BE49-F238E27FC236}">
                <a16:creationId xmlns:a16="http://schemas.microsoft.com/office/drawing/2014/main" id="{FDEA233A-0209-08D7-DE74-2464253C3BE2}"/>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31</a:t>
            </a:fld>
            <a:endParaRPr lang="en-US" dirty="0">
              <a:latin typeface="Aptos Light" panose="020B0004020202020204" pitchFamily="34" charset="0"/>
            </a:endParaRPr>
          </a:p>
        </p:txBody>
      </p:sp>
      <p:pic>
        <p:nvPicPr>
          <p:cNvPr id="6" name="Picture 5" descr="A person petting a dog&#10;&#10;AI-generated content may be incorrect.">
            <a:extLst>
              <a:ext uri="{FF2B5EF4-FFF2-40B4-BE49-F238E27FC236}">
                <a16:creationId xmlns:a16="http://schemas.microsoft.com/office/drawing/2014/main" id="{2A0D4E0C-7991-98B0-D3F7-2F21FE174A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8276" y="1128644"/>
            <a:ext cx="7772400" cy="5182918"/>
          </a:xfrm>
          <a:prstGeom prst="rect">
            <a:avLst/>
          </a:prstGeom>
        </p:spPr>
      </p:pic>
    </p:spTree>
    <p:extLst>
      <p:ext uri="{BB962C8B-B14F-4D97-AF65-F5344CB8AC3E}">
        <p14:creationId xmlns:p14="http://schemas.microsoft.com/office/powerpoint/2010/main" val="1348189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grpSp>
        <p:nvGrpSpPr>
          <p:cNvPr id="1086" name="Google Shape;1086;p36"/>
          <p:cNvGrpSpPr>
            <a:grpSpLocks noChangeAspect="1"/>
          </p:cNvGrpSpPr>
          <p:nvPr/>
        </p:nvGrpSpPr>
        <p:grpSpPr>
          <a:xfrm>
            <a:off x="3375141" y="1776943"/>
            <a:ext cx="2760203" cy="2144632"/>
            <a:chOff x="2823475" y="1395000"/>
            <a:chExt cx="1746307" cy="1356851"/>
          </a:xfrm>
          <a:solidFill>
            <a:srgbClr val="3D9B35"/>
          </a:solidFill>
        </p:grpSpPr>
        <p:sp>
          <p:nvSpPr>
            <p:cNvPr id="1087" name="Google Shape;1087;p36"/>
            <p:cNvSpPr/>
            <p:nvPr/>
          </p:nvSpPr>
          <p:spPr>
            <a:xfrm>
              <a:off x="3501322" y="1395000"/>
              <a:ext cx="1068460" cy="1356851"/>
            </a:xfrm>
            <a:custGeom>
              <a:avLst/>
              <a:gdLst/>
              <a:ahLst/>
              <a:cxnLst/>
              <a:rect l="l" t="t" r="r" b="b"/>
              <a:pathLst>
                <a:path w="28850" h="36637" extrusionOk="0">
                  <a:moveTo>
                    <a:pt x="14935" y="0"/>
                  </a:moveTo>
                  <a:cubicBezTo>
                    <a:pt x="12203" y="0"/>
                    <a:pt x="9799" y="1864"/>
                    <a:pt x="9764" y="4228"/>
                  </a:cubicBezTo>
                  <a:cubicBezTo>
                    <a:pt x="9740" y="5704"/>
                    <a:pt x="10740" y="6573"/>
                    <a:pt x="12097" y="7383"/>
                  </a:cubicBezTo>
                  <a:lnTo>
                    <a:pt x="1" y="7383"/>
                  </a:lnTo>
                  <a:lnTo>
                    <a:pt x="1" y="19432"/>
                  </a:lnTo>
                  <a:cubicBezTo>
                    <a:pt x="755" y="17959"/>
                    <a:pt x="2062" y="17300"/>
                    <a:pt x="3593" y="17300"/>
                  </a:cubicBezTo>
                  <a:cubicBezTo>
                    <a:pt x="3634" y="17300"/>
                    <a:pt x="3675" y="17300"/>
                    <a:pt x="3715" y="17301"/>
                  </a:cubicBezTo>
                  <a:cubicBezTo>
                    <a:pt x="6097" y="17337"/>
                    <a:pt x="8168" y="18146"/>
                    <a:pt x="8240" y="22290"/>
                  </a:cubicBezTo>
                  <a:cubicBezTo>
                    <a:pt x="8287" y="25200"/>
                    <a:pt x="6259" y="27410"/>
                    <a:pt x="3910" y="27410"/>
                  </a:cubicBezTo>
                  <a:cubicBezTo>
                    <a:pt x="3885" y="27410"/>
                    <a:pt x="3860" y="27410"/>
                    <a:pt x="3835" y="27409"/>
                  </a:cubicBezTo>
                  <a:cubicBezTo>
                    <a:pt x="2251" y="27385"/>
                    <a:pt x="727" y="26314"/>
                    <a:pt x="1" y="24766"/>
                  </a:cubicBezTo>
                  <a:lnTo>
                    <a:pt x="1" y="36637"/>
                  </a:lnTo>
                  <a:lnTo>
                    <a:pt x="28850" y="36637"/>
                  </a:lnTo>
                  <a:lnTo>
                    <a:pt x="28850" y="7383"/>
                  </a:lnTo>
                  <a:lnTo>
                    <a:pt x="18015" y="7383"/>
                  </a:lnTo>
                  <a:cubicBezTo>
                    <a:pt x="19396" y="6621"/>
                    <a:pt x="20146" y="5871"/>
                    <a:pt x="20170" y="4395"/>
                  </a:cubicBezTo>
                  <a:cubicBezTo>
                    <a:pt x="20206" y="2013"/>
                    <a:pt x="18039" y="37"/>
                    <a:pt x="15038" y="1"/>
                  </a:cubicBezTo>
                  <a:cubicBezTo>
                    <a:pt x="15004" y="1"/>
                    <a:pt x="14970" y="0"/>
                    <a:pt x="14935" y="0"/>
                  </a:cubicBezTo>
                  <a:close/>
                </a:path>
              </a:pathLst>
            </a:custGeom>
            <a:grpFill/>
            <a:ln>
              <a:noFill/>
            </a:ln>
          </p:spPr>
          <p:txBody>
            <a:bodyPr spcFirstLastPara="1" wrap="square" lIns="121900" tIns="121900" rIns="121900" bIns="121900" anchor="ctr" anchorCtr="0">
              <a:noAutofit/>
            </a:bodyPr>
            <a:lstStyle/>
            <a:p>
              <a:endParaRPr sz="2400" dirty="0"/>
            </a:p>
          </p:txBody>
        </p:sp>
        <p:cxnSp>
          <p:nvCxnSpPr>
            <p:cNvPr id="1088" name="Google Shape;1088;p36"/>
            <p:cNvCxnSpPr/>
            <p:nvPr/>
          </p:nvCxnSpPr>
          <p:spPr>
            <a:xfrm>
              <a:off x="2823475" y="1844175"/>
              <a:ext cx="850500" cy="0"/>
            </a:xfrm>
            <a:prstGeom prst="straightConnector1">
              <a:avLst/>
            </a:prstGeom>
            <a:grpFill/>
            <a:ln w="28575" cap="flat" cmpd="sng">
              <a:solidFill>
                <a:schemeClr val="accent1"/>
              </a:solidFill>
              <a:prstDash val="solid"/>
              <a:round/>
              <a:headEnd type="diamond" w="med" len="med"/>
              <a:tailEnd type="none" w="med" len="med"/>
            </a:ln>
          </p:spPr>
        </p:cxnSp>
      </p:grpSp>
      <p:grpSp>
        <p:nvGrpSpPr>
          <p:cNvPr id="1089" name="Google Shape;1089;p36"/>
          <p:cNvGrpSpPr>
            <a:grpSpLocks noChangeAspect="1"/>
          </p:cNvGrpSpPr>
          <p:nvPr/>
        </p:nvGrpSpPr>
        <p:grpSpPr>
          <a:xfrm>
            <a:off x="3375141" y="3422593"/>
            <a:ext cx="3232706" cy="2197842"/>
            <a:chOff x="2823475" y="2436837"/>
            <a:chExt cx="2045246" cy="1390516"/>
          </a:xfrm>
          <a:solidFill>
            <a:srgbClr val="006B8C"/>
          </a:solidFill>
        </p:grpSpPr>
        <p:sp>
          <p:nvSpPr>
            <p:cNvPr id="1090" name="Google Shape;1090;p36"/>
            <p:cNvSpPr/>
            <p:nvPr/>
          </p:nvSpPr>
          <p:spPr>
            <a:xfrm>
              <a:off x="3198850" y="2436837"/>
              <a:ext cx="1669871" cy="1390516"/>
            </a:xfrm>
            <a:custGeom>
              <a:avLst/>
              <a:gdLst/>
              <a:ahLst/>
              <a:cxnLst/>
              <a:rect l="l" t="t" r="r" b="b"/>
              <a:pathLst>
                <a:path w="45089" h="37546" extrusionOk="0">
                  <a:moveTo>
                    <a:pt x="23539" y="0"/>
                  </a:moveTo>
                  <a:cubicBezTo>
                    <a:pt x="23380" y="0"/>
                    <a:pt x="23217" y="6"/>
                    <a:pt x="23051" y="17"/>
                  </a:cubicBezTo>
                  <a:cubicBezTo>
                    <a:pt x="20193" y="220"/>
                    <a:pt x="17824" y="1851"/>
                    <a:pt x="17776" y="4244"/>
                  </a:cubicBezTo>
                  <a:cubicBezTo>
                    <a:pt x="17752" y="5709"/>
                    <a:pt x="18752" y="7697"/>
                    <a:pt x="20086" y="8507"/>
                  </a:cubicBezTo>
                  <a:lnTo>
                    <a:pt x="8168" y="8507"/>
                  </a:lnTo>
                  <a:lnTo>
                    <a:pt x="8192" y="19675"/>
                  </a:lnTo>
                  <a:cubicBezTo>
                    <a:pt x="7489" y="18044"/>
                    <a:pt x="6084" y="16912"/>
                    <a:pt x="4441" y="16889"/>
                  </a:cubicBezTo>
                  <a:cubicBezTo>
                    <a:pt x="4419" y="16888"/>
                    <a:pt x="4398" y="16888"/>
                    <a:pt x="4376" y="16888"/>
                  </a:cubicBezTo>
                  <a:cubicBezTo>
                    <a:pt x="2024" y="16888"/>
                    <a:pt x="71" y="18811"/>
                    <a:pt x="36" y="22020"/>
                  </a:cubicBezTo>
                  <a:cubicBezTo>
                    <a:pt x="0" y="25175"/>
                    <a:pt x="1881" y="27247"/>
                    <a:pt x="4262" y="27295"/>
                  </a:cubicBezTo>
                  <a:cubicBezTo>
                    <a:pt x="4280" y="27295"/>
                    <a:pt x="4298" y="27295"/>
                    <a:pt x="4316" y="27295"/>
                  </a:cubicBezTo>
                  <a:cubicBezTo>
                    <a:pt x="5938" y="27295"/>
                    <a:pt x="7414" y="26218"/>
                    <a:pt x="8168" y="24628"/>
                  </a:cubicBezTo>
                  <a:lnTo>
                    <a:pt x="8168" y="37546"/>
                  </a:lnTo>
                  <a:lnTo>
                    <a:pt x="19812" y="37546"/>
                  </a:lnTo>
                  <a:cubicBezTo>
                    <a:pt x="18300" y="36760"/>
                    <a:pt x="17264" y="34712"/>
                    <a:pt x="17288" y="33129"/>
                  </a:cubicBezTo>
                  <a:cubicBezTo>
                    <a:pt x="17336" y="30747"/>
                    <a:pt x="19693" y="28973"/>
                    <a:pt x="22562" y="28902"/>
                  </a:cubicBezTo>
                  <a:cubicBezTo>
                    <a:pt x="22613" y="28901"/>
                    <a:pt x="22663" y="28900"/>
                    <a:pt x="22712" y="28900"/>
                  </a:cubicBezTo>
                  <a:cubicBezTo>
                    <a:pt x="25657" y="28900"/>
                    <a:pt x="27729" y="30966"/>
                    <a:pt x="27694" y="33307"/>
                  </a:cubicBezTo>
                  <a:cubicBezTo>
                    <a:pt x="27670" y="34891"/>
                    <a:pt x="26622" y="36820"/>
                    <a:pt x="25087" y="37546"/>
                  </a:cubicBezTo>
                  <a:lnTo>
                    <a:pt x="37017" y="37546"/>
                  </a:lnTo>
                  <a:lnTo>
                    <a:pt x="37148" y="25592"/>
                  </a:lnTo>
                  <a:cubicBezTo>
                    <a:pt x="37910" y="26973"/>
                    <a:pt x="39195" y="27878"/>
                    <a:pt x="40672" y="27914"/>
                  </a:cubicBezTo>
                  <a:cubicBezTo>
                    <a:pt x="40703" y="27914"/>
                    <a:pt x="40735" y="27914"/>
                    <a:pt x="40767" y="27914"/>
                  </a:cubicBezTo>
                  <a:cubicBezTo>
                    <a:pt x="43107" y="27914"/>
                    <a:pt x="45089" y="26600"/>
                    <a:pt x="45065" y="22782"/>
                  </a:cubicBezTo>
                  <a:cubicBezTo>
                    <a:pt x="45053" y="18972"/>
                    <a:pt x="43220" y="17543"/>
                    <a:pt x="40838" y="17508"/>
                  </a:cubicBezTo>
                  <a:cubicBezTo>
                    <a:pt x="40821" y="17507"/>
                    <a:pt x="40804" y="17507"/>
                    <a:pt x="40786" y="17507"/>
                  </a:cubicBezTo>
                  <a:cubicBezTo>
                    <a:pt x="39326" y="17507"/>
                    <a:pt x="37817" y="18488"/>
                    <a:pt x="37017" y="19818"/>
                  </a:cubicBezTo>
                  <a:lnTo>
                    <a:pt x="37017" y="8507"/>
                  </a:lnTo>
                  <a:lnTo>
                    <a:pt x="25837" y="8507"/>
                  </a:lnTo>
                  <a:cubicBezTo>
                    <a:pt x="27206" y="7745"/>
                    <a:pt x="28158" y="5887"/>
                    <a:pt x="28182" y="4411"/>
                  </a:cubicBezTo>
                  <a:cubicBezTo>
                    <a:pt x="28216" y="2146"/>
                    <a:pt x="26624" y="0"/>
                    <a:pt x="23539" y="0"/>
                  </a:cubicBezTo>
                  <a:close/>
                </a:path>
              </a:pathLst>
            </a:custGeom>
            <a:grpFill/>
            <a:ln>
              <a:noFill/>
            </a:ln>
          </p:spPr>
          <p:txBody>
            <a:bodyPr spcFirstLastPara="1" wrap="square" lIns="121900" tIns="121900" rIns="121900" bIns="121900" anchor="ctr" anchorCtr="0">
              <a:noAutofit/>
            </a:bodyPr>
            <a:lstStyle/>
            <a:p>
              <a:endParaRPr sz="2400" dirty="0"/>
            </a:p>
          </p:txBody>
        </p:sp>
        <p:cxnSp>
          <p:nvCxnSpPr>
            <p:cNvPr id="1091" name="Google Shape;1091;p36"/>
            <p:cNvCxnSpPr/>
            <p:nvPr/>
          </p:nvCxnSpPr>
          <p:spPr>
            <a:xfrm>
              <a:off x="2823475" y="3022244"/>
              <a:ext cx="850500" cy="0"/>
            </a:xfrm>
            <a:prstGeom prst="straightConnector1">
              <a:avLst/>
            </a:prstGeom>
            <a:grpFill/>
            <a:ln w="28575" cap="flat" cmpd="sng">
              <a:solidFill>
                <a:srgbClr val="006B8C"/>
              </a:solidFill>
              <a:prstDash val="solid"/>
              <a:round/>
              <a:headEnd type="diamond" w="med" len="med"/>
              <a:tailEnd type="none" w="med" len="med"/>
            </a:ln>
          </p:spPr>
        </p:cxnSp>
      </p:grpSp>
      <p:grpSp>
        <p:nvGrpSpPr>
          <p:cNvPr id="1092" name="Google Shape;1092;p36"/>
          <p:cNvGrpSpPr>
            <a:grpSpLocks noChangeAspect="1"/>
          </p:cNvGrpSpPr>
          <p:nvPr/>
        </p:nvGrpSpPr>
        <p:grpSpPr>
          <a:xfrm>
            <a:off x="5626974" y="2205888"/>
            <a:ext cx="3269729" cy="2223422"/>
            <a:chOff x="4251855" y="1668440"/>
            <a:chExt cx="2068670" cy="1406700"/>
          </a:xfrm>
          <a:solidFill>
            <a:srgbClr val="00A89E"/>
          </a:solidFill>
        </p:grpSpPr>
        <p:sp>
          <p:nvSpPr>
            <p:cNvPr id="1093" name="Google Shape;1093;p36"/>
            <p:cNvSpPr/>
            <p:nvPr/>
          </p:nvSpPr>
          <p:spPr>
            <a:xfrm>
              <a:off x="4251855" y="1668440"/>
              <a:ext cx="1693277" cy="1406700"/>
            </a:xfrm>
            <a:custGeom>
              <a:avLst/>
              <a:gdLst/>
              <a:ahLst/>
              <a:cxnLst/>
              <a:rect l="l" t="t" r="r" b="b"/>
              <a:pathLst>
                <a:path w="45721" h="37983" extrusionOk="0">
                  <a:moveTo>
                    <a:pt x="8585" y="0"/>
                  </a:moveTo>
                  <a:lnTo>
                    <a:pt x="8585" y="11978"/>
                  </a:lnTo>
                  <a:cubicBezTo>
                    <a:pt x="7834" y="10608"/>
                    <a:pt x="5929" y="9823"/>
                    <a:pt x="4453" y="9799"/>
                  </a:cubicBezTo>
                  <a:cubicBezTo>
                    <a:pt x="4428" y="9798"/>
                    <a:pt x="4404" y="9798"/>
                    <a:pt x="4379" y="9798"/>
                  </a:cubicBezTo>
                  <a:cubicBezTo>
                    <a:pt x="2031" y="9798"/>
                    <a:pt x="95" y="12031"/>
                    <a:pt x="48" y="14871"/>
                  </a:cubicBezTo>
                  <a:cubicBezTo>
                    <a:pt x="0" y="17740"/>
                    <a:pt x="1977" y="21086"/>
                    <a:pt x="4560" y="21169"/>
                  </a:cubicBezTo>
                  <a:cubicBezTo>
                    <a:pt x="4600" y="21171"/>
                    <a:pt x="4641" y="21171"/>
                    <a:pt x="4681" y="21171"/>
                  </a:cubicBezTo>
                  <a:cubicBezTo>
                    <a:pt x="6131" y="21171"/>
                    <a:pt x="7809" y="20347"/>
                    <a:pt x="8585" y="19038"/>
                  </a:cubicBezTo>
                  <a:lnTo>
                    <a:pt x="8585" y="29254"/>
                  </a:lnTo>
                  <a:lnTo>
                    <a:pt x="18705" y="29254"/>
                  </a:lnTo>
                  <a:cubicBezTo>
                    <a:pt x="17336" y="30004"/>
                    <a:pt x="16407" y="31802"/>
                    <a:pt x="16383" y="33278"/>
                  </a:cubicBezTo>
                  <a:cubicBezTo>
                    <a:pt x="16336" y="35659"/>
                    <a:pt x="18919" y="37921"/>
                    <a:pt x="21801" y="37981"/>
                  </a:cubicBezTo>
                  <a:cubicBezTo>
                    <a:pt x="21849" y="37982"/>
                    <a:pt x="21898" y="37982"/>
                    <a:pt x="21946" y="37982"/>
                  </a:cubicBezTo>
                  <a:cubicBezTo>
                    <a:pt x="25517" y="37982"/>
                    <a:pt x="27325" y="35818"/>
                    <a:pt x="27361" y="33468"/>
                  </a:cubicBezTo>
                  <a:cubicBezTo>
                    <a:pt x="27385" y="31992"/>
                    <a:pt x="26611" y="30051"/>
                    <a:pt x="25265" y="29254"/>
                  </a:cubicBezTo>
                  <a:lnTo>
                    <a:pt x="37576" y="29254"/>
                  </a:lnTo>
                  <a:lnTo>
                    <a:pt x="37576" y="18979"/>
                  </a:lnTo>
                  <a:cubicBezTo>
                    <a:pt x="38912" y="20024"/>
                    <a:pt x="40373" y="20692"/>
                    <a:pt x="41514" y="20692"/>
                  </a:cubicBezTo>
                  <a:cubicBezTo>
                    <a:pt x="41686" y="20692"/>
                    <a:pt x="41850" y="20677"/>
                    <a:pt x="42005" y="20645"/>
                  </a:cubicBezTo>
                  <a:cubicBezTo>
                    <a:pt x="44339" y="20157"/>
                    <a:pt x="45625" y="18609"/>
                    <a:pt x="45673" y="15740"/>
                  </a:cubicBezTo>
                  <a:cubicBezTo>
                    <a:pt x="45720" y="12871"/>
                    <a:pt x="43994" y="10442"/>
                    <a:pt x="41613" y="10394"/>
                  </a:cubicBezTo>
                  <a:cubicBezTo>
                    <a:pt x="41585" y="10394"/>
                    <a:pt x="41557" y="10393"/>
                    <a:pt x="41530" y="10393"/>
                  </a:cubicBezTo>
                  <a:cubicBezTo>
                    <a:pt x="40090" y="10393"/>
                    <a:pt x="38885" y="11009"/>
                    <a:pt x="37576" y="12633"/>
                  </a:cubicBezTo>
                  <a:lnTo>
                    <a:pt x="37576" y="0"/>
                  </a:lnTo>
                  <a:close/>
                </a:path>
              </a:pathLst>
            </a:custGeom>
            <a:grpFill/>
            <a:ln>
              <a:noFill/>
            </a:ln>
          </p:spPr>
          <p:txBody>
            <a:bodyPr spcFirstLastPara="1" wrap="square" lIns="121900" tIns="121900" rIns="121900" bIns="121900" anchor="ctr" anchorCtr="0">
              <a:noAutofit/>
            </a:bodyPr>
            <a:lstStyle/>
            <a:p>
              <a:endParaRPr sz="2400" dirty="0"/>
            </a:p>
          </p:txBody>
        </p:sp>
        <p:cxnSp>
          <p:nvCxnSpPr>
            <p:cNvPr id="1094" name="Google Shape;1094;p36"/>
            <p:cNvCxnSpPr/>
            <p:nvPr/>
          </p:nvCxnSpPr>
          <p:spPr>
            <a:xfrm>
              <a:off x="5470025" y="1844175"/>
              <a:ext cx="850500" cy="0"/>
            </a:xfrm>
            <a:prstGeom prst="straightConnector1">
              <a:avLst/>
            </a:prstGeom>
            <a:grpFill/>
            <a:ln w="28575" cap="flat" cmpd="sng">
              <a:solidFill>
                <a:schemeClr val="accent5"/>
              </a:solidFill>
              <a:prstDash val="solid"/>
              <a:round/>
              <a:headEnd type="none" w="med" len="med"/>
              <a:tailEnd type="diamond" w="med" len="med"/>
            </a:ln>
          </p:spPr>
        </p:cxnSp>
      </p:grpSp>
      <p:grpSp>
        <p:nvGrpSpPr>
          <p:cNvPr id="1095" name="Google Shape;1095;p36"/>
          <p:cNvGrpSpPr>
            <a:grpSpLocks noChangeAspect="1"/>
          </p:cNvGrpSpPr>
          <p:nvPr/>
        </p:nvGrpSpPr>
        <p:grpSpPr>
          <a:xfrm>
            <a:off x="6122574" y="3919008"/>
            <a:ext cx="2774129" cy="2152301"/>
            <a:chOff x="4569771" y="2751869"/>
            <a:chExt cx="1750754" cy="1361703"/>
          </a:xfrm>
          <a:solidFill>
            <a:srgbClr val="6AB800"/>
          </a:solidFill>
        </p:grpSpPr>
        <p:sp>
          <p:nvSpPr>
            <p:cNvPr id="1096" name="Google Shape;1096;p36"/>
            <p:cNvSpPr/>
            <p:nvPr/>
          </p:nvSpPr>
          <p:spPr>
            <a:xfrm>
              <a:off x="4569771" y="2751869"/>
              <a:ext cx="1073756" cy="1361703"/>
            </a:xfrm>
            <a:custGeom>
              <a:avLst/>
              <a:gdLst/>
              <a:ahLst/>
              <a:cxnLst/>
              <a:rect l="l" t="t" r="r" b="b"/>
              <a:pathLst>
                <a:path w="28993" h="36768" extrusionOk="0">
                  <a:moveTo>
                    <a:pt x="1" y="1"/>
                  </a:moveTo>
                  <a:lnTo>
                    <a:pt x="1" y="29040"/>
                  </a:lnTo>
                  <a:lnTo>
                    <a:pt x="9454" y="29040"/>
                  </a:lnTo>
                  <a:cubicBezTo>
                    <a:pt x="8668" y="29623"/>
                    <a:pt x="7847" y="30897"/>
                    <a:pt x="7823" y="32374"/>
                  </a:cubicBezTo>
                  <a:cubicBezTo>
                    <a:pt x="7787" y="34755"/>
                    <a:pt x="10085" y="36767"/>
                    <a:pt x="12955" y="36767"/>
                  </a:cubicBezTo>
                  <a:cubicBezTo>
                    <a:pt x="16110" y="36767"/>
                    <a:pt x="18181" y="34922"/>
                    <a:pt x="18229" y="32540"/>
                  </a:cubicBezTo>
                  <a:cubicBezTo>
                    <a:pt x="18253" y="31076"/>
                    <a:pt x="17396" y="29838"/>
                    <a:pt x="16038" y="29040"/>
                  </a:cubicBezTo>
                  <a:lnTo>
                    <a:pt x="28992" y="29040"/>
                  </a:lnTo>
                  <a:lnTo>
                    <a:pt x="28992" y="17491"/>
                  </a:lnTo>
                  <a:cubicBezTo>
                    <a:pt x="28227" y="18998"/>
                    <a:pt x="25691" y="20051"/>
                    <a:pt x="24104" y="20051"/>
                  </a:cubicBezTo>
                  <a:cubicBezTo>
                    <a:pt x="24086" y="20051"/>
                    <a:pt x="24069" y="20051"/>
                    <a:pt x="24051" y="20051"/>
                  </a:cubicBezTo>
                  <a:cubicBezTo>
                    <a:pt x="21670" y="20015"/>
                    <a:pt x="19789" y="17467"/>
                    <a:pt x="19824" y="14776"/>
                  </a:cubicBezTo>
                  <a:cubicBezTo>
                    <a:pt x="19872" y="11590"/>
                    <a:pt x="21813" y="9644"/>
                    <a:pt x="24166" y="9644"/>
                  </a:cubicBezTo>
                  <a:cubicBezTo>
                    <a:pt x="24187" y="9644"/>
                    <a:pt x="24208" y="9644"/>
                    <a:pt x="24230" y="9645"/>
                  </a:cubicBezTo>
                  <a:cubicBezTo>
                    <a:pt x="25813" y="9680"/>
                    <a:pt x="28266" y="10740"/>
                    <a:pt x="28992" y="12288"/>
                  </a:cubicBezTo>
                  <a:lnTo>
                    <a:pt x="28992" y="1"/>
                  </a:lnTo>
                  <a:lnTo>
                    <a:pt x="16681" y="1"/>
                  </a:lnTo>
                  <a:cubicBezTo>
                    <a:pt x="18027" y="798"/>
                    <a:pt x="18741" y="2310"/>
                    <a:pt x="18717" y="3787"/>
                  </a:cubicBezTo>
                  <a:cubicBezTo>
                    <a:pt x="18671" y="6118"/>
                    <a:pt x="18202" y="8004"/>
                    <a:pt x="13535" y="8004"/>
                  </a:cubicBezTo>
                  <a:cubicBezTo>
                    <a:pt x="13434" y="8004"/>
                    <a:pt x="13332" y="8003"/>
                    <a:pt x="13228" y="8002"/>
                  </a:cubicBezTo>
                  <a:cubicBezTo>
                    <a:pt x="10347" y="7954"/>
                    <a:pt x="8275" y="5989"/>
                    <a:pt x="8311" y="3608"/>
                  </a:cubicBezTo>
                  <a:cubicBezTo>
                    <a:pt x="8335" y="2132"/>
                    <a:pt x="9252" y="846"/>
                    <a:pt x="10633" y="96"/>
                  </a:cubicBezTo>
                  <a:lnTo>
                    <a:pt x="1" y="1"/>
                  </a:lnTo>
                  <a:close/>
                </a:path>
              </a:pathLst>
            </a:custGeom>
            <a:grpFill/>
            <a:ln>
              <a:noFill/>
            </a:ln>
          </p:spPr>
          <p:txBody>
            <a:bodyPr spcFirstLastPara="1" wrap="square" lIns="121900" tIns="121900" rIns="121900" bIns="121900" anchor="ctr" anchorCtr="0">
              <a:noAutofit/>
            </a:bodyPr>
            <a:lstStyle/>
            <a:p>
              <a:endParaRPr sz="2400" dirty="0"/>
            </a:p>
          </p:txBody>
        </p:sp>
        <p:cxnSp>
          <p:nvCxnSpPr>
            <p:cNvPr id="1097" name="Google Shape;1097;p36"/>
            <p:cNvCxnSpPr/>
            <p:nvPr/>
          </p:nvCxnSpPr>
          <p:spPr>
            <a:xfrm>
              <a:off x="5470025" y="3022244"/>
              <a:ext cx="850500" cy="0"/>
            </a:xfrm>
            <a:prstGeom prst="straightConnector1">
              <a:avLst/>
            </a:prstGeom>
            <a:grpFill/>
            <a:ln w="28575" cap="flat" cmpd="sng">
              <a:solidFill>
                <a:srgbClr val="6AB800"/>
              </a:solidFill>
              <a:prstDash val="solid"/>
              <a:round/>
              <a:headEnd type="none" w="med" len="med"/>
              <a:tailEnd type="diamond" w="med" len="med"/>
            </a:ln>
          </p:spPr>
        </p:cxnSp>
      </p:grpSp>
      <p:sp>
        <p:nvSpPr>
          <p:cNvPr id="1099" name="Google Shape;1099;p36"/>
          <p:cNvSpPr txBox="1"/>
          <p:nvPr/>
        </p:nvSpPr>
        <p:spPr>
          <a:xfrm>
            <a:off x="0" y="2172500"/>
            <a:ext cx="3267305" cy="572800"/>
          </a:xfrm>
          <a:prstGeom prst="rect">
            <a:avLst/>
          </a:prstGeom>
          <a:noFill/>
          <a:ln>
            <a:noFill/>
          </a:ln>
        </p:spPr>
        <p:txBody>
          <a:bodyPr spcFirstLastPara="1" wrap="square" lIns="121900" tIns="121900" rIns="121900" bIns="121900" anchor="ctr" anchorCtr="0">
            <a:noAutofit/>
          </a:bodyPr>
          <a:lstStyle/>
          <a:p>
            <a:pPr algn="r"/>
            <a:r>
              <a:rPr lang="en-US" sz="2000" b="1" dirty="0">
                <a:solidFill>
                  <a:srgbClr val="434343"/>
                </a:solidFill>
                <a:ea typeface="Fira Sans Extra Condensed Medium"/>
                <a:cs typeface="Fira Sans Extra Condensed Medium"/>
                <a:sym typeface="Fira Sans Extra Condensed Medium"/>
              </a:rPr>
              <a:t>Define your objectives</a:t>
            </a:r>
            <a:endParaRPr sz="2000" b="1" dirty="0">
              <a:solidFill>
                <a:srgbClr val="434343"/>
              </a:solidFill>
              <a:ea typeface="Fira Sans Extra Condensed Medium"/>
              <a:cs typeface="Fira Sans Extra Condensed Medium"/>
              <a:sym typeface="Fira Sans Extra Condensed Medium"/>
            </a:endParaRPr>
          </a:p>
        </p:txBody>
      </p:sp>
      <p:sp>
        <p:nvSpPr>
          <p:cNvPr id="1101" name="Google Shape;1101;p36"/>
          <p:cNvSpPr txBox="1"/>
          <p:nvPr/>
        </p:nvSpPr>
        <p:spPr>
          <a:xfrm>
            <a:off x="8982595" y="2172500"/>
            <a:ext cx="2307705" cy="572800"/>
          </a:xfrm>
          <a:prstGeom prst="rect">
            <a:avLst/>
          </a:prstGeom>
          <a:noFill/>
          <a:ln>
            <a:noFill/>
          </a:ln>
        </p:spPr>
        <p:txBody>
          <a:bodyPr spcFirstLastPara="1" wrap="square" lIns="121900" tIns="121900" rIns="121900" bIns="121900" anchor="ctr" anchorCtr="0">
            <a:noAutofit/>
          </a:bodyPr>
          <a:lstStyle/>
          <a:p>
            <a:r>
              <a:rPr lang="en" sz="2000" b="1" dirty="0">
                <a:solidFill>
                  <a:srgbClr val="434343"/>
                </a:solidFill>
                <a:ea typeface="Fira Sans Extra Condensed Medium"/>
                <a:cs typeface="Fira Sans Extra Condensed Medium"/>
                <a:sym typeface="Fira Sans Extra Condensed Medium"/>
              </a:rPr>
              <a:t>Create a plan</a:t>
            </a:r>
            <a:endParaRPr sz="2000" b="1" dirty="0">
              <a:solidFill>
                <a:srgbClr val="434343"/>
              </a:solidFill>
              <a:ea typeface="Fira Sans Extra Condensed Medium"/>
              <a:cs typeface="Fira Sans Extra Condensed Medium"/>
              <a:sym typeface="Fira Sans Extra Condensed Medium"/>
            </a:endParaRPr>
          </a:p>
        </p:txBody>
      </p:sp>
      <p:sp>
        <p:nvSpPr>
          <p:cNvPr id="1103" name="Google Shape;1103;p36"/>
          <p:cNvSpPr txBox="1"/>
          <p:nvPr/>
        </p:nvSpPr>
        <p:spPr>
          <a:xfrm>
            <a:off x="8982595" y="4043586"/>
            <a:ext cx="2512800" cy="572800"/>
          </a:xfrm>
          <a:prstGeom prst="rect">
            <a:avLst/>
          </a:prstGeom>
          <a:noFill/>
          <a:ln>
            <a:noFill/>
          </a:ln>
        </p:spPr>
        <p:txBody>
          <a:bodyPr spcFirstLastPara="1" wrap="square" lIns="121900" tIns="121900" rIns="121900" bIns="121900" anchor="ctr" anchorCtr="0">
            <a:noAutofit/>
          </a:bodyPr>
          <a:lstStyle/>
          <a:p>
            <a:r>
              <a:rPr lang="en" sz="2000" b="1" dirty="0">
                <a:solidFill>
                  <a:srgbClr val="434343"/>
                </a:solidFill>
                <a:ea typeface="Fira Sans Extra Condensed Medium"/>
                <a:cs typeface="Fira Sans Extra Condensed Medium"/>
                <a:sym typeface="Fira Sans Extra Condensed Medium"/>
              </a:rPr>
              <a:t>Monitor life events</a:t>
            </a:r>
            <a:endParaRPr sz="2000" b="1" dirty="0">
              <a:solidFill>
                <a:srgbClr val="434343"/>
              </a:solidFill>
              <a:ea typeface="Fira Sans Extra Condensed Medium"/>
              <a:cs typeface="Fira Sans Extra Condensed Medium"/>
              <a:sym typeface="Fira Sans Extra Condensed Medium"/>
            </a:endParaRPr>
          </a:p>
        </p:txBody>
      </p:sp>
      <p:sp>
        <p:nvSpPr>
          <p:cNvPr id="1105" name="Google Shape;1105;p36"/>
          <p:cNvSpPr txBox="1"/>
          <p:nvPr/>
        </p:nvSpPr>
        <p:spPr>
          <a:xfrm>
            <a:off x="754505" y="4043586"/>
            <a:ext cx="2512800" cy="572800"/>
          </a:xfrm>
          <a:prstGeom prst="rect">
            <a:avLst/>
          </a:prstGeom>
          <a:noFill/>
          <a:ln>
            <a:noFill/>
          </a:ln>
        </p:spPr>
        <p:txBody>
          <a:bodyPr spcFirstLastPara="1" wrap="square" lIns="121900" tIns="121900" rIns="121900" bIns="121900" anchor="ctr" anchorCtr="0">
            <a:noAutofit/>
          </a:bodyPr>
          <a:lstStyle/>
          <a:p>
            <a:pPr algn="r"/>
            <a:r>
              <a:rPr lang="en" sz="2000" b="1" dirty="0">
                <a:solidFill>
                  <a:srgbClr val="434343"/>
                </a:solidFill>
                <a:ea typeface="Fira Sans Extra Condensed Medium"/>
                <a:cs typeface="Fira Sans Extra Condensed Medium"/>
                <a:sym typeface="Fira Sans Extra Condensed Medium"/>
              </a:rPr>
              <a:t>Coordinate assets</a:t>
            </a:r>
            <a:endParaRPr sz="2000" b="1" dirty="0">
              <a:solidFill>
                <a:srgbClr val="434343"/>
              </a:solidFill>
              <a:ea typeface="Fira Sans Extra Condensed Medium"/>
              <a:cs typeface="Fira Sans Extra Condensed Medium"/>
              <a:sym typeface="Fira Sans Extra Condensed Medium"/>
            </a:endParaRPr>
          </a:p>
        </p:txBody>
      </p:sp>
      <p:sp>
        <p:nvSpPr>
          <p:cNvPr id="1108" name="Google Shape;1108;p36"/>
          <p:cNvSpPr/>
          <p:nvPr/>
        </p:nvSpPr>
        <p:spPr>
          <a:xfrm>
            <a:off x="5502092" y="3438783"/>
            <a:ext cx="1254216" cy="1207684"/>
          </a:xfrm>
          <a:custGeom>
            <a:avLst/>
            <a:gdLst/>
            <a:ahLst/>
            <a:cxnLst/>
            <a:rect l="l" t="t" r="r" b="b"/>
            <a:pathLst>
              <a:path w="32207" h="28413" extrusionOk="0">
                <a:moveTo>
                  <a:pt x="8973" y="0"/>
                </a:moveTo>
                <a:cubicBezTo>
                  <a:pt x="8453" y="0"/>
                  <a:pt x="7926" y="44"/>
                  <a:pt x="7394" y="131"/>
                </a:cubicBezTo>
                <a:cubicBezTo>
                  <a:pt x="4191" y="667"/>
                  <a:pt x="1917" y="2405"/>
                  <a:pt x="786" y="5501"/>
                </a:cubicBezTo>
                <a:cubicBezTo>
                  <a:pt x="60" y="7477"/>
                  <a:pt x="0" y="9513"/>
                  <a:pt x="393" y="11561"/>
                </a:cubicBezTo>
                <a:cubicBezTo>
                  <a:pt x="905" y="14240"/>
                  <a:pt x="2167" y="16562"/>
                  <a:pt x="3846" y="18669"/>
                </a:cubicBezTo>
                <a:cubicBezTo>
                  <a:pt x="7120" y="22800"/>
                  <a:pt x="11287" y="25837"/>
                  <a:pt x="15859" y="28361"/>
                </a:cubicBezTo>
                <a:cubicBezTo>
                  <a:pt x="15921" y="28396"/>
                  <a:pt x="16006" y="28413"/>
                  <a:pt x="16096" y="28413"/>
                </a:cubicBezTo>
                <a:cubicBezTo>
                  <a:pt x="16216" y="28413"/>
                  <a:pt x="16342" y="28384"/>
                  <a:pt x="16431" y="28337"/>
                </a:cubicBezTo>
                <a:cubicBezTo>
                  <a:pt x="17836" y="27492"/>
                  <a:pt x="19264" y="26682"/>
                  <a:pt x="20610" y="25765"/>
                </a:cubicBezTo>
                <a:cubicBezTo>
                  <a:pt x="24003" y="23431"/>
                  <a:pt x="27075" y="20753"/>
                  <a:pt x="29397" y="17300"/>
                </a:cubicBezTo>
                <a:cubicBezTo>
                  <a:pt x="31147" y="14692"/>
                  <a:pt x="32206" y="11859"/>
                  <a:pt x="32075" y="8668"/>
                </a:cubicBezTo>
                <a:cubicBezTo>
                  <a:pt x="31885" y="3893"/>
                  <a:pt x="29075" y="691"/>
                  <a:pt x="24444" y="83"/>
                </a:cubicBezTo>
                <a:cubicBezTo>
                  <a:pt x="24065" y="34"/>
                  <a:pt x="23675" y="8"/>
                  <a:pt x="23279" y="8"/>
                </a:cubicBezTo>
                <a:cubicBezTo>
                  <a:pt x="20534" y="8"/>
                  <a:pt x="17503" y="1233"/>
                  <a:pt x="16109" y="4167"/>
                </a:cubicBezTo>
                <a:cubicBezTo>
                  <a:pt x="15514" y="2846"/>
                  <a:pt x="14621" y="1893"/>
                  <a:pt x="13430" y="1203"/>
                </a:cubicBezTo>
                <a:cubicBezTo>
                  <a:pt x="12021" y="391"/>
                  <a:pt x="10526" y="0"/>
                  <a:pt x="8973" y="0"/>
                </a:cubicBezTo>
                <a:close/>
              </a:path>
            </a:pathLst>
          </a:custGeom>
          <a:solidFill>
            <a:srgbClr val="FFFFFF"/>
          </a:solidFill>
          <a:ln>
            <a:noFill/>
          </a:ln>
        </p:spPr>
        <p:txBody>
          <a:bodyPr spcFirstLastPara="1" wrap="square" lIns="121900" tIns="121900" rIns="121900" bIns="121900" anchor="ctr" anchorCtr="0">
            <a:noAutofit/>
          </a:bodyPr>
          <a:lstStyle/>
          <a:p>
            <a:pPr algn="ctr"/>
            <a:r>
              <a:rPr lang="en-US" sz="3200" b="1" dirty="0"/>
              <a:t>You</a:t>
            </a:r>
            <a:endParaRPr sz="3200" b="1" dirty="0"/>
          </a:p>
        </p:txBody>
      </p:sp>
      <p:sp>
        <p:nvSpPr>
          <p:cNvPr id="4" name="Title 1">
            <a:extLst>
              <a:ext uri="{FF2B5EF4-FFF2-40B4-BE49-F238E27FC236}">
                <a16:creationId xmlns:a16="http://schemas.microsoft.com/office/drawing/2014/main" id="{A15EE08B-2B9A-A36E-4C3D-2C669E885977}"/>
              </a:ext>
            </a:extLst>
          </p:cNvPr>
          <p:cNvSpPr>
            <a:spLocks noGrp="1"/>
          </p:cNvSpPr>
          <p:nvPr>
            <p:ph type="title"/>
          </p:nvPr>
        </p:nvSpPr>
        <p:spPr>
          <a:xfrm>
            <a:off x="0" y="392017"/>
            <a:ext cx="12192000" cy="815416"/>
          </a:xfrm>
        </p:spPr>
        <p:txBody>
          <a:bodyPr/>
          <a:lstStyle/>
          <a:p>
            <a:r>
              <a:rPr lang="en-US" sz="3200" b="0" dirty="0"/>
              <a:t>Estate Planning | Bringing it All </a:t>
            </a:r>
            <a:r>
              <a:rPr lang="en-US" sz="3200" b="1" dirty="0"/>
              <a:t>Together</a:t>
            </a:r>
            <a:endParaRPr lang="en-US" sz="32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86"/>
                                        </p:tgtEl>
                                        <p:attrNameLst>
                                          <p:attrName>style.visibility</p:attrName>
                                        </p:attrNameLst>
                                      </p:cBhvr>
                                      <p:to>
                                        <p:strVal val="visible"/>
                                      </p:to>
                                    </p:set>
                                    <p:anim calcmode="lin" valueType="num">
                                      <p:cBhvr>
                                        <p:cTn id="7" dur="1000" fill="hold"/>
                                        <p:tgtEl>
                                          <p:spTgt spid="1086"/>
                                        </p:tgtEl>
                                        <p:attrNameLst>
                                          <p:attrName>ppt_w</p:attrName>
                                        </p:attrNameLst>
                                      </p:cBhvr>
                                      <p:tavLst>
                                        <p:tav tm="0">
                                          <p:val>
                                            <p:fltVal val="0"/>
                                          </p:val>
                                        </p:tav>
                                        <p:tav tm="100000">
                                          <p:val>
                                            <p:strVal val="#ppt_w"/>
                                          </p:val>
                                        </p:tav>
                                      </p:tavLst>
                                    </p:anim>
                                    <p:anim calcmode="lin" valueType="num">
                                      <p:cBhvr>
                                        <p:cTn id="8" dur="1000" fill="hold"/>
                                        <p:tgtEl>
                                          <p:spTgt spid="1086"/>
                                        </p:tgtEl>
                                        <p:attrNameLst>
                                          <p:attrName>ppt_h</p:attrName>
                                        </p:attrNameLst>
                                      </p:cBhvr>
                                      <p:tavLst>
                                        <p:tav tm="0">
                                          <p:val>
                                            <p:fltVal val="0"/>
                                          </p:val>
                                        </p:tav>
                                        <p:tav tm="100000">
                                          <p:val>
                                            <p:strVal val="#ppt_h"/>
                                          </p:val>
                                        </p:tav>
                                      </p:tavLst>
                                    </p:anim>
                                    <p:anim calcmode="lin" valueType="num">
                                      <p:cBhvr>
                                        <p:cTn id="9" dur="1000" fill="hold"/>
                                        <p:tgtEl>
                                          <p:spTgt spid="1086"/>
                                        </p:tgtEl>
                                        <p:attrNameLst>
                                          <p:attrName>style.rotation</p:attrName>
                                        </p:attrNameLst>
                                      </p:cBhvr>
                                      <p:tavLst>
                                        <p:tav tm="0">
                                          <p:val>
                                            <p:fltVal val="90"/>
                                          </p:val>
                                        </p:tav>
                                        <p:tav tm="100000">
                                          <p:val>
                                            <p:fltVal val="0"/>
                                          </p:val>
                                        </p:tav>
                                      </p:tavLst>
                                    </p:anim>
                                    <p:animEffect transition="in" filter="fade">
                                      <p:cBhvr>
                                        <p:cTn id="10" dur="1000"/>
                                        <p:tgtEl>
                                          <p:spTgt spid="1086"/>
                                        </p:tgtEl>
                                      </p:cBhvr>
                                    </p:animEffect>
                                  </p:childTnLst>
                                </p:cTn>
                              </p:par>
                              <p:par>
                                <p:cTn id="11" presetID="31" presetClass="entr" presetSubtype="0" fill="hold" nodeType="withEffect">
                                  <p:stCondLst>
                                    <p:cond delay="0"/>
                                  </p:stCondLst>
                                  <p:childTnLst>
                                    <p:set>
                                      <p:cBhvr>
                                        <p:cTn id="12" dur="1" fill="hold">
                                          <p:stCondLst>
                                            <p:cond delay="0"/>
                                          </p:stCondLst>
                                        </p:cTn>
                                        <p:tgtEl>
                                          <p:spTgt spid="1092"/>
                                        </p:tgtEl>
                                        <p:attrNameLst>
                                          <p:attrName>style.visibility</p:attrName>
                                        </p:attrNameLst>
                                      </p:cBhvr>
                                      <p:to>
                                        <p:strVal val="visible"/>
                                      </p:to>
                                    </p:set>
                                    <p:anim calcmode="lin" valueType="num">
                                      <p:cBhvr>
                                        <p:cTn id="13" dur="1000" fill="hold"/>
                                        <p:tgtEl>
                                          <p:spTgt spid="1092"/>
                                        </p:tgtEl>
                                        <p:attrNameLst>
                                          <p:attrName>ppt_w</p:attrName>
                                        </p:attrNameLst>
                                      </p:cBhvr>
                                      <p:tavLst>
                                        <p:tav tm="0">
                                          <p:val>
                                            <p:fltVal val="0"/>
                                          </p:val>
                                        </p:tav>
                                        <p:tav tm="100000">
                                          <p:val>
                                            <p:strVal val="#ppt_w"/>
                                          </p:val>
                                        </p:tav>
                                      </p:tavLst>
                                    </p:anim>
                                    <p:anim calcmode="lin" valueType="num">
                                      <p:cBhvr>
                                        <p:cTn id="14" dur="1000" fill="hold"/>
                                        <p:tgtEl>
                                          <p:spTgt spid="1092"/>
                                        </p:tgtEl>
                                        <p:attrNameLst>
                                          <p:attrName>ppt_h</p:attrName>
                                        </p:attrNameLst>
                                      </p:cBhvr>
                                      <p:tavLst>
                                        <p:tav tm="0">
                                          <p:val>
                                            <p:fltVal val="0"/>
                                          </p:val>
                                        </p:tav>
                                        <p:tav tm="100000">
                                          <p:val>
                                            <p:strVal val="#ppt_h"/>
                                          </p:val>
                                        </p:tav>
                                      </p:tavLst>
                                    </p:anim>
                                    <p:anim calcmode="lin" valueType="num">
                                      <p:cBhvr>
                                        <p:cTn id="15" dur="1000" fill="hold"/>
                                        <p:tgtEl>
                                          <p:spTgt spid="1092"/>
                                        </p:tgtEl>
                                        <p:attrNameLst>
                                          <p:attrName>style.rotation</p:attrName>
                                        </p:attrNameLst>
                                      </p:cBhvr>
                                      <p:tavLst>
                                        <p:tav tm="0">
                                          <p:val>
                                            <p:fltVal val="90"/>
                                          </p:val>
                                        </p:tav>
                                        <p:tav tm="100000">
                                          <p:val>
                                            <p:fltVal val="0"/>
                                          </p:val>
                                        </p:tav>
                                      </p:tavLst>
                                    </p:anim>
                                    <p:animEffect transition="in" filter="fade">
                                      <p:cBhvr>
                                        <p:cTn id="16" dur="1000"/>
                                        <p:tgtEl>
                                          <p:spTgt spid="1092"/>
                                        </p:tgtEl>
                                      </p:cBhvr>
                                    </p:animEffect>
                                  </p:childTnLst>
                                </p:cTn>
                              </p:par>
                              <p:par>
                                <p:cTn id="17" presetID="31" presetClass="entr" presetSubtype="0" fill="hold" nodeType="withEffect">
                                  <p:stCondLst>
                                    <p:cond delay="0"/>
                                  </p:stCondLst>
                                  <p:childTnLst>
                                    <p:set>
                                      <p:cBhvr>
                                        <p:cTn id="18" dur="1" fill="hold">
                                          <p:stCondLst>
                                            <p:cond delay="0"/>
                                          </p:stCondLst>
                                        </p:cTn>
                                        <p:tgtEl>
                                          <p:spTgt spid="1089"/>
                                        </p:tgtEl>
                                        <p:attrNameLst>
                                          <p:attrName>style.visibility</p:attrName>
                                        </p:attrNameLst>
                                      </p:cBhvr>
                                      <p:to>
                                        <p:strVal val="visible"/>
                                      </p:to>
                                    </p:set>
                                    <p:anim calcmode="lin" valueType="num">
                                      <p:cBhvr>
                                        <p:cTn id="19" dur="1000" fill="hold"/>
                                        <p:tgtEl>
                                          <p:spTgt spid="1089"/>
                                        </p:tgtEl>
                                        <p:attrNameLst>
                                          <p:attrName>ppt_w</p:attrName>
                                        </p:attrNameLst>
                                      </p:cBhvr>
                                      <p:tavLst>
                                        <p:tav tm="0">
                                          <p:val>
                                            <p:fltVal val="0"/>
                                          </p:val>
                                        </p:tav>
                                        <p:tav tm="100000">
                                          <p:val>
                                            <p:strVal val="#ppt_w"/>
                                          </p:val>
                                        </p:tav>
                                      </p:tavLst>
                                    </p:anim>
                                    <p:anim calcmode="lin" valueType="num">
                                      <p:cBhvr>
                                        <p:cTn id="20" dur="1000" fill="hold"/>
                                        <p:tgtEl>
                                          <p:spTgt spid="1089"/>
                                        </p:tgtEl>
                                        <p:attrNameLst>
                                          <p:attrName>ppt_h</p:attrName>
                                        </p:attrNameLst>
                                      </p:cBhvr>
                                      <p:tavLst>
                                        <p:tav tm="0">
                                          <p:val>
                                            <p:fltVal val="0"/>
                                          </p:val>
                                        </p:tav>
                                        <p:tav tm="100000">
                                          <p:val>
                                            <p:strVal val="#ppt_h"/>
                                          </p:val>
                                        </p:tav>
                                      </p:tavLst>
                                    </p:anim>
                                    <p:anim calcmode="lin" valueType="num">
                                      <p:cBhvr>
                                        <p:cTn id="21" dur="1000" fill="hold"/>
                                        <p:tgtEl>
                                          <p:spTgt spid="1089"/>
                                        </p:tgtEl>
                                        <p:attrNameLst>
                                          <p:attrName>style.rotation</p:attrName>
                                        </p:attrNameLst>
                                      </p:cBhvr>
                                      <p:tavLst>
                                        <p:tav tm="0">
                                          <p:val>
                                            <p:fltVal val="90"/>
                                          </p:val>
                                        </p:tav>
                                        <p:tav tm="100000">
                                          <p:val>
                                            <p:fltVal val="0"/>
                                          </p:val>
                                        </p:tav>
                                      </p:tavLst>
                                    </p:anim>
                                    <p:animEffect transition="in" filter="fade">
                                      <p:cBhvr>
                                        <p:cTn id="22" dur="1000"/>
                                        <p:tgtEl>
                                          <p:spTgt spid="1089"/>
                                        </p:tgtEl>
                                      </p:cBhvr>
                                    </p:animEffect>
                                  </p:childTnLst>
                                </p:cTn>
                              </p:par>
                              <p:par>
                                <p:cTn id="23" presetID="31" presetClass="entr" presetSubtype="0" fill="hold" nodeType="withEffect">
                                  <p:stCondLst>
                                    <p:cond delay="0"/>
                                  </p:stCondLst>
                                  <p:childTnLst>
                                    <p:set>
                                      <p:cBhvr>
                                        <p:cTn id="24" dur="1" fill="hold">
                                          <p:stCondLst>
                                            <p:cond delay="0"/>
                                          </p:stCondLst>
                                        </p:cTn>
                                        <p:tgtEl>
                                          <p:spTgt spid="1095"/>
                                        </p:tgtEl>
                                        <p:attrNameLst>
                                          <p:attrName>style.visibility</p:attrName>
                                        </p:attrNameLst>
                                      </p:cBhvr>
                                      <p:to>
                                        <p:strVal val="visible"/>
                                      </p:to>
                                    </p:set>
                                    <p:anim calcmode="lin" valueType="num">
                                      <p:cBhvr>
                                        <p:cTn id="25" dur="1000" fill="hold"/>
                                        <p:tgtEl>
                                          <p:spTgt spid="1095"/>
                                        </p:tgtEl>
                                        <p:attrNameLst>
                                          <p:attrName>ppt_w</p:attrName>
                                        </p:attrNameLst>
                                      </p:cBhvr>
                                      <p:tavLst>
                                        <p:tav tm="0">
                                          <p:val>
                                            <p:fltVal val="0"/>
                                          </p:val>
                                        </p:tav>
                                        <p:tav tm="100000">
                                          <p:val>
                                            <p:strVal val="#ppt_w"/>
                                          </p:val>
                                        </p:tav>
                                      </p:tavLst>
                                    </p:anim>
                                    <p:anim calcmode="lin" valueType="num">
                                      <p:cBhvr>
                                        <p:cTn id="26" dur="1000" fill="hold"/>
                                        <p:tgtEl>
                                          <p:spTgt spid="1095"/>
                                        </p:tgtEl>
                                        <p:attrNameLst>
                                          <p:attrName>ppt_h</p:attrName>
                                        </p:attrNameLst>
                                      </p:cBhvr>
                                      <p:tavLst>
                                        <p:tav tm="0">
                                          <p:val>
                                            <p:fltVal val="0"/>
                                          </p:val>
                                        </p:tav>
                                        <p:tav tm="100000">
                                          <p:val>
                                            <p:strVal val="#ppt_h"/>
                                          </p:val>
                                        </p:tav>
                                      </p:tavLst>
                                    </p:anim>
                                    <p:anim calcmode="lin" valueType="num">
                                      <p:cBhvr>
                                        <p:cTn id="27" dur="1000" fill="hold"/>
                                        <p:tgtEl>
                                          <p:spTgt spid="1095"/>
                                        </p:tgtEl>
                                        <p:attrNameLst>
                                          <p:attrName>style.rotation</p:attrName>
                                        </p:attrNameLst>
                                      </p:cBhvr>
                                      <p:tavLst>
                                        <p:tav tm="0">
                                          <p:val>
                                            <p:fltVal val="90"/>
                                          </p:val>
                                        </p:tav>
                                        <p:tav tm="100000">
                                          <p:val>
                                            <p:fltVal val="0"/>
                                          </p:val>
                                        </p:tav>
                                      </p:tavLst>
                                    </p:anim>
                                    <p:animEffect transition="in" filter="fade">
                                      <p:cBhvr>
                                        <p:cTn id="28" dur="1000"/>
                                        <p:tgtEl>
                                          <p:spTgt spid="1095"/>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099"/>
                                        </p:tgtEl>
                                        <p:attrNameLst>
                                          <p:attrName>style.visibility</p:attrName>
                                        </p:attrNameLst>
                                      </p:cBhvr>
                                      <p:to>
                                        <p:strVal val="visible"/>
                                      </p:to>
                                    </p:set>
                                    <p:animEffect transition="in" filter="fade">
                                      <p:cBhvr>
                                        <p:cTn id="32" dur="1000"/>
                                        <p:tgtEl>
                                          <p:spTgt spid="109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05"/>
                                        </p:tgtEl>
                                        <p:attrNameLst>
                                          <p:attrName>style.visibility</p:attrName>
                                        </p:attrNameLst>
                                      </p:cBhvr>
                                      <p:to>
                                        <p:strVal val="visible"/>
                                      </p:to>
                                    </p:set>
                                    <p:animEffect transition="in" filter="fade">
                                      <p:cBhvr>
                                        <p:cTn id="35" dur="1000"/>
                                        <p:tgtEl>
                                          <p:spTgt spid="110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01"/>
                                        </p:tgtEl>
                                        <p:attrNameLst>
                                          <p:attrName>style.visibility</p:attrName>
                                        </p:attrNameLst>
                                      </p:cBhvr>
                                      <p:to>
                                        <p:strVal val="visible"/>
                                      </p:to>
                                    </p:set>
                                    <p:animEffect transition="in" filter="fade">
                                      <p:cBhvr>
                                        <p:cTn id="38" dur="1000"/>
                                        <p:tgtEl>
                                          <p:spTgt spid="110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03"/>
                                        </p:tgtEl>
                                        <p:attrNameLst>
                                          <p:attrName>style.visibility</p:attrName>
                                        </p:attrNameLst>
                                      </p:cBhvr>
                                      <p:to>
                                        <p:strVal val="visible"/>
                                      </p:to>
                                    </p:set>
                                    <p:animEffect transition="in" filter="fade">
                                      <p:cBhvr>
                                        <p:cTn id="41" dur="1000"/>
                                        <p:tgtEl>
                                          <p:spTgt spid="1103"/>
                                        </p:tgtEl>
                                      </p:cBhvr>
                                    </p:animEffect>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1108">
                                            <p:txEl>
                                              <p:pRg st="0" end="0"/>
                                            </p:txEl>
                                          </p:spTgt>
                                        </p:tgtEl>
                                        <p:attrNameLst>
                                          <p:attrName>style.visibility</p:attrName>
                                        </p:attrNameLst>
                                      </p:cBhvr>
                                      <p:to>
                                        <p:strVal val="visible"/>
                                      </p:to>
                                    </p:set>
                                    <p:animEffect transition="in" filter="fade">
                                      <p:cBhvr>
                                        <p:cTn id="45" dur="1000"/>
                                        <p:tgtEl>
                                          <p:spTgt spid="11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9" grpId="0"/>
      <p:bldP spid="1101" grpId="0"/>
      <p:bldP spid="1103" grpId="0"/>
      <p:bldP spid="110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26DCD-5841-57A7-C061-87A03736F4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799960-1F3D-3E37-03C0-E40CD5022350}"/>
              </a:ext>
            </a:extLst>
          </p:cNvPr>
          <p:cNvSpPr>
            <a:spLocks noGrp="1"/>
          </p:cNvSpPr>
          <p:nvPr>
            <p:ph type="title"/>
          </p:nvPr>
        </p:nvSpPr>
        <p:spPr/>
        <p:txBody>
          <a:bodyPr/>
          <a:lstStyle/>
          <a:p>
            <a:r>
              <a:rPr lang="en-US" dirty="0"/>
              <a:t>Estate Planning Trivia | </a:t>
            </a:r>
            <a:r>
              <a:rPr lang="en-US" b="1" dirty="0"/>
              <a:t>Whose Estate Plan?</a:t>
            </a:r>
          </a:p>
        </p:txBody>
      </p:sp>
      <p:sp>
        <p:nvSpPr>
          <p:cNvPr id="4" name="Slide Number Placeholder 3">
            <a:extLst>
              <a:ext uri="{FF2B5EF4-FFF2-40B4-BE49-F238E27FC236}">
                <a16:creationId xmlns:a16="http://schemas.microsoft.com/office/drawing/2014/main" id="{FC060CB4-C804-E39E-A5D5-340C3A94F23A}"/>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33</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F7FC78C7-DB77-48BC-281E-C198151D75C0}"/>
              </a:ext>
            </a:extLst>
          </p:cNvPr>
          <p:cNvSpPr>
            <a:spLocks noGrp="1"/>
          </p:cNvSpPr>
          <p:nvPr>
            <p:ph type="body" sz="quarter" idx="11"/>
          </p:nvPr>
        </p:nvSpPr>
        <p:spPr/>
        <p:txBody>
          <a:bodyPr>
            <a:normAutofit lnSpcReduction="10000"/>
          </a:bodyPr>
          <a:lstStyle/>
          <a:p>
            <a:r>
              <a:rPr lang="en-US" dirty="0"/>
              <a:t>Who created a handwritten Will and stored it under the couch cushions?</a:t>
            </a:r>
          </a:p>
        </p:txBody>
      </p:sp>
      <p:sp>
        <p:nvSpPr>
          <p:cNvPr id="6" name="TextBox 5">
            <a:extLst>
              <a:ext uri="{FF2B5EF4-FFF2-40B4-BE49-F238E27FC236}">
                <a16:creationId xmlns:a16="http://schemas.microsoft.com/office/drawing/2014/main" id="{A951A01D-528E-A367-7DB4-8FE220C2C129}"/>
              </a:ext>
            </a:extLst>
          </p:cNvPr>
          <p:cNvSpPr txBox="1"/>
          <p:nvPr/>
        </p:nvSpPr>
        <p:spPr>
          <a:xfrm>
            <a:off x="8239539" y="5093262"/>
            <a:ext cx="2081622" cy="369332"/>
          </a:xfrm>
          <a:prstGeom prst="rect">
            <a:avLst/>
          </a:prstGeom>
          <a:noFill/>
        </p:spPr>
        <p:txBody>
          <a:bodyPr wrap="square" rtlCol="0">
            <a:spAutoFit/>
          </a:bodyPr>
          <a:lstStyle/>
          <a:p>
            <a:pPr algn="ctr"/>
            <a:r>
              <a:rPr lang="en-US" i="1" dirty="0"/>
              <a:t>Paul Walker</a:t>
            </a:r>
          </a:p>
        </p:txBody>
      </p:sp>
      <p:sp>
        <p:nvSpPr>
          <p:cNvPr id="7" name="TextBox 6">
            <a:extLst>
              <a:ext uri="{FF2B5EF4-FFF2-40B4-BE49-F238E27FC236}">
                <a16:creationId xmlns:a16="http://schemas.microsoft.com/office/drawing/2014/main" id="{3C7CB57D-4366-D137-7C96-DBF10AA5D5F9}"/>
              </a:ext>
            </a:extLst>
          </p:cNvPr>
          <p:cNvSpPr txBox="1"/>
          <p:nvPr/>
        </p:nvSpPr>
        <p:spPr>
          <a:xfrm>
            <a:off x="1870840" y="5093262"/>
            <a:ext cx="1859004" cy="369332"/>
          </a:xfrm>
          <a:prstGeom prst="rect">
            <a:avLst/>
          </a:prstGeom>
          <a:noFill/>
        </p:spPr>
        <p:txBody>
          <a:bodyPr wrap="square" rtlCol="0">
            <a:spAutoFit/>
          </a:bodyPr>
          <a:lstStyle/>
          <a:p>
            <a:pPr algn="ctr"/>
            <a:r>
              <a:rPr lang="en-US" i="1" dirty="0"/>
              <a:t>Jimmy Buffet</a:t>
            </a:r>
          </a:p>
        </p:txBody>
      </p:sp>
      <p:sp>
        <p:nvSpPr>
          <p:cNvPr id="8" name="TextBox 7">
            <a:extLst>
              <a:ext uri="{FF2B5EF4-FFF2-40B4-BE49-F238E27FC236}">
                <a16:creationId xmlns:a16="http://schemas.microsoft.com/office/drawing/2014/main" id="{319289BA-EDAF-1A61-8282-2765CAB531F5}"/>
              </a:ext>
            </a:extLst>
          </p:cNvPr>
          <p:cNvSpPr txBox="1"/>
          <p:nvPr/>
        </p:nvSpPr>
        <p:spPr>
          <a:xfrm>
            <a:off x="5166498" y="5093262"/>
            <a:ext cx="1859004" cy="369332"/>
          </a:xfrm>
          <a:prstGeom prst="rect">
            <a:avLst/>
          </a:prstGeom>
          <a:noFill/>
        </p:spPr>
        <p:txBody>
          <a:bodyPr wrap="square" rtlCol="0">
            <a:spAutoFit/>
          </a:bodyPr>
          <a:lstStyle/>
          <a:p>
            <a:pPr algn="ctr"/>
            <a:r>
              <a:rPr lang="en-US" i="1" dirty="0"/>
              <a:t>Aretha Franklin</a:t>
            </a:r>
          </a:p>
        </p:txBody>
      </p:sp>
      <p:pic>
        <p:nvPicPr>
          <p:cNvPr id="9" name="Picture 8">
            <a:extLst>
              <a:ext uri="{FF2B5EF4-FFF2-40B4-BE49-F238E27FC236}">
                <a16:creationId xmlns:a16="http://schemas.microsoft.com/office/drawing/2014/main" id="{F5882259-2CA5-BFDA-1A07-AEA147E41C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0840" y="2302490"/>
            <a:ext cx="1859004" cy="2788507"/>
          </a:xfrm>
          <a:prstGeom prst="rect">
            <a:avLst/>
          </a:prstGeom>
        </p:spPr>
      </p:pic>
      <p:pic>
        <p:nvPicPr>
          <p:cNvPr id="10" name="Picture 4" descr="American musician Aretha Franklin performs on stage at the Hyatt Hotel during the 1985 NBA All-Star Game celebration, Chicago, Illinois, April 18,...">
            <a:extLst>
              <a:ext uri="{FF2B5EF4-FFF2-40B4-BE49-F238E27FC236}">
                <a16:creationId xmlns:a16="http://schemas.microsoft.com/office/drawing/2014/main" id="{85C55FC0-B824-FFBC-9EB4-6505575BB61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66498" y="2253641"/>
            <a:ext cx="1859004" cy="278850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Paul Walker attends The 2003 MTV Movie Awards held at the Shrine Auditorium on May 31, 2003 in Los Angeles, California.">
            <a:extLst>
              <a:ext uri="{FF2B5EF4-FFF2-40B4-BE49-F238E27FC236}">
                <a16:creationId xmlns:a16="http://schemas.microsoft.com/office/drawing/2014/main" id="{13323770-C3AE-2901-26A9-DCCFBC62D88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39539" y="2227631"/>
            <a:ext cx="2081621" cy="2831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2664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CD1CF-45A6-1800-E258-4EAE0C2B68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3507E2-B76A-37B4-E72F-C6BD16A37430}"/>
              </a:ext>
            </a:extLst>
          </p:cNvPr>
          <p:cNvSpPr>
            <a:spLocks noGrp="1"/>
          </p:cNvSpPr>
          <p:nvPr>
            <p:ph type="title"/>
          </p:nvPr>
        </p:nvSpPr>
        <p:spPr/>
        <p:txBody>
          <a:bodyPr/>
          <a:lstStyle/>
          <a:p>
            <a:r>
              <a:rPr lang="en-US" dirty="0"/>
              <a:t>Estate Planning Trivia | </a:t>
            </a:r>
            <a:r>
              <a:rPr lang="en-US" b="1" dirty="0"/>
              <a:t>Whose Estate Plan?</a:t>
            </a:r>
          </a:p>
        </p:txBody>
      </p:sp>
      <p:sp>
        <p:nvSpPr>
          <p:cNvPr id="4" name="Slide Number Placeholder 3">
            <a:extLst>
              <a:ext uri="{FF2B5EF4-FFF2-40B4-BE49-F238E27FC236}">
                <a16:creationId xmlns:a16="http://schemas.microsoft.com/office/drawing/2014/main" id="{2D9AAEB1-A3ED-B0DD-EF32-CCCD79CC5F7F}"/>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34</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C848D9DB-2DC9-6433-C590-F9E0F1A045CF}"/>
              </a:ext>
            </a:extLst>
          </p:cNvPr>
          <p:cNvSpPr>
            <a:spLocks noGrp="1"/>
          </p:cNvSpPr>
          <p:nvPr>
            <p:ph type="body" sz="quarter" idx="11"/>
          </p:nvPr>
        </p:nvSpPr>
        <p:spPr/>
        <p:txBody>
          <a:bodyPr>
            <a:normAutofit lnSpcReduction="10000"/>
          </a:bodyPr>
          <a:lstStyle/>
          <a:p>
            <a:r>
              <a:rPr lang="en-US" dirty="0"/>
              <a:t>Who created a handwritten Will and stored it under the couch cushions?</a:t>
            </a:r>
          </a:p>
        </p:txBody>
      </p:sp>
      <p:sp>
        <p:nvSpPr>
          <p:cNvPr id="6" name="TextBox 5">
            <a:extLst>
              <a:ext uri="{FF2B5EF4-FFF2-40B4-BE49-F238E27FC236}">
                <a16:creationId xmlns:a16="http://schemas.microsoft.com/office/drawing/2014/main" id="{B1DA2F05-E7B5-4CE1-4191-EF7B9B96ADB2}"/>
              </a:ext>
            </a:extLst>
          </p:cNvPr>
          <p:cNvSpPr txBox="1"/>
          <p:nvPr/>
        </p:nvSpPr>
        <p:spPr>
          <a:xfrm>
            <a:off x="8239539" y="5093262"/>
            <a:ext cx="2081622" cy="369332"/>
          </a:xfrm>
          <a:prstGeom prst="rect">
            <a:avLst/>
          </a:prstGeom>
          <a:noFill/>
        </p:spPr>
        <p:txBody>
          <a:bodyPr wrap="square" rtlCol="0">
            <a:spAutoFit/>
          </a:bodyPr>
          <a:lstStyle/>
          <a:p>
            <a:pPr algn="ctr"/>
            <a:r>
              <a:rPr lang="en-US" i="1" dirty="0"/>
              <a:t>Paul Walker</a:t>
            </a:r>
          </a:p>
        </p:txBody>
      </p:sp>
      <p:sp>
        <p:nvSpPr>
          <p:cNvPr id="7" name="TextBox 6">
            <a:extLst>
              <a:ext uri="{FF2B5EF4-FFF2-40B4-BE49-F238E27FC236}">
                <a16:creationId xmlns:a16="http://schemas.microsoft.com/office/drawing/2014/main" id="{ACD70DE9-0990-8569-E5E8-CD7E155DCF92}"/>
              </a:ext>
            </a:extLst>
          </p:cNvPr>
          <p:cNvSpPr txBox="1"/>
          <p:nvPr/>
        </p:nvSpPr>
        <p:spPr>
          <a:xfrm>
            <a:off x="1870840" y="5093262"/>
            <a:ext cx="1859004" cy="369332"/>
          </a:xfrm>
          <a:prstGeom prst="rect">
            <a:avLst/>
          </a:prstGeom>
          <a:noFill/>
        </p:spPr>
        <p:txBody>
          <a:bodyPr wrap="square" rtlCol="0">
            <a:spAutoFit/>
          </a:bodyPr>
          <a:lstStyle/>
          <a:p>
            <a:pPr algn="ctr"/>
            <a:r>
              <a:rPr lang="en-US" i="1" dirty="0"/>
              <a:t>Jimmy Buffet</a:t>
            </a:r>
          </a:p>
        </p:txBody>
      </p:sp>
      <p:sp>
        <p:nvSpPr>
          <p:cNvPr id="8" name="TextBox 7">
            <a:extLst>
              <a:ext uri="{FF2B5EF4-FFF2-40B4-BE49-F238E27FC236}">
                <a16:creationId xmlns:a16="http://schemas.microsoft.com/office/drawing/2014/main" id="{56BC9548-6DD2-A343-AF2A-27389CE58536}"/>
              </a:ext>
            </a:extLst>
          </p:cNvPr>
          <p:cNvSpPr txBox="1"/>
          <p:nvPr/>
        </p:nvSpPr>
        <p:spPr>
          <a:xfrm>
            <a:off x="5166498" y="5093262"/>
            <a:ext cx="1859004" cy="369332"/>
          </a:xfrm>
          <a:prstGeom prst="rect">
            <a:avLst/>
          </a:prstGeom>
          <a:noFill/>
        </p:spPr>
        <p:txBody>
          <a:bodyPr wrap="square" rtlCol="0">
            <a:spAutoFit/>
          </a:bodyPr>
          <a:lstStyle/>
          <a:p>
            <a:pPr algn="ctr"/>
            <a:r>
              <a:rPr lang="en-US" i="1" dirty="0"/>
              <a:t>Aretha Franklin</a:t>
            </a:r>
          </a:p>
        </p:txBody>
      </p:sp>
      <p:pic>
        <p:nvPicPr>
          <p:cNvPr id="9" name="Picture 8">
            <a:extLst>
              <a:ext uri="{FF2B5EF4-FFF2-40B4-BE49-F238E27FC236}">
                <a16:creationId xmlns:a16="http://schemas.microsoft.com/office/drawing/2014/main" id="{2B48C986-969E-9DCD-3979-A39D1C3A01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0840" y="2302490"/>
            <a:ext cx="1859004" cy="2788507"/>
          </a:xfrm>
          <a:prstGeom prst="rect">
            <a:avLst/>
          </a:prstGeom>
        </p:spPr>
      </p:pic>
      <p:pic>
        <p:nvPicPr>
          <p:cNvPr id="10" name="Picture 4" descr="American musician Aretha Franklin performs on stage at the Hyatt Hotel during the 1985 NBA All-Star Game celebration, Chicago, Illinois, April 18,...">
            <a:extLst>
              <a:ext uri="{FF2B5EF4-FFF2-40B4-BE49-F238E27FC236}">
                <a16:creationId xmlns:a16="http://schemas.microsoft.com/office/drawing/2014/main" id="{419BCF87-A1C4-8BC0-7562-E2F54E255D9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66498" y="2253641"/>
            <a:ext cx="1859004" cy="278850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Paul Walker attends The 2003 MTV Movie Awards held at the Shrine Auditorium on May 31, 2003 in Los Angeles, California.">
            <a:extLst>
              <a:ext uri="{FF2B5EF4-FFF2-40B4-BE49-F238E27FC236}">
                <a16:creationId xmlns:a16="http://schemas.microsoft.com/office/drawing/2014/main" id="{7ECD505F-DC7A-6EB4-91CF-93A00BA082C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39539" y="2227631"/>
            <a:ext cx="2081621" cy="283100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31A7EF20-960A-7DC3-2C54-5387FF7B6639}"/>
              </a:ext>
            </a:extLst>
          </p:cNvPr>
          <p:cNvSpPr txBox="1"/>
          <p:nvPr/>
        </p:nvSpPr>
        <p:spPr>
          <a:xfrm>
            <a:off x="370499" y="6384081"/>
            <a:ext cx="6600695" cy="246221"/>
          </a:xfrm>
          <a:prstGeom prst="rect">
            <a:avLst/>
          </a:prstGeom>
          <a:noFill/>
        </p:spPr>
        <p:txBody>
          <a:bodyPr wrap="square" rtlCol="0">
            <a:spAutoFit/>
          </a:bodyPr>
          <a:lstStyle/>
          <a:p>
            <a:r>
              <a:rPr lang="en-US" sz="1000" dirty="0">
                <a:solidFill>
                  <a:schemeClr val="bg2">
                    <a:lumMod val="75000"/>
                  </a:schemeClr>
                </a:solidFill>
                <a:hlinkClick r:id="rId6">
                  <a:extLst>
                    <a:ext uri="{A12FA001-AC4F-418D-AE19-62706E023703}">
                      <ahyp:hlinkClr xmlns:ahyp="http://schemas.microsoft.com/office/drawing/2018/hyperlinkcolor" val="tx"/>
                    </a:ext>
                  </a:extLst>
                </a:hlinkClick>
              </a:rPr>
              <a:t>Four Pages Found in a Couch Are Ruled Aretha Franklin’s True Will - The New York Times (nytimes.com)</a:t>
            </a:r>
            <a:r>
              <a:rPr lang="en-US" sz="1000" dirty="0">
                <a:solidFill>
                  <a:schemeClr val="bg2">
                    <a:lumMod val="75000"/>
                  </a:schemeClr>
                </a:solidFill>
              </a:rPr>
              <a:t>, 2023</a:t>
            </a:r>
          </a:p>
        </p:txBody>
      </p:sp>
      <p:sp>
        <p:nvSpPr>
          <p:cNvPr id="13" name="Rectangle 12">
            <a:extLst>
              <a:ext uri="{FF2B5EF4-FFF2-40B4-BE49-F238E27FC236}">
                <a16:creationId xmlns:a16="http://schemas.microsoft.com/office/drawing/2014/main" id="{BB00E6FF-CF37-038C-8064-920D5C93F1B8}"/>
              </a:ext>
            </a:extLst>
          </p:cNvPr>
          <p:cNvSpPr/>
          <p:nvPr/>
        </p:nvSpPr>
        <p:spPr>
          <a:xfrm>
            <a:off x="4922901" y="2091447"/>
            <a:ext cx="2343150" cy="3529012"/>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81665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8210C-93A6-4B64-ABDF-3453D8764C05}"/>
              </a:ext>
            </a:extLst>
          </p:cNvPr>
          <p:cNvSpPr>
            <a:spLocks noGrp="1"/>
          </p:cNvSpPr>
          <p:nvPr>
            <p:ph type="title"/>
          </p:nvPr>
        </p:nvSpPr>
        <p:spPr/>
        <p:txBody>
          <a:bodyPr/>
          <a:lstStyle/>
          <a:p>
            <a:r>
              <a:rPr lang="en-US" b="0" dirty="0"/>
              <a:t>Estate Planning Basics | </a:t>
            </a:r>
            <a:r>
              <a:rPr lang="en-US" b="1" dirty="0"/>
              <a:t>Resources</a:t>
            </a:r>
          </a:p>
        </p:txBody>
      </p:sp>
      <p:pic>
        <p:nvPicPr>
          <p:cNvPr id="5" name="Picture 4">
            <a:extLst>
              <a:ext uri="{FF2B5EF4-FFF2-40B4-BE49-F238E27FC236}">
                <a16:creationId xmlns:a16="http://schemas.microsoft.com/office/drawing/2014/main" id="{89EF4453-7709-4352-AAC4-11B65803EE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92054" y="1395499"/>
            <a:ext cx="2833102" cy="3657600"/>
          </a:xfrm>
          <a:prstGeom prst="rect">
            <a:avLst/>
          </a:prstGeom>
          <a:ln>
            <a:noFill/>
          </a:ln>
          <a:effectLst>
            <a:outerShdw blurRad="190500" algn="tl" rotWithShape="0">
              <a:srgbClr val="000000">
                <a:alpha val="70000"/>
              </a:srgbClr>
            </a:outerShdw>
          </a:effectLst>
        </p:spPr>
      </p:pic>
      <p:pic>
        <p:nvPicPr>
          <p:cNvPr id="10" name="Picture 9" descr="A brochure of a group of people raising their hands&#10;&#10;AI-generated content may be incorrect.">
            <a:extLst>
              <a:ext uri="{FF2B5EF4-FFF2-40B4-BE49-F238E27FC236}">
                <a16:creationId xmlns:a16="http://schemas.microsoft.com/office/drawing/2014/main" id="{C562F7D6-6BF3-BA39-4C6F-E6B0ADB595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40901" y="1395499"/>
            <a:ext cx="2809069" cy="3657602"/>
          </a:xfrm>
          <a:prstGeom prst="rect">
            <a:avLst/>
          </a:prstGeom>
          <a:effectLst>
            <a:outerShdw blurRad="50800" dist="38100" dir="2700000" algn="tl" rotWithShape="0">
              <a:prstClr val="black">
                <a:alpha val="40000"/>
              </a:prstClr>
            </a:outerShdw>
          </a:effectLst>
        </p:spPr>
      </p:pic>
      <p:pic>
        <p:nvPicPr>
          <p:cNvPr id="12" name="Picture 11" descr="A person hugging a person&#10;&#10;AI-generated content may be incorrect.">
            <a:extLst>
              <a:ext uri="{FF2B5EF4-FFF2-40B4-BE49-F238E27FC236}">
                <a16:creationId xmlns:a16="http://schemas.microsoft.com/office/drawing/2014/main" id="{C14F15F5-01D6-041B-7CED-1719916B7C3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67240" y="1395499"/>
            <a:ext cx="2809068" cy="3657600"/>
          </a:xfrm>
          <a:prstGeom prst="rect">
            <a:avLst/>
          </a:prstGeom>
        </p:spPr>
      </p:pic>
      <p:sp>
        <p:nvSpPr>
          <p:cNvPr id="15" name="Rectangle 14">
            <a:extLst>
              <a:ext uri="{FF2B5EF4-FFF2-40B4-BE49-F238E27FC236}">
                <a16:creationId xmlns:a16="http://schemas.microsoft.com/office/drawing/2014/main" id="{9104E4BB-8656-0B8D-4458-1B85363BB4DE}"/>
              </a:ext>
            </a:extLst>
          </p:cNvPr>
          <p:cNvSpPr/>
          <p:nvPr/>
        </p:nvSpPr>
        <p:spPr>
          <a:xfrm>
            <a:off x="1959635" y="4748410"/>
            <a:ext cx="1371600" cy="1371600"/>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3F60D88-4946-0FEA-33F7-CDDF6692014A}"/>
              </a:ext>
            </a:extLst>
          </p:cNvPr>
          <p:cNvSpPr/>
          <p:nvPr/>
        </p:nvSpPr>
        <p:spPr>
          <a:xfrm>
            <a:off x="5410200" y="4748410"/>
            <a:ext cx="1371600" cy="1371600"/>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D0BD599-67AB-446F-8370-961FA0ED64FB}"/>
              </a:ext>
            </a:extLst>
          </p:cNvPr>
          <p:cNvSpPr/>
          <p:nvPr/>
        </p:nvSpPr>
        <p:spPr>
          <a:xfrm>
            <a:off x="8885974" y="4748408"/>
            <a:ext cx="1371600" cy="1371600"/>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a:extLst>
              <a:ext uri="{FF2B5EF4-FFF2-40B4-BE49-F238E27FC236}">
                <a16:creationId xmlns:a16="http://schemas.microsoft.com/office/drawing/2014/main" id="{07AD1D4E-4560-C8A1-C99C-22EB4334DFB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072833" y="4861606"/>
            <a:ext cx="1145204" cy="1145204"/>
          </a:xfrm>
          <a:prstGeom prst="rect">
            <a:avLst/>
          </a:prstGeom>
        </p:spPr>
      </p:pic>
      <p:pic>
        <p:nvPicPr>
          <p:cNvPr id="21" name="Graphic 20">
            <a:extLst>
              <a:ext uri="{FF2B5EF4-FFF2-40B4-BE49-F238E27FC236}">
                <a16:creationId xmlns:a16="http://schemas.microsoft.com/office/drawing/2014/main" id="{02FCEF28-53A0-213B-D244-A534B2936F3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23398" y="4861606"/>
            <a:ext cx="1145204" cy="1145204"/>
          </a:xfrm>
          <a:prstGeom prst="rect">
            <a:avLst/>
          </a:prstGeom>
        </p:spPr>
      </p:pic>
      <p:pic>
        <p:nvPicPr>
          <p:cNvPr id="23" name="Graphic 22">
            <a:extLst>
              <a:ext uri="{FF2B5EF4-FFF2-40B4-BE49-F238E27FC236}">
                <a16:creationId xmlns:a16="http://schemas.microsoft.com/office/drawing/2014/main" id="{5646AEC2-0D7B-DF6A-091A-77D6FD765A3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999172" y="4861606"/>
            <a:ext cx="1145204" cy="1145204"/>
          </a:xfrm>
          <a:prstGeom prst="rect">
            <a:avLst/>
          </a:prstGeom>
        </p:spPr>
      </p:pic>
    </p:spTree>
    <p:extLst>
      <p:ext uri="{BB962C8B-B14F-4D97-AF65-F5344CB8AC3E}">
        <p14:creationId xmlns:p14="http://schemas.microsoft.com/office/powerpoint/2010/main" val="3657813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5A9E5-C0B7-9BF7-86FA-A666CFFF75A9}"/>
              </a:ext>
            </a:extLst>
          </p:cNvPr>
          <p:cNvSpPr>
            <a:spLocks noGrp="1"/>
          </p:cNvSpPr>
          <p:nvPr>
            <p:ph type="title"/>
          </p:nvPr>
        </p:nvSpPr>
        <p:spPr>
          <a:xfrm>
            <a:off x="457200" y="521689"/>
            <a:ext cx="4581726" cy="1000402"/>
          </a:xfrm>
        </p:spPr>
        <p:txBody>
          <a:bodyPr/>
          <a:lstStyle/>
          <a:p>
            <a:r>
              <a:rPr lang="en-US" dirty="0"/>
              <a:t>Lessons for Life Video </a:t>
            </a:r>
            <a:r>
              <a:rPr lang="en-US" b="1" dirty="0"/>
              <a:t>Estate Planning 101</a:t>
            </a:r>
          </a:p>
        </p:txBody>
      </p:sp>
      <p:sp>
        <p:nvSpPr>
          <p:cNvPr id="6" name="Slide Number Placeholder 5">
            <a:extLst>
              <a:ext uri="{FF2B5EF4-FFF2-40B4-BE49-F238E27FC236}">
                <a16:creationId xmlns:a16="http://schemas.microsoft.com/office/drawing/2014/main" id="{D324D4F3-C955-782C-CCE5-319D482F739F}"/>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36</a:t>
            </a:fld>
            <a:endParaRPr lang="en-US" dirty="0">
              <a:latin typeface="Aptos Light" panose="020B0004020202020204" pitchFamily="34" charset="0"/>
            </a:endParaRPr>
          </a:p>
        </p:txBody>
      </p:sp>
      <p:sp>
        <p:nvSpPr>
          <p:cNvPr id="7" name="Rectangle 6">
            <a:extLst>
              <a:ext uri="{FF2B5EF4-FFF2-40B4-BE49-F238E27FC236}">
                <a16:creationId xmlns:a16="http://schemas.microsoft.com/office/drawing/2014/main" id="{14A29E48-07BC-92F0-2D74-2737D60C4C25}"/>
              </a:ext>
            </a:extLst>
          </p:cNvPr>
          <p:cNvSpPr/>
          <p:nvPr/>
        </p:nvSpPr>
        <p:spPr>
          <a:xfrm>
            <a:off x="1762067" y="2558115"/>
            <a:ext cx="1971992" cy="1971992"/>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hlinkClick r:id="rId3"/>
            <a:extLst>
              <a:ext uri="{FF2B5EF4-FFF2-40B4-BE49-F238E27FC236}">
                <a16:creationId xmlns:a16="http://schemas.microsoft.com/office/drawing/2014/main" id="{85367310-9B32-84DF-7CFE-FCC2302EED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72153" y="1722897"/>
            <a:ext cx="6932141" cy="3898670"/>
          </a:xfrm>
          <a:prstGeom prst="rect">
            <a:avLst/>
          </a:prstGeom>
          <a:ln>
            <a:noFill/>
          </a:ln>
          <a:effectLst>
            <a:outerShdw blurRad="190500" algn="tl" rotWithShape="0">
              <a:srgbClr val="000000">
                <a:alpha val="70000"/>
              </a:srgbClr>
            </a:outerShdw>
          </a:effectLst>
        </p:spPr>
      </p:pic>
      <p:sp>
        <p:nvSpPr>
          <p:cNvPr id="13" name="TextBox 12">
            <a:extLst>
              <a:ext uri="{FF2B5EF4-FFF2-40B4-BE49-F238E27FC236}">
                <a16:creationId xmlns:a16="http://schemas.microsoft.com/office/drawing/2014/main" id="{5D122111-4756-1F1D-50EC-0B28A0439A3C}"/>
              </a:ext>
            </a:extLst>
          </p:cNvPr>
          <p:cNvSpPr txBox="1"/>
          <p:nvPr/>
        </p:nvSpPr>
        <p:spPr>
          <a:xfrm>
            <a:off x="5611750" y="4362191"/>
            <a:ext cx="545294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ptos" panose="020B0004020202020204" pitchFamily="34" charset="0"/>
                <a:ea typeface="Source Sans Pro" panose="020B0503030403020204" pitchFamily="34" charset="0"/>
              </a:rPr>
              <a:t>Estate Planning 101</a:t>
            </a:r>
          </a:p>
        </p:txBody>
      </p:sp>
      <p:pic>
        <p:nvPicPr>
          <p:cNvPr id="17" name="Graphic 16">
            <a:extLst>
              <a:ext uri="{FF2B5EF4-FFF2-40B4-BE49-F238E27FC236}">
                <a16:creationId xmlns:a16="http://schemas.microsoft.com/office/drawing/2014/main" id="{3D68120E-AACB-919B-5647-880539676C8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25594" y="2714583"/>
            <a:ext cx="1647608" cy="1647608"/>
          </a:xfrm>
          <a:prstGeom prst="rect">
            <a:avLst/>
          </a:prstGeom>
        </p:spPr>
      </p:pic>
    </p:spTree>
    <p:extLst>
      <p:ext uri="{BB962C8B-B14F-4D97-AF65-F5344CB8AC3E}">
        <p14:creationId xmlns:p14="http://schemas.microsoft.com/office/powerpoint/2010/main" val="11749424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F92EC-E823-AD58-BE7C-CA8B9FD58F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E24E5E-95BB-5B89-446C-79C87A032CF6}"/>
              </a:ext>
            </a:extLst>
          </p:cNvPr>
          <p:cNvSpPr>
            <a:spLocks noGrp="1"/>
          </p:cNvSpPr>
          <p:nvPr>
            <p:ph type="title"/>
          </p:nvPr>
        </p:nvSpPr>
        <p:spPr>
          <a:xfrm>
            <a:off x="457200" y="404198"/>
            <a:ext cx="4581726" cy="1499000"/>
          </a:xfrm>
        </p:spPr>
        <p:txBody>
          <a:bodyPr/>
          <a:lstStyle/>
          <a:p>
            <a:r>
              <a:rPr lang="en-US" dirty="0"/>
              <a:t>Lessons for Life Video </a:t>
            </a:r>
            <a:r>
              <a:rPr lang="en-US" b="1" dirty="0"/>
              <a:t>Estate Planning </a:t>
            </a:r>
            <a:br>
              <a:rPr lang="en-US" b="1" dirty="0"/>
            </a:br>
            <a:r>
              <a:rPr lang="en-US" b="1" dirty="0"/>
              <a:t>and Wills</a:t>
            </a:r>
          </a:p>
        </p:txBody>
      </p:sp>
      <p:sp>
        <p:nvSpPr>
          <p:cNvPr id="6" name="Slide Number Placeholder 5">
            <a:extLst>
              <a:ext uri="{FF2B5EF4-FFF2-40B4-BE49-F238E27FC236}">
                <a16:creationId xmlns:a16="http://schemas.microsoft.com/office/drawing/2014/main" id="{1481A2A8-FC18-B046-FB53-6CD2B2F98C68}"/>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37</a:t>
            </a:fld>
            <a:endParaRPr lang="en-US" dirty="0">
              <a:latin typeface="Aptos Light" panose="020B0004020202020204" pitchFamily="34" charset="0"/>
            </a:endParaRPr>
          </a:p>
        </p:txBody>
      </p:sp>
      <p:sp>
        <p:nvSpPr>
          <p:cNvPr id="7" name="Rectangle 6">
            <a:extLst>
              <a:ext uri="{FF2B5EF4-FFF2-40B4-BE49-F238E27FC236}">
                <a16:creationId xmlns:a16="http://schemas.microsoft.com/office/drawing/2014/main" id="{10F0F991-E673-EC31-D89F-898F6052C10A}"/>
              </a:ext>
            </a:extLst>
          </p:cNvPr>
          <p:cNvSpPr/>
          <p:nvPr/>
        </p:nvSpPr>
        <p:spPr>
          <a:xfrm>
            <a:off x="1762067" y="2558115"/>
            <a:ext cx="1971992" cy="1971992"/>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hlinkClick r:id="rId3"/>
            <a:extLst>
              <a:ext uri="{FF2B5EF4-FFF2-40B4-BE49-F238E27FC236}">
                <a16:creationId xmlns:a16="http://schemas.microsoft.com/office/drawing/2014/main" id="{CF2EE068-A45E-689F-488A-EB29F39957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72153" y="1729131"/>
            <a:ext cx="6932141" cy="3899557"/>
          </a:xfrm>
          <a:prstGeom prst="rect">
            <a:avLst/>
          </a:prstGeom>
          <a:ln>
            <a:noFill/>
          </a:ln>
          <a:effectLst>
            <a:outerShdw blurRad="190500" algn="tl" rotWithShape="0">
              <a:srgbClr val="000000">
                <a:alpha val="70000"/>
              </a:srgbClr>
            </a:outerShdw>
          </a:effectLst>
        </p:spPr>
      </p:pic>
      <p:pic>
        <p:nvPicPr>
          <p:cNvPr id="12" name="Graphic 11">
            <a:extLst>
              <a:ext uri="{FF2B5EF4-FFF2-40B4-BE49-F238E27FC236}">
                <a16:creationId xmlns:a16="http://schemas.microsoft.com/office/drawing/2014/main" id="{4B192444-6961-DF58-955C-1ACA73D8F73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24259" y="2720307"/>
            <a:ext cx="1647608" cy="1647608"/>
          </a:xfrm>
          <a:prstGeom prst="rect">
            <a:avLst/>
          </a:prstGeom>
        </p:spPr>
      </p:pic>
    </p:spTree>
    <p:extLst>
      <p:ext uri="{BB962C8B-B14F-4D97-AF65-F5344CB8AC3E}">
        <p14:creationId xmlns:p14="http://schemas.microsoft.com/office/powerpoint/2010/main" val="33292261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4FAAE-1BDC-19BC-FDDF-B72B5DE13D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241E89-1043-8B01-2ACB-0BD10C0FEEB4}"/>
              </a:ext>
            </a:extLst>
          </p:cNvPr>
          <p:cNvSpPr>
            <a:spLocks noGrp="1"/>
          </p:cNvSpPr>
          <p:nvPr>
            <p:ph type="title"/>
          </p:nvPr>
        </p:nvSpPr>
        <p:spPr>
          <a:xfrm>
            <a:off x="457200" y="470099"/>
            <a:ext cx="4773828" cy="1499000"/>
          </a:xfrm>
        </p:spPr>
        <p:txBody>
          <a:bodyPr/>
          <a:lstStyle/>
          <a:p>
            <a:r>
              <a:rPr lang="en-US" dirty="0"/>
              <a:t>Lessons for Life Video </a:t>
            </a:r>
            <a:r>
              <a:rPr lang="en-US" b="1" dirty="0"/>
              <a:t>Planning for Incapacity</a:t>
            </a:r>
          </a:p>
        </p:txBody>
      </p:sp>
      <p:sp>
        <p:nvSpPr>
          <p:cNvPr id="6" name="Slide Number Placeholder 5">
            <a:extLst>
              <a:ext uri="{FF2B5EF4-FFF2-40B4-BE49-F238E27FC236}">
                <a16:creationId xmlns:a16="http://schemas.microsoft.com/office/drawing/2014/main" id="{4D33F656-DB61-E704-C63F-7568CE84EAF5}"/>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38</a:t>
            </a:fld>
            <a:endParaRPr lang="en-US" dirty="0">
              <a:latin typeface="Aptos Light" panose="020B0004020202020204" pitchFamily="34" charset="0"/>
            </a:endParaRPr>
          </a:p>
        </p:txBody>
      </p:sp>
      <p:sp>
        <p:nvSpPr>
          <p:cNvPr id="7" name="Rectangle 6">
            <a:extLst>
              <a:ext uri="{FF2B5EF4-FFF2-40B4-BE49-F238E27FC236}">
                <a16:creationId xmlns:a16="http://schemas.microsoft.com/office/drawing/2014/main" id="{1961BADA-5438-62FA-E089-93B1161A4D59}"/>
              </a:ext>
            </a:extLst>
          </p:cNvPr>
          <p:cNvSpPr/>
          <p:nvPr/>
        </p:nvSpPr>
        <p:spPr>
          <a:xfrm>
            <a:off x="1762067" y="2558115"/>
            <a:ext cx="1971992" cy="1971992"/>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hlinkClick r:id="rId3"/>
            <a:extLst>
              <a:ext uri="{FF2B5EF4-FFF2-40B4-BE49-F238E27FC236}">
                <a16:creationId xmlns:a16="http://schemas.microsoft.com/office/drawing/2014/main" id="{579A88C7-B0B2-6A7A-6382-1FBCE984BC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8563" y="1731833"/>
            <a:ext cx="6932141" cy="3901597"/>
          </a:xfrm>
          <a:prstGeom prst="rect">
            <a:avLst/>
          </a:prstGeom>
          <a:ln>
            <a:noFill/>
          </a:ln>
          <a:effectLst>
            <a:outerShdw blurRad="190500" algn="tl" rotWithShape="0">
              <a:srgbClr val="000000">
                <a:alpha val="70000"/>
              </a:srgbClr>
            </a:outerShdw>
          </a:effectLst>
        </p:spPr>
      </p:pic>
      <p:pic>
        <p:nvPicPr>
          <p:cNvPr id="13" name="Graphic 12">
            <a:extLst>
              <a:ext uri="{FF2B5EF4-FFF2-40B4-BE49-F238E27FC236}">
                <a16:creationId xmlns:a16="http://schemas.microsoft.com/office/drawing/2014/main" id="{5F8B7E61-B6CA-81A0-AD96-562617C866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24258" y="2720306"/>
            <a:ext cx="1647609" cy="1647609"/>
          </a:xfrm>
          <a:prstGeom prst="rect">
            <a:avLst/>
          </a:prstGeom>
        </p:spPr>
      </p:pic>
    </p:spTree>
    <p:extLst>
      <p:ext uri="{BB962C8B-B14F-4D97-AF65-F5344CB8AC3E}">
        <p14:creationId xmlns:p14="http://schemas.microsoft.com/office/powerpoint/2010/main" val="23997555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33E6A-CA2C-B5F5-35B4-C859F3C44C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E2CA43-221C-7C1D-B44D-00DD97FDA5E5}"/>
              </a:ext>
            </a:extLst>
          </p:cNvPr>
          <p:cNvSpPr>
            <a:spLocks noGrp="1"/>
          </p:cNvSpPr>
          <p:nvPr>
            <p:ph type="title"/>
          </p:nvPr>
        </p:nvSpPr>
        <p:spPr>
          <a:xfrm>
            <a:off x="457200" y="453626"/>
            <a:ext cx="4724400" cy="1499000"/>
          </a:xfrm>
        </p:spPr>
        <p:txBody>
          <a:bodyPr/>
          <a:lstStyle/>
          <a:p>
            <a:r>
              <a:rPr lang="en-US" dirty="0"/>
              <a:t>Lessons for Life Video </a:t>
            </a:r>
            <a:r>
              <a:rPr lang="en-US" b="1" dirty="0"/>
              <a:t>Building Your Legacy with Life Insurance</a:t>
            </a:r>
          </a:p>
        </p:txBody>
      </p:sp>
      <p:sp>
        <p:nvSpPr>
          <p:cNvPr id="6" name="Slide Number Placeholder 5">
            <a:extLst>
              <a:ext uri="{FF2B5EF4-FFF2-40B4-BE49-F238E27FC236}">
                <a16:creationId xmlns:a16="http://schemas.microsoft.com/office/drawing/2014/main" id="{30283585-FF1E-C7AB-820F-8633A9E4795E}"/>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39</a:t>
            </a:fld>
            <a:endParaRPr lang="en-US" dirty="0">
              <a:latin typeface="Aptos Light" panose="020B0004020202020204" pitchFamily="34" charset="0"/>
            </a:endParaRPr>
          </a:p>
        </p:txBody>
      </p:sp>
      <p:sp>
        <p:nvSpPr>
          <p:cNvPr id="7" name="Rectangle 6">
            <a:extLst>
              <a:ext uri="{FF2B5EF4-FFF2-40B4-BE49-F238E27FC236}">
                <a16:creationId xmlns:a16="http://schemas.microsoft.com/office/drawing/2014/main" id="{0899B6B0-1D4B-AE9D-38BD-42057BB33AD3}"/>
              </a:ext>
            </a:extLst>
          </p:cNvPr>
          <p:cNvSpPr/>
          <p:nvPr/>
        </p:nvSpPr>
        <p:spPr>
          <a:xfrm>
            <a:off x="1762067" y="2558115"/>
            <a:ext cx="1971992" cy="1971992"/>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hlinkClick r:id="rId3"/>
            <a:extLst>
              <a:ext uri="{FF2B5EF4-FFF2-40B4-BE49-F238E27FC236}">
                <a16:creationId xmlns:a16="http://schemas.microsoft.com/office/drawing/2014/main" id="{3A8B096C-A7C5-7647-8A23-E255603E8B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72153" y="1731832"/>
            <a:ext cx="6932141" cy="3886641"/>
          </a:xfrm>
          <a:prstGeom prst="rect">
            <a:avLst/>
          </a:prstGeom>
          <a:ln>
            <a:noFill/>
          </a:ln>
          <a:effectLst>
            <a:outerShdw blurRad="190500" algn="tl" rotWithShape="0">
              <a:srgbClr val="000000">
                <a:alpha val="70000"/>
              </a:srgbClr>
            </a:outerShdw>
          </a:effectLst>
        </p:spPr>
      </p:pic>
      <p:pic>
        <p:nvPicPr>
          <p:cNvPr id="12" name="Graphic 11">
            <a:extLst>
              <a:ext uri="{FF2B5EF4-FFF2-40B4-BE49-F238E27FC236}">
                <a16:creationId xmlns:a16="http://schemas.microsoft.com/office/drawing/2014/main" id="{897A4060-FB5E-F81C-F028-25F677C099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24258" y="2720306"/>
            <a:ext cx="1647609" cy="1647609"/>
          </a:xfrm>
          <a:prstGeom prst="rect">
            <a:avLst/>
          </a:prstGeom>
        </p:spPr>
      </p:pic>
    </p:spTree>
    <p:extLst>
      <p:ext uri="{BB962C8B-B14F-4D97-AF65-F5344CB8AC3E}">
        <p14:creationId xmlns:p14="http://schemas.microsoft.com/office/powerpoint/2010/main" val="4081671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50AA5A-BC98-7C97-352D-2A1456BE2D57}"/>
              </a:ext>
            </a:extLst>
          </p:cNvPr>
          <p:cNvSpPr>
            <a:spLocks noGrp="1"/>
          </p:cNvSpPr>
          <p:nvPr>
            <p:ph type="body" sz="quarter" idx="24"/>
          </p:nvPr>
        </p:nvSpPr>
        <p:spPr>
          <a:xfrm>
            <a:off x="8173269" y="3457086"/>
            <a:ext cx="3475037" cy="1543549"/>
          </a:xfrm>
        </p:spPr>
        <p:txBody>
          <a:bodyPr tIns="640080"/>
          <a:lstStyle/>
          <a:p>
            <a:pPr marL="0" indent="0" algn="ctr">
              <a:buNone/>
            </a:pPr>
            <a:r>
              <a:rPr lang="en-US" b="1" dirty="0"/>
              <a:t>Will or Trust</a:t>
            </a:r>
          </a:p>
        </p:txBody>
      </p:sp>
      <p:sp>
        <p:nvSpPr>
          <p:cNvPr id="3" name="Text Placeholder 2">
            <a:extLst>
              <a:ext uri="{FF2B5EF4-FFF2-40B4-BE49-F238E27FC236}">
                <a16:creationId xmlns:a16="http://schemas.microsoft.com/office/drawing/2014/main" id="{70C2C32B-69F1-2A4D-1D0B-312922D68CDB}"/>
              </a:ext>
            </a:extLst>
          </p:cNvPr>
          <p:cNvSpPr>
            <a:spLocks noGrp="1"/>
          </p:cNvSpPr>
          <p:nvPr>
            <p:ph type="body" sz="quarter" idx="22"/>
          </p:nvPr>
        </p:nvSpPr>
        <p:spPr>
          <a:xfrm>
            <a:off x="4381161" y="3457085"/>
            <a:ext cx="3475037" cy="1543549"/>
          </a:xfrm>
        </p:spPr>
        <p:txBody>
          <a:bodyPr tIns="640080"/>
          <a:lstStyle/>
          <a:p>
            <a:pPr marL="0" indent="0" algn="ctr">
              <a:buNone/>
            </a:pPr>
            <a:r>
              <a:rPr lang="en-US" b="1" dirty="0"/>
              <a:t>Operation of Law</a:t>
            </a:r>
          </a:p>
        </p:txBody>
      </p:sp>
      <p:sp>
        <p:nvSpPr>
          <p:cNvPr id="6" name="Text Placeholder 5">
            <a:extLst>
              <a:ext uri="{FF2B5EF4-FFF2-40B4-BE49-F238E27FC236}">
                <a16:creationId xmlns:a16="http://schemas.microsoft.com/office/drawing/2014/main" id="{ACD85614-572E-18D3-1EDE-BC49433B7B9F}"/>
              </a:ext>
            </a:extLst>
          </p:cNvPr>
          <p:cNvSpPr>
            <a:spLocks noGrp="1"/>
          </p:cNvSpPr>
          <p:nvPr>
            <p:ph type="body" sz="quarter" idx="25"/>
          </p:nvPr>
        </p:nvSpPr>
        <p:spPr>
          <a:xfrm>
            <a:off x="555528" y="3457085"/>
            <a:ext cx="3475037" cy="1543549"/>
          </a:xfrm>
        </p:spPr>
        <p:txBody>
          <a:bodyPr tIns="640080"/>
          <a:lstStyle/>
          <a:p>
            <a:pPr marL="0" indent="0" algn="ctr">
              <a:buNone/>
            </a:pPr>
            <a:r>
              <a:rPr lang="en-US" b="1" dirty="0"/>
              <a:t>Contract</a:t>
            </a:r>
          </a:p>
        </p:txBody>
      </p:sp>
      <p:sp>
        <p:nvSpPr>
          <p:cNvPr id="9" name="Slide Number Placeholder 8">
            <a:extLst>
              <a:ext uri="{FF2B5EF4-FFF2-40B4-BE49-F238E27FC236}">
                <a16:creationId xmlns:a16="http://schemas.microsoft.com/office/drawing/2014/main" id="{890C3B60-AEEC-8420-BB96-EA5757CB8B88}"/>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1E799023-E490-9D47-832D-FCD35F5C3748}"/>
              </a:ext>
            </a:extLst>
          </p:cNvPr>
          <p:cNvSpPr>
            <a:spLocks noGrp="1"/>
          </p:cNvSpPr>
          <p:nvPr>
            <p:ph type="title"/>
          </p:nvPr>
        </p:nvSpPr>
        <p:spPr/>
        <p:txBody>
          <a:bodyPr/>
          <a:lstStyle/>
          <a:p>
            <a:r>
              <a:rPr lang="en-US" dirty="0"/>
              <a:t>How </a:t>
            </a:r>
            <a:r>
              <a:rPr lang="en-US" b="1" dirty="0"/>
              <a:t>Assets</a:t>
            </a:r>
            <a:r>
              <a:rPr lang="en-US" dirty="0"/>
              <a:t> Pass at Death</a:t>
            </a:r>
          </a:p>
        </p:txBody>
      </p:sp>
      <p:pic>
        <p:nvPicPr>
          <p:cNvPr id="11" name="Graphic 10">
            <a:extLst>
              <a:ext uri="{FF2B5EF4-FFF2-40B4-BE49-F238E27FC236}">
                <a16:creationId xmlns:a16="http://schemas.microsoft.com/office/drawing/2014/main" id="{0D885CA8-E2C4-29C0-F078-B62BE85FCF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2497" y="1378566"/>
            <a:ext cx="3021097" cy="3021097"/>
          </a:xfrm>
          <a:prstGeom prst="rect">
            <a:avLst/>
          </a:prstGeom>
        </p:spPr>
      </p:pic>
      <p:pic>
        <p:nvPicPr>
          <p:cNvPr id="12" name="Graphic 11">
            <a:extLst>
              <a:ext uri="{FF2B5EF4-FFF2-40B4-BE49-F238E27FC236}">
                <a16:creationId xmlns:a16="http://schemas.microsoft.com/office/drawing/2014/main" id="{3C8DA37D-7715-73AA-D982-22E117E72F1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93695" y="1661704"/>
            <a:ext cx="2454822" cy="2454822"/>
          </a:xfrm>
          <a:prstGeom prst="rect">
            <a:avLst/>
          </a:prstGeom>
        </p:spPr>
      </p:pic>
      <p:grpSp>
        <p:nvGrpSpPr>
          <p:cNvPr id="13" name="Group 12">
            <a:extLst>
              <a:ext uri="{FF2B5EF4-FFF2-40B4-BE49-F238E27FC236}">
                <a16:creationId xmlns:a16="http://schemas.microsoft.com/office/drawing/2014/main" id="{E33F6A47-2488-AEA3-6CA8-AF0F90143904}"/>
              </a:ext>
            </a:extLst>
          </p:cNvPr>
          <p:cNvGrpSpPr/>
          <p:nvPr/>
        </p:nvGrpSpPr>
        <p:grpSpPr>
          <a:xfrm>
            <a:off x="8999669" y="1988060"/>
            <a:ext cx="1822235" cy="1799725"/>
            <a:chOff x="7815912" y="3513817"/>
            <a:chExt cx="758915" cy="756980"/>
          </a:xfrm>
        </p:grpSpPr>
        <p:sp>
          <p:nvSpPr>
            <p:cNvPr id="14" name="Freeform: Shape 451">
              <a:extLst>
                <a:ext uri="{FF2B5EF4-FFF2-40B4-BE49-F238E27FC236}">
                  <a16:creationId xmlns:a16="http://schemas.microsoft.com/office/drawing/2014/main" id="{18CD5C65-A558-C1AD-779D-4516F26C7AAB}"/>
                </a:ext>
              </a:extLst>
            </p:cNvPr>
            <p:cNvSpPr/>
            <p:nvPr/>
          </p:nvSpPr>
          <p:spPr>
            <a:xfrm>
              <a:off x="7815912" y="3513817"/>
              <a:ext cx="758915" cy="756980"/>
            </a:xfrm>
            <a:custGeom>
              <a:avLst/>
              <a:gdLst>
                <a:gd name="connsiteX0" fmla="*/ 113167 w 758915"/>
                <a:gd name="connsiteY0" fmla="*/ 756981 h 756980"/>
                <a:gd name="connsiteX1" fmla="*/ 86777 w 758915"/>
                <a:gd name="connsiteY1" fmla="*/ 746044 h 756980"/>
                <a:gd name="connsiteX2" fmla="*/ 75841 w 758915"/>
                <a:gd name="connsiteY2" fmla="*/ 719655 h 756980"/>
                <a:gd name="connsiteX3" fmla="*/ 75841 w 758915"/>
                <a:gd name="connsiteY3" fmla="*/ 681853 h 756980"/>
                <a:gd name="connsiteX4" fmla="*/ 37326 w 758915"/>
                <a:gd name="connsiteY4" fmla="*/ 681140 h 756980"/>
                <a:gd name="connsiteX5" fmla="*/ 10936 w 758915"/>
                <a:gd name="connsiteY5" fmla="*/ 670204 h 756980"/>
                <a:gd name="connsiteX6" fmla="*/ 0 w 758915"/>
                <a:gd name="connsiteY6" fmla="*/ 643814 h 756980"/>
                <a:gd name="connsiteX7" fmla="*/ 0 w 758915"/>
                <a:gd name="connsiteY7" fmla="*/ 138130 h 756980"/>
                <a:gd name="connsiteX8" fmla="*/ 713 w 758915"/>
                <a:gd name="connsiteY8" fmla="*/ 134326 h 756980"/>
                <a:gd name="connsiteX9" fmla="*/ 3566 w 758915"/>
                <a:gd name="connsiteY9" fmla="*/ 129809 h 756980"/>
                <a:gd name="connsiteX10" fmla="*/ 130047 w 758915"/>
                <a:gd name="connsiteY10" fmla="*/ 3328 h 756980"/>
                <a:gd name="connsiteX11" fmla="*/ 133613 w 758915"/>
                <a:gd name="connsiteY11" fmla="*/ 951 h 756980"/>
                <a:gd name="connsiteX12" fmla="*/ 137892 w 758915"/>
                <a:gd name="connsiteY12" fmla="*/ 0 h 756980"/>
                <a:gd name="connsiteX13" fmla="*/ 492608 w 758915"/>
                <a:gd name="connsiteY13" fmla="*/ 0 h 756980"/>
                <a:gd name="connsiteX14" fmla="*/ 518998 w 758915"/>
                <a:gd name="connsiteY14" fmla="*/ 10699 h 756980"/>
                <a:gd name="connsiteX15" fmla="*/ 529934 w 758915"/>
                <a:gd name="connsiteY15" fmla="*/ 37088 h 756980"/>
                <a:gd name="connsiteX16" fmla="*/ 529934 w 758915"/>
                <a:gd name="connsiteY16" fmla="*/ 74890 h 756980"/>
                <a:gd name="connsiteX17" fmla="*/ 568449 w 758915"/>
                <a:gd name="connsiteY17" fmla="*/ 75603 h 756980"/>
                <a:gd name="connsiteX18" fmla="*/ 594839 w 758915"/>
                <a:gd name="connsiteY18" fmla="*/ 86539 h 756980"/>
                <a:gd name="connsiteX19" fmla="*/ 605775 w 758915"/>
                <a:gd name="connsiteY19" fmla="*/ 112929 h 756980"/>
                <a:gd name="connsiteX20" fmla="*/ 605775 w 758915"/>
                <a:gd name="connsiteY20" fmla="*/ 239647 h 756980"/>
                <a:gd name="connsiteX21" fmla="*/ 628123 w 758915"/>
                <a:gd name="connsiteY21" fmla="*/ 220628 h 756980"/>
                <a:gd name="connsiteX22" fmla="*/ 674483 w 758915"/>
                <a:gd name="connsiteY22" fmla="*/ 177596 h 756980"/>
                <a:gd name="connsiteX23" fmla="*/ 708956 w 758915"/>
                <a:gd name="connsiteY23" fmla="*/ 163806 h 756980"/>
                <a:gd name="connsiteX24" fmla="*/ 745569 w 758915"/>
                <a:gd name="connsiteY24" fmla="*/ 179735 h 756980"/>
                <a:gd name="connsiteX25" fmla="*/ 758883 w 758915"/>
                <a:gd name="connsiteY25" fmla="*/ 215873 h 756980"/>
                <a:gd name="connsiteX26" fmla="*/ 742478 w 758915"/>
                <a:gd name="connsiteY26" fmla="*/ 250583 h 756980"/>
                <a:gd name="connsiteX27" fmla="*/ 705390 w 758915"/>
                <a:gd name="connsiteY27" fmla="*/ 285056 h 756980"/>
                <a:gd name="connsiteX28" fmla="*/ 722508 w 758915"/>
                <a:gd name="connsiteY28" fmla="*/ 304552 h 756980"/>
                <a:gd name="connsiteX29" fmla="*/ 729165 w 758915"/>
                <a:gd name="connsiteY29" fmla="*/ 322145 h 756980"/>
                <a:gd name="connsiteX30" fmla="*/ 721319 w 758915"/>
                <a:gd name="connsiteY30" fmla="*/ 339262 h 756980"/>
                <a:gd name="connsiteX31" fmla="*/ 652848 w 758915"/>
                <a:gd name="connsiteY31" fmla="*/ 402740 h 756980"/>
                <a:gd name="connsiteX32" fmla="*/ 644765 w 758915"/>
                <a:gd name="connsiteY32" fmla="*/ 405831 h 756980"/>
                <a:gd name="connsiteX33" fmla="*/ 641199 w 758915"/>
                <a:gd name="connsiteY33" fmla="*/ 405356 h 756980"/>
                <a:gd name="connsiteX34" fmla="*/ 633116 w 758915"/>
                <a:gd name="connsiteY34" fmla="*/ 396559 h 756980"/>
                <a:gd name="connsiteX35" fmla="*/ 636682 w 758915"/>
                <a:gd name="connsiteY35" fmla="*/ 385147 h 756980"/>
                <a:gd name="connsiteX36" fmla="*/ 705152 w 758915"/>
                <a:gd name="connsiteY36" fmla="*/ 321669 h 756980"/>
                <a:gd name="connsiteX37" fmla="*/ 688035 w 758915"/>
                <a:gd name="connsiteY37" fmla="*/ 302174 h 756980"/>
                <a:gd name="connsiteX38" fmla="*/ 606488 w 758915"/>
                <a:gd name="connsiteY38" fmla="*/ 377064 h 756980"/>
                <a:gd name="connsiteX39" fmla="*/ 606488 w 758915"/>
                <a:gd name="connsiteY39" fmla="*/ 719655 h 756980"/>
                <a:gd name="connsiteX40" fmla="*/ 595314 w 758915"/>
                <a:gd name="connsiteY40" fmla="*/ 746044 h 756980"/>
                <a:gd name="connsiteX41" fmla="*/ 568924 w 758915"/>
                <a:gd name="connsiteY41" fmla="*/ 756981 h 756980"/>
                <a:gd name="connsiteX42" fmla="*/ 113880 w 758915"/>
                <a:gd name="connsiteY42" fmla="*/ 756981 h 756980"/>
                <a:gd name="connsiteX43" fmla="*/ 99853 w 758915"/>
                <a:gd name="connsiteY43" fmla="*/ 719893 h 756980"/>
                <a:gd name="connsiteX44" fmla="*/ 103895 w 758915"/>
                <a:gd name="connsiteY44" fmla="*/ 729402 h 756980"/>
                <a:gd name="connsiteX45" fmla="*/ 113404 w 758915"/>
                <a:gd name="connsiteY45" fmla="*/ 733206 h 756980"/>
                <a:gd name="connsiteX46" fmla="*/ 568449 w 758915"/>
                <a:gd name="connsiteY46" fmla="*/ 733206 h 756980"/>
                <a:gd name="connsiteX47" fmla="*/ 577959 w 758915"/>
                <a:gd name="connsiteY47" fmla="*/ 729402 h 756980"/>
                <a:gd name="connsiteX48" fmla="*/ 581763 w 758915"/>
                <a:gd name="connsiteY48" fmla="*/ 719893 h 756980"/>
                <a:gd name="connsiteX49" fmla="*/ 581763 w 758915"/>
                <a:gd name="connsiteY49" fmla="*/ 401076 h 756980"/>
                <a:gd name="connsiteX50" fmla="*/ 529934 w 758915"/>
                <a:gd name="connsiteY50" fmla="*/ 447436 h 756980"/>
                <a:gd name="connsiteX51" fmla="*/ 529934 w 758915"/>
                <a:gd name="connsiteY51" fmla="*/ 643814 h 756980"/>
                <a:gd name="connsiteX52" fmla="*/ 518760 w 758915"/>
                <a:gd name="connsiteY52" fmla="*/ 670204 h 756980"/>
                <a:gd name="connsiteX53" fmla="*/ 492370 w 758915"/>
                <a:gd name="connsiteY53" fmla="*/ 681140 h 756980"/>
                <a:gd name="connsiteX54" fmla="*/ 99853 w 758915"/>
                <a:gd name="connsiteY54" fmla="*/ 681140 h 756980"/>
                <a:gd name="connsiteX55" fmla="*/ 99853 w 758915"/>
                <a:gd name="connsiteY55" fmla="*/ 719655 h 756980"/>
                <a:gd name="connsiteX56" fmla="*/ 24012 w 758915"/>
                <a:gd name="connsiteY56" fmla="*/ 644052 h 756980"/>
                <a:gd name="connsiteX57" fmla="*/ 27816 w 758915"/>
                <a:gd name="connsiteY57" fmla="*/ 653562 h 756980"/>
                <a:gd name="connsiteX58" fmla="*/ 37326 w 758915"/>
                <a:gd name="connsiteY58" fmla="*/ 657365 h 756980"/>
                <a:gd name="connsiteX59" fmla="*/ 492370 w 758915"/>
                <a:gd name="connsiteY59" fmla="*/ 657365 h 756980"/>
                <a:gd name="connsiteX60" fmla="*/ 501880 w 758915"/>
                <a:gd name="connsiteY60" fmla="*/ 653562 h 756980"/>
                <a:gd name="connsiteX61" fmla="*/ 505922 w 758915"/>
                <a:gd name="connsiteY61" fmla="*/ 644052 h 756980"/>
                <a:gd name="connsiteX62" fmla="*/ 505922 w 758915"/>
                <a:gd name="connsiteY62" fmla="*/ 471687 h 756980"/>
                <a:gd name="connsiteX63" fmla="*/ 454807 w 758915"/>
                <a:gd name="connsiteY63" fmla="*/ 517334 h 756980"/>
                <a:gd name="connsiteX64" fmla="*/ 371596 w 758915"/>
                <a:gd name="connsiteY64" fmla="*/ 577483 h 756980"/>
                <a:gd name="connsiteX65" fmla="*/ 369932 w 758915"/>
                <a:gd name="connsiteY65" fmla="*/ 579147 h 756980"/>
                <a:gd name="connsiteX66" fmla="*/ 308118 w 758915"/>
                <a:gd name="connsiteY66" fmla="*/ 615760 h 756980"/>
                <a:gd name="connsiteX67" fmla="*/ 300034 w 758915"/>
                <a:gd name="connsiteY67" fmla="*/ 616949 h 756980"/>
                <a:gd name="connsiteX68" fmla="*/ 282441 w 758915"/>
                <a:gd name="connsiteY68" fmla="*/ 609341 h 756980"/>
                <a:gd name="connsiteX69" fmla="*/ 280064 w 758915"/>
                <a:gd name="connsiteY69" fmla="*/ 605775 h 756980"/>
                <a:gd name="connsiteX70" fmla="*/ 164044 w 758915"/>
                <a:gd name="connsiteY70" fmla="*/ 605299 h 756980"/>
                <a:gd name="connsiteX71" fmla="*/ 153821 w 758915"/>
                <a:gd name="connsiteY71" fmla="*/ 599356 h 756980"/>
                <a:gd name="connsiteX72" fmla="*/ 153821 w 758915"/>
                <a:gd name="connsiteY72" fmla="*/ 587468 h 756980"/>
                <a:gd name="connsiteX73" fmla="*/ 164044 w 758915"/>
                <a:gd name="connsiteY73" fmla="*/ 581525 h 756980"/>
                <a:gd name="connsiteX74" fmla="*/ 278637 w 758915"/>
                <a:gd name="connsiteY74" fmla="*/ 581525 h 756980"/>
                <a:gd name="connsiteX75" fmla="*/ 319292 w 758915"/>
                <a:gd name="connsiteY75" fmla="*/ 524466 h 756980"/>
                <a:gd name="connsiteX76" fmla="*/ 320956 w 758915"/>
                <a:gd name="connsiteY76" fmla="*/ 522802 h 756980"/>
                <a:gd name="connsiteX77" fmla="*/ 346157 w 758915"/>
                <a:gd name="connsiteY77" fmla="*/ 492846 h 756980"/>
                <a:gd name="connsiteX78" fmla="*/ 87966 w 758915"/>
                <a:gd name="connsiteY78" fmla="*/ 491657 h 756980"/>
                <a:gd name="connsiteX79" fmla="*/ 77743 w 758915"/>
                <a:gd name="connsiteY79" fmla="*/ 485713 h 756980"/>
                <a:gd name="connsiteX80" fmla="*/ 77743 w 758915"/>
                <a:gd name="connsiteY80" fmla="*/ 473826 h 756980"/>
                <a:gd name="connsiteX81" fmla="*/ 87966 w 758915"/>
                <a:gd name="connsiteY81" fmla="*/ 467883 h 756980"/>
                <a:gd name="connsiteX82" fmla="*/ 366841 w 758915"/>
                <a:gd name="connsiteY82" fmla="*/ 467883 h 756980"/>
                <a:gd name="connsiteX83" fmla="*/ 385860 w 758915"/>
                <a:gd name="connsiteY83" fmla="*/ 445535 h 756980"/>
                <a:gd name="connsiteX84" fmla="*/ 505684 w 758915"/>
                <a:gd name="connsiteY84" fmla="*/ 334270 h 756980"/>
                <a:gd name="connsiteX85" fmla="*/ 505684 w 758915"/>
                <a:gd name="connsiteY85" fmla="*/ 37326 h 756980"/>
                <a:gd name="connsiteX86" fmla="*/ 501880 w 758915"/>
                <a:gd name="connsiteY86" fmla="*/ 27816 h 756980"/>
                <a:gd name="connsiteX87" fmla="*/ 492370 w 758915"/>
                <a:gd name="connsiteY87" fmla="*/ 24012 h 756980"/>
                <a:gd name="connsiteX88" fmla="*/ 150968 w 758915"/>
                <a:gd name="connsiteY88" fmla="*/ 24012 h 756980"/>
                <a:gd name="connsiteX89" fmla="*/ 150255 w 758915"/>
                <a:gd name="connsiteY89" fmla="*/ 113167 h 756980"/>
                <a:gd name="connsiteX90" fmla="*/ 139319 w 758915"/>
                <a:gd name="connsiteY90" fmla="*/ 139556 h 756980"/>
                <a:gd name="connsiteX91" fmla="*/ 112929 w 758915"/>
                <a:gd name="connsiteY91" fmla="*/ 150493 h 756980"/>
                <a:gd name="connsiteX92" fmla="*/ 23775 w 758915"/>
                <a:gd name="connsiteY92" fmla="*/ 150493 h 756980"/>
                <a:gd name="connsiteX93" fmla="*/ 23775 w 758915"/>
                <a:gd name="connsiteY93" fmla="*/ 644289 h 756980"/>
                <a:gd name="connsiteX94" fmla="*/ 328326 w 758915"/>
                <a:gd name="connsiteY94" fmla="*/ 548716 h 756980"/>
                <a:gd name="connsiteX95" fmla="*/ 300034 w 758915"/>
                <a:gd name="connsiteY95" fmla="*/ 592223 h 756980"/>
                <a:gd name="connsiteX96" fmla="*/ 346157 w 758915"/>
                <a:gd name="connsiteY96" fmla="*/ 567736 h 756980"/>
                <a:gd name="connsiteX97" fmla="*/ 329515 w 758915"/>
                <a:gd name="connsiteY97" fmla="*/ 548954 h 756980"/>
                <a:gd name="connsiteX98" fmla="*/ 328326 w 758915"/>
                <a:gd name="connsiteY98" fmla="*/ 548954 h 756980"/>
                <a:gd name="connsiteX99" fmla="*/ 345682 w 758915"/>
                <a:gd name="connsiteY99" fmla="*/ 530172 h 756980"/>
                <a:gd name="connsiteX100" fmla="*/ 356142 w 758915"/>
                <a:gd name="connsiteY100" fmla="*/ 542297 h 756980"/>
                <a:gd name="connsiteX101" fmla="*/ 364939 w 758915"/>
                <a:gd name="connsiteY101" fmla="*/ 551807 h 756980"/>
                <a:gd name="connsiteX102" fmla="*/ 427941 w 758915"/>
                <a:gd name="connsiteY102" fmla="*/ 507111 h 756980"/>
                <a:gd name="connsiteX103" fmla="*/ 395370 w 758915"/>
                <a:gd name="connsiteY103" fmla="*/ 470735 h 756980"/>
                <a:gd name="connsiteX104" fmla="*/ 345682 w 758915"/>
                <a:gd name="connsiteY104" fmla="*/ 529934 h 756980"/>
                <a:gd name="connsiteX105" fmla="*/ 412250 w 758915"/>
                <a:gd name="connsiteY105" fmla="*/ 453142 h 756980"/>
                <a:gd name="connsiteX106" fmla="*/ 425802 w 758915"/>
                <a:gd name="connsiteY106" fmla="*/ 468596 h 756980"/>
                <a:gd name="connsiteX107" fmla="*/ 446723 w 758915"/>
                <a:gd name="connsiteY107" fmla="*/ 490944 h 756980"/>
                <a:gd name="connsiteX108" fmla="*/ 509012 w 758915"/>
                <a:gd name="connsiteY108" fmla="*/ 434123 h 756980"/>
                <a:gd name="connsiteX109" fmla="*/ 669966 w 758915"/>
                <a:gd name="connsiteY109" fmla="*/ 284581 h 756980"/>
                <a:gd name="connsiteX110" fmla="*/ 656415 w 758915"/>
                <a:gd name="connsiteY110" fmla="*/ 269128 h 756980"/>
                <a:gd name="connsiteX111" fmla="*/ 635017 w 758915"/>
                <a:gd name="connsiteY111" fmla="*/ 246066 h 756980"/>
                <a:gd name="connsiteX112" fmla="*/ 412250 w 758915"/>
                <a:gd name="connsiteY112" fmla="*/ 452905 h 756980"/>
                <a:gd name="connsiteX113" fmla="*/ 529459 w 758915"/>
                <a:gd name="connsiteY113" fmla="*/ 310020 h 756980"/>
                <a:gd name="connsiteX114" fmla="*/ 581287 w 758915"/>
                <a:gd name="connsiteY114" fmla="*/ 263659 h 756980"/>
                <a:gd name="connsiteX115" fmla="*/ 581287 w 758915"/>
                <a:gd name="connsiteY115" fmla="*/ 112929 h 756980"/>
                <a:gd name="connsiteX116" fmla="*/ 577721 w 758915"/>
                <a:gd name="connsiteY116" fmla="*/ 103419 h 756980"/>
                <a:gd name="connsiteX117" fmla="*/ 568211 w 758915"/>
                <a:gd name="connsiteY117" fmla="*/ 99615 h 756980"/>
                <a:gd name="connsiteX118" fmla="*/ 529459 w 758915"/>
                <a:gd name="connsiteY118" fmla="*/ 99615 h 756980"/>
                <a:gd name="connsiteX119" fmla="*/ 529459 w 758915"/>
                <a:gd name="connsiteY119" fmla="*/ 310020 h 756980"/>
                <a:gd name="connsiteX120" fmla="*/ 707768 w 758915"/>
                <a:gd name="connsiteY120" fmla="*/ 188056 h 756980"/>
                <a:gd name="connsiteX121" fmla="*/ 690174 w 758915"/>
                <a:gd name="connsiteY121" fmla="*/ 194951 h 756980"/>
                <a:gd name="connsiteX122" fmla="*/ 653086 w 758915"/>
                <a:gd name="connsiteY122" fmla="*/ 229424 h 756980"/>
                <a:gd name="connsiteX123" fmla="*/ 666638 w 758915"/>
                <a:gd name="connsiteY123" fmla="*/ 244878 h 756980"/>
                <a:gd name="connsiteX124" fmla="*/ 687559 w 758915"/>
                <a:gd name="connsiteY124" fmla="*/ 267463 h 756980"/>
                <a:gd name="connsiteX125" fmla="*/ 725598 w 758915"/>
                <a:gd name="connsiteY125" fmla="*/ 232990 h 756980"/>
                <a:gd name="connsiteX126" fmla="*/ 733919 w 758915"/>
                <a:gd name="connsiteY126" fmla="*/ 214922 h 756980"/>
                <a:gd name="connsiteX127" fmla="*/ 727025 w 758915"/>
                <a:gd name="connsiteY127" fmla="*/ 196378 h 756980"/>
                <a:gd name="connsiteX128" fmla="*/ 708956 w 758915"/>
                <a:gd name="connsiteY128" fmla="*/ 188056 h 756980"/>
                <a:gd name="connsiteX129" fmla="*/ 707768 w 758915"/>
                <a:gd name="connsiteY129" fmla="*/ 188056 h 756980"/>
                <a:gd name="connsiteX130" fmla="*/ 42081 w 758915"/>
                <a:gd name="connsiteY130" fmla="*/ 125292 h 756980"/>
                <a:gd name="connsiteX131" fmla="*/ 113167 w 758915"/>
                <a:gd name="connsiteY131" fmla="*/ 126480 h 756980"/>
                <a:gd name="connsiteX132" fmla="*/ 122677 w 758915"/>
                <a:gd name="connsiteY132" fmla="*/ 122677 h 756980"/>
                <a:gd name="connsiteX133" fmla="*/ 126480 w 758915"/>
                <a:gd name="connsiteY133" fmla="*/ 113167 h 756980"/>
                <a:gd name="connsiteX134" fmla="*/ 126480 w 758915"/>
                <a:gd name="connsiteY134" fmla="*/ 40892 h 756980"/>
                <a:gd name="connsiteX135" fmla="*/ 42081 w 758915"/>
                <a:gd name="connsiteY135" fmla="*/ 125292 h 75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8915" h="756980">
                  <a:moveTo>
                    <a:pt x="113167" y="756981"/>
                  </a:moveTo>
                  <a:cubicBezTo>
                    <a:pt x="103181" y="756981"/>
                    <a:pt x="93909" y="753177"/>
                    <a:pt x="86777" y="746044"/>
                  </a:cubicBezTo>
                  <a:cubicBezTo>
                    <a:pt x="79645" y="738912"/>
                    <a:pt x="75841" y="729640"/>
                    <a:pt x="75841" y="719655"/>
                  </a:cubicBezTo>
                  <a:lnTo>
                    <a:pt x="75841" y="681853"/>
                  </a:lnTo>
                  <a:lnTo>
                    <a:pt x="37326" y="681140"/>
                  </a:lnTo>
                  <a:cubicBezTo>
                    <a:pt x="27578" y="681140"/>
                    <a:pt x="17831" y="677098"/>
                    <a:pt x="10936" y="670204"/>
                  </a:cubicBezTo>
                  <a:cubicBezTo>
                    <a:pt x="4042" y="663309"/>
                    <a:pt x="0" y="653799"/>
                    <a:pt x="0" y="643814"/>
                  </a:cubicBezTo>
                  <a:lnTo>
                    <a:pt x="0" y="138130"/>
                  </a:lnTo>
                  <a:cubicBezTo>
                    <a:pt x="0" y="136466"/>
                    <a:pt x="238" y="135515"/>
                    <a:pt x="713" y="134326"/>
                  </a:cubicBezTo>
                  <a:cubicBezTo>
                    <a:pt x="1664" y="131949"/>
                    <a:pt x="2615" y="130760"/>
                    <a:pt x="3566" y="129809"/>
                  </a:cubicBezTo>
                  <a:lnTo>
                    <a:pt x="130047" y="3328"/>
                  </a:lnTo>
                  <a:cubicBezTo>
                    <a:pt x="130998" y="2377"/>
                    <a:pt x="132186" y="1664"/>
                    <a:pt x="133613" y="951"/>
                  </a:cubicBezTo>
                  <a:cubicBezTo>
                    <a:pt x="135753" y="238"/>
                    <a:pt x="136703" y="0"/>
                    <a:pt x="137892" y="0"/>
                  </a:cubicBezTo>
                  <a:lnTo>
                    <a:pt x="492608" y="0"/>
                  </a:lnTo>
                  <a:cubicBezTo>
                    <a:pt x="502356" y="0"/>
                    <a:pt x="512103" y="3804"/>
                    <a:pt x="518998" y="10699"/>
                  </a:cubicBezTo>
                  <a:cubicBezTo>
                    <a:pt x="525892" y="17593"/>
                    <a:pt x="529934" y="27341"/>
                    <a:pt x="529934" y="37088"/>
                  </a:cubicBezTo>
                  <a:lnTo>
                    <a:pt x="529934" y="74890"/>
                  </a:lnTo>
                  <a:lnTo>
                    <a:pt x="568449" y="75603"/>
                  </a:lnTo>
                  <a:cubicBezTo>
                    <a:pt x="578196" y="75603"/>
                    <a:pt x="587944" y="79645"/>
                    <a:pt x="594839" y="86539"/>
                  </a:cubicBezTo>
                  <a:cubicBezTo>
                    <a:pt x="601733" y="93434"/>
                    <a:pt x="605775" y="102944"/>
                    <a:pt x="605775" y="112929"/>
                  </a:cubicBezTo>
                  <a:lnTo>
                    <a:pt x="605775" y="239647"/>
                  </a:lnTo>
                  <a:lnTo>
                    <a:pt x="628123" y="220628"/>
                  </a:lnTo>
                  <a:lnTo>
                    <a:pt x="674483" y="177596"/>
                  </a:lnTo>
                  <a:cubicBezTo>
                    <a:pt x="683755" y="168799"/>
                    <a:pt x="696118" y="163806"/>
                    <a:pt x="708956" y="163806"/>
                  </a:cubicBezTo>
                  <a:cubicBezTo>
                    <a:pt x="723696" y="164282"/>
                    <a:pt x="736535" y="169988"/>
                    <a:pt x="745569" y="179735"/>
                  </a:cubicBezTo>
                  <a:cubicBezTo>
                    <a:pt x="754603" y="189483"/>
                    <a:pt x="759358" y="202559"/>
                    <a:pt x="758883" y="215873"/>
                  </a:cubicBezTo>
                  <a:cubicBezTo>
                    <a:pt x="758407" y="229186"/>
                    <a:pt x="752464" y="241787"/>
                    <a:pt x="742478" y="250583"/>
                  </a:cubicBezTo>
                  <a:lnTo>
                    <a:pt x="705390" y="285056"/>
                  </a:lnTo>
                  <a:lnTo>
                    <a:pt x="722508" y="304552"/>
                  </a:lnTo>
                  <a:cubicBezTo>
                    <a:pt x="727025" y="309306"/>
                    <a:pt x="729402" y="315726"/>
                    <a:pt x="729165" y="322145"/>
                  </a:cubicBezTo>
                  <a:cubicBezTo>
                    <a:pt x="729165" y="328564"/>
                    <a:pt x="726074" y="334745"/>
                    <a:pt x="721319" y="339262"/>
                  </a:cubicBezTo>
                  <a:lnTo>
                    <a:pt x="652848" y="402740"/>
                  </a:lnTo>
                  <a:cubicBezTo>
                    <a:pt x="650709" y="404880"/>
                    <a:pt x="647856" y="405831"/>
                    <a:pt x="644765" y="405831"/>
                  </a:cubicBezTo>
                  <a:cubicBezTo>
                    <a:pt x="641674" y="405831"/>
                    <a:pt x="642388" y="405831"/>
                    <a:pt x="641199" y="405356"/>
                  </a:cubicBezTo>
                  <a:cubicBezTo>
                    <a:pt x="637157" y="404167"/>
                    <a:pt x="634066" y="400838"/>
                    <a:pt x="633116" y="396559"/>
                  </a:cubicBezTo>
                  <a:cubicBezTo>
                    <a:pt x="632164" y="392517"/>
                    <a:pt x="633591" y="388000"/>
                    <a:pt x="636682" y="385147"/>
                  </a:cubicBezTo>
                  <a:lnTo>
                    <a:pt x="705152" y="321669"/>
                  </a:lnTo>
                  <a:lnTo>
                    <a:pt x="688035" y="302174"/>
                  </a:lnTo>
                  <a:lnTo>
                    <a:pt x="606488" y="377064"/>
                  </a:lnTo>
                  <a:lnTo>
                    <a:pt x="606488" y="719655"/>
                  </a:lnTo>
                  <a:cubicBezTo>
                    <a:pt x="606488" y="729640"/>
                    <a:pt x="602446" y="738912"/>
                    <a:pt x="595314" y="746044"/>
                  </a:cubicBezTo>
                  <a:cubicBezTo>
                    <a:pt x="588419" y="752939"/>
                    <a:pt x="578910" y="756981"/>
                    <a:pt x="568924" y="756981"/>
                  </a:cubicBezTo>
                  <a:lnTo>
                    <a:pt x="113880" y="756981"/>
                  </a:lnTo>
                  <a:close/>
                  <a:moveTo>
                    <a:pt x="99853" y="719893"/>
                  </a:moveTo>
                  <a:cubicBezTo>
                    <a:pt x="99853" y="723459"/>
                    <a:pt x="101279" y="726787"/>
                    <a:pt x="103895" y="729402"/>
                  </a:cubicBezTo>
                  <a:cubicBezTo>
                    <a:pt x="106510" y="732018"/>
                    <a:pt x="109838" y="733206"/>
                    <a:pt x="113404" y="733206"/>
                  </a:cubicBezTo>
                  <a:lnTo>
                    <a:pt x="568449" y="733206"/>
                  </a:lnTo>
                  <a:cubicBezTo>
                    <a:pt x="572015" y="733206"/>
                    <a:pt x="575343" y="731780"/>
                    <a:pt x="577959" y="729402"/>
                  </a:cubicBezTo>
                  <a:cubicBezTo>
                    <a:pt x="580574" y="726787"/>
                    <a:pt x="581763" y="723459"/>
                    <a:pt x="581763" y="719893"/>
                  </a:cubicBezTo>
                  <a:lnTo>
                    <a:pt x="581763" y="401076"/>
                  </a:lnTo>
                  <a:lnTo>
                    <a:pt x="529934" y="447436"/>
                  </a:lnTo>
                  <a:lnTo>
                    <a:pt x="529934" y="643814"/>
                  </a:lnTo>
                  <a:cubicBezTo>
                    <a:pt x="529934" y="653799"/>
                    <a:pt x="525892" y="663071"/>
                    <a:pt x="518760" y="670204"/>
                  </a:cubicBezTo>
                  <a:cubicBezTo>
                    <a:pt x="511628" y="677336"/>
                    <a:pt x="502356" y="681140"/>
                    <a:pt x="492370" y="681140"/>
                  </a:cubicBezTo>
                  <a:lnTo>
                    <a:pt x="99853" y="681140"/>
                  </a:lnTo>
                  <a:lnTo>
                    <a:pt x="99853" y="719655"/>
                  </a:lnTo>
                  <a:close/>
                  <a:moveTo>
                    <a:pt x="24012" y="644052"/>
                  </a:moveTo>
                  <a:cubicBezTo>
                    <a:pt x="24012" y="647618"/>
                    <a:pt x="25439" y="650946"/>
                    <a:pt x="27816" y="653562"/>
                  </a:cubicBezTo>
                  <a:cubicBezTo>
                    <a:pt x="30194" y="655939"/>
                    <a:pt x="33760" y="657365"/>
                    <a:pt x="37326" y="657365"/>
                  </a:cubicBezTo>
                  <a:lnTo>
                    <a:pt x="492370" y="657365"/>
                  </a:lnTo>
                  <a:cubicBezTo>
                    <a:pt x="495936" y="657365"/>
                    <a:pt x="499265" y="655939"/>
                    <a:pt x="501880" y="653562"/>
                  </a:cubicBezTo>
                  <a:cubicBezTo>
                    <a:pt x="504495" y="651184"/>
                    <a:pt x="505922" y="647618"/>
                    <a:pt x="505922" y="644052"/>
                  </a:cubicBezTo>
                  <a:lnTo>
                    <a:pt x="505922" y="471687"/>
                  </a:lnTo>
                  <a:lnTo>
                    <a:pt x="454807" y="517334"/>
                  </a:lnTo>
                  <a:lnTo>
                    <a:pt x="371596" y="577483"/>
                  </a:lnTo>
                  <a:lnTo>
                    <a:pt x="369932" y="579147"/>
                  </a:lnTo>
                  <a:cubicBezTo>
                    <a:pt x="352338" y="595552"/>
                    <a:pt x="330941" y="608390"/>
                    <a:pt x="308118" y="615760"/>
                  </a:cubicBezTo>
                  <a:cubicBezTo>
                    <a:pt x="305503" y="616473"/>
                    <a:pt x="302887" y="616949"/>
                    <a:pt x="300034" y="616949"/>
                  </a:cubicBezTo>
                  <a:cubicBezTo>
                    <a:pt x="293378" y="616949"/>
                    <a:pt x="286958" y="614096"/>
                    <a:pt x="282441" y="609341"/>
                  </a:cubicBezTo>
                  <a:cubicBezTo>
                    <a:pt x="281490" y="608152"/>
                    <a:pt x="280777" y="606964"/>
                    <a:pt x="280064" y="605775"/>
                  </a:cubicBezTo>
                  <a:lnTo>
                    <a:pt x="164044" y="605299"/>
                  </a:lnTo>
                  <a:cubicBezTo>
                    <a:pt x="159765" y="605299"/>
                    <a:pt x="155723" y="602922"/>
                    <a:pt x="153821" y="599356"/>
                  </a:cubicBezTo>
                  <a:cubicBezTo>
                    <a:pt x="151681" y="595789"/>
                    <a:pt x="151681" y="591035"/>
                    <a:pt x="153821" y="587468"/>
                  </a:cubicBezTo>
                  <a:cubicBezTo>
                    <a:pt x="155961" y="583902"/>
                    <a:pt x="159765" y="581525"/>
                    <a:pt x="164044" y="581525"/>
                  </a:cubicBezTo>
                  <a:lnTo>
                    <a:pt x="278637" y="581525"/>
                  </a:lnTo>
                  <a:cubicBezTo>
                    <a:pt x="288623" y="559414"/>
                    <a:pt x="301936" y="540395"/>
                    <a:pt x="319292" y="524466"/>
                  </a:cubicBezTo>
                  <a:lnTo>
                    <a:pt x="320956" y="522802"/>
                  </a:lnTo>
                  <a:lnTo>
                    <a:pt x="346157" y="492846"/>
                  </a:lnTo>
                  <a:lnTo>
                    <a:pt x="87966" y="491657"/>
                  </a:lnTo>
                  <a:cubicBezTo>
                    <a:pt x="83686" y="491657"/>
                    <a:pt x="79882" y="489280"/>
                    <a:pt x="77743" y="485713"/>
                  </a:cubicBezTo>
                  <a:cubicBezTo>
                    <a:pt x="75603" y="482147"/>
                    <a:pt x="75603" y="477392"/>
                    <a:pt x="77743" y="473826"/>
                  </a:cubicBezTo>
                  <a:cubicBezTo>
                    <a:pt x="79882" y="470260"/>
                    <a:pt x="83924" y="467883"/>
                    <a:pt x="87966" y="467883"/>
                  </a:cubicBezTo>
                  <a:lnTo>
                    <a:pt x="366841" y="467883"/>
                  </a:lnTo>
                  <a:lnTo>
                    <a:pt x="385860" y="445535"/>
                  </a:lnTo>
                  <a:lnTo>
                    <a:pt x="505684" y="334270"/>
                  </a:lnTo>
                  <a:lnTo>
                    <a:pt x="505684" y="37326"/>
                  </a:lnTo>
                  <a:cubicBezTo>
                    <a:pt x="505684" y="33760"/>
                    <a:pt x="504495" y="30431"/>
                    <a:pt x="501880" y="27816"/>
                  </a:cubicBezTo>
                  <a:cubicBezTo>
                    <a:pt x="499265" y="25201"/>
                    <a:pt x="495936" y="24012"/>
                    <a:pt x="492370" y="24012"/>
                  </a:cubicBezTo>
                  <a:lnTo>
                    <a:pt x="150968" y="24012"/>
                  </a:lnTo>
                  <a:lnTo>
                    <a:pt x="150255" y="113167"/>
                  </a:lnTo>
                  <a:cubicBezTo>
                    <a:pt x="150255" y="123152"/>
                    <a:pt x="146451" y="132424"/>
                    <a:pt x="139319" y="139556"/>
                  </a:cubicBezTo>
                  <a:cubicBezTo>
                    <a:pt x="132186" y="146689"/>
                    <a:pt x="122914" y="150493"/>
                    <a:pt x="112929" y="150493"/>
                  </a:cubicBezTo>
                  <a:lnTo>
                    <a:pt x="23775" y="150493"/>
                  </a:lnTo>
                  <a:lnTo>
                    <a:pt x="23775" y="644289"/>
                  </a:lnTo>
                  <a:close/>
                  <a:moveTo>
                    <a:pt x="328326" y="548716"/>
                  </a:moveTo>
                  <a:cubicBezTo>
                    <a:pt x="316201" y="561316"/>
                    <a:pt x="306691" y="576057"/>
                    <a:pt x="300034" y="592223"/>
                  </a:cubicBezTo>
                  <a:cubicBezTo>
                    <a:pt x="317390" y="587468"/>
                    <a:pt x="332606" y="578910"/>
                    <a:pt x="346157" y="567736"/>
                  </a:cubicBezTo>
                  <a:lnTo>
                    <a:pt x="329515" y="548954"/>
                  </a:lnTo>
                  <a:lnTo>
                    <a:pt x="328326" y="548954"/>
                  </a:lnTo>
                  <a:close/>
                  <a:moveTo>
                    <a:pt x="345682" y="530172"/>
                  </a:moveTo>
                  <a:lnTo>
                    <a:pt x="356142" y="542297"/>
                  </a:lnTo>
                  <a:lnTo>
                    <a:pt x="364939" y="551807"/>
                  </a:lnTo>
                  <a:lnTo>
                    <a:pt x="427941" y="507111"/>
                  </a:lnTo>
                  <a:lnTo>
                    <a:pt x="395370" y="470735"/>
                  </a:lnTo>
                  <a:lnTo>
                    <a:pt x="345682" y="529934"/>
                  </a:lnTo>
                  <a:close/>
                  <a:moveTo>
                    <a:pt x="412250" y="453142"/>
                  </a:moveTo>
                  <a:lnTo>
                    <a:pt x="425802" y="468596"/>
                  </a:lnTo>
                  <a:lnTo>
                    <a:pt x="446723" y="490944"/>
                  </a:lnTo>
                  <a:lnTo>
                    <a:pt x="509012" y="434123"/>
                  </a:lnTo>
                  <a:lnTo>
                    <a:pt x="669966" y="284581"/>
                  </a:lnTo>
                  <a:lnTo>
                    <a:pt x="656415" y="269128"/>
                  </a:lnTo>
                  <a:lnTo>
                    <a:pt x="635017" y="246066"/>
                  </a:lnTo>
                  <a:lnTo>
                    <a:pt x="412250" y="452905"/>
                  </a:lnTo>
                  <a:close/>
                  <a:moveTo>
                    <a:pt x="529459" y="310020"/>
                  </a:moveTo>
                  <a:lnTo>
                    <a:pt x="581287" y="263659"/>
                  </a:lnTo>
                  <a:lnTo>
                    <a:pt x="581287" y="112929"/>
                  </a:lnTo>
                  <a:cubicBezTo>
                    <a:pt x="581287" y="109363"/>
                    <a:pt x="580098" y="106034"/>
                    <a:pt x="577721" y="103419"/>
                  </a:cubicBezTo>
                  <a:cubicBezTo>
                    <a:pt x="575343" y="101042"/>
                    <a:pt x="571777" y="99615"/>
                    <a:pt x="568211" y="99615"/>
                  </a:cubicBezTo>
                  <a:lnTo>
                    <a:pt x="529459" y="99615"/>
                  </a:lnTo>
                  <a:lnTo>
                    <a:pt x="529459" y="310020"/>
                  </a:lnTo>
                  <a:close/>
                  <a:moveTo>
                    <a:pt x="707768" y="188056"/>
                  </a:moveTo>
                  <a:cubicBezTo>
                    <a:pt x="701111" y="188056"/>
                    <a:pt x="694929" y="190434"/>
                    <a:pt x="690174" y="194951"/>
                  </a:cubicBezTo>
                  <a:lnTo>
                    <a:pt x="653086" y="229424"/>
                  </a:lnTo>
                  <a:lnTo>
                    <a:pt x="666638" y="244878"/>
                  </a:lnTo>
                  <a:lnTo>
                    <a:pt x="687559" y="267463"/>
                  </a:lnTo>
                  <a:lnTo>
                    <a:pt x="725598" y="232990"/>
                  </a:lnTo>
                  <a:cubicBezTo>
                    <a:pt x="730591" y="228235"/>
                    <a:pt x="733682" y="221816"/>
                    <a:pt x="733919" y="214922"/>
                  </a:cubicBezTo>
                  <a:cubicBezTo>
                    <a:pt x="733919" y="208027"/>
                    <a:pt x="731780" y="201370"/>
                    <a:pt x="727025" y="196378"/>
                  </a:cubicBezTo>
                  <a:cubicBezTo>
                    <a:pt x="722270" y="191385"/>
                    <a:pt x="715851" y="188294"/>
                    <a:pt x="708956" y="188056"/>
                  </a:cubicBezTo>
                  <a:lnTo>
                    <a:pt x="707768" y="188056"/>
                  </a:lnTo>
                  <a:close/>
                  <a:moveTo>
                    <a:pt x="42081" y="125292"/>
                  </a:moveTo>
                  <a:lnTo>
                    <a:pt x="113167" y="126480"/>
                  </a:lnTo>
                  <a:cubicBezTo>
                    <a:pt x="116733" y="126480"/>
                    <a:pt x="120061" y="125054"/>
                    <a:pt x="122677" y="122677"/>
                  </a:cubicBezTo>
                  <a:cubicBezTo>
                    <a:pt x="125292" y="120061"/>
                    <a:pt x="126480" y="116733"/>
                    <a:pt x="126480" y="113167"/>
                  </a:cubicBezTo>
                  <a:lnTo>
                    <a:pt x="126480" y="40892"/>
                  </a:lnTo>
                  <a:lnTo>
                    <a:pt x="42081" y="125292"/>
                  </a:lnTo>
                  <a:close/>
                </a:path>
              </a:pathLst>
            </a:custGeom>
            <a:solidFill>
              <a:schemeClr val="accent1"/>
            </a:solidFill>
            <a:ln w="0" cap="flat">
              <a:noFill/>
              <a:prstDash val="solid"/>
              <a:miter/>
            </a:ln>
          </p:spPr>
          <p:txBody>
            <a:bodyPr rtlCol="0" anchor="ctr"/>
            <a:lstStyle/>
            <a:p>
              <a:endParaRPr lang="en-US"/>
            </a:p>
          </p:txBody>
        </p:sp>
        <p:sp>
          <p:nvSpPr>
            <p:cNvPr id="15" name="Freeform: Shape 452">
              <a:extLst>
                <a:ext uri="{FF2B5EF4-FFF2-40B4-BE49-F238E27FC236}">
                  <a16:creationId xmlns:a16="http://schemas.microsoft.com/office/drawing/2014/main" id="{E915952B-0900-4BCB-F5E0-074724CFB208}"/>
                </a:ext>
              </a:extLst>
            </p:cNvPr>
            <p:cNvSpPr/>
            <p:nvPr/>
          </p:nvSpPr>
          <p:spPr>
            <a:xfrm>
              <a:off x="7892050" y="4095341"/>
              <a:ext cx="48856" cy="23774"/>
            </a:xfrm>
            <a:custGeom>
              <a:avLst/>
              <a:gdLst>
                <a:gd name="connsiteX0" fmla="*/ 11828 w 48856"/>
                <a:gd name="connsiteY0" fmla="*/ 23775 h 23774"/>
                <a:gd name="connsiteX1" fmla="*/ 1605 w 48856"/>
                <a:gd name="connsiteY1" fmla="*/ 17831 h 23774"/>
                <a:gd name="connsiteX2" fmla="*/ 1605 w 48856"/>
                <a:gd name="connsiteY2" fmla="*/ 5944 h 23774"/>
                <a:gd name="connsiteX3" fmla="*/ 11828 w 48856"/>
                <a:gd name="connsiteY3" fmla="*/ 0 h 23774"/>
                <a:gd name="connsiteX4" fmla="*/ 37029 w 48856"/>
                <a:gd name="connsiteY4" fmla="*/ 0 h 23774"/>
                <a:gd name="connsiteX5" fmla="*/ 47252 w 48856"/>
                <a:gd name="connsiteY5" fmla="*/ 5944 h 23774"/>
                <a:gd name="connsiteX6" fmla="*/ 47252 w 48856"/>
                <a:gd name="connsiteY6" fmla="*/ 17831 h 23774"/>
                <a:gd name="connsiteX7" fmla="*/ 37029 w 48856"/>
                <a:gd name="connsiteY7" fmla="*/ 23775 h 23774"/>
                <a:gd name="connsiteX8" fmla="*/ 11828 w 48856"/>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56" h="23774">
                  <a:moveTo>
                    <a:pt x="11828" y="23775"/>
                  </a:moveTo>
                  <a:cubicBezTo>
                    <a:pt x="7548" y="23775"/>
                    <a:pt x="3744" y="21397"/>
                    <a:pt x="1605" y="17831"/>
                  </a:cubicBezTo>
                  <a:cubicBezTo>
                    <a:pt x="-535" y="14265"/>
                    <a:pt x="-535" y="9510"/>
                    <a:pt x="1605" y="5944"/>
                  </a:cubicBezTo>
                  <a:cubicBezTo>
                    <a:pt x="3744" y="2377"/>
                    <a:pt x="7786" y="0"/>
                    <a:pt x="11828" y="0"/>
                  </a:cubicBezTo>
                  <a:lnTo>
                    <a:pt x="37029" y="0"/>
                  </a:lnTo>
                  <a:cubicBezTo>
                    <a:pt x="41308" y="0"/>
                    <a:pt x="45112" y="2377"/>
                    <a:pt x="47252" y="5944"/>
                  </a:cubicBezTo>
                  <a:cubicBezTo>
                    <a:pt x="49392" y="9510"/>
                    <a:pt x="49392" y="14265"/>
                    <a:pt x="47252" y="17831"/>
                  </a:cubicBezTo>
                  <a:cubicBezTo>
                    <a:pt x="45112" y="21397"/>
                    <a:pt x="41308" y="23775"/>
                    <a:pt x="37029"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16" name="Freeform: Shape 453">
              <a:extLst>
                <a:ext uri="{FF2B5EF4-FFF2-40B4-BE49-F238E27FC236}">
                  <a16:creationId xmlns:a16="http://schemas.microsoft.com/office/drawing/2014/main" id="{6641EE63-4F0D-1A46-6B85-63BFA97FDA23}"/>
                </a:ext>
              </a:extLst>
            </p:cNvPr>
            <p:cNvSpPr/>
            <p:nvPr/>
          </p:nvSpPr>
          <p:spPr>
            <a:xfrm>
              <a:off x="7891991" y="3728738"/>
              <a:ext cx="377717" cy="23774"/>
            </a:xfrm>
            <a:custGeom>
              <a:avLst/>
              <a:gdLst>
                <a:gd name="connsiteX0" fmla="*/ 11887 w 377717"/>
                <a:gd name="connsiteY0" fmla="*/ 23775 h 23774"/>
                <a:gd name="connsiteX1" fmla="*/ 3566 w 377717"/>
                <a:gd name="connsiteY1" fmla="*/ 20208 h 23774"/>
                <a:gd name="connsiteX2" fmla="*/ 0 w 377717"/>
                <a:gd name="connsiteY2" fmla="*/ 11887 h 23774"/>
                <a:gd name="connsiteX3" fmla="*/ 3566 w 377717"/>
                <a:gd name="connsiteY3" fmla="*/ 3566 h 23774"/>
                <a:gd name="connsiteX4" fmla="*/ 11887 w 377717"/>
                <a:gd name="connsiteY4" fmla="*/ 0 h 23774"/>
                <a:gd name="connsiteX5" fmla="*/ 365890 w 377717"/>
                <a:gd name="connsiteY5" fmla="*/ 0 h 23774"/>
                <a:gd name="connsiteX6" fmla="*/ 376113 w 377717"/>
                <a:gd name="connsiteY6" fmla="*/ 5944 h 23774"/>
                <a:gd name="connsiteX7" fmla="*/ 376113 w 377717"/>
                <a:gd name="connsiteY7" fmla="*/ 17831 h 23774"/>
                <a:gd name="connsiteX8" fmla="*/ 365890 w 377717"/>
                <a:gd name="connsiteY8" fmla="*/ 23775 h 23774"/>
                <a:gd name="connsiteX9" fmla="*/ 11887 w 377717"/>
                <a:gd name="connsiteY9"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7717" h="23774">
                  <a:moveTo>
                    <a:pt x="11887" y="23775"/>
                  </a:moveTo>
                  <a:cubicBezTo>
                    <a:pt x="8797" y="23775"/>
                    <a:pt x="5706" y="22586"/>
                    <a:pt x="3566" y="20208"/>
                  </a:cubicBezTo>
                  <a:cubicBezTo>
                    <a:pt x="1426" y="18069"/>
                    <a:pt x="0" y="14978"/>
                    <a:pt x="0" y="11887"/>
                  </a:cubicBezTo>
                  <a:cubicBezTo>
                    <a:pt x="0" y="8797"/>
                    <a:pt x="1189" y="5706"/>
                    <a:pt x="3566" y="3566"/>
                  </a:cubicBezTo>
                  <a:cubicBezTo>
                    <a:pt x="5706" y="1426"/>
                    <a:pt x="8797" y="0"/>
                    <a:pt x="11887" y="0"/>
                  </a:cubicBezTo>
                  <a:lnTo>
                    <a:pt x="365890" y="0"/>
                  </a:lnTo>
                  <a:cubicBezTo>
                    <a:pt x="370169" y="0"/>
                    <a:pt x="374211" y="2377"/>
                    <a:pt x="376113" y="5944"/>
                  </a:cubicBezTo>
                  <a:cubicBezTo>
                    <a:pt x="378253" y="9510"/>
                    <a:pt x="378253" y="14265"/>
                    <a:pt x="376113" y="17831"/>
                  </a:cubicBezTo>
                  <a:cubicBezTo>
                    <a:pt x="373973" y="21397"/>
                    <a:pt x="370169" y="23775"/>
                    <a:pt x="365890" y="23775"/>
                  </a:cubicBezTo>
                  <a:lnTo>
                    <a:pt x="11887" y="23775"/>
                  </a:lnTo>
                  <a:close/>
                </a:path>
              </a:pathLst>
            </a:custGeom>
            <a:solidFill>
              <a:schemeClr val="accent1"/>
            </a:solidFill>
            <a:ln w="0" cap="flat">
              <a:noFill/>
              <a:prstDash val="solid"/>
              <a:miter/>
            </a:ln>
          </p:spPr>
          <p:txBody>
            <a:bodyPr rtlCol="0" anchor="ctr"/>
            <a:lstStyle/>
            <a:p>
              <a:endParaRPr lang="en-US"/>
            </a:p>
          </p:txBody>
        </p:sp>
        <p:sp>
          <p:nvSpPr>
            <p:cNvPr id="17" name="Freeform: Shape 454">
              <a:extLst>
                <a:ext uri="{FF2B5EF4-FFF2-40B4-BE49-F238E27FC236}">
                  <a16:creationId xmlns:a16="http://schemas.microsoft.com/office/drawing/2014/main" id="{57B86BE5-2732-05AA-824E-62096DBA02AC}"/>
                </a:ext>
              </a:extLst>
            </p:cNvPr>
            <p:cNvSpPr/>
            <p:nvPr/>
          </p:nvSpPr>
          <p:spPr>
            <a:xfrm>
              <a:off x="8182575" y="379197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548" y="0"/>
                    <a:pt x="11828" y="0"/>
                  </a:cubicBezTo>
                  <a:lnTo>
                    <a:pt x="75068" y="0"/>
                  </a:lnTo>
                  <a:cubicBezTo>
                    <a:pt x="79347" y="0"/>
                    <a:pt x="83389" y="2377"/>
                    <a:pt x="85291" y="5944"/>
                  </a:cubicBezTo>
                  <a:cubicBezTo>
                    <a:pt x="87431" y="9510"/>
                    <a:pt x="87431" y="14265"/>
                    <a:pt x="85291" y="17831"/>
                  </a:cubicBezTo>
                  <a:cubicBezTo>
                    <a:pt x="83151" y="21635"/>
                    <a:pt x="79110" y="23775"/>
                    <a:pt x="75068"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18" name="Freeform: Shape 455">
              <a:extLst>
                <a:ext uri="{FF2B5EF4-FFF2-40B4-BE49-F238E27FC236}">
                  <a16:creationId xmlns:a16="http://schemas.microsoft.com/office/drawing/2014/main" id="{3547C9B4-05E0-C635-B58E-E4BD0037BA72}"/>
                </a:ext>
              </a:extLst>
            </p:cNvPr>
            <p:cNvSpPr/>
            <p:nvPr/>
          </p:nvSpPr>
          <p:spPr>
            <a:xfrm>
              <a:off x="7892050" y="3791979"/>
              <a:ext cx="251177" cy="23774"/>
            </a:xfrm>
            <a:custGeom>
              <a:avLst/>
              <a:gdLst>
                <a:gd name="connsiteX0" fmla="*/ 11828 w 251177"/>
                <a:gd name="connsiteY0" fmla="*/ 23775 h 23774"/>
                <a:gd name="connsiteX1" fmla="*/ 1605 w 251177"/>
                <a:gd name="connsiteY1" fmla="*/ 17831 h 23774"/>
                <a:gd name="connsiteX2" fmla="*/ 1605 w 251177"/>
                <a:gd name="connsiteY2" fmla="*/ 5944 h 23774"/>
                <a:gd name="connsiteX3" fmla="*/ 11828 w 251177"/>
                <a:gd name="connsiteY3" fmla="*/ 0 h 23774"/>
                <a:gd name="connsiteX4" fmla="*/ 239350 w 251177"/>
                <a:gd name="connsiteY4" fmla="*/ 0 h 23774"/>
                <a:gd name="connsiteX5" fmla="*/ 249573 w 251177"/>
                <a:gd name="connsiteY5" fmla="*/ 5944 h 23774"/>
                <a:gd name="connsiteX6" fmla="*/ 249573 w 251177"/>
                <a:gd name="connsiteY6" fmla="*/ 17831 h 23774"/>
                <a:gd name="connsiteX7" fmla="*/ 239350 w 251177"/>
                <a:gd name="connsiteY7" fmla="*/ 23775 h 23774"/>
                <a:gd name="connsiteX8" fmla="*/ 11828 w 2511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77" h="23774">
                  <a:moveTo>
                    <a:pt x="11828" y="23775"/>
                  </a:moveTo>
                  <a:cubicBezTo>
                    <a:pt x="7548" y="23775"/>
                    <a:pt x="3744" y="21397"/>
                    <a:pt x="1605" y="17831"/>
                  </a:cubicBezTo>
                  <a:cubicBezTo>
                    <a:pt x="-535" y="14265"/>
                    <a:pt x="-535" y="9510"/>
                    <a:pt x="1605" y="5944"/>
                  </a:cubicBezTo>
                  <a:cubicBezTo>
                    <a:pt x="3744" y="2377"/>
                    <a:pt x="7786" y="0"/>
                    <a:pt x="11828" y="0"/>
                  </a:cubicBezTo>
                  <a:lnTo>
                    <a:pt x="239350" y="0"/>
                  </a:lnTo>
                  <a:cubicBezTo>
                    <a:pt x="243629" y="0"/>
                    <a:pt x="247433" y="2377"/>
                    <a:pt x="249573" y="5944"/>
                  </a:cubicBezTo>
                  <a:cubicBezTo>
                    <a:pt x="251713" y="9510"/>
                    <a:pt x="251713" y="14265"/>
                    <a:pt x="249573" y="17831"/>
                  </a:cubicBezTo>
                  <a:cubicBezTo>
                    <a:pt x="247433" y="21635"/>
                    <a:pt x="243629" y="23775"/>
                    <a:pt x="239350"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19" name="Freeform: Shape 456">
              <a:extLst>
                <a:ext uri="{FF2B5EF4-FFF2-40B4-BE49-F238E27FC236}">
                  <a16:creationId xmlns:a16="http://schemas.microsoft.com/office/drawing/2014/main" id="{72D7D7A8-ADFC-3124-F69C-C53BBF5CF427}"/>
                </a:ext>
              </a:extLst>
            </p:cNvPr>
            <p:cNvSpPr/>
            <p:nvPr/>
          </p:nvSpPr>
          <p:spPr>
            <a:xfrm>
              <a:off x="7892050" y="385521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786" y="0"/>
                    <a:pt x="11828" y="0"/>
                  </a:cubicBezTo>
                  <a:lnTo>
                    <a:pt x="75068" y="0"/>
                  </a:lnTo>
                  <a:cubicBezTo>
                    <a:pt x="79347" y="0"/>
                    <a:pt x="83151" y="2377"/>
                    <a:pt x="85291" y="5944"/>
                  </a:cubicBezTo>
                  <a:cubicBezTo>
                    <a:pt x="87431" y="9510"/>
                    <a:pt x="87431" y="14265"/>
                    <a:pt x="85291" y="17831"/>
                  </a:cubicBezTo>
                  <a:cubicBezTo>
                    <a:pt x="83151" y="21397"/>
                    <a:pt x="79347" y="23775"/>
                    <a:pt x="75068"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0" name="Freeform: Shape 457">
              <a:extLst>
                <a:ext uri="{FF2B5EF4-FFF2-40B4-BE49-F238E27FC236}">
                  <a16:creationId xmlns:a16="http://schemas.microsoft.com/office/drawing/2014/main" id="{99389291-B08F-AB4E-C025-B718DB0BABD6}"/>
                </a:ext>
              </a:extLst>
            </p:cNvPr>
            <p:cNvSpPr/>
            <p:nvPr/>
          </p:nvSpPr>
          <p:spPr>
            <a:xfrm>
              <a:off x="8018293" y="3855219"/>
              <a:ext cx="238577" cy="23774"/>
            </a:xfrm>
            <a:custGeom>
              <a:avLst/>
              <a:gdLst>
                <a:gd name="connsiteX0" fmla="*/ 11828 w 238577"/>
                <a:gd name="connsiteY0" fmla="*/ 23775 h 23774"/>
                <a:gd name="connsiteX1" fmla="*/ 1605 w 238577"/>
                <a:gd name="connsiteY1" fmla="*/ 17831 h 23774"/>
                <a:gd name="connsiteX2" fmla="*/ 1605 w 238577"/>
                <a:gd name="connsiteY2" fmla="*/ 5944 h 23774"/>
                <a:gd name="connsiteX3" fmla="*/ 11828 w 238577"/>
                <a:gd name="connsiteY3" fmla="*/ 0 h 23774"/>
                <a:gd name="connsiteX4" fmla="*/ 226749 w 238577"/>
                <a:gd name="connsiteY4" fmla="*/ 0 h 23774"/>
                <a:gd name="connsiteX5" fmla="*/ 236973 w 238577"/>
                <a:gd name="connsiteY5" fmla="*/ 5944 h 23774"/>
                <a:gd name="connsiteX6" fmla="*/ 236973 w 238577"/>
                <a:gd name="connsiteY6" fmla="*/ 17831 h 23774"/>
                <a:gd name="connsiteX7" fmla="*/ 226749 w 238577"/>
                <a:gd name="connsiteY7" fmla="*/ 23775 h 23774"/>
                <a:gd name="connsiteX8" fmla="*/ 11828 w 2385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77" h="23774">
                  <a:moveTo>
                    <a:pt x="11828" y="23775"/>
                  </a:moveTo>
                  <a:cubicBezTo>
                    <a:pt x="7548" y="23775"/>
                    <a:pt x="3744" y="21397"/>
                    <a:pt x="1605" y="17831"/>
                  </a:cubicBezTo>
                  <a:cubicBezTo>
                    <a:pt x="-535" y="14265"/>
                    <a:pt x="-535" y="9510"/>
                    <a:pt x="1605" y="5944"/>
                  </a:cubicBezTo>
                  <a:cubicBezTo>
                    <a:pt x="3744" y="2140"/>
                    <a:pt x="7548" y="0"/>
                    <a:pt x="11828" y="0"/>
                  </a:cubicBezTo>
                  <a:lnTo>
                    <a:pt x="226749" y="0"/>
                  </a:lnTo>
                  <a:cubicBezTo>
                    <a:pt x="231029" y="0"/>
                    <a:pt x="234833" y="2377"/>
                    <a:pt x="236973" y="5944"/>
                  </a:cubicBezTo>
                  <a:cubicBezTo>
                    <a:pt x="239112" y="9510"/>
                    <a:pt x="239112" y="14265"/>
                    <a:pt x="236973" y="17831"/>
                  </a:cubicBezTo>
                  <a:cubicBezTo>
                    <a:pt x="234833" y="21397"/>
                    <a:pt x="231029" y="23775"/>
                    <a:pt x="226749"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1" name="Freeform: Shape 458">
              <a:extLst>
                <a:ext uri="{FF2B5EF4-FFF2-40B4-BE49-F238E27FC236}">
                  <a16:creationId xmlns:a16="http://schemas.microsoft.com/office/drawing/2014/main" id="{B640D924-205C-7B43-20E2-CFAEF48C5B18}"/>
                </a:ext>
              </a:extLst>
            </p:cNvPr>
            <p:cNvSpPr/>
            <p:nvPr/>
          </p:nvSpPr>
          <p:spPr>
            <a:xfrm>
              <a:off x="7892050" y="3918459"/>
              <a:ext cx="61457" cy="23774"/>
            </a:xfrm>
            <a:custGeom>
              <a:avLst/>
              <a:gdLst>
                <a:gd name="connsiteX0" fmla="*/ 11828 w 61457"/>
                <a:gd name="connsiteY0" fmla="*/ 23775 h 23774"/>
                <a:gd name="connsiteX1" fmla="*/ 1605 w 61457"/>
                <a:gd name="connsiteY1" fmla="*/ 17831 h 23774"/>
                <a:gd name="connsiteX2" fmla="*/ 1605 w 61457"/>
                <a:gd name="connsiteY2" fmla="*/ 5944 h 23774"/>
                <a:gd name="connsiteX3" fmla="*/ 11828 w 61457"/>
                <a:gd name="connsiteY3" fmla="*/ 0 h 23774"/>
                <a:gd name="connsiteX4" fmla="*/ 49629 w 61457"/>
                <a:gd name="connsiteY4" fmla="*/ 0 h 23774"/>
                <a:gd name="connsiteX5" fmla="*/ 59852 w 61457"/>
                <a:gd name="connsiteY5" fmla="*/ 5944 h 23774"/>
                <a:gd name="connsiteX6" fmla="*/ 59852 w 61457"/>
                <a:gd name="connsiteY6" fmla="*/ 17831 h 23774"/>
                <a:gd name="connsiteX7" fmla="*/ 49629 w 61457"/>
                <a:gd name="connsiteY7" fmla="*/ 23775 h 23774"/>
                <a:gd name="connsiteX8" fmla="*/ 11828 w 6145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57" h="23774">
                  <a:moveTo>
                    <a:pt x="11828" y="23775"/>
                  </a:moveTo>
                  <a:cubicBezTo>
                    <a:pt x="7548" y="23775"/>
                    <a:pt x="3744" y="21397"/>
                    <a:pt x="1605" y="17831"/>
                  </a:cubicBezTo>
                  <a:cubicBezTo>
                    <a:pt x="-535" y="14265"/>
                    <a:pt x="-535" y="9510"/>
                    <a:pt x="1605" y="5944"/>
                  </a:cubicBezTo>
                  <a:cubicBezTo>
                    <a:pt x="3744" y="2377"/>
                    <a:pt x="7786" y="0"/>
                    <a:pt x="11828" y="0"/>
                  </a:cubicBezTo>
                  <a:lnTo>
                    <a:pt x="49629" y="0"/>
                  </a:lnTo>
                  <a:cubicBezTo>
                    <a:pt x="53909" y="0"/>
                    <a:pt x="57713" y="2377"/>
                    <a:pt x="59852" y="5944"/>
                  </a:cubicBezTo>
                  <a:cubicBezTo>
                    <a:pt x="61992" y="9510"/>
                    <a:pt x="61992" y="14265"/>
                    <a:pt x="59852" y="17831"/>
                  </a:cubicBezTo>
                  <a:cubicBezTo>
                    <a:pt x="57713" y="21397"/>
                    <a:pt x="53671" y="23775"/>
                    <a:pt x="49629"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2" name="Freeform: Shape 459">
              <a:extLst>
                <a:ext uri="{FF2B5EF4-FFF2-40B4-BE49-F238E27FC236}">
                  <a16:creationId xmlns:a16="http://schemas.microsoft.com/office/drawing/2014/main" id="{2B1C6592-16E4-49A0-7313-55608E1A77D8}"/>
                </a:ext>
              </a:extLst>
            </p:cNvPr>
            <p:cNvSpPr/>
            <p:nvPr/>
          </p:nvSpPr>
          <p:spPr>
            <a:xfrm>
              <a:off x="7993092" y="3918459"/>
              <a:ext cx="187937" cy="23774"/>
            </a:xfrm>
            <a:custGeom>
              <a:avLst/>
              <a:gdLst>
                <a:gd name="connsiteX0" fmla="*/ 11828 w 187937"/>
                <a:gd name="connsiteY0" fmla="*/ 23775 h 23774"/>
                <a:gd name="connsiteX1" fmla="*/ 1605 w 187937"/>
                <a:gd name="connsiteY1" fmla="*/ 17831 h 23774"/>
                <a:gd name="connsiteX2" fmla="*/ 1605 w 187937"/>
                <a:gd name="connsiteY2" fmla="*/ 5944 h 23774"/>
                <a:gd name="connsiteX3" fmla="*/ 11828 w 187937"/>
                <a:gd name="connsiteY3" fmla="*/ 0 h 23774"/>
                <a:gd name="connsiteX4" fmla="*/ 176110 w 187937"/>
                <a:gd name="connsiteY4" fmla="*/ 0 h 23774"/>
                <a:gd name="connsiteX5" fmla="*/ 186333 w 187937"/>
                <a:gd name="connsiteY5" fmla="*/ 5944 h 23774"/>
                <a:gd name="connsiteX6" fmla="*/ 186333 w 187937"/>
                <a:gd name="connsiteY6" fmla="*/ 17831 h 23774"/>
                <a:gd name="connsiteX7" fmla="*/ 176110 w 187937"/>
                <a:gd name="connsiteY7" fmla="*/ 23775 h 23774"/>
                <a:gd name="connsiteX8" fmla="*/ 11828 w 18793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937" h="23774">
                  <a:moveTo>
                    <a:pt x="11828" y="23775"/>
                  </a:moveTo>
                  <a:cubicBezTo>
                    <a:pt x="7548" y="23775"/>
                    <a:pt x="3744" y="21397"/>
                    <a:pt x="1605" y="17831"/>
                  </a:cubicBezTo>
                  <a:cubicBezTo>
                    <a:pt x="-535" y="14265"/>
                    <a:pt x="-535" y="9510"/>
                    <a:pt x="1605" y="5944"/>
                  </a:cubicBezTo>
                  <a:cubicBezTo>
                    <a:pt x="3744" y="2377"/>
                    <a:pt x="7548" y="0"/>
                    <a:pt x="11828" y="0"/>
                  </a:cubicBezTo>
                  <a:lnTo>
                    <a:pt x="176110" y="0"/>
                  </a:lnTo>
                  <a:cubicBezTo>
                    <a:pt x="180389" y="0"/>
                    <a:pt x="184193" y="2377"/>
                    <a:pt x="186333" y="5944"/>
                  </a:cubicBezTo>
                  <a:cubicBezTo>
                    <a:pt x="188473" y="9510"/>
                    <a:pt x="188473" y="14265"/>
                    <a:pt x="186333" y="17831"/>
                  </a:cubicBezTo>
                  <a:cubicBezTo>
                    <a:pt x="184193" y="21397"/>
                    <a:pt x="180151" y="23775"/>
                    <a:pt x="176110"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3" name="Freeform: Shape 460">
              <a:extLst>
                <a:ext uri="{FF2B5EF4-FFF2-40B4-BE49-F238E27FC236}">
                  <a16:creationId xmlns:a16="http://schemas.microsoft.com/office/drawing/2014/main" id="{A8A8FB5F-D22B-6FE3-76AD-470A28783558}"/>
                </a:ext>
              </a:extLst>
            </p:cNvPr>
            <p:cNvSpPr/>
            <p:nvPr/>
          </p:nvSpPr>
          <p:spPr>
            <a:xfrm>
              <a:off x="8043732" y="3602258"/>
              <a:ext cx="124697" cy="23774"/>
            </a:xfrm>
            <a:custGeom>
              <a:avLst/>
              <a:gdLst>
                <a:gd name="connsiteX0" fmla="*/ 11828 w 124697"/>
                <a:gd name="connsiteY0" fmla="*/ 23775 h 23774"/>
                <a:gd name="connsiteX1" fmla="*/ 1605 w 124697"/>
                <a:gd name="connsiteY1" fmla="*/ 17831 h 23774"/>
                <a:gd name="connsiteX2" fmla="*/ 1605 w 124697"/>
                <a:gd name="connsiteY2" fmla="*/ 5944 h 23774"/>
                <a:gd name="connsiteX3" fmla="*/ 11828 w 124697"/>
                <a:gd name="connsiteY3" fmla="*/ 0 h 23774"/>
                <a:gd name="connsiteX4" fmla="*/ 112870 w 124697"/>
                <a:gd name="connsiteY4" fmla="*/ 0 h 23774"/>
                <a:gd name="connsiteX5" fmla="*/ 123093 w 124697"/>
                <a:gd name="connsiteY5" fmla="*/ 5944 h 23774"/>
                <a:gd name="connsiteX6" fmla="*/ 123093 w 124697"/>
                <a:gd name="connsiteY6" fmla="*/ 17831 h 23774"/>
                <a:gd name="connsiteX7" fmla="*/ 112870 w 124697"/>
                <a:gd name="connsiteY7" fmla="*/ 23775 h 23774"/>
                <a:gd name="connsiteX8" fmla="*/ 11828 w 12469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97" h="23774">
                  <a:moveTo>
                    <a:pt x="11828" y="23775"/>
                  </a:moveTo>
                  <a:cubicBezTo>
                    <a:pt x="7548" y="23775"/>
                    <a:pt x="3744" y="21397"/>
                    <a:pt x="1605" y="17831"/>
                  </a:cubicBezTo>
                  <a:cubicBezTo>
                    <a:pt x="-535" y="14265"/>
                    <a:pt x="-535" y="9510"/>
                    <a:pt x="1605" y="5944"/>
                  </a:cubicBezTo>
                  <a:cubicBezTo>
                    <a:pt x="3744" y="2140"/>
                    <a:pt x="7548" y="0"/>
                    <a:pt x="11828" y="0"/>
                  </a:cubicBezTo>
                  <a:lnTo>
                    <a:pt x="112870" y="0"/>
                  </a:lnTo>
                  <a:cubicBezTo>
                    <a:pt x="117149" y="0"/>
                    <a:pt x="120953" y="2377"/>
                    <a:pt x="123093" y="5944"/>
                  </a:cubicBezTo>
                  <a:cubicBezTo>
                    <a:pt x="125232" y="9510"/>
                    <a:pt x="125232" y="14265"/>
                    <a:pt x="123093" y="17831"/>
                  </a:cubicBezTo>
                  <a:cubicBezTo>
                    <a:pt x="120953" y="21397"/>
                    <a:pt x="117149" y="23775"/>
                    <a:pt x="112870" y="23775"/>
                  </a:cubicBezTo>
                  <a:lnTo>
                    <a:pt x="11828" y="23775"/>
                  </a:lnTo>
                  <a:close/>
                </a:path>
              </a:pathLst>
            </a:custGeom>
            <a:solidFill>
              <a:schemeClr val="accent1"/>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1785990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457200" y="548564"/>
            <a:ext cx="4581726" cy="501804"/>
          </a:xfrm>
        </p:spPr>
        <p:txBody>
          <a:bodyPr/>
          <a:lstStyle/>
          <a:p>
            <a:r>
              <a:rPr lang="en-US" dirty="0"/>
              <a:t>Your Next Steps</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519537" y="1541504"/>
            <a:ext cx="4457051" cy="3366819"/>
          </a:xfrm>
        </p:spPr>
        <p:txBody>
          <a:bodyPr/>
          <a:lstStyle/>
          <a:p>
            <a:r>
              <a:rPr lang="en-US" dirty="0">
                <a:effectLst/>
              </a:rPr>
              <a:t>Meet with your financial professional to review your assets and beneficiary designations</a:t>
            </a:r>
          </a:p>
          <a:p>
            <a:r>
              <a:rPr lang="en-US" dirty="0">
                <a:effectLst/>
              </a:rPr>
              <a:t>Contact your estate planning attorney to schedule a meeting</a:t>
            </a:r>
          </a:p>
          <a:p>
            <a:r>
              <a:rPr lang="en-US" dirty="0">
                <a:effectLst/>
              </a:rPr>
              <a:t>Collaborate with your team – attorney, CPA and financial professional to coordinate your </a:t>
            </a:r>
            <a:r>
              <a:rPr lang="en-US" dirty="0"/>
              <a:t>estate </a:t>
            </a:r>
            <a:r>
              <a:rPr lang="en-US" dirty="0">
                <a:effectLst/>
              </a:rPr>
              <a:t>planning strategy</a:t>
            </a:r>
          </a:p>
        </p:txBody>
      </p:sp>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pic>
        <p:nvPicPr>
          <p:cNvPr id="10" name="Picture Placeholder 9" descr="A group of people crossing a finish line&#10;&#10;Description automatically generated">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838778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le of question marks&#10;&#10;Description automatically generated">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a:srcRect l="35368" r="35368"/>
          <a:stretch/>
        </p:blipFill>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r>
              <a:rPr lang="en-US" sz="4400" b="1"/>
              <a:t>Questions</a:t>
            </a:r>
          </a:p>
        </p:txBody>
      </p:sp>
      <p:sp>
        <p:nvSpPr>
          <p:cNvPr id="2" name="Slide Number Placeholder 2">
            <a:extLst>
              <a:ext uri="{FF2B5EF4-FFF2-40B4-BE49-F238E27FC236}">
                <a16:creationId xmlns:a16="http://schemas.microsoft.com/office/drawing/2014/main" id="{391413A9-21F8-52B2-814E-7F4CF8E46623}"/>
              </a:ext>
            </a:extLst>
          </p:cNvPr>
          <p:cNvSpPr txBox="1">
            <a:spLocks/>
          </p:cNvSpPr>
          <p:nvPr/>
        </p:nvSpPr>
        <p:spPr>
          <a:xfrm>
            <a:off x="10167994" y="66297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41</a:t>
            </a:fld>
            <a:endParaRPr lang="en-US" dirty="0">
              <a:latin typeface="Aptos Light" panose="020B0004020202020204" pitchFamily="34" charset="0"/>
            </a:endParaRPr>
          </a:p>
        </p:txBody>
      </p:sp>
    </p:spTree>
    <p:extLst>
      <p:ext uri="{BB962C8B-B14F-4D97-AF65-F5344CB8AC3E}">
        <p14:creationId xmlns:p14="http://schemas.microsoft.com/office/powerpoint/2010/main" val="21945456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42</a:t>
            </a:fld>
            <a:endParaRPr lang="en-US" dirty="0">
              <a:latin typeface="Aptos Light" panose="020B0004020202020204" pitchFamily="34" charset="0"/>
            </a:endParaRPr>
          </a:p>
        </p:txBody>
      </p:sp>
    </p:spTree>
    <p:extLst>
      <p:ext uri="{BB962C8B-B14F-4D97-AF65-F5344CB8AC3E}">
        <p14:creationId xmlns:p14="http://schemas.microsoft.com/office/powerpoint/2010/main" val="1590836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3B698-6FF4-A354-7A74-B7A77B0CC063}"/>
              </a:ext>
            </a:extLst>
          </p:cNvPr>
          <p:cNvSpPr>
            <a:spLocks noGrp="1"/>
          </p:cNvSpPr>
          <p:nvPr>
            <p:ph type="title"/>
          </p:nvPr>
        </p:nvSpPr>
        <p:spPr/>
        <p:txBody>
          <a:bodyPr/>
          <a:lstStyle/>
          <a:p>
            <a:r>
              <a:rPr lang="en-US" dirty="0"/>
              <a:t>Estate Planning Trivia | </a:t>
            </a:r>
            <a:r>
              <a:rPr lang="en-US" b="1" dirty="0"/>
              <a:t>Whose Estate Plan?</a:t>
            </a:r>
          </a:p>
        </p:txBody>
      </p:sp>
      <p:sp>
        <p:nvSpPr>
          <p:cNvPr id="4" name="Slide Number Placeholder 3">
            <a:extLst>
              <a:ext uri="{FF2B5EF4-FFF2-40B4-BE49-F238E27FC236}">
                <a16:creationId xmlns:a16="http://schemas.microsoft.com/office/drawing/2014/main" id="{9F61C20D-C4DC-5EE1-3619-22E2117A944A}"/>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5</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3C0EAB0C-D237-D5CD-D482-B521DFAFAE21}"/>
              </a:ext>
            </a:extLst>
          </p:cNvPr>
          <p:cNvSpPr>
            <a:spLocks noGrp="1"/>
          </p:cNvSpPr>
          <p:nvPr>
            <p:ph type="body" sz="quarter" idx="11"/>
          </p:nvPr>
        </p:nvSpPr>
        <p:spPr/>
        <p:txBody>
          <a:bodyPr>
            <a:normAutofit lnSpcReduction="10000"/>
          </a:bodyPr>
          <a:lstStyle/>
          <a:p>
            <a:r>
              <a:rPr lang="en-US" dirty="0"/>
              <a:t>Who made a $30,000,000 estate tax mistake?</a:t>
            </a:r>
          </a:p>
        </p:txBody>
      </p:sp>
      <p:sp>
        <p:nvSpPr>
          <p:cNvPr id="6" name="TextBox 5">
            <a:extLst>
              <a:ext uri="{FF2B5EF4-FFF2-40B4-BE49-F238E27FC236}">
                <a16:creationId xmlns:a16="http://schemas.microsoft.com/office/drawing/2014/main" id="{C1CF8AFE-1B19-034F-0246-751734C60053}"/>
              </a:ext>
            </a:extLst>
          </p:cNvPr>
          <p:cNvSpPr txBox="1"/>
          <p:nvPr/>
        </p:nvSpPr>
        <p:spPr>
          <a:xfrm>
            <a:off x="1667671" y="5181300"/>
            <a:ext cx="2170206" cy="369332"/>
          </a:xfrm>
          <a:prstGeom prst="rect">
            <a:avLst/>
          </a:prstGeom>
          <a:noFill/>
        </p:spPr>
        <p:txBody>
          <a:bodyPr wrap="square" rtlCol="0">
            <a:spAutoFit/>
          </a:bodyPr>
          <a:lstStyle/>
          <a:p>
            <a:pPr algn="ctr"/>
            <a:r>
              <a:rPr lang="en-US" i="1" dirty="0"/>
              <a:t>Lisa Marie Presley</a:t>
            </a:r>
          </a:p>
        </p:txBody>
      </p:sp>
      <p:sp>
        <p:nvSpPr>
          <p:cNvPr id="7" name="TextBox 6">
            <a:extLst>
              <a:ext uri="{FF2B5EF4-FFF2-40B4-BE49-F238E27FC236}">
                <a16:creationId xmlns:a16="http://schemas.microsoft.com/office/drawing/2014/main" id="{1BBAF5EC-7FBB-00A4-992C-6F66DBF6687C}"/>
              </a:ext>
            </a:extLst>
          </p:cNvPr>
          <p:cNvSpPr txBox="1"/>
          <p:nvPr/>
        </p:nvSpPr>
        <p:spPr>
          <a:xfrm>
            <a:off x="5048289" y="5181300"/>
            <a:ext cx="2095419" cy="369332"/>
          </a:xfrm>
          <a:prstGeom prst="rect">
            <a:avLst/>
          </a:prstGeom>
          <a:noFill/>
        </p:spPr>
        <p:txBody>
          <a:bodyPr wrap="square" rtlCol="0">
            <a:spAutoFit/>
          </a:bodyPr>
          <a:lstStyle/>
          <a:p>
            <a:pPr algn="ctr"/>
            <a:r>
              <a:rPr lang="en-US" i="1" dirty="0"/>
              <a:t>James Gandolfini</a:t>
            </a:r>
          </a:p>
        </p:txBody>
      </p:sp>
      <p:sp>
        <p:nvSpPr>
          <p:cNvPr id="8" name="TextBox 7">
            <a:extLst>
              <a:ext uri="{FF2B5EF4-FFF2-40B4-BE49-F238E27FC236}">
                <a16:creationId xmlns:a16="http://schemas.microsoft.com/office/drawing/2014/main" id="{E4806D0F-094B-E175-EDEC-529127A2E66B}"/>
              </a:ext>
            </a:extLst>
          </p:cNvPr>
          <p:cNvSpPr txBox="1"/>
          <p:nvPr/>
        </p:nvSpPr>
        <p:spPr>
          <a:xfrm>
            <a:off x="8354119" y="5181300"/>
            <a:ext cx="1859005" cy="369332"/>
          </a:xfrm>
          <a:prstGeom prst="rect">
            <a:avLst/>
          </a:prstGeom>
          <a:noFill/>
        </p:spPr>
        <p:txBody>
          <a:bodyPr wrap="square" rtlCol="0">
            <a:spAutoFit/>
          </a:bodyPr>
          <a:lstStyle/>
          <a:p>
            <a:pPr algn="ctr"/>
            <a:r>
              <a:rPr lang="en-US" i="1" dirty="0"/>
              <a:t>Jimmy Buffet</a:t>
            </a:r>
          </a:p>
        </p:txBody>
      </p:sp>
      <p:pic>
        <p:nvPicPr>
          <p:cNvPr id="9" name="Picture 8">
            <a:extLst>
              <a:ext uri="{FF2B5EF4-FFF2-40B4-BE49-F238E27FC236}">
                <a16:creationId xmlns:a16="http://schemas.microsoft.com/office/drawing/2014/main" id="{561514A2-F18B-069C-22D5-4017B755ED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48290" y="2243935"/>
            <a:ext cx="2095419" cy="2788507"/>
          </a:xfrm>
          <a:prstGeom prst="rect">
            <a:avLst/>
          </a:prstGeom>
        </p:spPr>
      </p:pic>
      <p:pic>
        <p:nvPicPr>
          <p:cNvPr id="10" name="Picture 9">
            <a:extLst>
              <a:ext uri="{FF2B5EF4-FFF2-40B4-BE49-F238E27FC236}">
                <a16:creationId xmlns:a16="http://schemas.microsoft.com/office/drawing/2014/main" id="{F873C767-16CC-523F-B31E-55D7D68251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54122" y="2243934"/>
            <a:ext cx="1859004" cy="2788507"/>
          </a:xfrm>
          <a:prstGeom prst="rect">
            <a:avLst/>
          </a:prstGeom>
        </p:spPr>
      </p:pic>
      <p:pic>
        <p:nvPicPr>
          <p:cNvPr id="11" name="Picture 10">
            <a:extLst>
              <a:ext uri="{FF2B5EF4-FFF2-40B4-BE49-F238E27FC236}">
                <a16:creationId xmlns:a16="http://schemas.microsoft.com/office/drawing/2014/main" id="{A534F4BB-0783-0A20-5826-439D3EA794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67671" y="2163832"/>
            <a:ext cx="2170206" cy="2868609"/>
          </a:xfrm>
          <a:prstGeom prst="rect">
            <a:avLst/>
          </a:prstGeom>
        </p:spPr>
      </p:pic>
    </p:spTree>
    <p:extLst>
      <p:ext uri="{BB962C8B-B14F-4D97-AF65-F5344CB8AC3E}">
        <p14:creationId xmlns:p14="http://schemas.microsoft.com/office/powerpoint/2010/main" val="2623997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B034F-7E8F-1633-72B1-E74BDD4112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C5512A-A6E8-E4D1-173A-092AEBDDDB8E}"/>
              </a:ext>
            </a:extLst>
          </p:cNvPr>
          <p:cNvSpPr>
            <a:spLocks noGrp="1"/>
          </p:cNvSpPr>
          <p:nvPr>
            <p:ph type="title"/>
          </p:nvPr>
        </p:nvSpPr>
        <p:spPr/>
        <p:txBody>
          <a:bodyPr/>
          <a:lstStyle/>
          <a:p>
            <a:r>
              <a:rPr lang="en-US" dirty="0"/>
              <a:t>Estate Planning Trivia | </a:t>
            </a:r>
            <a:r>
              <a:rPr lang="en-US" b="1" dirty="0"/>
              <a:t>Whose Estate Plan?</a:t>
            </a:r>
          </a:p>
        </p:txBody>
      </p:sp>
      <p:sp>
        <p:nvSpPr>
          <p:cNvPr id="4" name="Slide Number Placeholder 3">
            <a:extLst>
              <a:ext uri="{FF2B5EF4-FFF2-40B4-BE49-F238E27FC236}">
                <a16:creationId xmlns:a16="http://schemas.microsoft.com/office/drawing/2014/main" id="{89557AE4-131F-58FC-64FF-C0E9107E558B}"/>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6</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EE23C8C6-DA06-232D-EA86-34CD84F94759}"/>
              </a:ext>
            </a:extLst>
          </p:cNvPr>
          <p:cNvSpPr>
            <a:spLocks noGrp="1"/>
          </p:cNvSpPr>
          <p:nvPr>
            <p:ph type="body" sz="quarter" idx="11"/>
          </p:nvPr>
        </p:nvSpPr>
        <p:spPr/>
        <p:txBody>
          <a:bodyPr>
            <a:normAutofit lnSpcReduction="10000"/>
          </a:bodyPr>
          <a:lstStyle/>
          <a:p>
            <a:r>
              <a:rPr lang="en-US" dirty="0"/>
              <a:t>Who made a $30,000,000 estate tax mistake?</a:t>
            </a:r>
          </a:p>
        </p:txBody>
      </p:sp>
      <p:sp>
        <p:nvSpPr>
          <p:cNvPr id="6" name="TextBox 5">
            <a:extLst>
              <a:ext uri="{FF2B5EF4-FFF2-40B4-BE49-F238E27FC236}">
                <a16:creationId xmlns:a16="http://schemas.microsoft.com/office/drawing/2014/main" id="{5DC6EC11-ABFB-F4D8-BE67-97EA02173993}"/>
              </a:ext>
            </a:extLst>
          </p:cNvPr>
          <p:cNvSpPr txBox="1"/>
          <p:nvPr/>
        </p:nvSpPr>
        <p:spPr>
          <a:xfrm>
            <a:off x="1667671" y="5181300"/>
            <a:ext cx="2170206" cy="369332"/>
          </a:xfrm>
          <a:prstGeom prst="rect">
            <a:avLst/>
          </a:prstGeom>
          <a:noFill/>
        </p:spPr>
        <p:txBody>
          <a:bodyPr wrap="square" rtlCol="0">
            <a:spAutoFit/>
          </a:bodyPr>
          <a:lstStyle/>
          <a:p>
            <a:pPr algn="ctr"/>
            <a:r>
              <a:rPr lang="en-US" i="1" dirty="0"/>
              <a:t>Lisa Marie Presley</a:t>
            </a:r>
          </a:p>
        </p:txBody>
      </p:sp>
      <p:sp>
        <p:nvSpPr>
          <p:cNvPr id="7" name="TextBox 6">
            <a:extLst>
              <a:ext uri="{FF2B5EF4-FFF2-40B4-BE49-F238E27FC236}">
                <a16:creationId xmlns:a16="http://schemas.microsoft.com/office/drawing/2014/main" id="{258A0A27-2BE2-739A-6EB7-33F95C65914C}"/>
              </a:ext>
            </a:extLst>
          </p:cNvPr>
          <p:cNvSpPr txBox="1"/>
          <p:nvPr/>
        </p:nvSpPr>
        <p:spPr>
          <a:xfrm>
            <a:off x="5048289" y="5181300"/>
            <a:ext cx="2095419" cy="369332"/>
          </a:xfrm>
          <a:prstGeom prst="rect">
            <a:avLst/>
          </a:prstGeom>
          <a:noFill/>
        </p:spPr>
        <p:txBody>
          <a:bodyPr wrap="square" rtlCol="0">
            <a:spAutoFit/>
          </a:bodyPr>
          <a:lstStyle/>
          <a:p>
            <a:pPr algn="ctr"/>
            <a:r>
              <a:rPr lang="en-US" i="1" dirty="0"/>
              <a:t>James Gandolfini</a:t>
            </a:r>
          </a:p>
        </p:txBody>
      </p:sp>
      <p:sp>
        <p:nvSpPr>
          <p:cNvPr id="8" name="TextBox 7">
            <a:extLst>
              <a:ext uri="{FF2B5EF4-FFF2-40B4-BE49-F238E27FC236}">
                <a16:creationId xmlns:a16="http://schemas.microsoft.com/office/drawing/2014/main" id="{BBBDCC1A-9A22-771A-9E5F-D2877A97407B}"/>
              </a:ext>
            </a:extLst>
          </p:cNvPr>
          <p:cNvSpPr txBox="1"/>
          <p:nvPr/>
        </p:nvSpPr>
        <p:spPr>
          <a:xfrm>
            <a:off x="8354119" y="5181300"/>
            <a:ext cx="1859005" cy="369332"/>
          </a:xfrm>
          <a:prstGeom prst="rect">
            <a:avLst/>
          </a:prstGeom>
          <a:noFill/>
        </p:spPr>
        <p:txBody>
          <a:bodyPr wrap="square" rtlCol="0">
            <a:spAutoFit/>
          </a:bodyPr>
          <a:lstStyle/>
          <a:p>
            <a:pPr algn="ctr"/>
            <a:r>
              <a:rPr lang="en-US" i="1" dirty="0"/>
              <a:t>Jimmy Buffet</a:t>
            </a:r>
          </a:p>
        </p:txBody>
      </p:sp>
      <p:pic>
        <p:nvPicPr>
          <p:cNvPr id="9" name="Picture 8">
            <a:extLst>
              <a:ext uri="{FF2B5EF4-FFF2-40B4-BE49-F238E27FC236}">
                <a16:creationId xmlns:a16="http://schemas.microsoft.com/office/drawing/2014/main" id="{54D10EFF-2A5E-FF13-CE9A-A533FBA90C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48290" y="2243935"/>
            <a:ext cx="2095419" cy="2788507"/>
          </a:xfrm>
          <a:prstGeom prst="rect">
            <a:avLst/>
          </a:prstGeom>
        </p:spPr>
      </p:pic>
      <p:pic>
        <p:nvPicPr>
          <p:cNvPr id="10" name="Picture 9">
            <a:extLst>
              <a:ext uri="{FF2B5EF4-FFF2-40B4-BE49-F238E27FC236}">
                <a16:creationId xmlns:a16="http://schemas.microsoft.com/office/drawing/2014/main" id="{500FFF1B-1A3D-176B-51E1-4180CE6ADDC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54122" y="2243934"/>
            <a:ext cx="1859004" cy="2788507"/>
          </a:xfrm>
          <a:prstGeom prst="rect">
            <a:avLst/>
          </a:prstGeom>
        </p:spPr>
      </p:pic>
      <p:pic>
        <p:nvPicPr>
          <p:cNvPr id="11" name="Picture 10">
            <a:extLst>
              <a:ext uri="{FF2B5EF4-FFF2-40B4-BE49-F238E27FC236}">
                <a16:creationId xmlns:a16="http://schemas.microsoft.com/office/drawing/2014/main" id="{91E96385-C70B-C642-8BAC-675E655E5B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67671" y="2163832"/>
            <a:ext cx="2170206" cy="2868609"/>
          </a:xfrm>
          <a:prstGeom prst="rect">
            <a:avLst/>
          </a:prstGeom>
        </p:spPr>
      </p:pic>
      <p:sp>
        <p:nvSpPr>
          <p:cNvPr id="12" name="TextBox 11">
            <a:extLst>
              <a:ext uri="{FF2B5EF4-FFF2-40B4-BE49-F238E27FC236}">
                <a16:creationId xmlns:a16="http://schemas.microsoft.com/office/drawing/2014/main" id="{E34D3D07-27A6-2E01-FB7A-4098B566FE63}"/>
              </a:ext>
            </a:extLst>
          </p:cNvPr>
          <p:cNvSpPr txBox="1"/>
          <p:nvPr/>
        </p:nvSpPr>
        <p:spPr>
          <a:xfrm>
            <a:off x="364460" y="6396437"/>
            <a:ext cx="10126245" cy="246221"/>
          </a:xfrm>
          <a:prstGeom prst="rect">
            <a:avLst/>
          </a:prstGeom>
          <a:noFill/>
        </p:spPr>
        <p:txBody>
          <a:bodyPr wrap="square" rtlCol="0">
            <a:spAutoFit/>
          </a:bodyPr>
          <a:lstStyle/>
          <a:p>
            <a:r>
              <a:rPr lang="en-US" sz="1000" dirty="0">
                <a:solidFill>
                  <a:schemeClr val="tx2"/>
                </a:solidFill>
                <a:hlinkClick r:id="rId6">
                  <a:extLst>
                    <a:ext uri="{A12FA001-AC4F-418D-AE19-62706E023703}">
                      <ahyp:hlinkClr xmlns:ahyp="http://schemas.microsoft.com/office/drawing/2018/hyperlinkcolor" val="tx"/>
                    </a:ext>
                  </a:extLst>
                </a:hlinkClick>
              </a:rPr>
              <a:t>James Gandolfini was Tony Soprano – but no wise guy at estate planning (legacyassuranceplan.com)</a:t>
            </a:r>
            <a:r>
              <a:rPr lang="en-US" sz="1000" dirty="0">
                <a:solidFill>
                  <a:schemeClr val="tx2"/>
                </a:solidFill>
              </a:rPr>
              <a:t>, 2023</a:t>
            </a:r>
          </a:p>
        </p:txBody>
      </p:sp>
      <p:sp>
        <p:nvSpPr>
          <p:cNvPr id="13" name="Rectangle 12">
            <a:extLst>
              <a:ext uri="{FF2B5EF4-FFF2-40B4-BE49-F238E27FC236}">
                <a16:creationId xmlns:a16="http://schemas.microsoft.com/office/drawing/2014/main" id="{A990AF07-1031-4310-FC3E-0094D2F9697F}"/>
              </a:ext>
            </a:extLst>
          </p:cNvPr>
          <p:cNvSpPr/>
          <p:nvPr/>
        </p:nvSpPr>
        <p:spPr>
          <a:xfrm>
            <a:off x="4933507" y="2073349"/>
            <a:ext cx="2339163" cy="3576108"/>
          </a:xfrm>
          <a:prstGeom prst="rect">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732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3E66F-8772-BD86-BCB8-161D5FE427A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46EF65F-E8FB-9825-1E8D-4D520C8F1F0D}"/>
              </a:ext>
            </a:extLst>
          </p:cNvPr>
          <p:cNvSpPr>
            <a:spLocks noGrp="1"/>
          </p:cNvSpPr>
          <p:nvPr>
            <p:ph type="body" sz="quarter" idx="24"/>
          </p:nvPr>
        </p:nvSpPr>
        <p:spPr>
          <a:xfrm>
            <a:off x="8074942" y="2275368"/>
            <a:ext cx="3475037" cy="1153633"/>
          </a:xfrm>
        </p:spPr>
        <p:txBody>
          <a:bodyPr tIns="457200"/>
          <a:lstStyle/>
          <a:p>
            <a:pPr marL="0" indent="0" algn="ctr">
              <a:buNone/>
            </a:pPr>
            <a:r>
              <a:rPr lang="en-US" b="1" dirty="0"/>
              <a:t>Financial Power </a:t>
            </a:r>
            <a:br>
              <a:rPr lang="en-US" b="1" dirty="0"/>
            </a:br>
            <a:r>
              <a:rPr lang="en-US" b="1" dirty="0"/>
              <a:t>of Attorney</a:t>
            </a:r>
          </a:p>
        </p:txBody>
      </p:sp>
      <p:sp>
        <p:nvSpPr>
          <p:cNvPr id="3" name="Text Placeholder 2">
            <a:extLst>
              <a:ext uri="{FF2B5EF4-FFF2-40B4-BE49-F238E27FC236}">
                <a16:creationId xmlns:a16="http://schemas.microsoft.com/office/drawing/2014/main" id="{AB548C28-AAFB-8F42-1938-D05CD43FCEA8}"/>
              </a:ext>
            </a:extLst>
          </p:cNvPr>
          <p:cNvSpPr>
            <a:spLocks noGrp="1"/>
          </p:cNvSpPr>
          <p:nvPr>
            <p:ph type="body" sz="quarter" idx="22"/>
          </p:nvPr>
        </p:nvSpPr>
        <p:spPr>
          <a:xfrm>
            <a:off x="4282834" y="2275367"/>
            <a:ext cx="3475037" cy="1153633"/>
          </a:xfrm>
        </p:spPr>
        <p:txBody>
          <a:bodyPr tIns="457200"/>
          <a:lstStyle/>
          <a:p>
            <a:pPr marL="0" indent="0" algn="ctr">
              <a:buNone/>
            </a:pPr>
            <a:r>
              <a:rPr lang="en-US" b="1" dirty="0"/>
              <a:t>HIPAA </a:t>
            </a:r>
            <a:br>
              <a:rPr lang="en-US" b="1" dirty="0"/>
            </a:br>
            <a:r>
              <a:rPr lang="en-US" b="1" dirty="0"/>
              <a:t>Authorization</a:t>
            </a:r>
          </a:p>
        </p:txBody>
      </p:sp>
      <p:sp>
        <p:nvSpPr>
          <p:cNvPr id="6" name="Text Placeholder 5">
            <a:extLst>
              <a:ext uri="{FF2B5EF4-FFF2-40B4-BE49-F238E27FC236}">
                <a16:creationId xmlns:a16="http://schemas.microsoft.com/office/drawing/2014/main" id="{B205C183-1199-EC57-D96D-1759A6C3FAE5}"/>
              </a:ext>
            </a:extLst>
          </p:cNvPr>
          <p:cNvSpPr>
            <a:spLocks noGrp="1"/>
          </p:cNvSpPr>
          <p:nvPr>
            <p:ph type="body" sz="quarter" idx="25"/>
          </p:nvPr>
        </p:nvSpPr>
        <p:spPr>
          <a:xfrm>
            <a:off x="457201" y="2275367"/>
            <a:ext cx="3475037" cy="1153633"/>
          </a:xfrm>
        </p:spPr>
        <p:txBody>
          <a:bodyPr tIns="457200"/>
          <a:lstStyle/>
          <a:p>
            <a:pPr marL="0" indent="0" algn="ctr">
              <a:buNone/>
            </a:pPr>
            <a:r>
              <a:rPr lang="en-US" b="1" dirty="0"/>
              <a:t>Health Care </a:t>
            </a:r>
            <a:br>
              <a:rPr lang="en-US" b="1" dirty="0"/>
            </a:br>
            <a:r>
              <a:rPr lang="en-US" b="1" dirty="0"/>
              <a:t>Power of Attorney</a:t>
            </a:r>
          </a:p>
        </p:txBody>
      </p:sp>
      <p:sp>
        <p:nvSpPr>
          <p:cNvPr id="9" name="Slide Number Placeholder 8">
            <a:extLst>
              <a:ext uri="{FF2B5EF4-FFF2-40B4-BE49-F238E27FC236}">
                <a16:creationId xmlns:a16="http://schemas.microsoft.com/office/drawing/2014/main" id="{26BE767D-2D42-A05D-1600-39E1B88468A5}"/>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7</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60E21D9A-F373-FDF9-1064-53D598B3B2BF}"/>
              </a:ext>
            </a:extLst>
          </p:cNvPr>
          <p:cNvSpPr>
            <a:spLocks noGrp="1"/>
          </p:cNvSpPr>
          <p:nvPr>
            <p:ph type="title"/>
          </p:nvPr>
        </p:nvSpPr>
        <p:spPr/>
        <p:txBody>
          <a:bodyPr/>
          <a:lstStyle/>
          <a:p>
            <a:r>
              <a:rPr lang="en-US" dirty="0"/>
              <a:t>The </a:t>
            </a:r>
            <a:r>
              <a:rPr lang="en-US" b="1" dirty="0"/>
              <a:t>Pillars</a:t>
            </a:r>
            <a:r>
              <a:rPr lang="en-US" dirty="0"/>
              <a:t> of Basic Estate Planning</a:t>
            </a:r>
          </a:p>
        </p:txBody>
      </p:sp>
      <p:sp>
        <p:nvSpPr>
          <p:cNvPr id="4" name="Text Placeholder 1">
            <a:extLst>
              <a:ext uri="{FF2B5EF4-FFF2-40B4-BE49-F238E27FC236}">
                <a16:creationId xmlns:a16="http://schemas.microsoft.com/office/drawing/2014/main" id="{C1BFDE7E-BD35-4928-5D30-E9521AE12BCD}"/>
              </a:ext>
            </a:extLst>
          </p:cNvPr>
          <p:cNvSpPr txBox="1">
            <a:spLocks/>
          </p:cNvSpPr>
          <p:nvPr/>
        </p:nvSpPr>
        <p:spPr>
          <a:xfrm>
            <a:off x="8074942" y="4990215"/>
            <a:ext cx="3475037" cy="1153633"/>
          </a:xfrm>
          <a:prstGeom prst="rect">
            <a:avLst/>
          </a:prstGeom>
          <a:solidFill>
            <a:schemeClr val="bg1"/>
          </a:solidFill>
        </p:spPr>
        <p:txBody>
          <a:bodyPr vert="horz" lIns="182880" tIns="45720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t>Disposition</a:t>
            </a:r>
            <a:br>
              <a:rPr lang="en-US" b="1" dirty="0"/>
            </a:br>
            <a:r>
              <a:rPr lang="en-US" b="1" dirty="0"/>
              <a:t>of Remains</a:t>
            </a:r>
          </a:p>
        </p:txBody>
      </p:sp>
      <p:sp>
        <p:nvSpPr>
          <p:cNvPr id="5" name="Text Placeholder 2">
            <a:extLst>
              <a:ext uri="{FF2B5EF4-FFF2-40B4-BE49-F238E27FC236}">
                <a16:creationId xmlns:a16="http://schemas.microsoft.com/office/drawing/2014/main" id="{FFB9859A-6834-B335-93AE-8EB651A6344F}"/>
              </a:ext>
            </a:extLst>
          </p:cNvPr>
          <p:cNvSpPr txBox="1">
            <a:spLocks/>
          </p:cNvSpPr>
          <p:nvPr/>
        </p:nvSpPr>
        <p:spPr>
          <a:xfrm>
            <a:off x="4282834" y="4990214"/>
            <a:ext cx="3475037" cy="1153633"/>
          </a:xfrm>
          <a:prstGeom prst="rect">
            <a:avLst/>
          </a:prstGeom>
          <a:solidFill>
            <a:schemeClr val="bg1"/>
          </a:solidFill>
        </p:spPr>
        <p:txBody>
          <a:bodyPr vert="horz" lIns="182880" tIns="45720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t>Last Will</a:t>
            </a:r>
            <a:br>
              <a:rPr lang="en-US" b="1" dirty="0"/>
            </a:br>
            <a:r>
              <a:rPr lang="en-US" b="1" dirty="0"/>
              <a:t>and Testament</a:t>
            </a:r>
          </a:p>
        </p:txBody>
      </p:sp>
      <p:sp>
        <p:nvSpPr>
          <p:cNvPr id="7" name="Text Placeholder 5">
            <a:extLst>
              <a:ext uri="{FF2B5EF4-FFF2-40B4-BE49-F238E27FC236}">
                <a16:creationId xmlns:a16="http://schemas.microsoft.com/office/drawing/2014/main" id="{C4EB6BF0-3F43-EAE3-5B10-8F5762000347}"/>
              </a:ext>
            </a:extLst>
          </p:cNvPr>
          <p:cNvSpPr txBox="1">
            <a:spLocks/>
          </p:cNvSpPr>
          <p:nvPr/>
        </p:nvSpPr>
        <p:spPr>
          <a:xfrm>
            <a:off x="457201" y="4990214"/>
            <a:ext cx="3475037" cy="1153633"/>
          </a:xfrm>
          <a:prstGeom prst="rect">
            <a:avLst/>
          </a:prstGeom>
          <a:solidFill>
            <a:schemeClr val="bg1"/>
          </a:solidFill>
        </p:spPr>
        <p:txBody>
          <a:bodyPr vert="horz" lIns="182880" tIns="45720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t>Advance</a:t>
            </a:r>
            <a:br>
              <a:rPr lang="en-US" b="1" dirty="0"/>
            </a:br>
            <a:r>
              <a:rPr lang="en-US" b="1" dirty="0"/>
              <a:t> Directive</a:t>
            </a:r>
          </a:p>
        </p:txBody>
      </p:sp>
      <p:grpSp>
        <p:nvGrpSpPr>
          <p:cNvPr id="11" name="Group 10">
            <a:extLst>
              <a:ext uri="{FF2B5EF4-FFF2-40B4-BE49-F238E27FC236}">
                <a16:creationId xmlns:a16="http://schemas.microsoft.com/office/drawing/2014/main" id="{62B55595-D4A4-6CA8-7B63-346C3383DBB2}"/>
              </a:ext>
            </a:extLst>
          </p:cNvPr>
          <p:cNvGrpSpPr/>
          <p:nvPr/>
        </p:nvGrpSpPr>
        <p:grpSpPr>
          <a:xfrm>
            <a:off x="1567545" y="1265444"/>
            <a:ext cx="1254348" cy="1254774"/>
            <a:chOff x="5063303" y="3531974"/>
            <a:chExt cx="700395" cy="700633"/>
          </a:xfrm>
        </p:grpSpPr>
        <p:sp>
          <p:nvSpPr>
            <p:cNvPr id="12" name="Freeform: Shape 127">
              <a:extLst>
                <a:ext uri="{FF2B5EF4-FFF2-40B4-BE49-F238E27FC236}">
                  <a16:creationId xmlns:a16="http://schemas.microsoft.com/office/drawing/2014/main" id="{B743F4E8-CBDD-0789-01D5-DE725AE75C91}"/>
                </a:ext>
              </a:extLst>
            </p:cNvPr>
            <p:cNvSpPr/>
            <p:nvPr/>
          </p:nvSpPr>
          <p:spPr>
            <a:xfrm>
              <a:off x="5063303" y="3531974"/>
              <a:ext cx="700395" cy="700633"/>
            </a:xfrm>
            <a:custGeom>
              <a:avLst/>
              <a:gdLst>
                <a:gd name="connsiteX0" fmla="*/ 218012 w 700395"/>
                <a:gd name="connsiteY0" fmla="*/ 700633 h 700633"/>
                <a:gd name="connsiteX1" fmla="*/ 206125 w 700395"/>
                <a:gd name="connsiteY1" fmla="*/ 688746 h 700633"/>
                <a:gd name="connsiteX2" fmla="*/ 206125 w 700395"/>
                <a:gd name="connsiteY2" fmla="*/ 494509 h 700633"/>
                <a:gd name="connsiteX3" fmla="*/ 11887 w 700395"/>
                <a:gd name="connsiteY3" fmla="*/ 494509 h 700633"/>
                <a:gd name="connsiteX4" fmla="*/ 0 w 700395"/>
                <a:gd name="connsiteY4" fmla="*/ 482622 h 700633"/>
                <a:gd name="connsiteX5" fmla="*/ 0 w 700395"/>
                <a:gd name="connsiteY5" fmla="*/ 218012 h 700633"/>
                <a:gd name="connsiteX6" fmla="*/ 11887 w 700395"/>
                <a:gd name="connsiteY6" fmla="*/ 206125 h 700633"/>
                <a:gd name="connsiteX7" fmla="*/ 206125 w 700395"/>
                <a:gd name="connsiteY7" fmla="*/ 206125 h 700633"/>
                <a:gd name="connsiteX8" fmla="*/ 206125 w 700395"/>
                <a:gd name="connsiteY8" fmla="*/ 11887 h 700633"/>
                <a:gd name="connsiteX9" fmla="*/ 218012 w 700395"/>
                <a:gd name="connsiteY9" fmla="*/ 0 h 700633"/>
                <a:gd name="connsiteX10" fmla="*/ 482384 w 700395"/>
                <a:gd name="connsiteY10" fmla="*/ 0 h 700633"/>
                <a:gd name="connsiteX11" fmla="*/ 494271 w 700395"/>
                <a:gd name="connsiteY11" fmla="*/ 11887 h 700633"/>
                <a:gd name="connsiteX12" fmla="*/ 494271 w 700395"/>
                <a:gd name="connsiteY12" fmla="*/ 206125 h 700633"/>
                <a:gd name="connsiteX13" fmla="*/ 688508 w 700395"/>
                <a:gd name="connsiteY13" fmla="*/ 206125 h 700633"/>
                <a:gd name="connsiteX14" fmla="*/ 700396 w 700395"/>
                <a:gd name="connsiteY14" fmla="*/ 218012 h 700633"/>
                <a:gd name="connsiteX15" fmla="*/ 700396 w 700395"/>
                <a:gd name="connsiteY15" fmla="*/ 482384 h 700633"/>
                <a:gd name="connsiteX16" fmla="*/ 688508 w 700395"/>
                <a:gd name="connsiteY16" fmla="*/ 494271 h 700633"/>
                <a:gd name="connsiteX17" fmla="*/ 494271 w 700395"/>
                <a:gd name="connsiteY17" fmla="*/ 494271 h 700633"/>
                <a:gd name="connsiteX18" fmla="*/ 494271 w 700395"/>
                <a:gd name="connsiteY18" fmla="*/ 688508 h 700633"/>
                <a:gd name="connsiteX19" fmla="*/ 482384 w 700395"/>
                <a:gd name="connsiteY19" fmla="*/ 700396 h 700633"/>
                <a:gd name="connsiteX20" fmla="*/ 217774 w 700395"/>
                <a:gd name="connsiteY20" fmla="*/ 700396 h 700633"/>
                <a:gd name="connsiteX21" fmla="*/ 23537 w 700395"/>
                <a:gd name="connsiteY21" fmla="*/ 470497 h 700633"/>
                <a:gd name="connsiteX22" fmla="*/ 217774 w 700395"/>
                <a:gd name="connsiteY22" fmla="*/ 470497 h 700633"/>
                <a:gd name="connsiteX23" fmla="*/ 229661 w 700395"/>
                <a:gd name="connsiteY23" fmla="*/ 482384 h 700633"/>
                <a:gd name="connsiteX24" fmla="*/ 229661 w 700395"/>
                <a:gd name="connsiteY24" fmla="*/ 676621 h 700633"/>
                <a:gd name="connsiteX25" fmla="*/ 470259 w 700395"/>
                <a:gd name="connsiteY25" fmla="*/ 676621 h 700633"/>
                <a:gd name="connsiteX26" fmla="*/ 470259 w 700395"/>
                <a:gd name="connsiteY26" fmla="*/ 482384 h 700633"/>
                <a:gd name="connsiteX27" fmla="*/ 482146 w 700395"/>
                <a:gd name="connsiteY27" fmla="*/ 470497 h 700633"/>
                <a:gd name="connsiteX28" fmla="*/ 676383 w 700395"/>
                <a:gd name="connsiteY28" fmla="*/ 470497 h 700633"/>
                <a:gd name="connsiteX29" fmla="*/ 676383 w 700395"/>
                <a:gd name="connsiteY29" fmla="*/ 229899 h 700633"/>
                <a:gd name="connsiteX30" fmla="*/ 482146 w 700395"/>
                <a:gd name="connsiteY30" fmla="*/ 229899 h 700633"/>
                <a:gd name="connsiteX31" fmla="*/ 470259 w 700395"/>
                <a:gd name="connsiteY31" fmla="*/ 218012 h 700633"/>
                <a:gd name="connsiteX32" fmla="*/ 470259 w 700395"/>
                <a:gd name="connsiteY32" fmla="*/ 23774 h 700633"/>
                <a:gd name="connsiteX33" fmla="*/ 229661 w 700395"/>
                <a:gd name="connsiteY33" fmla="*/ 23774 h 700633"/>
                <a:gd name="connsiteX34" fmla="*/ 229661 w 700395"/>
                <a:gd name="connsiteY34" fmla="*/ 218012 h 700633"/>
                <a:gd name="connsiteX35" fmla="*/ 217774 w 700395"/>
                <a:gd name="connsiteY35" fmla="*/ 229899 h 700633"/>
                <a:gd name="connsiteX36" fmla="*/ 23537 w 700395"/>
                <a:gd name="connsiteY36" fmla="*/ 229899 h 700633"/>
                <a:gd name="connsiteX37" fmla="*/ 23537 w 700395"/>
                <a:gd name="connsiteY37" fmla="*/ 470497 h 700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00395" h="700633">
                  <a:moveTo>
                    <a:pt x="218012" y="700633"/>
                  </a:moveTo>
                  <a:cubicBezTo>
                    <a:pt x="211355" y="700633"/>
                    <a:pt x="206125" y="695165"/>
                    <a:pt x="206125" y="688746"/>
                  </a:cubicBezTo>
                  <a:lnTo>
                    <a:pt x="206125" y="494509"/>
                  </a:lnTo>
                  <a:lnTo>
                    <a:pt x="11887" y="494509"/>
                  </a:lnTo>
                  <a:cubicBezTo>
                    <a:pt x="5230" y="494509"/>
                    <a:pt x="0" y="489041"/>
                    <a:pt x="0" y="482622"/>
                  </a:cubicBezTo>
                  <a:lnTo>
                    <a:pt x="0" y="218012"/>
                  </a:lnTo>
                  <a:cubicBezTo>
                    <a:pt x="0" y="211355"/>
                    <a:pt x="5468" y="206125"/>
                    <a:pt x="11887" y="206125"/>
                  </a:cubicBezTo>
                  <a:lnTo>
                    <a:pt x="206125" y="206125"/>
                  </a:lnTo>
                  <a:lnTo>
                    <a:pt x="206125" y="11887"/>
                  </a:lnTo>
                  <a:cubicBezTo>
                    <a:pt x="206125" y="5230"/>
                    <a:pt x="211593" y="0"/>
                    <a:pt x="218012" y="0"/>
                  </a:cubicBezTo>
                  <a:lnTo>
                    <a:pt x="482384" y="0"/>
                  </a:lnTo>
                  <a:cubicBezTo>
                    <a:pt x="489041" y="0"/>
                    <a:pt x="494271" y="5468"/>
                    <a:pt x="494271" y="11887"/>
                  </a:cubicBezTo>
                  <a:lnTo>
                    <a:pt x="494271" y="206125"/>
                  </a:lnTo>
                  <a:lnTo>
                    <a:pt x="688508" y="206125"/>
                  </a:lnTo>
                  <a:cubicBezTo>
                    <a:pt x="695165" y="206125"/>
                    <a:pt x="700396" y="211593"/>
                    <a:pt x="700396" y="218012"/>
                  </a:cubicBezTo>
                  <a:lnTo>
                    <a:pt x="700396" y="482384"/>
                  </a:lnTo>
                  <a:cubicBezTo>
                    <a:pt x="700396" y="489041"/>
                    <a:pt x="694928" y="494271"/>
                    <a:pt x="688508" y="494271"/>
                  </a:cubicBezTo>
                  <a:lnTo>
                    <a:pt x="494271" y="494271"/>
                  </a:lnTo>
                  <a:lnTo>
                    <a:pt x="494271" y="688508"/>
                  </a:lnTo>
                  <a:cubicBezTo>
                    <a:pt x="494271" y="695165"/>
                    <a:pt x="488803" y="700396"/>
                    <a:pt x="482384" y="700396"/>
                  </a:cubicBezTo>
                  <a:lnTo>
                    <a:pt x="217774" y="700396"/>
                  </a:lnTo>
                  <a:close/>
                  <a:moveTo>
                    <a:pt x="23537" y="470497"/>
                  </a:moveTo>
                  <a:lnTo>
                    <a:pt x="217774" y="470497"/>
                  </a:lnTo>
                  <a:cubicBezTo>
                    <a:pt x="224431" y="470497"/>
                    <a:pt x="229661" y="475965"/>
                    <a:pt x="229661" y="482384"/>
                  </a:cubicBezTo>
                  <a:lnTo>
                    <a:pt x="229661" y="676621"/>
                  </a:lnTo>
                  <a:lnTo>
                    <a:pt x="470259" y="676621"/>
                  </a:lnTo>
                  <a:lnTo>
                    <a:pt x="470259" y="482384"/>
                  </a:lnTo>
                  <a:cubicBezTo>
                    <a:pt x="470259" y="475727"/>
                    <a:pt x="475727" y="470497"/>
                    <a:pt x="482146" y="470497"/>
                  </a:cubicBezTo>
                  <a:lnTo>
                    <a:pt x="676383" y="470497"/>
                  </a:lnTo>
                  <a:lnTo>
                    <a:pt x="676383" y="229899"/>
                  </a:lnTo>
                  <a:lnTo>
                    <a:pt x="482146" y="229899"/>
                  </a:lnTo>
                  <a:cubicBezTo>
                    <a:pt x="475489" y="229899"/>
                    <a:pt x="470259" y="224431"/>
                    <a:pt x="470259" y="218012"/>
                  </a:cubicBezTo>
                  <a:lnTo>
                    <a:pt x="470259" y="23774"/>
                  </a:lnTo>
                  <a:lnTo>
                    <a:pt x="229661" y="23774"/>
                  </a:lnTo>
                  <a:lnTo>
                    <a:pt x="229661" y="218012"/>
                  </a:lnTo>
                  <a:cubicBezTo>
                    <a:pt x="229661" y="224669"/>
                    <a:pt x="224193" y="229899"/>
                    <a:pt x="217774" y="229899"/>
                  </a:cubicBezTo>
                  <a:lnTo>
                    <a:pt x="23537" y="229899"/>
                  </a:lnTo>
                  <a:lnTo>
                    <a:pt x="23537" y="470497"/>
                  </a:lnTo>
                  <a:close/>
                </a:path>
              </a:pathLst>
            </a:custGeom>
            <a:solidFill>
              <a:schemeClr val="accent1"/>
            </a:solidFill>
            <a:ln w="0" cap="flat">
              <a:noFill/>
              <a:prstDash val="solid"/>
              <a:miter/>
            </a:ln>
          </p:spPr>
          <p:txBody>
            <a:bodyPr rtlCol="0" anchor="ctr"/>
            <a:lstStyle/>
            <a:p>
              <a:endParaRPr lang="en-US"/>
            </a:p>
          </p:txBody>
        </p:sp>
        <p:sp>
          <p:nvSpPr>
            <p:cNvPr id="13" name="Freeform: Shape 128">
              <a:extLst>
                <a:ext uri="{FF2B5EF4-FFF2-40B4-BE49-F238E27FC236}">
                  <a16:creationId xmlns:a16="http://schemas.microsoft.com/office/drawing/2014/main" id="{98C289D4-CAF2-ABE4-4A22-18095B1DB65C}"/>
                </a:ext>
              </a:extLst>
            </p:cNvPr>
            <p:cNvSpPr/>
            <p:nvPr/>
          </p:nvSpPr>
          <p:spPr>
            <a:xfrm>
              <a:off x="5279270" y="3789689"/>
              <a:ext cx="268700" cy="260330"/>
            </a:xfrm>
            <a:custGeom>
              <a:avLst/>
              <a:gdLst>
                <a:gd name="connsiteX0" fmla="*/ 133756 w 268700"/>
                <a:gd name="connsiteY0" fmla="*/ 260093 h 260330"/>
                <a:gd name="connsiteX1" fmla="*/ 122582 w 268700"/>
                <a:gd name="connsiteY1" fmla="*/ 250821 h 260330"/>
                <a:gd name="connsiteX2" fmla="*/ 61719 w 268700"/>
                <a:gd name="connsiteY2" fmla="*/ 181875 h 260330"/>
                <a:gd name="connsiteX3" fmla="*/ 1332 w 268700"/>
                <a:gd name="connsiteY3" fmla="*/ 100328 h 260330"/>
                <a:gd name="connsiteX4" fmla="*/ 52685 w 268700"/>
                <a:gd name="connsiteY4" fmla="*/ 4042 h 260330"/>
                <a:gd name="connsiteX5" fmla="*/ 78124 w 268700"/>
                <a:gd name="connsiteY5" fmla="*/ 0 h 260330"/>
                <a:gd name="connsiteX6" fmla="*/ 78124 w 268700"/>
                <a:gd name="connsiteY6" fmla="*/ 0 h 260330"/>
                <a:gd name="connsiteX7" fmla="*/ 131854 w 268700"/>
                <a:gd name="connsiteY7" fmla="*/ 18306 h 260330"/>
                <a:gd name="connsiteX8" fmla="*/ 134469 w 268700"/>
                <a:gd name="connsiteY8" fmla="*/ 20446 h 260330"/>
                <a:gd name="connsiteX9" fmla="*/ 137084 w 268700"/>
                <a:gd name="connsiteY9" fmla="*/ 18306 h 260330"/>
                <a:gd name="connsiteX10" fmla="*/ 189388 w 268700"/>
                <a:gd name="connsiteY10" fmla="*/ 0 h 260330"/>
                <a:gd name="connsiteX11" fmla="*/ 216016 w 268700"/>
                <a:gd name="connsiteY11" fmla="*/ 4042 h 260330"/>
                <a:gd name="connsiteX12" fmla="*/ 267369 w 268700"/>
                <a:gd name="connsiteY12" fmla="*/ 100328 h 260330"/>
                <a:gd name="connsiteX13" fmla="*/ 206981 w 268700"/>
                <a:gd name="connsiteY13" fmla="*/ 181875 h 260330"/>
                <a:gd name="connsiteX14" fmla="*/ 146119 w 268700"/>
                <a:gd name="connsiteY14" fmla="*/ 250345 h 260330"/>
                <a:gd name="connsiteX15" fmla="*/ 135420 w 268700"/>
                <a:gd name="connsiteY15" fmla="*/ 260330 h 260330"/>
                <a:gd name="connsiteX16" fmla="*/ 134469 w 268700"/>
                <a:gd name="connsiteY16" fmla="*/ 260330 h 260330"/>
                <a:gd name="connsiteX17" fmla="*/ 133756 w 268700"/>
                <a:gd name="connsiteY17" fmla="*/ 260330 h 260330"/>
                <a:gd name="connsiteX18" fmla="*/ 77648 w 268700"/>
                <a:gd name="connsiteY18" fmla="*/ 24250 h 260330"/>
                <a:gd name="connsiteX19" fmla="*/ 59580 w 268700"/>
                <a:gd name="connsiteY19" fmla="*/ 26865 h 260330"/>
                <a:gd name="connsiteX20" fmla="*/ 24631 w 268700"/>
                <a:gd name="connsiteY20" fmla="*/ 96762 h 260330"/>
                <a:gd name="connsiteX21" fmla="*/ 76697 w 268700"/>
                <a:gd name="connsiteY21" fmla="*/ 163331 h 260330"/>
                <a:gd name="connsiteX22" fmla="*/ 82165 w 268700"/>
                <a:gd name="connsiteY22" fmla="*/ 167848 h 260330"/>
                <a:gd name="connsiteX23" fmla="*/ 130665 w 268700"/>
                <a:gd name="connsiteY23" fmla="*/ 215397 h 260330"/>
                <a:gd name="connsiteX24" fmla="*/ 133994 w 268700"/>
                <a:gd name="connsiteY24" fmla="*/ 220152 h 260330"/>
                <a:gd name="connsiteX25" fmla="*/ 137322 w 268700"/>
                <a:gd name="connsiteY25" fmla="*/ 215397 h 260330"/>
                <a:gd name="connsiteX26" fmla="*/ 186060 w 268700"/>
                <a:gd name="connsiteY26" fmla="*/ 167610 h 260330"/>
                <a:gd name="connsiteX27" fmla="*/ 191528 w 268700"/>
                <a:gd name="connsiteY27" fmla="*/ 163093 h 260330"/>
                <a:gd name="connsiteX28" fmla="*/ 243594 w 268700"/>
                <a:gd name="connsiteY28" fmla="*/ 96524 h 260330"/>
                <a:gd name="connsiteX29" fmla="*/ 208646 w 268700"/>
                <a:gd name="connsiteY29" fmla="*/ 26627 h 260330"/>
                <a:gd name="connsiteX30" fmla="*/ 190577 w 268700"/>
                <a:gd name="connsiteY30" fmla="*/ 24012 h 260330"/>
                <a:gd name="connsiteX31" fmla="*/ 143741 w 268700"/>
                <a:gd name="connsiteY31" fmla="*/ 45409 h 260330"/>
                <a:gd name="connsiteX32" fmla="*/ 140888 w 268700"/>
                <a:gd name="connsiteY32" fmla="*/ 48262 h 260330"/>
                <a:gd name="connsiteX33" fmla="*/ 133994 w 268700"/>
                <a:gd name="connsiteY33" fmla="*/ 50402 h 260330"/>
                <a:gd name="connsiteX34" fmla="*/ 124246 w 268700"/>
                <a:gd name="connsiteY34" fmla="*/ 45171 h 260330"/>
                <a:gd name="connsiteX35" fmla="*/ 77648 w 268700"/>
                <a:gd name="connsiteY35" fmla="*/ 23774 h 260330"/>
                <a:gd name="connsiteX36" fmla="*/ 77648 w 268700"/>
                <a:gd name="connsiteY36" fmla="*/ 23774 h 26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68700" h="260330">
                  <a:moveTo>
                    <a:pt x="133756" y="260093"/>
                  </a:moveTo>
                  <a:cubicBezTo>
                    <a:pt x="128050" y="259617"/>
                    <a:pt x="123533" y="255813"/>
                    <a:pt x="122582" y="250821"/>
                  </a:cubicBezTo>
                  <a:cubicBezTo>
                    <a:pt x="113072" y="224193"/>
                    <a:pt x="88109" y="203747"/>
                    <a:pt x="61719" y="181875"/>
                  </a:cubicBezTo>
                  <a:cubicBezTo>
                    <a:pt x="34617" y="159527"/>
                    <a:pt x="6800" y="136703"/>
                    <a:pt x="1332" y="100328"/>
                  </a:cubicBezTo>
                  <a:cubicBezTo>
                    <a:pt x="-6513" y="47549"/>
                    <a:pt x="21541" y="14027"/>
                    <a:pt x="52685" y="4042"/>
                  </a:cubicBezTo>
                  <a:cubicBezTo>
                    <a:pt x="61006" y="1426"/>
                    <a:pt x="69565" y="0"/>
                    <a:pt x="78124" y="0"/>
                  </a:cubicBezTo>
                  <a:lnTo>
                    <a:pt x="78124" y="0"/>
                  </a:lnTo>
                  <a:cubicBezTo>
                    <a:pt x="99045" y="0"/>
                    <a:pt x="117827" y="6419"/>
                    <a:pt x="131854" y="18306"/>
                  </a:cubicBezTo>
                  <a:lnTo>
                    <a:pt x="134469" y="20446"/>
                  </a:lnTo>
                  <a:lnTo>
                    <a:pt x="137084" y="18306"/>
                  </a:lnTo>
                  <a:cubicBezTo>
                    <a:pt x="151111" y="6657"/>
                    <a:pt x="169655" y="0"/>
                    <a:pt x="189388" y="0"/>
                  </a:cubicBezTo>
                  <a:cubicBezTo>
                    <a:pt x="209121" y="0"/>
                    <a:pt x="207457" y="1426"/>
                    <a:pt x="216016" y="4042"/>
                  </a:cubicBezTo>
                  <a:cubicBezTo>
                    <a:pt x="247160" y="14027"/>
                    <a:pt x="275214" y="47549"/>
                    <a:pt x="267369" y="100328"/>
                  </a:cubicBezTo>
                  <a:cubicBezTo>
                    <a:pt x="261900" y="136703"/>
                    <a:pt x="234084" y="159764"/>
                    <a:pt x="206981" y="181875"/>
                  </a:cubicBezTo>
                  <a:cubicBezTo>
                    <a:pt x="180354" y="203747"/>
                    <a:pt x="155391" y="224193"/>
                    <a:pt x="146119" y="250345"/>
                  </a:cubicBezTo>
                  <a:cubicBezTo>
                    <a:pt x="144930" y="256051"/>
                    <a:pt x="140651" y="259855"/>
                    <a:pt x="135420" y="260330"/>
                  </a:cubicBezTo>
                  <a:lnTo>
                    <a:pt x="134469" y="260330"/>
                  </a:lnTo>
                  <a:cubicBezTo>
                    <a:pt x="134469" y="260330"/>
                    <a:pt x="133756" y="260330"/>
                    <a:pt x="133756" y="260330"/>
                  </a:cubicBezTo>
                  <a:close/>
                  <a:moveTo>
                    <a:pt x="77648" y="24250"/>
                  </a:moveTo>
                  <a:cubicBezTo>
                    <a:pt x="71229" y="24250"/>
                    <a:pt x="65286" y="25201"/>
                    <a:pt x="59580" y="26865"/>
                  </a:cubicBezTo>
                  <a:cubicBezTo>
                    <a:pt x="30813" y="35899"/>
                    <a:pt x="18925" y="59436"/>
                    <a:pt x="24631" y="96762"/>
                  </a:cubicBezTo>
                  <a:cubicBezTo>
                    <a:pt x="28435" y="121963"/>
                    <a:pt x="50308" y="141933"/>
                    <a:pt x="76697" y="163331"/>
                  </a:cubicBezTo>
                  <a:lnTo>
                    <a:pt x="82165" y="167848"/>
                  </a:lnTo>
                  <a:cubicBezTo>
                    <a:pt x="99521" y="181875"/>
                    <a:pt x="117352" y="196615"/>
                    <a:pt x="130665" y="215397"/>
                  </a:cubicBezTo>
                  <a:lnTo>
                    <a:pt x="133994" y="220152"/>
                  </a:lnTo>
                  <a:lnTo>
                    <a:pt x="137322" y="215397"/>
                  </a:lnTo>
                  <a:cubicBezTo>
                    <a:pt x="150636" y="196377"/>
                    <a:pt x="168705" y="181875"/>
                    <a:pt x="186060" y="167610"/>
                  </a:cubicBezTo>
                  <a:lnTo>
                    <a:pt x="191528" y="163093"/>
                  </a:lnTo>
                  <a:cubicBezTo>
                    <a:pt x="217680" y="141458"/>
                    <a:pt x="239790" y="121725"/>
                    <a:pt x="243594" y="96524"/>
                  </a:cubicBezTo>
                  <a:cubicBezTo>
                    <a:pt x="249300" y="59198"/>
                    <a:pt x="237413" y="35662"/>
                    <a:pt x="208646" y="26627"/>
                  </a:cubicBezTo>
                  <a:cubicBezTo>
                    <a:pt x="202940" y="24963"/>
                    <a:pt x="196996" y="24012"/>
                    <a:pt x="190577" y="24012"/>
                  </a:cubicBezTo>
                  <a:cubicBezTo>
                    <a:pt x="171320" y="24012"/>
                    <a:pt x="152776" y="32333"/>
                    <a:pt x="143741" y="45409"/>
                  </a:cubicBezTo>
                  <a:cubicBezTo>
                    <a:pt x="143028" y="46598"/>
                    <a:pt x="141839" y="47549"/>
                    <a:pt x="140888" y="48262"/>
                  </a:cubicBezTo>
                  <a:cubicBezTo>
                    <a:pt x="138749" y="49689"/>
                    <a:pt x="136609" y="50402"/>
                    <a:pt x="133994" y="50402"/>
                  </a:cubicBezTo>
                  <a:cubicBezTo>
                    <a:pt x="130190" y="50402"/>
                    <a:pt x="126386" y="48500"/>
                    <a:pt x="124246" y="45171"/>
                  </a:cubicBezTo>
                  <a:cubicBezTo>
                    <a:pt x="115212" y="32333"/>
                    <a:pt x="96906" y="24012"/>
                    <a:pt x="77648" y="23774"/>
                  </a:cubicBezTo>
                  <a:lnTo>
                    <a:pt x="77648" y="23774"/>
                  </a:lnTo>
                  <a:close/>
                </a:path>
              </a:pathLst>
            </a:custGeom>
            <a:solidFill>
              <a:schemeClr val="accent1"/>
            </a:solidFill>
            <a:ln w="0"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3FC08137-5A69-C727-82CE-AE386AA7BF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15433" y="887912"/>
            <a:ext cx="2009838" cy="2009838"/>
          </a:xfrm>
          <a:prstGeom prst="rect">
            <a:avLst/>
          </a:prstGeom>
        </p:spPr>
      </p:pic>
      <p:pic>
        <p:nvPicPr>
          <p:cNvPr id="15" name="Graphic 14">
            <a:extLst>
              <a:ext uri="{FF2B5EF4-FFF2-40B4-BE49-F238E27FC236}">
                <a16:creationId xmlns:a16="http://schemas.microsoft.com/office/drawing/2014/main" id="{DFF38D63-371C-8840-7561-73A61B4387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04336" y="1041347"/>
            <a:ext cx="1837513" cy="1837513"/>
          </a:xfrm>
          <a:prstGeom prst="rect">
            <a:avLst/>
          </a:prstGeom>
        </p:spPr>
      </p:pic>
      <p:sp>
        <p:nvSpPr>
          <p:cNvPr id="16" name="Graphic 39">
            <a:extLst>
              <a:ext uri="{FF2B5EF4-FFF2-40B4-BE49-F238E27FC236}">
                <a16:creationId xmlns:a16="http://schemas.microsoft.com/office/drawing/2014/main" id="{23732D5F-8864-641C-C3FB-0539AA9BD6A3}"/>
              </a:ext>
            </a:extLst>
          </p:cNvPr>
          <p:cNvSpPr/>
          <p:nvPr/>
        </p:nvSpPr>
        <p:spPr>
          <a:xfrm>
            <a:off x="1436866" y="3985736"/>
            <a:ext cx="1520265" cy="1310444"/>
          </a:xfrm>
          <a:custGeom>
            <a:avLst/>
            <a:gdLst>
              <a:gd name="connsiteX0" fmla="*/ 675669 w 778612"/>
              <a:gd name="connsiteY0" fmla="*/ 670914 h 671151"/>
              <a:gd name="connsiteX1" fmla="*/ 667348 w 778612"/>
              <a:gd name="connsiteY1" fmla="*/ 665922 h 671151"/>
              <a:gd name="connsiteX2" fmla="*/ 581285 w 778612"/>
              <a:gd name="connsiteY2" fmla="*/ 545148 h 671151"/>
              <a:gd name="connsiteX3" fmla="*/ 326661 w 778612"/>
              <a:gd name="connsiteY3" fmla="*/ 545148 h 671151"/>
              <a:gd name="connsiteX4" fmla="*/ 269840 w 778612"/>
              <a:gd name="connsiteY4" fmla="*/ 488089 h 671151"/>
              <a:gd name="connsiteX5" fmla="*/ 269840 w 778612"/>
              <a:gd name="connsiteY5" fmla="*/ 365413 h 671151"/>
              <a:gd name="connsiteX6" fmla="*/ 198041 w 778612"/>
              <a:gd name="connsiteY6" fmla="*/ 365413 h 671151"/>
              <a:gd name="connsiteX7" fmla="*/ 111978 w 778612"/>
              <a:gd name="connsiteY7" fmla="*/ 486187 h 671151"/>
              <a:gd name="connsiteX8" fmla="*/ 103419 w 778612"/>
              <a:gd name="connsiteY8" fmla="*/ 491180 h 671151"/>
              <a:gd name="connsiteX9" fmla="*/ 102943 w 778612"/>
              <a:gd name="connsiteY9" fmla="*/ 491180 h 671151"/>
              <a:gd name="connsiteX10" fmla="*/ 93909 w 778612"/>
              <a:gd name="connsiteY10" fmla="*/ 488327 h 671151"/>
              <a:gd name="connsiteX11" fmla="*/ 89867 w 778612"/>
              <a:gd name="connsiteY11" fmla="*/ 479292 h 671151"/>
              <a:gd name="connsiteX12" fmla="*/ 89392 w 778612"/>
              <a:gd name="connsiteY12" fmla="*/ 365651 h 671151"/>
              <a:gd name="connsiteX13" fmla="*/ 57059 w 778612"/>
              <a:gd name="connsiteY13" fmla="*/ 365651 h 671151"/>
              <a:gd name="connsiteX14" fmla="*/ 0 w 778612"/>
              <a:gd name="connsiteY14" fmla="*/ 308592 h 671151"/>
              <a:gd name="connsiteX15" fmla="*/ 0 w 778612"/>
              <a:gd name="connsiteY15" fmla="*/ 57059 h 671151"/>
              <a:gd name="connsiteX16" fmla="*/ 57059 w 778612"/>
              <a:gd name="connsiteY16" fmla="*/ 0 h 671151"/>
              <a:gd name="connsiteX17" fmla="*/ 452427 w 778612"/>
              <a:gd name="connsiteY17" fmla="*/ 0 h 671151"/>
              <a:gd name="connsiteX18" fmla="*/ 509248 w 778612"/>
              <a:gd name="connsiteY18" fmla="*/ 57059 h 671151"/>
              <a:gd name="connsiteX19" fmla="*/ 509248 w 778612"/>
              <a:gd name="connsiteY19" fmla="*/ 179735 h 671151"/>
              <a:gd name="connsiteX20" fmla="*/ 721791 w 778612"/>
              <a:gd name="connsiteY20" fmla="*/ 179735 h 671151"/>
              <a:gd name="connsiteX21" fmla="*/ 778612 w 778612"/>
              <a:gd name="connsiteY21" fmla="*/ 236793 h 671151"/>
              <a:gd name="connsiteX22" fmla="*/ 778612 w 778612"/>
              <a:gd name="connsiteY22" fmla="*/ 488327 h 671151"/>
              <a:gd name="connsiteX23" fmla="*/ 721791 w 778612"/>
              <a:gd name="connsiteY23" fmla="*/ 545385 h 671151"/>
              <a:gd name="connsiteX24" fmla="*/ 689458 w 778612"/>
              <a:gd name="connsiteY24" fmla="*/ 545385 h 671151"/>
              <a:gd name="connsiteX25" fmla="*/ 688983 w 778612"/>
              <a:gd name="connsiteY25" fmla="*/ 659027 h 671151"/>
              <a:gd name="connsiteX26" fmla="*/ 684941 w 778612"/>
              <a:gd name="connsiteY26" fmla="*/ 668061 h 671151"/>
              <a:gd name="connsiteX27" fmla="*/ 676858 w 778612"/>
              <a:gd name="connsiteY27" fmla="*/ 671152 h 671151"/>
              <a:gd name="connsiteX28" fmla="*/ 675431 w 778612"/>
              <a:gd name="connsiteY28" fmla="*/ 671152 h 671151"/>
              <a:gd name="connsiteX29" fmla="*/ 665208 w 778612"/>
              <a:gd name="connsiteY29" fmla="*/ 621226 h 671151"/>
              <a:gd name="connsiteX30" fmla="*/ 665208 w 778612"/>
              <a:gd name="connsiteY30" fmla="*/ 532785 h 671151"/>
              <a:gd name="connsiteX31" fmla="*/ 669250 w 778612"/>
              <a:gd name="connsiteY31" fmla="*/ 524464 h 671151"/>
              <a:gd name="connsiteX32" fmla="*/ 677809 w 778612"/>
              <a:gd name="connsiteY32" fmla="*/ 520898 h 671151"/>
              <a:gd name="connsiteX33" fmla="*/ 722267 w 778612"/>
              <a:gd name="connsiteY33" fmla="*/ 520898 h 671151"/>
              <a:gd name="connsiteX34" fmla="*/ 755076 w 778612"/>
              <a:gd name="connsiteY34" fmla="*/ 488089 h 671151"/>
              <a:gd name="connsiteX35" fmla="*/ 755076 w 778612"/>
              <a:gd name="connsiteY35" fmla="*/ 236555 h 671151"/>
              <a:gd name="connsiteX36" fmla="*/ 722267 w 778612"/>
              <a:gd name="connsiteY36" fmla="*/ 203747 h 671151"/>
              <a:gd name="connsiteX37" fmla="*/ 326898 w 778612"/>
              <a:gd name="connsiteY37" fmla="*/ 203747 h 671151"/>
              <a:gd name="connsiteX38" fmla="*/ 294090 w 778612"/>
              <a:gd name="connsiteY38" fmla="*/ 236555 h 671151"/>
              <a:gd name="connsiteX39" fmla="*/ 294090 w 778612"/>
              <a:gd name="connsiteY39" fmla="*/ 488089 h 671151"/>
              <a:gd name="connsiteX40" fmla="*/ 326898 w 778612"/>
              <a:gd name="connsiteY40" fmla="*/ 520898 h 671151"/>
              <a:gd name="connsiteX41" fmla="*/ 587704 w 778612"/>
              <a:gd name="connsiteY41" fmla="*/ 520898 h 671151"/>
              <a:gd name="connsiteX42" fmla="*/ 597451 w 778612"/>
              <a:gd name="connsiteY42" fmla="*/ 525890 h 671151"/>
              <a:gd name="connsiteX43" fmla="*/ 597451 w 778612"/>
              <a:gd name="connsiteY43" fmla="*/ 525890 h 671151"/>
              <a:gd name="connsiteX44" fmla="*/ 665446 w 778612"/>
              <a:gd name="connsiteY44" fmla="*/ 621226 h 671151"/>
              <a:gd name="connsiteX45" fmla="*/ 57059 w 778612"/>
              <a:gd name="connsiteY45" fmla="*/ 24012 h 671151"/>
              <a:gd name="connsiteX46" fmla="*/ 24250 w 778612"/>
              <a:gd name="connsiteY46" fmla="*/ 56821 h 671151"/>
              <a:gd name="connsiteX47" fmla="*/ 24250 w 778612"/>
              <a:gd name="connsiteY47" fmla="*/ 308354 h 671151"/>
              <a:gd name="connsiteX48" fmla="*/ 57059 w 778612"/>
              <a:gd name="connsiteY48" fmla="*/ 341163 h 671151"/>
              <a:gd name="connsiteX49" fmla="*/ 101517 w 778612"/>
              <a:gd name="connsiteY49" fmla="*/ 341163 h 671151"/>
              <a:gd name="connsiteX50" fmla="*/ 109838 w 778612"/>
              <a:gd name="connsiteY50" fmla="*/ 344729 h 671151"/>
              <a:gd name="connsiteX51" fmla="*/ 113404 w 778612"/>
              <a:gd name="connsiteY51" fmla="*/ 353050 h 671151"/>
              <a:gd name="connsiteX52" fmla="*/ 113404 w 778612"/>
              <a:gd name="connsiteY52" fmla="*/ 441253 h 671151"/>
              <a:gd name="connsiteX53" fmla="*/ 181637 w 778612"/>
              <a:gd name="connsiteY53" fmla="*/ 345918 h 671151"/>
              <a:gd name="connsiteX54" fmla="*/ 191384 w 778612"/>
              <a:gd name="connsiteY54" fmla="*/ 341163 h 671151"/>
              <a:gd name="connsiteX55" fmla="*/ 269602 w 778612"/>
              <a:gd name="connsiteY55" fmla="*/ 341163 h 671151"/>
              <a:gd name="connsiteX56" fmla="*/ 269602 w 778612"/>
              <a:gd name="connsiteY56" fmla="*/ 236318 h 671151"/>
              <a:gd name="connsiteX57" fmla="*/ 326661 w 778612"/>
              <a:gd name="connsiteY57" fmla="*/ 179259 h 671151"/>
              <a:gd name="connsiteX58" fmla="*/ 485236 w 778612"/>
              <a:gd name="connsiteY58" fmla="*/ 179259 h 671151"/>
              <a:gd name="connsiteX59" fmla="*/ 485236 w 778612"/>
              <a:gd name="connsiteY59" fmla="*/ 56583 h 671151"/>
              <a:gd name="connsiteX60" fmla="*/ 452427 w 778612"/>
              <a:gd name="connsiteY60" fmla="*/ 23774 h 671151"/>
              <a:gd name="connsiteX61" fmla="*/ 57059 w 778612"/>
              <a:gd name="connsiteY61" fmla="*/ 23774 h 671151"/>
              <a:gd name="connsiteX62" fmla="*/ 57059 w 778612"/>
              <a:gd name="connsiteY62" fmla="*/ 23774 h 67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78612" h="671151">
                <a:moveTo>
                  <a:pt x="675669" y="670914"/>
                </a:moveTo>
                <a:cubicBezTo>
                  <a:pt x="672341" y="670439"/>
                  <a:pt x="669250" y="668774"/>
                  <a:pt x="667348" y="665922"/>
                </a:cubicBezTo>
                <a:lnTo>
                  <a:pt x="581285" y="545148"/>
                </a:lnTo>
                <a:lnTo>
                  <a:pt x="326661" y="545148"/>
                </a:lnTo>
                <a:cubicBezTo>
                  <a:pt x="295278" y="545148"/>
                  <a:pt x="269840" y="519709"/>
                  <a:pt x="269840" y="488089"/>
                </a:cubicBezTo>
                <a:lnTo>
                  <a:pt x="269840" y="365413"/>
                </a:lnTo>
                <a:lnTo>
                  <a:pt x="198041" y="365413"/>
                </a:lnTo>
                <a:lnTo>
                  <a:pt x="111978" y="486187"/>
                </a:lnTo>
                <a:cubicBezTo>
                  <a:pt x="110076" y="489040"/>
                  <a:pt x="106985" y="490704"/>
                  <a:pt x="103419" y="491180"/>
                </a:cubicBezTo>
                <a:lnTo>
                  <a:pt x="102943" y="491180"/>
                </a:lnTo>
                <a:cubicBezTo>
                  <a:pt x="98902" y="491180"/>
                  <a:pt x="96049" y="490229"/>
                  <a:pt x="93909" y="488327"/>
                </a:cubicBezTo>
                <a:cubicBezTo>
                  <a:pt x="91294" y="485949"/>
                  <a:pt x="89867" y="482858"/>
                  <a:pt x="89867" y="479292"/>
                </a:cubicBezTo>
                <a:lnTo>
                  <a:pt x="89392" y="365651"/>
                </a:lnTo>
                <a:lnTo>
                  <a:pt x="57059" y="365651"/>
                </a:lnTo>
                <a:cubicBezTo>
                  <a:pt x="25676" y="365651"/>
                  <a:pt x="0" y="340212"/>
                  <a:pt x="0" y="308592"/>
                </a:cubicBezTo>
                <a:lnTo>
                  <a:pt x="0" y="57059"/>
                </a:lnTo>
                <a:cubicBezTo>
                  <a:pt x="0" y="25676"/>
                  <a:pt x="25439" y="0"/>
                  <a:pt x="57059" y="0"/>
                </a:cubicBezTo>
                <a:lnTo>
                  <a:pt x="452427" y="0"/>
                </a:lnTo>
                <a:cubicBezTo>
                  <a:pt x="483809" y="0"/>
                  <a:pt x="509248" y="25676"/>
                  <a:pt x="509248" y="57059"/>
                </a:cubicBezTo>
                <a:lnTo>
                  <a:pt x="509248" y="179735"/>
                </a:lnTo>
                <a:lnTo>
                  <a:pt x="721791" y="179735"/>
                </a:lnTo>
                <a:cubicBezTo>
                  <a:pt x="753174" y="179735"/>
                  <a:pt x="778612" y="205173"/>
                  <a:pt x="778612" y="236793"/>
                </a:cubicBezTo>
                <a:lnTo>
                  <a:pt x="778612" y="488327"/>
                </a:lnTo>
                <a:cubicBezTo>
                  <a:pt x="778612" y="519709"/>
                  <a:pt x="753174" y="545385"/>
                  <a:pt x="721791" y="545385"/>
                </a:cubicBezTo>
                <a:lnTo>
                  <a:pt x="689458" y="545385"/>
                </a:lnTo>
                <a:lnTo>
                  <a:pt x="688983" y="659027"/>
                </a:lnTo>
                <a:cubicBezTo>
                  <a:pt x="688983" y="662355"/>
                  <a:pt x="687556" y="665684"/>
                  <a:pt x="684941" y="668061"/>
                </a:cubicBezTo>
                <a:cubicBezTo>
                  <a:pt x="682801" y="669963"/>
                  <a:pt x="679948" y="671152"/>
                  <a:pt x="676858" y="671152"/>
                </a:cubicBezTo>
                <a:lnTo>
                  <a:pt x="675431" y="671152"/>
                </a:lnTo>
                <a:close/>
                <a:moveTo>
                  <a:pt x="665208" y="621226"/>
                </a:moveTo>
                <a:lnTo>
                  <a:pt x="665208" y="532785"/>
                </a:lnTo>
                <a:cubicBezTo>
                  <a:pt x="665684" y="529694"/>
                  <a:pt x="666873" y="526603"/>
                  <a:pt x="669250" y="524464"/>
                </a:cubicBezTo>
                <a:cubicBezTo>
                  <a:pt x="671627" y="522324"/>
                  <a:pt x="674480" y="520898"/>
                  <a:pt x="677809" y="520898"/>
                </a:cubicBezTo>
                <a:lnTo>
                  <a:pt x="722267" y="520898"/>
                </a:lnTo>
                <a:cubicBezTo>
                  <a:pt x="740811" y="520898"/>
                  <a:pt x="755076" y="506395"/>
                  <a:pt x="755076" y="488089"/>
                </a:cubicBezTo>
                <a:lnTo>
                  <a:pt x="755076" y="236555"/>
                </a:lnTo>
                <a:cubicBezTo>
                  <a:pt x="755076" y="218011"/>
                  <a:pt x="740573" y="203747"/>
                  <a:pt x="722267" y="203747"/>
                </a:cubicBezTo>
                <a:lnTo>
                  <a:pt x="326898" y="203747"/>
                </a:lnTo>
                <a:cubicBezTo>
                  <a:pt x="308354" y="203747"/>
                  <a:pt x="294090" y="218249"/>
                  <a:pt x="294090" y="236555"/>
                </a:cubicBezTo>
                <a:lnTo>
                  <a:pt x="294090" y="488089"/>
                </a:lnTo>
                <a:cubicBezTo>
                  <a:pt x="294090" y="506633"/>
                  <a:pt x="308592" y="520898"/>
                  <a:pt x="326898" y="520898"/>
                </a:cubicBezTo>
                <a:lnTo>
                  <a:pt x="587704" y="520898"/>
                </a:lnTo>
                <a:cubicBezTo>
                  <a:pt x="591745" y="520898"/>
                  <a:pt x="595312" y="522799"/>
                  <a:pt x="597451" y="525890"/>
                </a:cubicBezTo>
                <a:lnTo>
                  <a:pt x="597451" y="525890"/>
                </a:lnTo>
                <a:cubicBezTo>
                  <a:pt x="597451" y="525890"/>
                  <a:pt x="665446" y="621226"/>
                  <a:pt x="665446" y="621226"/>
                </a:cubicBezTo>
                <a:close/>
                <a:moveTo>
                  <a:pt x="57059" y="24012"/>
                </a:moveTo>
                <a:cubicBezTo>
                  <a:pt x="38515" y="24012"/>
                  <a:pt x="24250" y="38515"/>
                  <a:pt x="24250" y="56821"/>
                </a:cubicBezTo>
                <a:lnTo>
                  <a:pt x="24250" y="308354"/>
                </a:lnTo>
                <a:cubicBezTo>
                  <a:pt x="24250" y="326898"/>
                  <a:pt x="38752" y="341163"/>
                  <a:pt x="57059" y="341163"/>
                </a:cubicBezTo>
                <a:lnTo>
                  <a:pt x="101517" y="341163"/>
                </a:lnTo>
                <a:cubicBezTo>
                  <a:pt x="104607" y="341163"/>
                  <a:pt x="107698" y="342352"/>
                  <a:pt x="109838" y="344729"/>
                </a:cubicBezTo>
                <a:cubicBezTo>
                  <a:pt x="112215" y="346869"/>
                  <a:pt x="113404" y="349959"/>
                  <a:pt x="113404" y="353050"/>
                </a:cubicBezTo>
                <a:lnTo>
                  <a:pt x="113404" y="441253"/>
                </a:lnTo>
                <a:cubicBezTo>
                  <a:pt x="113642" y="441253"/>
                  <a:pt x="181637" y="345918"/>
                  <a:pt x="181637" y="345918"/>
                </a:cubicBezTo>
                <a:cubicBezTo>
                  <a:pt x="183776" y="343065"/>
                  <a:pt x="187580" y="341163"/>
                  <a:pt x="191384" y="341163"/>
                </a:cubicBezTo>
                <a:lnTo>
                  <a:pt x="269602" y="341163"/>
                </a:lnTo>
                <a:lnTo>
                  <a:pt x="269602" y="236318"/>
                </a:lnTo>
                <a:cubicBezTo>
                  <a:pt x="269602" y="204936"/>
                  <a:pt x="295041" y="179259"/>
                  <a:pt x="326661" y="179259"/>
                </a:cubicBezTo>
                <a:lnTo>
                  <a:pt x="485236" y="179259"/>
                </a:lnTo>
                <a:lnTo>
                  <a:pt x="485236" y="56583"/>
                </a:lnTo>
                <a:cubicBezTo>
                  <a:pt x="485236" y="38039"/>
                  <a:pt x="470734" y="23774"/>
                  <a:pt x="452427" y="23774"/>
                </a:cubicBezTo>
                <a:lnTo>
                  <a:pt x="57059" y="23774"/>
                </a:lnTo>
                <a:lnTo>
                  <a:pt x="57059" y="23774"/>
                </a:lnTo>
                <a:close/>
              </a:path>
            </a:pathLst>
          </a:custGeom>
          <a:solidFill>
            <a:schemeClr val="accent1"/>
          </a:solidFill>
          <a:ln w="0" cap="flat">
            <a:noFill/>
            <a:prstDash val="solid"/>
            <a:miter/>
          </a:ln>
        </p:spPr>
        <p:txBody>
          <a:bodyPr rtlCol="0" anchor="ctr"/>
          <a:lstStyle/>
          <a:p>
            <a:endParaRPr lang="en-US"/>
          </a:p>
        </p:txBody>
      </p:sp>
      <p:grpSp>
        <p:nvGrpSpPr>
          <p:cNvPr id="17" name="Group 16">
            <a:extLst>
              <a:ext uri="{FF2B5EF4-FFF2-40B4-BE49-F238E27FC236}">
                <a16:creationId xmlns:a16="http://schemas.microsoft.com/office/drawing/2014/main" id="{B59F5F5D-3E09-0AC6-319F-202706BD48E6}"/>
              </a:ext>
            </a:extLst>
          </p:cNvPr>
          <p:cNvGrpSpPr/>
          <p:nvPr/>
        </p:nvGrpSpPr>
        <p:grpSpPr>
          <a:xfrm>
            <a:off x="5416457" y="3916669"/>
            <a:ext cx="1359086" cy="1342297"/>
            <a:chOff x="7815912" y="3513817"/>
            <a:chExt cx="758915" cy="756980"/>
          </a:xfrm>
        </p:grpSpPr>
        <p:sp>
          <p:nvSpPr>
            <p:cNvPr id="18" name="Freeform: Shape 451">
              <a:extLst>
                <a:ext uri="{FF2B5EF4-FFF2-40B4-BE49-F238E27FC236}">
                  <a16:creationId xmlns:a16="http://schemas.microsoft.com/office/drawing/2014/main" id="{0E708E65-5EB8-141D-A91E-326DD02FF941}"/>
                </a:ext>
              </a:extLst>
            </p:cNvPr>
            <p:cNvSpPr/>
            <p:nvPr/>
          </p:nvSpPr>
          <p:spPr>
            <a:xfrm>
              <a:off x="7815912" y="3513817"/>
              <a:ext cx="758915" cy="756980"/>
            </a:xfrm>
            <a:custGeom>
              <a:avLst/>
              <a:gdLst>
                <a:gd name="connsiteX0" fmla="*/ 113167 w 758915"/>
                <a:gd name="connsiteY0" fmla="*/ 756981 h 756980"/>
                <a:gd name="connsiteX1" fmla="*/ 86777 w 758915"/>
                <a:gd name="connsiteY1" fmla="*/ 746044 h 756980"/>
                <a:gd name="connsiteX2" fmla="*/ 75841 w 758915"/>
                <a:gd name="connsiteY2" fmla="*/ 719655 h 756980"/>
                <a:gd name="connsiteX3" fmla="*/ 75841 w 758915"/>
                <a:gd name="connsiteY3" fmla="*/ 681853 h 756980"/>
                <a:gd name="connsiteX4" fmla="*/ 37326 w 758915"/>
                <a:gd name="connsiteY4" fmla="*/ 681140 h 756980"/>
                <a:gd name="connsiteX5" fmla="*/ 10936 w 758915"/>
                <a:gd name="connsiteY5" fmla="*/ 670204 h 756980"/>
                <a:gd name="connsiteX6" fmla="*/ 0 w 758915"/>
                <a:gd name="connsiteY6" fmla="*/ 643814 h 756980"/>
                <a:gd name="connsiteX7" fmla="*/ 0 w 758915"/>
                <a:gd name="connsiteY7" fmla="*/ 138130 h 756980"/>
                <a:gd name="connsiteX8" fmla="*/ 713 w 758915"/>
                <a:gd name="connsiteY8" fmla="*/ 134326 h 756980"/>
                <a:gd name="connsiteX9" fmla="*/ 3566 w 758915"/>
                <a:gd name="connsiteY9" fmla="*/ 129809 h 756980"/>
                <a:gd name="connsiteX10" fmla="*/ 130047 w 758915"/>
                <a:gd name="connsiteY10" fmla="*/ 3328 h 756980"/>
                <a:gd name="connsiteX11" fmla="*/ 133613 w 758915"/>
                <a:gd name="connsiteY11" fmla="*/ 951 h 756980"/>
                <a:gd name="connsiteX12" fmla="*/ 137892 w 758915"/>
                <a:gd name="connsiteY12" fmla="*/ 0 h 756980"/>
                <a:gd name="connsiteX13" fmla="*/ 492608 w 758915"/>
                <a:gd name="connsiteY13" fmla="*/ 0 h 756980"/>
                <a:gd name="connsiteX14" fmla="*/ 518998 w 758915"/>
                <a:gd name="connsiteY14" fmla="*/ 10699 h 756980"/>
                <a:gd name="connsiteX15" fmla="*/ 529934 w 758915"/>
                <a:gd name="connsiteY15" fmla="*/ 37088 h 756980"/>
                <a:gd name="connsiteX16" fmla="*/ 529934 w 758915"/>
                <a:gd name="connsiteY16" fmla="*/ 74890 h 756980"/>
                <a:gd name="connsiteX17" fmla="*/ 568449 w 758915"/>
                <a:gd name="connsiteY17" fmla="*/ 75603 h 756980"/>
                <a:gd name="connsiteX18" fmla="*/ 594839 w 758915"/>
                <a:gd name="connsiteY18" fmla="*/ 86539 h 756980"/>
                <a:gd name="connsiteX19" fmla="*/ 605775 w 758915"/>
                <a:gd name="connsiteY19" fmla="*/ 112929 h 756980"/>
                <a:gd name="connsiteX20" fmla="*/ 605775 w 758915"/>
                <a:gd name="connsiteY20" fmla="*/ 239647 h 756980"/>
                <a:gd name="connsiteX21" fmla="*/ 628123 w 758915"/>
                <a:gd name="connsiteY21" fmla="*/ 220628 h 756980"/>
                <a:gd name="connsiteX22" fmla="*/ 674483 w 758915"/>
                <a:gd name="connsiteY22" fmla="*/ 177596 h 756980"/>
                <a:gd name="connsiteX23" fmla="*/ 708956 w 758915"/>
                <a:gd name="connsiteY23" fmla="*/ 163806 h 756980"/>
                <a:gd name="connsiteX24" fmla="*/ 745569 w 758915"/>
                <a:gd name="connsiteY24" fmla="*/ 179735 h 756980"/>
                <a:gd name="connsiteX25" fmla="*/ 758883 w 758915"/>
                <a:gd name="connsiteY25" fmla="*/ 215873 h 756980"/>
                <a:gd name="connsiteX26" fmla="*/ 742478 w 758915"/>
                <a:gd name="connsiteY26" fmla="*/ 250583 h 756980"/>
                <a:gd name="connsiteX27" fmla="*/ 705390 w 758915"/>
                <a:gd name="connsiteY27" fmla="*/ 285056 h 756980"/>
                <a:gd name="connsiteX28" fmla="*/ 722508 w 758915"/>
                <a:gd name="connsiteY28" fmla="*/ 304552 h 756980"/>
                <a:gd name="connsiteX29" fmla="*/ 729165 w 758915"/>
                <a:gd name="connsiteY29" fmla="*/ 322145 h 756980"/>
                <a:gd name="connsiteX30" fmla="*/ 721319 w 758915"/>
                <a:gd name="connsiteY30" fmla="*/ 339262 h 756980"/>
                <a:gd name="connsiteX31" fmla="*/ 652848 w 758915"/>
                <a:gd name="connsiteY31" fmla="*/ 402740 h 756980"/>
                <a:gd name="connsiteX32" fmla="*/ 644765 w 758915"/>
                <a:gd name="connsiteY32" fmla="*/ 405831 h 756980"/>
                <a:gd name="connsiteX33" fmla="*/ 641199 w 758915"/>
                <a:gd name="connsiteY33" fmla="*/ 405356 h 756980"/>
                <a:gd name="connsiteX34" fmla="*/ 633116 w 758915"/>
                <a:gd name="connsiteY34" fmla="*/ 396559 h 756980"/>
                <a:gd name="connsiteX35" fmla="*/ 636682 w 758915"/>
                <a:gd name="connsiteY35" fmla="*/ 385147 h 756980"/>
                <a:gd name="connsiteX36" fmla="*/ 705152 w 758915"/>
                <a:gd name="connsiteY36" fmla="*/ 321669 h 756980"/>
                <a:gd name="connsiteX37" fmla="*/ 688035 w 758915"/>
                <a:gd name="connsiteY37" fmla="*/ 302174 h 756980"/>
                <a:gd name="connsiteX38" fmla="*/ 606488 w 758915"/>
                <a:gd name="connsiteY38" fmla="*/ 377064 h 756980"/>
                <a:gd name="connsiteX39" fmla="*/ 606488 w 758915"/>
                <a:gd name="connsiteY39" fmla="*/ 719655 h 756980"/>
                <a:gd name="connsiteX40" fmla="*/ 595314 w 758915"/>
                <a:gd name="connsiteY40" fmla="*/ 746044 h 756980"/>
                <a:gd name="connsiteX41" fmla="*/ 568924 w 758915"/>
                <a:gd name="connsiteY41" fmla="*/ 756981 h 756980"/>
                <a:gd name="connsiteX42" fmla="*/ 113880 w 758915"/>
                <a:gd name="connsiteY42" fmla="*/ 756981 h 756980"/>
                <a:gd name="connsiteX43" fmla="*/ 99853 w 758915"/>
                <a:gd name="connsiteY43" fmla="*/ 719893 h 756980"/>
                <a:gd name="connsiteX44" fmla="*/ 103895 w 758915"/>
                <a:gd name="connsiteY44" fmla="*/ 729402 h 756980"/>
                <a:gd name="connsiteX45" fmla="*/ 113404 w 758915"/>
                <a:gd name="connsiteY45" fmla="*/ 733206 h 756980"/>
                <a:gd name="connsiteX46" fmla="*/ 568449 w 758915"/>
                <a:gd name="connsiteY46" fmla="*/ 733206 h 756980"/>
                <a:gd name="connsiteX47" fmla="*/ 577959 w 758915"/>
                <a:gd name="connsiteY47" fmla="*/ 729402 h 756980"/>
                <a:gd name="connsiteX48" fmla="*/ 581763 w 758915"/>
                <a:gd name="connsiteY48" fmla="*/ 719893 h 756980"/>
                <a:gd name="connsiteX49" fmla="*/ 581763 w 758915"/>
                <a:gd name="connsiteY49" fmla="*/ 401076 h 756980"/>
                <a:gd name="connsiteX50" fmla="*/ 529934 w 758915"/>
                <a:gd name="connsiteY50" fmla="*/ 447436 h 756980"/>
                <a:gd name="connsiteX51" fmla="*/ 529934 w 758915"/>
                <a:gd name="connsiteY51" fmla="*/ 643814 h 756980"/>
                <a:gd name="connsiteX52" fmla="*/ 518760 w 758915"/>
                <a:gd name="connsiteY52" fmla="*/ 670204 h 756980"/>
                <a:gd name="connsiteX53" fmla="*/ 492370 w 758915"/>
                <a:gd name="connsiteY53" fmla="*/ 681140 h 756980"/>
                <a:gd name="connsiteX54" fmla="*/ 99853 w 758915"/>
                <a:gd name="connsiteY54" fmla="*/ 681140 h 756980"/>
                <a:gd name="connsiteX55" fmla="*/ 99853 w 758915"/>
                <a:gd name="connsiteY55" fmla="*/ 719655 h 756980"/>
                <a:gd name="connsiteX56" fmla="*/ 24012 w 758915"/>
                <a:gd name="connsiteY56" fmla="*/ 644052 h 756980"/>
                <a:gd name="connsiteX57" fmla="*/ 27816 w 758915"/>
                <a:gd name="connsiteY57" fmla="*/ 653562 h 756980"/>
                <a:gd name="connsiteX58" fmla="*/ 37326 w 758915"/>
                <a:gd name="connsiteY58" fmla="*/ 657365 h 756980"/>
                <a:gd name="connsiteX59" fmla="*/ 492370 w 758915"/>
                <a:gd name="connsiteY59" fmla="*/ 657365 h 756980"/>
                <a:gd name="connsiteX60" fmla="*/ 501880 w 758915"/>
                <a:gd name="connsiteY60" fmla="*/ 653562 h 756980"/>
                <a:gd name="connsiteX61" fmla="*/ 505922 w 758915"/>
                <a:gd name="connsiteY61" fmla="*/ 644052 h 756980"/>
                <a:gd name="connsiteX62" fmla="*/ 505922 w 758915"/>
                <a:gd name="connsiteY62" fmla="*/ 471687 h 756980"/>
                <a:gd name="connsiteX63" fmla="*/ 454807 w 758915"/>
                <a:gd name="connsiteY63" fmla="*/ 517334 h 756980"/>
                <a:gd name="connsiteX64" fmla="*/ 371596 w 758915"/>
                <a:gd name="connsiteY64" fmla="*/ 577483 h 756980"/>
                <a:gd name="connsiteX65" fmla="*/ 369932 w 758915"/>
                <a:gd name="connsiteY65" fmla="*/ 579147 h 756980"/>
                <a:gd name="connsiteX66" fmla="*/ 308118 w 758915"/>
                <a:gd name="connsiteY66" fmla="*/ 615760 h 756980"/>
                <a:gd name="connsiteX67" fmla="*/ 300034 w 758915"/>
                <a:gd name="connsiteY67" fmla="*/ 616949 h 756980"/>
                <a:gd name="connsiteX68" fmla="*/ 282441 w 758915"/>
                <a:gd name="connsiteY68" fmla="*/ 609341 h 756980"/>
                <a:gd name="connsiteX69" fmla="*/ 280064 w 758915"/>
                <a:gd name="connsiteY69" fmla="*/ 605775 h 756980"/>
                <a:gd name="connsiteX70" fmla="*/ 164044 w 758915"/>
                <a:gd name="connsiteY70" fmla="*/ 605299 h 756980"/>
                <a:gd name="connsiteX71" fmla="*/ 153821 w 758915"/>
                <a:gd name="connsiteY71" fmla="*/ 599356 h 756980"/>
                <a:gd name="connsiteX72" fmla="*/ 153821 w 758915"/>
                <a:gd name="connsiteY72" fmla="*/ 587468 h 756980"/>
                <a:gd name="connsiteX73" fmla="*/ 164044 w 758915"/>
                <a:gd name="connsiteY73" fmla="*/ 581525 h 756980"/>
                <a:gd name="connsiteX74" fmla="*/ 278637 w 758915"/>
                <a:gd name="connsiteY74" fmla="*/ 581525 h 756980"/>
                <a:gd name="connsiteX75" fmla="*/ 319292 w 758915"/>
                <a:gd name="connsiteY75" fmla="*/ 524466 h 756980"/>
                <a:gd name="connsiteX76" fmla="*/ 320956 w 758915"/>
                <a:gd name="connsiteY76" fmla="*/ 522802 h 756980"/>
                <a:gd name="connsiteX77" fmla="*/ 346157 w 758915"/>
                <a:gd name="connsiteY77" fmla="*/ 492846 h 756980"/>
                <a:gd name="connsiteX78" fmla="*/ 87966 w 758915"/>
                <a:gd name="connsiteY78" fmla="*/ 491657 h 756980"/>
                <a:gd name="connsiteX79" fmla="*/ 77743 w 758915"/>
                <a:gd name="connsiteY79" fmla="*/ 485713 h 756980"/>
                <a:gd name="connsiteX80" fmla="*/ 77743 w 758915"/>
                <a:gd name="connsiteY80" fmla="*/ 473826 h 756980"/>
                <a:gd name="connsiteX81" fmla="*/ 87966 w 758915"/>
                <a:gd name="connsiteY81" fmla="*/ 467883 h 756980"/>
                <a:gd name="connsiteX82" fmla="*/ 366841 w 758915"/>
                <a:gd name="connsiteY82" fmla="*/ 467883 h 756980"/>
                <a:gd name="connsiteX83" fmla="*/ 385860 w 758915"/>
                <a:gd name="connsiteY83" fmla="*/ 445535 h 756980"/>
                <a:gd name="connsiteX84" fmla="*/ 505684 w 758915"/>
                <a:gd name="connsiteY84" fmla="*/ 334270 h 756980"/>
                <a:gd name="connsiteX85" fmla="*/ 505684 w 758915"/>
                <a:gd name="connsiteY85" fmla="*/ 37326 h 756980"/>
                <a:gd name="connsiteX86" fmla="*/ 501880 w 758915"/>
                <a:gd name="connsiteY86" fmla="*/ 27816 h 756980"/>
                <a:gd name="connsiteX87" fmla="*/ 492370 w 758915"/>
                <a:gd name="connsiteY87" fmla="*/ 24012 h 756980"/>
                <a:gd name="connsiteX88" fmla="*/ 150968 w 758915"/>
                <a:gd name="connsiteY88" fmla="*/ 24012 h 756980"/>
                <a:gd name="connsiteX89" fmla="*/ 150255 w 758915"/>
                <a:gd name="connsiteY89" fmla="*/ 113167 h 756980"/>
                <a:gd name="connsiteX90" fmla="*/ 139319 w 758915"/>
                <a:gd name="connsiteY90" fmla="*/ 139556 h 756980"/>
                <a:gd name="connsiteX91" fmla="*/ 112929 w 758915"/>
                <a:gd name="connsiteY91" fmla="*/ 150493 h 756980"/>
                <a:gd name="connsiteX92" fmla="*/ 23775 w 758915"/>
                <a:gd name="connsiteY92" fmla="*/ 150493 h 756980"/>
                <a:gd name="connsiteX93" fmla="*/ 23775 w 758915"/>
                <a:gd name="connsiteY93" fmla="*/ 644289 h 756980"/>
                <a:gd name="connsiteX94" fmla="*/ 328326 w 758915"/>
                <a:gd name="connsiteY94" fmla="*/ 548716 h 756980"/>
                <a:gd name="connsiteX95" fmla="*/ 300034 w 758915"/>
                <a:gd name="connsiteY95" fmla="*/ 592223 h 756980"/>
                <a:gd name="connsiteX96" fmla="*/ 346157 w 758915"/>
                <a:gd name="connsiteY96" fmla="*/ 567736 h 756980"/>
                <a:gd name="connsiteX97" fmla="*/ 329515 w 758915"/>
                <a:gd name="connsiteY97" fmla="*/ 548954 h 756980"/>
                <a:gd name="connsiteX98" fmla="*/ 328326 w 758915"/>
                <a:gd name="connsiteY98" fmla="*/ 548954 h 756980"/>
                <a:gd name="connsiteX99" fmla="*/ 345682 w 758915"/>
                <a:gd name="connsiteY99" fmla="*/ 530172 h 756980"/>
                <a:gd name="connsiteX100" fmla="*/ 356142 w 758915"/>
                <a:gd name="connsiteY100" fmla="*/ 542297 h 756980"/>
                <a:gd name="connsiteX101" fmla="*/ 364939 w 758915"/>
                <a:gd name="connsiteY101" fmla="*/ 551807 h 756980"/>
                <a:gd name="connsiteX102" fmla="*/ 427941 w 758915"/>
                <a:gd name="connsiteY102" fmla="*/ 507111 h 756980"/>
                <a:gd name="connsiteX103" fmla="*/ 395370 w 758915"/>
                <a:gd name="connsiteY103" fmla="*/ 470735 h 756980"/>
                <a:gd name="connsiteX104" fmla="*/ 345682 w 758915"/>
                <a:gd name="connsiteY104" fmla="*/ 529934 h 756980"/>
                <a:gd name="connsiteX105" fmla="*/ 412250 w 758915"/>
                <a:gd name="connsiteY105" fmla="*/ 453142 h 756980"/>
                <a:gd name="connsiteX106" fmla="*/ 425802 w 758915"/>
                <a:gd name="connsiteY106" fmla="*/ 468596 h 756980"/>
                <a:gd name="connsiteX107" fmla="*/ 446723 w 758915"/>
                <a:gd name="connsiteY107" fmla="*/ 490944 h 756980"/>
                <a:gd name="connsiteX108" fmla="*/ 509012 w 758915"/>
                <a:gd name="connsiteY108" fmla="*/ 434123 h 756980"/>
                <a:gd name="connsiteX109" fmla="*/ 669966 w 758915"/>
                <a:gd name="connsiteY109" fmla="*/ 284581 h 756980"/>
                <a:gd name="connsiteX110" fmla="*/ 656415 w 758915"/>
                <a:gd name="connsiteY110" fmla="*/ 269128 h 756980"/>
                <a:gd name="connsiteX111" fmla="*/ 635017 w 758915"/>
                <a:gd name="connsiteY111" fmla="*/ 246066 h 756980"/>
                <a:gd name="connsiteX112" fmla="*/ 412250 w 758915"/>
                <a:gd name="connsiteY112" fmla="*/ 452905 h 756980"/>
                <a:gd name="connsiteX113" fmla="*/ 529459 w 758915"/>
                <a:gd name="connsiteY113" fmla="*/ 310020 h 756980"/>
                <a:gd name="connsiteX114" fmla="*/ 581287 w 758915"/>
                <a:gd name="connsiteY114" fmla="*/ 263659 h 756980"/>
                <a:gd name="connsiteX115" fmla="*/ 581287 w 758915"/>
                <a:gd name="connsiteY115" fmla="*/ 112929 h 756980"/>
                <a:gd name="connsiteX116" fmla="*/ 577721 w 758915"/>
                <a:gd name="connsiteY116" fmla="*/ 103419 h 756980"/>
                <a:gd name="connsiteX117" fmla="*/ 568211 w 758915"/>
                <a:gd name="connsiteY117" fmla="*/ 99615 h 756980"/>
                <a:gd name="connsiteX118" fmla="*/ 529459 w 758915"/>
                <a:gd name="connsiteY118" fmla="*/ 99615 h 756980"/>
                <a:gd name="connsiteX119" fmla="*/ 529459 w 758915"/>
                <a:gd name="connsiteY119" fmla="*/ 310020 h 756980"/>
                <a:gd name="connsiteX120" fmla="*/ 707768 w 758915"/>
                <a:gd name="connsiteY120" fmla="*/ 188056 h 756980"/>
                <a:gd name="connsiteX121" fmla="*/ 690174 w 758915"/>
                <a:gd name="connsiteY121" fmla="*/ 194951 h 756980"/>
                <a:gd name="connsiteX122" fmla="*/ 653086 w 758915"/>
                <a:gd name="connsiteY122" fmla="*/ 229424 h 756980"/>
                <a:gd name="connsiteX123" fmla="*/ 666638 w 758915"/>
                <a:gd name="connsiteY123" fmla="*/ 244878 h 756980"/>
                <a:gd name="connsiteX124" fmla="*/ 687559 w 758915"/>
                <a:gd name="connsiteY124" fmla="*/ 267463 h 756980"/>
                <a:gd name="connsiteX125" fmla="*/ 725598 w 758915"/>
                <a:gd name="connsiteY125" fmla="*/ 232990 h 756980"/>
                <a:gd name="connsiteX126" fmla="*/ 733919 w 758915"/>
                <a:gd name="connsiteY126" fmla="*/ 214922 h 756980"/>
                <a:gd name="connsiteX127" fmla="*/ 727025 w 758915"/>
                <a:gd name="connsiteY127" fmla="*/ 196378 h 756980"/>
                <a:gd name="connsiteX128" fmla="*/ 708956 w 758915"/>
                <a:gd name="connsiteY128" fmla="*/ 188056 h 756980"/>
                <a:gd name="connsiteX129" fmla="*/ 707768 w 758915"/>
                <a:gd name="connsiteY129" fmla="*/ 188056 h 756980"/>
                <a:gd name="connsiteX130" fmla="*/ 42081 w 758915"/>
                <a:gd name="connsiteY130" fmla="*/ 125292 h 756980"/>
                <a:gd name="connsiteX131" fmla="*/ 113167 w 758915"/>
                <a:gd name="connsiteY131" fmla="*/ 126480 h 756980"/>
                <a:gd name="connsiteX132" fmla="*/ 122677 w 758915"/>
                <a:gd name="connsiteY132" fmla="*/ 122677 h 756980"/>
                <a:gd name="connsiteX133" fmla="*/ 126480 w 758915"/>
                <a:gd name="connsiteY133" fmla="*/ 113167 h 756980"/>
                <a:gd name="connsiteX134" fmla="*/ 126480 w 758915"/>
                <a:gd name="connsiteY134" fmla="*/ 40892 h 756980"/>
                <a:gd name="connsiteX135" fmla="*/ 42081 w 758915"/>
                <a:gd name="connsiteY135" fmla="*/ 125292 h 75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8915" h="756980">
                  <a:moveTo>
                    <a:pt x="113167" y="756981"/>
                  </a:moveTo>
                  <a:cubicBezTo>
                    <a:pt x="103181" y="756981"/>
                    <a:pt x="93909" y="753177"/>
                    <a:pt x="86777" y="746044"/>
                  </a:cubicBezTo>
                  <a:cubicBezTo>
                    <a:pt x="79645" y="738912"/>
                    <a:pt x="75841" y="729640"/>
                    <a:pt x="75841" y="719655"/>
                  </a:cubicBezTo>
                  <a:lnTo>
                    <a:pt x="75841" y="681853"/>
                  </a:lnTo>
                  <a:lnTo>
                    <a:pt x="37326" y="681140"/>
                  </a:lnTo>
                  <a:cubicBezTo>
                    <a:pt x="27578" y="681140"/>
                    <a:pt x="17831" y="677098"/>
                    <a:pt x="10936" y="670204"/>
                  </a:cubicBezTo>
                  <a:cubicBezTo>
                    <a:pt x="4042" y="663309"/>
                    <a:pt x="0" y="653799"/>
                    <a:pt x="0" y="643814"/>
                  </a:cubicBezTo>
                  <a:lnTo>
                    <a:pt x="0" y="138130"/>
                  </a:lnTo>
                  <a:cubicBezTo>
                    <a:pt x="0" y="136466"/>
                    <a:pt x="238" y="135515"/>
                    <a:pt x="713" y="134326"/>
                  </a:cubicBezTo>
                  <a:cubicBezTo>
                    <a:pt x="1664" y="131949"/>
                    <a:pt x="2615" y="130760"/>
                    <a:pt x="3566" y="129809"/>
                  </a:cubicBezTo>
                  <a:lnTo>
                    <a:pt x="130047" y="3328"/>
                  </a:lnTo>
                  <a:cubicBezTo>
                    <a:pt x="130998" y="2377"/>
                    <a:pt x="132186" y="1664"/>
                    <a:pt x="133613" y="951"/>
                  </a:cubicBezTo>
                  <a:cubicBezTo>
                    <a:pt x="135753" y="238"/>
                    <a:pt x="136703" y="0"/>
                    <a:pt x="137892" y="0"/>
                  </a:cubicBezTo>
                  <a:lnTo>
                    <a:pt x="492608" y="0"/>
                  </a:lnTo>
                  <a:cubicBezTo>
                    <a:pt x="502356" y="0"/>
                    <a:pt x="512103" y="3804"/>
                    <a:pt x="518998" y="10699"/>
                  </a:cubicBezTo>
                  <a:cubicBezTo>
                    <a:pt x="525892" y="17593"/>
                    <a:pt x="529934" y="27341"/>
                    <a:pt x="529934" y="37088"/>
                  </a:cubicBezTo>
                  <a:lnTo>
                    <a:pt x="529934" y="74890"/>
                  </a:lnTo>
                  <a:lnTo>
                    <a:pt x="568449" y="75603"/>
                  </a:lnTo>
                  <a:cubicBezTo>
                    <a:pt x="578196" y="75603"/>
                    <a:pt x="587944" y="79645"/>
                    <a:pt x="594839" y="86539"/>
                  </a:cubicBezTo>
                  <a:cubicBezTo>
                    <a:pt x="601733" y="93434"/>
                    <a:pt x="605775" y="102944"/>
                    <a:pt x="605775" y="112929"/>
                  </a:cubicBezTo>
                  <a:lnTo>
                    <a:pt x="605775" y="239647"/>
                  </a:lnTo>
                  <a:lnTo>
                    <a:pt x="628123" y="220628"/>
                  </a:lnTo>
                  <a:lnTo>
                    <a:pt x="674483" y="177596"/>
                  </a:lnTo>
                  <a:cubicBezTo>
                    <a:pt x="683755" y="168799"/>
                    <a:pt x="696118" y="163806"/>
                    <a:pt x="708956" y="163806"/>
                  </a:cubicBezTo>
                  <a:cubicBezTo>
                    <a:pt x="723696" y="164282"/>
                    <a:pt x="736535" y="169988"/>
                    <a:pt x="745569" y="179735"/>
                  </a:cubicBezTo>
                  <a:cubicBezTo>
                    <a:pt x="754603" y="189483"/>
                    <a:pt x="759358" y="202559"/>
                    <a:pt x="758883" y="215873"/>
                  </a:cubicBezTo>
                  <a:cubicBezTo>
                    <a:pt x="758407" y="229186"/>
                    <a:pt x="752464" y="241787"/>
                    <a:pt x="742478" y="250583"/>
                  </a:cubicBezTo>
                  <a:lnTo>
                    <a:pt x="705390" y="285056"/>
                  </a:lnTo>
                  <a:lnTo>
                    <a:pt x="722508" y="304552"/>
                  </a:lnTo>
                  <a:cubicBezTo>
                    <a:pt x="727025" y="309306"/>
                    <a:pt x="729402" y="315726"/>
                    <a:pt x="729165" y="322145"/>
                  </a:cubicBezTo>
                  <a:cubicBezTo>
                    <a:pt x="729165" y="328564"/>
                    <a:pt x="726074" y="334745"/>
                    <a:pt x="721319" y="339262"/>
                  </a:cubicBezTo>
                  <a:lnTo>
                    <a:pt x="652848" y="402740"/>
                  </a:lnTo>
                  <a:cubicBezTo>
                    <a:pt x="650709" y="404880"/>
                    <a:pt x="647856" y="405831"/>
                    <a:pt x="644765" y="405831"/>
                  </a:cubicBezTo>
                  <a:cubicBezTo>
                    <a:pt x="641674" y="405831"/>
                    <a:pt x="642388" y="405831"/>
                    <a:pt x="641199" y="405356"/>
                  </a:cubicBezTo>
                  <a:cubicBezTo>
                    <a:pt x="637157" y="404167"/>
                    <a:pt x="634066" y="400838"/>
                    <a:pt x="633116" y="396559"/>
                  </a:cubicBezTo>
                  <a:cubicBezTo>
                    <a:pt x="632164" y="392517"/>
                    <a:pt x="633591" y="388000"/>
                    <a:pt x="636682" y="385147"/>
                  </a:cubicBezTo>
                  <a:lnTo>
                    <a:pt x="705152" y="321669"/>
                  </a:lnTo>
                  <a:lnTo>
                    <a:pt x="688035" y="302174"/>
                  </a:lnTo>
                  <a:lnTo>
                    <a:pt x="606488" y="377064"/>
                  </a:lnTo>
                  <a:lnTo>
                    <a:pt x="606488" y="719655"/>
                  </a:lnTo>
                  <a:cubicBezTo>
                    <a:pt x="606488" y="729640"/>
                    <a:pt x="602446" y="738912"/>
                    <a:pt x="595314" y="746044"/>
                  </a:cubicBezTo>
                  <a:cubicBezTo>
                    <a:pt x="588419" y="752939"/>
                    <a:pt x="578910" y="756981"/>
                    <a:pt x="568924" y="756981"/>
                  </a:cubicBezTo>
                  <a:lnTo>
                    <a:pt x="113880" y="756981"/>
                  </a:lnTo>
                  <a:close/>
                  <a:moveTo>
                    <a:pt x="99853" y="719893"/>
                  </a:moveTo>
                  <a:cubicBezTo>
                    <a:pt x="99853" y="723459"/>
                    <a:pt x="101279" y="726787"/>
                    <a:pt x="103895" y="729402"/>
                  </a:cubicBezTo>
                  <a:cubicBezTo>
                    <a:pt x="106510" y="732018"/>
                    <a:pt x="109838" y="733206"/>
                    <a:pt x="113404" y="733206"/>
                  </a:cubicBezTo>
                  <a:lnTo>
                    <a:pt x="568449" y="733206"/>
                  </a:lnTo>
                  <a:cubicBezTo>
                    <a:pt x="572015" y="733206"/>
                    <a:pt x="575343" y="731780"/>
                    <a:pt x="577959" y="729402"/>
                  </a:cubicBezTo>
                  <a:cubicBezTo>
                    <a:pt x="580574" y="726787"/>
                    <a:pt x="581763" y="723459"/>
                    <a:pt x="581763" y="719893"/>
                  </a:cubicBezTo>
                  <a:lnTo>
                    <a:pt x="581763" y="401076"/>
                  </a:lnTo>
                  <a:lnTo>
                    <a:pt x="529934" y="447436"/>
                  </a:lnTo>
                  <a:lnTo>
                    <a:pt x="529934" y="643814"/>
                  </a:lnTo>
                  <a:cubicBezTo>
                    <a:pt x="529934" y="653799"/>
                    <a:pt x="525892" y="663071"/>
                    <a:pt x="518760" y="670204"/>
                  </a:cubicBezTo>
                  <a:cubicBezTo>
                    <a:pt x="511628" y="677336"/>
                    <a:pt x="502356" y="681140"/>
                    <a:pt x="492370" y="681140"/>
                  </a:cubicBezTo>
                  <a:lnTo>
                    <a:pt x="99853" y="681140"/>
                  </a:lnTo>
                  <a:lnTo>
                    <a:pt x="99853" y="719655"/>
                  </a:lnTo>
                  <a:close/>
                  <a:moveTo>
                    <a:pt x="24012" y="644052"/>
                  </a:moveTo>
                  <a:cubicBezTo>
                    <a:pt x="24012" y="647618"/>
                    <a:pt x="25439" y="650946"/>
                    <a:pt x="27816" y="653562"/>
                  </a:cubicBezTo>
                  <a:cubicBezTo>
                    <a:pt x="30194" y="655939"/>
                    <a:pt x="33760" y="657365"/>
                    <a:pt x="37326" y="657365"/>
                  </a:cubicBezTo>
                  <a:lnTo>
                    <a:pt x="492370" y="657365"/>
                  </a:lnTo>
                  <a:cubicBezTo>
                    <a:pt x="495936" y="657365"/>
                    <a:pt x="499265" y="655939"/>
                    <a:pt x="501880" y="653562"/>
                  </a:cubicBezTo>
                  <a:cubicBezTo>
                    <a:pt x="504495" y="651184"/>
                    <a:pt x="505922" y="647618"/>
                    <a:pt x="505922" y="644052"/>
                  </a:cubicBezTo>
                  <a:lnTo>
                    <a:pt x="505922" y="471687"/>
                  </a:lnTo>
                  <a:lnTo>
                    <a:pt x="454807" y="517334"/>
                  </a:lnTo>
                  <a:lnTo>
                    <a:pt x="371596" y="577483"/>
                  </a:lnTo>
                  <a:lnTo>
                    <a:pt x="369932" y="579147"/>
                  </a:lnTo>
                  <a:cubicBezTo>
                    <a:pt x="352338" y="595552"/>
                    <a:pt x="330941" y="608390"/>
                    <a:pt x="308118" y="615760"/>
                  </a:cubicBezTo>
                  <a:cubicBezTo>
                    <a:pt x="305503" y="616473"/>
                    <a:pt x="302887" y="616949"/>
                    <a:pt x="300034" y="616949"/>
                  </a:cubicBezTo>
                  <a:cubicBezTo>
                    <a:pt x="293378" y="616949"/>
                    <a:pt x="286958" y="614096"/>
                    <a:pt x="282441" y="609341"/>
                  </a:cubicBezTo>
                  <a:cubicBezTo>
                    <a:pt x="281490" y="608152"/>
                    <a:pt x="280777" y="606964"/>
                    <a:pt x="280064" y="605775"/>
                  </a:cubicBezTo>
                  <a:lnTo>
                    <a:pt x="164044" y="605299"/>
                  </a:lnTo>
                  <a:cubicBezTo>
                    <a:pt x="159765" y="605299"/>
                    <a:pt x="155723" y="602922"/>
                    <a:pt x="153821" y="599356"/>
                  </a:cubicBezTo>
                  <a:cubicBezTo>
                    <a:pt x="151681" y="595789"/>
                    <a:pt x="151681" y="591035"/>
                    <a:pt x="153821" y="587468"/>
                  </a:cubicBezTo>
                  <a:cubicBezTo>
                    <a:pt x="155961" y="583902"/>
                    <a:pt x="159765" y="581525"/>
                    <a:pt x="164044" y="581525"/>
                  </a:cubicBezTo>
                  <a:lnTo>
                    <a:pt x="278637" y="581525"/>
                  </a:lnTo>
                  <a:cubicBezTo>
                    <a:pt x="288623" y="559414"/>
                    <a:pt x="301936" y="540395"/>
                    <a:pt x="319292" y="524466"/>
                  </a:cubicBezTo>
                  <a:lnTo>
                    <a:pt x="320956" y="522802"/>
                  </a:lnTo>
                  <a:lnTo>
                    <a:pt x="346157" y="492846"/>
                  </a:lnTo>
                  <a:lnTo>
                    <a:pt x="87966" y="491657"/>
                  </a:lnTo>
                  <a:cubicBezTo>
                    <a:pt x="83686" y="491657"/>
                    <a:pt x="79882" y="489280"/>
                    <a:pt x="77743" y="485713"/>
                  </a:cubicBezTo>
                  <a:cubicBezTo>
                    <a:pt x="75603" y="482147"/>
                    <a:pt x="75603" y="477392"/>
                    <a:pt x="77743" y="473826"/>
                  </a:cubicBezTo>
                  <a:cubicBezTo>
                    <a:pt x="79882" y="470260"/>
                    <a:pt x="83924" y="467883"/>
                    <a:pt x="87966" y="467883"/>
                  </a:cubicBezTo>
                  <a:lnTo>
                    <a:pt x="366841" y="467883"/>
                  </a:lnTo>
                  <a:lnTo>
                    <a:pt x="385860" y="445535"/>
                  </a:lnTo>
                  <a:lnTo>
                    <a:pt x="505684" y="334270"/>
                  </a:lnTo>
                  <a:lnTo>
                    <a:pt x="505684" y="37326"/>
                  </a:lnTo>
                  <a:cubicBezTo>
                    <a:pt x="505684" y="33760"/>
                    <a:pt x="504495" y="30431"/>
                    <a:pt x="501880" y="27816"/>
                  </a:cubicBezTo>
                  <a:cubicBezTo>
                    <a:pt x="499265" y="25201"/>
                    <a:pt x="495936" y="24012"/>
                    <a:pt x="492370" y="24012"/>
                  </a:cubicBezTo>
                  <a:lnTo>
                    <a:pt x="150968" y="24012"/>
                  </a:lnTo>
                  <a:lnTo>
                    <a:pt x="150255" y="113167"/>
                  </a:lnTo>
                  <a:cubicBezTo>
                    <a:pt x="150255" y="123152"/>
                    <a:pt x="146451" y="132424"/>
                    <a:pt x="139319" y="139556"/>
                  </a:cubicBezTo>
                  <a:cubicBezTo>
                    <a:pt x="132186" y="146689"/>
                    <a:pt x="122914" y="150493"/>
                    <a:pt x="112929" y="150493"/>
                  </a:cubicBezTo>
                  <a:lnTo>
                    <a:pt x="23775" y="150493"/>
                  </a:lnTo>
                  <a:lnTo>
                    <a:pt x="23775" y="644289"/>
                  </a:lnTo>
                  <a:close/>
                  <a:moveTo>
                    <a:pt x="328326" y="548716"/>
                  </a:moveTo>
                  <a:cubicBezTo>
                    <a:pt x="316201" y="561316"/>
                    <a:pt x="306691" y="576057"/>
                    <a:pt x="300034" y="592223"/>
                  </a:cubicBezTo>
                  <a:cubicBezTo>
                    <a:pt x="317390" y="587468"/>
                    <a:pt x="332606" y="578910"/>
                    <a:pt x="346157" y="567736"/>
                  </a:cubicBezTo>
                  <a:lnTo>
                    <a:pt x="329515" y="548954"/>
                  </a:lnTo>
                  <a:lnTo>
                    <a:pt x="328326" y="548954"/>
                  </a:lnTo>
                  <a:close/>
                  <a:moveTo>
                    <a:pt x="345682" y="530172"/>
                  </a:moveTo>
                  <a:lnTo>
                    <a:pt x="356142" y="542297"/>
                  </a:lnTo>
                  <a:lnTo>
                    <a:pt x="364939" y="551807"/>
                  </a:lnTo>
                  <a:lnTo>
                    <a:pt x="427941" y="507111"/>
                  </a:lnTo>
                  <a:lnTo>
                    <a:pt x="395370" y="470735"/>
                  </a:lnTo>
                  <a:lnTo>
                    <a:pt x="345682" y="529934"/>
                  </a:lnTo>
                  <a:close/>
                  <a:moveTo>
                    <a:pt x="412250" y="453142"/>
                  </a:moveTo>
                  <a:lnTo>
                    <a:pt x="425802" y="468596"/>
                  </a:lnTo>
                  <a:lnTo>
                    <a:pt x="446723" y="490944"/>
                  </a:lnTo>
                  <a:lnTo>
                    <a:pt x="509012" y="434123"/>
                  </a:lnTo>
                  <a:lnTo>
                    <a:pt x="669966" y="284581"/>
                  </a:lnTo>
                  <a:lnTo>
                    <a:pt x="656415" y="269128"/>
                  </a:lnTo>
                  <a:lnTo>
                    <a:pt x="635017" y="246066"/>
                  </a:lnTo>
                  <a:lnTo>
                    <a:pt x="412250" y="452905"/>
                  </a:lnTo>
                  <a:close/>
                  <a:moveTo>
                    <a:pt x="529459" y="310020"/>
                  </a:moveTo>
                  <a:lnTo>
                    <a:pt x="581287" y="263659"/>
                  </a:lnTo>
                  <a:lnTo>
                    <a:pt x="581287" y="112929"/>
                  </a:lnTo>
                  <a:cubicBezTo>
                    <a:pt x="581287" y="109363"/>
                    <a:pt x="580098" y="106034"/>
                    <a:pt x="577721" y="103419"/>
                  </a:cubicBezTo>
                  <a:cubicBezTo>
                    <a:pt x="575343" y="101042"/>
                    <a:pt x="571777" y="99615"/>
                    <a:pt x="568211" y="99615"/>
                  </a:cubicBezTo>
                  <a:lnTo>
                    <a:pt x="529459" y="99615"/>
                  </a:lnTo>
                  <a:lnTo>
                    <a:pt x="529459" y="310020"/>
                  </a:lnTo>
                  <a:close/>
                  <a:moveTo>
                    <a:pt x="707768" y="188056"/>
                  </a:moveTo>
                  <a:cubicBezTo>
                    <a:pt x="701111" y="188056"/>
                    <a:pt x="694929" y="190434"/>
                    <a:pt x="690174" y="194951"/>
                  </a:cubicBezTo>
                  <a:lnTo>
                    <a:pt x="653086" y="229424"/>
                  </a:lnTo>
                  <a:lnTo>
                    <a:pt x="666638" y="244878"/>
                  </a:lnTo>
                  <a:lnTo>
                    <a:pt x="687559" y="267463"/>
                  </a:lnTo>
                  <a:lnTo>
                    <a:pt x="725598" y="232990"/>
                  </a:lnTo>
                  <a:cubicBezTo>
                    <a:pt x="730591" y="228235"/>
                    <a:pt x="733682" y="221816"/>
                    <a:pt x="733919" y="214922"/>
                  </a:cubicBezTo>
                  <a:cubicBezTo>
                    <a:pt x="733919" y="208027"/>
                    <a:pt x="731780" y="201370"/>
                    <a:pt x="727025" y="196378"/>
                  </a:cubicBezTo>
                  <a:cubicBezTo>
                    <a:pt x="722270" y="191385"/>
                    <a:pt x="715851" y="188294"/>
                    <a:pt x="708956" y="188056"/>
                  </a:cubicBezTo>
                  <a:lnTo>
                    <a:pt x="707768" y="188056"/>
                  </a:lnTo>
                  <a:close/>
                  <a:moveTo>
                    <a:pt x="42081" y="125292"/>
                  </a:moveTo>
                  <a:lnTo>
                    <a:pt x="113167" y="126480"/>
                  </a:lnTo>
                  <a:cubicBezTo>
                    <a:pt x="116733" y="126480"/>
                    <a:pt x="120061" y="125054"/>
                    <a:pt x="122677" y="122677"/>
                  </a:cubicBezTo>
                  <a:cubicBezTo>
                    <a:pt x="125292" y="120061"/>
                    <a:pt x="126480" y="116733"/>
                    <a:pt x="126480" y="113167"/>
                  </a:cubicBezTo>
                  <a:lnTo>
                    <a:pt x="126480" y="40892"/>
                  </a:lnTo>
                  <a:lnTo>
                    <a:pt x="42081" y="125292"/>
                  </a:lnTo>
                  <a:close/>
                </a:path>
              </a:pathLst>
            </a:custGeom>
            <a:solidFill>
              <a:schemeClr val="accent1"/>
            </a:solidFill>
            <a:ln w="0" cap="flat">
              <a:noFill/>
              <a:prstDash val="solid"/>
              <a:miter/>
            </a:ln>
          </p:spPr>
          <p:txBody>
            <a:bodyPr rtlCol="0" anchor="ctr"/>
            <a:lstStyle/>
            <a:p>
              <a:endParaRPr lang="en-US"/>
            </a:p>
          </p:txBody>
        </p:sp>
        <p:sp>
          <p:nvSpPr>
            <p:cNvPr id="19" name="Freeform: Shape 452">
              <a:extLst>
                <a:ext uri="{FF2B5EF4-FFF2-40B4-BE49-F238E27FC236}">
                  <a16:creationId xmlns:a16="http://schemas.microsoft.com/office/drawing/2014/main" id="{E47B17FE-7988-F45A-330C-B6B75F35325E}"/>
                </a:ext>
              </a:extLst>
            </p:cNvPr>
            <p:cNvSpPr/>
            <p:nvPr/>
          </p:nvSpPr>
          <p:spPr>
            <a:xfrm>
              <a:off x="7892050" y="4095341"/>
              <a:ext cx="48856" cy="23774"/>
            </a:xfrm>
            <a:custGeom>
              <a:avLst/>
              <a:gdLst>
                <a:gd name="connsiteX0" fmla="*/ 11828 w 48856"/>
                <a:gd name="connsiteY0" fmla="*/ 23775 h 23774"/>
                <a:gd name="connsiteX1" fmla="*/ 1605 w 48856"/>
                <a:gd name="connsiteY1" fmla="*/ 17831 h 23774"/>
                <a:gd name="connsiteX2" fmla="*/ 1605 w 48856"/>
                <a:gd name="connsiteY2" fmla="*/ 5944 h 23774"/>
                <a:gd name="connsiteX3" fmla="*/ 11828 w 48856"/>
                <a:gd name="connsiteY3" fmla="*/ 0 h 23774"/>
                <a:gd name="connsiteX4" fmla="*/ 37029 w 48856"/>
                <a:gd name="connsiteY4" fmla="*/ 0 h 23774"/>
                <a:gd name="connsiteX5" fmla="*/ 47252 w 48856"/>
                <a:gd name="connsiteY5" fmla="*/ 5944 h 23774"/>
                <a:gd name="connsiteX6" fmla="*/ 47252 w 48856"/>
                <a:gd name="connsiteY6" fmla="*/ 17831 h 23774"/>
                <a:gd name="connsiteX7" fmla="*/ 37029 w 48856"/>
                <a:gd name="connsiteY7" fmla="*/ 23775 h 23774"/>
                <a:gd name="connsiteX8" fmla="*/ 11828 w 48856"/>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56" h="23774">
                  <a:moveTo>
                    <a:pt x="11828" y="23775"/>
                  </a:moveTo>
                  <a:cubicBezTo>
                    <a:pt x="7548" y="23775"/>
                    <a:pt x="3744" y="21397"/>
                    <a:pt x="1605" y="17831"/>
                  </a:cubicBezTo>
                  <a:cubicBezTo>
                    <a:pt x="-535" y="14265"/>
                    <a:pt x="-535" y="9510"/>
                    <a:pt x="1605" y="5944"/>
                  </a:cubicBezTo>
                  <a:cubicBezTo>
                    <a:pt x="3744" y="2377"/>
                    <a:pt x="7786" y="0"/>
                    <a:pt x="11828" y="0"/>
                  </a:cubicBezTo>
                  <a:lnTo>
                    <a:pt x="37029" y="0"/>
                  </a:lnTo>
                  <a:cubicBezTo>
                    <a:pt x="41308" y="0"/>
                    <a:pt x="45112" y="2377"/>
                    <a:pt x="47252" y="5944"/>
                  </a:cubicBezTo>
                  <a:cubicBezTo>
                    <a:pt x="49392" y="9510"/>
                    <a:pt x="49392" y="14265"/>
                    <a:pt x="47252" y="17831"/>
                  </a:cubicBezTo>
                  <a:cubicBezTo>
                    <a:pt x="45112" y="21397"/>
                    <a:pt x="41308" y="23775"/>
                    <a:pt x="37029"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0" name="Freeform: Shape 453">
              <a:extLst>
                <a:ext uri="{FF2B5EF4-FFF2-40B4-BE49-F238E27FC236}">
                  <a16:creationId xmlns:a16="http://schemas.microsoft.com/office/drawing/2014/main" id="{EEA7CFEA-B509-0FF3-DD20-780B00D61DA2}"/>
                </a:ext>
              </a:extLst>
            </p:cNvPr>
            <p:cNvSpPr/>
            <p:nvPr/>
          </p:nvSpPr>
          <p:spPr>
            <a:xfrm>
              <a:off x="7891991" y="3728738"/>
              <a:ext cx="377717" cy="23774"/>
            </a:xfrm>
            <a:custGeom>
              <a:avLst/>
              <a:gdLst>
                <a:gd name="connsiteX0" fmla="*/ 11887 w 377717"/>
                <a:gd name="connsiteY0" fmla="*/ 23775 h 23774"/>
                <a:gd name="connsiteX1" fmla="*/ 3566 w 377717"/>
                <a:gd name="connsiteY1" fmla="*/ 20208 h 23774"/>
                <a:gd name="connsiteX2" fmla="*/ 0 w 377717"/>
                <a:gd name="connsiteY2" fmla="*/ 11887 h 23774"/>
                <a:gd name="connsiteX3" fmla="*/ 3566 w 377717"/>
                <a:gd name="connsiteY3" fmla="*/ 3566 h 23774"/>
                <a:gd name="connsiteX4" fmla="*/ 11887 w 377717"/>
                <a:gd name="connsiteY4" fmla="*/ 0 h 23774"/>
                <a:gd name="connsiteX5" fmla="*/ 365890 w 377717"/>
                <a:gd name="connsiteY5" fmla="*/ 0 h 23774"/>
                <a:gd name="connsiteX6" fmla="*/ 376113 w 377717"/>
                <a:gd name="connsiteY6" fmla="*/ 5944 h 23774"/>
                <a:gd name="connsiteX7" fmla="*/ 376113 w 377717"/>
                <a:gd name="connsiteY7" fmla="*/ 17831 h 23774"/>
                <a:gd name="connsiteX8" fmla="*/ 365890 w 377717"/>
                <a:gd name="connsiteY8" fmla="*/ 23775 h 23774"/>
                <a:gd name="connsiteX9" fmla="*/ 11887 w 377717"/>
                <a:gd name="connsiteY9"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7717" h="23774">
                  <a:moveTo>
                    <a:pt x="11887" y="23775"/>
                  </a:moveTo>
                  <a:cubicBezTo>
                    <a:pt x="8797" y="23775"/>
                    <a:pt x="5706" y="22586"/>
                    <a:pt x="3566" y="20208"/>
                  </a:cubicBezTo>
                  <a:cubicBezTo>
                    <a:pt x="1426" y="18069"/>
                    <a:pt x="0" y="14978"/>
                    <a:pt x="0" y="11887"/>
                  </a:cubicBezTo>
                  <a:cubicBezTo>
                    <a:pt x="0" y="8797"/>
                    <a:pt x="1189" y="5706"/>
                    <a:pt x="3566" y="3566"/>
                  </a:cubicBezTo>
                  <a:cubicBezTo>
                    <a:pt x="5706" y="1426"/>
                    <a:pt x="8797" y="0"/>
                    <a:pt x="11887" y="0"/>
                  </a:cubicBezTo>
                  <a:lnTo>
                    <a:pt x="365890" y="0"/>
                  </a:lnTo>
                  <a:cubicBezTo>
                    <a:pt x="370169" y="0"/>
                    <a:pt x="374211" y="2377"/>
                    <a:pt x="376113" y="5944"/>
                  </a:cubicBezTo>
                  <a:cubicBezTo>
                    <a:pt x="378253" y="9510"/>
                    <a:pt x="378253" y="14265"/>
                    <a:pt x="376113" y="17831"/>
                  </a:cubicBezTo>
                  <a:cubicBezTo>
                    <a:pt x="373973" y="21397"/>
                    <a:pt x="370169" y="23775"/>
                    <a:pt x="365890" y="23775"/>
                  </a:cubicBezTo>
                  <a:lnTo>
                    <a:pt x="11887" y="23775"/>
                  </a:lnTo>
                  <a:close/>
                </a:path>
              </a:pathLst>
            </a:custGeom>
            <a:solidFill>
              <a:schemeClr val="accent1"/>
            </a:solidFill>
            <a:ln w="0" cap="flat">
              <a:noFill/>
              <a:prstDash val="solid"/>
              <a:miter/>
            </a:ln>
          </p:spPr>
          <p:txBody>
            <a:bodyPr rtlCol="0" anchor="ctr"/>
            <a:lstStyle/>
            <a:p>
              <a:endParaRPr lang="en-US"/>
            </a:p>
          </p:txBody>
        </p:sp>
        <p:sp>
          <p:nvSpPr>
            <p:cNvPr id="21" name="Freeform: Shape 454">
              <a:extLst>
                <a:ext uri="{FF2B5EF4-FFF2-40B4-BE49-F238E27FC236}">
                  <a16:creationId xmlns:a16="http://schemas.microsoft.com/office/drawing/2014/main" id="{5C7A5A73-A650-A284-8895-5716BBDE5743}"/>
                </a:ext>
              </a:extLst>
            </p:cNvPr>
            <p:cNvSpPr/>
            <p:nvPr/>
          </p:nvSpPr>
          <p:spPr>
            <a:xfrm>
              <a:off x="8182575" y="379197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548" y="0"/>
                    <a:pt x="11828" y="0"/>
                  </a:cubicBezTo>
                  <a:lnTo>
                    <a:pt x="75068" y="0"/>
                  </a:lnTo>
                  <a:cubicBezTo>
                    <a:pt x="79347" y="0"/>
                    <a:pt x="83389" y="2377"/>
                    <a:pt x="85291" y="5944"/>
                  </a:cubicBezTo>
                  <a:cubicBezTo>
                    <a:pt x="87431" y="9510"/>
                    <a:pt x="87431" y="14265"/>
                    <a:pt x="85291" y="17831"/>
                  </a:cubicBezTo>
                  <a:cubicBezTo>
                    <a:pt x="83151" y="21635"/>
                    <a:pt x="79110" y="23775"/>
                    <a:pt x="75068"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2" name="Freeform: Shape 455">
              <a:extLst>
                <a:ext uri="{FF2B5EF4-FFF2-40B4-BE49-F238E27FC236}">
                  <a16:creationId xmlns:a16="http://schemas.microsoft.com/office/drawing/2014/main" id="{D22AAD46-88B3-55B4-781C-4954D6374814}"/>
                </a:ext>
              </a:extLst>
            </p:cNvPr>
            <p:cNvSpPr/>
            <p:nvPr/>
          </p:nvSpPr>
          <p:spPr>
            <a:xfrm>
              <a:off x="7892050" y="3791979"/>
              <a:ext cx="251177" cy="23774"/>
            </a:xfrm>
            <a:custGeom>
              <a:avLst/>
              <a:gdLst>
                <a:gd name="connsiteX0" fmla="*/ 11828 w 251177"/>
                <a:gd name="connsiteY0" fmla="*/ 23775 h 23774"/>
                <a:gd name="connsiteX1" fmla="*/ 1605 w 251177"/>
                <a:gd name="connsiteY1" fmla="*/ 17831 h 23774"/>
                <a:gd name="connsiteX2" fmla="*/ 1605 w 251177"/>
                <a:gd name="connsiteY2" fmla="*/ 5944 h 23774"/>
                <a:gd name="connsiteX3" fmla="*/ 11828 w 251177"/>
                <a:gd name="connsiteY3" fmla="*/ 0 h 23774"/>
                <a:gd name="connsiteX4" fmla="*/ 239350 w 251177"/>
                <a:gd name="connsiteY4" fmla="*/ 0 h 23774"/>
                <a:gd name="connsiteX5" fmla="*/ 249573 w 251177"/>
                <a:gd name="connsiteY5" fmla="*/ 5944 h 23774"/>
                <a:gd name="connsiteX6" fmla="*/ 249573 w 251177"/>
                <a:gd name="connsiteY6" fmla="*/ 17831 h 23774"/>
                <a:gd name="connsiteX7" fmla="*/ 239350 w 251177"/>
                <a:gd name="connsiteY7" fmla="*/ 23775 h 23774"/>
                <a:gd name="connsiteX8" fmla="*/ 11828 w 2511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77" h="23774">
                  <a:moveTo>
                    <a:pt x="11828" y="23775"/>
                  </a:moveTo>
                  <a:cubicBezTo>
                    <a:pt x="7548" y="23775"/>
                    <a:pt x="3744" y="21397"/>
                    <a:pt x="1605" y="17831"/>
                  </a:cubicBezTo>
                  <a:cubicBezTo>
                    <a:pt x="-535" y="14265"/>
                    <a:pt x="-535" y="9510"/>
                    <a:pt x="1605" y="5944"/>
                  </a:cubicBezTo>
                  <a:cubicBezTo>
                    <a:pt x="3744" y="2377"/>
                    <a:pt x="7786" y="0"/>
                    <a:pt x="11828" y="0"/>
                  </a:cubicBezTo>
                  <a:lnTo>
                    <a:pt x="239350" y="0"/>
                  </a:lnTo>
                  <a:cubicBezTo>
                    <a:pt x="243629" y="0"/>
                    <a:pt x="247433" y="2377"/>
                    <a:pt x="249573" y="5944"/>
                  </a:cubicBezTo>
                  <a:cubicBezTo>
                    <a:pt x="251713" y="9510"/>
                    <a:pt x="251713" y="14265"/>
                    <a:pt x="249573" y="17831"/>
                  </a:cubicBezTo>
                  <a:cubicBezTo>
                    <a:pt x="247433" y="21635"/>
                    <a:pt x="243629" y="23775"/>
                    <a:pt x="239350"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3" name="Freeform: Shape 456">
              <a:extLst>
                <a:ext uri="{FF2B5EF4-FFF2-40B4-BE49-F238E27FC236}">
                  <a16:creationId xmlns:a16="http://schemas.microsoft.com/office/drawing/2014/main" id="{46D2E0A1-113B-E6C2-18D2-6DDF907F565D}"/>
                </a:ext>
              </a:extLst>
            </p:cNvPr>
            <p:cNvSpPr/>
            <p:nvPr/>
          </p:nvSpPr>
          <p:spPr>
            <a:xfrm>
              <a:off x="7892050" y="385521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786" y="0"/>
                    <a:pt x="11828" y="0"/>
                  </a:cubicBezTo>
                  <a:lnTo>
                    <a:pt x="75068" y="0"/>
                  </a:lnTo>
                  <a:cubicBezTo>
                    <a:pt x="79347" y="0"/>
                    <a:pt x="83151" y="2377"/>
                    <a:pt x="85291" y="5944"/>
                  </a:cubicBezTo>
                  <a:cubicBezTo>
                    <a:pt x="87431" y="9510"/>
                    <a:pt x="87431" y="14265"/>
                    <a:pt x="85291" y="17831"/>
                  </a:cubicBezTo>
                  <a:cubicBezTo>
                    <a:pt x="83151" y="21397"/>
                    <a:pt x="79347" y="23775"/>
                    <a:pt x="75068"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4" name="Freeform: Shape 457">
              <a:extLst>
                <a:ext uri="{FF2B5EF4-FFF2-40B4-BE49-F238E27FC236}">
                  <a16:creationId xmlns:a16="http://schemas.microsoft.com/office/drawing/2014/main" id="{3DDF626A-BE88-0D30-256B-D3D9F726F038}"/>
                </a:ext>
              </a:extLst>
            </p:cNvPr>
            <p:cNvSpPr/>
            <p:nvPr/>
          </p:nvSpPr>
          <p:spPr>
            <a:xfrm>
              <a:off x="8018293" y="3855219"/>
              <a:ext cx="238577" cy="23774"/>
            </a:xfrm>
            <a:custGeom>
              <a:avLst/>
              <a:gdLst>
                <a:gd name="connsiteX0" fmla="*/ 11828 w 238577"/>
                <a:gd name="connsiteY0" fmla="*/ 23775 h 23774"/>
                <a:gd name="connsiteX1" fmla="*/ 1605 w 238577"/>
                <a:gd name="connsiteY1" fmla="*/ 17831 h 23774"/>
                <a:gd name="connsiteX2" fmla="*/ 1605 w 238577"/>
                <a:gd name="connsiteY2" fmla="*/ 5944 h 23774"/>
                <a:gd name="connsiteX3" fmla="*/ 11828 w 238577"/>
                <a:gd name="connsiteY3" fmla="*/ 0 h 23774"/>
                <a:gd name="connsiteX4" fmla="*/ 226749 w 238577"/>
                <a:gd name="connsiteY4" fmla="*/ 0 h 23774"/>
                <a:gd name="connsiteX5" fmla="*/ 236973 w 238577"/>
                <a:gd name="connsiteY5" fmla="*/ 5944 h 23774"/>
                <a:gd name="connsiteX6" fmla="*/ 236973 w 238577"/>
                <a:gd name="connsiteY6" fmla="*/ 17831 h 23774"/>
                <a:gd name="connsiteX7" fmla="*/ 226749 w 238577"/>
                <a:gd name="connsiteY7" fmla="*/ 23775 h 23774"/>
                <a:gd name="connsiteX8" fmla="*/ 11828 w 2385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77" h="23774">
                  <a:moveTo>
                    <a:pt x="11828" y="23775"/>
                  </a:moveTo>
                  <a:cubicBezTo>
                    <a:pt x="7548" y="23775"/>
                    <a:pt x="3744" y="21397"/>
                    <a:pt x="1605" y="17831"/>
                  </a:cubicBezTo>
                  <a:cubicBezTo>
                    <a:pt x="-535" y="14265"/>
                    <a:pt x="-535" y="9510"/>
                    <a:pt x="1605" y="5944"/>
                  </a:cubicBezTo>
                  <a:cubicBezTo>
                    <a:pt x="3744" y="2140"/>
                    <a:pt x="7548" y="0"/>
                    <a:pt x="11828" y="0"/>
                  </a:cubicBezTo>
                  <a:lnTo>
                    <a:pt x="226749" y="0"/>
                  </a:lnTo>
                  <a:cubicBezTo>
                    <a:pt x="231029" y="0"/>
                    <a:pt x="234833" y="2377"/>
                    <a:pt x="236973" y="5944"/>
                  </a:cubicBezTo>
                  <a:cubicBezTo>
                    <a:pt x="239112" y="9510"/>
                    <a:pt x="239112" y="14265"/>
                    <a:pt x="236973" y="17831"/>
                  </a:cubicBezTo>
                  <a:cubicBezTo>
                    <a:pt x="234833" y="21397"/>
                    <a:pt x="231029" y="23775"/>
                    <a:pt x="226749"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5" name="Freeform: Shape 458">
              <a:extLst>
                <a:ext uri="{FF2B5EF4-FFF2-40B4-BE49-F238E27FC236}">
                  <a16:creationId xmlns:a16="http://schemas.microsoft.com/office/drawing/2014/main" id="{791487D4-D566-B38D-6844-03EA3AAFC029}"/>
                </a:ext>
              </a:extLst>
            </p:cNvPr>
            <p:cNvSpPr/>
            <p:nvPr/>
          </p:nvSpPr>
          <p:spPr>
            <a:xfrm>
              <a:off x="7892050" y="3918459"/>
              <a:ext cx="61457" cy="23774"/>
            </a:xfrm>
            <a:custGeom>
              <a:avLst/>
              <a:gdLst>
                <a:gd name="connsiteX0" fmla="*/ 11828 w 61457"/>
                <a:gd name="connsiteY0" fmla="*/ 23775 h 23774"/>
                <a:gd name="connsiteX1" fmla="*/ 1605 w 61457"/>
                <a:gd name="connsiteY1" fmla="*/ 17831 h 23774"/>
                <a:gd name="connsiteX2" fmla="*/ 1605 w 61457"/>
                <a:gd name="connsiteY2" fmla="*/ 5944 h 23774"/>
                <a:gd name="connsiteX3" fmla="*/ 11828 w 61457"/>
                <a:gd name="connsiteY3" fmla="*/ 0 h 23774"/>
                <a:gd name="connsiteX4" fmla="*/ 49629 w 61457"/>
                <a:gd name="connsiteY4" fmla="*/ 0 h 23774"/>
                <a:gd name="connsiteX5" fmla="*/ 59852 w 61457"/>
                <a:gd name="connsiteY5" fmla="*/ 5944 h 23774"/>
                <a:gd name="connsiteX6" fmla="*/ 59852 w 61457"/>
                <a:gd name="connsiteY6" fmla="*/ 17831 h 23774"/>
                <a:gd name="connsiteX7" fmla="*/ 49629 w 61457"/>
                <a:gd name="connsiteY7" fmla="*/ 23775 h 23774"/>
                <a:gd name="connsiteX8" fmla="*/ 11828 w 6145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57" h="23774">
                  <a:moveTo>
                    <a:pt x="11828" y="23775"/>
                  </a:moveTo>
                  <a:cubicBezTo>
                    <a:pt x="7548" y="23775"/>
                    <a:pt x="3744" y="21397"/>
                    <a:pt x="1605" y="17831"/>
                  </a:cubicBezTo>
                  <a:cubicBezTo>
                    <a:pt x="-535" y="14265"/>
                    <a:pt x="-535" y="9510"/>
                    <a:pt x="1605" y="5944"/>
                  </a:cubicBezTo>
                  <a:cubicBezTo>
                    <a:pt x="3744" y="2377"/>
                    <a:pt x="7786" y="0"/>
                    <a:pt x="11828" y="0"/>
                  </a:cubicBezTo>
                  <a:lnTo>
                    <a:pt x="49629" y="0"/>
                  </a:lnTo>
                  <a:cubicBezTo>
                    <a:pt x="53909" y="0"/>
                    <a:pt x="57713" y="2377"/>
                    <a:pt x="59852" y="5944"/>
                  </a:cubicBezTo>
                  <a:cubicBezTo>
                    <a:pt x="61992" y="9510"/>
                    <a:pt x="61992" y="14265"/>
                    <a:pt x="59852" y="17831"/>
                  </a:cubicBezTo>
                  <a:cubicBezTo>
                    <a:pt x="57713" y="21397"/>
                    <a:pt x="53671" y="23775"/>
                    <a:pt x="49629"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6" name="Freeform: Shape 459">
              <a:extLst>
                <a:ext uri="{FF2B5EF4-FFF2-40B4-BE49-F238E27FC236}">
                  <a16:creationId xmlns:a16="http://schemas.microsoft.com/office/drawing/2014/main" id="{76DD73C0-CE7A-9650-77CA-5700EA8CFA68}"/>
                </a:ext>
              </a:extLst>
            </p:cNvPr>
            <p:cNvSpPr/>
            <p:nvPr/>
          </p:nvSpPr>
          <p:spPr>
            <a:xfrm>
              <a:off x="7993092" y="3918459"/>
              <a:ext cx="187937" cy="23774"/>
            </a:xfrm>
            <a:custGeom>
              <a:avLst/>
              <a:gdLst>
                <a:gd name="connsiteX0" fmla="*/ 11828 w 187937"/>
                <a:gd name="connsiteY0" fmla="*/ 23775 h 23774"/>
                <a:gd name="connsiteX1" fmla="*/ 1605 w 187937"/>
                <a:gd name="connsiteY1" fmla="*/ 17831 h 23774"/>
                <a:gd name="connsiteX2" fmla="*/ 1605 w 187937"/>
                <a:gd name="connsiteY2" fmla="*/ 5944 h 23774"/>
                <a:gd name="connsiteX3" fmla="*/ 11828 w 187937"/>
                <a:gd name="connsiteY3" fmla="*/ 0 h 23774"/>
                <a:gd name="connsiteX4" fmla="*/ 176110 w 187937"/>
                <a:gd name="connsiteY4" fmla="*/ 0 h 23774"/>
                <a:gd name="connsiteX5" fmla="*/ 186333 w 187937"/>
                <a:gd name="connsiteY5" fmla="*/ 5944 h 23774"/>
                <a:gd name="connsiteX6" fmla="*/ 186333 w 187937"/>
                <a:gd name="connsiteY6" fmla="*/ 17831 h 23774"/>
                <a:gd name="connsiteX7" fmla="*/ 176110 w 187937"/>
                <a:gd name="connsiteY7" fmla="*/ 23775 h 23774"/>
                <a:gd name="connsiteX8" fmla="*/ 11828 w 18793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937" h="23774">
                  <a:moveTo>
                    <a:pt x="11828" y="23775"/>
                  </a:moveTo>
                  <a:cubicBezTo>
                    <a:pt x="7548" y="23775"/>
                    <a:pt x="3744" y="21397"/>
                    <a:pt x="1605" y="17831"/>
                  </a:cubicBezTo>
                  <a:cubicBezTo>
                    <a:pt x="-535" y="14265"/>
                    <a:pt x="-535" y="9510"/>
                    <a:pt x="1605" y="5944"/>
                  </a:cubicBezTo>
                  <a:cubicBezTo>
                    <a:pt x="3744" y="2377"/>
                    <a:pt x="7548" y="0"/>
                    <a:pt x="11828" y="0"/>
                  </a:cubicBezTo>
                  <a:lnTo>
                    <a:pt x="176110" y="0"/>
                  </a:lnTo>
                  <a:cubicBezTo>
                    <a:pt x="180389" y="0"/>
                    <a:pt x="184193" y="2377"/>
                    <a:pt x="186333" y="5944"/>
                  </a:cubicBezTo>
                  <a:cubicBezTo>
                    <a:pt x="188473" y="9510"/>
                    <a:pt x="188473" y="14265"/>
                    <a:pt x="186333" y="17831"/>
                  </a:cubicBezTo>
                  <a:cubicBezTo>
                    <a:pt x="184193" y="21397"/>
                    <a:pt x="180151" y="23775"/>
                    <a:pt x="176110" y="23775"/>
                  </a:cubicBezTo>
                  <a:lnTo>
                    <a:pt x="11828" y="23775"/>
                  </a:lnTo>
                  <a:close/>
                </a:path>
              </a:pathLst>
            </a:custGeom>
            <a:solidFill>
              <a:schemeClr val="accent1"/>
            </a:solidFill>
            <a:ln w="0" cap="flat">
              <a:noFill/>
              <a:prstDash val="solid"/>
              <a:miter/>
            </a:ln>
          </p:spPr>
          <p:txBody>
            <a:bodyPr rtlCol="0" anchor="ctr"/>
            <a:lstStyle/>
            <a:p>
              <a:endParaRPr lang="en-US"/>
            </a:p>
          </p:txBody>
        </p:sp>
        <p:sp>
          <p:nvSpPr>
            <p:cNvPr id="27" name="Freeform: Shape 460">
              <a:extLst>
                <a:ext uri="{FF2B5EF4-FFF2-40B4-BE49-F238E27FC236}">
                  <a16:creationId xmlns:a16="http://schemas.microsoft.com/office/drawing/2014/main" id="{8BB0C237-6FD1-2F26-A694-1FDD395A7997}"/>
                </a:ext>
              </a:extLst>
            </p:cNvPr>
            <p:cNvSpPr/>
            <p:nvPr/>
          </p:nvSpPr>
          <p:spPr>
            <a:xfrm>
              <a:off x="8043732" y="3602258"/>
              <a:ext cx="124697" cy="23774"/>
            </a:xfrm>
            <a:custGeom>
              <a:avLst/>
              <a:gdLst>
                <a:gd name="connsiteX0" fmla="*/ 11828 w 124697"/>
                <a:gd name="connsiteY0" fmla="*/ 23775 h 23774"/>
                <a:gd name="connsiteX1" fmla="*/ 1605 w 124697"/>
                <a:gd name="connsiteY1" fmla="*/ 17831 h 23774"/>
                <a:gd name="connsiteX2" fmla="*/ 1605 w 124697"/>
                <a:gd name="connsiteY2" fmla="*/ 5944 h 23774"/>
                <a:gd name="connsiteX3" fmla="*/ 11828 w 124697"/>
                <a:gd name="connsiteY3" fmla="*/ 0 h 23774"/>
                <a:gd name="connsiteX4" fmla="*/ 112870 w 124697"/>
                <a:gd name="connsiteY4" fmla="*/ 0 h 23774"/>
                <a:gd name="connsiteX5" fmla="*/ 123093 w 124697"/>
                <a:gd name="connsiteY5" fmla="*/ 5944 h 23774"/>
                <a:gd name="connsiteX6" fmla="*/ 123093 w 124697"/>
                <a:gd name="connsiteY6" fmla="*/ 17831 h 23774"/>
                <a:gd name="connsiteX7" fmla="*/ 112870 w 124697"/>
                <a:gd name="connsiteY7" fmla="*/ 23775 h 23774"/>
                <a:gd name="connsiteX8" fmla="*/ 11828 w 12469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97" h="23774">
                  <a:moveTo>
                    <a:pt x="11828" y="23775"/>
                  </a:moveTo>
                  <a:cubicBezTo>
                    <a:pt x="7548" y="23775"/>
                    <a:pt x="3744" y="21397"/>
                    <a:pt x="1605" y="17831"/>
                  </a:cubicBezTo>
                  <a:cubicBezTo>
                    <a:pt x="-535" y="14265"/>
                    <a:pt x="-535" y="9510"/>
                    <a:pt x="1605" y="5944"/>
                  </a:cubicBezTo>
                  <a:cubicBezTo>
                    <a:pt x="3744" y="2140"/>
                    <a:pt x="7548" y="0"/>
                    <a:pt x="11828" y="0"/>
                  </a:cubicBezTo>
                  <a:lnTo>
                    <a:pt x="112870" y="0"/>
                  </a:lnTo>
                  <a:cubicBezTo>
                    <a:pt x="117149" y="0"/>
                    <a:pt x="120953" y="2377"/>
                    <a:pt x="123093" y="5944"/>
                  </a:cubicBezTo>
                  <a:cubicBezTo>
                    <a:pt x="125232" y="9510"/>
                    <a:pt x="125232" y="14265"/>
                    <a:pt x="123093" y="17831"/>
                  </a:cubicBezTo>
                  <a:cubicBezTo>
                    <a:pt x="120953" y="21397"/>
                    <a:pt x="117149" y="23775"/>
                    <a:pt x="112870" y="23775"/>
                  </a:cubicBezTo>
                  <a:lnTo>
                    <a:pt x="11828" y="23775"/>
                  </a:lnTo>
                  <a:close/>
                </a:path>
              </a:pathLst>
            </a:custGeom>
            <a:solidFill>
              <a:schemeClr val="accent1"/>
            </a:solidFill>
            <a:ln w="0" cap="flat">
              <a:noFill/>
              <a:prstDash val="solid"/>
              <a:miter/>
            </a:ln>
          </p:spPr>
          <p:txBody>
            <a:bodyPr rtlCol="0" anchor="ctr"/>
            <a:lstStyle/>
            <a:p>
              <a:endParaRPr lang="en-US"/>
            </a:p>
          </p:txBody>
        </p:sp>
      </p:grpSp>
      <p:grpSp>
        <p:nvGrpSpPr>
          <p:cNvPr id="28" name="Group 27">
            <a:extLst>
              <a:ext uri="{FF2B5EF4-FFF2-40B4-BE49-F238E27FC236}">
                <a16:creationId xmlns:a16="http://schemas.microsoft.com/office/drawing/2014/main" id="{DEA4A9F3-0027-4880-C0AB-42BE3C59B713}"/>
              </a:ext>
            </a:extLst>
          </p:cNvPr>
          <p:cNvGrpSpPr/>
          <p:nvPr/>
        </p:nvGrpSpPr>
        <p:grpSpPr>
          <a:xfrm>
            <a:off x="9187347" y="3856710"/>
            <a:ext cx="1271490" cy="1414998"/>
            <a:chOff x="10638231" y="2184442"/>
            <a:chExt cx="646665" cy="719652"/>
          </a:xfrm>
        </p:grpSpPr>
        <p:sp>
          <p:nvSpPr>
            <p:cNvPr id="29" name="Freeform: Shape 117">
              <a:extLst>
                <a:ext uri="{FF2B5EF4-FFF2-40B4-BE49-F238E27FC236}">
                  <a16:creationId xmlns:a16="http://schemas.microsoft.com/office/drawing/2014/main" id="{A314B0C3-E5FB-51DD-D8A1-FA634EC0DF0D}"/>
                </a:ext>
              </a:extLst>
            </p:cNvPr>
            <p:cNvSpPr/>
            <p:nvPr/>
          </p:nvSpPr>
          <p:spPr>
            <a:xfrm>
              <a:off x="10875738" y="2367267"/>
              <a:ext cx="171176" cy="207788"/>
            </a:xfrm>
            <a:custGeom>
              <a:avLst/>
              <a:gdLst>
                <a:gd name="connsiteX0" fmla="*/ 85588 w 171176"/>
                <a:gd name="connsiteY0" fmla="*/ 207789 h 207788"/>
                <a:gd name="connsiteX1" fmla="*/ 73225 w 171176"/>
                <a:gd name="connsiteY1" fmla="*/ 195426 h 207788"/>
                <a:gd name="connsiteX2" fmla="*/ 73225 w 171176"/>
                <a:gd name="connsiteY2" fmla="*/ 97951 h 207788"/>
                <a:gd name="connsiteX3" fmla="*/ 12363 w 171176"/>
                <a:gd name="connsiteY3" fmla="*/ 97951 h 207788"/>
                <a:gd name="connsiteX4" fmla="*/ 0 w 171176"/>
                <a:gd name="connsiteY4" fmla="*/ 85588 h 207788"/>
                <a:gd name="connsiteX5" fmla="*/ 12363 w 171176"/>
                <a:gd name="connsiteY5" fmla="*/ 73225 h 207788"/>
                <a:gd name="connsiteX6" fmla="*/ 73225 w 171176"/>
                <a:gd name="connsiteY6" fmla="*/ 73225 h 207788"/>
                <a:gd name="connsiteX7" fmla="*/ 73225 w 171176"/>
                <a:gd name="connsiteY7" fmla="*/ 12363 h 207788"/>
                <a:gd name="connsiteX8" fmla="*/ 85588 w 171176"/>
                <a:gd name="connsiteY8" fmla="*/ 0 h 207788"/>
                <a:gd name="connsiteX9" fmla="*/ 97951 w 171176"/>
                <a:gd name="connsiteY9" fmla="*/ 12363 h 207788"/>
                <a:gd name="connsiteX10" fmla="*/ 97951 w 171176"/>
                <a:gd name="connsiteY10" fmla="*/ 73225 h 207788"/>
                <a:gd name="connsiteX11" fmla="*/ 158813 w 171176"/>
                <a:gd name="connsiteY11" fmla="*/ 73225 h 207788"/>
                <a:gd name="connsiteX12" fmla="*/ 171176 w 171176"/>
                <a:gd name="connsiteY12" fmla="*/ 85588 h 207788"/>
                <a:gd name="connsiteX13" fmla="*/ 158813 w 171176"/>
                <a:gd name="connsiteY13" fmla="*/ 97951 h 207788"/>
                <a:gd name="connsiteX14" fmla="*/ 97951 w 171176"/>
                <a:gd name="connsiteY14" fmla="*/ 97951 h 207788"/>
                <a:gd name="connsiteX15" fmla="*/ 97951 w 171176"/>
                <a:gd name="connsiteY15" fmla="*/ 195426 h 207788"/>
                <a:gd name="connsiteX16" fmla="*/ 85588 w 171176"/>
                <a:gd name="connsiteY16" fmla="*/ 207789 h 20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176" h="207788">
                  <a:moveTo>
                    <a:pt x="85588" y="207789"/>
                  </a:moveTo>
                  <a:cubicBezTo>
                    <a:pt x="78693" y="207789"/>
                    <a:pt x="73225" y="202321"/>
                    <a:pt x="73225" y="195426"/>
                  </a:cubicBezTo>
                  <a:lnTo>
                    <a:pt x="73225" y="97951"/>
                  </a:lnTo>
                  <a:lnTo>
                    <a:pt x="12363" y="97951"/>
                  </a:lnTo>
                  <a:cubicBezTo>
                    <a:pt x="5468" y="97951"/>
                    <a:pt x="0" y="92483"/>
                    <a:pt x="0" y="85588"/>
                  </a:cubicBezTo>
                  <a:cubicBezTo>
                    <a:pt x="0" y="78693"/>
                    <a:pt x="5468" y="73225"/>
                    <a:pt x="12363" y="73225"/>
                  </a:cubicBezTo>
                  <a:lnTo>
                    <a:pt x="73225" y="73225"/>
                  </a:lnTo>
                  <a:lnTo>
                    <a:pt x="73225" y="12363"/>
                  </a:lnTo>
                  <a:cubicBezTo>
                    <a:pt x="73225" y="5468"/>
                    <a:pt x="78693" y="0"/>
                    <a:pt x="85588" y="0"/>
                  </a:cubicBezTo>
                  <a:cubicBezTo>
                    <a:pt x="92483" y="0"/>
                    <a:pt x="97951" y="5468"/>
                    <a:pt x="97951" y="12363"/>
                  </a:cubicBezTo>
                  <a:lnTo>
                    <a:pt x="97951" y="73225"/>
                  </a:lnTo>
                  <a:lnTo>
                    <a:pt x="158813" y="73225"/>
                  </a:lnTo>
                  <a:cubicBezTo>
                    <a:pt x="165708" y="73225"/>
                    <a:pt x="171176" y="78693"/>
                    <a:pt x="171176" y="85588"/>
                  </a:cubicBezTo>
                  <a:cubicBezTo>
                    <a:pt x="171176" y="92483"/>
                    <a:pt x="165708" y="97951"/>
                    <a:pt x="158813" y="97951"/>
                  </a:cubicBezTo>
                  <a:lnTo>
                    <a:pt x="97951" y="97951"/>
                  </a:lnTo>
                  <a:lnTo>
                    <a:pt x="97951" y="195426"/>
                  </a:lnTo>
                  <a:cubicBezTo>
                    <a:pt x="97951" y="202321"/>
                    <a:pt x="92483" y="207789"/>
                    <a:pt x="85588" y="207789"/>
                  </a:cubicBezTo>
                  <a:close/>
                </a:path>
              </a:pathLst>
            </a:custGeom>
            <a:solidFill>
              <a:schemeClr val="accent1"/>
            </a:solidFill>
            <a:ln w="0" cap="flat">
              <a:noFill/>
              <a:prstDash val="solid"/>
              <a:miter/>
            </a:ln>
          </p:spPr>
          <p:txBody>
            <a:bodyPr rtlCol="0" anchor="ctr"/>
            <a:lstStyle/>
            <a:p>
              <a:endParaRPr lang="en-US"/>
            </a:p>
          </p:txBody>
        </p:sp>
        <p:sp>
          <p:nvSpPr>
            <p:cNvPr id="30" name="Freeform: Shape 118">
              <a:extLst>
                <a:ext uri="{FF2B5EF4-FFF2-40B4-BE49-F238E27FC236}">
                  <a16:creationId xmlns:a16="http://schemas.microsoft.com/office/drawing/2014/main" id="{C50CDBD0-A261-7AB2-6448-DC044D28212C}"/>
                </a:ext>
              </a:extLst>
            </p:cNvPr>
            <p:cNvSpPr/>
            <p:nvPr/>
          </p:nvSpPr>
          <p:spPr>
            <a:xfrm>
              <a:off x="10638231" y="2184442"/>
              <a:ext cx="646665" cy="719652"/>
            </a:xfrm>
            <a:custGeom>
              <a:avLst/>
              <a:gdLst>
                <a:gd name="connsiteX0" fmla="*/ 12363 w 646665"/>
                <a:gd name="connsiteY0" fmla="*/ 719653 h 719652"/>
                <a:gd name="connsiteX1" fmla="*/ 0 w 646665"/>
                <a:gd name="connsiteY1" fmla="*/ 707290 h 719652"/>
                <a:gd name="connsiteX2" fmla="*/ 0 w 646665"/>
                <a:gd name="connsiteY2" fmla="*/ 634065 h 719652"/>
                <a:gd name="connsiteX3" fmla="*/ 12363 w 646665"/>
                <a:gd name="connsiteY3" fmla="*/ 621702 h 719652"/>
                <a:gd name="connsiteX4" fmla="*/ 36613 w 646665"/>
                <a:gd name="connsiteY4" fmla="*/ 621702 h 719652"/>
                <a:gd name="connsiteX5" fmla="*/ 36613 w 646665"/>
                <a:gd name="connsiteY5" fmla="*/ 560840 h 719652"/>
                <a:gd name="connsiteX6" fmla="*/ 48975 w 646665"/>
                <a:gd name="connsiteY6" fmla="*/ 548477 h 719652"/>
                <a:gd name="connsiteX7" fmla="*/ 73225 w 646665"/>
                <a:gd name="connsiteY7" fmla="*/ 548477 h 719652"/>
                <a:gd name="connsiteX8" fmla="*/ 73225 w 646665"/>
                <a:gd name="connsiteY8" fmla="*/ 250107 h 719652"/>
                <a:gd name="connsiteX9" fmla="*/ 323333 w 646665"/>
                <a:gd name="connsiteY9" fmla="*/ 0 h 719652"/>
                <a:gd name="connsiteX10" fmla="*/ 573440 w 646665"/>
                <a:gd name="connsiteY10" fmla="*/ 250107 h 719652"/>
                <a:gd name="connsiteX11" fmla="*/ 573440 w 646665"/>
                <a:gd name="connsiteY11" fmla="*/ 548477 h 719652"/>
                <a:gd name="connsiteX12" fmla="*/ 597690 w 646665"/>
                <a:gd name="connsiteY12" fmla="*/ 548477 h 719652"/>
                <a:gd name="connsiteX13" fmla="*/ 610053 w 646665"/>
                <a:gd name="connsiteY13" fmla="*/ 560840 h 719652"/>
                <a:gd name="connsiteX14" fmla="*/ 610053 w 646665"/>
                <a:gd name="connsiteY14" fmla="*/ 621702 h 719652"/>
                <a:gd name="connsiteX15" fmla="*/ 634303 w 646665"/>
                <a:gd name="connsiteY15" fmla="*/ 621702 h 719652"/>
                <a:gd name="connsiteX16" fmla="*/ 646665 w 646665"/>
                <a:gd name="connsiteY16" fmla="*/ 634065 h 719652"/>
                <a:gd name="connsiteX17" fmla="*/ 646665 w 646665"/>
                <a:gd name="connsiteY17" fmla="*/ 707290 h 719652"/>
                <a:gd name="connsiteX18" fmla="*/ 634303 w 646665"/>
                <a:gd name="connsiteY18" fmla="*/ 719653 h 719652"/>
                <a:gd name="connsiteX19" fmla="*/ 12363 w 646665"/>
                <a:gd name="connsiteY19" fmla="*/ 719653 h 719652"/>
                <a:gd name="connsiteX20" fmla="*/ 24725 w 646665"/>
                <a:gd name="connsiteY20" fmla="*/ 694927 h 719652"/>
                <a:gd name="connsiteX21" fmla="*/ 621702 w 646665"/>
                <a:gd name="connsiteY21" fmla="*/ 694927 h 719652"/>
                <a:gd name="connsiteX22" fmla="*/ 621702 w 646665"/>
                <a:gd name="connsiteY22" fmla="*/ 646428 h 719652"/>
                <a:gd name="connsiteX23" fmla="*/ 24725 w 646665"/>
                <a:gd name="connsiteY23" fmla="*/ 646428 h 719652"/>
                <a:gd name="connsiteX24" fmla="*/ 24725 w 646665"/>
                <a:gd name="connsiteY24" fmla="*/ 694927 h 719652"/>
                <a:gd name="connsiteX25" fmla="*/ 61100 w 646665"/>
                <a:gd name="connsiteY25" fmla="*/ 621940 h 719652"/>
                <a:gd name="connsiteX26" fmla="*/ 584852 w 646665"/>
                <a:gd name="connsiteY26" fmla="*/ 621940 h 719652"/>
                <a:gd name="connsiteX27" fmla="*/ 584852 w 646665"/>
                <a:gd name="connsiteY27" fmla="*/ 573440 h 719652"/>
                <a:gd name="connsiteX28" fmla="*/ 61100 w 646665"/>
                <a:gd name="connsiteY28" fmla="*/ 573440 h 719652"/>
                <a:gd name="connsiteX29" fmla="*/ 61100 w 646665"/>
                <a:gd name="connsiteY29" fmla="*/ 621940 h 719652"/>
                <a:gd name="connsiteX30" fmla="*/ 323095 w 646665"/>
                <a:gd name="connsiteY30" fmla="*/ 24963 h 719652"/>
                <a:gd name="connsiteX31" fmla="*/ 97713 w 646665"/>
                <a:gd name="connsiteY31" fmla="*/ 250345 h 719652"/>
                <a:gd name="connsiteX32" fmla="*/ 97713 w 646665"/>
                <a:gd name="connsiteY32" fmla="*/ 548715 h 719652"/>
                <a:gd name="connsiteX33" fmla="*/ 548477 w 646665"/>
                <a:gd name="connsiteY33" fmla="*/ 548715 h 719652"/>
                <a:gd name="connsiteX34" fmla="*/ 548477 w 646665"/>
                <a:gd name="connsiteY34" fmla="*/ 250345 h 719652"/>
                <a:gd name="connsiteX35" fmla="*/ 323095 w 646665"/>
                <a:gd name="connsiteY35" fmla="*/ 24963 h 71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6665" h="719652">
                  <a:moveTo>
                    <a:pt x="12363" y="719653"/>
                  </a:moveTo>
                  <a:cubicBezTo>
                    <a:pt x="5468" y="719653"/>
                    <a:pt x="0" y="714185"/>
                    <a:pt x="0" y="707290"/>
                  </a:cubicBezTo>
                  <a:lnTo>
                    <a:pt x="0" y="634065"/>
                  </a:lnTo>
                  <a:cubicBezTo>
                    <a:pt x="0" y="627170"/>
                    <a:pt x="5468" y="621702"/>
                    <a:pt x="12363" y="621702"/>
                  </a:cubicBezTo>
                  <a:lnTo>
                    <a:pt x="36613" y="621702"/>
                  </a:lnTo>
                  <a:lnTo>
                    <a:pt x="36613" y="560840"/>
                  </a:lnTo>
                  <a:cubicBezTo>
                    <a:pt x="36613" y="553945"/>
                    <a:pt x="42081" y="548477"/>
                    <a:pt x="48975" y="548477"/>
                  </a:cubicBezTo>
                  <a:lnTo>
                    <a:pt x="73225" y="548477"/>
                  </a:lnTo>
                  <a:lnTo>
                    <a:pt x="73225" y="250107"/>
                  </a:lnTo>
                  <a:cubicBezTo>
                    <a:pt x="73225" y="112215"/>
                    <a:pt x="185441" y="0"/>
                    <a:pt x="323333" y="0"/>
                  </a:cubicBezTo>
                  <a:cubicBezTo>
                    <a:pt x="461225" y="0"/>
                    <a:pt x="573440" y="112215"/>
                    <a:pt x="573440" y="250107"/>
                  </a:cubicBezTo>
                  <a:lnTo>
                    <a:pt x="573440" y="548477"/>
                  </a:lnTo>
                  <a:lnTo>
                    <a:pt x="597690" y="548477"/>
                  </a:lnTo>
                  <a:cubicBezTo>
                    <a:pt x="604585" y="548477"/>
                    <a:pt x="610053" y="553945"/>
                    <a:pt x="610053" y="560840"/>
                  </a:cubicBezTo>
                  <a:lnTo>
                    <a:pt x="610053" y="621702"/>
                  </a:lnTo>
                  <a:lnTo>
                    <a:pt x="634303" y="621702"/>
                  </a:lnTo>
                  <a:cubicBezTo>
                    <a:pt x="641197" y="621702"/>
                    <a:pt x="646665" y="627170"/>
                    <a:pt x="646665" y="634065"/>
                  </a:cubicBezTo>
                  <a:lnTo>
                    <a:pt x="646665" y="707290"/>
                  </a:lnTo>
                  <a:cubicBezTo>
                    <a:pt x="646665" y="714185"/>
                    <a:pt x="641197" y="719653"/>
                    <a:pt x="634303" y="719653"/>
                  </a:cubicBezTo>
                  <a:lnTo>
                    <a:pt x="12363" y="719653"/>
                  </a:lnTo>
                  <a:close/>
                  <a:moveTo>
                    <a:pt x="24725" y="694927"/>
                  </a:moveTo>
                  <a:lnTo>
                    <a:pt x="621702" y="694927"/>
                  </a:lnTo>
                  <a:lnTo>
                    <a:pt x="621702" y="646428"/>
                  </a:lnTo>
                  <a:lnTo>
                    <a:pt x="24725" y="646428"/>
                  </a:lnTo>
                  <a:lnTo>
                    <a:pt x="24725" y="694927"/>
                  </a:lnTo>
                  <a:close/>
                  <a:moveTo>
                    <a:pt x="61100" y="621940"/>
                  </a:moveTo>
                  <a:lnTo>
                    <a:pt x="584852" y="621940"/>
                  </a:lnTo>
                  <a:lnTo>
                    <a:pt x="584852" y="573440"/>
                  </a:lnTo>
                  <a:lnTo>
                    <a:pt x="61100" y="573440"/>
                  </a:lnTo>
                  <a:lnTo>
                    <a:pt x="61100" y="621940"/>
                  </a:lnTo>
                  <a:close/>
                  <a:moveTo>
                    <a:pt x="323095" y="24963"/>
                  </a:moveTo>
                  <a:cubicBezTo>
                    <a:pt x="198754" y="24963"/>
                    <a:pt x="97713" y="126005"/>
                    <a:pt x="97713" y="250345"/>
                  </a:cubicBezTo>
                  <a:lnTo>
                    <a:pt x="97713" y="548715"/>
                  </a:lnTo>
                  <a:lnTo>
                    <a:pt x="548477" y="548715"/>
                  </a:lnTo>
                  <a:lnTo>
                    <a:pt x="548477" y="250345"/>
                  </a:lnTo>
                  <a:cubicBezTo>
                    <a:pt x="548477" y="126005"/>
                    <a:pt x="447435" y="24963"/>
                    <a:pt x="323095" y="24963"/>
                  </a:cubicBezTo>
                  <a:close/>
                </a:path>
              </a:pathLst>
            </a:custGeom>
            <a:solidFill>
              <a:schemeClr val="accent1"/>
            </a:solid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232896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3339944-6799-61F6-05DF-A4043A3D0A01}"/>
              </a:ext>
            </a:extLst>
          </p:cNvPr>
          <p:cNvSpPr>
            <a:spLocks noGrp="1"/>
          </p:cNvSpPr>
          <p:nvPr>
            <p:ph type="body" sz="quarter" idx="24"/>
          </p:nvPr>
        </p:nvSpPr>
        <p:spPr>
          <a:xfrm>
            <a:off x="6376363" y="2602824"/>
            <a:ext cx="4542039" cy="3385964"/>
          </a:xfrm>
        </p:spPr>
        <p:txBody>
          <a:bodyPr/>
          <a:lstStyle/>
          <a:p>
            <a:r>
              <a:rPr lang="en-US" dirty="0"/>
              <a:t>Patient authorizes a health care provider to disclose to named individual or entity </a:t>
            </a:r>
            <a:r>
              <a:rPr lang="en-US" b="1" dirty="0"/>
              <a:t>health care information and treatment</a:t>
            </a:r>
          </a:p>
          <a:p>
            <a:r>
              <a:rPr lang="en-US" dirty="0"/>
              <a:t>Patient can revoke during lifetime</a:t>
            </a:r>
          </a:p>
          <a:p>
            <a:r>
              <a:rPr lang="en-US" dirty="0"/>
              <a:t>Power expires upon death of patient</a:t>
            </a:r>
          </a:p>
        </p:txBody>
      </p:sp>
      <p:sp>
        <p:nvSpPr>
          <p:cNvPr id="3" name="Text Placeholder 2">
            <a:extLst>
              <a:ext uri="{FF2B5EF4-FFF2-40B4-BE49-F238E27FC236}">
                <a16:creationId xmlns:a16="http://schemas.microsoft.com/office/drawing/2014/main" id="{4810EAE1-ABA7-728F-5A0F-8F1F8ECA7404}"/>
              </a:ext>
            </a:extLst>
          </p:cNvPr>
          <p:cNvSpPr>
            <a:spLocks noGrp="1"/>
          </p:cNvSpPr>
          <p:nvPr>
            <p:ph type="body" sz="quarter" idx="22"/>
          </p:nvPr>
        </p:nvSpPr>
        <p:spPr>
          <a:xfrm>
            <a:off x="1477926" y="2602823"/>
            <a:ext cx="4542455" cy="3385965"/>
          </a:xfrm>
        </p:spPr>
        <p:txBody>
          <a:bodyPr/>
          <a:lstStyle/>
          <a:p>
            <a:r>
              <a:rPr lang="en-US" dirty="0"/>
              <a:t>Principal appoints and authorizes an agent to make medical decisions should the principal be unable to do so</a:t>
            </a:r>
          </a:p>
          <a:p>
            <a:r>
              <a:rPr lang="en-US" dirty="0"/>
              <a:t>Principal can revoke during lifetime</a:t>
            </a:r>
          </a:p>
          <a:p>
            <a:r>
              <a:rPr lang="en-US" dirty="0"/>
              <a:t>Power expires upon death of principal</a:t>
            </a:r>
          </a:p>
        </p:txBody>
      </p:sp>
      <p:sp>
        <p:nvSpPr>
          <p:cNvPr id="4" name="Text Placeholder 3">
            <a:extLst>
              <a:ext uri="{FF2B5EF4-FFF2-40B4-BE49-F238E27FC236}">
                <a16:creationId xmlns:a16="http://schemas.microsoft.com/office/drawing/2014/main" id="{42A63542-41E3-61D5-2315-9929C726AB2F}"/>
              </a:ext>
            </a:extLst>
          </p:cNvPr>
          <p:cNvSpPr>
            <a:spLocks noGrp="1"/>
          </p:cNvSpPr>
          <p:nvPr>
            <p:ph type="body" sz="quarter" idx="19"/>
          </p:nvPr>
        </p:nvSpPr>
        <p:spPr>
          <a:xfrm>
            <a:off x="1478649" y="3044877"/>
            <a:ext cx="4542040" cy="380362"/>
          </a:xfrm>
        </p:spPr>
        <p:txBody>
          <a:bodyPr/>
          <a:lstStyle/>
          <a:p>
            <a:r>
              <a:rPr lang="en-US" dirty="0"/>
              <a:t>Health Care Power of Attorney</a:t>
            </a:r>
          </a:p>
        </p:txBody>
      </p:sp>
      <p:sp>
        <p:nvSpPr>
          <p:cNvPr id="5" name="Text Placeholder 4">
            <a:extLst>
              <a:ext uri="{FF2B5EF4-FFF2-40B4-BE49-F238E27FC236}">
                <a16:creationId xmlns:a16="http://schemas.microsoft.com/office/drawing/2014/main" id="{2BB9DC8F-6005-F56A-3DC5-2822B25E13B5}"/>
              </a:ext>
            </a:extLst>
          </p:cNvPr>
          <p:cNvSpPr>
            <a:spLocks noGrp="1"/>
          </p:cNvSpPr>
          <p:nvPr>
            <p:ph type="body" sz="quarter" idx="21"/>
          </p:nvPr>
        </p:nvSpPr>
        <p:spPr>
          <a:xfrm>
            <a:off x="6376989" y="3044877"/>
            <a:ext cx="4541624" cy="380362"/>
          </a:xfrm>
        </p:spPr>
        <p:txBody>
          <a:bodyPr/>
          <a:lstStyle/>
          <a:p>
            <a:r>
              <a:rPr lang="en-US" dirty="0"/>
              <a:t>HIPAA Authorization</a:t>
            </a:r>
          </a:p>
        </p:txBody>
      </p:sp>
      <p:sp>
        <p:nvSpPr>
          <p:cNvPr id="9" name="Slide Number Placeholder 8">
            <a:extLst>
              <a:ext uri="{FF2B5EF4-FFF2-40B4-BE49-F238E27FC236}">
                <a16:creationId xmlns:a16="http://schemas.microsoft.com/office/drawing/2014/main" id="{50D57437-0E67-5C3C-DA44-D1D2A807CA0E}"/>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8</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38E20FD7-6F82-361D-96B1-AD5FD51D7CF2}"/>
              </a:ext>
            </a:extLst>
          </p:cNvPr>
          <p:cNvSpPr>
            <a:spLocks noGrp="1"/>
          </p:cNvSpPr>
          <p:nvPr>
            <p:ph type="title"/>
          </p:nvPr>
        </p:nvSpPr>
        <p:spPr/>
        <p:txBody>
          <a:bodyPr/>
          <a:lstStyle/>
          <a:p>
            <a:r>
              <a:rPr lang="en-US" dirty="0"/>
              <a:t>Basic Estate Planning Pillar | </a:t>
            </a:r>
            <a:r>
              <a:rPr lang="en-US" b="1" dirty="0"/>
              <a:t>Health Care</a:t>
            </a:r>
          </a:p>
        </p:txBody>
      </p:sp>
      <p:grpSp>
        <p:nvGrpSpPr>
          <p:cNvPr id="11" name="Group 10">
            <a:extLst>
              <a:ext uri="{FF2B5EF4-FFF2-40B4-BE49-F238E27FC236}">
                <a16:creationId xmlns:a16="http://schemas.microsoft.com/office/drawing/2014/main" id="{5D140BC2-23FE-2A59-3C16-A3DFCA7CA777}"/>
              </a:ext>
            </a:extLst>
          </p:cNvPr>
          <p:cNvGrpSpPr/>
          <p:nvPr/>
        </p:nvGrpSpPr>
        <p:grpSpPr>
          <a:xfrm>
            <a:off x="3121979" y="1506659"/>
            <a:ext cx="1254348" cy="1254774"/>
            <a:chOff x="5063303" y="3531974"/>
            <a:chExt cx="700395" cy="700633"/>
          </a:xfrm>
        </p:grpSpPr>
        <p:sp>
          <p:nvSpPr>
            <p:cNvPr id="12" name="Freeform: Shape 127">
              <a:extLst>
                <a:ext uri="{FF2B5EF4-FFF2-40B4-BE49-F238E27FC236}">
                  <a16:creationId xmlns:a16="http://schemas.microsoft.com/office/drawing/2014/main" id="{2BE44996-BDA5-8DB8-424D-94088F75DB64}"/>
                </a:ext>
              </a:extLst>
            </p:cNvPr>
            <p:cNvSpPr/>
            <p:nvPr/>
          </p:nvSpPr>
          <p:spPr>
            <a:xfrm>
              <a:off x="5063303" y="3531974"/>
              <a:ext cx="700395" cy="700633"/>
            </a:xfrm>
            <a:custGeom>
              <a:avLst/>
              <a:gdLst>
                <a:gd name="connsiteX0" fmla="*/ 218012 w 700395"/>
                <a:gd name="connsiteY0" fmla="*/ 700633 h 700633"/>
                <a:gd name="connsiteX1" fmla="*/ 206125 w 700395"/>
                <a:gd name="connsiteY1" fmla="*/ 688746 h 700633"/>
                <a:gd name="connsiteX2" fmla="*/ 206125 w 700395"/>
                <a:gd name="connsiteY2" fmla="*/ 494509 h 700633"/>
                <a:gd name="connsiteX3" fmla="*/ 11887 w 700395"/>
                <a:gd name="connsiteY3" fmla="*/ 494509 h 700633"/>
                <a:gd name="connsiteX4" fmla="*/ 0 w 700395"/>
                <a:gd name="connsiteY4" fmla="*/ 482622 h 700633"/>
                <a:gd name="connsiteX5" fmla="*/ 0 w 700395"/>
                <a:gd name="connsiteY5" fmla="*/ 218012 h 700633"/>
                <a:gd name="connsiteX6" fmla="*/ 11887 w 700395"/>
                <a:gd name="connsiteY6" fmla="*/ 206125 h 700633"/>
                <a:gd name="connsiteX7" fmla="*/ 206125 w 700395"/>
                <a:gd name="connsiteY7" fmla="*/ 206125 h 700633"/>
                <a:gd name="connsiteX8" fmla="*/ 206125 w 700395"/>
                <a:gd name="connsiteY8" fmla="*/ 11887 h 700633"/>
                <a:gd name="connsiteX9" fmla="*/ 218012 w 700395"/>
                <a:gd name="connsiteY9" fmla="*/ 0 h 700633"/>
                <a:gd name="connsiteX10" fmla="*/ 482384 w 700395"/>
                <a:gd name="connsiteY10" fmla="*/ 0 h 700633"/>
                <a:gd name="connsiteX11" fmla="*/ 494271 w 700395"/>
                <a:gd name="connsiteY11" fmla="*/ 11887 h 700633"/>
                <a:gd name="connsiteX12" fmla="*/ 494271 w 700395"/>
                <a:gd name="connsiteY12" fmla="*/ 206125 h 700633"/>
                <a:gd name="connsiteX13" fmla="*/ 688508 w 700395"/>
                <a:gd name="connsiteY13" fmla="*/ 206125 h 700633"/>
                <a:gd name="connsiteX14" fmla="*/ 700396 w 700395"/>
                <a:gd name="connsiteY14" fmla="*/ 218012 h 700633"/>
                <a:gd name="connsiteX15" fmla="*/ 700396 w 700395"/>
                <a:gd name="connsiteY15" fmla="*/ 482384 h 700633"/>
                <a:gd name="connsiteX16" fmla="*/ 688508 w 700395"/>
                <a:gd name="connsiteY16" fmla="*/ 494271 h 700633"/>
                <a:gd name="connsiteX17" fmla="*/ 494271 w 700395"/>
                <a:gd name="connsiteY17" fmla="*/ 494271 h 700633"/>
                <a:gd name="connsiteX18" fmla="*/ 494271 w 700395"/>
                <a:gd name="connsiteY18" fmla="*/ 688508 h 700633"/>
                <a:gd name="connsiteX19" fmla="*/ 482384 w 700395"/>
                <a:gd name="connsiteY19" fmla="*/ 700396 h 700633"/>
                <a:gd name="connsiteX20" fmla="*/ 217774 w 700395"/>
                <a:gd name="connsiteY20" fmla="*/ 700396 h 700633"/>
                <a:gd name="connsiteX21" fmla="*/ 23537 w 700395"/>
                <a:gd name="connsiteY21" fmla="*/ 470497 h 700633"/>
                <a:gd name="connsiteX22" fmla="*/ 217774 w 700395"/>
                <a:gd name="connsiteY22" fmla="*/ 470497 h 700633"/>
                <a:gd name="connsiteX23" fmla="*/ 229661 w 700395"/>
                <a:gd name="connsiteY23" fmla="*/ 482384 h 700633"/>
                <a:gd name="connsiteX24" fmla="*/ 229661 w 700395"/>
                <a:gd name="connsiteY24" fmla="*/ 676621 h 700633"/>
                <a:gd name="connsiteX25" fmla="*/ 470259 w 700395"/>
                <a:gd name="connsiteY25" fmla="*/ 676621 h 700633"/>
                <a:gd name="connsiteX26" fmla="*/ 470259 w 700395"/>
                <a:gd name="connsiteY26" fmla="*/ 482384 h 700633"/>
                <a:gd name="connsiteX27" fmla="*/ 482146 w 700395"/>
                <a:gd name="connsiteY27" fmla="*/ 470497 h 700633"/>
                <a:gd name="connsiteX28" fmla="*/ 676383 w 700395"/>
                <a:gd name="connsiteY28" fmla="*/ 470497 h 700633"/>
                <a:gd name="connsiteX29" fmla="*/ 676383 w 700395"/>
                <a:gd name="connsiteY29" fmla="*/ 229899 h 700633"/>
                <a:gd name="connsiteX30" fmla="*/ 482146 w 700395"/>
                <a:gd name="connsiteY30" fmla="*/ 229899 h 700633"/>
                <a:gd name="connsiteX31" fmla="*/ 470259 w 700395"/>
                <a:gd name="connsiteY31" fmla="*/ 218012 h 700633"/>
                <a:gd name="connsiteX32" fmla="*/ 470259 w 700395"/>
                <a:gd name="connsiteY32" fmla="*/ 23774 h 700633"/>
                <a:gd name="connsiteX33" fmla="*/ 229661 w 700395"/>
                <a:gd name="connsiteY33" fmla="*/ 23774 h 700633"/>
                <a:gd name="connsiteX34" fmla="*/ 229661 w 700395"/>
                <a:gd name="connsiteY34" fmla="*/ 218012 h 700633"/>
                <a:gd name="connsiteX35" fmla="*/ 217774 w 700395"/>
                <a:gd name="connsiteY35" fmla="*/ 229899 h 700633"/>
                <a:gd name="connsiteX36" fmla="*/ 23537 w 700395"/>
                <a:gd name="connsiteY36" fmla="*/ 229899 h 700633"/>
                <a:gd name="connsiteX37" fmla="*/ 23537 w 700395"/>
                <a:gd name="connsiteY37" fmla="*/ 470497 h 700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00395" h="700633">
                  <a:moveTo>
                    <a:pt x="218012" y="700633"/>
                  </a:moveTo>
                  <a:cubicBezTo>
                    <a:pt x="211355" y="700633"/>
                    <a:pt x="206125" y="695165"/>
                    <a:pt x="206125" y="688746"/>
                  </a:cubicBezTo>
                  <a:lnTo>
                    <a:pt x="206125" y="494509"/>
                  </a:lnTo>
                  <a:lnTo>
                    <a:pt x="11887" y="494509"/>
                  </a:lnTo>
                  <a:cubicBezTo>
                    <a:pt x="5230" y="494509"/>
                    <a:pt x="0" y="489041"/>
                    <a:pt x="0" y="482622"/>
                  </a:cubicBezTo>
                  <a:lnTo>
                    <a:pt x="0" y="218012"/>
                  </a:lnTo>
                  <a:cubicBezTo>
                    <a:pt x="0" y="211355"/>
                    <a:pt x="5468" y="206125"/>
                    <a:pt x="11887" y="206125"/>
                  </a:cubicBezTo>
                  <a:lnTo>
                    <a:pt x="206125" y="206125"/>
                  </a:lnTo>
                  <a:lnTo>
                    <a:pt x="206125" y="11887"/>
                  </a:lnTo>
                  <a:cubicBezTo>
                    <a:pt x="206125" y="5230"/>
                    <a:pt x="211593" y="0"/>
                    <a:pt x="218012" y="0"/>
                  </a:cubicBezTo>
                  <a:lnTo>
                    <a:pt x="482384" y="0"/>
                  </a:lnTo>
                  <a:cubicBezTo>
                    <a:pt x="489041" y="0"/>
                    <a:pt x="494271" y="5468"/>
                    <a:pt x="494271" y="11887"/>
                  </a:cubicBezTo>
                  <a:lnTo>
                    <a:pt x="494271" y="206125"/>
                  </a:lnTo>
                  <a:lnTo>
                    <a:pt x="688508" y="206125"/>
                  </a:lnTo>
                  <a:cubicBezTo>
                    <a:pt x="695165" y="206125"/>
                    <a:pt x="700396" y="211593"/>
                    <a:pt x="700396" y="218012"/>
                  </a:cubicBezTo>
                  <a:lnTo>
                    <a:pt x="700396" y="482384"/>
                  </a:lnTo>
                  <a:cubicBezTo>
                    <a:pt x="700396" y="489041"/>
                    <a:pt x="694928" y="494271"/>
                    <a:pt x="688508" y="494271"/>
                  </a:cubicBezTo>
                  <a:lnTo>
                    <a:pt x="494271" y="494271"/>
                  </a:lnTo>
                  <a:lnTo>
                    <a:pt x="494271" y="688508"/>
                  </a:lnTo>
                  <a:cubicBezTo>
                    <a:pt x="494271" y="695165"/>
                    <a:pt x="488803" y="700396"/>
                    <a:pt x="482384" y="700396"/>
                  </a:cubicBezTo>
                  <a:lnTo>
                    <a:pt x="217774" y="700396"/>
                  </a:lnTo>
                  <a:close/>
                  <a:moveTo>
                    <a:pt x="23537" y="470497"/>
                  </a:moveTo>
                  <a:lnTo>
                    <a:pt x="217774" y="470497"/>
                  </a:lnTo>
                  <a:cubicBezTo>
                    <a:pt x="224431" y="470497"/>
                    <a:pt x="229661" y="475965"/>
                    <a:pt x="229661" y="482384"/>
                  </a:cubicBezTo>
                  <a:lnTo>
                    <a:pt x="229661" y="676621"/>
                  </a:lnTo>
                  <a:lnTo>
                    <a:pt x="470259" y="676621"/>
                  </a:lnTo>
                  <a:lnTo>
                    <a:pt x="470259" y="482384"/>
                  </a:lnTo>
                  <a:cubicBezTo>
                    <a:pt x="470259" y="475727"/>
                    <a:pt x="475727" y="470497"/>
                    <a:pt x="482146" y="470497"/>
                  </a:cubicBezTo>
                  <a:lnTo>
                    <a:pt x="676383" y="470497"/>
                  </a:lnTo>
                  <a:lnTo>
                    <a:pt x="676383" y="229899"/>
                  </a:lnTo>
                  <a:lnTo>
                    <a:pt x="482146" y="229899"/>
                  </a:lnTo>
                  <a:cubicBezTo>
                    <a:pt x="475489" y="229899"/>
                    <a:pt x="470259" y="224431"/>
                    <a:pt x="470259" y="218012"/>
                  </a:cubicBezTo>
                  <a:lnTo>
                    <a:pt x="470259" y="23774"/>
                  </a:lnTo>
                  <a:lnTo>
                    <a:pt x="229661" y="23774"/>
                  </a:lnTo>
                  <a:lnTo>
                    <a:pt x="229661" y="218012"/>
                  </a:lnTo>
                  <a:cubicBezTo>
                    <a:pt x="229661" y="224669"/>
                    <a:pt x="224193" y="229899"/>
                    <a:pt x="217774" y="229899"/>
                  </a:cubicBezTo>
                  <a:lnTo>
                    <a:pt x="23537" y="229899"/>
                  </a:lnTo>
                  <a:lnTo>
                    <a:pt x="23537" y="470497"/>
                  </a:lnTo>
                  <a:close/>
                </a:path>
              </a:pathLst>
            </a:custGeom>
            <a:solidFill>
              <a:schemeClr val="accent1"/>
            </a:solidFill>
            <a:ln w="0" cap="flat">
              <a:noFill/>
              <a:prstDash val="solid"/>
              <a:miter/>
            </a:ln>
          </p:spPr>
          <p:txBody>
            <a:bodyPr rtlCol="0" anchor="ctr"/>
            <a:lstStyle/>
            <a:p>
              <a:endParaRPr lang="en-US"/>
            </a:p>
          </p:txBody>
        </p:sp>
        <p:sp>
          <p:nvSpPr>
            <p:cNvPr id="13" name="Freeform: Shape 128">
              <a:extLst>
                <a:ext uri="{FF2B5EF4-FFF2-40B4-BE49-F238E27FC236}">
                  <a16:creationId xmlns:a16="http://schemas.microsoft.com/office/drawing/2014/main" id="{74EDFE2F-9589-FD2E-0E6E-CA3C433BEE5E}"/>
                </a:ext>
              </a:extLst>
            </p:cNvPr>
            <p:cNvSpPr/>
            <p:nvPr/>
          </p:nvSpPr>
          <p:spPr>
            <a:xfrm>
              <a:off x="5279270" y="3789689"/>
              <a:ext cx="268700" cy="260330"/>
            </a:xfrm>
            <a:custGeom>
              <a:avLst/>
              <a:gdLst>
                <a:gd name="connsiteX0" fmla="*/ 133756 w 268700"/>
                <a:gd name="connsiteY0" fmla="*/ 260093 h 260330"/>
                <a:gd name="connsiteX1" fmla="*/ 122582 w 268700"/>
                <a:gd name="connsiteY1" fmla="*/ 250821 h 260330"/>
                <a:gd name="connsiteX2" fmla="*/ 61719 w 268700"/>
                <a:gd name="connsiteY2" fmla="*/ 181875 h 260330"/>
                <a:gd name="connsiteX3" fmla="*/ 1332 w 268700"/>
                <a:gd name="connsiteY3" fmla="*/ 100328 h 260330"/>
                <a:gd name="connsiteX4" fmla="*/ 52685 w 268700"/>
                <a:gd name="connsiteY4" fmla="*/ 4042 h 260330"/>
                <a:gd name="connsiteX5" fmla="*/ 78124 w 268700"/>
                <a:gd name="connsiteY5" fmla="*/ 0 h 260330"/>
                <a:gd name="connsiteX6" fmla="*/ 78124 w 268700"/>
                <a:gd name="connsiteY6" fmla="*/ 0 h 260330"/>
                <a:gd name="connsiteX7" fmla="*/ 131854 w 268700"/>
                <a:gd name="connsiteY7" fmla="*/ 18306 h 260330"/>
                <a:gd name="connsiteX8" fmla="*/ 134469 w 268700"/>
                <a:gd name="connsiteY8" fmla="*/ 20446 h 260330"/>
                <a:gd name="connsiteX9" fmla="*/ 137084 w 268700"/>
                <a:gd name="connsiteY9" fmla="*/ 18306 h 260330"/>
                <a:gd name="connsiteX10" fmla="*/ 189388 w 268700"/>
                <a:gd name="connsiteY10" fmla="*/ 0 h 260330"/>
                <a:gd name="connsiteX11" fmla="*/ 216016 w 268700"/>
                <a:gd name="connsiteY11" fmla="*/ 4042 h 260330"/>
                <a:gd name="connsiteX12" fmla="*/ 267369 w 268700"/>
                <a:gd name="connsiteY12" fmla="*/ 100328 h 260330"/>
                <a:gd name="connsiteX13" fmla="*/ 206981 w 268700"/>
                <a:gd name="connsiteY13" fmla="*/ 181875 h 260330"/>
                <a:gd name="connsiteX14" fmla="*/ 146119 w 268700"/>
                <a:gd name="connsiteY14" fmla="*/ 250345 h 260330"/>
                <a:gd name="connsiteX15" fmla="*/ 135420 w 268700"/>
                <a:gd name="connsiteY15" fmla="*/ 260330 h 260330"/>
                <a:gd name="connsiteX16" fmla="*/ 134469 w 268700"/>
                <a:gd name="connsiteY16" fmla="*/ 260330 h 260330"/>
                <a:gd name="connsiteX17" fmla="*/ 133756 w 268700"/>
                <a:gd name="connsiteY17" fmla="*/ 260330 h 260330"/>
                <a:gd name="connsiteX18" fmla="*/ 77648 w 268700"/>
                <a:gd name="connsiteY18" fmla="*/ 24250 h 260330"/>
                <a:gd name="connsiteX19" fmla="*/ 59580 w 268700"/>
                <a:gd name="connsiteY19" fmla="*/ 26865 h 260330"/>
                <a:gd name="connsiteX20" fmla="*/ 24631 w 268700"/>
                <a:gd name="connsiteY20" fmla="*/ 96762 h 260330"/>
                <a:gd name="connsiteX21" fmla="*/ 76697 w 268700"/>
                <a:gd name="connsiteY21" fmla="*/ 163331 h 260330"/>
                <a:gd name="connsiteX22" fmla="*/ 82165 w 268700"/>
                <a:gd name="connsiteY22" fmla="*/ 167848 h 260330"/>
                <a:gd name="connsiteX23" fmla="*/ 130665 w 268700"/>
                <a:gd name="connsiteY23" fmla="*/ 215397 h 260330"/>
                <a:gd name="connsiteX24" fmla="*/ 133994 w 268700"/>
                <a:gd name="connsiteY24" fmla="*/ 220152 h 260330"/>
                <a:gd name="connsiteX25" fmla="*/ 137322 w 268700"/>
                <a:gd name="connsiteY25" fmla="*/ 215397 h 260330"/>
                <a:gd name="connsiteX26" fmla="*/ 186060 w 268700"/>
                <a:gd name="connsiteY26" fmla="*/ 167610 h 260330"/>
                <a:gd name="connsiteX27" fmla="*/ 191528 w 268700"/>
                <a:gd name="connsiteY27" fmla="*/ 163093 h 260330"/>
                <a:gd name="connsiteX28" fmla="*/ 243594 w 268700"/>
                <a:gd name="connsiteY28" fmla="*/ 96524 h 260330"/>
                <a:gd name="connsiteX29" fmla="*/ 208646 w 268700"/>
                <a:gd name="connsiteY29" fmla="*/ 26627 h 260330"/>
                <a:gd name="connsiteX30" fmla="*/ 190577 w 268700"/>
                <a:gd name="connsiteY30" fmla="*/ 24012 h 260330"/>
                <a:gd name="connsiteX31" fmla="*/ 143741 w 268700"/>
                <a:gd name="connsiteY31" fmla="*/ 45409 h 260330"/>
                <a:gd name="connsiteX32" fmla="*/ 140888 w 268700"/>
                <a:gd name="connsiteY32" fmla="*/ 48262 h 260330"/>
                <a:gd name="connsiteX33" fmla="*/ 133994 w 268700"/>
                <a:gd name="connsiteY33" fmla="*/ 50402 h 260330"/>
                <a:gd name="connsiteX34" fmla="*/ 124246 w 268700"/>
                <a:gd name="connsiteY34" fmla="*/ 45171 h 260330"/>
                <a:gd name="connsiteX35" fmla="*/ 77648 w 268700"/>
                <a:gd name="connsiteY35" fmla="*/ 23774 h 260330"/>
                <a:gd name="connsiteX36" fmla="*/ 77648 w 268700"/>
                <a:gd name="connsiteY36" fmla="*/ 23774 h 260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68700" h="260330">
                  <a:moveTo>
                    <a:pt x="133756" y="260093"/>
                  </a:moveTo>
                  <a:cubicBezTo>
                    <a:pt x="128050" y="259617"/>
                    <a:pt x="123533" y="255813"/>
                    <a:pt x="122582" y="250821"/>
                  </a:cubicBezTo>
                  <a:cubicBezTo>
                    <a:pt x="113072" y="224193"/>
                    <a:pt x="88109" y="203747"/>
                    <a:pt x="61719" y="181875"/>
                  </a:cubicBezTo>
                  <a:cubicBezTo>
                    <a:pt x="34617" y="159527"/>
                    <a:pt x="6800" y="136703"/>
                    <a:pt x="1332" y="100328"/>
                  </a:cubicBezTo>
                  <a:cubicBezTo>
                    <a:pt x="-6513" y="47549"/>
                    <a:pt x="21541" y="14027"/>
                    <a:pt x="52685" y="4042"/>
                  </a:cubicBezTo>
                  <a:cubicBezTo>
                    <a:pt x="61006" y="1426"/>
                    <a:pt x="69565" y="0"/>
                    <a:pt x="78124" y="0"/>
                  </a:cubicBezTo>
                  <a:lnTo>
                    <a:pt x="78124" y="0"/>
                  </a:lnTo>
                  <a:cubicBezTo>
                    <a:pt x="99045" y="0"/>
                    <a:pt x="117827" y="6419"/>
                    <a:pt x="131854" y="18306"/>
                  </a:cubicBezTo>
                  <a:lnTo>
                    <a:pt x="134469" y="20446"/>
                  </a:lnTo>
                  <a:lnTo>
                    <a:pt x="137084" y="18306"/>
                  </a:lnTo>
                  <a:cubicBezTo>
                    <a:pt x="151111" y="6657"/>
                    <a:pt x="169655" y="0"/>
                    <a:pt x="189388" y="0"/>
                  </a:cubicBezTo>
                  <a:cubicBezTo>
                    <a:pt x="209121" y="0"/>
                    <a:pt x="207457" y="1426"/>
                    <a:pt x="216016" y="4042"/>
                  </a:cubicBezTo>
                  <a:cubicBezTo>
                    <a:pt x="247160" y="14027"/>
                    <a:pt x="275214" y="47549"/>
                    <a:pt x="267369" y="100328"/>
                  </a:cubicBezTo>
                  <a:cubicBezTo>
                    <a:pt x="261900" y="136703"/>
                    <a:pt x="234084" y="159764"/>
                    <a:pt x="206981" y="181875"/>
                  </a:cubicBezTo>
                  <a:cubicBezTo>
                    <a:pt x="180354" y="203747"/>
                    <a:pt x="155391" y="224193"/>
                    <a:pt x="146119" y="250345"/>
                  </a:cubicBezTo>
                  <a:cubicBezTo>
                    <a:pt x="144930" y="256051"/>
                    <a:pt x="140651" y="259855"/>
                    <a:pt x="135420" y="260330"/>
                  </a:cubicBezTo>
                  <a:lnTo>
                    <a:pt x="134469" y="260330"/>
                  </a:lnTo>
                  <a:cubicBezTo>
                    <a:pt x="134469" y="260330"/>
                    <a:pt x="133756" y="260330"/>
                    <a:pt x="133756" y="260330"/>
                  </a:cubicBezTo>
                  <a:close/>
                  <a:moveTo>
                    <a:pt x="77648" y="24250"/>
                  </a:moveTo>
                  <a:cubicBezTo>
                    <a:pt x="71229" y="24250"/>
                    <a:pt x="65286" y="25201"/>
                    <a:pt x="59580" y="26865"/>
                  </a:cubicBezTo>
                  <a:cubicBezTo>
                    <a:pt x="30813" y="35899"/>
                    <a:pt x="18925" y="59436"/>
                    <a:pt x="24631" y="96762"/>
                  </a:cubicBezTo>
                  <a:cubicBezTo>
                    <a:pt x="28435" y="121963"/>
                    <a:pt x="50308" y="141933"/>
                    <a:pt x="76697" y="163331"/>
                  </a:cubicBezTo>
                  <a:lnTo>
                    <a:pt x="82165" y="167848"/>
                  </a:lnTo>
                  <a:cubicBezTo>
                    <a:pt x="99521" y="181875"/>
                    <a:pt x="117352" y="196615"/>
                    <a:pt x="130665" y="215397"/>
                  </a:cubicBezTo>
                  <a:lnTo>
                    <a:pt x="133994" y="220152"/>
                  </a:lnTo>
                  <a:lnTo>
                    <a:pt x="137322" y="215397"/>
                  </a:lnTo>
                  <a:cubicBezTo>
                    <a:pt x="150636" y="196377"/>
                    <a:pt x="168705" y="181875"/>
                    <a:pt x="186060" y="167610"/>
                  </a:cubicBezTo>
                  <a:lnTo>
                    <a:pt x="191528" y="163093"/>
                  </a:lnTo>
                  <a:cubicBezTo>
                    <a:pt x="217680" y="141458"/>
                    <a:pt x="239790" y="121725"/>
                    <a:pt x="243594" y="96524"/>
                  </a:cubicBezTo>
                  <a:cubicBezTo>
                    <a:pt x="249300" y="59198"/>
                    <a:pt x="237413" y="35662"/>
                    <a:pt x="208646" y="26627"/>
                  </a:cubicBezTo>
                  <a:cubicBezTo>
                    <a:pt x="202940" y="24963"/>
                    <a:pt x="196996" y="24012"/>
                    <a:pt x="190577" y="24012"/>
                  </a:cubicBezTo>
                  <a:cubicBezTo>
                    <a:pt x="171320" y="24012"/>
                    <a:pt x="152776" y="32333"/>
                    <a:pt x="143741" y="45409"/>
                  </a:cubicBezTo>
                  <a:cubicBezTo>
                    <a:pt x="143028" y="46598"/>
                    <a:pt x="141839" y="47549"/>
                    <a:pt x="140888" y="48262"/>
                  </a:cubicBezTo>
                  <a:cubicBezTo>
                    <a:pt x="138749" y="49689"/>
                    <a:pt x="136609" y="50402"/>
                    <a:pt x="133994" y="50402"/>
                  </a:cubicBezTo>
                  <a:cubicBezTo>
                    <a:pt x="130190" y="50402"/>
                    <a:pt x="126386" y="48500"/>
                    <a:pt x="124246" y="45171"/>
                  </a:cubicBezTo>
                  <a:cubicBezTo>
                    <a:pt x="115212" y="32333"/>
                    <a:pt x="96906" y="24012"/>
                    <a:pt x="77648" y="23774"/>
                  </a:cubicBezTo>
                  <a:lnTo>
                    <a:pt x="77648" y="23774"/>
                  </a:lnTo>
                  <a:close/>
                </a:path>
              </a:pathLst>
            </a:custGeom>
            <a:solidFill>
              <a:schemeClr val="accent1"/>
            </a:solidFill>
            <a:ln w="0"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685760DE-0DF3-D089-FE0E-D43BA8AF66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2463" y="1129127"/>
            <a:ext cx="2009838" cy="2009838"/>
          </a:xfrm>
          <a:prstGeom prst="rect">
            <a:avLst/>
          </a:prstGeom>
        </p:spPr>
      </p:pic>
    </p:spTree>
    <p:extLst>
      <p:ext uri="{BB962C8B-B14F-4D97-AF65-F5344CB8AC3E}">
        <p14:creationId xmlns:p14="http://schemas.microsoft.com/office/powerpoint/2010/main" val="1740759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E1441-90DB-E43B-484F-BD8B086B046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DC9349CF-6CC3-75BC-E5A6-5061B51C5513}"/>
              </a:ext>
            </a:extLst>
          </p:cNvPr>
          <p:cNvSpPr>
            <a:spLocks noGrp="1"/>
          </p:cNvSpPr>
          <p:nvPr>
            <p:ph type="body" sz="quarter" idx="22"/>
          </p:nvPr>
        </p:nvSpPr>
        <p:spPr>
          <a:xfrm>
            <a:off x="1477926" y="2602823"/>
            <a:ext cx="9235425" cy="3385965"/>
          </a:xfrm>
        </p:spPr>
        <p:txBody>
          <a:bodyPr/>
          <a:lstStyle/>
          <a:p>
            <a:pPr marL="342900" lvl="0" indent="-342900">
              <a:lnSpc>
                <a:spcPct val="100000"/>
              </a:lnSpc>
              <a:spcBef>
                <a:spcPts val="600"/>
              </a:spcBef>
              <a:spcAft>
                <a:spcPts val="600"/>
              </a:spcAft>
              <a:buFont typeface="Wingdings" panose="05000000000000000000" pitchFamily="2" charset="2"/>
              <a:buChar char="§"/>
            </a:pPr>
            <a:r>
              <a:rPr lang="en-US" dirty="0"/>
              <a:t>Principal appoints </a:t>
            </a:r>
            <a:r>
              <a:rPr lang="en-US" b="0" dirty="0">
                <a:cs typeface="+mn-cs"/>
              </a:rPr>
              <a:t>and authorizes an agent to act on behalf of the principal for </a:t>
            </a:r>
            <a:r>
              <a:rPr lang="en-US" dirty="0">
                <a:cs typeface="+mn-cs"/>
              </a:rPr>
              <a:t>financial and business matters</a:t>
            </a:r>
          </a:p>
          <a:p>
            <a:pPr marL="342900" lvl="0" indent="-342900">
              <a:lnSpc>
                <a:spcPct val="100000"/>
              </a:lnSpc>
              <a:spcBef>
                <a:spcPts val="600"/>
              </a:spcBef>
              <a:spcAft>
                <a:spcPts val="600"/>
              </a:spcAft>
              <a:buFont typeface="Wingdings" panose="05000000000000000000" pitchFamily="2" charset="2"/>
              <a:buChar char="§"/>
            </a:pPr>
            <a:r>
              <a:rPr lang="en-US" b="0" dirty="0">
                <a:cs typeface="+mn-cs"/>
              </a:rPr>
              <a:t>Authority may be immediate or effective only when incapacitated</a:t>
            </a:r>
          </a:p>
          <a:p>
            <a:pPr marL="342900" lvl="0" indent="-342900">
              <a:lnSpc>
                <a:spcPct val="100000"/>
              </a:lnSpc>
              <a:spcBef>
                <a:spcPts val="600"/>
              </a:spcBef>
              <a:spcAft>
                <a:spcPts val="600"/>
              </a:spcAft>
              <a:buFont typeface="Wingdings" panose="05000000000000000000" pitchFamily="2" charset="2"/>
              <a:buChar char="§"/>
            </a:pPr>
            <a:r>
              <a:rPr lang="en-US" b="0" dirty="0">
                <a:cs typeface="+mn-cs"/>
              </a:rPr>
              <a:t>Principal can revoke during lifetime</a:t>
            </a:r>
          </a:p>
          <a:p>
            <a:pPr marL="342900" lvl="0" indent="-342900">
              <a:lnSpc>
                <a:spcPct val="100000"/>
              </a:lnSpc>
              <a:spcBef>
                <a:spcPts val="600"/>
              </a:spcBef>
              <a:spcAft>
                <a:spcPts val="600"/>
              </a:spcAft>
              <a:buFont typeface="Wingdings" panose="05000000000000000000" pitchFamily="2" charset="2"/>
              <a:buChar char="§"/>
            </a:pPr>
            <a:r>
              <a:rPr lang="en-US" b="0" dirty="0">
                <a:cs typeface="+mn-cs"/>
              </a:rPr>
              <a:t>Power expires upon death of principal</a:t>
            </a:r>
            <a:endParaRPr lang="en-US" sz="2000" b="0" dirty="0">
              <a:cs typeface="+mn-cs"/>
            </a:endParaRPr>
          </a:p>
        </p:txBody>
      </p:sp>
      <p:sp>
        <p:nvSpPr>
          <p:cNvPr id="4" name="Text Placeholder 3">
            <a:extLst>
              <a:ext uri="{FF2B5EF4-FFF2-40B4-BE49-F238E27FC236}">
                <a16:creationId xmlns:a16="http://schemas.microsoft.com/office/drawing/2014/main" id="{3ED4550D-DDB5-82E2-079F-78C1E72832FF}"/>
              </a:ext>
            </a:extLst>
          </p:cNvPr>
          <p:cNvSpPr>
            <a:spLocks noGrp="1"/>
          </p:cNvSpPr>
          <p:nvPr>
            <p:ph type="body" sz="quarter" idx="19"/>
          </p:nvPr>
        </p:nvSpPr>
        <p:spPr>
          <a:xfrm>
            <a:off x="1478649" y="3044877"/>
            <a:ext cx="9215628" cy="380362"/>
          </a:xfrm>
        </p:spPr>
        <p:txBody>
          <a:bodyPr/>
          <a:lstStyle/>
          <a:p>
            <a:r>
              <a:rPr lang="en-US" dirty="0"/>
              <a:t>Financial Power of Attorney</a:t>
            </a:r>
          </a:p>
        </p:txBody>
      </p:sp>
      <p:sp>
        <p:nvSpPr>
          <p:cNvPr id="9" name="Slide Number Placeholder 8">
            <a:extLst>
              <a:ext uri="{FF2B5EF4-FFF2-40B4-BE49-F238E27FC236}">
                <a16:creationId xmlns:a16="http://schemas.microsoft.com/office/drawing/2014/main" id="{97E439FC-E90E-23D9-F7B9-94B6A034F042}"/>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9</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A0340210-5E04-ED2F-9113-47691CAE7FE0}"/>
              </a:ext>
            </a:extLst>
          </p:cNvPr>
          <p:cNvSpPr>
            <a:spLocks noGrp="1"/>
          </p:cNvSpPr>
          <p:nvPr>
            <p:ph type="title"/>
          </p:nvPr>
        </p:nvSpPr>
        <p:spPr/>
        <p:txBody>
          <a:bodyPr/>
          <a:lstStyle/>
          <a:p>
            <a:r>
              <a:rPr lang="en-US" dirty="0"/>
              <a:t>Basic Estate Planning Pillar | </a:t>
            </a:r>
            <a:r>
              <a:rPr lang="en-US" b="1" dirty="0"/>
              <a:t>Financial</a:t>
            </a:r>
          </a:p>
        </p:txBody>
      </p:sp>
      <p:pic>
        <p:nvPicPr>
          <p:cNvPr id="17" name="Graphic 16">
            <a:extLst>
              <a:ext uri="{FF2B5EF4-FFF2-40B4-BE49-F238E27FC236}">
                <a16:creationId xmlns:a16="http://schemas.microsoft.com/office/drawing/2014/main" id="{75687414-D735-6AF8-AF38-A43F57E1D7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37971" y="970131"/>
            <a:ext cx="2315334" cy="2315334"/>
          </a:xfrm>
          <a:prstGeom prst="rect">
            <a:avLst/>
          </a:prstGeom>
        </p:spPr>
      </p:pic>
    </p:spTree>
    <p:extLst>
      <p:ext uri="{BB962C8B-B14F-4D97-AF65-F5344CB8AC3E}">
        <p14:creationId xmlns:p14="http://schemas.microsoft.com/office/powerpoint/2010/main" val="3632758893"/>
      </p:ext>
    </p:extLst>
  </p:cSld>
  <p:clrMapOvr>
    <a:masterClrMapping/>
  </p:clrMapOvr>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6" id="{0E5938B8-2DFC-5048-AEA6-C058C0358245}" vid="{A0E8D73B-D09B-7E4D-9FC8-528913014D4A}"/>
    </a:ext>
  </a:extLst>
</a:theme>
</file>

<file path=ppt/theme/theme2.xml><?xml version="1.0" encoding="utf-8"?>
<a:theme xmlns:a="http://schemas.openxmlformats.org/drawingml/2006/main" name="2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3.xml><?xml version="1.0" encoding="utf-8"?>
<a:theme xmlns:a="http://schemas.openxmlformats.org/drawingml/2006/main" name="TEMPLATE_PPT-NL-2023-16x9">
  <a:themeElements>
    <a:clrScheme name="NLG 2021">
      <a:dk1>
        <a:srgbClr val="3E3F3C"/>
      </a:dk1>
      <a:lt1>
        <a:srgbClr val="FFFFFF"/>
      </a:lt1>
      <a:dk2>
        <a:srgbClr val="616365"/>
      </a:dk2>
      <a:lt2>
        <a:srgbClr val="F3F3F5"/>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PPT-NL-2023-16x9" id="{F1C17F64-3D1C-413C-B789-CBD4C7819233}" vid="{C3B993D3-395B-4606-8ECE-844ACAD6A87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5A36AC43D2A44E827B2B7FFB3D6885" ma:contentTypeVersion="12" ma:contentTypeDescription="Create a new document." ma:contentTypeScope="" ma:versionID="9b624579109eb4de6def9aa579aacdb6">
  <xsd:schema xmlns:xsd="http://www.w3.org/2001/XMLSchema" xmlns:xs="http://www.w3.org/2001/XMLSchema" xmlns:p="http://schemas.microsoft.com/office/2006/metadata/properties" xmlns:ns2="7d09aafb-0549-4605-9b9d-ced58af69941" xmlns:ns3="4dc93b32-1ea9-451e-98f7-24a70dbeb165" targetNamespace="http://schemas.microsoft.com/office/2006/metadata/properties" ma:root="true" ma:fieldsID="49b099ea8ad31479ad349606f78918f5" ns2:_="" ns3:_="">
    <xsd:import namespace="7d09aafb-0549-4605-9b9d-ced58af69941"/>
    <xsd:import namespace="4dc93b32-1ea9-451e-98f7-24a70dbeb16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9aafb-0549-4605-9b9d-ced58af69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d9ebc5-07a5-4df0-9b01-a672bad35af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dc93b32-1ea9-451e-98f7-24a70dbeb16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f246a2e-42bc-43ac-93ff-c2e8ab781b1f}" ma:internalName="TaxCatchAll" ma:showField="CatchAllData" ma:web="4dc93b32-1ea9-451e-98f7-24a70dbeb1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dc93b32-1ea9-451e-98f7-24a70dbeb165" xsi:nil="true"/>
    <lcf76f155ced4ddcb4097134ff3c332f xmlns="7d09aafb-0549-4605-9b9d-ced58af6994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7A49B7F-9C6B-4A45-9A4A-E90D1108F4E5}"/>
</file>

<file path=customXml/itemProps2.xml><?xml version="1.0" encoding="utf-8"?>
<ds:datastoreItem xmlns:ds="http://schemas.openxmlformats.org/officeDocument/2006/customXml" ds:itemID="{0CEAD4F6-E004-444F-A7F6-0DB3FBB4ACDC}"/>
</file>

<file path=customXml/itemProps3.xml><?xml version="1.0" encoding="utf-8"?>
<ds:datastoreItem xmlns:ds="http://schemas.openxmlformats.org/officeDocument/2006/customXml" ds:itemID="{4E262AB5-608D-4BC3-AAE8-8C690B44FEFD}"/>
</file>

<file path=docProps/app.xml><?xml version="1.0" encoding="utf-8"?>
<Properties xmlns="http://schemas.openxmlformats.org/officeDocument/2006/extended-properties" xmlns:vt="http://schemas.openxmlformats.org/officeDocument/2006/docPropsVTypes">
  <Template>NLG Theme</Template>
  <TotalTime>861</TotalTime>
  <Words>6174</Words>
  <Application>Microsoft Office PowerPoint</Application>
  <PresentationFormat>Widescreen</PresentationFormat>
  <Paragraphs>437</Paragraphs>
  <Slides>42</Slides>
  <Notes>42</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42</vt:i4>
      </vt:variant>
    </vt:vector>
  </HeadingPairs>
  <TitlesOfParts>
    <vt:vector size="57" baseType="lpstr">
      <vt:lpstr>Aptos</vt:lpstr>
      <vt:lpstr>Aptos Black</vt:lpstr>
      <vt:lpstr>Aptos Light</vt:lpstr>
      <vt:lpstr>Arial</vt:lpstr>
      <vt:lpstr>Arial Narrow</vt:lpstr>
      <vt:lpstr>Calibri</vt:lpstr>
      <vt:lpstr>Fira Sans Extra Condensed Medium</vt:lpstr>
      <vt:lpstr>Google Sans</vt:lpstr>
      <vt:lpstr>System Font Regular</vt:lpstr>
      <vt:lpstr>Tahoma</vt:lpstr>
      <vt:lpstr>Times New Roman</vt:lpstr>
      <vt:lpstr>Wingdings</vt:lpstr>
      <vt:lpstr>NLG Theme</vt:lpstr>
      <vt:lpstr>2_NLG Theme</vt:lpstr>
      <vt:lpstr>TEMPLATE_PPT-NL-2023-16x9</vt:lpstr>
      <vt:lpstr>Putting Your Priorities in Order</vt:lpstr>
      <vt:lpstr>Important Information</vt:lpstr>
      <vt:lpstr>Estate Planning</vt:lpstr>
      <vt:lpstr>How Assets Pass at Death</vt:lpstr>
      <vt:lpstr>Estate Planning Trivia | Whose Estate Plan?</vt:lpstr>
      <vt:lpstr>Estate Planning Trivia | Whose Estate Plan?</vt:lpstr>
      <vt:lpstr>The Pillars of Basic Estate Planning</vt:lpstr>
      <vt:lpstr>Basic Estate Planning Pillar | Health Care</vt:lpstr>
      <vt:lpstr>Basic Estate Planning Pillar | Financial</vt:lpstr>
      <vt:lpstr>Health &amp; Financial POAs | For Every Adult</vt:lpstr>
      <vt:lpstr>Basic Estate Planning Pillar | Advance Directive</vt:lpstr>
      <vt:lpstr>How Assets Pass at Death | Contract</vt:lpstr>
      <vt:lpstr>Contract Beneficiary Designations | What Can Go Wrong?</vt:lpstr>
      <vt:lpstr>Beneficiary Pitfalls to Avoid</vt:lpstr>
      <vt:lpstr>Estate Planning | Minor Children</vt:lpstr>
      <vt:lpstr>How Assets Pass at Death | Operation of Law</vt:lpstr>
      <vt:lpstr>Estate Planning</vt:lpstr>
      <vt:lpstr>Estate Planning</vt:lpstr>
      <vt:lpstr>How Assets Pass at Death | Will or Trust</vt:lpstr>
      <vt:lpstr>Estate Planning Trivia | Whose Estate Plan?</vt:lpstr>
      <vt:lpstr>Estate Planning Trivia | Whose Estate Plan?</vt:lpstr>
      <vt:lpstr>Last Will  and Testament</vt:lpstr>
      <vt:lpstr>The Probate Process</vt:lpstr>
      <vt:lpstr>Estate Planning Trivia | Whose Estate Plan?</vt:lpstr>
      <vt:lpstr>Estate Planning Trivia | Whose Estate Plan?</vt:lpstr>
      <vt:lpstr>Basic Estate Planning Pillar | Ultimate Resting Place</vt:lpstr>
      <vt:lpstr>Estate Planning Journey </vt:lpstr>
      <vt:lpstr>Life Events| What Can Go Wrong?</vt:lpstr>
      <vt:lpstr>Wait… What about Your Best Friend?</vt:lpstr>
      <vt:lpstr>Wait… What about Your Best Friend?</vt:lpstr>
      <vt:lpstr>Wait… What about Your Best Friend?</vt:lpstr>
      <vt:lpstr>Estate Planning | Bringing it All Together</vt:lpstr>
      <vt:lpstr>Estate Planning Trivia | Whose Estate Plan?</vt:lpstr>
      <vt:lpstr>Estate Planning Trivia | Whose Estate Plan?</vt:lpstr>
      <vt:lpstr>Estate Planning Basics | Resources</vt:lpstr>
      <vt:lpstr>Lessons for Life Video Estate Planning 101</vt:lpstr>
      <vt:lpstr>Lessons for Life Video Estate Planning  and Wills</vt:lpstr>
      <vt:lpstr>Lessons for Life Video Planning for Incapacity</vt:lpstr>
      <vt:lpstr>Lessons for Life Video Building Your Legacy with Life Insurance</vt:lpstr>
      <vt:lpstr>Your Next Steps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Vukin, Lillian</dc:creator>
  <cp:lastModifiedBy>Eads, Yining</cp:lastModifiedBy>
  <cp:revision>24</cp:revision>
  <cp:lastPrinted>2025-02-18T19:32:33Z</cp:lastPrinted>
  <dcterms:created xsi:type="dcterms:W3CDTF">2025-01-28T14:29:28Z</dcterms:created>
  <dcterms:modified xsi:type="dcterms:W3CDTF">2025-03-20T21:10:05Z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0x0101000E5A36AC43D2A44E827B2B7FFB3D6885</vt:lpwstr>
  </property>
</Properties>
</file>