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2.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3.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0" r:id="rId4"/>
    <p:sldMasterId id="2147483948" r:id="rId5"/>
    <p:sldMasterId id="2147483995" r:id="rId6"/>
    <p:sldMasterId id="2147484004" r:id="rId7"/>
  </p:sldMasterIdLst>
  <p:notesMasterIdLst>
    <p:notesMasterId r:id="rId48"/>
  </p:notesMasterIdLst>
  <p:handoutMasterIdLst>
    <p:handoutMasterId r:id="rId49"/>
  </p:handoutMasterIdLst>
  <p:sldIdLst>
    <p:sldId id="3168" r:id="rId8"/>
    <p:sldId id="3161" r:id="rId9"/>
    <p:sldId id="347" r:id="rId10"/>
    <p:sldId id="3237" r:id="rId11"/>
    <p:sldId id="3189" r:id="rId12"/>
    <p:sldId id="3184" r:id="rId13"/>
    <p:sldId id="3196" r:id="rId14"/>
    <p:sldId id="3213" r:id="rId15"/>
    <p:sldId id="3186" r:id="rId16"/>
    <p:sldId id="3225" r:id="rId17"/>
    <p:sldId id="3238" r:id="rId18"/>
    <p:sldId id="3220" r:id="rId19"/>
    <p:sldId id="3241" r:id="rId20"/>
    <p:sldId id="3200" r:id="rId21"/>
    <p:sldId id="3245" r:id="rId22"/>
    <p:sldId id="3179" r:id="rId23"/>
    <p:sldId id="3240" r:id="rId24"/>
    <p:sldId id="3246" r:id="rId25"/>
    <p:sldId id="3214" r:id="rId26"/>
    <p:sldId id="3235" r:id="rId27"/>
    <p:sldId id="3215" r:id="rId28"/>
    <p:sldId id="3218" r:id="rId29"/>
    <p:sldId id="3228" r:id="rId30"/>
    <p:sldId id="1357" r:id="rId31"/>
    <p:sldId id="1356" r:id="rId32"/>
    <p:sldId id="3217" r:id="rId33"/>
    <p:sldId id="3227" r:id="rId34"/>
    <p:sldId id="3170" r:id="rId35"/>
    <p:sldId id="3216" r:id="rId36"/>
    <p:sldId id="3188" r:id="rId37"/>
    <p:sldId id="2929" r:id="rId38"/>
    <p:sldId id="3173" r:id="rId39"/>
    <p:sldId id="3212" r:id="rId40"/>
    <p:sldId id="3191" r:id="rId41"/>
    <p:sldId id="3205" r:id="rId42"/>
    <p:sldId id="2725" r:id="rId43"/>
    <p:sldId id="1369" r:id="rId44"/>
    <p:sldId id="459" r:id="rId45"/>
    <p:sldId id="348" r:id="rId46"/>
    <p:sldId id="371"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4965A4C-1AF8-8B45-9C59-910FC6B09E44}">
          <p14:sldIdLst>
            <p14:sldId id="3168"/>
            <p14:sldId id="3161"/>
            <p14:sldId id="347"/>
            <p14:sldId id="3237"/>
            <p14:sldId id="3189"/>
            <p14:sldId id="3184"/>
            <p14:sldId id="3196"/>
            <p14:sldId id="3213"/>
            <p14:sldId id="3186"/>
            <p14:sldId id="3225"/>
            <p14:sldId id="3238"/>
            <p14:sldId id="3220"/>
            <p14:sldId id="3241"/>
            <p14:sldId id="3200"/>
            <p14:sldId id="3245"/>
            <p14:sldId id="3179"/>
            <p14:sldId id="3240"/>
            <p14:sldId id="3246"/>
            <p14:sldId id="3214"/>
            <p14:sldId id="3235"/>
            <p14:sldId id="3215"/>
            <p14:sldId id="3218"/>
            <p14:sldId id="3228"/>
            <p14:sldId id="1357"/>
            <p14:sldId id="1356"/>
            <p14:sldId id="3217"/>
            <p14:sldId id="3227"/>
            <p14:sldId id="3170"/>
            <p14:sldId id="3216"/>
            <p14:sldId id="3188"/>
            <p14:sldId id="2929"/>
            <p14:sldId id="3173"/>
            <p14:sldId id="3212"/>
            <p14:sldId id="3191"/>
            <p14:sldId id="3205"/>
            <p14:sldId id="2725"/>
            <p14:sldId id="1369"/>
            <p14:sldId id="459"/>
            <p14:sldId id="348"/>
            <p14:sldId id="371"/>
          </p14:sldIdLst>
        </p14:section>
      </p14:sectionLst>
    </p:ext>
    <p:ext uri="{EFAFB233-063F-42B5-8137-9DF3F51BA10A}">
      <p15:sldGuideLst xmlns:p15="http://schemas.microsoft.com/office/powerpoint/2012/main">
        <p15:guide id="1" orient="horz" pos="888" userDrawn="1">
          <p15:clr>
            <a:srgbClr val="A4A3A4"/>
          </p15:clr>
        </p15:guide>
        <p15:guide id="2" pos="3840" userDrawn="1">
          <p15:clr>
            <a:srgbClr val="A4A3A4"/>
          </p15:clr>
        </p15:guide>
        <p15:guide id="3" orient="horz" pos="225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DC87BC-B3FA-DA32-9DB1-C78E475C14A8}" name="Eads, Yining" initials="YE" userId="S::YEads@nationallife.com::b9c80be3-60a7-4154-80ce-06d6c93e2da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tchell, Lisa" initials="ML" lastIdx="22" clrIdx="0">
    <p:extLst>
      <p:ext uri="{19B8F6BF-5375-455C-9EA6-DF929625EA0E}">
        <p15:presenceInfo xmlns:p15="http://schemas.microsoft.com/office/powerpoint/2012/main" userId="S::LMitchell@nationallife.com::f78a9d22-f625-4d58-9edf-8ff65f6b87a6" providerId="AD"/>
      </p:ext>
    </p:extLst>
  </p:cmAuthor>
  <p:cmAuthor id="2" name="Hill, Jessica" initials="HJ" lastIdx="2" clrIdx="1">
    <p:extLst>
      <p:ext uri="{19B8F6BF-5375-455C-9EA6-DF929625EA0E}">
        <p15:presenceInfo xmlns:p15="http://schemas.microsoft.com/office/powerpoint/2012/main" userId="S::jhill@nationallife.com::866a4714-0641-4a37-80ef-3ab32fdb2767" providerId="AD"/>
      </p:ext>
    </p:extLst>
  </p:cmAuthor>
  <p:cmAuthor id="3" name="Rose, Lily" initials="RL" lastIdx="1" clrIdx="2">
    <p:extLst>
      <p:ext uri="{19B8F6BF-5375-455C-9EA6-DF929625EA0E}">
        <p15:presenceInfo xmlns:p15="http://schemas.microsoft.com/office/powerpoint/2012/main" userId="S::lrose@nationallife.com::17b80b1a-2494-4558-87d3-b564326bcb11" providerId="AD"/>
      </p:ext>
    </p:extLst>
  </p:cmAuthor>
  <p:cmAuthor id="4" name="Cathlina de Baeza, Pam" initials="CdBP" lastIdx="2" clrIdx="3">
    <p:extLst>
      <p:ext uri="{19B8F6BF-5375-455C-9EA6-DF929625EA0E}">
        <p15:presenceInfo xmlns:p15="http://schemas.microsoft.com/office/powerpoint/2012/main" userId="S::PCathlina@nationallife.com::66150497-7757-423f-819b-4939a1fec22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B801"/>
    <a:srgbClr val="3C9B35"/>
    <a:srgbClr val="1F355E"/>
    <a:srgbClr val="784790"/>
    <a:srgbClr val="006B8C"/>
    <a:srgbClr val="E07424"/>
    <a:srgbClr val="00A89E"/>
    <a:srgbClr val="6AB800"/>
    <a:srgbClr val="3D9B35"/>
    <a:srgbClr val="FDFD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652" autoAdjust="0"/>
    <p:restoredTop sz="90678" autoAdjust="0"/>
  </p:normalViewPr>
  <p:slideViewPr>
    <p:cSldViewPr snapToGrid="0">
      <p:cViewPr>
        <p:scale>
          <a:sx n="110" d="100"/>
          <a:sy n="110" d="100"/>
        </p:scale>
        <p:origin x="-432" y="-576"/>
      </p:cViewPr>
      <p:guideLst>
        <p:guide orient="horz" pos="888"/>
        <p:guide pos="3840"/>
        <p:guide orient="horz" pos="2256"/>
      </p:guideLst>
    </p:cSldViewPr>
  </p:slideViewPr>
  <p:notesTextViewPr>
    <p:cViewPr>
      <p:scale>
        <a:sx n="3" d="2"/>
        <a:sy n="3" d="2"/>
      </p:scale>
      <p:origin x="0" y="0"/>
    </p:cViewPr>
  </p:notesTextViewPr>
  <p:sorterViewPr>
    <p:cViewPr>
      <p:scale>
        <a:sx n="130" d="100"/>
        <a:sy n="130" d="100"/>
      </p:scale>
      <p:origin x="0" y="-5598"/>
    </p:cViewPr>
  </p:sorterViewPr>
  <p:notesViewPr>
    <p:cSldViewPr snapToGrid="0">
      <p:cViewPr varScale="1">
        <p:scale>
          <a:sx n="81" d="100"/>
          <a:sy n="81" d="100"/>
        </p:scale>
        <p:origin x="3894" y="1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commentAuthors" Target="commentAuthors.xml"/><Relationship Id="rId55"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notesMaster" Target="notesMasters/notesMaster1.xml"/><Relationship Id="rId8" Type="http://schemas.openxmlformats.org/officeDocument/2006/relationships/slide" Target="slides/slide1.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8AFBBFB-BE22-704F-BC84-237B60A4CA6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E2A1868C-A6E1-6D4A-A326-778626963FC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DA0121-066A-444F-8EA3-95811E050348}" type="slidenum">
              <a:rPr lang="en-US" smtClean="0"/>
              <a:t>‹#›</a:t>
            </a:fld>
            <a:endParaRPr lang="en-US" dirty="0"/>
          </a:p>
        </p:txBody>
      </p:sp>
    </p:spTree>
    <p:extLst>
      <p:ext uri="{BB962C8B-B14F-4D97-AF65-F5344CB8AC3E}">
        <p14:creationId xmlns:p14="http://schemas.microsoft.com/office/powerpoint/2010/main" val="284022241"/>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E11481-28E0-4423-8641-2533152FEC53}" type="slidenum">
              <a:rPr lang="en-US" smtClean="0"/>
              <a:t>‹#›</a:t>
            </a:fld>
            <a:endParaRPr lang="en-US" dirty="0"/>
          </a:p>
        </p:txBody>
      </p:sp>
    </p:spTree>
    <p:extLst>
      <p:ext uri="{BB962C8B-B14F-4D97-AF65-F5344CB8AC3E}">
        <p14:creationId xmlns:p14="http://schemas.microsoft.com/office/powerpoint/2010/main" val="2890760836"/>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Aptos" panose="020B0004020202020204" pitchFamily="34" charset="0"/>
        <a:ea typeface="+mn-ea"/>
        <a:cs typeface="+mn-cs"/>
      </a:defRPr>
    </a:lvl1pPr>
    <a:lvl2pPr marL="457200" algn="l" defTabSz="914400" rtl="0" eaLnBrk="1" latinLnBrk="0" hangingPunct="1">
      <a:defRPr sz="1200" kern="1200">
        <a:solidFill>
          <a:schemeClr val="tx1"/>
        </a:solidFill>
        <a:latin typeface="Aptos" panose="020B0004020202020204" pitchFamily="34" charset="0"/>
        <a:ea typeface="+mn-ea"/>
        <a:cs typeface="+mn-cs"/>
      </a:defRPr>
    </a:lvl2pPr>
    <a:lvl3pPr marL="914400" algn="l" defTabSz="914400" rtl="0" eaLnBrk="1" latinLnBrk="0" hangingPunct="1">
      <a:defRPr sz="1200" kern="1200">
        <a:solidFill>
          <a:schemeClr val="tx1"/>
        </a:solidFill>
        <a:latin typeface="Aptos" panose="020B0004020202020204" pitchFamily="34" charset="0"/>
        <a:ea typeface="+mn-ea"/>
        <a:cs typeface="+mn-cs"/>
      </a:defRPr>
    </a:lvl3pPr>
    <a:lvl4pPr marL="1371600" algn="l" defTabSz="914400" rtl="0" eaLnBrk="1" latinLnBrk="0" hangingPunct="1">
      <a:defRPr sz="1200" kern="1200">
        <a:solidFill>
          <a:schemeClr val="tx1"/>
        </a:solidFill>
        <a:latin typeface="Aptos" panose="020B0004020202020204" pitchFamily="34" charset="0"/>
        <a:ea typeface="+mn-ea"/>
        <a:cs typeface="+mn-cs"/>
      </a:defRPr>
    </a:lvl4pPr>
    <a:lvl5pPr marL="1828800" algn="l" defTabSz="914400" rtl="0" eaLnBrk="1" latinLnBrk="0" hangingPunct="1">
      <a:defRPr sz="1200" kern="1200">
        <a:solidFill>
          <a:schemeClr val="tx1"/>
        </a:solidFill>
        <a:latin typeface="Aptos" panose="020B00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nfda.org/news/media-center/nfda-news-releases/id/8134/2023-nfda-general-price-list-study-shows-inflation-increasing-faster-than-the-cost-of-a-funeral"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D4B2EC-EA93-12CB-382B-A790177A4E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551C02-BE26-E3B8-50A9-E44AB70C61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8BAD90-1892-074F-C177-F4B30DD2595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ptos" panose="020B0004020202020204" pitchFamily="34" charset="0"/>
              </a:rPr>
              <a:t>Welcome to today’s session “Life Insurance and Your Estate Plan: Protect, Preserve, and Pass on Your Legacy.”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ptos" panose="020B0004020202020204" pitchFamily="34" charset="0"/>
            </a:endParaRPr>
          </a:p>
          <a:p>
            <a:pPr marL="0" marR="0" indent="0">
              <a:buFont typeface="Arial" panose="020B0604020202020204" pitchFamily="34" charset="0"/>
              <a:buNone/>
            </a:pPr>
            <a:r>
              <a:rPr lang="en-US" sz="1200" i="1" dirty="0">
                <a:effectLst/>
                <a:latin typeface="Aptos" panose="020B0004020202020204" pitchFamily="34" charset="0"/>
                <a:ea typeface="Aptos" panose="020B0004020202020204" pitchFamily="34" charset="0"/>
                <a:cs typeface="Aptos" panose="020B0004020202020204" pitchFamily="34" charset="0"/>
              </a:rPr>
              <a:t>NOTE TO SPEAKER: Make sure the PPT presenter shares sound when they share the slides during the meeting (so attendees can hear the consumer video at the end of the presentation).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ptos" panose="020B0004020202020204" pitchFamily="34" charset="0"/>
            </a:endParaRPr>
          </a:p>
          <a:p>
            <a:endParaRPr lang="en-US" dirty="0"/>
          </a:p>
        </p:txBody>
      </p:sp>
      <p:sp>
        <p:nvSpPr>
          <p:cNvPr id="5" name="Slide Number Placeholder 4">
            <a:extLst>
              <a:ext uri="{FF2B5EF4-FFF2-40B4-BE49-F238E27FC236}">
                <a16:creationId xmlns:a16="http://schemas.microsoft.com/office/drawing/2014/main" id="{0D4D2A23-A4A6-0D87-890C-6ECBBC6655B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5844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430344-08AD-A16B-77A0-09BBBF329E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5FB078-89E9-73DC-3681-C558658DC0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C14A70-44A2-AFFF-7B9E-205FF10529D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looks at minors first.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5" name="Slide Number Placeholder 4">
            <a:extLst>
              <a:ext uri="{FF2B5EF4-FFF2-40B4-BE49-F238E27FC236}">
                <a16:creationId xmlns:a16="http://schemas.microsoft.com/office/drawing/2014/main" id="{B0928CFF-F770-37E1-5217-1CAEA3690DB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9032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D05D6-6795-A0C9-CBF2-F9F8976BD7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A79758-8C79-8C34-12A1-FAAE46EA0A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C58CC1-BF25-0FCA-7CE4-3B672CCFA9FF}"/>
              </a:ext>
            </a:extLst>
          </p:cNvPr>
          <p:cNvSpPr>
            <a:spLocks noGrp="1"/>
          </p:cNvSpPr>
          <p:nvPr>
            <p:ph type="body" idx="1"/>
          </p:nvPr>
        </p:nvSpPr>
        <p:spPr/>
        <p:txBody>
          <a:bodyPr/>
          <a:lstStyle/>
          <a:p>
            <a:pPr algn="l"/>
            <a:r>
              <a:rPr lang="en-US" b="0" i="0" dirty="0">
                <a:solidFill>
                  <a:srgbClr val="35424A"/>
                </a:solidFill>
                <a:effectLst/>
              </a:rPr>
              <a:t>According to a recent study by the Life Insurance Marketing and Research Association (LIMRA) and Life Happens, parents of minor children are more likely to own life insurance than the general population. </a:t>
            </a:r>
          </a:p>
          <a:p>
            <a:pPr algn="l"/>
            <a:endParaRPr lang="en-US" b="0" i="0" dirty="0">
              <a:solidFill>
                <a:srgbClr val="35424A"/>
              </a:solidFill>
              <a:effectLst/>
            </a:endParaRPr>
          </a:p>
          <a:p>
            <a:pPr algn="l"/>
            <a:r>
              <a:rPr lang="en-US" b="0" i="0" dirty="0">
                <a:solidFill>
                  <a:srgbClr val="35424A"/>
                </a:solidFill>
                <a:effectLst/>
              </a:rPr>
              <a:t>Many of you may be the parents of minor children. You may be asking yourself how does this tie to estate planning? Let’s go back to our hypothetical family, the Wilsons.</a:t>
            </a:r>
          </a:p>
          <a:p>
            <a:pPr algn="l"/>
            <a:endParaRPr lang="en-US" b="0" i="0" dirty="0">
              <a:solidFill>
                <a:srgbClr val="35424A"/>
              </a:solidFill>
              <a:effectLst/>
            </a:endParaRPr>
          </a:p>
          <a:p>
            <a:pPr algn="l"/>
            <a:r>
              <a:rPr lang="en-US" b="0" i="0" dirty="0">
                <a:solidFill>
                  <a:srgbClr val="35424A"/>
                </a:solidFill>
                <a:effectLst/>
              </a:rPr>
              <a:t>Source: New Study Shows Interest in Life Insurance at All-Time High in 2023</a:t>
            </a:r>
          </a:p>
          <a:p>
            <a:pPr algn="l"/>
            <a:r>
              <a:rPr lang="en-US" b="0" i="0" dirty="0">
                <a:solidFill>
                  <a:srgbClr val="35424A"/>
                </a:solidFill>
                <a:effectLst/>
              </a:rPr>
              <a:t>https://www.limra.com/en/newsroom/news-releases/2023/new-study-shows-interest-at-all-time-hig-in-2023/</a:t>
            </a:r>
          </a:p>
          <a:p>
            <a:pPr algn="l"/>
            <a:endParaRPr lang="en-US" b="0" i="1" dirty="0">
              <a:solidFill>
                <a:srgbClr val="35424A"/>
              </a:solidFill>
              <a:effectLst/>
            </a:endParaRPr>
          </a:p>
          <a:p>
            <a:pPr algn="l"/>
            <a:endParaRPr lang="en-US" b="0" i="0" dirty="0">
              <a:solidFill>
                <a:srgbClr val="35424A"/>
              </a:solidFill>
              <a:effectLst/>
            </a:endParaRPr>
          </a:p>
        </p:txBody>
      </p:sp>
      <p:sp>
        <p:nvSpPr>
          <p:cNvPr id="5" name="Slide Number Placeholder 4">
            <a:extLst>
              <a:ext uri="{FF2B5EF4-FFF2-40B4-BE49-F238E27FC236}">
                <a16:creationId xmlns:a16="http://schemas.microsoft.com/office/drawing/2014/main" id="{2CC5839D-0CC1-30AE-E287-830A46ADA66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90160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8D470-E11A-BFF9-F6C9-9DD2A156A9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8284A8-40BE-A21E-3817-EB49EEB049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A663F7-8DDF-415C-2469-10987F266352}"/>
              </a:ext>
            </a:extLst>
          </p:cNvPr>
          <p:cNvSpPr>
            <a:spLocks noGrp="1"/>
          </p:cNvSpPr>
          <p:nvPr>
            <p:ph type="body" idx="1"/>
          </p:nvPr>
        </p:nvSpPr>
        <p:spPr>
          <a:xfrm>
            <a:off x="685800" y="4400550"/>
            <a:ext cx="5486400" cy="43683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Morgan owns a life insurance policy on her life to help provide financially for her family in the event of her death as she is the primary caretaker of Alex, Blake, and Charlie. She named her three children as the beneficiaries of this policy.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primary concern with this beneficiary designation is that minor children lack the legal capacity to manage funds and property, including receiving the death benefit of a life insurance policy. Thus, minors should not be named as beneficiaries of a life insurance policy. More broadly speaking, minors should not be named as beneficiaries of an estate.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TO SPEAKER: State law dictates who is considered a minor. Most states provide that a person reaches the age of </a:t>
            </a:r>
            <a:r>
              <a:rPr lang="en-US" b="0" i="1" dirty="0"/>
              <a:t>adult at age 18. In Alabama and Nebraska, the age of majority is 19. In Mississippi, the age of majority is 21.</a:t>
            </a:r>
            <a:endParaRPr lang="en-US" b="1" i="1" dirty="0"/>
          </a:p>
          <a:p>
            <a:endParaRPr lang="en-US" dirty="0"/>
          </a:p>
        </p:txBody>
      </p:sp>
      <p:sp>
        <p:nvSpPr>
          <p:cNvPr id="4" name="Slide Number Placeholder 3">
            <a:extLst>
              <a:ext uri="{FF2B5EF4-FFF2-40B4-BE49-F238E27FC236}">
                <a16:creationId xmlns:a16="http://schemas.microsoft.com/office/drawing/2014/main" id="{EA0A6E31-E4AD-C8BF-910A-99DE78F2491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132300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0207C-9AB9-03AA-66F5-8E1366CCB3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A0AEE8-0772-3857-E1D8-16EE751586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767C8F-63A8-69F9-DB3A-ADDAF1D4C35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Instead, an UGMA or UTMA can be named as a policy beneficiary to provide funds directly for a minor. Based on your individual circumstances, another a</a:t>
            </a:r>
            <a:r>
              <a:rPr lang="en-US" i="0" dirty="0">
                <a:latin typeface="Aptos" panose="020B0004020202020204" pitchFamily="34" charset="0"/>
              </a:rPr>
              <a:t>lternative is to establish a trust and name the trust as the beneficiary of the life insurance policy.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defRPr/>
            </a:pPr>
            <a:r>
              <a:rPr lang="en-US" i="1" dirty="0"/>
              <a:t>NOTE TO SPEAKER: </a:t>
            </a:r>
          </a:p>
          <a:p>
            <a:pPr>
              <a:defRPr/>
            </a:pPr>
            <a:r>
              <a:rPr lang="en-US" i="1" dirty="0"/>
              <a:t>A UTMA (Uniform Transfers to Minors Act) or a UGMA (Uniform Gifts to Minors Act) account is a type of custodial account that allow assets to be transferred to minors. These accounts are designed to benefit a minor while giving the adult control over the assets until the minor reaches a certain age (usually 18 or 21, depending on the state). Generally speaking, UTMA accounts allow a wider range of assets (including real estate and patents), while UGMA accounts are more limited (usually just cash, securities, and mutual funds). But it’s important to remember that the specific rules, such as the age the minor gains control over the account and what types of assets can be held in the account, vary under the state law. </a:t>
            </a:r>
            <a:endParaRPr lang="en-US" i="0" dirty="0">
              <a:latin typeface="Aptos" panose="020B0004020202020204" pitchFamily="34" charset="0"/>
            </a:endParaRPr>
          </a:p>
        </p:txBody>
      </p:sp>
      <p:sp>
        <p:nvSpPr>
          <p:cNvPr id="4" name="Slide Number Placeholder 3">
            <a:extLst>
              <a:ext uri="{FF2B5EF4-FFF2-40B4-BE49-F238E27FC236}">
                <a16:creationId xmlns:a16="http://schemas.microsoft.com/office/drawing/2014/main" id="{6ED9BD0F-E0B0-E3D4-8743-A5279453749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135827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A9A2B3-AA88-05BF-6498-5C505E7B81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27BB46-3FE8-300F-6C90-7C24DDFAD2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556F5B-DDB6-89BC-65FD-155C462253A2}"/>
              </a:ext>
            </a:extLst>
          </p:cNvPr>
          <p:cNvSpPr>
            <a:spLocks noGrp="1"/>
          </p:cNvSpPr>
          <p:nvPr>
            <p:ph type="body" idx="1"/>
          </p:nvPr>
        </p:nvSpPr>
        <p:spPr/>
        <p:txBody>
          <a:bodyPr/>
          <a:lstStyle/>
          <a:p>
            <a:r>
              <a:rPr lang="en-US" dirty="0"/>
              <a:t>Let’s turn our attention to dependents with special needs.</a:t>
            </a:r>
          </a:p>
        </p:txBody>
      </p:sp>
      <p:sp>
        <p:nvSpPr>
          <p:cNvPr id="5" name="Slide Number Placeholder 4">
            <a:extLst>
              <a:ext uri="{FF2B5EF4-FFF2-40B4-BE49-F238E27FC236}">
                <a16:creationId xmlns:a16="http://schemas.microsoft.com/office/drawing/2014/main" id="{BD5B6A0A-87F9-3519-F0F8-2FC0231B92C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6289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8888D-1045-4610-FC61-D9EA9BCC38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6B7D92-D135-C5D2-AE8F-387DF7C72E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6FE559-A1BB-C6F0-BB16-F919D1D8F63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5424A"/>
                </a:solidFill>
                <a:effectLst/>
              </a:rPr>
              <a:t>M</a:t>
            </a:r>
            <a:r>
              <a:rPr lang="en-US" sz="1200" dirty="0"/>
              <a:t>ore than 1 in 4 adults in the US have some type of disability. Moreover, in 2019-2020, nearly 1 in 5 children in the US (14.1 million children) had a special health care need.*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This may include your immediate or extended family. </a:t>
            </a:r>
            <a:r>
              <a:rPr lang="en-US" dirty="0"/>
              <a:t>These remarkable statistics makes planning for those with special needs of utmost importance. Leaving assets to individuals with special needs requires thoughtful and comprehensive planning and coordination.</a:t>
            </a:r>
          </a:p>
          <a:p>
            <a:endParaRPr lang="en-US" dirty="0"/>
          </a:p>
          <a:p>
            <a:r>
              <a:rPr lang="en-US" dirty="0"/>
              <a:t>What role does life insurance play?</a:t>
            </a:r>
          </a:p>
          <a:p>
            <a:pPr algn="l"/>
            <a:endParaRPr lang="en-US" b="0" i="0" dirty="0">
              <a:solidFill>
                <a:srgbClr val="35424A"/>
              </a:solidFill>
              <a:effectLst/>
            </a:endParaRPr>
          </a:p>
          <a:p>
            <a:pPr marL="0" indent="0" algn="l">
              <a:buFont typeface="Arial" panose="020B0604020202020204" pitchFamily="34" charset="0"/>
              <a:buNone/>
            </a:pPr>
            <a:r>
              <a:rPr lang="en-US" b="0" i="0" dirty="0">
                <a:solidFill>
                  <a:srgbClr val="35424A"/>
                </a:solidFill>
                <a:effectLst/>
              </a:rPr>
              <a:t>* Source:  National Survey of Children’s Health (NSCH), funded and directed by The Health Resources and Services Administration’s Maternal and Child Health Bureau and conducted by the U.S. Census Bureau</a:t>
            </a:r>
          </a:p>
          <a:p>
            <a:pPr marL="0" indent="0" algn="l">
              <a:buFont typeface="Arial" panose="020B0604020202020204" pitchFamily="34" charset="0"/>
              <a:buNone/>
            </a:pPr>
            <a:r>
              <a:rPr lang="en-US" b="0" i="0" dirty="0">
                <a:solidFill>
                  <a:srgbClr val="35424A"/>
                </a:solidFill>
                <a:effectLst/>
              </a:rPr>
              <a:t>https://mchb.hrsa.gov/sites/default/files/mchb/programs-impact/nsch-data-brief-children-youth-special-health-care-needs.pdf</a:t>
            </a:r>
          </a:p>
          <a:p>
            <a:pPr algn="l"/>
            <a:endParaRPr lang="en-US" b="0" i="0" dirty="0">
              <a:solidFill>
                <a:srgbClr val="35424A"/>
              </a:solidFill>
              <a:effectLst/>
            </a:endParaRPr>
          </a:p>
          <a:p>
            <a:pPr algn="l"/>
            <a:r>
              <a:rPr lang="en-US" b="0" i="0" dirty="0">
                <a:solidFill>
                  <a:srgbClr val="35424A"/>
                </a:solidFill>
                <a:effectLst/>
              </a:rPr>
              <a:t>Source:</a:t>
            </a:r>
          </a:p>
          <a:p>
            <a:pPr algn="l"/>
            <a:r>
              <a:rPr lang="en-US" b="0" i="0" dirty="0">
                <a:solidFill>
                  <a:srgbClr val="35424A"/>
                </a:solidFill>
                <a:effectLst/>
              </a:rPr>
              <a:t>https://www.cdc.gov/disability-and-health/articles-documents/disability-impacts-all-of-us-infographic.html</a:t>
            </a:r>
          </a:p>
        </p:txBody>
      </p:sp>
      <p:sp>
        <p:nvSpPr>
          <p:cNvPr id="5" name="Slide Number Placeholder 4">
            <a:extLst>
              <a:ext uri="{FF2B5EF4-FFF2-40B4-BE49-F238E27FC236}">
                <a16:creationId xmlns:a16="http://schemas.microsoft.com/office/drawing/2014/main" id="{A9EC2DB6-1F1C-5B16-C34E-6A5AAA009F9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61764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D72F1-8BE3-4C50-53BE-794BCA7062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ED5C73-3AFA-DDD0-1AAD-8D665F398C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D9700E-350A-E6A8-1554-C37CC8FEEFBE}"/>
              </a:ext>
            </a:extLst>
          </p:cNvPr>
          <p:cNvSpPr>
            <a:spLocks noGrp="1"/>
          </p:cNvSpPr>
          <p:nvPr>
            <p:ph type="body" idx="1"/>
          </p:nvPr>
        </p:nvSpPr>
        <p:spPr/>
        <p:txBody>
          <a:bodyPr/>
          <a:lstStyle/>
          <a:p>
            <a:r>
              <a:rPr lang="en-US" sz="1100" dirty="0">
                <a:latin typeface="+mn-lt"/>
                <a:ea typeface="Times New Roman" panose="02020603050405020304" pitchFamily="18" charset="0"/>
              </a:rPr>
              <a:t>Many families with a loved one with special needs want to provide the best quality of care for the individual’s lifetime – whether the individual is a minor child or an adult with special needs/disability. Parents/caregivers often use life insurance to provide financially for their loved 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mn-lt"/>
              </a:rPr>
              <a:t>Recall that Logan and Morgan’s child Blake has special needs. Logan and Morgan want to strengthen Blake’s financial future, so they purchased a survivorship life insurance policy on their lives. Survivorship life insurance covers the lives of two people (usually spouses) and the death benefit is not paid until the death of the second/surviving insured. Logan and Morgan purchased this type of policy because they do not anticipate Blake needing financial support until after they both have passed away.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mn-lt"/>
              </a:rPr>
              <a:t>Should they name Blake as the beneficiary of their survivorship life insurance policy for his future needs?</a:t>
            </a:r>
          </a:p>
        </p:txBody>
      </p:sp>
      <p:sp>
        <p:nvSpPr>
          <p:cNvPr id="4" name="Slide Number Placeholder 3">
            <a:extLst>
              <a:ext uri="{FF2B5EF4-FFF2-40B4-BE49-F238E27FC236}">
                <a16:creationId xmlns:a16="http://schemas.microsoft.com/office/drawing/2014/main" id="{FAE9BEE8-8B70-416E-6D09-5754FA2B768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677417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F1C0AA-1489-5BC2-2B58-FF5864D12F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4512DC-07E9-92D4-E719-68658CDEA3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BC2984-33D2-91FC-A040-D16F36E1192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answer depends upon whether Blake is or may receive government benefits and services, such as Supplemental Security Income (SSI) and Social Security Disability Income (SSDI), now or in the future.</a:t>
            </a:r>
          </a:p>
          <a:p>
            <a:endParaRPr lang="en-US" dirty="0"/>
          </a:p>
          <a:p>
            <a:r>
              <a:rPr lang="en-US" dirty="0"/>
              <a:t>[Read question on slide]</a:t>
            </a:r>
          </a:p>
          <a:p>
            <a:endParaRPr lang="en-US" dirty="0"/>
          </a:p>
          <a:p>
            <a:r>
              <a:rPr lang="en-US" dirty="0"/>
              <a:t>Many government benefits are needs based.</a:t>
            </a:r>
            <a:r>
              <a:rPr lang="en-US" sz="1200" dirty="0">
                <a:effectLst/>
                <a:latin typeface="Calibri" panose="020F0502020204030204" pitchFamily="34" charset="0"/>
                <a:ea typeface="Calibri" panose="020F0502020204030204" pitchFamily="34" charset="0"/>
                <a:cs typeface="Times New Roman" panose="02020603050405020304" pitchFamily="18" charset="0"/>
              </a:rPr>
              <a:t> For example, to qualify for SSI</a:t>
            </a:r>
            <a:r>
              <a:rPr lang="en-US" b="0" i="0" dirty="0">
                <a:solidFill>
                  <a:srgbClr val="000000"/>
                </a:solidFill>
                <a:effectLst/>
                <a:highlight>
                  <a:srgbClr val="FFFFFF"/>
                </a:highlight>
                <a:latin typeface="quicksand"/>
              </a:rPr>
              <a:t> applicants must have less than $2,000 in resources (or $3,000 for couples) and very limited income. Receiving the death benefit could result in the individual with special needs no longer being eligible for government programs and support.</a:t>
            </a:r>
          </a:p>
          <a:p>
            <a:endParaRPr lang="en-US" b="0" i="0" dirty="0">
              <a:solidFill>
                <a:srgbClr val="000000"/>
              </a:solidFill>
              <a:effectLst/>
              <a:highlight>
                <a:srgbClr val="FFFFFF"/>
              </a:highlight>
              <a:latin typeface="quicksand"/>
            </a:endParaRPr>
          </a:p>
          <a:p>
            <a:r>
              <a:rPr lang="en-US" b="0" i="0" dirty="0">
                <a:solidFill>
                  <a:srgbClr val="000000"/>
                </a:solidFill>
                <a:effectLst/>
                <a:highlight>
                  <a:srgbClr val="FFFFFF"/>
                </a:highlight>
                <a:latin typeface="quicksand"/>
              </a:rPr>
              <a:t>If Blake were to receive the death benefit while receiving government benefits, he may become ineligible to continue to receive these benefits until the death benefit is nearly depleted.</a:t>
            </a:r>
          </a:p>
          <a:p>
            <a:endParaRPr lang="en-US" b="0" i="0" dirty="0">
              <a:solidFill>
                <a:srgbClr val="000000"/>
              </a:solidFill>
              <a:effectLst/>
              <a:highlight>
                <a:srgbClr val="FFFFFF"/>
              </a:highlight>
              <a:latin typeface="quicksand"/>
            </a:endParaRPr>
          </a:p>
          <a:p>
            <a:r>
              <a:rPr lang="fr-FR" b="0" i="0" dirty="0">
                <a:solidFill>
                  <a:srgbClr val="000000"/>
                </a:solidFill>
                <a:effectLst/>
                <a:highlight>
                  <a:srgbClr val="FFFFFF"/>
                </a:highlight>
                <a:latin typeface="quicksand"/>
              </a:rPr>
              <a:t>Source:</a:t>
            </a:r>
          </a:p>
          <a:p>
            <a:r>
              <a:rPr lang="fr-FR" b="0" i="0" dirty="0">
                <a:solidFill>
                  <a:srgbClr val="000000"/>
                </a:solidFill>
                <a:effectLst/>
                <a:highlight>
                  <a:srgbClr val="FFFFFF"/>
                </a:highlight>
                <a:latin typeface="quicksand"/>
              </a:rPr>
              <a:t>https://www.ssa.gov/ssi/text-resources-ussi.htm</a:t>
            </a:r>
          </a:p>
          <a:p>
            <a:endParaRPr lang="en-US" b="0" i="0" dirty="0">
              <a:solidFill>
                <a:srgbClr val="000000"/>
              </a:solidFill>
              <a:effectLst/>
              <a:highlight>
                <a:srgbClr val="FFFFFF"/>
              </a:highlight>
              <a:latin typeface="quicksand"/>
            </a:endParaRPr>
          </a:p>
        </p:txBody>
      </p:sp>
      <p:sp>
        <p:nvSpPr>
          <p:cNvPr id="5" name="Slide Number Placeholder 4">
            <a:extLst>
              <a:ext uri="{FF2B5EF4-FFF2-40B4-BE49-F238E27FC236}">
                <a16:creationId xmlns:a16="http://schemas.microsoft.com/office/drawing/2014/main" id="{88F843E4-C291-23E1-933E-7ABD8B7E4BEF}"/>
              </a:ext>
            </a:extLst>
          </p:cNvPr>
          <p:cNvSpPr>
            <a:spLocks noGrp="1"/>
          </p:cNvSpPr>
          <p:nvPr>
            <p:ph type="sldNum" sz="quarter" idx="5"/>
          </p:nvPr>
        </p:nvSpPr>
        <p:spPr/>
        <p:txBody>
          <a:bodyPr/>
          <a:lstStyle/>
          <a:p>
            <a:fld id="{43E11481-28E0-4423-8641-2533152FEC53}" type="slidenum">
              <a:rPr lang="en-US" smtClean="0"/>
              <a:t>17</a:t>
            </a:fld>
            <a:endParaRPr lang="en-US" dirty="0"/>
          </a:p>
        </p:txBody>
      </p:sp>
    </p:spTree>
    <p:extLst>
      <p:ext uri="{BB962C8B-B14F-4D97-AF65-F5344CB8AC3E}">
        <p14:creationId xmlns:p14="http://schemas.microsoft.com/office/powerpoint/2010/main" val="36076533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6C157-C975-E580-7932-613FBBDC06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62FB4E-F12A-BC89-505D-3F1352CF2C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1554E9-BA0E-707E-EBBF-3AC5F871F6A3}"/>
              </a:ext>
            </a:extLst>
          </p:cNvPr>
          <p:cNvSpPr>
            <a:spLocks noGrp="1"/>
          </p:cNvSpPr>
          <p:nvPr>
            <p:ph type="body" idx="1"/>
          </p:nvPr>
        </p:nvSpPr>
        <p:spPr/>
        <p:txBody>
          <a:bodyPr/>
          <a:lstStyle/>
          <a:p>
            <a:r>
              <a:rPr lang="en-US" dirty="0">
                <a:latin typeface="Calibri" panose="020F0502020204030204" pitchFamily="34" charset="0"/>
                <a:ea typeface="Times New Roman" panose="02020603050405020304" pitchFamily="18" charset="0"/>
              </a:rPr>
              <a:t>To help preserve any government benefits Blake may receive, Logan and Morgan should, together with their estate planning attorney, create a </a:t>
            </a:r>
            <a:r>
              <a:rPr lang="en-US" dirty="0"/>
              <a:t>special needs trust for the benefit of Blake. </a:t>
            </a:r>
            <a:r>
              <a:rPr lang="en-US" dirty="0">
                <a:latin typeface="Aptos" panose="020B0004020202020204" pitchFamily="34" charset="0"/>
              </a:rPr>
              <a:t>Establishing a special needs trust is one way to help ensure that a family member with special needs has additional assets that supplement but do not supplant their public benefits, providing them lifelong care and quality of life. </a:t>
            </a:r>
            <a:r>
              <a:rPr lang="en-US" u="none" dirty="0"/>
              <a:t>Any assets that Logan and Morgan want to leave to support Blake should pass to Blake’s special needs trust and not to Blake directly.</a:t>
            </a:r>
          </a:p>
          <a:p>
            <a:endParaRPr lang="en-US" u="none" dirty="0"/>
          </a:p>
          <a:p>
            <a:r>
              <a:rPr lang="en-US" u="none" dirty="0"/>
              <a:t>One of the most effective assets to fund a special needs trust is life insurance. To help preserve Blake’s eligibility for government benefits, Logan and Morgan should consider naming the special needs trust as the beneficiary of their survivorship life insurance policy.</a:t>
            </a:r>
          </a:p>
          <a:p>
            <a:endParaRPr lang="en-US" dirty="0"/>
          </a:p>
          <a:p>
            <a:r>
              <a:rPr lang="en-US" i="1" dirty="0"/>
              <a:t>NOTE TO SPEAKER: </a:t>
            </a:r>
            <a:r>
              <a:rPr lang="en-US" i="1" dirty="0">
                <a:latin typeface="Calibri" panose="020F0502020204030204" pitchFamily="34" charset="0"/>
                <a:ea typeface="Times New Roman" panose="02020603050405020304" pitchFamily="18" charset="0"/>
              </a:rPr>
              <a:t>Attendees should be encouraged to work with an estate planning attorney who specializes in special needs planning due to the unique rules associated with this type of planning.</a:t>
            </a: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6329513F-3123-E17A-A531-F59848132AC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996748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individuals desire to leave a legacy for their loved ones. Leaving a legacy could mean different things to different people.</a:t>
            </a:r>
          </a:p>
        </p:txBody>
      </p:sp>
      <p:sp>
        <p:nvSpPr>
          <p:cNvPr id="5" name="Slide Number Placeholder 4"/>
          <p:cNvSpPr>
            <a:spLocks noGrp="1"/>
          </p:cNvSpPr>
          <p:nvPr>
            <p:ph type="sldNum" sz="quarter" idx="5"/>
          </p:nvPr>
        </p:nvSpPr>
        <p:spPr/>
        <p:txBody>
          <a:bodyPr/>
          <a:lstStyle/>
          <a:p>
            <a:fld id="{43E11481-28E0-4423-8641-2533152FEC53}" type="slidenum">
              <a:rPr lang="en-US" smtClean="0"/>
              <a:t>19</a:t>
            </a:fld>
            <a:endParaRPr lang="en-US" dirty="0"/>
          </a:p>
        </p:txBody>
      </p:sp>
    </p:spTree>
    <p:extLst>
      <p:ext uri="{BB962C8B-B14F-4D97-AF65-F5344CB8AC3E}">
        <p14:creationId xmlns:p14="http://schemas.microsoft.com/office/powerpoint/2010/main" val="2212051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146A6-6BFC-782B-2ADA-930B664F93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7A5A80-70C8-3F0E-CE45-9C91563246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7C629F-D05A-B8A1-D500-0B1EE1807B27}"/>
              </a:ext>
            </a:extLst>
          </p:cNvPr>
          <p:cNvSpPr>
            <a:spLocks noGrp="1"/>
          </p:cNvSpPr>
          <p:nvPr>
            <p:ph type="body" idx="1"/>
          </p:nvPr>
        </p:nvSpPr>
        <p:spPr/>
        <p:txBody>
          <a:bodyPr/>
          <a:lstStyle/>
          <a:p>
            <a:r>
              <a:rPr lang="en-US" dirty="0"/>
              <a:t>This presentation is provided for educational purposes only. Neither NLG nor any of its employees, agents or representatives provide tax or legal advice. You should consult with your personal attorney and tax advisor regarding your personal situation.</a:t>
            </a:r>
          </a:p>
        </p:txBody>
      </p:sp>
      <p:sp>
        <p:nvSpPr>
          <p:cNvPr id="4" name="Slide Number Placeholder 3">
            <a:extLst>
              <a:ext uri="{FF2B5EF4-FFF2-40B4-BE49-F238E27FC236}">
                <a16:creationId xmlns:a16="http://schemas.microsoft.com/office/drawing/2014/main" id="{7436437B-36B5-0833-972D-2FA6F72F425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869802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DC515C-5EF6-5F83-5DDF-AA03668B8E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FCF338-26A3-A63D-BE0B-DB68D23E6B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2B68C0-04E3-FC8D-08C4-9E0E1D5EBA0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Aptos" panose="020B0004020202020204" pitchFamily="34" charset="0"/>
              </a:rPr>
              <a:t>Leaving a legacy could mean providing your loved ones with the opportunity to learn a new skill, travel the world, or buy a house. What is your legacy? Is it on this list or is it something else? Does your legacy involve using some type of trust?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Aptos" panose="020B0004020202020204" pitchFamily="34" charset="0"/>
              </a:rPr>
              <a:t>Regardless of how you define your financial legacy, life insurance can provide the funds to achieve these goals – and in an income tax-advantaged manner. Life insurance should be considered, and if implemented, should be coordinated with your overall estate planning strategies.</a:t>
            </a:r>
          </a:p>
        </p:txBody>
      </p:sp>
      <p:sp>
        <p:nvSpPr>
          <p:cNvPr id="4" name="Slide Number Placeholder 3">
            <a:extLst>
              <a:ext uri="{FF2B5EF4-FFF2-40B4-BE49-F238E27FC236}">
                <a16:creationId xmlns:a16="http://schemas.microsoft.com/office/drawing/2014/main" id="{5D36BFCC-DF53-7CC6-2105-23005DAC123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588130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will discuss Estate Equalization, and the important role of life insurance.</a:t>
            </a:r>
          </a:p>
          <a:p>
            <a:endParaRPr lang="en-US" dirty="0"/>
          </a:p>
          <a:p>
            <a:r>
              <a:rPr lang="en-US" dirty="0"/>
              <a:t>What is Estate Equalization?</a:t>
            </a:r>
          </a:p>
        </p:txBody>
      </p:sp>
      <p:sp>
        <p:nvSpPr>
          <p:cNvPr id="5" name="Slide Number Placeholder 4"/>
          <p:cNvSpPr>
            <a:spLocks noGrp="1"/>
          </p:cNvSpPr>
          <p:nvPr>
            <p:ph type="sldNum" sz="quarter" idx="5"/>
          </p:nvPr>
        </p:nvSpPr>
        <p:spPr/>
        <p:txBody>
          <a:bodyPr/>
          <a:lstStyle/>
          <a:p>
            <a:fld id="{43E11481-28E0-4423-8641-2533152FEC53}" type="slidenum">
              <a:rPr lang="en-US" smtClean="0"/>
              <a:t>21</a:t>
            </a:fld>
            <a:endParaRPr lang="en-US" dirty="0"/>
          </a:p>
        </p:txBody>
      </p:sp>
    </p:spTree>
    <p:extLst>
      <p:ext uri="{BB962C8B-B14F-4D97-AF65-F5344CB8AC3E}">
        <p14:creationId xmlns:p14="http://schemas.microsoft.com/office/powerpoint/2010/main" val="15111855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Simply stated, it is the process of dividing and distributing your assets equitably and fairly among your heirs.</a:t>
            </a:r>
          </a:p>
          <a:p>
            <a:endParaRPr lang="en-US" dirty="0"/>
          </a:p>
          <a:p>
            <a:r>
              <a:rPr lang="en-US" dirty="0"/>
              <a:t>For many, treating all children fairly is very important. However, based on the assets that are part of your wealth, it may not be easy to accomplish.</a:t>
            </a:r>
          </a:p>
        </p:txBody>
      </p:sp>
      <p:sp>
        <p:nvSpPr>
          <p:cNvPr id="5" name="Slide Number Placeholder 4"/>
          <p:cNvSpPr>
            <a:spLocks noGrp="1"/>
          </p:cNvSpPr>
          <p:nvPr>
            <p:ph type="sldNum" sz="quarter" idx="5"/>
          </p:nvPr>
        </p:nvSpPr>
        <p:spPr/>
        <p:txBody>
          <a:bodyPr/>
          <a:lstStyle/>
          <a:p>
            <a:fld id="{43E11481-28E0-4423-8641-2533152FEC53}" type="slidenum">
              <a:rPr lang="en-US" smtClean="0"/>
              <a:t>22</a:t>
            </a:fld>
            <a:endParaRPr lang="en-US" dirty="0"/>
          </a:p>
        </p:txBody>
      </p:sp>
    </p:spTree>
    <p:extLst>
      <p:ext uri="{BB962C8B-B14F-4D97-AF65-F5344CB8AC3E}">
        <p14:creationId xmlns:p14="http://schemas.microsoft.com/office/powerpoint/2010/main" val="25582914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E8C30-F940-DABE-1776-F478AF329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BB64B2-A964-800D-7D1E-8B88C5EA5E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21EAE6-B639-1096-B0CB-40A700978AD2}"/>
              </a:ext>
            </a:extLst>
          </p:cNvPr>
          <p:cNvSpPr>
            <a:spLocks noGrp="1"/>
          </p:cNvSpPr>
          <p:nvPr>
            <p:ph type="body" idx="1"/>
          </p:nvPr>
        </p:nvSpPr>
        <p:spPr/>
        <p:txBody>
          <a:bodyPr/>
          <a:lstStyle/>
          <a:p>
            <a:r>
              <a:rPr lang="en-US" dirty="0"/>
              <a:t>Some estates are comprised of illiquid assets. These are assets that are not easily converted into cash or cash equivalents.</a:t>
            </a:r>
          </a:p>
          <a:p>
            <a:endParaRPr lang="en-US" dirty="0"/>
          </a:p>
          <a:p>
            <a:r>
              <a:rPr lang="en-US" dirty="0"/>
              <a:t>Let’s look an example – a family business.</a:t>
            </a:r>
          </a:p>
        </p:txBody>
      </p:sp>
      <p:sp>
        <p:nvSpPr>
          <p:cNvPr id="5" name="Slide Number Placeholder 4">
            <a:extLst>
              <a:ext uri="{FF2B5EF4-FFF2-40B4-BE49-F238E27FC236}">
                <a16:creationId xmlns:a16="http://schemas.microsoft.com/office/drawing/2014/main" id="{4C9BBAA1-7A7A-8602-9495-D3584CD8EE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08769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revisit the Wilson family. Logan’s dad owns the family business worth $3 million. Logan has a sister, Amelia, who is very active in the business, and dad will ultimately transfer the business to her at his retirement or death. Logan is not involved in the business and has no interest in becoming involved.</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Dad has two primary estate planning goals: 1) an equitable distribution of his estate to Logan and Amelia, and 2) a successful transition of the business to Amelia.</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075181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be equitable, Dad transfers the $3 million business to Amelia and the $2 million of other assets to Logan. However, this is not as equitable as Dad would like.</a:t>
            </a:r>
          </a:p>
          <a:p>
            <a:endParaRPr lang="en-US" dirty="0"/>
          </a:p>
          <a:p>
            <a:r>
              <a:rPr lang="en-US" dirty="0"/>
              <a:t>The solution involves Dad purchasing a life insurance policy on his life with a $1 million death benefit, and naming Logan as the beneficiary.</a:t>
            </a:r>
          </a:p>
          <a:p>
            <a:endParaRPr lang="en-US" dirty="0"/>
          </a:p>
          <a:p>
            <a:r>
              <a:rPr lang="en-US" dirty="0"/>
              <a:t>With this, Logan and Amelia will each inherit $3 million.</a:t>
            </a:r>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 </a:t>
            </a: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673870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will discuss last expenses which is another way life insurance may support your estate plan.</a:t>
            </a:r>
          </a:p>
        </p:txBody>
      </p:sp>
      <p:sp>
        <p:nvSpPr>
          <p:cNvPr id="4" name="Slide Number Placeholder 3"/>
          <p:cNvSpPr>
            <a:spLocks noGrp="1"/>
          </p:cNvSpPr>
          <p:nvPr>
            <p:ph type="sldNum" sz="quarter" idx="5"/>
          </p:nvPr>
        </p:nvSpPr>
        <p:spPr/>
        <p:txBody>
          <a:bodyPr/>
          <a:lstStyle/>
          <a:p>
            <a:fld id="{43E11481-28E0-4423-8641-2533152FEC53}" type="slidenum">
              <a:rPr lang="en-US" smtClean="0"/>
              <a:t>26</a:t>
            </a:fld>
            <a:endParaRPr lang="en-US" dirty="0"/>
          </a:p>
        </p:txBody>
      </p:sp>
    </p:spTree>
    <p:extLst>
      <p:ext uri="{BB962C8B-B14F-4D97-AF65-F5344CB8AC3E}">
        <p14:creationId xmlns:p14="http://schemas.microsoft.com/office/powerpoint/2010/main" val="22971654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90A07-EBE0-351D-D268-C47CC67AFD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5CD817-7648-EE57-3EC0-5111C6D16B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9B8433-DC3D-9988-A9AC-FB262D688E5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ptos" panose="020B0004020202020204" pitchFamily="34" charset="0"/>
                <a:ea typeface="Times New Roman" panose="02020603050405020304" pitchFamily="18" charset="0"/>
                <a:cs typeface="Aptos" panose="020B0004020202020204" pitchFamily="34" charset="0"/>
              </a:rPr>
              <a:t>Did you know…read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ptos" panose="020B0004020202020204" pitchFamily="34" charset="0"/>
              <a:ea typeface="Times New Roman" panose="02020603050405020304" pitchFamily="18"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ptos" panose="020B0004020202020204" pitchFamily="34" charset="0"/>
                <a:ea typeface="Times New Roman" panose="02020603050405020304" pitchFamily="18" charset="0"/>
                <a:cs typeface="Aptos" panose="020B0004020202020204" pitchFamily="34" charset="0"/>
              </a:rPr>
              <a:t>Funeral expenses are generally payable (possibly in full) by the day of the funeral. This may be a significant cost depending upon your wishes regarding your final farewell and resting place.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ptos" panose="020B0004020202020204" pitchFamily="34" charset="0"/>
              <a:ea typeface="Times New Roman" panose="02020603050405020304" pitchFamily="18"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ptos" panose="020B0004020202020204" pitchFamily="34" charset="0"/>
                <a:ea typeface="Times New Roman" panose="02020603050405020304" pitchFamily="18" charset="0"/>
                <a:cs typeface="Aptos" panose="020B0004020202020204" pitchFamily="34" charset="0"/>
              </a:rPr>
              <a:t>To put this in content, let’s return to our hypothetical couple. the Wilsons. Fast forward, 20 years, and Logan passes away. According to NFDA’s study, the median cost of a funeral with casket and burial has increased only 5.8% over the past two years (from $7,848 to $8,300) which is 2.86% increase a year. </a:t>
            </a:r>
            <a:r>
              <a:rPr lang="en-US" sz="1200" u="sng" dirty="0">
                <a:solidFill>
                  <a:srgbClr val="467886"/>
                </a:solidFill>
                <a:effectLst/>
                <a:latin typeface="Aptos" panose="020B0004020202020204" pitchFamily="34" charset="0"/>
                <a:ea typeface="Times New Roman" panose="02020603050405020304" pitchFamily="18" charset="0"/>
                <a:cs typeface="Aptos" panose="020B0004020202020204" pitchFamily="34" charset="0"/>
                <a:hlinkClick r:id="rId3"/>
              </a:rPr>
              <a:t>2023 NFDA General Price List Study Shows Inflation Increasing Faster than the Cost of a Funeral  &gt; National Funeral Directors Association (NFDA)</a:t>
            </a:r>
            <a:r>
              <a:rPr lang="en-US" sz="1200" dirty="0">
                <a:effectLst/>
                <a:latin typeface="Aptos" panose="020B0004020202020204" pitchFamily="34" charset="0"/>
                <a:ea typeface="Times New Roman" panose="02020603050405020304" pitchFamily="18" charset="0"/>
                <a:cs typeface="Aptos" panose="020B0004020202020204" pitchFamily="34" charset="0"/>
              </a:rPr>
              <a:t>. If they estimate their 2025 funeral expenses to be $10,000</a:t>
            </a:r>
            <a:r>
              <a:rPr lang="en-US" dirty="0">
                <a:ea typeface="Times New Roman" panose="02020603050405020304" pitchFamily="18" charset="0"/>
                <a:cs typeface="Aptos" panose="020B0004020202020204" pitchFamily="34" charset="0"/>
              </a:rPr>
              <a:t>, </a:t>
            </a:r>
            <a:r>
              <a:rPr lang="en-US" sz="1200" dirty="0">
                <a:effectLst/>
                <a:latin typeface="Aptos" panose="020B0004020202020204" pitchFamily="34" charset="0"/>
                <a:ea typeface="Times New Roman" panose="02020603050405020304" pitchFamily="18" charset="0"/>
                <a:cs typeface="Aptos" panose="020B0004020202020204" pitchFamily="34" charset="0"/>
              </a:rPr>
              <a:t>the cost in 2045 will be $18,061 based on 3% increase rate. </a:t>
            </a:r>
            <a:endParaRPr lang="en-US" sz="1200" dirty="0">
              <a:effectLst/>
              <a:latin typeface="Aptos" panose="020B0004020202020204" pitchFamily="34" charset="0"/>
              <a:ea typeface="Aptos" panose="020B0004020202020204" pitchFamily="34" charset="0"/>
              <a:cs typeface="Aptos" panose="020B0004020202020204" pitchFamily="34" charset="0"/>
            </a:endParaRPr>
          </a:p>
          <a:p>
            <a:endParaRPr lang="en-US" dirty="0"/>
          </a:p>
          <a:p>
            <a:r>
              <a:rPr lang="en-US" dirty="0"/>
              <a:t>https://www.debt.org/family/people-are-dying-in-debt/</a:t>
            </a:r>
          </a:p>
        </p:txBody>
      </p:sp>
      <p:sp>
        <p:nvSpPr>
          <p:cNvPr id="5" name="Slide Number Placeholder 4">
            <a:extLst>
              <a:ext uri="{FF2B5EF4-FFF2-40B4-BE49-F238E27FC236}">
                <a16:creationId xmlns:a16="http://schemas.microsoft.com/office/drawing/2014/main" id="{6CEC499E-4C4A-F1AC-47E5-E1C95D7C493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11637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35AF4F-565F-F111-68D9-FEFA518110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0ADC08-5D98-F23A-908C-39A872BB22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038046-46A5-82C5-C8C4-94C6B56F312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First at the most basic level, life insurance can help provide peace of mind to your family. Life insurance death benefit can help your family pay your final expenses, pay off any debt and medical expenses, and cover any estate taxes that may apply to your estate when you pass.</a:t>
            </a:r>
          </a:p>
          <a:p>
            <a:endParaRPr lang="en-US" dirty="0"/>
          </a:p>
          <a:p>
            <a:r>
              <a:rPr lang="en-US" dirty="0"/>
              <a:t>Life insurance can also help your family pay off outstanding financial obligations such as mortgages and credit card debt, freeing up their future cash flow to meet their needs. It is important to coordinate your choice of beneficiary with your estate plan to ensure the funds are readily available to pay these expenses so that family members do not have to pay them and be reimbursed later by your estate.</a:t>
            </a:r>
          </a:p>
        </p:txBody>
      </p:sp>
      <p:sp>
        <p:nvSpPr>
          <p:cNvPr id="5" name="Slide Number Placeholder 4">
            <a:extLst>
              <a:ext uri="{FF2B5EF4-FFF2-40B4-BE49-F238E27FC236}">
                <a16:creationId xmlns:a16="http://schemas.microsoft.com/office/drawing/2014/main" id="{0347DA57-B8F2-F4B7-79DA-82D78C159EC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70149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some of you may want to provide funds to your favorite charity upon your death. I refer to this as your charitable legacy. </a:t>
            </a:r>
          </a:p>
          <a:p>
            <a:endParaRPr lang="en-US" kern="100" dirty="0">
              <a:latin typeface="Calibri" panose="020F0502020204030204" pitchFamily="34" charset="0"/>
              <a:ea typeface="Calibri" panose="020F0502020204030204" pitchFamily="34" charset="0"/>
              <a:cs typeface="Times New Roman" panose="02020603050405020304" pitchFamily="18" charset="0"/>
            </a:endParaRPr>
          </a:p>
          <a:p>
            <a:r>
              <a:rPr lang="en-US" kern="100" dirty="0">
                <a:latin typeface="Calibri" panose="020F0502020204030204" pitchFamily="34" charset="0"/>
                <a:ea typeface="Calibri" panose="020F0502020204030204" pitchFamily="34" charset="0"/>
                <a:cs typeface="Times New Roman" panose="02020603050405020304" pitchFamily="18" charset="0"/>
              </a:rPr>
              <a:t>Legacy means different things to different people. For some, leaving a legacy means providing financial security for family members and other loved ones upon death. But for others, if your legacy involves support to the bigger world, </a:t>
            </a:r>
            <a:r>
              <a:rPr lang="en-US" kern="100" dirty="0">
                <a:latin typeface="Calibri" panose="020F0502020204030204" pitchFamily="34" charset="0"/>
                <a:ea typeface="Calibri" panose="020F0502020204030204" pitchFamily="34" charset="0"/>
                <a:cs typeface="Calibri" panose="020F0502020204030204" pitchFamily="34" charset="0"/>
              </a:rPr>
              <a:t>life insurance can be a great vehicle to increase the legacy you can leave to your favorite charity</a:t>
            </a:r>
            <a:r>
              <a:rPr lang="en-US" kern="100" dirty="0">
                <a:latin typeface="Calibri" panose="020F0502020204030204" pitchFamily="34" charset="0"/>
                <a:ea typeface="Calibri" panose="020F0502020204030204" pitchFamily="34" charset="0"/>
                <a:cs typeface="Times New Roman" panose="02020603050405020304" pitchFamily="18" charset="0"/>
              </a:rPr>
              <a:t>! By </a:t>
            </a:r>
            <a:r>
              <a:rPr lang="en-US" kern="100" dirty="0">
                <a:latin typeface="Calibri" panose="020F0502020204030204" pitchFamily="34" charset="0"/>
                <a:ea typeface="Calibri" panose="020F0502020204030204" pitchFamily="34" charset="0"/>
                <a:cs typeface="Calibri" panose="020F0502020204030204" pitchFamily="34" charset="0"/>
              </a:rPr>
              <a:t>creating a charitable legacy during your lifetime or after your death, not only are you positively impacting the lives of others, but your gift may allow you to benefit from an income or estate tax deduction as well!</a:t>
            </a:r>
            <a:r>
              <a:rPr lang="en-US" kern="0" dirty="0">
                <a:solidFill>
                  <a:srgbClr val="000101"/>
                </a:solidFill>
                <a:latin typeface="Calibri" panose="020F0502020204030204" pitchFamily="34" charset="0"/>
                <a:ea typeface="Calibri" panose="020F0502020204030204" pitchFamily="34" charset="0"/>
                <a:cs typeface="Calibri" panose="020F0502020204030204" pitchFamily="34" charset="0"/>
              </a:rPr>
              <a:t> </a:t>
            </a:r>
          </a:p>
          <a:p>
            <a:pPr algn="just">
              <a:lnSpc>
                <a:spcPct val="107000"/>
              </a:lnSpc>
            </a:pPr>
            <a:endParaRPr lang="en-US" kern="0" dirty="0">
              <a:solidFill>
                <a:srgbClr val="000101"/>
              </a:solidFill>
              <a:latin typeface="Calibri" panose="020F0502020204030204" pitchFamily="34" charset="0"/>
              <a:ea typeface="Calibri" panose="020F0502020204030204" pitchFamily="34" charset="0"/>
              <a:cs typeface="Calibri" panose="020F0502020204030204" pitchFamily="34" charset="0"/>
            </a:endParaRPr>
          </a:p>
          <a:p>
            <a:pPr algn="just">
              <a:lnSpc>
                <a:spcPct val="107000"/>
              </a:lnSpc>
            </a:pPr>
            <a:r>
              <a:rPr lang="en-US" i="1" kern="0" dirty="0">
                <a:solidFill>
                  <a:srgbClr val="000101"/>
                </a:solidFill>
                <a:latin typeface="Calibri" panose="020F0502020204030204" pitchFamily="34" charset="0"/>
                <a:ea typeface="Calibri" panose="020F0502020204030204" pitchFamily="34" charset="0"/>
                <a:cs typeface="Calibri" panose="020F0502020204030204" pitchFamily="34" charset="0"/>
              </a:rPr>
              <a:t>NOTE TO SPEAKER: The charity must be a qualified charity under the Internal Revenue Code.</a:t>
            </a:r>
            <a:r>
              <a:rPr lang="en-US" i="1" kern="100" dirty="0">
                <a:latin typeface="Calibri" panose="020F0502020204030204" pitchFamily="34" charset="0"/>
                <a:ea typeface="Calibri" panose="020F0502020204030204" pitchFamily="34" charset="0"/>
                <a:cs typeface="Times New Roman" panose="02020603050405020304" pitchFamily="18" charset="0"/>
              </a:rPr>
              <a:t> If the client is not able to deduct the full amount of the gift in the current year because it exceeds their adjusted-gross income limit, they may be able to deduct the excess over the next five calendar years.</a:t>
            </a:r>
          </a:p>
        </p:txBody>
      </p:sp>
      <p:sp>
        <p:nvSpPr>
          <p:cNvPr id="4" name="Slide Number Placeholder 3"/>
          <p:cNvSpPr>
            <a:spLocks noGrp="1"/>
          </p:cNvSpPr>
          <p:nvPr>
            <p:ph type="sldNum" sz="quarter" idx="5"/>
          </p:nvPr>
        </p:nvSpPr>
        <p:spPr/>
        <p:txBody>
          <a:bodyPr/>
          <a:lstStyle/>
          <a:p>
            <a:fld id="{43E11481-28E0-4423-8641-2533152FEC53}" type="slidenum">
              <a:rPr lang="en-US" smtClean="0"/>
              <a:t>29</a:t>
            </a:fld>
            <a:endParaRPr lang="en-US" dirty="0"/>
          </a:p>
        </p:txBody>
      </p:sp>
    </p:spTree>
    <p:extLst>
      <p:ext uri="{BB962C8B-B14F-4D97-AF65-F5344CB8AC3E}">
        <p14:creationId xmlns:p14="http://schemas.microsoft.com/office/powerpoint/2010/main" val="2910483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estate planning? Estate planning is all about getting the right assets to the right people at the right time and in the right way. Estate planning is for everyone regardless of wealth. A well thought out estate plan helps ensure that the people you care about the most receive your assets based upon your personal goals and objectives.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142223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AD74DE-F198-15D5-FEAF-314576C97C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62BEC2-0BD0-C3EC-44D7-99BE5C2419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2937E3-5691-D125-31BC-349BBE24479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Aptos" panose="020B0004020202020204" pitchFamily="34" charset="0"/>
                <a:ea typeface="Times New Roman" panose="02020603050405020304" pitchFamily="18" charset="0"/>
                <a:cs typeface="Aptos" panose="020B0004020202020204" pitchFamily="34" charset="0"/>
              </a:rPr>
              <a:t>Recall our hypothetical couple the Wilsons. Logan and Morgan received tremendous help from a non-profit organization in navigating through special needs planning for their son, Blake. They would like to leave a sum of money to the organization if possible.</a:t>
            </a:r>
            <a:endParaRPr lang="en-US" dirty="0">
              <a:effectLst/>
              <a:latin typeface="Aptos" panose="020B0004020202020204" pitchFamily="34" charset="0"/>
              <a:ea typeface="Aptos" panose="020B0004020202020204" pitchFamily="34" charset="0"/>
              <a:cs typeface="Aptos" panose="020B0004020202020204" pitchFamily="34" charset="0"/>
            </a:endParaRPr>
          </a:p>
          <a:p>
            <a:endParaRPr lang="en-US" dirty="0"/>
          </a:p>
          <a:p>
            <a:r>
              <a:rPr lang="en-US" dirty="0"/>
              <a:t>Life insurance can be used to benefit charity. It is common for a policy owner to name their favorite charity as a full or partial beneficiary of the policy. Let’s examine this more closely.</a:t>
            </a:r>
          </a:p>
          <a:p>
            <a:endParaRPr lang="en-US" dirty="0"/>
          </a:p>
          <a:p>
            <a:r>
              <a:rPr lang="en-US" i="1" dirty="0"/>
              <a:t>NOTE TO SPEAKER: There are two other alternatives to using life insurance to benefit a charity. First, the policy owner could transfer an existing policy to their favorite charity. The second alternative </a:t>
            </a:r>
            <a:r>
              <a:rPr kumimoji="0" lang="en-US" b="0" i="1" u="none" strike="noStrike" kern="1200" cap="none" spc="0" normalizeH="0" baseline="0" noProof="0" dirty="0">
                <a:ln>
                  <a:noFill/>
                </a:ln>
                <a:solidFill>
                  <a:prstClr val="black"/>
                </a:solidFill>
                <a:effectLst/>
                <a:uLnTx/>
                <a:uFillTx/>
                <a:latin typeface="Calibri" panose="020F0502020204030204"/>
                <a:ea typeface="+mn-ea"/>
                <a:cs typeface="+mn-cs"/>
              </a:rPr>
              <a:t>is used much less frequently and is more complicated. It involves a charity applying for a new policy on a donor. However, to establish that the charity has an insurable interest in the life of the donor/insured, there must be, for example, a consistent history of giving to this charity by the donor/insured. In this option, the donor/insured would make gifts of cash to the charity, which the charity would use to pay the life insurance premiums.</a:t>
            </a:r>
            <a:endParaRPr lang="en-US" i="1" dirty="0"/>
          </a:p>
        </p:txBody>
      </p:sp>
      <p:sp>
        <p:nvSpPr>
          <p:cNvPr id="5" name="Slide Number Placeholder 4">
            <a:extLst>
              <a:ext uri="{FF2B5EF4-FFF2-40B4-BE49-F238E27FC236}">
                <a16:creationId xmlns:a16="http://schemas.microsoft.com/office/drawing/2014/main" id="{6D98C2FD-F61A-93FA-704D-01F19030D85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87144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99BAE-6D82-8F7B-4DD7-1116C3FF0F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D2304D-729C-2CA6-A3FA-7F0EE16EC0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A89664-7ED8-66D3-45B4-E645440C258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First, and most basically, a charity can be named as a full or partial beneficiary of a life insurance policy. With this method, you remain the owner and insured of the policy and your charity (or charities) of choice are named as policy beneficiaries for all or a portion of the death benefit. This will result in a charitable bequest at your death.</a:t>
            </a:r>
            <a:endParaRPr lang="en-US" dirty="0"/>
          </a:p>
          <a:p>
            <a:endParaRPr lang="en-US" i="1" dirty="0"/>
          </a:p>
          <a:p>
            <a:r>
              <a:rPr lang="en-US" i="0" dirty="0"/>
              <a:t>In our example, Logan may name the charity as the beneficiary of a percentage of the death benefit per their objective. </a:t>
            </a:r>
          </a:p>
          <a:p>
            <a:endParaRPr lang="en-US" i="1" dirty="0"/>
          </a:p>
          <a:p>
            <a:r>
              <a:rPr lang="en-US" i="1" dirty="0"/>
              <a:t>NOTE TO SPEAKER: In addition to allowing the client to remain in control of the policy during their lifetime and naming the policy beneficiaries (both personal and/or charitable), this method will result in a charitable bequest being made at death. Additionally, higher net worth clients will be allowed an estate tax charitable deduction for the amount of the death benefit paid to the charity or charities.</a:t>
            </a:r>
          </a:p>
          <a:p>
            <a:endParaRPr lang="en-US" dirty="0"/>
          </a:p>
        </p:txBody>
      </p:sp>
      <p:sp>
        <p:nvSpPr>
          <p:cNvPr id="4" name="Slide Number Placeholder 3">
            <a:extLst>
              <a:ext uri="{FF2B5EF4-FFF2-40B4-BE49-F238E27FC236}">
                <a16:creationId xmlns:a16="http://schemas.microsoft.com/office/drawing/2014/main" id="{430DD8C9-FFA2-1AE2-ECA2-1A58C4530E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033440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CA395E-49EE-53CB-B0F5-971F23AF45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373582-BDC4-4B48-D8BD-8408804E2C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F9CBC5-8D4E-1372-4493-D8EE55BBF386}"/>
              </a:ext>
            </a:extLst>
          </p:cNvPr>
          <p:cNvSpPr>
            <a:spLocks noGrp="1"/>
          </p:cNvSpPr>
          <p:nvPr>
            <p:ph type="body" idx="1"/>
          </p:nvPr>
        </p:nvSpPr>
        <p:spPr/>
        <p:txBody>
          <a:bodyPr/>
          <a:lstStyle/>
          <a:p>
            <a:pPr defTabSz="942289"/>
            <a:r>
              <a:rPr lang="en-US" sz="1200" kern="0" dirty="0">
                <a:ea typeface="Calibri" panose="020F0502020204030204" pitchFamily="34" charset="0"/>
                <a:cs typeface="Calibri" panose="020F0502020204030204" pitchFamily="34" charset="0"/>
              </a:rPr>
              <a:t>A life insurance policy may increase the legacy you would like to leave to your favorite charity </a:t>
            </a:r>
            <a:r>
              <a:rPr lang="en-US" sz="1200" kern="100" dirty="0">
                <a:ea typeface="Calibri" panose="020F0502020204030204" pitchFamily="34" charset="0"/>
                <a:cs typeface="Times New Roman" panose="02020603050405020304" pitchFamily="18" charset="0"/>
              </a:rPr>
              <a:t>to meet your philanthropic goals.</a:t>
            </a:r>
          </a:p>
          <a:p>
            <a:endParaRPr lang="en-US" sz="1200" dirty="0"/>
          </a:p>
          <a:p>
            <a:r>
              <a:rPr lang="en-US" sz="1200" dirty="0"/>
              <a:t>Here is a quick summary of the most common way life insurance may enhance a charitable legacy.</a:t>
            </a:r>
            <a:endParaRPr lang="en-US" i="0" dirty="0"/>
          </a:p>
        </p:txBody>
      </p:sp>
      <p:sp>
        <p:nvSpPr>
          <p:cNvPr id="5" name="Slide Number Placeholder 4">
            <a:extLst>
              <a:ext uri="{FF2B5EF4-FFF2-40B4-BE49-F238E27FC236}">
                <a16:creationId xmlns:a16="http://schemas.microsoft.com/office/drawing/2014/main" id="{1A89BF23-7F76-5ECE-B4CF-2001884E6CF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45375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049421-A8F5-CE98-38BD-E357BAA51F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142089-A3AB-04AF-6562-F8E7E84EE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4A6CC8-795B-9040-5BA9-6FE0A158736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u="none" dirty="0"/>
              <a:t>As we discussed earlier, life insurance death benefit passes by contract to the named beneficiary. Therefore, coordinating your life insurance beneficiary designations with your estate plan is very important.</a:t>
            </a:r>
          </a:p>
        </p:txBody>
      </p:sp>
      <p:sp>
        <p:nvSpPr>
          <p:cNvPr id="5" name="Slide Number Placeholder 4">
            <a:extLst>
              <a:ext uri="{FF2B5EF4-FFF2-40B4-BE49-F238E27FC236}">
                <a16:creationId xmlns:a16="http://schemas.microsoft.com/office/drawing/2014/main" id="{1B2AC8C6-6CE3-6686-C431-330338599AB8}"/>
              </a:ext>
            </a:extLst>
          </p:cNvPr>
          <p:cNvSpPr>
            <a:spLocks noGrp="1"/>
          </p:cNvSpPr>
          <p:nvPr>
            <p:ph type="sldNum" sz="quarter" idx="5"/>
          </p:nvPr>
        </p:nvSpPr>
        <p:spPr/>
        <p:txBody>
          <a:bodyPr/>
          <a:lstStyle/>
          <a:p>
            <a:fld id="{43E11481-28E0-4423-8641-2533152FEC53}" type="slidenum">
              <a:rPr lang="en-US" smtClean="0"/>
              <a:t>33</a:t>
            </a:fld>
            <a:endParaRPr lang="en-US" dirty="0"/>
          </a:p>
        </p:txBody>
      </p:sp>
    </p:spTree>
    <p:extLst>
      <p:ext uri="{BB962C8B-B14F-4D97-AF65-F5344CB8AC3E}">
        <p14:creationId xmlns:p14="http://schemas.microsoft.com/office/powerpoint/2010/main" val="29314136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415204"/>
          </a:xfrm>
        </p:spPr>
        <p:txBody>
          <a:bodyPr/>
          <a:lstStyle/>
          <a:p>
            <a:pPr defTabSz="942289">
              <a:defRPr/>
            </a:pPr>
            <a:r>
              <a:rPr lang="en-US" b="0" dirty="0"/>
              <a:t>What could possibly go wrong if you don’t coordinate your beneficiary designations with your estate plan?</a:t>
            </a:r>
          </a:p>
          <a:p>
            <a:pPr defTabSz="942289">
              <a:defRPr/>
            </a:pPr>
            <a:endParaRPr lang="en-US" b="0" dirty="0"/>
          </a:p>
          <a:p>
            <a:pPr defTabSz="942289">
              <a:defRPr/>
            </a:pPr>
            <a:r>
              <a:rPr lang="en-US" b="0" dirty="0"/>
              <a:t>Meet Warren Hillman. Warren worked for the federal government. He named his wife, at the time, Judy, as the beneficiary of his group life insurance policy. Unfortunately, years later Warren and Judy divorced. Warren later married his second spouse, Jackie. He remained married to Jackie up until his death in 2008. Unfortunately, Warren never changed the beneficiary of his group life insurance policy from Judy.</a:t>
            </a:r>
          </a:p>
          <a:p>
            <a:pPr defTabSz="942289">
              <a:defRPr/>
            </a:pPr>
            <a:endParaRPr lang="en-US" b="0" dirty="0"/>
          </a:p>
          <a:p>
            <a:pPr defTabSz="942289">
              <a:defRPr/>
            </a:pPr>
            <a:r>
              <a:rPr lang="en-US" b="0" dirty="0"/>
              <a:t>Jackie believed that she was entitled to the death benefit proceeds as Warren’s spouse. Together with her legal counsel, she argued that the divorce between Warren and Judy negated the beneficiary designation to Judy under state law. The lower courts disagreed, and Jackie took the case all the way to the United States Supreme Court! The US Supreme Court ruled in favor of Judy. The state law nullifying a beneficiary designation did not apply to a federal policy and federal law does not have a similar law regarding divorce. All of this for $124,558.03 of death benefit!!</a:t>
            </a:r>
          </a:p>
          <a:p>
            <a:pPr defTabSz="942289">
              <a:defRPr/>
            </a:pPr>
            <a:br>
              <a:rPr lang="en-US" b="0" dirty="0"/>
            </a:br>
            <a:r>
              <a:rPr lang="en-US" b="0" dirty="0"/>
              <a:t>This is a great example of why it is important to review beneficiary designations after a major life event.</a:t>
            </a:r>
          </a:p>
          <a:p>
            <a:endParaRPr lang="en-US" dirty="0"/>
          </a:p>
        </p:txBody>
      </p:sp>
      <p:sp>
        <p:nvSpPr>
          <p:cNvPr id="5" name="Slide Number Placeholder 4"/>
          <p:cNvSpPr>
            <a:spLocks noGrp="1"/>
          </p:cNvSpPr>
          <p:nvPr>
            <p:ph type="sldNum" sz="quarter" idx="5"/>
          </p:nvPr>
        </p:nvSpPr>
        <p:spPr/>
        <p:txBody>
          <a:bodyPr/>
          <a:lstStyle/>
          <a:p>
            <a:fld id="{43E11481-28E0-4423-8641-2533152FEC53}" type="slidenum">
              <a:rPr lang="en-US" smtClean="0"/>
              <a:t>34</a:t>
            </a:fld>
            <a:endParaRPr lang="en-US" dirty="0"/>
          </a:p>
        </p:txBody>
      </p:sp>
    </p:spTree>
    <p:extLst>
      <p:ext uri="{BB962C8B-B14F-4D97-AF65-F5344CB8AC3E}">
        <p14:creationId xmlns:p14="http://schemas.microsoft.com/office/powerpoint/2010/main" val="37702889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2">
          <a:extLst>
            <a:ext uri="{FF2B5EF4-FFF2-40B4-BE49-F238E27FC236}">
              <a16:creationId xmlns:a16="http://schemas.microsoft.com/office/drawing/2014/main" id="{BCACFEB8-6FBC-3C22-937E-AD896280BD1F}"/>
            </a:ext>
          </a:extLst>
        </p:cNvPr>
        <p:cNvGrpSpPr/>
        <p:nvPr/>
      </p:nvGrpSpPr>
      <p:grpSpPr>
        <a:xfrm>
          <a:off x="0" y="0"/>
          <a:ext cx="0" cy="0"/>
          <a:chOff x="0" y="0"/>
          <a:chExt cx="0" cy="0"/>
        </a:xfrm>
      </p:grpSpPr>
      <p:sp>
        <p:nvSpPr>
          <p:cNvPr id="1083" name="Google Shape;1083;g77cec164d1_0_589:notes">
            <a:extLst>
              <a:ext uri="{FF2B5EF4-FFF2-40B4-BE49-F238E27FC236}">
                <a16:creationId xmlns:a16="http://schemas.microsoft.com/office/drawing/2014/main" id="{4C5B304D-F9AC-89BD-FC1B-430EEDEAE19C}"/>
              </a:ext>
            </a:extLst>
          </p:cNvPr>
          <p:cNvSpPr>
            <a:spLocks noGrp="1" noRot="1" noChangeAspect="1"/>
          </p:cNvSpPr>
          <p:nvPr>
            <p:ph type="sldImg" idx="2"/>
          </p:nvPr>
        </p:nvSpPr>
        <p:spPr>
          <a:xfrm>
            <a:off x="576263" y="920750"/>
            <a:ext cx="5595937" cy="31480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4" name="Google Shape;1084;g77cec164d1_0_589:notes">
            <a:extLst>
              <a:ext uri="{FF2B5EF4-FFF2-40B4-BE49-F238E27FC236}">
                <a16:creationId xmlns:a16="http://schemas.microsoft.com/office/drawing/2014/main" id="{E8D52704-00D8-6F3B-7C05-262C6C483D6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At the end of the day, estate planning is about the distribution of your estate aligning with your goals and getting the right assets, to the right people, at the right time, and in the right way.</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 well-crafted estate plan using life insurance can provide peace of mind to your family, help you to leave a legacy to your heirs or charities, allow you to plan for minors or individuals with special needs. Coordinating your life insurance beneficiary designation with your estate plan is an important step in the estate planning process.</a:t>
            </a:r>
            <a:endParaRPr dirty="0"/>
          </a:p>
        </p:txBody>
      </p:sp>
      <p:sp>
        <p:nvSpPr>
          <p:cNvPr id="2" name="Slide Number Placeholder 4">
            <a:extLst>
              <a:ext uri="{FF2B5EF4-FFF2-40B4-BE49-F238E27FC236}">
                <a16:creationId xmlns:a16="http://schemas.microsoft.com/office/drawing/2014/main" id="{874DDC70-5B92-1249-3582-2F501F8A1FF3}"/>
              </a:ext>
            </a:extLst>
          </p:cNvPr>
          <p:cNvSpPr>
            <a:spLocks noGrp="1"/>
          </p:cNvSpPr>
          <p:nvPr>
            <p:ph type="sldNum" sz="quarter" idx="5"/>
          </p:nvPr>
        </p:nvSpPr>
        <p:spPr>
          <a:xfrm>
            <a:off x="3884613" y="8685213"/>
            <a:ext cx="2971800" cy="458787"/>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54561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two resources which discuss how you can incorporate life insurance to achieve your goals.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Aptos" panose="02110004020202020204"/>
                <a:ea typeface="+mn-ea"/>
                <a:cs typeface="+mn-cs"/>
              </a:rPr>
              <a:t>NOTE TO SPEAKER: The images are linked to the specific brochure. Hover over the image to open.</a:t>
            </a:r>
          </a:p>
          <a:p>
            <a:endParaRPr lang="en-US" dirty="0"/>
          </a:p>
        </p:txBody>
      </p:sp>
      <p:sp>
        <p:nvSpPr>
          <p:cNvPr id="5" name="Slide Number Placeholder 4"/>
          <p:cNvSpPr>
            <a:spLocks noGrp="1"/>
          </p:cNvSpPr>
          <p:nvPr>
            <p:ph type="sldNum" sz="quarter" idx="5"/>
          </p:nvPr>
        </p:nvSpPr>
        <p:spPr/>
        <p:txBody>
          <a:bodyPr/>
          <a:lstStyle/>
          <a:p>
            <a:fld id="{43E11481-28E0-4423-8641-2533152FEC53}" type="slidenum">
              <a:rPr lang="en-US" smtClean="0"/>
              <a:t>36</a:t>
            </a:fld>
            <a:endParaRPr lang="en-US" dirty="0"/>
          </a:p>
        </p:txBody>
      </p:sp>
    </p:spTree>
    <p:extLst>
      <p:ext uri="{BB962C8B-B14F-4D97-AF65-F5344CB8AC3E}">
        <p14:creationId xmlns:p14="http://schemas.microsoft.com/office/powerpoint/2010/main" val="33240559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D221E-0E17-0B0E-5667-6920AED3C4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B5470F-A53E-028A-61B2-32A41888B3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C82636-4292-631B-6388-1ED032F34D2F}"/>
              </a:ext>
            </a:extLst>
          </p:cNvPr>
          <p:cNvSpPr>
            <a:spLocks noGrp="1"/>
          </p:cNvSpPr>
          <p:nvPr>
            <p:ph type="body" idx="1"/>
          </p:nvPr>
        </p:nvSpPr>
        <p:spPr/>
        <p:txBody>
          <a:bodyPr/>
          <a:lstStyle/>
          <a:p>
            <a:r>
              <a:rPr lang="en-US" dirty="0"/>
              <a:t>Now let’s watch this short video to reinforce what we discussed today.</a:t>
            </a:r>
          </a:p>
          <a:p>
            <a:endParaRPr lang="en-US" dirty="0"/>
          </a:p>
          <a:p>
            <a:r>
              <a:rPr lang="en-US" i="1" dirty="0"/>
              <a:t>NOTE TO SPEAKER:</a:t>
            </a:r>
          </a:p>
          <a:p>
            <a:r>
              <a:rPr lang="en-US" i="1" dirty="0"/>
              <a:t>The image of the video title slide is linked to the video. Hover over the image to launch the video.</a:t>
            </a:r>
          </a:p>
          <a:p>
            <a:endParaRPr lang="en-US" dirty="0"/>
          </a:p>
        </p:txBody>
      </p:sp>
      <p:sp>
        <p:nvSpPr>
          <p:cNvPr id="4" name="Slide Number Placeholder 3">
            <a:extLst>
              <a:ext uri="{FF2B5EF4-FFF2-40B4-BE49-F238E27FC236}">
                <a16:creationId xmlns:a16="http://schemas.microsoft.com/office/drawing/2014/main" id="{B97197FF-43B9-0130-47B6-FD3181AC79B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624499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01341-ABBA-9385-B1BD-0F828AFC8C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7B1B26-7B0A-573F-242F-A843BC496B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A6F87A-F135-B1F3-87C7-76A84109F78D}"/>
              </a:ext>
            </a:extLst>
          </p:cNvPr>
          <p:cNvSpPr>
            <a:spLocks noGrp="1"/>
          </p:cNvSpPr>
          <p:nvPr>
            <p:ph type="body" idx="1"/>
          </p:nvPr>
        </p:nvSpPr>
        <p:spPr/>
        <p:txBody>
          <a:bodyPr/>
          <a:lstStyle/>
          <a:p>
            <a:r>
              <a:rPr lang="en-US" sz="1200" dirty="0"/>
              <a:t>Before we conclude today’s session I would like to remind you of your next steps. I encourage you to:</a:t>
            </a:r>
          </a:p>
          <a:p>
            <a:endParaRPr lang="en-US" sz="1200" dirty="0"/>
          </a:p>
          <a:p>
            <a:pPr marL="171450" indent="-171450">
              <a:buFont typeface="Arial" panose="020B0604020202020204" pitchFamily="34" charset="0"/>
              <a:buChar char="•"/>
            </a:pPr>
            <a:r>
              <a:rPr lang="en-US" sz="1200" dirty="0"/>
              <a:t>Make an appointment with an estate planning attorney to begin setting up your estate plan. At a minimum, use an online estate planning site to get simple documents in place</a:t>
            </a:r>
          </a:p>
          <a:p>
            <a:pPr marL="171450" indent="-171450">
              <a:buFont typeface="Arial" panose="020B0604020202020204" pitchFamily="34" charset="0"/>
              <a:buChar char="•"/>
            </a:pPr>
            <a:r>
              <a:rPr lang="en-US" sz="1200" dirty="0"/>
              <a:t>Review and update all your beneficiary designations for all of your accounts and life insurance to be sure they are in alignment with your wishes and to set up these accounts to pass outside of probate. Check ownership of accounts and set them to be joint if desired to ensure the accounts pass directly to the ownership of your spouse/partner.</a:t>
            </a:r>
          </a:p>
          <a:p>
            <a:pPr marL="171450" indent="-171450">
              <a:buFont typeface="Arial" panose="020B0604020202020204" pitchFamily="34" charset="0"/>
              <a:buChar char="•"/>
            </a:pPr>
            <a:r>
              <a:rPr lang="en-US" sz="1200" dirty="0"/>
              <a:t>Communicate the terms of your estate plan with your family members – siblings, parents, etc. to ensure they understand your wishes and to coordinate planning for minors and children/individuals with special needs.</a:t>
            </a:r>
          </a:p>
          <a:p>
            <a:endParaRPr lang="en-US" sz="1200" dirty="0"/>
          </a:p>
          <a:p>
            <a:r>
              <a:rPr lang="en-US" sz="1200" dirty="0"/>
              <a:t>Take these steps to better prepare for your future and bring you and your family across the finish line!!</a:t>
            </a:r>
          </a:p>
        </p:txBody>
      </p:sp>
      <p:sp>
        <p:nvSpPr>
          <p:cNvPr id="4" name="Slide Number Placeholder 3">
            <a:extLst>
              <a:ext uri="{FF2B5EF4-FFF2-40B4-BE49-F238E27FC236}">
                <a16:creationId xmlns:a16="http://schemas.microsoft.com/office/drawing/2014/main" id="{5D6CF4E8-3730-7C00-41BD-3370C63DA8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864806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Are there any question before we conclude?</a:t>
            </a:r>
          </a:p>
          <a:p>
            <a:pPr marL="0" marR="0"/>
            <a:endParaRPr lang="en-US" dirty="0">
              <a:effectLst/>
              <a:latin typeface="Aptos" panose="020B0004020202020204" pitchFamily="34" charset="0"/>
              <a:ea typeface="Times New Roman" panose="02020603050405020304" pitchFamily="18" charset="0"/>
              <a:cs typeface="Aptos" panose="020B0004020202020204" pitchFamily="34" charset="0"/>
            </a:endParaRPr>
          </a:p>
          <a:p>
            <a:pPr marL="0" marR="0"/>
            <a:r>
              <a:rPr lang="en-US"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 hope you enjoyed today’s session “Life Insurance and Your Estate Plan – Protect, Preserve, and Pass on Your Legacy” and that you are ready to take your next steps.</a:t>
            </a:r>
          </a:p>
          <a:p>
            <a:pPr marL="0" marR="0"/>
            <a:endParaRPr lang="en-US" dirty="0">
              <a:effectLst/>
              <a:latin typeface="Aptos" panose="020B0004020202020204" pitchFamily="34" charset="0"/>
              <a:ea typeface="Times New Roman" panose="02020603050405020304" pitchFamily="18" charset="0"/>
              <a:cs typeface="Aptos" panose="020B0004020202020204" pitchFamily="34" charset="0"/>
            </a:endParaRPr>
          </a:p>
          <a:p>
            <a:pPr marL="0" marR="0"/>
            <a:r>
              <a:rPr lang="en-US"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As a reminder, this presentation was provided for educational purposes only. Neither NLG nor any of its employees, agents or representatives provide tax or legal advice. You should consult with your personal estate planning attorney and tax advisor regarding your personal situation.</a:t>
            </a:r>
            <a:endParaRPr lang="en-US" dirty="0">
              <a:effectLst/>
              <a:latin typeface="Aptos" panose="020B0004020202020204" pitchFamily="34" charset="0"/>
              <a:ea typeface="Times New Roman" panose="02020603050405020304" pitchFamily="18" charset="0"/>
              <a:cs typeface="Aptos" panose="020B0004020202020204" pitchFamily="34" charset="0"/>
            </a:endParaRPr>
          </a:p>
        </p:txBody>
      </p:sp>
      <p:sp>
        <p:nvSpPr>
          <p:cNvPr id="5" name="Slide Number Placeholder 4"/>
          <p:cNvSpPr>
            <a:spLocks noGrp="1"/>
          </p:cNvSpPr>
          <p:nvPr>
            <p:ph type="sldNum" sz="quarter" idx="5"/>
          </p:nvPr>
        </p:nvSpPr>
        <p:spPr/>
        <p:txBody>
          <a:bodyPr/>
          <a:lstStyle/>
          <a:p>
            <a:fld id="{43E11481-28E0-4423-8641-2533152FEC53}" type="slidenum">
              <a:rPr lang="en-US" smtClean="0"/>
              <a:t>39</a:t>
            </a:fld>
            <a:endParaRPr lang="en-US" dirty="0"/>
          </a:p>
        </p:txBody>
      </p:sp>
    </p:spTree>
    <p:extLst>
      <p:ext uri="{BB962C8B-B14F-4D97-AF65-F5344CB8AC3E}">
        <p14:creationId xmlns:p14="http://schemas.microsoft.com/office/powerpoint/2010/main" val="4998739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15CB88-5B4C-A0A4-E480-7506BB846F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475D03-F8F6-AD61-A4C5-F91EF7927C70}"/>
              </a:ext>
            </a:extLst>
          </p:cNvPr>
          <p:cNvSpPr>
            <a:spLocks noGrp="1" noRot="1" noChangeAspect="1"/>
          </p:cNvSpPr>
          <p:nvPr>
            <p:ph type="sldImg"/>
          </p:nvPr>
        </p:nvSpPr>
        <p:spPr>
          <a:xfrm>
            <a:off x="666750" y="630238"/>
            <a:ext cx="5486400" cy="3086100"/>
          </a:xfrm>
        </p:spPr>
      </p:sp>
      <p:sp>
        <p:nvSpPr>
          <p:cNvPr id="3" name="Notes Placeholder 2">
            <a:extLst>
              <a:ext uri="{FF2B5EF4-FFF2-40B4-BE49-F238E27FC236}">
                <a16:creationId xmlns:a16="http://schemas.microsoft.com/office/drawing/2014/main" id="{F70842F9-C762-66FE-2547-FC9E9FBA2B0F}"/>
              </a:ext>
            </a:extLst>
          </p:cNvPr>
          <p:cNvSpPr>
            <a:spLocks noGrp="1"/>
          </p:cNvSpPr>
          <p:nvPr>
            <p:ph type="body" idx="1"/>
          </p:nvPr>
        </p:nvSpPr>
        <p:spPr>
          <a:xfrm>
            <a:off x="416169" y="3873011"/>
            <a:ext cx="6019799" cy="4812202"/>
          </a:xfrm>
        </p:spPr>
        <p:txBody>
          <a:bodyPr/>
          <a:lstStyle/>
          <a:p>
            <a:r>
              <a:rPr lang="en-US" dirty="0"/>
              <a:t>Before we discuss estate planning in detail, it is important for you to understand how assets pass at death. Assets pass in three ways at death – by a Will or Trust, by Operation of Law, or by Contract.</a:t>
            </a:r>
          </a:p>
          <a:p>
            <a:endParaRPr lang="en-US" dirty="0"/>
          </a:p>
          <a:p>
            <a:r>
              <a:rPr lang="en-US" b="1" dirty="0"/>
              <a:t>By Will or Trust</a:t>
            </a:r>
            <a:r>
              <a:rPr lang="en-US" dirty="0"/>
              <a:t>: individually owned assets that do not pass by contract are distributed by a Will and/or trust.</a:t>
            </a:r>
          </a:p>
          <a:p>
            <a:endParaRPr lang="en-US" dirty="0"/>
          </a:p>
          <a:p>
            <a:r>
              <a:rPr lang="en-US" b="1" dirty="0"/>
              <a:t>By Operation of Law</a:t>
            </a:r>
            <a:r>
              <a:rPr lang="en-US" dirty="0"/>
              <a:t>: refers to assets owned joint tenants with right of survivorship or tenants by the entirety. These assets pass by law to the surviving joint tenant upon the first tenant’s death. The joint owners’ Wills do not dictate how these assets are to be distributed at death.</a:t>
            </a:r>
          </a:p>
          <a:p>
            <a:endParaRPr lang="en-US" dirty="0"/>
          </a:p>
          <a:p>
            <a:r>
              <a:rPr lang="en-US" b="1" u="none" dirty="0"/>
              <a:t>By Contract</a:t>
            </a:r>
            <a:r>
              <a:rPr lang="en-US" dirty="0"/>
              <a:t>: assets that have a named beneficiary, such as annuities, IRAs, 401(k) plans, pass to the named beneficiary under the contractual arrangement between the owner and the company or custodian. Your Will does not dictate how these assets are to be distributed at death.</a:t>
            </a:r>
          </a:p>
          <a:p>
            <a:endParaRPr lang="en-US" dirty="0"/>
          </a:p>
          <a:p>
            <a:r>
              <a:rPr lang="en-US" dirty="0"/>
              <a:t>So how does LIFE INSURANCE pass at death? </a:t>
            </a:r>
            <a:r>
              <a:rPr lang="en-US" u="none" dirty="0"/>
              <a:t>Life Insurance is a </a:t>
            </a:r>
            <a:r>
              <a:rPr lang="en-US" b="1" u="none" dirty="0"/>
              <a:t>contractual arrangement </a:t>
            </a:r>
            <a:r>
              <a:rPr lang="en-US" u="none" dirty="0"/>
              <a:t>between the owner and the insurance company. T</a:t>
            </a:r>
            <a:r>
              <a:rPr lang="en-US" dirty="0"/>
              <a:t>he death proceeds pass to the named beneficiary under the contract. With a beneficiary designation, your Will does not dictate how the death benefit will be distributed. Also, with a beneficiary designation, the death benefit avoids the probate process.</a:t>
            </a:r>
          </a:p>
          <a:p>
            <a:endParaRPr lang="en-US" dirty="0"/>
          </a:p>
          <a:p>
            <a:r>
              <a:rPr lang="en-US" i="1" dirty="0"/>
              <a:t>NOTE TO SPEAKER: To avoid probate, the beneficiary of a life insurance policy must not be the estate of the policy owner.</a:t>
            </a:r>
          </a:p>
        </p:txBody>
      </p:sp>
      <p:sp>
        <p:nvSpPr>
          <p:cNvPr id="4" name="Slide Number Placeholder 3">
            <a:extLst>
              <a:ext uri="{FF2B5EF4-FFF2-40B4-BE49-F238E27FC236}">
                <a16:creationId xmlns:a16="http://schemas.microsoft.com/office/drawing/2014/main" id="{AFAEE03F-AF47-EA0D-0F60-1A15D91AA189}"/>
              </a:ext>
            </a:extLst>
          </p:cNvPr>
          <p:cNvSpPr>
            <a:spLocks noGrp="1"/>
          </p:cNvSpPr>
          <p:nvPr>
            <p:ph type="sldNum" sz="quarter" idx="5"/>
          </p:nvPr>
        </p:nvSpPr>
        <p:spPr/>
        <p:txBody>
          <a:bodyPr/>
          <a:lstStyle/>
          <a:p>
            <a:fld id="{F270ECB4-3DED-114D-B8EC-BD91C83448E7}" type="slidenum">
              <a:rPr lang="en-US" smtClean="0"/>
              <a:t>4</a:t>
            </a:fld>
            <a:endParaRPr lang="en-US"/>
          </a:p>
        </p:txBody>
      </p:sp>
    </p:spTree>
    <p:extLst>
      <p:ext uri="{BB962C8B-B14F-4D97-AF65-F5344CB8AC3E}">
        <p14:creationId xmlns:p14="http://schemas.microsoft.com/office/powerpoint/2010/main" val="25013215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3E11481-28E0-4423-8641-2533152FEC53}" type="slidenum">
              <a:rPr lang="en-US" smtClean="0"/>
              <a:t>40</a:t>
            </a:fld>
            <a:endParaRPr lang="en-US" dirty="0"/>
          </a:p>
        </p:txBody>
      </p:sp>
    </p:spTree>
    <p:extLst>
      <p:ext uri="{BB962C8B-B14F-4D97-AF65-F5344CB8AC3E}">
        <p14:creationId xmlns:p14="http://schemas.microsoft.com/office/powerpoint/2010/main" val="6691167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60D6BC-1B8F-623E-D214-D74E4F163F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8257DB-9052-CD9E-3605-A6C9004926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109DD6-EEE5-0A2E-A3EC-117D7B1186C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u="none" dirty="0"/>
              <a:t>Life insurance has many positive features. Life insurance can provide you with peace of mind in knowing you have planned financially for your loved ones and gives you a way to continue your legacy.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u="none" dirty="0"/>
              <a:t>Also, there are income tax advantages, including: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none" dirty="0"/>
              <a:t>Income tax-deferred growth (with a permanent policy)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none" dirty="0"/>
              <a:t>Potentially income tax-free withdrawals of the value; 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none" dirty="0"/>
              <a:t>Generally, income tax-free receipt of the death proceeds.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none" dirty="0"/>
          </a:p>
        </p:txBody>
      </p:sp>
      <p:sp>
        <p:nvSpPr>
          <p:cNvPr id="5" name="Slide Number Placeholder 4">
            <a:extLst>
              <a:ext uri="{FF2B5EF4-FFF2-40B4-BE49-F238E27FC236}">
                <a16:creationId xmlns:a16="http://schemas.microsoft.com/office/drawing/2014/main" id="{217528B5-3CE9-28F9-D665-0C3986EBF88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3974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thinking about estate planning, it is important to consider the various roles that life insurance plays. Here are five ways that life insurance can be used in EVERYONE’s estate plan.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Protecting your loved ones;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Leaving a legacy, such as providing funds for your family’s education or other aspirations;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Equalizing your estate plan should some of your assets be directed to particular individuals, such as a business you may leave to one of your children who is involved in the business;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Covering your last expenses; 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Serving as the vehicle for you to provide to your community.</a:t>
            </a:r>
          </a:p>
        </p:txBody>
      </p:sp>
      <p:sp>
        <p:nvSpPr>
          <p:cNvPr id="5" name="Slide Number Placeholder 4"/>
          <p:cNvSpPr>
            <a:spLocks noGrp="1"/>
          </p:cNvSpPr>
          <p:nvPr>
            <p:ph type="sldNum" sz="quarter" idx="5"/>
          </p:nvPr>
        </p:nvSpPr>
        <p:spPr/>
        <p:txBody>
          <a:bodyPr/>
          <a:lstStyle/>
          <a:p>
            <a:fld id="{43E11481-28E0-4423-8641-2533152FEC53}" type="slidenum">
              <a:rPr lang="en-US" smtClean="0"/>
              <a:t>6</a:t>
            </a:fld>
            <a:endParaRPr lang="en-US" dirty="0"/>
          </a:p>
        </p:txBody>
      </p:sp>
    </p:spTree>
    <p:extLst>
      <p:ext uri="{BB962C8B-B14F-4D97-AF65-F5344CB8AC3E}">
        <p14:creationId xmlns:p14="http://schemas.microsoft.com/office/powerpoint/2010/main" val="26648754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FB96B-BA88-D213-9135-A45482D6F0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9C64C0-42B1-AB76-F730-CC7E2AD33A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56F3E7-50FE-7CC2-3B63-D008238D7E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5424A"/>
                </a:solidFill>
                <a:effectLst/>
              </a:rPr>
              <a:t>Now that we have highlighted the overall benefits and uses of life insurance in your estate plan, let’s meet the Wilson’s.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35424A"/>
              </a:solidFill>
              <a:effectLst/>
            </a:endParaRPr>
          </a:p>
          <a:p>
            <a:pPr marL="0" marR="0"/>
            <a:r>
              <a:rPr lang="en-US" dirty="0">
                <a:effectLst/>
                <a:ea typeface="Aptos" panose="020B0004020202020204" pitchFamily="34" charset="0"/>
                <a:cs typeface="Aptos" panose="020B0004020202020204" pitchFamily="34" charset="0"/>
              </a:rPr>
              <a:t>Logan (38) and Morgan (35) Wilson are a married couple with three minor children: Alex, Blake, and Charlie. Blake has special needs. Logan earns $150,000 annually as a program manager for a local firm. Morgan earns $32,000 annually as a pre-school teacher with the local school district. She works only during the school term so she can be home with the children when they are on school breaks.</a:t>
            </a:r>
          </a:p>
          <a:p>
            <a:pPr marL="0" marR="0"/>
            <a:endParaRPr lang="en-US" dirty="0">
              <a:effectLs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ea typeface="Aptos" panose="020B0004020202020204" pitchFamily="34" charset="0"/>
                <a:cs typeface="Aptos" panose="020B0004020202020204" pitchFamily="34" charset="0"/>
              </a:rPr>
              <a:t>I will use this family example to demonstrate the five previously mentioned uses life insurance in estate planning.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35424A"/>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35424A"/>
              </a:solidFill>
              <a:effectLst/>
            </a:endParaRPr>
          </a:p>
        </p:txBody>
      </p:sp>
      <p:sp>
        <p:nvSpPr>
          <p:cNvPr id="5" name="Slide Number Placeholder 4">
            <a:extLst>
              <a:ext uri="{FF2B5EF4-FFF2-40B4-BE49-F238E27FC236}">
                <a16:creationId xmlns:a16="http://schemas.microsoft.com/office/drawing/2014/main" id="{85165BDE-CE64-F6C7-77E9-50E78238964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5939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primary use of life insurance is to protect your loved ones.</a:t>
            </a:r>
          </a:p>
        </p:txBody>
      </p:sp>
      <p:sp>
        <p:nvSpPr>
          <p:cNvPr id="5" name="Slide Number Placeholder 4"/>
          <p:cNvSpPr>
            <a:spLocks noGrp="1"/>
          </p:cNvSpPr>
          <p:nvPr>
            <p:ph type="sldNum" sz="quarter" idx="5"/>
          </p:nvPr>
        </p:nvSpPr>
        <p:spPr/>
        <p:txBody>
          <a:bodyPr/>
          <a:lstStyle/>
          <a:p>
            <a:fld id="{43E11481-28E0-4423-8641-2533152FEC53}" type="slidenum">
              <a:rPr lang="en-US" smtClean="0"/>
              <a:t>8</a:t>
            </a:fld>
            <a:endParaRPr lang="en-US" dirty="0"/>
          </a:p>
        </p:txBody>
      </p:sp>
    </p:spTree>
    <p:extLst>
      <p:ext uri="{BB962C8B-B14F-4D97-AF65-F5344CB8AC3E}">
        <p14:creationId xmlns:p14="http://schemas.microsoft.com/office/powerpoint/2010/main" val="3753740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D8A469-F5A5-B436-14D5-68D1901DE6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18BFAA-CE62-330E-ED5B-BB05EB0A47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FFE442-D69B-D199-7D05-01BBC4290B1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Life insurance can be used to provide funds to financially support minor children and/or loved ones with special needs.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5" name="Slide Number Placeholder 4">
            <a:extLst>
              <a:ext uri="{FF2B5EF4-FFF2-40B4-BE49-F238E27FC236}">
                <a16:creationId xmlns:a16="http://schemas.microsoft.com/office/drawing/2014/main" id="{BB04AC07-460B-2553-82DF-4C630F7EE36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32433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jpe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8.jpe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0.sv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0.svg"/><Relationship Id="rId4" Type="http://schemas.openxmlformats.org/officeDocument/2006/relationships/image" Target="../media/image1.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20.sv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20.sv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2.xml"/><Relationship Id="rId4" Type="http://schemas.openxmlformats.org/officeDocument/2006/relationships/image" Target="../media/image20.sv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2.xml"/><Relationship Id="rId4" Type="http://schemas.openxmlformats.org/officeDocument/2006/relationships/image" Target="../media/image20.sv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g"/><Relationship Id="rId1" Type="http://schemas.openxmlformats.org/officeDocument/2006/relationships/slideMaster" Target="../slideMasters/slideMaster2.xml"/><Relationship Id="rId4" Type="http://schemas.openxmlformats.org/officeDocument/2006/relationships/image" Target="../media/image20.sv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g"/><Relationship Id="rId1" Type="http://schemas.openxmlformats.org/officeDocument/2006/relationships/slideMaster" Target="../slideMasters/slideMaster2.xml"/><Relationship Id="rId4" Type="http://schemas.openxmlformats.org/officeDocument/2006/relationships/image" Target="../media/image20.sv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17155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01639717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825003"/>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62470036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43554633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70907029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17409576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62409775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a:prstGeom prst="rect">
            <a:avLst/>
          </a:prstGeo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90071127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70841288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a:prstGeom prst="rect">
            <a:avLst/>
          </a:prstGeom>
        </p:spPr>
        <p:txBody>
          <a:bodyPr/>
          <a:lstStyle>
            <a:lvl1pPr>
              <a:defRPr>
                <a:solidFill>
                  <a:schemeClr val="bg1"/>
                </a:solidFill>
              </a:defRPr>
            </a:lvl1pPr>
          </a:lstStyle>
          <a:p>
            <a:r>
              <a:rPr lang="en-US"/>
              <a:t>For Agent Use Only - Not for Use with the Public</a:t>
            </a:r>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TextBox 9"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0F118204-D75F-3177-11F1-AE821651E1BA}"/>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TODAY’S AGENDA</a:t>
            </a:r>
          </a:p>
        </p:txBody>
      </p:sp>
      <p:sp>
        <p:nvSpPr>
          <p:cNvPr id="13" name="Text Placeholder 9">
            <a:extLst>
              <a:ext uri="{FF2B5EF4-FFF2-40B4-BE49-F238E27FC236}">
                <a16:creationId xmlns:a16="http://schemas.microsoft.com/office/drawing/2014/main" id="{B15CFC6E-78A4-E14E-81AE-47DB0325553D}"/>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Clr>
                <a:srgbClr val="FFFFFF"/>
              </a:buClr>
              <a:buFont typeface="+mj-lt"/>
              <a:buAutoNum type="arabicPeriod"/>
              <a:defRPr sz="2400">
                <a:solidFill>
                  <a:srgbClr val="FFFFFF"/>
                </a:solidFill>
              </a:defRPr>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a:t>Click to add agenda items</a:t>
            </a:r>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212874683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B96BD3C1-6F81-0B28-17FC-EB9B6A27A643}"/>
              </a:ext>
            </a:extLst>
          </p:cNvPr>
          <p:cNvSpPr txBox="1"/>
          <p:nvPr userDrawn="1"/>
        </p:nvSpPr>
        <p:spPr>
          <a:xfrm>
            <a:off x="0" y="1464338"/>
            <a:ext cx="6313041" cy="830997"/>
          </a:xfrm>
          <a:prstGeom prst="rect">
            <a:avLst/>
          </a:prstGeom>
          <a:noFill/>
        </p:spPr>
        <p:txBody>
          <a:bodyPr wrap="square" lIns="914400" rtlCol="0">
            <a:spAutoFit/>
          </a:bodyPr>
          <a:lstStyle/>
          <a:p>
            <a:pPr>
              <a:spcBef>
                <a:spcPts val="1200"/>
              </a:spcBef>
            </a:pPr>
            <a:r>
              <a:rPr lang="en-US" altLang="zh-CN" sz="4800" b="1" spc="0">
                <a:solidFill>
                  <a:srgbClr val="FFFFFF"/>
                </a:solidFill>
                <a:latin typeface="+mn-lt"/>
                <a:ea typeface="微软雅黑" panose="020B0503020204020204" pitchFamily="34" charset="-122"/>
                <a:cs typeface="Lato" panose="020F0502020204030203" pitchFamily="34" charset="0"/>
              </a:rPr>
              <a:t>AGENDA</a:t>
            </a:r>
          </a:p>
        </p:txBody>
      </p:sp>
      <p:sp>
        <p:nvSpPr>
          <p:cNvPr id="69" name="Text Placeholder 9">
            <a:extLst>
              <a:ext uri="{FF2B5EF4-FFF2-40B4-BE49-F238E27FC236}">
                <a16:creationId xmlns:a16="http://schemas.microsoft.com/office/drawing/2014/main" id="{3111AEF4-9B25-A8AC-7605-69291522960C}"/>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a:t>Click to add agenda items</a:t>
            </a:r>
          </a:p>
        </p:txBody>
      </p:sp>
      <p:sp>
        <p:nvSpPr>
          <p:cNvPr id="6" name="Footer Placeholder 2">
            <a:extLst>
              <a:ext uri="{FF2B5EF4-FFF2-40B4-BE49-F238E27FC236}">
                <a16:creationId xmlns:a16="http://schemas.microsoft.com/office/drawing/2014/main" id="{A2D29CC8-EB4D-13F6-E8A6-44BD9F4A7536}"/>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04006667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12" name="Footer Placeholder 2">
            <a:extLst>
              <a:ext uri="{FF2B5EF4-FFF2-40B4-BE49-F238E27FC236}">
                <a16:creationId xmlns:a16="http://schemas.microsoft.com/office/drawing/2014/main" id="{D7E95EF4-2F2D-A6BC-EE98-DB4856232D82}"/>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a:p>
        </p:txBody>
      </p:sp>
    </p:spTree>
    <p:extLst>
      <p:ext uri="{BB962C8B-B14F-4D97-AF65-F5344CB8AC3E}">
        <p14:creationId xmlns:p14="http://schemas.microsoft.com/office/powerpoint/2010/main" val="2641982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0731063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Tree>
    <p:extLst>
      <p:ext uri="{BB962C8B-B14F-4D97-AF65-F5344CB8AC3E}">
        <p14:creationId xmlns:p14="http://schemas.microsoft.com/office/powerpoint/2010/main" val="285295947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7" name="Footer Placeholder 2">
            <a:extLst>
              <a:ext uri="{FF2B5EF4-FFF2-40B4-BE49-F238E27FC236}">
                <a16:creationId xmlns:a16="http://schemas.microsoft.com/office/drawing/2014/main" id="{15E8D040-8A53-78DE-2D21-6256B7115075}"/>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01938704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a:t>Add main bullet point</a:t>
            </a:r>
          </a:p>
          <a:p>
            <a:pPr lvl="0"/>
            <a:r>
              <a:rPr lang="en-US"/>
              <a:t>Add main bullet point</a:t>
            </a:r>
          </a:p>
          <a:p>
            <a:pPr lvl="0"/>
            <a:r>
              <a:rPr lang="en-US"/>
              <a:t>Add main bullet point</a:t>
            </a:r>
          </a:p>
          <a:p>
            <a:pPr lvl="1"/>
            <a:r>
              <a:rPr lang="en-US"/>
              <a:t>Add sub bullet point - use Indent More command to indent</a:t>
            </a:r>
          </a:p>
          <a:p>
            <a:pPr lvl="1"/>
            <a:r>
              <a:rPr lang="en-US"/>
              <a:t>Add sub bullet point</a:t>
            </a:r>
          </a:p>
          <a:p>
            <a:pPr lvl="0"/>
            <a:r>
              <a:rPr lang="en-US"/>
              <a:t>Add main bullet point – use Indent Less command to outdent</a:t>
            </a:r>
          </a:p>
        </p:txBody>
      </p:sp>
    </p:spTree>
    <p:extLst>
      <p:ext uri="{BB962C8B-B14F-4D97-AF65-F5344CB8AC3E}">
        <p14:creationId xmlns:p14="http://schemas.microsoft.com/office/powerpoint/2010/main" val="416162445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a:t>Add main bullet point</a:t>
            </a:r>
          </a:p>
          <a:p>
            <a:pPr lvl="0"/>
            <a:r>
              <a:rPr lang="en-US"/>
              <a:t>Add main bullet point</a:t>
            </a:r>
          </a:p>
          <a:p>
            <a:pPr lvl="0"/>
            <a:r>
              <a:rPr lang="en-US"/>
              <a:t>Add main bullet point</a:t>
            </a:r>
          </a:p>
          <a:p>
            <a:pPr lvl="1"/>
            <a:r>
              <a:rPr lang="en-US"/>
              <a:t>Add sub bullet point - use Indent More command to indent</a:t>
            </a:r>
          </a:p>
          <a:p>
            <a:pPr lvl="1"/>
            <a:r>
              <a:rPr lang="en-US"/>
              <a:t>Add sub bullet point</a:t>
            </a:r>
          </a:p>
          <a:p>
            <a:pPr lvl="0"/>
            <a:r>
              <a:rPr lang="en-US"/>
              <a:t>Add main bullet point – use Indent Less command to outdent</a:t>
            </a:r>
          </a:p>
        </p:txBody>
      </p:sp>
    </p:spTree>
    <p:extLst>
      <p:ext uri="{BB962C8B-B14F-4D97-AF65-F5344CB8AC3E}">
        <p14:creationId xmlns:p14="http://schemas.microsoft.com/office/powerpoint/2010/main" val="143547315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Tree>
    <p:extLst>
      <p:ext uri="{BB962C8B-B14F-4D97-AF65-F5344CB8AC3E}">
        <p14:creationId xmlns:p14="http://schemas.microsoft.com/office/powerpoint/2010/main" val="284204042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3" name="Footer Placeholder 2">
            <a:extLst>
              <a:ext uri="{FF2B5EF4-FFF2-40B4-BE49-F238E27FC236}">
                <a16:creationId xmlns:a16="http://schemas.microsoft.com/office/drawing/2014/main" id="{3AC22E57-736D-CB2E-82ED-E93259C4D94C}"/>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344443294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2">
            <a:extLst>
              <a:ext uri="{FF2B5EF4-FFF2-40B4-BE49-F238E27FC236}">
                <a16:creationId xmlns:a16="http://schemas.microsoft.com/office/drawing/2014/main" id="{3B7EAD98-1FA3-F29A-DBCA-9B056346DC5D}"/>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a:t>For Agent Use Only - Not for Use with the Public</a:t>
            </a:r>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Tree>
    <p:extLst>
      <p:ext uri="{BB962C8B-B14F-4D97-AF65-F5344CB8AC3E}">
        <p14:creationId xmlns:p14="http://schemas.microsoft.com/office/powerpoint/2010/main" val="207808519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3" name="Footer Placeholder 2">
            <a:extLst>
              <a:ext uri="{FF2B5EF4-FFF2-40B4-BE49-F238E27FC236}">
                <a16:creationId xmlns:a16="http://schemas.microsoft.com/office/drawing/2014/main" id="{EAF35335-4D1B-7DB0-08C4-230033F61AE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115025340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a:t>Click to add bullet</a:t>
            </a:r>
          </a:p>
          <a:p>
            <a:pPr lvl="1"/>
            <a:r>
              <a:rPr lang="en-US"/>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ooter Placeholder 2">
            <a:extLst>
              <a:ext uri="{FF2B5EF4-FFF2-40B4-BE49-F238E27FC236}">
                <a16:creationId xmlns:a16="http://schemas.microsoft.com/office/drawing/2014/main" id="{6DCA0264-DE30-3EE2-8AEC-1049966C3782}"/>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a:t>For Agent Use Only - Not for Use with the Public</a:t>
            </a:r>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Tree>
    <p:extLst>
      <p:ext uri="{BB962C8B-B14F-4D97-AF65-F5344CB8AC3E}">
        <p14:creationId xmlns:p14="http://schemas.microsoft.com/office/powerpoint/2010/main" val="290302314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5850303" y="389225"/>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a:t>Click to add bullet point</a:t>
            </a:r>
          </a:p>
          <a:p>
            <a:pPr lvl="1"/>
            <a:r>
              <a:rPr lang="en-US"/>
              <a:t>Add sub bullet point – use Indent More command</a:t>
            </a:r>
          </a:p>
          <a:p>
            <a:pPr lvl="2"/>
            <a:r>
              <a:rPr lang="en-US"/>
              <a:t>Third level</a:t>
            </a:r>
          </a:p>
          <a:p>
            <a:pPr lvl="3"/>
            <a:r>
              <a:rPr lang="en-US"/>
              <a:t>Fourth level</a:t>
            </a:r>
          </a:p>
          <a:p>
            <a:pPr lvl="4"/>
            <a:r>
              <a:rPr lang="en-US"/>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11D160C0-BA6F-3A4E-D0A7-7C31ABBDFC9E}"/>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41890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8" name="TextBox 7"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95060038-8F4F-6273-E33E-7781A3F96FFC}"/>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chemeClr val="tx1"/>
                </a:solidFill>
                <a:latin typeface="+mn-lt"/>
                <a:ea typeface="微软雅黑" panose="020B0503020204020204" pitchFamily="34" charset="-122"/>
                <a:cs typeface="Lato" panose="020F0502020204030203" pitchFamily="34" charset="0"/>
              </a:rPr>
              <a:t>AGENDA</a:t>
            </a:r>
          </a:p>
        </p:txBody>
      </p:sp>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08710949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4" name="Footer Placeholder 2">
            <a:extLst>
              <a:ext uri="{FF2B5EF4-FFF2-40B4-BE49-F238E27FC236}">
                <a16:creationId xmlns:a16="http://schemas.microsoft.com/office/drawing/2014/main" id="{DA7E959F-2DC6-D0C4-1ED6-31C4FB242F8B}"/>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For Agent Use Only – Not For Use With The Public</a:t>
            </a:r>
          </a:p>
        </p:txBody>
      </p:sp>
    </p:spTree>
    <p:extLst>
      <p:ext uri="{BB962C8B-B14F-4D97-AF65-F5344CB8AC3E}">
        <p14:creationId xmlns:p14="http://schemas.microsoft.com/office/powerpoint/2010/main" val="319134186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a:t>Click to add bullet</a:t>
            </a:r>
          </a:p>
          <a:p>
            <a:pPr lvl="1"/>
            <a:r>
              <a:rPr lang="en-US"/>
              <a:t>Sub bullet – use Indent More command</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1" name="Footer Placeholder 2">
            <a:extLst>
              <a:ext uri="{FF2B5EF4-FFF2-40B4-BE49-F238E27FC236}">
                <a16:creationId xmlns:a16="http://schemas.microsoft.com/office/drawing/2014/main" id="{91948995-A42D-0ABD-411C-D88D7331962D}"/>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07613699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a:t>Click to add bullet</a:t>
            </a:r>
          </a:p>
          <a:p>
            <a:pPr lvl="1"/>
            <a:r>
              <a:rPr lang="en-US"/>
              <a:t>Sub bullet – use Indent More command</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ooter Placeholder 2">
            <a:extLst>
              <a:ext uri="{FF2B5EF4-FFF2-40B4-BE49-F238E27FC236}">
                <a16:creationId xmlns:a16="http://schemas.microsoft.com/office/drawing/2014/main" id="{7AC4BE7E-8DAB-647A-F149-F90F7D9B0C82}"/>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33787430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add bullet</a:t>
            </a:r>
          </a:p>
          <a:p>
            <a:pPr lvl="1"/>
            <a:r>
              <a:rPr lang="en-US"/>
              <a:t>Sub bullet – use More Indent command</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4" name="Footer Placeholder 2">
            <a:extLst>
              <a:ext uri="{FF2B5EF4-FFF2-40B4-BE49-F238E27FC236}">
                <a16:creationId xmlns:a16="http://schemas.microsoft.com/office/drawing/2014/main" id="{228F84F9-0542-8DDC-327E-8652F6433A45}"/>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203854361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73584021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36453003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a:t>Click icon to add picture</a:t>
            </a:r>
          </a:p>
        </p:txBody>
      </p:sp>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809008" y="6469661"/>
            <a:ext cx="3012043" cy="169277"/>
          </a:xfrm>
          <a:prstGeom prst="rect">
            <a:avLst/>
          </a:prstGeom>
        </p:spPr>
        <p:txBody>
          <a:bodyPr/>
          <a:lstStyle>
            <a:lvl1pPr>
              <a:defRPr>
                <a:solidFill>
                  <a:schemeClr val="bg1"/>
                </a:solidFill>
              </a:defRPr>
            </a:lvl1pPr>
          </a:lstStyle>
          <a:p>
            <a:r>
              <a:rPr lang="en-US"/>
              <a:t>For Agent Use Only - Not for Use with the Public</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42037777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136601924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2">
            <a:extLst>
              <a:ext uri="{FF2B5EF4-FFF2-40B4-BE49-F238E27FC236}">
                <a16:creationId xmlns:a16="http://schemas.microsoft.com/office/drawing/2014/main" id="{6689A18B-31D0-99C2-FE07-F10797C5F48D}"/>
              </a:ext>
            </a:extLst>
          </p:cNvPr>
          <p:cNvSpPr>
            <a:spLocks noGrp="1"/>
          </p:cNvSpPr>
          <p:nvPr>
            <p:ph type="ftr" sz="quarter" idx="25"/>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82939591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2">
            <a:extLst>
              <a:ext uri="{FF2B5EF4-FFF2-40B4-BE49-F238E27FC236}">
                <a16:creationId xmlns:a16="http://schemas.microsoft.com/office/drawing/2014/main" id="{0E66B42C-D164-1BD7-D0DD-6545A4593971}"/>
              </a:ext>
            </a:extLst>
          </p:cNvPr>
          <p:cNvSpPr>
            <a:spLocks noGrp="1"/>
          </p:cNvSpPr>
          <p:nvPr>
            <p:ph type="ftr" sz="quarter" idx="27"/>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41701782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p:spPr>
        <p:txBody>
          <a:bodyPr/>
          <a:lstStyle>
            <a:lvl1pPr>
              <a:defRPr>
                <a:solidFill>
                  <a:schemeClr val="bg1"/>
                </a:solidFill>
              </a:defRPr>
            </a:lvl1pPr>
          </a:lstStyle>
          <a:p>
            <a:r>
              <a:rPr lang="en-US" dirty="0"/>
              <a:t>For Agent Use Only - Not for Use with the Public</a:t>
            </a:r>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31131757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2">
            <a:extLst>
              <a:ext uri="{FF2B5EF4-FFF2-40B4-BE49-F238E27FC236}">
                <a16:creationId xmlns:a16="http://schemas.microsoft.com/office/drawing/2014/main" id="{22B0F22B-6407-1A29-932A-D2D3C765FBF8}"/>
              </a:ext>
            </a:extLst>
          </p:cNvPr>
          <p:cNvSpPr>
            <a:spLocks noGrp="1"/>
          </p:cNvSpPr>
          <p:nvPr>
            <p:ph type="ftr" sz="quarter" idx="35"/>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409770579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a:p>
        </p:txBody>
      </p:sp>
      <p:sp>
        <p:nvSpPr>
          <p:cNvPr id="4" name="Footer Placeholder 2">
            <a:extLst>
              <a:ext uri="{FF2B5EF4-FFF2-40B4-BE49-F238E27FC236}">
                <a16:creationId xmlns:a16="http://schemas.microsoft.com/office/drawing/2014/main" id="{995A0C61-0AF0-D2F2-0210-A28E644EF5AA}"/>
              </a:ext>
            </a:extLst>
          </p:cNvPr>
          <p:cNvSpPr>
            <a:spLocks noGrp="1"/>
          </p:cNvSpPr>
          <p:nvPr>
            <p:ph type="ftr" sz="quarter" idx="20"/>
          </p:nvPr>
        </p:nvSpPr>
        <p:spPr>
          <a:xfrm>
            <a:off x="6865211" y="6469661"/>
            <a:ext cx="3103414" cy="169277"/>
          </a:xfrm>
          <a:prstGeom prst="rect">
            <a:avLst/>
          </a:prstGeom>
        </p:spPr>
        <p:txBody>
          <a:bodyPr/>
          <a:lstStyle>
            <a:lvl1pPr>
              <a:defRPr>
                <a:solidFill>
                  <a:schemeClr val="bg1"/>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109970736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3B624EE9-55F6-5DC5-85DD-BB94BBE47F3C}"/>
              </a:ext>
            </a:extLst>
          </p:cNvPr>
          <p:cNvSpPr>
            <a:spLocks noGrp="1"/>
          </p:cNvSpPr>
          <p:nvPr>
            <p:ph type="ftr" sz="quarter" idx="20"/>
          </p:nvPr>
        </p:nvSpPr>
        <p:spPr>
          <a:xfrm>
            <a:off x="6865211" y="6469661"/>
            <a:ext cx="3103414" cy="169277"/>
          </a:xfrm>
          <a:prstGeom prst="rect">
            <a:avLst/>
          </a:prstGeom>
        </p:spPr>
        <p:txBody>
          <a:bodyPr/>
          <a:lstStyle>
            <a:lvl1pPr>
              <a:defRPr>
                <a:solidFill>
                  <a:schemeClr val="bg1"/>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180157227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177343D4-55F4-56C4-4EB2-DB4C24C8965C}"/>
              </a:ext>
            </a:extLst>
          </p:cNvPr>
          <p:cNvSpPr>
            <a:spLocks noGrp="1"/>
          </p:cNvSpPr>
          <p:nvPr>
            <p:ph type="ftr" sz="quarter" idx="20"/>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321397743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a:t>For Agent Use Only - Not for Use with the Public</a:t>
            </a:r>
          </a:p>
        </p:txBody>
      </p:sp>
    </p:spTree>
    <p:extLst>
      <p:ext uri="{BB962C8B-B14F-4D97-AF65-F5344CB8AC3E}">
        <p14:creationId xmlns:p14="http://schemas.microsoft.com/office/powerpoint/2010/main" val="139234284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a:t>ADDITIONAL FIGURE OR PHRASE</a:t>
            </a:r>
          </a:p>
        </p:txBody>
      </p:sp>
      <p:sp>
        <p:nvSpPr>
          <p:cNvPr id="4" name="Footer Placeholder 2">
            <a:extLst>
              <a:ext uri="{FF2B5EF4-FFF2-40B4-BE49-F238E27FC236}">
                <a16:creationId xmlns:a16="http://schemas.microsoft.com/office/drawing/2014/main" id="{625A0725-D5E2-F511-D341-B183609D97B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For Agent Use Only – Not For Use With The Public</a:t>
            </a:r>
          </a:p>
        </p:txBody>
      </p:sp>
    </p:spTree>
    <p:extLst>
      <p:ext uri="{BB962C8B-B14F-4D97-AF65-F5344CB8AC3E}">
        <p14:creationId xmlns:p14="http://schemas.microsoft.com/office/powerpoint/2010/main" val="45350298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7" name="Footer Placeholder 2">
            <a:extLst>
              <a:ext uri="{FF2B5EF4-FFF2-40B4-BE49-F238E27FC236}">
                <a16:creationId xmlns:a16="http://schemas.microsoft.com/office/drawing/2014/main" id="{A7DF0EC7-F70A-1F26-AB58-2A1EFE9F6905}"/>
              </a:ext>
            </a:extLst>
          </p:cNvPr>
          <p:cNvSpPr>
            <a:spLocks noGrp="1"/>
          </p:cNvSpPr>
          <p:nvPr>
            <p:ph type="ftr" sz="quarter" idx="20"/>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8" name="Slide Number Placeholder 5">
            <a:extLst>
              <a:ext uri="{FF2B5EF4-FFF2-40B4-BE49-F238E27FC236}">
                <a16:creationId xmlns:a16="http://schemas.microsoft.com/office/drawing/2014/main" id="{A828E061-8807-927C-AD09-1A33F9B66FE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86939469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61A80148-07F2-5ECF-03BE-7EE77114905D}"/>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For Agent Use Only – Not For Use With The Public</a:t>
            </a:r>
          </a:p>
        </p:txBody>
      </p:sp>
    </p:spTree>
    <p:extLst>
      <p:ext uri="{BB962C8B-B14F-4D97-AF65-F5344CB8AC3E}">
        <p14:creationId xmlns:p14="http://schemas.microsoft.com/office/powerpoint/2010/main" val="301812093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0" y="393460"/>
            <a:ext cx="12192000" cy="812530"/>
          </a:xfrm>
        </p:spPr>
        <p:txBody>
          <a:bodyPr/>
          <a:lstStyle>
            <a:lvl1pPr>
              <a:defRPr sz="3200"/>
            </a:lvl1pPr>
          </a:lstStyle>
          <a:p>
            <a:r>
              <a:rPr lang="en-US"/>
              <a:t>Click to edit Master title style</a:t>
            </a:r>
          </a:p>
        </p:txBody>
      </p:sp>
      <p:sp>
        <p:nvSpPr>
          <p:cNvPr id="5" name="Footer Placeholder 2">
            <a:extLst>
              <a:ext uri="{FF2B5EF4-FFF2-40B4-BE49-F238E27FC236}">
                <a16:creationId xmlns:a16="http://schemas.microsoft.com/office/drawing/2014/main" id="{173A3A6B-2115-CF94-8AA7-C9E928B19BBC}"/>
              </a:ext>
            </a:extLst>
          </p:cNvPr>
          <p:cNvSpPr>
            <a:spLocks noGrp="1"/>
          </p:cNvSpPr>
          <p:nvPr>
            <p:ph type="ftr" sz="quarter" idx="20"/>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6" name="Slide Number Placeholder 5">
            <a:extLst>
              <a:ext uri="{FF2B5EF4-FFF2-40B4-BE49-F238E27FC236}">
                <a16:creationId xmlns:a16="http://schemas.microsoft.com/office/drawing/2014/main" id="{87E23F22-2F2E-C883-14F0-7D73E15A210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56566172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endParaRPr lang="en-US"/>
          </a:p>
        </p:txBody>
      </p:sp>
      <p:sp>
        <p:nvSpPr>
          <p:cNvPr id="6" name="Footer Placeholder 2">
            <a:extLst>
              <a:ext uri="{FF2B5EF4-FFF2-40B4-BE49-F238E27FC236}">
                <a16:creationId xmlns:a16="http://schemas.microsoft.com/office/drawing/2014/main" id="{EE3884A9-7CF0-20FF-2ECE-C7CD67862BB4}"/>
              </a:ext>
            </a:extLst>
          </p:cNvPr>
          <p:cNvSpPr>
            <a:spLocks noGrp="1"/>
          </p:cNvSpPr>
          <p:nvPr>
            <p:ph type="ftr" sz="quarter" idx="20"/>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7" name="Slide Number Placeholder 5">
            <a:extLst>
              <a:ext uri="{FF2B5EF4-FFF2-40B4-BE49-F238E27FC236}">
                <a16:creationId xmlns:a16="http://schemas.microsoft.com/office/drawing/2014/main" id="{EB37710C-9C91-3849-7E58-A73745D7817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7733427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97966521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513A6-772B-4524-ABFB-D1492CA5F5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332DE5-DB54-4190-BFC7-836628BC458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AE08071F-15B8-CC91-062F-81BDA87EB95C}"/>
              </a:ext>
            </a:extLst>
          </p:cNvPr>
          <p:cNvSpPr>
            <a:spLocks noGrp="1"/>
          </p:cNvSpPr>
          <p:nvPr>
            <p:ph type="ftr" sz="quarter" idx="20"/>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A66A38DD-C80A-2497-38D9-0484F54084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93845150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5486400" cy="3291840"/>
          </a:xfrm>
          <a:solidFill>
            <a:schemeClr val="bg1">
              <a:lumMod val="95000"/>
            </a:schemeClr>
          </a:solidFill>
        </p:spPr>
        <p:txBody>
          <a:bodyPr lIns="182880" tIns="640080" rIns="182880" bIns="228600"/>
          <a:lstStyle>
            <a:lvl1pPr marL="10716" indent="-10716">
              <a:buFont typeface="Arial" panose="020B0604020202020204" pitchFamily="34" charset="0"/>
              <a:buNone/>
              <a:tabLst/>
              <a:defRPr/>
            </a:lvl1pPr>
            <a:lvl2pPr marL="10716" indent="-10716">
              <a:buNone/>
              <a:tabLst/>
              <a:defRPr/>
            </a:lvl2pPr>
            <a:lvl3pPr marL="10716" indent="-10716">
              <a:buNone/>
              <a:tabLst/>
              <a:defRPr/>
            </a:lvl3pPr>
            <a:lvl4pPr marL="10716" indent="-10716">
              <a:buNone/>
              <a:tabLst/>
              <a:defRPr/>
            </a:lvl4pPr>
            <a:lvl5pPr marL="10716" indent="-10716">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99E02AD-6213-554A-A56E-3C67E3A2A550}"/>
              </a:ext>
            </a:extLst>
          </p:cNvPr>
          <p:cNvSpPr>
            <a:spLocks noGrp="1"/>
          </p:cNvSpPr>
          <p:nvPr>
            <p:ph type="body" sz="quarter" idx="13"/>
          </p:nvPr>
        </p:nvSpPr>
        <p:spPr>
          <a:xfrm>
            <a:off x="6268719" y="2834640"/>
            <a:ext cx="5486400" cy="3291840"/>
          </a:xfrm>
          <a:solidFill>
            <a:schemeClr val="bg1">
              <a:lumMod val="95000"/>
            </a:schemeClr>
          </a:solidFill>
        </p:spPr>
        <p:txBody>
          <a:bodyPr lIns="182880" tIns="640080" rIns="182880" bIns="228600"/>
          <a:lstStyle>
            <a:lvl1pPr marL="10716" indent="-10716">
              <a:buFont typeface="Arial" panose="020B0604020202020204" pitchFamily="34" charset="0"/>
              <a:buNone/>
              <a:tabLst/>
              <a:defRPr/>
            </a:lvl1pPr>
            <a:lvl2pPr marL="10716" indent="-10716">
              <a:buNone/>
              <a:tabLst/>
              <a:defRPr/>
            </a:lvl2pPr>
            <a:lvl3pPr marL="10716" indent="-10716">
              <a:buNone/>
              <a:tabLst/>
              <a:defRPr/>
            </a:lvl3pPr>
            <a:lvl4pPr marL="10716" indent="-10716">
              <a:buNone/>
              <a:tabLst/>
              <a:defRPr/>
            </a:lvl4pPr>
            <a:lvl5pPr marL="10716" indent="-10716">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Picture Placeholder 10">
            <a:extLst>
              <a:ext uri="{FF2B5EF4-FFF2-40B4-BE49-F238E27FC236}">
                <a16:creationId xmlns:a16="http://schemas.microsoft.com/office/drawing/2014/main" id="{989266DD-44A3-6A47-BE5B-CFB3F93AB4DC}"/>
              </a:ext>
            </a:extLst>
          </p:cNvPr>
          <p:cNvSpPr>
            <a:spLocks noGrp="1"/>
          </p:cNvSpPr>
          <p:nvPr>
            <p:ph type="pic" sz="quarter" idx="14"/>
          </p:nvPr>
        </p:nvSpPr>
        <p:spPr>
          <a:xfrm>
            <a:off x="2262980" y="1166582"/>
            <a:ext cx="1874837" cy="1874837"/>
          </a:xfrm>
          <a:prstGeom prst="rect">
            <a:avLst/>
          </a:prstGeom>
          <a:noFill/>
          <a:ln w="127000">
            <a:noFill/>
          </a:ln>
        </p:spPr>
        <p:txBody>
          <a:bodyPr/>
          <a:lstStyle/>
          <a:p>
            <a:r>
              <a:rPr lang="en-US"/>
              <a:t>Click icon to add picture</a:t>
            </a:r>
          </a:p>
        </p:txBody>
      </p:sp>
      <p:sp>
        <p:nvSpPr>
          <p:cNvPr id="21" name="Picture Placeholder 10">
            <a:extLst>
              <a:ext uri="{FF2B5EF4-FFF2-40B4-BE49-F238E27FC236}">
                <a16:creationId xmlns:a16="http://schemas.microsoft.com/office/drawing/2014/main" id="{73E30ABA-DD36-944B-89CF-EA08105F034F}"/>
              </a:ext>
            </a:extLst>
          </p:cNvPr>
          <p:cNvSpPr>
            <a:spLocks noGrp="1"/>
          </p:cNvSpPr>
          <p:nvPr>
            <p:ph type="pic" sz="quarter" idx="16"/>
          </p:nvPr>
        </p:nvSpPr>
        <p:spPr>
          <a:xfrm>
            <a:off x="8074500" y="1166582"/>
            <a:ext cx="1874837" cy="1874837"/>
          </a:xfrm>
          <a:prstGeom prst="rect">
            <a:avLst/>
          </a:prstGeom>
          <a:noFill/>
          <a:ln w="127000">
            <a:noFill/>
          </a:ln>
        </p:spPr>
        <p:txBody>
          <a:bodyPr/>
          <a:lstStyle/>
          <a:p>
            <a:r>
              <a:rPr lang="en-US"/>
              <a:t>Click icon to add picture</a:t>
            </a:r>
          </a:p>
        </p:txBody>
      </p:sp>
    </p:spTree>
    <p:extLst>
      <p:ext uri="{BB962C8B-B14F-4D97-AF65-F5344CB8AC3E}">
        <p14:creationId xmlns:p14="http://schemas.microsoft.com/office/powerpoint/2010/main" val="41447632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dirty="0"/>
          </a:p>
        </p:txBody>
      </p:sp>
    </p:spTree>
    <p:extLst>
      <p:ext uri="{BB962C8B-B14F-4D97-AF65-F5344CB8AC3E}">
        <p14:creationId xmlns:p14="http://schemas.microsoft.com/office/powerpoint/2010/main" val="22000929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9861455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9065111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8363864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33844209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962242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42217469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35029376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5354760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12281202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7565719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36860224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3602403" y="649858"/>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2020203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7779382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3165813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6391644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6964862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301648" y="0"/>
            <a:ext cx="5895535"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972875"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972875"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972875"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7870538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6731427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705472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dirty="0"/>
              <a:t>Click icon to add picture</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6864304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37956704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7428417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11676657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109422517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dirty="0"/>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8966508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2234674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0858978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9762336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9600369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Tree>
    <p:extLst>
      <p:ext uri="{BB962C8B-B14F-4D97-AF65-F5344CB8AC3E}">
        <p14:creationId xmlns:p14="http://schemas.microsoft.com/office/powerpoint/2010/main" val="14183928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6575297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78291851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6254877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1002070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60905687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902772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895876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49394082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04402713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21710264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25545973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20063684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52569484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2569" b="2569"/>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60819CDE-933C-AA50-3690-DA7107E7F062}"/>
              </a:ext>
            </a:extLst>
          </p:cNvPr>
          <p:cNvGrpSpPr/>
          <p:nvPr userDrawn="1"/>
        </p:nvGrpSpPr>
        <p:grpSpPr>
          <a:xfrm>
            <a:off x="4865326" y="0"/>
            <a:ext cx="7043194" cy="6896494"/>
            <a:chOff x="2974756" y="-42286"/>
            <a:chExt cx="7043194" cy="6896494"/>
          </a:xfrm>
        </p:grpSpPr>
        <p:grpSp>
          <p:nvGrpSpPr>
            <p:cNvPr id="4" name="Group 3">
              <a:extLst>
                <a:ext uri="{FF2B5EF4-FFF2-40B4-BE49-F238E27FC236}">
                  <a16:creationId xmlns:a16="http://schemas.microsoft.com/office/drawing/2014/main" id="{5414FAC8-CAD6-E2C0-C6D3-2F66BAF7EBF6}"/>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CCDFAC71-653E-41D2-6723-D902E1FBE4D8}"/>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F9995FF-CE08-0270-330E-1D507662A7A6}"/>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2274664D-7D73-01D5-7813-3A15D5401589}"/>
                </a:ext>
              </a:extLst>
            </p:cNvPr>
            <p:cNvGrpSpPr/>
            <p:nvPr/>
          </p:nvGrpSpPr>
          <p:grpSpPr>
            <a:xfrm flipH="1">
              <a:off x="2974756" y="2268657"/>
              <a:ext cx="7041673" cy="4585551"/>
              <a:chOff x="831626" y="2268657"/>
              <a:chExt cx="7041673" cy="4585551"/>
            </a:xfrm>
          </p:grpSpPr>
          <p:grpSp>
            <p:nvGrpSpPr>
              <p:cNvPr id="7" name="Group 6">
                <a:extLst>
                  <a:ext uri="{FF2B5EF4-FFF2-40B4-BE49-F238E27FC236}">
                    <a16:creationId xmlns:a16="http://schemas.microsoft.com/office/drawing/2014/main" id="{4CD5FACF-A7EE-A830-A02F-FD31403DD53E}"/>
                  </a:ext>
                </a:extLst>
              </p:cNvPr>
              <p:cNvGrpSpPr/>
              <p:nvPr/>
            </p:nvGrpSpPr>
            <p:grpSpPr>
              <a:xfrm rot="5400000">
                <a:off x="895503" y="2931036"/>
                <a:ext cx="2618491" cy="2306180"/>
                <a:chOff x="1626163" y="-1294647"/>
                <a:chExt cx="2618491" cy="2306180"/>
              </a:xfrm>
            </p:grpSpPr>
            <p:cxnSp>
              <p:nvCxnSpPr>
                <p:cNvPr id="17" name="Straight Connector 16">
                  <a:extLst>
                    <a:ext uri="{FF2B5EF4-FFF2-40B4-BE49-F238E27FC236}">
                      <a16:creationId xmlns:a16="http://schemas.microsoft.com/office/drawing/2014/main" id="{7F22C4D5-77FB-1BFC-422D-30464E5F0A0D}"/>
                    </a:ext>
                  </a:extLst>
                </p:cNvPr>
                <p:cNvCxnSpPr>
                  <a:cxnSpLocks/>
                </p:cNvCxnSpPr>
                <p:nvPr/>
              </p:nvCxnSpPr>
              <p:spPr>
                <a:xfrm rot="16200000" flipH="1" flipV="1">
                  <a:off x="1938474" y="-1294647"/>
                  <a:ext cx="2306180" cy="2306180"/>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69104E9D-6F4D-0613-FF5E-36A3088190AE}"/>
                    </a:ext>
                  </a:extLst>
                </p:cNvPr>
                <p:cNvCxnSpPr>
                  <a:cxnSpLocks/>
                </p:cNvCxnSpPr>
                <p:nvPr/>
              </p:nvCxnSpPr>
              <p:spPr>
                <a:xfrm rot="16200000" flipV="1">
                  <a:off x="1630296" y="713621"/>
                  <a:ext cx="293779" cy="302046"/>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83661EEA-8A37-F5A3-97C3-31232DA2F9FE}"/>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9B55DE7-6F82-A0DF-2953-C384D0B3E890}"/>
                  </a:ext>
                </a:extLst>
              </p:cNvPr>
              <p:cNvCxnSpPr>
                <a:cxnSpLocks/>
              </p:cNvCxnSpPr>
              <p:nvPr/>
            </p:nvCxnSpPr>
            <p:spPr>
              <a:xfrm flipV="1">
                <a:off x="3357837" y="3865899"/>
                <a:ext cx="1527471" cy="152747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4E550F17-9D7D-8715-5F99-92C3418F635F}"/>
                  </a:ext>
                </a:extLst>
              </p:cNvPr>
              <p:cNvCxnSpPr>
                <a:cxnSpLocks/>
              </p:cNvCxnSpPr>
              <p:nvPr/>
            </p:nvCxnSpPr>
            <p:spPr>
              <a:xfrm>
                <a:off x="4885308" y="3866217"/>
                <a:ext cx="2987991" cy="298799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113EC68-85FE-B580-0D6D-758397616DE8}"/>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56999584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5605611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05263443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8" name="TextBox 7"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95060038-8F4F-6273-E33E-7781A3F96FFC}"/>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chemeClr val="tx1"/>
                </a:solidFill>
                <a:latin typeface="+mn-lt"/>
                <a:ea typeface="微软雅黑" panose="020B0503020204020204" pitchFamily="34" charset="-122"/>
                <a:cs typeface="Lato" panose="020F0502020204030203" pitchFamily="34" charset="0"/>
              </a:rPr>
              <a:t>AGENDA</a:t>
            </a:r>
          </a:p>
        </p:txBody>
      </p:sp>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73726401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extBox 9"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0F118204-D75F-3177-11F1-AE821651E1BA}"/>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13" name="Text Placeholder 9">
            <a:extLst>
              <a:ext uri="{FF2B5EF4-FFF2-40B4-BE49-F238E27FC236}">
                <a16:creationId xmlns:a16="http://schemas.microsoft.com/office/drawing/2014/main" id="{B15CFC6E-78A4-E14E-81AE-47DB0325553D}"/>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Clr>
                <a:srgbClr val="FFFFFF"/>
              </a:buClr>
              <a:buFont typeface="+mj-lt"/>
              <a:buAutoNum type="arabicPeriod"/>
              <a:defRPr sz="2400">
                <a:solidFill>
                  <a:srgbClr val="FFFFFF"/>
                </a:solidFill>
              </a:defRPr>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2" name="Footer Placeholder 2">
            <a:extLst>
              <a:ext uri="{FF2B5EF4-FFF2-40B4-BE49-F238E27FC236}">
                <a16:creationId xmlns:a16="http://schemas.microsoft.com/office/drawing/2014/main" id="{BEC5EDAE-F91B-560A-C903-F09F47DFA9DB}"/>
              </a:ext>
            </a:extLst>
          </p:cNvPr>
          <p:cNvSpPr txBox="1">
            <a:spLocks/>
          </p:cNvSpPr>
          <p:nvPr userDrawn="1"/>
        </p:nvSpPr>
        <p:spPr>
          <a:xfrm>
            <a:off x="6787387" y="6469661"/>
            <a:ext cx="3103414" cy="169277"/>
          </a:xfrm>
          <a:prstGeom prst="rect">
            <a:avLst/>
          </a:prstGeom>
        </p:spPr>
        <p:txBody>
          <a:bodyPr vert="horz" wrap="none" lIns="0" tIns="0" rIns="0" bIns="0" rtlCol="0" anchor="ctr">
            <a:spAutoFit/>
          </a:bodyPr>
          <a:lstStyle>
            <a:defPPr>
              <a:defRPr lang="en-US"/>
            </a:defPPr>
            <a:lvl1pPr marL="0" algn="ctr" defTabSz="914400" rtl="0" eaLnBrk="1" latinLnBrk="0" hangingPunct="1">
              <a:defRPr sz="1100" b="1" i="0" kern="1200">
                <a:solidFill>
                  <a:schemeClr val="bg2"/>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2024,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27368251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31038410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B96BD3C1-6F81-0B28-17FC-EB9B6A27A643}"/>
              </a:ext>
            </a:extLst>
          </p:cNvPr>
          <p:cNvSpPr txBox="1"/>
          <p:nvPr userDrawn="1"/>
        </p:nvSpPr>
        <p:spPr>
          <a:xfrm>
            <a:off x="0" y="1464338"/>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69" name="Text Placeholder 9">
            <a:extLst>
              <a:ext uri="{FF2B5EF4-FFF2-40B4-BE49-F238E27FC236}">
                <a16:creationId xmlns:a16="http://schemas.microsoft.com/office/drawing/2014/main" id="{3111AEF4-9B25-A8AC-7605-69291522960C}"/>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6" name="Footer Placeholder 2">
            <a:extLst>
              <a:ext uri="{FF2B5EF4-FFF2-40B4-BE49-F238E27FC236}">
                <a16:creationId xmlns:a16="http://schemas.microsoft.com/office/drawing/2014/main" id="{A2D29CC8-EB4D-13F6-E8A6-44BD9F4A7536}"/>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89784926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2" name="Footer Placeholder 2">
            <a:extLst>
              <a:ext uri="{FF2B5EF4-FFF2-40B4-BE49-F238E27FC236}">
                <a16:creationId xmlns:a16="http://schemas.microsoft.com/office/drawing/2014/main" id="{D7E95EF4-2F2D-A6BC-EE98-DB4856232D8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a:p>
        </p:txBody>
      </p:sp>
    </p:spTree>
    <p:extLst>
      <p:ext uri="{BB962C8B-B14F-4D97-AF65-F5344CB8AC3E}">
        <p14:creationId xmlns:p14="http://schemas.microsoft.com/office/powerpoint/2010/main" val="340231042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48149796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7" name="Footer Placeholder 2">
            <a:extLst>
              <a:ext uri="{FF2B5EF4-FFF2-40B4-BE49-F238E27FC236}">
                <a16:creationId xmlns:a16="http://schemas.microsoft.com/office/drawing/2014/main" id="{15E8D040-8A53-78DE-2D21-6256B7115075}"/>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40557074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3165487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410628222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105185669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3" name="Footer Placeholder 2">
            <a:extLst>
              <a:ext uri="{FF2B5EF4-FFF2-40B4-BE49-F238E27FC236}">
                <a16:creationId xmlns:a16="http://schemas.microsoft.com/office/drawing/2014/main" id="{3AC22E57-736D-CB2E-82ED-E93259C4D94C}"/>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14014140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2">
            <a:extLst>
              <a:ext uri="{FF2B5EF4-FFF2-40B4-BE49-F238E27FC236}">
                <a16:creationId xmlns:a16="http://schemas.microsoft.com/office/drawing/2014/main" id="{3B7EAD98-1FA3-F29A-DBCA-9B056346DC5D}"/>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endParaRPr lang="en-US" dirty="0"/>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Tree>
    <p:extLst>
      <p:ext uri="{BB962C8B-B14F-4D97-AF65-F5344CB8AC3E}">
        <p14:creationId xmlns:p14="http://schemas.microsoft.com/office/powerpoint/2010/main" val="326073998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3" name="Footer Placeholder 2">
            <a:extLst>
              <a:ext uri="{FF2B5EF4-FFF2-40B4-BE49-F238E27FC236}">
                <a16:creationId xmlns:a16="http://schemas.microsoft.com/office/drawing/2014/main" id="{EAF35335-4D1B-7DB0-08C4-230033F61AE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1989936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30393229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21028321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5850303" y="389225"/>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11D160C0-BA6F-3A4E-D0A7-7C31ABBDFC9E}"/>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endParaRPr lang="en-US" dirty="0">
              <a:solidFill>
                <a:schemeClr val="tx2"/>
              </a:solidFill>
            </a:endParaRPr>
          </a:p>
        </p:txBody>
      </p:sp>
    </p:spTree>
    <p:extLst>
      <p:ext uri="{BB962C8B-B14F-4D97-AF65-F5344CB8AC3E}">
        <p14:creationId xmlns:p14="http://schemas.microsoft.com/office/powerpoint/2010/main" val="189408058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4" name="Footer Placeholder 2">
            <a:extLst>
              <a:ext uri="{FF2B5EF4-FFF2-40B4-BE49-F238E27FC236}">
                <a16:creationId xmlns:a16="http://schemas.microsoft.com/office/drawing/2014/main" id="{DA7E959F-2DC6-D0C4-1ED6-31C4FB242F8B}"/>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22817590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Footer Placeholder 2">
            <a:extLst>
              <a:ext uri="{FF2B5EF4-FFF2-40B4-BE49-F238E27FC236}">
                <a16:creationId xmlns:a16="http://schemas.microsoft.com/office/drawing/2014/main" id="{91948995-A42D-0ABD-411C-D88D7331962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05030701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ooter Placeholder 2">
            <a:extLst>
              <a:ext uri="{FF2B5EF4-FFF2-40B4-BE49-F238E27FC236}">
                <a16:creationId xmlns:a16="http://schemas.microsoft.com/office/drawing/2014/main" id="{7AC4BE7E-8DAB-647A-F149-F90F7D9B0C82}"/>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70753173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4" name="Footer Placeholder 2">
            <a:extLst>
              <a:ext uri="{FF2B5EF4-FFF2-40B4-BE49-F238E27FC236}">
                <a16:creationId xmlns:a16="http://schemas.microsoft.com/office/drawing/2014/main" id="{228F84F9-0542-8DDC-327E-8652F6433A45}"/>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151133075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07566305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277612859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a:t>Click icon to add picture</a:t>
            </a:r>
          </a:p>
        </p:txBody>
      </p:sp>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809008" y="6469661"/>
            <a:ext cx="3012043" cy="169277"/>
          </a:xfrm>
        </p:spPr>
        <p:txBody>
          <a:bodyPr/>
          <a:lstStyle>
            <a:lvl1pPr>
              <a:defRPr>
                <a:solidFill>
                  <a:schemeClr val="bg1"/>
                </a:solidFill>
              </a:defRPr>
            </a:lvl1pPr>
          </a:lstStyle>
          <a:p>
            <a:r>
              <a:rPr lang="en-US"/>
              <a:t>For Agent Use Only - Not for Use with the Public</a:t>
            </a:r>
            <a:endParaRPr lang="en-US" dirty="0"/>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38241914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17229589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31074446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2">
            <a:extLst>
              <a:ext uri="{FF2B5EF4-FFF2-40B4-BE49-F238E27FC236}">
                <a16:creationId xmlns:a16="http://schemas.microsoft.com/office/drawing/2014/main" id="{6689A18B-31D0-99C2-FE07-F10797C5F48D}"/>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95069129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2">
            <a:extLst>
              <a:ext uri="{FF2B5EF4-FFF2-40B4-BE49-F238E27FC236}">
                <a16:creationId xmlns:a16="http://schemas.microsoft.com/office/drawing/2014/main" id="{0E66B42C-D164-1BD7-D0DD-6545A4593971}"/>
              </a:ext>
            </a:extLst>
          </p:cNvPr>
          <p:cNvSpPr>
            <a:spLocks noGrp="1"/>
          </p:cNvSpPr>
          <p:nvPr>
            <p:ph type="ftr" sz="quarter" idx="27"/>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256427077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2">
            <a:extLst>
              <a:ext uri="{FF2B5EF4-FFF2-40B4-BE49-F238E27FC236}">
                <a16:creationId xmlns:a16="http://schemas.microsoft.com/office/drawing/2014/main" id="{22B0F22B-6407-1A29-932A-D2D3C765FBF8}"/>
              </a:ext>
            </a:extLst>
          </p:cNvPr>
          <p:cNvSpPr>
            <a:spLocks noGrp="1"/>
          </p:cNvSpPr>
          <p:nvPr>
            <p:ph type="ftr" sz="quarter" idx="35"/>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202908983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a:p>
        </p:txBody>
      </p:sp>
      <p:sp>
        <p:nvSpPr>
          <p:cNvPr id="4" name="Footer Placeholder 2">
            <a:extLst>
              <a:ext uri="{FF2B5EF4-FFF2-40B4-BE49-F238E27FC236}">
                <a16:creationId xmlns:a16="http://schemas.microsoft.com/office/drawing/2014/main" id="{995A0C61-0AF0-D2F2-0210-A28E644EF5AA}"/>
              </a:ext>
            </a:extLst>
          </p:cNvPr>
          <p:cNvSpPr>
            <a:spLocks noGrp="1"/>
          </p:cNvSpPr>
          <p:nvPr>
            <p:ph type="ftr" sz="quarter" idx="20"/>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73036706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3B624EE9-55F6-5DC5-85DD-BB94BBE47F3C}"/>
              </a:ext>
            </a:extLst>
          </p:cNvPr>
          <p:cNvSpPr>
            <a:spLocks noGrp="1"/>
          </p:cNvSpPr>
          <p:nvPr>
            <p:ph type="ftr" sz="quarter" idx="20"/>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405968224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177343D4-55F4-56C4-4EB2-DB4C24C8965C}"/>
              </a:ext>
            </a:extLst>
          </p:cNvPr>
          <p:cNvSpPr>
            <a:spLocks noGrp="1"/>
          </p:cNvSpPr>
          <p:nvPr>
            <p:ph type="ftr" sz="quarter" idx="20"/>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8976626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endParaRPr lang="en-US" dirty="0"/>
          </a:p>
        </p:txBody>
      </p:sp>
    </p:spTree>
    <p:extLst>
      <p:ext uri="{BB962C8B-B14F-4D97-AF65-F5344CB8AC3E}">
        <p14:creationId xmlns:p14="http://schemas.microsoft.com/office/powerpoint/2010/main" val="21697121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
        <p:nvSpPr>
          <p:cNvPr id="4" name="Footer Placeholder 2">
            <a:extLst>
              <a:ext uri="{FF2B5EF4-FFF2-40B4-BE49-F238E27FC236}">
                <a16:creationId xmlns:a16="http://schemas.microsoft.com/office/drawing/2014/main" id="{625A0725-D5E2-F511-D341-B183609D97B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142710577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D6EAFAD8-5D65-4E14-CD34-5E23E1BC8378}"/>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21789253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61A80148-07F2-5ECF-03BE-7EE77114905D}"/>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3353558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896303C-B685-B197-17B5-9209F9DC277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3" name="Group 22">
            <a:extLst>
              <a:ext uri="{FF2B5EF4-FFF2-40B4-BE49-F238E27FC236}">
                <a16:creationId xmlns:a16="http://schemas.microsoft.com/office/drawing/2014/main" id="{624C2ED6-CC4D-8729-DFA5-DCCC00131ECF}"/>
              </a:ext>
            </a:extLst>
          </p:cNvPr>
          <p:cNvGrpSpPr/>
          <p:nvPr userDrawn="1"/>
        </p:nvGrpSpPr>
        <p:grpSpPr>
          <a:xfrm>
            <a:off x="4865326" y="0"/>
            <a:ext cx="7116514" cy="6896494"/>
            <a:chOff x="2974756" y="-42286"/>
            <a:chExt cx="7116514" cy="6896494"/>
          </a:xfrm>
        </p:grpSpPr>
        <p:grpSp>
          <p:nvGrpSpPr>
            <p:cNvPr id="24" name="Group 23">
              <a:extLst>
                <a:ext uri="{FF2B5EF4-FFF2-40B4-BE49-F238E27FC236}">
                  <a16:creationId xmlns:a16="http://schemas.microsoft.com/office/drawing/2014/main" id="{33FC21E8-374A-9899-F134-FF4F1945448C}"/>
                </a:ext>
              </a:extLst>
            </p:cNvPr>
            <p:cNvGrpSpPr/>
            <p:nvPr/>
          </p:nvGrpSpPr>
          <p:grpSpPr>
            <a:xfrm flipH="1">
              <a:off x="6977801" y="-42286"/>
              <a:ext cx="1962075" cy="1594114"/>
              <a:chOff x="2045012" y="-42286"/>
              <a:chExt cx="1962075" cy="1594114"/>
            </a:xfrm>
          </p:grpSpPr>
          <p:cxnSp>
            <p:nvCxnSpPr>
              <p:cNvPr id="33" name="Straight Connector 32">
                <a:extLst>
                  <a:ext uri="{FF2B5EF4-FFF2-40B4-BE49-F238E27FC236}">
                    <a16:creationId xmlns:a16="http://schemas.microsoft.com/office/drawing/2014/main" id="{1D8AB75F-E842-ABFC-7D5E-0FF7217006EF}"/>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071CDFF8-61EF-A857-5EE4-80E40B2A1A07}"/>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5" name="Group 24">
              <a:extLst>
                <a:ext uri="{FF2B5EF4-FFF2-40B4-BE49-F238E27FC236}">
                  <a16:creationId xmlns:a16="http://schemas.microsoft.com/office/drawing/2014/main" id="{186B3E54-CB2D-D316-739A-2891F539E45C}"/>
                </a:ext>
              </a:extLst>
            </p:cNvPr>
            <p:cNvGrpSpPr/>
            <p:nvPr/>
          </p:nvGrpSpPr>
          <p:grpSpPr>
            <a:xfrm flipH="1">
              <a:off x="2974756" y="2268657"/>
              <a:ext cx="7116514" cy="4585551"/>
              <a:chOff x="756785" y="2268657"/>
              <a:chExt cx="7116514" cy="4585551"/>
            </a:xfrm>
          </p:grpSpPr>
          <p:grpSp>
            <p:nvGrpSpPr>
              <p:cNvPr id="27" name="Group 26">
                <a:extLst>
                  <a:ext uri="{FF2B5EF4-FFF2-40B4-BE49-F238E27FC236}">
                    <a16:creationId xmlns:a16="http://schemas.microsoft.com/office/drawing/2014/main" id="{1C6C3E6B-1ADB-C540-6FF5-5E3620086D13}"/>
                  </a:ext>
                </a:extLst>
              </p:cNvPr>
              <p:cNvGrpSpPr/>
              <p:nvPr/>
            </p:nvGrpSpPr>
            <p:grpSpPr>
              <a:xfrm rot="5400000">
                <a:off x="460536" y="3071127"/>
                <a:ext cx="2718430" cy="2125932"/>
                <a:chOff x="1626161" y="-819526"/>
                <a:chExt cx="2718430" cy="2125932"/>
              </a:xfrm>
            </p:grpSpPr>
            <p:cxnSp>
              <p:nvCxnSpPr>
                <p:cNvPr id="31" name="Straight Connector 30">
                  <a:extLst>
                    <a:ext uri="{FF2B5EF4-FFF2-40B4-BE49-F238E27FC236}">
                      <a16:creationId xmlns:a16="http://schemas.microsoft.com/office/drawing/2014/main" id="{332C6F01-9F68-AEBF-8D53-2D269A6228A2}"/>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B9D8C893-AAC0-B2DA-EAFD-3106DBA1993D}"/>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8" name="Straight Connector 27">
                <a:extLst>
                  <a:ext uri="{FF2B5EF4-FFF2-40B4-BE49-F238E27FC236}">
                    <a16:creationId xmlns:a16="http://schemas.microsoft.com/office/drawing/2014/main" id="{F3FBC3BA-0C4F-7B13-63D3-03E0198557A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B4EE604-42A6-17B2-BC12-6A4501193298}"/>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AAFFA6E1-4175-337D-695C-2113A544CFDD}"/>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6" name="Straight Connector 25">
              <a:extLst>
                <a:ext uri="{FF2B5EF4-FFF2-40B4-BE49-F238E27FC236}">
                  <a16:creationId xmlns:a16="http://schemas.microsoft.com/office/drawing/2014/main" id="{72975D6B-4B80-99F5-3445-F14EE8018E9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57348684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245648042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513A6-772B-4524-ABFB-D1492CA5F5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332DE5-DB54-4190-BFC7-836628BC458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001606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ustom Layout">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Right Triangle 12">
            <a:extLst>
              <a:ext uri="{FF2B5EF4-FFF2-40B4-BE49-F238E27FC236}">
                <a16:creationId xmlns:a16="http://schemas.microsoft.com/office/drawing/2014/main" id="{EB71C205-B3CB-8741-9DC6-EC2C2703A547}"/>
              </a:ext>
            </a:extLst>
          </p:cNvPr>
          <p:cNvSpPr/>
          <p:nvPr userDrawn="1"/>
        </p:nvSpPr>
        <p:spPr>
          <a:xfrm>
            <a:off x="-55444" y="385127"/>
            <a:ext cx="6531658" cy="6501924"/>
          </a:xfrm>
          <a:custGeom>
            <a:avLst/>
            <a:gdLst>
              <a:gd name="connsiteX0" fmla="*/ 0 w 6849979"/>
              <a:gd name="connsiteY0" fmla="*/ 6849979 h 6849979"/>
              <a:gd name="connsiteX1" fmla="*/ 0 w 6849979"/>
              <a:gd name="connsiteY1" fmla="*/ 0 h 6849979"/>
              <a:gd name="connsiteX2" fmla="*/ 6849979 w 6849979"/>
              <a:gd name="connsiteY2" fmla="*/ 6849979 h 6849979"/>
              <a:gd name="connsiteX3" fmla="*/ 0 w 6849979"/>
              <a:gd name="connsiteY3" fmla="*/ 6849979 h 6849979"/>
              <a:gd name="connsiteX0" fmla="*/ 0 w 6849979"/>
              <a:gd name="connsiteY0" fmla="*/ 6849979 h 6849979"/>
              <a:gd name="connsiteX1" fmla="*/ 0 w 6849979"/>
              <a:gd name="connsiteY1" fmla="*/ 0 h 6849979"/>
              <a:gd name="connsiteX2" fmla="*/ 1451758 w 6849979"/>
              <a:gd name="connsiteY2" fmla="*/ 1445741 h 6849979"/>
              <a:gd name="connsiteX3" fmla="*/ 6849979 w 6849979"/>
              <a:gd name="connsiteY3" fmla="*/ 6849979 h 6849979"/>
              <a:gd name="connsiteX4" fmla="*/ 0 w 6849979"/>
              <a:gd name="connsiteY4" fmla="*/ 6849979 h 6849979"/>
              <a:gd name="connsiteX0" fmla="*/ 0 w 6849979"/>
              <a:gd name="connsiteY0" fmla="*/ 5404238 h 5404238"/>
              <a:gd name="connsiteX1" fmla="*/ 1451758 w 6849979"/>
              <a:gd name="connsiteY1" fmla="*/ 0 h 5404238"/>
              <a:gd name="connsiteX2" fmla="*/ 6849979 w 6849979"/>
              <a:gd name="connsiteY2" fmla="*/ 5404238 h 5404238"/>
              <a:gd name="connsiteX3" fmla="*/ 0 w 6849979"/>
              <a:gd name="connsiteY3" fmla="*/ 5404238 h 5404238"/>
              <a:gd name="connsiteX0" fmla="*/ 0 w 5428952"/>
              <a:gd name="connsiteY0" fmla="*/ 5379524 h 5404238"/>
              <a:gd name="connsiteX1" fmla="*/ 30731 w 5428952"/>
              <a:gd name="connsiteY1" fmla="*/ 0 h 5404238"/>
              <a:gd name="connsiteX2" fmla="*/ 5428952 w 5428952"/>
              <a:gd name="connsiteY2" fmla="*/ 5404238 h 5404238"/>
              <a:gd name="connsiteX3" fmla="*/ 0 w 5428952"/>
              <a:gd name="connsiteY3" fmla="*/ 5379524 h 5404238"/>
            </a:gdLst>
            <a:ahLst/>
            <a:cxnLst>
              <a:cxn ang="0">
                <a:pos x="connsiteX0" y="connsiteY0"/>
              </a:cxn>
              <a:cxn ang="0">
                <a:pos x="connsiteX1" y="connsiteY1"/>
              </a:cxn>
              <a:cxn ang="0">
                <a:pos x="connsiteX2" y="connsiteY2"/>
              </a:cxn>
              <a:cxn ang="0">
                <a:pos x="connsiteX3" y="connsiteY3"/>
              </a:cxn>
            </a:cxnLst>
            <a:rect l="l" t="t" r="r" b="b"/>
            <a:pathLst>
              <a:path w="5428952" h="5404238">
                <a:moveTo>
                  <a:pt x="0" y="5379524"/>
                </a:moveTo>
                <a:lnTo>
                  <a:pt x="30731" y="0"/>
                </a:lnTo>
                <a:lnTo>
                  <a:pt x="5428952" y="5404238"/>
                </a:lnTo>
                <a:lnTo>
                  <a:pt x="0" y="5379524"/>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4">
            <a:extLst>
              <a:ext uri="{FF2B5EF4-FFF2-40B4-BE49-F238E27FC236}">
                <a16:creationId xmlns:a16="http://schemas.microsoft.com/office/drawing/2014/main" id="{C287DBD2-2DA2-9045-9F4F-E738D07CEB1F}"/>
              </a:ext>
            </a:extLst>
          </p:cNvPr>
          <p:cNvSpPr>
            <a:spLocks noGrp="1"/>
          </p:cNvSpPr>
          <p:nvPr>
            <p:ph type="body" sz="quarter" idx="10"/>
          </p:nvPr>
        </p:nvSpPr>
        <p:spPr>
          <a:xfrm>
            <a:off x="452438" y="3848169"/>
            <a:ext cx="3395662" cy="2536825"/>
          </a:xfrm>
        </p:spPr>
        <p:txBody>
          <a:bodyPr anchor="ctr"/>
          <a:lstStyle>
            <a:lvl1pPr marL="0" indent="0">
              <a:buNone/>
              <a:defRPr sz="3200">
                <a:solidFill>
                  <a:schemeClr val="bg1"/>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Tree>
    <p:extLst>
      <p:ext uri="{BB962C8B-B14F-4D97-AF65-F5344CB8AC3E}">
        <p14:creationId xmlns:p14="http://schemas.microsoft.com/office/powerpoint/2010/main" val="9584722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8220766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2" name="Text Placeholder 11">
            <a:extLst>
              <a:ext uri="{FF2B5EF4-FFF2-40B4-BE49-F238E27FC236}">
                <a16:creationId xmlns:a16="http://schemas.microsoft.com/office/drawing/2014/main" id="{277B3579-C8DF-DA48-9ADE-06832BB052B7}"/>
              </a:ext>
            </a:extLst>
          </p:cNvPr>
          <p:cNvSpPr>
            <a:spLocks noGrp="1"/>
          </p:cNvSpPr>
          <p:nvPr>
            <p:ph type="body" sz="quarter" idx="11"/>
          </p:nvPr>
        </p:nvSpPr>
        <p:spPr>
          <a:xfrm>
            <a:off x="466195" y="1427823"/>
            <a:ext cx="6452317" cy="590931"/>
          </a:xfrm>
          <a:solidFill>
            <a:schemeClr val="bg2"/>
          </a:solidFill>
          <a:ln>
            <a:noFill/>
          </a:ln>
        </p:spPr>
        <p:txBody>
          <a:bodyPr wrap="square" lIns="182880" tIns="182880" rIns="182880" bIns="182880" anchor="t" anchorCtr="0">
            <a:spAutoFit/>
          </a:bodyPr>
          <a:lstStyle>
            <a:lvl1pPr marL="0" indent="0">
              <a:buFont typeface="Arial" panose="020B0604020202020204" pitchFamily="34" charset="0"/>
              <a:buNone/>
              <a:tabLst/>
              <a:defRPr sz="1600"/>
            </a:lvl1pPr>
            <a:lvl2pPr>
              <a:buNone/>
              <a:defRPr/>
            </a:lvl2pPr>
            <a:lvl3pPr>
              <a:buNone/>
              <a:defRPr/>
            </a:lvl3pPr>
            <a:lvl4pPr>
              <a:buNone/>
              <a:defRPr/>
            </a:lvl4pPr>
            <a:lvl5pPr>
              <a:buNone/>
              <a:defRPr/>
            </a:lvl5pPr>
          </a:lstStyle>
          <a:p>
            <a:pPr lvl="0"/>
            <a:r>
              <a:rPr lang="en-US"/>
              <a:t>Click to edit Master text styles</a:t>
            </a:r>
          </a:p>
        </p:txBody>
      </p:sp>
      <p:sp>
        <p:nvSpPr>
          <p:cNvPr id="16" name="Text Placeholder 11">
            <a:extLst>
              <a:ext uri="{FF2B5EF4-FFF2-40B4-BE49-F238E27FC236}">
                <a16:creationId xmlns:a16="http://schemas.microsoft.com/office/drawing/2014/main" id="{ADDED8AC-F820-6843-BC7B-6D95A020A2FB}"/>
              </a:ext>
            </a:extLst>
          </p:cNvPr>
          <p:cNvSpPr>
            <a:spLocks noGrp="1"/>
          </p:cNvSpPr>
          <p:nvPr>
            <p:ph type="body" sz="quarter" idx="13"/>
          </p:nvPr>
        </p:nvSpPr>
        <p:spPr>
          <a:xfrm>
            <a:off x="466195" y="2040657"/>
            <a:ext cx="6452317" cy="590931"/>
          </a:xfrm>
          <a:solidFill>
            <a:schemeClr val="bg2">
              <a:alpha val="50000"/>
            </a:schemeClr>
          </a:solidFill>
        </p:spPr>
        <p:txBody>
          <a:bodyPr wrap="square" lIns="182880" tIns="182880" rIns="182880" bIns="182880" anchor="t" anchorCtr="0">
            <a:spAutoFit/>
          </a:bodyPr>
          <a:lstStyle>
            <a:lvl1pPr marL="0" indent="0">
              <a:buFont typeface="Arial" panose="020B0604020202020204" pitchFamily="34" charset="0"/>
              <a:buNone/>
              <a:defRPr sz="1600"/>
            </a:lvl1pPr>
            <a:lvl2pPr>
              <a:buNone/>
              <a:defRPr/>
            </a:lvl2pPr>
            <a:lvl3pPr>
              <a:buNone/>
              <a:defRPr/>
            </a:lvl3pPr>
            <a:lvl4pPr>
              <a:buNone/>
              <a:defRPr/>
            </a:lvl4pPr>
            <a:lvl5pPr>
              <a:buNone/>
              <a:defRPr/>
            </a:lvl5pPr>
          </a:lstStyle>
          <a:p>
            <a:pPr lvl="0"/>
            <a:r>
              <a:rPr lang="en-US"/>
              <a:t>Click to edit Master text styles</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r>
              <a:rPr lang="en-US" dirty="0"/>
              <a:t>Click icon to add picture</a:t>
            </a:r>
          </a:p>
        </p:txBody>
      </p:sp>
      <p:sp>
        <p:nvSpPr>
          <p:cNvPr id="14" name="Text Placeholder 11">
            <a:extLst>
              <a:ext uri="{FF2B5EF4-FFF2-40B4-BE49-F238E27FC236}">
                <a16:creationId xmlns:a16="http://schemas.microsoft.com/office/drawing/2014/main" id="{8DF7EA24-7F4B-1346-8376-6A7E79ED15DB}"/>
              </a:ext>
            </a:extLst>
          </p:cNvPr>
          <p:cNvSpPr>
            <a:spLocks noGrp="1"/>
          </p:cNvSpPr>
          <p:nvPr>
            <p:ph type="body" sz="quarter" idx="15"/>
          </p:nvPr>
        </p:nvSpPr>
        <p:spPr>
          <a:xfrm>
            <a:off x="466195" y="3038822"/>
            <a:ext cx="6452317" cy="590931"/>
          </a:xfrm>
          <a:solidFill>
            <a:schemeClr val="bg2"/>
          </a:solidFill>
        </p:spPr>
        <p:txBody>
          <a:bodyPr wrap="square" lIns="182880" tIns="182880" rIns="182880" bIns="182880" anchor="t" anchorCtr="0">
            <a:spAutoFit/>
          </a:bodyPr>
          <a:lstStyle>
            <a:lvl1pPr marL="0" indent="0">
              <a:buFont typeface="Arial" panose="020B0604020202020204" pitchFamily="34" charset="0"/>
              <a:buNone/>
              <a:tabLst/>
              <a:defRPr sz="1600"/>
            </a:lvl1pPr>
            <a:lvl2pPr>
              <a:buNone/>
              <a:defRPr/>
            </a:lvl2pPr>
            <a:lvl3pPr>
              <a:buNone/>
              <a:defRPr/>
            </a:lvl3pPr>
            <a:lvl4pPr>
              <a:buNone/>
              <a:defRPr/>
            </a:lvl4pPr>
            <a:lvl5pPr>
              <a:buNone/>
              <a:defRPr/>
            </a:lvl5pPr>
          </a:lstStyle>
          <a:p>
            <a:pPr lvl="0"/>
            <a:r>
              <a:rPr lang="en-US"/>
              <a:t>Click to edit Master text styles</a:t>
            </a:r>
          </a:p>
        </p:txBody>
      </p:sp>
      <p:sp>
        <p:nvSpPr>
          <p:cNvPr id="15" name="Text Placeholder 11">
            <a:extLst>
              <a:ext uri="{FF2B5EF4-FFF2-40B4-BE49-F238E27FC236}">
                <a16:creationId xmlns:a16="http://schemas.microsoft.com/office/drawing/2014/main" id="{C89C2F49-E7AC-B641-B5BD-35789BA21E95}"/>
              </a:ext>
            </a:extLst>
          </p:cNvPr>
          <p:cNvSpPr>
            <a:spLocks noGrp="1"/>
          </p:cNvSpPr>
          <p:nvPr>
            <p:ph type="body" sz="quarter" idx="16"/>
          </p:nvPr>
        </p:nvSpPr>
        <p:spPr>
          <a:xfrm>
            <a:off x="466195" y="3643338"/>
            <a:ext cx="6452317" cy="590931"/>
          </a:xfrm>
          <a:solidFill>
            <a:schemeClr val="bg2">
              <a:alpha val="50000"/>
            </a:schemeClr>
          </a:solidFill>
        </p:spPr>
        <p:txBody>
          <a:bodyPr wrap="square" lIns="182880" tIns="182880" rIns="182880" bIns="182880" anchor="t" anchorCtr="0">
            <a:spAutoFit/>
          </a:bodyPr>
          <a:lstStyle>
            <a:lvl1pPr marL="0" indent="0">
              <a:buFont typeface="Arial" panose="020B0604020202020204" pitchFamily="34" charset="0"/>
              <a:buNone/>
              <a:defRPr sz="1600"/>
            </a:lvl1pPr>
            <a:lvl2pPr>
              <a:buNone/>
              <a:defRPr/>
            </a:lvl2pPr>
            <a:lvl3pPr>
              <a:buNone/>
              <a:defRPr/>
            </a:lvl3pPr>
            <a:lvl4pPr>
              <a:buNone/>
              <a:defRPr/>
            </a:lvl4pPr>
            <a:lvl5pPr>
              <a:buNone/>
              <a:defRPr/>
            </a:lvl5pPr>
          </a:lstStyle>
          <a:p>
            <a:pPr lvl="0"/>
            <a:r>
              <a:rPr lang="en-US"/>
              <a:t>Click to edit Master text styles</a:t>
            </a:r>
          </a:p>
        </p:txBody>
      </p:sp>
    </p:spTree>
    <p:extLst>
      <p:ext uri="{BB962C8B-B14F-4D97-AF65-F5344CB8AC3E}">
        <p14:creationId xmlns:p14="http://schemas.microsoft.com/office/powerpoint/2010/main" val="2773313071"/>
      </p:ext>
    </p:extLst>
  </p:cSld>
  <p:clrMapOvr>
    <a:masterClrMapping/>
  </p:clrMapOvr>
  <p:extLst>
    <p:ext uri="{DCECCB84-F9BA-43D5-87BE-67443E8EF086}">
      <p15:sldGuideLst xmlns:p15="http://schemas.microsoft.com/office/powerpoint/2012/main">
        <p15:guide id="1" pos="288">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5486400" cy="3291840"/>
          </a:xfrm>
          <a:solidFill>
            <a:schemeClr val="bg1">
              <a:lumMod val="95000"/>
            </a:schemeClr>
          </a:solidFill>
        </p:spPr>
        <p:txBody>
          <a:bodyPr lIns="182880" tIns="640080" rIns="182880" bIns="228600"/>
          <a:lstStyle>
            <a:lvl1pPr marL="10716" indent="-10716">
              <a:buFont typeface="Arial" panose="020B0604020202020204" pitchFamily="34" charset="0"/>
              <a:buNone/>
              <a:tabLst/>
              <a:defRPr/>
            </a:lvl1pPr>
            <a:lvl2pPr marL="10716" indent="-10716">
              <a:buNone/>
              <a:tabLst/>
              <a:defRPr/>
            </a:lvl2pPr>
            <a:lvl3pPr marL="10716" indent="-10716">
              <a:buNone/>
              <a:tabLst/>
              <a:defRPr/>
            </a:lvl3pPr>
            <a:lvl4pPr marL="10716" indent="-10716">
              <a:buNone/>
              <a:tabLst/>
              <a:defRPr/>
            </a:lvl4pPr>
            <a:lvl5pPr marL="10716" indent="-10716">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99E02AD-6213-554A-A56E-3C67E3A2A550}"/>
              </a:ext>
            </a:extLst>
          </p:cNvPr>
          <p:cNvSpPr>
            <a:spLocks noGrp="1"/>
          </p:cNvSpPr>
          <p:nvPr>
            <p:ph type="body" sz="quarter" idx="13"/>
          </p:nvPr>
        </p:nvSpPr>
        <p:spPr>
          <a:xfrm>
            <a:off x="6268719" y="2834640"/>
            <a:ext cx="5486400" cy="3291840"/>
          </a:xfrm>
          <a:solidFill>
            <a:schemeClr val="bg1">
              <a:lumMod val="95000"/>
            </a:schemeClr>
          </a:solidFill>
        </p:spPr>
        <p:txBody>
          <a:bodyPr lIns="182880" tIns="640080" rIns="182880" bIns="228600"/>
          <a:lstStyle>
            <a:lvl1pPr marL="10716" indent="-10716">
              <a:buFont typeface="Arial" panose="020B0604020202020204" pitchFamily="34" charset="0"/>
              <a:buNone/>
              <a:tabLst/>
              <a:defRPr/>
            </a:lvl1pPr>
            <a:lvl2pPr marL="10716" indent="-10716">
              <a:buNone/>
              <a:tabLst/>
              <a:defRPr/>
            </a:lvl2pPr>
            <a:lvl3pPr marL="10716" indent="-10716">
              <a:buNone/>
              <a:tabLst/>
              <a:defRPr/>
            </a:lvl3pPr>
            <a:lvl4pPr marL="10716" indent="-10716">
              <a:buNone/>
              <a:tabLst/>
              <a:defRPr/>
            </a:lvl4pPr>
            <a:lvl5pPr marL="10716" indent="-10716">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Picture Placeholder 10">
            <a:extLst>
              <a:ext uri="{FF2B5EF4-FFF2-40B4-BE49-F238E27FC236}">
                <a16:creationId xmlns:a16="http://schemas.microsoft.com/office/drawing/2014/main" id="{989266DD-44A3-6A47-BE5B-CFB3F93AB4DC}"/>
              </a:ext>
            </a:extLst>
          </p:cNvPr>
          <p:cNvSpPr>
            <a:spLocks noGrp="1"/>
          </p:cNvSpPr>
          <p:nvPr>
            <p:ph type="pic" sz="quarter" idx="14"/>
          </p:nvPr>
        </p:nvSpPr>
        <p:spPr>
          <a:xfrm>
            <a:off x="2262980" y="1166582"/>
            <a:ext cx="1874837" cy="1874837"/>
          </a:xfrm>
          <a:prstGeom prst="rect">
            <a:avLst/>
          </a:prstGeom>
          <a:noFill/>
          <a:ln w="127000">
            <a:noFill/>
          </a:ln>
        </p:spPr>
        <p:txBody>
          <a:bodyPr/>
          <a:lstStyle/>
          <a:p>
            <a:r>
              <a:rPr lang="en-US" dirty="0"/>
              <a:t>Click icon to add picture</a:t>
            </a:r>
          </a:p>
        </p:txBody>
      </p:sp>
      <p:sp>
        <p:nvSpPr>
          <p:cNvPr id="21" name="Picture Placeholder 10">
            <a:extLst>
              <a:ext uri="{FF2B5EF4-FFF2-40B4-BE49-F238E27FC236}">
                <a16:creationId xmlns:a16="http://schemas.microsoft.com/office/drawing/2014/main" id="{73E30ABA-DD36-944B-89CF-EA08105F034F}"/>
              </a:ext>
            </a:extLst>
          </p:cNvPr>
          <p:cNvSpPr>
            <a:spLocks noGrp="1"/>
          </p:cNvSpPr>
          <p:nvPr>
            <p:ph type="pic" sz="quarter" idx="16"/>
          </p:nvPr>
        </p:nvSpPr>
        <p:spPr>
          <a:xfrm>
            <a:off x="8074500" y="1166582"/>
            <a:ext cx="1874837" cy="1874837"/>
          </a:xfrm>
          <a:prstGeom prst="rect">
            <a:avLst/>
          </a:prstGeom>
          <a:noFill/>
          <a:ln w="127000">
            <a:noFill/>
          </a:ln>
        </p:spPr>
        <p:txBody>
          <a:bodyPr/>
          <a:lstStyle/>
          <a:p>
            <a:r>
              <a:rPr lang="en-US" dirty="0"/>
              <a:t>Click icon to add picture</a:t>
            </a:r>
          </a:p>
        </p:txBody>
      </p:sp>
    </p:spTree>
    <p:extLst>
      <p:ext uri="{BB962C8B-B14F-4D97-AF65-F5344CB8AC3E}">
        <p14:creationId xmlns:p14="http://schemas.microsoft.com/office/powerpoint/2010/main" val="349188471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3474720" cy="3291840"/>
          </a:xfrm>
          <a:solidFill>
            <a:schemeClr val="bg1">
              <a:lumMod val="95000"/>
            </a:schemeClr>
          </a:solidFill>
        </p:spPr>
        <p:txBody>
          <a:bodyPr lIns="182880" tIns="457200" rIns="182880" bIns="228600"/>
          <a:lstStyle>
            <a:lvl1pPr marL="10716" indent="0" algn="ctr">
              <a:buNone/>
              <a:tabLst/>
              <a:defRPr/>
            </a:lvl1pPr>
            <a:lvl2pPr marL="10716" indent="0" algn="ctr">
              <a:buNone/>
              <a:tabLst/>
              <a:defRPr/>
            </a:lvl2pPr>
            <a:lvl3pPr marL="10716" indent="0" algn="ctr">
              <a:buNone/>
              <a:tabLst/>
              <a:defRPr/>
            </a:lvl3pPr>
            <a:lvl4pPr marL="10716" indent="0" algn="ctr">
              <a:buNone/>
              <a:tabLst/>
              <a:defRPr/>
            </a:lvl4pPr>
            <a:lvl5pPr marL="10716"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3">
            <a:extLst>
              <a:ext uri="{FF2B5EF4-FFF2-40B4-BE49-F238E27FC236}">
                <a16:creationId xmlns:a16="http://schemas.microsoft.com/office/drawing/2014/main" id="{46B74E60-FD1E-ED4F-B880-DACE0E6F9BE4}"/>
              </a:ext>
            </a:extLst>
          </p:cNvPr>
          <p:cNvSpPr>
            <a:spLocks noGrp="1"/>
          </p:cNvSpPr>
          <p:nvPr>
            <p:ph type="body" sz="quarter" idx="11"/>
          </p:nvPr>
        </p:nvSpPr>
        <p:spPr>
          <a:xfrm>
            <a:off x="4358640" y="2834640"/>
            <a:ext cx="3474720" cy="3291840"/>
          </a:xfrm>
          <a:solidFill>
            <a:schemeClr val="bg1">
              <a:lumMod val="95000"/>
            </a:schemeClr>
          </a:solidFill>
        </p:spPr>
        <p:txBody>
          <a:bodyPr lIns="182880" tIns="457200" rIns="182880" bIns="228600"/>
          <a:lstStyle>
            <a:lvl1pPr marL="10716" indent="0" algn="ctr">
              <a:buNone/>
              <a:tabLst/>
              <a:defRPr/>
            </a:lvl1pPr>
            <a:lvl2pPr marL="10716" indent="0" algn="ctr">
              <a:buNone/>
              <a:tabLst/>
              <a:defRPr/>
            </a:lvl2pPr>
            <a:lvl3pPr marL="10716" indent="0" algn="ctr">
              <a:buNone/>
              <a:tabLst/>
              <a:defRPr/>
            </a:lvl3pPr>
            <a:lvl4pPr marL="10716" indent="0" algn="ctr">
              <a:buNone/>
              <a:tabLst/>
              <a:defRPr/>
            </a:lvl4pPr>
            <a:lvl5pPr marL="10716"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CECDAE54-97FB-1340-974E-A833AEE1DCB3}"/>
              </a:ext>
            </a:extLst>
          </p:cNvPr>
          <p:cNvSpPr>
            <a:spLocks noGrp="1"/>
          </p:cNvSpPr>
          <p:nvPr>
            <p:ph type="body" sz="quarter" idx="12"/>
          </p:nvPr>
        </p:nvSpPr>
        <p:spPr>
          <a:xfrm>
            <a:off x="8260081" y="2834640"/>
            <a:ext cx="3474720" cy="3291840"/>
          </a:xfrm>
          <a:solidFill>
            <a:schemeClr val="bg1">
              <a:lumMod val="95000"/>
            </a:schemeClr>
          </a:solidFill>
        </p:spPr>
        <p:txBody>
          <a:bodyPr lIns="182880" tIns="457200" rIns="182880" bIns="228600"/>
          <a:lstStyle>
            <a:lvl1pPr marL="10716" indent="0" algn="ctr">
              <a:buNone/>
              <a:tabLst/>
              <a:defRPr/>
            </a:lvl1pPr>
            <a:lvl2pPr marL="10716" indent="0" algn="ctr">
              <a:buNone/>
              <a:tabLst/>
              <a:defRPr/>
            </a:lvl2pPr>
            <a:lvl3pPr marL="10716" indent="0" algn="ctr">
              <a:buNone/>
              <a:tabLst/>
              <a:defRPr/>
            </a:lvl3pPr>
            <a:lvl4pPr marL="10716" indent="0" algn="ctr">
              <a:buNone/>
              <a:tabLst/>
              <a:defRPr/>
            </a:lvl4pPr>
            <a:lvl5pPr marL="10716"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a:extLst>
              <a:ext uri="{FF2B5EF4-FFF2-40B4-BE49-F238E27FC236}">
                <a16:creationId xmlns:a16="http://schemas.microsoft.com/office/drawing/2014/main" id="{86655EDF-EB9A-E14C-8C5B-29DBABFE6282}"/>
              </a:ext>
            </a:extLst>
          </p:cNvPr>
          <p:cNvSpPr>
            <a:spLocks noGrp="1"/>
          </p:cNvSpPr>
          <p:nvPr>
            <p:ph type="pic" sz="quarter" idx="13"/>
          </p:nvPr>
        </p:nvSpPr>
        <p:spPr>
          <a:xfrm>
            <a:off x="1257143" y="1166582"/>
            <a:ext cx="1874837" cy="1874837"/>
          </a:xfrm>
          <a:prstGeom prst="rect">
            <a:avLst/>
          </a:prstGeom>
          <a:noFill/>
          <a:ln w="127000">
            <a:noFill/>
          </a:ln>
        </p:spPr>
        <p:txBody>
          <a:bodyPr/>
          <a:lstStyle/>
          <a:p>
            <a:r>
              <a:rPr lang="en-US" dirty="0"/>
              <a:t>Click icon to add picture</a:t>
            </a:r>
          </a:p>
        </p:txBody>
      </p:sp>
      <p:sp>
        <p:nvSpPr>
          <p:cNvPr id="12" name="Picture Placeholder 10">
            <a:extLst>
              <a:ext uri="{FF2B5EF4-FFF2-40B4-BE49-F238E27FC236}">
                <a16:creationId xmlns:a16="http://schemas.microsoft.com/office/drawing/2014/main" id="{7549764D-2A20-BA46-B830-29A2D468A9AA}"/>
              </a:ext>
            </a:extLst>
          </p:cNvPr>
          <p:cNvSpPr>
            <a:spLocks noGrp="1"/>
          </p:cNvSpPr>
          <p:nvPr>
            <p:ph type="pic" sz="quarter" idx="14"/>
          </p:nvPr>
        </p:nvSpPr>
        <p:spPr>
          <a:xfrm>
            <a:off x="5158583" y="1155005"/>
            <a:ext cx="1874837" cy="1874837"/>
          </a:xfrm>
          <a:prstGeom prst="rect">
            <a:avLst/>
          </a:prstGeom>
          <a:noFill/>
          <a:ln w="127000">
            <a:noFill/>
          </a:ln>
        </p:spPr>
        <p:txBody>
          <a:bodyPr/>
          <a:lstStyle/>
          <a:p>
            <a:r>
              <a:rPr lang="en-US" dirty="0"/>
              <a:t>Click icon to add picture</a:t>
            </a:r>
          </a:p>
        </p:txBody>
      </p:sp>
      <p:sp>
        <p:nvSpPr>
          <p:cNvPr id="13" name="Picture Placeholder 10">
            <a:extLst>
              <a:ext uri="{FF2B5EF4-FFF2-40B4-BE49-F238E27FC236}">
                <a16:creationId xmlns:a16="http://schemas.microsoft.com/office/drawing/2014/main" id="{EE51BD8B-A372-4C48-8E4B-771B4F906DFC}"/>
              </a:ext>
            </a:extLst>
          </p:cNvPr>
          <p:cNvSpPr>
            <a:spLocks noGrp="1"/>
          </p:cNvSpPr>
          <p:nvPr>
            <p:ph type="pic" sz="quarter" idx="15"/>
          </p:nvPr>
        </p:nvSpPr>
        <p:spPr>
          <a:xfrm>
            <a:off x="9090500" y="1166581"/>
            <a:ext cx="1874837" cy="1874837"/>
          </a:xfrm>
          <a:prstGeom prst="rect">
            <a:avLst/>
          </a:prstGeom>
          <a:noFill/>
          <a:ln w="127000">
            <a:noFill/>
          </a:ln>
        </p:spPr>
        <p:txBody>
          <a:bodyPr/>
          <a:lstStyle/>
          <a:p>
            <a:r>
              <a:rPr lang="en-US" dirty="0"/>
              <a:t>Click icon to add picture</a:t>
            </a:r>
          </a:p>
        </p:txBody>
      </p:sp>
    </p:spTree>
    <p:extLst>
      <p:ext uri="{BB962C8B-B14F-4D97-AF65-F5344CB8AC3E}">
        <p14:creationId xmlns:p14="http://schemas.microsoft.com/office/powerpoint/2010/main" val="234104707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dirty="0"/>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2560320" cy="3291840"/>
          </a:xfrm>
          <a:solidFill>
            <a:schemeClr val="bg1">
              <a:lumMod val="95000"/>
            </a:schemeClr>
          </a:solidFill>
        </p:spPr>
        <p:txBody>
          <a:bodyPr lIns="182880" tIns="640080" rIns="182880" bIns="228600"/>
          <a:lstStyle>
            <a:lvl1pPr marL="10716" indent="-10716" algn="ctr">
              <a:buNone/>
              <a:tabLst/>
              <a:defRPr/>
            </a:lvl1pPr>
            <a:lvl2pPr marL="10716" indent="-10716" algn="ctr">
              <a:buNone/>
              <a:tabLst/>
              <a:defRPr/>
            </a:lvl2pPr>
            <a:lvl3pPr marL="10716" indent="-10716" algn="ctr">
              <a:buNone/>
              <a:tabLst/>
              <a:defRPr/>
            </a:lvl3pPr>
            <a:lvl4pPr marL="10716" indent="-10716" algn="ctr">
              <a:buNone/>
              <a:tabLst/>
              <a:defRPr/>
            </a:lvl4pPr>
            <a:lvl5pPr marL="10716" indent="-10716"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3">
            <a:extLst>
              <a:ext uri="{FF2B5EF4-FFF2-40B4-BE49-F238E27FC236}">
                <a16:creationId xmlns:a16="http://schemas.microsoft.com/office/drawing/2014/main" id="{46B74E60-FD1E-ED4F-B880-DACE0E6F9BE4}"/>
              </a:ext>
            </a:extLst>
          </p:cNvPr>
          <p:cNvSpPr>
            <a:spLocks noGrp="1"/>
          </p:cNvSpPr>
          <p:nvPr>
            <p:ph type="body" sz="quarter" idx="11"/>
          </p:nvPr>
        </p:nvSpPr>
        <p:spPr>
          <a:xfrm>
            <a:off x="3362960" y="2834640"/>
            <a:ext cx="2560320" cy="3291840"/>
          </a:xfrm>
          <a:solidFill>
            <a:schemeClr val="bg1">
              <a:lumMod val="95000"/>
            </a:schemeClr>
          </a:solidFill>
        </p:spPr>
        <p:txBody>
          <a:bodyPr lIns="182880" tIns="640080" rIns="182880" bIns="228600"/>
          <a:lstStyle>
            <a:lvl1pPr marL="10716" indent="-10716" algn="ctr">
              <a:buNone/>
              <a:tabLst/>
              <a:defRPr/>
            </a:lvl1pPr>
            <a:lvl2pPr marL="10716" indent="-10716" algn="ctr">
              <a:buNone/>
              <a:tabLst/>
              <a:defRPr/>
            </a:lvl2pPr>
            <a:lvl3pPr marL="10716" indent="-10716" algn="ctr">
              <a:buNone/>
              <a:tabLst/>
              <a:defRPr/>
            </a:lvl3pPr>
            <a:lvl4pPr marL="10716" indent="-10716" algn="ctr">
              <a:buNone/>
              <a:tabLst/>
              <a:defRPr/>
            </a:lvl4pPr>
            <a:lvl5pPr marL="10716" indent="-10716"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CECDAE54-97FB-1340-974E-A833AEE1DCB3}"/>
              </a:ext>
            </a:extLst>
          </p:cNvPr>
          <p:cNvSpPr>
            <a:spLocks noGrp="1"/>
          </p:cNvSpPr>
          <p:nvPr>
            <p:ph type="body" sz="quarter" idx="12"/>
          </p:nvPr>
        </p:nvSpPr>
        <p:spPr>
          <a:xfrm>
            <a:off x="9174481" y="2834640"/>
            <a:ext cx="2560320" cy="3291840"/>
          </a:xfrm>
          <a:solidFill>
            <a:schemeClr val="bg1">
              <a:lumMod val="95000"/>
            </a:schemeClr>
          </a:solidFill>
        </p:spPr>
        <p:txBody>
          <a:bodyPr lIns="182880" tIns="640080" rIns="182880" bIns="228600"/>
          <a:lstStyle>
            <a:lvl1pPr marL="10716" indent="-10716" algn="ctr">
              <a:buNone/>
              <a:tabLst/>
              <a:defRPr/>
            </a:lvl1pPr>
            <a:lvl2pPr marL="10716" indent="-10716" algn="ctr">
              <a:buNone/>
              <a:tabLst/>
              <a:defRPr/>
            </a:lvl2pPr>
            <a:lvl3pPr marL="10716" indent="-10716" algn="ctr">
              <a:buNone/>
              <a:tabLst/>
              <a:defRPr/>
            </a:lvl3pPr>
            <a:lvl4pPr marL="10716" indent="-10716" algn="ctr">
              <a:buNone/>
              <a:tabLst/>
              <a:defRPr/>
            </a:lvl4pPr>
            <a:lvl5pPr marL="10716" indent="-10716"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99E02AD-6213-554A-A56E-3C67E3A2A550}"/>
              </a:ext>
            </a:extLst>
          </p:cNvPr>
          <p:cNvSpPr>
            <a:spLocks noGrp="1"/>
          </p:cNvSpPr>
          <p:nvPr>
            <p:ph type="body" sz="quarter" idx="13"/>
          </p:nvPr>
        </p:nvSpPr>
        <p:spPr>
          <a:xfrm>
            <a:off x="6268721" y="2834640"/>
            <a:ext cx="2560320" cy="3291840"/>
          </a:xfrm>
          <a:solidFill>
            <a:schemeClr val="bg1">
              <a:lumMod val="95000"/>
            </a:schemeClr>
          </a:solidFill>
        </p:spPr>
        <p:txBody>
          <a:bodyPr lIns="182880" tIns="640080" rIns="182880" bIns="228600"/>
          <a:lstStyle>
            <a:lvl1pPr marL="10716" indent="-10716" algn="ctr">
              <a:buNone/>
              <a:tabLst/>
              <a:defRPr/>
            </a:lvl1pPr>
            <a:lvl2pPr marL="10716" indent="-10716" algn="ctr">
              <a:buNone/>
              <a:tabLst/>
              <a:defRPr/>
            </a:lvl2pPr>
            <a:lvl3pPr marL="10716" indent="-10716" algn="ctr">
              <a:buNone/>
              <a:tabLst/>
              <a:defRPr/>
            </a:lvl3pPr>
            <a:lvl4pPr marL="10716" indent="-10716" algn="ctr">
              <a:buNone/>
              <a:tabLst/>
              <a:defRPr/>
            </a:lvl4pPr>
            <a:lvl5pPr marL="10716" indent="-10716"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Picture Placeholder 10">
            <a:extLst>
              <a:ext uri="{FF2B5EF4-FFF2-40B4-BE49-F238E27FC236}">
                <a16:creationId xmlns:a16="http://schemas.microsoft.com/office/drawing/2014/main" id="{989266DD-44A3-6A47-BE5B-CFB3F93AB4DC}"/>
              </a:ext>
            </a:extLst>
          </p:cNvPr>
          <p:cNvSpPr>
            <a:spLocks noGrp="1"/>
          </p:cNvSpPr>
          <p:nvPr>
            <p:ph type="pic" sz="quarter" idx="14"/>
          </p:nvPr>
        </p:nvSpPr>
        <p:spPr>
          <a:xfrm>
            <a:off x="799940" y="1166582"/>
            <a:ext cx="1874837" cy="1874837"/>
          </a:xfrm>
          <a:prstGeom prst="rect">
            <a:avLst/>
          </a:prstGeom>
          <a:noFill/>
          <a:ln w="127000">
            <a:noFill/>
          </a:ln>
        </p:spPr>
        <p:txBody>
          <a:bodyPr/>
          <a:lstStyle/>
          <a:p>
            <a:r>
              <a:rPr lang="en-US" dirty="0"/>
              <a:t>Click icon to add picture</a:t>
            </a:r>
          </a:p>
        </p:txBody>
      </p:sp>
      <p:sp>
        <p:nvSpPr>
          <p:cNvPr id="20" name="Picture Placeholder 10">
            <a:extLst>
              <a:ext uri="{FF2B5EF4-FFF2-40B4-BE49-F238E27FC236}">
                <a16:creationId xmlns:a16="http://schemas.microsoft.com/office/drawing/2014/main" id="{AAC8A3C8-6BE1-A240-B280-7A58AFB7E3FE}"/>
              </a:ext>
            </a:extLst>
          </p:cNvPr>
          <p:cNvSpPr>
            <a:spLocks noGrp="1"/>
          </p:cNvSpPr>
          <p:nvPr>
            <p:ph type="pic" sz="quarter" idx="15"/>
          </p:nvPr>
        </p:nvSpPr>
        <p:spPr>
          <a:xfrm>
            <a:off x="3705703" y="1166582"/>
            <a:ext cx="1874837" cy="1874837"/>
          </a:xfrm>
          <a:prstGeom prst="rect">
            <a:avLst/>
          </a:prstGeom>
          <a:noFill/>
          <a:ln w="127000">
            <a:noFill/>
          </a:ln>
        </p:spPr>
        <p:txBody>
          <a:bodyPr/>
          <a:lstStyle/>
          <a:p>
            <a:r>
              <a:rPr lang="en-US" dirty="0"/>
              <a:t>Click icon to add picture</a:t>
            </a:r>
          </a:p>
        </p:txBody>
      </p:sp>
      <p:sp>
        <p:nvSpPr>
          <p:cNvPr id="21" name="Picture Placeholder 10">
            <a:extLst>
              <a:ext uri="{FF2B5EF4-FFF2-40B4-BE49-F238E27FC236}">
                <a16:creationId xmlns:a16="http://schemas.microsoft.com/office/drawing/2014/main" id="{73E30ABA-DD36-944B-89CF-EA08105F034F}"/>
              </a:ext>
            </a:extLst>
          </p:cNvPr>
          <p:cNvSpPr>
            <a:spLocks noGrp="1"/>
          </p:cNvSpPr>
          <p:nvPr>
            <p:ph type="pic" sz="quarter" idx="16"/>
          </p:nvPr>
        </p:nvSpPr>
        <p:spPr>
          <a:xfrm>
            <a:off x="6611460" y="1166582"/>
            <a:ext cx="1874837" cy="1874837"/>
          </a:xfrm>
          <a:prstGeom prst="rect">
            <a:avLst/>
          </a:prstGeom>
          <a:noFill/>
          <a:ln w="127000">
            <a:noFill/>
          </a:ln>
        </p:spPr>
        <p:txBody>
          <a:bodyPr/>
          <a:lstStyle/>
          <a:p>
            <a:r>
              <a:rPr lang="en-US" dirty="0"/>
              <a:t>Click icon to add picture</a:t>
            </a:r>
          </a:p>
        </p:txBody>
      </p:sp>
      <p:sp>
        <p:nvSpPr>
          <p:cNvPr id="22" name="Picture Placeholder 10">
            <a:extLst>
              <a:ext uri="{FF2B5EF4-FFF2-40B4-BE49-F238E27FC236}">
                <a16:creationId xmlns:a16="http://schemas.microsoft.com/office/drawing/2014/main" id="{C23A35F9-D265-CF42-BD8E-1BBEACC1DD46}"/>
              </a:ext>
            </a:extLst>
          </p:cNvPr>
          <p:cNvSpPr>
            <a:spLocks noGrp="1"/>
          </p:cNvSpPr>
          <p:nvPr>
            <p:ph type="pic" sz="quarter" idx="17"/>
          </p:nvPr>
        </p:nvSpPr>
        <p:spPr>
          <a:xfrm>
            <a:off x="9522556" y="1166581"/>
            <a:ext cx="1874837" cy="1874837"/>
          </a:xfrm>
          <a:prstGeom prst="rect">
            <a:avLst/>
          </a:prstGeom>
          <a:noFill/>
          <a:ln w="127000">
            <a:noFill/>
          </a:ln>
        </p:spPr>
        <p:txBody>
          <a:bodyPr/>
          <a:lstStyle/>
          <a:p>
            <a:r>
              <a:rPr lang="en-US" dirty="0"/>
              <a:t>Click icon to add picture</a:t>
            </a:r>
          </a:p>
        </p:txBody>
      </p:sp>
    </p:spTree>
    <p:extLst>
      <p:ext uri="{BB962C8B-B14F-4D97-AF65-F5344CB8AC3E}">
        <p14:creationId xmlns:p14="http://schemas.microsoft.com/office/powerpoint/2010/main" val="53638787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768463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37989541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slideLayout" Target="../slideLayouts/slideLayout88.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9" Type="http://schemas.openxmlformats.org/officeDocument/2006/relationships/slideLayout" Target="../slideLayouts/slideLayout75.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45" Type="http://schemas.openxmlformats.org/officeDocument/2006/relationships/theme" Target="../theme/theme2.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4" Type="http://schemas.openxmlformats.org/officeDocument/2006/relationships/slideLayout" Target="../slideLayouts/slideLayout90.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 Id="rId43" Type="http://schemas.openxmlformats.org/officeDocument/2006/relationships/slideLayout" Target="../slideLayouts/slideLayout89.xml"/><Relationship Id="rId8" Type="http://schemas.openxmlformats.org/officeDocument/2006/relationships/slideLayout" Target="../slideLayouts/slideLayout54.xml"/><Relationship Id="rId3" Type="http://schemas.openxmlformats.org/officeDocument/2006/relationships/slideLayout" Target="../slideLayouts/slideLayout49.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 Id="rId20" Type="http://schemas.openxmlformats.org/officeDocument/2006/relationships/slideLayout" Target="../slideLayouts/slideLayout66.xml"/><Relationship Id="rId41" Type="http://schemas.openxmlformats.org/officeDocument/2006/relationships/slideLayout" Target="../slideLayouts/slideLayout8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5" Type="http://schemas.openxmlformats.org/officeDocument/2006/relationships/slideLayout" Target="../slideLayouts/slideLayout95.xml"/><Relationship Id="rId4" Type="http://schemas.openxmlformats.org/officeDocument/2006/relationships/slideLayout" Target="../slideLayouts/slideLayout94.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11.xml"/><Relationship Id="rId18" Type="http://schemas.openxmlformats.org/officeDocument/2006/relationships/slideLayout" Target="../slideLayouts/slideLayout116.xml"/><Relationship Id="rId26" Type="http://schemas.openxmlformats.org/officeDocument/2006/relationships/slideLayout" Target="../slideLayouts/slideLayout124.xml"/><Relationship Id="rId39" Type="http://schemas.openxmlformats.org/officeDocument/2006/relationships/slideLayout" Target="../slideLayouts/slideLayout137.xml"/><Relationship Id="rId21" Type="http://schemas.openxmlformats.org/officeDocument/2006/relationships/slideLayout" Target="../slideLayouts/slideLayout119.xml"/><Relationship Id="rId34" Type="http://schemas.openxmlformats.org/officeDocument/2006/relationships/slideLayout" Target="../slideLayouts/slideLayout132.xml"/><Relationship Id="rId42" Type="http://schemas.openxmlformats.org/officeDocument/2006/relationships/slideLayout" Target="../slideLayouts/slideLayout140.xml"/><Relationship Id="rId7" Type="http://schemas.openxmlformats.org/officeDocument/2006/relationships/slideLayout" Target="../slideLayouts/slideLayout105.xml"/><Relationship Id="rId2" Type="http://schemas.openxmlformats.org/officeDocument/2006/relationships/slideLayout" Target="../slideLayouts/slideLayout100.xml"/><Relationship Id="rId16" Type="http://schemas.openxmlformats.org/officeDocument/2006/relationships/slideLayout" Target="../slideLayouts/slideLayout114.xml"/><Relationship Id="rId20" Type="http://schemas.openxmlformats.org/officeDocument/2006/relationships/slideLayout" Target="../slideLayouts/slideLayout118.xml"/><Relationship Id="rId29" Type="http://schemas.openxmlformats.org/officeDocument/2006/relationships/slideLayout" Target="../slideLayouts/slideLayout127.xml"/><Relationship Id="rId41" Type="http://schemas.openxmlformats.org/officeDocument/2006/relationships/slideLayout" Target="../slideLayouts/slideLayout139.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24" Type="http://schemas.openxmlformats.org/officeDocument/2006/relationships/slideLayout" Target="../slideLayouts/slideLayout122.xml"/><Relationship Id="rId32" Type="http://schemas.openxmlformats.org/officeDocument/2006/relationships/slideLayout" Target="../slideLayouts/slideLayout130.xml"/><Relationship Id="rId37" Type="http://schemas.openxmlformats.org/officeDocument/2006/relationships/slideLayout" Target="../slideLayouts/slideLayout135.xml"/><Relationship Id="rId40" Type="http://schemas.openxmlformats.org/officeDocument/2006/relationships/slideLayout" Target="../slideLayouts/slideLayout138.xml"/><Relationship Id="rId5" Type="http://schemas.openxmlformats.org/officeDocument/2006/relationships/slideLayout" Target="../slideLayouts/slideLayout103.xml"/><Relationship Id="rId15" Type="http://schemas.openxmlformats.org/officeDocument/2006/relationships/slideLayout" Target="../slideLayouts/slideLayout113.xml"/><Relationship Id="rId23" Type="http://schemas.openxmlformats.org/officeDocument/2006/relationships/slideLayout" Target="../slideLayouts/slideLayout121.xml"/><Relationship Id="rId28" Type="http://schemas.openxmlformats.org/officeDocument/2006/relationships/slideLayout" Target="../slideLayouts/slideLayout126.xml"/><Relationship Id="rId36" Type="http://schemas.openxmlformats.org/officeDocument/2006/relationships/slideLayout" Target="../slideLayouts/slideLayout134.xml"/><Relationship Id="rId10" Type="http://schemas.openxmlformats.org/officeDocument/2006/relationships/slideLayout" Target="../slideLayouts/slideLayout108.xml"/><Relationship Id="rId19" Type="http://schemas.openxmlformats.org/officeDocument/2006/relationships/slideLayout" Target="../slideLayouts/slideLayout117.xml"/><Relationship Id="rId31" Type="http://schemas.openxmlformats.org/officeDocument/2006/relationships/slideLayout" Target="../slideLayouts/slideLayout129.xml"/><Relationship Id="rId44" Type="http://schemas.openxmlformats.org/officeDocument/2006/relationships/theme" Target="../theme/theme4.xml"/><Relationship Id="rId4" Type="http://schemas.openxmlformats.org/officeDocument/2006/relationships/slideLayout" Target="../slideLayouts/slideLayout102.xml"/><Relationship Id="rId9" Type="http://schemas.openxmlformats.org/officeDocument/2006/relationships/slideLayout" Target="../slideLayouts/slideLayout107.xml"/><Relationship Id="rId14" Type="http://schemas.openxmlformats.org/officeDocument/2006/relationships/slideLayout" Target="../slideLayouts/slideLayout112.xml"/><Relationship Id="rId22" Type="http://schemas.openxmlformats.org/officeDocument/2006/relationships/slideLayout" Target="../slideLayouts/slideLayout120.xml"/><Relationship Id="rId27" Type="http://schemas.openxmlformats.org/officeDocument/2006/relationships/slideLayout" Target="../slideLayouts/slideLayout125.xml"/><Relationship Id="rId30" Type="http://schemas.openxmlformats.org/officeDocument/2006/relationships/slideLayout" Target="../slideLayouts/slideLayout128.xml"/><Relationship Id="rId35" Type="http://schemas.openxmlformats.org/officeDocument/2006/relationships/slideLayout" Target="../slideLayouts/slideLayout133.xml"/><Relationship Id="rId43" Type="http://schemas.openxmlformats.org/officeDocument/2006/relationships/slideLayout" Target="../slideLayouts/slideLayout141.xml"/><Relationship Id="rId8" Type="http://schemas.openxmlformats.org/officeDocument/2006/relationships/slideLayout" Target="../slideLayouts/slideLayout106.xml"/><Relationship Id="rId3" Type="http://schemas.openxmlformats.org/officeDocument/2006/relationships/slideLayout" Target="../slideLayouts/slideLayout101.xml"/><Relationship Id="rId12" Type="http://schemas.openxmlformats.org/officeDocument/2006/relationships/slideLayout" Target="../slideLayouts/slideLayout110.xml"/><Relationship Id="rId17" Type="http://schemas.openxmlformats.org/officeDocument/2006/relationships/slideLayout" Target="../slideLayouts/slideLayout115.xml"/><Relationship Id="rId25" Type="http://schemas.openxmlformats.org/officeDocument/2006/relationships/slideLayout" Target="../slideLayouts/slideLayout123.xml"/><Relationship Id="rId33" Type="http://schemas.openxmlformats.org/officeDocument/2006/relationships/slideLayout" Target="../slideLayouts/slideLayout131.xml"/><Relationship Id="rId38" Type="http://schemas.openxmlformats.org/officeDocument/2006/relationships/slideLayout" Target="../slideLayouts/slideLayout1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lvl1pPr algn="ctr">
              <a:defRPr sz="1100" b="1" i="0">
                <a:solidFill>
                  <a:schemeClr val="tx2"/>
                </a:solidFill>
                <a:latin typeface="Aptos" panose="020B0004020202020204" pitchFamily="34" charset="0"/>
                <a:cs typeface="Arial" panose="020B0604020202020204" pitchFamily="34" charset="0"/>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292908577"/>
      </p:ext>
    </p:extLst>
  </p:cSld>
  <p:clrMap bg1="lt1" tx1="dk1" bg2="lt2" tx2="dk2" accent1="accent1" accent2="accent2" accent3="accent3" accent4="accent4" accent5="accent5" accent6="accent6" hlink="hlink" folHlink="folHlink"/>
  <p:sldLayoutIdLst>
    <p:sldLayoutId id="2147483881" r:id="rId1"/>
    <p:sldLayoutId id="2147483882" r:id="rId2"/>
    <p:sldLayoutId id="2147483883" r:id="rId3"/>
    <p:sldLayoutId id="2147483884" r:id="rId4"/>
    <p:sldLayoutId id="2147483885" r:id="rId5"/>
    <p:sldLayoutId id="2147483886" r:id="rId6"/>
    <p:sldLayoutId id="2147483887" r:id="rId7"/>
    <p:sldLayoutId id="2147483888" r:id="rId8"/>
    <p:sldLayoutId id="2147483889" r:id="rId9"/>
    <p:sldLayoutId id="2147483890" r:id="rId10"/>
    <p:sldLayoutId id="2147483891" r:id="rId11"/>
    <p:sldLayoutId id="2147483892" r:id="rId12"/>
    <p:sldLayoutId id="2147483893" r:id="rId13"/>
    <p:sldLayoutId id="2147483894" r:id="rId14"/>
    <p:sldLayoutId id="2147483895" r:id="rId15"/>
    <p:sldLayoutId id="2147483896" r:id="rId16"/>
    <p:sldLayoutId id="2147483897" r:id="rId17"/>
    <p:sldLayoutId id="2147483898" r:id="rId18"/>
    <p:sldLayoutId id="2147483899" r:id="rId19"/>
    <p:sldLayoutId id="2147483900" r:id="rId20"/>
    <p:sldLayoutId id="2147483901" r:id="rId21"/>
    <p:sldLayoutId id="2147483902" r:id="rId22"/>
    <p:sldLayoutId id="2147483903" r:id="rId23"/>
    <p:sldLayoutId id="2147483904" r:id="rId24"/>
    <p:sldLayoutId id="2147483905" r:id="rId25"/>
    <p:sldLayoutId id="2147483906" r:id="rId26"/>
    <p:sldLayoutId id="2147483907" r:id="rId27"/>
    <p:sldLayoutId id="2147483908" r:id="rId28"/>
    <p:sldLayoutId id="2147483909" r:id="rId29"/>
    <p:sldLayoutId id="2147483910" r:id="rId30"/>
    <p:sldLayoutId id="2147483911" r:id="rId31"/>
    <p:sldLayoutId id="2147483912" r:id="rId32"/>
    <p:sldLayoutId id="2147483913" r:id="rId33"/>
    <p:sldLayoutId id="2147483914" r:id="rId34"/>
    <p:sldLayoutId id="2147483915" r:id="rId35"/>
    <p:sldLayoutId id="2147483916" r:id="rId36"/>
    <p:sldLayoutId id="2147483917" r:id="rId37"/>
    <p:sldLayoutId id="2147483918" r:id="rId38"/>
    <p:sldLayoutId id="2147483919" r:id="rId39"/>
    <p:sldLayoutId id="2147483920" r:id="rId40"/>
    <p:sldLayoutId id="2147483921" r:id="rId41"/>
    <p:sldLayoutId id="2147483922" r:id="rId42"/>
    <p:sldLayoutId id="2147483923" r:id="rId43"/>
    <p:sldLayoutId id="2147483924" r:id="rId44"/>
    <p:sldLayoutId id="2147483925" r:id="rId45"/>
    <p:sldLayoutId id="2147483946" r:id="rId46"/>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lvl1pPr algn="ctr">
              <a:defRPr sz="1100" b="1" i="0">
                <a:solidFill>
                  <a:schemeClr val="tx2"/>
                </a:solidFill>
                <a:latin typeface="Aptos" panose="020B0004020202020204" pitchFamily="34" charset="0"/>
                <a:cs typeface="Arial" panose="020B0604020202020204" pitchFamily="34" charset="0"/>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83508889"/>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 id="2147483960" r:id="rId12"/>
    <p:sldLayoutId id="2147483961" r:id="rId13"/>
    <p:sldLayoutId id="2147483962" r:id="rId14"/>
    <p:sldLayoutId id="2147483963" r:id="rId15"/>
    <p:sldLayoutId id="2147483964" r:id="rId16"/>
    <p:sldLayoutId id="2147483965" r:id="rId17"/>
    <p:sldLayoutId id="2147483966" r:id="rId18"/>
    <p:sldLayoutId id="2147483968" r:id="rId19"/>
    <p:sldLayoutId id="2147483969" r:id="rId20"/>
    <p:sldLayoutId id="2147483970" r:id="rId21"/>
    <p:sldLayoutId id="2147483971" r:id="rId22"/>
    <p:sldLayoutId id="2147483972" r:id="rId23"/>
    <p:sldLayoutId id="2147483973" r:id="rId24"/>
    <p:sldLayoutId id="2147483974" r:id="rId25"/>
    <p:sldLayoutId id="2147483975" r:id="rId26"/>
    <p:sldLayoutId id="2147483976" r:id="rId27"/>
    <p:sldLayoutId id="2147483977" r:id="rId28"/>
    <p:sldLayoutId id="2147483978" r:id="rId29"/>
    <p:sldLayoutId id="2147483979" r:id="rId30"/>
    <p:sldLayoutId id="2147483980" r:id="rId31"/>
    <p:sldLayoutId id="2147483981" r:id="rId32"/>
    <p:sldLayoutId id="2147483982" r:id="rId33"/>
    <p:sldLayoutId id="2147483983" r:id="rId34"/>
    <p:sldLayoutId id="2147483984" r:id="rId35"/>
    <p:sldLayoutId id="2147483985" r:id="rId36"/>
    <p:sldLayoutId id="2147483986" r:id="rId37"/>
    <p:sldLayoutId id="2147483987" r:id="rId38"/>
    <p:sldLayoutId id="2147483988" r:id="rId39"/>
    <p:sldLayoutId id="2147483989" r:id="rId40"/>
    <p:sldLayoutId id="2147483990" r:id="rId41"/>
    <p:sldLayoutId id="2147483991" r:id="rId42"/>
    <p:sldLayoutId id="2147483992" r:id="rId43"/>
    <p:sldLayoutId id="2147483993" r:id="rId44"/>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C69556-1075-488A-B01C-42F56886446D}"/>
              </a:ext>
            </a:extLst>
          </p:cNvPr>
          <p:cNvSpPr>
            <a:spLocks noGrp="1"/>
          </p:cNvSpPr>
          <p:nvPr>
            <p:ph type="title"/>
          </p:nvPr>
        </p:nvSpPr>
        <p:spPr>
          <a:xfrm>
            <a:off x="0" y="421160"/>
            <a:ext cx="12192000" cy="757130"/>
          </a:xfrm>
          <a:prstGeom prst="rect">
            <a:avLst/>
          </a:prstGeom>
          <a:noFill/>
        </p:spPr>
        <p:txBody>
          <a:bodyPr vert="horz" wrap="square" lIns="457200" tIns="182880" rIns="457200" bIns="182880" rtlCol="0" anchor="ctr">
            <a:spAutoFit/>
          </a:bodyPr>
          <a:lstStyle/>
          <a:p>
            <a:r>
              <a:rPr lang="en-US" dirty="0"/>
              <a:t>Click to edit Master title style</a:t>
            </a:r>
          </a:p>
        </p:txBody>
      </p:sp>
      <p:sp>
        <p:nvSpPr>
          <p:cNvPr id="3" name="Text Placeholder 2">
            <a:extLst>
              <a:ext uri="{FF2B5EF4-FFF2-40B4-BE49-F238E27FC236}">
                <a16:creationId xmlns:a16="http://schemas.microsoft.com/office/drawing/2014/main" id="{70333153-7A9E-400A-AC7D-6005476B920F}"/>
              </a:ext>
            </a:extLst>
          </p:cNvPr>
          <p:cNvSpPr>
            <a:spLocks noGrp="1"/>
          </p:cNvSpPr>
          <p:nvPr>
            <p:ph type="body" idx="1"/>
          </p:nvPr>
        </p:nvSpPr>
        <p:spPr>
          <a:xfrm>
            <a:off x="457201" y="1463040"/>
            <a:ext cx="11205147"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23">
            <a:extLst>
              <a:ext uri="{FF2B5EF4-FFF2-40B4-BE49-F238E27FC236}">
                <a16:creationId xmlns:a16="http://schemas.microsoft.com/office/drawing/2014/main" id="{B7E2DD20-682C-8E4A-B897-A9E8AB49046E}"/>
              </a:ext>
            </a:extLst>
          </p:cNvPr>
          <p:cNvSpPr txBox="1">
            <a:spLocks/>
          </p:cNvSpPr>
          <p:nvPr/>
        </p:nvSpPr>
        <p:spPr>
          <a:xfrm>
            <a:off x="9917985" y="6466086"/>
            <a:ext cx="2011769" cy="153888"/>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t>Copyright© 2024, National Life Group | </a:t>
            </a:r>
            <a:fld id="{5530E7E7-FC35-7F4B-97E8-E732B6A48DEB}" type="slidenum">
              <a:rPr lang="en-US" sz="1000" smtClean="0"/>
              <a:t>‹#›</a:t>
            </a:fld>
            <a:r>
              <a:rPr lang="en-US" sz="1000" dirty="0"/>
              <a:t> </a:t>
            </a:r>
          </a:p>
        </p:txBody>
      </p:sp>
    </p:spTree>
    <p:extLst>
      <p:ext uri="{BB962C8B-B14F-4D97-AF65-F5344CB8AC3E}">
        <p14:creationId xmlns:p14="http://schemas.microsoft.com/office/powerpoint/2010/main" val="4075095841"/>
      </p:ext>
    </p:extLst>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Lst>
  <p:hf sldNum="0" hdr="0" ftr="0" dt="0"/>
  <p:txStyles>
    <p:titleStyle>
      <a:lvl1pPr algn="l" defTabSz="685783" rtl="0" eaLnBrk="1" latinLnBrk="0" hangingPunct="1">
        <a:lnSpc>
          <a:spcPct val="90000"/>
        </a:lnSpc>
        <a:spcBef>
          <a:spcPct val="0"/>
        </a:spcBef>
        <a:buNone/>
        <a:defRPr sz="2800" kern="1200">
          <a:solidFill>
            <a:schemeClr val="accent1"/>
          </a:solidFill>
          <a:latin typeface="Arial" panose="020B0604020202020204" pitchFamily="34" charset="0"/>
          <a:ea typeface="+mj-ea"/>
          <a:cs typeface="Arial" panose="020B0604020202020204" pitchFamily="34" charset="0"/>
        </a:defRPr>
      </a:lvl1pPr>
    </p:titleStyle>
    <p:bodyStyle>
      <a:lvl1pPr marL="130966" indent="-130966" algn="l" defTabSz="685783" rtl="0" eaLnBrk="1" latinLnBrk="0" hangingPunct="1">
        <a:lnSpc>
          <a:spcPct val="90000"/>
        </a:lnSpc>
        <a:spcBef>
          <a:spcPts val="750"/>
        </a:spcBef>
        <a:buFont typeface="Arial" panose="020B0604020202020204" pitchFamily="34" charset="0"/>
        <a:buChar char="•"/>
        <a:tabLst/>
        <a:defRPr sz="1500" kern="1200">
          <a:solidFill>
            <a:schemeClr val="tx1"/>
          </a:solidFill>
          <a:latin typeface="Arial" panose="020B0604020202020204" pitchFamily="34" charset="0"/>
          <a:ea typeface="+mn-ea"/>
          <a:cs typeface="Arial" panose="020B0604020202020204" pitchFamily="34" charset="0"/>
        </a:defRPr>
      </a:lvl1pPr>
      <a:lvl2pPr marL="130966" indent="-130966" algn="l" defTabSz="685783" rtl="0" eaLnBrk="1" latinLnBrk="0" hangingPunct="1">
        <a:lnSpc>
          <a:spcPct val="90000"/>
        </a:lnSpc>
        <a:spcBef>
          <a:spcPts val="375"/>
        </a:spcBef>
        <a:buFont typeface="Arial" panose="020B0604020202020204" pitchFamily="34" charset="0"/>
        <a:buChar char="•"/>
        <a:tabLst/>
        <a:defRPr sz="1500" kern="1200">
          <a:solidFill>
            <a:schemeClr val="tx1"/>
          </a:solidFill>
          <a:latin typeface="Arial" panose="020B0604020202020204" pitchFamily="34" charset="0"/>
          <a:ea typeface="+mn-ea"/>
          <a:cs typeface="Arial" panose="020B0604020202020204" pitchFamily="34" charset="0"/>
        </a:defRPr>
      </a:lvl2pPr>
      <a:lvl3pPr marL="130966" indent="-130966" algn="l" defTabSz="685783" rtl="0" eaLnBrk="1" latinLnBrk="0" hangingPunct="1">
        <a:lnSpc>
          <a:spcPct val="90000"/>
        </a:lnSpc>
        <a:spcBef>
          <a:spcPts val="375"/>
        </a:spcBef>
        <a:buFont typeface="Arial" panose="020B0604020202020204" pitchFamily="34" charset="0"/>
        <a:buChar char="•"/>
        <a:tabLst/>
        <a:defRPr sz="1500" kern="1200">
          <a:solidFill>
            <a:schemeClr val="tx1"/>
          </a:solidFill>
          <a:latin typeface="Arial" panose="020B0604020202020204" pitchFamily="34" charset="0"/>
          <a:ea typeface="+mn-ea"/>
          <a:cs typeface="Arial" panose="020B0604020202020204" pitchFamily="34" charset="0"/>
        </a:defRPr>
      </a:lvl3pPr>
      <a:lvl4pPr marL="130966" indent="-130966" algn="l" defTabSz="685783" rtl="0" eaLnBrk="1" latinLnBrk="0" hangingPunct="1">
        <a:lnSpc>
          <a:spcPct val="90000"/>
        </a:lnSpc>
        <a:spcBef>
          <a:spcPts val="375"/>
        </a:spcBef>
        <a:buFont typeface="Arial" panose="020B0604020202020204" pitchFamily="34" charset="0"/>
        <a:buChar char="•"/>
        <a:tabLst/>
        <a:defRPr sz="1500" kern="1200">
          <a:solidFill>
            <a:schemeClr val="tx1"/>
          </a:solidFill>
          <a:latin typeface="Arial" panose="020B0604020202020204" pitchFamily="34" charset="0"/>
          <a:ea typeface="+mn-ea"/>
          <a:cs typeface="Arial" panose="020B0604020202020204" pitchFamily="34" charset="0"/>
        </a:defRPr>
      </a:lvl4pPr>
      <a:lvl5pPr marL="130966" indent="-130966" algn="l" defTabSz="685783" rtl="0" eaLnBrk="1" latinLnBrk="0" hangingPunct="1">
        <a:lnSpc>
          <a:spcPct val="90000"/>
        </a:lnSpc>
        <a:spcBef>
          <a:spcPts val="375"/>
        </a:spcBef>
        <a:buFont typeface="Arial" panose="020B0604020202020204" pitchFamily="34" charset="0"/>
        <a:buChar char="•"/>
        <a:tabLst/>
        <a:defRPr sz="1500" kern="1200">
          <a:solidFill>
            <a:schemeClr val="tx1"/>
          </a:solidFill>
          <a:latin typeface="Arial" panose="020B0604020202020204" pitchFamily="34" charset="0"/>
          <a:ea typeface="+mn-ea"/>
          <a:cs typeface="Arial" panose="020B0604020202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932837620"/>
      </p:ext>
    </p:extLst>
  </p:cSld>
  <p:clrMap bg1="lt1" tx1="dk1" bg2="lt2" tx2="dk2" accent1="accent1" accent2="accent2" accent3="accent3" accent4="accent4" accent5="accent5" accent6="accent6" hlink="hlink" folHlink="folHlink"/>
  <p:sldLayoutIdLst>
    <p:sldLayoutId id="2147484005" r:id="rId1"/>
    <p:sldLayoutId id="2147484006" r:id="rId2"/>
    <p:sldLayoutId id="2147484007" r:id="rId3"/>
    <p:sldLayoutId id="2147484008" r:id="rId4"/>
    <p:sldLayoutId id="2147484009" r:id="rId5"/>
    <p:sldLayoutId id="2147484010" r:id="rId6"/>
    <p:sldLayoutId id="2147484011" r:id="rId7"/>
    <p:sldLayoutId id="2147484012" r:id="rId8"/>
    <p:sldLayoutId id="2147484013" r:id="rId9"/>
    <p:sldLayoutId id="2147484014" r:id="rId10"/>
    <p:sldLayoutId id="2147484015" r:id="rId11"/>
    <p:sldLayoutId id="2147484016" r:id="rId12"/>
    <p:sldLayoutId id="2147484017" r:id="rId13"/>
    <p:sldLayoutId id="2147484018" r:id="rId14"/>
    <p:sldLayoutId id="2147484019" r:id="rId15"/>
    <p:sldLayoutId id="2147484020" r:id="rId16"/>
    <p:sldLayoutId id="2147484021" r:id="rId17"/>
    <p:sldLayoutId id="2147484022" r:id="rId18"/>
    <p:sldLayoutId id="2147484023" r:id="rId19"/>
    <p:sldLayoutId id="2147484024" r:id="rId20"/>
    <p:sldLayoutId id="2147484025" r:id="rId21"/>
    <p:sldLayoutId id="2147484026" r:id="rId22"/>
    <p:sldLayoutId id="2147484027" r:id="rId23"/>
    <p:sldLayoutId id="2147484028" r:id="rId24"/>
    <p:sldLayoutId id="2147484029" r:id="rId25"/>
    <p:sldLayoutId id="2147484030" r:id="rId26"/>
    <p:sldLayoutId id="2147484031" r:id="rId27"/>
    <p:sldLayoutId id="2147484032" r:id="rId28"/>
    <p:sldLayoutId id="2147484033" r:id="rId29"/>
    <p:sldLayoutId id="2147484034" r:id="rId30"/>
    <p:sldLayoutId id="2147484035" r:id="rId31"/>
    <p:sldLayoutId id="2147484036" r:id="rId32"/>
    <p:sldLayoutId id="2147484037" r:id="rId33"/>
    <p:sldLayoutId id="2147484038" r:id="rId34"/>
    <p:sldLayoutId id="2147484039" r:id="rId35"/>
    <p:sldLayoutId id="2147484040" r:id="rId36"/>
    <p:sldLayoutId id="2147484041" r:id="rId37"/>
    <p:sldLayoutId id="2147484042" r:id="rId38"/>
    <p:sldLayoutId id="2147484043" r:id="rId39"/>
    <p:sldLayoutId id="2147484044" r:id="rId40"/>
    <p:sldLayoutId id="2147484045" r:id="rId41"/>
    <p:sldLayoutId id="2147484046" r:id="rId42"/>
    <p:sldLayoutId id="2147484047" r:id="rId43"/>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19.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3.svg"/></Relationships>
</file>

<file path=ppt/slides/_rels/slide11.xml.rels><?xml version="1.0" encoding="UTF-8" standalone="yes"?>
<Relationships xmlns="http://schemas.openxmlformats.org/package/2006/relationships"><Relationship Id="rId3" Type="http://schemas.openxmlformats.org/officeDocument/2006/relationships/hyperlink" Target="https://www.limra.com/en/newsroom/news-releases/2023/new-study-shows-interest-in-life-insurance-at-all-time-high-in-2023/" TargetMode="External"/><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2.xml"/><Relationship Id="rId1" Type="http://schemas.openxmlformats.org/officeDocument/2006/relationships/slideLayout" Target="../slideLayouts/slideLayout36.xml"/><Relationship Id="rId5" Type="http://schemas.openxmlformats.org/officeDocument/2006/relationships/image" Target="../media/image50.png"/><Relationship Id="rId4" Type="http://schemas.openxmlformats.org/officeDocument/2006/relationships/image" Target="../media/image49.svg"/></Relationships>
</file>

<file path=ppt/slides/_rels/slide1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3.xml"/><Relationship Id="rId1" Type="http://schemas.openxmlformats.org/officeDocument/2006/relationships/slideLayout" Target="../slideLayouts/slideLayout36.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52.svg"/></Relationships>
</file>

<file path=ppt/slides/_rels/slide1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54.svg"/></Relationships>
</file>

<file path=ppt/slides/_rels/slide15.xml.rels><?xml version="1.0" encoding="UTF-8" standalone="yes"?>
<Relationships xmlns="http://schemas.openxmlformats.org/package/2006/relationships"><Relationship Id="rId3" Type="http://schemas.openxmlformats.org/officeDocument/2006/relationships/hyperlink" Target="https://www.cdc.gov/disability-and-health/articles-documents/disability-impacts-all-of-us-infographic.html" TargetMode="External"/><Relationship Id="rId2" Type="http://schemas.openxmlformats.org/officeDocument/2006/relationships/notesSlide" Target="../notesSlides/notesSlide15.xml"/><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45.svg"/><Relationship Id="rId2" Type="http://schemas.openxmlformats.org/officeDocument/2006/relationships/notesSlide" Target="../notesSlides/notesSlide16.xml"/><Relationship Id="rId1" Type="http://schemas.openxmlformats.org/officeDocument/2006/relationships/slideLayout" Target="../slideLayouts/slideLayout36.xml"/><Relationship Id="rId6" Type="http://schemas.openxmlformats.org/officeDocument/2006/relationships/image" Target="../media/image44.png"/><Relationship Id="rId5" Type="http://schemas.openxmlformats.org/officeDocument/2006/relationships/image" Target="../media/image50.png"/><Relationship Id="rId4" Type="http://schemas.openxmlformats.org/officeDocument/2006/relationships/image" Target="../media/image52.svg"/></Relationships>
</file>

<file path=ppt/slides/_rels/slide1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14.xml"/><Relationship Id="rId5" Type="http://schemas.openxmlformats.org/officeDocument/2006/relationships/hyperlink" Target="https://www.ssa.gov/ssi/text-resources-ussi.htm" TargetMode="External"/><Relationship Id="rId4" Type="http://schemas.openxmlformats.org/officeDocument/2006/relationships/image" Target="../media/image56.svg"/></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36.xml"/><Relationship Id="rId5" Type="http://schemas.openxmlformats.org/officeDocument/2006/relationships/image" Target="../media/image50.png"/><Relationship Id="rId4" Type="http://schemas.openxmlformats.org/officeDocument/2006/relationships/image" Target="../media/image52.sv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35.xml"/><Relationship Id="rId4" Type="http://schemas.openxmlformats.org/officeDocument/2006/relationships/image" Target="../media/image31.svg"/></Relationships>
</file>

<file path=ppt/slides/_rels/slide2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0.xml"/><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1.xml"/><Relationship Id="rId1" Type="http://schemas.openxmlformats.org/officeDocument/2006/relationships/slideLayout" Target="../slideLayouts/slideLayout40.xml"/><Relationship Id="rId4" Type="http://schemas.openxmlformats.org/officeDocument/2006/relationships/image" Target="../media/image59.svg"/></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2.xml"/><Relationship Id="rId1" Type="http://schemas.openxmlformats.org/officeDocument/2006/relationships/slideLayout" Target="../slideLayouts/slideLayout21.xml"/><Relationship Id="rId4" Type="http://schemas.openxmlformats.org/officeDocument/2006/relationships/image" Target="../media/image61.svg"/></Relationships>
</file>

<file path=ppt/slides/_rels/slide2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3.xml"/><Relationship Id="rId1" Type="http://schemas.openxmlformats.org/officeDocument/2006/relationships/slideLayout" Target="../slideLayouts/slideLayout21.xml"/><Relationship Id="rId4" Type="http://schemas.openxmlformats.org/officeDocument/2006/relationships/image" Target="../media/image61.sv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3" Type="http://schemas.openxmlformats.org/officeDocument/2006/relationships/hyperlink" Target="https://www.debt.org/family/people-are-dying-in-debt/" TargetMode="External"/><Relationship Id="rId2" Type="http://schemas.openxmlformats.org/officeDocument/2006/relationships/notesSlide" Target="../notesSlides/notesSlide27.xml"/><Relationship Id="rId1" Type="http://schemas.openxmlformats.org/officeDocument/2006/relationships/slideLayout" Target="../slideLayouts/slideLayout7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svg"/><Relationship Id="rId2" Type="http://schemas.openxmlformats.org/officeDocument/2006/relationships/notesSlide" Target="../notesSlides/notesSlide3.xml"/><Relationship Id="rId1" Type="http://schemas.openxmlformats.org/officeDocument/2006/relationships/slideLayout" Target="../slideLayouts/slideLayout20.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50.png"/><Relationship Id="rId2" Type="http://schemas.openxmlformats.org/officeDocument/2006/relationships/notesSlide" Target="../notesSlides/notesSlide31.xml"/><Relationship Id="rId1" Type="http://schemas.openxmlformats.org/officeDocument/2006/relationships/slideLayout" Target="../slideLayouts/slideLayout36.xml"/><Relationship Id="rId6" Type="http://schemas.openxmlformats.org/officeDocument/2006/relationships/image" Target="../media/image66.svg"/><Relationship Id="rId5" Type="http://schemas.openxmlformats.org/officeDocument/2006/relationships/image" Target="../media/image65.png"/><Relationship Id="rId4" Type="http://schemas.openxmlformats.org/officeDocument/2006/relationships/image" Target="../media/image64.svg"/></Relationships>
</file>

<file path=ppt/slides/_rels/slide3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2.xml"/><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4.xml"/><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5.xml"/><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9.png"/><Relationship Id="rId7" Type="http://schemas.openxmlformats.org/officeDocument/2006/relationships/hyperlink" Target="https://merrillconnect.iscorp.com/nlg/viewDocument.action?itemNbr=107400" TargetMode="External"/><Relationship Id="rId2" Type="http://schemas.openxmlformats.org/officeDocument/2006/relationships/notesSlide" Target="../notesSlides/notesSlide36.xml"/><Relationship Id="rId1" Type="http://schemas.openxmlformats.org/officeDocument/2006/relationships/slideLayout" Target="../slideLayouts/slideLayout18.xml"/><Relationship Id="rId6" Type="http://schemas.openxmlformats.org/officeDocument/2006/relationships/image" Target="../media/image71.png"/><Relationship Id="rId5" Type="http://schemas.openxmlformats.org/officeDocument/2006/relationships/hyperlink" Target="https://merrillconnect.iscorp.com/nlg/viewDocument.action?itemNbr=106489" TargetMode="External"/><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7.xml"/><Relationship Id="rId1" Type="http://schemas.openxmlformats.org/officeDocument/2006/relationships/slideLayout" Target="../slideLayouts/slideLayout79.xml"/><Relationship Id="rId5" Type="http://schemas.openxmlformats.org/officeDocument/2006/relationships/image" Target="../media/image74.png"/><Relationship Id="rId4" Type="http://schemas.openxmlformats.org/officeDocument/2006/relationships/hyperlink" Target="https://nationallife.wistia.com/medias/n8qwr5ydgm"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8.xml"/><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9.xml"/><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36.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B47FF-C24A-56EC-7028-E828A78C66D6}"/>
            </a:ext>
          </a:extLst>
        </p:cNvPr>
        <p:cNvGrpSpPr/>
        <p:nvPr/>
      </p:nvGrpSpPr>
      <p:grpSpPr>
        <a:xfrm>
          <a:off x="0" y="0"/>
          <a:ext cx="0" cy="0"/>
          <a:chOff x="0" y="0"/>
          <a:chExt cx="0" cy="0"/>
        </a:xfrm>
      </p:grpSpPr>
      <p:sp>
        <p:nvSpPr>
          <p:cNvPr id="11" name="Title 2">
            <a:extLst>
              <a:ext uri="{FF2B5EF4-FFF2-40B4-BE49-F238E27FC236}">
                <a16:creationId xmlns:a16="http://schemas.microsoft.com/office/drawing/2014/main" id="{931D9B17-6E4B-C112-81DC-D1405B360F39}"/>
              </a:ext>
            </a:extLst>
          </p:cNvPr>
          <p:cNvSpPr>
            <a:spLocks noGrp="1"/>
          </p:cNvSpPr>
          <p:nvPr>
            <p:ph type="title"/>
          </p:nvPr>
        </p:nvSpPr>
        <p:spPr>
          <a:xfrm>
            <a:off x="457200" y="2433938"/>
            <a:ext cx="7858897" cy="501804"/>
          </a:xfrm>
        </p:spPr>
        <p:txBody>
          <a:bodyPr/>
          <a:lstStyle/>
          <a:p>
            <a:r>
              <a:rPr lang="en-US" dirty="0"/>
              <a:t>Life Insurance and Your Estate</a:t>
            </a:r>
          </a:p>
        </p:txBody>
      </p:sp>
      <p:sp>
        <p:nvSpPr>
          <p:cNvPr id="12" name="Text Placeholder 2">
            <a:extLst>
              <a:ext uri="{FF2B5EF4-FFF2-40B4-BE49-F238E27FC236}">
                <a16:creationId xmlns:a16="http://schemas.microsoft.com/office/drawing/2014/main" id="{ECF411C0-951A-3C0E-9F35-8D067FB89898}"/>
              </a:ext>
            </a:extLst>
          </p:cNvPr>
          <p:cNvSpPr>
            <a:spLocks noGrp="1"/>
          </p:cNvSpPr>
          <p:nvPr>
            <p:ph type="body" sz="quarter" idx="18"/>
          </p:nvPr>
        </p:nvSpPr>
        <p:spPr>
          <a:xfrm>
            <a:off x="457200" y="3042180"/>
            <a:ext cx="6905625" cy="334515"/>
          </a:xfrm>
        </p:spPr>
        <p:txBody>
          <a:bodyPr/>
          <a:lstStyle/>
          <a:p>
            <a:r>
              <a:rPr lang="en-US" dirty="0"/>
              <a:t>Protect, Preserve, and Pass on Your Legacy</a:t>
            </a:r>
          </a:p>
        </p:txBody>
      </p:sp>
      <p:sp>
        <p:nvSpPr>
          <p:cNvPr id="13" name="Text Placeholder 3">
            <a:extLst>
              <a:ext uri="{FF2B5EF4-FFF2-40B4-BE49-F238E27FC236}">
                <a16:creationId xmlns:a16="http://schemas.microsoft.com/office/drawing/2014/main" id="{94EEE0C3-837E-8D4D-2A4F-906C551B28B7}"/>
              </a:ext>
            </a:extLst>
          </p:cNvPr>
          <p:cNvSpPr>
            <a:spLocks noGrp="1"/>
          </p:cNvSpPr>
          <p:nvPr>
            <p:ph type="body" sz="quarter" idx="19"/>
          </p:nvPr>
        </p:nvSpPr>
        <p:spPr>
          <a:xfrm>
            <a:off x="457200" y="3657600"/>
            <a:ext cx="6905625" cy="250903"/>
          </a:xfrm>
        </p:spPr>
        <p:txBody>
          <a:bodyPr/>
          <a:lstStyle/>
          <a:p>
            <a:r>
              <a:rPr lang="en-US" dirty="0"/>
              <a:t>Speaker First and Last Name</a:t>
            </a:r>
          </a:p>
        </p:txBody>
      </p:sp>
      <p:sp>
        <p:nvSpPr>
          <p:cNvPr id="14" name="Text Placeholder 4">
            <a:extLst>
              <a:ext uri="{FF2B5EF4-FFF2-40B4-BE49-F238E27FC236}">
                <a16:creationId xmlns:a16="http://schemas.microsoft.com/office/drawing/2014/main" id="{0F769402-DF8F-BA42-FF64-E210C9CFE8AE}"/>
              </a:ext>
            </a:extLst>
          </p:cNvPr>
          <p:cNvSpPr>
            <a:spLocks noGrp="1"/>
          </p:cNvSpPr>
          <p:nvPr>
            <p:ph type="body" sz="quarter" idx="20"/>
          </p:nvPr>
        </p:nvSpPr>
        <p:spPr>
          <a:xfrm>
            <a:off x="457200" y="3943896"/>
            <a:ext cx="6905625" cy="223074"/>
          </a:xfrm>
        </p:spPr>
        <p:txBody>
          <a:bodyPr/>
          <a:lstStyle/>
          <a:p>
            <a:r>
              <a:rPr lang="en-US" dirty="0"/>
              <a:t>Job Title or Date</a:t>
            </a:r>
          </a:p>
        </p:txBody>
      </p:sp>
      <p:sp>
        <p:nvSpPr>
          <p:cNvPr id="15" name="Slide Number Placeholder 6">
            <a:extLst>
              <a:ext uri="{FF2B5EF4-FFF2-40B4-BE49-F238E27FC236}">
                <a16:creationId xmlns:a16="http://schemas.microsoft.com/office/drawing/2014/main" id="{4A03CA3D-02A4-28D2-1EB7-EFD853899E53}"/>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16" name="Date Placeholder 21">
            <a:extLst>
              <a:ext uri="{FF2B5EF4-FFF2-40B4-BE49-F238E27FC236}">
                <a16:creationId xmlns:a16="http://schemas.microsoft.com/office/drawing/2014/main" id="{FA26A351-61E1-D0FD-B058-E6367178E26D}"/>
              </a:ext>
            </a:extLst>
          </p:cNvPr>
          <p:cNvSpPr txBox="1">
            <a:spLocks/>
          </p:cNvSpPr>
          <p:nvPr/>
        </p:nvSpPr>
        <p:spPr>
          <a:xfrm>
            <a:off x="457200" y="6469663"/>
            <a:ext cx="3735091" cy="169277"/>
          </a:xfrm>
          <a:prstGeom prst="rect">
            <a:avLst/>
          </a:prstGeom>
        </p:spPr>
        <p:txBody>
          <a:bodyPr vert="horz" wrap="square" lIns="0" tIns="0" rIns="0" bIns="0" rtlCol="0" anchor="b">
            <a:spAutoFit/>
          </a:bodyPr>
          <a:lstStyle>
            <a:defPPr>
              <a:defRPr lang="en-US"/>
            </a:defPPr>
            <a:lvl1pPr marL="0" algn="l"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B1B3B5"/>
                </a:solidFill>
                <a:effectLst/>
                <a:uLnTx/>
                <a:uFillTx/>
                <a:latin typeface="Aptos Light" panose="020B0004020202020204" pitchFamily="34" charset="0"/>
                <a:ea typeface="+mn-ea"/>
              </a:rPr>
              <a:t>TC7745904(0325)3</a:t>
            </a:r>
          </a:p>
        </p:txBody>
      </p:sp>
      <p:sp>
        <p:nvSpPr>
          <p:cNvPr id="17" name="TextBox 16">
            <a:extLst>
              <a:ext uri="{FF2B5EF4-FFF2-40B4-BE49-F238E27FC236}">
                <a16:creationId xmlns:a16="http://schemas.microsoft.com/office/drawing/2014/main" id="{572F21D1-03EF-0126-F155-2F168B50A960}"/>
              </a:ext>
            </a:extLst>
          </p:cNvPr>
          <p:cNvSpPr txBox="1"/>
          <p:nvPr/>
        </p:nvSpPr>
        <p:spPr>
          <a:xfrm>
            <a:off x="460621" y="4486382"/>
            <a:ext cx="6287651" cy="146963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National Life Group® is a trade name of National Life Insurance Company, Montpelier, VT, Life Insurance Company of the Southwest, Addison, TX, and their affiliates. Each company of National Life Group is solely responsible for its own financial condition and contractual obligations. Life Insurance Company of the Southwest is not an authorized insurer in New York</a:t>
            </a:r>
            <a:b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and does not conduct insurance business in New York.</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This presentation may not be recorded, copied, transmitted or otherwise disseminated using any device –</a:t>
            </a:r>
            <a:b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including but not limited to artificial intelligence note-taking platforms, webinar and browser recording functions, </a:t>
            </a:r>
            <a:b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and meeting recording software – without the express written permission of National Life Group.</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The companies of National Life Group® and their representatives do not offer tax or legal advice.</a:t>
            </a:r>
            <a:b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Please encourage your clients to consult with their appropriate professional advisor.</a:t>
            </a:r>
          </a:p>
        </p:txBody>
      </p:sp>
      <p:pic>
        <p:nvPicPr>
          <p:cNvPr id="21" name="Picture Placeholder 20" descr="A group of people sitting on a patio&#10;&#10;AI-generated content may be incorrect.">
            <a:extLst>
              <a:ext uri="{FF2B5EF4-FFF2-40B4-BE49-F238E27FC236}">
                <a16:creationId xmlns:a16="http://schemas.microsoft.com/office/drawing/2014/main" id="{92A57EAC-B7E0-64E8-246A-50F0DF7E4DE8}"/>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2" name="Slide Number Placeholder 5">
            <a:extLst>
              <a:ext uri="{FF2B5EF4-FFF2-40B4-BE49-F238E27FC236}">
                <a16:creationId xmlns:a16="http://schemas.microsoft.com/office/drawing/2014/main" id="{94524344-A91A-677B-FB5B-7909DE9706E4}"/>
              </a:ext>
            </a:extLst>
          </p:cNvPr>
          <p:cNvSpPr txBox="1">
            <a:spLocks/>
          </p:cNvSpPr>
          <p:nvPr/>
        </p:nvSpPr>
        <p:spPr>
          <a:xfrm>
            <a:off x="10102569"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srgbClr val="B1B3B5"/>
                </a:solidFill>
                <a:latin typeface="Aptos" panose="020B0004020202020204" pitchFamily="34" charset="0"/>
              </a:rPr>
              <a:t>© 2025, National Life Group | </a:t>
            </a:r>
            <a:fld id="{7100E8EA-2210-4425-A1B5-66FC0BB99DA3}" type="slidenum">
              <a:rPr lang="en-US" smtClean="0">
                <a:solidFill>
                  <a:srgbClr val="B1B3B5"/>
                </a:solidFill>
                <a:latin typeface="Aptos" panose="020B0004020202020204" pitchFamily="34" charset="0"/>
              </a:rPr>
              <a:pPr>
                <a:defRPr/>
              </a:pPr>
              <a:t>1</a:t>
            </a:fld>
            <a:endParaRPr lang="en-US" dirty="0">
              <a:solidFill>
                <a:srgbClr val="B1B3B5"/>
              </a:solidFill>
              <a:latin typeface="Aptos" panose="020B0004020202020204" pitchFamily="34" charset="0"/>
            </a:endParaRPr>
          </a:p>
        </p:txBody>
      </p:sp>
    </p:spTree>
    <p:extLst>
      <p:ext uri="{BB962C8B-B14F-4D97-AF65-F5344CB8AC3E}">
        <p14:creationId xmlns:p14="http://schemas.microsoft.com/office/powerpoint/2010/main" val="3795590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3B5DD-8229-7D30-5EF4-51B6D3C73EAF}"/>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19D6F93C-355D-9EE8-9698-D12DFE7D06C8}"/>
              </a:ext>
            </a:extLst>
          </p:cNvPr>
          <p:cNvGrpSpPr>
            <a:grpSpLocks noChangeAspect="1"/>
          </p:cNvGrpSpPr>
          <p:nvPr/>
        </p:nvGrpSpPr>
        <p:grpSpPr>
          <a:xfrm>
            <a:off x="850791" y="3060635"/>
            <a:ext cx="1263294" cy="1336406"/>
            <a:chOff x="2264220" y="795674"/>
            <a:chExt cx="751746" cy="795253"/>
          </a:xfrm>
          <a:solidFill>
            <a:schemeClr val="bg2"/>
          </a:solidFill>
        </p:grpSpPr>
        <p:sp>
          <p:nvSpPr>
            <p:cNvPr id="9" name="Freeform: Shape 356">
              <a:extLst>
                <a:ext uri="{FF2B5EF4-FFF2-40B4-BE49-F238E27FC236}">
                  <a16:creationId xmlns:a16="http://schemas.microsoft.com/office/drawing/2014/main" id="{35D1DA42-582C-30B9-6C1D-8BB22AA07283}"/>
                </a:ext>
              </a:extLst>
            </p:cNvPr>
            <p:cNvSpPr/>
            <p:nvPr/>
          </p:nvSpPr>
          <p:spPr>
            <a:xfrm>
              <a:off x="2264220" y="795674"/>
              <a:ext cx="751746" cy="795253"/>
            </a:xfrm>
            <a:custGeom>
              <a:avLst/>
              <a:gdLst>
                <a:gd name="connsiteX0" fmla="*/ 82022 w 751746"/>
                <a:gd name="connsiteY0" fmla="*/ 795254 h 795253"/>
                <a:gd name="connsiteX1" fmla="*/ 0 w 751746"/>
                <a:gd name="connsiteY1" fmla="*/ 719889 h 795253"/>
                <a:gd name="connsiteX2" fmla="*/ 0 w 751746"/>
                <a:gd name="connsiteY2" fmla="*/ 642860 h 795253"/>
                <a:gd name="connsiteX3" fmla="*/ 11649 w 751746"/>
                <a:gd name="connsiteY3" fmla="*/ 631210 h 795253"/>
                <a:gd name="connsiteX4" fmla="*/ 139556 w 751746"/>
                <a:gd name="connsiteY4" fmla="*/ 631210 h 795253"/>
                <a:gd name="connsiteX5" fmla="*/ 140744 w 751746"/>
                <a:gd name="connsiteY5" fmla="*/ 82022 h 795253"/>
                <a:gd name="connsiteX6" fmla="*/ 216109 w 751746"/>
                <a:gd name="connsiteY6" fmla="*/ 0 h 795253"/>
                <a:gd name="connsiteX7" fmla="*/ 675668 w 751746"/>
                <a:gd name="connsiteY7" fmla="*/ 0 h 795253"/>
                <a:gd name="connsiteX8" fmla="*/ 751747 w 751746"/>
                <a:gd name="connsiteY8" fmla="*/ 82022 h 795253"/>
                <a:gd name="connsiteX9" fmla="*/ 751747 w 751746"/>
                <a:gd name="connsiteY9" fmla="*/ 152394 h 795253"/>
                <a:gd name="connsiteX10" fmla="*/ 740097 w 751746"/>
                <a:gd name="connsiteY10" fmla="*/ 164043 h 795253"/>
                <a:gd name="connsiteX11" fmla="*/ 612191 w 751746"/>
                <a:gd name="connsiteY11" fmla="*/ 164043 h 795253"/>
                <a:gd name="connsiteX12" fmla="*/ 611002 w 751746"/>
                <a:gd name="connsiteY12" fmla="*/ 712519 h 795253"/>
                <a:gd name="connsiteX13" fmla="*/ 588179 w 751746"/>
                <a:gd name="connsiteY13" fmla="*/ 769102 h 795253"/>
                <a:gd name="connsiteX14" fmla="*/ 528029 w 751746"/>
                <a:gd name="connsiteY14" fmla="*/ 795254 h 795253"/>
                <a:gd name="connsiteX15" fmla="*/ 82022 w 751746"/>
                <a:gd name="connsiteY15" fmla="*/ 795254 h 795253"/>
                <a:gd name="connsiteX16" fmla="*/ 218487 w 751746"/>
                <a:gd name="connsiteY16" fmla="*/ 23299 h 795253"/>
                <a:gd name="connsiteX17" fmla="*/ 164281 w 751746"/>
                <a:gd name="connsiteY17" fmla="*/ 82022 h 795253"/>
                <a:gd name="connsiteX18" fmla="*/ 164281 w 751746"/>
                <a:gd name="connsiteY18" fmla="*/ 630022 h 795253"/>
                <a:gd name="connsiteX19" fmla="*/ 457895 w 751746"/>
                <a:gd name="connsiteY19" fmla="*/ 631210 h 795253"/>
                <a:gd name="connsiteX20" fmla="*/ 469544 w 751746"/>
                <a:gd name="connsiteY20" fmla="*/ 642860 h 795253"/>
                <a:gd name="connsiteX21" fmla="*/ 469544 w 751746"/>
                <a:gd name="connsiteY21" fmla="*/ 713232 h 795253"/>
                <a:gd name="connsiteX22" fmla="*/ 473824 w 751746"/>
                <a:gd name="connsiteY22" fmla="*/ 735104 h 795253"/>
                <a:gd name="connsiteX23" fmla="*/ 510674 w 751746"/>
                <a:gd name="connsiteY23" fmla="*/ 769340 h 795253"/>
                <a:gd name="connsiteX24" fmla="*/ 528267 w 751746"/>
                <a:gd name="connsiteY24" fmla="*/ 771955 h 795253"/>
                <a:gd name="connsiteX25" fmla="*/ 571061 w 751746"/>
                <a:gd name="connsiteY25" fmla="*/ 753648 h 795253"/>
                <a:gd name="connsiteX26" fmla="*/ 586752 w 751746"/>
                <a:gd name="connsiteY26" fmla="*/ 713470 h 795253"/>
                <a:gd name="connsiteX27" fmla="*/ 587703 w 751746"/>
                <a:gd name="connsiteY27" fmla="*/ 73701 h 795253"/>
                <a:gd name="connsiteX28" fmla="*/ 601255 w 751746"/>
                <a:gd name="connsiteY28" fmla="*/ 36375 h 795253"/>
                <a:gd name="connsiteX29" fmla="*/ 602919 w 751746"/>
                <a:gd name="connsiteY29" fmla="*/ 33760 h 795253"/>
                <a:gd name="connsiteX30" fmla="*/ 604821 w 751746"/>
                <a:gd name="connsiteY30" fmla="*/ 30907 h 795253"/>
                <a:gd name="connsiteX31" fmla="*/ 607198 w 751746"/>
                <a:gd name="connsiteY31" fmla="*/ 28292 h 795253"/>
                <a:gd name="connsiteX32" fmla="*/ 609100 w 751746"/>
                <a:gd name="connsiteY32" fmla="*/ 25914 h 795253"/>
                <a:gd name="connsiteX33" fmla="*/ 611240 w 751746"/>
                <a:gd name="connsiteY33" fmla="*/ 23774 h 795253"/>
                <a:gd name="connsiteX34" fmla="*/ 608862 w 751746"/>
                <a:gd name="connsiteY34" fmla="*/ 23299 h 795253"/>
                <a:gd name="connsiteX35" fmla="*/ 218487 w 751746"/>
                <a:gd name="connsiteY35" fmla="*/ 23299 h 795253"/>
                <a:gd name="connsiteX36" fmla="*/ 23537 w 751746"/>
                <a:gd name="connsiteY36" fmla="*/ 717511 h 795253"/>
                <a:gd name="connsiteX37" fmla="*/ 82259 w 751746"/>
                <a:gd name="connsiteY37" fmla="*/ 771955 h 795253"/>
                <a:gd name="connsiteX38" fmla="*/ 467405 w 751746"/>
                <a:gd name="connsiteY38" fmla="*/ 771004 h 795253"/>
                <a:gd name="connsiteX39" fmla="*/ 466454 w 751746"/>
                <a:gd name="connsiteY39" fmla="*/ 766724 h 795253"/>
                <a:gd name="connsiteX40" fmla="*/ 461937 w 751746"/>
                <a:gd name="connsiteY40" fmla="*/ 761019 h 795253"/>
                <a:gd name="connsiteX41" fmla="*/ 458133 w 751746"/>
                <a:gd name="connsiteY41" fmla="*/ 755550 h 795253"/>
                <a:gd name="connsiteX42" fmla="*/ 452189 w 751746"/>
                <a:gd name="connsiteY42" fmla="*/ 743426 h 795253"/>
                <a:gd name="connsiteX43" fmla="*/ 446246 w 751746"/>
                <a:gd name="connsiteY43" fmla="*/ 712994 h 795253"/>
                <a:gd name="connsiteX44" fmla="*/ 446246 w 751746"/>
                <a:gd name="connsiteY44" fmla="*/ 655460 h 795253"/>
                <a:gd name="connsiteX45" fmla="*/ 23537 w 751746"/>
                <a:gd name="connsiteY45" fmla="*/ 654272 h 795253"/>
                <a:gd name="connsiteX46" fmla="*/ 23537 w 751746"/>
                <a:gd name="connsiteY46" fmla="*/ 717274 h 795253"/>
                <a:gd name="connsiteX47" fmla="*/ 663544 w 751746"/>
                <a:gd name="connsiteY47" fmla="*/ 23299 h 795253"/>
                <a:gd name="connsiteX48" fmla="*/ 653083 w 751746"/>
                <a:gd name="connsiteY48" fmla="*/ 24963 h 795253"/>
                <a:gd name="connsiteX49" fmla="*/ 615282 w 751746"/>
                <a:gd name="connsiteY49" fmla="*/ 56583 h 795253"/>
                <a:gd name="connsiteX50" fmla="*/ 610051 w 751746"/>
                <a:gd name="connsiteY50" fmla="*/ 76554 h 795253"/>
                <a:gd name="connsiteX51" fmla="*/ 610051 w 751746"/>
                <a:gd name="connsiteY51" fmla="*/ 139318 h 795253"/>
                <a:gd name="connsiteX52" fmla="*/ 726070 w 751746"/>
                <a:gd name="connsiteY52" fmla="*/ 140507 h 795253"/>
                <a:gd name="connsiteX53" fmla="*/ 727259 w 751746"/>
                <a:gd name="connsiteY53" fmla="*/ 81784 h 795253"/>
                <a:gd name="connsiteX54" fmla="*/ 673053 w 751746"/>
                <a:gd name="connsiteY54" fmla="*/ 23061 h 795253"/>
                <a:gd name="connsiteX55" fmla="*/ 663544 w 751746"/>
                <a:gd name="connsiteY55" fmla="*/ 23061 h 79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751746" h="795253">
                  <a:moveTo>
                    <a:pt x="82022" y="795254"/>
                  </a:moveTo>
                  <a:cubicBezTo>
                    <a:pt x="39466" y="795254"/>
                    <a:pt x="3328" y="762207"/>
                    <a:pt x="0" y="719889"/>
                  </a:cubicBezTo>
                  <a:lnTo>
                    <a:pt x="0" y="642860"/>
                  </a:lnTo>
                  <a:cubicBezTo>
                    <a:pt x="0" y="636678"/>
                    <a:pt x="5468" y="631210"/>
                    <a:pt x="11649" y="631210"/>
                  </a:cubicBezTo>
                  <a:lnTo>
                    <a:pt x="139556" y="631210"/>
                  </a:lnTo>
                  <a:lnTo>
                    <a:pt x="140744" y="82022"/>
                  </a:lnTo>
                  <a:cubicBezTo>
                    <a:pt x="140744" y="39466"/>
                    <a:pt x="173791" y="3328"/>
                    <a:pt x="216109" y="0"/>
                  </a:cubicBezTo>
                  <a:lnTo>
                    <a:pt x="675668" y="0"/>
                  </a:lnTo>
                  <a:cubicBezTo>
                    <a:pt x="717274" y="3328"/>
                    <a:pt x="750796" y="39466"/>
                    <a:pt x="751747" y="82022"/>
                  </a:cubicBezTo>
                  <a:lnTo>
                    <a:pt x="751747" y="152394"/>
                  </a:lnTo>
                  <a:cubicBezTo>
                    <a:pt x="751747" y="158575"/>
                    <a:pt x="746278" y="164043"/>
                    <a:pt x="740097" y="164043"/>
                  </a:cubicBezTo>
                  <a:lnTo>
                    <a:pt x="612191" y="164043"/>
                  </a:lnTo>
                  <a:lnTo>
                    <a:pt x="611002" y="712519"/>
                  </a:lnTo>
                  <a:cubicBezTo>
                    <a:pt x="611002" y="733440"/>
                    <a:pt x="602919" y="753648"/>
                    <a:pt x="588179" y="769102"/>
                  </a:cubicBezTo>
                  <a:cubicBezTo>
                    <a:pt x="572012" y="785982"/>
                    <a:pt x="550853" y="795254"/>
                    <a:pt x="528029" y="795254"/>
                  </a:cubicBezTo>
                  <a:lnTo>
                    <a:pt x="82022" y="795254"/>
                  </a:lnTo>
                  <a:close/>
                  <a:moveTo>
                    <a:pt x="218487" y="23299"/>
                  </a:moveTo>
                  <a:cubicBezTo>
                    <a:pt x="187580" y="25914"/>
                    <a:pt x="164281" y="51115"/>
                    <a:pt x="164281" y="82022"/>
                  </a:cubicBezTo>
                  <a:lnTo>
                    <a:pt x="164281" y="630022"/>
                  </a:lnTo>
                  <a:lnTo>
                    <a:pt x="457895" y="631210"/>
                  </a:lnTo>
                  <a:cubicBezTo>
                    <a:pt x="464076" y="631210"/>
                    <a:pt x="469544" y="636678"/>
                    <a:pt x="469544" y="642860"/>
                  </a:cubicBezTo>
                  <a:lnTo>
                    <a:pt x="469544" y="713232"/>
                  </a:lnTo>
                  <a:cubicBezTo>
                    <a:pt x="469544" y="719889"/>
                    <a:pt x="471209" y="727497"/>
                    <a:pt x="473824" y="735104"/>
                  </a:cubicBezTo>
                  <a:cubicBezTo>
                    <a:pt x="479767" y="751033"/>
                    <a:pt x="493557" y="763872"/>
                    <a:pt x="510674" y="769340"/>
                  </a:cubicBezTo>
                  <a:cubicBezTo>
                    <a:pt x="515904" y="771004"/>
                    <a:pt x="521848" y="771955"/>
                    <a:pt x="528267" y="771955"/>
                  </a:cubicBezTo>
                  <a:cubicBezTo>
                    <a:pt x="545147" y="771955"/>
                    <a:pt x="559887" y="765536"/>
                    <a:pt x="571061" y="753648"/>
                  </a:cubicBezTo>
                  <a:cubicBezTo>
                    <a:pt x="581284" y="741524"/>
                    <a:pt x="586752" y="727497"/>
                    <a:pt x="586752" y="713470"/>
                  </a:cubicBezTo>
                  <a:lnTo>
                    <a:pt x="587703" y="73701"/>
                  </a:lnTo>
                  <a:cubicBezTo>
                    <a:pt x="589605" y="59436"/>
                    <a:pt x="594122" y="46836"/>
                    <a:pt x="601255" y="36375"/>
                  </a:cubicBezTo>
                  <a:cubicBezTo>
                    <a:pt x="601730" y="35424"/>
                    <a:pt x="602443" y="34711"/>
                    <a:pt x="602919" y="33760"/>
                  </a:cubicBezTo>
                  <a:cubicBezTo>
                    <a:pt x="603632" y="32809"/>
                    <a:pt x="604345" y="31858"/>
                    <a:pt x="604821" y="30907"/>
                  </a:cubicBezTo>
                  <a:lnTo>
                    <a:pt x="607198" y="28292"/>
                  </a:lnTo>
                  <a:cubicBezTo>
                    <a:pt x="607911" y="27578"/>
                    <a:pt x="608625" y="26865"/>
                    <a:pt x="609100" y="25914"/>
                  </a:cubicBezTo>
                  <a:lnTo>
                    <a:pt x="611240" y="23774"/>
                  </a:lnTo>
                  <a:lnTo>
                    <a:pt x="608862" y="23299"/>
                  </a:lnTo>
                  <a:lnTo>
                    <a:pt x="218487" y="23299"/>
                  </a:lnTo>
                  <a:close/>
                  <a:moveTo>
                    <a:pt x="23537" y="717511"/>
                  </a:moveTo>
                  <a:cubicBezTo>
                    <a:pt x="26152" y="748656"/>
                    <a:pt x="51353" y="771955"/>
                    <a:pt x="82259" y="771955"/>
                  </a:cubicBezTo>
                  <a:lnTo>
                    <a:pt x="467405" y="771004"/>
                  </a:lnTo>
                  <a:cubicBezTo>
                    <a:pt x="467880" y="768151"/>
                    <a:pt x="467405" y="767438"/>
                    <a:pt x="466454" y="766724"/>
                  </a:cubicBezTo>
                  <a:cubicBezTo>
                    <a:pt x="466454" y="766724"/>
                    <a:pt x="462650" y="761970"/>
                    <a:pt x="461937" y="761019"/>
                  </a:cubicBezTo>
                  <a:cubicBezTo>
                    <a:pt x="460510" y="759354"/>
                    <a:pt x="459321" y="757452"/>
                    <a:pt x="458133" y="755550"/>
                  </a:cubicBezTo>
                  <a:lnTo>
                    <a:pt x="452189" y="743426"/>
                  </a:lnTo>
                  <a:cubicBezTo>
                    <a:pt x="447196" y="732727"/>
                    <a:pt x="446246" y="721078"/>
                    <a:pt x="446246" y="712994"/>
                  </a:cubicBezTo>
                  <a:lnTo>
                    <a:pt x="446246" y="655460"/>
                  </a:lnTo>
                  <a:lnTo>
                    <a:pt x="23537" y="654272"/>
                  </a:lnTo>
                  <a:lnTo>
                    <a:pt x="23537" y="717274"/>
                  </a:lnTo>
                  <a:close/>
                  <a:moveTo>
                    <a:pt x="663544" y="23299"/>
                  </a:moveTo>
                  <a:cubicBezTo>
                    <a:pt x="659977" y="23299"/>
                    <a:pt x="656173" y="24250"/>
                    <a:pt x="653083" y="24963"/>
                  </a:cubicBezTo>
                  <a:cubicBezTo>
                    <a:pt x="635965" y="29480"/>
                    <a:pt x="622414" y="40892"/>
                    <a:pt x="615282" y="56583"/>
                  </a:cubicBezTo>
                  <a:cubicBezTo>
                    <a:pt x="612666" y="62527"/>
                    <a:pt x="611002" y="69421"/>
                    <a:pt x="610051" y="76554"/>
                  </a:cubicBezTo>
                  <a:lnTo>
                    <a:pt x="610051" y="139318"/>
                  </a:lnTo>
                  <a:lnTo>
                    <a:pt x="726070" y="140507"/>
                  </a:lnTo>
                  <a:lnTo>
                    <a:pt x="727259" y="81784"/>
                  </a:lnTo>
                  <a:cubicBezTo>
                    <a:pt x="727259" y="51115"/>
                    <a:pt x="703960" y="25676"/>
                    <a:pt x="673053" y="23061"/>
                  </a:cubicBezTo>
                  <a:lnTo>
                    <a:pt x="663544" y="23061"/>
                  </a:ln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1" name="Freeform: Shape 357">
              <a:extLst>
                <a:ext uri="{FF2B5EF4-FFF2-40B4-BE49-F238E27FC236}">
                  <a16:creationId xmlns:a16="http://schemas.microsoft.com/office/drawing/2014/main" id="{DAB2AA6C-5854-BCA8-A585-3FE57E7B272F}"/>
                </a:ext>
              </a:extLst>
            </p:cNvPr>
            <p:cNvSpPr/>
            <p:nvPr/>
          </p:nvSpPr>
          <p:spPr>
            <a:xfrm>
              <a:off x="2592911" y="973268"/>
              <a:ext cx="93782" cy="89391"/>
            </a:xfrm>
            <a:custGeom>
              <a:avLst/>
              <a:gdLst>
                <a:gd name="connsiteX0" fmla="*/ 34820 w 93782"/>
                <a:gd name="connsiteY0" fmla="*/ 89154 h 89391"/>
                <a:gd name="connsiteX1" fmla="*/ 26498 w 93782"/>
                <a:gd name="connsiteY1" fmla="*/ 85350 h 89391"/>
                <a:gd name="connsiteX2" fmla="*/ 2486 w 93782"/>
                <a:gd name="connsiteY2" fmla="*/ 51828 h 89391"/>
                <a:gd name="connsiteX3" fmla="*/ 4864 w 93782"/>
                <a:gd name="connsiteY3" fmla="*/ 35424 h 89391"/>
                <a:gd name="connsiteX4" fmla="*/ 12234 w 93782"/>
                <a:gd name="connsiteY4" fmla="*/ 33046 h 89391"/>
                <a:gd name="connsiteX5" fmla="*/ 21268 w 93782"/>
                <a:gd name="connsiteY5" fmla="*/ 37801 h 89391"/>
                <a:gd name="connsiteX6" fmla="*/ 34106 w 93782"/>
                <a:gd name="connsiteY6" fmla="*/ 55870 h 89391"/>
                <a:gd name="connsiteX7" fmla="*/ 72859 w 93782"/>
                <a:gd name="connsiteY7" fmla="*/ 4517 h 89391"/>
                <a:gd name="connsiteX8" fmla="*/ 82368 w 93782"/>
                <a:gd name="connsiteY8" fmla="*/ 0 h 89391"/>
                <a:gd name="connsiteX9" fmla="*/ 89263 w 93782"/>
                <a:gd name="connsiteY9" fmla="*/ 2140 h 89391"/>
                <a:gd name="connsiteX10" fmla="*/ 91640 w 93782"/>
                <a:gd name="connsiteY10" fmla="*/ 18544 h 89391"/>
                <a:gd name="connsiteX11" fmla="*/ 44567 w 93782"/>
                <a:gd name="connsiteY11" fmla="*/ 84637 h 89391"/>
                <a:gd name="connsiteX12" fmla="*/ 35295 w 93782"/>
                <a:gd name="connsiteY12" fmla="*/ 89392 h 8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82" h="89391">
                  <a:moveTo>
                    <a:pt x="34820" y="89154"/>
                  </a:moveTo>
                  <a:cubicBezTo>
                    <a:pt x="31016" y="89154"/>
                    <a:pt x="27925" y="87728"/>
                    <a:pt x="26498" y="85350"/>
                  </a:cubicBezTo>
                  <a:lnTo>
                    <a:pt x="2486" y="51828"/>
                  </a:lnTo>
                  <a:cubicBezTo>
                    <a:pt x="-1555" y="46122"/>
                    <a:pt x="-604" y="39228"/>
                    <a:pt x="4864" y="35424"/>
                  </a:cubicBezTo>
                  <a:cubicBezTo>
                    <a:pt x="7003" y="33760"/>
                    <a:pt x="9619" y="33046"/>
                    <a:pt x="12234" y="33046"/>
                  </a:cubicBezTo>
                  <a:cubicBezTo>
                    <a:pt x="15800" y="33046"/>
                    <a:pt x="19128" y="34711"/>
                    <a:pt x="21268" y="37801"/>
                  </a:cubicBezTo>
                  <a:lnTo>
                    <a:pt x="34106" y="55870"/>
                  </a:lnTo>
                  <a:lnTo>
                    <a:pt x="72859" y="4517"/>
                  </a:lnTo>
                  <a:cubicBezTo>
                    <a:pt x="75236" y="1664"/>
                    <a:pt x="78802" y="0"/>
                    <a:pt x="82368" y="0"/>
                  </a:cubicBezTo>
                  <a:cubicBezTo>
                    <a:pt x="85934" y="0"/>
                    <a:pt x="87123" y="713"/>
                    <a:pt x="89263" y="2140"/>
                  </a:cubicBezTo>
                  <a:cubicBezTo>
                    <a:pt x="94256" y="6181"/>
                    <a:pt x="95207" y="13314"/>
                    <a:pt x="91640" y="18544"/>
                  </a:cubicBezTo>
                  <a:lnTo>
                    <a:pt x="44567" y="84637"/>
                  </a:lnTo>
                  <a:cubicBezTo>
                    <a:pt x="42190" y="87728"/>
                    <a:pt x="39099" y="89392"/>
                    <a:pt x="35295" y="89392"/>
                  </a:cubicBez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3" name="Freeform: Shape 358">
              <a:extLst>
                <a:ext uri="{FF2B5EF4-FFF2-40B4-BE49-F238E27FC236}">
                  <a16:creationId xmlns:a16="http://schemas.microsoft.com/office/drawing/2014/main" id="{6B68678D-D2F4-6F27-D5D4-89F2ED03496E}"/>
                </a:ext>
              </a:extLst>
            </p:cNvPr>
            <p:cNvSpPr/>
            <p:nvPr/>
          </p:nvSpPr>
          <p:spPr>
            <a:xfrm>
              <a:off x="2500300" y="1315382"/>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2" name="Freeform: Shape 359">
              <a:extLst>
                <a:ext uri="{FF2B5EF4-FFF2-40B4-BE49-F238E27FC236}">
                  <a16:creationId xmlns:a16="http://schemas.microsoft.com/office/drawing/2014/main" id="{30422FC7-5449-EEFB-B2F4-36DAD461F577}"/>
                </a:ext>
              </a:extLst>
            </p:cNvPr>
            <p:cNvSpPr/>
            <p:nvPr/>
          </p:nvSpPr>
          <p:spPr>
            <a:xfrm>
              <a:off x="2500300" y="1247625"/>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3" name="Freeform: Shape 360">
              <a:extLst>
                <a:ext uri="{FF2B5EF4-FFF2-40B4-BE49-F238E27FC236}">
                  <a16:creationId xmlns:a16="http://schemas.microsoft.com/office/drawing/2014/main" id="{D124DBB4-8F1E-4702-C4ED-A3550205023A}"/>
                </a:ext>
              </a:extLst>
            </p:cNvPr>
            <p:cNvSpPr/>
            <p:nvPr/>
          </p:nvSpPr>
          <p:spPr>
            <a:xfrm>
              <a:off x="2500300" y="1180819"/>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sp>
        <p:nvSpPr>
          <p:cNvPr id="14" name="Title 13">
            <a:extLst>
              <a:ext uri="{FF2B5EF4-FFF2-40B4-BE49-F238E27FC236}">
                <a16:creationId xmlns:a16="http://schemas.microsoft.com/office/drawing/2014/main" id="{512AF612-64E1-DA5B-A86A-41E1045CF73E}"/>
              </a:ext>
            </a:extLst>
          </p:cNvPr>
          <p:cNvSpPr>
            <a:spLocks noGrp="1"/>
          </p:cNvSpPr>
          <p:nvPr>
            <p:ph type="title"/>
          </p:nvPr>
        </p:nvSpPr>
        <p:spPr/>
        <p:txBody>
          <a:bodyPr/>
          <a:lstStyle/>
          <a:p>
            <a:r>
              <a:rPr lang="en-US" b="0" dirty="0"/>
              <a:t>Uses of Life Insurance | </a:t>
            </a:r>
            <a:r>
              <a:rPr lang="en-US" b="1" dirty="0"/>
              <a:t>Minors</a:t>
            </a:r>
          </a:p>
        </p:txBody>
      </p:sp>
      <p:sp>
        <p:nvSpPr>
          <p:cNvPr id="3" name="TextBox 2">
            <a:extLst>
              <a:ext uri="{FF2B5EF4-FFF2-40B4-BE49-F238E27FC236}">
                <a16:creationId xmlns:a16="http://schemas.microsoft.com/office/drawing/2014/main" id="{FDB087FF-10E7-BE84-A519-20E773DC94BE}"/>
              </a:ext>
            </a:extLst>
          </p:cNvPr>
          <p:cNvSpPr txBox="1"/>
          <p:nvPr/>
        </p:nvSpPr>
        <p:spPr>
          <a:xfrm>
            <a:off x="1839692" y="3060635"/>
            <a:ext cx="3373651" cy="2044828"/>
          </a:xfrm>
          <a:prstGeom prst="rect">
            <a:avLst/>
          </a:prstGeom>
          <a:solidFill>
            <a:schemeClr val="tx2">
              <a:lumMod val="20000"/>
              <a:lumOff val="80000"/>
            </a:schemeClr>
          </a:solidFill>
        </p:spPr>
        <p:txBody>
          <a:bodyPr wrap="square" lIns="9144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Minor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Children</a:t>
            </a:r>
          </a:p>
        </p:txBody>
      </p:sp>
      <p:pic>
        <p:nvPicPr>
          <p:cNvPr id="2" name="Graphic 1" descr="Child with balloon outline">
            <a:extLst>
              <a:ext uri="{FF2B5EF4-FFF2-40B4-BE49-F238E27FC236}">
                <a16:creationId xmlns:a16="http://schemas.microsoft.com/office/drawing/2014/main" id="{BCF2DBB0-9224-89BE-B5DD-030901274B0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53766" y="1371452"/>
            <a:ext cx="2209948" cy="2209948"/>
          </a:xfrm>
          <a:prstGeom prst="rect">
            <a:avLst/>
          </a:prstGeom>
        </p:spPr>
      </p:pic>
      <p:sp>
        <p:nvSpPr>
          <p:cNvPr id="10" name="TextBox 9">
            <a:extLst>
              <a:ext uri="{FF2B5EF4-FFF2-40B4-BE49-F238E27FC236}">
                <a16:creationId xmlns:a16="http://schemas.microsoft.com/office/drawing/2014/main" id="{B578527F-559F-0D3C-DDC1-B0B8A756BF18}"/>
              </a:ext>
            </a:extLst>
          </p:cNvPr>
          <p:cNvSpPr txBox="1"/>
          <p:nvPr/>
        </p:nvSpPr>
        <p:spPr>
          <a:xfrm>
            <a:off x="6978658" y="3060635"/>
            <a:ext cx="3373651" cy="2044828"/>
          </a:xfrm>
          <a:prstGeom prst="rect">
            <a:avLst/>
          </a:prstGeom>
          <a:solidFill>
            <a:schemeClr val="bg1"/>
          </a:solidFill>
        </p:spPr>
        <p:txBody>
          <a:bodyPr wrap="square" lIns="9144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chemeClr val="bg1">
                    <a:lumMod val="90000"/>
                  </a:schemeClr>
                </a:solidFill>
                <a:effectLst/>
                <a:uLnTx/>
                <a:uFillTx/>
                <a:latin typeface="Aptos" panose="020B0004020202020204" pitchFamily="34" charset="0"/>
                <a:ea typeface="+mn-ea"/>
                <a:cs typeface="+mn-cs"/>
              </a:rPr>
              <a:t>Dependents with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chemeClr val="bg1">
                    <a:lumMod val="90000"/>
                  </a:schemeClr>
                </a:solidFill>
                <a:effectLst/>
                <a:uLnTx/>
                <a:uFillTx/>
                <a:latin typeface="Aptos" panose="020B0004020202020204" pitchFamily="34" charset="0"/>
                <a:ea typeface="+mn-ea"/>
                <a:cs typeface="+mn-cs"/>
              </a:rPr>
              <a:t>Special Needs</a:t>
            </a:r>
          </a:p>
        </p:txBody>
      </p:sp>
      <p:grpSp>
        <p:nvGrpSpPr>
          <p:cNvPr id="12" name="Group 11">
            <a:extLst>
              <a:ext uri="{FF2B5EF4-FFF2-40B4-BE49-F238E27FC236}">
                <a16:creationId xmlns:a16="http://schemas.microsoft.com/office/drawing/2014/main" id="{31210D56-07C8-4454-6EE5-20087C56E551}"/>
              </a:ext>
            </a:extLst>
          </p:cNvPr>
          <p:cNvGrpSpPr/>
          <p:nvPr/>
        </p:nvGrpSpPr>
        <p:grpSpPr>
          <a:xfrm>
            <a:off x="6978658" y="2005577"/>
            <a:ext cx="1634221" cy="1504873"/>
            <a:chOff x="5016632" y="2741296"/>
            <a:chExt cx="1634221" cy="1504873"/>
          </a:xfrm>
          <a:solidFill>
            <a:schemeClr val="tx2"/>
          </a:solidFill>
        </p:grpSpPr>
        <p:sp>
          <p:nvSpPr>
            <p:cNvPr id="15" name="Graphic 93">
              <a:extLst>
                <a:ext uri="{FF2B5EF4-FFF2-40B4-BE49-F238E27FC236}">
                  <a16:creationId xmlns:a16="http://schemas.microsoft.com/office/drawing/2014/main" id="{C7F66193-D3AA-604E-2E60-68811D825D3C}"/>
                </a:ext>
              </a:extLst>
            </p:cNvPr>
            <p:cNvSpPr>
              <a:spLocks noChangeAspect="1"/>
            </p:cNvSpPr>
            <p:nvPr/>
          </p:nvSpPr>
          <p:spPr>
            <a:xfrm>
              <a:off x="5016632" y="2741296"/>
              <a:ext cx="1634221" cy="1504873"/>
            </a:xfrm>
            <a:custGeom>
              <a:avLst/>
              <a:gdLst>
                <a:gd name="connsiteX0" fmla="*/ 385859 w 771954"/>
                <a:gd name="connsiteY0" fmla="*/ 710855 h 710854"/>
                <a:gd name="connsiteX1" fmla="*/ 377300 w 771954"/>
                <a:gd name="connsiteY1" fmla="*/ 707051 h 710854"/>
                <a:gd name="connsiteX2" fmla="*/ 57772 w 771954"/>
                <a:gd name="connsiteY2" fmla="*/ 359944 h 710854"/>
                <a:gd name="connsiteX3" fmla="*/ 57772 w 771954"/>
                <a:gd name="connsiteY3" fmla="*/ 61813 h 710854"/>
                <a:gd name="connsiteX4" fmla="*/ 196852 w 771954"/>
                <a:gd name="connsiteY4" fmla="*/ 0 h 710854"/>
                <a:gd name="connsiteX5" fmla="*/ 335457 w 771954"/>
                <a:gd name="connsiteY5" fmla="*/ 61813 h 710854"/>
                <a:gd name="connsiteX6" fmla="*/ 386096 w 771954"/>
                <a:gd name="connsiteY6" fmla="*/ 116732 h 710854"/>
                <a:gd name="connsiteX7" fmla="*/ 436498 w 771954"/>
                <a:gd name="connsiteY7" fmla="*/ 62289 h 710854"/>
                <a:gd name="connsiteX8" fmla="*/ 575341 w 771954"/>
                <a:gd name="connsiteY8" fmla="*/ 475 h 710854"/>
                <a:gd name="connsiteX9" fmla="*/ 714183 w 771954"/>
                <a:gd name="connsiteY9" fmla="*/ 62051 h 710854"/>
                <a:gd name="connsiteX10" fmla="*/ 714183 w 771954"/>
                <a:gd name="connsiteY10" fmla="*/ 360182 h 710854"/>
                <a:gd name="connsiteX11" fmla="*/ 394655 w 771954"/>
                <a:gd name="connsiteY11" fmla="*/ 707051 h 710854"/>
                <a:gd name="connsiteX12" fmla="*/ 386096 w 771954"/>
                <a:gd name="connsiteY12" fmla="*/ 710855 h 710854"/>
                <a:gd name="connsiteX13" fmla="*/ 196614 w 771954"/>
                <a:gd name="connsiteY13" fmla="*/ 21635 h 710854"/>
                <a:gd name="connsiteX14" fmla="*/ 75127 w 771954"/>
                <a:gd name="connsiteY14" fmla="*/ 77505 h 710854"/>
                <a:gd name="connsiteX15" fmla="*/ 75127 w 771954"/>
                <a:gd name="connsiteY15" fmla="*/ 344016 h 710854"/>
                <a:gd name="connsiteX16" fmla="*/ 385859 w 771954"/>
                <a:gd name="connsiteY16" fmla="*/ 681850 h 710854"/>
                <a:gd name="connsiteX17" fmla="*/ 696590 w 771954"/>
                <a:gd name="connsiteY17" fmla="*/ 344253 h 710854"/>
                <a:gd name="connsiteX18" fmla="*/ 696590 w 771954"/>
                <a:gd name="connsiteY18" fmla="*/ 77742 h 710854"/>
                <a:gd name="connsiteX19" fmla="*/ 575103 w 771954"/>
                <a:gd name="connsiteY19" fmla="*/ 22110 h 710854"/>
                <a:gd name="connsiteX20" fmla="*/ 453616 w 771954"/>
                <a:gd name="connsiteY20" fmla="*/ 77742 h 710854"/>
                <a:gd name="connsiteX21" fmla="*/ 394655 w 771954"/>
                <a:gd name="connsiteY21" fmla="*/ 141695 h 710854"/>
                <a:gd name="connsiteX22" fmla="*/ 386096 w 771954"/>
                <a:gd name="connsiteY22" fmla="*/ 145499 h 710854"/>
                <a:gd name="connsiteX23" fmla="*/ 377537 w 771954"/>
                <a:gd name="connsiteY23" fmla="*/ 141695 h 710854"/>
                <a:gd name="connsiteX24" fmla="*/ 318339 w 771954"/>
                <a:gd name="connsiteY24" fmla="*/ 77505 h 710854"/>
                <a:gd name="connsiteX25" fmla="*/ 196852 w 771954"/>
                <a:gd name="connsiteY25" fmla="*/ 21635 h 71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71954" h="710854">
                  <a:moveTo>
                    <a:pt x="385859" y="710855"/>
                  </a:moveTo>
                  <a:cubicBezTo>
                    <a:pt x="382530" y="710855"/>
                    <a:pt x="379439" y="709428"/>
                    <a:pt x="377300" y="707051"/>
                  </a:cubicBezTo>
                  <a:lnTo>
                    <a:pt x="57772" y="359944"/>
                  </a:lnTo>
                  <a:cubicBezTo>
                    <a:pt x="-19257" y="276259"/>
                    <a:pt x="-19257" y="145499"/>
                    <a:pt x="57772" y="61813"/>
                  </a:cubicBezTo>
                  <a:cubicBezTo>
                    <a:pt x="94384" y="21872"/>
                    <a:pt x="143835" y="0"/>
                    <a:pt x="196852" y="0"/>
                  </a:cubicBezTo>
                  <a:cubicBezTo>
                    <a:pt x="249869" y="0"/>
                    <a:pt x="298844" y="21872"/>
                    <a:pt x="335457" y="61813"/>
                  </a:cubicBezTo>
                  <a:lnTo>
                    <a:pt x="386096" y="116732"/>
                  </a:lnTo>
                  <a:lnTo>
                    <a:pt x="436498" y="62289"/>
                  </a:lnTo>
                  <a:cubicBezTo>
                    <a:pt x="473111" y="22586"/>
                    <a:pt x="522561" y="475"/>
                    <a:pt x="575341" y="475"/>
                  </a:cubicBezTo>
                  <a:cubicBezTo>
                    <a:pt x="628120" y="475"/>
                    <a:pt x="677570" y="22348"/>
                    <a:pt x="714183" y="62051"/>
                  </a:cubicBezTo>
                  <a:cubicBezTo>
                    <a:pt x="791212" y="145499"/>
                    <a:pt x="791212" y="276496"/>
                    <a:pt x="714183" y="360182"/>
                  </a:cubicBezTo>
                  <a:lnTo>
                    <a:pt x="394655" y="707051"/>
                  </a:lnTo>
                  <a:cubicBezTo>
                    <a:pt x="392515" y="709428"/>
                    <a:pt x="389425" y="710855"/>
                    <a:pt x="386096" y="710855"/>
                  </a:cubicBezTo>
                  <a:close/>
                  <a:moveTo>
                    <a:pt x="196614" y="21635"/>
                  </a:moveTo>
                  <a:cubicBezTo>
                    <a:pt x="151443" y="21635"/>
                    <a:pt x="108174" y="41605"/>
                    <a:pt x="75127" y="77505"/>
                  </a:cubicBezTo>
                  <a:cubicBezTo>
                    <a:pt x="7370" y="150967"/>
                    <a:pt x="7370" y="270553"/>
                    <a:pt x="75127" y="344016"/>
                  </a:cubicBezTo>
                  <a:lnTo>
                    <a:pt x="385859" y="681850"/>
                  </a:lnTo>
                  <a:lnTo>
                    <a:pt x="696590" y="344253"/>
                  </a:lnTo>
                  <a:cubicBezTo>
                    <a:pt x="764347" y="270790"/>
                    <a:pt x="764347" y="151205"/>
                    <a:pt x="696590" y="77742"/>
                  </a:cubicBezTo>
                  <a:cubicBezTo>
                    <a:pt x="663544" y="41843"/>
                    <a:pt x="620274" y="22110"/>
                    <a:pt x="575103" y="22110"/>
                  </a:cubicBezTo>
                  <a:cubicBezTo>
                    <a:pt x="529931" y="22110"/>
                    <a:pt x="486662" y="41843"/>
                    <a:pt x="453616" y="77742"/>
                  </a:cubicBezTo>
                  <a:lnTo>
                    <a:pt x="394655" y="141695"/>
                  </a:lnTo>
                  <a:cubicBezTo>
                    <a:pt x="392515" y="144073"/>
                    <a:pt x="389425" y="145499"/>
                    <a:pt x="386096" y="145499"/>
                  </a:cubicBezTo>
                  <a:cubicBezTo>
                    <a:pt x="382768" y="145499"/>
                    <a:pt x="379915" y="144073"/>
                    <a:pt x="377537" y="141695"/>
                  </a:cubicBezTo>
                  <a:lnTo>
                    <a:pt x="318339" y="77505"/>
                  </a:lnTo>
                  <a:cubicBezTo>
                    <a:pt x="285055" y="41605"/>
                    <a:pt x="241786" y="21635"/>
                    <a:pt x="196852" y="21635"/>
                  </a:cubicBezTo>
                  <a:close/>
                </a:path>
              </a:pathLst>
            </a:custGeom>
            <a:grpFill/>
            <a:ln w="0" cap="flat">
              <a:solidFill>
                <a:schemeClr val="bg1"/>
              </a:solidFill>
              <a:prstDash val="solid"/>
              <a:miter/>
            </a:ln>
          </p:spPr>
          <p:txBody>
            <a:bodyPr rtlCol="0" anchor="ctr"/>
            <a:lstStyle/>
            <a:p>
              <a:endParaRPr lang="en-US"/>
            </a:p>
          </p:txBody>
        </p:sp>
        <p:pic>
          <p:nvPicPr>
            <p:cNvPr id="16" name="Graphic 15">
              <a:extLst>
                <a:ext uri="{FF2B5EF4-FFF2-40B4-BE49-F238E27FC236}">
                  <a16:creationId xmlns:a16="http://schemas.microsoft.com/office/drawing/2014/main" id="{A929C552-AAE1-F245-95B4-C7D15A0DC0E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280119" y="2875377"/>
              <a:ext cx="1107246" cy="1107246"/>
            </a:xfrm>
            <a:prstGeom prst="rect">
              <a:avLst/>
            </a:prstGeom>
          </p:spPr>
        </p:pic>
      </p:grpSp>
      <p:sp>
        <p:nvSpPr>
          <p:cNvPr id="5" name="Slide Number Placeholder 5">
            <a:extLst>
              <a:ext uri="{FF2B5EF4-FFF2-40B4-BE49-F238E27FC236}">
                <a16:creationId xmlns:a16="http://schemas.microsoft.com/office/drawing/2014/main" id="{AB323774-CD84-AF30-7C19-2C6F3FE4FAEA}"/>
              </a:ext>
            </a:extLst>
          </p:cNvPr>
          <p:cNvSpPr txBox="1">
            <a:spLocks/>
          </p:cNvSpPr>
          <p:nvPr/>
        </p:nvSpPr>
        <p:spPr>
          <a:xfrm>
            <a:off x="11070077" y="6481203"/>
            <a:ext cx="661675"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10</a:t>
            </a:fld>
            <a:endParaRPr lang="en-US" dirty="0">
              <a:latin typeface="Aptos Light" panose="020B0004020202020204" pitchFamily="34" charset="0"/>
            </a:endParaRPr>
          </a:p>
        </p:txBody>
      </p:sp>
      <p:sp>
        <p:nvSpPr>
          <p:cNvPr id="6" name="TextBox 5">
            <a:extLst>
              <a:ext uri="{FF2B5EF4-FFF2-40B4-BE49-F238E27FC236}">
                <a16:creationId xmlns:a16="http://schemas.microsoft.com/office/drawing/2014/main" id="{13916629-FD08-622B-A9FB-21F7C6D5E6CD}"/>
              </a:ext>
            </a:extLst>
          </p:cNvPr>
          <p:cNvSpPr txBox="1"/>
          <p:nvPr/>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2329484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451400-611F-8F66-26A1-0C3DE0DF055A}"/>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30A643F-3204-F7AF-AA17-D172C4A51D38}"/>
              </a:ext>
            </a:extLst>
          </p:cNvPr>
          <p:cNvSpPr>
            <a:spLocks noGrp="1"/>
          </p:cNvSpPr>
          <p:nvPr>
            <p:ph type="body" sz="quarter" idx="11"/>
          </p:nvPr>
        </p:nvSpPr>
        <p:spPr>
          <a:xfrm>
            <a:off x="2631205" y="2152023"/>
            <a:ext cx="7050452" cy="2553953"/>
          </a:xfrm>
        </p:spPr>
        <p:txBody>
          <a:bodyPr anchor="ctr"/>
          <a:lstStyle/>
          <a:p>
            <a:r>
              <a:rPr lang="en-US" sz="3600" dirty="0"/>
              <a:t>59% of parents of minor children are more likely to own life insurance than the general population</a:t>
            </a:r>
          </a:p>
        </p:txBody>
      </p:sp>
      <p:sp>
        <p:nvSpPr>
          <p:cNvPr id="5" name="Slide Number Placeholder 5">
            <a:extLst>
              <a:ext uri="{FF2B5EF4-FFF2-40B4-BE49-F238E27FC236}">
                <a16:creationId xmlns:a16="http://schemas.microsoft.com/office/drawing/2014/main" id="{487474FA-9C7C-DB0E-8233-D1ABA610BF7C}"/>
              </a:ext>
            </a:extLst>
          </p:cNvPr>
          <p:cNvSpPr>
            <a:spLocks noGrp="1"/>
          </p:cNvSpPr>
          <p:nvPr>
            <p:ph type="sldNum" sz="quarter" idx="4"/>
          </p:nvPr>
        </p:nvSpPr>
        <p:spPr>
          <a:xfrm>
            <a:off x="9681657" y="6447786"/>
            <a:ext cx="2122637"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panose="020B0004020202020204" pitchFamily="34" charset="0"/>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000" b="0" i="0" u="none" strike="noStrike" kern="1200" cap="none" spc="0" normalizeH="0" baseline="0" noProof="0" dirty="0">
              <a:ln>
                <a:noFill/>
              </a:ln>
              <a:solidFill>
                <a:srgbClr val="B1B3B5"/>
              </a:solidFill>
              <a:effectLst/>
              <a:uLnTx/>
              <a:uFillTx/>
              <a:latin typeface="Aptos" panose="020B0004020202020204" pitchFamily="34" charset="0"/>
            </a:endParaRPr>
          </a:p>
        </p:txBody>
      </p:sp>
      <p:sp>
        <p:nvSpPr>
          <p:cNvPr id="3" name="TextBox 2">
            <a:extLst>
              <a:ext uri="{FF2B5EF4-FFF2-40B4-BE49-F238E27FC236}">
                <a16:creationId xmlns:a16="http://schemas.microsoft.com/office/drawing/2014/main" id="{CCB72CE0-B8FB-7579-5042-8548FD7BAC26}"/>
              </a:ext>
            </a:extLst>
          </p:cNvPr>
          <p:cNvSpPr txBox="1"/>
          <p:nvPr/>
        </p:nvSpPr>
        <p:spPr>
          <a:xfrm>
            <a:off x="1916551" y="5510463"/>
            <a:ext cx="8826424" cy="646331"/>
          </a:xfrm>
          <a:prstGeom prst="rect">
            <a:avLst/>
          </a:prstGeom>
          <a:noFill/>
        </p:spPr>
        <p:txBody>
          <a:bodyPr wrap="square" rtlCol="0">
            <a:spAutoFit/>
          </a:bodyPr>
          <a:lstStyle/>
          <a:p>
            <a:r>
              <a:rPr lang="en-US" sz="1200" dirty="0">
                <a:solidFill>
                  <a:schemeClr val="bg2"/>
                </a:solidFill>
              </a:rPr>
              <a:t>Source:</a:t>
            </a:r>
          </a:p>
          <a:p>
            <a:r>
              <a:rPr lang="en-US" sz="1200" dirty="0">
                <a:solidFill>
                  <a:schemeClr val="bg2"/>
                </a:solidFill>
              </a:rPr>
              <a:t>LIMRA and Life Happens Study, April 24, 2023</a:t>
            </a:r>
            <a:endParaRPr lang="en-US" sz="1200" i="1" dirty="0">
              <a:solidFill>
                <a:schemeClr val="bg2"/>
              </a:solidFill>
            </a:endParaRPr>
          </a:p>
          <a:p>
            <a:r>
              <a:rPr lang="en-US" sz="1200" i="1" dirty="0">
                <a:solidFill>
                  <a:schemeClr val="bg2"/>
                </a:solidFill>
                <a:hlinkClick r:id="rId3">
                  <a:extLst>
                    <a:ext uri="{A12FA001-AC4F-418D-AE19-62706E023703}">
                      <ahyp:hlinkClr xmlns:ahyp="http://schemas.microsoft.com/office/drawing/2018/hyperlinkcolor" val="tx"/>
                    </a:ext>
                  </a:extLst>
                </a:hlinkClick>
              </a:rPr>
              <a:t>New Study Shows Interest In Life Insurance at All-Time High in 2023</a:t>
            </a:r>
            <a:endParaRPr lang="en-US" sz="1200" i="1" dirty="0">
              <a:solidFill>
                <a:schemeClr val="bg2"/>
              </a:solidFill>
            </a:endParaRPr>
          </a:p>
        </p:txBody>
      </p:sp>
    </p:spTree>
    <p:extLst>
      <p:ext uri="{BB962C8B-B14F-4D97-AF65-F5344CB8AC3E}">
        <p14:creationId xmlns:p14="http://schemas.microsoft.com/office/powerpoint/2010/main" val="1986870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26A25-876B-612D-F1ED-6BF4497B3EC5}"/>
            </a:ext>
          </a:extLst>
        </p:cNvPr>
        <p:cNvGrpSpPr/>
        <p:nvPr/>
      </p:nvGrpSpPr>
      <p:grpSpPr>
        <a:xfrm>
          <a:off x="0" y="0"/>
          <a:ext cx="0" cy="0"/>
          <a:chOff x="0" y="0"/>
          <a:chExt cx="0" cy="0"/>
        </a:xfrm>
      </p:grpSpPr>
      <p:sp>
        <p:nvSpPr>
          <p:cNvPr id="15" name="Text Placeholder 4">
            <a:extLst>
              <a:ext uri="{FF2B5EF4-FFF2-40B4-BE49-F238E27FC236}">
                <a16:creationId xmlns:a16="http://schemas.microsoft.com/office/drawing/2014/main" id="{5B8AF8B2-CB52-8472-D24D-D8E8762531E1}"/>
              </a:ext>
            </a:extLst>
          </p:cNvPr>
          <p:cNvSpPr txBox="1">
            <a:spLocks/>
          </p:cNvSpPr>
          <p:nvPr/>
        </p:nvSpPr>
        <p:spPr>
          <a:xfrm>
            <a:off x="457200" y="1046492"/>
            <a:ext cx="11274552" cy="426779"/>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Naming a Minor as Beneficiary</a:t>
            </a:r>
          </a:p>
        </p:txBody>
      </p:sp>
      <p:sp>
        <p:nvSpPr>
          <p:cNvPr id="5" name="Title 13">
            <a:extLst>
              <a:ext uri="{FF2B5EF4-FFF2-40B4-BE49-F238E27FC236}">
                <a16:creationId xmlns:a16="http://schemas.microsoft.com/office/drawing/2014/main" id="{700AB4BC-AA1F-29EA-FD97-DCF129EE02F6}"/>
              </a:ext>
            </a:extLst>
          </p:cNvPr>
          <p:cNvSpPr>
            <a:spLocks noGrp="1"/>
          </p:cNvSpPr>
          <p:nvPr>
            <p:ph type="title"/>
          </p:nvPr>
        </p:nvSpPr>
        <p:spPr>
          <a:xfrm>
            <a:off x="457200" y="457200"/>
            <a:ext cx="11274552" cy="501804"/>
          </a:xfrm>
        </p:spPr>
        <p:txBody>
          <a:bodyPr/>
          <a:lstStyle/>
          <a:p>
            <a:r>
              <a:rPr lang="en-US" b="0" dirty="0"/>
              <a:t>Life Insurance | </a:t>
            </a:r>
            <a:r>
              <a:rPr lang="en-US" b="1" dirty="0"/>
              <a:t>Minors</a:t>
            </a:r>
          </a:p>
        </p:txBody>
      </p:sp>
      <p:pic>
        <p:nvPicPr>
          <p:cNvPr id="2" name="Graphic 1" descr="Child with balloon outline">
            <a:extLst>
              <a:ext uri="{FF2B5EF4-FFF2-40B4-BE49-F238E27FC236}">
                <a16:creationId xmlns:a16="http://schemas.microsoft.com/office/drawing/2014/main" id="{075C4BA6-FA02-CE8B-B3FF-ADEB27BD8BE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71156" y="2559742"/>
            <a:ext cx="1869365" cy="1869365"/>
          </a:xfrm>
          <a:prstGeom prst="rect">
            <a:avLst/>
          </a:prstGeom>
        </p:spPr>
      </p:pic>
      <p:sp>
        <p:nvSpPr>
          <p:cNvPr id="3" name="TextBox 2">
            <a:extLst>
              <a:ext uri="{FF2B5EF4-FFF2-40B4-BE49-F238E27FC236}">
                <a16:creationId xmlns:a16="http://schemas.microsoft.com/office/drawing/2014/main" id="{86E9DC6E-03B7-B016-7312-73ABA4C21982}"/>
              </a:ext>
            </a:extLst>
          </p:cNvPr>
          <p:cNvSpPr txBox="1"/>
          <p:nvPr/>
        </p:nvSpPr>
        <p:spPr>
          <a:xfrm>
            <a:off x="1371600" y="5029200"/>
            <a:ext cx="4389120" cy="1371600"/>
          </a:xfrm>
          <a:prstGeom prst="rect">
            <a:avLst/>
          </a:prstGeom>
          <a:solidFill>
            <a:schemeClr val="tx2">
              <a:lumMod val="20000"/>
              <a:lumOff val="80000"/>
            </a:schemeClr>
          </a:solidFill>
        </p:spPr>
        <p:txBody>
          <a:bodyPr wrap="square" lIns="182880" tIns="0" rIns="18288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srgbClr val="3E3F3C"/>
                </a:solidFill>
                <a:effectLst/>
                <a:uLnTx/>
                <a:uFillTx/>
                <a:latin typeface="Aptos" panose="020B0004020202020204" pitchFamily="34" charset="0"/>
              </a:rPr>
              <a:t>Morgan owns 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srgbClr val="3E3F3C"/>
                </a:solidFill>
                <a:effectLst/>
                <a:uLnTx/>
                <a:uFillTx/>
                <a:latin typeface="Aptos" panose="020B0004020202020204" pitchFamily="34" charset="0"/>
              </a:rPr>
              <a:t>policy on her life</a:t>
            </a:r>
          </a:p>
        </p:txBody>
      </p:sp>
      <p:sp>
        <p:nvSpPr>
          <p:cNvPr id="4" name="TextBox 3">
            <a:extLst>
              <a:ext uri="{FF2B5EF4-FFF2-40B4-BE49-F238E27FC236}">
                <a16:creationId xmlns:a16="http://schemas.microsoft.com/office/drawing/2014/main" id="{4AB59BDA-F9A1-C554-0807-C52C7E3B3C91}"/>
              </a:ext>
            </a:extLst>
          </p:cNvPr>
          <p:cNvSpPr txBox="1"/>
          <p:nvPr/>
        </p:nvSpPr>
        <p:spPr>
          <a:xfrm>
            <a:off x="6217920" y="5029200"/>
            <a:ext cx="4389120" cy="1371600"/>
          </a:xfrm>
          <a:prstGeom prst="rect">
            <a:avLst/>
          </a:prstGeom>
          <a:solidFill>
            <a:schemeClr val="tx2">
              <a:lumMod val="20000"/>
              <a:lumOff val="80000"/>
            </a:schemeClr>
          </a:solidFill>
        </p:spPr>
        <p:txBody>
          <a:bodyPr wrap="square" lIns="182880" tIns="0" rIns="18288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srgbClr val="3E3F3C"/>
                </a:solidFill>
                <a:latin typeface="Aptos" panose="020B0004020202020204" pitchFamily="34" charset="0"/>
              </a:rPr>
              <a:t>S</a:t>
            </a:r>
            <a:r>
              <a:rPr kumimoji="0" lang="en-US" sz="2400" i="0" u="none" strike="noStrike" kern="1200" cap="none" spc="0" normalizeH="0" baseline="0" noProof="0" dirty="0">
                <a:ln>
                  <a:noFill/>
                </a:ln>
                <a:solidFill>
                  <a:srgbClr val="3E3F3C"/>
                </a:solidFill>
                <a:effectLst/>
                <a:uLnTx/>
                <a:uFillTx/>
                <a:latin typeface="Aptos" panose="020B0004020202020204" pitchFamily="34" charset="0"/>
              </a:rPr>
              <a:t>he named her 3 minor </a:t>
            </a:r>
            <a:r>
              <a:rPr lang="en-US" sz="2400" dirty="0">
                <a:solidFill>
                  <a:srgbClr val="3E3F3C"/>
                </a:solidFill>
                <a:latin typeface="Aptos" panose="020B0004020202020204" pitchFamily="34" charset="0"/>
              </a:rPr>
              <a:t>children as the </a:t>
            </a:r>
            <a:r>
              <a:rPr kumimoji="0" lang="en-US" sz="2400" i="0" u="none" strike="noStrike" kern="1200" cap="none" spc="0" normalizeH="0" baseline="0" noProof="0" dirty="0">
                <a:ln>
                  <a:noFill/>
                </a:ln>
                <a:solidFill>
                  <a:srgbClr val="3E3F3C"/>
                </a:solidFill>
                <a:effectLst/>
                <a:uLnTx/>
                <a:uFillTx/>
                <a:latin typeface="Aptos" panose="020B0004020202020204" pitchFamily="34" charset="0"/>
              </a:rPr>
              <a:t>policy beneficiaries</a:t>
            </a:r>
          </a:p>
        </p:txBody>
      </p:sp>
      <p:sp>
        <p:nvSpPr>
          <p:cNvPr id="11" name="TextBox 10">
            <a:extLst>
              <a:ext uri="{FF2B5EF4-FFF2-40B4-BE49-F238E27FC236}">
                <a16:creationId xmlns:a16="http://schemas.microsoft.com/office/drawing/2014/main" id="{8F1D853A-05ED-8472-70D7-CB5460B210BC}"/>
              </a:ext>
            </a:extLst>
          </p:cNvPr>
          <p:cNvSpPr txBox="1"/>
          <p:nvPr/>
        </p:nvSpPr>
        <p:spPr>
          <a:xfrm>
            <a:off x="2165123" y="4424101"/>
            <a:ext cx="2911302" cy="461665"/>
          </a:xfrm>
          <a:prstGeom prst="rect">
            <a:avLst/>
          </a:prstGeom>
          <a:noFill/>
        </p:spPr>
        <p:txBody>
          <a:bodyPr wrap="square" rtlCol="0">
            <a:spAutoFit/>
          </a:bodyPr>
          <a:lstStyle/>
          <a:p>
            <a:pPr algn="ctr"/>
            <a:r>
              <a:rPr lang="en-US" sz="2400" b="1" dirty="0">
                <a:solidFill>
                  <a:srgbClr val="3D9B35"/>
                </a:solidFill>
              </a:rPr>
              <a:t>Morgan</a:t>
            </a:r>
          </a:p>
        </p:txBody>
      </p:sp>
      <p:pic>
        <p:nvPicPr>
          <p:cNvPr id="12" name="Picture 11">
            <a:extLst>
              <a:ext uri="{FF2B5EF4-FFF2-40B4-BE49-F238E27FC236}">
                <a16:creationId xmlns:a16="http://schemas.microsoft.com/office/drawing/2014/main" id="{36E44F85-8686-30D4-9FA6-271A2B6ABC1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540816" y="2054388"/>
            <a:ext cx="1255583" cy="1316337"/>
          </a:xfrm>
          <a:prstGeom prst="rect">
            <a:avLst/>
          </a:prstGeom>
          <a:solidFill>
            <a:schemeClr val="bg2"/>
          </a:solidFill>
        </p:spPr>
      </p:pic>
      <p:sp>
        <p:nvSpPr>
          <p:cNvPr id="13" name="TextBox 12">
            <a:extLst>
              <a:ext uri="{FF2B5EF4-FFF2-40B4-BE49-F238E27FC236}">
                <a16:creationId xmlns:a16="http://schemas.microsoft.com/office/drawing/2014/main" id="{A4718A15-E049-C6FD-AA04-75739CDBF447}"/>
              </a:ext>
            </a:extLst>
          </p:cNvPr>
          <p:cNvSpPr txBox="1"/>
          <p:nvPr/>
        </p:nvSpPr>
        <p:spPr>
          <a:xfrm>
            <a:off x="6625305" y="4424101"/>
            <a:ext cx="3880109" cy="461665"/>
          </a:xfrm>
          <a:prstGeom prst="rect">
            <a:avLst/>
          </a:prstGeom>
          <a:noFill/>
        </p:spPr>
        <p:txBody>
          <a:bodyPr wrap="square" rtlCol="0">
            <a:spAutoFit/>
          </a:bodyPr>
          <a:lstStyle/>
          <a:p>
            <a:pPr algn="ctr"/>
            <a:r>
              <a:rPr lang="en-US" sz="2400" b="1" dirty="0">
                <a:solidFill>
                  <a:srgbClr val="784790"/>
                </a:solidFill>
              </a:rPr>
              <a:t>Alex, Blake, and Charlie</a:t>
            </a:r>
          </a:p>
        </p:txBody>
      </p:sp>
      <p:grpSp>
        <p:nvGrpSpPr>
          <p:cNvPr id="14" name="Group 13">
            <a:extLst>
              <a:ext uri="{FF2B5EF4-FFF2-40B4-BE49-F238E27FC236}">
                <a16:creationId xmlns:a16="http://schemas.microsoft.com/office/drawing/2014/main" id="{0FDC9496-ADF3-4477-A3E3-A9C3B74BF124}"/>
              </a:ext>
            </a:extLst>
          </p:cNvPr>
          <p:cNvGrpSpPr>
            <a:grpSpLocks noChangeAspect="1"/>
          </p:cNvGrpSpPr>
          <p:nvPr/>
        </p:nvGrpSpPr>
        <p:grpSpPr>
          <a:xfrm>
            <a:off x="3191246" y="2992582"/>
            <a:ext cx="899034" cy="1431519"/>
            <a:chOff x="3778151" y="3501627"/>
            <a:chExt cx="495563" cy="789078"/>
          </a:xfrm>
        </p:grpSpPr>
        <p:sp>
          <p:nvSpPr>
            <p:cNvPr id="16" name="Freeform: Shape 15">
              <a:extLst>
                <a:ext uri="{FF2B5EF4-FFF2-40B4-BE49-F238E27FC236}">
                  <a16:creationId xmlns:a16="http://schemas.microsoft.com/office/drawing/2014/main" id="{87D5BE22-47CB-6B0C-09A7-865886AF1D41}"/>
                </a:ext>
              </a:extLst>
            </p:cNvPr>
            <p:cNvSpPr/>
            <p:nvPr/>
          </p:nvSpPr>
          <p:spPr>
            <a:xfrm>
              <a:off x="3778151" y="3501627"/>
              <a:ext cx="495563" cy="789078"/>
            </a:xfrm>
            <a:custGeom>
              <a:avLst/>
              <a:gdLst>
                <a:gd name="connsiteX0" fmla="*/ 294088 w 495563"/>
                <a:gd name="connsiteY0" fmla="*/ 789079 h 789078"/>
                <a:gd name="connsiteX1" fmla="*/ 247489 w 495563"/>
                <a:gd name="connsiteY1" fmla="*/ 764353 h 789078"/>
                <a:gd name="connsiteX2" fmla="*/ 201129 w 495563"/>
                <a:gd name="connsiteY2" fmla="*/ 788841 h 789078"/>
                <a:gd name="connsiteX3" fmla="*/ 145021 w 495563"/>
                <a:gd name="connsiteY3" fmla="*/ 732733 h 789078"/>
                <a:gd name="connsiteX4" fmla="*/ 145021 w 495563"/>
                <a:gd name="connsiteY4" fmla="*/ 606252 h 789078"/>
                <a:gd name="connsiteX5" fmla="*/ 83445 w 495563"/>
                <a:gd name="connsiteY5" fmla="*/ 606252 h 789078"/>
                <a:gd name="connsiteX6" fmla="*/ 120057 w 495563"/>
                <a:gd name="connsiteY6" fmla="*/ 424614 h 789078"/>
                <a:gd name="connsiteX7" fmla="*/ 100562 w 495563"/>
                <a:gd name="connsiteY7" fmla="*/ 462178 h 789078"/>
                <a:gd name="connsiteX8" fmla="*/ 53489 w 495563"/>
                <a:gd name="connsiteY8" fmla="*/ 491659 h 789078"/>
                <a:gd name="connsiteX9" fmla="*/ 29952 w 495563"/>
                <a:gd name="connsiteY9" fmla="*/ 486428 h 789078"/>
                <a:gd name="connsiteX10" fmla="*/ 5226 w 495563"/>
                <a:gd name="connsiteY10" fmla="*/ 415580 h 789078"/>
                <a:gd name="connsiteX11" fmla="*/ 62523 w 495563"/>
                <a:gd name="connsiteY11" fmla="*/ 297658 h 789078"/>
                <a:gd name="connsiteX12" fmla="*/ 182585 w 495563"/>
                <a:gd name="connsiteY12" fmla="*/ 179974 h 789078"/>
                <a:gd name="connsiteX13" fmla="*/ 145972 w 495563"/>
                <a:gd name="connsiteY13" fmla="*/ 101755 h 789078"/>
                <a:gd name="connsiteX14" fmla="*/ 247727 w 495563"/>
                <a:gd name="connsiteY14" fmla="*/ 0 h 789078"/>
                <a:gd name="connsiteX15" fmla="*/ 349482 w 495563"/>
                <a:gd name="connsiteY15" fmla="*/ 101755 h 789078"/>
                <a:gd name="connsiteX16" fmla="*/ 312869 w 495563"/>
                <a:gd name="connsiteY16" fmla="*/ 179736 h 789078"/>
                <a:gd name="connsiteX17" fmla="*/ 432931 w 495563"/>
                <a:gd name="connsiteY17" fmla="*/ 297658 h 789078"/>
                <a:gd name="connsiteX18" fmla="*/ 490228 w 495563"/>
                <a:gd name="connsiteY18" fmla="*/ 415580 h 789078"/>
                <a:gd name="connsiteX19" fmla="*/ 465740 w 495563"/>
                <a:gd name="connsiteY19" fmla="*/ 486428 h 789078"/>
                <a:gd name="connsiteX20" fmla="*/ 441966 w 495563"/>
                <a:gd name="connsiteY20" fmla="*/ 491896 h 789078"/>
                <a:gd name="connsiteX21" fmla="*/ 394654 w 495563"/>
                <a:gd name="connsiteY21" fmla="*/ 462178 h 789078"/>
                <a:gd name="connsiteX22" fmla="*/ 376585 w 495563"/>
                <a:gd name="connsiteY22" fmla="*/ 427467 h 789078"/>
                <a:gd name="connsiteX23" fmla="*/ 413436 w 495563"/>
                <a:gd name="connsiteY23" fmla="*/ 606252 h 789078"/>
                <a:gd name="connsiteX24" fmla="*/ 350196 w 495563"/>
                <a:gd name="connsiteY24" fmla="*/ 606252 h 789078"/>
                <a:gd name="connsiteX25" fmla="*/ 350196 w 495563"/>
                <a:gd name="connsiteY25" fmla="*/ 732971 h 789078"/>
                <a:gd name="connsiteX26" fmla="*/ 294088 w 495563"/>
                <a:gd name="connsiteY26" fmla="*/ 789079 h 789078"/>
                <a:gd name="connsiteX27" fmla="*/ 261992 w 495563"/>
                <a:gd name="connsiteY27" fmla="*/ 582240 h 789078"/>
                <a:gd name="connsiteX28" fmla="*/ 261992 w 495563"/>
                <a:gd name="connsiteY28" fmla="*/ 733209 h 789078"/>
                <a:gd name="connsiteX29" fmla="*/ 294088 w 495563"/>
                <a:gd name="connsiteY29" fmla="*/ 765304 h 789078"/>
                <a:gd name="connsiteX30" fmla="*/ 326183 w 495563"/>
                <a:gd name="connsiteY30" fmla="*/ 733209 h 789078"/>
                <a:gd name="connsiteX31" fmla="*/ 326183 w 495563"/>
                <a:gd name="connsiteY31" fmla="*/ 582478 h 789078"/>
                <a:gd name="connsiteX32" fmla="*/ 383956 w 495563"/>
                <a:gd name="connsiteY32" fmla="*/ 582478 h 789078"/>
                <a:gd name="connsiteX33" fmla="*/ 326183 w 495563"/>
                <a:gd name="connsiteY33" fmla="*/ 303364 h 789078"/>
                <a:gd name="connsiteX34" fmla="*/ 337357 w 495563"/>
                <a:gd name="connsiteY34" fmla="*/ 299322 h 789078"/>
                <a:gd name="connsiteX35" fmla="*/ 416051 w 495563"/>
                <a:gd name="connsiteY35" fmla="*/ 451717 h 789078"/>
                <a:gd name="connsiteX36" fmla="*/ 442203 w 495563"/>
                <a:gd name="connsiteY36" fmla="*/ 468122 h 789078"/>
                <a:gd name="connsiteX37" fmla="*/ 455042 w 495563"/>
                <a:gd name="connsiteY37" fmla="*/ 465031 h 789078"/>
                <a:gd name="connsiteX38" fmla="*/ 468355 w 495563"/>
                <a:gd name="connsiteY38" fmla="*/ 426279 h 789078"/>
                <a:gd name="connsiteX39" fmla="*/ 411296 w 495563"/>
                <a:gd name="connsiteY39" fmla="*/ 308832 h 789078"/>
                <a:gd name="connsiteX40" fmla="*/ 302646 w 495563"/>
                <a:gd name="connsiteY40" fmla="*/ 203748 h 789078"/>
                <a:gd name="connsiteX41" fmla="*/ 192332 w 495563"/>
                <a:gd name="connsiteY41" fmla="*/ 203748 h 789078"/>
                <a:gd name="connsiteX42" fmla="*/ 84396 w 495563"/>
                <a:gd name="connsiteY42" fmla="*/ 307643 h 789078"/>
                <a:gd name="connsiteX43" fmla="*/ 26861 w 495563"/>
                <a:gd name="connsiteY43" fmla="*/ 426279 h 789078"/>
                <a:gd name="connsiteX44" fmla="*/ 25435 w 495563"/>
                <a:gd name="connsiteY44" fmla="*/ 448389 h 789078"/>
                <a:gd name="connsiteX45" fmla="*/ 40175 w 495563"/>
                <a:gd name="connsiteY45" fmla="*/ 465031 h 789078"/>
                <a:gd name="connsiteX46" fmla="*/ 53013 w 495563"/>
                <a:gd name="connsiteY46" fmla="*/ 468122 h 789078"/>
                <a:gd name="connsiteX47" fmla="*/ 79165 w 495563"/>
                <a:gd name="connsiteY47" fmla="*/ 451717 h 789078"/>
                <a:gd name="connsiteX48" fmla="*/ 158097 w 495563"/>
                <a:gd name="connsiteY48" fmla="*/ 299322 h 789078"/>
                <a:gd name="connsiteX49" fmla="*/ 169271 w 495563"/>
                <a:gd name="connsiteY49" fmla="*/ 303126 h 789078"/>
                <a:gd name="connsiteX50" fmla="*/ 113163 w 495563"/>
                <a:gd name="connsiteY50" fmla="*/ 582240 h 789078"/>
                <a:gd name="connsiteX51" fmla="*/ 169509 w 495563"/>
                <a:gd name="connsiteY51" fmla="*/ 582240 h 789078"/>
                <a:gd name="connsiteX52" fmla="*/ 169509 w 495563"/>
                <a:gd name="connsiteY52" fmla="*/ 732733 h 789078"/>
                <a:gd name="connsiteX53" fmla="*/ 201604 w 495563"/>
                <a:gd name="connsiteY53" fmla="*/ 764829 h 789078"/>
                <a:gd name="connsiteX54" fmla="*/ 233700 w 495563"/>
                <a:gd name="connsiteY54" fmla="*/ 732733 h 789078"/>
                <a:gd name="connsiteX55" fmla="*/ 233700 w 495563"/>
                <a:gd name="connsiteY55" fmla="*/ 582240 h 789078"/>
                <a:gd name="connsiteX56" fmla="*/ 262467 w 495563"/>
                <a:gd name="connsiteY56" fmla="*/ 582240 h 789078"/>
                <a:gd name="connsiteX57" fmla="*/ 247489 w 495563"/>
                <a:gd name="connsiteY57" fmla="*/ 24250 h 789078"/>
                <a:gd name="connsiteX58" fmla="*/ 169984 w 495563"/>
                <a:gd name="connsiteY58" fmla="*/ 101755 h 789078"/>
                <a:gd name="connsiteX59" fmla="*/ 247489 w 495563"/>
                <a:gd name="connsiteY59" fmla="*/ 179260 h 789078"/>
                <a:gd name="connsiteX60" fmla="*/ 324995 w 495563"/>
                <a:gd name="connsiteY60" fmla="*/ 101755 h 789078"/>
                <a:gd name="connsiteX61" fmla="*/ 247489 w 495563"/>
                <a:gd name="connsiteY61" fmla="*/ 24250 h 78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95563" h="789078">
                  <a:moveTo>
                    <a:pt x="294088" y="789079"/>
                  </a:moveTo>
                  <a:cubicBezTo>
                    <a:pt x="275068" y="789079"/>
                    <a:pt x="257950" y="779569"/>
                    <a:pt x="247489" y="764353"/>
                  </a:cubicBezTo>
                  <a:cubicBezTo>
                    <a:pt x="237266" y="779569"/>
                    <a:pt x="219911" y="788841"/>
                    <a:pt x="201129" y="788841"/>
                  </a:cubicBezTo>
                  <a:cubicBezTo>
                    <a:pt x="170222" y="788841"/>
                    <a:pt x="145021" y="763640"/>
                    <a:pt x="145021" y="732733"/>
                  </a:cubicBezTo>
                  <a:lnTo>
                    <a:pt x="145021" y="606252"/>
                  </a:lnTo>
                  <a:lnTo>
                    <a:pt x="83445" y="606252"/>
                  </a:lnTo>
                  <a:lnTo>
                    <a:pt x="120057" y="424614"/>
                  </a:lnTo>
                  <a:lnTo>
                    <a:pt x="100562" y="462178"/>
                  </a:lnTo>
                  <a:cubicBezTo>
                    <a:pt x="93430" y="476919"/>
                    <a:pt x="75837" y="491659"/>
                    <a:pt x="53489" y="491659"/>
                  </a:cubicBezTo>
                  <a:cubicBezTo>
                    <a:pt x="31140" y="491659"/>
                    <a:pt x="37797" y="489757"/>
                    <a:pt x="29952" y="486428"/>
                  </a:cubicBezTo>
                  <a:cubicBezTo>
                    <a:pt x="3562" y="473590"/>
                    <a:pt x="-7374" y="441732"/>
                    <a:pt x="5226" y="415580"/>
                  </a:cubicBezTo>
                  <a:lnTo>
                    <a:pt x="62523" y="297658"/>
                  </a:lnTo>
                  <a:cubicBezTo>
                    <a:pt x="100325" y="214685"/>
                    <a:pt x="130756" y="184015"/>
                    <a:pt x="182585" y="179974"/>
                  </a:cubicBezTo>
                  <a:cubicBezTo>
                    <a:pt x="159523" y="160954"/>
                    <a:pt x="145972" y="132425"/>
                    <a:pt x="145972" y="101755"/>
                  </a:cubicBezTo>
                  <a:cubicBezTo>
                    <a:pt x="145972" y="45647"/>
                    <a:pt x="191619" y="0"/>
                    <a:pt x="247727" y="0"/>
                  </a:cubicBezTo>
                  <a:cubicBezTo>
                    <a:pt x="303835" y="0"/>
                    <a:pt x="349482" y="45647"/>
                    <a:pt x="349482" y="101755"/>
                  </a:cubicBezTo>
                  <a:cubicBezTo>
                    <a:pt x="349482" y="157863"/>
                    <a:pt x="335931" y="160716"/>
                    <a:pt x="312869" y="179736"/>
                  </a:cubicBezTo>
                  <a:cubicBezTo>
                    <a:pt x="363985" y="183540"/>
                    <a:pt x="395367" y="215160"/>
                    <a:pt x="432931" y="297658"/>
                  </a:cubicBezTo>
                  <a:lnTo>
                    <a:pt x="490228" y="415580"/>
                  </a:lnTo>
                  <a:cubicBezTo>
                    <a:pt x="503066" y="441732"/>
                    <a:pt x="491892" y="473590"/>
                    <a:pt x="465740" y="486428"/>
                  </a:cubicBezTo>
                  <a:cubicBezTo>
                    <a:pt x="457657" y="489995"/>
                    <a:pt x="449811" y="491896"/>
                    <a:pt x="441966" y="491896"/>
                  </a:cubicBezTo>
                  <a:cubicBezTo>
                    <a:pt x="419380" y="491896"/>
                    <a:pt x="402024" y="476919"/>
                    <a:pt x="394654" y="462178"/>
                  </a:cubicBezTo>
                  <a:lnTo>
                    <a:pt x="376585" y="427467"/>
                  </a:lnTo>
                  <a:lnTo>
                    <a:pt x="413436" y="606252"/>
                  </a:lnTo>
                  <a:lnTo>
                    <a:pt x="350196" y="606252"/>
                  </a:lnTo>
                  <a:lnTo>
                    <a:pt x="350196" y="732971"/>
                  </a:lnTo>
                  <a:cubicBezTo>
                    <a:pt x="350196" y="763878"/>
                    <a:pt x="324995" y="789079"/>
                    <a:pt x="294088" y="789079"/>
                  </a:cubicBezTo>
                  <a:close/>
                  <a:moveTo>
                    <a:pt x="261992" y="582240"/>
                  </a:moveTo>
                  <a:lnTo>
                    <a:pt x="261992" y="733209"/>
                  </a:lnTo>
                  <a:cubicBezTo>
                    <a:pt x="261992" y="750802"/>
                    <a:pt x="276257" y="765304"/>
                    <a:pt x="294088" y="765304"/>
                  </a:cubicBezTo>
                  <a:cubicBezTo>
                    <a:pt x="311918" y="765304"/>
                    <a:pt x="326183" y="751040"/>
                    <a:pt x="326183" y="733209"/>
                  </a:cubicBezTo>
                  <a:lnTo>
                    <a:pt x="326183" y="582478"/>
                  </a:lnTo>
                  <a:lnTo>
                    <a:pt x="383956" y="582478"/>
                  </a:lnTo>
                  <a:lnTo>
                    <a:pt x="326183" y="303364"/>
                  </a:lnTo>
                  <a:lnTo>
                    <a:pt x="337357" y="299322"/>
                  </a:lnTo>
                  <a:lnTo>
                    <a:pt x="416051" y="451717"/>
                  </a:lnTo>
                  <a:cubicBezTo>
                    <a:pt x="420093" y="460039"/>
                    <a:pt x="430316" y="468122"/>
                    <a:pt x="442203" y="468122"/>
                  </a:cubicBezTo>
                  <a:cubicBezTo>
                    <a:pt x="454091" y="468122"/>
                    <a:pt x="450762" y="467171"/>
                    <a:pt x="455042" y="465031"/>
                  </a:cubicBezTo>
                  <a:cubicBezTo>
                    <a:pt x="469306" y="458137"/>
                    <a:pt x="475250" y="440781"/>
                    <a:pt x="468355" y="426279"/>
                  </a:cubicBezTo>
                  <a:lnTo>
                    <a:pt x="411296" y="308832"/>
                  </a:lnTo>
                  <a:cubicBezTo>
                    <a:pt x="380627" y="245116"/>
                    <a:pt x="360656" y="203748"/>
                    <a:pt x="302646" y="203748"/>
                  </a:cubicBezTo>
                  <a:lnTo>
                    <a:pt x="192332" y="203748"/>
                  </a:lnTo>
                  <a:cubicBezTo>
                    <a:pt x="134560" y="203748"/>
                    <a:pt x="114589" y="245116"/>
                    <a:pt x="84396" y="307643"/>
                  </a:cubicBezTo>
                  <a:lnTo>
                    <a:pt x="26861" y="426279"/>
                  </a:lnTo>
                  <a:cubicBezTo>
                    <a:pt x="23533" y="433173"/>
                    <a:pt x="23057" y="441019"/>
                    <a:pt x="25435" y="448389"/>
                  </a:cubicBezTo>
                  <a:cubicBezTo>
                    <a:pt x="27812" y="455759"/>
                    <a:pt x="33280" y="461465"/>
                    <a:pt x="40175" y="465031"/>
                  </a:cubicBezTo>
                  <a:cubicBezTo>
                    <a:pt x="44454" y="466933"/>
                    <a:pt x="48734" y="468122"/>
                    <a:pt x="53013" y="468122"/>
                  </a:cubicBezTo>
                  <a:cubicBezTo>
                    <a:pt x="64900" y="468122"/>
                    <a:pt x="75123" y="459801"/>
                    <a:pt x="79165" y="451717"/>
                  </a:cubicBezTo>
                  <a:lnTo>
                    <a:pt x="158097" y="299322"/>
                  </a:lnTo>
                  <a:lnTo>
                    <a:pt x="169271" y="303126"/>
                  </a:lnTo>
                  <a:lnTo>
                    <a:pt x="113163" y="582240"/>
                  </a:lnTo>
                  <a:lnTo>
                    <a:pt x="169509" y="582240"/>
                  </a:lnTo>
                  <a:lnTo>
                    <a:pt x="169509" y="732733"/>
                  </a:lnTo>
                  <a:cubicBezTo>
                    <a:pt x="169509" y="750326"/>
                    <a:pt x="183773" y="764829"/>
                    <a:pt x="201604" y="764829"/>
                  </a:cubicBezTo>
                  <a:cubicBezTo>
                    <a:pt x="219435" y="764829"/>
                    <a:pt x="233700" y="750564"/>
                    <a:pt x="233700" y="732733"/>
                  </a:cubicBezTo>
                  <a:lnTo>
                    <a:pt x="233700" y="582240"/>
                  </a:lnTo>
                  <a:lnTo>
                    <a:pt x="262467" y="582240"/>
                  </a:lnTo>
                  <a:close/>
                  <a:moveTo>
                    <a:pt x="247489" y="24250"/>
                  </a:moveTo>
                  <a:cubicBezTo>
                    <a:pt x="204695" y="24250"/>
                    <a:pt x="169984" y="58961"/>
                    <a:pt x="169984" y="101755"/>
                  </a:cubicBezTo>
                  <a:cubicBezTo>
                    <a:pt x="169984" y="144550"/>
                    <a:pt x="204695" y="179260"/>
                    <a:pt x="247489" y="179260"/>
                  </a:cubicBezTo>
                  <a:cubicBezTo>
                    <a:pt x="290284" y="179260"/>
                    <a:pt x="324995" y="144550"/>
                    <a:pt x="324995" y="101755"/>
                  </a:cubicBezTo>
                  <a:cubicBezTo>
                    <a:pt x="324995" y="58961"/>
                    <a:pt x="290284" y="24250"/>
                    <a:pt x="247489" y="24250"/>
                  </a:cubicBezTo>
                  <a:close/>
                </a:path>
              </a:pathLst>
            </a:custGeom>
            <a:solidFill>
              <a:schemeClr val="accent1"/>
            </a:solidFill>
            <a:ln w="0"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0DCCACC-5425-CF1C-79B7-DEBC5CC532E3}"/>
                </a:ext>
              </a:extLst>
            </p:cNvPr>
            <p:cNvSpPr/>
            <p:nvPr/>
          </p:nvSpPr>
          <p:spPr>
            <a:xfrm>
              <a:off x="3783836" y="3507808"/>
              <a:ext cx="483702" cy="776953"/>
            </a:xfrm>
            <a:custGeom>
              <a:avLst/>
              <a:gdLst>
                <a:gd name="connsiteX0" fmla="*/ 478837 w 483702"/>
                <a:gd name="connsiteY0" fmla="*/ 412014 h 776953"/>
                <a:gd name="connsiteX1" fmla="*/ 421541 w 483702"/>
                <a:gd name="connsiteY1" fmla="*/ 294092 h 776953"/>
                <a:gd name="connsiteX2" fmla="*/ 288165 w 483702"/>
                <a:gd name="connsiteY2" fmla="*/ 179498 h 776953"/>
                <a:gd name="connsiteX3" fmla="*/ 337616 w 483702"/>
                <a:gd name="connsiteY3" fmla="*/ 95812 h 776953"/>
                <a:gd name="connsiteX4" fmla="*/ 241805 w 483702"/>
                <a:gd name="connsiteY4" fmla="*/ 0 h 776953"/>
                <a:gd name="connsiteX5" fmla="*/ 145993 w 483702"/>
                <a:gd name="connsiteY5" fmla="*/ 95812 h 776953"/>
                <a:gd name="connsiteX6" fmla="*/ 195444 w 483702"/>
                <a:gd name="connsiteY6" fmla="*/ 179498 h 776953"/>
                <a:gd name="connsiteX7" fmla="*/ 62069 w 483702"/>
                <a:gd name="connsiteY7" fmla="*/ 294092 h 776953"/>
                <a:gd name="connsiteX8" fmla="*/ 4772 w 483702"/>
                <a:gd name="connsiteY8" fmla="*/ 412014 h 776953"/>
                <a:gd name="connsiteX9" fmla="*/ 26644 w 483702"/>
                <a:gd name="connsiteY9" fmla="*/ 475017 h 776953"/>
                <a:gd name="connsiteX10" fmla="*/ 89647 w 483702"/>
                <a:gd name="connsiteY10" fmla="*/ 453382 h 776953"/>
                <a:gd name="connsiteX11" fmla="*/ 128637 w 483702"/>
                <a:gd name="connsiteY11" fmla="*/ 378254 h 776953"/>
                <a:gd name="connsiteX12" fmla="*/ 85130 w 483702"/>
                <a:gd name="connsiteY12" fmla="*/ 594127 h 776953"/>
                <a:gd name="connsiteX13" fmla="*/ 145517 w 483702"/>
                <a:gd name="connsiteY13" fmla="*/ 594127 h 776953"/>
                <a:gd name="connsiteX14" fmla="*/ 145517 w 483702"/>
                <a:gd name="connsiteY14" fmla="*/ 726552 h 776953"/>
                <a:gd name="connsiteX15" fmla="*/ 195682 w 483702"/>
                <a:gd name="connsiteY15" fmla="*/ 776716 h 776953"/>
                <a:gd name="connsiteX16" fmla="*/ 242042 w 483702"/>
                <a:gd name="connsiteY16" fmla="*/ 745572 h 776953"/>
                <a:gd name="connsiteX17" fmla="*/ 288641 w 483702"/>
                <a:gd name="connsiteY17" fmla="*/ 776954 h 776953"/>
                <a:gd name="connsiteX18" fmla="*/ 338805 w 483702"/>
                <a:gd name="connsiteY18" fmla="*/ 726790 h 776953"/>
                <a:gd name="connsiteX19" fmla="*/ 338805 w 483702"/>
                <a:gd name="connsiteY19" fmla="*/ 594127 h 776953"/>
                <a:gd name="connsiteX20" fmla="*/ 400619 w 483702"/>
                <a:gd name="connsiteY20" fmla="*/ 594127 h 776953"/>
                <a:gd name="connsiteX21" fmla="*/ 356398 w 483702"/>
                <a:gd name="connsiteY21" fmla="*/ 380394 h 776953"/>
                <a:gd name="connsiteX22" fmla="*/ 394200 w 483702"/>
                <a:gd name="connsiteY22" fmla="*/ 453619 h 776953"/>
                <a:gd name="connsiteX23" fmla="*/ 457202 w 483702"/>
                <a:gd name="connsiteY23" fmla="*/ 475254 h 776953"/>
                <a:gd name="connsiteX24" fmla="*/ 479075 w 483702"/>
                <a:gd name="connsiteY24" fmla="*/ 412252 h 776953"/>
                <a:gd name="connsiteX25" fmla="*/ 479075 w 483702"/>
                <a:gd name="connsiteY25" fmla="*/ 412252 h 776953"/>
                <a:gd name="connsiteX26" fmla="*/ 158356 w 483702"/>
                <a:gd name="connsiteY26" fmla="*/ 95574 h 776953"/>
                <a:gd name="connsiteX27" fmla="*/ 241805 w 483702"/>
                <a:gd name="connsiteY27" fmla="*/ 12125 h 776953"/>
                <a:gd name="connsiteX28" fmla="*/ 325253 w 483702"/>
                <a:gd name="connsiteY28" fmla="*/ 95574 h 776953"/>
                <a:gd name="connsiteX29" fmla="*/ 241805 w 483702"/>
                <a:gd name="connsiteY29" fmla="*/ 179023 h 776953"/>
                <a:gd name="connsiteX30" fmla="*/ 158356 w 483702"/>
                <a:gd name="connsiteY30" fmla="*/ 95574 h 776953"/>
                <a:gd name="connsiteX31" fmla="*/ 158356 w 483702"/>
                <a:gd name="connsiteY31" fmla="*/ 95574 h 776953"/>
                <a:gd name="connsiteX32" fmla="*/ 451734 w 483702"/>
                <a:gd name="connsiteY32" fmla="*/ 464080 h 776953"/>
                <a:gd name="connsiteX33" fmla="*/ 404898 w 483702"/>
                <a:gd name="connsiteY33" fmla="*/ 447913 h 776953"/>
                <a:gd name="connsiteX34" fmla="*/ 326204 w 483702"/>
                <a:gd name="connsiteY34" fmla="*/ 295518 h 776953"/>
                <a:gd name="connsiteX35" fmla="*/ 385403 w 483702"/>
                <a:gd name="connsiteY35" fmla="*/ 581764 h 776953"/>
                <a:gd name="connsiteX36" fmla="*/ 326204 w 483702"/>
                <a:gd name="connsiteY36" fmla="*/ 581764 h 776953"/>
                <a:gd name="connsiteX37" fmla="*/ 326204 w 483702"/>
                <a:gd name="connsiteY37" fmla="*/ 726552 h 776953"/>
                <a:gd name="connsiteX38" fmla="*/ 288165 w 483702"/>
                <a:gd name="connsiteY38" fmla="*/ 764591 h 776953"/>
                <a:gd name="connsiteX39" fmla="*/ 250126 w 483702"/>
                <a:gd name="connsiteY39" fmla="*/ 726552 h 776953"/>
                <a:gd name="connsiteX40" fmla="*/ 250126 w 483702"/>
                <a:gd name="connsiteY40" fmla="*/ 581527 h 776953"/>
                <a:gd name="connsiteX41" fmla="*/ 233246 w 483702"/>
                <a:gd name="connsiteY41" fmla="*/ 581527 h 776953"/>
                <a:gd name="connsiteX42" fmla="*/ 233246 w 483702"/>
                <a:gd name="connsiteY42" fmla="*/ 726076 h 776953"/>
                <a:gd name="connsiteX43" fmla="*/ 195206 w 483702"/>
                <a:gd name="connsiteY43" fmla="*/ 764116 h 776953"/>
                <a:gd name="connsiteX44" fmla="*/ 157167 w 483702"/>
                <a:gd name="connsiteY44" fmla="*/ 726076 h 776953"/>
                <a:gd name="connsiteX45" fmla="*/ 157167 w 483702"/>
                <a:gd name="connsiteY45" fmla="*/ 581527 h 776953"/>
                <a:gd name="connsiteX46" fmla="*/ 99632 w 483702"/>
                <a:gd name="connsiteY46" fmla="*/ 581527 h 776953"/>
                <a:gd name="connsiteX47" fmla="*/ 157167 w 483702"/>
                <a:gd name="connsiteY47" fmla="*/ 295281 h 776953"/>
                <a:gd name="connsiteX48" fmla="*/ 78473 w 483702"/>
                <a:gd name="connsiteY48" fmla="*/ 447676 h 776953"/>
                <a:gd name="connsiteX49" fmla="*/ 31637 w 483702"/>
                <a:gd name="connsiteY49" fmla="*/ 463842 h 776953"/>
                <a:gd name="connsiteX50" fmla="*/ 15470 w 483702"/>
                <a:gd name="connsiteY50" fmla="*/ 417244 h 776953"/>
                <a:gd name="connsiteX51" fmla="*/ 72529 w 483702"/>
                <a:gd name="connsiteY51" fmla="*/ 299798 h 776953"/>
                <a:gd name="connsiteX52" fmla="*/ 186410 w 483702"/>
                <a:gd name="connsiteY52" fmla="*/ 191386 h 776953"/>
                <a:gd name="connsiteX53" fmla="*/ 296724 w 483702"/>
                <a:gd name="connsiteY53" fmla="*/ 191386 h 776953"/>
                <a:gd name="connsiteX54" fmla="*/ 410604 w 483702"/>
                <a:gd name="connsiteY54" fmla="*/ 299798 h 776953"/>
                <a:gd name="connsiteX55" fmla="*/ 467663 w 483702"/>
                <a:gd name="connsiteY55" fmla="*/ 417244 h 776953"/>
                <a:gd name="connsiteX56" fmla="*/ 451497 w 483702"/>
                <a:gd name="connsiteY56" fmla="*/ 463842 h 776953"/>
                <a:gd name="connsiteX57" fmla="*/ 451497 w 483702"/>
                <a:gd name="connsiteY57" fmla="*/ 463842 h 776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83702" h="776953">
                  <a:moveTo>
                    <a:pt x="478837" y="412014"/>
                  </a:moveTo>
                  <a:lnTo>
                    <a:pt x="421541" y="294092"/>
                  </a:lnTo>
                  <a:cubicBezTo>
                    <a:pt x="379697" y="202322"/>
                    <a:pt x="347602" y="177121"/>
                    <a:pt x="288165" y="179498"/>
                  </a:cubicBezTo>
                  <a:cubicBezTo>
                    <a:pt x="317646" y="163094"/>
                    <a:pt x="337616" y="131711"/>
                    <a:pt x="337616" y="95812"/>
                  </a:cubicBezTo>
                  <a:cubicBezTo>
                    <a:pt x="337616" y="43032"/>
                    <a:pt x="294822" y="0"/>
                    <a:pt x="241805" y="0"/>
                  </a:cubicBezTo>
                  <a:cubicBezTo>
                    <a:pt x="188787" y="0"/>
                    <a:pt x="145993" y="42794"/>
                    <a:pt x="145993" y="95812"/>
                  </a:cubicBezTo>
                  <a:cubicBezTo>
                    <a:pt x="145993" y="148829"/>
                    <a:pt x="165964" y="163332"/>
                    <a:pt x="195444" y="179498"/>
                  </a:cubicBezTo>
                  <a:cubicBezTo>
                    <a:pt x="135770" y="177596"/>
                    <a:pt x="103912" y="202322"/>
                    <a:pt x="62069" y="294092"/>
                  </a:cubicBezTo>
                  <a:lnTo>
                    <a:pt x="4772" y="412014"/>
                  </a:lnTo>
                  <a:cubicBezTo>
                    <a:pt x="-6640" y="435313"/>
                    <a:pt x="3108" y="463605"/>
                    <a:pt x="26644" y="475017"/>
                  </a:cubicBezTo>
                  <a:cubicBezTo>
                    <a:pt x="57789" y="489044"/>
                    <a:pt x="81801" y="469548"/>
                    <a:pt x="89647" y="453382"/>
                  </a:cubicBezTo>
                  <a:lnTo>
                    <a:pt x="128637" y="378254"/>
                  </a:lnTo>
                  <a:lnTo>
                    <a:pt x="85130" y="594127"/>
                  </a:lnTo>
                  <a:lnTo>
                    <a:pt x="145517" y="594127"/>
                  </a:lnTo>
                  <a:lnTo>
                    <a:pt x="145517" y="726552"/>
                  </a:lnTo>
                  <a:cubicBezTo>
                    <a:pt x="145517" y="754130"/>
                    <a:pt x="168103" y="776716"/>
                    <a:pt x="195682" y="776716"/>
                  </a:cubicBezTo>
                  <a:cubicBezTo>
                    <a:pt x="223260" y="776716"/>
                    <a:pt x="234434" y="763878"/>
                    <a:pt x="242042" y="745572"/>
                  </a:cubicBezTo>
                  <a:cubicBezTo>
                    <a:pt x="249412" y="763878"/>
                    <a:pt x="267481" y="776954"/>
                    <a:pt x="288641" y="776954"/>
                  </a:cubicBezTo>
                  <a:cubicBezTo>
                    <a:pt x="309800" y="776954"/>
                    <a:pt x="338805" y="754368"/>
                    <a:pt x="338805" y="726790"/>
                  </a:cubicBezTo>
                  <a:lnTo>
                    <a:pt x="338805" y="594127"/>
                  </a:lnTo>
                  <a:lnTo>
                    <a:pt x="400619" y="594127"/>
                  </a:lnTo>
                  <a:lnTo>
                    <a:pt x="356398" y="380394"/>
                  </a:lnTo>
                  <a:lnTo>
                    <a:pt x="394200" y="453619"/>
                  </a:lnTo>
                  <a:cubicBezTo>
                    <a:pt x="402045" y="469548"/>
                    <a:pt x="426058" y="489281"/>
                    <a:pt x="457202" y="475254"/>
                  </a:cubicBezTo>
                  <a:cubicBezTo>
                    <a:pt x="480502" y="463842"/>
                    <a:pt x="490249" y="435551"/>
                    <a:pt x="479075" y="412252"/>
                  </a:cubicBezTo>
                  <a:lnTo>
                    <a:pt x="479075" y="412252"/>
                  </a:lnTo>
                  <a:close/>
                  <a:moveTo>
                    <a:pt x="158356" y="95574"/>
                  </a:moveTo>
                  <a:cubicBezTo>
                    <a:pt x="158356" y="49451"/>
                    <a:pt x="195682" y="12125"/>
                    <a:pt x="241805" y="12125"/>
                  </a:cubicBezTo>
                  <a:cubicBezTo>
                    <a:pt x="287927" y="12125"/>
                    <a:pt x="325253" y="49451"/>
                    <a:pt x="325253" y="95574"/>
                  </a:cubicBezTo>
                  <a:cubicBezTo>
                    <a:pt x="325253" y="141697"/>
                    <a:pt x="287927" y="179023"/>
                    <a:pt x="241805" y="179023"/>
                  </a:cubicBezTo>
                  <a:cubicBezTo>
                    <a:pt x="195682" y="179023"/>
                    <a:pt x="158356" y="141697"/>
                    <a:pt x="158356" y="95574"/>
                  </a:cubicBezTo>
                  <a:lnTo>
                    <a:pt x="158356" y="95574"/>
                  </a:lnTo>
                  <a:close/>
                  <a:moveTo>
                    <a:pt x="451734" y="464080"/>
                  </a:moveTo>
                  <a:cubicBezTo>
                    <a:pt x="429862" y="474303"/>
                    <a:pt x="410842" y="460276"/>
                    <a:pt x="404898" y="447913"/>
                  </a:cubicBezTo>
                  <a:lnTo>
                    <a:pt x="326204" y="295518"/>
                  </a:lnTo>
                  <a:lnTo>
                    <a:pt x="385403" y="581764"/>
                  </a:lnTo>
                  <a:lnTo>
                    <a:pt x="326204" y="581764"/>
                  </a:lnTo>
                  <a:lnTo>
                    <a:pt x="326204" y="726552"/>
                  </a:lnTo>
                  <a:cubicBezTo>
                    <a:pt x="326204" y="747473"/>
                    <a:pt x="309324" y="764591"/>
                    <a:pt x="288165" y="764591"/>
                  </a:cubicBezTo>
                  <a:cubicBezTo>
                    <a:pt x="267006" y="764591"/>
                    <a:pt x="250126" y="747711"/>
                    <a:pt x="250126" y="726552"/>
                  </a:cubicBezTo>
                  <a:lnTo>
                    <a:pt x="250126" y="581527"/>
                  </a:lnTo>
                  <a:lnTo>
                    <a:pt x="233246" y="581527"/>
                  </a:lnTo>
                  <a:lnTo>
                    <a:pt x="233246" y="726076"/>
                  </a:lnTo>
                  <a:cubicBezTo>
                    <a:pt x="233246" y="746998"/>
                    <a:pt x="216366" y="764116"/>
                    <a:pt x="195206" y="764116"/>
                  </a:cubicBezTo>
                  <a:cubicBezTo>
                    <a:pt x="174047" y="764116"/>
                    <a:pt x="157167" y="747236"/>
                    <a:pt x="157167" y="726076"/>
                  </a:cubicBezTo>
                  <a:lnTo>
                    <a:pt x="157167" y="581527"/>
                  </a:lnTo>
                  <a:lnTo>
                    <a:pt x="99632" y="581527"/>
                  </a:lnTo>
                  <a:lnTo>
                    <a:pt x="157167" y="295281"/>
                  </a:lnTo>
                  <a:lnTo>
                    <a:pt x="78473" y="447676"/>
                  </a:lnTo>
                  <a:cubicBezTo>
                    <a:pt x="72529" y="460039"/>
                    <a:pt x="53510" y="474066"/>
                    <a:pt x="31637" y="463842"/>
                  </a:cubicBezTo>
                  <a:cubicBezTo>
                    <a:pt x="14282" y="455284"/>
                    <a:pt x="7149" y="434600"/>
                    <a:pt x="15470" y="417244"/>
                  </a:cubicBezTo>
                  <a:lnTo>
                    <a:pt x="72529" y="299798"/>
                  </a:lnTo>
                  <a:cubicBezTo>
                    <a:pt x="103674" y="235606"/>
                    <a:pt x="124596" y="191386"/>
                    <a:pt x="186410" y="191386"/>
                  </a:cubicBezTo>
                  <a:lnTo>
                    <a:pt x="296724" y="191386"/>
                  </a:lnTo>
                  <a:cubicBezTo>
                    <a:pt x="358538" y="191386"/>
                    <a:pt x="379459" y="235369"/>
                    <a:pt x="410604" y="299798"/>
                  </a:cubicBezTo>
                  <a:lnTo>
                    <a:pt x="467663" y="417244"/>
                  </a:lnTo>
                  <a:cubicBezTo>
                    <a:pt x="475984" y="434600"/>
                    <a:pt x="468852" y="455284"/>
                    <a:pt x="451497" y="463842"/>
                  </a:cubicBezTo>
                  <a:lnTo>
                    <a:pt x="451497" y="463842"/>
                  </a:lnTo>
                  <a:close/>
                </a:path>
              </a:pathLst>
            </a:custGeom>
            <a:solidFill>
              <a:schemeClr val="accent1"/>
            </a:solidFill>
            <a:ln w="0" cap="flat">
              <a:noFill/>
              <a:prstDash val="solid"/>
              <a:miter/>
            </a:ln>
          </p:spPr>
          <p:txBody>
            <a:bodyPr rtlCol="0" anchor="ctr"/>
            <a:lstStyle/>
            <a:p>
              <a:endParaRPr lang="en-US"/>
            </a:p>
          </p:txBody>
        </p:sp>
      </p:grpSp>
      <p:sp>
        <p:nvSpPr>
          <p:cNvPr id="6" name="Arrow: Right 5">
            <a:extLst>
              <a:ext uri="{FF2B5EF4-FFF2-40B4-BE49-F238E27FC236}">
                <a16:creationId xmlns:a16="http://schemas.microsoft.com/office/drawing/2014/main" id="{D370C47C-B769-DC9A-C022-9074732E445F}"/>
              </a:ext>
            </a:extLst>
          </p:cNvPr>
          <p:cNvSpPr/>
          <p:nvPr/>
        </p:nvSpPr>
        <p:spPr>
          <a:xfrm>
            <a:off x="4540816" y="3487276"/>
            <a:ext cx="2839017" cy="784017"/>
          </a:xfrm>
          <a:prstGeom prst="rightArrow">
            <a:avLst>
              <a:gd name="adj1" fmla="val 50000"/>
              <a:gd name="adj2" fmla="val 5535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ptos" panose="02110004020202020204"/>
                <a:ea typeface="+mn-ea"/>
                <a:cs typeface="+mn-cs"/>
              </a:rPr>
              <a:t>Beneficiaries</a:t>
            </a:r>
          </a:p>
        </p:txBody>
      </p:sp>
      <p:sp>
        <p:nvSpPr>
          <p:cNvPr id="7" name="Slide Number Placeholder 5">
            <a:extLst>
              <a:ext uri="{FF2B5EF4-FFF2-40B4-BE49-F238E27FC236}">
                <a16:creationId xmlns:a16="http://schemas.microsoft.com/office/drawing/2014/main" id="{87A55B21-B824-2BF9-C5CA-97646B3F09B6}"/>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181387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11F87-98FC-013A-63E9-6009665ADE66}"/>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3DE6ACF7-6DC6-3F00-FAF3-EFD97CB2C80F}"/>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15" name="Text Placeholder 4">
            <a:extLst>
              <a:ext uri="{FF2B5EF4-FFF2-40B4-BE49-F238E27FC236}">
                <a16:creationId xmlns:a16="http://schemas.microsoft.com/office/drawing/2014/main" id="{40AC59A1-955F-0BF6-44B8-9FADDCD62C23}"/>
              </a:ext>
            </a:extLst>
          </p:cNvPr>
          <p:cNvSpPr txBox="1">
            <a:spLocks/>
          </p:cNvSpPr>
          <p:nvPr/>
        </p:nvSpPr>
        <p:spPr>
          <a:xfrm>
            <a:off x="457200" y="1046492"/>
            <a:ext cx="11274552" cy="426779"/>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Change </a:t>
            </a:r>
            <a:r>
              <a:rPr lang="en-US" sz="2400" b="1" dirty="0">
                <a:solidFill>
                  <a:srgbClr val="414041"/>
                </a:solidFill>
                <a:latin typeface="Aptos" panose="02110004020202020204"/>
              </a:rPr>
              <a:t>Contingent Beneficiary </a:t>
            </a: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to UTMAs</a:t>
            </a:r>
          </a:p>
        </p:txBody>
      </p:sp>
      <p:sp>
        <p:nvSpPr>
          <p:cNvPr id="5" name="Title 13">
            <a:extLst>
              <a:ext uri="{FF2B5EF4-FFF2-40B4-BE49-F238E27FC236}">
                <a16:creationId xmlns:a16="http://schemas.microsoft.com/office/drawing/2014/main" id="{FBE59CCF-8B65-0FAA-1937-C88B7EB89BC0}"/>
              </a:ext>
            </a:extLst>
          </p:cNvPr>
          <p:cNvSpPr>
            <a:spLocks noGrp="1"/>
          </p:cNvSpPr>
          <p:nvPr>
            <p:ph type="title"/>
          </p:nvPr>
        </p:nvSpPr>
        <p:spPr>
          <a:xfrm>
            <a:off x="457200" y="457200"/>
            <a:ext cx="11274552" cy="501804"/>
          </a:xfrm>
        </p:spPr>
        <p:txBody>
          <a:bodyPr/>
          <a:lstStyle/>
          <a:p>
            <a:r>
              <a:rPr lang="en-US" b="0" dirty="0"/>
              <a:t>Life Insurance | </a:t>
            </a:r>
            <a:r>
              <a:rPr lang="en-US" b="1" dirty="0"/>
              <a:t>Minors</a:t>
            </a:r>
          </a:p>
        </p:txBody>
      </p:sp>
      <p:pic>
        <p:nvPicPr>
          <p:cNvPr id="2" name="Graphic 1">
            <a:extLst>
              <a:ext uri="{FF2B5EF4-FFF2-40B4-BE49-F238E27FC236}">
                <a16:creationId xmlns:a16="http://schemas.microsoft.com/office/drawing/2014/main" id="{DC340F34-9A92-E5A4-4C5C-F48804E14EE8}"/>
              </a:ext>
            </a:extLst>
          </p:cNvPr>
          <p:cNvPicPr>
            <a:picLocks noChangeAspect="1"/>
          </p:cNvPicPr>
          <p:nvPr/>
        </p:nvPicPr>
        <p:blipFill>
          <a:blip r:embed="rId3">
            <a:extLst>
              <a:ext uri="{96DAC541-7B7A-43D3-8B79-37D633B846F1}">
                <asvg:svgBlip xmlns:asvg="http://schemas.microsoft.com/office/drawing/2016/SVG/main" r:embed="rId4"/>
              </a:ext>
            </a:extLst>
          </a:blip>
          <a:srcRect r="664"/>
          <a:stretch/>
        </p:blipFill>
        <p:spPr>
          <a:xfrm>
            <a:off x="2520702" y="2621482"/>
            <a:ext cx="2200144" cy="2200144"/>
          </a:xfrm>
          <a:prstGeom prst="rect">
            <a:avLst/>
          </a:prstGeom>
        </p:spPr>
      </p:pic>
      <p:sp>
        <p:nvSpPr>
          <p:cNvPr id="11" name="TextBox 10">
            <a:extLst>
              <a:ext uri="{FF2B5EF4-FFF2-40B4-BE49-F238E27FC236}">
                <a16:creationId xmlns:a16="http://schemas.microsoft.com/office/drawing/2014/main" id="{2E5E06DF-17A9-4A19-A790-FA36F838C1D8}"/>
              </a:ext>
            </a:extLst>
          </p:cNvPr>
          <p:cNvSpPr txBox="1"/>
          <p:nvPr/>
        </p:nvSpPr>
        <p:spPr>
          <a:xfrm>
            <a:off x="2165123" y="4424102"/>
            <a:ext cx="291130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D9B35"/>
                </a:solidFill>
                <a:effectLst/>
                <a:uLnTx/>
                <a:uFillTx/>
                <a:latin typeface="Aptos" panose="02110004020202020204"/>
                <a:ea typeface="+mn-ea"/>
                <a:cs typeface="+mn-cs"/>
              </a:rPr>
              <a:t>Logan and Morgan</a:t>
            </a:r>
          </a:p>
        </p:txBody>
      </p:sp>
      <p:sp>
        <p:nvSpPr>
          <p:cNvPr id="18" name="TextBox 17">
            <a:extLst>
              <a:ext uri="{FF2B5EF4-FFF2-40B4-BE49-F238E27FC236}">
                <a16:creationId xmlns:a16="http://schemas.microsoft.com/office/drawing/2014/main" id="{3CA027C2-85CF-6C4E-0C54-28645105655E}"/>
              </a:ext>
            </a:extLst>
          </p:cNvPr>
          <p:cNvSpPr txBox="1"/>
          <p:nvPr/>
        </p:nvSpPr>
        <p:spPr>
          <a:xfrm>
            <a:off x="1371600" y="5029200"/>
            <a:ext cx="4389120" cy="1371600"/>
          </a:xfrm>
          <a:prstGeom prst="rect">
            <a:avLst/>
          </a:prstGeom>
          <a:solidFill>
            <a:schemeClr val="tx2">
              <a:lumMod val="20000"/>
              <a:lumOff val="80000"/>
            </a:schemeClr>
          </a:solidFill>
        </p:spPr>
        <p:txBody>
          <a:bodyPr wrap="square" lIns="182880" tIns="0" rIns="18288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Morgan owns policies on their minor children</a:t>
            </a:r>
          </a:p>
        </p:txBody>
      </p:sp>
      <p:sp>
        <p:nvSpPr>
          <p:cNvPr id="19" name="TextBox 18">
            <a:extLst>
              <a:ext uri="{FF2B5EF4-FFF2-40B4-BE49-F238E27FC236}">
                <a16:creationId xmlns:a16="http://schemas.microsoft.com/office/drawing/2014/main" id="{324E6CC3-028E-9F20-E72D-8E9025229076}"/>
              </a:ext>
            </a:extLst>
          </p:cNvPr>
          <p:cNvSpPr txBox="1"/>
          <p:nvPr/>
        </p:nvSpPr>
        <p:spPr>
          <a:xfrm>
            <a:off x="6217920" y="5029200"/>
            <a:ext cx="4389120" cy="1371600"/>
          </a:xfrm>
          <a:prstGeom prst="rect">
            <a:avLst/>
          </a:prstGeom>
          <a:solidFill>
            <a:schemeClr val="tx2">
              <a:lumMod val="20000"/>
              <a:lumOff val="80000"/>
            </a:schemeClr>
          </a:solidFill>
        </p:spPr>
        <p:txBody>
          <a:bodyPr wrap="square" lIns="182880" tIns="0" rIns="18288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Uniform Transfer to Minors Act accounts</a:t>
            </a:r>
          </a:p>
        </p:txBody>
      </p:sp>
      <p:grpSp>
        <p:nvGrpSpPr>
          <p:cNvPr id="4" name="Group 3">
            <a:extLst>
              <a:ext uri="{FF2B5EF4-FFF2-40B4-BE49-F238E27FC236}">
                <a16:creationId xmlns:a16="http://schemas.microsoft.com/office/drawing/2014/main" id="{5C442DBB-6DFF-DCCB-0D2F-82CD7A05C9F0}"/>
              </a:ext>
            </a:extLst>
          </p:cNvPr>
          <p:cNvGrpSpPr>
            <a:grpSpLocks noChangeAspect="1"/>
          </p:cNvGrpSpPr>
          <p:nvPr/>
        </p:nvGrpSpPr>
        <p:grpSpPr>
          <a:xfrm>
            <a:off x="7155190" y="2535870"/>
            <a:ext cx="874560" cy="925175"/>
            <a:chOff x="2264220" y="795674"/>
            <a:chExt cx="751746" cy="795253"/>
          </a:xfrm>
          <a:solidFill>
            <a:srgbClr val="3C9B35"/>
          </a:solidFill>
        </p:grpSpPr>
        <p:sp>
          <p:nvSpPr>
            <p:cNvPr id="8" name="Freeform: Shape 355">
              <a:extLst>
                <a:ext uri="{FF2B5EF4-FFF2-40B4-BE49-F238E27FC236}">
                  <a16:creationId xmlns:a16="http://schemas.microsoft.com/office/drawing/2014/main" id="{ECB2FFF6-B366-9992-B8C7-5C94B421A233}"/>
                </a:ext>
              </a:extLst>
            </p:cNvPr>
            <p:cNvSpPr/>
            <p:nvPr/>
          </p:nvSpPr>
          <p:spPr>
            <a:xfrm>
              <a:off x="2534494" y="881024"/>
              <a:ext cx="212346" cy="235604"/>
            </a:xfrm>
            <a:custGeom>
              <a:avLst/>
              <a:gdLst>
                <a:gd name="connsiteX0" fmla="*/ 104411 w 212346"/>
                <a:gd name="connsiteY0" fmla="*/ 235367 h 235604"/>
                <a:gd name="connsiteX1" fmla="*/ 45926 w 212346"/>
                <a:gd name="connsiteY1" fmla="*/ 210879 h 235604"/>
                <a:gd name="connsiteX2" fmla="*/ 41 w 212346"/>
                <a:gd name="connsiteY2" fmla="*/ 64191 h 235604"/>
                <a:gd name="connsiteX3" fmla="*/ 7887 w 212346"/>
                <a:gd name="connsiteY3" fmla="*/ 53255 h 235604"/>
                <a:gd name="connsiteX4" fmla="*/ 99181 w 212346"/>
                <a:gd name="connsiteY4" fmla="*/ 2377 h 235604"/>
                <a:gd name="connsiteX5" fmla="*/ 107026 w 212346"/>
                <a:gd name="connsiteY5" fmla="*/ 0 h 235604"/>
                <a:gd name="connsiteX6" fmla="*/ 114158 w 212346"/>
                <a:gd name="connsiteY6" fmla="*/ 2377 h 235604"/>
                <a:gd name="connsiteX7" fmla="*/ 204501 w 212346"/>
                <a:gd name="connsiteY7" fmla="*/ 53255 h 235604"/>
                <a:gd name="connsiteX8" fmla="*/ 212347 w 212346"/>
                <a:gd name="connsiteY8" fmla="*/ 64191 h 235604"/>
                <a:gd name="connsiteX9" fmla="*/ 165511 w 212346"/>
                <a:gd name="connsiteY9" fmla="*/ 211830 h 235604"/>
                <a:gd name="connsiteX10" fmla="*/ 106313 w 212346"/>
                <a:gd name="connsiteY10" fmla="*/ 235604 h 235604"/>
                <a:gd name="connsiteX11" fmla="*/ 104649 w 212346"/>
                <a:gd name="connsiteY11" fmla="*/ 235604 h 235604"/>
                <a:gd name="connsiteX12" fmla="*/ 105837 w 212346"/>
                <a:gd name="connsiteY12" fmla="*/ 26390 h 235604"/>
                <a:gd name="connsiteX13" fmla="*/ 24053 w 212346"/>
                <a:gd name="connsiteY13" fmla="*/ 71561 h 235604"/>
                <a:gd name="connsiteX14" fmla="*/ 61379 w 212346"/>
                <a:gd name="connsiteY14" fmla="*/ 193524 h 235604"/>
                <a:gd name="connsiteX15" fmla="*/ 104411 w 212346"/>
                <a:gd name="connsiteY15" fmla="*/ 211830 h 235604"/>
                <a:gd name="connsiteX16" fmla="*/ 105837 w 212346"/>
                <a:gd name="connsiteY16" fmla="*/ 211830 h 235604"/>
                <a:gd name="connsiteX17" fmla="*/ 149582 w 212346"/>
                <a:gd name="connsiteY17" fmla="*/ 193524 h 235604"/>
                <a:gd name="connsiteX18" fmla="*/ 187621 w 212346"/>
                <a:gd name="connsiteY18" fmla="*/ 72512 h 235604"/>
                <a:gd name="connsiteX19" fmla="*/ 105600 w 212346"/>
                <a:gd name="connsiteY19" fmla="*/ 26152 h 2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346" h="235604">
                  <a:moveTo>
                    <a:pt x="104411" y="235367"/>
                  </a:moveTo>
                  <a:cubicBezTo>
                    <a:pt x="97041" y="235367"/>
                    <a:pt x="71365" y="233702"/>
                    <a:pt x="45926" y="210879"/>
                  </a:cubicBezTo>
                  <a:cubicBezTo>
                    <a:pt x="14544" y="182825"/>
                    <a:pt x="-910" y="133612"/>
                    <a:pt x="41" y="64191"/>
                  </a:cubicBezTo>
                  <a:cubicBezTo>
                    <a:pt x="41" y="59436"/>
                    <a:pt x="3370" y="54919"/>
                    <a:pt x="7887" y="53255"/>
                  </a:cubicBezTo>
                  <a:cubicBezTo>
                    <a:pt x="42835" y="40179"/>
                    <a:pt x="64232" y="29718"/>
                    <a:pt x="99181" y="2377"/>
                  </a:cubicBezTo>
                  <a:cubicBezTo>
                    <a:pt x="101320" y="951"/>
                    <a:pt x="104173" y="0"/>
                    <a:pt x="107026" y="0"/>
                  </a:cubicBezTo>
                  <a:cubicBezTo>
                    <a:pt x="109879" y="0"/>
                    <a:pt x="112257" y="713"/>
                    <a:pt x="114158" y="2377"/>
                  </a:cubicBezTo>
                  <a:cubicBezTo>
                    <a:pt x="148156" y="29718"/>
                    <a:pt x="169553" y="39941"/>
                    <a:pt x="204501" y="53255"/>
                  </a:cubicBezTo>
                  <a:cubicBezTo>
                    <a:pt x="209018" y="54681"/>
                    <a:pt x="212347" y="59436"/>
                    <a:pt x="212347" y="64191"/>
                  </a:cubicBezTo>
                  <a:cubicBezTo>
                    <a:pt x="212347" y="132661"/>
                    <a:pt x="196656" y="182350"/>
                    <a:pt x="165511" y="211830"/>
                  </a:cubicBezTo>
                  <a:cubicBezTo>
                    <a:pt x="148394" y="227283"/>
                    <a:pt x="127948" y="235604"/>
                    <a:pt x="106313" y="235604"/>
                  </a:cubicBezTo>
                  <a:lnTo>
                    <a:pt x="104649" y="235604"/>
                  </a:lnTo>
                  <a:close/>
                  <a:moveTo>
                    <a:pt x="105837" y="26390"/>
                  </a:moveTo>
                  <a:cubicBezTo>
                    <a:pt x="73029" y="50639"/>
                    <a:pt x="51156" y="61338"/>
                    <a:pt x="24053" y="71561"/>
                  </a:cubicBezTo>
                  <a:cubicBezTo>
                    <a:pt x="24053" y="129570"/>
                    <a:pt x="37367" y="171176"/>
                    <a:pt x="61379" y="193524"/>
                  </a:cubicBezTo>
                  <a:cubicBezTo>
                    <a:pt x="79923" y="210641"/>
                    <a:pt x="98943" y="211830"/>
                    <a:pt x="104411" y="211830"/>
                  </a:cubicBezTo>
                  <a:cubicBezTo>
                    <a:pt x="104411" y="211830"/>
                    <a:pt x="105837" y="211830"/>
                    <a:pt x="105837" y="211830"/>
                  </a:cubicBezTo>
                  <a:cubicBezTo>
                    <a:pt x="112494" y="211830"/>
                    <a:pt x="131038" y="210403"/>
                    <a:pt x="149582" y="193524"/>
                  </a:cubicBezTo>
                  <a:cubicBezTo>
                    <a:pt x="173594" y="170225"/>
                    <a:pt x="186908" y="128620"/>
                    <a:pt x="187621" y="72512"/>
                  </a:cubicBezTo>
                  <a:cubicBezTo>
                    <a:pt x="159330" y="61100"/>
                    <a:pt x="137457" y="50639"/>
                    <a:pt x="105600" y="26152"/>
                  </a:cubicBezTo>
                  <a:close/>
                </a:path>
              </a:pathLst>
            </a:custGeom>
            <a:grpFill/>
            <a:ln w="0" cap="flat">
              <a:solidFill>
                <a:srgbClr val="3C9B35"/>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3" name="Freeform: Shape 356">
              <a:extLst>
                <a:ext uri="{FF2B5EF4-FFF2-40B4-BE49-F238E27FC236}">
                  <a16:creationId xmlns:a16="http://schemas.microsoft.com/office/drawing/2014/main" id="{412E2B4A-5D54-9C72-E05C-3D3E772DDD4F}"/>
                </a:ext>
              </a:extLst>
            </p:cNvPr>
            <p:cNvSpPr/>
            <p:nvPr/>
          </p:nvSpPr>
          <p:spPr>
            <a:xfrm>
              <a:off x="2264220" y="795674"/>
              <a:ext cx="751746" cy="795253"/>
            </a:xfrm>
            <a:custGeom>
              <a:avLst/>
              <a:gdLst>
                <a:gd name="connsiteX0" fmla="*/ 82022 w 751746"/>
                <a:gd name="connsiteY0" fmla="*/ 795254 h 795253"/>
                <a:gd name="connsiteX1" fmla="*/ 0 w 751746"/>
                <a:gd name="connsiteY1" fmla="*/ 719889 h 795253"/>
                <a:gd name="connsiteX2" fmla="*/ 0 w 751746"/>
                <a:gd name="connsiteY2" fmla="*/ 642860 h 795253"/>
                <a:gd name="connsiteX3" fmla="*/ 11649 w 751746"/>
                <a:gd name="connsiteY3" fmla="*/ 631210 h 795253"/>
                <a:gd name="connsiteX4" fmla="*/ 139556 w 751746"/>
                <a:gd name="connsiteY4" fmla="*/ 631210 h 795253"/>
                <a:gd name="connsiteX5" fmla="*/ 140744 w 751746"/>
                <a:gd name="connsiteY5" fmla="*/ 82022 h 795253"/>
                <a:gd name="connsiteX6" fmla="*/ 216109 w 751746"/>
                <a:gd name="connsiteY6" fmla="*/ 0 h 795253"/>
                <a:gd name="connsiteX7" fmla="*/ 675668 w 751746"/>
                <a:gd name="connsiteY7" fmla="*/ 0 h 795253"/>
                <a:gd name="connsiteX8" fmla="*/ 751747 w 751746"/>
                <a:gd name="connsiteY8" fmla="*/ 82022 h 795253"/>
                <a:gd name="connsiteX9" fmla="*/ 751747 w 751746"/>
                <a:gd name="connsiteY9" fmla="*/ 152394 h 795253"/>
                <a:gd name="connsiteX10" fmla="*/ 740097 w 751746"/>
                <a:gd name="connsiteY10" fmla="*/ 164043 h 795253"/>
                <a:gd name="connsiteX11" fmla="*/ 612191 w 751746"/>
                <a:gd name="connsiteY11" fmla="*/ 164043 h 795253"/>
                <a:gd name="connsiteX12" fmla="*/ 611002 w 751746"/>
                <a:gd name="connsiteY12" fmla="*/ 712519 h 795253"/>
                <a:gd name="connsiteX13" fmla="*/ 588179 w 751746"/>
                <a:gd name="connsiteY13" fmla="*/ 769102 h 795253"/>
                <a:gd name="connsiteX14" fmla="*/ 528029 w 751746"/>
                <a:gd name="connsiteY14" fmla="*/ 795254 h 795253"/>
                <a:gd name="connsiteX15" fmla="*/ 82022 w 751746"/>
                <a:gd name="connsiteY15" fmla="*/ 795254 h 795253"/>
                <a:gd name="connsiteX16" fmla="*/ 218487 w 751746"/>
                <a:gd name="connsiteY16" fmla="*/ 23299 h 795253"/>
                <a:gd name="connsiteX17" fmla="*/ 164281 w 751746"/>
                <a:gd name="connsiteY17" fmla="*/ 82022 h 795253"/>
                <a:gd name="connsiteX18" fmla="*/ 164281 w 751746"/>
                <a:gd name="connsiteY18" fmla="*/ 630022 h 795253"/>
                <a:gd name="connsiteX19" fmla="*/ 457895 w 751746"/>
                <a:gd name="connsiteY19" fmla="*/ 631210 h 795253"/>
                <a:gd name="connsiteX20" fmla="*/ 469544 w 751746"/>
                <a:gd name="connsiteY20" fmla="*/ 642860 h 795253"/>
                <a:gd name="connsiteX21" fmla="*/ 469544 w 751746"/>
                <a:gd name="connsiteY21" fmla="*/ 713232 h 795253"/>
                <a:gd name="connsiteX22" fmla="*/ 473824 w 751746"/>
                <a:gd name="connsiteY22" fmla="*/ 735104 h 795253"/>
                <a:gd name="connsiteX23" fmla="*/ 510674 w 751746"/>
                <a:gd name="connsiteY23" fmla="*/ 769340 h 795253"/>
                <a:gd name="connsiteX24" fmla="*/ 528267 w 751746"/>
                <a:gd name="connsiteY24" fmla="*/ 771955 h 795253"/>
                <a:gd name="connsiteX25" fmla="*/ 571061 w 751746"/>
                <a:gd name="connsiteY25" fmla="*/ 753648 h 795253"/>
                <a:gd name="connsiteX26" fmla="*/ 586752 w 751746"/>
                <a:gd name="connsiteY26" fmla="*/ 713470 h 795253"/>
                <a:gd name="connsiteX27" fmla="*/ 587703 w 751746"/>
                <a:gd name="connsiteY27" fmla="*/ 73701 h 795253"/>
                <a:gd name="connsiteX28" fmla="*/ 601255 w 751746"/>
                <a:gd name="connsiteY28" fmla="*/ 36375 h 795253"/>
                <a:gd name="connsiteX29" fmla="*/ 602919 w 751746"/>
                <a:gd name="connsiteY29" fmla="*/ 33760 h 795253"/>
                <a:gd name="connsiteX30" fmla="*/ 604821 w 751746"/>
                <a:gd name="connsiteY30" fmla="*/ 30907 h 795253"/>
                <a:gd name="connsiteX31" fmla="*/ 607198 w 751746"/>
                <a:gd name="connsiteY31" fmla="*/ 28292 h 795253"/>
                <a:gd name="connsiteX32" fmla="*/ 609100 w 751746"/>
                <a:gd name="connsiteY32" fmla="*/ 25914 h 795253"/>
                <a:gd name="connsiteX33" fmla="*/ 611240 w 751746"/>
                <a:gd name="connsiteY33" fmla="*/ 23774 h 795253"/>
                <a:gd name="connsiteX34" fmla="*/ 608862 w 751746"/>
                <a:gd name="connsiteY34" fmla="*/ 23299 h 795253"/>
                <a:gd name="connsiteX35" fmla="*/ 218487 w 751746"/>
                <a:gd name="connsiteY35" fmla="*/ 23299 h 795253"/>
                <a:gd name="connsiteX36" fmla="*/ 23537 w 751746"/>
                <a:gd name="connsiteY36" fmla="*/ 717511 h 795253"/>
                <a:gd name="connsiteX37" fmla="*/ 82259 w 751746"/>
                <a:gd name="connsiteY37" fmla="*/ 771955 h 795253"/>
                <a:gd name="connsiteX38" fmla="*/ 467405 w 751746"/>
                <a:gd name="connsiteY38" fmla="*/ 771004 h 795253"/>
                <a:gd name="connsiteX39" fmla="*/ 466454 w 751746"/>
                <a:gd name="connsiteY39" fmla="*/ 766724 h 795253"/>
                <a:gd name="connsiteX40" fmla="*/ 461937 w 751746"/>
                <a:gd name="connsiteY40" fmla="*/ 761019 h 795253"/>
                <a:gd name="connsiteX41" fmla="*/ 458133 w 751746"/>
                <a:gd name="connsiteY41" fmla="*/ 755550 h 795253"/>
                <a:gd name="connsiteX42" fmla="*/ 452189 w 751746"/>
                <a:gd name="connsiteY42" fmla="*/ 743426 h 795253"/>
                <a:gd name="connsiteX43" fmla="*/ 446246 w 751746"/>
                <a:gd name="connsiteY43" fmla="*/ 712994 h 795253"/>
                <a:gd name="connsiteX44" fmla="*/ 446246 w 751746"/>
                <a:gd name="connsiteY44" fmla="*/ 655460 h 795253"/>
                <a:gd name="connsiteX45" fmla="*/ 23537 w 751746"/>
                <a:gd name="connsiteY45" fmla="*/ 654272 h 795253"/>
                <a:gd name="connsiteX46" fmla="*/ 23537 w 751746"/>
                <a:gd name="connsiteY46" fmla="*/ 717274 h 795253"/>
                <a:gd name="connsiteX47" fmla="*/ 663544 w 751746"/>
                <a:gd name="connsiteY47" fmla="*/ 23299 h 795253"/>
                <a:gd name="connsiteX48" fmla="*/ 653083 w 751746"/>
                <a:gd name="connsiteY48" fmla="*/ 24963 h 795253"/>
                <a:gd name="connsiteX49" fmla="*/ 615282 w 751746"/>
                <a:gd name="connsiteY49" fmla="*/ 56583 h 795253"/>
                <a:gd name="connsiteX50" fmla="*/ 610051 w 751746"/>
                <a:gd name="connsiteY50" fmla="*/ 76554 h 795253"/>
                <a:gd name="connsiteX51" fmla="*/ 610051 w 751746"/>
                <a:gd name="connsiteY51" fmla="*/ 139318 h 795253"/>
                <a:gd name="connsiteX52" fmla="*/ 726070 w 751746"/>
                <a:gd name="connsiteY52" fmla="*/ 140507 h 795253"/>
                <a:gd name="connsiteX53" fmla="*/ 727259 w 751746"/>
                <a:gd name="connsiteY53" fmla="*/ 81784 h 795253"/>
                <a:gd name="connsiteX54" fmla="*/ 673053 w 751746"/>
                <a:gd name="connsiteY54" fmla="*/ 23061 h 795253"/>
                <a:gd name="connsiteX55" fmla="*/ 663544 w 751746"/>
                <a:gd name="connsiteY55" fmla="*/ 23061 h 79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751746" h="795253">
                  <a:moveTo>
                    <a:pt x="82022" y="795254"/>
                  </a:moveTo>
                  <a:cubicBezTo>
                    <a:pt x="39466" y="795254"/>
                    <a:pt x="3328" y="762207"/>
                    <a:pt x="0" y="719889"/>
                  </a:cubicBezTo>
                  <a:lnTo>
                    <a:pt x="0" y="642860"/>
                  </a:lnTo>
                  <a:cubicBezTo>
                    <a:pt x="0" y="636678"/>
                    <a:pt x="5468" y="631210"/>
                    <a:pt x="11649" y="631210"/>
                  </a:cubicBezTo>
                  <a:lnTo>
                    <a:pt x="139556" y="631210"/>
                  </a:lnTo>
                  <a:lnTo>
                    <a:pt x="140744" y="82022"/>
                  </a:lnTo>
                  <a:cubicBezTo>
                    <a:pt x="140744" y="39466"/>
                    <a:pt x="173791" y="3328"/>
                    <a:pt x="216109" y="0"/>
                  </a:cubicBezTo>
                  <a:lnTo>
                    <a:pt x="675668" y="0"/>
                  </a:lnTo>
                  <a:cubicBezTo>
                    <a:pt x="717274" y="3328"/>
                    <a:pt x="750796" y="39466"/>
                    <a:pt x="751747" y="82022"/>
                  </a:cubicBezTo>
                  <a:lnTo>
                    <a:pt x="751747" y="152394"/>
                  </a:lnTo>
                  <a:cubicBezTo>
                    <a:pt x="751747" y="158575"/>
                    <a:pt x="746278" y="164043"/>
                    <a:pt x="740097" y="164043"/>
                  </a:cubicBezTo>
                  <a:lnTo>
                    <a:pt x="612191" y="164043"/>
                  </a:lnTo>
                  <a:lnTo>
                    <a:pt x="611002" y="712519"/>
                  </a:lnTo>
                  <a:cubicBezTo>
                    <a:pt x="611002" y="733440"/>
                    <a:pt x="602919" y="753648"/>
                    <a:pt x="588179" y="769102"/>
                  </a:cubicBezTo>
                  <a:cubicBezTo>
                    <a:pt x="572012" y="785982"/>
                    <a:pt x="550853" y="795254"/>
                    <a:pt x="528029" y="795254"/>
                  </a:cubicBezTo>
                  <a:lnTo>
                    <a:pt x="82022" y="795254"/>
                  </a:lnTo>
                  <a:close/>
                  <a:moveTo>
                    <a:pt x="218487" y="23299"/>
                  </a:moveTo>
                  <a:cubicBezTo>
                    <a:pt x="187580" y="25914"/>
                    <a:pt x="164281" y="51115"/>
                    <a:pt x="164281" y="82022"/>
                  </a:cubicBezTo>
                  <a:lnTo>
                    <a:pt x="164281" y="630022"/>
                  </a:lnTo>
                  <a:lnTo>
                    <a:pt x="457895" y="631210"/>
                  </a:lnTo>
                  <a:cubicBezTo>
                    <a:pt x="464076" y="631210"/>
                    <a:pt x="469544" y="636678"/>
                    <a:pt x="469544" y="642860"/>
                  </a:cubicBezTo>
                  <a:lnTo>
                    <a:pt x="469544" y="713232"/>
                  </a:lnTo>
                  <a:cubicBezTo>
                    <a:pt x="469544" y="719889"/>
                    <a:pt x="471209" y="727497"/>
                    <a:pt x="473824" y="735104"/>
                  </a:cubicBezTo>
                  <a:cubicBezTo>
                    <a:pt x="479767" y="751033"/>
                    <a:pt x="493557" y="763872"/>
                    <a:pt x="510674" y="769340"/>
                  </a:cubicBezTo>
                  <a:cubicBezTo>
                    <a:pt x="515904" y="771004"/>
                    <a:pt x="521848" y="771955"/>
                    <a:pt x="528267" y="771955"/>
                  </a:cubicBezTo>
                  <a:cubicBezTo>
                    <a:pt x="545147" y="771955"/>
                    <a:pt x="559887" y="765536"/>
                    <a:pt x="571061" y="753648"/>
                  </a:cubicBezTo>
                  <a:cubicBezTo>
                    <a:pt x="581284" y="741524"/>
                    <a:pt x="586752" y="727497"/>
                    <a:pt x="586752" y="713470"/>
                  </a:cubicBezTo>
                  <a:lnTo>
                    <a:pt x="587703" y="73701"/>
                  </a:lnTo>
                  <a:cubicBezTo>
                    <a:pt x="589605" y="59436"/>
                    <a:pt x="594122" y="46836"/>
                    <a:pt x="601255" y="36375"/>
                  </a:cubicBezTo>
                  <a:cubicBezTo>
                    <a:pt x="601730" y="35424"/>
                    <a:pt x="602443" y="34711"/>
                    <a:pt x="602919" y="33760"/>
                  </a:cubicBezTo>
                  <a:cubicBezTo>
                    <a:pt x="603632" y="32809"/>
                    <a:pt x="604345" y="31858"/>
                    <a:pt x="604821" y="30907"/>
                  </a:cubicBezTo>
                  <a:lnTo>
                    <a:pt x="607198" y="28292"/>
                  </a:lnTo>
                  <a:cubicBezTo>
                    <a:pt x="607911" y="27578"/>
                    <a:pt x="608625" y="26865"/>
                    <a:pt x="609100" y="25914"/>
                  </a:cubicBezTo>
                  <a:lnTo>
                    <a:pt x="611240" y="23774"/>
                  </a:lnTo>
                  <a:lnTo>
                    <a:pt x="608862" y="23299"/>
                  </a:lnTo>
                  <a:lnTo>
                    <a:pt x="218487" y="23299"/>
                  </a:lnTo>
                  <a:close/>
                  <a:moveTo>
                    <a:pt x="23537" y="717511"/>
                  </a:moveTo>
                  <a:cubicBezTo>
                    <a:pt x="26152" y="748656"/>
                    <a:pt x="51353" y="771955"/>
                    <a:pt x="82259" y="771955"/>
                  </a:cubicBezTo>
                  <a:lnTo>
                    <a:pt x="467405" y="771004"/>
                  </a:lnTo>
                  <a:cubicBezTo>
                    <a:pt x="467880" y="768151"/>
                    <a:pt x="467405" y="767438"/>
                    <a:pt x="466454" y="766724"/>
                  </a:cubicBezTo>
                  <a:cubicBezTo>
                    <a:pt x="466454" y="766724"/>
                    <a:pt x="462650" y="761970"/>
                    <a:pt x="461937" y="761019"/>
                  </a:cubicBezTo>
                  <a:cubicBezTo>
                    <a:pt x="460510" y="759354"/>
                    <a:pt x="459321" y="757452"/>
                    <a:pt x="458133" y="755550"/>
                  </a:cubicBezTo>
                  <a:lnTo>
                    <a:pt x="452189" y="743426"/>
                  </a:lnTo>
                  <a:cubicBezTo>
                    <a:pt x="447196" y="732727"/>
                    <a:pt x="446246" y="721078"/>
                    <a:pt x="446246" y="712994"/>
                  </a:cubicBezTo>
                  <a:lnTo>
                    <a:pt x="446246" y="655460"/>
                  </a:lnTo>
                  <a:lnTo>
                    <a:pt x="23537" y="654272"/>
                  </a:lnTo>
                  <a:lnTo>
                    <a:pt x="23537" y="717274"/>
                  </a:lnTo>
                  <a:close/>
                  <a:moveTo>
                    <a:pt x="663544" y="23299"/>
                  </a:moveTo>
                  <a:cubicBezTo>
                    <a:pt x="659977" y="23299"/>
                    <a:pt x="656173" y="24250"/>
                    <a:pt x="653083" y="24963"/>
                  </a:cubicBezTo>
                  <a:cubicBezTo>
                    <a:pt x="635965" y="29480"/>
                    <a:pt x="622414" y="40892"/>
                    <a:pt x="615282" y="56583"/>
                  </a:cubicBezTo>
                  <a:cubicBezTo>
                    <a:pt x="612666" y="62527"/>
                    <a:pt x="611002" y="69421"/>
                    <a:pt x="610051" y="76554"/>
                  </a:cubicBezTo>
                  <a:lnTo>
                    <a:pt x="610051" y="139318"/>
                  </a:lnTo>
                  <a:lnTo>
                    <a:pt x="726070" y="140507"/>
                  </a:lnTo>
                  <a:lnTo>
                    <a:pt x="727259" y="81784"/>
                  </a:lnTo>
                  <a:cubicBezTo>
                    <a:pt x="727259" y="51115"/>
                    <a:pt x="703960" y="25676"/>
                    <a:pt x="673053" y="23061"/>
                  </a:cubicBezTo>
                  <a:lnTo>
                    <a:pt x="663544" y="23061"/>
                  </a:lnTo>
                  <a:close/>
                </a:path>
              </a:pathLst>
            </a:custGeom>
            <a:grpFill/>
            <a:ln w="0" cap="flat">
              <a:solidFill>
                <a:srgbClr val="3C9B35"/>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7" name="Freeform: Shape 357">
              <a:extLst>
                <a:ext uri="{FF2B5EF4-FFF2-40B4-BE49-F238E27FC236}">
                  <a16:creationId xmlns:a16="http://schemas.microsoft.com/office/drawing/2014/main" id="{432336DA-6A27-A795-078C-20A885C58450}"/>
                </a:ext>
              </a:extLst>
            </p:cNvPr>
            <p:cNvSpPr/>
            <p:nvPr/>
          </p:nvSpPr>
          <p:spPr>
            <a:xfrm>
              <a:off x="2592911" y="973268"/>
              <a:ext cx="93782" cy="89391"/>
            </a:xfrm>
            <a:custGeom>
              <a:avLst/>
              <a:gdLst>
                <a:gd name="connsiteX0" fmla="*/ 34820 w 93782"/>
                <a:gd name="connsiteY0" fmla="*/ 89154 h 89391"/>
                <a:gd name="connsiteX1" fmla="*/ 26498 w 93782"/>
                <a:gd name="connsiteY1" fmla="*/ 85350 h 89391"/>
                <a:gd name="connsiteX2" fmla="*/ 2486 w 93782"/>
                <a:gd name="connsiteY2" fmla="*/ 51828 h 89391"/>
                <a:gd name="connsiteX3" fmla="*/ 4864 w 93782"/>
                <a:gd name="connsiteY3" fmla="*/ 35424 h 89391"/>
                <a:gd name="connsiteX4" fmla="*/ 12234 w 93782"/>
                <a:gd name="connsiteY4" fmla="*/ 33046 h 89391"/>
                <a:gd name="connsiteX5" fmla="*/ 21268 w 93782"/>
                <a:gd name="connsiteY5" fmla="*/ 37801 h 89391"/>
                <a:gd name="connsiteX6" fmla="*/ 34106 w 93782"/>
                <a:gd name="connsiteY6" fmla="*/ 55870 h 89391"/>
                <a:gd name="connsiteX7" fmla="*/ 72859 w 93782"/>
                <a:gd name="connsiteY7" fmla="*/ 4517 h 89391"/>
                <a:gd name="connsiteX8" fmla="*/ 82368 w 93782"/>
                <a:gd name="connsiteY8" fmla="*/ 0 h 89391"/>
                <a:gd name="connsiteX9" fmla="*/ 89263 w 93782"/>
                <a:gd name="connsiteY9" fmla="*/ 2140 h 89391"/>
                <a:gd name="connsiteX10" fmla="*/ 91640 w 93782"/>
                <a:gd name="connsiteY10" fmla="*/ 18544 h 89391"/>
                <a:gd name="connsiteX11" fmla="*/ 44567 w 93782"/>
                <a:gd name="connsiteY11" fmla="*/ 84637 h 89391"/>
                <a:gd name="connsiteX12" fmla="*/ 35295 w 93782"/>
                <a:gd name="connsiteY12" fmla="*/ 89392 h 8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82" h="89391">
                  <a:moveTo>
                    <a:pt x="34820" y="89154"/>
                  </a:moveTo>
                  <a:cubicBezTo>
                    <a:pt x="31016" y="89154"/>
                    <a:pt x="27925" y="87728"/>
                    <a:pt x="26498" y="85350"/>
                  </a:cubicBezTo>
                  <a:lnTo>
                    <a:pt x="2486" y="51828"/>
                  </a:lnTo>
                  <a:cubicBezTo>
                    <a:pt x="-1555" y="46122"/>
                    <a:pt x="-604" y="39228"/>
                    <a:pt x="4864" y="35424"/>
                  </a:cubicBezTo>
                  <a:cubicBezTo>
                    <a:pt x="7003" y="33760"/>
                    <a:pt x="9619" y="33046"/>
                    <a:pt x="12234" y="33046"/>
                  </a:cubicBezTo>
                  <a:cubicBezTo>
                    <a:pt x="15800" y="33046"/>
                    <a:pt x="19128" y="34711"/>
                    <a:pt x="21268" y="37801"/>
                  </a:cubicBezTo>
                  <a:lnTo>
                    <a:pt x="34106" y="55870"/>
                  </a:lnTo>
                  <a:lnTo>
                    <a:pt x="72859" y="4517"/>
                  </a:lnTo>
                  <a:cubicBezTo>
                    <a:pt x="75236" y="1664"/>
                    <a:pt x="78802" y="0"/>
                    <a:pt x="82368" y="0"/>
                  </a:cubicBezTo>
                  <a:cubicBezTo>
                    <a:pt x="85934" y="0"/>
                    <a:pt x="87123" y="713"/>
                    <a:pt x="89263" y="2140"/>
                  </a:cubicBezTo>
                  <a:cubicBezTo>
                    <a:pt x="94256" y="6181"/>
                    <a:pt x="95207" y="13314"/>
                    <a:pt x="91640" y="18544"/>
                  </a:cubicBezTo>
                  <a:lnTo>
                    <a:pt x="44567" y="84637"/>
                  </a:lnTo>
                  <a:cubicBezTo>
                    <a:pt x="42190" y="87728"/>
                    <a:pt x="39099" y="89392"/>
                    <a:pt x="35295" y="89392"/>
                  </a:cubicBezTo>
                  <a:close/>
                </a:path>
              </a:pathLst>
            </a:custGeom>
            <a:grpFill/>
            <a:ln w="0" cap="flat">
              <a:solidFill>
                <a:srgbClr val="3C9B35"/>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0" name="Freeform: Shape 358">
              <a:extLst>
                <a:ext uri="{FF2B5EF4-FFF2-40B4-BE49-F238E27FC236}">
                  <a16:creationId xmlns:a16="http://schemas.microsoft.com/office/drawing/2014/main" id="{4C678091-ED93-B90E-AC08-249A239A779E}"/>
                </a:ext>
              </a:extLst>
            </p:cNvPr>
            <p:cNvSpPr/>
            <p:nvPr/>
          </p:nvSpPr>
          <p:spPr>
            <a:xfrm>
              <a:off x="2500300" y="1315382"/>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rgbClr val="3C9B35"/>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1" name="Freeform: Shape 359">
              <a:extLst>
                <a:ext uri="{FF2B5EF4-FFF2-40B4-BE49-F238E27FC236}">
                  <a16:creationId xmlns:a16="http://schemas.microsoft.com/office/drawing/2014/main" id="{5C61220E-419D-C354-D76B-9BF7E78E9ABC}"/>
                </a:ext>
              </a:extLst>
            </p:cNvPr>
            <p:cNvSpPr/>
            <p:nvPr/>
          </p:nvSpPr>
          <p:spPr>
            <a:xfrm>
              <a:off x="2500300" y="1247625"/>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rgbClr val="3C9B35"/>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2" name="Freeform: Shape 360">
              <a:extLst>
                <a:ext uri="{FF2B5EF4-FFF2-40B4-BE49-F238E27FC236}">
                  <a16:creationId xmlns:a16="http://schemas.microsoft.com/office/drawing/2014/main" id="{2C72BF34-611C-E29D-2BE2-1A3D63146458}"/>
                </a:ext>
              </a:extLst>
            </p:cNvPr>
            <p:cNvSpPr/>
            <p:nvPr/>
          </p:nvSpPr>
          <p:spPr>
            <a:xfrm>
              <a:off x="2500300" y="1180819"/>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rgbClr val="3C9B35"/>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sp>
        <p:nvSpPr>
          <p:cNvPr id="7" name="Arrow: Right 6">
            <a:extLst>
              <a:ext uri="{FF2B5EF4-FFF2-40B4-BE49-F238E27FC236}">
                <a16:creationId xmlns:a16="http://schemas.microsoft.com/office/drawing/2014/main" id="{B4ECF22C-5A59-B455-A4BF-45B13C4863CF}"/>
              </a:ext>
            </a:extLst>
          </p:cNvPr>
          <p:cNvSpPr/>
          <p:nvPr/>
        </p:nvSpPr>
        <p:spPr>
          <a:xfrm>
            <a:off x="4540816" y="3487276"/>
            <a:ext cx="2839017" cy="784017"/>
          </a:xfrm>
          <a:prstGeom prst="rightArrow">
            <a:avLst>
              <a:gd name="adj1" fmla="val 50000"/>
              <a:gd name="adj2" fmla="val 5535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ptos" panose="02110004020202020204"/>
                <a:ea typeface="+mn-ea"/>
                <a:cs typeface="+mn-cs"/>
              </a:rPr>
              <a:t>Alternative </a:t>
            </a:r>
          </a:p>
        </p:txBody>
      </p:sp>
      <p:pic>
        <p:nvPicPr>
          <p:cNvPr id="9" name="Graphic 8" descr="Child with balloon outline">
            <a:extLst>
              <a:ext uri="{FF2B5EF4-FFF2-40B4-BE49-F238E27FC236}">
                <a16:creationId xmlns:a16="http://schemas.microsoft.com/office/drawing/2014/main" id="{9F9A1512-D6F9-B997-0846-A5285FA1859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19074" y="3050138"/>
            <a:ext cx="1446204" cy="1446204"/>
          </a:xfrm>
          <a:prstGeom prst="rect">
            <a:avLst/>
          </a:prstGeom>
        </p:spPr>
      </p:pic>
      <p:pic>
        <p:nvPicPr>
          <p:cNvPr id="10" name="Graphic 9" descr="Child with balloon outline">
            <a:extLst>
              <a:ext uri="{FF2B5EF4-FFF2-40B4-BE49-F238E27FC236}">
                <a16:creationId xmlns:a16="http://schemas.microsoft.com/office/drawing/2014/main" id="{E6C46A21-33A5-37A3-6174-7D01B3A1F53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276847" y="3043156"/>
            <a:ext cx="1446204" cy="1446204"/>
          </a:xfrm>
          <a:prstGeom prst="rect">
            <a:avLst/>
          </a:prstGeom>
        </p:spPr>
      </p:pic>
      <p:pic>
        <p:nvPicPr>
          <p:cNvPr id="12" name="Graphic 11" descr="Child with balloon outline">
            <a:extLst>
              <a:ext uri="{FF2B5EF4-FFF2-40B4-BE49-F238E27FC236}">
                <a16:creationId xmlns:a16="http://schemas.microsoft.com/office/drawing/2014/main" id="{3CE36E51-E83F-B57A-B4F8-06206D8437C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48196" y="3047794"/>
            <a:ext cx="1446204" cy="1446204"/>
          </a:xfrm>
          <a:prstGeom prst="rect">
            <a:avLst/>
          </a:prstGeom>
        </p:spPr>
      </p:pic>
    </p:spTree>
    <p:extLst>
      <p:ext uri="{BB962C8B-B14F-4D97-AF65-F5344CB8AC3E}">
        <p14:creationId xmlns:p14="http://schemas.microsoft.com/office/powerpoint/2010/main" val="2575144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EB161-C5E3-2EF1-6B24-47492114EB01}"/>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2F19F3C8-23E7-EAC8-063F-928F3A6F6F42}"/>
              </a:ext>
            </a:extLst>
          </p:cNvPr>
          <p:cNvSpPr>
            <a:spLocks noGrp="1"/>
          </p:cNvSpPr>
          <p:nvPr>
            <p:ph type="title"/>
          </p:nvPr>
        </p:nvSpPr>
        <p:spPr>
          <a:xfrm>
            <a:off x="457200" y="457200"/>
            <a:ext cx="11274552" cy="501804"/>
          </a:xfrm>
        </p:spPr>
        <p:txBody>
          <a:bodyPr/>
          <a:lstStyle/>
          <a:p>
            <a:r>
              <a:rPr lang="en-US" b="0" dirty="0"/>
              <a:t>Uses of Life Insurance | </a:t>
            </a:r>
            <a:r>
              <a:rPr lang="en-US" b="1" dirty="0"/>
              <a:t>Special Needs</a:t>
            </a:r>
          </a:p>
        </p:txBody>
      </p:sp>
      <p:sp>
        <p:nvSpPr>
          <p:cNvPr id="2" name="TextBox 1">
            <a:extLst>
              <a:ext uri="{FF2B5EF4-FFF2-40B4-BE49-F238E27FC236}">
                <a16:creationId xmlns:a16="http://schemas.microsoft.com/office/drawing/2014/main" id="{F5DAC62B-D61C-E102-FF50-00424C7762D0}"/>
              </a:ext>
            </a:extLst>
          </p:cNvPr>
          <p:cNvSpPr txBox="1"/>
          <p:nvPr/>
        </p:nvSpPr>
        <p:spPr>
          <a:xfrm>
            <a:off x="1839692" y="3060635"/>
            <a:ext cx="3373651" cy="2044828"/>
          </a:xfrm>
          <a:prstGeom prst="rect">
            <a:avLst/>
          </a:prstGeom>
          <a:solidFill>
            <a:schemeClr val="tx2">
              <a:lumMod val="20000"/>
              <a:lumOff val="80000"/>
            </a:schemeClr>
          </a:solidFill>
        </p:spPr>
        <p:txBody>
          <a:bodyPr wrap="square" lIns="9144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chemeClr val="tx2"/>
                </a:solidFill>
                <a:effectLst/>
                <a:uLnTx/>
                <a:uFillTx/>
                <a:latin typeface="Aptos" panose="020B0004020202020204" pitchFamily="34" charset="0"/>
              </a:rPr>
              <a:t>Minor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chemeClr val="tx2"/>
                </a:solidFill>
                <a:effectLst/>
                <a:uLnTx/>
                <a:uFillTx/>
                <a:latin typeface="Aptos" panose="020B0004020202020204" pitchFamily="34" charset="0"/>
              </a:rPr>
              <a:t>Children</a:t>
            </a:r>
          </a:p>
        </p:txBody>
      </p:sp>
      <p:pic>
        <p:nvPicPr>
          <p:cNvPr id="3" name="Graphic 2" descr="Child with balloon outline">
            <a:extLst>
              <a:ext uri="{FF2B5EF4-FFF2-40B4-BE49-F238E27FC236}">
                <a16:creationId xmlns:a16="http://schemas.microsoft.com/office/drawing/2014/main" id="{D5FE6CF6-71D8-7E3F-3C15-D7AF78A6B9D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53766" y="1371452"/>
            <a:ext cx="2209948" cy="2209948"/>
          </a:xfrm>
          <a:prstGeom prst="rect">
            <a:avLst/>
          </a:prstGeom>
        </p:spPr>
      </p:pic>
      <p:sp>
        <p:nvSpPr>
          <p:cNvPr id="5" name="TextBox 4">
            <a:extLst>
              <a:ext uri="{FF2B5EF4-FFF2-40B4-BE49-F238E27FC236}">
                <a16:creationId xmlns:a16="http://schemas.microsoft.com/office/drawing/2014/main" id="{FC5B5490-D1E8-4426-7979-469BE4B6F349}"/>
              </a:ext>
            </a:extLst>
          </p:cNvPr>
          <p:cNvSpPr txBox="1"/>
          <p:nvPr/>
        </p:nvSpPr>
        <p:spPr>
          <a:xfrm>
            <a:off x="6978658" y="3060635"/>
            <a:ext cx="3373651" cy="2044828"/>
          </a:xfrm>
          <a:prstGeom prst="rect">
            <a:avLst/>
          </a:prstGeom>
          <a:solidFill>
            <a:schemeClr val="tx2">
              <a:lumMod val="20000"/>
              <a:lumOff val="80000"/>
            </a:schemeClr>
          </a:solidFill>
        </p:spPr>
        <p:txBody>
          <a:bodyPr wrap="square" lIns="9144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Dependents with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Special Needs</a:t>
            </a:r>
          </a:p>
        </p:txBody>
      </p:sp>
      <p:grpSp>
        <p:nvGrpSpPr>
          <p:cNvPr id="7" name="Group 6">
            <a:extLst>
              <a:ext uri="{FF2B5EF4-FFF2-40B4-BE49-F238E27FC236}">
                <a16:creationId xmlns:a16="http://schemas.microsoft.com/office/drawing/2014/main" id="{1E1A7EF6-3686-8E54-1689-37910ECF54D5}"/>
              </a:ext>
            </a:extLst>
          </p:cNvPr>
          <p:cNvGrpSpPr/>
          <p:nvPr/>
        </p:nvGrpSpPr>
        <p:grpSpPr>
          <a:xfrm>
            <a:off x="6978658" y="2005577"/>
            <a:ext cx="1634221" cy="1504873"/>
            <a:chOff x="5016632" y="2741296"/>
            <a:chExt cx="1634221" cy="1504873"/>
          </a:xfrm>
        </p:grpSpPr>
        <p:sp>
          <p:nvSpPr>
            <p:cNvPr id="12" name="Graphic 93">
              <a:extLst>
                <a:ext uri="{FF2B5EF4-FFF2-40B4-BE49-F238E27FC236}">
                  <a16:creationId xmlns:a16="http://schemas.microsoft.com/office/drawing/2014/main" id="{EB9421F9-B5BA-F813-30A7-00A1456F3C27}"/>
                </a:ext>
              </a:extLst>
            </p:cNvPr>
            <p:cNvSpPr>
              <a:spLocks noChangeAspect="1"/>
            </p:cNvSpPr>
            <p:nvPr/>
          </p:nvSpPr>
          <p:spPr>
            <a:xfrm>
              <a:off x="5016632" y="2741296"/>
              <a:ext cx="1634221" cy="1504873"/>
            </a:xfrm>
            <a:custGeom>
              <a:avLst/>
              <a:gdLst>
                <a:gd name="connsiteX0" fmla="*/ 385859 w 771954"/>
                <a:gd name="connsiteY0" fmla="*/ 710855 h 710854"/>
                <a:gd name="connsiteX1" fmla="*/ 377300 w 771954"/>
                <a:gd name="connsiteY1" fmla="*/ 707051 h 710854"/>
                <a:gd name="connsiteX2" fmla="*/ 57772 w 771954"/>
                <a:gd name="connsiteY2" fmla="*/ 359944 h 710854"/>
                <a:gd name="connsiteX3" fmla="*/ 57772 w 771954"/>
                <a:gd name="connsiteY3" fmla="*/ 61813 h 710854"/>
                <a:gd name="connsiteX4" fmla="*/ 196852 w 771954"/>
                <a:gd name="connsiteY4" fmla="*/ 0 h 710854"/>
                <a:gd name="connsiteX5" fmla="*/ 335457 w 771954"/>
                <a:gd name="connsiteY5" fmla="*/ 61813 h 710854"/>
                <a:gd name="connsiteX6" fmla="*/ 386096 w 771954"/>
                <a:gd name="connsiteY6" fmla="*/ 116732 h 710854"/>
                <a:gd name="connsiteX7" fmla="*/ 436498 w 771954"/>
                <a:gd name="connsiteY7" fmla="*/ 62289 h 710854"/>
                <a:gd name="connsiteX8" fmla="*/ 575341 w 771954"/>
                <a:gd name="connsiteY8" fmla="*/ 475 h 710854"/>
                <a:gd name="connsiteX9" fmla="*/ 714183 w 771954"/>
                <a:gd name="connsiteY9" fmla="*/ 62051 h 710854"/>
                <a:gd name="connsiteX10" fmla="*/ 714183 w 771954"/>
                <a:gd name="connsiteY10" fmla="*/ 360182 h 710854"/>
                <a:gd name="connsiteX11" fmla="*/ 394655 w 771954"/>
                <a:gd name="connsiteY11" fmla="*/ 707051 h 710854"/>
                <a:gd name="connsiteX12" fmla="*/ 386096 w 771954"/>
                <a:gd name="connsiteY12" fmla="*/ 710855 h 710854"/>
                <a:gd name="connsiteX13" fmla="*/ 196614 w 771954"/>
                <a:gd name="connsiteY13" fmla="*/ 21635 h 710854"/>
                <a:gd name="connsiteX14" fmla="*/ 75127 w 771954"/>
                <a:gd name="connsiteY14" fmla="*/ 77505 h 710854"/>
                <a:gd name="connsiteX15" fmla="*/ 75127 w 771954"/>
                <a:gd name="connsiteY15" fmla="*/ 344016 h 710854"/>
                <a:gd name="connsiteX16" fmla="*/ 385859 w 771954"/>
                <a:gd name="connsiteY16" fmla="*/ 681850 h 710854"/>
                <a:gd name="connsiteX17" fmla="*/ 696590 w 771954"/>
                <a:gd name="connsiteY17" fmla="*/ 344253 h 710854"/>
                <a:gd name="connsiteX18" fmla="*/ 696590 w 771954"/>
                <a:gd name="connsiteY18" fmla="*/ 77742 h 710854"/>
                <a:gd name="connsiteX19" fmla="*/ 575103 w 771954"/>
                <a:gd name="connsiteY19" fmla="*/ 22110 h 710854"/>
                <a:gd name="connsiteX20" fmla="*/ 453616 w 771954"/>
                <a:gd name="connsiteY20" fmla="*/ 77742 h 710854"/>
                <a:gd name="connsiteX21" fmla="*/ 394655 w 771954"/>
                <a:gd name="connsiteY21" fmla="*/ 141695 h 710854"/>
                <a:gd name="connsiteX22" fmla="*/ 386096 w 771954"/>
                <a:gd name="connsiteY22" fmla="*/ 145499 h 710854"/>
                <a:gd name="connsiteX23" fmla="*/ 377537 w 771954"/>
                <a:gd name="connsiteY23" fmla="*/ 141695 h 710854"/>
                <a:gd name="connsiteX24" fmla="*/ 318339 w 771954"/>
                <a:gd name="connsiteY24" fmla="*/ 77505 h 710854"/>
                <a:gd name="connsiteX25" fmla="*/ 196852 w 771954"/>
                <a:gd name="connsiteY25" fmla="*/ 21635 h 71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71954" h="710854">
                  <a:moveTo>
                    <a:pt x="385859" y="710855"/>
                  </a:moveTo>
                  <a:cubicBezTo>
                    <a:pt x="382530" y="710855"/>
                    <a:pt x="379439" y="709428"/>
                    <a:pt x="377300" y="707051"/>
                  </a:cubicBezTo>
                  <a:lnTo>
                    <a:pt x="57772" y="359944"/>
                  </a:lnTo>
                  <a:cubicBezTo>
                    <a:pt x="-19257" y="276259"/>
                    <a:pt x="-19257" y="145499"/>
                    <a:pt x="57772" y="61813"/>
                  </a:cubicBezTo>
                  <a:cubicBezTo>
                    <a:pt x="94384" y="21872"/>
                    <a:pt x="143835" y="0"/>
                    <a:pt x="196852" y="0"/>
                  </a:cubicBezTo>
                  <a:cubicBezTo>
                    <a:pt x="249869" y="0"/>
                    <a:pt x="298844" y="21872"/>
                    <a:pt x="335457" y="61813"/>
                  </a:cubicBezTo>
                  <a:lnTo>
                    <a:pt x="386096" y="116732"/>
                  </a:lnTo>
                  <a:lnTo>
                    <a:pt x="436498" y="62289"/>
                  </a:lnTo>
                  <a:cubicBezTo>
                    <a:pt x="473111" y="22586"/>
                    <a:pt x="522561" y="475"/>
                    <a:pt x="575341" y="475"/>
                  </a:cubicBezTo>
                  <a:cubicBezTo>
                    <a:pt x="628120" y="475"/>
                    <a:pt x="677570" y="22348"/>
                    <a:pt x="714183" y="62051"/>
                  </a:cubicBezTo>
                  <a:cubicBezTo>
                    <a:pt x="791212" y="145499"/>
                    <a:pt x="791212" y="276496"/>
                    <a:pt x="714183" y="360182"/>
                  </a:cubicBezTo>
                  <a:lnTo>
                    <a:pt x="394655" y="707051"/>
                  </a:lnTo>
                  <a:cubicBezTo>
                    <a:pt x="392515" y="709428"/>
                    <a:pt x="389425" y="710855"/>
                    <a:pt x="386096" y="710855"/>
                  </a:cubicBezTo>
                  <a:close/>
                  <a:moveTo>
                    <a:pt x="196614" y="21635"/>
                  </a:moveTo>
                  <a:cubicBezTo>
                    <a:pt x="151443" y="21635"/>
                    <a:pt x="108174" y="41605"/>
                    <a:pt x="75127" y="77505"/>
                  </a:cubicBezTo>
                  <a:cubicBezTo>
                    <a:pt x="7370" y="150967"/>
                    <a:pt x="7370" y="270553"/>
                    <a:pt x="75127" y="344016"/>
                  </a:cubicBezTo>
                  <a:lnTo>
                    <a:pt x="385859" y="681850"/>
                  </a:lnTo>
                  <a:lnTo>
                    <a:pt x="696590" y="344253"/>
                  </a:lnTo>
                  <a:cubicBezTo>
                    <a:pt x="764347" y="270790"/>
                    <a:pt x="764347" y="151205"/>
                    <a:pt x="696590" y="77742"/>
                  </a:cubicBezTo>
                  <a:cubicBezTo>
                    <a:pt x="663544" y="41843"/>
                    <a:pt x="620274" y="22110"/>
                    <a:pt x="575103" y="22110"/>
                  </a:cubicBezTo>
                  <a:cubicBezTo>
                    <a:pt x="529931" y="22110"/>
                    <a:pt x="486662" y="41843"/>
                    <a:pt x="453616" y="77742"/>
                  </a:cubicBezTo>
                  <a:lnTo>
                    <a:pt x="394655" y="141695"/>
                  </a:lnTo>
                  <a:cubicBezTo>
                    <a:pt x="392515" y="144073"/>
                    <a:pt x="389425" y="145499"/>
                    <a:pt x="386096" y="145499"/>
                  </a:cubicBezTo>
                  <a:cubicBezTo>
                    <a:pt x="382768" y="145499"/>
                    <a:pt x="379915" y="144073"/>
                    <a:pt x="377537" y="141695"/>
                  </a:cubicBezTo>
                  <a:lnTo>
                    <a:pt x="318339" y="77505"/>
                  </a:lnTo>
                  <a:cubicBezTo>
                    <a:pt x="285055" y="41605"/>
                    <a:pt x="241786" y="21635"/>
                    <a:pt x="196852" y="21635"/>
                  </a:cubicBezTo>
                  <a:close/>
                </a:path>
              </a:pathLst>
            </a:custGeom>
            <a:solidFill>
              <a:srgbClr val="7030A0"/>
            </a:solidFill>
            <a:ln w="0" cap="flat">
              <a:solidFill>
                <a:srgbClr val="7030A0"/>
              </a:solidFill>
              <a:prstDash val="solid"/>
              <a:miter/>
            </a:ln>
          </p:spPr>
          <p:txBody>
            <a:bodyPr rtlCol="0" anchor="ctr"/>
            <a:lstStyle/>
            <a:p>
              <a:endParaRPr lang="en-US"/>
            </a:p>
          </p:txBody>
        </p:sp>
        <p:pic>
          <p:nvPicPr>
            <p:cNvPr id="16" name="Graphic 15">
              <a:extLst>
                <a:ext uri="{FF2B5EF4-FFF2-40B4-BE49-F238E27FC236}">
                  <a16:creationId xmlns:a16="http://schemas.microsoft.com/office/drawing/2014/main" id="{D60DA20B-BFE3-49BD-EDE4-AFAE2E3E817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280119" y="2875377"/>
              <a:ext cx="1107246" cy="1107246"/>
            </a:xfrm>
            <a:prstGeom prst="rect">
              <a:avLst/>
            </a:prstGeom>
          </p:spPr>
        </p:pic>
      </p:grpSp>
      <p:sp>
        <p:nvSpPr>
          <p:cNvPr id="4" name="Slide Number Placeholder 5">
            <a:extLst>
              <a:ext uri="{FF2B5EF4-FFF2-40B4-BE49-F238E27FC236}">
                <a16:creationId xmlns:a16="http://schemas.microsoft.com/office/drawing/2014/main" id="{DA88FD07-CCA3-22E2-4A44-2CF4220CC7FD}"/>
              </a:ext>
            </a:extLst>
          </p:cNvPr>
          <p:cNvSpPr txBox="1">
            <a:spLocks/>
          </p:cNvSpPr>
          <p:nvPr/>
        </p:nvSpPr>
        <p:spPr>
          <a:xfrm>
            <a:off x="11070077" y="6481203"/>
            <a:ext cx="661675"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14</a:t>
            </a:fld>
            <a:endParaRPr lang="en-US" dirty="0">
              <a:latin typeface="Aptos Light" panose="020B0004020202020204" pitchFamily="34" charset="0"/>
            </a:endParaRPr>
          </a:p>
        </p:txBody>
      </p:sp>
      <p:sp>
        <p:nvSpPr>
          <p:cNvPr id="6" name="TextBox 5">
            <a:extLst>
              <a:ext uri="{FF2B5EF4-FFF2-40B4-BE49-F238E27FC236}">
                <a16:creationId xmlns:a16="http://schemas.microsoft.com/office/drawing/2014/main" id="{EBDA87BA-CE78-AC07-3CFE-EB629E74CBDC}"/>
              </a:ext>
            </a:extLst>
          </p:cNvPr>
          <p:cNvSpPr txBox="1"/>
          <p:nvPr/>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2766591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FAF6B4-1D3B-C93E-9794-F38E9C384FFA}"/>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5702D547-BB66-4DB4-4719-83B173838897}"/>
              </a:ext>
            </a:extLst>
          </p:cNvPr>
          <p:cNvSpPr>
            <a:spLocks noGrp="1"/>
          </p:cNvSpPr>
          <p:nvPr>
            <p:ph type="body" sz="quarter" idx="11"/>
          </p:nvPr>
        </p:nvSpPr>
        <p:spPr>
          <a:xfrm>
            <a:off x="2711149" y="2152023"/>
            <a:ext cx="6769701" cy="2553953"/>
          </a:xfrm>
        </p:spPr>
        <p:txBody>
          <a:bodyPr anchor="ctr"/>
          <a:lstStyle/>
          <a:p>
            <a:r>
              <a:rPr lang="en-US" sz="3600" dirty="0"/>
              <a:t>More than 1 in 4 adults in the US have some type of disability</a:t>
            </a:r>
          </a:p>
        </p:txBody>
      </p:sp>
      <p:sp>
        <p:nvSpPr>
          <p:cNvPr id="5" name="Slide Number Placeholder 5">
            <a:extLst>
              <a:ext uri="{FF2B5EF4-FFF2-40B4-BE49-F238E27FC236}">
                <a16:creationId xmlns:a16="http://schemas.microsoft.com/office/drawing/2014/main" id="{784A4D6A-A26A-A1BD-EAF0-B00B3DF6A34E}"/>
              </a:ext>
            </a:extLst>
          </p:cNvPr>
          <p:cNvSpPr>
            <a:spLocks noGrp="1"/>
          </p:cNvSpPr>
          <p:nvPr>
            <p:ph type="sldNum" sz="quarter" idx="4"/>
          </p:nvPr>
        </p:nvSpPr>
        <p:spPr>
          <a:xfrm>
            <a:off x="9762978" y="6477355"/>
            <a:ext cx="2041316" cy="15651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panose="020B0004020202020204" pitchFamily="34" charset="0"/>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000" b="0" i="0" u="none" strike="noStrike" kern="1200" cap="none" spc="0" normalizeH="0" baseline="0" noProof="0" dirty="0">
              <a:ln>
                <a:noFill/>
              </a:ln>
              <a:solidFill>
                <a:srgbClr val="B1B3B5"/>
              </a:solidFill>
              <a:effectLst/>
              <a:uLnTx/>
              <a:uFillTx/>
              <a:latin typeface="Aptos" panose="020B0004020202020204" pitchFamily="34" charset="0"/>
            </a:endParaRPr>
          </a:p>
        </p:txBody>
      </p:sp>
      <p:sp>
        <p:nvSpPr>
          <p:cNvPr id="2" name="TextBox 1">
            <a:extLst>
              <a:ext uri="{FF2B5EF4-FFF2-40B4-BE49-F238E27FC236}">
                <a16:creationId xmlns:a16="http://schemas.microsoft.com/office/drawing/2014/main" id="{41C28FC0-275F-5C84-666B-9A6061D56D60}"/>
              </a:ext>
            </a:extLst>
          </p:cNvPr>
          <p:cNvSpPr txBox="1"/>
          <p:nvPr/>
        </p:nvSpPr>
        <p:spPr>
          <a:xfrm>
            <a:off x="1916551" y="5510463"/>
            <a:ext cx="8826424" cy="646331"/>
          </a:xfrm>
          <a:prstGeom prst="rect">
            <a:avLst/>
          </a:prstGeom>
          <a:noFill/>
        </p:spPr>
        <p:txBody>
          <a:bodyPr wrap="square" rtlCol="0">
            <a:spAutoFit/>
          </a:bodyPr>
          <a:lstStyle/>
          <a:p>
            <a:r>
              <a:rPr lang="en-US" sz="1200" dirty="0">
                <a:solidFill>
                  <a:schemeClr val="bg2"/>
                </a:solidFill>
              </a:rPr>
              <a:t>Source:</a:t>
            </a:r>
          </a:p>
          <a:p>
            <a:r>
              <a:rPr lang="en-US" sz="1200" dirty="0">
                <a:solidFill>
                  <a:schemeClr val="bg2"/>
                </a:solidFill>
              </a:rPr>
              <a:t>CDC Disability and Health</a:t>
            </a:r>
          </a:p>
          <a:p>
            <a:r>
              <a:rPr lang="en-US" sz="1200" dirty="0">
                <a:solidFill>
                  <a:schemeClr val="bg2"/>
                </a:solidFill>
                <a:hlinkClick r:id="rId3">
                  <a:extLst>
                    <a:ext uri="{A12FA001-AC4F-418D-AE19-62706E023703}">
                      <ahyp:hlinkClr xmlns:ahyp="http://schemas.microsoft.com/office/drawing/2018/hyperlinkcolor" val="tx"/>
                    </a:ext>
                  </a:extLst>
                </a:hlinkClick>
              </a:rPr>
              <a:t>Disability Impacts All of Us Infographic</a:t>
            </a:r>
            <a:r>
              <a:rPr lang="en-US" sz="1200" dirty="0">
                <a:solidFill>
                  <a:schemeClr val="bg2"/>
                </a:solidFill>
              </a:rPr>
              <a:t>, </a:t>
            </a:r>
            <a:r>
              <a:rPr lang="en-US" sz="1200">
                <a:solidFill>
                  <a:schemeClr val="bg2"/>
                </a:solidFill>
              </a:rPr>
              <a:t>updated July 15</a:t>
            </a:r>
            <a:r>
              <a:rPr lang="en-US" sz="1200" dirty="0">
                <a:solidFill>
                  <a:schemeClr val="bg2"/>
                </a:solidFill>
              </a:rPr>
              <a:t>, 2024</a:t>
            </a:r>
          </a:p>
        </p:txBody>
      </p:sp>
    </p:spTree>
    <p:extLst>
      <p:ext uri="{BB962C8B-B14F-4D97-AF65-F5344CB8AC3E}">
        <p14:creationId xmlns:p14="http://schemas.microsoft.com/office/powerpoint/2010/main" val="203067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0AAB64-DD8A-7255-590F-67F994324C13}"/>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5657A5E1-F2B5-74F6-04C0-A63548D59E38}"/>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15" name="Text Placeholder 4">
            <a:extLst>
              <a:ext uri="{FF2B5EF4-FFF2-40B4-BE49-F238E27FC236}">
                <a16:creationId xmlns:a16="http://schemas.microsoft.com/office/drawing/2014/main" id="{E66B871E-C698-AD38-8B21-D69D79408EB0}"/>
              </a:ext>
            </a:extLst>
          </p:cNvPr>
          <p:cNvSpPr txBox="1">
            <a:spLocks/>
          </p:cNvSpPr>
          <p:nvPr/>
        </p:nvSpPr>
        <p:spPr>
          <a:xfrm>
            <a:off x="457200" y="1046492"/>
            <a:ext cx="11274552" cy="426779"/>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Naming an Individual with Special Needs as Beneficiary</a:t>
            </a:r>
          </a:p>
        </p:txBody>
      </p:sp>
      <p:sp>
        <p:nvSpPr>
          <p:cNvPr id="5" name="Title 13">
            <a:extLst>
              <a:ext uri="{FF2B5EF4-FFF2-40B4-BE49-F238E27FC236}">
                <a16:creationId xmlns:a16="http://schemas.microsoft.com/office/drawing/2014/main" id="{A3554BCF-5857-18FC-A8BE-8CA4FDB50C98}"/>
              </a:ext>
            </a:extLst>
          </p:cNvPr>
          <p:cNvSpPr>
            <a:spLocks noGrp="1"/>
          </p:cNvSpPr>
          <p:nvPr>
            <p:ph type="title"/>
          </p:nvPr>
        </p:nvSpPr>
        <p:spPr>
          <a:xfrm>
            <a:off x="457200" y="457200"/>
            <a:ext cx="11274552" cy="501804"/>
          </a:xfrm>
        </p:spPr>
        <p:txBody>
          <a:bodyPr/>
          <a:lstStyle/>
          <a:p>
            <a:r>
              <a:rPr lang="en-US" b="0" dirty="0"/>
              <a:t>Life Insurance | </a:t>
            </a:r>
            <a:r>
              <a:rPr lang="en-US" b="1" dirty="0"/>
              <a:t>Special Needs</a:t>
            </a:r>
          </a:p>
        </p:txBody>
      </p:sp>
      <p:pic>
        <p:nvPicPr>
          <p:cNvPr id="2" name="Graphic 1">
            <a:extLst>
              <a:ext uri="{FF2B5EF4-FFF2-40B4-BE49-F238E27FC236}">
                <a16:creationId xmlns:a16="http://schemas.microsoft.com/office/drawing/2014/main" id="{2021376A-BAD1-C0DB-4BED-3E022B645A8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20702" y="2621482"/>
            <a:ext cx="2200144" cy="2200144"/>
          </a:xfrm>
          <a:prstGeom prst="rect">
            <a:avLst/>
          </a:prstGeom>
        </p:spPr>
      </p:pic>
      <p:sp>
        <p:nvSpPr>
          <p:cNvPr id="11" name="TextBox 10">
            <a:extLst>
              <a:ext uri="{FF2B5EF4-FFF2-40B4-BE49-F238E27FC236}">
                <a16:creationId xmlns:a16="http://schemas.microsoft.com/office/drawing/2014/main" id="{A76DE2CD-54EE-69A2-7F90-D2ADE27EA13A}"/>
              </a:ext>
            </a:extLst>
          </p:cNvPr>
          <p:cNvSpPr txBox="1"/>
          <p:nvPr/>
        </p:nvSpPr>
        <p:spPr>
          <a:xfrm>
            <a:off x="2165123" y="4424102"/>
            <a:ext cx="2911302" cy="461665"/>
          </a:xfrm>
          <a:prstGeom prst="rect">
            <a:avLst/>
          </a:prstGeom>
          <a:noFill/>
        </p:spPr>
        <p:txBody>
          <a:bodyPr wrap="square" rtlCol="0">
            <a:spAutoFit/>
          </a:bodyPr>
          <a:lstStyle/>
          <a:p>
            <a:pPr algn="ctr"/>
            <a:r>
              <a:rPr lang="en-US" sz="2400" b="1" dirty="0">
                <a:solidFill>
                  <a:srgbClr val="3D9B35"/>
                </a:solidFill>
              </a:rPr>
              <a:t>Logan and Morgan</a:t>
            </a:r>
          </a:p>
        </p:txBody>
      </p:sp>
      <p:pic>
        <p:nvPicPr>
          <p:cNvPr id="14" name="Picture 13">
            <a:extLst>
              <a:ext uri="{FF2B5EF4-FFF2-40B4-BE49-F238E27FC236}">
                <a16:creationId xmlns:a16="http://schemas.microsoft.com/office/drawing/2014/main" id="{250C51B9-914C-08D6-6C47-262C1A5A9E3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540816" y="2054388"/>
            <a:ext cx="1255583" cy="1316337"/>
          </a:xfrm>
          <a:prstGeom prst="rect">
            <a:avLst/>
          </a:prstGeom>
          <a:solidFill>
            <a:schemeClr val="bg2"/>
          </a:solidFill>
        </p:spPr>
      </p:pic>
      <p:sp>
        <p:nvSpPr>
          <p:cNvPr id="16" name="TextBox 15">
            <a:extLst>
              <a:ext uri="{FF2B5EF4-FFF2-40B4-BE49-F238E27FC236}">
                <a16:creationId xmlns:a16="http://schemas.microsoft.com/office/drawing/2014/main" id="{820E663E-5510-4842-6733-D6093D17B687}"/>
              </a:ext>
            </a:extLst>
          </p:cNvPr>
          <p:cNvSpPr txBox="1"/>
          <p:nvPr/>
        </p:nvSpPr>
        <p:spPr>
          <a:xfrm>
            <a:off x="7115575" y="4404790"/>
            <a:ext cx="2911302" cy="461665"/>
          </a:xfrm>
          <a:prstGeom prst="rect">
            <a:avLst/>
          </a:prstGeom>
          <a:noFill/>
        </p:spPr>
        <p:txBody>
          <a:bodyPr wrap="square" rtlCol="0">
            <a:spAutoFit/>
          </a:bodyPr>
          <a:lstStyle/>
          <a:p>
            <a:pPr algn="ctr"/>
            <a:r>
              <a:rPr lang="en-US" sz="2400" b="1" dirty="0">
                <a:solidFill>
                  <a:srgbClr val="784790"/>
                </a:solidFill>
              </a:rPr>
              <a:t>Blake</a:t>
            </a:r>
          </a:p>
        </p:txBody>
      </p:sp>
      <p:sp>
        <p:nvSpPr>
          <p:cNvPr id="18" name="TextBox 17">
            <a:extLst>
              <a:ext uri="{FF2B5EF4-FFF2-40B4-BE49-F238E27FC236}">
                <a16:creationId xmlns:a16="http://schemas.microsoft.com/office/drawing/2014/main" id="{FB872FD3-2A9E-EE6A-8CDC-282A45EE25F2}"/>
              </a:ext>
            </a:extLst>
          </p:cNvPr>
          <p:cNvSpPr txBox="1"/>
          <p:nvPr/>
        </p:nvSpPr>
        <p:spPr>
          <a:xfrm>
            <a:off x="1371600" y="5029200"/>
            <a:ext cx="4389120" cy="1371600"/>
          </a:xfrm>
          <a:prstGeom prst="rect">
            <a:avLst/>
          </a:prstGeom>
          <a:solidFill>
            <a:schemeClr val="tx2">
              <a:lumMod val="20000"/>
              <a:lumOff val="80000"/>
            </a:schemeClr>
          </a:solidFill>
        </p:spPr>
        <p:txBody>
          <a:bodyPr wrap="square" lIns="182880" tIns="0" rIns="18288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srgbClr val="3E3F3C"/>
                </a:solidFill>
                <a:effectLst/>
                <a:uLnTx/>
                <a:uFillTx/>
                <a:latin typeface="Aptos" panose="020B0004020202020204" pitchFamily="34" charset="0"/>
              </a:rPr>
              <a:t>Logan owns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srgbClr val="3E3F3C"/>
                </a:solidFill>
                <a:effectLst/>
                <a:uLnTx/>
                <a:uFillTx/>
                <a:latin typeface="Aptos" panose="020B0004020202020204" pitchFamily="34" charset="0"/>
              </a:rPr>
              <a:t>a survivorship policy on</a:t>
            </a:r>
            <a:r>
              <a:rPr lang="en-US" sz="2400" dirty="0">
                <a:solidFill>
                  <a:srgbClr val="3E3F3C"/>
                </a:solidFill>
                <a:latin typeface="Aptos" panose="020B0004020202020204" pitchFamily="34" charset="0"/>
              </a:rPr>
              <a:t> his and Morgan’s lives</a:t>
            </a:r>
            <a:endParaRPr kumimoji="0" lang="en-US" sz="2400" i="0" u="none" strike="noStrike" kern="1200" cap="none" spc="0" normalizeH="0" baseline="0" noProof="0" dirty="0">
              <a:ln>
                <a:noFill/>
              </a:ln>
              <a:solidFill>
                <a:srgbClr val="3E3F3C"/>
              </a:solidFill>
              <a:effectLst/>
              <a:uLnTx/>
              <a:uFillTx/>
              <a:latin typeface="Aptos" panose="020B0004020202020204" pitchFamily="34" charset="0"/>
            </a:endParaRPr>
          </a:p>
        </p:txBody>
      </p:sp>
      <p:sp>
        <p:nvSpPr>
          <p:cNvPr id="19" name="TextBox 18">
            <a:extLst>
              <a:ext uri="{FF2B5EF4-FFF2-40B4-BE49-F238E27FC236}">
                <a16:creationId xmlns:a16="http://schemas.microsoft.com/office/drawing/2014/main" id="{0662A5A9-AB19-1F29-8CFB-3DFFBE47A1D4}"/>
              </a:ext>
            </a:extLst>
          </p:cNvPr>
          <p:cNvSpPr txBox="1"/>
          <p:nvPr/>
        </p:nvSpPr>
        <p:spPr>
          <a:xfrm>
            <a:off x="6217920" y="5029200"/>
            <a:ext cx="4389120" cy="1371600"/>
          </a:xfrm>
          <a:prstGeom prst="rect">
            <a:avLst/>
          </a:prstGeom>
          <a:solidFill>
            <a:schemeClr val="tx2">
              <a:lumMod val="20000"/>
              <a:lumOff val="80000"/>
            </a:schemeClr>
          </a:solidFill>
        </p:spPr>
        <p:txBody>
          <a:bodyPr wrap="square" lIns="182880" tIns="0" rIns="18288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srgbClr val="3E3F3C"/>
                </a:solidFill>
                <a:effectLst/>
                <a:uLnTx/>
                <a:uFillTx/>
                <a:latin typeface="Aptos" panose="020B0004020202020204" pitchFamily="34" charset="0"/>
              </a:rPr>
              <a:t>What if Logan names Blake as the policy beneficiary?</a:t>
            </a:r>
          </a:p>
        </p:txBody>
      </p:sp>
      <p:grpSp>
        <p:nvGrpSpPr>
          <p:cNvPr id="20" name="Group 19">
            <a:extLst>
              <a:ext uri="{FF2B5EF4-FFF2-40B4-BE49-F238E27FC236}">
                <a16:creationId xmlns:a16="http://schemas.microsoft.com/office/drawing/2014/main" id="{F70A75C6-F584-457E-5ED9-4A5F91236394}"/>
              </a:ext>
            </a:extLst>
          </p:cNvPr>
          <p:cNvGrpSpPr/>
          <p:nvPr/>
        </p:nvGrpSpPr>
        <p:grpSpPr>
          <a:xfrm>
            <a:off x="7754115" y="2883385"/>
            <a:ext cx="1634221" cy="1504873"/>
            <a:chOff x="5016632" y="2741296"/>
            <a:chExt cx="1634221" cy="1504873"/>
          </a:xfrm>
        </p:grpSpPr>
        <p:sp>
          <p:nvSpPr>
            <p:cNvPr id="22" name="Graphic 93">
              <a:extLst>
                <a:ext uri="{FF2B5EF4-FFF2-40B4-BE49-F238E27FC236}">
                  <a16:creationId xmlns:a16="http://schemas.microsoft.com/office/drawing/2014/main" id="{9EF2D2E4-38D1-A9E9-1899-E64B3836F57E}"/>
                </a:ext>
              </a:extLst>
            </p:cNvPr>
            <p:cNvSpPr>
              <a:spLocks noChangeAspect="1"/>
            </p:cNvSpPr>
            <p:nvPr/>
          </p:nvSpPr>
          <p:spPr>
            <a:xfrm>
              <a:off x="5016632" y="2741296"/>
              <a:ext cx="1634221" cy="1504873"/>
            </a:xfrm>
            <a:custGeom>
              <a:avLst/>
              <a:gdLst>
                <a:gd name="connsiteX0" fmla="*/ 385859 w 771954"/>
                <a:gd name="connsiteY0" fmla="*/ 710855 h 710854"/>
                <a:gd name="connsiteX1" fmla="*/ 377300 w 771954"/>
                <a:gd name="connsiteY1" fmla="*/ 707051 h 710854"/>
                <a:gd name="connsiteX2" fmla="*/ 57772 w 771954"/>
                <a:gd name="connsiteY2" fmla="*/ 359944 h 710854"/>
                <a:gd name="connsiteX3" fmla="*/ 57772 w 771954"/>
                <a:gd name="connsiteY3" fmla="*/ 61813 h 710854"/>
                <a:gd name="connsiteX4" fmla="*/ 196852 w 771954"/>
                <a:gd name="connsiteY4" fmla="*/ 0 h 710854"/>
                <a:gd name="connsiteX5" fmla="*/ 335457 w 771954"/>
                <a:gd name="connsiteY5" fmla="*/ 61813 h 710854"/>
                <a:gd name="connsiteX6" fmla="*/ 386096 w 771954"/>
                <a:gd name="connsiteY6" fmla="*/ 116732 h 710854"/>
                <a:gd name="connsiteX7" fmla="*/ 436498 w 771954"/>
                <a:gd name="connsiteY7" fmla="*/ 62289 h 710854"/>
                <a:gd name="connsiteX8" fmla="*/ 575341 w 771954"/>
                <a:gd name="connsiteY8" fmla="*/ 475 h 710854"/>
                <a:gd name="connsiteX9" fmla="*/ 714183 w 771954"/>
                <a:gd name="connsiteY9" fmla="*/ 62051 h 710854"/>
                <a:gd name="connsiteX10" fmla="*/ 714183 w 771954"/>
                <a:gd name="connsiteY10" fmla="*/ 360182 h 710854"/>
                <a:gd name="connsiteX11" fmla="*/ 394655 w 771954"/>
                <a:gd name="connsiteY11" fmla="*/ 707051 h 710854"/>
                <a:gd name="connsiteX12" fmla="*/ 386096 w 771954"/>
                <a:gd name="connsiteY12" fmla="*/ 710855 h 710854"/>
                <a:gd name="connsiteX13" fmla="*/ 196614 w 771954"/>
                <a:gd name="connsiteY13" fmla="*/ 21635 h 710854"/>
                <a:gd name="connsiteX14" fmla="*/ 75127 w 771954"/>
                <a:gd name="connsiteY14" fmla="*/ 77505 h 710854"/>
                <a:gd name="connsiteX15" fmla="*/ 75127 w 771954"/>
                <a:gd name="connsiteY15" fmla="*/ 344016 h 710854"/>
                <a:gd name="connsiteX16" fmla="*/ 385859 w 771954"/>
                <a:gd name="connsiteY16" fmla="*/ 681850 h 710854"/>
                <a:gd name="connsiteX17" fmla="*/ 696590 w 771954"/>
                <a:gd name="connsiteY17" fmla="*/ 344253 h 710854"/>
                <a:gd name="connsiteX18" fmla="*/ 696590 w 771954"/>
                <a:gd name="connsiteY18" fmla="*/ 77742 h 710854"/>
                <a:gd name="connsiteX19" fmla="*/ 575103 w 771954"/>
                <a:gd name="connsiteY19" fmla="*/ 22110 h 710854"/>
                <a:gd name="connsiteX20" fmla="*/ 453616 w 771954"/>
                <a:gd name="connsiteY20" fmla="*/ 77742 h 710854"/>
                <a:gd name="connsiteX21" fmla="*/ 394655 w 771954"/>
                <a:gd name="connsiteY21" fmla="*/ 141695 h 710854"/>
                <a:gd name="connsiteX22" fmla="*/ 386096 w 771954"/>
                <a:gd name="connsiteY22" fmla="*/ 145499 h 710854"/>
                <a:gd name="connsiteX23" fmla="*/ 377537 w 771954"/>
                <a:gd name="connsiteY23" fmla="*/ 141695 h 710854"/>
                <a:gd name="connsiteX24" fmla="*/ 318339 w 771954"/>
                <a:gd name="connsiteY24" fmla="*/ 77505 h 710854"/>
                <a:gd name="connsiteX25" fmla="*/ 196852 w 771954"/>
                <a:gd name="connsiteY25" fmla="*/ 21635 h 71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71954" h="710854">
                  <a:moveTo>
                    <a:pt x="385859" y="710855"/>
                  </a:moveTo>
                  <a:cubicBezTo>
                    <a:pt x="382530" y="710855"/>
                    <a:pt x="379439" y="709428"/>
                    <a:pt x="377300" y="707051"/>
                  </a:cubicBezTo>
                  <a:lnTo>
                    <a:pt x="57772" y="359944"/>
                  </a:lnTo>
                  <a:cubicBezTo>
                    <a:pt x="-19257" y="276259"/>
                    <a:pt x="-19257" y="145499"/>
                    <a:pt x="57772" y="61813"/>
                  </a:cubicBezTo>
                  <a:cubicBezTo>
                    <a:pt x="94384" y="21872"/>
                    <a:pt x="143835" y="0"/>
                    <a:pt x="196852" y="0"/>
                  </a:cubicBezTo>
                  <a:cubicBezTo>
                    <a:pt x="249869" y="0"/>
                    <a:pt x="298844" y="21872"/>
                    <a:pt x="335457" y="61813"/>
                  </a:cubicBezTo>
                  <a:lnTo>
                    <a:pt x="386096" y="116732"/>
                  </a:lnTo>
                  <a:lnTo>
                    <a:pt x="436498" y="62289"/>
                  </a:lnTo>
                  <a:cubicBezTo>
                    <a:pt x="473111" y="22586"/>
                    <a:pt x="522561" y="475"/>
                    <a:pt x="575341" y="475"/>
                  </a:cubicBezTo>
                  <a:cubicBezTo>
                    <a:pt x="628120" y="475"/>
                    <a:pt x="677570" y="22348"/>
                    <a:pt x="714183" y="62051"/>
                  </a:cubicBezTo>
                  <a:cubicBezTo>
                    <a:pt x="791212" y="145499"/>
                    <a:pt x="791212" y="276496"/>
                    <a:pt x="714183" y="360182"/>
                  </a:cubicBezTo>
                  <a:lnTo>
                    <a:pt x="394655" y="707051"/>
                  </a:lnTo>
                  <a:cubicBezTo>
                    <a:pt x="392515" y="709428"/>
                    <a:pt x="389425" y="710855"/>
                    <a:pt x="386096" y="710855"/>
                  </a:cubicBezTo>
                  <a:close/>
                  <a:moveTo>
                    <a:pt x="196614" y="21635"/>
                  </a:moveTo>
                  <a:cubicBezTo>
                    <a:pt x="151443" y="21635"/>
                    <a:pt x="108174" y="41605"/>
                    <a:pt x="75127" y="77505"/>
                  </a:cubicBezTo>
                  <a:cubicBezTo>
                    <a:pt x="7370" y="150967"/>
                    <a:pt x="7370" y="270553"/>
                    <a:pt x="75127" y="344016"/>
                  </a:cubicBezTo>
                  <a:lnTo>
                    <a:pt x="385859" y="681850"/>
                  </a:lnTo>
                  <a:lnTo>
                    <a:pt x="696590" y="344253"/>
                  </a:lnTo>
                  <a:cubicBezTo>
                    <a:pt x="764347" y="270790"/>
                    <a:pt x="764347" y="151205"/>
                    <a:pt x="696590" y="77742"/>
                  </a:cubicBezTo>
                  <a:cubicBezTo>
                    <a:pt x="663544" y="41843"/>
                    <a:pt x="620274" y="22110"/>
                    <a:pt x="575103" y="22110"/>
                  </a:cubicBezTo>
                  <a:cubicBezTo>
                    <a:pt x="529931" y="22110"/>
                    <a:pt x="486662" y="41843"/>
                    <a:pt x="453616" y="77742"/>
                  </a:cubicBezTo>
                  <a:lnTo>
                    <a:pt x="394655" y="141695"/>
                  </a:lnTo>
                  <a:cubicBezTo>
                    <a:pt x="392515" y="144073"/>
                    <a:pt x="389425" y="145499"/>
                    <a:pt x="386096" y="145499"/>
                  </a:cubicBezTo>
                  <a:cubicBezTo>
                    <a:pt x="382768" y="145499"/>
                    <a:pt x="379915" y="144073"/>
                    <a:pt x="377537" y="141695"/>
                  </a:cubicBezTo>
                  <a:lnTo>
                    <a:pt x="318339" y="77505"/>
                  </a:lnTo>
                  <a:cubicBezTo>
                    <a:pt x="285055" y="41605"/>
                    <a:pt x="241786" y="21635"/>
                    <a:pt x="196852" y="21635"/>
                  </a:cubicBezTo>
                  <a:close/>
                </a:path>
              </a:pathLst>
            </a:custGeom>
            <a:solidFill>
              <a:srgbClr val="7030A0"/>
            </a:solidFill>
            <a:ln w="0" cap="flat">
              <a:solidFill>
                <a:srgbClr val="7030A0"/>
              </a:solidFill>
              <a:prstDash val="solid"/>
              <a:miter/>
            </a:ln>
          </p:spPr>
          <p:txBody>
            <a:bodyPr rtlCol="0" anchor="ctr"/>
            <a:lstStyle/>
            <a:p>
              <a:endParaRPr lang="en-US"/>
            </a:p>
          </p:txBody>
        </p:sp>
        <p:pic>
          <p:nvPicPr>
            <p:cNvPr id="23" name="Graphic 22">
              <a:extLst>
                <a:ext uri="{FF2B5EF4-FFF2-40B4-BE49-F238E27FC236}">
                  <a16:creationId xmlns:a16="http://schemas.microsoft.com/office/drawing/2014/main" id="{CA0EEF72-6E88-D699-86CD-6D55A0A0BDD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280119" y="2875377"/>
              <a:ext cx="1107246" cy="1107246"/>
            </a:xfrm>
            <a:prstGeom prst="rect">
              <a:avLst/>
            </a:prstGeom>
          </p:spPr>
        </p:pic>
      </p:grpSp>
      <p:sp>
        <p:nvSpPr>
          <p:cNvPr id="3" name="Arrow: Right 2">
            <a:extLst>
              <a:ext uri="{FF2B5EF4-FFF2-40B4-BE49-F238E27FC236}">
                <a16:creationId xmlns:a16="http://schemas.microsoft.com/office/drawing/2014/main" id="{EC3D33FE-8E77-4287-83B5-877C47FD5D9D}"/>
              </a:ext>
            </a:extLst>
          </p:cNvPr>
          <p:cNvSpPr/>
          <p:nvPr/>
        </p:nvSpPr>
        <p:spPr>
          <a:xfrm>
            <a:off x="4540816" y="3487276"/>
            <a:ext cx="2839017" cy="784017"/>
          </a:xfrm>
          <a:prstGeom prst="rightArrow">
            <a:avLst>
              <a:gd name="adj1" fmla="val 50000"/>
              <a:gd name="adj2" fmla="val 5535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ptos" panose="02110004020202020204"/>
                <a:ea typeface="+mn-ea"/>
                <a:cs typeface="+mn-cs"/>
              </a:rPr>
              <a:t>Beneficiary?</a:t>
            </a:r>
          </a:p>
        </p:txBody>
      </p:sp>
    </p:spTree>
    <p:extLst>
      <p:ext uri="{BB962C8B-B14F-4D97-AF65-F5344CB8AC3E}">
        <p14:creationId xmlns:p14="http://schemas.microsoft.com/office/powerpoint/2010/main" val="245685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C3800-B488-CF75-1EB1-096FD313F3DC}"/>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0D7B87-91B8-B8A0-767E-7C6791A38749}"/>
              </a:ext>
            </a:extLst>
          </p:cNvPr>
          <p:cNvSpPr>
            <a:spLocks noGrp="1"/>
          </p:cNvSpPr>
          <p:nvPr>
            <p:ph type="sldNum" sz="quarter" idx="4"/>
          </p:nvPr>
        </p:nvSpPr>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17</a:t>
            </a:fld>
            <a:endParaRPr lang="en-US" dirty="0">
              <a:latin typeface="Aptos Light" panose="020B0004020202020204" pitchFamily="34" charset="0"/>
            </a:endParaRPr>
          </a:p>
        </p:txBody>
      </p:sp>
      <p:sp>
        <p:nvSpPr>
          <p:cNvPr id="5" name="TextBox 4">
            <a:extLst>
              <a:ext uri="{FF2B5EF4-FFF2-40B4-BE49-F238E27FC236}">
                <a16:creationId xmlns:a16="http://schemas.microsoft.com/office/drawing/2014/main" id="{544CCD4F-1663-54E0-83DA-6348CAE6F97B}"/>
              </a:ext>
            </a:extLst>
          </p:cNvPr>
          <p:cNvSpPr txBox="1"/>
          <p:nvPr/>
        </p:nvSpPr>
        <p:spPr>
          <a:xfrm>
            <a:off x="4469211" y="2696229"/>
            <a:ext cx="7335083" cy="2340005"/>
          </a:xfrm>
          <a:prstGeom prst="rect">
            <a:avLst/>
          </a:prstGeom>
          <a:solidFill>
            <a:srgbClr val="FFFFFF">
              <a:lumMod val="95000"/>
            </a:srgbClr>
          </a:solidFill>
        </p:spPr>
        <p:txBody>
          <a:bodyPr wrap="square" lIns="457200" tIns="274320" rIns="457200" bIns="274320" anchor="t">
            <a:noAutofit/>
          </a:bodyPr>
          <a:lstStyle/>
          <a:p>
            <a:pPr>
              <a:lnSpc>
                <a:spcPct val="120000"/>
              </a:lnSpc>
              <a:defRPr/>
            </a:pPr>
            <a:r>
              <a:rPr kumimoji="0" lang="en-US" sz="2400" b="0" i="0" u="none" strike="noStrike" kern="0" cap="none" spc="0" normalizeH="0" baseline="0" noProof="0" dirty="0">
                <a:ln>
                  <a:noFill/>
                </a:ln>
                <a:solidFill>
                  <a:srgbClr val="3E3F3C"/>
                </a:solidFill>
                <a:effectLst/>
                <a:uLnTx/>
                <a:uFillTx/>
              </a:rPr>
              <a:t>Did you know that if you leave </a:t>
            </a:r>
            <a:r>
              <a:rPr kumimoji="0" lang="en-US" sz="2400" b="1" i="0" u="none" strike="noStrike" kern="0" cap="none" spc="0" normalizeH="0" baseline="0" noProof="0" dirty="0">
                <a:ln>
                  <a:noFill/>
                </a:ln>
                <a:solidFill>
                  <a:srgbClr val="3E3F3C"/>
                </a:solidFill>
                <a:effectLst/>
                <a:uLnTx/>
                <a:uFillTx/>
              </a:rPr>
              <a:t>assets over $2,000 </a:t>
            </a:r>
            <a:r>
              <a:rPr kumimoji="0" lang="en-US" sz="2400" b="0" i="0" u="none" strike="noStrike" kern="0" cap="none" spc="0" normalizeH="0" baseline="0" noProof="0" dirty="0">
                <a:ln>
                  <a:noFill/>
                </a:ln>
                <a:solidFill>
                  <a:srgbClr val="3E3F3C"/>
                </a:solidFill>
                <a:effectLst/>
                <a:uLnTx/>
                <a:uFillTx/>
              </a:rPr>
              <a:t>to an individual with special needs, you have</a:t>
            </a:r>
            <a:r>
              <a:rPr lang="en-US" sz="2400" kern="0" dirty="0">
                <a:solidFill>
                  <a:srgbClr val="3E3F3C"/>
                </a:solidFill>
              </a:rPr>
              <a:t> </a:t>
            </a:r>
            <a:r>
              <a:rPr kumimoji="0" lang="en-US" sz="2400" b="0" i="0" u="none" strike="noStrike" kern="0" cap="none" spc="0" normalizeH="0" baseline="0" noProof="0" dirty="0">
                <a:ln>
                  <a:noFill/>
                </a:ln>
                <a:solidFill>
                  <a:srgbClr val="3E3F3C"/>
                </a:solidFill>
                <a:effectLst/>
                <a:uLnTx/>
                <a:uFillTx/>
              </a:rPr>
              <a:t>likely caused them to lose eligibility for most government benefits?</a:t>
            </a:r>
          </a:p>
        </p:txBody>
      </p:sp>
      <p:pic>
        <p:nvPicPr>
          <p:cNvPr id="6" name="Graphic 5" descr="Badge Question Mark outline">
            <a:extLst>
              <a:ext uri="{FF2B5EF4-FFF2-40B4-BE49-F238E27FC236}">
                <a16:creationId xmlns:a16="http://schemas.microsoft.com/office/drawing/2014/main" id="{1ED14A83-82C9-A550-0D82-F7B63A6610E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3488" y="1665285"/>
            <a:ext cx="2061889" cy="2061889"/>
          </a:xfrm>
          <a:prstGeom prst="rect">
            <a:avLst/>
          </a:prstGeom>
        </p:spPr>
      </p:pic>
      <p:sp>
        <p:nvSpPr>
          <p:cNvPr id="4" name="TextBox 3">
            <a:extLst>
              <a:ext uri="{FF2B5EF4-FFF2-40B4-BE49-F238E27FC236}">
                <a16:creationId xmlns:a16="http://schemas.microsoft.com/office/drawing/2014/main" id="{CE3567C4-1B43-49A4-14AD-BB6358B06B8C}"/>
              </a:ext>
            </a:extLst>
          </p:cNvPr>
          <p:cNvSpPr txBox="1"/>
          <p:nvPr/>
        </p:nvSpPr>
        <p:spPr>
          <a:xfrm>
            <a:off x="4469211" y="5110463"/>
            <a:ext cx="5969479" cy="646331"/>
          </a:xfrm>
          <a:prstGeom prst="rect">
            <a:avLst/>
          </a:prstGeom>
          <a:noFill/>
        </p:spPr>
        <p:txBody>
          <a:bodyPr wrap="square" rtlCol="0">
            <a:spAutoFit/>
          </a:bodyPr>
          <a:lstStyle/>
          <a:p>
            <a:r>
              <a:rPr lang="en-US" sz="1200" dirty="0">
                <a:solidFill>
                  <a:schemeClr val="tx2">
                    <a:lumMod val="75000"/>
                  </a:schemeClr>
                </a:solidFill>
              </a:rPr>
              <a:t>Source:</a:t>
            </a:r>
          </a:p>
          <a:p>
            <a:r>
              <a:rPr lang="en-US" sz="1200" dirty="0">
                <a:solidFill>
                  <a:schemeClr val="tx2">
                    <a:lumMod val="75000"/>
                  </a:schemeClr>
                </a:solidFill>
              </a:rPr>
              <a:t>SSA.gov - the Official Website of the Social Security Administration</a:t>
            </a:r>
          </a:p>
          <a:p>
            <a:r>
              <a:rPr lang="en-US" sz="1200" dirty="0">
                <a:solidFill>
                  <a:schemeClr val="tx2">
                    <a:lumMod val="75000"/>
                  </a:schemeClr>
                </a:solidFill>
                <a:hlinkClick r:id="rId5">
                  <a:extLst>
                    <a:ext uri="{A12FA001-AC4F-418D-AE19-62706E023703}">
                      <ahyp:hlinkClr xmlns:ahyp="http://schemas.microsoft.com/office/drawing/2018/hyperlinkcolor" val="tx"/>
                    </a:ext>
                  </a:extLst>
                </a:hlinkClick>
              </a:rPr>
              <a:t>Supplemental Security Income (SSI) Resources</a:t>
            </a:r>
            <a:endParaRPr lang="en-US" sz="1200" dirty="0">
              <a:solidFill>
                <a:schemeClr val="tx2">
                  <a:lumMod val="75000"/>
                </a:schemeClr>
              </a:solidFill>
            </a:endParaRPr>
          </a:p>
        </p:txBody>
      </p:sp>
    </p:spTree>
    <p:extLst>
      <p:ext uri="{BB962C8B-B14F-4D97-AF65-F5344CB8AC3E}">
        <p14:creationId xmlns:p14="http://schemas.microsoft.com/office/powerpoint/2010/main" val="2919721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957FB-735F-0428-977A-48DA240D4437}"/>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5889C41-19B0-FFA3-D54C-953A7B775E12}"/>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15" name="Text Placeholder 4">
            <a:extLst>
              <a:ext uri="{FF2B5EF4-FFF2-40B4-BE49-F238E27FC236}">
                <a16:creationId xmlns:a16="http://schemas.microsoft.com/office/drawing/2014/main" id="{7C7A73B6-44B3-1B9D-0AA5-944D08E2E8A0}"/>
              </a:ext>
            </a:extLst>
          </p:cNvPr>
          <p:cNvSpPr txBox="1">
            <a:spLocks/>
          </p:cNvSpPr>
          <p:nvPr/>
        </p:nvSpPr>
        <p:spPr>
          <a:xfrm>
            <a:off x="457200" y="1046492"/>
            <a:ext cx="11274552" cy="426779"/>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Naming an Individual with Special Needs as Beneficiary</a:t>
            </a:r>
          </a:p>
        </p:txBody>
      </p:sp>
      <p:sp>
        <p:nvSpPr>
          <p:cNvPr id="5" name="Title 13">
            <a:extLst>
              <a:ext uri="{FF2B5EF4-FFF2-40B4-BE49-F238E27FC236}">
                <a16:creationId xmlns:a16="http://schemas.microsoft.com/office/drawing/2014/main" id="{BA466DDB-24B7-CD35-540D-8FF29366743E}"/>
              </a:ext>
            </a:extLst>
          </p:cNvPr>
          <p:cNvSpPr>
            <a:spLocks noGrp="1"/>
          </p:cNvSpPr>
          <p:nvPr>
            <p:ph type="title"/>
          </p:nvPr>
        </p:nvSpPr>
        <p:spPr>
          <a:xfrm>
            <a:off x="457200" y="457200"/>
            <a:ext cx="11274552" cy="501804"/>
          </a:xfrm>
        </p:spPr>
        <p:txBody>
          <a:bodyPr/>
          <a:lstStyle/>
          <a:p>
            <a:r>
              <a:rPr lang="en-US" b="0" dirty="0"/>
              <a:t>Uses of Life Insurance | </a:t>
            </a:r>
            <a:r>
              <a:rPr lang="en-US" b="1" dirty="0"/>
              <a:t>Special Needs</a:t>
            </a:r>
          </a:p>
        </p:txBody>
      </p:sp>
      <p:pic>
        <p:nvPicPr>
          <p:cNvPr id="2" name="Graphic 1">
            <a:extLst>
              <a:ext uri="{FF2B5EF4-FFF2-40B4-BE49-F238E27FC236}">
                <a16:creationId xmlns:a16="http://schemas.microsoft.com/office/drawing/2014/main" id="{3989A17C-62BB-CD65-43D7-FFAF406A872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20702" y="2621482"/>
            <a:ext cx="2200144" cy="2200144"/>
          </a:xfrm>
          <a:prstGeom prst="rect">
            <a:avLst/>
          </a:prstGeom>
        </p:spPr>
      </p:pic>
      <p:sp>
        <p:nvSpPr>
          <p:cNvPr id="11" name="TextBox 10">
            <a:extLst>
              <a:ext uri="{FF2B5EF4-FFF2-40B4-BE49-F238E27FC236}">
                <a16:creationId xmlns:a16="http://schemas.microsoft.com/office/drawing/2014/main" id="{35D014C0-EB14-8E9A-C8BB-6DE3B075F7E9}"/>
              </a:ext>
            </a:extLst>
          </p:cNvPr>
          <p:cNvSpPr txBox="1"/>
          <p:nvPr/>
        </p:nvSpPr>
        <p:spPr>
          <a:xfrm>
            <a:off x="2165123" y="4424102"/>
            <a:ext cx="2911302" cy="461665"/>
          </a:xfrm>
          <a:prstGeom prst="rect">
            <a:avLst/>
          </a:prstGeom>
          <a:noFill/>
        </p:spPr>
        <p:txBody>
          <a:bodyPr wrap="square" rtlCol="0">
            <a:spAutoFit/>
          </a:bodyPr>
          <a:lstStyle/>
          <a:p>
            <a:pPr algn="ctr"/>
            <a:r>
              <a:rPr lang="en-US" sz="2400" b="1" dirty="0">
                <a:solidFill>
                  <a:srgbClr val="3D9B35"/>
                </a:solidFill>
              </a:rPr>
              <a:t>Logan and Morgan</a:t>
            </a:r>
          </a:p>
        </p:txBody>
      </p:sp>
      <p:pic>
        <p:nvPicPr>
          <p:cNvPr id="14" name="Picture 13">
            <a:extLst>
              <a:ext uri="{FF2B5EF4-FFF2-40B4-BE49-F238E27FC236}">
                <a16:creationId xmlns:a16="http://schemas.microsoft.com/office/drawing/2014/main" id="{C4D2122E-FFFF-BACD-CFA7-1BB877107F34}"/>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540816" y="2054388"/>
            <a:ext cx="1255583" cy="1316337"/>
          </a:xfrm>
          <a:prstGeom prst="rect">
            <a:avLst/>
          </a:prstGeom>
          <a:solidFill>
            <a:schemeClr val="bg2"/>
          </a:solidFill>
        </p:spPr>
      </p:pic>
      <p:sp>
        <p:nvSpPr>
          <p:cNvPr id="16" name="TextBox 15">
            <a:extLst>
              <a:ext uri="{FF2B5EF4-FFF2-40B4-BE49-F238E27FC236}">
                <a16:creationId xmlns:a16="http://schemas.microsoft.com/office/drawing/2014/main" id="{36F9B0F4-FC1A-BE91-04C9-23C49A5D65E6}"/>
              </a:ext>
            </a:extLst>
          </p:cNvPr>
          <p:cNvSpPr txBox="1"/>
          <p:nvPr/>
        </p:nvSpPr>
        <p:spPr>
          <a:xfrm>
            <a:off x="6866411" y="4407694"/>
            <a:ext cx="3225213" cy="461665"/>
          </a:xfrm>
          <a:prstGeom prst="rect">
            <a:avLst/>
          </a:prstGeom>
          <a:noFill/>
        </p:spPr>
        <p:txBody>
          <a:bodyPr wrap="square" rtlCol="0">
            <a:spAutoFit/>
          </a:bodyPr>
          <a:lstStyle/>
          <a:p>
            <a:pPr algn="ctr"/>
            <a:r>
              <a:rPr lang="en-US" sz="2400" b="1" dirty="0">
                <a:solidFill>
                  <a:srgbClr val="784790"/>
                </a:solidFill>
              </a:rPr>
              <a:t>Special Needs Trust</a:t>
            </a:r>
          </a:p>
        </p:txBody>
      </p:sp>
      <p:sp>
        <p:nvSpPr>
          <p:cNvPr id="18" name="TextBox 17">
            <a:extLst>
              <a:ext uri="{FF2B5EF4-FFF2-40B4-BE49-F238E27FC236}">
                <a16:creationId xmlns:a16="http://schemas.microsoft.com/office/drawing/2014/main" id="{1A2B8325-E4D2-A46A-E12C-4CCB7F6A5FB1}"/>
              </a:ext>
            </a:extLst>
          </p:cNvPr>
          <p:cNvSpPr txBox="1"/>
          <p:nvPr/>
        </p:nvSpPr>
        <p:spPr>
          <a:xfrm>
            <a:off x="1371600" y="5029200"/>
            <a:ext cx="4389120" cy="1371600"/>
          </a:xfrm>
          <a:prstGeom prst="rect">
            <a:avLst/>
          </a:prstGeom>
          <a:solidFill>
            <a:schemeClr val="tx2">
              <a:lumMod val="20000"/>
              <a:lumOff val="80000"/>
            </a:schemeClr>
          </a:solidFill>
        </p:spPr>
        <p:txBody>
          <a:bodyPr wrap="square" lIns="182880" tIns="0" rIns="18288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srgbClr val="3E3F3C"/>
                </a:solidFill>
                <a:effectLst/>
                <a:uLnTx/>
                <a:uFillTx/>
                <a:latin typeface="Aptos" panose="020B0004020202020204" pitchFamily="34" charset="0"/>
              </a:rPr>
              <a:t>Logan owns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srgbClr val="3E3F3C"/>
                </a:solidFill>
                <a:effectLst/>
                <a:uLnTx/>
                <a:uFillTx/>
                <a:latin typeface="Aptos" panose="020B0004020202020204" pitchFamily="34" charset="0"/>
              </a:rPr>
              <a:t>a survivorship policy on</a:t>
            </a:r>
            <a:r>
              <a:rPr lang="en-US" sz="2400" dirty="0">
                <a:solidFill>
                  <a:srgbClr val="3E3F3C"/>
                </a:solidFill>
                <a:latin typeface="Aptos" panose="020B0004020202020204" pitchFamily="34" charset="0"/>
              </a:rPr>
              <a:t> his and Morgan’s lives</a:t>
            </a:r>
            <a:endParaRPr kumimoji="0" lang="en-US" sz="2400" i="0" u="none" strike="noStrike" kern="1200" cap="none" spc="0" normalizeH="0" baseline="0" noProof="0" dirty="0">
              <a:ln>
                <a:noFill/>
              </a:ln>
              <a:solidFill>
                <a:srgbClr val="3E3F3C"/>
              </a:solidFill>
              <a:effectLst/>
              <a:uLnTx/>
              <a:uFillTx/>
              <a:latin typeface="Aptos" panose="020B0004020202020204" pitchFamily="34" charset="0"/>
            </a:endParaRPr>
          </a:p>
        </p:txBody>
      </p:sp>
      <p:sp>
        <p:nvSpPr>
          <p:cNvPr id="19" name="TextBox 18">
            <a:extLst>
              <a:ext uri="{FF2B5EF4-FFF2-40B4-BE49-F238E27FC236}">
                <a16:creationId xmlns:a16="http://schemas.microsoft.com/office/drawing/2014/main" id="{2320889F-9534-E135-4C49-99E876D55E85}"/>
              </a:ext>
            </a:extLst>
          </p:cNvPr>
          <p:cNvSpPr txBox="1"/>
          <p:nvPr/>
        </p:nvSpPr>
        <p:spPr>
          <a:xfrm>
            <a:off x="6217920" y="5029200"/>
            <a:ext cx="4389120" cy="1371600"/>
          </a:xfrm>
          <a:prstGeom prst="rect">
            <a:avLst/>
          </a:prstGeom>
          <a:solidFill>
            <a:schemeClr val="tx2">
              <a:lumMod val="20000"/>
              <a:lumOff val="80000"/>
            </a:schemeClr>
          </a:solidFill>
        </p:spPr>
        <p:txBody>
          <a:bodyPr wrap="square" lIns="182880" tIns="0" rIns="18288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srgbClr val="3E3F3C"/>
                </a:solidFill>
                <a:effectLst/>
                <a:uLnTx/>
                <a:uFillTx/>
                <a:latin typeface="Aptos" panose="020B0004020202020204" pitchFamily="34" charset="0"/>
              </a:rPr>
              <a:t>Create a trust to provide quality of life and protect benefits</a:t>
            </a:r>
          </a:p>
        </p:txBody>
      </p:sp>
      <p:sp>
        <p:nvSpPr>
          <p:cNvPr id="3" name="Arrow: Right 2">
            <a:extLst>
              <a:ext uri="{FF2B5EF4-FFF2-40B4-BE49-F238E27FC236}">
                <a16:creationId xmlns:a16="http://schemas.microsoft.com/office/drawing/2014/main" id="{740CD25A-125A-DC8A-B6B2-B5EEC8272A09}"/>
              </a:ext>
            </a:extLst>
          </p:cNvPr>
          <p:cNvSpPr/>
          <p:nvPr/>
        </p:nvSpPr>
        <p:spPr>
          <a:xfrm>
            <a:off x="4540816" y="3487276"/>
            <a:ext cx="2839017" cy="784017"/>
          </a:xfrm>
          <a:prstGeom prst="rightArrow">
            <a:avLst>
              <a:gd name="adj1" fmla="val 50000"/>
              <a:gd name="adj2" fmla="val 5535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ptos" panose="02110004020202020204"/>
                <a:ea typeface="+mn-ea"/>
                <a:cs typeface="+mn-cs"/>
              </a:rPr>
              <a:t>Alternative</a:t>
            </a:r>
          </a:p>
        </p:txBody>
      </p:sp>
      <p:grpSp>
        <p:nvGrpSpPr>
          <p:cNvPr id="7" name="Group 6">
            <a:extLst>
              <a:ext uri="{FF2B5EF4-FFF2-40B4-BE49-F238E27FC236}">
                <a16:creationId xmlns:a16="http://schemas.microsoft.com/office/drawing/2014/main" id="{6C96063D-BC62-45B8-9523-4E097D7CEA6F}"/>
              </a:ext>
            </a:extLst>
          </p:cNvPr>
          <p:cNvGrpSpPr>
            <a:grpSpLocks noChangeAspect="1"/>
          </p:cNvGrpSpPr>
          <p:nvPr/>
        </p:nvGrpSpPr>
        <p:grpSpPr>
          <a:xfrm>
            <a:off x="7707254" y="2832873"/>
            <a:ext cx="1604152" cy="1584336"/>
            <a:chOff x="7815912" y="3513817"/>
            <a:chExt cx="758915" cy="756980"/>
          </a:xfrm>
          <a:solidFill>
            <a:srgbClr val="784790"/>
          </a:solidFill>
        </p:grpSpPr>
        <p:sp>
          <p:nvSpPr>
            <p:cNvPr id="8" name="Freeform: Shape 451">
              <a:extLst>
                <a:ext uri="{FF2B5EF4-FFF2-40B4-BE49-F238E27FC236}">
                  <a16:creationId xmlns:a16="http://schemas.microsoft.com/office/drawing/2014/main" id="{7AA88DC1-1F75-7A21-EAEF-22F4A592B0AF}"/>
                </a:ext>
              </a:extLst>
            </p:cNvPr>
            <p:cNvSpPr/>
            <p:nvPr/>
          </p:nvSpPr>
          <p:spPr>
            <a:xfrm>
              <a:off x="7815912" y="3513817"/>
              <a:ext cx="758915" cy="756980"/>
            </a:xfrm>
            <a:custGeom>
              <a:avLst/>
              <a:gdLst>
                <a:gd name="connsiteX0" fmla="*/ 113167 w 758915"/>
                <a:gd name="connsiteY0" fmla="*/ 756981 h 756980"/>
                <a:gd name="connsiteX1" fmla="*/ 86777 w 758915"/>
                <a:gd name="connsiteY1" fmla="*/ 746044 h 756980"/>
                <a:gd name="connsiteX2" fmla="*/ 75841 w 758915"/>
                <a:gd name="connsiteY2" fmla="*/ 719655 h 756980"/>
                <a:gd name="connsiteX3" fmla="*/ 75841 w 758915"/>
                <a:gd name="connsiteY3" fmla="*/ 681853 h 756980"/>
                <a:gd name="connsiteX4" fmla="*/ 37326 w 758915"/>
                <a:gd name="connsiteY4" fmla="*/ 681140 h 756980"/>
                <a:gd name="connsiteX5" fmla="*/ 10936 w 758915"/>
                <a:gd name="connsiteY5" fmla="*/ 670204 h 756980"/>
                <a:gd name="connsiteX6" fmla="*/ 0 w 758915"/>
                <a:gd name="connsiteY6" fmla="*/ 643814 h 756980"/>
                <a:gd name="connsiteX7" fmla="*/ 0 w 758915"/>
                <a:gd name="connsiteY7" fmla="*/ 138130 h 756980"/>
                <a:gd name="connsiteX8" fmla="*/ 713 w 758915"/>
                <a:gd name="connsiteY8" fmla="*/ 134326 h 756980"/>
                <a:gd name="connsiteX9" fmla="*/ 3566 w 758915"/>
                <a:gd name="connsiteY9" fmla="*/ 129809 h 756980"/>
                <a:gd name="connsiteX10" fmla="*/ 130047 w 758915"/>
                <a:gd name="connsiteY10" fmla="*/ 3328 h 756980"/>
                <a:gd name="connsiteX11" fmla="*/ 133613 w 758915"/>
                <a:gd name="connsiteY11" fmla="*/ 951 h 756980"/>
                <a:gd name="connsiteX12" fmla="*/ 137892 w 758915"/>
                <a:gd name="connsiteY12" fmla="*/ 0 h 756980"/>
                <a:gd name="connsiteX13" fmla="*/ 492608 w 758915"/>
                <a:gd name="connsiteY13" fmla="*/ 0 h 756980"/>
                <a:gd name="connsiteX14" fmla="*/ 518998 w 758915"/>
                <a:gd name="connsiteY14" fmla="*/ 10699 h 756980"/>
                <a:gd name="connsiteX15" fmla="*/ 529934 w 758915"/>
                <a:gd name="connsiteY15" fmla="*/ 37088 h 756980"/>
                <a:gd name="connsiteX16" fmla="*/ 529934 w 758915"/>
                <a:gd name="connsiteY16" fmla="*/ 74890 h 756980"/>
                <a:gd name="connsiteX17" fmla="*/ 568449 w 758915"/>
                <a:gd name="connsiteY17" fmla="*/ 75603 h 756980"/>
                <a:gd name="connsiteX18" fmla="*/ 594839 w 758915"/>
                <a:gd name="connsiteY18" fmla="*/ 86539 h 756980"/>
                <a:gd name="connsiteX19" fmla="*/ 605775 w 758915"/>
                <a:gd name="connsiteY19" fmla="*/ 112929 h 756980"/>
                <a:gd name="connsiteX20" fmla="*/ 605775 w 758915"/>
                <a:gd name="connsiteY20" fmla="*/ 239647 h 756980"/>
                <a:gd name="connsiteX21" fmla="*/ 628123 w 758915"/>
                <a:gd name="connsiteY21" fmla="*/ 220628 h 756980"/>
                <a:gd name="connsiteX22" fmla="*/ 674483 w 758915"/>
                <a:gd name="connsiteY22" fmla="*/ 177596 h 756980"/>
                <a:gd name="connsiteX23" fmla="*/ 708956 w 758915"/>
                <a:gd name="connsiteY23" fmla="*/ 163806 h 756980"/>
                <a:gd name="connsiteX24" fmla="*/ 745569 w 758915"/>
                <a:gd name="connsiteY24" fmla="*/ 179735 h 756980"/>
                <a:gd name="connsiteX25" fmla="*/ 758883 w 758915"/>
                <a:gd name="connsiteY25" fmla="*/ 215873 h 756980"/>
                <a:gd name="connsiteX26" fmla="*/ 742478 w 758915"/>
                <a:gd name="connsiteY26" fmla="*/ 250583 h 756980"/>
                <a:gd name="connsiteX27" fmla="*/ 705390 w 758915"/>
                <a:gd name="connsiteY27" fmla="*/ 285056 h 756980"/>
                <a:gd name="connsiteX28" fmla="*/ 722508 w 758915"/>
                <a:gd name="connsiteY28" fmla="*/ 304552 h 756980"/>
                <a:gd name="connsiteX29" fmla="*/ 729165 w 758915"/>
                <a:gd name="connsiteY29" fmla="*/ 322145 h 756980"/>
                <a:gd name="connsiteX30" fmla="*/ 721319 w 758915"/>
                <a:gd name="connsiteY30" fmla="*/ 339262 h 756980"/>
                <a:gd name="connsiteX31" fmla="*/ 652848 w 758915"/>
                <a:gd name="connsiteY31" fmla="*/ 402740 h 756980"/>
                <a:gd name="connsiteX32" fmla="*/ 644765 w 758915"/>
                <a:gd name="connsiteY32" fmla="*/ 405831 h 756980"/>
                <a:gd name="connsiteX33" fmla="*/ 641199 w 758915"/>
                <a:gd name="connsiteY33" fmla="*/ 405356 h 756980"/>
                <a:gd name="connsiteX34" fmla="*/ 633116 w 758915"/>
                <a:gd name="connsiteY34" fmla="*/ 396559 h 756980"/>
                <a:gd name="connsiteX35" fmla="*/ 636682 w 758915"/>
                <a:gd name="connsiteY35" fmla="*/ 385147 h 756980"/>
                <a:gd name="connsiteX36" fmla="*/ 705152 w 758915"/>
                <a:gd name="connsiteY36" fmla="*/ 321669 h 756980"/>
                <a:gd name="connsiteX37" fmla="*/ 688035 w 758915"/>
                <a:gd name="connsiteY37" fmla="*/ 302174 h 756980"/>
                <a:gd name="connsiteX38" fmla="*/ 606488 w 758915"/>
                <a:gd name="connsiteY38" fmla="*/ 377064 h 756980"/>
                <a:gd name="connsiteX39" fmla="*/ 606488 w 758915"/>
                <a:gd name="connsiteY39" fmla="*/ 719655 h 756980"/>
                <a:gd name="connsiteX40" fmla="*/ 595314 w 758915"/>
                <a:gd name="connsiteY40" fmla="*/ 746044 h 756980"/>
                <a:gd name="connsiteX41" fmla="*/ 568924 w 758915"/>
                <a:gd name="connsiteY41" fmla="*/ 756981 h 756980"/>
                <a:gd name="connsiteX42" fmla="*/ 113880 w 758915"/>
                <a:gd name="connsiteY42" fmla="*/ 756981 h 756980"/>
                <a:gd name="connsiteX43" fmla="*/ 99853 w 758915"/>
                <a:gd name="connsiteY43" fmla="*/ 719893 h 756980"/>
                <a:gd name="connsiteX44" fmla="*/ 103895 w 758915"/>
                <a:gd name="connsiteY44" fmla="*/ 729402 h 756980"/>
                <a:gd name="connsiteX45" fmla="*/ 113404 w 758915"/>
                <a:gd name="connsiteY45" fmla="*/ 733206 h 756980"/>
                <a:gd name="connsiteX46" fmla="*/ 568449 w 758915"/>
                <a:gd name="connsiteY46" fmla="*/ 733206 h 756980"/>
                <a:gd name="connsiteX47" fmla="*/ 577959 w 758915"/>
                <a:gd name="connsiteY47" fmla="*/ 729402 h 756980"/>
                <a:gd name="connsiteX48" fmla="*/ 581763 w 758915"/>
                <a:gd name="connsiteY48" fmla="*/ 719893 h 756980"/>
                <a:gd name="connsiteX49" fmla="*/ 581763 w 758915"/>
                <a:gd name="connsiteY49" fmla="*/ 401076 h 756980"/>
                <a:gd name="connsiteX50" fmla="*/ 529934 w 758915"/>
                <a:gd name="connsiteY50" fmla="*/ 447436 h 756980"/>
                <a:gd name="connsiteX51" fmla="*/ 529934 w 758915"/>
                <a:gd name="connsiteY51" fmla="*/ 643814 h 756980"/>
                <a:gd name="connsiteX52" fmla="*/ 518760 w 758915"/>
                <a:gd name="connsiteY52" fmla="*/ 670204 h 756980"/>
                <a:gd name="connsiteX53" fmla="*/ 492370 w 758915"/>
                <a:gd name="connsiteY53" fmla="*/ 681140 h 756980"/>
                <a:gd name="connsiteX54" fmla="*/ 99853 w 758915"/>
                <a:gd name="connsiteY54" fmla="*/ 681140 h 756980"/>
                <a:gd name="connsiteX55" fmla="*/ 99853 w 758915"/>
                <a:gd name="connsiteY55" fmla="*/ 719655 h 756980"/>
                <a:gd name="connsiteX56" fmla="*/ 24012 w 758915"/>
                <a:gd name="connsiteY56" fmla="*/ 644052 h 756980"/>
                <a:gd name="connsiteX57" fmla="*/ 27816 w 758915"/>
                <a:gd name="connsiteY57" fmla="*/ 653562 h 756980"/>
                <a:gd name="connsiteX58" fmla="*/ 37326 w 758915"/>
                <a:gd name="connsiteY58" fmla="*/ 657365 h 756980"/>
                <a:gd name="connsiteX59" fmla="*/ 492370 w 758915"/>
                <a:gd name="connsiteY59" fmla="*/ 657365 h 756980"/>
                <a:gd name="connsiteX60" fmla="*/ 501880 w 758915"/>
                <a:gd name="connsiteY60" fmla="*/ 653562 h 756980"/>
                <a:gd name="connsiteX61" fmla="*/ 505922 w 758915"/>
                <a:gd name="connsiteY61" fmla="*/ 644052 h 756980"/>
                <a:gd name="connsiteX62" fmla="*/ 505922 w 758915"/>
                <a:gd name="connsiteY62" fmla="*/ 471687 h 756980"/>
                <a:gd name="connsiteX63" fmla="*/ 454807 w 758915"/>
                <a:gd name="connsiteY63" fmla="*/ 517334 h 756980"/>
                <a:gd name="connsiteX64" fmla="*/ 371596 w 758915"/>
                <a:gd name="connsiteY64" fmla="*/ 577483 h 756980"/>
                <a:gd name="connsiteX65" fmla="*/ 369932 w 758915"/>
                <a:gd name="connsiteY65" fmla="*/ 579147 h 756980"/>
                <a:gd name="connsiteX66" fmla="*/ 308118 w 758915"/>
                <a:gd name="connsiteY66" fmla="*/ 615760 h 756980"/>
                <a:gd name="connsiteX67" fmla="*/ 300034 w 758915"/>
                <a:gd name="connsiteY67" fmla="*/ 616949 h 756980"/>
                <a:gd name="connsiteX68" fmla="*/ 282441 w 758915"/>
                <a:gd name="connsiteY68" fmla="*/ 609341 h 756980"/>
                <a:gd name="connsiteX69" fmla="*/ 280064 w 758915"/>
                <a:gd name="connsiteY69" fmla="*/ 605775 h 756980"/>
                <a:gd name="connsiteX70" fmla="*/ 164044 w 758915"/>
                <a:gd name="connsiteY70" fmla="*/ 605299 h 756980"/>
                <a:gd name="connsiteX71" fmla="*/ 153821 w 758915"/>
                <a:gd name="connsiteY71" fmla="*/ 599356 h 756980"/>
                <a:gd name="connsiteX72" fmla="*/ 153821 w 758915"/>
                <a:gd name="connsiteY72" fmla="*/ 587468 h 756980"/>
                <a:gd name="connsiteX73" fmla="*/ 164044 w 758915"/>
                <a:gd name="connsiteY73" fmla="*/ 581525 h 756980"/>
                <a:gd name="connsiteX74" fmla="*/ 278637 w 758915"/>
                <a:gd name="connsiteY74" fmla="*/ 581525 h 756980"/>
                <a:gd name="connsiteX75" fmla="*/ 319292 w 758915"/>
                <a:gd name="connsiteY75" fmla="*/ 524466 h 756980"/>
                <a:gd name="connsiteX76" fmla="*/ 320956 w 758915"/>
                <a:gd name="connsiteY76" fmla="*/ 522802 h 756980"/>
                <a:gd name="connsiteX77" fmla="*/ 346157 w 758915"/>
                <a:gd name="connsiteY77" fmla="*/ 492846 h 756980"/>
                <a:gd name="connsiteX78" fmla="*/ 87966 w 758915"/>
                <a:gd name="connsiteY78" fmla="*/ 491657 h 756980"/>
                <a:gd name="connsiteX79" fmla="*/ 77743 w 758915"/>
                <a:gd name="connsiteY79" fmla="*/ 485713 h 756980"/>
                <a:gd name="connsiteX80" fmla="*/ 77743 w 758915"/>
                <a:gd name="connsiteY80" fmla="*/ 473826 h 756980"/>
                <a:gd name="connsiteX81" fmla="*/ 87966 w 758915"/>
                <a:gd name="connsiteY81" fmla="*/ 467883 h 756980"/>
                <a:gd name="connsiteX82" fmla="*/ 366841 w 758915"/>
                <a:gd name="connsiteY82" fmla="*/ 467883 h 756980"/>
                <a:gd name="connsiteX83" fmla="*/ 385860 w 758915"/>
                <a:gd name="connsiteY83" fmla="*/ 445535 h 756980"/>
                <a:gd name="connsiteX84" fmla="*/ 505684 w 758915"/>
                <a:gd name="connsiteY84" fmla="*/ 334270 h 756980"/>
                <a:gd name="connsiteX85" fmla="*/ 505684 w 758915"/>
                <a:gd name="connsiteY85" fmla="*/ 37326 h 756980"/>
                <a:gd name="connsiteX86" fmla="*/ 501880 w 758915"/>
                <a:gd name="connsiteY86" fmla="*/ 27816 h 756980"/>
                <a:gd name="connsiteX87" fmla="*/ 492370 w 758915"/>
                <a:gd name="connsiteY87" fmla="*/ 24012 h 756980"/>
                <a:gd name="connsiteX88" fmla="*/ 150968 w 758915"/>
                <a:gd name="connsiteY88" fmla="*/ 24012 h 756980"/>
                <a:gd name="connsiteX89" fmla="*/ 150255 w 758915"/>
                <a:gd name="connsiteY89" fmla="*/ 113167 h 756980"/>
                <a:gd name="connsiteX90" fmla="*/ 139319 w 758915"/>
                <a:gd name="connsiteY90" fmla="*/ 139556 h 756980"/>
                <a:gd name="connsiteX91" fmla="*/ 112929 w 758915"/>
                <a:gd name="connsiteY91" fmla="*/ 150493 h 756980"/>
                <a:gd name="connsiteX92" fmla="*/ 23775 w 758915"/>
                <a:gd name="connsiteY92" fmla="*/ 150493 h 756980"/>
                <a:gd name="connsiteX93" fmla="*/ 23775 w 758915"/>
                <a:gd name="connsiteY93" fmla="*/ 644289 h 756980"/>
                <a:gd name="connsiteX94" fmla="*/ 328326 w 758915"/>
                <a:gd name="connsiteY94" fmla="*/ 548716 h 756980"/>
                <a:gd name="connsiteX95" fmla="*/ 300034 w 758915"/>
                <a:gd name="connsiteY95" fmla="*/ 592223 h 756980"/>
                <a:gd name="connsiteX96" fmla="*/ 346157 w 758915"/>
                <a:gd name="connsiteY96" fmla="*/ 567736 h 756980"/>
                <a:gd name="connsiteX97" fmla="*/ 329515 w 758915"/>
                <a:gd name="connsiteY97" fmla="*/ 548954 h 756980"/>
                <a:gd name="connsiteX98" fmla="*/ 328326 w 758915"/>
                <a:gd name="connsiteY98" fmla="*/ 548954 h 756980"/>
                <a:gd name="connsiteX99" fmla="*/ 345682 w 758915"/>
                <a:gd name="connsiteY99" fmla="*/ 530172 h 756980"/>
                <a:gd name="connsiteX100" fmla="*/ 356142 w 758915"/>
                <a:gd name="connsiteY100" fmla="*/ 542297 h 756980"/>
                <a:gd name="connsiteX101" fmla="*/ 364939 w 758915"/>
                <a:gd name="connsiteY101" fmla="*/ 551807 h 756980"/>
                <a:gd name="connsiteX102" fmla="*/ 427941 w 758915"/>
                <a:gd name="connsiteY102" fmla="*/ 507111 h 756980"/>
                <a:gd name="connsiteX103" fmla="*/ 395370 w 758915"/>
                <a:gd name="connsiteY103" fmla="*/ 470735 h 756980"/>
                <a:gd name="connsiteX104" fmla="*/ 345682 w 758915"/>
                <a:gd name="connsiteY104" fmla="*/ 529934 h 756980"/>
                <a:gd name="connsiteX105" fmla="*/ 412250 w 758915"/>
                <a:gd name="connsiteY105" fmla="*/ 453142 h 756980"/>
                <a:gd name="connsiteX106" fmla="*/ 425802 w 758915"/>
                <a:gd name="connsiteY106" fmla="*/ 468596 h 756980"/>
                <a:gd name="connsiteX107" fmla="*/ 446723 w 758915"/>
                <a:gd name="connsiteY107" fmla="*/ 490944 h 756980"/>
                <a:gd name="connsiteX108" fmla="*/ 509012 w 758915"/>
                <a:gd name="connsiteY108" fmla="*/ 434123 h 756980"/>
                <a:gd name="connsiteX109" fmla="*/ 669966 w 758915"/>
                <a:gd name="connsiteY109" fmla="*/ 284581 h 756980"/>
                <a:gd name="connsiteX110" fmla="*/ 656415 w 758915"/>
                <a:gd name="connsiteY110" fmla="*/ 269128 h 756980"/>
                <a:gd name="connsiteX111" fmla="*/ 635017 w 758915"/>
                <a:gd name="connsiteY111" fmla="*/ 246066 h 756980"/>
                <a:gd name="connsiteX112" fmla="*/ 412250 w 758915"/>
                <a:gd name="connsiteY112" fmla="*/ 452905 h 756980"/>
                <a:gd name="connsiteX113" fmla="*/ 529459 w 758915"/>
                <a:gd name="connsiteY113" fmla="*/ 310020 h 756980"/>
                <a:gd name="connsiteX114" fmla="*/ 581287 w 758915"/>
                <a:gd name="connsiteY114" fmla="*/ 263659 h 756980"/>
                <a:gd name="connsiteX115" fmla="*/ 581287 w 758915"/>
                <a:gd name="connsiteY115" fmla="*/ 112929 h 756980"/>
                <a:gd name="connsiteX116" fmla="*/ 577721 w 758915"/>
                <a:gd name="connsiteY116" fmla="*/ 103419 h 756980"/>
                <a:gd name="connsiteX117" fmla="*/ 568211 w 758915"/>
                <a:gd name="connsiteY117" fmla="*/ 99615 h 756980"/>
                <a:gd name="connsiteX118" fmla="*/ 529459 w 758915"/>
                <a:gd name="connsiteY118" fmla="*/ 99615 h 756980"/>
                <a:gd name="connsiteX119" fmla="*/ 529459 w 758915"/>
                <a:gd name="connsiteY119" fmla="*/ 310020 h 756980"/>
                <a:gd name="connsiteX120" fmla="*/ 707768 w 758915"/>
                <a:gd name="connsiteY120" fmla="*/ 188056 h 756980"/>
                <a:gd name="connsiteX121" fmla="*/ 690174 w 758915"/>
                <a:gd name="connsiteY121" fmla="*/ 194951 h 756980"/>
                <a:gd name="connsiteX122" fmla="*/ 653086 w 758915"/>
                <a:gd name="connsiteY122" fmla="*/ 229424 h 756980"/>
                <a:gd name="connsiteX123" fmla="*/ 666638 w 758915"/>
                <a:gd name="connsiteY123" fmla="*/ 244878 h 756980"/>
                <a:gd name="connsiteX124" fmla="*/ 687559 w 758915"/>
                <a:gd name="connsiteY124" fmla="*/ 267463 h 756980"/>
                <a:gd name="connsiteX125" fmla="*/ 725598 w 758915"/>
                <a:gd name="connsiteY125" fmla="*/ 232990 h 756980"/>
                <a:gd name="connsiteX126" fmla="*/ 733919 w 758915"/>
                <a:gd name="connsiteY126" fmla="*/ 214922 h 756980"/>
                <a:gd name="connsiteX127" fmla="*/ 727025 w 758915"/>
                <a:gd name="connsiteY127" fmla="*/ 196378 h 756980"/>
                <a:gd name="connsiteX128" fmla="*/ 708956 w 758915"/>
                <a:gd name="connsiteY128" fmla="*/ 188056 h 756980"/>
                <a:gd name="connsiteX129" fmla="*/ 707768 w 758915"/>
                <a:gd name="connsiteY129" fmla="*/ 188056 h 756980"/>
                <a:gd name="connsiteX130" fmla="*/ 42081 w 758915"/>
                <a:gd name="connsiteY130" fmla="*/ 125292 h 756980"/>
                <a:gd name="connsiteX131" fmla="*/ 113167 w 758915"/>
                <a:gd name="connsiteY131" fmla="*/ 126480 h 756980"/>
                <a:gd name="connsiteX132" fmla="*/ 122677 w 758915"/>
                <a:gd name="connsiteY132" fmla="*/ 122677 h 756980"/>
                <a:gd name="connsiteX133" fmla="*/ 126480 w 758915"/>
                <a:gd name="connsiteY133" fmla="*/ 113167 h 756980"/>
                <a:gd name="connsiteX134" fmla="*/ 126480 w 758915"/>
                <a:gd name="connsiteY134" fmla="*/ 40892 h 756980"/>
                <a:gd name="connsiteX135" fmla="*/ 42081 w 758915"/>
                <a:gd name="connsiteY135" fmla="*/ 125292 h 75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58915" h="756980">
                  <a:moveTo>
                    <a:pt x="113167" y="756981"/>
                  </a:moveTo>
                  <a:cubicBezTo>
                    <a:pt x="103181" y="756981"/>
                    <a:pt x="93909" y="753177"/>
                    <a:pt x="86777" y="746044"/>
                  </a:cubicBezTo>
                  <a:cubicBezTo>
                    <a:pt x="79645" y="738912"/>
                    <a:pt x="75841" y="729640"/>
                    <a:pt x="75841" y="719655"/>
                  </a:cubicBezTo>
                  <a:lnTo>
                    <a:pt x="75841" y="681853"/>
                  </a:lnTo>
                  <a:lnTo>
                    <a:pt x="37326" y="681140"/>
                  </a:lnTo>
                  <a:cubicBezTo>
                    <a:pt x="27578" y="681140"/>
                    <a:pt x="17831" y="677098"/>
                    <a:pt x="10936" y="670204"/>
                  </a:cubicBezTo>
                  <a:cubicBezTo>
                    <a:pt x="4042" y="663309"/>
                    <a:pt x="0" y="653799"/>
                    <a:pt x="0" y="643814"/>
                  </a:cubicBezTo>
                  <a:lnTo>
                    <a:pt x="0" y="138130"/>
                  </a:lnTo>
                  <a:cubicBezTo>
                    <a:pt x="0" y="136466"/>
                    <a:pt x="238" y="135515"/>
                    <a:pt x="713" y="134326"/>
                  </a:cubicBezTo>
                  <a:cubicBezTo>
                    <a:pt x="1664" y="131949"/>
                    <a:pt x="2615" y="130760"/>
                    <a:pt x="3566" y="129809"/>
                  </a:cubicBezTo>
                  <a:lnTo>
                    <a:pt x="130047" y="3328"/>
                  </a:lnTo>
                  <a:cubicBezTo>
                    <a:pt x="130998" y="2377"/>
                    <a:pt x="132186" y="1664"/>
                    <a:pt x="133613" y="951"/>
                  </a:cubicBezTo>
                  <a:cubicBezTo>
                    <a:pt x="135753" y="238"/>
                    <a:pt x="136703" y="0"/>
                    <a:pt x="137892" y="0"/>
                  </a:cubicBezTo>
                  <a:lnTo>
                    <a:pt x="492608" y="0"/>
                  </a:lnTo>
                  <a:cubicBezTo>
                    <a:pt x="502356" y="0"/>
                    <a:pt x="512103" y="3804"/>
                    <a:pt x="518998" y="10699"/>
                  </a:cubicBezTo>
                  <a:cubicBezTo>
                    <a:pt x="525892" y="17593"/>
                    <a:pt x="529934" y="27341"/>
                    <a:pt x="529934" y="37088"/>
                  </a:cubicBezTo>
                  <a:lnTo>
                    <a:pt x="529934" y="74890"/>
                  </a:lnTo>
                  <a:lnTo>
                    <a:pt x="568449" y="75603"/>
                  </a:lnTo>
                  <a:cubicBezTo>
                    <a:pt x="578196" y="75603"/>
                    <a:pt x="587944" y="79645"/>
                    <a:pt x="594839" y="86539"/>
                  </a:cubicBezTo>
                  <a:cubicBezTo>
                    <a:pt x="601733" y="93434"/>
                    <a:pt x="605775" y="102944"/>
                    <a:pt x="605775" y="112929"/>
                  </a:cubicBezTo>
                  <a:lnTo>
                    <a:pt x="605775" y="239647"/>
                  </a:lnTo>
                  <a:lnTo>
                    <a:pt x="628123" y="220628"/>
                  </a:lnTo>
                  <a:lnTo>
                    <a:pt x="674483" y="177596"/>
                  </a:lnTo>
                  <a:cubicBezTo>
                    <a:pt x="683755" y="168799"/>
                    <a:pt x="696118" y="163806"/>
                    <a:pt x="708956" y="163806"/>
                  </a:cubicBezTo>
                  <a:cubicBezTo>
                    <a:pt x="723696" y="164282"/>
                    <a:pt x="736535" y="169988"/>
                    <a:pt x="745569" y="179735"/>
                  </a:cubicBezTo>
                  <a:cubicBezTo>
                    <a:pt x="754603" y="189483"/>
                    <a:pt x="759358" y="202559"/>
                    <a:pt x="758883" y="215873"/>
                  </a:cubicBezTo>
                  <a:cubicBezTo>
                    <a:pt x="758407" y="229186"/>
                    <a:pt x="752464" y="241787"/>
                    <a:pt x="742478" y="250583"/>
                  </a:cubicBezTo>
                  <a:lnTo>
                    <a:pt x="705390" y="285056"/>
                  </a:lnTo>
                  <a:lnTo>
                    <a:pt x="722508" y="304552"/>
                  </a:lnTo>
                  <a:cubicBezTo>
                    <a:pt x="727025" y="309306"/>
                    <a:pt x="729402" y="315726"/>
                    <a:pt x="729165" y="322145"/>
                  </a:cubicBezTo>
                  <a:cubicBezTo>
                    <a:pt x="729165" y="328564"/>
                    <a:pt x="726074" y="334745"/>
                    <a:pt x="721319" y="339262"/>
                  </a:cubicBezTo>
                  <a:lnTo>
                    <a:pt x="652848" y="402740"/>
                  </a:lnTo>
                  <a:cubicBezTo>
                    <a:pt x="650709" y="404880"/>
                    <a:pt x="647856" y="405831"/>
                    <a:pt x="644765" y="405831"/>
                  </a:cubicBezTo>
                  <a:cubicBezTo>
                    <a:pt x="641674" y="405831"/>
                    <a:pt x="642388" y="405831"/>
                    <a:pt x="641199" y="405356"/>
                  </a:cubicBezTo>
                  <a:cubicBezTo>
                    <a:pt x="637157" y="404167"/>
                    <a:pt x="634066" y="400838"/>
                    <a:pt x="633116" y="396559"/>
                  </a:cubicBezTo>
                  <a:cubicBezTo>
                    <a:pt x="632164" y="392517"/>
                    <a:pt x="633591" y="388000"/>
                    <a:pt x="636682" y="385147"/>
                  </a:cubicBezTo>
                  <a:lnTo>
                    <a:pt x="705152" y="321669"/>
                  </a:lnTo>
                  <a:lnTo>
                    <a:pt x="688035" y="302174"/>
                  </a:lnTo>
                  <a:lnTo>
                    <a:pt x="606488" y="377064"/>
                  </a:lnTo>
                  <a:lnTo>
                    <a:pt x="606488" y="719655"/>
                  </a:lnTo>
                  <a:cubicBezTo>
                    <a:pt x="606488" y="729640"/>
                    <a:pt x="602446" y="738912"/>
                    <a:pt x="595314" y="746044"/>
                  </a:cubicBezTo>
                  <a:cubicBezTo>
                    <a:pt x="588419" y="752939"/>
                    <a:pt x="578910" y="756981"/>
                    <a:pt x="568924" y="756981"/>
                  </a:cubicBezTo>
                  <a:lnTo>
                    <a:pt x="113880" y="756981"/>
                  </a:lnTo>
                  <a:close/>
                  <a:moveTo>
                    <a:pt x="99853" y="719893"/>
                  </a:moveTo>
                  <a:cubicBezTo>
                    <a:pt x="99853" y="723459"/>
                    <a:pt x="101279" y="726787"/>
                    <a:pt x="103895" y="729402"/>
                  </a:cubicBezTo>
                  <a:cubicBezTo>
                    <a:pt x="106510" y="732018"/>
                    <a:pt x="109838" y="733206"/>
                    <a:pt x="113404" y="733206"/>
                  </a:cubicBezTo>
                  <a:lnTo>
                    <a:pt x="568449" y="733206"/>
                  </a:lnTo>
                  <a:cubicBezTo>
                    <a:pt x="572015" y="733206"/>
                    <a:pt x="575343" y="731780"/>
                    <a:pt x="577959" y="729402"/>
                  </a:cubicBezTo>
                  <a:cubicBezTo>
                    <a:pt x="580574" y="726787"/>
                    <a:pt x="581763" y="723459"/>
                    <a:pt x="581763" y="719893"/>
                  </a:cubicBezTo>
                  <a:lnTo>
                    <a:pt x="581763" y="401076"/>
                  </a:lnTo>
                  <a:lnTo>
                    <a:pt x="529934" y="447436"/>
                  </a:lnTo>
                  <a:lnTo>
                    <a:pt x="529934" y="643814"/>
                  </a:lnTo>
                  <a:cubicBezTo>
                    <a:pt x="529934" y="653799"/>
                    <a:pt x="525892" y="663071"/>
                    <a:pt x="518760" y="670204"/>
                  </a:cubicBezTo>
                  <a:cubicBezTo>
                    <a:pt x="511628" y="677336"/>
                    <a:pt x="502356" y="681140"/>
                    <a:pt x="492370" y="681140"/>
                  </a:cubicBezTo>
                  <a:lnTo>
                    <a:pt x="99853" y="681140"/>
                  </a:lnTo>
                  <a:lnTo>
                    <a:pt x="99853" y="719655"/>
                  </a:lnTo>
                  <a:close/>
                  <a:moveTo>
                    <a:pt x="24012" y="644052"/>
                  </a:moveTo>
                  <a:cubicBezTo>
                    <a:pt x="24012" y="647618"/>
                    <a:pt x="25439" y="650946"/>
                    <a:pt x="27816" y="653562"/>
                  </a:cubicBezTo>
                  <a:cubicBezTo>
                    <a:pt x="30194" y="655939"/>
                    <a:pt x="33760" y="657365"/>
                    <a:pt x="37326" y="657365"/>
                  </a:cubicBezTo>
                  <a:lnTo>
                    <a:pt x="492370" y="657365"/>
                  </a:lnTo>
                  <a:cubicBezTo>
                    <a:pt x="495936" y="657365"/>
                    <a:pt x="499265" y="655939"/>
                    <a:pt x="501880" y="653562"/>
                  </a:cubicBezTo>
                  <a:cubicBezTo>
                    <a:pt x="504495" y="651184"/>
                    <a:pt x="505922" y="647618"/>
                    <a:pt x="505922" y="644052"/>
                  </a:cubicBezTo>
                  <a:lnTo>
                    <a:pt x="505922" y="471687"/>
                  </a:lnTo>
                  <a:lnTo>
                    <a:pt x="454807" y="517334"/>
                  </a:lnTo>
                  <a:lnTo>
                    <a:pt x="371596" y="577483"/>
                  </a:lnTo>
                  <a:lnTo>
                    <a:pt x="369932" y="579147"/>
                  </a:lnTo>
                  <a:cubicBezTo>
                    <a:pt x="352338" y="595552"/>
                    <a:pt x="330941" y="608390"/>
                    <a:pt x="308118" y="615760"/>
                  </a:cubicBezTo>
                  <a:cubicBezTo>
                    <a:pt x="305503" y="616473"/>
                    <a:pt x="302887" y="616949"/>
                    <a:pt x="300034" y="616949"/>
                  </a:cubicBezTo>
                  <a:cubicBezTo>
                    <a:pt x="293378" y="616949"/>
                    <a:pt x="286958" y="614096"/>
                    <a:pt x="282441" y="609341"/>
                  </a:cubicBezTo>
                  <a:cubicBezTo>
                    <a:pt x="281490" y="608152"/>
                    <a:pt x="280777" y="606964"/>
                    <a:pt x="280064" y="605775"/>
                  </a:cubicBezTo>
                  <a:lnTo>
                    <a:pt x="164044" y="605299"/>
                  </a:lnTo>
                  <a:cubicBezTo>
                    <a:pt x="159765" y="605299"/>
                    <a:pt x="155723" y="602922"/>
                    <a:pt x="153821" y="599356"/>
                  </a:cubicBezTo>
                  <a:cubicBezTo>
                    <a:pt x="151681" y="595789"/>
                    <a:pt x="151681" y="591035"/>
                    <a:pt x="153821" y="587468"/>
                  </a:cubicBezTo>
                  <a:cubicBezTo>
                    <a:pt x="155961" y="583902"/>
                    <a:pt x="159765" y="581525"/>
                    <a:pt x="164044" y="581525"/>
                  </a:cubicBezTo>
                  <a:lnTo>
                    <a:pt x="278637" y="581525"/>
                  </a:lnTo>
                  <a:cubicBezTo>
                    <a:pt x="288623" y="559414"/>
                    <a:pt x="301936" y="540395"/>
                    <a:pt x="319292" y="524466"/>
                  </a:cubicBezTo>
                  <a:lnTo>
                    <a:pt x="320956" y="522802"/>
                  </a:lnTo>
                  <a:lnTo>
                    <a:pt x="346157" y="492846"/>
                  </a:lnTo>
                  <a:lnTo>
                    <a:pt x="87966" y="491657"/>
                  </a:lnTo>
                  <a:cubicBezTo>
                    <a:pt x="83686" y="491657"/>
                    <a:pt x="79882" y="489280"/>
                    <a:pt x="77743" y="485713"/>
                  </a:cubicBezTo>
                  <a:cubicBezTo>
                    <a:pt x="75603" y="482147"/>
                    <a:pt x="75603" y="477392"/>
                    <a:pt x="77743" y="473826"/>
                  </a:cubicBezTo>
                  <a:cubicBezTo>
                    <a:pt x="79882" y="470260"/>
                    <a:pt x="83924" y="467883"/>
                    <a:pt x="87966" y="467883"/>
                  </a:cubicBezTo>
                  <a:lnTo>
                    <a:pt x="366841" y="467883"/>
                  </a:lnTo>
                  <a:lnTo>
                    <a:pt x="385860" y="445535"/>
                  </a:lnTo>
                  <a:lnTo>
                    <a:pt x="505684" y="334270"/>
                  </a:lnTo>
                  <a:lnTo>
                    <a:pt x="505684" y="37326"/>
                  </a:lnTo>
                  <a:cubicBezTo>
                    <a:pt x="505684" y="33760"/>
                    <a:pt x="504495" y="30431"/>
                    <a:pt x="501880" y="27816"/>
                  </a:cubicBezTo>
                  <a:cubicBezTo>
                    <a:pt x="499265" y="25201"/>
                    <a:pt x="495936" y="24012"/>
                    <a:pt x="492370" y="24012"/>
                  </a:cubicBezTo>
                  <a:lnTo>
                    <a:pt x="150968" y="24012"/>
                  </a:lnTo>
                  <a:lnTo>
                    <a:pt x="150255" y="113167"/>
                  </a:lnTo>
                  <a:cubicBezTo>
                    <a:pt x="150255" y="123152"/>
                    <a:pt x="146451" y="132424"/>
                    <a:pt x="139319" y="139556"/>
                  </a:cubicBezTo>
                  <a:cubicBezTo>
                    <a:pt x="132186" y="146689"/>
                    <a:pt x="122914" y="150493"/>
                    <a:pt x="112929" y="150493"/>
                  </a:cubicBezTo>
                  <a:lnTo>
                    <a:pt x="23775" y="150493"/>
                  </a:lnTo>
                  <a:lnTo>
                    <a:pt x="23775" y="644289"/>
                  </a:lnTo>
                  <a:close/>
                  <a:moveTo>
                    <a:pt x="328326" y="548716"/>
                  </a:moveTo>
                  <a:cubicBezTo>
                    <a:pt x="316201" y="561316"/>
                    <a:pt x="306691" y="576057"/>
                    <a:pt x="300034" y="592223"/>
                  </a:cubicBezTo>
                  <a:cubicBezTo>
                    <a:pt x="317390" y="587468"/>
                    <a:pt x="332606" y="578910"/>
                    <a:pt x="346157" y="567736"/>
                  </a:cubicBezTo>
                  <a:lnTo>
                    <a:pt x="329515" y="548954"/>
                  </a:lnTo>
                  <a:lnTo>
                    <a:pt x="328326" y="548954"/>
                  </a:lnTo>
                  <a:close/>
                  <a:moveTo>
                    <a:pt x="345682" y="530172"/>
                  </a:moveTo>
                  <a:lnTo>
                    <a:pt x="356142" y="542297"/>
                  </a:lnTo>
                  <a:lnTo>
                    <a:pt x="364939" y="551807"/>
                  </a:lnTo>
                  <a:lnTo>
                    <a:pt x="427941" y="507111"/>
                  </a:lnTo>
                  <a:lnTo>
                    <a:pt x="395370" y="470735"/>
                  </a:lnTo>
                  <a:lnTo>
                    <a:pt x="345682" y="529934"/>
                  </a:lnTo>
                  <a:close/>
                  <a:moveTo>
                    <a:pt x="412250" y="453142"/>
                  </a:moveTo>
                  <a:lnTo>
                    <a:pt x="425802" y="468596"/>
                  </a:lnTo>
                  <a:lnTo>
                    <a:pt x="446723" y="490944"/>
                  </a:lnTo>
                  <a:lnTo>
                    <a:pt x="509012" y="434123"/>
                  </a:lnTo>
                  <a:lnTo>
                    <a:pt x="669966" y="284581"/>
                  </a:lnTo>
                  <a:lnTo>
                    <a:pt x="656415" y="269128"/>
                  </a:lnTo>
                  <a:lnTo>
                    <a:pt x="635017" y="246066"/>
                  </a:lnTo>
                  <a:lnTo>
                    <a:pt x="412250" y="452905"/>
                  </a:lnTo>
                  <a:close/>
                  <a:moveTo>
                    <a:pt x="529459" y="310020"/>
                  </a:moveTo>
                  <a:lnTo>
                    <a:pt x="581287" y="263659"/>
                  </a:lnTo>
                  <a:lnTo>
                    <a:pt x="581287" y="112929"/>
                  </a:lnTo>
                  <a:cubicBezTo>
                    <a:pt x="581287" y="109363"/>
                    <a:pt x="580098" y="106034"/>
                    <a:pt x="577721" y="103419"/>
                  </a:cubicBezTo>
                  <a:cubicBezTo>
                    <a:pt x="575343" y="101042"/>
                    <a:pt x="571777" y="99615"/>
                    <a:pt x="568211" y="99615"/>
                  </a:cubicBezTo>
                  <a:lnTo>
                    <a:pt x="529459" y="99615"/>
                  </a:lnTo>
                  <a:lnTo>
                    <a:pt x="529459" y="310020"/>
                  </a:lnTo>
                  <a:close/>
                  <a:moveTo>
                    <a:pt x="707768" y="188056"/>
                  </a:moveTo>
                  <a:cubicBezTo>
                    <a:pt x="701111" y="188056"/>
                    <a:pt x="694929" y="190434"/>
                    <a:pt x="690174" y="194951"/>
                  </a:cubicBezTo>
                  <a:lnTo>
                    <a:pt x="653086" y="229424"/>
                  </a:lnTo>
                  <a:lnTo>
                    <a:pt x="666638" y="244878"/>
                  </a:lnTo>
                  <a:lnTo>
                    <a:pt x="687559" y="267463"/>
                  </a:lnTo>
                  <a:lnTo>
                    <a:pt x="725598" y="232990"/>
                  </a:lnTo>
                  <a:cubicBezTo>
                    <a:pt x="730591" y="228235"/>
                    <a:pt x="733682" y="221816"/>
                    <a:pt x="733919" y="214922"/>
                  </a:cubicBezTo>
                  <a:cubicBezTo>
                    <a:pt x="733919" y="208027"/>
                    <a:pt x="731780" y="201370"/>
                    <a:pt x="727025" y="196378"/>
                  </a:cubicBezTo>
                  <a:cubicBezTo>
                    <a:pt x="722270" y="191385"/>
                    <a:pt x="715851" y="188294"/>
                    <a:pt x="708956" y="188056"/>
                  </a:cubicBezTo>
                  <a:lnTo>
                    <a:pt x="707768" y="188056"/>
                  </a:lnTo>
                  <a:close/>
                  <a:moveTo>
                    <a:pt x="42081" y="125292"/>
                  </a:moveTo>
                  <a:lnTo>
                    <a:pt x="113167" y="126480"/>
                  </a:lnTo>
                  <a:cubicBezTo>
                    <a:pt x="116733" y="126480"/>
                    <a:pt x="120061" y="125054"/>
                    <a:pt x="122677" y="122677"/>
                  </a:cubicBezTo>
                  <a:cubicBezTo>
                    <a:pt x="125292" y="120061"/>
                    <a:pt x="126480" y="116733"/>
                    <a:pt x="126480" y="113167"/>
                  </a:cubicBezTo>
                  <a:lnTo>
                    <a:pt x="126480" y="40892"/>
                  </a:lnTo>
                  <a:lnTo>
                    <a:pt x="42081" y="125292"/>
                  </a:lnTo>
                  <a:close/>
                </a:path>
              </a:pathLst>
            </a:custGeom>
            <a:grpFill/>
            <a:ln w="0" cap="flat">
              <a:noFill/>
              <a:prstDash val="solid"/>
              <a:miter/>
            </a:ln>
          </p:spPr>
          <p:txBody>
            <a:bodyPr rtlCol="0" anchor="ctr"/>
            <a:lstStyle/>
            <a:p>
              <a:endParaRPr lang="en-US"/>
            </a:p>
          </p:txBody>
        </p:sp>
        <p:sp>
          <p:nvSpPr>
            <p:cNvPr id="9" name="Freeform: Shape 452">
              <a:extLst>
                <a:ext uri="{FF2B5EF4-FFF2-40B4-BE49-F238E27FC236}">
                  <a16:creationId xmlns:a16="http://schemas.microsoft.com/office/drawing/2014/main" id="{3DC49BD0-0564-DE71-40E3-A250FB992DEF}"/>
                </a:ext>
              </a:extLst>
            </p:cNvPr>
            <p:cNvSpPr/>
            <p:nvPr/>
          </p:nvSpPr>
          <p:spPr>
            <a:xfrm>
              <a:off x="7892050" y="4095341"/>
              <a:ext cx="48856" cy="23774"/>
            </a:xfrm>
            <a:custGeom>
              <a:avLst/>
              <a:gdLst>
                <a:gd name="connsiteX0" fmla="*/ 11828 w 48856"/>
                <a:gd name="connsiteY0" fmla="*/ 23775 h 23774"/>
                <a:gd name="connsiteX1" fmla="*/ 1605 w 48856"/>
                <a:gd name="connsiteY1" fmla="*/ 17831 h 23774"/>
                <a:gd name="connsiteX2" fmla="*/ 1605 w 48856"/>
                <a:gd name="connsiteY2" fmla="*/ 5944 h 23774"/>
                <a:gd name="connsiteX3" fmla="*/ 11828 w 48856"/>
                <a:gd name="connsiteY3" fmla="*/ 0 h 23774"/>
                <a:gd name="connsiteX4" fmla="*/ 37029 w 48856"/>
                <a:gd name="connsiteY4" fmla="*/ 0 h 23774"/>
                <a:gd name="connsiteX5" fmla="*/ 47252 w 48856"/>
                <a:gd name="connsiteY5" fmla="*/ 5944 h 23774"/>
                <a:gd name="connsiteX6" fmla="*/ 47252 w 48856"/>
                <a:gd name="connsiteY6" fmla="*/ 17831 h 23774"/>
                <a:gd name="connsiteX7" fmla="*/ 37029 w 48856"/>
                <a:gd name="connsiteY7" fmla="*/ 23775 h 23774"/>
                <a:gd name="connsiteX8" fmla="*/ 11828 w 48856"/>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856" h="23774">
                  <a:moveTo>
                    <a:pt x="11828" y="23775"/>
                  </a:moveTo>
                  <a:cubicBezTo>
                    <a:pt x="7548" y="23775"/>
                    <a:pt x="3744" y="21397"/>
                    <a:pt x="1605" y="17831"/>
                  </a:cubicBezTo>
                  <a:cubicBezTo>
                    <a:pt x="-535" y="14265"/>
                    <a:pt x="-535" y="9510"/>
                    <a:pt x="1605" y="5944"/>
                  </a:cubicBezTo>
                  <a:cubicBezTo>
                    <a:pt x="3744" y="2377"/>
                    <a:pt x="7786" y="0"/>
                    <a:pt x="11828" y="0"/>
                  </a:cubicBezTo>
                  <a:lnTo>
                    <a:pt x="37029" y="0"/>
                  </a:lnTo>
                  <a:cubicBezTo>
                    <a:pt x="41308" y="0"/>
                    <a:pt x="45112" y="2377"/>
                    <a:pt x="47252" y="5944"/>
                  </a:cubicBezTo>
                  <a:cubicBezTo>
                    <a:pt x="49392" y="9510"/>
                    <a:pt x="49392" y="14265"/>
                    <a:pt x="47252" y="17831"/>
                  </a:cubicBezTo>
                  <a:cubicBezTo>
                    <a:pt x="45112" y="21397"/>
                    <a:pt x="41308" y="23775"/>
                    <a:pt x="37029" y="23775"/>
                  </a:cubicBezTo>
                  <a:lnTo>
                    <a:pt x="11828" y="23775"/>
                  </a:lnTo>
                  <a:close/>
                </a:path>
              </a:pathLst>
            </a:custGeom>
            <a:grpFill/>
            <a:ln w="0" cap="flat">
              <a:noFill/>
              <a:prstDash val="solid"/>
              <a:miter/>
            </a:ln>
          </p:spPr>
          <p:txBody>
            <a:bodyPr rtlCol="0" anchor="ctr"/>
            <a:lstStyle/>
            <a:p>
              <a:endParaRPr lang="en-US"/>
            </a:p>
          </p:txBody>
        </p:sp>
        <p:sp>
          <p:nvSpPr>
            <p:cNvPr id="10" name="Freeform: Shape 453">
              <a:extLst>
                <a:ext uri="{FF2B5EF4-FFF2-40B4-BE49-F238E27FC236}">
                  <a16:creationId xmlns:a16="http://schemas.microsoft.com/office/drawing/2014/main" id="{5A2BE5F1-19C9-04C7-5B73-EA2F11B9CEF6}"/>
                </a:ext>
              </a:extLst>
            </p:cNvPr>
            <p:cNvSpPr/>
            <p:nvPr/>
          </p:nvSpPr>
          <p:spPr>
            <a:xfrm>
              <a:off x="7891991" y="3728738"/>
              <a:ext cx="377717" cy="23774"/>
            </a:xfrm>
            <a:custGeom>
              <a:avLst/>
              <a:gdLst>
                <a:gd name="connsiteX0" fmla="*/ 11887 w 377717"/>
                <a:gd name="connsiteY0" fmla="*/ 23775 h 23774"/>
                <a:gd name="connsiteX1" fmla="*/ 3566 w 377717"/>
                <a:gd name="connsiteY1" fmla="*/ 20208 h 23774"/>
                <a:gd name="connsiteX2" fmla="*/ 0 w 377717"/>
                <a:gd name="connsiteY2" fmla="*/ 11887 h 23774"/>
                <a:gd name="connsiteX3" fmla="*/ 3566 w 377717"/>
                <a:gd name="connsiteY3" fmla="*/ 3566 h 23774"/>
                <a:gd name="connsiteX4" fmla="*/ 11887 w 377717"/>
                <a:gd name="connsiteY4" fmla="*/ 0 h 23774"/>
                <a:gd name="connsiteX5" fmla="*/ 365890 w 377717"/>
                <a:gd name="connsiteY5" fmla="*/ 0 h 23774"/>
                <a:gd name="connsiteX6" fmla="*/ 376113 w 377717"/>
                <a:gd name="connsiteY6" fmla="*/ 5944 h 23774"/>
                <a:gd name="connsiteX7" fmla="*/ 376113 w 377717"/>
                <a:gd name="connsiteY7" fmla="*/ 17831 h 23774"/>
                <a:gd name="connsiteX8" fmla="*/ 365890 w 377717"/>
                <a:gd name="connsiteY8" fmla="*/ 23775 h 23774"/>
                <a:gd name="connsiteX9" fmla="*/ 11887 w 377717"/>
                <a:gd name="connsiteY9"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7717" h="23774">
                  <a:moveTo>
                    <a:pt x="11887" y="23775"/>
                  </a:moveTo>
                  <a:cubicBezTo>
                    <a:pt x="8797" y="23775"/>
                    <a:pt x="5706" y="22586"/>
                    <a:pt x="3566" y="20208"/>
                  </a:cubicBezTo>
                  <a:cubicBezTo>
                    <a:pt x="1426" y="18069"/>
                    <a:pt x="0" y="14978"/>
                    <a:pt x="0" y="11887"/>
                  </a:cubicBezTo>
                  <a:cubicBezTo>
                    <a:pt x="0" y="8797"/>
                    <a:pt x="1189" y="5706"/>
                    <a:pt x="3566" y="3566"/>
                  </a:cubicBezTo>
                  <a:cubicBezTo>
                    <a:pt x="5706" y="1426"/>
                    <a:pt x="8797" y="0"/>
                    <a:pt x="11887" y="0"/>
                  </a:cubicBezTo>
                  <a:lnTo>
                    <a:pt x="365890" y="0"/>
                  </a:lnTo>
                  <a:cubicBezTo>
                    <a:pt x="370169" y="0"/>
                    <a:pt x="374211" y="2377"/>
                    <a:pt x="376113" y="5944"/>
                  </a:cubicBezTo>
                  <a:cubicBezTo>
                    <a:pt x="378253" y="9510"/>
                    <a:pt x="378253" y="14265"/>
                    <a:pt x="376113" y="17831"/>
                  </a:cubicBezTo>
                  <a:cubicBezTo>
                    <a:pt x="373973" y="21397"/>
                    <a:pt x="370169" y="23775"/>
                    <a:pt x="365890" y="23775"/>
                  </a:cubicBezTo>
                  <a:lnTo>
                    <a:pt x="11887" y="23775"/>
                  </a:lnTo>
                  <a:close/>
                </a:path>
              </a:pathLst>
            </a:custGeom>
            <a:grpFill/>
            <a:ln w="0" cap="flat">
              <a:noFill/>
              <a:prstDash val="solid"/>
              <a:miter/>
            </a:ln>
          </p:spPr>
          <p:txBody>
            <a:bodyPr rtlCol="0" anchor="ctr"/>
            <a:lstStyle/>
            <a:p>
              <a:endParaRPr lang="en-US"/>
            </a:p>
          </p:txBody>
        </p:sp>
        <p:sp>
          <p:nvSpPr>
            <p:cNvPr id="12" name="Freeform: Shape 454">
              <a:extLst>
                <a:ext uri="{FF2B5EF4-FFF2-40B4-BE49-F238E27FC236}">
                  <a16:creationId xmlns:a16="http://schemas.microsoft.com/office/drawing/2014/main" id="{A109D577-2F14-71EA-DEA2-C225EAD41779}"/>
                </a:ext>
              </a:extLst>
            </p:cNvPr>
            <p:cNvSpPr/>
            <p:nvPr/>
          </p:nvSpPr>
          <p:spPr>
            <a:xfrm>
              <a:off x="8182575" y="3791979"/>
              <a:ext cx="86895" cy="23774"/>
            </a:xfrm>
            <a:custGeom>
              <a:avLst/>
              <a:gdLst>
                <a:gd name="connsiteX0" fmla="*/ 11828 w 86895"/>
                <a:gd name="connsiteY0" fmla="*/ 23775 h 23774"/>
                <a:gd name="connsiteX1" fmla="*/ 1605 w 86895"/>
                <a:gd name="connsiteY1" fmla="*/ 17831 h 23774"/>
                <a:gd name="connsiteX2" fmla="*/ 1605 w 86895"/>
                <a:gd name="connsiteY2" fmla="*/ 5944 h 23774"/>
                <a:gd name="connsiteX3" fmla="*/ 11828 w 86895"/>
                <a:gd name="connsiteY3" fmla="*/ 0 h 23774"/>
                <a:gd name="connsiteX4" fmla="*/ 75068 w 86895"/>
                <a:gd name="connsiteY4" fmla="*/ 0 h 23774"/>
                <a:gd name="connsiteX5" fmla="*/ 85291 w 86895"/>
                <a:gd name="connsiteY5" fmla="*/ 5944 h 23774"/>
                <a:gd name="connsiteX6" fmla="*/ 85291 w 86895"/>
                <a:gd name="connsiteY6" fmla="*/ 17831 h 23774"/>
                <a:gd name="connsiteX7" fmla="*/ 75068 w 86895"/>
                <a:gd name="connsiteY7" fmla="*/ 23775 h 23774"/>
                <a:gd name="connsiteX8" fmla="*/ 11828 w 86895"/>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95" h="23774">
                  <a:moveTo>
                    <a:pt x="11828" y="23775"/>
                  </a:moveTo>
                  <a:cubicBezTo>
                    <a:pt x="7548" y="23775"/>
                    <a:pt x="3744" y="21397"/>
                    <a:pt x="1605" y="17831"/>
                  </a:cubicBezTo>
                  <a:cubicBezTo>
                    <a:pt x="-535" y="14265"/>
                    <a:pt x="-535" y="9510"/>
                    <a:pt x="1605" y="5944"/>
                  </a:cubicBezTo>
                  <a:cubicBezTo>
                    <a:pt x="3744" y="2377"/>
                    <a:pt x="7548" y="0"/>
                    <a:pt x="11828" y="0"/>
                  </a:cubicBezTo>
                  <a:lnTo>
                    <a:pt x="75068" y="0"/>
                  </a:lnTo>
                  <a:cubicBezTo>
                    <a:pt x="79347" y="0"/>
                    <a:pt x="83389" y="2377"/>
                    <a:pt x="85291" y="5944"/>
                  </a:cubicBezTo>
                  <a:cubicBezTo>
                    <a:pt x="87431" y="9510"/>
                    <a:pt x="87431" y="14265"/>
                    <a:pt x="85291" y="17831"/>
                  </a:cubicBezTo>
                  <a:cubicBezTo>
                    <a:pt x="83151" y="21635"/>
                    <a:pt x="79110" y="23775"/>
                    <a:pt x="75068" y="23775"/>
                  </a:cubicBezTo>
                  <a:lnTo>
                    <a:pt x="11828" y="23775"/>
                  </a:lnTo>
                  <a:close/>
                </a:path>
              </a:pathLst>
            </a:custGeom>
            <a:grpFill/>
            <a:ln w="0" cap="flat">
              <a:noFill/>
              <a:prstDash val="solid"/>
              <a:miter/>
            </a:ln>
          </p:spPr>
          <p:txBody>
            <a:bodyPr rtlCol="0" anchor="ctr"/>
            <a:lstStyle/>
            <a:p>
              <a:endParaRPr lang="en-US"/>
            </a:p>
          </p:txBody>
        </p:sp>
        <p:sp>
          <p:nvSpPr>
            <p:cNvPr id="13" name="Freeform: Shape 455">
              <a:extLst>
                <a:ext uri="{FF2B5EF4-FFF2-40B4-BE49-F238E27FC236}">
                  <a16:creationId xmlns:a16="http://schemas.microsoft.com/office/drawing/2014/main" id="{84E39527-6554-D068-772E-09EBB9AB9BAA}"/>
                </a:ext>
              </a:extLst>
            </p:cNvPr>
            <p:cNvSpPr/>
            <p:nvPr/>
          </p:nvSpPr>
          <p:spPr>
            <a:xfrm>
              <a:off x="7892050" y="3791979"/>
              <a:ext cx="251177" cy="23774"/>
            </a:xfrm>
            <a:custGeom>
              <a:avLst/>
              <a:gdLst>
                <a:gd name="connsiteX0" fmla="*/ 11828 w 251177"/>
                <a:gd name="connsiteY0" fmla="*/ 23775 h 23774"/>
                <a:gd name="connsiteX1" fmla="*/ 1605 w 251177"/>
                <a:gd name="connsiteY1" fmla="*/ 17831 h 23774"/>
                <a:gd name="connsiteX2" fmla="*/ 1605 w 251177"/>
                <a:gd name="connsiteY2" fmla="*/ 5944 h 23774"/>
                <a:gd name="connsiteX3" fmla="*/ 11828 w 251177"/>
                <a:gd name="connsiteY3" fmla="*/ 0 h 23774"/>
                <a:gd name="connsiteX4" fmla="*/ 239350 w 251177"/>
                <a:gd name="connsiteY4" fmla="*/ 0 h 23774"/>
                <a:gd name="connsiteX5" fmla="*/ 249573 w 251177"/>
                <a:gd name="connsiteY5" fmla="*/ 5944 h 23774"/>
                <a:gd name="connsiteX6" fmla="*/ 249573 w 251177"/>
                <a:gd name="connsiteY6" fmla="*/ 17831 h 23774"/>
                <a:gd name="connsiteX7" fmla="*/ 239350 w 251177"/>
                <a:gd name="connsiteY7" fmla="*/ 23775 h 23774"/>
                <a:gd name="connsiteX8" fmla="*/ 11828 w 25117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77" h="23774">
                  <a:moveTo>
                    <a:pt x="11828" y="23775"/>
                  </a:moveTo>
                  <a:cubicBezTo>
                    <a:pt x="7548" y="23775"/>
                    <a:pt x="3744" y="21397"/>
                    <a:pt x="1605" y="17831"/>
                  </a:cubicBezTo>
                  <a:cubicBezTo>
                    <a:pt x="-535" y="14265"/>
                    <a:pt x="-535" y="9510"/>
                    <a:pt x="1605" y="5944"/>
                  </a:cubicBezTo>
                  <a:cubicBezTo>
                    <a:pt x="3744" y="2377"/>
                    <a:pt x="7786" y="0"/>
                    <a:pt x="11828" y="0"/>
                  </a:cubicBezTo>
                  <a:lnTo>
                    <a:pt x="239350" y="0"/>
                  </a:lnTo>
                  <a:cubicBezTo>
                    <a:pt x="243629" y="0"/>
                    <a:pt x="247433" y="2377"/>
                    <a:pt x="249573" y="5944"/>
                  </a:cubicBezTo>
                  <a:cubicBezTo>
                    <a:pt x="251713" y="9510"/>
                    <a:pt x="251713" y="14265"/>
                    <a:pt x="249573" y="17831"/>
                  </a:cubicBezTo>
                  <a:cubicBezTo>
                    <a:pt x="247433" y="21635"/>
                    <a:pt x="243629" y="23775"/>
                    <a:pt x="239350" y="23775"/>
                  </a:cubicBezTo>
                  <a:lnTo>
                    <a:pt x="11828" y="23775"/>
                  </a:lnTo>
                  <a:close/>
                </a:path>
              </a:pathLst>
            </a:custGeom>
            <a:grpFill/>
            <a:ln w="0" cap="flat">
              <a:noFill/>
              <a:prstDash val="solid"/>
              <a:miter/>
            </a:ln>
          </p:spPr>
          <p:txBody>
            <a:bodyPr rtlCol="0" anchor="ctr"/>
            <a:lstStyle/>
            <a:p>
              <a:endParaRPr lang="en-US"/>
            </a:p>
          </p:txBody>
        </p:sp>
        <p:sp>
          <p:nvSpPr>
            <p:cNvPr id="17" name="Freeform: Shape 456">
              <a:extLst>
                <a:ext uri="{FF2B5EF4-FFF2-40B4-BE49-F238E27FC236}">
                  <a16:creationId xmlns:a16="http://schemas.microsoft.com/office/drawing/2014/main" id="{E8724BC7-EBF5-2E96-8E99-A6983E444E48}"/>
                </a:ext>
              </a:extLst>
            </p:cNvPr>
            <p:cNvSpPr/>
            <p:nvPr/>
          </p:nvSpPr>
          <p:spPr>
            <a:xfrm>
              <a:off x="7892050" y="3855219"/>
              <a:ext cx="86895" cy="23774"/>
            </a:xfrm>
            <a:custGeom>
              <a:avLst/>
              <a:gdLst>
                <a:gd name="connsiteX0" fmla="*/ 11828 w 86895"/>
                <a:gd name="connsiteY0" fmla="*/ 23775 h 23774"/>
                <a:gd name="connsiteX1" fmla="*/ 1605 w 86895"/>
                <a:gd name="connsiteY1" fmla="*/ 17831 h 23774"/>
                <a:gd name="connsiteX2" fmla="*/ 1605 w 86895"/>
                <a:gd name="connsiteY2" fmla="*/ 5944 h 23774"/>
                <a:gd name="connsiteX3" fmla="*/ 11828 w 86895"/>
                <a:gd name="connsiteY3" fmla="*/ 0 h 23774"/>
                <a:gd name="connsiteX4" fmla="*/ 75068 w 86895"/>
                <a:gd name="connsiteY4" fmla="*/ 0 h 23774"/>
                <a:gd name="connsiteX5" fmla="*/ 85291 w 86895"/>
                <a:gd name="connsiteY5" fmla="*/ 5944 h 23774"/>
                <a:gd name="connsiteX6" fmla="*/ 85291 w 86895"/>
                <a:gd name="connsiteY6" fmla="*/ 17831 h 23774"/>
                <a:gd name="connsiteX7" fmla="*/ 75068 w 86895"/>
                <a:gd name="connsiteY7" fmla="*/ 23775 h 23774"/>
                <a:gd name="connsiteX8" fmla="*/ 11828 w 86895"/>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95" h="23774">
                  <a:moveTo>
                    <a:pt x="11828" y="23775"/>
                  </a:moveTo>
                  <a:cubicBezTo>
                    <a:pt x="7548" y="23775"/>
                    <a:pt x="3744" y="21397"/>
                    <a:pt x="1605" y="17831"/>
                  </a:cubicBezTo>
                  <a:cubicBezTo>
                    <a:pt x="-535" y="14265"/>
                    <a:pt x="-535" y="9510"/>
                    <a:pt x="1605" y="5944"/>
                  </a:cubicBezTo>
                  <a:cubicBezTo>
                    <a:pt x="3744" y="2377"/>
                    <a:pt x="7786" y="0"/>
                    <a:pt x="11828" y="0"/>
                  </a:cubicBezTo>
                  <a:lnTo>
                    <a:pt x="75068" y="0"/>
                  </a:lnTo>
                  <a:cubicBezTo>
                    <a:pt x="79347" y="0"/>
                    <a:pt x="83151" y="2377"/>
                    <a:pt x="85291" y="5944"/>
                  </a:cubicBezTo>
                  <a:cubicBezTo>
                    <a:pt x="87431" y="9510"/>
                    <a:pt x="87431" y="14265"/>
                    <a:pt x="85291" y="17831"/>
                  </a:cubicBezTo>
                  <a:cubicBezTo>
                    <a:pt x="83151" y="21397"/>
                    <a:pt x="79347" y="23775"/>
                    <a:pt x="75068" y="23775"/>
                  </a:cubicBezTo>
                  <a:lnTo>
                    <a:pt x="11828" y="23775"/>
                  </a:lnTo>
                  <a:close/>
                </a:path>
              </a:pathLst>
            </a:custGeom>
            <a:grpFill/>
            <a:ln w="0" cap="flat">
              <a:noFill/>
              <a:prstDash val="solid"/>
              <a:miter/>
            </a:ln>
          </p:spPr>
          <p:txBody>
            <a:bodyPr rtlCol="0" anchor="ctr"/>
            <a:lstStyle/>
            <a:p>
              <a:endParaRPr lang="en-US"/>
            </a:p>
          </p:txBody>
        </p:sp>
        <p:sp>
          <p:nvSpPr>
            <p:cNvPr id="21" name="Freeform: Shape 457">
              <a:extLst>
                <a:ext uri="{FF2B5EF4-FFF2-40B4-BE49-F238E27FC236}">
                  <a16:creationId xmlns:a16="http://schemas.microsoft.com/office/drawing/2014/main" id="{402007CF-57DD-EE28-A114-7069E5A73C46}"/>
                </a:ext>
              </a:extLst>
            </p:cNvPr>
            <p:cNvSpPr/>
            <p:nvPr/>
          </p:nvSpPr>
          <p:spPr>
            <a:xfrm>
              <a:off x="8018293" y="3855219"/>
              <a:ext cx="238577" cy="23774"/>
            </a:xfrm>
            <a:custGeom>
              <a:avLst/>
              <a:gdLst>
                <a:gd name="connsiteX0" fmla="*/ 11828 w 238577"/>
                <a:gd name="connsiteY0" fmla="*/ 23775 h 23774"/>
                <a:gd name="connsiteX1" fmla="*/ 1605 w 238577"/>
                <a:gd name="connsiteY1" fmla="*/ 17831 h 23774"/>
                <a:gd name="connsiteX2" fmla="*/ 1605 w 238577"/>
                <a:gd name="connsiteY2" fmla="*/ 5944 h 23774"/>
                <a:gd name="connsiteX3" fmla="*/ 11828 w 238577"/>
                <a:gd name="connsiteY3" fmla="*/ 0 h 23774"/>
                <a:gd name="connsiteX4" fmla="*/ 226749 w 238577"/>
                <a:gd name="connsiteY4" fmla="*/ 0 h 23774"/>
                <a:gd name="connsiteX5" fmla="*/ 236973 w 238577"/>
                <a:gd name="connsiteY5" fmla="*/ 5944 h 23774"/>
                <a:gd name="connsiteX6" fmla="*/ 236973 w 238577"/>
                <a:gd name="connsiteY6" fmla="*/ 17831 h 23774"/>
                <a:gd name="connsiteX7" fmla="*/ 226749 w 238577"/>
                <a:gd name="connsiteY7" fmla="*/ 23775 h 23774"/>
                <a:gd name="connsiteX8" fmla="*/ 11828 w 23857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577" h="23774">
                  <a:moveTo>
                    <a:pt x="11828" y="23775"/>
                  </a:moveTo>
                  <a:cubicBezTo>
                    <a:pt x="7548" y="23775"/>
                    <a:pt x="3744" y="21397"/>
                    <a:pt x="1605" y="17831"/>
                  </a:cubicBezTo>
                  <a:cubicBezTo>
                    <a:pt x="-535" y="14265"/>
                    <a:pt x="-535" y="9510"/>
                    <a:pt x="1605" y="5944"/>
                  </a:cubicBezTo>
                  <a:cubicBezTo>
                    <a:pt x="3744" y="2140"/>
                    <a:pt x="7548" y="0"/>
                    <a:pt x="11828" y="0"/>
                  </a:cubicBezTo>
                  <a:lnTo>
                    <a:pt x="226749" y="0"/>
                  </a:lnTo>
                  <a:cubicBezTo>
                    <a:pt x="231029" y="0"/>
                    <a:pt x="234833" y="2377"/>
                    <a:pt x="236973" y="5944"/>
                  </a:cubicBezTo>
                  <a:cubicBezTo>
                    <a:pt x="239112" y="9510"/>
                    <a:pt x="239112" y="14265"/>
                    <a:pt x="236973" y="17831"/>
                  </a:cubicBezTo>
                  <a:cubicBezTo>
                    <a:pt x="234833" y="21397"/>
                    <a:pt x="231029" y="23775"/>
                    <a:pt x="226749" y="23775"/>
                  </a:cubicBezTo>
                  <a:lnTo>
                    <a:pt x="11828" y="23775"/>
                  </a:lnTo>
                  <a:close/>
                </a:path>
              </a:pathLst>
            </a:custGeom>
            <a:grpFill/>
            <a:ln w="0" cap="flat">
              <a:noFill/>
              <a:prstDash val="solid"/>
              <a:miter/>
            </a:ln>
          </p:spPr>
          <p:txBody>
            <a:bodyPr rtlCol="0" anchor="ctr"/>
            <a:lstStyle/>
            <a:p>
              <a:endParaRPr lang="en-US"/>
            </a:p>
          </p:txBody>
        </p:sp>
        <p:sp>
          <p:nvSpPr>
            <p:cNvPr id="24" name="Freeform: Shape 458">
              <a:extLst>
                <a:ext uri="{FF2B5EF4-FFF2-40B4-BE49-F238E27FC236}">
                  <a16:creationId xmlns:a16="http://schemas.microsoft.com/office/drawing/2014/main" id="{C26947B8-4557-B070-8529-FF2E583BCA50}"/>
                </a:ext>
              </a:extLst>
            </p:cNvPr>
            <p:cNvSpPr/>
            <p:nvPr/>
          </p:nvSpPr>
          <p:spPr>
            <a:xfrm>
              <a:off x="7892050" y="3918459"/>
              <a:ext cx="61457" cy="23774"/>
            </a:xfrm>
            <a:custGeom>
              <a:avLst/>
              <a:gdLst>
                <a:gd name="connsiteX0" fmla="*/ 11828 w 61457"/>
                <a:gd name="connsiteY0" fmla="*/ 23775 h 23774"/>
                <a:gd name="connsiteX1" fmla="*/ 1605 w 61457"/>
                <a:gd name="connsiteY1" fmla="*/ 17831 h 23774"/>
                <a:gd name="connsiteX2" fmla="*/ 1605 w 61457"/>
                <a:gd name="connsiteY2" fmla="*/ 5944 h 23774"/>
                <a:gd name="connsiteX3" fmla="*/ 11828 w 61457"/>
                <a:gd name="connsiteY3" fmla="*/ 0 h 23774"/>
                <a:gd name="connsiteX4" fmla="*/ 49629 w 61457"/>
                <a:gd name="connsiteY4" fmla="*/ 0 h 23774"/>
                <a:gd name="connsiteX5" fmla="*/ 59852 w 61457"/>
                <a:gd name="connsiteY5" fmla="*/ 5944 h 23774"/>
                <a:gd name="connsiteX6" fmla="*/ 59852 w 61457"/>
                <a:gd name="connsiteY6" fmla="*/ 17831 h 23774"/>
                <a:gd name="connsiteX7" fmla="*/ 49629 w 61457"/>
                <a:gd name="connsiteY7" fmla="*/ 23775 h 23774"/>
                <a:gd name="connsiteX8" fmla="*/ 11828 w 6145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57" h="23774">
                  <a:moveTo>
                    <a:pt x="11828" y="23775"/>
                  </a:moveTo>
                  <a:cubicBezTo>
                    <a:pt x="7548" y="23775"/>
                    <a:pt x="3744" y="21397"/>
                    <a:pt x="1605" y="17831"/>
                  </a:cubicBezTo>
                  <a:cubicBezTo>
                    <a:pt x="-535" y="14265"/>
                    <a:pt x="-535" y="9510"/>
                    <a:pt x="1605" y="5944"/>
                  </a:cubicBezTo>
                  <a:cubicBezTo>
                    <a:pt x="3744" y="2377"/>
                    <a:pt x="7786" y="0"/>
                    <a:pt x="11828" y="0"/>
                  </a:cubicBezTo>
                  <a:lnTo>
                    <a:pt x="49629" y="0"/>
                  </a:lnTo>
                  <a:cubicBezTo>
                    <a:pt x="53909" y="0"/>
                    <a:pt x="57713" y="2377"/>
                    <a:pt x="59852" y="5944"/>
                  </a:cubicBezTo>
                  <a:cubicBezTo>
                    <a:pt x="61992" y="9510"/>
                    <a:pt x="61992" y="14265"/>
                    <a:pt x="59852" y="17831"/>
                  </a:cubicBezTo>
                  <a:cubicBezTo>
                    <a:pt x="57713" y="21397"/>
                    <a:pt x="53671" y="23775"/>
                    <a:pt x="49629" y="23775"/>
                  </a:cubicBezTo>
                  <a:lnTo>
                    <a:pt x="11828" y="23775"/>
                  </a:lnTo>
                  <a:close/>
                </a:path>
              </a:pathLst>
            </a:custGeom>
            <a:grpFill/>
            <a:ln w="0" cap="flat">
              <a:noFill/>
              <a:prstDash val="solid"/>
              <a:miter/>
            </a:ln>
          </p:spPr>
          <p:txBody>
            <a:bodyPr rtlCol="0" anchor="ctr"/>
            <a:lstStyle/>
            <a:p>
              <a:endParaRPr lang="en-US"/>
            </a:p>
          </p:txBody>
        </p:sp>
        <p:sp>
          <p:nvSpPr>
            <p:cNvPr id="25" name="Freeform: Shape 459">
              <a:extLst>
                <a:ext uri="{FF2B5EF4-FFF2-40B4-BE49-F238E27FC236}">
                  <a16:creationId xmlns:a16="http://schemas.microsoft.com/office/drawing/2014/main" id="{36CAE650-CA24-CA3B-C913-2DFD8156D98A}"/>
                </a:ext>
              </a:extLst>
            </p:cNvPr>
            <p:cNvSpPr/>
            <p:nvPr/>
          </p:nvSpPr>
          <p:spPr>
            <a:xfrm>
              <a:off x="7993092" y="3918459"/>
              <a:ext cx="187937" cy="23774"/>
            </a:xfrm>
            <a:custGeom>
              <a:avLst/>
              <a:gdLst>
                <a:gd name="connsiteX0" fmla="*/ 11828 w 187937"/>
                <a:gd name="connsiteY0" fmla="*/ 23775 h 23774"/>
                <a:gd name="connsiteX1" fmla="*/ 1605 w 187937"/>
                <a:gd name="connsiteY1" fmla="*/ 17831 h 23774"/>
                <a:gd name="connsiteX2" fmla="*/ 1605 w 187937"/>
                <a:gd name="connsiteY2" fmla="*/ 5944 h 23774"/>
                <a:gd name="connsiteX3" fmla="*/ 11828 w 187937"/>
                <a:gd name="connsiteY3" fmla="*/ 0 h 23774"/>
                <a:gd name="connsiteX4" fmla="*/ 176110 w 187937"/>
                <a:gd name="connsiteY4" fmla="*/ 0 h 23774"/>
                <a:gd name="connsiteX5" fmla="*/ 186333 w 187937"/>
                <a:gd name="connsiteY5" fmla="*/ 5944 h 23774"/>
                <a:gd name="connsiteX6" fmla="*/ 186333 w 187937"/>
                <a:gd name="connsiteY6" fmla="*/ 17831 h 23774"/>
                <a:gd name="connsiteX7" fmla="*/ 176110 w 187937"/>
                <a:gd name="connsiteY7" fmla="*/ 23775 h 23774"/>
                <a:gd name="connsiteX8" fmla="*/ 11828 w 18793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937" h="23774">
                  <a:moveTo>
                    <a:pt x="11828" y="23775"/>
                  </a:moveTo>
                  <a:cubicBezTo>
                    <a:pt x="7548" y="23775"/>
                    <a:pt x="3744" y="21397"/>
                    <a:pt x="1605" y="17831"/>
                  </a:cubicBezTo>
                  <a:cubicBezTo>
                    <a:pt x="-535" y="14265"/>
                    <a:pt x="-535" y="9510"/>
                    <a:pt x="1605" y="5944"/>
                  </a:cubicBezTo>
                  <a:cubicBezTo>
                    <a:pt x="3744" y="2377"/>
                    <a:pt x="7548" y="0"/>
                    <a:pt x="11828" y="0"/>
                  </a:cubicBezTo>
                  <a:lnTo>
                    <a:pt x="176110" y="0"/>
                  </a:lnTo>
                  <a:cubicBezTo>
                    <a:pt x="180389" y="0"/>
                    <a:pt x="184193" y="2377"/>
                    <a:pt x="186333" y="5944"/>
                  </a:cubicBezTo>
                  <a:cubicBezTo>
                    <a:pt x="188473" y="9510"/>
                    <a:pt x="188473" y="14265"/>
                    <a:pt x="186333" y="17831"/>
                  </a:cubicBezTo>
                  <a:cubicBezTo>
                    <a:pt x="184193" y="21397"/>
                    <a:pt x="180151" y="23775"/>
                    <a:pt x="176110" y="23775"/>
                  </a:cubicBezTo>
                  <a:lnTo>
                    <a:pt x="11828" y="23775"/>
                  </a:lnTo>
                  <a:close/>
                </a:path>
              </a:pathLst>
            </a:custGeom>
            <a:grpFill/>
            <a:ln w="0" cap="flat">
              <a:noFill/>
              <a:prstDash val="solid"/>
              <a:miter/>
            </a:ln>
          </p:spPr>
          <p:txBody>
            <a:bodyPr rtlCol="0" anchor="ctr"/>
            <a:lstStyle/>
            <a:p>
              <a:endParaRPr lang="en-US"/>
            </a:p>
          </p:txBody>
        </p:sp>
        <p:sp>
          <p:nvSpPr>
            <p:cNvPr id="26" name="Freeform: Shape 460">
              <a:extLst>
                <a:ext uri="{FF2B5EF4-FFF2-40B4-BE49-F238E27FC236}">
                  <a16:creationId xmlns:a16="http://schemas.microsoft.com/office/drawing/2014/main" id="{CA9E0A1E-6B72-1BBF-A5B1-D9E467850CB8}"/>
                </a:ext>
              </a:extLst>
            </p:cNvPr>
            <p:cNvSpPr/>
            <p:nvPr/>
          </p:nvSpPr>
          <p:spPr>
            <a:xfrm>
              <a:off x="8043732" y="3602258"/>
              <a:ext cx="124697" cy="23774"/>
            </a:xfrm>
            <a:custGeom>
              <a:avLst/>
              <a:gdLst>
                <a:gd name="connsiteX0" fmla="*/ 11828 w 124697"/>
                <a:gd name="connsiteY0" fmla="*/ 23775 h 23774"/>
                <a:gd name="connsiteX1" fmla="*/ 1605 w 124697"/>
                <a:gd name="connsiteY1" fmla="*/ 17831 h 23774"/>
                <a:gd name="connsiteX2" fmla="*/ 1605 w 124697"/>
                <a:gd name="connsiteY2" fmla="*/ 5944 h 23774"/>
                <a:gd name="connsiteX3" fmla="*/ 11828 w 124697"/>
                <a:gd name="connsiteY3" fmla="*/ 0 h 23774"/>
                <a:gd name="connsiteX4" fmla="*/ 112870 w 124697"/>
                <a:gd name="connsiteY4" fmla="*/ 0 h 23774"/>
                <a:gd name="connsiteX5" fmla="*/ 123093 w 124697"/>
                <a:gd name="connsiteY5" fmla="*/ 5944 h 23774"/>
                <a:gd name="connsiteX6" fmla="*/ 123093 w 124697"/>
                <a:gd name="connsiteY6" fmla="*/ 17831 h 23774"/>
                <a:gd name="connsiteX7" fmla="*/ 112870 w 124697"/>
                <a:gd name="connsiteY7" fmla="*/ 23775 h 23774"/>
                <a:gd name="connsiteX8" fmla="*/ 11828 w 12469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697" h="23774">
                  <a:moveTo>
                    <a:pt x="11828" y="23775"/>
                  </a:moveTo>
                  <a:cubicBezTo>
                    <a:pt x="7548" y="23775"/>
                    <a:pt x="3744" y="21397"/>
                    <a:pt x="1605" y="17831"/>
                  </a:cubicBezTo>
                  <a:cubicBezTo>
                    <a:pt x="-535" y="14265"/>
                    <a:pt x="-535" y="9510"/>
                    <a:pt x="1605" y="5944"/>
                  </a:cubicBezTo>
                  <a:cubicBezTo>
                    <a:pt x="3744" y="2140"/>
                    <a:pt x="7548" y="0"/>
                    <a:pt x="11828" y="0"/>
                  </a:cubicBezTo>
                  <a:lnTo>
                    <a:pt x="112870" y="0"/>
                  </a:lnTo>
                  <a:cubicBezTo>
                    <a:pt x="117149" y="0"/>
                    <a:pt x="120953" y="2377"/>
                    <a:pt x="123093" y="5944"/>
                  </a:cubicBezTo>
                  <a:cubicBezTo>
                    <a:pt x="125232" y="9510"/>
                    <a:pt x="125232" y="14265"/>
                    <a:pt x="123093" y="17831"/>
                  </a:cubicBezTo>
                  <a:cubicBezTo>
                    <a:pt x="120953" y="21397"/>
                    <a:pt x="117149" y="23775"/>
                    <a:pt x="112870" y="23775"/>
                  </a:cubicBezTo>
                  <a:lnTo>
                    <a:pt x="11828" y="23775"/>
                  </a:lnTo>
                  <a:close/>
                </a:path>
              </a:pathLst>
            </a:custGeom>
            <a:grpFill/>
            <a:ln w="0" cap="flat">
              <a:noFill/>
              <a:prstDash val="solid"/>
              <a:miter/>
            </a:ln>
          </p:spPr>
          <p:txBody>
            <a:bodyPr rtlCol="0" anchor="ctr"/>
            <a:lstStyle/>
            <a:p>
              <a:endParaRPr lang="en-US"/>
            </a:p>
          </p:txBody>
        </p:sp>
      </p:grpSp>
    </p:spTree>
    <p:extLst>
      <p:ext uri="{BB962C8B-B14F-4D97-AF65-F5344CB8AC3E}">
        <p14:creationId xmlns:p14="http://schemas.microsoft.com/office/powerpoint/2010/main" val="1865388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84241-19C8-5C19-A04B-FE116F159A2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A1DFB4-28FC-740B-FF8A-B3921531E3F0}"/>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ext Placeholder 3">
            <a:extLst>
              <a:ext uri="{FF2B5EF4-FFF2-40B4-BE49-F238E27FC236}">
                <a16:creationId xmlns:a16="http://schemas.microsoft.com/office/drawing/2014/main" id="{625A70AF-9932-5396-9D85-DD40AC9DB25C}"/>
              </a:ext>
            </a:extLst>
          </p:cNvPr>
          <p:cNvSpPr>
            <a:spLocks noGrp="1"/>
          </p:cNvSpPr>
          <p:nvPr>
            <p:ph type="body" sz="quarter" idx="21"/>
          </p:nvPr>
        </p:nvSpPr>
        <p:spPr/>
        <p:txBody>
          <a:bodyPr/>
          <a:lstStyle/>
          <a:p>
            <a:endParaRPr lang="en-US"/>
          </a:p>
        </p:txBody>
      </p:sp>
      <p:sp>
        <p:nvSpPr>
          <p:cNvPr id="5" name="Text Placeholder 4">
            <a:extLst>
              <a:ext uri="{FF2B5EF4-FFF2-40B4-BE49-F238E27FC236}">
                <a16:creationId xmlns:a16="http://schemas.microsoft.com/office/drawing/2014/main" id="{D4F3F452-E30A-7D8F-0BBE-BE6D0D5688C1}"/>
              </a:ext>
            </a:extLst>
          </p:cNvPr>
          <p:cNvSpPr>
            <a:spLocks noGrp="1"/>
          </p:cNvSpPr>
          <p:nvPr>
            <p:ph type="body" sz="quarter" idx="22"/>
          </p:nvPr>
        </p:nvSpPr>
        <p:spPr/>
        <p:txBody>
          <a:bodyPr/>
          <a:lstStyle/>
          <a:p>
            <a:endParaRPr lang="en-US"/>
          </a:p>
        </p:txBody>
      </p:sp>
      <p:sp>
        <p:nvSpPr>
          <p:cNvPr id="9" name="Freeform 8">
            <a:extLst>
              <a:ext uri="{FF2B5EF4-FFF2-40B4-BE49-F238E27FC236}">
                <a16:creationId xmlns:a16="http://schemas.microsoft.com/office/drawing/2014/main" id="{47F585C2-ADDD-A13C-80BA-8D4642CF30B5}"/>
              </a:ext>
            </a:extLst>
          </p:cNvPr>
          <p:cNvSpPr/>
          <p:nvPr/>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solidFill>
            <a:srgbClr val="00A89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ea typeface="+mn-ea"/>
              <a:cs typeface="+mn-cs"/>
            </a:endParaRPr>
          </a:p>
        </p:txBody>
      </p:sp>
      <p:sp>
        <p:nvSpPr>
          <p:cNvPr id="6" name="TextBox 5">
            <a:extLst>
              <a:ext uri="{FF2B5EF4-FFF2-40B4-BE49-F238E27FC236}">
                <a16:creationId xmlns:a16="http://schemas.microsoft.com/office/drawing/2014/main" id="{ADCED1F5-2AB0-A027-58C7-5D13FE01A0D3}"/>
              </a:ext>
            </a:extLst>
          </p:cNvPr>
          <p:cNvSpPr txBox="1"/>
          <p:nvPr/>
        </p:nvSpPr>
        <p:spPr>
          <a:xfrm>
            <a:off x="3529263" y="2873514"/>
            <a:ext cx="827503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Aptos" panose="02110004020202020204"/>
                <a:ea typeface="+mn-ea"/>
                <a:cs typeface="+mn-cs"/>
              </a:rPr>
              <a:t>Leaving Your Legacy</a:t>
            </a:r>
          </a:p>
        </p:txBody>
      </p:sp>
      <p:grpSp>
        <p:nvGrpSpPr>
          <p:cNvPr id="3" name="Group 2">
            <a:extLst>
              <a:ext uri="{FF2B5EF4-FFF2-40B4-BE49-F238E27FC236}">
                <a16:creationId xmlns:a16="http://schemas.microsoft.com/office/drawing/2014/main" id="{AA1921B9-637D-C5BF-2CDD-873A46149ACC}"/>
              </a:ext>
            </a:extLst>
          </p:cNvPr>
          <p:cNvGrpSpPr>
            <a:grpSpLocks noChangeAspect="1"/>
          </p:cNvGrpSpPr>
          <p:nvPr/>
        </p:nvGrpSpPr>
        <p:grpSpPr>
          <a:xfrm>
            <a:off x="1810845" y="1573018"/>
            <a:ext cx="1144501" cy="1855982"/>
            <a:chOff x="10740040" y="4921188"/>
            <a:chExt cx="409324" cy="663781"/>
          </a:xfrm>
          <a:solidFill>
            <a:schemeClr val="bg2"/>
          </a:solidFill>
        </p:grpSpPr>
        <p:sp>
          <p:nvSpPr>
            <p:cNvPr id="7" name="Freeform: Shape 6">
              <a:extLst>
                <a:ext uri="{FF2B5EF4-FFF2-40B4-BE49-F238E27FC236}">
                  <a16:creationId xmlns:a16="http://schemas.microsoft.com/office/drawing/2014/main" id="{89FD123B-AC70-60E2-530A-E8C43BE70E05}"/>
                </a:ext>
              </a:extLst>
            </p:cNvPr>
            <p:cNvSpPr/>
            <p:nvPr/>
          </p:nvSpPr>
          <p:spPr>
            <a:xfrm>
              <a:off x="10872260" y="4921188"/>
              <a:ext cx="145737" cy="301697"/>
            </a:xfrm>
            <a:custGeom>
              <a:avLst/>
              <a:gdLst>
                <a:gd name="connsiteX0" fmla="*/ 72988 w 145737"/>
                <a:gd name="connsiteY0" fmla="*/ 301698 h 301697"/>
                <a:gd name="connsiteX1" fmla="*/ 61100 w 145737"/>
                <a:gd name="connsiteY1" fmla="*/ 289810 h 301697"/>
                <a:gd name="connsiteX2" fmla="*/ 61100 w 145737"/>
                <a:gd name="connsiteY2" fmla="*/ 250820 h 301697"/>
                <a:gd name="connsiteX3" fmla="*/ 45409 w 145737"/>
                <a:gd name="connsiteY3" fmla="*/ 250820 h 301697"/>
                <a:gd name="connsiteX4" fmla="*/ 238 w 145737"/>
                <a:gd name="connsiteY4" fmla="*/ 205649 h 301697"/>
                <a:gd name="connsiteX5" fmla="*/ 12125 w 145737"/>
                <a:gd name="connsiteY5" fmla="*/ 193762 h 301697"/>
                <a:gd name="connsiteX6" fmla="*/ 24012 w 145737"/>
                <a:gd name="connsiteY6" fmla="*/ 205649 h 301697"/>
                <a:gd name="connsiteX7" fmla="*/ 45171 w 145737"/>
                <a:gd name="connsiteY7" fmla="*/ 226808 h 301697"/>
                <a:gd name="connsiteX8" fmla="*/ 60863 w 145737"/>
                <a:gd name="connsiteY8" fmla="*/ 226808 h 301697"/>
                <a:gd name="connsiteX9" fmla="*/ 60863 w 145737"/>
                <a:gd name="connsiteY9" fmla="*/ 163093 h 301697"/>
                <a:gd name="connsiteX10" fmla="*/ 45171 w 145737"/>
                <a:gd name="connsiteY10" fmla="*/ 163093 h 301697"/>
                <a:gd name="connsiteX11" fmla="*/ 0 w 145737"/>
                <a:gd name="connsiteY11" fmla="*/ 117921 h 301697"/>
                <a:gd name="connsiteX12" fmla="*/ 0 w 145737"/>
                <a:gd name="connsiteY12" fmla="*/ 96049 h 301697"/>
                <a:gd name="connsiteX13" fmla="*/ 45171 w 145737"/>
                <a:gd name="connsiteY13" fmla="*/ 50877 h 301697"/>
                <a:gd name="connsiteX14" fmla="*/ 60863 w 145737"/>
                <a:gd name="connsiteY14" fmla="*/ 50877 h 301697"/>
                <a:gd name="connsiteX15" fmla="*/ 60863 w 145737"/>
                <a:gd name="connsiteY15" fmla="*/ 11887 h 301697"/>
                <a:gd name="connsiteX16" fmla="*/ 72750 w 145737"/>
                <a:gd name="connsiteY16" fmla="*/ 0 h 301697"/>
                <a:gd name="connsiteX17" fmla="*/ 84637 w 145737"/>
                <a:gd name="connsiteY17" fmla="*/ 11887 h 301697"/>
                <a:gd name="connsiteX18" fmla="*/ 84637 w 145737"/>
                <a:gd name="connsiteY18" fmla="*/ 50877 h 301697"/>
                <a:gd name="connsiteX19" fmla="*/ 100328 w 145737"/>
                <a:gd name="connsiteY19" fmla="*/ 50877 h 301697"/>
                <a:gd name="connsiteX20" fmla="*/ 145500 w 145737"/>
                <a:gd name="connsiteY20" fmla="*/ 96049 h 301697"/>
                <a:gd name="connsiteX21" fmla="*/ 133612 w 145737"/>
                <a:gd name="connsiteY21" fmla="*/ 107936 h 301697"/>
                <a:gd name="connsiteX22" fmla="*/ 121725 w 145737"/>
                <a:gd name="connsiteY22" fmla="*/ 96049 h 301697"/>
                <a:gd name="connsiteX23" fmla="*/ 100566 w 145737"/>
                <a:gd name="connsiteY23" fmla="*/ 74889 h 301697"/>
                <a:gd name="connsiteX24" fmla="*/ 84875 w 145737"/>
                <a:gd name="connsiteY24" fmla="*/ 74889 h 301697"/>
                <a:gd name="connsiteX25" fmla="*/ 84875 w 145737"/>
                <a:gd name="connsiteY25" fmla="*/ 138605 h 301697"/>
                <a:gd name="connsiteX26" fmla="*/ 100566 w 145737"/>
                <a:gd name="connsiteY26" fmla="*/ 138605 h 301697"/>
                <a:gd name="connsiteX27" fmla="*/ 145737 w 145737"/>
                <a:gd name="connsiteY27" fmla="*/ 183776 h 301697"/>
                <a:gd name="connsiteX28" fmla="*/ 145737 w 145737"/>
                <a:gd name="connsiteY28" fmla="*/ 205649 h 301697"/>
                <a:gd name="connsiteX29" fmla="*/ 100566 w 145737"/>
                <a:gd name="connsiteY29" fmla="*/ 250820 h 301697"/>
                <a:gd name="connsiteX30" fmla="*/ 84875 w 145737"/>
                <a:gd name="connsiteY30" fmla="*/ 250820 h 301697"/>
                <a:gd name="connsiteX31" fmla="*/ 84875 w 145737"/>
                <a:gd name="connsiteY31" fmla="*/ 289810 h 301697"/>
                <a:gd name="connsiteX32" fmla="*/ 72988 w 145737"/>
                <a:gd name="connsiteY32" fmla="*/ 301698 h 301697"/>
                <a:gd name="connsiteX33" fmla="*/ 85113 w 145737"/>
                <a:gd name="connsiteY33" fmla="*/ 227521 h 301697"/>
                <a:gd name="connsiteX34" fmla="*/ 100804 w 145737"/>
                <a:gd name="connsiteY34" fmla="*/ 227521 h 301697"/>
                <a:gd name="connsiteX35" fmla="*/ 121963 w 145737"/>
                <a:gd name="connsiteY35" fmla="*/ 206362 h 301697"/>
                <a:gd name="connsiteX36" fmla="*/ 121963 w 145737"/>
                <a:gd name="connsiteY36" fmla="*/ 184490 h 301697"/>
                <a:gd name="connsiteX37" fmla="*/ 100804 w 145737"/>
                <a:gd name="connsiteY37" fmla="*/ 163330 h 301697"/>
                <a:gd name="connsiteX38" fmla="*/ 85113 w 145737"/>
                <a:gd name="connsiteY38" fmla="*/ 163330 h 301697"/>
                <a:gd name="connsiteX39" fmla="*/ 85113 w 145737"/>
                <a:gd name="connsiteY39" fmla="*/ 227759 h 301697"/>
                <a:gd name="connsiteX40" fmla="*/ 45409 w 145737"/>
                <a:gd name="connsiteY40" fmla="*/ 74176 h 301697"/>
                <a:gd name="connsiteX41" fmla="*/ 24250 w 145737"/>
                <a:gd name="connsiteY41" fmla="*/ 95336 h 301697"/>
                <a:gd name="connsiteX42" fmla="*/ 24250 w 145737"/>
                <a:gd name="connsiteY42" fmla="*/ 117208 h 301697"/>
                <a:gd name="connsiteX43" fmla="*/ 45171 w 145737"/>
                <a:gd name="connsiteY43" fmla="*/ 137654 h 301697"/>
                <a:gd name="connsiteX44" fmla="*/ 48024 w 145737"/>
                <a:gd name="connsiteY44" fmla="*/ 137654 h 301697"/>
                <a:gd name="connsiteX45" fmla="*/ 48975 w 145737"/>
                <a:gd name="connsiteY45" fmla="*/ 137654 h 301697"/>
                <a:gd name="connsiteX46" fmla="*/ 61100 w 145737"/>
                <a:gd name="connsiteY46" fmla="*/ 137654 h 301697"/>
                <a:gd name="connsiteX47" fmla="*/ 61100 w 145737"/>
                <a:gd name="connsiteY47" fmla="*/ 73939 h 301697"/>
                <a:gd name="connsiteX48" fmla="*/ 45409 w 145737"/>
                <a:gd name="connsiteY48" fmla="*/ 73939 h 301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5737" h="301697">
                  <a:moveTo>
                    <a:pt x="72988" y="301698"/>
                  </a:moveTo>
                  <a:cubicBezTo>
                    <a:pt x="66568" y="301698"/>
                    <a:pt x="61100" y="296230"/>
                    <a:pt x="61100" y="289810"/>
                  </a:cubicBezTo>
                  <a:lnTo>
                    <a:pt x="61100" y="250820"/>
                  </a:lnTo>
                  <a:lnTo>
                    <a:pt x="45409" y="250820"/>
                  </a:lnTo>
                  <a:cubicBezTo>
                    <a:pt x="20446" y="250820"/>
                    <a:pt x="238" y="230612"/>
                    <a:pt x="238" y="205649"/>
                  </a:cubicBezTo>
                  <a:cubicBezTo>
                    <a:pt x="238" y="180686"/>
                    <a:pt x="5706" y="193762"/>
                    <a:pt x="12125" y="193762"/>
                  </a:cubicBezTo>
                  <a:cubicBezTo>
                    <a:pt x="18544" y="193762"/>
                    <a:pt x="24012" y="198992"/>
                    <a:pt x="24012" y="205649"/>
                  </a:cubicBezTo>
                  <a:cubicBezTo>
                    <a:pt x="24012" y="217536"/>
                    <a:pt x="33284" y="226808"/>
                    <a:pt x="45171" y="226808"/>
                  </a:cubicBezTo>
                  <a:lnTo>
                    <a:pt x="60863" y="226808"/>
                  </a:lnTo>
                  <a:lnTo>
                    <a:pt x="60863" y="163093"/>
                  </a:lnTo>
                  <a:lnTo>
                    <a:pt x="45171" y="163093"/>
                  </a:lnTo>
                  <a:cubicBezTo>
                    <a:pt x="20208" y="163093"/>
                    <a:pt x="0" y="142884"/>
                    <a:pt x="0" y="117921"/>
                  </a:cubicBezTo>
                  <a:lnTo>
                    <a:pt x="0" y="96049"/>
                  </a:lnTo>
                  <a:cubicBezTo>
                    <a:pt x="0" y="71086"/>
                    <a:pt x="20208" y="50877"/>
                    <a:pt x="45171" y="50877"/>
                  </a:cubicBezTo>
                  <a:lnTo>
                    <a:pt x="60863" y="50877"/>
                  </a:lnTo>
                  <a:lnTo>
                    <a:pt x="60863" y="11887"/>
                  </a:lnTo>
                  <a:cubicBezTo>
                    <a:pt x="60863" y="5468"/>
                    <a:pt x="66331" y="0"/>
                    <a:pt x="72750" y="0"/>
                  </a:cubicBezTo>
                  <a:cubicBezTo>
                    <a:pt x="79169" y="0"/>
                    <a:pt x="84637" y="5468"/>
                    <a:pt x="84637" y="11887"/>
                  </a:cubicBezTo>
                  <a:lnTo>
                    <a:pt x="84637" y="50877"/>
                  </a:lnTo>
                  <a:lnTo>
                    <a:pt x="100328" y="50877"/>
                  </a:lnTo>
                  <a:cubicBezTo>
                    <a:pt x="125291" y="50877"/>
                    <a:pt x="145500" y="71086"/>
                    <a:pt x="145500" y="96049"/>
                  </a:cubicBezTo>
                  <a:cubicBezTo>
                    <a:pt x="145500" y="121012"/>
                    <a:pt x="140031" y="107936"/>
                    <a:pt x="133612" y="107936"/>
                  </a:cubicBezTo>
                  <a:cubicBezTo>
                    <a:pt x="127193" y="107936"/>
                    <a:pt x="121725" y="102468"/>
                    <a:pt x="121725" y="96049"/>
                  </a:cubicBezTo>
                  <a:cubicBezTo>
                    <a:pt x="121725" y="84162"/>
                    <a:pt x="112453" y="74889"/>
                    <a:pt x="100566" y="74889"/>
                  </a:cubicBezTo>
                  <a:lnTo>
                    <a:pt x="84875" y="74889"/>
                  </a:lnTo>
                  <a:lnTo>
                    <a:pt x="84875" y="138605"/>
                  </a:lnTo>
                  <a:lnTo>
                    <a:pt x="100566" y="138605"/>
                  </a:lnTo>
                  <a:cubicBezTo>
                    <a:pt x="125529" y="138605"/>
                    <a:pt x="145737" y="158813"/>
                    <a:pt x="145737" y="183776"/>
                  </a:cubicBezTo>
                  <a:lnTo>
                    <a:pt x="145737" y="205649"/>
                  </a:lnTo>
                  <a:cubicBezTo>
                    <a:pt x="145737" y="230612"/>
                    <a:pt x="125529" y="250820"/>
                    <a:pt x="100566" y="250820"/>
                  </a:cubicBezTo>
                  <a:lnTo>
                    <a:pt x="84875" y="250820"/>
                  </a:lnTo>
                  <a:lnTo>
                    <a:pt x="84875" y="289810"/>
                  </a:lnTo>
                  <a:cubicBezTo>
                    <a:pt x="84875" y="296230"/>
                    <a:pt x="79407" y="301698"/>
                    <a:pt x="72988" y="301698"/>
                  </a:cubicBezTo>
                  <a:close/>
                  <a:moveTo>
                    <a:pt x="85113" y="227521"/>
                  </a:moveTo>
                  <a:lnTo>
                    <a:pt x="100804" y="227521"/>
                  </a:lnTo>
                  <a:cubicBezTo>
                    <a:pt x="112691" y="227521"/>
                    <a:pt x="121963" y="218249"/>
                    <a:pt x="121963" y="206362"/>
                  </a:cubicBezTo>
                  <a:lnTo>
                    <a:pt x="121963" y="184490"/>
                  </a:lnTo>
                  <a:cubicBezTo>
                    <a:pt x="121963" y="172602"/>
                    <a:pt x="112691" y="163330"/>
                    <a:pt x="100804" y="163330"/>
                  </a:cubicBezTo>
                  <a:lnTo>
                    <a:pt x="85113" y="163330"/>
                  </a:lnTo>
                  <a:lnTo>
                    <a:pt x="85113" y="227759"/>
                  </a:lnTo>
                  <a:close/>
                  <a:moveTo>
                    <a:pt x="45409" y="74176"/>
                  </a:moveTo>
                  <a:cubicBezTo>
                    <a:pt x="33522" y="74176"/>
                    <a:pt x="24250" y="83448"/>
                    <a:pt x="24250" y="95336"/>
                  </a:cubicBezTo>
                  <a:lnTo>
                    <a:pt x="24250" y="117208"/>
                  </a:lnTo>
                  <a:cubicBezTo>
                    <a:pt x="24250" y="129095"/>
                    <a:pt x="33046" y="137654"/>
                    <a:pt x="45171" y="137654"/>
                  </a:cubicBezTo>
                  <a:lnTo>
                    <a:pt x="48024" y="137654"/>
                  </a:lnTo>
                  <a:cubicBezTo>
                    <a:pt x="48024" y="137654"/>
                    <a:pt x="48975" y="137654"/>
                    <a:pt x="48975" y="137654"/>
                  </a:cubicBezTo>
                  <a:lnTo>
                    <a:pt x="61100" y="137654"/>
                  </a:lnTo>
                  <a:lnTo>
                    <a:pt x="61100" y="73939"/>
                  </a:lnTo>
                  <a:lnTo>
                    <a:pt x="45409" y="73939"/>
                  </a:lnTo>
                  <a:close/>
                </a:path>
              </a:pathLst>
            </a:custGeom>
            <a:grpFill/>
            <a:ln w="0"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2C1F04F1-CF55-36C5-6CA6-634AA17C1C9C}"/>
                </a:ext>
              </a:extLst>
            </p:cNvPr>
            <p:cNvSpPr/>
            <p:nvPr/>
          </p:nvSpPr>
          <p:spPr>
            <a:xfrm>
              <a:off x="10740040" y="5250939"/>
              <a:ext cx="409324" cy="334030"/>
            </a:xfrm>
            <a:custGeom>
              <a:avLst/>
              <a:gdLst>
                <a:gd name="connsiteX0" fmla="*/ 205208 w 409324"/>
                <a:gd name="connsiteY0" fmla="*/ 334031 h 334030"/>
                <a:gd name="connsiteX1" fmla="*/ 193321 w 409324"/>
                <a:gd name="connsiteY1" fmla="*/ 322144 h 334030"/>
                <a:gd name="connsiteX2" fmla="*/ 193321 w 409324"/>
                <a:gd name="connsiteY2" fmla="*/ 215396 h 334030"/>
                <a:gd name="connsiteX3" fmla="*/ 189279 w 409324"/>
                <a:gd name="connsiteY3" fmla="*/ 216110 h 334030"/>
                <a:gd name="connsiteX4" fmla="*/ 175252 w 409324"/>
                <a:gd name="connsiteY4" fmla="*/ 216823 h 334030"/>
                <a:gd name="connsiteX5" fmla="*/ 174301 w 409324"/>
                <a:gd name="connsiteY5" fmla="*/ 216823 h 334030"/>
                <a:gd name="connsiteX6" fmla="*/ 44017 w 409324"/>
                <a:gd name="connsiteY6" fmla="*/ 172602 h 334030"/>
                <a:gd name="connsiteX7" fmla="*/ 1936 w 409324"/>
                <a:gd name="connsiteY7" fmla="*/ 12363 h 334030"/>
                <a:gd name="connsiteX8" fmla="*/ 12159 w 409324"/>
                <a:gd name="connsiteY8" fmla="*/ 1902 h 334030"/>
                <a:gd name="connsiteX9" fmla="*/ 42828 w 409324"/>
                <a:gd name="connsiteY9" fmla="*/ 0 h 334030"/>
                <a:gd name="connsiteX10" fmla="*/ 172637 w 409324"/>
                <a:gd name="connsiteY10" fmla="*/ 43983 h 334030"/>
                <a:gd name="connsiteX11" fmla="*/ 187139 w 409324"/>
                <a:gd name="connsiteY11" fmla="*/ 61814 h 334030"/>
                <a:gd name="connsiteX12" fmla="*/ 193796 w 409324"/>
                <a:gd name="connsiteY12" fmla="*/ 71561 h 334030"/>
                <a:gd name="connsiteX13" fmla="*/ 193796 w 409324"/>
                <a:gd name="connsiteY13" fmla="*/ 21635 h 334030"/>
                <a:gd name="connsiteX14" fmla="*/ 205683 w 409324"/>
                <a:gd name="connsiteY14" fmla="*/ 9747 h 334030"/>
                <a:gd name="connsiteX15" fmla="*/ 217571 w 409324"/>
                <a:gd name="connsiteY15" fmla="*/ 21635 h 334030"/>
                <a:gd name="connsiteX16" fmla="*/ 217571 w 409324"/>
                <a:gd name="connsiteY16" fmla="*/ 69184 h 334030"/>
                <a:gd name="connsiteX17" fmla="*/ 223990 w 409324"/>
                <a:gd name="connsiteY17" fmla="*/ 60625 h 334030"/>
                <a:gd name="connsiteX18" fmla="*/ 237066 w 409324"/>
                <a:gd name="connsiteY18" fmla="*/ 44696 h 334030"/>
                <a:gd name="connsiteX19" fmla="*/ 366874 w 409324"/>
                <a:gd name="connsiteY19" fmla="*/ 713 h 334030"/>
                <a:gd name="connsiteX20" fmla="*/ 397305 w 409324"/>
                <a:gd name="connsiteY20" fmla="*/ 2615 h 334030"/>
                <a:gd name="connsiteX21" fmla="*/ 407766 w 409324"/>
                <a:gd name="connsiteY21" fmla="*/ 12838 h 334030"/>
                <a:gd name="connsiteX22" fmla="*/ 365685 w 409324"/>
                <a:gd name="connsiteY22" fmla="*/ 173316 h 334030"/>
                <a:gd name="connsiteX23" fmla="*/ 235401 w 409324"/>
                <a:gd name="connsiteY23" fmla="*/ 217536 h 334030"/>
                <a:gd name="connsiteX24" fmla="*/ 228031 w 409324"/>
                <a:gd name="connsiteY24" fmla="*/ 217061 h 334030"/>
                <a:gd name="connsiteX25" fmla="*/ 221137 w 409324"/>
                <a:gd name="connsiteY25" fmla="*/ 216823 h 334030"/>
                <a:gd name="connsiteX26" fmla="*/ 217571 w 409324"/>
                <a:gd name="connsiteY26" fmla="*/ 216823 h 334030"/>
                <a:gd name="connsiteX27" fmla="*/ 217571 w 409324"/>
                <a:gd name="connsiteY27" fmla="*/ 322144 h 334030"/>
                <a:gd name="connsiteX28" fmla="*/ 205683 w 409324"/>
                <a:gd name="connsiteY28" fmla="*/ 334031 h 334030"/>
                <a:gd name="connsiteX29" fmla="*/ 301494 w 409324"/>
                <a:gd name="connsiteY29" fmla="*/ 96762 h 334030"/>
                <a:gd name="connsiteX30" fmla="*/ 310291 w 409324"/>
                <a:gd name="connsiteY30" fmla="*/ 100566 h 334030"/>
                <a:gd name="connsiteX31" fmla="*/ 314095 w 409324"/>
                <a:gd name="connsiteY31" fmla="*/ 108411 h 334030"/>
                <a:gd name="connsiteX32" fmla="*/ 310291 w 409324"/>
                <a:gd name="connsiteY32" fmla="*/ 117446 h 334030"/>
                <a:gd name="connsiteX33" fmla="*/ 234688 w 409324"/>
                <a:gd name="connsiteY33" fmla="*/ 193048 h 334030"/>
                <a:gd name="connsiteX34" fmla="*/ 243723 w 409324"/>
                <a:gd name="connsiteY34" fmla="*/ 193048 h 334030"/>
                <a:gd name="connsiteX35" fmla="*/ 348805 w 409324"/>
                <a:gd name="connsiteY35" fmla="*/ 156436 h 334030"/>
                <a:gd name="connsiteX36" fmla="*/ 385180 w 409324"/>
                <a:gd name="connsiteY36" fmla="*/ 29480 h 334030"/>
                <a:gd name="connsiteX37" fmla="*/ 385180 w 409324"/>
                <a:gd name="connsiteY37" fmla="*/ 26152 h 334030"/>
                <a:gd name="connsiteX38" fmla="*/ 381852 w 409324"/>
                <a:gd name="connsiteY38" fmla="*/ 26152 h 334030"/>
                <a:gd name="connsiteX39" fmla="*/ 368538 w 409324"/>
                <a:gd name="connsiteY39" fmla="*/ 25914 h 334030"/>
                <a:gd name="connsiteX40" fmla="*/ 254659 w 409324"/>
                <a:gd name="connsiteY40" fmla="*/ 62765 h 334030"/>
                <a:gd name="connsiteX41" fmla="*/ 218284 w 409324"/>
                <a:gd name="connsiteY41" fmla="*/ 167610 h 334030"/>
                <a:gd name="connsiteX42" fmla="*/ 218284 w 409324"/>
                <a:gd name="connsiteY42" fmla="*/ 176406 h 334030"/>
                <a:gd name="connsiteX43" fmla="*/ 293649 w 409324"/>
                <a:gd name="connsiteY43" fmla="*/ 100804 h 334030"/>
                <a:gd name="connsiteX44" fmla="*/ 301732 w 409324"/>
                <a:gd name="connsiteY44" fmla="*/ 97000 h 334030"/>
                <a:gd name="connsiteX45" fmla="*/ 42828 w 409324"/>
                <a:gd name="connsiteY45" fmla="*/ 25439 h 334030"/>
                <a:gd name="connsiteX46" fmla="*/ 28326 w 409324"/>
                <a:gd name="connsiteY46" fmla="*/ 25914 h 334030"/>
                <a:gd name="connsiteX47" fmla="*/ 25235 w 409324"/>
                <a:gd name="connsiteY47" fmla="*/ 25914 h 334030"/>
                <a:gd name="connsiteX48" fmla="*/ 25235 w 409324"/>
                <a:gd name="connsiteY48" fmla="*/ 29243 h 334030"/>
                <a:gd name="connsiteX49" fmla="*/ 61610 w 409324"/>
                <a:gd name="connsiteY49" fmla="*/ 156436 h 334030"/>
                <a:gd name="connsiteX50" fmla="*/ 166456 w 409324"/>
                <a:gd name="connsiteY50" fmla="*/ 192811 h 334030"/>
                <a:gd name="connsiteX51" fmla="*/ 175490 w 409324"/>
                <a:gd name="connsiteY51" fmla="*/ 192811 h 334030"/>
                <a:gd name="connsiteX52" fmla="*/ 99887 w 409324"/>
                <a:gd name="connsiteY52" fmla="*/ 117446 h 334030"/>
                <a:gd name="connsiteX53" fmla="*/ 96083 w 409324"/>
                <a:gd name="connsiteY53" fmla="*/ 109600 h 334030"/>
                <a:gd name="connsiteX54" fmla="*/ 99887 w 409324"/>
                <a:gd name="connsiteY54" fmla="*/ 100566 h 334030"/>
                <a:gd name="connsiteX55" fmla="*/ 107970 w 409324"/>
                <a:gd name="connsiteY55" fmla="*/ 96762 h 334030"/>
                <a:gd name="connsiteX56" fmla="*/ 116767 w 409324"/>
                <a:gd name="connsiteY56" fmla="*/ 100566 h 334030"/>
                <a:gd name="connsiteX57" fmla="*/ 192370 w 409324"/>
                <a:gd name="connsiteY57" fmla="*/ 176169 h 334030"/>
                <a:gd name="connsiteX58" fmla="*/ 192370 w 409324"/>
                <a:gd name="connsiteY58" fmla="*/ 167372 h 334030"/>
                <a:gd name="connsiteX59" fmla="*/ 155757 w 409324"/>
                <a:gd name="connsiteY59" fmla="*/ 62527 h 334030"/>
                <a:gd name="connsiteX60" fmla="*/ 43066 w 409324"/>
                <a:gd name="connsiteY60" fmla="*/ 25676 h 334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09324" h="334030">
                  <a:moveTo>
                    <a:pt x="205208" y="334031"/>
                  </a:moveTo>
                  <a:cubicBezTo>
                    <a:pt x="198789" y="334031"/>
                    <a:pt x="193321" y="328563"/>
                    <a:pt x="193321" y="322144"/>
                  </a:cubicBezTo>
                  <a:lnTo>
                    <a:pt x="193321" y="215396"/>
                  </a:lnTo>
                  <a:lnTo>
                    <a:pt x="189279" y="216110"/>
                  </a:lnTo>
                  <a:cubicBezTo>
                    <a:pt x="185475" y="216823"/>
                    <a:pt x="180482" y="216823"/>
                    <a:pt x="175252" y="216823"/>
                  </a:cubicBezTo>
                  <a:lnTo>
                    <a:pt x="174301" y="216823"/>
                  </a:lnTo>
                  <a:cubicBezTo>
                    <a:pt x="142206" y="216823"/>
                    <a:pt x="82294" y="211117"/>
                    <a:pt x="44017" y="172602"/>
                  </a:cubicBezTo>
                  <a:cubicBezTo>
                    <a:pt x="-13279" y="115306"/>
                    <a:pt x="1699" y="13314"/>
                    <a:pt x="1936" y="12363"/>
                  </a:cubicBezTo>
                  <a:cubicBezTo>
                    <a:pt x="2412" y="6657"/>
                    <a:pt x="6929" y="2377"/>
                    <a:pt x="12159" y="1902"/>
                  </a:cubicBezTo>
                  <a:cubicBezTo>
                    <a:pt x="12397" y="1902"/>
                    <a:pt x="24522" y="0"/>
                    <a:pt x="42828" y="0"/>
                  </a:cubicBezTo>
                  <a:cubicBezTo>
                    <a:pt x="74924" y="0"/>
                    <a:pt x="134360" y="5706"/>
                    <a:pt x="172637" y="43983"/>
                  </a:cubicBezTo>
                  <a:cubicBezTo>
                    <a:pt x="177630" y="48975"/>
                    <a:pt x="182384" y="54919"/>
                    <a:pt x="187139" y="61814"/>
                  </a:cubicBezTo>
                  <a:lnTo>
                    <a:pt x="193796" y="71561"/>
                  </a:lnTo>
                  <a:lnTo>
                    <a:pt x="193796" y="21635"/>
                  </a:lnTo>
                  <a:cubicBezTo>
                    <a:pt x="193796" y="15216"/>
                    <a:pt x="199264" y="9747"/>
                    <a:pt x="205683" y="9747"/>
                  </a:cubicBezTo>
                  <a:cubicBezTo>
                    <a:pt x="212102" y="9747"/>
                    <a:pt x="217571" y="15216"/>
                    <a:pt x="217571" y="21635"/>
                  </a:cubicBezTo>
                  <a:lnTo>
                    <a:pt x="217571" y="69184"/>
                  </a:lnTo>
                  <a:lnTo>
                    <a:pt x="223990" y="60625"/>
                  </a:lnTo>
                  <a:cubicBezTo>
                    <a:pt x="228269" y="54919"/>
                    <a:pt x="232311" y="49451"/>
                    <a:pt x="237066" y="44696"/>
                  </a:cubicBezTo>
                  <a:cubicBezTo>
                    <a:pt x="275342" y="6419"/>
                    <a:pt x="334779" y="713"/>
                    <a:pt x="366874" y="713"/>
                  </a:cubicBezTo>
                  <a:cubicBezTo>
                    <a:pt x="398970" y="713"/>
                    <a:pt x="397305" y="2615"/>
                    <a:pt x="397305" y="2615"/>
                  </a:cubicBezTo>
                  <a:cubicBezTo>
                    <a:pt x="403011" y="3091"/>
                    <a:pt x="407291" y="7608"/>
                    <a:pt x="407766" y="12838"/>
                  </a:cubicBezTo>
                  <a:cubicBezTo>
                    <a:pt x="407766" y="14027"/>
                    <a:pt x="421793" y="117208"/>
                    <a:pt x="365685" y="173316"/>
                  </a:cubicBezTo>
                  <a:cubicBezTo>
                    <a:pt x="329073" y="209928"/>
                    <a:pt x="274629" y="217536"/>
                    <a:pt x="235401" y="217536"/>
                  </a:cubicBezTo>
                  <a:cubicBezTo>
                    <a:pt x="196174" y="217536"/>
                    <a:pt x="230409" y="217536"/>
                    <a:pt x="228031" y="217061"/>
                  </a:cubicBezTo>
                  <a:cubicBezTo>
                    <a:pt x="225654" y="217061"/>
                    <a:pt x="223276" y="216823"/>
                    <a:pt x="221137" y="216823"/>
                  </a:cubicBezTo>
                  <a:lnTo>
                    <a:pt x="217571" y="216823"/>
                  </a:lnTo>
                  <a:lnTo>
                    <a:pt x="217571" y="322144"/>
                  </a:lnTo>
                  <a:cubicBezTo>
                    <a:pt x="217571" y="328563"/>
                    <a:pt x="212102" y="334031"/>
                    <a:pt x="205683" y="334031"/>
                  </a:cubicBezTo>
                  <a:close/>
                  <a:moveTo>
                    <a:pt x="301494" y="96762"/>
                  </a:moveTo>
                  <a:cubicBezTo>
                    <a:pt x="304585" y="96762"/>
                    <a:pt x="307676" y="98188"/>
                    <a:pt x="310291" y="100566"/>
                  </a:cubicBezTo>
                  <a:cubicBezTo>
                    <a:pt x="312668" y="102706"/>
                    <a:pt x="313857" y="105321"/>
                    <a:pt x="314095" y="108411"/>
                  </a:cubicBezTo>
                  <a:cubicBezTo>
                    <a:pt x="314095" y="111740"/>
                    <a:pt x="312906" y="115068"/>
                    <a:pt x="310291" y="117446"/>
                  </a:cubicBezTo>
                  <a:lnTo>
                    <a:pt x="234688" y="193048"/>
                  </a:lnTo>
                  <a:lnTo>
                    <a:pt x="243723" y="193048"/>
                  </a:lnTo>
                  <a:cubicBezTo>
                    <a:pt x="276056" y="192097"/>
                    <a:pt x="320752" y="185203"/>
                    <a:pt x="348805" y="156436"/>
                  </a:cubicBezTo>
                  <a:cubicBezTo>
                    <a:pt x="374244" y="130997"/>
                    <a:pt x="386845" y="87252"/>
                    <a:pt x="385180" y="29480"/>
                  </a:cubicBezTo>
                  <a:lnTo>
                    <a:pt x="385180" y="26152"/>
                  </a:lnTo>
                  <a:cubicBezTo>
                    <a:pt x="385180" y="26152"/>
                    <a:pt x="381852" y="26152"/>
                    <a:pt x="381852" y="26152"/>
                  </a:cubicBezTo>
                  <a:cubicBezTo>
                    <a:pt x="378048" y="26152"/>
                    <a:pt x="373531" y="25914"/>
                    <a:pt x="368538" y="25914"/>
                  </a:cubicBezTo>
                  <a:cubicBezTo>
                    <a:pt x="339771" y="25914"/>
                    <a:pt x="286517" y="30669"/>
                    <a:pt x="254659" y="62765"/>
                  </a:cubicBezTo>
                  <a:cubicBezTo>
                    <a:pt x="222801" y="94860"/>
                    <a:pt x="218759" y="141458"/>
                    <a:pt x="218284" y="167610"/>
                  </a:cubicBezTo>
                  <a:lnTo>
                    <a:pt x="218284" y="176406"/>
                  </a:lnTo>
                  <a:cubicBezTo>
                    <a:pt x="218284" y="176406"/>
                    <a:pt x="293649" y="100804"/>
                    <a:pt x="293649" y="100804"/>
                  </a:cubicBezTo>
                  <a:cubicBezTo>
                    <a:pt x="295789" y="98426"/>
                    <a:pt x="298641" y="97000"/>
                    <a:pt x="301732" y="97000"/>
                  </a:cubicBezTo>
                  <a:close/>
                  <a:moveTo>
                    <a:pt x="42828" y="25439"/>
                  </a:moveTo>
                  <a:cubicBezTo>
                    <a:pt x="37360" y="25439"/>
                    <a:pt x="32368" y="25439"/>
                    <a:pt x="28326" y="25914"/>
                  </a:cubicBezTo>
                  <a:lnTo>
                    <a:pt x="25235" y="25914"/>
                  </a:lnTo>
                  <a:cubicBezTo>
                    <a:pt x="25235" y="25914"/>
                    <a:pt x="25235" y="29243"/>
                    <a:pt x="25235" y="29243"/>
                  </a:cubicBezTo>
                  <a:cubicBezTo>
                    <a:pt x="23809" y="55394"/>
                    <a:pt x="24522" y="120061"/>
                    <a:pt x="61610" y="156436"/>
                  </a:cubicBezTo>
                  <a:cubicBezTo>
                    <a:pt x="91804" y="186629"/>
                    <a:pt x="140304" y="192097"/>
                    <a:pt x="166456" y="192811"/>
                  </a:cubicBezTo>
                  <a:lnTo>
                    <a:pt x="175490" y="192811"/>
                  </a:lnTo>
                  <a:cubicBezTo>
                    <a:pt x="175490" y="192811"/>
                    <a:pt x="99887" y="117446"/>
                    <a:pt x="99887" y="117446"/>
                  </a:cubicBezTo>
                  <a:cubicBezTo>
                    <a:pt x="97510" y="115306"/>
                    <a:pt x="96321" y="112691"/>
                    <a:pt x="96083" y="109600"/>
                  </a:cubicBezTo>
                  <a:cubicBezTo>
                    <a:pt x="96083" y="106272"/>
                    <a:pt x="97272" y="102943"/>
                    <a:pt x="99887" y="100566"/>
                  </a:cubicBezTo>
                  <a:cubicBezTo>
                    <a:pt x="102027" y="98188"/>
                    <a:pt x="104880" y="96762"/>
                    <a:pt x="107970" y="96762"/>
                  </a:cubicBezTo>
                  <a:cubicBezTo>
                    <a:pt x="111061" y="96762"/>
                    <a:pt x="114152" y="98188"/>
                    <a:pt x="116767" y="100566"/>
                  </a:cubicBezTo>
                  <a:lnTo>
                    <a:pt x="192370" y="176169"/>
                  </a:lnTo>
                  <a:lnTo>
                    <a:pt x="192370" y="167372"/>
                  </a:lnTo>
                  <a:cubicBezTo>
                    <a:pt x="191419" y="141220"/>
                    <a:pt x="185951" y="92720"/>
                    <a:pt x="155757" y="62527"/>
                  </a:cubicBezTo>
                  <a:cubicBezTo>
                    <a:pt x="125326" y="32095"/>
                    <a:pt x="77777" y="25676"/>
                    <a:pt x="43066" y="25676"/>
                  </a:cubicBezTo>
                  <a:close/>
                </a:path>
              </a:pathLst>
            </a:custGeom>
            <a:grpFill/>
            <a:ln w="0" cap="flat">
              <a:noFill/>
              <a:prstDash val="solid"/>
              <a:miter/>
            </a:ln>
          </p:spPr>
          <p:txBody>
            <a:bodyPr rtlCol="0" anchor="ctr"/>
            <a:lstStyle/>
            <a:p>
              <a:endParaRPr lang="en-US"/>
            </a:p>
          </p:txBody>
        </p:sp>
      </p:grpSp>
      <p:sp>
        <p:nvSpPr>
          <p:cNvPr id="11" name="Slide Number Placeholder 5">
            <a:extLst>
              <a:ext uri="{FF2B5EF4-FFF2-40B4-BE49-F238E27FC236}">
                <a16:creationId xmlns:a16="http://schemas.microsoft.com/office/drawing/2014/main" id="{F6B8D2B4-A84C-1292-FAC2-360EFE3E1391}"/>
              </a:ext>
            </a:extLst>
          </p:cNvPr>
          <p:cNvSpPr txBox="1">
            <a:spLocks/>
          </p:cNvSpPr>
          <p:nvPr/>
        </p:nvSpPr>
        <p:spPr>
          <a:xfrm>
            <a:off x="10015594" y="6462042"/>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tx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srgbClr val="F3F3F5"/>
                </a:solidFill>
                <a:latin typeface="Aptos Light" panose="020B0004020202020204" pitchFamily="34" charset="0"/>
              </a:rPr>
              <a:t>© 2025, National Life Group | </a:t>
            </a:r>
            <a:fld id="{7100E8EA-2210-4425-A1B5-66FC0BB99DA3}" type="slidenum">
              <a:rPr lang="en-US" smtClean="0">
                <a:solidFill>
                  <a:srgbClr val="F3F3F5"/>
                </a:solidFill>
                <a:latin typeface="Aptos Light" panose="020B0004020202020204" pitchFamily="34" charset="0"/>
              </a:rPr>
              <a:pPr>
                <a:defRPr/>
              </a:pPr>
              <a:t>19</a:t>
            </a:fld>
            <a:endParaRPr lang="en-US" dirty="0">
              <a:solidFill>
                <a:srgbClr val="F3F3F5"/>
              </a:solidFill>
              <a:latin typeface="Aptos Light" panose="020B0004020202020204" pitchFamily="34" charset="0"/>
            </a:endParaRPr>
          </a:p>
        </p:txBody>
      </p:sp>
    </p:spTree>
    <p:extLst>
      <p:ext uri="{BB962C8B-B14F-4D97-AF65-F5344CB8AC3E}">
        <p14:creationId xmlns:p14="http://schemas.microsoft.com/office/powerpoint/2010/main" val="2663272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14204-C6E4-733C-1C92-042911CF5598}"/>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07C5750-8680-6841-6FCE-3948C7910D12}"/>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panose="020B0004020202020204" pitchFamily="34" charset="0"/>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dirty="0">
              <a:ln>
                <a:noFill/>
              </a:ln>
              <a:solidFill>
                <a:srgbClr val="B1B3B5"/>
              </a:solidFill>
              <a:effectLst/>
              <a:uLnTx/>
              <a:uFillTx/>
              <a:latin typeface="Aptos" panose="020B0004020202020204" pitchFamily="34" charset="0"/>
            </a:endParaRPr>
          </a:p>
        </p:txBody>
      </p:sp>
      <p:sp>
        <p:nvSpPr>
          <p:cNvPr id="4" name="Title 3">
            <a:extLst>
              <a:ext uri="{FF2B5EF4-FFF2-40B4-BE49-F238E27FC236}">
                <a16:creationId xmlns:a16="http://schemas.microsoft.com/office/drawing/2014/main" id="{AAA03585-E33B-8057-1B62-261792A896C9}"/>
              </a:ext>
            </a:extLst>
          </p:cNvPr>
          <p:cNvSpPr>
            <a:spLocks noGrp="1"/>
          </p:cNvSpPr>
          <p:nvPr>
            <p:ph type="title"/>
          </p:nvPr>
        </p:nvSpPr>
        <p:spPr/>
        <p:txBody>
          <a:bodyPr/>
          <a:lstStyle/>
          <a:p>
            <a:r>
              <a:rPr lang="en-US" dirty="0"/>
              <a:t>Important Information</a:t>
            </a:r>
          </a:p>
        </p:txBody>
      </p:sp>
      <p:pic>
        <p:nvPicPr>
          <p:cNvPr id="14" name="Graphic 13">
            <a:extLst>
              <a:ext uri="{FF2B5EF4-FFF2-40B4-BE49-F238E27FC236}">
                <a16:creationId xmlns:a16="http://schemas.microsoft.com/office/drawing/2014/main" id="{AD774F7B-5F63-7FEA-D92C-C62C046BEC7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0135513" y="1297239"/>
            <a:ext cx="822960" cy="822960"/>
          </a:xfrm>
          <a:prstGeom prst="rect">
            <a:avLst/>
          </a:prstGeom>
        </p:spPr>
      </p:pic>
      <p:sp>
        <p:nvSpPr>
          <p:cNvPr id="5" name="Text Placeholder 7">
            <a:extLst>
              <a:ext uri="{FF2B5EF4-FFF2-40B4-BE49-F238E27FC236}">
                <a16:creationId xmlns:a16="http://schemas.microsoft.com/office/drawing/2014/main" id="{6C2A1DC8-9702-CB8F-FE4A-E35B6AF091A9}"/>
              </a:ext>
            </a:extLst>
          </p:cNvPr>
          <p:cNvSpPr>
            <a:spLocks noGrp="1"/>
          </p:cNvSpPr>
          <p:nvPr>
            <p:ph type="body" sz="quarter" idx="22"/>
          </p:nvPr>
        </p:nvSpPr>
        <p:spPr>
          <a:xfrm>
            <a:off x="977462" y="1662492"/>
            <a:ext cx="10237076" cy="4018921"/>
          </a:xfrm>
        </p:spPr>
        <p:txBody>
          <a:bodyPr lIns="274320" tIns="457200" rIns="274320" bIns="457200"/>
          <a:lstStyle/>
          <a:p>
            <a:pPr marL="0" indent="0">
              <a:lnSpc>
                <a:spcPct val="85000"/>
              </a:lnSpc>
              <a:spcAft>
                <a:spcPts val="600"/>
              </a:spcAft>
              <a:buFont typeface="Arial" charset="0"/>
              <a:buNone/>
            </a:pPr>
            <a:r>
              <a:rPr lang="en-US" altLang="en-US" sz="2000" dirty="0"/>
              <a:t>IRS CIRCULAR 230 REQUIRES US TO INFORM YOU THAT THE ABOVE INFORMATION IS NOT INTENDED OR WRITTEN TO BE USED, AND IT CANNOT BE USED, BY ANY PERSON FOR THE PURPOSES OF AVOIDING ANY PENALTY THAT MAY BE IMPOSED BY THE INTERNAL REVENUE SERVICE.</a:t>
            </a:r>
          </a:p>
          <a:p>
            <a:pPr marL="0" indent="0">
              <a:lnSpc>
                <a:spcPct val="85000"/>
              </a:lnSpc>
              <a:spcAft>
                <a:spcPts val="600"/>
              </a:spcAft>
              <a:buFont typeface="Arial" charset="0"/>
              <a:buNone/>
            </a:pPr>
            <a:r>
              <a:rPr lang="en-US" altLang="en-US" sz="2000" dirty="0"/>
              <a:t>In the event the advice is also considered to be a “marketed opinion” within the meaning of the IRS guidance, then as required by the IRS, please be further advised of the following:</a:t>
            </a:r>
          </a:p>
          <a:p>
            <a:pPr marL="0" indent="0">
              <a:lnSpc>
                <a:spcPct val="85000"/>
              </a:lnSpc>
              <a:spcAft>
                <a:spcPts val="600"/>
              </a:spcAft>
              <a:buFont typeface="Arial" charset="0"/>
              <a:buNone/>
            </a:pPr>
            <a:r>
              <a:rPr lang="en-US" altLang="en-US" sz="2000" dirty="0"/>
              <a:t>THE ABOVE ADVICE WAS WRITTEN TO SUPPORT THE PROMOTION OR MARKETING OF THE TRANSACTIONS OR MATTERS ADDRESSED BY THE WRITTEN ADVICE AND BASED ON THE PARTICULAR CIRCUMSTANCES; YOU SHOULD SEEK ADVICE FROM AN INDEPENDENT TAX ADVISOR. </a:t>
            </a:r>
            <a:endParaRPr lang="en-US" sz="2000" dirty="0">
              <a:cs typeface="Tahoma" charset="0"/>
            </a:endParaRPr>
          </a:p>
          <a:p>
            <a:pPr marL="0" indent="0">
              <a:buNone/>
            </a:pPr>
            <a:endParaRPr lang="en-US" sz="2000" dirty="0"/>
          </a:p>
        </p:txBody>
      </p:sp>
    </p:spTree>
    <p:extLst>
      <p:ext uri="{BB962C8B-B14F-4D97-AF65-F5344CB8AC3E}">
        <p14:creationId xmlns:p14="http://schemas.microsoft.com/office/powerpoint/2010/main" val="2769180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4E233-D16A-4ABB-85EC-7A77C4C37223}"/>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FAA709D-2FB3-FCD8-C291-3975343EA0D9}"/>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5" name="Title 13">
            <a:extLst>
              <a:ext uri="{FF2B5EF4-FFF2-40B4-BE49-F238E27FC236}">
                <a16:creationId xmlns:a16="http://schemas.microsoft.com/office/drawing/2014/main" id="{5FEE5F48-46D2-9D8D-AD55-71EC254BDFA6}"/>
              </a:ext>
            </a:extLst>
          </p:cNvPr>
          <p:cNvSpPr>
            <a:spLocks noGrp="1"/>
          </p:cNvSpPr>
          <p:nvPr>
            <p:ph type="title"/>
          </p:nvPr>
        </p:nvSpPr>
        <p:spPr>
          <a:xfrm>
            <a:off x="457200" y="457200"/>
            <a:ext cx="11274552" cy="501804"/>
          </a:xfrm>
        </p:spPr>
        <p:txBody>
          <a:bodyPr/>
          <a:lstStyle/>
          <a:p>
            <a:r>
              <a:rPr lang="en-US" b="0" dirty="0"/>
              <a:t>Uses of Life Insurance | </a:t>
            </a:r>
            <a:r>
              <a:rPr lang="en-US" b="1" dirty="0"/>
              <a:t>Leaving Your Legacy</a:t>
            </a:r>
          </a:p>
        </p:txBody>
      </p:sp>
      <p:pic>
        <p:nvPicPr>
          <p:cNvPr id="12" name="Picture 11">
            <a:extLst>
              <a:ext uri="{FF2B5EF4-FFF2-40B4-BE49-F238E27FC236}">
                <a16:creationId xmlns:a16="http://schemas.microsoft.com/office/drawing/2014/main" id="{E47123DE-AFF5-474C-23E0-2856F79A5A2A}"/>
              </a:ext>
            </a:extLst>
          </p:cNvPr>
          <p:cNvPicPr>
            <a:picLocks noChangeAspect="1"/>
          </p:cNvPicPr>
          <p:nvPr/>
        </p:nvPicPr>
        <p:blipFill>
          <a:blip r:embed="rId3"/>
          <a:srcRect t="10469" b="11617"/>
          <a:stretch/>
        </p:blipFill>
        <p:spPr>
          <a:xfrm>
            <a:off x="2710609" y="1328726"/>
            <a:ext cx="6509825" cy="5072074"/>
          </a:xfrm>
          <a:prstGeom prst="rect">
            <a:avLst/>
          </a:prstGeom>
        </p:spPr>
      </p:pic>
    </p:spTree>
    <p:extLst>
      <p:ext uri="{BB962C8B-B14F-4D97-AF65-F5344CB8AC3E}">
        <p14:creationId xmlns:p14="http://schemas.microsoft.com/office/powerpoint/2010/main" val="2712689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773AF-0E3A-F0AC-FB43-49A2C9CA6584}"/>
            </a:ext>
          </a:extLst>
        </p:cNvPr>
        <p:cNvGrpSpPr/>
        <p:nvPr/>
      </p:nvGrpSpPr>
      <p:grpSpPr>
        <a:xfrm>
          <a:off x="0" y="0"/>
          <a:ext cx="0" cy="0"/>
          <a:chOff x="0" y="0"/>
          <a:chExt cx="0" cy="0"/>
        </a:xfrm>
      </p:grpSpPr>
      <p:sp>
        <p:nvSpPr>
          <p:cNvPr id="9" name="Freeform 8">
            <a:extLst>
              <a:ext uri="{FF2B5EF4-FFF2-40B4-BE49-F238E27FC236}">
                <a16:creationId xmlns:a16="http://schemas.microsoft.com/office/drawing/2014/main" id="{9F0D7FC6-98BE-8D1B-454C-5C190190EA85}"/>
              </a:ext>
            </a:extLst>
          </p:cNvPr>
          <p:cNvSpPr/>
          <p:nvPr/>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solidFill>
            <a:srgbClr val="6AB80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ea typeface="+mn-ea"/>
              <a:cs typeface="+mn-cs"/>
            </a:endParaRPr>
          </a:p>
        </p:txBody>
      </p:sp>
      <p:sp>
        <p:nvSpPr>
          <p:cNvPr id="6" name="TextBox 5">
            <a:extLst>
              <a:ext uri="{FF2B5EF4-FFF2-40B4-BE49-F238E27FC236}">
                <a16:creationId xmlns:a16="http://schemas.microsoft.com/office/drawing/2014/main" id="{EEF40297-4769-8C2F-9594-1BA43573BBAA}"/>
              </a:ext>
            </a:extLst>
          </p:cNvPr>
          <p:cNvSpPr txBox="1"/>
          <p:nvPr/>
        </p:nvSpPr>
        <p:spPr>
          <a:xfrm>
            <a:off x="3529263" y="2873514"/>
            <a:ext cx="712269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Aptos" panose="02110004020202020204"/>
                <a:ea typeface="+mn-ea"/>
                <a:cs typeface="+mn-cs"/>
              </a:rPr>
              <a:t>Estate Equalization</a:t>
            </a:r>
          </a:p>
        </p:txBody>
      </p:sp>
      <p:pic>
        <p:nvPicPr>
          <p:cNvPr id="19" name="Graphic 18">
            <a:extLst>
              <a:ext uri="{FF2B5EF4-FFF2-40B4-BE49-F238E27FC236}">
                <a16:creationId xmlns:a16="http://schemas.microsoft.com/office/drawing/2014/main" id="{47F54185-0759-6E5F-0439-274C887A67C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67062" y="1219200"/>
            <a:ext cx="2514601" cy="2514601"/>
          </a:xfrm>
          <a:prstGeom prst="rect">
            <a:avLst/>
          </a:prstGeom>
        </p:spPr>
      </p:pic>
      <p:sp>
        <p:nvSpPr>
          <p:cNvPr id="3" name="Slide Number Placeholder 5">
            <a:extLst>
              <a:ext uri="{FF2B5EF4-FFF2-40B4-BE49-F238E27FC236}">
                <a16:creationId xmlns:a16="http://schemas.microsoft.com/office/drawing/2014/main" id="{518034C0-695C-24FE-BF96-06D49DDA32E4}"/>
              </a:ext>
            </a:extLst>
          </p:cNvPr>
          <p:cNvSpPr txBox="1">
            <a:spLocks/>
          </p:cNvSpPr>
          <p:nvPr/>
        </p:nvSpPr>
        <p:spPr>
          <a:xfrm>
            <a:off x="10015594" y="6462042"/>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tx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srgbClr val="F3F3F5"/>
                </a:solidFill>
                <a:latin typeface="Aptos Light" panose="020B0004020202020204" pitchFamily="34" charset="0"/>
              </a:rPr>
              <a:t>© 2025, National Life Group | </a:t>
            </a:r>
            <a:fld id="{7100E8EA-2210-4425-A1B5-66FC0BB99DA3}" type="slidenum">
              <a:rPr lang="en-US" smtClean="0">
                <a:solidFill>
                  <a:srgbClr val="F3F3F5"/>
                </a:solidFill>
                <a:latin typeface="Aptos Light" panose="020B0004020202020204" pitchFamily="34" charset="0"/>
              </a:rPr>
              <a:pPr>
                <a:defRPr/>
              </a:pPr>
              <a:t>21</a:t>
            </a:fld>
            <a:endParaRPr lang="en-US" dirty="0">
              <a:solidFill>
                <a:srgbClr val="F3F3F5"/>
              </a:solidFill>
              <a:latin typeface="Aptos Light" panose="020B0004020202020204" pitchFamily="34" charset="0"/>
            </a:endParaRPr>
          </a:p>
        </p:txBody>
      </p:sp>
    </p:spTree>
    <p:extLst>
      <p:ext uri="{BB962C8B-B14F-4D97-AF65-F5344CB8AC3E}">
        <p14:creationId xmlns:p14="http://schemas.microsoft.com/office/powerpoint/2010/main" val="3164199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F10EC-3F1B-0D53-5E56-2B525CA8B4CE}"/>
              </a:ext>
            </a:extLst>
          </p:cNvPr>
          <p:cNvSpPr>
            <a:spLocks noGrp="1"/>
          </p:cNvSpPr>
          <p:nvPr>
            <p:ph type="title"/>
          </p:nvPr>
        </p:nvSpPr>
        <p:spPr/>
        <p:txBody>
          <a:bodyPr/>
          <a:lstStyle/>
          <a:p>
            <a:r>
              <a:rPr lang="en-US" dirty="0"/>
              <a:t>Estate Equalization</a:t>
            </a:r>
          </a:p>
        </p:txBody>
      </p:sp>
      <p:sp>
        <p:nvSpPr>
          <p:cNvPr id="4" name="Text Placeholder 3">
            <a:extLst>
              <a:ext uri="{FF2B5EF4-FFF2-40B4-BE49-F238E27FC236}">
                <a16:creationId xmlns:a16="http://schemas.microsoft.com/office/drawing/2014/main" id="{860975A5-2C45-FBE2-C2C2-368A9CE322E9}"/>
              </a:ext>
            </a:extLst>
          </p:cNvPr>
          <p:cNvSpPr>
            <a:spLocks noGrp="1"/>
          </p:cNvSpPr>
          <p:nvPr>
            <p:ph type="body" sz="quarter" idx="11"/>
          </p:nvPr>
        </p:nvSpPr>
        <p:spPr/>
        <p:txBody>
          <a:bodyPr>
            <a:normAutofit lnSpcReduction="10000"/>
          </a:bodyPr>
          <a:lstStyle/>
          <a:p>
            <a:r>
              <a:rPr lang="en-US" b="1" dirty="0"/>
              <a:t>Definition</a:t>
            </a:r>
          </a:p>
        </p:txBody>
      </p:sp>
      <p:pic>
        <p:nvPicPr>
          <p:cNvPr id="5" name="Graphic 4">
            <a:extLst>
              <a:ext uri="{FF2B5EF4-FFF2-40B4-BE49-F238E27FC236}">
                <a16:creationId xmlns:a16="http://schemas.microsoft.com/office/drawing/2014/main" id="{7B6BB9DB-C952-764C-15F8-34C4A899B31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2872" y="1750974"/>
            <a:ext cx="2514601" cy="2514601"/>
          </a:xfrm>
          <a:prstGeom prst="rect">
            <a:avLst/>
          </a:prstGeom>
        </p:spPr>
      </p:pic>
      <p:sp>
        <p:nvSpPr>
          <p:cNvPr id="6" name="Content Placeholder 1">
            <a:extLst>
              <a:ext uri="{FF2B5EF4-FFF2-40B4-BE49-F238E27FC236}">
                <a16:creationId xmlns:a16="http://schemas.microsoft.com/office/drawing/2014/main" id="{B69A1E2F-33C2-093C-A151-A09EE5E7ABC2}"/>
              </a:ext>
            </a:extLst>
          </p:cNvPr>
          <p:cNvSpPr txBox="1">
            <a:spLocks/>
          </p:cNvSpPr>
          <p:nvPr/>
        </p:nvSpPr>
        <p:spPr>
          <a:xfrm>
            <a:off x="3257644" y="1911363"/>
            <a:ext cx="8143270" cy="3035273"/>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solidFill>
            <a:schemeClr val="bg2">
              <a:lumMod val="95000"/>
            </a:schemeClr>
          </a:solidFill>
        </p:spPr>
        <p:txBody>
          <a:bodyPr lIns="365760" rIns="457200" anchor="ct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a:t>The process of dividing and distributing your assets fairly among your heirs.</a:t>
            </a:r>
          </a:p>
        </p:txBody>
      </p:sp>
      <p:sp>
        <p:nvSpPr>
          <p:cNvPr id="7" name="Slide Number Placeholder 5">
            <a:extLst>
              <a:ext uri="{FF2B5EF4-FFF2-40B4-BE49-F238E27FC236}">
                <a16:creationId xmlns:a16="http://schemas.microsoft.com/office/drawing/2014/main" id="{C168E7EC-57D5-9A1D-9FFF-268796B2A447}"/>
              </a:ext>
            </a:extLst>
          </p:cNvPr>
          <p:cNvSpPr txBox="1">
            <a:spLocks/>
          </p:cNvSpPr>
          <p:nvPr/>
        </p:nvSpPr>
        <p:spPr>
          <a:xfrm>
            <a:off x="11070077" y="6481203"/>
            <a:ext cx="661675"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22</a:t>
            </a:fld>
            <a:endParaRPr lang="en-US" dirty="0">
              <a:latin typeface="Aptos Light" panose="020B0004020202020204" pitchFamily="34" charset="0"/>
            </a:endParaRPr>
          </a:p>
        </p:txBody>
      </p:sp>
      <p:sp>
        <p:nvSpPr>
          <p:cNvPr id="8" name="TextBox 7">
            <a:extLst>
              <a:ext uri="{FF2B5EF4-FFF2-40B4-BE49-F238E27FC236}">
                <a16:creationId xmlns:a16="http://schemas.microsoft.com/office/drawing/2014/main" id="{A419FFF0-4E52-B0B7-D2D7-722480DCEBF9}"/>
              </a:ext>
            </a:extLst>
          </p:cNvPr>
          <p:cNvSpPr txBox="1"/>
          <p:nvPr/>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2545826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0F1986-9A31-2448-825B-93B2F24A64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37247E-A03D-B001-E297-5C29A27360C3}"/>
              </a:ext>
            </a:extLst>
          </p:cNvPr>
          <p:cNvSpPr>
            <a:spLocks noGrp="1"/>
          </p:cNvSpPr>
          <p:nvPr>
            <p:ph type="title"/>
          </p:nvPr>
        </p:nvSpPr>
        <p:spPr/>
        <p:txBody>
          <a:bodyPr/>
          <a:lstStyle/>
          <a:p>
            <a:r>
              <a:rPr lang="en-US" dirty="0"/>
              <a:t>Estate Equalization </a:t>
            </a:r>
            <a:r>
              <a:rPr lang="en-US" b="1" dirty="0"/>
              <a:t>with Life Insurance</a:t>
            </a:r>
          </a:p>
        </p:txBody>
      </p:sp>
      <p:sp>
        <p:nvSpPr>
          <p:cNvPr id="4" name="Text Placeholder 3">
            <a:extLst>
              <a:ext uri="{FF2B5EF4-FFF2-40B4-BE49-F238E27FC236}">
                <a16:creationId xmlns:a16="http://schemas.microsoft.com/office/drawing/2014/main" id="{41B16529-956C-11E7-11C6-4AA411B57805}"/>
              </a:ext>
            </a:extLst>
          </p:cNvPr>
          <p:cNvSpPr>
            <a:spLocks noGrp="1"/>
          </p:cNvSpPr>
          <p:nvPr>
            <p:ph type="body" sz="quarter" idx="11"/>
          </p:nvPr>
        </p:nvSpPr>
        <p:spPr/>
        <p:txBody>
          <a:bodyPr>
            <a:normAutofit lnSpcReduction="10000"/>
          </a:bodyPr>
          <a:lstStyle/>
          <a:p>
            <a:r>
              <a:rPr lang="en-US" b="1" dirty="0"/>
              <a:t>Who Would Benefit from this Strategy?</a:t>
            </a:r>
          </a:p>
        </p:txBody>
      </p:sp>
      <p:pic>
        <p:nvPicPr>
          <p:cNvPr id="5" name="Graphic 4">
            <a:extLst>
              <a:ext uri="{FF2B5EF4-FFF2-40B4-BE49-F238E27FC236}">
                <a16:creationId xmlns:a16="http://schemas.microsoft.com/office/drawing/2014/main" id="{0B4883C9-1649-FA9A-8147-7C4B3BA38EE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2872" y="1750974"/>
            <a:ext cx="2514601" cy="2514601"/>
          </a:xfrm>
          <a:prstGeom prst="rect">
            <a:avLst/>
          </a:prstGeom>
        </p:spPr>
      </p:pic>
      <p:sp>
        <p:nvSpPr>
          <p:cNvPr id="6" name="Content Placeholder 1">
            <a:extLst>
              <a:ext uri="{FF2B5EF4-FFF2-40B4-BE49-F238E27FC236}">
                <a16:creationId xmlns:a16="http://schemas.microsoft.com/office/drawing/2014/main" id="{29D0F2FA-DA17-97B8-F4AC-922C786A499C}"/>
              </a:ext>
            </a:extLst>
          </p:cNvPr>
          <p:cNvSpPr txBox="1">
            <a:spLocks/>
          </p:cNvSpPr>
          <p:nvPr/>
        </p:nvSpPr>
        <p:spPr>
          <a:xfrm>
            <a:off x="3257644" y="1911363"/>
            <a:ext cx="8143270" cy="3035273"/>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solidFill>
            <a:schemeClr val="bg2">
              <a:lumMod val="95000"/>
            </a:schemeClr>
          </a:solidFill>
        </p:spPr>
        <p:txBody>
          <a:bodyPr lIns="365760" rIns="457200" anchor="ct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None/>
              <a:tabLst/>
              <a:defRPr/>
            </a:pPr>
            <a:r>
              <a:rPr kumimoji="0" lang="en-US" sz="3200" b="0" i="0" u="none" strike="noStrike" kern="1200" cap="none" spc="0" normalizeH="0" baseline="0" noProof="0" dirty="0">
                <a:ln>
                  <a:noFill/>
                </a:ln>
                <a:solidFill>
                  <a:srgbClr val="414041"/>
                </a:solidFill>
                <a:effectLst/>
                <a:uLnTx/>
                <a:uFillTx/>
                <a:latin typeface="Aptos" panose="02110004020202020204"/>
                <a:ea typeface="+mn-ea"/>
                <a:cs typeface="+mn-cs"/>
              </a:rPr>
              <a:t>Those with assets such as:</a:t>
            </a:r>
          </a:p>
          <a:p>
            <a:pPr marL="463550" marR="0" lvl="0" indent="-463550" algn="l" defTabSz="914400" rtl="0" eaLnBrk="1" fontAlgn="auto" latinLnBrk="0" hangingPunct="1">
              <a:lnSpc>
                <a:spcPct val="90000"/>
              </a:lnSpc>
              <a:spcBef>
                <a:spcPts val="1000"/>
              </a:spcBef>
              <a:spcAft>
                <a:spcPts val="600"/>
              </a:spcAft>
              <a:buClr>
                <a:srgbClr val="3C9B34"/>
              </a:buClr>
              <a:buSzTx/>
              <a:buFont typeface="Wingdings" panose="05000000000000000000" pitchFamily="2" charset="2"/>
              <a:buChar char="Ø"/>
              <a:tabLst/>
              <a:defRPr/>
            </a:pPr>
            <a:r>
              <a:rPr kumimoji="0" lang="en-US" sz="3200" b="0" i="0" u="none" strike="noStrike" kern="1200" cap="none" spc="0" normalizeH="0" baseline="0" noProof="0" dirty="0">
                <a:ln>
                  <a:noFill/>
                </a:ln>
                <a:solidFill>
                  <a:srgbClr val="414041"/>
                </a:solidFill>
                <a:effectLst/>
                <a:uLnTx/>
                <a:uFillTx/>
                <a:latin typeface="Aptos" panose="02110004020202020204"/>
                <a:ea typeface="+mn-ea"/>
                <a:cs typeface="+mn-cs"/>
              </a:rPr>
              <a:t>Real estate</a:t>
            </a:r>
          </a:p>
          <a:p>
            <a:pPr marL="463550" marR="0" lvl="0" indent="-463550" algn="l" defTabSz="914400" rtl="0" eaLnBrk="1" fontAlgn="auto" latinLnBrk="0" hangingPunct="1">
              <a:lnSpc>
                <a:spcPct val="90000"/>
              </a:lnSpc>
              <a:spcBef>
                <a:spcPts val="1000"/>
              </a:spcBef>
              <a:spcAft>
                <a:spcPts val="600"/>
              </a:spcAft>
              <a:buClr>
                <a:srgbClr val="3C9B34"/>
              </a:buClr>
              <a:buSzTx/>
              <a:buFont typeface="Wingdings" panose="05000000000000000000" pitchFamily="2" charset="2"/>
              <a:buChar char="Ø"/>
              <a:tabLst/>
              <a:defRPr/>
            </a:pPr>
            <a:r>
              <a:rPr lang="en-US" sz="3200" dirty="0">
                <a:solidFill>
                  <a:srgbClr val="414041"/>
                </a:solidFill>
                <a:latin typeface="Aptos" panose="02110004020202020204"/>
              </a:rPr>
              <a:t>Valuable family heirlooms</a:t>
            </a:r>
          </a:p>
          <a:p>
            <a:pPr marL="463550" marR="0" lvl="0" indent="-463550" algn="l" defTabSz="914400" rtl="0" eaLnBrk="1" fontAlgn="auto" latinLnBrk="0" hangingPunct="1">
              <a:lnSpc>
                <a:spcPct val="90000"/>
              </a:lnSpc>
              <a:spcBef>
                <a:spcPts val="1000"/>
              </a:spcBef>
              <a:spcAft>
                <a:spcPts val="600"/>
              </a:spcAft>
              <a:buClr>
                <a:srgbClr val="3C9B34"/>
              </a:buClr>
              <a:buSzTx/>
              <a:buFont typeface="Wingdings" panose="05000000000000000000" pitchFamily="2" charset="2"/>
              <a:buChar char="Ø"/>
              <a:tabLst/>
              <a:defRPr/>
            </a:pPr>
            <a:r>
              <a:rPr lang="en-US" sz="3200" dirty="0">
                <a:solidFill>
                  <a:srgbClr val="414041"/>
                </a:solidFill>
                <a:latin typeface="Aptos" panose="02110004020202020204"/>
              </a:rPr>
              <a:t>Family </a:t>
            </a:r>
            <a:r>
              <a:rPr kumimoji="0" lang="en-US" sz="3200" b="0" i="0" u="none" strike="noStrike" kern="1200" cap="none" spc="0" normalizeH="0" baseline="0" noProof="0" dirty="0">
                <a:ln>
                  <a:noFill/>
                </a:ln>
                <a:solidFill>
                  <a:srgbClr val="414041"/>
                </a:solidFill>
                <a:effectLst/>
                <a:uLnTx/>
                <a:uFillTx/>
                <a:latin typeface="Aptos" panose="02110004020202020204"/>
                <a:ea typeface="+mn-ea"/>
                <a:cs typeface="+mn-cs"/>
              </a:rPr>
              <a:t>business interests</a:t>
            </a:r>
          </a:p>
        </p:txBody>
      </p:sp>
      <p:sp>
        <p:nvSpPr>
          <p:cNvPr id="7" name="Slide Number Placeholder 5">
            <a:extLst>
              <a:ext uri="{FF2B5EF4-FFF2-40B4-BE49-F238E27FC236}">
                <a16:creationId xmlns:a16="http://schemas.microsoft.com/office/drawing/2014/main" id="{4BA0D514-5152-E478-1BBF-88B7313CF934}"/>
              </a:ext>
            </a:extLst>
          </p:cNvPr>
          <p:cNvSpPr txBox="1">
            <a:spLocks/>
          </p:cNvSpPr>
          <p:nvPr/>
        </p:nvSpPr>
        <p:spPr>
          <a:xfrm>
            <a:off x="11070077" y="6481203"/>
            <a:ext cx="661675"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23</a:t>
            </a:fld>
            <a:endParaRPr lang="en-US" dirty="0">
              <a:latin typeface="Aptos Light" panose="020B0004020202020204" pitchFamily="34" charset="0"/>
            </a:endParaRPr>
          </a:p>
        </p:txBody>
      </p:sp>
      <p:sp>
        <p:nvSpPr>
          <p:cNvPr id="8" name="TextBox 7">
            <a:extLst>
              <a:ext uri="{FF2B5EF4-FFF2-40B4-BE49-F238E27FC236}">
                <a16:creationId xmlns:a16="http://schemas.microsoft.com/office/drawing/2014/main" id="{E23D6002-BD8D-BAA7-5DC1-1B2D7414624F}"/>
              </a:ext>
            </a:extLst>
          </p:cNvPr>
          <p:cNvSpPr txBox="1"/>
          <p:nvPr/>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2469997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C1C3147D-E686-4748-2623-5E7DBF884538}"/>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3" name="TextBox 2">
            <a:extLst>
              <a:ext uri="{FF2B5EF4-FFF2-40B4-BE49-F238E27FC236}">
                <a16:creationId xmlns:a16="http://schemas.microsoft.com/office/drawing/2014/main" id="{BF155EAA-FC5E-1941-6D4D-6854C216363F}"/>
              </a:ext>
            </a:extLst>
          </p:cNvPr>
          <p:cNvSpPr txBox="1"/>
          <p:nvPr/>
        </p:nvSpPr>
        <p:spPr>
          <a:xfrm>
            <a:off x="2286492" y="5259680"/>
            <a:ext cx="2319688"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Aptos" panose="02110004020202020204"/>
                <a:ea typeface="+mn-ea"/>
                <a:cs typeface="+mn-cs"/>
              </a:rPr>
              <a:t>TC138255(1223)3</a:t>
            </a:r>
          </a:p>
        </p:txBody>
      </p:sp>
      <p:sp>
        <p:nvSpPr>
          <p:cNvPr id="8" name="TextBox 7">
            <a:extLst>
              <a:ext uri="{FF2B5EF4-FFF2-40B4-BE49-F238E27FC236}">
                <a16:creationId xmlns:a16="http://schemas.microsoft.com/office/drawing/2014/main" id="{3B5ED570-8B38-BC92-83EA-686E487DF667}"/>
              </a:ext>
            </a:extLst>
          </p:cNvPr>
          <p:cNvSpPr txBox="1"/>
          <p:nvPr/>
        </p:nvSpPr>
        <p:spPr>
          <a:xfrm>
            <a:off x="1011030" y="3088083"/>
            <a:ext cx="318833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ptos" panose="02110004020202020204"/>
                <a:ea typeface="+mn-ea"/>
                <a:cs typeface="+mn-cs"/>
              </a:rPr>
              <a:t>Estate Planning Basics</a:t>
            </a:r>
          </a:p>
        </p:txBody>
      </p:sp>
      <p:sp>
        <p:nvSpPr>
          <p:cNvPr id="14" name="TextBox 13">
            <a:extLst>
              <a:ext uri="{FF2B5EF4-FFF2-40B4-BE49-F238E27FC236}">
                <a16:creationId xmlns:a16="http://schemas.microsoft.com/office/drawing/2014/main" id="{7A416151-75D8-31B4-9550-C4F297B0B5CC}"/>
              </a:ext>
            </a:extLst>
          </p:cNvPr>
          <p:cNvSpPr txBox="1"/>
          <p:nvPr/>
        </p:nvSpPr>
        <p:spPr>
          <a:xfrm>
            <a:off x="903169" y="4980695"/>
            <a:ext cx="7188409" cy="923330"/>
          </a:xfrm>
          <a:prstGeom prst="rect">
            <a:avLst/>
          </a:prstGeom>
          <a:solidFill>
            <a:schemeClr val="bg2">
              <a:lumMod val="95000"/>
            </a:schemeClr>
          </a:solidFill>
          <a:ln w="38100">
            <a:noFill/>
            <a:bevel/>
          </a:ln>
        </p:spPr>
        <p:txBody>
          <a:bodyPr vert="horz" wrap="square" lIns="457200" tIns="274320" rIns="182880" bIns="27432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414041"/>
                </a:solidFill>
                <a:effectLst/>
                <a:uLnTx/>
                <a:uFillTx/>
                <a:latin typeface="Aptos" panose="02110004020202020204"/>
                <a:ea typeface="+mn-ea"/>
                <a:cs typeface="+mn-cs"/>
              </a:rPr>
              <a:t>Dad’s other assets are $2M</a:t>
            </a:r>
          </a:p>
        </p:txBody>
      </p:sp>
      <p:sp>
        <p:nvSpPr>
          <p:cNvPr id="15" name="TextBox 14">
            <a:extLst>
              <a:ext uri="{FF2B5EF4-FFF2-40B4-BE49-F238E27FC236}">
                <a16:creationId xmlns:a16="http://schemas.microsoft.com/office/drawing/2014/main" id="{B59E0633-6059-5CF6-DDED-A80E48832985}"/>
              </a:ext>
            </a:extLst>
          </p:cNvPr>
          <p:cNvSpPr txBox="1"/>
          <p:nvPr/>
        </p:nvSpPr>
        <p:spPr>
          <a:xfrm>
            <a:off x="903169" y="1556558"/>
            <a:ext cx="7188409" cy="923330"/>
          </a:xfrm>
          <a:prstGeom prst="rect">
            <a:avLst/>
          </a:prstGeom>
          <a:solidFill>
            <a:schemeClr val="bg2">
              <a:lumMod val="95000"/>
            </a:schemeClr>
          </a:solidFill>
          <a:ln w="38100">
            <a:noFill/>
            <a:bevel/>
          </a:ln>
        </p:spPr>
        <p:txBody>
          <a:bodyPr vert="horz" wrap="square" lIns="457200" tIns="274320" rIns="182880" bIns="27432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414041"/>
                </a:solidFill>
                <a:effectLst/>
                <a:uLnTx/>
                <a:uFillTx/>
                <a:latin typeface="Aptos" panose="02110004020202020204"/>
                <a:ea typeface="+mn-ea"/>
                <a:cs typeface="+mn-cs"/>
              </a:rPr>
              <a:t>Logan’s dad owns a business worth $3M</a:t>
            </a:r>
          </a:p>
        </p:txBody>
      </p:sp>
      <p:sp>
        <p:nvSpPr>
          <p:cNvPr id="16" name="TextBox 15">
            <a:extLst>
              <a:ext uri="{FF2B5EF4-FFF2-40B4-BE49-F238E27FC236}">
                <a16:creationId xmlns:a16="http://schemas.microsoft.com/office/drawing/2014/main" id="{80FCA35F-7F54-C2EB-94B2-67C7B5F0DA56}"/>
              </a:ext>
            </a:extLst>
          </p:cNvPr>
          <p:cNvSpPr txBox="1"/>
          <p:nvPr/>
        </p:nvSpPr>
        <p:spPr>
          <a:xfrm>
            <a:off x="903169" y="3839316"/>
            <a:ext cx="7188408" cy="923330"/>
          </a:xfrm>
          <a:prstGeom prst="rect">
            <a:avLst/>
          </a:prstGeom>
          <a:solidFill>
            <a:schemeClr val="bg2">
              <a:lumMod val="95000"/>
            </a:schemeClr>
          </a:solidFill>
          <a:ln w="38100">
            <a:noFill/>
            <a:bevel/>
          </a:ln>
        </p:spPr>
        <p:txBody>
          <a:bodyPr vert="horz" wrap="square" lIns="457200" tIns="274320" rIns="182880" bIns="27432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solidFill>
                  <a:srgbClr val="414041"/>
                </a:solidFill>
                <a:latin typeface="Aptos" panose="02110004020202020204"/>
              </a:rPr>
              <a:t>Logan</a:t>
            </a:r>
            <a:r>
              <a:rPr kumimoji="0" lang="en-US" sz="2400" b="0" i="0" u="none" strike="noStrike" kern="1200" cap="none" spc="0" normalizeH="0" baseline="0" noProof="0" dirty="0">
                <a:ln>
                  <a:noFill/>
                </a:ln>
                <a:solidFill>
                  <a:srgbClr val="414041"/>
                </a:solidFill>
                <a:effectLst/>
                <a:uLnTx/>
                <a:uFillTx/>
                <a:latin typeface="Aptos" panose="02110004020202020204"/>
                <a:ea typeface="+mn-ea"/>
                <a:cs typeface="+mn-cs"/>
              </a:rPr>
              <a:t> is not involved in the business </a:t>
            </a:r>
          </a:p>
        </p:txBody>
      </p:sp>
      <p:sp>
        <p:nvSpPr>
          <p:cNvPr id="17" name="TextBox 16">
            <a:extLst>
              <a:ext uri="{FF2B5EF4-FFF2-40B4-BE49-F238E27FC236}">
                <a16:creationId xmlns:a16="http://schemas.microsoft.com/office/drawing/2014/main" id="{4169DDD6-5858-105D-1658-372F129EE715}"/>
              </a:ext>
            </a:extLst>
          </p:cNvPr>
          <p:cNvSpPr txBox="1"/>
          <p:nvPr/>
        </p:nvSpPr>
        <p:spPr>
          <a:xfrm>
            <a:off x="903169" y="2697937"/>
            <a:ext cx="7188408" cy="923330"/>
          </a:xfrm>
          <a:prstGeom prst="rect">
            <a:avLst/>
          </a:prstGeom>
          <a:solidFill>
            <a:schemeClr val="bg2">
              <a:lumMod val="95000"/>
            </a:schemeClr>
          </a:solidFill>
          <a:ln w="38100">
            <a:noFill/>
            <a:bevel/>
          </a:ln>
        </p:spPr>
        <p:txBody>
          <a:bodyPr vert="horz" wrap="square" lIns="457200" tIns="274320" rIns="182880" bIns="27432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414041"/>
                </a:solidFill>
                <a:effectLst/>
                <a:uLnTx/>
                <a:uFillTx/>
                <a:latin typeface="Aptos" panose="02110004020202020204"/>
                <a:ea typeface="+mn-ea"/>
                <a:cs typeface="+mn-cs"/>
              </a:rPr>
              <a:t>Logan’s sister Amelia works for the business</a:t>
            </a:r>
          </a:p>
        </p:txBody>
      </p:sp>
      <p:sp>
        <p:nvSpPr>
          <p:cNvPr id="18" name="Title 2">
            <a:extLst>
              <a:ext uri="{FF2B5EF4-FFF2-40B4-BE49-F238E27FC236}">
                <a16:creationId xmlns:a16="http://schemas.microsoft.com/office/drawing/2014/main" id="{593073A1-FD75-048C-ED6F-5346D1B20595}"/>
              </a:ext>
            </a:extLst>
          </p:cNvPr>
          <p:cNvSpPr>
            <a:spLocks noGrp="1"/>
          </p:cNvSpPr>
          <p:nvPr>
            <p:ph type="title"/>
          </p:nvPr>
        </p:nvSpPr>
        <p:spPr>
          <a:xfrm>
            <a:off x="457200" y="457200"/>
            <a:ext cx="11274552" cy="501804"/>
          </a:xfrm>
        </p:spPr>
        <p:txBody>
          <a:bodyPr/>
          <a:lstStyle/>
          <a:p>
            <a:r>
              <a:rPr lang="en-US" dirty="0"/>
              <a:t>Estate Equalization | </a:t>
            </a:r>
            <a:r>
              <a:rPr lang="en-US" b="1" dirty="0"/>
              <a:t>Family Business</a:t>
            </a:r>
          </a:p>
        </p:txBody>
      </p:sp>
      <p:sp>
        <p:nvSpPr>
          <p:cNvPr id="19" name="Rectangle 18">
            <a:extLst>
              <a:ext uri="{FF2B5EF4-FFF2-40B4-BE49-F238E27FC236}">
                <a16:creationId xmlns:a16="http://schemas.microsoft.com/office/drawing/2014/main" id="{3FA17F35-9B0A-089B-9C2D-45BFE06155F8}"/>
              </a:ext>
            </a:extLst>
          </p:cNvPr>
          <p:cNvSpPr/>
          <p:nvPr/>
        </p:nvSpPr>
        <p:spPr>
          <a:xfrm>
            <a:off x="7405772" y="1560361"/>
            <a:ext cx="4138256" cy="4347467"/>
          </a:xfrm>
          <a:prstGeom prst="rect">
            <a:avLst/>
          </a:prstGeom>
          <a:solidFill>
            <a:srgbClr val="6AB800"/>
          </a:solidFill>
          <a:ln>
            <a:noFill/>
          </a:ln>
        </p:spPr>
        <p:style>
          <a:lnRef idx="2">
            <a:schemeClr val="accent1">
              <a:shade val="15000"/>
            </a:schemeClr>
          </a:lnRef>
          <a:fillRef idx="1">
            <a:schemeClr val="accent1"/>
          </a:fillRef>
          <a:effectRef idx="0">
            <a:schemeClr val="accent1"/>
          </a:effectRef>
          <a:fontRef idx="minor">
            <a:schemeClr val="lt1"/>
          </a:fontRef>
        </p:style>
        <p:txBody>
          <a:bodyPr lIns="274320" rtlCol="0" anchor="ctr"/>
          <a:lstStyle/>
          <a:p>
            <a:pPr marL="0" marR="0" lvl="0" indent="0" algn="l" defTabSz="914400" rtl="0" eaLnBrk="1" fontAlgn="auto" latinLnBrk="0" hangingPunct="1">
              <a:lnSpc>
                <a:spcPct val="100000"/>
              </a:lnSpc>
              <a:spcBef>
                <a:spcPts val="600"/>
              </a:spcBef>
              <a:spcAft>
                <a:spcPts val="600"/>
              </a:spcAft>
              <a:buClrTx/>
              <a:buSzTx/>
              <a:buFontTx/>
              <a:buNone/>
              <a:tabLst/>
              <a:defRPr/>
            </a:pPr>
            <a:r>
              <a:rPr kumimoji="0" lang="en-US" sz="2800" b="1" i="0" u="none" strike="noStrike" kern="1200" cap="none" spc="0" normalizeH="0" baseline="0" noProof="0" dirty="0">
                <a:ln>
                  <a:noFill/>
                </a:ln>
                <a:solidFill>
                  <a:srgbClr val="F3F3F5"/>
                </a:solidFill>
                <a:effectLst/>
                <a:uLnTx/>
                <a:uFillTx/>
                <a:latin typeface="Aptos" panose="02110004020202020204"/>
                <a:ea typeface="+mn-ea"/>
                <a:cs typeface="+mn-cs"/>
              </a:rPr>
              <a:t>Dad’s Goals:</a:t>
            </a:r>
          </a:p>
          <a:p>
            <a:pPr marL="457200" marR="0" lvl="0" indent="-4572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kumimoji="0" lang="en-US" sz="2800" b="1" i="0" u="none" strike="noStrike" kern="1200" cap="none" spc="0" normalizeH="0" baseline="0" noProof="0" dirty="0">
                <a:ln>
                  <a:noFill/>
                </a:ln>
                <a:solidFill>
                  <a:srgbClr val="F3F3F5"/>
                </a:solidFill>
                <a:effectLst/>
                <a:uLnTx/>
                <a:uFillTx/>
                <a:latin typeface="Aptos" panose="02110004020202020204"/>
                <a:ea typeface="+mn-ea"/>
                <a:cs typeface="+mn-cs"/>
              </a:rPr>
              <a:t>Successful transition </a:t>
            </a:r>
            <a:r>
              <a:rPr kumimoji="0" lang="en-US" sz="2800" b="0" i="0" u="none" strike="noStrike" kern="1200" cap="none" spc="0" normalizeH="0" baseline="0" noProof="0" dirty="0">
                <a:ln>
                  <a:noFill/>
                </a:ln>
                <a:solidFill>
                  <a:srgbClr val="F3F3F5"/>
                </a:solidFill>
                <a:effectLst/>
                <a:uLnTx/>
                <a:uFillTx/>
                <a:latin typeface="Aptos" panose="02110004020202020204"/>
                <a:ea typeface="+mn-ea"/>
                <a:cs typeface="+mn-cs"/>
              </a:rPr>
              <a:t>of the business</a:t>
            </a:r>
          </a:p>
          <a:p>
            <a:pPr marL="457200" marR="0" lvl="0" indent="-4572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kumimoji="0" lang="en-US" sz="2800" b="1" i="0" u="none" strike="noStrike" kern="1200" cap="none" spc="0" normalizeH="0" baseline="0" noProof="0" dirty="0">
                <a:ln>
                  <a:noFill/>
                </a:ln>
                <a:solidFill>
                  <a:srgbClr val="F3F3F5"/>
                </a:solidFill>
                <a:effectLst/>
                <a:uLnTx/>
                <a:uFillTx/>
                <a:latin typeface="Aptos" panose="02110004020202020204"/>
                <a:ea typeface="+mn-ea"/>
                <a:cs typeface="+mn-cs"/>
              </a:rPr>
              <a:t>Equitable distribution of </a:t>
            </a:r>
            <a:r>
              <a:rPr kumimoji="0" lang="en-US" sz="2800" b="0" i="0" u="none" strike="noStrike" kern="1200" cap="none" spc="0" normalizeH="0" baseline="0" noProof="0" dirty="0">
                <a:ln>
                  <a:noFill/>
                </a:ln>
                <a:solidFill>
                  <a:srgbClr val="F3F3F5"/>
                </a:solidFill>
                <a:effectLst/>
                <a:uLnTx/>
                <a:uFillTx/>
                <a:latin typeface="Aptos" panose="02110004020202020204"/>
                <a:ea typeface="+mn-ea"/>
                <a:cs typeface="+mn-cs"/>
              </a:rPr>
              <a:t>his estate</a:t>
            </a:r>
          </a:p>
        </p:txBody>
      </p:sp>
      <p:sp>
        <p:nvSpPr>
          <p:cNvPr id="2" name="Title 1">
            <a:extLst>
              <a:ext uri="{FF2B5EF4-FFF2-40B4-BE49-F238E27FC236}">
                <a16:creationId xmlns:a16="http://schemas.microsoft.com/office/drawing/2014/main" id="{E066B601-D11D-077A-E927-6F50E79FE680}"/>
              </a:ext>
            </a:extLst>
          </p:cNvPr>
          <p:cNvSpPr txBox="1">
            <a:spLocks/>
          </p:cNvSpPr>
          <p:nvPr/>
        </p:nvSpPr>
        <p:spPr>
          <a:xfrm>
            <a:off x="3258073" y="6335720"/>
            <a:ext cx="5708295" cy="304824"/>
          </a:xfrm>
          <a:prstGeom prst="rect">
            <a:avLst/>
          </a:prstGeom>
          <a:noFill/>
        </p:spPr>
        <p:txBody>
          <a:bodyPr vert="horz" wrap="square" lIns="457200" tIns="182880" rIns="457200" bIns="182880" rtlCol="0" anchor="ctr">
            <a:noAutofit/>
          </a:bodyPr>
          <a:lstStyle>
            <a:lvl1pPr algn="l" defTabSz="914400" rtl="0" eaLnBrk="1" latinLnBrk="0" hangingPunct="1">
              <a:lnSpc>
                <a:spcPct val="90000"/>
              </a:lnSpc>
              <a:spcBef>
                <a:spcPct val="0"/>
              </a:spcBef>
              <a:buNone/>
              <a:defRPr sz="2800" kern="1200">
                <a:solidFill>
                  <a:srgbClr val="3D9B35"/>
                </a:solidFill>
                <a:latin typeface="Arial" panose="020B0604020202020204" pitchFamily="34" charset="0"/>
                <a:ea typeface="+mj-ea"/>
                <a:cs typeface="Arial" panose="020B0604020202020204" pitchFamily="34" charset="0"/>
              </a:defRPr>
            </a:lvl1pPr>
          </a:lstStyle>
          <a:p>
            <a:pPr algn="ctr">
              <a:lnSpc>
                <a:spcPct val="100000"/>
              </a:lnSpc>
              <a:spcBef>
                <a:spcPts val="2400"/>
              </a:spcBef>
              <a:spcAft>
                <a:spcPts val="2400"/>
              </a:spcAft>
            </a:pPr>
            <a:r>
              <a:rPr lang="en-US" sz="1200" dirty="0">
                <a:solidFill>
                  <a:schemeClr val="tx1"/>
                </a:solidFill>
                <a:latin typeface="Aptos" panose="020B0004020202020204" pitchFamily="34" charset="0"/>
              </a:rPr>
              <a:t>This is a hypothetical example and is not the story of an actual client.</a:t>
            </a:r>
            <a:endParaRPr lang="en-US" sz="1200" i="1" dirty="0">
              <a:solidFill>
                <a:schemeClr val="tx1"/>
              </a:solidFill>
              <a:latin typeface="Aptos" panose="020B0004020202020204" pitchFamily="34" charset="0"/>
            </a:endParaRPr>
          </a:p>
        </p:txBody>
      </p:sp>
    </p:spTree>
    <p:extLst>
      <p:ext uri="{BB962C8B-B14F-4D97-AF65-F5344CB8AC3E}">
        <p14:creationId xmlns:p14="http://schemas.microsoft.com/office/powerpoint/2010/main" val="3901410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C259129-DF47-C15B-F858-6A0A516F80B0}"/>
              </a:ext>
            </a:extLst>
          </p:cNvPr>
          <p:cNvSpPr>
            <a:spLocks noGrp="1"/>
          </p:cNvSpPr>
          <p:nvPr>
            <p:ph type="body" sz="quarter" idx="10"/>
          </p:nvPr>
        </p:nvSpPr>
        <p:spPr>
          <a:xfrm>
            <a:off x="457197" y="3308770"/>
            <a:ext cx="5029200" cy="2285298"/>
          </a:xfrm>
          <a:solidFill>
            <a:schemeClr val="tx2">
              <a:lumMod val="20000"/>
              <a:lumOff val="80000"/>
            </a:schemeClr>
          </a:solidFill>
        </p:spPr>
        <p:txBody>
          <a:bodyPr lIns="91440" tIns="548640" rIns="182880" bIns="182880">
            <a:noAutofit/>
          </a:bodyPr>
          <a:lstStyle/>
          <a:p>
            <a:pPr algn="ctr">
              <a:lnSpc>
                <a:spcPct val="100000"/>
              </a:lnSpc>
              <a:spcBef>
                <a:spcPts val="600"/>
              </a:spcBef>
              <a:spcAft>
                <a:spcPts val="0"/>
              </a:spcAft>
            </a:pPr>
            <a:r>
              <a:rPr lang="en-US" sz="2600" b="1" dirty="0"/>
              <a:t>Amelia</a:t>
            </a:r>
          </a:p>
          <a:p>
            <a:pPr algn="ctr">
              <a:lnSpc>
                <a:spcPct val="100000"/>
              </a:lnSpc>
              <a:spcBef>
                <a:spcPts val="600"/>
              </a:spcBef>
              <a:spcAft>
                <a:spcPts val="0"/>
              </a:spcAft>
            </a:pPr>
            <a:r>
              <a:rPr lang="en-US" sz="2600" dirty="0"/>
              <a:t>Family Business</a:t>
            </a:r>
          </a:p>
        </p:txBody>
      </p:sp>
      <p:sp>
        <p:nvSpPr>
          <p:cNvPr id="5" name="Text Placeholder 4">
            <a:extLst>
              <a:ext uri="{FF2B5EF4-FFF2-40B4-BE49-F238E27FC236}">
                <a16:creationId xmlns:a16="http://schemas.microsoft.com/office/drawing/2014/main" id="{10E9E55E-6798-B27C-233D-BCCDD79D137E}"/>
              </a:ext>
            </a:extLst>
          </p:cNvPr>
          <p:cNvSpPr>
            <a:spLocks noGrp="1"/>
          </p:cNvSpPr>
          <p:nvPr>
            <p:ph type="body" sz="quarter" idx="13"/>
          </p:nvPr>
        </p:nvSpPr>
        <p:spPr>
          <a:xfrm>
            <a:off x="6705603" y="3308770"/>
            <a:ext cx="5029200" cy="2285298"/>
          </a:xfrm>
          <a:solidFill>
            <a:schemeClr val="tx2">
              <a:lumMod val="20000"/>
              <a:lumOff val="80000"/>
            </a:schemeClr>
          </a:solidFill>
        </p:spPr>
        <p:txBody>
          <a:bodyPr lIns="91440" tIns="548640" rIns="182880" bIns="182880">
            <a:noAutofit/>
          </a:bodyPr>
          <a:lstStyle/>
          <a:p>
            <a:pPr algn="ctr">
              <a:lnSpc>
                <a:spcPct val="100000"/>
              </a:lnSpc>
              <a:spcBef>
                <a:spcPts val="600"/>
              </a:spcBef>
              <a:spcAft>
                <a:spcPts val="0"/>
              </a:spcAft>
            </a:pPr>
            <a:r>
              <a:rPr lang="en-US" sz="2600" b="1" dirty="0"/>
              <a:t>Logan</a:t>
            </a:r>
          </a:p>
          <a:p>
            <a:pPr algn="ctr">
              <a:lnSpc>
                <a:spcPct val="100000"/>
              </a:lnSpc>
              <a:spcBef>
                <a:spcPts val="600"/>
              </a:spcBef>
              <a:spcAft>
                <a:spcPts val="0"/>
              </a:spcAft>
            </a:pPr>
            <a:r>
              <a:rPr lang="en-US" sz="2600" dirty="0"/>
              <a:t>Remaining Estate and Life Insurance Death Benefit</a:t>
            </a:r>
          </a:p>
        </p:txBody>
      </p:sp>
      <p:grpSp>
        <p:nvGrpSpPr>
          <p:cNvPr id="2" name="Group 1">
            <a:extLst>
              <a:ext uri="{FF2B5EF4-FFF2-40B4-BE49-F238E27FC236}">
                <a16:creationId xmlns:a16="http://schemas.microsoft.com/office/drawing/2014/main" id="{1F57D141-07A7-504B-71A7-F8965388BA18}"/>
              </a:ext>
            </a:extLst>
          </p:cNvPr>
          <p:cNvGrpSpPr>
            <a:grpSpLocks noChangeAspect="1"/>
          </p:cNvGrpSpPr>
          <p:nvPr/>
        </p:nvGrpSpPr>
        <p:grpSpPr>
          <a:xfrm>
            <a:off x="8572253" y="1620982"/>
            <a:ext cx="1709104" cy="1808018"/>
            <a:chOff x="2264220" y="795674"/>
            <a:chExt cx="751746" cy="795253"/>
          </a:xfrm>
          <a:solidFill>
            <a:srgbClr val="6AB800"/>
          </a:solidFill>
        </p:grpSpPr>
        <p:sp>
          <p:nvSpPr>
            <p:cNvPr id="3" name="Freeform: Shape 355">
              <a:extLst>
                <a:ext uri="{FF2B5EF4-FFF2-40B4-BE49-F238E27FC236}">
                  <a16:creationId xmlns:a16="http://schemas.microsoft.com/office/drawing/2014/main" id="{16BC9835-1014-4E9A-5FA0-E52D06438A68}"/>
                </a:ext>
              </a:extLst>
            </p:cNvPr>
            <p:cNvSpPr/>
            <p:nvPr/>
          </p:nvSpPr>
          <p:spPr>
            <a:xfrm>
              <a:off x="2534494" y="881024"/>
              <a:ext cx="212346" cy="235604"/>
            </a:xfrm>
            <a:custGeom>
              <a:avLst/>
              <a:gdLst>
                <a:gd name="connsiteX0" fmla="*/ 104411 w 212346"/>
                <a:gd name="connsiteY0" fmla="*/ 235367 h 235604"/>
                <a:gd name="connsiteX1" fmla="*/ 45926 w 212346"/>
                <a:gd name="connsiteY1" fmla="*/ 210879 h 235604"/>
                <a:gd name="connsiteX2" fmla="*/ 41 w 212346"/>
                <a:gd name="connsiteY2" fmla="*/ 64191 h 235604"/>
                <a:gd name="connsiteX3" fmla="*/ 7887 w 212346"/>
                <a:gd name="connsiteY3" fmla="*/ 53255 h 235604"/>
                <a:gd name="connsiteX4" fmla="*/ 99181 w 212346"/>
                <a:gd name="connsiteY4" fmla="*/ 2377 h 235604"/>
                <a:gd name="connsiteX5" fmla="*/ 107026 w 212346"/>
                <a:gd name="connsiteY5" fmla="*/ 0 h 235604"/>
                <a:gd name="connsiteX6" fmla="*/ 114158 w 212346"/>
                <a:gd name="connsiteY6" fmla="*/ 2377 h 235604"/>
                <a:gd name="connsiteX7" fmla="*/ 204501 w 212346"/>
                <a:gd name="connsiteY7" fmla="*/ 53255 h 235604"/>
                <a:gd name="connsiteX8" fmla="*/ 212347 w 212346"/>
                <a:gd name="connsiteY8" fmla="*/ 64191 h 235604"/>
                <a:gd name="connsiteX9" fmla="*/ 165511 w 212346"/>
                <a:gd name="connsiteY9" fmla="*/ 211830 h 235604"/>
                <a:gd name="connsiteX10" fmla="*/ 106313 w 212346"/>
                <a:gd name="connsiteY10" fmla="*/ 235604 h 235604"/>
                <a:gd name="connsiteX11" fmla="*/ 104649 w 212346"/>
                <a:gd name="connsiteY11" fmla="*/ 235604 h 235604"/>
                <a:gd name="connsiteX12" fmla="*/ 105837 w 212346"/>
                <a:gd name="connsiteY12" fmla="*/ 26390 h 235604"/>
                <a:gd name="connsiteX13" fmla="*/ 24053 w 212346"/>
                <a:gd name="connsiteY13" fmla="*/ 71561 h 235604"/>
                <a:gd name="connsiteX14" fmla="*/ 61379 w 212346"/>
                <a:gd name="connsiteY14" fmla="*/ 193524 h 235604"/>
                <a:gd name="connsiteX15" fmla="*/ 104411 w 212346"/>
                <a:gd name="connsiteY15" fmla="*/ 211830 h 235604"/>
                <a:gd name="connsiteX16" fmla="*/ 105837 w 212346"/>
                <a:gd name="connsiteY16" fmla="*/ 211830 h 235604"/>
                <a:gd name="connsiteX17" fmla="*/ 149582 w 212346"/>
                <a:gd name="connsiteY17" fmla="*/ 193524 h 235604"/>
                <a:gd name="connsiteX18" fmla="*/ 187621 w 212346"/>
                <a:gd name="connsiteY18" fmla="*/ 72512 h 235604"/>
                <a:gd name="connsiteX19" fmla="*/ 105600 w 212346"/>
                <a:gd name="connsiteY19" fmla="*/ 26152 h 2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346" h="235604">
                  <a:moveTo>
                    <a:pt x="104411" y="235367"/>
                  </a:moveTo>
                  <a:cubicBezTo>
                    <a:pt x="97041" y="235367"/>
                    <a:pt x="71365" y="233702"/>
                    <a:pt x="45926" y="210879"/>
                  </a:cubicBezTo>
                  <a:cubicBezTo>
                    <a:pt x="14544" y="182825"/>
                    <a:pt x="-910" y="133612"/>
                    <a:pt x="41" y="64191"/>
                  </a:cubicBezTo>
                  <a:cubicBezTo>
                    <a:pt x="41" y="59436"/>
                    <a:pt x="3370" y="54919"/>
                    <a:pt x="7887" y="53255"/>
                  </a:cubicBezTo>
                  <a:cubicBezTo>
                    <a:pt x="42835" y="40179"/>
                    <a:pt x="64232" y="29718"/>
                    <a:pt x="99181" y="2377"/>
                  </a:cubicBezTo>
                  <a:cubicBezTo>
                    <a:pt x="101320" y="951"/>
                    <a:pt x="104173" y="0"/>
                    <a:pt x="107026" y="0"/>
                  </a:cubicBezTo>
                  <a:cubicBezTo>
                    <a:pt x="109879" y="0"/>
                    <a:pt x="112257" y="713"/>
                    <a:pt x="114158" y="2377"/>
                  </a:cubicBezTo>
                  <a:cubicBezTo>
                    <a:pt x="148156" y="29718"/>
                    <a:pt x="169553" y="39941"/>
                    <a:pt x="204501" y="53255"/>
                  </a:cubicBezTo>
                  <a:cubicBezTo>
                    <a:pt x="209018" y="54681"/>
                    <a:pt x="212347" y="59436"/>
                    <a:pt x="212347" y="64191"/>
                  </a:cubicBezTo>
                  <a:cubicBezTo>
                    <a:pt x="212347" y="132661"/>
                    <a:pt x="196656" y="182350"/>
                    <a:pt x="165511" y="211830"/>
                  </a:cubicBezTo>
                  <a:cubicBezTo>
                    <a:pt x="148394" y="227283"/>
                    <a:pt x="127948" y="235604"/>
                    <a:pt x="106313" y="235604"/>
                  </a:cubicBezTo>
                  <a:lnTo>
                    <a:pt x="104649" y="235604"/>
                  </a:lnTo>
                  <a:close/>
                  <a:moveTo>
                    <a:pt x="105837" y="26390"/>
                  </a:moveTo>
                  <a:cubicBezTo>
                    <a:pt x="73029" y="50639"/>
                    <a:pt x="51156" y="61338"/>
                    <a:pt x="24053" y="71561"/>
                  </a:cubicBezTo>
                  <a:cubicBezTo>
                    <a:pt x="24053" y="129570"/>
                    <a:pt x="37367" y="171176"/>
                    <a:pt x="61379" y="193524"/>
                  </a:cubicBezTo>
                  <a:cubicBezTo>
                    <a:pt x="79923" y="210641"/>
                    <a:pt x="98943" y="211830"/>
                    <a:pt x="104411" y="211830"/>
                  </a:cubicBezTo>
                  <a:cubicBezTo>
                    <a:pt x="104411" y="211830"/>
                    <a:pt x="105837" y="211830"/>
                    <a:pt x="105837" y="211830"/>
                  </a:cubicBezTo>
                  <a:cubicBezTo>
                    <a:pt x="112494" y="211830"/>
                    <a:pt x="131038" y="210403"/>
                    <a:pt x="149582" y="193524"/>
                  </a:cubicBezTo>
                  <a:cubicBezTo>
                    <a:pt x="173594" y="170225"/>
                    <a:pt x="186908" y="128620"/>
                    <a:pt x="187621" y="72512"/>
                  </a:cubicBezTo>
                  <a:cubicBezTo>
                    <a:pt x="159330" y="61100"/>
                    <a:pt x="137457" y="50639"/>
                    <a:pt x="105600" y="26152"/>
                  </a:cubicBezTo>
                  <a:close/>
                </a:path>
              </a:pathLst>
            </a:custGeom>
            <a:grpFill/>
            <a:ln w="0" cap="flat">
              <a:solidFill>
                <a:srgbClr val="6AB800"/>
              </a:solidFill>
              <a:prstDash val="solid"/>
              <a:miter/>
            </a:ln>
          </p:spPr>
          <p:txBody>
            <a:bodyPr rtlCol="0" anchor="ctr"/>
            <a:lstStyle/>
            <a:p>
              <a:endParaRPr lang="en-US"/>
            </a:p>
          </p:txBody>
        </p:sp>
        <p:sp>
          <p:nvSpPr>
            <p:cNvPr id="7" name="Freeform: Shape 356">
              <a:extLst>
                <a:ext uri="{FF2B5EF4-FFF2-40B4-BE49-F238E27FC236}">
                  <a16:creationId xmlns:a16="http://schemas.microsoft.com/office/drawing/2014/main" id="{61BD7A6B-9C80-1EC4-7A30-8A218EA38F2B}"/>
                </a:ext>
              </a:extLst>
            </p:cNvPr>
            <p:cNvSpPr/>
            <p:nvPr/>
          </p:nvSpPr>
          <p:spPr>
            <a:xfrm>
              <a:off x="2264220" y="795674"/>
              <a:ext cx="751746" cy="795253"/>
            </a:xfrm>
            <a:custGeom>
              <a:avLst/>
              <a:gdLst>
                <a:gd name="connsiteX0" fmla="*/ 82022 w 751746"/>
                <a:gd name="connsiteY0" fmla="*/ 795254 h 795253"/>
                <a:gd name="connsiteX1" fmla="*/ 0 w 751746"/>
                <a:gd name="connsiteY1" fmla="*/ 719889 h 795253"/>
                <a:gd name="connsiteX2" fmla="*/ 0 w 751746"/>
                <a:gd name="connsiteY2" fmla="*/ 642860 h 795253"/>
                <a:gd name="connsiteX3" fmla="*/ 11649 w 751746"/>
                <a:gd name="connsiteY3" fmla="*/ 631210 h 795253"/>
                <a:gd name="connsiteX4" fmla="*/ 139556 w 751746"/>
                <a:gd name="connsiteY4" fmla="*/ 631210 h 795253"/>
                <a:gd name="connsiteX5" fmla="*/ 140744 w 751746"/>
                <a:gd name="connsiteY5" fmla="*/ 82022 h 795253"/>
                <a:gd name="connsiteX6" fmla="*/ 216109 w 751746"/>
                <a:gd name="connsiteY6" fmla="*/ 0 h 795253"/>
                <a:gd name="connsiteX7" fmla="*/ 675668 w 751746"/>
                <a:gd name="connsiteY7" fmla="*/ 0 h 795253"/>
                <a:gd name="connsiteX8" fmla="*/ 751747 w 751746"/>
                <a:gd name="connsiteY8" fmla="*/ 82022 h 795253"/>
                <a:gd name="connsiteX9" fmla="*/ 751747 w 751746"/>
                <a:gd name="connsiteY9" fmla="*/ 152394 h 795253"/>
                <a:gd name="connsiteX10" fmla="*/ 740097 w 751746"/>
                <a:gd name="connsiteY10" fmla="*/ 164043 h 795253"/>
                <a:gd name="connsiteX11" fmla="*/ 612191 w 751746"/>
                <a:gd name="connsiteY11" fmla="*/ 164043 h 795253"/>
                <a:gd name="connsiteX12" fmla="*/ 611002 w 751746"/>
                <a:gd name="connsiteY12" fmla="*/ 712519 h 795253"/>
                <a:gd name="connsiteX13" fmla="*/ 588179 w 751746"/>
                <a:gd name="connsiteY13" fmla="*/ 769102 h 795253"/>
                <a:gd name="connsiteX14" fmla="*/ 528029 w 751746"/>
                <a:gd name="connsiteY14" fmla="*/ 795254 h 795253"/>
                <a:gd name="connsiteX15" fmla="*/ 82022 w 751746"/>
                <a:gd name="connsiteY15" fmla="*/ 795254 h 795253"/>
                <a:gd name="connsiteX16" fmla="*/ 218487 w 751746"/>
                <a:gd name="connsiteY16" fmla="*/ 23299 h 795253"/>
                <a:gd name="connsiteX17" fmla="*/ 164281 w 751746"/>
                <a:gd name="connsiteY17" fmla="*/ 82022 h 795253"/>
                <a:gd name="connsiteX18" fmla="*/ 164281 w 751746"/>
                <a:gd name="connsiteY18" fmla="*/ 630022 h 795253"/>
                <a:gd name="connsiteX19" fmla="*/ 457895 w 751746"/>
                <a:gd name="connsiteY19" fmla="*/ 631210 h 795253"/>
                <a:gd name="connsiteX20" fmla="*/ 469544 w 751746"/>
                <a:gd name="connsiteY20" fmla="*/ 642860 h 795253"/>
                <a:gd name="connsiteX21" fmla="*/ 469544 w 751746"/>
                <a:gd name="connsiteY21" fmla="*/ 713232 h 795253"/>
                <a:gd name="connsiteX22" fmla="*/ 473824 w 751746"/>
                <a:gd name="connsiteY22" fmla="*/ 735104 h 795253"/>
                <a:gd name="connsiteX23" fmla="*/ 510674 w 751746"/>
                <a:gd name="connsiteY23" fmla="*/ 769340 h 795253"/>
                <a:gd name="connsiteX24" fmla="*/ 528267 w 751746"/>
                <a:gd name="connsiteY24" fmla="*/ 771955 h 795253"/>
                <a:gd name="connsiteX25" fmla="*/ 571061 w 751746"/>
                <a:gd name="connsiteY25" fmla="*/ 753648 h 795253"/>
                <a:gd name="connsiteX26" fmla="*/ 586752 w 751746"/>
                <a:gd name="connsiteY26" fmla="*/ 713470 h 795253"/>
                <a:gd name="connsiteX27" fmla="*/ 587703 w 751746"/>
                <a:gd name="connsiteY27" fmla="*/ 73701 h 795253"/>
                <a:gd name="connsiteX28" fmla="*/ 601255 w 751746"/>
                <a:gd name="connsiteY28" fmla="*/ 36375 h 795253"/>
                <a:gd name="connsiteX29" fmla="*/ 602919 w 751746"/>
                <a:gd name="connsiteY29" fmla="*/ 33760 h 795253"/>
                <a:gd name="connsiteX30" fmla="*/ 604821 w 751746"/>
                <a:gd name="connsiteY30" fmla="*/ 30907 h 795253"/>
                <a:gd name="connsiteX31" fmla="*/ 607198 w 751746"/>
                <a:gd name="connsiteY31" fmla="*/ 28292 h 795253"/>
                <a:gd name="connsiteX32" fmla="*/ 609100 w 751746"/>
                <a:gd name="connsiteY32" fmla="*/ 25914 h 795253"/>
                <a:gd name="connsiteX33" fmla="*/ 611240 w 751746"/>
                <a:gd name="connsiteY33" fmla="*/ 23774 h 795253"/>
                <a:gd name="connsiteX34" fmla="*/ 608862 w 751746"/>
                <a:gd name="connsiteY34" fmla="*/ 23299 h 795253"/>
                <a:gd name="connsiteX35" fmla="*/ 218487 w 751746"/>
                <a:gd name="connsiteY35" fmla="*/ 23299 h 795253"/>
                <a:gd name="connsiteX36" fmla="*/ 23537 w 751746"/>
                <a:gd name="connsiteY36" fmla="*/ 717511 h 795253"/>
                <a:gd name="connsiteX37" fmla="*/ 82259 w 751746"/>
                <a:gd name="connsiteY37" fmla="*/ 771955 h 795253"/>
                <a:gd name="connsiteX38" fmla="*/ 467405 w 751746"/>
                <a:gd name="connsiteY38" fmla="*/ 771004 h 795253"/>
                <a:gd name="connsiteX39" fmla="*/ 466454 w 751746"/>
                <a:gd name="connsiteY39" fmla="*/ 766724 h 795253"/>
                <a:gd name="connsiteX40" fmla="*/ 461937 w 751746"/>
                <a:gd name="connsiteY40" fmla="*/ 761019 h 795253"/>
                <a:gd name="connsiteX41" fmla="*/ 458133 w 751746"/>
                <a:gd name="connsiteY41" fmla="*/ 755550 h 795253"/>
                <a:gd name="connsiteX42" fmla="*/ 452189 w 751746"/>
                <a:gd name="connsiteY42" fmla="*/ 743426 h 795253"/>
                <a:gd name="connsiteX43" fmla="*/ 446246 w 751746"/>
                <a:gd name="connsiteY43" fmla="*/ 712994 h 795253"/>
                <a:gd name="connsiteX44" fmla="*/ 446246 w 751746"/>
                <a:gd name="connsiteY44" fmla="*/ 655460 h 795253"/>
                <a:gd name="connsiteX45" fmla="*/ 23537 w 751746"/>
                <a:gd name="connsiteY45" fmla="*/ 654272 h 795253"/>
                <a:gd name="connsiteX46" fmla="*/ 23537 w 751746"/>
                <a:gd name="connsiteY46" fmla="*/ 717274 h 795253"/>
                <a:gd name="connsiteX47" fmla="*/ 663544 w 751746"/>
                <a:gd name="connsiteY47" fmla="*/ 23299 h 795253"/>
                <a:gd name="connsiteX48" fmla="*/ 653083 w 751746"/>
                <a:gd name="connsiteY48" fmla="*/ 24963 h 795253"/>
                <a:gd name="connsiteX49" fmla="*/ 615282 w 751746"/>
                <a:gd name="connsiteY49" fmla="*/ 56583 h 795253"/>
                <a:gd name="connsiteX50" fmla="*/ 610051 w 751746"/>
                <a:gd name="connsiteY50" fmla="*/ 76554 h 795253"/>
                <a:gd name="connsiteX51" fmla="*/ 610051 w 751746"/>
                <a:gd name="connsiteY51" fmla="*/ 139318 h 795253"/>
                <a:gd name="connsiteX52" fmla="*/ 726070 w 751746"/>
                <a:gd name="connsiteY52" fmla="*/ 140507 h 795253"/>
                <a:gd name="connsiteX53" fmla="*/ 727259 w 751746"/>
                <a:gd name="connsiteY53" fmla="*/ 81784 h 795253"/>
                <a:gd name="connsiteX54" fmla="*/ 673053 w 751746"/>
                <a:gd name="connsiteY54" fmla="*/ 23061 h 795253"/>
                <a:gd name="connsiteX55" fmla="*/ 663544 w 751746"/>
                <a:gd name="connsiteY55" fmla="*/ 23061 h 79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751746" h="795253">
                  <a:moveTo>
                    <a:pt x="82022" y="795254"/>
                  </a:moveTo>
                  <a:cubicBezTo>
                    <a:pt x="39466" y="795254"/>
                    <a:pt x="3328" y="762207"/>
                    <a:pt x="0" y="719889"/>
                  </a:cubicBezTo>
                  <a:lnTo>
                    <a:pt x="0" y="642860"/>
                  </a:lnTo>
                  <a:cubicBezTo>
                    <a:pt x="0" y="636678"/>
                    <a:pt x="5468" y="631210"/>
                    <a:pt x="11649" y="631210"/>
                  </a:cubicBezTo>
                  <a:lnTo>
                    <a:pt x="139556" y="631210"/>
                  </a:lnTo>
                  <a:lnTo>
                    <a:pt x="140744" y="82022"/>
                  </a:lnTo>
                  <a:cubicBezTo>
                    <a:pt x="140744" y="39466"/>
                    <a:pt x="173791" y="3328"/>
                    <a:pt x="216109" y="0"/>
                  </a:cubicBezTo>
                  <a:lnTo>
                    <a:pt x="675668" y="0"/>
                  </a:lnTo>
                  <a:cubicBezTo>
                    <a:pt x="717274" y="3328"/>
                    <a:pt x="750796" y="39466"/>
                    <a:pt x="751747" y="82022"/>
                  </a:cubicBezTo>
                  <a:lnTo>
                    <a:pt x="751747" y="152394"/>
                  </a:lnTo>
                  <a:cubicBezTo>
                    <a:pt x="751747" y="158575"/>
                    <a:pt x="746278" y="164043"/>
                    <a:pt x="740097" y="164043"/>
                  </a:cubicBezTo>
                  <a:lnTo>
                    <a:pt x="612191" y="164043"/>
                  </a:lnTo>
                  <a:lnTo>
                    <a:pt x="611002" y="712519"/>
                  </a:lnTo>
                  <a:cubicBezTo>
                    <a:pt x="611002" y="733440"/>
                    <a:pt x="602919" y="753648"/>
                    <a:pt x="588179" y="769102"/>
                  </a:cubicBezTo>
                  <a:cubicBezTo>
                    <a:pt x="572012" y="785982"/>
                    <a:pt x="550853" y="795254"/>
                    <a:pt x="528029" y="795254"/>
                  </a:cubicBezTo>
                  <a:lnTo>
                    <a:pt x="82022" y="795254"/>
                  </a:lnTo>
                  <a:close/>
                  <a:moveTo>
                    <a:pt x="218487" y="23299"/>
                  </a:moveTo>
                  <a:cubicBezTo>
                    <a:pt x="187580" y="25914"/>
                    <a:pt x="164281" y="51115"/>
                    <a:pt x="164281" y="82022"/>
                  </a:cubicBezTo>
                  <a:lnTo>
                    <a:pt x="164281" y="630022"/>
                  </a:lnTo>
                  <a:lnTo>
                    <a:pt x="457895" y="631210"/>
                  </a:lnTo>
                  <a:cubicBezTo>
                    <a:pt x="464076" y="631210"/>
                    <a:pt x="469544" y="636678"/>
                    <a:pt x="469544" y="642860"/>
                  </a:cubicBezTo>
                  <a:lnTo>
                    <a:pt x="469544" y="713232"/>
                  </a:lnTo>
                  <a:cubicBezTo>
                    <a:pt x="469544" y="719889"/>
                    <a:pt x="471209" y="727497"/>
                    <a:pt x="473824" y="735104"/>
                  </a:cubicBezTo>
                  <a:cubicBezTo>
                    <a:pt x="479767" y="751033"/>
                    <a:pt x="493557" y="763872"/>
                    <a:pt x="510674" y="769340"/>
                  </a:cubicBezTo>
                  <a:cubicBezTo>
                    <a:pt x="515904" y="771004"/>
                    <a:pt x="521848" y="771955"/>
                    <a:pt x="528267" y="771955"/>
                  </a:cubicBezTo>
                  <a:cubicBezTo>
                    <a:pt x="545147" y="771955"/>
                    <a:pt x="559887" y="765536"/>
                    <a:pt x="571061" y="753648"/>
                  </a:cubicBezTo>
                  <a:cubicBezTo>
                    <a:pt x="581284" y="741524"/>
                    <a:pt x="586752" y="727497"/>
                    <a:pt x="586752" y="713470"/>
                  </a:cubicBezTo>
                  <a:lnTo>
                    <a:pt x="587703" y="73701"/>
                  </a:lnTo>
                  <a:cubicBezTo>
                    <a:pt x="589605" y="59436"/>
                    <a:pt x="594122" y="46836"/>
                    <a:pt x="601255" y="36375"/>
                  </a:cubicBezTo>
                  <a:cubicBezTo>
                    <a:pt x="601730" y="35424"/>
                    <a:pt x="602443" y="34711"/>
                    <a:pt x="602919" y="33760"/>
                  </a:cubicBezTo>
                  <a:cubicBezTo>
                    <a:pt x="603632" y="32809"/>
                    <a:pt x="604345" y="31858"/>
                    <a:pt x="604821" y="30907"/>
                  </a:cubicBezTo>
                  <a:lnTo>
                    <a:pt x="607198" y="28292"/>
                  </a:lnTo>
                  <a:cubicBezTo>
                    <a:pt x="607911" y="27578"/>
                    <a:pt x="608625" y="26865"/>
                    <a:pt x="609100" y="25914"/>
                  </a:cubicBezTo>
                  <a:lnTo>
                    <a:pt x="611240" y="23774"/>
                  </a:lnTo>
                  <a:lnTo>
                    <a:pt x="608862" y="23299"/>
                  </a:lnTo>
                  <a:lnTo>
                    <a:pt x="218487" y="23299"/>
                  </a:lnTo>
                  <a:close/>
                  <a:moveTo>
                    <a:pt x="23537" y="717511"/>
                  </a:moveTo>
                  <a:cubicBezTo>
                    <a:pt x="26152" y="748656"/>
                    <a:pt x="51353" y="771955"/>
                    <a:pt x="82259" y="771955"/>
                  </a:cubicBezTo>
                  <a:lnTo>
                    <a:pt x="467405" y="771004"/>
                  </a:lnTo>
                  <a:cubicBezTo>
                    <a:pt x="467880" y="768151"/>
                    <a:pt x="467405" y="767438"/>
                    <a:pt x="466454" y="766724"/>
                  </a:cubicBezTo>
                  <a:cubicBezTo>
                    <a:pt x="466454" y="766724"/>
                    <a:pt x="462650" y="761970"/>
                    <a:pt x="461937" y="761019"/>
                  </a:cubicBezTo>
                  <a:cubicBezTo>
                    <a:pt x="460510" y="759354"/>
                    <a:pt x="459321" y="757452"/>
                    <a:pt x="458133" y="755550"/>
                  </a:cubicBezTo>
                  <a:lnTo>
                    <a:pt x="452189" y="743426"/>
                  </a:lnTo>
                  <a:cubicBezTo>
                    <a:pt x="447196" y="732727"/>
                    <a:pt x="446246" y="721078"/>
                    <a:pt x="446246" y="712994"/>
                  </a:cubicBezTo>
                  <a:lnTo>
                    <a:pt x="446246" y="655460"/>
                  </a:lnTo>
                  <a:lnTo>
                    <a:pt x="23537" y="654272"/>
                  </a:lnTo>
                  <a:lnTo>
                    <a:pt x="23537" y="717274"/>
                  </a:lnTo>
                  <a:close/>
                  <a:moveTo>
                    <a:pt x="663544" y="23299"/>
                  </a:moveTo>
                  <a:cubicBezTo>
                    <a:pt x="659977" y="23299"/>
                    <a:pt x="656173" y="24250"/>
                    <a:pt x="653083" y="24963"/>
                  </a:cubicBezTo>
                  <a:cubicBezTo>
                    <a:pt x="635965" y="29480"/>
                    <a:pt x="622414" y="40892"/>
                    <a:pt x="615282" y="56583"/>
                  </a:cubicBezTo>
                  <a:cubicBezTo>
                    <a:pt x="612666" y="62527"/>
                    <a:pt x="611002" y="69421"/>
                    <a:pt x="610051" y="76554"/>
                  </a:cubicBezTo>
                  <a:lnTo>
                    <a:pt x="610051" y="139318"/>
                  </a:lnTo>
                  <a:lnTo>
                    <a:pt x="726070" y="140507"/>
                  </a:lnTo>
                  <a:lnTo>
                    <a:pt x="727259" y="81784"/>
                  </a:lnTo>
                  <a:cubicBezTo>
                    <a:pt x="727259" y="51115"/>
                    <a:pt x="703960" y="25676"/>
                    <a:pt x="673053" y="23061"/>
                  </a:cubicBezTo>
                  <a:lnTo>
                    <a:pt x="663544" y="23061"/>
                  </a:lnTo>
                  <a:close/>
                </a:path>
              </a:pathLst>
            </a:custGeom>
            <a:grpFill/>
            <a:ln w="0" cap="flat">
              <a:solidFill>
                <a:srgbClr val="6AB800"/>
              </a:solidFill>
              <a:prstDash val="solid"/>
              <a:miter/>
            </a:ln>
          </p:spPr>
          <p:txBody>
            <a:bodyPr rtlCol="0" anchor="ctr"/>
            <a:lstStyle/>
            <a:p>
              <a:endParaRPr lang="en-US"/>
            </a:p>
          </p:txBody>
        </p:sp>
        <p:sp>
          <p:nvSpPr>
            <p:cNvPr id="12" name="Freeform: Shape 357">
              <a:extLst>
                <a:ext uri="{FF2B5EF4-FFF2-40B4-BE49-F238E27FC236}">
                  <a16:creationId xmlns:a16="http://schemas.microsoft.com/office/drawing/2014/main" id="{DEF94BF8-5BC7-B3D3-7228-FCE631C7FC19}"/>
                </a:ext>
              </a:extLst>
            </p:cNvPr>
            <p:cNvSpPr/>
            <p:nvPr/>
          </p:nvSpPr>
          <p:spPr>
            <a:xfrm>
              <a:off x="2592911" y="973268"/>
              <a:ext cx="93782" cy="89391"/>
            </a:xfrm>
            <a:custGeom>
              <a:avLst/>
              <a:gdLst>
                <a:gd name="connsiteX0" fmla="*/ 34820 w 93782"/>
                <a:gd name="connsiteY0" fmla="*/ 89154 h 89391"/>
                <a:gd name="connsiteX1" fmla="*/ 26498 w 93782"/>
                <a:gd name="connsiteY1" fmla="*/ 85350 h 89391"/>
                <a:gd name="connsiteX2" fmla="*/ 2486 w 93782"/>
                <a:gd name="connsiteY2" fmla="*/ 51828 h 89391"/>
                <a:gd name="connsiteX3" fmla="*/ 4864 w 93782"/>
                <a:gd name="connsiteY3" fmla="*/ 35424 h 89391"/>
                <a:gd name="connsiteX4" fmla="*/ 12234 w 93782"/>
                <a:gd name="connsiteY4" fmla="*/ 33046 h 89391"/>
                <a:gd name="connsiteX5" fmla="*/ 21268 w 93782"/>
                <a:gd name="connsiteY5" fmla="*/ 37801 h 89391"/>
                <a:gd name="connsiteX6" fmla="*/ 34106 w 93782"/>
                <a:gd name="connsiteY6" fmla="*/ 55870 h 89391"/>
                <a:gd name="connsiteX7" fmla="*/ 72859 w 93782"/>
                <a:gd name="connsiteY7" fmla="*/ 4517 h 89391"/>
                <a:gd name="connsiteX8" fmla="*/ 82368 w 93782"/>
                <a:gd name="connsiteY8" fmla="*/ 0 h 89391"/>
                <a:gd name="connsiteX9" fmla="*/ 89263 w 93782"/>
                <a:gd name="connsiteY9" fmla="*/ 2140 h 89391"/>
                <a:gd name="connsiteX10" fmla="*/ 91640 w 93782"/>
                <a:gd name="connsiteY10" fmla="*/ 18544 h 89391"/>
                <a:gd name="connsiteX11" fmla="*/ 44567 w 93782"/>
                <a:gd name="connsiteY11" fmla="*/ 84637 h 89391"/>
                <a:gd name="connsiteX12" fmla="*/ 35295 w 93782"/>
                <a:gd name="connsiteY12" fmla="*/ 89392 h 8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82" h="89391">
                  <a:moveTo>
                    <a:pt x="34820" y="89154"/>
                  </a:moveTo>
                  <a:cubicBezTo>
                    <a:pt x="31016" y="89154"/>
                    <a:pt x="27925" y="87728"/>
                    <a:pt x="26498" y="85350"/>
                  </a:cubicBezTo>
                  <a:lnTo>
                    <a:pt x="2486" y="51828"/>
                  </a:lnTo>
                  <a:cubicBezTo>
                    <a:pt x="-1555" y="46122"/>
                    <a:pt x="-604" y="39228"/>
                    <a:pt x="4864" y="35424"/>
                  </a:cubicBezTo>
                  <a:cubicBezTo>
                    <a:pt x="7003" y="33760"/>
                    <a:pt x="9619" y="33046"/>
                    <a:pt x="12234" y="33046"/>
                  </a:cubicBezTo>
                  <a:cubicBezTo>
                    <a:pt x="15800" y="33046"/>
                    <a:pt x="19128" y="34711"/>
                    <a:pt x="21268" y="37801"/>
                  </a:cubicBezTo>
                  <a:lnTo>
                    <a:pt x="34106" y="55870"/>
                  </a:lnTo>
                  <a:lnTo>
                    <a:pt x="72859" y="4517"/>
                  </a:lnTo>
                  <a:cubicBezTo>
                    <a:pt x="75236" y="1664"/>
                    <a:pt x="78802" y="0"/>
                    <a:pt x="82368" y="0"/>
                  </a:cubicBezTo>
                  <a:cubicBezTo>
                    <a:pt x="85934" y="0"/>
                    <a:pt x="87123" y="713"/>
                    <a:pt x="89263" y="2140"/>
                  </a:cubicBezTo>
                  <a:cubicBezTo>
                    <a:pt x="94256" y="6181"/>
                    <a:pt x="95207" y="13314"/>
                    <a:pt x="91640" y="18544"/>
                  </a:cubicBezTo>
                  <a:lnTo>
                    <a:pt x="44567" y="84637"/>
                  </a:lnTo>
                  <a:cubicBezTo>
                    <a:pt x="42190" y="87728"/>
                    <a:pt x="39099" y="89392"/>
                    <a:pt x="35295" y="89392"/>
                  </a:cubicBezTo>
                  <a:close/>
                </a:path>
              </a:pathLst>
            </a:custGeom>
            <a:grpFill/>
            <a:ln w="0" cap="flat">
              <a:solidFill>
                <a:srgbClr val="6AB800"/>
              </a:solidFill>
              <a:prstDash val="solid"/>
              <a:miter/>
            </a:ln>
          </p:spPr>
          <p:txBody>
            <a:bodyPr rtlCol="0" anchor="ctr"/>
            <a:lstStyle/>
            <a:p>
              <a:endParaRPr lang="en-US"/>
            </a:p>
          </p:txBody>
        </p:sp>
        <p:sp>
          <p:nvSpPr>
            <p:cNvPr id="13" name="Freeform: Shape 358">
              <a:extLst>
                <a:ext uri="{FF2B5EF4-FFF2-40B4-BE49-F238E27FC236}">
                  <a16:creationId xmlns:a16="http://schemas.microsoft.com/office/drawing/2014/main" id="{89E075B2-57A0-21A3-D61A-D804C56F92C3}"/>
                </a:ext>
              </a:extLst>
            </p:cNvPr>
            <p:cNvSpPr/>
            <p:nvPr/>
          </p:nvSpPr>
          <p:spPr>
            <a:xfrm>
              <a:off x="2500300" y="1315382"/>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rgbClr val="6AB800"/>
              </a:solidFill>
              <a:prstDash val="solid"/>
              <a:miter/>
            </a:ln>
          </p:spPr>
          <p:txBody>
            <a:bodyPr rtlCol="0" anchor="ctr"/>
            <a:lstStyle/>
            <a:p>
              <a:endParaRPr lang="en-US"/>
            </a:p>
          </p:txBody>
        </p:sp>
        <p:sp>
          <p:nvSpPr>
            <p:cNvPr id="15" name="Freeform: Shape 359">
              <a:extLst>
                <a:ext uri="{FF2B5EF4-FFF2-40B4-BE49-F238E27FC236}">
                  <a16:creationId xmlns:a16="http://schemas.microsoft.com/office/drawing/2014/main" id="{36067866-FCAD-9929-807C-0BDB293934BE}"/>
                </a:ext>
              </a:extLst>
            </p:cNvPr>
            <p:cNvSpPr/>
            <p:nvPr/>
          </p:nvSpPr>
          <p:spPr>
            <a:xfrm>
              <a:off x="2500300" y="1247625"/>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rgbClr val="6AB800"/>
              </a:solidFill>
              <a:prstDash val="solid"/>
              <a:miter/>
            </a:ln>
          </p:spPr>
          <p:txBody>
            <a:bodyPr rtlCol="0" anchor="ctr"/>
            <a:lstStyle/>
            <a:p>
              <a:endParaRPr lang="en-US"/>
            </a:p>
          </p:txBody>
        </p:sp>
        <p:sp>
          <p:nvSpPr>
            <p:cNvPr id="16" name="Freeform: Shape 360">
              <a:extLst>
                <a:ext uri="{FF2B5EF4-FFF2-40B4-BE49-F238E27FC236}">
                  <a16:creationId xmlns:a16="http://schemas.microsoft.com/office/drawing/2014/main" id="{A74E31E7-FA25-BFC3-77BF-2D7935A65D90}"/>
                </a:ext>
              </a:extLst>
            </p:cNvPr>
            <p:cNvSpPr/>
            <p:nvPr/>
          </p:nvSpPr>
          <p:spPr>
            <a:xfrm>
              <a:off x="2500300" y="1180819"/>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rgbClr val="6AB800"/>
              </a:solidFill>
              <a:prstDash val="solid"/>
              <a:miter/>
            </a:ln>
          </p:spPr>
          <p:txBody>
            <a:bodyPr rtlCol="0" anchor="ctr"/>
            <a:lstStyle/>
            <a:p>
              <a:endParaRPr lang="en-US"/>
            </a:p>
          </p:txBody>
        </p:sp>
      </p:grpSp>
      <p:sp>
        <p:nvSpPr>
          <p:cNvPr id="17" name="Slide Number Placeholder 5">
            <a:extLst>
              <a:ext uri="{FF2B5EF4-FFF2-40B4-BE49-F238E27FC236}">
                <a16:creationId xmlns:a16="http://schemas.microsoft.com/office/drawing/2014/main" id="{C73501D6-8F05-9759-31AA-29AD43B6089C}"/>
              </a:ext>
            </a:extLst>
          </p:cNvPr>
          <p:cNvSpPr txBox="1">
            <a:spLocks/>
          </p:cNvSpPr>
          <p:nvPr/>
        </p:nvSpPr>
        <p:spPr>
          <a:xfrm>
            <a:off x="9678573" y="6428935"/>
            <a:ext cx="2153857" cy="168812"/>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sz="1000" dirty="0">
                <a:solidFill>
                  <a:srgbClr val="B1B3B5"/>
                </a:solidFill>
                <a:latin typeface="Aptos Light" panose="020B0004020202020204" pitchFamily="34" charset="0"/>
              </a:rPr>
              <a:t>© 2025, National Life Group | </a:t>
            </a:r>
            <a:fld id="{7100E8EA-2210-4425-A1B5-66FC0BB99DA3}" type="slidenum">
              <a:rPr lang="en-US" sz="1000" smtClean="0">
                <a:solidFill>
                  <a:srgbClr val="B1B3B5"/>
                </a:solidFill>
                <a:latin typeface="Aptos Light" panose="020B0004020202020204" pitchFamily="34" charset="0"/>
              </a:rPr>
              <a:pPr algn="r">
                <a:defRPr/>
              </a:pPr>
              <a:t>25</a:t>
            </a:fld>
            <a:endParaRPr lang="en-US" sz="1000" dirty="0">
              <a:solidFill>
                <a:srgbClr val="B1B3B5"/>
              </a:solidFill>
              <a:latin typeface="Aptos Light" panose="020B0004020202020204" pitchFamily="34" charset="0"/>
            </a:endParaRPr>
          </a:p>
        </p:txBody>
      </p:sp>
      <p:sp>
        <p:nvSpPr>
          <p:cNvPr id="11" name="Title 2">
            <a:extLst>
              <a:ext uri="{FF2B5EF4-FFF2-40B4-BE49-F238E27FC236}">
                <a16:creationId xmlns:a16="http://schemas.microsoft.com/office/drawing/2014/main" id="{AB3D3955-E4B2-039C-913F-8F831A7AEF13}"/>
              </a:ext>
            </a:extLst>
          </p:cNvPr>
          <p:cNvSpPr>
            <a:spLocks noGrp="1"/>
          </p:cNvSpPr>
          <p:nvPr>
            <p:ph type="title"/>
          </p:nvPr>
        </p:nvSpPr>
        <p:spPr>
          <a:xfrm>
            <a:off x="457200" y="457200"/>
            <a:ext cx="11274552" cy="501804"/>
          </a:xfrm>
        </p:spPr>
        <p:txBody>
          <a:bodyPr/>
          <a:lstStyle/>
          <a:p>
            <a:r>
              <a:rPr lang="en-US" b="0" dirty="0"/>
              <a:t>Estate Equalization | </a:t>
            </a:r>
            <a:r>
              <a:rPr lang="en-US" dirty="0"/>
              <a:t>Family Business</a:t>
            </a:r>
          </a:p>
        </p:txBody>
      </p:sp>
      <p:grpSp>
        <p:nvGrpSpPr>
          <p:cNvPr id="19" name="Group 18">
            <a:extLst>
              <a:ext uri="{FF2B5EF4-FFF2-40B4-BE49-F238E27FC236}">
                <a16:creationId xmlns:a16="http://schemas.microsoft.com/office/drawing/2014/main" id="{1A738196-426E-52F2-67F8-48288BB36A1B}"/>
              </a:ext>
            </a:extLst>
          </p:cNvPr>
          <p:cNvGrpSpPr>
            <a:grpSpLocks noChangeAspect="1"/>
          </p:cNvGrpSpPr>
          <p:nvPr/>
        </p:nvGrpSpPr>
        <p:grpSpPr>
          <a:xfrm>
            <a:off x="2026153" y="1517052"/>
            <a:ext cx="1959124" cy="1959124"/>
            <a:chOff x="6430711" y="2164069"/>
            <a:chExt cx="757690" cy="757690"/>
          </a:xfrm>
          <a:solidFill>
            <a:srgbClr val="6AB801"/>
          </a:solidFill>
        </p:grpSpPr>
        <p:sp>
          <p:nvSpPr>
            <p:cNvPr id="20" name="Freeform: Shape 19">
              <a:extLst>
                <a:ext uri="{FF2B5EF4-FFF2-40B4-BE49-F238E27FC236}">
                  <a16:creationId xmlns:a16="http://schemas.microsoft.com/office/drawing/2014/main" id="{E6544CAD-DC2F-CB44-EBAB-4A759A66F589}"/>
                </a:ext>
              </a:extLst>
            </p:cNvPr>
            <p:cNvSpPr/>
            <p:nvPr/>
          </p:nvSpPr>
          <p:spPr>
            <a:xfrm>
              <a:off x="6489434"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grpFill/>
            <a:ln w="0" cap="flat">
              <a:solidFill>
                <a:srgbClr val="92D050"/>
              </a:solid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969AEEF-FA4C-5594-21B9-03FE99426463}"/>
                </a:ext>
              </a:extLst>
            </p:cNvPr>
            <p:cNvSpPr/>
            <p:nvPr/>
          </p:nvSpPr>
          <p:spPr>
            <a:xfrm>
              <a:off x="6604026"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4919 w 78455"/>
                <a:gd name="connsiteY6" fmla="*/ 54919 h 78455"/>
                <a:gd name="connsiteX7" fmla="*/ 54919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4919" y="54919"/>
                  </a:lnTo>
                  <a:lnTo>
                    <a:pt x="54919" y="23537"/>
                  </a:lnTo>
                  <a:lnTo>
                    <a:pt x="23774" y="23537"/>
                  </a:lnTo>
                  <a:lnTo>
                    <a:pt x="23774" y="54919"/>
                  </a:lnTo>
                  <a:close/>
                </a:path>
              </a:pathLst>
            </a:custGeom>
            <a:grpFill/>
            <a:ln w="0" cap="flat">
              <a:solidFill>
                <a:srgbClr val="92D050"/>
              </a:solid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CA6D9A01-CB91-DD68-546E-F2F87908ACE2}"/>
                </a:ext>
              </a:extLst>
            </p:cNvPr>
            <p:cNvSpPr/>
            <p:nvPr/>
          </p:nvSpPr>
          <p:spPr>
            <a:xfrm>
              <a:off x="6718857"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grpFill/>
            <a:ln w="0" cap="flat">
              <a:solidFill>
                <a:srgbClr val="92D050"/>
              </a:solid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6F42905-9FD8-667D-25DF-EAF3B1C58263}"/>
                </a:ext>
              </a:extLst>
            </p:cNvPr>
            <p:cNvSpPr/>
            <p:nvPr/>
          </p:nvSpPr>
          <p:spPr>
            <a:xfrm>
              <a:off x="6833449"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919 w 78455"/>
                <a:gd name="connsiteY6" fmla="*/ 54919 h 78455"/>
                <a:gd name="connsiteX7" fmla="*/ 54919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919" y="54919"/>
                  </a:lnTo>
                  <a:lnTo>
                    <a:pt x="54919" y="23537"/>
                  </a:lnTo>
                  <a:lnTo>
                    <a:pt x="23537" y="23537"/>
                  </a:lnTo>
                  <a:lnTo>
                    <a:pt x="23537" y="54919"/>
                  </a:lnTo>
                  <a:close/>
                </a:path>
              </a:pathLst>
            </a:custGeom>
            <a:grpFill/>
            <a:ln w="0" cap="flat">
              <a:solidFill>
                <a:srgbClr val="92D050"/>
              </a:solid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8DE0FDDE-98C4-3E37-E759-9DE9C55375B0}"/>
                </a:ext>
              </a:extLst>
            </p:cNvPr>
            <p:cNvSpPr/>
            <p:nvPr/>
          </p:nvSpPr>
          <p:spPr>
            <a:xfrm>
              <a:off x="6489434"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grpFill/>
            <a:ln w="0" cap="flat">
              <a:solidFill>
                <a:srgbClr val="92D050"/>
              </a:solid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038D78D-23FB-BD99-0E5F-7D4467DD061B}"/>
                </a:ext>
              </a:extLst>
            </p:cNvPr>
            <p:cNvSpPr/>
            <p:nvPr/>
          </p:nvSpPr>
          <p:spPr>
            <a:xfrm>
              <a:off x="6604026"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4919 w 78455"/>
                <a:gd name="connsiteY6" fmla="*/ 54919 h 78455"/>
                <a:gd name="connsiteX7" fmla="*/ 54919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4919" y="54919"/>
                  </a:lnTo>
                  <a:lnTo>
                    <a:pt x="54919" y="23537"/>
                  </a:lnTo>
                  <a:lnTo>
                    <a:pt x="23774" y="23537"/>
                  </a:lnTo>
                  <a:lnTo>
                    <a:pt x="23774" y="54919"/>
                  </a:lnTo>
                  <a:close/>
                </a:path>
              </a:pathLst>
            </a:custGeom>
            <a:grpFill/>
            <a:ln w="0" cap="flat">
              <a:solidFill>
                <a:srgbClr val="92D050"/>
              </a:solid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8E022014-6913-9842-2D92-C300D31A81AA}"/>
                </a:ext>
              </a:extLst>
            </p:cNvPr>
            <p:cNvSpPr/>
            <p:nvPr/>
          </p:nvSpPr>
          <p:spPr>
            <a:xfrm>
              <a:off x="6718857"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grpFill/>
            <a:ln w="0" cap="flat">
              <a:solidFill>
                <a:srgbClr val="92D050"/>
              </a:solid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B97FF09-9164-7B80-DEC9-0355BB59E1D6}"/>
                </a:ext>
              </a:extLst>
            </p:cNvPr>
            <p:cNvSpPr/>
            <p:nvPr/>
          </p:nvSpPr>
          <p:spPr>
            <a:xfrm>
              <a:off x="6833449"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919 w 78455"/>
                <a:gd name="connsiteY6" fmla="*/ 54919 h 78455"/>
                <a:gd name="connsiteX7" fmla="*/ 54919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919" y="54919"/>
                  </a:lnTo>
                  <a:lnTo>
                    <a:pt x="54919" y="23537"/>
                  </a:lnTo>
                  <a:lnTo>
                    <a:pt x="23537" y="23537"/>
                  </a:lnTo>
                  <a:lnTo>
                    <a:pt x="23537" y="54919"/>
                  </a:lnTo>
                  <a:close/>
                </a:path>
              </a:pathLst>
            </a:custGeom>
            <a:grpFill/>
            <a:ln w="0" cap="flat">
              <a:solidFill>
                <a:srgbClr val="92D050"/>
              </a:solid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9E1E0B07-BF7E-3092-EA2E-D597AB67E3BE}"/>
                </a:ext>
              </a:extLst>
            </p:cNvPr>
            <p:cNvSpPr/>
            <p:nvPr/>
          </p:nvSpPr>
          <p:spPr>
            <a:xfrm>
              <a:off x="6489434"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537"/>
                  </a:lnTo>
                  <a:lnTo>
                    <a:pt x="23537" y="23537"/>
                  </a:lnTo>
                  <a:lnTo>
                    <a:pt x="23537" y="54681"/>
                  </a:lnTo>
                  <a:close/>
                </a:path>
              </a:pathLst>
            </a:custGeom>
            <a:grpFill/>
            <a:ln w="0" cap="flat">
              <a:solidFill>
                <a:srgbClr val="92D050"/>
              </a:solid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106B71B6-CCAA-96EC-E1D2-BBCB49B69BD1}"/>
                </a:ext>
              </a:extLst>
            </p:cNvPr>
            <p:cNvSpPr/>
            <p:nvPr/>
          </p:nvSpPr>
          <p:spPr>
            <a:xfrm>
              <a:off x="6604026"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4919 w 78455"/>
                <a:gd name="connsiteY6" fmla="*/ 54681 h 78455"/>
                <a:gd name="connsiteX7" fmla="*/ 54919 w 78455"/>
                <a:gd name="connsiteY7" fmla="*/ 23537 h 78455"/>
                <a:gd name="connsiteX8" fmla="*/ 23774 w 78455"/>
                <a:gd name="connsiteY8" fmla="*/ 23537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4919" y="54681"/>
                  </a:lnTo>
                  <a:lnTo>
                    <a:pt x="54919" y="23537"/>
                  </a:lnTo>
                  <a:lnTo>
                    <a:pt x="23774" y="23537"/>
                  </a:lnTo>
                  <a:lnTo>
                    <a:pt x="23774" y="54681"/>
                  </a:lnTo>
                  <a:close/>
                </a:path>
              </a:pathLst>
            </a:custGeom>
            <a:grpFill/>
            <a:ln w="0" cap="flat">
              <a:solidFill>
                <a:srgbClr val="92D050"/>
              </a:solid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ADD570D9-E31A-8104-9317-36483534264C}"/>
                </a:ext>
              </a:extLst>
            </p:cNvPr>
            <p:cNvSpPr/>
            <p:nvPr/>
          </p:nvSpPr>
          <p:spPr>
            <a:xfrm>
              <a:off x="6718857"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537"/>
                  </a:lnTo>
                  <a:lnTo>
                    <a:pt x="23537" y="23537"/>
                  </a:lnTo>
                  <a:lnTo>
                    <a:pt x="23537" y="54681"/>
                  </a:lnTo>
                  <a:close/>
                </a:path>
              </a:pathLst>
            </a:custGeom>
            <a:grpFill/>
            <a:ln w="0" cap="flat">
              <a:solidFill>
                <a:srgbClr val="92D050"/>
              </a:solid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7DFCC3A-BD35-009C-7756-0E72CA1D1E3F}"/>
                </a:ext>
              </a:extLst>
            </p:cNvPr>
            <p:cNvSpPr/>
            <p:nvPr/>
          </p:nvSpPr>
          <p:spPr>
            <a:xfrm>
              <a:off x="6833449"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919 w 78455"/>
                <a:gd name="connsiteY6" fmla="*/ 54681 h 78455"/>
                <a:gd name="connsiteX7" fmla="*/ 54919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919" y="54681"/>
                  </a:lnTo>
                  <a:lnTo>
                    <a:pt x="54919" y="23537"/>
                  </a:lnTo>
                  <a:lnTo>
                    <a:pt x="23537" y="23537"/>
                  </a:lnTo>
                  <a:lnTo>
                    <a:pt x="23537" y="54681"/>
                  </a:lnTo>
                  <a:close/>
                </a:path>
              </a:pathLst>
            </a:custGeom>
            <a:grpFill/>
            <a:ln w="0" cap="flat">
              <a:solidFill>
                <a:srgbClr val="92D050"/>
              </a:solid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6B1D6143-364B-24F3-E41E-7436191D9D31}"/>
                </a:ext>
              </a:extLst>
            </p:cNvPr>
            <p:cNvSpPr/>
            <p:nvPr/>
          </p:nvSpPr>
          <p:spPr>
            <a:xfrm>
              <a:off x="6489434"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299"/>
                  </a:lnTo>
                  <a:lnTo>
                    <a:pt x="23537" y="23299"/>
                  </a:lnTo>
                  <a:lnTo>
                    <a:pt x="23537" y="54681"/>
                  </a:lnTo>
                  <a:close/>
                </a:path>
              </a:pathLst>
            </a:custGeom>
            <a:grpFill/>
            <a:ln w="0" cap="flat">
              <a:solidFill>
                <a:srgbClr val="92D050"/>
              </a:solid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2B0D4D42-09DC-70C5-7957-7BE745A7C3BC}"/>
                </a:ext>
              </a:extLst>
            </p:cNvPr>
            <p:cNvSpPr/>
            <p:nvPr/>
          </p:nvSpPr>
          <p:spPr>
            <a:xfrm>
              <a:off x="6604026"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4919 w 78455"/>
                <a:gd name="connsiteY6" fmla="*/ 54681 h 78455"/>
                <a:gd name="connsiteX7" fmla="*/ 54919 w 78455"/>
                <a:gd name="connsiteY7" fmla="*/ 23299 h 78455"/>
                <a:gd name="connsiteX8" fmla="*/ 23774 w 78455"/>
                <a:gd name="connsiteY8" fmla="*/ 23299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4919" y="54681"/>
                  </a:lnTo>
                  <a:lnTo>
                    <a:pt x="54919" y="23299"/>
                  </a:lnTo>
                  <a:lnTo>
                    <a:pt x="23774" y="23299"/>
                  </a:lnTo>
                  <a:lnTo>
                    <a:pt x="23774" y="54681"/>
                  </a:lnTo>
                  <a:close/>
                </a:path>
              </a:pathLst>
            </a:custGeom>
            <a:grpFill/>
            <a:ln w="0" cap="flat">
              <a:solidFill>
                <a:srgbClr val="92D050"/>
              </a:solid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CCE1A50-E598-89E7-DCA2-929AD8D6E241}"/>
                </a:ext>
              </a:extLst>
            </p:cNvPr>
            <p:cNvSpPr/>
            <p:nvPr/>
          </p:nvSpPr>
          <p:spPr>
            <a:xfrm>
              <a:off x="6718857"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299"/>
                  </a:lnTo>
                  <a:lnTo>
                    <a:pt x="23537" y="23299"/>
                  </a:lnTo>
                  <a:lnTo>
                    <a:pt x="23537" y="54681"/>
                  </a:lnTo>
                  <a:close/>
                </a:path>
              </a:pathLst>
            </a:custGeom>
            <a:grpFill/>
            <a:ln w="0" cap="flat">
              <a:solidFill>
                <a:srgbClr val="92D050"/>
              </a:solid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7C90D1A6-BFAC-14EC-3C6E-987AF930A8B9}"/>
                </a:ext>
              </a:extLst>
            </p:cNvPr>
            <p:cNvSpPr/>
            <p:nvPr/>
          </p:nvSpPr>
          <p:spPr>
            <a:xfrm>
              <a:off x="6833449"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919 w 78455"/>
                <a:gd name="connsiteY6" fmla="*/ 54681 h 78455"/>
                <a:gd name="connsiteX7" fmla="*/ 54919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919" y="54681"/>
                  </a:lnTo>
                  <a:lnTo>
                    <a:pt x="54919" y="23299"/>
                  </a:lnTo>
                  <a:lnTo>
                    <a:pt x="23537" y="23299"/>
                  </a:lnTo>
                  <a:lnTo>
                    <a:pt x="23537" y="54681"/>
                  </a:lnTo>
                  <a:close/>
                </a:path>
              </a:pathLst>
            </a:custGeom>
            <a:grpFill/>
            <a:ln w="0" cap="flat">
              <a:solidFill>
                <a:srgbClr val="92D050"/>
              </a:solid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2C56AE17-0D7C-A18E-1C1F-6FD9BD194AA9}"/>
                </a:ext>
              </a:extLst>
            </p:cNvPr>
            <p:cNvSpPr/>
            <p:nvPr/>
          </p:nvSpPr>
          <p:spPr>
            <a:xfrm>
              <a:off x="7028399" y="2359019"/>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grpFill/>
            <a:ln w="0" cap="flat">
              <a:solidFill>
                <a:srgbClr val="92D050"/>
              </a:solid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199291FD-CDCD-3AD4-EDA5-D26675EA1DA7}"/>
                </a:ext>
              </a:extLst>
            </p:cNvPr>
            <p:cNvSpPr/>
            <p:nvPr/>
          </p:nvSpPr>
          <p:spPr>
            <a:xfrm>
              <a:off x="7028399" y="2503567"/>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grpFill/>
            <a:ln w="0" cap="flat">
              <a:solidFill>
                <a:srgbClr val="92D050"/>
              </a:solid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3865D5B-A543-849E-7B1D-9C484E02180D}"/>
                </a:ext>
              </a:extLst>
            </p:cNvPr>
            <p:cNvSpPr/>
            <p:nvPr/>
          </p:nvSpPr>
          <p:spPr>
            <a:xfrm>
              <a:off x="7028399" y="264811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grpFill/>
            <a:ln w="0" cap="flat">
              <a:solidFill>
                <a:srgbClr val="92D050"/>
              </a:solid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A238555-6A6B-5E48-E5C1-467B29F0081A}"/>
                </a:ext>
              </a:extLst>
            </p:cNvPr>
            <p:cNvSpPr/>
            <p:nvPr/>
          </p:nvSpPr>
          <p:spPr>
            <a:xfrm>
              <a:off x="7028399" y="279266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5157 w 78455"/>
                <a:gd name="connsiteY6" fmla="*/ 54681 h 78455"/>
                <a:gd name="connsiteX7" fmla="*/ 55157 w 78455"/>
                <a:gd name="connsiteY7" fmla="*/ 23537 h 78455"/>
                <a:gd name="connsiteX8" fmla="*/ 23774 w 78455"/>
                <a:gd name="connsiteY8" fmla="*/ 23537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5157" y="54681"/>
                  </a:lnTo>
                  <a:lnTo>
                    <a:pt x="55157" y="23537"/>
                  </a:lnTo>
                  <a:lnTo>
                    <a:pt x="23774" y="23537"/>
                  </a:lnTo>
                  <a:lnTo>
                    <a:pt x="23774" y="54681"/>
                  </a:lnTo>
                  <a:close/>
                </a:path>
              </a:pathLst>
            </a:custGeom>
            <a:grpFill/>
            <a:ln w="0" cap="flat">
              <a:solidFill>
                <a:srgbClr val="92D050"/>
              </a:solid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8A38B38-9ECD-AA53-6049-18305B3D80DE}"/>
                </a:ext>
              </a:extLst>
            </p:cNvPr>
            <p:cNvSpPr/>
            <p:nvPr/>
          </p:nvSpPr>
          <p:spPr>
            <a:xfrm>
              <a:off x="6430711" y="2164069"/>
              <a:ext cx="757690" cy="757690"/>
            </a:xfrm>
            <a:custGeom>
              <a:avLst/>
              <a:gdLst>
                <a:gd name="connsiteX0" fmla="*/ 0 w 757690"/>
                <a:gd name="connsiteY0" fmla="*/ 757452 h 757690"/>
                <a:gd name="connsiteX1" fmla="*/ 0 w 757690"/>
                <a:gd name="connsiteY1" fmla="*/ 0 h 757690"/>
                <a:gd name="connsiteX2" fmla="*/ 540154 w 757690"/>
                <a:gd name="connsiteY2" fmla="*/ 0 h 757690"/>
                <a:gd name="connsiteX3" fmla="*/ 540154 w 757690"/>
                <a:gd name="connsiteY3" fmla="*/ 135990 h 757690"/>
                <a:gd name="connsiteX4" fmla="*/ 757690 w 757690"/>
                <a:gd name="connsiteY4" fmla="*/ 135990 h 757690"/>
                <a:gd name="connsiteX5" fmla="*/ 757690 w 757690"/>
                <a:gd name="connsiteY5" fmla="*/ 757690 h 757690"/>
                <a:gd name="connsiteX6" fmla="*/ 0 w 757690"/>
                <a:gd name="connsiteY6" fmla="*/ 757690 h 757690"/>
                <a:gd name="connsiteX7" fmla="*/ 540154 w 757690"/>
                <a:gd name="connsiteY7" fmla="*/ 733916 h 757690"/>
                <a:gd name="connsiteX8" fmla="*/ 733916 w 757690"/>
                <a:gd name="connsiteY8" fmla="*/ 733916 h 757690"/>
                <a:gd name="connsiteX9" fmla="*/ 733916 w 757690"/>
                <a:gd name="connsiteY9" fmla="*/ 159526 h 757690"/>
                <a:gd name="connsiteX10" fmla="*/ 540154 w 757690"/>
                <a:gd name="connsiteY10" fmla="*/ 159526 h 757690"/>
                <a:gd name="connsiteX11" fmla="*/ 540154 w 757690"/>
                <a:gd name="connsiteY11" fmla="*/ 733916 h 757690"/>
                <a:gd name="connsiteX12" fmla="*/ 334030 w 757690"/>
                <a:gd name="connsiteY12" fmla="*/ 733916 h 757690"/>
                <a:gd name="connsiteX13" fmla="*/ 516618 w 757690"/>
                <a:gd name="connsiteY13" fmla="*/ 733916 h 757690"/>
                <a:gd name="connsiteX14" fmla="*/ 516618 w 757690"/>
                <a:gd name="connsiteY14" fmla="*/ 23537 h 757690"/>
                <a:gd name="connsiteX15" fmla="*/ 23537 w 757690"/>
                <a:gd name="connsiteY15" fmla="*/ 23537 h 757690"/>
                <a:gd name="connsiteX16" fmla="*/ 23537 w 757690"/>
                <a:gd name="connsiteY16" fmla="*/ 733916 h 757690"/>
                <a:gd name="connsiteX17" fmla="*/ 205886 w 757690"/>
                <a:gd name="connsiteY17" fmla="*/ 733916 h 757690"/>
                <a:gd name="connsiteX18" fmla="*/ 205886 w 757690"/>
                <a:gd name="connsiteY18" fmla="*/ 582235 h 757690"/>
                <a:gd name="connsiteX19" fmla="*/ 333793 w 757690"/>
                <a:gd name="connsiteY19" fmla="*/ 582235 h 757690"/>
                <a:gd name="connsiteX20" fmla="*/ 333793 w 757690"/>
                <a:gd name="connsiteY20" fmla="*/ 733916 h 757690"/>
                <a:gd name="connsiteX21" fmla="*/ 229661 w 757690"/>
                <a:gd name="connsiteY21" fmla="*/ 733916 h 757690"/>
                <a:gd name="connsiteX22" fmla="*/ 310494 w 757690"/>
                <a:gd name="connsiteY22" fmla="*/ 733916 h 757690"/>
                <a:gd name="connsiteX23" fmla="*/ 310494 w 757690"/>
                <a:gd name="connsiteY23" fmla="*/ 606010 h 757690"/>
                <a:gd name="connsiteX24" fmla="*/ 229661 w 757690"/>
                <a:gd name="connsiteY24" fmla="*/ 606010 h 757690"/>
                <a:gd name="connsiteX25" fmla="*/ 229661 w 757690"/>
                <a:gd name="connsiteY25" fmla="*/ 733916 h 75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57690" h="757690">
                  <a:moveTo>
                    <a:pt x="0" y="757452"/>
                  </a:moveTo>
                  <a:lnTo>
                    <a:pt x="0" y="0"/>
                  </a:lnTo>
                  <a:lnTo>
                    <a:pt x="540154" y="0"/>
                  </a:lnTo>
                  <a:lnTo>
                    <a:pt x="540154" y="135990"/>
                  </a:lnTo>
                  <a:lnTo>
                    <a:pt x="757690" y="135990"/>
                  </a:lnTo>
                  <a:lnTo>
                    <a:pt x="757690" y="757690"/>
                  </a:lnTo>
                  <a:lnTo>
                    <a:pt x="0" y="757690"/>
                  </a:lnTo>
                  <a:close/>
                  <a:moveTo>
                    <a:pt x="540154" y="733916"/>
                  </a:moveTo>
                  <a:lnTo>
                    <a:pt x="733916" y="733916"/>
                  </a:lnTo>
                  <a:lnTo>
                    <a:pt x="733916" y="159526"/>
                  </a:lnTo>
                  <a:lnTo>
                    <a:pt x="540154" y="159526"/>
                  </a:lnTo>
                  <a:lnTo>
                    <a:pt x="540154" y="733916"/>
                  </a:lnTo>
                  <a:close/>
                  <a:moveTo>
                    <a:pt x="334030" y="733916"/>
                  </a:moveTo>
                  <a:lnTo>
                    <a:pt x="516618" y="733916"/>
                  </a:lnTo>
                  <a:lnTo>
                    <a:pt x="516618" y="23537"/>
                  </a:lnTo>
                  <a:lnTo>
                    <a:pt x="23537" y="23537"/>
                  </a:lnTo>
                  <a:lnTo>
                    <a:pt x="23537" y="733916"/>
                  </a:lnTo>
                  <a:lnTo>
                    <a:pt x="205886" y="733916"/>
                  </a:lnTo>
                  <a:lnTo>
                    <a:pt x="205886" y="582235"/>
                  </a:lnTo>
                  <a:lnTo>
                    <a:pt x="333793" y="582235"/>
                  </a:lnTo>
                  <a:lnTo>
                    <a:pt x="333793" y="733916"/>
                  </a:lnTo>
                  <a:close/>
                  <a:moveTo>
                    <a:pt x="229661" y="733916"/>
                  </a:moveTo>
                  <a:lnTo>
                    <a:pt x="310494" y="733916"/>
                  </a:lnTo>
                  <a:lnTo>
                    <a:pt x="310494" y="606010"/>
                  </a:lnTo>
                  <a:lnTo>
                    <a:pt x="229661" y="606010"/>
                  </a:lnTo>
                  <a:lnTo>
                    <a:pt x="229661" y="733916"/>
                  </a:lnTo>
                  <a:close/>
                </a:path>
              </a:pathLst>
            </a:custGeom>
            <a:grpFill/>
            <a:ln w="0" cap="flat">
              <a:solidFill>
                <a:srgbClr val="92D050"/>
              </a:solidFill>
              <a:prstDash val="solid"/>
              <a:miter/>
            </a:ln>
          </p:spPr>
          <p:txBody>
            <a:bodyPr rtlCol="0" anchor="ctr"/>
            <a:lstStyle/>
            <a:p>
              <a:endParaRPr lang="en-US"/>
            </a:p>
          </p:txBody>
        </p:sp>
      </p:grpSp>
    </p:spTree>
    <p:extLst>
      <p:ext uri="{BB962C8B-B14F-4D97-AF65-F5344CB8AC3E}">
        <p14:creationId xmlns:p14="http://schemas.microsoft.com/office/powerpoint/2010/main" val="3347114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D1364B-4147-2766-9EA0-5A6E9821952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207791-3A4D-CDB4-0370-A76D43A2147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ext Placeholder 3">
            <a:extLst>
              <a:ext uri="{FF2B5EF4-FFF2-40B4-BE49-F238E27FC236}">
                <a16:creationId xmlns:a16="http://schemas.microsoft.com/office/drawing/2014/main" id="{2E8ED8AD-CA35-F51F-2ED4-BA57B073CDE1}"/>
              </a:ext>
            </a:extLst>
          </p:cNvPr>
          <p:cNvSpPr>
            <a:spLocks noGrp="1"/>
          </p:cNvSpPr>
          <p:nvPr>
            <p:ph type="body" sz="quarter" idx="21"/>
          </p:nvPr>
        </p:nvSpPr>
        <p:spPr/>
        <p:txBody>
          <a:bodyPr/>
          <a:lstStyle/>
          <a:p>
            <a:endParaRPr lang="en-US"/>
          </a:p>
        </p:txBody>
      </p:sp>
      <p:sp>
        <p:nvSpPr>
          <p:cNvPr id="5" name="Text Placeholder 4">
            <a:extLst>
              <a:ext uri="{FF2B5EF4-FFF2-40B4-BE49-F238E27FC236}">
                <a16:creationId xmlns:a16="http://schemas.microsoft.com/office/drawing/2014/main" id="{7B49FBBA-F036-2510-1A4C-1F8E4AD1752F}"/>
              </a:ext>
            </a:extLst>
          </p:cNvPr>
          <p:cNvSpPr>
            <a:spLocks noGrp="1"/>
          </p:cNvSpPr>
          <p:nvPr>
            <p:ph type="body" sz="quarter" idx="22"/>
          </p:nvPr>
        </p:nvSpPr>
        <p:spPr/>
        <p:txBody>
          <a:bodyPr/>
          <a:lstStyle/>
          <a:p>
            <a:endParaRPr lang="en-US"/>
          </a:p>
        </p:txBody>
      </p:sp>
      <p:sp>
        <p:nvSpPr>
          <p:cNvPr id="9" name="Freeform 8">
            <a:extLst>
              <a:ext uri="{FF2B5EF4-FFF2-40B4-BE49-F238E27FC236}">
                <a16:creationId xmlns:a16="http://schemas.microsoft.com/office/drawing/2014/main" id="{E2466DEB-5E10-2175-A358-E5F21ED3C303}"/>
              </a:ext>
            </a:extLst>
          </p:cNvPr>
          <p:cNvSpPr/>
          <p:nvPr/>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solidFill>
            <a:srgbClr val="006B8C"/>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ea typeface="+mn-ea"/>
              <a:cs typeface="+mn-cs"/>
            </a:endParaRPr>
          </a:p>
        </p:txBody>
      </p:sp>
      <p:sp>
        <p:nvSpPr>
          <p:cNvPr id="6" name="TextBox 5">
            <a:extLst>
              <a:ext uri="{FF2B5EF4-FFF2-40B4-BE49-F238E27FC236}">
                <a16:creationId xmlns:a16="http://schemas.microsoft.com/office/drawing/2014/main" id="{86DB451F-9D7E-79D6-B43A-1EA97920481D}"/>
              </a:ext>
            </a:extLst>
          </p:cNvPr>
          <p:cNvSpPr txBox="1"/>
          <p:nvPr/>
        </p:nvSpPr>
        <p:spPr>
          <a:xfrm>
            <a:off x="3529263" y="2873514"/>
            <a:ext cx="712269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Aptos" panose="02110004020202020204"/>
                <a:ea typeface="+mn-ea"/>
                <a:cs typeface="+mn-cs"/>
              </a:rPr>
              <a:t>Last Expenses</a:t>
            </a:r>
          </a:p>
        </p:txBody>
      </p:sp>
      <p:grpSp>
        <p:nvGrpSpPr>
          <p:cNvPr id="7" name="Group 6">
            <a:extLst>
              <a:ext uri="{FF2B5EF4-FFF2-40B4-BE49-F238E27FC236}">
                <a16:creationId xmlns:a16="http://schemas.microsoft.com/office/drawing/2014/main" id="{CF125D92-364A-B5F1-8BB8-C0E87584E5A6}"/>
              </a:ext>
            </a:extLst>
          </p:cNvPr>
          <p:cNvGrpSpPr>
            <a:grpSpLocks noChangeAspect="1"/>
          </p:cNvGrpSpPr>
          <p:nvPr/>
        </p:nvGrpSpPr>
        <p:grpSpPr>
          <a:xfrm>
            <a:off x="1187114" y="1504417"/>
            <a:ext cx="1572128" cy="1885602"/>
            <a:chOff x="6457821" y="2112917"/>
            <a:chExt cx="705866" cy="846612"/>
          </a:xfrm>
          <a:solidFill>
            <a:schemeClr val="bg2"/>
          </a:solidFill>
        </p:grpSpPr>
        <p:sp>
          <p:nvSpPr>
            <p:cNvPr id="8" name="Freeform: Shape 7">
              <a:extLst>
                <a:ext uri="{FF2B5EF4-FFF2-40B4-BE49-F238E27FC236}">
                  <a16:creationId xmlns:a16="http://schemas.microsoft.com/office/drawing/2014/main" id="{3C74061C-B4B2-8935-6A18-F7DA8D132B9D}"/>
                </a:ext>
              </a:extLst>
            </p:cNvPr>
            <p:cNvSpPr/>
            <p:nvPr/>
          </p:nvSpPr>
          <p:spPr>
            <a:xfrm>
              <a:off x="6992511" y="2445523"/>
              <a:ext cx="117684" cy="173078"/>
            </a:xfrm>
            <a:custGeom>
              <a:avLst/>
              <a:gdLst>
                <a:gd name="connsiteX0" fmla="*/ 106035 w 117684"/>
                <a:gd name="connsiteY0" fmla="*/ 173079 h 173078"/>
                <a:gd name="connsiteX1" fmla="*/ 94147 w 117684"/>
                <a:gd name="connsiteY1" fmla="*/ 161192 h 173078"/>
                <a:gd name="connsiteX2" fmla="*/ 94147 w 117684"/>
                <a:gd name="connsiteY2" fmla="*/ 45172 h 173078"/>
                <a:gd name="connsiteX3" fmla="*/ 72750 w 117684"/>
                <a:gd name="connsiteY3" fmla="*/ 23775 h 173078"/>
                <a:gd name="connsiteX4" fmla="*/ 11887 w 117684"/>
                <a:gd name="connsiteY4" fmla="*/ 23775 h 173078"/>
                <a:gd name="connsiteX5" fmla="*/ 0 w 117684"/>
                <a:gd name="connsiteY5" fmla="*/ 11887 h 173078"/>
                <a:gd name="connsiteX6" fmla="*/ 11887 w 117684"/>
                <a:gd name="connsiteY6" fmla="*/ 0 h 173078"/>
                <a:gd name="connsiteX7" fmla="*/ 72750 w 117684"/>
                <a:gd name="connsiteY7" fmla="*/ 0 h 173078"/>
                <a:gd name="connsiteX8" fmla="*/ 117684 w 117684"/>
                <a:gd name="connsiteY8" fmla="*/ 44934 h 173078"/>
                <a:gd name="connsiteX9" fmla="*/ 117684 w 117684"/>
                <a:gd name="connsiteY9" fmla="*/ 160954 h 173078"/>
                <a:gd name="connsiteX10" fmla="*/ 105797 w 117684"/>
                <a:gd name="connsiteY10" fmla="*/ 172841 h 173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684" h="173078">
                  <a:moveTo>
                    <a:pt x="106035" y="173079"/>
                  </a:moveTo>
                  <a:cubicBezTo>
                    <a:pt x="99615" y="173079"/>
                    <a:pt x="94147" y="167849"/>
                    <a:pt x="94147" y="161192"/>
                  </a:cubicBezTo>
                  <a:lnTo>
                    <a:pt x="94147" y="45172"/>
                  </a:lnTo>
                  <a:cubicBezTo>
                    <a:pt x="94147" y="33522"/>
                    <a:pt x="84638" y="23775"/>
                    <a:pt x="72750" y="23775"/>
                  </a:cubicBezTo>
                  <a:lnTo>
                    <a:pt x="11887" y="23775"/>
                  </a:lnTo>
                  <a:cubicBezTo>
                    <a:pt x="5230" y="23775"/>
                    <a:pt x="0" y="18544"/>
                    <a:pt x="0" y="11887"/>
                  </a:cubicBezTo>
                  <a:cubicBezTo>
                    <a:pt x="0" y="5230"/>
                    <a:pt x="5230" y="0"/>
                    <a:pt x="11887" y="0"/>
                  </a:cubicBezTo>
                  <a:lnTo>
                    <a:pt x="72750" y="0"/>
                  </a:lnTo>
                  <a:cubicBezTo>
                    <a:pt x="97476" y="0"/>
                    <a:pt x="117684" y="20208"/>
                    <a:pt x="117684" y="44934"/>
                  </a:cubicBezTo>
                  <a:lnTo>
                    <a:pt x="117684" y="160954"/>
                  </a:lnTo>
                  <a:cubicBezTo>
                    <a:pt x="117684" y="167611"/>
                    <a:pt x="112454" y="172841"/>
                    <a:pt x="105797" y="172841"/>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0" name="Freeform: Shape 9">
              <a:extLst>
                <a:ext uri="{FF2B5EF4-FFF2-40B4-BE49-F238E27FC236}">
                  <a16:creationId xmlns:a16="http://schemas.microsoft.com/office/drawing/2014/main" id="{E57A375B-746B-84B0-24D2-FBDD29855A7C}"/>
                </a:ext>
              </a:extLst>
            </p:cNvPr>
            <p:cNvSpPr/>
            <p:nvPr/>
          </p:nvSpPr>
          <p:spPr>
            <a:xfrm>
              <a:off x="6457821" y="2398925"/>
              <a:ext cx="653087" cy="560604"/>
            </a:xfrm>
            <a:custGeom>
              <a:avLst/>
              <a:gdLst>
                <a:gd name="connsiteX0" fmla="*/ 44934 w 653087"/>
                <a:gd name="connsiteY0" fmla="*/ 560605 h 560604"/>
                <a:gd name="connsiteX1" fmla="*/ 0 w 653087"/>
                <a:gd name="connsiteY1" fmla="*/ 515671 h 560604"/>
                <a:gd name="connsiteX2" fmla="*/ 0 w 653087"/>
                <a:gd name="connsiteY2" fmla="*/ 11887 h 560604"/>
                <a:gd name="connsiteX3" fmla="*/ 11887 w 653087"/>
                <a:gd name="connsiteY3" fmla="*/ 0 h 560604"/>
                <a:gd name="connsiteX4" fmla="*/ 23775 w 653087"/>
                <a:gd name="connsiteY4" fmla="*/ 11887 h 560604"/>
                <a:gd name="connsiteX5" fmla="*/ 23775 w 653087"/>
                <a:gd name="connsiteY5" fmla="*/ 515671 h 560604"/>
                <a:gd name="connsiteX6" fmla="*/ 45172 w 653087"/>
                <a:gd name="connsiteY6" fmla="*/ 537068 h 560604"/>
                <a:gd name="connsiteX7" fmla="*/ 607916 w 653087"/>
                <a:gd name="connsiteY7" fmla="*/ 537068 h 560604"/>
                <a:gd name="connsiteX8" fmla="*/ 629313 w 653087"/>
                <a:gd name="connsiteY8" fmla="*/ 515671 h 560604"/>
                <a:gd name="connsiteX9" fmla="*/ 629313 w 653087"/>
                <a:gd name="connsiteY9" fmla="*/ 352815 h 560604"/>
                <a:gd name="connsiteX10" fmla="*/ 641200 w 653087"/>
                <a:gd name="connsiteY10" fmla="*/ 340928 h 560604"/>
                <a:gd name="connsiteX11" fmla="*/ 653088 w 653087"/>
                <a:gd name="connsiteY11" fmla="*/ 352815 h 560604"/>
                <a:gd name="connsiteX12" fmla="*/ 653088 w 653087"/>
                <a:gd name="connsiteY12" fmla="*/ 515671 h 560604"/>
                <a:gd name="connsiteX13" fmla="*/ 608154 w 653087"/>
                <a:gd name="connsiteY13" fmla="*/ 560605 h 560604"/>
                <a:gd name="connsiteX14" fmla="*/ 44934 w 653087"/>
                <a:gd name="connsiteY14" fmla="*/ 560605 h 56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3087" h="560604">
                  <a:moveTo>
                    <a:pt x="44934" y="560605"/>
                  </a:moveTo>
                  <a:cubicBezTo>
                    <a:pt x="20208" y="560605"/>
                    <a:pt x="0" y="540396"/>
                    <a:pt x="0" y="515671"/>
                  </a:cubicBezTo>
                  <a:lnTo>
                    <a:pt x="0" y="11887"/>
                  </a:lnTo>
                  <a:cubicBezTo>
                    <a:pt x="0" y="5468"/>
                    <a:pt x="5230" y="0"/>
                    <a:pt x="11887" y="0"/>
                  </a:cubicBezTo>
                  <a:cubicBezTo>
                    <a:pt x="18544" y="0"/>
                    <a:pt x="23775" y="5230"/>
                    <a:pt x="23775" y="11887"/>
                  </a:cubicBezTo>
                  <a:lnTo>
                    <a:pt x="23775" y="515671"/>
                  </a:lnTo>
                  <a:cubicBezTo>
                    <a:pt x="23775" y="527320"/>
                    <a:pt x="33284" y="537068"/>
                    <a:pt x="45172" y="537068"/>
                  </a:cubicBezTo>
                  <a:lnTo>
                    <a:pt x="607916" y="537068"/>
                  </a:lnTo>
                  <a:cubicBezTo>
                    <a:pt x="619803" y="537068"/>
                    <a:pt x="629313" y="527558"/>
                    <a:pt x="629313" y="515671"/>
                  </a:cubicBezTo>
                  <a:lnTo>
                    <a:pt x="629313" y="352815"/>
                  </a:lnTo>
                  <a:cubicBezTo>
                    <a:pt x="629313" y="346396"/>
                    <a:pt x="634544" y="340928"/>
                    <a:pt x="641200" y="340928"/>
                  </a:cubicBezTo>
                  <a:cubicBezTo>
                    <a:pt x="647857" y="340928"/>
                    <a:pt x="653088" y="346158"/>
                    <a:pt x="653088" y="352815"/>
                  </a:cubicBezTo>
                  <a:lnTo>
                    <a:pt x="653088" y="515671"/>
                  </a:lnTo>
                  <a:cubicBezTo>
                    <a:pt x="653088" y="540396"/>
                    <a:pt x="632879" y="560605"/>
                    <a:pt x="608154" y="560605"/>
                  </a:cubicBezTo>
                  <a:lnTo>
                    <a:pt x="44934" y="560605"/>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1" name="Freeform: Shape 10">
              <a:extLst>
                <a:ext uri="{FF2B5EF4-FFF2-40B4-BE49-F238E27FC236}">
                  <a16:creationId xmlns:a16="http://schemas.microsoft.com/office/drawing/2014/main" id="{8A1CEF2F-2F3C-C00F-DCD1-D50EB2ED3A4E}"/>
                </a:ext>
              </a:extLst>
            </p:cNvPr>
            <p:cNvSpPr/>
            <p:nvPr/>
          </p:nvSpPr>
          <p:spPr>
            <a:xfrm>
              <a:off x="6457821" y="2351852"/>
              <a:ext cx="559178" cy="117684"/>
            </a:xfrm>
            <a:custGeom>
              <a:avLst/>
              <a:gdLst>
                <a:gd name="connsiteX0" fmla="*/ 58723 w 559178"/>
                <a:gd name="connsiteY0" fmla="*/ 117446 h 117684"/>
                <a:gd name="connsiteX1" fmla="*/ 17118 w 559178"/>
                <a:gd name="connsiteY1" fmla="*/ 100329 h 117684"/>
                <a:gd name="connsiteX2" fmla="*/ 0 w 559178"/>
                <a:gd name="connsiteY2" fmla="*/ 59436 h 117684"/>
                <a:gd name="connsiteX3" fmla="*/ 58961 w 559178"/>
                <a:gd name="connsiteY3" fmla="*/ 0 h 117684"/>
                <a:gd name="connsiteX4" fmla="*/ 100804 w 559178"/>
                <a:gd name="connsiteY4" fmla="*/ 0 h 117684"/>
                <a:gd name="connsiteX5" fmla="*/ 112692 w 559178"/>
                <a:gd name="connsiteY5" fmla="*/ 11887 h 117684"/>
                <a:gd name="connsiteX6" fmla="*/ 100804 w 559178"/>
                <a:gd name="connsiteY6" fmla="*/ 23775 h 117684"/>
                <a:gd name="connsiteX7" fmla="*/ 58961 w 559178"/>
                <a:gd name="connsiteY7" fmla="*/ 23775 h 117684"/>
                <a:gd name="connsiteX8" fmla="*/ 23775 w 559178"/>
                <a:gd name="connsiteY8" fmla="*/ 58961 h 117684"/>
                <a:gd name="connsiteX9" fmla="*/ 33998 w 559178"/>
                <a:gd name="connsiteY9" fmla="*/ 83924 h 117684"/>
                <a:gd name="connsiteX10" fmla="*/ 58723 w 559178"/>
                <a:gd name="connsiteY10" fmla="*/ 94147 h 117684"/>
                <a:gd name="connsiteX11" fmla="*/ 533739 w 559178"/>
                <a:gd name="connsiteY11" fmla="*/ 94147 h 117684"/>
                <a:gd name="connsiteX12" fmla="*/ 535166 w 559178"/>
                <a:gd name="connsiteY12" fmla="*/ 58961 h 117684"/>
                <a:gd name="connsiteX13" fmla="*/ 504021 w 559178"/>
                <a:gd name="connsiteY13" fmla="*/ 24012 h 117684"/>
                <a:gd name="connsiteX14" fmla="*/ 496175 w 559178"/>
                <a:gd name="connsiteY14" fmla="*/ 19495 h 117684"/>
                <a:gd name="connsiteX15" fmla="*/ 493798 w 559178"/>
                <a:gd name="connsiteY15" fmla="*/ 10699 h 117684"/>
                <a:gd name="connsiteX16" fmla="*/ 505685 w 559178"/>
                <a:gd name="connsiteY16" fmla="*/ 238 h 117684"/>
                <a:gd name="connsiteX17" fmla="*/ 559178 w 559178"/>
                <a:gd name="connsiteY17" fmla="*/ 58723 h 117684"/>
                <a:gd name="connsiteX18" fmla="*/ 559178 w 559178"/>
                <a:gd name="connsiteY18" fmla="*/ 105797 h 117684"/>
                <a:gd name="connsiteX19" fmla="*/ 547291 w 559178"/>
                <a:gd name="connsiteY19" fmla="*/ 117684 h 117684"/>
                <a:gd name="connsiteX20" fmla="*/ 58723 w 559178"/>
                <a:gd name="connsiteY20" fmla="*/ 117684 h 11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59178" h="117684">
                  <a:moveTo>
                    <a:pt x="58723" y="117446"/>
                  </a:moveTo>
                  <a:cubicBezTo>
                    <a:pt x="42794" y="117446"/>
                    <a:pt x="28054" y="111265"/>
                    <a:pt x="17118" y="100329"/>
                  </a:cubicBezTo>
                  <a:cubicBezTo>
                    <a:pt x="6181" y="89392"/>
                    <a:pt x="0" y="74890"/>
                    <a:pt x="0" y="59436"/>
                  </a:cubicBezTo>
                  <a:cubicBezTo>
                    <a:pt x="0" y="26390"/>
                    <a:pt x="26390" y="0"/>
                    <a:pt x="58961" y="0"/>
                  </a:cubicBezTo>
                  <a:lnTo>
                    <a:pt x="100804" y="0"/>
                  </a:lnTo>
                  <a:cubicBezTo>
                    <a:pt x="107461" y="0"/>
                    <a:pt x="112692" y="5230"/>
                    <a:pt x="112692" y="11887"/>
                  </a:cubicBezTo>
                  <a:cubicBezTo>
                    <a:pt x="112692" y="18544"/>
                    <a:pt x="107461" y="23775"/>
                    <a:pt x="100804" y="23775"/>
                  </a:cubicBezTo>
                  <a:lnTo>
                    <a:pt x="58961" y="23775"/>
                  </a:lnTo>
                  <a:cubicBezTo>
                    <a:pt x="39466" y="23775"/>
                    <a:pt x="23775" y="39466"/>
                    <a:pt x="23775" y="58961"/>
                  </a:cubicBezTo>
                  <a:cubicBezTo>
                    <a:pt x="23775" y="68471"/>
                    <a:pt x="27579" y="77267"/>
                    <a:pt x="33998" y="83924"/>
                  </a:cubicBezTo>
                  <a:cubicBezTo>
                    <a:pt x="40655" y="90581"/>
                    <a:pt x="49213" y="94147"/>
                    <a:pt x="58723" y="94147"/>
                  </a:cubicBezTo>
                  <a:lnTo>
                    <a:pt x="533739" y="94147"/>
                  </a:lnTo>
                  <a:lnTo>
                    <a:pt x="535166" y="58961"/>
                  </a:lnTo>
                  <a:cubicBezTo>
                    <a:pt x="535166" y="41130"/>
                    <a:pt x="521852" y="26152"/>
                    <a:pt x="504021" y="24012"/>
                  </a:cubicBezTo>
                  <a:cubicBezTo>
                    <a:pt x="500930" y="23537"/>
                    <a:pt x="498077" y="22110"/>
                    <a:pt x="496175" y="19495"/>
                  </a:cubicBezTo>
                  <a:cubicBezTo>
                    <a:pt x="494274" y="17118"/>
                    <a:pt x="493323" y="14027"/>
                    <a:pt x="493798" y="10699"/>
                  </a:cubicBezTo>
                  <a:cubicBezTo>
                    <a:pt x="494511" y="4755"/>
                    <a:pt x="499504" y="238"/>
                    <a:pt x="505685" y="238"/>
                  </a:cubicBezTo>
                  <a:cubicBezTo>
                    <a:pt x="536830" y="3804"/>
                    <a:pt x="559178" y="28767"/>
                    <a:pt x="559178" y="58723"/>
                  </a:cubicBezTo>
                  <a:lnTo>
                    <a:pt x="559178" y="105797"/>
                  </a:lnTo>
                  <a:cubicBezTo>
                    <a:pt x="559178" y="112216"/>
                    <a:pt x="553710" y="117684"/>
                    <a:pt x="547291" y="117684"/>
                  </a:cubicBezTo>
                  <a:lnTo>
                    <a:pt x="58723" y="117684"/>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2" name="Freeform: Shape 11">
              <a:extLst>
                <a:ext uri="{FF2B5EF4-FFF2-40B4-BE49-F238E27FC236}">
                  <a16:creationId xmlns:a16="http://schemas.microsoft.com/office/drawing/2014/main" id="{FF73FC7B-FED1-D4FE-3ED4-3EF6058B2AC5}"/>
                </a:ext>
              </a:extLst>
            </p:cNvPr>
            <p:cNvSpPr/>
            <p:nvPr/>
          </p:nvSpPr>
          <p:spPr>
            <a:xfrm>
              <a:off x="6565933" y="2112917"/>
              <a:ext cx="458503" cy="356618"/>
            </a:xfrm>
            <a:custGeom>
              <a:avLst/>
              <a:gdLst>
                <a:gd name="connsiteX0" fmla="*/ 11949 w 458503"/>
                <a:gd name="connsiteY0" fmla="*/ 356381 h 356618"/>
                <a:gd name="connsiteX1" fmla="*/ 6956 w 458503"/>
                <a:gd name="connsiteY1" fmla="*/ 355430 h 356618"/>
                <a:gd name="connsiteX2" fmla="*/ 1013 w 458503"/>
                <a:gd name="connsiteY2" fmla="*/ 339739 h 356618"/>
                <a:gd name="connsiteX3" fmla="*/ 150317 w 458503"/>
                <a:gd name="connsiteY3" fmla="*/ 6895 h 356618"/>
                <a:gd name="connsiteX4" fmla="*/ 156974 w 458503"/>
                <a:gd name="connsiteY4" fmla="*/ 713 h 356618"/>
                <a:gd name="connsiteX5" fmla="*/ 161253 w 458503"/>
                <a:gd name="connsiteY5" fmla="*/ 0 h 356618"/>
                <a:gd name="connsiteX6" fmla="*/ 166008 w 458503"/>
                <a:gd name="connsiteY6" fmla="*/ 951 h 356618"/>
                <a:gd name="connsiteX7" fmla="*/ 451541 w 458503"/>
                <a:gd name="connsiteY7" fmla="*/ 129096 h 356618"/>
                <a:gd name="connsiteX8" fmla="*/ 457722 w 458503"/>
                <a:gd name="connsiteY8" fmla="*/ 135753 h 356618"/>
                <a:gd name="connsiteX9" fmla="*/ 457485 w 458503"/>
                <a:gd name="connsiteY9" fmla="*/ 144787 h 356618"/>
                <a:gd name="connsiteX10" fmla="*/ 365477 w 458503"/>
                <a:gd name="connsiteY10" fmla="*/ 349724 h 356618"/>
                <a:gd name="connsiteX11" fmla="*/ 354541 w 458503"/>
                <a:gd name="connsiteY11" fmla="*/ 356619 h 356618"/>
                <a:gd name="connsiteX12" fmla="*/ 349786 w 458503"/>
                <a:gd name="connsiteY12" fmla="*/ 355668 h 356618"/>
                <a:gd name="connsiteX13" fmla="*/ 343604 w 458503"/>
                <a:gd name="connsiteY13" fmla="*/ 349011 h 356618"/>
                <a:gd name="connsiteX14" fmla="*/ 343842 w 458503"/>
                <a:gd name="connsiteY14" fmla="*/ 339977 h 356618"/>
                <a:gd name="connsiteX15" fmla="*/ 430382 w 458503"/>
                <a:gd name="connsiteY15" fmla="*/ 147165 h 356618"/>
                <a:gd name="connsiteX16" fmla="*/ 168386 w 458503"/>
                <a:gd name="connsiteY16" fmla="*/ 28054 h 356618"/>
                <a:gd name="connsiteX17" fmla="*/ 22410 w 458503"/>
                <a:gd name="connsiteY17" fmla="*/ 349724 h 356618"/>
                <a:gd name="connsiteX18" fmla="*/ 11711 w 458503"/>
                <a:gd name="connsiteY18" fmla="*/ 356619 h 3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8503" h="356618">
                  <a:moveTo>
                    <a:pt x="11949" y="356381"/>
                  </a:moveTo>
                  <a:cubicBezTo>
                    <a:pt x="10285" y="356381"/>
                    <a:pt x="8621" y="356143"/>
                    <a:pt x="6956" y="355430"/>
                  </a:cubicBezTo>
                  <a:cubicBezTo>
                    <a:pt x="1013" y="352815"/>
                    <a:pt x="-1603" y="345682"/>
                    <a:pt x="1013" y="339739"/>
                  </a:cubicBezTo>
                  <a:lnTo>
                    <a:pt x="150317" y="6895"/>
                  </a:lnTo>
                  <a:cubicBezTo>
                    <a:pt x="151506" y="4042"/>
                    <a:pt x="153883" y="1902"/>
                    <a:pt x="156974" y="713"/>
                  </a:cubicBezTo>
                  <a:cubicBezTo>
                    <a:pt x="158400" y="238"/>
                    <a:pt x="159827" y="0"/>
                    <a:pt x="161253" y="0"/>
                  </a:cubicBezTo>
                  <a:cubicBezTo>
                    <a:pt x="162680" y="0"/>
                    <a:pt x="164582" y="475"/>
                    <a:pt x="166008" y="951"/>
                  </a:cubicBezTo>
                  <a:lnTo>
                    <a:pt x="451541" y="129096"/>
                  </a:lnTo>
                  <a:cubicBezTo>
                    <a:pt x="454394" y="130285"/>
                    <a:pt x="456534" y="132662"/>
                    <a:pt x="457722" y="135753"/>
                  </a:cubicBezTo>
                  <a:cubicBezTo>
                    <a:pt x="458911" y="138606"/>
                    <a:pt x="458673" y="141934"/>
                    <a:pt x="457485" y="144787"/>
                  </a:cubicBezTo>
                  <a:lnTo>
                    <a:pt x="365477" y="349724"/>
                  </a:lnTo>
                  <a:cubicBezTo>
                    <a:pt x="363575" y="354003"/>
                    <a:pt x="359296" y="356619"/>
                    <a:pt x="354541" y="356619"/>
                  </a:cubicBezTo>
                  <a:cubicBezTo>
                    <a:pt x="349786" y="356619"/>
                    <a:pt x="351212" y="356381"/>
                    <a:pt x="349786" y="355668"/>
                  </a:cubicBezTo>
                  <a:cubicBezTo>
                    <a:pt x="346933" y="354479"/>
                    <a:pt x="344793" y="352102"/>
                    <a:pt x="343604" y="349011"/>
                  </a:cubicBezTo>
                  <a:cubicBezTo>
                    <a:pt x="342416" y="346158"/>
                    <a:pt x="342653" y="342829"/>
                    <a:pt x="343842" y="339977"/>
                  </a:cubicBezTo>
                  <a:lnTo>
                    <a:pt x="430382" y="147165"/>
                  </a:lnTo>
                  <a:lnTo>
                    <a:pt x="168386" y="28054"/>
                  </a:lnTo>
                  <a:lnTo>
                    <a:pt x="22410" y="349724"/>
                  </a:lnTo>
                  <a:cubicBezTo>
                    <a:pt x="20508" y="354003"/>
                    <a:pt x="16466" y="356619"/>
                    <a:pt x="11711" y="356619"/>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3" name="Freeform: Shape 12">
              <a:extLst>
                <a:ext uri="{FF2B5EF4-FFF2-40B4-BE49-F238E27FC236}">
                  <a16:creationId xmlns:a16="http://schemas.microsoft.com/office/drawing/2014/main" id="{570640CF-A2B7-C2B3-868A-24CD5956AC7F}"/>
                </a:ext>
              </a:extLst>
            </p:cNvPr>
            <p:cNvSpPr/>
            <p:nvPr/>
          </p:nvSpPr>
          <p:spPr>
            <a:xfrm>
              <a:off x="6621797" y="2200883"/>
              <a:ext cx="316338" cy="269365"/>
            </a:xfrm>
            <a:custGeom>
              <a:avLst/>
              <a:gdLst>
                <a:gd name="connsiteX0" fmla="*/ 11718 w 316338"/>
                <a:gd name="connsiteY0" fmla="*/ 268653 h 269365"/>
                <a:gd name="connsiteX1" fmla="*/ 6963 w 316338"/>
                <a:gd name="connsiteY1" fmla="*/ 267702 h 269365"/>
                <a:gd name="connsiteX2" fmla="*/ 782 w 316338"/>
                <a:gd name="connsiteY2" fmla="*/ 261045 h 269365"/>
                <a:gd name="connsiteX3" fmla="*/ 1019 w 316338"/>
                <a:gd name="connsiteY3" fmla="*/ 252011 h 269365"/>
                <a:gd name="connsiteX4" fmla="*/ 100159 w 316338"/>
                <a:gd name="connsiteY4" fmla="*/ 31145 h 269365"/>
                <a:gd name="connsiteX5" fmla="*/ 106816 w 316338"/>
                <a:gd name="connsiteY5" fmla="*/ 24963 h 269365"/>
                <a:gd name="connsiteX6" fmla="*/ 111096 w 316338"/>
                <a:gd name="connsiteY6" fmla="*/ 24250 h 269365"/>
                <a:gd name="connsiteX7" fmla="*/ 116088 w 316338"/>
                <a:gd name="connsiteY7" fmla="*/ 25201 h 269365"/>
                <a:gd name="connsiteX8" fmla="*/ 131066 w 316338"/>
                <a:gd name="connsiteY8" fmla="*/ 28529 h 269365"/>
                <a:gd name="connsiteX9" fmla="*/ 144142 w 316338"/>
                <a:gd name="connsiteY9" fmla="*/ 26152 h 269365"/>
                <a:gd name="connsiteX10" fmla="*/ 164588 w 316338"/>
                <a:gd name="connsiteY10" fmla="*/ 6895 h 269365"/>
                <a:gd name="connsiteX11" fmla="*/ 171245 w 316338"/>
                <a:gd name="connsiteY11" fmla="*/ 713 h 269365"/>
                <a:gd name="connsiteX12" fmla="*/ 175525 w 316338"/>
                <a:gd name="connsiteY12" fmla="*/ 0 h 269365"/>
                <a:gd name="connsiteX13" fmla="*/ 180280 w 316338"/>
                <a:gd name="connsiteY13" fmla="*/ 951 h 269365"/>
                <a:gd name="connsiteX14" fmla="*/ 284888 w 316338"/>
                <a:gd name="connsiteY14" fmla="*/ 48025 h 269365"/>
                <a:gd name="connsiteX15" fmla="*/ 291069 w 316338"/>
                <a:gd name="connsiteY15" fmla="*/ 54682 h 269365"/>
                <a:gd name="connsiteX16" fmla="*/ 290831 w 316338"/>
                <a:gd name="connsiteY16" fmla="*/ 63716 h 269365"/>
                <a:gd name="connsiteX17" fmla="*/ 290118 w 316338"/>
                <a:gd name="connsiteY17" fmla="*/ 91770 h 269365"/>
                <a:gd name="connsiteX18" fmla="*/ 309376 w 316338"/>
                <a:gd name="connsiteY18" fmla="*/ 112216 h 269365"/>
                <a:gd name="connsiteX19" fmla="*/ 315557 w 316338"/>
                <a:gd name="connsiteY19" fmla="*/ 118873 h 269365"/>
                <a:gd name="connsiteX20" fmla="*/ 315319 w 316338"/>
                <a:gd name="connsiteY20" fmla="*/ 127907 h 269365"/>
                <a:gd name="connsiteX21" fmla="*/ 254932 w 316338"/>
                <a:gd name="connsiteY21" fmla="*/ 262234 h 269365"/>
                <a:gd name="connsiteX22" fmla="*/ 243996 w 316338"/>
                <a:gd name="connsiteY22" fmla="*/ 269128 h 269365"/>
                <a:gd name="connsiteX23" fmla="*/ 239241 w 316338"/>
                <a:gd name="connsiteY23" fmla="*/ 268177 h 269365"/>
                <a:gd name="connsiteX24" fmla="*/ 233297 w 316338"/>
                <a:gd name="connsiteY24" fmla="*/ 252486 h 269365"/>
                <a:gd name="connsiteX25" fmla="*/ 288692 w 316338"/>
                <a:gd name="connsiteY25" fmla="*/ 129096 h 269365"/>
                <a:gd name="connsiteX26" fmla="*/ 267770 w 316338"/>
                <a:gd name="connsiteY26" fmla="*/ 100329 h 269365"/>
                <a:gd name="connsiteX27" fmla="*/ 265155 w 316338"/>
                <a:gd name="connsiteY27" fmla="*/ 66569 h 269365"/>
                <a:gd name="connsiteX28" fmla="*/ 181231 w 316338"/>
                <a:gd name="connsiteY28" fmla="*/ 27579 h 269365"/>
                <a:gd name="connsiteX29" fmla="*/ 152463 w 316338"/>
                <a:gd name="connsiteY29" fmla="*/ 48500 h 269365"/>
                <a:gd name="connsiteX30" fmla="*/ 131066 w 316338"/>
                <a:gd name="connsiteY30" fmla="*/ 52542 h 269365"/>
                <a:gd name="connsiteX31" fmla="*/ 118941 w 316338"/>
                <a:gd name="connsiteY31" fmla="*/ 51353 h 269365"/>
                <a:gd name="connsiteX32" fmla="*/ 65211 w 316338"/>
                <a:gd name="connsiteY32" fmla="*/ 168324 h 269365"/>
                <a:gd name="connsiteX33" fmla="*/ 22892 w 316338"/>
                <a:gd name="connsiteY33" fmla="*/ 262471 h 269365"/>
                <a:gd name="connsiteX34" fmla="*/ 11956 w 316338"/>
                <a:gd name="connsiteY34" fmla="*/ 269366 h 26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6338" h="269365">
                  <a:moveTo>
                    <a:pt x="11718" y="268653"/>
                  </a:moveTo>
                  <a:cubicBezTo>
                    <a:pt x="10054" y="268653"/>
                    <a:pt x="8389" y="268415"/>
                    <a:pt x="6963" y="267702"/>
                  </a:cubicBezTo>
                  <a:cubicBezTo>
                    <a:pt x="4110" y="266513"/>
                    <a:pt x="1970" y="264136"/>
                    <a:pt x="782" y="261045"/>
                  </a:cubicBezTo>
                  <a:cubicBezTo>
                    <a:pt x="-407" y="258192"/>
                    <a:pt x="-169" y="254863"/>
                    <a:pt x="1019" y="252011"/>
                  </a:cubicBezTo>
                  <a:lnTo>
                    <a:pt x="100159" y="31145"/>
                  </a:lnTo>
                  <a:cubicBezTo>
                    <a:pt x="101348" y="28292"/>
                    <a:pt x="103725" y="26152"/>
                    <a:pt x="106816" y="24963"/>
                  </a:cubicBezTo>
                  <a:cubicBezTo>
                    <a:pt x="108243" y="24488"/>
                    <a:pt x="109669" y="24250"/>
                    <a:pt x="111096" y="24250"/>
                  </a:cubicBezTo>
                  <a:cubicBezTo>
                    <a:pt x="112522" y="24250"/>
                    <a:pt x="114424" y="24726"/>
                    <a:pt x="116088" y="25201"/>
                  </a:cubicBezTo>
                  <a:cubicBezTo>
                    <a:pt x="120843" y="27341"/>
                    <a:pt x="125836" y="28529"/>
                    <a:pt x="131066" y="28529"/>
                  </a:cubicBezTo>
                  <a:cubicBezTo>
                    <a:pt x="136297" y="28529"/>
                    <a:pt x="139863" y="27816"/>
                    <a:pt x="144142" y="26152"/>
                  </a:cubicBezTo>
                  <a:cubicBezTo>
                    <a:pt x="153177" y="22824"/>
                    <a:pt x="160547" y="15929"/>
                    <a:pt x="164588" y="6895"/>
                  </a:cubicBezTo>
                  <a:cubicBezTo>
                    <a:pt x="165777" y="4042"/>
                    <a:pt x="168155" y="1902"/>
                    <a:pt x="171245" y="713"/>
                  </a:cubicBezTo>
                  <a:cubicBezTo>
                    <a:pt x="172672" y="238"/>
                    <a:pt x="174098" y="0"/>
                    <a:pt x="175525" y="0"/>
                  </a:cubicBezTo>
                  <a:cubicBezTo>
                    <a:pt x="176951" y="0"/>
                    <a:pt x="178853" y="238"/>
                    <a:pt x="180280" y="951"/>
                  </a:cubicBezTo>
                  <a:lnTo>
                    <a:pt x="284888" y="48025"/>
                  </a:lnTo>
                  <a:cubicBezTo>
                    <a:pt x="287741" y="49213"/>
                    <a:pt x="289880" y="51591"/>
                    <a:pt x="291069" y="54682"/>
                  </a:cubicBezTo>
                  <a:cubicBezTo>
                    <a:pt x="292258" y="57534"/>
                    <a:pt x="292020" y="60863"/>
                    <a:pt x="290831" y="63716"/>
                  </a:cubicBezTo>
                  <a:cubicBezTo>
                    <a:pt x="286790" y="72750"/>
                    <a:pt x="286552" y="82498"/>
                    <a:pt x="290118" y="91770"/>
                  </a:cubicBezTo>
                  <a:cubicBezTo>
                    <a:pt x="293447" y="100804"/>
                    <a:pt x="300341" y="108174"/>
                    <a:pt x="309376" y="112216"/>
                  </a:cubicBezTo>
                  <a:cubicBezTo>
                    <a:pt x="312229" y="113405"/>
                    <a:pt x="314368" y="115782"/>
                    <a:pt x="315557" y="118873"/>
                  </a:cubicBezTo>
                  <a:cubicBezTo>
                    <a:pt x="316746" y="121964"/>
                    <a:pt x="316508" y="125054"/>
                    <a:pt x="315319" y="127907"/>
                  </a:cubicBezTo>
                  <a:lnTo>
                    <a:pt x="254932" y="262234"/>
                  </a:lnTo>
                  <a:cubicBezTo>
                    <a:pt x="253030" y="266513"/>
                    <a:pt x="248750" y="269128"/>
                    <a:pt x="243996" y="269128"/>
                  </a:cubicBezTo>
                  <a:cubicBezTo>
                    <a:pt x="239241" y="269128"/>
                    <a:pt x="240667" y="268891"/>
                    <a:pt x="239241" y="268177"/>
                  </a:cubicBezTo>
                  <a:cubicBezTo>
                    <a:pt x="233297" y="265562"/>
                    <a:pt x="230682" y="258430"/>
                    <a:pt x="233297" y="252486"/>
                  </a:cubicBezTo>
                  <a:lnTo>
                    <a:pt x="288692" y="129096"/>
                  </a:lnTo>
                  <a:cubicBezTo>
                    <a:pt x="278944" y="120537"/>
                    <a:pt x="271812" y="111265"/>
                    <a:pt x="267770" y="100329"/>
                  </a:cubicBezTo>
                  <a:cubicBezTo>
                    <a:pt x="263728" y="89392"/>
                    <a:pt x="262777" y="77743"/>
                    <a:pt x="265155" y="66569"/>
                  </a:cubicBezTo>
                  <a:lnTo>
                    <a:pt x="181231" y="27579"/>
                  </a:lnTo>
                  <a:cubicBezTo>
                    <a:pt x="172672" y="37326"/>
                    <a:pt x="163400" y="44458"/>
                    <a:pt x="152463" y="48500"/>
                  </a:cubicBezTo>
                  <a:cubicBezTo>
                    <a:pt x="145569" y="51115"/>
                    <a:pt x="138436" y="52542"/>
                    <a:pt x="131066" y="52542"/>
                  </a:cubicBezTo>
                  <a:cubicBezTo>
                    <a:pt x="123696" y="52542"/>
                    <a:pt x="122745" y="52066"/>
                    <a:pt x="118941" y="51353"/>
                  </a:cubicBezTo>
                  <a:lnTo>
                    <a:pt x="65211" y="168324"/>
                  </a:lnTo>
                  <a:lnTo>
                    <a:pt x="22892" y="262471"/>
                  </a:lnTo>
                  <a:cubicBezTo>
                    <a:pt x="20990" y="266751"/>
                    <a:pt x="16711" y="269366"/>
                    <a:pt x="11956" y="269366"/>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4" name="Freeform: Shape 13">
              <a:extLst>
                <a:ext uri="{FF2B5EF4-FFF2-40B4-BE49-F238E27FC236}">
                  <a16:creationId xmlns:a16="http://schemas.microsoft.com/office/drawing/2014/main" id="{912B7C85-B17F-6A2F-8012-300F0624C36E}"/>
                </a:ext>
              </a:extLst>
            </p:cNvPr>
            <p:cNvSpPr/>
            <p:nvPr/>
          </p:nvSpPr>
          <p:spPr>
            <a:xfrm>
              <a:off x="6691049" y="2399163"/>
              <a:ext cx="116495" cy="72753"/>
            </a:xfrm>
            <a:custGeom>
              <a:avLst/>
              <a:gdLst>
                <a:gd name="connsiteX0" fmla="*/ 104846 w 116495"/>
                <a:gd name="connsiteY0" fmla="*/ 70135 h 72753"/>
                <a:gd name="connsiteX1" fmla="*/ 92959 w 116495"/>
                <a:gd name="connsiteY1" fmla="*/ 58248 h 72753"/>
                <a:gd name="connsiteX2" fmla="*/ 72512 w 116495"/>
                <a:gd name="connsiteY2" fmla="*/ 26865 h 72753"/>
                <a:gd name="connsiteX3" fmla="*/ 58485 w 116495"/>
                <a:gd name="connsiteY3" fmla="*/ 23775 h 72753"/>
                <a:gd name="connsiteX4" fmla="*/ 46123 w 116495"/>
                <a:gd name="connsiteY4" fmla="*/ 26152 h 72753"/>
                <a:gd name="connsiteX5" fmla="*/ 26865 w 116495"/>
                <a:gd name="connsiteY5" fmla="*/ 44221 h 72753"/>
                <a:gd name="connsiteX6" fmla="*/ 23775 w 116495"/>
                <a:gd name="connsiteY6" fmla="*/ 58248 h 72753"/>
                <a:gd name="connsiteX7" fmla="*/ 11887 w 116495"/>
                <a:gd name="connsiteY7" fmla="*/ 70135 h 72753"/>
                <a:gd name="connsiteX8" fmla="*/ 11887 w 116495"/>
                <a:gd name="connsiteY8" fmla="*/ 70135 h 72753"/>
                <a:gd name="connsiteX9" fmla="*/ 3566 w 116495"/>
                <a:gd name="connsiteY9" fmla="*/ 66569 h 72753"/>
                <a:gd name="connsiteX10" fmla="*/ 0 w 116495"/>
                <a:gd name="connsiteY10" fmla="*/ 58248 h 72753"/>
                <a:gd name="connsiteX11" fmla="*/ 5230 w 116495"/>
                <a:gd name="connsiteY11" fmla="*/ 34473 h 72753"/>
                <a:gd name="connsiteX12" fmla="*/ 37564 w 116495"/>
                <a:gd name="connsiteY12" fmla="*/ 3804 h 72753"/>
                <a:gd name="connsiteX13" fmla="*/ 58248 w 116495"/>
                <a:gd name="connsiteY13" fmla="*/ 0 h 72753"/>
                <a:gd name="connsiteX14" fmla="*/ 82022 w 116495"/>
                <a:gd name="connsiteY14" fmla="*/ 5230 h 72753"/>
                <a:gd name="connsiteX15" fmla="*/ 116495 w 116495"/>
                <a:gd name="connsiteY15" fmla="*/ 58248 h 72753"/>
                <a:gd name="connsiteX16" fmla="*/ 104608 w 116495"/>
                <a:gd name="connsiteY16" fmla="*/ 70135 h 72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6495" h="72753">
                  <a:moveTo>
                    <a:pt x="104846" y="70135"/>
                  </a:moveTo>
                  <a:cubicBezTo>
                    <a:pt x="98189" y="70135"/>
                    <a:pt x="92959" y="64905"/>
                    <a:pt x="92959" y="58248"/>
                  </a:cubicBezTo>
                  <a:cubicBezTo>
                    <a:pt x="92959" y="44696"/>
                    <a:pt x="84875" y="32333"/>
                    <a:pt x="72512" y="26865"/>
                  </a:cubicBezTo>
                  <a:cubicBezTo>
                    <a:pt x="67995" y="24963"/>
                    <a:pt x="63240" y="23775"/>
                    <a:pt x="58485" y="23775"/>
                  </a:cubicBezTo>
                  <a:cubicBezTo>
                    <a:pt x="53731" y="23775"/>
                    <a:pt x="50164" y="24488"/>
                    <a:pt x="46123" y="26152"/>
                  </a:cubicBezTo>
                  <a:cubicBezTo>
                    <a:pt x="37564" y="29481"/>
                    <a:pt x="30669" y="35900"/>
                    <a:pt x="26865" y="44221"/>
                  </a:cubicBezTo>
                  <a:cubicBezTo>
                    <a:pt x="24963" y="48738"/>
                    <a:pt x="23775" y="53493"/>
                    <a:pt x="23775" y="58248"/>
                  </a:cubicBezTo>
                  <a:cubicBezTo>
                    <a:pt x="23775" y="64667"/>
                    <a:pt x="18306" y="70135"/>
                    <a:pt x="11887" y="70135"/>
                  </a:cubicBezTo>
                  <a:lnTo>
                    <a:pt x="11887" y="70135"/>
                  </a:lnTo>
                  <a:cubicBezTo>
                    <a:pt x="8797" y="70135"/>
                    <a:pt x="5706" y="68946"/>
                    <a:pt x="3566" y="66569"/>
                  </a:cubicBezTo>
                  <a:cubicBezTo>
                    <a:pt x="1426" y="64191"/>
                    <a:pt x="0" y="61338"/>
                    <a:pt x="0" y="58248"/>
                  </a:cubicBezTo>
                  <a:cubicBezTo>
                    <a:pt x="0" y="49927"/>
                    <a:pt x="1664" y="42081"/>
                    <a:pt x="5230" y="34473"/>
                  </a:cubicBezTo>
                  <a:cubicBezTo>
                    <a:pt x="11650" y="20208"/>
                    <a:pt x="23061" y="9510"/>
                    <a:pt x="37564" y="3804"/>
                  </a:cubicBezTo>
                  <a:cubicBezTo>
                    <a:pt x="44221" y="1189"/>
                    <a:pt x="51353" y="0"/>
                    <a:pt x="58248" y="0"/>
                  </a:cubicBezTo>
                  <a:cubicBezTo>
                    <a:pt x="65142" y="0"/>
                    <a:pt x="74414" y="1664"/>
                    <a:pt x="82022" y="5230"/>
                  </a:cubicBezTo>
                  <a:cubicBezTo>
                    <a:pt x="102944" y="14503"/>
                    <a:pt x="116495" y="35424"/>
                    <a:pt x="116495" y="58248"/>
                  </a:cubicBezTo>
                  <a:cubicBezTo>
                    <a:pt x="116495" y="81071"/>
                    <a:pt x="111265" y="70135"/>
                    <a:pt x="104608" y="70135"/>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5" name="Freeform: Shape 14">
              <a:extLst>
                <a:ext uri="{FF2B5EF4-FFF2-40B4-BE49-F238E27FC236}">
                  <a16:creationId xmlns:a16="http://schemas.microsoft.com/office/drawing/2014/main" id="{0D1966B9-E6A2-0D35-BFE9-56377A7DFF27}"/>
                </a:ext>
              </a:extLst>
            </p:cNvPr>
            <p:cNvSpPr/>
            <p:nvPr/>
          </p:nvSpPr>
          <p:spPr>
            <a:xfrm>
              <a:off x="6504595" y="2131223"/>
              <a:ext cx="216234" cy="338312"/>
            </a:xfrm>
            <a:custGeom>
              <a:avLst/>
              <a:gdLst>
                <a:gd name="connsiteX0" fmla="*/ 11711 w 216234"/>
                <a:gd name="connsiteY0" fmla="*/ 338075 h 338312"/>
                <a:gd name="connsiteX1" fmla="*/ 6956 w 216234"/>
                <a:gd name="connsiteY1" fmla="*/ 337124 h 338312"/>
                <a:gd name="connsiteX2" fmla="*/ 1013 w 216234"/>
                <a:gd name="connsiteY2" fmla="*/ 321432 h 338312"/>
                <a:gd name="connsiteX3" fmla="*/ 142234 w 216234"/>
                <a:gd name="connsiteY3" fmla="*/ 6895 h 338312"/>
                <a:gd name="connsiteX4" fmla="*/ 148891 w 216234"/>
                <a:gd name="connsiteY4" fmla="*/ 713 h 338312"/>
                <a:gd name="connsiteX5" fmla="*/ 153170 w 216234"/>
                <a:gd name="connsiteY5" fmla="*/ 0 h 338312"/>
                <a:gd name="connsiteX6" fmla="*/ 157925 w 216234"/>
                <a:gd name="connsiteY6" fmla="*/ 951 h 338312"/>
                <a:gd name="connsiteX7" fmla="*/ 209278 w 216234"/>
                <a:gd name="connsiteY7" fmla="*/ 24012 h 338312"/>
                <a:gd name="connsiteX8" fmla="*/ 215222 w 216234"/>
                <a:gd name="connsiteY8" fmla="*/ 39704 h 338312"/>
                <a:gd name="connsiteX9" fmla="*/ 204285 w 216234"/>
                <a:gd name="connsiteY9" fmla="*/ 46598 h 338312"/>
                <a:gd name="connsiteX10" fmla="*/ 199530 w 216234"/>
                <a:gd name="connsiteY10" fmla="*/ 45647 h 338312"/>
                <a:gd name="connsiteX11" fmla="*/ 160302 w 216234"/>
                <a:gd name="connsiteY11" fmla="*/ 28054 h 338312"/>
                <a:gd name="connsiteX12" fmla="*/ 22648 w 216234"/>
                <a:gd name="connsiteY12" fmla="*/ 331418 h 338312"/>
                <a:gd name="connsiteX13" fmla="*/ 11711 w 216234"/>
                <a:gd name="connsiteY13" fmla="*/ 338312 h 338312"/>
                <a:gd name="connsiteX14" fmla="*/ 11711 w 216234"/>
                <a:gd name="connsiteY14" fmla="*/ 338312 h 338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6234" h="338312">
                  <a:moveTo>
                    <a:pt x="11711" y="338075"/>
                  </a:moveTo>
                  <a:cubicBezTo>
                    <a:pt x="10047" y="338075"/>
                    <a:pt x="8383" y="337837"/>
                    <a:pt x="6956" y="337124"/>
                  </a:cubicBezTo>
                  <a:cubicBezTo>
                    <a:pt x="1013" y="334508"/>
                    <a:pt x="-1603" y="327376"/>
                    <a:pt x="1013" y="321432"/>
                  </a:cubicBezTo>
                  <a:lnTo>
                    <a:pt x="142234" y="6895"/>
                  </a:lnTo>
                  <a:cubicBezTo>
                    <a:pt x="143422" y="4042"/>
                    <a:pt x="145800" y="1902"/>
                    <a:pt x="148891" y="713"/>
                  </a:cubicBezTo>
                  <a:cubicBezTo>
                    <a:pt x="150317" y="238"/>
                    <a:pt x="151744" y="0"/>
                    <a:pt x="153170" y="0"/>
                  </a:cubicBezTo>
                  <a:cubicBezTo>
                    <a:pt x="154596" y="0"/>
                    <a:pt x="156498" y="238"/>
                    <a:pt x="157925" y="951"/>
                  </a:cubicBezTo>
                  <a:lnTo>
                    <a:pt x="209278" y="24012"/>
                  </a:lnTo>
                  <a:cubicBezTo>
                    <a:pt x="215222" y="26628"/>
                    <a:pt x="217837" y="33760"/>
                    <a:pt x="215222" y="39704"/>
                  </a:cubicBezTo>
                  <a:cubicBezTo>
                    <a:pt x="213320" y="43983"/>
                    <a:pt x="209040" y="46598"/>
                    <a:pt x="204285" y="46598"/>
                  </a:cubicBezTo>
                  <a:cubicBezTo>
                    <a:pt x="199530" y="46598"/>
                    <a:pt x="200957" y="46360"/>
                    <a:pt x="199530" y="45647"/>
                  </a:cubicBezTo>
                  <a:lnTo>
                    <a:pt x="160302" y="28054"/>
                  </a:lnTo>
                  <a:lnTo>
                    <a:pt x="22648" y="331418"/>
                  </a:lnTo>
                  <a:cubicBezTo>
                    <a:pt x="20508" y="335697"/>
                    <a:pt x="16466" y="338312"/>
                    <a:pt x="11711" y="338312"/>
                  </a:cubicBezTo>
                  <a:lnTo>
                    <a:pt x="11711" y="338312"/>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6" name="Freeform: Shape 15">
              <a:extLst>
                <a:ext uri="{FF2B5EF4-FFF2-40B4-BE49-F238E27FC236}">
                  <a16:creationId xmlns:a16="http://schemas.microsoft.com/office/drawing/2014/main" id="{212E97F9-5E21-B09A-520F-A489422363A6}"/>
                </a:ext>
              </a:extLst>
            </p:cNvPr>
            <p:cNvSpPr/>
            <p:nvPr/>
          </p:nvSpPr>
          <p:spPr>
            <a:xfrm>
              <a:off x="6934025" y="2595065"/>
              <a:ext cx="229662" cy="168561"/>
            </a:xfrm>
            <a:custGeom>
              <a:avLst/>
              <a:gdLst>
                <a:gd name="connsiteX0" fmla="*/ 84162 w 229662"/>
                <a:gd name="connsiteY0" fmla="*/ 168324 h 168561"/>
                <a:gd name="connsiteX1" fmla="*/ 0 w 229662"/>
                <a:gd name="connsiteY1" fmla="*/ 84162 h 168561"/>
                <a:gd name="connsiteX2" fmla="*/ 84162 w 229662"/>
                <a:gd name="connsiteY2" fmla="*/ 0 h 168561"/>
                <a:gd name="connsiteX3" fmla="*/ 217775 w 229662"/>
                <a:gd name="connsiteY3" fmla="*/ 0 h 168561"/>
                <a:gd name="connsiteX4" fmla="*/ 229662 w 229662"/>
                <a:gd name="connsiteY4" fmla="*/ 11887 h 168561"/>
                <a:gd name="connsiteX5" fmla="*/ 229662 w 229662"/>
                <a:gd name="connsiteY5" fmla="*/ 156675 h 168561"/>
                <a:gd name="connsiteX6" fmla="*/ 217775 w 229662"/>
                <a:gd name="connsiteY6" fmla="*/ 168562 h 168561"/>
                <a:gd name="connsiteX7" fmla="*/ 84162 w 229662"/>
                <a:gd name="connsiteY7" fmla="*/ 168562 h 168561"/>
                <a:gd name="connsiteX8" fmla="*/ 84162 w 229662"/>
                <a:gd name="connsiteY8" fmla="*/ 23537 h 168561"/>
                <a:gd name="connsiteX9" fmla="*/ 23537 w 229662"/>
                <a:gd name="connsiteY9" fmla="*/ 84162 h 168561"/>
                <a:gd name="connsiteX10" fmla="*/ 84162 w 229662"/>
                <a:gd name="connsiteY10" fmla="*/ 144787 h 168561"/>
                <a:gd name="connsiteX11" fmla="*/ 204461 w 229662"/>
                <a:gd name="connsiteY11" fmla="*/ 144787 h 168561"/>
                <a:gd name="connsiteX12" fmla="*/ 205888 w 229662"/>
                <a:gd name="connsiteY12" fmla="*/ 25201 h 168561"/>
                <a:gd name="connsiteX13" fmla="*/ 84162 w 229662"/>
                <a:gd name="connsiteY13" fmla="*/ 23775 h 168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9662" h="168561">
                  <a:moveTo>
                    <a:pt x="84162" y="168324"/>
                  </a:moveTo>
                  <a:cubicBezTo>
                    <a:pt x="37802" y="168324"/>
                    <a:pt x="0" y="130523"/>
                    <a:pt x="0" y="84162"/>
                  </a:cubicBezTo>
                  <a:cubicBezTo>
                    <a:pt x="0" y="37802"/>
                    <a:pt x="37802" y="0"/>
                    <a:pt x="84162" y="0"/>
                  </a:cubicBezTo>
                  <a:lnTo>
                    <a:pt x="217775" y="0"/>
                  </a:lnTo>
                  <a:cubicBezTo>
                    <a:pt x="224194" y="0"/>
                    <a:pt x="229662" y="5230"/>
                    <a:pt x="229662" y="11887"/>
                  </a:cubicBezTo>
                  <a:lnTo>
                    <a:pt x="229662" y="156675"/>
                  </a:lnTo>
                  <a:cubicBezTo>
                    <a:pt x="229662" y="163331"/>
                    <a:pt x="224432" y="168562"/>
                    <a:pt x="217775" y="168562"/>
                  </a:cubicBezTo>
                  <a:lnTo>
                    <a:pt x="84162" y="168562"/>
                  </a:lnTo>
                  <a:close/>
                  <a:moveTo>
                    <a:pt x="84162" y="23537"/>
                  </a:moveTo>
                  <a:cubicBezTo>
                    <a:pt x="50878" y="23537"/>
                    <a:pt x="23537" y="50640"/>
                    <a:pt x="23537" y="84162"/>
                  </a:cubicBezTo>
                  <a:cubicBezTo>
                    <a:pt x="23537" y="117684"/>
                    <a:pt x="50640" y="144787"/>
                    <a:pt x="84162" y="144787"/>
                  </a:cubicBezTo>
                  <a:lnTo>
                    <a:pt x="204461" y="144787"/>
                  </a:lnTo>
                  <a:lnTo>
                    <a:pt x="205888" y="25201"/>
                  </a:lnTo>
                  <a:lnTo>
                    <a:pt x="84162" y="23775"/>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7" name="Freeform: Shape 16">
              <a:extLst>
                <a:ext uri="{FF2B5EF4-FFF2-40B4-BE49-F238E27FC236}">
                  <a16:creationId xmlns:a16="http://schemas.microsoft.com/office/drawing/2014/main" id="{41EB2CE5-E78A-1D4A-1EAA-B09C06523B15}"/>
                </a:ext>
              </a:extLst>
            </p:cNvPr>
            <p:cNvSpPr/>
            <p:nvPr/>
          </p:nvSpPr>
          <p:spPr>
            <a:xfrm>
              <a:off x="6981099" y="2643566"/>
              <a:ext cx="71323" cy="71323"/>
            </a:xfrm>
            <a:custGeom>
              <a:avLst/>
              <a:gdLst>
                <a:gd name="connsiteX0" fmla="*/ 35662 w 71323"/>
                <a:gd name="connsiteY0" fmla="*/ 71324 h 71323"/>
                <a:gd name="connsiteX1" fmla="*/ 0 w 71323"/>
                <a:gd name="connsiteY1" fmla="*/ 35662 h 71323"/>
                <a:gd name="connsiteX2" fmla="*/ 35662 w 71323"/>
                <a:gd name="connsiteY2" fmla="*/ 0 h 71323"/>
                <a:gd name="connsiteX3" fmla="*/ 71324 w 71323"/>
                <a:gd name="connsiteY3" fmla="*/ 35662 h 71323"/>
                <a:gd name="connsiteX4" fmla="*/ 35662 w 71323"/>
                <a:gd name="connsiteY4" fmla="*/ 71324 h 71323"/>
                <a:gd name="connsiteX5" fmla="*/ 35662 w 71323"/>
                <a:gd name="connsiteY5" fmla="*/ 23537 h 71323"/>
                <a:gd name="connsiteX6" fmla="*/ 23537 w 71323"/>
                <a:gd name="connsiteY6" fmla="*/ 35662 h 71323"/>
                <a:gd name="connsiteX7" fmla="*/ 35662 w 71323"/>
                <a:gd name="connsiteY7" fmla="*/ 47787 h 71323"/>
                <a:gd name="connsiteX8" fmla="*/ 47787 w 71323"/>
                <a:gd name="connsiteY8" fmla="*/ 35662 h 71323"/>
                <a:gd name="connsiteX9" fmla="*/ 35662 w 71323"/>
                <a:gd name="connsiteY9" fmla="*/ 23537 h 7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323" h="71323">
                  <a:moveTo>
                    <a:pt x="35662" y="71324"/>
                  </a:moveTo>
                  <a:cubicBezTo>
                    <a:pt x="15929" y="71324"/>
                    <a:pt x="0" y="55395"/>
                    <a:pt x="0" y="35662"/>
                  </a:cubicBezTo>
                  <a:cubicBezTo>
                    <a:pt x="0" y="15929"/>
                    <a:pt x="15929" y="0"/>
                    <a:pt x="35662" y="0"/>
                  </a:cubicBezTo>
                  <a:cubicBezTo>
                    <a:pt x="55395" y="0"/>
                    <a:pt x="71324" y="15929"/>
                    <a:pt x="71324" y="35662"/>
                  </a:cubicBezTo>
                  <a:cubicBezTo>
                    <a:pt x="71324" y="55395"/>
                    <a:pt x="55157" y="71324"/>
                    <a:pt x="35662" y="71324"/>
                  </a:cubicBezTo>
                  <a:close/>
                  <a:moveTo>
                    <a:pt x="35662" y="23537"/>
                  </a:moveTo>
                  <a:cubicBezTo>
                    <a:pt x="29005" y="23537"/>
                    <a:pt x="23537" y="29005"/>
                    <a:pt x="23537" y="35662"/>
                  </a:cubicBezTo>
                  <a:cubicBezTo>
                    <a:pt x="23537" y="42319"/>
                    <a:pt x="29005" y="47787"/>
                    <a:pt x="35662" y="47787"/>
                  </a:cubicBezTo>
                  <a:cubicBezTo>
                    <a:pt x="42319" y="47787"/>
                    <a:pt x="47787" y="42319"/>
                    <a:pt x="47787" y="35662"/>
                  </a:cubicBezTo>
                  <a:cubicBezTo>
                    <a:pt x="47787" y="29005"/>
                    <a:pt x="42319" y="23537"/>
                    <a:pt x="35662" y="23537"/>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sp>
        <p:nvSpPr>
          <p:cNvPr id="3" name="Slide Number Placeholder 5">
            <a:extLst>
              <a:ext uri="{FF2B5EF4-FFF2-40B4-BE49-F238E27FC236}">
                <a16:creationId xmlns:a16="http://schemas.microsoft.com/office/drawing/2014/main" id="{C04C16B4-19AB-AD81-D2B8-DFB1E365A51F}"/>
              </a:ext>
            </a:extLst>
          </p:cNvPr>
          <p:cNvSpPr txBox="1">
            <a:spLocks/>
          </p:cNvSpPr>
          <p:nvPr/>
        </p:nvSpPr>
        <p:spPr>
          <a:xfrm>
            <a:off x="10015594" y="6462042"/>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tx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srgbClr val="F3F3F5"/>
                </a:solidFill>
                <a:latin typeface="Aptos Light" panose="020B0004020202020204" pitchFamily="34" charset="0"/>
              </a:rPr>
              <a:t>© 2025, National Life Group | </a:t>
            </a:r>
            <a:fld id="{7100E8EA-2210-4425-A1B5-66FC0BB99DA3}" type="slidenum">
              <a:rPr lang="en-US" smtClean="0">
                <a:solidFill>
                  <a:srgbClr val="F3F3F5"/>
                </a:solidFill>
                <a:latin typeface="Aptos Light" panose="020B0004020202020204" pitchFamily="34" charset="0"/>
              </a:rPr>
              <a:pPr>
                <a:defRPr/>
              </a:pPr>
              <a:t>26</a:t>
            </a:fld>
            <a:endParaRPr lang="en-US" dirty="0">
              <a:solidFill>
                <a:srgbClr val="F3F3F5"/>
              </a:solidFill>
              <a:latin typeface="Aptos Light" panose="020B0004020202020204" pitchFamily="34" charset="0"/>
            </a:endParaRPr>
          </a:p>
        </p:txBody>
      </p:sp>
    </p:spTree>
    <p:extLst>
      <p:ext uri="{BB962C8B-B14F-4D97-AF65-F5344CB8AC3E}">
        <p14:creationId xmlns:p14="http://schemas.microsoft.com/office/powerpoint/2010/main" val="199400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32093-935E-3833-B5F8-DFC2B0BED214}"/>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98758E-0660-5DB9-CAE2-D025C67739A9}"/>
              </a:ext>
            </a:extLst>
          </p:cNvPr>
          <p:cNvSpPr>
            <a:spLocks noGrp="1"/>
          </p:cNvSpPr>
          <p:nvPr>
            <p:ph sz="quarter" idx="17"/>
          </p:nvPr>
        </p:nvSpPr>
        <p:spPr>
          <a:xfrm>
            <a:off x="4278776" y="771896"/>
            <a:ext cx="7481595" cy="5136998"/>
          </a:xfrm>
          <a:solidFill>
            <a:schemeClr val="bg2">
              <a:lumMod val="95000"/>
            </a:schemeClr>
          </a:solidFill>
        </p:spPr>
        <p:txBody>
          <a:bodyPr lIns="365760" rIns="457200" anchor="ctr"/>
          <a:lstStyle/>
          <a:p>
            <a:pPr marL="512763" indent="-512763">
              <a:buClr>
                <a:srgbClr val="006B8C"/>
              </a:buClr>
              <a:buFont typeface="Wingdings" panose="05000000000000000000" pitchFamily="2" charset="2"/>
              <a:buChar char="q"/>
            </a:pPr>
            <a:r>
              <a:rPr lang="en-US" sz="3200" dirty="0"/>
              <a:t>The average cost of a funeral is </a:t>
            </a:r>
            <a:r>
              <a:rPr lang="en-US" sz="3200" b="1" dirty="0"/>
              <a:t>$8,300</a:t>
            </a:r>
          </a:p>
          <a:p>
            <a:pPr marL="512763" indent="-512763">
              <a:buClr>
                <a:srgbClr val="006B8C"/>
              </a:buClr>
              <a:buFont typeface="Wingdings" panose="05000000000000000000" pitchFamily="2" charset="2"/>
              <a:buChar char="q"/>
            </a:pPr>
            <a:r>
              <a:rPr lang="en-US" sz="3200" b="1" dirty="0"/>
              <a:t>73% of Americans die with debt</a:t>
            </a:r>
            <a:r>
              <a:rPr lang="en-US" sz="3200" dirty="0"/>
              <a:t>, and the average debt amount is </a:t>
            </a:r>
            <a:r>
              <a:rPr lang="en-US" sz="3200" b="1" dirty="0"/>
              <a:t>$62,000</a:t>
            </a:r>
          </a:p>
          <a:p>
            <a:pPr marL="512763" indent="-512763">
              <a:buClr>
                <a:srgbClr val="7030A0"/>
              </a:buClr>
              <a:buFont typeface="Wingdings" panose="05000000000000000000" pitchFamily="2" charset="2"/>
              <a:buChar char="q"/>
            </a:pPr>
            <a:endParaRPr lang="en-US" sz="3200" dirty="0"/>
          </a:p>
          <a:p>
            <a:pPr marL="0" indent="0">
              <a:buNone/>
            </a:pPr>
            <a:endParaRPr lang="en-US" dirty="0"/>
          </a:p>
        </p:txBody>
      </p:sp>
      <p:sp>
        <p:nvSpPr>
          <p:cNvPr id="4" name="Title 3">
            <a:extLst>
              <a:ext uri="{FF2B5EF4-FFF2-40B4-BE49-F238E27FC236}">
                <a16:creationId xmlns:a16="http://schemas.microsoft.com/office/drawing/2014/main" id="{775C9E51-929B-F355-E622-A44408B8C887}"/>
              </a:ext>
            </a:extLst>
          </p:cNvPr>
          <p:cNvSpPr>
            <a:spLocks noGrp="1"/>
          </p:cNvSpPr>
          <p:nvPr>
            <p:ph type="title"/>
          </p:nvPr>
        </p:nvSpPr>
        <p:spPr/>
        <p:txBody>
          <a:bodyPr/>
          <a:lstStyle/>
          <a:p>
            <a:r>
              <a:rPr lang="en-US" b="1" dirty="0">
                <a:solidFill>
                  <a:srgbClr val="006B8C"/>
                </a:solidFill>
              </a:rPr>
              <a:t>Did You Know?</a:t>
            </a:r>
          </a:p>
        </p:txBody>
      </p:sp>
      <p:sp>
        <p:nvSpPr>
          <p:cNvPr id="6" name="Slide Number Placeholder 5">
            <a:extLst>
              <a:ext uri="{FF2B5EF4-FFF2-40B4-BE49-F238E27FC236}">
                <a16:creationId xmlns:a16="http://schemas.microsoft.com/office/drawing/2014/main" id="{DD514CAA-4BD1-AD35-4352-5A06EDFEB36A}"/>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grpSp>
        <p:nvGrpSpPr>
          <p:cNvPr id="5" name="Group 4">
            <a:extLst>
              <a:ext uri="{FF2B5EF4-FFF2-40B4-BE49-F238E27FC236}">
                <a16:creationId xmlns:a16="http://schemas.microsoft.com/office/drawing/2014/main" id="{A069F1FF-5E68-C687-46C2-783DF3EB84DB}"/>
              </a:ext>
            </a:extLst>
          </p:cNvPr>
          <p:cNvGrpSpPr>
            <a:grpSpLocks noChangeAspect="1"/>
          </p:cNvGrpSpPr>
          <p:nvPr/>
        </p:nvGrpSpPr>
        <p:grpSpPr>
          <a:xfrm>
            <a:off x="689553" y="1067536"/>
            <a:ext cx="1572128" cy="1885602"/>
            <a:chOff x="6457821" y="2112917"/>
            <a:chExt cx="705866" cy="846612"/>
          </a:xfrm>
          <a:solidFill>
            <a:srgbClr val="006B8C"/>
          </a:solidFill>
        </p:grpSpPr>
        <p:sp>
          <p:nvSpPr>
            <p:cNvPr id="9" name="Freeform: Shape 8">
              <a:extLst>
                <a:ext uri="{FF2B5EF4-FFF2-40B4-BE49-F238E27FC236}">
                  <a16:creationId xmlns:a16="http://schemas.microsoft.com/office/drawing/2014/main" id="{73B35726-3FF6-7FB5-921F-68D145C8875E}"/>
                </a:ext>
              </a:extLst>
            </p:cNvPr>
            <p:cNvSpPr/>
            <p:nvPr/>
          </p:nvSpPr>
          <p:spPr>
            <a:xfrm>
              <a:off x="6992511" y="2445523"/>
              <a:ext cx="117684" cy="173078"/>
            </a:xfrm>
            <a:custGeom>
              <a:avLst/>
              <a:gdLst>
                <a:gd name="connsiteX0" fmla="*/ 106035 w 117684"/>
                <a:gd name="connsiteY0" fmla="*/ 173079 h 173078"/>
                <a:gd name="connsiteX1" fmla="*/ 94147 w 117684"/>
                <a:gd name="connsiteY1" fmla="*/ 161192 h 173078"/>
                <a:gd name="connsiteX2" fmla="*/ 94147 w 117684"/>
                <a:gd name="connsiteY2" fmla="*/ 45172 h 173078"/>
                <a:gd name="connsiteX3" fmla="*/ 72750 w 117684"/>
                <a:gd name="connsiteY3" fmla="*/ 23775 h 173078"/>
                <a:gd name="connsiteX4" fmla="*/ 11887 w 117684"/>
                <a:gd name="connsiteY4" fmla="*/ 23775 h 173078"/>
                <a:gd name="connsiteX5" fmla="*/ 0 w 117684"/>
                <a:gd name="connsiteY5" fmla="*/ 11887 h 173078"/>
                <a:gd name="connsiteX6" fmla="*/ 11887 w 117684"/>
                <a:gd name="connsiteY6" fmla="*/ 0 h 173078"/>
                <a:gd name="connsiteX7" fmla="*/ 72750 w 117684"/>
                <a:gd name="connsiteY7" fmla="*/ 0 h 173078"/>
                <a:gd name="connsiteX8" fmla="*/ 117684 w 117684"/>
                <a:gd name="connsiteY8" fmla="*/ 44934 h 173078"/>
                <a:gd name="connsiteX9" fmla="*/ 117684 w 117684"/>
                <a:gd name="connsiteY9" fmla="*/ 160954 h 173078"/>
                <a:gd name="connsiteX10" fmla="*/ 105797 w 117684"/>
                <a:gd name="connsiteY10" fmla="*/ 172841 h 173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684" h="173078">
                  <a:moveTo>
                    <a:pt x="106035" y="173079"/>
                  </a:moveTo>
                  <a:cubicBezTo>
                    <a:pt x="99615" y="173079"/>
                    <a:pt x="94147" y="167849"/>
                    <a:pt x="94147" y="161192"/>
                  </a:cubicBezTo>
                  <a:lnTo>
                    <a:pt x="94147" y="45172"/>
                  </a:lnTo>
                  <a:cubicBezTo>
                    <a:pt x="94147" y="33522"/>
                    <a:pt x="84638" y="23775"/>
                    <a:pt x="72750" y="23775"/>
                  </a:cubicBezTo>
                  <a:lnTo>
                    <a:pt x="11887" y="23775"/>
                  </a:lnTo>
                  <a:cubicBezTo>
                    <a:pt x="5230" y="23775"/>
                    <a:pt x="0" y="18544"/>
                    <a:pt x="0" y="11887"/>
                  </a:cubicBezTo>
                  <a:cubicBezTo>
                    <a:pt x="0" y="5230"/>
                    <a:pt x="5230" y="0"/>
                    <a:pt x="11887" y="0"/>
                  </a:cubicBezTo>
                  <a:lnTo>
                    <a:pt x="72750" y="0"/>
                  </a:lnTo>
                  <a:cubicBezTo>
                    <a:pt x="97476" y="0"/>
                    <a:pt x="117684" y="20208"/>
                    <a:pt x="117684" y="44934"/>
                  </a:cubicBezTo>
                  <a:lnTo>
                    <a:pt x="117684" y="160954"/>
                  </a:lnTo>
                  <a:cubicBezTo>
                    <a:pt x="117684" y="167611"/>
                    <a:pt x="112454" y="172841"/>
                    <a:pt x="105797" y="172841"/>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0" name="Freeform: Shape 9">
              <a:extLst>
                <a:ext uri="{FF2B5EF4-FFF2-40B4-BE49-F238E27FC236}">
                  <a16:creationId xmlns:a16="http://schemas.microsoft.com/office/drawing/2014/main" id="{B51BAAD3-17B4-D36F-DE93-1B415076F06D}"/>
                </a:ext>
              </a:extLst>
            </p:cNvPr>
            <p:cNvSpPr/>
            <p:nvPr/>
          </p:nvSpPr>
          <p:spPr>
            <a:xfrm>
              <a:off x="6457821" y="2398925"/>
              <a:ext cx="653087" cy="560604"/>
            </a:xfrm>
            <a:custGeom>
              <a:avLst/>
              <a:gdLst>
                <a:gd name="connsiteX0" fmla="*/ 44934 w 653087"/>
                <a:gd name="connsiteY0" fmla="*/ 560605 h 560604"/>
                <a:gd name="connsiteX1" fmla="*/ 0 w 653087"/>
                <a:gd name="connsiteY1" fmla="*/ 515671 h 560604"/>
                <a:gd name="connsiteX2" fmla="*/ 0 w 653087"/>
                <a:gd name="connsiteY2" fmla="*/ 11887 h 560604"/>
                <a:gd name="connsiteX3" fmla="*/ 11887 w 653087"/>
                <a:gd name="connsiteY3" fmla="*/ 0 h 560604"/>
                <a:gd name="connsiteX4" fmla="*/ 23775 w 653087"/>
                <a:gd name="connsiteY4" fmla="*/ 11887 h 560604"/>
                <a:gd name="connsiteX5" fmla="*/ 23775 w 653087"/>
                <a:gd name="connsiteY5" fmla="*/ 515671 h 560604"/>
                <a:gd name="connsiteX6" fmla="*/ 45172 w 653087"/>
                <a:gd name="connsiteY6" fmla="*/ 537068 h 560604"/>
                <a:gd name="connsiteX7" fmla="*/ 607916 w 653087"/>
                <a:gd name="connsiteY7" fmla="*/ 537068 h 560604"/>
                <a:gd name="connsiteX8" fmla="*/ 629313 w 653087"/>
                <a:gd name="connsiteY8" fmla="*/ 515671 h 560604"/>
                <a:gd name="connsiteX9" fmla="*/ 629313 w 653087"/>
                <a:gd name="connsiteY9" fmla="*/ 352815 h 560604"/>
                <a:gd name="connsiteX10" fmla="*/ 641200 w 653087"/>
                <a:gd name="connsiteY10" fmla="*/ 340928 h 560604"/>
                <a:gd name="connsiteX11" fmla="*/ 653088 w 653087"/>
                <a:gd name="connsiteY11" fmla="*/ 352815 h 560604"/>
                <a:gd name="connsiteX12" fmla="*/ 653088 w 653087"/>
                <a:gd name="connsiteY12" fmla="*/ 515671 h 560604"/>
                <a:gd name="connsiteX13" fmla="*/ 608154 w 653087"/>
                <a:gd name="connsiteY13" fmla="*/ 560605 h 560604"/>
                <a:gd name="connsiteX14" fmla="*/ 44934 w 653087"/>
                <a:gd name="connsiteY14" fmla="*/ 560605 h 56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3087" h="560604">
                  <a:moveTo>
                    <a:pt x="44934" y="560605"/>
                  </a:moveTo>
                  <a:cubicBezTo>
                    <a:pt x="20208" y="560605"/>
                    <a:pt x="0" y="540396"/>
                    <a:pt x="0" y="515671"/>
                  </a:cubicBezTo>
                  <a:lnTo>
                    <a:pt x="0" y="11887"/>
                  </a:lnTo>
                  <a:cubicBezTo>
                    <a:pt x="0" y="5468"/>
                    <a:pt x="5230" y="0"/>
                    <a:pt x="11887" y="0"/>
                  </a:cubicBezTo>
                  <a:cubicBezTo>
                    <a:pt x="18544" y="0"/>
                    <a:pt x="23775" y="5230"/>
                    <a:pt x="23775" y="11887"/>
                  </a:cubicBezTo>
                  <a:lnTo>
                    <a:pt x="23775" y="515671"/>
                  </a:lnTo>
                  <a:cubicBezTo>
                    <a:pt x="23775" y="527320"/>
                    <a:pt x="33284" y="537068"/>
                    <a:pt x="45172" y="537068"/>
                  </a:cubicBezTo>
                  <a:lnTo>
                    <a:pt x="607916" y="537068"/>
                  </a:lnTo>
                  <a:cubicBezTo>
                    <a:pt x="619803" y="537068"/>
                    <a:pt x="629313" y="527558"/>
                    <a:pt x="629313" y="515671"/>
                  </a:cubicBezTo>
                  <a:lnTo>
                    <a:pt x="629313" y="352815"/>
                  </a:lnTo>
                  <a:cubicBezTo>
                    <a:pt x="629313" y="346396"/>
                    <a:pt x="634544" y="340928"/>
                    <a:pt x="641200" y="340928"/>
                  </a:cubicBezTo>
                  <a:cubicBezTo>
                    <a:pt x="647857" y="340928"/>
                    <a:pt x="653088" y="346158"/>
                    <a:pt x="653088" y="352815"/>
                  </a:cubicBezTo>
                  <a:lnTo>
                    <a:pt x="653088" y="515671"/>
                  </a:lnTo>
                  <a:cubicBezTo>
                    <a:pt x="653088" y="540396"/>
                    <a:pt x="632879" y="560605"/>
                    <a:pt x="608154" y="560605"/>
                  </a:cubicBezTo>
                  <a:lnTo>
                    <a:pt x="44934" y="560605"/>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2" name="Freeform: Shape 11">
              <a:extLst>
                <a:ext uri="{FF2B5EF4-FFF2-40B4-BE49-F238E27FC236}">
                  <a16:creationId xmlns:a16="http://schemas.microsoft.com/office/drawing/2014/main" id="{5193E203-D2CB-FC87-4D36-164BF7710E2B}"/>
                </a:ext>
              </a:extLst>
            </p:cNvPr>
            <p:cNvSpPr/>
            <p:nvPr/>
          </p:nvSpPr>
          <p:spPr>
            <a:xfrm>
              <a:off x="6457821" y="2351852"/>
              <a:ext cx="559178" cy="117684"/>
            </a:xfrm>
            <a:custGeom>
              <a:avLst/>
              <a:gdLst>
                <a:gd name="connsiteX0" fmla="*/ 58723 w 559178"/>
                <a:gd name="connsiteY0" fmla="*/ 117446 h 117684"/>
                <a:gd name="connsiteX1" fmla="*/ 17118 w 559178"/>
                <a:gd name="connsiteY1" fmla="*/ 100329 h 117684"/>
                <a:gd name="connsiteX2" fmla="*/ 0 w 559178"/>
                <a:gd name="connsiteY2" fmla="*/ 59436 h 117684"/>
                <a:gd name="connsiteX3" fmla="*/ 58961 w 559178"/>
                <a:gd name="connsiteY3" fmla="*/ 0 h 117684"/>
                <a:gd name="connsiteX4" fmla="*/ 100804 w 559178"/>
                <a:gd name="connsiteY4" fmla="*/ 0 h 117684"/>
                <a:gd name="connsiteX5" fmla="*/ 112692 w 559178"/>
                <a:gd name="connsiteY5" fmla="*/ 11887 h 117684"/>
                <a:gd name="connsiteX6" fmla="*/ 100804 w 559178"/>
                <a:gd name="connsiteY6" fmla="*/ 23775 h 117684"/>
                <a:gd name="connsiteX7" fmla="*/ 58961 w 559178"/>
                <a:gd name="connsiteY7" fmla="*/ 23775 h 117684"/>
                <a:gd name="connsiteX8" fmla="*/ 23775 w 559178"/>
                <a:gd name="connsiteY8" fmla="*/ 58961 h 117684"/>
                <a:gd name="connsiteX9" fmla="*/ 33998 w 559178"/>
                <a:gd name="connsiteY9" fmla="*/ 83924 h 117684"/>
                <a:gd name="connsiteX10" fmla="*/ 58723 w 559178"/>
                <a:gd name="connsiteY10" fmla="*/ 94147 h 117684"/>
                <a:gd name="connsiteX11" fmla="*/ 533739 w 559178"/>
                <a:gd name="connsiteY11" fmla="*/ 94147 h 117684"/>
                <a:gd name="connsiteX12" fmla="*/ 535166 w 559178"/>
                <a:gd name="connsiteY12" fmla="*/ 58961 h 117684"/>
                <a:gd name="connsiteX13" fmla="*/ 504021 w 559178"/>
                <a:gd name="connsiteY13" fmla="*/ 24012 h 117684"/>
                <a:gd name="connsiteX14" fmla="*/ 496175 w 559178"/>
                <a:gd name="connsiteY14" fmla="*/ 19495 h 117684"/>
                <a:gd name="connsiteX15" fmla="*/ 493798 w 559178"/>
                <a:gd name="connsiteY15" fmla="*/ 10699 h 117684"/>
                <a:gd name="connsiteX16" fmla="*/ 505685 w 559178"/>
                <a:gd name="connsiteY16" fmla="*/ 238 h 117684"/>
                <a:gd name="connsiteX17" fmla="*/ 559178 w 559178"/>
                <a:gd name="connsiteY17" fmla="*/ 58723 h 117684"/>
                <a:gd name="connsiteX18" fmla="*/ 559178 w 559178"/>
                <a:gd name="connsiteY18" fmla="*/ 105797 h 117684"/>
                <a:gd name="connsiteX19" fmla="*/ 547291 w 559178"/>
                <a:gd name="connsiteY19" fmla="*/ 117684 h 117684"/>
                <a:gd name="connsiteX20" fmla="*/ 58723 w 559178"/>
                <a:gd name="connsiteY20" fmla="*/ 117684 h 117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59178" h="117684">
                  <a:moveTo>
                    <a:pt x="58723" y="117446"/>
                  </a:moveTo>
                  <a:cubicBezTo>
                    <a:pt x="42794" y="117446"/>
                    <a:pt x="28054" y="111265"/>
                    <a:pt x="17118" y="100329"/>
                  </a:cubicBezTo>
                  <a:cubicBezTo>
                    <a:pt x="6181" y="89392"/>
                    <a:pt x="0" y="74890"/>
                    <a:pt x="0" y="59436"/>
                  </a:cubicBezTo>
                  <a:cubicBezTo>
                    <a:pt x="0" y="26390"/>
                    <a:pt x="26390" y="0"/>
                    <a:pt x="58961" y="0"/>
                  </a:cubicBezTo>
                  <a:lnTo>
                    <a:pt x="100804" y="0"/>
                  </a:lnTo>
                  <a:cubicBezTo>
                    <a:pt x="107461" y="0"/>
                    <a:pt x="112692" y="5230"/>
                    <a:pt x="112692" y="11887"/>
                  </a:cubicBezTo>
                  <a:cubicBezTo>
                    <a:pt x="112692" y="18544"/>
                    <a:pt x="107461" y="23775"/>
                    <a:pt x="100804" y="23775"/>
                  </a:cubicBezTo>
                  <a:lnTo>
                    <a:pt x="58961" y="23775"/>
                  </a:lnTo>
                  <a:cubicBezTo>
                    <a:pt x="39466" y="23775"/>
                    <a:pt x="23775" y="39466"/>
                    <a:pt x="23775" y="58961"/>
                  </a:cubicBezTo>
                  <a:cubicBezTo>
                    <a:pt x="23775" y="68471"/>
                    <a:pt x="27579" y="77267"/>
                    <a:pt x="33998" y="83924"/>
                  </a:cubicBezTo>
                  <a:cubicBezTo>
                    <a:pt x="40655" y="90581"/>
                    <a:pt x="49213" y="94147"/>
                    <a:pt x="58723" y="94147"/>
                  </a:cubicBezTo>
                  <a:lnTo>
                    <a:pt x="533739" y="94147"/>
                  </a:lnTo>
                  <a:lnTo>
                    <a:pt x="535166" y="58961"/>
                  </a:lnTo>
                  <a:cubicBezTo>
                    <a:pt x="535166" y="41130"/>
                    <a:pt x="521852" y="26152"/>
                    <a:pt x="504021" y="24012"/>
                  </a:cubicBezTo>
                  <a:cubicBezTo>
                    <a:pt x="500930" y="23537"/>
                    <a:pt x="498077" y="22110"/>
                    <a:pt x="496175" y="19495"/>
                  </a:cubicBezTo>
                  <a:cubicBezTo>
                    <a:pt x="494274" y="17118"/>
                    <a:pt x="493323" y="14027"/>
                    <a:pt x="493798" y="10699"/>
                  </a:cubicBezTo>
                  <a:cubicBezTo>
                    <a:pt x="494511" y="4755"/>
                    <a:pt x="499504" y="238"/>
                    <a:pt x="505685" y="238"/>
                  </a:cubicBezTo>
                  <a:cubicBezTo>
                    <a:pt x="536830" y="3804"/>
                    <a:pt x="559178" y="28767"/>
                    <a:pt x="559178" y="58723"/>
                  </a:cubicBezTo>
                  <a:lnTo>
                    <a:pt x="559178" y="105797"/>
                  </a:lnTo>
                  <a:cubicBezTo>
                    <a:pt x="559178" y="112216"/>
                    <a:pt x="553710" y="117684"/>
                    <a:pt x="547291" y="117684"/>
                  </a:cubicBezTo>
                  <a:lnTo>
                    <a:pt x="58723" y="117684"/>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3" name="Freeform: Shape 12">
              <a:extLst>
                <a:ext uri="{FF2B5EF4-FFF2-40B4-BE49-F238E27FC236}">
                  <a16:creationId xmlns:a16="http://schemas.microsoft.com/office/drawing/2014/main" id="{C1596E9E-CBD1-D33C-411E-EB519CE928A7}"/>
                </a:ext>
              </a:extLst>
            </p:cNvPr>
            <p:cNvSpPr/>
            <p:nvPr/>
          </p:nvSpPr>
          <p:spPr>
            <a:xfrm>
              <a:off x="6565933" y="2112917"/>
              <a:ext cx="458503" cy="356618"/>
            </a:xfrm>
            <a:custGeom>
              <a:avLst/>
              <a:gdLst>
                <a:gd name="connsiteX0" fmla="*/ 11949 w 458503"/>
                <a:gd name="connsiteY0" fmla="*/ 356381 h 356618"/>
                <a:gd name="connsiteX1" fmla="*/ 6956 w 458503"/>
                <a:gd name="connsiteY1" fmla="*/ 355430 h 356618"/>
                <a:gd name="connsiteX2" fmla="*/ 1013 w 458503"/>
                <a:gd name="connsiteY2" fmla="*/ 339739 h 356618"/>
                <a:gd name="connsiteX3" fmla="*/ 150317 w 458503"/>
                <a:gd name="connsiteY3" fmla="*/ 6895 h 356618"/>
                <a:gd name="connsiteX4" fmla="*/ 156974 w 458503"/>
                <a:gd name="connsiteY4" fmla="*/ 713 h 356618"/>
                <a:gd name="connsiteX5" fmla="*/ 161253 w 458503"/>
                <a:gd name="connsiteY5" fmla="*/ 0 h 356618"/>
                <a:gd name="connsiteX6" fmla="*/ 166008 w 458503"/>
                <a:gd name="connsiteY6" fmla="*/ 951 h 356618"/>
                <a:gd name="connsiteX7" fmla="*/ 451541 w 458503"/>
                <a:gd name="connsiteY7" fmla="*/ 129096 h 356618"/>
                <a:gd name="connsiteX8" fmla="*/ 457722 w 458503"/>
                <a:gd name="connsiteY8" fmla="*/ 135753 h 356618"/>
                <a:gd name="connsiteX9" fmla="*/ 457485 w 458503"/>
                <a:gd name="connsiteY9" fmla="*/ 144787 h 356618"/>
                <a:gd name="connsiteX10" fmla="*/ 365477 w 458503"/>
                <a:gd name="connsiteY10" fmla="*/ 349724 h 356618"/>
                <a:gd name="connsiteX11" fmla="*/ 354541 w 458503"/>
                <a:gd name="connsiteY11" fmla="*/ 356619 h 356618"/>
                <a:gd name="connsiteX12" fmla="*/ 349786 w 458503"/>
                <a:gd name="connsiteY12" fmla="*/ 355668 h 356618"/>
                <a:gd name="connsiteX13" fmla="*/ 343604 w 458503"/>
                <a:gd name="connsiteY13" fmla="*/ 349011 h 356618"/>
                <a:gd name="connsiteX14" fmla="*/ 343842 w 458503"/>
                <a:gd name="connsiteY14" fmla="*/ 339977 h 356618"/>
                <a:gd name="connsiteX15" fmla="*/ 430382 w 458503"/>
                <a:gd name="connsiteY15" fmla="*/ 147165 h 356618"/>
                <a:gd name="connsiteX16" fmla="*/ 168386 w 458503"/>
                <a:gd name="connsiteY16" fmla="*/ 28054 h 356618"/>
                <a:gd name="connsiteX17" fmla="*/ 22410 w 458503"/>
                <a:gd name="connsiteY17" fmla="*/ 349724 h 356618"/>
                <a:gd name="connsiteX18" fmla="*/ 11711 w 458503"/>
                <a:gd name="connsiteY18" fmla="*/ 356619 h 3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8503" h="356618">
                  <a:moveTo>
                    <a:pt x="11949" y="356381"/>
                  </a:moveTo>
                  <a:cubicBezTo>
                    <a:pt x="10285" y="356381"/>
                    <a:pt x="8621" y="356143"/>
                    <a:pt x="6956" y="355430"/>
                  </a:cubicBezTo>
                  <a:cubicBezTo>
                    <a:pt x="1013" y="352815"/>
                    <a:pt x="-1603" y="345682"/>
                    <a:pt x="1013" y="339739"/>
                  </a:cubicBezTo>
                  <a:lnTo>
                    <a:pt x="150317" y="6895"/>
                  </a:lnTo>
                  <a:cubicBezTo>
                    <a:pt x="151506" y="4042"/>
                    <a:pt x="153883" y="1902"/>
                    <a:pt x="156974" y="713"/>
                  </a:cubicBezTo>
                  <a:cubicBezTo>
                    <a:pt x="158400" y="238"/>
                    <a:pt x="159827" y="0"/>
                    <a:pt x="161253" y="0"/>
                  </a:cubicBezTo>
                  <a:cubicBezTo>
                    <a:pt x="162680" y="0"/>
                    <a:pt x="164582" y="475"/>
                    <a:pt x="166008" y="951"/>
                  </a:cubicBezTo>
                  <a:lnTo>
                    <a:pt x="451541" y="129096"/>
                  </a:lnTo>
                  <a:cubicBezTo>
                    <a:pt x="454394" y="130285"/>
                    <a:pt x="456534" y="132662"/>
                    <a:pt x="457722" y="135753"/>
                  </a:cubicBezTo>
                  <a:cubicBezTo>
                    <a:pt x="458911" y="138606"/>
                    <a:pt x="458673" y="141934"/>
                    <a:pt x="457485" y="144787"/>
                  </a:cubicBezTo>
                  <a:lnTo>
                    <a:pt x="365477" y="349724"/>
                  </a:lnTo>
                  <a:cubicBezTo>
                    <a:pt x="363575" y="354003"/>
                    <a:pt x="359296" y="356619"/>
                    <a:pt x="354541" y="356619"/>
                  </a:cubicBezTo>
                  <a:cubicBezTo>
                    <a:pt x="349786" y="356619"/>
                    <a:pt x="351212" y="356381"/>
                    <a:pt x="349786" y="355668"/>
                  </a:cubicBezTo>
                  <a:cubicBezTo>
                    <a:pt x="346933" y="354479"/>
                    <a:pt x="344793" y="352102"/>
                    <a:pt x="343604" y="349011"/>
                  </a:cubicBezTo>
                  <a:cubicBezTo>
                    <a:pt x="342416" y="346158"/>
                    <a:pt x="342653" y="342829"/>
                    <a:pt x="343842" y="339977"/>
                  </a:cubicBezTo>
                  <a:lnTo>
                    <a:pt x="430382" y="147165"/>
                  </a:lnTo>
                  <a:lnTo>
                    <a:pt x="168386" y="28054"/>
                  </a:lnTo>
                  <a:lnTo>
                    <a:pt x="22410" y="349724"/>
                  </a:lnTo>
                  <a:cubicBezTo>
                    <a:pt x="20508" y="354003"/>
                    <a:pt x="16466" y="356619"/>
                    <a:pt x="11711" y="356619"/>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4" name="Freeform: Shape 13">
              <a:extLst>
                <a:ext uri="{FF2B5EF4-FFF2-40B4-BE49-F238E27FC236}">
                  <a16:creationId xmlns:a16="http://schemas.microsoft.com/office/drawing/2014/main" id="{9E3482CD-2322-680E-61B9-54F1444D05BA}"/>
                </a:ext>
              </a:extLst>
            </p:cNvPr>
            <p:cNvSpPr/>
            <p:nvPr/>
          </p:nvSpPr>
          <p:spPr>
            <a:xfrm>
              <a:off x="6621797" y="2200883"/>
              <a:ext cx="316338" cy="269365"/>
            </a:xfrm>
            <a:custGeom>
              <a:avLst/>
              <a:gdLst>
                <a:gd name="connsiteX0" fmla="*/ 11718 w 316338"/>
                <a:gd name="connsiteY0" fmla="*/ 268653 h 269365"/>
                <a:gd name="connsiteX1" fmla="*/ 6963 w 316338"/>
                <a:gd name="connsiteY1" fmla="*/ 267702 h 269365"/>
                <a:gd name="connsiteX2" fmla="*/ 782 w 316338"/>
                <a:gd name="connsiteY2" fmla="*/ 261045 h 269365"/>
                <a:gd name="connsiteX3" fmla="*/ 1019 w 316338"/>
                <a:gd name="connsiteY3" fmla="*/ 252011 h 269365"/>
                <a:gd name="connsiteX4" fmla="*/ 100159 w 316338"/>
                <a:gd name="connsiteY4" fmla="*/ 31145 h 269365"/>
                <a:gd name="connsiteX5" fmla="*/ 106816 w 316338"/>
                <a:gd name="connsiteY5" fmla="*/ 24963 h 269365"/>
                <a:gd name="connsiteX6" fmla="*/ 111096 w 316338"/>
                <a:gd name="connsiteY6" fmla="*/ 24250 h 269365"/>
                <a:gd name="connsiteX7" fmla="*/ 116088 w 316338"/>
                <a:gd name="connsiteY7" fmla="*/ 25201 h 269365"/>
                <a:gd name="connsiteX8" fmla="*/ 131066 w 316338"/>
                <a:gd name="connsiteY8" fmla="*/ 28529 h 269365"/>
                <a:gd name="connsiteX9" fmla="*/ 144142 w 316338"/>
                <a:gd name="connsiteY9" fmla="*/ 26152 h 269365"/>
                <a:gd name="connsiteX10" fmla="*/ 164588 w 316338"/>
                <a:gd name="connsiteY10" fmla="*/ 6895 h 269365"/>
                <a:gd name="connsiteX11" fmla="*/ 171245 w 316338"/>
                <a:gd name="connsiteY11" fmla="*/ 713 h 269365"/>
                <a:gd name="connsiteX12" fmla="*/ 175525 w 316338"/>
                <a:gd name="connsiteY12" fmla="*/ 0 h 269365"/>
                <a:gd name="connsiteX13" fmla="*/ 180280 w 316338"/>
                <a:gd name="connsiteY13" fmla="*/ 951 h 269365"/>
                <a:gd name="connsiteX14" fmla="*/ 284888 w 316338"/>
                <a:gd name="connsiteY14" fmla="*/ 48025 h 269365"/>
                <a:gd name="connsiteX15" fmla="*/ 291069 w 316338"/>
                <a:gd name="connsiteY15" fmla="*/ 54682 h 269365"/>
                <a:gd name="connsiteX16" fmla="*/ 290831 w 316338"/>
                <a:gd name="connsiteY16" fmla="*/ 63716 h 269365"/>
                <a:gd name="connsiteX17" fmla="*/ 290118 w 316338"/>
                <a:gd name="connsiteY17" fmla="*/ 91770 h 269365"/>
                <a:gd name="connsiteX18" fmla="*/ 309376 w 316338"/>
                <a:gd name="connsiteY18" fmla="*/ 112216 h 269365"/>
                <a:gd name="connsiteX19" fmla="*/ 315557 w 316338"/>
                <a:gd name="connsiteY19" fmla="*/ 118873 h 269365"/>
                <a:gd name="connsiteX20" fmla="*/ 315319 w 316338"/>
                <a:gd name="connsiteY20" fmla="*/ 127907 h 269365"/>
                <a:gd name="connsiteX21" fmla="*/ 254932 w 316338"/>
                <a:gd name="connsiteY21" fmla="*/ 262234 h 269365"/>
                <a:gd name="connsiteX22" fmla="*/ 243996 w 316338"/>
                <a:gd name="connsiteY22" fmla="*/ 269128 h 269365"/>
                <a:gd name="connsiteX23" fmla="*/ 239241 w 316338"/>
                <a:gd name="connsiteY23" fmla="*/ 268177 h 269365"/>
                <a:gd name="connsiteX24" fmla="*/ 233297 w 316338"/>
                <a:gd name="connsiteY24" fmla="*/ 252486 h 269365"/>
                <a:gd name="connsiteX25" fmla="*/ 288692 w 316338"/>
                <a:gd name="connsiteY25" fmla="*/ 129096 h 269365"/>
                <a:gd name="connsiteX26" fmla="*/ 267770 w 316338"/>
                <a:gd name="connsiteY26" fmla="*/ 100329 h 269365"/>
                <a:gd name="connsiteX27" fmla="*/ 265155 w 316338"/>
                <a:gd name="connsiteY27" fmla="*/ 66569 h 269365"/>
                <a:gd name="connsiteX28" fmla="*/ 181231 w 316338"/>
                <a:gd name="connsiteY28" fmla="*/ 27579 h 269365"/>
                <a:gd name="connsiteX29" fmla="*/ 152463 w 316338"/>
                <a:gd name="connsiteY29" fmla="*/ 48500 h 269365"/>
                <a:gd name="connsiteX30" fmla="*/ 131066 w 316338"/>
                <a:gd name="connsiteY30" fmla="*/ 52542 h 269365"/>
                <a:gd name="connsiteX31" fmla="*/ 118941 w 316338"/>
                <a:gd name="connsiteY31" fmla="*/ 51353 h 269365"/>
                <a:gd name="connsiteX32" fmla="*/ 65211 w 316338"/>
                <a:gd name="connsiteY32" fmla="*/ 168324 h 269365"/>
                <a:gd name="connsiteX33" fmla="*/ 22892 w 316338"/>
                <a:gd name="connsiteY33" fmla="*/ 262471 h 269365"/>
                <a:gd name="connsiteX34" fmla="*/ 11956 w 316338"/>
                <a:gd name="connsiteY34" fmla="*/ 269366 h 269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6338" h="269365">
                  <a:moveTo>
                    <a:pt x="11718" y="268653"/>
                  </a:moveTo>
                  <a:cubicBezTo>
                    <a:pt x="10054" y="268653"/>
                    <a:pt x="8389" y="268415"/>
                    <a:pt x="6963" y="267702"/>
                  </a:cubicBezTo>
                  <a:cubicBezTo>
                    <a:pt x="4110" y="266513"/>
                    <a:pt x="1970" y="264136"/>
                    <a:pt x="782" y="261045"/>
                  </a:cubicBezTo>
                  <a:cubicBezTo>
                    <a:pt x="-407" y="258192"/>
                    <a:pt x="-169" y="254863"/>
                    <a:pt x="1019" y="252011"/>
                  </a:cubicBezTo>
                  <a:lnTo>
                    <a:pt x="100159" y="31145"/>
                  </a:lnTo>
                  <a:cubicBezTo>
                    <a:pt x="101348" y="28292"/>
                    <a:pt x="103725" y="26152"/>
                    <a:pt x="106816" y="24963"/>
                  </a:cubicBezTo>
                  <a:cubicBezTo>
                    <a:pt x="108243" y="24488"/>
                    <a:pt x="109669" y="24250"/>
                    <a:pt x="111096" y="24250"/>
                  </a:cubicBezTo>
                  <a:cubicBezTo>
                    <a:pt x="112522" y="24250"/>
                    <a:pt x="114424" y="24726"/>
                    <a:pt x="116088" y="25201"/>
                  </a:cubicBezTo>
                  <a:cubicBezTo>
                    <a:pt x="120843" y="27341"/>
                    <a:pt x="125836" y="28529"/>
                    <a:pt x="131066" y="28529"/>
                  </a:cubicBezTo>
                  <a:cubicBezTo>
                    <a:pt x="136297" y="28529"/>
                    <a:pt x="139863" y="27816"/>
                    <a:pt x="144142" y="26152"/>
                  </a:cubicBezTo>
                  <a:cubicBezTo>
                    <a:pt x="153177" y="22824"/>
                    <a:pt x="160547" y="15929"/>
                    <a:pt x="164588" y="6895"/>
                  </a:cubicBezTo>
                  <a:cubicBezTo>
                    <a:pt x="165777" y="4042"/>
                    <a:pt x="168155" y="1902"/>
                    <a:pt x="171245" y="713"/>
                  </a:cubicBezTo>
                  <a:cubicBezTo>
                    <a:pt x="172672" y="238"/>
                    <a:pt x="174098" y="0"/>
                    <a:pt x="175525" y="0"/>
                  </a:cubicBezTo>
                  <a:cubicBezTo>
                    <a:pt x="176951" y="0"/>
                    <a:pt x="178853" y="238"/>
                    <a:pt x="180280" y="951"/>
                  </a:cubicBezTo>
                  <a:lnTo>
                    <a:pt x="284888" y="48025"/>
                  </a:lnTo>
                  <a:cubicBezTo>
                    <a:pt x="287741" y="49213"/>
                    <a:pt x="289880" y="51591"/>
                    <a:pt x="291069" y="54682"/>
                  </a:cubicBezTo>
                  <a:cubicBezTo>
                    <a:pt x="292258" y="57534"/>
                    <a:pt x="292020" y="60863"/>
                    <a:pt x="290831" y="63716"/>
                  </a:cubicBezTo>
                  <a:cubicBezTo>
                    <a:pt x="286790" y="72750"/>
                    <a:pt x="286552" y="82498"/>
                    <a:pt x="290118" y="91770"/>
                  </a:cubicBezTo>
                  <a:cubicBezTo>
                    <a:pt x="293447" y="100804"/>
                    <a:pt x="300341" y="108174"/>
                    <a:pt x="309376" y="112216"/>
                  </a:cubicBezTo>
                  <a:cubicBezTo>
                    <a:pt x="312229" y="113405"/>
                    <a:pt x="314368" y="115782"/>
                    <a:pt x="315557" y="118873"/>
                  </a:cubicBezTo>
                  <a:cubicBezTo>
                    <a:pt x="316746" y="121964"/>
                    <a:pt x="316508" y="125054"/>
                    <a:pt x="315319" y="127907"/>
                  </a:cubicBezTo>
                  <a:lnTo>
                    <a:pt x="254932" y="262234"/>
                  </a:lnTo>
                  <a:cubicBezTo>
                    <a:pt x="253030" y="266513"/>
                    <a:pt x="248750" y="269128"/>
                    <a:pt x="243996" y="269128"/>
                  </a:cubicBezTo>
                  <a:cubicBezTo>
                    <a:pt x="239241" y="269128"/>
                    <a:pt x="240667" y="268891"/>
                    <a:pt x="239241" y="268177"/>
                  </a:cubicBezTo>
                  <a:cubicBezTo>
                    <a:pt x="233297" y="265562"/>
                    <a:pt x="230682" y="258430"/>
                    <a:pt x="233297" y="252486"/>
                  </a:cubicBezTo>
                  <a:lnTo>
                    <a:pt x="288692" y="129096"/>
                  </a:lnTo>
                  <a:cubicBezTo>
                    <a:pt x="278944" y="120537"/>
                    <a:pt x="271812" y="111265"/>
                    <a:pt x="267770" y="100329"/>
                  </a:cubicBezTo>
                  <a:cubicBezTo>
                    <a:pt x="263728" y="89392"/>
                    <a:pt x="262777" y="77743"/>
                    <a:pt x="265155" y="66569"/>
                  </a:cubicBezTo>
                  <a:lnTo>
                    <a:pt x="181231" y="27579"/>
                  </a:lnTo>
                  <a:cubicBezTo>
                    <a:pt x="172672" y="37326"/>
                    <a:pt x="163400" y="44458"/>
                    <a:pt x="152463" y="48500"/>
                  </a:cubicBezTo>
                  <a:cubicBezTo>
                    <a:pt x="145569" y="51115"/>
                    <a:pt x="138436" y="52542"/>
                    <a:pt x="131066" y="52542"/>
                  </a:cubicBezTo>
                  <a:cubicBezTo>
                    <a:pt x="123696" y="52542"/>
                    <a:pt x="122745" y="52066"/>
                    <a:pt x="118941" y="51353"/>
                  </a:cubicBezTo>
                  <a:lnTo>
                    <a:pt x="65211" y="168324"/>
                  </a:lnTo>
                  <a:lnTo>
                    <a:pt x="22892" y="262471"/>
                  </a:lnTo>
                  <a:cubicBezTo>
                    <a:pt x="20990" y="266751"/>
                    <a:pt x="16711" y="269366"/>
                    <a:pt x="11956" y="269366"/>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5" name="Freeform: Shape 14">
              <a:extLst>
                <a:ext uri="{FF2B5EF4-FFF2-40B4-BE49-F238E27FC236}">
                  <a16:creationId xmlns:a16="http://schemas.microsoft.com/office/drawing/2014/main" id="{E3075529-8BC6-6075-3530-BBA00F27FAEE}"/>
                </a:ext>
              </a:extLst>
            </p:cNvPr>
            <p:cNvSpPr/>
            <p:nvPr/>
          </p:nvSpPr>
          <p:spPr>
            <a:xfrm>
              <a:off x="6691049" y="2399163"/>
              <a:ext cx="116495" cy="72753"/>
            </a:xfrm>
            <a:custGeom>
              <a:avLst/>
              <a:gdLst>
                <a:gd name="connsiteX0" fmla="*/ 104846 w 116495"/>
                <a:gd name="connsiteY0" fmla="*/ 70135 h 72753"/>
                <a:gd name="connsiteX1" fmla="*/ 92959 w 116495"/>
                <a:gd name="connsiteY1" fmla="*/ 58248 h 72753"/>
                <a:gd name="connsiteX2" fmla="*/ 72512 w 116495"/>
                <a:gd name="connsiteY2" fmla="*/ 26865 h 72753"/>
                <a:gd name="connsiteX3" fmla="*/ 58485 w 116495"/>
                <a:gd name="connsiteY3" fmla="*/ 23775 h 72753"/>
                <a:gd name="connsiteX4" fmla="*/ 46123 w 116495"/>
                <a:gd name="connsiteY4" fmla="*/ 26152 h 72753"/>
                <a:gd name="connsiteX5" fmla="*/ 26865 w 116495"/>
                <a:gd name="connsiteY5" fmla="*/ 44221 h 72753"/>
                <a:gd name="connsiteX6" fmla="*/ 23775 w 116495"/>
                <a:gd name="connsiteY6" fmla="*/ 58248 h 72753"/>
                <a:gd name="connsiteX7" fmla="*/ 11887 w 116495"/>
                <a:gd name="connsiteY7" fmla="*/ 70135 h 72753"/>
                <a:gd name="connsiteX8" fmla="*/ 11887 w 116495"/>
                <a:gd name="connsiteY8" fmla="*/ 70135 h 72753"/>
                <a:gd name="connsiteX9" fmla="*/ 3566 w 116495"/>
                <a:gd name="connsiteY9" fmla="*/ 66569 h 72753"/>
                <a:gd name="connsiteX10" fmla="*/ 0 w 116495"/>
                <a:gd name="connsiteY10" fmla="*/ 58248 h 72753"/>
                <a:gd name="connsiteX11" fmla="*/ 5230 w 116495"/>
                <a:gd name="connsiteY11" fmla="*/ 34473 h 72753"/>
                <a:gd name="connsiteX12" fmla="*/ 37564 w 116495"/>
                <a:gd name="connsiteY12" fmla="*/ 3804 h 72753"/>
                <a:gd name="connsiteX13" fmla="*/ 58248 w 116495"/>
                <a:gd name="connsiteY13" fmla="*/ 0 h 72753"/>
                <a:gd name="connsiteX14" fmla="*/ 82022 w 116495"/>
                <a:gd name="connsiteY14" fmla="*/ 5230 h 72753"/>
                <a:gd name="connsiteX15" fmla="*/ 116495 w 116495"/>
                <a:gd name="connsiteY15" fmla="*/ 58248 h 72753"/>
                <a:gd name="connsiteX16" fmla="*/ 104608 w 116495"/>
                <a:gd name="connsiteY16" fmla="*/ 70135 h 72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6495" h="72753">
                  <a:moveTo>
                    <a:pt x="104846" y="70135"/>
                  </a:moveTo>
                  <a:cubicBezTo>
                    <a:pt x="98189" y="70135"/>
                    <a:pt x="92959" y="64905"/>
                    <a:pt x="92959" y="58248"/>
                  </a:cubicBezTo>
                  <a:cubicBezTo>
                    <a:pt x="92959" y="44696"/>
                    <a:pt x="84875" y="32333"/>
                    <a:pt x="72512" y="26865"/>
                  </a:cubicBezTo>
                  <a:cubicBezTo>
                    <a:pt x="67995" y="24963"/>
                    <a:pt x="63240" y="23775"/>
                    <a:pt x="58485" y="23775"/>
                  </a:cubicBezTo>
                  <a:cubicBezTo>
                    <a:pt x="53731" y="23775"/>
                    <a:pt x="50164" y="24488"/>
                    <a:pt x="46123" y="26152"/>
                  </a:cubicBezTo>
                  <a:cubicBezTo>
                    <a:pt x="37564" y="29481"/>
                    <a:pt x="30669" y="35900"/>
                    <a:pt x="26865" y="44221"/>
                  </a:cubicBezTo>
                  <a:cubicBezTo>
                    <a:pt x="24963" y="48738"/>
                    <a:pt x="23775" y="53493"/>
                    <a:pt x="23775" y="58248"/>
                  </a:cubicBezTo>
                  <a:cubicBezTo>
                    <a:pt x="23775" y="64667"/>
                    <a:pt x="18306" y="70135"/>
                    <a:pt x="11887" y="70135"/>
                  </a:cubicBezTo>
                  <a:lnTo>
                    <a:pt x="11887" y="70135"/>
                  </a:lnTo>
                  <a:cubicBezTo>
                    <a:pt x="8797" y="70135"/>
                    <a:pt x="5706" y="68946"/>
                    <a:pt x="3566" y="66569"/>
                  </a:cubicBezTo>
                  <a:cubicBezTo>
                    <a:pt x="1426" y="64191"/>
                    <a:pt x="0" y="61338"/>
                    <a:pt x="0" y="58248"/>
                  </a:cubicBezTo>
                  <a:cubicBezTo>
                    <a:pt x="0" y="49927"/>
                    <a:pt x="1664" y="42081"/>
                    <a:pt x="5230" y="34473"/>
                  </a:cubicBezTo>
                  <a:cubicBezTo>
                    <a:pt x="11650" y="20208"/>
                    <a:pt x="23061" y="9510"/>
                    <a:pt x="37564" y="3804"/>
                  </a:cubicBezTo>
                  <a:cubicBezTo>
                    <a:pt x="44221" y="1189"/>
                    <a:pt x="51353" y="0"/>
                    <a:pt x="58248" y="0"/>
                  </a:cubicBezTo>
                  <a:cubicBezTo>
                    <a:pt x="65142" y="0"/>
                    <a:pt x="74414" y="1664"/>
                    <a:pt x="82022" y="5230"/>
                  </a:cubicBezTo>
                  <a:cubicBezTo>
                    <a:pt x="102944" y="14503"/>
                    <a:pt x="116495" y="35424"/>
                    <a:pt x="116495" y="58248"/>
                  </a:cubicBezTo>
                  <a:cubicBezTo>
                    <a:pt x="116495" y="81071"/>
                    <a:pt x="111265" y="70135"/>
                    <a:pt x="104608" y="70135"/>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6" name="Freeform: Shape 15">
              <a:extLst>
                <a:ext uri="{FF2B5EF4-FFF2-40B4-BE49-F238E27FC236}">
                  <a16:creationId xmlns:a16="http://schemas.microsoft.com/office/drawing/2014/main" id="{D7699C69-4653-7C35-6AF8-63B86332F77B}"/>
                </a:ext>
              </a:extLst>
            </p:cNvPr>
            <p:cNvSpPr/>
            <p:nvPr/>
          </p:nvSpPr>
          <p:spPr>
            <a:xfrm>
              <a:off x="6504595" y="2131223"/>
              <a:ext cx="216234" cy="338312"/>
            </a:xfrm>
            <a:custGeom>
              <a:avLst/>
              <a:gdLst>
                <a:gd name="connsiteX0" fmla="*/ 11711 w 216234"/>
                <a:gd name="connsiteY0" fmla="*/ 338075 h 338312"/>
                <a:gd name="connsiteX1" fmla="*/ 6956 w 216234"/>
                <a:gd name="connsiteY1" fmla="*/ 337124 h 338312"/>
                <a:gd name="connsiteX2" fmla="*/ 1013 w 216234"/>
                <a:gd name="connsiteY2" fmla="*/ 321432 h 338312"/>
                <a:gd name="connsiteX3" fmla="*/ 142234 w 216234"/>
                <a:gd name="connsiteY3" fmla="*/ 6895 h 338312"/>
                <a:gd name="connsiteX4" fmla="*/ 148891 w 216234"/>
                <a:gd name="connsiteY4" fmla="*/ 713 h 338312"/>
                <a:gd name="connsiteX5" fmla="*/ 153170 w 216234"/>
                <a:gd name="connsiteY5" fmla="*/ 0 h 338312"/>
                <a:gd name="connsiteX6" fmla="*/ 157925 w 216234"/>
                <a:gd name="connsiteY6" fmla="*/ 951 h 338312"/>
                <a:gd name="connsiteX7" fmla="*/ 209278 w 216234"/>
                <a:gd name="connsiteY7" fmla="*/ 24012 h 338312"/>
                <a:gd name="connsiteX8" fmla="*/ 215222 w 216234"/>
                <a:gd name="connsiteY8" fmla="*/ 39704 h 338312"/>
                <a:gd name="connsiteX9" fmla="*/ 204285 w 216234"/>
                <a:gd name="connsiteY9" fmla="*/ 46598 h 338312"/>
                <a:gd name="connsiteX10" fmla="*/ 199530 w 216234"/>
                <a:gd name="connsiteY10" fmla="*/ 45647 h 338312"/>
                <a:gd name="connsiteX11" fmla="*/ 160302 w 216234"/>
                <a:gd name="connsiteY11" fmla="*/ 28054 h 338312"/>
                <a:gd name="connsiteX12" fmla="*/ 22648 w 216234"/>
                <a:gd name="connsiteY12" fmla="*/ 331418 h 338312"/>
                <a:gd name="connsiteX13" fmla="*/ 11711 w 216234"/>
                <a:gd name="connsiteY13" fmla="*/ 338312 h 338312"/>
                <a:gd name="connsiteX14" fmla="*/ 11711 w 216234"/>
                <a:gd name="connsiteY14" fmla="*/ 338312 h 338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6234" h="338312">
                  <a:moveTo>
                    <a:pt x="11711" y="338075"/>
                  </a:moveTo>
                  <a:cubicBezTo>
                    <a:pt x="10047" y="338075"/>
                    <a:pt x="8383" y="337837"/>
                    <a:pt x="6956" y="337124"/>
                  </a:cubicBezTo>
                  <a:cubicBezTo>
                    <a:pt x="1013" y="334508"/>
                    <a:pt x="-1603" y="327376"/>
                    <a:pt x="1013" y="321432"/>
                  </a:cubicBezTo>
                  <a:lnTo>
                    <a:pt x="142234" y="6895"/>
                  </a:lnTo>
                  <a:cubicBezTo>
                    <a:pt x="143422" y="4042"/>
                    <a:pt x="145800" y="1902"/>
                    <a:pt x="148891" y="713"/>
                  </a:cubicBezTo>
                  <a:cubicBezTo>
                    <a:pt x="150317" y="238"/>
                    <a:pt x="151744" y="0"/>
                    <a:pt x="153170" y="0"/>
                  </a:cubicBezTo>
                  <a:cubicBezTo>
                    <a:pt x="154596" y="0"/>
                    <a:pt x="156498" y="238"/>
                    <a:pt x="157925" y="951"/>
                  </a:cubicBezTo>
                  <a:lnTo>
                    <a:pt x="209278" y="24012"/>
                  </a:lnTo>
                  <a:cubicBezTo>
                    <a:pt x="215222" y="26628"/>
                    <a:pt x="217837" y="33760"/>
                    <a:pt x="215222" y="39704"/>
                  </a:cubicBezTo>
                  <a:cubicBezTo>
                    <a:pt x="213320" y="43983"/>
                    <a:pt x="209040" y="46598"/>
                    <a:pt x="204285" y="46598"/>
                  </a:cubicBezTo>
                  <a:cubicBezTo>
                    <a:pt x="199530" y="46598"/>
                    <a:pt x="200957" y="46360"/>
                    <a:pt x="199530" y="45647"/>
                  </a:cubicBezTo>
                  <a:lnTo>
                    <a:pt x="160302" y="28054"/>
                  </a:lnTo>
                  <a:lnTo>
                    <a:pt x="22648" y="331418"/>
                  </a:lnTo>
                  <a:cubicBezTo>
                    <a:pt x="20508" y="335697"/>
                    <a:pt x="16466" y="338312"/>
                    <a:pt x="11711" y="338312"/>
                  </a:cubicBezTo>
                  <a:lnTo>
                    <a:pt x="11711" y="338312"/>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7" name="Freeform: Shape 16">
              <a:extLst>
                <a:ext uri="{FF2B5EF4-FFF2-40B4-BE49-F238E27FC236}">
                  <a16:creationId xmlns:a16="http://schemas.microsoft.com/office/drawing/2014/main" id="{085DCE34-1B1D-085B-0668-F70B42711FAC}"/>
                </a:ext>
              </a:extLst>
            </p:cNvPr>
            <p:cNvSpPr/>
            <p:nvPr/>
          </p:nvSpPr>
          <p:spPr>
            <a:xfrm>
              <a:off x="6934025" y="2595065"/>
              <a:ext cx="229662" cy="168561"/>
            </a:xfrm>
            <a:custGeom>
              <a:avLst/>
              <a:gdLst>
                <a:gd name="connsiteX0" fmla="*/ 84162 w 229662"/>
                <a:gd name="connsiteY0" fmla="*/ 168324 h 168561"/>
                <a:gd name="connsiteX1" fmla="*/ 0 w 229662"/>
                <a:gd name="connsiteY1" fmla="*/ 84162 h 168561"/>
                <a:gd name="connsiteX2" fmla="*/ 84162 w 229662"/>
                <a:gd name="connsiteY2" fmla="*/ 0 h 168561"/>
                <a:gd name="connsiteX3" fmla="*/ 217775 w 229662"/>
                <a:gd name="connsiteY3" fmla="*/ 0 h 168561"/>
                <a:gd name="connsiteX4" fmla="*/ 229662 w 229662"/>
                <a:gd name="connsiteY4" fmla="*/ 11887 h 168561"/>
                <a:gd name="connsiteX5" fmla="*/ 229662 w 229662"/>
                <a:gd name="connsiteY5" fmla="*/ 156675 h 168561"/>
                <a:gd name="connsiteX6" fmla="*/ 217775 w 229662"/>
                <a:gd name="connsiteY6" fmla="*/ 168562 h 168561"/>
                <a:gd name="connsiteX7" fmla="*/ 84162 w 229662"/>
                <a:gd name="connsiteY7" fmla="*/ 168562 h 168561"/>
                <a:gd name="connsiteX8" fmla="*/ 84162 w 229662"/>
                <a:gd name="connsiteY8" fmla="*/ 23537 h 168561"/>
                <a:gd name="connsiteX9" fmla="*/ 23537 w 229662"/>
                <a:gd name="connsiteY9" fmla="*/ 84162 h 168561"/>
                <a:gd name="connsiteX10" fmla="*/ 84162 w 229662"/>
                <a:gd name="connsiteY10" fmla="*/ 144787 h 168561"/>
                <a:gd name="connsiteX11" fmla="*/ 204461 w 229662"/>
                <a:gd name="connsiteY11" fmla="*/ 144787 h 168561"/>
                <a:gd name="connsiteX12" fmla="*/ 205888 w 229662"/>
                <a:gd name="connsiteY12" fmla="*/ 25201 h 168561"/>
                <a:gd name="connsiteX13" fmla="*/ 84162 w 229662"/>
                <a:gd name="connsiteY13" fmla="*/ 23775 h 168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9662" h="168561">
                  <a:moveTo>
                    <a:pt x="84162" y="168324"/>
                  </a:moveTo>
                  <a:cubicBezTo>
                    <a:pt x="37802" y="168324"/>
                    <a:pt x="0" y="130523"/>
                    <a:pt x="0" y="84162"/>
                  </a:cubicBezTo>
                  <a:cubicBezTo>
                    <a:pt x="0" y="37802"/>
                    <a:pt x="37802" y="0"/>
                    <a:pt x="84162" y="0"/>
                  </a:cubicBezTo>
                  <a:lnTo>
                    <a:pt x="217775" y="0"/>
                  </a:lnTo>
                  <a:cubicBezTo>
                    <a:pt x="224194" y="0"/>
                    <a:pt x="229662" y="5230"/>
                    <a:pt x="229662" y="11887"/>
                  </a:cubicBezTo>
                  <a:lnTo>
                    <a:pt x="229662" y="156675"/>
                  </a:lnTo>
                  <a:cubicBezTo>
                    <a:pt x="229662" y="163331"/>
                    <a:pt x="224432" y="168562"/>
                    <a:pt x="217775" y="168562"/>
                  </a:cubicBezTo>
                  <a:lnTo>
                    <a:pt x="84162" y="168562"/>
                  </a:lnTo>
                  <a:close/>
                  <a:moveTo>
                    <a:pt x="84162" y="23537"/>
                  </a:moveTo>
                  <a:cubicBezTo>
                    <a:pt x="50878" y="23537"/>
                    <a:pt x="23537" y="50640"/>
                    <a:pt x="23537" y="84162"/>
                  </a:cubicBezTo>
                  <a:cubicBezTo>
                    <a:pt x="23537" y="117684"/>
                    <a:pt x="50640" y="144787"/>
                    <a:pt x="84162" y="144787"/>
                  </a:cubicBezTo>
                  <a:lnTo>
                    <a:pt x="204461" y="144787"/>
                  </a:lnTo>
                  <a:lnTo>
                    <a:pt x="205888" y="25201"/>
                  </a:lnTo>
                  <a:lnTo>
                    <a:pt x="84162" y="23775"/>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8" name="Freeform: Shape 17">
              <a:extLst>
                <a:ext uri="{FF2B5EF4-FFF2-40B4-BE49-F238E27FC236}">
                  <a16:creationId xmlns:a16="http://schemas.microsoft.com/office/drawing/2014/main" id="{EC3860EC-F053-F35A-D73C-63C12F440C72}"/>
                </a:ext>
              </a:extLst>
            </p:cNvPr>
            <p:cNvSpPr/>
            <p:nvPr/>
          </p:nvSpPr>
          <p:spPr>
            <a:xfrm>
              <a:off x="6981099" y="2643566"/>
              <a:ext cx="71323" cy="71323"/>
            </a:xfrm>
            <a:custGeom>
              <a:avLst/>
              <a:gdLst>
                <a:gd name="connsiteX0" fmla="*/ 35662 w 71323"/>
                <a:gd name="connsiteY0" fmla="*/ 71324 h 71323"/>
                <a:gd name="connsiteX1" fmla="*/ 0 w 71323"/>
                <a:gd name="connsiteY1" fmla="*/ 35662 h 71323"/>
                <a:gd name="connsiteX2" fmla="*/ 35662 w 71323"/>
                <a:gd name="connsiteY2" fmla="*/ 0 h 71323"/>
                <a:gd name="connsiteX3" fmla="*/ 71324 w 71323"/>
                <a:gd name="connsiteY3" fmla="*/ 35662 h 71323"/>
                <a:gd name="connsiteX4" fmla="*/ 35662 w 71323"/>
                <a:gd name="connsiteY4" fmla="*/ 71324 h 71323"/>
                <a:gd name="connsiteX5" fmla="*/ 35662 w 71323"/>
                <a:gd name="connsiteY5" fmla="*/ 23537 h 71323"/>
                <a:gd name="connsiteX6" fmla="*/ 23537 w 71323"/>
                <a:gd name="connsiteY6" fmla="*/ 35662 h 71323"/>
                <a:gd name="connsiteX7" fmla="*/ 35662 w 71323"/>
                <a:gd name="connsiteY7" fmla="*/ 47787 h 71323"/>
                <a:gd name="connsiteX8" fmla="*/ 47787 w 71323"/>
                <a:gd name="connsiteY8" fmla="*/ 35662 h 71323"/>
                <a:gd name="connsiteX9" fmla="*/ 35662 w 71323"/>
                <a:gd name="connsiteY9" fmla="*/ 23537 h 7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323" h="71323">
                  <a:moveTo>
                    <a:pt x="35662" y="71324"/>
                  </a:moveTo>
                  <a:cubicBezTo>
                    <a:pt x="15929" y="71324"/>
                    <a:pt x="0" y="55395"/>
                    <a:pt x="0" y="35662"/>
                  </a:cubicBezTo>
                  <a:cubicBezTo>
                    <a:pt x="0" y="15929"/>
                    <a:pt x="15929" y="0"/>
                    <a:pt x="35662" y="0"/>
                  </a:cubicBezTo>
                  <a:cubicBezTo>
                    <a:pt x="55395" y="0"/>
                    <a:pt x="71324" y="15929"/>
                    <a:pt x="71324" y="35662"/>
                  </a:cubicBezTo>
                  <a:cubicBezTo>
                    <a:pt x="71324" y="55395"/>
                    <a:pt x="55157" y="71324"/>
                    <a:pt x="35662" y="71324"/>
                  </a:cubicBezTo>
                  <a:close/>
                  <a:moveTo>
                    <a:pt x="35662" y="23537"/>
                  </a:moveTo>
                  <a:cubicBezTo>
                    <a:pt x="29005" y="23537"/>
                    <a:pt x="23537" y="29005"/>
                    <a:pt x="23537" y="35662"/>
                  </a:cubicBezTo>
                  <a:cubicBezTo>
                    <a:pt x="23537" y="42319"/>
                    <a:pt x="29005" y="47787"/>
                    <a:pt x="35662" y="47787"/>
                  </a:cubicBezTo>
                  <a:cubicBezTo>
                    <a:pt x="42319" y="47787"/>
                    <a:pt x="47787" y="42319"/>
                    <a:pt x="47787" y="35662"/>
                  </a:cubicBezTo>
                  <a:cubicBezTo>
                    <a:pt x="47787" y="29005"/>
                    <a:pt x="42319" y="23537"/>
                    <a:pt x="35662" y="23537"/>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sp>
        <p:nvSpPr>
          <p:cNvPr id="22" name="Text Placeholder 3">
            <a:extLst>
              <a:ext uri="{FF2B5EF4-FFF2-40B4-BE49-F238E27FC236}">
                <a16:creationId xmlns:a16="http://schemas.microsoft.com/office/drawing/2014/main" id="{A4276CE6-81B3-C0C4-11C5-511A819B4624}"/>
              </a:ext>
            </a:extLst>
          </p:cNvPr>
          <p:cNvSpPr txBox="1">
            <a:spLocks/>
          </p:cNvSpPr>
          <p:nvPr/>
        </p:nvSpPr>
        <p:spPr>
          <a:xfrm>
            <a:off x="194249" y="5908894"/>
            <a:ext cx="7743825" cy="799302"/>
          </a:xfrm>
          <a:prstGeom prst="rect">
            <a:avLst/>
          </a:prstGeom>
        </p:spPr>
        <p:txBody>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176080" lvl="0" indent="0" algn="l" defTabSz="914400" rtl="0" eaLnBrk="1" fontAlgn="auto" latinLnBrk="0" hangingPunct="1">
              <a:lnSpc>
                <a:spcPct val="100000"/>
              </a:lnSpc>
              <a:spcBef>
                <a:spcPts val="0"/>
              </a:spcBef>
              <a:spcAft>
                <a:spcPts val="0"/>
              </a:spcAft>
              <a:buClr>
                <a:srgbClr val="3C9B34"/>
              </a:buClr>
              <a:buSzTx/>
              <a:buFont typeface="Arial" panose="020B0604020202020204" pitchFamily="34" charset="0"/>
              <a:buNone/>
              <a:tabLst/>
              <a:defRPr/>
            </a:pPr>
            <a:r>
              <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mn-ea"/>
                <a:cs typeface="+mn-cs"/>
              </a:rPr>
              <a:t>Sources:</a:t>
            </a:r>
          </a:p>
          <a:p>
            <a:pPr marL="0" marR="176080" lvl="0" indent="0" algn="l" defTabSz="914400" rtl="0" eaLnBrk="1" fontAlgn="auto" latinLnBrk="0" hangingPunct="1">
              <a:lnSpc>
                <a:spcPct val="100000"/>
              </a:lnSpc>
              <a:spcBef>
                <a:spcPts val="0"/>
              </a:spcBef>
              <a:spcAft>
                <a:spcPts val="0"/>
              </a:spcAft>
              <a:buClr>
                <a:srgbClr val="3C9B34"/>
              </a:buClr>
              <a:buSzTx/>
              <a:buFont typeface="Arial" panose="020B0604020202020204" pitchFamily="34" charset="0"/>
              <a:buNone/>
              <a:tabLst/>
              <a:defRPr/>
            </a:pPr>
            <a:r>
              <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mn-ea"/>
                <a:cs typeface="+mn-cs"/>
              </a:rPr>
              <a:t>National Funeral Directors Association | Statistics, September 24, 2024</a:t>
            </a:r>
          </a:p>
          <a:p>
            <a:pPr marL="0" marR="176080" lvl="0" indent="0" algn="l" defTabSz="914400" rtl="0" eaLnBrk="1" fontAlgn="auto" latinLnBrk="0" hangingPunct="1">
              <a:lnSpc>
                <a:spcPct val="100000"/>
              </a:lnSpc>
              <a:spcBef>
                <a:spcPts val="0"/>
              </a:spcBef>
              <a:spcAft>
                <a:spcPts val="0"/>
              </a:spcAft>
              <a:buClr>
                <a:srgbClr val="3C9B34"/>
              </a:buClr>
              <a:buSzTx/>
              <a:buFont typeface="Arial" panose="020B0604020202020204" pitchFamily="34" charset="0"/>
              <a:buNone/>
              <a:tabLst/>
              <a:defRPr/>
            </a:pPr>
            <a:r>
              <a:rPr lang="en-US" sz="1200" dirty="0">
                <a:solidFill>
                  <a:schemeClr val="tx2">
                    <a:lumMod val="75000"/>
                  </a:schemeClr>
                </a:solidFill>
                <a:latin typeface="Aptos" panose="020B0004020202020204" pitchFamily="34" charset="0"/>
              </a:rPr>
              <a:t>Debt.org | </a:t>
            </a:r>
            <a:r>
              <a:rPr lang="en-US" sz="1200" dirty="0">
                <a:solidFill>
                  <a:schemeClr val="tx2">
                    <a:lumMod val="75000"/>
                  </a:schemeClr>
                </a:solidFill>
                <a:latin typeface="Aptos" panose="020B0004020202020204" pitchFamily="34" charset="0"/>
                <a:hlinkClick r:id="rId3">
                  <a:extLst>
                    <a:ext uri="{A12FA001-AC4F-418D-AE19-62706E023703}">
                      <ahyp:hlinkClr xmlns:ahyp="http://schemas.microsoft.com/office/drawing/2018/hyperlinkcolor" val="tx"/>
                    </a:ext>
                  </a:extLst>
                </a:hlinkClick>
              </a:rPr>
              <a:t>What Happens When People Die with Debt: Who Pays</a:t>
            </a:r>
            <a:r>
              <a:rPr lang="en-US" sz="1200" dirty="0">
                <a:solidFill>
                  <a:schemeClr val="tx2">
                    <a:lumMod val="75000"/>
                  </a:schemeClr>
                </a:solidFill>
                <a:latin typeface="Aptos" panose="020B0004020202020204" pitchFamily="34" charset="0"/>
              </a:rPr>
              <a:t>, updated March 18, 2025</a:t>
            </a:r>
            <a:endParaRPr kumimoji="0" lang="en-US" sz="16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mn-ea"/>
              <a:cs typeface="+mn-cs"/>
            </a:endParaRPr>
          </a:p>
        </p:txBody>
      </p:sp>
    </p:spTree>
    <p:extLst>
      <p:ext uri="{BB962C8B-B14F-4D97-AF65-F5344CB8AC3E}">
        <p14:creationId xmlns:p14="http://schemas.microsoft.com/office/powerpoint/2010/main" val="4289491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0C750D-2938-DD0B-BA99-D31275B6AA65}"/>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0D62B8EA-E255-BE0E-ABC3-5AADFE0031BF}"/>
              </a:ext>
            </a:extLst>
          </p:cNvPr>
          <p:cNvGrpSpPr>
            <a:grpSpLocks noChangeAspect="1"/>
          </p:cNvGrpSpPr>
          <p:nvPr/>
        </p:nvGrpSpPr>
        <p:grpSpPr>
          <a:xfrm>
            <a:off x="850791" y="3060635"/>
            <a:ext cx="1263294" cy="1336406"/>
            <a:chOff x="2264220" y="795674"/>
            <a:chExt cx="751746" cy="795253"/>
          </a:xfrm>
          <a:solidFill>
            <a:schemeClr val="bg2"/>
          </a:solidFill>
        </p:grpSpPr>
        <p:sp>
          <p:nvSpPr>
            <p:cNvPr id="5" name="Freeform: Shape 355">
              <a:extLst>
                <a:ext uri="{FF2B5EF4-FFF2-40B4-BE49-F238E27FC236}">
                  <a16:creationId xmlns:a16="http://schemas.microsoft.com/office/drawing/2014/main" id="{FDC08453-FFEB-4429-C4E9-E5348E22BF1A}"/>
                </a:ext>
              </a:extLst>
            </p:cNvPr>
            <p:cNvSpPr/>
            <p:nvPr/>
          </p:nvSpPr>
          <p:spPr>
            <a:xfrm>
              <a:off x="2534494" y="881024"/>
              <a:ext cx="212346" cy="235604"/>
            </a:xfrm>
            <a:custGeom>
              <a:avLst/>
              <a:gdLst>
                <a:gd name="connsiteX0" fmla="*/ 104411 w 212346"/>
                <a:gd name="connsiteY0" fmla="*/ 235367 h 235604"/>
                <a:gd name="connsiteX1" fmla="*/ 45926 w 212346"/>
                <a:gd name="connsiteY1" fmla="*/ 210879 h 235604"/>
                <a:gd name="connsiteX2" fmla="*/ 41 w 212346"/>
                <a:gd name="connsiteY2" fmla="*/ 64191 h 235604"/>
                <a:gd name="connsiteX3" fmla="*/ 7887 w 212346"/>
                <a:gd name="connsiteY3" fmla="*/ 53255 h 235604"/>
                <a:gd name="connsiteX4" fmla="*/ 99181 w 212346"/>
                <a:gd name="connsiteY4" fmla="*/ 2377 h 235604"/>
                <a:gd name="connsiteX5" fmla="*/ 107026 w 212346"/>
                <a:gd name="connsiteY5" fmla="*/ 0 h 235604"/>
                <a:gd name="connsiteX6" fmla="*/ 114158 w 212346"/>
                <a:gd name="connsiteY6" fmla="*/ 2377 h 235604"/>
                <a:gd name="connsiteX7" fmla="*/ 204501 w 212346"/>
                <a:gd name="connsiteY7" fmla="*/ 53255 h 235604"/>
                <a:gd name="connsiteX8" fmla="*/ 212347 w 212346"/>
                <a:gd name="connsiteY8" fmla="*/ 64191 h 235604"/>
                <a:gd name="connsiteX9" fmla="*/ 165511 w 212346"/>
                <a:gd name="connsiteY9" fmla="*/ 211830 h 235604"/>
                <a:gd name="connsiteX10" fmla="*/ 106313 w 212346"/>
                <a:gd name="connsiteY10" fmla="*/ 235604 h 235604"/>
                <a:gd name="connsiteX11" fmla="*/ 104649 w 212346"/>
                <a:gd name="connsiteY11" fmla="*/ 235604 h 235604"/>
                <a:gd name="connsiteX12" fmla="*/ 105837 w 212346"/>
                <a:gd name="connsiteY12" fmla="*/ 26390 h 235604"/>
                <a:gd name="connsiteX13" fmla="*/ 24053 w 212346"/>
                <a:gd name="connsiteY13" fmla="*/ 71561 h 235604"/>
                <a:gd name="connsiteX14" fmla="*/ 61379 w 212346"/>
                <a:gd name="connsiteY14" fmla="*/ 193524 h 235604"/>
                <a:gd name="connsiteX15" fmla="*/ 104411 w 212346"/>
                <a:gd name="connsiteY15" fmla="*/ 211830 h 235604"/>
                <a:gd name="connsiteX16" fmla="*/ 105837 w 212346"/>
                <a:gd name="connsiteY16" fmla="*/ 211830 h 235604"/>
                <a:gd name="connsiteX17" fmla="*/ 149582 w 212346"/>
                <a:gd name="connsiteY17" fmla="*/ 193524 h 235604"/>
                <a:gd name="connsiteX18" fmla="*/ 187621 w 212346"/>
                <a:gd name="connsiteY18" fmla="*/ 72512 h 235604"/>
                <a:gd name="connsiteX19" fmla="*/ 105600 w 212346"/>
                <a:gd name="connsiteY19" fmla="*/ 26152 h 2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346" h="235604">
                  <a:moveTo>
                    <a:pt x="104411" y="235367"/>
                  </a:moveTo>
                  <a:cubicBezTo>
                    <a:pt x="97041" y="235367"/>
                    <a:pt x="71365" y="233702"/>
                    <a:pt x="45926" y="210879"/>
                  </a:cubicBezTo>
                  <a:cubicBezTo>
                    <a:pt x="14544" y="182825"/>
                    <a:pt x="-910" y="133612"/>
                    <a:pt x="41" y="64191"/>
                  </a:cubicBezTo>
                  <a:cubicBezTo>
                    <a:pt x="41" y="59436"/>
                    <a:pt x="3370" y="54919"/>
                    <a:pt x="7887" y="53255"/>
                  </a:cubicBezTo>
                  <a:cubicBezTo>
                    <a:pt x="42835" y="40179"/>
                    <a:pt x="64232" y="29718"/>
                    <a:pt x="99181" y="2377"/>
                  </a:cubicBezTo>
                  <a:cubicBezTo>
                    <a:pt x="101320" y="951"/>
                    <a:pt x="104173" y="0"/>
                    <a:pt x="107026" y="0"/>
                  </a:cubicBezTo>
                  <a:cubicBezTo>
                    <a:pt x="109879" y="0"/>
                    <a:pt x="112257" y="713"/>
                    <a:pt x="114158" y="2377"/>
                  </a:cubicBezTo>
                  <a:cubicBezTo>
                    <a:pt x="148156" y="29718"/>
                    <a:pt x="169553" y="39941"/>
                    <a:pt x="204501" y="53255"/>
                  </a:cubicBezTo>
                  <a:cubicBezTo>
                    <a:pt x="209018" y="54681"/>
                    <a:pt x="212347" y="59436"/>
                    <a:pt x="212347" y="64191"/>
                  </a:cubicBezTo>
                  <a:cubicBezTo>
                    <a:pt x="212347" y="132661"/>
                    <a:pt x="196656" y="182350"/>
                    <a:pt x="165511" y="211830"/>
                  </a:cubicBezTo>
                  <a:cubicBezTo>
                    <a:pt x="148394" y="227283"/>
                    <a:pt x="127948" y="235604"/>
                    <a:pt x="106313" y="235604"/>
                  </a:cubicBezTo>
                  <a:lnTo>
                    <a:pt x="104649" y="235604"/>
                  </a:lnTo>
                  <a:close/>
                  <a:moveTo>
                    <a:pt x="105837" y="26390"/>
                  </a:moveTo>
                  <a:cubicBezTo>
                    <a:pt x="73029" y="50639"/>
                    <a:pt x="51156" y="61338"/>
                    <a:pt x="24053" y="71561"/>
                  </a:cubicBezTo>
                  <a:cubicBezTo>
                    <a:pt x="24053" y="129570"/>
                    <a:pt x="37367" y="171176"/>
                    <a:pt x="61379" y="193524"/>
                  </a:cubicBezTo>
                  <a:cubicBezTo>
                    <a:pt x="79923" y="210641"/>
                    <a:pt x="98943" y="211830"/>
                    <a:pt x="104411" y="211830"/>
                  </a:cubicBezTo>
                  <a:cubicBezTo>
                    <a:pt x="104411" y="211830"/>
                    <a:pt x="105837" y="211830"/>
                    <a:pt x="105837" y="211830"/>
                  </a:cubicBezTo>
                  <a:cubicBezTo>
                    <a:pt x="112494" y="211830"/>
                    <a:pt x="131038" y="210403"/>
                    <a:pt x="149582" y="193524"/>
                  </a:cubicBezTo>
                  <a:cubicBezTo>
                    <a:pt x="173594" y="170225"/>
                    <a:pt x="186908" y="128620"/>
                    <a:pt x="187621" y="72512"/>
                  </a:cubicBezTo>
                  <a:cubicBezTo>
                    <a:pt x="159330" y="61100"/>
                    <a:pt x="137457" y="50639"/>
                    <a:pt x="105600" y="26152"/>
                  </a:cubicBez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9" name="Freeform: Shape 356">
              <a:extLst>
                <a:ext uri="{FF2B5EF4-FFF2-40B4-BE49-F238E27FC236}">
                  <a16:creationId xmlns:a16="http://schemas.microsoft.com/office/drawing/2014/main" id="{D31A5281-6229-9EFA-812F-8359BF24DE61}"/>
                </a:ext>
              </a:extLst>
            </p:cNvPr>
            <p:cNvSpPr/>
            <p:nvPr/>
          </p:nvSpPr>
          <p:spPr>
            <a:xfrm>
              <a:off x="2264220" y="795674"/>
              <a:ext cx="751746" cy="795253"/>
            </a:xfrm>
            <a:custGeom>
              <a:avLst/>
              <a:gdLst>
                <a:gd name="connsiteX0" fmla="*/ 82022 w 751746"/>
                <a:gd name="connsiteY0" fmla="*/ 795254 h 795253"/>
                <a:gd name="connsiteX1" fmla="*/ 0 w 751746"/>
                <a:gd name="connsiteY1" fmla="*/ 719889 h 795253"/>
                <a:gd name="connsiteX2" fmla="*/ 0 w 751746"/>
                <a:gd name="connsiteY2" fmla="*/ 642860 h 795253"/>
                <a:gd name="connsiteX3" fmla="*/ 11649 w 751746"/>
                <a:gd name="connsiteY3" fmla="*/ 631210 h 795253"/>
                <a:gd name="connsiteX4" fmla="*/ 139556 w 751746"/>
                <a:gd name="connsiteY4" fmla="*/ 631210 h 795253"/>
                <a:gd name="connsiteX5" fmla="*/ 140744 w 751746"/>
                <a:gd name="connsiteY5" fmla="*/ 82022 h 795253"/>
                <a:gd name="connsiteX6" fmla="*/ 216109 w 751746"/>
                <a:gd name="connsiteY6" fmla="*/ 0 h 795253"/>
                <a:gd name="connsiteX7" fmla="*/ 675668 w 751746"/>
                <a:gd name="connsiteY7" fmla="*/ 0 h 795253"/>
                <a:gd name="connsiteX8" fmla="*/ 751747 w 751746"/>
                <a:gd name="connsiteY8" fmla="*/ 82022 h 795253"/>
                <a:gd name="connsiteX9" fmla="*/ 751747 w 751746"/>
                <a:gd name="connsiteY9" fmla="*/ 152394 h 795253"/>
                <a:gd name="connsiteX10" fmla="*/ 740097 w 751746"/>
                <a:gd name="connsiteY10" fmla="*/ 164043 h 795253"/>
                <a:gd name="connsiteX11" fmla="*/ 612191 w 751746"/>
                <a:gd name="connsiteY11" fmla="*/ 164043 h 795253"/>
                <a:gd name="connsiteX12" fmla="*/ 611002 w 751746"/>
                <a:gd name="connsiteY12" fmla="*/ 712519 h 795253"/>
                <a:gd name="connsiteX13" fmla="*/ 588179 w 751746"/>
                <a:gd name="connsiteY13" fmla="*/ 769102 h 795253"/>
                <a:gd name="connsiteX14" fmla="*/ 528029 w 751746"/>
                <a:gd name="connsiteY14" fmla="*/ 795254 h 795253"/>
                <a:gd name="connsiteX15" fmla="*/ 82022 w 751746"/>
                <a:gd name="connsiteY15" fmla="*/ 795254 h 795253"/>
                <a:gd name="connsiteX16" fmla="*/ 218487 w 751746"/>
                <a:gd name="connsiteY16" fmla="*/ 23299 h 795253"/>
                <a:gd name="connsiteX17" fmla="*/ 164281 w 751746"/>
                <a:gd name="connsiteY17" fmla="*/ 82022 h 795253"/>
                <a:gd name="connsiteX18" fmla="*/ 164281 w 751746"/>
                <a:gd name="connsiteY18" fmla="*/ 630022 h 795253"/>
                <a:gd name="connsiteX19" fmla="*/ 457895 w 751746"/>
                <a:gd name="connsiteY19" fmla="*/ 631210 h 795253"/>
                <a:gd name="connsiteX20" fmla="*/ 469544 w 751746"/>
                <a:gd name="connsiteY20" fmla="*/ 642860 h 795253"/>
                <a:gd name="connsiteX21" fmla="*/ 469544 w 751746"/>
                <a:gd name="connsiteY21" fmla="*/ 713232 h 795253"/>
                <a:gd name="connsiteX22" fmla="*/ 473824 w 751746"/>
                <a:gd name="connsiteY22" fmla="*/ 735104 h 795253"/>
                <a:gd name="connsiteX23" fmla="*/ 510674 w 751746"/>
                <a:gd name="connsiteY23" fmla="*/ 769340 h 795253"/>
                <a:gd name="connsiteX24" fmla="*/ 528267 w 751746"/>
                <a:gd name="connsiteY24" fmla="*/ 771955 h 795253"/>
                <a:gd name="connsiteX25" fmla="*/ 571061 w 751746"/>
                <a:gd name="connsiteY25" fmla="*/ 753648 h 795253"/>
                <a:gd name="connsiteX26" fmla="*/ 586752 w 751746"/>
                <a:gd name="connsiteY26" fmla="*/ 713470 h 795253"/>
                <a:gd name="connsiteX27" fmla="*/ 587703 w 751746"/>
                <a:gd name="connsiteY27" fmla="*/ 73701 h 795253"/>
                <a:gd name="connsiteX28" fmla="*/ 601255 w 751746"/>
                <a:gd name="connsiteY28" fmla="*/ 36375 h 795253"/>
                <a:gd name="connsiteX29" fmla="*/ 602919 w 751746"/>
                <a:gd name="connsiteY29" fmla="*/ 33760 h 795253"/>
                <a:gd name="connsiteX30" fmla="*/ 604821 w 751746"/>
                <a:gd name="connsiteY30" fmla="*/ 30907 h 795253"/>
                <a:gd name="connsiteX31" fmla="*/ 607198 w 751746"/>
                <a:gd name="connsiteY31" fmla="*/ 28292 h 795253"/>
                <a:gd name="connsiteX32" fmla="*/ 609100 w 751746"/>
                <a:gd name="connsiteY32" fmla="*/ 25914 h 795253"/>
                <a:gd name="connsiteX33" fmla="*/ 611240 w 751746"/>
                <a:gd name="connsiteY33" fmla="*/ 23774 h 795253"/>
                <a:gd name="connsiteX34" fmla="*/ 608862 w 751746"/>
                <a:gd name="connsiteY34" fmla="*/ 23299 h 795253"/>
                <a:gd name="connsiteX35" fmla="*/ 218487 w 751746"/>
                <a:gd name="connsiteY35" fmla="*/ 23299 h 795253"/>
                <a:gd name="connsiteX36" fmla="*/ 23537 w 751746"/>
                <a:gd name="connsiteY36" fmla="*/ 717511 h 795253"/>
                <a:gd name="connsiteX37" fmla="*/ 82259 w 751746"/>
                <a:gd name="connsiteY37" fmla="*/ 771955 h 795253"/>
                <a:gd name="connsiteX38" fmla="*/ 467405 w 751746"/>
                <a:gd name="connsiteY38" fmla="*/ 771004 h 795253"/>
                <a:gd name="connsiteX39" fmla="*/ 466454 w 751746"/>
                <a:gd name="connsiteY39" fmla="*/ 766724 h 795253"/>
                <a:gd name="connsiteX40" fmla="*/ 461937 w 751746"/>
                <a:gd name="connsiteY40" fmla="*/ 761019 h 795253"/>
                <a:gd name="connsiteX41" fmla="*/ 458133 w 751746"/>
                <a:gd name="connsiteY41" fmla="*/ 755550 h 795253"/>
                <a:gd name="connsiteX42" fmla="*/ 452189 w 751746"/>
                <a:gd name="connsiteY42" fmla="*/ 743426 h 795253"/>
                <a:gd name="connsiteX43" fmla="*/ 446246 w 751746"/>
                <a:gd name="connsiteY43" fmla="*/ 712994 h 795253"/>
                <a:gd name="connsiteX44" fmla="*/ 446246 w 751746"/>
                <a:gd name="connsiteY44" fmla="*/ 655460 h 795253"/>
                <a:gd name="connsiteX45" fmla="*/ 23537 w 751746"/>
                <a:gd name="connsiteY45" fmla="*/ 654272 h 795253"/>
                <a:gd name="connsiteX46" fmla="*/ 23537 w 751746"/>
                <a:gd name="connsiteY46" fmla="*/ 717274 h 795253"/>
                <a:gd name="connsiteX47" fmla="*/ 663544 w 751746"/>
                <a:gd name="connsiteY47" fmla="*/ 23299 h 795253"/>
                <a:gd name="connsiteX48" fmla="*/ 653083 w 751746"/>
                <a:gd name="connsiteY48" fmla="*/ 24963 h 795253"/>
                <a:gd name="connsiteX49" fmla="*/ 615282 w 751746"/>
                <a:gd name="connsiteY49" fmla="*/ 56583 h 795253"/>
                <a:gd name="connsiteX50" fmla="*/ 610051 w 751746"/>
                <a:gd name="connsiteY50" fmla="*/ 76554 h 795253"/>
                <a:gd name="connsiteX51" fmla="*/ 610051 w 751746"/>
                <a:gd name="connsiteY51" fmla="*/ 139318 h 795253"/>
                <a:gd name="connsiteX52" fmla="*/ 726070 w 751746"/>
                <a:gd name="connsiteY52" fmla="*/ 140507 h 795253"/>
                <a:gd name="connsiteX53" fmla="*/ 727259 w 751746"/>
                <a:gd name="connsiteY53" fmla="*/ 81784 h 795253"/>
                <a:gd name="connsiteX54" fmla="*/ 673053 w 751746"/>
                <a:gd name="connsiteY54" fmla="*/ 23061 h 795253"/>
                <a:gd name="connsiteX55" fmla="*/ 663544 w 751746"/>
                <a:gd name="connsiteY55" fmla="*/ 23061 h 79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751746" h="795253">
                  <a:moveTo>
                    <a:pt x="82022" y="795254"/>
                  </a:moveTo>
                  <a:cubicBezTo>
                    <a:pt x="39466" y="795254"/>
                    <a:pt x="3328" y="762207"/>
                    <a:pt x="0" y="719889"/>
                  </a:cubicBezTo>
                  <a:lnTo>
                    <a:pt x="0" y="642860"/>
                  </a:lnTo>
                  <a:cubicBezTo>
                    <a:pt x="0" y="636678"/>
                    <a:pt x="5468" y="631210"/>
                    <a:pt x="11649" y="631210"/>
                  </a:cubicBezTo>
                  <a:lnTo>
                    <a:pt x="139556" y="631210"/>
                  </a:lnTo>
                  <a:lnTo>
                    <a:pt x="140744" y="82022"/>
                  </a:lnTo>
                  <a:cubicBezTo>
                    <a:pt x="140744" y="39466"/>
                    <a:pt x="173791" y="3328"/>
                    <a:pt x="216109" y="0"/>
                  </a:cubicBezTo>
                  <a:lnTo>
                    <a:pt x="675668" y="0"/>
                  </a:lnTo>
                  <a:cubicBezTo>
                    <a:pt x="717274" y="3328"/>
                    <a:pt x="750796" y="39466"/>
                    <a:pt x="751747" y="82022"/>
                  </a:cubicBezTo>
                  <a:lnTo>
                    <a:pt x="751747" y="152394"/>
                  </a:lnTo>
                  <a:cubicBezTo>
                    <a:pt x="751747" y="158575"/>
                    <a:pt x="746278" y="164043"/>
                    <a:pt x="740097" y="164043"/>
                  </a:cubicBezTo>
                  <a:lnTo>
                    <a:pt x="612191" y="164043"/>
                  </a:lnTo>
                  <a:lnTo>
                    <a:pt x="611002" y="712519"/>
                  </a:lnTo>
                  <a:cubicBezTo>
                    <a:pt x="611002" y="733440"/>
                    <a:pt x="602919" y="753648"/>
                    <a:pt x="588179" y="769102"/>
                  </a:cubicBezTo>
                  <a:cubicBezTo>
                    <a:pt x="572012" y="785982"/>
                    <a:pt x="550853" y="795254"/>
                    <a:pt x="528029" y="795254"/>
                  </a:cubicBezTo>
                  <a:lnTo>
                    <a:pt x="82022" y="795254"/>
                  </a:lnTo>
                  <a:close/>
                  <a:moveTo>
                    <a:pt x="218487" y="23299"/>
                  </a:moveTo>
                  <a:cubicBezTo>
                    <a:pt x="187580" y="25914"/>
                    <a:pt x="164281" y="51115"/>
                    <a:pt x="164281" y="82022"/>
                  </a:cubicBezTo>
                  <a:lnTo>
                    <a:pt x="164281" y="630022"/>
                  </a:lnTo>
                  <a:lnTo>
                    <a:pt x="457895" y="631210"/>
                  </a:lnTo>
                  <a:cubicBezTo>
                    <a:pt x="464076" y="631210"/>
                    <a:pt x="469544" y="636678"/>
                    <a:pt x="469544" y="642860"/>
                  </a:cubicBezTo>
                  <a:lnTo>
                    <a:pt x="469544" y="713232"/>
                  </a:lnTo>
                  <a:cubicBezTo>
                    <a:pt x="469544" y="719889"/>
                    <a:pt x="471209" y="727497"/>
                    <a:pt x="473824" y="735104"/>
                  </a:cubicBezTo>
                  <a:cubicBezTo>
                    <a:pt x="479767" y="751033"/>
                    <a:pt x="493557" y="763872"/>
                    <a:pt x="510674" y="769340"/>
                  </a:cubicBezTo>
                  <a:cubicBezTo>
                    <a:pt x="515904" y="771004"/>
                    <a:pt x="521848" y="771955"/>
                    <a:pt x="528267" y="771955"/>
                  </a:cubicBezTo>
                  <a:cubicBezTo>
                    <a:pt x="545147" y="771955"/>
                    <a:pt x="559887" y="765536"/>
                    <a:pt x="571061" y="753648"/>
                  </a:cubicBezTo>
                  <a:cubicBezTo>
                    <a:pt x="581284" y="741524"/>
                    <a:pt x="586752" y="727497"/>
                    <a:pt x="586752" y="713470"/>
                  </a:cubicBezTo>
                  <a:lnTo>
                    <a:pt x="587703" y="73701"/>
                  </a:lnTo>
                  <a:cubicBezTo>
                    <a:pt x="589605" y="59436"/>
                    <a:pt x="594122" y="46836"/>
                    <a:pt x="601255" y="36375"/>
                  </a:cubicBezTo>
                  <a:cubicBezTo>
                    <a:pt x="601730" y="35424"/>
                    <a:pt x="602443" y="34711"/>
                    <a:pt x="602919" y="33760"/>
                  </a:cubicBezTo>
                  <a:cubicBezTo>
                    <a:pt x="603632" y="32809"/>
                    <a:pt x="604345" y="31858"/>
                    <a:pt x="604821" y="30907"/>
                  </a:cubicBezTo>
                  <a:lnTo>
                    <a:pt x="607198" y="28292"/>
                  </a:lnTo>
                  <a:cubicBezTo>
                    <a:pt x="607911" y="27578"/>
                    <a:pt x="608625" y="26865"/>
                    <a:pt x="609100" y="25914"/>
                  </a:cubicBezTo>
                  <a:lnTo>
                    <a:pt x="611240" y="23774"/>
                  </a:lnTo>
                  <a:lnTo>
                    <a:pt x="608862" y="23299"/>
                  </a:lnTo>
                  <a:lnTo>
                    <a:pt x="218487" y="23299"/>
                  </a:lnTo>
                  <a:close/>
                  <a:moveTo>
                    <a:pt x="23537" y="717511"/>
                  </a:moveTo>
                  <a:cubicBezTo>
                    <a:pt x="26152" y="748656"/>
                    <a:pt x="51353" y="771955"/>
                    <a:pt x="82259" y="771955"/>
                  </a:cubicBezTo>
                  <a:lnTo>
                    <a:pt x="467405" y="771004"/>
                  </a:lnTo>
                  <a:cubicBezTo>
                    <a:pt x="467880" y="768151"/>
                    <a:pt x="467405" y="767438"/>
                    <a:pt x="466454" y="766724"/>
                  </a:cubicBezTo>
                  <a:cubicBezTo>
                    <a:pt x="466454" y="766724"/>
                    <a:pt x="462650" y="761970"/>
                    <a:pt x="461937" y="761019"/>
                  </a:cubicBezTo>
                  <a:cubicBezTo>
                    <a:pt x="460510" y="759354"/>
                    <a:pt x="459321" y="757452"/>
                    <a:pt x="458133" y="755550"/>
                  </a:cubicBezTo>
                  <a:lnTo>
                    <a:pt x="452189" y="743426"/>
                  </a:lnTo>
                  <a:cubicBezTo>
                    <a:pt x="447196" y="732727"/>
                    <a:pt x="446246" y="721078"/>
                    <a:pt x="446246" y="712994"/>
                  </a:cubicBezTo>
                  <a:lnTo>
                    <a:pt x="446246" y="655460"/>
                  </a:lnTo>
                  <a:lnTo>
                    <a:pt x="23537" y="654272"/>
                  </a:lnTo>
                  <a:lnTo>
                    <a:pt x="23537" y="717274"/>
                  </a:lnTo>
                  <a:close/>
                  <a:moveTo>
                    <a:pt x="663544" y="23299"/>
                  </a:moveTo>
                  <a:cubicBezTo>
                    <a:pt x="659977" y="23299"/>
                    <a:pt x="656173" y="24250"/>
                    <a:pt x="653083" y="24963"/>
                  </a:cubicBezTo>
                  <a:cubicBezTo>
                    <a:pt x="635965" y="29480"/>
                    <a:pt x="622414" y="40892"/>
                    <a:pt x="615282" y="56583"/>
                  </a:cubicBezTo>
                  <a:cubicBezTo>
                    <a:pt x="612666" y="62527"/>
                    <a:pt x="611002" y="69421"/>
                    <a:pt x="610051" y="76554"/>
                  </a:cubicBezTo>
                  <a:lnTo>
                    <a:pt x="610051" y="139318"/>
                  </a:lnTo>
                  <a:lnTo>
                    <a:pt x="726070" y="140507"/>
                  </a:lnTo>
                  <a:lnTo>
                    <a:pt x="727259" y="81784"/>
                  </a:lnTo>
                  <a:cubicBezTo>
                    <a:pt x="727259" y="51115"/>
                    <a:pt x="703960" y="25676"/>
                    <a:pt x="673053" y="23061"/>
                  </a:cubicBezTo>
                  <a:lnTo>
                    <a:pt x="663544" y="23061"/>
                  </a:ln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1" name="Freeform: Shape 357">
              <a:extLst>
                <a:ext uri="{FF2B5EF4-FFF2-40B4-BE49-F238E27FC236}">
                  <a16:creationId xmlns:a16="http://schemas.microsoft.com/office/drawing/2014/main" id="{D0127322-B6C4-2CF3-AA43-B2D90F64F2FC}"/>
                </a:ext>
              </a:extLst>
            </p:cNvPr>
            <p:cNvSpPr/>
            <p:nvPr/>
          </p:nvSpPr>
          <p:spPr>
            <a:xfrm>
              <a:off x="2592911" y="973268"/>
              <a:ext cx="93782" cy="89391"/>
            </a:xfrm>
            <a:custGeom>
              <a:avLst/>
              <a:gdLst>
                <a:gd name="connsiteX0" fmla="*/ 34820 w 93782"/>
                <a:gd name="connsiteY0" fmla="*/ 89154 h 89391"/>
                <a:gd name="connsiteX1" fmla="*/ 26498 w 93782"/>
                <a:gd name="connsiteY1" fmla="*/ 85350 h 89391"/>
                <a:gd name="connsiteX2" fmla="*/ 2486 w 93782"/>
                <a:gd name="connsiteY2" fmla="*/ 51828 h 89391"/>
                <a:gd name="connsiteX3" fmla="*/ 4864 w 93782"/>
                <a:gd name="connsiteY3" fmla="*/ 35424 h 89391"/>
                <a:gd name="connsiteX4" fmla="*/ 12234 w 93782"/>
                <a:gd name="connsiteY4" fmla="*/ 33046 h 89391"/>
                <a:gd name="connsiteX5" fmla="*/ 21268 w 93782"/>
                <a:gd name="connsiteY5" fmla="*/ 37801 h 89391"/>
                <a:gd name="connsiteX6" fmla="*/ 34106 w 93782"/>
                <a:gd name="connsiteY6" fmla="*/ 55870 h 89391"/>
                <a:gd name="connsiteX7" fmla="*/ 72859 w 93782"/>
                <a:gd name="connsiteY7" fmla="*/ 4517 h 89391"/>
                <a:gd name="connsiteX8" fmla="*/ 82368 w 93782"/>
                <a:gd name="connsiteY8" fmla="*/ 0 h 89391"/>
                <a:gd name="connsiteX9" fmla="*/ 89263 w 93782"/>
                <a:gd name="connsiteY9" fmla="*/ 2140 h 89391"/>
                <a:gd name="connsiteX10" fmla="*/ 91640 w 93782"/>
                <a:gd name="connsiteY10" fmla="*/ 18544 h 89391"/>
                <a:gd name="connsiteX11" fmla="*/ 44567 w 93782"/>
                <a:gd name="connsiteY11" fmla="*/ 84637 h 89391"/>
                <a:gd name="connsiteX12" fmla="*/ 35295 w 93782"/>
                <a:gd name="connsiteY12" fmla="*/ 89392 h 8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82" h="89391">
                  <a:moveTo>
                    <a:pt x="34820" y="89154"/>
                  </a:moveTo>
                  <a:cubicBezTo>
                    <a:pt x="31016" y="89154"/>
                    <a:pt x="27925" y="87728"/>
                    <a:pt x="26498" y="85350"/>
                  </a:cubicBezTo>
                  <a:lnTo>
                    <a:pt x="2486" y="51828"/>
                  </a:lnTo>
                  <a:cubicBezTo>
                    <a:pt x="-1555" y="46122"/>
                    <a:pt x="-604" y="39228"/>
                    <a:pt x="4864" y="35424"/>
                  </a:cubicBezTo>
                  <a:cubicBezTo>
                    <a:pt x="7003" y="33760"/>
                    <a:pt x="9619" y="33046"/>
                    <a:pt x="12234" y="33046"/>
                  </a:cubicBezTo>
                  <a:cubicBezTo>
                    <a:pt x="15800" y="33046"/>
                    <a:pt x="19128" y="34711"/>
                    <a:pt x="21268" y="37801"/>
                  </a:cubicBezTo>
                  <a:lnTo>
                    <a:pt x="34106" y="55870"/>
                  </a:lnTo>
                  <a:lnTo>
                    <a:pt x="72859" y="4517"/>
                  </a:lnTo>
                  <a:cubicBezTo>
                    <a:pt x="75236" y="1664"/>
                    <a:pt x="78802" y="0"/>
                    <a:pt x="82368" y="0"/>
                  </a:cubicBezTo>
                  <a:cubicBezTo>
                    <a:pt x="85934" y="0"/>
                    <a:pt x="87123" y="713"/>
                    <a:pt x="89263" y="2140"/>
                  </a:cubicBezTo>
                  <a:cubicBezTo>
                    <a:pt x="94256" y="6181"/>
                    <a:pt x="95207" y="13314"/>
                    <a:pt x="91640" y="18544"/>
                  </a:cubicBezTo>
                  <a:lnTo>
                    <a:pt x="44567" y="84637"/>
                  </a:lnTo>
                  <a:cubicBezTo>
                    <a:pt x="42190" y="87728"/>
                    <a:pt x="39099" y="89392"/>
                    <a:pt x="35295" y="89392"/>
                  </a:cubicBez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3" name="Freeform: Shape 358">
              <a:extLst>
                <a:ext uri="{FF2B5EF4-FFF2-40B4-BE49-F238E27FC236}">
                  <a16:creationId xmlns:a16="http://schemas.microsoft.com/office/drawing/2014/main" id="{60BE08FE-119E-40ED-0EB2-387E1DE0BA61}"/>
                </a:ext>
              </a:extLst>
            </p:cNvPr>
            <p:cNvSpPr/>
            <p:nvPr/>
          </p:nvSpPr>
          <p:spPr>
            <a:xfrm>
              <a:off x="2500300" y="1315382"/>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2" name="Freeform: Shape 359">
              <a:extLst>
                <a:ext uri="{FF2B5EF4-FFF2-40B4-BE49-F238E27FC236}">
                  <a16:creationId xmlns:a16="http://schemas.microsoft.com/office/drawing/2014/main" id="{2929A23A-7830-15BD-65ED-57EAA835443F}"/>
                </a:ext>
              </a:extLst>
            </p:cNvPr>
            <p:cNvSpPr/>
            <p:nvPr/>
          </p:nvSpPr>
          <p:spPr>
            <a:xfrm>
              <a:off x="2500300" y="1247625"/>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3" name="Freeform: Shape 360">
              <a:extLst>
                <a:ext uri="{FF2B5EF4-FFF2-40B4-BE49-F238E27FC236}">
                  <a16:creationId xmlns:a16="http://schemas.microsoft.com/office/drawing/2014/main" id="{54E6E518-75D7-9FB4-4BB0-EF179F8CC215}"/>
                </a:ext>
              </a:extLst>
            </p:cNvPr>
            <p:cNvSpPr/>
            <p:nvPr/>
          </p:nvSpPr>
          <p:spPr>
            <a:xfrm>
              <a:off x="2500300" y="1180819"/>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sp>
        <p:nvSpPr>
          <p:cNvPr id="14" name="Title 13">
            <a:extLst>
              <a:ext uri="{FF2B5EF4-FFF2-40B4-BE49-F238E27FC236}">
                <a16:creationId xmlns:a16="http://schemas.microsoft.com/office/drawing/2014/main" id="{A99D0DDD-E1F1-2E2E-8D20-D648804A4B53}"/>
              </a:ext>
            </a:extLst>
          </p:cNvPr>
          <p:cNvSpPr>
            <a:spLocks noGrp="1"/>
          </p:cNvSpPr>
          <p:nvPr>
            <p:ph type="title"/>
          </p:nvPr>
        </p:nvSpPr>
        <p:spPr/>
        <p:txBody>
          <a:bodyPr/>
          <a:lstStyle/>
          <a:p>
            <a:r>
              <a:rPr lang="en-US" b="0" dirty="0"/>
              <a:t>Uses of Life Insurance | </a:t>
            </a:r>
            <a:r>
              <a:rPr lang="en-US" b="1" dirty="0"/>
              <a:t>Last Expenses</a:t>
            </a:r>
          </a:p>
        </p:txBody>
      </p:sp>
      <p:sp>
        <p:nvSpPr>
          <p:cNvPr id="17" name="Text Placeholder 2">
            <a:extLst>
              <a:ext uri="{FF2B5EF4-FFF2-40B4-BE49-F238E27FC236}">
                <a16:creationId xmlns:a16="http://schemas.microsoft.com/office/drawing/2014/main" id="{B4211F3D-C546-2DDC-6A82-73BB5169D23F}"/>
              </a:ext>
            </a:extLst>
          </p:cNvPr>
          <p:cNvSpPr txBox="1">
            <a:spLocks/>
          </p:cNvSpPr>
          <p:nvPr/>
        </p:nvSpPr>
        <p:spPr>
          <a:xfrm>
            <a:off x="312167" y="2691875"/>
            <a:ext cx="2839718" cy="2800732"/>
          </a:xfrm>
          <a:prstGeom prst="rect">
            <a:avLst/>
          </a:prstGeom>
          <a:solidFill>
            <a:srgbClr val="FFFFFF">
              <a:lumMod val="95000"/>
            </a:srgbClr>
          </a:solidFill>
        </p:spPr>
        <p:txBody>
          <a:bodyPr vert="horz" lIns="91440" tIns="548640" rIns="9144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0" indent="-228600" algn="l">
              <a:buClr>
                <a:srgbClr val="006B8C"/>
              </a:buClr>
              <a:buFont typeface="Arial" panose="020B0604020202020204" pitchFamily="34" charset="0"/>
              <a:buChar char="•"/>
            </a:pPr>
            <a:r>
              <a:rPr lang="en-US" dirty="0">
                <a:latin typeface="Aptos" panose="020B0004020202020204" pitchFamily="34" charset="0"/>
              </a:rPr>
              <a:t>Funeral home services</a:t>
            </a:r>
          </a:p>
          <a:p>
            <a:pPr marL="228600" lvl="0" indent="-228600" algn="l">
              <a:buClr>
                <a:srgbClr val="006B8C"/>
              </a:buClr>
              <a:buFont typeface="Arial" panose="020B0604020202020204" pitchFamily="34" charset="0"/>
              <a:buChar char="•"/>
            </a:pPr>
            <a:r>
              <a:rPr lang="en-US" dirty="0">
                <a:latin typeface="Aptos" panose="020B0004020202020204" pitchFamily="34" charset="0"/>
              </a:rPr>
              <a:t>Casket or urn</a:t>
            </a:r>
          </a:p>
          <a:p>
            <a:pPr marL="228600" lvl="0" indent="-228600" algn="l">
              <a:buClr>
                <a:srgbClr val="006B8C"/>
              </a:buClr>
              <a:buFont typeface="Arial" panose="020B0604020202020204" pitchFamily="34" charset="0"/>
              <a:buChar char="•"/>
            </a:pPr>
            <a:r>
              <a:rPr lang="en-US" dirty="0">
                <a:latin typeface="Aptos" panose="020B0004020202020204" pitchFamily="34" charset="0"/>
              </a:rPr>
              <a:t>Cemetery costs</a:t>
            </a:r>
          </a:p>
        </p:txBody>
      </p:sp>
      <p:sp>
        <p:nvSpPr>
          <p:cNvPr id="18" name="Text Placeholder 3">
            <a:extLst>
              <a:ext uri="{FF2B5EF4-FFF2-40B4-BE49-F238E27FC236}">
                <a16:creationId xmlns:a16="http://schemas.microsoft.com/office/drawing/2014/main" id="{DAA839FF-E98E-0F1C-638C-EBFB510B7CDF}"/>
              </a:ext>
            </a:extLst>
          </p:cNvPr>
          <p:cNvSpPr txBox="1">
            <a:spLocks/>
          </p:cNvSpPr>
          <p:nvPr/>
        </p:nvSpPr>
        <p:spPr>
          <a:xfrm>
            <a:off x="3221483" y="2691875"/>
            <a:ext cx="2839718" cy="2800732"/>
          </a:xfrm>
          <a:prstGeom prst="rect">
            <a:avLst/>
          </a:prstGeom>
          <a:solidFill>
            <a:srgbClr val="FFFFFF">
              <a:lumMod val="95000"/>
            </a:srgbClr>
          </a:solidFill>
        </p:spPr>
        <p:txBody>
          <a:bodyPr vert="horz" lIns="91440" tIns="548640" rIns="9144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gn="l">
              <a:buClr>
                <a:srgbClr val="006B8C"/>
              </a:buClr>
              <a:buFont typeface="Arial" panose="020B0604020202020204" pitchFamily="34" charset="0"/>
              <a:buChar char="•"/>
            </a:pPr>
            <a:r>
              <a:rPr lang="en-US" dirty="0">
                <a:latin typeface="Aptos" panose="020B0004020202020204" pitchFamily="34" charset="0"/>
              </a:rPr>
              <a:t>Loan repayments</a:t>
            </a:r>
          </a:p>
          <a:p>
            <a:pPr marL="228600" indent="-228600" algn="l">
              <a:buClr>
                <a:srgbClr val="006B8C"/>
              </a:buClr>
              <a:buFont typeface="Arial" panose="020B0604020202020204" pitchFamily="34" charset="0"/>
              <a:buChar char="•"/>
            </a:pPr>
            <a:r>
              <a:rPr lang="en-US" dirty="0">
                <a:latin typeface="Aptos" panose="020B0004020202020204" pitchFamily="34" charset="0"/>
              </a:rPr>
              <a:t>Credit card balances</a:t>
            </a:r>
          </a:p>
          <a:p>
            <a:pPr marL="228600" indent="-228600" algn="l">
              <a:buClr>
                <a:srgbClr val="006B8C"/>
              </a:buClr>
              <a:buFont typeface="Arial" panose="020B0604020202020204" pitchFamily="34" charset="0"/>
              <a:buChar char="•"/>
            </a:pPr>
            <a:r>
              <a:rPr lang="en-US" dirty="0">
                <a:latin typeface="Aptos" panose="020B0004020202020204" pitchFamily="34" charset="0"/>
              </a:rPr>
              <a:t>Lease payments</a:t>
            </a:r>
          </a:p>
        </p:txBody>
      </p:sp>
      <p:sp>
        <p:nvSpPr>
          <p:cNvPr id="19" name="Text Placeholder 4">
            <a:extLst>
              <a:ext uri="{FF2B5EF4-FFF2-40B4-BE49-F238E27FC236}">
                <a16:creationId xmlns:a16="http://schemas.microsoft.com/office/drawing/2014/main" id="{416D0E3E-E22B-1892-DDB7-56669BC42ECC}"/>
              </a:ext>
            </a:extLst>
          </p:cNvPr>
          <p:cNvSpPr txBox="1">
            <a:spLocks/>
          </p:cNvSpPr>
          <p:nvPr/>
        </p:nvSpPr>
        <p:spPr>
          <a:xfrm>
            <a:off x="9040114" y="2691875"/>
            <a:ext cx="2839718" cy="2800732"/>
          </a:xfrm>
          <a:prstGeom prst="rect">
            <a:avLst/>
          </a:prstGeom>
          <a:solidFill>
            <a:srgbClr val="FFFFFF">
              <a:lumMod val="95000"/>
            </a:srgbClr>
          </a:solidFill>
        </p:spPr>
        <p:txBody>
          <a:bodyPr vert="horz" lIns="91440" tIns="548640" rIns="9144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indent="-228600" algn="l" fontAlgn="auto">
              <a:spcAft>
                <a:spcPts val="0"/>
              </a:spcAft>
              <a:buClr>
                <a:srgbClr val="006B8C"/>
              </a:buClr>
              <a:buSzTx/>
              <a:buFont typeface="Arial" panose="020B0604020202020204" pitchFamily="34" charset="0"/>
              <a:buChar char="•"/>
              <a:defRPr/>
            </a:pPr>
            <a:r>
              <a:rPr lang="en-US" dirty="0">
                <a:latin typeface="Aptos" panose="020B0004020202020204" pitchFamily="34" charset="0"/>
              </a:rPr>
              <a:t>Final and Estate Income Tax </a:t>
            </a:r>
          </a:p>
          <a:p>
            <a:pPr marL="228600" marR="0" indent="-228600" algn="l" fontAlgn="auto">
              <a:spcAft>
                <a:spcPts val="0"/>
              </a:spcAft>
              <a:buClr>
                <a:srgbClr val="006B8C"/>
              </a:buClr>
              <a:buSzTx/>
              <a:buFont typeface="Arial" panose="020B0604020202020204" pitchFamily="34" charset="0"/>
              <a:buChar char="•"/>
              <a:defRPr/>
            </a:pPr>
            <a:r>
              <a:rPr lang="en-US" dirty="0">
                <a:latin typeface="Aptos" panose="020B0004020202020204" pitchFamily="34" charset="0"/>
              </a:rPr>
              <a:t>Estate tax if any</a:t>
            </a:r>
          </a:p>
          <a:p>
            <a:pPr marL="228600" marR="0" indent="-228600" algn="l" fontAlgn="auto">
              <a:spcAft>
                <a:spcPts val="0"/>
              </a:spcAft>
              <a:buClr>
                <a:srgbClr val="006B8C"/>
              </a:buClr>
              <a:buSzTx/>
              <a:buFont typeface="Arial" panose="020B0604020202020204" pitchFamily="34" charset="0"/>
              <a:buChar char="•"/>
              <a:defRPr/>
            </a:pPr>
            <a:r>
              <a:rPr lang="en-US" dirty="0">
                <a:latin typeface="Aptos" panose="020B0004020202020204" pitchFamily="34" charset="0"/>
              </a:rPr>
              <a:t>Accounting Fee</a:t>
            </a:r>
          </a:p>
        </p:txBody>
      </p:sp>
      <p:sp>
        <p:nvSpPr>
          <p:cNvPr id="20" name="Text Placeholder 5">
            <a:extLst>
              <a:ext uri="{FF2B5EF4-FFF2-40B4-BE49-F238E27FC236}">
                <a16:creationId xmlns:a16="http://schemas.microsoft.com/office/drawing/2014/main" id="{F0D4A622-9D43-AF38-17A9-4718110159F7}"/>
              </a:ext>
            </a:extLst>
          </p:cNvPr>
          <p:cNvSpPr txBox="1">
            <a:spLocks/>
          </p:cNvSpPr>
          <p:nvPr/>
        </p:nvSpPr>
        <p:spPr>
          <a:xfrm>
            <a:off x="6130799" y="2691875"/>
            <a:ext cx="2839718" cy="2800732"/>
          </a:xfrm>
          <a:prstGeom prst="rect">
            <a:avLst/>
          </a:prstGeom>
          <a:solidFill>
            <a:srgbClr val="FFFFFF">
              <a:lumMod val="95000"/>
            </a:srgbClr>
          </a:solidFill>
        </p:spPr>
        <p:txBody>
          <a:bodyPr vert="horz" lIns="91440" tIns="548640" rIns="9144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0" indent="-228600" algn="l">
              <a:buClr>
                <a:srgbClr val="006B8C"/>
              </a:buClr>
              <a:buFont typeface="Arial" panose="020B0604020202020204" pitchFamily="34" charset="0"/>
              <a:buChar char="•"/>
            </a:pPr>
            <a:r>
              <a:rPr lang="en-US" dirty="0">
                <a:latin typeface="Aptos" panose="020B0004020202020204" pitchFamily="34" charset="0"/>
              </a:rPr>
              <a:t>Payments for the diagnosis and treatment</a:t>
            </a:r>
          </a:p>
          <a:p>
            <a:pPr marL="228600" lvl="0" indent="-228600" algn="l">
              <a:buClr>
                <a:srgbClr val="006B8C"/>
              </a:buClr>
              <a:buFont typeface="Arial" panose="020B0604020202020204" pitchFamily="34" charset="0"/>
              <a:buChar char="•"/>
            </a:pPr>
            <a:r>
              <a:rPr lang="en-US" dirty="0">
                <a:latin typeface="Aptos" panose="020B0004020202020204" pitchFamily="34" charset="0"/>
              </a:rPr>
              <a:t>Expenses associated with long-term care </a:t>
            </a:r>
          </a:p>
        </p:txBody>
      </p:sp>
      <p:sp>
        <p:nvSpPr>
          <p:cNvPr id="27" name="Text Placeholder 3">
            <a:extLst>
              <a:ext uri="{FF2B5EF4-FFF2-40B4-BE49-F238E27FC236}">
                <a16:creationId xmlns:a16="http://schemas.microsoft.com/office/drawing/2014/main" id="{2BF95D7F-2DEF-65AA-CB7C-3F2B46DE1E2E}"/>
              </a:ext>
            </a:extLst>
          </p:cNvPr>
          <p:cNvSpPr>
            <a:spLocks noGrp="1"/>
          </p:cNvSpPr>
          <p:nvPr>
            <p:ph type="body" sz="quarter" idx="11"/>
          </p:nvPr>
        </p:nvSpPr>
        <p:spPr>
          <a:xfrm>
            <a:off x="457199" y="1149739"/>
            <a:ext cx="11274552" cy="292892"/>
          </a:xfrm>
        </p:spPr>
        <p:txBody>
          <a:bodyPr>
            <a:normAutofit/>
          </a:bodyPr>
          <a:lstStyle/>
          <a:p>
            <a:pPr marL="0" indent="0">
              <a:buNone/>
            </a:pPr>
            <a:r>
              <a:rPr lang="en-US" b="1" dirty="0"/>
              <a:t>Examples</a:t>
            </a:r>
          </a:p>
        </p:txBody>
      </p:sp>
      <p:sp>
        <p:nvSpPr>
          <p:cNvPr id="21" name="Rectangle 20">
            <a:extLst>
              <a:ext uri="{FF2B5EF4-FFF2-40B4-BE49-F238E27FC236}">
                <a16:creationId xmlns:a16="http://schemas.microsoft.com/office/drawing/2014/main" id="{2AE80662-2FC8-C4E5-9BEB-E8983662591E}"/>
              </a:ext>
            </a:extLst>
          </p:cNvPr>
          <p:cNvSpPr/>
          <p:nvPr/>
        </p:nvSpPr>
        <p:spPr>
          <a:xfrm>
            <a:off x="312167" y="1702902"/>
            <a:ext cx="2839719" cy="1241181"/>
          </a:xfrm>
          <a:prstGeom prst="rect">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200" b="0" i="0" u="none" strike="noStrike" kern="0" cap="none" spc="0" normalizeH="0" baseline="0" noProof="0" dirty="0">
                <a:ln>
                  <a:noFill/>
                </a:ln>
                <a:solidFill>
                  <a:srgbClr val="FFFFFF"/>
                </a:solidFill>
                <a:effectLst/>
                <a:uLnTx/>
                <a:uFillTx/>
                <a:latin typeface="Aptos" panose="020B0004020202020204" pitchFamily="34" charset="0"/>
              </a:rPr>
              <a:t>Funeral</a:t>
            </a:r>
            <a:r>
              <a:rPr kumimoji="0" lang="en-US" sz="2200" b="0" i="0" u="none" strike="noStrike" kern="0" cap="none" spc="0" normalizeH="0" noProof="0" dirty="0">
                <a:ln>
                  <a:noFill/>
                </a:ln>
                <a:solidFill>
                  <a:srgbClr val="FFFFFF"/>
                </a:solidFill>
                <a:effectLst/>
                <a:uLnTx/>
                <a:uFillTx/>
                <a:latin typeface="Aptos" panose="020B0004020202020204" pitchFamily="34" charset="0"/>
              </a:rPr>
              <a:t> Expenses</a:t>
            </a:r>
            <a:endParaRPr kumimoji="0" lang="en-US" sz="2200" b="0" i="0" u="none" strike="noStrike" kern="0" cap="none" spc="0" normalizeH="0" baseline="0" noProof="0" dirty="0">
              <a:ln>
                <a:noFill/>
              </a:ln>
              <a:solidFill>
                <a:srgbClr val="FFFFFF"/>
              </a:solidFill>
              <a:effectLst/>
              <a:uLnTx/>
              <a:uFillTx/>
              <a:latin typeface="Aptos" panose="020B0004020202020204" pitchFamily="34" charset="0"/>
            </a:endParaRPr>
          </a:p>
        </p:txBody>
      </p:sp>
      <p:sp>
        <p:nvSpPr>
          <p:cNvPr id="24" name="Rectangle 23">
            <a:extLst>
              <a:ext uri="{FF2B5EF4-FFF2-40B4-BE49-F238E27FC236}">
                <a16:creationId xmlns:a16="http://schemas.microsoft.com/office/drawing/2014/main" id="{DFA92234-7FCB-7037-0A66-87A352DD2FE3}"/>
              </a:ext>
            </a:extLst>
          </p:cNvPr>
          <p:cNvSpPr/>
          <p:nvPr/>
        </p:nvSpPr>
        <p:spPr>
          <a:xfrm>
            <a:off x="3221483" y="1702902"/>
            <a:ext cx="2839719" cy="1241181"/>
          </a:xfrm>
          <a:prstGeom prst="rect">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200" b="0" i="0" u="none" strike="noStrike" kern="0" cap="none" spc="0" normalizeH="0" baseline="0" noProof="0" dirty="0">
                <a:ln>
                  <a:noFill/>
                </a:ln>
                <a:solidFill>
                  <a:srgbClr val="FFFFFF"/>
                </a:solidFill>
                <a:effectLst/>
                <a:uLnTx/>
                <a:uFillTx/>
                <a:latin typeface="Aptos" panose="020B0004020202020204" pitchFamily="34" charset="0"/>
              </a:rPr>
              <a:t>Outstanding Financial </a:t>
            </a:r>
            <a:r>
              <a:rPr kumimoji="0" lang="en-US" sz="2200" b="0" i="0" u="none" strike="noStrike" kern="0" cap="none" spc="0" normalizeH="0" noProof="0" dirty="0">
                <a:ln>
                  <a:noFill/>
                </a:ln>
                <a:solidFill>
                  <a:srgbClr val="FFFFFF"/>
                </a:solidFill>
                <a:effectLst/>
                <a:uLnTx/>
                <a:uFillTx/>
                <a:latin typeface="Aptos" panose="020B0004020202020204" pitchFamily="34" charset="0"/>
              </a:rPr>
              <a:t>Obligations</a:t>
            </a:r>
            <a:endParaRPr kumimoji="0" lang="en-US" sz="2200" b="0" i="0" u="none" strike="noStrike" kern="0" cap="none" spc="0" normalizeH="0" baseline="0" noProof="0" dirty="0">
              <a:ln>
                <a:noFill/>
              </a:ln>
              <a:solidFill>
                <a:srgbClr val="FFFFFF"/>
              </a:solidFill>
              <a:effectLst/>
              <a:uLnTx/>
              <a:uFillTx/>
              <a:latin typeface="Aptos" panose="020B0004020202020204" pitchFamily="34" charset="0"/>
            </a:endParaRPr>
          </a:p>
        </p:txBody>
      </p:sp>
      <p:sp>
        <p:nvSpPr>
          <p:cNvPr id="25" name="Rectangle 24">
            <a:extLst>
              <a:ext uri="{FF2B5EF4-FFF2-40B4-BE49-F238E27FC236}">
                <a16:creationId xmlns:a16="http://schemas.microsoft.com/office/drawing/2014/main" id="{8985E3F0-EABF-75E4-B619-711F403C7D92}"/>
              </a:ext>
            </a:extLst>
          </p:cNvPr>
          <p:cNvSpPr/>
          <p:nvPr/>
        </p:nvSpPr>
        <p:spPr>
          <a:xfrm>
            <a:off x="6130799" y="1702902"/>
            <a:ext cx="2839719" cy="1241181"/>
          </a:xfrm>
          <a:prstGeom prst="rect">
            <a:avLst/>
          </a:prstGeom>
          <a:solidFill>
            <a:schemeClr val="accent4"/>
          </a:solidFill>
          <a:ln w="12700" cap="flat" cmpd="sng" algn="ctr">
            <a:noFill/>
            <a:prstDash val="solid"/>
            <a:miter lim="800000"/>
          </a:ln>
          <a:effectLst/>
        </p:spPr>
        <p:txBody>
          <a:bodyPr rtlCol="0" anchor="ctr"/>
          <a:lstStyle/>
          <a:p>
            <a:pPr lvl="0" algn="ctr">
              <a:defRPr/>
            </a:pPr>
            <a:r>
              <a:rPr lang="en-US" sz="2200" kern="0" dirty="0">
                <a:solidFill>
                  <a:srgbClr val="FFFFFF"/>
                </a:solidFill>
                <a:latin typeface="Aptos" panose="020B0004020202020204" pitchFamily="34" charset="0"/>
              </a:rPr>
              <a:t>Medical Expenses</a:t>
            </a:r>
          </a:p>
        </p:txBody>
      </p:sp>
      <p:sp>
        <p:nvSpPr>
          <p:cNvPr id="26" name="Rectangle 25">
            <a:extLst>
              <a:ext uri="{FF2B5EF4-FFF2-40B4-BE49-F238E27FC236}">
                <a16:creationId xmlns:a16="http://schemas.microsoft.com/office/drawing/2014/main" id="{425363A4-A626-EAAC-CF44-BA8BF2855589}"/>
              </a:ext>
            </a:extLst>
          </p:cNvPr>
          <p:cNvSpPr/>
          <p:nvPr/>
        </p:nvSpPr>
        <p:spPr>
          <a:xfrm>
            <a:off x="9040114" y="1702902"/>
            <a:ext cx="2839719" cy="1241181"/>
          </a:xfrm>
          <a:prstGeom prst="rect">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200" b="0" i="0" u="none" strike="noStrike" kern="0" cap="none" spc="0" normalizeH="0" baseline="0" noProof="0" dirty="0">
                <a:ln>
                  <a:noFill/>
                </a:ln>
                <a:solidFill>
                  <a:srgbClr val="FFFFFF"/>
                </a:solidFill>
                <a:effectLst/>
                <a:uLnTx/>
                <a:uFillTx/>
                <a:latin typeface="Aptos" panose="020B0004020202020204" pitchFamily="34" charset="0"/>
              </a:rPr>
              <a:t>Tax-Related</a:t>
            </a:r>
          </a:p>
        </p:txBody>
      </p:sp>
      <p:sp>
        <p:nvSpPr>
          <p:cNvPr id="2" name="Slide Number Placeholder 5">
            <a:extLst>
              <a:ext uri="{FF2B5EF4-FFF2-40B4-BE49-F238E27FC236}">
                <a16:creationId xmlns:a16="http://schemas.microsoft.com/office/drawing/2014/main" id="{93D2D9EC-CBCF-5301-7406-96BDC25640E8}"/>
              </a:ext>
            </a:extLst>
          </p:cNvPr>
          <p:cNvSpPr txBox="1">
            <a:spLocks/>
          </p:cNvSpPr>
          <p:nvPr/>
        </p:nvSpPr>
        <p:spPr>
          <a:xfrm>
            <a:off x="11070077" y="6481203"/>
            <a:ext cx="661675"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28</a:t>
            </a:fld>
            <a:endParaRPr lang="en-US" dirty="0">
              <a:latin typeface="Aptos Light" panose="020B0004020202020204" pitchFamily="34" charset="0"/>
            </a:endParaRPr>
          </a:p>
        </p:txBody>
      </p:sp>
      <p:sp>
        <p:nvSpPr>
          <p:cNvPr id="3" name="TextBox 2">
            <a:extLst>
              <a:ext uri="{FF2B5EF4-FFF2-40B4-BE49-F238E27FC236}">
                <a16:creationId xmlns:a16="http://schemas.microsoft.com/office/drawing/2014/main" id="{36391E83-1C47-4B68-3C0C-E477A91C7959}"/>
              </a:ext>
            </a:extLst>
          </p:cNvPr>
          <p:cNvSpPr txBox="1"/>
          <p:nvPr/>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849427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28F060-E5B4-61C5-20D3-7CE6198FD73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53ED4DF-475C-7FF4-FEA5-F9740AC14313}"/>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ext Placeholder 3">
            <a:extLst>
              <a:ext uri="{FF2B5EF4-FFF2-40B4-BE49-F238E27FC236}">
                <a16:creationId xmlns:a16="http://schemas.microsoft.com/office/drawing/2014/main" id="{88500ED9-57FE-E000-55B4-FD38D594D86B}"/>
              </a:ext>
            </a:extLst>
          </p:cNvPr>
          <p:cNvSpPr>
            <a:spLocks noGrp="1"/>
          </p:cNvSpPr>
          <p:nvPr>
            <p:ph type="body" sz="quarter" idx="21"/>
          </p:nvPr>
        </p:nvSpPr>
        <p:spPr/>
        <p:txBody>
          <a:bodyPr/>
          <a:lstStyle/>
          <a:p>
            <a:endParaRPr lang="en-US"/>
          </a:p>
        </p:txBody>
      </p:sp>
      <p:sp>
        <p:nvSpPr>
          <p:cNvPr id="5" name="Text Placeholder 4">
            <a:extLst>
              <a:ext uri="{FF2B5EF4-FFF2-40B4-BE49-F238E27FC236}">
                <a16:creationId xmlns:a16="http://schemas.microsoft.com/office/drawing/2014/main" id="{71849B15-42DC-1A6B-F2A1-2596B5E37D7C}"/>
              </a:ext>
            </a:extLst>
          </p:cNvPr>
          <p:cNvSpPr>
            <a:spLocks noGrp="1"/>
          </p:cNvSpPr>
          <p:nvPr>
            <p:ph type="body" sz="quarter" idx="22"/>
          </p:nvPr>
        </p:nvSpPr>
        <p:spPr/>
        <p:txBody>
          <a:bodyPr/>
          <a:lstStyle/>
          <a:p>
            <a:endParaRPr lang="en-US"/>
          </a:p>
        </p:txBody>
      </p:sp>
      <p:sp>
        <p:nvSpPr>
          <p:cNvPr id="9" name="Freeform 8">
            <a:extLst>
              <a:ext uri="{FF2B5EF4-FFF2-40B4-BE49-F238E27FC236}">
                <a16:creationId xmlns:a16="http://schemas.microsoft.com/office/drawing/2014/main" id="{EFBDE740-B144-2B77-CB97-5A75816A9D57}"/>
              </a:ext>
            </a:extLst>
          </p:cNvPr>
          <p:cNvSpPr/>
          <p:nvPr/>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solidFill>
            <a:srgbClr val="1F355E"/>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ea typeface="+mn-ea"/>
              <a:cs typeface="+mn-cs"/>
            </a:endParaRPr>
          </a:p>
        </p:txBody>
      </p:sp>
      <p:sp>
        <p:nvSpPr>
          <p:cNvPr id="19" name="Graphic 87">
            <a:extLst>
              <a:ext uri="{FF2B5EF4-FFF2-40B4-BE49-F238E27FC236}">
                <a16:creationId xmlns:a16="http://schemas.microsoft.com/office/drawing/2014/main" id="{7B4F74E0-772A-0FF1-1CC9-F97EF3CF6DBD}"/>
              </a:ext>
            </a:extLst>
          </p:cNvPr>
          <p:cNvSpPr/>
          <p:nvPr/>
        </p:nvSpPr>
        <p:spPr>
          <a:xfrm>
            <a:off x="814204" y="1714013"/>
            <a:ext cx="1977121" cy="1714987"/>
          </a:xfrm>
          <a:custGeom>
            <a:avLst/>
            <a:gdLst>
              <a:gd name="connsiteX0" fmla="*/ 32571 w 837170"/>
              <a:gd name="connsiteY0" fmla="*/ 673053 h 673053"/>
              <a:gd name="connsiteX1" fmla="*/ 0 w 837170"/>
              <a:gd name="connsiteY1" fmla="*/ 640482 h 673053"/>
              <a:gd name="connsiteX2" fmla="*/ 0 w 837170"/>
              <a:gd name="connsiteY2" fmla="*/ 397270 h 673053"/>
              <a:gd name="connsiteX3" fmla="*/ 32571 w 837170"/>
              <a:gd name="connsiteY3" fmla="*/ 364699 h 673053"/>
              <a:gd name="connsiteX4" fmla="*/ 174504 w 837170"/>
              <a:gd name="connsiteY4" fmla="*/ 364699 h 673053"/>
              <a:gd name="connsiteX5" fmla="*/ 207075 w 837170"/>
              <a:gd name="connsiteY5" fmla="*/ 397270 h 673053"/>
              <a:gd name="connsiteX6" fmla="*/ 207075 w 837170"/>
              <a:gd name="connsiteY6" fmla="*/ 422233 h 673053"/>
              <a:gd name="connsiteX7" fmla="*/ 223004 w 837170"/>
              <a:gd name="connsiteY7" fmla="*/ 422233 h 673053"/>
              <a:gd name="connsiteX8" fmla="*/ 228472 w 837170"/>
              <a:gd name="connsiteY8" fmla="*/ 420094 h 673053"/>
              <a:gd name="connsiteX9" fmla="*/ 312158 w 837170"/>
              <a:gd name="connsiteY9" fmla="*/ 370643 h 673053"/>
              <a:gd name="connsiteX10" fmla="*/ 338310 w 837170"/>
              <a:gd name="connsiteY10" fmla="*/ 369216 h 673053"/>
              <a:gd name="connsiteX11" fmla="*/ 432932 w 837170"/>
              <a:gd name="connsiteY11" fmla="*/ 396795 h 673053"/>
              <a:gd name="connsiteX12" fmla="*/ 437687 w 837170"/>
              <a:gd name="connsiteY12" fmla="*/ 400361 h 673053"/>
              <a:gd name="connsiteX13" fmla="*/ 498074 w 837170"/>
              <a:gd name="connsiteY13" fmla="*/ 422233 h 673053"/>
              <a:gd name="connsiteX14" fmla="*/ 603870 w 837170"/>
              <a:gd name="connsiteY14" fmla="*/ 422233 h 673053"/>
              <a:gd name="connsiteX15" fmla="*/ 605534 w 837170"/>
              <a:gd name="connsiteY15" fmla="*/ 422947 h 673053"/>
              <a:gd name="connsiteX16" fmla="*/ 608862 w 837170"/>
              <a:gd name="connsiteY16" fmla="*/ 424373 h 673053"/>
              <a:gd name="connsiteX17" fmla="*/ 634063 w 837170"/>
              <a:gd name="connsiteY17" fmla="*/ 473586 h 673053"/>
              <a:gd name="connsiteX18" fmla="*/ 634063 w 837170"/>
              <a:gd name="connsiteY18" fmla="*/ 483334 h 673053"/>
              <a:gd name="connsiteX19" fmla="*/ 634063 w 837170"/>
              <a:gd name="connsiteY19" fmla="*/ 488326 h 673053"/>
              <a:gd name="connsiteX20" fmla="*/ 638343 w 837170"/>
              <a:gd name="connsiteY20" fmla="*/ 486186 h 673053"/>
              <a:gd name="connsiteX21" fmla="*/ 724881 w 837170"/>
              <a:gd name="connsiteY21" fmla="*/ 443630 h 673053"/>
              <a:gd name="connsiteX22" fmla="*/ 739146 w 837170"/>
              <a:gd name="connsiteY22" fmla="*/ 436260 h 673053"/>
              <a:gd name="connsiteX23" fmla="*/ 778136 w 837170"/>
              <a:gd name="connsiteY23" fmla="*/ 424373 h 673053"/>
              <a:gd name="connsiteX24" fmla="*/ 807141 w 837170"/>
              <a:gd name="connsiteY24" fmla="*/ 430079 h 673053"/>
              <a:gd name="connsiteX25" fmla="*/ 836383 w 837170"/>
              <a:gd name="connsiteY25" fmla="*/ 472873 h 673053"/>
              <a:gd name="connsiteX26" fmla="*/ 820930 w 837170"/>
              <a:gd name="connsiteY26" fmla="*/ 523275 h 673053"/>
              <a:gd name="connsiteX27" fmla="*/ 558223 w 837170"/>
              <a:gd name="connsiteY27" fmla="*/ 655698 h 673053"/>
              <a:gd name="connsiteX28" fmla="*/ 523275 w 837170"/>
              <a:gd name="connsiteY28" fmla="*/ 659740 h 673053"/>
              <a:gd name="connsiteX29" fmla="*/ 511863 w 837170"/>
              <a:gd name="connsiteY29" fmla="*/ 659264 h 673053"/>
              <a:gd name="connsiteX30" fmla="*/ 508534 w 837170"/>
              <a:gd name="connsiteY30" fmla="*/ 659264 h 673053"/>
              <a:gd name="connsiteX31" fmla="*/ 494508 w 837170"/>
              <a:gd name="connsiteY31" fmla="*/ 656887 h 673053"/>
              <a:gd name="connsiteX32" fmla="*/ 477628 w 837170"/>
              <a:gd name="connsiteY32" fmla="*/ 653796 h 673053"/>
              <a:gd name="connsiteX33" fmla="*/ 437449 w 837170"/>
              <a:gd name="connsiteY33" fmla="*/ 645713 h 673053"/>
              <a:gd name="connsiteX34" fmla="*/ 273881 w 837170"/>
              <a:gd name="connsiteY34" fmla="*/ 611953 h 673053"/>
              <a:gd name="connsiteX35" fmla="*/ 207551 w 837170"/>
              <a:gd name="connsiteY35" fmla="*/ 611953 h 673053"/>
              <a:gd name="connsiteX36" fmla="*/ 207551 w 837170"/>
              <a:gd name="connsiteY36" fmla="*/ 640245 h 673053"/>
              <a:gd name="connsiteX37" fmla="*/ 174980 w 837170"/>
              <a:gd name="connsiteY37" fmla="*/ 672816 h 673053"/>
              <a:gd name="connsiteX38" fmla="*/ 33046 w 837170"/>
              <a:gd name="connsiteY38" fmla="*/ 672816 h 673053"/>
              <a:gd name="connsiteX39" fmla="*/ 32571 w 837170"/>
              <a:gd name="connsiteY39" fmla="*/ 389425 h 673053"/>
              <a:gd name="connsiteX40" fmla="*/ 24488 w 837170"/>
              <a:gd name="connsiteY40" fmla="*/ 397508 h 673053"/>
              <a:gd name="connsiteX41" fmla="*/ 24488 w 837170"/>
              <a:gd name="connsiteY41" fmla="*/ 640720 h 673053"/>
              <a:gd name="connsiteX42" fmla="*/ 32571 w 837170"/>
              <a:gd name="connsiteY42" fmla="*/ 648803 h 673053"/>
              <a:gd name="connsiteX43" fmla="*/ 174504 w 837170"/>
              <a:gd name="connsiteY43" fmla="*/ 648803 h 673053"/>
              <a:gd name="connsiteX44" fmla="*/ 182587 w 837170"/>
              <a:gd name="connsiteY44" fmla="*/ 640720 h 673053"/>
              <a:gd name="connsiteX45" fmla="*/ 182587 w 837170"/>
              <a:gd name="connsiteY45" fmla="*/ 397508 h 673053"/>
              <a:gd name="connsiteX46" fmla="*/ 174504 w 837170"/>
              <a:gd name="connsiteY46" fmla="*/ 389425 h 673053"/>
              <a:gd name="connsiteX47" fmla="*/ 32571 w 837170"/>
              <a:gd name="connsiteY47" fmla="*/ 389425 h 673053"/>
              <a:gd name="connsiteX48" fmla="*/ 207075 w 837170"/>
              <a:gd name="connsiteY48" fmla="*/ 587941 h 673053"/>
              <a:gd name="connsiteX49" fmla="*/ 276972 w 837170"/>
              <a:gd name="connsiteY49" fmla="*/ 587941 h 673053"/>
              <a:gd name="connsiteX50" fmla="*/ 438875 w 837170"/>
              <a:gd name="connsiteY50" fmla="*/ 621463 h 673053"/>
              <a:gd name="connsiteX51" fmla="*/ 451714 w 837170"/>
              <a:gd name="connsiteY51" fmla="*/ 624078 h 673053"/>
              <a:gd name="connsiteX52" fmla="*/ 489277 w 837170"/>
              <a:gd name="connsiteY52" fmla="*/ 631448 h 673053"/>
              <a:gd name="connsiteX53" fmla="*/ 509723 w 837170"/>
              <a:gd name="connsiteY53" fmla="*/ 634776 h 673053"/>
              <a:gd name="connsiteX54" fmla="*/ 514240 w 837170"/>
              <a:gd name="connsiteY54" fmla="*/ 635252 h 673053"/>
              <a:gd name="connsiteX55" fmla="*/ 523275 w 837170"/>
              <a:gd name="connsiteY55" fmla="*/ 635727 h 673053"/>
              <a:gd name="connsiteX56" fmla="*/ 553706 w 837170"/>
              <a:gd name="connsiteY56" fmla="*/ 632161 h 673053"/>
              <a:gd name="connsiteX57" fmla="*/ 803099 w 837170"/>
              <a:gd name="connsiteY57" fmla="*/ 506395 h 673053"/>
              <a:gd name="connsiteX58" fmla="*/ 807141 w 837170"/>
              <a:gd name="connsiteY58" fmla="*/ 503780 h 673053"/>
              <a:gd name="connsiteX59" fmla="*/ 812134 w 837170"/>
              <a:gd name="connsiteY59" fmla="*/ 476914 h 673053"/>
              <a:gd name="connsiteX60" fmla="*/ 799533 w 837170"/>
              <a:gd name="connsiteY60" fmla="*/ 453853 h 673053"/>
              <a:gd name="connsiteX61" fmla="*/ 778374 w 837170"/>
              <a:gd name="connsiteY61" fmla="*/ 449336 h 673053"/>
              <a:gd name="connsiteX62" fmla="*/ 745803 w 837170"/>
              <a:gd name="connsiteY62" fmla="*/ 460748 h 673053"/>
              <a:gd name="connsiteX63" fmla="*/ 741524 w 837170"/>
              <a:gd name="connsiteY63" fmla="*/ 462888 h 673053"/>
              <a:gd name="connsiteX64" fmla="*/ 699443 w 837170"/>
              <a:gd name="connsiteY64" fmla="*/ 483809 h 673053"/>
              <a:gd name="connsiteX65" fmla="*/ 615519 w 837170"/>
              <a:gd name="connsiteY65" fmla="*/ 524226 h 673053"/>
              <a:gd name="connsiteX66" fmla="*/ 610289 w 837170"/>
              <a:gd name="connsiteY66" fmla="*/ 525414 h 673053"/>
              <a:gd name="connsiteX67" fmla="*/ 584375 w 837170"/>
              <a:gd name="connsiteY67" fmla="*/ 530407 h 673053"/>
              <a:gd name="connsiteX68" fmla="*/ 548238 w 837170"/>
              <a:gd name="connsiteY68" fmla="*/ 530645 h 673053"/>
              <a:gd name="connsiteX69" fmla="*/ 448147 w 837170"/>
              <a:gd name="connsiteY69" fmla="*/ 530645 h 673053"/>
              <a:gd name="connsiteX70" fmla="*/ 439589 w 837170"/>
              <a:gd name="connsiteY70" fmla="*/ 526603 h 673053"/>
              <a:gd name="connsiteX71" fmla="*/ 436022 w 837170"/>
              <a:gd name="connsiteY71" fmla="*/ 517806 h 673053"/>
              <a:gd name="connsiteX72" fmla="*/ 448147 w 837170"/>
              <a:gd name="connsiteY72" fmla="*/ 505682 h 673053"/>
              <a:gd name="connsiteX73" fmla="*/ 539203 w 837170"/>
              <a:gd name="connsiteY73" fmla="*/ 505919 h 673053"/>
              <a:gd name="connsiteX74" fmla="*/ 570823 w 837170"/>
              <a:gd name="connsiteY74" fmla="*/ 505919 h 673053"/>
              <a:gd name="connsiteX75" fmla="*/ 586515 w 837170"/>
              <a:gd name="connsiteY75" fmla="*/ 505919 h 673053"/>
              <a:gd name="connsiteX76" fmla="*/ 610051 w 837170"/>
              <a:gd name="connsiteY76" fmla="*/ 473586 h 673053"/>
              <a:gd name="connsiteX77" fmla="*/ 610051 w 837170"/>
              <a:gd name="connsiteY77" fmla="*/ 470020 h 673053"/>
              <a:gd name="connsiteX78" fmla="*/ 600779 w 837170"/>
              <a:gd name="connsiteY78" fmla="*/ 447672 h 673053"/>
              <a:gd name="connsiteX79" fmla="*/ 600066 w 837170"/>
              <a:gd name="connsiteY79" fmla="*/ 446959 h 673053"/>
              <a:gd name="connsiteX80" fmla="*/ 597926 w 837170"/>
              <a:gd name="connsiteY80" fmla="*/ 446246 h 673053"/>
              <a:gd name="connsiteX81" fmla="*/ 497598 w 837170"/>
              <a:gd name="connsiteY81" fmla="*/ 446246 h 673053"/>
              <a:gd name="connsiteX82" fmla="*/ 491179 w 837170"/>
              <a:gd name="connsiteY82" fmla="*/ 445532 h 673053"/>
              <a:gd name="connsiteX83" fmla="*/ 418429 w 837170"/>
              <a:gd name="connsiteY83" fmla="*/ 415814 h 673053"/>
              <a:gd name="connsiteX84" fmla="*/ 338785 w 837170"/>
              <a:gd name="connsiteY84" fmla="*/ 393466 h 673053"/>
              <a:gd name="connsiteX85" fmla="*/ 315486 w 837170"/>
              <a:gd name="connsiteY85" fmla="*/ 394893 h 673053"/>
              <a:gd name="connsiteX86" fmla="*/ 245827 w 837170"/>
              <a:gd name="connsiteY86" fmla="*/ 437687 h 673053"/>
              <a:gd name="connsiteX87" fmla="*/ 223479 w 837170"/>
              <a:gd name="connsiteY87" fmla="*/ 446483 h 673053"/>
              <a:gd name="connsiteX88" fmla="*/ 207551 w 837170"/>
              <a:gd name="connsiteY88" fmla="*/ 446483 h 673053"/>
              <a:gd name="connsiteX89" fmla="*/ 207551 w 837170"/>
              <a:gd name="connsiteY89" fmla="*/ 587465 h 673053"/>
              <a:gd name="connsiteX90" fmla="*/ 103656 w 837170"/>
              <a:gd name="connsiteY90" fmla="*/ 612191 h 673053"/>
              <a:gd name="connsiteX91" fmla="*/ 61100 w 837170"/>
              <a:gd name="connsiteY91" fmla="*/ 569635 h 673053"/>
              <a:gd name="connsiteX92" fmla="*/ 103656 w 837170"/>
              <a:gd name="connsiteY92" fmla="*/ 527078 h 673053"/>
              <a:gd name="connsiteX93" fmla="*/ 146213 w 837170"/>
              <a:gd name="connsiteY93" fmla="*/ 569635 h 673053"/>
              <a:gd name="connsiteX94" fmla="*/ 103656 w 837170"/>
              <a:gd name="connsiteY94" fmla="*/ 612191 h 673053"/>
              <a:gd name="connsiteX95" fmla="*/ 103656 w 837170"/>
              <a:gd name="connsiteY95" fmla="*/ 551328 h 673053"/>
              <a:gd name="connsiteX96" fmla="*/ 85588 w 837170"/>
              <a:gd name="connsiteY96" fmla="*/ 569397 h 673053"/>
              <a:gd name="connsiteX97" fmla="*/ 103656 w 837170"/>
              <a:gd name="connsiteY97" fmla="*/ 587465 h 673053"/>
              <a:gd name="connsiteX98" fmla="*/ 121725 w 837170"/>
              <a:gd name="connsiteY98" fmla="*/ 569397 h 673053"/>
              <a:gd name="connsiteX99" fmla="*/ 103656 w 837170"/>
              <a:gd name="connsiteY99" fmla="*/ 551328 h 673053"/>
              <a:gd name="connsiteX100" fmla="*/ 478341 w 837170"/>
              <a:gd name="connsiteY100" fmla="*/ 377538 h 673053"/>
              <a:gd name="connsiteX101" fmla="*/ 466216 w 837170"/>
              <a:gd name="connsiteY101" fmla="*/ 366839 h 673053"/>
              <a:gd name="connsiteX102" fmla="*/ 466216 w 837170"/>
              <a:gd name="connsiteY102" fmla="*/ 227046 h 673053"/>
              <a:gd name="connsiteX103" fmla="*/ 463125 w 837170"/>
              <a:gd name="connsiteY103" fmla="*/ 227046 h 673053"/>
              <a:gd name="connsiteX104" fmla="*/ 348057 w 837170"/>
              <a:gd name="connsiteY104" fmla="*/ 183301 h 673053"/>
              <a:gd name="connsiteX105" fmla="*/ 304550 w 837170"/>
              <a:gd name="connsiteY105" fmla="*/ 52541 h 673053"/>
              <a:gd name="connsiteX106" fmla="*/ 305263 w 837170"/>
              <a:gd name="connsiteY106" fmla="*/ 41843 h 673053"/>
              <a:gd name="connsiteX107" fmla="*/ 315962 w 837170"/>
              <a:gd name="connsiteY107" fmla="*/ 41130 h 673053"/>
              <a:gd name="connsiteX108" fmla="*/ 330940 w 837170"/>
              <a:gd name="connsiteY108" fmla="*/ 40654 h 673053"/>
              <a:gd name="connsiteX109" fmla="*/ 446483 w 837170"/>
              <a:gd name="connsiteY109" fmla="*/ 84637 h 673053"/>
              <a:gd name="connsiteX110" fmla="*/ 480005 w 837170"/>
              <a:gd name="connsiteY110" fmla="*/ 137178 h 673053"/>
              <a:gd name="connsiteX111" fmla="*/ 482620 w 837170"/>
              <a:gd name="connsiteY111" fmla="*/ 144311 h 673053"/>
              <a:gd name="connsiteX112" fmla="*/ 485473 w 837170"/>
              <a:gd name="connsiteY112" fmla="*/ 137178 h 673053"/>
              <a:gd name="connsiteX113" fmla="*/ 572250 w 837170"/>
              <a:gd name="connsiteY113" fmla="*/ 30669 h 673053"/>
              <a:gd name="connsiteX114" fmla="*/ 694688 w 837170"/>
              <a:gd name="connsiteY114" fmla="*/ 0 h 673053"/>
              <a:gd name="connsiteX115" fmla="*/ 764109 w 837170"/>
              <a:gd name="connsiteY115" fmla="*/ 6657 h 673053"/>
              <a:gd name="connsiteX116" fmla="*/ 771955 w 837170"/>
              <a:gd name="connsiteY116" fmla="*/ 11649 h 673053"/>
              <a:gd name="connsiteX117" fmla="*/ 773857 w 837170"/>
              <a:gd name="connsiteY117" fmla="*/ 20921 h 673053"/>
              <a:gd name="connsiteX118" fmla="*/ 683276 w 837170"/>
              <a:gd name="connsiteY118" fmla="*/ 183538 h 673053"/>
              <a:gd name="connsiteX119" fmla="*/ 540630 w 837170"/>
              <a:gd name="connsiteY119" fmla="*/ 221815 h 673053"/>
              <a:gd name="connsiteX120" fmla="*/ 540630 w 837170"/>
              <a:gd name="connsiteY120" fmla="*/ 221815 h 673053"/>
              <a:gd name="connsiteX121" fmla="*/ 527792 w 837170"/>
              <a:gd name="connsiteY121" fmla="*/ 210166 h 673053"/>
              <a:gd name="connsiteX122" fmla="*/ 530882 w 837170"/>
              <a:gd name="connsiteY122" fmla="*/ 201369 h 673053"/>
              <a:gd name="connsiteX123" fmla="*/ 539203 w 837170"/>
              <a:gd name="connsiteY123" fmla="*/ 197328 h 673053"/>
              <a:gd name="connsiteX124" fmla="*/ 671151 w 837170"/>
              <a:gd name="connsiteY124" fmla="*/ 161904 h 673053"/>
              <a:gd name="connsiteX125" fmla="*/ 744377 w 837170"/>
              <a:gd name="connsiteY125" fmla="*/ 38752 h 673053"/>
              <a:gd name="connsiteX126" fmla="*/ 746992 w 837170"/>
              <a:gd name="connsiteY126" fmla="*/ 28292 h 673053"/>
              <a:gd name="connsiteX127" fmla="*/ 743901 w 837170"/>
              <a:gd name="connsiteY127" fmla="*/ 27578 h 673053"/>
              <a:gd name="connsiteX128" fmla="*/ 694450 w 837170"/>
              <a:gd name="connsiteY128" fmla="*/ 23774 h 673053"/>
              <a:gd name="connsiteX129" fmla="*/ 589605 w 837170"/>
              <a:gd name="connsiteY129" fmla="*/ 47787 h 673053"/>
              <a:gd name="connsiteX130" fmla="*/ 584137 w 837170"/>
              <a:gd name="connsiteY130" fmla="*/ 50877 h 673053"/>
              <a:gd name="connsiteX131" fmla="*/ 491655 w 837170"/>
              <a:gd name="connsiteY131" fmla="*/ 195426 h 673053"/>
              <a:gd name="connsiteX132" fmla="*/ 490228 w 837170"/>
              <a:gd name="connsiteY132" fmla="*/ 201607 h 673053"/>
              <a:gd name="connsiteX133" fmla="*/ 490228 w 837170"/>
              <a:gd name="connsiteY133" fmla="*/ 364462 h 673053"/>
              <a:gd name="connsiteX134" fmla="*/ 479530 w 837170"/>
              <a:gd name="connsiteY134" fmla="*/ 376586 h 673053"/>
              <a:gd name="connsiteX135" fmla="*/ 477865 w 837170"/>
              <a:gd name="connsiteY135" fmla="*/ 376586 h 673053"/>
              <a:gd name="connsiteX136" fmla="*/ 328562 w 837170"/>
              <a:gd name="connsiteY136" fmla="*/ 73938 h 673053"/>
              <a:gd name="connsiteX137" fmla="*/ 365175 w 837170"/>
              <a:gd name="connsiteY137" fmla="*/ 166183 h 673053"/>
              <a:gd name="connsiteX138" fmla="*/ 368979 w 837170"/>
              <a:gd name="connsiteY138" fmla="*/ 169987 h 673053"/>
              <a:gd name="connsiteX139" fmla="*/ 457182 w 837170"/>
              <a:gd name="connsiteY139" fmla="*/ 203033 h 673053"/>
              <a:gd name="connsiteX140" fmla="*/ 465978 w 837170"/>
              <a:gd name="connsiteY140" fmla="*/ 203033 h 673053"/>
              <a:gd name="connsiteX141" fmla="*/ 465978 w 837170"/>
              <a:gd name="connsiteY141" fmla="*/ 194475 h 673053"/>
              <a:gd name="connsiteX142" fmla="*/ 429366 w 837170"/>
              <a:gd name="connsiteY142" fmla="*/ 102230 h 673053"/>
              <a:gd name="connsiteX143" fmla="*/ 337359 w 837170"/>
              <a:gd name="connsiteY143" fmla="*/ 65617 h 673053"/>
              <a:gd name="connsiteX144" fmla="*/ 328562 w 837170"/>
              <a:gd name="connsiteY144" fmla="*/ 65142 h 673053"/>
              <a:gd name="connsiteX145" fmla="*/ 328562 w 837170"/>
              <a:gd name="connsiteY145" fmla="*/ 74176 h 67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837170" h="673053">
                <a:moveTo>
                  <a:pt x="32571" y="673053"/>
                </a:moveTo>
                <a:cubicBezTo>
                  <a:pt x="14740" y="673053"/>
                  <a:pt x="0" y="658551"/>
                  <a:pt x="0" y="640482"/>
                </a:cubicBezTo>
                <a:lnTo>
                  <a:pt x="0" y="397270"/>
                </a:lnTo>
                <a:cubicBezTo>
                  <a:pt x="0" y="379439"/>
                  <a:pt x="14502" y="364699"/>
                  <a:pt x="32571" y="364699"/>
                </a:cubicBezTo>
                <a:lnTo>
                  <a:pt x="174504" y="364699"/>
                </a:lnTo>
                <a:cubicBezTo>
                  <a:pt x="192335" y="364699"/>
                  <a:pt x="207075" y="379202"/>
                  <a:pt x="207075" y="397270"/>
                </a:cubicBezTo>
                <a:lnTo>
                  <a:pt x="207075" y="422233"/>
                </a:lnTo>
                <a:lnTo>
                  <a:pt x="223004" y="422233"/>
                </a:lnTo>
                <a:cubicBezTo>
                  <a:pt x="226332" y="421758"/>
                  <a:pt x="227521" y="421045"/>
                  <a:pt x="228472" y="420094"/>
                </a:cubicBezTo>
                <a:cubicBezTo>
                  <a:pt x="260805" y="389425"/>
                  <a:pt x="288146" y="373258"/>
                  <a:pt x="312158" y="370643"/>
                </a:cubicBezTo>
                <a:cubicBezTo>
                  <a:pt x="320954" y="369692"/>
                  <a:pt x="329751" y="369216"/>
                  <a:pt x="338310" y="369216"/>
                </a:cubicBezTo>
                <a:cubicBezTo>
                  <a:pt x="376349" y="369216"/>
                  <a:pt x="409871" y="378964"/>
                  <a:pt x="432932" y="396795"/>
                </a:cubicBezTo>
                <a:lnTo>
                  <a:pt x="437687" y="400361"/>
                </a:lnTo>
                <a:cubicBezTo>
                  <a:pt x="455518" y="412961"/>
                  <a:pt x="475726" y="420331"/>
                  <a:pt x="498074" y="422233"/>
                </a:cubicBezTo>
                <a:lnTo>
                  <a:pt x="603870" y="422233"/>
                </a:lnTo>
                <a:cubicBezTo>
                  <a:pt x="603870" y="422233"/>
                  <a:pt x="605534" y="422947"/>
                  <a:pt x="605534" y="422947"/>
                </a:cubicBezTo>
                <a:lnTo>
                  <a:pt x="608862" y="424373"/>
                </a:lnTo>
                <a:cubicBezTo>
                  <a:pt x="625029" y="432456"/>
                  <a:pt x="633826" y="449574"/>
                  <a:pt x="634063" y="473586"/>
                </a:cubicBezTo>
                <a:cubicBezTo>
                  <a:pt x="634063" y="476914"/>
                  <a:pt x="634063" y="480243"/>
                  <a:pt x="634063" y="483334"/>
                </a:cubicBezTo>
                <a:lnTo>
                  <a:pt x="634063" y="488326"/>
                </a:lnTo>
                <a:cubicBezTo>
                  <a:pt x="633826" y="488326"/>
                  <a:pt x="638343" y="486186"/>
                  <a:pt x="638343" y="486186"/>
                </a:cubicBezTo>
                <a:cubicBezTo>
                  <a:pt x="678759" y="466692"/>
                  <a:pt x="707764" y="452427"/>
                  <a:pt x="724881" y="443630"/>
                </a:cubicBezTo>
                <a:lnTo>
                  <a:pt x="739146" y="436260"/>
                </a:lnTo>
                <a:cubicBezTo>
                  <a:pt x="755788" y="427701"/>
                  <a:pt x="766724" y="424373"/>
                  <a:pt x="778136" y="424373"/>
                </a:cubicBezTo>
                <a:cubicBezTo>
                  <a:pt x="789548" y="424373"/>
                  <a:pt x="795016" y="426037"/>
                  <a:pt x="807141" y="430079"/>
                </a:cubicBezTo>
                <a:cubicBezTo>
                  <a:pt x="824972" y="435785"/>
                  <a:pt x="833768" y="455993"/>
                  <a:pt x="836383" y="472873"/>
                </a:cubicBezTo>
                <a:cubicBezTo>
                  <a:pt x="839474" y="494745"/>
                  <a:pt x="833293" y="514954"/>
                  <a:pt x="820930" y="523275"/>
                </a:cubicBezTo>
                <a:cubicBezTo>
                  <a:pt x="789072" y="544909"/>
                  <a:pt x="585801" y="650230"/>
                  <a:pt x="558223" y="655698"/>
                </a:cubicBezTo>
                <a:cubicBezTo>
                  <a:pt x="543483" y="658551"/>
                  <a:pt x="533022" y="659740"/>
                  <a:pt x="523275" y="659740"/>
                </a:cubicBezTo>
                <a:cubicBezTo>
                  <a:pt x="513527" y="659740"/>
                  <a:pt x="515667" y="659740"/>
                  <a:pt x="511863" y="659264"/>
                </a:cubicBezTo>
                <a:lnTo>
                  <a:pt x="508534" y="659264"/>
                </a:lnTo>
                <a:cubicBezTo>
                  <a:pt x="508534" y="659026"/>
                  <a:pt x="497123" y="657124"/>
                  <a:pt x="494508" y="656887"/>
                </a:cubicBezTo>
                <a:lnTo>
                  <a:pt x="477628" y="653796"/>
                </a:lnTo>
                <a:cubicBezTo>
                  <a:pt x="477628" y="653796"/>
                  <a:pt x="451238" y="648566"/>
                  <a:pt x="437449" y="645713"/>
                </a:cubicBezTo>
                <a:lnTo>
                  <a:pt x="273881" y="611953"/>
                </a:lnTo>
                <a:lnTo>
                  <a:pt x="207551" y="611953"/>
                </a:lnTo>
                <a:cubicBezTo>
                  <a:pt x="207551" y="611953"/>
                  <a:pt x="207551" y="640245"/>
                  <a:pt x="207551" y="640245"/>
                </a:cubicBezTo>
                <a:cubicBezTo>
                  <a:pt x="207551" y="658075"/>
                  <a:pt x="193048" y="672816"/>
                  <a:pt x="174980" y="672816"/>
                </a:cubicBezTo>
                <a:lnTo>
                  <a:pt x="33046" y="672816"/>
                </a:lnTo>
                <a:close/>
                <a:moveTo>
                  <a:pt x="32571" y="389425"/>
                </a:moveTo>
                <a:cubicBezTo>
                  <a:pt x="28054" y="389425"/>
                  <a:pt x="24488" y="392991"/>
                  <a:pt x="24488" y="397508"/>
                </a:cubicBezTo>
                <a:lnTo>
                  <a:pt x="24488" y="640720"/>
                </a:lnTo>
                <a:cubicBezTo>
                  <a:pt x="24488" y="645237"/>
                  <a:pt x="28054" y="648803"/>
                  <a:pt x="32571" y="648803"/>
                </a:cubicBezTo>
                <a:lnTo>
                  <a:pt x="174504" y="648803"/>
                </a:lnTo>
                <a:cubicBezTo>
                  <a:pt x="179021" y="648803"/>
                  <a:pt x="182587" y="645237"/>
                  <a:pt x="182587" y="640720"/>
                </a:cubicBezTo>
                <a:lnTo>
                  <a:pt x="182587" y="397508"/>
                </a:lnTo>
                <a:cubicBezTo>
                  <a:pt x="182587" y="392991"/>
                  <a:pt x="179021" y="389425"/>
                  <a:pt x="174504" y="389425"/>
                </a:cubicBezTo>
                <a:lnTo>
                  <a:pt x="32571" y="389425"/>
                </a:lnTo>
                <a:close/>
                <a:moveTo>
                  <a:pt x="207075" y="587941"/>
                </a:moveTo>
                <a:lnTo>
                  <a:pt x="276972" y="587941"/>
                </a:lnTo>
                <a:cubicBezTo>
                  <a:pt x="276972" y="588179"/>
                  <a:pt x="438875" y="621463"/>
                  <a:pt x="438875" y="621463"/>
                </a:cubicBezTo>
                <a:lnTo>
                  <a:pt x="451714" y="624078"/>
                </a:lnTo>
                <a:cubicBezTo>
                  <a:pt x="469782" y="627644"/>
                  <a:pt x="482145" y="630259"/>
                  <a:pt x="489277" y="631448"/>
                </a:cubicBezTo>
                <a:lnTo>
                  <a:pt x="509723" y="634776"/>
                </a:lnTo>
                <a:lnTo>
                  <a:pt x="514240" y="635252"/>
                </a:lnTo>
                <a:cubicBezTo>
                  <a:pt x="517331" y="635490"/>
                  <a:pt x="520184" y="635727"/>
                  <a:pt x="523275" y="635727"/>
                </a:cubicBezTo>
                <a:cubicBezTo>
                  <a:pt x="531596" y="635727"/>
                  <a:pt x="540630" y="634539"/>
                  <a:pt x="553706" y="632161"/>
                </a:cubicBezTo>
                <a:cubicBezTo>
                  <a:pt x="577480" y="627644"/>
                  <a:pt x="766249" y="529218"/>
                  <a:pt x="803099" y="506395"/>
                </a:cubicBezTo>
                <a:lnTo>
                  <a:pt x="807141" y="503780"/>
                </a:lnTo>
                <a:cubicBezTo>
                  <a:pt x="813085" y="499738"/>
                  <a:pt x="813560" y="486662"/>
                  <a:pt x="812134" y="476914"/>
                </a:cubicBezTo>
                <a:cubicBezTo>
                  <a:pt x="811420" y="472160"/>
                  <a:pt x="808567" y="456944"/>
                  <a:pt x="799533" y="453853"/>
                </a:cubicBezTo>
                <a:cubicBezTo>
                  <a:pt x="791212" y="451000"/>
                  <a:pt x="784793" y="449336"/>
                  <a:pt x="778374" y="449336"/>
                </a:cubicBezTo>
                <a:cubicBezTo>
                  <a:pt x="768864" y="449336"/>
                  <a:pt x="760305" y="453140"/>
                  <a:pt x="745803" y="460748"/>
                </a:cubicBezTo>
                <a:lnTo>
                  <a:pt x="741524" y="462888"/>
                </a:lnTo>
                <a:cubicBezTo>
                  <a:pt x="732014" y="467880"/>
                  <a:pt x="717987" y="474775"/>
                  <a:pt x="699443" y="483809"/>
                </a:cubicBezTo>
                <a:lnTo>
                  <a:pt x="615519" y="524226"/>
                </a:lnTo>
                <a:cubicBezTo>
                  <a:pt x="613855" y="524939"/>
                  <a:pt x="612191" y="525414"/>
                  <a:pt x="610289" y="525414"/>
                </a:cubicBezTo>
                <a:cubicBezTo>
                  <a:pt x="602443" y="528743"/>
                  <a:pt x="594122" y="530169"/>
                  <a:pt x="584375" y="530407"/>
                </a:cubicBezTo>
                <a:cubicBezTo>
                  <a:pt x="576767" y="530407"/>
                  <a:pt x="564642" y="530645"/>
                  <a:pt x="548238" y="530645"/>
                </a:cubicBezTo>
                <a:lnTo>
                  <a:pt x="448147" y="530645"/>
                </a:lnTo>
                <a:cubicBezTo>
                  <a:pt x="444819" y="530407"/>
                  <a:pt x="441728" y="528980"/>
                  <a:pt x="439589" y="526603"/>
                </a:cubicBezTo>
                <a:cubicBezTo>
                  <a:pt x="437449" y="524226"/>
                  <a:pt x="436022" y="521135"/>
                  <a:pt x="436022" y="517806"/>
                </a:cubicBezTo>
                <a:cubicBezTo>
                  <a:pt x="436022" y="510912"/>
                  <a:pt x="441491" y="505682"/>
                  <a:pt x="448147" y="505682"/>
                </a:cubicBezTo>
                <a:cubicBezTo>
                  <a:pt x="485949" y="505682"/>
                  <a:pt x="516380" y="505919"/>
                  <a:pt x="539203" y="505919"/>
                </a:cubicBezTo>
                <a:cubicBezTo>
                  <a:pt x="562027" y="505919"/>
                  <a:pt x="562502" y="505919"/>
                  <a:pt x="570823" y="505919"/>
                </a:cubicBezTo>
                <a:lnTo>
                  <a:pt x="586515" y="505919"/>
                </a:lnTo>
                <a:cubicBezTo>
                  <a:pt x="605296" y="504493"/>
                  <a:pt x="610527" y="497360"/>
                  <a:pt x="610051" y="473586"/>
                </a:cubicBezTo>
                <a:lnTo>
                  <a:pt x="610051" y="470020"/>
                </a:lnTo>
                <a:cubicBezTo>
                  <a:pt x="609100" y="458846"/>
                  <a:pt x="606247" y="451714"/>
                  <a:pt x="600779" y="447672"/>
                </a:cubicBezTo>
                <a:lnTo>
                  <a:pt x="600066" y="446959"/>
                </a:lnTo>
                <a:lnTo>
                  <a:pt x="597926" y="446246"/>
                </a:lnTo>
                <a:lnTo>
                  <a:pt x="497598" y="446246"/>
                </a:lnTo>
                <a:lnTo>
                  <a:pt x="491179" y="445532"/>
                </a:lnTo>
                <a:cubicBezTo>
                  <a:pt x="463601" y="442204"/>
                  <a:pt x="439826" y="432456"/>
                  <a:pt x="418429" y="415814"/>
                </a:cubicBezTo>
                <a:cubicBezTo>
                  <a:pt x="399885" y="401312"/>
                  <a:pt x="371594" y="393466"/>
                  <a:pt x="338785" y="393466"/>
                </a:cubicBezTo>
                <a:cubicBezTo>
                  <a:pt x="305977" y="393466"/>
                  <a:pt x="323332" y="393942"/>
                  <a:pt x="315486" y="394893"/>
                </a:cubicBezTo>
                <a:cubicBezTo>
                  <a:pt x="297180" y="397032"/>
                  <a:pt x="273881" y="411297"/>
                  <a:pt x="245827" y="437687"/>
                </a:cubicBezTo>
                <a:cubicBezTo>
                  <a:pt x="239884" y="443393"/>
                  <a:pt x="231800" y="446483"/>
                  <a:pt x="223479" y="446483"/>
                </a:cubicBezTo>
                <a:lnTo>
                  <a:pt x="207551" y="446483"/>
                </a:lnTo>
                <a:lnTo>
                  <a:pt x="207551" y="587465"/>
                </a:lnTo>
                <a:close/>
                <a:moveTo>
                  <a:pt x="103656" y="612191"/>
                </a:moveTo>
                <a:cubicBezTo>
                  <a:pt x="80120" y="612191"/>
                  <a:pt x="61100" y="593171"/>
                  <a:pt x="61100" y="569635"/>
                </a:cubicBezTo>
                <a:cubicBezTo>
                  <a:pt x="61100" y="546098"/>
                  <a:pt x="80120" y="527078"/>
                  <a:pt x="103656" y="527078"/>
                </a:cubicBezTo>
                <a:cubicBezTo>
                  <a:pt x="127193" y="527078"/>
                  <a:pt x="146213" y="546098"/>
                  <a:pt x="146213" y="569635"/>
                </a:cubicBezTo>
                <a:cubicBezTo>
                  <a:pt x="146213" y="593171"/>
                  <a:pt x="127193" y="612191"/>
                  <a:pt x="103656" y="612191"/>
                </a:cubicBezTo>
                <a:close/>
                <a:moveTo>
                  <a:pt x="103656" y="551328"/>
                </a:moveTo>
                <a:cubicBezTo>
                  <a:pt x="93671" y="551328"/>
                  <a:pt x="85588" y="559412"/>
                  <a:pt x="85588" y="569397"/>
                </a:cubicBezTo>
                <a:cubicBezTo>
                  <a:pt x="85588" y="579382"/>
                  <a:pt x="93671" y="587465"/>
                  <a:pt x="103656" y="587465"/>
                </a:cubicBezTo>
                <a:cubicBezTo>
                  <a:pt x="113642" y="587465"/>
                  <a:pt x="121725" y="579382"/>
                  <a:pt x="121725" y="569397"/>
                </a:cubicBezTo>
                <a:cubicBezTo>
                  <a:pt x="121725" y="559412"/>
                  <a:pt x="113642" y="551328"/>
                  <a:pt x="103656" y="551328"/>
                </a:cubicBezTo>
                <a:close/>
                <a:moveTo>
                  <a:pt x="478341" y="377538"/>
                </a:moveTo>
                <a:cubicBezTo>
                  <a:pt x="472160" y="377538"/>
                  <a:pt x="466929" y="373020"/>
                  <a:pt x="466216" y="366839"/>
                </a:cubicBezTo>
                <a:lnTo>
                  <a:pt x="466216" y="227046"/>
                </a:lnTo>
                <a:cubicBezTo>
                  <a:pt x="466216" y="227046"/>
                  <a:pt x="463125" y="227046"/>
                  <a:pt x="463125" y="227046"/>
                </a:cubicBezTo>
                <a:cubicBezTo>
                  <a:pt x="415814" y="227046"/>
                  <a:pt x="377062" y="212305"/>
                  <a:pt x="348057" y="183301"/>
                </a:cubicBezTo>
                <a:cubicBezTo>
                  <a:pt x="315962" y="151205"/>
                  <a:pt x="301222" y="107223"/>
                  <a:pt x="304550" y="52541"/>
                </a:cubicBezTo>
                <a:lnTo>
                  <a:pt x="305263" y="41843"/>
                </a:lnTo>
                <a:lnTo>
                  <a:pt x="315962" y="41130"/>
                </a:lnTo>
                <a:cubicBezTo>
                  <a:pt x="320954" y="40892"/>
                  <a:pt x="326185" y="40654"/>
                  <a:pt x="330940" y="40654"/>
                </a:cubicBezTo>
                <a:cubicBezTo>
                  <a:pt x="378488" y="40654"/>
                  <a:pt x="417478" y="55394"/>
                  <a:pt x="446483" y="84637"/>
                </a:cubicBezTo>
                <a:cubicBezTo>
                  <a:pt x="461461" y="99615"/>
                  <a:pt x="472873" y="117208"/>
                  <a:pt x="480005" y="137178"/>
                </a:cubicBezTo>
                <a:lnTo>
                  <a:pt x="482620" y="144311"/>
                </a:lnTo>
                <a:lnTo>
                  <a:pt x="485473" y="137178"/>
                </a:lnTo>
                <a:cubicBezTo>
                  <a:pt x="505682" y="88203"/>
                  <a:pt x="534686" y="52304"/>
                  <a:pt x="572250" y="30669"/>
                </a:cubicBezTo>
                <a:cubicBezTo>
                  <a:pt x="606960" y="10461"/>
                  <a:pt x="648328" y="0"/>
                  <a:pt x="694688" y="0"/>
                </a:cubicBezTo>
                <a:cubicBezTo>
                  <a:pt x="741048" y="0"/>
                  <a:pt x="739859" y="2140"/>
                  <a:pt x="764109" y="6657"/>
                </a:cubicBezTo>
                <a:cubicBezTo>
                  <a:pt x="767438" y="7132"/>
                  <a:pt x="770053" y="9034"/>
                  <a:pt x="771955" y="11649"/>
                </a:cubicBezTo>
                <a:cubicBezTo>
                  <a:pt x="773857" y="14502"/>
                  <a:pt x="774570" y="17593"/>
                  <a:pt x="773857" y="20921"/>
                </a:cubicBezTo>
                <a:cubicBezTo>
                  <a:pt x="756739" y="106034"/>
                  <a:pt x="727021" y="159288"/>
                  <a:pt x="683276" y="183538"/>
                </a:cubicBezTo>
                <a:cubicBezTo>
                  <a:pt x="641671" y="206600"/>
                  <a:pt x="593647" y="219438"/>
                  <a:pt x="540630" y="221815"/>
                </a:cubicBezTo>
                <a:lnTo>
                  <a:pt x="540630" y="221815"/>
                </a:lnTo>
                <a:cubicBezTo>
                  <a:pt x="533498" y="221815"/>
                  <a:pt x="528267" y="216585"/>
                  <a:pt x="527792" y="210166"/>
                </a:cubicBezTo>
                <a:cubicBezTo>
                  <a:pt x="527792" y="206837"/>
                  <a:pt x="528743" y="203747"/>
                  <a:pt x="530882" y="201369"/>
                </a:cubicBezTo>
                <a:cubicBezTo>
                  <a:pt x="533022" y="198992"/>
                  <a:pt x="536113" y="197565"/>
                  <a:pt x="539203" y="197328"/>
                </a:cubicBezTo>
                <a:cubicBezTo>
                  <a:pt x="588654" y="194950"/>
                  <a:pt x="633112" y="183063"/>
                  <a:pt x="671151" y="161904"/>
                </a:cubicBezTo>
                <a:cubicBezTo>
                  <a:pt x="703960" y="143597"/>
                  <a:pt x="728685" y="102230"/>
                  <a:pt x="744377" y="38752"/>
                </a:cubicBezTo>
                <a:lnTo>
                  <a:pt x="746992" y="28292"/>
                </a:lnTo>
                <a:lnTo>
                  <a:pt x="743901" y="27578"/>
                </a:lnTo>
                <a:cubicBezTo>
                  <a:pt x="725832" y="24963"/>
                  <a:pt x="709666" y="23774"/>
                  <a:pt x="694450" y="23774"/>
                </a:cubicBezTo>
                <a:cubicBezTo>
                  <a:pt x="654747" y="23774"/>
                  <a:pt x="619561" y="31858"/>
                  <a:pt x="589605" y="47787"/>
                </a:cubicBezTo>
                <a:lnTo>
                  <a:pt x="584137" y="50877"/>
                </a:lnTo>
                <a:cubicBezTo>
                  <a:pt x="540154" y="76316"/>
                  <a:pt x="509010" y="125053"/>
                  <a:pt x="491655" y="195426"/>
                </a:cubicBezTo>
                <a:lnTo>
                  <a:pt x="490228" y="201607"/>
                </a:lnTo>
                <a:lnTo>
                  <a:pt x="490228" y="364462"/>
                </a:lnTo>
                <a:cubicBezTo>
                  <a:pt x="490228" y="370643"/>
                  <a:pt x="485473" y="375873"/>
                  <a:pt x="479530" y="376586"/>
                </a:cubicBezTo>
                <a:lnTo>
                  <a:pt x="477865" y="376586"/>
                </a:lnTo>
                <a:close/>
                <a:moveTo>
                  <a:pt x="328562" y="73938"/>
                </a:moveTo>
                <a:cubicBezTo>
                  <a:pt x="329751" y="112691"/>
                  <a:pt x="341876" y="142884"/>
                  <a:pt x="365175" y="166183"/>
                </a:cubicBezTo>
                <a:lnTo>
                  <a:pt x="368979" y="169987"/>
                </a:lnTo>
                <a:cubicBezTo>
                  <a:pt x="392040" y="190908"/>
                  <a:pt x="420807" y="201845"/>
                  <a:pt x="457182" y="203033"/>
                </a:cubicBezTo>
                <a:lnTo>
                  <a:pt x="465978" y="203033"/>
                </a:lnTo>
                <a:cubicBezTo>
                  <a:pt x="465978" y="203033"/>
                  <a:pt x="465978" y="194475"/>
                  <a:pt x="465978" y="194475"/>
                </a:cubicBezTo>
                <a:cubicBezTo>
                  <a:pt x="464790" y="156436"/>
                  <a:pt x="452427" y="125291"/>
                  <a:pt x="429366" y="102230"/>
                </a:cubicBezTo>
                <a:cubicBezTo>
                  <a:pt x="406304" y="79169"/>
                  <a:pt x="375160" y="66806"/>
                  <a:pt x="337359" y="65617"/>
                </a:cubicBezTo>
                <a:lnTo>
                  <a:pt x="328562" y="65142"/>
                </a:lnTo>
                <a:lnTo>
                  <a:pt x="328562" y="74176"/>
                </a:lnTo>
                <a:close/>
              </a:path>
            </a:pathLst>
          </a:custGeom>
          <a:solidFill>
            <a:schemeClr val="bg2"/>
          </a:solidFill>
          <a:ln w="0" cap="flat">
            <a:noFill/>
            <a:prstDash val="solid"/>
            <a:miter/>
          </a:ln>
        </p:spPr>
        <p:txBody>
          <a:bodyPr rtlCol="0" anchor="ctr"/>
          <a:lstStyle/>
          <a:p>
            <a:endParaRPr lang="en-US"/>
          </a:p>
        </p:txBody>
      </p:sp>
      <p:sp>
        <p:nvSpPr>
          <p:cNvPr id="20" name="TextBox 19">
            <a:extLst>
              <a:ext uri="{FF2B5EF4-FFF2-40B4-BE49-F238E27FC236}">
                <a16:creationId xmlns:a16="http://schemas.microsoft.com/office/drawing/2014/main" id="{459EB94C-D3EC-2FBE-673E-B8A5A337141B}"/>
              </a:ext>
            </a:extLst>
          </p:cNvPr>
          <p:cNvSpPr txBox="1"/>
          <p:nvPr/>
        </p:nvSpPr>
        <p:spPr>
          <a:xfrm>
            <a:off x="3529263" y="2873514"/>
            <a:ext cx="7122695" cy="707886"/>
          </a:xfrm>
          <a:prstGeom prst="rect">
            <a:avLst/>
          </a:prstGeom>
          <a:noFill/>
        </p:spPr>
        <p:txBody>
          <a:bodyPr wrap="square" rtlCol="0">
            <a:spAutoFit/>
          </a:bodyPr>
          <a:lstStyle/>
          <a:p>
            <a:r>
              <a:rPr lang="en-US" sz="4000" dirty="0">
                <a:solidFill>
                  <a:schemeClr val="bg2"/>
                </a:solidFill>
              </a:rPr>
              <a:t>Your Charitable Legacy</a:t>
            </a:r>
          </a:p>
        </p:txBody>
      </p:sp>
      <p:sp>
        <p:nvSpPr>
          <p:cNvPr id="3" name="Slide Number Placeholder 5">
            <a:extLst>
              <a:ext uri="{FF2B5EF4-FFF2-40B4-BE49-F238E27FC236}">
                <a16:creationId xmlns:a16="http://schemas.microsoft.com/office/drawing/2014/main" id="{0673971E-8B55-61AC-675A-4B60CF589CDB}"/>
              </a:ext>
            </a:extLst>
          </p:cNvPr>
          <p:cNvSpPr txBox="1">
            <a:spLocks/>
          </p:cNvSpPr>
          <p:nvPr/>
        </p:nvSpPr>
        <p:spPr>
          <a:xfrm>
            <a:off x="10015594" y="6462042"/>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tx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srgbClr val="F3F3F5"/>
                </a:solidFill>
                <a:latin typeface="Aptos Light" panose="020B0004020202020204" pitchFamily="34" charset="0"/>
              </a:rPr>
              <a:t>© 2025, National Life Group | </a:t>
            </a:r>
            <a:fld id="{7100E8EA-2210-4425-A1B5-66FC0BB99DA3}" type="slidenum">
              <a:rPr lang="en-US" smtClean="0">
                <a:solidFill>
                  <a:srgbClr val="F3F3F5"/>
                </a:solidFill>
                <a:latin typeface="Aptos Light" panose="020B0004020202020204" pitchFamily="34" charset="0"/>
              </a:rPr>
              <a:pPr>
                <a:defRPr/>
              </a:pPr>
              <a:t>29</a:t>
            </a:fld>
            <a:endParaRPr lang="en-US" dirty="0">
              <a:solidFill>
                <a:srgbClr val="F3F3F5"/>
              </a:solidFill>
              <a:latin typeface="Aptos Light" panose="020B0004020202020204" pitchFamily="34" charset="0"/>
            </a:endParaRPr>
          </a:p>
        </p:txBody>
      </p:sp>
    </p:spTree>
    <p:extLst>
      <p:ext uri="{BB962C8B-B14F-4D97-AF65-F5344CB8AC3E}">
        <p14:creationId xmlns:p14="http://schemas.microsoft.com/office/powerpoint/2010/main" val="1275300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B7636-8ED7-749A-F72C-5A1D37125EDF}"/>
              </a:ext>
            </a:extLst>
          </p:cNvPr>
          <p:cNvSpPr>
            <a:spLocks noGrp="1"/>
          </p:cNvSpPr>
          <p:nvPr>
            <p:ph type="title"/>
          </p:nvPr>
        </p:nvSpPr>
        <p:spPr>
          <a:xfrm>
            <a:off x="446965" y="446080"/>
            <a:ext cx="11274552" cy="501804"/>
          </a:xfrm>
        </p:spPr>
        <p:txBody>
          <a:bodyPr/>
          <a:lstStyle/>
          <a:p>
            <a:r>
              <a:rPr lang="en-US" dirty="0"/>
              <a:t>Estate Planning</a:t>
            </a:r>
            <a:endParaRPr lang="en-US" b="1" dirty="0"/>
          </a:p>
        </p:txBody>
      </p:sp>
      <p:sp>
        <p:nvSpPr>
          <p:cNvPr id="11" name="Slide Number Placeholder 10">
            <a:extLst>
              <a:ext uri="{FF2B5EF4-FFF2-40B4-BE49-F238E27FC236}">
                <a16:creationId xmlns:a16="http://schemas.microsoft.com/office/drawing/2014/main" id="{F5D85165-4BDB-C567-9133-C6DD0F103BA4}"/>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3" name="Text Placeholder 4">
            <a:extLst>
              <a:ext uri="{FF2B5EF4-FFF2-40B4-BE49-F238E27FC236}">
                <a16:creationId xmlns:a16="http://schemas.microsoft.com/office/drawing/2014/main" id="{8BADF86A-7185-3B9A-00A5-91EA5B9B8F9C}"/>
              </a:ext>
            </a:extLst>
          </p:cNvPr>
          <p:cNvSpPr txBox="1">
            <a:spLocks/>
          </p:cNvSpPr>
          <p:nvPr/>
        </p:nvSpPr>
        <p:spPr>
          <a:xfrm>
            <a:off x="457199" y="3760988"/>
            <a:ext cx="2560320" cy="1337224"/>
          </a:xfrm>
          <a:prstGeom prst="rect">
            <a:avLst/>
          </a:prstGeom>
          <a:solidFill>
            <a:srgbClr val="FFFFFF">
              <a:lumMod val="95000"/>
            </a:srgbClr>
          </a:solidFill>
        </p:spPr>
        <p:txBody>
          <a:bodyPr vert="horz" lIns="182880" tIns="274320" rIns="182880" bIns="274320" rtlCol="0" anchor="ctr" anchorCtr="0">
            <a:noAutofit/>
          </a:bodyPr>
          <a:lstStyle>
            <a:lvl1pPr marL="10716" indent="-10716" algn="ctr" defTabSz="685783" rtl="0" eaLnBrk="1" latinLnBrk="0" hangingPunct="1">
              <a:lnSpc>
                <a:spcPct val="90000"/>
              </a:lnSpc>
              <a:spcBef>
                <a:spcPts val="750"/>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1pPr>
            <a:lvl2pPr marL="10716" indent="-10716"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2pPr>
            <a:lvl3pPr marL="10716" indent="-10716"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3pPr>
            <a:lvl4pPr marL="10716" indent="-10716"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4pPr>
            <a:lvl5pPr marL="10716" indent="-10716"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0716" marR="0" lvl="0" indent="-10716"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3E3F3C"/>
                </a:solidFill>
                <a:effectLst/>
                <a:uLnTx/>
                <a:uFillTx/>
                <a:latin typeface="Aptos ExtraBold" panose="020B0004020202020204" pitchFamily="34" charset="0"/>
                <a:ea typeface="+mn-ea"/>
                <a:cs typeface="Arial" panose="020B0604020202020204" pitchFamily="34" charset="0"/>
              </a:rPr>
              <a:t>Getting the </a:t>
            </a:r>
            <a:br>
              <a:rPr kumimoji="0" lang="en-US" sz="2400" b="0" i="0" u="none" strike="noStrike" kern="1200" cap="none" spc="0" normalizeH="0" baseline="0" noProof="0" dirty="0">
                <a:ln>
                  <a:noFill/>
                </a:ln>
                <a:solidFill>
                  <a:srgbClr val="3E3F3C"/>
                </a:solidFill>
                <a:effectLst/>
                <a:uLnTx/>
                <a:uFillTx/>
                <a:latin typeface="Aptos ExtraBold" panose="020B0004020202020204" pitchFamily="34" charset="0"/>
                <a:ea typeface="+mn-ea"/>
                <a:cs typeface="Arial" panose="020B0604020202020204" pitchFamily="34" charset="0"/>
              </a:rPr>
            </a:br>
            <a:r>
              <a:rPr kumimoji="0" lang="en-US" sz="2400" b="0" i="0" u="none" strike="noStrike" kern="1200" cap="none" spc="0" normalizeH="0" baseline="0" noProof="0" dirty="0">
                <a:ln>
                  <a:noFill/>
                </a:ln>
                <a:solidFill>
                  <a:srgbClr val="3E3F3C"/>
                </a:solidFill>
                <a:effectLst/>
                <a:uLnTx/>
                <a:uFillTx/>
                <a:latin typeface="Aptos ExtraBold" panose="020B0004020202020204" pitchFamily="34" charset="0"/>
                <a:ea typeface="+mn-ea"/>
                <a:cs typeface="Arial" panose="020B0604020202020204" pitchFamily="34" charset="0"/>
              </a:rPr>
              <a:t>right assets</a:t>
            </a:r>
          </a:p>
        </p:txBody>
      </p:sp>
      <p:sp>
        <p:nvSpPr>
          <p:cNvPr id="4" name="Text Placeholder 5">
            <a:extLst>
              <a:ext uri="{FF2B5EF4-FFF2-40B4-BE49-F238E27FC236}">
                <a16:creationId xmlns:a16="http://schemas.microsoft.com/office/drawing/2014/main" id="{F4ECC797-6850-ECA6-F8A3-EEF3C5C8882D}"/>
              </a:ext>
            </a:extLst>
          </p:cNvPr>
          <p:cNvSpPr txBox="1">
            <a:spLocks/>
          </p:cNvSpPr>
          <p:nvPr/>
        </p:nvSpPr>
        <p:spPr>
          <a:xfrm>
            <a:off x="3358532" y="3760988"/>
            <a:ext cx="2560320" cy="1337224"/>
          </a:xfrm>
          <a:prstGeom prst="rect">
            <a:avLst/>
          </a:prstGeom>
          <a:solidFill>
            <a:srgbClr val="FFFFFF">
              <a:lumMod val="95000"/>
            </a:srgbClr>
          </a:solidFill>
        </p:spPr>
        <p:txBody>
          <a:bodyPr vert="horz" lIns="182880" tIns="274320" rIns="182880" bIns="274320" rtlCol="0" anchor="ctr" anchorCtr="0">
            <a:noAutofit/>
          </a:bodyPr>
          <a:lstStyle>
            <a:lvl1pPr marL="10716" indent="-10716" algn="ctr" defTabSz="685783" rtl="0" eaLnBrk="1" latinLnBrk="0" hangingPunct="1">
              <a:lnSpc>
                <a:spcPct val="90000"/>
              </a:lnSpc>
              <a:spcBef>
                <a:spcPts val="750"/>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1pPr>
            <a:lvl2pPr marL="10716" indent="-10716"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2pPr>
            <a:lvl3pPr marL="10716" indent="-10716"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3pPr>
            <a:lvl4pPr marL="10716" indent="-10716"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4pPr>
            <a:lvl5pPr marL="10716" indent="-10716"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0716" marR="0" lvl="0" indent="-10716"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3E3F3C"/>
                </a:solidFill>
                <a:effectLst/>
                <a:uLnTx/>
                <a:uFillTx/>
                <a:latin typeface="Aptos ExtraBold" panose="020B0004020202020204" pitchFamily="34" charset="0"/>
                <a:ea typeface="+mn-ea"/>
                <a:cs typeface="Arial" panose="020B0604020202020204" pitchFamily="34" charset="0"/>
              </a:rPr>
              <a:t>To the </a:t>
            </a:r>
            <a:br>
              <a:rPr kumimoji="0" lang="en-US" sz="2400" b="0" i="0" u="none" strike="noStrike" kern="1200" cap="none" spc="0" normalizeH="0" baseline="0" noProof="0" dirty="0">
                <a:ln>
                  <a:noFill/>
                </a:ln>
                <a:solidFill>
                  <a:srgbClr val="3E3F3C"/>
                </a:solidFill>
                <a:effectLst/>
                <a:uLnTx/>
                <a:uFillTx/>
                <a:latin typeface="Aptos ExtraBold" panose="020B0004020202020204" pitchFamily="34" charset="0"/>
                <a:ea typeface="+mn-ea"/>
                <a:cs typeface="Arial" panose="020B0604020202020204" pitchFamily="34" charset="0"/>
              </a:rPr>
            </a:br>
            <a:r>
              <a:rPr kumimoji="0" lang="en-US" sz="2400" b="0" i="0" u="none" strike="noStrike" kern="1200" cap="none" spc="0" normalizeH="0" baseline="0" noProof="0" dirty="0">
                <a:ln>
                  <a:noFill/>
                </a:ln>
                <a:solidFill>
                  <a:srgbClr val="3E3F3C"/>
                </a:solidFill>
                <a:effectLst/>
                <a:uLnTx/>
                <a:uFillTx/>
                <a:latin typeface="Aptos ExtraBold" panose="020B0004020202020204" pitchFamily="34" charset="0"/>
                <a:ea typeface="+mn-ea"/>
                <a:cs typeface="Arial" panose="020B0604020202020204" pitchFamily="34" charset="0"/>
              </a:rPr>
              <a:t>right people</a:t>
            </a:r>
          </a:p>
        </p:txBody>
      </p:sp>
      <p:sp>
        <p:nvSpPr>
          <p:cNvPr id="5" name="Text Placeholder 6">
            <a:extLst>
              <a:ext uri="{FF2B5EF4-FFF2-40B4-BE49-F238E27FC236}">
                <a16:creationId xmlns:a16="http://schemas.microsoft.com/office/drawing/2014/main" id="{8648A1D8-3A70-E4C2-5943-BFBF50A49AB2}"/>
              </a:ext>
            </a:extLst>
          </p:cNvPr>
          <p:cNvSpPr txBox="1">
            <a:spLocks/>
          </p:cNvSpPr>
          <p:nvPr/>
        </p:nvSpPr>
        <p:spPr>
          <a:xfrm>
            <a:off x="9161197" y="3760987"/>
            <a:ext cx="2560320" cy="1337225"/>
          </a:xfrm>
          <a:prstGeom prst="rect">
            <a:avLst/>
          </a:prstGeom>
          <a:solidFill>
            <a:srgbClr val="FFFFFF">
              <a:lumMod val="95000"/>
            </a:srgbClr>
          </a:solidFill>
        </p:spPr>
        <p:txBody>
          <a:bodyPr vert="horz" lIns="182880" tIns="274320" rIns="182880" bIns="274320" rtlCol="0" anchor="ctr" anchorCtr="0">
            <a:noAutofit/>
          </a:bodyPr>
          <a:lstStyle>
            <a:lvl1pPr marL="10716" indent="-10716" algn="ctr" defTabSz="685783" rtl="0" eaLnBrk="1" latinLnBrk="0" hangingPunct="1">
              <a:lnSpc>
                <a:spcPct val="90000"/>
              </a:lnSpc>
              <a:spcBef>
                <a:spcPts val="750"/>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1pPr>
            <a:lvl2pPr marL="10716" indent="-10716"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2pPr>
            <a:lvl3pPr marL="10716" indent="-10716"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3pPr>
            <a:lvl4pPr marL="10716" indent="-10716"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4pPr>
            <a:lvl5pPr marL="10716" indent="-10716"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0716" marR="0" lvl="0" indent="-10716"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3E3F3C"/>
                </a:solidFill>
                <a:effectLst/>
                <a:uLnTx/>
                <a:uFillTx/>
                <a:latin typeface="Aptos ExtraBold" panose="020B0004020202020204" pitchFamily="34" charset="0"/>
                <a:ea typeface="+mn-ea"/>
                <a:cs typeface="Arial" panose="020B0604020202020204" pitchFamily="34" charset="0"/>
              </a:rPr>
              <a:t>In the </a:t>
            </a:r>
            <a:br>
              <a:rPr kumimoji="0" lang="en-US" sz="2400" b="0" i="0" u="none" strike="noStrike" kern="1200" cap="none" spc="0" normalizeH="0" baseline="0" noProof="0" dirty="0">
                <a:ln>
                  <a:noFill/>
                </a:ln>
                <a:solidFill>
                  <a:srgbClr val="3E3F3C"/>
                </a:solidFill>
                <a:effectLst/>
                <a:uLnTx/>
                <a:uFillTx/>
                <a:latin typeface="Aptos ExtraBold" panose="020B0004020202020204" pitchFamily="34" charset="0"/>
                <a:ea typeface="+mn-ea"/>
                <a:cs typeface="Arial" panose="020B0604020202020204" pitchFamily="34" charset="0"/>
              </a:rPr>
            </a:br>
            <a:r>
              <a:rPr kumimoji="0" lang="en-US" sz="2400" b="0" i="0" u="none" strike="noStrike" kern="1200" cap="none" spc="0" normalizeH="0" baseline="0" noProof="0" dirty="0">
                <a:ln>
                  <a:noFill/>
                </a:ln>
                <a:solidFill>
                  <a:srgbClr val="3E3F3C"/>
                </a:solidFill>
                <a:effectLst/>
                <a:uLnTx/>
                <a:uFillTx/>
                <a:latin typeface="Aptos ExtraBold" panose="020B0004020202020204" pitchFamily="34" charset="0"/>
                <a:ea typeface="+mn-ea"/>
                <a:cs typeface="Arial" panose="020B0604020202020204" pitchFamily="34" charset="0"/>
              </a:rPr>
              <a:t>right way</a:t>
            </a:r>
          </a:p>
        </p:txBody>
      </p:sp>
      <p:sp>
        <p:nvSpPr>
          <p:cNvPr id="6" name="Text Placeholder 7">
            <a:extLst>
              <a:ext uri="{FF2B5EF4-FFF2-40B4-BE49-F238E27FC236}">
                <a16:creationId xmlns:a16="http://schemas.microsoft.com/office/drawing/2014/main" id="{9B72CB3F-7F2A-4AEB-BE39-56226233B2BF}"/>
              </a:ext>
            </a:extLst>
          </p:cNvPr>
          <p:cNvSpPr txBox="1">
            <a:spLocks/>
          </p:cNvSpPr>
          <p:nvPr/>
        </p:nvSpPr>
        <p:spPr>
          <a:xfrm>
            <a:off x="6259865" y="3760987"/>
            <a:ext cx="2560320" cy="1337225"/>
          </a:xfrm>
          <a:prstGeom prst="rect">
            <a:avLst/>
          </a:prstGeom>
          <a:solidFill>
            <a:srgbClr val="FFFFFF">
              <a:lumMod val="95000"/>
            </a:srgbClr>
          </a:solidFill>
        </p:spPr>
        <p:txBody>
          <a:bodyPr vert="horz" lIns="182880" tIns="274320" rIns="182880" bIns="274320" rtlCol="0" anchor="ctr" anchorCtr="0">
            <a:noAutofit/>
          </a:bodyPr>
          <a:lstStyle>
            <a:lvl1pPr marL="10716" indent="-10716" algn="ctr" defTabSz="685783" rtl="0" eaLnBrk="1" latinLnBrk="0" hangingPunct="1">
              <a:lnSpc>
                <a:spcPct val="90000"/>
              </a:lnSpc>
              <a:spcBef>
                <a:spcPts val="750"/>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1pPr>
            <a:lvl2pPr marL="10716" indent="-10716"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2pPr>
            <a:lvl3pPr marL="10716" indent="-10716"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3pPr>
            <a:lvl4pPr marL="10716" indent="-10716"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4pPr>
            <a:lvl5pPr marL="10716" indent="-10716"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0716" marR="0" lvl="0" indent="-10716"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3E3F3C"/>
                </a:solidFill>
                <a:effectLst/>
                <a:uLnTx/>
                <a:uFillTx/>
                <a:latin typeface="Aptos ExtraBold" panose="020B0004020202020204" pitchFamily="34" charset="0"/>
                <a:ea typeface="+mn-ea"/>
                <a:cs typeface="Arial" panose="020B0604020202020204" pitchFamily="34" charset="0"/>
              </a:rPr>
              <a:t>At the </a:t>
            </a:r>
            <a:br>
              <a:rPr kumimoji="0" lang="en-US" sz="2400" b="0" i="0" u="none" strike="noStrike" kern="1200" cap="none" spc="0" normalizeH="0" baseline="0" noProof="0" dirty="0">
                <a:ln>
                  <a:noFill/>
                </a:ln>
                <a:solidFill>
                  <a:srgbClr val="3E3F3C"/>
                </a:solidFill>
                <a:effectLst/>
                <a:uLnTx/>
                <a:uFillTx/>
                <a:latin typeface="Aptos ExtraBold" panose="020B0004020202020204" pitchFamily="34" charset="0"/>
                <a:ea typeface="+mn-ea"/>
                <a:cs typeface="Arial" panose="020B0604020202020204" pitchFamily="34" charset="0"/>
              </a:rPr>
            </a:br>
            <a:r>
              <a:rPr kumimoji="0" lang="en-US" sz="2400" b="0" i="0" u="none" strike="noStrike" kern="1200" cap="none" spc="0" normalizeH="0" baseline="0" noProof="0" dirty="0">
                <a:ln>
                  <a:noFill/>
                </a:ln>
                <a:solidFill>
                  <a:srgbClr val="3E3F3C"/>
                </a:solidFill>
                <a:effectLst/>
                <a:uLnTx/>
                <a:uFillTx/>
                <a:latin typeface="Aptos ExtraBold" panose="020B0004020202020204" pitchFamily="34" charset="0"/>
                <a:ea typeface="+mn-ea"/>
                <a:cs typeface="Arial" panose="020B0604020202020204" pitchFamily="34" charset="0"/>
              </a:rPr>
              <a:t>right time</a:t>
            </a:r>
          </a:p>
        </p:txBody>
      </p:sp>
      <p:pic>
        <p:nvPicPr>
          <p:cNvPr id="12" name="Picture 11">
            <a:extLst>
              <a:ext uri="{FF2B5EF4-FFF2-40B4-BE49-F238E27FC236}">
                <a16:creationId xmlns:a16="http://schemas.microsoft.com/office/drawing/2014/main" id="{7D9CEA99-B8E0-9078-ED19-27CE0F82112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63144" y="2052853"/>
            <a:ext cx="1553762" cy="1553762"/>
          </a:xfrm>
          <a:prstGeom prst="rect">
            <a:avLst/>
          </a:prstGeom>
        </p:spPr>
      </p:pic>
      <p:pic>
        <p:nvPicPr>
          <p:cNvPr id="13" name="Picture 12">
            <a:extLst>
              <a:ext uri="{FF2B5EF4-FFF2-40B4-BE49-F238E27FC236}">
                <a16:creationId xmlns:a16="http://schemas.microsoft.com/office/drawing/2014/main" id="{C1A8B93D-EF6F-3D0D-F890-0CDA767958F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29380" y="2055568"/>
            <a:ext cx="1615958" cy="1615958"/>
          </a:xfrm>
          <a:prstGeom prst="rect">
            <a:avLst/>
          </a:prstGeom>
        </p:spPr>
      </p:pic>
      <p:pic>
        <p:nvPicPr>
          <p:cNvPr id="15" name="Picture 14">
            <a:extLst>
              <a:ext uri="{FF2B5EF4-FFF2-40B4-BE49-F238E27FC236}">
                <a16:creationId xmlns:a16="http://schemas.microsoft.com/office/drawing/2014/main" id="{AB0297AB-A0C6-300E-2849-83D550DA948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696455" y="2243560"/>
            <a:ext cx="1373622" cy="1363055"/>
          </a:xfrm>
          <a:prstGeom prst="rect">
            <a:avLst/>
          </a:prstGeom>
        </p:spPr>
      </p:pic>
      <p:pic>
        <p:nvPicPr>
          <p:cNvPr id="8" name="Graphic 7">
            <a:extLst>
              <a:ext uri="{FF2B5EF4-FFF2-40B4-BE49-F238E27FC236}">
                <a16:creationId xmlns:a16="http://schemas.microsoft.com/office/drawing/2014/main" id="{D29DFF2B-DF6E-A97D-221E-09DE10A4DC3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34461" y="2052853"/>
            <a:ext cx="2046465" cy="2046465"/>
          </a:xfrm>
          <a:prstGeom prst="rect">
            <a:avLst/>
          </a:prstGeom>
        </p:spPr>
      </p:pic>
    </p:spTree>
    <p:extLst>
      <p:ext uri="{BB962C8B-B14F-4D97-AF65-F5344CB8AC3E}">
        <p14:creationId xmlns:p14="http://schemas.microsoft.com/office/powerpoint/2010/main" val="277030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ACA98-C1F9-7148-817A-11E467CAFC2C}"/>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F81367DB-4DBA-C4E8-D03F-716129DC2858}"/>
              </a:ext>
            </a:extLst>
          </p:cNvPr>
          <p:cNvGrpSpPr>
            <a:grpSpLocks noChangeAspect="1"/>
          </p:cNvGrpSpPr>
          <p:nvPr/>
        </p:nvGrpSpPr>
        <p:grpSpPr>
          <a:xfrm>
            <a:off x="850791" y="3060635"/>
            <a:ext cx="1263294" cy="1336406"/>
            <a:chOff x="2264220" y="795674"/>
            <a:chExt cx="751746" cy="795253"/>
          </a:xfrm>
          <a:solidFill>
            <a:schemeClr val="bg2"/>
          </a:solidFill>
        </p:grpSpPr>
        <p:sp>
          <p:nvSpPr>
            <p:cNvPr id="5" name="Freeform: Shape 355">
              <a:extLst>
                <a:ext uri="{FF2B5EF4-FFF2-40B4-BE49-F238E27FC236}">
                  <a16:creationId xmlns:a16="http://schemas.microsoft.com/office/drawing/2014/main" id="{AA3A49A8-3A69-91F6-E130-2820B0589AC1}"/>
                </a:ext>
              </a:extLst>
            </p:cNvPr>
            <p:cNvSpPr/>
            <p:nvPr/>
          </p:nvSpPr>
          <p:spPr>
            <a:xfrm>
              <a:off x="2534494" y="881024"/>
              <a:ext cx="212346" cy="235604"/>
            </a:xfrm>
            <a:custGeom>
              <a:avLst/>
              <a:gdLst>
                <a:gd name="connsiteX0" fmla="*/ 104411 w 212346"/>
                <a:gd name="connsiteY0" fmla="*/ 235367 h 235604"/>
                <a:gd name="connsiteX1" fmla="*/ 45926 w 212346"/>
                <a:gd name="connsiteY1" fmla="*/ 210879 h 235604"/>
                <a:gd name="connsiteX2" fmla="*/ 41 w 212346"/>
                <a:gd name="connsiteY2" fmla="*/ 64191 h 235604"/>
                <a:gd name="connsiteX3" fmla="*/ 7887 w 212346"/>
                <a:gd name="connsiteY3" fmla="*/ 53255 h 235604"/>
                <a:gd name="connsiteX4" fmla="*/ 99181 w 212346"/>
                <a:gd name="connsiteY4" fmla="*/ 2377 h 235604"/>
                <a:gd name="connsiteX5" fmla="*/ 107026 w 212346"/>
                <a:gd name="connsiteY5" fmla="*/ 0 h 235604"/>
                <a:gd name="connsiteX6" fmla="*/ 114158 w 212346"/>
                <a:gd name="connsiteY6" fmla="*/ 2377 h 235604"/>
                <a:gd name="connsiteX7" fmla="*/ 204501 w 212346"/>
                <a:gd name="connsiteY7" fmla="*/ 53255 h 235604"/>
                <a:gd name="connsiteX8" fmla="*/ 212347 w 212346"/>
                <a:gd name="connsiteY8" fmla="*/ 64191 h 235604"/>
                <a:gd name="connsiteX9" fmla="*/ 165511 w 212346"/>
                <a:gd name="connsiteY9" fmla="*/ 211830 h 235604"/>
                <a:gd name="connsiteX10" fmla="*/ 106313 w 212346"/>
                <a:gd name="connsiteY10" fmla="*/ 235604 h 235604"/>
                <a:gd name="connsiteX11" fmla="*/ 104649 w 212346"/>
                <a:gd name="connsiteY11" fmla="*/ 235604 h 235604"/>
                <a:gd name="connsiteX12" fmla="*/ 105837 w 212346"/>
                <a:gd name="connsiteY12" fmla="*/ 26390 h 235604"/>
                <a:gd name="connsiteX13" fmla="*/ 24053 w 212346"/>
                <a:gd name="connsiteY13" fmla="*/ 71561 h 235604"/>
                <a:gd name="connsiteX14" fmla="*/ 61379 w 212346"/>
                <a:gd name="connsiteY14" fmla="*/ 193524 h 235604"/>
                <a:gd name="connsiteX15" fmla="*/ 104411 w 212346"/>
                <a:gd name="connsiteY15" fmla="*/ 211830 h 235604"/>
                <a:gd name="connsiteX16" fmla="*/ 105837 w 212346"/>
                <a:gd name="connsiteY16" fmla="*/ 211830 h 235604"/>
                <a:gd name="connsiteX17" fmla="*/ 149582 w 212346"/>
                <a:gd name="connsiteY17" fmla="*/ 193524 h 235604"/>
                <a:gd name="connsiteX18" fmla="*/ 187621 w 212346"/>
                <a:gd name="connsiteY18" fmla="*/ 72512 h 235604"/>
                <a:gd name="connsiteX19" fmla="*/ 105600 w 212346"/>
                <a:gd name="connsiteY19" fmla="*/ 26152 h 2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346" h="235604">
                  <a:moveTo>
                    <a:pt x="104411" y="235367"/>
                  </a:moveTo>
                  <a:cubicBezTo>
                    <a:pt x="97041" y="235367"/>
                    <a:pt x="71365" y="233702"/>
                    <a:pt x="45926" y="210879"/>
                  </a:cubicBezTo>
                  <a:cubicBezTo>
                    <a:pt x="14544" y="182825"/>
                    <a:pt x="-910" y="133612"/>
                    <a:pt x="41" y="64191"/>
                  </a:cubicBezTo>
                  <a:cubicBezTo>
                    <a:pt x="41" y="59436"/>
                    <a:pt x="3370" y="54919"/>
                    <a:pt x="7887" y="53255"/>
                  </a:cubicBezTo>
                  <a:cubicBezTo>
                    <a:pt x="42835" y="40179"/>
                    <a:pt x="64232" y="29718"/>
                    <a:pt x="99181" y="2377"/>
                  </a:cubicBezTo>
                  <a:cubicBezTo>
                    <a:pt x="101320" y="951"/>
                    <a:pt x="104173" y="0"/>
                    <a:pt x="107026" y="0"/>
                  </a:cubicBezTo>
                  <a:cubicBezTo>
                    <a:pt x="109879" y="0"/>
                    <a:pt x="112257" y="713"/>
                    <a:pt x="114158" y="2377"/>
                  </a:cubicBezTo>
                  <a:cubicBezTo>
                    <a:pt x="148156" y="29718"/>
                    <a:pt x="169553" y="39941"/>
                    <a:pt x="204501" y="53255"/>
                  </a:cubicBezTo>
                  <a:cubicBezTo>
                    <a:pt x="209018" y="54681"/>
                    <a:pt x="212347" y="59436"/>
                    <a:pt x="212347" y="64191"/>
                  </a:cubicBezTo>
                  <a:cubicBezTo>
                    <a:pt x="212347" y="132661"/>
                    <a:pt x="196656" y="182350"/>
                    <a:pt x="165511" y="211830"/>
                  </a:cubicBezTo>
                  <a:cubicBezTo>
                    <a:pt x="148394" y="227283"/>
                    <a:pt x="127948" y="235604"/>
                    <a:pt x="106313" y="235604"/>
                  </a:cubicBezTo>
                  <a:lnTo>
                    <a:pt x="104649" y="235604"/>
                  </a:lnTo>
                  <a:close/>
                  <a:moveTo>
                    <a:pt x="105837" y="26390"/>
                  </a:moveTo>
                  <a:cubicBezTo>
                    <a:pt x="73029" y="50639"/>
                    <a:pt x="51156" y="61338"/>
                    <a:pt x="24053" y="71561"/>
                  </a:cubicBezTo>
                  <a:cubicBezTo>
                    <a:pt x="24053" y="129570"/>
                    <a:pt x="37367" y="171176"/>
                    <a:pt x="61379" y="193524"/>
                  </a:cubicBezTo>
                  <a:cubicBezTo>
                    <a:pt x="79923" y="210641"/>
                    <a:pt x="98943" y="211830"/>
                    <a:pt x="104411" y="211830"/>
                  </a:cubicBezTo>
                  <a:cubicBezTo>
                    <a:pt x="104411" y="211830"/>
                    <a:pt x="105837" y="211830"/>
                    <a:pt x="105837" y="211830"/>
                  </a:cubicBezTo>
                  <a:cubicBezTo>
                    <a:pt x="112494" y="211830"/>
                    <a:pt x="131038" y="210403"/>
                    <a:pt x="149582" y="193524"/>
                  </a:cubicBezTo>
                  <a:cubicBezTo>
                    <a:pt x="173594" y="170225"/>
                    <a:pt x="186908" y="128620"/>
                    <a:pt x="187621" y="72512"/>
                  </a:cubicBezTo>
                  <a:cubicBezTo>
                    <a:pt x="159330" y="61100"/>
                    <a:pt x="137457" y="50639"/>
                    <a:pt x="105600" y="26152"/>
                  </a:cubicBez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9" name="Freeform: Shape 356">
              <a:extLst>
                <a:ext uri="{FF2B5EF4-FFF2-40B4-BE49-F238E27FC236}">
                  <a16:creationId xmlns:a16="http://schemas.microsoft.com/office/drawing/2014/main" id="{814F3D99-2C03-C2E6-F5C5-0897FA7419AD}"/>
                </a:ext>
              </a:extLst>
            </p:cNvPr>
            <p:cNvSpPr/>
            <p:nvPr/>
          </p:nvSpPr>
          <p:spPr>
            <a:xfrm>
              <a:off x="2264220" y="795674"/>
              <a:ext cx="751746" cy="795253"/>
            </a:xfrm>
            <a:custGeom>
              <a:avLst/>
              <a:gdLst>
                <a:gd name="connsiteX0" fmla="*/ 82022 w 751746"/>
                <a:gd name="connsiteY0" fmla="*/ 795254 h 795253"/>
                <a:gd name="connsiteX1" fmla="*/ 0 w 751746"/>
                <a:gd name="connsiteY1" fmla="*/ 719889 h 795253"/>
                <a:gd name="connsiteX2" fmla="*/ 0 w 751746"/>
                <a:gd name="connsiteY2" fmla="*/ 642860 h 795253"/>
                <a:gd name="connsiteX3" fmla="*/ 11649 w 751746"/>
                <a:gd name="connsiteY3" fmla="*/ 631210 h 795253"/>
                <a:gd name="connsiteX4" fmla="*/ 139556 w 751746"/>
                <a:gd name="connsiteY4" fmla="*/ 631210 h 795253"/>
                <a:gd name="connsiteX5" fmla="*/ 140744 w 751746"/>
                <a:gd name="connsiteY5" fmla="*/ 82022 h 795253"/>
                <a:gd name="connsiteX6" fmla="*/ 216109 w 751746"/>
                <a:gd name="connsiteY6" fmla="*/ 0 h 795253"/>
                <a:gd name="connsiteX7" fmla="*/ 675668 w 751746"/>
                <a:gd name="connsiteY7" fmla="*/ 0 h 795253"/>
                <a:gd name="connsiteX8" fmla="*/ 751747 w 751746"/>
                <a:gd name="connsiteY8" fmla="*/ 82022 h 795253"/>
                <a:gd name="connsiteX9" fmla="*/ 751747 w 751746"/>
                <a:gd name="connsiteY9" fmla="*/ 152394 h 795253"/>
                <a:gd name="connsiteX10" fmla="*/ 740097 w 751746"/>
                <a:gd name="connsiteY10" fmla="*/ 164043 h 795253"/>
                <a:gd name="connsiteX11" fmla="*/ 612191 w 751746"/>
                <a:gd name="connsiteY11" fmla="*/ 164043 h 795253"/>
                <a:gd name="connsiteX12" fmla="*/ 611002 w 751746"/>
                <a:gd name="connsiteY12" fmla="*/ 712519 h 795253"/>
                <a:gd name="connsiteX13" fmla="*/ 588179 w 751746"/>
                <a:gd name="connsiteY13" fmla="*/ 769102 h 795253"/>
                <a:gd name="connsiteX14" fmla="*/ 528029 w 751746"/>
                <a:gd name="connsiteY14" fmla="*/ 795254 h 795253"/>
                <a:gd name="connsiteX15" fmla="*/ 82022 w 751746"/>
                <a:gd name="connsiteY15" fmla="*/ 795254 h 795253"/>
                <a:gd name="connsiteX16" fmla="*/ 218487 w 751746"/>
                <a:gd name="connsiteY16" fmla="*/ 23299 h 795253"/>
                <a:gd name="connsiteX17" fmla="*/ 164281 w 751746"/>
                <a:gd name="connsiteY17" fmla="*/ 82022 h 795253"/>
                <a:gd name="connsiteX18" fmla="*/ 164281 w 751746"/>
                <a:gd name="connsiteY18" fmla="*/ 630022 h 795253"/>
                <a:gd name="connsiteX19" fmla="*/ 457895 w 751746"/>
                <a:gd name="connsiteY19" fmla="*/ 631210 h 795253"/>
                <a:gd name="connsiteX20" fmla="*/ 469544 w 751746"/>
                <a:gd name="connsiteY20" fmla="*/ 642860 h 795253"/>
                <a:gd name="connsiteX21" fmla="*/ 469544 w 751746"/>
                <a:gd name="connsiteY21" fmla="*/ 713232 h 795253"/>
                <a:gd name="connsiteX22" fmla="*/ 473824 w 751746"/>
                <a:gd name="connsiteY22" fmla="*/ 735104 h 795253"/>
                <a:gd name="connsiteX23" fmla="*/ 510674 w 751746"/>
                <a:gd name="connsiteY23" fmla="*/ 769340 h 795253"/>
                <a:gd name="connsiteX24" fmla="*/ 528267 w 751746"/>
                <a:gd name="connsiteY24" fmla="*/ 771955 h 795253"/>
                <a:gd name="connsiteX25" fmla="*/ 571061 w 751746"/>
                <a:gd name="connsiteY25" fmla="*/ 753648 h 795253"/>
                <a:gd name="connsiteX26" fmla="*/ 586752 w 751746"/>
                <a:gd name="connsiteY26" fmla="*/ 713470 h 795253"/>
                <a:gd name="connsiteX27" fmla="*/ 587703 w 751746"/>
                <a:gd name="connsiteY27" fmla="*/ 73701 h 795253"/>
                <a:gd name="connsiteX28" fmla="*/ 601255 w 751746"/>
                <a:gd name="connsiteY28" fmla="*/ 36375 h 795253"/>
                <a:gd name="connsiteX29" fmla="*/ 602919 w 751746"/>
                <a:gd name="connsiteY29" fmla="*/ 33760 h 795253"/>
                <a:gd name="connsiteX30" fmla="*/ 604821 w 751746"/>
                <a:gd name="connsiteY30" fmla="*/ 30907 h 795253"/>
                <a:gd name="connsiteX31" fmla="*/ 607198 w 751746"/>
                <a:gd name="connsiteY31" fmla="*/ 28292 h 795253"/>
                <a:gd name="connsiteX32" fmla="*/ 609100 w 751746"/>
                <a:gd name="connsiteY32" fmla="*/ 25914 h 795253"/>
                <a:gd name="connsiteX33" fmla="*/ 611240 w 751746"/>
                <a:gd name="connsiteY33" fmla="*/ 23774 h 795253"/>
                <a:gd name="connsiteX34" fmla="*/ 608862 w 751746"/>
                <a:gd name="connsiteY34" fmla="*/ 23299 h 795253"/>
                <a:gd name="connsiteX35" fmla="*/ 218487 w 751746"/>
                <a:gd name="connsiteY35" fmla="*/ 23299 h 795253"/>
                <a:gd name="connsiteX36" fmla="*/ 23537 w 751746"/>
                <a:gd name="connsiteY36" fmla="*/ 717511 h 795253"/>
                <a:gd name="connsiteX37" fmla="*/ 82259 w 751746"/>
                <a:gd name="connsiteY37" fmla="*/ 771955 h 795253"/>
                <a:gd name="connsiteX38" fmla="*/ 467405 w 751746"/>
                <a:gd name="connsiteY38" fmla="*/ 771004 h 795253"/>
                <a:gd name="connsiteX39" fmla="*/ 466454 w 751746"/>
                <a:gd name="connsiteY39" fmla="*/ 766724 h 795253"/>
                <a:gd name="connsiteX40" fmla="*/ 461937 w 751746"/>
                <a:gd name="connsiteY40" fmla="*/ 761019 h 795253"/>
                <a:gd name="connsiteX41" fmla="*/ 458133 w 751746"/>
                <a:gd name="connsiteY41" fmla="*/ 755550 h 795253"/>
                <a:gd name="connsiteX42" fmla="*/ 452189 w 751746"/>
                <a:gd name="connsiteY42" fmla="*/ 743426 h 795253"/>
                <a:gd name="connsiteX43" fmla="*/ 446246 w 751746"/>
                <a:gd name="connsiteY43" fmla="*/ 712994 h 795253"/>
                <a:gd name="connsiteX44" fmla="*/ 446246 w 751746"/>
                <a:gd name="connsiteY44" fmla="*/ 655460 h 795253"/>
                <a:gd name="connsiteX45" fmla="*/ 23537 w 751746"/>
                <a:gd name="connsiteY45" fmla="*/ 654272 h 795253"/>
                <a:gd name="connsiteX46" fmla="*/ 23537 w 751746"/>
                <a:gd name="connsiteY46" fmla="*/ 717274 h 795253"/>
                <a:gd name="connsiteX47" fmla="*/ 663544 w 751746"/>
                <a:gd name="connsiteY47" fmla="*/ 23299 h 795253"/>
                <a:gd name="connsiteX48" fmla="*/ 653083 w 751746"/>
                <a:gd name="connsiteY48" fmla="*/ 24963 h 795253"/>
                <a:gd name="connsiteX49" fmla="*/ 615282 w 751746"/>
                <a:gd name="connsiteY49" fmla="*/ 56583 h 795253"/>
                <a:gd name="connsiteX50" fmla="*/ 610051 w 751746"/>
                <a:gd name="connsiteY50" fmla="*/ 76554 h 795253"/>
                <a:gd name="connsiteX51" fmla="*/ 610051 w 751746"/>
                <a:gd name="connsiteY51" fmla="*/ 139318 h 795253"/>
                <a:gd name="connsiteX52" fmla="*/ 726070 w 751746"/>
                <a:gd name="connsiteY52" fmla="*/ 140507 h 795253"/>
                <a:gd name="connsiteX53" fmla="*/ 727259 w 751746"/>
                <a:gd name="connsiteY53" fmla="*/ 81784 h 795253"/>
                <a:gd name="connsiteX54" fmla="*/ 673053 w 751746"/>
                <a:gd name="connsiteY54" fmla="*/ 23061 h 795253"/>
                <a:gd name="connsiteX55" fmla="*/ 663544 w 751746"/>
                <a:gd name="connsiteY55" fmla="*/ 23061 h 79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751746" h="795253">
                  <a:moveTo>
                    <a:pt x="82022" y="795254"/>
                  </a:moveTo>
                  <a:cubicBezTo>
                    <a:pt x="39466" y="795254"/>
                    <a:pt x="3328" y="762207"/>
                    <a:pt x="0" y="719889"/>
                  </a:cubicBezTo>
                  <a:lnTo>
                    <a:pt x="0" y="642860"/>
                  </a:lnTo>
                  <a:cubicBezTo>
                    <a:pt x="0" y="636678"/>
                    <a:pt x="5468" y="631210"/>
                    <a:pt x="11649" y="631210"/>
                  </a:cubicBezTo>
                  <a:lnTo>
                    <a:pt x="139556" y="631210"/>
                  </a:lnTo>
                  <a:lnTo>
                    <a:pt x="140744" y="82022"/>
                  </a:lnTo>
                  <a:cubicBezTo>
                    <a:pt x="140744" y="39466"/>
                    <a:pt x="173791" y="3328"/>
                    <a:pt x="216109" y="0"/>
                  </a:cubicBezTo>
                  <a:lnTo>
                    <a:pt x="675668" y="0"/>
                  </a:lnTo>
                  <a:cubicBezTo>
                    <a:pt x="717274" y="3328"/>
                    <a:pt x="750796" y="39466"/>
                    <a:pt x="751747" y="82022"/>
                  </a:cubicBezTo>
                  <a:lnTo>
                    <a:pt x="751747" y="152394"/>
                  </a:lnTo>
                  <a:cubicBezTo>
                    <a:pt x="751747" y="158575"/>
                    <a:pt x="746278" y="164043"/>
                    <a:pt x="740097" y="164043"/>
                  </a:cubicBezTo>
                  <a:lnTo>
                    <a:pt x="612191" y="164043"/>
                  </a:lnTo>
                  <a:lnTo>
                    <a:pt x="611002" y="712519"/>
                  </a:lnTo>
                  <a:cubicBezTo>
                    <a:pt x="611002" y="733440"/>
                    <a:pt x="602919" y="753648"/>
                    <a:pt x="588179" y="769102"/>
                  </a:cubicBezTo>
                  <a:cubicBezTo>
                    <a:pt x="572012" y="785982"/>
                    <a:pt x="550853" y="795254"/>
                    <a:pt x="528029" y="795254"/>
                  </a:cubicBezTo>
                  <a:lnTo>
                    <a:pt x="82022" y="795254"/>
                  </a:lnTo>
                  <a:close/>
                  <a:moveTo>
                    <a:pt x="218487" y="23299"/>
                  </a:moveTo>
                  <a:cubicBezTo>
                    <a:pt x="187580" y="25914"/>
                    <a:pt x="164281" y="51115"/>
                    <a:pt x="164281" y="82022"/>
                  </a:cubicBezTo>
                  <a:lnTo>
                    <a:pt x="164281" y="630022"/>
                  </a:lnTo>
                  <a:lnTo>
                    <a:pt x="457895" y="631210"/>
                  </a:lnTo>
                  <a:cubicBezTo>
                    <a:pt x="464076" y="631210"/>
                    <a:pt x="469544" y="636678"/>
                    <a:pt x="469544" y="642860"/>
                  </a:cubicBezTo>
                  <a:lnTo>
                    <a:pt x="469544" y="713232"/>
                  </a:lnTo>
                  <a:cubicBezTo>
                    <a:pt x="469544" y="719889"/>
                    <a:pt x="471209" y="727497"/>
                    <a:pt x="473824" y="735104"/>
                  </a:cubicBezTo>
                  <a:cubicBezTo>
                    <a:pt x="479767" y="751033"/>
                    <a:pt x="493557" y="763872"/>
                    <a:pt x="510674" y="769340"/>
                  </a:cubicBezTo>
                  <a:cubicBezTo>
                    <a:pt x="515904" y="771004"/>
                    <a:pt x="521848" y="771955"/>
                    <a:pt x="528267" y="771955"/>
                  </a:cubicBezTo>
                  <a:cubicBezTo>
                    <a:pt x="545147" y="771955"/>
                    <a:pt x="559887" y="765536"/>
                    <a:pt x="571061" y="753648"/>
                  </a:cubicBezTo>
                  <a:cubicBezTo>
                    <a:pt x="581284" y="741524"/>
                    <a:pt x="586752" y="727497"/>
                    <a:pt x="586752" y="713470"/>
                  </a:cubicBezTo>
                  <a:lnTo>
                    <a:pt x="587703" y="73701"/>
                  </a:lnTo>
                  <a:cubicBezTo>
                    <a:pt x="589605" y="59436"/>
                    <a:pt x="594122" y="46836"/>
                    <a:pt x="601255" y="36375"/>
                  </a:cubicBezTo>
                  <a:cubicBezTo>
                    <a:pt x="601730" y="35424"/>
                    <a:pt x="602443" y="34711"/>
                    <a:pt x="602919" y="33760"/>
                  </a:cubicBezTo>
                  <a:cubicBezTo>
                    <a:pt x="603632" y="32809"/>
                    <a:pt x="604345" y="31858"/>
                    <a:pt x="604821" y="30907"/>
                  </a:cubicBezTo>
                  <a:lnTo>
                    <a:pt x="607198" y="28292"/>
                  </a:lnTo>
                  <a:cubicBezTo>
                    <a:pt x="607911" y="27578"/>
                    <a:pt x="608625" y="26865"/>
                    <a:pt x="609100" y="25914"/>
                  </a:cubicBezTo>
                  <a:lnTo>
                    <a:pt x="611240" y="23774"/>
                  </a:lnTo>
                  <a:lnTo>
                    <a:pt x="608862" y="23299"/>
                  </a:lnTo>
                  <a:lnTo>
                    <a:pt x="218487" y="23299"/>
                  </a:lnTo>
                  <a:close/>
                  <a:moveTo>
                    <a:pt x="23537" y="717511"/>
                  </a:moveTo>
                  <a:cubicBezTo>
                    <a:pt x="26152" y="748656"/>
                    <a:pt x="51353" y="771955"/>
                    <a:pt x="82259" y="771955"/>
                  </a:cubicBezTo>
                  <a:lnTo>
                    <a:pt x="467405" y="771004"/>
                  </a:lnTo>
                  <a:cubicBezTo>
                    <a:pt x="467880" y="768151"/>
                    <a:pt x="467405" y="767438"/>
                    <a:pt x="466454" y="766724"/>
                  </a:cubicBezTo>
                  <a:cubicBezTo>
                    <a:pt x="466454" y="766724"/>
                    <a:pt x="462650" y="761970"/>
                    <a:pt x="461937" y="761019"/>
                  </a:cubicBezTo>
                  <a:cubicBezTo>
                    <a:pt x="460510" y="759354"/>
                    <a:pt x="459321" y="757452"/>
                    <a:pt x="458133" y="755550"/>
                  </a:cubicBezTo>
                  <a:lnTo>
                    <a:pt x="452189" y="743426"/>
                  </a:lnTo>
                  <a:cubicBezTo>
                    <a:pt x="447196" y="732727"/>
                    <a:pt x="446246" y="721078"/>
                    <a:pt x="446246" y="712994"/>
                  </a:cubicBezTo>
                  <a:lnTo>
                    <a:pt x="446246" y="655460"/>
                  </a:lnTo>
                  <a:lnTo>
                    <a:pt x="23537" y="654272"/>
                  </a:lnTo>
                  <a:lnTo>
                    <a:pt x="23537" y="717274"/>
                  </a:lnTo>
                  <a:close/>
                  <a:moveTo>
                    <a:pt x="663544" y="23299"/>
                  </a:moveTo>
                  <a:cubicBezTo>
                    <a:pt x="659977" y="23299"/>
                    <a:pt x="656173" y="24250"/>
                    <a:pt x="653083" y="24963"/>
                  </a:cubicBezTo>
                  <a:cubicBezTo>
                    <a:pt x="635965" y="29480"/>
                    <a:pt x="622414" y="40892"/>
                    <a:pt x="615282" y="56583"/>
                  </a:cubicBezTo>
                  <a:cubicBezTo>
                    <a:pt x="612666" y="62527"/>
                    <a:pt x="611002" y="69421"/>
                    <a:pt x="610051" y="76554"/>
                  </a:cubicBezTo>
                  <a:lnTo>
                    <a:pt x="610051" y="139318"/>
                  </a:lnTo>
                  <a:lnTo>
                    <a:pt x="726070" y="140507"/>
                  </a:lnTo>
                  <a:lnTo>
                    <a:pt x="727259" y="81784"/>
                  </a:lnTo>
                  <a:cubicBezTo>
                    <a:pt x="727259" y="51115"/>
                    <a:pt x="703960" y="25676"/>
                    <a:pt x="673053" y="23061"/>
                  </a:cubicBezTo>
                  <a:lnTo>
                    <a:pt x="663544" y="23061"/>
                  </a:ln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1" name="Freeform: Shape 357">
              <a:extLst>
                <a:ext uri="{FF2B5EF4-FFF2-40B4-BE49-F238E27FC236}">
                  <a16:creationId xmlns:a16="http://schemas.microsoft.com/office/drawing/2014/main" id="{112E6D60-A51E-669C-4211-D7359ACFA961}"/>
                </a:ext>
              </a:extLst>
            </p:cNvPr>
            <p:cNvSpPr/>
            <p:nvPr/>
          </p:nvSpPr>
          <p:spPr>
            <a:xfrm>
              <a:off x="2592911" y="973268"/>
              <a:ext cx="93782" cy="89391"/>
            </a:xfrm>
            <a:custGeom>
              <a:avLst/>
              <a:gdLst>
                <a:gd name="connsiteX0" fmla="*/ 34820 w 93782"/>
                <a:gd name="connsiteY0" fmla="*/ 89154 h 89391"/>
                <a:gd name="connsiteX1" fmla="*/ 26498 w 93782"/>
                <a:gd name="connsiteY1" fmla="*/ 85350 h 89391"/>
                <a:gd name="connsiteX2" fmla="*/ 2486 w 93782"/>
                <a:gd name="connsiteY2" fmla="*/ 51828 h 89391"/>
                <a:gd name="connsiteX3" fmla="*/ 4864 w 93782"/>
                <a:gd name="connsiteY3" fmla="*/ 35424 h 89391"/>
                <a:gd name="connsiteX4" fmla="*/ 12234 w 93782"/>
                <a:gd name="connsiteY4" fmla="*/ 33046 h 89391"/>
                <a:gd name="connsiteX5" fmla="*/ 21268 w 93782"/>
                <a:gd name="connsiteY5" fmla="*/ 37801 h 89391"/>
                <a:gd name="connsiteX6" fmla="*/ 34106 w 93782"/>
                <a:gd name="connsiteY6" fmla="*/ 55870 h 89391"/>
                <a:gd name="connsiteX7" fmla="*/ 72859 w 93782"/>
                <a:gd name="connsiteY7" fmla="*/ 4517 h 89391"/>
                <a:gd name="connsiteX8" fmla="*/ 82368 w 93782"/>
                <a:gd name="connsiteY8" fmla="*/ 0 h 89391"/>
                <a:gd name="connsiteX9" fmla="*/ 89263 w 93782"/>
                <a:gd name="connsiteY9" fmla="*/ 2140 h 89391"/>
                <a:gd name="connsiteX10" fmla="*/ 91640 w 93782"/>
                <a:gd name="connsiteY10" fmla="*/ 18544 h 89391"/>
                <a:gd name="connsiteX11" fmla="*/ 44567 w 93782"/>
                <a:gd name="connsiteY11" fmla="*/ 84637 h 89391"/>
                <a:gd name="connsiteX12" fmla="*/ 35295 w 93782"/>
                <a:gd name="connsiteY12" fmla="*/ 89392 h 8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82" h="89391">
                  <a:moveTo>
                    <a:pt x="34820" y="89154"/>
                  </a:moveTo>
                  <a:cubicBezTo>
                    <a:pt x="31016" y="89154"/>
                    <a:pt x="27925" y="87728"/>
                    <a:pt x="26498" y="85350"/>
                  </a:cubicBezTo>
                  <a:lnTo>
                    <a:pt x="2486" y="51828"/>
                  </a:lnTo>
                  <a:cubicBezTo>
                    <a:pt x="-1555" y="46122"/>
                    <a:pt x="-604" y="39228"/>
                    <a:pt x="4864" y="35424"/>
                  </a:cubicBezTo>
                  <a:cubicBezTo>
                    <a:pt x="7003" y="33760"/>
                    <a:pt x="9619" y="33046"/>
                    <a:pt x="12234" y="33046"/>
                  </a:cubicBezTo>
                  <a:cubicBezTo>
                    <a:pt x="15800" y="33046"/>
                    <a:pt x="19128" y="34711"/>
                    <a:pt x="21268" y="37801"/>
                  </a:cubicBezTo>
                  <a:lnTo>
                    <a:pt x="34106" y="55870"/>
                  </a:lnTo>
                  <a:lnTo>
                    <a:pt x="72859" y="4517"/>
                  </a:lnTo>
                  <a:cubicBezTo>
                    <a:pt x="75236" y="1664"/>
                    <a:pt x="78802" y="0"/>
                    <a:pt x="82368" y="0"/>
                  </a:cubicBezTo>
                  <a:cubicBezTo>
                    <a:pt x="85934" y="0"/>
                    <a:pt x="87123" y="713"/>
                    <a:pt x="89263" y="2140"/>
                  </a:cubicBezTo>
                  <a:cubicBezTo>
                    <a:pt x="94256" y="6181"/>
                    <a:pt x="95207" y="13314"/>
                    <a:pt x="91640" y="18544"/>
                  </a:cubicBezTo>
                  <a:lnTo>
                    <a:pt x="44567" y="84637"/>
                  </a:lnTo>
                  <a:cubicBezTo>
                    <a:pt x="42190" y="87728"/>
                    <a:pt x="39099" y="89392"/>
                    <a:pt x="35295" y="89392"/>
                  </a:cubicBez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3" name="Freeform: Shape 358">
              <a:extLst>
                <a:ext uri="{FF2B5EF4-FFF2-40B4-BE49-F238E27FC236}">
                  <a16:creationId xmlns:a16="http://schemas.microsoft.com/office/drawing/2014/main" id="{FED4781A-8A05-CBC6-3A4D-6A7F4C8F810D}"/>
                </a:ext>
              </a:extLst>
            </p:cNvPr>
            <p:cNvSpPr/>
            <p:nvPr/>
          </p:nvSpPr>
          <p:spPr>
            <a:xfrm>
              <a:off x="2500300" y="1315382"/>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2" name="Freeform: Shape 359">
              <a:extLst>
                <a:ext uri="{FF2B5EF4-FFF2-40B4-BE49-F238E27FC236}">
                  <a16:creationId xmlns:a16="http://schemas.microsoft.com/office/drawing/2014/main" id="{096FD3D8-AA8D-1447-09B1-0F7B93F37FC2}"/>
                </a:ext>
              </a:extLst>
            </p:cNvPr>
            <p:cNvSpPr/>
            <p:nvPr/>
          </p:nvSpPr>
          <p:spPr>
            <a:xfrm>
              <a:off x="2500300" y="1247625"/>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3" name="Freeform: Shape 360">
              <a:extLst>
                <a:ext uri="{FF2B5EF4-FFF2-40B4-BE49-F238E27FC236}">
                  <a16:creationId xmlns:a16="http://schemas.microsoft.com/office/drawing/2014/main" id="{A2A4A75D-2D5D-F099-C68D-B60120A7161C}"/>
                </a:ext>
              </a:extLst>
            </p:cNvPr>
            <p:cNvSpPr/>
            <p:nvPr/>
          </p:nvSpPr>
          <p:spPr>
            <a:xfrm>
              <a:off x="2500300" y="1180819"/>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sp>
        <p:nvSpPr>
          <p:cNvPr id="14" name="Title 13">
            <a:extLst>
              <a:ext uri="{FF2B5EF4-FFF2-40B4-BE49-F238E27FC236}">
                <a16:creationId xmlns:a16="http://schemas.microsoft.com/office/drawing/2014/main" id="{6D7B5BE7-ACD5-56B2-BACE-C57EA3FB672D}"/>
              </a:ext>
            </a:extLst>
          </p:cNvPr>
          <p:cNvSpPr>
            <a:spLocks noGrp="1"/>
          </p:cNvSpPr>
          <p:nvPr>
            <p:ph type="title"/>
          </p:nvPr>
        </p:nvSpPr>
        <p:spPr/>
        <p:txBody>
          <a:bodyPr/>
          <a:lstStyle/>
          <a:p>
            <a:r>
              <a:rPr lang="en-US" b="0" dirty="0"/>
              <a:t>Uses of Life Insurance | </a:t>
            </a:r>
            <a:r>
              <a:rPr lang="en-US" b="1" dirty="0"/>
              <a:t>Your Charitable Legacy</a:t>
            </a:r>
          </a:p>
        </p:txBody>
      </p:sp>
      <p:pic>
        <p:nvPicPr>
          <p:cNvPr id="20" name="Picture 19">
            <a:extLst>
              <a:ext uri="{FF2B5EF4-FFF2-40B4-BE49-F238E27FC236}">
                <a16:creationId xmlns:a16="http://schemas.microsoft.com/office/drawing/2014/main" id="{F8FBD27D-B377-1D16-51A3-0E9E1FEA5186}"/>
              </a:ext>
            </a:extLst>
          </p:cNvPr>
          <p:cNvPicPr>
            <a:picLocks noChangeAspect="1"/>
          </p:cNvPicPr>
          <p:nvPr/>
        </p:nvPicPr>
        <p:blipFill>
          <a:blip r:embed="rId3"/>
          <a:stretch>
            <a:fillRect/>
          </a:stretch>
        </p:blipFill>
        <p:spPr>
          <a:xfrm>
            <a:off x="585319" y="1711955"/>
            <a:ext cx="2334343" cy="2222037"/>
          </a:xfrm>
          <a:prstGeom prst="rect">
            <a:avLst/>
          </a:prstGeom>
        </p:spPr>
      </p:pic>
      <p:sp>
        <p:nvSpPr>
          <p:cNvPr id="3" name="Slide Number Placeholder 5">
            <a:extLst>
              <a:ext uri="{FF2B5EF4-FFF2-40B4-BE49-F238E27FC236}">
                <a16:creationId xmlns:a16="http://schemas.microsoft.com/office/drawing/2014/main" id="{8D4D23E2-255A-95B2-A74B-5D5F5087A2E2}"/>
              </a:ext>
            </a:extLst>
          </p:cNvPr>
          <p:cNvSpPr txBox="1">
            <a:spLocks/>
          </p:cNvSpPr>
          <p:nvPr/>
        </p:nvSpPr>
        <p:spPr>
          <a:xfrm>
            <a:off x="11070077" y="6481203"/>
            <a:ext cx="661675"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30</a:t>
            </a:fld>
            <a:endParaRPr lang="en-US" dirty="0">
              <a:latin typeface="Aptos Light" panose="020B0004020202020204" pitchFamily="34" charset="0"/>
            </a:endParaRPr>
          </a:p>
        </p:txBody>
      </p:sp>
      <p:sp>
        <p:nvSpPr>
          <p:cNvPr id="6" name="TextBox 5">
            <a:extLst>
              <a:ext uri="{FF2B5EF4-FFF2-40B4-BE49-F238E27FC236}">
                <a16:creationId xmlns:a16="http://schemas.microsoft.com/office/drawing/2014/main" id="{7C539705-3DE5-E20D-2DF8-FD3C5800A050}"/>
              </a:ext>
            </a:extLst>
          </p:cNvPr>
          <p:cNvSpPr txBox="1"/>
          <p:nvPr/>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8" name="Content Placeholder 1">
            <a:extLst>
              <a:ext uri="{FF2B5EF4-FFF2-40B4-BE49-F238E27FC236}">
                <a16:creationId xmlns:a16="http://schemas.microsoft.com/office/drawing/2014/main" id="{1BC71662-55EF-CD37-270B-6EC4CD5D2D88}"/>
              </a:ext>
            </a:extLst>
          </p:cNvPr>
          <p:cNvSpPr txBox="1">
            <a:spLocks/>
          </p:cNvSpPr>
          <p:nvPr/>
        </p:nvSpPr>
        <p:spPr>
          <a:xfrm>
            <a:off x="3257644" y="1911363"/>
            <a:ext cx="8143270" cy="3035273"/>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solidFill>
            <a:schemeClr val="bg2">
              <a:lumMod val="95000"/>
            </a:schemeClr>
          </a:solidFill>
        </p:spPr>
        <p:txBody>
          <a:bodyPr lIns="365760" rIns="457200" anchor="ct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a:t>Naming a charity as the beneficiary of a life insurance policy.</a:t>
            </a:r>
          </a:p>
        </p:txBody>
      </p:sp>
    </p:spTree>
    <p:extLst>
      <p:ext uri="{BB962C8B-B14F-4D97-AF65-F5344CB8AC3E}">
        <p14:creationId xmlns:p14="http://schemas.microsoft.com/office/powerpoint/2010/main" val="4206628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0AE88E-AEC4-AF2F-1B54-63C12FCE3B79}"/>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F3E1E386-E741-2DEA-26C6-DF377FA1C2F0}"/>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15" name="Text Placeholder 4">
            <a:extLst>
              <a:ext uri="{FF2B5EF4-FFF2-40B4-BE49-F238E27FC236}">
                <a16:creationId xmlns:a16="http://schemas.microsoft.com/office/drawing/2014/main" id="{29D5E197-72BA-818F-5F4A-D65D6A448B98}"/>
              </a:ext>
            </a:extLst>
          </p:cNvPr>
          <p:cNvSpPr txBox="1">
            <a:spLocks/>
          </p:cNvSpPr>
          <p:nvPr/>
        </p:nvSpPr>
        <p:spPr>
          <a:xfrm>
            <a:off x="457200" y="1046492"/>
            <a:ext cx="11274552" cy="426779"/>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Naming a Charity as Beneficiary</a:t>
            </a:r>
          </a:p>
        </p:txBody>
      </p:sp>
      <p:sp>
        <p:nvSpPr>
          <p:cNvPr id="5" name="Title 13">
            <a:extLst>
              <a:ext uri="{FF2B5EF4-FFF2-40B4-BE49-F238E27FC236}">
                <a16:creationId xmlns:a16="http://schemas.microsoft.com/office/drawing/2014/main" id="{FF563BB9-3392-0B0A-B167-35228F761DA4}"/>
              </a:ext>
            </a:extLst>
          </p:cNvPr>
          <p:cNvSpPr>
            <a:spLocks noGrp="1"/>
          </p:cNvSpPr>
          <p:nvPr>
            <p:ph type="title"/>
          </p:nvPr>
        </p:nvSpPr>
        <p:spPr>
          <a:xfrm>
            <a:off x="457200" y="457200"/>
            <a:ext cx="11274552" cy="501804"/>
          </a:xfrm>
        </p:spPr>
        <p:txBody>
          <a:bodyPr/>
          <a:lstStyle/>
          <a:p>
            <a:r>
              <a:rPr lang="en-US" b="0" dirty="0"/>
              <a:t>Uses of Life Insurance | </a:t>
            </a:r>
            <a:r>
              <a:rPr lang="en-US" b="1" dirty="0"/>
              <a:t>Your Charitable Legacy</a:t>
            </a:r>
          </a:p>
        </p:txBody>
      </p:sp>
      <p:sp>
        <p:nvSpPr>
          <p:cNvPr id="11" name="TextBox 10">
            <a:extLst>
              <a:ext uri="{FF2B5EF4-FFF2-40B4-BE49-F238E27FC236}">
                <a16:creationId xmlns:a16="http://schemas.microsoft.com/office/drawing/2014/main" id="{EF493598-C80B-C0ED-4E06-DCC9AD7C1A7E}"/>
              </a:ext>
            </a:extLst>
          </p:cNvPr>
          <p:cNvSpPr txBox="1"/>
          <p:nvPr/>
        </p:nvSpPr>
        <p:spPr>
          <a:xfrm>
            <a:off x="2978879" y="4167320"/>
            <a:ext cx="1837061" cy="461664"/>
          </a:xfrm>
          <a:prstGeom prst="rect">
            <a:avLst/>
          </a:prstGeom>
          <a:noFill/>
        </p:spPr>
        <p:txBody>
          <a:bodyPr wrap="square" rtlCol="0">
            <a:spAutoFit/>
          </a:bodyPr>
          <a:lstStyle/>
          <a:p>
            <a:pPr algn="ctr"/>
            <a:r>
              <a:rPr lang="en-US" sz="2400" b="1" dirty="0">
                <a:solidFill>
                  <a:srgbClr val="3D9B35"/>
                </a:solidFill>
              </a:rPr>
              <a:t>Logan</a:t>
            </a:r>
          </a:p>
        </p:txBody>
      </p:sp>
      <p:pic>
        <p:nvPicPr>
          <p:cNvPr id="16" name="Graphic 15">
            <a:extLst>
              <a:ext uri="{FF2B5EF4-FFF2-40B4-BE49-F238E27FC236}">
                <a16:creationId xmlns:a16="http://schemas.microsoft.com/office/drawing/2014/main" id="{FD5EA03A-5997-7122-2B57-F82E06B2FC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78879" y="2662870"/>
            <a:ext cx="1837060" cy="1837060"/>
          </a:xfrm>
          <a:prstGeom prst="rect">
            <a:avLst/>
          </a:prstGeom>
        </p:spPr>
      </p:pic>
      <p:pic>
        <p:nvPicPr>
          <p:cNvPr id="19" name="Graphic 18" descr="Home1 outline">
            <a:extLst>
              <a:ext uri="{FF2B5EF4-FFF2-40B4-BE49-F238E27FC236}">
                <a16:creationId xmlns:a16="http://schemas.microsoft.com/office/drawing/2014/main" id="{4CAECA07-B253-E12A-68C2-97A7D53A9FC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279742" y="2407821"/>
            <a:ext cx="2029697" cy="2029697"/>
          </a:xfrm>
          <a:prstGeom prst="rect">
            <a:avLst/>
          </a:prstGeom>
        </p:spPr>
      </p:pic>
      <p:pic>
        <p:nvPicPr>
          <p:cNvPr id="20" name="Picture 19">
            <a:extLst>
              <a:ext uri="{FF2B5EF4-FFF2-40B4-BE49-F238E27FC236}">
                <a16:creationId xmlns:a16="http://schemas.microsoft.com/office/drawing/2014/main" id="{2E1D3393-B338-468A-D0CB-D8B58294D272}"/>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40816" y="2054388"/>
            <a:ext cx="1255583" cy="1316337"/>
          </a:xfrm>
          <a:prstGeom prst="rect">
            <a:avLst/>
          </a:prstGeom>
          <a:solidFill>
            <a:schemeClr val="bg2"/>
          </a:solidFill>
        </p:spPr>
      </p:pic>
      <p:sp>
        <p:nvSpPr>
          <p:cNvPr id="2" name="TextBox 1">
            <a:extLst>
              <a:ext uri="{FF2B5EF4-FFF2-40B4-BE49-F238E27FC236}">
                <a16:creationId xmlns:a16="http://schemas.microsoft.com/office/drawing/2014/main" id="{B48FB12B-0CFC-8A90-CD43-467EDAA275D1}"/>
              </a:ext>
            </a:extLst>
          </p:cNvPr>
          <p:cNvSpPr txBox="1"/>
          <p:nvPr/>
        </p:nvSpPr>
        <p:spPr>
          <a:xfrm>
            <a:off x="1859767" y="4776783"/>
            <a:ext cx="4075285" cy="1227597"/>
          </a:xfrm>
          <a:prstGeom prst="rect">
            <a:avLst/>
          </a:prstGeom>
          <a:solidFill>
            <a:schemeClr val="tx2">
              <a:lumMod val="20000"/>
              <a:lumOff val="80000"/>
            </a:schemeClr>
          </a:solidFill>
        </p:spPr>
        <p:txBody>
          <a:bodyPr wrap="square" lIns="36576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srgbClr val="3E3F3C"/>
                </a:solidFill>
                <a:effectLst/>
                <a:uLnTx/>
                <a:uFillTx/>
                <a:latin typeface="Aptos" panose="020B0004020202020204" pitchFamily="34" charset="0"/>
              </a:rPr>
              <a:t>Logan owns or purchases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srgbClr val="3E3F3C"/>
                </a:solidFill>
                <a:effectLst/>
                <a:uLnTx/>
                <a:uFillTx/>
                <a:latin typeface="Aptos" panose="020B0004020202020204" pitchFamily="34" charset="0"/>
              </a:rPr>
              <a:t>a policy on his life</a:t>
            </a:r>
          </a:p>
        </p:txBody>
      </p:sp>
      <p:sp>
        <p:nvSpPr>
          <p:cNvPr id="4" name="TextBox 3">
            <a:extLst>
              <a:ext uri="{FF2B5EF4-FFF2-40B4-BE49-F238E27FC236}">
                <a16:creationId xmlns:a16="http://schemas.microsoft.com/office/drawing/2014/main" id="{173773BD-5DAA-86A7-2F4F-BECAE5204888}"/>
              </a:ext>
            </a:extLst>
          </p:cNvPr>
          <p:cNvSpPr txBox="1"/>
          <p:nvPr/>
        </p:nvSpPr>
        <p:spPr>
          <a:xfrm>
            <a:off x="6256948" y="4758269"/>
            <a:ext cx="4075285" cy="1227597"/>
          </a:xfrm>
          <a:prstGeom prst="rect">
            <a:avLst/>
          </a:prstGeom>
          <a:solidFill>
            <a:schemeClr val="tx2">
              <a:lumMod val="20000"/>
              <a:lumOff val="80000"/>
            </a:schemeClr>
          </a:solidFill>
        </p:spPr>
        <p:txBody>
          <a:bodyPr wrap="square" lIns="36576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srgbClr val="3E3F3C"/>
                </a:solidFill>
                <a:effectLst/>
                <a:uLnTx/>
                <a:uFillTx/>
                <a:latin typeface="Aptos" panose="020B0004020202020204" pitchFamily="34" charset="0"/>
              </a:rPr>
              <a:t>Logan names Charity as the policy beneficiary</a:t>
            </a:r>
          </a:p>
        </p:txBody>
      </p:sp>
      <p:sp>
        <p:nvSpPr>
          <p:cNvPr id="7" name="TextBox 6">
            <a:extLst>
              <a:ext uri="{FF2B5EF4-FFF2-40B4-BE49-F238E27FC236}">
                <a16:creationId xmlns:a16="http://schemas.microsoft.com/office/drawing/2014/main" id="{54181ACD-9C36-EECF-CC93-8C3E6F7C3A73}"/>
              </a:ext>
            </a:extLst>
          </p:cNvPr>
          <p:cNvSpPr txBox="1"/>
          <p:nvPr/>
        </p:nvSpPr>
        <p:spPr>
          <a:xfrm>
            <a:off x="7376060" y="4206686"/>
            <a:ext cx="1837061" cy="461664"/>
          </a:xfrm>
          <a:prstGeom prst="rect">
            <a:avLst/>
          </a:prstGeom>
          <a:noFill/>
        </p:spPr>
        <p:txBody>
          <a:bodyPr wrap="square" rtlCol="0">
            <a:spAutoFit/>
          </a:bodyPr>
          <a:lstStyle/>
          <a:p>
            <a:pPr algn="ctr"/>
            <a:r>
              <a:rPr lang="en-US" sz="2400" b="1" dirty="0">
                <a:solidFill>
                  <a:schemeClr val="accent3"/>
                </a:solidFill>
              </a:rPr>
              <a:t>Charity</a:t>
            </a:r>
          </a:p>
        </p:txBody>
      </p:sp>
      <p:sp>
        <p:nvSpPr>
          <p:cNvPr id="3" name="Arrow: Right 2">
            <a:extLst>
              <a:ext uri="{FF2B5EF4-FFF2-40B4-BE49-F238E27FC236}">
                <a16:creationId xmlns:a16="http://schemas.microsoft.com/office/drawing/2014/main" id="{6622F7F7-22E4-E4EE-7F52-FF65DEED9B8D}"/>
              </a:ext>
            </a:extLst>
          </p:cNvPr>
          <p:cNvSpPr/>
          <p:nvPr/>
        </p:nvSpPr>
        <p:spPr>
          <a:xfrm>
            <a:off x="4540816" y="3487276"/>
            <a:ext cx="2839017" cy="784017"/>
          </a:xfrm>
          <a:prstGeom prst="rightArrow">
            <a:avLst>
              <a:gd name="adj1" fmla="val 50000"/>
              <a:gd name="adj2" fmla="val 5535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ptos" panose="02110004020202020204"/>
                <a:ea typeface="+mn-ea"/>
                <a:cs typeface="+mn-cs"/>
              </a:rPr>
              <a:t>Beneficiary</a:t>
            </a:r>
          </a:p>
        </p:txBody>
      </p:sp>
    </p:spTree>
    <p:extLst>
      <p:ext uri="{BB962C8B-B14F-4D97-AF65-F5344CB8AC3E}">
        <p14:creationId xmlns:p14="http://schemas.microsoft.com/office/powerpoint/2010/main" val="3738164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0-#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825AD2-66F0-335C-CF29-2CA877062865}"/>
            </a:ext>
          </a:extLst>
        </p:cNvPr>
        <p:cNvGrpSpPr/>
        <p:nvPr/>
      </p:nvGrpSpPr>
      <p:grpSpPr>
        <a:xfrm>
          <a:off x="0" y="0"/>
          <a:ext cx="0" cy="0"/>
          <a:chOff x="0" y="0"/>
          <a:chExt cx="0" cy="0"/>
        </a:xfrm>
      </p:grpSpPr>
      <p:sp>
        <p:nvSpPr>
          <p:cNvPr id="11" name="Title 13">
            <a:extLst>
              <a:ext uri="{FF2B5EF4-FFF2-40B4-BE49-F238E27FC236}">
                <a16:creationId xmlns:a16="http://schemas.microsoft.com/office/drawing/2014/main" id="{467C28FE-73AC-0FBD-839B-632352B1891E}"/>
              </a:ext>
            </a:extLst>
          </p:cNvPr>
          <p:cNvSpPr>
            <a:spLocks noGrp="1"/>
          </p:cNvSpPr>
          <p:nvPr>
            <p:ph type="title"/>
          </p:nvPr>
        </p:nvSpPr>
        <p:spPr>
          <a:xfrm>
            <a:off x="457200" y="457200"/>
            <a:ext cx="11274552" cy="501804"/>
          </a:xfrm>
        </p:spPr>
        <p:txBody>
          <a:bodyPr/>
          <a:lstStyle/>
          <a:p>
            <a:r>
              <a:rPr lang="en-US" b="1" dirty="0"/>
              <a:t>Life Insurance </a:t>
            </a:r>
            <a:r>
              <a:rPr lang="en-US" dirty="0"/>
              <a:t>and </a:t>
            </a:r>
            <a:r>
              <a:rPr lang="en-US" b="1" dirty="0"/>
              <a:t>Your Charitable Legacy</a:t>
            </a:r>
          </a:p>
        </p:txBody>
      </p:sp>
      <p:sp>
        <p:nvSpPr>
          <p:cNvPr id="8" name="Text Placeholder 4">
            <a:extLst>
              <a:ext uri="{FF2B5EF4-FFF2-40B4-BE49-F238E27FC236}">
                <a16:creationId xmlns:a16="http://schemas.microsoft.com/office/drawing/2014/main" id="{3377F43A-FD94-C5A0-C0CA-C83686D69664}"/>
              </a:ext>
            </a:extLst>
          </p:cNvPr>
          <p:cNvSpPr txBox="1">
            <a:spLocks/>
          </p:cNvSpPr>
          <p:nvPr/>
        </p:nvSpPr>
        <p:spPr>
          <a:xfrm>
            <a:off x="457200" y="1046492"/>
            <a:ext cx="11274552" cy="426779"/>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Summary</a:t>
            </a:r>
          </a:p>
        </p:txBody>
      </p:sp>
      <p:sp>
        <p:nvSpPr>
          <p:cNvPr id="3" name="Slide Number Placeholder 5">
            <a:extLst>
              <a:ext uri="{FF2B5EF4-FFF2-40B4-BE49-F238E27FC236}">
                <a16:creationId xmlns:a16="http://schemas.microsoft.com/office/drawing/2014/main" id="{13CE76B7-6212-4CB9-7E18-D21320C218DF}"/>
              </a:ext>
            </a:extLst>
          </p:cNvPr>
          <p:cNvSpPr txBox="1">
            <a:spLocks/>
          </p:cNvSpPr>
          <p:nvPr/>
        </p:nvSpPr>
        <p:spPr>
          <a:xfrm>
            <a:off x="11070077" y="6481203"/>
            <a:ext cx="661675"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32</a:t>
            </a:fld>
            <a:endParaRPr lang="en-US" dirty="0">
              <a:latin typeface="Aptos Light" panose="020B0004020202020204" pitchFamily="34" charset="0"/>
            </a:endParaRPr>
          </a:p>
        </p:txBody>
      </p:sp>
      <p:sp>
        <p:nvSpPr>
          <p:cNvPr id="4" name="TextBox 3">
            <a:extLst>
              <a:ext uri="{FF2B5EF4-FFF2-40B4-BE49-F238E27FC236}">
                <a16:creationId xmlns:a16="http://schemas.microsoft.com/office/drawing/2014/main" id="{D5DF9C38-DC76-7E01-932F-86E9B91EFC82}"/>
              </a:ext>
            </a:extLst>
          </p:cNvPr>
          <p:cNvSpPr txBox="1"/>
          <p:nvPr/>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5" name="Content Placeholder 1">
            <a:extLst>
              <a:ext uri="{FF2B5EF4-FFF2-40B4-BE49-F238E27FC236}">
                <a16:creationId xmlns:a16="http://schemas.microsoft.com/office/drawing/2014/main" id="{0F452000-C83B-5244-92B2-3EC8DCD8BCE4}"/>
              </a:ext>
            </a:extLst>
          </p:cNvPr>
          <p:cNvSpPr txBox="1">
            <a:spLocks/>
          </p:cNvSpPr>
          <p:nvPr/>
        </p:nvSpPr>
        <p:spPr>
          <a:xfrm>
            <a:off x="3257644" y="1911363"/>
            <a:ext cx="8143270" cy="3900145"/>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solidFill>
            <a:schemeClr val="bg2">
              <a:lumMod val="95000"/>
            </a:schemeClr>
          </a:solidFill>
        </p:spPr>
        <p:txBody>
          <a:bodyPr lIns="365760" rIns="457200" anchor="ct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rgbClr val="1F355E"/>
              </a:buClr>
              <a:buNone/>
            </a:pPr>
            <a:r>
              <a:rPr lang="en-US" sz="2800" b="1" dirty="0"/>
              <a:t>Naming a Charity as Beneficiary </a:t>
            </a:r>
          </a:p>
          <a:p>
            <a:pPr marL="515938" indent="-515938">
              <a:buClr>
                <a:srgbClr val="1F355E"/>
              </a:buClr>
              <a:buFont typeface="Wingdings" panose="05000000000000000000" pitchFamily="2" charset="2"/>
              <a:buChar char="q"/>
            </a:pPr>
            <a:r>
              <a:rPr lang="en-US" sz="2400" dirty="0"/>
              <a:t>Donor remains the owner of the policy</a:t>
            </a:r>
          </a:p>
          <a:p>
            <a:pPr marL="515938" indent="-515938">
              <a:buClr>
                <a:srgbClr val="1F355E"/>
              </a:buClr>
              <a:buFont typeface="Wingdings" panose="05000000000000000000" pitchFamily="2" charset="2"/>
              <a:buChar char="q"/>
            </a:pPr>
            <a:r>
              <a:rPr lang="en-US" sz="2400" dirty="0"/>
              <a:t>Charity can be named as beneficiary of all or a portion of the policy death benefit</a:t>
            </a:r>
          </a:p>
          <a:p>
            <a:pPr marL="515938" indent="-515938">
              <a:buClr>
                <a:srgbClr val="1F355E"/>
              </a:buClr>
              <a:buFont typeface="Wingdings" panose="05000000000000000000" pitchFamily="2" charset="2"/>
              <a:buChar char="q"/>
            </a:pPr>
            <a:r>
              <a:rPr lang="en-US" sz="2400" dirty="0"/>
              <a:t>Results in a charitable bequest at death</a:t>
            </a:r>
          </a:p>
          <a:p>
            <a:pPr marL="515938" indent="-515938">
              <a:buClr>
                <a:srgbClr val="1F355E"/>
              </a:buClr>
              <a:buFont typeface="Wingdings" panose="05000000000000000000" pitchFamily="2" charset="2"/>
              <a:buChar char="q"/>
            </a:pPr>
            <a:r>
              <a:rPr lang="en-US" sz="2400" dirty="0"/>
              <a:t>Estate tax charitable deduction allowed</a:t>
            </a:r>
          </a:p>
        </p:txBody>
      </p:sp>
      <p:pic>
        <p:nvPicPr>
          <p:cNvPr id="6" name="Picture 5">
            <a:extLst>
              <a:ext uri="{FF2B5EF4-FFF2-40B4-BE49-F238E27FC236}">
                <a16:creationId xmlns:a16="http://schemas.microsoft.com/office/drawing/2014/main" id="{BF6E39A3-7624-E343-A7FA-01E58AE87357}"/>
              </a:ext>
            </a:extLst>
          </p:cNvPr>
          <p:cNvPicPr>
            <a:picLocks noChangeAspect="1"/>
          </p:cNvPicPr>
          <p:nvPr/>
        </p:nvPicPr>
        <p:blipFill>
          <a:blip r:embed="rId3"/>
          <a:stretch>
            <a:fillRect/>
          </a:stretch>
        </p:blipFill>
        <p:spPr>
          <a:xfrm>
            <a:off x="585319" y="1711955"/>
            <a:ext cx="2334343" cy="2222037"/>
          </a:xfrm>
          <a:prstGeom prst="rect">
            <a:avLst/>
          </a:prstGeom>
        </p:spPr>
      </p:pic>
    </p:spTree>
    <p:extLst>
      <p:ext uri="{BB962C8B-B14F-4D97-AF65-F5344CB8AC3E}">
        <p14:creationId xmlns:p14="http://schemas.microsoft.com/office/powerpoint/2010/main" val="308973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064AC-BF08-7846-8456-45C3D5D67419}"/>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549868A4-4B8D-CBD4-F208-840C6CAF4AEF}"/>
              </a:ext>
            </a:extLst>
          </p:cNvPr>
          <p:cNvSpPr txBox="1"/>
          <p:nvPr/>
        </p:nvSpPr>
        <p:spPr>
          <a:xfrm>
            <a:off x="336884" y="1554176"/>
            <a:ext cx="7122695" cy="1938992"/>
          </a:xfrm>
          <a:prstGeom prst="rect">
            <a:avLst/>
          </a:prstGeom>
          <a:noFill/>
        </p:spPr>
        <p:txBody>
          <a:bodyPr wrap="square" rtlCol="0">
            <a:spAutoFit/>
          </a:bodyPr>
          <a:lstStyle/>
          <a:p>
            <a:r>
              <a:rPr lang="en-US" sz="4000" b="1" dirty="0">
                <a:solidFill>
                  <a:srgbClr val="3C9B35"/>
                </a:solidFill>
              </a:rPr>
              <a:t>Coordinating Your Life Insurance and Estate Planning Strategies</a:t>
            </a:r>
          </a:p>
        </p:txBody>
      </p:sp>
      <p:sp>
        <p:nvSpPr>
          <p:cNvPr id="2" name="Slide Number Placeholder 5">
            <a:extLst>
              <a:ext uri="{FF2B5EF4-FFF2-40B4-BE49-F238E27FC236}">
                <a16:creationId xmlns:a16="http://schemas.microsoft.com/office/drawing/2014/main" id="{72E7DF8A-778E-5CC1-CC49-C4E14BF3D39A}"/>
              </a:ext>
            </a:extLst>
          </p:cNvPr>
          <p:cNvSpPr txBox="1">
            <a:spLocks/>
          </p:cNvSpPr>
          <p:nvPr/>
        </p:nvSpPr>
        <p:spPr>
          <a:xfrm>
            <a:off x="10015594" y="6546450"/>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tx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schemeClr val="bg1">
                    <a:lumMod val="50000"/>
                  </a:schemeClr>
                </a:solidFill>
                <a:latin typeface="Aptos Light" panose="020B0004020202020204" pitchFamily="34" charset="0"/>
              </a:rPr>
              <a:t>© 2025, National Life Group | </a:t>
            </a:r>
            <a:fld id="{7100E8EA-2210-4425-A1B5-66FC0BB99DA3}" type="slidenum">
              <a:rPr lang="en-US" smtClean="0">
                <a:solidFill>
                  <a:schemeClr val="bg1">
                    <a:lumMod val="50000"/>
                  </a:schemeClr>
                </a:solidFill>
                <a:latin typeface="Aptos Light" panose="020B0004020202020204" pitchFamily="34" charset="0"/>
              </a:rPr>
              <a:pPr>
                <a:defRPr/>
              </a:pPr>
              <a:t>33</a:t>
            </a:fld>
            <a:endParaRPr lang="en-US" dirty="0">
              <a:solidFill>
                <a:schemeClr val="bg1">
                  <a:lumMod val="50000"/>
                </a:schemeClr>
              </a:solidFill>
              <a:latin typeface="Aptos Light" panose="020B0004020202020204" pitchFamily="34" charset="0"/>
            </a:endParaRPr>
          </a:p>
        </p:txBody>
      </p:sp>
    </p:spTree>
    <p:extLst>
      <p:ext uri="{BB962C8B-B14F-4D97-AF65-F5344CB8AC3E}">
        <p14:creationId xmlns:p14="http://schemas.microsoft.com/office/powerpoint/2010/main" val="3775055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2DAC3-BA90-0089-21CC-6FE32074056C}"/>
              </a:ext>
            </a:extLst>
          </p:cNvPr>
          <p:cNvSpPr>
            <a:spLocks noGrp="1"/>
          </p:cNvSpPr>
          <p:nvPr>
            <p:ph type="title"/>
          </p:nvPr>
        </p:nvSpPr>
        <p:spPr>
          <a:xfrm>
            <a:off x="387706" y="376780"/>
            <a:ext cx="5297735" cy="1499000"/>
          </a:xfrm>
        </p:spPr>
        <p:txBody>
          <a:bodyPr/>
          <a:lstStyle/>
          <a:p>
            <a:r>
              <a:rPr lang="en-US" dirty="0"/>
              <a:t>Contract Beneficiary Designations:</a:t>
            </a:r>
            <a:br>
              <a:rPr lang="en-US" dirty="0"/>
            </a:br>
            <a:r>
              <a:rPr lang="en-US" b="1" dirty="0"/>
              <a:t>What Can Go Wrong?</a:t>
            </a:r>
          </a:p>
        </p:txBody>
      </p:sp>
      <p:sp>
        <p:nvSpPr>
          <p:cNvPr id="4" name="Text Placeholder 3">
            <a:extLst>
              <a:ext uri="{FF2B5EF4-FFF2-40B4-BE49-F238E27FC236}">
                <a16:creationId xmlns:a16="http://schemas.microsoft.com/office/drawing/2014/main" id="{19D5A456-6ACE-ECCC-7BFD-9D8DF90362E8}"/>
              </a:ext>
            </a:extLst>
          </p:cNvPr>
          <p:cNvSpPr>
            <a:spLocks noGrp="1"/>
          </p:cNvSpPr>
          <p:nvPr>
            <p:ph type="body" sz="quarter" idx="18"/>
          </p:nvPr>
        </p:nvSpPr>
        <p:spPr>
          <a:xfrm>
            <a:off x="482600" y="2188229"/>
            <a:ext cx="4457051" cy="324215"/>
          </a:xfrm>
        </p:spPr>
        <p:txBody>
          <a:bodyPr/>
          <a:lstStyle/>
          <a:p>
            <a:r>
              <a:rPr lang="en-US" sz="2400" dirty="0"/>
              <a:t>Meet Warren Hillman</a:t>
            </a:r>
          </a:p>
        </p:txBody>
      </p:sp>
      <p:pic>
        <p:nvPicPr>
          <p:cNvPr id="8" name="Picture Placeholder 7" descr="A person and person standing in a market&#10;&#10;AI-generated content may be incorrect.">
            <a:extLst>
              <a:ext uri="{FF2B5EF4-FFF2-40B4-BE49-F238E27FC236}">
                <a16:creationId xmlns:a16="http://schemas.microsoft.com/office/drawing/2014/main" id="{A4561E28-34AD-9F38-5A91-6A697FB117FC}"/>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rcRect/>
          <a:stretch>
            <a:fillRect/>
          </a:stretch>
        </p:blipFill>
        <p:spPr/>
      </p:pic>
      <p:sp>
        <p:nvSpPr>
          <p:cNvPr id="9" name="object 8">
            <a:extLst>
              <a:ext uri="{FF2B5EF4-FFF2-40B4-BE49-F238E27FC236}">
                <a16:creationId xmlns:a16="http://schemas.microsoft.com/office/drawing/2014/main" id="{B18C5328-EDE6-C8DC-0F65-AF8E4C3F9B71}"/>
              </a:ext>
            </a:extLst>
          </p:cNvPr>
          <p:cNvSpPr/>
          <p:nvPr/>
        </p:nvSpPr>
        <p:spPr>
          <a:xfrm>
            <a:off x="5841438" y="5108118"/>
            <a:ext cx="6343650" cy="1133475"/>
          </a:xfrm>
          <a:custGeom>
            <a:avLst/>
            <a:gdLst/>
            <a:ahLst/>
            <a:cxnLst/>
            <a:rect l="l" t="t" r="r" b="b"/>
            <a:pathLst>
              <a:path w="6343650" h="1133475">
                <a:moveTo>
                  <a:pt x="6343650" y="0"/>
                </a:moveTo>
                <a:lnTo>
                  <a:pt x="1138554" y="0"/>
                </a:lnTo>
                <a:lnTo>
                  <a:pt x="0" y="1133475"/>
                </a:lnTo>
                <a:lnTo>
                  <a:pt x="6343650" y="1133475"/>
                </a:lnTo>
                <a:lnTo>
                  <a:pt x="6343650" y="0"/>
                </a:lnTo>
                <a:close/>
              </a:path>
            </a:pathLst>
          </a:custGeom>
          <a:solidFill>
            <a:srgbClr val="DF7425"/>
          </a:solidFill>
        </p:spPr>
        <p:txBody>
          <a:bodyPr wrap="square" lIns="0" tIns="0" rIns="0" bIns="0" rtlCol="0"/>
          <a:lstStyle/>
          <a:p>
            <a:endParaRPr kern="0" dirty="0">
              <a:solidFill>
                <a:sysClr val="windowText" lastClr="000000"/>
              </a:solidFill>
              <a:latin typeface="Calibri"/>
            </a:endParaRPr>
          </a:p>
        </p:txBody>
      </p:sp>
      <p:sp>
        <p:nvSpPr>
          <p:cNvPr id="10" name="object 9">
            <a:extLst>
              <a:ext uri="{FF2B5EF4-FFF2-40B4-BE49-F238E27FC236}">
                <a16:creationId xmlns:a16="http://schemas.microsoft.com/office/drawing/2014/main" id="{FCF434CA-258D-2961-9C0E-85CF4B339C78}"/>
              </a:ext>
            </a:extLst>
          </p:cNvPr>
          <p:cNvSpPr txBox="1"/>
          <p:nvPr/>
        </p:nvSpPr>
        <p:spPr>
          <a:xfrm>
            <a:off x="7398970" y="5332846"/>
            <a:ext cx="4463522" cy="628377"/>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2000" b="1" i="0" u="none" strike="noStrike" kern="0" cap="none" spc="60" normalizeH="0" baseline="0" noProof="0" dirty="0">
                <a:ln>
                  <a:noFill/>
                </a:ln>
                <a:solidFill>
                  <a:srgbClr val="F3F3F5"/>
                </a:solidFill>
                <a:effectLst/>
                <a:uLnTx/>
                <a:uFillTx/>
                <a:latin typeface="Aptos" panose="020B0004020202020204" pitchFamily="34" charset="0"/>
                <a:cs typeface="Calibri"/>
              </a:rPr>
              <a:t>United</a:t>
            </a:r>
            <a:r>
              <a:rPr kumimoji="0" sz="2000" b="1" i="0" u="none" strike="noStrike" kern="0" cap="none" spc="-30" normalizeH="0" baseline="0" noProof="0" dirty="0">
                <a:ln>
                  <a:noFill/>
                </a:ln>
                <a:solidFill>
                  <a:srgbClr val="F3F3F5"/>
                </a:solidFill>
                <a:effectLst/>
                <a:uLnTx/>
                <a:uFillTx/>
                <a:latin typeface="Aptos" panose="020B0004020202020204" pitchFamily="34" charset="0"/>
                <a:cs typeface="Calibri"/>
              </a:rPr>
              <a:t> </a:t>
            </a:r>
            <a:r>
              <a:rPr kumimoji="0" sz="2000" b="1" i="0" u="none" strike="noStrike" kern="0" cap="none" spc="95" normalizeH="0" baseline="0" noProof="0" dirty="0">
                <a:ln>
                  <a:noFill/>
                </a:ln>
                <a:solidFill>
                  <a:srgbClr val="F3F3F5"/>
                </a:solidFill>
                <a:effectLst/>
                <a:uLnTx/>
                <a:uFillTx/>
                <a:latin typeface="Aptos" panose="020B0004020202020204" pitchFamily="34" charset="0"/>
                <a:cs typeface="Calibri"/>
              </a:rPr>
              <a:t>States</a:t>
            </a:r>
            <a:r>
              <a:rPr kumimoji="0" sz="2000" b="1" i="0" u="none" strike="noStrike" kern="0" cap="none" spc="-55" normalizeH="0" baseline="0" noProof="0" dirty="0">
                <a:ln>
                  <a:noFill/>
                </a:ln>
                <a:solidFill>
                  <a:srgbClr val="F3F3F5"/>
                </a:solidFill>
                <a:effectLst/>
                <a:uLnTx/>
                <a:uFillTx/>
                <a:latin typeface="Aptos" panose="020B0004020202020204" pitchFamily="34" charset="0"/>
                <a:cs typeface="Calibri"/>
              </a:rPr>
              <a:t> </a:t>
            </a:r>
            <a:r>
              <a:rPr kumimoji="0" sz="2000" b="1" i="0" u="none" strike="noStrike" kern="0" cap="none" spc="100" normalizeH="0" baseline="0" noProof="0" dirty="0">
                <a:ln>
                  <a:noFill/>
                </a:ln>
                <a:solidFill>
                  <a:srgbClr val="F3F3F5"/>
                </a:solidFill>
                <a:effectLst/>
                <a:uLnTx/>
                <a:uFillTx/>
                <a:latin typeface="Aptos" panose="020B0004020202020204" pitchFamily="34" charset="0"/>
                <a:cs typeface="Calibri"/>
              </a:rPr>
              <a:t>Supreme</a:t>
            </a:r>
            <a:r>
              <a:rPr kumimoji="0" sz="2000" b="1" i="0" u="none" strike="noStrike" kern="0" cap="none" spc="-50" normalizeH="0" baseline="0" noProof="0" dirty="0">
                <a:ln>
                  <a:noFill/>
                </a:ln>
                <a:solidFill>
                  <a:srgbClr val="F3F3F5"/>
                </a:solidFill>
                <a:effectLst/>
                <a:uLnTx/>
                <a:uFillTx/>
                <a:latin typeface="Aptos" panose="020B0004020202020204" pitchFamily="34" charset="0"/>
                <a:cs typeface="Calibri"/>
              </a:rPr>
              <a:t> </a:t>
            </a:r>
            <a:r>
              <a:rPr kumimoji="0" sz="2000" b="1" i="0" u="none" strike="noStrike" kern="0" cap="none" spc="75" normalizeH="0" baseline="0" noProof="0" dirty="0">
                <a:ln>
                  <a:noFill/>
                </a:ln>
                <a:solidFill>
                  <a:srgbClr val="F3F3F5"/>
                </a:solidFill>
                <a:effectLst/>
                <a:uLnTx/>
                <a:uFillTx/>
                <a:latin typeface="Aptos" panose="020B0004020202020204" pitchFamily="34" charset="0"/>
                <a:cs typeface="Calibri"/>
              </a:rPr>
              <a:t>Court:</a:t>
            </a:r>
            <a:endParaRPr kumimoji="0" sz="2000" b="0" i="0" u="none" strike="noStrike" kern="0" cap="none" spc="0" normalizeH="0" baseline="0" noProof="0" dirty="0">
              <a:ln>
                <a:noFill/>
              </a:ln>
              <a:solidFill>
                <a:sysClr val="windowText" lastClr="000000"/>
              </a:solidFill>
              <a:effectLst/>
              <a:uLnTx/>
              <a:uFillTx/>
              <a:latin typeface="Aptos" panose="020B0004020202020204" pitchFamily="34" charset="0"/>
              <a:cs typeface="Calibri"/>
            </a:endParaRPr>
          </a:p>
          <a:p>
            <a:pPr marL="355600" marR="0" lvl="0" indent="-342900" defTabSz="914400" eaLnBrk="1" fontAlgn="auto" latinLnBrk="0" hangingPunct="1">
              <a:lnSpc>
                <a:spcPct val="100000"/>
              </a:lnSpc>
              <a:spcBef>
                <a:spcPts val="20"/>
              </a:spcBef>
              <a:spcAft>
                <a:spcPts val="0"/>
              </a:spcAft>
              <a:buClrTx/>
              <a:buSzTx/>
              <a:buFont typeface="Wingdings"/>
              <a:buChar char=""/>
              <a:tabLst>
                <a:tab pos="355600" algn="l"/>
              </a:tabLst>
              <a:defRPr/>
            </a:pPr>
            <a:r>
              <a:rPr kumimoji="0" sz="2000" b="0" i="0" u="none" strike="noStrike" kern="0" cap="none" spc="10" normalizeH="0" baseline="0" noProof="0" dirty="0">
                <a:ln>
                  <a:noFill/>
                </a:ln>
                <a:solidFill>
                  <a:srgbClr val="F3F3F5"/>
                </a:solidFill>
                <a:effectLst/>
                <a:uLnTx/>
                <a:uFillTx/>
                <a:latin typeface="Aptos" panose="020B0004020202020204" pitchFamily="34" charset="0"/>
                <a:cs typeface="Calibri"/>
              </a:rPr>
              <a:t>$124,558.03</a:t>
            </a:r>
            <a:r>
              <a:rPr kumimoji="0" sz="2000" b="0" i="0" u="none" strike="noStrike" kern="0" cap="none" spc="120" normalizeH="0" baseline="0" noProof="0" dirty="0">
                <a:ln>
                  <a:noFill/>
                </a:ln>
                <a:solidFill>
                  <a:srgbClr val="F3F3F5"/>
                </a:solidFill>
                <a:effectLst/>
                <a:uLnTx/>
                <a:uFillTx/>
                <a:latin typeface="Aptos" panose="020B0004020202020204" pitchFamily="34" charset="0"/>
                <a:cs typeface="Calibri"/>
              </a:rPr>
              <a:t> </a:t>
            </a:r>
            <a:r>
              <a:rPr kumimoji="0" sz="2000" b="0" i="0" u="none" strike="noStrike" kern="0" cap="none" spc="55" normalizeH="0" baseline="0" noProof="0" dirty="0">
                <a:ln>
                  <a:noFill/>
                </a:ln>
                <a:solidFill>
                  <a:srgbClr val="F3F3F5"/>
                </a:solidFill>
                <a:effectLst/>
                <a:uLnTx/>
                <a:uFillTx/>
                <a:latin typeface="Aptos" panose="020B0004020202020204" pitchFamily="34" charset="0"/>
                <a:cs typeface="Calibri"/>
              </a:rPr>
              <a:t>payable</a:t>
            </a:r>
            <a:r>
              <a:rPr kumimoji="0" sz="2000" b="0" i="0" u="none" strike="noStrike" kern="0" cap="none" spc="35" normalizeH="0" baseline="0" noProof="0" dirty="0">
                <a:ln>
                  <a:noFill/>
                </a:ln>
                <a:solidFill>
                  <a:srgbClr val="F3F3F5"/>
                </a:solidFill>
                <a:effectLst/>
                <a:uLnTx/>
                <a:uFillTx/>
                <a:latin typeface="Aptos" panose="020B0004020202020204" pitchFamily="34" charset="0"/>
                <a:cs typeface="Calibri"/>
              </a:rPr>
              <a:t> </a:t>
            </a:r>
            <a:r>
              <a:rPr kumimoji="0" sz="2000" b="0" i="0" u="none" strike="noStrike" kern="0" cap="none" spc="10" normalizeH="0" baseline="0" noProof="0" dirty="0">
                <a:ln>
                  <a:noFill/>
                </a:ln>
                <a:solidFill>
                  <a:srgbClr val="F3F3F5"/>
                </a:solidFill>
                <a:effectLst/>
                <a:uLnTx/>
                <a:uFillTx/>
                <a:latin typeface="Aptos" panose="020B0004020202020204" pitchFamily="34" charset="0"/>
                <a:cs typeface="Calibri"/>
              </a:rPr>
              <a:t>to</a:t>
            </a:r>
            <a:r>
              <a:rPr kumimoji="0" sz="2000" b="0" i="0" u="none" strike="noStrike" kern="0" cap="none" spc="80" normalizeH="0" baseline="0" noProof="0" dirty="0">
                <a:ln>
                  <a:noFill/>
                </a:ln>
                <a:solidFill>
                  <a:srgbClr val="F3F3F5"/>
                </a:solidFill>
                <a:effectLst/>
                <a:uLnTx/>
                <a:uFillTx/>
                <a:latin typeface="Aptos" panose="020B0004020202020204" pitchFamily="34" charset="0"/>
                <a:cs typeface="Calibri"/>
              </a:rPr>
              <a:t> </a:t>
            </a:r>
            <a:r>
              <a:rPr kumimoji="0" sz="2000" b="0" i="0" u="none" strike="noStrike" kern="0" cap="none" spc="-20" normalizeH="0" baseline="0" noProof="0" dirty="0">
                <a:ln>
                  <a:noFill/>
                </a:ln>
                <a:solidFill>
                  <a:srgbClr val="F3F3F5"/>
                </a:solidFill>
                <a:effectLst/>
                <a:uLnTx/>
                <a:uFillTx/>
                <a:latin typeface="Aptos" panose="020B0004020202020204" pitchFamily="34" charset="0"/>
                <a:cs typeface="Calibri"/>
              </a:rPr>
              <a:t>Judy</a:t>
            </a:r>
            <a:endParaRPr kumimoji="0" sz="2000" b="0" i="0" u="none" strike="noStrike" kern="0" cap="none" spc="0" normalizeH="0" baseline="0" noProof="0" dirty="0">
              <a:ln>
                <a:noFill/>
              </a:ln>
              <a:solidFill>
                <a:sysClr val="windowText" lastClr="000000"/>
              </a:solidFill>
              <a:effectLst/>
              <a:uLnTx/>
              <a:uFillTx/>
              <a:latin typeface="Aptos" panose="020B0004020202020204" pitchFamily="34" charset="0"/>
              <a:cs typeface="Calibri"/>
            </a:endParaRPr>
          </a:p>
        </p:txBody>
      </p:sp>
      <p:sp>
        <p:nvSpPr>
          <p:cNvPr id="11" name="object 7"/>
          <p:cNvSpPr txBox="1">
            <a:spLocks noGrp="1"/>
          </p:cNvSpPr>
          <p:nvPr>
            <p:ph sz="quarter" idx="17"/>
          </p:nvPr>
        </p:nvSpPr>
        <p:spPr>
          <a:xfrm>
            <a:off x="481951" y="2512444"/>
            <a:ext cx="4457700" cy="3335528"/>
          </a:xfrm>
          <a:prstGeom prst="rect">
            <a:avLst/>
          </a:prstGeom>
        </p:spPr>
        <p:txBody>
          <a:bodyPr vert="horz" wrap="square" lIns="0" tIns="140970" rIns="0" bIns="0" rtlCol="0">
            <a:spAutoFit/>
          </a:bodyPr>
          <a:lstStyle/>
          <a:p>
            <a:pPr marL="355600" indent="-342900">
              <a:lnSpc>
                <a:spcPct val="100000"/>
              </a:lnSpc>
              <a:spcBef>
                <a:spcPts val="1110"/>
              </a:spcBef>
              <a:spcAft>
                <a:spcPts val="0"/>
              </a:spcAft>
              <a:buClrTx/>
            </a:pP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Warren</a:t>
            </a:r>
            <a:r>
              <a:rPr kumimoji="0" sz="2000" b="0" i="0" u="none" strike="noStrike" kern="0" cap="none" spc="-3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60" normalizeH="0" baseline="0" noProof="0" dirty="0">
                <a:ln>
                  <a:noFill/>
                </a:ln>
                <a:solidFill>
                  <a:srgbClr val="FFFFFF"/>
                </a:solidFill>
                <a:effectLst/>
                <a:uLnTx/>
                <a:uFillTx/>
                <a:latin typeface="Aptos" panose="020B0004020202020204" pitchFamily="34" charset="0"/>
                <a:cs typeface="Calibri"/>
              </a:rPr>
              <a:t>named</a:t>
            </a:r>
            <a:r>
              <a:rPr kumimoji="0" sz="2000" b="0" i="0" u="none" strike="noStrike" kern="0" cap="none" spc="2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80" normalizeH="0" baseline="0" noProof="0" dirty="0">
                <a:ln>
                  <a:noFill/>
                </a:ln>
                <a:solidFill>
                  <a:srgbClr val="FFFFFF"/>
                </a:solidFill>
                <a:effectLst/>
                <a:uLnTx/>
                <a:uFillTx/>
                <a:latin typeface="Aptos" panose="020B0004020202020204" pitchFamily="34" charset="0"/>
                <a:cs typeface="Calibri"/>
              </a:rPr>
              <a:t>his</a:t>
            </a:r>
            <a:r>
              <a:rPr kumimoji="0" sz="2000" b="0" i="0" u="none" strike="noStrike" kern="0" cap="none" spc="-50"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first</a:t>
            </a:r>
            <a:r>
              <a:rPr kumimoji="0" sz="2000" b="0" i="0" u="none" strike="noStrike" kern="0" cap="none" spc="-1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85" normalizeH="0" baseline="0" noProof="0" dirty="0">
                <a:ln>
                  <a:noFill/>
                </a:ln>
                <a:solidFill>
                  <a:srgbClr val="FFFFFF"/>
                </a:solidFill>
                <a:effectLst/>
                <a:uLnTx/>
                <a:uFillTx/>
                <a:latin typeface="Aptos" panose="020B0004020202020204" pitchFamily="34" charset="0"/>
                <a:cs typeface="Calibri"/>
              </a:rPr>
              <a:t>spouse,</a:t>
            </a:r>
            <a:r>
              <a:rPr kumimoji="0" sz="2000" b="0" i="0" u="none" strike="noStrike" kern="0" cap="none" spc="-20"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10" normalizeH="0" baseline="0" noProof="0" dirty="0">
                <a:ln>
                  <a:noFill/>
                </a:ln>
                <a:solidFill>
                  <a:srgbClr val="FFFFFF"/>
                </a:solidFill>
                <a:effectLst/>
                <a:uLnTx/>
                <a:uFillTx/>
                <a:latin typeface="Aptos" panose="020B0004020202020204" pitchFamily="34" charset="0"/>
                <a:cs typeface="Calibri"/>
              </a:rPr>
              <a:t>Judy, </a:t>
            </a:r>
            <a:r>
              <a:rPr kumimoji="0" sz="2000" b="0" i="0" u="none" strike="noStrike" kern="0" cap="none" spc="135" normalizeH="0" baseline="0" noProof="0" dirty="0">
                <a:ln>
                  <a:noFill/>
                </a:ln>
                <a:solidFill>
                  <a:srgbClr val="FFFFFF"/>
                </a:solidFill>
                <a:effectLst/>
                <a:uLnTx/>
                <a:uFillTx/>
                <a:latin typeface="Aptos" panose="020B0004020202020204" pitchFamily="34" charset="0"/>
                <a:cs typeface="Calibri"/>
              </a:rPr>
              <a:t>as</a:t>
            </a:r>
            <a:r>
              <a:rPr kumimoji="0" sz="2000" b="0" i="0" u="none" strike="noStrike" kern="0" cap="none" spc="10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the</a:t>
            </a:r>
            <a:r>
              <a:rPr kumimoji="0" sz="2000" b="0" i="0" u="none" strike="noStrike" kern="0" cap="none" spc="9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beneficiary</a:t>
            </a:r>
            <a:r>
              <a:rPr kumimoji="0" sz="2000" b="0" i="0" u="none" strike="noStrike" kern="0" cap="none" spc="9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of</a:t>
            </a:r>
            <a:r>
              <a:rPr kumimoji="0" sz="2000" b="0" i="0" u="none" strike="noStrike" kern="0" cap="none" spc="1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80" normalizeH="0" baseline="0" noProof="0" dirty="0">
                <a:ln>
                  <a:noFill/>
                </a:ln>
                <a:solidFill>
                  <a:srgbClr val="FFFFFF"/>
                </a:solidFill>
                <a:effectLst/>
                <a:uLnTx/>
                <a:uFillTx/>
                <a:latin typeface="Aptos" panose="020B0004020202020204" pitchFamily="34" charset="0"/>
                <a:cs typeface="Calibri"/>
              </a:rPr>
              <a:t>his</a:t>
            </a:r>
            <a:r>
              <a:rPr kumimoji="0" sz="2000" b="0" i="0" u="none" strike="noStrike" kern="0" cap="none" spc="110"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federal</a:t>
            </a:r>
            <a:r>
              <a:rPr kumimoji="0" sz="2000" b="0" i="0" u="none" strike="noStrike" kern="0" cap="none" spc="2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10" normalizeH="0" baseline="0" noProof="0" dirty="0">
                <a:ln>
                  <a:noFill/>
                </a:ln>
                <a:solidFill>
                  <a:srgbClr val="FFFFFF"/>
                </a:solidFill>
                <a:effectLst/>
                <a:uLnTx/>
                <a:uFillTx/>
                <a:latin typeface="Aptos" panose="020B0004020202020204" pitchFamily="34" charset="0"/>
                <a:cs typeface="Calibri"/>
              </a:rPr>
              <a:t>group </a:t>
            </a: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life</a:t>
            </a:r>
            <a:r>
              <a:rPr kumimoji="0" sz="2000" b="0" i="0" u="none" strike="noStrike" kern="0" cap="none" spc="-5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65" normalizeH="0" baseline="0" noProof="0" dirty="0">
                <a:ln>
                  <a:noFill/>
                </a:ln>
                <a:solidFill>
                  <a:srgbClr val="FFFFFF"/>
                </a:solidFill>
                <a:effectLst/>
                <a:uLnTx/>
                <a:uFillTx/>
                <a:latin typeface="Aptos" panose="020B0004020202020204" pitchFamily="34" charset="0"/>
                <a:cs typeface="Calibri"/>
              </a:rPr>
              <a:t>insurance</a:t>
            </a:r>
            <a:r>
              <a:rPr kumimoji="0" sz="2000" b="0" i="0" u="none" strike="noStrike" kern="0" cap="none" spc="2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50" normalizeH="0" baseline="0" noProof="0" dirty="0">
                <a:ln>
                  <a:noFill/>
                </a:ln>
                <a:solidFill>
                  <a:srgbClr val="FFFFFF"/>
                </a:solidFill>
                <a:effectLst/>
                <a:uLnTx/>
                <a:uFillTx/>
                <a:latin typeface="Aptos" panose="020B0004020202020204" pitchFamily="34" charset="0"/>
                <a:cs typeface="Calibri"/>
              </a:rPr>
              <a:t>policy</a:t>
            </a:r>
            <a:endParaRPr kumimoji="0" lang="en-US" sz="2000" b="0" i="0" u="none" strike="noStrike" kern="0" cap="none" spc="50" normalizeH="0" baseline="0" noProof="0" dirty="0">
              <a:ln>
                <a:noFill/>
              </a:ln>
              <a:solidFill>
                <a:srgbClr val="FFFFFF"/>
              </a:solidFill>
              <a:effectLst/>
              <a:uLnTx/>
              <a:uFillTx/>
              <a:latin typeface="Aptos" panose="020B0004020202020204" pitchFamily="34" charset="0"/>
              <a:cs typeface="Calibri"/>
            </a:endParaRPr>
          </a:p>
          <a:p>
            <a:pPr marL="355600" indent="-342900">
              <a:lnSpc>
                <a:spcPct val="100000"/>
              </a:lnSpc>
              <a:spcBef>
                <a:spcPts val="1110"/>
              </a:spcBef>
              <a:spcAft>
                <a:spcPts val="0"/>
              </a:spcAft>
              <a:buClrTx/>
            </a:pP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Warren</a:t>
            </a:r>
            <a:r>
              <a:rPr kumimoji="0" sz="2000" b="0" i="0" u="none" strike="noStrike" kern="0" cap="none" spc="-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75" normalizeH="0" baseline="0" noProof="0" dirty="0">
                <a:ln>
                  <a:noFill/>
                </a:ln>
                <a:solidFill>
                  <a:srgbClr val="FFFFFF"/>
                </a:solidFill>
                <a:effectLst/>
                <a:uLnTx/>
                <a:uFillTx/>
                <a:latin typeface="Aptos" panose="020B0004020202020204" pitchFamily="34" charset="0"/>
                <a:cs typeface="Calibri"/>
              </a:rPr>
              <a:t>and</a:t>
            </a:r>
            <a:r>
              <a:rPr kumimoji="0" sz="2000" b="0" i="0" u="none" strike="noStrike" kern="0" cap="none" spc="-20"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Judy</a:t>
            </a:r>
            <a:r>
              <a:rPr kumimoji="0" sz="2000" b="0" i="0" u="none" strike="noStrike" kern="0" cap="none" spc="-30"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50" normalizeH="0" baseline="0" noProof="0" dirty="0">
                <a:ln>
                  <a:noFill/>
                </a:ln>
                <a:solidFill>
                  <a:srgbClr val="FFFFFF"/>
                </a:solidFill>
                <a:effectLst/>
                <a:uLnTx/>
                <a:uFillTx/>
                <a:latin typeface="Aptos" panose="020B0004020202020204" pitchFamily="34" charset="0"/>
                <a:cs typeface="Calibri"/>
              </a:rPr>
              <a:t>divorced,</a:t>
            </a:r>
            <a:r>
              <a:rPr kumimoji="0" sz="2000" b="0" i="0" u="none" strike="noStrike" kern="0" cap="none" spc="1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75" normalizeH="0" baseline="0" noProof="0" dirty="0">
                <a:ln>
                  <a:noFill/>
                </a:ln>
                <a:solidFill>
                  <a:srgbClr val="FFFFFF"/>
                </a:solidFill>
                <a:effectLst/>
                <a:uLnTx/>
                <a:uFillTx/>
                <a:latin typeface="Aptos" panose="020B0004020202020204" pitchFamily="34" charset="0"/>
                <a:cs typeface="Calibri"/>
              </a:rPr>
              <a:t>and</a:t>
            </a:r>
            <a:r>
              <a:rPr kumimoji="0" sz="2000" b="0" i="0" u="none" strike="noStrike" kern="0" cap="none" spc="-20"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35" normalizeH="0" baseline="0" noProof="0" dirty="0">
                <a:ln>
                  <a:noFill/>
                </a:ln>
                <a:solidFill>
                  <a:srgbClr val="FFFFFF"/>
                </a:solidFill>
                <a:effectLst/>
                <a:uLnTx/>
                <a:uFillTx/>
                <a:latin typeface="Aptos" panose="020B0004020202020204" pitchFamily="34" charset="0"/>
                <a:cs typeface="Calibri"/>
              </a:rPr>
              <a:t>he </a:t>
            </a: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later</a:t>
            </a:r>
            <a:r>
              <a:rPr kumimoji="0" sz="2000" b="0" i="0" u="none" strike="noStrike" kern="0" cap="none" spc="140"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married</a:t>
            </a:r>
            <a:r>
              <a:rPr kumimoji="0" sz="2000" b="0" i="0" u="none" strike="noStrike" kern="0" cap="none" spc="13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55" normalizeH="0" baseline="0" noProof="0" dirty="0">
                <a:ln>
                  <a:noFill/>
                </a:ln>
                <a:solidFill>
                  <a:srgbClr val="FFFFFF"/>
                </a:solidFill>
                <a:effectLst/>
                <a:uLnTx/>
                <a:uFillTx/>
                <a:latin typeface="Aptos" panose="020B0004020202020204" pitchFamily="34" charset="0"/>
                <a:cs typeface="Calibri"/>
              </a:rPr>
              <a:t>Jackie</a:t>
            </a:r>
            <a:endParaRPr lang="en-US" kern="0" spc="55" dirty="0">
              <a:latin typeface="Aptos" panose="020B0004020202020204" pitchFamily="34" charset="0"/>
              <a:cs typeface="Calibri"/>
            </a:endParaRPr>
          </a:p>
          <a:p>
            <a:pPr marL="355600" indent="-342900">
              <a:lnSpc>
                <a:spcPct val="100000"/>
              </a:lnSpc>
              <a:spcBef>
                <a:spcPts val="1110"/>
              </a:spcBef>
              <a:spcAft>
                <a:spcPts val="0"/>
              </a:spcAft>
              <a:buClrTx/>
            </a:pP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Warren</a:t>
            </a:r>
            <a:r>
              <a:rPr kumimoji="0" sz="2000" b="0" i="0" u="none" strike="noStrike" kern="0" cap="none" spc="30"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85" normalizeH="0" baseline="0" noProof="0" dirty="0">
                <a:ln>
                  <a:noFill/>
                </a:ln>
                <a:solidFill>
                  <a:srgbClr val="FFFFFF"/>
                </a:solidFill>
                <a:effectLst/>
                <a:uLnTx/>
                <a:uFillTx/>
                <a:latin typeface="Aptos" panose="020B0004020202020204" pitchFamily="34" charset="0"/>
                <a:cs typeface="Calibri"/>
              </a:rPr>
              <a:t>was</a:t>
            </a:r>
            <a:r>
              <a:rPr kumimoji="0" sz="2000" b="0" i="0" u="none" strike="noStrike" kern="0" cap="none" spc="1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married</a:t>
            </a:r>
            <a:r>
              <a:rPr kumimoji="0" sz="2000" b="0" i="0" u="none" strike="noStrike" kern="0" cap="none" spc="1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to</a:t>
            </a:r>
            <a:r>
              <a:rPr kumimoji="0" sz="2000" b="0" i="0" u="none" strike="noStrike" kern="0" cap="none" spc="30"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65" normalizeH="0" baseline="0" noProof="0" dirty="0">
                <a:ln>
                  <a:noFill/>
                </a:ln>
                <a:solidFill>
                  <a:srgbClr val="FFFFFF"/>
                </a:solidFill>
                <a:effectLst/>
                <a:uLnTx/>
                <a:uFillTx/>
                <a:latin typeface="Aptos" panose="020B0004020202020204" pitchFamily="34" charset="0"/>
                <a:cs typeface="Calibri"/>
              </a:rPr>
              <a:t>Jackie</a:t>
            </a:r>
            <a:r>
              <a:rPr kumimoji="0" sz="2000" b="0" i="0" u="none" strike="noStrike" kern="0" cap="none" spc="100"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upon</a:t>
            </a:r>
            <a:r>
              <a:rPr kumimoji="0" sz="2000" b="0" i="0" u="none" strike="noStrike" kern="0" cap="none" spc="30"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55" normalizeH="0" baseline="0" noProof="0" dirty="0">
                <a:ln>
                  <a:noFill/>
                </a:ln>
                <a:solidFill>
                  <a:srgbClr val="FFFFFF"/>
                </a:solidFill>
                <a:effectLst/>
                <a:uLnTx/>
                <a:uFillTx/>
                <a:latin typeface="Aptos" panose="020B0004020202020204" pitchFamily="34" charset="0"/>
                <a:cs typeface="Calibri"/>
              </a:rPr>
              <a:t>his </a:t>
            </a: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death</a:t>
            </a:r>
            <a:r>
              <a:rPr kumimoji="0" sz="2000" b="0" i="0" u="none" strike="noStrike" kern="0" cap="none" spc="6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in</a:t>
            </a:r>
            <a:r>
              <a:rPr kumimoji="0" sz="2000" b="0" i="0" u="none" strike="noStrike" kern="0" cap="none" spc="70"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30" normalizeH="0" baseline="0" noProof="0" dirty="0">
                <a:ln>
                  <a:noFill/>
                </a:ln>
                <a:solidFill>
                  <a:srgbClr val="FFFFFF"/>
                </a:solidFill>
                <a:effectLst/>
                <a:uLnTx/>
                <a:uFillTx/>
                <a:latin typeface="Aptos" panose="020B0004020202020204" pitchFamily="34" charset="0"/>
                <a:cs typeface="Calibri"/>
              </a:rPr>
              <a:t>2008</a:t>
            </a:r>
            <a:endParaRPr kumimoji="0" lang="en-US" sz="2000" b="0" i="0" u="none" strike="noStrike" kern="0" cap="none" spc="30" normalizeH="0" baseline="0" noProof="0" dirty="0">
              <a:ln>
                <a:noFill/>
              </a:ln>
              <a:solidFill>
                <a:srgbClr val="FFFFFF"/>
              </a:solidFill>
              <a:effectLst/>
              <a:uLnTx/>
              <a:uFillTx/>
              <a:latin typeface="Aptos" panose="020B0004020202020204" pitchFamily="34" charset="0"/>
              <a:cs typeface="Calibri"/>
            </a:endParaRPr>
          </a:p>
          <a:p>
            <a:pPr marL="355600" indent="-342900">
              <a:lnSpc>
                <a:spcPct val="100000"/>
              </a:lnSpc>
              <a:spcBef>
                <a:spcPts val="1110"/>
              </a:spcBef>
              <a:spcAft>
                <a:spcPts val="0"/>
              </a:spcAft>
              <a:buClrTx/>
            </a:pP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Warren</a:t>
            </a:r>
            <a:r>
              <a:rPr kumimoji="0" sz="2000" b="0" i="0" u="none" strike="noStrike" kern="0" cap="none" spc="-1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never</a:t>
            </a:r>
            <a:r>
              <a:rPr kumimoji="0" sz="2000" b="0" i="0" u="none" strike="noStrike" kern="0" cap="none" spc="65" normalizeH="0" baseline="0" noProof="0" dirty="0">
                <a:ln>
                  <a:noFill/>
                </a:ln>
                <a:solidFill>
                  <a:srgbClr val="FFFFFF"/>
                </a:solidFill>
                <a:effectLst/>
                <a:uLnTx/>
                <a:uFillTx/>
                <a:latin typeface="Aptos" panose="020B0004020202020204" pitchFamily="34" charset="0"/>
                <a:cs typeface="Calibri"/>
              </a:rPr>
              <a:t> changed</a:t>
            </a:r>
            <a:r>
              <a:rPr kumimoji="0" sz="2000" b="0" i="0" u="none" strike="noStrike" kern="0" cap="none" spc="-30"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the</a:t>
            </a:r>
            <a:r>
              <a:rPr kumimoji="0" sz="2000" b="0" i="0" u="none" strike="noStrike" kern="0" cap="none" spc="-3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10" normalizeH="0" baseline="0" noProof="0" dirty="0">
                <a:ln>
                  <a:noFill/>
                </a:ln>
                <a:solidFill>
                  <a:srgbClr val="FFFFFF"/>
                </a:solidFill>
                <a:effectLst/>
                <a:uLnTx/>
                <a:uFillTx/>
                <a:latin typeface="Aptos" panose="020B0004020202020204" pitchFamily="34" charset="0"/>
                <a:cs typeface="Calibri"/>
              </a:rPr>
              <a:t>beneficiary </a:t>
            </a:r>
            <a:r>
              <a:rPr kumimoji="0" sz="2000" b="0" i="0" u="none" strike="noStrike" kern="0" cap="none" spc="0" normalizeH="0" baseline="0" noProof="0" dirty="0">
                <a:ln>
                  <a:noFill/>
                </a:ln>
                <a:solidFill>
                  <a:srgbClr val="FFFFFF"/>
                </a:solidFill>
                <a:effectLst/>
                <a:uLnTx/>
                <a:uFillTx/>
                <a:latin typeface="Aptos" panose="020B0004020202020204" pitchFamily="34" charset="0"/>
                <a:cs typeface="Calibri"/>
              </a:rPr>
              <a:t>of</a:t>
            </a:r>
            <a:r>
              <a:rPr kumimoji="0" sz="2000" b="0" i="0" u="none" strike="noStrike" kern="0" cap="none" spc="-55"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80" normalizeH="0" baseline="0" noProof="0" dirty="0">
                <a:ln>
                  <a:noFill/>
                </a:ln>
                <a:solidFill>
                  <a:srgbClr val="FFFFFF"/>
                </a:solidFill>
                <a:effectLst/>
                <a:uLnTx/>
                <a:uFillTx/>
                <a:latin typeface="Aptos" panose="020B0004020202020204" pitchFamily="34" charset="0"/>
                <a:cs typeface="Calibri"/>
              </a:rPr>
              <a:t>his</a:t>
            </a:r>
            <a:r>
              <a:rPr kumimoji="0" sz="2000" b="0" i="0" u="none" strike="noStrike" kern="0" cap="none" spc="20" normalizeH="0" baseline="0" noProof="0" dirty="0">
                <a:ln>
                  <a:noFill/>
                </a:ln>
                <a:solidFill>
                  <a:srgbClr val="FFFFFF"/>
                </a:solidFill>
                <a:effectLst/>
                <a:uLnTx/>
                <a:uFillTx/>
                <a:latin typeface="Aptos" panose="020B0004020202020204" pitchFamily="34" charset="0"/>
                <a:cs typeface="Calibri"/>
              </a:rPr>
              <a:t> </a:t>
            </a:r>
            <a:r>
              <a:rPr kumimoji="0" sz="2000" b="0" i="0" u="none" strike="noStrike" kern="0" cap="none" spc="50" normalizeH="0" baseline="0" noProof="0" dirty="0">
                <a:ln>
                  <a:noFill/>
                </a:ln>
                <a:solidFill>
                  <a:srgbClr val="FFFFFF"/>
                </a:solidFill>
                <a:effectLst/>
                <a:uLnTx/>
                <a:uFillTx/>
                <a:latin typeface="Aptos" panose="020B0004020202020204" pitchFamily="34" charset="0"/>
                <a:cs typeface="Calibri"/>
              </a:rPr>
              <a:t>policy</a:t>
            </a:r>
            <a:endParaRPr kumimoji="0" sz="2000" b="0" i="0" u="none" strike="noStrike" kern="0" cap="none" spc="0" normalizeH="0" baseline="0" noProof="0" dirty="0">
              <a:ln>
                <a:noFill/>
              </a:ln>
              <a:solidFill>
                <a:sysClr val="windowText" lastClr="000000"/>
              </a:solidFill>
              <a:effectLst/>
              <a:uLnTx/>
              <a:uFillTx/>
              <a:latin typeface="Aptos" panose="020B0004020202020204" pitchFamily="34" charset="0"/>
              <a:cs typeface="Calibri"/>
            </a:endParaRPr>
          </a:p>
        </p:txBody>
      </p:sp>
      <p:sp>
        <p:nvSpPr>
          <p:cNvPr id="12" name="TextBox 11">
            <a:extLst>
              <a:ext uri="{FF2B5EF4-FFF2-40B4-BE49-F238E27FC236}">
                <a16:creationId xmlns:a16="http://schemas.microsoft.com/office/drawing/2014/main" id="{01EBF8C5-148D-A25F-27AF-15767C49245A}"/>
              </a:ext>
            </a:extLst>
          </p:cNvPr>
          <p:cNvSpPr txBox="1"/>
          <p:nvPr/>
        </p:nvSpPr>
        <p:spPr>
          <a:xfrm>
            <a:off x="6751609" y="6323466"/>
            <a:ext cx="273671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1200" b="0" i="0" u="none" strike="noStrike" kern="1200" cap="none" spc="0" normalizeH="0" baseline="0" noProof="0" dirty="0">
                <a:ln>
                  <a:noFill/>
                </a:ln>
                <a:solidFill>
                  <a:schemeClr val="tx1">
                    <a:lumMod val="60000"/>
                    <a:lumOff val="40000"/>
                  </a:schemeClr>
                </a:solidFill>
                <a:effectLst/>
                <a:uLnTx/>
                <a:uFillTx/>
                <a:latin typeface="Aptos" panose="020B0004020202020204" pitchFamily="34" charset="0"/>
              </a:rPr>
              <a:t>Hillman v. Maretta, 569 U.S. 483 (2013)</a:t>
            </a:r>
            <a:endParaRPr kumimoji="0" lang="en-US" sz="1200" b="0" i="0" u="none" strike="noStrike" kern="1200" cap="none" spc="0" normalizeH="0" baseline="0" noProof="0" dirty="0">
              <a:ln>
                <a:noFill/>
              </a:ln>
              <a:solidFill>
                <a:schemeClr val="tx1">
                  <a:lumMod val="60000"/>
                  <a:lumOff val="40000"/>
                </a:schemeClr>
              </a:solidFill>
              <a:effectLst/>
              <a:uLnTx/>
              <a:uFillTx/>
              <a:latin typeface="Aptos" panose="020B0004020202020204" pitchFamily="34" charset="0"/>
            </a:endParaRPr>
          </a:p>
        </p:txBody>
      </p:sp>
      <p:sp>
        <p:nvSpPr>
          <p:cNvPr id="3" name="Slide Number Placeholder 5">
            <a:extLst>
              <a:ext uri="{FF2B5EF4-FFF2-40B4-BE49-F238E27FC236}">
                <a16:creationId xmlns:a16="http://schemas.microsoft.com/office/drawing/2014/main" id="{EF587C4F-3902-0EC7-FA53-B235C1E19983}"/>
              </a:ext>
            </a:extLst>
          </p:cNvPr>
          <p:cNvSpPr txBox="1">
            <a:spLocks/>
          </p:cNvSpPr>
          <p:nvPr/>
        </p:nvSpPr>
        <p:spPr>
          <a:xfrm>
            <a:off x="9714016" y="6406103"/>
            <a:ext cx="2161530" cy="21342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panose="020B0004020202020204" pitchFamily="34" charset="0"/>
                <a:ea typeface="+mn-ea"/>
                <a:cs typeface="+mn-cs"/>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panose="020B00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000" b="0" i="0" u="none" strike="noStrike" kern="1200" cap="none" spc="0" normalizeH="0" baseline="0" noProof="0" dirty="0">
              <a:ln>
                <a:noFill/>
              </a:ln>
              <a:solidFill>
                <a:srgbClr val="B1B3B5"/>
              </a:solidFill>
              <a:effectLst/>
              <a:uLnTx/>
              <a:uFillTx/>
              <a:latin typeface="Aptos" panose="020B0004020202020204" pitchFamily="34" charset="0"/>
              <a:ea typeface="+mn-ea"/>
              <a:cs typeface="+mn-cs"/>
            </a:endParaRPr>
          </a:p>
        </p:txBody>
      </p:sp>
    </p:spTree>
    <p:extLst>
      <p:ext uri="{BB962C8B-B14F-4D97-AF65-F5344CB8AC3E}">
        <p14:creationId xmlns:p14="http://schemas.microsoft.com/office/powerpoint/2010/main" val="1433321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085">
          <a:extLst>
            <a:ext uri="{FF2B5EF4-FFF2-40B4-BE49-F238E27FC236}">
              <a16:creationId xmlns:a16="http://schemas.microsoft.com/office/drawing/2014/main" id="{ACAE6D9C-EED6-B381-3E92-EC4DB148370D}"/>
            </a:ext>
          </a:extLst>
        </p:cNvPr>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D09AB9D1-CBAA-5319-A3DE-2315E0B57517}"/>
              </a:ext>
            </a:extLst>
          </p:cNvPr>
          <p:cNvSpPr txBox="1">
            <a:spLocks/>
          </p:cNvSpPr>
          <p:nvPr/>
        </p:nvSpPr>
        <p:spPr>
          <a:xfrm>
            <a:off x="9714016" y="6406103"/>
            <a:ext cx="2161530" cy="21342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panose="020B0004020202020204" pitchFamily="34" charset="0"/>
                <a:ea typeface="+mn-ea"/>
                <a:cs typeface="+mn-cs"/>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panose="020B00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000" b="0" i="0" u="none" strike="noStrike" kern="1200" cap="none" spc="0" normalizeH="0" baseline="0" noProof="0" dirty="0">
              <a:ln>
                <a:noFill/>
              </a:ln>
              <a:solidFill>
                <a:srgbClr val="B1B3B5"/>
              </a:solidFill>
              <a:effectLst/>
              <a:uLnTx/>
              <a:uFillTx/>
              <a:latin typeface="Aptos" panose="020B0004020202020204" pitchFamily="34" charset="0"/>
              <a:ea typeface="+mn-ea"/>
              <a:cs typeface="+mn-cs"/>
            </a:endParaRPr>
          </a:p>
        </p:txBody>
      </p:sp>
      <p:sp>
        <p:nvSpPr>
          <p:cNvPr id="1054" name="TextBox 1053">
            <a:extLst>
              <a:ext uri="{FF2B5EF4-FFF2-40B4-BE49-F238E27FC236}">
                <a16:creationId xmlns:a16="http://schemas.microsoft.com/office/drawing/2014/main" id="{49005657-F85F-8557-400A-8E9833899AF2}"/>
              </a:ext>
            </a:extLst>
          </p:cNvPr>
          <p:cNvSpPr txBox="1"/>
          <p:nvPr/>
        </p:nvSpPr>
        <p:spPr>
          <a:xfrm>
            <a:off x="5044766" y="3169670"/>
            <a:ext cx="2159153"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Aptos" panose="02110004020202020204"/>
                <a:ea typeface="+mn-ea"/>
                <a:cs typeface="+mn-cs"/>
              </a:rPr>
              <a:t>Life Insurance</a:t>
            </a:r>
          </a:p>
        </p:txBody>
      </p:sp>
      <p:sp>
        <p:nvSpPr>
          <p:cNvPr id="1055" name="TextBox 1054">
            <a:extLst>
              <a:ext uri="{FF2B5EF4-FFF2-40B4-BE49-F238E27FC236}">
                <a16:creationId xmlns:a16="http://schemas.microsoft.com/office/drawing/2014/main" id="{C0164A3C-B828-2FDE-0FF2-B5306A7D270A}"/>
              </a:ext>
            </a:extLst>
          </p:cNvPr>
          <p:cNvSpPr txBox="1"/>
          <p:nvPr/>
        </p:nvSpPr>
        <p:spPr>
          <a:xfrm>
            <a:off x="3976373" y="1322082"/>
            <a:ext cx="184858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ptos" panose="02110004020202020204"/>
                <a:ea typeface="+mn-ea"/>
                <a:cs typeface="+mn-cs"/>
              </a:rPr>
              <a:t>Last Expenses</a:t>
            </a:r>
          </a:p>
        </p:txBody>
      </p:sp>
      <p:sp>
        <p:nvSpPr>
          <p:cNvPr id="1056" name="TextBox 1055">
            <a:extLst>
              <a:ext uri="{FF2B5EF4-FFF2-40B4-BE49-F238E27FC236}">
                <a16:creationId xmlns:a16="http://schemas.microsoft.com/office/drawing/2014/main" id="{810A22D2-CB99-5226-9C42-87486ED3192B}"/>
              </a:ext>
            </a:extLst>
          </p:cNvPr>
          <p:cNvSpPr txBox="1"/>
          <p:nvPr/>
        </p:nvSpPr>
        <p:spPr>
          <a:xfrm>
            <a:off x="6542264" y="1429310"/>
            <a:ext cx="184858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ptos" panose="02110004020202020204"/>
                <a:ea typeface="+mn-ea"/>
                <a:cs typeface="+mn-cs"/>
              </a:rPr>
              <a:t>Education Funding</a:t>
            </a:r>
          </a:p>
        </p:txBody>
      </p:sp>
      <p:sp>
        <p:nvSpPr>
          <p:cNvPr id="1057" name="TextBox 1056">
            <a:extLst>
              <a:ext uri="{FF2B5EF4-FFF2-40B4-BE49-F238E27FC236}">
                <a16:creationId xmlns:a16="http://schemas.microsoft.com/office/drawing/2014/main" id="{0037D6B9-C459-09C6-C2A3-509CA0781E61}"/>
              </a:ext>
            </a:extLst>
          </p:cNvPr>
          <p:cNvSpPr txBox="1"/>
          <p:nvPr/>
        </p:nvSpPr>
        <p:spPr>
          <a:xfrm>
            <a:off x="7342016" y="3775270"/>
            <a:ext cx="184858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ptos" panose="02110004020202020204"/>
                <a:ea typeface="+mn-ea"/>
                <a:cs typeface="+mn-cs"/>
              </a:rPr>
              <a:t>Planning for Dependents</a:t>
            </a:r>
          </a:p>
        </p:txBody>
      </p:sp>
      <p:sp>
        <p:nvSpPr>
          <p:cNvPr id="1058" name="TextBox 1057">
            <a:extLst>
              <a:ext uri="{FF2B5EF4-FFF2-40B4-BE49-F238E27FC236}">
                <a16:creationId xmlns:a16="http://schemas.microsoft.com/office/drawing/2014/main" id="{35D30561-82A0-FB1B-ABD5-F239C23F5246}"/>
              </a:ext>
            </a:extLst>
          </p:cNvPr>
          <p:cNvSpPr txBox="1"/>
          <p:nvPr/>
        </p:nvSpPr>
        <p:spPr>
          <a:xfrm>
            <a:off x="4847159" y="5461215"/>
            <a:ext cx="184858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ptos" panose="02110004020202020204"/>
                <a:ea typeface="+mn-ea"/>
                <a:cs typeface="+mn-cs"/>
              </a:rPr>
              <a:t>Estate Equalization</a:t>
            </a:r>
          </a:p>
        </p:txBody>
      </p:sp>
      <p:sp>
        <p:nvSpPr>
          <p:cNvPr id="1060" name="Title 1">
            <a:extLst>
              <a:ext uri="{FF2B5EF4-FFF2-40B4-BE49-F238E27FC236}">
                <a16:creationId xmlns:a16="http://schemas.microsoft.com/office/drawing/2014/main" id="{8EB17D2A-1BEE-1172-14C8-48712DFFBEAB}"/>
              </a:ext>
            </a:extLst>
          </p:cNvPr>
          <p:cNvSpPr>
            <a:spLocks noGrp="1"/>
          </p:cNvSpPr>
          <p:nvPr>
            <p:ph type="title"/>
          </p:nvPr>
        </p:nvSpPr>
        <p:spPr>
          <a:xfrm>
            <a:off x="457200" y="457200"/>
            <a:ext cx="11274552" cy="501804"/>
          </a:xfrm>
        </p:spPr>
        <p:txBody>
          <a:bodyPr/>
          <a:lstStyle/>
          <a:p>
            <a:r>
              <a:rPr lang="en-US" dirty="0"/>
              <a:t>Bringing it </a:t>
            </a:r>
            <a:r>
              <a:rPr lang="en-US" b="1" dirty="0"/>
              <a:t>All Together</a:t>
            </a:r>
            <a:endParaRPr lang="en-US" dirty="0"/>
          </a:p>
        </p:txBody>
      </p:sp>
      <p:sp>
        <p:nvSpPr>
          <p:cNvPr id="3" name="Oval 2">
            <a:extLst>
              <a:ext uri="{FF2B5EF4-FFF2-40B4-BE49-F238E27FC236}">
                <a16:creationId xmlns:a16="http://schemas.microsoft.com/office/drawing/2014/main" id="{6EE0183C-D634-03FC-8729-ED919FA9343C}"/>
              </a:ext>
            </a:extLst>
          </p:cNvPr>
          <p:cNvSpPr/>
          <p:nvPr/>
        </p:nvSpPr>
        <p:spPr>
          <a:xfrm>
            <a:off x="3083644" y="1023765"/>
            <a:ext cx="6021663" cy="571867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DE7A4D0-87DA-405F-51FE-ACA06FF90F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89486" y="1642821"/>
            <a:ext cx="4609978" cy="4480560"/>
          </a:xfrm>
          <a:prstGeom prst="rect">
            <a:avLst/>
          </a:prstGeom>
        </p:spPr>
      </p:pic>
      <p:sp>
        <p:nvSpPr>
          <p:cNvPr id="6" name="Rectangle 5">
            <a:extLst>
              <a:ext uri="{FF2B5EF4-FFF2-40B4-BE49-F238E27FC236}">
                <a16:creationId xmlns:a16="http://schemas.microsoft.com/office/drawing/2014/main" id="{687A752D-662E-CD23-1E86-01180C83925C}"/>
              </a:ext>
            </a:extLst>
          </p:cNvPr>
          <p:cNvSpPr/>
          <p:nvPr/>
        </p:nvSpPr>
        <p:spPr>
          <a:xfrm>
            <a:off x="4001790" y="1464615"/>
            <a:ext cx="4185370" cy="2355419"/>
          </a:xfrm>
          <a:prstGeom prst="rect">
            <a:avLst/>
          </a:prstGeom>
          <a:noFill/>
        </p:spPr>
        <p:txBody>
          <a:bodyPr wrap="square" lIns="91440" tIns="45720" rIns="91440" bIns="45720">
            <a:prstTxWarp prst="textArchUp">
              <a:avLst/>
            </a:prstTxWarp>
            <a:spAutoFit/>
          </a:bodyPr>
          <a:lstStyle/>
          <a:p>
            <a:pPr algn="ctr"/>
            <a:r>
              <a:rPr lang="en-US" sz="4400" b="0" cap="none" spc="0" dirty="0">
                <a:ln w="0"/>
                <a:solidFill>
                  <a:schemeClr val="accent1"/>
                </a:solidFill>
                <a:effectLst>
                  <a:outerShdw blurRad="38100" dist="25400" dir="5400000" algn="ctr" rotWithShape="0">
                    <a:srgbClr val="6E747A">
                      <a:alpha val="43000"/>
                    </a:srgbClr>
                  </a:outerShdw>
                </a:effectLst>
                <a:latin typeface="Aptos ExtraBold" panose="020B0004020202020204" pitchFamily="34" charset="0"/>
              </a:rPr>
              <a:t>Estate</a:t>
            </a:r>
          </a:p>
        </p:txBody>
      </p:sp>
      <p:sp>
        <p:nvSpPr>
          <p:cNvPr id="7" name="Rectangle 6">
            <a:extLst>
              <a:ext uri="{FF2B5EF4-FFF2-40B4-BE49-F238E27FC236}">
                <a16:creationId xmlns:a16="http://schemas.microsoft.com/office/drawing/2014/main" id="{799770CE-43EB-CBBC-9425-A284C1B382E3}"/>
              </a:ext>
            </a:extLst>
          </p:cNvPr>
          <p:cNvSpPr/>
          <p:nvPr/>
        </p:nvSpPr>
        <p:spPr>
          <a:xfrm>
            <a:off x="3956230" y="3815332"/>
            <a:ext cx="4276491" cy="2681837"/>
          </a:xfrm>
          <a:prstGeom prst="rect">
            <a:avLst/>
          </a:prstGeom>
          <a:noFill/>
        </p:spPr>
        <p:txBody>
          <a:bodyPr wrap="square" lIns="91440" tIns="45720" rIns="91440" bIns="45720">
            <a:prstTxWarp prst="textArchDown">
              <a:avLst>
                <a:gd name="adj" fmla="val 2697837"/>
              </a:avLst>
            </a:prstTxWarp>
            <a:spAutoFit/>
          </a:bodyPr>
          <a:lstStyle/>
          <a:p>
            <a:pPr algn="ctr"/>
            <a:r>
              <a:rPr lang="en-US" sz="4400" b="0" cap="none" spc="0" dirty="0">
                <a:ln w="0"/>
                <a:solidFill>
                  <a:schemeClr val="accent1"/>
                </a:solidFill>
                <a:effectLst>
                  <a:outerShdw blurRad="38100" dist="25400" dir="5400000" algn="ctr" rotWithShape="0">
                    <a:srgbClr val="6E747A">
                      <a:alpha val="43000"/>
                    </a:srgbClr>
                  </a:outerShdw>
                </a:effectLst>
                <a:latin typeface="Aptos ExtraBold" panose="020B0004020202020204" pitchFamily="34" charset="0"/>
              </a:rPr>
              <a:t>Planning</a:t>
            </a:r>
          </a:p>
        </p:txBody>
      </p:sp>
    </p:spTree>
    <p:extLst>
      <p:ext uri="{BB962C8B-B14F-4D97-AF65-F5344CB8AC3E}">
        <p14:creationId xmlns:p14="http://schemas.microsoft.com/office/powerpoint/2010/main" val="4257755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61FE041-50D3-4273-A30A-A094CD4FCE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6837" y="3683442"/>
            <a:ext cx="1828800" cy="1828800"/>
          </a:xfrm>
          <a:prstGeom prst="rect">
            <a:avLst/>
          </a:prstGeom>
          <a:ln>
            <a:noFill/>
          </a:ln>
          <a:effectLst>
            <a:outerShdw blurRad="190500" algn="tl" rotWithShape="0">
              <a:srgbClr val="000000">
                <a:alpha val="70000"/>
              </a:srgbClr>
            </a:outerShdw>
          </a:effectLst>
        </p:spPr>
      </p:pic>
      <p:pic>
        <p:nvPicPr>
          <p:cNvPr id="12" name="Picture 11">
            <a:extLst>
              <a:ext uri="{FF2B5EF4-FFF2-40B4-BE49-F238E27FC236}">
                <a16:creationId xmlns:a16="http://schemas.microsoft.com/office/drawing/2014/main" id="{C6165BC6-C08F-3C22-B29D-F93BE614EFC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025179" y="3683442"/>
            <a:ext cx="1828800" cy="1828800"/>
          </a:xfrm>
          <a:prstGeom prst="rect">
            <a:avLst/>
          </a:prstGeom>
          <a:ln>
            <a:noFill/>
          </a:ln>
          <a:effectLst>
            <a:outerShdw blurRad="190500" algn="tl" rotWithShape="0">
              <a:srgbClr val="000000">
                <a:alpha val="70000"/>
              </a:srgbClr>
            </a:outerShdw>
          </a:effectLst>
        </p:spPr>
      </p:pic>
      <p:pic>
        <p:nvPicPr>
          <p:cNvPr id="4" name="Picture 3">
            <a:hlinkClick r:id="rId5"/>
            <a:extLst>
              <a:ext uri="{FF2B5EF4-FFF2-40B4-BE49-F238E27FC236}">
                <a16:creationId xmlns:a16="http://schemas.microsoft.com/office/drawing/2014/main" id="{B6A1491D-07C3-4C5C-8A80-E333CED274D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425708" y="1443162"/>
            <a:ext cx="3466502" cy="4480560"/>
          </a:xfrm>
          <a:prstGeom prst="rect">
            <a:avLst/>
          </a:prstGeom>
          <a:ln>
            <a:noFill/>
          </a:ln>
          <a:effectLst>
            <a:outerShdw blurRad="190500" algn="tl" rotWithShape="0">
              <a:srgbClr val="000000">
                <a:alpha val="70000"/>
              </a:srgbClr>
            </a:outerShdw>
          </a:effectLst>
        </p:spPr>
      </p:pic>
      <p:pic>
        <p:nvPicPr>
          <p:cNvPr id="7" name="Picture 6">
            <a:hlinkClick r:id="rId7"/>
            <a:extLst>
              <a:ext uri="{FF2B5EF4-FFF2-40B4-BE49-F238E27FC236}">
                <a16:creationId xmlns:a16="http://schemas.microsoft.com/office/drawing/2014/main" id="{5B50A4A9-D40E-7DB3-CAC7-A5B9EBD4319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299791" y="1443162"/>
            <a:ext cx="3515499" cy="4480560"/>
          </a:xfrm>
          <a:prstGeom prst="rect">
            <a:avLst/>
          </a:prstGeom>
          <a:ln>
            <a:noFill/>
          </a:ln>
          <a:effectLst>
            <a:outerShdw blurRad="190500" algn="tl" rotWithShape="0">
              <a:srgbClr val="000000">
                <a:alpha val="70000"/>
              </a:srgbClr>
            </a:outerShdw>
          </a:effectLst>
        </p:spPr>
      </p:pic>
      <p:sp>
        <p:nvSpPr>
          <p:cNvPr id="8" name="Title 7">
            <a:extLst>
              <a:ext uri="{FF2B5EF4-FFF2-40B4-BE49-F238E27FC236}">
                <a16:creationId xmlns:a16="http://schemas.microsoft.com/office/drawing/2014/main" id="{1AB189E3-298C-8FC5-3BE5-C267634015A3}"/>
              </a:ext>
            </a:extLst>
          </p:cNvPr>
          <p:cNvSpPr>
            <a:spLocks noGrp="1"/>
          </p:cNvSpPr>
          <p:nvPr>
            <p:ph type="title"/>
          </p:nvPr>
        </p:nvSpPr>
        <p:spPr/>
        <p:txBody>
          <a:bodyPr/>
          <a:lstStyle/>
          <a:p>
            <a:r>
              <a:rPr lang="en-US" b="1" dirty="0"/>
              <a:t>Resources for You</a:t>
            </a:r>
          </a:p>
        </p:txBody>
      </p:sp>
      <p:sp>
        <p:nvSpPr>
          <p:cNvPr id="2" name="Slide Number Placeholder 5">
            <a:extLst>
              <a:ext uri="{FF2B5EF4-FFF2-40B4-BE49-F238E27FC236}">
                <a16:creationId xmlns:a16="http://schemas.microsoft.com/office/drawing/2014/main" id="{60E3031B-B779-B312-A2CB-CB2C63494EA1}"/>
              </a:ext>
            </a:extLst>
          </p:cNvPr>
          <p:cNvSpPr txBox="1">
            <a:spLocks/>
          </p:cNvSpPr>
          <p:nvPr/>
        </p:nvSpPr>
        <p:spPr>
          <a:xfrm>
            <a:off x="11070077" y="6481203"/>
            <a:ext cx="661675"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36</a:t>
            </a:fld>
            <a:endParaRPr lang="en-US" dirty="0">
              <a:latin typeface="Aptos Light" panose="020B0004020202020204" pitchFamily="34" charset="0"/>
            </a:endParaRPr>
          </a:p>
        </p:txBody>
      </p:sp>
      <p:sp>
        <p:nvSpPr>
          <p:cNvPr id="3" name="TextBox 2">
            <a:extLst>
              <a:ext uri="{FF2B5EF4-FFF2-40B4-BE49-F238E27FC236}">
                <a16:creationId xmlns:a16="http://schemas.microsoft.com/office/drawing/2014/main" id="{9CA6FBB4-8B7F-1BFF-F029-CE6091B19111}"/>
              </a:ext>
            </a:extLst>
          </p:cNvPr>
          <p:cNvSpPr txBox="1"/>
          <p:nvPr/>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3657813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170178-3EAF-C44E-ED5A-38361175C458}"/>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C9AE717-57DE-6CAA-F4A2-447E6E7DFBC2}"/>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C53CFDAB-3383-AA54-DA3A-DC5B8589D7E0}"/>
              </a:ext>
            </a:extLst>
          </p:cNvPr>
          <p:cNvSpPr>
            <a:spLocks noGrp="1"/>
          </p:cNvSpPr>
          <p:nvPr>
            <p:ph type="title"/>
          </p:nvPr>
        </p:nvSpPr>
        <p:spPr>
          <a:xfrm>
            <a:off x="457201" y="457200"/>
            <a:ext cx="10237076" cy="501804"/>
          </a:xfrm>
        </p:spPr>
        <p:txBody>
          <a:bodyPr/>
          <a:lstStyle/>
          <a:p>
            <a:r>
              <a:rPr lang="en-US" sz="3600" b="1" dirty="0"/>
              <a:t>Video </a:t>
            </a:r>
            <a:r>
              <a:rPr lang="en-US" sz="3600" dirty="0"/>
              <a:t>| </a:t>
            </a:r>
            <a:r>
              <a:rPr lang="en-US" dirty="0"/>
              <a:t>Building Your Legacy With Life Insurance</a:t>
            </a:r>
          </a:p>
        </p:txBody>
      </p:sp>
      <p:pic>
        <p:nvPicPr>
          <p:cNvPr id="7" name="Picture 6">
            <a:extLst>
              <a:ext uri="{FF2B5EF4-FFF2-40B4-BE49-F238E27FC236}">
                <a16:creationId xmlns:a16="http://schemas.microsoft.com/office/drawing/2014/main" id="{8B2E5F93-A275-FA2C-7604-6585D5DB5A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73267" y="4089212"/>
            <a:ext cx="1828800" cy="1828800"/>
          </a:xfrm>
          <a:prstGeom prst="rect">
            <a:avLst/>
          </a:prstGeom>
        </p:spPr>
      </p:pic>
      <p:pic>
        <p:nvPicPr>
          <p:cNvPr id="9" name="Picture 8">
            <a:hlinkClick r:id="rId4"/>
            <a:extLst>
              <a:ext uri="{FF2B5EF4-FFF2-40B4-BE49-F238E27FC236}">
                <a16:creationId xmlns:a16="http://schemas.microsoft.com/office/drawing/2014/main" id="{DAC4C8EC-9BD8-B57D-45B9-64DA468DD86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18733" y="1346012"/>
            <a:ext cx="8154534" cy="4572000"/>
          </a:xfrm>
          <a:prstGeom prst="rect">
            <a:avLst/>
          </a:prstGeom>
          <a:ln>
            <a:noFill/>
          </a:ln>
          <a:effectLst>
            <a:outerShdw blurRad="190500" algn="tl" rotWithShape="0">
              <a:srgbClr val="000000">
                <a:alpha val="70000"/>
              </a:srgbClr>
            </a:outerShdw>
          </a:effectLst>
        </p:spPr>
      </p:pic>
      <p:sp>
        <p:nvSpPr>
          <p:cNvPr id="10" name="TextBox 9">
            <a:extLst>
              <a:ext uri="{FF2B5EF4-FFF2-40B4-BE49-F238E27FC236}">
                <a16:creationId xmlns:a16="http://schemas.microsoft.com/office/drawing/2014/main" id="{7248B967-D51B-C864-8E26-8E3E08F37E67}"/>
              </a:ext>
            </a:extLst>
          </p:cNvPr>
          <p:cNvSpPr txBox="1"/>
          <p:nvPr/>
        </p:nvSpPr>
        <p:spPr>
          <a:xfrm>
            <a:off x="2286492" y="5259680"/>
            <a:ext cx="2319688"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Aptos" panose="02110004020202020204"/>
                <a:ea typeface="+mn-ea"/>
                <a:cs typeface="+mn-cs"/>
              </a:rPr>
              <a:t>TC140059(0224)3</a:t>
            </a:r>
          </a:p>
        </p:txBody>
      </p:sp>
    </p:spTree>
    <p:extLst>
      <p:ext uri="{BB962C8B-B14F-4D97-AF65-F5344CB8AC3E}">
        <p14:creationId xmlns:p14="http://schemas.microsoft.com/office/powerpoint/2010/main" val="3430323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BDF55-611E-F6F8-C739-E992CCA5B2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834606-61E7-FF61-DAA8-001117DA9710}"/>
              </a:ext>
            </a:extLst>
          </p:cNvPr>
          <p:cNvSpPr>
            <a:spLocks noGrp="1"/>
          </p:cNvSpPr>
          <p:nvPr>
            <p:ph type="title"/>
          </p:nvPr>
        </p:nvSpPr>
        <p:spPr>
          <a:xfrm>
            <a:off x="457200" y="548564"/>
            <a:ext cx="4581726" cy="501804"/>
          </a:xfrm>
        </p:spPr>
        <p:txBody>
          <a:bodyPr/>
          <a:lstStyle/>
          <a:p>
            <a:r>
              <a:rPr lang="en-US" b="1" dirty="0"/>
              <a:t>Your Next Steps</a:t>
            </a:r>
          </a:p>
        </p:txBody>
      </p:sp>
      <p:sp>
        <p:nvSpPr>
          <p:cNvPr id="3" name="Content Placeholder 2">
            <a:extLst>
              <a:ext uri="{FF2B5EF4-FFF2-40B4-BE49-F238E27FC236}">
                <a16:creationId xmlns:a16="http://schemas.microsoft.com/office/drawing/2014/main" id="{E3D0675F-FDE7-4FF8-2F48-A651633D51F0}"/>
              </a:ext>
            </a:extLst>
          </p:cNvPr>
          <p:cNvSpPr>
            <a:spLocks noGrp="1"/>
          </p:cNvSpPr>
          <p:nvPr>
            <p:ph sz="quarter" idx="17"/>
          </p:nvPr>
        </p:nvSpPr>
        <p:spPr>
          <a:xfrm>
            <a:off x="387706" y="1257286"/>
            <a:ext cx="4933666" cy="3921010"/>
          </a:xfrm>
        </p:spPr>
        <p:txBody>
          <a:bodyPr/>
          <a:lstStyle/>
          <a:p>
            <a:r>
              <a:rPr lang="en-US" sz="2200" dirty="0"/>
              <a:t>Make an appointment with an Estate Planning attorney to begin working on your </a:t>
            </a:r>
            <a:r>
              <a:rPr lang="en-US" sz="2200" b="1" dirty="0"/>
              <a:t>Estate Plan</a:t>
            </a:r>
          </a:p>
          <a:p>
            <a:r>
              <a:rPr lang="en-US" sz="2200" dirty="0"/>
              <a:t>Review and update your </a:t>
            </a:r>
            <a:r>
              <a:rPr lang="en-US" sz="2200" b="1" dirty="0"/>
              <a:t>Beneficiary Designations </a:t>
            </a:r>
            <a:r>
              <a:rPr lang="en-US" sz="2200" dirty="0"/>
              <a:t>for all of your accounts and life insurance policies </a:t>
            </a:r>
          </a:p>
          <a:p>
            <a:r>
              <a:rPr lang="en-US" sz="2200" b="1" dirty="0"/>
              <a:t>Coordinate and communicate </a:t>
            </a:r>
            <a:r>
              <a:rPr lang="en-US" sz="2200" dirty="0"/>
              <a:t>with your family regarding your estate plan especially as it concerns minors and individuals with special needs</a:t>
            </a:r>
          </a:p>
        </p:txBody>
      </p:sp>
      <p:pic>
        <p:nvPicPr>
          <p:cNvPr id="10" name="Picture Placeholder 9" descr="A group of people crossing a finish line&#10;&#10;Description automatically generated">
            <a:extLst>
              <a:ext uri="{FF2B5EF4-FFF2-40B4-BE49-F238E27FC236}">
                <a16:creationId xmlns:a16="http://schemas.microsoft.com/office/drawing/2014/main" id="{9BCA14B5-3242-32C8-BCE4-FA8F335D8180}"/>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rcRect/>
          <a:stretch>
            <a:fillRect/>
          </a:stretch>
        </p:blipFill>
        <p:spPr/>
      </p:pic>
      <p:sp>
        <p:nvSpPr>
          <p:cNvPr id="6" name="Slide Number Placeholder 5">
            <a:extLst>
              <a:ext uri="{FF2B5EF4-FFF2-40B4-BE49-F238E27FC236}">
                <a16:creationId xmlns:a16="http://schemas.microsoft.com/office/drawing/2014/main" id="{44E09237-286E-C3EC-2445-FDA1493603E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1783877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le of question marks&#10;&#10;Description automatically generated">
            <a:extLst>
              <a:ext uri="{FF2B5EF4-FFF2-40B4-BE49-F238E27FC236}">
                <a16:creationId xmlns:a16="http://schemas.microsoft.com/office/drawing/2014/main" id="{283F9848-EB56-37C4-0B51-28EF240E0945}"/>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p:blipFill>
        <p:spPr/>
      </p:pic>
      <p:sp>
        <p:nvSpPr>
          <p:cNvPr id="12" name="Text Placeholder 11">
            <a:extLst>
              <a:ext uri="{FF2B5EF4-FFF2-40B4-BE49-F238E27FC236}">
                <a16:creationId xmlns:a16="http://schemas.microsoft.com/office/drawing/2014/main" id="{74447AC5-D197-8F3D-4819-4A787138F7EC}"/>
              </a:ext>
            </a:extLst>
          </p:cNvPr>
          <p:cNvSpPr>
            <a:spLocks noGrp="1"/>
          </p:cNvSpPr>
          <p:nvPr>
            <p:ph type="body" sz="quarter" idx="11"/>
          </p:nvPr>
        </p:nvSpPr>
        <p:spPr/>
        <p:txBody>
          <a:bodyPr anchor="t"/>
          <a:lstStyle/>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r>
              <a:rPr lang="en-US" sz="4400" b="1" dirty="0"/>
              <a:t>Questions</a:t>
            </a:r>
          </a:p>
        </p:txBody>
      </p:sp>
      <p:sp>
        <p:nvSpPr>
          <p:cNvPr id="3" name="Slide Number Placeholder 2">
            <a:extLst>
              <a:ext uri="{FF2B5EF4-FFF2-40B4-BE49-F238E27FC236}">
                <a16:creationId xmlns:a16="http://schemas.microsoft.com/office/drawing/2014/main" id="{33975991-AF0D-CAB1-33B8-BA5D230F847E}"/>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FFFFF"/>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000" b="0" i="0" u="none" strike="noStrike" kern="1200" cap="none" spc="0" normalizeH="0" baseline="0" noProof="0" dirty="0">
              <a:ln>
                <a:noFill/>
              </a:ln>
              <a:solidFill>
                <a:srgbClr val="FFFFFF"/>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2194545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4F07C-4D5A-5753-0D0A-1CBF0A5B5DED}"/>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798DD66E-16EB-8C4D-68F9-2BFACB7D6C76}"/>
              </a:ext>
            </a:extLst>
          </p:cNvPr>
          <p:cNvSpPr>
            <a:spLocks noGrp="1"/>
          </p:cNvSpPr>
          <p:nvPr>
            <p:ph type="body" sz="quarter" idx="25"/>
          </p:nvPr>
        </p:nvSpPr>
        <p:spPr>
          <a:xfrm>
            <a:off x="555528" y="3457085"/>
            <a:ext cx="3475037" cy="1543549"/>
          </a:xfrm>
        </p:spPr>
        <p:txBody>
          <a:bodyPr tIns="640080"/>
          <a:lstStyle/>
          <a:p>
            <a:pPr marL="0" indent="0" algn="ctr">
              <a:buNone/>
            </a:pPr>
            <a:r>
              <a:rPr lang="en-US" sz="2400" b="1" dirty="0"/>
              <a:t>Life Insurance Policy</a:t>
            </a:r>
          </a:p>
        </p:txBody>
      </p:sp>
      <p:sp>
        <p:nvSpPr>
          <p:cNvPr id="9" name="Slide Number Placeholder 8">
            <a:extLst>
              <a:ext uri="{FF2B5EF4-FFF2-40B4-BE49-F238E27FC236}">
                <a16:creationId xmlns:a16="http://schemas.microsoft.com/office/drawing/2014/main" id="{3F5B793E-9770-A818-F939-F606CBA883D6}"/>
              </a:ext>
            </a:extLst>
          </p:cNvPr>
          <p:cNvSpPr>
            <a:spLocks noGrp="1"/>
          </p:cNvSpPr>
          <p:nvPr>
            <p:ph type="sldNum" sz="quarter" idx="4"/>
          </p:nvPr>
        </p:nvSpPr>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4</a:t>
            </a:fld>
            <a:endParaRPr lang="en-US" dirty="0">
              <a:latin typeface="Aptos Light" panose="020B0004020202020204" pitchFamily="34" charset="0"/>
            </a:endParaRPr>
          </a:p>
        </p:txBody>
      </p:sp>
      <p:sp>
        <p:nvSpPr>
          <p:cNvPr id="10" name="Title 9">
            <a:extLst>
              <a:ext uri="{FF2B5EF4-FFF2-40B4-BE49-F238E27FC236}">
                <a16:creationId xmlns:a16="http://schemas.microsoft.com/office/drawing/2014/main" id="{3192BC5F-2F7D-3579-B8A6-B829F37D1A8C}"/>
              </a:ext>
            </a:extLst>
          </p:cNvPr>
          <p:cNvSpPr>
            <a:spLocks noGrp="1"/>
          </p:cNvSpPr>
          <p:nvPr>
            <p:ph type="title"/>
          </p:nvPr>
        </p:nvSpPr>
        <p:spPr/>
        <p:txBody>
          <a:bodyPr/>
          <a:lstStyle/>
          <a:p>
            <a:r>
              <a:rPr lang="en-US" dirty="0"/>
              <a:t>How </a:t>
            </a:r>
            <a:r>
              <a:rPr lang="en-US" b="1" dirty="0"/>
              <a:t>Life Insurance</a:t>
            </a:r>
            <a:r>
              <a:rPr lang="en-US" dirty="0"/>
              <a:t> Passes at Death</a:t>
            </a:r>
          </a:p>
        </p:txBody>
      </p:sp>
      <p:pic>
        <p:nvPicPr>
          <p:cNvPr id="11" name="Graphic 10">
            <a:extLst>
              <a:ext uri="{FF2B5EF4-FFF2-40B4-BE49-F238E27FC236}">
                <a16:creationId xmlns:a16="http://schemas.microsoft.com/office/drawing/2014/main" id="{1B53C064-231B-0142-83CD-ACE0620E954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05046" y="2629378"/>
            <a:ext cx="2538093" cy="2538093"/>
          </a:xfrm>
          <a:prstGeom prst="rect">
            <a:avLst/>
          </a:prstGeom>
        </p:spPr>
      </p:pic>
      <p:pic>
        <p:nvPicPr>
          <p:cNvPr id="3" name="Graphic 2">
            <a:extLst>
              <a:ext uri="{FF2B5EF4-FFF2-40B4-BE49-F238E27FC236}">
                <a16:creationId xmlns:a16="http://schemas.microsoft.com/office/drawing/2014/main" id="{6CAC3BB7-8D68-5EAD-0474-B84926832C0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370096" y="1901264"/>
            <a:ext cx="2097670" cy="2097670"/>
          </a:xfrm>
          <a:prstGeom prst="rect">
            <a:avLst/>
          </a:prstGeom>
        </p:spPr>
      </p:pic>
      <p:sp>
        <p:nvSpPr>
          <p:cNvPr id="4" name="Arrow: Right 3">
            <a:extLst>
              <a:ext uri="{FF2B5EF4-FFF2-40B4-BE49-F238E27FC236}">
                <a16:creationId xmlns:a16="http://schemas.microsoft.com/office/drawing/2014/main" id="{4698C8F8-387F-664C-CDAF-749F8236C988}"/>
              </a:ext>
            </a:extLst>
          </p:cNvPr>
          <p:cNvSpPr/>
          <p:nvPr/>
        </p:nvSpPr>
        <p:spPr>
          <a:xfrm>
            <a:off x="4540816" y="3487276"/>
            <a:ext cx="3764984" cy="1218074"/>
          </a:xfrm>
          <a:prstGeom prst="rightArrow">
            <a:avLst>
              <a:gd name="adj1" fmla="val 50000"/>
              <a:gd name="adj2" fmla="val 5535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ptos" panose="02110004020202020204"/>
                <a:ea typeface="+mn-ea"/>
                <a:cs typeface="+mn-cs"/>
              </a:rPr>
              <a:t>Named Beneficiaries</a:t>
            </a:r>
          </a:p>
        </p:txBody>
      </p:sp>
    </p:spTree>
    <p:extLst>
      <p:ext uri="{BB962C8B-B14F-4D97-AF65-F5344CB8AC3E}">
        <p14:creationId xmlns:p14="http://schemas.microsoft.com/office/powerpoint/2010/main" val="2578369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346150-7C00-EAB2-CD55-111592A3FE61}"/>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1590836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61DE9-4F0E-E667-339A-F0C504EBF8F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38FBE0-9BCD-3D7E-245B-65823204C48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extBox 3">
            <a:extLst>
              <a:ext uri="{FF2B5EF4-FFF2-40B4-BE49-F238E27FC236}">
                <a16:creationId xmlns:a16="http://schemas.microsoft.com/office/drawing/2014/main" id="{1FD5DB31-0744-DE7A-A989-4344BCD4FCE1}"/>
              </a:ext>
            </a:extLst>
          </p:cNvPr>
          <p:cNvSpPr txBox="1"/>
          <p:nvPr/>
        </p:nvSpPr>
        <p:spPr>
          <a:xfrm>
            <a:off x="5133058" y="1316062"/>
            <a:ext cx="6671236" cy="4345685"/>
          </a:xfrm>
          <a:prstGeom prst="rect">
            <a:avLst/>
          </a:prstGeom>
          <a:noFill/>
        </p:spPr>
        <p:txBody>
          <a:bodyPr wrap="square" lIns="274320" tIns="274320" rIns="182880" rtlCol="0" anchor="t">
            <a:noAutofit/>
          </a:bodyPr>
          <a:lstStyle/>
          <a:p>
            <a:pPr marL="457200" marR="0" lvl="0" indent="-457200" algn="l" defTabSz="914400" rtl="0" eaLnBrk="1" fontAlgn="auto" latinLnBrk="0" hangingPunct="1">
              <a:lnSpc>
                <a:spcPct val="100000"/>
              </a:lnSpc>
              <a:spcBef>
                <a:spcPts val="0"/>
              </a:spcBef>
              <a:spcAft>
                <a:spcPts val="1200"/>
              </a:spcAft>
              <a:buClr>
                <a:srgbClr val="3C9B35"/>
              </a:buClr>
              <a:buSzTx/>
              <a:buFont typeface="Wingdings" panose="05000000000000000000" pitchFamily="2" charset="2"/>
              <a:buChar char="q"/>
              <a:tabLst/>
              <a:defRPr/>
            </a:pPr>
            <a:r>
              <a:rPr kumimoji="0" lang="en-US" sz="2800" b="1"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Estate Planning Confidence</a:t>
            </a:r>
          </a:p>
          <a:p>
            <a:pPr marL="914400" marR="0" lvl="1" indent="-457200" algn="l" defTabSz="914400" rtl="0" eaLnBrk="1" fontAlgn="auto" latinLnBrk="0" hangingPunct="1">
              <a:lnSpc>
                <a:spcPct val="100000"/>
              </a:lnSpc>
              <a:spcBef>
                <a:spcPts val="0"/>
              </a:spcBef>
              <a:spcAft>
                <a:spcPts val="1200"/>
              </a:spcAft>
              <a:buClr>
                <a:srgbClr val="3C9B35"/>
              </a:buClr>
              <a:buSzTx/>
              <a:buFont typeface="Wingdings" panose="05000000000000000000" pitchFamily="2" charset="2"/>
              <a:buChar char="ü"/>
              <a:tabLst/>
              <a:defRPr/>
            </a:pPr>
            <a:r>
              <a:rPr kumimoji="0" lang="en-US" sz="2800" b="0"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Provides peace of mind</a:t>
            </a:r>
          </a:p>
          <a:p>
            <a:pPr marL="914400" marR="0" lvl="1" indent="-457200" algn="l" defTabSz="914400" rtl="0" eaLnBrk="1" fontAlgn="auto" latinLnBrk="0" hangingPunct="1">
              <a:lnSpc>
                <a:spcPct val="100000"/>
              </a:lnSpc>
              <a:spcBef>
                <a:spcPts val="0"/>
              </a:spcBef>
              <a:spcAft>
                <a:spcPts val="1200"/>
              </a:spcAft>
              <a:buClr>
                <a:srgbClr val="3C9B35"/>
              </a:buClr>
              <a:buSzTx/>
              <a:buFont typeface="Wingdings" panose="05000000000000000000" pitchFamily="2" charset="2"/>
              <a:buChar char="ü"/>
              <a:tabLst/>
              <a:defRPr/>
            </a:pPr>
            <a:r>
              <a:rPr lang="en-US" sz="2800" dirty="0">
                <a:solidFill>
                  <a:srgbClr val="3E3F3C"/>
                </a:solidFill>
                <a:latin typeface="Aptos" panose="020B0004020202020204" pitchFamily="34" charset="0"/>
              </a:rPr>
              <a:t>Continues your legacy</a:t>
            </a:r>
            <a:endParaRPr kumimoji="0" lang="en-US" sz="2800" b="0" i="0" u="none" strike="noStrike" kern="1200" cap="none" spc="0" normalizeH="0" baseline="0" noProof="0" dirty="0">
              <a:ln>
                <a:noFill/>
              </a:ln>
              <a:solidFill>
                <a:srgbClr val="3E3F3C"/>
              </a:solidFill>
              <a:effectLst/>
              <a:uLnTx/>
              <a:uFillTx/>
              <a:latin typeface="Aptos" panose="020B0004020202020204" pitchFamily="34" charset="0"/>
              <a:ea typeface="+mn-ea"/>
              <a:cs typeface="+mn-cs"/>
            </a:endParaRPr>
          </a:p>
          <a:p>
            <a:pPr marL="457200" marR="0" lvl="0" indent="-457200" algn="l" defTabSz="914400" rtl="0" eaLnBrk="1" fontAlgn="auto" latinLnBrk="0" hangingPunct="1">
              <a:lnSpc>
                <a:spcPct val="100000"/>
              </a:lnSpc>
              <a:spcBef>
                <a:spcPts val="0"/>
              </a:spcBef>
              <a:spcAft>
                <a:spcPts val="1200"/>
              </a:spcAft>
              <a:buClr>
                <a:srgbClr val="3C9B35"/>
              </a:buClr>
              <a:buSzTx/>
              <a:buFont typeface="Wingdings" panose="05000000000000000000" pitchFamily="2" charset="2"/>
              <a:buChar char="q"/>
              <a:tabLst/>
              <a:defRPr/>
            </a:pPr>
            <a:r>
              <a:rPr kumimoji="0" lang="en-US" sz="2800" b="1"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Income Tax Treatment</a:t>
            </a:r>
          </a:p>
          <a:p>
            <a:pPr marL="914400" marR="0" lvl="1" indent="-457200" algn="l" defTabSz="914400" rtl="0" eaLnBrk="1" fontAlgn="auto" latinLnBrk="0" hangingPunct="1">
              <a:lnSpc>
                <a:spcPct val="100000"/>
              </a:lnSpc>
              <a:spcBef>
                <a:spcPts val="0"/>
              </a:spcBef>
              <a:spcAft>
                <a:spcPts val="1200"/>
              </a:spcAft>
              <a:buClr>
                <a:srgbClr val="3C9B35"/>
              </a:buClr>
              <a:buSzTx/>
              <a:buFont typeface="Wingdings" panose="05000000000000000000" pitchFamily="2" charset="2"/>
              <a:buChar char="ü"/>
              <a:tabLst/>
              <a:defRPr/>
            </a:pPr>
            <a:r>
              <a:rPr kumimoji="0" lang="en-US" sz="2600" b="0"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Income tax-deferred growth</a:t>
            </a:r>
          </a:p>
          <a:p>
            <a:pPr marL="914400" marR="0" lvl="1" indent="-457200" algn="l" defTabSz="914400" rtl="0" eaLnBrk="1" fontAlgn="auto" latinLnBrk="0" hangingPunct="1">
              <a:lnSpc>
                <a:spcPct val="100000"/>
              </a:lnSpc>
              <a:spcBef>
                <a:spcPts val="0"/>
              </a:spcBef>
              <a:spcAft>
                <a:spcPts val="1200"/>
              </a:spcAft>
              <a:buClr>
                <a:srgbClr val="3C9B35"/>
              </a:buClr>
              <a:buSzTx/>
              <a:buFont typeface="Wingdings" panose="05000000000000000000" pitchFamily="2" charset="2"/>
              <a:buChar char="ü"/>
              <a:tabLst/>
              <a:defRPr/>
            </a:pPr>
            <a:r>
              <a:rPr kumimoji="0" lang="en-US" sz="2600" b="0"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Tax-advantaged distributions</a:t>
            </a:r>
            <a:r>
              <a:rPr kumimoji="0" lang="en-US" sz="2800" b="0"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a:t>
            </a:r>
          </a:p>
          <a:p>
            <a:pPr marL="914400" marR="0" lvl="1" indent="-457200" algn="l" defTabSz="914400" rtl="0" eaLnBrk="1" fontAlgn="auto" latinLnBrk="0" hangingPunct="1">
              <a:lnSpc>
                <a:spcPct val="100000"/>
              </a:lnSpc>
              <a:spcBef>
                <a:spcPts val="0"/>
              </a:spcBef>
              <a:spcAft>
                <a:spcPts val="1200"/>
              </a:spcAft>
              <a:buClr>
                <a:srgbClr val="3C9B35"/>
              </a:buClr>
              <a:buSzTx/>
              <a:buFont typeface="Wingdings" panose="05000000000000000000" pitchFamily="2" charset="2"/>
              <a:buChar char="ü"/>
              <a:tabLst/>
              <a:defRPr/>
            </a:pPr>
            <a:r>
              <a:rPr kumimoji="0" lang="en-US" sz="2600" b="0"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Income tax-free death benefit</a:t>
            </a:r>
            <a:r>
              <a:rPr kumimoji="0" lang="en-US" sz="2800" b="0"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a:t>
            </a:r>
          </a:p>
          <a:p>
            <a:pPr marL="914400" marR="0" lvl="1" indent="-457200" algn="l" defTabSz="914400" rtl="0" eaLnBrk="1" fontAlgn="auto" latinLnBrk="0" hangingPunct="1">
              <a:lnSpc>
                <a:spcPct val="100000"/>
              </a:lnSpc>
              <a:spcBef>
                <a:spcPts val="0"/>
              </a:spcBef>
              <a:spcAft>
                <a:spcPts val="1200"/>
              </a:spcAft>
              <a:buClr>
                <a:srgbClr val="3C9B35"/>
              </a:buClr>
              <a:buSzTx/>
              <a:buFont typeface="Wingdings" panose="05000000000000000000" pitchFamily="2" charset="2"/>
              <a:buChar char="q"/>
              <a:tabLst/>
              <a:defRPr/>
            </a:pPr>
            <a:endParaRPr kumimoji="0" lang="en-US" sz="3600" b="1" i="0" u="none" strike="noStrike" kern="1200" cap="none" spc="0" normalizeH="0" baseline="0" noProof="0" dirty="0">
              <a:ln>
                <a:noFill/>
              </a:ln>
              <a:solidFill>
                <a:srgbClr val="3E3F3C"/>
              </a:solidFill>
              <a:effectLst/>
              <a:uLnTx/>
              <a:uFillTx/>
              <a:latin typeface="Aptos" panose="020B0004020202020204" pitchFamily="34" charset="0"/>
              <a:ea typeface="+mn-ea"/>
              <a:cs typeface="+mn-cs"/>
            </a:endParaRPr>
          </a:p>
        </p:txBody>
      </p:sp>
      <p:sp>
        <p:nvSpPr>
          <p:cNvPr id="5" name="TextBox 4">
            <a:extLst>
              <a:ext uri="{FF2B5EF4-FFF2-40B4-BE49-F238E27FC236}">
                <a16:creationId xmlns:a16="http://schemas.microsoft.com/office/drawing/2014/main" id="{082DD642-86D0-580E-3AC5-7147A2934B40}"/>
              </a:ext>
            </a:extLst>
          </p:cNvPr>
          <p:cNvSpPr txBox="1"/>
          <p:nvPr/>
        </p:nvSpPr>
        <p:spPr>
          <a:xfrm>
            <a:off x="663879" y="914400"/>
            <a:ext cx="3948461" cy="1154162"/>
          </a:xfrm>
          <a:prstGeom prst="rect">
            <a:avLst/>
          </a:prstGeom>
          <a:noFill/>
        </p:spPr>
        <p:txBody>
          <a:bodyPr wrap="square" rtlCol="0">
            <a:spAutoFit/>
          </a:bodyPr>
          <a:lstStyle/>
          <a:p>
            <a:pPr>
              <a:spcAft>
                <a:spcPts val="600"/>
              </a:spcAft>
            </a:pPr>
            <a:r>
              <a:rPr lang="en-US" sz="3200" dirty="0">
                <a:solidFill>
                  <a:schemeClr val="bg2"/>
                </a:solidFill>
              </a:rPr>
              <a:t>The </a:t>
            </a:r>
            <a:r>
              <a:rPr lang="en-US" sz="3200" b="1" dirty="0">
                <a:solidFill>
                  <a:schemeClr val="bg2"/>
                </a:solidFill>
              </a:rPr>
              <a:t>Benefits</a:t>
            </a:r>
          </a:p>
          <a:p>
            <a:r>
              <a:rPr lang="en-US" sz="3200" dirty="0">
                <a:solidFill>
                  <a:schemeClr val="bg2"/>
                </a:solidFill>
              </a:rPr>
              <a:t>of Life Insurance</a:t>
            </a:r>
          </a:p>
        </p:txBody>
      </p:sp>
      <p:grpSp>
        <p:nvGrpSpPr>
          <p:cNvPr id="11" name="Group 10">
            <a:extLst>
              <a:ext uri="{FF2B5EF4-FFF2-40B4-BE49-F238E27FC236}">
                <a16:creationId xmlns:a16="http://schemas.microsoft.com/office/drawing/2014/main" id="{24CC64B9-BA08-DFB1-6D59-14C16AAD9D0A}"/>
              </a:ext>
            </a:extLst>
          </p:cNvPr>
          <p:cNvGrpSpPr/>
          <p:nvPr/>
        </p:nvGrpSpPr>
        <p:grpSpPr>
          <a:xfrm>
            <a:off x="5009727" y="5652739"/>
            <a:ext cx="5970103" cy="858949"/>
            <a:chOff x="5009727" y="5652739"/>
            <a:chExt cx="5970103" cy="858949"/>
          </a:xfrm>
        </p:grpSpPr>
        <p:sp>
          <p:nvSpPr>
            <p:cNvPr id="7" name="TextBox 6">
              <a:extLst>
                <a:ext uri="{FF2B5EF4-FFF2-40B4-BE49-F238E27FC236}">
                  <a16:creationId xmlns:a16="http://schemas.microsoft.com/office/drawing/2014/main" id="{DBF12A8A-EF27-A96E-80C0-708E259BE9B8}"/>
                </a:ext>
              </a:extLst>
            </p:cNvPr>
            <p:cNvSpPr txBox="1"/>
            <p:nvPr/>
          </p:nvSpPr>
          <p:spPr>
            <a:xfrm>
              <a:off x="5309188" y="6050023"/>
              <a:ext cx="5670642" cy="461665"/>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
                  <a:srgbClr val="000000"/>
                </a:buClr>
                <a:buSzPct val="110000"/>
                <a:tabLst/>
                <a:defRPr/>
              </a:pPr>
              <a:r>
                <a:rPr kumimoji="0" lang="en-US" sz="1200" b="0" i="0" u="none" strike="noStrike" kern="1200" cap="none" spc="0" normalizeH="0" baseline="0" noProof="0" dirty="0">
                  <a:ln>
                    <a:noFill/>
                  </a:ln>
                  <a:solidFill>
                    <a:schemeClr val="tx2">
                      <a:lumMod val="50000"/>
                    </a:schemeClr>
                  </a:solidFill>
                  <a:effectLst/>
                  <a:uLnTx/>
                  <a:uFillTx/>
                  <a:latin typeface="Aptos" panose="02110004020202020204"/>
                  <a:ea typeface="+mn-ea"/>
                  <a:cs typeface="+mn-cs"/>
                </a:rPr>
                <a:t>Internal Revenue Code §101(a)(1). There are some exceptions to this rule. Please consult a qualified tax professional for advice concerning your individual situation.</a:t>
              </a:r>
            </a:p>
          </p:txBody>
        </p:sp>
        <p:sp>
          <p:nvSpPr>
            <p:cNvPr id="8" name="TextBox 7">
              <a:extLst>
                <a:ext uri="{FF2B5EF4-FFF2-40B4-BE49-F238E27FC236}">
                  <a16:creationId xmlns:a16="http://schemas.microsoft.com/office/drawing/2014/main" id="{B990C556-027C-C95E-6ADD-A000B67CA372}"/>
                </a:ext>
              </a:extLst>
            </p:cNvPr>
            <p:cNvSpPr txBox="1"/>
            <p:nvPr/>
          </p:nvSpPr>
          <p:spPr>
            <a:xfrm>
              <a:off x="5309188" y="5658480"/>
              <a:ext cx="5669790" cy="461665"/>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
                  <a:srgbClr val="000000"/>
                </a:buClr>
                <a:buSzPct val="110000"/>
                <a:tabLst/>
                <a:defRPr/>
              </a:pPr>
              <a:r>
                <a:rPr kumimoji="0" lang="en-US" sz="1200" b="0" i="0" u="none" strike="noStrike" kern="1200" cap="none" spc="0" normalizeH="0" baseline="0" noProof="0" dirty="0">
                  <a:ln>
                    <a:noFill/>
                  </a:ln>
                  <a:solidFill>
                    <a:schemeClr val="tx2">
                      <a:lumMod val="50000"/>
                    </a:schemeClr>
                  </a:solidFill>
                  <a:effectLst/>
                  <a:uLnTx/>
                  <a:uFillTx/>
                  <a:latin typeface="Aptos" panose="02110004020202020204"/>
                  <a:ea typeface="+mn-ea"/>
                  <a:cs typeface="+mn-cs"/>
                </a:rPr>
                <a:t>Policy loans and withdrawals reduce the policy’s cash value and death benefit and may result in a taxable event.</a:t>
              </a:r>
            </a:p>
          </p:txBody>
        </p:sp>
        <p:sp>
          <p:nvSpPr>
            <p:cNvPr id="9" name="TextBox 8">
              <a:extLst>
                <a:ext uri="{FF2B5EF4-FFF2-40B4-BE49-F238E27FC236}">
                  <a16:creationId xmlns:a16="http://schemas.microsoft.com/office/drawing/2014/main" id="{B089CB3E-C7EF-7D39-04C5-617600FFE4AD}"/>
                </a:ext>
              </a:extLst>
            </p:cNvPr>
            <p:cNvSpPr txBox="1"/>
            <p:nvPr/>
          </p:nvSpPr>
          <p:spPr>
            <a:xfrm>
              <a:off x="5009727" y="6062075"/>
              <a:ext cx="396714" cy="307777"/>
            </a:xfrm>
            <a:prstGeom prst="rect">
              <a:avLst/>
            </a:prstGeom>
            <a:noFill/>
          </p:spPr>
          <p:txBody>
            <a:bodyPr wrap="square">
              <a:spAutoFit/>
            </a:bodyPr>
            <a:lstStyle/>
            <a:p>
              <a:pPr marL="169863" lvl="0" indent="-169863" algn="r">
                <a:buClr>
                  <a:srgbClr val="000000"/>
                </a:buClr>
                <a:buSzPct val="110000"/>
                <a:defRPr/>
              </a:pPr>
              <a:r>
                <a:rPr kumimoji="0" lang="en-US" sz="1400" b="1" i="0" u="none" strike="noStrike" kern="1200" cap="none" spc="0" normalizeH="0" baseline="0" noProof="0" dirty="0">
                  <a:ln>
                    <a:noFill/>
                  </a:ln>
                  <a:solidFill>
                    <a:schemeClr val="tx2">
                      <a:lumMod val="50000"/>
                    </a:schemeClr>
                  </a:solidFill>
                  <a:effectLst/>
                  <a:uLnTx/>
                  <a:uFillTx/>
                  <a:latin typeface="Aptos" panose="02110004020202020204"/>
                  <a:ea typeface="+mn-ea"/>
                  <a:cs typeface="+mn-cs"/>
                </a:rPr>
                <a:t>**</a:t>
              </a:r>
              <a:endParaRPr kumimoji="0" lang="en-US" sz="1200" b="0" i="0" u="none" strike="noStrike" kern="1200" cap="none" spc="0" normalizeH="0" baseline="0" noProof="0" dirty="0">
                <a:ln>
                  <a:noFill/>
                </a:ln>
                <a:solidFill>
                  <a:schemeClr val="tx2">
                    <a:lumMod val="50000"/>
                  </a:schemeClr>
                </a:solidFill>
                <a:effectLst/>
                <a:uLnTx/>
                <a:uFillTx/>
                <a:latin typeface="Aptos" panose="02110004020202020204"/>
                <a:ea typeface="+mn-ea"/>
                <a:cs typeface="+mn-cs"/>
              </a:endParaRPr>
            </a:p>
          </p:txBody>
        </p:sp>
        <p:sp>
          <p:nvSpPr>
            <p:cNvPr id="10" name="TextBox 9">
              <a:extLst>
                <a:ext uri="{FF2B5EF4-FFF2-40B4-BE49-F238E27FC236}">
                  <a16:creationId xmlns:a16="http://schemas.microsoft.com/office/drawing/2014/main" id="{FB52AD59-2CCF-58B8-7D3B-7E74AAC50EE5}"/>
                </a:ext>
              </a:extLst>
            </p:cNvPr>
            <p:cNvSpPr txBox="1"/>
            <p:nvPr/>
          </p:nvSpPr>
          <p:spPr>
            <a:xfrm>
              <a:off x="5156730" y="5652739"/>
              <a:ext cx="249711" cy="307777"/>
            </a:xfrm>
            <a:prstGeom prst="rect">
              <a:avLst/>
            </a:prstGeom>
            <a:noFill/>
          </p:spPr>
          <p:txBody>
            <a:bodyPr wrap="square">
              <a:spAutoFit/>
            </a:bodyPr>
            <a:lstStyle/>
            <a:p>
              <a:pPr marL="169863" lvl="0" indent="-169863" algn="r">
                <a:buClr>
                  <a:srgbClr val="000000"/>
                </a:buClr>
                <a:buSzPct val="110000"/>
                <a:defRPr/>
              </a:pPr>
              <a:r>
                <a:rPr kumimoji="0" lang="en-US" sz="1400" b="1" i="0" u="none" strike="noStrike" kern="1200" cap="none" spc="0" normalizeH="0" baseline="0" noProof="0" dirty="0">
                  <a:ln>
                    <a:noFill/>
                  </a:ln>
                  <a:solidFill>
                    <a:schemeClr val="tx2">
                      <a:lumMod val="50000"/>
                    </a:schemeClr>
                  </a:solidFill>
                  <a:effectLst/>
                  <a:uLnTx/>
                  <a:uFillTx/>
                  <a:latin typeface="Aptos" panose="02110004020202020204"/>
                  <a:ea typeface="+mn-ea"/>
                  <a:cs typeface="+mn-cs"/>
                </a:rPr>
                <a:t>*</a:t>
              </a:r>
              <a:endParaRPr kumimoji="0" lang="en-US" sz="1200" b="0" i="0" u="none" strike="noStrike" kern="1200" cap="none" spc="0" normalizeH="0" baseline="0" noProof="0" dirty="0">
                <a:ln>
                  <a:noFill/>
                </a:ln>
                <a:solidFill>
                  <a:schemeClr val="tx2">
                    <a:lumMod val="50000"/>
                  </a:schemeClr>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1338249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9092D1-73A5-C898-E64C-B09E2B400096}"/>
              </a:ext>
            </a:extLst>
          </p:cNvPr>
          <p:cNvSpPr>
            <a:spLocks noGrp="1"/>
          </p:cNvSpPr>
          <p:nvPr>
            <p:ph type="title"/>
          </p:nvPr>
        </p:nvSpPr>
        <p:spPr>
          <a:xfrm>
            <a:off x="457200" y="457200"/>
            <a:ext cx="11274552" cy="501804"/>
          </a:xfrm>
        </p:spPr>
        <p:txBody>
          <a:bodyPr/>
          <a:lstStyle/>
          <a:p>
            <a:r>
              <a:rPr lang="en-US" b="1" dirty="0"/>
              <a:t> Estate Planning &amp; Life Insurance</a:t>
            </a:r>
            <a:endParaRPr lang="en-US" dirty="0"/>
          </a:p>
        </p:txBody>
      </p:sp>
      <p:sp>
        <p:nvSpPr>
          <p:cNvPr id="3" name="Slide Number Placeholder 2">
            <a:extLst>
              <a:ext uri="{FF2B5EF4-FFF2-40B4-BE49-F238E27FC236}">
                <a16:creationId xmlns:a16="http://schemas.microsoft.com/office/drawing/2014/main" id="{5B9A6790-5FD5-92BA-0D9F-F261101583DD}"/>
              </a:ext>
            </a:extLst>
          </p:cNvPr>
          <p:cNvSpPr>
            <a:spLocks noGrp="1"/>
          </p:cNvSpPr>
          <p:nvPr>
            <p:ph type="sldNum" sz="quarter" idx="4"/>
          </p:nvPr>
        </p:nvSpPr>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6</a:t>
            </a:fld>
            <a:endParaRPr lang="en-US" dirty="0">
              <a:latin typeface="Aptos Light" panose="020B0004020202020204" pitchFamily="34" charset="0"/>
            </a:endParaRPr>
          </a:p>
        </p:txBody>
      </p:sp>
      <p:sp>
        <p:nvSpPr>
          <p:cNvPr id="4" name="TextBox 3">
            <a:extLst>
              <a:ext uri="{FF2B5EF4-FFF2-40B4-BE49-F238E27FC236}">
                <a16:creationId xmlns:a16="http://schemas.microsoft.com/office/drawing/2014/main" id="{BF7D0EAE-7C76-0BB8-81E3-6DA4CD329582}"/>
              </a:ext>
            </a:extLst>
          </p:cNvPr>
          <p:cNvSpPr txBox="1"/>
          <p:nvPr/>
        </p:nvSpPr>
        <p:spPr>
          <a:xfrm>
            <a:off x="319766" y="2949387"/>
            <a:ext cx="1900516" cy="2937480"/>
          </a:xfrm>
          <a:prstGeom prst="rect">
            <a:avLst/>
          </a:prstGeom>
          <a:solidFill>
            <a:schemeClr val="tx2">
              <a:lumMod val="20000"/>
              <a:lumOff val="80000"/>
            </a:schemeClr>
          </a:solidFill>
        </p:spPr>
        <p:txBody>
          <a:bodyPr wrap="square" lIns="9144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784790"/>
                </a:solidFill>
                <a:effectLst/>
                <a:uLnTx/>
                <a:uFillTx/>
                <a:latin typeface="Aptos" panose="020B0004020202020204" pitchFamily="34" charset="0"/>
              </a:rPr>
              <a:t>Protecting Your Loved Ones</a:t>
            </a:r>
          </a:p>
        </p:txBody>
      </p:sp>
      <p:sp>
        <p:nvSpPr>
          <p:cNvPr id="5" name="TextBox 4">
            <a:extLst>
              <a:ext uri="{FF2B5EF4-FFF2-40B4-BE49-F238E27FC236}">
                <a16:creationId xmlns:a16="http://schemas.microsoft.com/office/drawing/2014/main" id="{AC32D608-55C0-4681-119F-5D88DFEFF24E}"/>
              </a:ext>
            </a:extLst>
          </p:cNvPr>
          <p:cNvSpPr txBox="1"/>
          <p:nvPr/>
        </p:nvSpPr>
        <p:spPr>
          <a:xfrm>
            <a:off x="2731992" y="2949387"/>
            <a:ext cx="1900516" cy="2937480"/>
          </a:xfrm>
          <a:prstGeom prst="rect">
            <a:avLst/>
          </a:prstGeom>
          <a:solidFill>
            <a:schemeClr val="tx2">
              <a:lumMod val="20000"/>
              <a:lumOff val="80000"/>
            </a:schemeClr>
          </a:solidFill>
        </p:spPr>
        <p:txBody>
          <a:bodyPr wrap="square" lIns="9144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00A89E"/>
                </a:solidFill>
                <a:effectLst/>
                <a:uLnTx/>
                <a:uFillTx/>
                <a:latin typeface="Aptos" panose="020B0004020202020204" pitchFamily="34" charset="0"/>
              </a:rPr>
              <a:t>Leaving Your Legacy</a:t>
            </a:r>
          </a:p>
        </p:txBody>
      </p:sp>
      <p:sp>
        <p:nvSpPr>
          <p:cNvPr id="6" name="TextBox 5">
            <a:extLst>
              <a:ext uri="{FF2B5EF4-FFF2-40B4-BE49-F238E27FC236}">
                <a16:creationId xmlns:a16="http://schemas.microsoft.com/office/drawing/2014/main" id="{D44BD257-2F48-C21A-DB7A-B8CFCEFC5B54}"/>
              </a:ext>
            </a:extLst>
          </p:cNvPr>
          <p:cNvSpPr txBox="1"/>
          <p:nvPr/>
        </p:nvSpPr>
        <p:spPr>
          <a:xfrm>
            <a:off x="5144218" y="2949387"/>
            <a:ext cx="1900516" cy="2937480"/>
          </a:xfrm>
          <a:prstGeom prst="rect">
            <a:avLst/>
          </a:prstGeom>
          <a:solidFill>
            <a:schemeClr val="tx2">
              <a:lumMod val="20000"/>
              <a:lumOff val="80000"/>
            </a:schemeClr>
          </a:solidFill>
        </p:spPr>
        <p:txBody>
          <a:bodyPr wrap="square" lIns="9144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6AB800"/>
                </a:solidFill>
                <a:effectLst/>
                <a:uLnTx/>
                <a:uFillTx/>
                <a:latin typeface="Aptos" panose="020B0004020202020204" pitchFamily="34" charset="0"/>
              </a:rPr>
              <a:t>Estate Equalization</a:t>
            </a:r>
          </a:p>
        </p:txBody>
      </p:sp>
      <p:sp>
        <p:nvSpPr>
          <p:cNvPr id="7" name="TextBox 6">
            <a:extLst>
              <a:ext uri="{FF2B5EF4-FFF2-40B4-BE49-F238E27FC236}">
                <a16:creationId xmlns:a16="http://schemas.microsoft.com/office/drawing/2014/main" id="{0E3A7820-F8C9-469D-B011-B5F7C8D84FC7}"/>
              </a:ext>
            </a:extLst>
          </p:cNvPr>
          <p:cNvSpPr txBox="1"/>
          <p:nvPr/>
        </p:nvSpPr>
        <p:spPr>
          <a:xfrm>
            <a:off x="7556444" y="2949387"/>
            <a:ext cx="1900516" cy="2937480"/>
          </a:xfrm>
          <a:prstGeom prst="rect">
            <a:avLst/>
          </a:prstGeom>
          <a:solidFill>
            <a:schemeClr val="tx2">
              <a:lumMod val="20000"/>
              <a:lumOff val="80000"/>
            </a:schemeClr>
          </a:solidFill>
        </p:spPr>
        <p:txBody>
          <a:bodyPr wrap="square" lIns="9144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006B8C"/>
                </a:solidFill>
                <a:effectLst/>
                <a:uLnTx/>
                <a:uFillTx/>
                <a:latin typeface="Aptos" panose="020B0004020202020204" pitchFamily="34" charset="0"/>
              </a:rPr>
              <a:t>Last Expenses</a:t>
            </a:r>
          </a:p>
        </p:txBody>
      </p:sp>
      <p:sp>
        <p:nvSpPr>
          <p:cNvPr id="8" name="TextBox 7">
            <a:extLst>
              <a:ext uri="{FF2B5EF4-FFF2-40B4-BE49-F238E27FC236}">
                <a16:creationId xmlns:a16="http://schemas.microsoft.com/office/drawing/2014/main" id="{E490387E-931E-54FB-8112-95EB119FA302}"/>
              </a:ext>
            </a:extLst>
          </p:cNvPr>
          <p:cNvSpPr txBox="1"/>
          <p:nvPr/>
        </p:nvSpPr>
        <p:spPr>
          <a:xfrm>
            <a:off x="9968670" y="2949387"/>
            <a:ext cx="1900516" cy="2937480"/>
          </a:xfrm>
          <a:prstGeom prst="rect">
            <a:avLst/>
          </a:prstGeom>
          <a:solidFill>
            <a:schemeClr val="tx2">
              <a:lumMod val="20000"/>
              <a:lumOff val="80000"/>
            </a:schemeClr>
          </a:solidFill>
        </p:spPr>
        <p:txBody>
          <a:bodyPr wrap="square" lIns="91440" rtlCol="0" anchor="ctr">
            <a:noAutofit/>
          </a:bodyPr>
          <a:lstStyle/>
          <a:p>
            <a:pPr algn="ctr">
              <a:defRPr/>
            </a:pPr>
            <a:r>
              <a:rPr lang="en-US" sz="2200" b="1" dirty="0">
                <a:solidFill>
                  <a:srgbClr val="1F355E"/>
                </a:solidFill>
                <a:latin typeface="Aptos" panose="020B0004020202020204" pitchFamily="34" charset="0"/>
              </a:rPr>
              <a:t>Leaving a Charitable Legacy</a:t>
            </a:r>
          </a:p>
        </p:txBody>
      </p:sp>
      <p:cxnSp>
        <p:nvCxnSpPr>
          <p:cNvPr id="15" name="Straight Connector 14">
            <a:extLst>
              <a:ext uri="{FF2B5EF4-FFF2-40B4-BE49-F238E27FC236}">
                <a16:creationId xmlns:a16="http://schemas.microsoft.com/office/drawing/2014/main" id="{A376967F-FC6F-0442-CC27-EF39F07045F5}"/>
              </a:ext>
            </a:extLst>
          </p:cNvPr>
          <p:cNvCxnSpPr>
            <a:cxnSpLocks/>
          </p:cNvCxnSpPr>
          <p:nvPr/>
        </p:nvCxnSpPr>
        <p:spPr>
          <a:xfrm>
            <a:off x="1083768" y="2168054"/>
            <a:ext cx="9692640" cy="0"/>
          </a:xfrm>
          <a:prstGeom prst="line">
            <a:avLst/>
          </a:prstGeom>
          <a:ln w="57150">
            <a:solidFill>
              <a:schemeClr val="tx2">
                <a:lumMod val="20000"/>
                <a:lumOff val="80000"/>
              </a:schemeClr>
            </a:solidFill>
          </a:ln>
        </p:spPr>
        <p:style>
          <a:lnRef idx="2">
            <a:schemeClr val="accent1"/>
          </a:lnRef>
          <a:fillRef idx="0">
            <a:schemeClr val="accent1"/>
          </a:fillRef>
          <a:effectRef idx="1">
            <a:schemeClr val="accent1"/>
          </a:effectRef>
          <a:fontRef idx="minor">
            <a:schemeClr val="tx1"/>
          </a:fontRef>
        </p:style>
      </p:cxnSp>
      <p:sp>
        <p:nvSpPr>
          <p:cNvPr id="9" name="Flowchart: Connector 8">
            <a:extLst>
              <a:ext uri="{FF2B5EF4-FFF2-40B4-BE49-F238E27FC236}">
                <a16:creationId xmlns:a16="http://schemas.microsoft.com/office/drawing/2014/main" id="{AF7AF956-F30B-6448-013B-D5C2BA9B9E8B}"/>
              </a:ext>
            </a:extLst>
          </p:cNvPr>
          <p:cNvSpPr>
            <a:spLocks noChangeAspect="1"/>
          </p:cNvSpPr>
          <p:nvPr/>
        </p:nvSpPr>
        <p:spPr>
          <a:xfrm>
            <a:off x="7905604" y="1573694"/>
            <a:ext cx="1188720" cy="1188720"/>
          </a:xfrm>
          <a:prstGeom prst="flowChartConnector">
            <a:avLst/>
          </a:prstGeom>
          <a:solidFill>
            <a:srgbClr val="006B8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latin typeface="Aptos Black" panose="020B0004020202020204" pitchFamily="34" charset="0"/>
              </a:rPr>
              <a:t>4</a:t>
            </a:r>
            <a:endParaRPr lang="en-US" b="1" dirty="0">
              <a:latin typeface="Aptos Black" panose="020B0004020202020204" pitchFamily="34" charset="0"/>
            </a:endParaRPr>
          </a:p>
        </p:txBody>
      </p:sp>
      <p:sp>
        <p:nvSpPr>
          <p:cNvPr id="10" name="Flowchart: Connector 9">
            <a:extLst>
              <a:ext uri="{FF2B5EF4-FFF2-40B4-BE49-F238E27FC236}">
                <a16:creationId xmlns:a16="http://schemas.microsoft.com/office/drawing/2014/main" id="{75542962-B16C-354C-02BA-650E59EE7398}"/>
              </a:ext>
            </a:extLst>
          </p:cNvPr>
          <p:cNvSpPr>
            <a:spLocks noChangeAspect="1"/>
          </p:cNvSpPr>
          <p:nvPr/>
        </p:nvSpPr>
        <p:spPr>
          <a:xfrm>
            <a:off x="5495624" y="1573694"/>
            <a:ext cx="1188720" cy="1188720"/>
          </a:xfrm>
          <a:prstGeom prst="flowChartConnector">
            <a:avLst/>
          </a:prstGeom>
          <a:solidFill>
            <a:srgbClr val="6AB8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latin typeface="Aptos Black" panose="020B0004020202020204" pitchFamily="34" charset="0"/>
              </a:rPr>
              <a:t>3</a:t>
            </a:r>
            <a:endParaRPr lang="en-US" b="1" dirty="0">
              <a:latin typeface="Aptos Black" panose="020B0004020202020204" pitchFamily="34" charset="0"/>
            </a:endParaRPr>
          </a:p>
        </p:txBody>
      </p:sp>
      <p:sp>
        <p:nvSpPr>
          <p:cNvPr id="11" name="Flowchart: Connector 10">
            <a:extLst>
              <a:ext uri="{FF2B5EF4-FFF2-40B4-BE49-F238E27FC236}">
                <a16:creationId xmlns:a16="http://schemas.microsoft.com/office/drawing/2014/main" id="{69070AAC-EF62-894A-A8B5-30BEF8806292}"/>
              </a:ext>
            </a:extLst>
          </p:cNvPr>
          <p:cNvSpPr>
            <a:spLocks noChangeAspect="1"/>
          </p:cNvSpPr>
          <p:nvPr/>
        </p:nvSpPr>
        <p:spPr>
          <a:xfrm>
            <a:off x="10315584" y="1573694"/>
            <a:ext cx="1188720" cy="1188720"/>
          </a:xfrm>
          <a:prstGeom prst="flowChartConnector">
            <a:avLst/>
          </a:prstGeom>
          <a:solidFill>
            <a:srgbClr val="1F35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latin typeface="Aptos Black" panose="020B0004020202020204" pitchFamily="34" charset="0"/>
              </a:rPr>
              <a:t>5</a:t>
            </a:r>
            <a:endParaRPr lang="en-US" b="1" dirty="0">
              <a:latin typeface="Aptos Black" panose="020B0004020202020204" pitchFamily="34" charset="0"/>
            </a:endParaRPr>
          </a:p>
        </p:txBody>
      </p:sp>
      <p:sp>
        <p:nvSpPr>
          <p:cNvPr id="12" name="Flowchart: Connector 11">
            <a:extLst>
              <a:ext uri="{FF2B5EF4-FFF2-40B4-BE49-F238E27FC236}">
                <a16:creationId xmlns:a16="http://schemas.microsoft.com/office/drawing/2014/main" id="{7754CE89-7642-161E-5E83-E116C110C3C0}"/>
              </a:ext>
            </a:extLst>
          </p:cNvPr>
          <p:cNvSpPr>
            <a:spLocks noChangeAspect="1"/>
          </p:cNvSpPr>
          <p:nvPr/>
        </p:nvSpPr>
        <p:spPr>
          <a:xfrm>
            <a:off x="3085644" y="1573694"/>
            <a:ext cx="1188720" cy="1188720"/>
          </a:xfrm>
          <a:prstGeom prst="flowChartConnector">
            <a:avLst/>
          </a:prstGeom>
          <a:solidFill>
            <a:srgbClr val="00A8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latin typeface="Aptos Black" panose="020B0004020202020204" pitchFamily="34" charset="0"/>
              </a:rPr>
              <a:t>2</a:t>
            </a:r>
            <a:endParaRPr lang="en-US" b="1" dirty="0">
              <a:latin typeface="Aptos Black" panose="020B0004020202020204" pitchFamily="34" charset="0"/>
            </a:endParaRPr>
          </a:p>
        </p:txBody>
      </p:sp>
      <p:sp>
        <p:nvSpPr>
          <p:cNvPr id="13" name="Flowchart: Connector 12">
            <a:extLst>
              <a:ext uri="{FF2B5EF4-FFF2-40B4-BE49-F238E27FC236}">
                <a16:creationId xmlns:a16="http://schemas.microsoft.com/office/drawing/2014/main" id="{E9062725-E22C-465D-9C73-88040C34FE06}"/>
              </a:ext>
            </a:extLst>
          </p:cNvPr>
          <p:cNvSpPr>
            <a:spLocks noChangeAspect="1"/>
          </p:cNvSpPr>
          <p:nvPr/>
        </p:nvSpPr>
        <p:spPr>
          <a:xfrm>
            <a:off x="675664" y="1573694"/>
            <a:ext cx="1188720" cy="1188720"/>
          </a:xfrm>
          <a:prstGeom prst="flowChartConnector">
            <a:avLst/>
          </a:prstGeom>
          <a:solidFill>
            <a:srgbClr val="78479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latin typeface="Aptos Black" panose="020B0004020202020204" pitchFamily="34" charset="0"/>
              </a:rPr>
              <a:t>1</a:t>
            </a:r>
            <a:endParaRPr lang="en-US" b="1" dirty="0">
              <a:latin typeface="Aptos Black" panose="020B0004020202020204" pitchFamily="34" charset="0"/>
            </a:endParaRPr>
          </a:p>
        </p:txBody>
      </p:sp>
    </p:spTree>
    <p:extLst>
      <p:ext uri="{BB962C8B-B14F-4D97-AF65-F5344CB8AC3E}">
        <p14:creationId xmlns:p14="http://schemas.microsoft.com/office/powerpoint/2010/main" val="3935171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3B0AB8-DB6A-660B-2C74-79FB4BC6D9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6C5FAF-4C32-F4C4-E3B9-8D4B740FBAAB}"/>
              </a:ext>
            </a:extLst>
          </p:cNvPr>
          <p:cNvSpPr>
            <a:spLocks noGrp="1"/>
          </p:cNvSpPr>
          <p:nvPr>
            <p:ph type="title"/>
          </p:nvPr>
        </p:nvSpPr>
        <p:spPr>
          <a:xfrm>
            <a:off x="6642938" y="548960"/>
            <a:ext cx="5059194" cy="501804"/>
          </a:xfrm>
        </p:spPr>
        <p:txBody>
          <a:bodyPr/>
          <a:lstStyle/>
          <a:p>
            <a:r>
              <a:rPr lang="en-US" dirty="0"/>
              <a:t>Meet the Wilson Family</a:t>
            </a:r>
          </a:p>
        </p:txBody>
      </p:sp>
      <p:sp>
        <p:nvSpPr>
          <p:cNvPr id="3" name="Content Placeholder 2">
            <a:extLst>
              <a:ext uri="{FF2B5EF4-FFF2-40B4-BE49-F238E27FC236}">
                <a16:creationId xmlns:a16="http://schemas.microsoft.com/office/drawing/2014/main" id="{9ED2F73C-B5B3-8A14-E55F-8AAF80BA47D3}"/>
              </a:ext>
            </a:extLst>
          </p:cNvPr>
          <p:cNvSpPr>
            <a:spLocks noGrp="1"/>
          </p:cNvSpPr>
          <p:nvPr>
            <p:ph sz="quarter" idx="17"/>
          </p:nvPr>
        </p:nvSpPr>
        <p:spPr>
          <a:xfrm>
            <a:off x="6816436" y="1957442"/>
            <a:ext cx="4885696" cy="2741007"/>
          </a:xfrm>
        </p:spPr>
        <p:txBody>
          <a:bodyPr/>
          <a:lstStyle/>
          <a:p>
            <a:pPr>
              <a:buClr>
                <a:schemeClr val="bg2"/>
              </a:buClr>
            </a:pPr>
            <a:r>
              <a:rPr lang="en-US" dirty="0"/>
              <a:t>Three children: Alex, Blake, and Charlie</a:t>
            </a:r>
          </a:p>
          <a:p>
            <a:pPr>
              <a:buClr>
                <a:schemeClr val="bg2"/>
              </a:buClr>
            </a:pPr>
            <a:r>
              <a:rPr lang="en-US" dirty="0"/>
              <a:t>Blake has special needs</a:t>
            </a:r>
          </a:p>
          <a:p>
            <a:pPr>
              <a:buClr>
                <a:schemeClr val="bg2"/>
              </a:buClr>
            </a:pPr>
            <a:r>
              <a:rPr lang="en-US" dirty="0"/>
              <a:t>Logan is a program manager, earning $150,000 annually</a:t>
            </a:r>
          </a:p>
          <a:p>
            <a:pPr>
              <a:buClr>
                <a:schemeClr val="bg2"/>
              </a:buClr>
            </a:pPr>
            <a:r>
              <a:rPr lang="en-US" dirty="0"/>
              <a:t>Morgan is pre-school teacher, earning $32,000 annually</a:t>
            </a:r>
          </a:p>
        </p:txBody>
      </p:sp>
      <p:sp>
        <p:nvSpPr>
          <p:cNvPr id="4" name="Text Placeholder 3">
            <a:extLst>
              <a:ext uri="{FF2B5EF4-FFF2-40B4-BE49-F238E27FC236}">
                <a16:creationId xmlns:a16="http://schemas.microsoft.com/office/drawing/2014/main" id="{B09F8924-C2B6-6D1D-9090-1178C130E36D}"/>
              </a:ext>
            </a:extLst>
          </p:cNvPr>
          <p:cNvSpPr>
            <a:spLocks noGrp="1"/>
          </p:cNvSpPr>
          <p:nvPr>
            <p:ph type="body" sz="quarter" idx="18"/>
          </p:nvPr>
        </p:nvSpPr>
        <p:spPr>
          <a:xfrm>
            <a:off x="6627253" y="1633227"/>
            <a:ext cx="5059194" cy="324215"/>
          </a:xfrm>
        </p:spPr>
        <p:txBody>
          <a:bodyPr/>
          <a:lstStyle/>
          <a:p>
            <a:r>
              <a:rPr lang="en-US" dirty="0"/>
              <a:t>Logan and Morgan are married</a:t>
            </a:r>
          </a:p>
        </p:txBody>
      </p:sp>
      <p:sp>
        <p:nvSpPr>
          <p:cNvPr id="6" name="Slide Number Placeholder 5">
            <a:extLst>
              <a:ext uri="{FF2B5EF4-FFF2-40B4-BE49-F238E27FC236}">
                <a16:creationId xmlns:a16="http://schemas.microsoft.com/office/drawing/2014/main" id="{6CC98BB0-5A2D-984C-03C2-3094CADBA723}"/>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pic>
        <p:nvPicPr>
          <p:cNvPr id="9" name="Picture Placeholder 8" descr="A group of people playing with a basketball&#10;&#10;AI-generated content may be incorrect.">
            <a:extLst>
              <a:ext uri="{FF2B5EF4-FFF2-40B4-BE49-F238E27FC236}">
                <a16:creationId xmlns:a16="http://schemas.microsoft.com/office/drawing/2014/main" id="{1A2F7F4E-161C-5488-D63C-97BE148DE3FE}"/>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rcRect/>
          <a:stretch>
            <a:fillRect/>
          </a:stretch>
        </p:blipFill>
        <p:spPr/>
      </p:pic>
      <p:sp>
        <p:nvSpPr>
          <p:cNvPr id="10" name="Title 1">
            <a:extLst>
              <a:ext uri="{FF2B5EF4-FFF2-40B4-BE49-F238E27FC236}">
                <a16:creationId xmlns:a16="http://schemas.microsoft.com/office/drawing/2014/main" id="{7C8E4FDC-2BA7-AB1F-3BD2-7414B2DF1B17}"/>
              </a:ext>
            </a:extLst>
          </p:cNvPr>
          <p:cNvSpPr txBox="1">
            <a:spLocks/>
          </p:cNvSpPr>
          <p:nvPr/>
        </p:nvSpPr>
        <p:spPr>
          <a:xfrm>
            <a:off x="6095995" y="6004147"/>
            <a:ext cx="5708295" cy="304824"/>
          </a:xfrm>
          <a:prstGeom prst="rect">
            <a:avLst/>
          </a:prstGeom>
          <a:noFill/>
        </p:spPr>
        <p:txBody>
          <a:bodyPr vert="horz" wrap="square" lIns="457200" tIns="182880" rIns="457200" bIns="182880" rtlCol="0" anchor="ctr">
            <a:noAutofit/>
          </a:bodyPr>
          <a:lstStyle>
            <a:lvl1pPr algn="l" defTabSz="914400" rtl="0" eaLnBrk="1" latinLnBrk="0" hangingPunct="1">
              <a:lnSpc>
                <a:spcPct val="90000"/>
              </a:lnSpc>
              <a:spcBef>
                <a:spcPct val="0"/>
              </a:spcBef>
              <a:buNone/>
              <a:defRPr sz="2800" kern="1200">
                <a:solidFill>
                  <a:srgbClr val="3D9B35"/>
                </a:solidFill>
                <a:latin typeface="Arial" panose="020B0604020202020204" pitchFamily="34" charset="0"/>
                <a:ea typeface="+mj-ea"/>
                <a:cs typeface="Arial" panose="020B0604020202020204" pitchFamily="34" charset="0"/>
              </a:defRPr>
            </a:lvl1pPr>
          </a:lstStyle>
          <a:p>
            <a:pPr algn="ctr">
              <a:lnSpc>
                <a:spcPct val="100000"/>
              </a:lnSpc>
              <a:spcBef>
                <a:spcPts val="2400"/>
              </a:spcBef>
              <a:spcAft>
                <a:spcPts val="2400"/>
              </a:spcAft>
            </a:pPr>
            <a:r>
              <a:rPr lang="en-US" sz="1200" dirty="0">
                <a:solidFill>
                  <a:schemeClr val="bg2"/>
                </a:solidFill>
                <a:latin typeface="Aptos" panose="020B0004020202020204" pitchFamily="34" charset="0"/>
              </a:rPr>
              <a:t>This is a hypothetical example and is not the story of an actual client.</a:t>
            </a:r>
            <a:endParaRPr lang="en-US" sz="1200" i="1" dirty="0">
              <a:solidFill>
                <a:schemeClr val="bg2"/>
              </a:solidFill>
              <a:latin typeface="Aptos" panose="020B0004020202020204" pitchFamily="34" charset="0"/>
            </a:endParaRPr>
          </a:p>
        </p:txBody>
      </p:sp>
    </p:spTree>
    <p:extLst>
      <p:ext uri="{BB962C8B-B14F-4D97-AF65-F5344CB8AC3E}">
        <p14:creationId xmlns:p14="http://schemas.microsoft.com/office/powerpoint/2010/main" val="769541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EF4C6F-D381-819F-DB51-74CE9C58E842}"/>
              </a:ext>
            </a:extLst>
          </p:cNvPr>
          <p:cNvSpPr>
            <a:spLocks noGrp="1"/>
          </p:cNvSpPr>
          <p:nvPr>
            <p:ph type="sldNum" sz="quarter" idx="4"/>
          </p:nvPr>
        </p:nvSpPr>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8</a:t>
            </a:fld>
            <a:endParaRPr lang="en-US" dirty="0">
              <a:latin typeface="Aptos Light" panose="020B0004020202020204" pitchFamily="34" charset="0"/>
            </a:endParaRPr>
          </a:p>
        </p:txBody>
      </p:sp>
      <p:sp>
        <p:nvSpPr>
          <p:cNvPr id="4" name="Text Placeholder 3">
            <a:extLst>
              <a:ext uri="{FF2B5EF4-FFF2-40B4-BE49-F238E27FC236}">
                <a16:creationId xmlns:a16="http://schemas.microsoft.com/office/drawing/2014/main" id="{847B2B42-CD46-737B-0F91-36EAB55F93DA}"/>
              </a:ext>
            </a:extLst>
          </p:cNvPr>
          <p:cNvSpPr>
            <a:spLocks noGrp="1"/>
          </p:cNvSpPr>
          <p:nvPr>
            <p:ph type="body" sz="quarter" idx="21"/>
          </p:nvPr>
        </p:nvSpPr>
        <p:spPr/>
        <p:txBody>
          <a:bodyPr/>
          <a:lstStyle/>
          <a:p>
            <a:endParaRPr lang="en-US"/>
          </a:p>
        </p:txBody>
      </p:sp>
      <p:sp>
        <p:nvSpPr>
          <p:cNvPr id="5" name="Text Placeholder 4">
            <a:extLst>
              <a:ext uri="{FF2B5EF4-FFF2-40B4-BE49-F238E27FC236}">
                <a16:creationId xmlns:a16="http://schemas.microsoft.com/office/drawing/2014/main" id="{963CF187-4BD9-AEF8-D8F7-E5CD4845790F}"/>
              </a:ext>
            </a:extLst>
          </p:cNvPr>
          <p:cNvSpPr>
            <a:spLocks noGrp="1"/>
          </p:cNvSpPr>
          <p:nvPr>
            <p:ph type="body" sz="quarter" idx="22"/>
          </p:nvPr>
        </p:nvSpPr>
        <p:spPr/>
        <p:txBody>
          <a:bodyPr/>
          <a:lstStyle/>
          <a:p>
            <a:endParaRPr lang="en-US"/>
          </a:p>
        </p:txBody>
      </p:sp>
      <p:sp>
        <p:nvSpPr>
          <p:cNvPr id="9" name="Freeform 8">
            <a:extLst>
              <a:ext uri="{FF2B5EF4-FFF2-40B4-BE49-F238E27FC236}">
                <a16:creationId xmlns:a16="http://schemas.microsoft.com/office/drawing/2014/main" id="{9B5521CE-805D-711D-E19E-014228067F92}"/>
              </a:ext>
            </a:extLst>
          </p:cNvPr>
          <p:cNvSpPr/>
          <p:nvPr/>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solidFill>
            <a:srgbClr val="78479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TextBox 5">
            <a:extLst>
              <a:ext uri="{FF2B5EF4-FFF2-40B4-BE49-F238E27FC236}">
                <a16:creationId xmlns:a16="http://schemas.microsoft.com/office/drawing/2014/main" id="{B8F20FAC-B878-7A82-D91D-D3CFFF5D21B3}"/>
              </a:ext>
            </a:extLst>
          </p:cNvPr>
          <p:cNvSpPr txBox="1"/>
          <p:nvPr/>
        </p:nvSpPr>
        <p:spPr>
          <a:xfrm>
            <a:off x="3529263" y="2873514"/>
            <a:ext cx="774382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Aptos" panose="02110004020202020204"/>
                <a:ea typeface="+mn-ea"/>
                <a:cs typeface="+mn-cs"/>
              </a:rPr>
              <a:t>Protecting Your Loved </a:t>
            </a:r>
            <a:r>
              <a:rPr lang="en-US" sz="4000" dirty="0">
                <a:solidFill>
                  <a:srgbClr val="FFFFFF"/>
                </a:solidFill>
                <a:latin typeface="Aptos" panose="02110004020202020204"/>
              </a:rPr>
              <a:t>Ones</a:t>
            </a:r>
            <a:endParaRPr kumimoji="0" lang="en-US" sz="4000" b="0" i="0" u="none" strike="noStrike" kern="1200" cap="none" spc="0" normalizeH="0" baseline="0" noProof="0" dirty="0">
              <a:ln>
                <a:noFill/>
              </a:ln>
              <a:solidFill>
                <a:srgbClr val="FFFFFF"/>
              </a:solidFill>
              <a:effectLst/>
              <a:uLnTx/>
              <a:uFillTx/>
              <a:latin typeface="Aptos" panose="02110004020202020204"/>
              <a:ea typeface="+mn-ea"/>
              <a:cs typeface="+mn-cs"/>
            </a:endParaRPr>
          </a:p>
        </p:txBody>
      </p:sp>
      <p:sp>
        <p:nvSpPr>
          <p:cNvPr id="3" name="Slide Number Placeholder 5">
            <a:extLst>
              <a:ext uri="{FF2B5EF4-FFF2-40B4-BE49-F238E27FC236}">
                <a16:creationId xmlns:a16="http://schemas.microsoft.com/office/drawing/2014/main" id="{341EC7AE-2967-9A23-FC2B-98179C683BAA}"/>
              </a:ext>
            </a:extLst>
          </p:cNvPr>
          <p:cNvSpPr txBox="1">
            <a:spLocks/>
          </p:cNvSpPr>
          <p:nvPr/>
        </p:nvSpPr>
        <p:spPr>
          <a:xfrm>
            <a:off x="10015594" y="6462042"/>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tx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srgbClr val="F3F3F5"/>
                </a:solidFill>
                <a:latin typeface="Aptos Light" panose="020B0004020202020204" pitchFamily="34" charset="0"/>
              </a:rPr>
              <a:t>© 2025, National Life Group | </a:t>
            </a:r>
            <a:fld id="{7100E8EA-2210-4425-A1B5-66FC0BB99DA3}" type="slidenum">
              <a:rPr lang="en-US" smtClean="0">
                <a:solidFill>
                  <a:srgbClr val="F3F3F5"/>
                </a:solidFill>
                <a:latin typeface="Aptos Light" panose="020B0004020202020204" pitchFamily="34" charset="0"/>
              </a:rPr>
              <a:pPr>
                <a:defRPr/>
              </a:pPr>
              <a:t>8</a:t>
            </a:fld>
            <a:endParaRPr lang="en-US" dirty="0">
              <a:solidFill>
                <a:srgbClr val="F3F3F5"/>
              </a:solidFill>
              <a:latin typeface="Aptos Light" panose="020B0004020202020204" pitchFamily="34" charset="0"/>
            </a:endParaRPr>
          </a:p>
        </p:txBody>
      </p:sp>
    </p:spTree>
    <p:extLst>
      <p:ext uri="{BB962C8B-B14F-4D97-AF65-F5344CB8AC3E}">
        <p14:creationId xmlns:p14="http://schemas.microsoft.com/office/powerpoint/2010/main" val="393007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36548E-5A0A-0C12-B436-8F7C45C9919E}"/>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B948B2B1-B022-0904-E31A-1DBFA81D1B46}"/>
              </a:ext>
            </a:extLst>
          </p:cNvPr>
          <p:cNvGrpSpPr>
            <a:grpSpLocks noChangeAspect="1"/>
          </p:cNvGrpSpPr>
          <p:nvPr/>
        </p:nvGrpSpPr>
        <p:grpSpPr>
          <a:xfrm>
            <a:off x="850791" y="3060635"/>
            <a:ext cx="1263294" cy="1336406"/>
            <a:chOff x="2264220" y="795674"/>
            <a:chExt cx="751746" cy="795253"/>
          </a:xfrm>
          <a:solidFill>
            <a:schemeClr val="bg2"/>
          </a:solidFill>
        </p:grpSpPr>
        <p:sp>
          <p:nvSpPr>
            <p:cNvPr id="9" name="Freeform: Shape 356">
              <a:extLst>
                <a:ext uri="{FF2B5EF4-FFF2-40B4-BE49-F238E27FC236}">
                  <a16:creationId xmlns:a16="http://schemas.microsoft.com/office/drawing/2014/main" id="{AB50FF5E-1B45-70B9-C7EB-2CE1CB6C3765}"/>
                </a:ext>
              </a:extLst>
            </p:cNvPr>
            <p:cNvSpPr/>
            <p:nvPr/>
          </p:nvSpPr>
          <p:spPr>
            <a:xfrm>
              <a:off x="2264220" y="795674"/>
              <a:ext cx="751746" cy="795253"/>
            </a:xfrm>
            <a:custGeom>
              <a:avLst/>
              <a:gdLst>
                <a:gd name="connsiteX0" fmla="*/ 82022 w 751746"/>
                <a:gd name="connsiteY0" fmla="*/ 795254 h 795253"/>
                <a:gd name="connsiteX1" fmla="*/ 0 w 751746"/>
                <a:gd name="connsiteY1" fmla="*/ 719889 h 795253"/>
                <a:gd name="connsiteX2" fmla="*/ 0 w 751746"/>
                <a:gd name="connsiteY2" fmla="*/ 642860 h 795253"/>
                <a:gd name="connsiteX3" fmla="*/ 11649 w 751746"/>
                <a:gd name="connsiteY3" fmla="*/ 631210 h 795253"/>
                <a:gd name="connsiteX4" fmla="*/ 139556 w 751746"/>
                <a:gd name="connsiteY4" fmla="*/ 631210 h 795253"/>
                <a:gd name="connsiteX5" fmla="*/ 140744 w 751746"/>
                <a:gd name="connsiteY5" fmla="*/ 82022 h 795253"/>
                <a:gd name="connsiteX6" fmla="*/ 216109 w 751746"/>
                <a:gd name="connsiteY6" fmla="*/ 0 h 795253"/>
                <a:gd name="connsiteX7" fmla="*/ 675668 w 751746"/>
                <a:gd name="connsiteY7" fmla="*/ 0 h 795253"/>
                <a:gd name="connsiteX8" fmla="*/ 751747 w 751746"/>
                <a:gd name="connsiteY8" fmla="*/ 82022 h 795253"/>
                <a:gd name="connsiteX9" fmla="*/ 751747 w 751746"/>
                <a:gd name="connsiteY9" fmla="*/ 152394 h 795253"/>
                <a:gd name="connsiteX10" fmla="*/ 740097 w 751746"/>
                <a:gd name="connsiteY10" fmla="*/ 164043 h 795253"/>
                <a:gd name="connsiteX11" fmla="*/ 612191 w 751746"/>
                <a:gd name="connsiteY11" fmla="*/ 164043 h 795253"/>
                <a:gd name="connsiteX12" fmla="*/ 611002 w 751746"/>
                <a:gd name="connsiteY12" fmla="*/ 712519 h 795253"/>
                <a:gd name="connsiteX13" fmla="*/ 588179 w 751746"/>
                <a:gd name="connsiteY13" fmla="*/ 769102 h 795253"/>
                <a:gd name="connsiteX14" fmla="*/ 528029 w 751746"/>
                <a:gd name="connsiteY14" fmla="*/ 795254 h 795253"/>
                <a:gd name="connsiteX15" fmla="*/ 82022 w 751746"/>
                <a:gd name="connsiteY15" fmla="*/ 795254 h 795253"/>
                <a:gd name="connsiteX16" fmla="*/ 218487 w 751746"/>
                <a:gd name="connsiteY16" fmla="*/ 23299 h 795253"/>
                <a:gd name="connsiteX17" fmla="*/ 164281 w 751746"/>
                <a:gd name="connsiteY17" fmla="*/ 82022 h 795253"/>
                <a:gd name="connsiteX18" fmla="*/ 164281 w 751746"/>
                <a:gd name="connsiteY18" fmla="*/ 630022 h 795253"/>
                <a:gd name="connsiteX19" fmla="*/ 457895 w 751746"/>
                <a:gd name="connsiteY19" fmla="*/ 631210 h 795253"/>
                <a:gd name="connsiteX20" fmla="*/ 469544 w 751746"/>
                <a:gd name="connsiteY20" fmla="*/ 642860 h 795253"/>
                <a:gd name="connsiteX21" fmla="*/ 469544 w 751746"/>
                <a:gd name="connsiteY21" fmla="*/ 713232 h 795253"/>
                <a:gd name="connsiteX22" fmla="*/ 473824 w 751746"/>
                <a:gd name="connsiteY22" fmla="*/ 735104 h 795253"/>
                <a:gd name="connsiteX23" fmla="*/ 510674 w 751746"/>
                <a:gd name="connsiteY23" fmla="*/ 769340 h 795253"/>
                <a:gd name="connsiteX24" fmla="*/ 528267 w 751746"/>
                <a:gd name="connsiteY24" fmla="*/ 771955 h 795253"/>
                <a:gd name="connsiteX25" fmla="*/ 571061 w 751746"/>
                <a:gd name="connsiteY25" fmla="*/ 753648 h 795253"/>
                <a:gd name="connsiteX26" fmla="*/ 586752 w 751746"/>
                <a:gd name="connsiteY26" fmla="*/ 713470 h 795253"/>
                <a:gd name="connsiteX27" fmla="*/ 587703 w 751746"/>
                <a:gd name="connsiteY27" fmla="*/ 73701 h 795253"/>
                <a:gd name="connsiteX28" fmla="*/ 601255 w 751746"/>
                <a:gd name="connsiteY28" fmla="*/ 36375 h 795253"/>
                <a:gd name="connsiteX29" fmla="*/ 602919 w 751746"/>
                <a:gd name="connsiteY29" fmla="*/ 33760 h 795253"/>
                <a:gd name="connsiteX30" fmla="*/ 604821 w 751746"/>
                <a:gd name="connsiteY30" fmla="*/ 30907 h 795253"/>
                <a:gd name="connsiteX31" fmla="*/ 607198 w 751746"/>
                <a:gd name="connsiteY31" fmla="*/ 28292 h 795253"/>
                <a:gd name="connsiteX32" fmla="*/ 609100 w 751746"/>
                <a:gd name="connsiteY32" fmla="*/ 25914 h 795253"/>
                <a:gd name="connsiteX33" fmla="*/ 611240 w 751746"/>
                <a:gd name="connsiteY33" fmla="*/ 23774 h 795253"/>
                <a:gd name="connsiteX34" fmla="*/ 608862 w 751746"/>
                <a:gd name="connsiteY34" fmla="*/ 23299 h 795253"/>
                <a:gd name="connsiteX35" fmla="*/ 218487 w 751746"/>
                <a:gd name="connsiteY35" fmla="*/ 23299 h 795253"/>
                <a:gd name="connsiteX36" fmla="*/ 23537 w 751746"/>
                <a:gd name="connsiteY36" fmla="*/ 717511 h 795253"/>
                <a:gd name="connsiteX37" fmla="*/ 82259 w 751746"/>
                <a:gd name="connsiteY37" fmla="*/ 771955 h 795253"/>
                <a:gd name="connsiteX38" fmla="*/ 467405 w 751746"/>
                <a:gd name="connsiteY38" fmla="*/ 771004 h 795253"/>
                <a:gd name="connsiteX39" fmla="*/ 466454 w 751746"/>
                <a:gd name="connsiteY39" fmla="*/ 766724 h 795253"/>
                <a:gd name="connsiteX40" fmla="*/ 461937 w 751746"/>
                <a:gd name="connsiteY40" fmla="*/ 761019 h 795253"/>
                <a:gd name="connsiteX41" fmla="*/ 458133 w 751746"/>
                <a:gd name="connsiteY41" fmla="*/ 755550 h 795253"/>
                <a:gd name="connsiteX42" fmla="*/ 452189 w 751746"/>
                <a:gd name="connsiteY42" fmla="*/ 743426 h 795253"/>
                <a:gd name="connsiteX43" fmla="*/ 446246 w 751746"/>
                <a:gd name="connsiteY43" fmla="*/ 712994 h 795253"/>
                <a:gd name="connsiteX44" fmla="*/ 446246 w 751746"/>
                <a:gd name="connsiteY44" fmla="*/ 655460 h 795253"/>
                <a:gd name="connsiteX45" fmla="*/ 23537 w 751746"/>
                <a:gd name="connsiteY45" fmla="*/ 654272 h 795253"/>
                <a:gd name="connsiteX46" fmla="*/ 23537 w 751746"/>
                <a:gd name="connsiteY46" fmla="*/ 717274 h 795253"/>
                <a:gd name="connsiteX47" fmla="*/ 663544 w 751746"/>
                <a:gd name="connsiteY47" fmla="*/ 23299 h 795253"/>
                <a:gd name="connsiteX48" fmla="*/ 653083 w 751746"/>
                <a:gd name="connsiteY48" fmla="*/ 24963 h 795253"/>
                <a:gd name="connsiteX49" fmla="*/ 615282 w 751746"/>
                <a:gd name="connsiteY49" fmla="*/ 56583 h 795253"/>
                <a:gd name="connsiteX50" fmla="*/ 610051 w 751746"/>
                <a:gd name="connsiteY50" fmla="*/ 76554 h 795253"/>
                <a:gd name="connsiteX51" fmla="*/ 610051 w 751746"/>
                <a:gd name="connsiteY51" fmla="*/ 139318 h 795253"/>
                <a:gd name="connsiteX52" fmla="*/ 726070 w 751746"/>
                <a:gd name="connsiteY52" fmla="*/ 140507 h 795253"/>
                <a:gd name="connsiteX53" fmla="*/ 727259 w 751746"/>
                <a:gd name="connsiteY53" fmla="*/ 81784 h 795253"/>
                <a:gd name="connsiteX54" fmla="*/ 673053 w 751746"/>
                <a:gd name="connsiteY54" fmla="*/ 23061 h 795253"/>
                <a:gd name="connsiteX55" fmla="*/ 663544 w 751746"/>
                <a:gd name="connsiteY55" fmla="*/ 23061 h 79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751746" h="795253">
                  <a:moveTo>
                    <a:pt x="82022" y="795254"/>
                  </a:moveTo>
                  <a:cubicBezTo>
                    <a:pt x="39466" y="795254"/>
                    <a:pt x="3328" y="762207"/>
                    <a:pt x="0" y="719889"/>
                  </a:cubicBezTo>
                  <a:lnTo>
                    <a:pt x="0" y="642860"/>
                  </a:lnTo>
                  <a:cubicBezTo>
                    <a:pt x="0" y="636678"/>
                    <a:pt x="5468" y="631210"/>
                    <a:pt x="11649" y="631210"/>
                  </a:cubicBezTo>
                  <a:lnTo>
                    <a:pt x="139556" y="631210"/>
                  </a:lnTo>
                  <a:lnTo>
                    <a:pt x="140744" y="82022"/>
                  </a:lnTo>
                  <a:cubicBezTo>
                    <a:pt x="140744" y="39466"/>
                    <a:pt x="173791" y="3328"/>
                    <a:pt x="216109" y="0"/>
                  </a:cubicBezTo>
                  <a:lnTo>
                    <a:pt x="675668" y="0"/>
                  </a:lnTo>
                  <a:cubicBezTo>
                    <a:pt x="717274" y="3328"/>
                    <a:pt x="750796" y="39466"/>
                    <a:pt x="751747" y="82022"/>
                  </a:cubicBezTo>
                  <a:lnTo>
                    <a:pt x="751747" y="152394"/>
                  </a:lnTo>
                  <a:cubicBezTo>
                    <a:pt x="751747" y="158575"/>
                    <a:pt x="746278" y="164043"/>
                    <a:pt x="740097" y="164043"/>
                  </a:cubicBezTo>
                  <a:lnTo>
                    <a:pt x="612191" y="164043"/>
                  </a:lnTo>
                  <a:lnTo>
                    <a:pt x="611002" y="712519"/>
                  </a:lnTo>
                  <a:cubicBezTo>
                    <a:pt x="611002" y="733440"/>
                    <a:pt x="602919" y="753648"/>
                    <a:pt x="588179" y="769102"/>
                  </a:cubicBezTo>
                  <a:cubicBezTo>
                    <a:pt x="572012" y="785982"/>
                    <a:pt x="550853" y="795254"/>
                    <a:pt x="528029" y="795254"/>
                  </a:cubicBezTo>
                  <a:lnTo>
                    <a:pt x="82022" y="795254"/>
                  </a:lnTo>
                  <a:close/>
                  <a:moveTo>
                    <a:pt x="218487" y="23299"/>
                  </a:moveTo>
                  <a:cubicBezTo>
                    <a:pt x="187580" y="25914"/>
                    <a:pt x="164281" y="51115"/>
                    <a:pt x="164281" y="82022"/>
                  </a:cubicBezTo>
                  <a:lnTo>
                    <a:pt x="164281" y="630022"/>
                  </a:lnTo>
                  <a:lnTo>
                    <a:pt x="457895" y="631210"/>
                  </a:lnTo>
                  <a:cubicBezTo>
                    <a:pt x="464076" y="631210"/>
                    <a:pt x="469544" y="636678"/>
                    <a:pt x="469544" y="642860"/>
                  </a:cubicBezTo>
                  <a:lnTo>
                    <a:pt x="469544" y="713232"/>
                  </a:lnTo>
                  <a:cubicBezTo>
                    <a:pt x="469544" y="719889"/>
                    <a:pt x="471209" y="727497"/>
                    <a:pt x="473824" y="735104"/>
                  </a:cubicBezTo>
                  <a:cubicBezTo>
                    <a:pt x="479767" y="751033"/>
                    <a:pt x="493557" y="763872"/>
                    <a:pt x="510674" y="769340"/>
                  </a:cubicBezTo>
                  <a:cubicBezTo>
                    <a:pt x="515904" y="771004"/>
                    <a:pt x="521848" y="771955"/>
                    <a:pt x="528267" y="771955"/>
                  </a:cubicBezTo>
                  <a:cubicBezTo>
                    <a:pt x="545147" y="771955"/>
                    <a:pt x="559887" y="765536"/>
                    <a:pt x="571061" y="753648"/>
                  </a:cubicBezTo>
                  <a:cubicBezTo>
                    <a:pt x="581284" y="741524"/>
                    <a:pt x="586752" y="727497"/>
                    <a:pt x="586752" y="713470"/>
                  </a:cubicBezTo>
                  <a:lnTo>
                    <a:pt x="587703" y="73701"/>
                  </a:lnTo>
                  <a:cubicBezTo>
                    <a:pt x="589605" y="59436"/>
                    <a:pt x="594122" y="46836"/>
                    <a:pt x="601255" y="36375"/>
                  </a:cubicBezTo>
                  <a:cubicBezTo>
                    <a:pt x="601730" y="35424"/>
                    <a:pt x="602443" y="34711"/>
                    <a:pt x="602919" y="33760"/>
                  </a:cubicBezTo>
                  <a:cubicBezTo>
                    <a:pt x="603632" y="32809"/>
                    <a:pt x="604345" y="31858"/>
                    <a:pt x="604821" y="30907"/>
                  </a:cubicBezTo>
                  <a:lnTo>
                    <a:pt x="607198" y="28292"/>
                  </a:lnTo>
                  <a:cubicBezTo>
                    <a:pt x="607911" y="27578"/>
                    <a:pt x="608625" y="26865"/>
                    <a:pt x="609100" y="25914"/>
                  </a:cubicBezTo>
                  <a:lnTo>
                    <a:pt x="611240" y="23774"/>
                  </a:lnTo>
                  <a:lnTo>
                    <a:pt x="608862" y="23299"/>
                  </a:lnTo>
                  <a:lnTo>
                    <a:pt x="218487" y="23299"/>
                  </a:lnTo>
                  <a:close/>
                  <a:moveTo>
                    <a:pt x="23537" y="717511"/>
                  </a:moveTo>
                  <a:cubicBezTo>
                    <a:pt x="26152" y="748656"/>
                    <a:pt x="51353" y="771955"/>
                    <a:pt x="82259" y="771955"/>
                  </a:cubicBezTo>
                  <a:lnTo>
                    <a:pt x="467405" y="771004"/>
                  </a:lnTo>
                  <a:cubicBezTo>
                    <a:pt x="467880" y="768151"/>
                    <a:pt x="467405" y="767438"/>
                    <a:pt x="466454" y="766724"/>
                  </a:cubicBezTo>
                  <a:cubicBezTo>
                    <a:pt x="466454" y="766724"/>
                    <a:pt x="462650" y="761970"/>
                    <a:pt x="461937" y="761019"/>
                  </a:cubicBezTo>
                  <a:cubicBezTo>
                    <a:pt x="460510" y="759354"/>
                    <a:pt x="459321" y="757452"/>
                    <a:pt x="458133" y="755550"/>
                  </a:cubicBezTo>
                  <a:lnTo>
                    <a:pt x="452189" y="743426"/>
                  </a:lnTo>
                  <a:cubicBezTo>
                    <a:pt x="447196" y="732727"/>
                    <a:pt x="446246" y="721078"/>
                    <a:pt x="446246" y="712994"/>
                  </a:cubicBezTo>
                  <a:lnTo>
                    <a:pt x="446246" y="655460"/>
                  </a:lnTo>
                  <a:lnTo>
                    <a:pt x="23537" y="654272"/>
                  </a:lnTo>
                  <a:lnTo>
                    <a:pt x="23537" y="717274"/>
                  </a:lnTo>
                  <a:close/>
                  <a:moveTo>
                    <a:pt x="663544" y="23299"/>
                  </a:moveTo>
                  <a:cubicBezTo>
                    <a:pt x="659977" y="23299"/>
                    <a:pt x="656173" y="24250"/>
                    <a:pt x="653083" y="24963"/>
                  </a:cubicBezTo>
                  <a:cubicBezTo>
                    <a:pt x="635965" y="29480"/>
                    <a:pt x="622414" y="40892"/>
                    <a:pt x="615282" y="56583"/>
                  </a:cubicBezTo>
                  <a:cubicBezTo>
                    <a:pt x="612666" y="62527"/>
                    <a:pt x="611002" y="69421"/>
                    <a:pt x="610051" y="76554"/>
                  </a:cubicBezTo>
                  <a:lnTo>
                    <a:pt x="610051" y="139318"/>
                  </a:lnTo>
                  <a:lnTo>
                    <a:pt x="726070" y="140507"/>
                  </a:lnTo>
                  <a:lnTo>
                    <a:pt x="727259" y="81784"/>
                  </a:lnTo>
                  <a:cubicBezTo>
                    <a:pt x="727259" y="51115"/>
                    <a:pt x="703960" y="25676"/>
                    <a:pt x="673053" y="23061"/>
                  </a:cubicBezTo>
                  <a:lnTo>
                    <a:pt x="663544" y="23061"/>
                  </a:ln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1" name="Freeform: Shape 357">
              <a:extLst>
                <a:ext uri="{FF2B5EF4-FFF2-40B4-BE49-F238E27FC236}">
                  <a16:creationId xmlns:a16="http://schemas.microsoft.com/office/drawing/2014/main" id="{2DFA501D-DFAA-7BC0-5A7B-2290DDDEC55E}"/>
                </a:ext>
              </a:extLst>
            </p:cNvPr>
            <p:cNvSpPr/>
            <p:nvPr/>
          </p:nvSpPr>
          <p:spPr>
            <a:xfrm>
              <a:off x="2592911" y="973268"/>
              <a:ext cx="93782" cy="89391"/>
            </a:xfrm>
            <a:custGeom>
              <a:avLst/>
              <a:gdLst>
                <a:gd name="connsiteX0" fmla="*/ 34820 w 93782"/>
                <a:gd name="connsiteY0" fmla="*/ 89154 h 89391"/>
                <a:gd name="connsiteX1" fmla="*/ 26498 w 93782"/>
                <a:gd name="connsiteY1" fmla="*/ 85350 h 89391"/>
                <a:gd name="connsiteX2" fmla="*/ 2486 w 93782"/>
                <a:gd name="connsiteY2" fmla="*/ 51828 h 89391"/>
                <a:gd name="connsiteX3" fmla="*/ 4864 w 93782"/>
                <a:gd name="connsiteY3" fmla="*/ 35424 h 89391"/>
                <a:gd name="connsiteX4" fmla="*/ 12234 w 93782"/>
                <a:gd name="connsiteY4" fmla="*/ 33046 h 89391"/>
                <a:gd name="connsiteX5" fmla="*/ 21268 w 93782"/>
                <a:gd name="connsiteY5" fmla="*/ 37801 h 89391"/>
                <a:gd name="connsiteX6" fmla="*/ 34106 w 93782"/>
                <a:gd name="connsiteY6" fmla="*/ 55870 h 89391"/>
                <a:gd name="connsiteX7" fmla="*/ 72859 w 93782"/>
                <a:gd name="connsiteY7" fmla="*/ 4517 h 89391"/>
                <a:gd name="connsiteX8" fmla="*/ 82368 w 93782"/>
                <a:gd name="connsiteY8" fmla="*/ 0 h 89391"/>
                <a:gd name="connsiteX9" fmla="*/ 89263 w 93782"/>
                <a:gd name="connsiteY9" fmla="*/ 2140 h 89391"/>
                <a:gd name="connsiteX10" fmla="*/ 91640 w 93782"/>
                <a:gd name="connsiteY10" fmla="*/ 18544 h 89391"/>
                <a:gd name="connsiteX11" fmla="*/ 44567 w 93782"/>
                <a:gd name="connsiteY11" fmla="*/ 84637 h 89391"/>
                <a:gd name="connsiteX12" fmla="*/ 35295 w 93782"/>
                <a:gd name="connsiteY12" fmla="*/ 89392 h 8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82" h="89391">
                  <a:moveTo>
                    <a:pt x="34820" y="89154"/>
                  </a:moveTo>
                  <a:cubicBezTo>
                    <a:pt x="31016" y="89154"/>
                    <a:pt x="27925" y="87728"/>
                    <a:pt x="26498" y="85350"/>
                  </a:cubicBezTo>
                  <a:lnTo>
                    <a:pt x="2486" y="51828"/>
                  </a:lnTo>
                  <a:cubicBezTo>
                    <a:pt x="-1555" y="46122"/>
                    <a:pt x="-604" y="39228"/>
                    <a:pt x="4864" y="35424"/>
                  </a:cubicBezTo>
                  <a:cubicBezTo>
                    <a:pt x="7003" y="33760"/>
                    <a:pt x="9619" y="33046"/>
                    <a:pt x="12234" y="33046"/>
                  </a:cubicBezTo>
                  <a:cubicBezTo>
                    <a:pt x="15800" y="33046"/>
                    <a:pt x="19128" y="34711"/>
                    <a:pt x="21268" y="37801"/>
                  </a:cubicBezTo>
                  <a:lnTo>
                    <a:pt x="34106" y="55870"/>
                  </a:lnTo>
                  <a:lnTo>
                    <a:pt x="72859" y="4517"/>
                  </a:lnTo>
                  <a:cubicBezTo>
                    <a:pt x="75236" y="1664"/>
                    <a:pt x="78802" y="0"/>
                    <a:pt x="82368" y="0"/>
                  </a:cubicBezTo>
                  <a:cubicBezTo>
                    <a:pt x="85934" y="0"/>
                    <a:pt x="87123" y="713"/>
                    <a:pt x="89263" y="2140"/>
                  </a:cubicBezTo>
                  <a:cubicBezTo>
                    <a:pt x="94256" y="6181"/>
                    <a:pt x="95207" y="13314"/>
                    <a:pt x="91640" y="18544"/>
                  </a:cubicBezTo>
                  <a:lnTo>
                    <a:pt x="44567" y="84637"/>
                  </a:lnTo>
                  <a:cubicBezTo>
                    <a:pt x="42190" y="87728"/>
                    <a:pt x="39099" y="89392"/>
                    <a:pt x="35295" y="89392"/>
                  </a:cubicBez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3" name="Freeform: Shape 358">
              <a:extLst>
                <a:ext uri="{FF2B5EF4-FFF2-40B4-BE49-F238E27FC236}">
                  <a16:creationId xmlns:a16="http://schemas.microsoft.com/office/drawing/2014/main" id="{9D006ED8-A0DE-D1CF-2CCD-7591042E6675}"/>
                </a:ext>
              </a:extLst>
            </p:cNvPr>
            <p:cNvSpPr/>
            <p:nvPr/>
          </p:nvSpPr>
          <p:spPr>
            <a:xfrm>
              <a:off x="2500300" y="1315382"/>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2" name="Freeform: Shape 359">
              <a:extLst>
                <a:ext uri="{FF2B5EF4-FFF2-40B4-BE49-F238E27FC236}">
                  <a16:creationId xmlns:a16="http://schemas.microsoft.com/office/drawing/2014/main" id="{B3A4159A-2C97-664F-F595-A97D65429A64}"/>
                </a:ext>
              </a:extLst>
            </p:cNvPr>
            <p:cNvSpPr/>
            <p:nvPr/>
          </p:nvSpPr>
          <p:spPr>
            <a:xfrm>
              <a:off x="2500300" y="1247625"/>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3" name="Freeform: Shape 360">
              <a:extLst>
                <a:ext uri="{FF2B5EF4-FFF2-40B4-BE49-F238E27FC236}">
                  <a16:creationId xmlns:a16="http://schemas.microsoft.com/office/drawing/2014/main" id="{939B804F-8B71-4D7A-A6F9-BAA56ABD11C7}"/>
                </a:ext>
              </a:extLst>
            </p:cNvPr>
            <p:cNvSpPr/>
            <p:nvPr/>
          </p:nvSpPr>
          <p:spPr>
            <a:xfrm>
              <a:off x="2500300" y="1180819"/>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solidFill>
                <a:schemeClr val="bg2"/>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sp>
        <p:nvSpPr>
          <p:cNvPr id="14" name="Title 13">
            <a:extLst>
              <a:ext uri="{FF2B5EF4-FFF2-40B4-BE49-F238E27FC236}">
                <a16:creationId xmlns:a16="http://schemas.microsoft.com/office/drawing/2014/main" id="{FD92092A-229E-3A31-4BCD-87067EAF7B41}"/>
              </a:ext>
            </a:extLst>
          </p:cNvPr>
          <p:cNvSpPr>
            <a:spLocks noGrp="1"/>
          </p:cNvSpPr>
          <p:nvPr>
            <p:ph type="title"/>
          </p:nvPr>
        </p:nvSpPr>
        <p:spPr/>
        <p:txBody>
          <a:bodyPr/>
          <a:lstStyle/>
          <a:p>
            <a:r>
              <a:rPr lang="en-US" b="0" dirty="0"/>
              <a:t>Uses of Life Insurance | </a:t>
            </a:r>
            <a:r>
              <a:rPr lang="en-US" b="1" dirty="0"/>
              <a:t>Protecting Your Loved Ones</a:t>
            </a:r>
          </a:p>
        </p:txBody>
      </p:sp>
      <p:sp>
        <p:nvSpPr>
          <p:cNvPr id="3" name="TextBox 2">
            <a:extLst>
              <a:ext uri="{FF2B5EF4-FFF2-40B4-BE49-F238E27FC236}">
                <a16:creationId xmlns:a16="http://schemas.microsoft.com/office/drawing/2014/main" id="{7F79609E-FAFC-71D3-6D22-8BF5FFB6A1CD}"/>
              </a:ext>
            </a:extLst>
          </p:cNvPr>
          <p:cNvSpPr txBox="1"/>
          <p:nvPr/>
        </p:nvSpPr>
        <p:spPr>
          <a:xfrm>
            <a:off x="1839692" y="3060635"/>
            <a:ext cx="3373651" cy="2044828"/>
          </a:xfrm>
          <a:prstGeom prst="rect">
            <a:avLst/>
          </a:prstGeom>
          <a:solidFill>
            <a:schemeClr val="tx2">
              <a:lumMod val="20000"/>
              <a:lumOff val="80000"/>
            </a:schemeClr>
          </a:solidFill>
        </p:spPr>
        <p:txBody>
          <a:bodyPr wrap="square" lIns="9144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3E3F3C"/>
                </a:solidFill>
                <a:effectLst/>
                <a:uLnTx/>
                <a:uFillTx/>
                <a:latin typeface="Aptos" panose="020B0004020202020204" pitchFamily="34" charset="0"/>
              </a:rPr>
              <a:t>Minor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3E3F3C"/>
                </a:solidFill>
                <a:effectLst/>
                <a:uLnTx/>
                <a:uFillTx/>
                <a:latin typeface="Aptos" panose="020B0004020202020204" pitchFamily="34" charset="0"/>
              </a:rPr>
              <a:t>Children</a:t>
            </a:r>
          </a:p>
        </p:txBody>
      </p:sp>
      <p:pic>
        <p:nvPicPr>
          <p:cNvPr id="2" name="Graphic 1" descr="Child with balloon outline">
            <a:extLst>
              <a:ext uri="{FF2B5EF4-FFF2-40B4-BE49-F238E27FC236}">
                <a16:creationId xmlns:a16="http://schemas.microsoft.com/office/drawing/2014/main" id="{B2DB1B89-782F-0415-4AD7-E54C15CBFF7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53766" y="1371452"/>
            <a:ext cx="2209948" cy="2209948"/>
          </a:xfrm>
          <a:prstGeom prst="rect">
            <a:avLst/>
          </a:prstGeom>
        </p:spPr>
      </p:pic>
      <p:sp>
        <p:nvSpPr>
          <p:cNvPr id="5" name="TextBox 4">
            <a:extLst>
              <a:ext uri="{FF2B5EF4-FFF2-40B4-BE49-F238E27FC236}">
                <a16:creationId xmlns:a16="http://schemas.microsoft.com/office/drawing/2014/main" id="{2C467242-C99B-E752-6FA8-21320A434566}"/>
              </a:ext>
            </a:extLst>
          </p:cNvPr>
          <p:cNvSpPr txBox="1"/>
          <p:nvPr/>
        </p:nvSpPr>
        <p:spPr>
          <a:xfrm>
            <a:off x="6978658" y="3060635"/>
            <a:ext cx="3373651" cy="2044828"/>
          </a:xfrm>
          <a:prstGeom prst="rect">
            <a:avLst/>
          </a:prstGeom>
          <a:solidFill>
            <a:schemeClr val="tx2">
              <a:lumMod val="20000"/>
              <a:lumOff val="80000"/>
            </a:schemeClr>
          </a:solidFill>
        </p:spPr>
        <p:txBody>
          <a:bodyPr wrap="square" lIns="9144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Dependents with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3E3F3C"/>
                </a:solidFill>
                <a:effectLst/>
                <a:uLnTx/>
                <a:uFillTx/>
                <a:latin typeface="Aptos" panose="020B0004020202020204" pitchFamily="34" charset="0"/>
                <a:ea typeface="+mn-ea"/>
                <a:cs typeface="+mn-cs"/>
              </a:rPr>
              <a:t>Special Needs</a:t>
            </a:r>
          </a:p>
        </p:txBody>
      </p:sp>
      <p:grpSp>
        <p:nvGrpSpPr>
          <p:cNvPr id="15" name="Group 14">
            <a:extLst>
              <a:ext uri="{FF2B5EF4-FFF2-40B4-BE49-F238E27FC236}">
                <a16:creationId xmlns:a16="http://schemas.microsoft.com/office/drawing/2014/main" id="{BDF25E23-CCC4-89E7-D7E1-62B4B96259D9}"/>
              </a:ext>
            </a:extLst>
          </p:cNvPr>
          <p:cNvGrpSpPr/>
          <p:nvPr/>
        </p:nvGrpSpPr>
        <p:grpSpPr>
          <a:xfrm>
            <a:off x="6978658" y="2005577"/>
            <a:ext cx="1634221" cy="1504873"/>
            <a:chOff x="5016632" y="2741296"/>
            <a:chExt cx="1634221" cy="1504873"/>
          </a:xfrm>
        </p:grpSpPr>
        <p:sp>
          <p:nvSpPr>
            <p:cNvPr id="8" name="Graphic 93">
              <a:extLst>
                <a:ext uri="{FF2B5EF4-FFF2-40B4-BE49-F238E27FC236}">
                  <a16:creationId xmlns:a16="http://schemas.microsoft.com/office/drawing/2014/main" id="{E8D23BEF-5CE1-40D0-9E9F-688019E774E4}"/>
                </a:ext>
              </a:extLst>
            </p:cNvPr>
            <p:cNvSpPr>
              <a:spLocks noChangeAspect="1"/>
            </p:cNvSpPr>
            <p:nvPr/>
          </p:nvSpPr>
          <p:spPr>
            <a:xfrm>
              <a:off x="5016632" y="2741296"/>
              <a:ext cx="1634221" cy="1504873"/>
            </a:xfrm>
            <a:custGeom>
              <a:avLst/>
              <a:gdLst>
                <a:gd name="connsiteX0" fmla="*/ 385859 w 771954"/>
                <a:gd name="connsiteY0" fmla="*/ 710855 h 710854"/>
                <a:gd name="connsiteX1" fmla="*/ 377300 w 771954"/>
                <a:gd name="connsiteY1" fmla="*/ 707051 h 710854"/>
                <a:gd name="connsiteX2" fmla="*/ 57772 w 771954"/>
                <a:gd name="connsiteY2" fmla="*/ 359944 h 710854"/>
                <a:gd name="connsiteX3" fmla="*/ 57772 w 771954"/>
                <a:gd name="connsiteY3" fmla="*/ 61813 h 710854"/>
                <a:gd name="connsiteX4" fmla="*/ 196852 w 771954"/>
                <a:gd name="connsiteY4" fmla="*/ 0 h 710854"/>
                <a:gd name="connsiteX5" fmla="*/ 335457 w 771954"/>
                <a:gd name="connsiteY5" fmla="*/ 61813 h 710854"/>
                <a:gd name="connsiteX6" fmla="*/ 386096 w 771954"/>
                <a:gd name="connsiteY6" fmla="*/ 116732 h 710854"/>
                <a:gd name="connsiteX7" fmla="*/ 436498 w 771954"/>
                <a:gd name="connsiteY7" fmla="*/ 62289 h 710854"/>
                <a:gd name="connsiteX8" fmla="*/ 575341 w 771954"/>
                <a:gd name="connsiteY8" fmla="*/ 475 h 710854"/>
                <a:gd name="connsiteX9" fmla="*/ 714183 w 771954"/>
                <a:gd name="connsiteY9" fmla="*/ 62051 h 710854"/>
                <a:gd name="connsiteX10" fmla="*/ 714183 w 771954"/>
                <a:gd name="connsiteY10" fmla="*/ 360182 h 710854"/>
                <a:gd name="connsiteX11" fmla="*/ 394655 w 771954"/>
                <a:gd name="connsiteY11" fmla="*/ 707051 h 710854"/>
                <a:gd name="connsiteX12" fmla="*/ 386096 w 771954"/>
                <a:gd name="connsiteY12" fmla="*/ 710855 h 710854"/>
                <a:gd name="connsiteX13" fmla="*/ 196614 w 771954"/>
                <a:gd name="connsiteY13" fmla="*/ 21635 h 710854"/>
                <a:gd name="connsiteX14" fmla="*/ 75127 w 771954"/>
                <a:gd name="connsiteY14" fmla="*/ 77505 h 710854"/>
                <a:gd name="connsiteX15" fmla="*/ 75127 w 771954"/>
                <a:gd name="connsiteY15" fmla="*/ 344016 h 710854"/>
                <a:gd name="connsiteX16" fmla="*/ 385859 w 771954"/>
                <a:gd name="connsiteY16" fmla="*/ 681850 h 710854"/>
                <a:gd name="connsiteX17" fmla="*/ 696590 w 771954"/>
                <a:gd name="connsiteY17" fmla="*/ 344253 h 710854"/>
                <a:gd name="connsiteX18" fmla="*/ 696590 w 771954"/>
                <a:gd name="connsiteY18" fmla="*/ 77742 h 710854"/>
                <a:gd name="connsiteX19" fmla="*/ 575103 w 771954"/>
                <a:gd name="connsiteY19" fmla="*/ 22110 h 710854"/>
                <a:gd name="connsiteX20" fmla="*/ 453616 w 771954"/>
                <a:gd name="connsiteY20" fmla="*/ 77742 h 710854"/>
                <a:gd name="connsiteX21" fmla="*/ 394655 w 771954"/>
                <a:gd name="connsiteY21" fmla="*/ 141695 h 710854"/>
                <a:gd name="connsiteX22" fmla="*/ 386096 w 771954"/>
                <a:gd name="connsiteY22" fmla="*/ 145499 h 710854"/>
                <a:gd name="connsiteX23" fmla="*/ 377537 w 771954"/>
                <a:gd name="connsiteY23" fmla="*/ 141695 h 710854"/>
                <a:gd name="connsiteX24" fmla="*/ 318339 w 771954"/>
                <a:gd name="connsiteY24" fmla="*/ 77505 h 710854"/>
                <a:gd name="connsiteX25" fmla="*/ 196852 w 771954"/>
                <a:gd name="connsiteY25" fmla="*/ 21635 h 71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71954" h="710854">
                  <a:moveTo>
                    <a:pt x="385859" y="710855"/>
                  </a:moveTo>
                  <a:cubicBezTo>
                    <a:pt x="382530" y="710855"/>
                    <a:pt x="379439" y="709428"/>
                    <a:pt x="377300" y="707051"/>
                  </a:cubicBezTo>
                  <a:lnTo>
                    <a:pt x="57772" y="359944"/>
                  </a:lnTo>
                  <a:cubicBezTo>
                    <a:pt x="-19257" y="276259"/>
                    <a:pt x="-19257" y="145499"/>
                    <a:pt x="57772" y="61813"/>
                  </a:cubicBezTo>
                  <a:cubicBezTo>
                    <a:pt x="94384" y="21872"/>
                    <a:pt x="143835" y="0"/>
                    <a:pt x="196852" y="0"/>
                  </a:cubicBezTo>
                  <a:cubicBezTo>
                    <a:pt x="249869" y="0"/>
                    <a:pt x="298844" y="21872"/>
                    <a:pt x="335457" y="61813"/>
                  </a:cubicBezTo>
                  <a:lnTo>
                    <a:pt x="386096" y="116732"/>
                  </a:lnTo>
                  <a:lnTo>
                    <a:pt x="436498" y="62289"/>
                  </a:lnTo>
                  <a:cubicBezTo>
                    <a:pt x="473111" y="22586"/>
                    <a:pt x="522561" y="475"/>
                    <a:pt x="575341" y="475"/>
                  </a:cubicBezTo>
                  <a:cubicBezTo>
                    <a:pt x="628120" y="475"/>
                    <a:pt x="677570" y="22348"/>
                    <a:pt x="714183" y="62051"/>
                  </a:cubicBezTo>
                  <a:cubicBezTo>
                    <a:pt x="791212" y="145499"/>
                    <a:pt x="791212" y="276496"/>
                    <a:pt x="714183" y="360182"/>
                  </a:cubicBezTo>
                  <a:lnTo>
                    <a:pt x="394655" y="707051"/>
                  </a:lnTo>
                  <a:cubicBezTo>
                    <a:pt x="392515" y="709428"/>
                    <a:pt x="389425" y="710855"/>
                    <a:pt x="386096" y="710855"/>
                  </a:cubicBezTo>
                  <a:close/>
                  <a:moveTo>
                    <a:pt x="196614" y="21635"/>
                  </a:moveTo>
                  <a:cubicBezTo>
                    <a:pt x="151443" y="21635"/>
                    <a:pt x="108174" y="41605"/>
                    <a:pt x="75127" y="77505"/>
                  </a:cubicBezTo>
                  <a:cubicBezTo>
                    <a:pt x="7370" y="150967"/>
                    <a:pt x="7370" y="270553"/>
                    <a:pt x="75127" y="344016"/>
                  </a:cubicBezTo>
                  <a:lnTo>
                    <a:pt x="385859" y="681850"/>
                  </a:lnTo>
                  <a:lnTo>
                    <a:pt x="696590" y="344253"/>
                  </a:lnTo>
                  <a:cubicBezTo>
                    <a:pt x="764347" y="270790"/>
                    <a:pt x="764347" y="151205"/>
                    <a:pt x="696590" y="77742"/>
                  </a:cubicBezTo>
                  <a:cubicBezTo>
                    <a:pt x="663544" y="41843"/>
                    <a:pt x="620274" y="22110"/>
                    <a:pt x="575103" y="22110"/>
                  </a:cubicBezTo>
                  <a:cubicBezTo>
                    <a:pt x="529931" y="22110"/>
                    <a:pt x="486662" y="41843"/>
                    <a:pt x="453616" y="77742"/>
                  </a:cubicBezTo>
                  <a:lnTo>
                    <a:pt x="394655" y="141695"/>
                  </a:lnTo>
                  <a:cubicBezTo>
                    <a:pt x="392515" y="144073"/>
                    <a:pt x="389425" y="145499"/>
                    <a:pt x="386096" y="145499"/>
                  </a:cubicBezTo>
                  <a:cubicBezTo>
                    <a:pt x="382768" y="145499"/>
                    <a:pt x="379915" y="144073"/>
                    <a:pt x="377537" y="141695"/>
                  </a:cubicBezTo>
                  <a:lnTo>
                    <a:pt x="318339" y="77505"/>
                  </a:lnTo>
                  <a:cubicBezTo>
                    <a:pt x="285055" y="41605"/>
                    <a:pt x="241786" y="21635"/>
                    <a:pt x="196852" y="21635"/>
                  </a:cubicBezTo>
                  <a:close/>
                </a:path>
              </a:pathLst>
            </a:custGeom>
            <a:solidFill>
              <a:srgbClr val="7030A0"/>
            </a:solidFill>
            <a:ln w="0" cap="flat">
              <a:solidFill>
                <a:srgbClr val="7030A0"/>
              </a:solidFill>
              <a:prstDash val="solid"/>
              <a:miter/>
            </a:ln>
          </p:spPr>
          <p:txBody>
            <a:bodyPr rtlCol="0" anchor="ctr"/>
            <a:lstStyle/>
            <a:p>
              <a:endParaRPr lang="en-US"/>
            </a:p>
          </p:txBody>
        </p:sp>
        <p:pic>
          <p:nvPicPr>
            <p:cNvPr id="10" name="Graphic 9">
              <a:extLst>
                <a:ext uri="{FF2B5EF4-FFF2-40B4-BE49-F238E27FC236}">
                  <a16:creationId xmlns:a16="http://schemas.microsoft.com/office/drawing/2014/main" id="{A43C10F1-9EC2-9489-ED52-6823F96CD81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280119" y="2875377"/>
              <a:ext cx="1107246" cy="1107246"/>
            </a:xfrm>
            <a:prstGeom prst="rect">
              <a:avLst/>
            </a:prstGeom>
          </p:spPr>
        </p:pic>
      </p:grpSp>
      <p:sp>
        <p:nvSpPr>
          <p:cNvPr id="6" name="Slide Number Placeholder 5">
            <a:extLst>
              <a:ext uri="{FF2B5EF4-FFF2-40B4-BE49-F238E27FC236}">
                <a16:creationId xmlns:a16="http://schemas.microsoft.com/office/drawing/2014/main" id="{769F1A1D-7954-D9FF-D600-7817E604CFB2}"/>
              </a:ext>
            </a:extLst>
          </p:cNvPr>
          <p:cNvSpPr txBox="1">
            <a:spLocks/>
          </p:cNvSpPr>
          <p:nvPr/>
        </p:nvSpPr>
        <p:spPr>
          <a:xfrm>
            <a:off x="11070077" y="6481203"/>
            <a:ext cx="661675"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9</a:t>
            </a:fld>
            <a:endParaRPr lang="en-US" dirty="0">
              <a:latin typeface="Aptos Light" panose="020B0004020202020204" pitchFamily="34" charset="0"/>
            </a:endParaRPr>
          </a:p>
        </p:txBody>
      </p:sp>
      <p:sp>
        <p:nvSpPr>
          <p:cNvPr id="7" name="TextBox 6">
            <a:extLst>
              <a:ext uri="{FF2B5EF4-FFF2-40B4-BE49-F238E27FC236}">
                <a16:creationId xmlns:a16="http://schemas.microsoft.com/office/drawing/2014/main" id="{1E42D49A-4A1A-7F3D-0373-3636ADE41DBC}"/>
              </a:ext>
            </a:extLst>
          </p:cNvPr>
          <p:cNvSpPr txBox="1"/>
          <p:nvPr/>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2521616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2.xml><?xml version="1.0" encoding="utf-8"?>
<a:theme xmlns:a="http://schemas.openxmlformats.org/drawingml/2006/main" name="1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3.xml><?xml version="1.0" encoding="utf-8"?>
<a:theme xmlns:a="http://schemas.openxmlformats.org/drawingml/2006/main" name="1_Inside">
  <a:themeElements>
    <a:clrScheme name="CPA">
      <a:dk1>
        <a:srgbClr val="3E3F3C"/>
      </a:dk1>
      <a:lt1>
        <a:srgbClr val="FFFFFF"/>
      </a:lt1>
      <a:dk2>
        <a:srgbClr val="616365"/>
      </a:dk2>
      <a:lt2>
        <a:srgbClr val="F3F3F5"/>
      </a:lt2>
      <a:accent1>
        <a:srgbClr val="3C9B34"/>
      </a:accent1>
      <a:accent2>
        <a:srgbClr val="056B8C"/>
      </a:accent2>
      <a:accent3>
        <a:srgbClr val="00A89E"/>
      </a:accent3>
      <a:accent4>
        <a:srgbClr val="69B800"/>
      </a:accent4>
      <a:accent5>
        <a:srgbClr val="1D345E"/>
      </a:accent5>
      <a:accent6>
        <a:srgbClr val="BED600"/>
      </a:accent6>
      <a:hlink>
        <a:srgbClr val="E07426"/>
      </a:hlink>
      <a:folHlink>
        <a:srgbClr val="78468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L-PPT-Template-2021-4x3" id="{032DCDBB-8F87-CB4B-A9B5-60181FA1725C}" vid="{2DEE75FF-6E66-9746-B393-9580EF197D7E}"/>
    </a:ext>
  </a:extLst>
</a:theme>
</file>

<file path=ppt/theme/theme4.xml><?xml version="1.0" encoding="utf-8"?>
<a:theme xmlns:a="http://schemas.openxmlformats.org/drawingml/2006/main" name="2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E5A36AC43D2A44E827B2B7FFB3D6885" ma:contentTypeVersion="12" ma:contentTypeDescription="Create a new document." ma:contentTypeScope="" ma:versionID="9b624579109eb4de6def9aa579aacdb6">
  <xsd:schema xmlns:xsd="http://www.w3.org/2001/XMLSchema" xmlns:xs="http://www.w3.org/2001/XMLSchema" xmlns:p="http://schemas.microsoft.com/office/2006/metadata/properties" xmlns:ns2="7d09aafb-0549-4605-9b9d-ced58af69941" xmlns:ns3="4dc93b32-1ea9-451e-98f7-24a70dbeb165" targetNamespace="http://schemas.microsoft.com/office/2006/metadata/properties" ma:root="true" ma:fieldsID="49b099ea8ad31479ad349606f78918f5" ns2:_="" ns3:_="">
    <xsd:import namespace="7d09aafb-0549-4605-9b9d-ced58af69941"/>
    <xsd:import namespace="4dc93b32-1ea9-451e-98f7-24a70dbeb16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SearchPropertie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09aafb-0549-4605-9b9d-ced58af699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fbd9ebc5-07a5-4df0-9b01-a672bad35af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dc93b32-1ea9-451e-98f7-24a70dbeb16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f246a2e-42bc-43ac-93ff-c2e8ab781b1f}" ma:internalName="TaxCatchAll" ma:showField="CatchAllData" ma:web="4dc93b32-1ea9-451e-98f7-24a70dbeb16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dc93b32-1ea9-451e-98f7-24a70dbeb165" xsi:nil="true"/>
    <lcf76f155ced4ddcb4097134ff3c332f xmlns="7d09aafb-0549-4605-9b9d-ced58af6994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E3941CB-0CA4-423A-95F1-24E5D28ADE8D}"/>
</file>

<file path=customXml/itemProps2.xml><?xml version="1.0" encoding="utf-8"?>
<ds:datastoreItem xmlns:ds="http://schemas.openxmlformats.org/officeDocument/2006/customXml" ds:itemID="{C7495D66-E980-483A-A208-F80F5DFB3936}">
  <ds:schemaRefs>
    <ds:schemaRef ds:uri="http://schemas.microsoft.com/sharepoint/v3/contenttype/forms"/>
  </ds:schemaRefs>
</ds:datastoreItem>
</file>

<file path=customXml/itemProps3.xml><?xml version="1.0" encoding="utf-8"?>
<ds:datastoreItem xmlns:ds="http://schemas.openxmlformats.org/officeDocument/2006/customXml" ds:itemID="{0C8D1B00-3E42-4016-AEDC-A17AE604501F}">
  <ds:schemaRefs>
    <ds:schemaRef ds:uri="http://purl.org/dc/dcmitype/"/>
    <ds:schemaRef ds:uri="dee83575-cd90-49fc-b0b1-0918faa70597"/>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http://purl.org/dc/terms/"/>
    <ds:schemaRef ds:uri="7551836f-a0d4-4dce-ac36-a78cca080190"/>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67535</TotalTime>
  <Words>5640</Words>
  <Application>Microsoft Office PowerPoint</Application>
  <PresentationFormat>Widescreen</PresentationFormat>
  <Paragraphs>470</Paragraphs>
  <Slides>40</Slides>
  <Notes>40</Notes>
  <HiddenSlides>0</HiddenSlides>
  <MMClips>0</MMClips>
  <ScaleCrop>false</ScaleCrop>
  <HeadingPairs>
    <vt:vector size="6" baseType="variant">
      <vt:variant>
        <vt:lpstr>Fonts Used</vt:lpstr>
      </vt:variant>
      <vt:variant>
        <vt:i4>12</vt:i4>
      </vt:variant>
      <vt:variant>
        <vt:lpstr>Theme</vt:lpstr>
      </vt:variant>
      <vt:variant>
        <vt:i4>4</vt:i4>
      </vt:variant>
      <vt:variant>
        <vt:lpstr>Slide Titles</vt:lpstr>
      </vt:variant>
      <vt:variant>
        <vt:i4>40</vt:i4>
      </vt:variant>
    </vt:vector>
  </HeadingPairs>
  <TitlesOfParts>
    <vt:vector size="56" baseType="lpstr">
      <vt:lpstr>Aptos</vt:lpstr>
      <vt:lpstr>Aptos Black</vt:lpstr>
      <vt:lpstr>Aptos ExtraBold</vt:lpstr>
      <vt:lpstr>Aptos Light</vt:lpstr>
      <vt:lpstr>Arial</vt:lpstr>
      <vt:lpstr>Arial Narrow</vt:lpstr>
      <vt:lpstr>Calibri</vt:lpstr>
      <vt:lpstr>quicksand</vt:lpstr>
      <vt:lpstr>System Font Regular</vt:lpstr>
      <vt:lpstr>Tahoma</vt:lpstr>
      <vt:lpstr>Times New Roman</vt:lpstr>
      <vt:lpstr>Wingdings</vt:lpstr>
      <vt:lpstr>NLG Theme</vt:lpstr>
      <vt:lpstr>1_NLG Theme</vt:lpstr>
      <vt:lpstr>1_Inside</vt:lpstr>
      <vt:lpstr>2_NLG Theme</vt:lpstr>
      <vt:lpstr>Life Insurance and Your Estate</vt:lpstr>
      <vt:lpstr>Important Information</vt:lpstr>
      <vt:lpstr>Estate Planning</vt:lpstr>
      <vt:lpstr>How Life Insurance Passes at Death</vt:lpstr>
      <vt:lpstr>PowerPoint Presentation</vt:lpstr>
      <vt:lpstr> Estate Planning &amp; Life Insurance</vt:lpstr>
      <vt:lpstr>Meet the Wilson Family</vt:lpstr>
      <vt:lpstr>PowerPoint Presentation</vt:lpstr>
      <vt:lpstr>Uses of Life Insurance | Protecting Your Loved Ones</vt:lpstr>
      <vt:lpstr>Uses of Life Insurance | Minors</vt:lpstr>
      <vt:lpstr>PowerPoint Presentation</vt:lpstr>
      <vt:lpstr>Life Insurance | Minors</vt:lpstr>
      <vt:lpstr>Life Insurance | Minors</vt:lpstr>
      <vt:lpstr>Uses of Life Insurance | Special Needs</vt:lpstr>
      <vt:lpstr>PowerPoint Presentation</vt:lpstr>
      <vt:lpstr>Life Insurance | Special Needs</vt:lpstr>
      <vt:lpstr>PowerPoint Presentation</vt:lpstr>
      <vt:lpstr>Uses of Life Insurance | Special Needs</vt:lpstr>
      <vt:lpstr>PowerPoint Presentation</vt:lpstr>
      <vt:lpstr>Uses of Life Insurance | Leaving Your Legacy</vt:lpstr>
      <vt:lpstr>PowerPoint Presentation</vt:lpstr>
      <vt:lpstr>Estate Equalization</vt:lpstr>
      <vt:lpstr>Estate Equalization with Life Insurance</vt:lpstr>
      <vt:lpstr>Estate Equalization | Family Business</vt:lpstr>
      <vt:lpstr>Estate Equalization | Family Business</vt:lpstr>
      <vt:lpstr>PowerPoint Presentation</vt:lpstr>
      <vt:lpstr>Did You Know?</vt:lpstr>
      <vt:lpstr>Uses of Life Insurance | Last Expenses</vt:lpstr>
      <vt:lpstr>PowerPoint Presentation</vt:lpstr>
      <vt:lpstr>Uses of Life Insurance | Your Charitable Legacy</vt:lpstr>
      <vt:lpstr>Uses of Life Insurance | Your Charitable Legacy</vt:lpstr>
      <vt:lpstr>Life Insurance and Your Charitable Legacy</vt:lpstr>
      <vt:lpstr>PowerPoint Presentation</vt:lpstr>
      <vt:lpstr>Contract Beneficiary Designations: What Can Go Wrong?</vt:lpstr>
      <vt:lpstr>Bringing it All Together</vt:lpstr>
      <vt:lpstr>Resources for You</vt:lpstr>
      <vt:lpstr>Video | Building Your Legacy With Life Insurance</vt:lpstr>
      <vt:lpstr>Your Next Steps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Cathlina DeBaeza, Pam</dc:creator>
  <cp:lastModifiedBy>Cathlina, Pam</cp:lastModifiedBy>
  <cp:revision>148</cp:revision>
  <cp:lastPrinted>2021-01-06T22:48:04Z</cp:lastPrinted>
  <dcterms:created xsi:type="dcterms:W3CDTF">2022-01-10T03:25:57Z</dcterms:created>
  <dcterms:modified xsi:type="dcterms:W3CDTF">2025-03-20T20:29:15Z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0x0101000E5A36AC43D2A44E827B2B7FFB3D6885</vt:lpwstr>
  </property>
</Properties>
</file>