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829" r:id="rId5"/>
    <p:sldMasterId id="2147483871" r:id="rId6"/>
  </p:sldMasterIdLst>
  <p:notesMasterIdLst>
    <p:notesMasterId r:id="rId52"/>
  </p:notesMasterIdLst>
  <p:handoutMasterIdLst>
    <p:handoutMasterId r:id="rId53"/>
  </p:handoutMasterIdLst>
  <p:sldIdLst>
    <p:sldId id="3202" r:id="rId7"/>
    <p:sldId id="3161" r:id="rId8"/>
    <p:sldId id="3158" r:id="rId9"/>
    <p:sldId id="3205" r:id="rId10"/>
    <p:sldId id="3159" r:id="rId11"/>
    <p:sldId id="419" r:id="rId12"/>
    <p:sldId id="3160" r:id="rId13"/>
    <p:sldId id="416" r:id="rId14"/>
    <p:sldId id="425" r:id="rId15"/>
    <p:sldId id="3189" r:id="rId16"/>
    <p:sldId id="435" r:id="rId17"/>
    <p:sldId id="3191" r:id="rId18"/>
    <p:sldId id="3192" r:id="rId19"/>
    <p:sldId id="418" r:id="rId20"/>
    <p:sldId id="426" r:id="rId21"/>
    <p:sldId id="3166" r:id="rId22"/>
    <p:sldId id="2929" r:id="rId23"/>
    <p:sldId id="3164" r:id="rId24"/>
    <p:sldId id="3198" r:id="rId25"/>
    <p:sldId id="3154" r:id="rId26"/>
    <p:sldId id="3178" r:id="rId27"/>
    <p:sldId id="3194" r:id="rId28"/>
    <p:sldId id="3167" r:id="rId29"/>
    <p:sldId id="3176" r:id="rId30"/>
    <p:sldId id="439" r:id="rId31"/>
    <p:sldId id="3133" r:id="rId32"/>
    <p:sldId id="3165" r:id="rId33"/>
    <p:sldId id="3179" r:id="rId34"/>
    <p:sldId id="3195" r:id="rId35"/>
    <p:sldId id="3180" r:id="rId36"/>
    <p:sldId id="3203" r:id="rId37"/>
    <p:sldId id="3181" r:id="rId38"/>
    <p:sldId id="3196" r:id="rId39"/>
    <p:sldId id="3171" r:id="rId40"/>
    <p:sldId id="3183" r:id="rId41"/>
    <p:sldId id="3184" r:id="rId42"/>
    <p:sldId id="3197" r:id="rId43"/>
    <p:sldId id="2926" r:id="rId44"/>
    <p:sldId id="422" r:id="rId45"/>
    <p:sldId id="420" r:id="rId46"/>
    <p:sldId id="423" r:id="rId47"/>
    <p:sldId id="414" r:id="rId48"/>
    <p:sldId id="459" r:id="rId49"/>
    <p:sldId id="348" r:id="rId50"/>
    <p:sldId id="371"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derstanding RMDs" id="{50FCECF6-3608-3345-A02D-4DA51000D001}">
          <p14:sldIdLst>
            <p14:sldId id="3202"/>
            <p14:sldId id="3161"/>
            <p14:sldId id="3158"/>
            <p14:sldId id="3205"/>
            <p14:sldId id="3159"/>
            <p14:sldId id="419"/>
            <p14:sldId id="3160"/>
            <p14:sldId id="416"/>
            <p14:sldId id="425"/>
            <p14:sldId id="3189"/>
            <p14:sldId id="435"/>
            <p14:sldId id="3191"/>
            <p14:sldId id="3192"/>
            <p14:sldId id="418"/>
            <p14:sldId id="426"/>
            <p14:sldId id="3166"/>
            <p14:sldId id="2929"/>
            <p14:sldId id="3164"/>
            <p14:sldId id="3198"/>
            <p14:sldId id="3154"/>
            <p14:sldId id="3178"/>
            <p14:sldId id="3194"/>
            <p14:sldId id="3167"/>
            <p14:sldId id="3176"/>
            <p14:sldId id="439"/>
            <p14:sldId id="3133"/>
            <p14:sldId id="3165"/>
            <p14:sldId id="3179"/>
            <p14:sldId id="3195"/>
            <p14:sldId id="3180"/>
            <p14:sldId id="3203"/>
            <p14:sldId id="3181"/>
            <p14:sldId id="3196"/>
            <p14:sldId id="3171"/>
            <p14:sldId id="3183"/>
            <p14:sldId id="3184"/>
            <p14:sldId id="3197"/>
            <p14:sldId id="2926"/>
            <p14:sldId id="422"/>
            <p14:sldId id="420"/>
            <p14:sldId id="423"/>
            <p14:sldId id="414"/>
            <p14:sldId id="459"/>
            <p14:sldId id="348"/>
            <p14:sldId id="37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89E"/>
    <a:srgbClr val="3D9B35"/>
    <a:srgbClr val="006B8C"/>
    <a:srgbClr val="F3F3F5"/>
    <a:srgbClr val="69B800"/>
    <a:srgbClr val="E07424"/>
    <a:srgbClr val="BCBEC0"/>
    <a:srgbClr val="E7F1F0"/>
    <a:srgbClr val="17F1F0"/>
    <a:srgbClr val="CBE1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31F860-22EA-4206-983F-0941F4BD19AD}" v="5" dt="2025-04-30T08:59:59.1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107" autoAdjust="0"/>
    <p:restoredTop sz="79226" autoAdjust="0"/>
  </p:normalViewPr>
  <p:slideViewPr>
    <p:cSldViewPr snapToGrid="0">
      <p:cViewPr varScale="1">
        <p:scale>
          <a:sx n="60" d="100"/>
          <a:sy n="60" d="100"/>
        </p:scale>
        <p:origin x="72" y="378"/>
      </p:cViewPr>
      <p:guideLst/>
    </p:cSldViewPr>
  </p:slideViewPr>
  <p:outlineViewPr>
    <p:cViewPr>
      <p:scale>
        <a:sx n="33" d="100"/>
        <a:sy n="33" d="100"/>
      </p:scale>
      <p:origin x="0" y="0"/>
    </p:cViewPr>
  </p:outlineViewPr>
  <p:notesTextViewPr>
    <p:cViewPr>
      <p:scale>
        <a:sx n="85" d="100"/>
        <a:sy n="85" d="100"/>
      </p:scale>
      <p:origin x="0" y="0"/>
    </p:cViewPr>
  </p:notesTextViewPr>
  <p:sorterViewPr>
    <p:cViewPr>
      <p:scale>
        <a:sx n="190" d="100"/>
        <a:sy n="190" d="100"/>
      </p:scale>
      <p:origin x="0" y="0"/>
    </p:cViewPr>
  </p:sorterViewPr>
  <p:notesViewPr>
    <p:cSldViewPr snapToGrid="0">
      <p:cViewPr varScale="1">
        <p:scale>
          <a:sx n="61" d="100"/>
          <a:sy n="61" d="100"/>
        </p:scale>
        <p:origin x="3168"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handoutMaster" Target="handoutMasters/handoutMaster1.xml"/><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ker, Jimmy" userId="832f9ec0-66d4-40d6-b56e-8ecd71daa21f" providerId="ADAL" clId="{D031F860-22EA-4206-983F-0941F4BD19AD}"/>
    <pc:docChg chg="modSld">
      <pc:chgData name="Barker, Jimmy" userId="832f9ec0-66d4-40d6-b56e-8ecd71daa21f" providerId="ADAL" clId="{D031F860-22EA-4206-983F-0941F4BD19AD}" dt="2025-04-30T08:59:59.174" v="4" actId="14826"/>
      <pc:docMkLst>
        <pc:docMk/>
      </pc:docMkLst>
      <pc:sldChg chg="modSp">
        <pc:chgData name="Barker, Jimmy" userId="832f9ec0-66d4-40d6-b56e-8ecd71daa21f" providerId="ADAL" clId="{D031F860-22EA-4206-983F-0941F4BD19AD}" dt="2025-04-30T08:59:47.421" v="3" actId="14826"/>
        <pc:sldMkLst>
          <pc:docMk/>
          <pc:sldMk cId="2194545636" sldId="348"/>
        </pc:sldMkLst>
        <pc:picChg chg="mod">
          <ac:chgData name="Barker, Jimmy" userId="832f9ec0-66d4-40d6-b56e-8ecd71daa21f" providerId="ADAL" clId="{D031F860-22EA-4206-983F-0941F4BD19AD}" dt="2025-04-30T08:59:47.421" v="3" actId="14826"/>
          <ac:picMkLst>
            <pc:docMk/>
            <pc:sldMk cId="2194545636" sldId="348"/>
            <ac:picMk id="10" creationId="{283F9848-EB56-37C4-0B51-28EF240E0945}"/>
          </ac:picMkLst>
        </pc:picChg>
      </pc:sldChg>
      <pc:sldChg chg="modSp">
        <pc:chgData name="Barker, Jimmy" userId="832f9ec0-66d4-40d6-b56e-8ecd71daa21f" providerId="ADAL" clId="{D031F860-22EA-4206-983F-0941F4BD19AD}" dt="2025-04-30T08:59:59.174" v="4" actId="14826"/>
        <pc:sldMkLst>
          <pc:docMk/>
          <pc:sldMk cId="1783877831" sldId="459"/>
        </pc:sldMkLst>
        <pc:picChg chg="mod">
          <ac:chgData name="Barker, Jimmy" userId="832f9ec0-66d4-40d6-b56e-8ecd71daa21f" providerId="ADAL" clId="{D031F860-22EA-4206-983F-0941F4BD19AD}" dt="2025-04-30T08:59:59.174" v="4" actId="14826"/>
          <ac:picMkLst>
            <pc:docMk/>
            <pc:sldMk cId="1783877831" sldId="459"/>
            <ac:picMk id="10" creationId="{9BCA14B5-3242-32C8-BCE4-FA8F335D8180}"/>
          </ac:picMkLst>
        </pc:picChg>
      </pc:sldChg>
      <pc:sldChg chg="modSp">
        <pc:chgData name="Barker, Jimmy" userId="832f9ec0-66d4-40d6-b56e-8ecd71daa21f" providerId="ADAL" clId="{D031F860-22EA-4206-983F-0941F4BD19AD}" dt="2025-04-30T08:59:30.512" v="2" actId="14826"/>
        <pc:sldMkLst>
          <pc:docMk/>
          <pc:sldMk cId="2880189201" sldId="3133"/>
        </pc:sldMkLst>
        <pc:picChg chg="mod">
          <ac:chgData name="Barker, Jimmy" userId="832f9ec0-66d4-40d6-b56e-8ecd71daa21f" providerId="ADAL" clId="{D031F860-22EA-4206-983F-0941F4BD19AD}" dt="2025-04-30T08:59:30.512" v="2" actId="14826"/>
          <ac:picMkLst>
            <pc:docMk/>
            <pc:sldMk cId="2880189201" sldId="3133"/>
            <ac:picMk id="13" creationId="{CFA9E897-B8BA-3727-A2B7-0874A4C4E5A6}"/>
          </ac:picMkLst>
        </pc:picChg>
      </pc:sldChg>
      <pc:sldChg chg="modSp">
        <pc:chgData name="Barker, Jimmy" userId="832f9ec0-66d4-40d6-b56e-8ecd71daa21f" providerId="ADAL" clId="{D031F860-22EA-4206-983F-0941F4BD19AD}" dt="2025-04-30T08:58:37.373" v="1" actId="14826"/>
        <pc:sldMkLst>
          <pc:docMk/>
          <pc:sldMk cId="649332307" sldId="3160"/>
        </pc:sldMkLst>
        <pc:picChg chg="mod">
          <ac:chgData name="Barker, Jimmy" userId="832f9ec0-66d4-40d6-b56e-8ecd71daa21f" providerId="ADAL" clId="{D031F860-22EA-4206-983F-0941F4BD19AD}" dt="2025-04-30T08:58:37.373" v="1" actId="14826"/>
          <ac:picMkLst>
            <pc:docMk/>
            <pc:sldMk cId="649332307" sldId="3160"/>
            <ac:picMk id="7" creationId="{AFA05B98-C85F-ADC6-89A7-0DCFF71C866B}"/>
          </ac:picMkLst>
        </pc:picChg>
      </pc:sldChg>
      <pc:sldChg chg="modSp">
        <pc:chgData name="Barker, Jimmy" userId="832f9ec0-66d4-40d6-b56e-8ecd71daa21f" providerId="ADAL" clId="{D031F860-22EA-4206-983F-0941F4BD19AD}" dt="2025-04-30T08:58:04.899" v="0" actId="14826"/>
        <pc:sldMkLst>
          <pc:docMk/>
          <pc:sldMk cId="386952800" sldId="3202"/>
        </pc:sldMkLst>
        <pc:picChg chg="mod">
          <ac:chgData name="Barker, Jimmy" userId="832f9ec0-66d4-40d6-b56e-8ecd71daa21f" providerId="ADAL" clId="{D031F860-22EA-4206-983F-0941F4BD19AD}" dt="2025-04-30T08:58:04.899" v="0" actId="14826"/>
          <ac:picMkLst>
            <pc:docMk/>
            <pc:sldMk cId="386952800" sldId="3202"/>
            <ac:picMk id="17" creationId="{375A7884-6C4E-30BC-E69A-8BF2668986A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4/30/2025</a:t>
            </a:fld>
            <a:endParaRPr lang="en-US" dirty="0"/>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dirty="0"/>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dirty="0"/>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merrillconnect.iscorp.com/nlg/viewDocument.action?itemNbr=107402"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40D8C-3154-574C-4AD1-C1B903E2C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FCAF5-2C3B-2EA0-7453-5760A2C94A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7BC6E3-75DF-F56F-89A6-CC3570BB3C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to today’s session “Demystifying IRA Required Distributions – What Everyone Needs to Know.”</a:t>
            </a:r>
          </a:p>
          <a:p>
            <a:endParaRPr lang="en-US" dirty="0"/>
          </a:p>
        </p:txBody>
      </p:sp>
      <p:sp>
        <p:nvSpPr>
          <p:cNvPr id="4" name="Slide Number Placeholder 3">
            <a:extLst>
              <a:ext uri="{FF2B5EF4-FFF2-40B4-BE49-F238E27FC236}">
                <a16:creationId xmlns:a16="http://schemas.microsoft.com/office/drawing/2014/main" id="{B9FDD27F-46C4-5CF1-9BE2-028B23ED78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50037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AEE9A-91B7-8AF2-A73E-5609053883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B1E7A6-B3AD-70BE-5123-FA233A61B3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3769BA-879C-DF58-8116-D23C263108E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ffectLst/>
                <a:latin typeface="Aptos" panose="020B0004020202020204" pitchFamily="34" charset="0"/>
                <a:ea typeface="Arial" panose="020B0604020202020204" pitchFamily="34" charset="0"/>
                <a:cs typeface="Arial"/>
              </a:rPr>
              <a:t>In this example, Bella </a:t>
            </a:r>
            <a:r>
              <a:rPr lang="en-US" dirty="0">
                <a:effectLst/>
                <a:latin typeface="Aptos" panose="020B0004020202020204" pitchFamily="34" charset="0"/>
                <a:ea typeface="Arial" panose="020B0604020202020204" pitchFamily="34" charset="0"/>
                <a:cs typeface="Arial"/>
              </a:rPr>
              <a:t>was born in March of 1952.  Her applicable age is 73, which she reaches in March of 2025. Because she reached her applicable age in 2025, 2025 is her first RMD year.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effectLst/>
                <a:latin typeface="Aptos" panose="020B0004020202020204" pitchFamily="34" charset="0"/>
                <a:ea typeface="Arial" panose="020B0604020202020204" pitchFamily="34" charset="0"/>
                <a:cs typeface="Arial"/>
              </a:rPr>
              <a:t>However, the IRS gives us some time to get used to the fact that distributions are required and allows us to defer our initial RMD to April 1</a:t>
            </a:r>
            <a:r>
              <a:rPr lang="en-US" baseline="30000" dirty="0">
                <a:effectLst/>
                <a:latin typeface="Aptos" panose="020B0004020202020204" pitchFamily="34" charset="0"/>
                <a:ea typeface="Arial" panose="020B0604020202020204" pitchFamily="34" charset="0"/>
                <a:cs typeface="Arial"/>
              </a:rPr>
              <a:t>st</a:t>
            </a:r>
            <a:r>
              <a:rPr lang="en-US" dirty="0">
                <a:effectLst/>
                <a:latin typeface="Aptos" panose="020B0004020202020204" pitchFamily="34" charset="0"/>
                <a:ea typeface="Arial" panose="020B0604020202020204" pitchFamily="34" charset="0"/>
                <a:cs typeface="Arial"/>
              </a:rPr>
              <a:t> of the year after we reach our applicable age. Based on this, Bella’s start date is April 1, 2026. She must take her first RMD (for calendar year 2025) by this date.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effectLst/>
                <a:latin typeface="Aptos" panose="020B0004020202020204" pitchFamily="34" charset="0"/>
                <a:ea typeface="Arial" panose="020B0604020202020204" pitchFamily="34" charset="0"/>
                <a:cs typeface="Arial"/>
              </a:rPr>
              <a:t>All future RMDs must be taken annually by December 31</a:t>
            </a:r>
            <a:r>
              <a:rPr lang="en-US" baseline="30000" dirty="0">
                <a:effectLst/>
                <a:latin typeface="Aptos" panose="020B0004020202020204" pitchFamily="34" charset="0"/>
                <a:ea typeface="Arial" panose="020B0604020202020204" pitchFamily="34" charset="0"/>
                <a:cs typeface="Arial"/>
              </a:rPr>
              <a:t>st</a:t>
            </a:r>
            <a:r>
              <a:rPr lang="en-US" dirty="0">
                <a:effectLst/>
                <a:latin typeface="Aptos" panose="020B0004020202020204" pitchFamily="34" charset="0"/>
                <a:ea typeface="Arial" panose="020B0604020202020204" pitchFamily="34" charset="0"/>
                <a:cs typeface="Arial"/>
              </a:rPr>
              <a:t>.  If Bella defers her 2025 RMD until April 1, 2026, she will have TWO RMDs in 2026:  one for 2025 that must be taken by April 1, 2026, and one for 2026 which must be taken by December 31, 2026.  To avoid this, Bella could take her 2025 RMD by December 31, 2025.</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effectLst/>
                <a:latin typeface="Aptos" panose="020B0004020202020204" pitchFamily="34" charset="0"/>
                <a:ea typeface="Arial" panose="020B0604020202020204" pitchFamily="34" charset="0"/>
                <a:cs typeface="Arial"/>
              </a:rPr>
              <a:t>What happens if Bella does not start her RMDs by her start date?</a:t>
            </a:r>
          </a:p>
        </p:txBody>
      </p:sp>
      <p:sp>
        <p:nvSpPr>
          <p:cNvPr id="4" name="Slide Number Placeholder 3">
            <a:extLst>
              <a:ext uri="{FF2B5EF4-FFF2-40B4-BE49-F238E27FC236}">
                <a16:creationId xmlns:a16="http://schemas.microsoft.com/office/drawing/2014/main" id="{DDC8898D-E0F1-7169-961C-3674909AAA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55322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Failure to take a distribution of the required amount potentially subjects Bella to a 25% penalty tax on the amount not distributed as required.  This penalty tax is reduced to 10% of the amount not distributed as required if this amount is distributed within two years.</a:t>
            </a:r>
          </a:p>
          <a:p>
            <a:endParaRPr lang="en-US" dirty="0"/>
          </a:p>
          <a:p>
            <a:r>
              <a:rPr lang="en-US" dirty="0"/>
              <a:t>This penalty tax could apply to any year Bella fails to take the full RMD, not just to the initial year.</a:t>
            </a:r>
          </a:p>
          <a:p>
            <a:endParaRPr lang="en-US" dirty="0"/>
          </a:p>
          <a:p>
            <a:r>
              <a:rPr lang="en-US" dirty="0"/>
              <a:t>What if Bella does not want to wait until she is age 73 to take a distribution from her IRA?</a:t>
            </a:r>
          </a:p>
        </p:txBody>
      </p:sp>
      <p:sp>
        <p:nvSpPr>
          <p:cNvPr id="4" name="Slide Number Placeholder 3"/>
          <p:cNvSpPr>
            <a:spLocks noGrp="1"/>
          </p:cNvSpPr>
          <p:nvPr>
            <p:ph type="sldNum" sz="quarter" idx="5"/>
          </p:nvPr>
        </p:nvSpPr>
        <p:spPr/>
        <p:txBody>
          <a:bodyPr/>
          <a:lstStyle/>
          <a:p>
            <a:fld id="{F270ECB4-3DED-114D-B8EC-BD91C83448E7}" type="slidenum">
              <a:rPr lang="en-US" smtClean="0"/>
              <a:t>11</a:t>
            </a:fld>
            <a:endParaRPr lang="en-US" dirty="0"/>
          </a:p>
        </p:txBody>
      </p:sp>
    </p:spTree>
    <p:extLst>
      <p:ext uri="{BB962C8B-B14F-4D97-AF65-F5344CB8AC3E}">
        <p14:creationId xmlns:p14="http://schemas.microsoft.com/office/powerpoint/2010/main" val="877772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6D8B0-262E-C706-0D12-F52324C4B0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45ACDE-4179-C681-6247-492D5F2549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CC73E1-599C-B506-5275-50654CCAEC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Bella may take a distribution from her IRA at any time. However, if she takes a distribution too early, she will be subject to a 10% penalty UNLESS an exception applies.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There are several exceptions to the 10% early withdrawal penalty, but the most common one is if Bella waited to take a distribution until she attains age 59½.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r>
              <a:rPr lang="en-US" i="1" dirty="0">
                <a:latin typeface="Aptos" panose="020B0004020202020204" pitchFamily="34" charset="0"/>
              </a:rPr>
              <a:t>NOTE TO SPEAKER: </a:t>
            </a:r>
            <a:r>
              <a:rPr lang="en-US" b="1" i="1" dirty="0">
                <a:latin typeface="Aptos" panose="020B0004020202020204" pitchFamily="34" charset="0"/>
              </a:rPr>
              <a:t>Other exceptions </a:t>
            </a:r>
            <a:r>
              <a:rPr lang="en-US" i="1" dirty="0">
                <a:latin typeface="Aptos" panose="020B0004020202020204" pitchFamily="34" charset="0"/>
              </a:rPr>
              <a:t>to the 10% penalty include distributions made due to the account owner’s death, disability, terminal illness, or being the victim of domestic abuse, and for certain birth/adoption, education, medical, disaster recovery, or emergency expenses. Note some of these exceptions carry with them a limit on the amount that may be withdrawn penalty tax-free.</a:t>
            </a:r>
          </a:p>
        </p:txBody>
      </p:sp>
      <p:sp>
        <p:nvSpPr>
          <p:cNvPr id="4" name="Slide Number Placeholder 3">
            <a:extLst>
              <a:ext uri="{FF2B5EF4-FFF2-40B4-BE49-F238E27FC236}">
                <a16:creationId xmlns:a16="http://schemas.microsoft.com/office/drawing/2014/main" id="{F6AD8AE2-D82A-2CFB-AA7B-746665CA663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32983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4B22F-D702-302E-E093-474B3F8CCD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16CE1B-4EA0-71D7-5446-5EE082FF5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094ED1-4DAE-CCF0-455F-64C085F5808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To summarize, Bella would be subject to a penalty tax if she took a distribution too early or too late.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There is a sweet spot in which Bella could take distributions of any amount and not be subject to a penalty tax – her ages 59½ to 73.  However, remember that Bella would still be subject to income tax on the amounts distributed.</a:t>
            </a:r>
          </a:p>
          <a:p>
            <a:endParaRPr lang="en-US" dirty="0">
              <a:latin typeface="Aptos" panose="020B0004020202020204" pitchFamily="34" charset="0"/>
            </a:endParaRPr>
          </a:p>
        </p:txBody>
      </p:sp>
      <p:sp>
        <p:nvSpPr>
          <p:cNvPr id="4" name="Slide Number Placeholder 3">
            <a:extLst>
              <a:ext uri="{FF2B5EF4-FFF2-40B4-BE49-F238E27FC236}">
                <a16:creationId xmlns:a16="http://schemas.microsoft.com/office/drawing/2014/main" id="{A49CACCC-AAAF-9A03-D66A-AD181738DD4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35534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reviewed required distributions during Bella’s lifetime, let’s discuss required distributions after her death.</a:t>
            </a:r>
          </a:p>
          <a:p>
            <a:endParaRPr lang="en-US" dirty="0"/>
          </a:p>
          <a:p>
            <a:r>
              <a:rPr lang="en-US" dirty="0"/>
              <a:t>In this discussion we will introduce a new term:  Inherited IRA.  An inherited IRA is the IRA that is established for an IRA beneficiary after the death of the original IRA owner.  In other words, the named beneficiary “inherits” the original IRA.</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14</a:t>
            </a:fld>
            <a:endParaRPr lang="en-US" dirty="0"/>
          </a:p>
        </p:txBody>
      </p:sp>
    </p:spTree>
    <p:extLst>
      <p:ext uri="{BB962C8B-B14F-4D97-AF65-F5344CB8AC3E}">
        <p14:creationId xmlns:p14="http://schemas.microsoft.com/office/powerpoint/2010/main" val="637109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32290-2E1B-88F6-23EB-133A8507F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F42E6-7CD1-98FE-CA66-C821AE9BF6E6}"/>
              </a:ext>
            </a:extLst>
          </p:cNvPr>
          <p:cNvSpPr>
            <a:spLocks noGrp="1" noRot="1" noChangeAspect="1"/>
          </p:cNvSpPr>
          <p:nvPr>
            <p:ph type="sldImg"/>
          </p:nvPr>
        </p:nvSpPr>
        <p:spPr>
          <a:xfrm>
            <a:off x="685800" y="573088"/>
            <a:ext cx="5486400" cy="3086100"/>
          </a:xfrm>
        </p:spPr>
      </p:sp>
      <p:sp>
        <p:nvSpPr>
          <p:cNvPr id="3" name="Notes Placeholder 2">
            <a:extLst>
              <a:ext uri="{FF2B5EF4-FFF2-40B4-BE49-F238E27FC236}">
                <a16:creationId xmlns:a16="http://schemas.microsoft.com/office/drawing/2014/main" id="{B3BCECFB-E788-7CE7-3F03-9953A2712C35}"/>
              </a:ext>
            </a:extLst>
          </p:cNvPr>
          <p:cNvSpPr>
            <a:spLocks noGrp="1"/>
          </p:cNvSpPr>
          <p:nvPr>
            <p:ph type="body" idx="1"/>
          </p:nvPr>
        </p:nvSpPr>
        <p:spPr>
          <a:xfrm>
            <a:off x="520700" y="3841743"/>
            <a:ext cx="5884333" cy="505671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effectLst/>
                <a:latin typeface="Aptos" panose="020B0004020202020204" pitchFamily="34" charset="0"/>
                <a:ea typeface="Arial" panose="020B0604020202020204" pitchFamily="34" charset="0"/>
                <a:cs typeface="Arial"/>
              </a:rPr>
              <a:t>Determining required minimum distributions from an inherited IRA depends on the answers to two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effectLst/>
                <a:latin typeface="Aptos" panose="020B0004020202020204" pitchFamily="34" charset="0"/>
                <a:ea typeface="Arial" panose="020B0604020202020204" pitchFamily="34" charset="0"/>
                <a:cs typeface="Arial"/>
              </a:rPr>
              <a:t>Question 1: When did Bella Die?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ffectLst/>
                <a:latin typeface="Aptos" panose="020B0004020202020204" pitchFamily="34" charset="0"/>
                <a:ea typeface="Arial" panose="020B0604020202020204" pitchFamily="34" charset="0"/>
                <a:cs typeface="Arial"/>
              </a:rPr>
              <a:t>We are specifically trying to find out if she died </a:t>
            </a:r>
            <a:r>
              <a:rPr lang="en-US" b="1" i="0" dirty="0">
                <a:effectLst/>
                <a:latin typeface="Aptos" panose="020B0004020202020204" pitchFamily="34" charset="0"/>
                <a:ea typeface="Arial" panose="020B0604020202020204" pitchFamily="34" charset="0"/>
                <a:cs typeface="Arial"/>
              </a:rPr>
              <a:t>BEFORE or ON OR AFTER </a:t>
            </a:r>
            <a:r>
              <a:rPr lang="en-US" b="0" i="0" dirty="0">
                <a:effectLst/>
                <a:latin typeface="Aptos" panose="020B0004020202020204" pitchFamily="34" charset="0"/>
                <a:ea typeface="Arial" panose="020B0604020202020204" pitchFamily="34" charset="0"/>
                <a:cs typeface="Arial"/>
              </a:rPr>
              <a:t>her</a:t>
            </a:r>
            <a:r>
              <a:rPr lang="en-US" b="1" i="0" dirty="0">
                <a:effectLst/>
                <a:latin typeface="Aptos" panose="020B0004020202020204" pitchFamily="34" charset="0"/>
                <a:ea typeface="Arial" panose="020B0604020202020204" pitchFamily="34" charset="0"/>
                <a:cs typeface="Arial"/>
              </a:rPr>
              <a:t> </a:t>
            </a:r>
            <a:r>
              <a:rPr lang="en-US" i="0" dirty="0">
                <a:effectLst/>
                <a:latin typeface="Aptos" panose="020B0004020202020204" pitchFamily="34" charset="0"/>
                <a:ea typeface="Arial" panose="020B0604020202020204" pitchFamily="34" charset="0"/>
                <a:cs typeface="Arial"/>
              </a:rPr>
              <a:t>start date, using the same definition of start date as we learned earlier. The </a:t>
            </a:r>
            <a:r>
              <a:rPr lang="en-US" b="0" i="0" dirty="0">
                <a:effectLst/>
                <a:latin typeface="Aptos" panose="020B0004020202020204" pitchFamily="34" charset="0"/>
                <a:ea typeface="Arial" panose="020B0604020202020204" pitchFamily="34" charset="0"/>
                <a:cs typeface="Arial"/>
              </a:rPr>
              <a:t>RMD rules </a:t>
            </a:r>
            <a:r>
              <a:rPr lang="en-US" b="0" i="0" baseline="0" dirty="0">
                <a:solidFill>
                  <a:srgbClr val="FF0000"/>
                </a:solidFill>
                <a:effectLst/>
                <a:highlight>
                  <a:srgbClr val="FFFF00"/>
                </a:highlight>
                <a:latin typeface="Aptos" panose="020B0004020202020204" pitchFamily="34" charset="0"/>
                <a:ea typeface="Arial" panose="020B0604020202020204" pitchFamily="34" charset="0"/>
                <a:cs typeface="Arial"/>
              </a:rPr>
              <a:t>for the beneficiary </a:t>
            </a:r>
            <a:r>
              <a:rPr lang="en-US" b="0" i="0" dirty="0">
                <a:effectLst/>
                <a:latin typeface="Aptos" panose="020B0004020202020204" pitchFamily="34" charset="0"/>
                <a:ea typeface="Arial" panose="020B0604020202020204" pitchFamily="34" charset="0"/>
                <a:cs typeface="Arial"/>
              </a:rPr>
              <a:t>may differ based </a:t>
            </a:r>
            <a:r>
              <a:rPr lang="en-US" i="0" dirty="0">
                <a:effectLst/>
                <a:latin typeface="Aptos" panose="020B0004020202020204" pitchFamily="34" charset="0"/>
                <a:ea typeface="Arial" panose="020B0604020202020204" pitchFamily="34" charset="0"/>
                <a:cs typeface="Arial"/>
              </a:rPr>
              <a:t>on when Bella died.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effectLst/>
                <a:latin typeface="Aptos" panose="020B0004020202020204" pitchFamily="34" charset="0"/>
                <a:ea typeface="Arial" panose="020B0604020202020204" pitchFamily="34" charset="0"/>
                <a:cs typeface="Arial"/>
              </a:rPr>
              <a:t>Question 2: Who did Bella Name as the Beneficiary of her IRA?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ffectLst/>
                <a:latin typeface="Aptos" panose="020B0004020202020204" pitchFamily="34" charset="0"/>
                <a:ea typeface="Arial" panose="020B0604020202020204" pitchFamily="34" charset="0"/>
                <a:cs typeface="Arial"/>
              </a:rPr>
              <a:t>IRA beneficiaries fall within different classifications, and the RMD rules vary based on the classification.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dirty="0">
                <a:effectLst/>
                <a:latin typeface="Aptos" panose="020B0004020202020204" pitchFamily="34" charset="0"/>
                <a:ea typeface="Arial" panose="020B0604020202020204" pitchFamily="34" charset="0"/>
                <a:cs typeface="Arial"/>
              </a:rPr>
              <a:t>The answers to these questions will allow us to determine: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latin typeface="Aptos" panose="020B0004020202020204" pitchFamily="34" charset="0"/>
                <a:ea typeface="Arial" panose="020B0604020202020204" pitchFamily="34" charset="0"/>
                <a:cs typeface="Arial"/>
              </a:rPr>
              <a:t>The beneficiary’s start date;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latin typeface="Aptos" panose="020B0004020202020204" pitchFamily="34" charset="0"/>
                <a:ea typeface="Arial" panose="020B0604020202020204" pitchFamily="34" charset="0"/>
                <a:cs typeface="Arial"/>
              </a:rPr>
              <a:t>The RMD amount;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effectLst/>
                <a:latin typeface="Aptos" panose="020B0004020202020204" pitchFamily="34" charset="0"/>
                <a:ea typeface="Arial" panose="020B0604020202020204" pitchFamily="34" charset="0"/>
                <a:cs typeface="Arial"/>
              </a:rPr>
              <a:t>The timeframe in which the IRA must be fully emptied.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Let’s revisit the Lombardi Family and evaluate the most common inherited IRA scenarios.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a:effectLst/>
                <a:latin typeface="Aptos" panose="020B0004020202020204" pitchFamily="34" charset="0"/>
                <a:ea typeface="Arial" panose="020B0604020202020204" pitchFamily="34" charset="0"/>
                <a:cs typeface="Arial"/>
              </a:rPr>
              <a:t>NOTE TO SPEAKER: The answers to these questions also tell us whether annual withdrawals are required based on the applicable RMD rule. However, this presentation does not go into that level of detail. At the end of this presentation, we included a summary of the distribution requirements based on the various beneficiary classifications. This summary highlights the applicable RMD rule, the liquidation timeframe, and annual withdrawal requirements. The summary is intended to be an educational resource for the attendees and is not tax or legal advice.</a:t>
            </a:r>
            <a:endParaRPr lang="en-US" b="1" i="1" dirty="0">
              <a:effectLst/>
              <a:latin typeface="Aptos" panose="020B0004020202020204" pitchFamily="34" charset="0"/>
              <a:ea typeface="Arial" panose="020B0604020202020204" pitchFamily="34" charset="0"/>
              <a:cs typeface="Arial"/>
            </a:endParaRPr>
          </a:p>
        </p:txBody>
      </p:sp>
      <p:sp>
        <p:nvSpPr>
          <p:cNvPr id="4" name="Slide Number Placeholder 3">
            <a:extLst>
              <a:ext uri="{FF2B5EF4-FFF2-40B4-BE49-F238E27FC236}">
                <a16:creationId xmlns:a16="http://schemas.microsoft.com/office/drawing/2014/main" id="{0639AFA7-F332-239A-DA44-568A3E4721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76767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very common scenario involves an IRA account owner naming their spouse as beneficiary.</a:t>
            </a:r>
          </a:p>
        </p:txBody>
      </p:sp>
      <p:sp>
        <p:nvSpPr>
          <p:cNvPr id="4" name="Slide Number Placeholder 3"/>
          <p:cNvSpPr>
            <a:spLocks noGrp="1"/>
          </p:cNvSpPr>
          <p:nvPr>
            <p:ph type="sldNum" sz="quarter" idx="5"/>
          </p:nvPr>
        </p:nvSpPr>
        <p:spPr/>
        <p:txBody>
          <a:bodyPr/>
          <a:lstStyle/>
          <a:p>
            <a:fld id="{F270ECB4-3DED-114D-B8EC-BD91C83448E7}" type="slidenum">
              <a:rPr lang="en-US" smtClean="0"/>
              <a:t>16</a:t>
            </a:fld>
            <a:endParaRPr lang="en-US" dirty="0"/>
          </a:p>
        </p:txBody>
      </p:sp>
    </p:spTree>
    <p:extLst>
      <p:ext uri="{BB962C8B-B14F-4D97-AF65-F5344CB8AC3E}">
        <p14:creationId xmlns:p14="http://schemas.microsoft.com/office/powerpoint/2010/main" val="2721168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99BAE-6D82-8F7B-4DD7-1116C3FF0F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D2304D-729C-2CA6-A3FA-7F0EE16EC0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89664-7ED8-66D3-45B4-E645440C2584}"/>
              </a:ext>
            </a:extLst>
          </p:cNvPr>
          <p:cNvSpPr>
            <a:spLocks noGrp="1"/>
          </p:cNvSpPr>
          <p:nvPr>
            <p:ph type="body" idx="1"/>
          </p:nvPr>
        </p:nvSpPr>
        <p:spPr/>
        <p:txBody>
          <a:bodyPr/>
          <a:lstStyle/>
          <a:p>
            <a:r>
              <a:rPr lang="en-US" dirty="0"/>
              <a:t>This is exactly what Bella did.</a:t>
            </a:r>
          </a:p>
          <a:p>
            <a:endParaRPr lang="en-US" dirty="0"/>
          </a:p>
          <a:p>
            <a:r>
              <a:rPr lang="en-US" dirty="0"/>
              <a:t>The Facts: Bella named William as beneficiary of her IRA. Assume she died in 2024, at age 58. She died before William, who was age 66 when Bella died.</a:t>
            </a:r>
          </a:p>
        </p:txBody>
      </p:sp>
      <p:sp>
        <p:nvSpPr>
          <p:cNvPr id="4" name="Slide Number Placeholder 3">
            <a:extLst>
              <a:ext uri="{FF2B5EF4-FFF2-40B4-BE49-F238E27FC236}">
                <a16:creationId xmlns:a16="http://schemas.microsoft.com/office/drawing/2014/main" id="{430DD8C9-FFA2-1AE2-ECA2-1A58C4530E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033440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9DEAD-E092-0F0E-6C88-954881A7DD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B1A430-9F90-637B-07A8-05D09934B4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29EDA0-85F0-BAB8-B065-1ABD95B6E8F0}"/>
              </a:ext>
            </a:extLst>
          </p:cNvPr>
          <p:cNvSpPr>
            <a:spLocks noGrp="1"/>
          </p:cNvSpPr>
          <p:nvPr>
            <p:ph type="body" idx="1"/>
          </p:nvPr>
        </p:nvSpPr>
        <p:spPr/>
        <p:txBody>
          <a:bodyPr/>
          <a:lstStyle/>
          <a:p>
            <a:r>
              <a:rPr lang="en-US" dirty="0"/>
              <a:t>William generally has two options.</a:t>
            </a:r>
          </a:p>
          <a:p>
            <a:pPr marL="228600" indent="-228600">
              <a:buFont typeface="+mj-lt"/>
              <a:buAutoNum type="arabicPeriod"/>
            </a:pPr>
            <a:r>
              <a:rPr lang="en-US" dirty="0"/>
              <a:t>First, he could elect a Spousal Rollover. As the name implies, this option is available only to spousal beneficiaries. With this option, William elects to treat the IRA as his own IRA by designating himself as the new IRA owner. Think of it as if Bella’s IRA “rolls over” into a new IRA established by William.</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Alternatively, William may elect to be treated as the beneficiary of Bella’s IRA. Think of this as if nothing changed with Bella’s IRA, with William as the beneficiary of the inherited IRA.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Which option is better for William?  It depends!</a:t>
            </a:r>
          </a:p>
          <a:p>
            <a:endParaRPr lang="en-US" dirty="0"/>
          </a:p>
          <a:p>
            <a:r>
              <a:rPr lang="en-US" i="1" dirty="0"/>
              <a:t>NOTE TO SPEAKER: A rollover is only available to a spouse.  Also, a surviving spouse may elect a spousal rollover </a:t>
            </a:r>
            <a:r>
              <a:rPr lang="en-US" i="1" u="sng" dirty="0"/>
              <a:t>only if </a:t>
            </a:r>
            <a:r>
              <a:rPr lang="en-US" i="1" dirty="0"/>
              <a:t>they are the sole beneficiary of their deceased spouse’s IRA and if they have an unlimited right to withdraw amounts from it. </a:t>
            </a:r>
          </a:p>
        </p:txBody>
      </p:sp>
      <p:sp>
        <p:nvSpPr>
          <p:cNvPr id="4" name="Slide Number Placeholder 3">
            <a:extLst>
              <a:ext uri="{FF2B5EF4-FFF2-40B4-BE49-F238E27FC236}">
                <a16:creationId xmlns:a16="http://schemas.microsoft.com/office/drawing/2014/main" id="{3E3C16C0-6A16-F793-5E03-7A9B6435E0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25925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DC221-D236-2615-38BD-23F5969CCB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A4881-E38E-3A1E-2394-FB532718A7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402CF1-D6E4-3467-7725-91991C13B3EE}"/>
              </a:ext>
            </a:extLst>
          </p:cNvPr>
          <p:cNvSpPr>
            <a:spLocks noGrp="1"/>
          </p:cNvSpPr>
          <p:nvPr>
            <p:ph type="body" idx="1"/>
          </p:nvPr>
        </p:nvSpPr>
        <p:spPr>
          <a:xfrm>
            <a:off x="440267" y="4332814"/>
            <a:ext cx="5808133" cy="4591050"/>
          </a:xfrm>
        </p:spPr>
        <p:txBody>
          <a:bodyPr/>
          <a:lstStyle/>
          <a:p>
            <a:r>
              <a:rPr lang="en-US" b="0" dirty="0"/>
              <a:t>Here are a few factors for William to consider as he determines which option is best for him.</a:t>
            </a:r>
          </a:p>
          <a:p>
            <a:endParaRPr lang="en-US" b="0" dirty="0"/>
          </a:p>
          <a:p>
            <a:r>
              <a:rPr lang="en-US" b="1" dirty="0"/>
              <a:t>CONTRIBUTIONS</a:t>
            </a:r>
          </a:p>
          <a:p>
            <a:r>
              <a:rPr lang="en-US" b="0" dirty="0"/>
              <a:t>First, the spousal rollover permits William to make his own contributions to the IRA. This feature is not available with an inherited IRA.</a:t>
            </a:r>
          </a:p>
          <a:p>
            <a:endParaRPr lang="en-US" b="0" dirty="0"/>
          </a:p>
          <a:p>
            <a:r>
              <a:rPr lang="en-US" b="1" dirty="0"/>
              <a:t>ABILITY TO NAME NEW BENEFICIARIES</a:t>
            </a:r>
          </a:p>
          <a:p>
            <a:r>
              <a:rPr lang="en-US" b="0" dirty="0"/>
              <a:t>Second, William can name new primary beneficiaries of his IRA. While this specific option is not available if William chooses to remain the beneficiary of the inherited IRA, he always has the option of a spousal rollover and then he can name a new primary beneficiary.</a:t>
            </a:r>
          </a:p>
          <a:p>
            <a:endParaRPr lang="en-US" b="0" dirty="0"/>
          </a:p>
          <a:p>
            <a:r>
              <a:rPr lang="en-US" b="1" dirty="0"/>
              <a:t>10% PENALTY ON EARLY DISTRIBUTIONS</a:t>
            </a:r>
          </a:p>
          <a:p>
            <a:r>
              <a:rPr lang="en-US" b="0" dirty="0"/>
              <a:t>Third, with a spousal rollover, William will be subject to a 10% penalty on early distributions unless an exception applies.  The 10% penalty does not apply to distributions from an inherited IRA.</a:t>
            </a:r>
          </a:p>
          <a:p>
            <a:endParaRPr lang="en-US" b="0" dirty="0"/>
          </a:p>
          <a:p>
            <a:r>
              <a:rPr lang="en-US" b="0" dirty="0"/>
              <a:t>Based on these factors, a spousal rollover may be an appealing option for William if he does not need the IRA for current living expenses and if he is over age 59½.  Alternatively, an inherited IRA may be appealing to him if he is not yet sure what his family needs may be, if he knows he must rely on this IRA for regular living expenses, or if he is younger than Bella (under age 59½) due to the 10% penalty exception.</a:t>
            </a:r>
          </a:p>
        </p:txBody>
      </p:sp>
      <p:sp>
        <p:nvSpPr>
          <p:cNvPr id="4" name="Slide Number Placeholder 3">
            <a:extLst>
              <a:ext uri="{FF2B5EF4-FFF2-40B4-BE49-F238E27FC236}">
                <a16:creationId xmlns:a16="http://schemas.microsoft.com/office/drawing/2014/main" id="{89C94A35-9CE7-53BC-7CC2-AF16B1F9F9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26920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5D189-9015-01D1-DC2D-24B4451F0F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3B292-308D-EECB-79CA-C530C0655B29}"/>
              </a:ext>
            </a:extLst>
          </p:cNvPr>
          <p:cNvSpPr>
            <a:spLocks noGrp="1" noRot="1" noChangeAspect="1"/>
          </p:cNvSpPr>
          <p:nvPr>
            <p:ph type="sldImg"/>
          </p:nvPr>
        </p:nvSpPr>
        <p:spPr>
          <a:xfrm>
            <a:off x="685800" y="703263"/>
            <a:ext cx="5486400" cy="3086100"/>
          </a:xfrm>
        </p:spPr>
      </p:sp>
      <p:sp>
        <p:nvSpPr>
          <p:cNvPr id="3" name="Notes Placeholder 2">
            <a:extLst>
              <a:ext uri="{FF2B5EF4-FFF2-40B4-BE49-F238E27FC236}">
                <a16:creationId xmlns:a16="http://schemas.microsoft.com/office/drawing/2014/main" id="{4952B8EE-48CC-62EB-F3CA-98B836578A10}"/>
              </a:ext>
            </a:extLst>
          </p:cNvPr>
          <p:cNvSpPr>
            <a:spLocks noGrp="1"/>
          </p:cNvSpPr>
          <p:nvPr>
            <p:ph type="body" idx="1"/>
          </p:nvPr>
        </p:nvSpPr>
        <p:spPr>
          <a:xfrm>
            <a:off x="685800" y="3926417"/>
            <a:ext cx="5486400" cy="490431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rPr>
              <a:t>These are not the only factors William must consider in determining which option is best for him. Two additional factors are: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rPr>
              <a:t>When will he have to start taking required distributions; and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rPr>
              <a:t>What is the specific amount he would be required to withdraw.</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rPr>
              <a:t>The second factor gets to the heart of planning for required distributions: the calculation of the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rPr>
              <a:t>RMDs are calculated by using a simple formula: you take the account balance as of December 31</a:t>
            </a:r>
            <a:r>
              <a:rPr kumimoji="0" lang="en-US" sz="1200" b="0" i="0" u="none" strike="noStrike" kern="1200" cap="none" spc="0" normalizeH="0" baseline="30000" noProof="0" dirty="0">
                <a:ln>
                  <a:noFill/>
                </a:ln>
                <a:solidFill>
                  <a:srgbClr val="414041"/>
                </a:solidFill>
                <a:effectLst/>
                <a:uLnTx/>
                <a:uFillTx/>
                <a:latin typeface="Aptos" panose="02110004020202020204"/>
                <a:ea typeface="+mn-ea"/>
                <a:cs typeface="+mn-cs"/>
              </a:rPr>
              <a:t>st</a:t>
            </a:r>
            <a:r>
              <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rPr>
              <a:t> of the previous year divided by the beneficiary's life expectancy.  Life expectancy is the average number of years of life someone has at a particular age based upon an IRS life expectancy table.  The shorter the life expectancy, the greater the RMD; the longer the life expectancy, the lesser the RMD.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414041"/>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rPr>
              <a:t>Let’s look more closely at how these two additional factors impact William’s decision between a spousal rollover and an inherited IRA.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dirty="0">
              <a:ln>
                <a:noFill/>
              </a:ln>
              <a:solidFill>
                <a:srgbClr val="414041"/>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1" u="none" strike="noStrike" kern="1200" cap="none" spc="0" normalizeH="0" baseline="0" noProof="0" dirty="0">
                <a:ln>
                  <a:noFill/>
                </a:ln>
                <a:solidFill>
                  <a:srgbClr val="414041"/>
                </a:solidFill>
                <a:effectLst/>
                <a:uLnTx/>
                <a:uFillTx/>
                <a:latin typeface="Aptos" panose="02110004020202020204"/>
                <a:ea typeface="+mn-ea"/>
                <a:cs typeface="+mn-cs"/>
              </a:rPr>
              <a:t>NOTE TO SPEAKER: The Internal Revenue Service has three life expectancy tables for purposes of calculating RMDs:  the Uniform Table, the Joint and Survivor Life Table, and the Single Life Table. T</a:t>
            </a:r>
            <a:r>
              <a:rPr kumimoji="0" lang="en-US" sz="1200" b="0" i="1"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rPr>
              <a:t>he calculation for a surviving spouse beneficiary is based the Single Life Table, recalculated annually. For 2024 or thereafter, it may be possible for the surviving spouse to elect to use the more favorable Uniform Lifetime. Note the life expectancy tables can be found on the IRS website.</a:t>
            </a:r>
            <a:endParaRPr kumimoji="0" lang="en-US" sz="1200" i="1"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4" name="Slide Number Placeholder 3">
            <a:extLst>
              <a:ext uri="{FF2B5EF4-FFF2-40B4-BE49-F238E27FC236}">
                <a16:creationId xmlns:a16="http://schemas.microsoft.com/office/drawing/2014/main" id="{D92DF9F5-6CB6-B092-1987-6283765FE43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40568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3F039-5702-D9E1-A026-3BEF5CFD88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98FCE3-8994-57AB-725C-9AE7D32A4F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2D3475-D370-3D5F-B372-3CDD7768F689}"/>
              </a:ext>
            </a:extLst>
          </p:cNvPr>
          <p:cNvSpPr>
            <a:spLocks noGrp="1"/>
          </p:cNvSpPr>
          <p:nvPr>
            <p:ph type="body" idx="1"/>
          </p:nvPr>
        </p:nvSpPr>
        <p:spPr/>
        <p:txBody>
          <a:bodyPr/>
          <a:lstStyle/>
          <a:p>
            <a:r>
              <a:rPr lang="en-US" dirty="0"/>
              <a:t>With a spousal rollover, William can delay required distributions until his own applicable age. With an inherited IRA, William is permitted to delay required distributions until Bella’s applicable age.  For both, Williams’s remaining life expectancy is used to calculate his required distributions and is the timeframe for liquidation.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this information in a timeline.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R="0" lvl="0" defTabSz="914400" rtl="0" eaLnBrk="1" fontAlgn="auto" latinLnBrk="0" hangingPunct="1">
              <a:lnSpc>
                <a:spcPct val="100000"/>
              </a:lnSpc>
              <a:spcBef>
                <a:spcPts val="0"/>
              </a:spcBef>
              <a:spcAft>
                <a:spcPts val="0"/>
              </a:spcAft>
              <a:buClrTx/>
              <a:buSzTx/>
              <a:tabLst/>
              <a:defRPr/>
            </a:pPr>
            <a:r>
              <a:rPr lang="en-US" i="1" dirty="0"/>
              <a:t>NOTE TO SPEAKER: As a reminder, a surviving spouse may elect to receive required distributions based on the 10-year rule, but this election is unlikely due to the less flexible distribution options.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538C4EC1-F155-1A87-969D-88F47B289D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873448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Bella died in 2024 at age 58. When Bella died, William was age 66.</a:t>
            </a:r>
          </a:p>
          <a:p>
            <a:endParaRPr lang="en-US" dirty="0"/>
          </a:p>
          <a:p>
            <a:r>
              <a:rPr lang="en-US" dirty="0"/>
              <a:t>With a spousal rollover, William can delay required distributions until his own applicable age. William was born in 1958, which means his applicable age is 73.  If he chooses a spousal rollover, he would begin taking required distributions 7 years after Bella’s death. William’s remaining life expectancy at age 73 is 16.4. Therefore, the IRA must be fully liquidated by December 31, 2047.</a:t>
            </a:r>
          </a:p>
          <a:p>
            <a:endParaRPr lang="en-US" dirty="0"/>
          </a:p>
          <a:p>
            <a:r>
              <a:rPr lang="en-US" dirty="0"/>
              <a:t>With an inherited IRA, William is permitted to delay required distributions until Bella’s applicable age. Bella was born in 1966, which means her applicable age is 75. If he chooses an inherited IRA, his start date would be 17 years after Bella’s death, or 2041 when William is age 83. Williams remaining life expectancy at age 83 is 9.3 years. Therefore, the IRA must be fully emptied by December 31, 2050.</a:t>
            </a:r>
          </a:p>
          <a:p>
            <a:endParaRPr lang="en-US" dirty="0"/>
          </a:p>
          <a:p>
            <a:r>
              <a:rPr lang="en-US" i="1" dirty="0"/>
              <a:t>NOTE TO SPEAKER: These life expectancies are from the Single Life Table.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22</a:t>
            </a:fld>
            <a:endParaRPr lang="en-US" dirty="0"/>
          </a:p>
        </p:txBody>
      </p:sp>
    </p:spTree>
    <p:extLst>
      <p:ext uri="{BB962C8B-B14F-4D97-AF65-F5344CB8AC3E}">
        <p14:creationId xmlns:p14="http://schemas.microsoft.com/office/powerpoint/2010/main" val="2119679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very common scenario involves an IRA account owner naming their children as beneficiaries. Before we explore the details, we first need highlight recent legislation that significantly changed the required distribution rules for many beneficiaries:  The SECURE 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23</a:t>
            </a:fld>
            <a:endParaRPr lang="en-US" dirty="0"/>
          </a:p>
        </p:txBody>
      </p:sp>
    </p:spTree>
    <p:extLst>
      <p:ext uri="{BB962C8B-B14F-4D97-AF65-F5344CB8AC3E}">
        <p14:creationId xmlns:p14="http://schemas.microsoft.com/office/powerpoint/2010/main" val="4155667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Before the SECURE Act, IRA beneficiaries were able to stretch required distributions over their lifetime – which resulted in continued income tax-deferred growth within the IRA and a longer timeframe for pulling money out of the IRA.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SECURE Act eliminated the option for “stretch” distributions over the beneficiary’s lifetime. Instead, it introduced a 10-year rule, which requires most non-spouse beneficiaries of inherited retirement accounts to fully withdraw the funds within 10 years of the account owner's death.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Act provided several exceptions to the 10-year rule, allowing for some degree of stretch planning for beneficiaries who fall into one of the following categories....</a:t>
            </a:r>
          </a:p>
          <a:p>
            <a:endParaRPr lang="en-US" dirty="0"/>
          </a:p>
          <a:p>
            <a:r>
              <a:rPr lang="en-US" i="1" dirty="0"/>
              <a:t>NOTE TO SPEAKER: </a:t>
            </a:r>
            <a:r>
              <a:rPr lang="en-US" b="0" i="1" dirty="0"/>
              <a:t>The SECURE Act applies to accounts inherited </a:t>
            </a:r>
            <a:r>
              <a:rPr lang="en-US" b="1" i="1" dirty="0"/>
              <a:t>on or </a:t>
            </a:r>
            <a:r>
              <a:rPr lang="en-US" b="0" i="1" dirty="0"/>
              <a:t>after January 1, 2020.</a:t>
            </a:r>
          </a:p>
          <a:p>
            <a:endParaRPr lang="en-US" i="1" dirty="0"/>
          </a:p>
        </p:txBody>
      </p:sp>
      <p:sp>
        <p:nvSpPr>
          <p:cNvPr id="4" name="Slide Number Placeholder 3"/>
          <p:cNvSpPr>
            <a:spLocks noGrp="1"/>
          </p:cNvSpPr>
          <p:nvPr>
            <p:ph type="sldNum" sz="quarter" idx="5"/>
          </p:nvPr>
        </p:nvSpPr>
        <p:spPr/>
        <p:txBody>
          <a:bodyPr/>
          <a:lstStyle/>
          <a:p>
            <a:fld id="{F270ECB4-3DED-114D-B8EC-BD91C83448E7}" type="slidenum">
              <a:rPr lang="en-US" smtClean="0"/>
              <a:t>24</a:t>
            </a:fld>
            <a:endParaRPr lang="en-US" dirty="0"/>
          </a:p>
        </p:txBody>
      </p:sp>
    </p:spTree>
    <p:extLst>
      <p:ext uri="{BB962C8B-B14F-4D97-AF65-F5344CB8AC3E}">
        <p14:creationId xmlns:p14="http://schemas.microsoft.com/office/powerpoint/2010/main" val="14458832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599517"/>
          </a:xfrm>
        </p:spPr>
        <p:txBody>
          <a:bodyPr/>
          <a:lstStyle/>
          <a:p>
            <a:r>
              <a:rPr lang="en-US" dirty="0"/>
              <a:t>Here is the list of inherited IRA beneficiaries who are not subject to the 10-year rule. Because special rules apply to them, let’s refer to them as special beneficiaries.</a:t>
            </a:r>
          </a:p>
          <a:p>
            <a:endParaRPr lang="en-US" dirty="0"/>
          </a:p>
          <a:p>
            <a:r>
              <a:rPr lang="en-US" dirty="0"/>
              <a:t>First, William, as Bella’s surviving spouse, is not bound by the 10-year rule. This is why we did not introduce the 10-year rule until this point in today’s presentation. While William may choose to deplete an inherited IRA within 10 years, typically surviving spouses will choose one of the options we discussed earlier: either the spousal rollover or remaining a beneficiary of the inherited IRA with payments made over their life expectancy.</a:t>
            </a:r>
          </a:p>
          <a:p>
            <a:endParaRPr lang="en-US" dirty="0"/>
          </a:p>
          <a:p>
            <a:r>
              <a:rPr lang="en-US" dirty="0"/>
              <a:t>The other special beneficiaries are disabled or chronically ill individuals, individuals who are not more than 10 years younger than Bella, and Bella’s minor children. </a:t>
            </a:r>
            <a:endParaRPr lang="en-US" b="1" i="1" dirty="0"/>
          </a:p>
          <a:p>
            <a:endParaRPr lang="en-US" dirty="0"/>
          </a:p>
          <a:p>
            <a:r>
              <a:rPr lang="en-US" i="1" dirty="0"/>
              <a:t>NOTE TO SPEAKER: Under The SECURE Act, the technical name for “special beneficiaries” is Eligible Designated Beneficiaries. There are two additional beneficiary classifications: Designated Beneficiaries and Non-Designated Beneficiaries. Designated beneficiaries are individuals who do not qualify as a special beneficiary, such as an adult child, a grandchild, a sibling who is more than 10 year younger, or nieces and nephews.  Non-designated beneficiaries are non-individual (non-human) beneficiaries such as a charity or the account owner’s estate.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096211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73666" y="4400550"/>
            <a:ext cx="5063067"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Regarding minor children, </a:t>
            </a:r>
            <a:r>
              <a:rPr lang="en-US" i="0" dirty="0">
                <a:cs typeface="Calibri"/>
              </a:rPr>
              <a:t>a child is considered a special beneficiary if they are …</a:t>
            </a:r>
          </a:p>
          <a:p>
            <a:endParaRPr lang="en-US" i="0" dirty="0">
              <a:cs typeface="Calibri"/>
            </a:endParaRPr>
          </a:p>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rPr>
              <a:t>A biological, adopted, stepchild, or eligible foster child of the IRA owner; </a:t>
            </a:r>
            <a:r>
              <a:rPr kumimoji="0" lang="en-US" sz="1200" b="0" i="0" u="sng" strike="noStrike" kern="1200" cap="none" spc="0" normalizeH="0" baseline="0" noProof="0" dirty="0">
                <a:ln>
                  <a:noFill/>
                </a:ln>
                <a:solidFill>
                  <a:srgbClr val="414041"/>
                </a:solidFill>
                <a:effectLst/>
                <a:uLnTx/>
                <a:uFillTx/>
                <a:latin typeface="Aptos" panose="02110004020202020204"/>
                <a:ea typeface="+mn-ea"/>
                <a:cs typeface="+mn-cs"/>
              </a:rPr>
              <a:t>and</a:t>
            </a:r>
          </a:p>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lang="en-US" sz="1200" b="0" dirty="0">
                <a:solidFill>
                  <a:srgbClr val="414041"/>
                </a:solidFill>
                <a:latin typeface="Aptos" panose="02110004020202020204"/>
              </a:rPr>
              <a:t>Under the age of 21 as of the date of the IRA owner’s death</a:t>
            </a:r>
            <a:endParaRPr kumimoji="0" lang="en-US" sz="1200" b="0" i="0" u="none" strike="noStrike" kern="1200" cap="none" spc="0" normalizeH="0" baseline="0" noProof="0" dirty="0">
              <a:ln>
                <a:noFill/>
              </a:ln>
              <a:solidFill>
                <a:srgbClr val="414041"/>
              </a:solidFill>
              <a:effectLst/>
              <a:uLnTx/>
              <a:uFillTx/>
              <a:latin typeface="Aptos" panose="02110004020202020204"/>
              <a:ea typeface="+mn-ea"/>
              <a:cs typeface="+mn-cs"/>
            </a:endParaRPr>
          </a:p>
          <a:p>
            <a:endParaRPr lang="en-US" i="0" dirty="0">
              <a:cs typeface="Calibri"/>
            </a:endParaRPr>
          </a:p>
          <a:p>
            <a:r>
              <a:rPr lang="en-US" i="0" dirty="0">
                <a:cs typeface="Calibri"/>
              </a:rPr>
              <a:t>With this in mind, let’s get back to the Lombardi Family and the facts of Scenario 2.</a:t>
            </a:r>
          </a:p>
          <a:p>
            <a:endParaRPr lang="en-US" i="1" dirty="0">
              <a:cs typeface="Calibri"/>
            </a:endParaRPr>
          </a:p>
          <a:p>
            <a:r>
              <a:rPr lang="en-US" i="1" dirty="0">
                <a:cs typeface="Calibri"/>
              </a:rPr>
              <a:t>NOTE TO SPEAKER: A minor child may be classified as a special beneficiary only if they are the minor child </a:t>
            </a:r>
            <a:r>
              <a:rPr lang="en-US" b="1" i="1" dirty="0">
                <a:cs typeface="Calibri"/>
              </a:rPr>
              <a:t>of the original IRA owner</a:t>
            </a:r>
            <a:r>
              <a:rPr lang="en-US" i="1" dirty="0">
                <a:cs typeface="Calibri"/>
              </a:rPr>
              <a:t>. Minor grandchildren, nieces, nephews, or any other minor are not considered special beneficiaries. Also, an </a:t>
            </a:r>
            <a:r>
              <a:rPr lang="en-US" b="1" i="1" dirty="0">
                <a:cs typeface="Calibri"/>
              </a:rPr>
              <a:t>“eligible foster child”</a:t>
            </a:r>
            <a:r>
              <a:rPr lang="en-US" i="1" dirty="0">
                <a:cs typeface="Calibri"/>
              </a:rPr>
              <a:t> means</a:t>
            </a:r>
            <a:r>
              <a:rPr lang="en-US" b="0" i="1" dirty="0">
                <a:solidFill>
                  <a:srgbClr val="333333"/>
                </a:solidFill>
                <a:effectLst/>
                <a:latin typeface="Open Sans" panose="020B0606030504020204" pitchFamily="34" charset="0"/>
              </a:rPr>
              <a:t> an individual who is placed with the IRA account owner by an authorized placement agency or by judgment, decree, or other order of any court of competent jurisdiction.</a:t>
            </a:r>
            <a:endParaRPr lang="en-US" i="1" dirty="0">
              <a:cs typeface="Calibri"/>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26</a:t>
            </a:fld>
            <a:endParaRPr lang="en-US" dirty="0"/>
          </a:p>
        </p:txBody>
      </p:sp>
    </p:spTree>
    <p:extLst>
      <p:ext uri="{BB962C8B-B14F-4D97-AF65-F5344CB8AC3E}">
        <p14:creationId xmlns:p14="http://schemas.microsoft.com/office/powerpoint/2010/main" val="5936015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9F527-CFBE-24BA-858E-C2AC15668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5B45D2-204F-E3C2-D18A-2DEECF6E1B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3B4E2C-047F-A91B-C0A6-062E1D5C5D3D}"/>
              </a:ext>
            </a:extLst>
          </p:cNvPr>
          <p:cNvSpPr>
            <a:spLocks noGrp="1"/>
          </p:cNvSpPr>
          <p:nvPr>
            <p:ph type="body" idx="1"/>
          </p:nvPr>
        </p:nvSpPr>
        <p:spPr/>
        <p:txBody>
          <a:bodyPr/>
          <a:lstStyle/>
          <a:p>
            <a:r>
              <a:rPr lang="en-US" dirty="0"/>
              <a:t>Here are the Facts:</a:t>
            </a:r>
          </a:p>
          <a:p>
            <a:endParaRPr lang="en-US" dirty="0"/>
          </a:p>
          <a:p>
            <a:r>
              <a:rPr lang="en-US" dirty="0"/>
              <a:t>William predeceased Bella. After William’s death, Bella updated her IRA beneficiary designation by naming Ben and Sofia as the beneficiaries.</a:t>
            </a:r>
          </a:p>
          <a:p>
            <a:endParaRPr lang="en-US" dirty="0"/>
          </a:p>
          <a:p>
            <a:r>
              <a:rPr lang="en-US" dirty="0"/>
              <a:t>A few years later, Bella died.  She was only 42 when she died, when Ben was 7 and Sofia was 4.</a:t>
            </a:r>
          </a:p>
          <a:p>
            <a:pPr marL="0" indent="0">
              <a:buNone/>
            </a:pPr>
            <a:endParaRPr lang="en-US" dirty="0"/>
          </a:p>
          <a:p>
            <a:pPr marL="0" indent="0">
              <a:buNone/>
            </a:pPr>
            <a:r>
              <a:rPr lang="en-US" dirty="0"/>
              <a:t>Let’s first look at Ben’s situation.</a:t>
            </a:r>
          </a:p>
          <a:p>
            <a:pPr marL="0" indent="0">
              <a:buNone/>
            </a:pPr>
            <a:endParaRPr lang="en-US" i="1" dirty="0"/>
          </a:p>
          <a:p>
            <a:pPr marL="0" indent="0">
              <a:buNone/>
            </a:pPr>
            <a:r>
              <a:rPr lang="en-US" i="1" dirty="0"/>
              <a:t>NOTE TO SPEAKER: As Ben and Sofia are minors, they do not have capacity to receive the required distributions outright. The distributions would be made payable to their guardian for their benefit. Please note, that generally it is not recommended to name minor children as beneficiaries of an IRA outright. This example is being shown for illustrative </a:t>
            </a:r>
            <a:r>
              <a:rPr lang="en-US" b="0" i="1" dirty="0"/>
              <a:t>purposes only to demonstrate how the rules would be </a:t>
            </a:r>
            <a:r>
              <a:rPr lang="en-US" i="1" dirty="0"/>
              <a:t>applied.</a:t>
            </a:r>
          </a:p>
        </p:txBody>
      </p:sp>
      <p:sp>
        <p:nvSpPr>
          <p:cNvPr id="4" name="Slide Number Placeholder 3">
            <a:extLst>
              <a:ext uri="{FF2B5EF4-FFF2-40B4-BE49-F238E27FC236}">
                <a16:creationId xmlns:a16="http://schemas.microsoft.com/office/drawing/2014/main" id="{010576F2-1DAC-1D6C-D47D-89B28FD19E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96582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F0F1E-0E38-6EA0-4F53-0F7C984E2A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7B12D-6C96-5985-2007-48446DB18B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2D7D75-AFF6-4C8E-7CCD-CA3FDE0EA6D0}"/>
              </a:ext>
            </a:extLst>
          </p:cNvPr>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The rules applicable to Ben, as Bella’s minor child, are generally as follows.</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Ben must begin taking distributions by the end of the year following Bella’s death, or December 31, 2025, when he is 8 years old.  He must take annual distributions based on his life expectancy until he reaches age 21. Then, the 10-year rule kicks in, which gives Ben ten more years to fully empty the account.</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Let’s look at this information in a timeline.</a:t>
            </a:r>
          </a:p>
          <a:p>
            <a:endParaRPr lang="en-US" i="1" dirty="0"/>
          </a:p>
          <a:p>
            <a:r>
              <a:rPr lang="en-US" i="1" dirty="0"/>
              <a:t>NOTE TO SPEAKER: Special beneficiaries may always elect the 10-year rule, but typically they do not make this choice as their options as special beneficiaries are more beneficial. Also, as a reminder, Ben’s legal guardian would oversee the distributions until he attains the age of majority in the state in where he lives (generally age 18).</a:t>
            </a:r>
            <a:endParaRPr lang="en-US" dirty="0"/>
          </a:p>
        </p:txBody>
      </p:sp>
      <p:sp>
        <p:nvSpPr>
          <p:cNvPr id="4" name="Slide Number Placeholder 3">
            <a:extLst>
              <a:ext uri="{FF2B5EF4-FFF2-40B4-BE49-F238E27FC236}">
                <a16:creationId xmlns:a16="http://schemas.microsoft.com/office/drawing/2014/main" id="{F5FB8B0F-F395-2166-FD1F-9DF623DC7FA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69183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 has 23 years to empty the inherited IRA: 13 years until he attains the age of majority, 21; following by 10 years under the 10-year rule.</a:t>
            </a:r>
          </a:p>
        </p:txBody>
      </p:sp>
      <p:sp>
        <p:nvSpPr>
          <p:cNvPr id="4" name="Slide Number Placeholder 3"/>
          <p:cNvSpPr>
            <a:spLocks noGrp="1"/>
          </p:cNvSpPr>
          <p:nvPr>
            <p:ph type="sldNum" sz="quarter" idx="5"/>
          </p:nvPr>
        </p:nvSpPr>
        <p:spPr/>
        <p:txBody>
          <a:bodyPr/>
          <a:lstStyle/>
          <a:p>
            <a:fld id="{F270ECB4-3DED-114D-B8EC-BD91C83448E7}" type="slidenum">
              <a:rPr lang="en-US" smtClean="0"/>
              <a:t>29</a:t>
            </a:fld>
            <a:endParaRPr lang="en-US" dirty="0"/>
          </a:p>
        </p:txBody>
      </p:sp>
    </p:spTree>
    <p:extLst>
      <p:ext uri="{BB962C8B-B14F-4D97-AF65-F5344CB8AC3E}">
        <p14:creationId xmlns:p14="http://schemas.microsoft.com/office/powerpoint/2010/main" val="4102312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Did you know that 42% of U.S. households report that they own an IRA?  Given these figures, it is likely that you or someone in your family own an IRA.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https://www.ici.org/system/files/2024-02/per30-01.pdf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a:t>
            </a:fld>
            <a:endParaRPr lang="en-US" dirty="0"/>
          </a:p>
        </p:txBody>
      </p:sp>
    </p:spTree>
    <p:extLst>
      <p:ext uri="{BB962C8B-B14F-4D97-AF65-F5344CB8AC3E}">
        <p14:creationId xmlns:p14="http://schemas.microsoft.com/office/powerpoint/2010/main" val="1486415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06120-AE07-913A-65BC-B2B03C4FBE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E9366C-1BB4-9B85-ADD8-AA7F5FEA07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FC55CA-3E33-476B-C6BC-83203922D9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would be different if Ben was an adult when Bella died?</a:t>
            </a:r>
          </a:p>
          <a:p>
            <a:endParaRPr lang="en-US" dirty="0"/>
          </a:p>
        </p:txBody>
      </p:sp>
      <p:sp>
        <p:nvSpPr>
          <p:cNvPr id="4" name="Slide Number Placeholder 3">
            <a:extLst>
              <a:ext uri="{FF2B5EF4-FFF2-40B4-BE49-F238E27FC236}">
                <a16:creationId xmlns:a16="http://schemas.microsoft.com/office/drawing/2014/main" id="{788D02A1-9621-8B52-E0F5-271E2F5707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169446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994C-E51D-6E07-B0EB-2871989A58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606B4B-A6A5-1ABE-A0EC-9D30A9133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C8F72-E937-7C7B-C606-F4814DB2B694}"/>
              </a:ext>
            </a:extLst>
          </p:cNvPr>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Our facts change a bit.  Assume Bella died in 2057 at age 68 which is before her start date. Ben is age 40 when his Mom dies.</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dirty="0"/>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dirty="0"/>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dirty="0"/>
          </a:p>
          <a:p>
            <a:endParaRPr lang="en-US" dirty="0"/>
          </a:p>
        </p:txBody>
      </p:sp>
      <p:sp>
        <p:nvSpPr>
          <p:cNvPr id="4" name="Slide Number Placeholder 3">
            <a:extLst>
              <a:ext uri="{FF2B5EF4-FFF2-40B4-BE49-F238E27FC236}">
                <a16:creationId xmlns:a16="http://schemas.microsoft.com/office/drawing/2014/main" id="{D59A8099-BC13-A2C6-DD70-E96F8CA846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693952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38A0F-C064-52ED-CFBA-91A30853D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1CA4A9-475B-1225-0C08-7EF1BE6F8C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4BBDD5-7E74-5D1B-2F9F-A9C0E2921FD8}"/>
              </a:ext>
            </a:extLst>
          </p:cNvPr>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[Again, assume Bella dies in 2057 at age 68 which is before her start date. Ben is age 40 when his Mom dies.]</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An adult child of an IRA account owner is not considered a special beneficiary and is subject to the 10-year rule. </a:t>
            </a:r>
          </a:p>
          <a:p>
            <a:pPr marL="171450" marR="0" lvl="0" indent="-17145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Char char="•"/>
              <a:tabLst/>
              <a:defRPr/>
            </a:pPr>
            <a:r>
              <a:rPr lang="en-US" dirty="0"/>
              <a:t>As Bella died before her start date, Ben is not required to take annual distributions.</a:t>
            </a:r>
          </a:p>
          <a:p>
            <a:pPr marL="171450" marR="0" lvl="0" indent="-17145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Char char="•"/>
              <a:tabLst/>
              <a:defRPr/>
            </a:pPr>
            <a:r>
              <a:rPr lang="en-US" dirty="0"/>
              <a:t>The inherited IRA must be fully emptied by December 31, 2067.</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Let’s see how this looks in a timeline format.</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b="0" i="1" dirty="0"/>
              <a:t>NOTE TO SPEAKER: In this example, Bella died before her start date. Therefore, Ben would not be required to take annual distributions over the 10-year time frame. He simply must fully empty the inherited IRA in 10 years. However, if Bella died on or after her start dated, Ben would be required to take annual distributions in years 1 to 10 (based on his life expectancy in year 1 reduced by 1 each subsequent year).</a:t>
            </a:r>
          </a:p>
        </p:txBody>
      </p:sp>
      <p:sp>
        <p:nvSpPr>
          <p:cNvPr id="4" name="Slide Number Placeholder 3">
            <a:extLst>
              <a:ext uri="{FF2B5EF4-FFF2-40B4-BE49-F238E27FC236}">
                <a16:creationId xmlns:a16="http://schemas.microsoft.com/office/drawing/2014/main" id="{EC79A470-9E64-475F-5089-90CBA15A9A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268393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D4408-51CB-EF40-588A-925F0D5BEF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D8DB5-A899-8C44-6871-A137AA2D69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4E69CB-AD4C-F2CB-B142-CE741FD011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 has 10 years to empty the inherited IRA from 2058 to 2067.</a:t>
            </a:r>
          </a:p>
          <a:p>
            <a:endParaRPr lang="en-US" dirty="0"/>
          </a:p>
        </p:txBody>
      </p:sp>
      <p:sp>
        <p:nvSpPr>
          <p:cNvPr id="4" name="Slide Number Placeholder 3">
            <a:extLst>
              <a:ext uri="{FF2B5EF4-FFF2-40B4-BE49-F238E27FC236}">
                <a16:creationId xmlns:a16="http://schemas.microsoft.com/office/drawing/2014/main" id="{3A27C08D-AACB-8744-FF78-AF30566652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918246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83120-9900-F1F2-E1D1-AFCD8E8A53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AEDF80-0A1D-430F-8290-1048ED14287D}"/>
              </a:ext>
            </a:extLst>
          </p:cNvPr>
          <p:cNvSpPr>
            <a:spLocks noGrp="1" noRot="1" noChangeAspect="1"/>
          </p:cNvSpPr>
          <p:nvPr>
            <p:ph type="sldImg"/>
          </p:nvPr>
        </p:nvSpPr>
        <p:spPr>
          <a:xfrm>
            <a:off x="685800" y="1047750"/>
            <a:ext cx="5486400" cy="3086100"/>
          </a:xfrm>
        </p:spPr>
      </p:sp>
      <p:sp>
        <p:nvSpPr>
          <p:cNvPr id="3" name="Notes Placeholder 2">
            <a:extLst>
              <a:ext uri="{FF2B5EF4-FFF2-40B4-BE49-F238E27FC236}">
                <a16:creationId xmlns:a16="http://schemas.microsoft.com/office/drawing/2014/main" id="{D46A977E-D0CC-C882-28E4-1ED86388BF62}"/>
              </a:ext>
            </a:extLst>
          </p:cNvPr>
          <p:cNvSpPr>
            <a:spLocks noGrp="1"/>
          </p:cNvSpPr>
          <p:nvPr>
            <p:ph type="body" idx="1"/>
          </p:nvPr>
        </p:nvSpPr>
        <p:spPr>
          <a:xfrm>
            <a:off x="397933" y="4400549"/>
            <a:ext cx="6180667" cy="4430183"/>
          </a:xfrm>
        </p:spPr>
        <p:txBody>
          <a:bodyPr/>
          <a:lstStyle/>
          <a:p>
            <a:r>
              <a:rPr lang="en-US" dirty="0"/>
              <a:t>Now let’s move on to Sofia. Recall that Sofia was diagnosed with Autism </a:t>
            </a:r>
            <a:r>
              <a:rPr lang="en-US" b="0" dirty="0"/>
              <a:t>Spectrum Disorder and is disabled.</a:t>
            </a:r>
          </a:p>
          <a:p>
            <a:endParaRPr lang="en-US" dirty="0"/>
          </a:p>
          <a:p>
            <a:r>
              <a:rPr lang="en-US" dirty="0"/>
              <a:t>What distribution rules apply to Sofia?  She’s a minor child of Bella, so do the same rules that apply to Ben apply to Sofia?</a:t>
            </a:r>
          </a:p>
          <a:p>
            <a:endParaRPr lang="en-US" dirty="0"/>
          </a:p>
          <a:p>
            <a:r>
              <a:rPr lang="en-US" dirty="0"/>
              <a:t>Let’s look at our facts.</a:t>
            </a:r>
          </a:p>
          <a:p>
            <a:endParaRPr lang="en-US" dirty="0"/>
          </a:p>
          <a:p>
            <a:r>
              <a:rPr lang="en-US" i="1" dirty="0"/>
              <a:t>NOTE TO SPEAKER: The definition of disability for the purposes of determining required distributions is broken into two categories:  those under age 18 and those age 18 and older. For those </a:t>
            </a:r>
            <a:r>
              <a:rPr lang="en-US" b="1" i="1" dirty="0"/>
              <a:t>under age 18</a:t>
            </a:r>
            <a:r>
              <a:rPr lang="en-US" i="1" dirty="0"/>
              <a:t>, an IRA beneficiary is considered disabled they have a medically determinable physical or mental impairment that results in marked and severe functional limitations and that can be expected to result in death or to be of long-continued and indefinite duration.  Those </a:t>
            </a:r>
            <a:r>
              <a:rPr lang="en-US" b="1" i="1" dirty="0"/>
              <a:t>age 18 and older</a:t>
            </a:r>
            <a:r>
              <a:rPr lang="en-US" i="1" dirty="0"/>
              <a:t> must be unable to engage in any substantial gainful activity by reason of any medically determinable physical or mental impairment which can be expected to result in death or to be of long-continued and indefinite duration.</a:t>
            </a:r>
          </a:p>
          <a:p>
            <a:endParaRPr lang="en-US" i="1" dirty="0"/>
          </a:p>
          <a:p>
            <a:r>
              <a:rPr lang="en-US" i="1" dirty="0"/>
              <a:t>An individual who is </a:t>
            </a:r>
            <a:r>
              <a:rPr lang="en-US" b="1" i="1" dirty="0"/>
              <a:t>Chronically Ill</a:t>
            </a:r>
            <a:r>
              <a:rPr lang="en-US" i="1" dirty="0"/>
              <a:t> is also considered a special beneficiary. For these purposes, a chronically ill individual is a</a:t>
            </a:r>
            <a:r>
              <a:rPr lang="en-US" b="0" i="1" u="none" strike="noStrike" kern="1200" dirty="0">
                <a:solidFill>
                  <a:srgbClr val="414041"/>
                </a:solidFill>
                <a:effectLst/>
              </a:rPr>
              <a:t>ny individual certified by a licensed health care practitioner as being unable to perform (without substantial assistance from another individual) at least 2 activities of daily living for a period of at least 90 days due to loss of functional activity or requiring substantial supervision due to a severe cognitive impairment.  Activities of Daily Living: Eating, Toileting, Transferring, Bathing, Dressing, and Continence.</a:t>
            </a:r>
            <a:endParaRPr lang="en-US" b="0" i="1" u="none" strike="noStrike" dirty="0">
              <a:effectLst/>
            </a:endParaRPr>
          </a:p>
          <a:p>
            <a:endParaRPr lang="en-US" dirty="0"/>
          </a:p>
        </p:txBody>
      </p:sp>
      <p:sp>
        <p:nvSpPr>
          <p:cNvPr id="4" name="Slide Number Placeholder 3">
            <a:extLst>
              <a:ext uri="{FF2B5EF4-FFF2-40B4-BE49-F238E27FC236}">
                <a16:creationId xmlns:a16="http://schemas.microsoft.com/office/drawing/2014/main" id="{B6FD3859-2E11-B192-ED41-C9803171F9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164636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4C2B6-897D-75A6-4AD8-085C924F4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E2736-2879-27D0-B850-2157AC8011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551F8E-169A-CDEA-2EE7-2E02535E4BDD}"/>
              </a:ext>
            </a:extLst>
          </p:cNvPr>
          <p:cNvSpPr>
            <a:spLocks noGrp="1"/>
          </p:cNvSpPr>
          <p:nvPr>
            <p:ph type="body" idx="1"/>
          </p:nvPr>
        </p:nvSpPr>
        <p:spPr/>
        <p:txBody>
          <a:bodyPr/>
          <a:lstStyle/>
          <a:p>
            <a:r>
              <a:rPr lang="en-US" dirty="0"/>
              <a:t>The facts of Scenario 4 are the same as Scenario 2:</a:t>
            </a:r>
          </a:p>
          <a:p>
            <a:endParaRPr lang="en-US" dirty="0"/>
          </a:p>
          <a:p>
            <a:r>
              <a:rPr lang="en-US" dirty="0"/>
              <a:t>William predeceased Bella. After William’s death, Bella updated her IRA beneficiary designation by naming Ben and Sofia as the beneficiaries.</a:t>
            </a:r>
          </a:p>
          <a:p>
            <a:endParaRPr lang="en-US" dirty="0"/>
          </a:p>
          <a:p>
            <a:r>
              <a:rPr lang="en-US" dirty="0"/>
              <a:t>A few years later, Bella died.  She was only 42 when she died, when Ben was 7 and Sofia was 4.</a:t>
            </a:r>
          </a:p>
          <a:p>
            <a:pPr marL="0" indent="0">
              <a:buNone/>
            </a:pPr>
            <a:endParaRPr lang="en-US" dirty="0"/>
          </a:p>
          <a:p>
            <a:pPr marL="0" indent="0">
              <a:buNone/>
            </a:pPr>
            <a:r>
              <a:rPr lang="en-US" i="1" dirty="0"/>
              <a:t>NOTE TO SPEAKER: As Ben and Sofia are minors, they do not have capacity to receive the required distributions outright. The distributions would be made payable to their guardian for their benefit. Please note, that generally it is not recommended to name minor children as beneficiaries of an IRA outright. This example is being shown for illustrative purposes only regarding how the rules would be applied. Also, due to Sofia’s disability, additional planning would generally be recommended.</a:t>
            </a:r>
          </a:p>
        </p:txBody>
      </p:sp>
      <p:sp>
        <p:nvSpPr>
          <p:cNvPr id="4" name="Slide Number Placeholder 3">
            <a:extLst>
              <a:ext uri="{FF2B5EF4-FFF2-40B4-BE49-F238E27FC236}">
                <a16:creationId xmlns:a16="http://schemas.microsoft.com/office/drawing/2014/main" id="{1778F3CA-1635-F58D-CF05-04AD5D01D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14165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446A7-C20E-04EB-A3B3-6923DEFD85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04DAC5-AB5F-0A96-6846-DA4EF29840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93C3F-DCC9-1F65-FBC4-744C7845EAE0}"/>
              </a:ext>
            </a:extLst>
          </p:cNvPr>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As was the case with Minor Child Ben, Sofia must begin taking distributions by the end of the year following her Mom’s death, or December 31, 2025.</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However, unlike Minor Child Ben, the 10-year rule never kicks in for Sofia. Instead, an IRA beneficiary who is disabled may take life expectancy distributions over their entire life expectancy.  This is good news!</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In the year of Sofia’s start date, she is 5 years old.  According to the IRS, the life expectancy of a 5-year-old is 79.8 years, which means the timeframe in which Sofia must fully empty the IRA is from 2025 to 2104.</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dirty="0"/>
              <a:t>Let’s look at this information in a timeline.</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i="1" dirty="0"/>
              <a:t>NOTE TO SPEAKER: These favorable disabled beneficiary distribution rules apply only if the beneficiary was disabled at the time of the IRA owner’s death. If Sofia was diagnosed with Autism Spectrum Disorder after her Mom died, she would not be able to take advantage of the disabled beneficiary rules. However, Sofia, as a minor child of Bella, would be able to use the minor child distribution rules.</a:t>
            </a:r>
          </a:p>
        </p:txBody>
      </p:sp>
      <p:sp>
        <p:nvSpPr>
          <p:cNvPr id="4" name="Slide Number Placeholder 3">
            <a:extLst>
              <a:ext uri="{FF2B5EF4-FFF2-40B4-BE49-F238E27FC236}">
                <a16:creationId xmlns:a16="http://schemas.microsoft.com/office/drawing/2014/main" id="{3CC37A95-5E70-0FC6-852B-A56430147BD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58960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E2706-AD91-6BB7-7740-352B347348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CFCA9-7118-7692-D86D-5BE15671CB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BF01D-1335-8AD6-BD2A-FCBE6A0C0CE8}"/>
              </a:ext>
            </a:extLst>
          </p:cNvPr>
          <p:cNvSpPr>
            <a:spLocks noGrp="1"/>
          </p:cNvSpPr>
          <p:nvPr>
            <p:ph type="body" idx="1"/>
          </p:nvPr>
        </p:nvSpPr>
        <p:spPr/>
        <p:txBody>
          <a:bodyPr/>
          <a:lstStyle/>
          <a:p>
            <a:r>
              <a:rPr lang="en-US" dirty="0"/>
              <a:t>As the timeline shows, Sofia is allowed to take distributions over her remaining life expectancy of 79 years.</a:t>
            </a:r>
          </a:p>
          <a:p>
            <a:endParaRPr lang="en-US" dirty="0"/>
          </a:p>
          <a:p>
            <a:endParaRPr lang="en-US" dirty="0"/>
          </a:p>
          <a:p>
            <a:r>
              <a:rPr lang="en-US" b="1" i="0" dirty="0"/>
              <a:t>VERY IMPORTANT!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Before we close out this scenario, it is important to recognize that n</a:t>
            </a:r>
            <a:r>
              <a:rPr lang="en-US" b="0" dirty="0"/>
              <a:t>aming an individual with a disability as beneficiary of an IRA or other retirement </a:t>
            </a:r>
            <a:r>
              <a:rPr lang="en-US" b="1" dirty="0"/>
              <a:t>account might jeopardize the beneficiary’s eligibility for government assistance</a:t>
            </a:r>
            <a:r>
              <a:rPr lang="en-US" b="0" dirty="0"/>
              <a:t>. Attendees should consult with their appropriate financial and legal professionals for guidance on their particular situation.</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C5B92427-7884-6D71-30C0-EB931CCADC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45270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covered a lot of ground today about the IRA required distribution rules. That said, there are scenarios we did not address, such as naming a trust or a charity as beneficiary, or the rules that apply to successor beneficiaries of inherited IRAs. Our goal was for you leave today with a greater understanding of the IRA distribution requirements and how they may apply to you.  If you would like to discuss your unique situation, please give me a call!</a:t>
            </a:r>
          </a:p>
          <a:p>
            <a:endParaRPr lang="en-US" dirty="0"/>
          </a:p>
          <a:p>
            <a:r>
              <a:rPr lang="en-US" dirty="0"/>
              <a:t>Let’s take a few minutes to summarize some of the key points of today’s session and highlight some resources.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64133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We would like to highlight several key points as we wrap up.</a:t>
            </a:r>
          </a:p>
          <a:p>
            <a:pPr marL="0" indent="0">
              <a:buFont typeface="Arial" panose="020B0604020202020204" pitchFamily="34" charset="0"/>
              <a:buNone/>
            </a:pPr>
            <a:endParaRPr lang="en-US" dirty="0"/>
          </a:p>
          <a:p>
            <a:pPr marL="171450" indent="-171450" algn="l">
              <a:buFont typeface="Arial" panose="020B0604020202020204" pitchFamily="34" charset="0"/>
              <a:buChar char="•"/>
            </a:pPr>
            <a:r>
              <a:rPr lang="en-US" dirty="0"/>
              <a:t>First, remember is that these rules are complicated and are always subject to legislative changes.</a:t>
            </a:r>
          </a:p>
          <a:p>
            <a:pPr marL="171450" indent="-171450">
              <a:buFont typeface="Arial" panose="020B0604020202020204" pitchFamily="34" charset="0"/>
              <a:buChar char="•"/>
            </a:pPr>
            <a:r>
              <a:rPr lang="en-US" dirty="0"/>
              <a:t>Remember that IRA distributions are considered income, and therefore subject to income tax. Some distributions may also be subject to a penalty tax.</a:t>
            </a:r>
          </a:p>
          <a:p>
            <a:pPr marL="171450" indent="-171450">
              <a:buFont typeface="Arial" panose="020B0604020202020204" pitchFamily="34" charset="0"/>
              <a:buChar char="•"/>
            </a:pPr>
            <a:r>
              <a:rPr lang="en-US" dirty="0"/>
              <a:t>Also, failing to withdraw a required distribution may subject you to a 10% penalty tax.</a:t>
            </a:r>
          </a:p>
          <a:p>
            <a:pPr marL="171450" indent="-171450">
              <a:buFont typeface="Arial" panose="020B0604020202020204" pitchFamily="34" charset="0"/>
              <a:buChar char="•"/>
            </a:pPr>
            <a:r>
              <a:rPr lang="en-US" dirty="0"/>
              <a:t>The RMD rules set forth the MINIMUM that you must withdraw – you can always take more!</a:t>
            </a:r>
          </a:p>
          <a:p>
            <a:pPr marL="171450" indent="-171450">
              <a:buFont typeface="Arial" panose="020B0604020202020204" pitchFamily="34" charset="0"/>
              <a:buChar char="•"/>
            </a:pPr>
            <a:r>
              <a:rPr lang="en-US" dirty="0"/>
              <a:t>Finally, the IRS site is a great resource for information on RMDs…..</a:t>
            </a:r>
          </a:p>
          <a:p>
            <a:endParaRPr lang="en-US" dirty="0"/>
          </a:p>
          <a:p>
            <a:r>
              <a:rPr lang="en-US" dirty="0"/>
              <a:t>For your reference [NEXT SLIDE]</a:t>
            </a:r>
          </a:p>
        </p:txBody>
      </p:sp>
      <p:sp>
        <p:nvSpPr>
          <p:cNvPr id="4" name="Slide Number Placeholder 3"/>
          <p:cNvSpPr>
            <a:spLocks noGrp="1"/>
          </p:cNvSpPr>
          <p:nvPr>
            <p:ph type="sldNum" sz="quarter" idx="5"/>
          </p:nvPr>
        </p:nvSpPr>
        <p:spPr/>
        <p:txBody>
          <a:bodyPr/>
          <a:lstStyle/>
          <a:p>
            <a:fld id="{F270ECB4-3DED-114D-B8EC-BD91C83448E7}" type="slidenum">
              <a:rPr lang="en-US" smtClean="0"/>
              <a:t>39</a:t>
            </a:fld>
            <a:endParaRPr lang="en-US" dirty="0"/>
          </a:p>
        </p:txBody>
      </p:sp>
    </p:spTree>
    <p:extLst>
      <p:ext uri="{BB962C8B-B14F-4D97-AF65-F5344CB8AC3E}">
        <p14:creationId xmlns:p14="http://schemas.microsoft.com/office/powerpoint/2010/main" val="3597653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total, how much money do you think is in invested in IRAs?</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a:t>
            </a:fld>
            <a:endParaRPr lang="en-US" dirty="0"/>
          </a:p>
        </p:txBody>
      </p:sp>
    </p:spTree>
    <p:extLst>
      <p:ext uri="{BB962C8B-B14F-4D97-AF65-F5344CB8AC3E}">
        <p14:creationId xmlns:p14="http://schemas.microsoft.com/office/powerpoint/2010/main" val="244884543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0B0004020202020204" pitchFamily="34" charset="0"/>
              </a:rPr>
              <a:t>For your reference, we have included QR codes to two sections of the IRS site, both of which contains some very helpful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ptos" panose="020B0004020202020204" pitchFamily="34" charset="0"/>
              </a:rPr>
              <a:t>NOTE TO SPEAKER:  The QR Codes links directly to this page of the IRS Site. Hover over the image to access.</a:t>
            </a:r>
          </a:p>
          <a:p>
            <a:endParaRPr lang="en-US" dirty="0">
              <a:latin typeface="Aptos" panose="020B0004020202020204" pitchFamily="34" charset="0"/>
            </a:endParaRPr>
          </a:p>
          <a:p>
            <a:endParaRPr lang="en-US" dirty="0">
              <a:latin typeface="Aptos" panose="020B0004020202020204" pitchFamily="34" charset="0"/>
            </a:endParaRPr>
          </a:p>
          <a:p>
            <a:r>
              <a:rPr lang="en-US" dirty="0">
                <a:latin typeface="Aptos" panose="020B0004020202020204" pitchFamily="34" charset="0"/>
              </a:rPr>
              <a:t>https://www.irs.gov/retirement-plans/plan-participant-employee/retirement-topics-required-minimum-distributions-rmds</a:t>
            </a:r>
          </a:p>
          <a:p>
            <a:endParaRPr lang="en-US" dirty="0">
              <a:latin typeface="Aptos" panose="020B0004020202020204" pitchFamily="34" charset="0"/>
            </a:endParaRPr>
          </a:p>
          <a:p>
            <a:r>
              <a:rPr lang="en-US" dirty="0">
                <a:latin typeface="Aptos" panose="020B0004020202020204" pitchFamily="34" charset="0"/>
              </a:rPr>
              <a:t>https://www.irs.gov/retirement-plans/retirement-plan-and-ira-required-minimum-distributions-faqs</a:t>
            </a:r>
          </a:p>
        </p:txBody>
      </p:sp>
      <p:sp>
        <p:nvSpPr>
          <p:cNvPr id="4" name="Slide Number Placeholder 3"/>
          <p:cNvSpPr>
            <a:spLocks noGrp="1"/>
          </p:cNvSpPr>
          <p:nvPr>
            <p:ph type="sldNum" sz="quarter" idx="5"/>
          </p:nvPr>
        </p:nvSpPr>
        <p:spPr/>
        <p:txBody>
          <a:bodyPr/>
          <a:lstStyle/>
          <a:p>
            <a:fld id="{F270ECB4-3DED-114D-B8EC-BD91C83448E7}" type="slidenum">
              <a:rPr lang="en-US" smtClean="0"/>
              <a:t>40</a:t>
            </a:fld>
            <a:endParaRPr lang="en-US" dirty="0"/>
          </a:p>
        </p:txBody>
      </p:sp>
    </p:spTree>
    <p:extLst>
      <p:ext uri="{BB962C8B-B14F-4D97-AF65-F5344CB8AC3E}">
        <p14:creationId xmlns:p14="http://schemas.microsoft.com/office/powerpoint/2010/main" val="33205772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another reference for you, this chart provides a summary of the options available to a beneficiary of an inherited IRA. Your specific IRA may have more restrictive rules, so it is important to consult with the IRA custodian regarding your options.</a:t>
            </a:r>
          </a:p>
          <a:p>
            <a:endParaRPr lang="en-US" dirty="0"/>
          </a:p>
          <a:p>
            <a:r>
              <a:rPr lang="en-US" i="1" dirty="0"/>
              <a:t>NOTE TO SPEAKER:  For ease of understanding, this table does not use the legal, technical beneficiary classification terminology. We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effectLst/>
                <a:latin typeface="Aptos" panose="020B0004020202020204" pitchFamily="34" charset="0"/>
                <a:ea typeface="Arial" panose="020B0604020202020204" pitchFamily="34" charset="0"/>
                <a:cs typeface="Arial"/>
              </a:rPr>
              <a:t>Special Named Beneficiary </a:t>
            </a:r>
            <a:r>
              <a:rPr lang="en-US" i="1" dirty="0">
                <a:effectLst/>
                <a:latin typeface="Aptos" panose="020B0004020202020204" pitchFamily="34" charset="0"/>
                <a:ea typeface="Arial" panose="020B0604020202020204" pitchFamily="34" charset="0"/>
                <a:cs typeface="Arial"/>
              </a:rPr>
              <a:t>instead of Eligible Designated Beneficiary;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effectLst/>
                <a:latin typeface="Aptos" panose="020B0004020202020204" pitchFamily="34" charset="0"/>
                <a:ea typeface="Arial" panose="020B0604020202020204" pitchFamily="34" charset="0"/>
                <a:cs typeface="Arial"/>
              </a:rPr>
              <a:t>Named Beneficiary </a:t>
            </a:r>
            <a:r>
              <a:rPr lang="en-US" i="1" dirty="0">
                <a:effectLst/>
                <a:latin typeface="Aptos" panose="020B0004020202020204" pitchFamily="34" charset="0"/>
                <a:ea typeface="Arial" panose="020B0604020202020204" pitchFamily="34" charset="0"/>
                <a:cs typeface="Arial"/>
              </a:rPr>
              <a:t>instead of Designated Beneficiary; 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effectLst/>
                <a:latin typeface="Aptos" panose="020B0004020202020204" pitchFamily="34" charset="0"/>
                <a:ea typeface="Arial" panose="020B0604020202020204" pitchFamily="34" charset="0"/>
                <a:cs typeface="Arial"/>
              </a:rPr>
              <a:t>Non-Individual Beneficiary </a:t>
            </a:r>
            <a:r>
              <a:rPr lang="en-US" i="1" dirty="0">
                <a:effectLst/>
                <a:latin typeface="Aptos" panose="020B0004020202020204" pitchFamily="34" charset="0"/>
                <a:ea typeface="Arial" panose="020B0604020202020204" pitchFamily="34" charset="0"/>
                <a:cs typeface="Arial"/>
              </a:rPr>
              <a:t>instead of Non-Designated Beneficiary</a:t>
            </a:r>
          </a:p>
          <a:p>
            <a:endParaRPr lang="en-US" i="1" dirty="0"/>
          </a:p>
        </p:txBody>
      </p:sp>
      <p:sp>
        <p:nvSpPr>
          <p:cNvPr id="4" name="Slide Number Placeholder 3"/>
          <p:cNvSpPr>
            <a:spLocks noGrp="1"/>
          </p:cNvSpPr>
          <p:nvPr>
            <p:ph type="sldNum" sz="quarter" idx="5"/>
          </p:nvPr>
        </p:nvSpPr>
        <p:spPr/>
        <p:txBody>
          <a:bodyPr/>
          <a:lstStyle/>
          <a:p>
            <a:fld id="{F270ECB4-3DED-114D-B8EC-BD91C83448E7}" type="slidenum">
              <a:rPr lang="en-US" smtClean="0"/>
              <a:t>41</a:t>
            </a:fld>
            <a:endParaRPr lang="en-US" dirty="0"/>
          </a:p>
        </p:txBody>
      </p:sp>
    </p:spTree>
    <p:extLst>
      <p:ext uri="{BB962C8B-B14F-4D97-AF65-F5344CB8AC3E}">
        <p14:creationId xmlns:p14="http://schemas.microsoft.com/office/powerpoint/2010/main" val="8159800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0B0004020202020204" pitchFamily="34" charset="0"/>
              </a:rPr>
              <a:t>Finally, the RMD rules are not the only item that is determined based on your age. Our Legislative Milestone flyer has some great reminders for you, based on your age.  Happy legislative birthday!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Aptos" panose="020B0004020202020204" pitchFamily="34" charset="0"/>
              </a:rPr>
              <a:t>NOTE TO SPEAKER:  The image of the flyer on the slide links directly to this resource. Hover over the image to access.</a:t>
            </a:r>
          </a:p>
          <a:p>
            <a:endParaRPr lang="en-US" dirty="0">
              <a:latin typeface="Aptos" panose="020B0004020202020204" pitchFamily="34" charset="0"/>
              <a:hlinkClick r:id="rId3"/>
            </a:endParaRPr>
          </a:p>
          <a:p>
            <a:r>
              <a:rPr lang="en-US" dirty="0">
                <a:latin typeface="Aptos" panose="020B0004020202020204" pitchFamily="34" charset="0"/>
                <a:hlinkClick r:id="rId3"/>
              </a:rPr>
              <a:t>https://merrillconnect.iscorp.com/nlg/viewDocument.action?itemNbr=107402</a:t>
            </a:r>
          </a:p>
        </p:txBody>
      </p:sp>
      <p:sp>
        <p:nvSpPr>
          <p:cNvPr id="4" name="Slide Number Placeholder 3"/>
          <p:cNvSpPr>
            <a:spLocks noGrp="1"/>
          </p:cNvSpPr>
          <p:nvPr>
            <p:ph type="sldNum" sz="quarter" idx="5"/>
          </p:nvPr>
        </p:nvSpPr>
        <p:spPr/>
        <p:txBody>
          <a:bodyPr/>
          <a:lstStyle/>
          <a:p>
            <a:fld id="{F270ECB4-3DED-114D-B8EC-BD91C83448E7}" type="slidenum">
              <a:rPr lang="en-US" smtClean="0"/>
              <a:t>42</a:t>
            </a:fld>
            <a:endParaRPr lang="en-US" dirty="0"/>
          </a:p>
        </p:txBody>
      </p:sp>
    </p:spTree>
    <p:extLst>
      <p:ext uri="{BB962C8B-B14F-4D97-AF65-F5344CB8AC3E}">
        <p14:creationId xmlns:p14="http://schemas.microsoft.com/office/powerpoint/2010/main" val="7279402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dirty="0"/>
              <a:t>Before we conclude today’s session I would like to remind you of your next steps.  I encourage you to:</a:t>
            </a:r>
          </a:p>
          <a:p>
            <a:endParaRPr lang="en-US" sz="1200" dirty="0"/>
          </a:p>
          <a:p>
            <a:pPr marL="171450" indent="-171450">
              <a:buFont typeface="Arial" panose="020B0604020202020204" pitchFamily="34" charset="0"/>
              <a:buChar char="•"/>
            </a:pPr>
            <a:r>
              <a:rPr lang="en-US" sz="1200" dirty="0"/>
              <a:t>Contact your </a:t>
            </a:r>
            <a:r>
              <a:rPr lang="en-US" sz="1200" b="1" dirty="0"/>
              <a:t>IRA custodian</a:t>
            </a:r>
            <a:r>
              <a:rPr lang="en-US" sz="1200" dirty="0"/>
              <a:t> to understand the distribution requirements contained in the IRA document, which </a:t>
            </a:r>
            <a:r>
              <a:rPr lang="en-US" sz="1200" b="1" dirty="0"/>
              <a:t>may be more restrictive</a:t>
            </a:r>
            <a:r>
              <a:rPr lang="en-US" sz="1200" dirty="0"/>
              <a:t> than the law provides.</a:t>
            </a:r>
          </a:p>
          <a:p>
            <a:pPr marL="171450" indent="-171450">
              <a:buFont typeface="Arial" panose="020B0604020202020204" pitchFamily="34" charset="0"/>
              <a:buChar char="•"/>
            </a:pPr>
            <a:r>
              <a:rPr lang="en-US" sz="1200" dirty="0"/>
              <a:t>Meet with your financial professional to review your </a:t>
            </a:r>
            <a:r>
              <a:rPr lang="en-US" sz="1200" b="1" dirty="0"/>
              <a:t>beneficiary designations.</a:t>
            </a:r>
          </a:p>
          <a:p>
            <a:pPr marL="171450" indent="-171450">
              <a:buFont typeface="Arial" panose="020B0604020202020204" pitchFamily="34" charset="0"/>
              <a:buChar char="•"/>
            </a:pPr>
            <a:r>
              <a:rPr lang="en-US" sz="1200" b="1" dirty="0"/>
              <a:t>Collaborate </a:t>
            </a:r>
            <a:r>
              <a:rPr lang="en-US" sz="1200" dirty="0"/>
              <a:t>with your team – attorney, CPA, and financial professional to coordinate your beneficiary designations with your overall estate planning strategy.</a:t>
            </a:r>
          </a:p>
          <a:p>
            <a:endParaRPr lang="en-US" sz="1200" dirty="0"/>
          </a:p>
          <a:p>
            <a:r>
              <a:rPr lang="en-US" sz="1200" dirty="0"/>
              <a:t>Take these steps to better prepare for your future and bring you and your family across the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there any question before we conclude?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hope you enjoyed today’s session ““Demystifying IRA Required Distributions – What Everyone Needs to Know” and that you are ready to take your next steps.</a:t>
            </a:r>
          </a:p>
          <a:p>
            <a:endParaRPr lang="en-US" dirty="0"/>
          </a:p>
          <a:p>
            <a:r>
              <a:rPr lang="en-US" dirty="0"/>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44</a:t>
            </a:fld>
            <a:endParaRPr lang="en-US" dirty="0"/>
          </a:p>
        </p:txBody>
      </p:sp>
    </p:spTree>
    <p:extLst>
      <p:ext uri="{BB962C8B-B14F-4D97-AF65-F5344CB8AC3E}">
        <p14:creationId xmlns:p14="http://schemas.microsoft.com/office/powerpoint/2010/main" val="36194454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70ECB4-3DED-114D-B8EC-BD91C83448E7}" type="slidenum">
              <a:rPr lang="en-US" smtClean="0"/>
              <a:t>45</a:t>
            </a:fld>
            <a:endParaRPr lang="en-US" dirty="0"/>
          </a:p>
        </p:txBody>
      </p:sp>
    </p:spTree>
    <p:extLst>
      <p:ext uri="{BB962C8B-B14F-4D97-AF65-F5344CB8AC3E}">
        <p14:creationId xmlns:p14="http://schemas.microsoft.com/office/powerpoint/2010/main" val="686488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1A9D1-1D63-A72B-9828-527299EBC2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C09BEF-B88B-6A8C-31C6-7299B2AFCC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B131B9-06BE-2C25-D427-325352F4A3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According the Statista Research Department, an estimated 11.4 TRILLION U.S. dollars are invested in traditional IRAs!!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https://www.statista.com/statistics/1273780/value-of-ira-assets-by-type us/#:~:text=Most%20of%20the%20assets%20of,were%20invested%20in%20traditional%20IRAs.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favorable income tax treatment of tax-deferred growth is a primary reason for this $11 trillion dollar figure.  But the money cannot stay in the IRA forever.  The Internal Revenue Service requires that owners of IRAs take distributions from their IRAs at a particular point in time.  So, what are required distributions and when must they start?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1" dirty="0"/>
              <a:t>NOTE TO SPEAKER: RMDs during the owner’s lifetime and after death are required to be taken from employer-sponsored plans (such as a 401(k), profit-sharing, and 403(b) plans) and from individual retirement accounts (such as traditional IRAs, SEP IRAs, and SIMPLE IRAs). Note that RMDs from Roth IRAs are only required after the owner’s death.</a:t>
            </a:r>
          </a:p>
          <a:p>
            <a:endParaRPr lang="en-US" i="1" dirty="0"/>
          </a:p>
          <a:p>
            <a:endParaRPr lang="en-US" i="1" dirty="0"/>
          </a:p>
        </p:txBody>
      </p:sp>
      <p:sp>
        <p:nvSpPr>
          <p:cNvPr id="4" name="Slide Number Placeholder 3">
            <a:extLst>
              <a:ext uri="{FF2B5EF4-FFF2-40B4-BE49-F238E27FC236}">
                <a16:creationId xmlns:a16="http://schemas.microsoft.com/office/drawing/2014/main" id="{44493E28-3351-8F06-314C-122E6C8C34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12745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55688"/>
            <a:ext cx="5486400" cy="3086100"/>
          </a:xfrm>
        </p:spPr>
      </p:sp>
      <p:sp>
        <p:nvSpPr>
          <p:cNvPr id="3" name="Notes Placeholder 2"/>
          <p:cNvSpPr>
            <a:spLocks noGrp="1"/>
          </p:cNvSpPr>
          <p:nvPr>
            <p:ph type="body" idx="1"/>
          </p:nvPr>
        </p:nvSpPr>
        <p:spPr>
          <a:xfrm>
            <a:off x="380999" y="4307412"/>
            <a:ext cx="6087533" cy="4684183"/>
          </a:xfrm>
        </p:spPr>
        <p:txBody>
          <a:bodyPr/>
          <a:lstStyle/>
          <a:p>
            <a:r>
              <a:rPr lang="en-US" dirty="0"/>
              <a:t>Required minimum distributions, or RMDs, are the amounts IRA account owners and beneficiaries must receive. These distributions must start by what is called the Required Beginning Date. Today let’s refer to this as the “start date.” </a:t>
            </a:r>
          </a:p>
          <a:p>
            <a:endParaRPr lang="en-US" dirty="0"/>
          </a:p>
          <a:p>
            <a:r>
              <a:rPr lang="en-US" dirty="0"/>
              <a:t>Both IRA owners and their named beneficiaries have a start date. Start dates are driven by the unique facts of each situation, making these rules a bit complex. To add to this complexity, the rules around required distributions have changed significantly in recent years.</a:t>
            </a:r>
          </a:p>
          <a:p>
            <a:endParaRPr lang="en-US" dirty="0"/>
          </a:p>
          <a:p>
            <a:r>
              <a:rPr lang="en-US" dirty="0"/>
              <a:t>Today we will demystify this complexity through a case example. Our goal is that you leave today with a greater understanding of the IRA distribution requirements and how they may apply to you.</a:t>
            </a:r>
          </a:p>
          <a:p>
            <a:endParaRPr lang="en-US" dirty="0"/>
          </a:p>
          <a:p>
            <a:r>
              <a:rPr lang="en-US" dirty="0"/>
              <a:t>Let’s meet our family.</a:t>
            </a:r>
          </a:p>
          <a:p>
            <a:endParaRPr lang="en-US" dirty="0"/>
          </a:p>
          <a:p>
            <a:endParaRPr lang="en-US" dirty="0"/>
          </a:p>
          <a:p>
            <a:r>
              <a:rPr lang="en-US" i="1" dirty="0"/>
              <a:t>NOTE TO SPEAKER: The following is a list of the recent legislative activity impacting required distributions:</a:t>
            </a:r>
          </a:p>
          <a:p>
            <a:pPr marL="171450" indent="-171450">
              <a:buFont typeface="Arial" panose="020B0604020202020204" pitchFamily="34" charset="0"/>
              <a:buChar char="•"/>
            </a:pPr>
            <a:r>
              <a:rPr lang="en-US" i="1" dirty="0"/>
              <a:t>January 2020:  SECURE Act (Setting Every Community Up for Retirement Act)</a:t>
            </a:r>
          </a:p>
          <a:p>
            <a:pPr marL="171450" indent="-171450">
              <a:buFont typeface="Arial" panose="020B0604020202020204" pitchFamily="34" charset="0"/>
              <a:buChar char="•"/>
            </a:pPr>
            <a:r>
              <a:rPr lang="en-US" i="1" dirty="0"/>
              <a:t>February 2022:  Proposed Regulations</a:t>
            </a:r>
          </a:p>
          <a:p>
            <a:pPr marL="171450" indent="-171450">
              <a:buFont typeface="Arial" panose="020B0604020202020204" pitchFamily="34" charset="0"/>
              <a:buChar char="•"/>
            </a:pPr>
            <a:r>
              <a:rPr lang="en-US" i="1" dirty="0"/>
              <a:t>June 2022:  Proposed Regulations Hearing</a:t>
            </a:r>
          </a:p>
          <a:p>
            <a:pPr marL="171450" indent="-171450">
              <a:buFont typeface="Arial" panose="020B0604020202020204" pitchFamily="34" charset="0"/>
              <a:buChar char="•"/>
            </a:pPr>
            <a:r>
              <a:rPr lang="en-US" i="1" dirty="0"/>
              <a:t>December 2022:  SECURE 2.0 Act</a:t>
            </a:r>
          </a:p>
          <a:p>
            <a:pPr marL="171450" indent="-171450">
              <a:buFont typeface="Arial" panose="020B0604020202020204" pitchFamily="34" charset="0"/>
              <a:buChar char="•"/>
            </a:pPr>
            <a:r>
              <a:rPr lang="en-US" i="1" dirty="0"/>
              <a:t>July 2024: SECURE Act Final Regulations and SECURE 2.0 Act Proposed Regulations</a:t>
            </a:r>
          </a:p>
          <a:p>
            <a:pPr marL="171450" indent="-171450">
              <a:buFont typeface="Arial" panose="020B0604020202020204" pitchFamily="34" charset="0"/>
              <a:buChar char="•"/>
            </a:pPr>
            <a:r>
              <a:rPr lang="en-US" i="1" dirty="0"/>
              <a:t>September 2024: SECURE Act Final Regulations Effective</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6</a:t>
            </a:fld>
            <a:endParaRPr lang="en-US" dirty="0"/>
          </a:p>
        </p:txBody>
      </p:sp>
    </p:spTree>
    <p:extLst>
      <p:ext uri="{BB962C8B-B14F-4D97-AF65-F5344CB8AC3E}">
        <p14:creationId xmlns:p14="http://schemas.microsoft.com/office/powerpoint/2010/main" val="2779543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Lombardi family is a family of 4.  Parents William and Bella are married and have two children.  Ben was born 7 years ago, and Sofia 4 years ago.  Sofia was diagnosed with Autism Spectrum Disorder when she was two.  In addition to owning their home and having accumulated a modest savings, Bella owns a traditional IRA and named William as the IRA beneficiary.</a:t>
            </a:r>
          </a:p>
          <a:p>
            <a:endParaRPr lang="en-US" dirty="0"/>
          </a:p>
          <a:p>
            <a:r>
              <a:rPr lang="en-US" dirty="0"/>
              <a:t>Note this is a hypothetical example and is not the story of an actual client.</a:t>
            </a:r>
          </a:p>
        </p:txBody>
      </p:sp>
      <p:sp>
        <p:nvSpPr>
          <p:cNvPr id="4" name="Slide Number Placeholder 3"/>
          <p:cNvSpPr>
            <a:spLocks noGrp="1"/>
          </p:cNvSpPr>
          <p:nvPr>
            <p:ph type="sldNum" sz="quarter" idx="5"/>
          </p:nvPr>
        </p:nvSpPr>
        <p:spPr/>
        <p:txBody>
          <a:bodyPr/>
          <a:lstStyle/>
          <a:p>
            <a:fld id="{F270ECB4-3DED-114D-B8EC-BD91C83448E7}" type="slidenum">
              <a:rPr lang="en-US" smtClean="0"/>
              <a:t>7</a:t>
            </a:fld>
            <a:endParaRPr lang="en-US" dirty="0"/>
          </a:p>
        </p:txBody>
      </p:sp>
    </p:spTree>
    <p:extLst>
      <p:ext uri="{BB962C8B-B14F-4D97-AF65-F5344CB8AC3E}">
        <p14:creationId xmlns:p14="http://schemas.microsoft.com/office/powerpoint/2010/main" val="15397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mentioned, IRA owners must take minimum distributions during their lifetime at their start date.</a:t>
            </a:r>
          </a:p>
          <a:p>
            <a:endParaRPr lang="en-US" dirty="0"/>
          </a:p>
          <a:p>
            <a:r>
              <a:rPr lang="en-US" dirty="0"/>
              <a:t>What is Bella’s start date?</a:t>
            </a:r>
          </a:p>
        </p:txBody>
      </p:sp>
      <p:sp>
        <p:nvSpPr>
          <p:cNvPr id="4" name="Slide Number Placeholder 3"/>
          <p:cNvSpPr>
            <a:spLocks noGrp="1"/>
          </p:cNvSpPr>
          <p:nvPr>
            <p:ph type="sldNum" sz="quarter" idx="5"/>
          </p:nvPr>
        </p:nvSpPr>
        <p:spPr/>
        <p:txBody>
          <a:bodyPr/>
          <a:lstStyle/>
          <a:p>
            <a:fld id="{F270ECB4-3DED-114D-B8EC-BD91C83448E7}" type="slidenum">
              <a:rPr lang="en-US" smtClean="0"/>
              <a:t>8</a:t>
            </a:fld>
            <a:endParaRPr lang="en-US" dirty="0"/>
          </a:p>
        </p:txBody>
      </p:sp>
    </p:spTree>
    <p:extLst>
      <p:ext uri="{BB962C8B-B14F-4D97-AF65-F5344CB8AC3E}">
        <p14:creationId xmlns:p14="http://schemas.microsoft.com/office/powerpoint/2010/main" val="769484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2D79C-1E1F-36F2-A85F-AEC928EA7A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3DD84B-ABEC-74DA-DA0B-8FBAEB2A86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B7D6AC-8F53-9A37-5DB1-A05EC3A602F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panose="020B0004020202020204" pitchFamily="34" charset="0"/>
                <a:ea typeface="Arial" panose="020B0604020202020204" pitchFamily="34" charset="0"/>
                <a:cs typeface="Arial"/>
              </a:rPr>
              <a:t>Bella’s start date is based on her age. Specifically, she must start receiving required minimum distributions when she reaches her</a:t>
            </a:r>
            <a:r>
              <a:rPr lang="en-US" spc="-15" dirty="0">
                <a:latin typeface="Aptos" panose="020B0004020202020204" pitchFamily="34" charset="0"/>
                <a:ea typeface="Arial" panose="020B0604020202020204" pitchFamily="34" charset="0"/>
                <a:cs typeface="Arial"/>
              </a:rPr>
              <a:t> Applicable Age, which </a:t>
            </a:r>
            <a:r>
              <a:rPr lang="en-US" dirty="0">
                <a:effectLst/>
                <a:latin typeface="Aptos" panose="020B0004020202020204" pitchFamily="34" charset="0"/>
                <a:ea typeface="Arial" panose="020B0604020202020204" pitchFamily="34" charset="0"/>
                <a:cs typeface="Arial"/>
              </a:rPr>
              <a:t>is determined based on the year Bella was born.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If Bella was born in March of 1952, her applicable age is 73. Her start date is the end of the year after she reaches age 73,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rial" panose="020B0604020202020204" pitchFamily="34" charset="0"/>
                <a:cs typeface="Arial"/>
              </a:rPr>
              <a:t>Let’s look more closely at this example.</a:t>
            </a:r>
          </a:p>
        </p:txBody>
      </p:sp>
      <p:sp>
        <p:nvSpPr>
          <p:cNvPr id="4" name="Slide Number Placeholder 3">
            <a:extLst>
              <a:ext uri="{FF2B5EF4-FFF2-40B4-BE49-F238E27FC236}">
                <a16:creationId xmlns:a16="http://schemas.microsoft.com/office/drawing/2014/main" id="{E1898BA9-BC64-4199-236E-4B585C8EDA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93366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2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25939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9" name="Footer Placeholder 22">
            <a:extLst>
              <a:ext uri="{FF2B5EF4-FFF2-40B4-BE49-F238E27FC236}">
                <a16:creationId xmlns:a16="http://schemas.microsoft.com/office/drawing/2014/main" id="{0B2631AD-BD13-6B49-9492-9FEB84FCFD1E}"/>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0" name="Slide Number Placeholder 23">
            <a:extLst>
              <a:ext uri="{FF2B5EF4-FFF2-40B4-BE49-F238E27FC236}">
                <a16:creationId xmlns:a16="http://schemas.microsoft.com/office/drawing/2014/main" id="{2FD7ACF0-31D2-324B-B54E-57FCAB2BD24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86829147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78"/>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78"/>
            <a:ext cx="1874837" cy="1874837"/>
          </a:xfrm>
          <a:prstGeom prst="rect">
            <a:avLst/>
          </a:prstGeom>
          <a:noFill/>
          <a:ln w="127000">
            <a:noFill/>
          </a:ln>
        </p:spPr>
        <p:txBody>
          <a:bodyPr/>
          <a:lstStyle/>
          <a:p>
            <a:r>
              <a:rPr lang="en-US" dirty="0"/>
              <a:t>Click icon to add picture</a:t>
            </a:r>
          </a:p>
        </p:txBody>
      </p:sp>
      <p:sp>
        <p:nvSpPr>
          <p:cNvPr id="13" name="Footer Placeholder 22">
            <a:extLst>
              <a:ext uri="{FF2B5EF4-FFF2-40B4-BE49-F238E27FC236}">
                <a16:creationId xmlns:a16="http://schemas.microsoft.com/office/drawing/2014/main" id="{0C4A099D-E83A-B246-9549-8C451C3024B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4" name="Slide Number Placeholder 23">
            <a:extLst>
              <a:ext uri="{FF2B5EF4-FFF2-40B4-BE49-F238E27FC236}">
                <a16:creationId xmlns:a16="http://schemas.microsoft.com/office/drawing/2014/main" id="{E156BA7B-0A90-9946-A003-FF848A5808AB}"/>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33054441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dirty="0"/>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dirty="0"/>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dirty="0"/>
              <a:t>Click icon to add picture</a:t>
            </a:r>
          </a:p>
        </p:txBody>
      </p:sp>
      <p:sp>
        <p:nvSpPr>
          <p:cNvPr id="18" name="Footer Placeholder 22">
            <a:extLst>
              <a:ext uri="{FF2B5EF4-FFF2-40B4-BE49-F238E27FC236}">
                <a16:creationId xmlns:a16="http://schemas.microsoft.com/office/drawing/2014/main" id="{E886CD82-C408-8841-A465-83B6D8E3524E}"/>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1159916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dirty="0"/>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dirty="0"/>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dirty="0"/>
              <a:t>Click icon to add picture</a:t>
            </a:r>
          </a:p>
        </p:txBody>
      </p:sp>
      <p:sp>
        <p:nvSpPr>
          <p:cNvPr id="17" name="Footer Placeholder 22">
            <a:extLst>
              <a:ext uri="{FF2B5EF4-FFF2-40B4-BE49-F238E27FC236}">
                <a16:creationId xmlns:a16="http://schemas.microsoft.com/office/drawing/2014/main" id="{CA52D34E-06F9-B54B-8DB9-BB438BA762F1}"/>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356488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22">
            <a:extLst>
              <a:ext uri="{FF2B5EF4-FFF2-40B4-BE49-F238E27FC236}">
                <a16:creationId xmlns:a16="http://schemas.microsoft.com/office/drawing/2014/main" id="{C06666FB-60E6-C94E-8034-8DBF302F0302}"/>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6" name="Slide Number Placeholder 23">
            <a:extLst>
              <a:ext uri="{FF2B5EF4-FFF2-40B4-BE49-F238E27FC236}">
                <a16:creationId xmlns:a16="http://schemas.microsoft.com/office/drawing/2014/main" id="{460B4B66-6DB1-7A44-94E3-400D9E80C159}"/>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99600456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p:spPr>
        <p:txBody>
          <a:bodyPr/>
          <a:lstStyle>
            <a:lvl1pPr algn="l">
              <a:defRPr>
                <a:solidFill>
                  <a:schemeClr val="tx2"/>
                </a:solidFill>
              </a:defRPr>
            </a:lvl1pPr>
          </a:lstStyle>
          <a:p>
            <a:r>
              <a:rPr lang="en-US" dirty="0"/>
              <a:t>For Internal Use Only - Not for Use with the Public</a:t>
            </a:r>
          </a:p>
        </p:txBody>
      </p:sp>
    </p:spTree>
    <p:extLst>
      <p:ext uri="{BB962C8B-B14F-4D97-AF65-F5344CB8AC3E}">
        <p14:creationId xmlns:p14="http://schemas.microsoft.com/office/powerpoint/2010/main" val="1514369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6496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3395275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22924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603130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3707798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66550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05894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4690734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7997980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6844322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4715551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3427937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26863166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347846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610526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dirty="0"/>
              <a:t>Click icon to insert photo and then RIGHT CLICK to “Send to Back”</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4" name="Graphic 2">
            <a:extLst>
              <a:ext uri="{FF2B5EF4-FFF2-40B4-BE49-F238E27FC236}">
                <a16:creationId xmlns:a16="http://schemas.microsoft.com/office/drawing/2014/main" id="{C9ABC7BF-0ED4-43BB-708D-75E8819FEA29}"/>
              </a:ext>
            </a:extLst>
          </p:cNvPr>
          <p:cNvSpPr/>
          <p:nvPr userDrawn="1"/>
        </p:nvSpPr>
        <p:spPr>
          <a:xfrm rot="10800000">
            <a:off x="8858146"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49574836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Section: L Photo/R Heading on Whit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CD461810-3547-02DA-5E18-6D76669D1F32}"/>
              </a:ext>
            </a:extLst>
          </p:cNvPr>
          <p:cNvSpPr>
            <a:spLocks noGrp="1"/>
          </p:cNvSpPr>
          <p:nvPr>
            <p:ph type="pic" sz="quarter" idx="10" hasCustomPrompt="1"/>
          </p:nvPr>
        </p:nvSpPr>
        <p:spPr>
          <a:xfrm>
            <a:off x="0" y="16330"/>
            <a:ext cx="6668690" cy="6668690"/>
          </a:xfrm>
          <a:custGeom>
            <a:avLst/>
            <a:gdLst>
              <a:gd name="connsiteX0" fmla="*/ 1460903 w 5644475"/>
              <a:gd name="connsiteY0" fmla="*/ 0 h 5644475"/>
              <a:gd name="connsiteX1" fmla="*/ 5644475 w 5644475"/>
              <a:gd name="connsiteY1" fmla="*/ 0 h 5644475"/>
              <a:gd name="connsiteX2" fmla="*/ 0 w 5644475"/>
              <a:gd name="connsiteY2" fmla="*/ 5644475 h 5644475"/>
              <a:gd name="connsiteX3" fmla="*/ 0 w 5644475"/>
              <a:gd name="connsiteY3" fmla="*/ 1460903 h 5644475"/>
            </a:gdLst>
            <a:ahLst/>
            <a:cxnLst>
              <a:cxn ang="0">
                <a:pos x="connsiteX0" y="connsiteY0"/>
              </a:cxn>
              <a:cxn ang="0">
                <a:pos x="connsiteX1" y="connsiteY1"/>
              </a:cxn>
              <a:cxn ang="0">
                <a:pos x="connsiteX2" y="connsiteY2"/>
              </a:cxn>
              <a:cxn ang="0">
                <a:pos x="connsiteX3" y="connsiteY3"/>
              </a:cxn>
            </a:cxnLst>
            <a:rect l="l" t="t" r="r" b="b"/>
            <a:pathLst>
              <a:path w="5644475" h="5644475">
                <a:moveTo>
                  <a:pt x="1460903" y="0"/>
                </a:moveTo>
                <a:lnTo>
                  <a:pt x="5644475" y="0"/>
                </a:lnTo>
                <a:lnTo>
                  <a:pt x="0" y="5644475"/>
                </a:lnTo>
                <a:lnTo>
                  <a:pt x="0" y="1460903"/>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dirty="0"/>
              <a:t>Click icon to insert photo and then RIGHT CLICK to “Send to Back”</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1" name="Freeform 20">
            <a:extLst>
              <a:ext uri="{FF2B5EF4-FFF2-40B4-BE49-F238E27FC236}">
                <a16:creationId xmlns:a16="http://schemas.microsoft.com/office/drawing/2014/main" id="{1DEA118B-BA96-7844-B6EC-740122ED58B3}"/>
              </a:ext>
            </a:extLst>
          </p:cNvPr>
          <p:cNvSpPr/>
          <p:nvPr userDrawn="1"/>
        </p:nvSpPr>
        <p:spPr>
          <a:xfrm rot="5400000">
            <a:off x="0" y="2"/>
            <a:ext cx="1857374" cy="1857374"/>
          </a:xfrm>
          <a:custGeom>
            <a:avLst/>
            <a:gdLst>
              <a:gd name="connsiteX0" fmla="*/ 0 w 1857374"/>
              <a:gd name="connsiteY0" fmla="*/ 920569 h 1857374"/>
              <a:gd name="connsiteX1" fmla="*/ 0 w 1857374"/>
              <a:gd name="connsiteY1" fmla="*/ 0 h 1857374"/>
              <a:gd name="connsiteX2" fmla="*/ 1857374 w 1857374"/>
              <a:gd name="connsiteY2" fmla="*/ 1857374 h 1857374"/>
              <a:gd name="connsiteX3" fmla="*/ 936805 w 1857374"/>
              <a:gd name="connsiteY3" fmla="*/ 1857374 h 1857374"/>
            </a:gdLst>
            <a:ahLst/>
            <a:cxnLst>
              <a:cxn ang="0">
                <a:pos x="connsiteX0" y="connsiteY0"/>
              </a:cxn>
              <a:cxn ang="0">
                <a:pos x="connsiteX1" y="connsiteY1"/>
              </a:cxn>
              <a:cxn ang="0">
                <a:pos x="connsiteX2" y="connsiteY2"/>
              </a:cxn>
              <a:cxn ang="0">
                <a:pos x="connsiteX3" y="connsiteY3"/>
              </a:cxn>
            </a:cxnLst>
            <a:rect l="l" t="t" r="r" b="b"/>
            <a:pathLst>
              <a:path w="1857374" h="1857374">
                <a:moveTo>
                  <a:pt x="0" y="920569"/>
                </a:moveTo>
                <a:lnTo>
                  <a:pt x="0" y="0"/>
                </a:lnTo>
                <a:lnTo>
                  <a:pt x="1857374" y="1857374"/>
                </a:lnTo>
                <a:lnTo>
                  <a:pt x="936805" y="1857374"/>
                </a:lnTo>
                <a:close/>
              </a:path>
            </a:pathLst>
          </a:cu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4" name="Graphic 2">
            <a:extLst>
              <a:ext uri="{FF2B5EF4-FFF2-40B4-BE49-F238E27FC236}">
                <a16:creationId xmlns:a16="http://schemas.microsoft.com/office/drawing/2014/main" id="{C9ABC7BF-0ED4-43BB-708D-75E8819FEA29}"/>
              </a:ext>
            </a:extLst>
          </p:cNvPr>
          <p:cNvSpPr/>
          <p:nvPr userDrawn="1"/>
        </p:nvSpPr>
        <p:spPr>
          <a:xfrm rot="10800000">
            <a:off x="8858146"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Picture Placeholder 41">
            <a:extLst>
              <a:ext uri="{FF2B5EF4-FFF2-40B4-BE49-F238E27FC236}">
                <a16:creationId xmlns:a16="http://schemas.microsoft.com/office/drawing/2014/main" id="{705D72DF-6A63-CC52-D2A1-797416586B58}"/>
              </a:ext>
            </a:extLst>
          </p:cNvPr>
          <p:cNvSpPr>
            <a:spLocks noGrp="1"/>
          </p:cNvSpPr>
          <p:nvPr>
            <p:ph type="pic" sz="quarter" idx="20" hasCustomPrompt="1"/>
          </p:nvPr>
        </p:nvSpPr>
        <p:spPr>
          <a:xfrm>
            <a:off x="40855" y="0"/>
            <a:ext cx="10124291" cy="6852572"/>
          </a:xfrm>
          <a:custGeom>
            <a:avLst/>
            <a:gdLst>
              <a:gd name="connsiteX0" fmla="*/ 6853942 w 10124291"/>
              <a:gd name="connsiteY0" fmla="*/ 0 h 6852572"/>
              <a:gd name="connsiteX1" fmla="*/ 8483894 w 10124291"/>
              <a:gd name="connsiteY1" fmla="*/ 0 h 6852572"/>
              <a:gd name="connsiteX2" fmla="*/ 10124291 w 10124291"/>
              <a:gd name="connsiteY2" fmla="*/ 1658927 h 6852572"/>
              <a:gd name="connsiteX3" fmla="*/ 4930646 w 10124291"/>
              <a:gd name="connsiteY3" fmla="*/ 6852572 h 6852572"/>
              <a:gd name="connsiteX4" fmla="*/ 1510506 w 10124291"/>
              <a:gd name="connsiteY4" fmla="*/ 6852572 h 6852572"/>
              <a:gd name="connsiteX5" fmla="*/ 0 w 10124291"/>
              <a:gd name="connsiteY5" fmla="*/ 6852572 h 685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4291" h="6852572">
                <a:moveTo>
                  <a:pt x="6853942" y="0"/>
                </a:moveTo>
                <a:lnTo>
                  <a:pt x="8483894" y="0"/>
                </a:lnTo>
                <a:lnTo>
                  <a:pt x="10124291" y="1658927"/>
                </a:lnTo>
                <a:lnTo>
                  <a:pt x="4930646" y="6852572"/>
                </a:lnTo>
                <a:lnTo>
                  <a:pt x="1510506" y="6852572"/>
                </a:lnTo>
                <a:lnTo>
                  <a:pt x="0" y="6852572"/>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dirty="0"/>
              <a:t>Click icon to insert photo and then RIGHT CLICK to “Send to Back”</a:t>
            </a:r>
          </a:p>
        </p:txBody>
      </p:sp>
    </p:spTree>
    <p:extLst>
      <p:ext uri="{BB962C8B-B14F-4D97-AF65-F5344CB8AC3E}">
        <p14:creationId xmlns:p14="http://schemas.microsoft.com/office/powerpoint/2010/main" val="132569059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58425"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670986073"/>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ontent: 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9524779" y="7087"/>
            <a:ext cx="2681576" cy="2682688"/>
          </a:xfrm>
          <a:custGeom>
            <a:avLst/>
            <a:gdLst>
              <a:gd name="connsiteX0" fmla="*/ 0 w 2681576"/>
              <a:gd name="connsiteY0" fmla="*/ 32691 h 2682688"/>
              <a:gd name="connsiteX1" fmla="*/ 0 w 2681576"/>
              <a:gd name="connsiteY1" fmla="*/ 0 h 2682688"/>
              <a:gd name="connsiteX2" fmla="*/ 2681576 w 2681576"/>
              <a:gd name="connsiteY2" fmla="*/ 2682689 h 2682688"/>
              <a:gd name="connsiteX3" fmla="*/ 2648899 w 2681576"/>
              <a:gd name="connsiteY3" fmla="*/ 2682689 h 2682688"/>
              <a:gd name="connsiteX4" fmla="*/ 0 w 2681576"/>
              <a:gd name="connsiteY4" fmla="*/ 32691 h 2682688"/>
              <a:gd name="connsiteX5" fmla="*/ 0 w 2681576"/>
              <a:gd name="connsiteY5" fmla="*/ 828619 h 2682688"/>
              <a:gd name="connsiteX6" fmla="*/ 1853301 w 2681576"/>
              <a:gd name="connsiteY6" fmla="*/ 2682689 h 2682688"/>
              <a:gd name="connsiteX7" fmla="*/ 1885978 w 2681576"/>
              <a:gd name="connsiteY7" fmla="*/ 2682689 h 2682688"/>
              <a:gd name="connsiteX8" fmla="*/ 0 w 2681576"/>
              <a:gd name="connsiteY8" fmla="*/ 796273 h 2682688"/>
              <a:gd name="connsiteX9" fmla="*/ 0 w 2681576"/>
              <a:gd name="connsiteY9" fmla="*/ 828619 h 2682688"/>
              <a:gd name="connsiteX10" fmla="*/ 0 w 2681576"/>
              <a:gd name="connsiteY10" fmla="*/ 1094273 h 2682688"/>
              <a:gd name="connsiteX11" fmla="*/ 1587757 w 2681576"/>
              <a:gd name="connsiteY11" fmla="*/ 2682689 h 2682688"/>
              <a:gd name="connsiteX12" fmla="*/ 1620434 w 2681576"/>
              <a:gd name="connsiteY12" fmla="*/ 2682689 h 2682688"/>
              <a:gd name="connsiteX13" fmla="*/ 0 w 2681576"/>
              <a:gd name="connsiteY13" fmla="*/ 1061582 h 2682688"/>
              <a:gd name="connsiteX14" fmla="*/ 0 w 2681576"/>
              <a:gd name="connsiteY14" fmla="*/ 1094273 h 2682688"/>
              <a:gd name="connsiteX15" fmla="*/ 0 w 2681576"/>
              <a:gd name="connsiteY15" fmla="*/ 298000 h 2682688"/>
              <a:gd name="connsiteX16" fmla="*/ 2383700 w 2681576"/>
              <a:gd name="connsiteY16" fmla="*/ 2682689 h 2682688"/>
              <a:gd name="connsiteX17" fmla="*/ 2416377 w 2681576"/>
              <a:gd name="connsiteY17" fmla="*/ 2682689 h 2682688"/>
              <a:gd name="connsiteX18" fmla="*/ 0 w 2681576"/>
              <a:gd name="connsiteY18" fmla="*/ 265310 h 2682688"/>
              <a:gd name="connsiteX19" fmla="*/ 0 w 2681576"/>
              <a:gd name="connsiteY19" fmla="*/ 298000 h 2682688"/>
              <a:gd name="connsiteX20" fmla="*/ 0 w 2681576"/>
              <a:gd name="connsiteY20" fmla="*/ 1359582 h 2682688"/>
              <a:gd name="connsiteX21" fmla="*/ 1322558 w 2681576"/>
              <a:gd name="connsiteY21" fmla="*/ 2682689 h 2682688"/>
              <a:gd name="connsiteX22" fmla="*/ 1355235 w 2681576"/>
              <a:gd name="connsiteY22" fmla="*/ 2682689 h 2682688"/>
              <a:gd name="connsiteX23" fmla="*/ 0 w 2681576"/>
              <a:gd name="connsiteY23" fmla="*/ 1326892 h 2682688"/>
              <a:gd name="connsiteX24" fmla="*/ 0 w 2681576"/>
              <a:gd name="connsiteY24" fmla="*/ 1359582 h 2682688"/>
              <a:gd name="connsiteX25" fmla="*/ 0 w 2681576"/>
              <a:gd name="connsiteY25" fmla="*/ 563310 h 2682688"/>
              <a:gd name="connsiteX26" fmla="*/ 2118501 w 2681576"/>
              <a:gd name="connsiteY26" fmla="*/ 2682689 h 2682688"/>
              <a:gd name="connsiteX27" fmla="*/ 2151178 w 2681576"/>
              <a:gd name="connsiteY27" fmla="*/ 2682689 h 2682688"/>
              <a:gd name="connsiteX28" fmla="*/ 0 w 2681576"/>
              <a:gd name="connsiteY28" fmla="*/ 530619 h 2682688"/>
              <a:gd name="connsiteX29" fmla="*/ 0 w 2681576"/>
              <a:gd name="connsiteY29" fmla="*/ 563310 h 2682688"/>
              <a:gd name="connsiteX30" fmla="*/ 0 w 2681576"/>
              <a:gd name="connsiteY30" fmla="*/ 2155511 h 2682688"/>
              <a:gd name="connsiteX31" fmla="*/ 526959 w 2681576"/>
              <a:gd name="connsiteY31" fmla="*/ 2682689 h 2682688"/>
              <a:gd name="connsiteX32" fmla="*/ 559636 w 2681576"/>
              <a:gd name="connsiteY32" fmla="*/ 2682689 h 2682688"/>
              <a:gd name="connsiteX33" fmla="*/ 0 w 2681576"/>
              <a:gd name="connsiteY33" fmla="*/ 2123164 h 2682688"/>
              <a:gd name="connsiteX34" fmla="*/ 0 w 2681576"/>
              <a:gd name="connsiteY34" fmla="*/ 2155511 h 2682688"/>
              <a:gd name="connsiteX35" fmla="*/ 0 w 2681576"/>
              <a:gd name="connsiteY35" fmla="*/ 2682689 h 2682688"/>
              <a:gd name="connsiteX36" fmla="*/ 28893 w 2681576"/>
              <a:gd name="connsiteY36" fmla="*/ 2682689 h 2682688"/>
              <a:gd name="connsiteX37" fmla="*/ 0 w 2681576"/>
              <a:gd name="connsiteY37" fmla="*/ 2653783 h 2682688"/>
              <a:gd name="connsiteX38" fmla="*/ 0 w 2681576"/>
              <a:gd name="connsiteY38" fmla="*/ 2682689 h 2682688"/>
              <a:gd name="connsiteX39" fmla="*/ 0 w 2681576"/>
              <a:gd name="connsiteY39" fmla="*/ 2421165 h 2682688"/>
              <a:gd name="connsiteX40" fmla="*/ 261416 w 2681576"/>
              <a:gd name="connsiteY40" fmla="*/ 2682689 h 2682688"/>
              <a:gd name="connsiteX41" fmla="*/ 294093 w 2681576"/>
              <a:gd name="connsiteY41" fmla="*/ 2682689 h 2682688"/>
              <a:gd name="connsiteX42" fmla="*/ 0 w 2681576"/>
              <a:gd name="connsiteY42" fmla="*/ 2388474 h 2682688"/>
              <a:gd name="connsiteX43" fmla="*/ 0 w 2681576"/>
              <a:gd name="connsiteY43" fmla="*/ 2421165 h 2682688"/>
              <a:gd name="connsiteX44" fmla="*/ 0 w 2681576"/>
              <a:gd name="connsiteY44" fmla="*/ 1624892 h 2682688"/>
              <a:gd name="connsiteX45" fmla="*/ 1057358 w 2681576"/>
              <a:gd name="connsiteY45" fmla="*/ 2682689 h 2682688"/>
              <a:gd name="connsiteX46" fmla="*/ 1090035 w 2681576"/>
              <a:gd name="connsiteY46" fmla="*/ 2682689 h 2682688"/>
              <a:gd name="connsiteX47" fmla="*/ 0 w 2681576"/>
              <a:gd name="connsiteY47" fmla="*/ 1592201 h 2682688"/>
              <a:gd name="connsiteX48" fmla="*/ 0 w 2681576"/>
              <a:gd name="connsiteY48" fmla="*/ 1624892 h 2682688"/>
              <a:gd name="connsiteX49" fmla="*/ 0 w 2681576"/>
              <a:gd name="connsiteY49" fmla="*/ 1890201 h 2682688"/>
              <a:gd name="connsiteX50" fmla="*/ 792159 w 2681576"/>
              <a:gd name="connsiteY50" fmla="*/ 2682689 h 2682688"/>
              <a:gd name="connsiteX51" fmla="*/ 824836 w 2681576"/>
              <a:gd name="connsiteY51" fmla="*/ 2682689 h 2682688"/>
              <a:gd name="connsiteX52" fmla="*/ 0 w 2681576"/>
              <a:gd name="connsiteY52" fmla="*/ 1857511 h 2682688"/>
              <a:gd name="connsiteX53" fmla="*/ 0 w 2681576"/>
              <a:gd name="connsiteY53" fmla="*/ 1890201 h 268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1576" h="2682688">
                <a:moveTo>
                  <a:pt x="0" y="32691"/>
                </a:moveTo>
                <a:lnTo>
                  <a:pt x="0" y="0"/>
                </a:lnTo>
                <a:lnTo>
                  <a:pt x="2681576" y="2682689"/>
                </a:lnTo>
                <a:lnTo>
                  <a:pt x="2648899" y="2682689"/>
                </a:lnTo>
                <a:lnTo>
                  <a:pt x="0" y="32691"/>
                </a:lnTo>
                <a:close/>
                <a:moveTo>
                  <a:pt x="0" y="828619"/>
                </a:moveTo>
                <a:lnTo>
                  <a:pt x="1853301" y="2682689"/>
                </a:lnTo>
                <a:lnTo>
                  <a:pt x="1885978" y="2682689"/>
                </a:lnTo>
                <a:lnTo>
                  <a:pt x="0" y="796273"/>
                </a:lnTo>
                <a:lnTo>
                  <a:pt x="0" y="828619"/>
                </a:lnTo>
                <a:close/>
                <a:moveTo>
                  <a:pt x="0" y="1094273"/>
                </a:moveTo>
                <a:lnTo>
                  <a:pt x="1587757" y="2682689"/>
                </a:lnTo>
                <a:lnTo>
                  <a:pt x="1620434" y="2682689"/>
                </a:lnTo>
                <a:lnTo>
                  <a:pt x="0" y="1061582"/>
                </a:lnTo>
                <a:lnTo>
                  <a:pt x="0" y="1094273"/>
                </a:lnTo>
                <a:close/>
                <a:moveTo>
                  <a:pt x="0" y="298000"/>
                </a:moveTo>
                <a:lnTo>
                  <a:pt x="2383700" y="2682689"/>
                </a:lnTo>
                <a:lnTo>
                  <a:pt x="2416377" y="2682689"/>
                </a:lnTo>
                <a:lnTo>
                  <a:pt x="0" y="265310"/>
                </a:lnTo>
                <a:lnTo>
                  <a:pt x="0" y="298000"/>
                </a:lnTo>
                <a:close/>
                <a:moveTo>
                  <a:pt x="0" y="1359582"/>
                </a:moveTo>
                <a:lnTo>
                  <a:pt x="1322558" y="2682689"/>
                </a:lnTo>
                <a:lnTo>
                  <a:pt x="1355235" y="2682689"/>
                </a:lnTo>
                <a:lnTo>
                  <a:pt x="0" y="1326892"/>
                </a:lnTo>
                <a:lnTo>
                  <a:pt x="0" y="1359582"/>
                </a:lnTo>
                <a:close/>
                <a:moveTo>
                  <a:pt x="0" y="563310"/>
                </a:moveTo>
                <a:lnTo>
                  <a:pt x="2118501" y="2682689"/>
                </a:lnTo>
                <a:lnTo>
                  <a:pt x="2151178" y="2682689"/>
                </a:lnTo>
                <a:lnTo>
                  <a:pt x="0" y="530619"/>
                </a:lnTo>
                <a:lnTo>
                  <a:pt x="0" y="563310"/>
                </a:lnTo>
                <a:close/>
                <a:moveTo>
                  <a:pt x="0" y="2155511"/>
                </a:moveTo>
                <a:lnTo>
                  <a:pt x="526959" y="2682689"/>
                </a:lnTo>
                <a:lnTo>
                  <a:pt x="559636" y="2682689"/>
                </a:lnTo>
                <a:lnTo>
                  <a:pt x="0" y="2123164"/>
                </a:lnTo>
                <a:lnTo>
                  <a:pt x="0" y="2155511"/>
                </a:lnTo>
                <a:close/>
                <a:moveTo>
                  <a:pt x="0" y="2682689"/>
                </a:moveTo>
                <a:lnTo>
                  <a:pt x="28893" y="2682689"/>
                </a:lnTo>
                <a:lnTo>
                  <a:pt x="0" y="2653783"/>
                </a:lnTo>
                <a:lnTo>
                  <a:pt x="0" y="2682689"/>
                </a:lnTo>
                <a:close/>
                <a:moveTo>
                  <a:pt x="0" y="2421165"/>
                </a:moveTo>
                <a:lnTo>
                  <a:pt x="261416" y="2682689"/>
                </a:lnTo>
                <a:lnTo>
                  <a:pt x="294093" y="2682689"/>
                </a:lnTo>
                <a:lnTo>
                  <a:pt x="0" y="2388474"/>
                </a:lnTo>
                <a:lnTo>
                  <a:pt x="0" y="2421165"/>
                </a:lnTo>
                <a:close/>
                <a:moveTo>
                  <a:pt x="0" y="1624892"/>
                </a:moveTo>
                <a:lnTo>
                  <a:pt x="1057358" y="2682689"/>
                </a:lnTo>
                <a:lnTo>
                  <a:pt x="1090035" y="2682689"/>
                </a:lnTo>
                <a:lnTo>
                  <a:pt x="0" y="1592201"/>
                </a:lnTo>
                <a:lnTo>
                  <a:pt x="0" y="1624892"/>
                </a:lnTo>
                <a:close/>
                <a:moveTo>
                  <a:pt x="0" y="1890201"/>
                </a:moveTo>
                <a:lnTo>
                  <a:pt x="792159" y="2682689"/>
                </a:lnTo>
                <a:lnTo>
                  <a:pt x="824836" y="2682689"/>
                </a:lnTo>
                <a:lnTo>
                  <a:pt x="0" y="1857511"/>
                </a:lnTo>
                <a:lnTo>
                  <a:pt x="0" y="1890201"/>
                </a:lnTo>
                <a:close/>
              </a:path>
            </a:pathLst>
          </a:custGeom>
          <a:solidFill>
            <a:schemeClr val="accent6"/>
          </a:solidFill>
          <a:ln w="343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45499080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1659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ontent: Title Sub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4" name="Graphic 7">
            <a:extLst>
              <a:ext uri="{FF2B5EF4-FFF2-40B4-BE49-F238E27FC236}">
                <a16:creationId xmlns:a16="http://schemas.microsoft.com/office/drawing/2014/main" id="{135553DA-BB13-4AC2-4BC2-12D5C65CDFEE}"/>
              </a:ext>
            </a:extLst>
          </p:cNvPr>
          <p:cNvSpPr/>
          <p:nvPr/>
        </p:nvSpPr>
        <p:spPr>
          <a:xfrm rot="10800000">
            <a:off x="10408411" y="11945"/>
            <a:ext cx="1803749" cy="1804497"/>
          </a:xfrm>
          <a:custGeom>
            <a:avLst/>
            <a:gdLst>
              <a:gd name="connsiteX0" fmla="*/ 0 w 2744059"/>
              <a:gd name="connsiteY0" fmla="*/ 33452 h 2745197"/>
              <a:gd name="connsiteX1" fmla="*/ 0 w 2744059"/>
              <a:gd name="connsiteY1" fmla="*/ 0 h 2745197"/>
              <a:gd name="connsiteX2" fmla="*/ 2744060 w 2744059"/>
              <a:gd name="connsiteY2" fmla="*/ 2745198 h 2745197"/>
              <a:gd name="connsiteX3" fmla="*/ 2710621 w 2744059"/>
              <a:gd name="connsiteY3" fmla="*/ 2745198 h 2745197"/>
              <a:gd name="connsiteX4" fmla="*/ 0 w 2744059"/>
              <a:gd name="connsiteY4" fmla="*/ 33452 h 2745197"/>
              <a:gd name="connsiteX5" fmla="*/ 0 w 2744059"/>
              <a:gd name="connsiteY5" fmla="*/ 847927 h 2745197"/>
              <a:gd name="connsiteX6" fmla="*/ 1896484 w 2744059"/>
              <a:gd name="connsiteY6" fmla="*/ 2745198 h 2745197"/>
              <a:gd name="connsiteX7" fmla="*/ 1929923 w 2744059"/>
              <a:gd name="connsiteY7" fmla="*/ 2745198 h 2745197"/>
              <a:gd name="connsiteX8" fmla="*/ 0 w 2744059"/>
              <a:gd name="connsiteY8" fmla="*/ 814827 h 2745197"/>
              <a:gd name="connsiteX9" fmla="*/ 0 w 2744059"/>
              <a:gd name="connsiteY9" fmla="*/ 847927 h 2745197"/>
              <a:gd name="connsiteX10" fmla="*/ 0 w 2744059"/>
              <a:gd name="connsiteY10" fmla="*/ 1119770 h 2745197"/>
              <a:gd name="connsiteX11" fmla="*/ 1624754 w 2744059"/>
              <a:gd name="connsiteY11" fmla="*/ 2745198 h 2745197"/>
              <a:gd name="connsiteX12" fmla="*/ 1658192 w 2744059"/>
              <a:gd name="connsiteY12" fmla="*/ 2745198 h 2745197"/>
              <a:gd name="connsiteX13" fmla="*/ 0 w 2744059"/>
              <a:gd name="connsiteY13" fmla="*/ 1086318 h 2745197"/>
              <a:gd name="connsiteX14" fmla="*/ 0 w 2744059"/>
              <a:gd name="connsiteY14" fmla="*/ 1119770 h 2745197"/>
              <a:gd name="connsiteX15" fmla="*/ 0 w 2744059"/>
              <a:gd name="connsiteY15" fmla="*/ 304944 h 2745197"/>
              <a:gd name="connsiteX16" fmla="*/ 2439242 w 2744059"/>
              <a:gd name="connsiteY16" fmla="*/ 2745198 h 2745197"/>
              <a:gd name="connsiteX17" fmla="*/ 2472681 w 2744059"/>
              <a:gd name="connsiteY17" fmla="*/ 2745198 h 2745197"/>
              <a:gd name="connsiteX18" fmla="*/ 0 w 2744059"/>
              <a:gd name="connsiteY18" fmla="*/ 271491 h 2745197"/>
              <a:gd name="connsiteX19" fmla="*/ 0 w 2744059"/>
              <a:gd name="connsiteY19" fmla="*/ 304944 h 2745197"/>
              <a:gd name="connsiteX20" fmla="*/ 0 w 2744059"/>
              <a:gd name="connsiteY20" fmla="*/ 1391262 h 2745197"/>
              <a:gd name="connsiteX21" fmla="*/ 1353375 w 2744059"/>
              <a:gd name="connsiteY21" fmla="*/ 2745198 h 2745197"/>
              <a:gd name="connsiteX22" fmla="*/ 1386813 w 2744059"/>
              <a:gd name="connsiteY22" fmla="*/ 2745198 h 2745197"/>
              <a:gd name="connsiteX23" fmla="*/ 0 w 2744059"/>
              <a:gd name="connsiteY23" fmla="*/ 1357809 h 2745197"/>
              <a:gd name="connsiteX24" fmla="*/ 0 w 2744059"/>
              <a:gd name="connsiteY24" fmla="*/ 1391262 h 2745197"/>
              <a:gd name="connsiteX25" fmla="*/ 0 w 2744059"/>
              <a:gd name="connsiteY25" fmla="*/ 576435 h 2745197"/>
              <a:gd name="connsiteX26" fmla="*/ 2167864 w 2744059"/>
              <a:gd name="connsiteY26" fmla="*/ 2745198 h 2745197"/>
              <a:gd name="connsiteX27" fmla="*/ 2201302 w 2744059"/>
              <a:gd name="connsiteY27" fmla="*/ 2745198 h 2745197"/>
              <a:gd name="connsiteX28" fmla="*/ 0 w 2744059"/>
              <a:gd name="connsiteY28" fmla="*/ 542983 h 2745197"/>
              <a:gd name="connsiteX29" fmla="*/ 0 w 2744059"/>
              <a:gd name="connsiteY29" fmla="*/ 576435 h 2745197"/>
              <a:gd name="connsiteX30" fmla="*/ 0 w 2744059"/>
              <a:gd name="connsiteY30" fmla="*/ 2205736 h 2745197"/>
              <a:gd name="connsiteX31" fmla="*/ 539238 w 2744059"/>
              <a:gd name="connsiteY31" fmla="*/ 2745198 h 2745197"/>
              <a:gd name="connsiteX32" fmla="*/ 572676 w 2744059"/>
              <a:gd name="connsiteY32" fmla="*/ 2745198 h 2745197"/>
              <a:gd name="connsiteX33" fmla="*/ 0 w 2744059"/>
              <a:gd name="connsiteY33" fmla="*/ 2172636 h 2745197"/>
              <a:gd name="connsiteX34" fmla="*/ 0 w 2744059"/>
              <a:gd name="connsiteY34" fmla="*/ 2205736 h 2745197"/>
              <a:gd name="connsiteX35" fmla="*/ 0 w 2744059"/>
              <a:gd name="connsiteY35" fmla="*/ 2745198 h 2745197"/>
              <a:gd name="connsiteX36" fmla="*/ 29567 w 2744059"/>
              <a:gd name="connsiteY36" fmla="*/ 2745198 h 2745197"/>
              <a:gd name="connsiteX37" fmla="*/ 0 w 2744059"/>
              <a:gd name="connsiteY37" fmla="*/ 2715619 h 2745197"/>
              <a:gd name="connsiteX38" fmla="*/ 0 w 2744059"/>
              <a:gd name="connsiteY38" fmla="*/ 2745198 h 2745197"/>
              <a:gd name="connsiteX39" fmla="*/ 0 w 2744059"/>
              <a:gd name="connsiteY39" fmla="*/ 2477580 h 2745197"/>
              <a:gd name="connsiteX40" fmla="*/ 267507 w 2744059"/>
              <a:gd name="connsiteY40" fmla="*/ 2745198 h 2745197"/>
              <a:gd name="connsiteX41" fmla="*/ 300945 w 2744059"/>
              <a:gd name="connsiteY41" fmla="*/ 2745198 h 2745197"/>
              <a:gd name="connsiteX42" fmla="*/ 0 w 2744059"/>
              <a:gd name="connsiteY42" fmla="*/ 2444128 h 2745197"/>
              <a:gd name="connsiteX43" fmla="*/ 0 w 2744059"/>
              <a:gd name="connsiteY43" fmla="*/ 2477580 h 2745197"/>
              <a:gd name="connsiteX44" fmla="*/ 0 w 2744059"/>
              <a:gd name="connsiteY44" fmla="*/ 1662753 h 2745197"/>
              <a:gd name="connsiteX45" fmla="*/ 1081996 w 2744059"/>
              <a:gd name="connsiteY45" fmla="*/ 2745198 h 2745197"/>
              <a:gd name="connsiteX46" fmla="*/ 1115434 w 2744059"/>
              <a:gd name="connsiteY46" fmla="*/ 2745198 h 2745197"/>
              <a:gd name="connsiteX47" fmla="*/ 0 w 2744059"/>
              <a:gd name="connsiteY47" fmla="*/ 1629301 h 2745197"/>
              <a:gd name="connsiteX48" fmla="*/ 0 w 2744059"/>
              <a:gd name="connsiteY48" fmla="*/ 1662753 h 2745197"/>
              <a:gd name="connsiteX49" fmla="*/ 0 w 2744059"/>
              <a:gd name="connsiteY49" fmla="*/ 1934245 h 2745197"/>
              <a:gd name="connsiteX50" fmla="*/ 810617 w 2744059"/>
              <a:gd name="connsiteY50" fmla="*/ 2745198 h 2745197"/>
              <a:gd name="connsiteX51" fmla="*/ 844055 w 2744059"/>
              <a:gd name="connsiteY51" fmla="*/ 2745198 h 2745197"/>
              <a:gd name="connsiteX52" fmla="*/ 0 w 2744059"/>
              <a:gd name="connsiteY52" fmla="*/ 1900792 h 2745197"/>
              <a:gd name="connsiteX53" fmla="*/ 0 w 2744059"/>
              <a:gd name="connsiteY53" fmla="*/ 1934245 h 274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744059" h="2745197">
                <a:moveTo>
                  <a:pt x="0" y="33452"/>
                </a:moveTo>
                <a:lnTo>
                  <a:pt x="0" y="0"/>
                </a:lnTo>
                <a:lnTo>
                  <a:pt x="2744060" y="2745198"/>
                </a:lnTo>
                <a:lnTo>
                  <a:pt x="2710621" y="2745198"/>
                </a:lnTo>
                <a:lnTo>
                  <a:pt x="0" y="33452"/>
                </a:lnTo>
                <a:close/>
                <a:moveTo>
                  <a:pt x="0" y="847927"/>
                </a:moveTo>
                <a:lnTo>
                  <a:pt x="1896484" y="2745198"/>
                </a:lnTo>
                <a:lnTo>
                  <a:pt x="1929923" y="2745198"/>
                </a:lnTo>
                <a:lnTo>
                  <a:pt x="0" y="814827"/>
                </a:lnTo>
                <a:lnTo>
                  <a:pt x="0" y="847927"/>
                </a:lnTo>
                <a:close/>
                <a:moveTo>
                  <a:pt x="0" y="1119770"/>
                </a:moveTo>
                <a:lnTo>
                  <a:pt x="1624754" y="2745198"/>
                </a:lnTo>
                <a:lnTo>
                  <a:pt x="1658192" y="2745198"/>
                </a:lnTo>
                <a:lnTo>
                  <a:pt x="0" y="1086318"/>
                </a:lnTo>
                <a:lnTo>
                  <a:pt x="0" y="1119770"/>
                </a:lnTo>
                <a:close/>
                <a:moveTo>
                  <a:pt x="0" y="304944"/>
                </a:moveTo>
                <a:lnTo>
                  <a:pt x="2439242" y="2745198"/>
                </a:lnTo>
                <a:lnTo>
                  <a:pt x="2472681" y="2745198"/>
                </a:lnTo>
                <a:lnTo>
                  <a:pt x="0" y="271491"/>
                </a:lnTo>
                <a:lnTo>
                  <a:pt x="0" y="304944"/>
                </a:lnTo>
                <a:close/>
                <a:moveTo>
                  <a:pt x="0" y="1391262"/>
                </a:moveTo>
                <a:lnTo>
                  <a:pt x="1353375" y="2745198"/>
                </a:lnTo>
                <a:lnTo>
                  <a:pt x="1386813" y="2745198"/>
                </a:lnTo>
                <a:lnTo>
                  <a:pt x="0" y="1357809"/>
                </a:lnTo>
                <a:lnTo>
                  <a:pt x="0" y="1391262"/>
                </a:lnTo>
                <a:close/>
                <a:moveTo>
                  <a:pt x="0" y="576435"/>
                </a:moveTo>
                <a:lnTo>
                  <a:pt x="2167864" y="2745198"/>
                </a:lnTo>
                <a:lnTo>
                  <a:pt x="2201302" y="2745198"/>
                </a:lnTo>
                <a:lnTo>
                  <a:pt x="0" y="542983"/>
                </a:lnTo>
                <a:lnTo>
                  <a:pt x="0" y="576435"/>
                </a:lnTo>
                <a:close/>
                <a:moveTo>
                  <a:pt x="0" y="2205736"/>
                </a:moveTo>
                <a:lnTo>
                  <a:pt x="539238" y="2745198"/>
                </a:lnTo>
                <a:lnTo>
                  <a:pt x="572676" y="2745198"/>
                </a:lnTo>
                <a:lnTo>
                  <a:pt x="0" y="2172636"/>
                </a:lnTo>
                <a:lnTo>
                  <a:pt x="0" y="2205736"/>
                </a:lnTo>
                <a:close/>
                <a:moveTo>
                  <a:pt x="0" y="2745198"/>
                </a:moveTo>
                <a:lnTo>
                  <a:pt x="29567" y="2745198"/>
                </a:lnTo>
                <a:lnTo>
                  <a:pt x="0" y="2715619"/>
                </a:lnTo>
                <a:lnTo>
                  <a:pt x="0" y="2745198"/>
                </a:lnTo>
                <a:close/>
                <a:moveTo>
                  <a:pt x="0" y="2477580"/>
                </a:moveTo>
                <a:lnTo>
                  <a:pt x="267507" y="2745198"/>
                </a:lnTo>
                <a:lnTo>
                  <a:pt x="300945" y="2745198"/>
                </a:lnTo>
                <a:lnTo>
                  <a:pt x="0" y="2444128"/>
                </a:lnTo>
                <a:lnTo>
                  <a:pt x="0" y="2477580"/>
                </a:lnTo>
                <a:close/>
                <a:moveTo>
                  <a:pt x="0" y="1662753"/>
                </a:moveTo>
                <a:lnTo>
                  <a:pt x="1081996" y="2745198"/>
                </a:lnTo>
                <a:lnTo>
                  <a:pt x="1115434" y="2745198"/>
                </a:lnTo>
                <a:lnTo>
                  <a:pt x="0" y="1629301"/>
                </a:lnTo>
                <a:lnTo>
                  <a:pt x="0" y="1662753"/>
                </a:lnTo>
                <a:close/>
                <a:moveTo>
                  <a:pt x="0" y="1934245"/>
                </a:moveTo>
                <a:lnTo>
                  <a:pt x="810617" y="2745198"/>
                </a:lnTo>
                <a:lnTo>
                  <a:pt x="844055" y="2745198"/>
                </a:lnTo>
                <a:lnTo>
                  <a:pt x="0" y="1900792"/>
                </a:lnTo>
                <a:lnTo>
                  <a:pt x="0" y="1934245"/>
                </a:lnTo>
                <a:close/>
              </a:path>
            </a:pathLst>
          </a:custGeom>
          <a:solidFill>
            <a:schemeClr val="accent6"/>
          </a:solidFill>
          <a:ln w="351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881913397"/>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ntent: Title Sub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4" name="Graphic 7">
            <a:extLst>
              <a:ext uri="{FF2B5EF4-FFF2-40B4-BE49-F238E27FC236}">
                <a16:creationId xmlns:a16="http://schemas.microsoft.com/office/drawing/2014/main" id="{135553DA-BB13-4AC2-4BC2-12D5C65CDFEE}"/>
              </a:ext>
            </a:extLst>
          </p:cNvPr>
          <p:cNvSpPr/>
          <p:nvPr/>
        </p:nvSpPr>
        <p:spPr>
          <a:xfrm rot="10800000">
            <a:off x="9468102" y="11946"/>
            <a:ext cx="2744059" cy="2745197"/>
          </a:xfrm>
          <a:custGeom>
            <a:avLst/>
            <a:gdLst>
              <a:gd name="connsiteX0" fmla="*/ 0 w 2744059"/>
              <a:gd name="connsiteY0" fmla="*/ 33452 h 2745197"/>
              <a:gd name="connsiteX1" fmla="*/ 0 w 2744059"/>
              <a:gd name="connsiteY1" fmla="*/ 0 h 2745197"/>
              <a:gd name="connsiteX2" fmla="*/ 2744060 w 2744059"/>
              <a:gd name="connsiteY2" fmla="*/ 2745198 h 2745197"/>
              <a:gd name="connsiteX3" fmla="*/ 2710621 w 2744059"/>
              <a:gd name="connsiteY3" fmla="*/ 2745198 h 2745197"/>
              <a:gd name="connsiteX4" fmla="*/ 0 w 2744059"/>
              <a:gd name="connsiteY4" fmla="*/ 33452 h 2745197"/>
              <a:gd name="connsiteX5" fmla="*/ 0 w 2744059"/>
              <a:gd name="connsiteY5" fmla="*/ 847927 h 2745197"/>
              <a:gd name="connsiteX6" fmla="*/ 1896484 w 2744059"/>
              <a:gd name="connsiteY6" fmla="*/ 2745198 h 2745197"/>
              <a:gd name="connsiteX7" fmla="*/ 1929923 w 2744059"/>
              <a:gd name="connsiteY7" fmla="*/ 2745198 h 2745197"/>
              <a:gd name="connsiteX8" fmla="*/ 0 w 2744059"/>
              <a:gd name="connsiteY8" fmla="*/ 814827 h 2745197"/>
              <a:gd name="connsiteX9" fmla="*/ 0 w 2744059"/>
              <a:gd name="connsiteY9" fmla="*/ 847927 h 2745197"/>
              <a:gd name="connsiteX10" fmla="*/ 0 w 2744059"/>
              <a:gd name="connsiteY10" fmla="*/ 1119770 h 2745197"/>
              <a:gd name="connsiteX11" fmla="*/ 1624754 w 2744059"/>
              <a:gd name="connsiteY11" fmla="*/ 2745198 h 2745197"/>
              <a:gd name="connsiteX12" fmla="*/ 1658192 w 2744059"/>
              <a:gd name="connsiteY12" fmla="*/ 2745198 h 2745197"/>
              <a:gd name="connsiteX13" fmla="*/ 0 w 2744059"/>
              <a:gd name="connsiteY13" fmla="*/ 1086318 h 2745197"/>
              <a:gd name="connsiteX14" fmla="*/ 0 w 2744059"/>
              <a:gd name="connsiteY14" fmla="*/ 1119770 h 2745197"/>
              <a:gd name="connsiteX15" fmla="*/ 0 w 2744059"/>
              <a:gd name="connsiteY15" fmla="*/ 304944 h 2745197"/>
              <a:gd name="connsiteX16" fmla="*/ 2439242 w 2744059"/>
              <a:gd name="connsiteY16" fmla="*/ 2745198 h 2745197"/>
              <a:gd name="connsiteX17" fmla="*/ 2472681 w 2744059"/>
              <a:gd name="connsiteY17" fmla="*/ 2745198 h 2745197"/>
              <a:gd name="connsiteX18" fmla="*/ 0 w 2744059"/>
              <a:gd name="connsiteY18" fmla="*/ 271491 h 2745197"/>
              <a:gd name="connsiteX19" fmla="*/ 0 w 2744059"/>
              <a:gd name="connsiteY19" fmla="*/ 304944 h 2745197"/>
              <a:gd name="connsiteX20" fmla="*/ 0 w 2744059"/>
              <a:gd name="connsiteY20" fmla="*/ 1391262 h 2745197"/>
              <a:gd name="connsiteX21" fmla="*/ 1353375 w 2744059"/>
              <a:gd name="connsiteY21" fmla="*/ 2745198 h 2745197"/>
              <a:gd name="connsiteX22" fmla="*/ 1386813 w 2744059"/>
              <a:gd name="connsiteY22" fmla="*/ 2745198 h 2745197"/>
              <a:gd name="connsiteX23" fmla="*/ 0 w 2744059"/>
              <a:gd name="connsiteY23" fmla="*/ 1357809 h 2745197"/>
              <a:gd name="connsiteX24" fmla="*/ 0 w 2744059"/>
              <a:gd name="connsiteY24" fmla="*/ 1391262 h 2745197"/>
              <a:gd name="connsiteX25" fmla="*/ 0 w 2744059"/>
              <a:gd name="connsiteY25" fmla="*/ 576435 h 2745197"/>
              <a:gd name="connsiteX26" fmla="*/ 2167864 w 2744059"/>
              <a:gd name="connsiteY26" fmla="*/ 2745198 h 2745197"/>
              <a:gd name="connsiteX27" fmla="*/ 2201302 w 2744059"/>
              <a:gd name="connsiteY27" fmla="*/ 2745198 h 2745197"/>
              <a:gd name="connsiteX28" fmla="*/ 0 w 2744059"/>
              <a:gd name="connsiteY28" fmla="*/ 542983 h 2745197"/>
              <a:gd name="connsiteX29" fmla="*/ 0 w 2744059"/>
              <a:gd name="connsiteY29" fmla="*/ 576435 h 2745197"/>
              <a:gd name="connsiteX30" fmla="*/ 0 w 2744059"/>
              <a:gd name="connsiteY30" fmla="*/ 2205736 h 2745197"/>
              <a:gd name="connsiteX31" fmla="*/ 539238 w 2744059"/>
              <a:gd name="connsiteY31" fmla="*/ 2745198 h 2745197"/>
              <a:gd name="connsiteX32" fmla="*/ 572676 w 2744059"/>
              <a:gd name="connsiteY32" fmla="*/ 2745198 h 2745197"/>
              <a:gd name="connsiteX33" fmla="*/ 0 w 2744059"/>
              <a:gd name="connsiteY33" fmla="*/ 2172636 h 2745197"/>
              <a:gd name="connsiteX34" fmla="*/ 0 w 2744059"/>
              <a:gd name="connsiteY34" fmla="*/ 2205736 h 2745197"/>
              <a:gd name="connsiteX35" fmla="*/ 0 w 2744059"/>
              <a:gd name="connsiteY35" fmla="*/ 2745198 h 2745197"/>
              <a:gd name="connsiteX36" fmla="*/ 29567 w 2744059"/>
              <a:gd name="connsiteY36" fmla="*/ 2745198 h 2745197"/>
              <a:gd name="connsiteX37" fmla="*/ 0 w 2744059"/>
              <a:gd name="connsiteY37" fmla="*/ 2715619 h 2745197"/>
              <a:gd name="connsiteX38" fmla="*/ 0 w 2744059"/>
              <a:gd name="connsiteY38" fmla="*/ 2745198 h 2745197"/>
              <a:gd name="connsiteX39" fmla="*/ 0 w 2744059"/>
              <a:gd name="connsiteY39" fmla="*/ 2477580 h 2745197"/>
              <a:gd name="connsiteX40" fmla="*/ 267507 w 2744059"/>
              <a:gd name="connsiteY40" fmla="*/ 2745198 h 2745197"/>
              <a:gd name="connsiteX41" fmla="*/ 300945 w 2744059"/>
              <a:gd name="connsiteY41" fmla="*/ 2745198 h 2745197"/>
              <a:gd name="connsiteX42" fmla="*/ 0 w 2744059"/>
              <a:gd name="connsiteY42" fmla="*/ 2444128 h 2745197"/>
              <a:gd name="connsiteX43" fmla="*/ 0 w 2744059"/>
              <a:gd name="connsiteY43" fmla="*/ 2477580 h 2745197"/>
              <a:gd name="connsiteX44" fmla="*/ 0 w 2744059"/>
              <a:gd name="connsiteY44" fmla="*/ 1662753 h 2745197"/>
              <a:gd name="connsiteX45" fmla="*/ 1081996 w 2744059"/>
              <a:gd name="connsiteY45" fmla="*/ 2745198 h 2745197"/>
              <a:gd name="connsiteX46" fmla="*/ 1115434 w 2744059"/>
              <a:gd name="connsiteY46" fmla="*/ 2745198 h 2745197"/>
              <a:gd name="connsiteX47" fmla="*/ 0 w 2744059"/>
              <a:gd name="connsiteY47" fmla="*/ 1629301 h 2745197"/>
              <a:gd name="connsiteX48" fmla="*/ 0 w 2744059"/>
              <a:gd name="connsiteY48" fmla="*/ 1662753 h 2745197"/>
              <a:gd name="connsiteX49" fmla="*/ 0 w 2744059"/>
              <a:gd name="connsiteY49" fmla="*/ 1934245 h 2745197"/>
              <a:gd name="connsiteX50" fmla="*/ 810617 w 2744059"/>
              <a:gd name="connsiteY50" fmla="*/ 2745198 h 2745197"/>
              <a:gd name="connsiteX51" fmla="*/ 844055 w 2744059"/>
              <a:gd name="connsiteY51" fmla="*/ 2745198 h 2745197"/>
              <a:gd name="connsiteX52" fmla="*/ 0 w 2744059"/>
              <a:gd name="connsiteY52" fmla="*/ 1900792 h 2745197"/>
              <a:gd name="connsiteX53" fmla="*/ 0 w 2744059"/>
              <a:gd name="connsiteY53" fmla="*/ 1934245 h 274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744059" h="2745197">
                <a:moveTo>
                  <a:pt x="0" y="33452"/>
                </a:moveTo>
                <a:lnTo>
                  <a:pt x="0" y="0"/>
                </a:lnTo>
                <a:lnTo>
                  <a:pt x="2744060" y="2745198"/>
                </a:lnTo>
                <a:lnTo>
                  <a:pt x="2710621" y="2745198"/>
                </a:lnTo>
                <a:lnTo>
                  <a:pt x="0" y="33452"/>
                </a:lnTo>
                <a:close/>
                <a:moveTo>
                  <a:pt x="0" y="847927"/>
                </a:moveTo>
                <a:lnTo>
                  <a:pt x="1896484" y="2745198"/>
                </a:lnTo>
                <a:lnTo>
                  <a:pt x="1929923" y="2745198"/>
                </a:lnTo>
                <a:lnTo>
                  <a:pt x="0" y="814827"/>
                </a:lnTo>
                <a:lnTo>
                  <a:pt x="0" y="847927"/>
                </a:lnTo>
                <a:close/>
                <a:moveTo>
                  <a:pt x="0" y="1119770"/>
                </a:moveTo>
                <a:lnTo>
                  <a:pt x="1624754" y="2745198"/>
                </a:lnTo>
                <a:lnTo>
                  <a:pt x="1658192" y="2745198"/>
                </a:lnTo>
                <a:lnTo>
                  <a:pt x="0" y="1086318"/>
                </a:lnTo>
                <a:lnTo>
                  <a:pt x="0" y="1119770"/>
                </a:lnTo>
                <a:close/>
                <a:moveTo>
                  <a:pt x="0" y="304944"/>
                </a:moveTo>
                <a:lnTo>
                  <a:pt x="2439242" y="2745198"/>
                </a:lnTo>
                <a:lnTo>
                  <a:pt x="2472681" y="2745198"/>
                </a:lnTo>
                <a:lnTo>
                  <a:pt x="0" y="271491"/>
                </a:lnTo>
                <a:lnTo>
                  <a:pt x="0" y="304944"/>
                </a:lnTo>
                <a:close/>
                <a:moveTo>
                  <a:pt x="0" y="1391262"/>
                </a:moveTo>
                <a:lnTo>
                  <a:pt x="1353375" y="2745198"/>
                </a:lnTo>
                <a:lnTo>
                  <a:pt x="1386813" y="2745198"/>
                </a:lnTo>
                <a:lnTo>
                  <a:pt x="0" y="1357809"/>
                </a:lnTo>
                <a:lnTo>
                  <a:pt x="0" y="1391262"/>
                </a:lnTo>
                <a:close/>
                <a:moveTo>
                  <a:pt x="0" y="576435"/>
                </a:moveTo>
                <a:lnTo>
                  <a:pt x="2167864" y="2745198"/>
                </a:lnTo>
                <a:lnTo>
                  <a:pt x="2201302" y="2745198"/>
                </a:lnTo>
                <a:lnTo>
                  <a:pt x="0" y="542983"/>
                </a:lnTo>
                <a:lnTo>
                  <a:pt x="0" y="576435"/>
                </a:lnTo>
                <a:close/>
                <a:moveTo>
                  <a:pt x="0" y="2205736"/>
                </a:moveTo>
                <a:lnTo>
                  <a:pt x="539238" y="2745198"/>
                </a:lnTo>
                <a:lnTo>
                  <a:pt x="572676" y="2745198"/>
                </a:lnTo>
                <a:lnTo>
                  <a:pt x="0" y="2172636"/>
                </a:lnTo>
                <a:lnTo>
                  <a:pt x="0" y="2205736"/>
                </a:lnTo>
                <a:close/>
                <a:moveTo>
                  <a:pt x="0" y="2745198"/>
                </a:moveTo>
                <a:lnTo>
                  <a:pt x="29567" y="2745198"/>
                </a:lnTo>
                <a:lnTo>
                  <a:pt x="0" y="2715619"/>
                </a:lnTo>
                <a:lnTo>
                  <a:pt x="0" y="2745198"/>
                </a:lnTo>
                <a:close/>
                <a:moveTo>
                  <a:pt x="0" y="2477580"/>
                </a:moveTo>
                <a:lnTo>
                  <a:pt x="267507" y="2745198"/>
                </a:lnTo>
                <a:lnTo>
                  <a:pt x="300945" y="2745198"/>
                </a:lnTo>
                <a:lnTo>
                  <a:pt x="0" y="2444128"/>
                </a:lnTo>
                <a:lnTo>
                  <a:pt x="0" y="2477580"/>
                </a:lnTo>
                <a:close/>
                <a:moveTo>
                  <a:pt x="0" y="1662753"/>
                </a:moveTo>
                <a:lnTo>
                  <a:pt x="1081996" y="2745198"/>
                </a:lnTo>
                <a:lnTo>
                  <a:pt x="1115434" y="2745198"/>
                </a:lnTo>
                <a:lnTo>
                  <a:pt x="0" y="1629301"/>
                </a:lnTo>
                <a:lnTo>
                  <a:pt x="0" y="1662753"/>
                </a:lnTo>
                <a:close/>
                <a:moveTo>
                  <a:pt x="0" y="1934245"/>
                </a:moveTo>
                <a:lnTo>
                  <a:pt x="810617" y="2745198"/>
                </a:lnTo>
                <a:lnTo>
                  <a:pt x="844055" y="2745198"/>
                </a:lnTo>
                <a:lnTo>
                  <a:pt x="0" y="1900792"/>
                </a:lnTo>
                <a:lnTo>
                  <a:pt x="0" y="1934245"/>
                </a:lnTo>
                <a:close/>
              </a:path>
            </a:pathLst>
          </a:custGeom>
          <a:solidFill>
            <a:schemeClr val="accent6"/>
          </a:solidFill>
          <a:ln w="351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ext Placeholder 4">
            <a:extLst>
              <a:ext uri="{FF2B5EF4-FFF2-40B4-BE49-F238E27FC236}">
                <a16:creationId xmlns:a16="http://schemas.microsoft.com/office/drawing/2014/main" id="{D1AC216A-D534-FC75-D454-5567635B7AB6}"/>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14995964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ntent: Title/Blank Corners">
    <p:bg>
      <p:bgPr>
        <a:solidFill>
          <a:srgbClr val="FFFFFF"/>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A23B8BFE-9394-EA52-C809-6B0DFED02778}"/>
              </a:ext>
            </a:extLst>
          </p:cNvPr>
          <p:cNvSpPr/>
          <p:nvPr userDrawn="1"/>
        </p:nvSpPr>
        <p:spPr>
          <a:xfrm rot="10800000">
            <a:off x="9524779" y="7087"/>
            <a:ext cx="2681576" cy="2682688"/>
          </a:xfrm>
          <a:custGeom>
            <a:avLst/>
            <a:gdLst>
              <a:gd name="connsiteX0" fmla="*/ 0 w 2681576"/>
              <a:gd name="connsiteY0" fmla="*/ 32691 h 2682688"/>
              <a:gd name="connsiteX1" fmla="*/ 0 w 2681576"/>
              <a:gd name="connsiteY1" fmla="*/ 0 h 2682688"/>
              <a:gd name="connsiteX2" fmla="*/ 2681576 w 2681576"/>
              <a:gd name="connsiteY2" fmla="*/ 2682689 h 2682688"/>
              <a:gd name="connsiteX3" fmla="*/ 2648899 w 2681576"/>
              <a:gd name="connsiteY3" fmla="*/ 2682689 h 2682688"/>
              <a:gd name="connsiteX4" fmla="*/ 0 w 2681576"/>
              <a:gd name="connsiteY4" fmla="*/ 32691 h 2682688"/>
              <a:gd name="connsiteX5" fmla="*/ 0 w 2681576"/>
              <a:gd name="connsiteY5" fmla="*/ 828619 h 2682688"/>
              <a:gd name="connsiteX6" fmla="*/ 1853301 w 2681576"/>
              <a:gd name="connsiteY6" fmla="*/ 2682689 h 2682688"/>
              <a:gd name="connsiteX7" fmla="*/ 1885978 w 2681576"/>
              <a:gd name="connsiteY7" fmla="*/ 2682689 h 2682688"/>
              <a:gd name="connsiteX8" fmla="*/ 0 w 2681576"/>
              <a:gd name="connsiteY8" fmla="*/ 796273 h 2682688"/>
              <a:gd name="connsiteX9" fmla="*/ 0 w 2681576"/>
              <a:gd name="connsiteY9" fmla="*/ 828619 h 2682688"/>
              <a:gd name="connsiteX10" fmla="*/ 0 w 2681576"/>
              <a:gd name="connsiteY10" fmla="*/ 1094273 h 2682688"/>
              <a:gd name="connsiteX11" fmla="*/ 1587757 w 2681576"/>
              <a:gd name="connsiteY11" fmla="*/ 2682689 h 2682688"/>
              <a:gd name="connsiteX12" fmla="*/ 1620434 w 2681576"/>
              <a:gd name="connsiteY12" fmla="*/ 2682689 h 2682688"/>
              <a:gd name="connsiteX13" fmla="*/ 0 w 2681576"/>
              <a:gd name="connsiteY13" fmla="*/ 1061582 h 2682688"/>
              <a:gd name="connsiteX14" fmla="*/ 0 w 2681576"/>
              <a:gd name="connsiteY14" fmla="*/ 1094273 h 2682688"/>
              <a:gd name="connsiteX15" fmla="*/ 0 w 2681576"/>
              <a:gd name="connsiteY15" fmla="*/ 298000 h 2682688"/>
              <a:gd name="connsiteX16" fmla="*/ 2383700 w 2681576"/>
              <a:gd name="connsiteY16" fmla="*/ 2682689 h 2682688"/>
              <a:gd name="connsiteX17" fmla="*/ 2416377 w 2681576"/>
              <a:gd name="connsiteY17" fmla="*/ 2682689 h 2682688"/>
              <a:gd name="connsiteX18" fmla="*/ 0 w 2681576"/>
              <a:gd name="connsiteY18" fmla="*/ 265310 h 2682688"/>
              <a:gd name="connsiteX19" fmla="*/ 0 w 2681576"/>
              <a:gd name="connsiteY19" fmla="*/ 298000 h 2682688"/>
              <a:gd name="connsiteX20" fmla="*/ 0 w 2681576"/>
              <a:gd name="connsiteY20" fmla="*/ 1359582 h 2682688"/>
              <a:gd name="connsiteX21" fmla="*/ 1322558 w 2681576"/>
              <a:gd name="connsiteY21" fmla="*/ 2682689 h 2682688"/>
              <a:gd name="connsiteX22" fmla="*/ 1355235 w 2681576"/>
              <a:gd name="connsiteY22" fmla="*/ 2682689 h 2682688"/>
              <a:gd name="connsiteX23" fmla="*/ 0 w 2681576"/>
              <a:gd name="connsiteY23" fmla="*/ 1326892 h 2682688"/>
              <a:gd name="connsiteX24" fmla="*/ 0 w 2681576"/>
              <a:gd name="connsiteY24" fmla="*/ 1359582 h 2682688"/>
              <a:gd name="connsiteX25" fmla="*/ 0 w 2681576"/>
              <a:gd name="connsiteY25" fmla="*/ 563310 h 2682688"/>
              <a:gd name="connsiteX26" fmla="*/ 2118501 w 2681576"/>
              <a:gd name="connsiteY26" fmla="*/ 2682689 h 2682688"/>
              <a:gd name="connsiteX27" fmla="*/ 2151178 w 2681576"/>
              <a:gd name="connsiteY27" fmla="*/ 2682689 h 2682688"/>
              <a:gd name="connsiteX28" fmla="*/ 0 w 2681576"/>
              <a:gd name="connsiteY28" fmla="*/ 530619 h 2682688"/>
              <a:gd name="connsiteX29" fmla="*/ 0 w 2681576"/>
              <a:gd name="connsiteY29" fmla="*/ 563310 h 2682688"/>
              <a:gd name="connsiteX30" fmla="*/ 0 w 2681576"/>
              <a:gd name="connsiteY30" fmla="*/ 2155511 h 2682688"/>
              <a:gd name="connsiteX31" fmla="*/ 526959 w 2681576"/>
              <a:gd name="connsiteY31" fmla="*/ 2682689 h 2682688"/>
              <a:gd name="connsiteX32" fmla="*/ 559636 w 2681576"/>
              <a:gd name="connsiteY32" fmla="*/ 2682689 h 2682688"/>
              <a:gd name="connsiteX33" fmla="*/ 0 w 2681576"/>
              <a:gd name="connsiteY33" fmla="*/ 2123164 h 2682688"/>
              <a:gd name="connsiteX34" fmla="*/ 0 w 2681576"/>
              <a:gd name="connsiteY34" fmla="*/ 2155511 h 2682688"/>
              <a:gd name="connsiteX35" fmla="*/ 0 w 2681576"/>
              <a:gd name="connsiteY35" fmla="*/ 2682689 h 2682688"/>
              <a:gd name="connsiteX36" fmla="*/ 28893 w 2681576"/>
              <a:gd name="connsiteY36" fmla="*/ 2682689 h 2682688"/>
              <a:gd name="connsiteX37" fmla="*/ 0 w 2681576"/>
              <a:gd name="connsiteY37" fmla="*/ 2653783 h 2682688"/>
              <a:gd name="connsiteX38" fmla="*/ 0 w 2681576"/>
              <a:gd name="connsiteY38" fmla="*/ 2682689 h 2682688"/>
              <a:gd name="connsiteX39" fmla="*/ 0 w 2681576"/>
              <a:gd name="connsiteY39" fmla="*/ 2421165 h 2682688"/>
              <a:gd name="connsiteX40" fmla="*/ 261416 w 2681576"/>
              <a:gd name="connsiteY40" fmla="*/ 2682689 h 2682688"/>
              <a:gd name="connsiteX41" fmla="*/ 294093 w 2681576"/>
              <a:gd name="connsiteY41" fmla="*/ 2682689 h 2682688"/>
              <a:gd name="connsiteX42" fmla="*/ 0 w 2681576"/>
              <a:gd name="connsiteY42" fmla="*/ 2388474 h 2682688"/>
              <a:gd name="connsiteX43" fmla="*/ 0 w 2681576"/>
              <a:gd name="connsiteY43" fmla="*/ 2421165 h 2682688"/>
              <a:gd name="connsiteX44" fmla="*/ 0 w 2681576"/>
              <a:gd name="connsiteY44" fmla="*/ 1624892 h 2682688"/>
              <a:gd name="connsiteX45" fmla="*/ 1057358 w 2681576"/>
              <a:gd name="connsiteY45" fmla="*/ 2682689 h 2682688"/>
              <a:gd name="connsiteX46" fmla="*/ 1090035 w 2681576"/>
              <a:gd name="connsiteY46" fmla="*/ 2682689 h 2682688"/>
              <a:gd name="connsiteX47" fmla="*/ 0 w 2681576"/>
              <a:gd name="connsiteY47" fmla="*/ 1592201 h 2682688"/>
              <a:gd name="connsiteX48" fmla="*/ 0 w 2681576"/>
              <a:gd name="connsiteY48" fmla="*/ 1624892 h 2682688"/>
              <a:gd name="connsiteX49" fmla="*/ 0 w 2681576"/>
              <a:gd name="connsiteY49" fmla="*/ 1890201 h 2682688"/>
              <a:gd name="connsiteX50" fmla="*/ 792159 w 2681576"/>
              <a:gd name="connsiteY50" fmla="*/ 2682689 h 2682688"/>
              <a:gd name="connsiteX51" fmla="*/ 824836 w 2681576"/>
              <a:gd name="connsiteY51" fmla="*/ 2682689 h 2682688"/>
              <a:gd name="connsiteX52" fmla="*/ 0 w 2681576"/>
              <a:gd name="connsiteY52" fmla="*/ 1857511 h 2682688"/>
              <a:gd name="connsiteX53" fmla="*/ 0 w 2681576"/>
              <a:gd name="connsiteY53" fmla="*/ 1890201 h 268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1576" h="2682688">
                <a:moveTo>
                  <a:pt x="0" y="32691"/>
                </a:moveTo>
                <a:lnTo>
                  <a:pt x="0" y="0"/>
                </a:lnTo>
                <a:lnTo>
                  <a:pt x="2681576" y="2682689"/>
                </a:lnTo>
                <a:lnTo>
                  <a:pt x="2648899" y="2682689"/>
                </a:lnTo>
                <a:lnTo>
                  <a:pt x="0" y="32691"/>
                </a:lnTo>
                <a:close/>
                <a:moveTo>
                  <a:pt x="0" y="828619"/>
                </a:moveTo>
                <a:lnTo>
                  <a:pt x="1853301" y="2682689"/>
                </a:lnTo>
                <a:lnTo>
                  <a:pt x="1885978" y="2682689"/>
                </a:lnTo>
                <a:lnTo>
                  <a:pt x="0" y="796273"/>
                </a:lnTo>
                <a:lnTo>
                  <a:pt x="0" y="828619"/>
                </a:lnTo>
                <a:close/>
                <a:moveTo>
                  <a:pt x="0" y="1094273"/>
                </a:moveTo>
                <a:lnTo>
                  <a:pt x="1587757" y="2682689"/>
                </a:lnTo>
                <a:lnTo>
                  <a:pt x="1620434" y="2682689"/>
                </a:lnTo>
                <a:lnTo>
                  <a:pt x="0" y="1061582"/>
                </a:lnTo>
                <a:lnTo>
                  <a:pt x="0" y="1094273"/>
                </a:lnTo>
                <a:close/>
                <a:moveTo>
                  <a:pt x="0" y="298000"/>
                </a:moveTo>
                <a:lnTo>
                  <a:pt x="2383700" y="2682689"/>
                </a:lnTo>
                <a:lnTo>
                  <a:pt x="2416377" y="2682689"/>
                </a:lnTo>
                <a:lnTo>
                  <a:pt x="0" y="265310"/>
                </a:lnTo>
                <a:lnTo>
                  <a:pt x="0" y="298000"/>
                </a:lnTo>
                <a:close/>
                <a:moveTo>
                  <a:pt x="0" y="1359582"/>
                </a:moveTo>
                <a:lnTo>
                  <a:pt x="1322558" y="2682689"/>
                </a:lnTo>
                <a:lnTo>
                  <a:pt x="1355235" y="2682689"/>
                </a:lnTo>
                <a:lnTo>
                  <a:pt x="0" y="1326892"/>
                </a:lnTo>
                <a:lnTo>
                  <a:pt x="0" y="1359582"/>
                </a:lnTo>
                <a:close/>
                <a:moveTo>
                  <a:pt x="0" y="563310"/>
                </a:moveTo>
                <a:lnTo>
                  <a:pt x="2118501" y="2682689"/>
                </a:lnTo>
                <a:lnTo>
                  <a:pt x="2151178" y="2682689"/>
                </a:lnTo>
                <a:lnTo>
                  <a:pt x="0" y="530619"/>
                </a:lnTo>
                <a:lnTo>
                  <a:pt x="0" y="563310"/>
                </a:lnTo>
                <a:close/>
                <a:moveTo>
                  <a:pt x="0" y="2155511"/>
                </a:moveTo>
                <a:lnTo>
                  <a:pt x="526959" y="2682689"/>
                </a:lnTo>
                <a:lnTo>
                  <a:pt x="559636" y="2682689"/>
                </a:lnTo>
                <a:lnTo>
                  <a:pt x="0" y="2123164"/>
                </a:lnTo>
                <a:lnTo>
                  <a:pt x="0" y="2155511"/>
                </a:lnTo>
                <a:close/>
                <a:moveTo>
                  <a:pt x="0" y="2682689"/>
                </a:moveTo>
                <a:lnTo>
                  <a:pt x="28893" y="2682689"/>
                </a:lnTo>
                <a:lnTo>
                  <a:pt x="0" y="2653783"/>
                </a:lnTo>
                <a:lnTo>
                  <a:pt x="0" y="2682689"/>
                </a:lnTo>
                <a:close/>
                <a:moveTo>
                  <a:pt x="0" y="2421165"/>
                </a:moveTo>
                <a:lnTo>
                  <a:pt x="261416" y="2682689"/>
                </a:lnTo>
                <a:lnTo>
                  <a:pt x="294093" y="2682689"/>
                </a:lnTo>
                <a:lnTo>
                  <a:pt x="0" y="2388474"/>
                </a:lnTo>
                <a:lnTo>
                  <a:pt x="0" y="2421165"/>
                </a:lnTo>
                <a:close/>
                <a:moveTo>
                  <a:pt x="0" y="1624892"/>
                </a:moveTo>
                <a:lnTo>
                  <a:pt x="1057358" y="2682689"/>
                </a:lnTo>
                <a:lnTo>
                  <a:pt x="1090035" y="2682689"/>
                </a:lnTo>
                <a:lnTo>
                  <a:pt x="0" y="1592201"/>
                </a:lnTo>
                <a:lnTo>
                  <a:pt x="0" y="1624892"/>
                </a:lnTo>
                <a:close/>
                <a:moveTo>
                  <a:pt x="0" y="1890201"/>
                </a:moveTo>
                <a:lnTo>
                  <a:pt x="792159" y="2682689"/>
                </a:lnTo>
                <a:lnTo>
                  <a:pt x="824836" y="2682689"/>
                </a:lnTo>
                <a:lnTo>
                  <a:pt x="0" y="1857511"/>
                </a:lnTo>
                <a:lnTo>
                  <a:pt x="0" y="1890201"/>
                </a:lnTo>
                <a:close/>
              </a:path>
            </a:pathLst>
          </a:custGeom>
          <a:solidFill>
            <a:schemeClr val="accent6"/>
          </a:solidFill>
          <a:ln w="343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171804309"/>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Title/Blank Photo Corners">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EA7BB49-5054-B996-7478-8A3EF86BD11C}"/>
              </a:ext>
            </a:extLst>
          </p:cNvPr>
          <p:cNvSpPr>
            <a:spLocks noGrp="1"/>
          </p:cNvSpPr>
          <p:nvPr>
            <p:ph type="pic" sz="quarter" idx="26"/>
          </p:nvPr>
        </p:nvSpPr>
        <p:spPr>
          <a:xfrm>
            <a:off x="0" y="1990166"/>
            <a:ext cx="4867835" cy="4867834"/>
          </a:xfrm>
          <a:custGeom>
            <a:avLst/>
            <a:gdLst>
              <a:gd name="connsiteX0" fmla="*/ 0 w 4867835"/>
              <a:gd name="connsiteY0" fmla="*/ 0 h 4867834"/>
              <a:gd name="connsiteX1" fmla="*/ 1 w 4867835"/>
              <a:gd name="connsiteY1" fmla="*/ 0 h 4867834"/>
              <a:gd name="connsiteX2" fmla="*/ 4867835 w 4867835"/>
              <a:gd name="connsiteY2" fmla="*/ 4867834 h 4867834"/>
              <a:gd name="connsiteX3" fmla="*/ 1513490 w 4867835"/>
              <a:gd name="connsiteY3" fmla="*/ 4867834 h 4867834"/>
              <a:gd name="connsiteX4" fmla="*/ 0 w 4867835"/>
              <a:gd name="connsiteY4" fmla="*/ 3354344 h 4867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7835" h="4867834">
                <a:moveTo>
                  <a:pt x="0" y="0"/>
                </a:moveTo>
                <a:lnTo>
                  <a:pt x="1" y="0"/>
                </a:lnTo>
                <a:lnTo>
                  <a:pt x="4867835" y="4867834"/>
                </a:lnTo>
                <a:lnTo>
                  <a:pt x="1513490" y="4867834"/>
                </a:lnTo>
                <a:lnTo>
                  <a:pt x="0" y="3354344"/>
                </a:lnTo>
                <a:close/>
              </a:path>
            </a:pathLst>
          </a:custGeom>
          <a:solidFill>
            <a:schemeClr val="tx2"/>
          </a:solidFill>
        </p:spPr>
        <p:txBody>
          <a:bodyPr wrap="square">
            <a:noAutofit/>
          </a:bodyPr>
          <a:lstStyle/>
          <a:p>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2366581111"/>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ontent: Title/Blank Photo Corners">
    <p:bg>
      <p:bgPr>
        <a:solidFill>
          <a:srgbClr val="FFFFFF"/>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BE85915-EEC0-4FFB-D128-887A94B2307E}"/>
              </a:ext>
            </a:extLst>
          </p:cNvPr>
          <p:cNvSpPr>
            <a:spLocks noGrp="1"/>
          </p:cNvSpPr>
          <p:nvPr>
            <p:ph type="pic" sz="quarter" idx="2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1567218" y="457200"/>
            <a:ext cx="10237076" cy="501804"/>
          </a:xfrm>
        </p:spPr>
        <p:txBody>
          <a:bodyPr/>
          <a:lstStyle>
            <a:lvl1pPr algn="r">
              <a:defRPr b="0" i="0"/>
            </a:lvl1pPr>
          </a:lstStyle>
          <a:p>
            <a:endParaRPr lang="en-US"/>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2009334436"/>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ontent: Title/Blank Photo Corners Large">
    <p:bg>
      <p:bgPr>
        <a:solidFill>
          <a:srgbClr val="FFFFFF"/>
        </a:solid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847067A8-1116-50D5-CE88-EE8479D86108}"/>
              </a:ext>
            </a:extLst>
          </p:cNvPr>
          <p:cNvSpPr/>
          <p:nvPr userDrawn="1"/>
        </p:nvSpPr>
        <p:spPr>
          <a:xfrm>
            <a:off x="-1" y="5325035"/>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Picture Placeholder 2">
            <a:extLst>
              <a:ext uri="{FF2B5EF4-FFF2-40B4-BE49-F238E27FC236}">
                <a16:creationId xmlns:a16="http://schemas.microsoft.com/office/drawing/2014/main" id="{446A2E10-06B5-4C64-5265-2A88F88DA045}"/>
              </a:ext>
            </a:extLst>
          </p:cNvPr>
          <p:cNvSpPr>
            <a:spLocks noGrp="1"/>
          </p:cNvSpPr>
          <p:nvPr>
            <p:ph type="pic" sz="quarter" idx="27"/>
          </p:nvPr>
        </p:nvSpPr>
        <p:spPr>
          <a:xfrm>
            <a:off x="-1" y="0"/>
            <a:ext cx="8726905" cy="6880631"/>
          </a:xfrm>
          <a:custGeom>
            <a:avLst/>
            <a:gdLst>
              <a:gd name="connsiteX0" fmla="*/ 0 w 8726905"/>
              <a:gd name="connsiteY0" fmla="*/ 0 h 6880631"/>
              <a:gd name="connsiteX1" fmla="*/ 1852863 w 8726905"/>
              <a:gd name="connsiteY1" fmla="*/ 0 h 6880631"/>
              <a:gd name="connsiteX2" fmla="*/ 8726905 w 8726905"/>
              <a:gd name="connsiteY2" fmla="*/ 6874042 h 6880631"/>
              <a:gd name="connsiteX3" fmla="*/ 8726905 w 8726905"/>
              <a:gd name="connsiteY3" fmla="*/ 6880631 h 6880631"/>
              <a:gd name="connsiteX4" fmla="*/ 1532965 w 8726905"/>
              <a:gd name="connsiteY4" fmla="*/ 6880631 h 6880631"/>
              <a:gd name="connsiteX5" fmla="*/ 0 w 8726905"/>
              <a:gd name="connsiteY5" fmla="*/ 5347666 h 688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6905" h="6880631">
                <a:moveTo>
                  <a:pt x="0" y="0"/>
                </a:moveTo>
                <a:lnTo>
                  <a:pt x="1852863" y="0"/>
                </a:lnTo>
                <a:lnTo>
                  <a:pt x="8726905" y="6874042"/>
                </a:lnTo>
                <a:lnTo>
                  <a:pt x="8726905" y="6880631"/>
                </a:lnTo>
                <a:lnTo>
                  <a:pt x="1532965" y="6880631"/>
                </a:lnTo>
                <a:lnTo>
                  <a:pt x="0" y="5347666"/>
                </a:lnTo>
                <a:close/>
              </a:path>
            </a:pathLst>
          </a:custGeom>
          <a:solidFill>
            <a:schemeClr val="bg2">
              <a:lumMod val="75000"/>
            </a:schemeClr>
          </a:solidFill>
        </p:spPr>
        <p:txBody>
          <a:bodyPr wrap="square">
            <a:noAutofit/>
          </a:bodyPr>
          <a:lstStyle/>
          <a:p>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0" y="457200"/>
            <a:ext cx="11347093" cy="501804"/>
          </a:xfrm>
        </p:spPr>
        <p:txBody>
          <a:bodyPr/>
          <a:lstStyle>
            <a:lvl1pPr algn="r">
              <a:defRPr b="0" i="0"/>
            </a:lvl1pPr>
          </a:lstStyle>
          <a:p>
            <a:endParaRPr lang="en-US"/>
          </a:p>
        </p:txBody>
      </p:sp>
      <p:sp>
        <p:nvSpPr>
          <p:cNvPr id="14" name="Footer Placeholder 2">
            <a:extLst>
              <a:ext uri="{FF2B5EF4-FFF2-40B4-BE49-F238E27FC236}">
                <a16:creationId xmlns:a16="http://schemas.microsoft.com/office/drawing/2014/main" id="{9AA1BD89-E05E-630A-64BB-86B79F88D3C4}"/>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26138130"/>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ontent: Title/Blank Photo Corners">
    <p:bg>
      <p:bgPr>
        <a:solidFill>
          <a:srgbClr val="FFFFFF"/>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BE85915-EEC0-4FFB-D128-887A94B2307E}"/>
              </a:ext>
            </a:extLst>
          </p:cNvPr>
          <p:cNvSpPr>
            <a:spLocks noGrp="1"/>
          </p:cNvSpPr>
          <p:nvPr>
            <p:ph type="pic" sz="quarter" idx="2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356175854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Title/Blank Photo Corners Large">
    <p:bg>
      <p:bgPr>
        <a:solidFill>
          <a:srgbClr val="FFFFFF"/>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18" name="Picture Placeholder 17">
            <a:extLst>
              <a:ext uri="{FF2B5EF4-FFF2-40B4-BE49-F238E27FC236}">
                <a16:creationId xmlns:a16="http://schemas.microsoft.com/office/drawing/2014/main" id="{12B6FA39-C5C3-18E3-75C7-590D187A3F29}"/>
              </a:ext>
            </a:extLst>
          </p:cNvPr>
          <p:cNvSpPr>
            <a:spLocks noGrp="1" noChangeAspect="1"/>
          </p:cNvSpPr>
          <p:nvPr>
            <p:ph type="pic" sz="quarter" idx="28"/>
          </p:nvPr>
        </p:nvSpPr>
        <p:spPr>
          <a:xfrm>
            <a:off x="1672117" y="959004"/>
            <a:ext cx="5025146" cy="5029200"/>
          </a:xfrm>
          <a:custGeom>
            <a:avLst/>
            <a:gdLst>
              <a:gd name="connsiteX0" fmla="*/ 2054087 w 4108175"/>
              <a:gd name="connsiteY0" fmla="*/ 3313 h 4111488"/>
              <a:gd name="connsiteX1" fmla="*/ 4108175 w 4108175"/>
              <a:gd name="connsiteY1" fmla="*/ 2057401 h 4111488"/>
              <a:gd name="connsiteX2" fmla="*/ 2054088 w 4108175"/>
              <a:gd name="connsiteY2" fmla="*/ 4111488 h 4111488"/>
              <a:gd name="connsiteX3" fmla="*/ 0 w 4108175"/>
              <a:gd name="connsiteY3" fmla="*/ 2057400 h 4111488"/>
              <a:gd name="connsiteX4" fmla="*/ 2054087 w 4108175"/>
              <a:gd name="connsiteY4" fmla="*/ 3313 h 4111488"/>
              <a:gd name="connsiteX5" fmla="*/ 2057400 w 4108175"/>
              <a:gd name="connsiteY5" fmla="*/ 0 h 4111488"/>
              <a:gd name="connsiteX6" fmla="*/ 2057399 w 4108175"/>
              <a:gd name="connsiteY6" fmla="*/ 1 h 4111488"/>
              <a:gd name="connsiteX7" fmla="*/ 2057400 w 4108175"/>
              <a:gd name="connsiteY7" fmla="*/ 0 h 4111488"/>
              <a:gd name="connsiteX8" fmla="*/ 2057400 w 4111488"/>
              <a:gd name="connsiteY8" fmla="*/ 0 h 411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8175" h="4111488">
                <a:moveTo>
                  <a:pt x="2054087" y="3313"/>
                </a:moveTo>
                <a:lnTo>
                  <a:pt x="4108175" y="2057401"/>
                </a:lnTo>
                <a:lnTo>
                  <a:pt x="2054088" y="4111488"/>
                </a:lnTo>
                <a:lnTo>
                  <a:pt x="0" y="2057400"/>
                </a:lnTo>
                <a:lnTo>
                  <a:pt x="2054087" y="3313"/>
                </a:lnTo>
                <a:close/>
                <a:moveTo>
                  <a:pt x="2057400" y="0"/>
                </a:moveTo>
                <a:lnTo>
                  <a:pt x="2057399" y="1"/>
                </a:lnTo>
                <a:lnTo>
                  <a:pt x="2057400" y="0"/>
                </a:lnTo>
                <a:close/>
              </a:path>
            </a:pathLst>
          </a:custGeom>
          <a:solidFill>
            <a:schemeClr val="bg2">
              <a:lumMod val="75000"/>
            </a:schemeClr>
          </a:solidFill>
        </p:spPr>
        <p:txBody>
          <a:bodyPr wrap="square" anchor="ctr">
            <a:noAutofit/>
          </a:bodyPr>
          <a:lstStyle/>
          <a:p>
            <a:endParaRPr lang="en-US" dirty="0"/>
          </a:p>
        </p:txBody>
      </p:sp>
      <p:sp>
        <p:nvSpPr>
          <p:cNvPr id="38" name="Picture Placeholder 37">
            <a:extLst>
              <a:ext uri="{FF2B5EF4-FFF2-40B4-BE49-F238E27FC236}">
                <a16:creationId xmlns:a16="http://schemas.microsoft.com/office/drawing/2014/main" id="{F46888E3-4897-DEB0-AC23-E5EBDAB9790D}"/>
              </a:ext>
            </a:extLst>
          </p:cNvPr>
          <p:cNvSpPr>
            <a:spLocks noGrp="1" noChangeAspect="1"/>
          </p:cNvSpPr>
          <p:nvPr>
            <p:ph type="pic" sz="quarter" idx="29"/>
          </p:nvPr>
        </p:nvSpPr>
        <p:spPr>
          <a:xfrm>
            <a:off x="8003" y="4357942"/>
            <a:ext cx="4922121" cy="2510547"/>
          </a:xfrm>
          <a:custGeom>
            <a:avLst/>
            <a:gdLst>
              <a:gd name="connsiteX0" fmla="*/ 2411575 w 4922121"/>
              <a:gd name="connsiteY0" fmla="*/ 0 h 2510547"/>
              <a:gd name="connsiteX1" fmla="*/ 4922121 w 4922121"/>
              <a:gd name="connsiteY1" fmla="*/ 2510547 h 2510547"/>
              <a:gd name="connsiteX2" fmla="*/ 0 w 4922121"/>
              <a:gd name="connsiteY2" fmla="*/ 2510547 h 2510547"/>
              <a:gd name="connsiteX3" fmla="*/ 0 w 4922121"/>
              <a:gd name="connsiteY3" fmla="*/ 2411575 h 2510547"/>
            </a:gdLst>
            <a:ahLst/>
            <a:cxnLst>
              <a:cxn ang="0">
                <a:pos x="connsiteX0" y="connsiteY0"/>
              </a:cxn>
              <a:cxn ang="0">
                <a:pos x="connsiteX1" y="connsiteY1"/>
              </a:cxn>
              <a:cxn ang="0">
                <a:pos x="connsiteX2" y="connsiteY2"/>
              </a:cxn>
              <a:cxn ang="0">
                <a:pos x="connsiteX3" y="connsiteY3"/>
              </a:cxn>
            </a:cxnLst>
            <a:rect l="l" t="t" r="r" b="b"/>
            <a:pathLst>
              <a:path w="4922121" h="2510547">
                <a:moveTo>
                  <a:pt x="2411575" y="0"/>
                </a:moveTo>
                <a:lnTo>
                  <a:pt x="4922121" y="2510547"/>
                </a:lnTo>
                <a:lnTo>
                  <a:pt x="0" y="2510547"/>
                </a:lnTo>
                <a:lnTo>
                  <a:pt x="0" y="2411575"/>
                </a:lnTo>
                <a:close/>
              </a:path>
            </a:pathLst>
          </a:custGeom>
          <a:solidFill>
            <a:schemeClr val="bg2">
              <a:lumMod val="75000"/>
            </a:schemeClr>
          </a:solidFill>
        </p:spPr>
        <p:txBody>
          <a:bodyPr wrap="square" anchor="ctr">
            <a:noAutofit/>
          </a:bodyPr>
          <a:lstStyle/>
          <a:p>
            <a:endParaRPr lang="en-US" dirty="0"/>
          </a:p>
        </p:txBody>
      </p:sp>
      <p:sp>
        <p:nvSpPr>
          <p:cNvPr id="33" name="Picture Placeholder 32">
            <a:extLst>
              <a:ext uri="{FF2B5EF4-FFF2-40B4-BE49-F238E27FC236}">
                <a16:creationId xmlns:a16="http://schemas.microsoft.com/office/drawing/2014/main" id="{300FB448-8423-809A-CD18-23801F31F64B}"/>
              </a:ext>
            </a:extLst>
          </p:cNvPr>
          <p:cNvSpPr>
            <a:spLocks noGrp="1" noChangeAspect="1"/>
          </p:cNvSpPr>
          <p:nvPr>
            <p:ph type="pic" sz="quarter" idx="30"/>
          </p:nvPr>
        </p:nvSpPr>
        <p:spPr>
          <a:xfrm>
            <a:off x="8003" y="1937658"/>
            <a:ext cx="2348217" cy="4696435"/>
          </a:xfrm>
          <a:custGeom>
            <a:avLst/>
            <a:gdLst>
              <a:gd name="connsiteX0" fmla="*/ 0 w 2348217"/>
              <a:gd name="connsiteY0" fmla="*/ 0 h 4696435"/>
              <a:gd name="connsiteX1" fmla="*/ 2348217 w 2348217"/>
              <a:gd name="connsiteY1" fmla="*/ 2348218 h 4696435"/>
              <a:gd name="connsiteX2" fmla="*/ 0 w 2348217"/>
              <a:gd name="connsiteY2" fmla="*/ 4696435 h 4696435"/>
            </a:gdLst>
            <a:ahLst/>
            <a:cxnLst>
              <a:cxn ang="0">
                <a:pos x="connsiteX0" y="connsiteY0"/>
              </a:cxn>
              <a:cxn ang="0">
                <a:pos x="connsiteX1" y="connsiteY1"/>
              </a:cxn>
              <a:cxn ang="0">
                <a:pos x="connsiteX2" y="connsiteY2"/>
              </a:cxn>
            </a:cxnLst>
            <a:rect l="l" t="t" r="r" b="b"/>
            <a:pathLst>
              <a:path w="2348217" h="4696435">
                <a:moveTo>
                  <a:pt x="0" y="0"/>
                </a:moveTo>
                <a:lnTo>
                  <a:pt x="2348217" y="2348218"/>
                </a:lnTo>
                <a:lnTo>
                  <a:pt x="0" y="4696435"/>
                </a:lnTo>
                <a:close/>
              </a:path>
            </a:pathLst>
          </a:custGeom>
          <a:solidFill>
            <a:schemeClr val="bg2">
              <a:lumMod val="75000"/>
            </a:schemeClr>
          </a:solidFill>
        </p:spPr>
        <p:txBody>
          <a:bodyPr wrap="square" anchor="ctr">
            <a:noAutofit/>
          </a:bodyPr>
          <a:lstStyle/>
          <a:p>
            <a:endParaRPr lang="en-US" dirty="0"/>
          </a:p>
        </p:txBody>
      </p:sp>
      <p:sp>
        <p:nvSpPr>
          <p:cNvPr id="36" name="Picture Placeholder 35">
            <a:extLst>
              <a:ext uri="{FF2B5EF4-FFF2-40B4-BE49-F238E27FC236}">
                <a16:creationId xmlns:a16="http://schemas.microsoft.com/office/drawing/2014/main" id="{AEE0E8FF-7016-8658-511B-3096DE0D60D4}"/>
              </a:ext>
            </a:extLst>
          </p:cNvPr>
          <p:cNvSpPr>
            <a:spLocks noGrp="1" noChangeAspect="1"/>
          </p:cNvSpPr>
          <p:nvPr>
            <p:ph type="pic" sz="quarter" idx="31"/>
          </p:nvPr>
        </p:nvSpPr>
        <p:spPr>
          <a:xfrm>
            <a:off x="8003" y="0"/>
            <a:ext cx="4115356" cy="3394065"/>
          </a:xfrm>
          <a:custGeom>
            <a:avLst/>
            <a:gdLst>
              <a:gd name="connsiteX0" fmla="*/ 0 w 4115356"/>
              <a:gd name="connsiteY0" fmla="*/ 0 h 3394065"/>
              <a:gd name="connsiteX1" fmla="*/ 3233864 w 4115356"/>
              <a:gd name="connsiteY1" fmla="*/ 0 h 3394065"/>
              <a:gd name="connsiteX2" fmla="*/ 4115356 w 4115356"/>
              <a:gd name="connsiteY2" fmla="*/ 881492 h 3394065"/>
              <a:gd name="connsiteX3" fmla="*/ 1602784 w 4115356"/>
              <a:gd name="connsiteY3" fmla="*/ 3394065 h 3394065"/>
              <a:gd name="connsiteX4" fmla="*/ 0 w 4115356"/>
              <a:gd name="connsiteY4" fmla="*/ 1791281 h 3394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5356" h="3394064">
                <a:moveTo>
                  <a:pt x="0" y="0"/>
                </a:moveTo>
                <a:lnTo>
                  <a:pt x="3233864" y="0"/>
                </a:lnTo>
                <a:lnTo>
                  <a:pt x="4115356" y="881492"/>
                </a:lnTo>
                <a:lnTo>
                  <a:pt x="1602784" y="3394065"/>
                </a:lnTo>
                <a:lnTo>
                  <a:pt x="0" y="1791281"/>
                </a:lnTo>
                <a:close/>
              </a:path>
            </a:pathLst>
          </a:custGeom>
          <a:solidFill>
            <a:schemeClr val="bg2">
              <a:lumMod val="75000"/>
            </a:schemeClr>
          </a:solidFill>
        </p:spPr>
        <p:txBody>
          <a:bodyPr wrap="square" anchor="ctr">
            <a:noAutofit/>
          </a:bodyPr>
          <a:lstStyle/>
          <a:p>
            <a:endParaRPr lang="en-US" dirty="0"/>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0" y="457200"/>
            <a:ext cx="11347093" cy="501804"/>
          </a:xfrm>
        </p:spPr>
        <p:txBody>
          <a:bodyPr/>
          <a:lstStyle>
            <a:lvl1pPr algn="r">
              <a:defRPr b="0" i="0"/>
            </a:lvl1pPr>
          </a:lstStyle>
          <a:p>
            <a:endParaRPr lang="en-US"/>
          </a:p>
        </p:txBody>
      </p:sp>
      <p:sp>
        <p:nvSpPr>
          <p:cNvPr id="40" name="Picture Placeholder 39">
            <a:extLst>
              <a:ext uri="{FF2B5EF4-FFF2-40B4-BE49-F238E27FC236}">
                <a16:creationId xmlns:a16="http://schemas.microsoft.com/office/drawing/2014/main" id="{AD118529-5697-428D-D6C2-04AD89450912}"/>
              </a:ext>
            </a:extLst>
          </p:cNvPr>
          <p:cNvSpPr>
            <a:spLocks noGrp="1" noChangeAspect="1"/>
          </p:cNvSpPr>
          <p:nvPr>
            <p:ph type="pic" sz="quarter" idx="32"/>
          </p:nvPr>
        </p:nvSpPr>
        <p:spPr>
          <a:xfrm>
            <a:off x="4246021" y="3550593"/>
            <a:ext cx="5025146" cy="3307406"/>
          </a:xfrm>
          <a:custGeom>
            <a:avLst/>
            <a:gdLst>
              <a:gd name="connsiteX0" fmla="*/ 2512573 w 5025146"/>
              <a:gd name="connsiteY0" fmla="*/ 0 h 3307406"/>
              <a:gd name="connsiteX1" fmla="*/ 5025146 w 5025146"/>
              <a:gd name="connsiteY1" fmla="*/ 2512574 h 3307406"/>
              <a:gd name="connsiteX2" fmla="*/ 4230314 w 5025146"/>
              <a:gd name="connsiteY2" fmla="*/ 3307406 h 3307406"/>
              <a:gd name="connsiteX3" fmla="*/ 794833 w 5025146"/>
              <a:gd name="connsiteY3" fmla="*/ 3307406 h 3307406"/>
              <a:gd name="connsiteX4" fmla="*/ 0 w 5025146"/>
              <a:gd name="connsiteY4" fmla="*/ 2512573 h 3307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146" h="3307406">
                <a:moveTo>
                  <a:pt x="2512573" y="0"/>
                </a:moveTo>
                <a:lnTo>
                  <a:pt x="5025146" y="2512574"/>
                </a:lnTo>
                <a:lnTo>
                  <a:pt x="4230314" y="3307406"/>
                </a:lnTo>
                <a:lnTo>
                  <a:pt x="794833" y="3307406"/>
                </a:lnTo>
                <a:lnTo>
                  <a:pt x="0" y="2512573"/>
                </a:lnTo>
                <a:close/>
              </a:path>
            </a:pathLst>
          </a:custGeom>
          <a:solidFill>
            <a:schemeClr val="bg2">
              <a:lumMod val="75000"/>
            </a:schemeClr>
          </a:solidFill>
        </p:spPr>
        <p:txBody>
          <a:bodyPr wrap="square" anchor="ctr">
            <a:noAutofit/>
          </a:bodyPr>
          <a:lstStyle/>
          <a:p>
            <a:endParaRPr lang="en-US" dirty="0"/>
          </a:p>
        </p:txBody>
      </p:sp>
      <p:sp>
        <p:nvSpPr>
          <p:cNvPr id="30" name="Right Triangle 29">
            <a:extLst>
              <a:ext uri="{FF2B5EF4-FFF2-40B4-BE49-F238E27FC236}">
                <a16:creationId xmlns:a16="http://schemas.microsoft.com/office/drawing/2014/main" id="{69B90D8F-6506-3397-FFA7-B3E311CBE6D4}"/>
              </a:ext>
            </a:extLst>
          </p:cNvPr>
          <p:cNvSpPr/>
          <p:nvPr userDrawn="1"/>
        </p:nvSpPr>
        <p:spPr>
          <a:xfrm rot="8100000">
            <a:off x="8805812" y="6329895"/>
            <a:ext cx="1056209" cy="1056209"/>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14" name="Footer Placeholder 2">
            <a:extLst>
              <a:ext uri="{FF2B5EF4-FFF2-40B4-BE49-F238E27FC236}">
                <a16:creationId xmlns:a16="http://schemas.microsoft.com/office/drawing/2014/main" id="{9AA1BD89-E05E-630A-64BB-86B79F88D3C4}"/>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161273495"/>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endParaRPr lang="en-US"/>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212882066"/>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ontent: Title and Subtitle/Blank">
    <p:bg>
      <p:bgPr>
        <a:solidFill>
          <a:srgbClr val="FFFFFF"/>
        </a:solidFill>
        <a:effectLst/>
      </p:bgPr>
    </p:bg>
    <p:spTree>
      <p:nvGrpSpPr>
        <p:cNvPr id="1" name=""/>
        <p:cNvGrpSpPr/>
        <p:nvPr/>
      </p:nvGrpSpPr>
      <p:grpSpPr>
        <a:xfrm>
          <a:off x="0" y="0"/>
          <a:ext cx="0" cy="0"/>
          <a:chOff x="0" y="0"/>
          <a:chExt cx="0" cy="0"/>
        </a:xfrm>
      </p:grpSpPr>
      <p:sp>
        <p:nvSpPr>
          <p:cNvPr id="8" name="Graphic 6">
            <a:extLst>
              <a:ext uri="{FF2B5EF4-FFF2-40B4-BE49-F238E27FC236}">
                <a16:creationId xmlns:a16="http://schemas.microsoft.com/office/drawing/2014/main" id="{EAC6B19A-228A-9169-0F06-359285B68162}"/>
              </a:ext>
            </a:extLst>
          </p:cNvPr>
          <p:cNvSpPr/>
          <p:nvPr/>
        </p:nvSpPr>
        <p:spPr>
          <a:xfrm rot="10800000">
            <a:off x="8391092" y="0"/>
            <a:ext cx="3817213" cy="3817935"/>
          </a:xfrm>
          <a:custGeom>
            <a:avLst/>
            <a:gdLst>
              <a:gd name="connsiteX0" fmla="*/ 145177 w 3817213"/>
              <a:gd name="connsiteY0" fmla="*/ 3817214 h 3817935"/>
              <a:gd name="connsiteX1" fmla="*/ 122786 w 3817213"/>
              <a:gd name="connsiteY1" fmla="*/ 3817214 h 3817935"/>
              <a:gd name="connsiteX2" fmla="*/ 0 w 3817213"/>
              <a:gd name="connsiteY2" fmla="*/ 3694427 h 3817935"/>
              <a:gd name="connsiteX3" fmla="*/ 0 w 3817213"/>
              <a:gd name="connsiteY3" fmla="*/ 3672037 h 3817935"/>
              <a:gd name="connsiteX4" fmla="*/ 145177 w 3817213"/>
              <a:gd name="connsiteY4" fmla="*/ 3817214 h 3817935"/>
              <a:gd name="connsiteX5" fmla="*/ 0 w 3817213"/>
              <a:gd name="connsiteY5" fmla="*/ 3456077 h 3817935"/>
              <a:gd name="connsiteX6" fmla="*/ 0 w 3817213"/>
              <a:gd name="connsiteY6" fmla="*/ 3478468 h 3817935"/>
              <a:gd name="connsiteX7" fmla="*/ 338746 w 3817213"/>
              <a:gd name="connsiteY7" fmla="*/ 3817214 h 3817935"/>
              <a:gd name="connsiteX8" fmla="*/ 361137 w 3817213"/>
              <a:gd name="connsiteY8" fmla="*/ 3817214 h 3817935"/>
              <a:gd name="connsiteX9" fmla="*/ 0 w 3817213"/>
              <a:gd name="connsiteY9" fmla="*/ 3456077 h 3817935"/>
              <a:gd name="connsiteX10" fmla="*/ 0 w 3817213"/>
              <a:gd name="connsiteY10" fmla="*/ 3240118 h 3817935"/>
              <a:gd name="connsiteX11" fmla="*/ 0 w 3817213"/>
              <a:gd name="connsiteY11" fmla="*/ 3262508 h 3817935"/>
              <a:gd name="connsiteX12" fmla="*/ 554706 w 3817213"/>
              <a:gd name="connsiteY12" fmla="*/ 3817214 h 3817935"/>
              <a:gd name="connsiteX13" fmla="*/ 577096 w 3817213"/>
              <a:gd name="connsiteY13" fmla="*/ 3817214 h 3817935"/>
              <a:gd name="connsiteX14" fmla="*/ 0 w 3817213"/>
              <a:gd name="connsiteY14" fmla="*/ 3240118 h 3817935"/>
              <a:gd name="connsiteX15" fmla="*/ 0 w 3817213"/>
              <a:gd name="connsiteY15" fmla="*/ 3024158 h 3817935"/>
              <a:gd name="connsiteX16" fmla="*/ 0 w 3817213"/>
              <a:gd name="connsiteY16" fmla="*/ 3046548 h 3817935"/>
              <a:gd name="connsiteX17" fmla="*/ 771388 w 3817213"/>
              <a:gd name="connsiteY17" fmla="*/ 3817936 h 3817935"/>
              <a:gd name="connsiteX18" fmla="*/ 793778 w 3817213"/>
              <a:gd name="connsiteY18" fmla="*/ 3817936 h 3817935"/>
              <a:gd name="connsiteX19" fmla="*/ 0 w 3817213"/>
              <a:gd name="connsiteY19" fmla="*/ 3024158 h 3817935"/>
              <a:gd name="connsiteX20" fmla="*/ 0 w 3817213"/>
              <a:gd name="connsiteY20" fmla="*/ 2808198 h 3817935"/>
              <a:gd name="connsiteX21" fmla="*/ 0 w 3817213"/>
              <a:gd name="connsiteY21" fmla="*/ 2830589 h 3817935"/>
              <a:gd name="connsiteX22" fmla="*/ 987347 w 3817213"/>
              <a:gd name="connsiteY22" fmla="*/ 3817936 h 3817935"/>
              <a:gd name="connsiteX23" fmla="*/ 1009738 w 3817213"/>
              <a:gd name="connsiteY23" fmla="*/ 3817936 h 3817935"/>
              <a:gd name="connsiteX24" fmla="*/ 0 w 3817213"/>
              <a:gd name="connsiteY24" fmla="*/ 2808198 h 3817935"/>
              <a:gd name="connsiteX25" fmla="*/ 0 w 3817213"/>
              <a:gd name="connsiteY25" fmla="*/ 2592238 h 3817935"/>
              <a:gd name="connsiteX26" fmla="*/ 0 w 3817213"/>
              <a:gd name="connsiteY26" fmla="*/ 2614629 h 3817935"/>
              <a:gd name="connsiteX27" fmla="*/ 1203307 w 3817213"/>
              <a:gd name="connsiteY27" fmla="*/ 3817936 h 3817935"/>
              <a:gd name="connsiteX28" fmla="*/ 1225698 w 3817213"/>
              <a:gd name="connsiteY28" fmla="*/ 3817936 h 3817935"/>
              <a:gd name="connsiteX29" fmla="*/ 0 w 3817213"/>
              <a:gd name="connsiteY29" fmla="*/ 2592238 h 3817935"/>
              <a:gd name="connsiteX30" fmla="*/ 0 w 3817213"/>
              <a:gd name="connsiteY30" fmla="*/ 2376279 h 3817935"/>
              <a:gd name="connsiteX31" fmla="*/ 0 w 3817213"/>
              <a:gd name="connsiteY31" fmla="*/ 2398669 h 3817935"/>
              <a:gd name="connsiteX32" fmla="*/ 1419267 w 3817213"/>
              <a:gd name="connsiteY32" fmla="*/ 3817936 h 3817935"/>
              <a:gd name="connsiteX33" fmla="*/ 1441657 w 3817213"/>
              <a:gd name="connsiteY33" fmla="*/ 3817936 h 3817935"/>
              <a:gd name="connsiteX34" fmla="*/ 0 w 3817213"/>
              <a:gd name="connsiteY34" fmla="*/ 2376279 h 3817935"/>
              <a:gd name="connsiteX35" fmla="*/ 0 w 3817213"/>
              <a:gd name="connsiteY35" fmla="*/ 2160319 h 3817935"/>
              <a:gd name="connsiteX36" fmla="*/ 0 w 3817213"/>
              <a:gd name="connsiteY36" fmla="*/ 2182710 h 3817935"/>
              <a:gd name="connsiteX37" fmla="*/ 1635226 w 3817213"/>
              <a:gd name="connsiteY37" fmla="*/ 3817936 h 3817935"/>
              <a:gd name="connsiteX38" fmla="*/ 1657617 w 3817213"/>
              <a:gd name="connsiteY38" fmla="*/ 3817936 h 3817935"/>
              <a:gd name="connsiteX39" fmla="*/ 0 w 3817213"/>
              <a:gd name="connsiteY39" fmla="*/ 2160319 h 3817935"/>
              <a:gd name="connsiteX40" fmla="*/ 0 w 3817213"/>
              <a:gd name="connsiteY40" fmla="*/ 1944359 h 3817935"/>
              <a:gd name="connsiteX41" fmla="*/ 0 w 3817213"/>
              <a:gd name="connsiteY41" fmla="*/ 1966750 h 3817935"/>
              <a:gd name="connsiteX42" fmla="*/ 1851186 w 3817213"/>
              <a:gd name="connsiteY42" fmla="*/ 3817936 h 3817935"/>
              <a:gd name="connsiteX43" fmla="*/ 1873577 w 3817213"/>
              <a:gd name="connsiteY43" fmla="*/ 3817936 h 3817935"/>
              <a:gd name="connsiteX44" fmla="*/ 0 w 3817213"/>
              <a:gd name="connsiteY44" fmla="*/ 1944359 h 3817935"/>
              <a:gd name="connsiteX45" fmla="*/ 0 w 3817213"/>
              <a:gd name="connsiteY45" fmla="*/ 1727677 h 3817935"/>
              <a:gd name="connsiteX46" fmla="*/ 0 w 3817213"/>
              <a:gd name="connsiteY46" fmla="*/ 1750068 h 3817935"/>
              <a:gd name="connsiteX47" fmla="*/ 2067146 w 3817213"/>
              <a:gd name="connsiteY47" fmla="*/ 3817214 h 3817935"/>
              <a:gd name="connsiteX48" fmla="*/ 2089536 w 3817213"/>
              <a:gd name="connsiteY48" fmla="*/ 3817214 h 3817935"/>
              <a:gd name="connsiteX49" fmla="*/ 0 w 3817213"/>
              <a:gd name="connsiteY49" fmla="*/ 1727677 h 3817935"/>
              <a:gd name="connsiteX50" fmla="*/ 0 w 3817213"/>
              <a:gd name="connsiteY50" fmla="*/ 1511718 h 3817935"/>
              <a:gd name="connsiteX51" fmla="*/ 0 w 3817213"/>
              <a:gd name="connsiteY51" fmla="*/ 1534108 h 3817935"/>
              <a:gd name="connsiteX52" fmla="*/ 2283106 w 3817213"/>
              <a:gd name="connsiteY52" fmla="*/ 3817214 h 3817935"/>
              <a:gd name="connsiteX53" fmla="*/ 2305496 w 3817213"/>
              <a:gd name="connsiteY53" fmla="*/ 3817214 h 3817935"/>
              <a:gd name="connsiteX54" fmla="*/ 0 w 3817213"/>
              <a:gd name="connsiteY54" fmla="*/ 1511718 h 3817935"/>
              <a:gd name="connsiteX55" fmla="*/ 0 w 3817213"/>
              <a:gd name="connsiteY55" fmla="*/ 1295758 h 3817935"/>
              <a:gd name="connsiteX56" fmla="*/ 0 w 3817213"/>
              <a:gd name="connsiteY56" fmla="*/ 1318149 h 3817935"/>
              <a:gd name="connsiteX57" fmla="*/ 2499065 w 3817213"/>
              <a:gd name="connsiteY57" fmla="*/ 3817214 h 3817935"/>
              <a:gd name="connsiteX58" fmla="*/ 2521456 w 3817213"/>
              <a:gd name="connsiteY58" fmla="*/ 3817214 h 3817935"/>
              <a:gd name="connsiteX59" fmla="*/ 0 w 3817213"/>
              <a:gd name="connsiteY59" fmla="*/ 1295758 h 3817935"/>
              <a:gd name="connsiteX60" fmla="*/ 0 w 3817213"/>
              <a:gd name="connsiteY60" fmla="*/ 1079798 h 3817935"/>
              <a:gd name="connsiteX61" fmla="*/ 0 w 3817213"/>
              <a:gd name="connsiteY61" fmla="*/ 1102189 h 3817935"/>
              <a:gd name="connsiteX62" fmla="*/ 2715025 w 3817213"/>
              <a:gd name="connsiteY62" fmla="*/ 3817214 h 3817935"/>
              <a:gd name="connsiteX63" fmla="*/ 2737415 w 3817213"/>
              <a:gd name="connsiteY63" fmla="*/ 3817214 h 3817935"/>
              <a:gd name="connsiteX64" fmla="*/ 0 w 3817213"/>
              <a:gd name="connsiteY64" fmla="*/ 1079798 h 3817935"/>
              <a:gd name="connsiteX65" fmla="*/ 0 w 3817213"/>
              <a:gd name="connsiteY65" fmla="*/ 863839 h 3817935"/>
              <a:gd name="connsiteX66" fmla="*/ 0 w 3817213"/>
              <a:gd name="connsiteY66" fmla="*/ 886229 h 3817935"/>
              <a:gd name="connsiteX67" fmla="*/ 2931707 w 3817213"/>
              <a:gd name="connsiteY67" fmla="*/ 3817214 h 3817935"/>
              <a:gd name="connsiteX68" fmla="*/ 2954097 w 3817213"/>
              <a:gd name="connsiteY68" fmla="*/ 3817214 h 3817935"/>
              <a:gd name="connsiteX69" fmla="*/ 0 w 3817213"/>
              <a:gd name="connsiteY69" fmla="*/ 863839 h 3817935"/>
              <a:gd name="connsiteX70" fmla="*/ 0 w 3817213"/>
              <a:gd name="connsiteY70" fmla="*/ 647879 h 3817935"/>
              <a:gd name="connsiteX71" fmla="*/ 0 w 3817213"/>
              <a:gd name="connsiteY71" fmla="*/ 670270 h 3817935"/>
              <a:gd name="connsiteX72" fmla="*/ 3147667 w 3817213"/>
              <a:gd name="connsiteY72" fmla="*/ 3817936 h 3817935"/>
              <a:gd name="connsiteX73" fmla="*/ 3170057 w 3817213"/>
              <a:gd name="connsiteY73" fmla="*/ 3817936 h 3817935"/>
              <a:gd name="connsiteX74" fmla="*/ 0 w 3817213"/>
              <a:gd name="connsiteY74" fmla="*/ 647879 h 3817935"/>
              <a:gd name="connsiteX75" fmla="*/ 0 w 3817213"/>
              <a:gd name="connsiteY75" fmla="*/ 431919 h 3817935"/>
              <a:gd name="connsiteX76" fmla="*/ 0 w 3817213"/>
              <a:gd name="connsiteY76" fmla="*/ 454310 h 3817935"/>
              <a:gd name="connsiteX77" fmla="*/ 3363626 w 3817213"/>
              <a:gd name="connsiteY77" fmla="*/ 3817936 h 3817935"/>
              <a:gd name="connsiteX78" fmla="*/ 3386017 w 3817213"/>
              <a:gd name="connsiteY78" fmla="*/ 3817936 h 3817935"/>
              <a:gd name="connsiteX79" fmla="*/ 0 w 3817213"/>
              <a:gd name="connsiteY79" fmla="*/ 431919 h 3817935"/>
              <a:gd name="connsiteX80" fmla="*/ 0 w 3817213"/>
              <a:gd name="connsiteY80" fmla="*/ 215960 h 3817935"/>
              <a:gd name="connsiteX81" fmla="*/ 0 w 3817213"/>
              <a:gd name="connsiteY81" fmla="*/ 238350 h 3817935"/>
              <a:gd name="connsiteX82" fmla="*/ 3579586 w 3817213"/>
              <a:gd name="connsiteY82" fmla="*/ 3817936 h 3817935"/>
              <a:gd name="connsiteX83" fmla="*/ 3601976 w 3817213"/>
              <a:gd name="connsiteY83" fmla="*/ 3817936 h 3817935"/>
              <a:gd name="connsiteX84" fmla="*/ 0 w 3817213"/>
              <a:gd name="connsiteY84" fmla="*/ 215960 h 3817935"/>
              <a:gd name="connsiteX85" fmla="*/ 3817214 w 3817213"/>
              <a:gd name="connsiteY85" fmla="*/ 3817214 h 3817935"/>
              <a:gd name="connsiteX86" fmla="*/ 0 w 3817213"/>
              <a:gd name="connsiteY86" fmla="*/ 0 h 3817935"/>
              <a:gd name="connsiteX87" fmla="*/ 0 w 3817213"/>
              <a:gd name="connsiteY87" fmla="*/ 21668 h 3817935"/>
              <a:gd name="connsiteX88" fmla="*/ 3795546 w 3817213"/>
              <a:gd name="connsiteY88" fmla="*/ 3817214 h 3817935"/>
              <a:gd name="connsiteX89" fmla="*/ 3817214 w 3817213"/>
              <a:gd name="connsiteY89" fmla="*/ 3817214 h 381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7213" h="3817935">
                <a:moveTo>
                  <a:pt x="145177" y="3817214"/>
                </a:moveTo>
                <a:lnTo>
                  <a:pt x="122786" y="3817214"/>
                </a:lnTo>
                <a:lnTo>
                  <a:pt x="0" y="3694427"/>
                </a:lnTo>
                <a:lnTo>
                  <a:pt x="0" y="3672037"/>
                </a:lnTo>
                <a:lnTo>
                  <a:pt x="145177" y="3817214"/>
                </a:lnTo>
                <a:close/>
                <a:moveTo>
                  <a:pt x="0" y="3456077"/>
                </a:moveTo>
                <a:lnTo>
                  <a:pt x="0" y="3478468"/>
                </a:lnTo>
                <a:lnTo>
                  <a:pt x="338746" y="3817214"/>
                </a:lnTo>
                <a:lnTo>
                  <a:pt x="361137" y="3817214"/>
                </a:lnTo>
                <a:lnTo>
                  <a:pt x="0" y="3456077"/>
                </a:lnTo>
                <a:close/>
                <a:moveTo>
                  <a:pt x="0" y="3240118"/>
                </a:moveTo>
                <a:lnTo>
                  <a:pt x="0" y="3262508"/>
                </a:lnTo>
                <a:lnTo>
                  <a:pt x="554706" y="3817214"/>
                </a:lnTo>
                <a:lnTo>
                  <a:pt x="577096" y="3817214"/>
                </a:lnTo>
                <a:lnTo>
                  <a:pt x="0" y="3240118"/>
                </a:lnTo>
                <a:close/>
                <a:moveTo>
                  <a:pt x="0" y="3024158"/>
                </a:moveTo>
                <a:lnTo>
                  <a:pt x="0" y="3046548"/>
                </a:lnTo>
                <a:lnTo>
                  <a:pt x="771388" y="3817936"/>
                </a:lnTo>
                <a:lnTo>
                  <a:pt x="793778" y="3817936"/>
                </a:lnTo>
                <a:lnTo>
                  <a:pt x="0" y="3024158"/>
                </a:lnTo>
                <a:close/>
                <a:moveTo>
                  <a:pt x="0" y="2808198"/>
                </a:moveTo>
                <a:lnTo>
                  <a:pt x="0" y="2830589"/>
                </a:lnTo>
                <a:lnTo>
                  <a:pt x="987347" y="3817936"/>
                </a:lnTo>
                <a:lnTo>
                  <a:pt x="1009738" y="3817936"/>
                </a:lnTo>
                <a:lnTo>
                  <a:pt x="0" y="2808198"/>
                </a:lnTo>
                <a:close/>
                <a:moveTo>
                  <a:pt x="0" y="2592238"/>
                </a:moveTo>
                <a:lnTo>
                  <a:pt x="0" y="2614629"/>
                </a:lnTo>
                <a:lnTo>
                  <a:pt x="1203307" y="3817936"/>
                </a:lnTo>
                <a:lnTo>
                  <a:pt x="1225698" y="3817936"/>
                </a:lnTo>
                <a:lnTo>
                  <a:pt x="0" y="2592238"/>
                </a:lnTo>
                <a:close/>
                <a:moveTo>
                  <a:pt x="0" y="2376279"/>
                </a:moveTo>
                <a:lnTo>
                  <a:pt x="0" y="2398669"/>
                </a:lnTo>
                <a:lnTo>
                  <a:pt x="1419267" y="3817936"/>
                </a:lnTo>
                <a:lnTo>
                  <a:pt x="1441657" y="3817936"/>
                </a:lnTo>
                <a:lnTo>
                  <a:pt x="0" y="2376279"/>
                </a:lnTo>
                <a:close/>
                <a:moveTo>
                  <a:pt x="0" y="2160319"/>
                </a:moveTo>
                <a:lnTo>
                  <a:pt x="0" y="2182710"/>
                </a:lnTo>
                <a:lnTo>
                  <a:pt x="1635226" y="3817936"/>
                </a:lnTo>
                <a:lnTo>
                  <a:pt x="1657617" y="3817936"/>
                </a:lnTo>
                <a:lnTo>
                  <a:pt x="0" y="2160319"/>
                </a:lnTo>
                <a:close/>
                <a:moveTo>
                  <a:pt x="0" y="1944359"/>
                </a:moveTo>
                <a:lnTo>
                  <a:pt x="0" y="1966750"/>
                </a:lnTo>
                <a:lnTo>
                  <a:pt x="1851186" y="3817936"/>
                </a:lnTo>
                <a:lnTo>
                  <a:pt x="1873577" y="3817936"/>
                </a:lnTo>
                <a:lnTo>
                  <a:pt x="0" y="1944359"/>
                </a:lnTo>
                <a:close/>
                <a:moveTo>
                  <a:pt x="0" y="1727677"/>
                </a:moveTo>
                <a:lnTo>
                  <a:pt x="0" y="1750068"/>
                </a:lnTo>
                <a:lnTo>
                  <a:pt x="2067146" y="3817214"/>
                </a:lnTo>
                <a:lnTo>
                  <a:pt x="2089536" y="3817214"/>
                </a:lnTo>
                <a:lnTo>
                  <a:pt x="0" y="1727677"/>
                </a:lnTo>
                <a:close/>
                <a:moveTo>
                  <a:pt x="0" y="1511718"/>
                </a:moveTo>
                <a:lnTo>
                  <a:pt x="0" y="1534108"/>
                </a:lnTo>
                <a:lnTo>
                  <a:pt x="2283106" y="3817214"/>
                </a:lnTo>
                <a:lnTo>
                  <a:pt x="2305496" y="3817214"/>
                </a:lnTo>
                <a:lnTo>
                  <a:pt x="0" y="1511718"/>
                </a:lnTo>
                <a:close/>
                <a:moveTo>
                  <a:pt x="0" y="1295758"/>
                </a:moveTo>
                <a:lnTo>
                  <a:pt x="0" y="1318149"/>
                </a:lnTo>
                <a:lnTo>
                  <a:pt x="2499065" y="3817214"/>
                </a:lnTo>
                <a:lnTo>
                  <a:pt x="2521456" y="3817214"/>
                </a:lnTo>
                <a:lnTo>
                  <a:pt x="0" y="1295758"/>
                </a:lnTo>
                <a:close/>
                <a:moveTo>
                  <a:pt x="0" y="1079798"/>
                </a:moveTo>
                <a:lnTo>
                  <a:pt x="0" y="1102189"/>
                </a:lnTo>
                <a:lnTo>
                  <a:pt x="2715025" y="3817214"/>
                </a:lnTo>
                <a:lnTo>
                  <a:pt x="2737415" y="3817214"/>
                </a:lnTo>
                <a:lnTo>
                  <a:pt x="0" y="1079798"/>
                </a:lnTo>
                <a:close/>
                <a:moveTo>
                  <a:pt x="0" y="863839"/>
                </a:moveTo>
                <a:lnTo>
                  <a:pt x="0" y="886229"/>
                </a:lnTo>
                <a:lnTo>
                  <a:pt x="2931707" y="3817214"/>
                </a:lnTo>
                <a:lnTo>
                  <a:pt x="2954097" y="3817214"/>
                </a:lnTo>
                <a:lnTo>
                  <a:pt x="0" y="863839"/>
                </a:lnTo>
                <a:close/>
                <a:moveTo>
                  <a:pt x="0" y="647879"/>
                </a:moveTo>
                <a:lnTo>
                  <a:pt x="0" y="670270"/>
                </a:lnTo>
                <a:lnTo>
                  <a:pt x="3147667" y="3817936"/>
                </a:lnTo>
                <a:lnTo>
                  <a:pt x="3170057" y="3817936"/>
                </a:lnTo>
                <a:lnTo>
                  <a:pt x="0" y="647879"/>
                </a:lnTo>
                <a:close/>
                <a:moveTo>
                  <a:pt x="0" y="431919"/>
                </a:moveTo>
                <a:lnTo>
                  <a:pt x="0" y="454310"/>
                </a:lnTo>
                <a:lnTo>
                  <a:pt x="3363626" y="3817936"/>
                </a:lnTo>
                <a:lnTo>
                  <a:pt x="3386017" y="3817936"/>
                </a:lnTo>
                <a:lnTo>
                  <a:pt x="0" y="431919"/>
                </a:lnTo>
                <a:close/>
                <a:moveTo>
                  <a:pt x="0" y="215960"/>
                </a:moveTo>
                <a:lnTo>
                  <a:pt x="0" y="238350"/>
                </a:lnTo>
                <a:lnTo>
                  <a:pt x="3579586" y="3817936"/>
                </a:lnTo>
                <a:lnTo>
                  <a:pt x="3601976" y="3817936"/>
                </a:lnTo>
                <a:lnTo>
                  <a:pt x="0" y="215960"/>
                </a:lnTo>
                <a:close/>
                <a:moveTo>
                  <a:pt x="3817214" y="3817214"/>
                </a:moveTo>
                <a:lnTo>
                  <a:pt x="0" y="0"/>
                </a:lnTo>
                <a:lnTo>
                  <a:pt x="0" y="21668"/>
                </a:lnTo>
                <a:lnTo>
                  <a:pt x="3795546" y="3817214"/>
                </a:lnTo>
                <a:lnTo>
                  <a:pt x="3817214" y="3817214"/>
                </a:lnTo>
                <a:close/>
              </a:path>
            </a:pathLst>
          </a:custGeom>
          <a:solidFill>
            <a:schemeClr val="accent6"/>
          </a:solidFill>
          <a:ln w="72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endParaRPr lang="en-US"/>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172391665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83082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endParaRPr lang="en-US"/>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34985111"/>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L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7512424"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199" y="363898"/>
            <a:ext cx="5306499" cy="871136"/>
          </a:xfrm>
        </p:spPr>
        <p:txBody>
          <a:bodyPr rIns="274320"/>
          <a:lstStyle>
            <a:lvl1pPr>
              <a:defRPr b="0" i="0">
                <a:solidFill>
                  <a:srgbClr val="FFFFFF"/>
                </a:solidFill>
              </a:defRPr>
            </a:lvl1pPr>
          </a:lstStyle>
          <a:p>
            <a:endParaRPr lang="en-US"/>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502729"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763699" y="1257287"/>
            <a:ext cx="6040595" cy="4205672"/>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 name="connsiteX7" fmla="*/ 733925 w 5892820"/>
              <a:gd name="connsiteY7"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5">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10" name="Text Placeholder 14">
            <a:extLst>
              <a:ext uri="{FF2B5EF4-FFF2-40B4-BE49-F238E27FC236}">
                <a16:creationId xmlns:a16="http://schemas.microsoft.com/office/drawing/2014/main" id="{64CD42EE-A6CD-231C-C094-BB7C181365CA}"/>
              </a:ext>
            </a:extLst>
          </p:cNvPr>
          <p:cNvSpPr>
            <a:spLocks noGrp="1"/>
          </p:cNvSpPr>
          <p:nvPr>
            <p:ph type="body" sz="quarter" idx="23" hasCustomPrompt="1"/>
          </p:nvPr>
        </p:nvSpPr>
        <p:spPr>
          <a:xfrm>
            <a:off x="457200" y="2634925"/>
            <a:ext cx="2738807" cy="246221"/>
          </a:xfrm>
        </p:spPr>
        <p:txBody>
          <a:bodyPr lIns="0" tIns="0" rIns="0" bIns="0">
            <a:spAutoFit/>
          </a:bodyPr>
          <a:lstStyle>
            <a:lvl1pPr marL="0" indent="0" algn="ctr">
              <a:lnSpc>
                <a:spcPct val="100000"/>
              </a:lnSpc>
              <a:spcBef>
                <a:spcPts val="400"/>
              </a:spcBef>
              <a:buNone/>
              <a:defRPr sz="1600" b="0" i="0">
                <a:solidFill>
                  <a:schemeClr val="bg2"/>
                </a:solidFill>
                <a:latin typeface="Aptos" panose="020B0004020202020204" pitchFamily="34" charset="0"/>
              </a:defRPr>
            </a:lvl1pPr>
            <a:lvl2pPr marL="285750" indent="0">
              <a:buNone/>
              <a:defRPr/>
            </a:lvl2pPr>
            <a:lvl3pPr marL="571500" indent="0">
              <a:buNone/>
              <a:defRPr/>
            </a:lvl3pPr>
            <a:lvl4pPr marL="808037" indent="0">
              <a:buNone/>
              <a:defRPr/>
            </a:lvl4pPr>
            <a:lvl5pPr marL="1031875" indent="0">
              <a:buNone/>
              <a:defRPr/>
            </a:lvl5pPr>
          </a:lstStyle>
          <a:p>
            <a:pPr lvl="0"/>
            <a:r>
              <a:rPr lang="en-US"/>
              <a:t>Add statistic description</a:t>
            </a:r>
          </a:p>
        </p:txBody>
      </p:sp>
      <p:sp>
        <p:nvSpPr>
          <p:cNvPr id="11" name="Text Placeholder 4">
            <a:extLst>
              <a:ext uri="{FF2B5EF4-FFF2-40B4-BE49-F238E27FC236}">
                <a16:creationId xmlns:a16="http://schemas.microsoft.com/office/drawing/2014/main" id="{4B92DB5E-4DDA-2041-5C5B-EDEAB4504BB8}"/>
              </a:ext>
            </a:extLst>
          </p:cNvPr>
          <p:cNvSpPr>
            <a:spLocks noGrp="1"/>
          </p:cNvSpPr>
          <p:nvPr>
            <p:ph type="body" sz="quarter" idx="28" hasCustomPrompt="1"/>
          </p:nvPr>
        </p:nvSpPr>
        <p:spPr>
          <a:xfrm>
            <a:off x="457200" y="1804665"/>
            <a:ext cx="2738807" cy="752707"/>
          </a:xfrm>
        </p:spPr>
        <p:txBody>
          <a:bodyPr lIns="0" tIns="0" rIns="0" bIns="0" anchor="ctr">
            <a:spAutoFit/>
          </a:bodyPr>
          <a:lstStyle>
            <a:lvl1pPr marL="0" indent="0" algn="ctr">
              <a:buNone/>
              <a:defRPr sz="5400" b="1" i="0">
                <a:solidFill>
                  <a:schemeClr val="bg2"/>
                </a:solidFill>
                <a:latin typeface="Daytona Condensed" panose="020B0506030503040204" pitchFamily="34" charset="0"/>
              </a:defRPr>
            </a:lvl1pPr>
            <a:lvl2pPr marL="0" indent="0">
              <a:buNone/>
              <a:defRPr/>
            </a:lvl2pPr>
            <a:lvl3pPr marL="0" indent="0">
              <a:buNone/>
              <a:defRPr/>
            </a:lvl3pPr>
            <a:lvl4pPr marL="0" indent="0">
              <a:buNone/>
              <a:defRPr/>
            </a:lvl4pPr>
            <a:lvl5pPr marL="0" indent="0">
              <a:buNone/>
              <a:defRPr/>
            </a:lvl5pPr>
          </a:lstStyle>
          <a:p>
            <a:pPr lvl="0"/>
            <a:r>
              <a:rPr lang="en-US"/>
              <a:t>Add stat</a:t>
            </a:r>
          </a:p>
        </p:txBody>
      </p:sp>
    </p:spTree>
    <p:extLst>
      <p:ext uri="{BB962C8B-B14F-4D97-AF65-F5344CB8AC3E}">
        <p14:creationId xmlns:p14="http://schemas.microsoft.com/office/powerpoint/2010/main" val="3900837779"/>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L Photo">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endParaRPr lang="en-US"/>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Tree>
    <p:extLst>
      <p:ext uri="{BB962C8B-B14F-4D97-AF65-F5344CB8AC3E}">
        <p14:creationId xmlns:p14="http://schemas.microsoft.com/office/powerpoint/2010/main" val="2572810004"/>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ontent: L Photo">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2">
              <a:alpha val="702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endParaRPr lang="en-US"/>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Tree>
    <p:extLst>
      <p:ext uri="{BB962C8B-B14F-4D97-AF65-F5344CB8AC3E}">
        <p14:creationId xmlns:p14="http://schemas.microsoft.com/office/powerpoint/2010/main" val="249085474"/>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endParaRPr lang="en-US"/>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bg2">
              <a:lumMod val="75000"/>
            </a:schemeClr>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itchFamily="34" charset="0"/>
              <a:buChar char="•"/>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12540112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endParaRPr lang="en-US"/>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052176817"/>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ent: L Photo/R Bullets on Green">
    <p:bg>
      <p:bgPr>
        <a:solidFill>
          <a:srgbClr val="FFFFFF"/>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E55DF664-9AC5-3FA1-0BA4-82C46F3DDBF7}"/>
              </a:ext>
            </a:extLst>
          </p:cNvPr>
          <p:cNvSpPr/>
          <p:nvPr userDrawn="1"/>
        </p:nvSpPr>
        <p:spPr>
          <a:xfrm rot="2700000">
            <a:off x="-266059" y="-1693432"/>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Rectangle 2">
            <a:extLst>
              <a:ext uri="{FF2B5EF4-FFF2-40B4-BE49-F238E27FC236}">
                <a16:creationId xmlns:a16="http://schemas.microsoft.com/office/drawing/2014/main" id="{64386205-9811-D88B-1C22-71F3A698D26E}"/>
              </a:ext>
            </a:extLst>
          </p:cNvPr>
          <p:cNvSpPr/>
          <p:nvPr userDrawn="1"/>
        </p:nvSpPr>
        <p:spPr>
          <a:xfrm>
            <a:off x="5067300" y="0"/>
            <a:ext cx="7129883"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320361"/>
            <a:ext cx="5059194" cy="871136"/>
          </a:xfrm>
        </p:spPr>
        <p:txBody>
          <a:bodyPr rIns="274320"/>
          <a:lstStyle>
            <a:lvl1pPr>
              <a:defRPr b="0" i="0">
                <a:solidFill>
                  <a:srgbClr val="FFFFFF"/>
                </a:solidFill>
              </a:defRPr>
            </a:lvl1pPr>
          </a:lstStyle>
          <a:p>
            <a:endParaRPr lang="en-US"/>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7" name="Picture Placeholder 6">
            <a:extLst>
              <a:ext uri="{FF2B5EF4-FFF2-40B4-BE49-F238E27FC236}">
                <a16:creationId xmlns:a16="http://schemas.microsoft.com/office/drawing/2014/main" id="{41CA6161-DEF3-1E76-2D98-C2C0E2540AEF}"/>
              </a:ext>
            </a:extLst>
          </p:cNvPr>
          <p:cNvSpPr>
            <a:spLocks noGrp="1"/>
          </p:cNvSpPr>
          <p:nvPr>
            <p:ph type="pic" sz="quarter" idx="19" hasCustomPrompt="1"/>
          </p:nvPr>
        </p:nvSpPr>
        <p:spPr>
          <a:xfrm>
            <a:off x="489858" y="548960"/>
            <a:ext cx="4577443" cy="5758543"/>
          </a:xfrm>
          <a:custGeom>
            <a:avLst/>
            <a:gdLst>
              <a:gd name="connsiteX0" fmla="*/ 0 w 4577443"/>
              <a:gd name="connsiteY0" fmla="*/ 0 h 5758543"/>
              <a:gd name="connsiteX1" fmla="*/ 4577443 w 4577443"/>
              <a:gd name="connsiteY1" fmla="*/ 0 h 5758543"/>
              <a:gd name="connsiteX2" fmla="*/ 4577443 w 4577443"/>
              <a:gd name="connsiteY2" fmla="*/ 5758543 h 5758543"/>
              <a:gd name="connsiteX3" fmla="*/ 1398046 w 4577443"/>
              <a:gd name="connsiteY3" fmla="*/ 5758543 h 5758543"/>
              <a:gd name="connsiteX4" fmla="*/ 0 w 4577443"/>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7443" h="5758543">
                <a:moveTo>
                  <a:pt x="0" y="0"/>
                </a:moveTo>
                <a:lnTo>
                  <a:pt x="4577443" y="0"/>
                </a:lnTo>
                <a:lnTo>
                  <a:pt x="4577443"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Tree>
    <p:extLst>
      <p:ext uri="{BB962C8B-B14F-4D97-AF65-F5344CB8AC3E}">
        <p14:creationId xmlns:p14="http://schemas.microsoft.com/office/powerpoint/2010/main" val="422097428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Tree>
    <p:extLst>
      <p:ext uri="{BB962C8B-B14F-4D97-AF65-F5344CB8AC3E}">
        <p14:creationId xmlns:p14="http://schemas.microsoft.com/office/powerpoint/2010/main" val="2638591380"/>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L Photo Large Shape/R Call Out">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410C53C-5A64-E163-59BF-4C4B1C8518AB}"/>
              </a:ext>
            </a:extLst>
          </p:cNvPr>
          <p:cNvSpPr>
            <a:spLocks noGrp="1"/>
          </p:cNvSpPr>
          <p:nvPr>
            <p:ph type="pic" sz="quarter" idx="26"/>
          </p:nvPr>
        </p:nvSpPr>
        <p:spPr>
          <a:xfrm>
            <a:off x="-311" y="-6590"/>
            <a:ext cx="8833104" cy="6858000"/>
          </a:xfrm>
          <a:custGeom>
            <a:avLst/>
            <a:gdLst>
              <a:gd name="connsiteX0" fmla="*/ 1676401 w 8833104"/>
              <a:gd name="connsiteY0" fmla="*/ 0 h 6858000"/>
              <a:gd name="connsiteX1" fmla="*/ 8833104 w 8833104"/>
              <a:gd name="connsiteY1" fmla="*/ 0 h 6858000"/>
              <a:gd name="connsiteX2" fmla="*/ 1975104 w 8833104"/>
              <a:gd name="connsiteY2" fmla="*/ 6858000 h 6858000"/>
              <a:gd name="connsiteX3" fmla="*/ 0 w 8833104"/>
              <a:gd name="connsiteY3" fmla="*/ 6858000 h 6858000"/>
              <a:gd name="connsiteX4" fmla="*/ 0 w 8833104"/>
              <a:gd name="connsiteY4" fmla="*/ 167640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104" h="6858000">
                <a:moveTo>
                  <a:pt x="1676401" y="0"/>
                </a:moveTo>
                <a:lnTo>
                  <a:pt x="8833104" y="0"/>
                </a:lnTo>
                <a:lnTo>
                  <a:pt x="1975104" y="6858000"/>
                </a:lnTo>
                <a:lnTo>
                  <a:pt x="0" y="6858000"/>
                </a:lnTo>
                <a:lnTo>
                  <a:pt x="0" y="1676401"/>
                </a:lnTo>
                <a:close/>
              </a:path>
            </a:pathLst>
          </a:custGeom>
          <a:solidFill>
            <a:schemeClr val="bg2">
              <a:lumMod val="75000"/>
            </a:schemeClr>
          </a:solidFill>
        </p:spPr>
        <p:txBody>
          <a:bodyPr wrap="square">
            <a:noAutofit/>
          </a:bodyPr>
          <a:lstStyle/>
          <a:p>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8329257" y="2093144"/>
            <a:ext cx="3475037" cy="3539032"/>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4" name="Text Placeholder 14">
            <a:extLst>
              <a:ext uri="{FF2B5EF4-FFF2-40B4-BE49-F238E27FC236}">
                <a16:creationId xmlns:a16="http://schemas.microsoft.com/office/drawing/2014/main" id="{B7671E7D-8B21-3BD8-CD27-1F33E2022BA1}"/>
              </a:ext>
            </a:extLst>
          </p:cNvPr>
          <p:cNvSpPr>
            <a:spLocks noGrp="1"/>
          </p:cNvSpPr>
          <p:nvPr>
            <p:ph type="body" sz="quarter" idx="22" hasCustomPrompt="1"/>
          </p:nvPr>
        </p:nvSpPr>
        <p:spPr>
          <a:xfrm>
            <a:off x="4498237" y="2093144"/>
            <a:ext cx="3475037" cy="3539032"/>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9608402D-1196-DA51-7FD0-86EF46F5C412}"/>
              </a:ext>
            </a:extLst>
          </p:cNvPr>
          <p:cNvSpPr>
            <a:spLocks noGrp="1"/>
          </p:cNvSpPr>
          <p:nvPr>
            <p:ph type="body" sz="quarter" idx="25" hasCustomPrompt="1"/>
          </p:nvPr>
        </p:nvSpPr>
        <p:spPr>
          <a:xfrm>
            <a:off x="4498862" y="2535197"/>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8329883" y="2535197"/>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8" name="Freeform 17">
            <a:extLst>
              <a:ext uri="{FF2B5EF4-FFF2-40B4-BE49-F238E27FC236}">
                <a16:creationId xmlns:a16="http://schemas.microsoft.com/office/drawing/2014/main" id="{3914C63D-7DBF-6799-AF80-38A7465F1D8F}"/>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1716587367"/>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L Photo Large Shape/R Call Out 2">
    <p:bg>
      <p:bgPr>
        <a:solidFill>
          <a:srgbClr val="FFFFFF"/>
        </a:solidFill>
        <a:effectLst/>
      </p:bgPr>
    </p:bg>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DC9115E-C3ED-C433-D088-6E783235925E}"/>
              </a:ext>
            </a:extLst>
          </p:cNvPr>
          <p:cNvSpPr>
            <a:spLocks noGrp="1"/>
          </p:cNvSpPr>
          <p:nvPr>
            <p:ph type="pic" sz="quarter" idx="27"/>
          </p:nvPr>
        </p:nvSpPr>
        <p:spPr>
          <a:xfrm>
            <a:off x="-1" y="0"/>
            <a:ext cx="7247467" cy="6858000"/>
          </a:xfrm>
          <a:custGeom>
            <a:avLst/>
            <a:gdLst>
              <a:gd name="connsiteX0" fmla="*/ 1668405 w 7247467"/>
              <a:gd name="connsiteY0" fmla="*/ 0 h 6858000"/>
              <a:gd name="connsiteX1" fmla="*/ 7247467 w 7247467"/>
              <a:gd name="connsiteY1" fmla="*/ 0 h 6858000"/>
              <a:gd name="connsiteX2" fmla="*/ 389467 w 7247467"/>
              <a:gd name="connsiteY2" fmla="*/ 6858000 h 6858000"/>
              <a:gd name="connsiteX3" fmla="*/ 0 w 7247467"/>
              <a:gd name="connsiteY3" fmla="*/ 6858000 h 6858000"/>
              <a:gd name="connsiteX4" fmla="*/ 0 w 7247467"/>
              <a:gd name="connsiteY4" fmla="*/ 166840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67" h="6858000">
                <a:moveTo>
                  <a:pt x="1668405" y="0"/>
                </a:moveTo>
                <a:lnTo>
                  <a:pt x="7247467" y="0"/>
                </a:lnTo>
                <a:lnTo>
                  <a:pt x="389467" y="6858000"/>
                </a:lnTo>
                <a:lnTo>
                  <a:pt x="0" y="6858000"/>
                </a:lnTo>
                <a:lnTo>
                  <a:pt x="0" y="1668405"/>
                </a:lnTo>
                <a:close/>
              </a:path>
            </a:pathLst>
          </a:custGeom>
          <a:solidFill>
            <a:schemeClr val="bg2">
              <a:lumMod val="75000"/>
            </a:schemeClr>
          </a:solidFill>
        </p:spPr>
        <p:txBody>
          <a:bodyPr wrap="square">
            <a:noAutofit/>
          </a:bodyPr>
          <a:lstStyle/>
          <a:p>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800634"/>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800211"/>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18" name="Freeform 17">
            <a:extLst>
              <a:ext uri="{FF2B5EF4-FFF2-40B4-BE49-F238E27FC236}">
                <a16:creationId xmlns:a16="http://schemas.microsoft.com/office/drawing/2014/main" id="{F3A17AA5-F8BB-CC7E-D549-4A093D74B35B}"/>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376193416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9218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ent: L Photo Large Shape/R Call Out 2">
    <p:bg>
      <p:bgPr>
        <a:solidFill>
          <a:srgbClr val="FFFFFF"/>
        </a:solidFill>
        <a:effectLst/>
      </p:bgPr>
    </p:bg>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DC9115E-C3ED-C433-D088-6E783235925E}"/>
              </a:ext>
            </a:extLst>
          </p:cNvPr>
          <p:cNvSpPr>
            <a:spLocks noGrp="1"/>
          </p:cNvSpPr>
          <p:nvPr>
            <p:ph type="pic" sz="quarter" idx="27"/>
          </p:nvPr>
        </p:nvSpPr>
        <p:spPr>
          <a:xfrm>
            <a:off x="-1" y="0"/>
            <a:ext cx="7247467" cy="6858000"/>
          </a:xfrm>
          <a:custGeom>
            <a:avLst/>
            <a:gdLst>
              <a:gd name="connsiteX0" fmla="*/ 1668405 w 7247467"/>
              <a:gd name="connsiteY0" fmla="*/ 0 h 6858000"/>
              <a:gd name="connsiteX1" fmla="*/ 7247467 w 7247467"/>
              <a:gd name="connsiteY1" fmla="*/ 0 h 6858000"/>
              <a:gd name="connsiteX2" fmla="*/ 389467 w 7247467"/>
              <a:gd name="connsiteY2" fmla="*/ 6858000 h 6858000"/>
              <a:gd name="connsiteX3" fmla="*/ 0 w 7247467"/>
              <a:gd name="connsiteY3" fmla="*/ 6858000 h 6858000"/>
              <a:gd name="connsiteX4" fmla="*/ 0 w 7247467"/>
              <a:gd name="connsiteY4" fmla="*/ 166840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67" h="6858000">
                <a:moveTo>
                  <a:pt x="1668405" y="0"/>
                </a:moveTo>
                <a:lnTo>
                  <a:pt x="7247467" y="0"/>
                </a:lnTo>
                <a:lnTo>
                  <a:pt x="389467" y="6858000"/>
                </a:lnTo>
                <a:lnTo>
                  <a:pt x="0" y="6858000"/>
                </a:lnTo>
                <a:lnTo>
                  <a:pt x="0" y="1668405"/>
                </a:lnTo>
                <a:close/>
              </a:path>
            </a:pathLst>
          </a:custGeom>
          <a:solidFill>
            <a:schemeClr val="bg2">
              <a:lumMod val="75000"/>
            </a:schemeClr>
          </a:solidFill>
        </p:spPr>
        <p:txBody>
          <a:bodyPr wrap="square">
            <a:noAutofit/>
          </a:bodyPr>
          <a:lstStyle/>
          <a:p>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67000"/>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18" name="Freeform 17">
            <a:extLst>
              <a:ext uri="{FF2B5EF4-FFF2-40B4-BE49-F238E27FC236}">
                <a16:creationId xmlns:a16="http://schemas.microsoft.com/office/drawing/2014/main" id="{F3A17AA5-F8BB-CC7E-D549-4A093D74B35B}"/>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988936460"/>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Photo Shape/R Call Out 2">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F37D24A-0A7F-B8A1-2CDF-D6EEF5ADA999}"/>
              </a:ext>
            </a:extLst>
          </p:cNvPr>
          <p:cNvSpPr>
            <a:spLocks noGrp="1"/>
          </p:cNvSpPr>
          <p:nvPr>
            <p:ph type="pic" sz="quarter" idx="10" hasCustomPrompt="1"/>
          </p:nvPr>
        </p:nvSpPr>
        <p:spPr>
          <a:xfrm>
            <a:off x="0" y="-1"/>
            <a:ext cx="7414882" cy="6858000"/>
          </a:xfrm>
          <a:custGeom>
            <a:avLst/>
            <a:gdLst>
              <a:gd name="connsiteX0" fmla="*/ 3227919 w 7414882"/>
              <a:gd name="connsiteY0" fmla="*/ 0 h 6858000"/>
              <a:gd name="connsiteX1" fmla="*/ 7414882 w 7414882"/>
              <a:gd name="connsiteY1" fmla="*/ 0 h 6858000"/>
              <a:gd name="connsiteX2" fmla="*/ 556883 w 7414882"/>
              <a:gd name="connsiteY2" fmla="*/ 6858000 h 6858000"/>
              <a:gd name="connsiteX3" fmla="*/ 0 w 7414882"/>
              <a:gd name="connsiteY3" fmla="*/ 6858000 h 6858000"/>
              <a:gd name="connsiteX4" fmla="*/ 0 w 7414882"/>
              <a:gd name="connsiteY4" fmla="*/ 322791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882" h="6858000">
                <a:moveTo>
                  <a:pt x="3227919" y="0"/>
                </a:moveTo>
                <a:lnTo>
                  <a:pt x="7414882" y="0"/>
                </a:lnTo>
                <a:lnTo>
                  <a:pt x="556883" y="6858000"/>
                </a:lnTo>
                <a:lnTo>
                  <a:pt x="0" y="6858000"/>
                </a:lnTo>
                <a:lnTo>
                  <a:pt x="0" y="3227919"/>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800634"/>
            <a:ext cx="3720609" cy="871136"/>
          </a:xfrm>
        </p:spPr>
        <p:txBody>
          <a:bodyPr/>
          <a:lstStyle>
            <a:lvl1pPr algn="r">
              <a:defRPr b="0" i="0"/>
            </a:lvl1pPr>
          </a:lstStyle>
          <a:p>
            <a:endParaRPr lang="en-US"/>
          </a:p>
        </p:txBody>
      </p:sp>
      <p:sp>
        <p:nvSpPr>
          <p:cNvPr id="13" name="Freeform 12">
            <a:extLst>
              <a:ext uri="{FF2B5EF4-FFF2-40B4-BE49-F238E27FC236}">
                <a16:creationId xmlns:a16="http://schemas.microsoft.com/office/drawing/2014/main" id="{3D15CCC6-948A-204C-C13C-DA0982A56CBE}"/>
              </a:ext>
            </a:extLst>
          </p:cNvPr>
          <p:cNvSpPr/>
          <p:nvPr userDrawn="1"/>
        </p:nvSpPr>
        <p:spPr>
          <a:xfrm rot="5400000">
            <a:off x="-3494" y="-1"/>
            <a:ext cx="3232134" cy="3232134"/>
          </a:xfrm>
          <a:custGeom>
            <a:avLst/>
            <a:gdLst>
              <a:gd name="connsiteX0" fmla="*/ 0 w 3232134"/>
              <a:gd name="connsiteY0" fmla="*/ 1467575 h 3232134"/>
              <a:gd name="connsiteX1" fmla="*/ 0 w 3232134"/>
              <a:gd name="connsiteY1" fmla="*/ 0 h 3232134"/>
              <a:gd name="connsiteX2" fmla="*/ 3232134 w 3232134"/>
              <a:gd name="connsiteY2" fmla="*/ 3232134 h 3232134"/>
              <a:gd name="connsiteX3" fmla="*/ 1764559 w 3232134"/>
              <a:gd name="connsiteY3" fmla="*/ 3232134 h 3232134"/>
            </a:gdLst>
            <a:ahLst/>
            <a:cxnLst>
              <a:cxn ang="0">
                <a:pos x="connsiteX0" y="connsiteY0"/>
              </a:cxn>
              <a:cxn ang="0">
                <a:pos x="connsiteX1" y="connsiteY1"/>
              </a:cxn>
              <a:cxn ang="0">
                <a:pos x="connsiteX2" y="connsiteY2"/>
              </a:cxn>
              <a:cxn ang="0">
                <a:pos x="connsiteX3" y="connsiteY3"/>
              </a:cxn>
            </a:cxnLst>
            <a:rect l="l" t="t" r="r" b="b"/>
            <a:pathLst>
              <a:path w="3232134" h="3232134">
                <a:moveTo>
                  <a:pt x="0" y="1467575"/>
                </a:moveTo>
                <a:lnTo>
                  <a:pt x="0" y="0"/>
                </a:lnTo>
                <a:lnTo>
                  <a:pt x="3232134" y="3232134"/>
                </a:lnTo>
                <a:lnTo>
                  <a:pt x="1764559" y="323213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8329257" y="2718950"/>
            <a:ext cx="3475037" cy="3143968"/>
          </a:xfrm>
          <a:solidFill>
            <a:schemeClr val="bg1"/>
          </a:solidFill>
        </p:spPr>
        <p:txBody>
          <a:bodyPr lIns="182880" tIns="731520" rIns="18288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8329883" y="2884819"/>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800211"/>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6" name="Text Placeholder 14">
            <a:extLst>
              <a:ext uri="{FF2B5EF4-FFF2-40B4-BE49-F238E27FC236}">
                <a16:creationId xmlns:a16="http://schemas.microsoft.com/office/drawing/2014/main" id="{6F138D0F-F500-4DBE-B2FC-1185EA7BFA65}"/>
              </a:ext>
            </a:extLst>
          </p:cNvPr>
          <p:cNvSpPr>
            <a:spLocks noGrp="1"/>
          </p:cNvSpPr>
          <p:nvPr>
            <p:ph type="body" sz="quarter" idx="26" hasCustomPrompt="1"/>
          </p:nvPr>
        </p:nvSpPr>
        <p:spPr>
          <a:xfrm>
            <a:off x="4551642" y="2718950"/>
            <a:ext cx="3475037" cy="3143968"/>
          </a:xfrm>
          <a:solidFill>
            <a:schemeClr val="bg1"/>
          </a:solidFill>
        </p:spPr>
        <p:txBody>
          <a:bodyPr lIns="182880" tIns="731520" rIns="18288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0" name="Text Placeholder 4">
            <a:extLst>
              <a:ext uri="{FF2B5EF4-FFF2-40B4-BE49-F238E27FC236}">
                <a16:creationId xmlns:a16="http://schemas.microsoft.com/office/drawing/2014/main" id="{9608402D-1196-DA51-7FD0-86EF46F5C412}"/>
              </a:ext>
            </a:extLst>
          </p:cNvPr>
          <p:cNvSpPr>
            <a:spLocks noGrp="1"/>
          </p:cNvSpPr>
          <p:nvPr>
            <p:ph type="body" sz="quarter" idx="25" hasCustomPrompt="1"/>
          </p:nvPr>
        </p:nvSpPr>
        <p:spPr>
          <a:xfrm>
            <a:off x="4551800" y="2884819"/>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Tree>
    <p:extLst>
      <p:ext uri="{BB962C8B-B14F-4D97-AF65-F5344CB8AC3E}">
        <p14:creationId xmlns:p14="http://schemas.microsoft.com/office/powerpoint/2010/main" val="1360646240"/>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Content: L Photo Shape/R Call Out 2">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F37D24A-0A7F-B8A1-2CDF-D6EEF5ADA999}"/>
              </a:ext>
            </a:extLst>
          </p:cNvPr>
          <p:cNvSpPr>
            <a:spLocks noGrp="1"/>
          </p:cNvSpPr>
          <p:nvPr>
            <p:ph type="pic" sz="quarter" idx="10" hasCustomPrompt="1"/>
          </p:nvPr>
        </p:nvSpPr>
        <p:spPr>
          <a:xfrm>
            <a:off x="0" y="-1"/>
            <a:ext cx="7414882" cy="6858000"/>
          </a:xfrm>
          <a:custGeom>
            <a:avLst/>
            <a:gdLst>
              <a:gd name="connsiteX0" fmla="*/ 3227919 w 7414882"/>
              <a:gd name="connsiteY0" fmla="*/ 0 h 6858000"/>
              <a:gd name="connsiteX1" fmla="*/ 7414882 w 7414882"/>
              <a:gd name="connsiteY1" fmla="*/ 0 h 6858000"/>
              <a:gd name="connsiteX2" fmla="*/ 556883 w 7414882"/>
              <a:gd name="connsiteY2" fmla="*/ 6858000 h 6858000"/>
              <a:gd name="connsiteX3" fmla="*/ 0 w 7414882"/>
              <a:gd name="connsiteY3" fmla="*/ 6858000 h 6858000"/>
              <a:gd name="connsiteX4" fmla="*/ 0 w 7414882"/>
              <a:gd name="connsiteY4" fmla="*/ 322791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882" h="6858000">
                <a:moveTo>
                  <a:pt x="3227919" y="0"/>
                </a:moveTo>
                <a:lnTo>
                  <a:pt x="7414882" y="0"/>
                </a:lnTo>
                <a:lnTo>
                  <a:pt x="556883" y="6858000"/>
                </a:lnTo>
                <a:lnTo>
                  <a:pt x="0" y="6858000"/>
                </a:lnTo>
                <a:lnTo>
                  <a:pt x="0" y="3227919"/>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42825"/>
            <a:ext cx="3720609" cy="871136"/>
          </a:xfrm>
        </p:spPr>
        <p:txBody>
          <a:bodyPr/>
          <a:lstStyle>
            <a:lvl1pPr algn="r">
              <a:defRPr b="0" i="0"/>
            </a:lvl1pPr>
          </a:lstStyle>
          <a:p>
            <a:endParaRPr lang="en-US"/>
          </a:p>
        </p:txBody>
      </p:sp>
      <p:sp>
        <p:nvSpPr>
          <p:cNvPr id="13" name="Freeform 12">
            <a:extLst>
              <a:ext uri="{FF2B5EF4-FFF2-40B4-BE49-F238E27FC236}">
                <a16:creationId xmlns:a16="http://schemas.microsoft.com/office/drawing/2014/main" id="{3D15CCC6-948A-204C-C13C-DA0982A56CBE}"/>
              </a:ext>
            </a:extLst>
          </p:cNvPr>
          <p:cNvSpPr/>
          <p:nvPr userDrawn="1"/>
        </p:nvSpPr>
        <p:spPr>
          <a:xfrm rot="5400000">
            <a:off x="-3494" y="-1"/>
            <a:ext cx="3232134" cy="3232134"/>
          </a:xfrm>
          <a:custGeom>
            <a:avLst/>
            <a:gdLst>
              <a:gd name="connsiteX0" fmla="*/ 0 w 3232134"/>
              <a:gd name="connsiteY0" fmla="*/ 1467575 h 3232134"/>
              <a:gd name="connsiteX1" fmla="*/ 0 w 3232134"/>
              <a:gd name="connsiteY1" fmla="*/ 0 h 3232134"/>
              <a:gd name="connsiteX2" fmla="*/ 3232134 w 3232134"/>
              <a:gd name="connsiteY2" fmla="*/ 3232134 h 3232134"/>
              <a:gd name="connsiteX3" fmla="*/ 1764559 w 3232134"/>
              <a:gd name="connsiteY3" fmla="*/ 3232134 h 3232134"/>
            </a:gdLst>
            <a:ahLst/>
            <a:cxnLst>
              <a:cxn ang="0">
                <a:pos x="connsiteX0" y="connsiteY0"/>
              </a:cxn>
              <a:cxn ang="0">
                <a:pos x="connsiteX1" y="connsiteY1"/>
              </a:cxn>
              <a:cxn ang="0">
                <a:pos x="connsiteX2" y="connsiteY2"/>
              </a:cxn>
              <a:cxn ang="0">
                <a:pos x="connsiteX3" y="connsiteY3"/>
              </a:cxn>
            </a:cxnLst>
            <a:rect l="l" t="t" r="r" b="b"/>
            <a:pathLst>
              <a:path w="3232134" h="3232134">
                <a:moveTo>
                  <a:pt x="0" y="1467575"/>
                </a:moveTo>
                <a:lnTo>
                  <a:pt x="0" y="0"/>
                </a:lnTo>
                <a:lnTo>
                  <a:pt x="3232134" y="3232134"/>
                </a:lnTo>
                <a:lnTo>
                  <a:pt x="1764559" y="323213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9021548"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9022142"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442402"/>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4" name="Text Placeholder 14">
            <a:extLst>
              <a:ext uri="{FF2B5EF4-FFF2-40B4-BE49-F238E27FC236}">
                <a16:creationId xmlns:a16="http://schemas.microsoft.com/office/drawing/2014/main" id="{4A1E6183-2C5C-8454-F595-AB676FB8C53F}"/>
              </a:ext>
            </a:extLst>
          </p:cNvPr>
          <p:cNvSpPr>
            <a:spLocks noGrp="1"/>
          </p:cNvSpPr>
          <p:nvPr>
            <p:ph type="body" sz="quarter" idx="25" hasCustomPrompt="1"/>
          </p:nvPr>
        </p:nvSpPr>
        <p:spPr>
          <a:xfrm>
            <a:off x="6096000"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7" name="Text Placeholder 4">
            <a:extLst>
              <a:ext uri="{FF2B5EF4-FFF2-40B4-BE49-F238E27FC236}">
                <a16:creationId xmlns:a16="http://schemas.microsoft.com/office/drawing/2014/main" id="{829D0E8A-34BF-B3F7-A4D0-060B14AD059D}"/>
              </a:ext>
            </a:extLst>
          </p:cNvPr>
          <p:cNvSpPr>
            <a:spLocks noGrp="1"/>
          </p:cNvSpPr>
          <p:nvPr>
            <p:ph type="body" sz="quarter" idx="26" hasCustomPrompt="1"/>
          </p:nvPr>
        </p:nvSpPr>
        <p:spPr>
          <a:xfrm>
            <a:off x="6096594"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14">
            <a:extLst>
              <a:ext uri="{FF2B5EF4-FFF2-40B4-BE49-F238E27FC236}">
                <a16:creationId xmlns:a16="http://schemas.microsoft.com/office/drawing/2014/main" id="{7123ABA9-B5C8-6322-8275-9B3E849CF29A}"/>
              </a:ext>
            </a:extLst>
          </p:cNvPr>
          <p:cNvSpPr>
            <a:spLocks noGrp="1"/>
          </p:cNvSpPr>
          <p:nvPr>
            <p:ph type="body" sz="quarter" idx="27" hasCustomPrompt="1"/>
          </p:nvPr>
        </p:nvSpPr>
        <p:spPr>
          <a:xfrm>
            <a:off x="3170452"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4" name="Text Placeholder 4">
            <a:extLst>
              <a:ext uri="{FF2B5EF4-FFF2-40B4-BE49-F238E27FC236}">
                <a16:creationId xmlns:a16="http://schemas.microsoft.com/office/drawing/2014/main" id="{A81DFD01-F576-F661-297A-C46A9C077EA9}"/>
              </a:ext>
            </a:extLst>
          </p:cNvPr>
          <p:cNvSpPr>
            <a:spLocks noGrp="1"/>
          </p:cNvSpPr>
          <p:nvPr>
            <p:ph type="body" sz="quarter" idx="28" hasCustomPrompt="1"/>
          </p:nvPr>
        </p:nvSpPr>
        <p:spPr>
          <a:xfrm>
            <a:off x="3171046"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Tree>
    <p:extLst>
      <p:ext uri="{BB962C8B-B14F-4D97-AF65-F5344CB8AC3E}">
        <p14:creationId xmlns:p14="http://schemas.microsoft.com/office/powerpoint/2010/main" val="825081055"/>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Photo Shape Large/R Text 2">
    <p:bg>
      <p:bgPr>
        <a:solidFill>
          <a:srgbClr val="FFFFFF"/>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D71AFBD-5563-651F-4814-8F84D7440D75}"/>
              </a:ext>
            </a:extLst>
          </p:cNvPr>
          <p:cNvSpPr>
            <a:spLocks noGrp="1"/>
          </p:cNvSpPr>
          <p:nvPr>
            <p:ph type="pic" sz="quarter" idx="29"/>
          </p:nvPr>
        </p:nvSpPr>
        <p:spPr>
          <a:xfrm>
            <a:off x="-20740" y="0"/>
            <a:ext cx="9266339" cy="6858000"/>
          </a:xfrm>
          <a:custGeom>
            <a:avLst/>
            <a:gdLst>
              <a:gd name="connsiteX0" fmla="*/ 0 w 9266339"/>
              <a:gd name="connsiteY0" fmla="*/ 0 h 6858000"/>
              <a:gd name="connsiteX1" fmla="*/ 9266339 w 9266339"/>
              <a:gd name="connsiteY1" fmla="*/ 0 h 6858000"/>
              <a:gd name="connsiteX2" fmla="*/ 2408339 w 9266339"/>
              <a:gd name="connsiteY2" fmla="*/ 6858000 h 6858000"/>
              <a:gd name="connsiteX3" fmla="*/ 0 w 92663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66339" h="6858000">
                <a:moveTo>
                  <a:pt x="0" y="0"/>
                </a:moveTo>
                <a:lnTo>
                  <a:pt x="9266339" y="0"/>
                </a:lnTo>
                <a:lnTo>
                  <a:pt x="2408339" y="6858000"/>
                </a:lnTo>
                <a:lnTo>
                  <a:pt x="0" y="6858000"/>
                </a:lnTo>
                <a:close/>
              </a:path>
            </a:pathLst>
          </a:custGeom>
          <a:solidFill>
            <a:schemeClr val="bg2">
              <a:lumMod val="75000"/>
            </a:schemeClr>
          </a:solidFill>
        </p:spPr>
        <p:txBody>
          <a:bodyPr wrap="square">
            <a:noAutofit/>
          </a:bodyPr>
          <a:lstStyle/>
          <a:p>
            <a:endParaRPr lang="en-US" dirty="0"/>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565846" y="3443348"/>
            <a:ext cx="2252133" cy="4577171"/>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5">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Tree>
    <p:extLst>
      <p:ext uri="{BB962C8B-B14F-4D97-AF65-F5344CB8AC3E}">
        <p14:creationId xmlns:p14="http://schemas.microsoft.com/office/powerpoint/2010/main" val="321193249"/>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Text/R Photo Large">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DAFC3B4-1793-426F-F47C-A71073086505}"/>
              </a:ext>
            </a:extLst>
          </p:cNvPr>
          <p:cNvSpPr>
            <a:spLocks noGrp="1"/>
          </p:cNvSpPr>
          <p:nvPr>
            <p:ph type="pic" sz="quarter" idx="30"/>
          </p:nvPr>
        </p:nvSpPr>
        <p:spPr>
          <a:xfrm>
            <a:off x="2945270" y="0"/>
            <a:ext cx="9246731" cy="6858000"/>
          </a:xfrm>
          <a:custGeom>
            <a:avLst/>
            <a:gdLst>
              <a:gd name="connsiteX0" fmla="*/ 0 w 9246731"/>
              <a:gd name="connsiteY0" fmla="*/ 0 h 6858000"/>
              <a:gd name="connsiteX1" fmla="*/ 9246731 w 9246731"/>
              <a:gd name="connsiteY1" fmla="*/ 0 h 6858000"/>
              <a:gd name="connsiteX2" fmla="*/ 9246731 w 9246731"/>
              <a:gd name="connsiteY2" fmla="*/ 6858000 h 6858000"/>
              <a:gd name="connsiteX3" fmla="*/ 6858000 w 92467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46731" h="6858000">
                <a:moveTo>
                  <a:pt x="0" y="0"/>
                </a:moveTo>
                <a:lnTo>
                  <a:pt x="9246731" y="0"/>
                </a:lnTo>
                <a:lnTo>
                  <a:pt x="9246731" y="6858000"/>
                </a:lnTo>
                <a:lnTo>
                  <a:pt x="6858000" y="6858000"/>
                </a:lnTo>
                <a:close/>
              </a:path>
            </a:pathLst>
          </a:custGeom>
          <a:solidFill>
            <a:schemeClr val="bg2">
              <a:lumMod val="75000"/>
            </a:schemeClr>
          </a:solidFill>
        </p:spPr>
        <p:txBody>
          <a:bodyPr wrap="square" anchor="ctr">
            <a:noAutofit/>
          </a:bodyPr>
          <a:lstStyle>
            <a:lvl1pPr algn="ctr">
              <a:defRPr/>
            </a:lvl1pPr>
          </a:lstStyle>
          <a:p>
            <a:endParaRPr lang="en-US" dirty="0"/>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365614" y="3443348"/>
            <a:ext cx="2252133" cy="4577171"/>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5">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11" name="Slide Number Placeholder 5">
            <a:extLst>
              <a:ext uri="{FF2B5EF4-FFF2-40B4-BE49-F238E27FC236}">
                <a16:creationId xmlns:a16="http://schemas.microsoft.com/office/drawing/2014/main" id="{63FB49DB-6844-313C-E244-A414424A6FE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12" name="Footer Placeholder 2">
            <a:extLst>
              <a:ext uri="{FF2B5EF4-FFF2-40B4-BE49-F238E27FC236}">
                <a16:creationId xmlns:a16="http://schemas.microsoft.com/office/drawing/2014/main" id="{9564FC23-5858-C29B-6085-CCBA387F4ABF}"/>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14" name="Title 1">
            <a:extLst>
              <a:ext uri="{FF2B5EF4-FFF2-40B4-BE49-F238E27FC236}">
                <a16:creationId xmlns:a16="http://schemas.microsoft.com/office/drawing/2014/main" id="{0C588571-B101-FD53-894D-7D17DE48652D}"/>
              </a:ext>
            </a:extLst>
          </p:cNvPr>
          <p:cNvSpPr>
            <a:spLocks noGrp="1"/>
          </p:cNvSpPr>
          <p:nvPr>
            <p:ph type="title"/>
          </p:nvPr>
        </p:nvSpPr>
        <p:spPr>
          <a:xfrm>
            <a:off x="457200" y="608784"/>
            <a:ext cx="3720609" cy="501804"/>
          </a:xfrm>
        </p:spPr>
        <p:txBody>
          <a:bodyPr/>
          <a:lstStyle>
            <a:lvl1pPr algn="l">
              <a:defRPr b="0" i="0"/>
            </a:lvl1pPr>
          </a:lstStyle>
          <a:p>
            <a:endParaRPr lang="en-US"/>
          </a:p>
        </p:txBody>
      </p:sp>
    </p:spTree>
    <p:extLst>
      <p:ext uri="{BB962C8B-B14F-4D97-AF65-F5344CB8AC3E}">
        <p14:creationId xmlns:p14="http://schemas.microsoft.com/office/powerpoint/2010/main" val="304449127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bg2">
              <a:lumMod val="75000"/>
            </a:schemeClr>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57479"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9442328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bg2">
              <a:lumMod val="75000"/>
            </a:schemeClr>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57479"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914196554"/>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2" name="Freeform 11">
            <a:extLst>
              <a:ext uri="{FF2B5EF4-FFF2-40B4-BE49-F238E27FC236}">
                <a16:creationId xmlns:a16="http://schemas.microsoft.com/office/drawing/2014/main" id="{E30F25B3-8133-6A9C-AE85-9B1D7322AEC1}"/>
              </a:ext>
            </a:extLst>
          </p:cNvPr>
          <p:cNvSpPr/>
          <p:nvPr userDrawn="1"/>
        </p:nvSpPr>
        <p:spPr>
          <a:xfrm rot="16200000" flipH="1">
            <a:off x="10048540" y="0"/>
            <a:ext cx="2143460" cy="2143460"/>
          </a:xfrm>
          <a:custGeom>
            <a:avLst/>
            <a:gdLst>
              <a:gd name="connsiteX0" fmla="*/ 0 w 2143460"/>
              <a:gd name="connsiteY0" fmla="*/ 0 h 2143460"/>
              <a:gd name="connsiteX1" fmla="*/ 0 w 2143460"/>
              <a:gd name="connsiteY1" fmla="*/ 1403958 h 2143460"/>
              <a:gd name="connsiteX2" fmla="*/ 739502 w 2143460"/>
              <a:gd name="connsiteY2" fmla="*/ 2143460 h 2143460"/>
              <a:gd name="connsiteX3" fmla="*/ 2143460 w 2143460"/>
              <a:gd name="connsiteY3" fmla="*/ 2143460 h 2143460"/>
            </a:gdLst>
            <a:ahLst/>
            <a:cxnLst>
              <a:cxn ang="0">
                <a:pos x="connsiteX0" y="connsiteY0"/>
              </a:cxn>
              <a:cxn ang="0">
                <a:pos x="connsiteX1" y="connsiteY1"/>
              </a:cxn>
              <a:cxn ang="0">
                <a:pos x="connsiteX2" y="connsiteY2"/>
              </a:cxn>
              <a:cxn ang="0">
                <a:pos x="connsiteX3" y="connsiteY3"/>
              </a:cxn>
            </a:cxnLst>
            <a:rect l="l" t="t" r="r" b="b"/>
            <a:pathLst>
              <a:path w="2143460" h="2143460">
                <a:moveTo>
                  <a:pt x="0" y="0"/>
                </a:moveTo>
                <a:lnTo>
                  <a:pt x="0" y="1403958"/>
                </a:lnTo>
                <a:lnTo>
                  <a:pt x="739502" y="2143460"/>
                </a:lnTo>
                <a:lnTo>
                  <a:pt x="2143460" y="2143460"/>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405996807"/>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dirty="0"/>
              <a:t>Click image icon to add photo then right click to “send to back”</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2" name="Freeform 11">
            <a:extLst>
              <a:ext uri="{FF2B5EF4-FFF2-40B4-BE49-F238E27FC236}">
                <a16:creationId xmlns:a16="http://schemas.microsoft.com/office/drawing/2014/main" id="{E30F25B3-8133-6A9C-AE85-9B1D7322AEC1}"/>
              </a:ext>
            </a:extLst>
          </p:cNvPr>
          <p:cNvSpPr/>
          <p:nvPr userDrawn="1"/>
        </p:nvSpPr>
        <p:spPr>
          <a:xfrm rot="16200000" flipH="1">
            <a:off x="10048540" y="0"/>
            <a:ext cx="2143460" cy="2143460"/>
          </a:xfrm>
          <a:custGeom>
            <a:avLst/>
            <a:gdLst>
              <a:gd name="connsiteX0" fmla="*/ 0 w 2143460"/>
              <a:gd name="connsiteY0" fmla="*/ 0 h 2143460"/>
              <a:gd name="connsiteX1" fmla="*/ 0 w 2143460"/>
              <a:gd name="connsiteY1" fmla="*/ 1403958 h 2143460"/>
              <a:gd name="connsiteX2" fmla="*/ 739502 w 2143460"/>
              <a:gd name="connsiteY2" fmla="*/ 2143460 h 2143460"/>
              <a:gd name="connsiteX3" fmla="*/ 2143460 w 2143460"/>
              <a:gd name="connsiteY3" fmla="*/ 2143460 h 2143460"/>
            </a:gdLst>
            <a:ahLst/>
            <a:cxnLst>
              <a:cxn ang="0">
                <a:pos x="connsiteX0" y="connsiteY0"/>
              </a:cxn>
              <a:cxn ang="0">
                <a:pos x="connsiteX1" y="connsiteY1"/>
              </a:cxn>
              <a:cxn ang="0">
                <a:pos x="connsiteX2" y="connsiteY2"/>
              </a:cxn>
              <a:cxn ang="0">
                <a:pos x="connsiteX3" y="connsiteY3"/>
              </a:cxn>
            </a:cxnLst>
            <a:rect l="l" t="t" r="r" b="b"/>
            <a:pathLst>
              <a:path w="2143460" h="2143460">
                <a:moveTo>
                  <a:pt x="0" y="0"/>
                </a:moveTo>
                <a:lnTo>
                  <a:pt x="0" y="1403958"/>
                </a:lnTo>
                <a:lnTo>
                  <a:pt x="739502" y="2143460"/>
                </a:lnTo>
                <a:lnTo>
                  <a:pt x="2143460" y="2143460"/>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14055783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dirty="0"/>
              <a:t>Click image icon to add photo then right click to “send to back”</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2" name="Right Triangle 1">
            <a:extLst>
              <a:ext uri="{FF2B5EF4-FFF2-40B4-BE49-F238E27FC236}">
                <a16:creationId xmlns:a16="http://schemas.microsoft.com/office/drawing/2014/main" id="{2D29A66D-FD4B-C9FF-1E17-559D8ABC531C}"/>
              </a:ext>
            </a:extLst>
          </p:cNvPr>
          <p:cNvSpPr/>
          <p:nvPr userDrawn="1"/>
        </p:nvSpPr>
        <p:spPr>
          <a:xfrm rot="10800000">
            <a:off x="10015594" y="0"/>
            <a:ext cx="2176406" cy="2176406"/>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Tree>
    <p:extLst>
      <p:ext uri="{BB962C8B-B14F-4D97-AF65-F5344CB8AC3E}">
        <p14:creationId xmlns:p14="http://schemas.microsoft.com/office/powerpoint/2010/main" val="101430648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217166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Green Arrow Callout">
    <p:spTree>
      <p:nvGrpSpPr>
        <p:cNvPr id="1" name=""/>
        <p:cNvGrpSpPr/>
        <p:nvPr/>
      </p:nvGrpSpPr>
      <p:grpSpPr>
        <a:xfrm>
          <a:off x="0" y="0"/>
          <a:ext cx="0" cy="0"/>
          <a:chOff x="0" y="0"/>
          <a:chExt cx="0" cy="0"/>
        </a:xfrm>
      </p:grpSpPr>
      <p:grpSp>
        <p:nvGrpSpPr>
          <p:cNvPr id="5" name="Graphic 2">
            <a:extLst>
              <a:ext uri="{FF2B5EF4-FFF2-40B4-BE49-F238E27FC236}">
                <a16:creationId xmlns:a16="http://schemas.microsoft.com/office/drawing/2014/main" id="{C260B023-C5A6-2D6D-5C94-F3CE5BB9B5A8}"/>
              </a:ext>
            </a:extLst>
          </p:cNvPr>
          <p:cNvGrpSpPr/>
          <p:nvPr/>
        </p:nvGrpSpPr>
        <p:grpSpPr>
          <a:xfrm>
            <a:off x="0" y="2472449"/>
            <a:ext cx="4382043" cy="4382043"/>
            <a:chOff x="0" y="2472449"/>
            <a:chExt cx="4382043" cy="4382043"/>
          </a:xfrm>
          <a:solidFill>
            <a:schemeClr val="accent6"/>
          </a:solidFill>
        </p:grpSpPr>
        <p:sp>
          <p:nvSpPr>
            <p:cNvPr id="6" name="Freeform 5">
              <a:extLst>
                <a:ext uri="{FF2B5EF4-FFF2-40B4-BE49-F238E27FC236}">
                  <a16:creationId xmlns:a16="http://schemas.microsoft.com/office/drawing/2014/main" id="{1A980C91-EC56-7FC3-A7F9-C73566FAC3AA}"/>
                </a:ext>
              </a:extLst>
            </p:cNvPr>
            <p:cNvSpPr/>
            <p:nvPr/>
          </p:nvSpPr>
          <p:spPr>
            <a:xfrm>
              <a:off x="0" y="6667781"/>
              <a:ext cx="187588" cy="186712"/>
            </a:xfrm>
            <a:custGeom>
              <a:avLst/>
              <a:gdLst>
                <a:gd name="connsiteX0" fmla="*/ 187589 w 187588"/>
                <a:gd name="connsiteY0" fmla="*/ 186712 h 186712"/>
                <a:gd name="connsiteX1" fmla="*/ 137624 w 187588"/>
                <a:gd name="connsiteY1" fmla="*/ 186712 h 186712"/>
                <a:gd name="connsiteX2" fmla="*/ 0 w 187588"/>
                <a:gd name="connsiteY2" fmla="*/ 49089 h 186712"/>
                <a:gd name="connsiteX3" fmla="*/ 0 w 187588"/>
                <a:gd name="connsiteY3" fmla="*/ 0 h 186712"/>
              </a:gdLst>
              <a:ahLst/>
              <a:cxnLst>
                <a:cxn ang="0">
                  <a:pos x="connsiteX0" y="connsiteY0"/>
                </a:cxn>
                <a:cxn ang="0">
                  <a:pos x="connsiteX1" y="connsiteY1"/>
                </a:cxn>
                <a:cxn ang="0">
                  <a:pos x="connsiteX2" y="connsiteY2"/>
                </a:cxn>
                <a:cxn ang="0">
                  <a:pos x="connsiteX3" y="connsiteY3"/>
                </a:cxn>
              </a:cxnLst>
              <a:rect l="l" t="t" r="r" b="b"/>
              <a:pathLst>
                <a:path w="187588" h="186712">
                  <a:moveTo>
                    <a:pt x="187589" y="186712"/>
                  </a:moveTo>
                  <a:lnTo>
                    <a:pt x="137624" y="186712"/>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9" name="Freeform 8">
              <a:extLst>
                <a:ext uri="{FF2B5EF4-FFF2-40B4-BE49-F238E27FC236}">
                  <a16:creationId xmlns:a16="http://schemas.microsoft.com/office/drawing/2014/main" id="{637F244E-1EDD-ADCE-1DE7-23787C7832EA}"/>
                </a:ext>
              </a:extLst>
            </p:cNvPr>
            <p:cNvSpPr/>
            <p:nvPr/>
          </p:nvSpPr>
          <p:spPr>
            <a:xfrm>
              <a:off x="0" y="6404805"/>
              <a:ext cx="449687" cy="449687"/>
            </a:xfrm>
            <a:custGeom>
              <a:avLst/>
              <a:gdLst>
                <a:gd name="connsiteX0" fmla="*/ 449688 w 449687"/>
                <a:gd name="connsiteY0" fmla="*/ 449688 h 449687"/>
                <a:gd name="connsiteX1" fmla="*/ 399722 w 449687"/>
                <a:gd name="connsiteY1" fmla="*/ 449688 h 449687"/>
                <a:gd name="connsiteX2" fmla="*/ 0 w 449687"/>
                <a:gd name="connsiteY2" fmla="*/ 49965 h 449687"/>
                <a:gd name="connsiteX3" fmla="*/ 0 w 449687"/>
                <a:gd name="connsiteY3" fmla="*/ 0 h 449687"/>
              </a:gdLst>
              <a:ahLst/>
              <a:cxnLst>
                <a:cxn ang="0">
                  <a:pos x="connsiteX0" y="connsiteY0"/>
                </a:cxn>
                <a:cxn ang="0">
                  <a:pos x="connsiteX1" y="connsiteY1"/>
                </a:cxn>
                <a:cxn ang="0">
                  <a:pos x="connsiteX2" y="connsiteY2"/>
                </a:cxn>
                <a:cxn ang="0">
                  <a:pos x="connsiteX3" y="connsiteY3"/>
                </a:cxn>
              </a:cxnLst>
              <a:rect l="l" t="t" r="r" b="b"/>
              <a:pathLst>
                <a:path w="449687" h="449687">
                  <a:moveTo>
                    <a:pt x="449688" y="449688"/>
                  </a:moveTo>
                  <a:lnTo>
                    <a:pt x="399722" y="449688"/>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reeform 9">
              <a:extLst>
                <a:ext uri="{FF2B5EF4-FFF2-40B4-BE49-F238E27FC236}">
                  <a16:creationId xmlns:a16="http://schemas.microsoft.com/office/drawing/2014/main" id="{8EDD3CE7-C2B4-8971-5B69-2BF09F686BD7}"/>
                </a:ext>
              </a:extLst>
            </p:cNvPr>
            <p:cNvSpPr/>
            <p:nvPr/>
          </p:nvSpPr>
          <p:spPr>
            <a:xfrm>
              <a:off x="0" y="6142707"/>
              <a:ext cx="711786" cy="711786"/>
            </a:xfrm>
            <a:custGeom>
              <a:avLst/>
              <a:gdLst>
                <a:gd name="connsiteX0" fmla="*/ 711786 w 711786"/>
                <a:gd name="connsiteY0" fmla="*/ 711786 h 711786"/>
                <a:gd name="connsiteX1" fmla="*/ 661821 w 711786"/>
                <a:gd name="connsiteY1" fmla="*/ 711786 h 711786"/>
                <a:gd name="connsiteX2" fmla="*/ 0 w 711786"/>
                <a:gd name="connsiteY2" fmla="*/ 49965 h 711786"/>
                <a:gd name="connsiteX3" fmla="*/ 0 w 711786"/>
                <a:gd name="connsiteY3" fmla="*/ 0 h 711786"/>
              </a:gdLst>
              <a:ahLst/>
              <a:cxnLst>
                <a:cxn ang="0">
                  <a:pos x="connsiteX0" y="connsiteY0"/>
                </a:cxn>
                <a:cxn ang="0">
                  <a:pos x="connsiteX1" y="connsiteY1"/>
                </a:cxn>
                <a:cxn ang="0">
                  <a:pos x="connsiteX2" y="connsiteY2"/>
                </a:cxn>
                <a:cxn ang="0">
                  <a:pos x="connsiteX3" y="connsiteY3"/>
                </a:cxn>
              </a:cxnLst>
              <a:rect l="l" t="t" r="r" b="b"/>
              <a:pathLst>
                <a:path w="711786" h="711786">
                  <a:moveTo>
                    <a:pt x="711786" y="711786"/>
                  </a:moveTo>
                  <a:lnTo>
                    <a:pt x="661821" y="711786"/>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1" name="Freeform 10">
              <a:extLst>
                <a:ext uri="{FF2B5EF4-FFF2-40B4-BE49-F238E27FC236}">
                  <a16:creationId xmlns:a16="http://schemas.microsoft.com/office/drawing/2014/main" id="{30373FD4-BCB7-C7E6-6305-2737B15C1043}"/>
                </a:ext>
              </a:extLst>
            </p:cNvPr>
            <p:cNvSpPr/>
            <p:nvPr/>
          </p:nvSpPr>
          <p:spPr>
            <a:xfrm>
              <a:off x="0" y="5880608"/>
              <a:ext cx="973884" cy="973884"/>
            </a:xfrm>
            <a:custGeom>
              <a:avLst/>
              <a:gdLst>
                <a:gd name="connsiteX0" fmla="*/ 973885 w 973884"/>
                <a:gd name="connsiteY0" fmla="*/ 973885 h 973884"/>
                <a:gd name="connsiteX1" fmla="*/ 924796 w 973884"/>
                <a:gd name="connsiteY1" fmla="*/ 973885 h 973884"/>
                <a:gd name="connsiteX2" fmla="*/ 0 w 973884"/>
                <a:gd name="connsiteY2" fmla="*/ 49965 h 973884"/>
                <a:gd name="connsiteX3" fmla="*/ 0 w 973884"/>
                <a:gd name="connsiteY3" fmla="*/ 0 h 973884"/>
              </a:gdLst>
              <a:ahLst/>
              <a:cxnLst>
                <a:cxn ang="0">
                  <a:pos x="connsiteX0" y="connsiteY0"/>
                </a:cxn>
                <a:cxn ang="0">
                  <a:pos x="connsiteX1" y="connsiteY1"/>
                </a:cxn>
                <a:cxn ang="0">
                  <a:pos x="connsiteX2" y="connsiteY2"/>
                </a:cxn>
                <a:cxn ang="0">
                  <a:pos x="connsiteX3" y="connsiteY3"/>
                </a:cxn>
              </a:cxnLst>
              <a:rect l="l" t="t" r="r" b="b"/>
              <a:pathLst>
                <a:path w="973884" h="973884">
                  <a:moveTo>
                    <a:pt x="973885" y="973885"/>
                  </a:moveTo>
                  <a:lnTo>
                    <a:pt x="924796" y="973885"/>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 name="Freeform 11">
              <a:extLst>
                <a:ext uri="{FF2B5EF4-FFF2-40B4-BE49-F238E27FC236}">
                  <a16:creationId xmlns:a16="http://schemas.microsoft.com/office/drawing/2014/main" id="{5650B16B-3174-8E58-0223-864205E2DB5C}"/>
                </a:ext>
              </a:extLst>
            </p:cNvPr>
            <p:cNvSpPr/>
            <p:nvPr/>
          </p:nvSpPr>
          <p:spPr>
            <a:xfrm>
              <a:off x="0" y="5618510"/>
              <a:ext cx="1235983" cy="1235983"/>
            </a:xfrm>
            <a:custGeom>
              <a:avLst/>
              <a:gdLst>
                <a:gd name="connsiteX0" fmla="*/ 1235984 w 1235983"/>
                <a:gd name="connsiteY0" fmla="*/ 1235983 h 1235983"/>
                <a:gd name="connsiteX1" fmla="*/ 1186895 w 1235983"/>
                <a:gd name="connsiteY1" fmla="*/ 1235983 h 1235983"/>
                <a:gd name="connsiteX2" fmla="*/ 0 w 1235983"/>
                <a:gd name="connsiteY2" fmla="*/ 49965 h 1235983"/>
                <a:gd name="connsiteX3" fmla="*/ 0 w 1235983"/>
                <a:gd name="connsiteY3" fmla="*/ 0 h 1235983"/>
              </a:gdLst>
              <a:ahLst/>
              <a:cxnLst>
                <a:cxn ang="0">
                  <a:pos x="connsiteX0" y="connsiteY0"/>
                </a:cxn>
                <a:cxn ang="0">
                  <a:pos x="connsiteX1" y="connsiteY1"/>
                </a:cxn>
                <a:cxn ang="0">
                  <a:pos x="connsiteX2" y="connsiteY2"/>
                </a:cxn>
                <a:cxn ang="0">
                  <a:pos x="connsiteX3" y="connsiteY3"/>
                </a:cxn>
              </a:cxnLst>
              <a:rect l="l" t="t" r="r" b="b"/>
              <a:pathLst>
                <a:path w="1235983" h="1235983">
                  <a:moveTo>
                    <a:pt x="1235984" y="1235983"/>
                  </a:moveTo>
                  <a:lnTo>
                    <a:pt x="1186895" y="1235983"/>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Freeform 12">
              <a:extLst>
                <a:ext uri="{FF2B5EF4-FFF2-40B4-BE49-F238E27FC236}">
                  <a16:creationId xmlns:a16="http://schemas.microsoft.com/office/drawing/2014/main" id="{C7DCCED4-9635-79C5-615B-7F98513CE97C}"/>
                </a:ext>
              </a:extLst>
            </p:cNvPr>
            <p:cNvSpPr/>
            <p:nvPr/>
          </p:nvSpPr>
          <p:spPr>
            <a:xfrm>
              <a:off x="0" y="5356411"/>
              <a:ext cx="1498082" cy="1498081"/>
            </a:xfrm>
            <a:custGeom>
              <a:avLst/>
              <a:gdLst>
                <a:gd name="connsiteX0" fmla="*/ 1498082 w 1498082"/>
                <a:gd name="connsiteY0" fmla="*/ 1498082 h 1498081"/>
                <a:gd name="connsiteX1" fmla="*/ 1448994 w 1498082"/>
                <a:gd name="connsiteY1" fmla="*/ 1498082 h 1498081"/>
                <a:gd name="connsiteX2" fmla="*/ 0 w 1498082"/>
                <a:gd name="connsiteY2" fmla="*/ 49965 h 1498081"/>
                <a:gd name="connsiteX3" fmla="*/ 0 w 1498082"/>
                <a:gd name="connsiteY3" fmla="*/ 0 h 1498081"/>
              </a:gdLst>
              <a:ahLst/>
              <a:cxnLst>
                <a:cxn ang="0">
                  <a:pos x="connsiteX0" y="connsiteY0"/>
                </a:cxn>
                <a:cxn ang="0">
                  <a:pos x="connsiteX1" y="connsiteY1"/>
                </a:cxn>
                <a:cxn ang="0">
                  <a:pos x="connsiteX2" y="connsiteY2"/>
                </a:cxn>
                <a:cxn ang="0">
                  <a:pos x="connsiteX3" y="connsiteY3"/>
                </a:cxn>
              </a:cxnLst>
              <a:rect l="l" t="t" r="r" b="b"/>
              <a:pathLst>
                <a:path w="1498082" h="1498081">
                  <a:moveTo>
                    <a:pt x="1498082" y="1498082"/>
                  </a:moveTo>
                  <a:lnTo>
                    <a:pt x="1448994" y="1498082"/>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Freeform 13">
              <a:extLst>
                <a:ext uri="{FF2B5EF4-FFF2-40B4-BE49-F238E27FC236}">
                  <a16:creationId xmlns:a16="http://schemas.microsoft.com/office/drawing/2014/main" id="{D2B87445-4E61-46C6-30FA-20C33B1D137B}"/>
                </a:ext>
              </a:extLst>
            </p:cNvPr>
            <p:cNvSpPr/>
            <p:nvPr/>
          </p:nvSpPr>
          <p:spPr>
            <a:xfrm>
              <a:off x="0" y="5094312"/>
              <a:ext cx="1760180" cy="1760180"/>
            </a:xfrm>
            <a:custGeom>
              <a:avLst/>
              <a:gdLst>
                <a:gd name="connsiteX0" fmla="*/ 1760181 w 1760180"/>
                <a:gd name="connsiteY0" fmla="*/ 1760181 h 1760180"/>
                <a:gd name="connsiteX1" fmla="*/ 1711092 w 1760180"/>
                <a:gd name="connsiteY1" fmla="*/ 1760181 h 1760180"/>
                <a:gd name="connsiteX2" fmla="*/ 0 w 1760180"/>
                <a:gd name="connsiteY2" fmla="*/ 49965 h 1760180"/>
                <a:gd name="connsiteX3" fmla="*/ 0 w 1760180"/>
                <a:gd name="connsiteY3" fmla="*/ 0 h 1760180"/>
              </a:gdLst>
              <a:ahLst/>
              <a:cxnLst>
                <a:cxn ang="0">
                  <a:pos x="connsiteX0" y="connsiteY0"/>
                </a:cxn>
                <a:cxn ang="0">
                  <a:pos x="connsiteX1" y="connsiteY1"/>
                </a:cxn>
                <a:cxn ang="0">
                  <a:pos x="connsiteX2" y="connsiteY2"/>
                </a:cxn>
                <a:cxn ang="0">
                  <a:pos x="connsiteX3" y="connsiteY3"/>
                </a:cxn>
              </a:cxnLst>
              <a:rect l="l" t="t" r="r" b="b"/>
              <a:pathLst>
                <a:path w="1760179" h="1760179">
                  <a:moveTo>
                    <a:pt x="1760181" y="1760181"/>
                  </a:moveTo>
                  <a:lnTo>
                    <a:pt x="1711092" y="1760181"/>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reeform 14">
              <a:extLst>
                <a:ext uri="{FF2B5EF4-FFF2-40B4-BE49-F238E27FC236}">
                  <a16:creationId xmlns:a16="http://schemas.microsoft.com/office/drawing/2014/main" id="{C5A0DD80-5D8A-7E18-BB41-C592C12B6EF4}"/>
                </a:ext>
              </a:extLst>
            </p:cNvPr>
            <p:cNvSpPr/>
            <p:nvPr/>
          </p:nvSpPr>
          <p:spPr>
            <a:xfrm>
              <a:off x="0" y="4832214"/>
              <a:ext cx="2023156" cy="2022279"/>
            </a:xfrm>
            <a:custGeom>
              <a:avLst/>
              <a:gdLst>
                <a:gd name="connsiteX0" fmla="*/ 2023156 w 2023156"/>
                <a:gd name="connsiteY0" fmla="*/ 2022279 h 2022279"/>
                <a:gd name="connsiteX1" fmla="*/ 1973191 w 2023156"/>
                <a:gd name="connsiteY1" fmla="*/ 2022279 h 2022279"/>
                <a:gd name="connsiteX2" fmla="*/ 0 w 2023156"/>
                <a:gd name="connsiteY2" fmla="*/ 49089 h 2022279"/>
                <a:gd name="connsiteX3" fmla="*/ 0 w 2023156"/>
                <a:gd name="connsiteY3" fmla="*/ 0 h 2022279"/>
              </a:gdLst>
              <a:ahLst/>
              <a:cxnLst>
                <a:cxn ang="0">
                  <a:pos x="connsiteX0" y="connsiteY0"/>
                </a:cxn>
                <a:cxn ang="0">
                  <a:pos x="connsiteX1" y="connsiteY1"/>
                </a:cxn>
                <a:cxn ang="0">
                  <a:pos x="connsiteX2" y="connsiteY2"/>
                </a:cxn>
                <a:cxn ang="0">
                  <a:pos x="connsiteX3" y="connsiteY3"/>
                </a:cxn>
              </a:cxnLst>
              <a:rect l="l" t="t" r="r" b="b"/>
              <a:pathLst>
                <a:path w="2023156" h="2022278">
                  <a:moveTo>
                    <a:pt x="2023156" y="2022279"/>
                  </a:moveTo>
                  <a:lnTo>
                    <a:pt x="1973191" y="2022279"/>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reeform 15">
              <a:extLst>
                <a:ext uri="{FF2B5EF4-FFF2-40B4-BE49-F238E27FC236}">
                  <a16:creationId xmlns:a16="http://schemas.microsoft.com/office/drawing/2014/main" id="{FEBC69C1-C58D-315A-EBA4-68CE33C56F4B}"/>
                </a:ext>
              </a:extLst>
            </p:cNvPr>
            <p:cNvSpPr/>
            <p:nvPr/>
          </p:nvSpPr>
          <p:spPr>
            <a:xfrm>
              <a:off x="0" y="4570115"/>
              <a:ext cx="2285254" cy="2284377"/>
            </a:xfrm>
            <a:custGeom>
              <a:avLst/>
              <a:gdLst>
                <a:gd name="connsiteX0" fmla="*/ 2285255 w 2285254"/>
                <a:gd name="connsiteY0" fmla="*/ 2284378 h 2284377"/>
                <a:gd name="connsiteX1" fmla="*/ 2235290 w 2285254"/>
                <a:gd name="connsiteY1" fmla="*/ 2284378 h 2284377"/>
                <a:gd name="connsiteX2" fmla="*/ 0 w 2285254"/>
                <a:gd name="connsiteY2" fmla="*/ 49089 h 2284377"/>
                <a:gd name="connsiteX3" fmla="*/ 0 w 2285254"/>
                <a:gd name="connsiteY3" fmla="*/ 0 h 2284377"/>
              </a:gdLst>
              <a:ahLst/>
              <a:cxnLst>
                <a:cxn ang="0">
                  <a:pos x="connsiteX0" y="connsiteY0"/>
                </a:cxn>
                <a:cxn ang="0">
                  <a:pos x="connsiteX1" y="connsiteY1"/>
                </a:cxn>
                <a:cxn ang="0">
                  <a:pos x="connsiteX2" y="connsiteY2"/>
                </a:cxn>
                <a:cxn ang="0">
                  <a:pos x="connsiteX3" y="connsiteY3"/>
                </a:cxn>
              </a:cxnLst>
              <a:rect l="l" t="t" r="r" b="b"/>
              <a:pathLst>
                <a:path w="2285254" h="2284377">
                  <a:moveTo>
                    <a:pt x="2285255" y="2284378"/>
                  </a:moveTo>
                  <a:lnTo>
                    <a:pt x="2235290" y="2284378"/>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7" name="Freeform 16">
              <a:extLst>
                <a:ext uri="{FF2B5EF4-FFF2-40B4-BE49-F238E27FC236}">
                  <a16:creationId xmlns:a16="http://schemas.microsoft.com/office/drawing/2014/main" id="{00739921-95C4-EF50-FA10-FD309F15D6CB}"/>
                </a:ext>
              </a:extLst>
            </p:cNvPr>
            <p:cNvSpPr/>
            <p:nvPr/>
          </p:nvSpPr>
          <p:spPr>
            <a:xfrm>
              <a:off x="0" y="4308016"/>
              <a:ext cx="2547353" cy="2546476"/>
            </a:xfrm>
            <a:custGeom>
              <a:avLst/>
              <a:gdLst>
                <a:gd name="connsiteX0" fmla="*/ 2547353 w 2547353"/>
                <a:gd name="connsiteY0" fmla="*/ 2546477 h 2546476"/>
                <a:gd name="connsiteX1" fmla="*/ 2497388 w 2547353"/>
                <a:gd name="connsiteY1" fmla="*/ 2546477 h 2546476"/>
                <a:gd name="connsiteX2" fmla="*/ 0 w 2547353"/>
                <a:gd name="connsiteY2" fmla="*/ 49089 h 2546476"/>
                <a:gd name="connsiteX3" fmla="*/ 0 w 2547353"/>
                <a:gd name="connsiteY3" fmla="*/ 0 h 2546476"/>
              </a:gdLst>
              <a:ahLst/>
              <a:cxnLst>
                <a:cxn ang="0">
                  <a:pos x="connsiteX0" y="connsiteY0"/>
                </a:cxn>
                <a:cxn ang="0">
                  <a:pos x="connsiteX1" y="connsiteY1"/>
                </a:cxn>
                <a:cxn ang="0">
                  <a:pos x="connsiteX2" y="connsiteY2"/>
                </a:cxn>
                <a:cxn ang="0">
                  <a:pos x="connsiteX3" y="connsiteY3"/>
                </a:cxn>
              </a:cxnLst>
              <a:rect l="l" t="t" r="r" b="b"/>
              <a:pathLst>
                <a:path w="2547353" h="2546476">
                  <a:moveTo>
                    <a:pt x="2547353" y="2546477"/>
                  </a:moveTo>
                  <a:lnTo>
                    <a:pt x="2497388" y="2546477"/>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8" name="Freeform 17">
              <a:extLst>
                <a:ext uri="{FF2B5EF4-FFF2-40B4-BE49-F238E27FC236}">
                  <a16:creationId xmlns:a16="http://schemas.microsoft.com/office/drawing/2014/main" id="{447D8AAD-4B71-C33C-395F-B179DA93FD38}"/>
                </a:ext>
              </a:extLst>
            </p:cNvPr>
            <p:cNvSpPr/>
            <p:nvPr/>
          </p:nvSpPr>
          <p:spPr>
            <a:xfrm>
              <a:off x="0" y="4045918"/>
              <a:ext cx="2809451" cy="2808575"/>
            </a:xfrm>
            <a:custGeom>
              <a:avLst/>
              <a:gdLst>
                <a:gd name="connsiteX0" fmla="*/ 2809452 w 2809451"/>
                <a:gd name="connsiteY0" fmla="*/ 2808575 h 2808575"/>
                <a:gd name="connsiteX1" fmla="*/ 2759487 w 2809451"/>
                <a:gd name="connsiteY1" fmla="*/ 2808575 h 2808575"/>
                <a:gd name="connsiteX2" fmla="*/ 0 w 2809451"/>
                <a:gd name="connsiteY2" fmla="*/ 49089 h 2808575"/>
                <a:gd name="connsiteX3" fmla="*/ 0 w 2809451"/>
                <a:gd name="connsiteY3" fmla="*/ 0 h 2808575"/>
              </a:gdLst>
              <a:ahLst/>
              <a:cxnLst>
                <a:cxn ang="0">
                  <a:pos x="connsiteX0" y="connsiteY0"/>
                </a:cxn>
                <a:cxn ang="0">
                  <a:pos x="connsiteX1" y="connsiteY1"/>
                </a:cxn>
                <a:cxn ang="0">
                  <a:pos x="connsiteX2" y="connsiteY2"/>
                </a:cxn>
                <a:cxn ang="0">
                  <a:pos x="connsiteX3" y="connsiteY3"/>
                </a:cxn>
              </a:cxnLst>
              <a:rect l="l" t="t" r="r" b="b"/>
              <a:pathLst>
                <a:path w="2809451" h="2808575">
                  <a:moveTo>
                    <a:pt x="2809452" y="2808575"/>
                  </a:moveTo>
                  <a:lnTo>
                    <a:pt x="2759487" y="2808575"/>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9" name="Freeform 18">
              <a:extLst>
                <a:ext uri="{FF2B5EF4-FFF2-40B4-BE49-F238E27FC236}">
                  <a16:creationId xmlns:a16="http://schemas.microsoft.com/office/drawing/2014/main" id="{F2710717-CE85-96B3-5A10-CF9678A1F985}"/>
                </a:ext>
              </a:extLst>
            </p:cNvPr>
            <p:cNvSpPr/>
            <p:nvPr/>
          </p:nvSpPr>
          <p:spPr>
            <a:xfrm>
              <a:off x="0" y="3782943"/>
              <a:ext cx="3071550" cy="3071550"/>
            </a:xfrm>
            <a:custGeom>
              <a:avLst/>
              <a:gdLst>
                <a:gd name="connsiteX0" fmla="*/ 3071551 w 3071550"/>
                <a:gd name="connsiteY0" fmla="*/ 3071551 h 3071550"/>
                <a:gd name="connsiteX1" fmla="*/ 3021586 w 3071550"/>
                <a:gd name="connsiteY1" fmla="*/ 3071551 h 3071550"/>
                <a:gd name="connsiteX2" fmla="*/ 0 w 3071550"/>
                <a:gd name="connsiteY2" fmla="*/ 49965 h 3071550"/>
                <a:gd name="connsiteX3" fmla="*/ 0 w 3071550"/>
                <a:gd name="connsiteY3" fmla="*/ 0 h 3071550"/>
              </a:gdLst>
              <a:ahLst/>
              <a:cxnLst>
                <a:cxn ang="0">
                  <a:pos x="connsiteX0" y="connsiteY0"/>
                </a:cxn>
                <a:cxn ang="0">
                  <a:pos x="connsiteX1" y="connsiteY1"/>
                </a:cxn>
                <a:cxn ang="0">
                  <a:pos x="connsiteX2" y="connsiteY2"/>
                </a:cxn>
                <a:cxn ang="0">
                  <a:pos x="connsiteX3" y="connsiteY3"/>
                </a:cxn>
              </a:cxnLst>
              <a:rect l="l" t="t" r="r" b="b"/>
              <a:pathLst>
                <a:path w="3071550" h="3071550">
                  <a:moveTo>
                    <a:pt x="3071551" y="3071551"/>
                  </a:moveTo>
                  <a:lnTo>
                    <a:pt x="3021586" y="3071551"/>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Freeform 19">
              <a:extLst>
                <a:ext uri="{FF2B5EF4-FFF2-40B4-BE49-F238E27FC236}">
                  <a16:creationId xmlns:a16="http://schemas.microsoft.com/office/drawing/2014/main" id="{7274F24A-06BC-B75A-7B30-0BB4FD0BB55D}"/>
                </a:ext>
              </a:extLst>
            </p:cNvPr>
            <p:cNvSpPr/>
            <p:nvPr/>
          </p:nvSpPr>
          <p:spPr>
            <a:xfrm>
              <a:off x="0" y="3520844"/>
              <a:ext cx="3333649" cy="3333648"/>
            </a:xfrm>
            <a:custGeom>
              <a:avLst/>
              <a:gdLst>
                <a:gd name="connsiteX0" fmla="*/ 3333649 w 3333649"/>
                <a:gd name="connsiteY0" fmla="*/ 3333649 h 3333648"/>
                <a:gd name="connsiteX1" fmla="*/ 3283684 w 3333649"/>
                <a:gd name="connsiteY1" fmla="*/ 3333649 h 3333648"/>
                <a:gd name="connsiteX2" fmla="*/ 0 w 3333649"/>
                <a:gd name="connsiteY2" fmla="*/ 49965 h 3333648"/>
                <a:gd name="connsiteX3" fmla="*/ 0 w 3333649"/>
                <a:gd name="connsiteY3" fmla="*/ 0 h 3333648"/>
              </a:gdLst>
              <a:ahLst/>
              <a:cxnLst>
                <a:cxn ang="0">
                  <a:pos x="connsiteX0" y="connsiteY0"/>
                </a:cxn>
                <a:cxn ang="0">
                  <a:pos x="connsiteX1" y="connsiteY1"/>
                </a:cxn>
                <a:cxn ang="0">
                  <a:pos x="connsiteX2" y="connsiteY2"/>
                </a:cxn>
                <a:cxn ang="0">
                  <a:pos x="connsiteX3" y="connsiteY3"/>
                </a:cxn>
              </a:cxnLst>
              <a:rect l="l" t="t" r="r" b="b"/>
              <a:pathLst>
                <a:path w="3333648" h="3333648">
                  <a:moveTo>
                    <a:pt x="3333649" y="3333649"/>
                  </a:moveTo>
                  <a:lnTo>
                    <a:pt x="3283684" y="3333649"/>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1" name="Freeform 20">
              <a:extLst>
                <a:ext uri="{FF2B5EF4-FFF2-40B4-BE49-F238E27FC236}">
                  <a16:creationId xmlns:a16="http://schemas.microsoft.com/office/drawing/2014/main" id="{E2EB62F3-49CA-E737-E74C-9249BD1EFBFF}"/>
                </a:ext>
              </a:extLst>
            </p:cNvPr>
            <p:cNvSpPr/>
            <p:nvPr/>
          </p:nvSpPr>
          <p:spPr>
            <a:xfrm>
              <a:off x="0" y="3258745"/>
              <a:ext cx="3595747" cy="3595747"/>
            </a:xfrm>
            <a:custGeom>
              <a:avLst/>
              <a:gdLst>
                <a:gd name="connsiteX0" fmla="*/ 3595748 w 3595747"/>
                <a:gd name="connsiteY0" fmla="*/ 3595748 h 3595747"/>
                <a:gd name="connsiteX1" fmla="*/ 3546659 w 3595747"/>
                <a:gd name="connsiteY1" fmla="*/ 3595748 h 3595747"/>
                <a:gd name="connsiteX2" fmla="*/ 0 w 3595747"/>
                <a:gd name="connsiteY2" fmla="*/ 49965 h 3595747"/>
                <a:gd name="connsiteX3" fmla="*/ 0 w 3595747"/>
                <a:gd name="connsiteY3" fmla="*/ 0 h 3595747"/>
              </a:gdLst>
              <a:ahLst/>
              <a:cxnLst>
                <a:cxn ang="0">
                  <a:pos x="connsiteX0" y="connsiteY0"/>
                </a:cxn>
                <a:cxn ang="0">
                  <a:pos x="connsiteX1" y="connsiteY1"/>
                </a:cxn>
                <a:cxn ang="0">
                  <a:pos x="connsiteX2" y="connsiteY2"/>
                </a:cxn>
                <a:cxn ang="0">
                  <a:pos x="connsiteX3" y="connsiteY3"/>
                </a:cxn>
              </a:cxnLst>
              <a:rect l="l" t="t" r="r" b="b"/>
              <a:pathLst>
                <a:path w="3595747" h="3595747">
                  <a:moveTo>
                    <a:pt x="3595748" y="3595748"/>
                  </a:moveTo>
                  <a:lnTo>
                    <a:pt x="3546659" y="3595748"/>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2" name="Freeform 21">
              <a:extLst>
                <a:ext uri="{FF2B5EF4-FFF2-40B4-BE49-F238E27FC236}">
                  <a16:creationId xmlns:a16="http://schemas.microsoft.com/office/drawing/2014/main" id="{2A198E23-035B-A624-E2AC-426EF71C65A8}"/>
                </a:ext>
              </a:extLst>
            </p:cNvPr>
            <p:cNvSpPr/>
            <p:nvPr/>
          </p:nvSpPr>
          <p:spPr>
            <a:xfrm>
              <a:off x="0" y="2996647"/>
              <a:ext cx="3857846" cy="3857846"/>
            </a:xfrm>
            <a:custGeom>
              <a:avLst/>
              <a:gdLst>
                <a:gd name="connsiteX0" fmla="*/ 3857847 w 3857846"/>
                <a:gd name="connsiteY0" fmla="*/ 3857846 h 3857846"/>
                <a:gd name="connsiteX1" fmla="*/ 3808758 w 3857846"/>
                <a:gd name="connsiteY1" fmla="*/ 3857846 h 3857846"/>
                <a:gd name="connsiteX2" fmla="*/ 0 w 3857846"/>
                <a:gd name="connsiteY2" fmla="*/ 49965 h 3857846"/>
                <a:gd name="connsiteX3" fmla="*/ 0 w 3857846"/>
                <a:gd name="connsiteY3" fmla="*/ 0 h 3857846"/>
              </a:gdLst>
              <a:ahLst/>
              <a:cxnLst>
                <a:cxn ang="0">
                  <a:pos x="connsiteX0" y="connsiteY0"/>
                </a:cxn>
                <a:cxn ang="0">
                  <a:pos x="connsiteX1" y="connsiteY1"/>
                </a:cxn>
                <a:cxn ang="0">
                  <a:pos x="connsiteX2" y="connsiteY2"/>
                </a:cxn>
                <a:cxn ang="0">
                  <a:pos x="connsiteX3" y="connsiteY3"/>
                </a:cxn>
              </a:cxnLst>
              <a:rect l="l" t="t" r="r" b="b"/>
              <a:pathLst>
                <a:path w="3857846" h="3857846">
                  <a:moveTo>
                    <a:pt x="3857847" y="3857846"/>
                  </a:moveTo>
                  <a:lnTo>
                    <a:pt x="3808758" y="3857846"/>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Freeform 22">
              <a:extLst>
                <a:ext uri="{FF2B5EF4-FFF2-40B4-BE49-F238E27FC236}">
                  <a16:creationId xmlns:a16="http://schemas.microsoft.com/office/drawing/2014/main" id="{B6775F43-723A-F09F-E93A-89275D5B0D89}"/>
                </a:ext>
              </a:extLst>
            </p:cNvPr>
            <p:cNvSpPr/>
            <p:nvPr/>
          </p:nvSpPr>
          <p:spPr>
            <a:xfrm>
              <a:off x="0" y="2734548"/>
              <a:ext cx="4119945" cy="4119944"/>
            </a:xfrm>
            <a:custGeom>
              <a:avLst/>
              <a:gdLst>
                <a:gd name="connsiteX0" fmla="*/ 4119945 w 4119945"/>
                <a:gd name="connsiteY0" fmla="*/ 4119945 h 4119944"/>
                <a:gd name="connsiteX1" fmla="*/ 4070857 w 4119945"/>
                <a:gd name="connsiteY1" fmla="*/ 4119945 h 4119944"/>
                <a:gd name="connsiteX2" fmla="*/ 0 w 4119945"/>
                <a:gd name="connsiteY2" fmla="*/ 49965 h 4119944"/>
                <a:gd name="connsiteX3" fmla="*/ 0 w 4119945"/>
                <a:gd name="connsiteY3" fmla="*/ 0 h 4119944"/>
              </a:gdLst>
              <a:ahLst/>
              <a:cxnLst>
                <a:cxn ang="0">
                  <a:pos x="connsiteX0" y="connsiteY0"/>
                </a:cxn>
                <a:cxn ang="0">
                  <a:pos x="connsiteX1" y="connsiteY1"/>
                </a:cxn>
                <a:cxn ang="0">
                  <a:pos x="connsiteX2" y="connsiteY2"/>
                </a:cxn>
                <a:cxn ang="0">
                  <a:pos x="connsiteX3" y="connsiteY3"/>
                </a:cxn>
              </a:cxnLst>
              <a:rect l="l" t="t" r="r" b="b"/>
              <a:pathLst>
                <a:path w="4119945" h="4119944">
                  <a:moveTo>
                    <a:pt x="4119945" y="4119945"/>
                  </a:moveTo>
                  <a:lnTo>
                    <a:pt x="4070857" y="4119945"/>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6" name="Freeform 25">
              <a:extLst>
                <a:ext uri="{FF2B5EF4-FFF2-40B4-BE49-F238E27FC236}">
                  <a16:creationId xmlns:a16="http://schemas.microsoft.com/office/drawing/2014/main" id="{788D233C-8883-216D-8939-E040E5C58DB8}"/>
                </a:ext>
              </a:extLst>
            </p:cNvPr>
            <p:cNvSpPr/>
            <p:nvPr/>
          </p:nvSpPr>
          <p:spPr>
            <a:xfrm>
              <a:off x="0" y="2472449"/>
              <a:ext cx="4382043" cy="4382043"/>
            </a:xfrm>
            <a:custGeom>
              <a:avLst/>
              <a:gdLst>
                <a:gd name="connsiteX0" fmla="*/ 4382044 w 4382043"/>
                <a:gd name="connsiteY0" fmla="*/ 4382044 h 4382043"/>
                <a:gd name="connsiteX1" fmla="*/ 4332955 w 4382043"/>
                <a:gd name="connsiteY1" fmla="*/ 4382044 h 4382043"/>
                <a:gd name="connsiteX2" fmla="*/ 0 w 4382043"/>
                <a:gd name="connsiteY2" fmla="*/ 49089 h 4382043"/>
                <a:gd name="connsiteX3" fmla="*/ 0 w 4382043"/>
                <a:gd name="connsiteY3" fmla="*/ 0 h 4382043"/>
              </a:gdLst>
              <a:ahLst/>
              <a:cxnLst>
                <a:cxn ang="0">
                  <a:pos x="connsiteX0" y="connsiteY0"/>
                </a:cxn>
                <a:cxn ang="0">
                  <a:pos x="connsiteX1" y="connsiteY1"/>
                </a:cxn>
                <a:cxn ang="0">
                  <a:pos x="connsiteX2" y="connsiteY2"/>
                </a:cxn>
                <a:cxn ang="0">
                  <a:pos x="connsiteX3" y="connsiteY3"/>
                </a:cxn>
              </a:cxnLst>
              <a:rect l="l" t="t" r="r" b="b"/>
              <a:pathLst>
                <a:path w="4382043" h="4382043">
                  <a:moveTo>
                    <a:pt x="4382044" y="4382044"/>
                  </a:moveTo>
                  <a:lnTo>
                    <a:pt x="4332955" y="4382044"/>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94864"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3" name="Text Placeholder 4">
            <a:extLst>
              <a:ext uri="{FF2B5EF4-FFF2-40B4-BE49-F238E27FC236}">
                <a16:creationId xmlns:a16="http://schemas.microsoft.com/office/drawing/2014/main" id="{9740401B-D9FC-54B9-29E5-8C39875248A1}"/>
              </a:ext>
            </a:extLst>
          </p:cNvPr>
          <p:cNvSpPr>
            <a:spLocks noGrp="1"/>
          </p:cNvSpPr>
          <p:nvPr>
            <p:ph type="body" sz="quarter" idx="12"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827006252"/>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grpSp>
        <p:nvGrpSpPr>
          <p:cNvPr id="3" name="Graphic 30">
            <a:extLst>
              <a:ext uri="{FF2B5EF4-FFF2-40B4-BE49-F238E27FC236}">
                <a16:creationId xmlns:a16="http://schemas.microsoft.com/office/drawing/2014/main" id="{719FB713-3476-15E2-0EB9-74760175C219}"/>
              </a:ext>
            </a:extLst>
          </p:cNvPr>
          <p:cNvGrpSpPr/>
          <p:nvPr/>
        </p:nvGrpSpPr>
        <p:grpSpPr>
          <a:xfrm>
            <a:off x="84735" y="2550783"/>
            <a:ext cx="4220243" cy="4321847"/>
            <a:chOff x="84735" y="2550783"/>
            <a:chExt cx="4220243" cy="4321847"/>
          </a:xfrm>
          <a:solidFill>
            <a:schemeClr val="accent2"/>
          </a:solidFill>
        </p:grpSpPr>
        <p:sp>
          <p:nvSpPr>
            <p:cNvPr id="5" name="Freeform 4">
              <a:extLst>
                <a:ext uri="{FF2B5EF4-FFF2-40B4-BE49-F238E27FC236}">
                  <a16:creationId xmlns:a16="http://schemas.microsoft.com/office/drawing/2014/main" id="{09AEC4F1-C363-7BE3-65F1-C17F4824F203}"/>
                </a:ext>
              </a:extLst>
            </p:cNvPr>
            <p:cNvSpPr/>
            <p:nvPr/>
          </p:nvSpPr>
          <p:spPr>
            <a:xfrm>
              <a:off x="84735" y="2550783"/>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 name="Freeform 5">
              <a:extLst>
                <a:ext uri="{FF2B5EF4-FFF2-40B4-BE49-F238E27FC236}">
                  <a16:creationId xmlns:a16="http://schemas.microsoft.com/office/drawing/2014/main" id="{530A1F65-0548-57DB-8681-FD8B5D3B6F1A}"/>
                </a:ext>
              </a:extLst>
            </p:cNvPr>
            <p:cNvSpPr/>
            <p:nvPr/>
          </p:nvSpPr>
          <p:spPr>
            <a:xfrm>
              <a:off x="205034" y="2671083"/>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 name="Freeform 6">
              <a:extLst>
                <a:ext uri="{FF2B5EF4-FFF2-40B4-BE49-F238E27FC236}">
                  <a16:creationId xmlns:a16="http://schemas.microsoft.com/office/drawing/2014/main" id="{0EBA42F1-7F41-7F8A-736C-96D5BDBD3EE4}"/>
                </a:ext>
              </a:extLst>
            </p:cNvPr>
            <p:cNvSpPr/>
            <p:nvPr/>
          </p:nvSpPr>
          <p:spPr>
            <a:xfrm>
              <a:off x="325334" y="2791382"/>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 name="Freeform 7">
              <a:extLst>
                <a:ext uri="{FF2B5EF4-FFF2-40B4-BE49-F238E27FC236}">
                  <a16:creationId xmlns:a16="http://schemas.microsoft.com/office/drawing/2014/main" id="{8105B6AF-ED27-570B-4A13-CBD71E60D623}"/>
                </a:ext>
              </a:extLst>
            </p:cNvPr>
            <p:cNvSpPr/>
            <p:nvPr/>
          </p:nvSpPr>
          <p:spPr>
            <a:xfrm>
              <a:off x="445634" y="2911682"/>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reeform 9">
              <a:extLst>
                <a:ext uri="{FF2B5EF4-FFF2-40B4-BE49-F238E27FC236}">
                  <a16:creationId xmlns:a16="http://schemas.microsoft.com/office/drawing/2014/main" id="{72D6CACF-F93F-8695-F748-576A473A7907}"/>
                </a:ext>
              </a:extLst>
            </p:cNvPr>
            <p:cNvSpPr/>
            <p:nvPr/>
          </p:nvSpPr>
          <p:spPr>
            <a:xfrm>
              <a:off x="565934" y="3031982"/>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1" name="Freeform 10">
              <a:extLst>
                <a:ext uri="{FF2B5EF4-FFF2-40B4-BE49-F238E27FC236}">
                  <a16:creationId xmlns:a16="http://schemas.microsoft.com/office/drawing/2014/main" id="{999FE407-D44B-E4D5-B76D-F614A3FDA7F5}"/>
                </a:ext>
              </a:extLst>
            </p:cNvPr>
            <p:cNvSpPr/>
            <p:nvPr/>
          </p:nvSpPr>
          <p:spPr>
            <a:xfrm>
              <a:off x="686233" y="3151469"/>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 name="Freeform 11">
              <a:extLst>
                <a:ext uri="{FF2B5EF4-FFF2-40B4-BE49-F238E27FC236}">
                  <a16:creationId xmlns:a16="http://schemas.microsoft.com/office/drawing/2014/main" id="{1E2A695D-43DF-D8E6-008B-591FD1643BA2}"/>
                </a:ext>
              </a:extLst>
            </p:cNvPr>
            <p:cNvSpPr/>
            <p:nvPr/>
          </p:nvSpPr>
          <p:spPr>
            <a:xfrm>
              <a:off x="806533" y="3271768"/>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Freeform 12">
              <a:extLst>
                <a:ext uri="{FF2B5EF4-FFF2-40B4-BE49-F238E27FC236}">
                  <a16:creationId xmlns:a16="http://schemas.microsoft.com/office/drawing/2014/main" id="{C3ECCC8D-1570-75DD-5B0D-A25345FDBF82}"/>
                </a:ext>
              </a:extLst>
            </p:cNvPr>
            <p:cNvSpPr/>
            <p:nvPr/>
          </p:nvSpPr>
          <p:spPr>
            <a:xfrm>
              <a:off x="926833" y="3392068"/>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Freeform 13">
              <a:extLst>
                <a:ext uri="{FF2B5EF4-FFF2-40B4-BE49-F238E27FC236}">
                  <a16:creationId xmlns:a16="http://schemas.microsoft.com/office/drawing/2014/main" id="{ACD4329D-8AD4-2408-5EA4-8C60535418AA}"/>
                </a:ext>
              </a:extLst>
            </p:cNvPr>
            <p:cNvSpPr/>
            <p:nvPr/>
          </p:nvSpPr>
          <p:spPr>
            <a:xfrm>
              <a:off x="1047132" y="3512368"/>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reeform 14">
              <a:extLst>
                <a:ext uri="{FF2B5EF4-FFF2-40B4-BE49-F238E27FC236}">
                  <a16:creationId xmlns:a16="http://schemas.microsoft.com/office/drawing/2014/main" id="{CB782128-354F-8096-1D18-1C3BEB43D5C9}"/>
                </a:ext>
              </a:extLst>
            </p:cNvPr>
            <p:cNvSpPr/>
            <p:nvPr/>
          </p:nvSpPr>
          <p:spPr>
            <a:xfrm>
              <a:off x="1167432" y="3632667"/>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reeform 15">
              <a:extLst>
                <a:ext uri="{FF2B5EF4-FFF2-40B4-BE49-F238E27FC236}">
                  <a16:creationId xmlns:a16="http://schemas.microsoft.com/office/drawing/2014/main" id="{823352D9-C445-2FB1-58CC-412C66EFFB7E}"/>
                </a:ext>
              </a:extLst>
            </p:cNvPr>
            <p:cNvSpPr/>
            <p:nvPr/>
          </p:nvSpPr>
          <p:spPr>
            <a:xfrm>
              <a:off x="1287732" y="3752967"/>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7" name="Freeform 16">
              <a:extLst>
                <a:ext uri="{FF2B5EF4-FFF2-40B4-BE49-F238E27FC236}">
                  <a16:creationId xmlns:a16="http://schemas.microsoft.com/office/drawing/2014/main" id="{E006E8DA-D379-FC56-8B0F-2B285C2153DD}"/>
                </a:ext>
              </a:extLst>
            </p:cNvPr>
            <p:cNvSpPr/>
            <p:nvPr/>
          </p:nvSpPr>
          <p:spPr>
            <a:xfrm>
              <a:off x="1408031" y="3873267"/>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8" name="Freeform 17">
              <a:extLst>
                <a:ext uri="{FF2B5EF4-FFF2-40B4-BE49-F238E27FC236}">
                  <a16:creationId xmlns:a16="http://schemas.microsoft.com/office/drawing/2014/main" id="{44C10D20-7EB5-A4D1-9738-B62A39EE1405}"/>
                </a:ext>
              </a:extLst>
            </p:cNvPr>
            <p:cNvSpPr/>
            <p:nvPr/>
          </p:nvSpPr>
          <p:spPr>
            <a:xfrm>
              <a:off x="1527518" y="3993566"/>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9" name="Freeform 18">
              <a:extLst>
                <a:ext uri="{FF2B5EF4-FFF2-40B4-BE49-F238E27FC236}">
                  <a16:creationId xmlns:a16="http://schemas.microsoft.com/office/drawing/2014/main" id="{D79EF51D-B4A0-3B3D-6EF3-5BAE2F64AEB5}"/>
                </a:ext>
              </a:extLst>
            </p:cNvPr>
            <p:cNvSpPr/>
            <p:nvPr/>
          </p:nvSpPr>
          <p:spPr>
            <a:xfrm>
              <a:off x="1647818" y="4113866"/>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Freeform 19">
              <a:extLst>
                <a:ext uri="{FF2B5EF4-FFF2-40B4-BE49-F238E27FC236}">
                  <a16:creationId xmlns:a16="http://schemas.microsoft.com/office/drawing/2014/main" id="{E416E7A7-1150-8055-4119-A910BFD7464A}"/>
                </a:ext>
              </a:extLst>
            </p:cNvPr>
            <p:cNvSpPr/>
            <p:nvPr/>
          </p:nvSpPr>
          <p:spPr>
            <a:xfrm>
              <a:off x="1768118" y="4234166"/>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1" name="Freeform 20">
              <a:extLst>
                <a:ext uri="{FF2B5EF4-FFF2-40B4-BE49-F238E27FC236}">
                  <a16:creationId xmlns:a16="http://schemas.microsoft.com/office/drawing/2014/main" id="{AA346404-0496-CF0E-635C-F34725432252}"/>
                </a:ext>
              </a:extLst>
            </p:cNvPr>
            <p:cNvSpPr/>
            <p:nvPr/>
          </p:nvSpPr>
          <p:spPr>
            <a:xfrm>
              <a:off x="1888417" y="4354465"/>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2" name="Freeform 21">
              <a:extLst>
                <a:ext uri="{FF2B5EF4-FFF2-40B4-BE49-F238E27FC236}">
                  <a16:creationId xmlns:a16="http://schemas.microsoft.com/office/drawing/2014/main" id="{FB0B29BF-789A-497A-9AD8-5769D0044662}"/>
                </a:ext>
              </a:extLst>
            </p:cNvPr>
            <p:cNvSpPr/>
            <p:nvPr/>
          </p:nvSpPr>
          <p:spPr>
            <a:xfrm>
              <a:off x="2008717" y="4474765"/>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Freeform 22">
              <a:extLst>
                <a:ext uri="{FF2B5EF4-FFF2-40B4-BE49-F238E27FC236}">
                  <a16:creationId xmlns:a16="http://schemas.microsoft.com/office/drawing/2014/main" id="{847E03DA-1DA2-0A57-8F2D-9197AFFDBAC3}"/>
                </a:ext>
              </a:extLst>
            </p:cNvPr>
            <p:cNvSpPr/>
            <p:nvPr/>
          </p:nvSpPr>
          <p:spPr>
            <a:xfrm>
              <a:off x="2129017" y="4594252"/>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4" name="Freeform 23">
              <a:extLst>
                <a:ext uri="{FF2B5EF4-FFF2-40B4-BE49-F238E27FC236}">
                  <a16:creationId xmlns:a16="http://schemas.microsoft.com/office/drawing/2014/main" id="{D1AB1A9E-A2CC-6B48-BFE2-3464A1EC1B0E}"/>
                </a:ext>
              </a:extLst>
            </p:cNvPr>
            <p:cNvSpPr/>
            <p:nvPr/>
          </p:nvSpPr>
          <p:spPr>
            <a:xfrm>
              <a:off x="2249316" y="4714552"/>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6" name="Freeform 25">
              <a:extLst>
                <a:ext uri="{FF2B5EF4-FFF2-40B4-BE49-F238E27FC236}">
                  <a16:creationId xmlns:a16="http://schemas.microsoft.com/office/drawing/2014/main" id="{81B63EF1-7F01-B583-F15A-A4E3830A0E67}"/>
                </a:ext>
              </a:extLst>
            </p:cNvPr>
            <p:cNvSpPr/>
            <p:nvPr/>
          </p:nvSpPr>
          <p:spPr>
            <a:xfrm>
              <a:off x="2369616" y="4834851"/>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0" name="Freeform 29">
              <a:extLst>
                <a:ext uri="{FF2B5EF4-FFF2-40B4-BE49-F238E27FC236}">
                  <a16:creationId xmlns:a16="http://schemas.microsoft.com/office/drawing/2014/main" id="{108C1D44-FE8B-6E01-FDFA-B6ABD3A9726A}"/>
                </a:ext>
              </a:extLst>
            </p:cNvPr>
            <p:cNvSpPr/>
            <p:nvPr/>
          </p:nvSpPr>
          <p:spPr>
            <a:xfrm>
              <a:off x="2489916" y="4955151"/>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2" name="Freeform 31">
              <a:extLst>
                <a:ext uri="{FF2B5EF4-FFF2-40B4-BE49-F238E27FC236}">
                  <a16:creationId xmlns:a16="http://schemas.microsoft.com/office/drawing/2014/main" id="{82395FB5-7316-F916-63F4-979D0BD266E3}"/>
                </a:ext>
              </a:extLst>
            </p:cNvPr>
            <p:cNvSpPr/>
            <p:nvPr/>
          </p:nvSpPr>
          <p:spPr>
            <a:xfrm>
              <a:off x="2610215" y="5075451"/>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3" name="Freeform 32">
              <a:extLst>
                <a:ext uri="{FF2B5EF4-FFF2-40B4-BE49-F238E27FC236}">
                  <a16:creationId xmlns:a16="http://schemas.microsoft.com/office/drawing/2014/main" id="{3FF9CE0A-D3E5-FB0A-BAF0-7E8553A974AF}"/>
                </a:ext>
              </a:extLst>
            </p:cNvPr>
            <p:cNvSpPr/>
            <p:nvPr/>
          </p:nvSpPr>
          <p:spPr>
            <a:xfrm>
              <a:off x="2730515" y="5195750"/>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4" name="Freeform 33">
              <a:extLst>
                <a:ext uri="{FF2B5EF4-FFF2-40B4-BE49-F238E27FC236}">
                  <a16:creationId xmlns:a16="http://schemas.microsoft.com/office/drawing/2014/main" id="{B523F8B2-9266-7485-A0D9-F0B07A3786B0}"/>
                </a:ext>
              </a:extLst>
            </p:cNvPr>
            <p:cNvSpPr/>
            <p:nvPr/>
          </p:nvSpPr>
          <p:spPr>
            <a:xfrm>
              <a:off x="2850002" y="5316050"/>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5" name="Freeform 34">
              <a:extLst>
                <a:ext uri="{FF2B5EF4-FFF2-40B4-BE49-F238E27FC236}">
                  <a16:creationId xmlns:a16="http://schemas.microsoft.com/office/drawing/2014/main" id="{5A26FF8B-CA7D-7773-AB86-8C12B06F8011}"/>
                </a:ext>
              </a:extLst>
            </p:cNvPr>
            <p:cNvSpPr/>
            <p:nvPr/>
          </p:nvSpPr>
          <p:spPr>
            <a:xfrm>
              <a:off x="2970302" y="5436350"/>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6" name="Freeform 35">
              <a:extLst>
                <a:ext uri="{FF2B5EF4-FFF2-40B4-BE49-F238E27FC236}">
                  <a16:creationId xmlns:a16="http://schemas.microsoft.com/office/drawing/2014/main" id="{B8236031-B717-F015-3F6B-A4D4C1472A07}"/>
                </a:ext>
              </a:extLst>
            </p:cNvPr>
            <p:cNvSpPr/>
            <p:nvPr/>
          </p:nvSpPr>
          <p:spPr>
            <a:xfrm>
              <a:off x="3090601" y="5556649"/>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7" name="Freeform 36">
              <a:extLst>
                <a:ext uri="{FF2B5EF4-FFF2-40B4-BE49-F238E27FC236}">
                  <a16:creationId xmlns:a16="http://schemas.microsoft.com/office/drawing/2014/main" id="{1926F1D4-AD7D-8CBA-0132-73D1D8692852}"/>
                </a:ext>
              </a:extLst>
            </p:cNvPr>
            <p:cNvSpPr/>
            <p:nvPr/>
          </p:nvSpPr>
          <p:spPr>
            <a:xfrm>
              <a:off x="3210901" y="5676136"/>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8" name="Freeform 37">
              <a:extLst>
                <a:ext uri="{FF2B5EF4-FFF2-40B4-BE49-F238E27FC236}">
                  <a16:creationId xmlns:a16="http://schemas.microsoft.com/office/drawing/2014/main" id="{6CF529C0-2D9D-3DAD-4C4D-8F48D2ACC400}"/>
                </a:ext>
              </a:extLst>
            </p:cNvPr>
            <p:cNvSpPr/>
            <p:nvPr/>
          </p:nvSpPr>
          <p:spPr>
            <a:xfrm>
              <a:off x="3331201" y="5797249"/>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9" name="Freeform 38">
              <a:extLst>
                <a:ext uri="{FF2B5EF4-FFF2-40B4-BE49-F238E27FC236}">
                  <a16:creationId xmlns:a16="http://schemas.microsoft.com/office/drawing/2014/main" id="{DA93405E-53DC-AF0B-91DF-569E2557BE39}"/>
                </a:ext>
              </a:extLst>
            </p:cNvPr>
            <p:cNvSpPr/>
            <p:nvPr/>
          </p:nvSpPr>
          <p:spPr>
            <a:xfrm>
              <a:off x="3451500" y="5916736"/>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0" name="Freeform 39">
              <a:extLst>
                <a:ext uri="{FF2B5EF4-FFF2-40B4-BE49-F238E27FC236}">
                  <a16:creationId xmlns:a16="http://schemas.microsoft.com/office/drawing/2014/main" id="{31929093-AA03-63CF-AC03-3BF4E2882B17}"/>
                </a:ext>
              </a:extLst>
            </p:cNvPr>
            <p:cNvSpPr/>
            <p:nvPr/>
          </p:nvSpPr>
          <p:spPr>
            <a:xfrm>
              <a:off x="3571800" y="6037035"/>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1" name="Freeform 40">
              <a:extLst>
                <a:ext uri="{FF2B5EF4-FFF2-40B4-BE49-F238E27FC236}">
                  <a16:creationId xmlns:a16="http://schemas.microsoft.com/office/drawing/2014/main" id="{07C27B4C-DF7E-625C-C008-A39F9D387746}"/>
                </a:ext>
              </a:extLst>
            </p:cNvPr>
            <p:cNvSpPr/>
            <p:nvPr/>
          </p:nvSpPr>
          <p:spPr>
            <a:xfrm>
              <a:off x="3692100" y="6157335"/>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Freeform 41">
              <a:extLst>
                <a:ext uri="{FF2B5EF4-FFF2-40B4-BE49-F238E27FC236}">
                  <a16:creationId xmlns:a16="http://schemas.microsoft.com/office/drawing/2014/main" id="{31420BAA-7538-D75C-11EE-7A6F61487F40}"/>
                </a:ext>
              </a:extLst>
            </p:cNvPr>
            <p:cNvSpPr/>
            <p:nvPr/>
          </p:nvSpPr>
          <p:spPr>
            <a:xfrm>
              <a:off x="3812399" y="6277635"/>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3" name="Freeform 42">
              <a:extLst>
                <a:ext uri="{FF2B5EF4-FFF2-40B4-BE49-F238E27FC236}">
                  <a16:creationId xmlns:a16="http://schemas.microsoft.com/office/drawing/2014/main" id="{C381EB19-5307-9266-107F-D9B37EAB997C}"/>
                </a:ext>
              </a:extLst>
            </p:cNvPr>
            <p:cNvSpPr/>
            <p:nvPr/>
          </p:nvSpPr>
          <p:spPr>
            <a:xfrm>
              <a:off x="3932699" y="6397934"/>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4" name="Freeform 43">
              <a:extLst>
                <a:ext uri="{FF2B5EF4-FFF2-40B4-BE49-F238E27FC236}">
                  <a16:creationId xmlns:a16="http://schemas.microsoft.com/office/drawing/2014/main" id="{2A29EDEB-6DF9-55B4-1033-ECA30A484287}"/>
                </a:ext>
              </a:extLst>
            </p:cNvPr>
            <p:cNvSpPr/>
            <p:nvPr/>
          </p:nvSpPr>
          <p:spPr>
            <a:xfrm>
              <a:off x="4052999" y="6518234"/>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5" name="Freeform 44">
              <a:extLst>
                <a:ext uri="{FF2B5EF4-FFF2-40B4-BE49-F238E27FC236}">
                  <a16:creationId xmlns:a16="http://schemas.microsoft.com/office/drawing/2014/main" id="{E6243BE4-39EE-48F0-801C-C7727372CD0F}"/>
                </a:ext>
              </a:extLst>
            </p:cNvPr>
            <p:cNvSpPr/>
            <p:nvPr/>
          </p:nvSpPr>
          <p:spPr>
            <a:xfrm>
              <a:off x="4172486" y="6638534"/>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6" name="Freeform 45">
              <a:extLst>
                <a:ext uri="{FF2B5EF4-FFF2-40B4-BE49-F238E27FC236}">
                  <a16:creationId xmlns:a16="http://schemas.microsoft.com/office/drawing/2014/main" id="{E41038BB-8095-D362-F32F-64163C9A3B10}"/>
                </a:ext>
              </a:extLst>
            </p:cNvPr>
            <p:cNvSpPr/>
            <p:nvPr/>
          </p:nvSpPr>
          <p:spPr>
            <a:xfrm>
              <a:off x="4292785" y="6758833"/>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82507"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7500938"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7500937"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9" name="Picture Placeholder 8">
            <a:extLst>
              <a:ext uri="{FF2B5EF4-FFF2-40B4-BE49-F238E27FC236}">
                <a16:creationId xmlns:a16="http://schemas.microsoft.com/office/drawing/2014/main" id="{FA8FEA00-B6B2-2400-D8F2-132E065C14F9}"/>
              </a:ext>
            </a:extLst>
          </p:cNvPr>
          <p:cNvSpPr>
            <a:spLocks noGrp="1"/>
          </p:cNvSpPr>
          <p:nvPr>
            <p:ph type="pic" sz="quarter" idx="20"/>
          </p:nvPr>
        </p:nvSpPr>
        <p:spPr>
          <a:xfrm>
            <a:off x="457200" y="1350035"/>
            <a:ext cx="7383639" cy="4935538"/>
          </a:xfrm>
          <a:custGeom>
            <a:avLst/>
            <a:gdLst>
              <a:gd name="connsiteX0" fmla="*/ 0 w 7383639"/>
              <a:gd name="connsiteY0" fmla="*/ 0 h 4935538"/>
              <a:gd name="connsiteX1" fmla="*/ 6602515 w 7383639"/>
              <a:gd name="connsiteY1" fmla="*/ 0 h 4935538"/>
              <a:gd name="connsiteX2" fmla="*/ 4525308 w 7383639"/>
              <a:gd name="connsiteY2" fmla="*/ 2077207 h 4935538"/>
              <a:gd name="connsiteX3" fmla="*/ 7383639 w 7383639"/>
              <a:gd name="connsiteY3" fmla="*/ 4935538 h 4935538"/>
              <a:gd name="connsiteX4" fmla="*/ 1730415 w 7383639"/>
              <a:gd name="connsiteY4" fmla="*/ 4935538 h 4935538"/>
              <a:gd name="connsiteX5" fmla="*/ 0 w 7383639"/>
              <a:gd name="connsiteY5" fmla="*/ 3205123 h 493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3639" h="4935538">
                <a:moveTo>
                  <a:pt x="0" y="0"/>
                </a:moveTo>
                <a:lnTo>
                  <a:pt x="6602515" y="0"/>
                </a:lnTo>
                <a:lnTo>
                  <a:pt x="4525308" y="2077207"/>
                </a:lnTo>
                <a:lnTo>
                  <a:pt x="7383639" y="4935538"/>
                </a:lnTo>
                <a:lnTo>
                  <a:pt x="1730415" y="4935538"/>
                </a:lnTo>
                <a:lnTo>
                  <a:pt x="0" y="3205123"/>
                </a:lnTo>
                <a:close/>
              </a:path>
            </a:pathLst>
          </a:custGeom>
          <a:solidFill>
            <a:schemeClr val="bg2">
              <a:lumMod val="75000"/>
            </a:schemeClr>
          </a:solidFill>
        </p:spPr>
        <p:txBody>
          <a:bodyPr wrap="square" anchor="ctr">
            <a:noAutofit/>
          </a:bodyPr>
          <a:lstStyle/>
          <a:p>
            <a:endParaRPr lang="en-US" dirty="0"/>
          </a:p>
        </p:txBody>
      </p:sp>
    </p:spTree>
    <p:extLst>
      <p:ext uri="{BB962C8B-B14F-4D97-AF65-F5344CB8AC3E}">
        <p14:creationId xmlns:p14="http://schemas.microsoft.com/office/powerpoint/2010/main" val="3797972110"/>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grpSp>
        <p:nvGrpSpPr>
          <p:cNvPr id="47" name="Graphic 30">
            <a:extLst>
              <a:ext uri="{FF2B5EF4-FFF2-40B4-BE49-F238E27FC236}">
                <a16:creationId xmlns:a16="http://schemas.microsoft.com/office/drawing/2014/main" id="{D8C216E4-F0B9-B7DA-AA31-B8003D698206}"/>
              </a:ext>
            </a:extLst>
          </p:cNvPr>
          <p:cNvGrpSpPr/>
          <p:nvPr/>
        </p:nvGrpSpPr>
        <p:grpSpPr>
          <a:xfrm flipH="1">
            <a:off x="7890473" y="2556336"/>
            <a:ext cx="4220243" cy="4321847"/>
            <a:chOff x="7890473" y="2556336"/>
            <a:chExt cx="4220243" cy="4321847"/>
          </a:xfrm>
          <a:solidFill>
            <a:schemeClr val="accent2"/>
          </a:solidFill>
        </p:grpSpPr>
        <p:sp>
          <p:nvSpPr>
            <p:cNvPr id="48" name="Freeform 47">
              <a:extLst>
                <a:ext uri="{FF2B5EF4-FFF2-40B4-BE49-F238E27FC236}">
                  <a16:creationId xmlns:a16="http://schemas.microsoft.com/office/drawing/2014/main" id="{0755B995-CF9C-F3A4-FF44-47B7524230F3}"/>
                </a:ext>
              </a:extLst>
            </p:cNvPr>
            <p:cNvSpPr/>
            <p:nvPr/>
          </p:nvSpPr>
          <p:spPr>
            <a:xfrm>
              <a:off x="7890473" y="2556336"/>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9" name="Freeform 48">
              <a:extLst>
                <a:ext uri="{FF2B5EF4-FFF2-40B4-BE49-F238E27FC236}">
                  <a16:creationId xmlns:a16="http://schemas.microsoft.com/office/drawing/2014/main" id="{96063315-F472-70FC-0BB5-193C57984976}"/>
                </a:ext>
              </a:extLst>
            </p:cNvPr>
            <p:cNvSpPr/>
            <p:nvPr/>
          </p:nvSpPr>
          <p:spPr>
            <a:xfrm>
              <a:off x="8010772" y="2676636"/>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0" name="Freeform 49">
              <a:extLst>
                <a:ext uri="{FF2B5EF4-FFF2-40B4-BE49-F238E27FC236}">
                  <a16:creationId xmlns:a16="http://schemas.microsoft.com/office/drawing/2014/main" id="{7ADD22B1-E481-4F17-02FF-CCEAB1D2EAD1}"/>
                </a:ext>
              </a:extLst>
            </p:cNvPr>
            <p:cNvSpPr/>
            <p:nvPr/>
          </p:nvSpPr>
          <p:spPr>
            <a:xfrm>
              <a:off x="8131072" y="2796935"/>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1" name="Freeform 50">
              <a:extLst>
                <a:ext uri="{FF2B5EF4-FFF2-40B4-BE49-F238E27FC236}">
                  <a16:creationId xmlns:a16="http://schemas.microsoft.com/office/drawing/2014/main" id="{FA578389-7C89-85DD-9418-81D5EA0AA367}"/>
                </a:ext>
              </a:extLst>
            </p:cNvPr>
            <p:cNvSpPr/>
            <p:nvPr/>
          </p:nvSpPr>
          <p:spPr>
            <a:xfrm>
              <a:off x="8251372" y="2917235"/>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2" name="Freeform 51">
              <a:extLst>
                <a:ext uri="{FF2B5EF4-FFF2-40B4-BE49-F238E27FC236}">
                  <a16:creationId xmlns:a16="http://schemas.microsoft.com/office/drawing/2014/main" id="{52FF1B27-5D2E-61EF-1FEE-6A2D7BD8F5E2}"/>
                </a:ext>
              </a:extLst>
            </p:cNvPr>
            <p:cNvSpPr/>
            <p:nvPr/>
          </p:nvSpPr>
          <p:spPr>
            <a:xfrm>
              <a:off x="8371672" y="3037535"/>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3" name="Freeform 52">
              <a:extLst>
                <a:ext uri="{FF2B5EF4-FFF2-40B4-BE49-F238E27FC236}">
                  <a16:creationId xmlns:a16="http://schemas.microsoft.com/office/drawing/2014/main" id="{C242B2E8-2002-EB95-170D-4733A0177FD5}"/>
                </a:ext>
              </a:extLst>
            </p:cNvPr>
            <p:cNvSpPr/>
            <p:nvPr/>
          </p:nvSpPr>
          <p:spPr>
            <a:xfrm>
              <a:off x="8491971" y="3157022"/>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4" name="Freeform 53">
              <a:extLst>
                <a:ext uri="{FF2B5EF4-FFF2-40B4-BE49-F238E27FC236}">
                  <a16:creationId xmlns:a16="http://schemas.microsoft.com/office/drawing/2014/main" id="{917D6118-D3A9-BC88-513A-725440C4D89A}"/>
                </a:ext>
              </a:extLst>
            </p:cNvPr>
            <p:cNvSpPr/>
            <p:nvPr/>
          </p:nvSpPr>
          <p:spPr>
            <a:xfrm>
              <a:off x="8612271" y="3277321"/>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5" name="Freeform 54">
              <a:extLst>
                <a:ext uri="{FF2B5EF4-FFF2-40B4-BE49-F238E27FC236}">
                  <a16:creationId xmlns:a16="http://schemas.microsoft.com/office/drawing/2014/main" id="{2EA5F5E9-4F05-589C-B086-14EF4FF28290}"/>
                </a:ext>
              </a:extLst>
            </p:cNvPr>
            <p:cNvSpPr/>
            <p:nvPr/>
          </p:nvSpPr>
          <p:spPr>
            <a:xfrm>
              <a:off x="8732571" y="3397621"/>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6" name="Freeform 55">
              <a:extLst>
                <a:ext uri="{FF2B5EF4-FFF2-40B4-BE49-F238E27FC236}">
                  <a16:creationId xmlns:a16="http://schemas.microsoft.com/office/drawing/2014/main" id="{03C25EF6-F4FE-6F65-50DC-355298E58B0A}"/>
                </a:ext>
              </a:extLst>
            </p:cNvPr>
            <p:cNvSpPr/>
            <p:nvPr/>
          </p:nvSpPr>
          <p:spPr>
            <a:xfrm>
              <a:off x="8852870" y="3517921"/>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7" name="Freeform 56">
              <a:extLst>
                <a:ext uri="{FF2B5EF4-FFF2-40B4-BE49-F238E27FC236}">
                  <a16:creationId xmlns:a16="http://schemas.microsoft.com/office/drawing/2014/main" id="{1ECBC0BA-4D17-7C5D-2EEB-246B7D7CBAA4}"/>
                </a:ext>
              </a:extLst>
            </p:cNvPr>
            <p:cNvSpPr/>
            <p:nvPr/>
          </p:nvSpPr>
          <p:spPr>
            <a:xfrm>
              <a:off x="8973170" y="3638220"/>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8" name="Freeform 57">
              <a:extLst>
                <a:ext uri="{FF2B5EF4-FFF2-40B4-BE49-F238E27FC236}">
                  <a16:creationId xmlns:a16="http://schemas.microsoft.com/office/drawing/2014/main" id="{C75A2F78-3690-AB68-C50A-56AC10717F41}"/>
                </a:ext>
              </a:extLst>
            </p:cNvPr>
            <p:cNvSpPr/>
            <p:nvPr/>
          </p:nvSpPr>
          <p:spPr>
            <a:xfrm>
              <a:off x="9093470" y="3758520"/>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9" name="Freeform 58">
              <a:extLst>
                <a:ext uri="{FF2B5EF4-FFF2-40B4-BE49-F238E27FC236}">
                  <a16:creationId xmlns:a16="http://schemas.microsoft.com/office/drawing/2014/main" id="{F9CE8B6B-5E0F-A50C-C9A7-60488075A6CC}"/>
                </a:ext>
              </a:extLst>
            </p:cNvPr>
            <p:cNvSpPr/>
            <p:nvPr/>
          </p:nvSpPr>
          <p:spPr>
            <a:xfrm>
              <a:off x="9213769" y="3878820"/>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0" name="Freeform 59">
              <a:extLst>
                <a:ext uri="{FF2B5EF4-FFF2-40B4-BE49-F238E27FC236}">
                  <a16:creationId xmlns:a16="http://schemas.microsoft.com/office/drawing/2014/main" id="{E2019466-9C7D-867A-1ED6-C3D083A24F6E}"/>
                </a:ext>
              </a:extLst>
            </p:cNvPr>
            <p:cNvSpPr/>
            <p:nvPr/>
          </p:nvSpPr>
          <p:spPr>
            <a:xfrm>
              <a:off x="9333256" y="3999119"/>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1" name="Freeform 60">
              <a:extLst>
                <a:ext uri="{FF2B5EF4-FFF2-40B4-BE49-F238E27FC236}">
                  <a16:creationId xmlns:a16="http://schemas.microsoft.com/office/drawing/2014/main" id="{F9359D20-C448-F128-D0E3-651F5BF0B36E}"/>
                </a:ext>
              </a:extLst>
            </p:cNvPr>
            <p:cNvSpPr/>
            <p:nvPr/>
          </p:nvSpPr>
          <p:spPr>
            <a:xfrm>
              <a:off x="9453556" y="4119419"/>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2" name="Freeform 61">
              <a:extLst>
                <a:ext uri="{FF2B5EF4-FFF2-40B4-BE49-F238E27FC236}">
                  <a16:creationId xmlns:a16="http://schemas.microsoft.com/office/drawing/2014/main" id="{6538FF5F-7E2F-FDF5-A929-DFDEACA928E3}"/>
                </a:ext>
              </a:extLst>
            </p:cNvPr>
            <p:cNvSpPr/>
            <p:nvPr/>
          </p:nvSpPr>
          <p:spPr>
            <a:xfrm>
              <a:off x="9573856" y="4239719"/>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3" name="Freeform 62">
              <a:extLst>
                <a:ext uri="{FF2B5EF4-FFF2-40B4-BE49-F238E27FC236}">
                  <a16:creationId xmlns:a16="http://schemas.microsoft.com/office/drawing/2014/main" id="{AD314D2E-8D98-6A13-4572-DD25C4D1C13D}"/>
                </a:ext>
              </a:extLst>
            </p:cNvPr>
            <p:cNvSpPr/>
            <p:nvPr/>
          </p:nvSpPr>
          <p:spPr>
            <a:xfrm>
              <a:off x="9694155" y="4360018"/>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4" name="Freeform 63">
              <a:extLst>
                <a:ext uri="{FF2B5EF4-FFF2-40B4-BE49-F238E27FC236}">
                  <a16:creationId xmlns:a16="http://schemas.microsoft.com/office/drawing/2014/main" id="{367D7AC9-0DCC-D1EA-2A8C-F9A0EC3A3FAA}"/>
                </a:ext>
              </a:extLst>
            </p:cNvPr>
            <p:cNvSpPr/>
            <p:nvPr/>
          </p:nvSpPr>
          <p:spPr>
            <a:xfrm>
              <a:off x="9814455" y="4480318"/>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5" name="Freeform 64">
              <a:extLst>
                <a:ext uri="{FF2B5EF4-FFF2-40B4-BE49-F238E27FC236}">
                  <a16:creationId xmlns:a16="http://schemas.microsoft.com/office/drawing/2014/main" id="{5157DA4E-214C-4CBB-FC89-22CDC9AB8B2E}"/>
                </a:ext>
              </a:extLst>
            </p:cNvPr>
            <p:cNvSpPr/>
            <p:nvPr/>
          </p:nvSpPr>
          <p:spPr>
            <a:xfrm>
              <a:off x="9934755" y="4599805"/>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6" name="Freeform 65">
              <a:extLst>
                <a:ext uri="{FF2B5EF4-FFF2-40B4-BE49-F238E27FC236}">
                  <a16:creationId xmlns:a16="http://schemas.microsoft.com/office/drawing/2014/main" id="{F8B7DD4C-BE4F-2108-7962-03453B54805F}"/>
                </a:ext>
              </a:extLst>
            </p:cNvPr>
            <p:cNvSpPr/>
            <p:nvPr/>
          </p:nvSpPr>
          <p:spPr>
            <a:xfrm>
              <a:off x="10055054" y="4720105"/>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7" name="Freeform 66">
              <a:extLst>
                <a:ext uri="{FF2B5EF4-FFF2-40B4-BE49-F238E27FC236}">
                  <a16:creationId xmlns:a16="http://schemas.microsoft.com/office/drawing/2014/main" id="{24F02424-8872-DFE9-DF76-DF698FEF0740}"/>
                </a:ext>
              </a:extLst>
            </p:cNvPr>
            <p:cNvSpPr/>
            <p:nvPr/>
          </p:nvSpPr>
          <p:spPr>
            <a:xfrm>
              <a:off x="10175354" y="4840404"/>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8" name="Freeform 67">
              <a:extLst>
                <a:ext uri="{FF2B5EF4-FFF2-40B4-BE49-F238E27FC236}">
                  <a16:creationId xmlns:a16="http://schemas.microsoft.com/office/drawing/2014/main" id="{A93D3C28-D7C6-0BCD-2206-EB69B2F7041A}"/>
                </a:ext>
              </a:extLst>
            </p:cNvPr>
            <p:cNvSpPr/>
            <p:nvPr/>
          </p:nvSpPr>
          <p:spPr>
            <a:xfrm>
              <a:off x="10295654" y="4960704"/>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9" name="Freeform 68">
              <a:extLst>
                <a:ext uri="{FF2B5EF4-FFF2-40B4-BE49-F238E27FC236}">
                  <a16:creationId xmlns:a16="http://schemas.microsoft.com/office/drawing/2014/main" id="{01F39BB4-1F60-FECA-F8FC-9973009A49E0}"/>
                </a:ext>
              </a:extLst>
            </p:cNvPr>
            <p:cNvSpPr/>
            <p:nvPr/>
          </p:nvSpPr>
          <p:spPr>
            <a:xfrm>
              <a:off x="10415953" y="5081004"/>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0" name="Freeform 69">
              <a:extLst>
                <a:ext uri="{FF2B5EF4-FFF2-40B4-BE49-F238E27FC236}">
                  <a16:creationId xmlns:a16="http://schemas.microsoft.com/office/drawing/2014/main" id="{B74666AA-85AB-34F3-96EE-879E84AD9AB0}"/>
                </a:ext>
              </a:extLst>
            </p:cNvPr>
            <p:cNvSpPr/>
            <p:nvPr/>
          </p:nvSpPr>
          <p:spPr>
            <a:xfrm>
              <a:off x="10536253" y="5201303"/>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1" name="Freeform 70">
              <a:extLst>
                <a:ext uri="{FF2B5EF4-FFF2-40B4-BE49-F238E27FC236}">
                  <a16:creationId xmlns:a16="http://schemas.microsoft.com/office/drawing/2014/main" id="{97F9EB8C-F568-3B3A-2E86-074E6E186128}"/>
                </a:ext>
              </a:extLst>
            </p:cNvPr>
            <p:cNvSpPr/>
            <p:nvPr/>
          </p:nvSpPr>
          <p:spPr>
            <a:xfrm>
              <a:off x="10655740" y="5321603"/>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2" name="Freeform 71">
              <a:extLst>
                <a:ext uri="{FF2B5EF4-FFF2-40B4-BE49-F238E27FC236}">
                  <a16:creationId xmlns:a16="http://schemas.microsoft.com/office/drawing/2014/main" id="{AE193C01-256D-0FEE-6092-B141BFFF9E30}"/>
                </a:ext>
              </a:extLst>
            </p:cNvPr>
            <p:cNvSpPr/>
            <p:nvPr/>
          </p:nvSpPr>
          <p:spPr>
            <a:xfrm>
              <a:off x="10776040" y="5441903"/>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3" name="Freeform 72">
              <a:extLst>
                <a:ext uri="{FF2B5EF4-FFF2-40B4-BE49-F238E27FC236}">
                  <a16:creationId xmlns:a16="http://schemas.microsoft.com/office/drawing/2014/main" id="{DD78C467-99B8-720A-1034-E5BD4A4B82FE}"/>
                </a:ext>
              </a:extLst>
            </p:cNvPr>
            <p:cNvSpPr/>
            <p:nvPr/>
          </p:nvSpPr>
          <p:spPr>
            <a:xfrm>
              <a:off x="10896339" y="5562202"/>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4" name="Freeform 73">
              <a:extLst>
                <a:ext uri="{FF2B5EF4-FFF2-40B4-BE49-F238E27FC236}">
                  <a16:creationId xmlns:a16="http://schemas.microsoft.com/office/drawing/2014/main" id="{F7C063E0-E7E2-42AC-0C6C-83189CD01A57}"/>
                </a:ext>
              </a:extLst>
            </p:cNvPr>
            <p:cNvSpPr/>
            <p:nvPr/>
          </p:nvSpPr>
          <p:spPr>
            <a:xfrm>
              <a:off x="11016639" y="5681689"/>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5" name="Freeform 74">
              <a:extLst>
                <a:ext uri="{FF2B5EF4-FFF2-40B4-BE49-F238E27FC236}">
                  <a16:creationId xmlns:a16="http://schemas.microsoft.com/office/drawing/2014/main" id="{C9664F75-E13F-8AD1-101C-D587A4613C32}"/>
                </a:ext>
              </a:extLst>
            </p:cNvPr>
            <p:cNvSpPr/>
            <p:nvPr/>
          </p:nvSpPr>
          <p:spPr>
            <a:xfrm>
              <a:off x="11136939" y="5802802"/>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6" name="Freeform 75">
              <a:extLst>
                <a:ext uri="{FF2B5EF4-FFF2-40B4-BE49-F238E27FC236}">
                  <a16:creationId xmlns:a16="http://schemas.microsoft.com/office/drawing/2014/main" id="{D6779F25-ECC3-BAF9-FFDE-6E27A88ED258}"/>
                </a:ext>
              </a:extLst>
            </p:cNvPr>
            <p:cNvSpPr/>
            <p:nvPr/>
          </p:nvSpPr>
          <p:spPr>
            <a:xfrm>
              <a:off x="11257238" y="5922289"/>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7" name="Freeform 76">
              <a:extLst>
                <a:ext uri="{FF2B5EF4-FFF2-40B4-BE49-F238E27FC236}">
                  <a16:creationId xmlns:a16="http://schemas.microsoft.com/office/drawing/2014/main" id="{A980900F-8D26-46AE-4023-A645EF8923C8}"/>
                </a:ext>
              </a:extLst>
            </p:cNvPr>
            <p:cNvSpPr/>
            <p:nvPr/>
          </p:nvSpPr>
          <p:spPr>
            <a:xfrm>
              <a:off x="11377538" y="6042588"/>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8" name="Freeform 77">
              <a:extLst>
                <a:ext uri="{FF2B5EF4-FFF2-40B4-BE49-F238E27FC236}">
                  <a16:creationId xmlns:a16="http://schemas.microsoft.com/office/drawing/2014/main" id="{49662833-DEB6-4C59-702B-B5A1F38DD869}"/>
                </a:ext>
              </a:extLst>
            </p:cNvPr>
            <p:cNvSpPr/>
            <p:nvPr/>
          </p:nvSpPr>
          <p:spPr>
            <a:xfrm>
              <a:off x="11497838" y="6162888"/>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9" name="Freeform 78">
              <a:extLst>
                <a:ext uri="{FF2B5EF4-FFF2-40B4-BE49-F238E27FC236}">
                  <a16:creationId xmlns:a16="http://schemas.microsoft.com/office/drawing/2014/main" id="{BD627E8B-ACAA-D9A2-1082-1F59252EFAFD}"/>
                </a:ext>
              </a:extLst>
            </p:cNvPr>
            <p:cNvSpPr/>
            <p:nvPr/>
          </p:nvSpPr>
          <p:spPr>
            <a:xfrm>
              <a:off x="11618137" y="6283188"/>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0" name="Freeform 79">
              <a:extLst>
                <a:ext uri="{FF2B5EF4-FFF2-40B4-BE49-F238E27FC236}">
                  <a16:creationId xmlns:a16="http://schemas.microsoft.com/office/drawing/2014/main" id="{9A16FA77-15C5-76B0-5842-EF249B70D9E1}"/>
                </a:ext>
              </a:extLst>
            </p:cNvPr>
            <p:cNvSpPr/>
            <p:nvPr/>
          </p:nvSpPr>
          <p:spPr>
            <a:xfrm>
              <a:off x="11738437" y="6403487"/>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1" name="Freeform 80">
              <a:extLst>
                <a:ext uri="{FF2B5EF4-FFF2-40B4-BE49-F238E27FC236}">
                  <a16:creationId xmlns:a16="http://schemas.microsoft.com/office/drawing/2014/main" id="{37EF5E20-CE04-A231-EBB7-D42D1D8D408F}"/>
                </a:ext>
              </a:extLst>
            </p:cNvPr>
            <p:cNvSpPr/>
            <p:nvPr/>
          </p:nvSpPr>
          <p:spPr>
            <a:xfrm>
              <a:off x="11858737" y="6523787"/>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2" name="Freeform 81">
              <a:extLst>
                <a:ext uri="{FF2B5EF4-FFF2-40B4-BE49-F238E27FC236}">
                  <a16:creationId xmlns:a16="http://schemas.microsoft.com/office/drawing/2014/main" id="{B1F77FC8-85F2-C182-BB85-DD6F9CFE5BED}"/>
                </a:ext>
              </a:extLst>
            </p:cNvPr>
            <p:cNvSpPr/>
            <p:nvPr/>
          </p:nvSpPr>
          <p:spPr>
            <a:xfrm>
              <a:off x="11978224" y="6644087"/>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3" name="Freeform 82">
              <a:extLst>
                <a:ext uri="{FF2B5EF4-FFF2-40B4-BE49-F238E27FC236}">
                  <a16:creationId xmlns:a16="http://schemas.microsoft.com/office/drawing/2014/main" id="{D8A0BCDA-8E3B-8424-0A5F-C5E1ABAF60C9}"/>
                </a:ext>
              </a:extLst>
            </p:cNvPr>
            <p:cNvSpPr/>
            <p:nvPr/>
          </p:nvSpPr>
          <p:spPr>
            <a:xfrm>
              <a:off x="12098523" y="6764386"/>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flipH="1">
            <a:off x="0"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lvl1pPr algn="r">
              <a:defRPr/>
            </a:lvl1pPr>
          </a:lstStyle>
          <a:p>
            <a:r>
              <a:rPr lang="en-US"/>
              <a:t>Click to edit Master title style</a:t>
            </a: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457200"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457200"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tx2"/>
                </a:solidFill>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8" name="Picture Placeholder 7">
            <a:extLst>
              <a:ext uri="{FF2B5EF4-FFF2-40B4-BE49-F238E27FC236}">
                <a16:creationId xmlns:a16="http://schemas.microsoft.com/office/drawing/2014/main" id="{FAB687BA-5F27-0914-E481-E87F28FB1E64}"/>
              </a:ext>
            </a:extLst>
          </p:cNvPr>
          <p:cNvSpPr>
            <a:spLocks noGrp="1"/>
          </p:cNvSpPr>
          <p:nvPr>
            <p:ph type="pic" sz="quarter" idx="21"/>
          </p:nvPr>
        </p:nvSpPr>
        <p:spPr>
          <a:xfrm>
            <a:off x="4354589" y="1346754"/>
            <a:ext cx="7376777" cy="4935537"/>
          </a:xfrm>
          <a:custGeom>
            <a:avLst/>
            <a:gdLst>
              <a:gd name="connsiteX0" fmla="*/ 767522 w 7376777"/>
              <a:gd name="connsiteY0" fmla="*/ 0 h 4935537"/>
              <a:gd name="connsiteX1" fmla="*/ 7376777 w 7376777"/>
              <a:gd name="connsiteY1" fmla="*/ 0 h 4935537"/>
              <a:gd name="connsiteX2" fmla="*/ 7376777 w 7376777"/>
              <a:gd name="connsiteY2" fmla="*/ 3215433 h 4935537"/>
              <a:gd name="connsiteX3" fmla="*/ 5656674 w 7376777"/>
              <a:gd name="connsiteY3" fmla="*/ 4935536 h 4935537"/>
              <a:gd name="connsiteX4" fmla="*/ 0 w 7376777"/>
              <a:gd name="connsiteY4" fmla="*/ 4935537 h 4935537"/>
              <a:gd name="connsiteX5" fmla="*/ 2851530 w 7376777"/>
              <a:gd name="connsiteY5" fmla="*/ 2084008 h 4935537"/>
              <a:gd name="connsiteX6" fmla="*/ 767522 w 7376777"/>
              <a:gd name="connsiteY6" fmla="*/ 0 h 4935537"/>
              <a:gd name="connsiteX7" fmla="*/ 767522 w 7376777"/>
              <a:gd name="connsiteY7" fmla="*/ 0 h 493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6777" h="4935537">
                <a:moveTo>
                  <a:pt x="767522" y="0"/>
                </a:moveTo>
                <a:lnTo>
                  <a:pt x="7376777" y="0"/>
                </a:lnTo>
                <a:lnTo>
                  <a:pt x="7376777" y="3215433"/>
                </a:lnTo>
                <a:lnTo>
                  <a:pt x="5656674" y="4935536"/>
                </a:lnTo>
                <a:lnTo>
                  <a:pt x="0" y="4935537"/>
                </a:lnTo>
                <a:lnTo>
                  <a:pt x="2851530" y="2084008"/>
                </a:lnTo>
                <a:lnTo>
                  <a:pt x="767522" y="0"/>
                </a:lnTo>
                <a:close/>
              </a:path>
            </a:pathLst>
          </a:custGeom>
          <a:solidFill>
            <a:schemeClr val="bg2">
              <a:lumMod val="75000"/>
            </a:schemeClr>
          </a:solidFill>
        </p:spPr>
        <p:txBody>
          <a:bodyPr wrap="square" anchor="ctr">
            <a:noAutofit/>
          </a:bodyPr>
          <a:lstStyle>
            <a:lvl1pPr algn="ctr">
              <a:defRPr/>
            </a:lvl1pPr>
          </a:lstStyle>
          <a:p>
            <a:endParaRPr lang="en-US" dirty="0"/>
          </a:p>
        </p:txBody>
      </p:sp>
    </p:spTree>
    <p:extLst>
      <p:ext uri="{BB962C8B-B14F-4D97-AF65-F5344CB8AC3E}">
        <p14:creationId xmlns:p14="http://schemas.microsoft.com/office/powerpoint/2010/main" val="3690747464"/>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aphic 30">
            <a:extLst>
              <a:ext uri="{FF2B5EF4-FFF2-40B4-BE49-F238E27FC236}">
                <a16:creationId xmlns:a16="http://schemas.microsoft.com/office/drawing/2014/main" id="{4428114C-EAB7-F669-5DCB-D5E79CC36046}"/>
              </a:ext>
            </a:extLst>
          </p:cNvPr>
          <p:cNvGrpSpPr/>
          <p:nvPr/>
        </p:nvGrpSpPr>
        <p:grpSpPr>
          <a:xfrm>
            <a:off x="84735" y="2550783"/>
            <a:ext cx="4220243" cy="4321847"/>
            <a:chOff x="84735" y="2550783"/>
            <a:chExt cx="4220243" cy="4321847"/>
          </a:xfrm>
          <a:solidFill>
            <a:schemeClr val="accent2"/>
          </a:solidFill>
        </p:grpSpPr>
        <p:sp>
          <p:nvSpPr>
            <p:cNvPr id="5" name="Freeform 4">
              <a:extLst>
                <a:ext uri="{FF2B5EF4-FFF2-40B4-BE49-F238E27FC236}">
                  <a16:creationId xmlns:a16="http://schemas.microsoft.com/office/drawing/2014/main" id="{4A2E5517-246F-B750-8BEA-3398903B6D1C}"/>
                </a:ext>
              </a:extLst>
            </p:cNvPr>
            <p:cNvSpPr/>
            <p:nvPr/>
          </p:nvSpPr>
          <p:spPr>
            <a:xfrm>
              <a:off x="84735" y="2550783"/>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6" name="Freeform 5">
              <a:extLst>
                <a:ext uri="{FF2B5EF4-FFF2-40B4-BE49-F238E27FC236}">
                  <a16:creationId xmlns:a16="http://schemas.microsoft.com/office/drawing/2014/main" id="{27E2598B-52BE-5749-B817-22B20CEA10E6}"/>
                </a:ext>
              </a:extLst>
            </p:cNvPr>
            <p:cNvSpPr/>
            <p:nvPr/>
          </p:nvSpPr>
          <p:spPr>
            <a:xfrm>
              <a:off x="205034" y="2671083"/>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7" name="Freeform 6">
              <a:extLst>
                <a:ext uri="{FF2B5EF4-FFF2-40B4-BE49-F238E27FC236}">
                  <a16:creationId xmlns:a16="http://schemas.microsoft.com/office/drawing/2014/main" id="{6080283D-2E3C-12CF-17EC-239156345A17}"/>
                </a:ext>
              </a:extLst>
            </p:cNvPr>
            <p:cNvSpPr/>
            <p:nvPr/>
          </p:nvSpPr>
          <p:spPr>
            <a:xfrm>
              <a:off x="325334" y="2791382"/>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 name="Freeform 7">
              <a:extLst>
                <a:ext uri="{FF2B5EF4-FFF2-40B4-BE49-F238E27FC236}">
                  <a16:creationId xmlns:a16="http://schemas.microsoft.com/office/drawing/2014/main" id="{FA112019-039C-718E-94EA-C3253626CF29}"/>
                </a:ext>
              </a:extLst>
            </p:cNvPr>
            <p:cNvSpPr/>
            <p:nvPr/>
          </p:nvSpPr>
          <p:spPr>
            <a:xfrm>
              <a:off x="445634" y="2911682"/>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9" name="Freeform 8">
              <a:extLst>
                <a:ext uri="{FF2B5EF4-FFF2-40B4-BE49-F238E27FC236}">
                  <a16:creationId xmlns:a16="http://schemas.microsoft.com/office/drawing/2014/main" id="{F05A733C-BC71-52B5-A679-28D58FC95060}"/>
                </a:ext>
              </a:extLst>
            </p:cNvPr>
            <p:cNvSpPr/>
            <p:nvPr/>
          </p:nvSpPr>
          <p:spPr>
            <a:xfrm>
              <a:off x="565934" y="3031982"/>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0" name="Freeform 9">
              <a:extLst>
                <a:ext uri="{FF2B5EF4-FFF2-40B4-BE49-F238E27FC236}">
                  <a16:creationId xmlns:a16="http://schemas.microsoft.com/office/drawing/2014/main" id="{188F5558-5BCF-8B6F-BE1F-5E29AEE0673C}"/>
                </a:ext>
              </a:extLst>
            </p:cNvPr>
            <p:cNvSpPr/>
            <p:nvPr/>
          </p:nvSpPr>
          <p:spPr>
            <a:xfrm>
              <a:off x="686233" y="3151469"/>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2" name="Freeform 11">
              <a:extLst>
                <a:ext uri="{FF2B5EF4-FFF2-40B4-BE49-F238E27FC236}">
                  <a16:creationId xmlns:a16="http://schemas.microsoft.com/office/drawing/2014/main" id="{F0D92D02-061E-33B9-8955-4AD522D758DC}"/>
                </a:ext>
              </a:extLst>
            </p:cNvPr>
            <p:cNvSpPr/>
            <p:nvPr/>
          </p:nvSpPr>
          <p:spPr>
            <a:xfrm>
              <a:off x="806533" y="3271768"/>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3" name="Freeform 12">
              <a:extLst>
                <a:ext uri="{FF2B5EF4-FFF2-40B4-BE49-F238E27FC236}">
                  <a16:creationId xmlns:a16="http://schemas.microsoft.com/office/drawing/2014/main" id="{D62D5F7F-D322-F87A-0251-0E7380472169}"/>
                </a:ext>
              </a:extLst>
            </p:cNvPr>
            <p:cNvSpPr/>
            <p:nvPr/>
          </p:nvSpPr>
          <p:spPr>
            <a:xfrm>
              <a:off x="926833" y="3392068"/>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Freeform 13">
              <a:extLst>
                <a:ext uri="{FF2B5EF4-FFF2-40B4-BE49-F238E27FC236}">
                  <a16:creationId xmlns:a16="http://schemas.microsoft.com/office/drawing/2014/main" id="{995D6CF2-E168-05C7-6B7B-AD497C1D4C7D}"/>
                </a:ext>
              </a:extLst>
            </p:cNvPr>
            <p:cNvSpPr/>
            <p:nvPr/>
          </p:nvSpPr>
          <p:spPr>
            <a:xfrm>
              <a:off x="1047132" y="3512368"/>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5" name="Freeform 14">
              <a:extLst>
                <a:ext uri="{FF2B5EF4-FFF2-40B4-BE49-F238E27FC236}">
                  <a16:creationId xmlns:a16="http://schemas.microsoft.com/office/drawing/2014/main" id="{839AA972-36C2-C649-8BD8-92826CF42434}"/>
                </a:ext>
              </a:extLst>
            </p:cNvPr>
            <p:cNvSpPr/>
            <p:nvPr/>
          </p:nvSpPr>
          <p:spPr>
            <a:xfrm>
              <a:off x="1167432" y="3632667"/>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6" name="Freeform 15">
              <a:extLst>
                <a:ext uri="{FF2B5EF4-FFF2-40B4-BE49-F238E27FC236}">
                  <a16:creationId xmlns:a16="http://schemas.microsoft.com/office/drawing/2014/main" id="{887BED03-8A60-BB96-8614-B7D30C85247B}"/>
                </a:ext>
              </a:extLst>
            </p:cNvPr>
            <p:cNvSpPr/>
            <p:nvPr/>
          </p:nvSpPr>
          <p:spPr>
            <a:xfrm>
              <a:off x="1287732" y="3752967"/>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7" name="Freeform 16">
              <a:extLst>
                <a:ext uri="{FF2B5EF4-FFF2-40B4-BE49-F238E27FC236}">
                  <a16:creationId xmlns:a16="http://schemas.microsoft.com/office/drawing/2014/main" id="{9A021A3B-D312-1CAF-6149-1D83EC4CC14C}"/>
                </a:ext>
              </a:extLst>
            </p:cNvPr>
            <p:cNvSpPr/>
            <p:nvPr/>
          </p:nvSpPr>
          <p:spPr>
            <a:xfrm>
              <a:off x="1408031" y="3873267"/>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8" name="Freeform 17">
              <a:extLst>
                <a:ext uri="{FF2B5EF4-FFF2-40B4-BE49-F238E27FC236}">
                  <a16:creationId xmlns:a16="http://schemas.microsoft.com/office/drawing/2014/main" id="{7947E403-47EF-F4AE-F18C-E3D778A49A8F}"/>
                </a:ext>
              </a:extLst>
            </p:cNvPr>
            <p:cNvSpPr/>
            <p:nvPr/>
          </p:nvSpPr>
          <p:spPr>
            <a:xfrm>
              <a:off x="1527518" y="3993566"/>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9" name="Freeform 18">
              <a:extLst>
                <a:ext uri="{FF2B5EF4-FFF2-40B4-BE49-F238E27FC236}">
                  <a16:creationId xmlns:a16="http://schemas.microsoft.com/office/drawing/2014/main" id="{50FA6A82-C995-B816-CF43-6F832AD741E3}"/>
                </a:ext>
              </a:extLst>
            </p:cNvPr>
            <p:cNvSpPr/>
            <p:nvPr/>
          </p:nvSpPr>
          <p:spPr>
            <a:xfrm>
              <a:off x="1647818" y="4113866"/>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Freeform 19">
              <a:extLst>
                <a:ext uri="{FF2B5EF4-FFF2-40B4-BE49-F238E27FC236}">
                  <a16:creationId xmlns:a16="http://schemas.microsoft.com/office/drawing/2014/main" id="{118550A7-E204-206A-A171-2DBA401C18B6}"/>
                </a:ext>
              </a:extLst>
            </p:cNvPr>
            <p:cNvSpPr/>
            <p:nvPr/>
          </p:nvSpPr>
          <p:spPr>
            <a:xfrm>
              <a:off x="1768118" y="4234166"/>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1" name="Freeform 20">
              <a:extLst>
                <a:ext uri="{FF2B5EF4-FFF2-40B4-BE49-F238E27FC236}">
                  <a16:creationId xmlns:a16="http://schemas.microsoft.com/office/drawing/2014/main" id="{9170ECA0-78F4-B9A2-334E-589FEA1342A5}"/>
                </a:ext>
              </a:extLst>
            </p:cNvPr>
            <p:cNvSpPr/>
            <p:nvPr/>
          </p:nvSpPr>
          <p:spPr>
            <a:xfrm>
              <a:off x="1888417" y="4354465"/>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2" name="Freeform 21">
              <a:extLst>
                <a:ext uri="{FF2B5EF4-FFF2-40B4-BE49-F238E27FC236}">
                  <a16:creationId xmlns:a16="http://schemas.microsoft.com/office/drawing/2014/main" id="{4EA9B279-B35A-00E2-3694-7CD679CA64A2}"/>
                </a:ext>
              </a:extLst>
            </p:cNvPr>
            <p:cNvSpPr/>
            <p:nvPr/>
          </p:nvSpPr>
          <p:spPr>
            <a:xfrm>
              <a:off x="2008717" y="4474765"/>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Freeform 22">
              <a:extLst>
                <a:ext uri="{FF2B5EF4-FFF2-40B4-BE49-F238E27FC236}">
                  <a16:creationId xmlns:a16="http://schemas.microsoft.com/office/drawing/2014/main" id="{0B456355-66ED-3AE4-61FB-236347104A90}"/>
                </a:ext>
              </a:extLst>
            </p:cNvPr>
            <p:cNvSpPr/>
            <p:nvPr/>
          </p:nvSpPr>
          <p:spPr>
            <a:xfrm>
              <a:off x="2129017" y="4594252"/>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4" name="Freeform 23">
              <a:extLst>
                <a:ext uri="{FF2B5EF4-FFF2-40B4-BE49-F238E27FC236}">
                  <a16:creationId xmlns:a16="http://schemas.microsoft.com/office/drawing/2014/main" id="{613A9CB1-5A63-9598-96BE-4F2FD0EDF566}"/>
                </a:ext>
              </a:extLst>
            </p:cNvPr>
            <p:cNvSpPr/>
            <p:nvPr/>
          </p:nvSpPr>
          <p:spPr>
            <a:xfrm>
              <a:off x="2249316" y="4714552"/>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6" name="Freeform 25">
              <a:extLst>
                <a:ext uri="{FF2B5EF4-FFF2-40B4-BE49-F238E27FC236}">
                  <a16:creationId xmlns:a16="http://schemas.microsoft.com/office/drawing/2014/main" id="{03FC0292-8481-69EC-82AD-A51CE897403B}"/>
                </a:ext>
              </a:extLst>
            </p:cNvPr>
            <p:cNvSpPr/>
            <p:nvPr/>
          </p:nvSpPr>
          <p:spPr>
            <a:xfrm>
              <a:off x="2369616" y="4834851"/>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0" name="Freeform 29">
              <a:extLst>
                <a:ext uri="{FF2B5EF4-FFF2-40B4-BE49-F238E27FC236}">
                  <a16:creationId xmlns:a16="http://schemas.microsoft.com/office/drawing/2014/main" id="{6811075C-5403-78ED-9273-5ABA5FAC3585}"/>
                </a:ext>
              </a:extLst>
            </p:cNvPr>
            <p:cNvSpPr/>
            <p:nvPr/>
          </p:nvSpPr>
          <p:spPr>
            <a:xfrm>
              <a:off x="2489916" y="4955151"/>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2" name="Freeform 31">
              <a:extLst>
                <a:ext uri="{FF2B5EF4-FFF2-40B4-BE49-F238E27FC236}">
                  <a16:creationId xmlns:a16="http://schemas.microsoft.com/office/drawing/2014/main" id="{22A9543F-4F7E-2CF9-7917-E0C55D2C8606}"/>
                </a:ext>
              </a:extLst>
            </p:cNvPr>
            <p:cNvSpPr/>
            <p:nvPr/>
          </p:nvSpPr>
          <p:spPr>
            <a:xfrm>
              <a:off x="2610215" y="5075451"/>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3" name="Freeform 32">
              <a:extLst>
                <a:ext uri="{FF2B5EF4-FFF2-40B4-BE49-F238E27FC236}">
                  <a16:creationId xmlns:a16="http://schemas.microsoft.com/office/drawing/2014/main" id="{D50D4000-2BE5-E2BB-6A22-0CC4F8EC4965}"/>
                </a:ext>
              </a:extLst>
            </p:cNvPr>
            <p:cNvSpPr/>
            <p:nvPr/>
          </p:nvSpPr>
          <p:spPr>
            <a:xfrm>
              <a:off x="2730515" y="5195750"/>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4" name="Freeform 33">
              <a:extLst>
                <a:ext uri="{FF2B5EF4-FFF2-40B4-BE49-F238E27FC236}">
                  <a16:creationId xmlns:a16="http://schemas.microsoft.com/office/drawing/2014/main" id="{9687C5AA-52B2-D5BD-212F-E2E278DF517D}"/>
                </a:ext>
              </a:extLst>
            </p:cNvPr>
            <p:cNvSpPr/>
            <p:nvPr/>
          </p:nvSpPr>
          <p:spPr>
            <a:xfrm>
              <a:off x="2850002" y="5316050"/>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5" name="Freeform 34">
              <a:extLst>
                <a:ext uri="{FF2B5EF4-FFF2-40B4-BE49-F238E27FC236}">
                  <a16:creationId xmlns:a16="http://schemas.microsoft.com/office/drawing/2014/main" id="{3739EDE7-9A47-8AA2-6EBA-E6A6967B1A59}"/>
                </a:ext>
              </a:extLst>
            </p:cNvPr>
            <p:cNvSpPr/>
            <p:nvPr/>
          </p:nvSpPr>
          <p:spPr>
            <a:xfrm>
              <a:off x="2970302" y="5436350"/>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6" name="Freeform 35">
              <a:extLst>
                <a:ext uri="{FF2B5EF4-FFF2-40B4-BE49-F238E27FC236}">
                  <a16:creationId xmlns:a16="http://schemas.microsoft.com/office/drawing/2014/main" id="{4670743B-8C23-B06C-07C2-4C3EE217531C}"/>
                </a:ext>
              </a:extLst>
            </p:cNvPr>
            <p:cNvSpPr/>
            <p:nvPr/>
          </p:nvSpPr>
          <p:spPr>
            <a:xfrm>
              <a:off x="3090601" y="5556649"/>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7" name="Freeform 36">
              <a:extLst>
                <a:ext uri="{FF2B5EF4-FFF2-40B4-BE49-F238E27FC236}">
                  <a16:creationId xmlns:a16="http://schemas.microsoft.com/office/drawing/2014/main" id="{F0B40A83-0BDE-9885-9061-651B24D21390}"/>
                </a:ext>
              </a:extLst>
            </p:cNvPr>
            <p:cNvSpPr/>
            <p:nvPr/>
          </p:nvSpPr>
          <p:spPr>
            <a:xfrm>
              <a:off x="3210901" y="5676136"/>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8" name="Freeform 37">
              <a:extLst>
                <a:ext uri="{FF2B5EF4-FFF2-40B4-BE49-F238E27FC236}">
                  <a16:creationId xmlns:a16="http://schemas.microsoft.com/office/drawing/2014/main" id="{9248450D-C8EF-88E0-C0C1-3DEBA28466C1}"/>
                </a:ext>
              </a:extLst>
            </p:cNvPr>
            <p:cNvSpPr/>
            <p:nvPr/>
          </p:nvSpPr>
          <p:spPr>
            <a:xfrm>
              <a:off x="3331201" y="5797249"/>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9" name="Freeform 38">
              <a:extLst>
                <a:ext uri="{FF2B5EF4-FFF2-40B4-BE49-F238E27FC236}">
                  <a16:creationId xmlns:a16="http://schemas.microsoft.com/office/drawing/2014/main" id="{236DFF2F-A594-4D00-CD07-E7EBE0F9D264}"/>
                </a:ext>
              </a:extLst>
            </p:cNvPr>
            <p:cNvSpPr/>
            <p:nvPr/>
          </p:nvSpPr>
          <p:spPr>
            <a:xfrm>
              <a:off x="3451500" y="5916736"/>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0" name="Freeform 39">
              <a:extLst>
                <a:ext uri="{FF2B5EF4-FFF2-40B4-BE49-F238E27FC236}">
                  <a16:creationId xmlns:a16="http://schemas.microsoft.com/office/drawing/2014/main" id="{B85A81E8-633D-E84D-B5C4-BBD7C94BA788}"/>
                </a:ext>
              </a:extLst>
            </p:cNvPr>
            <p:cNvSpPr/>
            <p:nvPr/>
          </p:nvSpPr>
          <p:spPr>
            <a:xfrm>
              <a:off x="3571800" y="6037035"/>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1" name="Freeform 40">
              <a:extLst>
                <a:ext uri="{FF2B5EF4-FFF2-40B4-BE49-F238E27FC236}">
                  <a16:creationId xmlns:a16="http://schemas.microsoft.com/office/drawing/2014/main" id="{3259B0BA-ABB0-A355-1B27-129958D60899}"/>
                </a:ext>
              </a:extLst>
            </p:cNvPr>
            <p:cNvSpPr/>
            <p:nvPr/>
          </p:nvSpPr>
          <p:spPr>
            <a:xfrm>
              <a:off x="3692100" y="6157335"/>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2" name="Freeform 41">
              <a:extLst>
                <a:ext uri="{FF2B5EF4-FFF2-40B4-BE49-F238E27FC236}">
                  <a16:creationId xmlns:a16="http://schemas.microsoft.com/office/drawing/2014/main" id="{467D889D-3A78-6273-94A3-20E6E5ACD6A9}"/>
                </a:ext>
              </a:extLst>
            </p:cNvPr>
            <p:cNvSpPr/>
            <p:nvPr/>
          </p:nvSpPr>
          <p:spPr>
            <a:xfrm>
              <a:off x="3812399" y="6277635"/>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3" name="Freeform 42">
              <a:extLst>
                <a:ext uri="{FF2B5EF4-FFF2-40B4-BE49-F238E27FC236}">
                  <a16:creationId xmlns:a16="http://schemas.microsoft.com/office/drawing/2014/main" id="{88243DBB-0972-3A90-52CB-214F493BD549}"/>
                </a:ext>
              </a:extLst>
            </p:cNvPr>
            <p:cNvSpPr/>
            <p:nvPr/>
          </p:nvSpPr>
          <p:spPr>
            <a:xfrm>
              <a:off x="3932699" y="6397934"/>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4" name="Freeform 43">
              <a:extLst>
                <a:ext uri="{FF2B5EF4-FFF2-40B4-BE49-F238E27FC236}">
                  <a16:creationId xmlns:a16="http://schemas.microsoft.com/office/drawing/2014/main" id="{2C51D55E-DE55-4601-D570-D4EE850CCC6C}"/>
                </a:ext>
              </a:extLst>
            </p:cNvPr>
            <p:cNvSpPr/>
            <p:nvPr/>
          </p:nvSpPr>
          <p:spPr>
            <a:xfrm>
              <a:off x="4052999" y="6518234"/>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5" name="Freeform 44">
              <a:extLst>
                <a:ext uri="{FF2B5EF4-FFF2-40B4-BE49-F238E27FC236}">
                  <a16:creationId xmlns:a16="http://schemas.microsoft.com/office/drawing/2014/main" id="{48D4019D-A20F-81DA-477E-0E3A8B468966}"/>
                </a:ext>
              </a:extLst>
            </p:cNvPr>
            <p:cNvSpPr/>
            <p:nvPr/>
          </p:nvSpPr>
          <p:spPr>
            <a:xfrm>
              <a:off x="4172486" y="6638534"/>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6" name="Freeform 45">
              <a:extLst>
                <a:ext uri="{FF2B5EF4-FFF2-40B4-BE49-F238E27FC236}">
                  <a16:creationId xmlns:a16="http://schemas.microsoft.com/office/drawing/2014/main" id="{5225698F-3F2B-FC30-302B-F59DD8A7C281}"/>
                </a:ext>
              </a:extLst>
            </p:cNvPr>
            <p:cNvSpPr/>
            <p:nvPr/>
          </p:nvSpPr>
          <p:spPr>
            <a:xfrm>
              <a:off x="4292785" y="6758833"/>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82507"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7500938"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7500937"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Picture Placeholder 10">
            <a:extLst>
              <a:ext uri="{FF2B5EF4-FFF2-40B4-BE49-F238E27FC236}">
                <a16:creationId xmlns:a16="http://schemas.microsoft.com/office/drawing/2014/main" id="{A8F61235-0790-9DF5-0AC7-73A2804D0985}"/>
              </a:ext>
            </a:extLst>
          </p:cNvPr>
          <p:cNvSpPr>
            <a:spLocks noGrp="1"/>
          </p:cNvSpPr>
          <p:nvPr>
            <p:ph type="pic" sz="quarter" idx="19"/>
          </p:nvPr>
        </p:nvSpPr>
        <p:spPr>
          <a:xfrm>
            <a:off x="457200" y="1209675"/>
            <a:ext cx="7240968" cy="4935538"/>
          </a:xfrm>
          <a:custGeom>
            <a:avLst/>
            <a:gdLst>
              <a:gd name="connsiteX0" fmla="*/ 0 w 7240968"/>
              <a:gd name="connsiteY0" fmla="*/ 0 h 4935538"/>
              <a:gd name="connsiteX1" fmla="*/ 6745185 w 7240968"/>
              <a:gd name="connsiteY1" fmla="*/ 0 h 4935538"/>
              <a:gd name="connsiteX2" fmla="*/ 4525307 w 7240968"/>
              <a:gd name="connsiteY2" fmla="*/ 2219877 h 4935538"/>
              <a:gd name="connsiteX3" fmla="*/ 7240968 w 7240968"/>
              <a:gd name="connsiteY3" fmla="*/ 4935538 h 4935538"/>
              <a:gd name="connsiteX4" fmla="*/ 2245566 w 7240968"/>
              <a:gd name="connsiteY4" fmla="*/ 4935538 h 4935538"/>
              <a:gd name="connsiteX5" fmla="*/ 0 w 7240968"/>
              <a:gd name="connsiteY5" fmla="*/ 2689972 h 493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0967" h="4935538">
                <a:moveTo>
                  <a:pt x="0" y="0"/>
                </a:moveTo>
                <a:lnTo>
                  <a:pt x="6745185" y="0"/>
                </a:lnTo>
                <a:lnTo>
                  <a:pt x="4525307" y="2219877"/>
                </a:lnTo>
                <a:lnTo>
                  <a:pt x="7240968" y="4935538"/>
                </a:lnTo>
                <a:lnTo>
                  <a:pt x="2245566" y="4935538"/>
                </a:lnTo>
                <a:lnTo>
                  <a:pt x="0" y="2689972"/>
                </a:lnTo>
                <a:close/>
              </a:path>
            </a:pathLst>
          </a:custGeom>
          <a:solidFill>
            <a:schemeClr val="bg2">
              <a:lumMod val="75000"/>
            </a:schemeClr>
          </a:solidFill>
        </p:spPr>
        <p:txBody>
          <a:bodyPr wrap="square">
            <a:noAutofit/>
          </a:bodyPr>
          <a:lstStyle/>
          <a:p>
            <a:endParaRPr lang="en-US" dirty="0"/>
          </a:p>
        </p:txBody>
      </p:sp>
    </p:spTree>
    <p:extLst>
      <p:ext uri="{BB962C8B-B14F-4D97-AF65-F5344CB8AC3E}">
        <p14:creationId xmlns:p14="http://schemas.microsoft.com/office/powerpoint/2010/main" val="2510645559"/>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Content: Columns 5">
    <p:bg>
      <p:bgPr>
        <a:solidFill>
          <a:srgbClr val="FFFFFF"/>
        </a:solidFill>
        <a:effectLst/>
      </p:bgPr>
    </p:bg>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3222107E-EAD0-7F84-97AB-4A28C49729D5}"/>
              </a:ext>
            </a:extLst>
          </p:cNvPr>
          <p:cNvSpPr>
            <a:spLocks noGrp="1"/>
          </p:cNvSpPr>
          <p:nvPr>
            <p:ph type="pic" sz="quarter" idx="3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dirty="0"/>
          </a:p>
        </p:txBody>
      </p:sp>
      <p:sp>
        <p:nvSpPr>
          <p:cNvPr id="7" name="Graphic 3">
            <a:extLst>
              <a:ext uri="{FF2B5EF4-FFF2-40B4-BE49-F238E27FC236}">
                <a16:creationId xmlns:a16="http://schemas.microsoft.com/office/drawing/2014/main" id="{B93D27B0-8C9F-B311-86E5-CBB0EF35E38F}"/>
              </a:ext>
            </a:extLst>
          </p:cNvPr>
          <p:cNvSpPr/>
          <p:nvPr/>
        </p:nvSpPr>
        <p:spPr>
          <a:xfrm rot="10800000">
            <a:off x="10667839" y="-1670"/>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 name="Right Triangle 4">
            <a:extLst>
              <a:ext uri="{FF2B5EF4-FFF2-40B4-BE49-F238E27FC236}">
                <a16:creationId xmlns:a16="http://schemas.microsoft.com/office/drawing/2014/main" id="{F7365EB1-9CE9-534B-CCC7-53B824729A7D}"/>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613990"/>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613989"/>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613990"/>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613989"/>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602415"/>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602414"/>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602415"/>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602414"/>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endParaRPr lang="en-US"/>
          </a:p>
        </p:txBody>
      </p:sp>
    </p:spTree>
    <p:extLst>
      <p:ext uri="{BB962C8B-B14F-4D97-AF65-F5344CB8AC3E}">
        <p14:creationId xmlns:p14="http://schemas.microsoft.com/office/powerpoint/2010/main" val="1131909589"/>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100967196"/>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526901113"/>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Freeform 7">
            <a:extLst>
              <a:ext uri="{FF2B5EF4-FFF2-40B4-BE49-F238E27FC236}">
                <a16:creationId xmlns:a16="http://schemas.microsoft.com/office/drawing/2014/main" id="{221395C4-92AE-4917-E098-6B1074AFE8E3}"/>
              </a:ext>
            </a:extLst>
          </p:cNvPr>
          <p:cNvSpPr/>
          <p:nvPr/>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ooter Placeholder 4">
            <a:extLst>
              <a:ext uri="{FF2B5EF4-FFF2-40B4-BE49-F238E27FC236}">
                <a16:creationId xmlns:a16="http://schemas.microsoft.com/office/drawing/2014/main" id="{21A5D7E0-C772-C948-BC74-1A93054F3E8A}"/>
              </a:ext>
            </a:extLst>
          </p:cNvPr>
          <p:cNvSpPr txBox="1">
            <a:spLocks/>
          </p:cNvSpPr>
          <p:nvPr/>
        </p:nvSpPr>
        <p:spPr>
          <a:xfrm>
            <a:off x="4194723" y="6446579"/>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9" name="Right Triangle 8">
            <a:extLst>
              <a:ext uri="{FF2B5EF4-FFF2-40B4-BE49-F238E27FC236}">
                <a16:creationId xmlns:a16="http://schemas.microsoft.com/office/drawing/2014/main" id="{76B982B5-7A76-1840-8BDA-DA9055789BB6}"/>
              </a:ext>
            </a:extLst>
          </p:cNvPr>
          <p:cNvSpPr/>
          <p:nvPr/>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0D2934F-3182-6347-8F9D-F817CB8E8D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56116" y="307416"/>
            <a:ext cx="2400300" cy="1193800"/>
          </a:xfrm>
          <a:prstGeom prst="rect">
            <a:avLst/>
          </a:prstGeom>
        </p:spPr>
      </p:pic>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p:nvSpPr>
        <p:spPr>
          <a:xfrm>
            <a:off x="9803039" y="6458392"/>
            <a:ext cx="192520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a:t>
            </a:r>
          </a:p>
        </p:txBody>
      </p:sp>
    </p:spTree>
    <p:extLst>
      <p:ext uri="{BB962C8B-B14F-4D97-AF65-F5344CB8AC3E}">
        <p14:creationId xmlns:p14="http://schemas.microsoft.com/office/powerpoint/2010/main" val="312637998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endParaRPr lang="en-US" dirty="0"/>
          </a:p>
        </p:txBody>
      </p:sp>
      <p:sp>
        <p:nvSpPr>
          <p:cNvPr id="11" name="Footer Placeholder 22">
            <a:extLst>
              <a:ext uri="{FF2B5EF4-FFF2-40B4-BE49-F238E27FC236}">
                <a16:creationId xmlns:a16="http://schemas.microsoft.com/office/drawing/2014/main" id="{E20C34E7-0325-5F4F-A3D1-35F724D83040}"/>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9304225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hasCustomPrompt="1"/>
          </p:nvPr>
        </p:nvSpPr>
        <p:spPr/>
        <p:txBody>
          <a:bodyPr/>
          <a:lstStyle>
            <a:lvl1pPr marL="111125" indent="0">
              <a:buFont typeface="Arial" panose="020B0604020202020204" pitchFamily="34" charset="0"/>
              <a:buNone/>
              <a:defRPr/>
            </a:lvl1pPr>
            <a:lvl2pPr marL="342900" indent="-342900">
              <a:buFont typeface="Arial" panose="020B0604020202020204" pitchFamily="34" charset="0"/>
              <a:buChar char="•"/>
              <a:defRPr/>
            </a:lvl2pPr>
            <a:lvl3pPr marL="342900" indent="-342900">
              <a:buFont typeface="Arial" panose="020B0604020202020204" pitchFamily="34" charset="0"/>
              <a:buChar char="•"/>
              <a:defRPr/>
            </a:lvl3pPr>
            <a:lvl4pPr marL="342900" indent="-342900">
              <a:buFont typeface="Arial" panose="020B0604020202020204" pitchFamily="34" charset="0"/>
              <a:buChar char="•"/>
              <a:defRPr/>
            </a:lvl4pPr>
            <a:lvl5pPr marL="461963" indent="-231775">
              <a:buFont typeface="Arial" panose="020B0604020202020204" pitchFamily="34" charset="0"/>
              <a:buChar char="•"/>
              <a:defRPr sz="1800"/>
            </a:lvl5pPr>
            <a:lvl6pPr marL="684213" indent="-228600">
              <a:defRPr sz="1600"/>
            </a:lvl6pPr>
            <a:lvl7pPr marL="971550" indent="-285750">
              <a:buFont typeface="Arial" panose="020B0604020202020204" pitchFamily="34" charset="0"/>
              <a:buChar char="•"/>
              <a:tabLst/>
              <a:defRPr sz="1400"/>
            </a:lvl7pPr>
            <a:lvl8pPr marL="3200400" indent="0">
              <a:buNone/>
              <a:defRPr/>
            </a:lvl8pPr>
          </a:lstStyle>
          <a:p>
            <a:pPr lvl="0"/>
            <a:r>
              <a:rPr lang="en-US" dirty="0"/>
              <a:t>First Level Heading</a:t>
            </a:r>
          </a:p>
          <a:p>
            <a:pPr lvl="4"/>
            <a:r>
              <a:rPr lang="en-US" dirty="0"/>
              <a:t>First Bullet</a:t>
            </a:r>
          </a:p>
          <a:p>
            <a:pPr lvl="5"/>
            <a:r>
              <a:rPr lang="en-US" dirty="0"/>
              <a:t>Second Bullet</a:t>
            </a:r>
          </a:p>
          <a:p>
            <a:pPr lvl="6"/>
            <a:r>
              <a:rPr lang="en-US" dirty="0"/>
              <a:t>Third Bullet</a:t>
            </a:r>
          </a:p>
          <a:p>
            <a:pPr lvl="0"/>
            <a:endParaRPr lang="en-US" dirty="0"/>
          </a:p>
        </p:txBody>
      </p:sp>
      <p:sp>
        <p:nvSpPr>
          <p:cNvPr id="7" name="Footer Placeholder 22">
            <a:extLst>
              <a:ext uri="{FF2B5EF4-FFF2-40B4-BE49-F238E27FC236}">
                <a16:creationId xmlns:a16="http://schemas.microsoft.com/office/drawing/2014/main" id="{F4537EE9-044D-C848-82D2-045CB4FB4D1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8" name="Slide Number Placeholder 23">
            <a:extLst>
              <a:ext uri="{FF2B5EF4-FFF2-40B4-BE49-F238E27FC236}">
                <a16:creationId xmlns:a16="http://schemas.microsoft.com/office/drawing/2014/main" id="{3DFCBF89-CA9C-F144-BFDC-F791438A1E98}"/>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885974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6099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6" name="Footer Placeholder 22">
            <a:extLst>
              <a:ext uri="{FF2B5EF4-FFF2-40B4-BE49-F238E27FC236}">
                <a16:creationId xmlns:a16="http://schemas.microsoft.com/office/drawing/2014/main" id="{39CC20F2-F7A2-3844-8079-034A7D6EF59D}"/>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7" name="Slide Number Placeholder 23">
            <a:extLst>
              <a:ext uri="{FF2B5EF4-FFF2-40B4-BE49-F238E27FC236}">
                <a16:creationId xmlns:a16="http://schemas.microsoft.com/office/drawing/2014/main" id="{EB6640B1-95D1-AF4B-ACFF-D3D87BDCB7D4}"/>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46967104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3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386505244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9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Tree>
    <p:extLst>
      <p:ext uri="{BB962C8B-B14F-4D97-AF65-F5344CB8AC3E}">
        <p14:creationId xmlns:p14="http://schemas.microsoft.com/office/powerpoint/2010/main" val="4902272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8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14528664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6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4" name="Group 3">
            <a:extLst>
              <a:ext uri="{FF2B5EF4-FFF2-40B4-BE49-F238E27FC236}">
                <a16:creationId xmlns:a16="http://schemas.microsoft.com/office/drawing/2014/main" id="{ECB3C644-2F15-4F0E-662D-B11ED1E6FB6B}"/>
              </a:ext>
            </a:extLst>
          </p:cNvPr>
          <p:cNvGrpSpPr/>
          <p:nvPr/>
        </p:nvGrpSpPr>
        <p:grpSpPr>
          <a:xfrm>
            <a:off x="10446053" y="5130800"/>
            <a:ext cx="1757822" cy="1750871"/>
            <a:chOff x="9414667" y="4103492"/>
            <a:chExt cx="2789208" cy="2778179"/>
          </a:xfrm>
        </p:grpSpPr>
        <p:sp>
          <p:nvSpPr>
            <p:cNvPr id="5" name="Right Triangle 4">
              <a:extLst>
                <a:ext uri="{FF2B5EF4-FFF2-40B4-BE49-F238E27FC236}">
                  <a16:creationId xmlns:a16="http://schemas.microsoft.com/office/drawing/2014/main" id="{D8629AEB-F325-C7CC-7360-8D828DD85F34}"/>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F9F54E0-8153-EF4C-FBAD-8E32CCFA0CE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C44B698E-130C-8036-C588-59178CD13E43}"/>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75A03940-9358-C0DF-9472-817A14C1E3A4}"/>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CCB076A0-F4D7-66D9-F661-33381EA70172}"/>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38AF2599-3995-0AEA-27F5-5D0AEDCF66A7}"/>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2" name="Rectangle 21">
              <a:extLst>
                <a:ext uri="{FF2B5EF4-FFF2-40B4-BE49-F238E27FC236}">
                  <a16:creationId xmlns:a16="http://schemas.microsoft.com/office/drawing/2014/main" id="{579DD9C2-0C5A-BD0B-5C62-8992BA8C5B55}"/>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C5E6E856-518C-2C10-60AF-EB62B4187C44}"/>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7BAE90B7-3F81-C67B-465C-681384DF46ED}"/>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39346185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4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35" name="Group 34">
            <a:extLst>
              <a:ext uri="{FF2B5EF4-FFF2-40B4-BE49-F238E27FC236}">
                <a16:creationId xmlns:a16="http://schemas.microsoft.com/office/drawing/2014/main" id="{F02F5273-6AEA-75BE-C13F-F46519C6442F}"/>
              </a:ext>
            </a:extLst>
          </p:cNvPr>
          <p:cNvGrpSpPr>
            <a:grpSpLocks noChangeAspect="1"/>
          </p:cNvGrpSpPr>
          <p:nvPr/>
        </p:nvGrpSpPr>
        <p:grpSpPr>
          <a:xfrm>
            <a:off x="10445496" y="5111496"/>
            <a:ext cx="1746503" cy="1746504"/>
            <a:chOff x="9835689" y="4501388"/>
            <a:chExt cx="2368185" cy="2368186"/>
          </a:xfrm>
        </p:grpSpPr>
        <p:sp>
          <p:nvSpPr>
            <p:cNvPr id="36" name="Right Triangle 35">
              <a:extLst>
                <a:ext uri="{FF2B5EF4-FFF2-40B4-BE49-F238E27FC236}">
                  <a16:creationId xmlns:a16="http://schemas.microsoft.com/office/drawing/2014/main" id="{5A76E87B-2C24-8C5D-7155-9543BDEC7E96}"/>
                </a:ext>
              </a:extLst>
            </p:cNvPr>
            <p:cNvSpPr/>
            <p:nvPr/>
          </p:nvSpPr>
          <p:spPr>
            <a:xfrm rot="16200000">
              <a:off x="9835689" y="4501388"/>
              <a:ext cx="2368185" cy="2368185"/>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925A944C-98E6-1060-3848-1E12268C29B4}"/>
                </a:ext>
              </a:extLst>
            </p:cNvPr>
            <p:cNvSpPr>
              <a:spLocks noChangeAspect="1"/>
            </p:cNvSpPr>
            <p:nvPr userDrawn="1"/>
          </p:nvSpPr>
          <p:spPr>
            <a:xfrm rot="5400000">
              <a:off x="10529002" y="5812510"/>
              <a:ext cx="357397" cy="357397"/>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38FA07DF-24E8-9CB1-3A90-ACB23034BAA8}"/>
                </a:ext>
              </a:extLst>
            </p:cNvPr>
            <p:cNvSpPr>
              <a:spLocks noChangeAspect="1"/>
            </p:cNvSpPr>
            <p:nvPr userDrawn="1"/>
          </p:nvSpPr>
          <p:spPr>
            <a:xfrm rot="5400000">
              <a:off x="10086635" y="6238778"/>
              <a:ext cx="384162" cy="384162"/>
            </a:xfrm>
            <a:prstGeom prst="rect">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BFCEA332-2D0C-4CAF-75C9-679E44EEE11C}"/>
                </a:ext>
              </a:extLst>
            </p:cNvPr>
            <p:cNvSpPr>
              <a:spLocks noChangeAspect="1"/>
            </p:cNvSpPr>
            <p:nvPr userDrawn="1"/>
          </p:nvSpPr>
          <p:spPr>
            <a:xfrm rot="5400000">
              <a:off x="10347581" y="6115562"/>
              <a:ext cx="246432" cy="246432"/>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29C4DEA8-289A-D6E8-84C5-E8B1EF709C2E}"/>
                </a:ext>
              </a:extLst>
            </p:cNvPr>
            <p:cNvSpPr>
              <a:spLocks noChangeAspect="1"/>
            </p:cNvSpPr>
            <p:nvPr userDrawn="1"/>
          </p:nvSpPr>
          <p:spPr>
            <a:xfrm rot="5400000">
              <a:off x="10886299" y="5630028"/>
              <a:ext cx="192088" cy="192088"/>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1" name="Rectangle 40">
              <a:extLst>
                <a:ext uri="{FF2B5EF4-FFF2-40B4-BE49-F238E27FC236}">
                  <a16:creationId xmlns:a16="http://schemas.microsoft.com/office/drawing/2014/main" id="{36CC9C9A-F658-B4DF-33B9-09658EDA84F2}"/>
                </a:ext>
              </a:extLst>
            </p:cNvPr>
            <p:cNvSpPr>
              <a:spLocks noChangeAspect="1"/>
            </p:cNvSpPr>
            <p:nvPr userDrawn="1"/>
          </p:nvSpPr>
          <p:spPr>
            <a:xfrm rot="5400000">
              <a:off x="11078386" y="5355480"/>
              <a:ext cx="274548" cy="274548"/>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B2770F0C-527B-6684-DC3B-18C4655C4242}"/>
                </a:ext>
              </a:extLst>
            </p:cNvPr>
            <p:cNvSpPr>
              <a:spLocks noChangeAspect="1"/>
            </p:cNvSpPr>
            <p:nvPr userDrawn="1"/>
          </p:nvSpPr>
          <p:spPr>
            <a:xfrm rot="5400000">
              <a:off x="11352933" y="5035548"/>
              <a:ext cx="319931" cy="319931"/>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2F748B0E-564E-633B-562E-99F4A075F057}"/>
                </a:ext>
              </a:extLst>
            </p:cNvPr>
            <p:cNvSpPr>
              <a:spLocks noChangeAspect="1"/>
            </p:cNvSpPr>
            <p:nvPr userDrawn="1"/>
          </p:nvSpPr>
          <p:spPr>
            <a:xfrm rot="5400000">
              <a:off x="11674801" y="4805457"/>
              <a:ext cx="230090" cy="230090"/>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4" name="Rectangle 43">
              <a:extLst>
                <a:ext uri="{FF2B5EF4-FFF2-40B4-BE49-F238E27FC236}">
                  <a16:creationId xmlns:a16="http://schemas.microsoft.com/office/drawing/2014/main" id="{F79E85F4-3884-BEB5-5C54-9E34276D6D72}"/>
                </a:ext>
              </a:extLst>
            </p:cNvPr>
            <p:cNvSpPr>
              <a:spLocks noChangeAspect="1"/>
            </p:cNvSpPr>
            <p:nvPr userDrawn="1"/>
          </p:nvSpPr>
          <p:spPr>
            <a:xfrm rot="5400000">
              <a:off x="11904890" y="4506708"/>
              <a:ext cx="298983" cy="298983"/>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98F12560-B600-97FD-9342-554AC39753C4}"/>
                </a:ext>
              </a:extLst>
            </p:cNvPr>
            <p:cNvSpPr>
              <a:spLocks noChangeAspect="1"/>
            </p:cNvSpPr>
            <p:nvPr userDrawn="1"/>
          </p:nvSpPr>
          <p:spPr>
            <a:xfrm rot="5400000">
              <a:off x="9839998" y="6622939"/>
              <a:ext cx="246635" cy="246635"/>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6296492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7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2" name="Slide Number Placeholder 13">
            <a:extLst>
              <a:ext uri="{FF2B5EF4-FFF2-40B4-BE49-F238E27FC236}">
                <a16:creationId xmlns:a16="http://schemas.microsoft.com/office/drawing/2014/main" id="{F038C52C-7B98-A709-3BA5-155DF5516223}"/>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3252061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5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7409935" y="2926390"/>
            <a:ext cx="4782065" cy="997196"/>
          </a:xfrm>
          <a:noFill/>
        </p:spPr>
        <p:txBody>
          <a:bodyPr lIns="0" tIns="0" rIns="457200" bIns="0" anchor="b" anchorCtr="0"/>
          <a:lstStyle>
            <a:lvl1pPr algn="r">
              <a:defRPr>
                <a:solidFill>
                  <a:schemeClr val="accent1"/>
                </a:solidFill>
              </a:defRPr>
            </a:lvl1pPr>
          </a:lstStyle>
          <a:p>
            <a:r>
              <a:rPr lang="en-US"/>
              <a:t>Click to edit Master title style</a:t>
            </a:r>
          </a:p>
        </p:txBody>
      </p:sp>
      <p:sp>
        <p:nvSpPr>
          <p:cNvPr id="2" name="Right Triangle 1">
            <a:extLst>
              <a:ext uri="{FF2B5EF4-FFF2-40B4-BE49-F238E27FC236}">
                <a16:creationId xmlns:a16="http://schemas.microsoft.com/office/drawing/2014/main" id="{1040398A-55C8-A919-9FE3-EA5A2F1F72FB}"/>
              </a:ext>
            </a:extLst>
          </p:cNvPr>
          <p:cNvSpPr/>
          <p:nvPr/>
        </p:nvSpPr>
        <p:spPr>
          <a:xfrm rot="16200000">
            <a:off x="9431288" y="4108941"/>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D977734-E650-9616-7527-41C2DF2534AF}"/>
              </a:ext>
            </a:extLst>
          </p:cNvPr>
          <p:cNvSpPr>
            <a:spLocks noChangeAspect="1"/>
          </p:cNvSpPr>
          <p:nvPr/>
        </p:nvSpPr>
        <p:spPr>
          <a:xfrm rot="5400000">
            <a:off x="9892107" y="5947188"/>
            <a:ext cx="451589" cy="451589"/>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EBBB8266-D4DD-4D24-C253-15D9F3BC6A6F}"/>
              </a:ext>
            </a:extLst>
          </p:cNvPr>
          <p:cNvSpPr>
            <a:spLocks noChangeAspect="1"/>
          </p:cNvSpPr>
          <p:nvPr/>
        </p:nvSpPr>
        <p:spPr>
          <a:xfrm rot="5400000">
            <a:off x="9402792" y="6398777"/>
            <a:ext cx="482973" cy="482973"/>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B0794A2-D67D-44DA-6C0C-F7874165F17E}"/>
              </a:ext>
            </a:extLst>
          </p:cNvPr>
          <p:cNvSpPr>
            <a:spLocks noChangeAspect="1"/>
          </p:cNvSpPr>
          <p:nvPr/>
        </p:nvSpPr>
        <p:spPr>
          <a:xfrm rot="5400000">
            <a:off x="10350038" y="5687609"/>
            <a:ext cx="259579" cy="259579"/>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AB583381-66B6-8F0C-546E-85FAA3541E39}"/>
              </a:ext>
            </a:extLst>
          </p:cNvPr>
          <p:cNvSpPr>
            <a:spLocks noChangeAspect="1"/>
          </p:cNvSpPr>
          <p:nvPr/>
        </p:nvSpPr>
        <p:spPr>
          <a:xfrm rot="5400000">
            <a:off x="10616539" y="5322790"/>
            <a:ext cx="357897" cy="357897"/>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E702A9F3-3828-BD04-628C-910CDBBA7FDA}"/>
              </a:ext>
            </a:extLst>
          </p:cNvPr>
          <p:cNvSpPr>
            <a:spLocks noChangeAspect="1"/>
          </p:cNvSpPr>
          <p:nvPr/>
        </p:nvSpPr>
        <p:spPr>
          <a:xfrm rot="5400000">
            <a:off x="10974436" y="4876639"/>
            <a:ext cx="445324" cy="445324"/>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261B9257-7671-3FE2-8D16-BEE21155BB56}"/>
              </a:ext>
            </a:extLst>
          </p:cNvPr>
          <p:cNvSpPr>
            <a:spLocks noChangeAspect="1"/>
          </p:cNvSpPr>
          <p:nvPr/>
        </p:nvSpPr>
        <p:spPr>
          <a:xfrm rot="5400000">
            <a:off x="11419760" y="4586016"/>
            <a:ext cx="289796" cy="289796"/>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83A5D0E7-9D1D-598F-C984-B7D7745DA513}"/>
              </a:ext>
            </a:extLst>
          </p:cNvPr>
          <p:cNvSpPr>
            <a:spLocks noChangeAspect="1"/>
          </p:cNvSpPr>
          <p:nvPr/>
        </p:nvSpPr>
        <p:spPr>
          <a:xfrm rot="5400000">
            <a:off x="11709555" y="4103571"/>
            <a:ext cx="482444" cy="482444"/>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A8BFE05-7F53-664D-5CAF-E88980DFE34F}"/>
              </a:ext>
            </a:extLst>
          </p:cNvPr>
          <p:cNvSpPr>
            <a:spLocks noChangeAspect="1"/>
          </p:cNvSpPr>
          <p:nvPr/>
        </p:nvSpPr>
        <p:spPr>
          <a:xfrm rot="5400000">
            <a:off x="11317551" y="4725298"/>
            <a:ext cx="247107" cy="247107"/>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Slide Number Placeholder 13">
            <a:extLst>
              <a:ext uri="{FF2B5EF4-FFF2-40B4-BE49-F238E27FC236}">
                <a16:creationId xmlns:a16="http://schemas.microsoft.com/office/drawing/2014/main" id="{34364C9A-E6D5-907D-4D84-B507204DAE6B}"/>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33611502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329218862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COVER">
    <p:bg>
      <p:bgPr>
        <a:solidFill>
          <a:schemeClr val="bg1"/>
        </a:solidFill>
        <a:effectLst/>
      </p:bgPr>
    </p:bg>
    <p:spTree>
      <p:nvGrpSpPr>
        <p:cNvPr id="1" name=""/>
        <p:cNvGrpSpPr/>
        <p:nvPr/>
      </p:nvGrpSpPr>
      <p:grpSpPr>
        <a:xfrm>
          <a:off x="0" y="0"/>
          <a:ext cx="0" cy="0"/>
          <a:chOff x="0" y="0"/>
          <a:chExt cx="0" cy="0"/>
        </a:xfrm>
      </p:grpSpPr>
      <p:pic>
        <p:nvPicPr>
          <p:cNvPr id="9" name="Picture 8" descr="Two people sitting on a bench&#10;&#10;Description automatically generated with low confidence">
            <a:extLst>
              <a:ext uri="{FF2B5EF4-FFF2-40B4-BE49-F238E27FC236}">
                <a16:creationId xmlns:a16="http://schemas.microsoft.com/office/drawing/2014/main" id="{B8EE4D0B-CC49-914B-B029-EF3B29BA97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
            <a:ext cx="10144601" cy="6858000"/>
          </a:xfrm>
          <a:custGeom>
            <a:avLst/>
            <a:gdLst>
              <a:gd name="connsiteX0" fmla="*/ 0 w 10144601"/>
              <a:gd name="connsiteY0" fmla="*/ 0 h 6858000"/>
              <a:gd name="connsiteX1" fmla="*/ 10144601 w 10144601"/>
              <a:gd name="connsiteY1" fmla="*/ 0 h 6858000"/>
              <a:gd name="connsiteX2" fmla="*/ 3286601 w 10144601"/>
              <a:gd name="connsiteY2" fmla="*/ 6858000 h 6858000"/>
              <a:gd name="connsiteX3" fmla="*/ 0 w 101446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44601" h="6858000">
                <a:moveTo>
                  <a:pt x="0" y="0"/>
                </a:moveTo>
                <a:lnTo>
                  <a:pt x="10144601" y="0"/>
                </a:lnTo>
                <a:lnTo>
                  <a:pt x="3286601" y="6858000"/>
                </a:lnTo>
                <a:lnTo>
                  <a:pt x="0" y="6858000"/>
                </a:lnTo>
                <a:close/>
              </a:path>
            </a:pathLst>
          </a:custGeom>
        </p:spPr>
      </p:pic>
      <p:sp>
        <p:nvSpPr>
          <p:cNvPr id="2" name="Right Triangle 1">
            <a:extLst>
              <a:ext uri="{FF2B5EF4-FFF2-40B4-BE49-F238E27FC236}">
                <a16:creationId xmlns:a16="http://schemas.microsoft.com/office/drawing/2014/main" id="{D6EFA87A-6878-704E-840E-F5C542B578B3}"/>
              </a:ext>
            </a:extLst>
          </p:cNvPr>
          <p:cNvSpPr/>
          <p:nvPr/>
        </p:nvSpPr>
        <p:spPr>
          <a:xfrm rot="5400000">
            <a:off x="-1" y="-1"/>
            <a:ext cx="3449053" cy="34490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Picture 40">
            <a:extLst>
              <a:ext uri="{FF2B5EF4-FFF2-40B4-BE49-F238E27FC236}">
                <a16:creationId xmlns:a16="http://schemas.microsoft.com/office/drawing/2014/main" id="{F7861F2F-8C6E-C74C-AC68-675359AA363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41824" y="312693"/>
            <a:ext cx="2400300" cy="1183246"/>
          </a:xfrm>
          <a:prstGeom prst="rect">
            <a:avLst/>
          </a:prstGeom>
        </p:spPr>
      </p:pic>
      <p:sp>
        <p:nvSpPr>
          <p:cNvPr id="42" name="TextBox 41">
            <a:extLst>
              <a:ext uri="{FF2B5EF4-FFF2-40B4-BE49-F238E27FC236}">
                <a16:creationId xmlns:a16="http://schemas.microsoft.com/office/drawing/2014/main" id="{69A3831D-B952-3A43-B4DC-C8E7B5DCF7D1}"/>
              </a:ext>
            </a:extLst>
          </p:cNvPr>
          <p:cNvSpPr txBox="1"/>
          <p:nvPr/>
        </p:nvSpPr>
        <p:spPr>
          <a:xfrm>
            <a:off x="4134678" y="5132395"/>
            <a:ext cx="8057321" cy="1154162"/>
          </a:xfrm>
          <a:prstGeom prst="rect">
            <a:avLst/>
          </a:prstGeom>
          <a:noFill/>
        </p:spPr>
        <p:txBody>
          <a:bodyPr wrap="square" lIns="457200" tIns="0" rIns="457200" bIns="0" rtlCol="0" anchor="b" anchorCtr="0">
            <a:noAutofit/>
          </a:bodyPr>
          <a:lstStyle/>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National Life Group</a:t>
            </a:r>
            <a:r>
              <a:rPr lang="en-US" sz="900" baseline="30000" dirty="0">
                <a:solidFill>
                  <a:schemeClr val="tx2">
                    <a:lumMod val="60000"/>
                    <a:lumOff val="40000"/>
                  </a:schemeClr>
                </a:solidFill>
                <a:latin typeface="Arial Narrow" panose="020B0604020202020204" pitchFamily="34" charset="0"/>
                <a:cs typeface="Arial Narrow" panose="020B0604020202020204" pitchFamily="34" charset="0"/>
              </a:rPr>
              <a:t>®</a:t>
            </a:r>
            <a:r>
              <a:rPr lang="en-US" sz="900" dirty="0">
                <a:solidFill>
                  <a:schemeClr val="tx2">
                    <a:lumMod val="60000"/>
                    <a:lumOff val="40000"/>
                  </a:schemeClr>
                </a:solidFill>
                <a:latin typeface="Arial Narrow" panose="020B0604020202020204" pitchFamily="34" charset="0"/>
                <a:cs typeface="Arial Narrow" panose="020B0604020202020204" pitchFamily="34" charset="0"/>
              </a:rPr>
              <a:t>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Tree>
    <p:extLst>
      <p:ext uri="{BB962C8B-B14F-4D97-AF65-F5344CB8AC3E}">
        <p14:creationId xmlns:p14="http://schemas.microsoft.com/office/powerpoint/2010/main" val="427025482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theme" Target="../theme/theme2.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slideLayout" Target="../slideLayouts/slideLayout74.xml"/><Relationship Id="rId41" Type="http://schemas.openxmlformats.org/officeDocument/2006/relationships/slideLayout" Target="../slideLayouts/slideLayout86.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theme" Target="../theme/theme3.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818" r:id="rId5"/>
    <p:sldLayoutId id="2147483819" r:id="rId6"/>
    <p:sldLayoutId id="2147483820" r:id="rId7"/>
    <p:sldLayoutId id="2147483821" r:id="rId8"/>
    <p:sldLayoutId id="2147483822" r:id="rId9"/>
    <p:sldLayoutId id="2147483823" r:id="rId10"/>
    <p:sldLayoutId id="2147483824" r:id="rId11"/>
    <p:sldLayoutId id="2147483717" r:id="rId12"/>
    <p:sldLayoutId id="2147483750" r:id="rId13"/>
    <p:sldLayoutId id="2147483752" r:id="rId14"/>
    <p:sldLayoutId id="2147483758" r:id="rId15"/>
    <p:sldLayoutId id="2147483760" r:id="rId16"/>
    <p:sldLayoutId id="2147483817" r:id="rId17"/>
    <p:sldLayoutId id="2147483763" r:id="rId18"/>
    <p:sldLayoutId id="2147483828" r:id="rId19"/>
    <p:sldLayoutId id="2147483804" r:id="rId20"/>
    <p:sldLayoutId id="2147483805" r:id="rId21"/>
    <p:sldLayoutId id="2147483795" r:id="rId22"/>
    <p:sldLayoutId id="2147483767" r:id="rId23"/>
    <p:sldLayoutId id="2147483769" r:id="rId24"/>
    <p:sldLayoutId id="2147483776" r:id="rId25"/>
    <p:sldLayoutId id="2147483771" r:id="rId26"/>
    <p:sldLayoutId id="2147483774" r:id="rId27"/>
    <p:sldLayoutId id="2147483721" r:id="rId28"/>
    <p:sldLayoutId id="2147483815" r:id="rId29"/>
    <p:sldLayoutId id="2147483777" r:id="rId30"/>
    <p:sldLayoutId id="2147483778" r:id="rId31"/>
    <p:sldLayoutId id="2147483816" r:id="rId32"/>
    <p:sldLayoutId id="2147483814" r:id="rId33"/>
    <p:sldLayoutId id="2147483779" r:id="rId34"/>
    <p:sldLayoutId id="2147483780" r:id="rId35"/>
    <p:sldLayoutId id="2147483781" r:id="rId36"/>
    <p:sldLayoutId id="2147483782" r:id="rId37"/>
    <p:sldLayoutId id="2147483825" r:id="rId38"/>
    <p:sldLayoutId id="2147483826" r:id="rId39"/>
    <p:sldLayoutId id="2147483827" r:id="rId40"/>
    <p:sldLayoutId id="2147483765" r:id="rId41"/>
    <p:sldLayoutId id="2147483785" r:id="rId42"/>
    <p:sldLayoutId id="2147483748" r:id="rId43"/>
    <p:sldLayoutId id="2147483786" r:id="rId44"/>
    <p:sldLayoutId id="2147483813"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19144210"/>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 id="2147483851" r:id="rId22"/>
    <p:sldLayoutId id="2147483852" r:id="rId23"/>
    <p:sldLayoutId id="2147483853" r:id="rId24"/>
    <p:sldLayoutId id="2147483854" r:id="rId25"/>
    <p:sldLayoutId id="2147483855" r:id="rId26"/>
    <p:sldLayoutId id="2147483856" r:id="rId27"/>
    <p:sldLayoutId id="2147483857" r:id="rId28"/>
    <p:sldLayoutId id="2147483858" r:id="rId29"/>
    <p:sldLayoutId id="2147483859" r:id="rId30"/>
    <p:sldLayoutId id="2147483860" r:id="rId31"/>
    <p:sldLayoutId id="2147483861" r:id="rId32"/>
    <p:sldLayoutId id="2147483862" r:id="rId33"/>
    <p:sldLayoutId id="2147483863" r:id="rId34"/>
    <p:sldLayoutId id="2147483864" r:id="rId35"/>
    <p:sldLayoutId id="2147483865" r:id="rId36"/>
    <p:sldLayoutId id="2147483866" r:id="rId37"/>
    <p:sldLayoutId id="2147483867" r:id="rId38"/>
    <p:sldLayoutId id="2147483868" r:id="rId39"/>
    <p:sldLayoutId id="2147483869" r:id="rId40"/>
    <p:sldLayoutId id="2147483870" r:id="rId41"/>
  </p:sldLayoutIdLst>
  <p:transition/>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365760"/>
            <a:ext cx="12192000" cy="867930"/>
          </a:xfrm>
          <a:prstGeom prst="rect">
            <a:avLst/>
          </a:prstGeom>
          <a:noFill/>
        </p:spPr>
        <p:txBody>
          <a:bodyPr vert="horz" wrap="square" lIns="457200" tIns="182880" rIns="457200" bIns="18288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199"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4D3ECF-5E7D-4CFF-9FDA-853A15FB7B11}"/>
              </a:ext>
            </a:extLst>
          </p:cNvPr>
          <p:cNvSpPr>
            <a:spLocks noGrp="1"/>
          </p:cNvSpPr>
          <p:nvPr>
            <p:ph type="dt" sz="half" idx="2"/>
          </p:nvPr>
        </p:nvSpPr>
        <p:spPr>
          <a:xfrm>
            <a:off x="457199" y="6454274"/>
            <a:ext cx="1102866" cy="169277"/>
          </a:xfrm>
          <a:prstGeom prst="rect">
            <a:avLst/>
          </a:prstGeom>
        </p:spPr>
        <p:txBody>
          <a:bodyPr vert="horz" wrap="none" lIns="0" tIns="0" rIns="0" bIns="0" rtlCol="0" anchor="ctr">
            <a:spAutoFit/>
          </a:bodyPr>
          <a:lstStyle>
            <a:lvl1pPr algn="l">
              <a:defRPr sz="1100" b="0" i="0">
                <a:solidFill>
                  <a:schemeClr val="tx1">
                    <a:tint val="75000"/>
                  </a:schemeClr>
                </a:solidFill>
                <a:latin typeface="Arial Narrow" panose="020B0604020202020204" pitchFamily="34" charset="0"/>
                <a:cs typeface="Arial Narrow" panose="020B0604020202020204" pitchFamily="34" charset="0"/>
              </a:defRPr>
            </a:lvl1pPr>
          </a:lstStyle>
          <a:p>
            <a:fld id="{A677F3E1-D80A-4E86-8650-02796AA439FF}" type="datetimeFigureOut">
              <a:rPr lang="en-US" smtClean="0"/>
              <a:t>4/30/2025</a:t>
            </a:fld>
            <a:endParaRPr lang="en-US" dirty="0"/>
          </a:p>
        </p:txBody>
      </p:sp>
      <p:sp>
        <p:nvSpPr>
          <p:cNvPr id="5" name="Footer Placeholder 4">
            <a:extLst>
              <a:ext uri="{FF2B5EF4-FFF2-40B4-BE49-F238E27FC236}">
                <a16:creationId xmlns:a16="http://schemas.microsoft.com/office/drawing/2014/main" id="{FD8FE970-4FE0-42EB-B006-A4C01FD1BDFC}"/>
              </a:ext>
            </a:extLst>
          </p:cNvPr>
          <p:cNvSpPr>
            <a:spLocks noGrp="1"/>
          </p:cNvSpPr>
          <p:nvPr>
            <p:ph type="ftr" sz="quarter" idx="3"/>
          </p:nvPr>
        </p:nvSpPr>
        <p:spPr>
          <a:xfrm>
            <a:off x="4257687" y="6446579"/>
            <a:ext cx="3676649" cy="184666"/>
          </a:xfrm>
          <a:prstGeom prst="rect">
            <a:avLst/>
          </a:prstGeom>
        </p:spPr>
        <p:txBody>
          <a:bodyPr vert="horz" wrap="none" lIns="0" tIns="0" rIns="0" bIns="0" rtlCol="0" anchor="ctr">
            <a:spAutoFit/>
          </a:bodyPr>
          <a:lstStyle>
            <a:lvl1pPr algn="ctr">
              <a:defRPr sz="1200" b="1">
                <a:solidFill>
                  <a:schemeClr val="tx1">
                    <a:tint val="75000"/>
                  </a:schemeClr>
                </a:solidFill>
                <a:latin typeface="Arial" panose="020B0604020202020204" pitchFamily="34" charset="0"/>
                <a:cs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5AEE0ED-FCE8-4C57-BFC3-FA95E0823208}"/>
              </a:ext>
            </a:extLst>
          </p:cNvPr>
          <p:cNvSpPr>
            <a:spLocks noGrp="1"/>
          </p:cNvSpPr>
          <p:nvPr>
            <p:ph type="sldNum" sz="quarter" idx="4"/>
          </p:nvPr>
        </p:nvSpPr>
        <p:spPr>
          <a:xfrm>
            <a:off x="9437377" y="6454274"/>
            <a:ext cx="2224969" cy="169277"/>
          </a:xfrm>
          <a:prstGeom prst="rect">
            <a:avLst/>
          </a:prstGeom>
        </p:spPr>
        <p:txBody>
          <a:bodyPr vert="horz" wrap="none" lIns="0" tIns="0" rIns="0" bIns="0" rtlCol="0" anchor="ctr">
            <a:spAutoFit/>
          </a:bodyPr>
          <a:lstStyle>
            <a:lvl1pPr algn="r">
              <a:defRPr sz="1100" b="0" i="0">
                <a:solidFill>
                  <a:schemeClr val="tx1">
                    <a:tint val="7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2074588409"/>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5" r:id="rId13"/>
    <p:sldLayoutId id="2147483886" r:id="rId14"/>
    <p:sldLayoutId id="2147483887" r:id="rId15"/>
    <p:sldLayoutId id="2147483888" r:id="rId16"/>
    <p:sldLayoutId id="2147483889" r:id="rId17"/>
    <p:sldLayoutId id="2147483890" r:id="rId18"/>
    <p:sldLayoutId id="2147483891" r:id="rId19"/>
  </p:sldLayoutIdLst>
  <p:txStyles>
    <p:titleStyle>
      <a:lvl1pPr algn="l" defTabSz="914400" rtl="0" eaLnBrk="1" latinLnBrk="0" hangingPunct="1">
        <a:lnSpc>
          <a:spcPct val="90000"/>
        </a:lnSpc>
        <a:spcBef>
          <a:spcPct val="0"/>
        </a:spcBef>
        <a:buNone/>
        <a:defRPr sz="3600" kern="1200">
          <a:solidFill>
            <a:srgbClr val="3D9B35"/>
          </a:solidFill>
          <a:latin typeface="Arial" panose="020B0604020202020204" pitchFamily="34" charset="0"/>
          <a:ea typeface="+mj-ea"/>
          <a:cs typeface="Arial" panose="020B0604020202020204" pitchFamily="34" charset="0"/>
        </a:defRPr>
      </a:lvl1pPr>
    </p:titleStyle>
    <p:body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hyperlink" Target="https://www.ici.org/system/files/2024-02/per30-01.pdf" TargetMode="External"/><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hyperlink" Target="https://www.irs.gov/retirement-plans/plan-participant-employee/retirement-topics-required-minimum-distributions-rmds" TargetMode="External"/><Relationship Id="rId2" Type="http://schemas.openxmlformats.org/officeDocument/2006/relationships/notesSlide" Target="../notesSlides/notesSlide40.xml"/><Relationship Id="rId1" Type="http://schemas.openxmlformats.org/officeDocument/2006/relationships/slideLayout" Target="../slideLayouts/slideLayout36.xml"/><Relationship Id="rId6" Type="http://schemas.openxmlformats.org/officeDocument/2006/relationships/image" Target="../media/image32.png"/><Relationship Id="rId5" Type="http://schemas.openxmlformats.org/officeDocument/2006/relationships/hyperlink" Target="https://www.irs.gov/retirement-plans/retirement-plan-and-ira-required-minimum-distributions-faqs" TargetMode="Externa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3" Type="http://schemas.openxmlformats.org/officeDocument/2006/relationships/hyperlink" Target="https://merrillconnect.iscorp.com/nlg/viewDocument.action?itemNbr=107402" TargetMode="External"/><Relationship Id="rId2" Type="http://schemas.openxmlformats.org/officeDocument/2006/relationships/notesSlide" Target="../notesSlides/notesSlide42.xml"/><Relationship Id="rId1" Type="http://schemas.openxmlformats.org/officeDocument/2006/relationships/slideLayout" Target="../slideLayouts/slideLayout32.xml"/><Relationship Id="rId5" Type="http://schemas.openxmlformats.org/officeDocument/2006/relationships/image" Target="../media/image34.png"/><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43.xml"/><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0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3" Type="http://schemas.openxmlformats.org/officeDocument/2006/relationships/hyperlink" Target="https://www.statista.com/statistics/1273780/value-of-ira-assets-by-type-us/#:~:text=Most%20of%20the%20assets%20of,were%20invested%20in%20traditional%20IRAs." TargetMode="External"/><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7.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FDFB4-B9FE-88D3-2BEE-C788699B172B}"/>
            </a:ext>
          </a:extLst>
        </p:cNvPr>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1C3705A4-9457-EBED-0CEF-498A077FB25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9" name="Date Placeholder 21">
            <a:extLst>
              <a:ext uri="{FF2B5EF4-FFF2-40B4-BE49-F238E27FC236}">
                <a16:creationId xmlns:a16="http://schemas.microsoft.com/office/drawing/2014/main" id="{2FB06881-79C0-EA37-A6F2-5E7A2E88E25C}"/>
              </a:ext>
            </a:extLst>
          </p:cNvPr>
          <p:cNvSpPr txBox="1">
            <a:spLocks/>
          </p:cNvSpPr>
          <p:nvPr/>
        </p:nvSpPr>
        <p:spPr>
          <a:xfrm>
            <a:off x="457200" y="6454274"/>
            <a:ext cx="3735091" cy="184666"/>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solidFill>
                <a:effectLst/>
                <a:uLnTx/>
                <a:uFillTx/>
                <a:latin typeface="Aptos Light" panose="020B0004020202020204" pitchFamily="34" charset="0"/>
                <a:ea typeface="+mn-ea"/>
              </a:rPr>
              <a:t>TC7658223(0225)3</a:t>
            </a:r>
          </a:p>
        </p:txBody>
      </p:sp>
      <p:sp>
        <p:nvSpPr>
          <p:cNvPr id="10" name="Text Placeholder 3">
            <a:extLst>
              <a:ext uri="{FF2B5EF4-FFF2-40B4-BE49-F238E27FC236}">
                <a16:creationId xmlns:a16="http://schemas.microsoft.com/office/drawing/2014/main" id="{4BE9CBFB-977C-FCED-3A6C-464BA0334B83}"/>
              </a:ext>
            </a:extLst>
          </p:cNvPr>
          <p:cNvSpPr txBox="1">
            <a:spLocks/>
          </p:cNvSpPr>
          <p:nvPr/>
        </p:nvSpPr>
        <p:spPr>
          <a:xfrm>
            <a:off x="457200" y="3657600"/>
            <a:ext cx="6905625" cy="250903"/>
          </a:xfrm>
          <a:prstGeom prst="rect">
            <a:avLst/>
          </a:prstGeom>
        </p:spPr>
        <p:txBody>
          <a:bodyPr vert="horz"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800" b="1"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1800" b="1" i="0" u="none" strike="noStrike" kern="1200" cap="none" spc="0" normalizeH="0" baseline="0" noProof="0" dirty="0">
                <a:ln>
                  <a:noFill/>
                </a:ln>
                <a:solidFill>
                  <a:srgbClr val="414041"/>
                </a:solidFill>
                <a:effectLst/>
                <a:uLnTx/>
                <a:uFillTx/>
                <a:latin typeface="Aptos" panose="02110004020202020204"/>
                <a:ea typeface="+mn-ea"/>
                <a:cs typeface="+mn-cs"/>
              </a:rPr>
              <a:t>Speaker First and Last Name</a:t>
            </a:r>
          </a:p>
        </p:txBody>
      </p:sp>
      <p:sp>
        <p:nvSpPr>
          <p:cNvPr id="11" name="Text Placeholder 4">
            <a:extLst>
              <a:ext uri="{FF2B5EF4-FFF2-40B4-BE49-F238E27FC236}">
                <a16:creationId xmlns:a16="http://schemas.microsoft.com/office/drawing/2014/main" id="{C24762FC-D113-6213-A5DB-2B90EC42FB8F}"/>
              </a:ext>
            </a:extLst>
          </p:cNvPr>
          <p:cNvSpPr txBox="1">
            <a:spLocks/>
          </p:cNvSpPr>
          <p:nvPr/>
        </p:nvSpPr>
        <p:spPr>
          <a:xfrm>
            <a:off x="457200" y="3943896"/>
            <a:ext cx="6905625" cy="223074"/>
          </a:xfrm>
          <a:prstGeom prst="rect">
            <a:avLst/>
          </a:prstGeom>
        </p:spPr>
        <p:txBody>
          <a:bodyPr vert="horz"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600" b="0"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1600" b="0" i="0" u="none" strike="noStrike" kern="1200" cap="none" spc="0" normalizeH="0" baseline="0" noProof="0" dirty="0">
                <a:ln>
                  <a:noFill/>
                </a:ln>
                <a:solidFill>
                  <a:srgbClr val="414041"/>
                </a:solidFill>
                <a:effectLst/>
                <a:uLnTx/>
                <a:uFillTx/>
                <a:latin typeface="Aptos" panose="02110004020202020204"/>
                <a:ea typeface="+mn-ea"/>
                <a:cs typeface="+mn-cs"/>
              </a:rPr>
              <a:t>Job Title or Date</a:t>
            </a:r>
          </a:p>
        </p:txBody>
      </p:sp>
      <p:sp>
        <p:nvSpPr>
          <p:cNvPr id="12" name="Text Placeholder 2">
            <a:extLst>
              <a:ext uri="{FF2B5EF4-FFF2-40B4-BE49-F238E27FC236}">
                <a16:creationId xmlns:a16="http://schemas.microsoft.com/office/drawing/2014/main" id="{089914DC-0627-018E-C7BC-2F3965394663}"/>
              </a:ext>
            </a:extLst>
          </p:cNvPr>
          <p:cNvSpPr>
            <a:spLocks noGrp="1"/>
          </p:cNvSpPr>
          <p:nvPr>
            <p:ph type="body" sz="quarter" idx="18"/>
          </p:nvPr>
        </p:nvSpPr>
        <p:spPr>
          <a:xfrm>
            <a:off x="457200" y="3042180"/>
            <a:ext cx="6905625" cy="334515"/>
          </a:xfrm>
        </p:spPr>
        <p:txBody>
          <a:bodyPr/>
          <a:lstStyle/>
          <a:p>
            <a:r>
              <a:rPr lang="en-US" dirty="0"/>
              <a:t>What Everyone Needs to Know</a:t>
            </a:r>
          </a:p>
        </p:txBody>
      </p:sp>
      <p:sp>
        <p:nvSpPr>
          <p:cNvPr id="13" name="TextBox 12">
            <a:extLst>
              <a:ext uri="{FF2B5EF4-FFF2-40B4-BE49-F238E27FC236}">
                <a16:creationId xmlns:a16="http://schemas.microsoft.com/office/drawing/2014/main" id="{E8FAEBEA-45BC-746E-0173-0BF6E51BB0F3}"/>
              </a:ext>
            </a:extLst>
          </p:cNvPr>
          <p:cNvSpPr txBox="1"/>
          <p:nvPr/>
        </p:nvSpPr>
        <p:spPr>
          <a:xfrm>
            <a:off x="460621" y="4486382"/>
            <a:ext cx="6287651" cy="146963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Please encourage your clients to consult with their appropriate professional advisor.</a:t>
            </a:r>
          </a:p>
        </p:txBody>
      </p:sp>
      <p:sp>
        <p:nvSpPr>
          <p:cNvPr id="14" name="Title 2">
            <a:extLst>
              <a:ext uri="{FF2B5EF4-FFF2-40B4-BE49-F238E27FC236}">
                <a16:creationId xmlns:a16="http://schemas.microsoft.com/office/drawing/2014/main" id="{AF0C6676-5D1B-AAED-5DDE-7F461C0C3E23}"/>
              </a:ext>
            </a:extLst>
          </p:cNvPr>
          <p:cNvSpPr>
            <a:spLocks noGrp="1"/>
          </p:cNvSpPr>
          <p:nvPr>
            <p:ph type="title"/>
          </p:nvPr>
        </p:nvSpPr>
        <p:spPr>
          <a:xfrm>
            <a:off x="457200" y="2308718"/>
            <a:ext cx="8715829" cy="1000402"/>
          </a:xfrm>
        </p:spPr>
        <p:txBody>
          <a:bodyPr/>
          <a:lstStyle/>
          <a:p>
            <a:r>
              <a:rPr lang="en-US" dirty="0"/>
              <a:t>Demystifying IRA Required Distributions</a:t>
            </a:r>
          </a:p>
        </p:txBody>
      </p:sp>
      <p:pic>
        <p:nvPicPr>
          <p:cNvPr id="17" name="Picture Placeholder 16">
            <a:extLst>
              <a:ext uri="{FF2B5EF4-FFF2-40B4-BE49-F238E27FC236}">
                <a16:creationId xmlns:a16="http://schemas.microsoft.com/office/drawing/2014/main" id="{375A7884-6C4E-30BC-E69A-8BF2668986A7}"/>
              </a:ext>
            </a:extLst>
          </p:cNvPr>
          <p:cNvPicPr>
            <a:picLocks noGrp="1" noChangeAspect="1"/>
          </p:cNvPicPr>
          <p:nvPr>
            <p:ph type="pic" sz="quarter" idx="11"/>
          </p:nvPr>
        </p:nvPicPr>
        <p:blipFill>
          <a:blip r:embed="rId3"/>
          <a:srcRect/>
          <a:stretch/>
        </p:blipFill>
        <p:spPr/>
      </p:pic>
      <p:sp>
        <p:nvSpPr>
          <p:cNvPr id="2" name="Slide Number Placeholder 1">
            <a:extLst>
              <a:ext uri="{FF2B5EF4-FFF2-40B4-BE49-F238E27FC236}">
                <a16:creationId xmlns:a16="http://schemas.microsoft.com/office/drawing/2014/main" id="{3FEE28BE-45B9-E26F-EBB0-808CC3026831}"/>
              </a:ext>
            </a:extLst>
          </p:cNvPr>
          <p:cNvSpPr txBox="1">
            <a:spLocks/>
          </p:cNvSpPr>
          <p:nvPr/>
        </p:nvSpPr>
        <p:spPr>
          <a:xfrm>
            <a:off x="10209447" y="6469663"/>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a:t>
            </a:fld>
            <a:endParaRPr lang="en-US" dirty="0">
              <a:latin typeface="Aptos Light" panose="020B0004020202020204" pitchFamily="34" charset="0"/>
            </a:endParaRPr>
          </a:p>
        </p:txBody>
      </p:sp>
    </p:spTree>
    <p:extLst>
      <p:ext uri="{BB962C8B-B14F-4D97-AF65-F5344CB8AC3E}">
        <p14:creationId xmlns:p14="http://schemas.microsoft.com/office/powerpoint/2010/main" val="386952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DF55D-85F0-488C-427A-FDA1F0E7E16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B7405F8-BCFC-1C4F-023C-8B8EDEF5819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5" name="Arrow: Notched Right 4">
            <a:extLst>
              <a:ext uri="{FF2B5EF4-FFF2-40B4-BE49-F238E27FC236}">
                <a16:creationId xmlns:a16="http://schemas.microsoft.com/office/drawing/2014/main" id="{B8C5734C-02A3-E1A4-5ED3-8B125E3C605E}"/>
              </a:ext>
            </a:extLst>
          </p:cNvPr>
          <p:cNvSpPr/>
          <p:nvPr/>
        </p:nvSpPr>
        <p:spPr>
          <a:xfrm>
            <a:off x="508238" y="3325069"/>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algn="ctr"/>
            <a:endParaRPr lang="en-US" dirty="0">
              <a:solidFill>
                <a:srgbClr val="F3F3F5"/>
              </a:solidFill>
              <a:latin typeface="Aptos" panose="02110004020202020204"/>
              <a:cs typeface="Arial"/>
            </a:endParaRPr>
          </a:p>
        </p:txBody>
      </p:sp>
      <p:sp>
        <p:nvSpPr>
          <p:cNvPr id="6" name="Oval 5">
            <a:extLst>
              <a:ext uri="{FF2B5EF4-FFF2-40B4-BE49-F238E27FC236}">
                <a16:creationId xmlns:a16="http://schemas.microsoft.com/office/drawing/2014/main" id="{914E022C-EFCA-AB37-0183-590B0D5FC612}"/>
              </a:ext>
            </a:extLst>
          </p:cNvPr>
          <p:cNvSpPr/>
          <p:nvPr/>
        </p:nvSpPr>
        <p:spPr>
          <a:xfrm>
            <a:off x="809354" y="3895319"/>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312EA93A-A361-D3F3-008B-3AA3DC3F1DA5}"/>
              </a:ext>
            </a:extLst>
          </p:cNvPr>
          <p:cNvSpPr/>
          <p:nvPr/>
        </p:nvSpPr>
        <p:spPr>
          <a:xfrm>
            <a:off x="7706005" y="3895319"/>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8" name="Oval 7">
            <a:extLst>
              <a:ext uri="{FF2B5EF4-FFF2-40B4-BE49-F238E27FC236}">
                <a16:creationId xmlns:a16="http://schemas.microsoft.com/office/drawing/2014/main" id="{A1499986-3D72-FE3B-5AFE-BC71E9E810C3}"/>
              </a:ext>
            </a:extLst>
          </p:cNvPr>
          <p:cNvSpPr/>
          <p:nvPr/>
        </p:nvSpPr>
        <p:spPr>
          <a:xfrm>
            <a:off x="5101395" y="3895319"/>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1" name="TextBox 10">
            <a:extLst>
              <a:ext uri="{FF2B5EF4-FFF2-40B4-BE49-F238E27FC236}">
                <a16:creationId xmlns:a16="http://schemas.microsoft.com/office/drawing/2014/main" id="{03EF0B6A-765E-6666-C5A5-06393E788B37}"/>
              </a:ext>
            </a:extLst>
          </p:cNvPr>
          <p:cNvSpPr txBox="1"/>
          <p:nvPr/>
        </p:nvSpPr>
        <p:spPr>
          <a:xfrm>
            <a:off x="88488" y="3036585"/>
            <a:ext cx="1807535"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Mar 1952</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Birth</a:t>
            </a:r>
          </a:p>
        </p:txBody>
      </p:sp>
      <p:sp>
        <p:nvSpPr>
          <p:cNvPr id="13" name="Title 12">
            <a:extLst>
              <a:ext uri="{FF2B5EF4-FFF2-40B4-BE49-F238E27FC236}">
                <a16:creationId xmlns:a16="http://schemas.microsoft.com/office/drawing/2014/main" id="{F6C515F9-93BB-E1F4-A24F-0E7F6D9C4CAA}"/>
              </a:ext>
            </a:extLst>
          </p:cNvPr>
          <p:cNvSpPr>
            <a:spLocks noGrp="1"/>
          </p:cNvSpPr>
          <p:nvPr>
            <p:ph type="title"/>
          </p:nvPr>
        </p:nvSpPr>
        <p:spPr/>
        <p:txBody>
          <a:bodyPr/>
          <a:lstStyle/>
          <a:p>
            <a:r>
              <a:rPr lang="en-US" dirty="0"/>
              <a:t>Bella’s </a:t>
            </a:r>
            <a:r>
              <a:rPr lang="en-US" b="1" dirty="0"/>
              <a:t>Start Date</a:t>
            </a:r>
          </a:p>
        </p:txBody>
      </p:sp>
      <p:sp>
        <p:nvSpPr>
          <p:cNvPr id="14" name="Text Placeholder 4">
            <a:extLst>
              <a:ext uri="{FF2B5EF4-FFF2-40B4-BE49-F238E27FC236}">
                <a16:creationId xmlns:a16="http://schemas.microsoft.com/office/drawing/2014/main" id="{F82FDBFC-BC98-724D-8F73-139BE5BE731D}"/>
              </a:ext>
            </a:extLst>
          </p:cNvPr>
          <p:cNvSpPr txBox="1">
            <a:spLocks/>
          </p:cNvSpPr>
          <p:nvPr/>
        </p:nvSpPr>
        <p:spPr>
          <a:xfrm>
            <a:off x="395360" y="1117333"/>
            <a:ext cx="11274552" cy="1144416"/>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0"/>
              </a:spcBef>
              <a:spcAft>
                <a:spcPts val="0"/>
              </a:spcAft>
              <a:buClr>
                <a:srgbClr val="3C9B34"/>
              </a:buClr>
              <a:buSzTx/>
              <a:buFont typeface="Arial" pitchFamily="34" charset="0"/>
              <a:buChar char="•"/>
              <a:tabLst/>
              <a:defRPr/>
            </a:pP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Bella was born in 1952</a:t>
            </a:r>
          </a:p>
          <a:p>
            <a:pPr marL="228600" marR="0" lvl="0" indent="-228600" algn="l" defTabSz="914400" rtl="0" eaLnBrk="1" fontAlgn="auto" latinLnBrk="0" hangingPunct="1">
              <a:lnSpc>
                <a:spcPct val="90000"/>
              </a:lnSpc>
              <a:spcBef>
                <a:spcPts val="600"/>
              </a:spcBef>
              <a:spcAft>
                <a:spcPts val="0"/>
              </a:spcAft>
              <a:buClr>
                <a:srgbClr val="3C9B34"/>
              </a:buClr>
              <a:buSzTx/>
              <a:buFont typeface="Arial" pitchFamily="34" charset="0"/>
              <a:buChar char="•"/>
              <a:tabLst/>
              <a:defRPr/>
            </a:pP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Her applicable age is 73</a:t>
            </a:r>
          </a:p>
          <a:p>
            <a:pPr lvl="0">
              <a:spcBef>
                <a:spcPts val="600"/>
              </a:spcBef>
              <a:spcAft>
                <a:spcPts val="0"/>
              </a:spcAft>
              <a:buClr>
                <a:srgbClr val="3C9B34"/>
              </a:buClr>
            </a:pPr>
            <a:r>
              <a:rPr lang="en-US" sz="2400" b="1" dirty="0">
                <a:solidFill>
                  <a:srgbClr val="414041"/>
                </a:solidFill>
              </a:rPr>
              <a:t>Her start date is the end of the year after she reaches age 73</a:t>
            </a:r>
          </a:p>
          <a:p>
            <a:pPr marL="228600" marR="0" lvl="0" indent="-228600" algn="l" defTabSz="914400" rtl="0" eaLnBrk="1" fontAlgn="auto" latinLnBrk="0" hangingPunct="1">
              <a:lnSpc>
                <a:spcPct val="90000"/>
              </a:lnSpc>
              <a:spcBef>
                <a:spcPts val="600"/>
              </a:spcBef>
              <a:spcAft>
                <a:spcPts val="0"/>
              </a:spcAft>
              <a:buClr>
                <a:srgbClr val="3C9B34"/>
              </a:buClr>
              <a:buSzTx/>
              <a:buFont typeface="Arial" pitchFamily="34" charset="0"/>
              <a:buChar char="•"/>
              <a:tabLst/>
              <a:defRPr/>
            </a:pPr>
            <a:endParaRPr kumimoji="0" lang="en-US" sz="2400" b="1" i="0" u="none" strike="noStrike" kern="1200" cap="none" spc="0" normalizeH="0" baseline="0" noProof="0" dirty="0">
              <a:ln>
                <a:noFill/>
              </a:ln>
              <a:solidFill>
                <a:srgbClr val="414041"/>
              </a:solidFill>
              <a:effectLst/>
              <a:uLnTx/>
              <a:uFillTx/>
              <a:latin typeface="Aptos" panose="02110004020202020204"/>
              <a:cs typeface="Arial"/>
            </a:endParaRPr>
          </a:p>
        </p:txBody>
      </p:sp>
      <p:sp>
        <p:nvSpPr>
          <p:cNvPr id="18" name="TextBox 17">
            <a:extLst>
              <a:ext uri="{FF2B5EF4-FFF2-40B4-BE49-F238E27FC236}">
                <a16:creationId xmlns:a16="http://schemas.microsoft.com/office/drawing/2014/main" id="{9D29CCF5-5106-5EC4-09C2-86E0C8BE4952}"/>
              </a:ext>
            </a:extLst>
          </p:cNvPr>
          <p:cNvSpPr txBox="1"/>
          <p:nvPr/>
        </p:nvSpPr>
        <p:spPr>
          <a:xfrm>
            <a:off x="6546494" y="4347421"/>
            <a:ext cx="2700998"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Apr 1, 2026</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2000" dirty="0">
                <a:solidFill>
                  <a:srgbClr val="3E3F3C"/>
                </a:solidFill>
                <a:latin typeface="Aptos" panose="020B0004020202020204" pitchFamily="34" charset="0"/>
                <a:cs typeface="Arial"/>
              </a:rPr>
              <a:t>Bella’s Start Date for her </a:t>
            </a:r>
            <a:r>
              <a:rPr lang="en-US" sz="2000" b="1" dirty="0">
                <a:solidFill>
                  <a:srgbClr val="3E3F3C"/>
                </a:solidFill>
                <a:latin typeface="Aptos" panose="020B0004020202020204" pitchFamily="34" charset="0"/>
                <a:cs typeface="Arial"/>
              </a:rPr>
              <a:t>2025 RMD</a:t>
            </a:r>
            <a:endPar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endParaRPr>
          </a:p>
        </p:txBody>
      </p:sp>
      <p:sp>
        <p:nvSpPr>
          <p:cNvPr id="20" name="TextBox 19">
            <a:extLst>
              <a:ext uri="{FF2B5EF4-FFF2-40B4-BE49-F238E27FC236}">
                <a16:creationId xmlns:a16="http://schemas.microsoft.com/office/drawing/2014/main" id="{393E8986-A5E4-098F-49FE-CE72BA96303F}"/>
              </a:ext>
            </a:extLst>
          </p:cNvPr>
          <p:cNvSpPr txBox="1"/>
          <p:nvPr/>
        </p:nvSpPr>
        <p:spPr>
          <a:xfrm>
            <a:off x="4380529" y="3036585"/>
            <a:ext cx="1807535"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Mar 2025</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2000" dirty="0">
                <a:solidFill>
                  <a:srgbClr val="3E3F3C"/>
                </a:solidFill>
                <a:latin typeface="Aptos" panose="020B0004020202020204" pitchFamily="34" charset="0"/>
                <a:cs typeface="Arial"/>
              </a:rPr>
              <a:t>Bella’s Age 73</a:t>
            </a:r>
            <a:endPar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endParaRPr>
          </a:p>
        </p:txBody>
      </p:sp>
      <p:sp>
        <p:nvSpPr>
          <p:cNvPr id="21" name="Oval 20">
            <a:extLst>
              <a:ext uri="{FF2B5EF4-FFF2-40B4-BE49-F238E27FC236}">
                <a16:creationId xmlns:a16="http://schemas.microsoft.com/office/drawing/2014/main" id="{B0B5093E-2F65-8BEE-9BB9-0765656963C3}"/>
              </a:ext>
            </a:extLst>
          </p:cNvPr>
          <p:cNvSpPr/>
          <p:nvPr/>
        </p:nvSpPr>
        <p:spPr>
          <a:xfrm>
            <a:off x="9703504" y="3895319"/>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grpSp>
        <p:nvGrpSpPr>
          <p:cNvPr id="22" name="Group 21">
            <a:extLst>
              <a:ext uri="{FF2B5EF4-FFF2-40B4-BE49-F238E27FC236}">
                <a16:creationId xmlns:a16="http://schemas.microsoft.com/office/drawing/2014/main" id="{F642571B-C0F6-58A0-8A16-0FD779F9FD53}"/>
              </a:ext>
            </a:extLst>
          </p:cNvPr>
          <p:cNvGrpSpPr/>
          <p:nvPr/>
        </p:nvGrpSpPr>
        <p:grpSpPr>
          <a:xfrm>
            <a:off x="2601113" y="4040587"/>
            <a:ext cx="411480" cy="91440"/>
            <a:chOff x="10506740" y="610052"/>
            <a:chExt cx="411480" cy="91440"/>
          </a:xfrm>
        </p:grpSpPr>
        <p:sp>
          <p:nvSpPr>
            <p:cNvPr id="23" name="Flowchart: Connector 22">
              <a:extLst>
                <a:ext uri="{FF2B5EF4-FFF2-40B4-BE49-F238E27FC236}">
                  <a16:creationId xmlns:a16="http://schemas.microsoft.com/office/drawing/2014/main" id="{10B3E7AE-7D0E-2CF4-7326-2ECCDCF65CA7}"/>
                </a:ext>
              </a:extLst>
            </p:cNvPr>
            <p:cNvSpPr>
              <a:spLocks noChangeAspect="1"/>
            </p:cNvSpPr>
            <p:nvPr/>
          </p:nvSpPr>
          <p:spPr>
            <a:xfrm>
              <a:off x="1050674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24" name="Flowchart: Connector 23">
              <a:extLst>
                <a:ext uri="{FF2B5EF4-FFF2-40B4-BE49-F238E27FC236}">
                  <a16:creationId xmlns:a16="http://schemas.microsoft.com/office/drawing/2014/main" id="{0B22D84C-BD05-1243-EC51-D02B5C066A86}"/>
                </a:ext>
              </a:extLst>
            </p:cNvPr>
            <p:cNvSpPr>
              <a:spLocks noChangeAspect="1"/>
            </p:cNvSpPr>
            <p:nvPr/>
          </p:nvSpPr>
          <p:spPr>
            <a:xfrm>
              <a:off x="1082678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25" name="Flowchart: Connector 24">
              <a:extLst>
                <a:ext uri="{FF2B5EF4-FFF2-40B4-BE49-F238E27FC236}">
                  <a16:creationId xmlns:a16="http://schemas.microsoft.com/office/drawing/2014/main" id="{D69878EC-36D0-B369-6951-3529FA77636C}"/>
                </a:ext>
              </a:extLst>
            </p:cNvPr>
            <p:cNvSpPr>
              <a:spLocks noChangeAspect="1"/>
            </p:cNvSpPr>
            <p:nvPr/>
          </p:nvSpPr>
          <p:spPr>
            <a:xfrm>
              <a:off x="1066676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grpSp>
      <p:sp>
        <p:nvSpPr>
          <p:cNvPr id="26" name="TextBox 25">
            <a:extLst>
              <a:ext uri="{FF2B5EF4-FFF2-40B4-BE49-F238E27FC236}">
                <a16:creationId xmlns:a16="http://schemas.microsoft.com/office/drawing/2014/main" id="{5F2963C4-D8F1-70AB-E23F-04E1CAEF2A60}"/>
              </a:ext>
            </a:extLst>
          </p:cNvPr>
          <p:cNvSpPr txBox="1"/>
          <p:nvPr/>
        </p:nvSpPr>
        <p:spPr>
          <a:xfrm>
            <a:off x="8848052" y="3036585"/>
            <a:ext cx="2076705"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Dec 31, 2026</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2000" dirty="0">
                <a:solidFill>
                  <a:srgbClr val="3E3F3C"/>
                </a:solidFill>
                <a:latin typeface="Aptos" panose="020B0004020202020204" pitchFamily="34" charset="0"/>
                <a:cs typeface="Arial"/>
              </a:rPr>
              <a:t>2026 RMD Date</a:t>
            </a:r>
            <a:endPar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endParaRPr>
          </a:p>
        </p:txBody>
      </p:sp>
    </p:spTree>
    <p:extLst>
      <p:ext uri="{BB962C8B-B14F-4D97-AF65-F5344CB8AC3E}">
        <p14:creationId xmlns:p14="http://schemas.microsoft.com/office/powerpoint/2010/main" val="330463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2ED24-9376-A18F-1ADC-45F95D6F8EF9}"/>
              </a:ext>
            </a:extLst>
          </p:cNvPr>
          <p:cNvSpPr>
            <a:spLocks noGrp="1"/>
          </p:cNvSpPr>
          <p:nvPr>
            <p:ph type="title"/>
          </p:nvPr>
        </p:nvSpPr>
        <p:spPr>
          <a:xfrm>
            <a:off x="457200" y="457200"/>
            <a:ext cx="11274552" cy="501804"/>
          </a:xfrm>
        </p:spPr>
        <p:txBody>
          <a:bodyPr/>
          <a:lstStyle/>
          <a:p>
            <a:r>
              <a:rPr lang="en-US" b="1" dirty="0"/>
              <a:t>NOT Starting </a:t>
            </a:r>
            <a:r>
              <a:rPr lang="en-US" dirty="0"/>
              <a:t>RMDs by the Start Date …</a:t>
            </a:r>
          </a:p>
        </p:txBody>
      </p:sp>
      <p:sp>
        <p:nvSpPr>
          <p:cNvPr id="3" name="Slide Number Placeholder 2">
            <a:extLst>
              <a:ext uri="{FF2B5EF4-FFF2-40B4-BE49-F238E27FC236}">
                <a16:creationId xmlns:a16="http://schemas.microsoft.com/office/drawing/2014/main" id="{DEAA61E0-168B-D448-04AA-08C0BFC44CAB}"/>
              </a:ext>
            </a:extLst>
          </p:cNvPr>
          <p:cNvSpPr>
            <a:spLocks noGrp="1"/>
          </p:cNvSpPr>
          <p:nvPr>
            <p:ph type="sldNum" sz="quarter" idx="4"/>
          </p:nvPr>
        </p:nvSpPr>
        <p:spPr/>
        <p:txBody>
          <a:body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11</a:t>
            </a:fld>
            <a:endParaRPr lang="en-US" dirty="0">
              <a:latin typeface="Aptos Light" panose="020B0004020202020204" pitchFamily="34" charset="0"/>
            </a:endParaRPr>
          </a:p>
        </p:txBody>
      </p:sp>
      <p:sp>
        <p:nvSpPr>
          <p:cNvPr id="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1AEF3F62-5428-4FA2-82FC-BB9F1ED7DB41}"/>
              </a:ext>
            </a:extLst>
          </p:cNvPr>
          <p:cNvSpPr/>
          <p:nvPr/>
        </p:nvSpPr>
        <p:spPr>
          <a:xfrm>
            <a:off x="3847373" y="1769329"/>
            <a:ext cx="4494201" cy="3019089"/>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Aptos ExtraBold" panose="020B0004020202020204" pitchFamily="34" charset="0"/>
              </a:rPr>
              <a:t>25%</a:t>
            </a:r>
          </a:p>
          <a:p>
            <a:pPr algn="ctr"/>
            <a:r>
              <a:rPr lang="en-US" altLang="zh-CN" sz="4000" dirty="0">
                <a:latin typeface="Aptos ExtraBold" panose="020B0004020202020204" pitchFamily="34" charset="0"/>
              </a:rPr>
              <a:t>Penalty Tax!</a:t>
            </a:r>
            <a:endParaRPr lang="zh-CN" altLang="en-US" sz="4000" dirty="0">
              <a:latin typeface="Aptos ExtraBold" panose="020B0004020202020204" pitchFamily="34" charset="0"/>
            </a:endParaRPr>
          </a:p>
        </p:txBody>
      </p:sp>
      <p:sp>
        <p:nvSpPr>
          <p:cNvPr id="8" name="TextBox 7">
            <a:extLst>
              <a:ext uri="{FF2B5EF4-FFF2-40B4-BE49-F238E27FC236}">
                <a16:creationId xmlns:a16="http://schemas.microsoft.com/office/drawing/2014/main" id="{5FF69DEA-586B-619C-B1B4-592502CB971B}"/>
              </a:ext>
            </a:extLst>
          </p:cNvPr>
          <p:cNvSpPr txBox="1"/>
          <p:nvPr/>
        </p:nvSpPr>
        <p:spPr>
          <a:xfrm>
            <a:off x="1158693" y="4944611"/>
            <a:ext cx="9871560" cy="1077218"/>
          </a:xfrm>
          <a:prstGeom prst="rect">
            <a:avLst/>
          </a:prstGeom>
          <a:noFill/>
        </p:spPr>
        <p:txBody>
          <a:bodyPr wrap="square" rtlCol="0">
            <a:spAutoFit/>
          </a:bodyPr>
          <a:lstStyle/>
          <a:p>
            <a:pPr algn="ctr"/>
            <a:r>
              <a:rPr lang="en-US" sz="3200" b="1" dirty="0"/>
              <a:t>Reduced to 10%</a:t>
            </a:r>
          </a:p>
          <a:p>
            <a:pPr algn="ctr"/>
            <a:r>
              <a:rPr lang="en-US" sz="3200" dirty="0"/>
              <a:t>if Bella withdraws the required amount within 2 years</a:t>
            </a:r>
          </a:p>
        </p:txBody>
      </p:sp>
    </p:spTree>
    <p:extLst>
      <p:ext uri="{BB962C8B-B14F-4D97-AF65-F5344CB8AC3E}">
        <p14:creationId xmlns:p14="http://schemas.microsoft.com/office/powerpoint/2010/main" val="161859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BCCC7-FBC0-9324-1449-EF65606436E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85037F3-088B-8A84-116B-D1925ED19F0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5" name="Arrow: Notched Right 4">
            <a:extLst>
              <a:ext uri="{FF2B5EF4-FFF2-40B4-BE49-F238E27FC236}">
                <a16:creationId xmlns:a16="http://schemas.microsoft.com/office/drawing/2014/main" id="{133F6C0A-5EDC-26A6-B694-F83CDAC82EB5}"/>
              </a:ext>
            </a:extLst>
          </p:cNvPr>
          <p:cNvSpPr/>
          <p:nvPr/>
        </p:nvSpPr>
        <p:spPr>
          <a:xfrm>
            <a:off x="508238" y="2947384"/>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6" name="Oval 5">
            <a:extLst>
              <a:ext uri="{FF2B5EF4-FFF2-40B4-BE49-F238E27FC236}">
                <a16:creationId xmlns:a16="http://schemas.microsoft.com/office/drawing/2014/main" id="{BE16892C-5671-5548-4D65-878E021310E7}"/>
              </a:ext>
            </a:extLst>
          </p:cNvPr>
          <p:cNvSpPr/>
          <p:nvPr/>
        </p:nvSpPr>
        <p:spPr>
          <a:xfrm>
            <a:off x="809354" y="3517634"/>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EC3C6CC6-80FB-2AB7-0E43-D498B43DA579}"/>
              </a:ext>
            </a:extLst>
          </p:cNvPr>
          <p:cNvSpPr/>
          <p:nvPr/>
        </p:nvSpPr>
        <p:spPr>
          <a:xfrm>
            <a:off x="8169467" y="3517634"/>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8" name="Oval 7">
            <a:extLst>
              <a:ext uri="{FF2B5EF4-FFF2-40B4-BE49-F238E27FC236}">
                <a16:creationId xmlns:a16="http://schemas.microsoft.com/office/drawing/2014/main" id="{1DE0A911-77BB-F0EC-701C-9F1E1C7F5FA7}"/>
              </a:ext>
            </a:extLst>
          </p:cNvPr>
          <p:cNvSpPr/>
          <p:nvPr/>
        </p:nvSpPr>
        <p:spPr>
          <a:xfrm>
            <a:off x="5101395" y="3517634"/>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1" name="TextBox 10">
            <a:extLst>
              <a:ext uri="{FF2B5EF4-FFF2-40B4-BE49-F238E27FC236}">
                <a16:creationId xmlns:a16="http://schemas.microsoft.com/office/drawing/2014/main" id="{75EA44A1-613F-685E-ABAA-FB37E9D9824F}"/>
              </a:ext>
            </a:extLst>
          </p:cNvPr>
          <p:cNvSpPr txBox="1"/>
          <p:nvPr/>
        </p:nvSpPr>
        <p:spPr>
          <a:xfrm>
            <a:off x="96575" y="2663481"/>
            <a:ext cx="1807535"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Mar 1952</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Birth</a:t>
            </a:r>
          </a:p>
        </p:txBody>
      </p:sp>
      <p:sp>
        <p:nvSpPr>
          <p:cNvPr id="13" name="Title 12">
            <a:extLst>
              <a:ext uri="{FF2B5EF4-FFF2-40B4-BE49-F238E27FC236}">
                <a16:creationId xmlns:a16="http://schemas.microsoft.com/office/drawing/2014/main" id="{589510A8-E567-4C1A-7769-EFFF8B73CCAF}"/>
              </a:ext>
            </a:extLst>
          </p:cNvPr>
          <p:cNvSpPr>
            <a:spLocks noGrp="1"/>
          </p:cNvSpPr>
          <p:nvPr>
            <p:ph type="title"/>
          </p:nvPr>
        </p:nvSpPr>
        <p:spPr/>
        <p:txBody>
          <a:bodyPr/>
          <a:lstStyle/>
          <a:p>
            <a:r>
              <a:rPr lang="en-US" dirty="0"/>
              <a:t>Distributions </a:t>
            </a:r>
            <a:r>
              <a:rPr lang="en-US" b="1" dirty="0"/>
              <a:t>Before Bella’s Age 73</a:t>
            </a:r>
          </a:p>
        </p:txBody>
      </p:sp>
      <p:sp>
        <p:nvSpPr>
          <p:cNvPr id="18" name="TextBox 17">
            <a:extLst>
              <a:ext uri="{FF2B5EF4-FFF2-40B4-BE49-F238E27FC236}">
                <a16:creationId xmlns:a16="http://schemas.microsoft.com/office/drawing/2014/main" id="{4FEF67FA-8BD1-D805-9960-DECA39EBBA79}"/>
              </a:ext>
            </a:extLst>
          </p:cNvPr>
          <p:cNvSpPr txBox="1"/>
          <p:nvPr/>
        </p:nvSpPr>
        <p:spPr>
          <a:xfrm>
            <a:off x="7267627" y="2663481"/>
            <a:ext cx="2185656"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Apr 1, 2026</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Start Date</a:t>
            </a:r>
          </a:p>
        </p:txBody>
      </p:sp>
      <p:sp>
        <p:nvSpPr>
          <p:cNvPr id="20" name="TextBox 19">
            <a:extLst>
              <a:ext uri="{FF2B5EF4-FFF2-40B4-BE49-F238E27FC236}">
                <a16:creationId xmlns:a16="http://schemas.microsoft.com/office/drawing/2014/main" id="{3C0F64D1-EE9A-87AF-850E-7F27DAAEF781}"/>
              </a:ext>
            </a:extLst>
          </p:cNvPr>
          <p:cNvSpPr txBox="1"/>
          <p:nvPr/>
        </p:nvSpPr>
        <p:spPr>
          <a:xfrm>
            <a:off x="4388616" y="2663481"/>
            <a:ext cx="1807535"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Mar 2025</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Age 73</a:t>
            </a:r>
          </a:p>
        </p:txBody>
      </p:sp>
      <p:grpSp>
        <p:nvGrpSpPr>
          <p:cNvPr id="22" name="Group 21">
            <a:extLst>
              <a:ext uri="{FF2B5EF4-FFF2-40B4-BE49-F238E27FC236}">
                <a16:creationId xmlns:a16="http://schemas.microsoft.com/office/drawing/2014/main" id="{49FFC633-6FDA-A49D-6080-388CF0D7C38D}"/>
              </a:ext>
            </a:extLst>
          </p:cNvPr>
          <p:cNvGrpSpPr/>
          <p:nvPr/>
        </p:nvGrpSpPr>
        <p:grpSpPr>
          <a:xfrm>
            <a:off x="1720284" y="3673067"/>
            <a:ext cx="411480" cy="91440"/>
            <a:chOff x="10506740" y="610052"/>
            <a:chExt cx="411480" cy="91440"/>
          </a:xfrm>
        </p:grpSpPr>
        <p:sp>
          <p:nvSpPr>
            <p:cNvPr id="23" name="Flowchart: Connector 22">
              <a:extLst>
                <a:ext uri="{FF2B5EF4-FFF2-40B4-BE49-F238E27FC236}">
                  <a16:creationId xmlns:a16="http://schemas.microsoft.com/office/drawing/2014/main" id="{116DF92C-2B76-A00D-3D9F-B3FECD208E5E}"/>
                </a:ext>
              </a:extLst>
            </p:cNvPr>
            <p:cNvSpPr>
              <a:spLocks noChangeAspect="1"/>
            </p:cNvSpPr>
            <p:nvPr/>
          </p:nvSpPr>
          <p:spPr>
            <a:xfrm>
              <a:off x="1050674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24" name="Flowchart: Connector 23">
              <a:extLst>
                <a:ext uri="{FF2B5EF4-FFF2-40B4-BE49-F238E27FC236}">
                  <a16:creationId xmlns:a16="http://schemas.microsoft.com/office/drawing/2014/main" id="{35099D91-FA62-7197-7F39-8854F9B05A6F}"/>
                </a:ext>
              </a:extLst>
            </p:cNvPr>
            <p:cNvSpPr>
              <a:spLocks noChangeAspect="1"/>
            </p:cNvSpPr>
            <p:nvPr/>
          </p:nvSpPr>
          <p:spPr>
            <a:xfrm>
              <a:off x="1082678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25" name="Flowchart: Connector 24">
              <a:extLst>
                <a:ext uri="{FF2B5EF4-FFF2-40B4-BE49-F238E27FC236}">
                  <a16:creationId xmlns:a16="http://schemas.microsoft.com/office/drawing/2014/main" id="{CE80165D-959D-FFC4-1DED-64890672A7F0}"/>
                </a:ext>
              </a:extLst>
            </p:cNvPr>
            <p:cNvSpPr>
              <a:spLocks noChangeAspect="1"/>
            </p:cNvSpPr>
            <p:nvPr/>
          </p:nvSpPr>
          <p:spPr>
            <a:xfrm>
              <a:off x="1066676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grpSp>
      <p:sp>
        <p:nvSpPr>
          <p:cNvPr id="4" name="Oval 3">
            <a:extLst>
              <a:ext uri="{FF2B5EF4-FFF2-40B4-BE49-F238E27FC236}">
                <a16:creationId xmlns:a16="http://schemas.microsoft.com/office/drawing/2014/main" id="{289E1E5A-75B6-C4B0-58C8-3068A247FC63}"/>
              </a:ext>
            </a:extLst>
          </p:cNvPr>
          <p:cNvSpPr/>
          <p:nvPr/>
        </p:nvSpPr>
        <p:spPr>
          <a:xfrm>
            <a:off x="2647626" y="3517634"/>
            <a:ext cx="381976" cy="381976"/>
          </a:xfrm>
          <a:prstGeom prst="ellipse">
            <a:avLst/>
          </a:pr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0" name="TextBox 9">
            <a:extLst>
              <a:ext uri="{FF2B5EF4-FFF2-40B4-BE49-F238E27FC236}">
                <a16:creationId xmlns:a16="http://schemas.microsoft.com/office/drawing/2014/main" id="{F18B9A04-561D-7D99-5D05-94378D32F0B7}"/>
              </a:ext>
            </a:extLst>
          </p:cNvPr>
          <p:cNvSpPr txBox="1"/>
          <p:nvPr/>
        </p:nvSpPr>
        <p:spPr>
          <a:xfrm>
            <a:off x="1766329" y="3990746"/>
            <a:ext cx="2144571"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Sept 2011</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Age 59½  </a:t>
            </a:r>
          </a:p>
        </p:txBody>
      </p:sp>
      <p:grpSp>
        <p:nvGrpSpPr>
          <p:cNvPr id="12" name="Group 11">
            <a:extLst>
              <a:ext uri="{FF2B5EF4-FFF2-40B4-BE49-F238E27FC236}">
                <a16:creationId xmlns:a16="http://schemas.microsoft.com/office/drawing/2014/main" id="{8E977F64-0B01-50CC-11FC-03D15938FBC5}"/>
              </a:ext>
            </a:extLst>
          </p:cNvPr>
          <p:cNvGrpSpPr/>
          <p:nvPr/>
        </p:nvGrpSpPr>
        <p:grpSpPr>
          <a:xfrm>
            <a:off x="3859758" y="3673067"/>
            <a:ext cx="411480" cy="91440"/>
            <a:chOff x="10506740" y="610052"/>
            <a:chExt cx="411480" cy="91440"/>
          </a:xfrm>
        </p:grpSpPr>
        <p:sp>
          <p:nvSpPr>
            <p:cNvPr id="30" name="Flowchart: Connector 29">
              <a:extLst>
                <a:ext uri="{FF2B5EF4-FFF2-40B4-BE49-F238E27FC236}">
                  <a16:creationId xmlns:a16="http://schemas.microsoft.com/office/drawing/2014/main" id="{C91F0C0A-6386-EF87-7F7F-9C44D829BF0B}"/>
                </a:ext>
              </a:extLst>
            </p:cNvPr>
            <p:cNvSpPr>
              <a:spLocks noChangeAspect="1"/>
            </p:cNvSpPr>
            <p:nvPr/>
          </p:nvSpPr>
          <p:spPr>
            <a:xfrm>
              <a:off x="1050674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31" name="Flowchart: Connector 30">
              <a:extLst>
                <a:ext uri="{FF2B5EF4-FFF2-40B4-BE49-F238E27FC236}">
                  <a16:creationId xmlns:a16="http://schemas.microsoft.com/office/drawing/2014/main" id="{09E5EE1F-CF3A-7E14-004B-09E7B83AF259}"/>
                </a:ext>
              </a:extLst>
            </p:cNvPr>
            <p:cNvSpPr>
              <a:spLocks noChangeAspect="1"/>
            </p:cNvSpPr>
            <p:nvPr/>
          </p:nvSpPr>
          <p:spPr>
            <a:xfrm>
              <a:off x="1082678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sp>
          <p:nvSpPr>
            <p:cNvPr id="32" name="Flowchart: Connector 31">
              <a:extLst>
                <a:ext uri="{FF2B5EF4-FFF2-40B4-BE49-F238E27FC236}">
                  <a16:creationId xmlns:a16="http://schemas.microsoft.com/office/drawing/2014/main" id="{47BB3C8C-7DCA-814F-14D3-6F706B894662}"/>
                </a:ext>
              </a:extLst>
            </p:cNvPr>
            <p:cNvSpPr>
              <a:spLocks noChangeAspect="1"/>
            </p:cNvSpPr>
            <p:nvPr/>
          </p:nvSpPr>
          <p:spPr>
            <a:xfrm>
              <a:off x="10666760" y="610052"/>
              <a:ext cx="91440" cy="91440"/>
            </a:xfrm>
            <a:prstGeom prst="flowChartConnector">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Arial"/>
              </a:endParaRPr>
            </a:p>
          </p:txBody>
        </p:sp>
      </p:grpSp>
    </p:spTree>
    <p:extLst>
      <p:ext uri="{BB962C8B-B14F-4D97-AF65-F5344CB8AC3E}">
        <p14:creationId xmlns:p14="http://schemas.microsoft.com/office/powerpoint/2010/main" val="201009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E2E83-F497-9D53-B7E1-CB618D42388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18F3D11-1D27-E86F-5C2E-24833A59648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5" name="Arrow: Notched Right 4">
            <a:extLst>
              <a:ext uri="{FF2B5EF4-FFF2-40B4-BE49-F238E27FC236}">
                <a16:creationId xmlns:a16="http://schemas.microsoft.com/office/drawing/2014/main" id="{9C53BFE7-1B05-B88D-122A-91CE2004BF4B}"/>
              </a:ext>
            </a:extLst>
          </p:cNvPr>
          <p:cNvSpPr/>
          <p:nvPr/>
        </p:nvSpPr>
        <p:spPr>
          <a:xfrm>
            <a:off x="508238" y="2947384"/>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E535271F-2746-31BE-CBDF-256BE4AE933C}"/>
              </a:ext>
            </a:extLst>
          </p:cNvPr>
          <p:cNvSpPr/>
          <p:nvPr/>
        </p:nvSpPr>
        <p:spPr>
          <a:xfrm>
            <a:off x="8169467" y="3517634"/>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3" name="Title 12">
            <a:extLst>
              <a:ext uri="{FF2B5EF4-FFF2-40B4-BE49-F238E27FC236}">
                <a16:creationId xmlns:a16="http://schemas.microsoft.com/office/drawing/2014/main" id="{D76D5387-DDCB-EF6F-9A2A-E520834475CC}"/>
              </a:ext>
            </a:extLst>
          </p:cNvPr>
          <p:cNvSpPr>
            <a:spLocks noGrp="1"/>
          </p:cNvSpPr>
          <p:nvPr>
            <p:ph type="title"/>
          </p:nvPr>
        </p:nvSpPr>
        <p:spPr/>
        <p:txBody>
          <a:bodyPr/>
          <a:lstStyle/>
          <a:p>
            <a:r>
              <a:rPr lang="en-US" dirty="0"/>
              <a:t>IRA Distributions | </a:t>
            </a:r>
            <a:r>
              <a:rPr lang="en-US" b="1" dirty="0"/>
              <a:t>Too Early or Too Late</a:t>
            </a:r>
          </a:p>
        </p:txBody>
      </p:sp>
      <p:sp>
        <p:nvSpPr>
          <p:cNvPr id="18" name="TextBox 17">
            <a:extLst>
              <a:ext uri="{FF2B5EF4-FFF2-40B4-BE49-F238E27FC236}">
                <a16:creationId xmlns:a16="http://schemas.microsoft.com/office/drawing/2014/main" id="{167D9CF0-F5AF-81D2-FC30-45EFE2C9627A}"/>
              </a:ext>
            </a:extLst>
          </p:cNvPr>
          <p:cNvSpPr txBox="1"/>
          <p:nvPr/>
        </p:nvSpPr>
        <p:spPr>
          <a:xfrm>
            <a:off x="7267627" y="2663481"/>
            <a:ext cx="2185656"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Apr 1, 2026</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Start Date</a:t>
            </a:r>
          </a:p>
        </p:txBody>
      </p:sp>
      <p:sp>
        <p:nvSpPr>
          <p:cNvPr id="4" name="Oval 3">
            <a:extLst>
              <a:ext uri="{FF2B5EF4-FFF2-40B4-BE49-F238E27FC236}">
                <a16:creationId xmlns:a16="http://schemas.microsoft.com/office/drawing/2014/main" id="{B1635DED-C802-39D8-8F5D-FC592EE14E28}"/>
              </a:ext>
            </a:extLst>
          </p:cNvPr>
          <p:cNvSpPr/>
          <p:nvPr/>
        </p:nvSpPr>
        <p:spPr>
          <a:xfrm>
            <a:off x="2647626" y="3517634"/>
            <a:ext cx="381976" cy="381976"/>
          </a:xfrm>
          <a:prstGeom prst="ellipse">
            <a:avLst/>
          </a:prstGeom>
          <a:solidFill>
            <a:srgbClr val="7030A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0" name="TextBox 9">
            <a:extLst>
              <a:ext uri="{FF2B5EF4-FFF2-40B4-BE49-F238E27FC236}">
                <a16:creationId xmlns:a16="http://schemas.microsoft.com/office/drawing/2014/main" id="{4AB8325D-7CD3-7ECF-5253-09C57019474D}"/>
              </a:ext>
            </a:extLst>
          </p:cNvPr>
          <p:cNvSpPr txBox="1"/>
          <p:nvPr/>
        </p:nvSpPr>
        <p:spPr>
          <a:xfrm>
            <a:off x="1766328" y="2663481"/>
            <a:ext cx="2144571" cy="7848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cs typeface="Arial"/>
              </a:rPr>
              <a:t>Sept 2011</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3E3F3C"/>
                </a:solidFill>
                <a:effectLst/>
                <a:uLnTx/>
                <a:uFillTx/>
                <a:latin typeface="Aptos" panose="020B0004020202020204" pitchFamily="34" charset="0"/>
                <a:cs typeface="Arial"/>
              </a:rPr>
              <a:t>Bella’s Age 59½  </a:t>
            </a:r>
          </a:p>
        </p:txBody>
      </p:sp>
      <p:sp>
        <p:nvSpPr>
          <p:cNvPr id="16" name="Arrow: Left 15">
            <a:extLst>
              <a:ext uri="{FF2B5EF4-FFF2-40B4-BE49-F238E27FC236}">
                <a16:creationId xmlns:a16="http://schemas.microsoft.com/office/drawing/2014/main" id="{B666732F-4A2E-6FEF-9BC9-2F8B3DE794E9}"/>
              </a:ext>
            </a:extLst>
          </p:cNvPr>
          <p:cNvSpPr/>
          <p:nvPr/>
        </p:nvSpPr>
        <p:spPr>
          <a:xfrm>
            <a:off x="301061" y="4057421"/>
            <a:ext cx="2377440" cy="1280160"/>
          </a:xfrm>
          <a:prstGeom prst="leftArrow">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Too Early</a:t>
            </a:r>
          </a:p>
        </p:txBody>
      </p:sp>
      <p:sp>
        <p:nvSpPr>
          <p:cNvPr id="27" name="Arrow: Right 26">
            <a:extLst>
              <a:ext uri="{FF2B5EF4-FFF2-40B4-BE49-F238E27FC236}">
                <a16:creationId xmlns:a16="http://schemas.microsoft.com/office/drawing/2014/main" id="{C40359B1-B5DB-04A6-BB6F-B7737DA3767E}"/>
              </a:ext>
            </a:extLst>
          </p:cNvPr>
          <p:cNvSpPr/>
          <p:nvPr/>
        </p:nvSpPr>
        <p:spPr>
          <a:xfrm>
            <a:off x="8525166" y="4057421"/>
            <a:ext cx="2377440" cy="1280160"/>
          </a:xfrm>
          <a:prstGeom prst="rightArrow">
            <a:avLst/>
          </a:prstGeom>
          <a:solidFill>
            <a:srgbClr val="006B8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Too Late</a:t>
            </a:r>
          </a:p>
        </p:txBody>
      </p:sp>
      <p:sp>
        <p:nvSpPr>
          <p:cNvPr id="28" name="TextBox 27">
            <a:extLst>
              <a:ext uri="{FF2B5EF4-FFF2-40B4-BE49-F238E27FC236}">
                <a16:creationId xmlns:a16="http://schemas.microsoft.com/office/drawing/2014/main" id="{9815D80D-7DA5-B5EA-82C6-CDEB3794685B}"/>
              </a:ext>
            </a:extLst>
          </p:cNvPr>
          <p:cNvSpPr txBox="1"/>
          <p:nvPr/>
        </p:nvSpPr>
        <p:spPr>
          <a:xfrm>
            <a:off x="8551443" y="5091414"/>
            <a:ext cx="1925954" cy="954107"/>
          </a:xfrm>
          <a:prstGeom prst="rect">
            <a:avLst/>
          </a:prstGeom>
          <a:noFill/>
        </p:spPr>
        <p:txBody>
          <a:bodyPr wrap="square" rtlCol="0">
            <a:spAutoFit/>
          </a:bodyPr>
          <a:lstStyle/>
          <a:p>
            <a:pPr algn="ctr"/>
            <a:r>
              <a:rPr lang="en-US" sz="2800" b="1" dirty="0"/>
              <a:t>25%</a:t>
            </a:r>
            <a:r>
              <a:rPr lang="en-US" sz="2800" dirty="0"/>
              <a:t> Penalty</a:t>
            </a:r>
          </a:p>
        </p:txBody>
      </p:sp>
      <p:sp>
        <p:nvSpPr>
          <p:cNvPr id="29" name="TextBox 28">
            <a:extLst>
              <a:ext uri="{FF2B5EF4-FFF2-40B4-BE49-F238E27FC236}">
                <a16:creationId xmlns:a16="http://schemas.microsoft.com/office/drawing/2014/main" id="{E818E338-127E-B818-6376-B64E2E65D558}"/>
              </a:ext>
            </a:extLst>
          </p:cNvPr>
          <p:cNvSpPr txBox="1"/>
          <p:nvPr/>
        </p:nvSpPr>
        <p:spPr>
          <a:xfrm>
            <a:off x="803351" y="5091414"/>
            <a:ext cx="1925954" cy="954107"/>
          </a:xfrm>
          <a:prstGeom prst="rect">
            <a:avLst/>
          </a:prstGeom>
          <a:noFill/>
        </p:spPr>
        <p:txBody>
          <a:bodyPr wrap="square" rtlCol="0">
            <a:spAutoFit/>
          </a:bodyPr>
          <a:lstStyle/>
          <a:p>
            <a:pPr algn="ctr"/>
            <a:r>
              <a:rPr lang="en-US" sz="2800" b="1" dirty="0"/>
              <a:t>10% </a:t>
            </a:r>
            <a:r>
              <a:rPr lang="en-US" sz="2800" dirty="0"/>
              <a:t>Penalty</a:t>
            </a:r>
          </a:p>
        </p:txBody>
      </p:sp>
      <p:sp>
        <p:nvSpPr>
          <p:cNvPr id="35" name="TextBox 34">
            <a:extLst>
              <a:ext uri="{FF2B5EF4-FFF2-40B4-BE49-F238E27FC236}">
                <a16:creationId xmlns:a16="http://schemas.microsoft.com/office/drawing/2014/main" id="{E4C4E341-BA70-8712-83B1-DBDC579C7EFD}"/>
              </a:ext>
            </a:extLst>
          </p:cNvPr>
          <p:cNvSpPr txBox="1"/>
          <p:nvPr/>
        </p:nvSpPr>
        <p:spPr>
          <a:xfrm>
            <a:off x="3780131" y="4435891"/>
            <a:ext cx="3591216" cy="523220"/>
          </a:xfrm>
          <a:prstGeom prst="rect">
            <a:avLst/>
          </a:prstGeom>
          <a:noFill/>
        </p:spPr>
        <p:txBody>
          <a:bodyPr wrap="square" rtlCol="0">
            <a:spAutoFit/>
          </a:bodyPr>
          <a:lstStyle/>
          <a:p>
            <a:pPr algn="ctr"/>
            <a:r>
              <a:rPr lang="en-US" sz="2800" b="1" dirty="0"/>
              <a:t>No Penalty Tax</a:t>
            </a:r>
          </a:p>
        </p:txBody>
      </p:sp>
      <p:sp>
        <p:nvSpPr>
          <p:cNvPr id="36" name="Left Bracket 35">
            <a:extLst>
              <a:ext uri="{FF2B5EF4-FFF2-40B4-BE49-F238E27FC236}">
                <a16:creationId xmlns:a16="http://schemas.microsoft.com/office/drawing/2014/main" id="{35A6DCED-910A-2F03-3C26-D3B6D31499D4}"/>
              </a:ext>
            </a:extLst>
          </p:cNvPr>
          <p:cNvSpPr/>
          <p:nvPr/>
        </p:nvSpPr>
        <p:spPr>
          <a:xfrm rot="16200000">
            <a:off x="5008535" y="1925540"/>
            <a:ext cx="1216460" cy="5487380"/>
          </a:xfrm>
          <a:prstGeom prst="leftBracket">
            <a:avLst>
              <a:gd name="adj" fmla="val 27125"/>
            </a:avLst>
          </a:prstGeom>
          <a:noFill/>
          <a:ln w="114300">
            <a:solidFill>
              <a:srgbClr val="3D9B3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ln>
                <a:solidFill>
                  <a:sysClr val="windowText" lastClr="000000"/>
                </a:solidFill>
              </a:ln>
            </a:endParaRPr>
          </a:p>
        </p:txBody>
      </p:sp>
    </p:spTree>
    <p:extLst>
      <p:ext uri="{BB962C8B-B14F-4D97-AF65-F5344CB8AC3E}">
        <p14:creationId xmlns:p14="http://schemas.microsoft.com/office/powerpoint/2010/main" val="613986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45EFC-D39B-CB75-E6FF-EF66AEFB06DA}"/>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009FDFA-8485-5212-4BFF-52A64958B2D3}"/>
              </a:ext>
            </a:extLst>
          </p:cNvPr>
          <p:cNvSpPr>
            <a:spLocks noGrp="1"/>
          </p:cNvSpPr>
          <p:nvPr>
            <p:ph type="body" sz="quarter" idx="12"/>
          </p:nvPr>
        </p:nvSpPr>
        <p:spPr>
          <a:xfrm>
            <a:off x="457200" y="2521475"/>
            <a:ext cx="5434042" cy="2194560"/>
          </a:xfrm>
        </p:spPr>
        <p:txBody>
          <a:bodyPr/>
          <a:lstStyle/>
          <a:p>
            <a:r>
              <a:rPr lang="en-US" dirty="0">
                <a:solidFill>
                  <a:srgbClr val="3D9B35"/>
                </a:solidFill>
              </a:rPr>
              <a:t>Inherited IRAs:</a:t>
            </a:r>
          </a:p>
          <a:p>
            <a:r>
              <a:rPr lang="en-US" sz="3200" dirty="0"/>
              <a:t>Distributions Required after Bella’s Death</a:t>
            </a:r>
          </a:p>
        </p:txBody>
      </p:sp>
      <p:sp>
        <p:nvSpPr>
          <p:cNvPr id="3" name="Slide Number Placeholder 2">
            <a:extLst>
              <a:ext uri="{FF2B5EF4-FFF2-40B4-BE49-F238E27FC236}">
                <a16:creationId xmlns:a16="http://schemas.microsoft.com/office/drawing/2014/main" id="{2D776407-1075-D049-492D-5A75B8094583}"/>
              </a:ext>
            </a:extLst>
          </p:cNvPr>
          <p:cNvSpPr>
            <a:spLocks noGrp="1"/>
          </p:cNvSpPr>
          <p:nvPr>
            <p:ph type="sldNum" sz="quarter" idx="4"/>
          </p:nvPr>
        </p:nvSpPr>
        <p:spPr>
          <a:xfrm>
            <a:off x="9890801"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2" name="Picture 1">
            <a:extLst>
              <a:ext uri="{FF2B5EF4-FFF2-40B4-BE49-F238E27FC236}">
                <a16:creationId xmlns:a16="http://schemas.microsoft.com/office/drawing/2014/main" id="{C36C3195-2290-0648-DE81-241B3B0F7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60" y="1130407"/>
            <a:ext cx="1382373" cy="1391068"/>
          </a:xfrm>
          <a:prstGeom prst="rect">
            <a:avLst/>
          </a:prstGeom>
        </p:spPr>
      </p:pic>
    </p:spTree>
    <p:extLst>
      <p:ext uri="{BB962C8B-B14F-4D97-AF65-F5344CB8AC3E}">
        <p14:creationId xmlns:p14="http://schemas.microsoft.com/office/powerpoint/2010/main" val="1032038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E654B-F9E6-50E8-8AB8-CE4BB955A85F}"/>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4BBB35A-5287-0DFD-E21C-6C31748139A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5FB0340D-0C4E-E628-58B6-43F05BA67FF6}"/>
              </a:ext>
            </a:extLst>
          </p:cNvPr>
          <p:cNvSpPr>
            <a:spLocks noGrp="1"/>
          </p:cNvSpPr>
          <p:nvPr>
            <p:ph type="title"/>
          </p:nvPr>
        </p:nvSpPr>
        <p:spPr>
          <a:xfrm>
            <a:off x="457201" y="457200"/>
            <a:ext cx="10925174" cy="501804"/>
          </a:xfrm>
        </p:spPr>
        <p:txBody>
          <a:bodyPr/>
          <a:lstStyle/>
          <a:p>
            <a:r>
              <a:rPr lang="en-US" b="1" dirty="0"/>
              <a:t>Inherited IRA</a:t>
            </a:r>
            <a:r>
              <a:rPr lang="en-US" dirty="0"/>
              <a:t> Distribution Requirements</a:t>
            </a:r>
            <a:endParaRPr lang="en-US" b="1" dirty="0"/>
          </a:p>
        </p:txBody>
      </p:sp>
      <p:sp>
        <p:nvSpPr>
          <p:cNvPr id="13" name="Text Placeholder 2">
            <a:extLst>
              <a:ext uri="{FF2B5EF4-FFF2-40B4-BE49-F238E27FC236}">
                <a16:creationId xmlns:a16="http://schemas.microsoft.com/office/drawing/2014/main" id="{8A965680-5439-1610-5031-A5729CEA4776}"/>
              </a:ext>
            </a:extLst>
          </p:cNvPr>
          <p:cNvSpPr txBox="1">
            <a:spLocks/>
          </p:cNvSpPr>
          <p:nvPr/>
        </p:nvSpPr>
        <p:spPr>
          <a:xfrm>
            <a:off x="1721110" y="3486051"/>
            <a:ext cx="4114800" cy="1828800"/>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US" sz="2400" b="1" dirty="0"/>
              <a:t>WHEN</a:t>
            </a:r>
            <a:r>
              <a:rPr lang="en-US" sz="2400" dirty="0"/>
              <a:t> did the</a:t>
            </a:r>
          </a:p>
          <a:p>
            <a:pPr marL="0" indent="0" algn="ctr">
              <a:lnSpc>
                <a:spcPct val="100000"/>
              </a:lnSpc>
              <a:spcBef>
                <a:spcPts val="0"/>
              </a:spcBef>
              <a:spcAft>
                <a:spcPts val="0"/>
              </a:spcAft>
              <a:buNone/>
            </a:pPr>
            <a:r>
              <a:rPr lang="en-US" sz="2400" dirty="0"/>
              <a:t>IRA Account Owner Die?</a:t>
            </a:r>
          </a:p>
        </p:txBody>
      </p:sp>
      <p:sp>
        <p:nvSpPr>
          <p:cNvPr id="15" name="Text Placeholder 2">
            <a:extLst>
              <a:ext uri="{FF2B5EF4-FFF2-40B4-BE49-F238E27FC236}">
                <a16:creationId xmlns:a16="http://schemas.microsoft.com/office/drawing/2014/main" id="{B137192B-BA62-0894-5814-E13613927524}"/>
              </a:ext>
            </a:extLst>
          </p:cNvPr>
          <p:cNvSpPr txBox="1">
            <a:spLocks/>
          </p:cNvSpPr>
          <p:nvPr/>
        </p:nvSpPr>
        <p:spPr>
          <a:xfrm>
            <a:off x="6337369" y="3486051"/>
            <a:ext cx="4114800" cy="1826945"/>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US" sz="2400" b="1" dirty="0"/>
              <a:t>WHO</a:t>
            </a:r>
            <a:r>
              <a:rPr lang="en-US" sz="2400" dirty="0"/>
              <a:t> is the</a:t>
            </a:r>
          </a:p>
          <a:p>
            <a:pPr marL="0" indent="0" algn="ctr">
              <a:lnSpc>
                <a:spcPct val="100000"/>
              </a:lnSpc>
              <a:spcBef>
                <a:spcPts val="0"/>
              </a:spcBef>
              <a:spcAft>
                <a:spcPts val="0"/>
              </a:spcAft>
              <a:buNone/>
            </a:pPr>
            <a:r>
              <a:rPr lang="en-US" sz="2400" dirty="0"/>
              <a:t>IRA Beneficiary?</a:t>
            </a:r>
          </a:p>
        </p:txBody>
      </p:sp>
      <p:grpSp>
        <p:nvGrpSpPr>
          <p:cNvPr id="3" name="Group 2">
            <a:extLst>
              <a:ext uri="{FF2B5EF4-FFF2-40B4-BE49-F238E27FC236}">
                <a16:creationId xmlns:a16="http://schemas.microsoft.com/office/drawing/2014/main" id="{7ABFD242-BD8C-5CC7-CAEB-F2D1F5A021E0}"/>
              </a:ext>
            </a:extLst>
          </p:cNvPr>
          <p:cNvGrpSpPr/>
          <p:nvPr/>
        </p:nvGrpSpPr>
        <p:grpSpPr>
          <a:xfrm>
            <a:off x="7584511" y="2040928"/>
            <a:ext cx="1620514" cy="1561163"/>
            <a:chOff x="7301267" y="1205879"/>
            <a:chExt cx="1620514" cy="1561163"/>
          </a:xfrm>
        </p:grpSpPr>
        <p:sp>
          <p:nvSpPr>
            <p:cNvPr id="11"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B67BD3C1-5E1E-8311-5A25-80ED7AF2A212}"/>
                </a:ext>
              </a:extLst>
            </p:cNvPr>
            <p:cNvSpPr/>
            <p:nvPr/>
          </p:nvSpPr>
          <p:spPr>
            <a:xfrm>
              <a:off x="7301267" y="1205879"/>
              <a:ext cx="1620514" cy="1561163"/>
            </a:xfrm>
            <a:prstGeom prst="snip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sp>
          <p:nvSpPr>
            <p:cNvPr id="18" name="Graphic 65">
              <a:extLst>
                <a:ext uri="{FF2B5EF4-FFF2-40B4-BE49-F238E27FC236}">
                  <a16:creationId xmlns:a16="http://schemas.microsoft.com/office/drawing/2014/main" id="{736FF6C8-00A3-F6CF-5144-FB2D8F84F6B8}"/>
                </a:ext>
              </a:extLst>
            </p:cNvPr>
            <p:cNvSpPr/>
            <p:nvPr/>
          </p:nvSpPr>
          <p:spPr>
            <a:xfrm>
              <a:off x="7665040" y="1498109"/>
              <a:ext cx="892968" cy="937623"/>
            </a:xfrm>
            <a:custGeom>
              <a:avLst/>
              <a:gdLst>
                <a:gd name="connsiteX0" fmla="*/ 610765 w 766011"/>
                <a:gd name="connsiteY0" fmla="*/ 0 h 766011"/>
                <a:gd name="connsiteX1" fmla="*/ 479055 w 766011"/>
                <a:gd name="connsiteY1" fmla="*/ 131710 h 766011"/>
                <a:gd name="connsiteX2" fmla="*/ 569635 w 766011"/>
                <a:gd name="connsiteY2" fmla="*/ 257001 h 766011"/>
                <a:gd name="connsiteX3" fmla="*/ 468594 w 766011"/>
                <a:gd name="connsiteY3" fmla="*/ 343065 h 766011"/>
                <a:gd name="connsiteX4" fmla="*/ 383244 w 766011"/>
                <a:gd name="connsiteY4" fmla="*/ 311207 h 766011"/>
                <a:gd name="connsiteX5" fmla="*/ 253911 w 766011"/>
                <a:gd name="connsiteY5" fmla="*/ 418192 h 766011"/>
                <a:gd name="connsiteX6" fmla="*/ 196614 w 766011"/>
                <a:gd name="connsiteY6" fmla="*/ 388950 h 766011"/>
                <a:gd name="connsiteX7" fmla="*/ 287433 w 766011"/>
                <a:gd name="connsiteY7" fmla="*/ 263183 h 766011"/>
                <a:gd name="connsiteX8" fmla="*/ 155722 w 766011"/>
                <a:gd name="connsiteY8" fmla="*/ 131473 h 766011"/>
                <a:gd name="connsiteX9" fmla="*/ 24012 w 766011"/>
                <a:gd name="connsiteY9" fmla="*/ 263183 h 766011"/>
                <a:gd name="connsiteX10" fmla="*/ 114830 w 766011"/>
                <a:gd name="connsiteY10" fmla="*/ 388474 h 766011"/>
                <a:gd name="connsiteX11" fmla="*/ 0 w 766011"/>
                <a:gd name="connsiteY11" fmla="*/ 538491 h 766011"/>
                <a:gd name="connsiteX12" fmla="*/ 0 w 766011"/>
                <a:gd name="connsiteY12" fmla="*/ 766012 h 766011"/>
                <a:gd name="connsiteX13" fmla="*/ 766012 w 766011"/>
                <a:gd name="connsiteY13" fmla="*/ 766012 h 766011"/>
                <a:gd name="connsiteX14" fmla="*/ 766012 w 766011"/>
                <a:gd name="connsiteY14" fmla="*/ 407018 h 766011"/>
                <a:gd name="connsiteX15" fmla="*/ 651181 w 766011"/>
                <a:gd name="connsiteY15" fmla="*/ 257001 h 766011"/>
                <a:gd name="connsiteX16" fmla="*/ 742000 w 766011"/>
                <a:gd name="connsiteY16" fmla="*/ 131710 h 766011"/>
                <a:gd name="connsiteX17" fmla="*/ 610289 w 766011"/>
                <a:gd name="connsiteY17" fmla="*/ 0 h 766011"/>
                <a:gd name="connsiteX18" fmla="*/ 610289 w 766011"/>
                <a:gd name="connsiteY18" fmla="*/ 0 h 766011"/>
                <a:gd name="connsiteX19" fmla="*/ 610765 w 766011"/>
                <a:gd name="connsiteY19" fmla="*/ 24012 h 766011"/>
                <a:gd name="connsiteX20" fmla="*/ 718463 w 766011"/>
                <a:gd name="connsiteY20" fmla="*/ 131710 h 766011"/>
                <a:gd name="connsiteX21" fmla="*/ 610765 w 766011"/>
                <a:gd name="connsiteY21" fmla="*/ 239408 h 766011"/>
                <a:gd name="connsiteX22" fmla="*/ 503067 w 766011"/>
                <a:gd name="connsiteY22" fmla="*/ 131710 h 766011"/>
                <a:gd name="connsiteX23" fmla="*/ 610765 w 766011"/>
                <a:gd name="connsiteY23" fmla="*/ 24012 h 766011"/>
                <a:gd name="connsiteX24" fmla="*/ 155722 w 766011"/>
                <a:gd name="connsiteY24" fmla="*/ 155485 h 766011"/>
                <a:gd name="connsiteX25" fmla="*/ 263421 w 766011"/>
                <a:gd name="connsiteY25" fmla="*/ 263183 h 766011"/>
                <a:gd name="connsiteX26" fmla="*/ 155722 w 766011"/>
                <a:gd name="connsiteY26" fmla="*/ 370881 h 766011"/>
                <a:gd name="connsiteX27" fmla="*/ 48024 w 766011"/>
                <a:gd name="connsiteY27" fmla="*/ 263183 h 766011"/>
                <a:gd name="connsiteX28" fmla="*/ 155722 w 766011"/>
                <a:gd name="connsiteY28" fmla="*/ 155485 h 766011"/>
                <a:gd name="connsiteX29" fmla="*/ 610765 w 766011"/>
                <a:gd name="connsiteY29" fmla="*/ 275308 h 766011"/>
                <a:gd name="connsiteX30" fmla="*/ 742475 w 766011"/>
                <a:gd name="connsiteY30" fmla="*/ 407018 h 766011"/>
                <a:gd name="connsiteX31" fmla="*/ 742475 w 766011"/>
                <a:gd name="connsiteY31" fmla="*/ 742237 h 766011"/>
                <a:gd name="connsiteX32" fmla="*/ 538966 w 766011"/>
                <a:gd name="connsiteY32" fmla="*/ 742237 h 766011"/>
                <a:gd name="connsiteX33" fmla="*/ 538966 w 766011"/>
                <a:gd name="connsiteY33" fmla="*/ 718225 h 766011"/>
                <a:gd name="connsiteX34" fmla="*/ 424136 w 766011"/>
                <a:gd name="connsiteY34" fmla="*/ 568209 h 766011"/>
                <a:gd name="connsiteX35" fmla="*/ 514954 w 766011"/>
                <a:gd name="connsiteY35" fmla="*/ 442917 h 766011"/>
                <a:gd name="connsiteX36" fmla="*/ 486900 w 766011"/>
                <a:gd name="connsiteY36" fmla="*/ 362560 h 766011"/>
                <a:gd name="connsiteX37" fmla="*/ 610765 w 766011"/>
                <a:gd name="connsiteY37" fmla="*/ 275308 h 766011"/>
                <a:gd name="connsiteX38" fmla="*/ 610765 w 766011"/>
                <a:gd name="connsiteY38" fmla="*/ 275308 h 766011"/>
                <a:gd name="connsiteX39" fmla="*/ 383244 w 766011"/>
                <a:gd name="connsiteY39" fmla="*/ 335219 h 766011"/>
                <a:gd name="connsiteX40" fmla="*/ 490942 w 766011"/>
                <a:gd name="connsiteY40" fmla="*/ 442917 h 766011"/>
                <a:gd name="connsiteX41" fmla="*/ 383244 w 766011"/>
                <a:gd name="connsiteY41" fmla="*/ 550616 h 766011"/>
                <a:gd name="connsiteX42" fmla="*/ 275546 w 766011"/>
                <a:gd name="connsiteY42" fmla="*/ 442917 h 766011"/>
                <a:gd name="connsiteX43" fmla="*/ 383244 w 766011"/>
                <a:gd name="connsiteY43" fmla="*/ 335219 h 766011"/>
                <a:gd name="connsiteX44" fmla="*/ 155722 w 766011"/>
                <a:gd name="connsiteY44" fmla="*/ 407018 h 766011"/>
                <a:gd name="connsiteX45" fmla="*/ 251771 w 766011"/>
                <a:gd name="connsiteY45" fmla="*/ 448623 h 766011"/>
                <a:gd name="connsiteX46" fmla="*/ 342352 w 766011"/>
                <a:gd name="connsiteY46" fmla="*/ 568209 h 766011"/>
                <a:gd name="connsiteX47" fmla="*/ 227521 w 766011"/>
                <a:gd name="connsiteY47" fmla="*/ 718225 h 766011"/>
                <a:gd name="connsiteX48" fmla="*/ 227521 w 766011"/>
                <a:gd name="connsiteY48" fmla="*/ 742237 h 766011"/>
                <a:gd name="connsiteX49" fmla="*/ 24012 w 766011"/>
                <a:gd name="connsiteY49" fmla="*/ 742237 h 766011"/>
                <a:gd name="connsiteX50" fmla="*/ 24012 w 766011"/>
                <a:gd name="connsiteY50" fmla="*/ 538728 h 766011"/>
                <a:gd name="connsiteX51" fmla="*/ 155722 w 766011"/>
                <a:gd name="connsiteY51" fmla="*/ 407018 h 766011"/>
                <a:gd name="connsiteX52" fmla="*/ 155722 w 766011"/>
                <a:gd name="connsiteY52" fmla="*/ 407018 h 766011"/>
                <a:gd name="connsiteX53" fmla="*/ 383244 w 766011"/>
                <a:gd name="connsiteY53" fmla="*/ 586515 h 766011"/>
                <a:gd name="connsiteX54" fmla="*/ 514954 w 766011"/>
                <a:gd name="connsiteY54" fmla="*/ 718225 h 766011"/>
                <a:gd name="connsiteX55" fmla="*/ 514954 w 766011"/>
                <a:gd name="connsiteY55" fmla="*/ 742237 h 766011"/>
                <a:gd name="connsiteX56" fmla="*/ 251533 w 766011"/>
                <a:gd name="connsiteY56" fmla="*/ 742237 h 766011"/>
                <a:gd name="connsiteX57" fmla="*/ 251533 w 766011"/>
                <a:gd name="connsiteY57" fmla="*/ 718225 h 766011"/>
                <a:gd name="connsiteX58" fmla="*/ 383244 w 766011"/>
                <a:gd name="connsiteY58" fmla="*/ 586515 h 766011"/>
                <a:gd name="connsiteX59" fmla="*/ 383244 w 766011"/>
                <a:gd name="connsiteY59" fmla="*/ 586515 h 7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66011" h="766011">
                  <a:moveTo>
                    <a:pt x="610765" y="0"/>
                  </a:moveTo>
                  <a:cubicBezTo>
                    <a:pt x="538253" y="0"/>
                    <a:pt x="479055" y="59198"/>
                    <a:pt x="479055" y="131710"/>
                  </a:cubicBezTo>
                  <a:cubicBezTo>
                    <a:pt x="479055" y="204222"/>
                    <a:pt x="517094" y="239646"/>
                    <a:pt x="569635" y="257001"/>
                  </a:cubicBezTo>
                  <a:cubicBezTo>
                    <a:pt x="524464" y="269126"/>
                    <a:pt x="487376" y="301222"/>
                    <a:pt x="468594" y="343065"/>
                  </a:cubicBezTo>
                  <a:cubicBezTo>
                    <a:pt x="445533" y="323570"/>
                    <a:pt x="415815" y="311207"/>
                    <a:pt x="383244" y="311207"/>
                  </a:cubicBezTo>
                  <a:cubicBezTo>
                    <a:pt x="319290" y="311207"/>
                    <a:pt x="265560" y="357567"/>
                    <a:pt x="253911" y="418192"/>
                  </a:cubicBezTo>
                  <a:cubicBezTo>
                    <a:pt x="237269" y="404878"/>
                    <a:pt x="218011" y="394655"/>
                    <a:pt x="196614" y="388950"/>
                  </a:cubicBezTo>
                  <a:cubicBezTo>
                    <a:pt x="249394" y="371832"/>
                    <a:pt x="287433" y="321668"/>
                    <a:pt x="287433" y="263183"/>
                  </a:cubicBezTo>
                  <a:cubicBezTo>
                    <a:pt x="287433" y="204698"/>
                    <a:pt x="228234" y="131473"/>
                    <a:pt x="155722" y="131473"/>
                  </a:cubicBezTo>
                  <a:cubicBezTo>
                    <a:pt x="83210" y="131473"/>
                    <a:pt x="24012" y="190671"/>
                    <a:pt x="24012" y="263183"/>
                  </a:cubicBezTo>
                  <a:cubicBezTo>
                    <a:pt x="24012" y="335695"/>
                    <a:pt x="62289" y="371356"/>
                    <a:pt x="114830" y="388474"/>
                  </a:cubicBezTo>
                  <a:cubicBezTo>
                    <a:pt x="48738" y="406305"/>
                    <a:pt x="0" y="466454"/>
                    <a:pt x="0" y="538491"/>
                  </a:cubicBezTo>
                  <a:lnTo>
                    <a:pt x="0" y="766012"/>
                  </a:lnTo>
                  <a:lnTo>
                    <a:pt x="766012" y="766012"/>
                  </a:lnTo>
                  <a:lnTo>
                    <a:pt x="766012" y="407018"/>
                  </a:lnTo>
                  <a:cubicBezTo>
                    <a:pt x="766012" y="335219"/>
                    <a:pt x="717274" y="274832"/>
                    <a:pt x="651181" y="257001"/>
                  </a:cubicBezTo>
                  <a:cubicBezTo>
                    <a:pt x="703961" y="239884"/>
                    <a:pt x="742000" y="189958"/>
                    <a:pt x="742000" y="131710"/>
                  </a:cubicBezTo>
                  <a:cubicBezTo>
                    <a:pt x="742000" y="73463"/>
                    <a:pt x="682801" y="0"/>
                    <a:pt x="610289" y="0"/>
                  </a:cubicBezTo>
                  <a:lnTo>
                    <a:pt x="610289" y="0"/>
                  </a:lnTo>
                  <a:close/>
                  <a:moveTo>
                    <a:pt x="610765" y="24012"/>
                  </a:moveTo>
                  <a:cubicBezTo>
                    <a:pt x="670439" y="24012"/>
                    <a:pt x="718463" y="72036"/>
                    <a:pt x="718463" y="131710"/>
                  </a:cubicBezTo>
                  <a:cubicBezTo>
                    <a:pt x="718463" y="191384"/>
                    <a:pt x="670439" y="239408"/>
                    <a:pt x="610765" y="239408"/>
                  </a:cubicBezTo>
                  <a:cubicBezTo>
                    <a:pt x="551091" y="239408"/>
                    <a:pt x="503067" y="191384"/>
                    <a:pt x="503067" y="131710"/>
                  </a:cubicBezTo>
                  <a:cubicBezTo>
                    <a:pt x="503067" y="72036"/>
                    <a:pt x="551091" y="24012"/>
                    <a:pt x="610765" y="24012"/>
                  </a:cubicBezTo>
                  <a:close/>
                  <a:moveTo>
                    <a:pt x="155722" y="155485"/>
                  </a:moveTo>
                  <a:cubicBezTo>
                    <a:pt x="215396" y="155485"/>
                    <a:pt x="263421" y="203509"/>
                    <a:pt x="263421" y="263183"/>
                  </a:cubicBezTo>
                  <a:cubicBezTo>
                    <a:pt x="263421" y="322857"/>
                    <a:pt x="215396" y="370881"/>
                    <a:pt x="155722" y="370881"/>
                  </a:cubicBezTo>
                  <a:cubicBezTo>
                    <a:pt x="96049" y="370881"/>
                    <a:pt x="48024" y="322857"/>
                    <a:pt x="48024" y="263183"/>
                  </a:cubicBezTo>
                  <a:cubicBezTo>
                    <a:pt x="48024" y="203509"/>
                    <a:pt x="96049" y="155485"/>
                    <a:pt x="155722" y="155485"/>
                  </a:cubicBezTo>
                  <a:close/>
                  <a:moveTo>
                    <a:pt x="610765" y="275308"/>
                  </a:moveTo>
                  <a:cubicBezTo>
                    <a:pt x="683990" y="275308"/>
                    <a:pt x="742475" y="333793"/>
                    <a:pt x="742475" y="407018"/>
                  </a:cubicBezTo>
                  <a:lnTo>
                    <a:pt x="742475" y="742237"/>
                  </a:lnTo>
                  <a:lnTo>
                    <a:pt x="538966" y="742237"/>
                  </a:lnTo>
                  <a:lnTo>
                    <a:pt x="538966" y="718225"/>
                  </a:lnTo>
                  <a:cubicBezTo>
                    <a:pt x="538966" y="646426"/>
                    <a:pt x="490229" y="586039"/>
                    <a:pt x="424136" y="568209"/>
                  </a:cubicBezTo>
                  <a:cubicBezTo>
                    <a:pt x="476915" y="551091"/>
                    <a:pt x="514954" y="501165"/>
                    <a:pt x="514954" y="442917"/>
                  </a:cubicBezTo>
                  <a:cubicBezTo>
                    <a:pt x="514954" y="384670"/>
                    <a:pt x="504255" y="384908"/>
                    <a:pt x="486900" y="362560"/>
                  </a:cubicBezTo>
                  <a:cubicBezTo>
                    <a:pt x="504969" y="311683"/>
                    <a:pt x="553231" y="275308"/>
                    <a:pt x="610765" y="275308"/>
                  </a:cubicBezTo>
                  <a:lnTo>
                    <a:pt x="610765" y="275308"/>
                  </a:lnTo>
                  <a:close/>
                  <a:moveTo>
                    <a:pt x="383244" y="335219"/>
                  </a:moveTo>
                  <a:cubicBezTo>
                    <a:pt x="442917" y="335219"/>
                    <a:pt x="490942" y="383244"/>
                    <a:pt x="490942" y="442917"/>
                  </a:cubicBezTo>
                  <a:cubicBezTo>
                    <a:pt x="490942" y="502591"/>
                    <a:pt x="442917" y="550616"/>
                    <a:pt x="383244" y="550616"/>
                  </a:cubicBezTo>
                  <a:cubicBezTo>
                    <a:pt x="323570" y="550616"/>
                    <a:pt x="275546" y="502591"/>
                    <a:pt x="275546" y="442917"/>
                  </a:cubicBezTo>
                  <a:cubicBezTo>
                    <a:pt x="275546" y="383244"/>
                    <a:pt x="323570" y="335219"/>
                    <a:pt x="383244" y="335219"/>
                  </a:cubicBezTo>
                  <a:close/>
                  <a:moveTo>
                    <a:pt x="155722" y="407018"/>
                  </a:moveTo>
                  <a:cubicBezTo>
                    <a:pt x="193999" y="407018"/>
                    <a:pt x="227759" y="422947"/>
                    <a:pt x="251771" y="448623"/>
                  </a:cubicBezTo>
                  <a:cubicBezTo>
                    <a:pt x="254149" y="504493"/>
                    <a:pt x="291237" y="551567"/>
                    <a:pt x="342352" y="568209"/>
                  </a:cubicBezTo>
                  <a:cubicBezTo>
                    <a:pt x="276259" y="586039"/>
                    <a:pt x="227521" y="646189"/>
                    <a:pt x="227521" y="718225"/>
                  </a:cubicBezTo>
                  <a:lnTo>
                    <a:pt x="227521" y="742237"/>
                  </a:lnTo>
                  <a:lnTo>
                    <a:pt x="24012" y="742237"/>
                  </a:lnTo>
                  <a:lnTo>
                    <a:pt x="24012" y="538728"/>
                  </a:lnTo>
                  <a:cubicBezTo>
                    <a:pt x="24012" y="465503"/>
                    <a:pt x="82497" y="407018"/>
                    <a:pt x="155722" y="407018"/>
                  </a:cubicBezTo>
                  <a:lnTo>
                    <a:pt x="155722" y="407018"/>
                  </a:lnTo>
                  <a:close/>
                  <a:moveTo>
                    <a:pt x="383244" y="586515"/>
                  </a:moveTo>
                  <a:cubicBezTo>
                    <a:pt x="456469" y="586515"/>
                    <a:pt x="514954" y="645000"/>
                    <a:pt x="514954" y="718225"/>
                  </a:cubicBezTo>
                  <a:lnTo>
                    <a:pt x="514954" y="742237"/>
                  </a:lnTo>
                  <a:lnTo>
                    <a:pt x="251533" y="742237"/>
                  </a:lnTo>
                  <a:lnTo>
                    <a:pt x="251533" y="718225"/>
                  </a:lnTo>
                  <a:cubicBezTo>
                    <a:pt x="251533" y="645000"/>
                    <a:pt x="310018" y="586515"/>
                    <a:pt x="383244" y="586515"/>
                  </a:cubicBezTo>
                  <a:lnTo>
                    <a:pt x="383244" y="586515"/>
                  </a:lnTo>
                  <a:close/>
                </a:path>
              </a:pathLst>
            </a:custGeom>
            <a:solidFill>
              <a:srgbClr val="F3F3F5"/>
            </a:solidFill>
            <a:ln w="0" cap="flat">
              <a:noFill/>
              <a:prstDash val="solid"/>
              <a:miter/>
            </a:ln>
          </p:spPr>
          <p:txBody>
            <a:bodyPr rtlCol="0" anchor="ctr"/>
            <a:lstStyle/>
            <a:p>
              <a:endParaRPr lang="en-US" dirty="0"/>
            </a:p>
          </p:txBody>
        </p:sp>
      </p:grpSp>
      <p:grpSp>
        <p:nvGrpSpPr>
          <p:cNvPr id="2" name="Group 1">
            <a:extLst>
              <a:ext uri="{FF2B5EF4-FFF2-40B4-BE49-F238E27FC236}">
                <a16:creationId xmlns:a16="http://schemas.microsoft.com/office/drawing/2014/main" id="{447F69FF-513D-5AC6-709C-E46F6FBC334C}"/>
              </a:ext>
            </a:extLst>
          </p:cNvPr>
          <p:cNvGrpSpPr/>
          <p:nvPr/>
        </p:nvGrpSpPr>
        <p:grpSpPr>
          <a:xfrm>
            <a:off x="2968253" y="2040928"/>
            <a:ext cx="1620514" cy="1561163"/>
            <a:chOff x="3270218" y="1205879"/>
            <a:chExt cx="1620514" cy="1561163"/>
          </a:xfrm>
        </p:grpSpPr>
        <p:sp>
          <p:nvSpPr>
            <p:cNvPr id="12"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2CA208EA-6637-351F-A610-D5D1B8036400}"/>
                </a:ext>
              </a:extLst>
            </p:cNvPr>
            <p:cNvSpPr/>
            <p:nvPr/>
          </p:nvSpPr>
          <p:spPr>
            <a:xfrm>
              <a:off x="3270218" y="1205879"/>
              <a:ext cx="1620514" cy="1561163"/>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grpSp>
          <p:nvGrpSpPr>
            <p:cNvPr id="19" name="Group 18">
              <a:extLst>
                <a:ext uri="{FF2B5EF4-FFF2-40B4-BE49-F238E27FC236}">
                  <a16:creationId xmlns:a16="http://schemas.microsoft.com/office/drawing/2014/main" id="{4F822448-BE3E-93FB-3DC6-A328255A1799}"/>
                </a:ext>
              </a:extLst>
            </p:cNvPr>
            <p:cNvGrpSpPr/>
            <p:nvPr/>
          </p:nvGrpSpPr>
          <p:grpSpPr>
            <a:xfrm>
              <a:off x="3636974" y="1498109"/>
              <a:ext cx="913253" cy="976703"/>
              <a:chOff x="10585615" y="2156699"/>
              <a:chExt cx="690408" cy="772430"/>
            </a:xfrm>
            <a:solidFill>
              <a:srgbClr val="F3F3F5"/>
            </a:solidFill>
          </p:grpSpPr>
          <p:sp>
            <p:nvSpPr>
              <p:cNvPr id="20" name="Freeform: Shape 19">
                <a:extLst>
                  <a:ext uri="{FF2B5EF4-FFF2-40B4-BE49-F238E27FC236}">
                    <a16:creationId xmlns:a16="http://schemas.microsoft.com/office/drawing/2014/main" id="{A8520CAF-36A7-9791-B2B2-99CDAABAF4CC}"/>
                  </a:ext>
                </a:extLst>
              </p:cNvPr>
              <p:cNvSpPr/>
              <p:nvPr/>
            </p:nvSpPr>
            <p:spPr>
              <a:xfrm>
                <a:off x="10585615" y="2156699"/>
                <a:ext cx="690408" cy="772430"/>
              </a:xfrm>
              <a:custGeom>
                <a:avLst/>
                <a:gdLst>
                  <a:gd name="connsiteX0" fmla="*/ 689695 w 690408"/>
                  <a:gd name="connsiteY0" fmla="*/ 173553 h 772430"/>
                  <a:gd name="connsiteX1" fmla="*/ 595549 w 690408"/>
                  <a:gd name="connsiteY1" fmla="*/ 79407 h 772430"/>
                  <a:gd name="connsiteX2" fmla="*/ 574865 w 690408"/>
                  <a:gd name="connsiteY2" fmla="*/ 79407 h 772430"/>
                  <a:gd name="connsiteX3" fmla="*/ 574865 w 690408"/>
                  <a:gd name="connsiteY3" fmla="*/ 50877 h 772430"/>
                  <a:gd name="connsiteX4" fmla="*/ 523988 w 690408"/>
                  <a:gd name="connsiteY4" fmla="*/ 0 h 772430"/>
                  <a:gd name="connsiteX5" fmla="*/ 473111 w 690408"/>
                  <a:gd name="connsiteY5" fmla="*/ 50877 h 772430"/>
                  <a:gd name="connsiteX6" fmla="*/ 473111 w 690408"/>
                  <a:gd name="connsiteY6" fmla="*/ 79407 h 772430"/>
                  <a:gd name="connsiteX7" fmla="*/ 395844 w 690408"/>
                  <a:gd name="connsiteY7" fmla="*/ 79407 h 772430"/>
                  <a:gd name="connsiteX8" fmla="*/ 395844 w 690408"/>
                  <a:gd name="connsiteY8" fmla="*/ 50877 h 772430"/>
                  <a:gd name="connsiteX9" fmla="*/ 344967 w 690408"/>
                  <a:gd name="connsiteY9" fmla="*/ 0 h 772430"/>
                  <a:gd name="connsiteX10" fmla="*/ 294089 w 690408"/>
                  <a:gd name="connsiteY10" fmla="*/ 50877 h 772430"/>
                  <a:gd name="connsiteX11" fmla="*/ 294089 w 690408"/>
                  <a:gd name="connsiteY11" fmla="*/ 79407 h 772430"/>
                  <a:gd name="connsiteX12" fmla="*/ 216585 w 690408"/>
                  <a:gd name="connsiteY12" fmla="*/ 79407 h 772430"/>
                  <a:gd name="connsiteX13" fmla="*/ 216585 w 690408"/>
                  <a:gd name="connsiteY13" fmla="*/ 50877 h 772430"/>
                  <a:gd name="connsiteX14" fmla="*/ 165708 w 690408"/>
                  <a:gd name="connsiteY14" fmla="*/ 0 h 772430"/>
                  <a:gd name="connsiteX15" fmla="*/ 114830 w 690408"/>
                  <a:gd name="connsiteY15" fmla="*/ 50877 h 772430"/>
                  <a:gd name="connsiteX16" fmla="*/ 114830 w 690408"/>
                  <a:gd name="connsiteY16" fmla="*/ 79407 h 772430"/>
                  <a:gd name="connsiteX17" fmla="*/ 94147 w 690408"/>
                  <a:gd name="connsiteY17" fmla="*/ 79407 h 772430"/>
                  <a:gd name="connsiteX18" fmla="*/ 0 w 690408"/>
                  <a:gd name="connsiteY18" fmla="*/ 173553 h 772430"/>
                  <a:gd name="connsiteX19" fmla="*/ 0 w 690408"/>
                  <a:gd name="connsiteY19" fmla="*/ 678284 h 772430"/>
                  <a:gd name="connsiteX20" fmla="*/ 94147 w 690408"/>
                  <a:gd name="connsiteY20" fmla="*/ 772430 h 772430"/>
                  <a:gd name="connsiteX21" fmla="*/ 527316 w 690408"/>
                  <a:gd name="connsiteY21" fmla="*/ 772430 h 772430"/>
                  <a:gd name="connsiteX22" fmla="*/ 535637 w 690408"/>
                  <a:gd name="connsiteY22" fmla="*/ 768864 h 772430"/>
                  <a:gd name="connsiteX23" fmla="*/ 686842 w 690408"/>
                  <a:gd name="connsiteY23" fmla="*/ 617659 h 772430"/>
                  <a:gd name="connsiteX24" fmla="*/ 690409 w 690408"/>
                  <a:gd name="connsiteY24" fmla="*/ 609338 h 772430"/>
                  <a:gd name="connsiteX25" fmla="*/ 690409 w 690408"/>
                  <a:gd name="connsiteY25" fmla="*/ 234891 h 772430"/>
                  <a:gd name="connsiteX26" fmla="*/ 690409 w 690408"/>
                  <a:gd name="connsiteY26" fmla="*/ 173553 h 772430"/>
                  <a:gd name="connsiteX27" fmla="*/ 690409 w 690408"/>
                  <a:gd name="connsiteY27" fmla="*/ 173553 h 772430"/>
                  <a:gd name="connsiteX28" fmla="*/ 496409 w 690408"/>
                  <a:gd name="connsiteY28" fmla="*/ 50877 h 772430"/>
                  <a:gd name="connsiteX29" fmla="*/ 523750 w 690408"/>
                  <a:gd name="connsiteY29" fmla="*/ 23537 h 772430"/>
                  <a:gd name="connsiteX30" fmla="*/ 551091 w 690408"/>
                  <a:gd name="connsiteY30" fmla="*/ 50877 h 772430"/>
                  <a:gd name="connsiteX31" fmla="*/ 551091 w 690408"/>
                  <a:gd name="connsiteY31" fmla="*/ 134563 h 772430"/>
                  <a:gd name="connsiteX32" fmla="*/ 523750 w 690408"/>
                  <a:gd name="connsiteY32" fmla="*/ 161904 h 772430"/>
                  <a:gd name="connsiteX33" fmla="*/ 496409 w 690408"/>
                  <a:gd name="connsiteY33" fmla="*/ 134563 h 772430"/>
                  <a:gd name="connsiteX34" fmla="*/ 496409 w 690408"/>
                  <a:gd name="connsiteY34" fmla="*/ 50877 h 772430"/>
                  <a:gd name="connsiteX35" fmla="*/ 317150 w 690408"/>
                  <a:gd name="connsiteY35" fmla="*/ 50877 h 772430"/>
                  <a:gd name="connsiteX36" fmla="*/ 344491 w 690408"/>
                  <a:gd name="connsiteY36" fmla="*/ 23537 h 772430"/>
                  <a:gd name="connsiteX37" fmla="*/ 371832 w 690408"/>
                  <a:gd name="connsiteY37" fmla="*/ 50877 h 772430"/>
                  <a:gd name="connsiteX38" fmla="*/ 371832 w 690408"/>
                  <a:gd name="connsiteY38" fmla="*/ 134563 h 772430"/>
                  <a:gd name="connsiteX39" fmla="*/ 344491 w 690408"/>
                  <a:gd name="connsiteY39" fmla="*/ 161904 h 772430"/>
                  <a:gd name="connsiteX40" fmla="*/ 317150 w 690408"/>
                  <a:gd name="connsiteY40" fmla="*/ 134563 h 772430"/>
                  <a:gd name="connsiteX41" fmla="*/ 317150 w 690408"/>
                  <a:gd name="connsiteY41" fmla="*/ 50877 h 772430"/>
                  <a:gd name="connsiteX42" fmla="*/ 137892 w 690408"/>
                  <a:gd name="connsiteY42" fmla="*/ 50877 h 772430"/>
                  <a:gd name="connsiteX43" fmla="*/ 165232 w 690408"/>
                  <a:gd name="connsiteY43" fmla="*/ 23537 h 772430"/>
                  <a:gd name="connsiteX44" fmla="*/ 192573 w 690408"/>
                  <a:gd name="connsiteY44" fmla="*/ 50877 h 772430"/>
                  <a:gd name="connsiteX45" fmla="*/ 192573 w 690408"/>
                  <a:gd name="connsiteY45" fmla="*/ 134563 h 772430"/>
                  <a:gd name="connsiteX46" fmla="*/ 165232 w 690408"/>
                  <a:gd name="connsiteY46" fmla="*/ 161904 h 772430"/>
                  <a:gd name="connsiteX47" fmla="*/ 137892 w 690408"/>
                  <a:gd name="connsiteY47" fmla="*/ 134563 h 772430"/>
                  <a:gd name="connsiteX48" fmla="*/ 137892 w 690408"/>
                  <a:gd name="connsiteY48" fmla="*/ 50877 h 772430"/>
                  <a:gd name="connsiteX49" fmla="*/ 23061 w 690408"/>
                  <a:gd name="connsiteY49" fmla="*/ 173553 h 772430"/>
                  <a:gd name="connsiteX50" fmla="*/ 93671 w 690408"/>
                  <a:gd name="connsiteY50" fmla="*/ 102943 h 772430"/>
                  <a:gd name="connsiteX51" fmla="*/ 114355 w 690408"/>
                  <a:gd name="connsiteY51" fmla="*/ 102943 h 772430"/>
                  <a:gd name="connsiteX52" fmla="*/ 114355 w 690408"/>
                  <a:gd name="connsiteY52" fmla="*/ 134563 h 772430"/>
                  <a:gd name="connsiteX53" fmla="*/ 165232 w 690408"/>
                  <a:gd name="connsiteY53" fmla="*/ 185440 h 772430"/>
                  <a:gd name="connsiteX54" fmla="*/ 216109 w 690408"/>
                  <a:gd name="connsiteY54" fmla="*/ 134563 h 772430"/>
                  <a:gd name="connsiteX55" fmla="*/ 216109 w 690408"/>
                  <a:gd name="connsiteY55" fmla="*/ 102943 h 772430"/>
                  <a:gd name="connsiteX56" fmla="*/ 293376 w 690408"/>
                  <a:gd name="connsiteY56" fmla="*/ 102943 h 772430"/>
                  <a:gd name="connsiteX57" fmla="*/ 293376 w 690408"/>
                  <a:gd name="connsiteY57" fmla="*/ 134563 h 772430"/>
                  <a:gd name="connsiteX58" fmla="*/ 344253 w 690408"/>
                  <a:gd name="connsiteY58" fmla="*/ 185440 h 772430"/>
                  <a:gd name="connsiteX59" fmla="*/ 395131 w 690408"/>
                  <a:gd name="connsiteY59" fmla="*/ 134563 h 772430"/>
                  <a:gd name="connsiteX60" fmla="*/ 395131 w 690408"/>
                  <a:gd name="connsiteY60" fmla="*/ 102943 h 772430"/>
                  <a:gd name="connsiteX61" fmla="*/ 472397 w 690408"/>
                  <a:gd name="connsiteY61" fmla="*/ 102943 h 772430"/>
                  <a:gd name="connsiteX62" fmla="*/ 472397 w 690408"/>
                  <a:gd name="connsiteY62" fmla="*/ 134563 h 772430"/>
                  <a:gd name="connsiteX63" fmla="*/ 523275 w 690408"/>
                  <a:gd name="connsiteY63" fmla="*/ 185440 h 772430"/>
                  <a:gd name="connsiteX64" fmla="*/ 574152 w 690408"/>
                  <a:gd name="connsiteY64" fmla="*/ 134563 h 772430"/>
                  <a:gd name="connsiteX65" fmla="*/ 574152 w 690408"/>
                  <a:gd name="connsiteY65" fmla="*/ 102943 h 772430"/>
                  <a:gd name="connsiteX66" fmla="*/ 594836 w 690408"/>
                  <a:gd name="connsiteY66" fmla="*/ 102943 h 772430"/>
                  <a:gd name="connsiteX67" fmla="*/ 665445 w 690408"/>
                  <a:gd name="connsiteY67" fmla="*/ 173553 h 772430"/>
                  <a:gd name="connsiteX68" fmla="*/ 665445 w 690408"/>
                  <a:gd name="connsiteY68" fmla="*/ 223004 h 772430"/>
                  <a:gd name="connsiteX69" fmla="*/ 23061 w 690408"/>
                  <a:gd name="connsiteY69" fmla="*/ 223004 h 772430"/>
                  <a:gd name="connsiteX70" fmla="*/ 23061 w 690408"/>
                  <a:gd name="connsiteY70" fmla="*/ 173553 h 772430"/>
                  <a:gd name="connsiteX71" fmla="*/ 23061 w 690408"/>
                  <a:gd name="connsiteY71" fmla="*/ 678046 h 772430"/>
                  <a:gd name="connsiteX72" fmla="*/ 23061 w 690408"/>
                  <a:gd name="connsiteY72" fmla="*/ 246303 h 772430"/>
                  <a:gd name="connsiteX73" fmla="*/ 666396 w 690408"/>
                  <a:gd name="connsiteY73" fmla="*/ 246303 h 772430"/>
                  <a:gd name="connsiteX74" fmla="*/ 666396 w 690408"/>
                  <a:gd name="connsiteY74" fmla="*/ 597213 h 772430"/>
                  <a:gd name="connsiteX75" fmla="*/ 573914 w 690408"/>
                  <a:gd name="connsiteY75" fmla="*/ 597213 h 772430"/>
                  <a:gd name="connsiteX76" fmla="*/ 515191 w 690408"/>
                  <a:gd name="connsiteY76" fmla="*/ 655936 h 772430"/>
                  <a:gd name="connsiteX77" fmla="*/ 515191 w 690408"/>
                  <a:gd name="connsiteY77" fmla="*/ 748418 h 772430"/>
                  <a:gd name="connsiteX78" fmla="*/ 93909 w 690408"/>
                  <a:gd name="connsiteY78" fmla="*/ 748418 h 772430"/>
                  <a:gd name="connsiteX79" fmla="*/ 23299 w 690408"/>
                  <a:gd name="connsiteY79" fmla="*/ 677808 h 772430"/>
                  <a:gd name="connsiteX80" fmla="*/ 23299 w 690408"/>
                  <a:gd name="connsiteY80" fmla="*/ 677808 h 772430"/>
                  <a:gd name="connsiteX81" fmla="*/ 649517 w 690408"/>
                  <a:gd name="connsiteY81" fmla="*/ 620987 h 772430"/>
                  <a:gd name="connsiteX82" fmla="*/ 538490 w 690408"/>
                  <a:gd name="connsiteY82" fmla="*/ 732014 h 772430"/>
                  <a:gd name="connsiteX83" fmla="*/ 538490 w 690408"/>
                  <a:gd name="connsiteY83" fmla="*/ 656173 h 772430"/>
                  <a:gd name="connsiteX84" fmla="*/ 573676 w 690408"/>
                  <a:gd name="connsiteY84" fmla="*/ 620987 h 772430"/>
                  <a:gd name="connsiteX85" fmla="*/ 649517 w 690408"/>
                  <a:gd name="connsiteY85" fmla="*/ 620987 h 772430"/>
                  <a:gd name="connsiteX86" fmla="*/ 649517 w 690408"/>
                  <a:gd name="connsiteY86" fmla="*/ 620987 h 77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90408" h="772430">
                    <a:moveTo>
                      <a:pt x="689695" y="173553"/>
                    </a:moveTo>
                    <a:cubicBezTo>
                      <a:pt x="689695" y="121725"/>
                      <a:pt x="647377" y="79407"/>
                      <a:pt x="595549" y="79407"/>
                    </a:cubicBezTo>
                    <a:lnTo>
                      <a:pt x="574865" y="79407"/>
                    </a:lnTo>
                    <a:lnTo>
                      <a:pt x="574865" y="50877"/>
                    </a:lnTo>
                    <a:cubicBezTo>
                      <a:pt x="574865" y="22823"/>
                      <a:pt x="552042" y="0"/>
                      <a:pt x="523988" y="0"/>
                    </a:cubicBezTo>
                    <a:cubicBezTo>
                      <a:pt x="495934" y="0"/>
                      <a:pt x="473111" y="22823"/>
                      <a:pt x="473111" y="50877"/>
                    </a:cubicBezTo>
                    <a:lnTo>
                      <a:pt x="473111" y="79407"/>
                    </a:lnTo>
                    <a:lnTo>
                      <a:pt x="395844" y="79407"/>
                    </a:lnTo>
                    <a:lnTo>
                      <a:pt x="395844" y="50877"/>
                    </a:lnTo>
                    <a:cubicBezTo>
                      <a:pt x="395844" y="22823"/>
                      <a:pt x="373020" y="0"/>
                      <a:pt x="344967" y="0"/>
                    </a:cubicBezTo>
                    <a:cubicBezTo>
                      <a:pt x="316913" y="0"/>
                      <a:pt x="294089" y="22823"/>
                      <a:pt x="294089" y="50877"/>
                    </a:cubicBezTo>
                    <a:lnTo>
                      <a:pt x="294089" y="79407"/>
                    </a:lnTo>
                    <a:lnTo>
                      <a:pt x="216585" y="79407"/>
                    </a:lnTo>
                    <a:lnTo>
                      <a:pt x="216585" y="50877"/>
                    </a:lnTo>
                    <a:cubicBezTo>
                      <a:pt x="216585" y="22823"/>
                      <a:pt x="193761" y="0"/>
                      <a:pt x="165708" y="0"/>
                    </a:cubicBezTo>
                    <a:cubicBezTo>
                      <a:pt x="137654" y="0"/>
                      <a:pt x="114830" y="22823"/>
                      <a:pt x="114830" y="50877"/>
                    </a:cubicBezTo>
                    <a:lnTo>
                      <a:pt x="114830" y="79407"/>
                    </a:lnTo>
                    <a:lnTo>
                      <a:pt x="94147" y="79407"/>
                    </a:lnTo>
                    <a:cubicBezTo>
                      <a:pt x="42318" y="79407"/>
                      <a:pt x="0" y="121725"/>
                      <a:pt x="0" y="173553"/>
                    </a:cubicBezTo>
                    <a:lnTo>
                      <a:pt x="0" y="678284"/>
                    </a:lnTo>
                    <a:cubicBezTo>
                      <a:pt x="0" y="730112"/>
                      <a:pt x="42318" y="772430"/>
                      <a:pt x="94147" y="772430"/>
                    </a:cubicBezTo>
                    <a:lnTo>
                      <a:pt x="527316" y="772430"/>
                    </a:lnTo>
                    <a:cubicBezTo>
                      <a:pt x="530407" y="772430"/>
                      <a:pt x="533498" y="771242"/>
                      <a:pt x="535637" y="768864"/>
                    </a:cubicBezTo>
                    <a:lnTo>
                      <a:pt x="686842" y="617659"/>
                    </a:lnTo>
                    <a:cubicBezTo>
                      <a:pt x="688982" y="615519"/>
                      <a:pt x="690409" y="612429"/>
                      <a:pt x="690409" y="609338"/>
                    </a:cubicBezTo>
                    <a:lnTo>
                      <a:pt x="690409" y="234891"/>
                    </a:lnTo>
                    <a:cubicBezTo>
                      <a:pt x="690409" y="234891"/>
                      <a:pt x="690409" y="173553"/>
                      <a:pt x="690409" y="173553"/>
                    </a:cubicBezTo>
                    <a:lnTo>
                      <a:pt x="690409" y="173553"/>
                    </a:lnTo>
                    <a:close/>
                    <a:moveTo>
                      <a:pt x="496409" y="50877"/>
                    </a:moveTo>
                    <a:cubicBezTo>
                      <a:pt x="496409" y="35662"/>
                      <a:pt x="508772" y="23537"/>
                      <a:pt x="523750" y="23537"/>
                    </a:cubicBezTo>
                    <a:cubicBezTo>
                      <a:pt x="538728" y="23537"/>
                      <a:pt x="551091" y="35899"/>
                      <a:pt x="551091" y="50877"/>
                    </a:cubicBezTo>
                    <a:lnTo>
                      <a:pt x="551091" y="134563"/>
                    </a:lnTo>
                    <a:cubicBezTo>
                      <a:pt x="551091" y="149779"/>
                      <a:pt x="538728" y="161904"/>
                      <a:pt x="523750" y="161904"/>
                    </a:cubicBezTo>
                    <a:cubicBezTo>
                      <a:pt x="508772" y="161904"/>
                      <a:pt x="496409" y="149541"/>
                      <a:pt x="496409" y="134563"/>
                    </a:cubicBezTo>
                    <a:lnTo>
                      <a:pt x="496409" y="50877"/>
                    </a:lnTo>
                    <a:close/>
                    <a:moveTo>
                      <a:pt x="317150" y="50877"/>
                    </a:moveTo>
                    <a:cubicBezTo>
                      <a:pt x="317150" y="35662"/>
                      <a:pt x="329513" y="23537"/>
                      <a:pt x="344491" y="23537"/>
                    </a:cubicBezTo>
                    <a:cubicBezTo>
                      <a:pt x="359469" y="23537"/>
                      <a:pt x="371832" y="35899"/>
                      <a:pt x="371832" y="50877"/>
                    </a:cubicBezTo>
                    <a:lnTo>
                      <a:pt x="371832" y="134563"/>
                    </a:lnTo>
                    <a:cubicBezTo>
                      <a:pt x="371832" y="149779"/>
                      <a:pt x="359469" y="161904"/>
                      <a:pt x="344491" y="161904"/>
                    </a:cubicBezTo>
                    <a:cubicBezTo>
                      <a:pt x="329513" y="161904"/>
                      <a:pt x="317150" y="149541"/>
                      <a:pt x="317150" y="134563"/>
                    </a:cubicBezTo>
                    <a:lnTo>
                      <a:pt x="317150" y="50877"/>
                    </a:lnTo>
                    <a:close/>
                    <a:moveTo>
                      <a:pt x="137892" y="50877"/>
                    </a:moveTo>
                    <a:cubicBezTo>
                      <a:pt x="137892" y="35662"/>
                      <a:pt x="150254" y="23537"/>
                      <a:pt x="165232" y="23537"/>
                    </a:cubicBezTo>
                    <a:cubicBezTo>
                      <a:pt x="180210" y="23537"/>
                      <a:pt x="192573" y="35899"/>
                      <a:pt x="192573" y="50877"/>
                    </a:cubicBezTo>
                    <a:lnTo>
                      <a:pt x="192573" y="134563"/>
                    </a:lnTo>
                    <a:cubicBezTo>
                      <a:pt x="192573" y="149779"/>
                      <a:pt x="180210" y="161904"/>
                      <a:pt x="165232" y="161904"/>
                    </a:cubicBezTo>
                    <a:cubicBezTo>
                      <a:pt x="150254" y="161904"/>
                      <a:pt x="137892" y="149541"/>
                      <a:pt x="137892" y="134563"/>
                    </a:cubicBezTo>
                    <a:lnTo>
                      <a:pt x="137892" y="50877"/>
                    </a:lnTo>
                    <a:close/>
                    <a:moveTo>
                      <a:pt x="23061" y="173553"/>
                    </a:moveTo>
                    <a:cubicBezTo>
                      <a:pt x="23061" y="134563"/>
                      <a:pt x="54681" y="102943"/>
                      <a:pt x="93671" y="102943"/>
                    </a:cubicBezTo>
                    <a:lnTo>
                      <a:pt x="114355" y="102943"/>
                    </a:lnTo>
                    <a:lnTo>
                      <a:pt x="114355" y="134563"/>
                    </a:lnTo>
                    <a:cubicBezTo>
                      <a:pt x="114355" y="162617"/>
                      <a:pt x="137178" y="185440"/>
                      <a:pt x="165232" y="185440"/>
                    </a:cubicBezTo>
                    <a:cubicBezTo>
                      <a:pt x="193286" y="185440"/>
                      <a:pt x="216109" y="162617"/>
                      <a:pt x="216109" y="134563"/>
                    </a:cubicBezTo>
                    <a:lnTo>
                      <a:pt x="216109" y="102943"/>
                    </a:lnTo>
                    <a:lnTo>
                      <a:pt x="293376" y="102943"/>
                    </a:lnTo>
                    <a:lnTo>
                      <a:pt x="293376" y="134563"/>
                    </a:lnTo>
                    <a:cubicBezTo>
                      <a:pt x="293376" y="162617"/>
                      <a:pt x="316200" y="185440"/>
                      <a:pt x="344253" y="185440"/>
                    </a:cubicBezTo>
                    <a:cubicBezTo>
                      <a:pt x="372307" y="185440"/>
                      <a:pt x="395131" y="162617"/>
                      <a:pt x="395131" y="134563"/>
                    </a:cubicBezTo>
                    <a:lnTo>
                      <a:pt x="395131" y="102943"/>
                    </a:lnTo>
                    <a:lnTo>
                      <a:pt x="472397" y="102943"/>
                    </a:lnTo>
                    <a:lnTo>
                      <a:pt x="472397" y="134563"/>
                    </a:lnTo>
                    <a:cubicBezTo>
                      <a:pt x="472397" y="162617"/>
                      <a:pt x="495221" y="185440"/>
                      <a:pt x="523275" y="185440"/>
                    </a:cubicBezTo>
                    <a:cubicBezTo>
                      <a:pt x="551328" y="185440"/>
                      <a:pt x="574152" y="162617"/>
                      <a:pt x="574152" y="134563"/>
                    </a:cubicBezTo>
                    <a:lnTo>
                      <a:pt x="574152" y="102943"/>
                    </a:lnTo>
                    <a:lnTo>
                      <a:pt x="594836" y="102943"/>
                    </a:lnTo>
                    <a:cubicBezTo>
                      <a:pt x="633826" y="102943"/>
                      <a:pt x="665445" y="134563"/>
                      <a:pt x="665445" y="173553"/>
                    </a:cubicBezTo>
                    <a:lnTo>
                      <a:pt x="665445" y="223004"/>
                    </a:lnTo>
                    <a:lnTo>
                      <a:pt x="23061" y="223004"/>
                    </a:lnTo>
                    <a:cubicBezTo>
                      <a:pt x="23061" y="223004"/>
                      <a:pt x="23061" y="173553"/>
                      <a:pt x="23061" y="173553"/>
                    </a:cubicBezTo>
                    <a:close/>
                    <a:moveTo>
                      <a:pt x="23061" y="678046"/>
                    </a:moveTo>
                    <a:lnTo>
                      <a:pt x="23061" y="246303"/>
                    </a:lnTo>
                    <a:lnTo>
                      <a:pt x="666396" y="246303"/>
                    </a:lnTo>
                    <a:lnTo>
                      <a:pt x="666396" y="597213"/>
                    </a:lnTo>
                    <a:lnTo>
                      <a:pt x="573914" y="597213"/>
                    </a:lnTo>
                    <a:cubicBezTo>
                      <a:pt x="541581" y="597213"/>
                      <a:pt x="515191" y="623603"/>
                      <a:pt x="515191" y="655936"/>
                    </a:cubicBezTo>
                    <a:lnTo>
                      <a:pt x="515191" y="748418"/>
                    </a:lnTo>
                    <a:lnTo>
                      <a:pt x="93909" y="748418"/>
                    </a:lnTo>
                    <a:cubicBezTo>
                      <a:pt x="54919" y="748418"/>
                      <a:pt x="23299" y="716798"/>
                      <a:pt x="23299" y="677808"/>
                    </a:cubicBezTo>
                    <a:lnTo>
                      <a:pt x="23299" y="677808"/>
                    </a:lnTo>
                    <a:close/>
                    <a:moveTo>
                      <a:pt x="649517" y="620987"/>
                    </a:moveTo>
                    <a:lnTo>
                      <a:pt x="538490" y="732014"/>
                    </a:lnTo>
                    <a:lnTo>
                      <a:pt x="538490" y="656173"/>
                    </a:lnTo>
                    <a:cubicBezTo>
                      <a:pt x="538490" y="636678"/>
                      <a:pt x="554181" y="620987"/>
                      <a:pt x="573676" y="620987"/>
                    </a:cubicBezTo>
                    <a:lnTo>
                      <a:pt x="649517" y="620987"/>
                    </a:lnTo>
                    <a:cubicBezTo>
                      <a:pt x="649517" y="620987"/>
                      <a:pt x="649517" y="620987"/>
                      <a:pt x="649517" y="620987"/>
                    </a:cubicBezTo>
                    <a:close/>
                  </a:path>
                </a:pathLst>
              </a:custGeom>
              <a:grpFill/>
              <a:ln w="0"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29AD095C-FEC2-6042-5A8E-18988E75996D}"/>
                  </a:ext>
                </a:extLst>
              </p:cNvPr>
              <p:cNvSpPr/>
              <p:nvPr/>
            </p:nvSpPr>
            <p:spPr>
              <a:xfrm>
                <a:off x="10641247" y="2433908"/>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468 w 126242"/>
                  <a:gd name="connsiteY10" fmla="*/ 99139 h 126242"/>
                  <a:gd name="connsiteX11" fmla="*/ 98664 w 126242"/>
                  <a:gd name="connsiteY11" fmla="*/ 102943 h 126242"/>
                  <a:gd name="connsiteX12" fmla="*/ 27103 w 126242"/>
                  <a:gd name="connsiteY12" fmla="*/ 102943 h 126242"/>
                  <a:gd name="connsiteX13" fmla="*/ 23299 w 126242"/>
                  <a:gd name="connsiteY13" fmla="*/ 99139 h 126242"/>
                  <a:gd name="connsiteX14" fmla="*/ 23299 w 126242"/>
                  <a:gd name="connsiteY14" fmla="*/ 27578 h 126242"/>
                  <a:gd name="connsiteX15" fmla="*/ 27103 w 126242"/>
                  <a:gd name="connsiteY15" fmla="*/ 23774 h 126242"/>
                  <a:gd name="connsiteX16" fmla="*/ 98664 w 126242"/>
                  <a:gd name="connsiteY16" fmla="*/ 23774 h 126242"/>
                  <a:gd name="connsiteX17" fmla="*/ 102468 w 126242"/>
                  <a:gd name="connsiteY17" fmla="*/ 27578 h 126242"/>
                  <a:gd name="connsiteX18" fmla="*/ 102468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C6856963-A4AD-D155-BED0-DA6A74989050}"/>
                  </a:ext>
                </a:extLst>
              </p:cNvPr>
              <p:cNvSpPr/>
              <p:nvPr/>
            </p:nvSpPr>
            <p:spPr>
              <a:xfrm>
                <a:off x="10791977" y="2433908"/>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98901 w 126242"/>
                  <a:gd name="connsiteY9" fmla="*/ 0 h 126242"/>
                  <a:gd name="connsiteX10" fmla="*/ 102468 w 126242"/>
                  <a:gd name="connsiteY10" fmla="*/ 99139 h 126242"/>
                  <a:gd name="connsiteX11" fmla="*/ 98664 w 126242"/>
                  <a:gd name="connsiteY11" fmla="*/ 102943 h 126242"/>
                  <a:gd name="connsiteX12" fmla="*/ 27103 w 126242"/>
                  <a:gd name="connsiteY12" fmla="*/ 102943 h 126242"/>
                  <a:gd name="connsiteX13" fmla="*/ 23299 w 126242"/>
                  <a:gd name="connsiteY13" fmla="*/ 99139 h 126242"/>
                  <a:gd name="connsiteX14" fmla="*/ 23299 w 126242"/>
                  <a:gd name="connsiteY14" fmla="*/ 27578 h 126242"/>
                  <a:gd name="connsiteX15" fmla="*/ 27103 w 126242"/>
                  <a:gd name="connsiteY15" fmla="*/ 23774 h 126242"/>
                  <a:gd name="connsiteX16" fmla="*/ 98664 w 126242"/>
                  <a:gd name="connsiteY16" fmla="*/ 23774 h 126242"/>
                  <a:gd name="connsiteX17" fmla="*/ 102468 w 126242"/>
                  <a:gd name="connsiteY17" fmla="*/ 27578 h 126242"/>
                  <a:gd name="connsiteX18" fmla="*/ 102468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lnTo>
                      <a:pt x="98901" y="0"/>
                    </a:ln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E2204EE3-FFFC-BEA4-0E2D-3681CDFEDF83}"/>
                  </a:ext>
                </a:extLst>
              </p:cNvPr>
              <p:cNvSpPr/>
              <p:nvPr/>
            </p:nvSpPr>
            <p:spPr>
              <a:xfrm>
                <a:off x="10942469" y="2433908"/>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9139 h 126242"/>
                  <a:gd name="connsiteX11" fmla="*/ 98902 w 126242"/>
                  <a:gd name="connsiteY11" fmla="*/ 102943 h 126242"/>
                  <a:gd name="connsiteX12" fmla="*/ 27341 w 126242"/>
                  <a:gd name="connsiteY12" fmla="*/ 102943 h 126242"/>
                  <a:gd name="connsiteX13" fmla="*/ 23537 w 126242"/>
                  <a:gd name="connsiteY13" fmla="*/ 99139 h 126242"/>
                  <a:gd name="connsiteX14" fmla="*/ 23537 w 126242"/>
                  <a:gd name="connsiteY14" fmla="*/ 27578 h 126242"/>
                  <a:gd name="connsiteX15" fmla="*/ 27341 w 126242"/>
                  <a:gd name="connsiteY15" fmla="*/ 23774 h 126242"/>
                  <a:gd name="connsiteX16" fmla="*/ 98902 w 126242"/>
                  <a:gd name="connsiteY16" fmla="*/ 23774 h 126242"/>
                  <a:gd name="connsiteX17" fmla="*/ 102705 w 126242"/>
                  <a:gd name="connsiteY17" fmla="*/ 27578 h 126242"/>
                  <a:gd name="connsiteX18" fmla="*/ 102705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9139"/>
                    </a:moveTo>
                    <a:cubicBezTo>
                      <a:pt x="102705" y="101279"/>
                      <a:pt x="101041" y="102943"/>
                      <a:pt x="98902" y="102943"/>
                    </a:cubicBezTo>
                    <a:lnTo>
                      <a:pt x="27341" y="102943"/>
                    </a:lnTo>
                    <a:cubicBezTo>
                      <a:pt x="25201" y="102943"/>
                      <a:pt x="23537" y="101279"/>
                      <a:pt x="23537" y="99139"/>
                    </a:cubicBezTo>
                    <a:lnTo>
                      <a:pt x="23537" y="27578"/>
                    </a:lnTo>
                    <a:cubicBezTo>
                      <a:pt x="23537" y="25439"/>
                      <a:pt x="25201" y="23774"/>
                      <a:pt x="27341" y="23774"/>
                    </a:cubicBezTo>
                    <a:lnTo>
                      <a:pt x="98902" y="23774"/>
                    </a:lnTo>
                    <a:cubicBezTo>
                      <a:pt x="101041" y="23774"/>
                      <a:pt x="102705" y="25439"/>
                      <a:pt x="102705" y="27578"/>
                    </a:cubicBezTo>
                    <a:lnTo>
                      <a:pt x="102705" y="99139"/>
                    </a:lnTo>
                    <a:close/>
                  </a:path>
                </a:pathLst>
              </a:custGeom>
              <a:grpFill/>
              <a:ln w="0"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A899ED61-3DF3-9FB8-E7C2-324EA2B322FC}"/>
                  </a:ext>
                </a:extLst>
              </p:cNvPr>
              <p:cNvSpPr/>
              <p:nvPr/>
            </p:nvSpPr>
            <p:spPr>
              <a:xfrm>
                <a:off x="11092961" y="2434146"/>
                <a:ext cx="126242" cy="126242"/>
              </a:xfrm>
              <a:custGeom>
                <a:avLst/>
                <a:gdLst>
                  <a:gd name="connsiteX0" fmla="*/ 27341 w 126242"/>
                  <a:gd name="connsiteY0" fmla="*/ 126242 h 126242"/>
                  <a:gd name="connsiteX1" fmla="*/ 98902 w 126242"/>
                  <a:gd name="connsiteY1" fmla="*/ 126242 h 126242"/>
                  <a:gd name="connsiteX2" fmla="*/ 126242 w 126242"/>
                  <a:gd name="connsiteY2" fmla="*/ 98901 h 126242"/>
                  <a:gd name="connsiteX3" fmla="*/ 126242 w 126242"/>
                  <a:gd name="connsiteY3" fmla="*/ 27341 h 126242"/>
                  <a:gd name="connsiteX4" fmla="*/ 98902 w 126242"/>
                  <a:gd name="connsiteY4" fmla="*/ 0 h 126242"/>
                  <a:gd name="connsiteX5" fmla="*/ 27341 w 126242"/>
                  <a:gd name="connsiteY5" fmla="*/ 0 h 126242"/>
                  <a:gd name="connsiteX6" fmla="*/ 0 w 126242"/>
                  <a:gd name="connsiteY6" fmla="*/ 27341 h 126242"/>
                  <a:gd name="connsiteX7" fmla="*/ 0 w 126242"/>
                  <a:gd name="connsiteY7" fmla="*/ 98901 h 126242"/>
                  <a:gd name="connsiteX8" fmla="*/ 27341 w 126242"/>
                  <a:gd name="connsiteY8" fmla="*/ 126242 h 126242"/>
                  <a:gd name="connsiteX9" fmla="*/ 27341 w 126242"/>
                  <a:gd name="connsiteY9" fmla="*/ 126242 h 126242"/>
                  <a:gd name="connsiteX10" fmla="*/ 23774 w 126242"/>
                  <a:gd name="connsiteY10" fmla="*/ 27103 h 126242"/>
                  <a:gd name="connsiteX11" fmla="*/ 27578 w 126242"/>
                  <a:gd name="connsiteY11" fmla="*/ 23299 h 126242"/>
                  <a:gd name="connsiteX12" fmla="*/ 99139 w 126242"/>
                  <a:gd name="connsiteY12" fmla="*/ 23299 h 126242"/>
                  <a:gd name="connsiteX13" fmla="*/ 102943 w 126242"/>
                  <a:gd name="connsiteY13" fmla="*/ 27103 h 126242"/>
                  <a:gd name="connsiteX14" fmla="*/ 102943 w 126242"/>
                  <a:gd name="connsiteY14" fmla="*/ 98664 h 126242"/>
                  <a:gd name="connsiteX15" fmla="*/ 99139 w 126242"/>
                  <a:gd name="connsiteY15" fmla="*/ 102468 h 126242"/>
                  <a:gd name="connsiteX16" fmla="*/ 27578 w 126242"/>
                  <a:gd name="connsiteY16" fmla="*/ 102468 h 126242"/>
                  <a:gd name="connsiteX17" fmla="*/ 23774 w 126242"/>
                  <a:gd name="connsiteY17" fmla="*/ 98664 h 126242"/>
                  <a:gd name="connsiteX18" fmla="*/ 23774 w 126242"/>
                  <a:gd name="connsiteY18" fmla="*/ 27103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27341" y="126242"/>
                    </a:moveTo>
                    <a:lnTo>
                      <a:pt x="98902" y="126242"/>
                    </a:lnTo>
                    <a:cubicBezTo>
                      <a:pt x="113879" y="126242"/>
                      <a:pt x="126242" y="114117"/>
                      <a:pt x="126242" y="98901"/>
                    </a:cubicBezTo>
                    <a:lnTo>
                      <a:pt x="126242" y="27341"/>
                    </a:lnTo>
                    <a:cubicBezTo>
                      <a:pt x="126242" y="12363"/>
                      <a:pt x="114117" y="0"/>
                      <a:pt x="98902" y="0"/>
                    </a:cubicBezTo>
                    <a:lnTo>
                      <a:pt x="27341" y="0"/>
                    </a:lnTo>
                    <a:cubicBezTo>
                      <a:pt x="12363" y="0"/>
                      <a:pt x="0" y="12125"/>
                      <a:pt x="0" y="27341"/>
                    </a:cubicBezTo>
                    <a:lnTo>
                      <a:pt x="0" y="98901"/>
                    </a:lnTo>
                    <a:cubicBezTo>
                      <a:pt x="0" y="113879"/>
                      <a:pt x="12125" y="126242"/>
                      <a:pt x="27341" y="126242"/>
                    </a:cubicBezTo>
                    <a:lnTo>
                      <a:pt x="27341" y="126242"/>
                    </a:lnTo>
                    <a:close/>
                    <a:moveTo>
                      <a:pt x="23774" y="27103"/>
                    </a:moveTo>
                    <a:cubicBezTo>
                      <a:pt x="23774" y="24963"/>
                      <a:pt x="25439" y="23299"/>
                      <a:pt x="27578" y="23299"/>
                    </a:cubicBezTo>
                    <a:lnTo>
                      <a:pt x="99139" y="23299"/>
                    </a:lnTo>
                    <a:cubicBezTo>
                      <a:pt x="101279" y="23299"/>
                      <a:pt x="102943" y="24963"/>
                      <a:pt x="102943" y="27103"/>
                    </a:cubicBezTo>
                    <a:lnTo>
                      <a:pt x="102943" y="98664"/>
                    </a:lnTo>
                    <a:cubicBezTo>
                      <a:pt x="102943" y="100803"/>
                      <a:pt x="101279" y="102468"/>
                      <a:pt x="99139" y="102468"/>
                    </a:cubicBezTo>
                    <a:lnTo>
                      <a:pt x="27578" y="102468"/>
                    </a:lnTo>
                    <a:cubicBezTo>
                      <a:pt x="25439" y="102468"/>
                      <a:pt x="23774" y="100803"/>
                      <a:pt x="23774" y="98664"/>
                    </a:cubicBezTo>
                    <a:lnTo>
                      <a:pt x="23774" y="27103"/>
                    </a:lnTo>
                    <a:close/>
                  </a:path>
                </a:pathLst>
              </a:custGeom>
              <a:grpFill/>
              <a:ln w="0"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9BCF4430-A34D-247C-8F50-3DBDA580C70A}"/>
                  </a:ext>
                </a:extLst>
              </p:cNvPr>
              <p:cNvSpPr/>
              <p:nvPr/>
            </p:nvSpPr>
            <p:spPr>
              <a:xfrm>
                <a:off x="10641247" y="2591057"/>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102468 w 126242"/>
                  <a:gd name="connsiteY9" fmla="*/ 99139 h 126242"/>
                  <a:gd name="connsiteX10" fmla="*/ 98664 w 126242"/>
                  <a:gd name="connsiteY10" fmla="*/ 102943 h 126242"/>
                  <a:gd name="connsiteX11" fmla="*/ 27103 w 126242"/>
                  <a:gd name="connsiteY11" fmla="*/ 102943 h 126242"/>
                  <a:gd name="connsiteX12" fmla="*/ 23299 w 126242"/>
                  <a:gd name="connsiteY12" fmla="*/ 99139 h 126242"/>
                  <a:gd name="connsiteX13" fmla="*/ 23299 w 126242"/>
                  <a:gd name="connsiteY13" fmla="*/ 27578 h 126242"/>
                  <a:gd name="connsiteX14" fmla="*/ 27103 w 126242"/>
                  <a:gd name="connsiteY14" fmla="*/ 23774 h 126242"/>
                  <a:gd name="connsiteX15" fmla="*/ 98664 w 126242"/>
                  <a:gd name="connsiteY15" fmla="*/ 23774 h 126242"/>
                  <a:gd name="connsiteX16" fmla="*/ 102468 w 126242"/>
                  <a:gd name="connsiteY16" fmla="*/ 27578 h 126242"/>
                  <a:gd name="connsiteX17" fmla="*/ 102468 w 126242"/>
                  <a:gd name="connsiteY17"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FF629C37-A4F6-3CD2-89AF-F0F9928EDEC2}"/>
                  </a:ext>
                </a:extLst>
              </p:cNvPr>
              <p:cNvSpPr/>
              <p:nvPr/>
            </p:nvSpPr>
            <p:spPr>
              <a:xfrm>
                <a:off x="10791977" y="2591057"/>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102468 w 126242"/>
                  <a:gd name="connsiteY9" fmla="*/ 99139 h 126242"/>
                  <a:gd name="connsiteX10" fmla="*/ 98664 w 126242"/>
                  <a:gd name="connsiteY10" fmla="*/ 102943 h 126242"/>
                  <a:gd name="connsiteX11" fmla="*/ 27103 w 126242"/>
                  <a:gd name="connsiteY11" fmla="*/ 102943 h 126242"/>
                  <a:gd name="connsiteX12" fmla="*/ 23299 w 126242"/>
                  <a:gd name="connsiteY12" fmla="*/ 99139 h 126242"/>
                  <a:gd name="connsiteX13" fmla="*/ 23299 w 126242"/>
                  <a:gd name="connsiteY13" fmla="*/ 27578 h 126242"/>
                  <a:gd name="connsiteX14" fmla="*/ 27103 w 126242"/>
                  <a:gd name="connsiteY14" fmla="*/ 23774 h 126242"/>
                  <a:gd name="connsiteX15" fmla="*/ 98664 w 126242"/>
                  <a:gd name="connsiteY15" fmla="*/ 23774 h 126242"/>
                  <a:gd name="connsiteX16" fmla="*/ 102468 w 126242"/>
                  <a:gd name="connsiteY16" fmla="*/ 27578 h 126242"/>
                  <a:gd name="connsiteX17" fmla="*/ 102468 w 126242"/>
                  <a:gd name="connsiteY17"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44D5F492-9A7C-1842-8F53-B6BDB7821C1F}"/>
                  </a:ext>
                </a:extLst>
              </p:cNvPr>
              <p:cNvSpPr/>
              <p:nvPr/>
            </p:nvSpPr>
            <p:spPr>
              <a:xfrm>
                <a:off x="10942469" y="2591057"/>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9139 h 126242"/>
                  <a:gd name="connsiteX11" fmla="*/ 98902 w 126242"/>
                  <a:gd name="connsiteY11" fmla="*/ 102943 h 126242"/>
                  <a:gd name="connsiteX12" fmla="*/ 27341 w 126242"/>
                  <a:gd name="connsiteY12" fmla="*/ 102943 h 126242"/>
                  <a:gd name="connsiteX13" fmla="*/ 23537 w 126242"/>
                  <a:gd name="connsiteY13" fmla="*/ 99139 h 126242"/>
                  <a:gd name="connsiteX14" fmla="*/ 23537 w 126242"/>
                  <a:gd name="connsiteY14" fmla="*/ 27578 h 126242"/>
                  <a:gd name="connsiteX15" fmla="*/ 27341 w 126242"/>
                  <a:gd name="connsiteY15" fmla="*/ 23774 h 126242"/>
                  <a:gd name="connsiteX16" fmla="*/ 98902 w 126242"/>
                  <a:gd name="connsiteY16" fmla="*/ 23774 h 126242"/>
                  <a:gd name="connsiteX17" fmla="*/ 102705 w 126242"/>
                  <a:gd name="connsiteY17" fmla="*/ 27578 h 126242"/>
                  <a:gd name="connsiteX18" fmla="*/ 102705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9139"/>
                    </a:moveTo>
                    <a:cubicBezTo>
                      <a:pt x="102705" y="101279"/>
                      <a:pt x="101041" y="102943"/>
                      <a:pt x="98902" y="102943"/>
                    </a:cubicBezTo>
                    <a:lnTo>
                      <a:pt x="27341" y="102943"/>
                    </a:lnTo>
                    <a:cubicBezTo>
                      <a:pt x="25201" y="102943"/>
                      <a:pt x="23537" y="101279"/>
                      <a:pt x="23537" y="99139"/>
                    </a:cubicBezTo>
                    <a:lnTo>
                      <a:pt x="23537" y="27578"/>
                    </a:lnTo>
                    <a:cubicBezTo>
                      <a:pt x="23537" y="25439"/>
                      <a:pt x="25201" y="23774"/>
                      <a:pt x="27341" y="23774"/>
                    </a:cubicBezTo>
                    <a:lnTo>
                      <a:pt x="98902" y="23774"/>
                    </a:lnTo>
                    <a:cubicBezTo>
                      <a:pt x="101041" y="23774"/>
                      <a:pt x="102705" y="25439"/>
                      <a:pt x="102705" y="27578"/>
                    </a:cubicBezTo>
                    <a:lnTo>
                      <a:pt x="102705" y="99139"/>
                    </a:lnTo>
                    <a:close/>
                  </a:path>
                </a:pathLst>
              </a:custGeom>
              <a:grpFill/>
              <a:ln w="0"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577320B8-63A0-2BE4-0A7F-27E7BBBCF91D}"/>
                  </a:ext>
                </a:extLst>
              </p:cNvPr>
              <p:cNvSpPr/>
              <p:nvPr/>
            </p:nvSpPr>
            <p:spPr>
              <a:xfrm>
                <a:off x="11092961" y="2591295"/>
                <a:ext cx="126242" cy="126242"/>
              </a:xfrm>
              <a:custGeom>
                <a:avLst/>
                <a:gdLst>
                  <a:gd name="connsiteX0" fmla="*/ 27341 w 126242"/>
                  <a:gd name="connsiteY0" fmla="*/ 126242 h 126242"/>
                  <a:gd name="connsiteX1" fmla="*/ 98902 w 126242"/>
                  <a:gd name="connsiteY1" fmla="*/ 126242 h 126242"/>
                  <a:gd name="connsiteX2" fmla="*/ 126242 w 126242"/>
                  <a:gd name="connsiteY2" fmla="*/ 98902 h 126242"/>
                  <a:gd name="connsiteX3" fmla="*/ 126242 w 126242"/>
                  <a:gd name="connsiteY3" fmla="*/ 27341 h 126242"/>
                  <a:gd name="connsiteX4" fmla="*/ 98902 w 126242"/>
                  <a:gd name="connsiteY4" fmla="*/ 0 h 126242"/>
                  <a:gd name="connsiteX5" fmla="*/ 27341 w 126242"/>
                  <a:gd name="connsiteY5" fmla="*/ 0 h 126242"/>
                  <a:gd name="connsiteX6" fmla="*/ 0 w 126242"/>
                  <a:gd name="connsiteY6" fmla="*/ 27341 h 126242"/>
                  <a:gd name="connsiteX7" fmla="*/ 0 w 126242"/>
                  <a:gd name="connsiteY7" fmla="*/ 98902 h 126242"/>
                  <a:gd name="connsiteX8" fmla="*/ 27341 w 126242"/>
                  <a:gd name="connsiteY8" fmla="*/ 126242 h 126242"/>
                  <a:gd name="connsiteX9" fmla="*/ 27341 w 126242"/>
                  <a:gd name="connsiteY9" fmla="*/ 126242 h 126242"/>
                  <a:gd name="connsiteX10" fmla="*/ 23774 w 126242"/>
                  <a:gd name="connsiteY10" fmla="*/ 27103 h 126242"/>
                  <a:gd name="connsiteX11" fmla="*/ 27578 w 126242"/>
                  <a:gd name="connsiteY11" fmla="*/ 23299 h 126242"/>
                  <a:gd name="connsiteX12" fmla="*/ 99139 w 126242"/>
                  <a:gd name="connsiteY12" fmla="*/ 23299 h 126242"/>
                  <a:gd name="connsiteX13" fmla="*/ 102943 w 126242"/>
                  <a:gd name="connsiteY13" fmla="*/ 27103 h 126242"/>
                  <a:gd name="connsiteX14" fmla="*/ 102943 w 126242"/>
                  <a:gd name="connsiteY14" fmla="*/ 98664 h 126242"/>
                  <a:gd name="connsiteX15" fmla="*/ 99139 w 126242"/>
                  <a:gd name="connsiteY15" fmla="*/ 102468 h 126242"/>
                  <a:gd name="connsiteX16" fmla="*/ 27578 w 126242"/>
                  <a:gd name="connsiteY16" fmla="*/ 102468 h 126242"/>
                  <a:gd name="connsiteX17" fmla="*/ 23774 w 126242"/>
                  <a:gd name="connsiteY17" fmla="*/ 98664 h 126242"/>
                  <a:gd name="connsiteX18" fmla="*/ 23774 w 126242"/>
                  <a:gd name="connsiteY18" fmla="*/ 27103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27341" y="126242"/>
                    </a:moveTo>
                    <a:lnTo>
                      <a:pt x="98902" y="126242"/>
                    </a:lnTo>
                    <a:cubicBezTo>
                      <a:pt x="113879" y="126242"/>
                      <a:pt x="126242" y="114117"/>
                      <a:pt x="126242" y="98902"/>
                    </a:cubicBezTo>
                    <a:lnTo>
                      <a:pt x="126242" y="27341"/>
                    </a:lnTo>
                    <a:cubicBezTo>
                      <a:pt x="126242" y="12363"/>
                      <a:pt x="114117" y="0"/>
                      <a:pt x="98902" y="0"/>
                    </a:cubicBezTo>
                    <a:lnTo>
                      <a:pt x="27341" y="0"/>
                    </a:lnTo>
                    <a:cubicBezTo>
                      <a:pt x="12363" y="0"/>
                      <a:pt x="0" y="12125"/>
                      <a:pt x="0" y="27341"/>
                    </a:cubicBezTo>
                    <a:lnTo>
                      <a:pt x="0" y="98902"/>
                    </a:lnTo>
                    <a:cubicBezTo>
                      <a:pt x="0" y="113879"/>
                      <a:pt x="12125" y="126242"/>
                      <a:pt x="27341" y="126242"/>
                    </a:cubicBezTo>
                    <a:lnTo>
                      <a:pt x="27341" y="126242"/>
                    </a:lnTo>
                    <a:close/>
                    <a:moveTo>
                      <a:pt x="23774" y="27103"/>
                    </a:moveTo>
                    <a:cubicBezTo>
                      <a:pt x="23774" y="24963"/>
                      <a:pt x="25439" y="23299"/>
                      <a:pt x="27578" y="23299"/>
                    </a:cubicBezTo>
                    <a:lnTo>
                      <a:pt x="99139" y="23299"/>
                    </a:lnTo>
                    <a:cubicBezTo>
                      <a:pt x="101279" y="23299"/>
                      <a:pt x="102943" y="24963"/>
                      <a:pt x="102943" y="27103"/>
                    </a:cubicBezTo>
                    <a:lnTo>
                      <a:pt x="102943" y="98664"/>
                    </a:lnTo>
                    <a:cubicBezTo>
                      <a:pt x="102943" y="100803"/>
                      <a:pt x="101279" y="102468"/>
                      <a:pt x="99139" y="102468"/>
                    </a:cubicBezTo>
                    <a:lnTo>
                      <a:pt x="27578" y="102468"/>
                    </a:lnTo>
                    <a:cubicBezTo>
                      <a:pt x="25439" y="102468"/>
                      <a:pt x="23774" y="100803"/>
                      <a:pt x="23774" y="98664"/>
                    </a:cubicBezTo>
                    <a:lnTo>
                      <a:pt x="23774" y="27103"/>
                    </a:lnTo>
                    <a:close/>
                  </a:path>
                </a:pathLst>
              </a:custGeom>
              <a:grpFill/>
              <a:ln w="0"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A49BE625-1340-891F-4AE7-70F244724CC2}"/>
                  </a:ext>
                </a:extLst>
              </p:cNvPr>
              <p:cNvSpPr/>
              <p:nvPr/>
            </p:nvSpPr>
            <p:spPr>
              <a:xfrm>
                <a:off x="10641247" y="2748443"/>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102468 w 126242"/>
                  <a:gd name="connsiteY9" fmla="*/ 98902 h 126242"/>
                  <a:gd name="connsiteX10" fmla="*/ 98664 w 126242"/>
                  <a:gd name="connsiteY10" fmla="*/ 102705 h 126242"/>
                  <a:gd name="connsiteX11" fmla="*/ 27103 w 126242"/>
                  <a:gd name="connsiteY11" fmla="*/ 102705 h 126242"/>
                  <a:gd name="connsiteX12" fmla="*/ 23299 w 126242"/>
                  <a:gd name="connsiteY12" fmla="*/ 98902 h 126242"/>
                  <a:gd name="connsiteX13" fmla="*/ 23299 w 126242"/>
                  <a:gd name="connsiteY13" fmla="*/ 27341 h 126242"/>
                  <a:gd name="connsiteX14" fmla="*/ 27103 w 126242"/>
                  <a:gd name="connsiteY14" fmla="*/ 23537 h 126242"/>
                  <a:gd name="connsiteX15" fmla="*/ 98664 w 126242"/>
                  <a:gd name="connsiteY15" fmla="*/ 23537 h 126242"/>
                  <a:gd name="connsiteX16" fmla="*/ 102468 w 126242"/>
                  <a:gd name="connsiteY16" fmla="*/ 27341 h 126242"/>
                  <a:gd name="connsiteX17" fmla="*/ 102468 w 126242"/>
                  <a:gd name="connsiteY17"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close/>
                    <a:moveTo>
                      <a:pt x="102468" y="98902"/>
                    </a:moveTo>
                    <a:cubicBezTo>
                      <a:pt x="102468" y="101041"/>
                      <a:pt x="100803" y="102705"/>
                      <a:pt x="98664" y="102705"/>
                    </a:cubicBezTo>
                    <a:lnTo>
                      <a:pt x="27103" y="102705"/>
                    </a:lnTo>
                    <a:cubicBezTo>
                      <a:pt x="24963" y="102705"/>
                      <a:pt x="23299" y="101041"/>
                      <a:pt x="23299" y="98902"/>
                    </a:cubicBezTo>
                    <a:lnTo>
                      <a:pt x="23299" y="27341"/>
                    </a:lnTo>
                    <a:cubicBezTo>
                      <a:pt x="23299" y="25201"/>
                      <a:pt x="24963" y="23537"/>
                      <a:pt x="27103" y="23537"/>
                    </a:cubicBezTo>
                    <a:lnTo>
                      <a:pt x="98664" y="23537"/>
                    </a:lnTo>
                    <a:cubicBezTo>
                      <a:pt x="100803" y="23537"/>
                      <a:pt x="102468" y="25201"/>
                      <a:pt x="102468" y="27341"/>
                    </a:cubicBezTo>
                    <a:lnTo>
                      <a:pt x="102468" y="98902"/>
                    </a:lnTo>
                    <a:close/>
                  </a:path>
                </a:pathLst>
              </a:custGeom>
              <a:grpFill/>
              <a:ln w="0"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CA7FFD1E-370C-33EB-8364-75BAFAB93A55}"/>
                  </a:ext>
                </a:extLst>
              </p:cNvPr>
              <p:cNvSpPr/>
              <p:nvPr/>
            </p:nvSpPr>
            <p:spPr>
              <a:xfrm>
                <a:off x="10791977" y="2748443"/>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102468 w 126242"/>
                  <a:gd name="connsiteY9" fmla="*/ 98902 h 126242"/>
                  <a:gd name="connsiteX10" fmla="*/ 98664 w 126242"/>
                  <a:gd name="connsiteY10" fmla="*/ 102705 h 126242"/>
                  <a:gd name="connsiteX11" fmla="*/ 27103 w 126242"/>
                  <a:gd name="connsiteY11" fmla="*/ 102705 h 126242"/>
                  <a:gd name="connsiteX12" fmla="*/ 23299 w 126242"/>
                  <a:gd name="connsiteY12" fmla="*/ 98902 h 126242"/>
                  <a:gd name="connsiteX13" fmla="*/ 23299 w 126242"/>
                  <a:gd name="connsiteY13" fmla="*/ 27341 h 126242"/>
                  <a:gd name="connsiteX14" fmla="*/ 27103 w 126242"/>
                  <a:gd name="connsiteY14" fmla="*/ 23537 h 126242"/>
                  <a:gd name="connsiteX15" fmla="*/ 98664 w 126242"/>
                  <a:gd name="connsiteY15" fmla="*/ 23537 h 126242"/>
                  <a:gd name="connsiteX16" fmla="*/ 102468 w 126242"/>
                  <a:gd name="connsiteY16" fmla="*/ 27341 h 126242"/>
                  <a:gd name="connsiteX17" fmla="*/ 102468 w 126242"/>
                  <a:gd name="connsiteY17"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close/>
                    <a:moveTo>
                      <a:pt x="102468" y="98902"/>
                    </a:moveTo>
                    <a:cubicBezTo>
                      <a:pt x="102468" y="101041"/>
                      <a:pt x="100803" y="102705"/>
                      <a:pt x="98664" y="102705"/>
                    </a:cubicBezTo>
                    <a:lnTo>
                      <a:pt x="27103" y="102705"/>
                    </a:lnTo>
                    <a:cubicBezTo>
                      <a:pt x="24963" y="102705"/>
                      <a:pt x="23299" y="101041"/>
                      <a:pt x="23299" y="98902"/>
                    </a:cubicBezTo>
                    <a:lnTo>
                      <a:pt x="23299" y="27341"/>
                    </a:lnTo>
                    <a:cubicBezTo>
                      <a:pt x="23299" y="25201"/>
                      <a:pt x="24963" y="23537"/>
                      <a:pt x="27103" y="23537"/>
                    </a:cubicBezTo>
                    <a:lnTo>
                      <a:pt x="98664" y="23537"/>
                    </a:lnTo>
                    <a:cubicBezTo>
                      <a:pt x="100803" y="23537"/>
                      <a:pt x="102468" y="25201"/>
                      <a:pt x="102468" y="27341"/>
                    </a:cubicBezTo>
                    <a:lnTo>
                      <a:pt x="102468" y="98902"/>
                    </a:lnTo>
                    <a:close/>
                  </a:path>
                </a:pathLst>
              </a:custGeom>
              <a:grpFill/>
              <a:ln w="0"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D8AD1763-C414-0891-2ADC-7463E9E15A0C}"/>
                  </a:ext>
                </a:extLst>
              </p:cNvPr>
              <p:cNvSpPr/>
              <p:nvPr/>
            </p:nvSpPr>
            <p:spPr>
              <a:xfrm>
                <a:off x="10942469" y="2748443"/>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8902 h 126242"/>
                  <a:gd name="connsiteX11" fmla="*/ 98902 w 126242"/>
                  <a:gd name="connsiteY11" fmla="*/ 102705 h 126242"/>
                  <a:gd name="connsiteX12" fmla="*/ 27341 w 126242"/>
                  <a:gd name="connsiteY12" fmla="*/ 102705 h 126242"/>
                  <a:gd name="connsiteX13" fmla="*/ 23537 w 126242"/>
                  <a:gd name="connsiteY13" fmla="*/ 98902 h 126242"/>
                  <a:gd name="connsiteX14" fmla="*/ 23537 w 126242"/>
                  <a:gd name="connsiteY14" fmla="*/ 27341 h 126242"/>
                  <a:gd name="connsiteX15" fmla="*/ 27341 w 126242"/>
                  <a:gd name="connsiteY15" fmla="*/ 23537 h 126242"/>
                  <a:gd name="connsiteX16" fmla="*/ 98902 w 126242"/>
                  <a:gd name="connsiteY16" fmla="*/ 23537 h 126242"/>
                  <a:gd name="connsiteX17" fmla="*/ 102705 w 126242"/>
                  <a:gd name="connsiteY17" fmla="*/ 27341 h 126242"/>
                  <a:gd name="connsiteX18" fmla="*/ 102705 w 126242"/>
                  <a:gd name="connsiteY18"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8902"/>
                    </a:moveTo>
                    <a:cubicBezTo>
                      <a:pt x="102705" y="101041"/>
                      <a:pt x="101041" y="102705"/>
                      <a:pt x="98902" y="102705"/>
                    </a:cubicBezTo>
                    <a:lnTo>
                      <a:pt x="27341" y="102705"/>
                    </a:lnTo>
                    <a:cubicBezTo>
                      <a:pt x="25201" y="102705"/>
                      <a:pt x="23537" y="101041"/>
                      <a:pt x="23537" y="98902"/>
                    </a:cubicBezTo>
                    <a:lnTo>
                      <a:pt x="23537" y="27341"/>
                    </a:lnTo>
                    <a:cubicBezTo>
                      <a:pt x="23537" y="25201"/>
                      <a:pt x="25201" y="23537"/>
                      <a:pt x="27341" y="23537"/>
                    </a:cubicBezTo>
                    <a:lnTo>
                      <a:pt x="98902" y="23537"/>
                    </a:lnTo>
                    <a:cubicBezTo>
                      <a:pt x="101041" y="23537"/>
                      <a:pt x="102705" y="25201"/>
                      <a:pt x="102705" y="27341"/>
                    </a:cubicBezTo>
                    <a:lnTo>
                      <a:pt x="102705" y="98902"/>
                    </a:lnTo>
                    <a:close/>
                  </a:path>
                </a:pathLst>
              </a:custGeom>
              <a:grpFill/>
              <a:ln w="0" cap="flat">
                <a:noFill/>
                <a:prstDash val="solid"/>
                <a:miter/>
              </a:ln>
            </p:spPr>
            <p:txBody>
              <a:bodyPr rtlCol="0" anchor="ctr"/>
              <a:lstStyle/>
              <a:p>
                <a:endParaRPr lang="en-US" dirty="0"/>
              </a:p>
            </p:txBody>
          </p:sp>
        </p:grpSp>
      </p:grpSp>
    </p:spTree>
    <p:extLst>
      <p:ext uri="{BB962C8B-B14F-4D97-AF65-F5344CB8AC3E}">
        <p14:creationId xmlns:p14="http://schemas.microsoft.com/office/powerpoint/2010/main" val="3882789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FDA6C1E-5607-3EE5-890D-34613E972138}"/>
              </a:ext>
            </a:extLst>
          </p:cNvPr>
          <p:cNvSpPr txBox="1"/>
          <p:nvPr/>
        </p:nvSpPr>
        <p:spPr>
          <a:xfrm>
            <a:off x="928048" y="2183642"/>
            <a:ext cx="9239534" cy="2185214"/>
          </a:xfrm>
          <a:prstGeom prst="rect">
            <a:avLst/>
          </a:prstGeom>
          <a:noFill/>
        </p:spPr>
        <p:txBody>
          <a:bodyPr wrap="square" rtlCol="0">
            <a:spAutoFit/>
          </a:bodyPr>
          <a:lstStyle/>
          <a:p>
            <a:pPr>
              <a:spcBef>
                <a:spcPts val="1200"/>
              </a:spcBef>
              <a:spcAft>
                <a:spcPts val="1200"/>
              </a:spcAft>
            </a:pPr>
            <a:r>
              <a:rPr lang="en-US" sz="3200" b="1" dirty="0">
                <a:solidFill>
                  <a:schemeClr val="bg2"/>
                </a:solidFill>
              </a:rPr>
              <a:t>Inherited IRA Scenario 1:</a:t>
            </a:r>
          </a:p>
          <a:p>
            <a:pPr>
              <a:spcBef>
                <a:spcPts val="1200"/>
              </a:spcBef>
              <a:spcAft>
                <a:spcPts val="1200"/>
              </a:spcAft>
            </a:pPr>
            <a:r>
              <a:rPr lang="en-US" sz="3200" dirty="0">
                <a:solidFill>
                  <a:schemeClr val="bg2"/>
                </a:solidFill>
              </a:rPr>
              <a:t>Spouse as Beneficiary</a:t>
            </a:r>
          </a:p>
          <a:p>
            <a:pPr>
              <a:spcBef>
                <a:spcPts val="1200"/>
              </a:spcBef>
              <a:spcAft>
                <a:spcPts val="1200"/>
              </a:spcAft>
            </a:pPr>
            <a:endParaRPr lang="en-US" sz="3200" dirty="0">
              <a:solidFill>
                <a:schemeClr val="bg2"/>
              </a:solidFill>
            </a:endParaRPr>
          </a:p>
        </p:txBody>
      </p:sp>
    </p:spTree>
    <p:extLst>
      <p:ext uri="{BB962C8B-B14F-4D97-AF65-F5344CB8AC3E}">
        <p14:creationId xmlns:p14="http://schemas.microsoft.com/office/powerpoint/2010/main" val="3755844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AE88E-AEC4-AF2F-1B54-63C12FCE3B79}"/>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3E1E386-E741-2DEA-26C6-DF377FA1C2F0}"/>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E0EC79CC-4E18-4DB5-EECF-A74DECF8C33D}"/>
              </a:ext>
            </a:extLst>
          </p:cNvPr>
          <p:cNvSpPr>
            <a:spLocks noGrp="1"/>
          </p:cNvSpPr>
          <p:nvPr>
            <p:ph type="title"/>
          </p:nvPr>
        </p:nvSpPr>
        <p:spPr>
          <a:xfrm>
            <a:off x="457201" y="457200"/>
            <a:ext cx="10237076" cy="501804"/>
          </a:xfrm>
        </p:spPr>
        <p:txBody>
          <a:bodyPr/>
          <a:lstStyle/>
          <a:p>
            <a:r>
              <a:rPr lang="en-US" dirty="0"/>
              <a:t>Inherited IRA Scenario 1: </a:t>
            </a:r>
            <a:r>
              <a:rPr lang="en-US" b="1" dirty="0"/>
              <a:t>Spouse as Beneficiary</a:t>
            </a:r>
          </a:p>
        </p:txBody>
      </p:sp>
      <p:sp>
        <p:nvSpPr>
          <p:cNvPr id="2" name="Text Placeholder 4">
            <a:extLst>
              <a:ext uri="{FF2B5EF4-FFF2-40B4-BE49-F238E27FC236}">
                <a16:creationId xmlns:a16="http://schemas.microsoft.com/office/drawing/2014/main" id="{95B701BD-622B-1C84-135D-5D840A5B7BCC}"/>
              </a:ext>
            </a:extLst>
          </p:cNvPr>
          <p:cNvSpPr txBox="1">
            <a:spLocks/>
          </p:cNvSpPr>
          <p:nvPr/>
        </p:nvSpPr>
        <p:spPr>
          <a:xfrm>
            <a:off x="457200" y="1996044"/>
            <a:ext cx="11274552" cy="2221114"/>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mn-cs"/>
              </a:rPr>
              <a:t>Bella named William as beneficiary of her IRA</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lang="en-US" sz="2800" dirty="0">
                <a:solidFill>
                  <a:srgbClr val="414041"/>
                </a:solidFill>
                <a:latin typeface="Aptos" panose="02110004020202020204"/>
              </a:rPr>
              <a:t>Assume Bella died in 2024, at age 58</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i="0" u="none" strike="noStrike" kern="1200" cap="none" spc="0" normalizeH="0" baseline="0" noProof="0" dirty="0">
                <a:ln>
                  <a:noFill/>
                </a:ln>
                <a:effectLst/>
                <a:uLnTx/>
                <a:uFillTx/>
                <a:latin typeface="Aptos" panose="02110004020202020204"/>
                <a:ea typeface="+mn-ea"/>
                <a:cs typeface="Arial"/>
              </a:rPr>
              <a:t>She predeceased William, who was 66 when Bella died</a:t>
            </a:r>
          </a:p>
        </p:txBody>
      </p:sp>
      <p:sp>
        <p:nvSpPr>
          <p:cNvPr id="12" name="Text Placeholder 4">
            <a:extLst>
              <a:ext uri="{FF2B5EF4-FFF2-40B4-BE49-F238E27FC236}">
                <a16:creationId xmlns:a16="http://schemas.microsoft.com/office/drawing/2014/main" id="{0D5B05D6-16E1-7F7B-573A-0ED075F8A131}"/>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cs typeface="Arial"/>
              </a:rPr>
              <a:t>The Facts</a:t>
            </a:r>
          </a:p>
        </p:txBody>
      </p:sp>
    </p:spTree>
    <p:extLst>
      <p:ext uri="{BB962C8B-B14F-4D97-AF65-F5344CB8AC3E}">
        <p14:creationId xmlns:p14="http://schemas.microsoft.com/office/powerpoint/2010/main" val="373816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1EE6A-919B-FC47-39D4-FB0827CC2C3E}"/>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F37A14-138C-4180-749B-EB3864FD94B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5DA895B-EAD8-18FB-01E4-4F37DA265212}"/>
              </a:ext>
            </a:extLst>
          </p:cNvPr>
          <p:cNvSpPr>
            <a:spLocks noGrp="1"/>
          </p:cNvSpPr>
          <p:nvPr>
            <p:ph type="title"/>
          </p:nvPr>
        </p:nvSpPr>
        <p:spPr>
          <a:xfrm>
            <a:off x="457201" y="457200"/>
            <a:ext cx="10237076" cy="501804"/>
          </a:xfrm>
        </p:spPr>
        <p:txBody>
          <a:bodyPr/>
          <a:lstStyle/>
          <a:p>
            <a:r>
              <a:rPr lang="en-US" dirty="0"/>
              <a:t>Inherited IRA Scenario 1: </a:t>
            </a:r>
            <a:r>
              <a:rPr lang="en-US" b="1" dirty="0"/>
              <a:t>Spouse</a:t>
            </a:r>
          </a:p>
        </p:txBody>
      </p:sp>
      <p:sp>
        <p:nvSpPr>
          <p:cNvPr id="3" name="Text Placeholder 4">
            <a:extLst>
              <a:ext uri="{FF2B5EF4-FFF2-40B4-BE49-F238E27FC236}">
                <a16:creationId xmlns:a16="http://schemas.microsoft.com/office/drawing/2014/main" id="{6BE6E86E-F469-AD36-8278-A44D7AA77F52}"/>
              </a:ext>
            </a:extLst>
          </p:cNvPr>
          <p:cNvSpPr txBox="1">
            <a:spLocks/>
          </p:cNvSpPr>
          <p:nvPr/>
        </p:nvSpPr>
        <p:spPr>
          <a:xfrm>
            <a:off x="458724" y="2003982"/>
            <a:ext cx="11274552" cy="597248"/>
          </a:xfrm>
          <a:prstGeom prst="rect">
            <a:avLst/>
          </a:prstGeom>
          <a:solidFill>
            <a:srgbClr val="3D9B35"/>
          </a:solidFill>
        </p:spPr>
        <p:txBody>
          <a:bodyPr vert="horz" lIns="0" tIns="0" rIns="0" bIns="0" rtlCol="0" anchor="ctr">
            <a:norm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William’s Options</a:t>
            </a:r>
          </a:p>
        </p:txBody>
      </p:sp>
      <p:sp>
        <p:nvSpPr>
          <p:cNvPr id="5" name="Rectangle 4">
            <a:extLst>
              <a:ext uri="{FF2B5EF4-FFF2-40B4-BE49-F238E27FC236}">
                <a16:creationId xmlns:a16="http://schemas.microsoft.com/office/drawing/2014/main" id="{D37CFA1D-71BE-0E71-B1D9-68A8B6FBF975}"/>
              </a:ext>
            </a:extLst>
          </p:cNvPr>
          <p:cNvSpPr/>
          <p:nvPr/>
        </p:nvSpPr>
        <p:spPr>
          <a:xfrm>
            <a:off x="457201" y="2606115"/>
            <a:ext cx="11274552" cy="3111707"/>
          </a:xfrm>
          <a:prstGeom prst="rect">
            <a:avLst/>
          </a:prstGeom>
          <a:solidFill>
            <a:srgbClr val="F3F3F5">
              <a:alpha val="80420"/>
            </a:srgb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Arial"/>
            </a:endParaRPr>
          </a:p>
        </p:txBody>
      </p:sp>
      <p:sp>
        <p:nvSpPr>
          <p:cNvPr id="8" name="Text Placeholder 11">
            <a:extLst>
              <a:ext uri="{FF2B5EF4-FFF2-40B4-BE49-F238E27FC236}">
                <a16:creationId xmlns:a16="http://schemas.microsoft.com/office/drawing/2014/main" id="{A0355DB5-62AF-D413-AC6E-75E43CA16856}"/>
              </a:ext>
            </a:extLst>
          </p:cNvPr>
          <p:cNvSpPr txBox="1">
            <a:spLocks/>
          </p:cNvSpPr>
          <p:nvPr/>
        </p:nvSpPr>
        <p:spPr>
          <a:xfrm>
            <a:off x="1235135" y="3456298"/>
            <a:ext cx="4663440" cy="1853689"/>
          </a:xfrm>
          <a:prstGeom prst="rect">
            <a:avLst/>
          </a:prstGeom>
          <a:solidFill>
            <a:srgbClr val="FFFFFF"/>
          </a:solidFill>
        </p:spPr>
        <p:txBody>
          <a:bodyPr vert="horz" lIns="182880" tIns="274320" rIns="182880" bIns="0" rtlCol="0" anchor="t">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300"/>
              </a:spcAft>
              <a:buClr>
                <a:srgbClr val="3C9B34"/>
              </a:buClr>
              <a:buSzTx/>
              <a:buFont typeface="Arial" pitchFamily="34" charset="0"/>
              <a:buChar char="•"/>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Arial"/>
              </a:rPr>
              <a:t>The inherited IRA account balance “rolls over” into a new IRA</a:t>
            </a:r>
          </a:p>
          <a:p>
            <a:pPr marL="228600" marR="0" lvl="0" indent="-228600" algn="l" defTabSz="914400" rtl="0" eaLnBrk="1" fontAlgn="auto" latinLnBrk="0" hangingPunct="1">
              <a:lnSpc>
                <a:spcPct val="90000"/>
              </a:lnSpc>
              <a:spcBef>
                <a:spcPts val="1000"/>
              </a:spcBef>
              <a:spcAft>
                <a:spcPts val="300"/>
              </a:spcAft>
              <a:buClr>
                <a:srgbClr val="3C9B34"/>
              </a:buClr>
              <a:buSzTx/>
              <a:buFont typeface="Arial" pitchFamily="34" charset="0"/>
              <a:buChar char="•"/>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Arial"/>
              </a:rPr>
              <a:t>William is the owner of this new IRA</a:t>
            </a:r>
          </a:p>
        </p:txBody>
      </p:sp>
      <p:sp>
        <p:nvSpPr>
          <p:cNvPr id="9" name="Text Placeholder 6">
            <a:extLst>
              <a:ext uri="{FF2B5EF4-FFF2-40B4-BE49-F238E27FC236}">
                <a16:creationId xmlns:a16="http://schemas.microsoft.com/office/drawing/2014/main" id="{B5824D36-FCA9-52FD-36EF-DB9712AFFF1F}"/>
              </a:ext>
            </a:extLst>
          </p:cNvPr>
          <p:cNvSpPr txBox="1">
            <a:spLocks/>
          </p:cNvSpPr>
          <p:nvPr/>
        </p:nvSpPr>
        <p:spPr>
          <a:xfrm>
            <a:off x="1235135" y="2828496"/>
            <a:ext cx="4663440" cy="627802"/>
          </a:xfrm>
          <a:prstGeom prst="rect">
            <a:avLst/>
          </a:prstGeom>
          <a:solidFill>
            <a:srgbClr val="69B800"/>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dirty="0">
                <a:ln>
                  <a:noFill/>
                </a:ln>
                <a:solidFill>
                  <a:srgbClr val="FFFFFF"/>
                </a:solidFill>
                <a:effectLst/>
                <a:uLnTx/>
                <a:uFillTx/>
                <a:latin typeface="Aptos" panose="02110004020202020204"/>
                <a:ea typeface="+mn-ea"/>
                <a:cs typeface="Arial"/>
              </a:rPr>
              <a:t>Spousal Rollover</a:t>
            </a:r>
          </a:p>
        </p:txBody>
      </p:sp>
      <p:sp>
        <p:nvSpPr>
          <p:cNvPr id="10" name="Text Placeholder 8">
            <a:extLst>
              <a:ext uri="{FF2B5EF4-FFF2-40B4-BE49-F238E27FC236}">
                <a16:creationId xmlns:a16="http://schemas.microsoft.com/office/drawing/2014/main" id="{816D57CE-B276-C010-B77A-7DC4B2830C75}"/>
              </a:ext>
            </a:extLst>
          </p:cNvPr>
          <p:cNvSpPr txBox="1">
            <a:spLocks/>
          </p:cNvSpPr>
          <p:nvPr/>
        </p:nvSpPr>
        <p:spPr>
          <a:xfrm>
            <a:off x="6279305" y="3456298"/>
            <a:ext cx="4663440" cy="1853689"/>
          </a:xfrm>
          <a:prstGeom prst="rect">
            <a:avLst/>
          </a:prstGeom>
          <a:solidFill>
            <a:srgbClr val="FFFFFF"/>
          </a:solidFill>
        </p:spPr>
        <p:txBody>
          <a:bodyPr vert="horz" lIns="182880" tIns="274320" rIns="182880" bIns="0" rtlCol="0">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300"/>
              </a:spcAft>
              <a:buClr>
                <a:srgbClr val="3C9B34"/>
              </a:buClr>
              <a:buSzTx/>
              <a:buFont typeface="Arial" pitchFamily="34" charset="0"/>
              <a:buChar char="•"/>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Arial"/>
              </a:rPr>
              <a:t>The inherited IRA remains “intact”</a:t>
            </a:r>
          </a:p>
          <a:p>
            <a:pPr marL="228600" marR="0" lvl="0" indent="-228600" algn="l" defTabSz="914400" rtl="0" eaLnBrk="1" fontAlgn="auto" latinLnBrk="0" hangingPunct="1">
              <a:lnSpc>
                <a:spcPct val="90000"/>
              </a:lnSpc>
              <a:spcBef>
                <a:spcPts val="1000"/>
              </a:spcBef>
              <a:spcAft>
                <a:spcPts val="300"/>
              </a:spcAft>
              <a:buClr>
                <a:srgbClr val="3C9B34"/>
              </a:buClr>
              <a:buSzTx/>
              <a:buFont typeface="Arial" pitchFamily="34" charset="0"/>
              <a:buChar char="•"/>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Arial"/>
              </a:rPr>
              <a:t>William remains the beneficiary of the inherited IRA</a:t>
            </a:r>
          </a:p>
        </p:txBody>
      </p:sp>
      <p:sp>
        <p:nvSpPr>
          <p:cNvPr id="11" name="Text Placeholder 9">
            <a:extLst>
              <a:ext uri="{FF2B5EF4-FFF2-40B4-BE49-F238E27FC236}">
                <a16:creationId xmlns:a16="http://schemas.microsoft.com/office/drawing/2014/main" id="{C023CCA2-D29B-A6E8-B5CC-88FB7F356E58}"/>
              </a:ext>
            </a:extLst>
          </p:cNvPr>
          <p:cNvSpPr txBox="1">
            <a:spLocks/>
          </p:cNvSpPr>
          <p:nvPr/>
        </p:nvSpPr>
        <p:spPr>
          <a:xfrm>
            <a:off x="6279305" y="2828496"/>
            <a:ext cx="4663440"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12" name="Text Placeholder 4">
            <a:extLst>
              <a:ext uri="{FF2B5EF4-FFF2-40B4-BE49-F238E27FC236}">
                <a16:creationId xmlns:a16="http://schemas.microsoft.com/office/drawing/2014/main" id="{2587B0E1-AB2D-CC99-CCEE-E372B1353710}"/>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cs typeface="Arial"/>
              </a:rPr>
              <a:t>The Analysis</a:t>
            </a:r>
          </a:p>
        </p:txBody>
      </p:sp>
    </p:spTree>
    <p:extLst>
      <p:ext uri="{BB962C8B-B14F-4D97-AF65-F5344CB8AC3E}">
        <p14:creationId xmlns:p14="http://schemas.microsoft.com/office/powerpoint/2010/main" val="868596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2F2B0-8DDA-6A7A-0A0D-7BC33A0B1D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22B3FF-8C04-7555-BE2A-386948E6F796}"/>
              </a:ext>
            </a:extLst>
          </p:cNvPr>
          <p:cNvSpPr>
            <a:spLocks noGrp="1"/>
          </p:cNvSpPr>
          <p:nvPr>
            <p:ph type="title"/>
          </p:nvPr>
        </p:nvSpPr>
        <p:spPr>
          <a:xfrm>
            <a:off x="457200" y="457200"/>
            <a:ext cx="11274552" cy="501804"/>
          </a:xfrm>
        </p:spPr>
        <p:txBody>
          <a:bodyPr/>
          <a:lstStyle/>
          <a:p>
            <a:r>
              <a:rPr lang="en-US" b="1" dirty="0"/>
              <a:t>Spousal Rollover </a:t>
            </a:r>
            <a:r>
              <a:rPr lang="en-US" dirty="0"/>
              <a:t>vs. </a:t>
            </a:r>
            <a:r>
              <a:rPr lang="en-US" b="1" dirty="0"/>
              <a:t>Inherited IRA</a:t>
            </a:r>
            <a:endParaRPr lang="en-US" sz="2400" b="1" dirty="0">
              <a:solidFill>
                <a:srgbClr val="FF0000"/>
              </a:solidFill>
              <a:highlight>
                <a:srgbClr val="FFFF00"/>
              </a:highlight>
            </a:endParaRPr>
          </a:p>
        </p:txBody>
      </p:sp>
      <p:sp>
        <p:nvSpPr>
          <p:cNvPr id="3" name="Slide Number Placeholder 2">
            <a:extLst>
              <a:ext uri="{FF2B5EF4-FFF2-40B4-BE49-F238E27FC236}">
                <a16:creationId xmlns:a16="http://schemas.microsoft.com/office/drawing/2014/main" id="{42B06A89-2353-161F-0585-91F92C8AC86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5" name="Text Placeholder 7">
            <a:extLst>
              <a:ext uri="{FF2B5EF4-FFF2-40B4-BE49-F238E27FC236}">
                <a16:creationId xmlns:a16="http://schemas.microsoft.com/office/drawing/2014/main" id="{B9A374B6-B3EA-DDEE-1121-C1415FDB1B5C}"/>
              </a:ext>
            </a:extLst>
          </p:cNvPr>
          <p:cNvSpPr txBox="1">
            <a:spLocks/>
          </p:cNvSpPr>
          <p:nvPr/>
        </p:nvSpPr>
        <p:spPr>
          <a:xfrm>
            <a:off x="762579" y="2096912"/>
            <a:ext cx="5105306" cy="2676969"/>
          </a:xfrm>
          <a:prstGeom prst="rect">
            <a:avLst/>
          </a:prstGeom>
          <a:solidFill>
            <a:schemeClr val="bg1">
              <a:alpha val="35000"/>
            </a:schemeClr>
          </a:solidFill>
        </p:spPr>
        <p:txBody>
          <a:bodyPr vert="horz" lIns="182880" tIns="27432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600"/>
              </a:spcAft>
              <a:buClr>
                <a:srgbClr val="6AB800"/>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Permits William to make contributions to the IRA</a:t>
            </a:r>
          </a:p>
          <a:p>
            <a:pPr marL="342900" marR="0" lvl="0" indent="-342900" algn="l" defTabSz="914400" rtl="0" eaLnBrk="1" fontAlgn="auto" latinLnBrk="0" hangingPunct="1">
              <a:lnSpc>
                <a:spcPct val="90000"/>
              </a:lnSpc>
              <a:spcBef>
                <a:spcPts val="1000"/>
              </a:spcBef>
              <a:spcAft>
                <a:spcPts val="600"/>
              </a:spcAft>
              <a:buClr>
                <a:srgbClr val="6AB800"/>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William can name new primary beneficiaries of the IRA</a:t>
            </a:r>
          </a:p>
          <a:p>
            <a:pPr marL="342900" marR="0" lvl="0" indent="-342900" algn="l" defTabSz="914400" rtl="0" eaLnBrk="1" fontAlgn="auto" latinLnBrk="0" hangingPunct="1">
              <a:lnSpc>
                <a:spcPct val="90000"/>
              </a:lnSpc>
              <a:spcBef>
                <a:spcPts val="1000"/>
              </a:spcBef>
              <a:spcAft>
                <a:spcPts val="600"/>
              </a:spcAft>
              <a:buClr>
                <a:srgbClr val="6AB800"/>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Distributions may be subject to the 10% early withdrawal penalty</a:t>
            </a:r>
          </a:p>
        </p:txBody>
      </p:sp>
      <p:sp>
        <p:nvSpPr>
          <p:cNvPr id="6" name="Text Placeholder 7">
            <a:extLst>
              <a:ext uri="{FF2B5EF4-FFF2-40B4-BE49-F238E27FC236}">
                <a16:creationId xmlns:a16="http://schemas.microsoft.com/office/drawing/2014/main" id="{7E7B2651-295E-924A-151D-8AB8890F0D2B}"/>
              </a:ext>
            </a:extLst>
          </p:cNvPr>
          <p:cNvSpPr txBox="1">
            <a:spLocks/>
          </p:cNvSpPr>
          <p:nvPr/>
        </p:nvSpPr>
        <p:spPr>
          <a:xfrm>
            <a:off x="6324117" y="2096911"/>
            <a:ext cx="5105306" cy="2676969"/>
          </a:xfrm>
          <a:prstGeom prst="rect">
            <a:avLst/>
          </a:prstGeom>
          <a:solidFill>
            <a:schemeClr val="bg1">
              <a:alpha val="35000"/>
            </a:schemeClr>
          </a:solidFill>
        </p:spPr>
        <p:txBody>
          <a:bodyPr vert="horz" lIns="182880" tIns="27432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William may not make contributions to an inherited IRA</a:t>
            </a:r>
          </a:p>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William retains the ability to elect a spousal rollover at any time</a:t>
            </a:r>
          </a:p>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Distributions not subject to the 10% early withdrawal penalty</a:t>
            </a:r>
          </a:p>
        </p:txBody>
      </p:sp>
      <p:sp>
        <p:nvSpPr>
          <p:cNvPr id="7" name="Text Placeholder 6">
            <a:extLst>
              <a:ext uri="{FF2B5EF4-FFF2-40B4-BE49-F238E27FC236}">
                <a16:creationId xmlns:a16="http://schemas.microsoft.com/office/drawing/2014/main" id="{5B250DD7-A21A-54B5-758A-ECFB401EE4C4}"/>
              </a:ext>
            </a:extLst>
          </p:cNvPr>
          <p:cNvSpPr txBox="1">
            <a:spLocks/>
          </p:cNvSpPr>
          <p:nvPr/>
        </p:nvSpPr>
        <p:spPr>
          <a:xfrm>
            <a:off x="765477" y="1469204"/>
            <a:ext cx="5102407" cy="627802"/>
          </a:xfrm>
          <a:prstGeom prst="rect">
            <a:avLst/>
          </a:prstGeom>
          <a:solidFill>
            <a:schemeClr val="accent2"/>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dirty="0">
                <a:ln>
                  <a:noFill/>
                </a:ln>
                <a:solidFill>
                  <a:srgbClr val="FFFFFF"/>
                </a:solidFill>
                <a:effectLst/>
                <a:uLnTx/>
                <a:uFillTx/>
                <a:latin typeface="Aptos" panose="02110004020202020204"/>
                <a:ea typeface="+mn-ea"/>
                <a:cs typeface="Arial"/>
              </a:rPr>
              <a:t>Spousal Rollover</a:t>
            </a:r>
          </a:p>
        </p:txBody>
      </p:sp>
      <p:sp>
        <p:nvSpPr>
          <p:cNvPr id="8" name="Text Placeholder 9">
            <a:extLst>
              <a:ext uri="{FF2B5EF4-FFF2-40B4-BE49-F238E27FC236}">
                <a16:creationId xmlns:a16="http://schemas.microsoft.com/office/drawing/2014/main" id="{E3A6511E-49FC-77BB-324E-977716F937D6}"/>
              </a:ext>
            </a:extLst>
          </p:cNvPr>
          <p:cNvSpPr txBox="1">
            <a:spLocks/>
          </p:cNvSpPr>
          <p:nvPr/>
        </p:nvSpPr>
        <p:spPr>
          <a:xfrm>
            <a:off x="6324117" y="1469204"/>
            <a:ext cx="5102406"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9" name="Arrow: Down 8">
            <a:extLst>
              <a:ext uri="{FF2B5EF4-FFF2-40B4-BE49-F238E27FC236}">
                <a16:creationId xmlns:a16="http://schemas.microsoft.com/office/drawing/2014/main" id="{E808BE65-108B-E7D4-25F8-5CAD6013C6FE}"/>
              </a:ext>
            </a:extLst>
          </p:cNvPr>
          <p:cNvSpPr/>
          <p:nvPr/>
        </p:nvSpPr>
        <p:spPr>
          <a:xfrm>
            <a:off x="1262591" y="4665760"/>
            <a:ext cx="684742" cy="710005"/>
          </a:xfrm>
          <a:prstGeom prst="downArrow">
            <a:avLst/>
          </a:prstGeom>
          <a:solidFill>
            <a:srgbClr val="6AB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10" name="Arrow: Down 9">
            <a:extLst>
              <a:ext uri="{FF2B5EF4-FFF2-40B4-BE49-F238E27FC236}">
                <a16:creationId xmlns:a16="http://schemas.microsoft.com/office/drawing/2014/main" id="{8AC9E276-FC4C-39A5-1D74-2479E9BC8D72}"/>
              </a:ext>
            </a:extLst>
          </p:cNvPr>
          <p:cNvSpPr/>
          <p:nvPr/>
        </p:nvSpPr>
        <p:spPr>
          <a:xfrm>
            <a:off x="6824128" y="4665760"/>
            <a:ext cx="684741" cy="710005"/>
          </a:xfrm>
          <a:prstGeom prst="downArrow">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1B4F3140-F4A8-1AAE-286E-45F2826ADA58}"/>
              </a:ext>
            </a:extLst>
          </p:cNvPr>
          <p:cNvSpPr txBox="1"/>
          <p:nvPr/>
        </p:nvSpPr>
        <p:spPr>
          <a:xfrm>
            <a:off x="777438" y="5459428"/>
            <a:ext cx="5317038" cy="1015663"/>
          </a:xfrm>
          <a:prstGeom prst="rect">
            <a:avLst/>
          </a:prstGeom>
          <a:noFill/>
        </p:spPr>
        <p:txBody>
          <a:bodyPr wrap="square" rtlCol="0">
            <a:spAutoFit/>
          </a:bodyPr>
          <a:lstStyle/>
          <a:p>
            <a:pPr lvl="0">
              <a:defRPr/>
            </a:pPr>
            <a:r>
              <a:rPr kumimoji="0" lang="en-US" sz="2000" b="1" i="0" u="none" strike="noStrike" kern="1200" cap="none" spc="0" normalizeH="0" baseline="0" noProof="0" dirty="0">
                <a:ln>
                  <a:noFill/>
                </a:ln>
                <a:solidFill>
                  <a:srgbClr val="3D9B35"/>
                </a:solidFill>
                <a:effectLst/>
                <a:uLnTx/>
                <a:uFillTx/>
                <a:latin typeface="Aptos" panose="02110004020202020204"/>
                <a:ea typeface="+mn-ea"/>
                <a:cs typeface="+mn-cs"/>
              </a:rPr>
              <a:t>May be appealing if William does not need the IRA for current, ongoing living expenses </a:t>
            </a:r>
            <a:r>
              <a:rPr lang="en-US" sz="2000" b="1" dirty="0">
                <a:solidFill>
                  <a:srgbClr val="3D9B35"/>
                </a:solidFill>
                <a:latin typeface="Aptos" panose="02110004020202020204"/>
              </a:rPr>
              <a:t>or </a:t>
            </a:r>
            <a:r>
              <a:rPr kumimoji="0" lang="en-US" sz="2000" b="1" i="0" u="none" strike="noStrike" kern="1200" cap="none" spc="0" normalizeH="0" baseline="0" noProof="0" dirty="0">
                <a:ln>
                  <a:noFill/>
                </a:ln>
                <a:solidFill>
                  <a:srgbClr val="3D9B35"/>
                </a:solidFill>
                <a:effectLst/>
                <a:uLnTx/>
                <a:uFillTx/>
                <a:latin typeface="Aptos" panose="02110004020202020204"/>
              </a:rPr>
              <a:t>William is older than 59</a:t>
            </a:r>
            <a:r>
              <a:rPr lang="en-US" sz="2000" b="1" dirty="0">
                <a:solidFill>
                  <a:srgbClr val="3D9B35"/>
                </a:solidFill>
              </a:rPr>
              <a:t>½</a:t>
            </a:r>
            <a:r>
              <a:rPr kumimoji="0" lang="en-US" sz="2000" b="1" i="0" u="none" strike="noStrike" kern="1200" cap="none" spc="0" normalizeH="0" baseline="0" noProof="0" dirty="0">
                <a:ln>
                  <a:noFill/>
                </a:ln>
                <a:solidFill>
                  <a:srgbClr val="3D9B35"/>
                </a:solidFill>
                <a:effectLst/>
                <a:uLnTx/>
                <a:uFillTx/>
                <a:latin typeface="Aptos" panose="02110004020202020204"/>
              </a:rPr>
              <a:t> years old</a:t>
            </a:r>
          </a:p>
        </p:txBody>
      </p:sp>
      <p:sp>
        <p:nvSpPr>
          <p:cNvPr id="12" name="TextBox 11">
            <a:extLst>
              <a:ext uri="{FF2B5EF4-FFF2-40B4-BE49-F238E27FC236}">
                <a16:creationId xmlns:a16="http://schemas.microsoft.com/office/drawing/2014/main" id="{4A8A2415-5AB2-EBA6-DCC8-7625972C19D6}"/>
              </a:ext>
            </a:extLst>
          </p:cNvPr>
          <p:cNvSpPr txBox="1"/>
          <p:nvPr/>
        </p:nvSpPr>
        <p:spPr>
          <a:xfrm>
            <a:off x="6324117" y="5503674"/>
            <a:ext cx="531703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A89E"/>
                </a:solidFill>
                <a:effectLst/>
                <a:uLnTx/>
                <a:uFillTx/>
                <a:latin typeface="Aptos" panose="02110004020202020204"/>
                <a:ea typeface="+mn-ea"/>
                <a:cs typeface="+mn-cs"/>
              </a:rPr>
              <a:t>May be appealing if William must rely on this IRA for regular living expenses or he is younger than 59½ years old</a:t>
            </a:r>
          </a:p>
        </p:txBody>
      </p:sp>
    </p:spTree>
    <p:extLst>
      <p:ext uri="{BB962C8B-B14F-4D97-AF65-F5344CB8AC3E}">
        <p14:creationId xmlns:p14="http://schemas.microsoft.com/office/powerpoint/2010/main" val="46961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fade">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5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73FA4C4A-85C9-193B-D433-9879D53014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B29FAEA-9E23-1ED2-23E4-DD7E5C5FCE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
        <p:nvSpPr>
          <p:cNvPr id="2" name="Slide Number Placeholder 5">
            <a:extLst>
              <a:ext uri="{FF2B5EF4-FFF2-40B4-BE49-F238E27FC236}">
                <a16:creationId xmlns:a16="http://schemas.microsoft.com/office/drawing/2014/main" id="{0CE6EA01-7460-329C-9D7B-21C76809DE1F}"/>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669C-09AD-1B7C-3F17-ED2C3DB8D6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7DC26F-E4AD-CA09-399A-AF2C7ECD4235}"/>
              </a:ext>
            </a:extLst>
          </p:cNvPr>
          <p:cNvSpPr>
            <a:spLocks noGrp="1"/>
          </p:cNvSpPr>
          <p:nvPr>
            <p:ph type="title"/>
          </p:nvPr>
        </p:nvSpPr>
        <p:spPr>
          <a:xfrm>
            <a:off x="457200" y="457200"/>
            <a:ext cx="11274552" cy="501804"/>
          </a:xfrm>
        </p:spPr>
        <p:txBody>
          <a:bodyPr/>
          <a:lstStyle/>
          <a:p>
            <a:r>
              <a:rPr lang="en-US" b="1" dirty="0"/>
              <a:t>Spousal Rollover </a:t>
            </a:r>
            <a:r>
              <a:rPr lang="en-US" dirty="0"/>
              <a:t>vs. </a:t>
            </a:r>
            <a:r>
              <a:rPr lang="en-US" b="1" dirty="0"/>
              <a:t>Inherited IRA</a:t>
            </a:r>
          </a:p>
        </p:txBody>
      </p:sp>
      <p:sp>
        <p:nvSpPr>
          <p:cNvPr id="3" name="Slide Number Placeholder 2">
            <a:extLst>
              <a:ext uri="{FF2B5EF4-FFF2-40B4-BE49-F238E27FC236}">
                <a16:creationId xmlns:a16="http://schemas.microsoft.com/office/drawing/2014/main" id="{A2C36A85-1212-406D-1701-768BC78009B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22" name="Rectangle 21">
            <a:extLst>
              <a:ext uri="{FF2B5EF4-FFF2-40B4-BE49-F238E27FC236}">
                <a16:creationId xmlns:a16="http://schemas.microsoft.com/office/drawing/2014/main" id="{AE6EA4A9-F7D8-A6A9-0D82-C11372306E78}"/>
              </a:ext>
            </a:extLst>
          </p:cNvPr>
          <p:cNvSpPr/>
          <p:nvPr/>
        </p:nvSpPr>
        <p:spPr>
          <a:xfrm>
            <a:off x="1032966" y="2261196"/>
            <a:ext cx="2273818" cy="2567823"/>
          </a:xfrm>
          <a:prstGeom prst="rect">
            <a:avLst/>
          </a:prstGeom>
          <a:solidFill>
            <a:srgbClr val="006B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Account Balance as of</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Dec 31 of prior calendar year</a:t>
            </a:r>
          </a:p>
        </p:txBody>
      </p:sp>
      <p:sp>
        <p:nvSpPr>
          <p:cNvPr id="23" name="Rectangle 22">
            <a:extLst>
              <a:ext uri="{FF2B5EF4-FFF2-40B4-BE49-F238E27FC236}">
                <a16:creationId xmlns:a16="http://schemas.microsoft.com/office/drawing/2014/main" id="{204B4ABB-5AF2-122E-0213-7C56B377F512}"/>
              </a:ext>
            </a:extLst>
          </p:cNvPr>
          <p:cNvSpPr/>
          <p:nvPr/>
        </p:nvSpPr>
        <p:spPr>
          <a:xfrm>
            <a:off x="4959091" y="2261196"/>
            <a:ext cx="2273818" cy="2567823"/>
          </a:xfrm>
          <a:prstGeom prst="rect">
            <a:avLst/>
          </a:prstGeom>
          <a:solidFill>
            <a:srgbClr val="00A8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Life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Expectancy</a:t>
            </a:r>
            <a:endParaRPr kumimoji="0" lang="en-US" sz="2400" b="0" i="0" u="none" strike="noStrike" kern="0" cap="none" spc="0" normalizeH="0" baseline="0" noProof="0" dirty="0">
              <a:ln>
                <a:noFill/>
              </a:ln>
              <a:solidFill>
                <a:srgbClr val="FFFFFF"/>
              </a:solidFill>
              <a:effectLst/>
              <a:uLnTx/>
              <a:uFillTx/>
              <a:latin typeface="Aptos" panose="020B0004020202020204" pitchFamily="34" charset="0"/>
              <a:cs typeface="Arial"/>
            </a:endParaRPr>
          </a:p>
        </p:txBody>
      </p:sp>
      <p:sp>
        <p:nvSpPr>
          <p:cNvPr id="24" name="Rectangle 23">
            <a:extLst>
              <a:ext uri="{FF2B5EF4-FFF2-40B4-BE49-F238E27FC236}">
                <a16:creationId xmlns:a16="http://schemas.microsoft.com/office/drawing/2014/main" id="{00C0D273-1EC0-94C3-4F42-B95186A01E23}"/>
              </a:ext>
            </a:extLst>
          </p:cNvPr>
          <p:cNvSpPr/>
          <p:nvPr/>
        </p:nvSpPr>
        <p:spPr>
          <a:xfrm>
            <a:off x="8885216" y="2261196"/>
            <a:ext cx="2273818" cy="2567823"/>
          </a:xfrm>
          <a:prstGeom prst="rect">
            <a:avLst/>
          </a:prstGeom>
          <a:solidFill>
            <a:srgbClr val="3C9B3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Annual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ptos" panose="020B0004020202020204" pitchFamily="34" charset="0"/>
              </a:rPr>
              <a:t>RMD</a:t>
            </a:r>
            <a:endParaRPr kumimoji="0" lang="en-US" sz="2400" b="0" i="0" u="none" strike="noStrike" kern="0" cap="none" spc="0" normalizeH="0" baseline="0" noProof="0" dirty="0">
              <a:ln>
                <a:noFill/>
              </a:ln>
              <a:solidFill>
                <a:srgbClr val="FFFFFF"/>
              </a:solidFill>
              <a:effectLst/>
              <a:uLnTx/>
              <a:uFillTx/>
              <a:latin typeface="Aptos" panose="020B0004020202020204" pitchFamily="34" charset="0"/>
              <a:cs typeface="Arial"/>
            </a:endParaRPr>
          </a:p>
        </p:txBody>
      </p:sp>
      <p:sp>
        <p:nvSpPr>
          <p:cNvPr id="25" name="Division Sign 24">
            <a:extLst>
              <a:ext uri="{FF2B5EF4-FFF2-40B4-BE49-F238E27FC236}">
                <a16:creationId xmlns:a16="http://schemas.microsoft.com/office/drawing/2014/main" id="{8E861740-B4F3-0F54-6E1C-744EC3DB2425}"/>
              </a:ext>
            </a:extLst>
          </p:cNvPr>
          <p:cNvSpPr/>
          <p:nvPr/>
        </p:nvSpPr>
        <p:spPr>
          <a:xfrm>
            <a:off x="3671928" y="3087907"/>
            <a:ext cx="914400" cy="914400"/>
          </a:xfrm>
          <a:prstGeom prst="mathDivide">
            <a:avLst/>
          </a:prstGeom>
          <a:solidFill>
            <a:srgbClr val="006B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panose="020B0604020202020204"/>
              <a:ea typeface="+mn-ea"/>
              <a:cs typeface="+mn-cs"/>
            </a:endParaRPr>
          </a:p>
        </p:txBody>
      </p:sp>
      <p:sp>
        <p:nvSpPr>
          <p:cNvPr id="26" name="Equals 25">
            <a:extLst>
              <a:ext uri="{FF2B5EF4-FFF2-40B4-BE49-F238E27FC236}">
                <a16:creationId xmlns:a16="http://schemas.microsoft.com/office/drawing/2014/main" id="{A8741055-3A65-B5C3-D72E-CA764854C7B1}"/>
              </a:ext>
            </a:extLst>
          </p:cNvPr>
          <p:cNvSpPr/>
          <p:nvPr/>
        </p:nvSpPr>
        <p:spPr>
          <a:xfrm>
            <a:off x="7599577" y="3087907"/>
            <a:ext cx="914400" cy="914400"/>
          </a:xfrm>
          <a:prstGeom prst="mathEqual">
            <a:avLst/>
          </a:prstGeom>
          <a:solidFill>
            <a:srgbClr val="3C9B3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3E3F3C"/>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6107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9D750-EDA3-E7F6-56CE-C3F3F71A5C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659B2F-6745-5B68-FAB1-A6D353C496A0}"/>
              </a:ext>
            </a:extLst>
          </p:cNvPr>
          <p:cNvSpPr>
            <a:spLocks noGrp="1"/>
          </p:cNvSpPr>
          <p:nvPr>
            <p:ph type="title"/>
          </p:nvPr>
        </p:nvSpPr>
        <p:spPr>
          <a:xfrm>
            <a:off x="457200" y="457200"/>
            <a:ext cx="11274552" cy="501804"/>
          </a:xfrm>
        </p:spPr>
        <p:txBody>
          <a:bodyPr/>
          <a:lstStyle/>
          <a:p>
            <a:r>
              <a:rPr lang="en-US" b="1" dirty="0"/>
              <a:t>Spousal Rollover </a:t>
            </a:r>
            <a:r>
              <a:rPr lang="en-US" dirty="0"/>
              <a:t>vs. </a:t>
            </a:r>
            <a:r>
              <a:rPr lang="en-US" b="1" dirty="0"/>
              <a:t>Inherited IRA</a:t>
            </a:r>
          </a:p>
        </p:txBody>
      </p:sp>
      <p:sp>
        <p:nvSpPr>
          <p:cNvPr id="3" name="Slide Number Placeholder 2">
            <a:extLst>
              <a:ext uri="{FF2B5EF4-FFF2-40B4-BE49-F238E27FC236}">
                <a16:creationId xmlns:a16="http://schemas.microsoft.com/office/drawing/2014/main" id="{2C0F0566-44A0-AF9F-6292-60DEAAD0F32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Rectangle 3">
            <a:extLst>
              <a:ext uri="{FF2B5EF4-FFF2-40B4-BE49-F238E27FC236}">
                <a16:creationId xmlns:a16="http://schemas.microsoft.com/office/drawing/2014/main" id="{CBBDEED5-0F1F-FDDE-8AEC-4377F1335795}"/>
              </a:ext>
            </a:extLst>
          </p:cNvPr>
          <p:cNvSpPr/>
          <p:nvPr/>
        </p:nvSpPr>
        <p:spPr>
          <a:xfrm>
            <a:off x="681700" y="2755370"/>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William’s</a:t>
            </a:r>
          </a:p>
          <a:p>
            <a:pPr algn="ctr"/>
            <a:r>
              <a:rPr lang="en-US" sz="2200" b="1" dirty="0">
                <a:solidFill>
                  <a:schemeClr val="tx1"/>
                </a:solidFill>
              </a:rPr>
              <a:t>Start Date</a:t>
            </a:r>
          </a:p>
        </p:txBody>
      </p:sp>
      <p:sp>
        <p:nvSpPr>
          <p:cNvPr id="5" name="Rectangle 4">
            <a:extLst>
              <a:ext uri="{FF2B5EF4-FFF2-40B4-BE49-F238E27FC236}">
                <a16:creationId xmlns:a16="http://schemas.microsoft.com/office/drawing/2014/main" id="{CA80AFFD-0461-B466-8CB6-6C3553176613}"/>
              </a:ext>
            </a:extLst>
          </p:cNvPr>
          <p:cNvSpPr/>
          <p:nvPr/>
        </p:nvSpPr>
        <p:spPr>
          <a:xfrm>
            <a:off x="681700" y="4089146"/>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Timeframe</a:t>
            </a:r>
          </a:p>
          <a:p>
            <a:pPr algn="ctr"/>
            <a:r>
              <a:rPr lang="en-US" sz="2200" b="1" dirty="0">
                <a:solidFill>
                  <a:schemeClr val="tx1"/>
                </a:solidFill>
              </a:rPr>
              <a:t>for Liquidation</a:t>
            </a:r>
          </a:p>
        </p:txBody>
      </p:sp>
      <p:sp>
        <p:nvSpPr>
          <p:cNvPr id="6" name="Text Placeholder 6">
            <a:extLst>
              <a:ext uri="{FF2B5EF4-FFF2-40B4-BE49-F238E27FC236}">
                <a16:creationId xmlns:a16="http://schemas.microsoft.com/office/drawing/2014/main" id="{F701A0E8-38F7-BA51-773F-7E2B6BBD2255}"/>
              </a:ext>
            </a:extLst>
          </p:cNvPr>
          <p:cNvSpPr txBox="1">
            <a:spLocks/>
          </p:cNvSpPr>
          <p:nvPr/>
        </p:nvSpPr>
        <p:spPr>
          <a:xfrm>
            <a:off x="3869985" y="1933773"/>
            <a:ext cx="3474720" cy="627802"/>
          </a:xfrm>
          <a:prstGeom prst="rect">
            <a:avLst/>
          </a:prstGeom>
          <a:solidFill>
            <a:schemeClr val="accent2"/>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Spousal Rollover</a:t>
            </a:r>
          </a:p>
        </p:txBody>
      </p:sp>
      <p:sp>
        <p:nvSpPr>
          <p:cNvPr id="7" name="Text Placeholder 9">
            <a:extLst>
              <a:ext uri="{FF2B5EF4-FFF2-40B4-BE49-F238E27FC236}">
                <a16:creationId xmlns:a16="http://schemas.microsoft.com/office/drawing/2014/main" id="{EC00DEB0-C1AD-1E72-D765-AFED11A469AB}"/>
              </a:ext>
            </a:extLst>
          </p:cNvPr>
          <p:cNvSpPr txBox="1">
            <a:spLocks/>
          </p:cNvSpPr>
          <p:nvPr/>
        </p:nvSpPr>
        <p:spPr>
          <a:xfrm>
            <a:off x="7662723" y="1933773"/>
            <a:ext cx="3474720"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8" name="Text Placeholder 7">
            <a:extLst>
              <a:ext uri="{FF2B5EF4-FFF2-40B4-BE49-F238E27FC236}">
                <a16:creationId xmlns:a16="http://schemas.microsoft.com/office/drawing/2014/main" id="{E85B0281-94D5-14E0-73CE-4D1B5B4F4EB9}"/>
              </a:ext>
            </a:extLst>
          </p:cNvPr>
          <p:cNvSpPr txBox="1">
            <a:spLocks/>
          </p:cNvSpPr>
          <p:nvPr/>
        </p:nvSpPr>
        <p:spPr>
          <a:xfrm>
            <a:off x="3869985" y="2755370"/>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William’s Applicable</a:t>
            </a:r>
            <a:r>
              <a:rPr kumimoji="0" lang="en-US" sz="2200" b="0" i="0" u="none" strike="noStrike" kern="1200" cap="none" spc="0" normalizeH="0" noProof="0" dirty="0">
                <a:ln>
                  <a:noFill/>
                </a:ln>
                <a:solidFill>
                  <a:srgbClr val="414041"/>
                </a:solidFill>
                <a:effectLst/>
                <a:uLnTx/>
                <a:uFillTx/>
                <a:latin typeface="Aptos" panose="02110004020202020204"/>
                <a:ea typeface="+mn-ea"/>
                <a:cs typeface="+mn-cs"/>
              </a:rPr>
              <a:t> Age</a:t>
            </a:r>
          </a:p>
        </p:txBody>
      </p:sp>
      <p:sp>
        <p:nvSpPr>
          <p:cNvPr id="10" name="Text Placeholder 7">
            <a:extLst>
              <a:ext uri="{FF2B5EF4-FFF2-40B4-BE49-F238E27FC236}">
                <a16:creationId xmlns:a16="http://schemas.microsoft.com/office/drawing/2014/main" id="{990643C5-F98D-5A77-08A4-82764E1B8474}"/>
              </a:ext>
            </a:extLst>
          </p:cNvPr>
          <p:cNvSpPr txBox="1">
            <a:spLocks/>
          </p:cNvSpPr>
          <p:nvPr/>
        </p:nvSpPr>
        <p:spPr>
          <a:xfrm>
            <a:off x="3869985"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William’s Life Expectancy</a:t>
            </a:r>
            <a:endParaRPr kumimoji="0" lang="en-US" sz="2200" b="0" i="0" u="none" strike="noStrike" kern="1200" cap="none" spc="0" normalizeH="0" noProof="0" dirty="0">
              <a:ln>
                <a:noFill/>
              </a:ln>
              <a:solidFill>
                <a:srgbClr val="414041"/>
              </a:solidFill>
              <a:effectLst/>
              <a:uLnTx/>
              <a:uFillTx/>
              <a:latin typeface="Aptos" panose="02110004020202020204"/>
              <a:ea typeface="+mn-ea"/>
              <a:cs typeface="+mn-cs"/>
            </a:endParaRPr>
          </a:p>
        </p:txBody>
      </p:sp>
      <p:sp>
        <p:nvSpPr>
          <p:cNvPr id="11" name="Text Placeholder 7">
            <a:extLst>
              <a:ext uri="{FF2B5EF4-FFF2-40B4-BE49-F238E27FC236}">
                <a16:creationId xmlns:a16="http://schemas.microsoft.com/office/drawing/2014/main" id="{B7508BDC-2E8D-1F19-5794-D64E36F57B20}"/>
              </a:ext>
            </a:extLst>
          </p:cNvPr>
          <p:cNvSpPr txBox="1">
            <a:spLocks/>
          </p:cNvSpPr>
          <p:nvPr/>
        </p:nvSpPr>
        <p:spPr>
          <a:xfrm>
            <a:off x="7662723"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William’s Life Expectancy</a:t>
            </a:r>
            <a:endParaRPr kumimoji="0" lang="en-US" sz="2200" b="0" i="0" u="none" strike="noStrike" kern="1200" cap="none" spc="0" normalizeH="0" noProof="0" dirty="0">
              <a:ln>
                <a:noFill/>
              </a:ln>
              <a:solidFill>
                <a:srgbClr val="414041"/>
              </a:solidFill>
              <a:effectLst/>
              <a:uLnTx/>
              <a:uFillTx/>
              <a:latin typeface="Aptos" panose="02110004020202020204"/>
              <a:ea typeface="+mn-ea"/>
              <a:cs typeface="+mn-cs"/>
            </a:endParaRPr>
          </a:p>
        </p:txBody>
      </p:sp>
      <p:sp>
        <p:nvSpPr>
          <p:cNvPr id="12" name="Text Placeholder 7">
            <a:extLst>
              <a:ext uri="{FF2B5EF4-FFF2-40B4-BE49-F238E27FC236}">
                <a16:creationId xmlns:a16="http://schemas.microsoft.com/office/drawing/2014/main" id="{72DA7C93-724D-5247-B9FF-5D9CC1686DB2}"/>
              </a:ext>
            </a:extLst>
          </p:cNvPr>
          <p:cNvSpPr txBox="1">
            <a:spLocks/>
          </p:cNvSpPr>
          <p:nvPr/>
        </p:nvSpPr>
        <p:spPr>
          <a:xfrm>
            <a:off x="7662723" y="2755370"/>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Bella’s Applicable</a:t>
            </a:r>
            <a:r>
              <a:rPr kumimoji="0" lang="en-US" sz="2200" b="0" i="0" u="none" strike="noStrike" kern="1200" cap="none" spc="0" normalizeH="0" noProof="0" dirty="0">
                <a:ln>
                  <a:noFill/>
                </a:ln>
                <a:solidFill>
                  <a:srgbClr val="414041"/>
                </a:solidFill>
                <a:effectLst/>
                <a:uLnTx/>
                <a:uFillTx/>
                <a:latin typeface="Aptos" panose="02110004020202020204"/>
                <a:ea typeface="+mn-ea"/>
                <a:cs typeface="+mn-cs"/>
              </a:rPr>
              <a:t> Age</a:t>
            </a:r>
          </a:p>
        </p:txBody>
      </p:sp>
    </p:spTree>
    <p:extLst>
      <p:ext uri="{BB962C8B-B14F-4D97-AF65-F5344CB8AC3E}">
        <p14:creationId xmlns:p14="http://schemas.microsoft.com/office/powerpoint/2010/main" val="97242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row: Notched Right 5">
            <a:extLst>
              <a:ext uri="{FF2B5EF4-FFF2-40B4-BE49-F238E27FC236}">
                <a16:creationId xmlns:a16="http://schemas.microsoft.com/office/drawing/2014/main" id="{6EFA4E9D-2FB7-61ED-8548-B5F6BE8FE5AF}"/>
              </a:ext>
            </a:extLst>
          </p:cNvPr>
          <p:cNvSpPr/>
          <p:nvPr/>
        </p:nvSpPr>
        <p:spPr>
          <a:xfrm>
            <a:off x="333271" y="2549935"/>
            <a:ext cx="11525457" cy="3143700"/>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1" name="Right Bracket 20">
            <a:extLst>
              <a:ext uri="{FF2B5EF4-FFF2-40B4-BE49-F238E27FC236}">
                <a16:creationId xmlns:a16="http://schemas.microsoft.com/office/drawing/2014/main" id="{B9537F33-2E03-8536-6D3C-DE8D406F6366}"/>
              </a:ext>
            </a:extLst>
          </p:cNvPr>
          <p:cNvSpPr/>
          <p:nvPr/>
        </p:nvSpPr>
        <p:spPr>
          <a:xfrm rot="5400000">
            <a:off x="6840883" y="3151628"/>
            <a:ext cx="881982" cy="4314184"/>
          </a:xfrm>
          <a:prstGeom prst="rightBracket">
            <a:avLst>
              <a:gd name="adj" fmla="val 0"/>
            </a:avLst>
          </a:prstGeom>
          <a:ln w="57150">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31" name="TextBox 30">
            <a:extLst>
              <a:ext uri="{FF2B5EF4-FFF2-40B4-BE49-F238E27FC236}">
                <a16:creationId xmlns:a16="http://schemas.microsoft.com/office/drawing/2014/main" id="{058B5116-1E68-F924-0F75-350623195964}"/>
              </a:ext>
            </a:extLst>
          </p:cNvPr>
          <p:cNvSpPr txBox="1"/>
          <p:nvPr/>
        </p:nvSpPr>
        <p:spPr>
          <a:xfrm>
            <a:off x="8467984" y="4642433"/>
            <a:ext cx="1980695" cy="7232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Dec 31, 2050</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rgbClr val="3E3F3C"/>
                </a:solidFill>
                <a:latin typeface="Aptos" panose="020B0004020202020204" pitchFamily="34" charset="0"/>
                <a:cs typeface="Arial"/>
              </a:rPr>
              <a:t>F</a:t>
            </a:r>
            <a:r>
              <a:rPr kumimoji="0" lang="en-US" i="0" u="none" strike="noStrike" kern="1200" cap="none" spc="0" normalizeH="0" baseline="0" noProof="0" dirty="0">
                <a:ln>
                  <a:noFill/>
                </a:ln>
                <a:solidFill>
                  <a:srgbClr val="3E3F3C"/>
                </a:solidFill>
                <a:effectLst/>
                <a:uLnTx/>
                <a:uFillTx/>
                <a:latin typeface="Aptos" panose="020B0004020202020204" pitchFamily="34" charset="0"/>
                <a:cs typeface="Arial"/>
              </a:rPr>
              <a:t>ull Liquidation</a:t>
            </a:r>
          </a:p>
        </p:txBody>
      </p:sp>
      <p:sp>
        <p:nvSpPr>
          <p:cNvPr id="3" name="Slide Number Placeholder 2">
            <a:extLst>
              <a:ext uri="{FF2B5EF4-FFF2-40B4-BE49-F238E27FC236}">
                <a16:creationId xmlns:a16="http://schemas.microsoft.com/office/drawing/2014/main" id="{18B76495-EDD2-5D80-11BF-5660358981BE}"/>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22</a:t>
            </a:fld>
            <a:endParaRPr lang="en-US" dirty="0">
              <a:latin typeface="Aptos Light" panose="020B0004020202020204" pitchFamily="34" charset="0"/>
            </a:endParaRPr>
          </a:p>
        </p:txBody>
      </p:sp>
      <p:sp>
        <p:nvSpPr>
          <p:cNvPr id="4" name="Title 3">
            <a:extLst>
              <a:ext uri="{FF2B5EF4-FFF2-40B4-BE49-F238E27FC236}">
                <a16:creationId xmlns:a16="http://schemas.microsoft.com/office/drawing/2014/main" id="{D59B8D49-2080-9296-6A70-8431CE66788F}"/>
              </a:ext>
            </a:extLst>
          </p:cNvPr>
          <p:cNvSpPr>
            <a:spLocks noGrp="1"/>
          </p:cNvSpPr>
          <p:nvPr>
            <p:ph type="title"/>
          </p:nvPr>
        </p:nvSpPr>
        <p:spPr/>
        <p:txBody>
          <a:bodyPr/>
          <a:lstStyle/>
          <a:p>
            <a:r>
              <a:rPr lang="en-US" dirty="0"/>
              <a:t>Spouse William’s </a:t>
            </a:r>
            <a:r>
              <a:rPr lang="en-US" b="1" dirty="0"/>
              <a:t>Required Distributions</a:t>
            </a:r>
          </a:p>
        </p:txBody>
      </p:sp>
      <p:sp>
        <p:nvSpPr>
          <p:cNvPr id="7" name="Oval 6">
            <a:extLst>
              <a:ext uri="{FF2B5EF4-FFF2-40B4-BE49-F238E27FC236}">
                <a16:creationId xmlns:a16="http://schemas.microsoft.com/office/drawing/2014/main" id="{F4F76EB0-446A-56CE-41BA-2167772531C5}"/>
              </a:ext>
            </a:extLst>
          </p:cNvPr>
          <p:cNvSpPr/>
          <p:nvPr/>
        </p:nvSpPr>
        <p:spPr>
          <a:xfrm>
            <a:off x="821003" y="3930797"/>
            <a:ext cx="381976" cy="381976"/>
          </a:xfrm>
          <a:prstGeom prst="ellipse">
            <a:avLst/>
          </a:prstGeom>
          <a:solidFill>
            <a:srgbClr val="3D9B3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8" name="Oval 7">
            <a:extLst>
              <a:ext uri="{FF2B5EF4-FFF2-40B4-BE49-F238E27FC236}">
                <a16:creationId xmlns:a16="http://schemas.microsoft.com/office/drawing/2014/main" id="{E43B10A1-11BF-39EB-4427-5653823051FE}"/>
              </a:ext>
            </a:extLst>
          </p:cNvPr>
          <p:cNvSpPr/>
          <p:nvPr/>
        </p:nvSpPr>
        <p:spPr>
          <a:xfrm>
            <a:off x="4946540" y="4193692"/>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2" name="TextBox 21">
            <a:extLst>
              <a:ext uri="{FF2B5EF4-FFF2-40B4-BE49-F238E27FC236}">
                <a16:creationId xmlns:a16="http://schemas.microsoft.com/office/drawing/2014/main" id="{8655A4CE-E725-C93E-DF04-ECA7EE4C7013}"/>
              </a:ext>
            </a:extLst>
          </p:cNvPr>
          <p:cNvSpPr txBox="1"/>
          <p:nvPr/>
        </p:nvSpPr>
        <p:spPr>
          <a:xfrm>
            <a:off x="5639625" y="5740667"/>
            <a:ext cx="309467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sz="2400" b="1" dirty="0">
                <a:solidFill>
                  <a:srgbClr val="00A89E"/>
                </a:solidFill>
                <a:latin typeface="Aptos" panose="020B0004020202020204" pitchFamily="34" charset="0"/>
                <a:cs typeface="Arial"/>
              </a:rPr>
              <a:t>Inherited IRA</a:t>
            </a:r>
            <a:endParaRPr lang="en-US" sz="2400" dirty="0">
              <a:solidFill>
                <a:srgbClr val="FF0000"/>
              </a:solidFill>
              <a:latin typeface="Aptos" panose="020B0004020202020204" pitchFamily="34" charset="0"/>
              <a:cs typeface="Arial"/>
            </a:endParaRPr>
          </a:p>
        </p:txBody>
      </p:sp>
      <p:sp>
        <p:nvSpPr>
          <p:cNvPr id="23" name="Right Bracket 22">
            <a:extLst>
              <a:ext uri="{FF2B5EF4-FFF2-40B4-BE49-F238E27FC236}">
                <a16:creationId xmlns:a16="http://schemas.microsoft.com/office/drawing/2014/main" id="{363620CD-BCBD-6B2A-4D29-1C84FB2234E0}"/>
              </a:ext>
            </a:extLst>
          </p:cNvPr>
          <p:cNvSpPr/>
          <p:nvPr/>
        </p:nvSpPr>
        <p:spPr>
          <a:xfrm rot="16200000">
            <a:off x="5550318" y="415758"/>
            <a:ext cx="589613" cy="4809544"/>
          </a:xfrm>
          <a:prstGeom prst="rightBracket">
            <a:avLst>
              <a:gd name="adj" fmla="val 0"/>
            </a:avLst>
          </a:prstGeom>
          <a:ln w="57150">
            <a:solidFill>
              <a:srgbClr val="92D05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TextBox 23">
            <a:extLst>
              <a:ext uri="{FF2B5EF4-FFF2-40B4-BE49-F238E27FC236}">
                <a16:creationId xmlns:a16="http://schemas.microsoft.com/office/drawing/2014/main" id="{245F568C-DDCA-89B4-2F2C-E104A29FB39B}"/>
              </a:ext>
            </a:extLst>
          </p:cNvPr>
          <p:cNvSpPr txBox="1"/>
          <p:nvPr/>
        </p:nvSpPr>
        <p:spPr>
          <a:xfrm>
            <a:off x="2963695" y="2105288"/>
            <a:ext cx="57295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69B800"/>
                </a:solidFill>
                <a:effectLst/>
                <a:uLnTx/>
                <a:uFillTx/>
                <a:latin typeface="Aptos" panose="020B0004020202020204" pitchFamily="34" charset="0"/>
                <a:cs typeface="Arial"/>
              </a:rPr>
              <a:t>Spousal</a:t>
            </a:r>
            <a:r>
              <a:rPr kumimoji="0" lang="en-US" sz="2400" b="1" i="0" u="none" strike="noStrike" kern="1200" cap="none" spc="0" normalizeH="0" noProof="0" dirty="0">
                <a:ln>
                  <a:noFill/>
                </a:ln>
                <a:solidFill>
                  <a:srgbClr val="69B800"/>
                </a:solidFill>
                <a:effectLst/>
                <a:uLnTx/>
                <a:uFillTx/>
                <a:latin typeface="Aptos" panose="020B0004020202020204" pitchFamily="34" charset="0"/>
                <a:cs typeface="Arial"/>
              </a:rPr>
              <a:t> Rollover </a:t>
            </a:r>
            <a:endParaRPr kumimoji="0" lang="en-US" sz="2400" b="1" i="0" u="none" strike="noStrike" kern="1200" cap="none" spc="0" normalizeH="0" baseline="0" noProof="0" dirty="0">
              <a:ln>
                <a:noFill/>
              </a:ln>
              <a:solidFill>
                <a:srgbClr val="FF0000"/>
              </a:solidFill>
              <a:effectLst/>
              <a:uLnTx/>
              <a:uFillTx/>
              <a:latin typeface="Aptos" panose="020B0004020202020204" pitchFamily="34" charset="0"/>
              <a:cs typeface="Arial"/>
            </a:endParaRPr>
          </a:p>
        </p:txBody>
      </p:sp>
      <p:sp>
        <p:nvSpPr>
          <p:cNvPr id="25" name="Text Placeholder 4">
            <a:extLst>
              <a:ext uri="{FF2B5EF4-FFF2-40B4-BE49-F238E27FC236}">
                <a16:creationId xmlns:a16="http://schemas.microsoft.com/office/drawing/2014/main" id="{EB298DD3-F014-3D7D-4F2E-5945C09A7962}"/>
              </a:ext>
            </a:extLst>
          </p:cNvPr>
          <p:cNvSpPr txBox="1">
            <a:spLocks/>
          </p:cNvSpPr>
          <p:nvPr/>
        </p:nvSpPr>
        <p:spPr>
          <a:xfrm>
            <a:off x="395360" y="1117333"/>
            <a:ext cx="11274552" cy="88198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0"/>
              </a:spcBef>
              <a:spcAft>
                <a:spcPts val="0"/>
              </a:spcAft>
              <a:buClr>
                <a:srgbClr val="3C9B34"/>
              </a:buClr>
              <a:buSzTx/>
              <a:buFont typeface="Arial" pitchFamily="34" charset="0"/>
              <a:buChar char="•"/>
              <a:tabLst/>
              <a:defRPr/>
            </a:pPr>
            <a:r>
              <a:rPr kumimoji="0" lang="en-US" sz="2400" b="1" i="0" u="none" kern="1200" cap="none" spc="0" normalizeH="0" baseline="0" noProof="0" dirty="0">
                <a:ln>
                  <a:noFill/>
                </a:ln>
                <a:solidFill>
                  <a:srgbClr val="414041"/>
                </a:solidFill>
                <a:effectLst/>
                <a:uLnTx/>
                <a:uFillTx/>
                <a:latin typeface="Aptos" panose="02110004020202020204"/>
                <a:cs typeface="Arial"/>
              </a:rPr>
              <a:t>Bella’s IRA applicable age was 75</a:t>
            </a:r>
            <a:endParaRPr kumimoji="0" lang="en-US" sz="2400" b="1" i="0" u="none" strike="sngStrike" kern="1200" cap="none" spc="0" normalizeH="0" baseline="0" noProof="0" dirty="0">
              <a:ln>
                <a:noFill/>
              </a:ln>
              <a:solidFill>
                <a:srgbClr val="414041"/>
              </a:solidFill>
              <a:effectLst/>
              <a:uLnTx/>
              <a:uFillTx/>
              <a:latin typeface="Aptos" panose="02110004020202020204"/>
              <a:cs typeface="Arial"/>
            </a:endParaRPr>
          </a:p>
          <a:p>
            <a:pPr lvl="0">
              <a:spcBef>
                <a:spcPts val="600"/>
              </a:spcBef>
              <a:spcAft>
                <a:spcPts val="0"/>
              </a:spcAft>
              <a:buClr>
                <a:srgbClr val="3C9B34"/>
              </a:buClr>
            </a:pPr>
            <a:r>
              <a:rPr lang="en-US" sz="2400" b="1" dirty="0">
                <a:solidFill>
                  <a:srgbClr val="414041"/>
                </a:solidFill>
              </a:rPr>
              <a:t>William’s IRA applicable age is 73</a:t>
            </a:r>
            <a:endParaRPr kumimoji="0" lang="en-US" sz="2400" b="1" i="0" u="none" strike="sngStrike" kern="1200" cap="none" spc="0" normalizeH="0" noProof="0" dirty="0">
              <a:ln>
                <a:noFill/>
              </a:ln>
              <a:solidFill>
                <a:srgbClr val="414041"/>
              </a:solidFill>
              <a:effectLst/>
              <a:uLnTx/>
              <a:uFillTx/>
              <a:latin typeface="Aptos" panose="02110004020202020204"/>
              <a:cs typeface="Arial"/>
            </a:endParaRPr>
          </a:p>
        </p:txBody>
      </p:sp>
      <p:sp>
        <p:nvSpPr>
          <p:cNvPr id="16" name="TextBox 15">
            <a:extLst>
              <a:ext uri="{FF2B5EF4-FFF2-40B4-BE49-F238E27FC236}">
                <a16:creationId xmlns:a16="http://schemas.microsoft.com/office/drawing/2014/main" id="{76262DC7-CB4D-CB6D-1E96-C2DD549F4A1E}"/>
              </a:ext>
            </a:extLst>
          </p:cNvPr>
          <p:cNvSpPr txBox="1"/>
          <p:nvPr/>
        </p:nvSpPr>
        <p:spPr>
          <a:xfrm>
            <a:off x="222753" y="2880514"/>
            <a:ext cx="1578475" cy="7232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2024</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Bella’s Death</a:t>
            </a:r>
          </a:p>
        </p:txBody>
      </p:sp>
      <p:sp>
        <p:nvSpPr>
          <p:cNvPr id="26" name="Oval 25">
            <a:extLst>
              <a:ext uri="{FF2B5EF4-FFF2-40B4-BE49-F238E27FC236}">
                <a16:creationId xmlns:a16="http://schemas.microsoft.com/office/drawing/2014/main" id="{35950946-C136-CAC3-BC58-077B79337D6C}"/>
              </a:ext>
            </a:extLst>
          </p:cNvPr>
          <p:cNvSpPr/>
          <p:nvPr/>
        </p:nvSpPr>
        <p:spPr>
          <a:xfrm>
            <a:off x="3213704" y="3652722"/>
            <a:ext cx="381976" cy="381976"/>
          </a:xfrm>
          <a:prstGeom prst="ellipse">
            <a:avLst/>
          </a:prstGeom>
          <a:solidFill>
            <a:srgbClr val="69B8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7" name="TextBox 26">
            <a:extLst>
              <a:ext uri="{FF2B5EF4-FFF2-40B4-BE49-F238E27FC236}">
                <a16:creationId xmlns:a16="http://schemas.microsoft.com/office/drawing/2014/main" id="{C0DA360F-2074-7F18-5F9B-BEE78D267A89}"/>
              </a:ext>
            </a:extLst>
          </p:cNvPr>
          <p:cNvSpPr txBox="1"/>
          <p:nvPr/>
        </p:nvSpPr>
        <p:spPr>
          <a:xfrm>
            <a:off x="1747417" y="2880514"/>
            <a:ext cx="3377365" cy="7232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2031</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William’s Start Date (age 73)</a:t>
            </a:r>
          </a:p>
        </p:txBody>
      </p:sp>
      <p:sp>
        <p:nvSpPr>
          <p:cNvPr id="29" name="Oval 28">
            <a:extLst>
              <a:ext uri="{FF2B5EF4-FFF2-40B4-BE49-F238E27FC236}">
                <a16:creationId xmlns:a16="http://schemas.microsoft.com/office/drawing/2014/main" id="{46F9382B-A6C7-7F0B-6505-84B9B704F3DC}"/>
              </a:ext>
            </a:extLst>
          </p:cNvPr>
          <p:cNvSpPr/>
          <p:nvPr/>
        </p:nvSpPr>
        <p:spPr>
          <a:xfrm>
            <a:off x="8078447" y="3652722"/>
            <a:ext cx="381976" cy="381976"/>
          </a:xfrm>
          <a:prstGeom prst="ellipse">
            <a:avLst/>
          </a:prstGeom>
          <a:solidFill>
            <a:srgbClr val="69B8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9" name="TextBox 8">
            <a:extLst>
              <a:ext uri="{FF2B5EF4-FFF2-40B4-BE49-F238E27FC236}">
                <a16:creationId xmlns:a16="http://schemas.microsoft.com/office/drawing/2014/main" id="{AC73282F-AC6F-B614-13A9-9272E18399F1}"/>
              </a:ext>
            </a:extLst>
          </p:cNvPr>
          <p:cNvSpPr txBox="1"/>
          <p:nvPr/>
        </p:nvSpPr>
        <p:spPr>
          <a:xfrm>
            <a:off x="7186962" y="2880514"/>
            <a:ext cx="2185656" cy="7232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Dec 31, 2047</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rgbClr val="3E3F3C"/>
                </a:solidFill>
                <a:latin typeface="Aptos" panose="020B0004020202020204" pitchFamily="34" charset="0"/>
                <a:cs typeface="Arial"/>
              </a:rPr>
              <a:t>Fu</a:t>
            </a:r>
            <a:r>
              <a:rPr kumimoji="0" lang="en-US" i="0" u="none" strike="noStrike" kern="1200" cap="none" spc="0" normalizeH="0" baseline="0" noProof="0" dirty="0">
                <a:ln>
                  <a:noFill/>
                </a:ln>
                <a:solidFill>
                  <a:srgbClr val="3E3F3C"/>
                </a:solidFill>
                <a:effectLst/>
                <a:uLnTx/>
                <a:uFillTx/>
                <a:latin typeface="Aptos" panose="020B0004020202020204" pitchFamily="34" charset="0"/>
                <a:cs typeface="Arial"/>
              </a:rPr>
              <a:t>ll Liquidation</a:t>
            </a:r>
          </a:p>
        </p:txBody>
      </p:sp>
      <p:sp>
        <p:nvSpPr>
          <p:cNvPr id="30" name="Oval 29">
            <a:extLst>
              <a:ext uri="{FF2B5EF4-FFF2-40B4-BE49-F238E27FC236}">
                <a16:creationId xmlns:a16="http://schemas.microsoft.com/office/drawing/2014/main" id="{435A79A7-D853-7E21-1FF1-E3D91036A02B}"/>
              </a:ext>
            </a:extLst>
          </p:cNvPr>
          <p:cNvSpPr/>
          <p:nvPr/>
        </p:nvSpPr>
        <p:spPr>
          <a:xfrm>
            <a:off x="9283017" y="4193692"/>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8" name="TextBox 27">
            <a:extLst>
              <a:ext uri="{FF2B5EF4-FFF2-40B4-BE49-F238E27FC236}">
                <a16:creationId xmlns:a16="http://schemas.microsoft.com/office/drawing/2014/main" id="{0FC2D51C-1680-5FD1-D92B-32155B52B7EF}"/>
              </a:ext>
            </a:extLst>
          </p:cNvPr>
          <p:cNvSpPr txBox="1"/>
          <p:nvPr/>
        </p:nvSpPr>
        <p:spPr>
          <a:xfrm>
            <a:off x="3573075" y="4642433"/>
            <a:ext cx="3103414" cy="7232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b="1" dirty="0">
                <a:solidFill>
                  <a:srgbClr val="3E3F3C"/>
                </a:solidFill>
                <a:latin typeface="Aptos" panose="020B0004020202020204" pitchFamily="34" charset="0"/>
                <a:cs typeface="Arial"/>
              </a:rPr>
              <a:t>2041</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William’s Start Date (age 83)</a:t>
            </a:r>
          </a:p>
        </p:txBody>
      </p:sp>
      <p:sp>
        <p:nvSpPr>
          <p:cNvPr id="10" name="TextBox 9">
            <a:extLst>
              <a:ext uri="{FF2B5EF4-FFF2-40B4-BE49-F238E27FC236}">
                <a16:creationId xmlns:a16="http://schemas.microsoft.com/office/drawing/2014/main" id="{17FBB441-9129-BB0F-A962-A8E8279290E8}"/>
              </a:ext>
            </a:extLst>
          </p:cNvPr>
          <p:cNvSpPr txBox="1"/>
          <p:nvPr/>
        </p:nvSpPr>
        <p:spPr>
          <a:xfrm>
            <a:off x="3468034" y="3644296"/>
            <a:ext cx="478186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rgbClr val="3D9B35"/>
                </a:solidFill>
                <a:latin typeface="Aptos" panose="020B0004020202020204" pitchFamily="34" charset="0"/>
                <a:cs typeface="Arial"/>
              </a:rPr>
              <a:t>William’s Life Expectancy  | Years 1 to 16</a:t>
            </a:r>
            <a:endParaRPr kumimoji="0" lang="en-US" b="0" i="0" u="none" strike="noStrike" kern="1200" cap="none" spc="0" normalizeH="0" baseline="0" noProof="0" dirty="0">
              <a:ln>
                <a:noFill/>
              </a:ln>
              <a:solidFill>
                <a:srgbClr val="3D9B35"/>
              </a:solidFill>
              <a:effectLst/>
              <a:uLnTx/>
              <a:uFillTx/>
              <a:latin typeface="Aptos" panose="020B0004020202020204" pitchFamily="34" charset="0"/>
              <a:cs typeface="Arial"/>
            </a:endParaRPr>
          </a:p>
        </p:txBody>
      </p:sp>
      <p:sp>
        <p:nvSpPr>
          <p:cNvPr id="11" name="TextBox 10">
            <a:extLst>
              <a:ext uri="{FF2B5EF4-FFF2-40B4-BE49-F238E27FC236}">
                <a16:creationId xmlns:a16="http://schemas.microsoft.com/office/drawing/2014/main" id="{FC6C5B73-171E-7918-75AE-67BC6E95B52B}"/>
              </a:ext>
            </a:extLst>
          </p:cNvPr>
          <p:cNvSpPr txBox="1"/>
          <p:nvPr/>
        </p:nvSpPr>
        <p:spPr>
          <a:xfrm>
            <a:off x="1822906" y="4252509"/>
            <a:ext cx="2665934"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lang="en-US" dirty="0">
                <a:solidFill>
                  <a:srgbClr val="00A89E"/>
                </a:solidFill>
                <a:latin typeface="Aptos" panose="020B0004020202020204" pitchFamily="34" charset="0"/>
                <a:cs typeface="Arial"/>
              </a:rPr>
              <a:t>Bella’s “ages” 58 to 75</a:t>
            </a:r>
            <a:endPar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endParaRPr>
          </a:p>
        </p:txBody>
      </p:sp>
      <p:sp>
        <p:nvSpPr>
          <p:cNvPr id="12" name="TextBox 11">
            <a:extLst>
              <a:ext uri="{FF2B5EF4-FFF2-40B4-BE49-F238E27FC236}">
                <a16:creationId xmlns:a16="http://schemas.microsoft.com/office/drawing/2014/main" id="{81449690-B2DF-ED4B-B199-59E3E883F11C}"/>
              </a:ext>
            </a:extLst>
          </p:cNvPr>
          <p:cNvSpPr txBox="1"/>
          <p:nvPr/>
        </p:nvSpPr>
        <p:spPr>
          <a:xfrm>
            <a:off x="5328516" y="4252509"/>
            <a:ext cx="4308729"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lang="en-US" dirty="0">
                <a:solidFill>
                  <a:srgbClr val="00A89E"/>
                </a:solidFill>
                <a:latin typeface="Aptos" panose="020B0004020202020204" pitchFamily="34" charset="0"/>
                <a:cs typeface="Arial"/>
              </a:rPr>
              <a:t>William’s Life Expectancy  | Years 1 to 9</a:t>
            </a:r>
            <a:endPar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endParaRPr>
          </a:p>
        </p:txBody>
      </p:sp>
    </p:spTree>
    <p:extLst>
      <p:ext uri="{BB962C8B-B14F-4D97-AF65-F5344CB8AC3E}">
        <p14:creationId xmlns:p14="http://schemas.microsoft.com/office/powerpoint/2010/main" val="220123237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BBE60-8A88-BFE9-682E-D37F37B4465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7EE71CB-E715-42F6-DEEF-9EAE459419E4}"/>
              </a:ext>
            </a:extLst>
          </p:cNvPr>
          <p:cNvSpPr txBox="1"/>
          <p:nvPr/>
        </p:nvSpPr>
        <p:spPr>
          <a:xfrm>
            <a:off x="928048" y="2183642"/>
            <a:ext cx="9239534" cy="21852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Aptos" panose="02110004020202020204"/>
                <a:ea typeface="+mn-ea"/>
                <a:cs typeface="+mn-cs"/>
              </a:rPr>
              <a:t>Inherited IRA Scenario 2:</a:t>
            </a:r>
          </a:p>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rPr>
              <a:t>Minor Child as Beneficiary</a:t>
            </a:r>
          </a:p>
          <a:p>
            <a:pPr marL="0" marR="0" lvl="0" indent="0" algn="l" defTabSz="914400" rtl="0" eaLnBrk="1" fontAlgn="auto" latinLnBrk="0" hangingPunct="1">
              <a:lnSpc>
                <a:spcPct val="100000"/>
              </a:lnSpc>
              <a:spcBef>
                <a:spcPts val="1200"/>
              </a:spcBef>
              <a:spcAft>
                <a:spcPts val="120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740033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A04BB-9BD1-BD72-94C9-B34DDC591C8A}"/>
              </a:ext>
            </a:extLst>
          </p:cNvPr>
          <p:cNvSpPr>
            <a:spLocks noGrp="1"/>
          </p:cNvSpPr>
          <p:nvPr>
            <p:ph type="title"/>
          </p:nvPr>
        </p:nvSpPr>
        <p:spPr/>
        <p:txBody>
          <a:bodyPr/>
          <a:lstStyle/>
          <a:p>
            <a:r>
              <a:rPr lang="en-US" dirty="0"/>
              <a:t>Inherited IRAs and </a:t>
            </a:r>
            <a:r>
              <a:rPr lang="en-US" b="1" dirty="0"/>
              <a:t>The SECURE Act</a:t>
            </a:r>
          </a:p>
        </p:txBody>
      </p:sp>
      <p:sp>
        <p:nvSpPr>
          <p:cNvPr id="4" name="Slide Number Placeholder 3">
            <a:extLst>
              <a:ext uri="{FF2B5EF4-FFF2-40B4-BE49-F238E27FC236}">
                <a16:creationId xmlns:a16="http://schemas.microsoft.com/office/drawing/2014/main" id="{B0DDF115-8B3F-E330-3CFF-98FF43E06C96}"/>
              </a:ext>
            </a:extLst>
          </p:cNvPr>
          <p:cNvSpPr>
            <a:spLocks noGrp="1"/>
          </p:cNvSpPr>
          <p:nvPr>
            <p:ph type="sldNum" sz="quarter" idx="4"/>
          </p:nvPr>
        </p:nvSpPr>
        <p:spPr/>
        <p:txBody>
          <a:body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t>24</a:t>
            </a:fld>
            <a:endParaRPr lang="en-US" dirty="0">
              <a:latin typeface="Aptos Light" panose="020B0004020202020204" pitchFamily="34" charset="0"/>
            </a:endParaRPr>
          </a:p>
        </p:txBody>
      </p:sp>
      <p:sp>
        <p:nvSpPr>
          <p:cNvPr id="5" name="Text Placeholder 4">
            <a:extLst>
              <a:ext uri="{FF2B5EF4-FFF2-40B4-BE49-F238E27FC236}">
                <a16:creationId xmlns:a16="http://schemas.microsoft.com/office/drawing/2014/main" id="{FE823E12-280B-002B-C123-6A01F8021375}"/>
              </a:ext>
            </a:extLst>
          </p:cNvPr>
          <p:cNvSpPr>
            <a:spLocks noGrp="1"/>
          </p:cNvSpPr>
          <p:nvPr>
            <p:ph type="body" sz="quarter" idx="11"/>
          </p:nvPr>
        </p:nvSpPr>
        <p:spPr/>
        <p:txBody>
          <a:bodyPr>
            <a:normAutofit lnSpcReduction="10000"/>
          </a:bodyPr>
          <a:lstStyle/>
          <a:p>
            <a:r>
              <a:rPr lang="en-US" dirty="0"/>
              <a:t>The </a:t>
            </a:r>
            <a:r>
              <a:rPr lang="en-US" b="1" dirty="0"/>
              <a:t>S</a:t>
            </a:r>
            <a:r>
              <a:rPr lang="en-US" dirty="0"/>
              <a:t>etting </a:t>
            </a:r>
            <a:r>
              <a:rPr lang="en-US" b="1" dirty="0"/>
              <a:t>E</a:t>
            </a:r>
            <a:r>
              <a:rPr lang="en-US" dirty="0"/>
              <a:t>very </a:t>
            </a:r>
            <a:r>
              <a:rPr lang="en-US" b="1" dirty="0"/>
              <a:t>C</a:t>
            </a:r>
            <a:r>
              <a:rPr lang="en-US" dirty="0"/>
              <a:t>ommunity </a:t>
            </a:r>
            <a:r>
              <a:rPr lang="en-US" b="1" dirty="0"/>
              <a:t>U</a:t>
            </a:r>
            <a:r>
              <a:rPr lang="en-US" dirty="0"/>
              <a:t>p for </a:t>
            </a:r>
            <a:r>
              <a:rPr lang="en-US" b="1" dirty="0"/>
              <a:t>RE</a:t>
            </a:r>
            <a:r>
              <a:rPr lang="en-US" dirty="0"/>
              <a:t>tirement Act of 2019</a:t>
            </a:r>
          </a:p>
        </p:txBody>
      </p:sp>
      <p:sp>
        <p:nvSpPr>
          <p:cNvPr id="6" name="Text Placeholder 7">
            <a:extLst>
              <a:ext uri="{FF2B5EF4-FFF2-40B4-BE49-F238E27FC236}">
                <a16:creationId xmlns:a16="http://schemas.microsoft.com/office/drawing/2014/main" id="{2215F05E-0A3A-4838-0A85-74617EEA6BC6}"/>
              </a:ext>
            </a:extLst>
          </p:cNvPr>
          <p:cNvSpPr txBox="1">
            <a:spLocks/>
          </p:cNvSpPr>
          <p:nvPr/>
        </p:nvSpPr>
        <p:spPr>
          <a:xfrm>
            <a:off x="1078171" y="4854360"/>
            <a:ext cx="8818006" cy="1487065"/>
          </a:xfrm>
          <a:prstGeom prst="rect">
            <a:avLst/>
          </a:prstGeom>
          <a:solidFill>
            <a:srgbClr val="F3F3F5">
              <a:alpha val="25000"/>
            </a:srgb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indent="-236538">
              <a:buClr>
                <a:srgbClr val="3C9B34"/>
              </a:buClr>
              <a:buFont typeface="Arial" panose="020B0604020202020204" pitchFamily="34" charset="0"/>
              <a:buChar char="•"/>
            </a:pPr>
            <a:r>
              <a:rPr lang="en-US" dirty="0">
                <a:solidFill>
                  <a:srgbClr val="414041"/>
                </a:solidFill>
                <a:latin typeface="Aptos" panose="02110004020202020204"/>
              </a:rPr>
              <a:t>Eliminated “stretch planning” for most non-spouse beneficiaries</a:t>
            </a:r>
          </a:p>
          <a:p>
            <a:pPr marL="236538" indent="-236538">
              <a:buClr>
                <a:srgbClr val="3C9B34"/>
              </a:buClr>
              <a:buFont typeface="Arial" panose="020B0604020202020204" pitchFamily="34" charset="0"/>
              <a:buChar char="•"/>
            </a:pPr>
            <a:r>
              <a:rPr lang="en-US" dirty="0">
                <a:solidFill>
                  <a:srgbClr val="414041"/>
                </a:solidFill>
                <a:latin typeface="Aptos" panose="02110004020202020204"/>
              </a:rPr>
              <a:t>Introduced a </a:t>
            </a: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new 10-year rule requiring an inherited IRA to be emptied within 10 years of the IRA owner’s death</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lang="en-US" dirty="0">
                <a:solidFill>
                  <a:srgbClr val="414041"/>
                </a:solidFill>
                <a:latin typeface="Aptos" panose="02110004020202020204"/>
              </a:rPr>
              <a:t>Provided several exceptions to the 10-year rule</a:t>
            </a: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graphicFrame>
        <p:nvGraphicFramePr>
          <p:cNvPr id="7" name="Table 6">
            <a:extLst>
              <a:ext uri="{FF2B5EF4-FFF2-40B4-BE49-F238E27FC236}">
                <a16:creationId xmlns:a16="http://schemas.microsoft.com/office/drawing/2014/main" id="{072ED04A-9E40-E509-C53B-4B141585945E}"/>
              </a:ext>
            </a:extLst>
          </p:cNvPr>
          <p:cNvGraphicFramePr>
            <a:graphicFrameLocks noGrp="1"/>
          </p:cNvGraphicFramePr>
          <p:nvPr>
            <p:extLst>
              <p:ext uri="{D42A27DB-BD31-4B8C-83A1-F6EECF244321}">
                <p14:modId xmlns:p14="http://schemas.microsoft.com/office/powerpoint/2010/main" val="740108445"/>
              </p:ext>
            </p:extLst>
          </p:nvPr>
        </p:nvGraphicFramePr>
        <p:xfrm>
          <a:off x="689562" y="1728174"/>
          <a:ext cx="9206615" cy="784416"/>
        </p:xfrm>
        <a:graphic>
          <a:graphicData uri="http://schemas.openxmlformats.org/drawingml/2006/table">
            <a:tbl>
              <a:tblPr firstRow="1" bandRow="1"/>
              <a:tblGrid>
                <a:gridCol w="414680">
                  <a:extLst>
                    <a:ext uri="{9D8B030D-6E8A-4147-A177-3AD203B41FA5}">
                      <a16:colId xmlns:a16="http://schemas.microsoft.com/office/drawing/2014/main" val="4176657733"/>
                    </a:ext>
                  </a:extLst>
                </a:gridCol>
                <a:gridCol w="8791935">
                  <a:extLst>
                    <a:ext uri="{9D8B030D-6E8A-4147-A177-3AD203B41FA5}">
                      <a16:colId xmlns:a16="http://schemas.microsoft.com/office/drawing/2014/main" val="432571595"/>
                    </a:ext>
                  </a:extLst>
                </a:gridCol>
              </a:tblGrid>
              <a:tr h="772955">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tx1"/>
                          </a:solidFill>
                        </a:rPr>
                        <a:t>Before The SECURE Act</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206450398"/>
                  </a:ext>
                </a:extLst>
              </a:tr>
            </a:tbl>
          </a:graphicData>
        </a:graphic>
      </p:graphicFrame>
      <p:sp>
        <p:nvSpPr>
          <p:cNvPr id="8" name="Text Placeholder 7">
            <a:extLst>
              <a:ext uri="{FF2B5EF4-FFF2-40B4-BE49-F238E27FC236}">
                <a16:creationId xmlns:a16="http://schemas.microsoft.com/office/drawing/2014/main" id="{EE447566-0790-A955-416F-71863A636221}"/>
              </a:ext>
            </a:extLst>
          </p:cNvPr>
          <p:cNvSpPr txBox="1">
            <a:spLocks/>
          </p:cNvSpPr>
          <p:nvPr/>
        </p:nvSpPr>
        <p:spPr>
          <a:xfrm>
            <a:off x="1103421" y="2512590"/>
            <a:ext cx="8792756" cy="1373610"/>
          </a:xfrm>
          <a:prstGeom prst="rect">
            <a:avLst/>
          </a:prstGeom>
          <a:solidFill>
            <a:srgbClr val="F3F3F5">
              <a:alpha val="35000"/>
            </a:srgb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effectLst/>
                <a:uLnTx/>
                <a:uFillTx/>
                <a:latin typeface="Aptos" panose="02110004020202020204"/>
                <a:ea typeface="+mn-ea"/>
                <a:cs typeface="+mn-cs"/>
              </a:rPr>
              <a:t>“Stretch planning” – distributions could be made over an inherited IRA beneficiary’s lifetime</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lang="en-US" dirty="0">
                <a:latin typeface="Aptos" panose="02110004020202020204"/>
              </a:rPr>
              <a:t>Provided a longer timeframe for distributions, spreading out the income tax consequences</a:t>
            </a:r>
            <a:endParaRPr kumimoji="0" lang="en-US" sz="2000" b="0" i="0" u="none" strike="noStrike" kern="1200" cap="none" spc="0" normalizeH="0" baseline="0" noProof="0" dirty="0">
              <a:ln>
                <a:noFill/>
              </a:ln>
              <a:effectLst/>
              <a:uLnTx/>
              <a:uFillTx/>
              <a:latin typeface="Aptos" panose="02110004020202020204"/>
              <a:ea typeface="+mn-ea"/>
              <a:cs typeface="+mn-cs"/>
            </a:endParaRPr>
          </a:p>
        </p:txBody>
      </p:sp>
      <p:graphicFrame>
        <p:nvGraphicFramePr>
          <p:cNvPr id="9" name="Table 8">
            <a:extLst>
              <a:ext uri="{FF2B5EF4-FFF2-40B4-BE49-F238E27FC236}">
                <a16:creationId xmlns:a16="http://schemas.microsoft.com/office/drawing/2014/main" id="{26B98ACA-4541-5BC5-836A-6C0540DC31B7}"/>
              </a:ext>
            </a:extLst>
          </p:cNvPr>
          <p:cNvGraphicFramePr>
            <a:graphicFrameLocks noGrp="1"/>
          </p:cNvGraphicFramePr>
          <p:nvPr>
            <p:extLst>
              <p:ext uri="{D42A27DB-BD31-4B8C-83A1-F6EECF244321}">
                <p14:modId xmlns:p14="http://schemas.microsoft.com/office/powerpoint/2010/main" val="1736685270"/>
              </p:ext>
            </p:extLst>
          </p:nvPr>
        </p:nvGraphicFramePr>
        <p:xfrm>
          <a:off x="681299" y="4012456"/>
          <a:ext cx="9214878" cy="784416"/>
        </p:xfrm>
        <a:graphic>
          <a:graphicData uri="http://schemas.openxmlformats.org/drawingml/2006/table">
            <a:tbl>
              <a:tblPr firstRow="1" bandRow="1"/>
              <a:tblGrid>
                <a:gridCol w="414680">
                  <a:extLst>
                    <a:ext uri="{9D8B030D-6E8A-4147-A177-3AD203B41FA5}">
                      <a16:colId xmlns:a16="http://schemas.microsoft.com/office/drawing/2014/main" val="4176657733"/>
                    </a:ext>
                  </a:extLst>
                </a:gridCol>
                <a:gridCol w="8800198">
                  <a:extLst>
                    <a:ext uri="{9D8B030D-6E8A-4147-A177-3AD203B41FA5}">
                      <a16:colId xmlns:a16="http://schemas.microsoft.com/office/drawing/2014/main" val="432571595"/>
                    </a:ext>
                  </a:extLst>
                </a:gridCol>
              </a:tblGrid>
              <a:tr h="772955">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ptos" panose="02110004020202020204"/>
                        </a:defRPr>
                      </a:lvl1pPr>
                      <a:lvl2pPr marL="457200" algn="l" defTabSz="914400" rtl="0" eaLnBrk="1" latinLnBrk="0" hangingPunct="1">
                        <a:defRPr sz="1800" b="1" kern="1200">
                          <a:solidFill>
                            <a:schemeClr val="lt1"/>
                          </a:solidFill>
                          <a:latin typeface="Aptos" panose="02110004020202020204"/>
                        </a:defRPr>
                      </a:lvl2pPr>
                      <a:lvl3pPr marL="914400" algn="l" defTabSz="914400" rtl="0" eaLnBrk="1" latinLnBrk="0" hangingPunct="1">
                        <a:defRPr sz="1800" b="1" kern="1200">
                          <a:solidFill>
                            <a:schemeClr val="lt1"/>
                          </a:solidFill>
                          <a:latin typeface="Aptos" panose="02110004020202020204"/>
                        </a:defRPr>
                      </a:lvl3pPr>
                      <a:lvl4pPr marL="1371600" algn="l" defTabSz="914400" rtl="0" eaLnBrk="1" latinLnBrk="0" hangingPunct="1">
                        <a:defRPr sz="1800" b="1" kern="1200">
                          <a:solidFill>
                            <a:schemeClr val="lt1"/>
                          </a:solidFill>
                          <a:latin typeface="Aptos" panose="02110004020202020204"/>
                        </a:defRPr>
                      </a:lvl4pPr>
                      <a:lvl5pPr marL="1828800" algn="l" defTabSz="914400" rtl="0" eaLnBrk="1" latinLnBrk="0" hangingPunct="1">
                        <a:defRPr sz="1800" b="1" kern="1200">
                          <a:solidFill>
                            <a:schemeClr val="lt1"/>
                          </a:solidFill>
                          <a:latin typeface="Aptos" panose="02110004020202020204"/>
                        </a:defRPr>
                      </a:lvl5pPr>
                      <a:lvl6pPr marL="2286000" algn="l" defTabSz="914400" rtl="0" eaLnBrk="1" latinLnBrk="0" hangingPunct="1">
                        <a:defRPr sz="1800" b="1" kern="1200">
                          <a:solidFill>
                            <a:schemeClr val="lt1"/>
                          </a:solidFill>
                          <a:latin typeface="Aptos" panose="02110004020202020204"/>
                        </a:defRPr>
                      </a:lvl6pPr>
                      <a:lvl7pPr marL="2743200" algn="l" defTabSz="914400" rtl="0" eaLnBrk="1" latinLnBrk="0" hangingPunct="1">
                        <a:defRPr sz="1800" b="1" kern="1200">
                          <a:solidFill>
                            <a:schemeClr val="lt1"/>
                          </a:solidFill>
                          <a:latin typeface="Aptos" panose="02110004020202020204"/>
                        </a:defRPr>
                      </a:lvl7pPr>
                      <a:lvl8pPr marL="3200400" algn="l" defTabSz="914400" rtl="0" eaLnBrk="1" latinLnBrk="0" hangingPunct="1">
                        <a:defRPr sz="1800" b="1" kern="1200">
                          <a:solidFill>
                            <a:schemeClr val="lt1"/>
                          </a:solidFill>
                          <a:latin typeface="Aptos" panose="02110004020202020204"/>
                        </a:defRPr>
                      </a:lvl8pPr>
                      <a:lvl9pPr marL="3657600" algn="l" defTabSz="914400" rtl="0" eaLnBrk="1" latinLnBrk="0" hangingPunct="1">
                        <a:defRPr sz="1800" b="1" kern="1200">
                          <a:solidFill>
                            <a:schemeClr val="lt1"/>
                          </a:solidFill>
                          <a:latin typeface="Aptos" panose="0211000402020202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a:solidFill>
                            <a:schemeClr val="tx1"/>
                          </a:solidFill>
                        </a:rPr>
                        <a:t>The SECURE Act</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206450398"/>
                  </a:ext>
                </a:extLst>
              </a:tr>
            </a:tbl>
          </a:graphicData>
        </a:graphic>
      </p:graphicFrame>
    </p:spTree>
    <p:extLst>
      <p:ext uri="{BB962C8B-B14F-4D97-AF65-F5344CB8AC3E}">
        <p14:creationId xmlns:p14="http://schemas.microsoft.com/office/powerpoint/2010/main" val="210721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3528B-D860-4F7D-9A9E-581889AA6FD9}"/>
              </a:ext>
            </a:extLst>
          </p:cNvPr>
          <p:cNvSpPr>
            <a:spLocks noGrp="1"/>
          </p:cNvSpPr>
          <p:nvPr>
            <p:ph type="title"/>
          </p:nvPr>
        </p:nvSpPr>
        <p:spPr>
          <a:xfrm>
            <a:off x="457200" y="457200"/>
            <a:ext cx="11274552" cy="501804"/>
          </a:xfrm>
        </p:spPr>
        <p:txBody>
          <a:bodyPr/>
          <a:lstStyle/>
          <a:p>
            <a:r>
              <a:rPr lang="en-US" dirty="0"/>
              <a:t>The SECURE Act | </a:t>
            </a:r>
            <a:r>
              <a:rPr lang="en-US" b="1" dirty="0"/>
              <a:t>Special Beneficiaries</a:t>
            </a:r>
          </a:p>
        </p:txBody>
      </p:sp>
      <p:sp>
        <p:nvSpPr>
          <p:cNvPr id="4" name="Slide Number Placeholder 3">
            <a:extLst>
              <a:ext uri="{FF2B5EF4-FFF2-40B4-BE49-F238E27FC236}">
                <a16:creationId xmlns:a16="http://schemas.microsoft.com/office/drawing/2014/main" id="{127ED524-E44B-DB12-651E-EC2B86C6796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ndParaRPr>
          </a:p>
        </p:txBody>
      </p:sp>
      <p:sp>
        <p:nvSpPr>
          <p:cNvPr id="6" name="Text Placeholder 7">
            <a:extLst>
              <a:ext uri="{FF2B5EF4-FFF2-40B4-BE49-F238E27FC236}">
                <a16:creationId xmlns:a16="http://schemas.microsoft.com/office/drawing/2014/main" id="{65478CB2-215C-EEB7-8A2A-AB476C863E61}"/>
              </a:ext>
            </a:extLst>
          </p:cNvPr>
          <p:cNvSpPr txBox="1">
            <a:spLocks/>
          </p:cNvSpPr>
          <p:nvPr/>
        </p:nvSpPr>
        <p:spPr>
          <a:xfrm>
            <a:off x="674034" y="2163735"/>
            <a:ext cx="8994900" cy="3257550"/>
          </a:xfrm>
          <a:prstGeom prst="rect">
            <a:avLst/>
          </a:prstGeom>
          <a:solidFill>
            <a:schemeClr val="bg1">
              <a:alpha val="35000"/>
            </a:schemeClr>
          </a:solidFill>
        </p:spPr>
        <p:txBody>
          <a:bodyPr vert="horz" lIns="182880" tIns="91440" rIns="182880" bIns="9144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Bella’s spouse</a:t>
            </a:r>
          </a:p>
          <a:p>
            <a:pPr marL="285750" marR="0" lvl="0" indent="-28575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Disabled or chronically ill individuals</a:t>
            </a:r>
          </a:p>
          <a:p>
            <a:pPr marL="285750" marR="0" lvl="0" indent="-28575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Individuals who are not more than 10 years younger than </a:t>
            </a:r>
            <a:r>
              <a:rPr lang="en-US" sz="2800" dirty="0">
                <a:solidFill>
                  <a:srgbClr val="414041"/>
                </a:solidFill>
                <a:latin typeface="Aptos" panose="02110004020202020204"/>
                <a:cs typeface="Arial"/>
              </a:rPr>
              <a:t>Bella</a:t>
            </a:r>
            <a:endPar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endParaRPr>
          </a:p>
          <a:p>
            <a:pPr marL="285750" indent="-285750">
              <a:spcAft>
                <a:spcPts val="600"/>
              </a:spcAft>
              <a:buClr>
                <a:srgbClr val="3C9B34"/>
              </a:buClr>
              <a:buFont typeface="Arial" panose="020B0604020202020204" pitchFamily="34" charset="0"/>
              <a:buChar char="•"/>
              <a:defRPr/>
            </a:pPr>
            <a:r>
              <a:rPr lang="en-US" sz="2800" dirty="0">
                <a:solidFill>
                  <a:srgbClr val="414041"/>
                </a:solidFill>
                <a:latin typeface="Aptos" panose="02110004020202020204"/>
                <a:cs typeface="Arial"/>
              </a:rPr>
              <a:t>Bella’s</a:t>
            </a: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 minor children</a:t>
            </a:r>
          </a:p>
        </p:txBody>
      </p:sp>
      <p:sp>
        <p:nvSpPr>
          <p:cNvPr id="5" name="TextBox 4">
            <a:extLst>
              <a:ext uri="{FF2B5EF4-FFF2-40B4-BE49-F238E27FC236}">
                <a16:creationId xmlns:a16="http://schemas.microsoft.com/office/drawing/2014/main" id="{F23CC42E-9C98-8F65-5142-D39A511E28CA}"/>
              </a:ext>
            </a:extLst>
          </p:cNvPr>
          <p:cNvSpPr txBox="1"/>
          <p:nvPr/>
        </p:nvSpPr>
        <p:spPr>
          <a:xfrm>
            <a:off x="578718" y="1452675"/>
            <a:ext cx="9403483" cy="523220"/>
          </a:xfrm>
          <a:prstGeom prst="rect">
            <a:avLst/>
          </a:prstGeom>
          <a:noFill/>
        </p:spPr>
        <p:txBody>
          <a:bodyPr wrap="square" rtlCol="0">
            <a:spAutoFit/>
          </a:bodyPr>
          <a:lstStyle/>
          <a:p>
            <a:r>
              <a:rPr lang="en-US" sz="2800" b="1" dirty="0">
                <a:solidFill>
                  <a:srgbClr val="3D9B35"/>
                </a:solidFill>
              </a:rPr>
              <a:t>Special Beneficiaries are not subject to the 10-year rule</a:t>
            </a:r>
          </a:p>
        </p:txBody>
      </p:sp>
    </p:spTree>
    <p:extLst>
      <p:ext uri="{BB962C8B-B14F-4D97-AF65-F5344CB8AC3E}">
        <p14:creationId xmlns:p14="http://schemas.microsoft.com/office/powerpoint/2010/main" val="32814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A48A-6F0F-0F97-C451-72AB5911966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2413FAA-7EBC-7DA2-AC17-CDBCDD063C45}"/>
              </a:ext>
            </a:extLst>
          </p:cNvPr>
          <p:cNvSpPr>
            <a:spLocks noGrp="1"/>
          </p:cNvSpPr>
          <p:nvPr>
            <p:ph type="body" sz="quarter" idx="18"/>
          </p:nvPr>
        </p:nvSpPr>
        <p:spPr>
          <a:xfrm>
            <a:off x="365125" y="1160597"/>
            <a:ext cx="4477664" cy="115877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3D9B35"/>
                </a:solidFill>
              </a:rPr>
              <a:t>A Child is a </a:t>
            </a:r>
            <a:r>
              <a:rPr lang="en-US" sz="2800" dirty="0">
                <a:solidFill>
                  <a:srgbClr val="3D9B35"/>
                </a:solidFill>
              </a:rPr>
              <a:t>Special </a:t>
            </a:r>
            <a:r>
              <a:rPr lang="en-US" sz="2800" b="1" dirty="0">
                <a:solidFill>
                  <a:srgbClr val="3D9B35"/>
                </a:solidFill>
              </a:rPr>
              <a:t>Beneficiary if they are:</a:t>
            </a:r>
          </a:p>
        </p:txBody>
      </p:sp>
      <p:sp>
        <p:nvSpPr>
          <p:cNvPr id="6" name="Slide Number Placeholder 5">
            <a:extLst>
              <a:ext uri="{FF2B5EF4-FFF2-40B4-BE49-F238E27FC236}">
                <a16:creationId xmlns:a16="http://schemas.microsoft.com/office/drawing/2014/main" id="{BAA4C15C-886A-69F3-3C36-DCB80516E8A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2024,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23" name="Text Placeholder 7">
            <a:extLst>
              <a:ext uri="{FF2B5EF4-FFF2-40B4-BE49-F238E27FC236}">
                <a16:creationId xmlns:a16="http://schemas.microsoft.com/office/drawing/2014/main" id="{1AF30FCB-9437-2525-3100-54DE144059B2}"/>
              </a:ext>
            </a:extLst>
          </p:cNvPr>
          <p:cNvSpPr txBox="1">
            <a:spLocks/>
          </p:cNvSpPr>
          <p:nvPr/>
        </p:nvSpPr>
        <p:spPr>
          <a:xfrm>
            <a:off x="203199" y="2565193"/>
            <a:ext cx="5597525" cy="2489703"/>
          </a:xfrm>
          <a:prstGeom prst="rect">
            <a:avLst/>
          </a:prstGeom>
          <a:no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A biological, adopted, stepchild, or eligible foster child of the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IRA owner</a:t>
            </a: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 </a:t>
            </a:r>
          </a:p>
          <a:p>
            <a:pPr marR="0" lvl="0" algn="l" defTabSz="914400" rtl="0" eaLnBrk="1" fontAlgn="auto" latinLnBrk="0" hangingPunct="1">
              <a:lnSpc>
                <a:spcPct val="90000"/>
              </a:lnSpc>
              <a:spcBef>
                <a:spcPts val="1000"/>
              </a:spcBef>
              <a:spcAft>
                <a:spcPts val="600"/>
              </a:spcAft>
              <a:buClr>
                <a:srgbClr val="3C9B34"/>
              </a:buClr>
              <a:buSzTx/>
              <a:tabLst/>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and</a:t>
            </a:r>
          </a:p>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lang="en-US" sz="2400" dirty="0">
                <a:solidFill>
                  <a:srgbClr val="414041"/>
                </a:solidFill>
                <a:latin typeface="Aptos" panose="02110004020202020204"/>
              </a:rPr>
              <a:t>Under the age of 21 </a:t>
            </a:r>
            <a:r>
              <a:rPr lang="en-US" sz="2400" b="1" dirty="0">
                <a:solidFill>
                  <a:srgbClr val="414041"/>
                </a:solidFill>
                <a:latin typeface="Aptos" panose="02110004020202020204"/>
              </a:rPr>
              <a:t>as of the date of the IRA owner’s death</a:t>
            </a:r>
            <a:endPar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9D3A3B9D-FAB3-4242-FE64-D8111FF3680B}"/>
              </a:ext>
            </a:extLst>
          </p:cNvPr>
          <p:cNvSpPr txBox="1"/>
          <p:nvPr/>
        </p:nvSpPr>
        <p:spPr>
          <a:xfrm>
            <a:off x="9753600" y="6035154"/>
            <a:ext cx="2050256" cy="307777"/>
          </a:xfrm>
          <a:prstGeom prst="rect">
            <a:avLst/>
          </a:prstGeom>
          <a:noFill/>
        </p:spPr>
        <p:txBody>
          <a:bodyPr wrap="square" rtlCol="0">
            <a:spAutoFit/>
          </a:bodyPr>
          <a:lstStyle/>
          <a:p>
            <a:r>
              <a:rPr lang="en-US" sz="1400" dirty="0">
                <a:solidFill>
                  <a:schemeClr val="tx1">
                    <a:lumMod val="20000"/>
                    <a:lumOff val="80000"/>
                  </a:schemeClr>
                </a:solidFill>
              </a:rPr>
              <a:t>Source: Getty Images</a:t>
            </a:r>
          </a:p>
        </p:txBody>
      </p:sp>
      <p:pic>
        <p:nvPicPr>
          <p:cNvPr id="13" name="Picture Placeholder 12">
            <a:extLst>
              <a:ext uri="{FF2B5EF4-FFF2-40B4-BE49-F238E27FC236}">
                <a16:creationId xmlns:a16="http://schemas.microsoft.com/office/drawing/2014/main" id="{CFA9E897-B8BA-3727-A2B7-0874A4C4E5A6}"/>
              </a:ext>
            </a:extLst>
          </p:cNvPr>
          <p:cNvPicPr>
            <a:picLocks noGrp="1" noChangeAspect="1"/>
          </p:cNvPicPr>
          <p:nvPr>
            <p:ph type="pic" sz="quarter" idx="20"/>
          </p:nvPr>
        </p:nvPicPr>
        <p:blipFill>
          <a:blip r:embed="rId3"/>
          <a:srcRect/>
          <a:stretch/>
        </p:blipFill>
        <p:spPr/>
      </p:pic>
      <p:sp>
        <p:nvSpPr>
          <p:cNvPr id="2" name="Slide Number Placeholder 5">
            <a:extLst>
              <a:ext uri="{FF2B5EF4-FFF2-40B4-BE49-F238E27FC236}">
                <a16:creationId xmlns:a16="http://schemas.microsoft.com/office/drawing/2014/main" id="{FAAD313D-3168-CE24-C38B-4C55B505817D}"/>
              </a:ext>
            </a:extLst>
          </p:cNvPr>
          <p:cNvSpPr txBox="1">
            <a:spLocks/>
          </p:cNvSpPr>
          <p:nvPr/>
        </p:nvSpPr>
        <p:spPr>
          <a:xfrm>
            <a:off x="10209447"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a:solidFill>
                  <a:schemeClr val="bg2"/>
                </a:solidFill>
                <a:latin typeface="Aptos Light" panose="020B0004020202020204" pitchFamily="34" charset="0"/>
              </a:rPr>
              <a:t>© 2025, National Life Group  |  </a:t>
            </a:r>
            <a:fld id="{7100E8EA-2210-4425-A1B5-66FC0BB99DA3}" type="slidenum">
              <a:rPr lang="en-US" smtClean="0">
                <a:solidFill>
                  <a:schemeClr val="bg2"/>
                </a:solidFill>
                <a:latin typeface="Aptos Light" panose="020B0004020202020204" pitchFamily="34" charset="0"/>
              </a:rPr>
              <a:pPr>
                <a:defRPr/>
              </a:pPr>
              <a:t>26</a:t>
            </a:fld>
            <a:endParaRPr lang="en-US" dirty="0">
              <a:solidFill>
                <a:schemeClr val="bg2"/>
              </a:solidFill>
              <a:latin typeface="Aptos Light" panose="020B0004020202020204" pitchFamily="34" charset="0"/>
            </a:endParaRPr>
          </a:p>
        </p:txBody>
      </p:sp>
    </p:spTree>
    <p:extLst>
      <p:ext uri="{BB962C8B-B14F-4D97-AF65-F5344CB8AC3E}">
        <p14:creationId xmlns:p14="http://schemas.microsoft.com/office/powerpoint/2010/main" val="2880189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9AA89-7DC9-AC09-648C-12FB80660F4A}"/>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0ADA77B-4932-ED7E-7879-6789376E64DE}"/>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003B9BE-D317-00F4-DF30-70F71449E2DE}"/>
              </a:ext>
            </a:extLst>
          </p:cNvPr>
          <p:cNvSpPr>
            <a:spLocks noGrp="1"/>
          </p:cNvSpPr>
          <p:nvPr>
            <p:ph type="title"/>
          </p:nvPr>
        </p:nvSpPr>
        <p:spPr>
          <a:xfrm>
            <a:off x="457201" y="457200"/>
            <a:ext cx="10237076" cy="501804"/>
          </a:xfrm>
        </p:spPr>
        <p:txBody>
          <a:bodyPr/>
          <a:lstStyle/>
          <a:p>
            <a:r>
              <a:rPr lang="en-US" dirty="0"/>
              <a:t>Inherited IRA Scenario 2: </a:t>
            </a:r>
            <a:r>
              <a:rPr lang="en-US" b="1" dirty="0"/>
              <a:t>Minor Child</a:t>
            </a:r>
          </a:p>
        </p:txBody>
      </p:sp>
      <p:sp>
        <p:nvSpPr>
          <p:cNvPr id="3" name="Text Placeholder 4">
            <a:extLst>
              <a:ext uri="{FF2B5EF4-FFF2-40B4-BE49-F238E27FC236}">
                <a16:creationId xmlns:a16="http://schemas.microsoft.com/office/drawing/2014/main" id="{86237F70-FD08-6DA8-F58A-ECAC24338853}"/>
              </a:ext>
            </a:extLst>
          </p:cNvPr>
          <p:cNvSpPr txBox="1">
            <a:spLocks/>
          </p:cNvSpPr>
          <p:nvPr/>
        </p:nvSpPr>
        <p:spPr>
          <a:xfrm>
            <a:off x="457200" y="1996044"/>
            <a:ext cx="11274552"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mn-cs"/>
              </a:rPr>
              <a:t>William (Dad) died in 2020, predeceasing Bella (Mom)</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lang="en-US" sz="2800" dirty="0">
                <a:solidFill>
                  <a:srgbClr val="414041"/>
                </a:solidFill>
                <a:latin typeface="Aptos" panose="02110004020202020204"/>
              </a:rPr>
              <a:t>Bella named their children Ben and Sofia as the beneficiaries of her IRA</a:t>
            </a:r>
            <a:endParaRPr lang="en-US" sz="2600" dirty="0">
              <a:solidFill>
                <a:srgbClr val="414041"/>
              </a:solidFill>
              <a:latin typeface="Aptos" panose="02110004020202020204"/>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Assume Bella died in 2024, at age </a:t>
            </a:r>
            <a:r>
              <a:rPr lang="en-US" sz="2800" dirty="0">
                <a:solidFill>
                  <a:srgbClr val="414041"/>
                </a:solidFill>
                <a:latin typeface="Aptos" panose="02110004020202020204"/>
                <a:cs typeface="Arial"/>
              </a:rPr>
              <a:t>42</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In 2024, Ben was </a:t>
            </a:r>
            <a:r>
              <a:rPr lang="en-US" sz="2800" dirty="0">
                <a:solidFill>
                  <a:srgbClr val="414041"/>
                </a:solidFill>
                <a:latin typeface="Aptos" panose="02110004020202020204"/>
                <a:cs typeface="Arial"/>
              </a:rPr>
              <a:t>age 7 and Sofia was age 4</a:t>
            </a:r>
            <a:endPar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endParaRPr>
          </a:p>
        </p:txBody>
      </p:sp>
      <p:sp>
        <p:nvSpPr>
          <p:cNvPr id="5" name="Text Placeholder 4">
            <a:extLst>
              <a:ext uri="{FF2B5EF4-FFF2-40B4-BE49-F238E27FC236}">
                <a16:creationId xmlns:a16="http://schemas.microsoft.com/office/drawing/2014/main" id="{184D60D7-7AF4-1129-29E3-A4642FD6FE4E}"/>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cs typeface="Arial"/>
              </a:rPr>
              <a:t>The Facts</a:t>
            </a:r>
          </a:p>
        </p:txBody>
      </p:sp>
    </p:spTree>
    <p:extLst>
      <p:ext uri="{BB962C8B-B14F-4D97-AF65-F5344CB8AC3E}">
        <p14:creationId xmlns:p14="http://schemas.microsoft.com/office/powerpoint/2010/main" val="214363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54848-1C41-3DC5-C141-E14A76C64B5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FE3AABE-8BDF-EB40-58D1-9F9EE4A4806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17" name="Text Placeholder 4">
            <a:extLst>
              <a:ext uri="{FF2B5EF4-FFF2-40B4-BE49-F238E27FC236}">
                <a16:creationId xmlns:a16="http://schemas.microsoft.com/office/drawing/2014/main" id="{CD76AE08-3A11-2D39-231F-8C2F8898563C}"/>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ea typeface="+mn-ea"/>
                <a:cs typeface="Arial"/>
              </a:rPr>
              <a:t>The Analysis</a:t>
            </a:r>
          </a:p>
        </p:txBody>
      </p:sp>
      <p:sp>
        <p:nvSpPr>
          <p:cNvPr id="4" name="Rectangle 3">
            <a:extLst>
              <a:ext uri="{FF2B5EF4-FFF2-40B4-BE49-F238E27FC236}">
                <a16:creationId xmlns:a16="http://schemas.microsoft.com/office/drawing/2014/main" id="{4400357D-0090-4F4B-A17A-25AA2CB8EB12}"/>
              </a:ext>
            </a:extLst>
          </p:cNvPr>
          <p:cNvSpPr/>
          <p:nvPr/>
        </p:nvSpPr>
        <p:spPr>
          <a:xfrm>
            <a:off x="681700" y="2755370"/>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Ben’s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Start Date</a:t>
            </a:r>
          </a:p>
        </p:txBody>
      </p:sp>
      <p:sp>
        <p:nvSpPr>
          <p:cNvPr id="5" name="Rectangle 4">
            <a:extLst>
              <a:ext uri="{FF2B5EF4-FFF2-40B4-BE49-F238E27FC236}">
                <a16:creationId xmlns:a16="http://schemas.microsoft.com/office/drawing/2014/main" id="{4A148E6D-DDD9-7AA2-6800-49CF8F8ACDD7}"/>
              </a:ext>
            </a:extLst>
          </p:cNvPr>
          <p:cNvSpPr/>
          <p:nvPr/>
        </p:nvSpPr>
        <p:spPr>
          <a:xfrm>
            <a:off x="681700" y="4089146"/>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Timeframe for Liquidation</a:t>
            </a:r>
          </a:p>
        </p:txBody>
      </p:sp>
      <p:sp>
        <p:nvSpPr>
          <p:cNvPr id="7" name="Text Placeholder 9">
            <a:extLst>
              <a:ext uri="{FF2B5EF4-FFF2-40B4-BE49-F238E27FC236}">
                <a16:creationId xmlns:a16="http://schemas.microsoft.com/office/drawing/2014/main" id="{A9E33776-6F26-25E2-3E28-9CC465CE76EB}"/>
              </a:ext>
            </a:extLst>
          </p:cNvPr>
          <p:cNvSpPr txBox="1">
            <a:spLocks/>
          </p:cNvSpPr>
          <p:nvPr/>
        </p:nvSpPr>
        <p:spPr>
          <a:xfrm>
            <a:off x="3869985" y="1933773"/>
            <a:ext cx="7267458"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8" name="Text Placeholder 7">
            <a:extLst>
              <a:ext uri="{FF2B5EF4-FFF2-40B4-BE49-F238E27FC236}">
                <a16:creationId xmlns:a16="http://schemas.microsoft.com/office/drawing/2014/main" id="{476563A0-318B-A207-D24B-42F8260D4BFB}"/>
              </a:ext>
            </a:extLst>
          </p:cNvPr>
          <p:cNvSpPr txBox="1">
            <a:spLocks/>
          </p:cNvSpPr>
          <p:nvPr/>
        </p:nvSpPr>
        <p:spPr>
          <a:xfrm>
            <a:off x="3869984" y="2755370"/>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sz="2200" dirty="0">
                <a:solidFill>
                  <a:srgbClr val="414041"/>
                </a:solidFill>
                <a:latin typeface="Aptos" panose="02110004020202020204"/>
              </a:rPr>
              <a:t>D</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istributions must start by Dec 31, 2025</a:t>
            </a:r>
          </a:p>
        </p:txBody>
      </p:sp>
      <p:sp>
        <p:nvSpPr>
          <p:cNvPr id="13" name="Title 12">
            <a:extLst>
              <a:ext uri="{FF2B5EF4-FFF2-40B4-BE49-F238E27FC236}">
                <a16:creationId xmlns:a16="http://schemas.microsoft.com/office/drawing/2014/main" id="{9BA883B9-DD3C-65F1-A0B6-6A621B548A3A}"/>
              </a:ext>
            </a:extLst>
          </p:cNvPr>
          <p:cNvSpPr>
            <a:spLocks noGrp="1"/>
          </p:cNvSpPr>
          <p:nvPr>
            <p:ph type="title"/>
          </p:nvPr>
        </p:nvSpPr>
        <p:spPr/>
        <p:txBody>
          <a:bodyPr/>
          <a:lstStyle/>
          <a:p>
            <a:r>
              <a:rPr lang="en-US" dirty="0"/>
              <a:t>Inherited IRA Scenario 2: </a:t>
            </a:r>
            <a:r>
              <a:rPr lang="en-US" b="1" dirty="0"/>
              <a:t>Minor Child Ben</a:t>
            </a:r>
          </a:p>
        </p:txBody>
      </p:sp>
      <p:sp>
        <p:nvSpPr>
          <p:cNvPr id="18" name="Text Placeholder 7">
            <a:extLst>
              <a:ext uri="{FF2B5EF4-FFF2-40B4-BE49-F238E27FC236}">
                <a16:creationId xmlns:a16="http://schemas.microsoft.com/office/drawing/2014/main" id="{8169B842-1AA0-4D44-0319-6CE28F29D245}"/>
              </a:ext>
            </a:extLst>
          </p:cNvPr>
          <p:cNvSpPr txBox="1">
            <a:spLocks/>
          </p:cNvSpPr>
          <p:nvPr/>
        </p:nvSpPr>
        <p:spPr>
          <a:xfrm>
            <a:off x="3869985"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noProof="0" dirty="0">
                <a:ln>
                  <a:noFill/>
                </a:ln>
                <a:solidFill>
                  <a:srgbClr val="414041"/>
                </a:solidFill>
                <a:effectLst/>
                <a:uLnTx/>
                <a:uFillTx/>
                <a:latin typeface="Aptos" panose="02110004020202020204"/>
                <a:ea typeface="+mn-ea"/>
                <a:cs typeface="+mn-cs"/>
              </a:rPr>
              <a:t>2025 to 2048</a:t>
            </a:r>
            <a:br>
              <a:rPr lang="en-US" sz="2200" dirty="0">
                <a:solidFill>
                  <a:srgbClr val="414041"/>
                </a:solidFill>
                <a:latin typeface="Aptos" panose="02110004020202020204"/>
              </a:rPr>
            </a:br>
            <a:r>
              <a:rPr lang="en-US" sz="2200" dirty="0">
                <a:solidFill>
                  <a:srgbClr val="414041"/>
                </a:solidFill>
                <a:latin typeface="Aptos" panose="02110004020202020204"/>
              </a:rPr>
              <a:t>(Ben’s ages 8 to 31)</a:t>
            </a:r>
          </a:p>
        </p:txBody>
      </p:sp>
      <p:sp>
        <p:nvSpPr>
          <p:cNvPr id="21" name="Text Placeholder 7">
            <a:extLst>
              <a:ext uri="{FF2B5EF4-FFF2-40B4-BE49-F238E27FC236}">
                <a16:creationId xmlns:a16="http://schemas.microsoft.com/office/drawing/2014/main" id="{96BDDB7D-1ECB-F426-88D2-B7D498FF7EE4}"/>
              </a:ext>
            </a:extLst>
          </p:cNvPr>
          <p:cNvSpPr txBox="1">
            <a:spLocks/>
          </p:cNvSpPr>
          <p:nvPr/>
        </p:nvSpPr>
        <p:spPr>
          <a:xfrm>
            <a:off x="7662723"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lang="en-US" sz="2200" dirty="0">
                <a:solidFill>
                  <a:srgbClr val="414041"/>
                </a:solidFill>
                <a:latin typeface="Aptos" panose="02110004020202020204"/>
              </a:rPr>
              <a:t>Annual distributions based on </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Ben’s Life Expectancy</a:t>
            </a:r>
            <a:endParaRPr kumimoji="0" lang="en-US" sz="2200" b="0" i="0" u="none" strike="noStrike" kern="1200" cap="none" spc="0" normalizeH="0" noProof="0" dirty="0">
              <a:ln>
                <a:noFill/>
              </a:ln>
              <a:solidFill>
                <a:srgbClr val="414041"/>
              </a:solidFill>
              <a:effectLst/>
              <a:uLnTx/>
              <a:uFillTx/>
              <a:latin typeface="Aptos" panose="02110004020202020204"/>
              <a:ea typeface="+mn-ea"/>
              <a:cs typeface="+mn-cs"/>
            </a:endParaRPr>
          </a:p>
        </p:txBody>
      </p:sp>
      <p:sp>
        <p:nvSpPr>
          <p:cNvPr id="22" name="Text Placeholder 7">
            <a:extLst>
              <a:ext uri="{FF2B5EF4-FFF2-40B4-BE49-F238E27FC236}">
                <a16:creationId xmlns:a16="http://schemas.microsoft.com/office/drawing/2014/main" id="{90E561AC-0528-3D81-A81D-088BDEE86159}"/>
              </a:ext>
            </a:extLst>
          </p:cNvPr>
          <p:cNvSpPr txBox="1">
            <a:spLocks/>
          </p:cNvSpPr>
          <p:nvPr/>
        </p:nvSpPr>
        <p:spPr>
          <a:xfrm>
            <a:off x="3869983" y="5422922"/>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sz="2200" dirty="0">
                <a:solidFill>
                  <a:srgbClr val="414041"/>
                </a:solidFill>
                <a:latin typeface="Aptos" panose="02110004020202020204"/>
              </a:rPr>
              <a:t>Inherited IRA </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must be fully emptied by Dec 31, 2048</a:t>
            </a:r>
          </a:p>
        </p:txBody>
      </p:sp>
    </p:spTree>
    <p:extLst>
      <p:ext uri="{BB962C8B-B14F-4D97-AF65-F5344CB8AC3E}">
        <p14:creationId xmlns:p14="http://schemas.microsoft.com/office/powerpoint/2010/main" val="392924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82C62-2C32-0B4B-5B56-02FF2B422B4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E6E459-A072-74A3-9AB6-598B2358774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3047032F-6680-BDCD-BB1A-775C95BF15B3}"/>
              </a:ext>
            </a:extLst>
          </p:cNvPr>
          <p:cNvSpPr>
            <a:spLocks noGrp="1"/>
          </p:cNvSpPr>
          <p:nvPr>
            <p:ph type="title"/>
          </p:nvPr>
        </p:nvSpPr>
        <p:spPr/>
        <p:txBody>
          <a:bodyPr/>
          <a:lstStyle/>
          <a:p>
            <a:r>
              <a:rPr lang="en-US" dirty="0"/>
              <a:t>Minor Child Ben’s </a:t>
            </a:r>
            <a:r>
              <a:rPr lang="en-US" b="1" dirty="0"/>
              <a:t>Required Distributions</a:t>
            </a:r>
          </a:p>
        </p:txBody>
      </p:sp>
      <p:sp>
        <p:nvSpPr>
          <p:cNvPr id="5" name="Arrow: Notched Right 4">
            <a:extLst>
              <a:ext uri="{FF2B5EF4-FFF2-40B4-BE49-F238E27FC236}">
                <a16:creationId xmlns:a16="http://schemas.microsoft.com/office/drawing/2014/main" id="{C393CB4A-600C-FBB5-94E3-45C1A0FFCC2D}"/>
              </a:ext>
            </a:extLst>
          </p:cNvPr>
          <p:cNvSpPr/>
          <p:nvPr/>
        </p:nvSpPr>
        <p:spPr>
          <a:xfrm>
            <a:off x="508238" y="3192919"/>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6" name="Oval 5">
            <a:extLst>
              <a:ext uri="{FF2B5EF4-FFF2-40B4-BE49-F238E27FC236}">
                <a16:creationId xmlns:a16="http://schemas.microsoft.com/office/drawing/2014/main" id="{B24CA751-86C5-B79C-3A23-598FB0937D9B}"/>
              </a:ext>
            </a:extLst>
          </p:cNvPr>
          <p:cNvSpPr/>
          <p:nvPr/>
        </p:nvSpPr>
        <p:spPr>
          <a:xfrm>
            <a:off x="809353" y="3756701"/>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F31CF701-0633-94DD-3BE6-C718034ACF07}"/>
              </a:ext>
            </a:extLst>
          </p:cNvPr>
          <p:cNvSpPr/>
          <p:nvPr/>
        </p:nvSpPr>
        <p:spPr>
          <a:xfrm>
            <a:off x="9615904" y="3756701"/>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8" name="Oval 7">
            <a:extLst>
              <a:ext uri="{FF2B5EF4-FFF2-40B4-BE49-F238E27FC236}">
                <a16:creationId xmlns:a16="http://schemas.microsoft.com/office/drawing/2014/main" id="{DFCF6374-0C05-EFD9-5697-CD3634EEB799}"/>
              </a:ext>
            </a:extLst>
          </p:cNvPr>
          <p:cNvSpPr/>
          <p:nvPr/>
        </p:nvSpPr>
        <p:spPr>
          <a:xfrm>
            <a:off x="5286148" y="3756701"/>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9" name="TextBox 8">
            <a:extLst>
              <a:ext uri="{FF2B5EF4-FFF2-40B4-BE49-F238E27FC236}">
                <a16:creationId xmlns:a16="http://schemas.microsoft.com/office/drawing/2014/main" id="{CE4016D8-FB67-E332-1074-997DEC412750}"/>
              </a:ext>
            </a:extLst>
          </p:cNvPr>
          <p:cNvSpPr txBox="1"/>
          <p:nvPr/>
        </p:nvSpPr>
        <p:spPr>
          <a:xfrm>
            <a:off x="8728812" y="4232329"/>
            <a:ext cx="2185656"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Dec 31, 2048</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Full Liquidation</a:t>
            </a:r>
          </a:p>
        </p:txBody>
      </p:sp>
      <p:sp>
        <p:nvSpPr>
          <p:cNvPr id="10" name="TextBox 9">
            <a:extLst>
              <a:ext uri="{FF2B5EF4-FFF2-40B4-BE49-F238E27FC236}">
                <a16:creationId xmlns:a16="http://schemas.microsoft.com/office/drawing/2014/main" id="{8C225515-1949-AE37-6700-0F5AE1EC507C}"/>
              </a:ext>
            </a:extLst>
          </p:cNvPr>
          <p:cNvSpPr txBox="1"/>
          <p:nvPr/>
        </p:nvSpPr>
        <p:spPr>
          <a:xfrm>
            <a:off x="96574" y="2958290"/>
            <a:ext cx="1807535"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2024</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Bella’s Death</a:t>
            </a:r>
          </a:p>
        </p:txBody>
      </p:sp>
      <p:sp>
        <p:nvSpPr>
          <p:cNvPr id="15" name="Oval 14">
            <a:extLst>
              <a:ext uri="{FF2B5EF4-FFF2-40B4-BE49-F238E27FC236}">
                <a16:creationId xmlns:a16="http://schemas.microsoft.com/office/drawing/2014/main" id="{55BE254A-6B16-3ABD-2178-8D755B0B9089}"/>
              </a:ext>
            </a:extLst>
          </p:cNvPr>
          <p:cNvSpPr/>
          <p:nvPr/>
        </p:nvSpPr>
        <p:spPr>
          <a:xfrm>
            <a:off x="2445730" y="3756701"/>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6" name="TextBox 15">
            <a:extLst>
              <a:ext uri="{FF2B5EF4-FFF2-40B4-BE49-F238E27FC236}">
                <a16:creationId xmlns:a16="http://schemas.microsoft.com/office/drawing/2014/main" id="{918F4C2C-E6BB-0F76-3439-4E092B93CCC4}"/>
              </a:ext>
            </a:extLst>
          </p:cNvPr>
          <p:cNvSpPr txBox="1"/>
          <p:nvPr/>
        </p:nvSpPr>
        <p:spPr>
          <a:xfrm>
            <a:off x="1564433" y="2958290"/>
            <a:ext cx="2144571"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Dec 31, 2025</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Ben’s Start Date</a:t>
            </a:r>
          </a:p>
        </p:txBody>
      </p:sp>
      <p:sp>
        <p:nvSpPr>
          <p:cNvPr id="21" name="Text Placeholder 4">
            <a:extLst>
              <a:ext uri="{FF2B5EF4-FFF2-40B4-BE49-F238E27FC236}">
                <a16:creationId xmlns:a16="http://schemas.microsoft.com/office/drawing/2014/main" id="{06B4CA39-F55A-37ED-7D58-90BDB21F52EE}"/>
              </a:ext>
            </a:extLst>
          </p:cNvPr>
          <p:cNvSpPr txBox="1">
            <a:spLocks/>
          </p:cNvSpPr>
          <p:nvPr/>
        </p:nvSpPr>
        <p:spPr>
          <a:xfrm>
            <a:off x="395360" y="1117333"/>
            <a:ext cx="11274552" cy="591301"/>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lvl="0">
              <a:spcBef>
                <a:spcPts val="600"/>
              </a:spcBef>
              <a:spcAft>
                <a:spcPts val="0"/>
              </a:spcAft>
              <a:buClr>
                <a:srgbClr val="3C9B34"/>
              </a:buClr>
            </a:pPr>
            <a:r>
              <a:rPr lang="en-US" sz="2400" b="1" dirty="0">
                <a:solidFill>
                  <a:srgbClr val="414041"/>
                </a:solidFill>
              </a:rPr>
              <a:t>Ben was age 7 when his Mom died</a:t>
            </a:r>
            <a:endParaRPr kumimoji="0" lang="en-US" sz="2400" b="1" i="0" u="none" strike="noStrike" kern="1200" cap="none" spc="0" normalizeH="0" baseline="0" noProof="0" dirty="0">
              <a:ln>
                <a:noFill/>
              </a:ln>
              <a:solidFill>
                <a:srgbClr val="414041"/>
              </a:solidFill>
              <a:effectLst/>
              <a:uLnTx/>
              <a:uFillTx/>
              <a:latin typeface="Aptos" panose="02110004020202020204"/>
              <a:cs typeface="Arial"/>
            </a:endParaRPr>
          </a:p>
        </p:txBody>
      </p:sp>
      <p:sp>
        <p:nvSpPr>
          <p:cNvPr id="22" name="TextBox 21">
            <a:extLst>
              <a:ext uri="{FF2B5EF4-FFF2-40B4-BE49-F238E27FC236}">
                <a16:creationId xmlns:a16="http://schemas.microsoft.com/office/drawing/2014/main" id="{EF14AC56-D9D3-6BB3-6366-A94B4315FE53}"/>
              </a:ext>
            </a:extLst>
          </p:cNvPr>
          <p:cNvSpPr txBox="1"/>
          <p:nvPr/>
        </p:nvSpPr>
        <p:spPr>
          <a:xfrm>
            <a:off x="4404851" y="2958290"/>
            <a:ext cx="2144571"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2038</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rPr>
              <a:t>Ben’s a</a:t>
            </a:r>
            <a:r>
              <a:rPr lang="en-US" dirty="0">
                <a:solidFill>
                  <a:srgbClr val="3E3F3C"/>
                </a:solidFill>
                <a:latin typeface="Aptos" panose="020B0004020202020204" pitchFamily="34" charset="0"/>
                <a:cs typeface="Arial"/>
              </a:rPr>
              <a:t>ge 21</a:t>
            </a:r>
            <a:endPar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endParaRPr>
          </a:p>
        </p:txBody>
      </p:sp>
      <p:sp>
        <p:nvSpPr>
          <p:cNvPr id="23" name="Oval 22">
            <a:extLst>
              <a:ext uri="{FF2B5EF4-FFF2-40B4-BE49-F238E27FC236}">
                <a16:creationId xmlns:a16="http://schemas.microsoft.com/office/drawing/2014/main" id="{E538596C-C8F2-ECBA-2E7A-0E9982FD52DB}"/>
              </a:ext>
            </a:extLst>
          </p:cNvPr>
          <p:cNvSpPr/>
          <p:nvPr/>
        </p:nvSpPr>
        <p:spPr>
          <a:xfrm>
            <a:off x="6622823" y="3756701"/>
            <a:ext cx="381976" cy="381976"/>
          </a:xfrm>
          <a:prstGeom prst="ellipse">
            <a:avLst/>
          </a:prstGeom>
          <a:solidFill>
            <a:srgbClr val="006B8C"/>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4" name="TextBox 23">
            <a:extLst>
              <a:ext uri="{FF2B5EF4-FFF2-40B4-BE49-F238E27FC236}">
                <a16:creationId xmlns:a16="http://schemas.microsoft.com/office/drawing/2014/main" id="{933355E0-0F2A-49FD-82FD-64BA205AD476}"/>
              </a:ext>
            </a:extLst>
          </p:cNvPr>
          <p:cNvSpPr txBox="1"/>
          <p:nvPr/>
        </p:nvSpPr>
        <p:spPr>
          <a:xfrm>
            <a:off x="5624599" y="4232329"/>
            <a:ext cx="2378424"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dirty="0">
                <a:ln>
                  <a:noFill/>
                </a:ln>
                <a:solidFill>
                  <a:srgbClr val="3E3F3C"/>
                </a:solidFill>
                <a:effectLst/>
                <a:uLnTx/>
                <a:uFillTx/>
                <a:latin typeface="Aptos" panose="020B0004020202020204" pitchFamily="34" charset="0"/>
                <a:cs typeface="Arial"/>
              </a:rPr>
              <a:t>2039</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noProof="0" dirty="0">
                <a:solidFill>
                  <a:srgbClr val="3E3F3C"/>
                </a:solidFill>
                <a:latin typeface="Aptos" panose="020B0004020202020204" pitchFamily="34" charset="0"/>
                <a:cs typeface="Arial"/>
              </a:rPr>
              <a:t>10 Year Rule Begins</a:t>
            </a:r>
            <a:endParaRPr kumimoji="0" lang="en-US" b="0" i="0" u="none" strike="noStrike" kern="1200" cap="none" spc="0" normalizeH="0" baseline="0" noProof="0" dirty="0">
              <a:ln>
                <a:noFill/>
              </a:ln>
              <a:solidFill>
                <a:srgbClr val="3E3F3C"/>
              </a:solidFill>
              <a:effectLst/>
              <a:uLnTx/>
              <a:uFillTx/>
              <a:latin typeface="Aptos" panose="020B0004020202020204" pitchFamily="34" charset="0"/>
              <a:cs typeface="Arial"/>
            </a:endParaRPr>
          </a:p>
        </p:txBody>
      </p:sp>
      <p:sp>
        <p:nvSpPr>
          <p:cNvPr id="25" name="TextBox 24">
            <a:extLst>
              <a:ext uri="{FF2B5EF4-FFF2-40B4-BE49-F238E27FC236}">
                <a16:creationId xmlns:a16="http://schemas.microsoft.com/office/drawing/2014/main" id="{DEE55954-DC29-D2EA-2374-435DF4BB51BF}"/>
              </a:ext>
            </a:extLst>
          </p:cNvPr>
          <p:cNvSpPr txBox="1"/>
          <p:nvPr/>
        </p:nvSpPr>
        <p:spPr>
          <a:xfrm>
            <a:off x="2969138" y="3801814"/>
            <a:ext cx="21445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rPr>
              <a:t>Ben’s a</a:t>
            </a:r>
            <a:r>
              <a:rPr lang="en-US" dirty="0">
                <a:solidFill>
                  <a:srgbClr val="00A89E"/>
                </a:solidFill>
                <a:latin typeface="Aptos" panose="020B0004020202020204" pitchFamily="34" charset="0"/>
                <a:cs typeface="Arial"/>
              </a:rPr>
              <a:t>ges 8 to 21</a:t>
            </a:r>
            <a:endPar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endParaRPr>
          </a:p>
        </p:txBody>
      </p:sp>
      <p:sp>
        <p:nvSpPr>
          <p:cNvPr id="26" name="Right Bracket 25">
            <a:extLst>
              <a:ext uri="{FF2B5EF4-FFF2-40B4-BE49-F238E27FC236}">
                <a16:creationId xmlns:a16="http://schemas.microsoft.com/office/drawing/2014/main" id="{BD92C616-DC05-FF94-7828-70C98F026A25}"/>
              </a:ext>
            </a:extLst>
          </p:cNvPr>
          <p:cNvSpPr/>
          <p:nvPr/>
        </p:nvSpPr>
        <p:spPr>
          <a:xfrm rot="5400000">
            <a:off x="3826854" y="3137224"/>
            <a:ext cx="446072" cy="2986748"/>
          </a:xfrm>
          <a:prstGeom prst="rightBracket">
            <a:avLst>
              <a:gd name="adj" fmla="val 0"/>
            </a:avLst>
          </a:prstGeom>
          <a:ln w="57150">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7" name="TextBox 26">
            <a:extLst>
              <a:ext uri="{FF2B5EF4-FFF2-40B4-BE49-F238E27FC236}">
                <a16:creationId xmlns:a16="http://schemas.microsoft.com/office/drawing/2014/main" id="{E9F113E5-E6C3-70B2-715B-5149E9E68F76}"/>
              </a:ext>
            </a:extLst>
          </p:cNvPr>
          <p:cNvSpPr txBox="1"/>
          <p:nvPr/>
        </p:nvSpPr>
        <p:spPr>
          <a:xfrm>
            <a:off x="2113747" y="4920776"/>
            <a:ext cx="387228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i="0" u="none" strike="noStrike" kern="1200" cap="none" spc="0" normalizeH="0" baseline="0" noProof="0" dirty="0">
                <a:ln>
                  <a:noFill/>
                </a:ln>
                <a:solidFill>
                  <a:srgbClr val="00A89E"/>
                </a:solidFill>
                <a:effectLst/>
                <a:uLnTx/>
                <a:uFillTx/>
                <a:latin typeface="Aptos" panose="020B0004020202020204" pitchFamily="34" charset="0"/>
                <a:cs typeface="Arial"/>
              </a:rPr>
              <a:t>Annual</a:t>
            </a:r>
            <a:r>
              <a:rPr kumimoji="0" lang="en-US" sz="2200" i="0" u="none" strike="noStrike" kern="1200" cap="none" spc="0" normalizeH="0" noProof="0" dirty="0">
                <a:ln>
                  <a:noFill/>
                </a:ln>
                <a:solidFill>
                  <a:srgbClr val="00A89E"/>
                </a:solidFill>
                <a:effectLst/>
                <a:uLnTx/>
                <a:uFillTx/>
                <a:latin typeface="Aptos" panose="020B0004020202020204" pitchFamily="34" charset="0"/>
                <a:cs typeface="Arial"/>
              </a:rPr>
              <a:t> Payments Based on Ben’s Life Expectancy</a:t>
            </a:r>
            <a:endParaRPr kumimoji="0" lang="en-US" sz="2200" i="0" u="none" strike="noStrike" kern="1200" cap="none" spc="0" normalizeH="0" baseline="0" noProof="0" dirty="0">
              <a:ln>
                <a:noFill/>
              </a:ln>
              <a:solidFill>
                <a:srgbClr val="00A89E"/>
              </a:solidFill>
              <a:effectLst/>
              <a:uLnTx/>
              <a:uFillTx/>
              <a:latin typeface="Aptos" panose="020B0004020202020204" pitchFamily="34" charset="0"/>
              <a:cs typeface="Arial"/>
            </a:endParaRPr>
          </a:p>
        </p:txBody>
      </p:sp>
      <p:sp>
        <p:nvSpPr>
          <p:cNvPr id="28" name="Right Bracket 27">
            <a:extLst>
              <a:ext uri="{FF2B5EF4-FFF2-40B4-BE49-F238E27FC236}">
                <a16:creationId xmlns:a16="http://schemas.microsoft.com/office/drawing/2014/main" id="{149C6D22-A237-F5B4-BE97-F9F89217985E}"/>
              </a:ext>
            </a:extLst>
          </p:cNvPr>
          <p:cNvSpPr/>
          <p:nvPr/>
        </p:nvSpPr>
        <p:spPr>
          <a:xfrm rot="16200000">
            <a:off x="8061040" y="1730870"/>
            <a:ext cx="446072" cy="3057585"/>
          </a:xfrm>
          <a:prstGeom prst="rightBracket">
            <a:avLst>
              <a:gd name="adj" fmla="val 0"/>
            </a:avLst>
          </a:prstGeom>
          <a:ln w="57150">
            <a:solidFill>
              <a:srgbClr val="006B8C"/>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9" name="TextBox 28">
            <a:extLst>
              <a:ext uri="{FF2B5EF4-FFF2-40B4-BE49-F238E27FC236}">
                <a16:creationId xmlns:a16="http://schemas.microsoft.com/office/drawing/2014/main" id="{74B0D954-A8C8-A8F5-2E28-98D0CD4C8F5A}"/>
              </a:ext>
            </a:extLst>
          </p:cNvPr>
          <p:cNvSpPr txBox="1"/>
          <p:nvPr/>
        </p:nvSpPr>
        <p:spPr>
          <a:xfrm>
            <a:off x="6374208" y="2251785"/>
            <a:ext cx="387228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i="0" u="none" strike="noStrike" kern="1200" cap="none" spc="0" normalizeH="0" baseline="0" noProof="0" dirty="0">
                <a:ln>
                  <a:noFill/>
                </a:ln>
                <a:solidFill>
                  <a:srgbClr val="006B8C"/>
                </a:solidFill>
                <a:effectLst/>
                <a:uLnTx/>
                <a:uFillTx/>
                <a:latin typeface="Aptos" panose="020B0004020202020204" pitchFamily="34" charset="0"/>
                <a:cs typeface="Arial"/>
              </a:rPr>
              <a:t>Annual</a:t>
            </a:r>
            <a:r>
              <a:rPr kumimoji="0" lang="en-US" sz="2200" i="0" u="none" strike="noStrike" kern="1200" cap="none" spc="0" normalizeH="0" noProof="0" dirty="0">
                <a:ln>
                  <a:noFill/>
                </a:ln>
                <a:solidFill>
                  <a:srgbClr val="006B8C"/>
                </a:solidFill>
                <a:effectLst/>
                <a:uLnTx/>
                <a:uFillTx/>
                <a:latin typeface="Aptos" panose="020B0004020202020204" pitchFamily="34" charset="0"/>
                <a:cs typeface="Arial"/>
              </a:rPr>
              <a:t> Payments Based on Ben’s Life Expectancy</a:t>
            </a:r>
            <a:endParaRPr kumimoji="0" lang="en-US" sz="2200" i="0" u="none" strike="noStrike" kern="1200" cap="none" spc="0" normalizeH="0" baseline="0" noProof="0" dirty="0">
              <a:ln>
                <a:noFill/>
              </a:ln>
              <a:solidFill>
                <a:srgbClr val="006B8C"/>
              </a:solidFill>
              <a:effectLst/>
              <a:uLnTx/>
              <a:uFillTx/>
              <a:latin typeface="Aptos" panose="020B0004020202020204" pitchFamily="34" charset="0"/>
              <a:cs typeface="Arial"/>
            </a:endParaRPr>
          </a:p>
        </p:txBody>
      </p:sp>
      <p:sp>
        <p:nvSpPr>
          <p:cNvPr id="30" name="TextBox 29">
            <a:extLst>
              <a:ext uri="{FF2B5EF4-FFF2-40B4-BE49-F238E27FC236}">
                <a16:creationId xmlns:a16="http://schemas.microsoft.com/office/drawing/2014/main" id="{9BCFF1F9-DE0A-F6BD-BE03-8740095248F2}"/>
              </a:ext>
            </a:extLst>
          </p:cNvPr>
          <p:cNvSpPr txBox="1"/>
          <p:nvPr/>
        </p:nvSpPr>
        <p:spPr>
          <a:xfrm>
            <a:off x="7238066" y="3801814"/>
            <a:ext cx="21445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6B8C"/>
                </a:solidFill>
                <a:effectLst/>
                <a:uLnTx/>
                <a:uFillTx/>
                <a:latin typeface="Aptos" panose="020B0004020202020204" pitchFamily="34" charset="0"/>
                <a:cs typeface="Arial"/>
              </a:rPr>
              <a:t>Ben’s a</a:t>
            </a:r>
            <a:r>
              <a:rPr lang="en-US" dirty="0">
                <a:solidFill>
                  <a:srgbClr val="006B8C"/>
                </a:solidFill>
                <a:latin typeface="Aptos" panose="020B0004020202020204" pitchFamily="34" charset="0"/>
                <a:cs typeface="Arial"/>
              </a:rPr>
              <a:t>ges 22 to 31</a:t>
            </a:r>
            <a:endParaRPr kumimoji="0" lang="en-US" b="0" i="0" u="none" strike="noStrike" kern="1200" cap="none" spc="0" normalizeH="0" baseline="0" noProof="0" dirty="0">
              <a:ln>
                <a:noFill/>
              </a:ln>
              <a:solidFill>
                <a:srgbClr val="006B8C"/>
              </a:solidFill>
              <a:effectLst/>
              <a:uLnTx/>
              <a:uFillTx/>
              <a:latin typeface="Aptos" panose="020B0004020202020204" pitchFamily="34" charset="0"/>
              <a:cs typeface="Arial"/>
            </a:endParaRPr>
          </a:p>
        </p:txBody>
      </p:sp>
    </p:spTree>
    <p:extLst>
      <p:ext uri="{BB962C8B-B14F-4D97-AF65-F5344CB8AC3E}">
        <p14:creationId xmlns:p14="http://schemas.microsoft.com/office/powerpoint/2010/main" val="100623145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690630-3A49-D027-A043-84C340EF0913}"/>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a:t>
            </a:fld>
            <a:endParaRPr lang="en-US" dirty="0">
              <a:latin typeface="Aptos Light" panose="020B0004020202020204" pitchFamily="34" charset="0"/>
            </a:endParaRPr>
          </a:p>
        </p:txBody>
      </p:sp>
      <p:sp>
        <p:nvSpPr>
          <p:cNvPr id="3" name="Text Placeholder 2">
            <a:extLst>
              <a:ext uri="{FF2B5EF4-FFF2-40B4-BE49-F238E27FC236}">
                <a16:creationId xmlns:a16="http://schemas.microsoft.com/office/drawing/2014/main" id="{9EF43B00-28A7-028D-36E1-88613A0E5F4E}"/>
              </a:ext>
            </a:extLst>
          </p:cNvPr>
          <p:cNvSpPr>
            <a:spLocks noGrp="1"/>
          </p:cNvSpPr>
          <p:nvPr>
            <p:ph type="body" sz="quarter" idx="11"/>
          </p:nvPr>
        </p:nvSpPr>
        <p:spPr>
          <a:xfrm>
            <a:off x="2208179" y="2439986"/>
            <a:ext cx="7760446" cy="1755593"/>
          </a:xfrm>
        </p:spPr>
        <p:txBody>
          <a:bodyPr/>
          <a:lstStyle/>
          <a:p>
            <a:r>
              <a:rPr lang="en-US" sz="3600" b="1" dirty="0"/>
              <a:t>55.5 million </a:t>
            </a:r>
            <a:r>
              <a:rPr lang="en-US" sz="3600" dirty="0"/>
              <a:t>U.S. households (42%) report that they own individual retirements accounts.</a:t>
            </a:r>
          </a:p>
        </p:txBody>
      </p:sp>
      <p:sp>
        <p:nvSpPr>
          <p:cNvPr id="4" name="Text Placeholder 3">
            <a:extLst>
              <a:ext uri="{FF2B5EF4-FFF2-40B4-BE49-F238E27FC236}">
                <a16:creationId xmlns:a16="http://schemas.microsoft.com/office/drawing/2014/main" id="{AFA888B8-DC88-40A4-B8DF-1A9945DE422D}"/>
              </a:ext>
            </a:extLst>
          </p:cNvPr>
          <p:cNvSpPr>
            <a:spLocks noGrp="1"/>
          </p:cNvSpPr>
          <p:nvPr>
            <p:ph type="body" sz="quarter" idx="21"/>
          </p:nvPr>
        </p:nvSpPr>
        <p:spPr/>
        <p:txBody>
          <a:bodyPr/>
          <a:lstStyle/>
          <a:p>
            <a:r>
              <a:rPr lang="en-US" dirty="0"/>
              <a:t>ICI Research Perspective, February 2024</a:t>
            </a:r>
          </a:p>
        </p:txBody>
      </p:sp>
      <p:sp>
        <p:nvSpPr>
          <p:cNvPr id="5" name="Text Placeholder 4">
            <a:extLst>
              <a:ext uri="{FF2B5EF4-FFF2-40B4-BE49-F238E27FC236}">
                <a16:creationId xmlns:a16="http://schemas.microsoft.com/office/drawing/2014/main" id="{12636383-E43C-2905-5BD7-96963B8B2898}"/>
              </a:ext>
            </a:extLst>
          </p:cNvPr>
          <p:cNvSpPr>
            <a:spLocks noGrp="1"/>
          </p:cNvSpPr>
          <p:nvPr>
            <p:ph type="body" sz="quarter" idx="22"/>
          </p:nvPr>
        </p:nvSpPr>
        <p:spPr/>
        <p:txBody>
          <a:bodyPr/>
          <a:lstStyle/>
          <a:p>
            <a:r>
              <a:rPr lang="en-US" dirty="0"/>
              <a:t>The Role of IRAs in US Households’ Saving for Retirement, 2023</a:t>
            </a:r>
          </a:p>
        </p:txBody>
      </p:sp>
      <p:sp>
        <p:nvSpPr>
          <p:cNvPr id="6" name="TextBox 5">
            <a:extLst>
              <a:ext uri="{FF2B5EF4-FFF2-40B4-BE49-F238E27FC236}">
                <a16:creationId xmlns:a16="http://schemas.microsoft.com/office/drawing/2014/main" id="{A6468393-AD8D-BE41-1D75-A7B7BEA7C443}"/>
              </a:ext>
            </a:extLst>
          </p:cNvPr>
          <p:cNvSpPr txBox="1"/>
          <p:nvPr/>
        </p:nvSpPr>
        <p:spPr>
          <a:xfrm>
            <a:off x="387706" y="6169578"/>
            <a:ext cx="4902752" cy="461665"/>
          </a:xfrm>
          <a:prstGeom prst="rect">
            <a:avLst/>
          </a:prstGeom>
          <a:noFill/>
        </p:spPr>
        <p:txBody>
          <a:bodyPr wrap="none" rtlCol="0">
            <a:spAutoFit/>
          </a:bodyPr>
          <a:lstStyle/>
          <a:p>
            <a:r>
              <a:rPr lang="en-US" sz="1200" dirty="0">
                <a:solidFill>
                  <a:schemeClr val="bg2"/>
                </a:solidFill>
              </a:rPr>
              <a:t>Source: </a:t>
            </a:r>
            <a:r>
              <a:rPr lang="en-US" sz="1200" u="sng" kern="100" dirty="0">
                <a:solidFill>
                  <a:schemeClr val="bg2"/>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The Role of IRAs in US Households’ Saving for Retirement, 2023</a:t>
            </a:r>
            <a:endParaRPr lang="en-US" sz="1200" kern="100" dirty="0">
              <a:solidFill>
                <a:schemeClr val="bg2"/>
              </a:solidFill>
              <a:effectLst/>
              <a:latin typeface="Aptos" panose="020B0004020202020204" pitchFamily="34" charset="0"/>
              <a:ea typeface="Aptos" panose="020B0004020202020204" pitchFamily="34" charset="0"/>
              <a:cs typeface="Times New Roman" panose="02020603050405020304" pitchFamily="18" charset="0"/>
            </a:endParaRPr>
          </a:p>
          <a:p>
            <a:endParaRPr lang="en-US" sz="1200" dirty="0">
              <a:solidFill>
                <a:schemeClr val="bg2"/>
              </a:solidFill>
            </a:endParaRPr>
          </a:p>
        </p:txBody>
      </p:sp>
    </p:spTree>
    <p:extLst>
      <p:ext uri="{BB962C8B-B14F-4D97-AF65-F5344CB8AC3E}">
        <p14:creationId xmlns:p14="http://schemas.microsoft.com/office/powerpoint/2010/main" val="201092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B771A-628C-7AF0-F478-33DC54DC4D57}"/>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3A005AD4-8473-F372-6ED6-E153248A291A}"/>
              </a:ext>
            </a:extLst>
          </p:cNvPr>
          <p:cNvSpPr txBox="1"/>
          <p:nvPr/>
        </p:nvSpPr>
        <p:spPr>
          <a:xfrm>
            <a:off x="928048" y="2183642"/>
            <a:ext cx="9239534" cy="21852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Aptos" panose="02110004020202020204"/>
                <a:ea typeface="+mn-ea"/>
                <a:cs typeface="+mn-cs"/>
              </a:rPr>
              <a:t>Inherited IRA Scenario 3:</a:t>
            </a:r>
          </a:p>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rPr>
              <a:t>Adult Child as Beneficiary</a:t>
            </a:r>
          </a:p>
          <a:p>
            <a:pPr marL="0" marR="0" lvl="0" indent="0" algn="l" defTabSz="914400" rtl="0" eaLnBrk="1" fontAlgn="auto" latinLnBrk="0" hangingPunct="1">
              <a:lnSpc>
                <a:spcPct val="100000"/>
              </a:lnSpc>
              <a:spcBef>
                <a:spcPts val="1200"/>
              </a:spcBef>
              <a:spcAft>
                <a:spcPts val="120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7951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C8D7-56DC-1CC0-2EF8-79C8DA245F9B}"/>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CEEA6BF-00C7-9E9B-D1A4-C806F761487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15407B6F-3C15-57EA-A447-F77515332635}"/>
              </a:ext>
            </a:extLst>
          </p:cNvPr>
          <p:cNvSpPr>
            <a:spLocks noGrp="1"/>
          </p:cNvSpPr>
          <p:nvPr>
            <p:ph type="title"/>
          </p:nvPr>
        </p:nvSpPr>
        <p:spPr>
          <a:xfrm>
            <a:off x="457201" y="457200"/>
            <a:ext cx="10237076" cy="501804"/>
          </a:xfrm>
        </p:spPr>
        <p:txBody>
          <a:bodyPr/>
          <a:lstStyle/>
          <a:p>
            <a:r>
              <a:rPr lang="en-US" dirty="0"/>
              <a:t>Inherited IRA Scenario 3: </a:t>
            </a:r>
            <a:r>
              <a:rPr lang="en-US" b="1" dirty="0"/>
              <a:t>Adult Child Ben</a:t>
            </a:r>
          </a:p>
        </p:txBody>
      </p:sp>
      <p:sp>
        <p:nvSpPr>
          <p:cNvPr id="3" name="Text Placeholder 4">
            <a:extLst>
              <a:ext uri="{FF2B5EF4-FFF2-40B4-BE49-F238E27FC236}">
                <a16:creationId xmlns:a16="http://schemas.microsoft.com/office/drawing/2014/main" id="{7DB9420E-35B3-6F28-8866-5E1143342A5D}"/>
              </a:ext>
            </a:extLst>
          </p:cNvPr>
          <p:cNvSpPr txBox="1">
            <a:spLocks/>
          </p:cNvSpPr>
          <p:nvPr/>
        </p:nvSpPr>
        <p:spPr>
          <a:xfrm>
            <a:off x="457200" y="1996044"/>
            <a:ext cx="11274552"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lang="en-US" sz="2800" dirty="0">
                <a:solidFill>
                  <a:srgbClr val="414041"/>
                </a:solidFill>
                <a:latin typeface="Aptos" panose="02110004020202020204"/>
              </a:rPr>
              <a:t>Bella named Ben as a beneficiary of her IRA</a:t>
            </a:r>
            <a:endParaRPr lang="en-US" sz="2600" dirty="0">
              <a:solidFill>
                <a:srgbClr val="414041"/>
              </a:solidFill>
              <a:latin typeface="Aptos" panose="02110004020202020204"/>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Assume Bella dies in 2057, </a:t>
            </a:r>
            <a:r>
              <a:rPr kumimoji="0" lang="en-US" sz="2800" i="0" u="none" strike="noStrike" kern="1200" cap="none" spc="0" normalizeH="0" baseline="0" noProof="0" dirty="0">
                <a:ln>
                  <a:noFill/>
                </a:ln>
                <a:solidFill>
                  <a:srgbClr val="414041"/>
                </a:solidFill>
                <a:effectLst/>
                <a:uLnTx/>
                <a:uFillTx/>
                <a:latin typeface="Aptos" panose="02110004020202020204"/>
                <a:ea typeface="+mn-ea"/>
                <a:cs typeface="Arial"/>
              </a:rPr>
              <a:t>at </a:t>
            </a:r>
            <a:r>
              <a:rPr kumimoji="0" lang="en-US" sz="2800" i="0" u="none" strike="noStrike" kern="1200" cap="none" spc="0" normalizeH="0" baseline="0" noProof="0" dirty="0">
                <a:ln>
                  <a:noFill/>
                </a:ln>
                <a:effectLst/>
                <a:uLnTx/>
                <a:uFillTx/>
                <a:latin typeface="Aptos" panose="02110004020202020204"/>
                <a:ea typeface="+mn-ea"/>
                <a:cs typeface="Arial"/>
              </a:rPr>
              <a:t>age 68</a:t>
            </a:r>
            <a:endParaRPr lang="en-US" sz="2800" dirty="0">
              <a:latin typeface="Aptos" panose="02110004020202020204"/>
              <a:cs typeface="Arial"/>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In 2057, Ben is age 40</a:t>
            </a:r>
          </a:p>
        </p:txBody>
      </p:sp>
      <p:sp>
        <p:nvSpPr>
          <p:cNvPr id="5" name="Text Placeholder 4">
            <a:extLst>
              <a:ext uri="{FF2B5EF4-FFF2-40B4-BE49-F238E27FC236}">
                <a16:creationId xmlns:a16="http://schemas.microsoft.com/office/drawing/2014/main" id="{0A3FFDE5-912A-0255-DFE6-E41C3216493A}"/>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cs typeface="Arial"/>
              </a:rPr>
              <a:t>The Revised Facts</a:t>
            </a:r>
          </a:p>
        </p:txBody>
      </p:sp>
    </p:spTree>
    <p:extLst>
      <p:ext uri="{BB962C8B-B14F-4D97-AF65-F5344CB8AC3E}">
        <p14:creationId xmlns:p14="http://schemas.microsoft.com/office/powerpoint/2010/main" val="3900064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FA71F-2231-0297-C6E5-024A072538A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21F575-1F8C-3B56-E6D7-7AC1FD90692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17" name="Text Placeholder 4">
            <a:extLst>
              <a:ext uri="{FF2B5EF4-FFF2-40B4-BE49-F238E27FC236}">
                <a16:creationId xmlns:a16="http://schemas.microsoft.com/office/drawing/2014/main" id="{81894161-B788-B964-A1D1-EE2F986DC408}"/>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ea typeface="+mn-ea"/>
                <a:cs typeface="Arial"/>
              </a:rPr>
              <a:t>The Analysis</a:t>
            </a:r>
          </a:p>
        </p:txBody>
      </p:sp>
      <p:sp>
        <p:nvSpPr>
          <p:cNvPr id="4" name="Rectangle 3">
            <a:extLst>
              <a:ext uri="{FF2B5EF4-FFF2-40B4-BE49-F238E27FC236}">
                <a16:creationId xmlns:a16="http://schemas.microsoft.com/office/drawing/2014/main" id="{2F20E719-A23F-3011-0A40-B1F3DEFDD1BE}"/>
              </a:ext>
            </a:extLst>
          </p:cNvPr>
          <p:cNvSpPr/>
          <p:nvPr/>
        </p:nvSpPr>
        <p:spPr>
          <a:xfrm>
            <a:off x="681700" y="2755370"/>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Ben’s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Start Date</a:t>
            </a:r>
          </a:p>
        </p:txBody>
      </p:sp>
      <p:sp>
        <p:nvSpPr>
          <p:cNvPr id="5" name="Rectangle 4">
            <a:extLst>
              <a:ext uri="{FF2B5EF4-FFF2-40B4-BE49-F238E27FC236}">
                <a16:creationId xmlns:a16="http://schemas.microsoft.com/office/drawing/2014/main" id="{DA886DC1-3053-096B-5753-B7E92A5D6ED5}"/>
              </a:ext>
            </a:extLst>
          </p:cNvPr>
          <p:cNvSpPr/>
          <p:nvPr/>
        </p:nvSpPr>
        <p:spPr>
          <a:xfrm>
            <a:off x="681700" y="4089146"/>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Timeframe for Liquidation</a:t>
            </a:r>
          </a:p>
        </p:txBody>
      </p:sp>
      <p:sp>
        <p:nvSpPr>
          <p:cNvPr id="7" name="Text Placeholder 9">
            <a:extLst>
              <a:ext uri="{FF2B5EF4-FFF2-40B4-BE49-F238E27FC236}">
                <a16:creationId xmlns:a16="http://schemas.microsoft.com/office/drawing/2014/main" id="{A94EE9CA-D902-6EA5-532E-F67E5532D5A6}"/>
              </a:ext>
            </a:extLst>
          </p:cNvPr>
          <p:cNvSpPr txBox="1">
            <a:spLocks/>
          </p:cNvSpPr>
          <p:nvPr/>
        </p:nvSpPr>
        <p:spPr>
          <a:xfrm>
            <a:off x="3869985" y="1933773"/>
            <a:ext cx="7267458"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8" name="Text Placeholder 7">
            <a:extLst>
              <a:ext uri="{FF2B5EF4-FFF2-40B4-BE49-F238E27FC236}">
                <a16:creationId xmlns:a16="http://schemas.microsoft.com/office/drawing/2014/main" id="{7F2B9263-4E01-01C7-3E39-4F479252A9BB}"/>
              </a:ext>
            </a:extLst>
          </p:cNvPr>
          <p:cNvSpPr txBox="1">
            <a:spLocks/>
          </p:cNvSpPr>
          <p:nvPr/>
        </p:nvSpPr>
        <p:spPr>
          <a:xfrm>
            <a:off x="3869984" y="2755370"/>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N/A, as Bella died before her start date</a:t>
            </a:r>
          </a:p>
        </p:txBody>
      </p:sp>
      <p:sp>
        <p:nvSpPr>
          <p:cNvPr id="13" name="Title 12">
            <a:extLst>
              <a:ext uri="{FF2B5EF4-FFF2-40B4-BE49-F238E27FC236}">
                <a16:creationId xmlns:a16="http://schemas.microsoft.com/office/drawing/2014/main" id="{6A3891AA-0D9F-37B5-01F5-B302287D8F47}"/>
              </a:ext>
            </a:extLst>
          </p:cNvPr>
          <p:cNvSpPr>
            <a:spLocks noGrp="1"/>
          </p:cNvSpPr>
          <p:nvPr>
            <p:ph type="title"/>
          </p:nvPr>
        </p:nvSpPr>
        <p:spPr/>
        <p:txBody>
          <a:bodyPr/>
          <a:lstStyle/>
          <a:p>
            <a:r>
              <a:rPr lang="en-US" dirty="0"/>
              <a:t>Inherited IRA Scenario 3: </a:t>
            </a:r>
            <a:r>
              <a:rPr lang="en-US" b="1" dirty="0"/>
              <a:t>Adult Child Ben</a:t>
            </a:r>
          </a:p>
        </p:txBody>
      </p:sp>
      <p:sp>
        <p:nvSpPr>
          <p:cNvPr id="18" name="Text Placeholder 7">
            <a:extLst>
              <a:ext uri="{FF2B5EF4-FFF2-40B4-BE49-F238E27FC236}">
                <a16:creationId xmlns:a16="http://schemas.microsoft.com/office/drawing/2014/main" id="{10EC8160-101F-9B35-8481-385A414C596A}"/>
              </a:ext>
            </a:extLst>
          </p:cNvPr>
          <p:cNvSpPr txBox="1">
            <a:spLocks/>
          </p:cNvSpPr>
          <p:nvPr/>
        </p:nvSpPr>
        <p:spPr>
          <a:xfrm>
            <a:off x="3869985"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2058 to 2067</a:t>
            </a:r>
          </a:p>
        </p:txBody>
      </p:sp>
      <p:sp>
        <p:nvSpPr>
          <p:cNvPr id="21" name="Text Placeholder 7">
            <a:extLst>
              <a:ext uri="{FF2B5EF4-FFF2-40B4-BE49-F238E27FC236}">
                <a16:creationId xmlns:a16="http://schemas.microsoft.com/office/drawing/2014/main" id="{CAB09281-B28D-BA5C-2ED9-FA86CA9CF957}"/>
              </a:ext>
            </a:extLst>
          </p:cNvPr>
          <p:cNvSpPr txBox="1">
            <a:spLocks/>
          </p:cNvSpPr>
          <p:nvPr/>
        </p:nvSpPr>
        <p:spPr>
          <a:xfrm>
            <a:off x="7662723"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No annual distributions required</a:t>
            </a:r>
          </a:p>
        </p:txBody>
      </p:sp>
      <p:sp>
        <p:nvSpPr>
          <p:cNvPr id="22" name="Text Placeholder 7">
            <a:extLst>
              <a:ext uri="{FF2B5EF4-FFF2-40B4-BE49-F238E27FC236}">
                <a16:creationId xmlns:a16="http://schemas.microsoft.com/office/drawing/2014/main" id="{FCF9E903-8C8E-9A25-2736-B5F129505B44}"/>
              </a:ext>
            </a:extLst>
          </p:cNvPr>
          <p:cNvSpPr txBox="1">
            <a:spLocks/>
          </p:cNvSpPr>
          <p:nvPr/>
        </p:nvSpPr>
        <p:spPr>
          <a:xfrm>
            <a:off x="3869983" y="5422922"/>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Inherited IRA must be fully emptied by Dec 31, 2067</a:t>
            </a:r>
          </a:p>
        </p:txBody>
      </p:sp>
    </p:spTree>
    <p:extLst>
      <p:ext uri="{BB962C8B-B14F-4D97-AF65-F5344CB8AC3E}">
        <p14:creationId xmlns:p14="http://schemas.microsoft.com/office/powerpoint/2010/main" val="294212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57310-29D0-8435-37D8-F182641BF10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1933FC2-0622-E31C-80D7-A7EF8A92DF7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3101F20F-9084-12A1-A6C1-C4DC94ABF226}"/>
              </a:ext>
            </a:extLst>
          </p:cNvPr>
          <p:cNvSpPr>
            <a:spLocks noGrp="1"/>
          </p:cNvSpPr>
          <p:nvPr>
            <p:ph type="title"/>
          </p:nvPr>
        </p:nvSpPr>
        <p:spPr/>
        <p:txBody>
          <a:bodyPr/>
          <a:lstStyle/>
          <a:p>
            <a:r>
              <a:rPr lang="en-US" dirty="0"/>
              <a:t>Adult Child Ben’s </a:t>
            </a:r>
            <a:r>
              <a:rPr lang="en-US" b="1" dirty="0"/>
              <a:t>Required Distributions</a:t>
            </a:r>
          </a:p>
        </p:txBody>
      </p:sp>
      <p:sp>
        <p:nvSpPr>
          <p:cNvPr id="5" name="Arrow: Notched Right 4">
            <a:extLst>
              <a:ext uri="{FF2B5EF4-FFF2-40B4-BE49-F238E27FC236}">
                <a16:creationId xmlns:a16="http://schemas.microsoft.com/office/drawing/2014/main" id="{7584315B-E081-F8DE-8600-24F2E2C5F2AE}"/>
              </a:ext>
            </a:extLst>
          </p:cNvPr>
          <p:cNvSpPr/>
          <p:nvPr/>
        </p:nvSpPr>
        <p:spPr>
          <a:xfrm>
            <a:off x="508238" y="3192919"/>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6" name="Oval 5">
            <a:extLst>
              <a:ext uri="{FF2B5EF4-FFF2-40B4-BE49-F238E27FC236}">
                <a16:creationId xmlns:a16="http://schemas.microsoft.com/office/drawing/2014/main" id="{1268AC69-1740-F325-3D19-2EAEA9B19F5B}"/>
              </a:ext>
            </a:extLst>
          </p:cNvPr>
          <p:cNvSpPr/>
          <p:nvPr/>
        </p:nvSpPr>
        <p:spPr>
          <a:xfrm>
            <a:off x="809353" y="3756701"/>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8" name="Oval 7">
            <a:extLst>
              <a:ext uri="{FF2B5EF4-FFF2-40B4-BE49-F238E27FC236}">
                <a16:creationId xmlns:a16="http://schemas.microsoft.com/office/drawing/2014/main" id="{FC8CCDC4-A4E8-19B5-75EB-F3CA010536DB}"/>
              </a:ext>
            </a:extLst>
          </p:cNvPr>
          <p:cNvSpPr/>
          <p:nvPr/>
        </p:nvSpPr>
        <p:spPr>
          <a:xfrm>
            <a:off x="6477579" y="3756701"/>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9" name="TextBox 8">
            <a:extLst>
              <a:ext uri="{FF2B5EF4-FFF2-40B4-BE49-F238E27FC236}">
                <a16:creationId xmlns:a16="http://schemas.microsoft.com/office/drawing/2014/main" id="{B7D22E2F-7BEA-DB31-7D26-58DF15F0C1A8}"/>
              </a:ext>
            </a:extLst>
          </p:cNvPr>
          <p:cNvSpPr txBox="1"/>
          <p:nvPr/>
        </p:nvSpPr>
        <p:spPr>
          <a:xfrm>
            <a:off x="5575739" y="4231121"/>
            <a:ext cx="2185656"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rPr>
              <a:t>Dec 31, 20</a:t>
            </a:r>
            <a:r>
              <a:rPr lang="en-US" b="1" dirty="0">
                <a:solidFill>
                  <a:srgbClr val="3E3F3C"/>
                </a:solidFill>
                <a:latin typeface="Aptos" panose="020B0004020202020204" pitchFamily="34" charset="0"/>
                <a:cs typeface="Arial"/>
              </a:rPr>
              <a:t>67</a:t>
            </a:r>
            <a:endPar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endParaRP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Full Liquidation</a:t>
            </a:r>
          </a:p>
        </p:txBody>
      </p:sp>
      <p:sp>
        <p:nvSpPr>
          <p:cNvPr id="10" name="TextBox 9">
            <a:extLst>
              <a:ext uri="{FF2B5EF4-FFF2-40B4-BE49-F238E27FC236}">
                <a16:creationId xmlns:a16="http://schemas.microsoft.com/office/drawing/2014/main" id="{7B360D70-7D43-ED8F-361A-7D1D6CC37FBE}"/>
              </a:ext>
            </a:extLst>
          </p:cNvPr>
          <p:cNvSpPr txBox="1"/>
          <p:nvPr/>
        </p:nvSpPr>
        <p:spPr>
          <a:xfrm>
            <a:off x="96574" y="2928794"/>
            <a:ext cx="1807535"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rPr>
              <a:t>2057</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Bella’s Death</a:t>
            </a:r>
          </a:p>
        </p:txBody>
      </p:sp>
      <p:sp>
        <p:nvSpPr>
          <p:cNvPr id="15" name="Oval 14">
            <a:extLst>
              <a:ext uri="{FF2B5EF4-FFF2-40B4-BE49-F238E27FC236}">
                <a16:creationId xmlns:a16="http://schemas.microsoft.com/office/drawing/2014/main" id="{56CF2E04-05F6-661D-DAA3-993C415F9C55}"/>
              </a:ext>
            </a:extLst>
          </p:cNvPr>
          <p:cNvSpPr/>
          <p:nvPr/>
        </p:nvSpPr>
        <p:spPr>
          <a:xfrm>
            <a:off x="2445730" y="3756701"/>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21" name="Text Placeholder 4">
            <a:extLst>
              <a:ext uri="{FF2B5EF4-FFF2-40B4-BE49-F238E27FC236}">
                <a16:creationId xmlns:a16="http://schemas.microsoft.com/office/drawing/2014/main" id="{7C751BA7-E64C-DBBD-6961-99E536D0132D}"/>
              </a:ext>
            </a:extLst>
          </p:cNvPr>
          <p:cNvSpPr txBox="1">
            <a:spLocks/>
          </p:cNvSpPr>
          <p:nvPr/>
        </p:nvSpPr>
        <p:spPr>
          <a:xfrm>
            <a:off x="395360" y="1117333"/>
            <a:ext cx="11274552" cy="88198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0"/>
              </a:spcBef>
              <a:spcAft>
                <a:spcPts val="0"/>
              </a:spcAft>
              <a:buClr>
                <a:srgbClr val="3C9B34"/>
              </a:buClr>
              <a:buSzTx/>
              <a:buFont typeface="Arial" pitchFamily="34" charset="0"/>
              <a:buChar char="•"/>
              <a:tabLst/>
              <a:defRPr/>
            </a:pPr>
            <a:r>
              <a:rPr lang="en-US" sz="2400" b="1" strike="sngStrike" dirty="0">
                <a:solidFill>
                  <a:srgbClr val="414041"/>
                </a:solidFill>
                <a:latin typeface="Aptos" panose="02110004020202020204"/>
                <a:cs typeface="Arial"/>
              </a:rPr>
              <a:t>Assume </a:t>
            </a:r>
            <a:r>
              <a:rPr kumimoji="0" lang="en-US" sz="2400" b="1" i="0" u="none" strike="sngStrike" kern="1200" cap="none" spc="0" normalizeH="0" baseline="0" noProof="0" dirty="0">
                <a:ln>
                  <a:noFill/>
                </a:ln>
                <a:solidFill>
                  <a:srgbClr val="414041"/>
                </a:solidFill>
                <a:effectLst/>
                <a:uLnTx/>
                <a:uFillTx/>
                <a:latin typeface="Aptos" panose="02110004020202020204"/>
                <a:cs typeface="Arial"/>
              </a:rPr>
              <a:t>Bella (Mom) died in 2057</a:t>
            </a:r>
          </a:p>
          <a:p>
            <a:pPr marL="228600" marR="0" lvl="0" indent="-228600" algn="l" defTabSz="914400" rtl="0" eaLnBrk="1" fontAlgn="auto" latinLnBrk="0" hangingPunct="1">
              <a:lnSpc>
                <a:spcPct val="90000"/>
              </a:lnSpc>
              <a:spcBef>
                <a:spcPts val="600"/>
              </a:spcBef>
              <a:spcAft>
                <a:spcPts val="0"/>
              </a:spcAft>
              <a:buClr>
                <a:srgbClr val="3C9B34"/>
              </a:buClr>
              <a:buSzTx/>
              <a:buFont typeface="Arial" pitchFamily="34" charset="0"/>
              <a:buChar char="•"/>
              <a:tabLst/>
              <a:defRPr/>
            </a:pP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Ben was age 40 when his Mom died</a:t>
            </a:r>
          </a:p>
        </p:txBody>
      </p:sp>
      <p:sp>
        <p:nvSpPr>
          <p:cNvPr id="24" name="TextBox 23">
            <a:extLst>
              <a:ext uri="{FF2B5EF4-FFF2-40B4-BE49-F238E27FC236}">
                <a16:creationId xmlns:a16="http://schemas.microsoft.com/office/drawing/2014/main" id="{1ED7E67D-5A8C-AE53-5BE9-907EAC361C72}"/>
              </a:ext>
            </a:extLst>
          </p:cNvPr>
          <p:cNvSpPr txBox="1"/>
          <p:nvPr/>
        </p:nvSpPr>
        <p:spPr>
          <a:xfrm>
            <a:off x="1447506" y="4231121"/>
            <a:ext cx="2378424"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US" b="1" dirty="0">
                <a:solidFill>
                  <a:srgbClr val="3E3F3C"/>
                </a:solidFill>
                <a:latin typeface="Aptos" panose="020B0004020202020204" pitchFamily="34" charset="0"/>
                <a:cs typeface="Arial"/>
              </a:rPr>
              <a:t>2058</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i="0" u="none" strike="noStrike" kern="1200" cap="none" spc="0" normalizeH="0" baseline="0" noProof="0" dirty="0">
                <a:ln>
                  <a:noFill/>
                </a:ln>
                <a:solidFill>
                  <a:srgbClr val="3E3F3C"/>
                </a:solidFill>
                <a:effectLst/>
                <a:uLnTx/>
                <a:uFillTx/>
                <a:latin typeface="Aptos" panose="020B0004020202020204" pitchFamily="34" charset="0"/>
                <a:cs typeface="Arial"/>
              </a:rPr>
              <a:t>1</a:t>
            </a: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0 Year Rule Begins</a:t>
            </a:r>
          </a:p>
        </p:txBody>
      </p:sp>
      <p:sp>
        <p:nvSpPr>
          <p:cNvPr id="25" name="TextBox 24">
            <a:extLst>
              <a:ext uri="{FF2B5EF4-FFF2-40B4-BE49-F238E27FC236}">
                <a16:creationId xmlns:a16="http://schemas.microsoft.com/office/drawing/2014/main" id="{4774E1C2-E1D9-DC8B-512D-3840E228D74C}"/>
              </a:ext>
            </a:extLst>
          </p:cNvPr>
          <p:cNvSpPr txBox="1"/>
          <p:nvPr/>
        </p:nvSpPr>
        <p:spPr>
          <a:xfrm>
            <a:off x="3569851" y="3788757"/>
            <a:ext cx="21445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rPr>
              <a:t>Ben’s Ages 41 to 50</a:t>
            </a:r>
          </a:p>
        </p:txBody>
      </p:sp>
      <p:sp>
        <p:nvSpPr>
          <p:cNvPr id="26" name="Right Bracket 25">
            <a:extLst>
              <a:ext uri="{FF2B5EF4-FFF2-40B4-BE49-F238E27FC236}">
                <a16:creationId xmlns:a16="http://schemas.microsoft.com/office/drawing/2014/main" id="{47164770-E0C0-7843-E5BA-C5EF5BDF3993}"/>
              </a:ext>
            </a:extLst>
          </p:cNvPr>
          <p:cNvSpPr/>
          <p:nvPr/>
        </p:nvSpPr>
        <p:spPr>
          <a:xfrm rot="5400000">
            <a:off x="4427601" y="3206336"/>
            <a:ext cx="446072" cy="4186126"/>
          </a:xfrm>
          <a:prstGeom prst="rightBracket">
            <a:avLst>
              <a:gd name="adj" fmla="val 0"/>
            </a:avLst>
          </a:prstGeom>
          <a:ln w="57150">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cs typeface="Arial"/>
            </a:endParaRPr>
          </a:p>
        </p:txBody>
      </p:sp>
      <p:sp>
        <p:nvSpPr>
          <p:cNvPr id="27" name="TextBox 26">
            <a:extLst>
              <a:ext uri="{FF2B5EF4-FFF2-40B4-BE49-F238E27FC236}">
                <a16:creationId xmlns:a16="http://schemas.microsoft.com/office/drawing/2014/main" id="{A50F7883-D261-0F9D-9AB6-C7B77001B080}"/>
              </a:ext>
            </a:extLst>
          </p:cNvPr>
          <p:cNvSpPr txBox="1"/>
          <p:nvPr/>
        </p:nvSpPr>
        <p:spPr>
          <a:xfrm>
            <a:off x="3103300" y="5692914"/>
            <a:ext cx="309467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A89E"/>
                </a:solidFill>
                <a:effectLst/>
                <a:uLnTx/>
                <a:uFillTx/>
                <a:latin typeface="Aptos" panose="020B0004020202020204" pitchFamily="34" charset="0"/>
                <a:cs typeface="Arial"/>
              </a:rPr>
              <a:t>No Annual</a:t>
            </a:r>
            <a:r>
              <a:rPr lang="en-US" sz="2400" dirty="0">
                <a:solidFill>
                  <a:srgbClr val="00A89E"/>
                </a:solidFill>
                <a:latin typeface="Aptos" panose="020B0004020202020204" pitchFamily="34" charset="0"/>
                <a:cs typeface="Arial"/>
              </a:rPr>
              <a:t> </a:t>
            </a:r>
            <a:r>
              <a:rPr kumimoji="0" lang="en-US" sz="2400" b="0" i="0" u="none" strike="noStrike" kern="1200" cap="none" spc="0" normalizeH="0" baseline="0" noProof="0" dirty="0">
                <a:ln>
                  <a:noFill/>
                </a:ln>
                <a:solidFill>
                  <a:srgbClr val="00A89E"/>
                </a:solidFill>
                <a:effectLst/>
                <a:uLnTx/>
                <a:uFillTx/>
                <a:latin typeface="Aptos" panose="020B0004020202020204" pitchFamily="34" charset="0"/>
                <a:cs typeface="Arial"/>
              </a:rPr>
              <a:t>Payments Required</a:t>
            </a:r>
          </a:p>
        </p:txBody>
      </p:sp>
    </p:spTree>
    <p:extLst>
      <p:ext uri="{BB962C8B-B14F-4D97-AF65-F5344CB8AC3E}">
        <p14:creationId xmlns:p14="http://schemas.microsoft.com/office/powerpoint/2010/main" val="369696839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326BA-79BF-6D8A-3997-F949D3C3E32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6E1BBE87-94FB-43CB-4F51-8765A13B3860}"/>
              </a:ext>
            </a:extLst>
          </p:cNvPr>
          <p:cNvSpPr txBox="1"/>
          <p:nvPr/>
        </p:nvSpPr>
        <p:spPr>
          <a:xfrm>
            <a:off x="928048" y="2183642"/>
            <a:ext cx="9239534" cy="218521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Aptos" panose="02110004020202020204"/>
                <a:ea typeface="+mn-ea"/>
                <a:cs typeface="+mn-cs"/>
              </a:rPr>
              <a:t>Inherited IRA Scenario 4:</a:t>
            </a:r>
          </a:p>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rPr>
              <a:t>Minor Child with Disability as Beneficiary</a:t>
            </a:r>
          </a:p>
          <a:p>
            <a:pPr marL="0" marR="0" lvl="0" indent="0" algn="l" defTabSz="914400" rtl="0" eaLnBrk="1" fontAlgn="auto" latinLnBrk="0" hangingPunct="1">
              <a:lnSpc>
                <a:spcPct val="100000"/>
              </a:lnSpc>
              <a:spcBef>
                <a:spcPts val="1200"/>
              </a:spcBef>
              <a:spcAft>
                <a:spcPts val="120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75575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EB17-18F9-5DC6-D1DA-BC2EE3DE81F1}"/>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DD1F84A-5C92-DAC1-B728-FB34A718EA2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7EEC3AE8-C6F8-6335-16C4-360EAE2BC38B}"/>
              </a:ext>
            </a:extLst>
          </p:cNvPr>
          <p:cNvSpPr>
            <a:spLocks noGrp="1"/>
          </p:cNvSpPr>
          <p:nvPr>
            <p:ph type="title"/>
          </p:nvPr>
        </p:nvSpPr>
        <p:spPr>
          <a:xfrm>
            <a:off x="457201" y="457200"/>
            <a:ext cx="10237076" cy="501804"/>
          </a:xfrm>
        </p:spPr>
        <p:txBody>
          <a:bodyPr/>
          <a:lstStyle/>
          <a:p>
            <a:r>
              <a:rPr lang="en-US" dirty="0"/>
              <a:t>Inherited IRA Scenario 4: </a:t>
            </a:r>
            <a:r>
              <a:rPr lang="en-US" b="1" dirty="0"/>
              <a:t>Disabled Minor Child</a:t>
            </a:r>
          </a:p>
        </p:txBody>
      </p:sp>
      <p:sp>
        <p:nvSpPr>
          <p:cNvPr id="3" name="Text Placeholder 4">
            <a:extLst>
              <a:ext uri="{FF2B5EF4-FFF2-40B4-BE49-F238E27FC236}">
                <a16:creationId xmlns:a16="http://schemas.microsoft.com/office/drawing/2014/main" id="{003B6918-963A-CAD1-8F76-2AEAB04B6B69}"/>
              </a:ext>
            </a:extLst>
          </p:cNvPr>
          <p:cNvSpPr txBox="1">
            <a:spLocks/>
          </p:cNvSpPr>
          <p:nvPr/>
        </p:nvSpPr>
        <p:spPr>
          <a:xfrm>
            <a:off x="457200" y="1996044"/>
            <a:ext cx="11274552"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mn-cs"/>
              </a:rPr>
              <a:t>William (Dad) died in 2020, predeceasing Bella (Mom)</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mn-cs"/>
              </a:rPr>
              <a:t>Bella named their children Ben and Sofia as the beneficiaries of her IRA</a:t>
            </a:r>
            <a:endParaRPr kumimoji="0" lang="en-US" sz="26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Assume Bella died in 2024, at age 42</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In 2024, Ben was age 7 and Sofia was age 4</a:t>
            </a:r>
          </a:p>
        </p:txBody>
      </p:sp>
      <p:sp>
        <p:nvSpPr>
          <p:cNvPr id="5" name="Text Placeholder 4">
            <a:extLst>
              <a:ext uri="{FF2B5EF4-FFF2-40B4-BE49-F238E27FC236}">
                <a16:creationId xmlns:a16="http://schemas.microsoft.com/office/drawing/2014/main" id="{4B62F2DD-B717-82C3-F0B1-A274D2EE12CC}"/>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ea typeface="+mn-ea"/>
                <a:cs typeface="Arial"/>
              </a:rPr>
              <a:t>The Facts</a:t>
            </a:r>
          </a:p>
        </p:txBody>
      </p:sp>
    </p:spTree>
    <p:extLst>
      <p:ext uri="{BB962C8B-B14F-4D97-AF65-F5344CB8AC3E}">
        <p14:creationId xmlns:p14="http://schemas.microsoft.com/office/powerpoint/2010/main" val="3762470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C37FA-784B-988B-0D3C-EF425C1C62C3}"/>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4F7ABDFE-F299-2BBB-66CE-086002DA05EF}"/>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ea typeface="+mn-ea"/>
                <a:cs typeface="Arial"/>
              </a:rPr>
              <a:t>The Analysis</a:t>
            </a:r>
          </a:p>
        </p:txBody>
      </p:sp>
      <p:sp>
        <p:nvSpPr>
          <p:cNvPr id="4" name="Rectangle 3">
            <a:extLst>
              <a:ext uri="{FF2B5EF4-FFF2-40B4-BE49-F238E27FC236}">
                <a16:creationId xmlns:a16="http://schemas.microsoft.com/office/drawing/2014/main" id="{6CBBF8F9-2EC2-7271-5E82-55AE8D9E1522}"/>
              </a:ext>
            </a:extLst>
          </p:cNvPr>
          <p:cNvSpPr/>
          <p:nvPr/>
        </p:nvSpPr>
        <p:spPr>
          <a:xfrm>
            <a:off x="681700" y="2755370"/>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Sofia’s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Start Date</a:t>
            </a:r>
          </a:p>
        </p:txBody>
      </p:sp>
      <p:sp>
        <p:nvSpPr>
          <p:cNvPr id="5" name="Rectangle 4">
            <a:extLst>
              <a:ext uri="{FF2B5EF4-FFF2-40B4-BE49-F238E27FC236}">
                <a16:creationId xmlns:a16="http://schemas.microsoft.com/office/drawing/2014/main" id="{832FF761-66E2-4353-EE8B-019D52EB497E}"/>
              </a:ext>
            </a:extLst>
          </p:cNvPr>
          <p:cNvSpPr/>
          <p:nvPr/>
        </p:nvSpPr>
        <p:spPr>
          <a:xfrm>
            <a:off x="681700" y="4089146"/>
            <a:ext cx="2870267" cy="1097280"/>
          </a:xfrm>
          <a:prstGeom prst="rect">
            <a:avLst/>
          </a:prstGeom>
          <a:solidFill>
            <a:srgbClr val="BCB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Timeframe for Liquidation</a:t>
            </a:r>
          </a:p>
        </p:txBody>
      </p:sp>
      <p:sp>
        <p:nvSpPr>
          <p:cNvPr id="7" name="Text Placeholder 9">
            <a:extLst>
              <a:ext uri="{FF2B5EF4-FFF2-40B4-BE49-F238E27FC236}">
                <a16:creationId xmlns:a16="http://schemas.microsoft.com/office/drawing/2014/main" id="{93E6322A-D0F8-B025-0167-9841001AC150}"/>
              </a:ext>
            </a:extLst>
          </p:cNvPr>
          <p:cNvSpPr txBox="1">
            <a:spLocks/>
          </p:cNvSpPr>
          <p:nvPr/>
        </p:nvSpPr>
        <p:spPr>
          <a:xfrm>
            <a:off x="3869985" y="1933773"/>
            <a:ext cx="7267458" cy="627802"/>
          </a:xfrm>
          <a:prstGeom prst="rect">
            <a:avLst/>
          </a:prstGeom>
          <a:solidFill>
            <a:srgbClr val="00A89E"/>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200" b="1" i="0" u="none" strike="noStrike" kern="1200" cap="none" spc="0" normalizeH="0" baseline="0" noProof="0" dirty="0">
                <a:ln>
                  <a:noFill/>
                </a:ln>
                <a:solidFill>
                  <a:srgbClr val="FFFFFF"/>
                </a:solidFill>
                <a:effectLst/>
                <a:uLnTx/>
                <a:uFillTx/>
                <a:latin typeface="Aptos" panose="02110004020202020204"/>
                <a:ea typeface="+mn-ea"/>
                <a:cs typeface="Arial"/>
              </a:rPr>
              <a:t>Inherited IRA</a:t>
            </a:r>
          </a:p>
        </p:txBody>
      </p:sp>
      <p:sp>
        <p:nvSpPr>
          <p:cNvPr id="8" name="Text Placeholder 7">
            <a:extLst>
              <a:ext uri="{FF2B5EF4-FFF2-40B4-BE49-F238E27FC236}">
                <a16:creationId xmlns:a16="http://schemas.microsoft.com/office/drawing/2014/main" id="{AACE1C62-6E93-6EC5-E05A-38BBF2281E20}"/>
              </a:ext>
            </a:extLst>
          </p:cNvPr>
          <p:cNvSpPr txBox="1">
            <a:spLocks/>
          </p:cNvSpPr>
          <p:nvPr/>
        </p:nvSpPr>
        <p:spPr>
          <a:xfrm>
            <a:off x="3869984" y="2755370"/>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sz="2200" dirty="0">
                <a:solidFill>
                  <a:srgbClr val="414041"/>
                </a:solidFill>
                <a:latin typeface="Aptos" panose="02110004020202020204"/>
              </a:rPr>
              <a:t>D</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istributions must start by Dec 31, 2025</a:t>
            </a:r>
          </a:p>
        </p:txBody>
      </p:sp>
      <p:sp>
        <p:nvSpPr>
          <p:cNvPr id="13" name="Title 12">
            <a:extLst>
              <a:ext uri="{FF2B5EF4-FFF2-40B4-BE49-F238E27FC236}">
                <a16:creationId xmlns:a16="http://schemas.microsoft.com/office/drawing/2014/main" id="{4AEC5099-6FA8-4D62-6FB8-0886A77AB77E}"/>
              </a:ext>
            </a:extLst>
          </p:cNvPr>
          <p:cNvSpPr>
            <a:spLocks noGrp="1"/>
          </p:cNvSpPr>
          <p:nvPr>
            <p:ph type="title"/>
          </p:nvPr>
        </p:nvSpPr>
        <p:spPr/>
        <p:txBody>
          <a:bodyPr/>
          <a:lstStyle/>
          <a:p>
            <a:r>
              <a:rPr lang="en-US" dirty="0"/>
              <a:t>Inherited IRA Scenario 4: </a:t>
            </a:r>
            <a:r>
              <a:rPr lang="en-US" b="1" dirty="0"/>
              <a:t>Disabled Minor Child Sofia</a:t>
            </a:r>
          </a:p>
        </p:txBody>
      </p:sp>
      <p:sp>
        <p:nvSpPr>
          <p:cNvPr id="18" name="Text Placeholder 7">
            <a:extLst>
              <a:ext uri="{FF2B5EF4-FFF2-40B4-BE49-F238E27FC236}">
                <a16:creationId xmlns:a16="http://schemas.microsoft.com/office/drawing/2014/main" id="{87EF4DB4-BB50-D0D1-8130-3C722F570D8E}"/>
              </a:ext>
            </a:extLst>
          </p:cNvPr>
          <p:cNvSpPr txBox="1">
            <a:spLocks/>
          </p:cNvSpPr>
          <p:nvPr/>
        </p:nvSpPr>
        <p:spPr>
          <a:xfrm>
            <a:off x="3869985"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kumimoji="0" lang="en-US" sz="2200" b="0" i="0" u="none" strike="noStrike" kern="1200" cap="none" spc="0" normalizeH="0" noProof="0" dirty="0">
                <a:ln>
                  <a:noFill/>
                </a:ln>
                <a:solidFill>
                  <a:srgbClr val="414041"/>
                </a:solidFill>
                <a:effectLst/>
                <a:uLnTx/>
                <a:uFillTx/>
                <a:latin typeface="Aptos" panose="02110004020202020204"/>
                <a:ea typeface="+mn-ea"/>
                <a:cs typeface="+mn-cs"/>
              </a:rPr>
              <a:t>2025 to 2104</a:t>
            </a:r>
            <a:br>
              <a:rPr lang="en-US" sz="2200" dirty="0">
                <a:solidFill>
                  <a:srgbClr val="414041"/>
                </a:solidFill>
                <a:latin typeface="Aptos" panose="02110004020202020204"/>
              </a:rPr>
            </a:br>
            <a:r>
              <a:rPr lang="en-US" sz="2200" dirty="0">
                <a:solidFill>
                  <a:srgbClr val="414041"/>
                </a:solidFill>
                <a:latin typeface="Aptos" panose="02110004020202020204"/>
              </a:rPr>
              <a:t>(Sofia’s ages 5 to 84)</a:t>
            </a:r>
          </a:p>
        </p:txBody>
      </p:sp>
      <p:sp>
        <p:nvSpPr>
          <p:cNvPr id="21" name="Text Placeholder 7">
            <a:extLst>
              <a:ext uri="{FF2B5EF4-FFF2-40B4-BE49-F238E27FC236}">
                <a16:creationId xmlns:a16="http://schemas.microsoft.com/office/drawing/2014/main" id="{21E6E365-1273-E467-595C-4940C03B1C24}"/>
              </a:ext>
            </a:extLst>
          </p:cNvPr>
          <p:cNvSpPr txBox="1">
            <a:spLocks/>
          </p:cNvSpPr>
          <p:nvPr/>
        </p:nvSpPr>
        <p:spPr>
          <a:xfrm>
            <a:off x="7662723" y="4089146"/>
            <a:ext cx="3474720"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defTabSz="914400" rtl="0" eaLnBrk="1" fontAlgn="auto" latinLnBrk="0" hangingPunct="1">
              <a:lnSpc>
                <a:spcPct val="90000"/>
              </a:lnSpc>
              <a:spcBef>
                <a:spcPts val="1000"/>
              </a:spcBef>
              <a:spcAft>
                <a:spcPts val="600"/>
              </a:spcAft>
              <a:buClr>
                <a:srgbClr val="6AB800"/>
              </a:buClr>
              <a:buSzTx/>
              <a:tabLst/>
              <a:defRPr/>
            </a:pPr>
            <a:r>
              <a:rPr lang="en-US" sz="2200" dirty="0">
                <a:solidFill>
                  <a:srgbClr val="414041"/>
                </a:solidFill>
                <a:latin typeface="Aptos" panose="02110004020202020204"/>
              </a:rPr>
              <a:t>Annual Distributions based on Sofia’s </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Life Expectancy</a:t>
            </a:r>
            <a:endParaRPr kumimoji="0" lang="en-US" sz="2200" b="0" i="0" u="none" strike="noStrike" kern="1200" cap="none" spc="0" normalizeH="0" noProof="0" dirty="0">
              <a:ln>
                <a:noFill/>
              </a:ln>
              <a:solidFill>
                <a:srgbClr val="414041"/>
              </a:solidFill>
              <a:effectLst/>
              <a:uLnTx/>
              <a:uFillTx/>
              <a:latin typeface="Aptos" panose="02110004020202020204"/>
              <a:ea typeface="+mn-ea"/>
              <a:cs typeface="+mn-cs"/>
            </a:endParaRPr>
          </a:p>
        </p:txBody>
      </p:sp>
      <p:sp>
        <p:nvSpPr>
          <p:cNvPr id="22" name="Text Placeholder 7">
            <a:extLst>
              <a:ext uri="{FF2B5EF4-FFF2-40B4-BE49-F238E27FC236}">
                <a16:creationId xmlns:a16="http://schemas.microsoft.com/office/drawing/2014/main" id="{4B622EF7-F8FC-B6BE-FCF5-A2B02828CA1C}"/>
              </a:ext>
            </a:extLst>
          </p:cNvPr>
          <p:cNvSpPr txBox="1">
            <a:spLocks/>
          </p:cNvSpPr>
          <p:nvPr/>
        </p:nvSpPr>
        <p:spPr>
          <a:xfrm>
            <a:off x="3869983" y="5422922"/>
            <a:ext cx="7267457" cy="1097280"/>
          </a:xfrm>
          <a:prstGeom prst="rect">
            <a:avLst/>
          </a:prstGeom>
          <a:solidFill>
            <a:schemeClr val="bg1">
              <a:alpha val="35000"/>
            </a:schemeClr>
          </a:solidFill>
        </p:spPr>
        <p:txBody>
          <a:bodyPr vert="horz" lIns="182880" tIns="182880" rIns="182880" bIns="18288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sz="2200" dirty="0">
                <a:solidFill>
                  <a:srgbClr val="414041"/>
                </a:solidFill>
                <a:latin typeface="Aptos" panose="02110004020202020204"/>
              </a:rPr>
              <a:t>Inherited IRA </a:t>
            </a: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must be fully emptied by Dec 31, 2104</a:t>
            </a:r>
          </a:p>
        </p:txBody>
      </p:sp>
    </p:spTree>
    <p:extLst>
      <p:ext uri="{BB962C8B-B14F-4D97-AF65-F5344CB8AC3E}">
        <p14:creationId xmlns:p14="http://schemas.microsoft.com/office/powerpoint/2010/main" val="3572225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40532-F83B-D53F-E46E-484038429A7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BE99F8-B531-B311-9E49-2143F594C39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BC4A6357-159F-E94F-59C6-E7087A1DD70C}"/>
              </a:ext>
            </a:extLst>
          </p:cNvPr>
          <p:cNvSpPr>
            <a:spLocks noGrp="1"/>
          </p:cNvSpPr>
          <p:nvPr>
            <p:ph type="title"/>
          </p:nvPr>
        </p:nvSpPr>
        <p:spPr>
          <a:xfrm>
            <a:off x="457200" y="457200"/>
            <a:ext cx="10648949" cy="501804"/>
          </a:xfrm>
        </p:spPr>
        <p:txBody>
          <a:bodyPr/>
          <a:lstStyle/>
          <a:p>
            <a:r>
              <a:rPr lang="en-US" dirty="0"/>
              <a:t>Disabled Minor Child Sofia’s </a:t>
            </a:r>
            <a:r>
              <a:rPr lang="en-US" b="1" dirty="0"/>
              <a:t>Required Distributions</a:t>
            </a:r>
          </a:p>
        </p:txBody>
      </p:sp>
      <p:sp>
        <p:nvSpPr>
          <p:cNvPr id="5" name="Arrow: Notched Right 4">
            <a:extLst>
              <a:ext uri="{FF2B5EF4-FFF2-40B4-BE49-F238E27FC236}">
                <a16:creationId xmlns:a16="http://schemas.microsoft.com/office/drawing/2014/main" id="{B0F30465-28BA-FC66-CB00-A3E92959D79F}"/>
              </a:ext>
            </a:extLst>
          </p:cNvPr>
          <p:cNvSpPr/>
          <p:nvPr/>
        </p:nvSpPr>
        <p:spPr>
          <a:xfrm>
            <a:off x="508238" y="3192919"/>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6" name="Oval 5">
            <a:extLst>
              <a:ext uri="{FF2B5EF4-FFF2-40B4-BE49-F238E27FC236}">
                <a16:creationId xmlns:a16="http://schemas.microsoft.com/office/drawing/2014/main" id="{5A294482-F89A-0D73-797F-19686EEF8BE8}"/>
              </a:ext>
            </a:extLst>
          </p:cNvPr>
          <p:cNvSpPr/>
          <p:nvPr/>
        </p:nvSpPr>
        <p:spPr>
          <a:xfrm>
            <a:off x="809353" y="3754702"/>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92EA1E2A-B508-6371-40AE-417E2FCDA75A}"/>
              </a:ext>
            </a:extLst>
          </p:cNvPr>
          <p:cNvSpPr/>
          <p:nvPr/>
        </p:nvSpPr>
        <p:spPr>
          <a:xfrm>
            <a:off x="9615904" y="3754702"/>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9" name="TextBox 8">
            <a:extLst>
              <a:ext uri="{FF2B5EF4-FFF2-40B4-BE49-F238E27FC236}">
                <a16:creationId xmlns:a16="http://schemas.microsoft.com/office/drawing/2014/main" id="{87C909EF-AAA2-0024-8828-5728D090C541}"/>
              </a:ext>
            </a:extLst>
          </p:cNvPr>
          <p:cNvSpPr txBox="1"/>
          <p:nvPr/>
        </p:nvSpPr>
        <p:spPr>
          <a:xfrm>
            <a:off x="8654317" y="2968127"/>
            <a:ext cx="2185656"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rPr>
              <a:t>Dec 31, 2104</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Full Liquidation</a:t>
            </a:r>
          </a:p>
        </p:txBody>
      </p:sp>
      <p:sp>
        <p:nvSpPr>
          <p:cNvPr id="10" name="TextBox 9">
            <a:extLst>
              <a:ext uri="{FF2B5EF4-FFF2-40B4-BE49-F238E27FC236}">
                <a16:creationId xmlns:a16="http://schemas.microsoft.com/office/drawing/2014/main" id="{9A6663C5-BC1F-A8F9-7D9C-82CE56D3C870}"/>
              </a:ext>
            </a:extLst>
          </p:cNvPr>
          <p:cNvSpPr txBox="1"/>
          <p:nvPr/>
        </p:nvSpPr>
        <p:spPr>
          <a:xfrm>
            <a:off x="96574" y="2968127"/>
            <a:ext cx="1807535"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rPr>
              <a:t>2024</a:t>
            </a:r>
          </a:p>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Bella’s Death</a:t>
            </a:r>
          </a:p>
        </p:txBody>
      </p:sp>
      <p:sp>
        <p:nvSpPr>
          <p:cNvPr id="15" name="Oval 14">
            <a:extLst>
              <a:ext uri="{FF2B5EF4-FFF2-40B4-BE49-F238E27FC236}">
                <a16:creationId xmlns:a16="http://schemas.microsoft.com/office/drawing/2014/main" id="{E1627F53-1661-4905-AF98-CF41C393464B}"/>
              </a:ext>
            </a:extLst>
          </p:cNvPr>
          <p:cNvSpPr/>
          <p:nvPr/>
        </p:nvSpPr>
        <p:spPr>
          <a:xfrm>
            <a:off x="2445730" y="3754702"/>
            <a:ext cx="381976" cy="381976"/>
          </a:xfrm>
          <a:prstGeom prst="ellipse">
            <a:avLst/>
          </a:prstGeom>
          <a:solidFill>
            <a:srgbClr val="00A89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cs typeface="Arial"/>
            </a:endParaRPr>
          </a:p>
        </p:txBody>
      </p:sp>
      <p:sp>
        <p:nvSpPr>
          <p:cNvPr id="16" name="TextBox 15">
            <a:extLst>
              <a:ext uri="{FF2B5EF4-FFF2-40B4-BE49-F238E27FC236}">
                <a16:creationId xmlns:a16="http://schemas.microsoft.com/office/drawing/2014/main" id="{AA379ADC-98C8-C10F-5FB2-04AF992A729D}"/>
              </a:ext>
            </a:extLst>
          </p:cNvPr>
          <p:cNvSpPr txBox="1"/>
          <p:nvPr/>
        </p:nvSpPr>
        <p:spPr>
          <a:xfrm>
            <a:off x="1564433" y="2968127"/>
            <a:ext cx="2144571"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3E3F3C"/>
                </a:solidFill>
                <a:effectLst/>
                <a:uLnTx/>
                <a:uFillTx/>
                <a:latin typeface="Aptos" panose="020B0004020202020204" pitchFamily="34" charset="0"/>
                <a:cs typeface="Arial"/>
              </a:rPr>
              <a:t>Dec 31, 2025</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dirty="0">
                <a:solidFill>
                  <a:srgbClr val="3E3F3C"/>
                </a:solidFill>
                <a:latin typeface="Aptos" panose="020B0004020202020204" pitchFamily="34" charset="0"/>
                <a:cs typeface="Arial"/>
              </a:rPr>
              <a:t>Sofia</a:t>
            </a:r>
            <a:r>
              <a:rPr kumimoji="0" lang="en-US" sz="1800" b="0" i="0" u="none" strike="noStrike" kern="1200" cap="none" spc="0" normalizeH="0" baseline="0" noProof="0" dirty="0">
                <a:ln>
                  <a:noFill/>
                </a:ln>
                <a:solidFill>
                  <a:srgbClr val="3E3F3C"/>
                </a:solidFill>
                <a:effectLst/>
                <a:uLnTx/>
                <a:uFillTx/>
                <a:latin typeface="Aptos" panose="020B0004020202020204" pitchFamily="34" charset="0"/>
                <a:cs typeface="Arial"/>
              </a:rPr>
              <a:t>’s Start Date</a:t>
            </a:r>
          </a:p>
        </p:txBody>
      </p:sp>
      <p:sp>
        <p:nvSpPr>
          <p:cNvPr id="21" name="Text Placeholder 4">
            <a:extLst>
              <a:ext uri="{FF2B5EF4-FFF2-40B4-BE49-F238E27FC236}">
                <a16:creationId xmlns:a16="http://schemas.microsoft.com/office/drawing/2014/main" id="{CF87B72C-A9FC-AD64-8B38-6F986AC48CCF}"/>
              </a:ext>
            </a:extLst>
          </p:cNvPr>
          <p:cNvSpPr txBox="1">
            <a:spLocks/>
          </p:cNvSpPr>
          <p:nvPr/>
        </p:nvSpPr>
        <p:spPr>
          <a:xfrm>
            <a:off x="365306" y="1075292"/>
            <a:ext cx="11274552" cy="88198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0"/>
              </a:spcBef>
              <a:spcAft>
                <a:spcPts val="0"/>
              </a:spcAft>
              <a:buClr>
                <a:srgbClr val="3C9B34"/>
              </a:buClr>
              <a:buSzTx/>
              <a:buFont typeface="Arial" pitchFamily="34" charset="0"/>
              <a:buChar char="•"/>
              <a:tabLst/>
              <a:defRPr/>
            </a:pP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Bella (Mom) died in 2024</a:t>
            </a:r>
          </a:p>
          <a:p>
            <a:pPr marL="228600" marR="0" lvl="0" indent="-228600" algn="l" defTabSz="914400" rtl="0" eaLnBrk="1" fontAlgn="auto" latinLnBrk="0" hangingPunct="1">
              <a:lnSpc>
                <a:spcPct val="90000"/>
              </a:lnSpc>
              <a:spcBef>
                <a:spcPts val="600"/>
              </a:spcBef>
              <a:spcAft>
                <a:spcPts val="0"/>
              </a:spcAft>
              <a:buClr>
                <a:srgbClr val="3C9B34"/>
              </a:buClr>
              <a:buSzTx/>
              <a:buFont typeface="Arial" pitchFamily="34" charset="0"/>
              <a:buChar char="•"/>
              <a:tabLst/>
              <a:defRPr/>
            </a:pPr>
            <a:r>
              <a:rPr lang="en-US" sz="2400" b="1" dirty="0">
                <a:solidFill>
                  <a:srgbClr val="414041"/>
                </a:solidFill>
                <a:latin typeface="Aptos" panose="02110004020202020204"/>
                <a:cs typeface="Arial"/>
              </a:rPr>
              <a:t>Sofia</a:t>
            </a: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 was age 4 when her Mom died</a:t>
            </a:r>
          </a:p>
        </p:txBody>
      </p:sp>
      <p:sp>
        <p:nvSpPr>
          <p:cNvPr id="25" name="TextBox 24">
            <a:extLst>
              <a:ext uri="{FF2B5EF4-FFF2-40B4-BE49-F238E27FC236}">
                <a16:creationId xmlns:a16="http://schemas.microsoft.com/office/drawing/2014/main" id="{5361BE2D-5372-B43D-A080-6DC86D95B005}"/>
              </a:ext>
            </a:extLst>
          </p:cNvPr>
          <p:cNvSpPr txBox="1"/>
          <p:nvPr/>
        </p:nvSpPr>
        <p:spPr>
          <a:xfrm>
            <a:off x="5016789" y="3798420"/>
            <a:ext cx="214457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b="0" i="0" u="none" strike="noStrike" kern="1200" cap="none" spc="0" normalizeH="0" baseline="0" noProof="0" dirty="0">
                <a:ln>
                  <a:noFill/>
                </a:ln>
                <a:solidFill>
                  <a:srgbClr val="00A89E"/>
                </a:solidFill>
                <a:effectLst/>
                <a:uLnTx/>
                <a:uFillTx/>
                <a:latin typeface="Aptos" panose="020B0004020202020204" pitchFamily="34" charset="0"/>
                <a:cs typeface="Arial"/>
              </a:rPr>
              <a:t>Sofia’s Ages 5 to 84</a:t>
            </a:r>
          </a:p>
        </p:txBody>
      </p:sp>
      <p:sp>
        <p:nvSpPr>
          <p:cNvPr id="26" name="Right Bracket 25">
            <a:extLst>
              <a:ext uri="{FF2B5EF4-FFF2-40B4-BE49-F238E27FC236}">
                <a16:creationId xmlns:a16="http://schemas.microsoft.com/office/drawing/2014/main" id="{0095D471-148D-EC14-A624-28FEFAF6B320}"/>
              </a:ext>
            </a:extLst>
          </p:cNvPr>
          <p:cNvSpPr/>
          <p:nvPr/>
        </p:nvSpPr>
        <p:spPr>
          <a:xfrm rot="5400000">
            <a:off x="5996560" y="915482"/>
            <a:ext cx="446072" cy="7223760"/>
          </a:xfrm>
          <a:prstGeom prst="rightBracket">
            <a:avLst>
              <a:gd name="adj" fmla="val 0"/>
            </a:avLst>
          </a:prstGeom>
          <a:ln w="57150">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cs typeface="Arial"/>
            </a:endParaRPr>
          </a:p>
        </p:txBody>
      </p:sp>
      <p:sp>
        <p:nvSpPr>
          <p:cNvPr id="27" name="TextBox 26">
            <a:extLst>
              <a:ext uri="{FF2B5EF4-FFF2-40B4-BE49-F238E27FC236}">
                <a16:creationId xmlns:a16="http://schemas.microsoft.com/office/drawing/2014/main" id="{8839DDB6-EB57-BF30-E80F-EA8626832B5C}"/>
              </a:ext>
            </a:extLst>
          </p:cNvPr>
          <p:cNvSpPr txBox="1"/>
          <p:nvPr/>
        </p:nvSpPr>
        <p:spPr>
          <a:xfrm>
            <a:off x="4007613" y="4857397"/>
            <a:ext cx="417677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A89E"/>
                </a:solidFill>
                <a:effectLst/>
                <a:uLnTx/>
                <a:uFillTx/>
                <a:latin typeface="Aptos" panose="020B0004020202020204" pitchFamily="34" charset="0"/>
                <a:cs typeface="Arial"/>
              </a:rPr>
              <a:t>Annual Payments Based on Sofia’s Life Expectancy</a:t>
            </a:r>
          </a:p>
        </p:txBody>
      </p:sp>
    </p:spTree>
    <p:extLst>
      <p:ext uri="{BB962C8B-B14F-4D97-AF65-F5344CB8AC3E}">
        <p14:creationId xmlns:p14="http://schemas.microsoft.com/office/powerpoint/2010/main" val="41759200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C9A28-7527-84DA-1CDE-09375EB1EE0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8E6B983-3787-233F-9788-7920318ACB95}"/>
              </a:ext>
            </a:extLst>
          </p:cNvPr>
          <p:cNvSpPr>
            <a:spLocks noGrp="1"/>
          </p:cNvSpPr>
          <p:nvPr>
            <p:ph type="body" sz="quarter" idx="12"/>
          </p:nvPr>
        </p:nvSpPr>
        <p:spPr/>
        <p:txBody>
          <a:bodyPr/>
          <a:lstStyle/>
          <a:p>
            <a:r>
              <a:rPr lang="en-US" dirty="0"/>
              <a:t>Summary</a:t>
            </a:r>
          </a:p>
        </p:txBody>
      </p:sp>
      <p:sp>
        <p:nvSpPr>
          <p:cNvPr id="3" name="Slide Number Placeholder 2">
            <a:extLst>
              <a:ext uri="{FF2B5EF4-FFF2-40B4-BE49-F238E27FC236}">
                <a16:creationId xmlns:a16="http://schemas.microsoft.com/office/drawing/2014/main" id="{4B4393B2-BD0E-74AE-B852-34CAD00F2F1C}"/>
              </a:ext>
            </a:extLst>
          </p:cNvPr>
          <p:cNvSpPr>
            <a:spLocks noGrp="1"/>
          </p:cNvSpPr>
          <p:nvPr>
            <p:ph type="sldNum" sz="quarter" idx="4"/>
          </p:nvPr>
        </p:nvSpPr>
        <p:spPr>
          <a:xfrm>
            <a:off x="9890801"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09139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97252-5E4C-5597-10D6-86A9FC16BCD6}"/>
            </a:ext>
          </a:extLst>
        </p:cNvPr>
        <p:cNvGrpSpPr/>
        <p:nvPr/>
      </p:nvGrpSpPr>
      <p:grpSpPr>
        <a:xfrm>
          <a:off x="0" y="0"/>
          <a:ext cx="0" cy="0"/>
          <a:chOff x="0" y="0"/>
          <a:chExt cx="0" cy="0"/>
        </a:xfrm>
      </p:grpSpPr>
      <p:sp>
        <p:nvSpPr>
          <p:cNvPr id="6" name="Freeform 5">
            <a:extLst>
              <a:ext uri="{FF2B5EF4-FFF2-40B4-BE49-F238E27FC236}">
                <a16:creationId xmlns:a16="http://schemas.microsoft.com/office/drawing/2014/main" id="{857FBAFD-AC04-C833-A06D-0E623896E971}"/>
              </a:ext>
            </a:extLst>
          </p:cNvPr>
          <p:cNvSpPr/>
          <p:nvPr/>
        </p:nvSpPr>
        <p:spPr>
          <a:xfrm>
            <a:off x="3373803" y="649858"/>
            <a:ext cx="457200" cy="5617025"/>
          </a:xfrm>
          <a:custGeom>
            <a:avLst/>
            <a:gdLst>
              <a:gd name="connsiteX0" fmla="*/ 457200 w 457200"/>
              <a:gd name="connsiteY0" fmla="*/ 0 h 5617025"/>
              <a:gd name="connsiteX1" fmla="*/ 457200 w 457200"/>
              <a:gd name="connsiteY1" fmla="*/ 5159825 h 5617025"/>
              <a:gd name="connsiteX2" fmla="*/ 0 w 457200"/>
              <a:gd name="connsiteY2" fmla="*/ 5617025 h 5617025"/>
              <a:gd name="connsiteX3" fmla="*/ 0 w 457200"/>
              <a:gd name="connsiteY3" fmla="*/ 457200 h 5617025"/>
            </a:gdLst>
            <a:ahLst/>
            <a:cxnLst>
              <a:cxn ang="0">
                <a:pos x="connsiteX0" y="connsiteY0"/>
              </a:cxn>
              <a:cxn ang="0">
                <a:pos x="connsiteX1" y="connsiteY1"/>
              </a:cxn>
              <a:cxn ang="0">
                <a:pos x="connsiteX2" y="connsiteY2"/>
              </a:cxn>
              <a:cxn ang="0">
                <a:pos x="connsiteX3" y="connsiteY3"/>
              </a:cxn>
            </a:cxnLst>
            <a:rect l="l" t="t" r="r" b="b"/>
            <a:pathLst>
              <a:path w="457200" h="5617025">
                <a:moveTo>
                  <a:pt x="457200" y="0"/>
                </a:moveTo>
                <a:lnTo>
                  <a:pt x="457200" y="5159825"/>
                </a:lnTo>
                <a:lnTo>
                  <a:pt x="0" y="5617025"/>
                </a:lnTo>
                <a:lnTo>
                  <a:pt x="0" y="457200"/>
                </a:lnTo>
                <a:close/>
              </a:path>
            </a:pathLst>
          </a:custGeom>
          <a:gradFill>
            <a:gsLst>
              <a:gs pos="14000">
                <a:schemeClr val="accent1"/>
              </a:gs>
              <a:gs pos="26000">
                <a:srgbClr val="3D9C33"/>
              </a:gs>
              <a:gs pos="67000">
                <a:schemeClr val="accent2"/>
              </a:gs>
              <a:gs pos="100000">
                <a:schemeClr val="accent6"/>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4" name="Slide Number Placeholder 3">
            <a:extLst>
              <a:ext uri="{FF2B5EF4-FFF2-40B4-BE49-F238E27FC236}">
                <a16:creationId xmlns:a16="http://schemas.microsoft.com/office/drawing/2014/main" id="{E01815E2-1983-D33E-8002-7B48D6D1385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2" name="Content Placeholder 11">
            <a:extLst>
              <a:ext uri="{FF2B5EF4-FFF2-40B4-BE49-F238E27FC236}">
                <a16:creationId xmlns:a16="http://schemas.microsoft.com/office/drawing/2014/main" id="{9A2D4496-D3A8-4261-C72B-ADAC899BF018}"/>
              </a:ext>
            </a:extLst>
          </p:cNvPr>
          <p:cNvSpPr txBox="1">
            <a:spLocks noChangeAspect="1"/>
          </p:cNvSpPr>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vert="horz" wrap="square" lIns="274320" tIns="457200" rIns="274320" bIns="18288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b="0" dirty="0">
                <a:solidFill>
                  <a:schemeClr val="tx1"/>
                </a:solidFill>
                <a:latin typeface="+mn-lt"/>
              </a:rPr>
              <a:t>IRA distribution rules are </a:t>
            </a:r>
            <a:r>
              <a:rPr lang="en-US" sz="2600" b="1" dirty="0">
                <a:solidFill>
                  <a:schemeClr val="tx1"/>
                </a:solidFill>
                <a:latin typeface="+mn-lt"/>
              </a:rPr>
              <a:t>complicated</a:t>
            </a:r>
            <a:r>
              <a:rPr lang="en-US" sz="2600" b="0" dirty="0">
                <a:solidFill>
                  <a:schemeClr val="tx1"/>
                </a:solidFill>
                <a:latin typeface="+mn-lt"/>
              </a:rPr>
              <a:t> and are subject to legislative changes</a:t>
            </a:r>
          </a:p>
          <a:p>
            <a:r>
              <a:rPr lang="en-US" sz="2600" b="0" dirty="0">
                <a:solidFill>
                  <a:schemeClr val="tx1"/>
                </a:solidFill>
                <a:latin typeface="+mn-lt"/>
              </a:rPr>
              <a:t>IRA distributions are subject to </a:t>
            </a:r>
            <a:r>
              <a:rPr lang="en-US" sz="2600" b="1" dirty="0">
                <a:solidFill>
                  <a:schemeClr val="tx1"/>
                </a:solidFill>
                <a:latin typeface="+mn-lt"/>
              </a:rPr>
              <a:t>income tax</a:t>
            </a:r>
            <a:r>
              <a:rPr lang="en-US" sz="2600" b="0" dirty="0">
                <a:solidFill>
                  <a:schemeClr val="tx1"/>
                </a:solidFill>
                <a:latin typeface="+mn-lt"/>
              </a:rPr>
              <a:t>, and potentially a penalty tax</a:t>
            </a:r>
          </a:p>
          <a:p>
            <a:r>
              <a:rPr lang="en-US" sz="2600" b="0" dirty="0">
                <a:solidFill>
                  <a:schemeClr val="tx1"/>
                </a:solidFill>
                <a:latin typeface="+mn-lt"/>
              </a:rPr>
              <a:t>Failure to take an RMD could result in a </a:t>
            </a:r>
            <a:r>
              <a:rPr lang="en-US" sz="2600" b="1" dirty="0">
                <a:solidFill>
                  <a:schemeClr val="tx1"/>
                </a:solidFill>
                <a:latin typeface="+mn-lt"/>
              </a:rPr>
              <a:t>penalty tax</a:t>
            </a:r>
          </a:p>
          <a:p>
            <a:r>
              <a:rPr lang="en-US" sz="2600" b="0" dirty="0">
                <a:solidFill>
                  <a:schemeClr val="tx1"/>
                </a:solidFill>
                <a:latin typeface="+mn-lt"/>
              </a:rPr>
              <a:t>You can always withdraw </a:t>
            </a:r>
            <a:r>
              <a:rPr lang="en-US" sz="2600" b="1" dirty="0">
                <a:solidFill>
                  <a:schemeClr val="tx1"/>
                </a:solidFill>
                <a:latin typeface="+mn-lt"/>
              </a:rPr>
              <a:t>more than </a:t>
            </a:r>
            <a:r>
              <a:rPr lang="en-US" sz="2600" b="0" dirty="0">
                <a:solidFill>
                  <a:schemeClr val="tx1"/>
                </a:solidFill>
                <a:latin typeface="+mn-lt"/>
              </a:rPr>
              <a:t>your RMD, </a:t>
            </a:r>
            <a:r>
              <a:rPr lang="en-US" sz="2600" b="1" dirty="0">
                <a:solidFill>
                  <a:schemeClr val="tx1"/>
                </a:solidFill>
                <a:latin typeface="+mn-lt"/>
              </a:rPr>
              <a:t>just not less</a:t>
            </a:r>
          </a:p>
          <a:p>
            <a:r>
              <a:rPr lang="en-US" sz="2600" dirty="0"/>
              <a:t>The </a:t>
            </a:r>
            <a:r>
              <a:rPr lang="en-US" sz="2600" b="1" dirty="0"/>
              <a:t>Internal Revenue Service </a:t>
            </a:r>
            <a:r>
              <a:rPr lang="en-US" sz="2600" dirty="0"/>
              <a:t>site contains great information on RMDs</a:t>
            </a:r>
            <a:endParaRPr lang="en-US" sz="2600" b="0" dirty="0">
              <a:solidFill>
                <a:schemeClr val="tx1"/>
              </a:solidFill>
              <a:latin typeface="+mn-lt"/>
            </a:endParaRPr>
          </a:p>
        </p:txBody>
      </p:sp>
      <p:sp>
        <p:nvSpPr>
          <p:cNvPr id="15" name="Title 1">
            <a:extLst>
              <a:ext uri="{FF2B5EF4-FFF2-40B4-BE49-F238E27FC236}">
                <a16:creationId xmlns:a16="http://schemas.microsoft.com/office/drawing/2014/main" id="{10990A7F-FBD1-1AD9-9DCD-FC762C72D97F}"/>
              </a:ext>
            </a:extLst>
          </p:cNvPr>
          <p:cNvSpPr>
            <a:spLocks noGrp="1"/>
          </p:cNvSpPr>
          <p:nvPr>
            <p:ph type="title"/>
          </p:nvPr>
        </p:nvSpPr>
        <p:spPr>
          <a:xfrm>
            <a:off x="571501" y="2225598"/>
            <a:ext cx="2351799" cy="501804"/>
          </a:xfrm>
        </p:spPr>
        <p:txBody>
          <a:bodyPr/>
          <a:lstStyle/>
          <a:p>
            <a:r>
              <a:rPr lang="en-US" dirty="0">
                <a:latin typeface="Aptos ExtraBold" panose="020B0004020202020204" pitchFamily="34" charset="0"/>
              </a:rPr>
              <a:t>Key Points</a:t>
            </a:r>
          </a:p>
        </p:txBody>
      </p:sp>
    </p:spTree>
    <p:extLst>
      <p:ext uri="{BB962C8B-B14F-4D97-AF65-F5344CB8AC3E}">
        <p14:creationId xmlns:p14="http://schemas.microsoft.com/office/powerpoint/2010/main" val="1683437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2C5966-9AFA-7EEE-4CC9-CE570517B538}"/>
              </a:ext>
            </a:extLst>
          </p:cNvPr>
          <p:cNvSpPr>
            <a:spLocks noGrp="1"/>
          </p:cNvSpPr>
          <p:nvPr>
            <p:ph type="body" sz="quarter" idx="12"/>
          </p:nvPr>
        </p:nvSpPr>
        <p:spPr>
          <a:xfrm>
            <a:off x="289916" y="1743948"/>
            <a:ext cx="6933156" cy="1192212"/>
          </a:xfrm>
        </p:spPr>
        <p:txBody>
          <a:bodyPr/>
          <a:lstStyle/>
          <a:p>
            <a:r>
              <a:rPr lang="en-US" dirty="0"/>
              <a:t>What amount of U.S. dollars are invested in traditional IRAs?</a:t>
            </a:r>
          </a:p>
        </p:txBody>
      </p:sp>
      <p:sp>
        <p:nvSpPr>
          <p:cNvPr id="3" name="Slide Number Placeholder 2">
            <a:extLst>
              <a:ext uri="{FF2B5EF4-FFF2-40B4-BE49-F238E27FC236}">
                <a16:creationId xmlns:a16="http://schemas.microsoft.com/office/drawing/2014/main" id="{A7F10AEB-B782-D460-C492-3D450DDBFF37}"/>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a:t>
            </a:fld>
            <a:endParaRPr lang="en-US" dirty="0">
              <a:latin typeface="Aptos Light" panose="020B0004020202020204" pitchFamily="34" charset="0"/>
            </a:endParaRPr>
          </a:p>
        </p:txBody>
      </p:sp>
      <p:sp>
        <p:nvSpPr>
          <p:cNvPr id="4" name="Text Placeholder 2">
            <a:extLst>
              <a:ext uri="{FF2B5EF4-FFF2-40B4-BE49-F238E27FC236}">
                <a16:creationId xmlns:a16="http://schemas.microsoft.com/office/drawing/2014/main" id="{BD0E61DC-5972-437B-8354-46B2FD578715}"/>
              </a:ext>
            </a:extLst>
          </p:cNvPr>
          <p:cNvSpPr txBox="1">
            <a:spLocks/>
          </p:cNvSpPr>
          <p:nvPr/>
        </p:nvSpPr>
        <p:spPr>
          <a:xfrm>
            <a:off x="952847" y="3180576"/>
            <a:ext cx="5143153" cy="2626650"/>
          </a:xfrm>
          <a:prstGeom prst="rect">
            <a:avLst/>
          </a:prstGeom>
          <a:solidFill>
            <a:schemeClr val="bg1"/>
          </a:solidFill>
        </p:spPr>
        <p:txBody>
          <a:bodyPr vert="horz" lIns="182880" tIns="182880" rIns="182880" bIns="0" rtlCol="0" anchor="t">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00000"/>
              </a:lnSpc>
              <a:spcBef>
                <a:spcPts val="600"/>
              </a:spcBef>
              <a:spcAft>
                <a:spcPts val="1200"/>
              </a:spcAft>
              <a:buFont typeface="Wingdings" panose="05000000000000000000" pitchFamily="2" charset="2"/>
              <a:buChar char="q"/>
            </a:pPr>
            <a:r>
              <a:rPr lang="en-US" sz="3200" dirty="0"/>
              <a:t>$11 </a:t>
            </a:r>
            <a:r>
              <a:rPr lang="en-US" sz="3200" b="1" dirty="0"/>
              <a:t>M</a:t>
            </a:r>
            <a:r>
              <a:rPr lang="en-US" sz="3200" dirty="0"/>
              <a:t>illion</a:t>
            </a:r>
          </a:p>
          <a:p>
            <a:pPr marL="514350" indent="-514350">
              <a:lnSpc>
                <a:spcPct val="100000"/>
              </a:lnSpc>
              <a:spcBef>
                <a:spcPts val="600"/>
              </a:spcBef>
              <a:spcAft>
                <a:spcPts val="1200"/>
              </a:spcAft>
              <a:buFont typeface="Wingdings" panose="05000000000000000000" pitchFamily="2" charset="2"/>
              <a:buChar char="q"/>
            </a:pPr>
            <a:r>
              <a:rPr lang="en-US" sz="3200" dirty="0"/>
              <a:t>$11 </a:t>
            </a:r>
            <a:r>
              <a:rPr lang="en-US" sz="3200" b="1" dirty="0"/>
              <a:t>B</a:t>
            </a:r>
            <a:r>
              <a:rPr lang="en-US" sz="3200" dirty="0"/>
              <a:t>illion</a:t>
            </a:r>
          </a:p>
          <a:p>
            <a:pPr marL="514350" indent="-514350">
              <a:lnSpc>
                <a:spcPct val="100000"/>
              </a:lnSpc>
              <a:spcBef>
                <a:spcPts val="600"/>
              </a:spcBef>
              <a:spcAft>
                <a:spcPts val="1200"/>
              </a:spcAft>
              <a:buFont typeface="Wingdings" panose="05000000000000000000" pitchFamily="2" charset="2"/>
              <a:buChar char="q"/>
            </a:pPr>
            <a:r>
              <a:rPr lang="en-US" sz="3200" dirty="0"/>
              <a:t>$11 </a:t>
            </a:r>
            <a:r>
              <a:rPr lang="en-US" sz="3200" b="1" dirty="0"/>
              <a:t>T</a:t>
            </a:r>
            <a:r>
              <a:rPr lang="en-US" sz="3200" dirty="0"/>
              <a:t>rillion</a:t>
            </a:r>
          </a:p>
        </p:txBody>
      </p:sp>
    </p:spTree>
    <p:extLst>
      <p:ext uri="{BB962C8B-B14F-4D97-AF65-F5344CB8AC3E}">
        <p14:creationId xmlns:p14="http://schemas.microsoft.com/office/powerpoint/2010/main" val="18761250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94AEE-6A51-B3CC-1FF7-50D5A4484DF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96A9991-E7FA-AF2F-D634-B42F66337DC6}"/>
              </a:ext>
            </a:extLst>
          </p:cNvPr>
          <p:cNvSpPr>
            <a:spLocks noGrp="1"/>
          </p:cNvSpPr>
          <p:nvPr>
            <p:ph type="body" sz="quarter" idx="22"/>
          </p:nvPr>
        </p:nvSpPr>
        <p:spPr>
          <a:xfrm>
            <a:off x="6640728" y="1592976"/>
            <a:ext cx="3475037" cy="4235017"/>
          </a:xfrm>
        </p:spPr>
        <p:txBody>
          <a:bodyPr/>
          <a:lstStyle/>
          <a:p>
            <a:pPr marL="0" indent="0">
              <a:buNone/>
            </a:pPr>
            <a:r>
              <a:rPr lang="en-US" dirty="0"/>
              <a:t> </a:t>
            </a:r>
          </a:p>
        </p:txBody>
      </p:sp>
      <p:sp>
        <p:nvSpPr>
          <p:cNvPr id="7" name="Text Placeholder 6">
            <a:extLst>
              <a:ext uri="{FF2B5EF4-FFF2-40B4-BE49-F238E27FC236}">
                <a16:creationId xmlns:a16="http://schemas.microsoft.com/office/drawing/2014/main" id="{7C8F5707-598C-3E22-1310-04C38E1CEB2A}"/>
              </a:ext>
            </a:extLst>
          </p:cNvPr>
          <p:cNvSpPr>
            <a:spLocks noGrp="1"/>
          </p:cNvSpPr>
          <p:nvPr>
            <p:ph type="body" sz="quarter" idx="19"/>
          </p:nvPr>
        </p:nvSpPr>
        <p:spPr>
          <a:xfrm>
            <a:off x="6641353" y="2035031"/>
            <a:ext cx="3474720" cy="380362"/>
          </a:xfrm>
        </p:spPr>
        <p:txBody>
          <a:bodyPr/>
          <a:lstStyle/>
          <a:p>
            <a:r>
              <a:rPr lang="en-US" sz="2400" dirty="0"/>
              <a:t>IRS Site | RMD FAQs</a:t>
            </a:r>
          </a:p>
        </p:txBody>
      </p:sp>
      <p:sp>
        <p:nvSpPr>
          <p:cNvPr id="9" name="Text Placeholder 8">
            <a:extLst>
              <a:ext uri="{FF2B5EF4-FFF2-40B4-BE49-F238E27FC236}">
                <a16:creationId xmlns:a16="http://schemas.microsoft.com/office/drawing/2014/main" id="{31551941-CCBC-D06E-749A-08642C853ACB}"/>
              </a:ext>
            </a:extLst>
          </p:cNvPr>
          <p:cNvSpPr>
            <a:spLocks noGrp="1"/>
          </p:cNvSpPr>
          <p:nvPr>
            <p:ph type="body" sz="quarter" idx="25"/>
          </p:nvPr>
        </p:nvSpPr>
        <p:spPr>
          <a:xfrm>
            <a:off x="2075927" y="1592976"/>
            <a:ext cx="3475037" cy="4235017"/>
          </a:xfrm>
        </p:spPr>
        <p:txBody>
          <a:bodyPr/>
          <a:lstStyle/>
          <a:p>
            <a:pPr marL="0" indent="0">
              <a:buNone/>
            </a:pPr>
            <a:r>
              <a:rPr lang="en-US" dirty="0"/>
              <a:t> </a:t>
            </a:r>
          </a:p>
        </p:txBody>
      </p:sp>
      <p:sp>
        <p:nvSpPr>
          <p:cNvPr id="10" name="Text Placeholder 9">
            <a:extLst>
              <a:ext uri="{FF2B5EF4-FFF2-40B4-BE49-F238E27FC236}">
                <a16:creationId xmlns:a16="http://schemas.microsoft.com/office/drawing/2014/main" id="{4DDC142B-4EBE-456E-9548-BD8E0DBDA4E9}"/>
              </a:ext>
            </a:extLst>
          </p:cNvPr>
          <p:cNvSpPr>
            <a:spLocks noGrp="1"/>
          </p:cNvSpPr>
          <p:nvPr>
            <p:ph type="body" sz="quarter" idx="26"/>
          </p:nvPr>
        </p:nvSpPr>
        <p:spPr>
          <a:xfrm>
            <a:off x="2076244" y="2035031"/>
            <a:ext cx="3474720" cy="380362"/>
          </a:xfrm>
        </p:spPr>
        <p:txBody>
          <a:bodyPr/>
          <a:lstStyle/>
          <a:p>
            <a:r>
              <a:rPr lang="en-US" sz="2400" dirty="0"/>
              <a:t>IRS Site | RMDs</a:t>
            </a:r>
          </a:p>
        </p:txBody>
      </p:sp>
      <p:sp>
        <p:nvSpPr>
          <p:cNvPr id="6" name="Slide Number Placeholder 5">
            <a:extLst>
              <a:ext uri="{FF2B5EF4-FFF2-40B4-BE49-F238E27FC236}">
                <a16:creationId xmlns:a16="http://schemas.microsoft.com/office/drawing/2014/main" id="{FD12A2D4-9381-F21D-AD37-9328281C96A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FC1624D7-812E-9733-7099-D556EBF6EC28}"/>
              </a:ext>
            </a:extLst>
          </p:cNvPr>
          <p:cNvSpPr>
            <a:spLocks noGrp="1"/>
          </p:cNvSpPr>
          <p:nvPr>
            <p:ph type="title"/>
          </p:nvPr>
        </p:nvSpPr>
        <p:spPr/>
        <p:txBody>
          <a:bodyPr/>
          <a:lstStyle/>
          <a:p>
            <a:r>
              <a:rPr lang="en-US" b="1" dirty="0"/>
              <a:t>Resource</a:t>
            </a:r>
            <a:r>
              <a:rPr lang="en-US" dirty="0"/>
              <a:t> | Internal Revenue Service Website</a:t>
            </a:r>
          </a:p>
        </p:txBody>
      </p:sp>
      <p:pic>
        <p:nvPicPr>
          <p:cNvPr id="12" name="Picture 11">
            <a:hlinkClick r:id="rId3"/>
            <a:extLst>
              <a:ext uri="{FF2B5EF4-FFF2-40B4-BE49-F238E27FC236}">
                <a16:creationId xmlns:a16="http://schemas.microsoft.com/office/drawing/2014/main" id="{473C526B-F0EC-057C-0647-36FA107D93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6846" y="2846536"/>
            <a:ext cx="2286000" cy="2286000"/>
          </a:xfrm>
          <a:prstGeom prst="rect">
            <a:avLst/>
          </a:prstGeom>
        </p:spPr>
      </p:pic>
      <p:pic>
        <p:nvPicPr>
          <p:cNvPr id="14" name="Picture 13">
            <a:hlinkClick r:id="rId5"/>
            <a:extLst>
              <a:ext uri="{FF2B5EF4-FFF2-40B4-BE49-F238E27FC236}">
                <a16:creationId xmlns:a16="http://schemas.microsoft.com/office/drawing/2014/main" id="{4F133706-90EE-7BDF-8B0F-BC06D48675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3918" y="2846536"/>
            <a:ext cx="2286000" cy="2286000"/>
          </a:xfrm>
          <a:prstGeom prst="rect">
            <a:avLst/>
          </a:prstGeom>
        </p:spPr>
      </p:pic>
      <p:sp>
        <p:nvSpPr>
          <p:cNvPr id="2" name="TextBox 1">
            <a:extLst>
              <a:ext uri="{FF2B5EF4-FFF2-40B4-BE49-F238E27FC236}">
                <a16:creationId xmlns:a16="http://schemas.microsoft.com/office/drawing/2014/main" id="{152AD9B1-5122-F521-E6EB-3A9174842923}"/>
              </a:ext>
            </a:extLst>
          </p:cNvPr>
          <p:cNvSpPr txBox="1"/>
          <p:nvPr/>
        </p:nvSpPr>
        <p:spPr>
          <a:xfrm>
            <a:off x="2573449" y="6031656"/>
            <a:ext cx="6710491" cy="1045286"/>
          </a:xfrm>
          <a:prstGeom prst="rect">
            <a:avLst/>
          </a:prstGeom>
          <a:noFill/>
        </p:spPr>
        <p:txBody>
          <a:bodyPr wrap="none" rtlCol="0">
            <a:spAutoFit/>
          </a:bodyPr>
          <a:lstStyle/>
          <a:p>
            <a:r>
              <a:rPr lang="en-US" sz="1200" dirty="0"/>
              <a:t>Sources: </a:t>
            </a:r>
            <a:r>
              <a:rPr lang="en-US" sz="1200" u="sng" kern="100" dirty="0">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Retirement topics - Required minimum distributions (RMDs) | Internal Revenue Service</a:t>
            </a:r>
            <a:endParaRPr lang="en-US" sz="1200" u="sng"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u="sng" kern="100" dirty="0">
                <a:effectLst/>
                <a:latin typeface="Aptos" panose="020B0004020202020204" pitchFamily="34" charset="0"/>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Retirement plan and IRA required minimum distributions FAQs | Internal Revenue Service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200" dirty="0"/>
          </a:p>
        </p:txBody>
      </p:sp>
    </p:spTree>
    <p:extLst>
      <p:ext uri="{BB962C8B-B14F-4D97-AF65-F5344CB8AC3E}">
        <p14:creationId xmlns:p14="http://schemas.microsoft.com/office/powerpoint/2010/main" val="18606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20460-E160-B340-BC03-E76B8ECAF563}"/>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8F07502-D97F-B36C-ED4D-9B1D31D2529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A35E2037-EB8E-73A8-65F9-FD7262865282}"/>
              </a:ext>
            </a:extLst>
          </p:cNvPr>
          <p:cNvSpPr>
            <a:spLocks noGrp="1"/>
          </p:cNvSpPr>
          <p:nvPr>
            <p:ph type="title"/>
          </p:nvPr>
        </p:nvSpPr>
        <p:spPr>
          <a:xfrm>
            <a:off x="457201" y="457200"/>
            <a:ext cx="10925174" cy="501804"/>
          </a:xfrm>
        </p:spPr>
        <p:txBody>
          <a:bodyPr/>
          <a:lstStyle/>
          <a:p>
            <a:r>
              <a:rPr lang="en-US" dirty="0"/>
              <a:t>Inherited IRAs | </a:t>
            </a:r>
            <a:r>
              <a:rPr lang="en-US" b="1" dirty="0"/>
              <a:t>Summary </a:t>
            </a:r>
            <a:r>
              <a:rPr lang="en-US" dirty="0"/>
              <a:t>of Distribution Requirements</a:t>
            </a:r>
          </a:p>
        </p:txBody>
      </p:sp>
      <p:graphicFrame>
        <p:nvGraphicFramePr>
          <p:cNvPr id="23" name="Table 22">
            <a:extLst>
              <a:ext uri="{FF2B5EF4-FFF2-40B4-BE49-F238E27FC236}">
                <a16:creationId xmlns:a16="http://schemas.microsoft.com/office/drawing/2014/main" id="{DC009233-AFDA-0036-C833-3D2080FF88A2}"/>
              </a:ext>
            </a:extLst>
          </p:cNvPr>
          <p:cNvGraphicFramePr>
            <a:graphicFrameLocks noGrp="1"/>
          </p:cNvGraphicFramePr>
          <p:nvPr>
            <p:extLst>
              <p:ext uri="{D42A27DB-BD31-4B8C-83A1-F6EECF244321}">
                <p14:modId xmlns:p14="http://schemas.microsoft.com/office/powerpoint/2010/main" val="3247731368"/>
              </p:ext>
            </p:extLst>
          </p:nvPr>
        </p:nvGraphicFramePr>
        <p:xfrm>
          <a:off x="1031937" y="1179207"/>
          <a:ext cx="10350438" cy="5111937"/>
        </p:xfrm>
        <a:graphic>
          <a:graphicData uri="http://schemas.openxmlformats.org/drawingml/2006/table">
            <a:tbl>
              <a:tblPr firstRow="1" bandRow="1">
                <a:tableStyleId>{D27102A9-8310-4765-A935-A1911B00CA55}</a:tableStyleId>
              </a:tblPr>
              <a:tblGrid>
                <a:gridCol w="2447801">
                  <a:extLst>
                    <a:ext uri="{9D8B030D-6E8A-4147-A177-3AD203B41FA5}">
                      <a16:colId xmlns:a16="http://schemas.microsoft.com/office/drawing/2014/main" val="3479596239"/>
                    </a:ext>
                  </a:extLst>
                </a:gridCol>
                <a:gridCol w="3951347">
                  <a:extLst>
                    <a:ext uri="{9D8B030D-6E8A-4147-A177-3AD203B41FA5}">
                      <a16:colId xmlns:a16="http://schemas.microsoft.com/office/drawing/2014/main" val="1223193477"/>
                    </a:ext>
                  </a:extLst>
                </a:gridCol>
                <a:gridCol w="3951290">
                  <a:extLst>
                    <a:ext uri="{9D8B030D-6E8A-4147-A177-3AD203B41FA5}">
                      <a16:colId xmlns:a16="http://schemas.microsoft.com/office/drawing/2014/main" val="81004684"/>
                    </a:ext>
                  </a:extLst>
                </a:gridCol>
              </a:tblGrid>
              <a:tr h="383218">
                <a:tc rowSpan="2">
                  <a:txBody>
                    <a:bodyPr/>
                    <a:lstStyle/>
                    <a:p>
                      <a:pPr algn="l">
                        <a:spcBef>
                          <a:spcPts val="300"/>
                        </a:spcBef>
                        <a:spcAft>
                          <a:spcPts val="300"/>
                        </a:spcAft>
                      </a:pPr>
                      <a:r>
                        <a:rPr lang="en-US" sz="1400" dirty="0">
                          <a:solidFill>
                            <a:schemeClr val="tx1"/>
                          </a:solidFill>
                        </a:rPr>
                        <a:t>Original Beneficiary</a:t>
                      </a:r>
                    </a:p>
                  </a:txBody>
                  <a:tcPr anchor="b"/>
                </a:tc>
                <a:tc gridSpan="2">
                  <a:txBody>
                    <a:bodyPr/>
                    <a:lstStyle/>
                    <a:p>
                      <a:pPr algn="l">
                        <a:spcBef>
                          <a:spcPts val="300"/>
                        </a:spcBef>
                        <a:spcAft>
                          <a:spcPts val="300"/>
                        </a:spcAft>
                      </a:pPr>
                      <a:r>
                        <a:rPr lang="en-US" sz="1400" dirty="0">
                          <a:solidFill>
                            <a:schemeClr val="tx1"/>
                          </a:solidFill>
                        </a:rPr>
                        <a:t>Death of Original IRA Owner</a:t>
                      </a:r>
                    </a:p>
                  </a:txBody>
                  <a:tcPr anchor="b"/>
                </a:tc>
                <a:tc hMerge="1">
                  <a:txBody>
                    <a:bodyPr/>
                    <a:lstStyle/>
                    <a:p>
                      <a:endParaRPr lang="en-US"/>
                    </a:p>
                  </a:txBody>
                  <a:tcPr/>
                </a:tc>
                <a:extLst>
                  <a:ext uri="{0D108BD9-81ED-4DB2-BD59-A6C34878D82A}">
                    <a16:rowId xmlns:a16="http://schemas.microsoft.com/office/drawing/2014/main" val="3741174550"/>
                  </a:ext>
                </a:extLst>
              </a:tr>
              <a:tr h="385364">
                <a:tc vMerge="1">
                  <a:txBody>
                    <a:bodyPr/>
                    <a:lstStyle/>
                    <a:p>
                      <a:endParaRPr lang="en-US"/>
                    </a:p>
                  </a:txBody>
                  <a:tcPr>
                    <a:solidFill>
                      <a:srgbClr val="3C9B35"/>
                    </a:solidFill>
                  </a:tcPr>
                </a:tc>
                <a:tc>
                  <a:txBody>
                    <a:bodyPr/>
                    <a:lstStyle/>
                    <a:p>
                      <a:pPr algn="l">
                        <a:spcBef>
                          <a:spcPts val="300"/>
                        </a:spcBef>
                        <a:spcAft>
                          <a:spcPts val="300"/>
                        </a:spcAft>
                      </a:pPr>
                      <a:r>
                        <a:rPr lang="en-US" sz="1400" b="1" dirty="0">
                          <a:solidFill>
                            <a:schemeClr val="tx1"/>
                          </a:solidFill>
                        </a:rPr>
                        <a:t>Before Start Date</a:t>
                      </a:r>
                    </a:p>
                  </a:txBody>
                  <a:tcPr anchor="b"/>
                </a:tc>
                <a:tc>
                  <a:txBody>
                    <a:bodyPr/>
                    <a:lstStyle/>
                    <a:p>
                      <a:pPr algn="l">
                        <a:spcBef>
                          <a:spcPts val="300"/>
                        </a:spcBef>
                        <a:spcAft>
                          <a:spcPts val="300"/>
                        </a:spcAft>
                      </a:pPr>
                      <a:r>
                        <a:rPr lang="en-US" sz="1400" b="1" dirty="0">
                          <a:solidFill>
                            <a:schemeClr val="tx1"/>
                          </a:solidFill>
                        </a:rPr>
                        <a:t>On or After Start Date</a:t>
                      </a:r>
                    </a:p>
                  </a:txBody>
                  <a:tcPr anchor="b"/>
                </a:tc>
                <a:extLst>
                  <a:ext uri="{0D108BD9-81ED-4DB2-BD59-A6C34878D82A}">
                    <a16:rowId xmlns:a16="http://schemas.microsoft.com/office/drawing/2014/main" val="2525459716"/>
                  </a:ext>
                </a:extLst>
              </a:tr>
              <a:tr h="571661">
                <a:tc>
                  <a:txBody>
                    <a:bodyPr/>
                    <a:lstStyle/>
                    <a:p>
                      <a:pPr>
                        <a:spcBef>
                          <a:spcPts val="300"/>
                        </a:spcBef>
                        <a:spcAft>
                          <a:spcPts val="300"/>
                        </a:spcAft>
                      </a:pPr>
                      <a:r>
                        <a:rPr lang="en-US" sz="1400" b="1" dirty="0"/>
                        <a:t>Surviving Spouse</a:t>
                      </a:r>
                    </a:p>
                  </a:txBody>
                  <a:tcPr anchor="ctr"/>
                </a:tc>
                <a:tc>
                  <a:txBody>
                    <a:bodyPr/>
                    <a:lstStyle/>
                    <a:p>
                      <a:pPr marL="285750" indent="-171450">
                        <a:spcBef>
                          <a:spcPts val="300"/>
                        </a:spcBef>
                        <a:spcAft>
                          <a:spcPts val="300"/>
                        </a:spcAft>
                        <a:buFont typeface="Arial" panose="020B0604020202020204" pitchFamily="34" charset="0"/>
                        <a:buChar char="•"/>
                      </a:pPr>
                      <a:r>
                        <a:rPr lang="en-US" sz="1400" dirty="0"/>
                        <a:t>Inherited IRA; or</a:t>
                      </a:r>
                    </a:p>
                    <a:p>
                      <a:pPr marL="285750" indent="-171450">
                        <a:spcBef>
                          <a:spcPts val="300"/>
                        </a:spcBef>
                        <a:spcAft>
                          <a:spcPts val="300"/>
                        </a:spcAft>
                        <a:buFont typeface="Arial" panose="020B0604020202020204" pitchFamily="34" charset="0"/>
                        <a:buChar char="•"/>
                      </a:pPr>
                      <a:r>
                        <a:rPr lang="en-US" sz="1400" dirty="0"/>
                        <a:t>Spousal Rollover</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tx1"/>
                          </a:solidFill>
                        </a:rPr>
                        <a:t>Inherited IRA; or</a:t>
                      </a:r>
                    </a:p>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tx1"/>
                          </a:solidFill>
                        </a:rPr>
                        <a:t>Spousal Rollover</a:t>
                      </a:r>
                      <a:endParaRPr lang="en-US" sz="1400" kern="1200" dirty="0">
                        <a:solidFill>
                          <a:schemeClr val="tx1"/>
                        </a:solidFill>
                        <a:latin typeface="+mn-lt"/>
                        <a:ea typeface="+mn-ea"/>
                        <a:cs typeface="+mn-cs"/>
                      </a:endParaRPr>
                    </a:p>
                  </a:txBody>
                  <a:tcPr anchor="ctr"/>
                </a:tc>
                <a:extLst>
                  <a:ext uri="{0D108BD9-81ED-4DB2-BD59-A6C34878D82A}">
                    <a16:rowId xmlns:a16="http://schemas.microsoft.com/office/drawing/2014/main" val="632149941"/>
                  </a:ext>
                </a:extLst>
              </a:tr>
              <a:tr h="982084">
                <a:tc>
                  <a:txBody>
                    <a:bodyPr/>
                    <a:lstStyle/>
                    <a:p>
                      <a:pPr>
                        <a:spcBef>
                          <a:spcPts val="300"/>
                        </a:spcBef>
                        <a:spcAft>
                          <a:spcPts val="300"/>
                        </a:spcAft>
                      </a:pPr>
                      <a:r>
                        <a:rPr lang="en-US" sz="1400" b="1" dirty="0"/>
                        <a:t>Minor Child of Owner</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Life Expectancy to age 21, then 10-Year Rule with RMDs </a:t>
                      </a:r>
                      <a:r>
                        <a:rPr lang="en-US" sz="1400" kern="1200" dirty="0">
                          <a:solidFill>
                            <a:schemeClr val="tx1"/>
                          </a:solidFill>
                        </a:rPr>
                        <a:t>based on beneficiary’s life expectancy; or</a:t>
                      </a:r>
                    </a:p>
                    <a:p>
                      <a:pPr marL="285750" marR="0" lvl="0" indent="-171450" algn="l" defTabSz="685783"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400" kern="1200" dirty="0">
                          <a:solidFill>
                            <a:schemeClr val="dk1"/>
                          </a:solidFill>
                        </a:rPr>
                        <a:t>10-Year Rule – no annual RMDs</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Life Expectancy to age 21, then 10-Year Rule with RMDs </a:t>
                      </a:r>
                      <a:r>
                        <a:rPr lang="en-US" sz="1400" kern="1200" dirty="0">
                          <a:solidFill>
                            <a:schemeClr val="tx1"/>
                          </a:solidFill>
                        </a:rPr>
                        <a:t>based on beneficiary’s life expectancy; or</a:t>
                      </a:r>
                    </a:p>
                    <a:p>
                      <a:pPr marL="285750" marR="0" lvl="0" indent="-171450" algn="l" defTabSz="685783"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400" kern="1200" dirty="0">
                          <a:solidFill>
                            <a:schemeClr val="dk1"/>
                          </a:solidFill>
                        </a:rPr>
                        <a:t>10-Year Rule with annual RMDs</a:t>
                      </a:r>
                    </a:p>
                  </a:txBody>
                  <a:tcPr anchor="ctr"/>
                </a:tc>
                <a:extLst>
                  <a:ext uri="{0D108BD9-81ED-4DB2-BD59-A6C34878D82A}">
                    <a16:rowId xmlns:a16="http://schemas.microsoft.com/office/drawing/2014/main" val="601258370"/>
                  </a:ext>
                </a:extLst>
              </a:tr>
              <a:tr h="776873">
                <a:tc>
                  <a:txBody>
                    <a:bodyPr/>
                    <a:lstStyle/>
                    <a:p>
                      <a:pPr>
                        <a:spcBef>
                          <a:spcPts val="300"/>
                        </a:spcBef>
                        <a:spcAft>
                          <a:spcPts val="300"/>
                        </a:spcAft>
                      </a:pPr>
                      <a:r>
                        <a:rPr lang="en-US" sz="1400" b="1" dirty="0"/>
                        <a:t>Disabled or Chronically Ill</a:t>
                      </a:r>
                    </a:p>
                  </a:txBody>
                  <a:tcPr anchor="ctr"/>
                </a:tc>
                <a:tc>
                  <a:txBody>
                    <a:bodyPr/>
                    <a:lstStyle/>
                    <a:p>
                      <a:pPr marL="285750" marR="0" lvl="0" indent="-171450" algn="l" defTabSz="685783"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400" kern="1200" dirty="0">
                          <a:solidFill>
                            <a:schemeClr val="dk1"/>
                          </a:solidFill>
                        </a:rPr>
                        <a:t>Life Expectancy of beneficiary; or</a:t>
                      </a:r>
                    </a:p>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10-Year Rule – no annual RMDs</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Life Expectancy of original owner or beneficiary (whichever is longer); or</a:t>
                      </a:r>
                    </a:p>
                    <a:p>
                      <a:pPr marL="285750" marR="0" lvl="0" indent="-171450" algn="l" defTabSz="685783"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400" kern="1200" dirty="0">
                          <a:solidFill>
                            <a:schemeClr val="dk1"/>
                          </a:solidFill>
                        </a:rPr>
                        <a:t>10-Year Rule with annual RMDs</a:t>
                      </a:r>
                    </a:p>
                  </a:txBody>
                  <a:tcPr anchor="ctr"/>
                </a:tc>
                <a:extLst>
                  <a:ext uri="{0D108BD9-81ED-4DB2-BD59-A6C34878D82A}">
                    <a16:rowId xmlns:a16="http://schemas.microsoft.com/office/drawing/2014/main" val="2403872283"/>
                  </a:ext>
                </a:extLst>
              </a:tr>
              <a:tr h="776873">
                <a:tc>
                  <a:txBody>
                    <a:bodyPr/>
                    <a:lstStyle/>
                    <a:p>
                      <a:pPr>
                        <a:spcBef>
                          <a:spcPts val="300"/>
                        </a:spcBef>
                        <a:spcAft>
                          <a:spcPts val="300"/>
                        </a:spcAft>
                      </a:pPr>
                      <a:r>
                        <a:rPr lang="en-US" sz="1400" b="1" dirty="0"/>
                        <a:t>Not more than 10 Years Younger</a:t>
                      </a:r>
                    </a:p>
                  </a:txBody>
                  <a:tcPr anchor="ctr"/>
                </a:tc>
                <a:tc>
                  <a:txBody>
                    <a:bodyPr/>
                    <a:lstStyle/>
                    <a:p>
                      <a:pPr marL="285750" marR="0" lvl="0" indent="-171450" algn="l" defTabSz="685783" rtl="0" eaLnBrk="1" fontAlgn="auto" latinLnBrk="0" hangingPunct="1">
                        <a:lnSpc>
                          <a:spcPct val="100000"/>
                        </a:lnSpc>
                        <a:spcBef>
                          <a:spcPts val="300"/>
                        </a:spcBef>
                        <a:spcAft>
                          <a:spcPts val="300"/>
                        </a:spcAft>
                        <a:buClrTx/>
                        <a:buSzTx/>
                        <a:buFont typeface="Arial" panose="020B0604020202020204" pitchFamily="34" charset="0"/>
                        <a:buChar char="•"/>
                        <a:tabLst/>
                        <a:defRPr/>
                      </a:pPr>
                      <a:r>
                        <a:rPr lang="en-US" sz="1400" kern="1200" dirty="0">
                          <a:solidFill>
                            <a:schemeClr val="dk1"/>
                          </a:solidFill>
                        </a:rPr>
                        <a:t>Life Expectancy of beneficiary; or</a:t>
                      </a:r>
                    </a:p>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10-Year Rule – no annual RMDs</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Life Expectancy of original owner or beneficiary (whichever is longer)</a:t>
                      </a:r>
                      <a:endParaRPr lang="en-US" sz="1400" kern="1200" dirty="0">
                        <a:solidFill>
                          <a:schemeClr val="dk1"/>
                        </a:solidFill>
                        <a:latin typeface="+mn-lt"/>
                        <a:ea typeface="+mn-ea"/>
                        <a:cs typeface="+mn-cs"/>
                      </a:endParaRPr>
                    </a:p>
                  </a:txBody>
                  <a:tcPr anchor="ctr"/>
                </a:tc>
                <a:extLst>
                  <a:ext uri="{0D108BD9-81ED-4DB2-BD59-A6C34878D82A}">
                    <a16:rowId xmlns:a16="http://schemas.microsoft.com/office/drawing/2014/main" val="1448256449"/>
                  </a:ext>
                </a:extLst>
              </a:tr>
              <a:tr h="571661">
                <a:tc>
                  <a:txBody>
                    <a:bodyPr/>
                    <a:lstStyle/>
                    <a:p>
                      <a:pPr>
                        <a:spcBef>
                          <a:spcPts val="300"/>
                        </a:spcBef>
                        <a:spcAft>
                          <a:spcPts val="300"/>
                        </a:spcAft>
                      </a:pPr>
                      <a:r>
                        <a:rPr lang="en-US" sz="1400" b="1" dirty="0"/>
                        <a:t>Named  Beneficiary</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10-Year Rule – no annual RMDs</a:t>
                      </a:r>
                      <a:endParaRPr lang="en-US" sz="1400" kern="1200" dirty="0">
                        <a:solidFill>
                          <a:schemeClr val="dk1"/>
                        </a:solidFill>
                        <a:latin typeface="+mn-lt"/>
                        <a:ea typeface="+mn-ea"/>
                        <a:cs typeface="+mn-cs"/>
                      </a:endParaRP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10-Year Rule with annual </a:t>
                      </a:r>
                      <a:r>
                        <a:rPr lang="en-US" sz="1400" kern="1200" dirty="0">
                          <a:solidFill>
                            <a:schemeClr val="tx1"/>
                          </a:solidFill>
                        </a:rPr>
                        <a:t>RMDs based on beneficiary’s life expectancy</a:t>
                      </a:r>
                      <a:endParaRPr lang="en-US" sz="1400" kern="1200" dirty="0">
                        <a:solidFill>
                          <a:schemeClr val="tx1"/>
                        </a:solidFill>
                        <a:latin typeface="+mn-lt"/>
                        <a:ea typeface="+mn-ea"/>
                        <a:cs typeface="+mn-cs"/>
                      </a:endParaRPr>
                    </a:p>
                  </a:txBody>
                  <a:tcPr anchor="ctr"/>
                </a:tc>
                <a:extLst>
                  <a:ext uri="{0D108BD9-81ED-4DB2-BD59-A6C34878D82A}">
                    <a16:rowId xmlns:a16="http://schemas.microsoft.com/office/drawing/2014/main" val="2426240583"/>
                  </a:ext>
                </a:extLst>
              </a:tr>
              <a:tr h="571661">
                <a:tc>
                  <a:txBody>
                    <a:bodyPr/>
                    <a:lstStyle/>
                    <a:p>
                      <a:pPr>
                        <a:spcBef>
                          <a:spcPts val="300"/>
                        </a:spcBef>
                        <a:spcAft>
                          <a:spcPts val="300"/>
                        </a:spcAft>
                      </a:pPr>
                      <a:r>
                        <a:rPr lang="en-US" sz="1400" b="1" dirty="0"/>
                        <a:t>Non-Individual Beneficiary</a:t>
                      </a: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5 Year Rule – no annual RMDs</a:t>
                      </a:r>
                      <a:endParaRPr lang="en-US" sz="1400" kern="1200" dirty="0">
                        <a:solidFill>
                          <a:schemeClr val="dk1"/>
                        </a:solidFill>
                        <a:latin typeface="+mn-lt"/>
                        <a:ea typeface="+mn-ea"/>
                        <a:cs typeface="+mn-cs"/>
                      </a:endParaRPr>
                    </a:p>
                  </a:txBody>
                  <a:tcPr anchor="ctr"/>
                </a:tc>
                <a:tc>
                  <a:txBody>
                    <a:bodyPr/>
                    <a:lstStyle/>
                    <a:p>
                      <a:pPr marL="285750" indent="-171450" algn="l" defTabSz="685783" rtl="0" eaLnBrk="1" latinLnBrk="0" hangingPunct="1">
                        <a:spcBef>
                          <a:spcPts val="300"/>
                        </a:spcBef>
                        <a:spcAft>
                          <a:spcPts val="300"/>
                        </a:spcAft>
                        <a:buFont typeface="Arial" panose="020B0604020202020204" pitchFamily="34" charset="0"/>
                        <a:buChar char="•"/>
                      </a:pPr>
                      <a:r>
                        <a:rPr lang="en-US" sz="1400" kern="1200" dirty="0">
                          <a:solidFill>
                            <a:schemeClr val="dk1"/>
                          </a:solidFill>
                        </a:rPr>
                        <a:t>Annual </a:t>
                      </a:r>
                      <a:r>
                        <a:rPr lang="en-US" sz="1400" kern="1200" dirty="0">
                          <a:solidFill>
                            <a:schemeClr val="tx1"/>
                          </a:solidFill>
                        </a:rPr>
                        <a:t>RMDs based on the original owner’s remaining life expectancy</a:t>
                      </a:r>
                      <a:endParaRPr lang="en-US" sz="1400" kern="1200" dirty="0">
                        <a:solidFill>
                          <a:schemeClr val="tx1"/>
                        </a:solidFill>
                        <a:latin typeface="+mn-lt"/>
                        <a:ea typeface="+mn-ea"/>
                        <a:cs typeface="+mn-cs"/>
                      </a:endParaRPr>
                    </a:p>
                  </a:txBody>
                  <a:tcPr anchor="ctr"/>
                </a:tc>
                <a:extLst>
                  <a:ext uri="{0D108BD9-81ED-4DB2-BD59-A6C34878D82A}">
                    <a16:rowId xmlns:a16="http://schemas.microsoft.com/office/drawing/2014/main" val="1856438895"/>
                  </a:ext>
                </a:extLst>
              </a:tr>
            </a:tbl>
          </a:graphicData>
        </a:graphic>
      </p:graphicFrame>
      <p:sp>
        <p:nvSpPr>
          <p:cNvPr id="2" name="TextBox 1">
            <a:extLst>
              <a:ext uri="{FF2B5EF4-FFF2-40B4-BE49-F238E27FC236}">
                <a16:creationId xmlns:a16="http://schemas.microsoft.com/office/drawing/2014/main" id="{F6F05CB8-7952-7A7A-CBF5-B3AE6ABDC2E9}"/>
              </a:ext>
            </a:extLst>
          </p:cNvPr>
          <p:cNvSpPr txBox="1"/>
          <p:nvPr/>
        </p:nvSpPr>
        <p:spPr>
          <a:xfrm>
            <a:off x="577516" y="1909011"/>
            <a:ext cx="430887" cy="3240505"/>
          </a:xfrm>
          <a:prstGeom prst="rect">
            <a:avLst/>
          </a:prstGeom>
          <a:noFill/>
        </p:spPr>
        <p:txBody>
          <a:bodyPr vert="vert270" wrap="square" rtlCol="0">
            <a:spAutoFit/>
          </a:bodyPr>
          <a:lstStyle/>
          <a:p>
            <a:pPr algn="ctr"/>
            <a:r>
              <a:rPr lang="en-US" sz="1600" dirty="0"/>
              <a:t>Special Named Beneficiaries</a:t>
            </a:r>
          </a:p>
        </p:txBody>
      </p:sp>
    </p:spTree>
    <p:extLst>
      <p:ext uri="{BB962C8B-B14F-4D97-AF65-F5344CB8AC3E}">
        <p14:creationId xmlns:p14="http://schemas.microsoft.com/office/powerpoint/2010/main" val="2309417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C9276-C09B-7BAF-E178-C723F2AB318E}"/>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DAC3CD-3B8A-C7C2-AEA7-61AE71FA2589}"/>
              </a:ext>
            </a:extLst>
          </p:cNvPr>
          <p:cNvSpPr>
            <a:spLocks noGrp="1"/>
          </p:cNvSpPr>
          <p:nvPr>
            <p:ph type="title"/>
          </p:nvPr>
        </p:nvSpPr>
        <p:spPr/>
        <p:txBody>
          <a:bodyPr/>
          <a:lstStyle/>
          <a:p>
            <a:r>
              <a:rPr lang="en-US" b="1" dirty="0"/>
              <a:t>Resource</a:t>
            </a:r>
          </a:p>
        </p:txBody>
      </p:sp>
      <p:pic>
        <p:nvPicPr>
          <p:cNvPr id="11" name="Picture 10">
            <a:hlinkClick r:id="rId3"/>
            <a:extLst>
              <a:ext uri="{FF2B5EF4-FFF2-40B4-BE49-F238E27FC236}">
                <a16:creationId xmlns:a16="http://schemas.microsoft.com/office/drawing/2014/main" id="{3C7E7C5C-0B76-FD40-1B68-9FC902209F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2056" y="1028720"/>
            <a:ext cx="7425211" cy="5602523"/>
          </a:xfrm>
          <a:prstGeom prst="rect">
            <a:avLst/>
          </a:prstGeom>
        </p:spPr>
      </p:pic>
      <p:pic>
        <p:nvPicPr>
          <p:cNvPr id="12" name="Picture 11">
            <a:extLst>
              <a:ext uri="{FF2B5EF4-FFF2-40B4-BE49-F238E27FC236}">
                <a16:creationId xmlns:a16="http://schemas.microsoft.com/office/drawing/2014/main" id="{207BEE84-6461-3879-FDB3-1EDC5D68E5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36859" y="3130532"/>
            <a:ext cx="2560320" cy="2560320"/>
          </a:xfrm>
          <a:prstGeom prst="rect">
            <a:avLst/>
          </a:prstGeom>
        </p:spPr>
      </p:pic>
      <p:sp>
        <p:nvSpPr>
          <p:cNvPr id="2" name="Slide Number Placeholder 5">
            <a:extLst>
              <a:ext uri="{FF2B5EF4-FFF2-40B4-BE49-F238E27FC236}">
                <a16:creationId xmlns:a16="http://schemas.microsoft.com/office/drawing/2014/main" id="{3FC70C28-7907-9D06-F3F5-0B50AFEDC00C}"/>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90005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b="1"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4835106"/>
          </a:xfrm>
        </p:spPr>
        <p:txBody>
          <a:bodyPr/>
          <a:lstStyle/>
          <a:p>
            <a:r>
              <a:rPr lang="en-US" sz="2200" dirty="0"/>
              <a:t>Meet with your financial professional to review your </a:t>
            </a:r>
            <a:r>
              <a:rPr lang="en-US" sz="2200" b="1" dirty="0"/>
              <a:t>beneficiary designations</a:t>
            </a:r>
          </a:p>
          <a:p>
            <a:r>
              <a:rPr lang="en-US" sz="2200" dirty="0"/>
              <a:t>Contact your </a:t>
            </a:r>
            <a:r>
              <a:rPr lang="en-US" sz="2200" b="1" dirty="0"/>
              <a:t>IRA custodian</a:t>
            </a:r>
            <a:r>
              <a:rPr lang="en-US" sz="2200" dirty="0"/>
              <a:t> to understand the distribution requirements contained in your IRA document, which </a:t>
            </a:r>
            <a:r>
              <a:rPr lang="en-US" sz="2200" b="1" dirty="0"/>
              <a:t>may be more restrictive</a:t>
            </a:r>
            <a:r>
              <a:rPr lang="en-US" sz="2200" dirty="0"/>
              <a:t> than the law provides</a:t>
            </a:r>
          </a:p>
          <a:p>
            <a:r>
              <a:rPr lang="en-US" sz="2200" b="1" dirty="0"/>
              <a:t>Collaborate </a:t>
            </a:r>
            <a:r>
              <a:rPr lang="en-US" sz="2200" dirty="0"/>
              <a:t>with your team – attorney, CPA, and financial professional to review your options and to ensure alignment with your overall estate planning strategy</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10" name="Picture Placeholder 9">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a:srcRect/>
          <a:stretch/>
        </p:blipFill>
        <p:spPr/>
      </p:pic>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srcRect/>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r>
              <a:rPr lang="en-US" sz="4400" b="1" dirty="0"/>
              <a:t>Questions</a:t>
            </a:r>
          </a:p>
        </p:txBody>
      </p:sp>
      <p:sp>
        <p:nvSpPr>
          <p:cNvPr id="2" name="Slide Number Placeholder 2">
            <a:extLst>
              <a:ext uri="{FF2B5EF4-FFF2-40B4-BE49-F238E27FC236}">
                <a16:creationId xmlns:a16="http://schemas.microsoft.com/office/drawing/2014/main" id="{809E6639-05D9-713A-3008-371ACC22D55A}"/>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44</a:t>
            </a:fld>
            <a:endParaRPr lang="en-US" dirty="0">
              <a:latin typeface="Aptos Light" panose="020B0004020202020204" pitchFamily="34" charset="0"/>
            </a:endParaRPr>
          </a:p>
        </p:txBody>
      </p:sp>
    </p:spTree>
    <p:extLst>
      <p:ext uri="{BB962C8B-B14F-4D97-AF65-F5344CB8AC3E}">
        <p14:creationId xmlns:p14="http://schemas.microsoft.com/office/powerpoint/2010/main" val="21945456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45</a:t>
            </a:fld>
            <a:endParaRPr lang="en-US" dirty="0">
              <a:latin typeface="Aptos Light" panose="020B0004020202020204" pitchFamily="34" charset="0"/>
            </a:endParaRPr>
          </a:p>
        </p:txBody>
      </p:sp>
    </p:spTree>
    <p:extLst>
      <p:ext uri="{BB962C8B-B14F-4D97-AF65-F5344CB8AC3E}">
        <p14:creationId xmlns:p14="http://schemas.microsoft.com/office/powerpoint/2010/main" val="159083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FE1D9-07D4-E7EB-1282-3CE72FA2DA0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35D422-139D-EA97-61C1-1AB8D67D7C2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3" name="Text Placeholder 2">
            <a:extLst>
              <a:ext uri="{FF2B5EF4-FFF2-40B4-BE49-F238E27FC236}">
                <a16:creationId xmlns:a16="http://schemas.microsoft.com/office/drawing/2014/main" id="{487E8E91-F14C-9E4B-CDE5-1A067449E3D9}"/>
              </a:ext>
            </a:extLst>
          </p:cNvPr>
          <p:cNvSpPr>
            <a:spLocks noGrp="1"/>
          </p:cNvSpPr>
          <p:nvPr>
            <p:ph type="body" sz="quarter" idx="11"/>
          </p:nvPr>
        </p:nvSpPr>
        <p:spPr>
          <a:xfrm>
            <a:off x="2208179" y="2439986"/>
            <a:ext cx="7760446" cy="1755593"/>
          </a:xfrm>
        </p:spPr>
        <p:txBody>
          <a:bodyPr/>
          <a:lstStyle/>
          <a:p>
            <a:r>
              <a:rPr lang="en-US" sz="3600" dirty="0"/>
              <a:t>An estimated </a:t>
            </a:r>
            <a:r>
              <a:rPr lang="en-US" sz="3600" b="1" dirty="0"/>
              <a:t>11.4 Trillion </a:t>
            </a:r>
            <a:r>
              <a:rPr lang="en-US" sz="3600" dirty="0"/>
              <a:t>U.S. dollars are invested in traditional IRAs.</a:t>
            </a:r>
          </a:p>
        </p:txBody>
      </p:sp>
      <p:sp>
        <p:nvSpPr>
          <p:cNvPr id="4" name="Text Placeholder 3">
            <a:extLst>
              <a:ext uri="{FF2B5EF4-FFF2-40B4-BE49-F238E27FC236}">
                <a16:creationId xmlns:a16="http://schemas.microsoft.com/office/drawing/2014/main" id="{20DCC2E6-46EE-AA57-FAB5-B0FFB2A23ED2}"/>
              </a:ext>
            </a:extLst>
          </p:cNvPr>
          <p:cNvSpPr>
            <a:spLocks noGrp="1"/>
          </p:cNvSpPr>
          <p:nvPr>
            <p:ph type="body" sz="quarter" idx="21"/>
          </p:nvPr>
        </p:nvSpPr>
        <p:spPr/>
        <p:txBody>
          <a:bodyPr/>
          <a:lstStyle/>
          <a:p>
            <a:r>
              <a:rPr lang="en-US" dirty="0"/>
              <a:t>Statista Research Department, January 2025</a:t>
            </a:r>
          </a:p>
        </p:txBody>
      </p:sp>
      <p:sp>
        <p:nvSpPr>
          <p:cNvPr id="5" name="Text Placeholder 4">
            <a:extLst>
              <a:ext uri="{FF2B5EF4-FFF2-40B4-BE49-F238E27FC236}">
                <a16:creationId xmlns:a16="http://schemas.microsoft.com/office/drawing/2014/main" id="{06B9145B-9FE6-A8DF-DEE9-BC9EAA4CAC4B}"/>
              </a:ext>
            </a:extLst>
          </p:cNvPr>
          <p:cNvSpPr>
            <a:spLocks noGrp="1"/>
          </p:cNvSpPr>
          <p:nvPr>
            <p:ph type="body" sz="quarter" idx="22"/>
          </p:nvPr>
        </p:nvSpPr>
        <p:spPr/>
        <p:txBody>
          <a:bodyPr/>
          <a:lstStyle/>
          <a:p>
            <a:r>
              <a:rPr lang="en-US" dirty="0"/>
              <a:t>Value of Assets Invested in IRAs in the U.S. in 2023</a:t>
            </a:r>
          </a:p>
        </p:txBody>
      </p:sp>
      <p:sp>
        <p:nvSpPr>
          <p:cNvPr id="6" name="TextBox 5">
            <a:extLst>
              <a:ext uri="{FF2B5EF4-FFF2-40B4-BE49-F238E27FC236}">
                <a16:creationId xmlns:a16="http://schemas.microsoft.com/office/drawing/2014/main" id="{0E62D38B-0B5C-26DE-2FF6-4D26EF73C4F6}"/>
              </a:ext>
            </a:extLst>
          </p:cNvPr>
          <p:cNvSpPr txBox="1"/>
          <p:nvPr/>
        </p:nvSpPr>
        <p:spPr>
          <a:xfrm>
            <a:off x="387706" y="6169578"/>
            <a:ext cx="3799951" cy="461665"/>
          </a:xfrm>
          <a:prstGeom prst="rect">
            <a:avLst/>
          </a:prstGeom>
          <a:noFill/>
        </p:spPr>
        <p:txBody>
          <a:bodyPr wrap="none" rtlCol="0">
            <a:spAutoFit/>
          </a:bodyPr>
          <a:lstStyle/>
          <a:p>
            <a:r>
              <a:rPr lang="en-US" sz="1200" dirty="0">
                <a:solidFill>
                  <a:schemeClr val="bg2"/>
                </a:solidFill>
              </a:rPr>
              <a:t>Source: </a:t>
            </a:r>
            <a:r>
              <a:rPr lang="en-US" sz="1200" u="sng" kern="100" dirty="0">
                <a:solidFill>
                  <a:schemeClr val="bg2"/>
                </a:solidFill>
                <a:effectLst/>
                <a:latin typeface="Aptos" panose="020B0004020202020204" pitchFamily="34" charset="0"/>
                <a:ea typeface="Aptos" panose="020B0004020202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U.S.: value of IRA assets by type 2023 | Statista</a:t>
            </a:r>
            <a:endParaRPr lang="en-US" sz="1200" kern="100" dirty="0">
              <a:solidFill>
                <a:schemeClr val="bg2"/>
              </a:solidFill>
              <a:effectLst/>
              <a:latin typeface="Aptos" panose="020B0004020202020204" pitchFamily="34" charset="0"/>
              <a:ea typeface="Aptos" panose="020B0004020202020204" pitchFamily="34" charset="0"/>
              <a:cs typeface="Times New Roman" panose="02020603050405020304" pitchFamily="18" charset="0"/>
            </a:endParaRPr>
          </a:p>
          <a:p>
            <a:endParaRPr lang="en-US" sz="1200" dirty="0">
              <a:solidFill>
                <a:schemeClr val="bg2"/>
              </a:solidFill>
            </a:endParaRPr>
          </a:p>
        </p:txBody>
      </p:sp>
    </p:spTree>
    <p:extLst>
      <p:ext uri="{BB962C8B-B14F-4D97-AF65-F5344CB8AC3E}">
        <p14:creationId xmlns:p14="http://schemas.microsoft.com/office/powerpoint/2010/main" val="204737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6CF74-0B9C-DADB-3EA4-0D42174619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B8BC24-FE0B-BAAA-21B3-CB1570BAB63E}"/>
              </a:ext>
            </a:extLst>
          </p:cNvPr>
          <p:cNvSpPr>
            <a:spLocks noGrp="1"/>
          </p:cNvSpPr>
          <p:nvPr>
            <p:ph type="title"/>
          </p:nvPr>
        </p:nvSpPr>
        <p:spPr/>
        <p:txBody>
          <a:bodyPr/>
          <a:lstStyle/>
          <a:p>
            <a:r>
              <a:rPr lang="en-US" b="1" dirty="0"/>
              <a:t>Key Concepts</a:t>
            </a:r>
          </a:p>
        </p:txBody>
      </p:sp>
      <p:sp>
        <p:nvSpPr>
          <p:cNvPr id="10" name="Slide Number Placeholder 9">
            <a:extLst>
              <a:ext uri="{FF2B5EF4-FFF2-40B4-BE49-F238E27FC236}">
                <a16:creationId xmlns:a16="http://schemas.microsoft.com/office/drawing/2014/main" id="{08600D2A-7187-F72F-7DE1-58F5EA94D33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graphicFrame>
        <p:nvGraphicFramePr>
          <p:cNvPr id="5" name="Table 4">
            <a:extLst>
              <a:ext uri="{FF2B5EF4-FFF2-40B4-BE49-F238E27FC236}">
                <a16:creationId xmlns:a16="http://schemas.microsoft.com/office/drawing/2014/main" id="{D54962A9-D9A2-93C0-555F-C80FDA789446}"/>
              </a:ext>
            </a:extLst>
          </p:cNvPr>
          <p:cNvGraphicFramePr>
            <a:graphicFrameLocks noGrp="1"/>
          </p:cNvGraphicFramePr>
          <p:nvPr>
            <p:extLst>
              <p:ext uri="{D42A27DB-BD31-4B8C-83A1-F6EECF244321}">
                <p14:modId xmlns:p14="http://schemas.microsoft.com/office/powerpoint/2010/main" val="4102204508"/>
              </p:ext>
            </p:extLst>
          </p:nvPr>
        </p:nvGraphicFramePr>
        <p:xfrm>
          <a:off x="550643" y="3800923"/>
          <a:ext cx="9971219"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9556539">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0" kern="1200" dirty="0">
                          <a:solidFill>
                            <a:srgbClr val="3D9B35"/>
                          </a:solidFill>
                          <a:latin typeface="Aptos ExtraBold" panose="020B0004020202020204" pitchFamily="34" charset="0"/>
                          <a:ea typeface="+mn-ea"/>
                          <a:cs typeface="+mn-cs"/>
                        </a:rPr>
                        <a:t>WHEN</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6" name="Text Placeholder 7">
            <a:extLst>
              <a:ext uri="{FF2B5EF4-FFF2-40B4-BE49-F238E27FC236}">
                <a16:creationId xmlns:a16="http://schemas.microsoft.com/office/drawing/2014/main" id="{951C6F5C-4BFB-02CC-3103-8900F3BD40C3}"/>
              </a:ext>
            </a:extLst>
          </p:cNvPr>
          <p:cNvSpPr txBox="1">
            <a:spLocks/>
          </p:cNvSpPr>
          <p:nvPr/>
        </p:nvSpPr>
        <p:spPr>
          <a:xfrm>
            <a:off x="960444" y="4585338"/>
            <a:ext cx="9561418" cy="1488538"/>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414041"/>
                </a:solidFill>
                <a:effectLst/>
                <a:uLnTx/>
                <a:uFillTx/>
                <a:latin typeface="Aptos ExtraBold" panose="020B0004020202020204" pitchFamily="34" charset="0"/>
              </a:rPr>
              <a:t>Required Beginning Date</a:t>
            </a:r>
          </a:p>
          <a:p>
            <a:pPr marL="579438" lvl="1" indent="-342900">
              <a:lnSpc>
                <a:spcPct val="100000"/>
              </a:lnSpc>
              <a:spcBef>
                <a:spcPts val="0"/>
              </a:spcBef>
              <a:spcAft>
                <a:spcPts val="600"/>
              </a:spcAft>
              <a:buFont typeface="System Font Regular"/>
              <a:buChar char="–"/>
              <a:defRPr/>
            </a:pPr>
            <a:r>
              <a:rPr lang="en-US" sz="2400" dirty="0">
                <a:solidFill>
                  <a:srgbClr val="414041"/>
                </a:solidFill>
                <a:latin typeface="Aptos" panose="02110004020202020204"/>
              </a:rPr>
              <a:t>“Start Date”</a:t>
            </a:r>
          </a:p>
          <a:p>
            <a:pPr marL="579438" lvl="1" indent="-342900">
              <a:lnSpc>
                <a:spcPct val="100000"/>
              </a:lnSpc>
              <a:spcBef>
                <a:spcPts val="0"/>
              </a:spcBef>
              <a:spcAft>
                <a:spcPts val="600"/>
              </a:spcAft>
              <a:buFont typeface="System Font Regular"/>
              <a:buChar char="–"/>
              <a:defRPr/>
            </a:pP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Based on individual case facts</a:t>
            </a:r>
          </a:p>
        </p:txBody>
      </p:sp>
      <p:graphicFrame>
        <p:nvGraphicFramePr>
          <p:cNvPr id="7" name="Table 6">
            <a:extLst>
              <a:ext uri="{FF2B5EF4-FFF2-40B4-BE49-F238E27FC236}">
                <a16:creationId xmlns:a16="http://schemas.microsoft.com/office/drawing/2014/main" id="{BD70E82E-FF5D-B041-B1F4-1357430EA923}"/>
              </a:ext>
            </a:extLst>
          </p:cNvPr>
          <p:cNvGraphicFramePr>
            <a:graphicFrameLocks noGrp="1"/>
          </p:cNvGraphicFramePr>
          <p:nvPr>
            <p:extLst>
              <p:ext uri="{D42A27DB-BD31-4B8C-83A1-F6EECF244321}">
                <p14:modId xmlns:p14="http://schemas.microsoft.com/office/powerpoint/2010/main" val="2637704943"/>
              </p:ext>
            </p:extLst>
          </p:nvPr>
        </p:nvGraphicFramePr>
        <p:xfrm>
          <a:off x="550843" y="1434750"/>
          <a:ext cx="9971020"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9556340">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0" dirty="0">
                          <a:solidFill>
                            <a:srgbClr val="3D9B35"/>
                          </a:solidFill>
                          <a:latin typeface="Aptos ExtraBold" panose="020B0004020202020204" pitchFamily="34" charset="0"/>
                        </a:rPr>
                        <a:t>WHAT</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8" name="Text Placeholder 7">
            <a:extLst>
              <a:ext uri="{FF2B5EF4-FFF2-40B4-BE49-F238E27FC236}">
                <a16:creationId xmlns:a16="http://schemas.microsoft.com/office/drawing/2014/main" id="{73EE90A6-297D-9951-61C8-F5DFE2AEF144}"/>
              </a:ext>
            </a:extLst>
          </p:cNvPr>
          <p:cNvSpPr txBox="1">
            <a:spLocks/>
          </p:cNvSpPr>
          <p:nvPr/>
        </p:nvSpPr>
        <p:spPr>
          <a:xfrm>
            <a:off x="985694" y="2219165"/>
            <a:ext cx="9536168" cy="1523701"/>
          </a:xfrm>
          <a:prstGeom prst="rect">
            <a:avLst/>
          </a:prstGeom>
          <a:solidFill>
            <a:schemeClr val="bg1">
              <a:alpha val="3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400" b="0" i="0" u="none" strike="noStrike" kern="1200" cap="none" spc="0" normalizeH="0" baseline="0" noProof="0" dirty="0">
                <a:ln>
                  <a:noFill/>
                </a:ln>
                <a:solidFill>
                  <a:srgbClr val="414041"/>
                </a:solidFill>
                <a:effectLst/>
                <a:uLnTx/>
                <a:uFillTx/>
                <a:latin typeface="Aptos ExtraBold" panose="020B0004020202020204" pitchFamily="34" charset="0"/>
              </a:rPr>
              <a:t>Required Minimum Distributions</a:t>
            </a:r>
          </a:p>
          <a:p>
            <a:pPr marL="579438" marR="0" lvl="1" indent="-342900" algn="l" defTabSz="914400" rtl="0" eaLnBrk="1" fontAlgn="auto" latinLnBrk="0" hangingPunct="1">
              <a:lnSpc>
                <a:spcPct val="100000"/>
              </a:lnSpc>
              <a:spcBef>
                <a:spcPts val="0"/>
              </a:spcBef>
              <a:spcAft>
                <a:spcPts val="600"/>
              </a:spcAft>
              <a:buClrTx/>
              <a:buSzTx/>
              <a:buFont typeface="System Font Regular"/>
              <a:buChar char="–"/>
              <a:tabLst/>
              <a:defRPr/>
            </a:pPr>
            <a:r>
              <a:rPr lang="en-US" sz="2400" dirty="0">
                <a:solidFill>
                  <a:srgbClr val="414041"/>
                </a:solidFill>
                <a:latin typeface="Aptos" panose="02110004020202020204"/>
              </a:rPr>
              <a:t>“RMDs”</a:t>
            </a:r>
          </a:p>
          <a:p>
            <a:pPr marL="579438" marR="0" lvl="1" indent="-342900" algn="l" defTabSz="914400" rtl="0" eaLnBrk="1" fontAlgn="auto" latinLnBrk="0" hangingPunct="1">
              <a:lnSpc>
                <a:spcPct val="100000"/>
              </a:lnSpc>
              <a:spcBef>
                <a:spcPts val="0"/>
              </a:spcBef>
              <a:spcAft>
                <a:spcPts val="600"/>
              </a:spcAft>
              <a:buClrTx/>
              <a:buSzTx/>
              <a:buFont typeface="System Font Regular"/>
              <a:buChar char="–"/>
              <a:tabLst/>
              <a:defRPr/>
            </a:pPr>
            <a:r>
              <a:rPr lang="en-US" sz="2400" dirty="0">
                <a:solidFill>
                  <a:srgbClr val="414041"/>
                </a:solidFill>
                <a:latin typeface="Aptos" panose="02110004020202020204"/>
              </a:rPr>
              <a:t>Amounts account owners and beneficiaries must receive</a:t>
            </a:r>
          </a:p>
        </p:txBody>
      </p:sp>
    </p:spTree>
    <p:extLst>
      <p:ext uri="{BB962C8B-B14F-4D97-AF65-F5344CB8AC3E}">
        <p14:creationId xmlns:p14="http://schemas.microsoft.com/office/powerpoint/2010/main" val="979911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AFA05B98-C85F-ADC6-89A7-0DCFF71C866B}"/>
              </a:ext>
            </a:extLst>
          </p:cNvPr>
          <p:cNvPicPr>
            <a:picLocks noGrp="1" noChangeAspect="1"/>
          </p:cNvPicPr>
          <p:nvPr>
            <p:ph type="pic" sz="quarter" idx="10"/>
          </p:nvPr>
        </p:nvPicPr>
        <p:blipFill>
          <a:blip r:embed="rId3"/>
          <a:srcRect l="6" r="6"/>
          <a:stretch/>
        </p:blipFill>
        <p:spPr>
          <a:xfrm>
            <a:off x="-1" y="-1"/>
            <a:ext cx="8837271" cy="6858000"/>
          </a:xfrm>
          <a:noFill/>
        </p:spPr>
      </p:pic>
      <p:sp>
        <p:nvSpPr>
          <p:cNvPr id="8" name="Title 1">
            <a:extLst>
              <a:ext uri="{FF2B5EF4-FFF2-40B4-BE49-F238E27FC236}">
                <a16:creationId xmlns:a16="http://schemas.microsoft.com/office/drawing/2014/main" id="{66F5193C-3E92-67F5-D24F-12575E081F79}"/>
              </a:ext>
            </a:extLst>
          </p:cNvPr>
          <p:cNvSpPr txBox="1">
            <a:spLocks/>
          </p:cNvSpPr>
          <p:nvPr/>
        </p:nvSpPr>
        <p:spPr>
          <a:xfrm>
            <a:off x="6096001" y="1401417"/>
            <a:ext cx="5708294" cy="1097528"/>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algn="r"/>
            <a:r>
              <a:rPr lang="en-US" dirty="0"/>
              <a:t>Meet the </a:t>
            </a:r>
          </a:p>
          <a:p>
            <a:pPr algn="r"/>
            <a:r>
              <a:rPr lang="en-US" dirty="0"/>
              <a:t>Lombardi Family</a:t>
            </a:r>
          </a:p>
        </p:txBody>
      </p:sp>
      <p:sp>
        <p:nvSpPr>
          <p:cNvPr id="9" name="Text Placeholder 26">
            <a:extLst>
              <a:ext uri="{FF2B5EF4-FFF2-40B4-BE49-F238E27FC236}">
                <a16:creationId xmlns:a16="http://schemas.microsoft.com/office/drawing/2014/main" id="{E2E4335A-8DC4-3444-05B9-44F35FB2A2AF}"/>
              </a:ext>
            </a:extLst>
          </p:cNvPr>
          <p:cNvSpPr txBox="1">
            <a:spLocks/>
          </p:cNvSpPr>
          <p:nvPr/>
        </p:nvSpPr>
        <p:spPr>
          <a:xfrm>
            <a:off x="6096000" y="2581526"/>
            <a:ext cx="6096000" cy="3423485"/>
          </a:xfrm>
          <a:prstGeom prst="rect">
            <a:avLst/>
          </a:prstGeom>
          <a:noFill/>
        </p:spPr>
        <p:txBody>
          <a:bodyPr vert="horz" lIns="182880" tIns="182880" rIns="182880" bIns="182880" rtlCol="0">
            <a:noAutofit/>
          </a:bodyPr>
          <a:lstStyle>
            <a:lvl1pPr marL="10716" indent="0" algn="ctr" defTabSz="685783" rtl="0" eaLnBrk="1" latinLnBrk="0" hangingPunct="1">
              <a:lnSpc>
                <a:spcPct val="90000"/>
              </a:lnSpc>
              <a:spcBef>
                <a:spcPts val="750"/>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1pPr>
            <a:lvl2pPr marL="10716" indent="0"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2pPr>
            <a:lvl3pPr marL="10716" indent="0"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3pPr>
            <a:lvl4pPr marL="10716" indent="0"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4pPr>
            <a:lvl5pPr marL="10716" indent="0" algn="ctr" defTabSz="685783" rtl="0" eaLnBrk="1" latinLnBrk="0" hangingPunct="1">
              <a:lnSpc>
                <a:spcPct val="90000"/>
              </a:lnSpc>
              <a:spcBef>
                <a:spcPts val="375"/>
              </a:spcBef>
              <a:buFont typeface="Arial" panose="020B0604020202020204" pitchFamily="34" charset="0"/>
              <a:buNone/>
              <a:tabLst/>
              <a:defRPr sz="15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457200" marR="0" lvl="0" indent="-457200" algn="l" defTabSz="685783" rtl="0" eaLnBrk="1" fontAlgn="auto" latinLnBrk="0" hangingPunct="1">
              <a:lnSpc>
                <a:spcPct val="90000"/>
              </a:lnSpc>
              <a:spcBef>
                <a:spcPts val="750"/>
              </a:spcBef>
              <a:spcAft>
                <a:spcPts val="0"/>
              </a:spcAft>
              <a:buClr>
                <a:srgbClr val="006B8C"/>
              </a:buClr>
              <a:buSzTx/>
              <a:buFont typeface="Wingdings" panose="05000000000000000000" pitchFamily="2" charset="2"/>
              <a:buChar char="q"/>
              <a:tabLst/>
              <a:defRPr/>
            </a:pPr>
            <a:r>
              <a:rPr kumimoji="0" lang="en-US" sz="2400" b="0" i="0" u="none" strike="noStrike" kern="1200" cap="none" spc="0" normalizeH="0" baseline="0" noProof="0" dirty="0">
                <a:ln>
                  <a:noFill/>
                </a:ln>
                <a:solidFill>
                  <a:srgbClr val="3E3F3C"/>
                </a:solidFill>
                <a:effectLst/>
                <a:uLnTx/>
                <a:uFillTx/>
                <a:latin typeface="Aptos" panose="020B0004020202020204" pitchFamily="34" charset="0"/>
              </a:rPr>
              <a:t>William and Bella Lombardi, married with two children</a:t>
            </a:r>
          </a:p>
          <a:p>
            <a:pPr marL="457200" marR="0" lvl="0" indent="-457200" algn="l" defTabSz="685783" rtl="0" eaLnBrk="1" fontAlgn="auto" latinLnBrk="0" hangingPunct="1">
              <a:lnSpc>
                <a:spcPct val="90000"/>
              </a:lnSpc>
              <a:spcBef>
                <a:spcPts val="750"/>
              </a:spcBef>
              <a:spcAft>
                <a:spcPts val="0"/>
              </a:spcAft>
              <a:buClr>
                <a:srgbClr val="006B8C"/>
              </a:buClr>
              <a:buSzTx/>
              <a:buFont typeface="Wingdings" panose="05000000000000000000" pitchFamily="2" charset="2"/>
              <a:buChar char="q"/>
              <a:tabLst/>
              <a:defRPr/>
            </a:pPr>
            <a:r>
              <a:rPr lang="en-US" sz="2400" dirty="0">
                <a:solidFill>
                  <a:srgbClr val="3E3F3C"/>
                </a:solidFill>
                <a:latin typeface="Aptos" panose="020B0004020202020204" pitchFamily="34" charset="0"/>
              </a:rPr>
              <a:t>Ben is their first-born child, and is 7 years old</a:t>
            </a:r>
          </a:p>
          <a:p>
            <a:pPr marL="457200" marR="0" lvl="0" indent="-457200" algn="l" defTabSz="685783" rtl="0" eaLnBrk="1" fontAlgn="auto" latinLnBrk="0" hangingPunct="1">
              <a:lnSpc>
                <a:spcPct val="90000"/>
              </a:lnSpc>
              <a:spcBef>
                <a:spcPts val="750"/>
              </a:spcBef>
              <a:spcAft>
                <a:spcPts val="0"/>
              </a:spcAft>
              <a:buClr>
                <a:srgbClr val="006B8C"/>
              </a:buClr>
              <a:buSzTx/>
              <a:buFont typeface="Wingdings" panose="05000000000000000000" pitchFamily="2" charset="2"/>
              <a:buChar char="q"/>
              <a:tabLst/>
              <a:defRPr/>
            </a:pPr>
            <a:r>
              <a:rPr kumimoji="0" lang="en-US" sz="2400" b="0" i="0" u="none" strike="noStrike" kern="1200" cap="none" spc="0" normalizeH="0" baseline="0" noProof="0" dirty="0">
                <a:ln>
                  <a:noFill/>
                </a:ln>
                <a:solidFill>
                  <a:srgbClr val="3E3F3C"/>
                </a:solidFill>
                <a:effectLst/>
                <a:uLnTx/>
                <a:uFillTx/>
                <a:latin typeface="Aptos" panose="020B0004020202020204" pitchFamily="34" charset="0"/>
              </a:rPr>
              <a:t>Sofi</a:t>
            </a:r>
            <a:r>
              <a:rPr lang="en-US" sz="2400" dirty="0">
                <a:solidFill>
                  <a:srgbClr val="3E3F3C"/>
                </a:solidFill>
                <a:latin typeface="Aptos" panose="020B0004020202020204" pitchFamily="34" charset="0"/>
              </a:rPr>
              <a:t>a is 4 years old and has been diagnosed with Autism Spectrum Disorder</a:t>
            </a:r>
          </a:p>
          <a:p>
            <a:pPr marL="457200" marR="0" lvl="0" indent="-457200" algn="l" defTabSz="685783" rtl="0" eaLnBrk="1" fontAlgn="auto" latinLnBrk="0" hangingPunct="1">
              <a:lnSpc>
                <a:spcPct val="90000"/>
              </a:lnSpc>
              <a:spcBef>
                <a:spcPts val="750"/>
              </a:spcBef>
              <a:spcAft>
                <a:spcPts val="0"/>
              </a:spcAft>
              <a:buClr>
                <a:srgbClr val="006B8C"/>
              </a:buClr>
              <a:buSzTx/>
              <a:buFont typeface="Wingdings" panose="05000000000000000000" pitchFamily="2" charset="2"/>
              <a:buChar char="q"/>
              <a:tabLst/>
              <a:defRPr/>
            </a:pPr>
            <a:r>
              <a:rPr lang="en-US" sz="2400" dirty="0">
                <a:solidFill>
                  <a:srgbClr val="3E3F3C"/>
                </a:solidFill>
                <a:latin typeface="Aptos" panose="020B0004020202020204" pitchFamily="34" charset="0"/>
              </a:rPr>
              <a:t>Bella is the owner of an IRA, and named William as her beneficiary</a:t>
            </a:r>
            <a:endParaRPr kumimoji="0" lang="en-US" sz="2400" b="0" i="0" u="none" strike="noStrike" kern="1200" cap="none" spc="0" normalizeH="0" baseline="0" noProof="0" dirty="0">
              <a:ln>
                <a:noFill/>
              </a:ln>
              <a:solidFill>
                <a:srgbClr val="3E3F3C"/>
              </a:solidFill>
              <a:effectLst/>
              <a:uLnTx/>
              <a:uFillTx/>
              <a:latin typeface="Aptos" panose="020B0004020202020204" pitchFamily="34" charset="0"/>
            </a:endParaRPr>
          </a:p>
        </p:txBody>
      </p:sp>
      <p:sp>
        <p:nvSpPr>
          <p:cNvPr id="10" name="Title 1">
            <a:extLst>
              <a:ext uri="{FF2B5EF4-FFF2-40B4-BE49-F238E27FC236}">
                <a16:creationId xmlns:a16="http://schemas.microsoft.com/office/drawing/2014/main" id="{143B8487-B5E0-3653-363A-F6EFFA9E04B2}"/>
              </a:ext>
            </a:extLst>
          </p:cNvPr>
          <p:cNvSpPr txBox="1">
            <a:spLocks/>
          </p:cNvSpPr>
          <p:nvPr/>
        </p:nvSpPr>
        <p:spPr>
          <a:xfrm>
            <a:off x="5721173" y="6172531"/>
            <a:ext cx="6845653" cy="235821"/>
          </a:xfrm>
          <a:prstGeom prst="rect">
            <a:avLst/>
          </a:prstGeom>
          <a:noFill/>
        </p:spPr>
        <p:txBody>
          <a:bodyPr vert="horz" wrap="square" lIns="457200" tIns="182880" rIns="457200" bIns="182880" rtlCol="0" anchor="ctr">
            <a:noAutofit/>
          </a:bodyPr>
          <a:lstStyle>
            <a:lvl1pPr algn="l" defTabSz="914400" rtl="0" eaLnBrk="1" latinLnBrk="0" hangingPunct="1">
              <a:lnSpc>
                <a:spcPct val="90000"/>
              </a:lnSpc>
              <a:spcBef>
                <a:spcPct val="0"/>
              </a:spcBef>
              <a:buNone/>
              <a:defRPr sz="2800" kern="1200">
                <a:solidFill>
                  <a:srgbClr val="3D9B35"/>
                </a:solidFill>
                <a:latin typeface="Arial" panose="020B0604020202020204" pitchFamily="34" charset="0"/>
                <a:ea typeface="+mj-ea"/>
                <a:cs typeface="Arial" panose="020B0604020202020204" pitchFamily="34" charset="0"/>
              </a:defRPr>
            </a:lvl1pPr>
          </a:lstStyle>
          <a:p>
            <a:pPr algn="ctr">
              <a:lnSpc>
                <a:spcPct val="100000"/>
              </a:lnSpc>
              <a:spcBef>
                <a:spcPts val="2400"/>
              </a:spcBef>
              <a:spcAft>
                <a:spcPts val="2400"/>
              </a:spcAft>
            </a:pPr>
            <a:r>
              <a:rPr lang="en-US" sz="1200" b="1" dirty="0">
                <a:solidFill>
                  <a:schemeClr val="tx1">
                    <a:lumMod val="60000"/>
                    <a:lumOff val="40000"/>
                  </a:schemeClr>
                </a:solidFill>
                <a:latin typeface="Aptos" panose="020B0004020202020204" pitchFamily="34" charset="0"/>
              </a:rPr>
              <a:t>This is a hypothetical example and is not the story of an actual client.</a:t>
            </a:r>
            <a:endParaRPr lang="en-US" sz="1200" b="1" i="1" dirty="0">
              <a:solidFill>
                <a:schemeClr val="tx1">
                  <a:lumMod val="60000"/>
                  <a:lumOff val="40000"/>
                </a:schemeClr>
              </a:solidFill>
              <a:latin typeface="Aptos" panose="020B0004020202020204" pitchFamily="34" charset="0"/>
            </a:endParaRPr>
          </a:p>
        </p:txBody>
      </p:sp>
      <p:sp>
        <p:nvSpPr>
          <p:cNvPr id="2" name="Slide Number Placeholder 5">
            <a:extLst>
              <a:ext uri="{FF2B5EF4-FFF2-40B4-BE49-F238E27FC236}">
                <a16:creationId xmlns:a16="http://schemas.microsoft.com/office/drawing/2014/main" id="{B88A0CCB-C122-3761-9976-FCC14DA1D3CE}"/>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64933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34D7E-B4D8-6E97-C88D-7CE353D6504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E69E9AD-130B-D32B-B158-7D450D0477B3}"/>
              </a:ext>
            </a:extLst>
          </p:cNvPr>
          <p:cNvSpPr>
            <a:spLocks noGrp="1"/>
          </p:cNvSpPr>
          <p:nvPr>
            <p:ph type="body" sz="quarter" idx="12"/>
          </p:nvPr>
        </p:nvSpPr>
        <p:spPr>
          <a:xfrm>
            <a:off x="457200" y="2521475"/>
            <a:ext cx="5434042" cy="2194560"/>
          </a:xfrm>
        </p:spPr>
        <p:txBody>
          <a:bodyPr/>
          <a:lstStyle/>
          <a:p>
            <a:r>
              <a:rPr lang="en-US" dirty="0">
                <a:solidFill>
                  <a:srgbClr val="3D9B35"/>
                </a:solidFill>
              </a:rPr>
              <a:t>Bella’s IRA:</a:t>
            </a:r>
          </a:p>
          <a:p>
            <a:r>
              <a:rPr lang="en-US" sz="3200" dirty="0"/>
              <a:t>Distributions Required during Bella’s Lifetime</a:t>
            </a:r>
          </a:p>
        </p:txBody>
      </p:sp>
      <p:sp>
        <p:nvSpPr>
          <p:cNvPr id="3" name="Slide Number Placeholder 2">
            <a:extLst>
              <a:ext uri="{FF2B5EF4-FFF2-40B4-BE49-F238E27FC236}">
                <a16:creationId xmlns:a16="http://schemas.microsoft.com/office/drawing/2014/main" id="{A6F8F120-A6E0-A743-B2EF-DAD41FBC317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5" name="Picture 4">
            <a:extLst>
              <a:ext uri="{FF2B5EF4-FFF2-40B4-BE49-F238E27FC236}">
                <a16:creationId xmlns:a16="http://schemas.microsoft.com/office/drawing/2014/main" id="{D02046BD-ADD8-0550-2858-0577CC5A2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162807"/>
            <a:ext cx="1505552" cy="1358668"/>
          </a:xfrm>
          <a:prstGeom prst="rect">
            <a:avLst/>
          </a:prstGeom>
        </p:spPr>
      </p:pic>
    </p:spTree>
    <p:extLst>
      <p:ext uri="{BB962C8B-B14F-4D97-AF65-F5344CB8AC3E}">
        <p14:creationId xmlns:p14="http://schemas.microsoft.com/office/powerpoint/2010/main" val="25038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22926-419F-D7F2-7B50-595CC55F7C8D}"/>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C54731A-AC18-AC88-C9C8-48D2BF1A367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81DB25A0-A933-F318-BF07-81972CE04B07}"/>
              </a:ext>
            </a:extLst>
          </p:cNvPr>
          <p:cNvSpPr>
            <a:spLocks noGrp="1"/>
          </p:cNvSpPr>
          <p:nvPr>
            <p:ph type="title"/>
          </p:nvPr>
        </p:nvSpPr>
        <p:spPr>
          <a:xfrm>
            <a:off x="457201" y="457200"/>
            <a:ext cx="10925174" cy="501804"/>
          </a:xfrm>
        </p:spPr>
        <p:txBody>
          <a:bodyPr/>
          <a:lstStyle/>
          <a:p>
            <a:r>
              <a:rPr lang="en-US" dirty="0"/>
              <a:t>Bella’s </a:t>
            </a:r>
            <a:r>
              <a:rPr lang="en-US" b="1" dirty="0"/>
              <a:t>Start Date</a:t>
            </a:r>
          </a:p>
        </p:txBody>
      </p:sp>
      <p:graphicFrame>
        <p:nvGraphicFramePr>
          <p:cNvPr id="2" name="Table 1">
            <a:extLst>
              <a:ext uri="{FF2B5EF4-FFF2-40B4-BE49-F238E27FC236}">
                <a16:creationId xmlns:a16="http://schemas.microsoft.com/office/drawing/2014/main" id="{33D38CB5-F7BA-8B7B-A360-4031CB40B111}"/>
              </a:ext>
            </a:extLst>
          </p:cNvPr>
          <p:cNvGraphicFramePr>
            <a:graphicFrameLocks noGrp="1"/>
          </p:cNvGraphicFramePr>
          <p:nvPr>
            <p:extLst>
              <p:ext uri="{D42A27DB-BD31-4B8C-83A1-F6EECF244321}">
                <p14:modId xmlns:p14="http://schemas.microsoft.com/office/powerpoint/2010/main" val="1502286332"/>
              </p:ext>
            </p:extLst>
          </p:nvPr>
        </p:nvGraphicFramePr>
        <p:xfrm>
          <a:off x="1073467" y="1370082"/>
          <a:ext cx="9692639" cy="3004056"/>
        </p:xfrm>
        <a:graphic>
          <a:graphicData uri="http://schemas.openxmlformats.org/drawingml/2006/table">
            <a:tbl>
              <a:tblPr firstRow="1" bandRow="1"/>
              <a:tblGrid>
                <a:gridCol w="6554626">
                  <a:extLst>
                    <a:ext uri="{9D8B030D-6E8A-4147-A177-3AD203B41FA5}">
                      <a16:colId xmlns:a16="http://schemas.microsoft.com/office/drawing/2014/main" val="1338790689"/>
                    </a:ext>
                  </a:extLst>
                </a:gridCol>
                <a:gridCol w="3138013">
                  <a:extLst>
                    <a:ext uri="{9D8B030D-6E8A-4147-A177-3AD203B41FA5}">
                      <a16:colId xmlns:a16="http://schemas.microsoft.com/office/drawing/2014/main" val="1309988444"/>
                    </a:ext>
                  </a:extLst>
                </a:gridCol>
              </a:tblGrid>
              <a:tr h="611576">
                <a:tc>
                  <a:txBody>
                    <a:bodyPr/>
                    <a:lstStyle>
                      <a:lvl1pPr marL="0" algn="l" defTabSz="914400" rtl="0" eaLnBrk="1" latinLnBrk="0" hangingPunct="1">
                        <a:defRPr sz="1800" b="1" kern="1200">
                          <a:solidFill>
                            <a:schemeClr val="tx1"/>
                          </a:solidFill>
                          <a:latin typeface="Arial" panose="020B0604020202020204"/>
                        </a:defRPr>
                      </a:lvl1pPr>
                      <a:lvl2pPr marL="457200" algn="l" defTabSz="914400" rtl="0" eaLnBrk="1" latinLnBrk="0" hangingPunct="1">
                        <a:defRPr sz="1800" b="1" kern="1200">
                          <a:solidFill>
                            <a:schemeClr val="tx1"/>
                          </a:solidFill>
                          <a:latin typeface="Arial" panose="020B0604020202020204"/>
                        </a:defRPr>
                      </a:lvl2pPr>
                      <a:lvl3pPr marL="914400" algn="l" defTabSz="914400" rtl="0" eaLnBrk="1" latinLnBrk="0" hangingPunct="1">
                        <a:defRPr sz="1800" b="1" kern="1200">
                          <a:solidFill>
                            <a:schemeClr val="tx1"/>
                          </a:solidFill>
                          <a:latin typeface="Arial" panose="020B0604020202020204"/>
                        </a:defRPr>
                      </a:lvl3pPr>
                      <a:lvl4pPr marL="1371600" algn="l" defTabSz="914400" rtl="0" eaLnBrk="1" latinLnBrk="0" hangingPunct="1">
                        <a:defRPr sz="1800" b="1" kern="1200">
                          <a:solidFill>
                            <a:schemeClr val="tx1"/>
                          </a:solidFill>
                          <a:latin typeface="Arial" panose="020B0604020202020204"/>
                        </a:defRPr>
                      </a:lvl4pPr>
                      <a:lvl5pPr marL="1828800" algn="l" defTabSz="914400" rtl="0" eaLnBrk="1" latinLnBrk="0" hangingPunct="1">
                        <a:defRPr sz="1800" b="1" kern="1200">
                          <a:solidFill>
                            <a:schemeClr val="tx1"/>
                          </a:solidFill>
                          <a:latin typeface="Arial" panose="020B0604020202020204"/>
                        </a:defRPr>
                      </a:lvl5pPr>
                      <a:lvl6pPr marL="2286000" algn="l" defTabSz="914400" rtl="0" eaLnBrk="1" latinLnBrk="0" hangingPunct="1">
                        <a:defRPr sz="1800" b="1" kern="1200">
                          <a:solidFill>
                            <a:schemeClr val="tx1"/>
                          </a:solidFill>
                          <a:latin typeface="Arial" panose="020B0604020202020204"/>
                        </a:defRPr>
                      </a:lvl6pPr>
                      <a:lvl7pPr marL="2743200" algn="l" defTabSz="914400" rtl="0" eaLnBrk="1" latinLnBrk="0" hangingPunct="1">
                        <a:defRPr sz="1800" b="1" kern="1200">
                          <a:solidFill>
                            <a:schemeClr val="tx1"/>
                          </a:solidFill>
                          <a:latin typeface="Arial" panose="020B0604020202020204"/>
                        </a:defRPr>
                      </a:lvl7pPr>
                      <a:lvl8pPr marL="3200400" algn="l" defTabSz="914400" rtl="0" eaLnBrk="1" latinLnBrk="0" hangingPunct="1">
                        <a:defRPr sz="1800" b="1" kern="1200">
                          <a:solidFill>
                            <a:schemeClr val="tx1"/>
                          </a:solidFill>
                          <a:latin typeface="Arial" panose="020B0604020202020204"/>
                        </a:defRPr>
                      </a:lvl8pPr>
                      <a:lvl9pPr marL="3657600" algn="l" defTabSz="914400" rtl="0" eaLnBrk="1" latinLnBrk="0" hangingPunct="1">
                        <a:defRPr sz="1800" b="1" kern="1200">
                          <a:solidFill>
                            <a:schemeClr val="tx1"/>
                          </a:solidFill>
                          <a:latin typeface="Arial" panose="020B0604020202020204"/>
                        </a:defRPr>
                      </a:lvl9pPr>
                    </a:lstStyle>
                    <a:p>
                      <a:pPr lvl="0">
                        <a:buNone/>
                      </a:pPr>
                      <a:r>
                        <a:rPr lang="en-US" sz="2000" b="1" u="none" strike="noStrike" baseline="0" noProof="0" dirty="0">
                          <a:solidFill>
                            <a:schemeClr val="tx1"/>
                          </a:solidFill>
                          <a:latin typeface="Aptos" panose="020B0004020202020204" pitchFamily="34" charset="0"/>
                        </a:rPr>
                        <a:t>Date of Birth</a:t>
                      </a:r>
                      <a:endParaRPr lang="en-US" sz="2000" dirty="0">
                        <a:solidFill>
                          <a:schemeClr val="tx1"/>
                        </a:solidFill>
                        <a:latin typeface="Aptos" panose="020B0004020202020204" pitchFamily="34" charset="0"/>
                      </a:endParaRPr>
                    </a:p>
                  </a:txBody>
                  <a:tcPr anchor="ctr">
                    <a:lnL>
                      <a:noFill/>
                    </a:lnL>
                    <a:lnR>
                      <a:noFill/>
                    </a:lnR>
                    <a:lnT w="12700" cmpd="sng">
                      <a:solidFill>
                        <a:srgbClr val="3C9B34"/>
                      </a:solidFill>
                    </a:lnT>
                    <a:lnB w="12700" cmpd="sng">
                      <a:solidFill>
                        <a:srgbClr val="3C9B3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Arial" panose="020B0604020202020204"/>
                        </a:defRPr>
                      </a:lvl1pPr>
                      <a:lvl2pPr marL="457200" algn="l" defTabSz="914400" rtl="0" eaLnBrk="1" latinLnBrk="0" hangingPunct="1">
                        <a:defRPr sz="1800" b="1" kern="1200">
                          <a:solidFill>
                            <a:schemeClr val="tx1"/>
                          </a:solidFill>
                          <a:latin typeface="Arial" panose="020B0604020202020204"/>
                        </a:defRPr>
                      </a:lvl2pPr>
                      <a:lvl3pPr marL="914400" algn="l" defTabSz="914400" rtl="0" eaLnBrk="1" latinLnBrk="0" hangingPunct="1">
                        <a:defRPr sz="1800" b="1" kern="1200">
                          <a:solidFill>
                            <a:schemeClr val="tx1"/>
                          </a:solidFill>
                          <a:latin typeface="Arial" panose="020B0604020202020204"/>
                        </a:defRPr>
                      </a:lvl3pPr>
                      <a:lvl4pPr marL="1371600" algn="l" defTabSz="914400" rtl="0" eaLnBrk="1" latinLnBrk="0" hangingPunct="1">
                        <a:defRPr sz="1800" b="1" kern="1200">
                          <a:solidFill>
                            <a:schemeClr val="tx1"/>
                          </a:solidFill>
                          <a:latin typeface="Arial" panose="020B0604020202020204"/>
                        </a:defRPr>
                      </a:lvl4pPr>
                      <a:lvl5pPr marL="1828800" algn="l" defTabSz="914400" rtl="0" eaLnBrk="1" latinLnBrk="0" hangingPunct="1">
                        <a:defRPr sz="1800" b="1" kern="1200">
                          <a:solidFill>
                            <a:schemeClr val="tx1"/>
                          </a:solidFill>
                          <a:latin typeface="Arial" panose="020B0604020202020204"/>
                        </a:defRPr>
                      </a:lvl5pPr>
                      <a:lvl6pPr marL="2286000" algn="l" defTabSz="914400" rtl="0" eaLnBrk="1" latinLnBrk="0" hangingPunct="1">
                        <a:defRPr sz="1800" b="1" kern="1200">
                          <a:solidFill>
                            <a:schemeClr val="tx1"/>
                          </a:solidFill>
                          <a:latin typeface="Arial" panose="020B0604020202020204"/>
                        </a:defRPr>
                      </a:lvl6pPr>
                      <a:lvl7pPr marL="2743200" algn="l" defTabSz="914400" rtl="0" eaLnBrk="1" latinLnBrk="0" hangingPunct="1">
                        <a:defRPr sz="1800" b="1" kern="1200">
                          <a:solidFill>
                            <a:schemeClr val="tx1"/>
                          </a:solidFill>
                          <a:latin typeface="Arial" panose="020B0604020202020204"/>
                        </a:defRPr>
                      </a:lvl7pPr>
                      <a:lvl8pPr marL="3200400" algn="l" defTabSz="914400" rtl="0" eaLnBrk="1" latinLnBrk="0" hangingPunct="1">
                        <a:defRPr sz="1800" b="1" kern="1200">
                          <a:solidFill>
                            <a:schemeClr val="tx1"/>
                          </a:solidFill>
                          <a:latin typeface="Arial" panose="020B0604020202020204"/>
                        </a:defRPr>
                      </a:lvl8pPr>
                      <a:lvl9pPr marL="3657600" algn="l" defTabSz="914400" rtl="0" eaLnBrk="1" latinLnBrk="0" hangingPunct="1">
                        <a:defRPr sz="1800" b="1" kern="1200">
                          <a:solidFill>
                            <a:schemeClr val="tx1"/>
                          </a:solidFill>
                          <a:latin typeface="Arial" panose="020B0604020202020204"/>
                        </a:defRPr>
                      </a:lvl9pPr>
                    </a:lstStyle>
                    <a:p>
                      <a:pPr lvl="0" algn="ctr">
                        <a:buNone/>
                      </a:pPr>
                      <a:r>
                        <a:rPr lang="en-US" sz="2000" b="1" u="none" strike="noStrike" baseline="0" noProof="0" dirty="0">
                          <a:solidFill>
                            <a:schemeClr val="tx1"/>
                          </a:solidFill>
                          <a:latin typeface="Aptos" panose="020B0004020202020204" pitchFamily="34" charset="0"/>
                        </a:rPr>
                        <a:t>Applicable Age</a:t>
                      </a:r>
                      <a:endParaRPr lang="en-US" sz="2000" dirty="0">
                        <a:solidFill>
                          <a:schemeClr val="tx1"/>
                        </a:solidFill>
                        <a:latin typeface="Aptos" panose="020B0004020202020204" pitchFamily="34" charset="0"/>
                      </a:endParaRPr>
                    </a:p>
                  </a:txBody>
                  <a:tcPr anchor="ctr">
                    <a:lnL>
                      <a:noFill/>
                    </a:lnL>
                    <a:lnR>
                      <a:noFill/>
                    </a:lnR>
                    <a:lnT w="12700" cmpd="sng">
                      <a:solidFill>
                        <a:srgbClr val="3C9B34"/>
                      </a:solidFill>
                    </a:lnT>
                    <a:lnB w="12700" cmpd="sng">
                      <a:solidFill>
                        <a:srgbClr val="3C9B34"/>
                      </a:solidFill>
                    </a:lnB>
                    <a:lnTlToBr w="12700" cmpd="sng">
                      <a:noFill/>
                      <a:prstDash val="solid"/>
                    </a:lnTlToBr>
                    <a:lnBlToTr w="12700" cmpd="sng">
                      <a:noFill/>
                      <a:prstDash val="solid"/>
                    </a:lnBlToTr>
                    <a:noFill/>
                  </a:tcPr>
                </a:tc>
                <a:extLst>
                  <a:ext uri="{0D108BD9-81ED-4DB2-BD59-A6C34878D82A}">
                    <a16:rowId xmlns:a16="http://schemas.microsoft.com/office/drawing/2014/main" val="3834479634"/>
                  </a:ext>
                </a:extLst>
              </a:tr>
              <a:tr h="59812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dirty="0">
                          <a:solidFill>
                            <a:srgbClr val="3E3F3C"/>
                          </a:solidFill>
                          <a:latin typeface="Aptos" panose="020B0004020202020204" pitchFamily="34" charset="0"/>
                        </a:rPr>
                        <a:t>Before July 1, 1949</a:t>
                      </a:r>
                      <a:endParaRPr lang="en-US" sz="2000" dirty="0">
                        <a:latin typeface="Aptos" panose="020B0004020202020204" pitchFamily="34" charset="0"/>
                      </a:endParaRPr>
                    </a:p>
                  </a:txBody>
                  <a:tcPr anchor="ctr">
                    <a:lnL>
                      <a:noFill/>
                    </a:lnL>
                    <a:lnR>
                      <a:noFill/>
                    </a:lnR>
                    <a:lnT w="12700" cmpd="sng">
                      <a:solidFill>
                        <a:srgbClr val="3C9B34"/>
                      </a:solidFill>
                    </a:lnT>
                    <a:lnB>
                      <a:noFill/>
                    </a:lnB>
                    <a:lnTlToBr w="12700" cmpd="sng">
                      <a:noFill/>
                      <a:prstDash val="solid"/>
                    </a:lnTlToBr>
                    <a:lnBlToTr w="12700" cmpd="sng">
                      <a:noFill/>
                      <a:prstDash val="solid"/>
                    </a:lnBlToTr>
                    <a:solidFill>
                      <a:srgbClr val="3C9B34">
                        <a:alpha val="20000"/>
                      </a:srgb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b="0" u="none" strike="noStrike" baseline="0" noProof="0" dirty="0">
                          <a:solidFill>
                            <a:srgbClr val="3E3F3C"/>
                          </a:solidFill>
                          <a:latin typeface="Aptos" panose="020B0004020202020204" pitchFamily="34" charset="0"/>
                        </a:rPr>
                        <a:t>70½</a:t>
                      </a:r>
                      <a:endParaRPr lang="en-US" sz="2000" dirty="0">
                        <a:latin typeface="Aptos" panose="020B0004020202020204" pitchFamily="34" charset="0"/>
                      </a:endParaRPr>
                    </a:p>
                  </a:txBody>
                  <a:tcPr anchor="ctr">
                    <a:lnL>
                      <a:noFill/>
                    </a:lnL>
                    <a:lnR>
                      <a:noFill/>
                    </a:lnR>
                    <a:lnT w="12700" cmpd="sng">
                      <a:solidFill>
                        <a:srgbClr val="3C9B34"/>
                      </a:solidFill>
                    </a:lnT>
                    <a:lnB>
                      <a:noFill/>
                    </a:lnB>
                    <a:lnTlToBr w="12700" cmpd="sng">
                      <a:noFill/>
                      <a:prstDash val="solid"/>
                    </a:lnTlToBr>
                    <a:lnBlToTr w="12700" cmpd="sng">
                      <a:noFill/>
                      <a:prstDash val="solid"/>
                    </a:lnBlToTr>
                    <a:solidFill>
                      <a:srgbClr val="3C9B34">
                        <a:alpha val="20000"/>
                      </a:srgbClr>
                    </a:solidFill>
                  </a:tcPr>
                </a:tc>
                <a:extLst>
                  <a:ext uri="{0D108BD9-81ED-4DB2-BD59-A6C34878D82A}">
                    <a16:rowId xmlns:a16="http://schemas.microsoft.com/office/drawing/2014/main" val="2036815510"/>
                  </a:ext>
                </a:extLst>
              </a:tr>
              <a:tr h="59812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dirty="0">
                          <a:solidFill>
                            <a:srgbClr val="3E3F3C"/>
                          </a:solidFill>
                          <a:latin typeface="Aptos" panose="020B0004020202020204" pitchFamily="34" charset="0"/>
                        </a:rPr>
                        <a:t>On or after July 1, 1949 to December 31, 1950</a:t>
                      </a:r>
                      <a:endParaRPr lang="en-US" sz="2000" b="0" i="0" u="none" strike="noStrike" baseline="0" noProof="0" dirty="0">
                        <a:solidFill>
                          <a:srgbClr val="3E3F3C"/>
                        </a:solidFill>
                        <a:latin typeface="Aptos" panose="020B0004020202020204" pitchFamily="34"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r>
                        <a:rPr lang="en-US" sz="2000" dirty="0">
                          <a:latin typeface="Aptos" panose="020B0004020202020204" pitchFamily="34" charset="0"/>
                        </a:rPr>
                        <a:t>72</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560983949"/>
                  </a:ext>
                </a:extLst>
              </a:tr>
              <a:tr h="59812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dirty="0">
                          <a:solidFill>
                            <a:srgbClr val="3E3F3C"/>
                          </a:solidFill>
                          <a:latin typeface="Aptos" panose="020B0004020202020204" pitchFamily="34" charset="0"/>
                        </a:rPr>
                        <a:t>On or after January 1, 1951 to December 31, 1959</a:t>
                      </a:r>
                      <a:endParaRPr lang="en-US" sz="2000" b="0" i="0" u="none" strike="noStrike" baseline="0" noProof="0" dirty="0">
                        <a:solidFill>
                          <a:srgbClr val="3E3F3C"/>
                        </a:solidFill>
                        <a:latin typeface="Aptos" panose="020B0004020202020204" pitchFamily="34" charset="0"/>
                      </a:endParaRPr>
                    </a:p>
                  </a:txBody>
                  <a:tcPr anchor="ctr">
                    <a:lnL>
                      <a:noFill/>
                    </a:lnL>
                    <a:lnR>
                      <a:noFill/>
                    </a:lnR>
                    <a:lnT>
                      <a:noFill/>
                    </a:lnT>
                    <a:lnB>
                      <a:noFill/>
                    </a:lnB>
                    <a:lnTlToBr w="12700" cmpd="sng">
                      <a:noFill/>
                      <a:prstDash val="solid"/>
                    </a:lnTlToBr>
                    <a:lnBlToTr w="12700" cmpd="sng">
                      <a:noFill/>
                      <a:prstDash val="solid"/>
                    </a:lnBlToTr>
                    <a:solidFill>
                      <a:srgbClr val="3C9B34">
                        <a:alpha val="20000"/>
                      </a:srgb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dirty="0">
                          <a:latin typeface="Aptos" panose="020B0004020202020204" pitchFamily="34" charset="0"/>
                        </a:rPr>
                        <a:t>73</a:t>
                      </a:r>
                    </a:p>
                  </a:txBody>
                  <a:tcPr anchor="ctr">
                    <a:lnL>
                      <a:noFill/>
                    </a:lnL>
                    <a:lnR>
                      <a:noFill/>
                    </a:lnR>
                    <a:lnT>
                      <a:noFill/>
                    </a:lnT>
                    <a:lnB>
                      <a:noFill/>
                    </a:lnB>
                    <a:lnTlToBr w="12700" cmpd="sng">
                      <a:noFill/>
                      <a:prstDash val="solid"/>
                    </a:lnTlToBr>
                    <a:lnBlToTr w="12700" cmpd="sng">
                      <a:noFill/>
                      <a:prstDash val="solid"/>
                    </a:lnBlToTr>
                    <a:solidFill>
                      <a:srgbClr val="3C9B34">
                        <a:alpha val="20000"/>
                      </a:srgbClr>
                    </a:solidFill>
                  </a:tcPr>
                </a:tc>
                <a:extLst>
                  <a:ext uri="{0D108BD9-81ED-4DB2-BD59-A6C34878D82A}">
                    <a16:rowId xmlns:a16="http://schemas.microsoft.com/office/drawing/2014/main" val="2190157689"/>
                  </a:ext>
                </a:extLst>
              </a:tr>
              <a:tr h="598120">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dirty="0">
                          <a:solidFill>
                            <a:srgbClr val="3E3F3C"/>
                          </a:solidFill>
                          <a:latin typeface="Aptos" panose="020B0004020202020204" pitchFamily="34" charset="0"/>
                        </a:rPr>
                        <a:t>On or after January 1, 1960</a:t>
                      </a:r>
                      <a:endParaRPr lang="en-US" sz="2000" dirty="0">
                        <a:latin typeface="Aptos" panose="020B0004020202020204" pitchFamily="34" charset="0"/>
                      </a:endParaRPr>
                    </a:p>
                  </a:txBody>
                  <a:tcPr anchor="ctr">
                    <a:lnL>
                      <a:noFill/>
                    </a:lnL>
                    <a:lnR>
                      <a:noFill/>
                    </a:lnR>
                    <a:lnT>
                      <a:noFill/>
                    </a:lnT>
                    <a:lnB w="12700" cmpd="sng">
                      <a:solidFill>
                        <a:srgbClr val="3C9B3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dirty="0">
                          <a:latin typeface="Aptos" panose="020B0004020202020204" pitchFamily="34" charset="0"/>
                        </a:rPr>
                        <a:t>75</a:t>
                      </a:r>
                    </a:p>
                  </a:txBody>
                  <a:tcPr anchor="ctr">
                    <a:lnL>
                      <a:noFill/>
                    </a:lnL>
                    <a:lnR>
                      <a:noFill/>
                    </a:lnR>
                    <a:lnT>
                      <a:noFill/>
                    </a:lnT>
                    <a:lnB w="12700" cmpd="sng">
                      <a:solidFill>
                        <a:srgbClr val="3C9B34"/>
                      </a:solidFill>
                    </a:lnB>
                    <a:lnTlToBr w="12700" cmpd="sng">
                      <a:noFill/>
                      <a:prstDash val="solid"/>
                    </a:lnTlToBr>
                    <a:lnBlToTr w="12700" cmpd="sng">
                      <a:noFill/>
                      <a:prstDash val="solid"/>
                    </a:lnBlToTr>
                    <a:noFill/>
                  </a:tcPr>
                </a:tc>
                <a:extLst>
                  <a:ext uri="{0D108BD9-81ED-4DB2-BD59-A6C34878D82A}">
                    <a16:rowId xmlns:a16="http://schemas.microsoft.com/office/drawing/2014/main" val="44446135"/>
                  </a:ext>
                </a:extLst>
              </a:tr>
            </a:tbl>
          </a:graphicData>
        </a:graphic>
      </p:graphicFrame>
      <p:sp>
        <p:nvSpPr>
          <p:cNvPr id="5" name="Text Placeholder 4">
            <a:extLst>
              <a:ext uri="{FF2B5EF4-FFF2-40B4-BE49-F238E27FC236}">
                <a16:creationId xmlns:a16="http://schemas.microsoft.com/office/drawing/2014/main" id="{AB9A829F-563F-6240-5016-F3BEB04AE6A2}"/>
              </a:ext>
            </a:extLst>
          </p:cNvPr>
          <p:cNvSpPr txBox="1">
            <a:spLocks/>
          </p:cNvSpPr>
          <p:nvPr/>
        </p:nvSpPr>
        <p:spPr>
          <a:xfrm>
            <a:off x="1175613" y="4785216"/>
            <a:ext cx="9488349" cy="1390796"/>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0"/>
              </a:spcBef>
              <a:buClr>
                <a:srgbClr val="3C9B34"/>
              </a:buClr>
              <a:buSzTx/>
              <a:buFont typeface="Arial" pitchFamily="34" charset="0"/>
              <a:buChar char="•"/>
              <a:tabLst/>
              <a:defRPr/>
            </a:pPr>
            <a:r>
              <a:rPr kumimoji="0" lang="en-US" sz="2400" b="1" i="0" u="none" strike="noStrike" kern="1200" cap="none" spc="0" normalizeH="0" baseline="0" noProof="0" dirty="0">
                <a:ln>
                  <a:noFill/>
                </a:ln>
                <a:effectLst/>
                <a:uLnTx/>
                <a:uFillTx/>
                <a:latin typeface="Aptos" panose="02110004020202020204"/>
                <a:cs typeface="Arial"/>
              </a:rPr>
              <a:t>Assume </a:t>
            </a: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Bella was born in 1952</a:t>
            </a:r>
          </a:p>
          <a:p>
            <a:pPr marL="228600" marR="0" lvl="0" indent="-228600" algn="l" defTabSz="914400" rtl="0" eaLnBrk="1" fontAlgn="auto" latinLnBrk="0" hangingPunct="1">
              <a:lnSpc>
                <a:spcPct val="90000"/>
              </a:lnSpc>
              <a:spcBef>
                <a:spcPts val="0"/>
              </a:spcBef>
              <a:buClr>
                <a:srgbClr val="3C9B34"/>
              </a:buClr>
              <a:buSzTx/>
              <a:buFont typeface="Arial" pitchFamily="34" charset="0"/>
              <a:buChar char="•"/>
              <a:tabLst/>
              <a:defRPr/>
            </a:pPr>
            <a:r>
              <a:rPr kumimoji="0" lang="en-US" sz="2400" b="1" i="0" u="none" strike="noStrike" kern="1200" cap="none" spc="0" normalizeH="0" baseline="0" noProof="0" dirty="0">
                <a:ln>
                  <a:noFill/>
                </a:ln>
                <a:solidFill>
                  <a:srgbClr val="414041"/>
                </a:solidFill>
                <a:effectLst/>
                <a:uLnTx/>
                <a:uFillTx/>
                <a:latin typeface="Aptos" panose="02110004020202020204"/>
                <a:cs typeface="Arial"/>
              </a:rPr>
              <a:t>Her applicable age is 73</a:t>
            </a:r>
          </a:p>
          <a:p>
            <a:pPr marL="228600" marR="0" lvl="0" indent="-228600" algn="l" defTabSz="914400" rtl="0" eaLnBrk="1" fontAlgn="auto" latinLnBrk="0" hangingPunct="1">
              <a:lnSpc>
                <a:spcPct val="90000"/>
              </a:lnSpc>
              <a:spcBef>
                <a:spcPts val="0"/>
              </a:spcBef>
              <a:buClr>
                <a:srgbClr val="3C9B34"/>
              </a:buClr>
              <a:buSzTx/>
              <a:buFont typeface="Arial" pitchFamily="34" charset="0"/>
              <a:buChar char="•"/>
              <a:tabLst/>
              <a:defRPr/>
            </a:pPr>
            <a:r>
              <a:rPr lang="en-US" sz="2400" b="1" noProof="0" dirty="0">
                <a:solidFill>
                  <a:srgbClr val="414041"/>
                </a:solidFill>
                <a:latin typeface="Aptos" panose="02110004020202020204"/>
                <a:cs typeface="Arial"/>
              </a:rPr>
              <a:t>Her start date is the </a:t>
            </a:r>
            <a:r>
              <a:rPr lang="en-US" sz="2400" b="1" noProof="0" dirty="0">
                <a:latin typeface="Aptos" panose="02110004020202020204"/>
                <a:cs typeface="Arial"/>
              </a:rPr>
              <a:t>end of the year after she reaches age 73</a:t>
            </a:r>
            <a:endParaRPr kumimoji="0" lang="en-US" sz="2400" b="1" i="0" u="none" strike="noStrike" kern="1200" cap="none" spc="0" normalizeH="0" baseline="0" noProof="0" dirty="0">
              <a:ln>
                <a:noFill/>
              </a:ln>
              <a:effectLst/>
              <a:uLnTx/>
              <a:uFillTx/>
              <a:latin typeface="Aptos" panose="02110004020202020204"/>
              <a:cs typeface="Arial"/>
            </a:endParaRPr>
          </a:p>
        </p:txBody>
      </p:sp>
    </p:spTree>
    <p:extLst>
      <p:ext uri="{BB962C8B-B14F-4D97-AF65-F5344CB8AC3E}">
        <p14:creationId xmlns:p14="http://schemas.microsoft.com/office/powerpoint/2010/main" val="311438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7AC87B63-8560-8443-B23F-0064ABA26194}" vid="{5C3682A8-E199-2046-B0A7-1CC32BF0A23D}"/>
    </a:ext>
  </a:extLst>
</a:theme>
</file>

<file path=ppt/theme/theme3.xml><?xml version="1.0" encoding="utf-8"?>
<a:theme xmlns:a="http://schemas.openxmlformats.org/drawingml/2006/main" name="TEMPLATE_PPT-NL-2023-16x9">
  <a:themeElements>
    <a:clrScheme name="NLG 2021">
      <a:dk1>
        <a:srgbClr val="3E3F3C"/>
      </a:dk1>
      <a:lt1>
        <a:srgbClr val="FFFFFF"/>
      </a:lt1>
      <a:dk2>
        <a:srgbClr val="616365"/>
      </a:dk2>
      <a:lt2>
        <a:srgbClr val="F3F3F5"/>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PPT-NL-2023-16x9" id="{F1C17F64-3D1C-413C-B789-CBD4C7819233}" vid="{C3B993D3-395B-4606-8ECE-844ACAD6A87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FDBA65-3FB0-4D38-AE42-EED1736A3797}">
  <ds:schemaRefs>
    <ds:schemaRef ds:uri="http://schemas.microsoft.com/office/2006/metadata/properties"/>
    <ds:schemaRef ds:uri="http://schemas.microsoft.com/office/infopath/2007/PartnerControls"/>
    <ds:schemaRef ds:uri="4dc93b32-1ea9-451e-98f7-24a70dbeb165"/>
    <ds:schemaRef ds:uri="7d09aafb-0549-4605-9b9d-ced58af69941"/>
  </ds:schemaRefs>
</ds:datastoreItem>
</file>

<file path=customXml/itemProps2.xml><?xml version="1.0" encoding="utf-8"?>
<ds:datastoreItem xmlns:ds="http://schemas.openxmlformats.org/officeDocument/2006/customXml" ds:itemID="{AB49D9FC-2E08-40F4-9F8C-32D9188AB8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09aafb-0549-4605-9b9d-ced58af69941"/>
    <ds:schemaRef ds:uri="4dc93b32-1ea9-451e-98f7-24a70dbeb1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B68E73-404D-46F5-AA54-5183EF367314}">
  <ds:schemaRefs>
    <ds:schemaRef ds:uri="http://schemas.microsoft.com/sharepoint/v3/contenttype/forms"/>
  </ds:schemaRefs>
</ds:datastoreItem>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emplate>PowerPoint_CorporateTemplate_NLG</Template>
  <TotalTime>44717</TotalTime>
  <Words>7415</Words>
  <Application>Microsoft Office PowerPoint</Application>
  <PresentationFormat>Widescreen</PresentationFormat>
  <Paragraphs>671</Paragraphs>
  <Slides>45</Slides>
  <Notes>45</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45</vt:i4>
      </vt:variant>
    </vt:vector>
  </HeadingPairs>
  <TitlesOfParts>
    <vt:vector size="60" baseType="lpstr">
      <vt:lpstr>Aptos</vt:lpstr>
      <vt:lpstr>Aptos ExtraBold</vt:lpstr>
      <vt:lpstr>Aptos Light</vt:lpstr>
      <vt:lpstr>Arial</vt:lpstr>
      <vt:lpstr>Arial Narrow</vt:lpstr>
      <vt:lpstr>Calibri</vt:lpstr>
      <vt:lpstr>Daytona Condensed</vt:lpstr>
      <vt:lpstr>Open Sans</vt:lpstr>
      <vt:lpstr>System Font Regular</vt:lpstr>
      <vt:lpstr>Tahoma</vt:lpstr>
      <vt:lpstr>Wingdings</vt:lpstr>
      <vt:lpstr>Wingdings 3</vt:lpstr>
      <vt:lpstr>NLG Theme</vt:lpstr>
      <vt:lpstr>1_NLG Theme</vt:lpstr>
      <vt:lpstr>TEMPLATE_PPT-NL-2023-16x9</vt:lpstr>
      <vt:lpstr>Demystifying IRA Required Distributions</vt:lpstr>
      <vt:lpstr>Important Information</vt:lpstr>
      <vt:lpstr>PowerPoint Presentation</vt:lpstr>
      <vt:lpstr>PowerPoint Presentation</vt:lpstr>
      <vt:lpstr>PowerPoint Presentation</vt:lpstr>
      <vt:lpstr>Key Concepts</vt:lpstr>
      <vt:lpstr>PowerPoint Presentation</vt:lpstr>
      <vt:lpstr>PowerPoint Presentation</vt:lpstr>
      <vt:lpstr>Bella’s Start Date</vt:lpstr>
      <vt:lpstr>Bella’s Start Date</vt:lpstr>
      <vt:lpstr>NOT Starting RMDs by the Start Date …</vt:lpstr>
      <vt:lpstr>Distributions Before Bella’s Age 73</vt:lpstr>
      <vt:lpstr>IRA Distributions | Too Early or Too Late</vt:lpstr>
      <vt:lpstr>PowerPoint Presentation</vt:lpstr>
      <vt:lpstr>Inherited IRA Distribution Requirements</vt:lpstr>
      <vt:lpstr>PowerPoint Presentation</vt:lpstr>
      <vt:lpstr>Inherited IRA Scenario 1: Spouse as Beneficiary</vt:lpstr>
      <vt:lpstr>Inherited IRA Scenario 1: Spouse</vt:lpstr>
      <vt:lpstr>Spousal Rollover vs. Inherited IRA</vt:lpstr>
      <vt:lpstr>Spousal Rollover vs. Inherited IRA</vt:lpstr>
      <vt:lpstr>Spousal Rollover vs. Inherited IRA</vt:lpstr>
      <vt:lpstr>Spouse William’s Required Distributions</vt:lpstr>
      <vt:lpstr>PowerPoint Presentation</vt:lpstr>
      <vt:lpstr>Inherited IRAs and The SECURE Act</vt:lpstr>
      <vt:lpstr>The SECURE Act | Special Beneficiaries</vt:lpstr>
      <vt:lpstr>PowerPoint Presentation</vt:lpstr>
      <vt:lpstr>Inherited IRA Scenario 2: Minor Child</vt:lpstr>
      <vt:lpstr>Inherited IRA Scenario 2: Minor Child Ben</vt:lpstr>
      <vt:lpstr>Minor Child Ben’s Required Distributions</vt:lpstr>
      <vt:lpstr>PowerPoint Presentation</vt:lpstr>
      <vt:lpstr>Inherited IRA Scenario 3: Adult Child Ben</vt:lpstr>
      <vt:lpstr>Inherited IRA Scenario 3: Adult Child Ben</vt:lpstr>
      <vt:lpstr>Adult Child Ben’s Required Distributions</vt:lpstr>
      <vt:lpstr>PowerPoint Presentation</vt:lpstr>
      <vt:lpstr>Inherited IRA Scenario 4: Disabled Minor Child</vt:lpstr>
      <vt:lpstr>Inherited IRA Scenario 4: Disabled Minor Child Sofia</vt:lpstr>
      <vt:lpstr>Disabled Minor Child Sofia’s Required Distributions</vt:lpstr>
      <vt:lpstr>PowerPoint Presentation</vt:lpstr>
      <vt:lpstr>Key Points</vt:lpstr>
      <vt:lpstr>Resource | Internal Revenue Service Website</vt:lpstr>
      <vt:lpstr>Inherited IRAs | Summary of Distribution Requirements</vt:lpstr>
      <vt:lpstr>Resource</vt:lpstr>
      <vt:lpstr>Your Next Steps</vt:lpstr>
      <vt:lpstr>PowerPoint Presentation</vt:lpstr>
      <vt:lpstr>PowerPoint Presentation</vt:lpstr>
    </vt:vector>
  </TitlesOfParts>
  <Company>National Life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Cathlina de Baeza, Pam</dc:creator>
  <cp:lastModifiedBy>Barker, Jimmy</cp:lastModifiedBy>
  <cp:revision>24</cp:revision>
  <dcterms:created xsi:type="dcterms:W3CDTF">2024-12-11T15:48:45Z</dcterms:created>
  <dcterms:modified xsi:type="dcterms:W3CDTF">2025-04-30T09:00:00Z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