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Wj/JIfJwXcSJEB/HVCYX1sGD1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E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57"/>
  </p:normalViewPr>
  <p:slideViewPr>
    <p:cSldViewPr snapToGrid="0">
      <p:cViewPr varScale="1">
        <p:scale>
          <a:sx n="70" d="100"/>
          <a:sy n="70" d="100"/>
        </p:scale>
        <p:origin x="67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857500" y="512763"/>
            <a:ext cx="3429000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3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90" name="Google Shape;90;p1:notes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1" name="Google Shape;2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5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9" name="Google Shape;23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6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9" name="Google Shape;26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7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8:notes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327" name="Google Shape;327;p8:notes"/>
          <p:cNvSpPr txBox="1">
            <a:spLocks noGrp="1"/>
          </p:cNvSpPr>
          <p:nvPr>
            <p:ph type="dt" idx="10"/>
          </p:nvPr>
        </p:nvSpPr>
        <p:spPr>
          <a:xfrm>
            <a:off x="5180013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1.7.2013</a:t>
            </a:r>
            <a:endParaRPr/>
          </a:p>
        </p:txBody>
      </p:sp>
      <p:sp>
        <p:nvSpPr>
          <p:cNvPr id="328" name="Google Shape;328;p8:notes"/>
          <p:cNvSpPr>
            <a:spLocks noGrp="1" noRot="1" noChangeAspect="1"/>
          </p:cNvSpPr>
          <p:nvPr>
            <p:ph type="sldImg" idx="3"/>
          </p:nvPr>
        </p:nvSpPr>
        <p:spPr>
          <a:xfrm>
            <a:off x="2290763" y="512763"/>
            <a:ext cx="4562475" cy="256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9" name="Google Shape;329;p8:notes"/>
          <p:cNvSpPr txBox="1">
            <a:spLocks noGrp="1"/>
          </p:cNvSpPr>
          <p:nvPr>
            <p:ph type="body" idx="1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8:notes"/>
          <p:cNvSpPr txBox="1">
            <a:spLocks noGrp="1"/>
          </p:cNvSpPr>
          <p:nvPr>
            <p:ph type="ftr" idx="11"/>
          </p:nvPr>
        </p:nvSpPr>
        <p:spPr>
          <a:xfrm>
            <a:off x="0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/>
          </a:p>
        </p:txBody>
      </p:sp>
      <p:sp>
        <p:nvSpPr>
          <p:cNvPr id="331" name="Google Shape;331;p8:notes"/>
          <p:cNvSpPr txBox="1">
            <a:spLocks noGrp="1"/>
          </p:cNvSpPr>
          <p:nvPr>
            <p:ph type="sldNum" idx="12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"/>
          <p:cNvGrpSpPr/>
          <p:nvPr/>
        </p:nvGrpSpPr>
        <p:grpSpPr>
          <a:xfrm>
            <a:off x="10708148" y="0"/>
            <a:ext cx="7579852" cy="10287000"/>
            <a:chOff x="0" y="0"/>
            <a:chExt cx="396210" cy="537717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396210" cy="537717"/>
            </a:xfrm>
            <a:custGeom>
              <a:avLst/>
              <a:gdLst/>
              <a:ahLst/>
              <a:cxnLst/>
              <a:rect l="l" t="t" r="r" b="b"/>
              <a:pathLst>
                <a:path w="396210" h="537717" extrusionOk="0">
                  <a:moveTo>
                    <a:pt x="0" y="0"/>
                  </a:moveTo>
                  <a:lnTo>
                    <a:pt x="396210" y="0"/>
                  </a:lnTo>
                  <a:lnTo>
                    <a:pt x="396210" y="537717"/>
                  </a:lnTo>
                  <a:lnTo>
                    <a:pt x="0" y="537717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0" y="9525"/>
              <a:ext cx="396210" cy="528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10708148" y="1461270"/>
            <a:ext cx="7579852" cy="6622895"/>
          </a:xfrm>
          <a:custGeom>
            <a:avLst/>
            <a:gdLst/>
            <a:ahLst/>
            <a:cxnLst/>
            <a:rect l="l" t="t" r="r" b="b"/>
            <a:pathLst>
              <a:path w="7579852" h="6622895" extrusionOk="0">
                <a:moveTo>
                  <a:pt x="0" y="0"/>
                </a:moveTo>
                <a:lnTo>
                  <a:pt x="7579852" y="0"/>
                </a:lnTo>
                <a:lnTo>
                  <a:pt x="7579852" y="6622896"/>
                </a:lnTo>
                <a:lnTo>
                  <a:pt x="0" y="662289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 amt="84000"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6" name="Google Shape;96;p1"/>
          <p:cNvSpPr/>
          <p:nvPr/>
        </p:nvSpPr>
        <p:spPr>
          <a:xfrm>
            <a:off x="13819416" y="4510700"/>
            <a:ext cx="3439884" cy="3573466"/>
          </a:xfrm>
          <a:custGeom>
            <a:avLst/>
            <a:gdLst/>
            <a:ahLst/>
            <a:cxnLst/>
            <a:rect l="l" t="t" r="r" b="b"/>
            <a:pathLst>
              <a:path w="3439884" h="3573466" extrusionOk="0">
                <a:moveTo>
                  <a:pt x="0" y="0"/>
                </a:moveTo>
                <a:lnTo>
                  <a:pt x="3439884" y="0"/>
                </a:lnTo>
                <a:lnTo>
                  <a:pt x="3439884" y="3573466"/>
                </a:lnTo>
                <a:lnTo>
                  <a:pt x="0" y="35734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l="-87" r="-47" b="-583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cxnSp>
        <p:nvCxnSpPr>
          <p:cNvPr id="97" name="Google Shape;97;p1"/>
          <p:cNvCxnSpPr/>
          <p:nvPr/>
        </p:nvCxnSpPr>
        <p:spPr>
          <a:xfrm>
            <a:off x="1028700" y="5686237"/>
            <a:ext cx="6492240" cy="0"/>
          </a:xfrm>
          <a:prstGeom prst="straightConnector1">
            <a:avLst/>
          </a:prstGeom>
          <a:noFill/>
          <a:ln w="19050" cap="flat" cmpd="sng">
            <a:solidFill>
              <a:srgbClr val="BBC0C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1028700" y="6194743"/>
            <a:ext cx="7779798" cy="74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2" b="0" i="0" u="none" strike="noStrike" cap="none" dirty="0">
                <a:solidFill>
                  <a:srgbClr val="7C868E"/>
                </a:solidFill>
                <a:latin typeface="Arial"/>
                <a:ea typeface="Arial"/>
                <a:cs typeface="Arial"/>
                <a:sym typeface="Arial"/>
              </a:rPr>
              <a:t>We are here to help you understand, plan for, and protect one of your most important assets.</a:t>
            </a:r>
            <a:endParaRPr dirty="0"/>
          </a:p>
        </p:txBody>
      </p:sp>
      <p:sp>
        <p:nvSpPr>
          <p:cNvPr id="99" name="Google Shape;99;p1"/>
          <p:cNvSpPr txBox="1"/>
          <p:nvPr/>
        </p:nvSpPr>
        <p:spPr>
          <a:xfrm>
            <a:off x="1028700" y="3384551"/>
            <a:ext cx="8454300" cy="20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42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Your business should enable your life goals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060175" y="940075"/>
            <a:ext cx="4203300" cy="10767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dirty="0">
                <a:latin typeface="Calibri"/>
                <a:ea typeface="Calibri"/>
                <a:cs typeface="Calibri"/>
                <a:sym typeface="Calibri"/>
              </a:rPr>
              <a:t>INSERT DBA LOGO HERE</a:t>
            </a:r>
            <a:endParaRPr sz="19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5BCA05-EB7C-EB95-CD00-C12BD37C451F}"/>
              </a:ext>
            </a:extLst>
          </p:cNvPr>
          <p:cNvSpPr txBox="1"/>
          <p:nvPr/>
        </p:nvSpPr>
        <p:spPr>
          <a:xfrm>
            <a:off x="150125" y="9075761"/>
            <a:ext cx="103722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NAME,</a:t>
            </a:r>
            <a:r>
              <a:rPr lang="en-US" sz="1000" b="0" i="1" u="none" strike="noStrike" baseline="0" dirty="0">
                <a:solidFill>
                  <a:srgbClr val="505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 Registered Representative of Equity Services Inc. Securities are offered solely by Equity Services Inc., Member, FINRA/SIPC. </a:t>
            </a:r>
            <a:r>
              <a:rPr lang="en-US" sz="10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ADDRESS, STREET,CITY, STATE, ZIP</a:t>
            </a:r>
            <a:r>
              <a:rPr lang="en-US" sz="1000" b="0" i="1" u="none" strike="noStrike" baseline="0" dirty="0">
                <a:solidFill>
                  <a:srgbClr val="505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Telephone: </a:t>
            </a:r>
            <a:r>
              <a:rPr lang="en-US" sz="10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r>
              <a:rPr lang="en-US" sz="1000" b="0" i="1" u="none" strike="noStrike" baseline="0" dirty="0">
                <a:solidFill>
                  <a:srgbClr val="505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1000" b="0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DBA NAME </a:t>
            </a:r>
            <a:r>
              <a:rPr lang="en-US" sz="1000" b="0" i="1" u="none" strike="noStrike" baseline="0" dirty="0">
                <a:solidFill>
                  <a:srgbClr val="505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independent of Equity Services Inc. TC7610637(0225)3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FD13F-6E58-4AAE-FD53-A5568865C929}"/>
              </a:ext>
            </a:extLst>
          </p:cNvPr>
          <p:cNvSpPr txBox="1"/>
          <p:nvPr/>
        </p:nvSpPr>
        <p:spPr>
          <a:xfrm>
            <a:off x="691448" y="2345078"/>
            <a:ext cx="89848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COMPLIANCE NOTE: RRs must submit this presentation to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AdTrax</a:t>
            </a:r>
            <a:r>
              <a:rPr lang="en-US" sz="18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with their personalization and include </a:t>
            </a:r>
            <a:r>
              <a:rPr lang="en-US" sz="1800" b="1" i="1" u="none" strike="noStrike" baseline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TC7610637(0225)3</a:t>
            </a:r>
            <a:r>
              <a:rPr lang="en-US" sz="1800" b="1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the previously approved field, when submitting.  Remove this text box when submitting.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2"/>
          <p:cNvGrpSpPr/>
          <p:nvPr/>
        </p:nvGrpSpPr>
        <p:grpSpPr>
          <a:xfrm>
            <a:off x="0" y="0"/>
            <a:ext cx="18288000" cy="3849250"/>
            <a:chOff x="0" y="0"/>
            <a:chExt cx="4816593" cy="1013794"/>
          </a:xfrm>
        </p:grpSpPr>
        <p:sp>
          <p:nvSpPr>
            <p:cNvPr id="106" name="Google Shape;106;p2"/>
            <p:cNvSpPr/>
            <p:nvPr/>
          </p:nvSpPr>
          <p:spPr>
            <a:xfrm>
              <a:off x="0" y="0"/>
              <a:ext cx="4816592" cy="1013794"/>
            </a:xfrm>
            <a:custGeom>
              <a:avLst/>
              <a:gdLst/>
              <a:ahLst/>
              <a:cxnLst/>
              <a:rect l="l" t="t" r="r" b="b"/>
              <a:pathLst>
                <a:path w="4816592" h="10137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1013794"/>
                  </a:lnTo>
                  <a:lnTo>
                    <a:pt x="0" y="1013794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0" y="9525"/>
              <a:ext cx="4816593" cy="10042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8" name="Google Shape;108;p2"/>
          <p:cNvGrpSpPr/>
          <p:nvPr/>
        </p:nvGrpSpPr>
        <p:grpSpPr>
          <a:xfrm>
            <a:off x="1028700" y="5126550"/>
            <a:ext cx="5121900" cy="4131744"/>
            <a:chOff x="0" y="0"/>
            <a:chExt cx="1348969" cy="978136"/>
          </a:xfrm>
        </p:grpSpPr>
        <p:sp>
          <p:nvSpPr>
            <p:cNvPr id="109" name="Google Shape;109;p2"/>
            <p:cNvSpPr/>
            <p:nvPr/>
          </p:nvSpPr>
          <p:spPr>
            <a:xfrm>
              <a:off x="0" y="0"/>
              <a:ext cx="1348969" cy="978136"/>
            </a:xfrm>
            <a:custGeom>
              <a:avLst/>
              <a:gdLst/>
              <a:ahLst/>
              <a:cxnLst/>
              <a:rect l="l" t="t" r="r" b="b"/>
              <a:pathLst>
                <a:path w="1348969" h="978136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966044"/>
                  </a:lnTo>
                  <a:cubicBezTo>
                    <a:pt x="1348969" y="972722"/>
                    <a:pt x="1343555" y="978136"/>
                    <a:pt x="1336876" y="978136"/>
                  </a:cubicBezTo>
                  <a:lnTo>
                    <a:pt x="12092" y="978136"/>
                  </a:lnTo>
                  <a:cubicBezTo>
                    <a:pt x="5414" y="978136"/>
                    <a:pt x="0" y="972722"/>
                    <a:pt x="0" y="96604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0" y="9525"/>
              <a:ext cx="1348969" cy="9686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1" name="Google Shape;111;p2"/>
          <p:cNvGrpSpPr/>
          <p:nvPr/>
        </p:nvGrpSpPr>
        <p:grpSpPr>
          <a:xfrm>
            <a:off x="6583574" y="5126550"/>
            <a:ext cx="5121900" cy="4131744"/>
            <a:chOff x="0" y="0"/>
            <a:chExt cx="1348969" cy="978136"/>
          </a:xfrm>
        </p:grpSpPr>
        <p:sp>
          <p:nvSpPr>
            <p:cNvPr id="112" name="Google Shape;112;p2"/>
            <p:cNvSpPr/>
            <p:nvPr/>
          </p:nvSpPr>
          <p:spPr>
            <a:xfrm>
              <a:off x="0" y="0"/>
              <a:ext cx="1348969" cy="978136"/>
            </a:xfrm>
            <a:custGeom>
              <a:avLst/>
              <a:gdLst/>
              <a:ahLst/>
              <a:cxnLst/>
              <a:rect l="l" t="t" r="r" b="b"/>
              <a:pathLst>
                <a:path w="1348969" h="978136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966044"/>
                  </a:lnTo>
                  <a:cubicBezTo>
                    <a:pt x="1348969" y="972722"/>
                    <a:pt x="1343555" y="978136"/>
                    <a:pt x="1336876" y="978136"/>
                  </a:cubicBezTo>
                  <a:lnTo>
                    <a:pt x="12092" y="978136"/>
                  </a:lnTo>
                  <a:cubicBezTo>
                    <a:pt x="5414" y="978136"/>
                    <a:pt x="0" y="972722"/>
                    <a:pt x="0" y="96604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 txBox="1"/>
            <p:nvPr/>
          </p:nvSpPr>
          <p:spPr>
            <a:xfrm>
              <a:off x="0" y="9525"/>
              <a:ext cx="1348969" cy="9686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4" name="Google Shape;114;p2"/>
          <p:cNvGrpSpPr/>
          <p:nvPr/>
        </p:nvGrpSpPr>
        <p:grpSpPr>
          <a:xfrm rot="5400000">
            <a:off x="8807396" y="2902720"/>
            <a:ext cx="674230" cy="5121866"/>
            <a:chOff x="0" y="0"/>
            <a:chExt cx="177575" cy="1348969"/>
          </a:xfrm>
        </p:grpSpPr>
        <p:sp>
          <p:nvSpPr>
            <p:cNvPr id="115" name="Google Shape;115;p2"/>
            <p:cNvSpPr/>
            <p:nvPr/>
          </p:nvSpPr>
          <p:spPr>
            <a:xfrm>
              <a:off x="0" y="0"/>
              <a:ext cx="177575" cy="1348969"/>
            </a:xfrm>
            <a:custGeom>
              <a:avLst/>
              <a:gdLst/>
              <a:ahLst/>
              <a:cxnLst/>
              <a:rect l="l" t="t" r="r" b="b"/>
              <a:pathLst>
                <a:path w="177575" h="1348969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1348969"/>
                  </a:lnTo>
                  <a:lnTo>
                    <a:pt x="0" y="1348969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Google Shape;116;p2"/>
            <p:cNvSpPr txBox="1"/>
            <p:nvPr/>
          </p:nvSpPr>
          <p:spPr>
            <a:xfrm>
              <a:off x="0" y="9525"/>
              <a:ext cx="177575" cy="1339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6583578" y="4760308"/>
            <a:ext cx="5121866" cy="859713"/>
            <a:chOff x="0" y="0"/>
            <a:chExt cx="1348969" cy="226427"/>
          </a:xfrm>
        </p:grpSpPr>
        <p:sp>
          <p:nvSpPr>
            <p:cNvPr id="118" name="Google Shape;118;p2"/>
            <p:cNvSpPr/>
            <p:nvPr/>
          </p:nvSpPr>
          <p:spPr>
            <a:xfrm>
              <a:off x="0" y="0"/>
              <a:ext cx="1348969" cy="226427"/>
            </a:xfrm>
            <a:custGeom>
              <a:avLst/>
              <a:gdLst/>
              <a:ahLst/>
              <a:cxnLst/>
              <a:rect l="l" t="t" r="r" b="b"/>
              <a:pathLst>
                <a:path w="1348969" h="226427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214334"/>
                  </a:lnTo>
                  <a:cubicBezTo>
                    <a:pt x="1348969" y="221013"/>
                    <a:pt x="1343555" y="226427"/>
                    <a:pt x="1336876" y="226427"/>
                  </a:cubicBezTo>
                  <a:lnTo>
                    <a:pt x="12092" y="226427"/>
                  </a:lnTo>
                  <a:cubicBezTo>
                    <a:pt x="5414" y="226427"/>
                    <a:pt x="0" y="221013"/>
                    <a:pt x="0" y="21433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0" y="9525"/>
              <a:ext cx="1348969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0" name="Google Shape;120;p2"/>
          <p:cNvGrpSpPr/>
          <p:nvPr/>
        </p:nvGrpSpPr>
        <p:grpSpPr>
          <a:xfrm>
            <a:off x="12137426" y="5126550"/>
            <a:ext cx="5121900" cy="4131744"/>
            <a:chOff x="0" y="0"/>
            <a:chExt cx="1348969" cy="978136"/>
          </a:xfrm>
        </p:grpSpPr>
        <p:sp>
          <p:nvSpPr>
            <p:cNvPr id="121" name="Google Shape;121;p2"/>
            <p:cNvSpPr/>
            <p:nvPr/>
          </p:nvSpPr>
          <p:spPr>
            <a:xfrm>
              <a:off x="0" y="0"/>
              <a:ext cx="1348969" cy="978136"/>
            </a:xfrm>
            <a:custGeom>
              <a:avLst/>
              <a:gdLst/>
              <a:ahLst/>
              <a:cxnLst/>
              <a:rect l="l" t="t" r="r" b="b"/>
              <a:pathLst>
                <a:path w="1348969" h="978136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966044"/>
                  </a:lnTo>
                  <a:cubicBezTo>
                    <a:pt x="1348969" y="972722"/>
                    <a:pt x="1343555" y="978136"/>
                    <a:pt x="1336876" y="978136"/>
                  </a:cubicBezTo>
                  <a:lnTo>
                    <a:pt x="12092" y="978136"/>
                  </a:lnTo>
                  <a:cubicBezTo>
                    <a:pt x="5414" y="978136"/>
                    <a:pt x="0" y="972722"/>
                    <a:pt x="0" y="96604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 txBox="1"/>
            <p:nvPr/>
          </p:nvSpPr>
          <p:spPr>
            <a:xfrm>
              <a:off x="0" y="9525"/>
              <a:ext cx="1348969" cy="9686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2"/>
          <p:cNvGrpSpPr/>
          <p:nvPr/>
        </p:nvGrpSpPr>
        <p:grpSpPr>
          <a:xfrm rot="5400000">
            <a:off x="14361252" y="2902720"/>
            <a:ext cx="674230" cy="5121866"/>
            <a:chOff x="0" y="0"/>
            <a:chExt cx="177575" cy="1348969"/>
          </a:xfrm>
        </p:grpSpPr>
        <p:sp>
          <p:nvSpPr>
            <p:cNvPr id="124" name="Google Shape;124;p2"/>
            <p:cNvSpPr/>
            <p:nvPr/>
          </p:nvSpPr>
          <p:spPr>
            <a:xfrm>
              <a:off x="0" y="0"/>
              <a:ext cx="177575" cy="1348969"/>
            </a:xfrm>
            <a:custGeom>
              <a:avLst/>
              <a:gdLst/>
              <a:ahLst/>
              <a:cxnLst/>
              <a:rect l="l" t="t" r="r" b="b"/>
              <a:pathLst>
                <a:path w="177575" h="1348969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1348969"/>
                  </a:lnTo>
                  <a:lnTo>
                    <a:pt x="0" y="1348969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Google Shape;125;p2"/>
            <p:cNvSpPr txBox="1"/>
            <p:nvPr/>
          </p:nvSpPr>
          <p:spPr>
            <a:xfrm>
              <a:off x="0" y="9525"/>
              <a:ext cx="177575" cy="1339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6" name="Google Shape;126;p2"/>
          <p:cNvGrpSpPr/>
          <p:nvPr/>
        </p:nvGrpSpPr>
        <p:grpSpPr>
          <a:xfrm>
            <a:off x="12137434" y="4760308"/>
            <a:ext cx="5121866" cy="859713"/>
            <a:chOff x="0" y="0"/>
            <a:chExt cx="1348969" cy="226427"/>
          </a:xfrm>
        </p:grpSpPr>
        <p:sp>
          <p:nvSpPr>
            <p:cNvPr id="127" name="Google Shape;127;p2"/>
            <p:cNvSpPr/>
            <p:nvPr/>
          </p:nvSpPr>
          <p:spPr>
            <a:xfrm>
              <a:off x="0" y="0"/>
              <a:ext cx="1348969" cy="226427"/>
            </a:xfrm>
            <a:custGeom>
              <a:avLst/>
              <a:gdLst/>
              <a:ahLst/>
              <a:cxnLst/>
              <a:rect l="l" t="t" r="r" b="b"/>
              <a:pathLst>
                <a:path w="1348969" h="226427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214334"/>
                  </a:lnTo>
                  <a:cubicBezTo>
                    <a:pt x="1348969" y="221013"/>
                    <a:pt x="1343555" y="226427"/>
                    <a:pt x="1336876" y="226427"/>
                  </a:cubicBezTo>
                  <a:lnTo>
                    <a:pt x="12092" y="226427"/>
                  </a:lnTo>
                  <a:cubicBezTo>
                    <a:pt x="5414" y="226427"/>
                    <a:pt x="0" y="221013"/>
                    <a:pt x="0" y="21433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 txBox="1"/>
            <p:nvPr/>
          </p:nvSpPr>
          <p:spPr>
            <a:xfrm>
              <a:off x="0" y="9525"/>
              <a:ext cx="1348969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" name="Google Shape;129;p2"/>
          <p:cNvGrpSpPr/>
          <p:nvPr/>
        </p:nvGrpSpPr>
        <p:grpSpPr>
          <a:xfrm rot="5400000">
            <a:off x="3252518" y="2902720"/>
            <a:ext cx="674230" cy="5121866"/>
            <a:chOff x="0" y="0"/>
            <a:chExt cx="177575" cy="1348969"/>
          </a:xfrm>
        </p:grpSpPr>
        <p:sp>
          <p:nvSpPr>
            <p:cNvPr id="130" name="Google Shape;130;p2"/>
            <p:cNvSpPr/>
            <p:nvPr/>
          </p:nvSpPr>
          <p:spPr>
            <a:xfrm>
              <a:off x="0" y="0"/>
              <a:ext cx="177575" cy="1348969"/>
            </a:xfrm>
            <a:custGeom>
              <a:avLst/>
              <a:gdLst/>
              <a:ahLst/>
              <a:cxnLst/>
              <a:rect l="l" t="t" r="r" b="b"/>
              <a:pathLst>
                <a:path w="177575" h="1348969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1348969"/>
                  </a:lnTo>
                  <a:lnTo>
                    <a:pt x="0" y="1348969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0" y="9525"/>
              <a:ext cx="177575" cy="13394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2"/>
          <p:cNvGrpSpPr/>
          <p:nvPr/>
        </p:nvGrpSpPr>
        <p:grpSpPr>
          <a:xfrm>
            <a:off x="1028700" y="4760308"/>
            <a:ext cx="5121866" cy="859713"/>
            <a:chOff x="0" y="0"/>
            <a:chExt cx="1348969" cy="226427"/>
          </a:xfrm>
        </p:grpSpPr>
        <p:sp>
          <p:nvSpPr>
            <p:cNvPr id="133" name="Google Shape;133;p2"/>
            <p:cNvSpPr/>
            <p:nvPr/>
          </p:nvSpPr>
          <p:spPr>
            <a:xfrm>
              <a:off x="0" y="0"/>
              <a:ext cx="1348969" cy="226427"/>
            </a:xfrm>
            <a:custGeom>
              <a:avLst/>
              <a:gdLst/>
              <a:ahLst/>
              <a:cxnLst/>
              <a:rect l="l" t="t" r="r" b="b"/>
              <a:pathLst>
                <a:path w="1348969" h="226427" extrusionOk="0">
                  <a:moveTo>
                    <a:pt x="12092" y="0"/>
                  </a:moveTo>
                  <a:lnTo>
                    <a:pt x="1336876" y="0"/>
                  </a:lnTo>
                  <a:cubicBezTo>
                    <a:pt x="1343555" y="0"/>
                    <a:pt x="1348969" y="5414"/>
                    <a:pt x="1348969" y="12092"/>
                  </a:cubicBezTo>
                  <a:lnTo>
                    <a:pt x="1348969" y="214334"/>
                  </a:lnTo>
                  <a:cubicBezTo>
                    <a:pt x="1348969" y="221013"/>
                    <a:pt x="1343555" y="226427"/>
                    <a:pt x="1336876" y="226427"/>
                  </a:cubicBezTo>
                  <a:lnTo>
                    <a:pt x="12092" y="226427"/>
                  </a:lnTo>
                  <a:cubicBezTo>
                    <a:pt x="5414" y="226427"/>
                    <a:pt x="0" y="221013"/>
                    <a:pt x="0" y="214334"/>
                  </a:cubicBezTo>
                  <a:lnTo>
                    <a:pt x="0" y="12092"/>
                  </a:lnTo>
                  <a:cubicBezTo>
                    <a:pt x="0" y="5414"/>
                    <a:pt x="5414" y="0"/>
                    <a:pt x="12092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 txBox="1"/>
            <p:nvPr/>
          </p:nvSpPr>
          <p:spPr>
            <a:xfrm>
              <a:off x="0" y="9525"/>
              <a:ext cx="1348969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2"/>
          <p:cNvSpPr/>
          <p:nvPr/>
        </p:nvSpPr>
        <p:spPr>
          <a:xfrm>
            <a:off x="13812441" y="1124204"/>
            <a:ext cx="2719565" cy="2893154"/>
          </a:xfrm>
          <a:custGeom>
            <a:avLst/>
            <a:gdLst/>
            <a:ahLst/>
            <a:cxnLst/>
            <a:rect l="l" t="t" r="r" b="b"/>
            <a:pathLst>
              <a:path w="2719565" h="2893154" extrusionOk="0">
                <a:moveTo>
                  <a:pt x="0" y="0"/>
                </a:moveTo>
                <a:lnTo>
                  <a:pt x="2719564" y="0"/>
                </a:lnTo>
                <a:lnTo>
                  <a:pt x="2719564" y="2893154"/>
                </a:lnTo>
                <a:lnTo>
                  <a:pt x="0" y="289315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6" name="Google Shape;136;p2"/>
          <p:cNvSpPr txBox="1"/>
          <p:nvPr/>
        </p:nvSpPr>
        <p:spPr>
          <a:xfrm>
            <a:off x="1028700" y="1496528"/>
            <a:ext cx="9672900" cy="186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1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702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You have worked hard to build a business that provides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7" name="Google Shape;137;p2"/>
          <p:cNvSpPr txBox="1"/>
          <p:nvPr/>
        </p:nvSpPr>
        <p:spPr>
          <a:xfrm>
            <a:off x="1465921" y="5094099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Compensation today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38" name="Google Shape;138;p2"/>
          <p:cNvSpPr txBox="1"/>
          <p:nvPr/>
        </p:nvSpPr>
        <p:spPr>
          <a:xfrm>
            <a:off x="1465921" y="6290548"/>
            <a:ext cx="4228465" cy="2005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The compensation you draw from the business each year is critical.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Your family, lifestyle, and savings goals depend on it.</a:t>
            </a:r>
            <a:endParaRPr/>
          </a:p>
        </p:txBody>
      </p:sp>
      <p:sp>
        <p:nvSpPr>
          <p:cNvPr id="139" name="Google Shape;139;p2"/>
          <p:cNvSpPr txBox="1"/>
          <p:nvPr/>
        </p:nvSpPr>
        <p:spPr>
          <a:xfrm>
            <a:off x="7067431" y="6290548"/>
            <a:ext cx="4185319" cy="2005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The equity you have in the business is valuable. 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Unlocking this value at exit will help you accomplish to your long-term goals.</a:t>
            </a:r>
            <a:endParaRPr/>
          </a:p>
        </p:txBody>
      </p:sp>
      <p:sp>
        <p:nvSpPr>
          <p:cNvPr id="140" name="Google Shape;140;p2"/>
          <p:cNvSpPr txBox="1"/>
          <p:nvPr/>
        </p:nvSpPr>
        <p:spPr>
          <a:xfrm>
            <a:off x="12638647" y="6290548"/>
            <a:ext cx="4269947" cy="2005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Your business has a bigger impact than you may realize.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You have the opportunity to leave a legacy for the next generation. </a:t>
            </a:r>
            <a:endParaRPr/>
          </a:p>
        </p:txBody>
      </p:sp>
      <p:sp>
        <p:nvSpPr>
          <p:cNvPr id="141" name="Google Shape;141;p2"/>
          <p:cNvSpPr txBox="1"/>
          <p:nvPr/>
        </p:nvSpPr>
        <p:spPr>
          <a:xfrm>
            <a:off x="7067431" y="5094099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Liquidity tomorrow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2" name="Google Shape;142;p2"/>
          <p:cNvSpPr txBox="1"/>
          <p:nvPr/>
        </p:nvSpPr>
        <p:spPr>
          <a:xfrm>
            <a:off x="12638647" y="5094099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 lasting legacy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oogle Shape;147;p3"/>
          <p:cNvGrpSpPr/>
          <p:nvPr/>
        </p:nvGrpSpPr>
        <p:grpSpPr>
          <a:xfrm>
            <a:off x="-79104" y="0"/>
            <a:ext cx="7917337" cy="10287000"/>
            <a:chOff x="0" y="0"/>
            <a:chExt cx="2085225" cy="2709333"/>
          </a:xfrm>
        </p:grpSpPr>
        <p:sp>
          <p:nvSpPr>
            <p:cNvPr id="148" name="Google Shape;148;p3"/>
            <p:cNvSpPr/>
            <p:nvPr/>
          </p:nvSpPr>
          <p:spPr>
            <a:xfrm>
              <a:off x="0" y="0"/>
              <a:ext cx="2085225" cy="2709333"/>
            </a:xfrm>
            <a:custGeom>
              <a:avLst/>
              <a:gdLst/>
              <a:ahLst/>
              <a:cxnLst/>
              <a:rect l="l" t="t" r="r" b="b"/>
              <a:pathLst>
                <a:path w="2085225" h="2709333" extrusionOk="0">
                  <a:moveTo>
                    <a:pt x="0" y="0"/>
                  </a:moveTo>
                  <a:lnTo>
                    <a:pt x="2085225" y="0"/>
                  </a:lnTo>
                  <a:lnTo>
                    <a:pt x="2085225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Google Shape;149;p3"/>
            <p:cNvSpPr txBox="1"/>
            <p:nvPr/>
          </p:nvSpPr>
          <p:spPr>
            <a:xfrm>
              <a:off x="0" y="9525"/>
              <a:ext cx="2085225" cy="269980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3"/>
          <p:cNvGrpSpPr/>
          <p:nvPr/>
        </p:nvGrpSpPr>
        <p:grpSpPr>
          <a:xfrm>
            <a:off x="8495458" y="1219852"/>
            <a:ext cx="696299" cy="1141796"/>
            <a:chOff x="0" y="0"/>
            <a:chExt cx="209147" cy="342961"/>
          </a:xfrm>
        </p:grpSpPr>
        <p:sp>
          <p:nvSpPr>
            <p:cNvPr id="151" name="Google Shape;151;p3"/>
            <p:cNvSpPr/>
            <p:nvPr/>
          </p:nvSpPr>
          <p:spPr>
            <a:xfrm>
              <a:off x="0" y="0"/>
              <a:ext cx="209147" cy="342961"/>
            </a:xfrm>
            <a:custGeom>
              <a:avLst/>
              <a:gdLst/>
              <a:ahLst/>
              <a:cxnLst/>
              <a:rect l="l" t="t" r="r" b="b"/>
              <a:pathLst>
                <a:path w="209147" h="342961" extrusionOk="0">
                  <a:moveTo>
                    <a:pt x="88949" y="0"/>
                  </a:moveTo>
                  <a:lnTo>
                    <a:pt x="120198" y="0"/>
                  </a:lnTo>
                  <a:cubicBezTo>
                    <a:pt x="169323" y="0"/>
                    <a:pt x="209147" y="39824"/>
                    <a:pt x="209147" y="88949"/>
                  </a:cubicBezTo>
                  <a:lnTo>
                    <a:pt x="209147" y="254011"/>
                  </a:lnTo>
                  <a:cubicBezTo>
                    <a:pt x="209147" y="303137"/>
                    <a:pt x="169323" y="342961"/>
                    <a:pt x="120198" y="342961"/>
                  </a:cubicBezTo>
                  <a:lnTo>
                    <a:pt x="88949" y="342961"/>
                  </a:lnTo>
                  <a:cubicBezTo>
                    <a:pt x="39824" y="342961"/>
                    <a:pt x="0" y="303137"/>
                    <a:pt x="0" y="254011"/>
                  </a:cubicBezTo>
                  <a:lnTo>
                    <a:pt x="0" y="88949"/>
                  </a:lnTo>
                  <a:cubicBezTo>
                    <a:pt x="0" y="39824"/>
                    <a:pt x="39824" y="0"/>
                    <a:pt x="88949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3"/>
            <p:cNvSpPr txBox="1"/>
            <p:nvPr/>
          </p:nvSpPr>
          <p:spPr>
            <a:xfrm>
              <a:off x="0" y="9525"/>
              <a:ext cx="209147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" name="Google Shape;153;p3"/>
          <p:cNvGrpSpPr/>
          <p:nvPr/>
        </p:nvGrpSpPr>
        <p:grpSpPr>
          <a:xfrm>
            <a:off x="8843608" y="1219852"/>
            <a:ext cx="8549009" cy="1141796"/>
            <a:chOff x="0" y="0"/>
            <a:chExt cx="2567862" cy="342961"/>
          </a:xfrm>
        </p:grpSpPr>
        <p:sp>
          <p:nvSpPr>
            <p:cNvPr id="154" name="Google Shape;154;p3"/>
            <p:cNvSpPr/>
            <p:nvPr/>
          </p:nvSpPr>
          <p:spPr>
            <a:xfrm>
              <a:off x="0" y="0"/>
              <a:ext cx="2567861" cy="342961"/>
            </a:xfrm>
            <a:custGeom>
              <a:avLst/>
              <a:gdLst/>
              <a:ahLst/>
              <a:cxnLst/>
              <a:rect l="l" t="t" r="r" b="b"/>
              <a:pathLst>
                <a:path w="2567861" h="342961" extrusionOk="0">
                  <a:moveTo>
                    <a:pt x="7245" y="0"/>
                  </a:moveTo>
                  <a:lnTo>
                    <a:pt x="2560617" y="0"/>
                  </a:lnTo>
                  <a:cubicBezTo>
                    <a:pt x="2564618" y="0"/>
                    <a:pt x="2567861" y="3244"/>
                    <a:pt x="2567861" y="7245"/>
                  </a:cubicBezTo>
                  <a:lnTo>
                    <a:pt x="2567861" y="335716"/>
                  </a:lnTo>
                  <a:cubicBezTo>
                    <a:pt x="2567861" y="339717"/>
                    <a:pt x="2564618" y="342961"/>
                    <a:pt x="2560617" y="342961"/>
                  </a:cubicBezTo>
                  <a:lnTo>
                    <a:pt x="7245" y="342961"/>
                  </a:lnTo>
                  <a:cubicBezTo>
                    <a:pt x="3244" y="342961"/>
                    <a:pt x="0" y="339717"/>
                    <a:pt x="0" y="335716"/>
                  </a:cubicBezTo>
                  <a:lnTo>
                    <a:pt x="0" y="7245"/>
                  </a:lnTo>
                  <a:cubicBezTo>
                    <a:pt x="0" y="3244"/>
                    <a:pt x="3244" y="0"/>
                    <a:pt x="7245" y="0"/>
                  </a:cubicBez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3"/>
            <p:cNvSpPr txBox="1"/>
            <p:nvPr/>
          </p:nvSpPr>
          <p:spPr>
            <a:xfrm>
              <a:off x="0" y="9525"/>
              <a:ext cx="2567862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" name="Google Shape;156;p3"/>
          <p:cNvGrpSpPr/>
          <p:nvPr/>
        </p:nvGrpSpPr>
        <p:grpSpPr>
          <a:xfrm>
            <a:off x="8807043" y="1219852"/>
            <a:ext cx="937797" cy="1141796"/>
            <a:chOff x="0" y="0"/>
            <a:chExt cx="281686" cy="342961"/>
          </a:xfrm>
        </p:grpSpPr>
        <p:sp>
          <p:nvSpPr>
            <p:cNvPr id="157" name="Google Shape;157;p3"/>
            <p:cNvSpPr/>
            <p:nvPr/>
          </p:nvSpPr>
          <p:spPr>
            <a:xfrm>
              <a:off x="0" y="0"/>
              <a:ext cx="281686" cy="342961"/>
            </a:xfrm>
            <a:custGeom>
              <a:avLst/>
              <a:gdLst/>
              <a:ahLst/>
              <a:cxnLst/>
              <a:rect l="l" t="t" r="r" b="b"/>
              <a:pathLst>
                <a:path w="281686" h="342961" extrusionOk="0">
                  <a:moveTo>
                    <a:pt x="0" y="0"/>
                  </a:moveTo>
                  <a:lnTo>
                    <a:pt x="281686" y="0"/>
                  </a:lnTo>
                  <a:lnTo>
                    <a:pt x="281686" y="342961"/>
                  </a:lnTo>
                  <a:lnTo>
                    <a:pt x="0" y="34296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Google Shape;158;p3"/>
            <p:cNvSpPr txBox="1"/>
            <p:nvPr/>
          </p:nvSpPr>
          <p:spPr>
            <a:xfrm>
              <a:off x="0" y="9525"/>
              <a:ext cx="281686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9" name="Google Shape;159;p3"/>
          <p:cNvSpPr/>
          <p:nvPr/>
        </p:nvSpPr>
        <p:spPr>
          <a:xfrm>
            <a:off x="8827107" y="1490605"/>
            <a:ext cx="552223" cy="552223"/>
          </a:xfrm>
          <a:custGeom>
            <a:avLst/>
            <a:gdLst/>
            <a:ahLst/>
            <a:cxnLst/>
            <a:rect l="l" t="t" r="r" b="b"/>
            <a:pathLst>
              <a:path w="552223" h="552223" extrusionOk="0">
                <a:moveTo>
                  <a:pt x="0" y="0"/>
                </a:moveTo>
                <a:lnTo>
                  <a:pt x="552223" y="0"/>
                </a:lnTo>
                <a:lnTo>
                  <a:pt x="552223" y="552223"/>
                </a:lnTo>
                <a:lnTo>
                  <a:pt x="0" y="5522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60" name="Google Shape;160;p3"/>
          <p:cNvGrpSpPr/>
          <p:nvPr/>
        </p:nvGrpSpPr>
        <p:grpSpPr>
          <a:xfrm>
            <a:off x="8495458" y="6248977"/>
            <a:ext cx="696299" cy="1141796"/>
            <a:chOff x="0" y="0"/>
            <a:chExt cx="209147" cy="342961"/>
          </a:xfrm>
        </p:grpSpPr>
        <p:sp>
          <p:nvSpPr>
            <p:cNvPr id="161" name="Google Shape;161;p3"/>
            <p:cNvSpPr/>
            <p:nvPr/>
          </p:nvSpPr>
          <p:spPr>
            <a:xfrm>
              <a:off x="0" y="0"/>
              <a:ext cx="209147" cy="342961"/>
            </a:xfrm>
            <a:custGeom>
              <a:avLst/>
              <a:gdLst/>
              <a:ahLst/>
              <a:cxnLst/>
              <a:rect l="l" t="t" r="r" b="b"/>
              <a:pathLst>
                <a:path w="209147" h="342961" extrusionOk="0">
                  <a:moveTo>
                    <a:pt x="88949" y="0"/>
                  </a:moveTo>
                  <a:lnTo>
                    <a:pt x="120198" y="0"/>
                  </a:lnTo>
                  <a:cubicBezTo>
                    <a:pt x="169323" y="0"/>
                    <a:pt x="209147" y="39824"/>
                    <a:pt x="209147" y="88949"/>
                  </a:cubicBezTo>
                  <a:lnTo>
                    <a:pt x="209147" y="254011"/>
                  </a:lnTo>
                  <a:cubicBezTo>
                    <a:pt x="209147" y="303137"/>
                    <a:pt x="169323" y="342961"/>
                    <a:pt x="120198" y="342961"/>
                  </a:cubicBezTo>
                  <a:lnTo>
                    <a:pt x="88949" y="342961"/>
                  </a:lnTo>
                  <a:cubicBezTo>
                    <a:pt x="39824" y="342961"/>
                    <a:pt x="0" y="303137"/>
                    <a:pt x="0" y="254011"/>
                  </a:cubicBezTo>
                  <a:lnTo>
                    <a:pt x="0" y="88949"/>
                  </a:lnTo>
                  <a:cubicBezTo>
                    <a:pt x="0" y="39824"/>
                    <a:pt x="39824" y="0"/>
                    <a:pt x="88949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 txBox="1"/>
            <p:nvPr/>
          </p:nvSpPr>
          <p:spPr>
            <a:xfrm>
              <a:off x="0" y="9525"/>
              <a:ext cx="209147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p3"/>
          <p:cNvGrpSpPr/>
          <p:nvPr/>
        </p:nvGrpSpPr>
        <p:grpSpPr>
          <a:xfrm>
            <a:off x="8843608" y="6248977"/>
            <a:ext cx="8549009" cy="1141796"/>
            <a:chOff x="0" y="0"/>
            <a:chExt cx="2567862" cy="342961"/>
          </a:xfrm>
        </p:grpSpPr>
        <p:sp>
          <p:nvSpPr>
            <p:cNvPr id="164" name="Google Shape;164;p3"/>
            <p:cNvSpPr/>
            <p:nvPr/>
          </p:nvSpPr>
          <p:spPr>
            <a:xfrm>
              <a:off x="0" y="0"/>
              <a:ext cx="2567861" cy="342961"/>
            </a:xfrm>
            <a:custGeom>
              <a:avLst/>
              <a:gdLst/>
              <a:ahLst/>
              <a:cxnLst/>
              <a:rect l="l" t="t" r="r" b="b"/>
              <a:pathLst>
                <a:path w="2567861" h="342961" extrusionOk="0">
                  <a:moveTo>
                    <a:pt x="7245" y="0"/>
                  </a:moveTo>
                  <a:lnTo>
                    <a:pt x="2560617" y="0"/>
                  </a:lnTo>
                  <a:cubicBezTo>
                    <a:pt x="2564618" y="0"/>
                    <a:pt x="2567861" y="3244"/>
                    <a:pt x="2567861" y="7245"/>
                  </a:cubicBezTo>
                  <a:lnTo>
                    <a:pt x="2567861" y="335716"/>
                  </a:lnTo>
                  <a:cubicBezTo>
                    <a:pt x="2567861" y="339717"/>
                    <a:pt x="2564618" y="342961"/>
                    <a:pt x="2560617" y="342961"/>
                  </a:cubicBezTo>
                  <a:lnTo>
                    <a:pt x="7245" y="342961"/>
                  </a:lnTo>
                  <a:cubicBezTo>
                    <a:pt x="3244" y="342961"/>
                    <a:pt x="0" y="339717"/>
                    <a:pt x="0" y="335716"/>
                  </a:cubicBezTo>
                  <a:lnTo>
                    <a:pt x="0" y="7245"/>
                  </a:lnTo>
                  <a:cubicBezTo>
                    <a:pt x="0" y="3244"/>
                    <a:pt x="3244" y="0"/>
                    <a:pt x="7245" y="0"/>
                  </a:cubicBez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 txBox="1"/>
            <p:nvPr/>
          </p:nvSpPr>
          <p:spPr>
            <a:xfrm>
              <a:off x="0" y="9525"/>
              <a:ext cx="2567862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6" name="Google Shape;166;p3"/>
          <p:cNvGrpSpPr/>
          <p:nvPr/>
        </p:nvGrpSpPr>
        <p:grpSpPr>
          <a:xfrm>
            <a:off x="8807043" y="6248977"/>
            <a:ext cx="937797" cy="1141796"/>
            <a:chOff x="0" y="0"/>
            <a:chExt cx="281686" cy="342961"/>
          </a:xfrm>
        </p:grpSpPr>
        <p:sp>
          <p:nvSpPr>
            <p:cNvPr id="167" name="Google Shape;167;p3"/>
            <p:cNvSpPr/>
            <p:nvPr/>
          </p:nvSpPr>
          <p:spPr>
            <a:xfrm>
              <a:off x="0" y="0"/>
              <a:ext cx="281686" cy="342961"/>
            </a:xfrm>
            <a:custGeom>
              <a:avLst/>
              <a:gdLst/>
              <a:ahLst/>
              <a:cxnLst/>
              <a:rect l="l" t="t" r="r" b="b"/>
              <a:pathLst>
                <a:path w="281686" h="342961" extrusionOk="0">
                  <a:moveTo>
                    <a:pt x="0" y="0"/>
                  </a:moveTo>
                  <a:lnTo>
                    <a:pt x="281686" y="0"/>
                  </a:lnTo>
                  <a:lnTo>
                    <a:pt x="281686" y="342961"/>
                  </a:lnTo>
                  <a:lnTo>
                    <a:pt x="0" y="34296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Google Shape;168;p3"/>
            <p:cNvSpPr txBox="1"/>
            <p:nvPr/>
          </p:nvSpPr>
          <p:spPr>
            <a:xfrm>
              <a:off x="0" y="9525"/>
              <a:ext cx="281686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9" name="Google Shape;169;p3"/>
          <p:cNvGrpSpPr/>
          <p:nvPr/>
        </p:nvGrpSpPr>
        <p:grpSpPr>
          <a:xfrm>
            <a:off x="8495458" y="2896227"/>
            <a:ext cx="696299" cy="1141796"/>
            <a:chOff x="0" y="0"/>
            <a:chExt cx="209147" cy="342961"/>
          </a:xfrm>
        </p:grpSpPr>
        <p:sp>
          <p:nvSpPr>
            <p:cNvPr id="170" name="Google Shape;170;p3"/>
            <p:cNvSpPr/>
            <p:nvPr/>
          </p:nvSpPr>
          <p:spPr>
            <a:xfrm>
              <a:off x="0" y="0"/>
              <a:ext cx="209147" cy="342961"/>
            </a:xfrm>
            <a:custGeom>
              <a:avLst/>
              <a:gdLst/>
              <a:ahLst/>
              <a:cxnLst/>
              <a:rect l="l" t="t" r="r" b="b"/>
              <a:pathLst>
                <a:path w="209147" h="342961" extrusionOk="0">
                  <a:moveTo>
                    <a:pt x="88949" y="0"/>
                  </a:moveTo>
                  <a:lnTo>
                    <a:pt x="120198" y="0"/>
                  </a:lnTo>
                  <a:cubicBezTo>
                    <a:pt x="169323" y="0"/>
                    <a:pt x="209147" y="39824"/>
                    <a:pt x="209147" y="88949"/>
                  </a:cubicBezTo>
                  <a:lnTo>
                    <a:pt x="209147" y="254011"/>
                  </a:lnTo>
                  <a:cubicBezTo>
                    <a:pt x="209147" y="303137"/>
                    <a:pt x="169323" y="342961"/>
                    <a:pt x="120198" y="342961"/>
                  </a:cubicBezTo>
                  <a:lnTo>
                    <a:pt x="88949" y="342961"/>
                  </a:lnTo>
                  <a:cubicBezTo>
                    <a:pt x="39824" y="342961"/>
                    <a:pt x="0" y="303137"/>
                    <a:pt x="0" y="254011"/>
                  </a:cubicBezTo>
                  <a:lnTo>
                    <a:pt x="0" y="88949"/>
                  </a:lnTo>
                  <a:cubicBezTo>
                    <a:pt x="0" y="39824"/>
                    <a:pt x="39824" y="0"/>
                    <a:pt x="88949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 txBox="1"/>
            <p:nvPr/>
          </p:nvSpPr>
          <p:spPr>
            <a:xfrm>
              <a:off x="0" y="9525"/>
              <a:ext cx="209147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3"/>
          <p:cNvGrpSpPr/>
          <p:nvPr/>
        </p:nvGrpSpPr>
        <p:grpSpPr>
          <a:xfrm>
            <a:off x="8843608" y="2896227"/>
            <a:ext cx="8549009" cy="1141796"/>
            <a:chOff x="0" y="0"/>
            <a:chExt cx="2567862" cy="342961"/>
          </a:xfrm>
        </p:grpSpPr>
        <p:sp>
          <p:nvSpPr>
            <p:cNvPr id="173" name="Google Shape;173;p3"/>
            <p:cNvSpPr/>
            <p:nvPr/>
          </p:nvSpPr>
          <p:spPr>
            <a:xfrm>
              <a:off x="0" y="0"/>
              <a:ext cx="2567861" cy="342961"/>
            </a:xfrm>
            <a:custGeom>
              <a:avLst/>
              <a:gdLst/>
              <a:ahLst/>
              <a:cxnLst/>
              <a:rect l="l" t="t" r="r" b="b"/>
              <a:pathLst>
                <a:path w="2567861" h="342961" extrusionOk="0">
                  <a:moveTo>
                    <a:pt x="7245" y="0"/>
                  </a:moveTo>
                  <a:lnTo>
                    <a:pt x="2560617" y="0"/>
                  </a:lnTo>
                  <a:cubicBezTo>
                    <a:pt x="2564618" y="0"/>
                    <a:pt x="2567861" y="3244"/>
                    <a:pt x="2567861" y="7245"/>
                  </a:cubicBezTo>
                  <a:lnTo>
                    <a:pt x="2567861" y="335716"/>
                  </a:lnTo>
                  <a:cubicBezTo>
                    <a:pt x="2567861" y="339717"/>
                    <a:pt x="2564618" y="342961"/>
                    <a:pt x="2560617" y="342961"/>
                  </a:cubicBezTo>
                  <a:lnTo>
                    <a:pt x="7245" y="342961"/>
                  </a:lnTo>
                  <a:cubicBezTo>
                    <a:pt x="3244" y="342961"/>
                    <a:pt x="0" y="339717"/>
                    <a:pt x="0" y="335716"/>
                  </a:cubicBezTo>
                  <a:lnTo>
                    <a:pt x="0" y="7245"/>
                  </a:lnTo>
                  <a:cubicBezTo>
                    <a:pt x="0" y="3244"/>
                    <a:pt x="3244" y="0"/>
                    <a:pt x="7245" y="0"/>
                  </a:cubicBez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 txBox="1"/>
            <p:nvPr/>
          </p:nvSpPr>
          <p:spPr>
            <a:xfrm>
              <a:off x="0" y="9525"/>
              <a:ext cx="2567862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5" name="Google Shape;175;p3"/>
          <p:cNvGrpSpPr/>
          <p:nvPr/>
        </p:nvGrpSpPr>
        <p:grpSpPr>
          <a:xfrm>
            <a:off x="8807043" y="2896227"/>
            <a:ext cx="937797" cy="1141796"/>
            <a:chOff x="0" y="0"/>
            <a:chExt cx="281686" cy="342961"/>
          </a:xfrm>
        </p:grpSpPr>
        <p:sp>
          <p:nvSpPr>
            <p:cNvPr id="176" name="Google Shape;176;p3"/>
            <p:cNvSpPr/>
            <p:nvPr/>
          </p:nvSpPr>
          <p:spPr>
            <a:xfrm>
              <a:off x="0" y="0"/>
              <a:ext cx="281686" cy="342961"/>
            </a:xfrm>
            <a:custGeom>
              <a:avLst/>
              <a:gdLst/>
              <a:ahLst/>
              <a:cxnLst/>
              <a:rect l="l" t="t" r="r" b="b"/>
              <a:pathLst>
                <a:path w="281686" h="342961" extrusionOk="0">
                  <a:moveTo>
                    <a:pt x="0" y="0"/>
                  </a:moveTo>
                  <a:lnTo>
                    <a:pt x="281686" y="0"/>
                  </a:lnTo>
                  <a:lnTo>
                    <a:pt x="281686" y="342961"/>
                  </a:lnTo>
                  <a:lnTo>
                    <a:pt x="0" y="34296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Google Shape;177;p3"/>
            <p:cNvSpPr txBox="1"/>
            <p:nvPr/>
          </p:nvSpPr>
          <p:spPr>
            <a:xfrm>
              <a:off x="0" y="9525"/>
              <a:ext cx="281686" cy="3334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8" name="Google Shape;178;p3"/>
          <p:cNvGrpSpPr/>
          <p:nvPr/>
        </p:nvGrpSpPr>
        <p:grpSpPr>
          <a:xfrm>
            <a:off x="8495458" y="4572602"/>
            <a:ext cx="8897157" cy="1141796"/>
            <a:chOff x="0" y="0"/>
            <a:chExt cx="11862877" cy="1522394"/>
          </a:xfrm>
        </p:grpSpPr>
        <p:grpSp>
          <p:nvGrpSpPr>
            <p:cNvPr id="179" name="Google Shape;179;p3"/>
            <p:cNvGrpSpPr/>
            <p:nvPr/>
          </p:nvGrpSpPr>
          <p:grpSpPr>
            <a:xfrm>
              <a:off x="0" y="0"/>
              <a:ext cx="928399" cy="1522394"/>
              <a:chOff x="0" y="0"/>
              <a:chExt cx="209147" cy="342961"/>
            </a:xfrm>
          </p:grpSpPr>
          <p:sp>
            <p:nvSpPr>
              <p:cNvPr id="180" name="Google Shape;180;p3"/>
              <p:cNvSpPr/>
              <p:nvPr/>
            </p:nvSpPr>
            <p:spPr>
              <a:xfrm>
                <a:off x="0" y="0"/>
                <a:ext cx="209147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09147" h="342961" extrusionOk="0">
                    <a:moveTo>
                      <a:pt x="88949" y="0"/>
                    </a:moveTo>
                    <a:lnTo>
                      <a:pt x="120198" y="0"/>
                    </a:lnTo>
                    <a:cubicBezTo>
                      <a:pt x="169323" y="0"/>
                      <a:pt x="209147" y="39824"/>
                      <a:pt x="209147" y="88949"/>
                    </a:cubicBezTo>
                    <a:lnTo>
                      <a:pt x="209147" y="254011"/>
                    </a:lnTo>
                    <a:cubicBezTo>
                      <a:pt x="209147" y="303137"/>
                      <a:pt x="169323" y="342961"/>
                      <a:pt x="120198" y="342961"/>
                    </a:cubicBezTo>
                    <a:lnTo>
                      <a:pt x="88949" y="342961"/>
                    </a:lnTo>
                    <a:cubicBezTo>
                      <a:pt x="39824" y="342961"/>
                      <a:pt x="0" y="303137"/>
                      <a:pt x="0" y="254011"/>
                    </a:cubicBezTo>
                    <a:lnTo>
                      <a:pt x="0" y="88949"/>
                    </a:lnTo>
                    <a:cubicBezTo>
                      <a:pt x="0" y="39824"/>
                      <a:pt x="39824" y="0"/>
                      <a:pt x="88949" y="0"/>
                    </a:cubicBezTo>
                    <a:close/>
                  </a:path>
                </a:pathLst>
              </a:custGeom>
              <a:solidFill>
                <a:srgbClr val="505E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"/>
              <p:cNvSpPr txBox="1"/>
              <p:nvPr/>
            </p:nvSpPr>
            <p:spPr>
              <a:xfrm>
                <a:off x="0" y="9525"/>
                <a:ext cx="209147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2" name="Google Shape;182;p3"/>
            <p:cNvGrpSpPr/>
            <p:nvPr/>
          </p:nvGrpSpPr>
          <p:grpSpPr>
            <a:xfrm>
              <a:off x="464199" y="0"/>
              <a:ext cx="11398678" cy="1522394"/>
              <a:chOff x="0" y="0"/>
              <a:chExt cx="2567862" cy="342961"/>
            </a:xfrm>
          </p:grpSpPr>
          <p:sp>
            <p:nvSpPr>
              <p:cNvPr id="183" name="Google Shape;183;p3"/>
              <p:cNvSpPr/>
              <p:nvPr/>
            </p:nvSpPr>
            <p:spPr>
              <a:xfrm>
                <a:off x="0" y="0"/>
                <a:ext cx="2567861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567861" h="342961" extrusionOk="0">
                    <a:moveTo>
                      <a:pt x="7245" y="0"/>
                    </a:moveTo>
                    <a:lnTo>
                      <a:pt x="2560617" y="0"/>
                    </a:lnTo>
                    <a:cubicBezTo>
                      <a:pt x="2564618" y="0"/>
                      <a:pt x="2567861" y="3244"/>
                      <a:pt x="2567861" y="7245"/>
                    </a:cubicBezTo>
                    <a:lnTo>
                      <a:pt x="2567861" y="335716"/>
                    </a:lnTo>
                    <a:cubicBezTo>
                      <a:pt x="2567861" y="339717"/>
                      <a:pt x="2564618" y="342961"/>
                      <a:pt x="2560617" y="342961"/>
                    </a:cubicBezTo>
                    <a:lnTo>
                      <a:pt x="7245" y="342961"/>
                    </a:lnTo>
                    <a:cubicBezTo>
                      <a:pt x="3244" y="342961"/>
                      <a:pt x="0" y="339717"/>
                      <a:pt x="0" y="335716"/>
                    </a:cubicBezTo>
                    <a:lnTo>
                      <a:pt x="0" y="7245"/>
                    </a:lnTo>
                    <a:cubicBezTo>
                      <a:pt x="0" y="3244"/>
                      <a:pt x="3244" y="0"/>
                      <a:pt x="7245" y="0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"/>
              <p:cNvSpPr txBox="1"/>
              <p:nvPr/>
            </p:nvSpPr>
            <p:spPr>
              <a:xfrm>
                <a:off x="0" y="9525"/>
                <a:ext cx="2567862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5" name="Google Shape;185;p3"/>
            <p:cNvGrpSpPr/>
            <p:nvPr/>
          </p:nvGrpSpPr>
          <p:grpSpPr>
            <a:xfrm>
              <a:off x="415446" y="0"/>
              <a:ext cx="1250396" cy="1522394"/>
              <a:chOff x="0" y="0"/>
              <a:chExt cx="281686" cy="342961"/>
            </a:xfrm>
          </p:grpSpPr>
          <p:sp>
            <p:nvSpPr>
              <p:cNvPr id="186" name="Google Shape;186;p3"/>
              <p:cNvSpPr/>
              <p:nvPr/>
            </p:nvSpPr>
            <p:spPr>
              <a:xfrm>
                <a:off x="0" y="0"/>
                <a:ext cx="281686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81686" h="342961" extrusionOk="0">
                    <a:moveTo>
                      <a:pt x="0" y="0"/>
                    </a:moveTo>
                    <a:lnTo>
                      <a:pt x="281686" y="0"/>
                    </a:lnTo>
                    <a:lnTo>
                      <a:pt x="281686" y="342961"/>
                    </a:lnTo>
                    <a:lnTo>
                      <a:pt x="0" y="342961"/>
                    </a:lnTo>
                    <a:close/>
                  </a:path>
                </a:pathLst>
              </a:custGeom>
              <a:solidFill>
                <a:srgbClr val="505E69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7" name="Google Shape;187;p3"/>
              <p:cNvSpPr txBox="1"/>
              <p:nvPr/>
            </p:nvSpPr>
            <p:spPr>
              <a:xfrm>
                <a:off x="0" y="9525"/>
                <a:ext cx="281686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88" name="Google Shape;188;p3"/>
            <p:cNvSpPr/>
            <p:nvPr/>
          </p:nvSpPr>
          <p:spPr>
            <a:xfrm>
              <a:off x="468458" y="419308"/>
              <a:ext cx="683778" cy="683778"/>
            </a:xfrm>
            <a:custGeom>
              <a:avLst/>
              <a:gdLst/>
              <a:ahLst/>
              <a:cxnLst/>
              <a:rect l="l" t="t" r="r" b="b"/>
              <a:pathLst>
                <a:path w="683778" h="683778" extrusionOk="0">
                  <a:moveTo>
                    <a:pt x="0" y="0"/>
                  </a:moveTo>
                  <a:lnTo>
                    <a:pt x="683778" y="0"/>
                  </a:lnTo>
                  <a:lnTo>
                    <a:pt x="683778" y="683778"/>
                  </a:lnTo>
                  <a:lnTo>
                    <a:pt x="0" y="68377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Google Shape;189;p3"/>
            <p:cNvSpPr txBox="1"/>
            <p:nvPr/>
          </p:nvSpPr>
          <p:spPr>
            <a:xfrm>
              <a:off x="2231999" y="282003"/>
              <a:ext cx="8960407" cy="9488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8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88" b="0" i="0" u="none" strike="noStrike" cap="none">
                  <a:solidFill>
                    <a:srgbClr val="505E69"/>
                  </a:solidFill>
                  <a:latin typeface="Arial"/>
                  <a:ea typeface="Arial"/>
                  <a:cs typeface="Arial"/>
                  <a:sym typeface="Arial"/>
                </a:rPr>
                <a:t>Estimate what your business needs to </a:t>
              </a:r>
              <a:endParaRPr/>
            </a:p>
            <a:p>
              <a:pPr marL="0" marR="0" lvl="0" indent="0" algn="l" rtl="0">
                <a:lnSpc>
                  <a:spcPct val="128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88" b="0" i="0" u="none" strike="noStrike" cap="none">
                  <a:solidFill>
                    <a:srgbClr val="505E69"/>
                  </a:solidFill>
                  <a:latin typeface="Arial"/>
                  <a:ea typeface="Arial"/>
                  <a:cs typeface="Arial"/>
                  <a:sym typeface="Arial"/>
                </a:rPr>
                <a:t>be worth to reach your goals</a:t>
              </a:r>
              <a:endParaRPr/>
            </a:p>
          </p:txBody>
        </p:sp>
      </p:grpSp>
      <p:grpSp>
        <p:nvGrpSpPr>
          <p:cNvPr id="190" name="Google Shape;190;p3"/>
          <p:cNvGrpSpPr/>
          <p:nvPr/>
        </p:nvGrpSpPr>
        <p:grpSpPr>
          <a:xfrm>
            <a:off x="8495458" y="7925353"/>
            <a:ext cx="8897157" cy="1141796"/>
            <a:chOff x="0" y="0"/>
            <a:chExt cx="11862877" cy="1522394"/>
          </a:xfrm>
        </p:grpSpPr>
        <p:grpSp>
          <p:nvGrpSpPr>
            <p:cNvPr id="191" name="Google Shape;191;p3"/>
            <p:cNvGrpSpPr/>
            <p:nvPr/>
          </p:nvGrpSpPr>
          <p:grpSpPr>
            <a:xfrm>
              <a:off x="0" y="0"/>
              <a:ext cx="928399" cy="1522394"/>
              <a:chOff x="0" y="0"/>
              <a:chExt cx="209147" cy="342961"/>
            </a:xfrm>
          </p:grpSpPr>
          <p:sp>
            <p:nvSpPr>
              <p:cNvPr id="192" name="Google Shape;192;p3"/>
              <p:cNvSpPr/>
              <p:nvPr/>
            </p:nvSpPr>
            <p:spPr>
              <a:xfrm>
                <a:off x="0" y="0"/>
                <a:ext cx="209147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09147" h="342961" extrusionOk="0">
                    <a:moveTo>
                      <a:pt x="88949" y="0"/>
                    </a:moveTo>
                    <a:lnTo>
                      <a:pt x="120198" y="0"/>
                    </a:lnTo>
                    <a:cubicBezTo>
                      <a:pt x="169323" y="0"/>
                      <a:pt x="209147" y="39824"/>
                      <a:pt x="209147" y="88949"/>
                    </a:cubicBezTo>
                    <a:lnTo>
                      <a:pt x="209147" y="254011"/>
                    </a:lnTo>
                    <a:cubicBezTo>
                      <a:pt x="209147" y="303137"/>
                      <a:pt x="169323" y="342961"/>
                      <a:pt x="120198" y="342961"/>
                    </a:cubicBezTo>
                    <a:lnTo>
                      <a:pt x="88949" y="342961"/>
                    </a:lnTo>
                    <a:cubicBezTo>
                      <a:pt x="39824" y="342961"/>
                      <a:pt x="0" y="303137"/>
                      <a:pt x="0" y="254011"/>
                    </a:cubicBezTo>
                    <a:lnTo>
                      <a:pt x="0" y="88949"/>
                    </a:lnTo>
                    <a:cubicBezTo>
                      <a:pt x="0" y="39824"/>
                      <a:pt x="39824" y="0"/>
                      <a:pt x="88949" y="0"/>
                    </a:cubicBezTo>
                    <a:close/>
                  </a:path>
                </a:pathLst>
              </a:custGeom>
              <a:solidFill>
                <a:srgbClr val="505E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"/>
              <p:cNvSpPr txBox="1"/>
              <p:nvPr/>
            </p:nvSpPr>
            <p:spPr>
              <a:xfrm>
                <a:off x="0" y="9525"/>
                <a:ext cx="209147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4" name="Google Shape;194;p3"/>
            <p:cNvGrpSpPr/>
            <p:nvPr/>
          </p:nvGrpSpPr>
          <p:grpSpPr>
            <a:xfrm>
              <a:off x="464199" y="0"/>
              <a:ext cx="11398678" cy="1522394"/>
              <a:chOff x="0" y="0"/>
              <a:chExt cx="2567862" cy="342961"/>
            </a:xfrm>
          </p:grpSpPr>
          <p:sp>
            <p:nvSpPr>
              <p:cNvPr id="195" name="Google Shape;195;p3"/>
              <p:cNvSpPr/>
              <p:nvPr/>
            </p:nvSpPr>
            <p:spPr>
              <a:xfrm>
                <a:off x="0" y="0"/>
                <a:ext cx="2567861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567861" h="342961" extrusionOk="0">
                    <a:moveTo>
                      <a:pt x="7245" y="0"/>
                    </a:moveTo>
                    <a:lnTo>
                      <a:pt x="2560617" y="0"/>
                    </a:lnTo>
                    <a:cubicBezTo>
                      <a:pt x="2564618" y="0"/>
                      <a:pt x="2567861" y="3244"/>
                      <a:pt x="2567861" y="7245"/>
                    </a:cubicBezTo>
                    <a:lnTo>
                      <a:pt x="2567861" y="335716"/>
                    </a:lnTo>
                    <a:cubicBezTo>
                      <a:pt x="2567861" y="339717"/>
                      <a:pt x="2564618" y="342961"/>
                      <a:pt x="2560617" y="342961"/>
                    </a:cubicBezTo>
                    <a:lnTo>
                      <a:pt x="7245" y="342961"/>
                    </a:lnTo>
                    <a:cubicBezTo>
                      <a:pt x="3244" y="342961"/>
                      <a:pt x="0" y="339717"/>
                      <a:pt x="0" y="335716"/>
                    </a:cubicBezTo>
                    <a:lnTo>
                      <a:pt x="0" y="7245"/>
                    </a:lnTo>
                    <a:cubicBezTo>
                      <a:pt x="0" y="3244"/>
                      <a:pt x="3244" y="0"/>
                      <a:pt x="7245" y="0"/>
                    </a:cubicBezTo>
                    <a:close/>
                  </a:path>
                </a:pathLst>
              </a:custGeom>
              <a:solidFill>
                <a:srgbClr val="F0F1F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"/>
              <p:cNvSpPr txBox="1"/>
              <p:nvPr/>
            </p:nvSpPr>
            <p:spPr>
              <a:xfrm>
                <a:off x="0" y="9525"/>
                <a:ext cx="2567862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7" name="Google Shape;197;p3"/>
            <p:cNvGrpSpPr/>
            <p:nvPr/>
          </p:nvGrpSpPr>
          <p:grpSpPr>
            <a:xfrm>
              <a:off x="415446" y="0"/>
              <a:ext cx="1250396" cy="1522394"/>
              <a:chOff x="0" y="0"/>
              <a:chExt cx="281686" cy="342961"/>
            </a:xfrm>
          </p:grpSpPr>
          <p:sp>
            <p:nvSpPr>
              <p:cNvPr id="198" name="Google Shape;198;p3"/>
              <p:cNvSpPr/>
              <p:nvPr/>
            </p:nvSpPr>
            <p:spPr>
              <a:xfrm>
                <a:off x="0" y="0"/>
                <a:ext cx="281686" cy="342961"/>
              </a:xfrm>
              <a:custGeom>
                <a:avLst/>
                <a:gdLst/>
                <a:ahLst/>
                <a:cxnLst/>
                <a:rect l="l" t="t" r="r" b="b"/>
                <a:pathLst>
                  <a:path w="281686" h="342961" extrusionOk="0">
                    <a:moveTo>
                      <a:pt x="0" y="0"/>
                    </a:moveTo>
                    <a:lnTo>
                      <a:pt x="281686" y="0"/>
                    </a:lnTo>
                    <a:lnTo>
                      <a:pt x="281686" y="342961"/>
                    </a:lnTo>
                    <a:lnTo>
                      <a:pt x="0" y="342961"/>
                    </a:lnTo>
                    <a:close/>
                  </a:path>
                </a:pathLst>
              </a:custGeom>
              <a:solidFill>
                <a:srgbClr val="505E69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9" name="Google Shape;199;p3"/>
              <p:cNvSpPr txBox="1"/>
              <p:nvPr/>
            </p:nvSpPr>
            <p:spPr>
              <a:xfrm>
                <a:off x="0" y="9525"/>
                <a:ext cx="281686" cy="3334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6888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00" name="Google Shape;200;p3"/>
            <p:cNvSpPr txBox="1"/>
            <p:nvPr/>
          </p:nvSpPr>
          <p:spPr>
            <a:xfrm>
              <a:off x="2231999" y="282003"/>
              <a:ext cx="7576200" cy="1070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28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288" b="0" i="0" u="none" strike="noStrike" cap="none">
                  <a:solidFill>
                    <a:srgbClr val="505E69"/>
                  </a:solidFill>
                  <a:latin typeface="Arial"/>
                  <a:ea typeface="Arial"/>
                  <a:cs typeface="Arial"/>
                  <a:sym typeface="Arial"/>
                </a:rPr>
                <a:t>Identify what a successful </a:t>
              </a:r>
              <a:r>
                <a:rPr lang="en-US" sz="2288">
                  <a:solidFill>
                    <a:srgbClr val="505E69"/>
                  </a:solidFill>
                </a:rPr>
                <a:t>transition</a:t>
              </a:r>
              <a:r>
                <a:rPr lang="en-US" sz="2288" b="0" i="0" u="none" strike="noStrike" cap="none">
                  <a:solidFill>
                    <a:srgbClr val="505E69"/>
                  </a:solidFill>
                  <a:latin typeface="Arial"/>
                  <a:ea typeface="Arial"/>
                  <a:cs typeface="Arial"/>
                  <a:sym typeface="Arial"/>
                </a:rPr>
                <a:t> / exit looks like given your goals</a:t>
              </a:r>
              <a:endParaRPr/>
            </a:p>
          </p:txBody>
        </p:sp>
      </p:grpSp>
      <p:sp>
        <p:nvSpPr>
          <p:cNvPr id="201" name="Google Shape;201;p3"/>
          <p:cNvSpPr/>
          <p:nvPr/>
        </p:nvSpPr>
        <p:spPr>
          <a:xfrm>
            <a:off x="8745616" y="8239224"/>
            <a:ext cx="715205" cy="514054"/>
          </a:xfrm>
          <a:custGeom>
            <a:avLst/>
            <a:gdLst/>
            <a:ahLst/>
            <a:cxnLst/>
            <a:rect l="l" t="t" r="r" b="b"/>
            <a:pathLst>
              <a:path w="715205" h="514054" extrusionOk="0">
                <a:moveTo>
                  <a:pt x="0" y="0"/>
                </a:moveTo>
                <a:lnTo>
                  <a:pt x="715205" y="0"/>
                </a:lnTo>
                <a:lnTo>
                  <a:pt x="715205" y="514053"/>
                </a:lnTo>
                <a:lnTo>
                  <a:pt x="0" y="5140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2" name="Google Shape;202;p3"/>
          <p:cNvSpPr/>
          <p:nvPr/>
        </p:nvSpPr>
        <p:spPr>
          <a:xfrm>
            <a:off x="628900" y="5714398"/>
            <a:ext cx="6501330" cy="4572602"/>
          </a:xfrm>
          <a:custGeom>
            <a:avLst/>
            <a:gdLst/>
            <a:ahLst/>
            <a:cxnLst/>
            <a:rect l="l" t="t" r="r" b="b"/>
            <a:pathLst>
              <a:path w="6501330" h="4572602" extrusionOk="0">
                <a:moveTo>
                  <a:pt x="0" y="0"/>
                </a:moveTo>
                <a:lnTo>
                  <a:pt x="6501330" y="0"/>
                </a:lnTo>
                <a:lnTo>
                  <a:pt x="6501330" y="4572602"/>
                </a:lnTo>
                <a:lnTo>
                  <a:pt x="0" y="457260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3" name="Google Shape;203;p3"/>
          <p:cNvSpPr/>
          <p:nvPr/>
        </p:nvSpPr>
        <p:spPr>
          <a:xfrm>
            <a:off x="8827107" y="3226152"/>
            <a:ext cx="510858" cy="498726"/>
          </a:xfrm>
          <a:custGeom>
            <a:avLst/>
            <a:gdLst/>
            <a:ahLst/>
            <a:cxnLst/>
            <a:rect l="l" t="t" r="r" b="b"/>
            <a:pathLst>
              <a:path w="510858" h="498726" extrusionOk="0">
                <a:moveTo>
                  <a:pt x="0" y="0"/>
                </a:moveTo>
                <a:lnTo>
                  <a:pt x="510859" y="0"/>
                </a:lnTo>
                <a:lnTo>
                  <a:pt x="510859" y="498725"/>
                </a:lnTo>
                <a:lnTo>
                  <a:pt x="0" y="4987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4" name="Google Shape;204;p3"/>
          <p:cNvSpPr/>
          <p:nvPr/>
        </p:nvSpPr>
        <p:spPr>
          <a:xfrm>
            <a:off x="8862259" y="6524714"/>
            <a:ext cx="481919" cy="590323"/>
          </a:xfrm>
          <a:custGeom>
            <a:avLst/>
            <a:gdLst/>
            <a:ahLst/>
            <a:cxnLst/>
            <a:rect l="l" t="t" r="r" b="b"/>
            <a:pathLst>
              <a:path w="481919" h="590323" extrusionOk="0">
                <a:moveTo>
                  <a:pt x="0" y="0"/>
                </a:moveTo>
                <a:lnTo>
                  <a:pt x="481919" y="0"/>
                </a:lnTo>
                <a:lnTo>
                  <a:pt x="481919" y="590323"/>
                </a:lnTo>
                <a:lnTo>
                  <a:pt x="0" y="59032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5" name="Google Shape;205;p3"/>
          <p:cNvSpPr txBox="1"/>
          <p:nvPr/>
        </p:nvSpPr>
        <p:spPr>
          <a:xfrm>
            <a:off x="10169458" y="3105348"/>
            <a:ext cx="6168789" cy="71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8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88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Estimate what your business is worth today and the main factors driving valuation</a:t>
            </a:r>
            <a:endParaRPr/>
          </a:p>
        </p:txBody>
      </p:sp>
      <p:sp>
        <p:nvSpPr>
          <p:cNvPr id="206" name="Google Shape;206;p3"/>
          <p:cNvSpPr txBox="1"/>
          <p:nvPr/>
        </p:nvSpPr>
        <p:spPr>
          <a:xfrm>
            <a:off x="10169458" y="6458099"/>
            <a:ext cx="6168789" cy="71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8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88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Identify hidden risks to your business and equity value and mitigate them</a:t>
            </a:r>
            <a:endParaRPr/>
          </a:p>
        </p:txBody>
      </p:sp>
      <p:sp>
        <p:nvSpPr>
          <p:cNvPr id="207" name="Google Shape;207;p3"/>
          <p:cNvSpPr txBox="1"/>
          <p:nvPr/>
        </p:nvSpPr>
        <p:spPr>
          <a:xfrm>
            <a:off x="10034287" y="1404940"/>
            <a:ext cx="7223159" cy="714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8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88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Optimize your compensation to balance current needs, saving for the future, and reducing taxes</a:t>
            </a:r>
            <a:endParaRPr/>
          </a:p>
        </p:txBody>
      </p:sp>
      <p:sp>
        <p:nvSpPr>
          <p:cNvPr id="208" name="Google Shape;208;p3"/>
          <p:cNvSpPr txBox="1"/>
          <p:nvPr/>
        </p:nvSpPr>
        <p:spPr>
          <a:xfrm>
            <a:off x="772607" y="2211376"/>
            <a:ext cx="6213900" cy="298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6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Gain clarity on how your business fits your life plan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4"/>
          <p:cNvGrpSpPr/>
          <p:nvPr/>
        </p:nvGrpSpPr>
        <p:grpSpPr>
          <a:xfrm>
            <a:off x="0" y="3849250"/>
            <a:ext cx="5651430" cy="6541630"/>
            <a:chOff x="0" y="0"/>
            <a:chExt cx="1488442" cy="1722898"/>
          </a:xfrm>
        </p:grpSpPr>
        <p:sp>
          <p:nvSpPr>
            <p:cNvPr id="214" name="Google Shape;214;p4"/>
            <p:cNvSpPr/>
            <p:nvPr/>
          </p:nvSpPr>
          <p:spPr>
            <a:xfrm>
              <a:off x="0" y="0"/>
              <a:ext cx="1488442" cy="1722898"/>
            </a:xfrm>
            <a:custGeom>
              <a:avLst/>
              <a:gdLst/>
              <a:ahLst/>
              <a:cxnLst/>
              <a:rect l="l" t="t" r="r" b="b"/>
              <a:pathLst>
                <a:path w="1488442" h="1722898" extrusionOk="0">
                  <a:moveTo>
                    <a:pt x="0" y="0"/>
                  </a:moveTo>
                  <a:lnTo>
                    <a:pt x="1488442" y="0"/>
                  </a:lnTo>
                  <a:lnTo>
                    <a:pt x="1488442" y="1722898"/>
                  </a:lnTo>
                  <a:lnTo>
                    <a:pt x="0" y="1722898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Google Shape;215;p4"/>
            <p:cNvSpPr txBox="1"/>
            <p:nvPr/>
          </p:nvSpPr>
          <p:spPr>
            <a:xfrm>
              <a:off x="0" y="9525"/>
              <a:ext cx="1488442" cy="17133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6" name="Google Shape;216;p4"/>
          <p:cNvGrpSpPr/>
          <p:nvPr/>
        </p:nvGrpSpPr>
        <p:grpSpPr>
          <a:xfrm>
            <a:off x="0" y="0"/>
            <a:ext cx="18288000" cy="3849250"/>
            <a:chOff x="0" y="0"/>
            <a:chExt cx="4816593" cy="1013794"/>
          </a:xfrm>
        </p:grpSpPr>
        <p:sp>
          <p:nvSpPr>
            <p:cNvPr id="217" name="Google Shape;217;p4"/>
            <p:cNvSpPr/>
            <p:nvPr/>
          </p:nvSpPr>
          <p:spPr>
            <a:xfrm>
              <a:off x="0" y="0"/>
              <a:ext cx="4816592" cy="1013794"/>
            </a:xfrm>
            <a:custGeom>
              <a:avLst/>
              <a:gdLst/>
              <a:ahLst/>
              <a:cxnLst/>
              <a:rect l="l" t="t" r="r" b="b"/>
              <a:pathLst>
                <a:path w="4816592" h="10137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1013794"/>
                  </a:lnTo>
                  <a:lnTo>
                    <a:pt x="0" y="1013794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Google Shape;218;p4"/>
            <p:cNvSpPr txBox="1"/>
            <p:nvPr/>
          </p:nvSpPr>
          <p:spPr>
            <a:xfrm>
              <a:off x="0" y="9525"/>
              <a:ext cx="4816593" cy="10042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9" name="Google Shape;219;p4"/>
          <p:cNvSpPr/>
          <p:nvPr/>
        </p:nvSpPr>
        <p:spPr>
          <a:xfrm>
            <a:off x="12754354" y="1028700"/>
            <a:ext cx="4504946" cy="4504946"/>
          </a:xfrm>
          <a:custGeom>
            <a:avLst/>
            <a:gdLst/>
            <a:ahLst/>
            <a:cxnLst/>
            <a:rect l="l" t="t" r="r" b="b"/>
            <a:pathLst>
              <a:path w="4504946" h="4504946" extrusionOk="0">
                <a:moveTo>
                  <a:pt x="0" y="0"/>
                </a:moveTo>
                <a:lnTo>
                  <a:pt x="4504946" y="0"/>
                </a:lnTo>
                <a:lnTo>
                  <a:pt x="4504946" y="4504946"/>
                </a:lnTo>
                <a:lnTo>
                  <a:pt x="0" y="45049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220" name="Google Shape;220;p4"/>
          <p:cNvGrpSpPr/>
          <p:nvPr/>
        </p:nvGrpSpPr>
        <p:grpSpPr>
          <a:xfrm>
            <a:off x="6436225" y="4753626"/>
            <a:ext cx="10823143" cy="4875941"/>
            <a:chOff x="0" y="0"/>
            <a:chExt cx="2850521" cy="1186418"/>
          </a:xfrm>
        </p:grpSpPr>
        <p:sp>
          <p:nvSpPr>
            <p:cNvPr id="221" name="Google Shape;221;p4"/>
            <p:cNvSpPr/>
            <p:nvPr/>
          </p:nvSpPr>
          <p:spPr>
            <a:xfrm>
              <a:off x="0" y="0"/>
              <a:ext cx="2850521" cy="1186418"/>
            </a:xfrm>
            <a:custGeom>
              <a:avLst/>
              <a:gdLst/>
              <a:ahLst/>
              <a:cxnLst/>
              <a:rect l="l" t="t" r="r" b="b"/>
              <a:pathLst>
                <a:path w="2850521" h="1186418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1180696"/>
                  </a:lnTo>
                  <a:cubicBezTo>
                    <a:pt x="2850521" y="1182214"/>
                    <a:pt x="2849918" y="1183669"/>
                    <a:pt x="2848845" y="1184742"/>
                  </a:cubicBezTo>
                  <a:cubicBezTo>
                    <a:pt x="2847772" y="1185816"/>
                    <a:pt x="2846316" y="1186418"/>
                    <a:pt x="2844798" y="1186418"/>
                  </a:cubicBezTo>
                  <a:lnTo>
                    <a:pt x="5723" y="1186418"/>
                  </a:lnTo>
                  <a:cubicBezTo>
                    <a:pt x="2562" y="1186418"/>
                    <a:pt x="0" y="1183856"/>
                    <a:pt x="0" y="1180696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4"/>
            <p:cNvSpPr txBox="1"/>
            <p:nvPr/>
          </p:nvSpPr>
          <p:spPr>
            <a:xfrm>
              <a:off x="0" y="9525"/>
              <a:ext cx="2850521" cy="11768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4"/>
          <p:cNvGrpSpPr/>
          <p:nvPr/>
        </p:nvGrpSpPr>
        <p:grpSpPr>
          <a:xfrm rot="5400000">
            <a:off x="11510649" y="-320804"/>
            <a:ext cx="674230" cy="10823072"/>
            <a:chOff x="0" y="0"/>
            <a:chExt cx="177575" cy="2850521"/>
          </a:xfrm>
        </p:grpSpPr>
        <p:sp>
          <p:nvSpPr>
            <p:cNvPr id="224" name="Google Shape;224;p4"/>
            <p:cNvSpPr/>
            <p:nvPr/>
          </p:nvSpPr>
          <p:spPr>
            <a:xfrm>
              <a:off x="0" y="0"/>
              <a:ext cx="177575" cy="2850521"/>
            </a:xfrm>
            <a:custGeom>
              <a:avLst/>
              <a:gdLst/>
              <a:ahLst/>
              <a:cxnLst/>
              <a:rect l="l" t="t" r="r" b="b"/>
              <a:pathLst>
                <a:path w="177575" h="2850521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2850521"/>
                  </a:lnTo>
                  <a:lnTo>
                    <a:pt x="0" y="285052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Google Shape;225;p4"/>
            <p:cNvSpPr txBox="1"/>
            <p:nvPr/>
          </p:nvSpPr>
          <p:spPr>
            <a:xfrm>
              <a:off x="0" y="9525"/>
              <a:ext cx="177575" cy="2840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6" name="Google Shape;226;p4"/>
          <p:cNvGrpSpPr/>
          <p:nvPr/>
        </p:nvGrpSpPr>
        <p:grpSpPr>
          <a:xfrm>
            <a:off x="6436228" y="4387387"/>
            <a:ext cx="10823072" cy="859713"/>
            <a:chOff x="0" y="0"/>
            <a:chExt cx="2850521" cy="226427"/>
          </a:xfrm>
        </p:grpSpPr>
        <p:sp>
          <p:nvSpPr>
            <p:cNvPr id="227" name="Google Shape;227;p4"/>
            <p:cNvSpPr/>
            <p:nvPr/>
          </p:nvSpPr>
          <p:spPr>
            <a:xfrm>
              <a:off x="0" y="0"/>
              <a:ext cx="2850521" cy="226427"/>
            </a:xfrm>
            <a:custGeom>
              <a:avLst/>
              <a:gdLst/>
              <a:ahLst/>
              <a:cxnLst/>
              <a:rect l="l" t="t" r="r" b="b"/>
              <a:pathLst>
                <a:path w="2850521" h="226427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220704"/>
                  </a:lnTo>
                  <a:cubicBezTo>
                    <a:pt x="2850521" y="223864"/>
                    <a:pt x="2847959" y="226427"/>
                    <a:pt x="2844798" y="226427"/>
                  </a:cubicBezTo>
                  <a:lnTo>
                    <a:pt x="5723" y="226427"/>
                  </a:lnTo>
                  <a:cubicBezTo>
                    <a:pt x="2562" y="226427"/>
                    <a:pt x="0" y="223864"/>
                    <a:pt x="0" y="220704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4"/>
            <p:cNvSpPr txBox="1"/>
            <p:nvPr/>
          </p:nvSpPr>
          <p:spPr>
            <a:xfrm>
              <a:off x="0" y="9525"/>
              <a:ext cx="2850521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0" name="Google Shape;230;p4"/>
          <p:cNvSpPr txBox="1"/>
          <p:nvPr/>
        </p:nvSpPr>
        <p:spPr>
          <a:xfrm>
            <a:off x="1028700" y="1302468"/>
            <a:ext cx="11607872" cy="2061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9" i="0" u="none" strike="noStrike" cap="none" dirty="0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Optimizing annual cash flow requires balance and strategizing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1" name="Google Shape;231;p4"/>
          <p:cNvSpPr txBox="1"/>
          <p:nvPr/>
        </p:nvSpPr>
        <p:spPr>
          <a:xfrm>
            <a:off x="1028700" y="4875721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Why it matters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2" name="Google Shape;232;p4"/>
          <p:cNvSpPr txBox="1"/>
          <p:nvPr/>
        </p:nvSpPr>
        <p:spPr>
          <a:xfrm>
            <a:off x="1028700" y="5947650"/>
            <a:ext cx="4089900" cy="19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Optimizing current needs, savings for retirement, and reinvestments in the business ensures you’re making the most of your earnings.</a:t>
            </a:r>
            <a:endParaRPr/>
          </a:p>
        </p:txBody>
      </p:sp>
      <p:sp>
        <p:nvSpPr>
          <p:cNvPr id="233" name="Google Shape;233;p4"/>
          <p:cNvSpPr txBox="1"/>
          <p:nvPr/>
        </p:nvSpPr>
        <p:spPr>
          <a:xfrm>
            <a:off x="7091498" y="4721178"/>
            <a:ext cx="67983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Important to think about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34" name="Google Shape;234;p4"/>
          <p:cNvSpPr txBox="1"/>
          <p:nvPr/>
        </p:nvSpPr>
        <p:spPr>
          <a:xfrm>
            <a:off x="7817712" y="5947662"/>
            <a:ext cx="8568000" cy="31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How much of your business </a:t>
            </a:r>
            <a:r>
              <a:rPr lang="en-US" sz="2349">
                <a:solidFill>
                  <a:srgbClr val="505E69"/>
                </a:solidFill>
              </a:rPr>
              <a:t>earnings</a:t>
            </a: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 should be 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taken as income v. saved v. reinvested in business growth?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Does the business need to grow to hit your income </a:t>
            </a: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and savings goals?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considerations should you keep in mind to reduce taxes across your business and personal finances?</a:t>
            </a:r>
            <a:endParaRPr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6EBE6FF-DAAB-74B5-8472-3E3B94D8A3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32917" y="6079445"/>
            <a:ext cx="582232" cy="582232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CDB48D82-3BAB-7730-27E2-259CAE121FB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32917" y="7254796"/>
            <a:ext cx="582232" cy="58223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C3373498-8B98-84DA-0407-AD9905DE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32917" y="8450288"/>
            <a:ext cx="582232" cy="5822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oogle Shape;241;p5"/>
          <p:cNvGrpSpPr/>
          <p:nvPr/>
        </p:nvGrpSpPr>
        <p:grpSpPr>
          <a:xfrm>
            <a:off x="256903" y="3849250"/>
            <a:ext cx="5909168" cy="6541630"/>
            <a:chOff x="0" y="0"/>
            <a:chExt cx="1556324" cy="1722898"/>
          </a:xfrm>
        </p:grpSpPr>
        <p:sp>
          <p:nvSpPr>
            <p:cNvPr id="242" name="Google Shape;242;p5"/>
            <p:cNvSpPr/>
            <p:nvPr/>
          </p:nvSpPr>
          <p:spPr>
            <a:xfrm>
              <a:off x="0" y="0"/>
              <a:ext cx="1556324" cy="1722898"/>
            </a:xfrm>
            <a:custGeom>
              <a:avLst/>
              <a:gdLst/>
              <a:ahLst/>
              <a:cxnLst/>
              <a:rect l="l" t="t" r="r" b="b"/>
              <a:pathLst>
                <a:path w="1556324" h="1722898" extrusionOk="0">
                  <a:moveTo>
                    <a:pt x="0" y="0"/>
                  </a:moveTo>
                  <a:lnTo>
                    <a:pt x="1556324" y="0"/>
                  </a:lnTo>
                  <a:lnTo>
                    <a:pt x="1556324" y="1722898"/>
                  </a:lnTo>
                  <a:lnTo>
                    <a:pt x="0" y="1722898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3" name="Google Shape;243;p5"/>
            <p:cNvSpPr txBox="1"/>
            <p:nvPr/>
          </p:nvSpPr>
          <p:spPr>
            <a:xfrm>
              <a:off x="0" y="9525"/>
              <a:ext cx="1556324" cy="17133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4" name="Google Shape;244;p5"/>
          <p:cNvGrpSpPr/>
          <p:nvPr/>
        </p:nvGrpSpPr>
        <p:grpSpPr>
          <a:xfrm>
            <a:off x="0" y="0"/>
            <a:ext cx="18288000" cy="3849250"/>
            <a:chOff x="0" y="0"/>
            <a:chExt cx="4816593" cy="1013794"/>
          </a:xfrm>
        </p:grpSpPr>
        <p:sp>
          <p:nvSpPr>
            <p:cNvPr id="245" name="Google Shape;245;p5"/>
            <p:cNvSpPr/>
            <p:nvPr/>
          </p:nvSpPr>
          <p:spPr>
            <a:xfrm>
              <a:off x="0" y="0"/>
              <a:ext cx="4816592" cy="1013794"/>
            </a:xfrm>
            <a:custGeom>
              <a:avLst/>
              <a:gdLst/>
              <a:ahLst/>
              <a:cxnLst/>
              <a:rect l="l" t="t" r="r" b="b"/>
              <a:pathLst>
                <a:path w="4816592" h="10137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1013794"/>
                  </a:lnTo>
                  <a:lnTo>
                    <a:pt x="0" y="1013794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" name="Google Shape;246;p5"/>
            <p:cNvSpPr txBox="1"/>
            <p:nvPr/>
          </p:nvSpPr>
          <p:spPr>
            <a:xfrm>
              <a:off x="0" y="9525"/>
              <a:ext cx="4816593" cy="10042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7" name="Google Shape;247;p5"/>
          <p:cNvGrpSpPr/>
          <p:nvPr/>
        </p:nvGrpSpPr>
        <p:grpSpPr>
          <a:xfrm>
            <a:off x="6436225" y="4753626"/>
            <a:ext cx="10823143" cy="4841772"/>
            <a:chOff x="0" y="0"/>
            <a:chExt cx="2850521" cy="1186418"/>
          </a:xfrm>
        </p:grpSpPr>
        <p:sp>
          <p:nvSpPr>
            <p:cNvPr id="248" name="Google Shape;248;p5"/>
            <p:cNvSpPr/>
            <p:nvPr/>
          </p:nvSpPr>
          <p:spPr>
            <a:xfrm>
              <a:off x="0" y="0"/>
              <a:ext cx="2850521" cy="1186418"/>
            </a:xfrm>
            <a:custGeom>
              <a:avLst/>
              <a:gdLst/>
              <a:ahLst/>
              <a:cxnLst/>
              <a:rect l="l" t="t" r="r" b="b"/>
              <a:pathLst>
                <a:path w="2850521" h="1186418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1180696"/>
                  </a:lnTo>
                  <a:cubicBezTo>
                    <a:pt x="2850521" y="1182214"/>
                    <a:pt x="2849918" y="1183669"/>
                    <a:pt x="2848845" y="1184742"/>
                  </a:cubicBezTo>
                  <a:cubicBezTo>
                    <a:pt x="2847772" y="1185816"/>
                    <a:pt x="2846316" y="1186418"/>
                    <a:pt x="2844798" y="1186418"/>
                  </a:cubicBezTo>
                  <a:lnTo>
                    <a:pt x="5723" y="1186418"/>
                  </a:lnTo>
                  <a:cubicBezTo>
                    <a:pt x="2562" y="1186418"/>
                    <a:pt x="0" y="1183856"/>
                    <a:pt x="0" y="1180696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5"/>
            <p:cNvSpPr txBox="1"/>
            <p:nvPr/>
          </p:nvSpPr>
          <p:spPr>
            <a:xfrm>
              <a:off x="0" y="9525"/>
              <a:ext cx="2850521" cy="11768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0" name="Google Shape;250;p5"/>
          <p:cNvGrpSpPr/>
          <p:nvPr/>
        </p:nvGrpSpPr>
        <p:grpSpPr>
          <a:xfrm rot="5400000">
            <a:off x="11510649" y="-320804"/>
            <a:ext cx="674230" cy="10823072"/>
            <a:chOff x="0" y="0"/>
            <a:chExt cx="177575" cy="2850521"/>
          </a:xfrm>
        </p:grpSpPr>
        <p:sp>
          <p:nvSpPr>
            <p:cNvPr id="251" name="Google Shape;251;p5"/>
            <p:cNvSpPr/>
            <p:nvPr/>
          </p:nvSpPr>
          <p:spPr>
            <a:xfrm>
              <a:off x="0" y="0"/>
              <a:ext cx="177575" cy="2850521"/>
            </a:xfrm>
            <a:custGeom>
              <a:avLst/>
              <a:gdLst/>
              <a:ahLst/>
              <a:cxnLst/>
              <a:rect l="l" t="t" r="r" b="b"/>
              <a:pathLst>
                <a:path w="177575" h="2850521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2850521"/>
                  </a:lnTo>
                  <a:lnTo>
                    <a:pt x="0" y="285052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Google Shape;252;p5"/>
            <p:cNvSpPr txBox="1"/>
            <p:nvPr/>
          </p:nvSpPr>
          <p:spPr>
            <a:xfrm>
              <a:off x="0" y="9525"/>
              <a:ext cx="177575" cy="2840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5"/>
          <p:cNvGrpSpPr/>
          <p:nvPr/>
        </p:nvGrpSpPr>
        <p:grpSpPr>
          <a:xfrm>
            <a:off x="6436228" y="4387387"/>
            <a:ext cx="10823072" cy="859713"/>
            <a:chOff x="0" y="0"/>
            <a:chExt cx="2850521" cy="226427"/>
          </a:xfrm>
        </p:grpSpPr>
        <p:sp>
          <p:nvSpPr>
            <p:cNvPr id="254" name="Google Shape;254;p5"/>
            <p:cNvSpPr/>
            <p:nvPr/>
          </p:nvSpPr>
          <p:spPr>
            <a:xfrm>
              <a:off x="0" y="0"/>
              <a:ext cx="2850521" cy="226427"/>
            </a:xfrm>
            <a:custGeom>
              <a:avLst/>
              <a:gdLst/>
              <a:ahLst/>
              <a:cxnLst/>
              <a:rect l="l" t="t" r="r" b="b"/>
              <a:pathLst>
                <a:path w="2850521" h="226427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220704"/>
                  </a:lnTo>
                  <a:cubicBezTo>
                    <a:pt x="2850521" y="223864"/>
                    <a:pt x="2847959" y="226427"/>
                    <a:pt x="2844798" y="226427"/>
                  </a:cubicBezTo>
                  <a:lnTo>
                    <a:pt x="5723" y="226427"/>
                  </a:lnTo>
                  <a:cubicBezTo>
                    <a:pt x="2562" y="226427"/>
                    <a:pt x="0" y="223864"/>
                    <a:pt x="0" y="220704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5"/>
            <p:cNvSpPr txBox="1"/>
            <p:nvPr/>
          </p:nvSpPr>
          <p:spPr>
            <a:xfrm>
              <a:off x="0" y="9525"/>
              <a:ext cx="2850521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7" name="Google Shape;257;p5"/>
          <p:cNvSpPr txBox="1"/>
          <p:nvPr/>
        </p:nvSpPr>
        <p:spPr>
          <a:xfrm>
            <a:off x="1028700" y="1349718"/>
            <a:ext cx="12474300" cy="19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Estimating your business valuation informs a lot of big decisions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8" name="Google Shape;258;p5"/>
          <p:cNvSpPr txBox="1"/>
          <p:nvPr/>
        </p:nvSpPr>
        <p:spPr>
          <a:xfrm>
            <a:off x="1028700" y="4875721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Why it matters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59" name="Google Shape;259;p5"/>
          <p:cNvSpPr txBox="1"/>
          <p:nvPr/>
        </p:nvSpPr>
        <p:spPr>
          <a:xfrm>
            <a:off x="1028700" y="5793677"/>
            <a:ext cx="4167239" cy="242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Understand the liquidity potential of the business in the future and identifying how much of your wealth is concentrated in the business is critical to your strategy.</a:t>
            </a:r>
            <a:endParaRPr dirty="0"/>
          </a:p>
        </p:txBody>
      </p:sp>
      <p:sp>
        <p:nvSpPr>
          <p:cNvPr id="260" name="Google Shape;260;p5"/>
          <p:cNvSpPr txBox="1"/>
          <p:nvPr/>
        </p:nvSpPr>
        <p:spPr>
          <a:xfrm>
            <a:off x="7091498" y="4721178"/>
            <a:ext cx="67983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Important to think about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61" name="Google Shape;261;p5"/>
          <p:cNvSpPr txBox="1"/>
          <p:nvPr/>
        </p:nvSpPr>
        <p:spPr>
          <a:xfrm>
            <a:off x="7835773" y="5913934"/>
            <a:ext cx="9095100" cy="32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How much is my business worth today?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are the main factors informing that estimate?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does my business need to be worth to achieve my goals?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How much do I need to grow to reach my ideal valuation?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levers can I pull to improve my valuation?</a:t>
            </a:r>
            <a:endParaRPr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4E1B8640-A887-B0B9-1292-C213A363DD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7136" y="5837194"/>
            <a:ext cx="582232" cy="58223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28B99D77-429C-212B-462F-13258F09EA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7136" y="6505099"/>
            <a:ext cx="582232" cy="58223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1809128A-3183-0938-F53B-A2DE2A7041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6661" y="7248403"/>
            <a:ext cx="582232" cy="58223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15DB3835-6BE2-0CD6-2FE3-42ACD4672D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36661" y="7959690"/>
            <a:ext cx="582232" cy="582232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423D9432-F210-4F3C-37E8-70F5184C06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7136" y="8683891"/>
            <a:ext cx="582232" cy="582232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C77FF237-CB06-7BE8-187A-F8C82A16413A}"/>
              </a:ext>
            </a:extLst>
          </p:cNvPr>
          <p:cNvSpPr/>
          <p:nvPr/>
        </p:nvSpPr>
        <p:spPr>
          <a:xfrm>
            <a:off x="13970546" y="3060405"/>
            <a:ext cx="537404" cy="859712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A7CC91C-8F71-29BE-BC28-674A2961C31C}"/>
              </a:ext>
            </a:extLst>
          </p:cNvPr>
          <p:cNvSpPr/>
          <p:nvPr/>
        </p:nvSpPr>
        <p:spPr>
          <a:xfrm>
            <a:off x="14668845" y="2685739"/>
            <a:ext cx="537404" cy="1222503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715C6C-FE82-B34F-12B0-6EBCCE5DCB17}"/>
              </a:ext>
            </a:extLst>
          </p:cNvPr>
          <p:cNvSpPr/>
          <p:nvPr/>
        </p:nvSpPr>
        <p:spPr>
          <a:xfrm>
            <a:off x="15385047" y="2292643"/>
            <a:ext cx="537404" cy="1609248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E3948A0-0C48-84B9-6EB5-BEB74E2B41FD}"/>
              </a:ext>
            </a:extLst>
          </p:cNvPr>
          <p:cNvSpPr/>
          <p:nvPr/>
        </p:nvSpPr>
        <p:spPr>
          <a:xfrm>
            <a:off x="16089374" y="1769039"/>
            <a:ext cx="537404" cy="2108214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1883953-40E2-F524-69DD-A04A40EC3CFC}"/>
              </a:ext>
            </a:extLst>
          </p:cNvPr>
          <p:cNvCxnSpPr>
            <a:cxnSpLocks/>
          </p:cNvCxnSpPr>
          <p:nvPr/>
        </p:nvCxnSpPr>
        <p:spPr>
          <a:xfrm flipV="1">
            <a:off x="13889798" y="1282953"/>
            <a:ext cx="2736980" cy="1483998"/>
          </a:xfrm>
          <a:prstGeom prst="straightConnector1">
            <a:avLst/>
          </a:prstGeom>
          <a:ln w="762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Google Shape;271;p6"/>
          <p:cNvGrpSpPr/>
          <p:nvPr/>
        </p:nvGrpSpPr>
        <p:grpSpPr>
          <a:xfrm>
            <a:off x="0" y="0"/>
            <a:ext cx="18288000" cy="3849250"/>
            <a:chOff x="0" y="0"/>
            <a:chExt cx="4816593" cy="1013794"/>
          </a:xfrm>
        </p:grpSpPr>
        <p:sp>
          <p:nvSpPr>
            <p:cNvPr id="272" name="Google Shape;272;p6"/>
            <p:cNvSpPr/>
            <p:nvPr/>
          </p:nvSpPr>
          <p:spPr>
            <a:xfrm>
              <a:off x="0" y="0"/>
              <a:ext cx="4816592" cy="1013794"/>
            </a:xfrm>
            <a:custGeom>
              <a:avLst/>
              <a:gdLst/>
              <a:ahLst/>
              <a:cxnLst/>
              <a:rect l="l" t="t" r="r" b="b"/>
              <a:pathLst>
                <a:path w="4816592" h="10137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1013794"/>
                  </a:lnTo>
                  <a:lnTo>
                    <a:pt x="0" y="1013794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Google Shape;273;p6"/>
            <p:cNvSpPr txBox="1"/>
            <p:nvPr/>
          </p:nvSpPr>
          <p:spPr>
            <a:xfrm>
              <a:off x="0" y="9525"/>
              <a:ext cx="4816593" cy="10042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8" name="Graphic 7" descr="Shield Tick outline">
            <a:extLst>
              <a:ext uri="{FF2B5EF4-FFF2-40B4-BE49-F238E27FC236}">
                <a16:creationId xmlns:a16="http://schemas.microsoft.com/office/drawing/2014/main" id="{4C834511-496C-FB0F-7862-347DFA2C3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97120" y="78052"/>
            <a:ext cx="5746978" cy="5746978"/>
          </a:xfrm>
          <a:prstGeom prst="rect">
            <a:avLst/>
          </a:prstGeom>
        </p:spPr>
      </p:pic>
      <p:grpSp>
        <p:nvGrpSpPr>
          <p:cNvPr id="278" name="Google Shape;278;p6"/>
          <p:cNvGrpSpPr/>
          <p:nvPr/>
        </p:nvGrpSpPr>
        <p:grpSpPr>
          <a:xfrm>
            <a:off x="6436228" y="4753617"/>
            <a:ext cx="10823072" cy="4504683"/>
            <a:chOff x="0" y="0"/>
            <a:chExt cx="2850521" cy="1186418"/>
          </a:xfrm>
        </p:grpSpPr>
        <p:sp>
          <p:nvSpPr>
            <p:cNvPr id="279" name="Google Shape;279;p6"/>
            <p:cNvSpPr/>
            <p:nvPr/>
          </p:nvSpPr>
          <p:spPr>
            <a:xfrm>
              <a:off x="0" y="0"/>
              <a:ext cx="2850521" cy="1186418"/>
            </a:xfrm>
            <a:custGeom>
              <a:avLst/>
              <a:gdLst/>
              <a:ahLst/>
              <a:cxnLst/>
              <a:rect l="l" t="t" r="r" b="b"/>
              <a:pathLst>
                <a:path w="2850521" h="1186418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1180696"/>
                  </a:lnTo>
                  <a:cubicBezTo>
                    <a:pt x="2850521" y="1182214"/>
                    <a:pt x="2849918" y="1183669"/>
                    <a:pt x="2848845" y="1184742"/>
                  </a:cubicBezTo>
                  <a:cubicBezTo>
                    <a:pt x="2847772" y="1185816"/>
                    <a:pt x="2846316" y="1186418"/>
                    <a:pt x="2844798" y="1186418"/>
                  </a:cubicBezTo>
                  <a:lnTo>
                    <a:pt x="5723" y="1186418"/>
                  </a:lnTo>
                  <a:cubicBezTo>
                    <a:pt x="2562" y="1186418"/>
                    <a:pt x="0" y="1183856"/>
                    <a:pt x="0" y="1180696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6"/>
            <p:cNvSpPr txBox="1"/>
            <p:nvPr/>
          </p:nvSpPr>
          <p:spPr>
            <a:xfrm>
              <a:off x="0" y="9525"/>
              <a:ext cx="2850521" cy="11768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6"/>
          <p:cNvGrpSpPr/>
          <p:nvPr/>
        </p:nvGrpSpPr>
        <p:grpSpPr>
          <a:xfrm rot="5400000">
            <a:off x="11510649" y="-320804"/>
            <a:ext cx="674230" cy="10823072"/>
            <a:chOff x="0" y="0"/>
            <a:chExt cx="177575" cy="2850521"/>
          </a:xfrm>
        </p:grpSpPr>
        <p:sp>
          <p:nvSpPr>
            <p:cNvPr id="282" name="Google Shape;282;p6"/>
            <p:cNvSpPr/>
            <p:nvPr/>
          </p:nvSpPr>
          <p:spPr>
            <a:xfrm>
              <a:off x="0" y="0"/>
              <a:ext cx="177575" cy="2850521"/>
            </a:xfrm>
            <a:custGeom>
              <a:avLst/>
              <a:gdLst/>
              <a:ahLst/>
              <a:cxnLst/>
              <a:rect l="l" t="t" r="r" b="b"/>
              <a:pathLst>
                <a:path w="177575" h="2850521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2850521"/>
                  </a:lnTo>
                  <a:lnTo>
                    <a:pt x="0" y="285052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" name="Google Shape;283;p6"/>
            <p:cNvSpPr txBox="1"/>
            <p:nvPr/>
          </p:nvSpPr>
          <p:spPr>
            <a:xfrm>
              <a:off x="0" y="9525"/>
              <a:ext cx="177575" cy="2840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4" name="Google Shape;284;p6"/>
          <p:cNvGrpSpPr/>
          <p:nvPr/>
        </p:nvGrpSpPr>
        <p:grpSpPr>
          <a:xfrm>
            <a:off x="6436228" y="4387387"/>
            <a:ext cx="10823072" cy="859713"/>
            <a:chOff x="0" y="0"/>
            <a:chExt cx="2850521" cy="226427"/>
          </a:xfrm>
        </p:grpSpPr>
        <p:sp>
          <p:nvSpPr>
            <p:cNvPr id="285" name="Google Shape;285;p6"/>
            <p:cNvSpPr/>
            <p:nvPr/>
          </p:nvSpPr>
          <p:spPr>
            <a:xfrm>
              <a:off x="0" y="0"/>
              <a:ext cx="2850521" cy="226427"/>
            </a:xfrm>
            <a:custGeom>
              <a:avLst/>
              <a:gdLst/>
              <a:ahLst/>
              <a:cxnLst/>
              <a:rect l="l" t="t" r="r" b="b"/>
              <a:pathLst>
                <a:path w="2850521" h="226427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220704"/>
                  </a:lnTo>
                  <a:cubicBezTo>
                    <a:pt x="2850521" y="223864"/>
                    <a:pt x="2847959" y="226427"/>
                    <a:pt x="2844798" y="226427"/>
                  </a:cubicBezTo>
                  <a:lnTo>
                    <a:pt x="5723" y="226427"/>
                  </a:lnTo>
                  <a:cubicBezTo>
                    <a:pt x="2562" y="226427"/>
                    <a:pt x="0" y="223864"/>
                    <a:pt x="0" y="220704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6"/>
            <p:cNvSpPr txBox="1"/>
            <p:nvPr/>
          </p:nvSpPr>
          <p:spPr>
            <a:xfrm>
              <a:off x="0" y="9525"/>
              <a:ext cx="2850521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8" name="Google Shape;288;p6"/>
          <p:cNvSpPr txBox="1"/>
          <p:nvPr/>
        </p:nvSpPr>
        <p:spPr>
          <a:xfrm>
            <a:off x="1028700" y="1397718"/>
            <a:ext cx="13204200" cy="19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Protecting against the </a:t>
            </a:r>
            <a:endParaRPr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11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unforeseen ensures life stability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1" name="Google Shape;291;p6"/>
          <p:cNvSpPr txBox="1"/>
          <p:nvPr/>
        </p:nvSpPr>
        <p:spPr>
          <a:xfrm>
            <a:off x="7091498" y="4721178"/>
            <a:ext cx="67983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Important to think about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2" name="Google Shape;292;p6"/>
          <p:cNvSpPr txBox="1"/>
          <p:nvPr/>
        </p:nvSpPr>
        <p:spPr>
          <a:xfrm>
            <a:off x="7856520" y="5752399"/>
            <a:ext cx="8881200" cy="28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happens to my equity value or that of business partners in the event of death or disability?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Will my loved ones be able to access the value of my equity in the event of an unforeseen death or disability?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 dirty="0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 dirty="0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Will there be cash from the business or a buyer for my equity to be liquidated at its current value if needed?</a:t>
            </a:r>
            <a:endParaRPr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B30C3E3-BD66-C189-C3E9-E1572326B9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27136" y="5837194"/>
            <a:ext cx="582232" cy="582232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1506418-6623-9FED-FC8B-D49E9B195A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39066" y="6907583"/>
            <a:ext cx="582232" cy="582232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9A82EEB9-A8AF-8D16-6133-A04520D12E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048568" y="7977972"/>
            <a:ext cx="582232" cy="582232"/>
          </a:xfrm>
          <a:prstGeom prst="rect">
            <a:avLst/>
          </a:prstGeom>
        </p:spPr>
      </p:pic>
      <p:grpSp>
        <p:nvGrpSpPr>
          <p:cNvPr id="275" name="Google Shape;275;p6"/>
          <p:cNvGrpSpPr/>
          <p:nvPr/>
        </p:nvGrpSpPr>
        <p:grpSpPr>
          <a:xfrm>
            <a:off x="0" y="3849250"/>
            <a:ext cx="5651430" cy="6541630"/>
            <a:chOff x="0" y="0"/>
            <a:chExt cx="1488442" cy="1722898"/>
          </a:xfrm>
        </p:grpSpPr>
        <p:sp>
          <p:nvSpPr>
            <p:cNvPr id="276" name="Google Shape;276;p6"/>
            <p:cNvSpPr/>
            <p:nvPr/>
          </p:nvSpPr>
          <p:spPr>
            <a:xfrm>
              <a:off x="0" y="0"/>
              <a:ext cx="1488442" cy="1722898"/>
            </a:xfrm>
            <a:custGeom>
              <a:avLst/>
              <a:gdLst/>
              <a:ahLst/>
              <a:cxnLst/>
              <a:rect l="l" t="t" r="r" b="b"/>
              <a:pathLst>
                <a:path w="1488442" h="1722898" extrusionOk="0">
                  <a:moveTo>
                    <a:pt x="0" y="0"/>
                  </a:moveTo>
                  <a:lnTo>
                    <a:pt x="1488442" y="0"/>
                  </a:lnTo>
                  <a:lnTo>
                    <a:pt x="1488442" y="1722898"/>
                  </a:lnTo>
                  <a:lnTo>
                    <a:pt x="0" y="1722898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Google Shape;277;p6"/>
            <p:cNvSpPr txBox="1"/>
            <p:nvPr/>
          </p:nvSpPr>
          <p:spPr>
            <a:xfrm>
              <a:off x="0" y="9525"/>
              <a:ext cx="1488442" cy="17133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9" name="Google Shape;289;p6"/>
          <p:cNvSpPr txBox="1"/>
          <p:nvPr/>
        </p:nvSpPr>
        <p:spPr>
          <a:xfrm>
            <a:off x="1028700" y="4875721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Why it matters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90" name="Google Shape;290;p6"/>
          <p:cNvSpPr txBox="1"/>
          <p:nvPr/>
        </p:nvSpPr>
        <p:spPr>
          <a:xfrm>
            <a:off x="1028700" y="5947650"/>
            <a:ext cx="4131300" cy="157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In the event of death or disability the equity value you have created may become inaccessible or lost completely.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9" name="Google Shape;299;p7"/>
          <p:cNvGrpSpPr/>
          <p:nvPr/>
        </p:nvGrpSpPr>
        <p:grpSpPr>
          <a:xfrm>
            <a:off x="0" y="0"/>
            <a:ext cx="18288000" cy="3849250"/>
            <a:chOff x="0" y="0"/>
            <a:chExt cx="4816593" cy="1013794"/>
          </a:xfrm>
        </p:grpSpPr>
        <p:sp>
          <p:nvSpPr>
            <p:cNvPr id="300" name="Google Shape;300;p7"/>
            <p:cNvSpPr/>
            <p:nvPr/>
          </p:nvSpPr>
          <p:spPr>
            <a:xfrm>
              <a:off x="0" y="0"/>
              <a:ext cx="4816592" cy="1013794"/>
            </a:xfrm>
            <a:custGeom>
              <a:avLst/>
              <a:gdLst/>
              <a:ahLst/>
              <a:cxnLst/>
              <a:rect l="l" t="t" r="r" b="b"/>
              <a:pathLst>
                <a:path w="4816592" h="10137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1013794"/>
                  </a:lnTo>
                  <a:lnTo>
                    <a:pt x="0" y="1013794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Google Shape;301;p7"/>
            <p:cNvSpPr txBox="1"/>
            <p:nvPr/>
          </p:nvSpPr>
          <p:spPr>
            <a:xfrm>
              <a:off x="0" y="9525"/>
              <a:ext cx="4816593" cy="10042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7"/>
          <p:cNvGrpSpPr/>
          <p:nvPr/>
        </p:nvGrpSpPr>
        <p:grpSpPr>
          <a:xfrm>
            <a:off x="0" y="3849250"/>
            <a:ext cx="5651430" cy="6541630"/>
            <a:chOff x="0" y="0"/>
            <a:chExt cx="1488442" cy="1722898"/>
          </a:xfrm>
        </p:grpSpPr>
        <p:sp>
          <p:nvSpPr>
            <p:cNvPr id="303" name="Google Shape;303;p7"/>
            <p:cNvSpPr/>
            <p:nvPr/>
          </p:nvSpPr>
          <p:spPr>
            <a:xfrm>
              <a:off x="0" y="0"/>
              <a:ext cx="1488442" cy="1722898"/>
            </a:xfrm>
            <a:custGeom>
              <a:avLst/>
              <a:gdLst/>
              <a:ahLst/>
              <a:cxnLst/>
              <a:rect l="l" t="t" r="r" b="b"/>
              <a:pathLst>
                <a:path w="1488442" h="1722898" extrusionOk="0">
                  <a:moveTo>
                    <a:pt x="0" y="0"/>
                  </a:moveTo>
                  <a:lnTo>
                    <a:pt x="1488442" y="0"/>
                  </a:lnTo>
                  <a:lnTo>
                    <a:pt x="1488442" y="1722898"/>
                  </a:lnTo>
                  <a:lnTo>
                    <a:pt x="0" y="1722898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Google Shape;304;p7"/>
            <p:cNvSpPr txBox="1"/>
            <p:nvPr/>
          </p:nvSpPr>
          <p:spPr>
            <a:xfrm>
              <a:off x="0" y="9525"/>
              <a:ext cx="1488442" cy="17133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p7"/>
          <p:cNvGrpSpPr/>
          <p:nvPr/>
        </p:nvGrpSpPr>
        <p:grpSpPr>
          <a:xfrm>
            <a:off x="6436225" y="4753625"/>
            <a:ext cx="10823143" cy="4696792"/>
            <a:chOff x="0" y="0"/>
            <a:chExt cx="2850521" cy="1186418"/>
          </a:xfrm>
        </p:grpSpPr>
        <p:sp>
          <p:nvSpPr>
            <p:cNvPr id="306" name="Google Shape;306;p7"/>
            <p:cNvSpPr/>
            <p:nvPr/>
          </p:nvSpPr>
          <p:spPr>
            <a:xfrm>
              <a:off x="0" y="0"/>
              <a:ext cx="2850521" cy="1186418"/>
            </a:xfrm>
            <a:custGeom>
              <a:avLst/>
              <a:gdLst/>
              <a:ahLst/>
              <a:cxnLst/>
              <a:rect l="l" t="t" r="r" b="b"/>
              <a:pathLst>
                <a:path w="2850521" h="1186418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1180696"/>
                  </a:lnTo>
                  <a:cubicBezTo>
                    <a:pt x="2850521" y="1182214"/>
                    <a:pt x="2849918" y="1183669"/>
                    <a:pt x="2848845" y="1184742"/>
                  </a:cubicBezTo>
                  <a:cubicBezTo>
                    <a:pt x="2847772" y="1185816"/>
                    <a:pt x="2846316" y="1186418"/>
                    <a:pt x="2844798" y="1186418"/>
                  </a:cubicBezTo>
                  <a:lnTo>
                    <a:pt x="5723" y="1186418"/>
                  </a:lnTo>
                  <a:cubicBezTo>
                    <a:pt x="2562" y="1186418"/>
                    <a:pt x="0" y="1183856"/>
                    <a:pt x="0" y="1180696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7"/>
            <p:cNvSpPr txBox="1"/>
            <p:nvPr/>
          </p:nvSpPr>
          <p:spPr>
            <a:xfrm>
              <a:off x="0" y="9525"/>
              <a:ext cx="2850521" cy="11768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7"/>
          <p:cNvGrpSpPr/>
          <p:nvPr/>
        </p:nvGrpSpPr>
        <p:grpSpPr>
          <a:xfrm rot="5400000">
            <a:off x="11510649" y="-320804"/>
            <a:ext cx="674230" cy="10823072"/>
            <a:chOff x="0" y="0"/>
            <a:chExt cx="177575" cy="2850521"/>
          </a:xfrm>
        </p:grpSpPr>
        <p:sp>
          <p:nvSpPr>
            <p:cNvPr id="309" name="Google Shape;309;p7"/>
            <p:cNvSpPr/>
            <p:nvPr/>
          </p:nvSpPr>
          <p:spPr>
            <a:xfrm>
              <a:off x="0" y="0"/>
              <a:ext cx="177575" cy="2850521"/>
            </a:xfrm>
            <a:custGeom>
              <a:avLst/>
              <a:gdLst/>
              <a:ahLst/>
              <a:cxnLst/>
              <a:rect l="l" t="t" r="r" b="b"/>
              <a:pathLst>
                <a:path w="177575" h="2850521" extrusionOk="0">
                  <a:moveTo>
                    <a:pt x="0" y="0"/>
                  </a:moveTo>
                  <a:lnTo>
                    <a:pt x="177575" y="0"/>
                  </a:lnTo>
                  <a:lnTo>
                    <a:pt x="177575" y="2850521"/>
                  </a:lnTo>
                  <a:lnTo>
                    <a:pt x="0" y="2850521"/>
                  </a:ln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Google Shape;310;p7"/>
            <p:cNvSpPr txBox="1"/>
            <p:nvPr/>
          </p:nvSpPr>
          <p:spPr>
            <a:xfrm>
              <a:off x="0" y="9525"/>
              <a:ext cx="177575" cy="28409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7"/>
          <p:cNvGrpSpPr/>
          <p:nvPr/>
        </p:nvGrpSpPr>
        <p:grpSpPr>
          <a:xfrm>
            <a:off x="6436228" y="4387387"/>
            <a:ext cx="10823072" cy="859713"/>
            <a:chOff x="0" y="0"/>
            <a:chExt cx="2850521" cy="226427"/>
          </a:xfrm>
        </p:grpSpPr>
        <p:sp>
          <p:nvSpPr>
            <p:cNvPr id="312" name="Google Shape;312;p7"/>
            <p:cNvSpPr/>
            <p:nvPr/>
          </p:nvSpPr>
          <p:spPr>
            <a:xfrm>
              <a:off x="0" y="0"/>
              <a:ext cx="2850521" cy="226427"/>
            </a:xfrm>
            <a:custGeom>
              <a:avLst/>
              <a:gdLst/>
              <a:ahLst/>
              <a:cxnLst/>
              <a:rect l="l" t="t" r="r" b="b"/>
              <a:pathLst>
                <a:path w="2850521" h="226427" extrusionOk="0">
                  <a:moveTo>
                    <a:pt x="5723" y="0"/>
                  </a:moveTo>
                  <a:lnTo>
                    <a:pt x="2844798" y="0"/>
                  </a:lnTo>
                  <a:cubicBezTo>
                    <a:pt x="2847959" y="0"/>
                    <a:pt x="2850521" y="2562"/>
                    <a:pt x="2850521" y="5723"/>
                  </a:cubicBezTo>
                  <a:lnTo>
                    <a:pt x="2850521" y="220704"/>
                  </a:lnTo>
                  <a:cubicBezTo>
                    <a:pt x="2850521" y="223864"/>
                    <a:pt x="2847959" y="226427"/>
                    <a:pt x="2844798" y="226427"/>
                  </a:cubicBezTo>
                  <a:lnTo>
                    <a:pt x="5723" y="226427"/>
                  </a:lnTo>
                  <a:cubicBezTo>
                    <a:pt x="2562" y="226427"/>
                    <a:pt x="0" y="223864"/>
                    <a:pt x="0" y="220704"/>
                  </a:cubicBezTo>
                  <a:lnTo>
                    <a:pt x="0" y="5723"/>
                  </a:lnTo>
                  <a:cubicBezTo>
                    <a:pt x="0" y="2562"/>
                    <a:pt x="2562" y="0"/>
                    <a:pt x="5723" y="0"/>
                  </a:cubicBezTo>
                  <a:close/>
                </a:path>
              </a:pathLst>
            </a:custGeom>
            <a:solidFill>
              <a:srgbClr val="505E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7"/>
            <p:cNvSpPr txBox="1"/>
            <p:nvPr/>
          </p:nvSpPr>
          <p:spPr>
            <a:xfrm>
              <a:off x="0" y="9525"/>
              <a:ext cx="2850521" cy="2169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5" name="Google Shape;315;p7"/>
          <p:cNvSpPr txBox="1"/>
          <p:nvPr/>
        </p:nvSpPr>
        <p:spPr>
          <a:xfrm>
            <a:off x="1028700" y="1445343"/>
            <a:ext cx="12554100" cy="2061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79" i="0" u="none" strike="noStrike" cap="none" dirty="0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A successful future exit requires prioritization and strategizing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6" name="Google Shape;316;p7"/>
          <p:cNvSpPr txBox="1"/>
          <p:nvPr/>
        </p:nvSpPr>
        <p:spPr>
          <a:xfrm>
            <a:off x="1028700" y="4875721"/>
            <a:ext cx="43839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Why it matters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7" name="Google Shape;317;p7"/>
          <p:cNvSpPr txBox="1"/>
          <p:nvPr/>
        </p:nvSpPr>
        <p:spPr>
          <a:xfrm>
            <a:off x="1028700" y="5947662"/>
            <a:ext cx="3742425" cy="233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Transition and exit from a business looks different for every owner.</a:t>
            </a:r>
            <a:endParaRPr/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2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Make sure your priorities are realized when the time comes.</a:t>
            </a:r>
            <a:endParaRPr/>
          </a:p>
        </p:txBody>
      </p:sp>
      <p:sp>
        <p:nvSpPr>
          <p:cNvPr id="318" name="Google Shape;318;p7"/>
          <p:cNvSpPr txBox="1"/>
          <p:nvPr/>
        </p:nvSpPr>
        <p:spPr>
          <a:xfrm>
            <a:off x="7091498" y="4721178"/>
            <a:ext cx="6798300" cy="45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2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49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Important to think about</a:t>
            </a:r>
            <a:endParaRPr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19" name="Google Shape;319;p7"/>
          <p:cNvSpPr txBox="1"/>
          <p:nvPr/>
        </p:nvSpPr>
        <p:spPr>
          <a:xfrm>
            <a:off x="7856520" y="5771449"/>
            <a:ext cx="8547900" cy="32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When would it be ideal to transition out of the business?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How much cash do I need from exit to fund my life goals?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am I optimizing for? (Payout, continuity, etc)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could the right buyer look like?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349" b="0" i="0" u="none" strike="noStrike" cap="none">
              <a:solidFill>
                <a:srgbClr val="505E6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49" b="0" i="0" u="none" strike="noStrike" cap="none">
                <a:solidFill>
                  <a:srgbClr val="505E69"/>
                </a:solidFill>
                <a:latin typeface="Arial"/>
                <a:ea typeface="Arial"/>
                <a:cs typeface="Arial"/>
                <a:sym typeface="Arial"/>
              </a:rPr>
              <a:t>What could the right transaction / structure look like?</a:t>
            </a:r>
            <a:endParaRPr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0A9E452-4D30-EEFF-F237-04040CF0AE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1725" y="5677532"/>
            <a:ext cx="582232" cy="58223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50106661-3AD0-11C8-95BD-E44DFF59A0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1725" y="6394720"/>
            <a:ext cx="582232" cy="582232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6E112F2-B3CA-3949-ECDE-D23E0E313E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81250" y="7107595"/>
            <a:ext cx="582232" cy="58223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096EFC4-B2C8-B8EC-79CB-1200602984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81250" y="7809455"/>
            <a:ext cx="582232" cy="582232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66A1524-F159-336A-BD6F-67B37D7110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1725" y="8524229"/>
            <a:ext cx="582232" cy="582232"/>
          </a:xfrm>
          <a:prstGeom prst="rect">
            <a:avLst/>
          </a:prstGeom>
        </p:spPr>
      </p:pic>
      <p:pic>
        <p:nvPicPr>
          <p:cNvPr id="19" name="Picture 18" descr="A white outline of a hand holding a key&#10;&#10;Description automatically generated">
            <a:extLst>
              <a:ext uri="{FF2B5EF4-FFF2-40B4-BE49-F238E27FC236}">
                <a16:creationId xmlns:a16="http://schemas.microsoft.com/office/drawing/2014/main" id="{78BE01DC-FC4C-5356-C91E-0C7892EFE8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73558" y="725974"/>
            <a:ext cx="5651430" cy="317892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3" name="Google Shape;333;p8"/>
          <p:cNvGrpSpPr/>
          <p:nvPr/>
        </p:nvGrpSpPr>
        <p:grpSpPr>
          <a:xfrm>
            <a:off x="0" y="9425"/>
            <a:ext cx="8095328" cy="10287000"/>
            <a:chOff x="0" y="0"/>
            <a:chExt cx="423155" cy="537717"/>
          </a:xfrm>
        </p:grpSpPr>
        <p:sp>
          <p:nvSpPr>
            <p:cNvPr id="334" name="Google Shape;334;p8"/>
            <p:cNvSpPr/>
            <p:nvPr/>
          </p:nvSpPr>
          <p:spPr>
            <a:xfrm>
              <a:off x="0" y="0"/>
              <a:ext cx="423155" cy="537717"/>
            </a:xfrm>
            <a:custGeom>
              <a:avLst/>
              <a:gdLst/>
              <a:ahLst/>
              <a:cxnLst/>
              <a:rect l="l" t="t" r="r" b="b"/>
              <a:pathLst>
                <a:path w="423155" h="537717" extrusionOk="0">
                  <a:moveTo>
                    <a:pt x="0" y="0"/>
                  </a:moveTo>
                  <a:lnTo>
                    <a:pt x="423155" y="0"/>
                  </a:lnTo>
                  <a:lnTo>
                    <a:pt x="423155" y="537717"/>
                  </a:lnTo>
                  <a:lnTo>
                    <a:pt x="0" y="537717"/>
                  </a:lnTo>
                  <a:close/>
                </a:path>
              </a:pathLst>
            </a:custGeom>
            <a:solidFill>
              <a:srgbClr val="F0F1F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Google Shape;335;p8"/>
            <p:cNvSpPr txBox="1"/>
            <p:nvPr/>
          </p:nvSpPr>
          <p:spPr>
            <a:xfrm>
              <a:off x="0" y="9525"/>
              <a:ext cx="423155" cy="528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6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" name="Graphic 2" descr="Checklist with solid fill">
            <a:extLst>
              <a:ext uri="{FF2B5EF4-FFF2-40B4-BE49-F238E27FC236}">
                <a16:creationId xmlns:a16="http://schemas.microsoft.com/office/drawing/2014/main" id="{0CC3CA98-D042-B9C5-D64E-22DDC0380F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394447" y="815751"/>
            <a:ext cx="8375883" cy="8375883"/>
          </a:xfrm>
          <a:prstGeom prst="rect">
            <a:avLst/>
          </a:prstGeom>
        </p:spPr>
      </p:pic>
      <p:sp>
        <p:nvSpPr>
          <p:cNvPr id="338" name="Google Shape;338;p8"/>
          <p:cNvSpPr/>
          <p:nvPr/>
        </p:nvSpPr>
        <p:spPr>
          <a:xfrm>
            <a:off x="2027957" y="5392132"/>
            <a:ext cx="4920959" cy="3128406"/>
          </a:xfrm>
          <a:custGeom>
            <a:avLst/>
            <a:gdLst/>
            <a:ahLst/>
            <a:cxnLst/>
            <a:rect l="l" t="t" r="r" b="b"/>
            <a:pathLst>
              <a:path w="4920959" h="3128406" extrusionOk="0">
                <a:moveTo>
                  <a:pt x="0" y="0"/>
                </a:moveTo>
                <a:lnTo>
                  <a:pt x="4920959" y="0"/>
                </a:lnTo>
                <a:lnTo>
                  <a:pt x="4920959" y="3128407"/>
                </a:lnTo>
                <a:lnTo>
                  <a:pt x="0" y="312840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l="-37395" r="-9162"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cxnSp>
        <p:nvCxnSpPr>
          <p:cNvPr id="336" name="Google Shape;336;p8"/>
          <p:cNvCxnSpPr/>
          <p:nvPr/>
        </p:nvCxnSpPr>
        <p:spPr>
          <a:xfrm>
            <a:off x="9144000" y="6013010"/>
            <a:ext cx="6020181" cy="0"/>
          </a:xfrm>
          <a:prstGeom prst="straightConnector1">
            <a:avLst/>
          </a:prstGeom>
          <a:noFill/>
          <a:ln w="19050" cap="flat" cmpd="sng">
            <a:solidFill>
              <a:srgbClr val="BBC0C4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9" name="Google Shape;339;p8"/>
          <p:cNvSpPr txBox="1"/>
          <p:nvPr/>
        </p:nvSpPr>
        <p:spPr>
          <a:xfrm>
            <a:off x="9144000" y="6473892"/>
            <a:ext cx="8115300" cy="1573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2802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62" b="0" i="0" u="none" strike="noStrike" cap="none" dirty="0">
                <a:solidFill>
                  <a:srgbClr val="7C868E"/>
                </a:solidFill>
                <a:latin typeface="Arial"/>
                <a:ea typeface="Arial"/>
                <a:cs typeface="Arial"/>
                <a:sym typeface="Arial"/>
              </a:rPr>
              <a:t>Our business owner strategy services give you access to the valuation, growth, and risk insights you need to prepare for the future.</a:t>
            </a:r>
            <a:endParaRPr dirty="0"/>
          </a:p>
        </p:txBody>
      </p:sp>
      <p:sp>
        <p:nvSpPr>
          <p:cNvPr id="340" name="Google Shape;340;p8"/>
          <p:cNvSpPr txBox="1"/>
          <p:nvPr/>
        </p:nvSpPr>
        <p:spPr>
          <a:xfrm>
            <a:off x="9144000" y="3711325"/>
            <a:ext cx="7001301" cy="2186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1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42" i="0" u="none" strike="noStrike" cap="none" dirty="0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Contact me to </a:t>
            </a:r>
          </a:p>
          <a:p>
            <a:pPr marL="0" marR="0" lvl="0" indent="0" algn="l" rtl="0">
              <a:lnSpc>
                <a:spcPct val="1119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342" i="0" u="none" strike="noStrike" cap="none" dirty="0">
                <a:solidFill>
                  <a:srgbClr val="2F434F"/>
                </a:solidFill>
                <a:latin typeface="Georgia"/>
                <a:ea typeface="Georgia"/>
                <a:cs typeface="Georgia"/>
                <a:sym typeface="Georgia"/>
              </a:rPr>
              <a:t>learn more</a:t>
            </a:r>
            <a:endParaRPr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341" name="Google Shape;341;p8"/>
          <p:cNvSpPr/>
          <p:nvPr/>
        </p:nvSpPr>
        <p:spPr>
          <a:xfrm>
            <a:off x="9144000" y="1736750"/>
            <a:ext cx="4203300" cy="10767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 b="1" dirty="0">
                <a:latin typeface="Calibri"/>
                <a:ea typeface="Calibri"/>
                <a:cs typeface="Calibri"/>
                <a:sym typeface="Calibri"/>
              </a:rPr>
              <a:t>ADD DBA LOGO HERE</a:t>
            </a:r>
            <a:endParaRPr sz="1900" b="1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699</Words>
  <Application>Microsoft Office PowerPoint</Application>
  <PresentationFormat>Custom</PresentationFormat>
  <Paragraphs>82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Muldoon, Meg</dc:creator>
  <cp:lastModifiedBy>Muldoon, Meg</cp:lastModifiedBy>
  <cp:revision>5</cp:revision>
  <dcterms:created xsi:type="dcterms:W3CDTF">2006-08-16T00:00:00Z</dcterms:created>
  <dcterms:modified xsi:type="dcterms:W3CDTF">2025-02-19T17:23:26Z</dcterms:modified>
</cp:coreProperties>
</file>