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1314" r:id="rId5"/>
    <p:sldId id="1335" r:id="rId6"/>
    <p:sldId id="1313" r:id="rId7"/>
    <p:sldId id="1316" r:id="rId8"/>
    <p:sldId id="1336" r:id="rId9"/>
    <p:sldId id="1323" r:id="rId10"/>
    <p:sldId id="1337" r:id="rId11"/>
    <p:sldId id="1324" r:id="rId12"/>
    <p:sldId id="1325" r:id="rId13"/>
    <p:sldId id="1338" r:id="rId14"/>
    <p:sldId id="1327" r:id="rId15"/>
    <p:sldId id="1339" r:id="rId16"/>
    <p:sldId id="1329" r:id="rId17"/>
    <p:sldId id="1331" r:id="rId18"/>
    <p:sldId id="1332" r:id="rId19"/>
    <p:sldId id="1333" r:id="rId20"/>
    <p:sldId id="1334" r:id="rId21"/>
    <p:sldId id="131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4965A4C-1AF8-8B45-9C59-910FC6B09E44}">
          <p14:sldIdLst>
            <p14:sldId id="1314"/>
            <p14:sldId id="1335"/>
            <p14:sldId id="1313"/>
            <p14:sldId id="1316"/>
            <p14:sldId id="1336"/>
            <p14:sldId id="1323"/>
            <p14:sldId id="1337"/>
            <p14:sldId id="1324"/>
            <p14:sldId id="1325"/>
            <p14:sldId id="1338"/>
            <p14:sldId id="1327"/>
            <p14:sldId id="1339"/>
            <p14:sldId id="1329"/>
            <p14:sldId id="1331"/>
            <p14:sldId id="1332"/>
            <p14:sldId id="1333"/>
            <p14:sldId id="1334"/>
            <p14:sldId id="131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tchell, Lisa" initials="ML" lastIdx="22" clrIdx="0">
    <p:extLst>
      <p:ext uri="{19B8F6BF-5375-455C-9EA6-DF929625EA0E}">
        <p15:presenceInfo xmlns:p15="http://schemas.microsoft.com/office/powerpoint/2012/main" userId="S::LMitchell@nationallife.com::f78a9d22-f625-4d58-9edf-8ff65f6b87a6" providerId="AD"/>
      </p:ext>
    </p:extLst>
  </p:cmAuthor>
  <p:cmAuthor id="2" name="Hill, Jessica" initials="HJ" lastIdx="2" clrIdx="1">
    <p:extLst>
      <p:ext uri="{19B8F6BF-5375-455C-9EA6-DF929625EA0E}">
        <p15:presenceInfo xmlns:p15="http://schemas.microsoft.com/office/powerpoint/2012/main" userId="S::jhill@nationallife.com::866a4714-0641-4a37-80ef-3ab32fdb2767" providerId="AD"/>
      </p:ext>
    </p:extLst>
  </p:cmAuthor>
  <p:cmAuthor id="3" name="Rose, Lily" initials="RL" lastIdx="1" clrIdx="2">
    <p:extLst>
      <p:ext uri="{19B8F6BF-5375-455C-9EA6-DF929625EA0E}">
        <p15:presenceInfo xmlns:p15="http://schemas.microsoft.com/office/powerpoint/2012/main" userId="S::lrose@nationallife.com::17b80b1a-2494-4558-87d3-b564326bcb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07426"/>
    <a:srgbClr val="DCDEDF"/>
    <a:srgbClr val="3D9B35"/>
    <a:srgbClr val="F9F8F7"/>
    <a:srgbClr val="FDFDFE"/>
    <a:srgbClr val="F9FCF7"/>
    <a:srgbClr val="6AB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77"/>
    <p:restoredTop sz="93108"/>
  </p:normalViewPr>
  <p:slideViewPr>
    <p:cSldViewPr snapToGrid="0">
      <p:cViewPr varScale="1">
        <p:scale>
          <a:sx n="115" d="100"/>
          <a:sy n="115" d="100"/>
        </p:scale>
        <p:origin x="472" y="200"/>
      </p:cViewPr>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95" d="100"/>
          <a:sy n="95" d="100"/>
        </p:scale>
        <p:origin x="324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75127373784159"/>
          <c:y val="3.6515748031496063E-2"/>
          <c:w val="0.69038598116411909"/>
          <c:h val="0.87881742125984252"/>
        </c:manualLayout>
      </c:layout>
      <c:barChart>
        <c:barDir val="col"/>
        <c:grouping val="clustered"/>
        <c:varyColors val="0"/>
        <c:ser>
          <c:idx val="0"/>
          <c:order val="0"/>
          <c:tx>
            <c:strRef>
              <c:f>Sheet1!$B$1</c:f>
              <c:strCache>
                <c:ptCount val="1"/>
                <c:pt idx="0">
                  <c:v>Gallon of Gas</c:v>
                </c:pt>
              </c:strCache>
            </c:strRef>
          </c:tx>
          <c:spPr>
            <a:solidFill>
              <a:schemeClr val="accent1"/>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1CE6-2E48-BF3E-2DBE95F34F86}"/>
              </c:ext>
            </c:extLst>
          </c:dPt>
          <c:dLbls>
            <c:dLbl>
              <c:idx val="1"/>
              <c:tx>
                <c:rich>
                  <a:bodyPr rot="0" spcFirstLastPara="1" vertOverflow="ellipsis" vert="horz" wrap="square" lIns="38100" tIns="19050" rIns="38100" bIns="19050" anchor="ctr" anchorCtr="1">
                    <a:spAutoFit/>
                  </a:bodyPr>
                  <a:lstStyle/>
                  <a:p>
                    <a:pPr>
                      <a:defRPr sz="1800" b="0" i="0" u="none" strike="noStrike" kern="1200" baseline="0">
                        <a:solidFill>
                          <a:schemeClr val="bg1">
                            <a:lumMod val="50000"/>
                          </a:schemeClr>
                        </a:solidFill>
                        <a:latin typeface="+mn-lt"/>
                        <a:ea typeface="+mn-ea"/>
                        <a:cs typeface="+mn-cs"/>
                      </a:defRPr>
                    </a:pPr>
                    <a:fld id="{2DE3D58C-67A2-6D4D-9567-3E9D57BA9022}" type="VALUE">
                      <a:rPr lang="en-US" b="1">
                        <a:solidFill>
                          <a:schemeClr val="bg1">
                            <a:lumMod val="50000"/>
                          </a:schemeClr>
                        </a:solidFill>
                      </a:rPr>
                      <a:pPr>
                        <a:defRPr sz="1800">
                          <a:solidFill>
                            <a:schemeClr val="bg1">
                              <a:lumMod val="50000"/>
                            </a:schemeClr>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E6-2E48-BF3E-2DBE95F34F8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1990</c:v>
                </c:pt>
                <c:pt idx="1">
                  <c:v>2023</c:v>
                </c:pt>
              </c:numCache>
            </c:numRef>
          </c:cat>
          <c:val>
            <c:numRef>
              <c:f>Sheet1!$B$2:$B$3</c:f>
              <c:numCache>
                <c:formatCode>"$"#,##0.00</c:formatCode>
                <c:ptCount val="2"/>
                <c:pt idx="0">
                  <c:v>1.1499999999999999</c:v>
                </c:pt>
                <c:pt idx="1">
                  <c:v>3.45</c:v>
                </c:pt>
              </c:numCache>
            </c:numRef>
          </c:val>
          <c:extLst>
            <c:ext xmlns:c16="http://schemas.microsoft.com/office/drawing/2014/chart" uri="{C3380CC4-5D6E-409C-BE32-E72D297353CC}">
              <c16:uniqueId val="{00000002-1CE6-2E48-BF3E-2DBE95F34F86}"/>
            </c:ext>
          </c:extLst>
        </c:ser>
        <c:dLbls>
          <c:dLblPos val="outEnd"/>
          <c:showLegendKey val="0"/>
          <c:showVal val="1"/>
          <c:showCatName val="0"/>
          <c:showSerName val="0"/>
          <c:showPercent val="0"/>
          <c:showBubbleSize val="0"/>
        </c:dLbls>
        <c:gapWidth val="219"/>
        <c:overlap val="-27"/>
        <c:axId val="1753299743"/>
        <c:axId val="1665965583"/>
      </c:barChart>
      <c:catAx>
        <c:axId val="1753299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65965583"/>
        <c:crosses val="autoZero"/>
        <c:auto val="1"/>
        <c:lblAlgn val="ctr"/>
        <c:lblOffset val="100"/>
        <c:noMultiLvlLbl val="0"/>
      </c:catAx>
      <c:valAx>
        <c:axId val="1665965583"/>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53299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75127373784159"/>
          <c:y val="3.6515748031496063E-2"/>
          <c:w val="0.69038598116411909"/>
          <c:h val="0.87881742125984252"/>
        </c:manualLayout>
      </c:layout>
      <c:barChart>
        <c:barDir val="col"/>
        <c:grouping val="clustered"/>
        <c:varyColors val="0"/>
        <c:ser>
          <c:idx val="0"/>
          <c:order val="0"/>
          <c:tx>
            <c:strRef>
              <c:f>Sheet1!$B$1</c:f>
              <c:strCache>
                <c:ptCount val="1"/>
                <c:pt idx="0">
                  <c:v>Dozen Eggs</c:v>
                </c:pt>
              </c:strCache>
            </c:strRef>
          </c:tx>
          <c:spPr>
            <a:solidFill>
              <a:schemeClr val="accent1"/>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C5B4-5944-893A-244B2466623D}"/>
              </c:ext>
            </c:extLst>
          </c:dPt>
          <c:dLbls>
            <c:dLbl>
              <c:idx val="1"/>
              <c:tx>
                <c:rich>
                  <a:bodyPr rot="0" spcFirstLastPara="1" vertOverflow="ellipsis" vert="horz" wrap="square" lIns="38100" tIns="19050" rIns="38100" bIns="19050" anchor="ctr" anchorCtr="1">
                    <a:spAutoFit/>
                  </a:bodyPr>
                  <a:lstStyle/>
                  <a:p>
                    <a:pPr>
                      <a:defRPr sz="1800" b="0" i="0" u="none" strike="noStrike" kern="1200" baseline="0">
                        <a:solidFill>
                          <a:schemeClr val="bg1">
                            <a:lumMod val="50000"/>
                          </a:schemeClr>
                        </a:solidFill>
                        <a:latin typeface="+mn-lt"/>
                        <a:ea typeface="+mn-ea"/>
                        <a:cs typeface="+mn-cs"/>
                      </a:defRPr>
                    </a:pPr>
                    <a:fld id="{81430A8D-20EC-7C48-A49F-63258D33F4C0}" type="VALUE">
                      <a:rPr lang="en-US" b="1">
                        <a:solidFill>
                          <a:schemeClr val="bg1">
                            <a:lumMod val="50000"/>
                          </a:schemeClr>
                        </a:solidFill>
                      </a:rPr>
                      <a:pPr>
                        <a:defRPr sz="1800">
                          <a:solidFill>
                            <a:schemeClr val="bg1">
                              <a:lumMod val="50000"/>
                            </a:schemeClr>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5B4-5944-893A-244B2466623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1990</c:v>
                </c:pt>
                <c:pt idx="1">
                  <c:v>2023</c:v>
                </c:pt>
              </c:numCache>
            </c:numRef>
          </c:cat>
          <c:val>
            <c:numRef>
              <c:f>Sheet1!$B$2:$B$3</c:f>
              <c:numCache>
                <c:formatCode>"$"#,##0.00</c:formatCode>
                <c:ptCount val="2"/>
                <c:pt idx="0">
                  <c:v>1.01</c:v>
                </c:pt>
                <c:pt idx="1">
                  <c:v>2.5099999999999998</c:v>
                </c:pt>
              </c:numCache>
            </c:numRef>
          </c:val>
          <c:extLst>
            <c:ext xmlns:c16="http://schemas.microsoft.com/office/drawing/2014/chart" uri="{C3380CC4-5D6E-409C-BE32-E72D297353CC}">
              <c16:uniqueId val="{00000002-C5B4-5944-893A-244B2466623D}"/>
            </c:ext>
          </c:extLst>
        </c:ser>
        <c:dLbls>
          <c:dLblPos val="outEnd"/>
          <c:showLegendKey val="0"/>
          <c:showVal val="1"/>
          <c:showCatName val="0"/>
          <c:showSerName val="0"/>
          <c:showPercent val="0"/>
          <c:showBubbleSize val="0"/>
        </c:dLbls>
        <c:gapWidth val="219"/>
        <c:overlap val="-27"/>
        <c:axId val="1753299743"/>
        <c:axId val="1665965583"/>
      </c:barChart>
      <c:catAx>
        <c:axId val="1753299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65965583"/>
        <c:crosses val="autoZero"/>
        <c:auto val="1"/>
        <c:lblAlgn val="ctr"/>
        <c:lblOffset val="100"/>
        <c:noMultiLvlLbl val="0"/>
      </c:catAx>
      <c:valAx>
        <c:axId val="1665965583"/>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53299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27132545931758"/>
          <c:y val="4.0062500000000001E-2"/>
          <c:w val="0.65222867454068245"/>
          <c:h val="0.76078764763779527"/>
        </c:manualLayout>
      </c:layout>
      <c:barChart>
        <c:barDir val="col"/>
        <c:grouping val="clustered"/>
        <c:varyColors val="0"/>
        <c:ser>
          <c:idx val="0"/>
          <c:order val="0"/>
          <c:tx>
            <c:strRef>
              <c:f>Sheet1!$B$1</c:f>
              <c:strCache>
                <c:ptCount val="1"/>
                <c:pt idx="0">
                  <c:v>1990</c:v>
                </c:pt>
              </c:strCache>
            </c:strRef>
          </c:tx>
          <c:spPr>
            <a:solidFill>
              <a:schemeClr val="accent1"/>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r>
                      <a:rPr lang="en-US" sz="1400" b="1" i="0" u="none" strike="noStrike" baseline="0" dirty="0">
                        <a:solidFill>
                          <a:schemeClr val="bg1">
                            <a:lumMod val="50000"/>
                          </a:schemeClr>
                        </a:solidFill>
                        <a:effectLst/>
                      </a:rPr>
                      <a:t>$151,200</a:t>
                    </a:r>
                    <a:endParaRPr lang="en-US" dirty="0">
                      <a:solidFill>
                        <a:schemeClr val="bg1">
                          <a:lumMod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CC0-EA41-B49C-B9A049DF89B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Median Cost of New Home</c:v>
                </c:pt>
              </c:strCache>
            </c:strRef>
          </c:cat>
          <c:val>
            <c:numRef>
              <c:f>Sheet1!$B$2</c:f>
              <c:numCache>
                <c:formatCode>"$"#,##0</c:formatCode>
                <c:ptCount val="1"/>
                <c:pt idx="0">
                  <c:v>151200</c:v>
                </c:pt>
              </c:numCache>
            </c:numRef>
          </c:val>
          <c:extLst>
            <c:ext xmlns:c16="http://schemas.microsoft.com/office/drawing/2014/chart" uri="{C3380CC4-5D6E-409C-BE32-E72D297353CC}">
              <c16:uniqueId val="{00000001-3CC0-EA41-B49C-B9A049DF89B1}"/>
            </c:ext>
          </c:extLst>
        </c:ser>
        <c:ser>
          <c:idx val="1"/>
          <c:order val="1"/>
          <c:tx>
            <c:strRef>
              <c:f>Sheet1!$C$1</c:f>
              <c:strCache>
                <c:ptCount val="1"/>
                <c:pt idx="0">
                  <c:v>2023</c:v>
                </c:pt>
              </c:strCache>
            </c:strRef>
          </c:tx>
          <c:spPr>
            <a:solidFill>
              <a:schemeClr val="accent4"/>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3CC0-EA41-B49C-B9A049DF89B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Median Cost of New Home</c:v>
                </c:pt>
              </c:strCache>
            </c:strRef>
          </c:cat>
          <c:val>
            <c:numRef>
              <c:f>Sheet1!$C$2</c:f>
              <c:numCache>
                <c:formatCode>"$"#,##0</c:formatCode>
                <c:ptCount val="1"/>
                <c:pt idx="0">
                  <c:v>427400</c:v>
                </c:pt>
              </c:numCache>
            </c:numRef>
          </c:val>
          <c:extLst>
            <c:ext xmlns:c16="http://schemas.microsoft.com/office/drawing/2014/chart" uri="{C3380CC4-5D6E-409C-BE32-E72D297353CC}">
              <c16:uniqueId val="{00000002-3CC0-EA41-B49C-B9A049DF89B1}"/>
            </c:ext>
          </c:extLst>
        </c:ser>
        <c:dLbls>
          <c:dLblPos val="outEnd"/>
          <c:showLegendKey val="0"/>
          <c:showVal val="1"/>
          <c:showCatName val="0"/>
          <c:showSerName val="0"/>
          <c:showPercent val="0"/>
          <c:showBubbleSize val="0"/>
        </c:dLbls>
        <c:gapWidth val="219"/>
        <c:overlap val="-27"/>
        <c:axId val="1836030336"/>
        <c:axId val="2075146672"/>
      </c:barChart>
      <c:catAx>
        <c:axId val="183603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crossAx val="2075146672"/>
        <c:crosses val="autoZero"/>
        <c:auto val="1"/>
        <c:lblAlgn val="ctr"/>
        <c:lblOffset val="100"/>
        <c:noMultiLvlLbl val="0"/>
      </c:catAx>
      <c:valAx>
        <c:axId val="207514667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lumMod val="50000"/>
                  </a:schemeClr>
                </a:solidFill>
                <a:latin typeface="+mn-lt"/>
                <a:ea typeface="+mn-ea"/>
                <a:cs typeface="+mn-cs"/>
              </a:defRPr>
            </a:pPr>
            <a:endParaRPr lang="en-US"/>
          </a:p>
        </c:txPr>
        <c:crossAx val="183603033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bg1">
                    <a:lumMod val="50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bg1">
                    <a:lumMod val="50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27132545931758"/>
          <c:y val="4.0062500000000001E-2"/>
          <c:w val="0.65222867454068245"/>
          <c:h val="0.76078764763779527"/>
        </c:manualLayout>
      </c:layout>
      <c:barChart>
        <c:barDir val="col"/>
        <c:grouping val="clustered"/>
        <c:varyColors val="0"/>
        <c:ser>
          <c:idx val="0"/>
          <c:order val="0"/>
          <c:tx>
            <c:strRef>
              <c:f>Sheet1!$B$1</c:f>
              <c:strCache>
                <c:ptCount val="1"/>
                <c:pt idx="0">
                  <c:v>1990</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4380-744F-BD7F-5EE881FA69E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Avg Cost of New Car</c:v>
                </c:pt>
              </c:strCache>
            </c:strRef>
          </c:cat>
          <c:val>
            <c:numRef>
              <c:f>Sheet1!$B$2</c:f>
              <c:numCache>
                <c:formatCode>"$"#,##0</c:formatCode>
                <c:ptCount val="1"/>
                <c:pt idx="0">
                  <c:v>15472</c:v>
                </c:pt>
              </c:numCache>
            </c:numRef>
          </c:val>
          <c:extLst>
            <c:ext xmlns:c16="http://schemas.microsoft.com/office/drawing/2014/chart" uri="{C3380CC4-5D6E-409C-BE32-E72D297353CC}">
              <c16:uniqueId val="{00000000-4380-744F-BD7F-5EE881FA69E1}"/>
            </c:ext>
          </c:extLst>
        </c:ser>
        <c:ser>
          <c:idx val="1"/>
          <c:order val="1"/>
          <c:tx>
            <c:strRef>
              <c:f>Sheet1!$C$1</c:f>
              <c:strCache>
                <c:ptCount val="1"/>
                <c:pt idx="0">
                  <c:v>2023</c:v>
                </c:pt>
              </c:strCache>
            </c:strRef>
          </c:tx>
          <c:spPr>
            <a:solidFill>
              <a:schemeClr val="accent4"/>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4380-744F-BD7F-5EE881FA69E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Avg Cost of New Car</c:v>
                </c:pt>
              </c:strCache>
            </c:strRef>
          </c:cat>
          <c:val>
            <c:numRef>
              <c:f>Sheet1!$C$2</c:f>
              <c:numCache>
                <c:formatCode>"$"#,##0</c:formatCode>
                <c:ptCount val="1"/>
                <c:pt idx="0">
                  <c:v>47010</c:v>
                </c:pt>
              </c:numCache>
            </c:numRef>
          </c:val>
          <c:extLst>
            <c:ext xmlns:c16="http://schemas.microsoft.com/office/drawing/2014/chart" uri="{C3380CC4-5D6E-409C-BE32-E72D297353CC}">
              <c16:uniqueId val="{00000001-4380-744F-BD7F-5EE881FA69E1}"/>
            </c:ext>
          </c:extLst>
        </c:ser>
        <c:dLbls>
          <c:dLblPos val="outEnd"/>
          <c:showLegendKey val="0"/>
          <c:showVal val="1"/>
          <c:showCatName val="0"/>
          <c:showSerName val="0"/>
          <c:showPercent val="0"/>
          <c:showBubbleSize val="0"/>
        </c:dLbls>
        <c:gapWidth val="219"/>
        <c:overlap val="-27"/>
        <c:axId val="1836030336"/>
        <c:axId val="2075146672"/>
      </c:barChart>
      <c:catAx>
        <c:axId val="183603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crossAx val="2075146672"/>
        <c:crosses val="autoZero"/>
        <c:auto val="1"/>
        <c:lblAlgn val="ctr"/>
        <c:lblOffset val="100"/>
        <c:noMultiLvlLbl val="0"/>
      </c:catAx>
      <c:valAx>
        <c:axId val="207514667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lumMod val="50000"/>
                  </a:schemeClr>
                </a:solidFill>
                <a:latin typeface="+mn-lt"/>
                <a:ea typeface="+mn-ea"/>
                <a:cs typeface="+mn-cs"/>
              </a:defRPr>
            </a:pPr>
            <a:endParaRPr lang="en-US"/>
          </a:p>
        </c:txPr>
        <c:crossAx val="183603033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bg1">
                    <a:lumMod val="50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bg1">
                    <a:lumMod val="50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B843F4-9055-1C47-9C4F-EEA1751E86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2023 Affiliated</a:t>
            </a:r>
          </a:p>
        </p:txBody>
      </p:sp>
      <p:sp>
        <p:nvSpPr>
          <p:cNvPr id="4" name="Footer Placeholder 3">
            <a:extLst>
              <a:ext uri="{FF2B5EF4-FFF2-40B4-BE49-F238E27FC236}">
                <a16:creationId xmlns:a16="http://schemas.microsoft.com/office/drawing/2014/main" id="{B8AFBBFB-BE22-704F-BC84-237B60A4CA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A1868C-A6E1-6D4A-A326-778626963F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DA0121-066A-444F-8EA3-95811E050348}" type="slidenum">
              <a:rPr lang="en-US" smtClean="0"/>
              <a:t>‹#›</a:t>
            </a:fld>
            <a:endParaRPr lang="en-US"/>
          </a:p>
        </p:txBody>
      </p:sp>
    </p:spTree>
    <p:extLst>
      <p:ext uri="{BB962C8B-B14F-4D97-AF65-F5344CB8AC3E}">
        <p14:creationId xmlns:p14="http://schemas.microsoft.com/office/powerpoint/2010/main" val="28402224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2023 Affiliated</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B0D5E-78D6-9749-BF34-44FB48D69B67}" type="datetime1">
              <a:rPr lang="en-US" smtClean="0"/>
              <a:t>8/21/24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11481-28E0-4423-8641-2533152FEC53}" type="slidenum">
              <a:rPr lang="en-US" smtClean="0"/>
              <a:t>‹#›</a:t>
            </a:fld>
            <a:endParaRPr lang="en-US"/>
          </a:p>
        </p:txBody>
      </p:sp>
    </p:spTree>
    <p:extLst>
      <p:ext uri="{BB962C8B-B14F-4D97-AF65-F5344CB8AC3E}">
        <p14:creationId xmlns:p14="http://schemas.microsoft.com/office/powerpoint/2010/main" val="2890760836"/>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81FB0D5E-78D6-9749-BF34-44FB48D69B67}" type="datetime1">
              <a:rPr lang="en-US" smtClean="0"/>
              <a:t>8/21/24</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1</a:t>
            </a:fld>
            <a:endParaRPr lang="en-US"/>
          </a:p>
        </p:txBody>
      </p:sp>
    </p:spTree>
    <p:extLst>
      <p:ext uri="{BB962C8B-B14F-4D97-AF65-F5344CB8AC3E}">
        <p14:creationId xmlns:p14="http://schemas.microsoft.com/office/powerpoint/2010/main" val="1115530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81FB0D5E-78D6-9749-BF34-44FB48D69B67}" type="datetime1">
              <a:rPr lang="en-US" smtClean="0"/>
              <a:t>8/21/24</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10</a:t>
            </a:fld>
            <a:endParaRPr lang="en-US"/>
          </a:p>
        </p:txBody>
      </p:sp>
    </p:spTree>
    <p:extLst>
      <p:ext uri="{BB962C8B-B14F-4D97-AF65-F5344CB8AC3E}">
        <p14:creationId xmlns:p14="http://schemas.microsoft.com/office/powerpoint/2010/main" val="3867344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81FB0D5E-78D6-9749-BF34-44FB48D69B67}" type="datetime1">
              <a:rPr lang="en-US" smtClean="0"/>
              <a:t>8/21/24</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11</a:t>
            </a:fld>
            <a:endParaRPr lang="en-US"/>
          </a:p>
        </p:txBody>
      </p:sp>
    </p:spTree>
    <p:extLst>
      <p:ext uri="{BB962C8B-B14F-4D97-AF65-F5344CB8AC3E}">
        <p14:creationId xmlns:p14="http://schemas.microsoft.com/office/powerpoint/2010/main" val="4214321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81FB0D5E-78D6-9749-BF34-44FB48D69B67}" type="datetime1">
              <a:rPr lang="en-US" smtClean="0"/>
              <a:t>8/21/24</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12</a:t>
            </a:fld>
            <a:endParaRPr lang="en-US"/>
          </a:p>
        </p:txBody>
      </p:sp>
    </p:spTree>
    <p:extLst>
      <p:ext uri="{BB962C8B-B14F-4D97-AF65-F5344CB8AC3E}">
        <p14:creationId xmlns:p14="http://schemas.microsoft.com/office/powerpoint/2010/main" val="1831611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market risk and help ensure you can meet essential expenses, there are a few solutions that offer low risk and/or guarantees. </a:t>
            </a:r>
          </a:p>
          <a:p>
            <a:endParaRPr lang="en-US" dirty="0"/>
          </a:p>
          <a:p>
            <a:pPr marL="181225" indent="-181225">
              <a:buFont typeface="Arial" panose="020B0604020202020204" pitchFamily="34" charset="0"/>
              <a:buChar char="•"/>
            </a:pPr>
            <a:r>
              <a:rPr lang="en-US" dirty="0"/>
              <a:t>Bank CDs can offer principal protection, but their yield today is minimal.</a:t>
            </a:r>
          </a:p>
          <a:p>
            <a:pPr marL="181225" indent="-181225">
              <a:buFont typeface="Arial" panose="020B0604020202020204" pitchFamily="34" charset="0"/>
              <a:buChar char="•"/>
            </a:pPr>
            <a:r>
              <a:rPr lang="en-US" dirty="0"/>
              <a:t>The principal and interest payments of treasuries are backed by the U.S. Government.  For this reason they are considered a lower risk investment, but they are still subject to market risk if you were to sell them on the secondary market, and to interest rate risk, plus their yield potential today is only slightly higher than bank CDs.  </a:t>
            </a:r>
          </a:p>
          <a:p>
            <a:pPr marL="181225" indent="-181225">
              <a:buFont typeface="Arial" panose="020B0604020202020204" pitchFamily="34" charset="0"/>
              <a:buChar char="•"/>
            </a:pPr>
            <a:r>
              <a:rPr lang="en-US" dirty="0"/>
              <a:t>Fixed indexed annuities credit interest based in part on the change in a market index, giving them the potential for higher interest crediting than traditional annuities.  The 0% “floor” provided by an indexed annuity ensures that during crediting periods where the index is negative, that no less than 0% interest is credited to the index strategy.  This means that premiums paid and interest earned won’t be reduced by market volatility, although any rider charges will continue to be deducted even if no interest is credited. </a:t>
            </a:r>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81FB0D5E-78D6-9749-BF34-44FB48D69B67}" type="datetime1">
              <a:rPr lang="en-US" smtClean="0"/>
              <a:t>8/21/24</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13</a:t>
            </a:fld>
            <a:endParaRPr lang="en-US"/>
          </a:p>
        </p:txBody>
      </p:sp>
    </p:spTree>
    <p:extLst>
      <p:ext uri="{BB962C8B-B14F-4D97-AF65-F5344CB8AC3E}">
        <p14:creationId xmlns:p14="http://schemas.microsoft.com/office/powerpoint/2010/main" val="3072654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81FB0D5E-78D6-9749-BF34-44FB48D69B67}" type="datetime1">
              <a:rPr lang="en-US" smtClean="0"/>
              <a:t>8/21/24</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14</a:t>
            </a:fld>
            <a:endParaRPr lang="en-US"/>
          </a:p>
        </p:txBody>
      </p:sp>
    </p:spTree>
    <p:extLst>
      <p:ext uri="{BB962C8B-B14F-4D97-AF65-F5344CB8AC3E}">
        <p14:creationId xmlns:p14="http://schemas.microsoft.com/office/powerpoint/2010/main" val="1290449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equities have been the instrument that most efficiently competes with inflation. </a:t>
            </a:r>
          </a:p>
          <a:p>
            <a:endParaRPr lang="en-US" dirty="0"/>
          </a:p>
          <a:p>
            <a:r>
              <a:rPr lang="en-US" dirty="0"/>
              <a:t>In this chart, we see our portfolio platform.  Return potential is the Y axis and Risk is the X axis.  As we go up the line, the investment objectives get progressively more aggressive.  We have listed our available portfolio managers for your reference to show the range of options available for investment-based portfolios.  Many of these managers offer portfolios for capital appreciation and portfolios that are income focused.  </a:t>
            </a:r>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81FB0D5E-78D6-9749-BF34-44FB48D69B67}" type="datetime1">
              <a:rPr lang="en-US" smtClean="0"/>
              <a:t>8/21/24</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15</a:t>
            </a:fld>
            <a:endParaRPr lang="en-US"/>
          </a:p>
        </p:txBody>
      </p:sp>
    </p:spTree>
    <p:extLst>
      <p:ext uri="{BB962C8B-B14F-4D97-AF65-F5344CB8AC3E}">
        <p14:creationId xmlns:p14="http://schemas.microsoft.com/office/powerpoint/2010/main" val="3174931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thinking about life insurance and the role it can play in retirement income planning, consider where cash value life insurance falls in terms of risk and return.</a:t>
            </a:r>
          </a:p>
          <a:p>
            <a:endParaRPr lang="en-US" dirty="0"/>
          </a:p>
          <a:p>
            <a:r>
              <a:rPr lang="en-US" dirty="0"/>
              <a:t>On one end of the spectrum, we have Treasuries, which offer principal protection but very little yield potential. </a:t>
            </a:r>
          </a:p>
          <a:p>
            <a:endParaRPr lang="en-US" dirty="0"/>
          </a:p>
          <a:p>
            <a:r>
              <a:rPr lang="en-US" dirty="0"/>
              <a:t>At the other end of the spectrum, we have high yield debt, which offers the potential of high yield return, but has the risk of potential default. </a:t>
            </a:r>
          </a:p>
          <a:p>
            <a:endParaRPr lang="en-US" dirty="0"/>
          </a:p>
          <a:p>
            <a:r>
              <a:rPr lang="en-US" dirty="0"/>
              <a:t>Cash value life insurance lies in the middle of the spectrum, offering the potential of higher interest crediting than treasuries. The downside is that not all clients will be able to afford the insurance or will even be insurable. But for clients looking to transfer some of that unknown risk, cash value life insurance offers death benefit, the potential to access the cash value to supplement income using policy loans and withdrawals, living benefits, and potential tax benefits. </a:t>
            </a:r>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81FB0D5E-78D6-9749-BF34-44FB48D69B67}" type="datetime1">
              <a:rPr lang="en-US" smtClean="0"/>
              <a:t>8/21/24</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16</a:t>
            </a:fld>
            <a:endParaRPr lang="en-US"/>
          </a:p>
        </p:txBody>
      </p:sp>
    </p:spTree>
    <p:extLst>
      <p:ext uri="{BB962C8B-B14F-4D97-AF65-F5344CB8AC3E}">
        <p14:creationId xmlns:p14="http://schemas.microsoft.com/office/powerpoint/2010/main" val="1485685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when thinking about retirement income, consider the financial risks your retirement faces and think about utilizing multiple financial solutions – such as annuities, managed money and life insurance – to help mitigate that risk. </a:t>
            </a:r>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81FB0D5E-78D6-9749-BF34-44FB48D69B67}" type="datetime1">
              <a:rPr lang="en-US" smtClean="0"/>
              <a:t>8/21/24</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17</a:t>
            </a:fld>
            <a:endParaRPr lang="en-US"/>
          </a:p>
        </p:txBody>
      </p:sp>
    </p:spTree>
    <p:extLst>
      <p:ext uri="{BB962C8B-B14F-4D97-AF65-F5344CB8AC3E}">
        <p14:creationId xmlns:p14="http://schemas.microsoft.com/office/powerpoint/2010/main" val="4265790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when thinking about retirement income, consider the financial risks your retirement faces and think about utilizing multiple financial solutions – such as annuities, managed money and life insurance – to help mitigate that risk. </a:t>
            </a:r>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81FB0D5E-78D6-9749-BF34-44FB48D69B67}" type="datetime1">
              <a:rPr lang="en-US" smtClean="0"/>
              <a:t>8/21/24</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18</a:t>
            </a:fld>
            <a:endParaRPr lang="en-US"/>
          </a:p>
        </p:txBody>
      </p:sp>
    </p:spTree>
    <p:extLst>
      <p:ext uri="{BB962C8B-B14F-4D97-AF65-F5344CB8AC3E}">
        <p14:creationId xmlns:p14="http://schemas.microsoft.com/office/powerpoint/2010/main" val="342291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we’re focusing on financial risk and how to manage it. </a:t>
            </a:r>
          </a:p>
          <a:p>
            <a:endParaRPr lang="en-US" dirty="0"/>
          </a:p>
          <a:p>
            <a:r>
              <a:rPr lang="en-US" dirty="0"/>
              <a:t>When talking about saving for retirement, how do you determine how much money you’ll need? Maybe use a traditional rule of thumb and say 60, 70, or 80%?</a:t>
            </a:r>
          </a:p>
          <a:p>
            <a:endParaRPr lang="en-US" dirty="0"/>
          </a:p>
          <a:p>
            <a:r>
              <a:rPr lang="en-US" dirty="0"/>
              <a:t>When setting your goals for retirement income consider starting with two components instead of a rule of thumb:  expenses and retirement length. </a:t>
            </a:r>
          </a:p>
          <a:p>
            <a:endParaRPr lang="en-US" dirty="0"/>
          </a:p>
          <a:p>
            <a:r>
              <a:rPr lang="en-US" dirty="0"/>
              <a:t>Your expenses can be split into two categories: essential and discretionary. Essential expenses cover your basic needs, like food, housing and health. Discretionary expenses are for the activities and items that you want, but don’t necessarily need, like vacations and dining out.  </a:t>
            </a:r>
          </a:p>
          <a:p>
            <a:endParaRPr lang="en-US" dirty="0"/>
          </a:p>
          <a:p>
            <a:r>
              <a:rPr lang="en-US" dirty="0"/>
              <a:t>So how long do should we plan on meeting those expenses? How long is the average retirement? Many experts suggest you should plan for 30 years. A lot can change in 30 years. Let’s try an exercise. Think about all of the revolutionary changes – good and bad – that you have witnessed over the last 30 years. In 1989, 8 million homes in the U.S. had access to the internet. That’s about 9%. Today, roughly 92% of homes have internet access*. Can you imagine life without internet access? Recognizing that so much can change in 30 years, the question becomes how do we manage 30 years of potential financial risk?</a:t>
            </a:r>
          </a:p>
          <a:p>
            <a:endParaRPr lang="en-US" dirty="0"/>
          </a:p>
          <a:p>
            <a:r>
              <a:rPr lang="en-US" dirty="0"/>
              <a:t>*source: https://</a:t>
            </a:r>
            <a:r>
              <a:rPr lang="en-US" dirty="0" err="1"/>
              <a:t>www.statista.com</a:t>
            </a:r>
            <a:r>
              <a:rPr lang="en-US" dirty="0"/>
              <a:t>/statistics/590800/internet-usage-reach-</a:t>
            </a:r>
            <a:r>
              <a:rPr lang="en-US" dirty="0" err="1"/>
              <a:t>usa</a:t>
            </a:r>
            <a:r>
              <a:rPr lang="en-US" dirty="0"/>
              <a:t>/ </a:t>
            </a:r>
          </a:p>
          <a:p>
            <a:endParaRPr lang="en-US" dirty="0"/>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81FB0D5E-78D6-9749-BF34-44FB48D69B67}" type="datetime1">
              <a:rPr lang="en-US" smtClean="0"/>
              <a:t>8/21/24</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2</a:t>
            </a:fld>
            <a:endParaRPr lang="en-US"/>
          </a:p>
        </p:txBody>
      </p:sp>
    </p:spTree>
    <p:extLst>
      <p:ext uri="{BB962C8B-B14F-4D97-AF65-F5344CB8AC3E}">
        <p14:creationId xmlns:p14="http://schemas.microsoft.com/office/powerpoint/2010/main" val="1887945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statistics don’t lie. Planning for a longer retirement is essential.  [review slide]</a:t>
            </a:r>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81FB0D5E-78D6-9749-BF34-44FB48D69B67}" type="datetime1">
              <a:rPr lang="en-US" smtClean="0"/>
              <a:t>8/21/24</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3</a:t>
            </a:fld>
            <a:endParaRPr lang="en-US"/>
          </a:p>
        </p:txBody>
      </p:sp>
    </p:spTree>
    <p:extLst>
      <p:ext uri="{BB962C8B-B14F-4D97-AF65-F5344CB8AC3E}">
        <p14:creationId xmlns:p14="http://schemas.microsoft.com/office/powerpoint/2010/main" val="121239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a:solidFill>
                  <a:srgbClr val="E07426"/>
                </a:solidFill>
              </a:rPr>
              <a:t>So how do you manage 30 years of risk?</a:t>
            </a:r>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81FB0D5E-78D6-9749-BF34-44FB48D69B67}" type="datetime1">
              <a:rPr lang="en-US" smtClean="0"/>
              <a:t>8/21/24</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4</a:t>
            </a:fld>
            <a:endParaRPr lang="en-US"/>
          </a:p>
        </p:txBody>
      </p:sp>
    </p:spTree>
    <p:extLst>
      <p:ext uri="{BB962C8B-B14F-4D97-AF65-F5344CB8AC3E}">
        <p14:creationId xmlns:p14="http://schemas.microsoft.com/office/powerpoint/2010/main" val="107996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81FB0D5E-78D6-9749-BF34-44FB48D69B67}" type="datetime1">
              <a:rPr lang="en-US" smtClean="0"/>
              <a:t>8/21/24</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5</a:t>
            </a:fld>
            <a:endParaRPr lang="en-US"/>
          </a:p>
        </p:txBody>
      </p:sp>
    </p:spTree>
    <p:extLst>
      <p:ext uri="{BB962C8B-B14F-4D97-AF65-F5344CB8AC3E}">
        <p14:creationId xmlns:p14="http://schemas.microsoft.com/office/powerpoint/2010/main" val="3779623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market risk for retirees, when you retire can be a significant factor.  This is called is Sequence of Return risk.  Simply, this is a risk that the market will decline significantly early in retirement, which significantly reduces your retirement nest egg.  The significant reduction in value – in addition to the annual distributions – could cause the nest egg to deplete quicker than planned.</a:t>
            </a:r>
          </a:p>
          <a:p>
            <a:endParaRPr lang="en-US" dirty="0"/>
          </a:p>
          <a:p>
            <a:r>
              <a:rPr lang="en-US" dirty="0"/>
              <a:t>In this example, we can clearly demonstrate the risk.  We have the same 22-year time period, 1999-2021.  In scenario A, we begin retirement in the year 1999.  In Scenario B, we start retirement in 2021 and work in reverse.  The same returns for each scenario, the only difference is when the returns are realized.</a:t>
            </a:r>
          </a:p>
          <a:p>
            <a:endParaRPr lang="en-US" dirty="0"/>
          </a:p>
          <a:p>
            <a:r>
              <a:rPr lang="en-US" dirty="0"/>
              <a:t>Scenario A:  There are major early losses, which significantly impair the account.  While Scenario B realizes early gains, which is a significant boost to the account.  Showing the same $50,000 annual distribution, Scenario A runs out of income at age 78, adjusted for 5% annual inflation, while Scenario B with the same annual distribution still is projecting $1.367 for the account value at age 87.</a:t>
            </a:r>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81FB0D5E-78D6-9749-BF34-44FB48D69B67}" type="datetime1">
              <a:rPr lang="en-US" smtClean="0"/>
              <a:t>8/21/24</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6</a:t>
            </a:fld>
            <a:endParaRPr lang="en-US"/>
          </a:p>
        </p:txBody>
      </p:sp>
    </p:spTree>
    <p:extLst>
      <p:ext uri="{BB962C8B-B14F-4D97-AF65-F5344CB8AC3E}">
        <p14:creationId xmlns:p14="http://schemas.microsoft.com/office/powerpoint/2010/main" val="3816670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81FB0D5E-78D6-9749-BF34-44FB48D69B67}" type="datetime1">
              <a:rPr lang="en-US" smtClean="0"/>
              <a:t>8/21/24</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7</a:t>
            </a:fld>
            <a:endParaRPr lang="en-US"/>
          </a:p>
        </p:txBody>
      </p:sp>
    </p:spTree>
    <p:extLst>
      <p:ext uri="{BB962C8B-B14F-4D97-AF65-F5344CB8AC3E}">
        <p14:creationId xmlns:p14="http://schemas.microsoft.com/office/powerpoint/2010/main" val="803776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think about inflation, we generally talk about our every day purchases.  Things like stamps, a bottle of Coke, a dozen eggs or a gallon of gas.  We can see from this chart that over the last 30 years, inflation most certainly exists.  However, do we really feel inflation if we are spending $2.51 for a dozen eggs?</a:t>
            </a:r>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81FB0D5E-78D6-9749-BF34-44FB48D69B67}" type="datetime1">
              <a:rPr lang="en-US" smtClean="0"/>
              <a:t>8/21/24</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8</a:t>
            </a:fld>
            <a:endParaRPr lang="en-US"/>
          </a:p>
        </p:txBody>
      </p:sp>
    </p:spTree>
    <p:extLst>
      <p:ext uri="{BB962C8B-B14F-4D97-AF65-F5344CB8AC3E}">
        <p14:creationId xmlns:p14="http://schemas.microsoft.com/office/powerpoint/2010/main" val="1164883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argue that we realize the impact of inflation on our big purchases.  Let’s consider buying a car. Over the last 30 years, the average price for a new car has increased 204%.  If we look at an even bigger purchase, a new constructed home, the average price has </a:t>
            </a:r>
            <a:r>
              <a:rPr lang="en-US"/>
              <a:t>increased 183% </a:t>
            </a:r>
            <a:r>
              <a:rPr lang="en-US" dirty="0"/>
              <a:t>since 1990.  That’s great if you are the builder, but not so great if you are the buyer.</a:t>
            </a:r>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81FB0D5E-78D6-9749-BF34-44FB48D69B67}" type="datetime1">
              <a:rPr lang="en-US" smtClean="0"/>
              <a:t>8/21/24</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9</a:t>
            </a:fld>
            <a:endParaRPr lang="en-US"/>
          </a:p>
        </p:txBody>
      </p:sp>
    </p:spTree>
    <p:extLst>
      <p:ext uri="{BB962C8B-B14F-4D97-AF65-F5344CB8AC3E}">
        <p14:creationId xmlns:p14="http://schemas.microsoft.com/office/powerpoint/2010/main" val="162972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79F01C7-C834-5676-63F0-F1A88B4D3F4F}"/>
              </a:ext>
            </a:extLst>
          </p:cNvPr>
          <p:cNvSpPr/>
          <p:nvPr userDrawn="1"/>
        </p:nvSpPr>
        <p:spPr>
          <a:xfrm rot="16200000">
            <a:off x="4501708" y="-832293"/>
            <a:ext cx="6854940" cy="8525646"/>
          </a:xfrm>
          <a:custGeom>
            <a:avLst/>
            <a:gdLst>
              <a:gd name="connsiteX0" fmla="*/ 6880698 w 6880698"/>
              <a:gd name="connsiteY0" fmla="*/ 6880698 h 8557682"/>
              <a:gd name="connsiteX1" fmla="*/ 6880698 w 6880698"/>
              <a:gd name="connsiteY1" fmla="*/ 8557682 h 8557682"/>
              <a:gd name="connsiteX2" fmla="*/ 0 w 6880698"/>
              <a:gd name="connsiteY2" fmla="*/ 8557682 h 8557682"/>
              <a:gd name="connsiteX3" fmla="*/ 0 w 6880698"/>
              <a:gd name="connsiteY3" fmla="*/ 0 h 8557682"/>
            </a:gdLst>
            <a:ahLst/>
            <a:cxnLst>
              <a:cxn ang="0">
                <a:pos x="connsiteX0" y="connsiteY0"/>
              </a:cxn>
              <a:cxn ang="0">
                <a:pos x="connsiteX1" y="connsiteY1"/>
              </a:cxn>
              <a:cxn ang="0">
                <a:pos x="connsiteX2" y="connsiteY2"/>
              </a:cxn>
              <a:cxn ang="0">
                <a:pos x="connsiteX3" y="connsiteY3"/>
              </a:cxn>
            </a:cxnLst>
            <a:rect l="l" t="t" r="r" b="b"/>
            <a:pathLst>
              <a:path w="6880698" h="8557682">
                <a:moveTo>
                  <a:pt x="6880698" y="6880698"/>
                </a:moveTo>
                <a:lnTo>
                  <a:pt x="6880698" y="8557682"/>
                </a:lnTo>
                <a:lnTo>
                  <a:pt x="0" y="855768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0" name="Right Triangle 39">
            <a:extLst>
              <a:ext uri="{FF2B5EF4-FFF2-40B4-BE49-F238E27FC236}">
                <a16:creationId xmlns:a16="http://schemas.microsoft.com/office/drawing/2014/main" id="{8FA69C24-DACF-6D48-B758-0CCDFED34027}"/>
              </a:ext>
            </a:extLst>
          </p:cNvPr>
          <p:cNvSpPr/>
          <p:nvPr userDrawn="1"/>
        </p:nvSpPr>
        <p:spPr>
          <a:xfrm rot="5400000">
            <a:off x="-2321" y="2318"/>
            <a:ext cx="3993267" cy="398862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1" name="Picture 40">
            <a:extLst>
              <a:ext uri="{FF2B5EF4-FFF2-40B4-BE49-F238E27FC236}">
                <a16:creationId xmlns:a16="http://schemas.microsoft.com/office/drawing/2014/main" id="{F7861F2F-8C6E-C74C-AC68-675359AA363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41488" y="622717"/>
            <a:ext cx="2400300" cy="563198"/>
          </a:xfrm>
          <a:prstGeom prst="rect">
            <a:avLst/>
          </a:prstGeom>
        </p:spPr>
      </p:pic>
      <p:sp>
        <p:nvSpPr>
          <p:cNvPr id="43" name="Title 1">
            <a:extLst>
              <a:ext uri="{FF2B5EF4-FFF2-40B4-BE49-F238E27FC236}">
                <a16:creationId xmlns:a16="http://schemas.microsoft.com/office/drawing/2014/main" id="{C6884646-BF67-254E-8809-147C4960680F}"/>
              </a:ext>
            </a:extLst>
          </p:cNvPr>
          <p:cNvSpPr>
            <a:spLocks noGrp="1"/>
          </p:cNvSpPr>
          <p:nvPr>
            <p:ph type="title"/>
          </p:nvPr>
        </p:nvSpPr>
        <p:spPr>
          <a:xfrm>
            <a:off x="6786880" y="2978780"/>
            <a:ext cx="5366851" cy="1255728"/>
          </a:xfrm>
        </p:spPr>
        <p:txBody>
          <a:bodyPr anchor="b" anchorCtr="0"/>
          <a:lstStyle>
            <a:lvl1pPr algn="r">
              <a:defRPr sz="3200"/>
            </a:lvl1pPr>
          </a:lstStyle>
          <a:p>
            <a:r>
              <a:rPr lang="en-US" dirty="0"/>
              <a:t>Click to edit Master title style</a:t>
            </a:r>
          </a:p>
        </p:txBody>
      </p:sp>
      <p:sp>
        <p:nvSpPr>
          <p:cNvPr id="44" name="Text Placeholder 17">
            <a:extLst>
              <a:ext uri="{FF2B5EF4-FFF2-40B4-BE49-F238E27FC236}">
                <a16:creationId xmlns:a16="http://schemas.microsoft.com/office/drawing/2014/main" id="{AE1396D6-7CFB-7548-94F6-F4C2322242DE}"/>
              </a:ext>
            </a:extLst>
          </p:cNvPr>
          <p:cNvSpPr>
            <a:spLocks noGrp="1"/>
          </p:cNvSpPr>
          <p:nvPr>
            <p:ph type="body" sz="quarter" idx="10"/>
          </p:nvPr>
        </p:nvSpPr>
        <p:spPr>
          <a:xfrm>
            <a:off x="7996874" y="4220358"/>
            <a:ext cx="3665473" cy="820737"/>
          </a:xfrm>
        </p:spPr>
        <p:txBody>
          <a:bodyPr/>
          <a:lstStyle>
            <a:lvl1pPr marL="0" indent="0" algn="r">
              <a:buFont typeface="Arial" panose="020B0604020202020204" pitchFamily="34" charset="0"/>
              <a:buNone/>
              <a:defRPr sz="1800">
                <a:solidFill>
                  <a:schemeClr val="tx2"/>
                </a:solidFill>
              </a:defRPr>
            </a:lvl1pPr>
            <a:lvl2pPr marL="0" indent="0" algn="r">
              <a:buNone/>
              <a:defRPr sz="2400">
                <a:solidFill>
                  <a:schemeClr val="tx2"/>
                </a:solidFill>
              </a:defRPr>
            </a:lvl2pPr>
            <a:lvl3pPr marL="0" indent="0" algn="r">
              <a:buNone/>
              <a:defRPr sz="2400">
                <a:solidFill>
                  <a:schemeClr val="tx2"/>
                </a:solidFill>
              </a:defRPr>
            </a:lvl3pPr>
            <a:lvl4pPr marL="0" indent="0" algn="r">
              <a:buNone/>
              <a:defRPr sz="2400">
                <a:solidFill>
                  <a:schemeClr val="tx2"/>
                </a:solidFill>
              </a:defRPr>
            </a:lvl4pPr>
            <a:lvl5pPr marL="0" indent="0" algn="r">
              <a:buNone/>
              <a:defRPr sz="2400">
                <a:solidFill>
                  <a:schemeClr val="tx2"/>
                </a:solidFill>
              </a:defRPr>
            </a:lvl5pPr>
          </a:lstStyle>
          <a:p>
            <a:pPr lvl="0"/>
            <a:r>
              <a:rPr lang="en-US" dirty="0"/>
              <a:t>Click to edit Master text styles</a:t>
            </a:r>
          </a:p>
        </p:txBody>
      </p:sp>
      <p:sp>
        <p:nvSpPr>
          <p:cNvPr id="2" name="Date Placeholder 3">
            <a:extLst>
              <a:ext uri="{FF2B5EF4-FFF2-40B4-BE49-F238E27FC236}">
                <a16:creationId xmlns:a16="http://schemas.microsoft.com/office/drawing/2014/main" id="{24FE8393-29BC-FCE7-9268-D2096251B3AC}"/>
              </a:ext>
            </a:extLst>
          </p:cNvPr>
          <p:cNvSpPr>
            <a:spLocks noGrp="1"/>
          </p:cNvSpPr>
          <p:nvPr>
            <p:ph type="dt" sz="half" idx="2"/>
          </p:nvPr>
        </p:nvSpPr>
        <p:spPr>
          <a:xfrm>
            <a:off x="457199" y="6475434"/>
            <a:ext cx="1825821" cy="126958"/>
          </a:xfrm>
          <a:prstGeom prst="rect">
            <a:avLst/>
          </a:prstGeom>
        </p:spPr>
        <p:txBody>
          <a:bodyPr vert="horz" wrap="none" lIns="0" tIns="0" rIns="0" bIns="0" rtlCol="0" anchor="ctr">
            <a:spAutoFit/>
          </a:bodyPr>
          <a:lstStyle>
            <a:lvl1pPr algn="l">
              <a:defRPr sz="825" b="0" i="0">
                <a:solidFill>
                  <a:schemeClr val="tx1">
                    <a:tint val="75000"/>
                  </a:schemeClr>
                </a:solidFill>
                <a:latin typeface="Arial Narrow" panose="020B0604020202020204" pitchFamily="34" charset="0"/>
                <a:cs typeface="Arial Narrow" panose="020B0604020202020204" pitchFamily="34" charset="0"/>
              </a:defRPr>
            </a:lvl1pPr>
          </a:lstStyle>
          <a:p>
            <a:r>
              <a:rPr lang="en-US" dirty="0"/>
              <a:t>TCXXXXXX(MMYY)1 | Cat No XXXXXX(XXXX)</a:t>
            </a:r>
            <a:endParaRPr lang="en-US" sz="825" dirty="0"/>
          </a:p>
        </p:txBody>
      </p:sp>
      <p:sp>
        <p:nvSpPr>
          <p:cNvPr id="3" name="Footer Placeholder 4">
            <a:extLst>
              <a:ext uri="{FF2B5EF4-FFF2-40B4-BE49-F238E27FC236}">
                <a16:creationId xmlns:a16="http://schemas.microsoft.com/office/drawing/2014/main" id="{D03C6A7A-D069-E36F-493D-41EC2269B170}"/>
              </a:ext>
            </a:extLst>
          </p:cNvPr>
          <p:cNvSpPr>
            <a:spLocks noGrp="1"/>
          </p:cNvSpPr>
          <p:nvPr>
            <p:ph type="ftr" sz="quarter" idx="3"/>
          </p:nvPr>
        </p:nvSpPr>
        <p:spPr>
          <a:xfrm>
            <a:off x="4457745" y="6469664"/>
            <a:ext cx="3276538" cy="138499"/>
          </a:xfrm>
          <a:prstGeom prst="rect">
            <a:avLst/>
          </a:prstGeom>
        </p:spPr>
        <p:txBody>
          <a:bodyPr vert="horz" wrap="none" lIns="0" tIns="0" rIns="0" bIns="0" rtlCol="0" anchor="ctr">
            <a:spAutoFit/>
          </a:bodyPr>
          <a:lstStyle>
            <a:lvl1pPr algn="ctr">
              <a:defRPr sz="900" b="1">
                <a:solidFill>
                  <a:schemeClr val="tx1">
                    <a:tint val="75000"/>
                  </a:schemeClr>
                </a:solidFill>
                <a:latin typeface="Arial" panose="020B0604020202020204" pitchFamily="34" charset="0"/>
                <a:cs typeface="Arial" panose="020B0604020202020204" pitchFamily="34" charset="0"/>
              </a:defRPr>
            </a:lvl1pPr>
          </a:lstStyle>
          <a:p>
            <a:r>
              <a:rPr lang="en-US" dirty="0"/>
              <a:t>For Registered Rep Use Only – Not For Use With The Public</a:t>
            </a:r>
            <a:endParaRPr lang="en-US" b="1" dirty="0"/>
          </a:p>
        </p:txBody>
      </p:sp>
      <p:sp>
        <p:nvSpPr>
          <p:cNvPr id="4" name="Slide Number Placeholder 5">
            <a:extLst>
              <a:ext uri="{FF2B5EF4-FFF2-40B4-BE49-F238E27FC236}">
                <a16:creationId xmlns:a16="http://schemas.microsoft.com/office/drawing/2014/main" id="{9364AB40-47EB-3420-BBD6-EEE8D558AB3A}"/>
              </a:ext>
            </a:extLst>
          </p:cNvPr>
          <p:cNvSpPr>
            <a:spLocks noGrp="1"/>
          </p:cNvSpPr>
          <p:nvPr>
            <p:ph type="sldNum" sz="quarter" idx="4"/>
          </p:nvPr>
        </p:nvSpPr>
        <p:spPr>
          <a:xfrm>
            <a:off x="10169954" y="6475434"/>
            <a:ext cx="1492395" cy="126958"/>
          </a:xfrm>
          <a:prstGeom prst="rect">
            <a:avLst/>
          </a:prstGeom>
        </p:spPr>
        <p:txBody>
          <a:bodyPr vert="horz" wrap="none" lIns="0" tIns="0" rIns="0" bIns="0" rtlCol="0" anchor="ctr">
            <a:spAutoFit/>
          </a:bodyPr>
          <a:lstStyle>
            <a:lvl1pPr algn="r">
              <a:defRPr sz="825" b="0" i="0">
                <a:solidFill>
                  <a:schemeClr val="tx1">
                    <a:tint val="75000"/>
                  </a:schemeClr>
                </a:solidFill>
                <a:latin typeface="Arial Narrow" panose="020B0604020202020204" pitchFamily="34" charset="0"/>
                <a:cs typeface="Arial Narrow" panose="020B0604020202020204" pitchFamily="34" charset="0"/>
              </a:defRPr>
            </a:lvl1pPr>
          </a:lstStyle>
          <a:p>
            <a:r>
              <a:rPr lang="en-US" dirty="0"/>
              <a:t>Copyright© 2024, National Life Group</a:t>
            </a:r>
          </a:p>
        </p:txBody>
      </p:sp>
      <p:sp>
        <p:nvSpPr>
          <p:cNvPr id="5" name="TextBox 4">
            <a:extLst>
              <a:ext uri="{FF2B5EF4-FFF2-40B4-BE49-F238E27FC236}">
                <a16:creationId xmlns:a16="http://schemas.microsoft.com/office/drawing/2014/main" id="{DFDE1B75-C128-1E9D-23A2-88ABE26A22B6}"/>
              </a:ext>
            </a:extLst>
          </p:cNvPr>
          <p:cNvSpPr txBox="1"/>
          <p:nvPr userDrawn="1"/>
        </p:nvSpPr>
        <p:spPr>
          <a:xfrm>
            <a:off x="3230880" y="5495001"/>
            <a:ext cx="8462281" cy="1056640"/>
          </a:xfrm>
          <a:custGeom>
            <a:avLst/>
            <a:gdLst>
              <a:gd name="connsiteX0" fmla="*/ 0 w 4498883"/>
              <a:gd name="connsiteY0" fmla="*/ 0 h 1154162"/>
              <a:gd name="connsiteX1" fmla="*/ 4498883 w 4498883"/>
              <a:gd name="connsiteY1" fmla="*/ 0 h 1154162"/>
              <a:gd name="connsiteX2" fmla="*/ 4498883 w 4498883"/>
              <a:gd name="connsiteY2" fmla="*/ 1154162 h 1154162"/>
              <a:gd name="connsiteX3" fmla="*/ 0 w 4498883"/>
              <a:gd name="connsiteY3" fmla="*/ 1154162 h 1154162"/>
              <a:gd name="connsiteX4" fmla="*/ 0 w 4498883"/>
              <a:gd name="connsiteY4" fmla="*/ 0 h 1154162"/>
              <a:gd name="connsiteX0" fmla="*/ 1124465 w 5623348"/>
              <a:gd name="connsiteY0" fmla="*/ 0 h 1154162"/>
              <a:gd name="connsiteX1" fmla="*/ 5623348 w 5623348"/>
              <a:gd name="connsiteY1" fmla="*/ 0 h 1154162"/>
              <a:gd name="connsiteX2" fmla="*/ 5623348 w 5623348"/>
              <a:gd name="connsiteY2" fmla="*/ 1154162 h 1154162"/>
              <a:gd name="connsiteX3" fmla="*/ 0 w 5623348"/>
              <a:gd name="connsiteY3" fmla="*/ 1154162 h 1154162"/>
              <a:gd name="connsiteX4" fmla="*/ 1124465 w 5623348"/>
              <a:gd name="connsiteY4" fmla="*/ 0 h 1154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3348" h="1154162">
                <a:moveTo>
                  <a:pt x="1124465" y="0"/>
                </a:moveTo>
                <a:lnTo>
                  <a:pt x="5623348" y="0"/>
                </a:lnTo>
                <a:lnTo>
                  <a:pt x="5623348" y="1154162"/>
                </a:lnTo>
                <a:lnTo>
                  <a:pt x="0" y="1154162"/>
                </a:lnTo>
                <a:lnTo>
                  <a:pt x="1124465" y="0"/>
                </a:lnTo>
                <a:close/>
              </a:path>
            </a:pathLst>
          </a:custGeom>
          <a:noFill/>
        </p:spPr>
        <p:txBody>
          <a:bodyPr wrap="square" lIns="0" tIns="0" rIns="0" bIns="0" rtlCol="0">
            <a:noAutofit/>
          </a:bodyPr>
          <a:lstStyle/>
          <a:p>
            <a:pPr algn="r" defTabSz="457200" fontAlgn="base">
              <a:spcBef>
                <a:spcPct val="0"/>
              </a:spcBef>
              <a:spcAft>
                <a:spcPts val="600"/>
              </a:spcAft>
              <a:defRPr/>
            </a:pPr>
            <a:r>
              <a:rPr lang="en-US" sz="1000" b="0" i="0" dirty="0">
                <a:solidFill>
                  <a:schemeClr val="bg1">
                    <a:lumMod val="65000"/>
                  </a:schemeClr>
                </a:solidFill>
                <a:latin typeface="Arial Narrow" panose="020B0604020202020204" pitchFamily="34" charset="0"/>
                <a:cs typeface="Arial Narrow" panose="020B0604020202020204" pitchFamily="34" charset="0"/>
              </a:rPr>
              <a:t>Equity Services, Inc., Member FINRA/SIPC,</a:t>
            </a:r>
            <a:r>
              <a:rPr lang="en-US" sz="1000" b="0" i="0" baseline="0" dirty="0">
                <a:solidFill>
                  <a:schemeClr val="bg1">
                    <a:lumMod val="65000"/>
                  </a:schemeClr>
                </a:solidFill>
                <a:latin typeface="Arial Narrow" panose="020B0604020202020204" pitchFamily="34" charset="0"/>
                <a:cs typeface="Arial Narrow" panose="020B0604020202020204" pitchFamily="34" charset="0"/>
              </a:rPr>
              <a:t> is a Broker/Dealer and Registered Investment Adviser.  </a:t>
            </a:r>
            <a:br>
              <a:rPr lang="en-US" sz="1000" b="0" i="0" baseline="0" dirty="0">
                <a:solidFill>
                  <a:schemeClr val="bg1">
                    <a:lumMod val="65000"/>
                  </a:schemeClr>
                </a:solidFill>
                <a:latin typeface="Arial Narrow" panose="020B0604020202020204" pitchFamily="34" charset="0"/>
                <a:cs typeface="Arial Narrow" panose="020B0604020202020204" pitchFamily="34" charset="0"/>
              </a:rPr>
            </a:br>
            <a:r>
              <a:rPr lang="en-US" sz="1000" b="0" i="0" baseline="0" dirty="0">
                <a:solidFill>
                  <a:schemeClr val="bg1">
                    <a:lumMod val="65000"/>
                  </a:schemeClr>
                </a:solidFill>
                <a:latin typeface="Arial Narrow" panose="020B0604020202020204" pitchFamily="34" charset="0"/>
                <a:cs typeface="Arial Narrow" panose="020B0604020202020204" pitchFamily="34" charset="0"/>
              </a:rPr>
              <a:t>Third party entities are independent of Equity Services, Inc. unless otherwise stated.</a:t>
            </a:r>
            <a:endParaRPr lang="en-US" sz="1000" b="0" i="0" dirty="0">
              <a:solidFill>
                <a:schemeClr val="bg1">
                  <a:lumMod val="65000"/>
                </a:schemeClr>
              </a:solidFill>
              <a:latin typeface="Arial Narrow" panose="020B0604020202020204" pitchFamily="34" charset="0"/>
              <a:cs typeface="Arial Narrow" panose="020B0604020202020204" pitchFamily="34" charset="0"/>
            </a:endParaRPr>
          </a:p>
          <a:p>
            <a:pPr algn="r">
              <a:spcAft>
                <a:spcPts val="600"/>
              </a:spcAft>
            </a:pPr>
            <a:r>
              <a:rPr lang="en-US" sz="1000" b="0" i="0" u="none" strike="noStrike" dirty="0">
                <a:solidFill>
                  <a:schemeClr val="bg1">
                    <a:lumMod val="65000"/>
                  </a:schemeClr>
                </a:solidFill>
                <a:effectLst/>
                <a:latin typeface="Arial Narrow" panose="020B0604020202020204" pitchFamily="34" charset="0"/>
                <a:cs typeface="Arial Narrow" panose="020B0604020202020204" pitchFamily="34" charset="0"/>
              </a:rPr>
              <a:t>This presentation may not be recorded, copied, transmitted or otherwise disseminated using any device – including but not </a:t>
            </a:r>
            <a:br>
              <a:rPr lang="en-US" sz="1000" b="0" i="0" u="none" strike="noStrike" dirty="0">
                <a:solidFill>
                  <a:schemeClr val="bg1">
                    <a:lumMod val="65000"/>
                  </a:schemeClr>
                </a:solidFill>
                <a:effectLst/>
                <a:latin typeface="Arial Narrow" panose="020B0604020202020204" pitchFamily="34" charset="0"/>
                <a:cs typeface="Arial Narrow" panose="020B0604020202020204" pitchFamily="34" charset="0"/>
              </a:rPr>
            </a:br>
            <a:r>
              <a:rPr lang="en-US" sz="1000" b="0" i="0" u="none" strike="noStrike" dirty="0">
                <a:solidFill>
                  <a:schemeClr val="bg1">
                    <a:lumMod val="65000"/>
                  </a:schemeClr>
                </a:solidFill>
                <a:effectLst/>
                <a:latin typeface="Arial Narrow" panose="020B0604020202020204" pitchFamily="34" charset="0"/>
                <a:cs typeface="Arial Narrow" panose="020B0604020202020204" pitchFamily="34" charset="0"/>
              </a:rPr>
              <a:t>limited to artificial intelligence note-taking platforms, webinar and browser recording functions, and meeting recording software – without the express </a:t>
            </a:r>
            <a:br>
              <a:rPr lang="en-US" sz="1000" b="0" i="0" u="none" strike="noStrike" dirty="0">
                <a:solidFill>
                  <a:schemeClr val="bg1">
                    <a:lumMod val="65000"/>
                  </a:schemeClr>
                </a:solidFill>
                <a:effectLst/>
                <a:latin typeface="Arial Narrow" panose="020B0604020202020204" pitchFamily="34" charset="0"/>
                <a:cs typeface="Arial Narrow" panose="020B0604020202020204" pitchFamily="34" charset="0"/>
              </a:rPr>
            </a:br>
            <a:r>
              <a:rPr lang="en-US" sz="1000" b="0" i="0" u="none" strike="noStrike" dirty="0">
                <a:solidFill>
                  <a:schemeClr val="bg1">
                    <a:lumMod val="65000"/>
                  </a:schemeClr>
                </a:solidFill>
                <a:effectLst/>
                <a:latin typeface="Arial Narrow" panose="020B0604020202020204" pitchFamily="34" charset="0"/>
                <a:cs typeface="Arial Narrow" panose="020B0604020202020204" pitchFamily="34" charset="0"/>
              </a:rPr>
              <a:t>written permission of Equity Services, Inc.</a:t>
            </a:r>
            <a:endParaRPr lang="en-US" sz="1000" b="0" i="0" dirty="0">
              <a:solidFill>
                <a:schemeClr val="bg1">
                  <a:lumMod val="65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4244715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724C1-0B39-4AEF-B804-0C3BE40767D6}"/>
              </a:ext>
            </a:extLst>
          </p:cNvPr>
          <p:cNvSpPr>
            <a:spLocks noGrp="1"/>
          </p:cNvSpPr>
          <p:nvPr>
            <p:ph type="title"/>
          </p:nvPr>
        </p:nvSpPr>
        <p:spPr/>
        <p:txBody>
          <a:bodyPr/>
          <a:lstStyle/>
          <a:p>
            <a:r>
              <a:rPr lang="en-US"/>
              <a:t>Click to edit Master title style</a:t>
            </a:r>
          </a:p>
        </p:txBody>
      </p:sp>
      <p:sp>
        <p:nvSpPr>
          <p:cNvPr id="17" name="Picture Placeholder 16">
            <a:extLst>
              <a:ext uri="{FF2B5EF4-FFF2-40B4-BE49-F238E27FC236}">
                <a16:creationId xmlns:a16="http://schemas.microsoft.com/office/drawing/2014/main" id="{957923C5-6E56-7EBC-85EF-752B57F2BEF7}"/>
              </a:ext>
            </a:extLst>
          </p:cNvPr>
          <p:cNvSpPr>
            <a:spLocks noGrp="1"/>
          </p:cNvSpPr>
          <p:nvPr>
            <p:ph type="pic" sz="quarter" idx="14"/>
          </p:nvPr>
        </p:nvSpPr>
        <p:spPr>
          <a:xfrm>
            <a:off x="4472731" y="249838"/>
            <a:ext cx="7719272" cy="6030312"/>
          </a:xfrm>
          <a:custGeom>
            <a:avLst/>
            <a:gdLst>
              <a:gd name="connsiteX0" fmla="*/ 6030312 w 7719272"/>
              <a:gd name="connsiteY0" fmla="*/ 0 h 6030312"/>
              <a:gd name="connsiteX1" fmla="*/ 7719272 w 7719272"/>
              <a:gd name="connsiteY1" fmla="*/ 0 h 6030312"/>
              <a:gd name="connsiteX2" fmla="*/ 7719272 w 7719272"/>
              <a:gd name="connsiteY2" fmla="*/ 6030312 h 6030312"/>
              <a:gd name="connsiteX3" fmla="*/ 0 w 7719272"/>
              <a:gd name="connsiteY3" fmla="*/ 6030312 h 6030312"/>
            </a:gdLst>
            <a:ahLst/>
            <a:cxnLst>
              <a:cxn ang="0">
                <a:pos x="connsiteX0" y="connsiteY0"/>
              </a:cxn>
              <a:cxn ang="0">
                <a:pos x="connsiteX1" y="connsiteY1"/>
              </a:cxn>
              <a:cxn ang="0">
                <a:pos x="connsiteX2" y="connsiteY2"/>
              </a:cxn>
              <a:cxn ang="0">
                <a:pos x="connsiteX3" y="connsiteY3"/>
              </a:cxn>
            </a:cxnLst>
            <a:rect l="l" t="t" r="r" b="b"/>
            <a:pathLst>
              <a:path w="7719272" h="6030312">
                <a:moveTo>
                  <a:pt x="6030312" y="0"/>
                </a:moveTo>
                <a:lnTo>
                  <a:pt x="7719272" y="0"/>
                </a:lnTo>
                <a:lnTo>
                  <a:pt x="7719272" y="6030312"/>
                </a:lnTo>
                <a:lnTo>
                  <a:pt x="0" y="6030312"/>
                </a:lnTo>
                <a:close/>
              </a:path>
            </a:pathLst>
          </a:custGeom>
        </p:spPr>
        <p:txBody>
          <a:bodyPr wrap="square">
            <a:noAutofit/>
          </a:bodyPr>
          <a:lstStyle/>
          <a:p>
            <a:r>
              <a:rPr lang="en-US"/>
              <a:t>Click icon to add picture</a:t>
            </a:r>
          </a:p>
        </p:txBody>
      </p:sp>
      <p:sp>
        <p:nvSpPr>
          <p:cNvPr id="3" name="Footer Placeholder 2">
            <a:extLst>
              <a:ext uri="{FF2B5EF4-FFF2-40B4-BE49-F238E27FC236}">
                <a16:creationId xmlns:a16="http://schemas.microsoft.com/office/drawing/2014/main" id="{62072970-0472-3486-E2A4-62D3EF3628B0}"/>
              </a:ext>
            </a:extLst>
          </p:cNvPr>
          <p:cNvSpPr>
            <a:spLocks noGrp="1"/>
          </p:cNvSpPr>
          <p:nvPr>
            <p:ph type="ftr" sz="quarter" idx="17"/>
          </p:nvPr>
        </p:nvSpPr>
        <p:spPr/>
        <p:txBody>
          <a:bodyPr/>
          <a:lstStyle/>
          <a:p>
            <a:r>
              <a:rPr lang="en-US" dirty="0"/>
              <a:t>For Registered Rep Use Only – Not For Use With The Public</a:t>
            </a:r>
            <a:endParaRPr lang="en-US" b="1" dirty="0"/>
          </a:p>
        </p:txBody>
      </p:sp>
      <p:sp>
        <p:nvSpPr>
          <p:cNvPr id="5" name="Slide Number Placeholder 4">
            <a:extLst>
              <a:ext uri="{FF2B5EF4-FFF2-40B4-BE49-F238E27FC236}">
                <a16:creationId xmlns:a16="http://schemas.microsoft.com/office/drawing/2014/main" id="{12758915-2DF7-FF6B-B821-88EC899B49DE}"/>
              </a:ext>
            </a:extLst>
          </p:cNvPr>
          <p:cNvSpPr>
            <a:spLocks noGrp="1"/>
          </p:cNvSpPr>
          <p:nvPr>
            <p:ph type="sldNum" sz="quarter" idx="18"/>
          </p:nvPr>
        </p:nvSpPr>
        <p:spPr/>
        <p:txBody>
          <a:bodyPr/>
          <a:lstStyle/>
          <a:p>
            <a:r>
              <a:rPr lang="en-US"/>
              <a:t>Copyright© 2024, National Life Group  |  </a:t>
            </a:r>
            <a:fld id="{7100E8EA-2210-4425-A1B5-66FC0BB99DA3}" type="slidenum">
              <a:rPr lang="en-US" smtClean="0"/>
              <a:pPr/>
              <a:t>‹#›</a:t>
            </a:fld>
            <a:endParaRPr lang="en-US" sz="825" dirty="0"/>
          </a:p>
        </p:txBody>
      </p:sp>
    </p:spTree>
    <p:extLst>
      <p:ext uri="{BB962C8B-B14F-4D97-AF65-F5344CB8AC3E}">
        <p14:creationId xmlns:p14="http://schemas.microsoft.com/office/powerpoint/2010/main" val="1315237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7A7CFDF-E30E-1940-98C7-1E012DC9EB69}"/>
              </a:ext>
            </a:extLst>
          </p:cNvPr>
          <p:cNvSpPr>
            <a:spLocks noGrp="1"/>
          </p:cNvSpPr>
          <p:nvPr>
            <p:ph type="body" sz="quarter" idx="10"/>
          </p:nvPr>
        </p:nvSpPr>
        <p:spPr>
          <a:xfrm>
            <a:off x="457199" y="2834640"/>
            <a:ext cx="5486400" cy="3291840"/>
          </a:xfrm>
          <a:solidFill>
            <a:schemeClr val="bg1">
              <a:lumMod val="95000"/>
            </a:schemeClr>
          </a:solidFill>
        </p:spPr>
        <p:txBody>
          <a:bodyPr lIns="182880" tIns="640080" rIns="182880" bIns="228600"/>
          <a:lstStyle>
            <a:lvl1pPr marL="10716" indent="-10716" algn="ctr">
              <a:spcAft>
                <a:spcPts val="600"/>
              </a:spcAft>
              <a:buFont typeface="Arial" panose="020B0604020202020204" pitchFamily="34" charset="0"/>
              <a:buNone/>
              <a:tabLst/>
              <a:defRPr sz="1800" b="1"/>
            </a:lvl1pPr>
            <a:lvl2pPr marL="10716" indent="-10716" algn="ctr">
              <a:buNone/>
              <a:tabLst/>
              <a:defRPr sz="1400"/>
            </a:lvl2pPr>
            <a:lvl3pPr marL="10716" indent="-10716" algn="ctr">
              <a:buNone/>
              <a:tabLst/>
              <a:defRPr sz="1400"/>
            </a:lvl3pPr>
            <a:lvl4pPr marL="10716" indent="-10716" algn="ctr">
              <a:buNone/>
              <a:tabLst/>
              <a:defRPr sz="1400"/>
            </a:lvl4pPr>
            <a:lvl5pPr marL="10716" indent="-10716" algn="ctr">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3">
            <a:extLst>
              <a:ext uri="{FF2B5EF4-FFF2-40B4-BE49-F238E27FC236}">
                <a16:creationId xmlns:a16="http://schemas.microsoft.com/office/drawing/2014/main" id="{C99E02AD-6213-554A-A56E-3C67E3A2A550}"/>
              </a:ext>
            </a:extLst>
          </p:cNvPr>
          <p:cNvSpPr>
            <a:spLocks noGrp="1"/>
          </p:cNvSpPr>
          <p:nvPr>
            <p:ph type="body" sz="quarter" idx="13"/>
          </p:nvPr>
        </p:nvSpPr>
        <p:spPr>
          <a:xfrm>
            <a:off x="6268719" y="2834640"/>
            <a:ext cx="5486400" cy="3291840"/>
          </a:xfrm>
          <a:solidFill>
            <a:schemeClr val="bg1">
              <a:lumMod val="95000"/>
            </a:schemeClr>
          </a:solidFill>
        </p:spPr>
        <p:txBody>
          <a:bodyPr lIns="182880" tIns="640080" rIns="182880" bIns="228600"/>
          <a:lstStyle>
            <a:lvl1pPr marL="10716" indent="-10716" algn="ctr">
              <a:spcAft>
                <a:spcPts val="600"/>
              </a:spcAft>
              <a:buFont typeface="Arial" panose="020B0604020202020204" pitchFamily="34" charset="0"/>
              <a:buNone/>
              <a:tabLst/>
              <a:defRPr sz="1800" b="1"/>
            </a:lvl1pPr>
            <a:lvl2pPr marL="10716" indent="-10716" algn="ctr">
              <a:buNone/>
              <a:tabLst/>
              <a:defRPr sz="1400"/>
            </a:lvl2pPr>
            <a:lvl3pPr marL="10716" indent="-10716" algn="ctr">
              <a:buNone/>
              <a:tabLst/>
              <a:defRPr sz="1400"/>
            </a:lvl3pPr>
            <a:lvl4pPr marL="10716" indent="-10716" algn="ctr">
              <a:buNone/>
              <a:tabLst/>
              <a:defRPr sz="1400"/>
            </a:lvl4pPr>
            <a:lvl5pPr marL="10716" indent="-10716" algn="ctr">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icture Placeholder 10">
            <a:extLst>
              <a:ext uri="{FF2B5EF4-FFF2-40B4-BE49-F238E27FC236}">
                <a16:creationId xmlns:a16="http://schemas.microsoft.com/office/drawing/2014/main" id="{989266DD-44A3-6A47-BE5B-CFB3F93AB4DC}"/>
              </a:ext>
            </a:extLst>
          </p:cNvPr>
          <p:cNvSpPr>
            <a:spLocks noGrp="1"/>
          </p:cNvSpPr>
          <p:nvPr>
            <p:ph type="pic" sz="quarter" idx="14"/>
          </p:nvPr>
        </p:nvSpPr>
        <p:spPr>
          <a:xfrm>
            <a:off x="2262980" y="1166582"/>
            <a:ext cx="1874837" cy="1874837"/>
          </a:xfrm>
          <a:prstGeom prst="rect">
            <a:avLst/>
          </a:prstGeom>
          <a:noFill/>
          <a:ln w="127000">
            <a:noFill/>
          </a:ln>
        </p:spPr>
        <p:txBody>
          <a:bodyPr/>
          <a:lstStyle/>
          <a:p>
            <a:r>
              <a:rPr lang="en-US"/>
              <a:t>Click icon to add picture</a:t>
            </a:r>
          </a:p>
        </p:txBody>
      </p:sp>
      <p:sp>
        <p:nvSpPr>
          <p:cNvPr id="21" name="Picture Placeholder 10">
            <a:extLst>
              <a:ext uri="{FF2B5EF4-FFF2-40B4-BE49-F238E27FC236}">
                <a16:creationId xmlns:a16="http://schemas.microsoft.com/office/drawing/2014/main" id="{73E30ABA-DD36-944B-89CF-EA08105F034F}"/>
              </a:ext>
            </a:extLst>
          </p:cNvPr>
          <p:cNvSpPr>
            <a:spLocks noGrp="1"/>
          </p:cNvSpPr>
          <p:nvPr>
            <p:ph type="pic" sz="quarter" idx="16"/>
          </p:nvPr>
        </p:nvSpPr>
        <p:spPr>
          <a:xfrm>
            <a:off x="8074500" y="1166582"/>
            <a:ext cx="1874837" cy="1874837"/>
          </a:xfrm>
          <a:prstGeom prst="rect">
            <a:avLst/>
          </a:prstGeom>
          <a:noFill/>
          <a:ln w="127000">
            <a:noFill/>
          </a:ln>
        </p:spPr>
        <p:txBody>
          <a:bodyPr/>
          <a:lstStyle/>
          <a:p>
            <a:r>
              <a:rPr lang="en-US"/>
              <a:t>Click icon to add picture</a:t>
            </a:r>
          </a:p>
        </p:txBody>
      </p:sp>
      <p:sp>
        <p:nvSpPr>
          <p:cNvPr id="7" name="Footer Placeholder 6">
            <a:extLst>
              <a:ext uri="{FF2B5EF4-FFF2-40B4-BE49-F238E27FC236}">
                <a16:creationId xmlns:a16="http://schemas.microsoft.com/office/drawing/2014/main" id="{F83C9800-36A0-A799-9A15-215D337E24D6}"/>
              </a:ext>
            </a:extLst>
          </p:cNvPr>
          <p:cNvSpPr>
            <a:spLocks noGrp="1"/>
          </p:cNvSpPr>
          <p:nvPr>
            <p:ph type="ftr" sz="quarter" idx="17"/>
          </p:nvPr>
        </p:nvSpPr>
        <p:spPr/>
        <p:txBody>
          <a:bodyPr/>
          <a:lstStyle/>
          <a:p>
            <a:r>
              <a:rPr lang="en-US" dirty="0"/>
              <a:t>For Registered Rep Use Only – Not For Use With The Public</a:t>
            </a:r>
            <a:endParaRPr lang="en-US" b="1" dirty="0"/>
          </a:p>
        </p:txBody>
      </p:sp>
      <p:sp>
        <p:nvSpPr>
          <p:cNvPr id="8" name="Slide Number Placeholder 7">
            <a:extLst>
              <a:ext uri="{FF2B5EF4-FFF2-40B4-BE49-F238E27FC236}">
                <a16:creationId xmlns:a16="http://schemas.microsoft.com/office/drawing/2014/main" id="{952CBB07-CC9C-4E7C-CBFB-9AD8B8CB41BE}"/>
              </a:ext>
            </a:extLst>
          </p:cNvPr>
          <p:cNvSpPr>
            <a:spLocks noGrp="1"/>
          </p:cNvSpPr>
          <p:nvPr>
            <p:ph type="sldNum" sz="quarter" idx="18"/>
          </p:nvPr>
        </p:nvSpPr>
        <p:spPr/>
        <p:txBody>
          <a:bodyPr/>
          <a:lstStyle/>
          <a:p>
            <a:r>
              <a:rPr lang="en-US"/>
              <a:t>Copyright© 2024, National Life Group  |  </a:t>
            </a:r>
            <a:fld id="{7100E8EA-2210-4425-A1B5-66FC0BB99DA3}" type="slidenum">
              <a:rPr lang="en-US" smtClean="0"/>
              <a:pPr/>
              <a:t>‹#›</a:t>
            </a:fld>
            <a:endParaRPr lang="en-US" sz="825" dirty="0"/>
          </a:p>
        </p:txBody>
      </p:sp>
    </p:spTree>
    <p:extLst>
      <p:ext uri="{BB962C8B-B14F-4D97-AF65-F5344CB8AC3E}">
        <p14:creationId xmlns:p14="http://schemas.microsoft.com/office/powerpoint/2010/main" val="1477980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7A7CFDF-E30E-1940-98C7-1E012DC9EB69}"/>
              </a:ext>
            </a:extLst>
          </p:cNvPr>
          <p:cNvSpPr>
            <a:spLocks noGrp="1"/>
          </p:cNvSpPr>
          <p:nvPr>
            <p:ph type="body" sz="quarter" idx="10"/>
          </p:nvPr>
        </p:nvSpPr>
        <p:spPr>
          <a:xfrm>
            <a:off x="457199" y="2834640"/>
            <a:ext cx="2560320" cy="3291840"/>
          </a:xfrm>
          <a:solidFill>
            <a:schemeClr val="bg1">
              <a:lumMod val="95000"/>
            </a:schemeClr>
          </a:solidFill>
        </p:spPr>
        <p:txBody>
          <a:bodyPr lIns="182880" tIns="640080" rIns="182880" bIns="228600"/>
          <a:lstStyle>
            <a:lvl1pPr marL="10716" indent="-10716" algn="ctr">
              <a:spcAft>
                <a:spcPts val="600"/>
              </a:spcAft>
              <a:buNone/>
              <a:tabLst/>
              <a:defRPr sz="1800" b="1"/>
            </a:lvl1pPr>
            <a:lvl2pPr marL="10716" indent="-10716" algn="ctr">
              <a:buNone/>
              <a:tabLst/>
              <a:defRPr sz="1400"/>
            </a:lvl2pPr>
            <a:lvl3pPr marL="10716" indent="-10716" algn="ctr">
              <a:buNone/>
              <a:tabLst/>
              <a:defRPr sz="1400"/>
            </a:lvl3pPr>
            <a:lvl4pPr marL="10716" indent="-10716" algn="ctr">
              <a:buNone/>
              <a:tabLst/>
              <a:defRPr sz="1400"/>
            </a:lvl4pPr>
            <a:lvl5pPr marL="10716" indent="-10716" algn="ctr">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46B74E60-FD1E-ED4F-B880-DACE0E6F9BE4}"/>
              </a:ext>
            </a:extLst>
          </p:cNvPr>
          <p:cNvSpPr>
            <a:spLocks noGrp="1"/>
          </p:cNvSpPr>
          <p:nvPr>
            <p:ph type="body" sz="quarter" idx="11"/>
          </p:nvPr>
        </p:nvSpPr>
        <p:spPr>
          <a:xfrm>
            <a:off x="3362960" y="2834640"/>
            <a:ext cx="2560320" cy="3291840"/>
          </a:xfrm>
          <a:solidFill>
            <a:schemeClr val="bg1">
              <a:lumMod val="95000"/>
            </a:schemeClr>
          </a:solidFill>
        </p:spPr>
        <p:txBody>
          <a:bodyPr lIns="182880" tIns="640080" rIns="182880" bIns="228600"/>
          <a:lstStyle>
            <a:lvl1pPr marL="10716" indent="-10716" algn="ctr">
              <a:spcAft>
                <a:spcPts val="600"/>
              </a:spcAft>
              <a:buNone/>
              <a:tabLst/>
              <a:defRPr sz="1800" b="1"/>
            </a:lvl1pPr>
            <a:lvl2pPr marL="10716" indent="-10716" algn="ctr">
              <a:buNone/>
              <a:tabLst/>
              <a:defRPr sz="1400"/>
            </a:lvl2pPr>
            <a:lvl3pPr marL="10716" indent="-10716" algn="ctr">
              <a:buNone/>
              <a:tabLst/>
              <a:defRPr sz="1400"/>
            </a:lvl3pPr>
            <a:lvl4pPr marL="10716" indent="-10716" algn="ctr">
              <a:buNone/>
              <a:tabLst/>
              <a:defRPr sz="1400"/>
            </a:lvl4pPr>
            <a:lvl5pPr marL="10716" indent="-10716" algn="ctr">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CECDAE54-97FB-1340-974E-A833AEE1DCB3}"/>
              </a:ext>
            </a:extLst>
          </p:cNvPr>
          <p:cNvSpPr>
            <a:spLocks noGrp="1"/>
          </p:cNvSpPr>
          <p:nvPr>
            <p:ph type="body" sz="quarter" idx="12"/>
          </p:nvPr>
        </p:nvSpPr>
        <p:spPr>
          <a:xfrm>
            <a:off x="9174481" y="2834640"/>
            <a:ext cx="2560320" cy="3291840"/>
          </a:xfrm>
          <a:solidFill>
            <a:schemeClr val="bg1">
              <a:lumMod val="95000"/>
            </a:schemeClr>
          </a:solidFill>
        </p:spPr>
        <p:txBody>
          <a:bodyPr lIns="182880" tIns="640080" rIns="182880" bIns="228600"/>
          <a:lstStyle>
            <a:lvl1pPr marL="10716" indent="-10716" algn="ctr">
              <a:spcAft>
                <a:spcPts val="600"/>
              </a:spcAft>
              <a:buNone/>
              <a:tabLst/>
              <a:defRPr sz="1800" b="1"/>
            </a:lvl1pPr>
            <a:lvl2pPr marL="10716" indent="-10716" algn="ctr">
              <a:buNone/>
              <a:tabLst/>
              <a:defRPr sz="1400"/>
            </a:lvl2pPr>
            <a:lvl3pPr marL="10716" indent="-10716" algn="ctr">
              <a:buNone/>
              <a:tabLst/>
              <a:defRPr sz="1400"/>
            </a:lvl3pPr>
            <a:lvl4pPr marL="10716" indent="-10716" algn="ctr">
              <a:buNone/>
              <a:tabLst/>
              <a:defRPr sz="1400"/>
            </a:lvl4pPr>
            <a:lvl5pPr marL="10716" indent="-10716" algn="ctr">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3">
            <a:extLst>
              <a:ext uri="{FF2B5EF4-FFF2-40B4-BE49-F238E27FC236}">
                <a16:creationId xmlns:a16="http://schemas.microsoft.com/office/drawing/2014/main" id="{C99E02AD-6213-554A-A56E-3C67E3A2A550}"/>
              </a:ext>
            </a:extLst>
          </p:cNvPr>
          <p:cNvSpPr>
            <a:spLocks noGrp="1"/>
          </p:cNvSpPr>
          <p:nvPr>
            <p:ph type="body" sz="quarter" idx="13"/>
          </p:nvPr>
        </p:nvSpPr>
        <p:spPr>
          <a:xfrm>
            <a:off x="6268721" y="2834640"/>
            <a:ext cx="2560320" cy="3291840"/>
          </a:xfrm>
          <a:solidFill>
            <a:schemeClr val="bg1">
              <a:lumMod val="95000"/>
            </a:schemeClr>
          </a:solidFill>
        </p:spPr>
        <p:txBody>
          <a:bodyPr lIns="182880" tIns="640080" rIns="182880" bIns="228600"/>
          <a:lstStyle>
            <a:lvl1pPr marL="10716" indent="-10716" algn="ctr">
              <a:spcAft>
                <a:spcPts val="600"/>
              </a:spcAft>
              <a:buNone/>
              <a:tabLst/>
              <a:defRPr sz="1800" b="1"/>
            </a:lvl1pPr>
            <a:lvl2pPr marL="10716" indent="-10716" algn="ctr">
              <a:buNone/>
              <a:tabLst/>
              <a:defRPr sz="1400"/>
            </a:lvl2pPr>
            <a:lvl3pPr marL="10716" indent="-10716" algn="ctr">
              <a:buNone/>
              <a:tabLst/>
              <a:defRPr sz="1400"/>
            </a:lvl3pPr>
            <a:lvl4pPr marL="10716" indent="-10716" algn="ctr">
              <a:buNone/>
              <a:tabLst/>
              <a:defRPr sz="1400"/>
            </a:lvl4pPr>
            <a:lvl5pPr marL="10716" indent="-10716" algn="ctr">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icture Placeholder 10">
            <a:extLst>
              <a:ext uri="{FF2B5EF4-FFF2-40B4-BE49-F238E27FC236}">
                <a16:creationId xmlns:a16="http://schemas.microsoft.com/office/drawing/2014/main" id="{989266DD-44A3-6A47-BE5B-CFB3F93AB4DC}"/>
              </a:ext>
            </a:extLst>
          </p:cNvPr>
          <p:cNvSpPr>
            <a:spLocks noGrp="1"/>
          </p:cNvSpPr>
          <p:nvPr>
            <p:ph type="pic" sz="quarter" idx="14"/>
          </p:nvPr>
        </p:nvSpPr>
        <p:spPr>
          <a:xfrm>
            <a:off x="799940" y="1166582"/>
            <a:ext cx="1874837" cy="1874837"/>
          </a:xfrm>
          <a:prstGeom prst="rect">
            <a:avLst/>
          </a:prstGeom>
          <a:noFill/>
          <a:ln w="127000">
            <a:noFill/>
          </a:ln>
        </p:spPr>
        <p:txBody>
          <a:bodyPr/>
          <a:lstStyle/>
          <a:p>
            <a:r>
              <a:rPr lang="en-US"/>
              <a:t>Click icon to add picture</a:t>
            </a:r>
          </a:p>
        </p:txBody>
      </p:sp>
      <p:sp>
        <p:nvSpPr>
          <p:cNvPr id="20" name="Picture Placeholder 10">
            <a:extLst>
              <a:ext uri="{FF2B5EF4-FFF2-40B4-BE49-F238E27FC236}">
                <a16:creationId xmlns:a16="http://schemas.microsoft.com/office/drawing/2014/main" id="{AAC8A3C8-6BE1-A240-B280-7A58AFB7E3FE}"/>
              </a:ext>
            </a:extLst>
          </p:cNvPr>
          <p:cNvSpPr>
            <a:spLocks noGrp="1"/>
          </p:cNvSpPr>
          <p:nvPr>
            <p:ph type="pic" sz="quarter" idx="15"/>
          </p:nvPr>
        </p:nvSpPr>
        <p:spPr>
          <a:xfrm>
            <a:off x="3705703" y="1166582"/>
            <a:ext cx="1874837" cy="1874837"/>
          </a:xfrm>
          <a:prstGeom prst="rect">
            <a:avLst/>
          </a:prstGeom>
          <a:noFill/>
          <a:ln w="127000">
            <a:noFill/>
          </a:ln>
        </p:spPr>
        <p:txBody>
          <a:bodyPr/>
          <a:lstStyle/>
          <a:p>
            <a:r>
              <a:rPr lang="en-US"/>
              <a:t>Click icon to add picture</a:t>
            </a:r>
          </a:p>
        </p:txBody>
      </p:sp>
      <p:sp>
        <p:nvSpPr>
          <p:cNvPr id="21" name="Picture Placeholder 10">
            <a:extLst>
              <a:ext uri="{FF2B5EF4-FFF2-40B4-BE49-F238E27FC236}">
                <a16:creationId xmlns:a16="http://schemas.microsoft.com/office/drawing/2014/main" id="{73E30ABA-DD36-944B-89CF-EA08105F034F}"/>
              </a:ext>
            </a:extLst>
          </p:cNvPr>
          <p:cNvSpPr>
            <a:spLocks noGrp="1"/>
          </p:cNvSpPr>
          <p:nvPr>
            <p:ph type="pic" sz="quarter" idx="16"/>
          </p:nvPr>
        </p:nvSpPr>
        <p:spPr>
          <a:xfrm>
            <a:off x="6611460" y="1166582"/>
            <a:ext cx="1874837" cy="1874837"/>
          </a:xfrm>
          <a:prstGeom prst="rect">
            <a:avLst/>
          </a:prstGeom>
          <a:noFill/>
          <a:ln w="127000">
            <a:noFill/>
          </a:ln>
        </p:spPr>
        <p:txBody>
          <a:bodyPr/>
          <a:lstStyle/>
          <a:p>
            <a:r>
              <a:rPr lang="en-US"/>
              <a:t>Click icon to add picture</a:t>
            </a:r>
          </a:p>
        </p:txBody>
      </p:sp>
      <p:sp>
        <p:nvSpPr>
          <p:cNvPr id="22" name="Picture Placeholder 10">
            <a:extLst>
              <a:ext uri="{FF2B5EF4-FFF2-40B4-BE49-F238E27FC236}">
                <a16:creationId xmlns:a16="http://schemas.microsoft.com/office/drawing/2014/main" id="{C23A35F9-D265-CF42-BD8E-1BBEACC1DD46}"/>
              </a:ext>
            </a:extLst>
          </p:cNvPr>
          <p:cNvSpPr>
            <a:spLocks noGrp="1"/>
          </p:cNvSpPr>
          <p:nvPr>
            <p:ph type="pic" sz="quarter" idx="17"/>
          </p:nvPr>
        </p:nvSpPr>
        <p:spPr>
          <a:xfrm>
            <a:off x="9522556" y="1166581"/>
            <a:ext cx="1874837" cy="1874837"/>
          </a:xfrm>
          <a:prstGeom prst="rect">
            <a:avLst/>
          </a:prstGeom>
          <a:noFill/>
          <a:ln w="127000">
            <a:noFill/>
          </a:ln>
        </p:spPr>
        <p:txBody>
          <a:bodyPr/>
          <a:lstStyle/>
          <a:p>
            <a:r>
              <a:rPr lang="en-US"/>
              <a:t>Click icon to add picture</a:t>
            </a:r>
          </a:p>
        </p:txBody>
      </p:sp>
      <p:sp>
        <p:nvSpPr>
          <p:cNvPr id="7" name="Footer Placeholder 6">
            <a:extLst>
              <a:ext uri="{FF2B5EF4-FFF2-40B4-BE49-F238E27FC236}">
                <a16:creationId xmlns:a16="http://schemas.microsoft.com/office/drawing/2014/main" id="{88B66586-1EC1-4627-2353-DAAF1A39D161}"/>
              </a:ext>
            </a:extLst>
          </p:cNvPr>
          <p:cNvSpPr>
            <a:spLocks noGrp="1"/>
          </p:cNvSpPr>
          <p:nvPr>
            <p:ph type="ftr" sz="quarter" idx="18"/>
          </p:nvPr>
        </p:nvSpPr>
        <p:spPr/>
        <p:txBody>
          <a:bodyPr/>
          <a:lstStyle/>
          <a:p>
            <a:r>
              <a:rPr lang="en-US" dirty="0"/>
              <a:t>For Registered Rep Use Only – Not For Use With The Public</a:t>
            </a:r>
            <a:endParaRPr lang="en-US" b="1" dirty="0"/>
          </a:p>
        </p:txBody>
      </p:sp>
      <p:sp>
        <p:nvSpPr>
          <p:cNvPr id="8" name="Slide Number Placeholder 7">
            <a:extLst>
              <a:ext uri="{FF2B5EF4-FFF2-40B4-BE49-F238E27FC236}">
                <a16:creationId xmlns:a16="http://schemas.microsoft.com/office/drawing/2014/main" id="{1C4ACF19-ADD7-7738-21FB-71EE75F266AB}"/>
              </a:ext>
            </a:extLst>
          </p:cNvPr>
          <p:cNvSpPr>
            <a:spLocks noGrp="1"/>
          </p:cNvSpPr>
          <p:nvPr>
            <p:ph type="sldNum" sz="quarter" idx="19"/>
          </p:nvPr>
        </p:nvSpPr>
        <p:spPr/>
        <p:txBody>
          <a:bodyPr/>
          <a:lstStyle/>
          <a:p>
            <a:r>
              <a:rPr lang="en-US"/>
              <a:t>Copyright© 2024, National Life Group  |  </a:t>
            </a:r>
            <a:fld id="{7100E8EA-2210-4425-A1B5-66FC0BB99DA3}" type="slidenum">
              <a:rPr lang="en-US" smtClean="0"/>
              <a:pPr/>
              <a:t>‹#›</a:t>
            </a:fld>
            <a:endParaRPr lang="en-US" sz="825" dirty="0"/>
          </a:p>
        </p:txBody>
      </p:sp>
    </p:spTree>
    <p:extLst>
      <p:ext uri="{BB962C8B-B14F-4D97-AF65-F5344CB8AC3E}">
        <p14:creationId xmlns:p14="http://schemas.microsoft.com/office/powerpoint/2010/main" val="2365209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7A7CFDF-E30E-1940-98C7-1E012DC9EB69}"/>
              </a:ext>
            </a:extLst>
          </p:cNvPr>
          <p:cNvSpPr>
            <a:spLocks noGrp="1"/>
          </p:cNvSpPr>
          <p:nvPr>
            <p:ph type="body" sz="quarter" idx="10"/>
          </p:nvPr>
        </p:nvSpPr>
        <p:spPr>
          <a:xfrm>
            <a:off x="457199" y="2834640"/>
            <a:ext cx="3474720" cy="3291840"/>
          </a:xfrm>
          <a:solidFill>
            <a:schemeClr val="bg1">
              <a:lumMod val="95000"/>
            </a:schemeClr>
          </a:solidFill>
        </p:spPr>
        <p:txBody>
          <a:bodyPr lIns="182880" tIns="457200" rIns="182880" bIns="228600"/>
          <a:lstStyle>
            <a:lvl1pPr marL="10716" indent="0" algn="ctr">
              <a:spcAft>
                <a:spcPts val="600"/>
              </a:spcAft>
              <a:buNone/>
              <a:tabLst/>
              <a:defRPr sz="1800" b="1"/>
            </a:lvl1pPr>
            <a:lvl2pPr marL="10716" indent="0" algn="ctr">
              <a:buNone/>
              <a:tabLst/>
              <a:defRPr sz="1400"/>
            </a:lvl2pPr>
            <a:lvl3pPr marL="10716" indent="0" algn="ctr">
              <a:buNone/>
              <a:tabLst/>
              <a:defRPr sz="1400"/>
            </a:lvl3pPr>
            <a:lvl4pPr marL="10716" indent="0" algn="ctr">
              <a:buNone/>
              <a:tabLst/>
              <a:defRPr sz="1400"/>
            </a:lvl4pPr>
            <a:lvl5pPr marL="10716" indent="0" algn="ctr">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46B74E60-FD1E-ED4F-B880-DACE0E6F9BE4}"/>
              </a:ext>
            </a:extLst>
          </p:cNvPr>
          <p:cNvSpPr>
            <a:spLocks noGrp="1"/>
          </p:cNvSpPr>
          <p:nvPr>
            <p:ph type="body" sz="quarter" idx="11"/>
          </p:nvPr>
        </p:nvSpPr>
        <p:spPr>
          <a:xfrm>
            <a:off x="4358640" y="2834640"/>
            <a:ext cx="3474720" cy="3291840"/>
          </a:xfrm>
          <a:solidFill>
            <a:schemeClr val="bg1">
              <a:lumMod val="95000"/>
            </a:schemeClr>
          </a:solidFill>
        </p:spPr>
        <p:txBody>
          <a:bodyPr lIns="182880" tIns="457200" rIns="182880" bIns="228600"/>
          <a:lstStyle>
            <a:lvl1pPr marL="10716" indent="0" algn="ctr">
              <a:spcAft>
                <a:spcPts val="600"/>
              </a:spcAft>
              <a:buNone/>
              <a:tabLst/>
              <a:defRPr sz="1800" b="1"/>
            </a:lvl1pPr>
            <a:lvl2pPr marL="10716" indent="0" algn="ctr">
              <a:buNone/>
              <a:tabLst/>
              <a:defRPr sz="1400"/>
            </a:lvl2pPr>
            <a:lvl3pPr marL="10716" indent="0" algn="ctr">
              <a:buNone/>
              <a:tabLst/>
              <a:defRPr sz="1400"/>
            </a:lvl3pPr>
            <a:lvl4pPr marL="10716" indent="0" algn="ctr">
              <a:buNone/>
              <a:tabLst/>
              <a:defRPr sz="1400"/>
            </a:lvl4pPr>
            <a:lvl5pPr marL="10716" indent="0" algn="ctr">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CECDAE54-97FB-1340-974E-A833AEE1DCB3}"/>
              </a:ext>
            </a:extLst>
          </p:cNvPr>
          <p:cNvSpPr>
            <a:spLocks noGrp="1"/>
          </p:cNvSpPr>
          <p:nvPr>
            <p:ph type="body" sz="quarter" idx="12"/>
          </p:nvPr>
        </p:nvSpPr>
        <p:spPr>
          <a:xfrm>
            <a:off x="8260081" y="2834640"/>
            <a:ext cx="3474720" cy="3291840"/>
          </a:xfrm>
          <a:solidFill>
            <a:schemeClr val="bg1">
              <a:lumMod val="95000"/>
            </a:schemeClr>
          </a:solidFill>
        </p:spPr>
        <p:txBody>
          <a:bodyPr lIns="182880" tIns="457200" rIns="182880" bIns="228600"/>
          <a:lstStyle>
            <a:lvl1pPr marL="10716" indent="0" algn="ctr">
              <a:spcAft>
                <a:spcPts val="600"/>
              </a:spcAft>
              <a:buNone/>
              <a:tabLst/>
              <a:defRPr sz="1800" b="1"/>
            </a:lvl1pPr>
            <a:lvl2pPr marL="10716" indent="0" algn="ctr">
              <a:buNone/>
              <a:tabLst/>
              <a:defRPr sz="1400"/>
            </a:lvl2pPr>
            <a:lvl3pPr marL="10716" indent="0" algn="ctr">
              <a:buNone/>
              <a:tabLst/>
              <a:defRPr sz="1400"/>
            </a:lvl3pPr>
            <a:lvl4pPr marL="10716" indent="0" algn="ctr">
              <a:buNone/>
              <a:tabLst/>
              <a:defRPr sz="1400"/>
            </a:lvl4pPr>
            <a:lvl5pPr marL="10716" indent="0" algn="ctr">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86655EDF-EB9A-E14C-8C5B-29DBABFE6282}"/>
              </a:ext>
            </a:extLst>
          </p:cNvPr>
          <p:cNvSpPr>
            <a:spLocks noGrp="1"/>
          </p:cNvSpPr>
          <p:nvPr>
            <p:ph type="pic" sz="quarter" idx="13"/>
          </p:nvPr>
        </p:nvSpPr>
        <p:spPr>
          <a:xfrm>
            <a:off x="1257143" y="1166582"/>
            <a:ext cx="1874837" cy="1874837"/>
          </a:xfrm>
          <a:prstGeom prst="rect">
            <a:avLst/>
          </a:prstGeom>
          <a:noFill/>
          <a:ln w="127000">
            <a:noFill/>
          </a:ln>
        </p:spPr>
        <p:txBody>
          <a:bodyPr/>
          <a:lstStyle/>
          <a:p>
            <a:r>
              <a:rPr lang="en-US"/>
              <a:t>Click icon to add picture</a:t>
            </a:r>
          </a:p>
        </p:txBody>
      </p:sp>
      <p:sp>
        <p:nvSpPr>
          <p:cNvPr id="12" name="Picture Placeholder 10">
            <a:extLst>
              <a:ext uri="{FF2B5EF4-FFF2-40B4-BE49-F238E27FC236}">
                <a16:creationId xmlns:a16="http://schemas.microsoft.com/office/drawing/2014/main" id="{7549764D-2A20-BA46-B830-29A2D468A9AA}"/>
              </a:ext>
            </a:extLst>
          </p:cNvPr>
          <p:cNvSpPr>
            <a:spLocks noGrp="1"/>
          </p:cNvSpPr>
          <p:nvPr>
            <p:ph type="pic" sz="quarter" idx="14"/>
          </p:nvPr>
        </p:nvSpPr>
        <p:spPr>
          <a:xfrm>
            <a:off x="5158583" y="1155005"/>
            <a:ext cx="1874837" cy="1874837"/>
          </a:xfrm>
          <a:prstGeom prst="rect">
            <a:avLst/>
          </a:prstGeom>
          <a:noFill/>
          <a:ln w="127000">
            <a:noFill/>
          </a:ln>
        </p:spPr>
        <p:txBody>
          <a:bodyPr/>
          <a:lstStyle/>
          <a:p>
            <a:r>
              <a:rPr lang="en-US"/>
              <a:t>Click icon to add picture</a:t>
            </a:r>
          </a:p>
        </p:txBody>
      </p:sp>
      <p:sp>
        <p:nvSpPr>
          <p:cNvPr id="13" name="Picture Placeholder 10">
            <a:extLst>
              <a:ext uri="{FF2B5EF4-FFF2-40B4-BE49-F238E27FC236}">
                <a16:creationId xmlns:a16="http://schemas.microsoft.com/office/drawing/2014/main" id="{EE51BD8B-A372-4C48-8E4B-771B4F906DFC}"/>
              </a:ext>
            </a:extLst>
          </p:cNvPr>
          <p:cNvSpPr>
            <a:spLocks noGrp="1"/>
          </p:cNvSpPr>
          <p:nvPr>
            <p:ph type="pic" sz="quarter" idx="15"/>
          </p:nvPr>
        </p:nvSpPr>
        <p:spPr>
          <a:xfrm>
            <a:off x="9090500" y="1166581"/>
            <a:ext cx="1874837" cy="1874837"/>
          </a:xfrm>
          <a:prstGeom prst="rect">
            <a:avLst/>
          </a:prstGeom>
          <a:noFill/>
          <a:ln w="127000">
            <a:noFill/>
          </a:ln>
        </p:spPr>
        <p:txBody>
          <a:bodyPr/>
          <a:lstStyle/>
          <a:p>
            <a:r>
              <a:rPr lang="en-US"/>
              <a:t>Click icon to add picture</a:t>
            </a:r>
          </a:p>
        </p:txBody>
      </p:sp>
      <p:sp>
        <p:nvSpPr>
          <p:cNvPr id="7" name="Footer Placeholder 6">
            <a:extLst>
              <a:ext uri="{FF2B5EF4-FFF2-40B4-BE49-F238E27FC236}">
                <a16:creationId xmlns:a16="http://schemas.microsoft.com/office/drawing/2014/main" id="{A45262DA-A05E-895B-2F89-8126D52B5C2B}"/>
              </a:ext>
            </a:extLst>
          </p:cNvPr>
          <p:cNvSpPr>
            <a:spLocks noGrp="1"/>
          </p:cNvSpPr>
          <p:nvPr>
            <p:ph type="ftr" sz="quarter" idx="16"/>
          </p:nvPr>
        </p:nvSpPr>
        <p:spPr/>
        <p:txBody>
          <a:bodyPr/>
          <a:lstStyle/>
          <a:p>
            <a:r>
              <a:rPr lang="en-US" dirty="0"/>
              <a:t>For Registered Rep Use Only – Not For Use With The Public</a:t>
            </a:r>
            <a:endParaRPr lang="en-US" b="1" dirty="0"/>
          </a:p>
        </p:txBody>
      </p:sp>
      <p:sp>
        <p:nvSpPr>
          <p:cNvPr id="8" name="Slide Number Placeholder 7">
            <a:extLst>
              <a:ext uri="{FF2B5EF4-FFF2-40B4-BE49-F238E27FC236}">
                <a16:creationId xmlns:a16="http://schemas.microsoft.com/office/drawing/2014/main" id="{17723A47-F12D-CBB0-B13A-6CE31921F311}"/>
              </a:ext>
            </a:extLst>
          </p:cNvPr>
          <p:cNvSpPr>
            <a:spLocks noGrp="1"/>
          </p:cNvSpPr>
          <p:nvPr>
            <p:ph type="sldNum" sz="quarter" idx="17"/>
          </p:nvPr>
        </p:nvSpPr>
        <p:spPr/>
        <p:txBody>
          <a:bodyPr/>
          <a:lstStyle/>
          <a:p>
            <a:r>
              <a:rPr lang="en-US"/>
              <a:t>Copyright© 2024, National Life Group  |  </a:t>
            </a:r>
            <a:fld id="{7100E8EA-2210-4425-A1B5-66FC0BB99DA3}" type="slidenum">
              <a:rPr lang="en-US" smtClean="0"/>
              <a:pPr/>
              <a:t>‹#›</a:t>
            </a:fld>
            <a:endParaRPr lang="en-US" sz="825" dirty="0"/>
          </a:p>
        </p:txBody>
      </p:sp>
    </p:spTree>
    <p:extLst>
      <p:ext uri="{BB962C8B-B14F-4D97-AF65-F5344CB8AC3E}">
        <p14:creationId xmlns:p14="http://schemas.microsoft.com/office/powerpoint/2010/main" val="1314755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7A7CFDF-E30E-1940-98C7-1E012DC9EB69}"/>
              </a:ext>
            </a:extLst>
          </p:cNvPr>
          <p:cNvSpPr>
            <a:spLocks noGrp="1"/>
          </p:cNvSpPr>
          <p:nvPr>
            <p:ph type="body" sz="quarter" idx="10"/>
          </p:nvPr>
        </p:nvSpPr>
        <p:spPr>
          <a:xfrm>
            <a:off x="457199" y="2834640"/>
            <a:ext cx="3474720" cy="3291840"/>
          </a:xfrm>
          <a:solidFill>
            <a:schemeClr val="bg1">
              <a:lumMod val="95000"/>
            </a:schemeClr>
          </a:solidFill>
        </p:spPr>
        <p:txBody>
          <a:bodyPr lIns="182880" tIns="457200" rIns="182880" bIns="274320"/>
          <a:lstStyle>
            <a:lvl1pPr marL="10716" indent="0" algn="ctr">
              <a:spcAft>
                <a:spcPts val="600"/>
              </a:spcAft>
              <a:buNone/>
              <a:tabLst/>
              <a:defRPr sz="1800" b="1"/>
            </a:lvl1pPr>
            <a:lvl2pPr marL="10716" indent="0" algn="ctr">
              <a:buNone/>
              <a:tabLst/>
              <a:defRPr sz="1400"/>
            </a:lvl2pPr>
            <a:lvl3pPr marL="10716" indent="0" algn="ctr">
              <a:buNone/>
              <a:tabLst/>
              <a:defRPr sz="1400"/>
            </a:lvl3pPr>
            <a:lvl4pPr marL="10716" indent="0" algn="ctr">
              <a:buNone/>
              <a:tabLst/>
              <a:defRPr sz="1400"/>
            </a:lvl4pPr>
            <a:lvl5pPr marL="10716" indent="0" algn="ctr">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46B74E60-FD1E-ED4F-B880-DACE0E6F9BE4}"/>
              </a:ext>
            </a:extLst>
          </p:cNvPr>
          <p:cNvSpPr>
            <a:spLocks noGrp="1"/>
          </p:cNvSpPr>
          <p:nvPr>
            <p:ph type="body" sz="quarter" idx="11"/>
          </p:nvPr>
        </p:nvSpPr>
        <p:spPr>
          <a:xfrm>
            <a:off x="4358640" y="2834640"/>
            <a:ext cx="3474720" cy="3291840"/>
          </a:xfrm>
          <a:solidFill>
            <a:schemeClr val="bg1">
              <a:lumMod val="95000"/>
            </a:schemeClr>
          </a:solidFill>
        </p:spPr>
        <p:txBody>
          <a:bodyPr lIns="182880" tIns="457200" rIns="182880" bIns="228600"/>
          <a:lstStyle>
            <a:lvl1pPr marL="10716" indent="0" algn="ctr">
              <a:spcAft>
                <a:spcPts val="600"/>
              </a:spcAft>
              <a:buNone/>
              <a:tabLst/>
              <a:defRPr sz="1800" b="1"/>
            </a:lvl1pPr>
            <a:lvl2pPr marL="10716" indent="0" algn="ctr">
              <a:buNone/>
              <a:tabLst/>
              <a:defRPr sz="1400"/>
            </a:lvl2pPr>
            <a:lvl3pPr marL="10716" indent="0" algn="ctr">
              <a:buNone/>
              <a:tabLst/>
              <a:defRPr sz="1400"/>
            </a:lvl3pPr>
            <a:lvl4pPr marL="10716" indent="0" algn="ctr">
              <a:buNone/>
              <a:tabLst/>
              <a:defRPr sz="1400"/>
            </a:lvl4pPr>
            <a:lvl5pPr marL="10716" indent="0" algn="ctr">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CECDAE54-97FB-1340-974E-A833AEE1DCB3}"/>
              </a:ext>
            </a:extLst>
          </p:cNvPr>
          <p:cNvSpPr>
            <a:spLocks noGrp="1"/>
          </p:cNvSpPr>
          <p:nvPr>
            <p:ph type="body" sz="quarter" idx="12"/>
          </p:nvPr>
        </p:nvSpPr>
        <p:spPr>
          <a:xfrm>
            <a:off x="8260081" y="2834640"/>
            <a:ext cx="3474720" cy="3291840"/>
          </a:xfrm>
          <a:solidFill>
            <a:schemeClr val="bg1">
              <a:lumMod val="95000"/>
            </a:schemeClr>
          </a:solidFill>
        </p:spPr>
        <p:txBody>
          <a:bodyPr lIns="182880" tIns="457200" rIns="182880" bIns="228600"/>
          <a:lstStyle>
            <a:lvl1pPr marL="10716" indent="0" algn="ctr">
              <a:spcAft>
                <a:spcPts val="600"/>
              </a:spcAft>
              <a:buNone/>
              <a:tabLst/>
              <a:defRPr sz="1800" b="1"/>
            </a:lvl1pPr>
            <a:lvl2pPr marL="10716" indent="0" algn="ctr">
              <a:buNone/>
              <a:tabLst/>
              <a:defRPr sz="1400"/>
            </a:lvl2pPr>
            <a:lvl3pPr marL="10716" indent="0" algn="ctr">
              <a:buNone/>
              <a:tabLst/>
              <a:defRPr sz="1400"/>
            </a:lvl3pPr>
            <a:lvl4pPr marL="10716" indent="0" algn="ctr">
              <a:buNone/>
              <a:tabLst/>
              <a:defRPr sz="1400"/>
            </a:lvl4pPr>
            <a:lvl5pPr marL="10716" indent="0" algn="ctr">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86655EDF-EB9A-E14C-8C5B-29DBABFE6282}"/>
              </a:ext>
            </a:extLst>
          </p:cNvPr>
          <p:cNvSpPr>
            <a:spLocks noGrp="1"/>
          </p:cNvSpPr>
          <p:nvPr>
            <p:ph type="pic" sz="quarter" idx="13"/>
          </p:nvPr>
        </p:nvSpPr>
        <p:spPr>
          <a:xfrm>
            <a:off x="1257143" y="1166582"/>
            <a:ext cx="1874837" cy="1874837"/>
          </a:xfrm>
          <a:prstGeom prst="rect">
            <a:avLst/>
          </a:prstGeom>
          <a:noFill/>
          <a:ln w="127000">
            <a:noFill/>
          </a:ln>
        </p:spPr>
        <p:txBody>
          <a:bodyPr/>
          <a:lstStyle/>
          <a:p>
            <a:r>
              <a:rPr lang="en-US"/>
              <a:t>Click icon to add picture</a:t>
            </a:r>
          </a:p>
        </p:txBody>
      </p:sp>
      <p:sp>
        <p:nvSpPr>
          <p:cNvPr id="12" name="Picture Placeholder 10">
            <a:extLst>
              <a:ext uri="{FF2B5EF4-FFF2-40B4-BE49-F238E27FC236}">
                <a16:creationId xmlns:a16="http://schemas.microsoft.com/office/drawing/2014/main" id="{7549764D-2A20-BA46-B830-29A2D468A9AA}"/>
              </a:ext>
            </a:extLst>
          </p:cNvPr>
          <p:cNvSpPr>
            <a:spLocks noGrp="1"/>
          </p:cNvSpPr>
          <p:nvPr>
            <p:ph type="pic" sz="quarter" idx="14"/>
          </p:nvPr>
        </p:nvSpPr>
        <p:spPr>
          <a:xfrm>
            <a:off x="5158583" y="1155005"/>
            <a:ext cx="1874837" cy="1874837"/>
          </a:xfrm>
          <a:prstGeom prst="rect">
            <a:avLst/>
          </a:prstGeom>
          <a:noFill/>
          <a:ln w="127000">
            <a:noFill/>
          </a:ln>
        </p:spPr>
        <p:txBody>
          <a:bodyPr/>
          <a:lstStyle/>
          <a:p>
            <a:r>
              <a:rPr lang="en-US"/>
              <a:t>Click icon to add picture</a:t>
            </a:r>
          </a:p>
        </p:txBody>
      </p:sp>
      <p:sp>
        <p:nvSpPr>
          <p:cNvPr id="13" name="Picture Placeholder 10">
            <a:extLst>
              <a:ext uri="{FF2B5EF4-FFF2-40B4-BE49-F238E27FC236}">
                <a16:creationId xmlns:a16="http://schemas.microsoft.com/office/drawing/2014/main" id="{EE51BD8B-A372-4C48-8E4B-771B4F906DFC}"/>
              </a:ext>
            </a:extLst>
          </p:cNvPr>
          <p:cNvSpPr>
            <a:spLocks noGrp="1"/>
          </p:cNvSpPr>
          <p:nvPr>
            <p:ph type="pic" sz="quarter" idx="15"/>
          </p:nvPr>
        </p:nvSpPr>
        <p:spPr>
          <a:xfrm>
            <a:off x="9090500" y="1166581"/>
            <a:ext cx="1874837" cy="1874837"/>
          </a:xfrm>
          <a:prstGeom prst="rect">
            <a:avLst/>
          </a:prstGeom>
          <a:noFill/>
          <a:ln w="127000">
            <a:noFill/>
          </a:ln>
        </p:spPr>
        <p:txBody>
          <a:bodyPr/>
          <a:lstStyle/>
          <a:p>
            <a:r>
              <a:rPr lang="en-US"/>
              <a:t>Click icon to add picture</a:t>
            </a:r>
          </a:p>
        </p:txBody>
      </p:sp>
      <p:sp>
        <p:nvSpPr>
          <p:cNvPr id="7" name="Footer Placeholder 6">
            <a:extLst>
              <a:ext uri="{FF2B5EF4-FFF2-40B4-BE49-F238E27FC236}">
                <a16:creationId xmlns:a16="http://schemas.microsoft.com/office/drawing/2014/main" id="{A45262DA-A05E-895B-2F89-8126D52B5C2B}"/>
              </a:ext>
            </a:extLst>
          </p:cNvPr>
          <p:cNvSpPr>
            <a:spLocks noGrp="1"/>
          </p:cNvSpPr>
          <p:nvPr>
            <p:ph type="ftr" sz="quarter" idx="16"/>
          </p:nvPr>
        </p:nvSpPr>
        <p:spPr/>
        <p:txBody>
          <a:bodyPr/>
          <a:lstStyle/>
          <a:p>
            <a:r>
              <a:rPr lang="en-US" dirty="0"/>
              <a:t>For Registered Rep Use Only – Not For Use With The Public</a:t>
            </a:r>
            <a:endParaRPr lang="en-US" b="1" dirty="0"/>
          </a:p>
        </p:txBody>
      </p:sp>
      <p:sp>
        <p:nvSpPr>
          <p:cNvPr id="8" name="Slide Number Placeholder 7">
            <a:extLst>
              <a:ext uri="{FF2B5EF4-FFF2-40B4-BE49-F238E27FC236}">
                <a16:creationId xmlns:a16="http://schemas.microsoft.com/office/drawing/2014/main" id="{17723A47-F12D-CBB0-B13A-6CE31921F311}"/>
              </a:ext>
            </a:extLst>
          </p:cNvPr>
          <p:cNvSpPr>
            <a:spLocks noGrp="1"/>
          </p:cNvSpPr>
          <p:nvPr>
            <p:ph type="sldNum" sz="quarter" idx="17"/>
          </p:nvPr>
        </p:nvSpPr>
        <p:spPr/>
        <p:txBody>
          <a:bodyPr/>
          <a:lstStyle/>
          <a:p>
            <a:r>
              <a:rPr lang="en-US"/>
              <a:t>Copyright© 2024, National Life Group  |  </a:t>
            </a:r>
            <a:fld id="{7100E8EA-2210-4425-A1B5-66FC0BB99DA3}" type="slidenum">
              <a:rPr lang="en-US" smtClean="0"/>
              <a:pPr/>
              <a:t>‹#›</a:t>
            </a:fld>
            <a:endParaRPr lang="en-US" sz="825" dirty="0"/>
          </a:p>
        </p:txBody>
      </p:sp>
    </p:spTree>
    <p:extLst>
      <p:ext uri="{BB962C8B-B14F-4D97-AF65-F5344CB8AC3E}">
        <p14:creationId xmlns:p14="http://schemas.microsoft.com/office/powerpoint/2010/main" val="2960334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2F1CC7E-58E8-62DE-F06B-1E332A2D6E29}"/>
              </a:ext>
            </a:extLst>
          </p:cNvPr>
          <p:cNvSpPr>
            <a:spLocks noGrp="1"/>
          </p:cNvSpPr>
          <p:nvPr>
            <p:ph type="ftr" sz="quarter" idx="10"/>
          </p:nvPr>
        </p:nvSpPr>
        <p:spPr/>
        <p:txBody>
          <a:bodyPr/>
          <a:lstStyle/>
          <a:p>
            <a:r>
              <a:rPr lang="en-US" dirty="0"/>
              <a:t>For Registered Rep Use Only – Not For Use With The Public</a:t>
            </a:r>
            <a:endParaRPr lang="en-US" b="1" dirty="0"/>
          </a:p>
        </p:txBody>
      </p:sp>
      <p:sp>
        <p:nvSpPr>
          <p:cNvPr id="6" name="Slide Number Placeholder 5">
            <a:extLst>
              <a:ext uri="{FF2B5EF4-FFF2-40B4-BE49-F238E27FC236}">
                <a16:creationId xmlns:a16="http://schemas.microsoft.com/office/drawing/2014/main" id="{F9A1A47F-32CE-43D4-C5FF-0A61E83134D2}"/>
              </a:ext>
            </a:extLst>
          </p:cNvPr>
          <p:cNvSpPr>
            <a:spLocks noGrp="1"/>
          </p:cNvSpPr>
          <p:nvPr>
            <p:ph type="sldNum" sz="quarter" idx="11"/>
          </p:nvPr>
        </p:nvSpPr>
        <p:spPr/>
        <p:txBody>
          <a:bodyPr/>
          <a:lstStyle/>
          <a:p>
            <a:r>
              <a:rPr lang="en-US"/>
              <a:t>Copyright© 2024, National Life Group  |  </a:t>
            </a:r>
            <a:fld id="{7100E8EA-2210-4425-A1B5-66FC0BB99DA3}" type="slidenum">
              <a:rPr lang="en-US" smtClean="0"/>
              <a:pPr/>
              <a:t>‹#›</a:t>
            </a:fld>
            <a:endParaRPr lang="en-US" sz="825" dirty="0"/>
          </a:p>
        </p:txBody>
      </p:sp>
      <p:sp>
        <p:nvSpPr>
          <p:cNvPr id="7" name="Title 6">
            <a:extLst>
              <a:ext uri="{FF2B5EF4-FFF2-40B4-BE49-F238E27FC236}">
                <a16:creationId xmlns:a16="http://schemas.microsoft.com/office/drawing/2014/main" id="{50A43BD2-F763-42D9-E703-8BC0C25B6FD9}"/>
              </a:ext>
            </a:extLst>
          </p:cNvPr>
          <p:cNvSpPr>
            <a:spLocks noGrp="1"/>
          </p:cNvSpPr>
          <p:nvPr>
            <p:ph type="title"/>
          </p:nvPr>
        </p:nvSpPr>
        <p:spPr/>
        <p:txBody>
          <a:bodyPr/>
          <a:lstStyle/>
          <a:p>
            <a:r>
              <a:rPr lang="en-US"/>
              <a:t>Click to edit Master title style</a:t>
            </a:r>
          </a:p>
        </p:txBody>
      </p:sp>
      <p:sp>
        <p:nvSpPr>
          <p:cNvPr id="9" name="Text Placeholder 8">
            <a:extLst>
              <a:ext uri="{FF2B5EF4-FFF2-40B4-BE49-F238E27FC236}">
                <a16:creationId xmlns:a16="http://schemas.microsoft.com/office/drawing/2014/main" id="{FA6277A4-A750-84F7-2A4C-FD1DFB1741CD}"/>
              </a:ext>
            </a:extLst>
          </p:cNvPr>
          <p:cNvSpPr>
            <a:spLocks noGrp="1"/>
          </p:cNvSpPr>
          <p:nvPr>
            <p:ph type="body" sz="quarter" idx="12"/>
          </p:nvPr>
        </p:nvSpPr>
        <p:spPr>
          <a:xfrm>
            <a:off x="584200" y="2781300"/>
            <a:ext cx="3474720" cy="3291840"/>
          </a:xfrm>
          <a:solidFill>
            <a:schemeClr val="bg1">
              <a:lumMod val="95000"/>
            </a:schemeClr>
          </a:solidFill>
        </p:spPr>
        <p:txBody>
          <a:bodyPr lIns="182880" tIns="457200" rIns="182880" bIns="274320"/>
          <a:lstStyle>
            <a:lvl1pPr marL="0" indent="0" algn="ctr">
              <a:spcAft>
                <a:spcPts val="600"/>
              </a:spcAft>
              <a:buNone/>
              <a:defRPr b="1"/>
            </a:lvl1pPr>
            <a:lvl2pPr marL="457200" indent="-220663">
              <a:spcBef>
                <a:spcPts val="975"/>
              </a:spcBef>
              <a:buFont typeface="Arial" panose="020B0604020202020204" pitchFamily="34" charset="0"/>
              <a:buChar char="•"/>
              <a:tabLst/>
              <a:defRPr/>
            </a:lvl2pPr>
            <a:lvl3pPr marL="685800" indent="-228600">
              <a:buFont typeface="System Font Regular"/>
              <a:buChar char="–"/>
              <a:tabLst/>
              <a:defRPr/>
            </a:lvl3pPr>
            <a:lvl4pPr marL="744538" indent="0">
              <a:buNone/>
              <a:defRPr/>
            </a:lvl4pPr>
            <a:lvl5pPr marL="922337" indent="0">
              <a:buNone/>
              <a:defRPr/>
            </a:lvl5pPr>
          </a:lstStyle>
          <a:p>
            <a:pPr lvl="0"/>
            <a:r>
              <a:rPr lang="en-US" dirty="0"/>
              <a:t>Click to edit Master text styles</a:t>
            </a:r>
          </a:p>
          <a:p>
            <a:pPr lvl="1"/>
            <a:r>
              <a:rPr lang="en-US" dirty="0"/>
              <a:t>Bullet level</a:t>
            </a:r>
          </a:p>
          <a:p>
            <a:pPr lvl="1"/>
            <a:r>
              <a:rPr lang="en-US" dirty="0"/>
              <a:t>Bullet level</a:t>
            </a:r>
          </a:p>
          <a:p>
            <a:pPr lvl="2"/>
            <a:r>
              <a:rPr lang="en-US" dirty="0"/>
              <a:t>Secondary bullet</a:t>
            </a:r>
          </a:p>
        </p:txBody>
      </p:sp>
      <p:sp>
        <p:nvSpPr>
          <p:cNvPr id="10" name="Text Placeholder 8">
            <a:extLst>
              <a:ext uri="{FF2B5EF4-FFF2-40B4-BE49-F238E27FC236}">
                <a16:creationId xmlns:a16="http://schemas.microsoft.com/office/drawing/2014/main" id="{0B1AA78B-7891-E0D2-7675-0A2470A0727E}"/>
              </a:ext>
            </a:extLst>
          </p:cNvPr>
          <p:cNvSpPr>
            <a:spLocks noGrp="1"/>
          </p:cNvSpPr>
          <p:nvPr>
            <p:ph type="body" sz="quarter" idx="13"/>
          </p:nvPr>
        </p:nvSpPr>
        <p:spPr>
          <a:xfrm>
            <a:off x="4368800" y="2781300"/>
            <a:ext cx="3474720" cy="3291840"/>
          </a:xfrm>
          <a:solidFill>
            <a:schemeClr val="bg1">
              <a:lumMod val="95000"/>
            </a:schemeClr>
          </a:solidFill>
        </p:spPr>
        <p:txBody>
          <a:bodyPr lIns="182880" tIns="457200" rIns="182880" bIns="274320"/>
          <a:lstStyle>
            <a:lvl1pPr marL="0" indent="0" algn="ctr">
              <a:spcAft>
                <a:spcPts val="600"/>
              </a:spcAft>
              <a:buNone/>
              <a:defRPr b="1"/>
            </a:lvl1pPr>
            <a:lvl2pPr marL="457200" indent="-220663">
              <a:spcBef>
                <a:spcPts val="975"/>
              </a:spcBef>
              <a:buFont typeface="Arial" panose="020B0604020202020204" pitchFamily="34" charset="0"/>
              <a:buChar char="•"/>
              <a:tabLst/>
              <a:defRPr/>
            </a:lvl2pPr>
            <a:lvl3pPr marL="685800" indent="-228600">
              <a:buFont typeface="System Font Regular"/>
              <a:buChar char="–"/>
              <a:tabLst/>
              <a:defRPr/>
            </a:lvl3pPr>
            <a:lvl4pPr marL="744538" indent="0">
              <a:buNone/>
              <a:defRPr/>
            </a:lvl4pPr>
            <a:lvl5pPr marL="922337" indent="0">
              <a:buNone/>
              <a:defRPr/>
            </a:lvl5pPr>
          </a:lstStyle>
          <a:p>
            <a:pPr lvl="0"/>
            <a:r>
              <a:rPr lang="en-US" dirty="0"/>
              <a:t>Click to edit Master text styles</a:t>
            </a:r>
          </a:p>
          <a:p>
            <a:pPr lvl="1"/>
            <a:r>
              <a:rPr lang="en-US" dirty="0"/>
              <a:t>Bullet level</a:t>
            </a:r>
          </a:p>
          <a:p>
            <a:pPr lvl="1"/>
            <a:r>
              <a:rPr lang="en-US" dirty="0"/>
              <a:t>Bullet level</a:t>
            </a:r>
          </a:p>
          <a:p>
            <a:pPr lvl="2"/>
            <a:r>
              <a:rPr lang="en-US" dirty="0"/>
              <a:t>Secondary bullet</a:t>
            </a:r>
          </a:p>
        </p:txBody>
      </p:sp>
      <p:sp>
        <p:nvSpPr>
          <p:cNvPr id="11" name="Text Placeholder 8">
            <a:extLst>
              <a:ext uri="{FF2B5EF4-FFF2-40B4-BE49-F238E27FC236}">
                <a16:creationId xmlns:a16="http://schemas.microsoft.com/office/drawing/2014/main" id="{FE18309C-249D-DC86-AE9B-3B20F8AF7015}"/>
              </a:ext>
            </a:extLst>
          </p:cNvPr>
          <p:cNvSpPr>
            <a:spLocks noGrp="1"/>
          </p:cNvSpPr>
          <p:nvPr>
            <p:ph type="body" sz="quarter" idx="14"/>
          </p:nvPr>
        </p:nvSpPr>
        <p:spPr>
          <a:xfrm>
            <a:off x="8153400" y="2781300"/>
            <a:ext cx="3474720" cy="3291840"/>
          </a:xfrm>
          <a:solidFill>
            <a:schemeClr val="bg1">
              <a:lumMod val="95000"/>
            </a:schemeClr>
          </a:solidFill>
        </p:spPr>
        <p:txBody>
          <a:bodyPr lIns="182880" tIns="457200" rIns="182880" bIns="274320"/>
          <a:lstStyle>
            <a:lvl1pPr marL="0" indent="0" algn="ctr">
              <a:spcAft>
                <a:spcPts val="600"/>
              </a:spcAft>
              <a:buNone/>
              <a:defRPr b="1"/>
            </a:lvl1pPr>
            <a:lvl2pPr marL="457200" indent="-220663">
              <a:spcBef>
                <a:spcPts val="975"/>
              </a:spcBef>
              <a:buFont typeface="Arial" panose="020B0604020202020204" pitchFamily="34" charset="0"/>
              <a:buChar char="•"/>
              <a:tabLst/>
              <a:defRPr/>
            </a:lvl2pPr>
            <a:lvl3pPr marL="685800" indent="-228600">
              <a:buFont typeface="System Font Regular"/>
              <a:buChar char="–"/>
              <a:tabLst/>
              <a:defRPr/>
            </a:lvl3pPr>
            <a:lvl4pPr marL="744538" indent="0">
              <a:buNone/>
              <a:defRPr/>
            </a:lvl4pPr>
            <a:lvl5pPr marL="922337" indent="0">
              <a:buNone/>
              <a:defRPr/>
            </a:lvl5pPr>
          </a:lstStyle>
          <a:p>
            <a:pPr lvl="0"/>
            <a:r>
              <a:rPr lang="en-US" dirty="0"/>
              <a:t>Click to edit Master text styles</a:t>
            </a:r>
          </a:p>
          <a:p>
            <a:pPr lvl="1"/>
            <a:r>
              <a:rPr lang="en-US" dirty="0"/>
              <a:t>Bullet level</a:t>
            </a:r>
          </a:p>
          <a:p>
            <a:pPr lvl="1"/>
            <a:r>
              <a:rPr lang="en-US" dirty="0"/>
              <a:t>Bullet level</a:t>
            </a:r>
          </a:p>
          <a:p>
            <a:pPr lvl="2"/>
            <a:r>
              <a:rPr lang="en-US" dirty="0"/>
              <a:t>Secondary bullet</a:t>
            </a:r>
          </a:p>
        </p:txBody>
      </p:sp>
    </p:spTree>
    <p:extLst>
      <p:ext uri="{BB962C8B-B14F-4D97-AF65-F5344CB8AC3E}">
        <p14:creationId xmlns:p14="http://schemas.microsoft.com/office/powerpoint/2010/main" val="252357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F673606-2367-5D7C-FDE0-EA4D7C1F58FC}"/>
              </a:ext>
            </a:extLst>
          </p:cNvPr>
          <p:cNvSpPr>
            <a:spLocks noGrp="1"/>
          </p:cNvSpPr>
          <p:nvPr>
            <p:ph type="pic" sz="quarter" idx="10"/>
          </p:nvPr>
        </p:nvSpPr>
        <p:spPr>
          <a:xfrm>
            <a:off x="0" y="0"/>
            <a:ext cx="10515600" cy="6858000"/>
          </a:xfrm>
          <a:custGeom>
            <a:avLst/>
            <a:gdLst>
              <a:gd name="connsiteX0" fmla="*/ 0 w 10515600"/>
              <a:gd name="connsiteY0" fmla="*/ 0 h 6858000"/>
              <a:gd name="connsiteX1" fmla="*/ 10515600 w 10515600"/>
              <a:gd name="connsiteY1" fmla="*/ 0 h 6858000"/>
              <a:gd name="connsiteX2" fmla="*/ 10515600 w 10515600"/>
              <a:gd name="connsiteY2" fmla="*/ 5695 h 6858000"/>
              <a:gd name="connsiteX3" fmla="*/ 3666354 w 10515600"/>
              <a:gd name="connsiteY3" fmla="*/ 6854941 h 6858000"/>
              <a:gd name="connsiteX4" fmla="*/ 10515600 w 10515600"/>
              <a:gd name="connsiteY4" fmla="*/ 6854941 h 6858000"/>
              <a:gd name="connsiteX5" fmla="*/ 10515600 w 10515600"/>
              <a:gd name="connsiteY5" fmla="*/ 6858000 h 6858000"/>
              <a:gd name="connsiteX6" fmla="*/ 0 w 10515600"/>
              <a:gd name="connsiteY6" fmla="*/ 6858000 h 6858000"/>
              <a:gd name="connsiteX0" fmla="*/ 0 w 10515600"/>
              <a:gd name="connsiteY0" fmla="*/ 0 h 6858000"/>
              <a:gd name="connsiteX1" fmla="*/ 10515600 w 10515600"/>
              <a:gd name="connsiteY1" fmla="*/ 0 h 6858000"/>
              <a:gd name="connsiteX2" fmla="*/ 10515600 w 10515600"/>
              <a:gd name="connsiteY2" fmla="*/ 5695 h 6858000"/>
              <a:gd name="connsiteX3" fmla="*/ 3666354 w 10515600"/>
              <a:gd name="connsiteY3" fmla="*/ 6854941 h 6858000"/>
              <a:gd name="connsiteX4" fmla="*/ 10515600 w 10515600"/>
              <a:gd name="connsiteY4" fmla="*/ 6854941 h 6858000"/>
              <a:gd name="connsiteX5" fmla="*/ 0 w 10515600"/>
              <a:gd name="connsiteY5" fmla="*/ 6858000 h 6858000"/>
              <a:gd name="connsiteX6" fmla="*/ 0 w 10515600"/>
              <a:gd name="connsiteY6" fmla="*/ 0 h 6858000"/>
              <a:gd name="connsiteX0" fmla="*/ 0 w 10515600"/>
              <a:gd name="connsiteY0" fmla="*/ 0 h 6858000"/>
              <a:gd name="connsiteX1" fmla="*/ 10515600 w 10515600"/>
              <a:gd name="connsiteY1" fmla="*/ 0 h 6858000"/>
              <a:gd name="connsiteX2" fmla="*/ 10515600 w 10515600"/>
              <a:gd name="connsiteY2" fmla="*/ 5695 h 6858000"/>
              <a:gd name="connsiteX3" fmla="*/ 3666354 w 10515600"/>
              <a:gd name="connsiteY3" fmla="*/ 6854941 h 6858000"/>
              <a:gd name="connsiteX4" fmla="*/ 0 w 10515600"/>
              <a:gd name="connsiteY4" fmla="*/ 6858000 h 6858000"/>
              <a:gd name="connsiteX5" fmla="*/ 0 w 105156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15600" h="6858000">
                <a:moveTo>
                  <a:pt x="0" y="0"/>
                </a:moveTo>
                <a:lnTo>
                  <a:pt x="10515600" y="0"/>
                </a:lnTo>
                <a:lnTo>
                  <a:pt x="10515600" y="5695"/>
                </a:lnTo>
                <a:lnTo>
                  <a:pt x="3666354" y="6854941"/>
                </a:lnTo>
                <a:lnTo>
                  <a:pt x="0" y="6858000"/>
                </a:lnTo>
                <a:lnTo>
                  <a:pt x="0" y="0"/>
                </a:lnTo>
                <a:close/>
              </a:path>
            </a:pathLst>
          </a:custGeom>
        </p:spPr>
        <p:txBody>
          <a:bodyPr wrap="square">
            <a:noAutofit/>
          </a:bodyPr>
          <a:lstStyle/>
          <a:p>
            <a:endParaRPr lang="en-US"/>
          </a:p>
        </p:txBody>
      </p:sp>
    </p:spTree>
    <p:extLst>
      <p:ext uri="{BB962C8B-B14F-4D97-AF65-F5344CB8AC3E}">
        <p14:creationId xmlns:p14="http://schemas.microsoft.com/office/powerpoint/2010/main" val="2733902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3" name="Right Triangle 12">
            <a:extLst>
              <a:ext uri="{FF2B5EF4-FFF2-40B4-BE49-F238E27FC236}">
                <a16:creationId xmlns:a16="http://schemas.microsoft.com/office/drawing/2014/main" id="{B526C18F-FC70-6948-9FE5-859CC98FC4B7}"/>
              </a:ext>
            </a:extLst>
          </p:cNvPr>
          <p:cNvSpPr/>
          <p:nvPr userDrawn="1"/>
        </p:nvSpPr>
        <p:spPr>
          <a:xfrm>
            <a:off x="-2037" y="-13252"/>
            <a:ext cx="6843523" cy="6892898"/>
          </a:xfrm>
          <a:custGeom>
            <a:avLst/>
            <a:gdLst>
              <a:gd name="connsiteX0" fmla="*/ 0 w 6849979"/>
              <a:gd name="connsiteY0" fmla="*/ 6849979 h 6849979"/>
              <a:gd name="connsiteX1" fmla="*/ 0 w 6849979"/>
              <a:gd name="connsiteY1" fmla="*/ 0 h 6849979"/>
              <a:gd name="connsiteX2" fmla="*/ 6849979 w 6849979"/>
              <a:gd name="connsiteY2" fmla="*/ 6849979 h 6849979"/>
              <a:gd name="connsiteX3" fmla="*/ 0 w 6849979"/>
              <a:gd name="connsiteY3" fmla="*/ 6849979 h 6849979"/>
              <a:gd name="connsiteX0" fmla="*/ 0 w 6849979"/>
              <a:gd name="connsiteY0" fmla="*/ 6849979 h 6849979"/>
              <a:gd name="connsiteX1" fmla="*/ 0 w 6849979"/>
              <a:gd name="connsiteY1" fmla="*/ 0 h 6849979"/>
              <a:gd name="connsiteX2" fmla="*/ 1451758 w 6849979"/>
              <a:gd name="connsiteY2" fmla="*/ 1445741 h 6849979"/>
              <a:gd name="connsiteX3" fmla="*/ 6849979 w 6849979"/>
              <a:gd name="connsiteY3" fmla="*/ 6849979 h 6849979"/>
              <a:gd name="connsiteX4" fmla="*/ 0 w 6849979"/>
              <a:gd name="connsiteY4" fmla="*/ 6849979 h 6849979"/>
              <a:gd name="connsiteX0" fmla="*/ 0 w 6849979"/>
              <a:gd name="connsiteY0" fmla="*/ 5404238 h 5404238"/>
              <a:gd name="connsiteX1" fmla="*/ 1451758 w 6849979"/>
              <a:gd name="connsiteY1" fmla="*/ 0 h 5404238"/>
              <a:gd name="connsiteX2" fmla="*/ 6849979 w 6849979"/>
              <a:gd name="connsiteY2" fmla="*/ 5404238 h 5404238"/>
              <a:gd name="connsiteX3" fmla="*/ 0 w 6849979"/>
              <a:gd name="connsiteY3" fmla="*/ 5404238 h 5404238"/>
              <a:gd name="connsiteX0" fmla="*/ 0 w 5428952"/>
              <a:gd name="connsiteY0" fmla="*/ 5379524 h 5404238"/>
              <a:gd name="connsiteX1" fmla="*/ 30731 w 5428952"/>
              <a:gd name="connsiteY1" fmla="*/ 0 h 5404238"/>
              <a:gd name="connsiteX2" fmla="*/ 5428952 w 5428952"/>
              <a:gd name="connsiteY2" fmla="*/ 5404238 h 5404238"/>
              <a:gd name="connsiteX3" fmla="*/ 0 w 5428952"/>
              <a:gd name="connsiteY3" fmla="*/ 5379524 h 5404238"/>
              <a:gd name="connsiteX0" fmla="*/ 0 w 5428952"/>
              <a:gd name="connsiteY0" fmla="*/ 5400410 h 5425124"/>
              <a:gd name="connsiteX1" fmla="*/ 9740 w 5428952"/>
              <a:gd name="connsiteY1" fmla="*/ 0 h 5425124"/>
              <a:gd name="connsiteX2" fmla="*/ 5428952 w 5428952"/>
              <a:gd name="connsiteY2" fmla="*/ 5425124 h 5425124"/>
              <a:gd name="connsiteX3" fmla="*/ 0 w 5428952"/>
              <a:gd name="connsiteY3" fmla="*/ 5400410 h 5425124"/>
              <a:gd name="connsiteX0" fmla="*/ 1614 w 5420070"/>
              <a:gd name="connsiteY0" fmla="*/ 5431739 h 5431739"/>
              <a:gd name="connsiteX1" fmla="*/ 858 w 5420070"/>
              <a:gd name="connsiteY1" fmla="*/ 0 h 5431739"/>
              <a:gd name="connsiteX2" fmla="*/ 5420070 w 5420070"/>
              <a:gd name="connsiteY2" fmla="*/ 5425124 h 5431739"/>
              <a:gd name="connsiteX3" fmla="*/ 1614 w 5420070"/>
              <a:gd name="connsiteY3" fmla="*/ 5431739 h 5431739"/>
            </a:gdLst>
            <a:ahLst/>
            <a:cxnLst>
              <a:cxn ang="0">
                <a:pos x="connsiteX0" y="connsiteY0"/>
              </a:cxn>
              <a:cxn ang="0">
                <a:pos x="connsiteX1" y="connsiteY1"/>
              </a:cxn>
              <a:cxn ang="0">
                <a:pos x="connsiteX2" y="connsiteY2"/>
              </a:cxn>
              <a:cxn ang="0">
                <a:pos x="connsiteX3" y="connsiteY3"/>
              </a:cxn>
            </a:cxnLst>
            <a:rect l="l" t="t" r="r" b="b"/>
            <a:pathLst>
              <a:path w="5420070" h="5431739">
                <a:moveTo>
                  <a:pt x="1614" y="5431739"/>
                </a:moveTo>
                <a:cubicBezTo>
                  <a:pt x="4861" y="3631602"/>
                  <a:pt x="-2389" y="1800137"/>
                  <a:pt x="858" y="0"/>
                </a:cubicBezTo>
                <a:lnTo>
                  <a:pt x="5420070" y="5425124"/>
                </a:lnTo>
                <a:lnTo>
                  <a:pt x="1614" y="5431739"/>
                </a:lnTo>
                <a:close/>
              </a:path>
            </a:pathLst>
          </a:cu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itle 4">
            <a:extLst>
              <a:ext uri="{FF2B5EF4-FFF2-40B4-BE49-F238E27FC236}">
                <a16:creationId xmlns:a16="http://schemas.microsoft.com/office/drawing/2014/main" id="{DFB8428F-45DE-8647-AF05-9379AFC387E5}"/>
              </a:ext>
            </a:extLst>
          </p:cNvPr>
          <p:cNvSpPr>
            <a:spLocks noGrp="1"/>
          </p:cNvSpPr>
          <p:nvPr>
            <p:ph type="title"/>
          </p:nvPr>
        </p:nvSpPr>
        <p:spPr>
          <a:xfrm>
            <a:off x="2" y="4114930"/>
            <a:ext cx="4443305" cy="886397"/>
          </a:xfrm>
          <a:noFill/>
        </p:spPr>
        <p:txBody>
          <a:bodyPr lIns="457200" tIns="0" rIns="0" bIns="0" anchor="b" anchorCtr="0"/>
          <a:lstStyle>
            <a:lvl1pPr>
              <a:defRPr sz="3200">
                <a:solidFill>
                  <a:schemeClr val="bg1"/>
                </a:solidFill>
              </a:defRPr>
            </a:lvl1pPr>
          </a:lstStyle>
          <a:p>
            <a:r>
              <a:rPr lang="en-US" dirty="0"/>
              <a:t>Click to edit Master title style</a:t>
            </a:r>
          </a:p>
        </p:txBody>
      </p:sp>
      <p:sp>
        <p:nvSpPr>
          <p:cNvPr id="6" name="Footer Placeholder 5">
            <a:extLst>
              <a:ext uri="{FF2B5EF4-FFF2-40B4-BE49-F238E27FC236}">
                <a16:creationId xmlns:a16="http://schemas.microsoft.com/office/drawing/2014/main" id="{818869E0-273C-2298-A1AA-2A2A7F0C8EDB}"/>
              </a:ext>
            </a:extLst>
          </p:cNvPr>
          <p:cNvSpPr>
            <a:spLocks noGrp="1"/>
          </p:cNvSpPr>
          <p:nvPr>
            <p:ph type="ftr" sz="quarter" idx="10"/>
          </p:nvPr>
        </p:nvSpPr>
        <p:spPr/>
        <p:txBody>
          <a:bodyPr/>
          <a:lstStyle/>
          <a:p>
            <a:r>
              <a:rPr lang="en-US" dirty="0"/>
              <a:t>For Registered Rep Use Only – Not For Use With The Public</a:t>
            </a:r>
            <a:endParaRPr lang="en-US" b="1" dirty="0"/>
          </a:p>
        </p:txBody>
      </p:sp>
      <p:sp>
        <p:nvSpPr>
          <p:cNvPr id="7" name="Slide Number Placeholder 6">
            <a:extLst>
              <a:ext uri="{FF2B5EF4-FFF2-40B4-BE49-F238E27FC236}">
                <a16:creationId xmlns:a16="http://schemas.microsoft.com/office/drawing/2014/main" id="{577EA716-E184-20C1-DFFB-5CEFE9E88D29}"/>
              </a:ext>
            </a:extLst>
          </p:cNvPr>
          <p:cNvSpPr>
            <a:spLocks noGrp="1"/>
          </p:cNvSpPr>
          <p:nvPr>
            <p:ph type="sldNum" sz="quarter" idx="11"/>
          </p:nvPr>
        </p:nvSpPr>
        <p:spPr/>
        <p:txBody>
          <a:bodyPr/>
          <a:lstStyle/>
          <a:p>
            <a:r>
              <a:rPr lang="en-US"/>
              <a:t>Copyright© 2024, National Life Group  |  </a:t>
            </a:r>
            <a:fld id="{7100E8EA-2210-4425-A1B5-66FC0BB99DA3}" type="slidenum">
              <a:rPr lang="en-US" smtClean="0"/>
              <a:pPr/>
              <a:t>‹#›</a:t>
            </a:fld>
            <a:endParaRPr lang="en-US" sz="825" dirty="0"/>
          </a:p>
        </p:txBody>
      </p:sp>
    </p:spTree>
    <p:extLst>
      <p:ext uri="{BB962C8B-B14F-4D97-AF65-F5344CB8AC3E}">
        <p14:creationId xmlns:p14="http://schemas.microsoft.com/office/powerpoint/2010/main" val="7194306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513A6-772B-4524-ABFB-D1492CA5F5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332DE5-DB54-4190-BFC7-836628BC4587}"/>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E0491DF4-8EA7-3B06-0919-07F44568E033}"/>
              </a:ext>
            </a:extLst>
          </p:cNvPr>
          <p:cNvSpPr>
            <a:spLocks noGrp="1"/>
          </p:cNvSpPr>
          <p:nvPr>
            <p:ph type="ftr" sz="quarter" idx="10"/>
          </p:nvPr>
        </p:nvSpPr>
        <p:spPr/>
        <p:txBody>
          <a:bodyPr/>
          <a:lstStyle/>
          <a:p>
            <a:r>
              <a:rPr lang="en-US" dirty="0"/>
              <a:t>For Registered Rep Use Only – Not For Use With The Public</a:t>
            </a:r>
            <a:endParaRPr lang="en-US" b="1" dirty="0"/>
          </a:p>
        </p:txBody>
      </p:sp>
      <p:sp>
        <p:nvSpPr>
          <p:cNvPr id="8" name="Slide Number Placeholder 7">
            <a:extLst>
              <a:ext uri="{FF2B5EF4-FFF2-40B4-BE49-F238E27FC236}">
                <a16:creationId xmlns:a16="http://schemas.microsoft.com/office/drawing/2014/main" id="{27DB25B4-8E60-2870-E624-8619663159D2}"/>
              </a:ext>
            </a:extLst>
          </p:cNvPr>
          <p:cNvSpPr>
            <a:spLocks noGrp="1"/>
          </p:cNvSpPr>
          <p:nvPr>
            <p:ph type="sldNum" sz="quarter" idx="11"/>
          </p:nvPr>
        </p:nvSpPr>
        <p:spPr/>
        <p:txBody>
          <a:bodyPr/>
          <a:lstStyle/>
          <a:p>
            <a:r>
              <a:rPr lang="en-US"/>
              <a:t>Copyright© 2024, National Life Group  |  </a:t>
            </a:r>
            <a:fld id="{7100E8EA-2210-4425-A1B5-66FC0BB99DA3}" type="slidenum">
              <a:rPr lang="en-US" smtClean="0"/>
              <a:pPr/>
              <a:t>‹#›</a:t>
            </a:fld>
            <a:endParaRPr lang="en-US" sz="825" dirty="0"/>
          </a:p>
        </p:txBody>
      </p:sp>
    </p:spTree>
    <p:extLst>
      <p:ext uri="{BB962C8B-B14F-4D97-AF65-F5344CB8AC3E}">
        <p14:creationId xmlns:p14="http://schemas.microsoft.com/office/powerpoint/2010/main" val="3544934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073D8F2D-5254-1B71-AC68-F6232F89CB80}"/>
              </a:ext>
            </a:extLst>
          </p:cNvPr>
          <p:cNvSpPr>
            <a:spLocks noGrp="1"/>
          </p:cNvSpPr>
          <p:nvPr>
            <p:ph type="ftr" sz="quarter" idx="10"/>
          </p:nvPr>
        </p:nvSpPr>
        <p:spPr/>
        <p:txBody>
          <a:bodyPr/>
          <a:lstStyle/>
          <a:p>
            <a:r>
              <a:rPr lang="en-US" dirty="0"/>
              <a:t>For Registered Rep Use Only – Not For Use With The Public</a:t>
            </a:r>
            <a:endParaRPr lang="en-US" b="1" dirty="0"/>
          </a:p>
        </p:txBody>
      </p:sp>
      <p:sp>
        <p:nvSpPr>
          <p:cNvPr id="7" name="Slide Number Placeholder 6">
            <a:extLst>
              <a:ext uri="{FF2B5EF4-FFF2-40B4-BE49-F238E27FC236}">
                <a16:creationId xmlns:a16="http://schemas.microsoft.com/office/drawing/2014/main" id="{04F81EF5-2DB4-FDB8-20E3-DA2EF8CD3AB3}"/>
              </a:ext>
            </a:extLst>
          </p:cNvPr>
          <p:cNvSpPr>
            <a:spLocks noGrp="1"/>
          </p:cNvSpPr>
          <p:nvPr>
            <p:ph type="sldNum" sz="quarter" idx="11"/>
          </p:nvPr>
        </p:nvSpPr>
        <p:spPr/>
        <p:txBody>
          <a:bodyPr/>
          <a:lstStyle/>
          <a:p>
            <a:r>
              <a:rPr lang="en-US"/>
              <a:t>Copyright© 2024, National Life Group  |  </a:t>
            </a:r>
            <a:fld id="{7100E8EA-2210-4425-A1B5-66FC0BB99DA3}" type="slidenum">
              <a:rPr lang="en-US" smtClean="0"/>
              <a:pPr/>
              <a:t>‹#›</a:t>
            </a:fld>
            <a:endParaRPr lang="en-US" sz="825" dirty="0"/>
          </a:p>
        </p:txBody>
      </p:sp>
    </p:spTree>
    <p:extLst>
      <p:ext uri="{BB962C8B-B14F-4D97-AF65-F5344CB8AC3E}">
        <p14:creationId xmlns:p14="http://schemas.microsoft.com/office/powerpoint/2010/main" val="3586976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073D8F2D-5254-1B71-AC68-F6232F89CB80}"/>
              </a:ext>
            </a:extLst>
          </p:cNvPr>
          <p:cNvSpPr>
            <a:spLocks noGrp="1"/>
          </p:cNvSpPr>
          <p:nvPr>
            <p:ph type="ftr" sz="quarter" idx="10"/>
          </p:nvPr>
        </p:nvSpPr>
        <p:spPr/>
        <p:txBody>
          <a:bodyPr/>
          <a:lstStyle/>
          <a:p>
            <a:r>
              <a:rPr lang="en-US" dirty="0"/>
              <a:t>For Registered Rep Use Only – Not For Use With The Public</a:t>
            </a:r>
            <a:endParaRPr lang="en-US" b="1" dirty="0"/>
          </a:p>
        </p:txBody>
      </p:sp>
      <p:sp>
        <p:nvSpPr>
          <p:cNvPr id="7" name="Slide Number Placeholder 6">
            <a:extLst>
              <a:ext uri="{FF2B5EF4-FFF2-40B4-BE49-F238E27FC236}">
                <a16:creationId xmlns:a16="http://schemas.microsoft.com/office/drawing/2014/main" id="{04F81EF5-2DB4-FDB8-20E3-DA2EF8CD3AB3}"/>
              </a:ext>
            </a:extLst>
          </p:cNvPr>
          <p:cNvSpPr>
            <a:spLocks noGrp="1"/>
          </p:cNvSpPr>
          <p:nvPr>
            <p:ph type="sldNum" sz="quarter" idx="11"/>
          </p:nvPr>
        </p:nvSpPr>
        <p:spPr/>
        <p:txBody>
          <a:bodyPr/>
          <a:lstStyle/>
          <a:p>
            <a:r>
              <a:rPr lang="en-US"/>
              <a:t>Copyright© 2024, National Life Group  |  </a:t>
            </a:r>
            <a:fld id="{7100E8EA-2210-4425-A1B5-66FC0BB99DA3}" type="slidenum">
              <a:rPr lang="en-US" smtClean="0"/>
              <a:pPr/>
              <a:t>‹#›</a:t>
            </a:fld>
            <a:endParaRPr lang="en-US" sz="825" dirty="0"/>
          </a:p>
        </p:txBody>
      </p:sp>
    </p:spTree>
    <p:extLst>
      <p:ext uri="{BB962C8B-B14F-4D97-AF65-F5344CB8AC3E}">
        <p14:creationId xmlns:p14="http://schemas.microsoft.com/office/powerpoint/2010/main" val="1099023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724C1-0B39-4AEF-B804-0C3BE40767D6}"/>
              </a:ext>
            </a:extLst>
          </p:cNvPr>
          <p:cNvSpPr>
            <a:spLocks noGrp="1"/>
          </p:cNvSpPr>
          <p:nvPr>
            <p:ph type="title"/>
          </p:nvPr>
        </p:nvSpPr>
        <p:spPr/>
        <p:txBody>
          <a:bodyPr/>
          <a:lstStyle/>
          <a:p>
            <a:r>
              <a:rPr lang="en-US"/>
              <a:t>Click to edit Master title style</a:t>
            </a:r>
          </a:p>
        </p:txBody>
      </p:sp>
      <p:sp>
        <p:nvSpPr>
          <p:cNvPr id="12" name="Text Placeholder 11">
            <a:extLst>
              <a:ext uri="{FF2B5EF4-FFF2-40B4-BE49-F238E27FC236}">
                <a16:creationId xmlns:a16="http://schemas.microsoft.com/office/drawing/2014/main" id="{277B3579-C8DF-DA48-9ADE-06832BB052B7}"/>
              </a:ext>
            </a:extLst>
          </p:cNvPr>
          <p:cNvSpPr>
            <a:spLocks noGrp="1"/>
          </p:cNvSpPr>
          <p:nvPr>
            <p:ph type="body" sz="quarter" idx="11"/>
          </p:nvPr>
        </p:nvSpPr>
        <p:spPr>
          <a:xfrm>
            <a:off x="728421" y="1434748"/>
            <a:ext cx="6173875" cy="577081"/>
          </a:xfrm>
          <a:solidFill>
            <a:schemeClr val="bg2"/>
          </a:solidFill>
        </p:spPr>
        <p:txBody>
          <a:bodyPr wrap="square" lIns="182880" tIns="182880" rIns="182880" bIns="182880" anchor="ctr" anchorCtr="0">
            <a:spAutoFit/>
          </a:bodyPr>
          <a:lstStyle>
            <a:lvl1pPr marL="10716" indent="-10716">
              <a:buNone/>
              <a:tabLst/>
              <a:defRPr/>
            </a:lvl1pPr>
            <a:lvl2pPr>
              <a:buNone/>
              <a:defRPr/>
            </a:lvl2pPr>
            <a:lvl3pPr>
              <a:buNone/>
              <a:defRPr/>
            </a:lvl3pPr>
            <a:lvl4pPr>
              <a:buNone/>
              <a:defRPr/>
            </a:lvl4pPr>
            <a:lvl5pPr>
              <a:buNone/>
              <a:defRPr/>
            </a:lvl5pPr>
          </a:lstStyle>
          <a:p>
            <a:pPr lvl="0"/>
            <a:r>
              <a:rPr lang="en-US" dirty="0"/>
              <a:t>Click to edit Master text styles</a:t>
            </a:r>
          </a:p>
        </p:txBody>
      </p:sp>
      <p:sp>
        <p:nvSpPr>
          <p:cNvPr id="16" name="Text Placeholder 11">
            <a:extLst>
              <a:ext uri="{FF2B5EF4-FFF2-40B4-BE49-F238E27FC236}">
                <a16:creationId xmlns:a16="http://schemas.microsoft.com/office/drawing/2014/main" id="{ADDED8AC-F820-6843-BC7B-6D95A020A2FB}"/>
              </a:ext>
            </a:extLst>
          </p:cNvPr>
          <p:cNvSpPr>
            <a:spLocks noGrp="1"/>
          </p:cNvSpPr>
          <p:nvPr>
            <p:ph type="body" sz="quarter" idx="13"/>
          </p:nvPr>
        </p:nvSpPr>
        <p:spPr>
          <a:xfrm>
            <a:off x="728421" y="2027037"/>
            <a:ext cx="6173875" cy="577081"/>
          </a:xfrm>
          <a:solidFill>
            <a:schemeClr val="bg2">
              <a:alpha val="50000"/>
            </a:schemeClr>
          </a:solidFill>
        </p:spPr>
        <p:txBody>
          <a:bodyPr wrap="square" lIns="182880" tIns="182880" rIns="182880" bIns="182880" anchor="ctr" anchorCtr="0">
            <a:spAutoFit/>
          </a:bodyPr>
          <a:lstStyle>
            <a:lvl1pPr>
              <a:buFont typeface="Arial" panose="020B0604020202020204" pitchFamily="34" charset="0"/>
              <a:buChar char="•"/>
              <a:defRPr/>
            </a:lvl1pPr>
            <a:lvl2pPr>
              <a:buNone/>
              <a:defRPr/>
            </a:lvl2pPr>
            <a:lvl3pPr>
              <a:buNone/>
              <a:defRPr/>
            </a:lvl3pPr>
            <a:lvl4pPr>
              <a:buNone/>
              <a:defRPr/>
            </a:lvl4pPr>
            <a:lvl5pPr>
              <a:buNone/>
              <a:defRPr/>
            </a:lvl5pPr>
          </a:lstStyle>
          <a:p>
            <a:pPr lvl="0"/>
            <a:r>
              <a:rPr lang="en-US"/>
              <a:t>Click to edit Master text styles</a:t>
            </a:r>
          </a:p>
        </p:txBody>
      </p:sp>
      <p:sp>
        <p:nvSpPr>
          <p:cNvPr id="18" name="Picture Placeholder 17">
            <a:extLst>
              <a:ext uri="{FF2B5EF4-FFF2-40B4-BE49-F238E27FC236}">
                <a16:creationId xmlns:a16="http://schemas.microsoft.com/office/drawing/2014/main" id="{E2238376-A1EE-C54B-B5BB-2EEDC25316EE}"/>
              </a:ext>
            </a:extLst>
          </p:cNvPr>
          <p:cNvSpPr>
            <a:spLocks noGrp="1"/>
          </p:cNvSpPr>
          <p:nvPr>
            <p:ph type="pic" sz="quarter" idx="14"/>
          </p:nvPr>
        </p:nvSpPr>
        <p:spPr>
          <a:xfrm>
            <a:off x="7075488" y="249838"/>
            <a:ext cx="5116512" cy="6030312"/>
          </a:xfrm>
        </p:spPr>
        <p:txBody>
          <a:bodyPr/>
          <a:lstStyle/>
          <a:p>
            <a:r>
              <a:rPr lang="en-US"/>
              <a:t>Click icon to add picture</a:t>
            </a:r>
          </a:p>
        </p:txBody>
      </p:sp>
      <p:sp>
        <p:nvSpPr>
          <p:cNvPr id="14" name="Text Placeholder 11">
            <a:extLst>
              <a:ext uri="{FF2B5EF4-FFF2-40B4-BE49-F238E27FC236}">
                <a16:creationId xmlns:a16="http://schemas.microsoft.com/office/drawing/2014/main" id="{8DF7EA24-7F4B-1346-8376-6A7E79ED15DB}"/>
              </a:ext>
            </a:extLst>
          </p:cNvPr>
          <p:cNvSpPr>
            <a:spLocks noGrp="1"/>
          </p:cNvSpPr>
          <p:nvPr>
            <p:ph type="body" sz="quarter" idx="15"/>
          </p:nvPr>
        </p:nvSpPr>
        <p:spPr>
          <a:xfrm>
            <a:off x="728421" y="3030539"/>
            <a:ext cx="6173875" cy="577081"/>
          </a:xfrm>
          <a:solidFill>
            <a:schemeClr val="bg2"/>
          </a:solidFill>
        </p:spPr>
        <p:txBody>
          <a:bodyPr wrap="square" lIns="182880" tIns="182880" rIns="182880" bIns="182880" anchor="ctr" anchorCtr="0">
            <a:spAutoFit/>
          </a:bodyPr>
          <a:lstStyle>
            <a:lvl1pPr marL="10716" indent="-10716">
              <a:buNone/>
              <a:tabLst/>
              <a:defRPr/>
            </a:lvl1pPr>
            <a:lvl2pPr>
              <a:buNone/>
              <a:defRPr/>
            </a:lvl2pPr>
            <a:lvl3pPr>
              <a:buNone/>
              <a:defRPr/>
            </a:lvl3pPr>
            <a:lvl4pPr>
              <a:buNone/>
              <a:defRPr/>
            </a:lvl4pPr>
            <a:lvl5pPr>
              <a:buNone/>
              <a:defRPr/>
            </a:lvl5pPr>
          </a:lstStyle>
          <a:p>
            <a:pPr lvl="0"/>
            <a:r>
              <a:rPr lang="en-US"/>
              <a:t>Click to edit Master text styles</a:t>
            </a:r>
          </a:p>
        </p:txBody>
      </p:sp>
      <p:sp>
        <p:nvSpPr>
          <p:cNvPr id="15" name="Text Placeholder 11">
            <a:extLst>
              <a:ext uri="{FF2B5EF4-FFF2-40B4-BE49-F238E27FC236}">
                <a16:creationId xmlns:a16="http://schemas.microsoft.com/office/drawing/2014/main" id="{C89C2F49-E7AC-B641-B5BD-35789BA21E95}"/>
              </a:ext>
            </a:extLst>
          </p:cNvPr>
          <p:cNvSpPr>
            <a:spLocks noGrp="1"/>
          </p:cNvSpPr>
          <p:nvPr>
            <p:ph type="body" sz="quarter" idx="16"/>
          </p:nvPr>
        </p:nvSpPr>
        <p:spPr>
          <a:xfrm>
            <a:off x="728421" y="3622828"/>
            <a:ext cx="6173875" cy="577081"/>
          </a:xfrm>
          <a:solidFill>
            <a:schemeClr val="bg2">
              <a:alpha val="50000"/>
            </a:schemeClr>
          </a:solidFill>
        </p:spPr>
        <p:txBody>
          <a:bodyPr wrap="square" lIns="182880" tIns="182880" rIns="182880" bIns="182880" anchor="ctr" anchorCtr="0">
            <a:spAutoFit/>
          </a:bodyPr>
          <a:lstStyle>
            <a:lvl1pPr>
              <a:buFont typeface="Arial" panose="020B0604020202020204" pitchFamily="34" charset="0"/>
              <a:buChar char="•"/>
              <a:defRPr/>
            </a:lvl1pPr>
            <a:lvl2pPr>
              <a:buNone/>
              <a:defRPr/>
            </a:lvl2pPr>
            <a:lvl3pPr>
              <a:buNone/>
              <a:defRPr/>
            </a:lvl3pPr>
            <a:lvl4pPr>
              <a:buNone/>
              <a:defRPr/>
            </a:lvl4pPr>
            <a:lvl5pPr>
              <a:buNone/>
              <a:defRPr/>
            </a:lvl5pPr>
          </a:lstStyle>
          <a:p>
            <a:pPr lvl="0"/>
            <a:r>
              <a:rPr lang="en-US"/>
              <a:t>Click to edit Master text styles</a:t>
            </a:r>
          </a:p>
        </p:txBody>
      </p:sp>
      <p:cxnSp>
        <p:nvCxnSpPr>
          <p:cNvPr id="4" name="Straight Connector 3">
            <a:extLst>
              <a:ext uri="{FF2B5EF4-FFF2-40B4-BE49-F238E27FC236}">
                <a16:creationId xmlns:a16="http://schemas.microsoft.com/office/drawing/2014/main" id="{E3658F95-DABA-C034-EAA5-7A0DD2C36A16}"/>
              </a:ext>
            </a:extLst>
          </p:cNvPr>
          <p:cNvCxnSpPr>
            <a:cxnSpLocks/>
          </p:cNvCxnSpPr>
          <p:nvPr userDrawn="1"/>
        </p:nvCxnSpPr>
        <p:spPr>
          <a:xfrm>
            <a:off x="565575" y="1420234"/>
            <a:ext cx="0" cy="592289"/>
          </a:xfrm>
          <a:prstGeom prst="line">
            <a:avLst/>
          </a:prstGeom>
          <a:ln w="1016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FAA010-756F-86E5-A64B-58C43E84C514}"/>
              </a:ext>
            </a:extLst>
          </p:cNvPr>
          <p:cNvCxnSpPr>
            <a:cxnSpLocks/>
          </p:cNvCxnSpPr>
          <p:nvPr userDrawn="1"/>
        </p:nvCxnSpPr>
        <p:spPr>
          <a:xfrm>
            <a:off x="565575" y="3016025"/>
            <a:ext cx="0" cy="592289"/>
          </a:xfrm>
          <a:prstGeom prst="line">
            <a:avLst/>
          </a:prstGeom>
          <a:ln w="1016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D972BB28-487A-5C9A-3BBE-53DFCF5F47DE}"/>
              </a:ext>
            </a:extLst>
          </p:cNvPr>
          <p:cNvSpPr>
            <a:spLocks noGrp="1"/>
          </p:cNvSpPr>
          <p:nvPr>
            <p:ph type="ftr" sz="quarter" idx="17"/>
          </p:nvPr>
        </p:nvSpPr>
        <p:spPr/>
        <p:txBody>
          <a:bodyPr/>
          <a:lstStyle/>
          <a:p>
            <a:r>
              <a:rPr lang="en-US" dirty="0"/>
              <a:t>For Registered Rep Use Only – Not For Use With The Public</a:t>
            </a:r>
            <a:endParaRPr lang="en-US" b="1" dirty="0"/>
          </a:p>
        </p:txBody>
      </p:sp>
      <p:sp>
        <p:nvSpPr>
          <p:cNvPr id="5" name="Slide Number Placeholder 4">
            <a:extLst>
              <a:ext uri="{FF2B5EF4-FFF2-40B4-BE49-F238E27FC236}">
                <a16:creationId xmlns:a16="http://schemas.microsoft.com/office/drawing/2014/main" id="{699BBCB5-82A8-2FE4-92EF-21513BC379A8}"/>
              </a:ext>
            </a:extLst>
          </p:cNvPr>
          <p:cNvSpPr>
            <a:spLocks noGrp="1"/>
          </p:cNvSpPr>
          <p:nvPr>
            <p:ph type="sldNum" sz="quarter" idx="18"/>
          </p:nvPr>
        </p:nvSpPr>
        <p:spPr/>
        <p:txBody>
          <a:bodyPr/>
          <a:lstStyle/>
          <a:p>
            <a:r>
              <a:rPr lang="en-US"/>
              <a:t>Copyright© 2024, National Life Group  |  </a:t>
            </a:r>
            <a:fld id="{7100E8EA-2210-4425-A1B5-66FC0BB99DA3}" type="slidenum">
              <a:rPr lang="en-US" smtClean="0"/>
              <a:pPr/>
              <a:t>‹#›</a:t>
            </a:fld>
            <a:endParaRPr lang="en-US" sz="825" dirty="0"/>
          </a:p>
        </p:txBody>
      </p:sp>
    </p:spTree>
    <p:extLst>
      <p:ext uri="{BB962C8B-B14F-4D97-AF65-F5344CB8AC3E}">
        <p14:creationId xmlns:p14="http://schemas.microsoft.com/office/powerpoint/2010/main" val="1895378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724C1-0B39-4AEF-B804-0C3BE40767D6}"/>
              </a:ext>
            </a:extLst>
          </p:cNvPr>
          <p:cNvSpPr>
            <a:spLocks noGrp="1"/>
          </p:cNvSpPr>
          <p:nvPr>
            <p:ph type="title"/>
          </p:nvPr>
        </p:nvSpPr>
        <p:spPr/>
        <p:txBody>
          <a:bodyPr/>
          <a:lstStyle/>
          <a:p>
            <a:r>
              <a:rPr lang="en-US"/>
              <a:t>Click to edit Master title style</a:t>
            </a:r>
          </a:p>
        </p:txBody>
      </p:sp>
      <p:sp>
        <p:nvSpPr>
          <p:cNvPr id="18" name="Picture Placeholder 17">
            <a:extLst>
              <a:ext uri="{FF2B5EF4-FFF2-40B4-BE49-F238E27FC236}">
                <a16:creationId xmlns:a16="http://schemas.microsoft.com/office/drawing/2014/main" id="{E2238376-A1EE-C54B-B5BB-2EEDC25316EE}"/>
              </a:ext>
            </a:extLst>
          </p:cNvPr>
          <p:cNvSpPr>
            <a:spLocks noGrp="1"/>
          </p:cNvSpPr>
          <p:nvPr>
            <p:ph type="pic" sz="quarter" idx="14"/>
          </p:nvPr>
        </p:nvSpPr>
        <p:spPr>
          <a:xfrm>
            <a:off x="7075488" y="249838"/>
            <a:ext cx="5116512" cy="6030312"/>
          </a:xfrm>
        </p:spPr>
        <p:txBody>
          <a:bodyPr/>
          <a:lstStyle/>
          <a:p>
            <a:r>
              <a:rPr lang="en-US"/>
              <a:t>Click icon to add picture</a:t>
            </a:r>
          </a:p>
        </p:txBody>
      </p:sp>
      <p:sp>
        <p:nvSpPr>
          <p:cNvPr id="3" name="Footer Placeholder 2">
            <a:extLst>
              <a:ext uri="{FF2B5EF4-FFF2-40B4-BE49-F238E27FC236}">
                <a16:creationId xmlns:a16="http://schemas.microsoft.com/office/drawing/2014/main" id="{D972BB28-487A-5C9A-3BBE-53DFCF5F47DE}"/>
              </a:ext>
            </a:extLst>
          </p:cNvPr>
          <p:cNvSpPr>
            <a:spLocks noGrp="1"/>
          </p:cNvSpPr>
          <p:nvPr>
            <p:ph type="ftr" sz="quarter" idx="17"/>
          </p:nvPr>
        </p:nvSpPr>
        <p:spPr/>
        <p:txBody>
          <a:bodyPr/>
          <a:lstStyle/>
          <a:p>
            <a:r>
              <a:rPr lang="en-US" dirty="0"/>
              <a:t>For Registered Rep Use Only – Not For Use With The Public</a:t>
            </a:r>
            <a:endParaRPr lang="en-US" b="1" dirty="0"/>
          </a:p>
        </p:txBody>
      </p:sp>
      <p:sp>
        <p:nvSpPr>
          <p:cNvPr id="5" name="Slide Number Placeholder 4">
            <a:extLst>
              <a:ext uri="{FF2B5EF4-FFF2-40B4-BE49-F238E27FC236}">
                <a16:creationId xmlns:a16="http://schemas.microsoft.com/office/drawing/2014/main" id="{699BBCB5-82A8-2FE4-92EF-21513BC379A8}"/>
              </a:ext>
            </a:extLst>
          </p:cNvPr>
          <p:cNvSpPr>
            <a:spLocks noGrp="1"/>
          </p:cNvSpPr>
          <p:nvPr>
            <p:ph type="sldNum" sz="quarter" idx="18"/>
          </p:nvPr>
        </p:nvSpPr>
        <p:spPr/>
        <p:txBody>
          <a:bodyPr/>
          <a:lstStyle/>
          <a:p>
            <a:r>
              <a:rPr lang="en-US"/>
              <a:t>Copyright© 2024, National Life Group  |  </a:t>
            </a:r>
            <a:fld id="{7100E8EA-2210-4425-A1B5-66FC0BB99DA3}" type="slidenum">
              <a:rPr lang="en-US" smtClean="0"/>
              <a:pPr/>
              <a:t>‹#›</a:t>
            </a:fld>
            <a:endParaRPr lang="en-US" sz="825" dirty="0"/>
          </a:p>
        </p:txBody>
      </p:sp>
    </p:spTree>
    <p:extLst>
      <p:ext uri="{BB962C8B-B14F-4D97-AF65-F5344CB8AC3E}">
        <p14:creationId xmlns:p14="http://schemas.microsoft.com/office/powerpoint/2010/main" val="4054820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724C1-0B39-4AEF-B804-0C3BE40767D6}"/>
              </a:ext>
            </a:extLst>
          </p:cNvPr>
          <p:cNvSpPr>
            <a:spLocks noGrp="1"/>
          </p:cNvSpPr>
          <p:nvPr>
            <p:ph type="title"/>
          </p:nvPr>
        </p:nvSpPr>
        <p:spPr/>
        <p:txBody>
          <a:bodyPr/>
          <a:lstStyle/>
          <a:p>
            <a:r>
              <a:rPr lang="en-US"/>
              <a:t>Click to edit Master title style</a:t>
            </a:r>
          </a:p>
        </p:txBody>
      </p:sp>
      <p:sp>
        <p:nvSpPr>
          <p:cNvPr id="12" name="Text Placeholder 11">
            <a:extLst>
              <a:ext uri="{FF2B5EF4-FFF2-40B4-BE49-F238E27FC236}">
                <a16:creationId xmlns:a16="http://schemas.microsoft.com/office/drawing/2014/main" id="{277B3579-C8DF-DA48-9ADE-06832BB052B7}"/>
              </a:ext>
            </a:extLst>
          </p:cNvPr>
          <p:cNvSpPr>
            <a:spLocks noGrp="1"/>
          </p:cNvSpPr>
          <p:nvPr>
            <p:ph type="body" sz="quarter" idx="11"/>
          </p:nvPr>
        </p:nvSpPr>
        <p:spPr>
          <a:xfrm>
            <a:off x="728421" y="1434748"/>
            <a:ext cx="6173875" cy="577081"/>
          </a:xfrm>
          <a:solidFill>
            <a:schemeClr val="bg2"/>
          </a:solidFill>
        </p:spPr>
        <p:txBody>
          <a:bodyPr wrap="square" lIns="182880" tIns="182880" rIns="182880" bIns="182880" anchor="ctr" anchorCtr="0">
            <a:spAutoFit/>
          </a:bodyPr>
          <a:lstStyle>
            <a:lvl1pPr marL="10716" indent="-10716">
              <a:buNone/>
              <a:tabLst/>
              <a:defRPr/>
            </a:lvl1pPr>
            <a:lvl2pPr>
              <a:buNone/>
              <a:defRPr/>
            </a:lvl2pPr>
            <a:lvl3pPr>
              <a:buNone/>
              <a:defRPr/>
            </a:lvl3pPr>
            <a:lvl4pPr>
              <a:buNone/>
              <a:defRPr/>
            </a:lvl4pPr>
            <a:lvl5pPr>
              <a:buNone/>
              <a:defRPr/>
            </a:lvl5pPr>
          </a:lstStyle>
          <a:p>
            <a:pPr lvl="0"/>
            <a:r>
              <a:rPr lang="en-US"/>
              <a:t>Click to edit Master text styles</a:t>
            </a:r>
          </a:p>
        </p:txBody>
      </p:sp>
      <p:sp>
        <p:nvSpPr>
          <p:cNvPr id="16" name="Text Placeholder 11">
            <a:extLst>
              <a:ext uri="{FF2B5EF4-FFF2-40B4-BE49-F238E27FC236}">
                <a16:creationId xmlns:a16="http://schemas.microsoft.com/office/drawing/2014/main" id="{ADDED8AC-F820-6843-BC7B-6D95A020A2FB}"/>
              </a:ext>
            </a:extLst>
          </p:cNvPr>
          <p:cNvSpPr>
            <a:spLocks noGrp="1"/>
          </p:cNvSpPr>
          <p:nvPr>
            <p:ph type="body" sz="quarter" idx="13"/>
          </p:nvPr>
        </p:nvSpPr>
        <p:spPr>
          <a:xfrm>
            <a:off x="728421" y="2027037"/>
            <a:ext cx="6173875" cy="577081"/>
          </a:xfrm>
          <a:solidFill>
            <a:schemeClr val="bg2">
              <a:alpha val="50000"/>
            </a:schemeClr>
          </a:solidFill>
        </p:spPr>
        <p:txBody>
          <a:bodyPr wrap="square" lIns="182880" tIns="182880" rIns="182880" bIns="182880" anchor="ctr" anchorCtr="0">
            <a:spAutoFit/>
          </a:bodyPr>
          <a:lstStyle>
            <a:lvl1pPr>
              <a:buFont typeface="Arial" panose="020B0604020202020204" pitchFamily="34" charset="0"/>
              <a:buChar char="•"/>
              <a:defRPr/>
            </a:lvl1pPr>
            <a:lvl2pPr>
              <a:buNone/>
              <a:defRPr/>
            </a:lvl2pPr>
            <a:lvl3pPr>
              <a:buNone/>
              <a:defRPr/>
            </a:lvl3pPr>
            <a:lvl4pPr>
              <a:buNone/>
              <a:defRPr/>
            </a:lvl4pPr>
            <a:lvl5pPr>
              <a:buNone/>
              <a:defRPr/>
            </a:lvl5pPr>
          </a:lstStyle>
          <a:p>
            <a:pPr lvl="0"/>
            <a:r>
              <a:rPr lang="en-US"/>
              <a:t>Click to edit Master text styles</a:t>
            </a:r>
          </a:p>
        </p:txBody>
      </p:sp>
      <p:sp>
        <p:nvSpPr>
          <p:cNvPr id="14" name="Text Placeholder 11">
            <a:extLst>
              <a:ext uri="{FF2B5EF4-FFF2-40B4-BE49-F238E27FC236}">
                <a16:creationId xmlns:a16="http://schemas.microsoft.com/office/drawing/2014/main" id="{8DF7EA24-7F4B-1346-8376-6A7E79ED15DB}"/>
              </a:ext>
            </a:extLst>
          </p:cNvPr>
          <p:cNvSpPr>
            <a:spLocks noGrp="1"/>
          </p:cNvSpPr>
          <p:nvPr>
            <p:ph type="body" sz="quarter" idx="15"/>
          </p:nvPr>
        </p:nvSpPr>
        <p:spPr>
          <a:xfrm>
            <a:off x="728421" y="3030539"/>
            <a:ext cx="6173875" cy="577081"/>
          </a:xfrm>
          <a:solidFill>
            <a:schemeClr val="bg2"/>
          </a:solidFill>
        </p:spPr>
        <p:txBody>
          <a:bodyPr wrap="square" lIns="182880" tIns="182880" rIns="182880" bIns="182880" anchor="ctr" anchorCtr="0">
            <a:spAutoFit/>
          </a:bodyPr>
          <a:lstStyle>
            <a:lvl1pPr marL="10716" indent="-10716">
              <a:buNone/>
              <a:tabLst/>
              <a:defRPr/>
            </a:lvl1pPr>
            <a:lvl2pPr>
              <a:buNone/>
              <a:defRPr/>
            </a:lvl2pPr>
            <a:lvl3pPr>
              <a:buNone/>
              <a:defRPr/>
            </a:lvl3pPr>
            <a:lvl4pPr>
              <a:buNone/>
              <a:defRPr/>
            </a:lvl4pPr>
            <a:lvl5pPr>
              <a:buNone/>
              <a:defRPr/>
            </a:lvl5pPr>
          </a:lstStyle>
          <a:p>
            <a:pPr lvl="0"/>
            <a:r>
              <a:rPr lang="en-US"/>
              <a:t>Click to edit Master text styles</a:t>
            </a:r>
          </a:p>
        </p:txBody>
      </p:sp>
      <p:sp>
        <p:nvSpPr>
          <p:cNvPr id="15" name="Text Placeholder 11">
            <a:extLst>
              <a:ext uri="{FF2B5EF4-FFF2-40B4-BE49-F238E27FC236}">
                <a16:creationId xmlns:a16="http://schemas.microsoft.com/office/drawing/2014/main" id="{C89C2F49-E7AC-B641-B5BD-35789BA21E95}"/>
              </a:ext>
            </a:extLst>
          </p:cNvPr>
          <p:cNvSpPr>
            <a:spLocks noGrp="1"/>
          </p:cNvSpPr>
          <p:nvPr>
            <p:ph type="body" sz="quarter" idx="16"/>
          </p:nvPr>
        </p:nvSpPr>
        <p:spPr>
          <a:xfrm>
            <a:off x="728421" y="3622828"/>
            <a:ext cx="6173875" cy="577081"/>
          </a:xfrm>
          <a:solidFill>
            <a:schemeClr val="bg2">
              <a:alpha val="50000"/>
            </a:schemeClr>
          </a:solidFill>
        </p:spPr>
        <p:txBody>
          <a:bodyPr wrap="square" lIns="182880" tIns="182880" rIns="182880" bIns="182880" anchor="ctr" anchorCtr="0">
            <a:spAutoFit/>
          </a:bodyPr>
          <a:lstStyle>
            <a:lvl1pPr>
              <a:buFont typeface="Arial" panose="020B0604020202020204" pitchFamily="34" charset="0"/>
              <a:buChar char="•"/>
              <a:defRPr/>
            </a:lvl1pPr>
            <a:lvl2pPr>
              <a:buNone/>
              <a:defRPr/>
            </a:lvl2pPr>
            <a:lvl3pPr>
              <a:buNone/>
              <a:defRPr/>
            </a:lvl3pPr>
            <a:lvl4pPr>
              <a:buNone/>
              <a:defRPr/>
            </a:lvl4pPr>
            <a:lvl5pPr>
              <a:buNone/>
              <a:defRPr/>
            </a:lvl5pPr>
          </a:lstStyle>
          <a:p>
            <a:pPr lvl="0"/>
            <a:r>
              <a:rPr lang="en-US"/>
              <a:t>Click to edit Master text styles</a:t>
            </a:r>
          </a:p>
        </p:txBody>
      </p:sp>
      <p:cxnSp>
        <p:nvCxnSpPr>
          <p:cNvPr id="4" name="Straight Connector 3">
            <a:extLst>
              <a:ext uri="{FF2B5EF4-FFF2-40B4-BE49-F238E27FC236}">
                <a16:creationId xmlns:a16="http://schemas.microsoft.com/office/drawing/2014/main" id="{E3658F95-DABA-C034-EAA5-7A0DD2C36A16}"/>
              </a:ext>
            </a:extLst>
          </p:cNvPr>
          <p:cNvCxnSpPr>
            <a:cxnSpLocks/>
          </p:cNvCxnSpPr>
          <p:nvPr userDrawn="1"/>
        </p:nvCxnSpPr>
        <p:spPr>
          <a:xfrm>
            <a:off x="565575" y="1400882"/>
            <a:ext cx="0" cy="592289"/>
          </a:xfrm>
          <a:prstGeom prst="line">
            <a:avLst/>
          </a:prstGeom>
          <a:ln w="1016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FAA010-756F-86E5-A64B-58C43E84C514}"/>
              </a:ext>
            </a:extLst>
          </p:cNvPr>
          <p:cNvCxnSpPr>
            <a:cxnSpLocks/>
          </p:cNvCxnSpPr>
          <p:nvPr userDrawn="1"/>
        </p:nvCxnSpPr>
        <p:spPr>
          <a:xfrm>
            <a:off x="565575" y="2996673"/>
            <a:ext cx="0" cy="592289"/>
          </a:xfrm>
          <a:prstGeom prst="line">
            <a:avLst/>
          </a:prstGeom>
          <a:ln w="1016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Picture Placeholder 16">
            <a:extLst>
              <a:ext uri="{FF2B5EF4-FFF2-40B4-BE49-F238E27FC236}">
                <a16:creationId xmlns:a16="http://schemas.microsoft.com/office/drawing/2014/main" id="{957923C5-6E56-7EBC-85EF-752B57F2BEF7}"/>
              </a:ext>
            </a:extLst>
          </p:cNvPr>
          <p:cNvSpPr>
            <a:spLocks noGrp="1"/>
          </p:cNvSpPr>
          <p:nvPr>
            <p:ph type="pic" sz="quarter" idx="14"/>
          </p:nvPr>
        </p:nvSpPr>
        <p:spPr>
          <a:xfrm>
            <a:off x="4472731" y="249838"/>
            <a:ext cx="7719272" cy="6030312"/>
          </a:xfrm>
          <a:custGeom>
            <a:avLst/>
            <a:gdLst>
              <a:gd name="connsiteX0" fmla="*/ 6030312 w 7719272"/>
              <a:gd name="connsiteY0" fmla="*/ 0 h 6030312"/>
              <a:gd name="connsiteX1" fmla="*/ 7719272 w 7719272"/>
              <a:gd name="connsiteY1" fmla="*/ 0 h 6030312"/>
              <a:gd name="connsiteX2" fmla="*/ 7719272 w 7719272"/>
              <a:gd name="connsiteY2" fmla="*/ 6030312 h 6030312"/>
              <a:gd name="connsiteX3" fmla="*/ 0 w 7719272"/>
              <a:gd name="connsiteY3" fmla="*/ 6030312 h 6030312"/>
            </a:gdLst>
            <a:ahLst/>
            <a:cxnLst>
              <a:cxn ang="0">
                <a:pos x="connsiteX0" y="connsiteY0"/>
              </a:cxn>
              <a:cxn ang="0">
                <a:pos x="connsiteX1" y="connsiteY1"/>
              </a:cxn>
              <a:cxn ang="0">
                <a:pos x="connsiteX2" y="connsiteY2"/>
              </a:cxn>
              <a:cxn ang="0">
                <a:pos x="connsiteX3" y="connsiteY3"/>
              </a:cxn>
            </a:cxnLst>
            <a:rect l="l" t="t" r="r" b="b"/>
            <a:pathLst>
              <a:path w="7719272" h="6030312">
                <a:moveTo>
                  <a:pt x="6030312" y="0"/>
                </a:moveTo>
                <a:lnTo>
                  <a:pt x="7719272" y="0"/>
                </a:lnTo>
                <a:lnTo>
                  <a:pt x="7719272" y="6030312"/>
                </a:lnTo>
                <a:lnTo>
                  <a:pt x="0" y="6030312"/>
                </a:lnTo>
                <a:close/>
              </a:path>
            </a:pathLst>
          </a:custGeom>
        </p:spPr>
        <p:txBody>
          <a:bodyPr wrap="square">
            <a:noAutofit/>
          </a:bodyPr>
          <a:lstStyle/>
          <a:p>
            <a:r>
              <a:rPr lang="en-US"/>
              <a:t>Click icon to add picture</a:t>
            </a:r>
          </a:p>
        </p:txBody>
      </p:sp>
      <p:sp>
        <p:nvSpPr>
          <p:cNvPr id="3" name="Footer Placeholder 2">
            <a:extLst>
              <a:ext uri="{FF2B5EF4-FFF2-40B4-BE49-F238E27FC236}">
                <a16:creationId xmlns:a16="http://schemas.microsoft.com/office/drawing/2014/main" id="{62072970-0472-3486-E2A4-62D3EF3628B0}"/>
              </a:ext>
            </a:extLst>
          </p:cNvPr>
          <p:cNvSpPr>
            <a:spLocks noGrp="1"/>
          </p:cNvSpPr>
          <p:nvPr>
            <p:ph type="ftr" sz="quarter" idx="17"/>
          </p:nvPr>
        </p:nvSpPr>
        <p:spPr/>
        <p:txBody>
          <a:bodyPr/>
          <a:lstStyle/>
          <a:p>
            <a:r>
              <a:rPr lang="en-US" dirty="0"/>
              <a:t>For Registered Rep Use Only – Not For Use With The Public</a:t>
            </a:r>
            <a:endParaRPr lang="en-US" b="1" dirty="0"/>
          </a:p>
        </p:txBody>
      </p:sp>
      <p:sp>
        <p:nvSpPr>
          <p:cNvPr id="5" name="Slide Number Placeholder 4">
            <a:extLst>
              <a:ext uri="{FF2B5EF4-FFF2-40B4-BE49-F238E27FC236}">
                <a16:creationId xmlns:a16="http://schemas.microsoft.com/office/drawing/2014/main" id="{12758915-2DF7-FF6B-B821-88EC899B49DE}"/>
              </a:ext>
            </a:extLst>
          </p:cNvPr>
          <p:cNvSpPr>
            <a:spLocks noGrp="1"/>
          </p:cNvSpPr>
          <p:nvPr>
            <p:ph type="sldNum" sz="quarter" idx="18"/>
          </p:nvPr>
        </p:nvSpPr>
        <p:spPr/>
        <p:txBody>
          <a:bodyPr/>
          <a:lstStyle/>
          <a:p>
            <a:r>
              <a:rPr lang="en-US"/>
              <a:t>Copyright© 2024, National Life Group  |  </a:t>
            </a:r>
            <a:fld id="{7100E8EA-2210-4425-A1B5-66FC0BB99DA3}" type="slidenum">
              <a:rPr lang="en-US" smtClean="0"/>
              <a:pPr/>
              <a:t>‹#›</a:t>
            </a:fld>
            <a:endParaRPr lang="en-US" sz="825" dirty="0"/>
          </a:p>
        </p:txBody>
      </p:sp>
    </p:spTree>
    <p:extLst>
      <p:ext uri="{BB962C8B-B14F-4D97-AF65-F5344CB8AC3E}">
        <p14:creationId xmlns:p14="http://schemas.microsoft.com/office/powerpoint/2010/main" val="2142694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C69556-1075-488A-B01C-42F56886446D}"/>
              </a:ext>
            </a:extLst>
          </p:cNvPr>
          <p:cNvSpPr>
            <a:spLocks noGrp="1"/>
          </p:cNvSpPr>
          <p:nvPr>
            <p:ph type="title"/>
          </p:nvPr>
        </p:nvSpPr>
        <p:spPr>
          <a:xfrm>
            <a:off x="0" y="249838"/>
            <a:ext cx="12192000" cy="743280"/>
          </a:xfrm>
          <a:prstGeom prst="rect">
            <a:avLst/>
          </a:prstGeom>
          <a:noFill/>
        </p:spPr>
        <p:txBody>
          <a:bodyPr vert="horz" wrap="square" lIns="457200" tIns="182880" rIns="457200" bIns="18288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70333153-7A9E-400A-AC7D-6005476B920F}"/>
              </a:ext>
            </a:extLst>
          </p:cNvPr>
          <p:cNvSpPr>
            <a:spLocks noGrp="1"/>
          </p:cNvSpPr>
          <p:nvPr>
            <p:ph type="body" idx="1"/>
          </p:nvPr>
        </p:nvSpPr>
        <p:spPr>
          <a:xfrm>
            <a:off x="457201" y="1198880"/>
            <a:ext cx="11205147" cy="461549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D8FE970-4FE0-42EB-B006-A4C01FD1BDFC}"/>
              </a:ext>
            </a:extLst>
          </p:cNvPr>
          <p:cNvSpPr>
            <a:spLocks noGrp="1"/>
          </p:cNvSpPr>
          <p:nvPr>
            <p:ph type="ftr" sz="quarter" idx="3"/>
          </p:nvPr>
        </p:nvSpPr>
        <p:spPr>
          <a:xfrm>
            <a:off x="197514" y="6469664"/>
            <a:ext cx="3276538" cy="138499"/>
          </a:xfrm>
          <a:prstGeom prst="rect">
            <a:avLst/>
          </a:prstGeom>
        </p:spPr>
        <p:txBody>
          <a:bodyPr vert="horz" wrap="none" lIns="0" tIns="0" rIns="0" bIns="0" rtlCol="0" anchor="ctr">
            <a:spAutoFit/>
          </a:bodyPr>
          <a:lstStyle>
            <a:lvl1pPr algn="ctr">
              <a:defRPr sz="900" b="1">
                <a:solidFill>
                  <a:schemeClr val="tx1">
                    <a:tint val="75000"/>
                  </a:schemeClr>
                </a:solidFill>
                <a:latin typeface="Arial" panose="020B0604020202020204" pitchFamily="34" charset="0"/>
                <a:cs typeface="Arial" panose="020B0604020202020204" pitchFamily="34" charset="0"/>
              </a:defRPr>
            </a:lvl1pPr>
          </a:lstStyle>
          <a:p>
            <a:r>
              <a:rPr lang="en-US" dirty="0"/>
              <a:t>For Registered Rep Use Only – Not For Use With The Public</a:t>
            </a:r>
            <a:endParaRPr lang="en-US" b="1" dirty="0"/>
          </a:p>
        </p:txBody>
      </p:sp>
      <p:sp>
        <p:nvSpPr>
          <p:cNvPr id="6" name="Slide Number Placeholder 5">
            <a:extLst>
              <a:ext uri="{FF2B5EF4-FFF2-40B4-BE49-F238E27FC236}">
                <a16:creationId xmlns:a16="http://schemas.microsoft.com/office/drawing/2014/main" id="{95AEE0ED-FCE8-4C57-BFC3-FA95E0823208}"/>
              </a:ext>
            </a:extLst>
          </p:cNvPr>
          <p:cNvSpPr>
            <a:spLocks noGrp="1"/>
          </p:cNvSpPr>
          <p:nvPr>
            <p:ph type="sldNum" sz="quarter" idx="4"/>
          </p:nvPr>
        </p:nvSpPr>
        <p:spPr>
          <a:xfrm>
            <a:off x="9993622" y="6475434"/>
            <a:ext cx="1668727" cy="126958"/>
          </a:xfrm>
          <a:prstGeom prst="rect">
            <a:avLst/>
          </a:prstGeom>
        </p:spPr>
        <p:txBody>
          <a:bodyPr vert="horz" wrap="none" lIns="0" tIns="0" rIns="0" bIns="0" rtlCol="0" anchor="ctr">
            <a:spAutoFit/>
          </a:bodyPr>
          <a:lstStyle>
            <a:lvl1pPr algn="r">
              <a:defRPr sz="825" b="0" i="0">
                <a:solidFill>
                  <a:schemeClr val="tx1">
                    <a:tint val="75000"/>
                  </a:schemeClr>
                </a:solidFill>
                <a:latin typeface="Arial Narrow" panose="020B0604020202020204" pitchFamily="34" charset="0"/>
                <a:cs typeface="Arial Narrow" panose="020B0604020202020204" pitchFamily="34" charset="0"/>
              </a:defRPr>
            </a:lvl1pPr>
          </a:lstStyle>
          <a:p>
            <a:r>
              <a:rPr lang="en-US" dirty="0"/>
              <a:t>Copyright© 2024, National Life Group  |  </a:t>
            </a:r>
            <a:fld id="{7100E8EA-2210-4425-A1B5-66FC0BB99DA3}" type="slidenum">
              <a:rPr lang="en-US" smtClean="0"/>
              <a:pPr/>
              <a:t>‹#›</a:t>
            </a:fld>
            <a:endParaRPr lang="en-US" sz="825" dirty="0"/>
          </a:p>
        </p:txBody>
      </p:sp>
    </p:spTree>
    <p:extLst>
      <p:ext uri="{BB962C8B-B14F-4D97-AF65-F5344CB8AC3E}">
        <p14:creationId xmlns:p14="http://schemas.microsoft.com/office/powerpoint/2010/main" val="3316742849"/>
      </p:ext>
    </p:extLst>
  </p:cSld>
  <p:clrMap bg1="lt1" tx1="dk1" bg2="lt2" tx2="dk2" accent1="accent1" accent2="accent2" accent3="accent3" accent4="accent4" accent5="accent5" accent6="accent6" hlink="hlink" folHlink="folHlink"/>
  <p:sldLayoutIdLst>
    <p:sldLayoutId id="2147483724" r:id="rId1"/>
    <p:sldLayoutId id="2147483728" r:id="rId2"/>
    <p:sldLayoutId id="2147483723" r:id="rId3"/>
    <p:sldLayoutId id="2147483650" r:id="rId4"/>
    <p:sldLayoutId id="2147483654" r:id="rId5"/>
    <p:sldLayoutId id="2147483730" r:id="rId6"/>
    <p:sldLayoutId id="2147483652" r:id="rId7"/>
    <p:sldLayoutId id="2147483729" r:id="rId8"/>
    <p:sldLayoutId id="2147483725" r:id="rId9"/>
    <p:sldLayoutId id="2147483727" r:id="rId10"/>
    <p:sldLayoutId id="2147483715" r:id="rId11"/>
    <p:sldLayoutId id="2147483714" r:id="rId12"/>
    <p:sldLayoutId id="2147483713" r:id="rId13"/>
    <p:sldLayoutId id="2147483726" r:id="rId14"/>
    <p:sldLayoutId id="2147483655" r:id="rId15"/>
  </p:sldLayoutIdLst>
  <p:hf hdr="0"/>
  <p:txStyles>
    <p:titleStyle>
      <a:lvl1pPr algn="l" defTabSz="685783" rtl="0" eaLnBrk="1" latinLnBrk="0" hangingPunct="1">
        <a:lnSpc>
          <a:spcPct val="90000"/>
        </a:lnSpc>
        <a:spcBef>
          <a:spcPct val="0"/>
        </a:spcBef>
        <a:buNone/>
        <a:defRPr sz="2700" kern="1200">
          <a:solidFill>
            <a:schemeClr val="accent1"/>
          </a:solidFill>
          <a:latin typeface="Arial" panose="020B0604020202020204" pitchFamily="34" charset="0"/>
          <a:ea typeface="+mj-ea"/>
          <a:cs typeface="Arial" panose="020B0604020202020204" pitchFamily="34" charset="0"/>
        </a:defRPr>
      </a:lvl1pPr>
    </p:titleStyle>
    <p:bodyStyle>
      <a:lvl1pPr marL="236538" indent="-236538" algn="l" defTabSz="685783" rtl="0" eaLnBrk="1" latinLnBrk="0" hangingPunct="1">
        <a:lnSpc>
          <a:spcPct val="90000"/>
        </a:lnSpc>
        <a:spcBef>
          <a:spcPts val="75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465138" indent="-228600" algn="l" defTabSz="685783" rtl="0" eaLnBrk="1" latinLnBrk="0" hangingPunct="1">
        <a:lnSpc>
          <a:spcPct val="90000"/>
        </a:lnSpc>
        <a:spcBef>
          <a:spcPts val="375"/>
        </a:spcBef>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2pPr>
      <a:lvl3pPr marL="744538" indent="-228600" algn="l" defTabSz="685783" rtl="0" eaLnBrk="1" latinLnBrk="0" hangingPunct="1">
        <a:lnSpc>
          <a:spcPct val="90000"/>
        </a:lnSpc>
        <a:spcBef>
          <a:spcPts val="375"/>
        </a:spcBef>
        <a:buFont typeface="Courier New" panose="02070309020205020404" pitchFamily="49" charset="0"/>
        <a:buChar char="o"/>
        <a:tabLst/>
        <a:defRPr sz="1400" kern="1200">
          <a:solidFill>
            <a:schemeClr val="tx1"/>
          </a:solidFill>
          <a:latin typeface="Arial" panose="020B0604020202020204" pitchFamily="34" charset="0"/>
          <a:ea typeface="+mn-ea"/>
          <a:cs typeface="Arial" panose="020B0604020202020204" pitchFamily="34" charset="0"/>
        </a:defRPr>
      </a:lvl3pPr>
      <a:lvl4pPr marL="922338" indent="-177800" algn="l" defTabSz="685783" rtl="0" eaLnBrk="1" latinLnBrk="0" hangingPunct="1">
        <a:lnSpc>
          <a:spcPct val="90000"/>
        </a:lnSpc>
        <a:spcBef>
          <a:spcPts val="375"/>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4pPr>
      <a:lvl5pPr marL="1092200" indent="-169863" algn="l" defTabSz="685783" rtl="0" eaLnBrk="1" latinLnBrk="0" hangingPunct="1">
        <a:lnSpc>
          <a:spcPct val="90000"/>
        </a:lnSpc>
        <a:spcBef>
          <a:spcPts val="375"/>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6.xml"/><Relationship Id="rId7" Type="http://schemas.openxmlformats.org/officeDocument/2006/relationships/image" Target="../media/image19.svg"/><Relationship Id="rId12" Type="http://schemas.openxmlformats.org/officeDocument/2006/relationships/image" Target="../media/image24.sv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notesSlide" Target="../notesSlides/notesSlide10.xml"/><Relationship Id="rId10" Type="http://schemas.openxmlformats.org/officeDocument/2006/relationships/image" Target="../media/image22.svg"/><Relationship Id="rId4" Type="http://schemas.openxmlformats.org/officeDocument/2006/relationships/slideLayout" Target="../slideLayouts/slideLayout5.xml"/><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7.sv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9.xml"/><Relationship Id="rId7" Type="http://schemas.openxmlformats.org/officeDocument/2006/relationships/image" Target="../media/image19.svg"/><Relationship Id="rId12" Type="http://schemas.openxmlformats.org/officeDocument/2006/relationships/image" Target="../media/image24.sv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notesSlide" Target="../notesSlides/notesSlide12.xml"/><Relationship Id="rId10" Type="http://schemas.openxmlformats.org/officeDocument/2006/relationships/image" Target="../media/image22.svg"/><Relationship Id="rId4" Type="http://schemas.openxmlformats.org/officeDocument/2006/relationships/slideLayout" Target="../slideLayouts/slideLayout5.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2.xml"/><Relationship Id="rId7" Type="http://schemas.openxmlformats.org/officeDocument/2006/relationships/image" Target="../media/image19.svg"/><Relationship Id="rId12" Type="http://schemas.openxmlformats.org/officeDocument/2006/relationships/image" Target="../media/image24.sv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notesSlide" Target="../notesSlides/notesSlide17.xml"/><Relationship Id="rId10" Type="http://schemas.openxmlformats.org/officeDocument/2006/relationships/image" Target="../media/image22.svg"/><Relationship Id="rId4" Type="http://schemas.openxmlformats.org/officeDocument/2006/relationships/slideLayout" Target="../slideLayouts/slideLayout5.xml"/><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5.xml"/><Relationship Id="rId7" Type="http://schemas.openxmlformats.org/officeDocument/2006/relationships/image" Target="../media/image2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notesSlide" Target="../notesSlides/notesSlide7.xml"/><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E141B54-27CD-77F6-42D2-563ED3BA0096}"/>
              </a:ext>
            </a:extLst>
          </p:cNvPr>
          <p:cNvSpPr>
            <a:spLocks noGrp="1"/>
          </p:cNvSpPr>
          <p:nvPr>
            <p:ph type="title"/>
          </p:nvPr>
        </p:nvSpPr>
        <p:spPr>
          <a:xfrm>
            <a:off x="6786880" y="2798900"/>
            <a:ext cx="5366851" cy="1255728"/>
          </a:xfrm>
        </p:spPr>
        <p:txBody>
          <a:bodyPr/>
          <a:lstStyle/>
          <a:p>
            <a:r>
              <a:rPr lang="en-US" dirty="0"/>
              <a:t>30-Year Retirement Plan</a:t>
            </a:r>
          </a:p>
        </p:txBody>
      </p:sp>
      <p:sp>
        <p:nvSpPr>
          <p:cNvPr id="8" name="Text Placeholder 2">
            <a:extLst>
              <a:ext uri="{FF2B5EF4-FFF2-40B4-BE49-F238E27FC236}">
                <a16:creationId xmlns:a16="http://schemas.microsoft.com/office/drawing/2014/main" id="{AEFEFE7D-76A7-D997-6042-7B732A7411DC}"/>
              </a:ext>
            </a:extLst>
          </p:cNvPr>
          <p:cNvSpPr>
            <a:spLocks noGrp="1"/>
          </p:cNvSpPr>
          <p:nvPr>
            <p:ph type="body" sz="quarter" idx="10"/>
          </p:nvPr>
        </p:nvSpPr>
        <p:spPr>
          <a:xfrm>
            <a:off x="7996876" y="4485313"/>
            <a:ext cx="3665473" cy="663967"/>
          </a:xfrm>
        </p:spPr>
        <p:txBody>
          <a:bodyPr anchor="ctr"/>
          <a:lstStyle/>
          <a:p>
            <a:r>
              <a:rPr lang="en-US" dirty="0"/>
              <a:t>Presented by [Rep Name]</a:t>
            </a:r>
          </a:p>
        </p:txBody>
      </p:sp>
      <p:sp>
        <p:nvSpPr>
          <p:cNvPr id="4" name="Date Placeholder 3">
            <a:extLst>
              <a:ext uri="{FF2B5EF4-FFF2-40B4-BE49-F238E27FC236}">
                <a16:creationId xmlns:a16="http://schemas.microsoft.com/office/drawing/2014/main" id="{62FD7ADC-1F98-2A2F-4A88-F4949F7090B0}"/>
              </a:ext>
            </a:extLst>
          </p:cNvPr>
          <p:cNvSpPr>
            <a:spLocks noGrp="1"/>
          </p:cNvSpPr>
          <p:nvPr>
            <p:ph type="dt" sz="half" idx="2"/>
          </p:nvPr>
        </p:nvSpPr>
        <p:spPr>
          <a:xfrm>
            <a:off x="457199" y="6475434"/>
            <a:ext cx="1604606" cy="126958"/>
          </a:xfrm>
        </p:spPr>
        <p:txBody>
          <a:bodyPr/>
          <a:lstStyle/>
          <a:p>
            <a:r>
              <a:rPr lang="en-US" dirty="0"/>
              <a:t>TC143840(0824)1 | Cat No 107579(0824)</a:t>
            </a:r>
            <a:endParaRPr lang="en-US" sz="825" dirty="0"/>
          </a:p>
        </p:txBody>
      </p:sp>
      <p:sp>
        <p:nvSpPr>
          <p:cNvPr id="5" name="Footer Placeholder 4">
            <a:extLst>
              <a:ext uri="{FF2B5EF4-FFF2-40B4-BE49-F238E27FC236}">
                <a16:creationId xmlns:a16="http://schemas.microsoft.com/office/drawing/2014/main" id="{65B1AFEB-F2C3-E03C-7104-86F613C525AD}"/>
              </a:ext>
            </a:extLst>
          </p:cNvPr>
          <p:cNvSpPr>
            <a:spLocks noGrp="1"/>
          </p:cNvSpPr>
          <p:nvPr>
            <p:ph type="ftr" sz="quarter" idx="3"/>
          </p:nvPr>
        </p:nvSpPr>
        <p:spPr>
          <a:xfrm>
            <a:off x="4457746" y="6469664"/>
            <a:ext cx="3276538" cy="138499"/>
          </a:xfrm>
        </p:spPr>
        <p:txBody>
          <a:bodyPr/>
          <a:lstStyle/>
          <a:p>
            <a:r>
              <a:rPr lang="en-US" dirty="0"/>
              <a:t>For Registered Rep Use Only – Not For Use With The Public</a:t>
            </a:r>
            <a:endParaRPr lang="en-US" b="1" dirty="0"/>
          </a:p>
        </p:txBody>
      </p:sp>
      <p:sp>
        <p:nvSpPr>
          <p:cNvPr id="6" name="Slide Number Placeholder 5">
            <a:extLst>
              <a:ext uri="{FF2B5EF4-FFF2-40B4-BE49-F238E27FC236}">
                <a16:creationId xmlns:a16="http://schemas.microsoft.com/office/drawing/2014/main" id="{844E7CE9-D414-7BD4-0FF8-1D7A711A43DF}"/>
              </a:ext>
            </a:extLst>
          </p:cNvPr>
          <p:cNvSpPr>
            <a:spLocks noGrp="1"/>
          </p:cNvSpPr>
          <p:nvPr>
            <p:ph type="sldNum" sz="quarter" idx="4"/>
          </p:nvPr>
        </p:nvSpPr>
        <p:spPr/>
        <p:txBody>
          <a:bodyPr/>
          <a:lstStyle/>
          <a:p>
            <a:r>
              <a:rPr lang="en-US"/>
              <a:t>Copyright© 2024, National Life Group</a:t>
            </a:r>
            <a:endParaRPr lang="en-US" dirty="0"/>
          </a:p>
        </p:txBody>
      </p:sp>
      <p:sp>
        <p:nvSpPr>
          <p:cNvPr id="9" name="Title 1">
            <a:extLst>
              <a:ext uri="{FF2B5EF4-FFF2-40B4-BE49-F238E27FC236}">
                <a16:creationId xmlns:a16="http://schemas.microsoft.com/office/drawing/2014/main" id="{0640905D-F72A-50DD-D2C8-6241006BE30E}"/>
              </a:ext>
            </a:extLst>
          </p:cNvPr>
          <p:cNvSpPr txBox="1">
            <a:spLocks/>
          </p:cNvSpPr>
          <p:nvPr/>
        </p:nvSpPr>
        <p:spPr>
          <a:xfrm>
            <a:off x="6316580" y="3893552"/>
            <a:ext cx="5849678" cy="276999"/>
          </a:xfrm>
          <a:prstGeom prst="rect">
            <a:avLst/>
          </a:prstGeom>
          <a:noFill/>
        </p:spPr>
        <p:txBody>
          <a:bodyPr vert="horz" wrap="square" lIns="457200" tIns="0" rIns="457200" bIns="0" rtlCol="0" anchor="ctr" anchorCtr="0">
            <a:spAutoFit/>
          </a:bodyPr>
          <a:lstStyle>
            <a:lvl1pPr algn="r" defTabSz="685783" rtl="0" eaLnBrk="1" latinLnBrk="0" hangingPunct="1">
              <a:lnSpc>
                <a:spcPct val="90000"/>
              </a:lnSpc>
              <a:spcBef>
                <a:spcPct val="0"/>
              </a:spcBef>
              <a:buNone/>
              <a:defRPr sz="3200" kern="1200">
                <a:solidFill>
                  <a:schemeClr val="accent1"/>
                </a:solidFill>
                <a:latin typeface="Arial" panose="020B0604020202020204" pitchFamily="34" charset="0"/>
                <a:ea typeface="+mj-ea"/>
                <a:cs typeface="Arial" panose="020B0604020202020204" pitchFamily="34" charset="0"/>
              </a:defRPr>
            </a:lvl1pPr>
          </a:lstStyle>
          <a:p>
            <a:r>
              <a:rPr lang="en-US" sz="2000" dirty="0"/>
              <a:t>Balance Risk With Future-Proof Strategies</a:t>
            </a:r>
          </a:p>
        </p:txBody>
      </p:sp>
      <p:pic>
        <p:nvPicPr>
          <p:cNvPr id="3" name="Picture 2" descr="A logo with blue lines and a black background&#10;&#10;Description automatically generated">
            <a:extLst>
              <a:ext uri="{FF2B5EF4-FFF2-40B4-BE49-F238E27FC236}">
                <a16:creationId xmlns:a16="http://schemas.microsoft.com/office/drawing/2014/main" id="{830D50DA-5D6A-FD07-74C8-4B7499CE3D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3203" y="4220158"/>
            <a:ext cx="2162162" cy="1045045"/>
          </a:xfrm>
          <a:prstGeom prst="rect">
            <a:avLst/>
          </a:prstGeom>
        </p:spPr>
      </p:pic>
    </p:spTree>
    <p:extLst>
      <p:ext uri="{BB962C8B-B14F-4D97-AF65-F5344CB8AC3E}">
        <p14:creationId xmlns:p14="http://schemas.microsoft.com/office/powerpoint/2010/main" val="2742223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BD40B3-18E8-B566-416D-FF6CBF7D96F1}"/>
              </a:ext>
            </a:extLst>
          </p:cNvPr>
          <p:cNvSpPr/>
          <p:nvPr/>
        </p:nvSpPr>
        <p:spPr>
          <a:xfrm>
            <a:off x="0" y="1904001"/>
            <a:ext cx="12192000" cy="1956796"/>
          </a:xfrm>
          <a:prstGeom prst="rect">
            <a:avLst/>
          </a:prstGeom>
          <a:gradFill flip="none" rotWithShape="1">
            <a:gsLst>
              <a:gs pos="0">
                <a:schemeClr val="tx2">
                  <a:alpha val="42668"/>
                </a:schemeClr>
              </a:gs>
              <a:gs pos="27000">
                <a:schemeClr val="tx2">
                  <a:alpha val="30615"/>
                </a:schemeClr>
              </a:gs>
              <a:gs pos="53000">
                <a:schemeClr val="tx2">
                  <a:alpha val="15798"/>
                </a:schemeClr>
              </a:gs>
              <a:gs pos="87000">
                <a:schemeClr val="tx2">
                  <a:alpha val="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1D69A-043E-2B3C-76A4-78BC84AF9062}"/>
              </a:ext>
            </a:extLst>
          </p:cNvPr>
          <p:cNvSpPr>
            <a:spLocks noGrp="1"/>
          </p:cNvSpPr>
          <p:nvPr>
            <p:ph type="title"/>
          </p:nvPr>
        </p:nvSpPr>
        <p:spPr>
          <a:xfrm>
            <a:off x="0" y="269380"/>
            <a:ext cx="12192000" cy="743280"/>
          </a:xfrm>
        </p:spPr>
        <p:txBody>
          <a:bodyPr/>
          <a:lstStyle/>
          <a:p>
            <a:r>
              <a:rPr lang="en-US" dirty="0"/>
              <a:t>The </a:t>
            </a:r>
            <a:r>
              <a:rPr lang="en-US" b="1" dirty="0"/>
              <a:t>Risk Factor</a:t>
            </a:r>
            <a:endParaRPr lang="en-US" dirty="0"/>
          </a:p>
        </p:txBody>
      </p:sp>
      <p:sp>
        <p:nvSpPr>
          <p:cNvPr id="3" name="Footer Placeholder 2">
            <a:extLst>
              <a:ext uri="{FF2B5EF4-FFF2-40B4-BE49-F238E27FC236}">
                <a16:creationId xmlns:a16="http://schemas.microsoft.com/office/drawing/2014/main" id="{F87D5C24-8617-71C5-BB20-80A2F041F738}"/>
              </a:ext>
            </a:extLst>
          </p:cNvPr>
          <p:cNvSpPr>
            <a:spLocks noGrp="1"/>
          </p:cNvSpPr>
          <p:nvPr>
            <p:ph type="ftr" sz="quarter" idx="10"/>
          </p:nvPr>
        </p:nvSpPr>
        <p:spPr>
          <a:xfrm>
            <a:off x="197514" y="6469664"/>
            <a:ext cx="3276538" cy="138499"/>
          </a:xfrm>
        </p:spPr>
        <p:txBody>
          <a:bodyPr/>
          <a:lstStyle/>
          <a:p>
            <a:r>
              <a:rPr lang="en-US" dirty="0"/>
              <a:t>For Registered Rep Use Only – Not For Use With The Public</a:t>
            </a:r>
            <a:endParaRPr lang="en-US" b="1" dirty="0"/>
          </a:p>
        </p:txBody>
      </p:sp>
      <p:sp>
        <p:nvSpPr>
          <p:cNvPr id="4" name="Slide Number Placeholder 3">
            <a:extLst>
              <a:ext uri="{FF2B5EF4-FFF2-40B4-BE49-F238E27FC236}">
                <a16:creationId xmlns:a16="http://schemas.microsoft.com/office/drawing/2014/main" id="{FFD164E0-D915-053F-D8EA-5F3364AB8B67}"/>
              </a:ext>
            </a:extLst>
          </p:cNvPr>
          <p:cNvSpPr>
            <a:spLocks noGrp="1"/>
          </p:cNvSpPr>
          <p:nvPr>
            <p:ph type="sldNum" sz="quarter" idx="11"/>
          </p:nvPr>
        </p:nvSpPr>
        <p:spPr/>
        <p:txBody>
          <a:bodyPr/>
          <a:lstStyle/>
          <a:p>
            <a:r>
              <a:rPr lang="en-US"/>
              <a:t>Copyright© 2024, National Life Group  |  </a:t>
            </a:r>
            <a:fld id="{7100E8EA-2210-4425-A1B5-66FC0BB99DA3}" type="slidenum">
              <a:rPr lang="en-US" smtClean="0"/>
              <a:pPr/>
              <a:t>10</a:t>
            </a:fld>
            <a:endParaRPr lang="en-US" sz="825" dirty="0"/>
          </a:p>
        </p:txBody>
      </p:sp>
      <p:sp>
        <p:nvSpPr>
          <p:cNvPr id="8" name="TextBox 7">
            <a:extLst>
              <a:ext uri="{FF2B5EF4-FFF2-40B4-BE49-F238E27FC236}">
                <a16:creationId xmlns:a16="http://schemas.microsoft.com/office/drawing/2014/main" id="{76F8C2E8-FE03-3F72-7ABC-DFB66484715E}"/>
              </a:ext>
            </a:extLst>
          </p:cNvPr>
          <p:cNvSpPr txBox="1"/>
          <p:nvPr/>
        </p:nvSpPr>
        <p:spPr>
          <a:xfrm>
            <a:off x="2582334" y="3148616"/>
            <a:ext cx="7027333" cy="615553"/>
          </a:xfrm>
          <a:prstGeom prst="rect">
            <a:avLst/>
          </a:prstGeom>
          <a:noFill/>
          <a:ln w="22225">
            <a:noFill/>
          </a:ln>
        </p:spPr>
        <p:txBody>
          <a:bodyPr vert="horz" wrap="square" lIns="91440" tIns="91440" rIns="91440" bIns="91440" rtlCol="0" anchor="ctr" anchorCtr="0">
            <a:spAutoFit/>
          </a:bodyPr>
          <a:lstStyle/>
          <a:p>
            <a:pPr algn="ctr"/>
            <a:r>
              <a:rPr lang="en-US" sz="2800" b="1" dirty="0"/>
              <a:t>Risks Facing Retirees</a:t>
            </a:r>
          </a:p>
        </p:txBody>
      </p:sp>
      <p:pic>
        <p:nvPicPr>
          <p:cNvPr id="7" name="Graphic 6">
            <a:extLst>
              <a:ext uri="{FF2B5EF4-FFF2-40B4-BE49-F238E27FC236}">
                <a16:creationId xmlns:a16="http://schemas.microsoft.com/office/drawing/2014/main" id="{968DAA19-8D5F-6E2C-6709-B0E996CD07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1461" y="876127"/>
            <a:ext cx="1079313" cy="1079313"/>
          </a:xfrm>
          <a:prstGeom prst="rect">
            <a:avLst/>
          </a:prstGeom>
        </p:spPr>
      </p:pic>
      <p:pic>
        <p:nvPicPr>
          <p:cNvPr id="10" name="MH_Other_9">
            <a:extLst>
              <a:ext uri="{FF2B5EF4-FFF2-40B4-BE49-F238E27FC236}">
                <a16:creationId xmlns:a16="http://schemas.microsoft.com/office/drawing/2014/main" id="{2715E095-896B-CA86-5E58-B59B40C42D7E}"/>
              </a:ext>
            </a:extLst>
          </p:cNvPr>
          <p:cNvPicPr>
            <a:picLocks noChangeAspect="1"/>
          </p:cNvPicPr>
          <p:nvPr>
            <p:custDataLst>
              <p:tags r:id="rId1"/>
            </p:custDataLst>
          </p:nvPr>
        </p:nvPicPr>
        <p:blipFill>
          <a:blip r:embed="rId8" cstate="email">
            <a:alphaModFix amt="74000"/>
            <a:extLst>
              <a:ext uri="{28A0092B-C50C-407E-A947-70E740481C1C}">
                <a14:useLocalDpi xmlns:a14="http://schemas.microsoft.com/office/drawing/2010/main"/>
              </a:ext>
            </a:extLst>
          </a:blip>
          <a:srcRect/>
          <a:stretch>
            <a:fillRect/>
          </a:stretch>
        </p:blipFill>
        <p:spPr bwMode="auto">
          <a:xfrm rot="5400000">
            <a:off x="3790430" y="1330828"/>
            <a:ext cx="401376" cy="155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D0FA9E1B-C053-EBD2-1F19-F3811BE39DC5}"/>
              </a:ext>
            </a:extLst>
          </p:cNvPr>
          <p:cNvSpPr txBox="1"/>
          <p:nvPr/>
        </p:nvSpPr>
        <p:spPr>
          <a:xfrm>
            <a:off x="2977303" y="2308347"/>
            <a:ext cx="1790649" cy="461665"/>
          </a:xfrm>
          <a:prstGeom prst="rect">
            <a:avLst/>
          </a:prstGeom>
          <a:solidFill>
            <a:srgbClr val="FFFFFF"/>
          </a:solidFill>
        </p:spPr>
        <p:txBody>
          <a:bodyPr vert="horz" wrap="square" lIns="91440" tIns="91440" rIns="91440" bIns="91440" rtlCol="0" anchor="ctr" anchorCtr="0">
            <a:spAutoFit/>
          </a:bodyPr>
          <a:lstStyle/>
          <a:p>
            <a:pPr algn="ctr"/>
            <a:r>
              <a:rPr lang="en-US" dirty="0"/>
              <a:t>Market Risk</a:t>
            </a:r>
          </a:p>
        </p:txBody>
      </p:sp>
      <p:pic>
        <p:nvPicPr>
          <p:cNvPr id="6" name="Graphic 5">
            <a:extLst>
              <a:ext uri="{FF2B5EF4-FFF2-40B4-BE49-F238E27FC236}">
                <a16:creationId xmlns:a16="http://schemas.microsoft.com/office/drawing/2014/main" id="{E44D6B19-6DB9-53CE-BB8E-9D137AAA1C44}"/>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754394" y="1073863"/>
            <a:ext cx="1079313" cy="853171"/>
          </a:xfrm>
          <a:prstGeom prst="rect">
            <a:avLst/>
          </a:prstGeom>
        </p:spPr>
      </p:pic>
      <p:pic>
        <p:nvPicPr>
          <p:cNvPr id="9" name="MH_Other_9">
            <a:extLst>
              <a:ext uri="{FF2B5EF4-FFF2-40B4-BE49-F238E27FC236}">
                <a16:creationId xmlns:a16="http://schemas.microsoft.com/office/drawing/2014/main" id="{3C3AFC44-4B1F-D9EF-B9A1-E5A414A70202}"/>
              </a:ext>
            </a:extLst>
          </p:cNvPr>
          <p:cNvPicPr>
            <a:picLocks noChangeAspect="1"/>
          </p:cNvPicPr>
          <p:nvPr>
            <p:custDataLst>
              <p:tags r:id="rId2"/>
            </p:custDataLst>
          </p:nvPr>
        </p:nvPicPr>
        <p:blipFill>
          <a:blip r:embed="rId8" cstate="email">
            <a:alphaModFix amt="74000"/>
            <a:extLst>
              <a:ext uri="{28A0092B-C50C-407E-A947-70E740481C1C}">
                <a14:useLocalDpi xmlns:a14="http://schemas.microsoft.com/office/drawing/2010/main"/>
              </a:ext>
            </a:extLst>
          </a:blip>
          <a:srcRect/>
          <a:stretch>
            <a:fillRect/>
          </a:stretch>
        </p:blipFill>
        <p:spPr bwMode="auto">
          <a:xfrm rot="5400000">
            <a:off x="6093363" y="1330828"/>
            <a:ext cx="401376" cy="155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C0A90EDB-B344-DB3B-044F-E4FB76399454}"/>
              </a:ext>
            </a:extLst>
          </p:cNvPr>
          <p:cNvSpPr txBox="1"/>
          <p:nvPr/>
        </p:nvSpPr>
        <p:spPr>
          <a:xfrm>
            <a:off x="5280236" y="2308347"/>
            <a:ext cx="1790649" cy="461665"/>
          </a:xfrm>
          <a:prstGeom prst="rect">
            <a:avLst/>
          </a:prstGeom>
          <a:solidFill>
            <a:srgbClr val="FFFFFF"/>
          </a:solidFill>
        </p:spPr>
        <p:txBody>
          <a:bodyPr vert="horz" wrap="square" lIns="91440" tIns="91440" rIns="91440" bIns="91440" rtlCol="0" anchor="ctr" anchorCtr="0">
            <a:spAutoFit/>
          </a:bodyPr>
          <a:lstStyle/>
          <a:p>
            <a:pPr algn="ctr"/>
            <a:r>
              <a:rPr lang="en-US" dirty="0"/>
              <a:t>Inflation Risk</a:t>
            </a:r>
          </a:p>
        </p:txBody>
      </p:sp>
      <p:pic>
        <p:nvPicPr>
          <p:cNvPr id="12" name="Graphic 11">
            <a:extLst>
              <a:ext uri="{FF2B5EF4-FFF2-40B4-BE49-F238E27FC236}">
                <a16:creationId xmlns:a16="http://schemas.microsoft.com/office/drawing/2014/main" id="{1BBC3008-AFE9-7A7C-F008-6E87B6BD8B46}"/>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970109" y="909397"/>
            <a:ext cx="1079313" cy="1017638"/>
          </a:xfrm>
          <a:prstGeom prst="rect">
            <a:avLst/>
          </a:prstGeom>
        </p:spPr>
      </p:pic>
      <p:pic>
        <p:nvPicPr>
          <p:cNvPr id="13" name="MH_Other_9">
            <a:extLst>
              <a:ext uri="{FF2B5EF4-FFF2-40B4-BE49-F238E27FC236}">
                <a16:creationId xmlns:a16="http://schemas.microsoft.com/office/drawing/2014/main" id="{0D57F6DE-F7DD-C6D1-2625-FF498C40FDE7}"/>
              </a:ext>
            </a:extLst>
          </p:cNvPr>
          <p:cNvPicPr>
            <a:picLocks noChangeAspect="1"/>
          </p:cNvPicPr>
          <p:nvPr>
            <p:custDataLst>
              <p:tags r:id="rId3"/>
            </p:custDataLst>
          </p:nvPr>
        </p:nvPicPr>
        <p:blipFill>
          <a:blip r:embed="rId8" cstate="email">
            <a:alphaModFix amt="74000"/>
            <a:extLst>
              <a:ext uri="{28A0092B-C50C-407E-A947-70E740481C1C}">
                <a14:useLocalDpi xmlns:a14="http://schemas.microsoft.com/office/drawing/2010/main"/>
              </a:ext>
            </a:extLst>
          </a:blip>
          <a:srcRect/>
          <a:stretch>
            <a:fillRect/>
          </a:stretch>
        </p:blipFill>
        <p:spPr bwMode="auto">
          <a:xfrm rot="5400000">
            <a:off x="8396296" y="1330828"/>
            <a:ext cx="401376" cy="155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E2E84CCE-CFC1-D7DD-BB0F-2B4E5AFFA306}"/>
              </a:ext>
            </a:extLst>
          </p:cNvPr>
          <p:cNvSpPr txBox="1"/>
          <p:nvPr/>
        </p:nvSpPr>
        <p:spPr>
          <a:xfrm>
            <a:off x="7583169" y="2308347"/>
            <a:ext cx="1790649" cy="461665"/>
          </a:xfrm>
          <a:prstGeom prst="rect">
            <a:avLst/>
          </a:prstGeom>
          <a:solidFill>
            <a:schemeClr val="accent5"/>
          </a:solidFill>
        </p:spPr>
        <p:txBody>
          <a:bodyPr vert="horz" wrap="square" lIns="91440" tIns="91440" rIns="91440" bIns="91440" rtlCol="0" anchor="ctr" anchorCtr="0">
            <a:spAutoFit/>
          </a:bodyPr>
          <a:lstStyle/>
          <a:p>
            <a:pPr algn="ctr"/>
            <a:r>
              <a:rPr lang="en-US" b="1" dirty="0">
                <a:solidFill>
                  <a:schemeClr val="bg1"/>
                </a:solidFill>
              </a:rPr>
              <a:t>Unknown Risk</a:t>
            </a:r>
          </a:p>
        </p:txBody>
      </p:sp>
    </p:spTree>
    <p:extLst>
      <p:ext uri="{BB962C8B-B14F-4D97-AF65-F5344CB8AC3E}">
        <p14:creationId xmlns:p14="http://schemas.microsoft.com/office/powerpoint/2010/main" val="4272019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D88480F3-30A7-1401-1852-7DE76EC75017}"/>
              </a:ext>
            </a:extLst>
          </p:cNvPr>
          <p:cNvSpPr txBox="1">
            <a:spLocks/>
          </p:cNvSpPr>
          <p:nvPr/>
        </p:nvSpPr>
        <p:spPr>
          <a:xfrm>
            <a:off x="550513" y="1455170"/>
            <a:ext cx="2224143" cy="2154219"/>
          </a:xfrm>
          <a:prstGeom prst="rect">
            <a:avLst/>
          </a:prstGeom>
          <a:solidFill>
            <a:schemeClr val="bg1">
              <a:lumMod val="95000"/>
            </a:schemeClr>
          </a:solidFill>
        </p:spPr>
        <p:txBody>
          <a:bodyPr vert="horz" lIns="182880" tIns="457200" rIns="182880" bIns="228600" rtlCol="0">
            <a:noAutofit/>
          </a:bodyPr>
          <a:lstStyle>
            <a:lvl1pPr marL="10716" indent="-10716" algn="ctr" defTabSz="685783" rtl="0" eaLnBrk="1" latinLnBrk="0" hangingPunct="1">
              <a:lnSpc>
                <a:spcPct val="90000"/>
              </a:lnSpc>
              <a:spcBef>
                <a:spcPts val="750"/>
              </a:spcBef>
              <a:spcAft>
                <a:spcPts val="600"/>
              </a:spcAft>
              <a:buFont typeface="Arial" panose="020B0604020202020204" pitchFamily="34" charset="0"/>
              <a:buNone/>
              <a:tabLst/>
              <a:defRPr sz="1800" b="1" kern="1200">
                <a:solidFill>
                  <a:schemeClr val="tx1"/>
                </a:solidFill>
                <a:latin typeface="Arial" panose="020B0604020202020204" pitchFamily="34" charset="0"/>
                <a:ea typeface="+mn-ea"/>
                <a:cs typeface="Arial" panose="020B0604020202020204" pitchFamily="34" charset="0"/>
              </a:defRPr>
            </a:lvl1pPr>
            <a:lvl2pPr marL="10716" indent="-10716" algn="ctr" defTabSz="685783" rtl="0" eaLnBrk="1" latinLnBrk="0" hangingPunct="1">
              <a:lnSpc>
                <a:spcPct val="90000"/>
              </a:lnSpc>
              <a:spcBef>
                <a:spcPts val="375"/>
              </a:spcBef>
              <a:buFont typeface="System Font Regular"/>
              <a:buNone/>
              <a:tabLst/>
              <a:defRPr sz="1400" kern="1200">
                <a:solidFill>
                  <a:schemeClr val="tx1"/>
                </a:solidFill>
                <a:latin typeface="Arial" panose="020B0604020202020204" pitchFamily="34" charset="0"/>
                <a:ea typeface="+mn-ea"/>
                <a:cs typeface="Arial" panose="020B0604020202020204" pitchFamily="34" charset="0"/>
              </a:defRPr>
            </a:lvl2pPr>
            <a:lvl3pPr marL="10716" indent="-10716" algn="ctr" defTabSz="685783" rtl="0" eaLnBrk="1" latinLnBrk="0" hangingPunct="1">
              <a:lnSpc>
                <a:spcPct val="90000"/>
              </a:lnSpc>
              <a:spcBef>
                <a:spcPts val="375"/>
              </a:spcBef>
              <a:buFont typeface="Courier New" panose="02070309020205020404" pitchFamily="49" charset="0"/>
              <a:buNone/>
              <a:tabLst/>
              <a:defRPr sz="1400" kern="1200">
                <a:solidFill>
                  <a:schemeClr val="tx1"/>
                </a:solidFill>
                <a:latin typeface="Arial" panose="020B0604020202020204" pitchFamily="34" charset="0"/>
                <a:ea typeface="+mn-ea"/>
                <a:cs typeface="Arial" panose="020B0604020202020204" pitchFamily="34" charset="0"/>
              </a:defRPr>
            </a:lvl3pPr>
            <a:lvl4pPr marL="10716" indent="-10716" algn="ctr" defTabSz="685783" rtl="0" eaLnBrk="1" latinLnBrk="0" hangingPunct="1">
              <a:lnSpc>
                <a:spcPct val="90000"/>
              </a:lnSpc>
              <a:spcBef>
                <a:spcPts val="375"/>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10716" indent="-10716" algn="ctr" defTabSz="685783" rtl="0" eaLnBrk="1" latinLnBrk="0" hangingPunct="1">
              <a:lnSpc>
                <a:spcPct val="90000"/>
              </a:lnSpc>
              <a:spcBef>
                <a:spcPts val="375"/>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0" dirty="0">
                <a:solidFill>
                  <a:srgbClr val="2C2C2C"/>
                </a:solidFill>
              </a:rPr>
              <a:t>of adults 60 </a:t>
            </a:r>
            <a:br>
              <a:rPr lang="en-US" b="0" dirty="0">
                <a:solidFill>
                  <a:srgbClr val="2C2C2C"/>
                </a:solidFill>
              </a:rPr>
            </a:br>
            <a:r>
              <a:rPr lang="en-US" b="0" dirty="0">
                <a:solidFill>
                  <a:srgbClr val="2C2C2C"/>
                </a:solidFill>
              </a:rPr>
              <a:t>and older have at least one chronic condition; nearly 80% have two </a:t>
            </a:r>
            <a:br>
              <a:rPr lang="en-US" b="0" dirty="0">
                <a:solidFill>
                  <a:srgbClr val="2C2C2C"/>
                </a:solidFill>
              </a:rPr>
            </a:br>
            <a:r>
              <a:rPr lang="en-US" b="0" dirty="0">
                <a:solidFill>
                  <a:srgbClr val="2C2C2C"/>
                </a:solidFill>
              </a:rPr>
              <a:t>or more.</a:t>
            </a:r>
            <a:r>
              <a:rPr lang="en-US" b="0" baseline="30000" dirty="0">
                <a:solidFill>
                  <a:srgbClr val="2C2C2C"/>
                </a:solidFill>
              </a:rPr>
              <a:t>1</a:t>
            </a:r>
          </a:p>
        </p:txBody>
      </p:sp>
      <p:sp>
        <p:nvSpPr>
          <p:cNvPr id="12" name="Title 11">
            <a:extLst>
              <a:ext uri="{FF2B5EF4-FFF2-40B4-BE49-F238E27FC236}">
                <a16:creationId xmlns:a16="http://schemas.microsoft.com/office/drawing/2014/main" id="{F5A2F97E-E222-CDB3-29DF-E26CE1ABC729}"/>
              </a:ext>
            </a:extLst>
          </p:cNvPr>
          <p:cNvSpPr>
            <a:spLocks noGrp="1"/>
          </p:cNvSpPr>
          <p:nvPr>
            <p:ph type="title"/>
          </p:nvPr>
        </p:nvSpPr>
        <p:spPr/>
        <p:txBody>
          <a:bodyPr/>
          <a:lstStyle/>
          <a:p>
            <a:r>
              <a:rPr lang="en-US" b="1" dirty="0"/>
              <a:t>Unknown </a:t>
            </a:r>
            <a:r>
              <a:rPr lang="en-US" dirty="0"/>
              <a:t>Risks</a:t>
            </a:r>
          </a:p>
        </p:txBody>
      </p:sp>
      <p:pic>
        <p:nvPicPr>
          <p:cNvPr id="11" name="Picture Placeholder 10" descr="A person holding his hand to his chest&#10;&#10;Description automatically generated">
            <a:extLst>
              <a:ext uri="{FF2B5EF4-FFF2-40B4-BE49-F238E27FC236}">
                <a16:creationId xmlns:a16="http://schemas.microsoft.com/office/drawing/2014/main" id="{66233E39-270F-A065-9777-1CEE704998C4}"/>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7075488" y="249838"/>
            <a:ext cx="5116512" cy="6205968"/>
          </a:xfrm>
        </p:spPr>
      </p:pic>
      <p:sp>
        <p:nvSpPr>
          <p:cNvPr id="8" name="Footer Placeholder 7">
            <a:extLst>
              <a:ext uri="{FF2B5EF4-FFF2-40B4-BE49-F238E27FC236}">
                <a16:creationId xmlns:a16="http://schemas.microsoft.com/office/drawing/2014/main" id="{7AB53402-DEE1-22C3-4862-DABC530A26A1}"/>
              </a:ext>
            </a:extLst>
          </p:cNvPr>
          <p:cNvSpPr>
            <a:spLocks noGrp="1"/>
          </p:cNvSpPr>
          <p:nvPr>
            <p:ph type="ftr" sz="quarter" idx="17"/>
          </p:nvPr>
        </p:nvSpPr>
        <p:spPr>
          <a:xfrm>
            <a:off x="197514" y="6469664"/>
            <a:ext cx="3276538" cy="138499"/>
          </a:xfrm>
        </p:spPr>
        <p:txBody>
          <a:bodyPr/>
          <a:lstStyle/>
          <a:p>
            <a:r>
              <a:rPr lang="en-US" dirty="0"/>
              <a:t>For Registered Rep Use Only – Not For Use With The Public</a:t>
            </a:r>
            <a:endParaRPr lang="en-US" b="1" dirty="0"/>
          </a:p>
        </p:txBody>
      </p:sp>
      <p:sp>
        <p:nvSpPr>
          <p:cNvPr id="9" name="Slide Number Placeholder 8">
            <a:extLst>
              <a:ext uri="{FF2B5EF4-FFF2-40B4-BE49-F238E27FC236}">
                <a16:creationId xmlns:a16="http://schemas.microsoft.com/office/drawing/2014/main" id="{7BD83FAF-B313-3576-DCE5-3B923045FE0C}"/>
              </a:ext>
            </a:extLst>
          </p:cNvPr>
          <p:cNvSpPr>
            <a:spLocks noGrp="1"/>
          </p:cNvSpPr>
          <p:nvPr>
            <p:ph type="sldNum" sz="quarter" idx="18"/>
          </p:nvPr>
        </p:nvSpPr>
        <p:spPr/>
        <p:txBody>
          <a:bodyPr/>
          <a:lstStyle/>
          <a:p>
            <a:r>
              <a:rPr lang="en-US"/>
              <a:t>Copyright© 2024, National Life Group  |  </a:t>
            </a:r>
            <a:fld id="{7100E8EA-2210-4425-A1B5-66FC0BB99DA3}" type="slidenum">
              <a:rPr lang="en-US" smtClean="0"/>
              <a:pPr/>
              <a:t>11</a:t>
            </a:fld>
            <a:endParaRPr lang="en-US" sz="825" dirty="0"/>
          </a:p>
        </p:txBody>
      </p:sp>
      <p:sp>
        <p:nvSpPr>
          <p:cNvPr id="13" name="Rectangle 12">
            <a:extLst>
              <a:ext uri="{FF2B5EF4-FFF2-40B4-BE49-F238E27FC236}">
                <a16:creationId xmlns:a16="http://schemas.microsoft.com/office/drawing/2014/main" id="{C0A112E2-A5E3-ABE5-6C4B-C14511577158}"/>
              </a:ext>
            </a:extLst>
          </p:cNvPr>
          <p:cNvSpPr>
            <a:spLocks noChangeArrowheads="1"/>
          </p:cNvSpPr>
          <p:nvPr/>
        </p:nvSpPr>
        <p:spPr bwMode="auto">
          <a:xfrm>
            <a:off x="0" y="5472547"/>
            <a:ext cx="12192000" cy="983259"/>
          </a:xfrm>
          <a:prstGeom prst="rect">
            <a:avLst/>
          </a:prstGeom>
          <a:solidFill>
            <a:schemeClr val="bg1">
              <a:alpha val="72819"/>
            </a:schemeClr>
          </a:solidFill>
          <a:ln w="38100">
            <a:noFill/>
            <a:bevel/>
          </a:ln>
        </p:spPr>
        <p:txBody>
          <a:bodyPr vert="horz" wrap="square" lIns="457200" tIns="0" rIns="0" bIns="0" rtlCol="0" anchor="ctr" anchorCtr="0">
            <a:noAutofit/>
          </a:bodyPr>
          <a:lstStyle>
            <a:lvl1pPr marL="342900" indent="-342900" eaLnBrk="0" hangingPunct="0">
              <a:spcBef>
                <a:spcPct val="20000"/>
              </a:spcBef>
              <a:buClr>
                <a:schemeClr val="hlink"/>
              </a:buClr>
              <a:buChar char="•"/>
              <a:defRPr sz="3200">
                <a:solidFill>
                  <a:schemeClr val="tx1"/>
                </a:solidFill>
                <a:latin typeface="Arial" charset="0"/>
              </a:defRPr>
            </a:lvl1pPr>
            <a:lvl2pPr marL="742950" indent="-285750" eaLnBrk="0" hangingPunct="0">
              <a:spcBef>
                <a:spcPct val="20000"/>
              </a:spcBef>
              <a:buClr>
                <a:schemeClr val="hlink"/>
              </a:buClr>
              <a:buChar char="–"/>
              <a:defRPr sz="2800">
                <a:solidFill>
                  <a:schemeClr val="tx1"/>
                </a:solidFill>
                <a:latin typeface="Arial" charset="0"/>
              </a:defRPr>
            </a:lvl2pPr>
            <a:lvl3pPr marL="1143000" indent="-228600" eaLnBrk="0" hangingPunct="0">
              <a:spcBef>
                <a:spcPct val="20000"/>
              </a:spcBef>
              <a:buClr>
                <a:schemeClr val="hlink"/>
              </a:buClr>
              <a:buChar char="•"/>
              <a:defRPr sz="2400">
                <a:solidFill>
                  <a:schemeClr val="tx1"/>
                </a:solidFill>
                <a:latin typeface="Arial" charset="0"/>
              </a:defRPr>
            </a:lvl3pPr>
            <a:lvl4pPr marL="1600200" indent="-228600" eaLnBrk="0" hangingPunct="0">
              <a:spcBef>
                <a:spcPct val="20000"/>
              </a:spcBef>
              <a:buClr>
                <a:schemeClr val="hlink"/>
              </a:buClr>
              <a:buChar char="–"/>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marL="0" indent="0">
              <a:buNone/>
            </a:pPr>
            <a:r>
              <a:rPr lang="en-US" altLang="en-US" sz="1200" dirty="0">
                <a:solidFill>
                  <a:schemeClr val="bg1">
                    <a:lumMod val="50000"/>
                  </a:schemeClr>
                </a:solidFill>
                <a:latin typeface="Arial Narrow" panose="020B0604020202020204" pitchFamily="34" charset="0"/>
                <a:cs typeface="Arial Narrow" panose="020B0604020202020204" pitchFamily="34" charset="0"/>
              </a:rPr>
              <a:t>1 </a:t>
            </a:r>
            <a:r>
              <a:rPr lang="en-US" sz="1200" dirty="0">
                <a:solidFill>
                  <a:schemeClr val="bg1">
                    <a:lumMod val="50000"/>
                  </a:schemeClr>
                </a:solidFill>
                <a:effectLst/>
                <a:latin typeface="Arial Narrow" panose="020B0604020202020204" pitchFamily="34" charset="0"/>
                <a:cs typeface="Arial Narrow" panose="020B0604020202020204" pitchFamily="34" charset="0"/>
              </a:rPr>
              <a:t>National Council on Aging, </a:t>
            </a:r>
            <a:r>
              <a:rPr lang="en-US" sz="1200" dirty="0">
                <a:solidFill>
                  <a:srgbClr val="E07426"/>
                </a:solidFill>
                <a:effectLst/>
                <a:latin typeface="Arial Narrow" panose="020B0604020202020204" pitchFamily="34" charset="0"/>
                <a:cs typeface="Arial Narrow" panose="020B0604020202020204" pitchFamily="34" charset="0"/>
              </a:rPr>
              <a:t>https://www.ncoa.org/article/the-top-10-most-common-chronic-conditions-in-older-adults</a:t>
            </a:r>
            <a:r>
              <a:rPr lang="en-US" sz="1200" dirty="0">
                <a:solidFill>
                  <a:schemeClr val="bg1">
                    <a:lumMod val="50000"/>
                  </a:schemeClr>
                </a:solidFill>
                <a:effectLst/>
                <a:latin typeface="Arial Narrow" panose="020B0604020202020204" pitchFamily="34" charset="0"/>
                <a:cs typeface="Arial Narrow" panose="020B0604020202020204" pitchFamily="34" charset="0"/>
              </a:rPr>
              <a:t>, April 2022.</a:t>
            </a:r>
            <a:endParaRPr lang="en-US" sz="1200" dirty="0">
              <a:solidFill>
                <a:schemeClr val="bg1">
                  <a:lumMod val="50000"/>
                </a:schemeClr>
              </a:solidFill>
              <a:latin typeface="Arial Narrow" panose="020B0604020202020204" pitchFamily="34" charset="0"/>
              <a:cs typeface="Arial Narrow" panose="020B0604020202020204" pitchFamily="34" charset="0"/>
            </a:endParaRPr>
          </a:p>
          <a:p>
            <a:pPr marL="0" indent="0">
              <a:spcBef>
                <a:spcPts val="0"/>
              </a:spcBef>
              <a:buNone/>
            </a:pPr>
            <a:r>
              <a:rPr lang="en-US" sz="1200" dirty="0">
                <a:solidFill>
                  <a:schemeClr val="bg1">
                    <a:lumMod val="50000"/>
                  </a:schemeClr>
                </a:solidFill>
                <a:latin typeface="Arial Narrow" panose="020B0604020202020204" pitchFamily="34" charset="0"/>
                <a:cs typeface="Arial Narrow" panose="020B0604020202020204" pitchFamily="34" charset="0"/>
              </a:rPr>
              <a:t>2 Centers for Disease Control and Prevention, </a:t>
            </a:r>
            <a:r>
              <a:rPr lang="en-US" sz="1200" dirty="0">
                <a:solidFill>
                  <a:srgbClr val="E07426"/>
                </a:solidFill>
                <a:latin typeface="Arial Narrow" panose="020B0604020202020204" pitchFamily="34" charset="0"/>
                <a:cs typeface="Arial Narrow" panose="020B0604020202020204" pitchFamily="34" charset="0"/>
              </a:rPr>
              <a:t>https://www.cdc.gov/chronicdisease/index.htm</a:t>
            </a:r>
            <a:r>
              <a:rPr lang="en-US" sz="1200" dirty="0">
                <a:solidFill>
                  <a:schemeClr val="bg1">
                    <a:lumMod val="50000"/>
                  </a:schemeClr>
                </a:solidFill>
                <a:latin typeface="Arial Narrow" panose="020B0604020202020204" pitchFamily="34" charset="0"/>
                <a:cs typeface="Arial Narrow" panose="020B0604020202020204" pitchFamily="34" charset="0"/>
              </a:rPr>
              <a:t>, May 2023</a:t>
            </a:r>
          </a:p>
          <a:p>
            <a:pPr marL="0" indent="0">
              <a:spcBef>
                <a:spcPts val="0"/>
              </a:spcBef>
              <a:buNone/>
            </a:pPr>
            <a:r>
              <a:rPr lang="en-US" sz="1200" dirty="0">
                <a:solidFill>
                  <a:schemeClr val="bg1">
                    <a:lumMod val="50000"/>
                  </a:schemeClr>
                </a:solidFill>
                <a:latin typeface="Arial Narrow" panose="020B0604020202020204" pitchFamily="34" charset="0"/>
                <a:cs typeface="Arial Narrow" panose="020B0604020202020204" pitchFamily="34" charset="0"/>
              </a:rPr>
              <a:t>3 </a:t>
            </a:r>
            <a:r>
              <a:rPr lang="en-US" altLang="en-US" sz="1200" dirty="0">
                <a:solidFill>
                  <a:schemeClr val="bg1">
                    <a:lumMod val="50000"/>
                  </a:schemeClr>
                </a:solidFill>
                <a:latin typeface="Arial Narrow" panose="020B0604020202020204" pitchFamily="34" charset="0"/>
                <a:cs typeface="Arial Narrow" panose="020B0604020202020204" pitchFamily="34" charset="0"/>
              </a:rPr>
              <a:t>Centers for Disease Control and Prevention, </a:t>
            </a:r>
            <a:r>
              <a:rPr lang="en-US" altLang="en-US" sz="1200" dirty="0">
                <a:solidFill>
                  <a:srgbClr val="E07426"/>
                </a:solidFill>
                <a:latin typeface="Arial Narrow" panose="020B0604020202020204" pitchFamily="34" charset="0"/>
                <a:cs typeface="Arial Narrow" panose="020B0604020202020204" pitchFamily="34" charset="0"/>
              </a:rPr>
              <a:t>https://</a:t>
            </a:r>
            <a:r>
              <a:rPr lang="en-US" altLang="en-US" sz="1200" dirty="0" err="1">
                <a:solidFill>
                  <a:srgbClr val="E07426"/>
                </a:solidFill>
                <a:latin typeface="Arial Narrow" panose="020B0604020202020204" pitchFamily="34" charset="0"/>
                <a:cs typeface="Arial Narrow" panose="020B0604020202020204" pitchFamily="34" charset="0"/>
              </a:rPr>
              <a:t>www.cdc.gov</a:t>
            </a:r>
            <a:r>
              <a:rPr lang="en-US" altLang="en-US" sz="1200" dirty="0">
                <a:solidFill>
                  <a:srgbClr val="E07426"/>
                </a:solidFill>
                <a:latin typeface="Arial Narrow" panose="020B0604020202020204" pitchFamily="34" charset="0"/>
                <a:cs typeface="Arial Narrow" panose="020B0604020202020204" pitchFamily="34" charset="0"/>
              </a:rPr>
              <a:t>/stroke/</a:t>
            </a:r>
            <a:r>
              <a:rPr lang="en-US" altLang="en-US" sz="1200" dirty="0" err="1">
                <a:solidFill>
                  <a:srgbClr val="E07426"/>
                </a:solidFill>
                <a:latin typeface="Arial Narrow" panose="020B0604020202020204" pitchFamily="34" charset="0"/>
                <a:cs typeface="Arial Narrow" panose="020B0604020202020204" pitchFamily="34" charset="0"/>
              </a:rPr>
              <a:t>facts.htm</a:t>
            </a:r>
            <a:r>
              <a:rPr lang="en-US" altLang="en-US" sz="1200" dirty="0">
                <a:solidFill>
                  <a:schemeClr val="bg1">
                    <a:lumMod val="50000"/>
                  </a:schemeClr>
                </a:solidFill>
                <a:latin typeface="Arial Narrow" panose="020B0604020202020204" pitchFamily="34" charset="0"/>
                <a:cs typeface="Arial Narrow" panose="020B0604020202020204" pitchFamily="34" charset="0"/>
              </a:rPr>
              <a:t>, April 2022</a:t>
            </a:r>
            <a:endParaRPr lang="en-US" sz="1200" dirty="0">
              <a:solidFill>
                <a:schemeClr val="bg1">
                  <a:lumMod val="50000"/>
                </a:schemeClr>
              </a:solidFill>
              <a:latin typeface="Arial Narrow" panose="020B0604020202020204" pitchFamily="34" charset="0"/>
              <a:cs typeface="Arial Narrow" panose="020B0604020202020204" pitchFamily="34" charset="0"/>
            </a:endParaRPr>
          </a:p>
          <a:p>
            <a:pPr marL="0" indent="0">
              <a:spcBef>
                <a:spcPts val="0"/>
              </a:spcBef>
              <a:buNone/>
            </a:pPr>
            <a:r>
              <a:rPr lang="en-US" altLang="en-US" sz="1200" dirty="0">
                <a:solidFill>
                  <a:schemeClr val="bg1">
                    <a:lumMod val="50000"/>
                  </a:schemeClr>
                </a:solidFill>
                <a:latin typeface="Arial Narrow" panose="020B0604020202020204" pitchFamily="34" charset="0"/>
                <a:cs typeface="Arial Narrow" panose="020B0604020202020204" pitchFamily="34" charset="0"/>
              </a:rPr>
              <a:t>4 Retire Guide, </a:t>
            </a:r>
            <a:r>
              <a:rPr lang="en-US" altLang="en-US" sz="1200" dirty="0">
                <a:solidFill>
                  <a:srgbClr val="E07426"/>
                </a:solidFill>
                <a:latin typeface="Arial Narrow" panose="020B0604020202020204" pitchFamily="34" charset="0"/>
                <a:cs typeface="Arial Narrow" panose="020B0604020202020204" pitchFamily="34" charset="0"/>
              </a:rPr>
              <a:t>https://www.retireguide.com/retirement-planning/risks/medical-bankruptcy-statistics</a:t>
            </a:r>
            <a:r>
              <a:rPr lang="en-US" altLang="en-US" sz="1200" dirty="0">
                <a:solidFill>
                  <a:schemeClr val="bg1">
                    <a:lumMod val="50000"/>
                  </a:schemeClr>
                </a:solidFill>
                <a:latin typeface="Arial Narrow" panose="020B0604020202020204" pitchFamily="34" charset="0"/>
                <a:cs typeface="Arial Narrow" panose="020B0604020202020204" pitchFamily="34" charset="0"/>
              </a:rPr>
              <a:t>, 2023</a:t>
            </a:r>
          </a:p>
          <a:p>
            <a:pPr marL="0" indent="0">
              <a:spcBef>
                <a:spcPts val="0"/>
              </a:spcBef>
              <a:buNone/>
            </a:pPr>
            <a:r>
              <a:rPr lang="en-US" altLang="en-US" sz="1200" dirty="0">
                <a:solidFill>
                  <a:schemeClr val="bg1">
                    <a:lumMod val="50000"/>
                  </a:schemeClr>
                </a:solidFill>
                <a:latin typeface="Arial Narrow" panose="020B0604020202020204" pitchFamily="34" charset="0"/>
                <a:cs typeface="Arial Narrow" panose="020B0604020202020204" pitchFamily="34" charset="0"/>
              </a:rPr>
              <a:t>5 </a:t>
            </a:r>
            <a:r>
              <a:rPr lang="en-US" sz="1200" dirty="0">
                <a:solidFill>
                  <a:schemeClr val="bg1">
                    <a:lumMod val="50000"/>
                  </a:schemeClr>
                </a:solidFill>
                <a:latin typeface="Arial Narrow" panose="020B0604020202020204" pitchFamily="34" charset="0"/>
                <a:cs typeface="Arial Narrow" panose="020B0604020202020204" pitchFamily="34" charset="0"/>
              </a:rPr>
              <a:t>The American Cancer Society, </a:t>
            </a:r>
            <a:r>
              <a:rPr lang="en-US" sz="1200" dirty="0">
                <a:solidFill>
                  <a:srgbClr val="E07426"/>
                </a:solidFill>
                <a:latin typeface="Arial Narrow" panose="020B0604020202020204" pitchFamily="34" charset="0"/>
                <a:cs typeface="Arial Narrow" panose="020B0604020202020204" pitchFamily="34" charset="0"/>
              </a:rPr>
              <a:t>https://www.cancer.org/research/acs-research-news/facts-and-figures-2024.html</a:t>
            </a:r>
            <a:r>
              <a:rPr lang="en-US" sz="1200" dirty="0">
                <a:solidFill>
                  <a:schemeClr val="bg1">
                    <a:lumMod val="50000"/>
                  </a:schemeClr>
                </a:solidFill>
                <a:latin typeface="Arial Narrow" panose="020B0604020202020204" pitchFamily="34" charset="0"/>
                <a:cs typeface="Arial Narrow" panose="020B0604020202020204" pitchFamily="34" charset="0"/>
              </a:rPr>
              <a:t>, Jan. 2024</a:t>
            </a:r>
            <a:endParaRPr lang="en-US" altLang="en-US" sz="1200" dirty="0">
              <a:solidFill>
                <a:schemeClr val="bg1">
                  <a:lumMod val="50000"/>
                </a:schemeClr>
              </a:solidFill>
              <a:latin typeface="Arial Narrow" panose="020B0604020202020204" pitchFamily="34" charset="0"/>
              <a:cs typeface="Arial Narrow" panose="020B0604020202020204" pitchFamily="34" charset="0"/>
            </a:endParaRPr>
          </a:p>
        </p:txBody>
      </p:sp>
      <p:sp>
        <p:nvSpPr>
          <p:cNvPr id="15" name="TextBox 14">
            <a:extLst>
              <a:ext uri="{FF2B5EF4-FFF2-40B4-BE49-F238E27FC236}">
                <a16:creationId xmlns:a16="http://schemas.microsoft.com/office/drawing/2014/main" id="{8332AED2-72AE-17A0-65D3-C832C64E09B0}"/>
              </a:ext>
            </a:extLst>
          </p:cNvPr>
          <p:cNvSpPr txBox="1"/>
          <p:nvPr/>
        </p:nvSpPr>
        <p:spPr>
          <a:xfrm>
            <a:off x="796063" y="678461"/>
            <a:ext cx="1734672" cy="1210235"/>
          </a:xfrm>
          <a:prstGeom prst="rect">
            <a:avLst/>
          </a:prstGeom>
          <a:noFill/>
        </p:spPr>
        <p:txBody>
          <a:bodyPr vert="horz" wrap="square" lIns="0" tIns="0" rIns="0" bIns="0" rtlCol="0" anchor="b" anchorCtr="0">
            <a:noAutofit/>
          </a:bodyPr>
          <a:lstStyle/>
          <a:p>
            <a:pPr algn="ctr">
              <a:lnSpc>
                <a:spcPts val="4860"/>
              </a:lnSpc>
            </a:pPr>
            <a:r>
              <a:rPr lang="en-US" sz="1800" b="1" dirty="0">
                <a:solidFill>
                  <a:schemeClr val="accent5"/>
                </a:solidFill>
                <a:latin typeface="Arial" panose="020B0604020202020204" pitchFamily="34" charset="0"/>
              </a:rPr>
              <a:t>N</a:t>
            </a:r>
            <a:r>
              <a:rPr lang="en-US" sz="1800" b="1" i="0" dirty="0">
                <a:solidFill>
                  <a:schemeClr val="accent5"/>
                </a:solidFill>
                <a:effectLst/>
                <a:latin typeface="Arial" panose="020B0604020202020204" pitchFamily="34" charset="0"/>
              </a:rPr>
              <a:t>early </a:t>
            </a:r>
            <a:r>
              <a:rPr lang="en-US" sz="4800" b="1" i="0" dirty="0">
                <a:solidFill>
                  <a:schemeClr val="accent5"/>
                </a:solidFill>
                <a:effectLst/>
                <a:latin typeface="Arial" panose="020B0604020202020204" pitchFamily="34" charset="0"/>
              </a:rPr>
              <a:t>95% </a:t>
            </a:r>
            <a:endParaRPr lang="en-US" sz="4800" dirty="0">
              <a:solidFill>
                <a:schemeClr val="accent5"/>
              </a:solidFill>
            </a:endParaRPr>
          </a:p>
        </p:txBody>
      </p:sp>
      <p:sp>
        <p:nvSpPr>
          <p:cNvPr id="16" name="Text Placeholder 2">
            <a:extLst>
              <a:ext uri="{FF2B5EF4-FFF2-40B4-BE49-F238E27FC236}">
                <a16:creationId xmlns:a16="http://schemas.microsoft.com/office/drawing/2014/main" id="{EF9C1415-6BA7-135D-A815-C5BB39A38B92}"/>
              </a:ext>
            </a:extLst>
          </p:cNvPr>
          <p:cNvSpPr txBox="1">
            <a:spLocks/>
          </p:cNvSpPr>
          <p:nvPr/>
        </p:nvSpPr>
        <p:spPr>
          <a:xfrm>
            <a:off x="5603674" y="1455170"/>
            <a:ext cx="2224143" cy="2154219"/>
          </a:xfrm>
          <a:prstGeom prst="rect">
            <a:avLst/>
          </a:prstGeom>
          <a:solidFill>
            <a:schemeClr val="bg1">
              <a:lumMod val="95000"/>
            </a:schemeClr>
          </a:solidFill>
        </p:spPr>
        <p:txBody>
          <a:bodyPr vert="horz" lIns="182880" tIns="457200" rIns="182880" bIns="228600" rtlCol="0">
            <a:noAutofit/>
          </a:bodyPr>
          <a:lstStyle>
            <a:lvl1pPr marL="10716" indent="-10716" algn="ctr" defTabSz="685783" rtl="0" eaLnBrk="1" latinLnBrk="0" hangingPunct="1">
              <a:lnSpc>
                <a:spcPct val="90000"/>
              </a:lnSpc>
              <a:spcBef>
                <a:spcPts val="750"/>
              </a:spcBef>
              <a:spcAft>
                <a:spcPts val="600"/>
              </a:spcAft>
              <a:buFont typeface="Arial" panose="020B0604020202020204" pitchFamily="34" charset="0"/>
              <a:buNone/>
              <a:tabLst/>
              <a:defRPr sz="1800" b="1" kern="1200">
                <a:solidFill>
                  <a:schemeClr val="tx1"/>
                </a:solidFill>
                <a:latin typeface="Arial" panose="020B0604020202020204" pitchFamily="34" charset="0"/>
                <a:ea typeface="+mn-ea"/>
                <a:cs typeface="Arial" panose="020B0604020202020204" pitchFamily="34" charset="0"/>
              </a:defRPr>
            </a:lvl1pPr>
            <a:lvl2pPr marL="10716" indent="-10716" algn="ctr" defTabSz="685783" rtl="0" eaLnBrk="1" latinLnBrk="0" hangingPunct="1">
              <a:lnSpc>
                <a:spcPct val="90000"/>
              </a:lnSpc>
              <a:spcBef>
                <a:spcPts val="375"/>
              </a:spcBef>
              <a:buFont typeface="System Font Regular"/>
              <a:buNone/>
              <a:tabLst/>
              <a:defRPr sz="1400" kern="1200">
                <a:solidFill>
                  <a:schemeClr val="tx1"/>
                </a:solidFill>
                <a:latin typeface="Arial" panose="020B0604020202020204" pitchFamily="34" charset="0"/>
                <a:ea typeface="+mn-ea"/>
                <a:cs typeface="Arial" panose="020B0604020202020204" pitchFamily="34" charset="0"/>
              </a:defRPr>
            </a:lvl2pPr>
            <a:lvl3pPr marL="10716" indent="-10716" algn="ctr" defTabSz="685783" rtl="0" eaLnBrk="1" latinLnBrk="0" hangingPunct="1">
              <a:lnSpc>
                <a:spcPct val="90000"/>
              </a:lnSpc>
              <a:spcBef>
                <a:spcPts val="375"/>
              </a:spcBef>
              <a:buFont typeface="Courier New" panose="02070309020205020404" pitchFamily="49" charset="0"/>
              <a:buNone/>
              <a:tabLst/>
              <a:defRPr sz="1400" kern="1200">
                <a:solidFill>
                  <a:schemeClr val="tx1"/>
                </a:solidFill>
                <a:latin typeface="Arial" panose="020B0604020202020204" pitchFamily="34" charset="0"/>
                <a:ea typeface="+mn-ea"/>
                <a:cs typeface="Arial" panose="020B0604020202020204" pitchFamily="34" charset="0"/>
              </a:defRPr>
            </a:lvl3pPr>
            <a:lvl4pPr marL="10716" indent="-10716" algn="ctr" defTabSz="685783" rtl="0" eaLnBrk="1" latinLnBrk="0" hangingPunct="1">
              <a:lnSpc>
                <a:spcPct val="90000"/>
              </a:lnSpc>
              <a:spcBef>
                <a:spcPts val="375"/>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10716" indent="-10716" algn="ctr" defTabSz="685783" rtl="0" eaLnBrk="1" latinLnBrk="0" hangingPunct="1">
              <a:lnSpc>
                <a:spcPct val="90000"/>
              </a:lnSpc>
              <a:spcBef>
                <a:spcPts val="375"/>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0" dirty="0">
                <a:solidFill>
                  <a:srgbClr val="2C2C2C"/>
                </a:solidFill>
              </a:rPr>
              <a:t>A </a:t>
            </a:r>
            <a:r>
              <a:rPr lang="en-US" dirty="0">
                <a:solidFill>
                  <a:srgbClr val="2C2C2C"/>
                </a:solidFill>
              </a:rPr>
              <a:t>stroke</a:t>
            </a:r>
            <a:r>
              <a:rPr lang="en-US" b="0" dirty="0">
                <a:solidFill>
                  <a:srgbClr val="2C2C2C"/>
                </a:solidFill>
              </a:rPr>
              <a:t> occurs </a:t>
            </a:r>
            <a:r>
              <a:rPr lang="en-US" sz="2400" dirty="0">
                <a:solidFill>
                  <a:schemeClr val="accent5"/>
                </a:solidFill>
              </a:rPr>
              <a:t>every 40 seconds </a:t>
            </a:r>
            <a:br>
              <a:rPr lang="en-US" sz="2400" dirty="0">
                <a:solidFill>
                  <a:schemeClr val="accent5"/>
                </a:solidFill>
              </a:rPr>
            </a:br>
            <a:r>
              <a:rPr lang="en-US" b="0" dirty="0">
                <a:solidFill>
                  <a:srgbClr val="2C2C2C"/>
                </a:solidFill>
              </a:rPr>
              <a:t>in the U.S.</a:t>
            </a:r>
            <a:r>
              <a:rPr lang="en-US" b="0" baseline="30000" dirty="0">
                <a:solidFill>
                  <a:srgbClr val="2C2C2C"/>
                </a:solidFill>
              </a:rPr>
              <a:t>3</a:t>
            </a:r>
          </a:p>
        </p:txBody>
      </p:sp>
      <p:pic>
        <p:nvPicPr>
          <p:cNvPr id="17" name="Graphic 16">
            <a:extLst>
              <a:ext uri="{FF2B5EF4-FFF2-40B4-BE49-F238E27FC236}">
                <a16:creationId xmlns:a16="http://schemas.microsoft.com/office/drawing/2014/main" id="{1B4839D0-6293-DA4B-0F08-D6A3B1A4F7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65261" y="551382"/>
            <a:ext cx="1300969" cy="1300969"/>
          </a:xfrm>
          <a:prstGeom prst="rect">
            <a:avLst/>
          </a:prstGeom>
        </p:spPr>
      </p:pic>
      <p:sp>
        <p:nvSpPr>
          <p:cNvPr id="18" name="Text Placeholder 2">
            <a:extLst>
              <a:ext uri="{FF2B5EF4-FFF2-40B4-BE49-F238E27FC236}">
                <a16:creationId xmlns:a16="http://schemas.microsoft.com/office/drawing/2014/main" id="{D2F4000E-FBB6-6CF8-271E-2A7B8F6FFB31}"/>
              </a:ext>
            </a:extLst>
          </p:cNvPr>
          <p:cNvSpPr txBox="1">
            <a:spLocks/>
          </p:cNvSpPr>
          <p:nvPr/>
        </p:nvSpPr>
        <p:spPr>
          <a:xfrm>
            <a:off x="3077014" y="1455170"/>
            <a:ext cx="2224143" cy="2154219"/>
          </a:xfrm>
          <a:prstGeom prst="rect">
            <a:avLst/>
          </a:prstGeom>
          <a:solidFill>
            <a:schemeClr val="bg1">
              <a:lumMod val="95000"/>
            </a:schemeClr>
          </a:solidFill>
        </p:spPr>
        <p:txBody>
          <a:bodyPr vert="horz" lIns="182880" tIns="457200" rIns="182880" bIns="228600" rtlCol="0">
            <a:noAutofit/>
          </a:bodyPr>
          <a:lstStyle>
            <a:lvl1pPr marL="10716" indent="-10716" algn="ctr" defTabSz="685783" rtl="0" eaLnBrk="1" latinLnBrk="0" hangingPunct="1">
              <a:lnSpc>
                <a:spcPct val="90000"/>
              </a:lnSpc>
              <a:spcBef>
                <a:spcPts val="750"/>
              </a:spcBef>
              <a:spcAft>
                <a:spcPts val="600"/>
              </a:spcAft>
              <a:buFont typeface="Arial" panose="020B0604020202020204" pitchFamily="34" charset="0"/>
              <a:buNone/>
              <a:tabLst/>
              <a:defRPr sz="1800" b="1" kern="1200">
                <a:solidFill>
                  <a:schemeClr val="tx1"/>
                </a:solidFill>
                <a:latin typeface="Arial" panose="020B0604020202020204" pitchFamily="34" charset="0"/>
                <a:ea typeface="+mn-ea"/>
                <a:cs typeface="Arial" panose="020B0604020202020204" pitchFamily="34" charset="0"/>
              </a:defRPr>
            </a:lvl1pPr>
            <a:lvl2pPr marL="10716" indent="-10716" algn="ctr" defTabSz="685783" rtl="0" eaLnBrk="1" latinLnBrk="0" hangingPunct="1">
              <a:lnSpc>
                <a:spcPct val="90000"/>
              </a:lnSpc>
              <a:spcBef>
                <a:spcPts val="375"/>
              </a:spcBef>
              <a:buFont typeface="System Font Regular"/>
              <a:buNone/>
              <a:tabLst/>
              <a:defRPr sz="1400" kern="1200">
                <a:solidFill>
                  <a:schemeClr val="tx1"/>
                </a:solidFill>
                <a:latin typeface="Arial" panose="020B0604020202020204" pitchFamily="34" charset="0"/>
                <a:ea typeface="+mn-ea"/>
                <a:cs typeface="Arial" panose="020B0604020202020204" pitchFamily="34" charset="0"/>
              </a:defRPr>
            </a:lvl2pPr>
            <a:lvl3pPr marL="10716" indent="-10716" algn="ctr" defTabSz="685783" rtl="0" eaLnBrk="1" latinLnBrk="0" hangingPunct="1">
              <a:lnSpc>
                <a:spcPct val="90000"/>
              </a:lnSpc>
              <a:spcBef>
                <a:spcPts val="375"/>
              </a:spcBef>
              <a:buFont typeface="Courier New" panose="02070309020205020404" pitchFamily="49" charset="0"/>
              <a:buNone/>
              <a:tabLst/>
              <a:defRPr sz="1400" kern="1200">
                <a:solidFill>
                  <a:schemeClr val="tx1"/>
                </a:solidFill>
                <a:latin typeface="Arial" panose="020B0604020202020204" pitchFamily="34" charset="0"/>
                <a:ea typeface="+mn-ea"/>
                <a:cs typeface="Arial" panose="020B0604020202020204" pitchFamily="34" charset="0"/>
              </a:defRPr>
            </a:lvl3pPr>
            <a:lvl4pPr marL="10716" indent="-10716" algn="ctr" defTabSz="685783" rtl="0" eaLnBrk="1" latinLnBrk="0" hangingPunct="1">
              <a:lnSpc>
                <a:spcPct val="90000"/>
              </a:lnSpc>
              <a:spcBef>
                <a:spcPts val="375"/>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10716" indent="-10716" algn="ctr" defTabSz="685783" rtl="0" eaLnBrk="1" latinLnBrk="0" hangingPunct="1">
              <a:lnSpc>
                <a:spcPct val="90000"/>
              </a:lnSpc>
              <a:spcBef>
                <a:spcPts val="375"/>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0" dirty="0">
                <a:solidFill>
                  <a:srgbClr val="2C2C2C"/>
                </a:solidFill>
              </a:rPr>
              <a:t>of adults </a:t>
            </a:r>
            <a:r>
              <a:rPr lang="en-US" dirty="0">
                <a:solidFill>
                  <a:srgbClr val="2C2C2C"/>
                </a:solidFill>
              </a:rPr>
              <a:t>60 and older</a:t>
            </a:r>
            <a:r>
              <a:rPr lang="en-US" b="0" dirty="0">
                <a:solidFill>
                  <a:srgbClr val="2C2C2C"/>
                </a:solidFill>
              </a:rPr>
              <a:t> have at least one chronic condition; </a:t>
            </a:r>
            <a:r>
              <a:rPr lang="en-US" dirty="0">
                <a:solidFill>
                  <a:srgbClr val="2C2C2C"/>
                </a:solidFill>
              </a:rPr>
              <a:t>nearly 80%</a:t>
            </a:r>
            <a:r>
              <a:rPr lang="en-US" b="0" dirty="0">
                <a:solidFill>
                  <a:srgbClr val="2C2C2C"/>
                </a:solidFill>
              </a:rPr>
              <a:t> have two </a:t>
            </a:r>
            <a:br>
              <a:rPr lang="en-US" b="0" dirty="0">
                <a:solidFill>
                  <a:srgbClr val="2C2C2C"/>
                </a:solidFill>
              </a:rPr>
            </a:br>
            <a:r>
              <a:rPr lang="en-US" b="0" dirty="0">
                <a:solidFill>
                  <a:srgbClr val="2C2C2C"/>
                </a:solidFill>
              </a:rPr>
              <a:t>or more.</a:t>
            </a:r>
            <a:r>
              <a:rPr lang="en-US" b="0" baseline="30000" dirty="0">
                <a:solidFill>
                  <a:srgbClr val="2C2C2C"/>
                </a:solidFill>
              </a:rPr>
              <a:t>2</a:t>
            </a:r>
          </a:p>
        </p:txBody>
      </p:sp>
      <p:sp>
        <p:nvSpPr>
          <p:cNvPr id="19" name="TextBox 18">
            <a:extLst>
              <a:ext uri="{FF2B5EF4-FFF2-40B4-BE49-F238E27FC236}">
                <a16:creationId xmlns:a16="http://schemas.microsoft.com/office/drawing/2014/main" id="{37DD1812-EFCB-90F7-0024-0D30E8F92736}"/>
              </a:ext>
            </a:extLst>
          </p:cNvPr>
          <p:cNvSpPr txBox="1"/>
          <p:nvPr/>
        </p:nvSpPr>
        <p:spPr>
          <a:xfrm>
            <a:off x="3076198" y="595331"/>
            <a:ext cx="2224143" cy="1210235"/>
          </a:xfrm>
          <a:prstGeom prst="rect">
            <a:avLst/>
          </a:prstGeom>
          <a:noFill/>
        </p:spPr>
        <p:txBody>
          <a:bodyPr vert="horz" wrap="square" lIns="0" tIns="0" rIns="0" bIns="0" rtlCol="0" anchor="b" anchorCtr="0">
            <a:noAutofit/>
          </a:bodyPr>
          <a:lstStyle/>
          <a:p>
            <a:pPr algn="ctr">
              <a:lnSpc>
                <a:spcPts val="4860"/>
              </a:lnSpc>
            </a:pPr>
            <a:r>
              <a:rPr lang="en-US" sz="4400" b="1" i="0" spc="-300" dirty="0">
                <a:solidFill>
                  <a:schemeClr val="accent5"/>
                </a:solidFill>
                <a:effectLst/>
                <a:latin typeface="Arial" panose="020B0604020202020204" pitchFamily="34" charset="0"/>
              </a:rPr>
              <a:t>6 in 10</a:t>
            </a:r>
            <a:endParaRPr lang="en-US" sz="4400" spc="-300" dirty="0">
              <a:solidFill>
                <a:schemeClr val="accent5"/>
              </a:solidFill>
            </a:endParaRPr>
          </a:p>
        </p:txBody>
      </p:sp>
      <p:sp>
        <p:nvSpPr>
          <p:cNvPr id="21" name="Text Placeholder 2">
            <a:extLst>
              <a:ext uri="{FF2B5EF4-FFF2-40B4-BE49-F238E27FC236}">
                <a16:creationId xmlns:a16="http://schemas.microsoft.com/office/drawing/2014/main" id="{1798EA52-23C7-BF6E-A5D1-4F4266951282}"/>
              </a:ext>
            </a:extLst>
          </p:cNvPr>
          <p:cNvSpPr txBox="1">
            <a:spLocks/>
          </p:cNvSpPr>
          <p:nvPr/>
        </p:nvSpPr>
        <p:spPr>
          <a:xfrm>
            <a:off x="551328" y="3862692"/>
            <a:ext cx="2815328" cy="1464662"/>
          </a:xfrm>
          <a:prstGeom prst="rect">
            <a:avLst/>
          </a:prstGeom>
          <a:solidFill>
            <a:schemeClr val="bg1">
              <a:lumMod val="95000"/>
            </a:schemeClr>
          </a:solidFill>
        </p:spPr>
        <p:txBody>
          <a:bodyPr vert="horz" lIns="182880" tIns="457200" rIns="182880" bIns="228600" rtlCol="0">
            <a:noAutofit/>
          </a:bodyPr>
          <a:lstStyle>
            <a:lvl1pPr marL="10716" indent="-10716" algn="ctr" defTabSz="685783" rtl="0" eaLnBrk="1" latinLnBrk="0" hangingPunct="1">
              <a:lnSpc>
                <a:spcPct val="90000"/>
              </a:lnSpc>
              <a:spcBef>
                <a:spcPts val="750"/>
              </a:spcBef>
              <a:spcAft>
                <a:spcPts val="600"/>
              </a:spcAft>
              <a:buFont typeface="Arial" panose="020B0604020202020204" pitchFamily="34" charset="0"/>
              <a:buNone/>
              <a:tabLst/>
              <a:defRPr sz="1800" b="1" kern="1200">
                <a:solidFill>
                  <a:schemeClr val="tx1"/>
                </a:solidFill>
                <a:latin typeface="Arial" panose="020B0604020202020204" pitchFamily="34" charset="0"/>
                <a:ea typeface="+mn-ea"/>
                <a:cs typeface="Arial" panose="020B0604020202020204" pitchFamily="34" charset="0"/>
              </a:defRPr>
            </a:lvl1pPr>
            <a:lvl2pPr marL="10716" indent="-10716" algn="ctr" defTabSz="685783" rtl="0" eaLnBrk="1" latinLnBrk="0" hangingPunct="1">
              <a:lnSpc>
                <a:spcPct val="90000"/>
              </a:lnSpc>
              <a:spcBef>
                <a:spcPts val="375"/>
              </a:spcBef>
              <a:buFont typeface="System Font Regular"/>
              <a:buNone/>
              <a:tabLst/>
              <a:defRPr sz="1400" kern="1200">
                <a:solidFill>
                  <a:schemeClr val="tx1"/>
                </a:solidFill>
                <a:latin typeface="Arial" panose="020B0604020202020204" pitchFamily="34" charset="0"/>
                <a:ea typeface="+mn-ea"/>
                <a:cs typeface="Arial" panose="020B0604020202020204" pitchFamily="34" charset="0"/>
              </a:defRPr>
            </a:lvl2pPr>
            <a:lvl3pPr marL="10716" indent="-10716" algn="ctr" defTabSz="685783" rtl="0" eaLnBrk="1" latinLnBrk="0" hangingPunct="1">
              <a:lnSpc>
                <a:spcPct val="90000"/>
              </a:lnSpc>
              <a:spcBef>
                <a:spcPts val="375"/>
              </a:spcBef>
              <a:buFont typeface="Courier New" panose="02070309020205020404" pitchFamily="49" charset="0"/>
              <a:buNone/>
              <a:tabLst/>
              <a:defRPr sz="1400" kern="1200">
                <a:solidFill>
                  <a:schemeClr val="tx1"/>
                </a:solidFill>
                <a:latin typeface="Arial" panose="020B0604020202020204" pitchFamily="34" charset="0"/>
                <a:ea typeface="+mn-ea"/>
                <a:cs typeface="Arial" panose="020B0604020202020204" pitchFamily="34" charset="0"/>
              </a:defRPr>
            </a:lvl3pPr>
            <a:lvl4pPr marL="10716" indent="-10716" algn="ctr" defTabSz="685783" rtl="0" eaLnBrk="1" latinLnBrk="0" hangingPunct="1">
              <a:lnSpc>
                <a:spcPct val="90000"/>
              </a:lnSpc>
              <a:spcBef>
                <a:spcPts val="375"/>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10716" indent="-10716" algn="ctr" defTabSz="685783" rtl="0" eaLnBrk="1" latinLnBrk="0" hangingPunct="1">
              <a:lnSpc>
                <a:spcPct val="90000"/>
              </a:lnSpc>
              <a:spcBef>
                <a:spcPts val="375"/>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0" dirty="0">
                <a:solidFill>
                  <a:srgbClr val="2C2C2C"/>
                </a:solidFill>
              </a:rPr>
              <a:t>of all personal bankruptcies are medical bankruptcies.</a:t>
            </a:r>
            <a:r>
              <a:rPr lang="en-US" b="0" baseline="30000" dirty="0">
                <a:solidFill>
                  <a:srgbClr val="2C2C2C"/>
                </a:solidFill>
              </a:rPr>
              <a:t>4</a:t>
            </a:r>
          </a:p>
        </p:txBody>
      </p:sp>
      <p:sp>
        <p:nvSpPr>
          <p:cNvPr id="22" name="TextBox 21">
            <a:extLst>
              <a:ext uri="{FF2B5EF4-FFF2-40B4-BE49-F238E27FC236}">
                <a16:creationId xmlns:a16="http://schemas.microsoft.com/office/drawing/2014/main" id="{545387C7-82D0-8F11-D5A9-CE24B33A42BB}"/>
              </a:ext>
            </a:extLst>
          </p:cNvPr>
          <p:cNvSpPr txBox="1"/>
          <p:nvPr/>
        </p:nvSpPr>
        <p:spPr>
          <a:xfrm>
            <a:off x="546767" y="3609389"/>
            <a:ext cx="2819075" cy="634785"/>
          </a:xfrm>
          <a:prstGeom prst="rect">
            <a:avLst/>
          </a:prstGeom>
          <a:noFill/>
        </p:spPr>
        <p:txBody>
          <a:bodyPr vert="horz" wrap="square" lIns="0" tIns="0" rIns="0" bIns="0" rtlCol="0" anchor="b" anchorCtr="0">
            <a:noAutofit/>
          </a:bodyPr>
          <a:lstStyle/>
          <a:p>
            <a:pPr algn="ctr">
              <a:lnSpc>
                <a:spcPts val="4860"/>
              </a:lnSpc>
            </a:pPr>
            <a:r>
              <a:rPr lang="en-US" sz="4400" b="1" i="0" dirty="0">
                <a:solidFill>
                  <a:schemeClr val="accent5"/>
                </a:solidFill>
                <a:effectLst/>
                <a:latin typeface="Arial" panose="020B0604020202020204" pitchFamily="34" charset="0"/>
              </a:rPr>
              <a:t>66.5%</a:t>
            </a:r>
            <a:endParaRPr lang="en-US" sz="4400" dirty="0">
              <a:solidFill>
                <a:schemeClr val="accent5"/>
              </a:solidFill>
            </a:endParaRPr>
          </a:p>
        </p:txBody>
      </p:sp>
      <p:sp>
        <p:nvSpPr>
          <p:cNvPr id="23" name="Text Placeholder 2">
            <a:extLst>
              <a:ext uri="{FF2B5EF4-FFF2-40B4-BE49-F238E27FC236}">
                <a16:creationId xmlns:a16="http://schemas.microsoft.com/office/drawing/2014/main" id="{A1A63DC9-B051-5CAB-45D1-02887C427803}"/>
              </a:ext>
            </a:extLst>
          </p:cNvPr>
          <p:cNvSpPr txBox="1">
            <a:spLocks/>
          </p:cNvSpPr>
          <p:nvPr/>
        </p:nvSpPr>
        <p:spPr>
          <a:xfrm>
            <a:off x="3628684" y="3862692"/>
            <a:ext cx="4199133" cy="1464662"/>
          </a:xfrm>
          <a:prstGeom prst="rect">
            <a:avLst/>
          </a:prstGeom>
          <a:solidFill>
            <a:schemeClr val="bg1">
              <a:lumMod val="95000"/>
            </a:schemeClr>
          </a:solidFill>
        </p:spPr>
        <p:txBody>
          <a:bodyPr vert="horz" lIns="182880" tIns="457200" rIns="182880" bIns="228600" rtlCol="0">
            <a:noAutofit/>
          </a:bodyPr>
          <a:lstStyle>
            <a:lvl1pPr marL="10716" indent="-10716" algn="ctr" defTabSz="685783" rtl="0" eaLnBrk="1" latinLnBrk="0" hangingPunct="1">
              <a:lnSpc>
                <a:spcPct val="90000"/>
              </a:lnSpc>
              <a:spcBef>
                <a:spcPts val="750"/>
              </a:spcBef>
              <a:spcAft>
                <a:spcPts val="600"/>
              </a:spcAft>
              <a:buFont typeface="Arial" panose="020B0604020202020204" pitchFamily="34" charset="0"/>
              <a:buNone/>
              <a:tabLst/>
              <a:defRPr sz="1800" b="1" kern="1200">
                <a:solidFill>
                  <a:schemeClr val="tx1"/>
                </a:solidFill>
                <a:latin typeface="Arial" panose="020B0604020202020204" pitchFamily="34" charset="0"/>
                <a:ea typeface="+mn-ea"/>
                <a:cs typeface="Arial" panose="020B0604020202020204" pitchFamily="34" charset="0"/>
              </a:defRPr>
            </a:lvl1pPr>
            <a:lvl2pPr marL="10716" indent="-10716" algn="ctr" defTabSz="685783" rtl="0" eaLnBrk="1" latinLnBrk="0" hangingPunct="1">
              <a:lnSpc>
                <a:spcPct val="90000"/>
              </a:lnSpc>
              <a:spcBef>
                <a:spcPts val="375"/>
              </a:spcBef>
              <a:buFont typeface="System Font Regular"/>
              <a:buNone/>
              <a:tabLst/>
              <a:defRPr sz="1400" kern="1200">
                <a:solidFill>
                  <a:schemeClr val="tx1"/>
                </a:solidFill>
                <a:latin typeface="Arial" panose="020B0604020202020204" pitchFamily="34" charset="0"/>
                <a:ea typeface="+mn-ea"/>
                <a:cs typeface="Arial" panose="020B0604020202020204" pitchFamily="34" charset="0"/>
              </a:defRPr>
            </a:lvl2pPr>
            <a:lvl3pPr marL="10716" indent="-10716" algn="ctr" defTabSz="685783" rtl="0" eaLnBrk="1" latinLnBrk="0" hangingPunct="1">
              <a:lnSpc>
                <a:spcPct val="90000"/>
              </a:lnSpc>
              <a:spcBef>
                <a:spcPts val="375"/>
              </a:spcBef>
              <a:buFont typeface="Courier New" panose="02070309020205020404" pitchFamily="49" charset="0"/>
              <a:buNone/>
              <a:tabLst/>
              <a:defRPr sz="1400" kern="1200">
                <a:solidFill>
                  <a:schemeClr val="tx1"/>
                </a:solidFill>
                <a:latin typeface="Arial" panose="020B0604020202020204" pitchFamily="34" charset="0"/>
                <a:ea typeface="+mn-ea"/>
                <a:cs typeface="Arial" panose="020B0604020202020204" pitchFamily="34" charset="0"/>
              </a:defRPr>
            </a:lvl3pPr>
            <a:lvl4pPr marL="10716" indent="-10716" algn="ctr" defTabSz="685783" rtl="0" eaLnBrk="1" latinLnBrk="0" hangingPunct="1">
              <a:lnSpc>
                <a:spcPct val="90000"/>
              </a:lnSpc>
              <a:spcBef>
                <a:spcPts val="375"/>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10716" indent="-10716" algn="ctr" defTabSz="685783" rtl="0" eaLnBrk="1" latinLnBrk="0" hangingPunct="1">
              <a:lnSpc>
                <a:spcPct val="90000"/>
              </a:lnSpc>
              <a:spcBef>
                <a:spcPts val="375"/>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0" dirty="0">
                <a:solidFill>
                  <a:srgbClr val="2C2C2C"/>
                </a:solidFill>
              </a:rPr>
              <a:t>First time new U.S. cases of cancer are expected to cross the 2M mark: ~5,500 cancer diagnoses a day.</a:t>
            </a:r>
            <a:r>
              <a:rPr lang="en-US" b="0" baseline="30000" dirty="0">
                <a:solidFill>
                  <a:srgbClr val="2C2C2C"/>
                </a:solidFill>
              </a:rPr>
              <a:t>4</a:t>
            </a:r>
          </a:p>
        </p:txBody>
      </p:sp>
      <p:sp>
        <p:nvSpPr>
          <p:cNvPr id="24" name="TextBox 23">
            <a:extLst>
              <a:ext uri="{FF2B5EF4-FFF2-40B4-BE49-F238E27FC236}">
                <a16:creationId xmlns:a16="http://schemas.microsoft.com/office/drawing/2014/main" id="{43356155-1295-18F7-879A-AC8F14C69248}"/>
              </a:ext>
            </a:extLst>
          </p:cNvPr>
          <p:cNvSpPr txBox="1"/>
          <p:nvPr/>
        </p:nvSpPr>
        <p:spPr>
          <a:xfrm>
            <a:off x="3628685" y="3609389"/>
            <a:ext cx="4199134" cy="634785"/>
          </a:xfrm>
          <a:prstGeom prst="rect">
            <a:avLst/>
          </a:prstGeom>
          <a:noFill/>
        </p:spPr>
        <p:txBody>
          <a:bodyPr vert="horz" wrap="square" lIns="0" tIns="0" rIns="0" bIns="0" rtlCol="0" anchor="b" anchorCtr="0">
            <a:noAutofit/>
          </a:bodyPr>
          <a:lstStyle/>
          <a:p>
            <a:pPr algn="ctr">
              <a:lnSpc>
                <a:spcPts val="4860"/>
              </a:lnSpc>
            </a:pPr>
            <a:r>
              <a:rPr lang="en-US" sz="4400" b="1" i="0" dirty="0">
                <a:solidFill>
                  <a:schemeClr val="accent5"/>
                </a:solidFill>
                <a:effectLst/>
                <a:latin typeface="Arial" panose="020B0604020202020204" pitchFamily="34" charset="0"/>
              </a:rPr>
              <a:t>2024</a:t>
            </a:r>
            <a:endParaRPr lang="en-US" sz="4400" dirty="0">
              <a:solidFill>
                <a:schemeClr val="accent5"/>
              </a:solidFill>
            </a:endParaRPr>
          </a:p>
        </p:txBody>
      </p:sp>
      <p:grpSp>
        <p:nvGrpSpPr>
          <p:cNvPr id="2" name="Group 1">
            <a:extLst>
              <a:ext uri="{FF2B5EF4-FFF2-40B4-BE49-F238E27FC236}">
                <a16:creationId xmlns:a16="http://schemas.microsoft.com/office/drawing/2014/main" id="{B5F53E12-E4E9-39BA-7FA6-6D8B83626275}"/>
              </a:ext>
            </a:extLst>
          </p:cNvPr>
          <p:cNvGrpSpPr/>
          <p:nvPr/>
        </p:nvGrpSpPr>
        <p:grpSpPr>
          <a:xfrm>
            <a:off x="10085494" y="0"/>
            <a:ext cx="2106506" cy="457200"/>
            <a:chOff x="10085494" y="0"/>
            <a:chExt cx="2106506" cy="457200"/>
          </a:xfrm>
        </p:grpSpPr>
        <p:sp>
          <p:nvSpPr>
            <p:cNvPr id="4" name="Rectangle 3">
              <a:extLst>
                <a:ext uri="{FF2B5EF4-FFF2-40B4-BE49-F238E27FC236}">
                  <a16:creationId xmlns:a16="http://schemas.microsoft.com/office/drawing/2014/main" id="{4DBCF24B-F252-952D-452D-E224D3B31577}"/>
                </a:ext>
              </a:extLst>
            </p:cNvPr>
            <p:cNvSpPr/>
            <p:nvPr/>
          </p:nvSpPr>
          <p:spPr>
            <a:xfrm>
              <a:off x="10528300" y="0"/>
              <a:ext cx="1663700" cy="4572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20187C2D-A666-A346-B047-9141D6AAF6E9}"/>
                </a:ext>
              </a:extLst>
            </p:cNvPr>
            <p:cNvSpPr>
              <a:spLocks noChangeAspect="1"/>
            </p:cNvSpPr>
            <p:nvPr/>
          </p:nvSpPr>
          <p:spPr>
            <a:xfrm rot="16200000">
              <a:off x="10085494" y="0"/>
              <a:ext cx="457200" cy="457200"/>
            </a:xfrm>
            <a:prstGeom prst="rtTriangl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10A96C2A-3F6F-52A5-4AB8-9C87E8FB4834}"/>
              </a:ext>
            </a:extLst>
          </p:cNvPr>
          <p:cNvSpPr txBox="1"/>
          <p:nvPr/>
        </p:nvSpPr>
        <p:spPr>
          <a:xfrm>
            <a:off x="10301630" y="128247"/>
            <a:ext cx="1892299" cy="184666"/>
          </a:xfrm>
          <a:prstGeom prst="rect">
            <a:avLst/>
          </a:prstGeom>
          <a:noFill/>
        </p:spPr>
        <p:txBody>
          <a:bodyPr vert="horz" wrap="square" lIns="0" tIns="0" rIns="182880" bIns="0" rtlCol="0" anchor="ctr" anchorCtr="0">
            <a:spAutoFit/>
          </a:bodyPr>
          <a:lstStyle/>
          <a:p>
            <a:pPr algn="r"/>
            <a:r>
              <a:rPr lang="en-US" sz="1200" b="1" dirty="0">
                <a:solidFill>
                  <a:schemeClr val="bg1"/>
                </a:solidFill>
              </a:rPr>
              <a:t>UNKNOWN RISK</a:t>
            </a:r>
          </a:p>
        </p:txBody>
      </p:sp>
    </p:spTree>
    <p:extLst>
      <p:ext uri="{BB962C8B-B14F-4D97-AF65-F5344CB8AC3E}">
        <p14:creationId xmlns:p14="http://schemas.microsoft.com/office/powerpoint/2010/main" val="946522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BD40B3-18E8-B566-416D-FF6CBF7D96F1}"/>
              </a:ext>
            </a:extLst>
          </p:cNvPr>
          <p:cNvSpPr/>
          <p:nvPr/>
        </p:nvSpPr>
        <p:spPr>
          <a:xfrm>
            <a:off x="0" y="1904001"/>
            <a:ext cx="12192000" cy="1956796"/>
          </a:xfrm>
          <a:prstGeom prst="rect">
            <a:avLst/>
          </a:prstGeom>
          <a:gradFill flip="none" rotWithShape="1">
            <a:gsLst>
              <a:gs pos="0">
                <a:schemeClr val="tx2">
                  <a:alpha val="42668"/>
                </a:schemeClr>
              </a:gs>
              <a:gs pos="27000">
                <a:schemeClr val="tx2">
                  <a:alpha val="30615"/>
                </a:schemeClr>
              </a:gs>
              <a:gs pos="53000">
                <a:schemeClr val="tx2">
                  <a:alpha val="15798"/>
                </a:schemeClr>
              </a:gs>
              <a:gs pos="87000">
                <a:schemeClr val="tx2">
                  <a:alpha val="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1D69A-043E-2B3C-76A4-78BC84AF9062}"/>
              </a:ext>
            </a:extLst>
          </p:cNvPr>
          <p:cNvSpPr>
            <a:spLocks noGrp="1"/>
          </p:cNvSpPr>
          <p:nvPr>
            <p:ph type="title"/>
          </p:nvPr>
        </p:nvSpPr>
        <p:spPr>
          <a:xfrm>
            <a:off x="0" y="269380"/>
            <a:ext cx="12192000" cy="743280"/>
          </a:xfrm>
        </p:spPr>
        <p:txBody>
          <a:bodyPr/>
          <a:lstStyle/>
          <a:p>
            <a:r>
              <a:rPr lang="en-US" dirty="0"/>
              <a:t>The </a:t>
            </a:r>
            <a:r>
              <a:rPr lang="en-US" b="1" dirty="0"/>
              <a:t>Risk Factor</a:t>
            </a:r>
            <a:endParaRPr lang="en-US" dirty="0"/>
          </a:p>
        </p:txBody>
      </p:sp>
      <p:sp>
        <p:nvSpPr>
          <p:cNvPr id="3" name="Footer Placeholder 2">
            <a:extLst>
              <a:ext uri="{FF2B5EF4-FFF2-40B4-BE49-F238E27FC236}">
                <a16:creationId xmlns:a16="http://schemas.microsoft.com/office/drawing/2014/main" id="{F87D5C24-8617-71C5-BB20-80A2F041F738}"/>
              </a:ext>
            </a:extLst>
          </p:cNvPr>
          <p:cNvSpPr>
            <a:spLocks noGrp="1"/>
          </p:cNvSpPr>
          <p:nvPr>
            <p:ph type="ftr" sz="quarter" idx="10"/>
          </p:nvPr>
        </p:nvSpPr>
        <p:spPr>
          <a:xfrm>
            <a:off x="197514" y="6469664"/>
            <a:ext cx="3276538" cy="138499"/>
          </a:xfrm>
        </p:spPr>
        <p:txBody>
          <a:bodyPr/>
          <a:lstStyle/>
          <a:p>
            <a:r>
              <a:rPr lang="en-US" dirty="0"/>
              <a:t>For Registered Rep Use Only – Not For Use With The Public</a:t>
            </a:r>
            <a:endParaRPr lang="en-US" b="1" dirty="0"/>
          </a:p>
        </p:txBody>
      </p:sp>
      <p:sp>
        <p:nvSpPr>
          <p:cNvPr id="4" name="Slide Number Placeholder 3">
            <a:extLst>
              <a:ext uri="{FF2B5EF4-FFF2-40B4-BE49-F238E27FC236}">
                <a16:creationId xmlns:a16="http://schemas.microsoft.com/office/drawing/2014/main" id="{FFD164E0-D915-053F-D8EA-5F3364AB8B67}"/>
              </a:ext>
            </a:extLst>
          </p:cNvPr>
          <p:cNvSpPr>
            <a:spLocks noGrp="1"/>
          </p:cNvSpPr>
          <p:nvPr>
            <p:ph type="sldNum" sz="quarter" idx="11"/>
          </p:nvPr>
        </p:nvSpPr>
        <p:spPr/>
        <p:txBody>
          <a:bodyPr/>
          <a:lstStyle/>
          <a:p>
            <a:r>
              <a:rPr lang="en-US"/>
              <a:t>Copyright© 2024, National Life Group  |  </a:t>
            </a:r>
            <a:fld id="{7100E8EA-2210-4425-A1B5-66FC0BB99DA3}" type="slidenum">
              <a:rPr lang="en-US" smtClean="0"/>
              <a:pPr/>
              <a:t>12</a:t>
            </a:fld>
            <a:endParaRPr lang="en-US" sz="825" dirty="0"/>
          </a:p>
        </p:txBody>
      </p:sp>
      <p:sp>
        <p:nvSpPr>
          <p:cNvPr id="8" name="TextBox 7">
            <a:extLst>
              <a:ext uri="{FF2B5EF4-FFF2-40B4-BE49-F238E27FC236}">
                <a16:creationId xmlns:a16="http://schemas.microsoft.com/office/drawing/2014/main" id="{76F8C2E8-FE03-3F72-7ABC-DFB66484715E}"/>
              </a:ext>
            </a:extLst>
          </p:cNvPr>
          <p:cNvSpPr txBox="1"/>
          <p:nvPr/>
        </p:nvSpPr>
        <p:spPr>
          <a:xfrm>
            <a:off x="2582334" y="3148616"/>
            <a:ext cx="7027333" cy="615553"/>
          </a:xfrm>
          <a:prstGeom prst="rect">
            <a:avLst/>
          </a:prstGeom>
          <a:noFill/>
          <a:ln w="22225">
            <a:noFill/>
          </a:ln>
        </p:spPr>
        <p:txBody>
          <a:bodyPr vert="horz" wrap="square" lIns="91440" tIns="91440" rIns="91440" bIns="91440" rtlCol="0" anchor="ctr" anchorCtr="0">
            <a:spAutoFit/>
          </a:bodyPr>
          <a:lstStyle/>
          <a:p>
            <a:pPr algn="ctr"/>
            <a:r>
              <a:rPr lang="en-US" sz="2800" b="1" dirty="0"/>
              <a:t>Risks Facing Retirees</a:t>
            </a:r>
          </a:p>
        </p:txBody>
      </p:sp>
      <p:pic>
        <p:nvPicPr>
          <p:cNvPr id="7" name="Graphic 6">
            <a:extLst>
              <a:ext uri="{FF2B5EF4-FFF2-40B4-BE49-F238E27FC236}">
                <a16:creationId xmlns:a16="http://schemas.microsoft.com/office/drawing/2014/main" id="{968DAA19-8D5F-6E2C-6709-B0E996CD07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1461" y="876127"/>
            <a:ext cx="1079313" cy="1079313"/>
          </a:xfrm>
          <a:prstGeom prst="rect">
            <a:avLst/>
          </a:prstGeom>
        </p:spPr>
      </p:pic>
      <p:pic>
        <p:nvPicPr>
          <p:cNvPr id="10" name="MH_Other_9">
            <a:extLst>
              <a:ext uri="{FF2B5EF4-FFF2-40B4-BE49-F238E27FC236}">
                <a16:creationId xmlns:a16="http://schemas.microsoft.com/office/drawing/2014/main" id="{2715E095-896B-CA86-5E58-B59B40C42D7E}"/>
              </a:ext>
            </a:extLst>
          </p:cNvPr>
          <p:cNvPicPr>
            <a:picLocks noChangeAspect="1"/>
          </p:cNvPicPr>
          <p:nvPr>
            <p:custDataLst>
              <p:tags r:id="rId1"/>
            </p:custDataLst>
          </p:nvPr>
        </p:nvPicPr>
        <p:blipFill>
          <a:blip r:embed="rId8" cstate="email">
            <a:alphaModFix amt="74000"/>
            <a:extLst>
              <a:ext uri="{28A0092B-C50C-407E-A947-70E740481C1C}">
                <a14:useLocalDpi xmlns:a14="http://schemas.microsoft.com/office/drawing/2010/main"/>
              </a:ext>
            </a:extLst>
          </a:blip>
          <a:srcRect/>
          <a:stretch>
            <a:fillRect/>
          </a:stretch>
        </p:blipFill>
        <p:spPr bwMode="auto">
          <a:xfrm rot="5400000">
            <a:off x="3790430" y="1330828"/>
            <a:ext cx="401376" cy="155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D0FA9E1B-C053-EBD2-1F19-F3811BE39DC5}"/>
              </a:ext>
            </a:extLst>
          </p:cNvPr>
          <p:cNvSpPr txBox="1"/>
          <p:nvPr/>
        </p:nvSpPr>
        <p:spPr>
          <a:xfrm>
            <a:off x="2977303" y="2308347"/>
            <a:ext cx="1790649" cy="461665"/>
          </a:xfrm>
          <a:prstGeom prst="rect">
            <a:avLst/>
          </a:prstGeom>
          <a:solidFill>
            <a:srgbClr val="FFFFFF"/>
          </a:solidFill>
        </p:spPr>
        <p:txBody>
          <a:bodyPr vert="horz" wrap="square" lIns="91440" tIns="91440" rIns="91440" bIns="91440" rtlCol="0" anchor="ctr" anchorCtr="0">
            <a:spAutoFit/>
          </a:bodyPr>
          <a:lstStyle/>
          <a:p>
            <a:pPr algn="ctr"/>
            <a:r>
              <a:rPr lang="en-US" dirty="0"/>
              <a:t>Market Risk</a:t>
            </a:r>
          </a:p>
        </p:txBody>
      </p:sp>
      <p:pic>
        <p:nvPicPr>
          <p:cNvPr id="6" name="Graphic 5">
            <a:extLst>
              <a:ext uri="{FF2B5EF4-FFF2-40B4-BE49-F238E27FC236}">
                <a16:creationId xmlns:a16="http://schemas.microsoft.com/office/drawing/2014/main" id="{E44D6B19-6DB9-53CE-BB8E-9D137AAA1C44}"/>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754394" y="1073863"/>
            <a:ext cx="1079313" cy="853171"/>
          </a:xfrm>
          <a:prstGeom prst="rect">
            <a:avLst/>
          </a:prstGeom>
        </p:spPr>
      </p:pic>
      <p:pic>
        <p:nvPicPr>
          <p:cNvPr id="9" name="MH_Other_9">
            <a:extLst>
              <a:ext uri="{FF2B5EF4-FFF2-40B4-BE49-F238E27FC236}">
                <a16:creationId xmlns:a16="http://schemas.microsoft.com/office/drawing/2014/main" id="{3C3AFC44-4B1F-D9EF-B9A1-E5A414A70202}"/>
              </a:ext>
            </a:extLst>
          </p:cNvPr>
          <p:cNvPicPr>
            <a:picLocks noChangeAspect="1"/>
          </p:cNvPicPr>
          <p:nvPr>
            <p:custDataLst>
              <p:tags r:id="rId2"/>
            </p:custDataLst>
          </p:nvPr>
        </p:nvPicPr>
        <p:blipFill>
          <a:blip r:embed="rId8" cstate="email">
            <a:alphaModFix amt="74000"/>
            <a:extLst>
              <a:ext uri="{28A0092B-C50C-407E-A947-70E740481C1C}">
                <a14:useLocalDpi xmlns:a14="http://schemas.microsoft.com/office/drawing/2010/main"/>
              </a:ext>
            </a:extLst>
          </a:blip>
          <a:srcRect/>
          <a:stretch>
            <a:fillRect/>
          </a:stretch>
        </p:blipFill>
        <p:spPr bwMode="auto">
          <a:xfrm rot="5400000">
            <a:off x="6093363" y="1330828"/>
            <a:ext cx="401376" cy="155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C0A90EDB-B344-DB3B-044F-E4FB76399454}"/>
              </a:ext>
            </a:extLst>
          </p:cNvPr>
          <p:cNvSpPr txBox="1"/>
          <p:nvPr/>
        </p:nvSpPr>
        <p:spPr>
          <a:xfrm>
            <a:off x="5280236" y="2308347"/>
            <a:ext cx="1790649" cy="461665"/>
          </a:xfrm>
          <a:prstGeom prst="rect">
            <a:avLst/>
          </a:prstGeom>
          <a:solidFill>
            <a:srgbClr val="FFFFFF"/>
          </a:solidFill>
        </p:spPr>
        <p:txBody>
          <a:bodyPr vert="horz" wrap="square" lIns="91440" tIns="91440" rIns="91440" bIns="91440" rtlCol="0" anchor="ctr" anchorCtr="0">
            <a:spAutoFit/>
          </a:bodyPr>
          <a:lstStyle/>
          <a:p>
            <a:pPr algn="ctr"/>
            <a:r>
              <a:rPr lang="en-US" dirty="0"/>
              <a:t>Inflation Risk</a:t>
            </a:r>
          </a:p>
        </p:txBody>
      </p:sp>
      <p:pic>
        <p:nvPicPr>
          <p:cNvPr id="12" name="Graphic 11">
            <a:extLst>
              <a:ext uri="{FF2B5EF4-FFF2-40B4-BE49-F238E27FC236}">
                <a16:creationId xmlns:a16="http://schemas.microsoft.com/office/drawing/2014/main" id="{1BBC3008-AFE9-7A7C-F008-6E87B6BD8B46}"/>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970109" y="909397"/>
            <a:ext cx="1079313" cy="1017638"/>
          </a:xfrm>
          <a:prstGeom prst="rect">
            <a:avLst/>
          </a:prstGeom>
        </p:spPr>
      </p:pic>
      <p:pic>
        <p:nvPicPr>
          <p:cNvPr id="13" name="MH_Other_9">
            <a:extLst>
              <a:ext uri="{FF2B5EF4-FFF2-40B4-BE49-F238E27FC236}">
                <a16:creationId xmlns:a16="http://schemas.microsoft.com/office/drawing/2014/main" id="{0D57F6DE-F7DD-C6D1-2625-FF498C40FDE7}"/>
              </a:ext>
            </a:extLst>
          </p:cNvPr>
          <p:cNvPicPr>
            <a:picLocks noChangeAspect="1"/>
          </p:cNvPicPr>
          <p:nvPr>
            <p:custDataLst>
              <p:tags r:id="rId3"/>
            </p:custDataLst>
          </p:nvPr>
        </p:nvPicPr>
        <p:blipFill>
          <a:blip r:embed="rId8" cstate="email">
            <a:alphaModFix amt="74000"/>
            <a:extLst>
              <a:ext uri="{28A0092B-C50C-407E-A947-70E740481C1C}">
                <a14:useLocalDpi xmlns:a14="http://schemas.microsoft.com/office/drawing/2010/main"/>
              </a:ext>
            </a:extLst>
          </a:blip>
          <a:srcRect/>
          <a:stretch>
            <a:fillRect/>
          </a:stretch>
        </p:blipFill>
        <p:spPr bwMode="auto">
          <a:xfrm rot="5400000">
            <a:off x="8396296" y="1330828"/>
            <a:ext cx="401376" cy="155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E2E84CCE-CFC1-D7DD-BB0F-2B4E5AFFA306}"/>
              </a:ext>
            </a:extLst>
          </p:cNvPr>
          <p:cNvSpPr txBox="1"/>
          <p:nvPr/>
        </p:nvSpPr>
        <p:spPr>
          <a:xfrm>
            <a:off x="7583169" y="2308347"/>
            <a:ext cx="1790649" cy="461665"/>
          </a:xfrm>
          <a:prstGeom prst="rect">
            <a:avLst/>
          </a:prstGeom>
          <a:solidFill>
            <a:srgbClr val="FFFFFF"/>
          </a:solidFill>
        </p:spPr>
        <p:txBody>
          <a:bodyPr vert="horz" wrap="square" lIns="91440" tIns="91440" rIns="91440" bIns="91440" rtlCol="0" anchor="ctr" anchorCtr="0">
            <a:spAutoFit/>
          </a:bodyPr>
          <a:lstStyle/>
          <a:p>
            <a:pPr algn="ctr"/>
            <a:r>
              <a:rPr lang="en-US" dirty="0"/>
              <a:t>Unknown Risk</a:t>
            </a:r>
          </a:p>
        </p:txBody>
      </p:sp>
      <p:sp>
        <p:nvSpPr>
          <p:cNvPr id="15" name="Freeform 14">
            <a:extLst>
              <a:ext uri="{FF2B5EF4-FFF2-40B4-BE49-F238E27FC236}">
                <a16:creationId xmlns:a16="http://schemas.microsoft.com/office/drawing/2014/main" id="{B4279A85-C7B2-51E7-8835-033939EF57D0}"/>
              </a:ext>
            </a:extLst>
          </p:cNvPr>
          <p:cNvSpPr>
            <a:spLocks noChangeAspect="1"/>
          </p:cNvSpPr>
          <p:nvPr/>
        </p:nvSpPr>
        <p:spPr>
          <a:xfrm>
            <a:off x="0" y="3924607"/>
            <a:ext cx="6507480" cy="822960"/>
          </a:xfrm>
          <a:custGeom>
            <a:avLst/>
            <a:gdLst>
              <a:gd name="connsiteX0" fmla="*/ 0 w 6507480"/>
              <a:gd name="connsiteY0" fmla="*/ 0 h 822960"/>
              <a:gd name="connsiteX1" fmla="*/ 5684520 w 6507480"/>
              <a:gd name="connsiteY1" fmla="*/ 0 h 822960"/>
              <a:gd name="connsiteX2" fmla="*/ 6507480 w 6507480"/>
              <a:gd name="connsiteY2" fmla="*/ 822960 h 822960"/>
              <a:gd name="connsiteX3" fmla="*/ 5684520 w 6507480"/>
              <a:gd name="connsiteY3" fmla="*/ 822960 h 822960"/>
              <a:gd name="connsiteX4" fmla="*/ 0 w 6507480"/>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480" h="822960">
                <a:moveTo>
                  <a:pt x="0" y="0"/>
                </a:moveTo>
                <a:lnTo>
                  <a:pt x="5684520" y="0"/>
                </a:lnTo>
                <a:lnTo>
                  <a:pt x="6507480" y="822960"/>
                </a:lnTo>
                <a:lnTo>
                  <a:pt x="5684520" y="822960"/>
                </a:lnTo>
                <a:lnTo>
                  <a:pt x="0" y="82296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Box 16">
            <a:extLst>
              <a:ext uri="{FF2B5EF4-FFF2-40B4-BE49-F238E27FC236}">
                <a16:creationId xmlns:a16="http://schemas.microsoft.com/office/drawing/2014/main" id="{171854DD-B3FE-3F48-909D-ADB4D2181922}"/>
              </a:ext>
            </a:extLst>
          </p:cNvPr>
          <p:cNvSpPr txBox="1"/>
          <p:nvPr/>
        </p:nvSpPr>
        <p:spPr>
          <a:xfrm>
            <a:off x="457200" y="4002958"/>
            <a:ext cx="5110752" cy="677108"/>
          </a:xfrm>
          <a:prstGeom prst="rect">
            <a:avLst/>
          </a:prstGeom>
          <a:noFill/>
        </p:spPr>
        <p:txBody>
          <a:bodyPr vert="horz" wrap="square" lIns="457200" tIns="182880" rIns="457200" bIns="182880" rtlCol="0" anchor="b" anchorCtr="0">
            <a:spAutoFit/>
          </a:bodyPr>
          <a:lstStyle/>
          <a:p>
            <a:pPr algn="l"/>
            <a:r>
              <a:rPr lang="en-US" sz="2000" b="1" dirty="0">
                <a:solidFill>
                  <a:schemeClr val="bg1"/>
                </a:solidFill>
              </a:rPr>
              <a:t>How do you manage these risks?</a:t>
            </a:r>
          </a:p>
        </p:txBody>
      </p:sp>
      <p:sp>
        <p:nvSpPr>
          <p:cNvPr id="18" name="Freeform 17">
            <a:extLst>
              <a:ext uri="{FF2B5EF4-FFF2-40B4-BE49-F238E27FC236}">
                <a16:creationId xmlns:a16="http://schemas.microsoft.com/office/drawing/2014/main" id="{DE619262-6D32-77EF-75D7-C0589045FEE9}"/>
              </a:ext>
            </a:extLst>
          </p:cNvPr>
          <p:cNvSpPr>
            <a:spLocks noChangeAspect="1"/>
          </p:cNvSpPr>
          <p:nvPr/>
        </p:nvSpPr>
        <p:spPr>
          <a:xfrm flipH="1" flipV="1">
            <a:off x="5678791" y="3924607"/>
            <a:ext cx="6507480" cy="822960"/>
          </a:xfrm>
          <a:custGeom>
            <a:avLst/>
            <a:gdLst>
              <a:gd name="connsiteX0" fmla="*/ 0 w 6507480"/>
              <a:gd name="connsiteY0" fmla="*/ 0 h 822960"/>
              <a:gd name="connsiteX1" fmla="*/ 5684520 w 6507480"/>
              <a:gd name="connsiteY1" fmla="*/ 0 h 822960"/>
              <a:gd name="connsiteX2" fmla="*/ 6507480 w 6507480"/>
              <a:gd name="connsiteY2" fmla="*/ 822960 h 822960"/>
              <a:gd name="connsiteX3" fmla="*/ 5684520 w 6507480"/>
              <a:gd name="connsiteY3" fmla="*/ 822960 h 822960"/>
              <a:gd name="connsiteX4" fmla="*/ 0 w 6507480"/>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480" h="822960">
                <a:moveTo>
                  <a:pt x="0" y="0"/>
                </a:moveTo>
                <a:lnTo>
                  <a:pt x="5684520" y="0"/>
                </a:lnTo>
                <a:lnTo>
                  <a:pt x="6507480" y="822960"/>
                </a:lnTo>
                <a:lnTo>
                  <a:pt x="5684520" y="822960"/>
                </a:lnTo>
                <a:lnTo>
                  <a:pt x="0" y="82296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51448B2F-D6DB-4BCC-61B9-8930042317BE}"/>
              </a:ext>
            </a:extLst>
          </p:cNvPr>
          <p:cNvSpPr txBox="1"/>
          <p:nvPr/>
        </p:nvSpPr>
        <p:spPr>
          <a:xfrm>
            <a:off x="6440770" y="3982141"/>
            <a:ext cx="5311515" cy="692497"/>
          </a:xfrm>
          <a:prstGeom prst="rect">
            <a:avLst/>
          </a:prstGeom>
          <a:noFill/>
        </p:spPr>
        <p:txBody>
          <a:bodyPr vert="horz" wrap="square" lIns="457200" tIns="0" rIns="457200" bIns="0" rtlCol="0" anchor="b" anchorCtr="0">
            <a:spAutoFit/>
          </a:bodyPr>
          <a:lstStyle/>
          <a:p>
            <a:pPr algn="ctr">
              <a:lnSpc>
                <a:spcPts val="2680"/>
              </a:lnSpc>
            </a:pPr>
            <a:r>
              <a:rPr lang="en-US" sz="2400" b="1" dirty="0">
                <a:solidFill>
                  <a:schemeClr val="bg1"/>
                </a:solidFill>
              </a:rPr>
              <a:t>Balance Risk with</a:t>
            </a:r>
            <a:br>
              <a:rPr lang="en-US" sz="2400" b="1" dirty="0">
                <a:solidFill>
                  <a:schemeClr val="bg1"/>
                </a:solidFill>
              </a:rPr>
            </a:br>
            <a:r>
              <a:rPr lang="en-US" sz="2400" b="1" dirty="0">
                <a:solidFill>
                  <a:schemeClr val="bg1"/>
                </a:solidFill>
              </a:rPr>
              <a:t>Future-Proof Strategies </a:t>
            </a:r>
          </a:p>
        </p:txBody>
      </p:sp>
    </p:spTree>
    <p:extLst>
      <p:ext uri="{BB962C8B-B14F-4D97-AF65-F5344CB8AC3E}">
        <p14:creationId xmlns:p14="http://schemas.microsoft.com/office/powerpoint/2010/main" val="2812363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50">
            <a:extLst>
              <a:ext uri="{FF2B5EF4-FFF2-40B4-BE49-F238E27FC236}">
                <a16:creationId xmlns:a16="http://schemas.microsoft.com/office/drawing/2014/main" id="{CCEF0A8E-454A-BBC2-DB9E-D63C43F151D0}"/>
              </a:ext>
            </a:extLst>
          </p:cNvPr>
          <p:cNvSpPr/>
          <p:nvPr/>
        </p:nvSpPr>
        <p:spPr>
          <a:xfrm flipV="1">
            <a:off x="7763699" y="4147740"/>
            <a:ext cx="2831163" cy="1275764"/>
          </a:xfrm>
          <a:custGeom>
            <a:avLst/>
            <a:gdLst>
              <a:gd name="connsiteX0" fmla="*/ 355750 w 2831163"/>
              <a:gd name="connsiteY0" fmla="*/ 1275764 h 1275764"/>
              <a:gd name="connsiteX1" fmla="*/ 2468061 w 2831163"/>
              <a:gd name="connsiteY1" fmla="*/ 1275764 h 1275764"/>
              <a:gd name="connsiteX2" fmla="*/ 2468061 w 2831163"/>
              <a:gd name="connsiteY2" fmla="*/ 525352 h 1275764"/>
              <a:gd name="connsiteX3" fmla="*/ 2831163 w 2831163"/>
              <a:gd name="connsiteY3" fmla="*/ 525352 h 1275764"/>
              <a:gd name="connsiteX4" fmla="*/ 1415582 w 2831163"/>
              <a:gd name="connsiteY4" fmla="*/ 0 h 1275764"/>
              <a:gd name="connsiteX5" fmla="*/ 0 w 2831163"/>
              <a:gd name="connsiteY5" fmla="*/ 525352 h 1275764"/>
              <a:gd name="connsiteX6" fmla="*/ 355750 w 2831163"/>
              <a:gd name="connsiteY6" fmla="*/ 525352 h 127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1163" h="1275764">
                <a:moveTo>
                  <a:pt x="355750" y="1275764"/>
                </a:moveTo>
                <a:lnTo>
                  <a:pt x="2468061" y="1275764"/>
                </a:lnTo>
                <a:lnTo>
                  <a:pt x="2468061" y="525352"/>
                </a:lnTo>
                <a:lnTo>
                  <a:pt x="2831163" y="525352"/>
                </a:lnTo>
                <a:lnTo>
                  <a:pt x="1415582" y="0"/>
                </a:lnTo>
                <a:lnTo>
                  <a:pt x="0" y="525352"/>
                </a:lnTo>
                <a:lnTo>
                  <a:pt x="355750" y="525352"/>
                </a:lnTo>
                <a:close/>
              </a:path>
            </a:pathLst>
          </a:cu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73C4C08-795D-2B92-660F-221E4B1722AE}"/>
              </a:ext>
            </a:extLst>
          </p:cNvPr>
          <p:cNvSpPr>
            <a:spLocks noGrp="1"/>
          </p:cNvSpPr>
          <p:nvPr>
            <p:ph type="title"/>
          </p:nvPr>
        </p:nvSpPr>
        <p:spPr>
          <a:xfrm>
            <a:off x="97535" y="374721"/>
            <a:ext cx="12192000" cy="743280"/>
          </a:xfrm>
        </p:spPr>
        <p:txBody>
          <a:bodyPr/>
          <a:lstStyle/>
          <a:p>
            <a:r>
              <a:rPr lang="en-US" dirty="0"/>
              <a:t>Future-Proof Strategy: </a:t>
            </a:r>
            <a:r>
              <a:rPr lang="en-US" b="1" dirty="0"/>
              <a:t>Annuities</a:t>
            </a:r>
            <a:endParaRPr lang="en-US" dirty="0"/>
          </a:p>
        </p:txBody>
      </p:sp>
      <p:sp>
        <p:nvSpPr>
          <p:cNvPr id="3" name="Footer Placeholder 2">
            <a:extLst>
              <a:ext uri="{FF2B5EF4-FFF2-40B4-BE49-F238E27FC236}">
                <a16:creationId xmlns:a16="http://schemas.microsoft.com/office/drawing/2014/main" id="{80A72CC3-5008-0091-0B9B-56D113715029}"/>
              </a:ext>
            </a:extLst>
          </p:cNvPr>
          <p:cNvSpPr>
            <a:spLocks noGrp="1"/>
          </p:cNvSpPr>
          <p:nvPr>
            <p:ph type="ftr" sz="quarter" idx="10"/>
          </p:nvPr>
        </p:nvSpPr>
        <p:spPr>
          <a:xfrm>
            <a:off x="197514" y="6469664"/>
            <a:ext cx="3276538" cy="138499"/>
          </a:xfrm>
        </p:spPr>
        <p:txBody>
          <a:bodyPr/>
          <a:lstStyle/>
          <a:p>
            <a:r>
              <a:rPr lang="en-US" dirty="0"/>
              <a:t>For Registered Rep Use Only – Not For Use With The Public</a:t>
            </a:r>
            <a:endParaRPr lang="en-US" b="1" dirty="0"/>
          </a:p>
        </p:txBody>
      </p:sp>
      <p:sp>
        <p:nvSpPr>
          <p:cNvPr id="4" name="Slide Number Placeholder 3">
            <a:extLst>
              <a:ext uri="{FF2B5EF4-FFF2-40B4-BE49-F238E27FC236}">
                <a16:creationId xmlns:a16="http://schemas.microsoft.com/office/drawing/2014/main" id="{15CB6FB7-ACCB-FF0B-70BA-13D5A8A722F1}"/>
              </a:ext>
            </a:extLst>
          </p:cNvPr>
          <p:cNvSpPr>
            <a:spLocks noGrp="1"/>
          </p:cNvSpPr>
          <p:nvPr>
            <p:ph type="sldNum" sz="quarter" idx="11"/>
          </p:nvPr>
        </p:nvSpPr>
        <p:spPr/>
        <p:txBody>
          <a:bodyPr/>
          <a:lstStyle/>
          <a:p>
            <a:r>
              <a:rPr lang="en-US"/>
              <a:t>Copyright© 2024, National Life Group  |  </a:t>
            </a:r>
            <a:fld id="{7100E8EA-2210-4425-A1B5-66FC0BB99DA3}" type="slidenum">
              <a:rPr lang="en-US" smtClean="0"/>
              <a:pPr/>
              <a:t>13</a:t>
            </a:fld>
            <a:endParaRPr lang="en-US" sz="825" dirty="0"/>
          </a:p>
        </p:txBody>
      </p:sp>
      <p:sp>
        <p:nvSpPr>
          <p:cNvPr id="10" name="TextBox 9">
            <a:extLst>
              <a:ext uri="{FF2B5EF4-FFF2-40B4-BE49-F238E27FC236}">
                <a16:creationId xmlns:a16="http://schemas.microsoft.com/office/drawing/2014/main" id="{05DC78CA-0033-8B95-8819-178D319AF5ED}"/>
              </a:ext>
            </a:extLst>
          </p:cNvPr>
          <p:cNvSpPr txBox="1"/>
          <p:nvPr/>
        </p:nvSpPr>
        <p:spPr>
          <a:xfrm>
            <a:off x="1707420" y="5537446"/>
            <a:ext cx="9049480" cy="369332"/>
          </a:xfrm>
          <a:prstGeom prst="rect">
            <a:avLst/>
          </a:prstGeom>
          <a:noFill/>
        </p:spPr>
        <p:txBody>
          <a:bodyPr wrap="square" rtlCol="0">
            <a:spAutoFit/>
          </a:bodyPr>
          <a:lstStyle/>
          <a:p>
            <a:pPr algn="ctr"/>
            <a:r>
              <a:rPr lang="en-US" b="1" dirty="0">
                <a:latin typeface="Arial" panose="020B0604020202020204"/>
              </a:rPr>
              <a:t>Return Potential</a:t>
            </a:r>
          </a:p>
        </p:txBody>
      </p:sp>
      <p:sp>
        <p:nvSpPr>
          <p:cNvPr id="11" name="TextBox 10">
            <a:extLst>
              <a:ext uri="{FF2B5EF4-FFF2-40B4-BE49-F238E27FC236}">
                <a16:creationId xmlns:a16="http://schemas.microsoft.com/office/drawing/2014/main" id="{FF1071E4-038F-8B9F-4883-C16B976BF447}"/>
              </a:ext>
            </a:extLst>
          </p:cNvPr>
          <p:cNvSpPr txBox="1"/>
          <p:nvPr/>
        </p:nvSpPr>
        <p:spPr>
          <a:xfrm rot="-5400000">
            <a:off x="718395" y="3026378"/>
            <a:ext cx="1023286" cy="369332"/>
          </a:xfrm>
          <a:prstGeom prst="rect">
            <a:avLst/>
          </a:prstGeom>
          <a:noFill/>
        </p:spPr>
        <p:txBody>
          <a:bodyPr wrap="square" rtlCol="0">
            <a:spAutoFit/>
          </a:bodyPr>
          <a:lstStyle/>
          <a:p>
            <a:pPr algn="ctr"/>
            <a:r>
              <a:rPr lang="en-US" b="1" dirty="0">
                <a:latin typeface="Arial" panose="020B0604020202020204"/>
              </a:rPr>
              <a:t>Risk</a:t>
            </a:r>
          </a:p>
        </p:txBody>
      </p:sp>
      <p:sp>
        <p:nvSpPr>
          <p:cNvPr id="13" name="TextBox 12">
            <a:extLst>
              <a:ext uri="{FF2B5EF4-FFF2-40B4-BE49-F238E27FC236}">
                <a16:creationId xmlns:a16="http://schemas.microsoft.com/office/drawing/2014/main" id="{AAC55D6E-A384-879F-84FF-EBDFCFD19B44}"/>
              </a:ext>
            </a:extLst>
          </p:cNvPr>
          <p:cNvSpPr txBox="1"/>
          <p:nvPr/>
        </p:nvSpPr>
        <p:spPr>
          <a:xfrm>
            <a:off x="0" y="6018406"/>
            <a:ext cx="12191999" cy="369332"/>
          </a:xfrm>
          <a:prstGeom prst="rect">
            <a:avLst/>
          </a:prstGeom>
          <a:noFill/>
        </p:spPr>
        <p:txBody>
          <a:bodyPr vert="horz" wrap="square" lIns="457200" tIns="0" rIns="457200" bIns="0" rtlCol="0" anchor="b" anchorCtr="0">
            <a:spAutoFit/>
          </a:bodyPr>
          <a:lstStyle/>
          <a:p>
            <a:pPr algn="l"/>
            <a:r>
              <a:rPr lang="en-US" sz="1200" dirty="0">
                <a:solidFill>
                  <a:schemeClr val="bg1">
                    <a:lumMod val="50000"/>
                  </a:schemeClr>
                </a:solidFill>
                <a:latin typeface="Arial Narrow" panose="020B0604020202020204" pitchFamily="34" charset="0"/>
                <a:cs typeface="Arial Narrow" panose="020B0604020202020204" pitchFamily="34" charset="0"/>
              </a:rPr>
              <a:t>Indexed annuities have withdrawal charges that are assessed during the early years of the contract if the annuity is surrendered. Indexed annuities do not directly participate in any stock or equity investments. Guarantees are dependent on the claims paying ability of the issuing company. </a:t>
            </a:r>
          </a:p>
        </p:txBody>
      </p:sp>
      <p:sp>
        <p:nvSpPr>
          <p:cNvPr id="52" name="Freeform 51">
            <a:extLst>
              <a:ext uri="{FF2B5EF4-FFF2-40B4-BE49-F238E27FC236}">
                <a16:creationId xmlns:a16="http://schemas.microsoft.com/office/drawing/2014/main" id="{99C90275-C27A-57C2-30F9-7BFAF84B200A}"/>
              </a:ext>
            </a:extLst>
          </p:cNvPr>
          <p:cNvSpPr/>
          <p:nvPr/>
        </p:nvSpPr>
        <p:spPr>
          <a:xfrm>
            <a:off x="4772526" y="3868340"/>
            <a:ext cx="2831163" cy="1555164"/>
          </a:xfrm>
          <a:custGeom>
            <a:avLst/>
            <a:gdLst>
              <a:gd name="connsiteX0" fmla="*/ 366875 w 2831163"/>
              <a:gd name="connsiteY0" fmla="*/ 0 h 1555164"/>
              <a:gd name="connsiteX1" fmla="*/ 2479186 w 2831163"/>
              <a:gd name="connsiteY1" fmla="*/ 0 h 1555164"/>
              <a:gd name="connsiteX2" fmla="*/ 2479186 w 2831163"/>
              <a:gd name="connsiteY2" fmla="*/ 1029812 h 1555164"/>
              <a:gd name="connsiteX3" fmla="*/ 2831163 w 2831163"/>
              <a:gd name="connsiteY3" fmla="*/ 1029812 h 1555164"/>
              <a:gd name="connsiteX4" fmla="*/ 1415582 w 2831163"/>
              <a:gd name="connsiteY4" fmla="*/ 1555164 h 1555164"/>
              <a:gd name="connsiteX5" fmla="*/ 0 w 2831163"/>
              <a:gd name="connsiteY5" fmla="*/ 1029812 h 1555164"/>
              <a:gd name="connsiteX6" fmla="*/ 366875 w 2831163"/>
              <a:gd name="connsiteY6" fmla="*/ 1029812 h 155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1163" h="1555164">
                <a:moveTo>
                  <a:pt x="366875" y="0"/>
                </a:moveTo>
                <a:lnTo>
                  <a:pt x="2479186" y="0"/>
                </a:lnTo>
                <a:lnTo>
                  <a:pt x="2479186" y="1029812"/>
                </a:lnTo>
                <a:lnTo>
                  <a:pt x="2831163" y="1029812"/>
                </a:lnTo>
                <a:lnTo>
                  <a:pt x="1415582" y="1555164"/>
                </a:lnTo>
                <a:lnTo>
                  <a:pt x="0" y="1029812"/>
                </a:lnTo>
                <a:lnTo>
                  <a:pt x="366875" y="1029812"/>
                </a:lnTo>
                <a:close/>
              </a:path>
            </a:pathLst>
          </a:cu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58EB24C-FEBC-38BF-3F4B-8DC588A34FFD}"/>
              </a:ext>
            </a:extLst>
          </p:cNvPr>
          <p:cNvSpPr/>
          <p:nvPr/>
        </p:nvSpPr>
        <p:spPr>
          <a:xfrm>
            <a:off x="1796852" y="3868340"/>
            <a:ext cx="2831163" cy="1555164"/>
          </a:xfrm>
          <a:custGeom>
            <a:avLst/>
            <a:gdLst>
              <a:gd name="connsiteX0" fmla="*/ 341489 w 2831163"/>
              <a:gd name="connsiteY0" fmla="*/ 0 h 1555164"/>
              <a:gd name="connsiteX1" fmla="*/ 2453800 w 2831163"/>
              <a:gd name="connsiteY1" fmla="*/ 0 h 1555164"/>
              <a:gd name="connsiteX2" fmla="*/ 2453800 w 2831163"/>
              <a:gd name="connsiteY2" fmla="*/ 1029812 h 1555164"/>
              <a:gd name="connsiteX3" fmla="*/ 2831163 w 2831163"/>
              <a:gd name="connsiteY3" fmla="*/ 1029812 h 1555164"/>
              <a:gd name="connsiteX4" fmla="*/ 1415582 w 2831163"/>
              <a:gd name="connsiteY4" fmla="*/ 1555164 h 1555164"/>
              <a:gd name="connsiteX5" fmla="*/ 0 w 2831163"/>
              <a:gd name="connsiteY5" fmla="*/ 1029812 h 1555164"/>
              <a:gd name="connsiteX6" fmla="*/ 341489 w 2831163"/>
              <a:gd name="connsiteY6" fmla="*/ 1029812 h 155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1163" h="1555164">
                <a:moveTo>
                  <a:pt x="341489" y="0"/>
                </a:moveTo>
                <a:lnTo>
                  <a:pt x="2453800" y="0"/>
                </a:lnTo>
                <a:lnTo>
                  <a:pt x="2453800" y="1029812"/>
                </a:lnTo>
                <a:lnTo>
                  <a:pt x="2831163" y="1029812"/>
                </a:lnTo>
                <a:lnTo>
                  <a:pt x="1415582" y="1555164"/>
                </a:lnTo>
                <a:lnTo>
                  <a:pt x="0" y="1029812"/>
                </a:lnTo>
                <a:lnTo>
                  <a:pt x="341489" y="1029812"/>
                </a:lnTo>
                <a:close/>
              </a:path>
            </a:pathLst>
          </a:cu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ight Arrow 22">
            <a:extLst>
              <a:ext uri="{FF2B5EF4-FFF2-40B4-BE49-F238E27FC236}">
                <a16:creationId xmlns:a16="http://schemas.microsoft.com/office/drawing/2014/main" id="{16741EF4-E567-2878-A096-43DCD1AD2356}"/>
              </a:ext>
            </a:extLst>
          </p:cNvPr>
          <p:cNvSpPr/>
          <p:nvPr/>
        </p:nvSpPr>
        <p:spPr>
          <a:xfrm>
            <a:off x="1434375" y="5352770"/>
            <a:ext cx="9509760" cy="235476"/>
          </a:xfrm>
          <a:prstGeom prs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a:extLst>
              <a:ext uri="{FF2B5EF4-FFF2-40B4-BE49-F238E27FC236}">
                <a16:creationId xmlns:a16="http://schemas.microsoft.com/office/drawing/2014/main" id="{076C69F5-A22B-CA45-5B04-294409D33992}"/>
              </a:ext>
            </a:extLst>
          </p:cNvPr>
          <p:cNvSpPr>
            <a:spLocks/>
          </p:cNvSpPr>
          <p:nvPr/>
        </p:nvSpPr>
        <p:spPr>
          <a:xfrm rot="16200000">
            <a:off x="-651239" y="3115765"/>
            <a:ext cx="4297680" cy="274320"/>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73D1FA9E-347B-E0AD-2833-A05FB742C8BD}"/>
              </a:ext>
            </a:extLst>
          </p:cNvPr>
          <p:cNvSpPr/>
          <p:nvPr/>
        </p:nvSpPr>
        <p:spPr>
          <a:xfrm>
            <a:off x="7759700" y="1335115"/>
            <a:ext cx="2831808" cy="2754721"/>
          </a:xfrm>
          <a:custGeom>
            <a:avLst/>
            <a:gdLst>
              <a:gd name="connsiteX0" fmla="*/ 1415904 w 2831808"/>
              <a:gd name="connsiteY0" fmla="*/ 0 h 2754721"/>
              <a:gd name="connsiteX1" fmla="*/ 2831808 w 2831808"/>
              <a:gd name="connsiteY1" fmla="*/ 743279 h 2754721"/>
              <a:gd name="connsiteX2" fmla="*/ 2472060 w 2831808"/>
              <a:gd name="connsiteY2" fmla="*/ 743279 h 2754721"/>
              <a:gd name="connsiteX3" fmla="*/ 2472060 w 2831808"/>
              <a:gd name="connsiteY3" fmla="*/ 2754721 h 2754721"/>
              <a:gd name="connsiteX4" fmla="*/ 359749 w 2831808"/>
              <a:gd name="connsiteY4" fmla="*/ 2754721 h 2754721"/>
              <a:gd name="connsiteX5" fmla="*/ 359749 w 2831808"/>
              <a:gd name="connsiteY5" fmla="*/ 743279 h 2754721"/>
              <a:gd name="connsiteX6" fmla="*/ 0 w 2831808"/>
              <a:gd name="connsiteY6" fmla="*/ 743279 h 275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1808" h="2754721">
                <a:moveTo>
                  <a:pt x="1415904" y="0"/>
                </a:moveTo>
                <a:lnTo>
                  <a:pt x="2831808" y="743279"/>
                </a:lnTo>
                <a:lnTo>
                  <a:pt x="2472060" y="743279"/>
                </a:lnTo>
                <a:lnTo>
                  <a:pt x="2472060" y="2754721"/>
                </a:lnTo>
                <a:lnTo>
                  <a:pt x="359749" y="2754721"/>
                </a:lnTo>
                <a:lnTo>
                  <a:pt x="359749" y="743279"/>
                </a:lnTo>
                <a:lnTo>
                  <a:pt x="0" y="743279"/>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35">
            <a:extLst>
              <a:ext uri="{FF2B5EF4-FFF2-40B4-BE49-F238E27FC236}">
                <a16:creationId xmlns:a16="http://schemas.microsoft.com/office/drawing/2014/main" id="{B51E25ED-44D8-1F2B-C46B-697D69C18A66}"/>
              </a:ext>
            </a:extLst>
          </p:cNvPr>
          <p:cNvSpPr/>
          <p:nvPr/>
        </p:nvSpPr>
        <p:spPr>
          <a:xfrm>
            <a:off x="4777631" y="1674674"/>
            <a:ext cx="2831808" cy="2135761"/>
          </a:xfrm>
          <a:custGeom>
            <a:avLst/>
            <a:gdLst>
              <a:gd name="connsiteX0" fmla="*/ 1415904 w 2831808"/>
              <a:gd name="connsiteY0" fmla="*/ 0 h 2135761"/>
              <a:gd name="connsiteX1" fmla="*/ 2831808 w 2831808"/>
              <a:gd name="connsiteY1" fmla="*/ 743279 h 2135761"/>
              <a:gd name="connsiteX2" fmla="*/ 2474081 w 2831808"/>
              <a:gd name="connsiteY2" fmla="*/ 743279 h 2135761"/>
              <a:gd name="connsiteX3" fmla="*/ 2474081 w 2831808"/>
              <a:gd name="connsiteY3" fmla="*/ 2135761 h 2135761"/>
              <a:gd name="connsiteX4" fmla="*/ 361770 w 2831808"/>
              <a:gd name="connsiteY4" fmla="*/ 2135761 h 2135761"/>
              <a:gd name="connsiteX5" fmla="*/ 361770 w 2831808"/>
              <a:gd name="connsiteY5" fmla="*/ 743279 h 2135761"/>
              <a:gd name="connsiteX6" fmla="*/ 0 w 2831808"/>
              <a:gd name="connsiteY6" fmla="*/ 743279 h 21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1808" h="2135761">
                <a:moveTo>
                  <a:pt x="1415904" y="0"/>
                </a:moveTo>
                <a:lnTo>
                  <a:pt x="2831808" y="743279"/>
                </a:lnTo>
                <a:lnTo>
                  <a:pt x="2474081" y="743279"/>
                </a:lnTo>
                <a:lnTo>
                  <a:pt x="2474081" y="2135761"/>
                </a:lnTo>
                <a:lnTo>
                  <a:pt x="361770" y="2135761"/>
                </a:lnTo>
                <a:lnTo>
                  <a:pt x="361770" y="743279"/>
                </a:lnTo>
                <a:lnTo>
                  <a:pt x="0" y="743279"/>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1FCFBBB3-FB09-59F2-5755-06CFFC2D6994}"/>
              </a:ext>
            </a:extLst>
          </p:cNvPr>
          <p:cNvSpPr/>
          <p:nvPr/>
        </p:nvSpPr>
        <p:spPr>
          <a:xfrm>
            <a:off x="1796207" y="1674674"/>
            <a:ext cx="2831808" cy="2135761"/>
          </a:xfrm>
          <a:custGeom>
            <a:avLst/>
            <a:gdLst>
              <a:gd name="connsiteX0" fmla="*/ 1415904 w 2831808"/>
              <a:gd name="connsiteY0" fmla="*/ 0 h 2135761"/>
              <a:gd name="connsiteX1" fmla="*/ 2831808 w 2831808"/>
              <a:gd name="connsiteY1" fmla="*/ 743279 h 2135761"/>
              <a:gd name="connsiteX2" fmla="*/ 2454445 w 2831808"/>
              <a:gd name="connsiteY2" fmla="*/ 743279 h 2135761"/>
              <a:gd name="connsiteX3" fmla="*/ 2454445 w 2831808"/>
              <a:gd name="connsiteY3" fmla="*/ 2135761 h 2135761"/>
              <a:gd name="connsiteX4" fmla="*/ 342134 w 2831808"/>
              <a:gd name="connsiteY4" fmla="*/ 2135761 h 2135761"/>
              <a:gd name="connsiteX5" fmla="*/ 342134 w 2831808"/>
              <a:gd name="connsiteY5" fmla="*/ 743279 h 2135761"/>
              <a:gd name="connsiteX6" fmla="*/ 0 w 2831808"/>
              <a:gd name="connsiteY6" fmla="*/ 743279 h 21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1808" h="2135761">
                <a:moveTo>
                  <a:pt x="1415904" y="0"/>
                </a:moveTo>
                <a:lnTo>
                  <a:pt x="2831808" y="743279"/>
                </a:lnTo>
                <a:lnTo>
                  <a:pt x="2454445" y="743279"/>
                </a:lnTo>
                <a:lnTo>
                  <a:pt x="2454445" y="2135761"/>
                </a:lnTo>
                <a:lnTo>
                  <a:pt x="342134" y="2135761"/>
                </a:lnTo>
                <a:lnTo>
                  <a:pt x="342134" y="743279"/>
                </a:lnTo>
                <a:lnTo>
                  <a:pt x="0" y="743279"/>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457200" tIns="182880" rIns="457200" rtlCol="0" anchor="ctr">
            <a:noAutofit/>
          </a:bodyPr>
          <a:lstStyle/>
          <a:p>
            <a:pPr algn="ctr"/>
            <a:endParaRPr lang="en-US" dirty="0"/>
          </a:p>
        </p:txBody>
      </p:sp>
      <p:sp>
        <p:nvSpPr>
          <p:cNvPr id="34" name="TextBox 33">
            <a:extLst>
              <a:ext uri="{FF2B5EF4-FFF2-40B4-BE49-F238E27FC236}">
                <a16:creationId xmlns:a16="http://schemas.microsoft.com/office/drawing/2014/main" id="{1061792D-9F64-2B42-257A-E4283D1F9728}"/>
              </a:ext>
            </a:extLst>
          </p:cNvPr>
          <p:cNvSpPr txBox="1"/>
          <p:nvPr/>
        </p:nvSpPr>
        <p:spPr>
          <a:xfrm>
            <a:off x="10299700" y="36795"/>
            <a:ext cx="1892299" cy="369332"/>
          </a:xfrm>
          <a:prstGeom prst="rect">
            <a:avLst/>
          </a:prstGeom>
          <a:noFill/>
        </p:spPr>
        <p:txBody>
          <a:bodyPr vert="horz" wrap="square" lIns="0" tIns="0" rIns="182880" bIns="0" rtlCol="0" anchor="ctr" anchorCtr="0">
            <a:spAutoFit/>
          </a:bodyPr>
          <a:lstStyle/>
          <a:p>
            <a:pPr algn="r"/>
            <a:r>
              <a:rPr lang="en-US" sz="1200" b="1" dirty="0">
                <a:solidFill>
                  <a:schemeClr val="bg1"/>
                </a:solidFill>
              </a:rPr>
              <a:t>FUTURE-PROOF STRATEGY #1</a:t>
            </a:r>
          </a:p>
        </p:txBody>
      </p:sp>
      <p:sp>
        <p:nvSpPr>
          <p:cNvPr id="38" name="TextBox 37">
            <a:extLst>
              <a:ext uri="{FF2B5EF4-FFF2-40B4-BE49-F238E27FC236}">
                <a16:creationId xmlns:a16="http://schemas.microsoft.com/office/drawing/2014/main" id="{799191BA-1CF8-8818-4C10-C186DD95E884}"/>
              </a:ext>
            </a:extLst>
          </p:cNvPr>
          <p:cNvSpPr txBox="1"/>
          <p:nvPr/>
        </p:nvSpPr>
        <p:spPr>
          <a:xfrm>
            <a:off x="2138341" y="2224473"/>
            <a:ext cx="2112311" cy="1364337"/>
          </a:xfrm>
          <a:prstGeom prst="rect">
            <a:avLst/>
          </a:prstGeom>
          <a:noFill/>
        </p:spPr>
        <p:txBody>
          <a:bodyPr vert="horz" wrap="square" lIns="182880" tIns="91440" rIns="182880" bIns="182880" rtlCol="0" anchor="ctr" anchorCtr="0">
            <a:noAutofit/>
          </a:bodyPr>
          <a:lstStyle/>
          <a:p>
            <a:pPr algn="ctr"/>
            <a:r>
              <a:rPr lang="en-US" dirty="0">
                <a:solidFill>
                  <a:schemeClr val="bg1"/>
                </a:solidFill>
              </a:rPr>
              <a:t>Principal Protection and Minimal Yield Potential</a:t>
            </a:r>
          </a:p>
        </p:txBody>
      </p:sp>
      <p:sp>
        <p:nvSpPr>
          <p:cNvPr id="39" name="TextBox 38">
            <a:extLst>
              <a:ext uri="{FF2B5EF4-FFF2-40B4-BE49-F238E27FC236}">
                <a16:creationId xmlns:a16="http://schemas.microsoft.com/office/drawing/2014/main" id="{59190242-59FF-7CBE-5FE8-29A3323BF724}"/>
              </a:ext>
            </a:extLst>
          </p:cNvPr>
          <p:cNvSpPr txBox="1"/>
          <p:nvPr/>
        </p:nvSpPr>
        <p:spPr>
          <a:xfrm>
            <a:off x="5133099" y="2224473"/>
            <a:ext cx="2112311" cy="1364337"/>
          </a:xfrm>
          <a:prstGeom prst="rect">
            <a:avLst/>
          </a:prstGeom>
          <a:noFill/>
        </p:spPr>
        <p:txBody>
          <a:bodyPr vert="horz" wrap="square" lIns="182880" tIns="91440" rIns="182880" bIns="182880" rtlCol="0" anchor="ctr" anchorCtr="0">
            <a:noAutofit/>
          </a:bodyPr>
          <a:lstStyle/>
          <a:p>
            <a:pPr algn="ctr"/>
            <a:r>
              <a:rPr lang="en-US" dirty="0">
                <a:solidFill>
                  <a:schemeClr val="bg1"/>
                </a:solidFill>
              </a:rPr>
              <a:t>Principal Protection and Minimal Yield Potential</a:t>
            </a:r>
          </a:p>
        </p:txBody>
      </p:sp>
      <p:sp>
        <p:nvSpPr>
          <p:cNvPr id="40" name="TextBox 39">
            <a:extLst>
              <a:ext uri="{FF2B5EF4-FFF2-40B4-BE49-F238E27FC236}">
                <a16:creationId xmlns:a16="http://schemas.microsoft.com/office/drawing/2014/main" id="{CF5DDD6B-634C-5E66-45E8-647CBCC81D86}"/>
              </a:ext>
            </a:extLst>
          </p:cNvPr>
          <p:cNvSpPr txBox="1"/>
          <p:nvPr/>
        </p:nvSpPr>
        <p:spPr>
          <a:xfrm>
            <a:off x="8130299" y="1894272"/>
            <a:ext cx="2101461" cy="2024738"/>
          </a:xfrm>
          <a:prstGeom prst="rect">
            <a:avLst/>
          </a:prstGeom>
          <a:noFill/>
        </p:spPr>
        <p:txBody>
          <a:bodyPr vert="horz" wrap="square" lIns="182880" tIns="91440" rIns="182880" bIns="182880" rtlCol="0" anchor="ctr" anchorCtr="0">
            <a:noAutofit/>
          </a:bodyPr>
          <a:lstStyle/>
          <a:p>
            <a:pPr algn="ctr"/>
            <a:r>
              <a:rPr lang="en-US" dirty="0">
                <a:solidFill>
                  <a:schemeClr val="bg1"/>
                </a:solidFill>
              </a:rPr>
              <a:t>Stronger interest-crediting potential, no market risk, guaranteed income</a:t>
            </a:r>
          </a:p>
        </p:txBody>
      </p:sp>
      <p:sp>
        <p:nvSpPr>
          <p:cNvPr id="41" name="TextBox 40">
            <a:extLst>
              <a:ext uri="{FF2B5EF4-FFF2-40B4-BE49-F238E27FC236}">
                <a16:creationId xmlns:a16="http://schemas.microsoft.com/office/drawing/2014/main" id="{C4670ADE-FE83-DD37-CBDE-1444A89C73C8}"/>
              </a:ext>
            </a:extLst>
          </p:cNvPr>
          <p:cNvSpPr txBox="1"/>
          <p:nvPr/>
        </p:nvSpPr>
        <p:spPr>
          <a:xfrm>
            <a:off x="2138340" y="3868340"/>
            <a:ext cx="2112311" cy="864224"/>
          </a:xfrm>
          <a:prstGeom prst="rect">
            <a:avLst/>
          </a:prstGeom>
          <a:noFill/>
        </p:spPr>
        <p:txBody>
          <a:bodyPr vert="horz" wrap="square" lIns="182880" tIns="91440" rIns="182880" bIns="182880" rtlCol="0" anchor="ctr" anchorCtr="0">
            <a:noAutofit/>
          </a:bodyPr>
          <a:lstStyle/>
          <a:p>
            <a:pPr algn="ctr"/>
            <a:r>
              <a:rPr lang="en-US" dirty="0">
                <a:solidFill>
                  <a:schemeClr val="bg1"/>
                </a:solidFill>
              </a:rPr>
              <a:t>Opportunity risk and low returns</a:t>
            </a:r>
          </a:p>
        </p:txBody>
      </p:sp>
      <p:sp>
        <p:nvSpPr>
          <p:cNvPr id="42" name="TextBox 41">
            <a:extLst>
              <a:ext uri="{FF2B5EF4-FFF2-40B4-BE49-F238E27FC236}">
                <a16:creationId xmlns:a16="http://schemas.microsoft.com/office/drawing/2014/main" id="{AB682BA4-597A-838A-D421-B00B07AFF649}"/>
              </a:ext>
            </a:extLst>
          </p:cNvPr>
          <p:cNvSpPr txBox="1"/>
          <p:nvPr/>
        </p:nvSpPr>
        <p:spPr>
          <a:xfrm>
            <a:off x="5133100" y="3868340"/>
            <a:ext cx="2112310" cy="864224"/>
          </a:xfrm>
          <a:prstGeom prst="rect">
            <a:avLst/>
          </a:prstGeom>
          <a:noFill/>
        </p:spPr>
        <p:txBody>
          <a:bodyPr vert="horz" wrap="square" lIns="182880" tIns="91440" rIns="182880" bIns="182880" rtlCol="0" anchor="ctr" anchorCtr="0">
            <a:noAutofit/>
          </a:bodyPr>
          <a:lstStyle/>
          <a:p>
            <a:pPr algn="ctr"/>
            <a:r>
              <a:rPr lang="en-US" dirty="0">
                <a:solidFill>
                  <a:schemeClr val="bg1"/>
                </a:solidFill>
              </a:rPr>
              <a:t>Opportunity risk and low returns</a:t>
            </a:r>
          </a:p>
        </p:txBody>
      </p:sp>
      <p:sp>
        <p:nvSpPr>
          <p:cNvPr id="43" name="TextBox 42">
            <a:extLst>
              <a:ext uri="{FF2B5EF4-FFF2-40B4-BE49-F238E27FC236}">
                <a16:creationId xmlns:a16="http://schemas.microsoft.com/office/drawing/2014/main" id="{AA9CAF08-3285-D4B6-FF6F-A7449617A88B}"/>
              </a:ext>
            </a:extLst>
          </p:cNvPr>
          <p:cNvSpPr txBox="1"/>
          <p:nvPr/>
        </p:nvSpPr>
        <p:spPr>
          <a:xfrm>
            <a:off x="8117600" y="4225230"/>
            <a:ext cx="2112310" cy="713216"/>
          </a:xfrm>
          <a:prstGeom prst="rect">
            <a:avLst/>
          </a:prstGeom>
          <a:noFill/>
        </p:spPr>
        <p:txBody>
          <a:bodyPr vert="horz" wrap="square" lIns="182880" tIns="91440" rIns="182880" bIns="182880" rtlCol="0" anchor="ctr" anchorCtr="0">
            <a:noAutofit/>
          </a:bodyPr>
          <a:lstStyle/>
          <a:p>
            <a:pPr algn="ctr"/>
            <a:r>
              <a:rPr lang="en-US" dirty="0">
                <a:solidFill>
                  <a:schemeClr val="bg1"/>
                </a:solidFill>
              </a:rPr>
              <a:t>Some opportunity risk </a:t>
            </a:r>
          </a:p>
        </p:txBody>
      </p:sp>
      <p:sp>
        <p:nvSpPr>
          <p:cNvPr id="44" name="TextBox 43">
            <a:extLst>
              <a:ext uri="{FF2B5EF4-FFF2-40B4-BE49-F238E27FC236}">
                <a16:creationId xmlns:a16="http://schemas.microsoft.com/office/drawing/2014/main" id="{3BC27CDF-57DD-D008-D7DC-11155B920D23}"/>
              </a:ext>
            </a:extLst>
          </p:cNvPr>
          <p:cNvSpPr txBox="1"/>
          <p:nvPr/>
        </p:nvSpPr>
        <p:spPr>
          <a:xfrm>
            <a:off x="1796207" y="1271261"/>
            <a:ext cx="2831808" cy="338554"/>
          </a:xfrm>
          <a:prstGeom prst="rect">
            <a:avLst/>
          </a:prstGeom>
          <a:noFill/>
        </p:spPr>
        <p:txBody>
          <a:bodyPr wrap="square" rtlCol="0">
            <a:spAutoFit/>
          </a:bodyPr>
          <a:lstStyle/>
          <a:p>
            <a:pPr algn="ctr"/>
            <a:r>
              <a:rPr lang="en-US" sz="1600" b="1" dirty="0">
                <a:solidFill>
                  <a:schemeClr val="tx2"/>
                </a:solidFill>
                <a:latin typeface="Arial" panose="020B0604020202020204"/>
              </a:rPr>
              <a:t>Bank CDs</a:t>
            </a:r>
          </a:p>
        </p:txBody>
      </p:sp>
      <p:sp>
        <p:nvSpPr>
          <p:cNvPr id="45" name="TextBox 44">
            <a:extLst>
              <a:ext uri="{FF2B5EF4-FFF2-40B4-BE49-F238E27FC236}">
                <a16:creationId xmlns:a16="http://schemas.microsoft.com/office/drawing/2014/main" id="{A1E2F05A-BC41-107C-FCFA-85310314CDB0}"/>
              </a:ext>
            </a:extLst>
          </p:cNvPr>
          <p:cNvSpPr txBox="1"/>
          <p:nvPr/>
        </p:nvSpPr>
        <p:spPr>
          <a:xfrm>
            <a:off x="4780707" y="1271261"/>
            <a:ext cx="2831808" cy="338554"/>
          </a:xfrm>
          <a:prstGeom prst="rect">
            <a:avLst/>
          </a:prstGeom>
          <a:noFill/>
        </p:spPr>
        <p:txBody>
          <a:bodyPr wrap="square" rtlCol="0">
            <a:spAutoFit/>
          </a:bodyPr>
          <a:lstStyle/>
          <a:p>
            <a:pPr algn="ctr"/>
            <a:r>
              <a:rPr lang="en-US" sz="1600" b="1" dirty="0">
                <a:solidFill>
                  <a:schemeClr val="tx2"/>
                </a:solidFill>
                <a:latin typeface="Arial" panose="020B0604020202020204"/>
              </a:rPr>
              <a:t>Treasuries</a:t>
            </a:r>
          </a:p>
        </p:txBody>
      </p:sp>
      <p:sp>
        <p:nvSpPr>
          <p:cNvPr id="46" name="TextBox 45">
            <a:extLst>
              <a:ext uri="{FF2B5EF4-FFF2-40B4-BE49-F238E27FC236}">
                <a16:creationId xmlns:a16="http://schemas.microsoft.com/office/drawing/2014/main" id="{04F1C968-6EA6-FA09-E154-034EAEBE5C1A}"/>
              </a:ext>
            </a:extLst>
          </p:cNvPr>
          <p:cNvSpPr txBox="1"/>
          <p:nvPr/>
        </p:nvSpPr>
        <p:spPr>
          <a:xfrm>
            <a:off x="7765207" y="928361"/>
            <a:ext cx="2831808" cy="338554"/>
          </a:xfrm>
          <a:prstGeom prst="rect">
            <a:avLst/>
          </a:prstGeom>
          <a:noFill/>
        </p:spPr>
        <p:txBody>
          <a:bodyPr wrap="square" rtlCol="0">
            <a:spAutoFit/>
          </a:bodyPr>
          <a:lstStyle/>
          <a:p>
            <a:pPr algn="ctr"/>
            <a:r>
              <a:rPr lang="en-US" sz="1600" b="1" dirty="0">
                <a:solidFill>
                  <a:schemeClr val="accent1"/>
                </a:solidFill>
                <a:latin typeface="Arial" panose="020B0604020202020204"/>
              </a:rPr>
              <a:t>Fixed Indexed Annuities</a:t>
            </a:r>
          </a:p>
        </p:txBody>
      </p:sp>
      <p:grpSp>
        <p:nvGrpSpPr>
          <p:cNvPr id="6" name="Group 5">
            <a:extLst>
              <a:ext uri="{FF2B5EF4-FFF2-40B4-BE49-F238E27FC236}">
                <a16:creationId xmlns:a16="http://schemas.microsoft.com/office/drawing/2014/main" id="{0604AF6D-2688-0139-CFFA-A210EB57D71F}"/>
              </a:ext>
            </a:extLst>
          </p:cNvPr>
          <p:cNvGrpSpPr/>
          <p:nvPr/>
        </p:nvGrpSpPr>
        <p:grpSpPr>
          <a:xfrm>
            <a:off x="9014461" y="7038"/>
            <a:ext cx="3177539" cy="457200"/>
            <a:chOff x="9014461" y="0"/>
            <a:chExt cx="3177539" cy="457200"/>
          </a:xfrm>
          <a:solidFill>
            <a:schemeClr val="accent1"/>
          </a:solidFill>
        </p:grpSpPr>
        <p:sp>
          <p:nvSpPr>
            <p:cNvPr id="7" name="Rectangle 6">
              <a:extLst>
                <a:ext uri="{FF2B5EF4-FFF2-40B4-BE49-F238E27FC236}">
                  <a16:creationId xmlns:a16="http://schemas.microsoft.com/office/drawing/2014/main" id="{262CD4E7-FC9D-2EDA-C6A0-A0245EC31D03}"/>
                </a:ext>
              </a:extLst>
            </p:cNvPr>
            <p:cNvSpPr/>
            <p:nvPr/>
          </p:nvSpPr>
          <p:spPr>
            <a:xfrm>
              <a:off x="9471661" y="0"/>
              <a:ext cx="2720339" cy="4572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BD40BD21-5CB4-D084-3C5D-CEFAB0162D0C}"/>
                </a:ext>
              </a:extLst>
            </p:cNvPr>
            <p:cNvSpPr>
              <a:spLocks noChangeAspect="1"/>
            </p:cNvSpPr>
            <p:nvPr/>
          </p:nvSpPr>
          <p:spPr>
            <a:xfrm rot="16200000">
              <a:off x="9014461" y="0"/>
              <a:ext cx="457200" cy="45720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7A9D58AA-EF13-40BF-FECA-299417860172}"/>
              </a:ext>
            </a:extLst>
          </p:cNvPr>
          <p:cNvSpPr txBox="1"/>
          <p:nvPr/>
        </p:nvSpPr>
        <p:spPr>
          <a:xfrm>
            <a:off x="9471662" y="128247"/>
            <a:ext cx="2722268" cy="184666"/>
          </a:xfrm>
          <a:prstGeom prst="rect">
            <a:avLst/>
          </a:prstGeom>
          <a:noFill/>
        </p:spPr>
        <p:txBody>
          <a:bodyPr vert="horz" wrap="square" lIns="0" tIns="0" rIns="182880" bIns="0" rtlCol="0" anchor="ctr" anchorCtr="0">
            <a:spAutoFit/>
          </a:bodyPr>
          <a:lstStyle/>
          <a:p>
            <a:pPr algn="r"/>
            <a:r>
              <a:rPr lang="en-US" sz="1200" b="1" dirty="0">
                <a:solidFill>
                  <a:schemeClr val="bg1"/>
                </a:solidFill>
              </a:rPr>
              <a:t>BALANCING MARKET RISK</a:t>
            </a:r>
          </a:p>
        </p:txBody>
      </p:sp>
    </p:spTree>
    <p:extLst>
      <p:ext uri="{BB962C8B-B14F-4D97-AF65-F5344CB8AC3E}">
        <p14:creationId xmlns:p14="http://schemas.microsoft.com/office/powerpoint/2010/main" val="2927126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99522-B2B0-C12C-0111-EA074E967EC3}"/>
              </a:ext>
            </a:extLst>
          </p:cNvPr>
          <p:cNvSpPr>
            <a:spLocks noGrp="1"/>
          </p:cNvSpPr>
          <p:nvPr>
            <p:ph type="title"/>
          </p:nvPr>
        </p:nvSpPr>
        <p:spPr/>
        <p:txBody>
          <a:bodyPr/>
          <a:lstStyle/>
          <a:p>
            <a:r>
              <a:rPr lang="en-US" b="1" dirty="0"/>
              <a:t>Future-Proof Strategy: </a:t>
            </a:r>
            <a:r>
              <a:rPr lang="en-US" dirty="0"/>
              <a:t>Investment Based Portfolios</a:t>
            </a:r>
          </a:p>
        </p:txBody>
      </p:sp>
      <p:sp>
        <p:nvSpPr>
          <p:cNvPr id="3" name="Text Placeholder 2">
            <a:extLst>
              <a:ext uri="{FF2B5EF4-FFF2-40B4-BE49-F238E27FC236}">
                <a16:creationId xmlns:a16="http://schemas.microsoft.com/office/drawing/2014/main" id="{5C4A7734-FE50-5420-96F0-BB9366846D83}"/>
              </a:ext>
            </a:extLst>
          </p:cNvPr>
          <p:cNvSpPr>
            <a:spLocks noGrp="1"/>
          </p:cNvSpPr>
          <p:nvPr>
            <p:ph type="body" sz="quarter" idx="10"/>
          </p:nvPr>
        </p:nvSpPr>
        <p:spPr>
          <a:xfrm>
            <a:off x="457199" y="2364740"/>
            <a:ext cx="5486400" cy="2960589"/>
          </a:xfrm>
        </p:spPr>
        <p:txBody>
          <a:bodyPr lIns="457200" tIns="457200" rIns="457200"/>
          <a:lstStyle/>
          <a:p>
            <a:r>
              <a:rPr lang="en-US" sz="2000" b="0" dirty="0"/>
              <a:t>Average </a:t>
            </a:r>
            <a:r>
              <a:rPr lang="en-US" sz="2000" dirty="0"/>
              <a:t>return of the S&amp;P 500 index</a:t>
            </a:r>
            <a:r>
              <a:rPr lang="en-US" sz="2000" b="0" dirty="0"/>
              <a:t> over the last 30 years.</a:t>
            </a:r>
            <a:r>
              <a:rPr lang="en-US" sz="2000" b="0" baseline="30000" dirty="0"/>
              <a:t>1</a:t>
            </a:r>
          </a:p>
        </p:txBody>
      </p:sp>
      <p:sp>
        <p:nvSpPr>
          <p:cNvPr id="4" name="Text Placeholder 3">
            <a:extLst>
              <a:ext uri="{FF2B5EF4-FFF2-40B4-BE49-F238E27FC236}">
                <a16:creationId xmlns:a16="http://schemas.microsoft.com/office/drawing/2014/main" id="{4376C073-C31F-CDC7-B6D4-8F3DF62B7801}"/>
              </a:ext>
            </a:extLst>
          </p:cNvPr>
          <p:cNvSpPr>
            <a:spLocks noGrp="1"/>
          </p:cNvSpPr>
          <p:nvPr>
            <p:ph type="body" sz="quarter" idx="13"/>
          </p:nvPr>
        </p:nvSpPr>
        <p:spPr>
          <a:xfrm>
            <a:off x="6268719" y="2364740"/>
            <a:ext cx="5486400" cy="2960589"/>
          </a:xfrm>
        </p:spPr>
        <p:txBody>
          <a:bodyPr lIns="457200" tIns="457200" rIns="457200"/>
          <a:lstStyle/>
          <a:p>
            <a:r>
              <a:rPr lang="en-US" sz="2000" b="0" dirty="0"/>
              <a:t>Average </a:t>
            </a:r>
            <a:r>
              <a:rPr lang="en-US" sz="2000" dirty="0"/>
              <a:t>return of inflation </a:t>
            </a:r>
            <a:r>
              <a:rPr lang="en-US" sz="2000" b="0" dirty="0"/>
              <a:t>over</a:t>
            </a:r>
            <a:br>
              <a:rPr lang="en-US" sz="2000" b="0" dirty="0"/>
            </a:br>
            <a:r>
              <a:rPr lang="en-US" sz="2000" b="0" dirty="0"/>
              <a:t>the last 30 years.</a:t>
            </a:r>
            <a:r>
              <a:rPr lang="en-US" sz="2000" b="0" baseline="30000" dirty="0"/>
              <a:t>2</a:t>
            </a:r>
            <a:endParaRPr lang="en-US" dirty="0"/>
          </a:p>
        </p:txBody>
      </p:sp>
      <p:sp>
        <p:nvSpPr>
          <p:cNvPr id="7" name="Footer Placeholder 6">
            <a:extLst>
              <a:ext uri="{FF2B5EF4-FFF2-40B4-BE49-F238E27FC236}">
                <a16:creationId xmlns:a16="http://schemas.microsoft.com/office/drawing/2014/main" id="{7D7C8E28-806F-AF1D-A005-CCFA307C8FB7}"/>
              </a:ext>
            </a:extLst>
          </p:cNvPr>
          <p:cNvSpPr>
            <a:spLocks noGrp="1"/>
          </p:cNvSpPr>
          <p:nvPr>
            <p:ph type="ftr" sz="quarter" idx="17"/>
          </p:nvPr>
        </p:nvSpPr>
        <p:spPr>
          <a:xfrm>
            <a:off x="197514" y="6469664"/>
            <a:ext cx="3276538" cy="138499"/>
          </a:xfrm>
        </p:spPr>
        <p:txBody>
          <a:bodyPr/>
          <a:lstStyle/>
          <a:p>
            <a:r>
              <a:rPr lang="en-US" dirty="0"/>
              <a:t>For Registered Rep Use Only – Not For Use With The Public</a:t>
            </a:r>
            <a:endParaRPr lang="en-US" b="1" dirty="0"/>
          </a:p>
        </p:txBody>
      </p:sp>
      <p:sp>
        <p:nvSpPr>
          <p:cNvPr id="8" name="Slide Number Placeholder 7">
            <a:extLst>
              <a:ext uri="{FF2B5EF4-FFF2-40B4-BE49-F238E27FC236}">
                <a16:creationId xmlns:a16="http://schemas.microsoft.com/office/drawing/2014/main" id="{09B22DC4-7B48-0528-9D8F-AEFB158585A0}"/>
              </a:ext>
            </a:extLst>
          </p:cNvPr>
          <p:cNvSpPr>
            <a:spLocks noGrp="1"/>
          </p:cNvSpPr>
          <p:nvPr>
            <p:ph type="sldNum" sz="quarter" idx="18"/>
          </p:nvPr>
        </p:nvSpPr>
        <p:spPr/>
        <p:txBody>
          <a:bodyPr/>
          <a:lstStyle/>
          <a:p>
            <a:r>
              <a:rPr lang="en-US"/>
              <a:t>Copyright© 2024, National Life Group  |  </a:t>
            </a:r>
            <a:fld id="{7100E8EA-2210-4425-A1B5-66FC0BB99DA3}" type="slidenum">
              <a:rPr lang="en-US" smtClean="0"/>
              <a:pPr/>
              <a:t>14</a:t>
            </a:fld>
            <a:endParaRPr lang="en-US" sz="825" dirty="0"/>
          </a:p>
        </p:txBody>
      </p:sp>
      <p:sp>
        <p:nvSpPr>
          <p:cNvPr id="12" name="TextBox 11">
            <a:extLst>
              <a:ext uri="{FF2B5EF4-FFF2-40B4-BE49-F238E27FC236}">
                <a16:creationId xmlns:a16="http://schemas.microsoft.com/office/drawing/2014/main" id="{020A2E37-72DA-C04D-727F-99C86A87A4ED}"/>
              </a:ext>
            </a:extLst>
          </p:cNvPr>
          <p:cNvSpPr txBox="1"/>
          <p:nvPr/>
        </p:nvSpPr>
        <p:spPr>
          <a:xfrm>
            <a:off x="457199" y="1425138"/>
            <a:ext cx="5466083" cy="1292662"/>
          </a:xfrm>
          <a:prstGeom prst="rect">
            <a:avLst/>
          </a:prstGeom>
          <a:noFill/>
        </p:spPr>
        <p:txBody>
          <a:bodyPr vert="horz" wrap="square" lIns="457200" tIns="182880" rIns="457200" bIns="182880" rtlCol="0" anchor="b" anchorCtr="0">
            <a:spAutoFit/>
          </a:bodyPr>
          <a:lstStyle/>
          <a:p>
            <a:pPr algn="ctr"/>
            <a:r>
              <a:rPr lang="en-US" sz="6000" b="1" dirty="0">
                <a:solidFill>
                  <a:schemeClr val="accent5"/>
                </a:solidFill>
              </a:rPr>
              <a:t>9.90%</a:t>
            </a:r>
          </a:p>
        </p:txBody>
      </p:sp>
      <p:sp>
        <p:nvSpPr>
          <p:cNvPr id="13" name="TextBox 12">
            <a:extLst>
              <a:ext uri="{FF2B5EF4-FFF2-40B4-BE49-F238E27FC236}">
                <a16:creationId xmlns:a16="http://schemas.microsoft.com/office/drawing/2014/main" id="{74C256FC-AE7F-0328-42F2-3414AEF346BC}"/>
              </a:ext>
            </a:extLst>
          </p:cNvPr>
          <p:cNvSpPr txBox="1"/>
          <p:nvPr/>
        </p:nvSpPr>
        <p:spPr>
          <a:xfrm>
            <a:off x="6261099" y="1425138"/>
            <a:ext cx="5466083" cy="1292662"/>
          </a:xfrm>
          <a:prstGeom prst="rect">
            <a:avLst/>
          </a:prstGeom>
          <a:noFill/>
        </p:spPr>
        <p:txBody>
          <a:bodyPr vert="horz" wrap="square" lIns="457200" tIns="182880" rIns="457200" bIns="182880" rtlCol="0" anchor="b" anchorCtr="0">
            <a:spAutoFit/>
          </a:bodyPr>
          <a:lstStyle/>
          <a:p>
            <a:pPr algn="ctr"/>
            <a:r>
              <a:rPr lang="en-US" sz="6000" b="1" dirty="0">
                <a:solidFill>
                  <a:schemeClr val="accent5"/>
                </a:solidFill>
              </a:rPr>
              <a:t>2.60%</a:t>
            </a:r>
          </a:p>
        </p:txBody>
      </p:sp>
      <p:sp>
        <p:nvSpPr>
          <p:cNvPr id="14" name="Rectangle 13">
            <a:extLst>
              <a:ext uri="{FF2B5EF4-FFF2-40B4-BE49-F238E27FC236}">
                <a16:creationId xmlns:a16="http://schemas.microsoft.com/office/drawing/2014/main" id="{05521098-DFD0-8C95-1E0C-B0181CBF809F}"/>
              </a:ext>
            </a:extLst>
          </p:cNvPr>
          <p:cNvSpPr>
            <a:spLocks noChangeArrowheads="1"/>
          </p:cNvSpPr>
          <p:nvPr/>
        </p:nvSpPr>
        <p:spPr bwMode="auto">
          <a:xfrm>
            <a:off x="0" y="5712526"/>
            <a:ext cx="12192000" cy="743280"/>
          </a:xfrm>
          <a:prstGeom prst="rect">
            <a:avLst/>
          </a:prstGeom>
          <a:solidFill>
            <a:schemeClr val="bg1">
              <a:alpha val="72819"/>
            </a:schemeClr>
          </a:solidFill>
          <a:ln w="38100">
            <a:noFill/>
            <a:bevel/>
          </a:ln>
        </p:spPr>
        <p:txBody>
          <a:bodyPr vert="horz" wrap="square" lIns="457200" tIns="0" rIns="0" bIns="0" rtlCol="0" anchor="ctr" anchorCtr="0">
            <a:noAutofit/>
          </a:bodyPr>
          <a:lstStyle>
            <a:lvl1pPr marL="342900" indent="-342900" eaLnBrk="0" hangingPunct="0">
              <a:spcBef>
                <a:spcPct val="20000"/>
              </a:spcBef>
              <a:buClr>
                <a:schemeClr val="hlink"/>
              </a:buClr>
              <a:buChar char="•"/>
              <a:defRPr sz="3200">
                <a:solidFill>
                  <a:schemeClr val="tx1"/>
                </a:solidFill>
                <a:latin typeface="Arial" charset="0"/>
              </a:defRPr>
            </a:lvl1pPr>
            <a:lvl2pPr marL="742950" indent="-285750" eaLnBrk="0" hangingPunct="0">
              <a:spcBef>
                <a:spcPct val="20000"/>
              </a:spcBef>
              <a:buClr>
                <a:schemeClr val="hlink"/>
              </a:buClr>
              <a:buChar char="–"/>
              <a:defRPr sz="2800">
                <a:solidFill>
                  <a:schemeClr val="tx1"/>
                </a:solidFill>
                <a:latin typeface="Arial" charset="0"/>
              </a:defRPr>
            </a:lvl2pPr>
            <a:lvl3pPr marL="1143000" indent="-228600" eaLnBrk="0" hangingPunct="0">
              <a:spcBef>
                <a:spcPct val="20000"/>
              </a:spcBef>
              <a:buClr>
                <a:schemeClr val="hlink"/>
              </a:buClr>
              <a:buChar char="•"/>
              <a:defRPr sz="2400">
                <a:solidFill>
                  <a:schemeClr val="tx1"/>
                </a:solidFill>
                <a:latin typeface="Arial" charset="0"/>
              </a:defRPr>
            </a:lvl3pPr>
            <a:lvl4pPr marL="1600200" indent="-228600" eaLnBrk="0" hangingPunct="0">
              <a:spcBef>
                <a:spcPct val="20000"/>
              </a:spcBef>
              <a:buClr>
                <a:schemeClr val="hlink"/>
              </a:buClr>
              <a:buChar char="–"/>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marL="0" indent="0">
              <a:buNone/>
            </a:pPr>
            <a:r>
              <a:rPr lang="en-US" altLang="en-US" sz="1200" dirty="0">
                <a:solidFill>
                  <a:schemeClr val="bg1">
                    <a:lumMod val="50000"/>
                  </a:schemeClr>
                </a:solidFill>
                <a:latin typeface="Arial Narrow" panose="020B0604020202020204" pitchFamily="34" charset="0"/>
                <a:cs typeface="Arial Narrow" panose="020B0604020202020204" pitchFamily="34" charset="0"/>
              </a:rPr>
              <a:t>1 </a:t>
            </a:r>
            <a:r>
              <a:rPr lang="en-US" sz="1200" dirty="0">
                <a:solidFill>
                  <a:srgbClr val="E07426"/>
                </a:solidFill>
                <a:effectLst/>
                <a:latin typeface="Arial Narrow" panose="020B0604020202020204" pitchFamily="34" charset="0"/>
                <a:cs typeface="Arial Narrow" panose="020B0604020202020204" pitchFamily="34" charset="0"/>
              </a:rPr>
              <a:t>https://</a:t>
            </a:r>
            <a:r>
              <a:rPr lang="en-US" sz="1200" dirty="0" err="1">
                <a:solidFill>
                  <a:srgbClr val="E07426"/>
                </a:solidFill>
                <a:effectLst/>
                <a:latin typeface="Arial Narrow" panose="020B0604020202020204" pitchFamily="34" charset="0"/>
                <a:cs typeface="Arial Narrow" panose="020B0604020202020204" pitchFamily="34" charset="0"/>
              </a:rPr>
              <a:t>www.sofi.com</a:t>
            </a:r>
            <a:r>
              <a:rPr lang="en-US" sz="1200" dirty="0">
                <a:solidFill>
                  <a:srgbClr val="E07426"/>
                </a:solidFill>
                <a:effectLst/>
                <a:latin typeface="Arial Narrow" panose="020B0604020202020204" pitchFamily="34" charset="0"/>
                <a:cs typeface="Arial Narrow" panose="020B0604020202020204" pitchFamily="34" charset="0"/>
              </a:rPr>
              <a:t>/learn/content/average-stock-market-return</a:t>
            </a:r>
            <a:r>
              <a:rPr lang="en-US" sz="1200" dirty="0">
                <a:solidFill>
                  <a:schemeClr val="bg1">
                    <a:lumMod val="50000"/>
                  </a:schemeClr>
                </a:solidFill>
                <a:effectLst/>
                <a:latin typeface="Arial Narrow" panose="020B0604020202020204" pitchFamily="34" charset="0"/>
                <a:cs typeface="Arial Narrow" panose="020B0604020202020204" pitchFamily="34" charset="0"/>
              </a:rPr>
              <a:t>, August 2023.</a:t>
            </a:r>
            <a:endParaRPr lang="en-US" sz="1200" dirty="0">
              <a:solidFill>
                <a:schemeClr val="bg1">
                  <a:lumMod val="50000"/>
                </a:schemeClr>
              </a:solidFill>
              <a:latin typeface="Arial Narrow" panose="020B0604020202020204" pitchFamily="34" charset="0"/>
              <a:cs typeface="Arial Narrow" panose="020B0604020202020204" pitchFamily="34" charset="0"/>
            </a:endParaRPr>
          </a:p>
          <a:p>
            <a:pPr marL="0" indent="0">
              <a:spcBef>
                <a:spcPts val="0"/>
              </a:spcBef>
              <a:buNone/>
            </a:pPr>
            <a:r>
              <a:rPr lang="en-US" sz="1200" dirty="0">
                <a:solidFill>
                  <a:schemeClr val="bg1">
                    <a:lumMod val="50000"/>
                  </a:schemeClr>
                </a:solidFill>
                <a:latin typeface="Arial Narrow" panose="020B0604020202020204" pitchFamily="34" charset="0"/>
                <a:cs typeface="Arial Narrow" panose="020B0604020202020204" pitchFamily="34" charset="0"/>
              </a:rPr>
              <a:t>2 Consumer Price Index</a:t>
            </a:r>
            <a:endParaRPr lang="en-US" altLang="en-US" sz="1200" dirty="0">
              <a:solidFill>
                <a:schemeClr val="bg1">
                  <a:lumMod val="50000"/>
                </a:schemeClr>
              </a:solidFill>
              <a:latin typeface="Arial Narrow" panose="020B0604020202020204" pitchFamily="34" charset="0"/>
              <a:cs typeface="Arial Narrow" panose="020B0604020202020204" pitchFamily="34" charset="0"/>
            </a:endParaRPr>
          </a:p>
        </p:txBody>
      </p:sp>
      <p:pic>
        <p:nvPicPr>
          <p:cNvPr id="16" name="Graphic 15">
            <a:extLst>
              <a:ext uri="{FF2B5EF4-FFF2-40B4-BE49-F238E27FC236}">
                <a16:creationId xmlns:a16="http://schemas.microsoft.com/office/drawing/2014/main" id="{5C1F9B7D-6EC6-5181-C082-F564B992C1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8769" y="3243285"/>
            <a:ext cx="2146300" cy="2146300"/>
          </a:xfrm>
          <a:prstGeom prst="rect">
            <a:avLst/>
          </a:prstGeom>
        </p:spPr>
      </p:pic>
      <p:pic>
        <p:nvPicPr>
          <p:cNvPr id="18" name="Graphic 17">
            <a:extLst>
              <a:ext uri="{FF2B5EF4-FFF2-40B4-BE49-F238E27FC236}">
                <a16:creationId xmlns:a16="http://schemas.microsoft.com/office/drawing/2014/main" id="{CAF21133-0693-C2B9-7D49-C8327BF22B9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296007" y="3392947"/>
            <a:ext cx="1836715" cy="1836715"/>
          </a:xfrm>
          <a:prstGeom prst="rect">
            <a:avLst/>
          </a:prstGeom>
        </p:spPr>
      </p:pic>
      <p:grpSp>
        <p:nvGrpSpPr>
          <p:cNvPr id="5" name="Group 4">
            <a:extLst>
              <a:ext uri="{FF2B5EF4-FFF2-40B4-BE49-F238E27FC236}">
                <a16:creationId xmlns:a16="http://schemas.microsoft.com/office/drawing/2014/main" id="{D661E3F4-2BB8-FD25-8196-FB96D9F5DBA4}"/>
              </a:ext>
            </a:extLst>
          </p:cNvPr>
          <p:cNvGrpSpPr/>
          <p:nvPr/>
        </p:nvGrpSpPr>
        <p:grpSpPr>
          <a:xfrm>
            <a:off x="9014461" y="0"/>
            <a:ext cx="3177539" cy="457200"/>
            <a:chOff x="9014461" y="0"/>
            <a:chExt cx="3177539" cy="457200"/>
          </a:xfrm>
          <a:solidFill>
            <a:schemeClr val="accent4"/>
          </a:solidFill>
        </p:grpSpPr>
        <p:sp>
          <p:nvSpPr>
            <p:cNvPr id="6" name="Rectangle 5">
              <a:extLst>
                <a:ext uri="{FF2B5EF4-FFF2-40B4-BE49-F238E27FC236}">
                  <a16:creationId xmlns:a16="http://schemas.microsoft.com/office/drawing/2014/main" id="{3D5DA471-456D-2F5F-4A5F-ACDDEE39A1F6}"/>
                </a:ext>
              </a:extLst>
            </p:cNvPr>
            <p:cNvSpPr/>
            <p:nvPr/>
          </p:nvSpPr>
          <p:spPr>
            <a:xfrm>
              <a:off x="9471661" y="0"/>
              <a:ext cx="2720339" cy="4572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09A83AD9-481A-1BCD-FA34-07E1691FF376}"/>
                </a:ext>
              </a:extLst>
            </p:cNvPr>
            <p:cNvSpPr>
              <a:spLocks noChangeAspect="1"/>
            </p:cNvSpPr>
            <p:nvPr/>
          </p:nvSpPr>
          <p:spPr>
            <a:xfrm rot="16200000">
              <a:off x="9014461" y="0"/>
              <a:ext cx="457200" cy="45720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74FF9421-22AD-FF49-BD19-18BEDDD4295D}"/>
              </a:ext>
            </a:extLst>
          </p:cNvPr>
          <p:cNvSpPr txBox="1"/>
          <p:nvPr/>
        </p:nvSpPr>
        <p:spPr>
          <a:xfrm>
            <a:off x="9471662" y="128247"/>
            <a:ext cx="2722268" cy="184666"/>
          </a:xfrm>
          <a:prstGeom prst="rect">
            <a:avLst/>
          </a:prstGeom>
          <a:noFill/>
        </p:spPr>
        <p:txBody>
          <a:bodyPr vert="horz" wrap="square" lIns="0" tIns="0" rIns="182880" bIns="0" rtlCol="0" anchor="ctr" anchorCtr="0">
            <a:spAutoFit/>
          </a:bodyPr>
          <a:lstStyle/>
          <a:p>
            <a:pPr algn="r"/>
            <a:r>
              <a:rPr lang="en-US" sz="1200" b="1" dirty="0">
                <a:solidFill>
                  <a:schemeClr val="bg1"/>
                </a:solidFill>
              </a:rPr>
              <a:t>BALANCING INFLATION RISK</a:t>
            </a:r>
          </a:p>
        </p:txBody>
      </p:sp>
    </p:spTree>
    <p:extLst>
      <p:ext uri="{BB962C8B-B14F-4D97-AF65-F5344CB8AC3E}">
        <p14:creationId xmlns:p14="http://schemas.microsoft.com/office/powerpoint/2010/main" val="1876713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99522-B2B0-C12C-0111-EA074E967EC3}"/>
              </a:ext>
            </a:extLst>
          </p:cNvPr>
          <p:cNvSpPr>
            <a:spLocks noGrp="1"/>
          </p:cNvSpPr>
          <p:nvPr>
            <p:ph type="title"/>
          </p:nvPr>
        </p:nvSpPr>
        <p:spPr/>
        <p:txBody>
          <a:bodyPr/>
          <a:lstStyle/>
          <a:p>
            <a:r>
              <a:rPr lang="en-US" b="1" dirty="0"/>
              <a:t>Future-Proof Strategy: </a:t>
            </a:r>
            <a:r>
              <a:rPr lang="en-US" dirty="0"/>
              <a:t>Investment-Based Portfolios</a:t>
            </a:r>
          </a:p>
        </p:txBody>
      </p:sp>
      <p:sp>
        <p:nvSpPr>
          <p:cNvPr id="7" name="Footer Placeholder 6">
            <a:extLst>
              <a:ext uri="{FF2B5EF4-FFF2-40B4-BE49-F238E27FC236}">
                <a16:creationId xmlns:a16="http://schemas.microsoft.com/office/drawing/2014/main" id="{7D7C8E28-806F-AF1D-A005-CCFA307C8FB7}"/>
              </a:ext>
            </a:extLst>
          </p:cNvPr>
          <p:cNvSpPr>
            <a:spLocks noGrp="1"/>
          </p:cNvSpPr>
          <p:nvPr>
            <p:ph type="ftr" sz="quarter" idx="10"/>
          </p:nvPr>
        </p:nvSpPr>
        <p:spPr>
          <a:xfrm>
            <a:off x="197514" y="6469664"/>
            <a:ext cx="3276538" cy="138499"/>
          </a:xfrm>
        </p:spPr>
        <p:txBody>
          <a:bodyPr/>
          <a:lstStyle/>
          <a:p>
            <a:r>
              <a:rPr lang="en-US" dirty="0"/>
              <a:t>For Registered Rep Use Only – Not For Use With The Public</a:t>
            </a:r>
            <a:endParaRPr lang="en-US" b="1" dirty="0"/>
          </a:p>
        </p:txBody>
      </p:sp>
      <p:sp>
        <p:nvSpPr>
          <p:cNvPr id="8" name="Slide Number Placeholder 7">
            <a:extLst>
              <a:ext uri="{FF2B5EF4-FFF2-40B4-BE49-F238E27FC236}">
                <a16:creationId xmlns:a16="http://schemas.microsoft.com/office/drawing/2014/main" id="{09B22DC4-7B48-0528-9D8F-AEFB158585A0}"/>
              </a:ext>
            </a:extLst>
          </p:cNvPr>
          <p:cNvSpPr>
            <a:spLocks noGrp="1"/>
          </p:cNvSpPr>
          <p:nvPr>
            <p:ph type="sldNum" sz="quarter" idx="11"/>
          </p:nvPr>
        </p:nvSpPr>
        <p:spPr/>
        <p:txBody>
          <a:bodyPr/>
          <a:lstStyle/>
          <a:p>
            <a:r>
              <a:rPr lang="en-US"/>
              <a:t>Copyright© 2024, National Life Group  |  </a:t>
            </a:r>
            <a:fld id="{7100E8EA-2210-4425-A1B5-66FC0BB99DA3}" type="slidenum">
              <a:rPr lang="en-US" smtClean="0"/>
              <a:pPr/>
              <a:t>15</a:t>
            </a:fld>
            <a:endParaRPr lang="en-US" sz="825" dirty="0"/>
          </a:p>
        </p:txBody>
      </p:sp>
      <p:cxnSp>
        <p:nvCxnSpPr>
          <p:cNvPr id="15" name="Straight Connector 14">
            <a:extLst>
              <a:ext uri="{FF2B5EF4-FFF2-40B4-BE49-F238E27FC236}">
                <a16:creationId xmlns:a16="http://schemas.microsoft.com/office/drawing/2014/main" id="{39690BFB-72B5-1F27-78F1-A538DC275060}"/>
              </a:ext>
            </a:extLst>
          </p:cNvPr>
          <p:cNvCxnSpPr>
            <a:cxnSpLocks/>
          </p:cNvCxnSpPr>
          <p:nvPr/>
        </p:nvCxnSpPr>
        <p:spPr>
          <a:xfrm>
            <a:off x="1556586" y="1478317"/>
            <a:ext cx="0" cy="37667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607BAA-C8A5-AA8B-3AB8-83A10A1FE15A}"/>
              </a:ext>
            </a:extLst>
          </p:cNvPr>
          <p:cNvCxnSpPr>
            <a:cxnSpLocks/>
          </p:cNvCxnSpPr>
          <p:nvPr/>
        </p:nvCxnSpPr>
        <p:spPr>
          <a:xfrm>
            <a:off x="1556586" y="5245100"/>
            <a:ext cx="95556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211B0C2-92CA-5014-E6F0-67C4B8B2D544}"/>
              </a:ext>
            </a:extLst>
          </p:cNvPr>
          <p:cNvSpPr txBox="1"/>
          <p:nvPr/>
        </p:nvSpPr>
        <p:spPr>
          <a:xfrm rot="-5400000">
            <a:off x="218755" y="3131745"/>
            <a:ext cx="2147887" cy="369332"/>
          </a:xfrm>
          <a:prstGeom prst="rect">
            <a:avLst/>
          </a:prstGeom>
          <a:noFill/>
        </p:spPr>
        <p:txBody>
          <a:bodyPr wrap="square" rtlCol="0">
            <a:spAutoFit/>
          </a:bodyPr>
          <a:lstStyle/>
          <a:p>
            <a:pPr algn="ctr"/>
            <a:r>
              <a:rPr lang="en-US" b="1" dirty="0">
                <a:latin typeface="Arial" panose="020B0604020202020204"/>
              </a:rPr>
              <a:t>Return Potential</a:t>
            </a:r>
          </a:p>
        </p:txBody>
      </p:sp>
      <p:sp>
        <p:nvSpPr>
          <p:cNvPr id="22" name="TextBox 21">
            <a:extLst>
              <a:ext uri="{FF2B5EF4-FFF2-40B4-BE49-F238E27FC236}">
                <a16:creationId xmlns:a16="http://schemas.microsoft.com/office/drawing/2014/main" id="{45C4ACED-6926-71F4-EC98-5F8FFB398D66}"/>
              </a:ext>
            </a:extLst>
          </p:cNvPr>
          <p:cNvSpPr txBox="1"/>
          <p:nvPr/>
        </p:nvSpPr>
        <p:spPr>
          <a:xfrm>
            <a:off x="1705970" y="5304620"/>
            <a:ext cx="9105898" cy="369332"/>
          </a:xfrm>
          <a:prstGeom prst="rect">
            <a:avLst/>
          </a:prstGeom>
          <a:noFill/>
        </p:spPr>
        <p:txBody>
          <a:bodyPr wrap="square" rtlCol="0">
            <a:spAutoFit/>
          </a:bodyPr>
          <a:lstStyle/>
          <a:p>
            <a:pPr algn="ctr"/>
            <a:r>
              <a:rPr lang="en-US" b="1" dirty="0">
                <a:latin typeface="Arial" panose="020B0604020202020204"/>
              </a:rPr>
              <a:t>Risk</a:t>
            </a:r>
          </a:p>
        </p:txBody>
      </p:sp>
      <p:sp>
        <p:nvSpPr>
          <p:cNvPr id="27" name="Freeform 26">
            <a:extLst>
              <a:ext uri="{FF2B5EF4-FFF2-40B4-BE49-F238E27FC236}">
                <a16:creationId xmlns:a16="http://schemas.microsoft.com/office/drawing/2014/main" id="{7FAFF895-35B0-2120-56A7-643FD5F1FA5F}"/>
              </a:ext>
            </a:extLst>
          </p:cNvPr>
          <p:cNvSpPr/>
          <p:nvPr/>
        </p:nvSpPr>
        <p:spPr>
          <a:xfrm flipH="1">
            <a:off x="1955806" y="1779371"/>
            <a:ext cx="8618040" cy="3446442"/>
          </a:xfrm>
          <a:custGeom>
            <a:avLst/>
            <a:gdLst>
              <a:gd name="connsiteX0" fmla="*/ 0 w 8719646"/>
              <a:gd name="connsiteY0" fmla="*/ 0 h 3446442"/>
              <a:gd name="connsiteX1" fmla="*/ 0 w 8719646"/>
              <a:gd name="connsiteY1" fmla="*/ 3446442 h 3446442"/>
              <a:gd name="connsiteX2" fmla="*/ 8719646 w 8719646"/>
              <a:gd name="connsiteY2" fmla="*/ 3446442 h 3446442"/>
              <a:gd name="connsiteX3" fmla="*/ 8719646 w 8719646"/>
              <a:gd name="connsiteY3" fmla="*/ 2951996 h 3446442"/>
            </a:gdLst>
            <a:ahLst/>
            <a:cxnLst>
              <a:cxn ang="0">
                <a:pos x="connsiteX0" y="connsiteY0"/>
              </a:cxn>
              <a:cxn ang="0">
                <a:pos x="connsiteX1" y="connsiteY1"/>
              </a:cxn>
              <a:cxn ang="0">
                <a:pos x="connsiteX2" y="connsiteY2"/>
              </a:cxn>
              <a:cxn ang="0">
                <a:pos x="connsiteX3" y="connsiteY3"/>
              </a:cxn>
            </a:cxnLst>
            <a:rect l="l" t="t" r="r" b="b"/>
            <a:pathLst>
              <a:path w="8719646" h="3446442">
                <a:moveTo>
                  <a:pt x="0" y="0"/>
                </a:moveTo>
                <a:lnTo>
                  <a:pt x="0" y="3446442"/>
                </a:lnTo>
                <a:lnTo>
                  <a:pt x="8719646" y="3446442"/>
                </a:lnTo>
                <a:lnTo>
                  <a:pt x="8719646" y="2951996"/>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9" name="Straight Connector 28">
            <a:extLst>
              <a:ext uri="{FF2B5EF4-FFF2-40B4-BE49-F238E27FC236}">
                <a16:creationId xmlns:a16="http://schemas.microsoft.com/office/drawing/2014/main" id="{BA0D0684-CF88-9B07-E9F0-5C2F2C8BACD1}"/>
              </a:ext>
            </a:extLst>
          </p:cNvPr>
          <p:cNvCxnSpPr/>
          <p:nvPr/>
        </p:nvCxnSpPr>
        <p:spPr>
          <a:xfrm flipV="1">
            <a:off x="1955806" y="1625600"/>
            <a:ext cx="8618040" cy="2959100"/>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E4200BE7-467B-1812-CC4B-105096F2DB57}"/>
              </a:ext>
            </a:extLst>
          </p:cNvPr>
          <p:cNvSpPr/>
          <p:nvPr/>
        </p:nvSpPr>
        <p:spPr>
          <a:xfrm>
            <a:off x="2108200" y="4401129"/>
            <a:ext cx="190500" cy="1905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8B9447F-BC7F-5A1D-DACB-21A221BE6407}"/>
              </a:ext>
            </a:extLst>
          </p:cNvPr>
          <p:cNvSpPr/>
          <p:nvPr/>
        </p:nvSpPr>
        <p:spPr>
          <a:xfrm>
            <a:off x="10416180" y="1546169"/>
            <a:ext cx="190500" cy="1905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A780F41-ADCF-F113-5E61-30DDF1E738B6}"/>
              </a:ext>
            </a:extLst>
          </p:cNvPr>
          <p:cNvSpPr/>
          <p:nvPr/>
        </p:nvSpPr>
        <p:spPr>
          <a:xfrm>
            <a:off x="6098180" y="3039689"/>
            <a:ext cx="190500" cy="1905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E24CD40-1AEA-A84F-05D7-8EC28A1F95DA}"/>
              </a:ext>
            </a:extLst>
          </p:cNvPr>
          <p:cNvSpPr/>
          <p:nvPr/>
        </p:nvSpPr>
        <p:spPr>
          <a:xfrm>
            <a:off x="4736740" y="3496889"/>
            <a:ext cx="190500" cy="1905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FA0FCFF-984C-F4A0-DA66-80FA6004E8CA}"/>
              </a:ext>
            </a:extLst>
          </p:cNvPr>
          <p:cNvSpPr/>
          <p:nvPr/>
        </p:nvSpPr>
        <p:spPr>
          <a:xfrm>
            <a:off x="3405780" y="3954089"/>
            <a:ext cx="190500" cy="1905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37528C5-50EE-22E2-A3E7-0AD580231458}"/>
              </a:ext>
            </a:extLst>
          </p:cNvPr>
          <p:cNvSpPr/>
          <p:nvPr/>
        </p:nvSpPr>
        <p:spPr>
          <a:xfrm>
            <a:off x="8821060" y="2084649"/>
            <a:ext cx="190500" cy="1905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2FF0FD5-A005-299B-6846-0A23DA5EA820}"/>
              </a:ext>
            </a:extLst>
          </p:cNvPr>
          <p:cNvSpPr/>
          <p:nvPr/>
        </p:nvSpPr>
        <p:spPr>
          <a:xfrm>
            <a:off x="7490100" y="2541849"/>
            <a:ext cx="190500" cy="1905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DBBD44E-AA05-D705-35EA-C85954986247}"/>
              </a:ext>
            </a:extLst>
          </p:cNvPr>
          <p:cNvSpPr txBox="1"/>
          <p:nvPr/>
        </p:nvSpPr>
        <p:spPr>
          <a:xfrm>
            <a:off x="5803679" y="3954089"/>
            <a:ext cx="4432515" cy="276999"/>
          </a:xfrm>
          <a:prstGeom prst="rect">
            <a:avLst/>
          </a:prstGeom>
          <a:noFill/>
        </p:spPr>
        <p:txBody>
          <a:bodyPr vert="horz" wrap="square" lIns="0" tIns="0" rIns="0" bIns="0" rtlCol="0" anchor="b" anchorCtr="0">
            <a:spAutoFit/>
          </a:bodyPr>
          <a:lstStyle/>
          <a:p>
            <a:pPr algn="ctr"/>
            <a:r>
              <a:rPr lang="en-US" b="1" dirty="0">
                <a:solidFill>
                  <a:schemeClr val="accent2"/>
                </a:solidFill>
              </a:rPr>
              <a:t>ESI Illuminations Portfolios</a:t>
            </a:r>
          </a:p>
        </p:txBody>
      </p:sp>
      <p:sp>
        <p:nvSpPr>
          <p:cNvPr id="38" name="TextBox 37">
            <a:extLst>
              <a:ext uri="{FF2B5EF4-FFF2-40B4-BE49-F238E27FC236}">
                <a16:creationId xmlns:a16="http://schemas.microsoft.com/office/drawing/2014/main" id="{54CE7408-0CDF-B516-363D-40F7BF5547CA}"/>
              </a:ext>
            </a:extLst>
          </p:cNvPr>
          <p:cNvSpPr txBox="1"/>
          <p:nvPr/>
        </p:nvSpPr>
        <p:spPr>
          <a:xfrm>
            <a:off x="1619009" y="3717715"/>
            <a:ext cx="1246337" cy="497435"/>
          </a:xfrm>
          <a:prstGeom prst="rect">
            <a:avLst/>
          </a:prstGeom>
          <a:noFill/>
        </p:spPr>
        <p:txBody>
          <a:bodyPr vert="horz" wrap="square" lIns="0" tIns="0" rIns="0" bIns="0" rtlCol="0" anchor="ctr" anchorCtr="0">
            <a:noAutofit/>
          </a:bodyPr>
          <a:lstStyle/>
          <a:p>
            <a:pPr algn="ctr"/>
            <a:r>
              <a:rPr lang="en-US" sz="1400" b="1" dirty="0"/>
              <a:t>Capital Preservation</a:t>
            </a:r>
          </a:p>
        </p:txBody>
      </p:sp>
      <p:sp>
        <p:nvSpPr>
          <p:cNvPr id="41" name="TextBox 40">
            <a:extLst>
              <a:ext uri="{FF2B5EF4-FFF2-40B4-BE49-F238E27FC236}">
                <a16:creationId xmlns:a16="http://schemas.microsoft.com/office/drawing/2014/main" id="{8BF902AA-AF13-FEFD-AC67-C6BCF2241472}"/>
              </a:ext>
            </a:extLst>
          </p:cNvPr>
          <p:cNvSpPr txBox="1"/>
          <p:nvPr/>
        </p:nvSpPr>
        <p:spPr>
          <a:xfrm>
            <a:off x="2858875" y="3407747"/>
            <a:ext cx="1246337" cy="497435"/>
          </a:xfrm>
          <a:prstGeom prst="rect">
            <a:avLst/>
          </a:prstGeom>
          <a:noFill/>
        </p:spPr>
        <p:txBody>
          <a:bodyPr vert="horz" wrap="square" lIns="0" tIns="0" rIns="0" bIns="0" rtlCol="0" anchor="ctr" anchorCtr="0">
            <a:noAutofit/>
          </a:bodyPr>
          <a:lstStyle/>
          <a:p>
            <a:pPr algn="ctr"/>
            <a:r>
              <a:rPr lang="en-US" sz="1400" b="1" dirty="0"/>
              <a:t>Income</a:t>
            </a:r>
          </a:p>
        </p:txBody>
      </p:sp>
      <p:sp>
        <p:nvSpPr>
          <p:cNvPr id="42" name="TextBox 41">
            <a:extLst>
              <a:ext uri="{FF2B5EF4-FFF2-40B4-BE49-F238E27FC236}">
                <a16:creationId xmlns:a16="http://schemas.microsoft.com/office/drawing/2014/main" id="{6126385D-EDDB-4EDE-91AD-77FD5A947309}"/>
              </a:ext>
            </a:extLst>
          </p:cNvPr>
          <p:cNvSpPr txBox="1"/>
          <p:nvPr/>
        </p:nvSpPr>
        <p:spPr>
          <a:xfrm>
            <a:off x="4160732" y="2865309"/>
            <a:ext cx="1246337" cy="497435"/>
          </a:xfrm>
          <a:prstGeom prst="rect">
            <a:avLst/>
          </a:prstGeom>
          <a:noFill/>
        </p:spPr>
        <p:txBody>
          <a:bodyPr vert="horz" wrap="square" lIns="0" tIns="0" rIns="0" bIns="0" rtlCol="0" anchor="ctr" anchorCtr="0">
            <a:noAutofit/>
          </a:bodyPr>
          <a:lstStyle/>
          <a:p>
            <a:pPr algn="ctr"/>
            <a:r>
              <a:rPr lang="en-US" sz="1400" b="1" dirty="0"/>
              <a:t>Diversified Income</a:t>
            </a:r>
          </a:p>
        </p:txBody>
      </p:sp>
      <p:sp>
        <p:nvSpPr>
          <p:cNvPr id="43" name="TextBox 42">
            <a:extLst>
              <a:ext uri="{FF2B5EF4-FFF2-40B4-BE49-F238E27FC236}">
                <a16:creationId xmlns:a16="http://schemas.microsoft.com/office/drawing/2014/main" id="{F7AAA292-586F-CF4E-114F-78D9B63F73A6}"/>
              </a:ext>
            </a:extLst>
          </p:cNvPr>
          <p:cNvSpPr txBox="1"/>
          <p:nvPr/>
        </p:nvSpPr>
        <p:spPr>
          <a:xfrm>
            <a:off x="5555578" y="2431355"/>
            <a:ext cx="1246337" cy="497435"/>
          </a:xfrm>
          <a:prstGeom prst="rect">
            <a:avLst/>
          </a:prstGeom>
          <a:noFill/>
        </p:spPr>
        <p:txBody>
          <a:bodyPr vert="horz" wrap="square" lIns="0" tIns="0" rIns="0" bIns="0" rtlCol="0" anchor="ctr" anchorCtr="0">
            <a:noAutofit/>
          </a:bodyPr>
          <a:lstStyle/>
          <a:p>
            <a:pPr algn="ctr"/>
            <a:r>
              <a:rPr lang="en-US" sz="1400" b="1" dirty="0"/>
              <a:t>Balanced</a:t>
            </a:r>
          </a:p>
        </p:txBody>
      </p:sp>
      <p:sp>
        <p:nvSpPr>
          <p:cNvPr id="44" name="TextBox 43">
            <a:extLst>
              <a:ext uri="{FF2B5EF4-FFF2-40B4-BE49-F238E27FC236}">
                <a16:creationId xmlns:a16="http://schemas.microsoft.com/office/drawing/2014/main" id="{75A1839D-AF4C-8B8C-C21D-8448FDCE1DDF}"/>
              </a:ext>
            </a:extLst>
          </p:cNvPr>
          <p:cNvSpPr txBox="1"/>
          <p:nvPr/>
        </p:nvSpPr>
        <p:spPr>
          <a:xfrm>
            <a:off x="6950427" y="1888915"/>
            <a:ext cx="1246337" cy="497435"/>
          </a:xfrm>
          <a:prstGeom prst="rect">
            <a:avLst/>
          </a:prstGeom>
          <a:noFill/>
        </p:spPr>
        <p:txBody>
          <a:bodyPr vert="horz" wrap="square" lIns="0" tIns="0" rIns="0" bIns="0" rtlCol="0" anchor="ctr" anchorCtr="0">
            <a:noAutofit/>
          </a:bodyPr>
          <a:lstStyle/>
          <a:p>
            <a:pPr algn="ctr"/>
            <a:r>
              <a:rPr lang="en-US" sz="1400" b="1" dirty="0"/>
              <a:t>Balanced</a:t>
            </a:r>
          </a:p>
          <a:p>
            <a:pPr algn="ctr"/>
            <a:r>
              <a:rPr lang="en-US" sz="1400" b="1" dirty="0"/>
              <a:t>Equity</a:t>
            </a:r>
          </a:p>
        </p:txBody>
      </p:sp>
      <p:sp>
        <p:nvSpPr>
          <p:cNvPr id="45" name="TextBox 44">
            <a:extLst>
              <a:ext uri="{FF2B5EF4-FFF2-40B4-BE49-F238E27FC236}">
                <a16:creationId xmlns:a16="http://schemas.microsoft.com/office/drawing/2014/main" id="{5A97A3E8-E544-811A-130B-8917C7AF0877}"/>
              </a:ext>
            </a:extLst>
          </p:cNvPr>
          <p:cNvSpPr txBox="1"/>
          <p:nvPr/>
        </p:nvSpPr>
        <p:spPr>
          <a:xfrm>
            <a:off x="8329776" y="1330978"/>
            <a:ext cx="1246337" cy="497435"/>
          </a:xfrm>
          <a:prstGeom prst="rect">
            <a:avLst/>
          </a:prstGeom>
          <a:noFill/>
        </p:spPr>
        <p:txBody>
          <a:bodyPr vert="horz" wrap="square" lIns="0" tIns="0" rIns="0" bIns="0" rtlCol="0" anchor="ctr" anchorCtr="0">
            <a:noAutofit/>
          </a:bodyPr>
          <a:lstStyle/>
          <a:p>
            <a:pPr algn="ctr"/>
            <a:r>
              <a:rPr lang="en-US" sz="1400" b="1" dirty="0"/>
              <a:t>Diversified Equity with Income</a:t>
            </a:r>
          </a:p>
        </p:txBody>
      </p:sp>
      <p:sp>
        <p:nvSpPr>
          <p:cNvPr id="46" name="TextBox 45">
            <a:extLst>
              <a:ext uri="{FF2B5EF4-FFF2-40B4-BE49-F238E27FC236}">
                <a16:creationId xmlns:a16="http://schemas.microsoft.com/office/drawing/2014/main" id="{8DD33278-7F73-0BA7-971D-300921666B14}"/>
              </a:ext>
            </a:extLst>
          </p:cNvPr>
          <p:cNvSpPr txBox="1"/>
          <p:nvPr/>
        </p:nvSpPr>
        <p:spPr>
          <a:xfrm>
            <a:off x="9879606" y="866029"/>
            <a:ext cx="1246337" cy="497435"/>
          </a:xfrm>
          <a:prstGeom prst="rect">
            <a:avLst/>
          </a:prstGeom>
          <a:noFill/>
        </p:spPr>
        <p:txBody>
          <a:bodyPr vert="horz" wrap="square" lIns="0" tIns="0" rIns="0" bIns="0" rtlCol="0" anchor="ctr" anchorCtr="0">
            <a:noAutofit/>
          </a:bodyPr>
          <a:lstStyle/>
          <a:p>
            <a:pPr algn="ctr"/>
            <a:r>
              <a:rPr lang="en-US" sz="1400" b="1" dirty="0"/>
              <a:t>Diversified Equity </a:t>
            </a:r>
          </a:p>
        </p:txBody>
      </p:sp>
      <p:grpSp>
        <p:nvGrpSpPr>
          <p:cNvPr id="6" name="Group 5">
            <a:extLst>
              <a:ext uri="{FF2B5EF4-FFF2-40B4-BE49-F238E27FC236}">
                <a16:creationId xmlns:a16="http://schemas.microsoft.com/office/drawing/2014/main" id="{5FE77EEA-64A7-B271-7265-51CE1D054377}"/>
              </a:ext>
            </a:extLst>
          </p:cNvPr>
          <p:cNvGrpSpPr/>
          <p:nvPr/>
        </p:nvGrpSpPr>
        <p:grpSpPr>
          <a:xfrm>
            <a:off x="9014461" y="0"/>
            <a:ext cx="3177539" cy="457200"/>
            <a:chOff x="9014461" y="0"/>
            <a:chExt cx="3177539" cy="457200"/>
          </a:xfrm>
          <a:solidFill>
            <a:schemeClr val="accent4"/>
          </a:solidFill>
        </p:grpSpPr>
        <p:sp>
          <p:nvSpPr>
            <p:cNvPr id="3" name="Rectangle 2">
              <a:extLst>
                <a:ext uri="{FF2B5EF4-FFF2-40B4-BE49-F238E27FC236}">
                  <a16:creationId xmlns:a16="http://schemas.microsoft.com/office/drawing/2014/main" id="{3D99BC88-232B-1655-68A4-A97572312110}"/>
                </a:ext>
              </a:extLst>
            </p:cNvPr>
            <p:cNvSpPr/>
            <p:nvPr/>
          </p:nvSpPr>
          <p:spPr>
            <a:xfrm>
              <a:off x="9471661" y="0"/>
              <a:ext cx="2720339" cy="4572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965EC78A-004F-D3F5-89CD-51DCA1674DF2}"/>
                </a:ext>
              </a:extLst>
            </p:cNvPr>
            <p:cNvSpPr>
              <a:spLocks noChangeAspect="1"/>
            </p:cNvSpPr>
            <p:nvPr/>
          </p:nvSpPr>
          <p:spPr>
            <a:xfrm rot="16200000">
              <a:off x="9014461" y="0"/>
              <a:ext cx="457200" cy="45720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C06DED7F-7968-40D9-C176-C406C0EE8D1F}"/>
              </a:ext>
            </a:extLst>
          </p:cNvPr>
          <p:cNvSpPr txBox="1"/>
          <p:nvPr/>
        </p:nvSpPr>
        <p:spPr>
          <a:xfrm>
            <a:off x="9471662" y="128247"/>
            <a:ext cx="2722268" cy="184666"/>
          </a:xfrm>
          <a:prstGeom prst="rect">
            <a:avLst/>
          </a:prstGeom>
          <a:noFill/>
        </p:spPr>
        <p:txBody>
          <a:bodyPr vert="horz" wrap="square" lIns="0" tIns="0" rIns="182880" bIns="0" rtlCol="0" anchor="ctr" anchorCtr="0">
            <a:spAutoFit/>
          </a:bodyPr>
          <a:lstStyle/>
          <a:p>
            <a:pPr algn="r"/>
            <a:r>
              <a:rPr lang="en-US" sz="1200" b="1" dirty="0">
                <a:solidFill>
                  <a:schemeClr val="bg1"/>
                </a:solidFill>
              </a:rPr>
              <a:t>BALANCING INFLATION RISK</a:t>
            </a:r>
          </a:p>
        </p:txBody>
      </p:sp>
    </p:spTree>
    <p:extLst>
      <p:ext uri="{BB962C8B-B14F-4D97-AF65-F5344CB8AC3E}">
        <p14:creationId xmlns:p14="http://schemas.microsoft.com/office/powerpoint/2010/main" val="296693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10F8E83A-A5DB-D0A3-711C-5D2BBAD42020}"/>
              </a:ext>
            </a:extLst>
          </p:cNvPr>
          <p:cNvSpPr>
            <a:spLocks/>
          </p:cNvSpPr>
          <p:nvPr/>
        </p:nvSpPr>
        <p:spPr>
          <a:xfrm>
            <a:off x="4787057" y="963386"/>
            <a:ext cx="2831162" cy="1973777"/>
          </a:xfrm>
          <a:prstGeom prst="ellipse">
            <a:avLst/>
          </a:prstGeom>
          <a:solidFill>
            <a:schemeClr val="accent6">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9641C5A-5CCB-5058-2A42-08FF48CA799C}"/>
              </a:ext>
            </a:extLst>
          </p:cNvPr>
          <p:cNvSpPr/>
          <p:nvPr/>
        </p:nvSpPr>
        <p:spPr>
          <a:xfrm rot="10800000">
            <a:off x="2155630" y="4234380"/>
            <a:ext cx="2112311" cy="629985"/>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A96F43B-C362-1B3D-88BD-9BB076CD311D}"/>
              </a:ext>
            </a:extLst>
          </p:cNvPr>
          <p:cNvSpPr/>
          <p:nvPr/>
        </p:nvSpPr>
        <p:spPr>
          <a:xfrm>
            <a:off x="2155632" y="3573485"/>
            <a:ext cx="2112311" cy="59460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3C4C08-795D-2B92-660F-221E4B1722AE}"/>
              </a:ext>
            </a:extLst>
          </p:cNvPr>
          <p:cNvSpPr>
            <a:spLocks noGrp="1"/>
          </p:cNvSpPr>
          <p:nvPr>
            <p:ph type="title"/>
          </p:nvPr>
        </p:nvSpPr>
        <p:spPr>
          <a:xfrm>
            <a:off x="97535" y="234241"/>
            <a:ext cx="12192000" cy="1117229"/>
          </a:xfrm>
        </p:spPr>
        <p:txBody>
          <a:bodyPr/>
          <a:lstStyle/>
          <a:p>
            <a:r>
              <a:rPr lang="en-US" dirty="0"/>
              <a:t>Future-Proof Strategy: </a:t>
            </a:r>
            <a:r>
              <a:rPr lang="en-US" b="1" dirty="0"/>
              <a:t>Permanent Life Insurance </a:t>
            </a:r>
            <a:br>
              <a:rPr lang="en-US" b="1" dirty="0"/>
            </a:br>
            <a:r>
              <a:rPr lang="en-US" b="1" dirty="0"/>
              <a:t>with Living Benefits</a:t>
            </a:r>
            <a:endParaRPr lang="en-US" dirty="0"/>
          </a:p>
        </p:txBody>
      </p:sp>
      <p:sp>
        <p:nvSpPr>
          <p:cNvPr id="3" name="Footer Placeholder 2">
            <a:extLst>
              <a:ext uri="{FF2B5EF4-FFF2-40B4-BE49-F238E27FC236}">
                <a16:creationId xmlns:a16="http://schemas.microsoft.com/office/drawing/2014/main" id="{80A72CC3-5008-0091-0B9B-56D113715029}"/>
              </a:ext>
            </a:extLst>
          </p:cNvPr>
          <p:cNvSpPr>
            <a:spLocks noGrp="1"/>
          </p:cNvSpPr>
          <p:nvPr>
            <p:ph type="ftr" sz="quarter" idx="10"/>
          </p:nvPr>
        </p:nvSpPr>
        <p:spPr>
          <a:xfrm>
            <a:off x="197514" y="6469664"/>
            <a:ext cx="3276538" cy="138499"/>
          </a:xfrm>
        </p:spPr>
        <p:txBody>
          <a:bodyPr/>
          <a:lstStyle/>
          <a:p>
            <a:r>
              <a:rPr lang="en-US" dirty="0"/>
              <a:t>For Registered Rep Use Only – Not For Use With The Public</a:t>
            </a:r>
            <a:endParaRPr lang="en-US" b="1" dirty="0"/>
          </a:p>
        </p:txBody>
      </p:sp>
      <p:sp>
        <p:nvSpPr>
          <p:cNvPr id="4" name="Slide Number Placeholder 3">
            <a:extLst>
              <a:ext uri="{FF2B5EF4-FFF2-40B4-BE49-F238E27FC236}">
                <a16:creationId xmlns:a16="http://schemas.microsoft.com/office/drawing/2014/main" id="{15CB6FB7-ACCB-FF0B-70BA-13D5A8A722F1}"/>
              </a:ext>
            </a:extLst>
          </p:cNvPr>
          <p:cNvSpPr>
            <a:spLocks noGrp="1"/>
          </p:cNvSpPr>
          <p:nvPr>
            <p:ph type="sldNum" sz="quarter" idx="11"/>
          </p:nvPr>
        </p:nvSpPr>
        <p:spPr/>
        <p:txBody>
          <a:bodyPr/>
          <a:lstStyle/>
          <a:p>
            <a:r>
              <a:rPr lang="en-US"/>
              <a:t>Copyright© 2024, National Life Group  |  </a:t>
            </a:r>
            <a:fld id="{7100E8EA-2210-4425-A1B5-66FC0BB99DA3}" type="slidenum">
              <a:rPr lang="en-US" smtClean="0"/>
              <a:pPr/>
              <a:t>16</a:t>
            </a:fld>
            <a:endParaRPr lang="en-US" sz="825" dirty="0"/>
          </a:p>
        </p:txBody>
      </p:sp>
      <p:sp>
        <p:nvSpPr>
          <p:cNvPr id="10" name="TextBox 9">
            <a:extLst>
              <a:ext uri="{FF2B5EF4-FFF2-40B4-BE49-F238E27FC236}">
                <a16:creationId xmlns:a16="http://schemas.microsoft.com/office/drawing/2014/main" id="{05DC78CA-0033-8B95-8819-178D319AF5ED}"/>
              </a:ext>
            </a:extLst>
          </p:cNvPr>
          <p:cNvSpPr txBox="1"/>
          <p:nvPr/>
        </p:nvSpPr>
        <p:spPr>
          <a:xfrm>
            <a:off x="1634763" y="5370001"/>
            <a:ext cx="9122862" cy="369332"/>
          </a:xfrm>
          <a:prstGeom prst="rect">
            <a:avLst/>
          </a:prstGeom>
          <a:noFill/>
        </p:spPr>
        <p:txBody>
          <a:bodyPr wrap="square" rtlCol="0">
            <a:spAutoFit/>
          </a:bodyPr>
          <a:lstStyle/>
          <a:p>
            <a:pPr algn="ctr"/>
            <a:r>
              <a:rPr lang="en-US" b="1" dirty="0">
                <a:latin typeface="Arial" panose="020B0604020202020204"/>
              </a:rPr>
              <a:t>Risk</a:t>
            </a:r>
          </a:p>
        </p:txBody>
      </p:sp>
      <p:sp>
        <p:nvSpPr>
          <p:cNvPr id="11" name="TextBox 10">
            <a:extLst>
              <a:ext uri="{FF2B5EF4-FFF2-40B4-BE49-F238E27FC236}">
                <a16:creationId xmlns:a16="http://schemas.microsoft.com/office/drawing/2014/main" id="{FF1071E4-038F-8B9F-4883-C16B976BF447}"/>
              </a:ext>
            </a:extLst>
          </p:cNvPr>
          <p:cNvSpPr txBox="1"/>
          <p:nvPr/>
        </p:nvSpPr>
        <p:spPr>
          <a:xfrm rot="-5400000">
            <a:off x="175733" y="3227631"/>
            <a:ext cx="2108609" cy="369332"/>
          </a:xfrm>
          <a:prstGeom prst="rect">
            <a:avLst/>
          </a:prstGeom>
          <a:noFill/>
        </p:spPr>
        <p:txBody>
          <a:bodyPr wrap="square" rtlCol="0">
            <a:spAutoFit/>
          </a:bodyPr>
          <a:lstStyle/>
          <a:p>
            <a:pPr algn="ctr"/>
            <a:r>
              <a:rPr lang="en-US" b="1" dirty="0">
                <a:latin typeface="Arial" panose="020B0604020202020204"/>
              </a:rPr>
              <a:t>Return Potential</a:t>
            </a:r>
          </a:p>
        </p:txBody>
      </p:sp>
      <p:sp>
        <p:nvSpPr>
          <p:cNvPr id="13" name="TextBox 12">
            <a:extLst>
              <a:ext uri="{FF2B5EF4-FFF2-40B4-BE49-F238E27FC236}">
                <a16:creationId xmlns:a16="http://schemas.microsoft.com/office/drawing/2014/main" id="{AAC55D6E-A384-879F-84FF-EBDFCFD19B44}"/>
              </a:ext>
            </a:extLst>
          </p:cNvPr>
          <p:cNvSpPr txBox="1"/>
          <p:nvPr/>
        </p:nvSpPr>
        <p:spPr>
          <a:xfrm>
            <a:off x="0" y="5833740"/>
            <a:ext cx="12191999" cy="553998"/>
          </a:xfrm>
          <a:prstGeom prst="rect">
            <a:avLst/>
          </a:prstGeom>
          <a:noFill/>
        </p:spPr>
        <p:txBody>
          <a:bodyPr vert="horz" wrap="square" lIns="457200" tIns="0" rIns="457200" bIns="0" rtlCol="0" anchor="b" anchorCtr="0">
            <a:spAutoFit/>
          </a:bodyPr>
          <a:lstStyle/>
          <a:p>
            <a:pPr algn="l"/>
            <a:r>
              <a:rPr lang="en-US" sz="1200" dirty="0">
                <a:solidFill>
                  <a:schemeClr val="bg1">
                    <a:lumMod val="50000"/>
                  </a:schemeClr>
                </a:solidFill>
                <a:latin typeface="Arial Narrow" panose="020B0604020202020204" pitchFamily="34" charset="0"/>
                <a:cs typeface="Arial Narrow" panose="020B0604020202020204" pitchFamily="34" charset="0"/>
              </a:rPr>
              <a:t>Living benefits may be provided by riders which are supplemental benefits that can be added to a life insurance policy and are not suitable unless you also have a need for life insurance. Riders are optional, may require additional premium and may not be available in all states or on all products. This is not a solicitation of any specific insurance policy. Policy loans and withdrawals reduce the policy’s cash value and death benefit and may result in a taxable event. Surrender charges may reduce the policy’s cash value in early years.</a:t>
            </a:r>
          </a:p>
        </p:txBody>
      </p:sp>
      <p:sp>
        <p:nvSpPr>
          <p:cNvPr id="23" name="Right Arrow 22">
            <a:extLst>
              <a:ext uri="{FF2B5EF4-FFF2-40B4-BE49-F238E27FC236}">
                <a16:creationId xmlns:a16="http://schemas.microsoft.com/office/drawing/2014/main" id="{16741EF4-E567-2878-A096-43DCD1AD2356}"/>
              </a:ext>
            </a:extLst>
          </p:cNvPr>
          <p:cNvSpPr/>
          <p:nvPr/>
        </p:nvSpPr>
        <p:spPr>
          <a:xfrm>
            <a:off x="1434375" y="5185325"/>
            <a:ext cx="9509760" cy="235476"/>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a:extLst>
              <a:ext uri="{FF2B5EF4-FFF2-40B4-BE49-F238E27FC236}">
                <a16:creationId xmlns:a16="http://schemas.microsoft.com/office/drawing/2014/main" id="{076C69F5-A22B-CA45-5B04-294409D33992}"/>
              </a:ext>
            </a:extLst>
          </p:cNvPr>
          <p:cNvSpPr>
            <a:spLocks/>
          </p:cNvSpPr>
          <p:nvPr/>
        </p:nvSpPr>
        <p:spPr>
          <a:xfrm rot="16200000">
            <a:off x="-422639" y="3193249"/>
            <a:ext cx="3840480" cy="274320"/>
          </a:xfrm>
          <a:prstGeom prs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3BC27CDF-57DD-D008-D7DC-11155B920D23}"/>
              </a:ext>
            </a:extLst>
          </p:cNvPr>
          <p:cNvSpPr txBox="1"/>
          <p:nvPr/>
        </p:nvSpPr>
        <p:spPr>
          <a:xfrm>
            <a:off x="1796207" y="2602166"/>
            <a:ext cx="2831808" cy="338554"/>
          </a:xfrm>
          <a:prstGeom prst="rect">
            <a:avLst/>
          </a:prstGeom>
          <a:noFill/>
        </p:spPr>
        <p:txBody>
          <a:bodyPr wrap="square" rtlCol="0">
            <a:spAutoFit/>
          </a:bodyPr>
          <a:lstStyle/>
          <a:p>
            <a:pPr algn="ctr"/>
            <a:r>
              <a:rPr lang="en-US" sz="1600" b="1" dirty="0">
                <a:solidFill>
                  <a:schemeClr val="tx2"/>
                </a:solidFill>
                <a:latin typeface="Arial" panose="020B0604020202020204"/>
              </a:rPr>
              <a:t>Treasuries</a:t>
            </a:r>
          </a:p>
        </p:txBody>
      </p:sp>
      <p:sp>
        <p:nvSpPr>
          <p:cNvPr id="45" name="TextBox 44">
            <a:extLst>
              <a:ext uri="{FF2B5EF4-FFF2-40B4-BE49-F238E27FC236}">
                <a16:creationId xmlns:a16="http://schemas.microsoft.com/office/drawing/2014/main" id="{A1E2F05A-BC41-107C-FCFA-85310314CDB0}"/>
              </a:ext>
            </a:extLst>
          </p:cNvPr>
          <p:cNvSpPr txBox="1"/>
          <p:nvPr/>
        </p:nvSpPr>
        <p:spPr>
          <a:xfrm>
            <a:off x="4786734" y="1152203"/>
            <a:ext cx="2831808" cy="674161"/>
          </a:xfrm>
          <a:prstGeom prst="rect">
            <a:avLst/>
          </a:prstGeom>
          <a:noFill/>
        </p:spPr>
        <p:txBody>
          <a:bodyPr wrap="square" tIns="91440" rtlCol="0">
            <a:noAutofit/>
          </a:bodyPr>
          <a:lstStyle/>
          <a:p>
            <a:pPr algn="ctr"/>
            <a:r>
              <a:rPr lang="en-US" sz="1600" b="1" dirty="0">
                <a:latin typeface="Arial" panose="020B0604020202020204"/>
              </a:rPr>
              <a:t>Whole Life / </a:t>
            </a:r>
            <a:br>
              <a:rPr lang="en-US" sz="1600" b="1" dirty="0">
                <a:latin typeface="Arial" panose="020B0604020202020204"/>
              </a:rPr>
            </a:br>
            <a:r>
              <a:rPr lang="en-US" sz="1600" b="1" dirty="0">
                <a:latin typeface="Arial" panose="020B0604020202020204"/>
              </a:rPr>
              <a:t>Indexed Universal Life</a:t>
            </a:r>
          </a:p>
        </p:txBody>
      </p:sp>
      <p:sp>
        <p:nvSpPr>
          <p:cNvPr id="46" name="TextBox 45">
            <a:extLst>
              <a:ext uri="{FF2B5EF4-FFF2-40B4-BE49-F238E27FC236}">
                <a16:creationId xmlns:a16="http://schemas.microsoft.com/office/drawing/2014/main" id="{04F1C968-6EA6-FA09-E154-034EAEBE5C1A}"/>
              </a:ext>
            </a:extLst>
          </p:cNvPr>
          <p:cNvSpPr txBox="1"/>
          <p:nvPr/>
        </p:nvSpPr>
        <p:spPr>
          <a:xfrm>
            <a:off x="7765207" y="1486289"/>
            <a:ext cx="2831808" cy="338554"/>
          </a:xfrm>
          <a:prstGeom prst="rect">
            <a:avLst/>
          </a:prstGeom>
          <a:noFill/>
        </p:spPr>
        <p:txBody>
          <a:bodyPr wrap="square" rtlCol="0">
            <a:spAutoFit/>
          </a:bodyPr>
          <a:lstStyle/>
          <a:p>
            <a:pPr algn="ctr"/>
            <a:r>
              <a:rPr lang="en-US" sz="1600" b="1" dirty="0">
                <a:solidFill>
                  <a:schemeClr val="tx2"/>
                </a:solidFill>
                <a:latin typeface="Arial" panose="020B0604020202020204"/>
              </a:rPr>
              <a:t>High Yield Debt</a:t>
            </a:r>
          </a:p>
        </p:txBody>
      </p:sp>
      <p:sp>
        <p:nvSpPr>
          <p:cNvPr id="12" name="Triangle 11">
            <a:extLst>
              <a:ext uri="{FF2B5EF4-FFF2-40B4-BE49-F238E27FC236}">
                <a16:creationId xmlns:a16="http://schemas.microsoft.com/office/drawing/2014/main" id="{9B375A05-E97B-ADB7-B74F-72EC99DED763}"/>
              </a:ext>
            </a:extLst>
          </p:cNvPr>
          <p:cNvSpPr/>
          <p:nvPr/>
        </p:nvSpPr>
        <p:spPr>
          <a:xfrm>
            <a:off x="1796206" y="3126284"/>
            <a:ext cx="2831163" cy="447201"/>
          </a:xfrm>
          <a:prstGeom prst="triangl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66A6BEA-D59E-210A-833C-1BE184CB0EA3}"/>
              </a:ext>
            </a:extLst>
          </p:cNvPr>
          <p:cNvSpPr txBox="1"/>
          <p:nvPr/>
        </p:nvSpPr>
        <p:spPr>
          <a:xfrm>
            <a:off x="2155632" y="3303869"/>
            <a:ext cx="2112311" cy="864225"/>
          </a:xfrm>
          <a:prstGeom prst="rect">
            <a:avLst/>
          </a:prstGeom>
          <a:noFill/>
        </p:spPr>
        <p:txBody>
          <a:bodyPr vert="horz" wrap="square" lIns="182880" tIns="91440" rIns="182880" bIns="182880" rtlCol="0" anchor="ctr" anchorCtr="0">
            <a:noAutofit/>
          </a:bodyPr>
          <a:lstStyle/>
          <a:p>
            <a:pPr algn="ctr"/>
            <a:r>
              <a:rPr lang="en-US" dirty="0">
                <a:solidFill>
                  <a:schemeClr val="bg1"/>
                </a:solidFill>
              </a:rPr>
              <a:t>Liquidity</a:t>
            </a:r>
            <a:br>
              <a:rPr lang="en-US" dirty="0">
                <a:solidFill>
                  <a:schemeClr val="bg1"/>
                </a:solidFill>
              </a:rPr>
            </a:br>
            <a:r>
              <a:rPr lang="en-US" dirty="0">
                <a:solidFill>
                  <a:schemeClr val="bg1"/>
                </a:solidFill>
              </a:rPr>
              <a:t>and principal protection</a:t>
            </a:r>
          </a:p>
        </p:txBody>
      </p:sp>
      <p:sp>
        <p:nvSpPr>
          <p:cNvPr id="16" name="Triangle 15">
            <a:extLst>
              <a:ext uri="{FF2B5EF4-FFF2-40B4-BE49-F238E27FC236}">
                <a16:creationId xmlns:a16="http://schemas.microsoft.com/office/drawing/2014/main" id="{EE86575D-5769-5C90-97D2-980CDDAD820F}"/>
              </a:ext>
            </a:extLst>
          </p:cNvPr>
          <p:cNvSpPr/>
          <p:nvPr/>
        </p:nvSpPr>
        <p:spPr>
          <a:xfrm rot="10800000">
            <a:off x="1796206" y="4771723"/>
            <a:ext cx="2831163" cy="447201"/>
          </a:xfrm>
          <a:prstGeom prst="triangl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CB1477-10F3-DBCF-A4A4-45007BF74D8C}"/>
              </a:ext>
            </a:extLst>
          </p:cNvPr>
          <p:cNvSpPr/>
          <p:nvPr/>
        </p:nvSpPr>
        <p:spPr>
          <a:xfrm rot="10800000">
            <a:off x="5146801" y="4048404"/>
            <a:ext cx="2112311" cy="783917"/>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2916C75-871D-193F-D0B4-0C1D88F46233}"/>
              </a:ext>
            </a:extLst>
          </p:cNvPr>
          <p:cNvSpPr/>
          <p:nvPr/>
        </p:nvSpPr>
        <p:spPr>
          <a:xfrm>
            <a:off x="5146805" y="3117891"/>
            <a:ext cx="2112311" cy="86422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8D517CD5-F83A-D52E-11B0-CC24690471F4}"/>
              </a:ext>
            </a:extLst>
          </p:cNvPr>
          <p:cNvSpPr/>
          <p:nvPr/>
        </p:nvSpPr>
        <p:spPr>
          <a:xfrm>
            <a:off x="4787379" y="2692335"/>
            <a:ext cx="2831163" cy="447201"/>
          </a:xfrm>
          <a:prstGeom prst="triangl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8118564-1B7C-2583-9FB1-267640C9FA65}"/>
              </a:ext>
            </a:extLst>
          </p:cNvPr>
          <p:cNvSpPr txBox="1"/>
          <p:nvPr/>
        </p:nvSpPr>
        <p:spPr>
          <a:xfrm>
            <a:off x="5146805" y="3117891"/>
            <a:ext cx="2112311" cy="864225"/>
          </a:xfrm>
          <a:prstGeom prst="rect">
            <a:avLst/>
          </a:prstGeom>
          <a:noFill/>
        </p:spPr>
        <p:txBody>
          <a:bodyPr vert="horz" wrap="square" lIns="182880" tIns="91440" rIns="182880" bIns="182880" rtlCol="0" anchor="ctr" anchorCtr="0">
            <a:noAutofit/>
          </a:bodyPr>
          <a:lstStyle/>
          <a:p>
            <a:pPr algn="ctr"/>
            <a:r>
              <a:rPr lang="en-US" dirty="0">
                <a:solidFill>
                  <a:schemeClr val="bg1"/>
                </a:solidFill>
              </a:rPr>
              <a:t>Potential for higher cash values</a:t>
            </a:r>
          </a:p>
        </p:txBody>
      </p:sp>
      <p:sp>
        <p:nvSpPr>
          <p:cNvPr id="28" name="Triangle 27">
            <a:extLst>
              <a:ext uri="{FF2B5EF4-FFF2-40B4-BE49-F238E27FC236}">
                <a16:creationId xmlns:a16="http://schemas.microsoft.com/office/drawing/2014/main" id="{1B95257F-29EE-450D-8BF1-5000B4507DF1}"/>
              </a:ext>
            </a:extLst>
          </p:cNvPr>
          <p:cNvSpPr/>
          <p:nvPr/>
        </p:nvSpPr>
        <p:spPr>
          <a:xfrm rot="10800000">
            <a:off x="4787379" y="4771723"/>
            <a:ext cx="2831163" cy="447201"/>
          </a:xfrm>
          <a:prstGeom prst="triangl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0CD2268-CAFD-BAC6-19F8-FD19002FC9DF}"/>
              </a:ext>
            </a:extLst>
          </p:cNvPr>
          <p:cNvSpPr/>
          <p:nvPr/>
        </p:nvSpPr>
        <p:spPr>
          <a:xfrm rot="10800000">
            <a:off x="8044983" y="3753936"/>
            <a:ext cx="2112311" cy="1027645"/>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A8F679F-101C-C9FE-AFD4-B1D43D57C23B}"/>
              </a:ext>
            </a:extLst>
          </p:cNvPr>
          <p:cNvSpPr/>
          <p:nvPr/>
        </p:nvSpPr>
        <p:spPr>
          <a:xfrm>
            <a:off x="8044988" y="2436381"/>
            <a:ext cx="2112311" cy="125127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iangle 46">
            <a:extLst>
              <a:ext uri="{FF2B5EF4-FFF2-40B4-BE49-F238E27FC236}">
                <a16:creationId xmlns:a16="http://schemas.microsoft.com/office/drawing/2014/main" id="{B2C9403B-DE68-CB93-0AAA-B02E50EECC1B}"/>
              </a:ext>
            </a:extLst>
          </p:cNvPr>
          <p:cNvSpPr/>
          <p:nvPr/>
        </p:nvSpPr>
        <p:spPr>
          <a:xfrm>
            <a:off x="7685562" y="2038637"/>
            <a:ext cx="2831163" cy="447201"/>
          </a:xfrm>
          <a:prstGeom prst="triangl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155FD245-6E7D-974C-E491-8B9C4F814D88}"/>
              </a:ext>
            </a:extLst>
          </p:cNvPr>
          <p:cNvSpPr txBox="1"/>
          <p:nvPr/>
        </p:nvSpPr>
        <p:spPr>
          <a:xfrm>
            <a:off x="8044988" y="2474019"/>
            <a:ext cx="2112311" cy="1213632"/>
          </a:xfrm>
          <a:prstGeom prst="rect">
            <a:avLst/>
          </a:prstGeom>
          <a:noFill/>
        </p:spPr>
        <p:txBody>
          <a:bodyPr vert="horz" wrap="square" lIns="182880" tIns="91440" rIns="182880" bIns="182880" rtlCol="0" anchor="ctr" anchorCtr="0">
            <a:noAutofit/>
          </a:bodyPr>
          <a:lstStyle/>
          <a:p>
            <a:pPr algn="ctr"/>
            <a:r>
              <a:rPr lang="en-US" dirty="0">
                <a:solidFill>
                  <a:schemeClr val="bg1"/>
                </a:solidFill>
              </a:rPr>
              <a:t>High yield potential</a:t>
            </a:r>
          </a:p>
        </p:txBody>
      </p:sp>
      <p:sp>
        <p:nvSpPr>
          <p:cNvPr id="49" name="Triangle 48">
            <a:extLst>
              <a:ext uri="{FF2B5EF4-FFF2-40B4-BE49-F238E27FC236}">
                <a16:creationId xmlns:a16="http://schemas.microsoft.com/office/drawing/2014/main" id="{1E6A3BF4-3ACB-CF2F-7DAD-87CE62B4C5CA}"/>
              </a:ext>
            </a:extLst>
          </p:cNvPr>
          <p:cNvSpPr/>
          <p:nvPr/>
        </p:nvSpPr>
        <p:spPr>
          <a:xfrm rot="10800000">
            <a:off x="7685562" y="4771723"/>
            <a:ext cx="2831163" cy="447201"/>
          </a:xfrm>
          <a:prstGeom prst="triangl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6AD53666-DE27-F8AA-AD98-C6B320771C6F}"/>
              </a:ext>
            </a:extLst>
          </p:cNvPr>
          <p:cNvSpPr txBox="1"/>
          <p:nvPr/>
        </p:nvSpPr>
        <p:spPr>
          <a:xfrm>
            <a:off x="4786734" y="1789016"/>
            <a:ext cx="2831808" cy="1006570"/>
          </a:xfrm>
          <a:prstGeom prst="rect">
            <a:avLst/>
          </a:prstGeom>
          <a:noFill/>
        </p:spPr>
        <p:txBody>
          <a:bodyPr wrap="square" tIns="91440" rtlCol="0">
            <a:noAutofit/>
          </a:bodyPr>
          <a:lstStyle/>
          <a:p>
            <a:pPr algn="ctr"/>
            <a:r>
              <a:rPr lang="en-US" sz="1600" dirty="0">
                <a:latin typeface="Arial" panose="020B0604020202020204"/>
              </a:rPr>
              <a:t>In addition, Death Benefit Potential tax benefit</a:t>
            </a:r>
            <a:br>
              <a:rPr lang="en-US" sz="1600" dirty="0">
                <a:latin typeface="Arial" panose="020B0604020202020204"/>
              </a:rPr>
            </a:br>
            <a:r>
              <a:rPr lang="en-US" sz="1600" dirty="0">
                <a:latin typeface="Arial" panose="020B0604020202020204"/>
              </a:rPr>
              <a:t>Living Benefits</a:t>
            </a:r>
          </a:p>
        </p:txBody>
      </p:sp>
      <p:sp>
        <p:nvSpPr>
          <p:cNvPr id="8" name="TextBox 7">
            <a:extLst>
              <a:ext uri="{FF2B5EF4-FFF2-40B4-BE49-F238E27FC236}">
                <a16:creationId xmlns:a16="http://schemas.microsoft.com/office/drawing/2014/main" id="{402C761D-D294-7AD6-42E3-205D6483A708}"/>
              </a:ext>
            </a:extLst>
          </p:cNvPr>
          <p:cNvSpPr txBox="1"/>
          <p:nvPr/>
        </p:nvSpPr>
        <p:spPr>
          <a:xfrm>
            <a:off x="2155632" y="4385068"/>
            <a:ext cx="2112311" cy="568564"/>
          </a:xfrm>
          <a:prstGeom prst="rect">
            <a:avLst/>
          </a:prstGeom>
          <a:noFill/>
        </p:spPr>
        <p:txBody>
          <a:bodyPr vert="horz" wrap="square" lIns="182880" tIns="91440" rIns="182880" bIns="182880" rtlCol="0" anchor="ctr" anchorCtr="0">
            <a:noAutofit/>
          </a:bodyPr>
          <a:lstStyle/>
          <a:p>
            <a:pPr algn="ctr"/>
            <a:r>
              <a:rPr lang="en-US" dirty="0">
                <a:solidFill>
                  <a:schemeClr val="bg1"/>
                </a:solidFill>
              </a:rPr>
              <a:t>Opportunity</a:t>
            </a:r>
            <a:br>
              <a:rPr lang="en-US" dirty="0">
                <a:solidFill>
                  <a:schemeClr val="bg1"/>
                </a:solidFill>
              </a:rPr>
            </a:br>
            <a:r>
              <a:rPr lang="en-US" dirty="0">
                <a:solidFill>
                  <a:schemeClr val="bg1"/>
                </a:solidFill>
              </a:rPr>
              <a:t>cost risk</a:t>
            </a:r>
          </a:p>
        </p:txBody>
      </p:sp>
      <p:sp>
        <p:nvSpPr>
          <p:cNvPr id="25" name="TextBox 24">
            <a:extLst>
              <a:ext uri="{FF2B5EF4-FFF2-40B4-BE49-F238E27FC236}">
                <a16:creationId xmlns:a16="http://schemas.microsoft.com/office/drawing/2014/main" id="{2CEFD4F8-7184-2AE8-21D7-D1F91E238DD1}"/>
              </a:ext>
            </a:extLst>
          </p:cNvPr>
          <p:cNvSpPr txBox="1"/>
          <p:nvPr/>
        </p:nvSpPr>
        <p:spPr>
          <a:xfrm>
            <a:off x="5146805" y="4264234"/>
            <a:ext cx="2112311" cy="568564"/>
          </a:xfrm>
          <a:prstGeom prst="rect">
            <a:avLst/>
          </a:prstGeom>
          <a:noFill/>
        </p:spPr>
        <p:txBody>
          <a:bodyPr vert="horz" wrap="square" lIns="182880" tIns="91440" rIns="182880" bIns="182880" rtlCol="0" anchor="ctr" anchorCtr="0">
            <a:noAutofit/>
          </a:bodyPr>
          <a:lstStyle/>
          <a:p>
            <a:pPr algn="ctr"/>
            <a:r>
              <a:rPr lang="en-US" dirty="0">
                <a:solidFill>
                  <a:schemeClr val="bg1"/>
                </a:solidFill>
              </a:rPr>
              <a:t>Not available to everyone and cost of insurance</a:t>
            </a:r>
          </a:p>
        </p:txBody>
      </p:sp>
      <p:sp>
        <p:nvSpPr>
          <p:cNvPr id="31" name="TextBox 30">
            <a:extLst>
              <a:ext uri="{FF2B5EF4-FFF2-40B4-BE49-F238E27FC236}">
                <a16:creationId xmlns:a16="http://schemas.microsoft.com/office/drawing/2014/main" id="{0D0A6B61-C4F3-FB17-32CE-5528B894A2D7}"/>
              </a:ext>
            </a:extLst>
          </p:cNvPr>
          <p:cNvSpPr txBox="1"/>
          <p:nvPr/>
        </p:nvSpPr>
        <p:spPr>
          <a:xfrm>
            <a:off x="8044988" y="4120539"/>
            <a:ext cx="2112311" cy="520419"/>
          </a:xfrm>
          <a:prstGeom prst="rect">
            <a:avLst/>
          </a:prstGeom>
          <a:noFill/>
        </p:spPr>
        <p:txBody>
          <a:bodyPr vert="horz" wrap="square" lIns="182880" tIns="91440" rIns="182880" bIns="182880" rtlCol="0" anchor="ctr" anchorCtr="0">
            <a:noAutofit/>
          </a:bodyPr>
          <a:lstStyle/>
          <a:p>
            <a:pPr algn="ctr"/>
            <a:r>
              <a:rPr lang="en-US" dirty="0">
                <a:solidFill>
                  <a:schemeClr val="bg1"/>
                </a:solidFill>
              </a:rPr>
              <a:t>Default risk</a:t>
            </a:r>
          </a:p>
        </p:txBody>
      </p:sp>
      <p:grpSp>
        <p:nvGrpSpPr>
          <p:cNvPr id="6" name="Group 5">
            <a:extLst>
              <a:ext uri="{FF2B5EF4-FFF2-40B4-BE49-F238E27FC236}">
                <a16:creationId xmlns:a16="http://schemas.microsoft.com/office/drawing/2014/main" id="{7AD77B1F-91C6-31D2-7038-1AF2ECC9F565}"/>
              </a:ext>
            </a:extLst>
          </p:cNvPr>
          <p:cNvGrpSpPr/>
          <p:nvPr/>
        </p:nvGrpSpPr>
        <p:grpSpPr>
          <a:xfrm>
            <a:off x="9014461" y="-1928"/>
            <a:ext cx="3177539" cy="457200"/>
            <a:chOff x="9014461" y="0"/>
            <a:chExt cx="3177539" cy="457200"/>
          </a:xfrm>
          <a:solidFill>
            <a:schemeClr val="accent5"/>
          </a:solidFill>
        </p:grpSpPr>
        <p:sp>
          <p:nvSpPr>
            <p:cNvPr id="9" name="Rectangle 8">
              <a:extLst>
                <a:ext uri="{FF2B5EF4-FFF2-40B4-BE49-F238E27FC236}">
                  <a16:creationId xmlns:a16="http://schemas.microsoft.com/office/drawing/2014/main" id="{7DF000C0-B5A7-ED10-7CF3-37856F643F0E}"/>
                </a:ext>
              </a:extLst>
            </p:cNvPr>
            <p:cNvSpPr/>
            <p:nvPr/>
          </p:nvSpPr>
          <p:spPr>
            <a:xfrm>
              <a:off x="9471661" y="0"/>
              <a:ext cx="2720339" cy="4572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DF684994-7ECE-6B20-576F-975D9F931AD6}"/>
                </a:ext>
              </a:extLst>
            </p:cNvPr>
            <p:cNvSpPr>
              <a:spLocks noChangeAspect="1"/>
            </p:cNvSpPr>
            <p:nvPr/>
          </p:nvSpPr>
          <p:spPr>
            <a:xfrm rot="16200000">
              <a:off x="9014461" y="0"/>
              <a:ext cx="457200" cy="45720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D9678F9A-5177-0A9F-0A62-5A496753FEE3}"/>
              </a:ext>
            </a:extLst>
          </p:cNvPr>
          <p:cNvSpPr txBox="1"/>
          <p:nvPr/>
        </p:nvSpPr>
        <p:spPr>
          <a:xfrm>
            <a:off x="9471662" y="128247"/>
            <a:ext cx="2722268" cy="184666"/>
          </a:xfrm>
          <a:prstGeom prst="rect">
            <a:avLst/>
          </a:prstGeom>
          <a:noFill/>
        </p:spPr>
        <p:txBody>
          <a:bodyPr vert="horz" wrap="square" lIns="0" tIns="0" rIns="182880" bIns="0" rtlCol="0" anchor="ctr" anchorCtr="0">
            <a:spAutoFit/>
          </a:bodyPr>
          <a:lstStyle/>
          <a:p>
            <a:pPr algn="r"/>
            <a:r>
              <a:rPr lang="en-US" sz="1200" b="1" dirty="0">
                <a:solidFill>
                  <a:schemeClr val="bg1"/>
                </a:solidFill>
              </a:rPr>
              <a:t>BALANCING THE UNKNOWN RISK</a:t>
            </a:r>
          </a:p>
        </p:txBody>
      </p:sp>
    </p:spTree>
    <p:extLst>
      <p:ext uri="{BB962C8B-B14F-4D97-AF65-F5344CB8AC3E}">
        <p14:creationId xmlns:p14="http://schemas.microsoft.com/office/powerpoint/2010/main" val="4272842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047D7B0-B587-F356-221B-4365B6A12B87}"/>
              </a:ext>
            </a:extLst>
          </p:cNvPr>
          <p:cNvSpPr txBox="1"/>
          <p:nvPr/>
        </p:nvSpPr>
        <p:spPr>
          <a:xfrm>
            <a:off x="6728877" y="5126818"/>
            <a:ext cx="1616309" cy="1015663"/>
          </a:xfrm>
          <a:prstGeom prst="rect">
            <a:avLst/>
          </a:prstGeom>
          <a:solidFill>
            <a:schemeClr val="bg2"/>
          </a:solidFill>
        </p:spPr>
        <p:txBody>
          <a:bodyPr vert="horz" wrap="square" lIns="91440" tIns="91440" rIns="91440" bIns="91440" rtlCol="0" anchor="ctr" anchorCtr="0">
            <a:spAutoFit/>
          </a:bodyPr>
          <a:lstStyle/>
          <a:p>
            <a:pPr algn="ctr"/>
            <a:r>
              <a:rPr lang="en-US" b="1" dirty="0"/>
              <a:t>Fixed Indexed Annuities</a:t>
            </a:r>
          </a:p>
        </p:txBody>
      </p:sp>
      <p:sp>
        <p:nvSpPr>
          <p:cNvPr id="2" name="Title 1">
            <a:extLst>
              <a:ext uri="{FF2B5EF4-FFF2-40B4-BE49-F238E27FC236}">
                <a16:creationId xmlns:a16="http://schemas.microsoft.com/office/drawing/2014/main" id="{3201D69A-043E-2B3C-76A4-78BC84AF9062}"/>
              </a:ext>
            </a:extLst>
          </p:cNvPr>
          <p:cNvSpPr>
            <a:spLocks noGrp="1"/>
          </p:cNvSpPr>
          <p:nvPr>
            <p:ph type="title"/>
          </p:nvPr>
        </p:nvSpPr>
        <p:spPr>
          <a:xfrm>
            <a:off x="0" y="269380"/>
            <a:ext cx="12192000" cy="743280"/>
          </a:xfrm>
        </p:spPr>
        <p:txBody>
          <a:bodyPr/>
          <a:lstStyle/>
          <a:p>
            <a:r>
              <a:rPr lang="en-US" b="1" dirty="0"/>
              <a:t>Total </a:t>
            </a:r>
            <a:r>
              <a:rPr lang="en-US" dirty="0"/>
              <a:t>Financial Risk Management</a:t>
            </a:r>
          </a:p>
        </p:txBody>
      </p:sp>
      <p:sp>
        <p:nvSpPr>
          <p:cNvPr id="3" name="Footer Placeholder 2">
            <a:extLst>
              <a:ext uri="{FF2B5EF4-FFF2-40B4-BE49-F238E27FC236}">
                <a16:creationId xmlns:a16="http://schemas.microsoft.com/office/drawing/2014/main" id="{F87D5C24-8617-71C5-BB20-80A2F041F738}"/>
              </a:ext>
            </a:extLst>
          </p:cNvPr>
          <p:cNvSpPr>
            <a:spLocks noGrp="1"/>
          </p:cNvSpPr>
          <p:nvPr>
            <p:ph type="ftr" sz="quarter" idx="10"/>
          </p:nvPr>
        </p:nvSpPr>
        <p:spPr>
          <a:xfrm>
            <a:off x="197514" y="6469664"/>
            <a:ext cx="3276538" cy="138499"/>
          </a:xfrm>
        </p:spPr>
        <p:txBody>
          <a:bodyPr/>
          <a:lstStyle/>
          <a:p>
            <a:r>
              <a:rPr lang="en-US" dirty="0"/>
              <a:t>For Registered Rep Use Only – Not For Use With The Public</a:t>
            </a:r>
            <a:endParaRPr lang="en-US" b="1" dirty="0"/>
          </a:p>
        </p:txBody>
      </p:sp>
      <p:sp>
        <p:nvSpPr>
          <p:cNvPr id="4" name="Slide Number Placeholder 3">
            <a:extLst>
              <a:ext uri="{FF2B5EF4-FFF2-40B4-BE49-F238E27FC236}">
                <a16:creationId xmlns:a16="http://schemas.microsoft.com/office/drawing/2014/main" id="{FFD164E0-D915-053F-D8EA-5F3364AB8B67}"/>
              </a:ext>
            </a:extLst>
          </p:cNvPr>
          <p:cNvSpPr>
            <a:spLocks noGrp="1"/>
          </p:cNvSpPr>
          <p:nvPr>
            <p:ph type="sldNum" sz="quarter" idx="11"/>
          </p:nvPr>
        </p:nvSpPr>
        <p:spPr/>
        <p:txBody>
          <a:bodyPr/>
          <a:lstStyle/>
          <a:p>
            <a:r>
              <a:rPr lang="en-US"/>
              <a:t>Copyright© 2024, National Life Group  |  </a:t>
            </a:r>
            <a:fld id="{7100E8EA-2210-4425-A1B5-66FC0BB99DA3}" type="slidenum">
              <a:rPr lang="en-US" smtClean="0"/>
              <a:pPr/>
              <a:t>17</a:t>
            </a:fld>
            <a:endParaRPr lang="en-US" sz="825" dirty="0"/>
          </a:p>
        </p:txBody>
      </p:sp>
      <p:sp>
        <p:nvSpPr>
          <p:cNvPr id="21" name="TextBox 20">
            <a:extLst>
              <a:ext uri="{FF2B5EF4-FFF2-40B4-BE49-F238E27FC236}">
                <a16:creationId xmlns:a16="http://schemas.microsoft.com/office/drawing/2014/main" id="{D333B268-243F-58DA-61A8-C1D5FCC4A31A}"/>
              </a:ext>
            </a:extLst>
          </p:cNvPr>
          <p:cNvSpPr txBox="1"/>
          <p:nvPr/>
        </p:nvSpPr>
        <p:spPr>
          <a:xfrm>
            <a:off x="8579618" y="5126818"/>
            <a:ext cx="1616309" cy="1015663"/>
          </a:xfrm>
          <a:prstGeom prst="rect">
            <a:avLst/>
          </a:prstGeom>
          <a:solidFill>
            <a:schemeClr val="bg2"/>
          </a:solidFill>
        </p:spPr>
        <p:txBody>
          <a:bodyPr vert="horz" wrap="square" lIns="91440" tIns="91440" rIns="91440" bIns="91440" rtlCol="0" anchor="ctr" anchorCtr="0">
            <a:spAutoFit/>
          </a:bodyPr>
          <a:lstStyle/>
          <a:p>
            <a:pPr algn="ctr"/>
            <a:r>
              <a:rPr lang="en-US" b="1" dirty="0"/>
              <a:t>Investment-Based Portfolios</a:t>
            </a:r>
          </a:p>
        </p:txBody>
      </p:sp>
      <p:sp>
        <p:nvSpPr>
          <p:cNvPr id="23" name="TextBox 22">
            <a:extLst>
              <a:ext uri="{FF2B5EF4-FFF2-40B4-BE49-F238E27FC236}">
                <a16:creationId xmlns:a16="http://schemas.microsoft.com/office/drawing/2014/main" id="{E3BF4CB3-0BC6-FE59-D6CD-6D2FEE5B5F11}"/>
              </a:ext>
            </a:extLst>
          </p:cNvPr>
          <p:cNvSpPr txBox="1"/>
          <p:nvPr/>
        </p:nvSpPr>
        <p:spPr>
          <a:xfrm>
            <a:off x="10430359" y="5126818"/>
            <a:ext cx="1452992" cy="1015663"/>
          </a:xfrm>
          <a:prstGeom prst="rect">
            <a:avLst/>
          </a:prstGeom>
          <a:solidFill>
            <a:schemeClr val="bg2"/>
          </a:solidFill>
        </p:spPr>
        <p:txBody>
          <a:bodyPr vert="horz" wrap="square" lIns="91440" tIns="91440" rIns="91440" bIns="91440" rtlCol="0" anchor="ctr" anchorCtr="0">
            <a:noAutofit/>
          </a:bodyPr>
          <a:lstStyle/>
          <a:p>
            <a:pPr algn="ctr"/>
            <a:r>
              <a:rPr lang="en-US" b="1" dirty="0"/>
              <a:t>Life Insurance</a:t>
            </a:r>
          </a:p>
        </p:txBody>
      </p:sp>
      <p:sp>
        <p:nvSpPr>
          <p:cNvPr id="10" name="Rectangle 9">
            <a:extLst>
              <a:ext uri="{FF2B5EF4-FFF2-40B4-BE49-F238E27FC236}">
                <a16:creationId xmlns:a16="http://schemas.microsoft.com/office/drawing/2014/main" id="{14D5C1E7-06FC-6CD0-82FA-BCF68F636B3D}"/>
              </a:ext>
            </a:extLst>
          </p:cNvPr>
          <p:cNvSpPr/>
          <p:nvPr/>
        </p:nvSpPr>
        <p:spPr>
          <a:xfrm>
            <a:off x="0" y="1904001"/>
            <a:ext cx="12192000" cy="1956796"/>
          </a:xfrm>
          <a:prstGeom prst="rect">
            <a:avLst/>
          </a:prstGeom>
          <a:gradFill flip="none" rotWithShape="1">
            <a:gsLst>
              <a:gs pos="0">
                <a:schemeClr val="tx2">
                  <a:alpha val="42668"/>
                </a:schemeClr>
              </a:gs>
              <a:gs pos="27000">
                <a:schemeClr val="tx2">
                  <a:alpha val="30615"/>
                </a:schemeClr>
              </a:gs>
              <a:gs pos="53000">
                <a:schemeClr val="tx2">
                  <a:alpha val="15798"/>
                </a:schemeClr>
              </a:gs>
              <a:gs pos="87000">
                <a:schemeClr val="tx2">
                  <a:alpha val="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33B144B-CAAF-B0AF-BCE3-A112A4DA4262}"/>
              </a:ext>
            </a:extLst>
          </p:cNvPr>
          <p:cNvSpPr txBox="1"/>
          <p:nvPr/>
        </p:nvSpPr>
        <p:spPr>
          <a:xfrm>
            <a:off x="2582334" y="3148616"/>
            <a:ext cx="7027333" cy="615553"/>
          </a:xfrm>
          <a:prstGeom prst="rect">
            <a:avLst/>
          </a:prstGeom>
          <a:noFill/>
          <a:ln w="22225">
            <a:noFill/>
          </a:ln>
        </p:spPr>
        <p:txBody>
          <a:bodyPr vert="horz" wrap="square" lIns="91440" tIns="91440" rIns="91440" bIns="91440" rtlCol="0" anchor="ctr" anchorCtr="0">
            <a:spAutoFit/>
          </a:bodyPr>
          <a:lstStyle/>
          <a:p>
            <a:pPr algn="ctr"/>
            <a:r>
              <a:rPr lang="en-US" sz="2800" b="1" dirty="0"/>
              <a:t>Risks Facing Retirees</a:t>
            </a:r>
          </a:p>
        </p:txBody>
      </p:sp>
      <p:pic>
        <p:nvPicPr>
          <p:cNvPr id="17" name="Graphic 16">
            <a:extLst>
              <a:ext uri="{FF2B5EF4-FFF2-40B4-BE49-F238E27FC236}">
                <a16:creationId xmlns:a16="http://schemas.microsoft.com/office/drawing/2014/main" id="{C8CC42AA-9434-A792-B690-B9D6CDA558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1461" y="876127"/>
            <a:ext cx="1079313" cy="1079313"/>
          </a:xfrm>
          <a:prstGeom prst="rect">
            <a:avLst/>
          </a:prstGeom>
        </p:spPr>
      </p:pic>
      <p:pic>
        <p:nvPicPr>
          <p:cNvPr id="18" name="MH_Other_9">
            <a:extLst>
              <a:ext uri="{FF2B5EF4-FFF2-40B4-BE49-F238E27FC236}">
                <a16:creationId xmlns:a16="http://schemas.microsoft.com/office/drawing/2014/main" id="{9F73A6BC-F694-4750-A884-F0003BE4B0E7}"/>
              </a:ext>
            </a:extLst>
          </p:cNvPr>
          <p:cNvPicPr>
            <a:picLocks noChangeAspect="1"/>
          </p:cNvPicPr>
          <p:nvPr>
            <p:custDataLst>
              <p:tags r:id="rId1"/>
            </p:custDataLst>
          </p:nvPr>
        </p:nvPicPr>
        <p:blipFill>
          <a:blip r:embed="rId8" cstate="email">
            <a:alphaModFix amt="74000"/>
            <a:extLst>
              <a:ext uri="{28A0092B-C50C-407E-A947-70E740481C1C}">
                <a14:useLocalDpi xmlns:a14="http://schemas.microsoft.com/office/drawing/2010/main"/>
              </a:ext>
            </a:extLst>
          </a:blip>
          <a:srcRect/>
          <a:stretch>
            <a:fillRect/>
          </a:stretch>
        </p:blipFill>
        <p:spPr bwMode="auto">
          <a:xfrm rot="5400000">
            <a:off x="3790430" y="1330828"/>
            <a:ext cx="401376" cy="155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E0D6838C-CBA8-789E-76AB-4DE27DBD35AF}"/>
              </a:ext>
            </a:extLst>
          </p:cNvPr>
          <p:cNvSpPr txBox="1"/>
          <p:nvPr/>
        </p:nvSpPr>
        <p:spPr>
          <a:xfrm>
            <a:off x="2977303" y="2308347"/>
            <a:ext cx="1790649" cy="461665"/>
          </a:xfrm>
          <a:prstGeom prst="rect">
            <a:avLst/>
          </a:prstGeom>
          <a:solidFill>
            <a:srgbClr val="FFFFFF"/>
          </a:solidFill>
        </p:spPr>
        <p:txBody>
          <a:bodyPr vert="horz" wrap="square" lIns="91440" tIns="91440" rIns="91440" bIns="91440" rtlCol="0" anchor="ctr" anchorCtr="0">
            <a:spAutoFit/>
          </a:bodyPr>
          <a:lstStyle/>
          <a:p>
            <a:pPr algn="ctr"/>
            <a:r>
              <a:rPr lang="en-US" dirty="0"/>
              <a:t>Market Risk</a:t>
            </a:r>
          </a:p>
        </p:txBody>
      </p:sp>
      <p:pic>
        <p:nvPicPr>
          <p:cNvPr id="26" name="Graphic 25">
            <a:extLst>
              <a:ext uri="{FF2B5EF4-FFF2-40B4-BE49-F238E27FC236}">
                <a16:creationId xmlns:a16="http://schemas.microsoft.com/office/drawing/2014/main" id="{FE2A580C-18C8-F75E-16EE-26D21F5296E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754394" y="1073863"/>
            <a:ext cx="1079313" cy="853171"/>
          </a:xfrm>
          <a:prstGeom prst="rect">
            <a:avLst/>
          </a:prstGeom>
        </p:spPr>
      </p:pic>
      <p:pic>
        <p:nvPicPr>
          <p:cNvPr id="27" name="MH_Other_9">
            <a:extLst>
              <a:ext uri="{FF2B5EF4-FFF2-40B4-BE49-F238E27FC236}">
                <a16:creationId xmlns:a16="http://schemas.microsoft.com/office/drawing/2014/main" id="{50370102-C50C-D63B-DF96-F4B428A747F2}"/>
              </a:ext>
            </a:extLst>
          </p:cNvPr>
          <p:cNvPicPr>
            <a:picLocks noChangeAspect="1"/>
          </p:cNvPicPr>
          <p:nvPr>
            <p:custDataLst>
              <p:tags r:id="rId2"/>
            </p:custDataLst>
          </p:nvPr>
        </p:nvPicPr>
        <p:blipFill>
          <a:blip r:embed="rId8" cstate="email">
            <a:alphaModFix amt="74000"/>
            <a:extLst>
              <a:ext uri="{28A0092B-C50C-407E-A947-70E740481C1C}">
                <a14:useLocalDpi xmlns:a14="http://schemas.microsoft.com/office/drawing/2010/main"/>
              </a:ext>
            </a:extLst>
          </a:blip>
          <a:srcRect/>
          <a:stretch>
            <a:fillRect/>
          </a:stretch>
        </p:blipFill>
        <p:spPr bwMode="auto">
          <a:xfrm rot="5400000">
            <a:off x="6093363" y="1330828"/>
            <a:ext cx="401376" cy="155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54165905-BA5E-A812-980B-5493F93D1391}"/>
              </a:ext>
            </a:extLst>
          </p:cNvPr>
          <p:cNvSpPr txBox="1"/>
          <p:nvPr/>
        </p:nvSpPr>
        <p:spPr>
          <a:xfrm>
            <a:off x="5280236" y="2308347"/>
            <a:ext cx="1790649" cy="461665"/>
          </a:xfrm>
          <a:prstGeom prst="rect">
            <a:avLst/>
          </a:prstGeom>
          <a:solidFill>
            <a:srgbClr val="FFFFFF"/>
          </a:solidFill>
        </p:spPr>
        <p:txBody>
          <a:bodyPr vert="horz" wrap="square" lIns="91440" tIns="91440" rIns="91440" bIns="91440" rtlCol="0" anchor="ctr" anchorCtr="0">
            <a:spAutoFit/>
          </a:bodyPr>
          <a:lstStyle/>
          <a:p>
            <a:pPr algn="ctr"/>
            <a:r>
              <a:rPr lang="en-US" dirty="0"/>
              <a:t>Inflation Risk</a:t>
            </a:r>
          </a:p>
        </p:txBody>
      </p:sp>
      <p:pic>
        <p:nvPicPr>
          <p:cNvPr id="29" name="Graphic 28">
            <a:extLst>
              <a:ext uri="{FF2B5EF4-FFF2-40B4-BE49-F238E27FC236}">
                <a16:creationId xmlns:a16="http://schemas.microsoft.com/office/drawing/2014/main" id="{8F1A2002-C15D-FDB4-9567-4305D7DD4B8B}"/>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970109" y="909397"/>
            <a:ext cx="1079313" cy="1017638"/>
          </a:xfrm>
          <a:prstGeom prst="rect">
            <a:avLst/>
          </a:prstGeom>
        </p:spPr>
      </p:pic>
      <p:pic>
        <p:nvPicPr>
          <p:cNvPr id="30" name="MH_Other_9">
            <a:extLst>
              <a:ext uri="{FF2B5EF4-FFF2-40B4-BE49-F238E27FC236}">
                <a16:creationId xmlns:a16="http://schemas.microsoft.com/office/drawing/2014/main" id="{7149948A-24E7-0AE9-08A4-AA75CD9C6F95}"/>
              </a:ext>
            </a:extLst>
          </p:cNvPr>
          <p:cNvPicPr>
            <a:picLocks noChangeAspect="1"/>
          </p:cNvPicPr>
          <p:nvPr>
            <p:custDataLst>
              <p:tags r:id="rId3"/>
            </p:custDataLst>
          </p:nvPr>
        </p:nvPicPr>
        <p:blipFill>
          <a:blip r:embed="rId8" cstate="email">
            <a:alphaModFix amt="74000"/>
            <a:extLst>
              <a:ext uri="{28A0092B-C50C-407E-A947-70E740481C1C}">
                <a14:useLocalDpi xmlns:a14="http://schemas.microsoft.com/office/drawing/2010/main"/>
              </a:ext>
            </a:extLst>
          </a:blip>
          <a:srcRect/>
          <a:stretch>
            <a:fillRect/>
          </a:stretch>
        </p:blipFill>
        <p:spPr bwMode="auto">
          <a:xfrm rot="5400000">
            <a:off x="8396296" y="1330828"/>
            <a:ext cx="401376" cy="155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4665F208-C6AF-65C0-C342-42172EAB6B63}"/>
              </a:ext>
            </a:extLst>
          </p:cNvPr>
          <p:cNvSpPr txBox="1"/>
          <p:nvPr/>
        </p:nvSpPr>
        <p:spPr>
          <a:xfrm>
            <a:off x="7583169" y="2308347"/>
            <a:ext cx="1790649" cy="461665"/>
          </a:xfrm>
          <a:prstGeom prst="rect">
            <a:avLst/>
          </a:prstGeom>
          <a:solidFill>
            <a:srgbClr val="FFFFFF"/>
          </a:solidFill>
        </p:spPr>
        <p:txBody>
          <a:bodyPr vert="horz" wrap="square" lIns="91440" tIns="91440" rIns="91440" bIns="91440" rtlCol="0" anchor="ctr" anchorCtr="0">
            <a:spAutoFit/>
          </a:bodyPr>
          <a:lstStyle/>
          <a:p>
            <a:pPr algn="ctr"/>
            <a:r>
              <a:rPr lang="en-US" dirty="0"/>
              <a:t>Unknown Risk</a:t>
            </a:r>
          </a:p>
        </p:txBody>
      </p:sp>
      <p:sp>
        <p:nvSpPr>
          <p:cNvPr id="32" name="Freeform 31">
            <a:extLst>
              <a:ext uri="{FF2B5EF4-FFF2-40B4-BE49-F238E27FC236}">
                <a16:creationId xmlns:a16="http://schemas.microsoft.com/office/drawing/2014/main" id="{A6C9AC7E-AA06-71E1-015F-308F46E09207}"/>
              </a:ext>
            </a:extLst>
          </p:cNvPr>
          <p:cNvSpPr>
            <a:spLocks noChangeAspect="1"/>
          </p:cNvSpPr>
          <p:nvPr/>
        </p:nvSpPr>
        <p:spPr>
          <a:xfrm>
            <a:off x="0" y="3924607"/>
            <a:ext cx="6507480" cy="822960"/>
          </a:xfrm>
          <a:custGeom>
            <a:avLst/>
            <a:gdLst>
              <a:gd name="connsiteX0" fmla="*/ 0 w 6507480"/>
              <a:gd name="connsiteY0" fmla="*/ 0 h 822960"/>
              <a:gd name="connsiteX1" fmla="*/ 5684520 w 6507480"/>
              <a:gd name="connsiteY1" fmla="*/ 0 h 822960"/>
              <a:gd name="connsiteX2" fmla="*/ 6507480 w 6507480"/>
              <a:gd name="connsiteY2" fmla="*/ 822960 h 822960"/>
              <a:gd name="connsiteX3" fmla="*/ 5684520 w 6507480"/>
              <a:gd name="connsiteY3" fmla="*/ 822960 h 822960"/>
              <a:gd name="connsiteX4" fmla="*/ 0 w 6507480"/>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480" h="822960">
                <a:moveTo>
                  <a:pt x="0" y="0"/>
                </a:moveTo>
                <a:lnTo>
                  <a:pt x="5684520" y="0"/>
                </a:lnTo>
                <a:lnTo>
                  <a:pt x="6507480" y="822960"/>
                </a:lnTo>
                <a:lnTo>
                  <a:pt x="5684520" y="822960"/>
                </a:lnTo>
                <a:lnTo>
                  <a:pt x="0" y="82296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TextBox 32">
            <a:extLst>
              <a:ext uri="{FF2B5EF4-FFF2-40B4-BE49-F238E27FC236}">
                <a16:creationId xmlns:a16="http://schemas.microsoft.com/office/drawing/2014/main" id="{E58D3E6E-FB02-4F82-A022-A783F3C5B87A}"/>
              </a:ext>
            </a:extLst>
          </p:cNvPr>
          <p:cNvSpPr txBox="1"/>
          <p:nvPr/>
        </p:nvSpPr>
        <p:spPr>
          <a:xfrm>
            <a:off x="457200" y="4002958"/>
            <a:ext cx="5110752" cy="677108"/>
          </a:xfrm>
          <a:prstGeom prst="rect">
            <a:avLst/>
          </a:prstGeom>
          <a:noFill/>
        </p:spPr>
        <p:txBody>
          <a:bodyPr vert="horz" wrap="square" lIns="457200" tIns="182880" rIns="457200" bIns="182880" rtlCol="0" anchor="b" anchorCtr="0">
            <a:spAutoFit/>
          </a:bodyPr>
          <a:lstStyle/>
          <a:p>
            <a:pPr algn="l"/>
            <a:r>
              <a:rPr lang="en-US" sz="2000" b="1" dirty="0">
                <a:solidFill>
                  <a:schemeClr val="bg1"/>
                </a:solidFill>
              </a:rPr>
              <a:t>How do you manage these risks?</a:t>
            </a:r>
          </a:p>
        </p:txBody>
      </p:sp>
      <p:sp>
        <p:nvSpPr>
          <p:cNvPr id="34" name="Freeform 33">
            <a:extLst>
              <a:ext uri="{FF2B5EF4-FFF2-40B4-BE49-F238E27FC236}">
                <a16:creationId xmlns:a16="http://schemas.microsoft.com/office/drawing/2014/main" id="{56D5F14F-0D27-435E-405C-C7B758BAE91B}"/>
              </a:ext>
            </a:extLst>
          </p:cNvPr>
          <p:cNvSpPr>
            <a:spLocks noChangeAspect="1"/>
          </p:cNvSpPr>
          <p:nvPr/>
        </p:nvSpPr>
        <p:spPr>
          <a:xfrm flipH="1" flipV="1">
            <a:off x="5678791" y="3924607"/>
            <a:ext cx="6507480" cy="822960"/>
          </a:xfrm>
          <a:custGeom>
            <a:avLst/>
            <a:gdLst>
              <a:gd name="connsiteX0" fmla="*/ 0 w 6507480"/>
              <a:gd name="connsiteY0" fmla="*/ 0 h 822960"/>
              <a:gd name="connsiteX1" fmla="*/ 5684520 w 6507480"/>
              <a:gd name="connsiteY1" fmla="*/ 0 h 822960"/>
              <a:gd name="connsiteX2" fmla="*/ 6507480 w 6507480"/>
              <a:gd name="connsiteY2" fmla="*/ 822960 h 822960"/>
              <a:gd name="connsiteX3" fmla="*/ 5684520 w 6507480"/>
              <a:gd name="connsiteY3" fmla="*/ 822960 h 822960"/>
              <a:gd name="connsiteX4" fmla="*/ 0 w 6507480"/>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480" h="822960">
                <a:moveTo>
                  <a:pt x="0" y="0"/>
                </a:moveTo>
                <a:lnTo>
                  <a:pt x="5684520" y="0"/>
                </a:lnTo>
                <a:lnTo>
                  <a:pt x="6507480" y="822960"/>
                </a:lnTo>
                <a:lnTo>
                  <a:pt x="5684520" y="822960"/>
                </a:lnTo>
                <a:lnTo>
                  <a:pt x="0" y="82296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Box 34">
            <a:extLst>
              <a:ext uri="{FF2B5EF4-FFF2-40B4-BE49-F238E27FC236}">
                <a16:creationId xmlns:a16="http://schemas.microsoft.com/office/drawing/2014/main" id="{A2C7B1B7-0A03-68E7-AD4C-D5C737C50380}"/>
              </a:ext>
            </a:extLst>
          </p:cNvPr>
          <p:cNvSpPr txBox="1"/>
          <p:nvPr/>
        </p:nvSpPr>
        <p:spPr>
          <a:xfrm>
            <a:off x="6440770" y="3982141"/>
            <a:ext cx="5311515" cy="692497"/>
          </a:xfrm>
          <a:prstGeom prst="rect">
            <a:avLst/>
          </a:prstGeom>
          <a:noFill/>
        </p:spPr>
        <p:txBody>
          <a:bodyPr vert="horz" wrap="square" lIns="457200" tIns="0" rIns="457200" bIns="0" rtlCol="0" anchor="b" anchorCtr="0">
            <a:spAutoFit/>
          </a:bodyPr>
          <a:lstStyle/>
          <a:p>
            <a:pPr algn="ctr">
              <a:lnSpc>
                <a:spcPts val="2680"/>
              </a:lnSpc>
            </a:pPr>
            <a:r>
              <a:rPr lang="en-US" sz="2400" b="1" dirty="0">
                <a:solidFill>
                  <a:schemeClr val="bg1"/>
                </a:solidFill>
              </a:rPr>
              <a:t>Balance Risk with</a:t>
            </a:r>
            <a:br>
              <a:rPr lang="en-US" sz="2400" b="1" dirty="0">
                <a:solidFill>
                  <a:schemeClr val="bg1"/>
                </a:solidFill>
              </a:rPr>
            </a:br>
            <a:r>
              <a:rPr lang="en-US" sz="2400" b="1" dirty="0">
                <a:solidFill>
                  <a:schemeClr val="bg1"/>
                </a:solidFill>
              </a:rPr>
              <a:t>Future-Proof Strategies </a:t>
            </a:r>
          </a:p>
        </p:txBody>
      </p:sp>
      <p:sp>
        <p:nvSpPr>
          <p:cNvPr id="36" name="Right Triangle 35">
            <a:extLst>
              <a:ext uri="{FF2B5EF4-FFF2-40B4-BE49-F238E27FC236}">
                <a16:creationId xmlns:a16="http://schemas.microsoft.com/office/drawing/2014/main" id="{66A45CC1-3D61-DC5C-4154-D6FAF2907141}"/>
              </a:ext>
            </a:extLst>
          </p:cNvPr>
          <p:cNvSpPr/>
          <p:nvPr/>
        </p:nvSpPr>
        <p:spPr>
          <a:xfrm rot="18900000">
            <a:off x="7338371" y="4594807"/>
            <a:ext cx="397320" cy="397320"/>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Triangle 36">
            <a:extLst>
              <a:ext uri="{FF2B5EF4-FFF2-40B4-BE49-F238E27FC236}">
                <a16:creationId xmlns:a16="http://schemas.microsoft.com/office/drawing/2014/main" id="{62C7AEC6-1361-FCED-AD10-2E184EB462CF}"/>
              </a:ext>
            </a:extLst>
          </p:cNvPr>
          <p:cNvSpPr/>
          <p:nvPr/>
        </p:nvSpPr>
        <p:spPr>
          <a:xfrm rot="18900000">
            <a:off x="9189112" y="4594807"/>
            <a:ext cx="397320" cy="397320"/>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Triangle 37">
            <a:extLst>
              <a:ext uri="{FF2B5EF4-FFF2-40B4-BE49-F238E27FC236}">
                <a16:creationId xmlns:a16="http://schemas.microsoft.com/office/drawing/2014/main" id="{F2875BDF-6556-C921-A291-8D4F9272DB0D}"/>
              </a:ext>
            </a:extLst>
          </p:cNvPr>
          <p:cNvSpPr/>
          <p:nvPr/>
        </p:nvSpPr>
        <p:spPr>
          <a:xfrm rot="18900000">
            <a:off x="10958195" y="4594807"/>
            <a:ext cx="397320" cy="397320"/>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7651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08437-EBD3-3741-9A4E-01A16F661F37}"/>
              </a:ext>
            </a:extLst>
          </p:cNvPr>
          <p:cNvSpPr>
            <a:spLocks noGrp="1"/>
          </p:cNvSpPr>
          <p:nvPr>
            <p:ph type="title"/>
          </p:nvPr>
        </p:nvSpPr>
        <p:spPr>
          <a:xfrm>
            <a:off x="2" y="4558129"/>
            <a:ext cx="4443305" cy="443198"/>
          </a:xfrm>
        </p:spPr>
        <p:txBody>
          <a:bodyPr/>
          <a:lstStyle/>
          <a:p>
            <a:r>
              <a:rPr lang="en-US"/>
              <a:t>Thank you!</a:t>
            </a:r>
            <a:endParaRPr lang="en-US" dirty="0"/>
          </a:p>
        </p:txBody>
      </p:sp>
      <p:sp>
        <p:nvSpPr>
          <p:cNvPr id="4" name="Footer Placeholder 3">
            <a:extLst>
              <a:ext uri="{FF2B5EF4-FFF2-40B4-BE49-F238E27FC236}">
                <a16:creationId xmlns:a16="http://schemas.microsoft.com/office/drawing/2014/main" id="{CDB9BC13-0C1C-A4E4-3F70-C844F0359432}"/>
              </a:ext>
            </a:extLst>
          </p:cNvPr>
          <p:cNvSpPr>
            <a:spLocks noGrp="1"/>
          </p:cNvSpPr>
          <p:nvPr>
            <p:ph type="ftr" sz="quarter" idx="10"/>
          </p:nvPr>
        </p:nvSpPr>
        <p:spPr>
          <a:xfrm>
            <a:off x="197514" y="6469664"/>
            <a:ext cx="3276538" cy="138499"/>
          </a:xfrm>
        </p:spPr>
        <p:txBody>
          <a:bodyPr/>
          <a:lstStyle/>
          <a:p>
            <a:r>
              <a:rPr lang="en-US" dirty="0"/>
              <a:t>For Registered Rep Use Only – Not For Use With The Public</a:t>
            </a:r>
          </a:p>
        </p:txBody>
      </p:sp>
      <p:sp>
        <p:nvSpPr>
          <p:cNvPr id="5" name="Slide Number Placeholder 4">
            <a:extLst>
              <a:ext uri="{FF2B5EF4-FFF2-40B4-BE49-F238E27FC236}">
                <a16:creationId xmlns:a16="http://schemas.microsoft.com/office/drawing/2014/main" id="{0D1E9AFB-BD48-40BB-BEB2-93E1DFCDEF39}"/>
              </a:ext>
            </a:extLst>
          </p:cNvPr>
          <p:cNvSpPr>
            <a:spLocks noGrp="1"/>
          </p:cNvSpPr>
          <p:nvPr>
            <p:ph type="sldNum" sz="quarter" idx="11"/>
          </p:nvPr>
        </p:nvSpPr>
        <p:spPr/>
        <p:txBody>
          <a:bodyPr/>
          <a:lstStyle/>
          <a:p>
            <a:r>
              <a:rPr lang="en-US" dirty="0"/>
              <a:t>Copyright© 2023, National Life Group  |  </a:t>
            </a:r>
            <a:fld id="{7100E8EA-2210-4425-A1B5-66FC0BB99DA3}" type="slidenum">
              <a:rPr lang="en-US" smtClean="0"/>
              <a:pPr/>
              <a:t>18</a:t>
            </a:fld>
            <a:endParaRPr lang="en-US" dirty="0"/>
          </a:p>
        </p:txBody>
      </p:sp>
    </p:spTree>
    <p:extLst>
      <p:ext uri="{BB962C8B-B14F-4D97-AF65-F5344CB8AC3E}">
        <p14:creationId xmlns:p14="http://schemas.microsoft.com/office/powerpoint/2010/main" val="2230954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86832247-9C49-A2FD-ADAB-1D1301A185B9}"/>
              </a:ext>
            </a:extLst>
          </p:cNvPr>
          <p:cNvSpPr>
            <a:spLocks noGrp="1"/>
          </p:cNvSpPr>
          <p:nvPr>
            <p:ph type="ftr" sz="quarter" idx="10"/>
          </p:nvPr>
        </p:nvSpPr>
        <p:spPr>
          <a:xfrm>
            <a:off x="197514" y="6469664"/>
            <a:ext cx="3276538" cy="138499"/>
          </a:xfrm>
        </p:spPr>
        <p:txBody>
          <a:bodyPr/>
          <a:lstStyle/>
          <a:p>
            <a:r>
              <a:rPr lang="en-US" dirty="0"/>
              <a:t>For Registered Rep Use Only – Not For Use With The Public</a:t>
            </a:r>
            <a:endParaRPr lang="en-US" b="1" dirty="0"/>
          </a:p>
        </p:txBody>
      </p:sp>
      <p:sp>
        <p:nvSpPr>
          <p:cNvPr id="10" name="Slide Number Placeholder 9">
            <a:extLst>
              <a:ext uri="{FF2B5EF4-FFF2-40B4-BE49-F238E27FC236}">
                <a16:creationId xmlns:a16="http://schemas.microsoft.com/office/drawing/2014/main" id="{8D83D5B0-5FA9-98FA-69C3-BE16A9A0F8B9}"/>
              </a:ext>
            </a:extLst>
          </p:cNvPr>
          <p:cNvSpPr>
            <a:spLocks noGrp="1"/>
          </p:cNvSpPr>
          <p:nvPr>
            <p:ph type="sldNum" sz="quarter" idx="11"/>
          </p:nvPr>
        </p:nvSpPr>
        <p:spPr/>
        <p:txBody>
          <a:bodyPr/>
          <a:lstStyle/>
          <a:p>
            <a:r>
              <a:rPr lang="en-US"/>
              <a:t>Copyright© 2024, National Life Group  |  </a:t>
            </a:r>
            <a:fld id="{7100E8EA-2210-4425-A1B5-66FC0BB99DA3}" type="slidenum">
              <a:rPr lang="en-US" smtClean="0"/>
              <a:pPr/>
              <a:t>2</a:t>
            </a:fld>
            <a:endParaRPr lang="en-US" sz="825" dirty="0"/>
          </a:p>
        </p:txBody>
      </p:sp>
      <p:sp>
        <p:nvSpPr>
          <p:cNvPr id="2" name="Title 1">
            <a:extLst>
              <a:ext uri="{FF2B5EF4-FFF2-40B4-BE49-F238E27FC236}">
                <a16:creationId xmlns:a16="http://schemas.microsoft.com/office/drawing/2014/main" id="{F7D3D1FC-157B-AF35-68B2-23B83266F2FF}"/>
              </a:ext>
            </a:extLst>
          </p:cNvPr>
          <p:cNvSpPr>
            <a:spLocks noGrp="1"/>
          </p:cNvSpPr>
          <p:nvPr>
            <p:ph type="title"/>
          </p:nvPr>
        </p:nvSpPr>
        <p:spPr/>
        <p:txBody>
          <a:bodyPr/>
          <a:lstStyle/>
          <a:p>
            <a:r>
              <a:rPr lang="en-US" dirty="0"/>
              <a:t>Retiree </a:t>
            </a:r>
            <a:r>
              <a:rPr lang="en-US" b="1" dirty="0"/>
              <a:t>Expenses</a:t>
            </a:r>
          </a:p>
        </p:txBody>
      </p:sp>
      <p:sp>
        <p:nvSpPr>
          <p:cNvPr id="4" name="Text Placeholder 3">
            <a:extLst>
              <a:ext uri="{FF2B5EF4-FFF2-40B4-BE49-F238E27FC236}">
                <a16:creationId xmlns:a16="http://schemas.microsoft.com/office/drawing/2014/main" id="{EC48A12F-78DA-B0B1-38CA-CA42281D6093}"/>
              </a:ext>
            </a:extLst>
          </p:cNvPr>
          <p:cNvSpPr>
            <a:spLocks noGrp="1"/>
          </p:cNvSpPr>
          <p:nvPr>
            <p:ph type="body" sz="quarter" idx="13"/>
          </p:nvPr>
        </p:nvSpPr>
        <p:spPr>
          <a:xfrm>
            <a:off x="8081304" y="2819332"/>
            <a:ext cx="2892847" cy="2413000"/>
          </a:xfrm>
        </p:spPr>
        <p:txBody>
          <a:bodyPr/>
          <a:lstStyle/>
          <a:p>
            <a:r>
              <a:rPr lang="en-US" sz="2000" dirty="0"/>
              <a:t>Discretionary Expenses</a:t>
            </a:r>
          </a:p>
          <a:p>
            <a:pPr lvl="1"/>
            <a:r>
              <a:rPr lang="en-US" sz="1800" dirty="0"/>
              <a:t>Vacations</a:t>
            </a:r>
          </a:p>
          <a:p>
            <a:pPr lvl="1"/>
            <a:r>
              <a:rPr lang="en-US" sz="1800" dirty="0"/>
              <a:t>Dining Out</a:t>
            </a:r>
          </a:p>
        </p:txBody>
      </p:sp>
      <p:sp>
        <p:nvSpPr>
          <p:cNvPr id="11" name="Text Placeholder 10">
            <a:extLst>
              <a:ext uri="{FF2B5EF4-FFF2-40B4-BE49-F238E27FC236}">
                <a16:creationId xmlns:a16="http://schemas.microsoft.com/office/drawing/2014/main" id="{7F98624C-65E6-8D93-062E-7E2DA994EFE2}"/>
              </a:ext>
            </a:extLst>
          </p:cNvPr>
          <p:cNvSpPr>
            <a:spLocks noGrp="1"/>
          </p:cNvSpPr>
          <p:nvPr>
            <p:ph type="body" sz="quarter" idx="14"/>
          </p:nvPr>
        </p:nvSpPr>
        <p:spPr>
          <a:xfrm>
            <a:off x="457199" y="2190306"/>
            <a:ext cx="3474720" cy="4066031"/>
          </a:xfrm>
        </p:spPr>
        <p:txBody>
          <a:bodyPr lIns="274320" rIns="274320"/>
          <a:lstStyle/>
          <a:p>
            <a:pPr>
              <a:lnSpc>
                <a:spcPts val="2800"/>
              </a:lnSpc>
            </a:pPr>
            <a:r>
              <a:rPr lang="en-US" sz="2400" dirty="0"/>
              <a:t>How do you determine how much income you’ll need in retirement?</a:t>
            </a:r>
          </a:p>
          <a:p>
            <a:pPr>
              <a:lnSpc>
                <a:spcPts val="2800"/>
              </a:lnSpc>
            </a:pPr>
            <a:r>
              <a:rPr lang="en-US" sz="2200" b="0" dirty="0"/>
              <a:t>Do you use a </a:t>
            </a:r>
            <a:br>
              <a:rPr lang="en-US" sz="2200" b="0" dirty="0"/>
            </a:br>
            <a:r>
              <a:rPr lang="en-US" sz="2200" b="0" dirty="0"/>
              <a:t>“rule of thumb”?</a:t>
            </a:r>
          </a:p>
        </p:txBody>
      </p:sp>
      <p:sp>
        <p:nvSpPr>
          <p:cNvPr id="16" name="Text Placeholder 8">
            <a:extLst>
              <a:ext uri="{FF2B5EF4-FFF2-40B4-BE49-F238E27FC236}">
                <a16:creationId xmlns:a16="http://schemas.microsoft.com/office/drawing/2014/main" id="{ECE34E4C-F5BD-5237-051E-809BB15438F0}"/>
              </a:ext>
            </a:extLst>
          </p:cNvPr>
          <p:cNvSpPr txBox="1">
            <a:spLocks/>
          </p:cNvSpPr>
          <p:nvPr/>
        </p:nvSpPr>
        <p:spPr>
          <a:xfrm>
            <a:off x="4878576" y="2819332"/>
            <a:ext cx="2892847" cy="2413000"/>
          </a:xfrm>
          <a:prstGeom prst="rect">
            <a:avLst/>
          </a:prstGeom>
          <a:solidFill>
            <a:schemeClr val="bg1">
              <a:lumMod val="95000"/>
            </a:schemeClr>
          </a:solidFill>
        </p:spPr>
        <p:txBody>
          <a:bodyPr vert="horz" lIns="182880" tIns="457200" rIns="182880" bIns="274320" rtlCol="0">
            <a:noAutofit/>
          </a:bodyPr>
          <a:lstStyle>
            <a:lvl1pPr marL="0" indent="0" algn="ctr" defTabSz="685783" rtl="0" eaLnBrk="1" latinLnBrk="0" hangingPunct="1">
              <a:lnSpc>
                <a:spcPct val="90000"/>
              </a:lnSpc>
              <a:spcBef>
                <a:spcPts val="750"/>
              </a:spcBef>
              <a:spcAft>
                <a:spcPts val="600"/>
              </a:spcAft>
              <a:buFont typeface="Arial" panose="020B0604020202020204" pitchFamily="34" charset="0"/>
              <a:buNone/>
              <a:tabLst/>
              <a:defRPr sz="1800" b="1" kern="1200">
                <a:solidFill>
                  <a:schemeClr val="tx1"/>
                </a:solidFill>
                <a:latin typeface="Arial" panose="020B0604020202020204" pitchFamily="34" charset="0"/>
                <a:ea typeface="+mn-ea"/>
                <a:cs typeface="Arial" panose="020B0604020202020204" pitchFamily="34" charset="0"/>
              </a:defRPr>
            </a:lvl1pPr>
            <a:lvl2pPr marL="457200" indent="-220663" algn="l" defTabSz="685783" rtl="0" eaLnBrk="1" latinLnBrk="0" hangingPunct="1">
              <a:lnSpc>
                <a:spcPct val="90000"/>
              </a:lnSpc>
              <a:spcBef>
                <a:spcPts val="975"/>
              </a:spcBef>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2pPr>
            <a:lvl3pPr marL="685800" indent="-228600" algn="l" defTabSz="685783" rtl="0" eaLnBrk="1" latinLnBrk="0" hangingPunct="1">
              <a:lnSpc>
                <a:spcPct val="90000"/>
              </a:lnSpc>
              <a:spcBef>
                <a:spcPts val="375"/>
              </a:spcBef>
              <a:buFont typeface="System Font Regular"/>
              <a:buChar char="–"/>
              <a:tabLst/>
              <a:defRPr sz="1400" kern="1200">
                <a:solidFill>
                  <a:schemeClr val="tx1"/>
                </a:solidFill>
                <a:latin typeface="Arial" panose="020B0604020202020204" pitchFamily="34" charset="0"/>
                <a:ea typeface="+mn-ea"/>
                <a:cs typeface="Arial" panose="020B0604020202020204" pitchFamily="34" charset="0"/>
              </a:defRPr>
            </a:lvl3pPr>
            <a:lvl4pPr marL="744538" indent="0" algn="l" defTabSz="685783" rtl="0" eaLnBrk="1" latinLnBrk="0" hangingPunct="1">
              <a:lnSpc>
                <a:spcPct val="90000"/>
              </a:lnSpc>
              <a:spcBef>
                <a:spcPts val="375"/>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4pPr>
            <a:lvl5pPr marL="922337" indent="0" algn="l" defTabSz="685783" rtl="0" eaLnBrk="1" latinLnBrk="0" hangingPunct="1">
              <a:lnSpc>
                <a:spcPct val="90000"/>
              </a:lnSpc>
              <a:spcBef>
                <a:spcPts val="375"/>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Essential Expenses</a:t>
            </a:r>
          </a:p>
          <a:p>
            <a:pPr lvl="1"/>
            <a:r>
              <a:rPr lang="en-US" sz="1800" dirty="0"/>
              <a:t>Food</a:t>
            </a:r>
          </a:p>
          <a:p>
            <a:pPr lvl="1"/>
            <a:r>
              <a:rPr lang="en-US" sz="1800" dirty="0"/>
              <a:t>Housing</a:t>
            </a:r>
          </a:p>
          <a:p>
            <a:pPr lvl="1"/>
            <a:r>
              <a:rPr lang="en-US" sz="1800" dirty="0"/>
              <a:t>Health</a:t>
            </a:r>
          </a:p>
        </p:txBody>
      </p:sp>
      <p:pic>
        <p:nvPicPr>
          <p:cNvPr id="18" name="Graphic 17">
            <a:extLst>
              <a:ext uri="{FF2B5EF4-FFF2-40B4-BE49-F238E27FC236}">
                <a16:creationId xmlns:a16="http://schemas.microsoft.com/office/drawing/2014/main" id="{593DE657-76AE-D74A-C102-87BB6C9205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1956" y="1252690"/>
            <a:ext cx="1185206" cy="1185206"/>
          </a:xfrm>
          <a:prstGeom prst="rect">
            <a:avLst/>
          </a:prstGeom>
        </p:spPr>
      </p:pic>
      <p:sp>
        <p:nvSpPr>
          <p:cNvPr id="19" name="Oval 18">
            <a:extLst>
              <a:ext uri="{FF2B5EF4-FFF2-40B4-BE49-F238E27FC236}">
                <a16:creationId xmlns:a16="http://schemas.microsoft.com/office/drawing/2014/main" id="{EC3922B9-F495-1CF8-09FB-754FBA115F58}"/>
              </a:ext>
            </a:extLst>
          </p:cNvPr>
          <p:cNvSpPr/>
          <p:nvPr/>
        </p:nvSpPr>
        <p:spPr>
          <a:xfrm>
            <a:off x="698499" y="5168537"/>
            <a:ext cx="903457" cy="903457"/>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accent4"/>
                </a:solidFill>
              </a:rPr>
              <a:t>60%?</a:t>
            </a:r>
          </a:p>
        </p:txBody>
      </p:sp>
      <p:sp>
        <p:nvSpPr>
          <p:cNvPr id="20" name="Oval 19">
            <a:extLst>
              <a:ext uri="{FF2B5EF4-FFF2-40B4-BE49-F238E27FC236}">
                <a16:creationId xmlns:a16="http://schemas.microsoft.com/office/drawing/2014/main" id="{CC0537EF-99D8-D787-A36F-03D6ACF9332F}"/>
              </a:ext>
            </a:extLst>
          </p:cNvPr>
          <p:cNvSpPr/>
          <p:nvPr/>
        </p:nvSpPr>
        <p:spPr>
          <a:xfrm>
            <a:off x="1752599" y="5168537"/>
            <a:ext cx="903457" cy="903457"/>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accent4"/>
                </a:solidFill>
              </a:rPr>
              <a:t>70%?</a:t>
            </a:r>
          </a:p>
        </p:txBody>
      </p:sp>
      <p:sp>
        <p:nvSpPr>
          <p:cNvPr id="21" name="Oval 20">
            <a:extLst>
              <a:ext uri="{FF2B5EF4-FFF2-40B4-BE49-F238E27FC236}">
                <a16:creationId xmlns:a16="http://schemas.microsoft.com/office/drawing/2014/main" id="{030F8B4E-6188-97B6-B5B0-6DF6685A3AFA}"/>
              </a:ext>
            </a:extLst>
          </p:cNvPr>
          <p:cNvSpPr/>
          <p:nvPr/>
        </p:nvSpPr>
        <p:spPr>
          <a:xfrm>
            <a:off x="2806699" y="5168537"/>
            <a:ext cx="903457" cy="903457"/>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accent4"/>
                </a:solidFill>
              </a:rPr>
              <a:t>80%?</a:t>
            </a:r>
          </a:p>
        </p:txBody>
      </p:sp>
      <p:pic>
        <p:nvPicPr>
          <p:cNvPr id="23" name="Graphic 22">
            <a:extLst>
              <a:ext uri="{FF2B5EF4-FFF2-40B4-BE49-F238E27FC236}">
                <a16:creationId xmlns:a16="http://schemas.microsoft.com/office/drawing/2014/main" id="{7DC446A4-5863-AB8F-4AC8-B04119B25BC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624583" y="1679535"/>
            <a:ext cx="1400832" cy="1400832"/>
          </a:xfrm>
          <a:prstGeom prst="rect">
            <a:avLst/>
          </a:prstGeom>
        </p:spPr>
      </p:pic>
      <p:pic>
        <p:nvPicPr>
          <p:cNvPr id="24" name="Graphic 23">
            <a:extLst>
              <a:ext uri="{FF2B5EF4-FFF2-40B4-BE49-F238E27FC236}">
                <a16:creationId xmlns:a16="http://schemas.microsoft.com/office/drawing/2014/main" id="{E401F40E-F689-592D-615B-C025EB470534}"/>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772389" y="1556991"/>
            <a:ext cx="1510676" cy="1510676"/>
          </a:xfrm>
          <a:prstGeom prst="rect">
            <a:avLst/>
          </a:prstGeom>
        </p:spPr>
      </p:pic>
      <p:sp>
        <p:nvSpPr>
          <p:cNvPr id="5" name="Freeform 4">
            <a:extLst>
              <a:ext uri="{FF2B5EF4-FFF2-40B4-BE49-F238E27FC236}">
                <a16:creationId xmlns:a16="http://schemas.microsoft.com/office/drawing/2014/main" id="{A93AADF7-19E6-1B30-D308-9C96C62F712D}"/>
              </a:ext>
            </a:extLst>
          </p:cNvPr>
          <p:cNvSpPr>
            <a:spLocks noChangeAspect="1"/>
          </p:cNvSpPr>
          <p:nvPr/>
        </p:nvSpPr>
        <p:spPr>
          <a:xfrm>
            <a:off x="3931920" y="5503906"/>
            <a:ext cx="7802881" cy="743280"/>
          </a:xfrm>
          <a:custGeom>
            <a:avLst/>
            <a:gdLst>
              <a:gd name="connsiteX0" fmla="*/ 0 w 7802881"/>
              <a:gd name="connsiteY0" fmla="*/ 0 h 743280"/>
              <a:gd name="connsiteX1" fmla="*/ 7059601 w 7802881"/>
              <a:gd name="connsiteY1" fmla="*/ 0 h 743280"/>
              <a:gd name="connsiteX2" fmla="*/ 7802881 w 7802881"/>
              <a:gd name="connsiteY2" fmla="*/ 743280 h 743280"/>
              <a:gd name="connsiteX3" fmla="*/ 6816100 w 7802881"/>
              <a:gd name="connsiteY3" fmla="*/ 743280 h 743280"/>
              <a:gd name="connsiteX4" fmla="*/ 0 w 7802881"/>
              <a:gd name="connsiteY4" fmla="*/ 743280 h 743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881" h="743280">
                <a:moveTo>
                  <a:pt x="0" y="0"/>
                </a:moveTo>
                <a:lnTo>
                  <a:pt x="7059601" y="0"/>
                </a:lnTo>
                <a:lnTo>
                  <a:pt x="7802881" y="743280"/>
                </a:lnTo>
                <a:lnTo>
                  <a:pt x="6816100" y="743280"/>
                </a:lnTo>
                <a:lnTo>
                  <a:pt x="0" y="743280"/>
                </a:lnTo>
                <a:close/>
              </a:path>
            </a:pathLst>
          </a:custGeom>
          <a:gradFill>
            <a:gsLst>
              <a:gs pos="0">
                <a:schemeClr val="accent1">
                  <a:alpha val="32931"/>
                </a:schemeClr>
              </a:gs>
              <a:gs pos="42000">
                <a:schemeClr val="accent1">
                  <a:alpha val="74247"/>
                </a:schemeClr>
              </a:gs>
              <a:gs pos="80000">
                <a:schemeClr val="accent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2D8EE8A-151D-D096-D5F8-FAA4ECE97243}"/>
              </a:ext>
            </a:extLst>
          </p:cNvPr>
          <p:cNvSpPr txBox="1"/>
          <p:nvPr/>
        </p:nvSpPr>
        <p:spPr>
          <a:xfrm>
            <a:off x="4550734" y="5641107"/>
            <a:ext cx="6767505" cy="430887"/>
          </a:xfrm>
          <a:prstGeom prst="rect">
            <a:avLst/>
          </a:prstGeom>
          <a:noFill/>
        </p:spPr>
        <p:txBody>
          <a:bodyPr vert="horz" wrap="square" lIns="0" tIns="0" rIns="0" bIns="0" rtlCol="0" anchor="b" anchorCtr="0">
            <a:spAutoFit/>
          </a:bodyPr>
          <a:lstStyle/>
          <a:p>
            <a:pPr algn="ctr"/>
            <a:r>
              <a:rPr lang="en-US" sz="2000" b="1" dirty="0">
                <a:solidFill>
                  <a:schemeClr val="bg1"/>
                </a:solidFill>
              </a:rPr>
              <a:t>How long is the average retirement? </a:t>
            </a:r>
            <a:r>
              <a:rPr lang="en-US" sz="2800" dirty="0">
                <a:solidFill>
                  <a:schemeClr val="bg1"/>
                </a:solidFill>
              </a:rPr>
              <a:t>30 years….</a:t>
            </a:r>
          </a:p>
        </p:txBody>
      </p:sp>
      <p:sp>
        <p:nvSpPr>
          <p:cNvPr id="6" name="Right Arrow 5">
            <a:extLst>
              <a:ext uri="{FF2B5EF4-FFF2-40B4-BE49-F238E27FC236}">
                <a16:creationId xmlns:a16="http://schemas.microsoft.com/office/drawing/2014/main" id="{A17142BA-788B-4A0B-0B88-FBAA1DBDAC3E}"/>
              </a:ext>
            </a:extLst>
          </p:cNvPr>
          <p:cNvSpPr/>
          <p:nvPr/>
        </p:nvSpPr>
        <p:spPr>
          <a:xfrm>
            <a:off x="3931919" y="3496232"/>
            <a:ext cx="788937" cy="701749"/>
          </a:xfrm>
          <a:prstGeom prst="rightArrow">
            <a:avLst/>
          </a:prstGeom>
          <a:gradFill>
            <a:gsLst>
              <a:gs pos="0">
                <a:schemeClr val="accent1">
                  <a:alpha val="32931"/>
                </a:schemeClr>
              </a:gs>
              <a:gs pos="42000">
                <a:schemeClr val="accent1">
                  <a:alpha val="74247"/>
                </a:schemeClr>
              </a:gs>
              <a:gs pos="80000">
                <a:schemeClr val="accent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475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F0522D-0964-53B8-F941-786B6D734865}"/>
              </a:ext>
            </a:extLst>
          </p:cNvPr>
          <p:cNvSpPr>
            <a:spLocks noGrp="1"/>
          </p:cNvSpPr>
          <p:nvPr>
            <p:ph type="title"/>
          </p:nvPr>
        </p:nvSpPr>
        <p:spPr/>
        <p:txBody>
          <a:bodyPr/>
          <a:lstStyle/>
          <a:p>
            <a:r>
              <a:rPr lang="en-US" b="1" dirty="0"/>
              <a:t>How Long </a:t>
            </a:r>
            <a:r>
              <a:rPr lang="en-US" dirty="0"/>
              <a:t>Will Your Retirement Last?</a:t>
            </a:r>
          </a:p>
        </p:txBody>
      </p:sp>
      <p:pic>
        <p:nvPicPr>
          <p:cNvPr id="11" name="Picture Placeholder 10">
            <a:extLst>
              <a:ext uri="{FF2B5EF4-FFF2-40B4-BE49-F238E27FC236}">
                <a16:creationId xmlns:a16="http://schemas.microsoft.com/office/drawing/2014/main" id="{B23D42BC-DE05-BFAC-6866-3C89498DAF0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4472731" y="249838"/>
            <a:ext cx="7719272" cy="6030312"/>
          </a:xfrm>
        </p:spPr>
      </p:pic>
      <p:sp>
        <p:nvSpPr>
          <p:cNvPr id="18" name="Footer Placeholder 17">
            <a:extLst>
              <a:ext uri="{FF2B5EF4-FFF2-40B4-BE49-F238E27FC236}">
                <a16:creationId xmlns:a16="http://schemas.microsoft.com/office/drawing/2014/main" id="{F0ED0055-101B-8C59-596D-766E73D91B1F}"/>
              </a:ext>
            </a:extLst>
          </p:cNvPr>
          <p:cNvSpPr>
            <a:spLocks noGrp="1"/>
          </p:cNvSpPr>
          <p:nvPr>
            <p:ph type="ftr" sz="quarter" idx="17"/>
          </p:nvPr>
        </p:nvSpPr>
        <p:spPr>
          <a:xfrm>
            <a:off x="197514" y="6469664"/>
            <a:ext cx="3276538" cy="138499"/>
          </a:xfrm>
        </p:spPr>
        <p:txBody>
          <a:bodyPr/>
          <a:lstStyle/>
          <a:p>
            <a:r>
              <a:rPr lang="en-US" dirty="0"/>
              <a:t>For Registered Rep Use Only – Not For Use With The Public</a:t>
            </a:r>
          </a:p>
        </p:txBody>
      </p:sp>
      <p:sp>
        <p:nvSpPr>
          <p:cNvPr id="19" name="Slide Number Placeholder 18">
            <a:extLst>
              <a:ext uri="{FF2B5EF4-FFF2-40B4-BE49-F238E27FC236}">
                <a16:creationId xmlns:a16="http://schemas.microsoft.com/office/drawing/2014/main" id="{92D83D85-9E53-53F9-4437-D3239E04E723}"/>
              </a:ext>
            </a:extLst>
          </p:cNvPr>
          <p:cNvSpPr>
            <a:spLocks noGrp="1"/>
          </p:cNvSpPr>
          <p:nvPr>
            <p:ph type="sldNum" sz="quarter" idx="18"/>
          </p:nvPr>
        </p:nvSpPr>
        <p:spPr/>
        <p:txBody>
          <a:bodyPr/>
          <a:lstStyle/>
          <a:p>
            <a:r>
              <a:rPr lang="en-US" dirty="0"/>
              <a:t>Copyright© 2023, National Life Group  |  </a:t>
            </a:r>
            <a:fld id="{7100E8EA-2210-4425-A1B5-66FC0BB99DA3}" type="slidenum">
              <a:rPr lang="en-US" smtClean="0"/>
              <a:pPr/>
              <a:t>3</a:t>
            </a:fld>
            <a:endParaRPr lang="en-US" dirty="0"/>
          </a:p>
        </p:txBody>
      </p:sp>
      <p:sp>
        <p:nvSpPr>
          <p:cNvPr id="12" name="Text Placeholder 3">
            <a:extLst>
              <a:ext uri="{FF2B5EF4-FFF2-40B4-BE49-F238E27FC236}">
                <a16:creationId xmlns:a16="http://schemas.microsoft.com/office/drawing/2014/main" id="{F6140547-1A48-D300-76E9-25E3654CF101}"/>
              </a:ext>
            </a:extLst>
          </p:cNvPr>
          <p:cNvSpPr txBox="1">
            <a:spLocks/>
          </p:cNvSpPr>
          <p:nvPr/>
        </p:nvSpPr>
        <p:spPr>
          <a:xfrm>
            <a:off x="555622" y="2744990"/>
            <a:ext cx="2151719" cy="2687618"/>
          </a:xfrm>
          <a:prstGeom prst="rect">
            <a:avLst/>
          </a:prstGeom>
          <a:solidFill>
            <a:schemeClr val="bg1">
              <a:lumMod val="95000"/>
            </a:schemeClr>
          </a:solidFill>
        </p:spPr>
        <p:txBody>
          <a:bodyPr lIns="182880" tIns="457200" rIns="182880" bIns="228600"/>
          <a:lstStyle>
            <a:lvl1pPr marL="10716" indent="-10716" algn="ctr" defTabSz="685783" rtl="0" eaLnBrk="1" latinLnBrk="0" hangingPunct="1">
              <a:lnSpc>
                <a:spcPct val="90000"/>
              </a:lnSpc>
              <a:spcBef>
                <a:spcPts val="750"/>
              </a:spcBef>
              <a:spcAft>
                <a:spcPts val="600"/>
              </a:spcAft>
              <a:buFont typeface="Arial" panose="020B0604020202020204" pitchFamily="34" charset="0"/>
              <a:buNone/>
              <a:tabLst/>
              <a:defRPr sz="1800" b="1" kern="1200">
                <a:solidFill>
                  <a:schemeClr val="tx1"/>
                </a:solidFill>
                <a:latin typeface="Arial" panose="020B0604020202020204" pitchFamily="34" charset="0"/>
                <a:ea typeface="+mn-ea"/>
                <a:cs typeface="Arial" panose="020B0604020202020204" pitchFamily="34" charset="0"/>
              </a:defRPr>
            </a:lvl1pPr>
            <a:lvl2pPr marL="10716" indent="-10716" algn="ctr" defTabSz="685783" rtl="0" eaLnBrk="1" latinLnBrk="0" hangingPunct="1">
              <a:lnSpc>
                <a:spcPct val="90000"/>
              </a:lnSpc>
              <a:spcBef>
                <a:spcPts val="375"/>
              </a:spcBef>
              <a:buFont typeface="System Font Regular"/>
              <a:buNone/>
              <a:tabLst/>
              <a:defRPr sz="1400" kern="1200">
                <a:solidFill>
                  <a:schemeClr val="tx1"/>
                </a:solidFill>
                <a:latin typeface="Arial" panose="020B0604020202020204" pitchFamily="34" charset="0"/>
                <a:ea typeface="+mn-ea"/>
                <a:cs typeface="Arial" panose="020B0604020202020204" pitchFamily="34" charset="0"/>
              </a:defRPr>
            </a:lvl2pPr>
            <a:lvl3pPr marL="10716" indent="-10716" algn="ctr" defTabSz="685783" rtl="0" eaLnBrk="1" latinLnBrk="0" hangingPunct="1">
              <a:lnSpc>
                <a:spcPct val="90000"/>
              </a:lnSpc>
              <a:spcBef>
                <a:spcPts val="375"/>
              </a:spcBef>
              <a:buFont typeface="Courier New" panose="02070309020205020404" pitchFamily="49" charset="0"/>
              <a:buNone/>
              <a:tabLst/>
              <a:defRPr sz="1400" kern="1200">
                <a:solidFill>
                  <a:schemeClr val="tx1"/>
                </a:solidFill>
                <a:latin typeface="Arial" panose="020B0604020202020204" pitchFamily="34" charset="0"/>
                <a:ea typeface="+mn-ea"/>
                <a:cs typeface="Arial" panose="020B0604020202020204" pitchFamily="34" charset="0"/>
              </a:defRPr>
            </a:lvl3pPr>
            <a:lvl4pPr marL="10716" indent="-10716" algn="ctr" defTabSz="685783" rtl="0" eaLnBrk="1" latinLnBrk="0" hangingPunct="1">
              <a:lnSpc>
                <a:spcPct val="90000"/>
              </a:lnSpc>
              <a:spcBef>
                <a:spcPts val="375"/>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10716" indent="-10716" algn="ctr" defTabSz="685783" rtl="0" eaLnBrk="1" latinLnBrk="0" hangingPunct="1">
              <a:lnSpc>
                <a:spcPct val="90000"/>
              </a:lnSpc>
              <a:spcBef>
                <a:spcPts val="375"/>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65-Year-Old Woman</a:t>
            </a:r>
          </a:p>
          <a:p>
            <a:pPr lvl="1">
              <a:spcAft>
                <a:spcPts val="600"/>
              </a:spcAft>
            </a:pPr>
            <a:r>
              <a:rPr lang="en-US" sz="2400" b="1" dirty="0">
                <a:solidFill>
                  <a:schemeClr val="accent4"/>
                </a:solidFill>
              </a:rPr>
              <a:t>75%</a:t>
            </a:r>
            <a:r>
              <a:rPr lang="en-US" sz="1800" dirty="0"/>
              <a:t> chance of living to </a:t>
            </a:r>
            <a:r>
              <a:rPr lang="en-US" sz="1800" b="1" dirty="0"/>
              <a:t>age 80</a:t>
            </a:r>
          </a:p>
          <a:p>
            <a:pPr lvl="1">
              <a:spcAft>
                <a:spcPts val="600"/>
              </a:spcAft>
            </a:pPr>
            <a:r>
              <a:rPr lang="en-US" sz="2400" b="1" dirty="0">
                <a:solidFill>
                  <a:schemeClr val="accent4"/>
                </a:solidFill>
              </a:rPr>
              <a:t>50%</a:t>
            </a:r>
            <a:r>
              <a:rPr lang="en-US" sz="1800" dirty="0"/>
              <a:t> chance of living to </a:t>
            </a:r>
            <a:r>
              <a:rPr lang="en-US" sz="1800" b="1" dirty="0"/>
              <a:t>age 85</a:t>
            </a:r>
          </a:p>
          <a:p>
            <a:pPr lvl="1">
              <a:spcAft>
                <a:spcPts val="600"/>
              </a:spcAft>
            </a:pPr>
            <a:endParaRPr lang="en-US" sz="1800" dirty="0"/>
          </a:p>
        </p:txBody>
      </p:sp>
      <p:sp>
        <p:nvSpPr>
          <p:cNvPr id="13" name="Text Placeholder 3">
            <a:extLst>
              <a:ext uri="{FF2B5EF4-FFF2-40B4-BE49-F238E27FC236}">
                <a16:creationId xmlns:a16="http://schemas.microsoft.com/office/drawing/2014/main" id="{190C13B3-67D3-F73A-F33D-78104E032020}"/>
              </a:ext>
            </a:extLst>
          </p:cNvPr>
          <p:cNvSpPr txBox="1">
            <a:spLocks/>
          </p:cNvSpPr>
          <p:nvPr/>
        </p:nvSpPr>
        <p:spPr>
          <a:xfrm>
            <a:off x="2976092" y="2744990"/>
            <a:ext cx="2151719" cy="2687618"/>
          </a:xfrm>
          <a:prstGeom prst="rect">
            <a:avLst/>
          </a:prstGeom>
          <a:solidFill>
            <a:schemeClr val="bg1">
              <a:lumMod val="95000"/>
            </a:schemeClr>
          </a:solidFill>
        </p:spPr>
        <p:txBody>
          <a:bodyPr lIns="182880" tIns="457200" rIns="182880" bIns="228600"/>
          <a:lstStyle>
            <a:lvl1pPr marL="10716" indent="-10716" algn="ctr" defTabSz="685783" rtl="0" eaLnBrk="1" latinLnBrk="0" hangingPunct="1">
              <a:lnSpc>
                <a:spcPct val="90000"/>
              </a:lnSpc>
              <a:spcBef>
                <a:spcPts val="750"/>
              </a:spcBef>
              <a:spcAft>
                <a:spcPts val="600"/>
              </a:spcAft>
              <a:buFont typeface="Arial" panose="020B0604020202020204" pitchFamily="34" charset="0"/>
              <a:buNone/>
              <a:tabLst/>
              <a:defRPr sz="1800" b="1" kern="1200">
                <a:solidFill>
                  <a:schemeClr val="tx1"/>
                </a:solidFill>
                <a:latin typeface="Arial" panose="020B0604020202020204" pitchFamily="34" charset="0"/>
                <a:ea typeface="+mn-ea"/>
                <a:cs typeface="Arial" panose="020B0604020202020204" pitchFamily="34" charset="0"/>
              </a:defRPr>
            </a:lvl1pPr>
            <a:lvl2pPr marL="10716" indent="-10716" algn="ctr" defTabSz="685783" rtl="0" eaLnBrk="1" latinLnBrk="0" hangingPunct="1">
              <a:lnSpc>
                <a:spcPct val="90000"/>
              </a:lnSpc>
              <a:spcBef>
                <a:spcPts val="375"/>
              </a:spcBef>
              <a:buFont typeface="System Font Regular"/>
              <a:buNone/>
              <a:tabLst/>
              <a:defRPr sz="1400" kern="1200">
                <a:solidFill>
                  <a:schemeClr val="tx1"/>
                </a:solidFill>
                <a:latin typeface="Arial" panose="020B0604020202020204" pitchFamily="34" charset="0"/>
                <a:ea typeface="+mn-ea"/>
                <a:cs typeface="Arial" panose="020B0604020202020204" pitchFamily="34" charset="0"/>
              </a:defRPr>
            </a:lvl2pPr>
            <a:lvl3pPr marL="10716" indent="-10716" algn="ctr" defTabSz="685783" rtl="0" eaLnBrk="1" latinLnBrk="0" hangingPunct="1">
              <a:lnSpc>
                <a:spcPct val="90000"/>
              </a:lnSpc>
              <a:spcBef>
                <a:spcPts val="375"/>
              </a:spcBef>
              <a:buFont typeface="Courier New" panose="02070309020205020404" pitchFamily="49" charset="0"/>
              <a:buNone/>
              <a:tabLst/>
              <a:defRPr sz="1400" kern="1200">
                <a:solidFill>
                  <a:schemeClr val="tx1"/>
                </a:solidFill>
                <a:latin typeface="Arial" panose="020B0604020202020204" pitchFamily="34" charset="0"/>
                <a:ea typeface="+mn-ea"/>
                <a:cs typeface="Arial" panose="020B0604020202020204" pitchFamily="34" charset="0"/>
              </a:defRPr>
            </a:lvl3pPr>
            <a:lvl4pPr marL="10716" indent="-10716" algn="ctr" defTabSz="685783" rtl="0" eaLnBrk="1" latinLnBrk="0" hangingPunct="1">
              <a:lnSpc>
                <a:spcPct val="90000"/>
              </a:lnSpc>
              <a:spcBef>
                <a:spcPts val="375"/>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10716" indent="-10716" algn="ctr" defTabSz="685783" rtl="0" eaLnBrk="1" latinLnBrk="0" hangingPunct="1">
              <a:lnSpc>
                <a:spcPct val="90000"/>
              </a:lnSpc>
              <a:spcBef>
                <a:spcPts val="375"/>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65-Year-Old Man</a:t>
            </a:r>
          </a:p>
          <a:p>
            <a:pPr lvl="1">
              <a:spcAft>
                <a:spcPts val="600"/>
              </a:spcAft>
            </a:pPr>
            <a:r>
              <a:rPr lang="en-US" sz="2400" b="1" dirty="0">
                <a:solidFill>
                  <a:schemeClr val="accent4"/>
                </a:solidFill>
              </a:rPr>
              <a:t>75%</a:t>
            </a:r>
            <a:r>
              <a:rPr lang="en-US" sz="1800" dirty="0"/>
              <a:t> chance of living to </a:t>
            </a:r>
            <a:r>
              <a:rPr lang="en-US" sz="1800" b="1" dirty="0"/>
              <a:t>age 75</a:t>
            </a:r>
          </a:p>
          <a:p>
            <a:pPr lvl="1">
              <a:spcAft>
                <a:spcPts val="600"/>
              </a:spcAft>
            </a:pPr>
            <a:r>
              <a:rPr lang="en-US" sz="2400" b="1" dirty="0">
                <a:solidFill>
                  <a:schemeClr val="accent4"/>
                </a:solidFill>
              </a:rPr>
              <a:t>50%</a:t>
            </a:r>
            <a:r>
              <a:rPr lang="en-US" sz="1800" dirty="0"/>
              <a:t> chance of living to </a:t>
            </a:r>
            <a:r>
              <a:rPr lang="en-US" sz="1800" b="1" dirty="0"/>
              <a:t>age 83</a:t>
            </a:r>
          </a:p>
          <a:p>
            <a:pPr lvl="1">
              <a:spcAft>
                <a:spcPts val="600"/>
              </a:spcAft>
            </a:pPr>
            <a:endParaRPr lang="en-US" sz="1800" dirty="0"/>
          </a:p>
        </p:txBody>
      </p:sp>
      <p:sp>
        <p:nvSpPr>
          <p:cNvPr id="14" name="Text Placeholder 3">
            <a:extLst>
              <a:ext uri="{FF2B5EF4-FFF2-40B4-BE49-F238E27FC236}">
                <a16:creationId xmlns:a16="http://schemas.microsoft.com/office/drawing/2014/main" id="{EA72D6E0-0D0D-9640-9ADB-48ED1428B3B2}"/>
              </a:ext>
            </a:extLst>
          </p:cNvPr>
          <p:cNvSpPr txBox="1">
            <a:spLocks/>
          </p:cNvSpPr>
          <p:nvPr/>
        </p:nvSpPr>
        <p:spPr>
          <a:xfrm>
            <a:off x="5396562" y="2727061"/>
            <a:ext cx="2151719" cy="2687618"/>
          </a:xfrm>
          <a:prstGeom prst="rect">
            <a:avLst/>
          </a:prstGeom>
          <a:solidFill>
            <a:schemeClr val="bg1">
              <a:lumMod val="95000"/>
            </a:schemeClr>
          </a:solidFill>
        </p:spPr>
        <p:txBody>
          <a:bodyPr lIns="182880" tIns="457200" rIns="182880" bIns="228600"/>
          <a:lstStyle>
            <a:lvl1pPr marL="10716" indent="-10716" algn="ctr" defTabSz="685783" rtl="0" eaLnBrk="1" latinLnBrk="0" hangingPunct="1">
              <a:lnSpc>
                <a:spcPct val="90000"/>
              </a:lnSpc>
              <a:spcBef>
                <a:spcPts val="750"/>
              </a:spcBef>
              <a:spcAft>
                <a:spcPts val="600"/>
              </a:spcAft>
              <a:buFont typeface="Arial" panose="020B0604020202020204" pitchFamily="34" charset="0"/>
              <a:buNone/>
              <a:tabLst/>
              <a:defRPr sz="1800" b="1" kern="1200">
                <a:solidFill>
                  <a:schemeClr val="tx1"/>
                </a:solidFill>
                <a:latin typeface="Arial" panose="020B0604020202020204" pitchFamily="34" charset="0"/>
                <a:ea typeface="+mn-ea"/>
                <a:cs typeface="Arial" panose="020B0604020202020204" pitchFamily="34" charset="0"/>
              </a:defRPr>
            </a:lvl1pPr>
            <a:lvl2pPr marL="10716" indent="-10716" algn="ctr" defTabSz="685783" rtl="0" eaLnBrk="1" latinLnBrk="0" hangingPunct="1">
              <a:lnSpc>
                <a:spcPct val="90000"/>
              </a:lnSpc>
              <a:spcBef>
                <a:spcPts val="375"/>
              </a:spcBef>
              <a:buFont typeface="System Font Regular"/>
              <a:buNone/>
              <a:tabLst/>
              <a:defRPr sz="1400" kern="1200">
                <a:solidFill>
                  <a:schemeClr val="tx1"/>
                </a:solidFill>
                <a:latin typeface="Arial" panose="020B0604020202020204" pitchFamily="34" charset="0"/>
                <a:ea typeface="+mn-ea"/>
                <a:cs typeface="Arial" panose="020B0604020202020204" pitchFamily="34" charset="0"/>
              </a:defRPr>
            </a:lvl2pPr>
            <a:lvl3pPr marL="10716" indent="-10716" algn="ctr" defTabSz="685783" rtl="0" eaLnBrk="1" latinLnBrk="0" hangingPunct="1">
              <a:lnSpc>
                <a:spcPct val="90000"/>
              </a:lnSpc>
              <a:spcBef>
                <a:spcPts val="375"/>
              </a:spcBef>
              <a:buFont typeface="Courier New" panose="02070309020205020404" pitchFamily="49" charset="0"/>
              <a:buNone/>
              <a:tabLst/>
              <a:defRPr sz="1400" kern="1200">
                <a:solidFill>
                  <a:schemeClr val="tx1"/>
                </a:solidFill>
                <a:latin typeface="Arial" panose="020B0604020202020204" pitchFamily="34" charset="0"/>
                <a:ea typeface="+mn-ea"/>
                <a:cs typeface="Arial" panose="020B0604020202020204" pitchFamily="34" charset="0"/>
              </a:defRPr>
            </a:lvl3pPr>
            <a:lvl4pPr marL="10716" indent="-10716" algn="ctr" defTabSz="685783" rtl="0" eaLnBrk="1" latinLnBrk="0" hangingPunct="1">
              <a:lnSpc>
                <a:spcPct val="90000"/>
              </a:lnSpc>
              <a:spcBef>
                <a:spcPts val="375"/>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10716" indent="-10716" algn="ctr" defTabSz="685783" rtl="0" eaLnBrk="1" latinLnBrk="0" hangingPunct="1">
              <a:lnSpc>
                <a:spcPct val="90000"/>
              </a:lnSpc>
              <a:spcBef>
                <a:spcPts val="375"/>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65-Year-Old Couple</a:t>
            </a:r>
          </a:p>
          <a:p>
            <a:pPr lvl="1">
              <a:spcAft>
                <a:spcPts val="600"/>
              </a:spcAft>
            </a:pPr>
            <a:r>
              <a:rPr lang="en-US" sz="2400" b="1" dirty="0">
                <a:solidFill>
                  <a:schemeClr val="accent4"/>
                </a:solidFill>
              </a:rPr>
              <a:t>25%</a:t>
            </a:r>
            <a:r>
              <a:rPr lang="en-US" sz="1800" dirty="0"/>
              <a:t> chance of living to </a:t>
            </a:r>
            <a:r>
              <a:rPr lang="en-US" sz="1800" b="1" dirty="0"/>
              <a:t>age 95</a:t>
            </a:r>
          </a:p>
        </p:txBody>
      </p:sp>
      <p:pic>
        <p:nvPicPr>
          <p:cNvPr id="16" name="Graphic 15">
            <a:extLst>
              <a:ext uri="{FF2B5EF4-FFF2-40B4-BE49-F238E27FC236}">
                <a16:creationId xmlns:a16="http://schemas.microsoft.com/office/drawing/2014/main" id="{6C1F1A65-239B-2594-EAE7-0D160E2BDA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35474" y="1153491"/>
            <a:ext cx="2070586" cy="2070586"/>
          </a:xfrm>
          <a:prstGeom prst="rect">
            <a:avLst/>
          </a:prstGeom>
        </p:spPr>
      </p:pic>
      <p:pic>
        <p:nvPicPr>
          <p:cNvPr id="21" name="Graphic 20">
            <a:extLst>
              <a:ext uri="{FF2B5EF4-FFF2-40B4-BE49-F238E27FC236}">
                <a16:creationId xmlns:a16="http://schemas.microsoft.com/office/drawing/2014/main" id="{A7426141-6AF5-7E42-D52E-DC596B4975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13199" y="1456927"/>
            <a:ext cx="1677504" cy="1677504"/>
          </a:xfrm>
          <a:prstGeom prst="rect">
            <a:avLst/>
          </a:prstGeom>
        </p:spPr>
      </p:pic>
      <p:pic>
        <p:nvPicPr>
          <p:cNvPr id="22" name="Graphic 21">
            <a:extLst>
              <a:ext uri="{FF2B5EF4-FFF2-40B4-BE49-F238E27FC236}">
                <a16:creationId xmlns:a16="http://schemas.microsoft.com/office/drawing/2014/main" id="{F14445D1-CF36-31ED-6414-530DA0A37127}"/>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92729" y="1456927"/>
            <a:ext cx="1677504" cy="1677504"/>
          </a:xfrm>
          <a:prstGeom prst="rect">
            <a:avLst/>
          </a:prstGeom>
        </p:spPr>
      </p:pic>
      <p:sp>
        <p:nvSpPr>
          <p:cNvPr id="2" name="Rectangle 1">
            <a:extLst>
              <a:ext uri="{FF2B5EF4-FFF2-40B4-BE49-F238E27FC236}">
                <a16:creationId xmlns:a16="http://schemas.microsoft.com/office/drawing/2014/main" id="{8CD4C290-8E24-E1FB-9237-EF8EED1F2ED0}"/>
              </a:ext>
            </a:extLst>
          </p:cNvPr>
          <p:cNvSpPr/>
          <p:nvPr/>
        </p:nvSpPr>
        <p:spPr>
          <a:xfrm>
            <a:off x="0" y="6123740"/>
            <a:ext cx="9350644" cy="169277"/>
          </a:xfrm>
          <a:prstGeom prst="rect">
            <a:avLst/>
          </a:prstGeom>
          <a:noFill/>
        </p:spPr>
        <p:txBody>
          <a:bodyPr wrap="square" lIns="457200" tIns="0" rIns="0" bIns="0" anchor="ctr" anchorCtr="0">
            <a:spAutoFit/>
          </a:bodyPr>
          <a:lstStyle/>
          <a:p>
            <a:pPr lvl="0"/>
            <a:r>
              <a:rPr lang="en-US" sz="1100" dirty="0">
                <a:solidFill>
                  <a:schemeClr val="bg1">
                    <a:lumMod val="50000"/>
                  </a:schemeClr>
                </a:solidFill>
                <a:latin typeface="Arial Narrow" panose="020B0604020202020204" pitchFamily="34" charset="0"/>
                <a:cs typeface="Arial Narrow" panose="020B0604020202020204" pitchFamily="34" charset="0"/>
              </a:rPr>
              <a:t>Source: LIMRA Retirement Income Reference, 2024</a:t>
            </a:r>
          </a:p>
        </p:txBody>
      </p:sp>
    </p:spTree>
    <p:extLst>
      <p:ext uri="{BB962C8B-B14F-4D97-AF65-F5344CB8AC3E}">
        <p14:creationId xmlns:p14="http://schemas.microsoft.com/office/powerpoint/2010/main" val="1541985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064C562-D27B-2DAD-9416-58893B7BB5C3}"/>
              </a:ext>
            </a:extLst>
          </p:cNvPr>
          <p:cNvSpPr>
            <a:spLocks noGrp="1"/>
          </p:cNvSpPr>
          <p:nvPr>
            <p:ph type="ftr" sz="quarter" idx="4294967295"/>
          </p:nvPr>
        </p:nvSpPr>
        <p:spPr>
          <a:xfrm>
            <a:off x="197514" y="6469664"/>
            <a:ext cx="3276538" cy="138499"/>
          </a:xfrm>
        </p:spPr>
        <p:txBody>
          <a:bodyPr/>
          <a:lstStyle/>
          <a:p>
            <a:r>
              <a:rPr lang="en-US" dirty="0">
                <a:solidFill>
                  <a:schemeClr val="bg1"/>
                </a:solidFill>
              </a:rPr>
              <a:t>For Registered Rep Use Only – Not For Use With The Public</a:t>
            </a:r>
            <a:endParaRPr lang="en-US" b="1" dirty="0">
              <a:solidFill>
                <a:schemeClr val="bg1"/>
              </a:solidFill>
            </a:endParaRPr>
          </a:p>
        </p:txBody>
      </p:sp>
      <p:sp>
        <p:nvSpPr>
          <p:cNvPr id="4" name="Slide Number Placeholder 3">
            <a:extLst>
              <a:ext uri="{FF2B5EF4-FFF2-40B4-BE49-F238E27FC236}">
                <a16:creationId xmlns:a16="http://schemas.microsoft.com/office/drawing/2014/main" id="{AB37FB79-F648-A1BF-C09C-65D874A44D94}"/>
              </a:ext>
            </a:extLst>
          </p:cNvPr>
          <p:cNvSpPr>
            <a:spLocks noGrp="1"/>
          </p:cNvSpPr>
          <p:nvPr>
            <p:ph type="sldNum" sz="quarter" idx="4294967295"/>
          </p:nvPr>
        </p:nvSpPr>
        <p:spPr>
          <a:xfrm>
            <a:off x="9993622" y="6475434"/>
            <a:ext cx="1668727" cy="126958"/>
          </a:xfrm>
        </p:spPr>
        <p:txBody>
          <a:bodyPr/>
          <a:lstStyle/>
          <a:p>
            <a:r>
              <a:rPr lang="en-US" dirty="0">
                <a:solidFill>
                  <a:schemeClr val="bg1"/>
                </a:solidFill>
              </a:rPr>
              <a:t>Copyright© 2024, National Life Group  |  </a:t>
            </a:r>
            <a:fld id="{7100E8EA-2210-4425-A1B5-66FC0BB99DA3}" type="slidenum">
              <a:rPr lang="en-US" smtClean="0">
                <a:solidFill>
                  <a:schemeClr val="bg1"/>
                </a:solidFill>
              </a:rPr>
              <a:pPr/>
              <a:t>4</a:t>
            </a:fld>
            <a:endParaRPr lang="en-US" sz="825" dirty="0">
              <a:solidFill>
                <a:schemeClr val="bg1"/>
              </a:solidFill>
            </a:endParaRPr>
          </a:p>
        </p:txBody>
      </p:sp>
      <p:sp>
        <p:nvSpPr>
          <p:cNvPr id="5" name="Freeform 4">
            <a:extLst>
              <a:ext uri="{FF2B5EF4-FFF2-40B4-BE49-F238E27FC236}">
                <a16:creationId xmlns:a16="http://schemas.microsoft.com/office/drawing/2014/main" id="{830042D7-B227-0C1A-324C-A60074AFA41E}"/>
              </a:ext>
            </a:extLst>
          </p:cNvPr>
          <p:cNvSpPr>
            <a:spLocks noChangeAspect="1"/>
          </p:cNvSpPr>
          <p:nvPr/>
        </p:nvSpPr>
        <p:spPr>
          <a:xfrm>
            <a:off x="0" y="801949"/>
            <a:ext cx="9356723" cy="1183286"/>
          </a:xfrm>
          <a:custGeom>
            <a:avLst/>
            <a:gdLst>
              <a:gd name="connsiteX0" fmla="*/ 0 w 6507480"/>
              <a:gd name="connsiteY0" fmla="*/ 0 h 822960"/>
              <a:gd name="connsiteX1" fmla="*/ 5684520 w 6507480"/>
              <a:gd name="connsiteY1" fmla="*/ 0 h 822960"/>
              <a:gd name="connsiteX2" fmla="*/ 6507480 w 6507480"/>
              <a:gd name="connsiteY2" fmla="*/ 822960 h 822960"/>
              <a:gd name="connsiteX3" fmla="*/ 5684520 w 6507480"/>
              <a:gd name="connsiteY3" fmla="*/ 822960 h 822960"/>
              <a:gd name="connsiteX4" fmla="*/ 0 w 6507480"/>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480" h="822960">
                <a:moveTo>
                  <a:pt x="0" y="0"/>
                </a:moveTo>
                <a:lnTo>
                  <a:pt x="5684520" y="0"/>
                </a:lnTo>
                <a:lnTo>
                  <a:pt x="6507480" y="822960"/>
                </a:lnTo>
                <a:lnTo>
                  <a:pt x="5684520" y="822960"/>
                </a:lnTo>
                <a:lnTo>
                  <a:pt x="0" y="82296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457200" rtlCol="0" anchor="ctr">
            <a:noAutofit/>
          </a:bodyPr>
          <a:lstStyle/>
          <a:p>
            <a:r>
              <a:rPr lang="en-US" sz="3200" dirty="0"/>
              <a:t>So, How Do You Manage </a:t>
            </a:r>
            <a:r>
              <a:rPr lang="en-US" sz="3200" b="1" dirty="0"/>
              <a:t>30 Years of Risk?</a:t>
            </a:r>
          </a:p>
        </p:txBody>
      </p:sp>
    </p:spTree>
    <p:extLst>
      <p:ext uri="{BB962C8B-B14F-4D97-AF65-F5344CB8AC3E}">
        <p14:creationId xmlns:p14="http://schemas.microsoft.com/office/powerpoint/2010/main" val="2154470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BD40B3-18E8-B566-416D-FF6CBF7D96F1}"/>
              </a:ext>
            </a:extLst>
          </p:cNvPr>
          <p:cNvSpPr/>
          <p:nvPr/>
        </p:nvSpPr>
        <p:spPr>
          <a:xfrm>
            <a:off x="0" y="1904001"/>
            <a:ext cx="12192000" cy="1956796"/>
          </a:xfrm>
          <a:prstGeom prst="rect">
            <a:avLst/>
          </a:prstGeom>
          <a:gradFill flip="none" rotWithShape="1">
            <a:gsLst>
              <a:gs pos="0">
                <a:schemeClr val="tx2">
                  <a:alpha val="42668"/>
                </a:schemeClr>
              </a:gs>
              <a:gs pos="27000">
                <a:schemeClr val="tx2">
                  <a:alpha val="30615"/>
                </a:schemeClr>
              </a:gs>
              <a:gs pos="53000">
                <a:schemeClr val="tx2">
                  <a:alpha val="15798"/>
                </a:schemeClr>
              </a:gs>
              <a:gs pos="87000">
                <a:schemeClr val="tx2">
                  <a:alpha val="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1D69A-043E-2B3C-76A4-78BC84AF9062}"/>
              </a:ext>
            </a:extLst>
          </p:cNvPr>
          <p:cNvSpPr>
            <a:spLocks noGrp="1"/>
          </p:cNvSpPr>
          <p:nvPr>
            <p:ph type="title"/>
          </p:nvPr>
        </p:nvSpPr>
        <p:spPr>
          <a:xfrm>
            <a:off x="0" y="269380"/>
            <a:ext cx="12192000" cy="743280"/>
          </a:xfrm>
        </p:spPr>
        <p:txBody>
          <a:bodyPr/>
          <a:lstStyle/>
          <a:p>
            <a:r>
              <a:rPr lang="en-US" dirty="0"/>
              <a:t>The </a:t>
            </a:r>
            <a:r>
              <a:rPr lang="en-US" b="1" dirty="0"/>
              <a:t>Risk Factor</a:t>
            </a:r>
            <a:endParaRPr lang="en-US" dirty="0"/>
          </a:p>
        </p:txBody>
      </p:sp>
      <p:sp>
        <p:nvSpPr>
          <p:cNvPr id="3" name="Footer Placeholder 2">
            <a:extLst>
              <a:ext uri="{FF2B5EF4-FFF2-40B4-BE49-F238E27FC236}">
                <a16:creationId xmlns:a16="http://schemas.microsoft.com/office/drawing/2014/main" id="{F87D5C24-8617-71C5-BB20-80A2F041F738}"/>
              </a:ext>
            </a:extLst>
          </p:cNvPr>
          <p:cNvSpPr>
            <a:spLocks noGrp="1"/>
          </p:cNvSpPr>
          <p:nvPr>
            <p:ph type="ftr" sz="quarter" idx="10"/>
          </p:nvPr>
        </p:nvSpPr>
        <p:spPr>
          <a:xfrm>
            <a:off x="197514" y="6469664"/>
            <a:ext cx="3276538" cy="138499"/>
          </a:xfrm>
        </p:spPr>
        <p:txBody>
          <a:bodyPr/>
          <a:lstStyle/>
          <a:p>
            <a:r>
              <a:rPr lang="en-US" dirty="0"/>
              <a:t>For Registered Rep Use Only – Not For Use With The Public</a:t>
            </a:r>
            <a:endParaRPr lang="en-US" b="1" dirty="0"/>
          </a:p>
        </p:txBody>
      </p:sp>
      <p:sp>
        <p:nvSpPr>
          <p:cNvPr id="4" name="Slide Number Placeholder 3">
            <a:extLst>
              <a:ext uri="{FF2B5EF4-FFF2-40B4-BE49-F238E27FC236}">
                <a16:creationId xmlns:a16="http://schemas.microsoft.com/office/drawing/2014/main" id="{FFD164E0-D915-053F-D8EA-5F3364AB8B67}"/>
              </a:ext>
            </a:extLst>
          </p:cNvPr>
          <p:cNvSpPr>
            <a:spLocks noGrp="1"/>
          </p:cNvSpPr>
          <p:nvPr>
            <p:ph type="sldNum" sz="quarter" idx="11"/>
          </p:nvPr>
        </p:nvSpPr>
        <p:spPr/>
        <p:txBody>
          <a:bodyPr/>
          <a:lstStyle/>
          <a:p>
            <a:r>
              <a:rPr lang="en-US"/>
              <a:t>Copyright© 2024, National Life Group  |  </a:t>
            </a:r>
            <a:fld id="{7100E8EA-2210-4425-A1B5-66FC0BB99DA3}" type="slidenum">
              <a:rPr lang="en-US" smtClean="0"/>
              <a:pPr/>
              <a:t>5</a:t>
            </a:fld>
            <a:endParaRPr lang="en-US" sz="825" dirty="0"/>
          </a:p>
        </p:txBody>
      </p:sp>
      <p:sp>
        <p:nvSpPr>
          <p:cNvPr id="8" name="TextBox 7">
            <a:extLst>
              <a:ext uri="{FF2B5EF4-FFF2-40B4-BE49-F238E27FC236}">
                <a16:creationId xmlns:a16="http://schemas.microsoft.com/office/drawing/2014/main" id="{76F8C2E8-FE03-3F72-7ABC-DFB66484715E}"/>
              </a:ext>
            </a:extLst>
          </p:cNvPr>
          <p:cNvSpPr txBox="1"/>
          <p:nvPr/>
        </p:nvSpPr>
        <p:spPr>
          <a:xfrm>
            <a:off x="2582334" y="3233281"/>
            <a:ext cx="7027333" cy="615553"/>
          </a:xfrm>
          <a:prstGeom prst="rect">
            <a:avLst/>
          </a:prstGeom>
          <a:noFill/>
          <a:ln w="22225">
            <a:noFill/>
          </a:ln>
        </p:spPr>
        <p:txBody>
          <a:bodyPr vert="horz" wrap="square" lIns="91440" tIns="91440" rIns="91440" bIns="91440" rtlCol="0" anchor="ctr" anchorCtr="0">
            <a:spAutoFit/>
          </a:bodyPr>
          <a:lstStyle/>
          <a:p>
            <a:pPr algn="ctr"/>
            <a:r>
              <a:rPr lang="en-US" sz="2800" b="1" dirty="0"/>
              <a:t>Risks Facing Retirees</a:t>
            </a:r>
          </a:p>
        </p:txBody>
      </p:sp>
      <p:pic>
        <p:nvPicPr>
          <p:cNvPr id="7" name="Graphic 6">
            <a:extLst>
              <a:ext uri="{FF2B5EF4-FFF2-40B4-BE49-F238E27FC236}">
                <a16:creationId xmlns:a16="http://schemas.microsoft.com/office/drawing/2014/main" id="{968DAA19-8D5F-6E2C-6709-B0E996CD07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88523" y="876127"/>
            <a:ext cx="1079313" cy="1079313"/>
          </a:xfrm>
          <a:prstGeom prst="rect">
            <a:avLst/>
          </a:prstGeom>
        </p:spPr>
      </p:pic>
      <p:pic>
        <p:nvPicPr>
          <p:cNvPr id="10" name="MH_Other_9">
            <a:extLst>
              <a:ext uri="{FF2B5EF4-FFF2-40B4-BE49-F238E27FC236}">
                <a16:creationId xmlns:a16="http://schemas.microsoft.com/office/drawing/2014/main" id="{2715E095-896B-CA86-5E58-B59B40C42D7E}"/>
              </a:ext>
            </a:extLst>
          </p:cNvPr>
          <p:cNvPicPr>
            <a:picLocks noChangeAspect="1"/>
          </p:cNvPicPr>
          <p:nvPr>
            <p:custDataLst>
              <p:tags r:id="rId1"/>
            </p:custDataLst>
          </p:nvPr>
        </p:nvPicPr>
        <p:blipFill>
          <a:blip r:embed="rId6" cstate="email">
            <a:alphaModFix amt="74000"/>
            <a:extLst>
              <a:ext uri="{28A0092B-C50C-407E-A947-70E740481C1C}">
                <a14:useLocalDpi xmlns:a14="http://schemas.microsoft.com/office/drawing/2010/main"/>
              </a:ext>
            </a:extLst>
          </a:blip>
          <a:srcRect/>
          <a:stretch>
            <a:fillRect/>
          </a:stretch>
        </p:blipFill>
        <p:spPr bwMode="auto">
          <a:xfrm rot="5400000">
            <a:off x="4027492" y="1330828"/>
            <a:ext cx="401376" cy="155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D0FA9E1B-C053-EBD2-1F19-F3811BE39DC5}"/>
              </a:ext>
            </a:extLst>
          </p:cNvPr>
          <p:cNvSpPr txBox="1"/>
          <p:nvPr/>
        </p:nvSpPr>
        <p:spPr>
          <a:xfrm>
            <a:off x="3214365" y="2308347"/>
            <a:ext cx="1790649" cy="461665"/>
          </a:xfrm>
          <a:prstGeom prst="rect">
            <a:avLst/>
          </a:prstGeom>
          <a:solidFill>
            <a:schemeClr val="accent1"/>
          </a:solidFill>
        </p:spPr>
        <p:txBody>
          <a:bodyPr vert="horz" wrap="square" lIns="91440" tIns="91440" rIns="91440" bIns="91440" rtlCol="0" anchor="ctr" anchorCtr="0">
            <a:spAutoFit/>
          </a:bodyPr>
          <a:lstStyle/>
          <a:p>
            <a:pPr algn="ctr"/>
            <a:r>
              <a:rPr lang="en-US" b="1" dirty="0">
                <a:solidFill>
                  <a:schemeClr val="bg1"/>
                </a:solidFill>
              </a:rPr>
              <a:t>Market Risk</a:t>
            </a:r>
          </a:p>
        </p:txBody>
      </p:sp>
    </p:spTree>
    <p:extLst>
      <p:ext uri="{BB962C8B-B14F-4D97-AF65-F5344CB8AC3E}">
        <p14:creationId xmlns:p14="http://schemas.microsoft.com/office/powerpoint/2010/main" val="1428591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E79AADD-D79A-436A-49CB-A390BBE0B601}"/>
              </a:ext>
            </a:extLst>
          </p:cNvPr>
          <p:cNvSpPr txBox="1"/>
          <p:nvPr/>
        </p:nvSpPr>
        <p:spPr>
          <a:xfrm>
            <a:off x="6272400" y="661813"/>
            <a:ext cx="5272268" cy="5172969"/>
          </a:xfrm>
          <a:prstGeom prst="rect">
            <a:avLst/>
          </a:prstGeom>
          <a:solidFill>
            <a:schemeClr val="bg1">
              <a:lumMod val="95000"/>
            </a:schemeClr>
          </a:solidFill>
        </p:spPr>
        <p:txBody>
          <a:bodyPr vert="horz" wrap="square" lIns="274320" tIns="182880" rIns="457200" bIns="182880" numCol="4" rtlCol="0" anchor="t" anchorCtr="0">
            <a:noAutofit/>
          </a:bodyPr>
          <a:lstStyle/>
          <a:p>
            <a:pPr algn="l"/>
            <a:r>
              <a:rPr lang="en-US" sz="1600" b="1" dirty="0">
                <a:solidFill>
                  <a:schemeClr val="accent2"/>
                </a:solidFill>
              </a:rPr>
              <a:t>Scenario B</a:t>
            </a:r>
          </a:p>
          <a:p>
            <a:pPr algn="l">
              <a:spcAft>
                <a:spcPts val="600"/>
              </a:spcAft>
            </a:pPr>
            <a:r>
              <a:rPr lang="en-US" sz="1200" dirty="0"/>
              <a:t>Beginning balance</a:t>
            </a:r>
            <a:br>
              <a:rPr lang="en-US" sz="1200" dirty="0"/>
            </a:br>
            <a:r>
              <a:rPr lang="en-US" sz="1200" dirty="0"/>
              <a:t>of $1,000,000.</a:t>
            </a:r>
          </a:p>
          <a:p>
            <a:pPr algn="l">
              <a:spcAft>
                <a:spcPts val="600"/>
              </a:spcAft>
            </a:pPr>
            <a:r>
              <a:rPr lang="en-US" sz="1200" dirty="0"/>
              <a:t>Income distributions begin in an </a:t>
            </a:r>
            <a:br>
              <a:rPr lang="en-US" sz="1200" dirty="0"/>
            </a:br>
            <a:r>
              <a:rPr lang="en-US" sz="1200" b="1" dirty="0"/>
              <a:t>up market.</a:t>
            </a:r>
          </a:p>
        </p:txBody>
      </p:sp>
      <p:sp>
        <p:nvSpPr>
          <p:cNvPr id="12" name="TextBox 11">
            <a:extLst>
              <a:ext uri="{FF2B5EF4-FFF2-40B4-BE49-F238E27FC236}">
                <a16:creationId xmlns:a16="http://schemas.microsoft.com/office/drawing/2014/main" id="{608D9AD6-C1C0-C436-F54E-E192ADCB1EFB}"/>
              </a:ext>
            </a:extLst>
          </p:cNvPr>
          <p:cNvSpPr txBox="1"/>
          <p:nvPr/>
        </p:nvSpPr>
        <p:spPr>
          <a:xfrm>
            <a:off x="712693" y="661813"/>
            <a:ext cx="5272268" cy="5172969"/>
          </a:xfrm>
          <a:prstGeom prst="rect">
            <a:avLst/>
          </a:prstGeom>
          <a:solidFill>
            <a:schemeClr val="bg1">
              <a:lumMod val="95000"/>
            </a:schemeClr>
          </a:solidFill>
        </p:spPr>
        <p:txBody>
          <a:bodyPr vert="horz" wrap="square" lIns="274320" tIns="182880" rIns="457200" bIns="182880" numCol="4" rtlCol="0" anchor="t" anchorCtr="0">
            <a:noAutofit/>
          </a:bodyPr>
          <a:lstStyle/>
          <a:p>
            <a:pPr algn="l"/>
            <a:r>
              <a:rPr lang="en-US" sz="1600" b="1" dirty="0">
                <a:solidFill>
                  <a:schemeClr val="accent5"/>
                </a:solidFill>
              </a:rPr>
              <a:t>Scenario A</a:t>
            </a:r>
          </a:p>
          <a:p>
            <a:pPr algn="l">
              <a:spcAft>
                <a:spcPts val="600"/>
              </a:spcAft>
            </a:pPr>
            <a:r>
              <a:rPr lang="en-US" sz="1200" dirty="0"/>
              <a:t>Beginning balance</a:t>
            </a:r>
            <a:br>
              <a:rPr lang="en-US" sz="1200" dirty="0"/>
            </a:br>
            <a:r>
              <a:rPr lang="en-US" sz="1200" dirty="0"/>
              <a:t>of $1,000,000.</a:t>
            </a:r>
          </a:p>
          <a:p>
            <a:pPr algn="l">
              <a:spcAft>
                <a:spcPts val="600"/>
              </a:spcAft>
            </a:pPr>
            <a:r>
              <a:rPr lang="en-US" sz="1200" dirty="0"/>
              <a:t>Income distributions begin in a </a:t>
            </a:r>
            <a:br>
              <a:rPr lang="en-US" sz="1200" dirty="0"/>
            </a:br>
            <a:r>
              <a:rPr lang="en-US" sz="1200" b="1" dirty="0"/>
              <a:t>down market.</a:t>
            </a:r>
          </a:p>
        </p:txBody>
      </p:sp>
      <p:sp>
        <p:nvSpPr>
          <p:cNvPr id="2" name="Title 1">
            <a:extLst>
              <a:ext uri="{FF2B5EF4-FFF2-40B4-BE49-F238E27FC236}">
                <a16:creationId xmlns:a16="http://schemas.microsoft.com/office/drawing/2014/main" id="{264B6AF1-862A-96E1-ECD0-DC8C89273827}"/>
              </a:ext>
            </a:extLst>
          </p:cNvPr>
          <p:cNvSpPr>
            <a:spLocks noGrp="1"/>
          </p:cNvSpPr>
          <p:nvPr>
            <p:ph type="title"/>
          </p:nvPr>
        </p:nvSpPr>
        <p:spPr>
          <a:xfrm>
            <a:off x="0" y="34686"/>
            <a:ext cx="12192000" cy="743280"/>
          </a:xfrm>
        </p:spPr>
        <p:txBody>
          <a:bodyPr/>
          <a:lstStyle/>
          <a:p>
            <a:r>
              <a:rPr lang="en-US" dirty="0"/>
              <a:t>Sequence of </a:t>
            </a:r>
            <a:r>
              <a:rPr lang="en-US" b="1" dirty="0"/>
              <a:t>Return Risk: 1999-2021</a:t>
            </a:r>
          </a:p>
        </p:txBody>
      </p:sp>
      <p:sp>
        <p:nvSpPr>
          <p:cNvPr id="3" name="Footer Placeholder 2">
            <a:extLst>
              <a:ext uri="{FF2B5EF4-FFF2-40B4-BE49-F238E27FC236}">
                <a16:creationId xmlns:a16="http://schemas.microsoft.com/office/drawing/2014/main" id="{0664FC1D-5950-67AF-6BE6-152AFA755E6F}"/>
              </a:ext>
            </a:extLst>
          </p:cNvPr>
          <p:cNvSpPr>
            <a:spLocks noGrp="1"/>
          </p:cNvSpPr>
          <p:nvPr>
            <p:ph type="ftr" sz="quarter" idx="10"/>
          </p:nvPr>
        </p:nvSpPr>
        <p:spPr>
          <a:xfrm>
            <a:off x="197514" y="6469664"/>
            <a:ext cx="3276538" cy="138499"/>
          </a:xfrm>
        </p:spPr>
        <p:txBody>
          <a:bodyPr/>
          <a:lstStyle/>
          <a:p>
            <a:r>
              <a:rPr lang="en-US" dirty="0"/>
              <a:t>For Registered Rep Use Only – Not For Use With The Public</a:t>
            </a:r>
            <a:endParaRPr lang="en-US" b="1" dirty="0"/>
          </a:p>
        </p:txBody>
      </p:sp>
      <p:sp>
        <p:nvSpPr>
          <p:cNvPr id="4" name="Slide Number Placeholder 3">
            <a:extLst>
              <a:ext uri="{FF2B5EF4-FFF2-40B4-BE49-F238E27FC236}">
                <a16:creationId xmlns:a16="http://schemas.microsoft.com/office/drawing/2014/main" id="{4B4A2EB0-3FF5-A02A-21C4-067C5CFF3C55}"/>
              </a:ext>
            </a:extLst>
          </p:cNvPr>
          <p:cNvSpPr>
            <a:spLocks noGrp="1"/>
          </p:cNvSpPr>
          <p:nvPr>
            <p:ph type="sldNum" sz="quarter" idx="11"/>
          </p:nvPr>
        </p:nvSpPr>
        <p:spPr/>
        <p:txBody>
          <a:bodyPr/>
          <a:lstStyle/>
          <a:p>
            <a:r>
              <a:rPr lang="en-US"/>
              <a:t>Copyright© 2024, National Life Group  |  </a:t>
            </a:r>
            <a:fld id="{7100E8EA-2210-4425-A1B5-66FC0BB99DA3}" type="slidenum">
              <a:rPr lang="en-US" smtClean="0"/>
              <a:pPr/>
              <a:t>6</a:t>
            </a:fld>
            <a:endParaRPr lang="en-US" sz="825" dirty="0"/>
          </a:p>
        </p:txBody>
      </p:sp>
      <p:sp>
        <p:nvSpPr>
          <p:cNvPr id="5" name="TextBox 4">
            <a:extLst>
              <a:ext uri="{FF2B5EF4-FFF2-40B4-BE49-F238E27FC236}">
                <a16:creationId xmlns:a16="http://schemas.microsoft.com/office/drawing/2014/main" id="{CD74F890-BAB6-4411-D57A-CDDB66DED0A3}"/>
              </a:ext>
            </a:extLst>
          </p:cNvPr>
          <p:cNvSpPr txBox="1"/>
          <p:nvPr/>
        </p:nvSpPr>
        <p:spPr>
          <a:xfrm>
            <a:off x="6261903" y="113939"/>
            <a:ext cx="3392395" cy="584775"/>
          </a:xfrm>
          <a:prstGeom prst="rect">
            <a:avLst/>
          </a:prstGeom>
          <a:noFill/>
        </p:spPr>
        <p:txBody>
          <a:bodyPr vert="horz" wrap="square" lIns="274320" tIns="182880" rIns="457200" bIns="182880" rtlCol="0" anchor="b" anchorCtr="0">
            <a:spAutoFit/>
          </a:bodyPr>
          <a:lstStyle/>
          <a:p>
            <a:pPr algn="l"/>
            <a:r>
              <a:rPr lang="en-US" sz="1400" i="1" dirty="0"/>
              <a:t>5% adjusted for inflation annually</a:t>
            </a:r>
          </a:p>
        </p:txBody>
      </p:sp>
      <p:graphicFrame>
        <p:nvGraphicFramePr>
          <p:cNvPr id="7" name="Table 6">
            <a:extLst>
              <a:ext uri="{FF2B5EF4-FFF2-40B4-BE49-F238E27FC236}">
                <a16:creationId xmlns:a16="http://schemas.microsoft.com/office/drawing/2014/main" id="{8316FC81-73AD-2E89-BFB5-F5F35B38A2D7}"/>
              </a:ext>
            </a:extLst>
          </p:cNvPr>
          <p:cNvGraphicFramePr>
            <a:graphicFrameLocks noGrp="1"/>
          </p:cNvGraphicFramePr>
          <p:nvPr>
            <p:extLst>
              <p:ext uri="{D42A27DB-BD31-4B8C-83A1-F6EECF244321}">
                <p14:modId xmlns:p14="http://schemas.microsoft.com/office/powerpoint/2010/main" val="1626153610"/>
              </p:ext>
            </p:extLst>
          </p:nvPr>
        </p:nvGraphicFramePr>
        <p:xfrm>
          <a:off x="2270882" y="768461"/>
          <a:ext cx="3599726" cy="4959672"/>
        </p:xfrm>
        <a:graphic>
          <a:graphicData uri="http://schemas.openxmlformats.org/drawingml/2006/table">
            <a:tbl>
              <a:tblPr firstRow="1" bandRow="1">
                <a:tableStyleId>{5C22544A-7EE6-4342-B048-85BDC9FD1C3A}</a:tableStyleId>
              </a:tblPr>
              <a:tblGrid>
                <a:gridCol w="500953">
                  <a:extLst>
                    <a:ext uri="{9D8B030D-6E8A-4147-A177-3AD203B41FA5}">
                      <a16:colId xmlns:a16="http://schemas.microsoft.com/office/drawing/2014/main" val="2355737776"/>
                    </a:ext>
                  </a:extLst>
                </a:gridCol>
                <a:gridCol w="836405">
                  <a:extLst>
                    <a:ext uri="{9D8B030D-6E8A-4147-A177-3AD203B41FA5}">
                      <a16:colId xmlns:a16="http://schemas.microsoft.com/office/drawing/2014/main" val="2388129925"/>
                    </a:ext>
                  </a:extLst>
                </a:gridCol>
                <a:gridCol w="931278">
                  <a:extLst>
                    <a:ext uri="{9D8B030D-6E8A-4147-A177-3AD203B41FA5}">
                      <a16:colId xmlns:a16="http://schemas.microsoft.com/office/drawing/2014/main" val="1346383157"/>
                    </a:ext>
                  </a:extLst>
                </a:gridCol>
                <a:gridCol w="1331090">
                  <a:extLst>
                    <a:ext uri="{9D8B030D-6E8A-4147-A177-3AD203B41FA5}">
                      <a16:colId xmlns:a16="http://schemas.microsoft.com/office/drawing/2014/main" val="908429394"/>
                    </a:ext>
                  </a:extLst>
                </a:gridCol>
              </a:tblGrid>
              <a:tr h="206653">
                <a:tc>
                  <a:txBody>
                    <a:bodyPr/>
                    <a:lstStyle/>
                    <a:p>
                      <a:pPr algn="ctr"/>
                      <a:r>
                        <a:rPr lang="en-US" sz="1000" dirty="0">
                          <a:solidFill>
                            <a:schemeClr val="tx1"/>
                          </a:solidFill>
                        </a:rPr>
                        <a:t>Age</a:t>
                      </a:r>
                    </a:p>
                  </a:txBody>
                  <a:tcPr marT="0" marB="27432" anchor="b">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000" dirty="0">
                          <a:solidFill>
                            <a:schemeClr val="tx1"/>
                          </a:solidFill>
                        </a:rPr>
                        <a:t>Return</a:t>
                      </a:r>
                    </a:p>
                  </a:txBody>
                  <a:tcPr marT="0" marB="27432" anchor="b">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000" dirty="0">
                          <a:solidFill>
                            <a:schemeClr val="tx1"/>
                          </a:solidFill>
                        </a:rPr>
                        <a:t>Distribution</a:t>
                      </a:r>
                    </a:p>
                  </a:txBody>
                  <a:tcPr marT="0" marB="27432" anchor="b">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000" dirty="0">
                          <a:solidFill>
                            <a:schemeClr val="tx1"/>
                          </a:solidFill>
                        </a:rPr>
                        <a:t>Acct Value (EOY)</a:t>
                      </a:r>
                    </a:p>
                  </a:txBody>
                  <a:tcPr marL="0" marR="0" marT="0" marB="27432" anchor="b">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599253"/>
                  </a:ext>
                </a:extLst>
              </a:tr>
              <a:tr h="206653">
                <a:tc>
                  <a:txBody>
                    <a:bodyPr/>
                    <a:lstStyle/>
                    <a:p>
                      <a:pPr algn="ctr" fontAlgn="b"/>
                      <a:r>
                        <a:rPr lang="en-US" sz="1000" b="0" i="0" u="none" strike="noStrike" dirty="0">
                          <a:solidFill>
                            <a:srgbClr val="3E3F3C"/>
                          </a:solidFill>
                          <a:effectLst/>
                          <a:latin typeface="Arial" panose="020B0604020202020204" pitchFamily="34" charset="0"/>
                        </a:rPr>
                        <a:t>65</a:t>
                      </a:r>
                    </a:p>
                  </a:txBody>
                  <a:tcPr marL="9525" marR="9525" marT="9525" marB="0" anchor="ctr">
                    <a:lnL w="285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DCDEDF"/>
                    </a:solidFill>
                  </a:tcPr>
                </a:tc>
                <a:tc>
                  <a:txBody>
                    <a:bodyPr/>
                    <a:lstStyle/>
                    <a:p>
                      <a:pPr algn="ctr" fontAlgn="b"/>
                      <a:r>
                        <a:rPr lang="en-US" sz="1000" b="0" i="0" u="none" strike="noStrike" dirty="0">
                          <a:solidFill>
                            <a:srgbClr val="3E3F3C"/>
                          </a:solidFill>
                          <a:effectLst/>
                          <a:latin typeface="Arial" panose="020B0604020202020204" pitchFamily="34" charset="0"/>
                        </a:rPr>
                        <a:t>0.00%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DCDEDF"/>
                    </a:solidFill>
                  </a:tcPr>
                </a:tc>
                <a:tc>
                  <a:txBody>
                    <a:bodyPr/>
                    <a:lstStyle/>
                    <a:p>
                      <a:pPr algn="ctr" fontAlgn="b"/>
                      <a:r>
                        <a:rPr lang="en-US" sz="1000" b="0" i="0" u="none" strike="noStrike" dirty="0">
                          <a:solidFill>
                            <a:srgbClr val="3E3F3C"/>
                          </a:solidFill>
                          <a:effectLst/>
                          <a:latin typeface="Arial" panose="020B0604020202020204" pitchFamily="34" charset="0"/>
                        </a:rPr>
                        <a:t>$50,000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DCDEDF"/>
                    </a:solidFill>
                  </a:tcPr>
                </a:tc>
                <a:tc>
                  <a:txBody>
                    <a:bodyPr/>
                    <a:lstStyle/>
                    <a:p>
                      <a:pPr algn="ctr" fontAlgn="b"/>
                      <a:r>
                        <a:rPr lang="en-US" sz="1000" b="0" i="0" u="none" strike="noStrike" dirty="0">
                          <a:solidFill>
                            <a:srgbClr val="3E3F3C"/>
                          </a:solidFill>
                          <a:effectLst/>
                          <a:latin typeface="Arial" panose="020B0604020202020204" pitchFamily="34" charset="0"/>
                        </a:rPr>
                        <a:t>$950,000 </a:t>
                      </a:r>
                    </a:p>
                  </a:txBody>
                  <a:tcPr marL="0" marR="0" marT="9525" marB="0"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DCDEDF"/>
                    </a:solidFill>
                  </a:tcPr>
                </a:tc>
                <a:extLst>
                  <a:ext uri="{0D108BD9-81ED-4DB2-BD59-A6C34878D82A}">
                    <a16:rowId xmlns:a16="http://schemas.microsoft.com/office/drawing/2014/main" val="1086615635"/>
                  </a:ext>
                </a:extLst>
              </a:tr>
              <a:tr h="206653">
                <a:tc>
                  <a:txBody>
                    <a:bodyPr/>
                    <a:lstStyle/>
                    <a:p>
                      <a:pPr algn="ctr" fontAlgn="b"/>
                      <a:r>
                        <a:rPr lang="en-US" sz="1000" b="0" i="0" u="none" strike="noStrike" dirty="0">
                          <a:solidFill>
                            <a:srgbClr val="3E3F3C"/>
                          </a:solidFill>
                          <a:effectLst/>
                          <a:latin typeface="Arial" panose="020B0604020202020204" pitchFamily="34" charset="0"/>
                        </a:rPr>
                        <a:t>66</a:t>
                      </a:r>
                    </a:p>
                  </a:txBody>
                  <a:tcPr marL="9525" marR="9525" marT="9525" marB="0" anchor="ctr">
                    <a:lnL w="285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3E3F3C"/>
                          </a:solidFill>
                          <a:effectLst/>
                          <a:latin typeface="Arial" panose="020B0604020202020204" pitchFamily="34" charset="0"/>
                        </a:rPr>
                        <a:t>-10.14%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3E3F3C"/>
                          </a:solidFill>
                          <a:effectLst/>
                          <a:latin typeface="Arial" panose="020B0604020202020204" pitchFamily="34" charset="0"/>
                        </a:rPr>
                        <a:t>$51,500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3E3F3C"/>
                          </a:solidFill>
                          <a:effectLst/>
                          <a:latin typeface="Arial" panose="020B0604020202020204" pitchFamily="34" charset="0"/>
                        </a:rPr>
                        <a:t>$802,170 </a:t>
                      </a:r>
                    </a:p>
                  </a:txBody>
                  <a:tcPr marL="9525" marR="9525" marT="9525" marB="0"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7062273"/>
                  </a:ext>
                </a:extLst>
              </a:tr>
              <a:tr h="206653">
                <a:tc>
                  <a:txBody>
                    <a:bodyPr/>
                    <a:lstStyle/>
                    <a:p>
                      <a:pPr algn="ctr" fontAlgn="b"/>
                      <a:r>
                        <a:rPr lang="en-US" sz="1000" b="0" i="0" u="none" strike="noStrike">
                          <a:solidFill>
                            <a:srgbClr val="3E3F3C"/>
                          </a:solidFill>
                          <a:effectLst/>
                          <a:latin typeface="Arial" panose="020B0604020202020204" pitchFamily="34" charset="0"/>
                        </a:rPr>
                        <a:t>67</a:t>
                      </a:r>
                    </a:p>
                  </a:txBody>
                  <a:tcPr marL="9525" marR="9525" marT="9525" marB="0" anchor="ctr">
                    <a:lnL w="285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dirty="0">
                          <a:solidFill>
                            <a:srgbClr val="3E3F3C"/>
                          </a:solidFill>
                          <a:effectLst/>
                          <a:latin typeface="Arial" panose="020B0604020202020204" pitchFamily="34" charset="0"/>
                        </a:rPr>
                        <a:t>-13.04%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dirty="0">
                          <a:solidFill>
                            <a:srgbClr val="3E3F3C"/>
                          </a:solidFill>
                          <a:effectLst/>
                          <a:latin typeface="Arial" panose="020B0604020202020204" pitchFamily="34" charset="0"/>
                        </a:rPr>
                        <a:t>$53,045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a:solidFill>
                            <a:srgbClr val="3E3F3C"/>
                          </a:solidFill>
                          <a:effectLst/>
                          <a:latin typeface="Arial" panose="020B0604020202020204" pitchFamily="34" charset="0"/>
                        </a:rPr>
                        <a:t>$644,522 </a:t>
                      </a:r>
                    </a:p>
                  </a:txBody>
                  <a:tcPr marL="9525" marR="9525" marT="9525" marB="0"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extLst>
                  <a:ext uri="{0D108BD9-81ED-4DB2-BD59-A6C34878D82A}">
                    <a16:rowId xmlns:a16="http://schemas.microsoft.com/office/drawing/2014/main" val="234214987"/>
                  </a:ext>
                </a:extLst>
              </a:tr>
              <a:tr h="206653">
                <a:tc>
                  <a:txBody>
                    <a:bodyPr/>
                    <a:lstStyle/>
                    <a:p>
                      <a:pPr algn="ctr" fontAlgn="b"/>
                      <a:r>
                        <a:rPr lang="en-US" sz="1000" b="0" i="0" u="none" strike="noStrike">
                          <a:solidFill>
                            <a:srgbClr val="3E3F3C"/>
                          </a:solidFill>
                          <a:effectLst/>
                          <a:latin typeface="Arial" panose="020B0604020202020204" pitchFamily="34" charset="0"/>
                        </a:rPr>
                        <a:t>68</a:t>
                      </a:r>
                    </a:p>
                  </a:txBody>
                  <a:tcPr marL="9525" marR="9525" marT="9525" marB="0" anchor="ctr">
                    <a:lnL w="285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3E3F3C"/>
                          </a:solidFill>
                          <a:effectLst/>
                          <a:latin typeface="Arial" panose="020B0604020202020204" pitchFamily="34" charset="0"/>
                        </a:rPr>
                        <a:t>-23.37%</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3E3F3C"/>
                          </a:solidFill>
                          <a:effectLst/>
                          <a:latin typeface="Arial" panose="020B0604020202020204" pitchFamily="34" charset="0"/>
                        </a:rPr>
                        <a:t>$54,636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3E3F3C"/>
                          </a:solidFill>
                          <a:effectLst/>
                          <a:latin typeface="Arial" panose="020B0604020202020204" pitchFamily="34" charset="0"/>
                        </a:rPr>
                        <a:t>$439,261 </a:t>
                      </a:r>
                    </a:p>
                  </a:txBody>
                  <a:tcPr marL="9525" marR="9525" marT="9525" marB="0"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66764352"/>
                  </a:ext>
                </a:extLst>
              </a:tr>
              <a:tr h="206653">
                <a:tc>
                  <a:txBody>
                    <a:bodyPr/>
                    <a:lstStyle/>
                    <a:p>
                      <a:pPr algn="ctr" fontAlgn="b"/>
                      <a:r>
                        <a:rPr lang="en-US" sz="1000" b="0" i="0" u="none" strike="noStrike">
                          <a:solidFill>
                            <a:srgbClr val="3E3F3C"/>
                          </a:solidFill>
                          <a:effectLst/>
                          <a:latin typeface="Arial" panose="020B0604020202020204" pitchFamily="34" charset="0"/>
                        </a:rPr>
                        <a:t>69</a:t>
                      </a:r>
                    </a:p>
                  </a:txBody>
                  <a:tcPr marL="9525" marR="9525" marT="9525" marB="0" anchor="ctr">
                    <a:lnL w="285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dirty="0">
                          <a:solidFill>
                            <a:srgbClr val="3E3F3C"/>
                          </a:solidFill>
                          <a:effectLst/>
                          <a:latin typeface="Arial" panose="020B0604020202020204" pitchFamily="34" charset="0"/>
                        </a:rPr>
                        <a:t>26.38%</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a:solidFill>
                            <a:srgbClr val="3E3F3C"/>
                          </a:solidFill>
                          <a:effectLst/>
                          <a:latin typeface="Arial" panose="020B0604020202020204" pitchFamily="34" charset="0"/>
                        </a:rPr>
                        <a:t>$56,275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a:solidFill>
                            <a:srgbClr val="3E3F3C"/>
                          </a:solidFill>
                          <a:effectLst/>
                          <a:latin typeface="Arial" panose="020B0604020202020204" pitchFamily="34" charset="0"/>
                        </a:rPr>
                        <a:t>$498,862 </a:t>
                      </a:r>
                    </a:p>
                  </a:txBody>
                  <a:tcPr marL="9525" marR="9525" marT="9525" marB="0"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extLst>
                  <a:ext uri="{0D108BD9-81ED-4DB2-BD59-A6C34878D82A}">
                    <a16:rowId xmlns:a16="http://schemas.microsoft.com/office/drawing/2014/main" val="2354466420"/>
                  </a:ext>
                </a:extLst>
              </a:tr>
              <a:tr h="206653">
                <a:tc>
                  <a:txBody>
                    <a:bodyPr/>
                    <a:lstStyle/>
                    <a:p>
                      <a:pPr algn="ctr" fontAlgn="b"/>
                      <a:r>
                        <a:rPr lang="en-US" sz="1000" b="0" i="0" u="none" strike="noStrike">
                          <a:solidFill>
                            <a:srgbClr val="3E3F3C"/>
                          </a:solidFill>
                          <a:effectLst/>
                          <a:latin typeface="Arial" panose="020B0604020202020204" pitchFamily="34" charset="0"/>
                        </a:rPr>
                        <a:t>70</a:t>
                      </a:r>
                    </a:p>
                  </a:txBody>
                  <a:tcPr marL="9525" marR="9525" marT="9525" marB="0" anchor="ctr">
                    <a:lnL w="285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3E3F3C"/>
                          </a:solidFill>
                          <a:effectLst/>
                          <a:latin typeface="Arial" panose="020B0604020202020204" pitchFamily="34" charset="0"/>
                        </a:rPr>
                        <a:t>8.99%</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3E3F3C"/>
                          </a:solidFill>
                          <a:effectLst/>
                          <a:latin typeface="Arial" panose="020B0604020202020204" pitchFamily="34" charset="0"/>
                        </a:rPr>
                        <a:t>$57,964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3E3F3C"/>
                          </a:solidFill>
                          <a:effectLst/>
                          <a:latin typeface="Arial" panose="020B0604020202020204" pitchFamily="34" charset="0"/>
                        </a:rPr>
                        <a:t>$485,746 </a:t>
                      </a:r>
                    </a:p>
                  </a:txBody>
                  <a:tcPr marL="9525" marR="9525" marT="9525" marB="0"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993472068"/>
                  </a:ext>
                </a:extLst>
              </a:tr>
              <a:tr h="206653">
                <a:tc>
                  <a:txBody>
                    <a:bodyPr/>
                    <a:lstStyle/>
                    <a:p>
                      <a:pPr algn="ctr" fontAlgn="b"/>
                      <a:r>
                        <a:rPr lang="en-US" sz="1000" b="0" i="0" u="none" strike="noStrike">
                          <a:solidFill>
                            <a:srgbClr val="3E3F3C"/>
                          </a:solidFill>
                          <a:effectLst/>
                          <a:latin typeface="Arial" panose="020B0604020202020204" pitchFamily="34" charset="0"/>
                        </a:rPr>
                        <a:t>71</a:t>
                      </a:r>
                    </a:p>
                  </a:txBody>
                  <a:tcPr marL="9525" marR="9525" marT="9525" marB="0" anchor="ctr">
                    <a:lnL w="285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dirty="0">
                          <a:solidFill>
                            <a:srgbClr val="3E3F3C"/>
                          </a:solidFill>
                          <a:effectLst/>
                          <a:latin typeface="Arial" panose="020B0604020202020204" pitchFamily="34" charset="0"/>
                        </a:rPr>
                        <a:t>3.00%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dirty="0">
                          <a:solidFill>
                            <a:srgbClr val="3E3F3C"/>
                          </a:solidFill>
                          <a:effectLst/>
                          <a:latin typeface="Arial" panose="020B0604020202020204" pitchFamily="34" charset="0"/>
                        </a:rPr>
                        <a:t>$59,703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a:solidFill>
                            <a:srgbClr val="3E3F3C"/>
                          </a:solidFill>
                          <a:effectLst/>
                          <a:latin typeface="Arial" panose="020B0604020202020204" pitchFamily="34" charset="0"/>
                        </a:rPr>
                        <a:t>$440,616 </a:t>
                      </a:r>
                    </a:p>
                  </a:txBody>
                  <a:tcPr marL="9525" marR="9525" marT="9525" marB="0"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extLst>
                  <a:ext uri="{0D108BD9-81ED-4DB2-BD59-A6C34878D82A}">
                    <a16:rowId xmlns:a16="http://schemas.microsoft.com/office/drawing/2014/main" val="2775029294"/>
                  </a:ext>
                </a:extLst>
              </a:tr>
              <a:tr h="206653">
                <a:tc>
                  <a:txBody>
                    <a:bodyPr/>
                    <a:lstStyle/>
                    <a:p>
                      <a:pPr algn="ctr" fontAlgn="b"/>
                      <a:r>
                        <a:rPr lang="en-US" sz="1000" b="0" i="0" u="none" strike="noStrike">
                          <a:solidFill>
                            <a:srgbClr val="3E3F3C"/>
                          </a:solidFill>
                          <a:effectLst/>
                          <a:latin typeface="Arial" panose="020B0604020202020204" pitchFamily="34" charset="0"/>
                        </a:rPr>
                        <a:t>72</a:t>
                      </a:r>
                    </a:p>
                  </a:txBody>
                  <a:tcPr marL="9525" marR="9525" marT="9525" marB="0" anchor="ctr">
                    <a:lnL w="285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3E3F3C"/>
                          </a:solidFill>
                          <a:effectLst/>
                          <a:latin typeface="Arial" panose="020B0604020202020204" pitchFamily="34" charset="0"/>
                        </a:rPr>
                        <a:t>13.62%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3E3F3C"/>
                          </a:solidFill>
                          <a:effectLst/>
                          <a:latin typeface="Arial" panose="020B0604020202020204" pitchFamily="34" charset="0"/>
                        </a:rPr>
                        <a:t>$61,494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3E3F3C"/>
                          </a:solidFill>
                          <a:effectLst/>
                          <a:latin typeface="Arial" panose="020B0604020202020204" pitchFamily="34" charset="0"/>
                        </a:rPr>
                        <a:t>$439,135 </a:t>
                      </a:r>
                    </a:p>
                  </a:txBody>
                  <a:tcPr marL="9525" marR="9525" marT="9525" marB="0"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53765507"/>
                  </a:ext>
                </a:extLst>
              </a:tr>
              <a:tr h="206653">
                <a:tc>
                  <a:txBody>
                    <a:bodyPr/>
                    <a:lstStyle/>
                    <a:p>
                      <a:pPr algn="ctr" fontAlgn="b"/>
                      <a:r>
                        <a:rPr lang="en-US" sz="1000" b="0" i="0" u="none" strike="noStrike">
                          <a:solidFill>
                            <a:srgbClr val="3E3F3C"/>
                          </a:solidFill>
                          <a:effectLst/>
                          <a:latin typeface="Arial" panose="020B0604020202020204" pitchFamily="34" charset="0"/>
                        </a:rPr>
                        <a:t>73</a:t>
                      </a:r>
                    </a:p>
                  </a:txBody>
                  <a:tcPr marL="9525" marR="9525" marT="9525" marB="0" anchor="ctr">
                    <a:lnL w="285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a:solidFill>
                            <a:srgbClr val="3E3F3C"/>
                          </a:solidFill>
                          <a:effectLst/>
                          <a:latin typeface="Arial" panose="020B0604020202020204" pitchFamily="34" charset="0"/>
                        </a:rPr>
                        <a:t>3.53%</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dirty="0">
                          <a:solidFill>
                            <a:srgbClr val="3E3F3C"/>
                          </a:solidFill>
                          <a:effectLst/>
                          <a:latin typeface="Arial" panose="020B0604020202020204" pitchFamily="34" charset="0"/>
                        </a:rPr>
                        <a:t>$63,339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a:solidFill>
                            <a:srgbClr val="3E3F3C"/>
                          </a:solidFill>
                          <a:effectLst/>
                          <a:latin typeface="Arial" panose="020B0604020202020204" pitchFamily="34" charset="0"/>
                        </a:rPr>
                        <a:t>$391,297 </a:t>
                      </a:r>
                    </a:p>
                  </a:txBody>
                  <a:tcPr marL="9525" marR="9525" marT="9525" marB="0"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extLst>
                  <a:ext uri="{0D108BD9-81ED-4DB2-BD59-A6C34878D82A}">
                    <a16:rowId xmlns:a16="http://schemas.microsoft.com/office/drawing/2014/main" val="1465171417"/>
                  </a:ext>
                </a:extLst>
              </a:tr>
              <a:tr h="206653">
                <a:tc>
                  <a:txBody>
                    <a:bodyPr/>
                    <a:lstStyle/>
                    <a:p>
                      <a:pPr algn="ctr" fontAlgn="b"/>
                      <a:r>
                        <a:rPr lang="en-US" sz="1000" b="0" i="0" u="none" strike="noStrike">
                          <a:solidFill>
                            <a:srgbClr val="3E3F3C"/>
                          </a:solidFill>
                          <a:effectLst/>
                          <a:latin typeface="Arial" panose="020B0604020202020204" pitchFamily="34" charset="0"/>
                        </a:rPr>
                        <a:t>74</a:t>
                      </a:r>
                    </a:p>
                  </a:txBody>
                  <a:tcPr marL="9525" marR="9525" marT="9525" marB="0" anchor="ctr">
                    <a:lnL w="285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3E3F3C"/>
                          </a:solidFill>
                          <a:effectLst/>
                          <a:latin typeface="Arial" panose="020B0604020202020204" pitchFamily="34" charset="0"/>
                        </a:rPr>
                        <a:t>-38.49%</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3E3F3C"/>
                          </a:solidFill>
                          <a:effectLst/>
                          <a:latin typeface="Arial" panose="020B0604020202020204" pitchFamily="34" charset="0"/>
                        </a:rPr>
                        <a:t>$65,239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3E3F3C"/>
                          </a:solidFill>
                          <a:effectLst/>
                          <a:latin typeface="Arial" panose="020B0604020202020204" pitchFamily="34" charset="0"/>
                        </a:rPr>
                        <a:t>$175,448 </a:t>
                      </a:r>
                    </a:p>
                  </a:txBody>
                  <a:tcPr marL="9525" marR="9525" marT="9525" marB="0"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41786126"/>
                  </a:ext>
                </a:extLst>
              </a:tr>
              <a:tr h="206653">
                <a:tc>
                  <a:txBody>
                    <a:bodyPr/>
                    <a:lstStyle/>
                    <a:p>
                      <a:pPr algn="ctr" fontAlgn="b"/>
                      <a:r>
                        <a:rPr lang="en-US" sz="1000" b="0" i="0" u="none" strike="noStrike">
                          <a:solidFill>
                            <a:srgbClr val="3E3F3C"/>
                          </a:solidFill>
                          <a:effectLst/>
                          <a:latin typeface="Arial" panose="020B0604020202020204" pitchFamily="34" charset="0"/>
                        </a:rPr>
                        <a:t>75</a:t>
                      </a:r>
                    </a:p>
                  </a:txBody>
                  <a:tcPr marL="9525" marR="9525" marT="9525" marB="0" anchor="ctr">
                    <a:lnL w="285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dirty="0">
                          <a:solidFill>
                            <a:srgbClr val="3E3F3C"/>
                          </a:solidFill>
                          <a:effectLst/>
                          <a:latin typeface="Arial" panose="020B0604020202020204" pitchFamily="34" charset="0"/>
                        </a:rPr>
                        <a:t>23.45%</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dirty="0">
                          <a:solidFill>
                            <a:srgbClr val="3E3F3C"/>
                          </a:solidFill>
                          <a:effectLst/>
                          <a:latin typeface="Arial" panose="020B0604020202020204" pitchFamily="34" charset="0"/>
                        </a:rPr>
                        <a:t>$67,196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a:solidFill>
                            <a:srgbClr val="3E3F3C"/>
                          </a:solidFill>
                          <a:effectLst/>
                          <a:latin typeface="Arial" panose="020B0604020202020204" pitchFamily="34" charset="0"/>
                        </a:rPr>
                        <a:t>$149,395 </a:t>
                      </a:r>
                    </a:p>
                  </a:txBody>
                  <a:tcPr marL="9525" marR="9525" marT="9525" marB="0"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extLst>
                  <a:ext uri="{0D108BD9-81ED-4DB2-BD59-A6C34878D82A}">
                    <a16:rowId xmlns:a16="http://schemas.microsoft.com/office/drawing/2014/main" val="1400096124"/>
                  </a:ext>
                </a:extLst>
              </a:tr>
              <a:tr h="206653">
                <a:tc>
                  <a:txBody>
                    <a:bodyPr/>
                    <a:lstStyle/>
                    <a:p>
                      <a:pPr algn="ctr" fontAlgn="b"/>
                      <a:r>
                        <a:rPr lang="en-US" sz="1000" b="0" i="0" u="none" strike="noStrike">
                          <a:solidFill>
                            <a:srgbClr val="3E3F3C"/>
                          </a:solidFill>
                          <a:effectLst/>
                          <a:latin typeface="Arial" panose="020B0604020202020204" pitchFamily="34" charset="0"/>
                        </a:rPr>
                        <a:t>76</a:t>
                      </a:r>
                    </a:p>
                  </a:txBody>
                  <a:tcPr marL="9525" marR="9525" marT="9525" marB="0" anchor="ctr">
                    <a:lnL w="285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3E3F3C"/>
                          </a:solidFill>
                          <a:effectLst/>
                          <a:latin typeface="Arial" panose="020B0604020202020204" pitchFamily="34" charset="0"/>
                        </a:rPr>
                        <a:t>12.78%</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3E3F3C"/>
                          </a:solidFill>
                          <a:effectLst/>
                          <a:latin typeface="Arial" panose="020B0604020202020204" pitchFamily="34" charset="0"/>
                        </a:rPr>
                        <a:t>$69,212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3E3F3C"/>
                          </a:solidFill>
                          <a:effectLst/>
                          <a:latin typeface="Arial" panose="020B0604020202020204" pitchFamily="34" charset="0"/>
                        </a:rPr>
                        <a:t>$99,276 </a:t>
                      </a:r>
                    </a:p>
                  </a:txBody>
                  <a:tcPr marL="9525" marR="9525" marT="9525" marB="0"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68768433"/>
                  </a:ext>
                </a:extLst>
              </a:tr>
              <a:tr h="206653">
                <a:tc>
                  <a:txBody>
                    <a:bodyPr/>
                    <a:lstStyle/>
                    <a:p>
                      <a:pPr algn="ctr" fontAlgn="b"/>
                      <a:r>
                        <a:rPr lang="en-US" sz="1000" b="0" i="0" u="none" strike="noStrike">
                          <a:solidFill>
                            <a:srgbClr val="3E3F3C"/>
                          </a:solidFill>
                          <a:effectLst/>
                          <a:latin typeface="Arial" panose="020B0604020202020204" pitchFamily="34" charset="0"/>
                        </a:rPr>
                        <a:t>77</a:t>
                      </a:r>
                    </a:p>
                  </a:txBody>
                  <a:tcPr marL="9525" marR="9525" marT="9525" marB="0" anchor="ctr">
                    <a:lnL w="285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dirty="0">
                          <a:solidFill>
                            <a:srgbClr val="3E3F3C"/>
                          </a:solidFill>
                          <a:effectLst/>
                          <a:latin typeface="Arial" panose="020B0604020202020204" pitchFamily="34" charset="0"/>
                        </a:rPr>
                        <a:t>0.00%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dirty="0">
                          <a:solidFill>
                            <a:srgbClr val="3E3F3C"/>
                          </a:solidFill>
                          <a:effectLst/>
                          <a:latin typeface="Arial" panose="020B0604020202020204" pitchFamily="34" charset="0"/>
                        </a:rPr>
                        <a:t>$71,288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a:solidFill>
                            <a:srgbClr val="3E3F3C"/>
                          </a:solidFill>
                          <a:effectLst/>
                          <a:latin typeface="Arial" panose="020B0604020202020204" pitchFamily="34" charset="0"/>
                        </a:rPr>
                        <a:t>$27,988 </a:t>
                      </a:r>
                    </a:p>
                  </a:txBody>
                  <a:tcPr marL="9525" marR="9525" marT="9525" marB="0"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extLst>
                  <a:ext uri="{0D108BD9-81ED-4DB2-BD59-A6C34878D82A}">
                    <a16:rowId xmlns:a16="http://schemas.microsoft.com/office/drawing/2014/main" val="2960273232"/>
                  </a:ext>
                </a:extLst>
              </a:tr>
              <a:tr h="206653">
                <a:tc>
                  <a:txBody>
                    <a:bodyPr/>
                    <a:lstStyle/>
                    <a:p>
                      <a:pPr algn="ctr" fontAlgn="b"/>
                      <a:r>
                        <a:rPr lang="en-US" sz="1000" b="0" i="0" u="none" strike="noStrike">
                          <a:solidFill>
                            <a:srgbClr val="3E3F3C"/>
                          </a:solidFill>
                          <a:effectLst/>
                          <a:latin typeface="Arial" panose="020B0604020202020204" pitchFamily="34" charset="0"/>
                        </a:rPr>
                        <a:t>78</a:t>
                      </a:r>
                    </a:p>
                  </a:txBody>
                  <a:tcPr marL="9525" marR="9525" marT="9525" marB="0" anchor="ctr">
                    <a:lnL w="285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3E3F3C"/>
                          </a:solidFill>
                          <a:effectLst/>
                          <a:latin typeface="Arial" panose="020B0604020202020204" pitchFamily="34" charset="0"/>
                        </a:rPr>
                        <a:t>13.41%</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3E3F3C"/>
                          </a:solidFill>
                          <a:effectLst/>
                          <a:latin typeface="Arial" panose="020B0604020202020204" pitchFamily="34" charset="0"/>
                        </a:rPr>
                        <a:t>$31,741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3E3F3C"/>
                          </a:solidFill>
                          <a:effectLst/>
                          <a:latin typeface="Arial" panose="020B0604020202020204" pitchFamily="34" charset="0"/>
                        </a:rPr>
                        <a:t>$0 </a:t>
                      </a:r>
                    </a:p>
                  </a:txBody>
                  <a:tcPr marL="9525" marR="9525" marT="9525" marB="0"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40370153"/>
                  </a:ext>
                </a:extLst>
              </a:tr>
              <a:tr h="206653">
                <a:tc>
                  <a:txBody>
                    <a:bodyPr/>
                    <a:lstStyle/>
                    <a:p>
                      <a:pPr algn="ctr" fontAlgn="b"/>
                      <a:r>
                        <a:rPr lang="en-US" sz="1000" b="0" i="0" u="none" strike="noStrike">
                          <a:solidFill>
                            <a:srgbClr val="3E3F3C"/>
                          </a:solidFill>
                          <a:effectLst/>
                          <a:latin typeface="Arial" panose="020B0604020202020204" pitchFamily="34" charset="0"/>
                        </a:rPr>
                        <a:t>79</a:t>
                      </a:r>
                    </a:p>
                  </a:txBody>
                  <a:tcPr marL="9525" marR="9525" marT="9525" marB="0" anchor="ctr">
                    <a:lnL w="285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a:solidFill>
                            <a:srgbClr val="3E3F3C"/>
                          </a:solidFill>
                          <a:effectLst/>
                          <a:latin typeface="Arial" panose="020B0604020202020204" pitchFamily="34" charset="0"/>
                        </a:rPr>
                        <a:t>29.60%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dirty="0">
                          <a:solidFill>
                            <a:srgbClr val="3E3F3C"/>
                          </a:solidFill>
                          <a:effectLst/>
                          <a:latin typeface="Arial" panose="020B0604020202020204" pitchFamily="34" charset="0"/>
                        </a:rPr>
                        <a:t>$0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dirty="0">
                          <a:solidFill>
                            <a:srgbClr val="3E3F3C"/>
                          </a:solidFill>
                          <a:effectLst/>
                          <a:latin typeface="Arial" panose="020B0604020202020204" pitchFamily="34" charset="0"/>
                        </a:rPr>
                        <a:t>$0 </a:t>
                      </a:r>
                    </a:p>
                  </a:txBody>
                  <a:tcPr marL="9525" marR="9525" marT="9525" marB="0"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extLst>
                  <a:ext uri="{0D108BD9-81ED-4DB2-BD59-A6C34878D82A}">
                    <a16:rowId xmlns:a16="http://schemas.microsoft.com/office/drawing/2014/main" val="987196786"/>
                  </a:ext>
                </a:extLst>
              </a:tr>
              <a:tr h="206653">
                <a:tc>
                  <a:txBody>
                    <a:bodyPr/>
                    <a:lstStyle/>
                    <a:p>
                      <a:pPr algn="ctr" fontAlgn="b"/>
                      <a:r>
                        <a:rPr lang="en-US" sz="1000" b="0" i="0" u="none" strike="noStrike">
                          <a:solidFill>
                            <a:srgbClr val="3E3F3C"/>
                          </a:solidFill>
                          <a:effectLst/>
                          <a:latin typeface="Arial" panose="020B0604020202020204" pitchFamily="34" charset="0"/>
                        </a:rPr>
                        <a:t>80</a:t>
                      </a:r>
                    </a:p>
                  </a:txBody>
                  <a:tcPr marL="9525" marR="9525" marT="9525" marB="0" anchor="ctr">
                    <a:lnL w="285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3E3F3C"/>
                          </a:solidFill>
                          <a:effectLst/>
                          <a:latin typeface="Arial" panose="020B0604020202020204" pitchFamily="34" charset="0"/>
                        </a:rPr>
                        <a:t>11.39%</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3E3F3C"/>
                          </a:solidFill>
                          <a:effectLst/>
                          <a:latin typeface="Arial" panose="020B0604020202020204" pitchFamily="34" charset="0"/>
                        </a:rPr>
                        <a:t>$0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3E3F3C"/>
                          </a:solidFill>
                          <a:effectLst/>
                          <a:latin typeface="Arial" panose="020B0604020202020204" pitchFamily="34" charset="0"/>
                        </a:rPr>
                        <a:t>$0 </a:t>
                      </a:r>
                    </a:p>
                  </a:txBody>
                  <a:tcPr marL="9525" marR="9525" marT="9525" marB="0"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11033439"/>
                  </a:ext>
                </a:extLst>
              </a:tr>
              <a:tr h="206653">
                <a:tc>
                  <a:txBody>
                    <a:bodyPr/>
                    <a:lstStyle/>
                    <a:p>
                      <a:pPr algn="ctr" fontAlgn="b"/>
                      <a:r>
                        <a:rPr lang="en-US" sz="1000" b="0" i="0" u="none" strike="noStrike">
                          <a:solidFill>
                            <a:srgbClr val="3E3F3C"/>
                          </a:solidFill>
                          <a:effectLst/>
                          <a:latin typeface="Arial" panose="020B0604020202020204" pitchFamily="34" charset="0"/>
                        </a:rPr>
                        <a:t>81</a:t>
                      </a:r>
                    </a:p>
                  </a:txBody>
                  <a:tcPr marL="9525" marR="9525" marT="9525" marB="0" anchor="ctr">
                    <a:lnL w="285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a:solidFill>
                            <a:srgbClr val="3E3F3C"/>
                          </a:solidFill>
                          <a:effectLst/>
                          <a:latin typeface="Arial" panose="020B0604020202020204" pitchFamily="34" charset="0"/>
                        </a:rPr>
                        <a:t>-0.73%</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dirty="0">
                          <a:solidFill>
                            <a:srgbClr val="3E3F3C"/>
                          </a:solidFill>
                          <a:effectLst/>
                          <a:latin typeface="Arial" panose="020B0604020202020204" pitchFamily="34" charset="0"/>
                        </a:rPr>
                        <a:t>$0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dirty="0">
                          <a:solidFill>
                            <a:srgbClr val="3E3F3C"/>
                          </a:solidFill>
                          <a:effectLst/>
                          <a:latin typeface="Arial" panose="020B0604020202020204" pitchFamily="34" charset="0"/>
                        </a:rPr>
                        <a:t>$0 </a:t>
                      </a:r>
                    </a:p>
                  </a:txBody>
                  <a:tcPr marL="9525" marR="9525" marT="9525" marB="0"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extLst>
                  <a:ext uri="{0D108BD9-81ED-4DB2-BD59-A6C34878D82A}">
                    <a16:rowId xmlns:a16="http://schemas.microsoft.com/office/drawing/2014/main" val="1117040982"/>
                  </a:ext>
                </a:extLst>
              </a:tr>
              <a:tr h="206653">
                <a:tc>
                  <a:txBody>
                    <a:bodyPr/>
                    <a:lstStyle/>
                    <a:p>
                      <a:pPr algn="ctr" fontAlgn="b"/>
                      <a:r>
                        <a:rPr lang="en-US" sz="1000" b="0" i="0" u="none" strike="noStrike">
                          <a:solidFill>
                            <a:srgbClr val="3E3F3C"/>
                          </a:solidFill>
                          <a:effectLst/>
                          <a:latin typeface="Arial" panose="020B0604020202020204" pitchFamily="34" charset="0"/>
                        </a:rPr>
                        <a:t>82</a:t>
                      </a:r>
                    </a:p>
                  </a:txBody>
                  <a:tcPr marL="9525" marR="9525" marT="9525" marB="0" anchor="ctr">
                    <a:lnL w="285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3E3F3C"/>
                          </a:solidFill>
                          <a:effectLst/>
                          <a:latin typeface="Arial" panose="020B0604020202020204" pitchFamily="34" charset="0"/>
                        </a:rPr>
                        <a:t>9.54%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3E3F3C"/>
                          </a:solidFill>
                          <a:effectLst/>
                          <a:latin typeface="Arial" panose="020B0604020202020204" pitchFamily="34" charset="0"/>
                        </a:rPr>
                        <a:t>$0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3E3F3C"/>
                          </a:solidFill>
                          <a:effectLst/>
                          <a:latin typeface="Arial" panose="020B0604020202020204" pitchFamily="34" charset="0"/>
                        </a:rPr>
                        <a:t>$0 </a:t>
                      </a:r>
                    </a:p>
                  </a:txBody>
                  <a:tcPr marL="9525" marR="9525" marT="9525" marB="0"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27905512"/>
                  </a:ext>
                </a:extLst>
              </a:tr>
              <a:tr h="206653">
                <a:tc>
                  <a:txBody>
                    <a:bodyPr/>
                    <a:lstStyle/>
                    <a:p>
                      <a:pPr algn="ctr" fontAlgn="b"/>
                      <a:r>
                        <a:rPr lang="en-US" sz="1000" b="0" i="0" u="none" strike="noStrike">
                          <a:solidFill>
                            <a:srgbClr val="3E3F3C"/>
                          </a:solidFill>
                          <a:effectLst/>
                          <a:latin typeface="Arial" panose="020B0604020202020204" pitchFamily="34" charset="0"/>
                        </a:rPr>
                        <a:t>83</a:t>
                      </a:r>
                    </a:p>
                  </a:txBody>
                  <a:tcPr marL="9525" marR="9525" marT="9525" marB="0" anchor="ctr">
                    <a:lnL w="285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a:solidFill>
                            <a:srgbClr val="3E3F3C"/>
                          </a:solidFill>
                          <a:effectLst/>
                          <a:latin typeface="Arial" panose="020B0604020202020204" pitchFamily="34" charset="0"/>
                        </a:rPr>
                        <a:t>19.42%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dirty="0">
                          <a:solidFill>
                            <a:srgbClr val="3E3F3C"/>
                          </a:solidFill>
                          <a:effectLst/>
                          <a:latin typeface="Arial" panose="020B0604020202020204" pitchFamily="34" charset="0"/>
                        </a:rPr>
                        <a:t>$0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dirty="0">
                          <a:solidFill>
                            <a:srgbClr val="3E3F3C"/>
                          </a:solidFill>
                          <a:effectLst/>
                          <a:latin typeface="Arial" panose="020B0604020202020204" pitchFamily="34" charset="0"/>
                        </a:rPr>
                        <a:t>$0 </a:t>
                      </a:r>
                    </a:p>
                  </a:txBody>
                  <a:tcPr marL="9525" marR="9525" marT="9525" marB="0"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extLst>
                  <a:ext uri="{0D108BD9-81ED-4DB2-BD59-A6C34878D82A}">
                    <a16:rowId xmlns:a16="http://schemas.microsoft.com/office/drawing/2014/main" val="1769930629"/>
                  </a:ext>
                </a:extLst>
              </a:tr>
              <a:tr h="206653">
                <a:tc>
                  <a:txBody>
                    <a:bodyPr/>
                    <a:lstStyle/>
                    <a:p>
                      <a:pPr algn="ctr" fontAlgn="b"/>
                      <a:r>
                        <a:rPr lang="en-US" sz="1000" b="0" i="0" u="none" strike="noStrike">
                          <a:solidFill>
                            <a:srgbClr val="3E3F3C"/>
                          </a:solidFill>
                          <a:effectLst/>
                          <a:latin typeface="Arial" panose="020B0604020202020204" pitchFamily="34" charset="0"/>
                        </a:rPr>
                        <a:t>84</a:t>
                      </a:r>
                    </a:p>
                  </a:txBody>
                  <a:tcPr marL="9525" marR="9525" marT="9525" marB="0" anchor="ctr">
                    <a:lnL w="285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3E3F3C"/>
                          </a:solidFill>
                          <a:effectLst/>
                          <a:latin typeface="Arial" panose="020B0604020202020204" pitchFamily="34" charset="0"/>
                        </a:rPr>
                        <a:t>-6.24%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3E3F3C"/>
                          </a:solidFill>
                          <a:effectLst/>
                          <a:latin typeface="Arial" panose="020B0604020202020204" pitchFamily="34" charset="0"/>
                        </a:rPr>
                        <a:t>$0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3E3F3C"/>
                          </a:solidFill>
                          <a:effectLst/>
                          <a:latin typeface="Arial" panose="020B0604020202020204" pitchFamily="34" charset="0"/>
                        </a:rPr>
                        <a:t>$0 </a:t>
                      </a:r>
                    </a:p>
                  </a:txBody>
                  <a:tcPr marL="9525" marR="9525" marT="9525" marB="0"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51937402"/>
                  </a:ext>
                </a:extLst>
              </a:tr>
              <a:tr h="206653">
                <a:tc>
                  <a:txBody>
                    <a:bodyPr/>
                    <a:lstStyle/>
                    <a:p>
                      <a:pPr algn="ctr" fontAlgn="b"/>
                      <a:r>
                        <a:rPr lang="en-US" sz="1000" b="0" i="0" u="none" strike="noStrike">
                          <a:solidFill>
                            <a:srgbClr val="3E3F3C"/>
                          </a:solidFill>
                          <a:effectLst/>
                          <a:latin typeface="Arial" panose="020B0604020202020204" pitchFamily="34" charset="0"/>
                        </a:rPr>
                        <a:t>85</a:t>
                      </a:r>
                    </a:p>
                  </a:txBody>
                  <a:tcPr marL="9525" marR="9525" marT="9525" marB="0" anchor="ctr">
                    <a:lnL w="285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a:solidFill>
                            <a:srgbClr val="3E3F3C"/>
                          </a:solidFill>
                          <a:effectLst/>
                          <a:latin typeface="Arial" panose="020B0604020202020204" pitchFamily="34" charset="0"/>
                        </a:rPr>
                        <a:t>28.88%</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dirty="0">
                          <a:solidFill>
                            <a:srgbClr val="3E3F3C"/>
                          </a:solidFill>
                          <a:effectLst/>
                          <a:latin typeface="Arial" panose="020B0604020202020204" pitchFamily="34" charset="0"/>
                        </a:rPr>
                        <a:t>$0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fontAlgn="b"/>
                      <a:r>
                        <a:rPr lang="en-US" sz="1000" b="0" i="0" u="none" strike="noStrike" dirty="0">
                          <a:solidFill>
                            <a:srgbClr val="3E3F3C"/>
                          </a:solidFill>
                          <a:effectLst/>
                          <a:latin typeface="Arial" panose="020B0604020202020204" pitchFamily="34" charset="0"/>
                        </a:rPr>
                        <a:t>$0 </a:t>
                      </a:r>
                    </a:p>
                  </a:txBody>
                  <a:tcPr marL="9525" marR="9525" marT="9525" marB="0"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extLst>
                  <a:ext uri="{0D108BD9-81ED-4DB2-BD59-A6C34878D82A}">
                    <a16:rowId xmlns:a16="http://schemas.microsoft.com/office/drawing/2014/main" val="2843397328"/>
                  </a:ext>
                </a:extLst>
              </a:tr>
              <a:tr h="206653">
                <a:tc>
                  <a:txBody>
                    <a:bodyPr/>
                    <a:lstStyle/>
                    <a:p>
                      <a:pPr algn="ctr" fontAlgn="b"/>
                      <a:r>
                        <a:rPr lang="en-US" sz="1000" b="0" i="0" u="none" strike="noStrike">
                          <a:solidFill>
                            <a:srgbClr val="3E3F3C"/>
                          </a:solidFill>
                          <a:effectLst/>
                          <a:latin typeface="Arial" panose="020B0604020202020204" pitchFamily="34" charset="0"/>
                        </a:rPr>
                        <a:t>86</a:t>
                      </a:r>
                    </a:p>
                  </a:txBody>
                  <a:tcPr marL="9525" marR="9525" marT="9525" marB="0" anchor="ctr">
                    <a:lnL w="285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rgbClr val="FFFFFF"/>
                    </a:solidFill>
                  </a:tcPr>
                </a:tc>
                <a:tc>
                  <a:txBody>
                    <a:bodyPr/>
                    <a:lstStyle/>
                    <a:p>
                      <a:pPr algn="ctr" fontAlgn="b"/>
                      <a:r>
                        <a:rPr lang="en-US" sz="1000" b="0" i="0" u="none" strike="noStrike">
                          <a:solidFill>
                            <a:srgbClr val="3E3F3C"/>
                          </a:solidFill>
                          <a:effectLst/>
                          <a:latin typeface="Arial" panose="020B0604020202020204" pitchFamily="34" charset="0"/>
                        </a:rPr>
                        <a:t>16.26%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3E3F3C"/>
                          </a:solidFill>
                          <a:effectLst/>
                          <a:latin typeface="Arial" panose="020B0604020202020204" pitchFamily="34" charset="0"/>
                        </a:rPr>
                        <a:t>$0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3E3F3C"/>
                          </a:solidFill>
                          <a:effectLst/>
                          <a:latin typeface="Arial" panose="020B0604020202020204" pitchFamily="34" charset="0"/>
                        </a:rPr>
                        <a:t>$0 </a:t>
                      </a:r>
                    </a:p>
                  </a:txBody>
                  <a:tcPr marL="9525" marR="9525" marT="9525" marB="0"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113303606"/>
                  </a:ext>
                </a:extLst>
              </a:tr>
              <a:tr h="206653">
                <a:tc>
                  <a:txBody>
                    <a:bodyPr/>
                    <a:lstStyle/>
                    <a:p>
                      <a:pPr algn="ctr" fontAlgn="b"/>
                      <a:r>
                        <a:rPr lang="en-US" sz="1000" b="1" i="0" u="none" strike="noStrike" dirty="0">
                          <a:solidFill>
                            <a:srgbClr val="3E3F3C"/>
                          </a:solidFill>
                          <a:effectLst/>
                          <a:latin typeface="Arial" panose="020B0604020202020204" pitchFamily="34" charset="0"/>
                        </a:rPr>
                        <a:t>87</a:t>
                      </a:r>
                    </a:p>
                  </a:txBody>
                  <a:tcPr marL="9525" marR="9525" marT="9525" marB="0" anchor="ctr">
                    <a:lnL w="285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DEDF"/>
                    </a:solidFill>
                  </a:tcPr>
                </a:tc>
                <a:tc>
                  <a:txBody>
                    <a:bodyPr/>
                    <a:lstStyle/>
                    <a:p>
                      <a:pPr algn="ctr" fontAlgn="b"/>
                      <a:r>
                        <a:rPr lang="en-US" sz="1000" b="1" i="0" u="none" strike="noStrike" dirty="0">
                          <a:solidFill>
                            <a:srgbClr val="3E3F3C"/>
                          </a:solidFill>
                          <a:effectLst/>
                          <a:latin typeface="Arial" panose="020B0604020202020204" pitchFamily="34" charset="0"/>
                        </a:rPr>
                        <a:t>26.89%</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DEDF"/>
                    </a:solidFill>
                  </a:tcPr>
                </a:tc>
                <a:tc>
                  <a:txBody>
                    <a:bodyPr/>
                    <a:lstStyle/>
                    <a:p>
                      <a:pPr algn="ctr" fontAlgn="b"/>
                      <a:r>
                        <a:rPr lang="en-US" sz="1000" b="1" i="0" u="none" strike="noStrike" dirty="0">
                          <a:solidFill>
                            <a:srgbClr val="3E3F3C"/>
                          </a:solidFill>
                          <a:effectLst/>
                          <a:latin typeface="Arial" panose="020B0604020202020204" pitchFamily="34" charset="0"/>
                        </a:rPr>
                        <a:t>$0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DEDF"/>
                    </a:solidFill>
                  </a:tcPr>
                </a:tc>
                <a:tc>
                  <a:txBody>
                    <a:bodyPr/>
                    <a:lstStyle/>
                    <a:p>
                      <a:pPr algn="ctr" fontAlgn="b"/>
                      <a:r>
                        <a:rPr lang="en-US" sz="1000" b="1" i="0" u="none" strike="noStrike" dirty="0">
                          <a:solidFill>
                            <a:srgbClr val="3E3F3C"/>
                          </a:solidFill>
                          <a:effectLst/>
                          <a:latin typeface="Arial" panose="020B0604020202020204" pitchFamily="34" charset="0"/>
                        </a:rPr>
                        <a:t>$0 </a:t>
                      </a:r>
                    </a:p>
                  </a:txBody>
                  <a:tcPr marL="9525" marR="9525" marT="9525" marB="0"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DEDF"/>
                    </a:solidFill>
                  </a:tcPr>
                </a:tc>
                <a:extLst>
                  <a:ext uri="{0D108BD9-81ED-4DB2-BD59-A6C34878D82A}">
                    <a16:rowId xmlns:a16="http://schemas.microsoft.com/office/drawing/2014/main" val="3961366187"/>
                  </a:ext>
                </a:extLst>
              </a:tr>
            </a:tbl>
          </a:graphicData>
        </a:graphic>
      </p:graphicFrame>
      <p:graphicFrame>
        <p:nvGraphicFramePr>
          <p:cNvPr id="11" name="Table 10">
            <a:extLst>
              <a:ext uri="{FF2B5EF4-FFF2-40B4-BE49-F238E27FC236}">
                <a16:creationId xmlns:a16="http://schemas.microsoft.com/office/drawing/2014/main" id="{5BBBED3C-A05F-0920-0057-F8F9C7DF48A2}"/>
              </a:ext>
            </a:extLst>
          </p:cNvPr>
          <p:cNvGraphicFramePr>
            <a:graphicFrameLocks noGrp="1"/>
          </p:cNvGraphicFramePr>
          <p:nvPr>
            <p:extLst>
              <p:ext uri="{D42A27DB-BD31-4B8C-83A1-F6EECF244321}">
                <p14:modId xmlns:p14="http://schemas.microsoft.com/office/powerpoint/2010/main" val="3583710769"/>
              </p:ext>
            </p:extLst>
          </p:nvPr>
        </p:nvGraphicFramePr>
        <p:xfrm>
          <a:off x="7831979" y="768461"/>
          <a:ext cx="3599726" cy="4959672"/>
        </p:xfrm>
        <a:graphic>
          <a:graphicData uri="http://schemas.openxmlformats.org/drawingml/2006/table">
            <a:tbl>
              <a:tblPr firstRow="1" bandRow="1">
                <a:tableStyleId>{5C22544A-7EE6-4342-B048-85BDC9FD1C3A}</a:tableStyleId>
              </a:tblPr>
              <a:tblGrid>
                <a:gridCol w="500953">
                  <a:extLst>
                    <a:ext uri="{9D8B030D-6E8A-4147-A177-3AD203B41FA5}">
                      <a16:colId xmlns:a16="http://schemas.microsoft.com/office/drawing/2014/main" val="2355737776"/>
                    </a:ext>
                  </a:extLst>
                </a:gridCol>
                <a:gridCol w="836405">
                  <a:extLst>
                    <a:ext uri="{9D8B030D-6E8A-4147-A177-3AD203B41FA5}">
                      <a16:colId xmlns:a16="http://schemas.microsoft.com/office/drawing/2014/main" val="2388129925"/>
                    </a:ext>
                  </a:extLst>
                </a:gridCol>
                <a:gridCol w="931278">
                  <a:extLst>
                    <a:ext uri="{9D8B030D-6E8A-4147-A177-3AD203B41FA5}">
                      <a16:colId xmlns:a16="http://schemas.microsoft.com/office/drawing/2014/main" val="1346383157"/>
                    </a:ext>
                  </a:extLst>
                </a:gridCol>
                <a:gridCol w="1331090">
                  <a:extLst>
                    <a:ext uri="{9D8B030D-6E8A-4147-A177-3AD203B41FA5}">
                      <a16:colId xmlns:a16="http://schemas.microsoft.com/office/drawing/2014/main" val="908429394"/>
                    </a:ext>
                  </a:extLst>
                </a:gridCol>
              </a:tblGrid>
              <a:tr h="206653">
                <a:tc>
                  <a:txBody>
                    <a:bodyPr/>
                    <a:lstStyle/>
                    <a:p>
                      <a:pPr algn="ctr"/>
                      <a:r>
                        <a:rPr lang="en-US" sz="1000" dirty="0">
                          <a:solidFill>
                            <a:schemeClr val="tx1"/>
                          </a:solidFill>
                        </a:rPr>
                        <a:t>Age</a:t>
                      </a:r>
                    </a:p>
                  </a:txBody>
                  <a:tcPr marT="0" marB="27432" anchor="b">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000" dirty="0">
                          <a:solidFill>
                            <a:schemeClr val="tx1"/>
                          </a:solidFill>
                        </a:rPr>
                        <a:t>Return</a:t>
                      </a:r>
                    </a:p>
                  </a:txBody>
                  <a:tcPr marT="0" marB="27432" anchor="b">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000" dirty="0">
                          <a:solidFill>
                            <a:schemeClr val="tx1"/>
                          </a:solidFill>
                        </a:rPr>
                        <a:t>Distribution</a:t>
                      </a:r>
                    </a:p>
                  </a:txBody>
                  <a:tcPr marT="0" marB="27432" anchor="b">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000" dirty="0">
                          <a:solidFill>
                            <a:schemeClr val="tx1"/>
                          </a:solidFill>
                        </a:rPr>
                        <a:t>Acct Value (EOY)</a:t>
                      </a:r>
                    </a:p>
                  </a:txBody>
                  <a:tcPr marL="0" marR="0" marT="0" marB="27432"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599253"/>
                  </a:ext>
                </a:extLst>
              </a:tr>
              <a:tr h="206653">
                <a:tc>
                  <a:txBody>
                    <a:bodyPr/>
                    <a:lstStyle/>
                    <a:p>
                      <a:pPr algn="ctr" rtl="0" fontAlgn="b"/>
                      <a:r>
                        <a:rPr lang="en-US" sz="1000" b="0" i="0" u="none" strike="noStrike">
                          <a:solidFill>
                            <a:srgbClr val="3F403C"/>
                          </a:solidFill>
                          <a:effectLst/>
                          <a:latin typeface="Arial" panose="020B0604020202020204" pitchFamily="34" charset="0"/>
                        </a:rPr>
                        <a:t>65</a:t>
                      </a:r>
                    </a:p>
                  </a:txBody>
                  <a:tcPr marL="9525" marR="9525" marT="9525" marB="0" anchor="b">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0.00%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$50,000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$950,000 </a:t>
                      </a:r>
                    </a:p>
                  </a:txBody>
                  <a:tcPr marL="9525" marR="9525" marT="9525" marB="0" anchor="b">
                    <a:lnL w="3175"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DCDEDF"/>
                    </a:solidFill>
                  </a:tcPr>
                </a:tc>
                <a:extLst>
                  <a:ext uri="{0D108BD9-81ED-4DB2-BD59-A6C34878D82A}">
                    <a16:rowId xmlns:a16="http://schemas.microsoft.com/office/drawing/2014/main" val="1086615635"/>
                  </a:ext>
                </a:extLst>
              </a:tr>
              <a:tr h="206653">
                <a:tc>
                  <a:txBody>
                    <a:bodyPr/>
                    <a:lstStyle/>
                    <a:p>
                      <a:pPr algn="ctr" rtl="0" fontAlgn="b"/>
                      <a:r>
                        <a:rPr lang="en-US" sz="1000" b="0" i="0" u="none" strike="noStrike">
                          <a:solidFill>
                            <a:srgbClr val="3F403C"/>
                          </a:solidFill>
                          <a:effectLst/>
                          <a:latin typeface="Arial" panose="020B0604020202020204" pitchFamily="34" charset="0"/>
                        </a:rPr>
                        <a:t>66</a:t>
                      </a:r>
                    </a:p>
                  </a:txBody>
                  <a:tcPr marL="9525" marR="9525" marT="9525" marB="0" anchor="b">
                    <a:lnR w="317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26.89%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$51,500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$1,153,955 </a:t>
                      </a:r>
                    </a:p>
                  </a:txBody>
                  <a:tcPr marL="9525" marR="9525" marT="9525" marB="0" anchor="b">
                    <a:lnL w="3175"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7062273"/>
                  </a:ext>
                </a:extLst>
              </a:tr>
              <a:tr h="206653">
                <a:tc>
                  <a:txBody>
                    <a:bodyPr/>
                    <a:lstStyle/>
                    <a:p>
                      <a:pPr algn="ctr" rtl="0" fontAlgn="b"/>
                      <a:r>
                        <a:rPr lang="en-US" sz="1000" b="0" i="0" u="none" strike="noStrike">
                          <a:solidFill>
                            <a:srgbClr val="3F403C"/>
                          </a:solidFill>
                          <a:effectLst/>
                          <a:latin typeface="Arial" panose="020B0604020202020204" pitchFamily="34" charset="0"/>
                        </a:rPr>
                        <a:t>67</a:t>
                      </a:r>
                    </a:p>
                  </a:txBody>
                  <a:tcPr marL="9525" marR="9525" marT="9525" marB="0" anchor="b">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16.26%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$53,045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$1,288,543 </a:t>
                      </a:r>
                    </a:p>
                  </a:txBody>
                  <a:tcPr marL="9525" marR="9525" marT="9525" marB="0" anchor="b">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extLst>
                  <a:ext uri="{0D108BD9-81ED-4DB2-BD59-A6C34878D82A}">
                    <a16:rowId xmlns:a16="http://schemas.microsoft.com/office/drawing/2014/main" val="234214987"/>
                  </a:ext>
                </a:extLst>
              </a:tr>
              <a:tr h="206653">
                <a:tc>
                  <a:txBody>
                    <a:bodyPr/>
                    <a:lstStyle/>
                    <a:p>
                      <a:pPr algn="ctr" rtl="0" fontAlgn="b"/>
                      <a:r>
                        <a:rPr lang="en-US" sz="1000" b="0" i="0" u="none" strike="noStrike">
                          <a:solidFill>
                            <a:srgbClr val="3F403C"/>
                          </a:solidFill>
                          <a:effectLst/>
                          <a:latin typeface="Arial" panose="020B0604020202020204" pitchFamily="34" charset="0"/>
                        </a:rPr>
                        <a:t>68</a:t>
                      </a:r>
                    </a:p>
                  </a:txBody>
                  <a:tcPr marL="9525" marR="9525" marT="9525" marB="0" anchor="b">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28.88%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$54,636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$1,606,038 </a:t>
                      </a:r>
                    </a:p>
                  </a:txBody>
                  <a:tcPr marL="9525" marR="9525" marT="9525" marB="0" anchor="b">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66764352"/>
                  </a:ext>
                </a:extLst>
              </a:tr>
              <a:tr h="206653">
                <a:tc>
                  <a:txBody>
                    <a:bodyPr/>
                    <a:lstStyle/>
                    <a:p>
                      <a:pPr algn="ctr" rtl="0" fontAlgn="b"/>
                      <a:r>
                        <a:rPr lang="en-US" sz="1000" b="0" i="0" u="none" strike="noStrike">
                          <a:solidFill>
                            <a:srgbClr val="3F403C"/>
                          </a:solidFill>
                          <a:effectLst/>
                          <a:latin typeface="Arial" panose="020B0604020202020204" pitchFamily="34" charset="0"/>
                        </a:rPr>
                        <a:t>69</a:t>
                      </a:r>
                    </a:p>
                  </a:txBody>
                  <a:tcPr marL="9525" marR="9525" marT="9525" marB="0" anchor="b">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-6.24%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$56,275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$1,449,546 </a:t>
                      </a:r>
                    </a:p>
                  </a:txBody>
                  <a:tcPr marL="9525" marR="9525" marT="9525" marB="0" anchor="b">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extLst>
                  <a:ext uri="{0D108BD9-81ED-4DB2-BD59-A6C34878D82A}">
                    <a16:rowId xmlns:a16="http://schemas.microsoft.com/office/drawing/2014/main" val="2354466420"/>
                  </a:ext>
                </a:extLst>
              </a:tr>
              <a:tr h="206653">
                <a:tc>
                  <a:txBody>
                    <a:bodyPr/>
                    <a:lstStyle/>
                    <a:p>
                      <a:pPr algn="ctr" rtl="0" fontAlgn="b"/>
                      <a:r>
                        <a:rPr lang="en-US" sz="1000" b="0" i="0" u="none" strike="noStrike">
                          <a:solidFill>
                            <a:srgbClr val="3F403C"/>
                          </a:solidFill>
                          <a:effectLst/>
                          <a:latin typeface="Arial" panose="020B0604020202020204" pitchFamily="34" charset="0"/>
                        </a:rPr>
                        <a:t>70</a:t>
                      </a:r>
                    </a:p>
                  </a:txBody>
                  <a:tcPr marL="9525" marR="9525" marT="9525" marB="0" anchor="b">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19.42%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$57,964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$1,673,084 </a:t>
                      </a:r>
                    </a:p>
                  </a:txBody>
                  <a:tcPr marL="9525" marR="9525" marT="9525" marB="0" anchor="b">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993472068"/>
                  </a:ext>
                </a:extLst>
              </a:tr>
              <a:tr h="206653">
                <a:tc>
                  <a:txBody>
                    <a:bodyPr/>
                    <a:lstStyle/>
                    <a:p>
                      <a:pPr algn="ctr" rtl="0" fontAlgn="b"/>
                      <a:r>
                        <a:rPr lang="en-US" sz="1000" b="0" i="0" u="none" strike="noStrike">
                          <a:solidFill>
                            <a:srgbClr val="3F403C"/>
                          </a:solidFill>
                          <a:effectLst/>
                          <a:latin typeface="Arial" panose="020B0604020202020204" pitchFamily="34" charset="0"/>
                        </a:rPr>
                        <a:t>71</a:t>
                      </a:r>
                    </a:p>
                  </a:txBody>
                  <a:tcPr marL="9525" marR="9525" marT="9525" marB="0" anchor="b">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9.54%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$59,703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$1,772,993 </a:t>
                      </a:r>
                    </a:p>
                  </a:txBody>
                  <a:tcPr marL="9525" marR="9525" marT="9525" marB="0" anchor="b">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extLst>
                  <a:ext uri="{0D108BD9-81ED-4DB2-BD59-A6C34878D82A}">
                    <a16:rowId xmlns:a16="http://schemas.microsoft.com/office/drawing/2014/main" val="2775029294"/>
                  </a:ext>
                </a:extLst>
              </a:tr>
              <a:tr h="206653">
                <a:tc>
                  <a:txBody>
                    <a:bodyPr/>
                    <a:lstStyle/>
                    <a:p>
                      <a:pPr algn="ctr" rtl="0" fontAlgn="b"/>
                      <a:r>
                        <a:rPr lang="en-US" sz="1000" b="0" i="0" u="none" strike="noStrike">
                          <a:solidFill>
                            <a:srgbClr val="3F403C"/>
                          </a:solidFill>
                          <a:effectLst/>
                          <a:latin typeface="Arial" panose="020B0604020202020204" pitchFamily="34" charset="0"/>
                        </a:rPr>
                        <a:t>72</a:t>
                      </a:r>
                    </a:p>
                  </a:txBody>
                  <a:tcPr marL="9525" marR="9525" marT="9525" marB="0" anchor="b">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-0.73%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$61,494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$1,698,557 </a:t>
                      </a:r>
                    </a:p>
                  </a:txBody>
                  <a:tcPr marL="9525" marR="9525" marT="9525" marB="0" anchor="b">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53765507"/>
                  </a:ext>
                </a:extLst>
              </a:tr>
              <a:tr h="206653">
                <a:tc>
                  <a:txBody>
                    <a:bodyPr/>
                    <a:lstStyle/>
                    <a:p>
                      <a:pPr algn="ctr" rtl="0" fontAlgn="b"/>
                      <a:r>
                        <a:rPr lang="en-US" sz="1000" b="0" i="0" u="none" strike="noStrike">
                          <a:solidFill>
                            <a:srgbClr val="3F403C"/>
                          </a:solidFill>
                          <a:effectLst/>
                          <a:latin typeface="Arial" panose="020B0604020202020204" pitchFamily="34" charset="0"/>
                        </a:rPr>
                        <a:t>73</a:t>
                      </a:r>
                    </a:p>
                  </a:txBody>
                  <a:tcPr marL="9525" marR="9525" marT="9525" marB="0" anchor="b">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11.39%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$63,339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$1,828,684 </a:t>
                      </a:r>
                    </a:p>
                  </a:txBody>
                  <a:tcPr marL="9525" marR="9525" marT="9525" marB="0" anchor="b">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extLst>
                  <a:ext uri="{0D108BD9-81ED-4DB2-BD59-A6C34878D82A}">
                    <a16:rowId xmlns:a16="http://schemas.microsoft.com/office/drawing/2014/main" val="1465171417"/>
                  </a:ext>
                </a:extLst>
              </a:tr>
              <a:tr h="206653">
                <a:tc>
                  <a:txBody>
                    <a:bodyPr/>
                    <a:lstStyle/>
                    <a:p>
                      <a:pPr algn="ctr" rtl="0" fontAlgn="b"/>
                      <a:r>
                        <a:rPr lang="en-US" sz="1000" b="0" i="0" u="none" strike="noStrike">
                          <a:solidFill>
                            <a:srgbClr val="3F403C"/>
                          </a:solidFill>
                          <a:effectLst/>
                          <a:latin typeface="Arial" panose="020B0604020202020204" pitchFamily="34" charset="0"/>
                        </a:rPr>
                        <a:t>74</a:t>
                      </a:r>
                    </a:p>
                  </a:txBody>
                  <a:tcPr marL="9525" marR="9525" marT="9525" marB="0" anchor="b">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29.60%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$65,239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$2,304,736 </a:t>
                      </a:r>
                    </a:p>
                  </a:txBody>
                  <a:tcPr marL="9525" marR="9525" marT="9525" marB="0" anchor="b">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41786126"/>
                  </a:ext>
                </a:extLst>
              </a:tr>
              <a:tr h="206653">
                <a:tc>
                  <a:txBody>
                    <a:bodyPr/>
                    <a:lstStyle/>
                    <a:p>
                      <a:pPr algn="ctr" rtl="0" fontAlgn="b"/>
                      <a:r>
                        <a:rPr lang="en-US" sz="1000" b="0" i="0" u="none" strike="noStrike">
                          <a:solidFill>
                            <a:srgbClr val="3F403C"/>
                          </a:solidFill>
                          <a:effectLst/>
                          <a:latin typeface="Arial" panose="020B0604020202020204" pitchFamily="34" charset="0"/>
                        </a:rPr>
                        <a:t>75</a:t>
                      </a:r>
                    </a:p>
                  </a:txBody>
                  <a:tcPr marL="9525" marR="9525" marT="9525" marB="0" anchor="b">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13.41%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$67,196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$2,546,605 </a:t>
                      </a:r>
                    </a:p>
                  </a:txBody>
                  <a:tcPr marL="9525" marR="9525" marT="9525" marB="0" anchor="b">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extLst>
                  <a:ext uri="{0D108BD9-81ED-4DB2-BD59-A6C34878D82A}">
                    <a16:rowId xmlns:a16="http://schemas.microsoft.com/office/drawing/2014/main" val="1400096124"/>
                  </a:ext>
                </a:extLst>
              </a:tr>
              <a:tr h="206653">
                <a:tc>
                  <a:txBody>
                    <a:bodyPr/>
                    <a:lstStyle/>
                    <a:p>
                      <a:pPr algn="ctr" rtl="0" fontAlgn="b"/>
                      <a:r>
                        <a:rPr lang="en-US" sz="1000" b="0" i="0" u="none" strike="noStrike">
                          <a:solidFill>
                            <a:srgbClr val="3F403C"/>
                          </a:solidFill>
                          <a:effectLst/>
                          <a:latin typeface="Arial" panose="020B0604020202020204" pitchFamily="34" charset="0"/>
                        </a:rPr>
                        <a:t>76</a:t>
                      </a:r>
                    </a:p>
                  </a:txBody>
                  <a:tcPr marL="9525" marR="9525" marT="9525" marB="0" anchor="b">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0.00%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$69,212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$2,477,393 </a:t>
                      </a:r>
                    </a:p>
                  </a:txBody>
                  <a:tcPr marL="9525" marR="9525" marT="9525" marB="0" anchor="b">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68768433"/>
                  </a:ext>
                </a:extLst>
              </a:tr>
              <a:tr h="206653">
                <a:tc>
                  <a:txBody>
                    <a:bodyPr/>
                    <a:lstStyle/>
                    <a:p>
                      <a:pPr algn="ctr" rtl="0" fontAlgn="b"/>
                      <a:r>
                        <a:rPr lang="en-US" sz="1000" b="0" i="0" u="none" strike="noStrike">
                          <a:solidFill>
                            <a:srgbClr val="3F403C"/>
                          </a:solidFill>
                          <a:effectLst/>
                          <a:latin typeface="Arial" panose="020B0604020202020204" pitchFamily="34" charset="0"/>
                        </a:rPr>
                        <a:t>77</a:t>
                      </a:r>
                    </a:p>
                  </a:txBody>
                  <a:tcPr marL="9525" marR="9525" marT="9525" marB="0" anchor="b">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12.78%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$71,288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$2,722,716 </a:t>
                      </a:r>
                    </a:p>
                  </a:txBody>
                  <a:tcPr marL="9525" marR="9525" marT="9525" marB="0" anchor="b">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extLst>
                  <a:ext uri="{0D108BD9-81ED-4DB2-BD59-A6C34878D82A}">
                    <a16:rowId xmlns:a16="http://schemas.microsoft.com/office/drawing/2014/main" val="2960273232"/>
                  </a:ext>
                </a:extLst>
              </a:tr>
              <a:tr h="206653">
                <a:tc>
                  <a:txBody>
                    <a:bodyPr/>
                    <a:lstStyle/>
                    <a:p>
                      <a:pPr algn="ctr" rtl="0" fontAlgn="b"/>
                      <a:r>
                        <a:rPr lang="en-US" sz="1000" b="0" i="0" u="none" strike="noStrike">
                          <a:solidFill>
                            <a:srgbClr val="3F403C"/>
                          </a:solidFill>
                          <a:effectLst/>
                          <a:latin typeface="Arial" panose="020B0604020202020204" pitchFamily="34" charset="0"/>
                        </a:rPr>
                        <a:t>78</a:t>
                      </a:r>
                    </a:p>
                  </a:txBody>
                  <a:tcPr marL="9525" marR="9525" marT="9525" marB="0" anchor="b">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23.45%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$73,427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$3,287,766 </a:t>
                      </a:r>
                    </a:p>
                  </a:txBody>
                  <a:tcPr marL="9525" marR="9525" marT="9525" marB="0" anchor="b">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40370153"/>
                  </a:ext>
                </a:extLst>
              </a:tr>
              <a:tr h="206653">
                <a:tc>
                  <a:txBody>
                    <a:bodyPr/>
                    <a:lstStyle/>
                    <a:p>
                      <a:pPr algn="ctr" rtl="0" fontAlgn="b"/>
                      <a:r>
                        <a:rPr lang="en-US" sz="1000" b="0" i="0" u="none" strike="noStrike">
                          <a:solidFill>
                            <a:srgbClr val="3F403C"/>
                          </a:solidFill>
                          <a:effectLst/>
                          <a:latin typeface="Arial" panose="020B0604020202020204" pitchFamily="34" charset="0"/>
                        </a:rPr>
                        <a:t>79</a:t>
                      </a:r>
                    </a:p>
                  </a:txBody>
                  <a:tcPr marL="9525" marR="9525" marT="9525" marB="0" anchor="b">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-38.49%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$75,629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$1,946,676 </a:t>
                      </a:r>
                    </a:p>
                  </a:txBody>
                  <a:tcPr marL="9525" marR="9525" marT="9525" marB="0" anchor="b">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extLst>
                  <a:ext uri="{0D108BD9-81ED-4DB2-BD59-A6C34878D82A}">
                    <a16:rowId xmlns:a16="http://schemas.microsoft.com/office/drawing/2014/main" val="987196786"/>
                  </a:ext>
                </a:extLst>
              </a:tr>
              <a:tr h="206653">
                <a:tc>
                  <a:txBody>
                    <a:bodyPr/>
                    <a:lstStyle/>
                    <a:p>
                      <a:pPr algn="ctr" rtl="0" fontAlgn="b"/>
                      <a:r>
                        <a:rPr lang="en-US" sz="1000" b="0" i="0" u="none" strike="noStrike">
                          <a:solidFill>
                            <a:srgbClr val="3F403C"/>
                          </a:solidFill>
                          <a:effectLst/>
                          <a:latin typeface="Arial" panose="020B0604020202020204" pitchFamily="34" charset="0"/>
                        </a:rPr>
                        <a:t>80</a:t>
                      </a:r>
                    </a:p>
                  </a:txBody>
                  <a:tcPr marL="9525" marR="9525" marT="9525" marB="0" anchor="b">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3.53%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$77,898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$1,937,495 </a:t>
                      </a:r>
                    </a:p>
                  </a:txBody>
                  <a:tcPr marL="9525" marR="9525" marT="9525" marB="0" anchor="b">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11033439"/>
                  </a:ext>
                </a:extLst>
              </a:tr>
              <a:tr h="206653">
                <a:tc>
                  <a:txBody>
                    <a:bodyPr/>
                    <a:lstStyle/>
                    <a:p>
                      <a:pPr algn="ctr" rtl="0" fontAlgn="b"/>
                      <a:r>
                        <a:rPr lang="en-US" sz="1000" b="0" i="0" u="none" strike="noStrike">
                          <a:solidFill>
                            <a:srgbClr val="3F403C"/>
                          </a:solidFill>
                          <a:effectLst/>
                          <a:latin typeface="Arial" panose="020B0604020202020204" pitchFamily="34" charset="0"/>
                        </a:rPr>
                        <a:t>81</a:t>
                      </a:r>
                    </a:p>
                  </a:txBody>
                  <a:tcPr marL="9525" marR="9525" marT="9525" marB="0" anchor="b">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13.62%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$80,235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$2,121,146 </a:t>
                      </a:r>
                    </a:p>
                  </a:txBody>
                  <a:tcPr marL="9525" marR="9525" marT="9525" marB="0" anchor="b">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extLst>
                  <a:ext uri="{0D108BD9-81ED-4DB2-BD59-A6C34878D82A}">
                    <a16:rowId xmlns:a16="http://schemas.microsoft.com/office/drawing/2014/main" val="1117040982"/>
                  </a:ext>
                </a:extLst>
              </a:tr>
              <a:tr h="206653">
                <a:tc>
                  <a:txBody>
                    <a:bodyPr/>
                    <a:lstStyle/>
                    <a:p>
                      <a:pPr algn="ctr" rtl="0" fontAlgn="b"/>
                      <a:r>
                        <a:rPr lang="en-US" sz="1000" b="0" i="0" u="none" strike="noStrike">
                          <a:solidFill>
                            <a:srgbClr val="3F403C"/>
                          </a:solidFill>
                          <a:effectLst/>
                          <a:latin typeface="Arial" panose="020B0604020202020204" pitchFamily="34" charset="0"/>
                        </a:rPr>
                        <a:t>82</a:t>
                      </a:r>
                    </a:p>
                  </a:txBody>
                  <a:tcPr marL="9525" marR="9525" marT="9525" marB="0" anchor="b">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3.00%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$82,642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$2,102,138 </a:t>
                      </a:r>
                    </a:p>
                  </a:txBody>
                  <a:tcPr marL="9525" marR="9525" marT="9525" marB="0" anchor="b">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27905512"/>
                  </a:ext>
                </a:extLst>
              </a:tr>
              <a:tr h="206653">
                <a:tc>
                  <a:txBody>
                    <a:bodyPr/>
                    <a:lstStyle/>
                    <a:p>
                      <a:pPr algn="ctr" rtl="0" fontAlgn="b"/>
                      <a:r>
                        <a:rPr lang="en-US" sz="1000" b="0" i="0" u="none" strike="noStrike">
                          <a:solidFill>
                            <a:srgbClr val="3F403C"/>
                          </a:solidFill>
                          <a:effectLst/>
                          <a:latin typeface="Arial" panose="020B0604020202020204" pitchFamily="34" charset="0"/>
                        </a:rPr>
                        <a:t>83</a:t>
                      </a:r>
                    </a:p>
                  </a:txBody>
                  <a:tcPr marL="9525" marR="9525" marT="9525" marB="0" anchor="b">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8.99%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$85,122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$2,205,999 </a:t>
                      </a:r>
                    </a:p>
                  </a:txBody>
                  <a:tcPr marL="9525" marR="9525" marT="9525" marB="0" anchor="b">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extLst>
                  <a:ext uri="{0D108BD9-81ED-4DB2-BD59-A6C34878D82A}">
                    <a16:rowId xmlns:a16="http://schemas.microsoft.com/office/drawing/2014/main" val="1769930629"/>
                  </a:ext>
                </a:extLst>
              </a:tr>
              <a:tr h="206653">
                <a:tc>
                  <a:txBody>
                    <a:bodyPr/>
                    <a:lstStyle/>
                    <a:p>
                      <a:pPr algn="ctr" rtl="0" fontAlgn="b"/>
                      <a:r>
                        <a:rPr lang="en-US" sz="1000" b="0" i="0" u="none" strike="noStrike">
                          <a:solidFill>
                            <a:srgbClr val="3F403C"/>
                          </a:solidFill>
                          <a:effectLst/>
                          <a:latin typeface="Arial" panose="020B0604020202020204" pitchFamily="34" charset="0"/>
                        </a:rPr>
                        <a:t>84</a:t>
                      </a:r>
                    </a:p>
                  </a:txBody>
                  <a:tcPr marL="9525" marR="9525" marT="9525" marB="0" anchor="b">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26.38%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$87,675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$2,700,266 </a:t>
                      </a:r>
                    </a:p>
                  </a:txBody>
                  <a:tcPr marL="9525" marR="9525" marT="9525" marB="0" anchor="b">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51937402"/>
                  </a:ext>
                </a:extLst>
              </a:tr>
              <a:tr h="206653">
                <a:tc>
                  <a:txBody>
                    <a:bodyPr/>
                    <a:lstStyle/>
                    <a:p>
                      <a:pPr algn="ctr" rtl="0" fontAlgn="b"/>
                      <a:r>
                        <a:rPr lang="en-US" sz="1000" b="0" i="0" u="none" strike="noStrike">
                          <a:solidFill>
                            <a:srgbClr val="3F403C"/>
                          </a:solidFill>
                          <a:effectLst/>
                          <a:latin typeface="Arial" panose="020B0604020202020204" pitchFamily="34" charset="0"/>
                        </a:rPr>
                        <a:t>85</a:t>
                      </a:r>
                    </a:p>
                  </a:txBody>
                  <a:tcPr marL="9525" marR="9525" marT="9525" marB="0" anchor="b">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-23.37%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$90,306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tc>
                  <a:txBody>
                    <a:bodyPr/>
                    <a:lstStyle/>
                    <a:p>
                      <a:pPr algn="ctr" rtl="0" fontAlgn="b"/>
                      <a:r>
                        <a:rPr lang="en-US" sz="1000" b="0" i="0" u="none" strike="noStrike">
                          <a:solidFill>
                            <a:srgbClr val="3F403C"/>
                          </a:solidFill>
                          <a:effectLst/>
                          <a:latin typeface="Arial" panose="020B0604020202020204" pitchFamily="34" charset="0"/>
                        </a:rPr>
                        <a:t>$1,978,909 </a:t>
                      </a:r>
                    </a:p>
                  </a:txBody>
                  <a:tcPr marL="9525" marR="9525" marT="9525" marB="0" anchor="b">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DEDF"/>
                    </a:solidFill>
                  </a:tcPr>
                </a:tc>
                <a:extLst>
                  <a:ext uri="{0D108BD9-81ED-4DB2-BD59-A6C34878D82A}">
                    <a16:rowId xmlns:a16="http://schemas.microsoft.com/office/drawing/2014/main" val="2843397328"/>
                  </a:ext>
                </a:extLst>
              </a:tr>
              <a:tr h="206653">
                <a:tc>
                  <a:txBody>
                    <a:bodyPr/>
                    <a:lstStyle/>
                    <a:p>
                      <a:pPr algn="ctr" rtl="0" fontAlgn="b"/>
                      <a:r>
                        <a:rPr lang="en-US" sz="1000" b="0" i="0" u="none" strike="noStrike">
                          <a:solidFill>
                            <a:srgbClr val="3F403C"/>
                          </a:solidFill>
                          <a:effectLst/>
                          <a:latin typeface="Arial" panose="020B0604020202020204" pitchFamily="34" charset="0"/>
                        </a:rPr>
                        <a:t>86</a:t>
                      </a:r>
                    </a:p>
                  </a:txBody>
                  <a:tcPr marL="9525" marR="9525" marT="9525" marB="0" anchor="b">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-13.04%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$93,015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3F403C"/>
                          </a:solidFill>
                          <a:effectLst/>
                          <a:latin typeface="Arial" panose="020B0604020202020204" pitchFamily="34" charset="0"/>
                        </a:rPr>
                        <a:t>$1,627,844 </a:t>
                      </a:r>
                    </a:p>
                  </a:txBody>
                  <a:tcPr marL="9525" marR="9525" marT="9525" marB="0" anchor="b">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113303606"/>
                  </a:ext>
                </a:extLst>
              </a:tr>
              <a:tr h="206653">
                <a:tc>
                  <a:txBody>
                    <a:bodyPr/>
                    <a:lstStyle/>
                    <a:p>
                      <a:pPr algn="ctr" rtl="0" fontAlgn="b"/>
                      <a:r>
                        <a:rPr lang="en-US" sz="1000" b="1" i="0" u="none" strike="noStrike">
                          <a:solidFill>
                            <a:srgbClr val="3F403C"/>
                          </a:solidFill>
                          <a:effectLst/>
                          <a:latin typeface="Arial" panose="020B0604020202020204" pitchFamily="34" charset="0"/>
                        </a:rPr>
                        <a:t>87</a:t>
                      </a:r>
                    </a:p>
                  </a:txBody>
                  <a:tcPr marL="9525" marR="9525" marT="9525" marB="0" anchor="b">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EDF"/>
                    </a:solidFill>
                  </a:tcPr>
                </a:tc>
                <a:tc>
                  <a:txBody>
                    <a:bodyPr/>
                    <a:lstStyle/>
                    <a:p>
                      <a:pPr algn="ctr" rtl="0" fontAlgn="b"/>
                      <a:r>
                        <a:rPr lang="en-US" sz="1000" b="1" i="0" u="none" strike="noStrike">
                          <a:solidFill>
                            <a:srgbClr val="3F403C"/>
                          </a:solidFill>
                          <a:effectLst/>
                          <a:latin typeface="Arial" panose="020B0604020202020204" pitchFamily="34" charset="0"/>
                        </a:rPr>
                        <a:t>-10.14%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EDF"/>
                    </a:solidFill>
                  </a:tcPr>
                </a:tc>
                <a:tc>
                  <a:txBody>
                    <a:bodyPr/>
                    <a:lstStyle/>
                    <a:p>
                      <a:pPr algn="ctr" rtl="0" fontAlgn="b"/>
                      <a:r>
                        <a:rPr lang="en-US" sz="1000" b="1" i="0" u="none" strike="noStrike">
                          <a:solidFill>
                            <a:srgbClr val="3F403C"/>
                          </a:solidFill>
                          <a:effectLst/>
                          <a:latin typeface="Arial" panose="020B0604020202020204" pitchFamily="34" charset="0"/>
                        </a:rPr>
                        <a:t>$95,805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EDF"/>
                    </a:solidFill>
                  </a:tcPr>
                </a:tc>
                <a:tc>
                  <a:txBody>
                    <a:bodyPr/>
                    <a:lstStyle/>
                    <a:p>
                      <a:pPr algn="ctr" rtl="0" fontAlgn="b"/>
                      <a:r>
                        <a:rPr lang="en-US" sz="1000" b="1" i="0" u="none" strike="noStrike" dirty="0">
                          <a:solidFill>
                            <a:srgbClr val="3F403C"/>
                          </a:solidFill>
                          <a:effectLst/>
                          <a:latin typeface="Arial" panose="020B0604020202020204" pitchFamily="34" charset="0"/>
                        </a:rPr>
                        <a:t>$1,366,976 </a:t>
                      </a:r>
                    </a:p>
                  </a:txBody>
                  <a:tcPr marL="9525" marR="9525" marT="9525" marB="0" anchor="b">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EDF"/>
                    </a:solidFill>
                  </a:tcPr>
                </a:tc>
                <a:extLst>
                  <a:ext uri="{0D108BD9-81ED-4DB2-BD59-A6C34878D82A}">
                    <a16:rowId xmlns:a16="http://schemas.microsoft.com/office/drawing/2014/main" val="3961366187"/>
                  </a:ext>
                </a:extLst>
              </a:tr>
            </a:tbl>
          </a:graphicData>
        </a:graphic>
      </p:graphicFrame>
      <p:sp>
        <p:nvSpPr>
          <p:cNvPr id="14" name="Rectangle 13">
            <a:extLst>
              <a:ext uri="{FF2B5EF4-FFF2-40B4-BE49-F238E27FC236}">
                <a16:creationId xmlns:a16="http://schemas.microsoft.com/office/drawing/2014/main" id="{64577533-146D-9959-349C-7B0EE9A19EAA}"/>
              </a:ext>
            </a:extLst>
          </p:cNvPr>
          <p:cNvSpPr/>
          <p:nvPr/>
        </p:nvSpPr>
        <p:spPr>
          <a:xfrm>
            <a:off x="0" y="5877557"/>
            <a:ext cx="9350644" cy="169277"/>
          </a:xfrm>
          <a:prstGeom prst="rect">
            <a:avLst/>
          </a:prstGeom>
          <a:noFill/>
        </p:spPr>
        <p:txBody>
          <a:bodyPr wrap="square" lIns="457200" tIns="0" rIns="0" bIns="0" anchor="ctr" anchorCtr="0">
            <a:spAutoFit/>
          </a:bodyPr>
          <a:lstStyle/>
          <a:p>
            <a:pPr lvl="0"/>
            <a:r>
              <a:rPr lang="en-US" sz="1100" dirty="0">
                <a:solidFill>
                  <a:schemeClr val="bg1">
                    <a:lumMod val="50000"/>
                  </a:schemeClr>
                </a:solidFill>
                <a:latin typeface="Arial Narrow" panose="020B0604020202020204" pitchFamily="34" charset="0"/>
                <a:cs typeface="Arial Narrow" panose="020B0604020202020204" pitchFamily="34" charset="0"/>
              </a:rPr>
              <a:t>Source: Standard &amp; Poor’s Financial Services LLC (S&amp;P), a subsidiary of The McGraw-Hill Companies, Inc., 2021.</a:t>
            </a:r>
          </a:p>
        </p:txBody>
      </p:sp>
      <p:grpSp>
        <p:nvGrpSpPr>
          <p:cNvPr id="6" name="Group 5">
            <a:extLst>
              <a:ext uri="{FF2B5EF4-FFF2-40B4-BE49-F238E27FC236}">
                <a16:creationId xmlns:a16="http://schemas.microsoft.com/office/drawing/2014/main" id="{EE66A444-9E75-E79D-E6DA-3FDE9A7EADBC}"/>
              </a:ext>
            </a:extLst>
          </p:cNvPr>
          <p:cNvGrpSpPr/>
          <p:nvPr/>
        </p:nvGrpSpPr>
        <p:grpSpPr>
          <a:xfrm>
            <a:off x="10069974" y="-3946"/>
            <a:ext cx="2122026" cy="461146"/>
            <a:chOff x="10069974" y="-3946"/>
            <a:chExt cx="2122026" cy="461146"/>
          </a:xfrm>
        </p:grpSpPr>
        <p:sp>
          <p:nvSpPr>
            <p:cNvPr id="16" name="Rectangle 15">
              <a:extLst>
                <a:ext uri="{FF2B5EF4-FFF2-40B4-BE49-F238E27FC236}">
                  <a16:creationId xmlns:a16="http://schemas.microsoft.com/office/drawing/2014/main" id="{4EAD89C0-3CFA-C220-018B-53A5556BEC49}"/>
                </a:ext>
              </a:extLst>
            </p:cNvPr>
            <p:cNvSpPr/>
            <p:nvPr/>
          </p:nvSpPr>
          <p:spPr>
            <a:xfrm>
              <a:off x="10528300" y="0"/>
              <a:ext cx="1663700" cy="457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9682EB45-ED14-8539-B9F1-8885CAACD079}"/>
                </a:ext>
              </a:extLst>
            </p:cNvPr>
            <p:cNvSpPr>
              <a:spLocks noChangeAspect="1"/>
            </p:cNvSpPr>
            <p:nvPr/>
          </p:nvSpPr>
          <p:spPr>
            <a:xfrm rot="16200000">
              <a:off x="10069974" y="-3946"/>
              <a:ext cx="457199" cy="457199"/>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AC50F6F4-BDAF-FFBB-A171-A32C3198DFF3}"/>
              </a:ext>
            </a:extLst>
          </p:cNvPr>
          <p:cNvSpPr txBox="1"/>
          <p:nvPr/>
        </p:nvSpPr>
        <p:spPr>
          <a:xfrm>
            <a:off x="10301630" y="128247"/>
            <a:ext cx="1892299" cy="184666"/>
          </a:xfrm>
          <a:prstGeom prst="rect">
            <a:avLst/>
          </a:prstGeom>
          <a:noFill/>
        </p:spPr>
        <p:txBody>
          <a:bodyPr vert="horz" wrap="square" lIns="0" tIns="0" rIns="182880" bIns="0" rtlCol="0" anchor="ctr" anchorCtr="0">
            <a:spAutoFit/>
          </a:bodyPr>
          <a:lstStyle/>
          <a:p>
            <a:pPr algn="r"/>
            <a:r>
              <a:rPr lang="en-US" sz="1200" b="1" dirty="0">
                <a:solidFill>
                  <a:schemeClr val="bg1"/>
                </a:solidFill>
              </a:rPr>
              <a:t>MARKET RISK</a:t>
            </a:r>
          </a:p>
        </p:txBody>
      </p:sp>
    </p:spTree>
    <p:extLst>
      <p:ext uri="{BB962C8B-B14F-4D97-AF65-F5344CB8AC3E}">
        <p14:creationId xmlns:p14="http://schemas.microsoft.com/office/powerpoint/2010/main" val="4274190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BD40B3-18E8-B566-416D-FF6CBF7D96F1}"/>
              </a:ext>
            </a:extLst>
          </p:cNvPr>
          <p:cNvSpPr/>
          <p:nvPr/>
        </p:nvSpPr>
        <p:spPr>
          <a:xfrm>
            <a:off x="0" y="1904001"/>
            <a:ext cx="12192000" cy="1956796"/>
          </a:xfrm>
          <a:prstGeom prst="rect">
            <a:avLst/>
          </a:prstGeom>
          <a:gradFill flip="none" rotWithShape="1">
            <a:gsLst>
              <a:gs pos="0">
                <a:schemeClr val="tx2">
                  <a:alpha val="42668"/>
                </a:schemeClr>
              </a:gs>
              <a:gs pos="27000">
                <a:schemeClr val="tx2">
                  <a:alpha val="30615"/>
                </a:schemeClr>
              </a:gs>
              <a:gs pos="53000">
                <a:schemeClr val="tx2">
                  <a:alpha val="15798"/>
                </a:schemeClr>
              </a:gs>
              <a:gs pos="87000">
                <a:schemeClr val="tx2">
                  <a:alpha val="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1D69A-043E-2B3C-76A4-78BC84AF9062}"/>
              </a:ext>
            </a:extLst>
          </p:cNvPr>
          <p:cNvSpPr>
            <a:spLocks noGrp="1"/>
          </p:cNvSpPr>
          <p:nvPr>
            <p:ph type="title"/>
          </p:nvPr>
        </p:nvSpPr>
        <p:spPr>
          <a:xfrm>
            <a:off x="0" y="269380"/>
            <a:ext cx="12192000" cy="743280"/>
          </a:xfrm>
        </p:spPr>
        <p:txBody>
          <a:bodyPr/>
          <a:lstStyle/>
          <a:p>
            <a:r>
              <a:rPr lang="en-US" dirty="0"/>
              <a:t>The </a:t>
            </a:r>
            <a:r>
              <a:rPr lang="en-US" b="1" dirty="0"/>
              <a:t>Risk Factor</a:t>
            </a:r>
            <a:endParaRPr lang="en-US" dirty="0"/>
          </a:p>
        </p:txBody>
      </p:sp>
      <p:sp>
        <p:nvSpPr>
          <p:cNvPr id="3" name="Footer Placeholder 2">
            <a:extLst>
              <a:ext uri="{FF2B5EF4-FFF2-40B4-BE49-F238E27FC236}">
                <a16:creationId xmlns:a16="http://schemas.microsoft.com/office/drawing/2014/main" id="{F87D5C24-8617-71C5-BB20-80A2F041F738}"/>
              </a:ext>
            </a:extLst>
          </p:cNvPr>
          <p:cNvSpPr>
            <a:spLocks noGrp="1"/>
          </p:cNvSpPr>
          <p:nvPr>
            <p:ph type="ftr" sz="quarter" idx="10"/>
          </p:nvPr>
        </p:nvSpPr>
        <p:spPr>
          <a:xfrm>
            <a:off x="197514" y="6469664"/>
            <a:ext cx="3276538" cy="138499"/>
          </a:xfrm>
        </p:spPr>
        <p:txBody>
          <a:bodyPr/>
          <a:lstStyle/>
          <a:p>
            <a:r>
              <a:rPr lang="en-US" dirty="0"/>
              <a:t>For Registered Rep Use Only – Not For Use With The Public</a:t>
            </a:r>
            <a:endParaRPr lang="en-US" b="1" dirty="0"/>
          </a:p>
        </p:txBody>
      </p:sp>
      <p:sp>
        <p:nvSpPr>
          <p:cNvPr id="4" name="Slide Number Placeholder 3">
            <a:extLst>
              <a:ext uri="{FF2B5EF4-FFF2-40B4-BE49-F238E27FC236}">
                <a16:creationId xmlns:a16="http://schemas.microsoft.com/office/drawing/2014/main" id="{FFD164E0-D915-053F-D8EA-5F3364AB8B67}"/>
              </a:ext>
            </a:extLst>
          </p:cNvPr>
          <p:cNvSpPr>
            <a:spLocks noGrp="1"/>
          </p:cNvSpPr>
          <p:nvPr>
            <p:ph type="sldNum" sz="quarter" idx="11"/>
          </p:nvPr>
        </p:nvSpPr>
        <p:spPr/>
        <p:txBody>
          <a:bodyPr/>
          <a:lstStyle/>
          <a:p>
            <a:r>
              <a:rPr lang="en-US"/>
              <a:t>Copyright© 2024, National Life Group  |  </a:t>
            </a:r>
            <a:fld id="{7100E8EA-2210-4425-A1B5-66FC0BB99DA3}" type="slidenum">
              <a:rPr lang="en-US" smtClean="0"/>
              <a:pPr/>
              <a:t>7</a:t>
            </a:fld>
            <a:endParaRPr lang="en-US" sz="825" dirty="0"/>
          </a:p>
        </p:txBody>
      </p:sp>
      <p:sp>
        <p:nvSpPr>
          <p:cNvPr id="8" name="TextBox 7">
            <a:extLst>
              <a:ext uri="{FF2B5EF4-FFF2-40B4-BE49-F238E27FC236}">
                <a16:creationId xmlns:a16="http://schemas.microsoft.com/office/drawing/2014/main" id="{76F8C2E8-FE03-3F72-7ABC-DFB66484715E}"/>
              </a:ext>
            </a:extLst>
          </p:cNvPr>
          <p:cNvSpPr txBox="1"/>
          <p:nvPr/>
        </p:nvSpPr>
        <p:spPr>
          <a:xfrm>
            <a:off x="2582334" y="3148616"/>
            <a:ext cx="7027333" cy="615553"/>
          </a:xfrm>
          <a:prstGeom prst="rect">
            <a:avLst/>
          </a:prstGeom>
          <a:noFill/>
          <a:ln w="22225">
            <a:noFill/>
          </a:ln>
        </p:spPr>
        <p:txBody>
          <a:bodyPr vert="horz" wrap="square" lIns="91440" tIns="91440" rIns="91440" bIns="91440" rtlCol="0" anchor="ctr" anchorCtr="0">
            <a:spAutoFit/>
          </a:bodyPr>
          <a:lstStyle/>
          <a:p>
            <a:pPr algn="ctr"/>
            <a:r>
              <a:rPr lang="en-US" sz="2800" b="1" dirty="0"/>
              <a:t>Risks Facing Retirees</a:t>
            </a:r>
          </a:p>
        </p:txBody>
      </p:sp>
      <p:pic>
        <p:nvPicPr>
          <p:cNvPr id="7" name="Graphic 6">
            <a:extLst>
              <a:ext uri="{FF2B5EF4-FFF2-40B4-BE49-F238E27FC236}">
                <a16:creationId xmlns:a16="http://schemas.microsoft.com/office/drawing/2014/main" id="{968DAA19-8D5F-6E2C-6709-B0E996CD07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88523" y="876127"/>
            <a:ext cx="1079313" cy="1079313"/>
          </a:xfrm>
          <a:prstGeom prst="rect">
            <a:avLst/>
          </a:prstGeom>
        </p:spPr>
      </p:pic>
      <p:pic>
        <p:nvPicPr>
          <p:cNvPr id="10" name="MH_Other_9">
            <a:extLst>
              <a:ext uri="{FF2B5EF4-FFF2-40B4-BE49-F238E27FC236}">
                <a16:creationId xmlns:a16="http://schemas.microsoft.com/office/drawing/2014/main" id="{2715E095-896B-CA86-5E58-B59B40C42D7E}"/>
              </a:ext>
            </a:extLst>
          </p:cNvPr>
          <p:cNvPicPr>
            <a:picLocks noChangeAspect="1"/>
          </p:cNvPicPr>
          <p:nvPr>
            <p:custDataLst>
              <p:tags r:id="rId1"/>
            </p:custDataLst>
          </p:nvPr>
        </p:nvPicPr>
        <p:blipFill>
          <a:blip r:embed="rId7" cstate="email">
            <a:alphaModFix amt="74000"/>
            <a:extLst>
              <a:ext uri="{28A0092B-C50C-407E-A947-70E740481C1C}">
                <a14:useLocalDpi xmlns:a14="http://schemas.microsoft.com/office/drawing/2010/main"/>
              </a:ext>
            </a:extLst>
          </a:blip>
          <a:srcRect/>
          <a:stretch>
            <a:fillRect/>
          </a:stretch>
        </p:blipFill>
        <p:spPr bwMode="auto">
          <a:xfrm rot="5400000">
            <a:off x="4027492" y="1330828"/>
            <a:ext cx="401376" cy="155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D0FA9E1B-C053-EBD2-1F19-F3811BE39DC5}"/>
              </a:ext>
            </a:extLst>
          </p:cNvPr>
          <p:cNvSpPr txBox="1"/>
          <p:nvPr/>
        </p:nvSpPr>
        <p:spPr>
          <a:xfrm>
            <a:off x="3214365" y="2308347"/>
            <a:ext cx="1790649" cy="461665"/>
          </a:xfrm>
          <a:prstGeom prst="rect">
            <a:avLst/>
          </a:prstGeom>
          <a:solidFill>
            <a:srgbClr val="FFFFFF"/>
          </a:solidFill>
        </p:spPr>
        <p:txBody>
          <a:bodyPr vert="horz" wrap="square" lIns="91440" tIns="91440" rIns="91440" bIns="91440" rtlCol="0" anchor="ctr" anchorCtr="0">
            <a:spAutoFit/>
          </a:bodyPr>
          <a:lstStyle/>
          <a:p>
            <a:pPr algn="ctr"/>
            <a:r>
              <a:rPr lang="en-US" dirty="0"/>
              <a:t>Market Risk</a:t>
            </a:r>
          </a:p>
        </p:txBody>
      </p:sp>
      <p:pic>
        <p:nvPicPr>
          <p:cNvPr id="6" name="Graphic 5">
            <a:extLst>
              <a:ext uri="{FF2B5EF4-FFF2-40B4-BE49-F238E27FC236}">
                <a16:creationId xmlns:a16="http://schemas.microsoft.com/office/drawing/2014/main" id="{E44D6B19-6DB9-53CE-BB8E-9D137AAA1C44}"/>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991456" y="1073863"/>
            <a:ext cx="1079313" cy="853171"/>
          </a:xfrm>
          <a:prstGeom prst="rect">
            <a:avLst/>
          </a:prstGeom>
        </p:spPr>
      </p:pic>
      <p:pic>
        <p:nvPicPr>
          <p:cNvPr id="9" name="MH_Other_9">
            <a:extLst>
              <a:ext uri="{FF2B5EF4-FFF2-40B4-BE49-F238E27FC236}">
                <a16:creationId xmlns:a16="http://schemas.microsoft.com/office/drawing/2014/main" id="{3C3AFC44-4B1F-D9EF-B9A1-E5A414A70202}"/>
              </a:ext>
            </a:extLst>
          </p:cNvPr>
          <p:cNvPicPr>
            <a:picLocks noChangeAspect="1"/>
          </p:cNvPicPr>
          <p:nvPr>
            <p:custDataLst>
              <p:tags r:id="rId2"/>
            </p:custDataLst>
          </p:nvPr>
        </p:nvPicPr>
        <p:blipFill>
          <a:blip r:embed="rId7" cstate="email">
            <a:alphaModFix amt="74000"/>
            <a:extLst>
              <a:ext uri="{28A0092B-C50C-407E-A947-70E740481C1C}">
                <a14:useLocalDpi xmlns:a14="http://schemas.microsoft.com/office/drawing/2010/main"/>
              </a:ext>
            </a:extLst>
          </a:blip>
          <a:srcRect/>
          <a:stretch>
            <a:fillRect/>
          </a:stretch>
        </p:blipFill>
        <p:spPr bwMode="auto">
          <a:xfrm rot="5400000">
            <a:off x="6330425" y="1330828"/>
            <a:ext cx="401376" cy="155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C0A90EDB-B344-DB3B-044F-E4FB76399454}"/>
              </a:ext>
            </a:extLst>
          </p:cNvPr>
          <p:cNvSpPr txBox="1"/>
          <p:nvPr/>
        </p:nvSpPr>
        <p:spPr>
          <a:xfrm>
            <a:off x="5517298" y="2308347"/>
            <a:ext cx="1790649" cy="461665"/>
          </a:xfrm>
          <a:prstGeom prst="rect">
            <a:avLst/>
          </a:prstGeom>
          <a:solidFill>
            <a:schemeClr val="accent4"/>
          </a:solidFill>
        </p:spPr>
        <p:txBody>
          <a:bodyPr vert="horz" wrap="square" lIns="91440" tIns="91440" rIns="91440" bIns="91440" rtlCol="0" anchor="ctr" anchorCtr="0">
            <a:spAutoFit/>
          </a:bodyPr>
          <a:lstStyle/>
          <a:p>
            <a:pPr algn="ctr"/>
            <a:r>
              <a:rPr lang="en-US" b="1" dirty="0">
                <a:solidFill>
                  <a:srgbClr val="FFFFFF"/>
                </a:solidFill>
              </a:rPr>
              <a:t>Inflation Risk</a:t>
            </a:r>
          </a:p>
        </p:txBody>
      </p:sp>
    </p:spTree>
    <p:extLst>
      <p:ext uri="{BB962C8B-B14F-4D97-AF65-F5344CB8AC3E}">
        <p14:creationId xmlns:p14="http://schemas.microsoft.com/office/powerpoint/2010/main" val="1075886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FE02A2F0-F957-E53E-CBB6-03BB7831B73D}"/>
              </a:ext>
            </a:extLst>
          </p:cNvPr>
          <p:cNvGraphicFramePr/>
          <p:nvPr>
            <p:extLst>
              <p:ext uri="{D42A27DB-BD31-4B8C-83A1-F6EECF244321}">
                <p14:modId xmlns:p14="http://schemas.microsoft.com/office/powerpoint/2010/main" val="639068211"/>
              </p:ext>
            </p:extLst>
          </p:nvPr>
        </p:nvGraphicFramePr>
        <p:xfrm>
          <a:off x="6408511" y="1332243"/>
          <a:ext cx="3886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14AAFAD-416E-E49D-B6F1-E9B3B2C8BA09}"/>
              </a:ext>
            </a:extLst>
          </p:cNvPr>
          <p:cNvSpPr>
            <a:spLocks noGrp="1"/>
          </p:cNvSpPr>
          <p:nvPr>
            <p:ph type="title"/>
          </p:nvPr>
        </p:nvSpPr>
        <p:spPr/>
        <p:txBody>
          <a:bodyPr/>
          <a:lstStyle/>
          <a:p>
            <a:r>
              <a:rPr lang="en-US" dirty="0"/>
              <a:t>Historical Inflation: </a:t>
            </a:r>
            <a:r>
              <a:rPr lang="en-US" b="1" dirty="0"/>
              <a:t>Everyday Expenses</a:t>
            </a:r>
          </a:p>
        </p:txBody>
      </p:sp>
      <p:sp>
        <p:nvSpPr>
          <p:cNvPr id="3" name="Footer Placeholder 2">
            <a:extLst>
              <a:ext uri="{FF2B5EF4-FFF2-40B4-BE49-F238E27FC236}">
                <a16:creationId xmlns:a16="http://schemas.microsoft.com/office/drawing/2014/main" id="{C7EBF222-1F14-6931-2959-B13430236A02}"/>
              </a:ext>
            </a:extLst>
          </p:cNvPr>
          <p:cNvSpPr>
            <a:spLocks noGrp="1"/>
          </p:cNvSpPr>
          <p:nvPr>
            <p:ph type="ftr" sz="quarter" idx="10"/>
          </p:nvPr>
        </p:nvSpPr>
        <p:spPr>
          <a:xfrm>
            <a:off x="197514" y="6469664"/>
            <a:ext cx="3276538" cy="138499"/>
          </a:xfrm>
        </p:spPr>
        <p:txBody>
          <a:bodyPr/>
          <a:lstStyle/>
          <a:p>
            <a:r>
              <a:rPr lang="en-US" dirty="0"/>
              <a:t>For Registered Rep Use Only – Not For Use With The Public</a:t>
            </a:r>
            <a:endParaRPr lang="en-US" b="1" dirty="0"/>
          </a:p>
        </p:txBody>
      </p:sp>
      <p:sp>
        <p:nvSpPr>
          <p:cNvPr id="4" name="Slide Number Placeholder 3">
            <a:extLst>
              <a:ext uri="{FF2B5EF4-FFF2-40B4-BE49-F238E27FC236}">
                <a16:creationId xmlns:a16="http://schemas.microsoft.com/office/drawing/2014/main" id="{2B0D616D-AF8B-8F2A-436C-061BDE3BF4ED}"/>
              </a:ext>
            </a:extLst>
          </p:cNvPr>
          <p:cNvSpPr>
            <a:spLocks noGrp="1"/>
          </p:cNvSpPr>
          <p:nvPr>
            <p:ph type="sldNum" sz="quarter" idx="11"/>
          </p:nvPr>
        </p:nvSpPr>
        <p:spPr/>
        <p:txBody>
          <a:bodyPr/>
          <a:lstStyle/>
          <a:p>
            <a:r>
              <a:rPr lang="en-US"/>
              <a:t>Copyright© 2024, National Life Group  |  </a:t>
            </a:r>
            <a:fld id="{7100E8EA-2210-4425-A1B5-66FC0BB99DA3}" type="slidenum">
              <a:rPr lang="en-US" smtClean="0"/>
              <a:pPr/>
              <a:t>8</a:t>
            </a:fld>
            <a:endParaRPr lang="en-US" sz="825" dirty="0"/>
          </a:p>
        </p:txBody>
      </p:sp>
      <p:graphicFrame>
        <p:nvGraphicFramePr>
          <p:cNvPr id="10" name="Chart 9">
            <a:extLst>
              <a:ext uri="{FF2B5EF4-FFF2-40B4-BE49-F238E27FC236}">
                <a16:creationId xmlns:a16="http://schemas.microsoft.com/office/drawing/2014/main" id="{627B799C-7D6A-B9F0-CD7C-5319EA962D24}"/>
              </a:ext>
            </a:extLst>
          </p:cNvPr>
          <p:cNvGraphicFramePr/>
          <p:nvPr>
            <p:extLst>
              <p:ext uri="{D42A27DB-BD31-4B8C-83A1-F6EECF244321}">
                <p14:modId xmlns:p14="http://schemas.microsoft.com/office/powerpoint/2010/main" val="3071439504"/>
              </p:ext>
            </p:extLst>
          </p:nvPr>
        </p:nvGraphicFramePr>
        <p:xfrm>
          <a:off x="2151529" y="1332243"/>
          <a:ext cx="3886200" cy="4648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
            <a:extLst>
              <a:ext uri="{FF2B5EF4-FFF2-40B4-BE49-F238E27FC236}">
                <a16:creationId xmlns:a16="http://schemas.microsoft.com/office/drawing/2014/main" id="{0A248D5A-C620-F060-6C5E-F87772CC2D06}"/>
              </a:ext>
            </a:extLst>
          </p:cNvPr>
          <p:cNvSpPr txBox="1"/>
          <p:nvPr/>
        </p:nvSpPr>
        <p:spPr>
          <a:xfrm>
            <a:off x="3215960" y="1652562"/>
            <a:ext cx="1144704" cy="616533"/>
          </a:xfrm>
          <a:prstGeom prst="rect">
            <a:avLst/>
          </a:prstGeom>
          <a:solidFill>
            <a:srgbClr val="E07426"/>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bg1"/>
                </a:solidFill>
              </a:rPr>
              <a:t>148% increase</a:t>
            </a:r>
          </a:p>
        </p:txBody>
      </p:sp>
      <p:sp>
        <p:nvSpPr>
          <p:cNvPr id="12" name="TextBox 1">
            <a:extLst>
              <a:ext uri="{FF2B5EF4-FFF2-40B4-BE49-F238E27FC236}">
                <a16:creationId xmlns:a16="http://schemas.microsoft.com/office/drawing/2014/main" id="{D70810AB-9B66-DC5C-0172-13BA2750703D}"/>
              </a:ext>
            </a:extLst>
          </p:cNvPr>
          <p:cNvSpPr txBox="1"/>
          <p:nvPr/>
        </p:nvSpPr>
        <p:spPr>
          <a:xfrm>
            <a:off x="426163" y="1787443"/>
            <a:ext cx="1559859" cy="346770"/>
          </a:xfrm>
          <a:prstGeom prst="rect">
            <a:avLst/>
          </a:prstGeom>
        </p:spPr>
        <p:txBody>
          <a:bodyPr wrap="square" r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1" dirty="0">
                <a:solidFill>
                  <a:schemeClr val="tx2"/>
                </a:solidFill>
              </a:rPr>
              <a:t>A Dozen Eggs</a:t>
            </a:r>
          </a:p>
        </p:txBody>
      </p:sp>
      <p:sp>
        <p:nvSpPr>
          <p:cNvPr id="14" name="TextBox 1">
            <a:extLst>
              <a:ext uri="{FF2B5EF4-FFF2-40B4-BE49-F238E27FC236}">
                <a16:creationId xmlns:a16="http://schemas.microsoft.com/office/drawing/2014/main" id="{BE6FE824-0167-3B0F-00DE-48E3D103F684}"/>
              </a:ext>
            </a:extLst>
          </p:cNvPr>
          <p:cNvSpPr txBox="1"/>
          <p:nvPr/>
        </p:nvSpPr>
        <p:spPr>
          <a:xfrm>
            <a:off x="9871061" y="1716211"/>
            <a:ext cx="2181397" cy="489235"/>
          </a:xfrm>
          <a:prstGeom prst="rect">
            <a:avLst/>
          </a:prstGeom>
        </p:spPr>
        <p:txBody>
          <a:bodyPr wrap="square" l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chemeClr val="tx2"/>
                </a:solidFill>
              </a:rPr>
              <a:t>Avg. Price for </a:t>
            </a:r>
            <a:br>
              <a:rPr lang="en-US" sz="1600" b="1" dirty="0">
                <a:solidFill>
                  <a:schemeClr val="tx2"/>
                </a:solidFill>
              </a:rPr>
            </a:br>
            <a:r>
              <a:rPr lang="en-US" sz="1600" b="1" dirty="0">
                <a:solidFill>
                  <a:schemeClr val="tx2"/>
                </a:solidFill>
              </a:rPr>
              <a:t>a Gallon of Gas</a:t>
            </a:r>
          </a:p>
        </p:txBody>
      </p:sp>
      <p:cxnSp>
        <p:nvCxnSpPr>
          <p:cNvPr id="16" name="Straight Connector 15">
            <a:extLst>
              <a:ext uri="{FF2B5EF4-FFF2-40B4-BE49-F238E27FC236}">
                <a16:creationId xmlns:a16="http://schemas.microsoft.com/office/drawing/2014/main" id="{A20A5D36-63A9-4EA0-E308-58266F934187}"/>
              </a:ext>
            </a:extLst>
          </p:cNvPr>
          <p:cNvCxnSpPr>
            <a:cxnSpLocks/>
          </p:cNvCxnSpPr>
          <p:nvPr/>
        </p:nvCxnSpPr>
        <p:spPr>
          <a:xfrm>
            <a:off x="6037729" y="1475756"/>
            <a:ext cx="0" cy="4504687"/>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99A3FC7-50C1-1459-CBA8-575559A5CE2A}"/>
              </a:ext>
            </a:extLst>
          </p:cNvPr>
          <p:cNvSpPr/>
          <p:nvPr/>
        </p:nvSpPr>
        <p:spPr>
          <a:xfrm>
            <a:off x="0" y="6059671"/>
            <a:ext cx="8915400" cy="323165"/>
          </a:xfrm>
          <a:prstGeom prst="rect">
            <a:avLst/>
          </a:prstGeom>
          <a:noFill/>
        </p:spPr>
        <p:txBody>
          <a:bodyPr wrap="square" lIns="457200" tIns="91440" rIns="91440" anchor="t" anchorCtr="0">
            <a:spAutoFit/>
          </a:bodyPr>
          <a:lstStyle/>
          <a:p>
            <a:pPr lvl="0"/>
            <a:r>
              <a:rPr lang="en-US" sz="1200" dirty="0">
                <a:solidFill>
                  <a:schemeClr val="bg1">
                    <a:lumMod val="50000"/>
                  </a:schemeClr>
                </a:solidFill>
                <a:latin typeface="Arial Narrow" panose="020B0604020202020204" pitchFamily="34" charset="0"/>
                <a:cs typeface="Arial Narrow" panose="020B0604020202020204" pitchFamily="34" charset="0"/>
              </a:rPr>
              <a:t>Sources: A dozen eggs: </a:t>
            </a:r>
            <a:r>
              <a:rPr lang="en-US" sz="1200" dirty="0">
                <a:solidFill>
                  <a:srgbClr val="E07426"/>
                </a:solidFill>
                <a:effectLst/>
                <a:latin typeface="Arial Narrow" panose="020B0604020202020204" pitchFamily="34" charset="0"/>
                <a:ea typeface="Aptos" panose="020B0004020202020204" pitchFamily="34" charset="0"/>
                <a:cs typeface="Arial Narrow" panose="020B0604020202020204" pitchFamily="34" charset="0"/>
              </a:rPr>
              <a:t>https://</a:t>
            </a:r>
            <a:r>
              <a:rPr lang="en-US" sz="1200" dirty="0" err="1">
                <a:solidFill>
                  <a:srgbClr val="E07426"/>
                </a:solidFill>
                <a:effectLst/>
                <a:latin typeface="Arial Narrow" panose="020B0604020202020204" pitchFamily="34" charset="0"/>
                <a:ea typeface="Aptos" panose="020B0004020202020204" pitchFamily="34" charset="0"/>
                <a:cs typeface="Arial Narrow" panose="020B0604020202020204" pitchFamily="34" charset="0"/>
              </a:rPr>
              <a:t>www.sofi.com</a:t>
            </a:r>
            <a:r>
              <a:rPr lang="en-US" sz="1200" dirty="0">
                <a:solidFill>
                  <a:srgbClr val="E07426"/>
                </a:solidFill>
                <a:effectLst/>
                <a:latin typeface="Arial Narrow" panose="020B0604020202020204" pitchFamily="34" charset="0"/>
                <a:ea typeface="Aptos" panose="020B0004020202020204" pitchFamily="34" charset="0"/>
                <a:cs typeface="Arial Narrow" panose="020B0604020202020204" pitchFamily="34" charset="0"/>
              </a:rPr>
              <a:t>/learn/content/average-cost-of-a-dozen-eggs</a:t>
            </a:r>
            <a:r>
              <a:rPr lang="en-US" sz="1200" dirty="0">
                <a:solidFill>
                  <a:schemeClr val="bg1">
                    <a:lumMod val="50000"/>
                  </a:schemeClr>
                </a:solidFill>
                <a:effectLst/>
                <a:latin typeface="Arial Narrow" panose="020B0604020202020204" pitchFamily="34" charset="0"/>
                <a:ea typeface="Aptos" panose="020B0004020202020204" pitchFamily="34" charset="0"/>
                <a:cs typeface="Arial Narrow" panose="020B0604020202020204" pitchFamily="34" charset="0"/>
              </a:rPr>
              <a:t>; avg. price </a:t>
            </a:r>
            <a:r>
              <a:rPr lang="en-US" sz="1200" dirty="0">
                <a:solidFill>
                  <a:schemeClr val="bg1">
                    <a:lumMod val="50000"/>
                  </a:schemeClr>
                </a:solidFill>
                <a:latin typeface="Arial Narrow" panose="020B0604020202020204" pitchFamily="34" charset="0"/>
                <a:ea typeface="Aptos" panose="020B0004020202020204" pitchFamily="34" charset="0"/>
                <a:cs typeface="Arial Narrow" panose="020B0604020202020204" pitchFamily="34" charset="0"/>
              </a:rPr>
              <a:t>for a gallon of gas: </a:t>
            </a:r>
            <a:r>
              <a:rPr lang="en-US" sz="1200" dirty="0">
                <a:solidFill>
                  <a:srgbClr val="E07426"/>
                </a:solidFill>
                <a:latin typeface="Arial Narrow" panose="020B0604020202020204" pitchFamily="34" charset="0"/>
                <a:ea typeface="Aptos" panose="020B0004020202020204" pitchFamily="34" charset="0"/>
                <a:cs typeface="Arial Narrow" panose="020B0604020202020204" pitchFamily="34" charset="0"/>
              </a:rPr>
              <a:t>https://</a:t>
            </a:r>
            <a:r>
              <a:rPr lang="en-US" sz="1200" dirty="0" err="1">
                <a:solidFill>
                  <a:srgbClr val="E07426"/>
                </a:solidFill>
                <a:latin typeface="Arial Narrow" panose="020B0604020202020204" pitchFamily="34" charset="0"/>
                <a:ea typeface="Aptos" panose="020B0004020202020204" pitchFamily="34" charset="0"/>
                <a:cs typeface="Arial Narrow" panose="020B0604020202020204" pitchFamily="34" charset="0"/>
              </a:rPr>
              <a:t>www.energy.gov</a:t>
            </a:r>
            <a:r>
              <a:rPr lang="en-US" sz="1200" dirty="0">
                <a:solidFill>
                  <a:srgbClr val="E07426"/>
                </a:solidFill>
                <a:effectLst/>
                <a:latin typeface="Arial Narrow" panose="020B0604020202020204" pitchFamily="34" charset="0"/>
                <a:ea typeface="Aptos" panose="020B0004020202020204" pitchFamily="34" charset="0"/>
                <a:cs typeface="Arial Narrow" panose="020B0604020202020204" pitchFamily="34" charset="0"/>
              </a:rPr>
              <a:t> </a:t>
            </a:r>
          </a:p>
        </p:txBody>
      </p:sp>
      <p:sp>
        <p:nvSpPr>
          <p:cNvPr id="20" name="TextBox 1">
            <a:extLst>
              <a:ext uri="{FF2B5EF4-FFF2-40B4-BE49-F238E27FC236}">
                <a16:creationId xmlns:a16="http://schemas.microsoft.com/office/drawing/2014/main" id="{0E919486-EA8F-1CA9-9876-F2960B06B899}"/>
              </a:ext>
            </a:extLst>
          </p:cNvPr>
          <p:cNvSpPr txBox="1"/>
          <p:nvPr/>
        </p:nvSpPr>
        <p:spPr>
          <a:xfrm>
            <a:off x="7501790" y="1652562"/>
            <a:ext cx="1144704" cy="616533"/>
          </a:xfrm>
          <a:prstGeom prst="rect">
            <a:avLst/>
          </a:prstGeom>
          <a:solidFill>
            <a:srgbClr val="E07426"/>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bg1"/>
                </a:solidFill>
              </a:rPr>
              <a:t>200% increase</a:t>
            </a:r>
          </a:p>
        </p:txBody>
      </p:sp>
      <p:grpSp>
        <p:nvGrpSpPr>
          <p:cNvPr id="5" name="Group 4">
            <a:extLst>
              <a:ext uri="{FF2B5EF4-FFF2-40B4-BE49-F238E27FC236}">
                <a16:creationId xmlns:a16="http://schemas.microsoft.com/office/drawing/2014/main" id="{32E0084F-2EC0-31B4-07FA-E2C9B85D939F}"/>
              </a:ext>
            </a:extLst>
          </p:cNvPr>
          <p:cNvGrpSpPr/>
          <p:nvPr/>
        </p:nvGrpSpPr>
        <p:grpSpPr>
          <a:xfrm>
            <a:off x="10085494" y="0"/>
            <a:ext cx="2106506" cy="457200"/>
            <a:chOff x="10085494" y="0"/>
            <a:chExt cx="2106506" cy="457200"/>
          </a:xfrm>
        </p:grpSpPr>
        <p:sp>
          <p:nvSpPr>
            <p:cNvPr id="7" name="Rectangle 6">
              <a:extLst>
                <a:ext uri="{FF2B5EF4-FFF2-40B4-BE49-F238E27FC236}">
                  <a16:creationId xmlns:a16="http://schemas.microsoft.com/office/drawing/2014/main" id="{6F272804-2B10-9BFE-715A-FCB8022DCEC3}"/>
                </a:ext>
              </a:extLst>
            </p:cNvPr>
            <p:cNvSpPr/>
            <p:nvPr/>
          </p:nvSpPr>
          <p:spPr>
            <a:xfrm>
              <a:off x="10528300" y="0"/>
              <a:ext cx="1663700" cy="4572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27D1D190-C4D6-2F28-0C83-238C7C970884}"/>
                </a:ext>
              </a:extLst>
            </p:cNvPr>
            <p:cNvSpPr>
              <a:spLocks noChangeAspect="1"/>
            </p:cNvSpPr>
            <p:nvPr/>
          </p:nvSpPr>
          <p:spPr>
            <a:xfrm rot="16200000">
              <a:off x="10085494" y="0"/>
              <a:ext cx="457200" cy="457200"/>
            </a:xfrm>
            <a:prstGeom prst="r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C9CC2F06-7288-DEB1-C6B9-0158B4E564EC}"/>
              </a:ext>
            </a:extLst>
          </p:cNvPr>
          <p:cNvSpPr txBox="1"/>
          <p:nvPr/>
        </p:nvSpPr>
        <p:spPr>
          <a:xfrm>
            <a:off x="10301630" y="128247"/>
            <a:ext cx="1892299" cy="184666"/>
          </a:xfrm>
          <a:prstGeom prst="rect">
            <a:avLst/>
          </a:prstGeom>
          <a:noFill/>
        </p:spPr>
        <p:txBody>
          <a:bodyPr vert="horz" wrap="square" lIns="0" tIns="0" rIns="182880" bIns="0" rtlCol="0" anchor="ctr" anchorCtr="0">
            <a:spAutoFit/>
          </a:bodyPr>
          <a:lstStyle/>
          <a:p>
            <a:pPr algn="r"/>
            <a:r>
              <a:rPr lang="en-US" sz="1200" b="1" dirty="0">
                <a:solidFill>
                  <a:schemeClr val="bg1"/>
                </a:solidFill>
              </a:rPr>
              <a:t>INFLATION RISK</a:t>
            </a:r>
          </a:p>
        </p:txBody>
      </p:sp>
    </p:spTree>
    <p:extLst>
      <p:ext uri="{BB962C8B-B14F-4D97-AF65-F5344CB8AC3E}">
        <p14:creationId xmlns:p14="http://schemas.microsoft.com/office/powerpoint/2010/main" val="3213649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D0C8F3E5-763C-756A-D4E9-7D9A14BBB3E8}"/>
              </a:ext>
            </a:extLst>
          </p:cNvPr>
          <p:cNvGraphicFramePr/>
          <p:nvPr>
            <p:extLst>
              <p:ext uri="{D42A27DB-BD31-4B8C-83A1-F6EECF244321}">
                <p14:modId xmlns:p14="http://schemas.microsoft.com/office/powerpoint/2010/main" val="1536522465"/>
              </p:ext>
            </p:extLst>
          </p:nvPr>
        </p:nvGraphicFramePr>
        <p:xfrm>
          <a:off x="6324600" y="1771068"/>
          <a:ext cx="48006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666F019-1D6E-635F-EF46-A30519E5E4AA}"/>
              </a:ext>
            </a:extLst>
          </p:cNvPr>
          <p:cNvGraphicFramePr/>
          <p:nvPr>
            <p:extLst>
              <p:ext uri="{D42A27DB-BD31-4B8C-83A1-F6EECF244321}">
                <p14:modId xmlns:p14="http://schemas.microsoft.com/office/powerpoint/2010/main" val="1720870098"/>
              </p:ext>
            </p:extLst>
          </p:nvPr>
        </p:nvGraphicFramePr>
        <p:xfrm>
          <a:off x="1754304" y="1725291"/>
          <a:ext cx="4570296"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814AAFAD-416E-E49D-B6F1-E9B3B2C8BA09}"/>
              </a:ext>
            </a:extLst>
          </p:cNvPr>
          <p:cNvSpPr>
            <a:spLocks noGrp="1"/>
          </p:cNvSpPr>
          <p:nvPr>
            <p:ph type="title"/>
          </p:nvPr>
        </p:nvSpPr>
        <p:spPr/>
        <p:txBody>
          <a:bodyPr/>
          <a:lstStyle/>
          <a:p>
            <a:r>
              <a:rPr lang="en-US" dirty="0"/>
              <a:t>Historical Inflation: </a:t>
            </a:r>
            <a:r>
              <a:rPr lang="en-US" b="1" dirty="0"/>
              <a:t>Big Ticket Items</a:t>
            </a:r>
          </a:p>
        </p:txBody>
      </p:sp>
      <p:sp>
        <p:nvSpPr>
          <p:cNvPr id="3" name="Footer Placeholder 2">
            <a:extLst>
              <a:ext uri="{FF2B5EF4-FFF2-40B4-BE49-F238E27FC236}">
                <a16:creationId xmlns:a16="http://schemas.microsoft.com/office/drawing/2014/main" id="{C7EBF222-1F14-6931-2959-B13430236A02}"/>
              </a:ext>
            </a:extLst>
          </p:cNvPr>
          <p:cNvSpPr>
            <a:spLocks noGrp="1"/>
          </p:cNvSpPr>
          <p:nvPr>
            <p:ph type="ftr" sz="quarter" idx="10"/>
          </p:nvPr>
        </p:nvSpPr>
        <p:spPr>
          <a:xfrm>
            <a:off x="197514" y="6469664"/>
            <a:ext cx="3276538" cy="138499"/>
          </a:xfrm>
        </p:spPr>
        <p:txBody>
          <a:bodyPr/>
          <a:lstStyle/>
          <a:p>
            <a:r>
              <a:rPr lang="en-US" dirty="0"/>
              <a:t>For Registered Rep Use Only – Not For Use With The Public</a:t>
            </a:r>
            <a:endParaRPr lang="en-US" b="1" dirty="0"/>
          </a:p>
        </p:txBody>
      </p:sp>
      <p:sp>
        <p:nvSpPr>
          <p:cNvPr id="4" name="Slide Number Placeholder 3">
            <a:extLst>
              <a:ext uri="{FF2B5EF4-FFF2-40B4-BE49-F238E27FC236}">
                <a16:creationId xmlns:a16="http://schemas.microsoft.com/office/drawing/2014/main" id="{2B0D616D-AF8B-8F2A-436C-061BDE3BF4ED}"/>
              </a:ext>
            </a:extLst>
          </p:cNvPr>
          <p:cNvSpPr>
            <a:spLocks noGrp="1"/>
          </p:cNvSpPr>
          <p:nvPr>
            <p:ph type="sldNum" sz="quarter" idx="11"/>
          </p:nvPr>
        </p:nvSpPr>
        <p:spPr/>
        <p:txBody>
          <a:bodyPr/>
          <a:lstStyle/>
          <a:p>
            <a:r>
              <a:rPr lang="en-US"/>
              <a:t>Copyright© 2024, National Life Group  |  </a:t>
            </a:r>
            <a:fld id="{7100E8EA-2210-4425-A1B5-66FC0BB99DA3}" type="slidenum">
              <a:rPr lang="en-US" smtClean="0"/>
              <a:pPr/>
              <a:t>9</a:t>
            </a:fld>
            <a:endParaRPr lang="en-US" sz="825" dirty="0"/>
          </a:p>
        </p:txBody>
      </p:sp>
      <p:sp>
        <p:nvSpPr>
          <p:cNvPr id="11" name="TextBox 1">
            <a:extLst>
              <a:ext uri="{FF2B5EF4-FFF2-40B4-BE49-F238E27FC236}">
                <a16:creationId xmlns:a16="http://schemas.microsoft.com/office/drawing/2014/main" id="{0A248D5A-C620-F060-6C5E-F87772CC2D06}"/>
              </a:ext>
            </a:extLst>
          </p:cNvPr>
          <p:cNvSpPr txBox="1"/>
          <p:nvPr/>
        </p:nvSpPr>
        <p:spPr>
          <a:xfrm>
            <a:off x="2867171" y="1652562"/>
            <a:ext cx="1144704" cy="616533"/>
          </a:xfrm>
          <a:prstGeom prst="rect">
            <a:avLst/>
          </a:prstGeom>
          <a:solidFill>
            <a:srgbClr val="E07426"/>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bg1"/>
                </a:solidFill>
              </a:rPr>
              <a:t>204% increase</a:t>
            </a:r>
          </a:p>
        </p:txBody>
      </p:sp>
      <p:cxnSp>
        <p:nvCxnSpPr>
          <p:cNvPr id="16" name="Straight Connector 15">
            <a:extLst>
              <a:ext uri="{FF2B5EF4-FFF2-40B4-BE49-F238E27FC236}">
                <a16:creationId xmlns:a16="http://schemas.microsoft.com/office/drawing/2014/main" id="{A20A5D36-63A9-4EA0-E308-58266F934187}"/>
              </a:ext>
            </a:extLst>
          </p:cNvPr>
          <p:cNvCxnSpPr>
            <a:cxnSpLocks/>
          </p:cNvCxnSpPr>
          <p:nvPr/>
        </p:nvCxnSpPr>
        <p:spPr>
          <a:xfrm>
            <a:off x="5930153" y="1475756"/>
            <a:ext cx="0" cy="4504687"/>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
            <a:extLst>
              <a:ext uri="{FF2B5EF4-FFF2-40B4-BE49-F238E27FC236}">
                <a16:creationId xmlns:a16="http://schemas.microsoft.com/office/drawing/2014/main" id="{0E919486-EA8F-1CA9-9876-F2960B06B899}"/>
              </a:ext>
            </a:extLst>
          </p:cNvPr>
          <p:cNvSpPr txBox="1"/>
          <p:nvPr/>
        </p:nvSpPr>
        <p:spPr>
          <a:xfrm>
            <a:off x="7501790" y="1652562"/>
            <a:ext cx="1144704" cy="616533"/>
          </a:xfrm>
          <a:prstGeom prst="rect">
            <a:avLst/>
          </a:prstGeom>
          <a:solidFill>
            <a:srgbClr val="E07426"/>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bg1"/>
                </a:solidFill>
              </a:rPr>
              <a:t>183% increase</a:t>
            </a:r>
          </a:p>
        </p:txBody>
      </p:sp>
      <p:sp>
        <p:nvSpPr>
          <p:cNvPr id="7" name="Rectangle 6">
            <a:extLst>
              <a:ext uri="{FF2B5EF4-FFF2-40B4-BE49-F238E27FC236}">
                <a16:creationId xmlns:a16="http://schemas.microsoft.com/office/drawing/2014/main" id="{AE82095F-18D9-8A0E-C690-BC65E3972F40}"/>
              </a:ext>
            </a:extLst>
          </p:cNvPr>
          <p:cNvSpPr/>
          <p:nvPr/>
        </p:nvSpPr>
        <p:spPr>
          <a:xfrm>
            <a:off x="0" y="6134902"/>
            <a:ext cx="12192000" cy="184666"/>
          </a:xfrm>
          <a:prstGeom prst="rect">
            <a:avLst/>
          </a:prstGeom>
          <a:noFill/>
        </p:spPr>
        <p:txBody>
          <a:bodyPr wrap="square" lIns="457200" tIns="0" rIns="457200" bIns="0" anchor="ctr" anchorCtr="0">
            <a:spAutoFit/>
          </a:bodyPr>
          <a:lstStyle/>
          <a:p>
            <a:r>
              <a:rPr lang="en-US" sz="1200" dirty="0">
                <a:solidFill>
                  <a:schemeClr val="bg1">
                    <a:lumMod val="50000"/>
                  </a:schemeClr>
                </a:solidFill>
                <a:latin typeface="Arial Narrow" panose="020B0604020202020204" pitchFamily="34" charset="0"/>
                <a:cs typeface="Arial Narrow" panose="020B0604020202020204" pitchFamily="34" charset="0"/>
              </a:rPr>
              <a:t>Sources: Avg. Cost of a New Car</a:t>
            </a:r>
            <a:r>
              <a:rPr lang="en-US" sz="1200" kern="100" dirty="0">
                <a:solidFill>
                  <a:schemeClr val="bg1">
                    <a:lumMod val="50000"/>
                  </a:schemeClr>
                </a:solidFill>
                <a:effectLst/>
                <a:latin typeface="Arial Narrow" panose="020B0604020202020204" pitchFamily="34" charset="0"/>
                <a:ea typeface="Aptos" panose="020B0004020202020204" pitchFamily="34" charset="0"/>
                <a:cs typeface="Arial Narrow" panose="020B0604020202020204" pitchFamily="34" charset="0"/>
              </a:rPr>
              <a:t>: US Commerce Department Bureau of Economic Analysis; Median Cost of New Home: Federal Reserve Economic Data</a:t>
            </a:r>
            <a:endParaRPr lang="en-US" sz="1000" dirty="0">
              <a:latin typeface="Arial Narrow" panose="020B0604020202020204" pitchFamily="34" charset="0"/>
              <a:cs typeface="Arial Narrow" panose="020B0604020202020204" pitchFamily="34" charset="0"/>
            </a:endParaRPr>
          </a:p>
        </p:txBody>
      </p:sp>
      <p:sp>
        <p:nvSpPr>
          <p:cNvPr id="13" name="Rectangle 12">
            <a:extLst>
              <a:ext uri="{FF2B5EF4-FFF2-40B4-BE49-F238E27FC236}">
                <a16:creationId xmlns:a16="http://schemas.microsoft.com/office/drawing/2014/main" id="{F8BC6148-6B23-C058-ACD4-DE9513095D02}"/>
              </a:ext>
            </a:extLst>
          </p:cNvPr>
          <p:cNvSpPr/>
          <p:nvPr/>
        </p:nvSpPr>
        <p:spPr>
          <a:xfrm>
            <a:off x="10528300" y="0"/>
            <a:ext cx="1663700" cy="4572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157441EE-DF00-3473-00CF-65718291B31B}"/>
              </a:ext>
            </a:extLst>
          </p:cNvPr>
          <p:cNvSpPr>
            <a:spLocks noChangeAspect="1"/>
          </p:cNvSpPr>
          <p:nvPr/>
        </p:nvSpPr>
        <p:spPr>
          <a:xfrm rot="16200000">
            <a:off x="10068561" y="0"/>
            <a:ext cx="457200" cy="457200"/>
          </a:xfrm>
          <a:prstGeom prst="r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BF52732-28D6-32E1-2B91-D8A1E3434959}"/>
              </a:ext>
            </a:extLst>
          </p:cNvPr>
          <p:cNvSpPr txBox="1"/>
          <p:nvPr/>
        </p:nvSpPr>
        <p:spPr>
          <a:xfrm>
            <a:off x="10301630" y="128247"/>
            <a:ext cx="1892299" cy="184666"/>
          </a:xfrm>
          <a:prstGeom prst="rect">
            <a:avLst/>
          </a:prstGeom>
          <a:noFill/>
        </p:spPr>
        <p:txBody>
          <a:bodyPr vert="horz" wrap="square" lIns="0" tIns="0" rIns="182880" bIns="0" rtlCol="0" anchor="ctr" anchorCtr="0">
            <a:spAutoFit/>
          </a:bodyPr>
          <a:lstStyle/>
          <a:p>
            <a:pPr algn="r"/>
            <a:r>
              <a:rPr lang="en-US" sz="1200" b="1" dirty="0">
                <a:solidFill>
                  <a:schemeClr val="bg1"/>
                </a:solidFill>
              </a:rPr>
              <a:t>INFLATION RISK</a:t>
            </a:r>
          </a:p>
        </p:txBody>
      </p:sp>
    </p:spTree>
    <p:extLst>
      <p:ext uri="{BB962C8B-B14F-4D97-AF65-F5344CB8AC3E}">
        <p14:creationId xmlns:p14="http://schemas.microsoft.com/office/powerpoint/2010/main" val="17350022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50922145715"/>
  <p:tag name="MH_LIBRARY" val="GRAPHIC"/>
  <p:tag name="MH_TYPE" val="Other"/>
  <p:tag name="MH_ORDER" val="9"/>
</p:tagLst>
</file>

<file path=ppt/tags/tag10.xml><?xml version="1.0" encoding="utf-8"?>
<p:tagLst xmlns:a="http://schemas.openxmlformats.org/drawingml/2006/main" xmlns:r="http://schemas.openxmlformats.org/officeDocument/2006/relationships" xmlns:p="http://schemas.openxmlformats.org/presentationml/2006/main">
  <p:tag name="MH" val="20150922145715"/>
  <p:tag name="MH_LIBRARY" val="GRAPHIC"/>
  <p:tag name="MH_TYPE" val="Other"/>
  <p:tag name="MH_ORDER" val="9"/>
</p:tagLst>
</file>

<file path=ppt/tags/tag11.xml><?xml version="1.0" encoding="utf-8"?>
<p:tagLst xmlns:a="http://schemas.openxmlformats.org/drawingml/2006/main" xmlns:r="http://schemas.openxmlformats.org/officeDocument/2006/relationships" xmlns:p="http://schemas.openxmlformats.org/presentationml/2006/main">
  <p:tag name="MH" val="20150922145715"/>
  <p:tag name="MH_LIBRARY" val="GRAPHIC"/>
  <p:tag name="MH_TYPE" val="Other"/>
  <p:tag name="MH_ORDER" val="9"/>
</p:tagLst>
</file>

<file path=ppt/tags/tag12.xml><?xml version="1.0" encoding="utf-8"?>
<p:tagLst xmlns:a="http://schemas.openxmlformats.org/drawingml/2006/main" xmlns:r="http://schemas.openxmlformats.org/officeDocument/2006/relationships" xmlns:p="http://schemas.openxmlformats.org/presentationml/2006/main">
  <p:tag name="MH" val="20150922145715"/>
  <p:tag name="MH_LIBRARY" val="GRAPHIC"/>
  <p:tag name="MH_TYPE" val="Other"/>
  <p:tag name="MH_ORDER" val="9"/>
</p:tagLst>
</file>

<file path=ppt/tags/tag2.xml><?xml version="1.0" encoding="utf-8"?>
<p:tagLst xmlns:a="http://schemas.openxmlformats.org/drawingml/2006/main" xmlns:r="http://schemas.openxmlformats.org/officeDocument/2006/relationships" xmlns:p="http://schemas.openxmlformats.org/presentationml/2006/main">
  <p:tag name="MH" val="20150922145715"/>
  <p:tag name="MH_LIBRARY" val="GRAPHIC"/>
  <p:tag name="MH_TYPE" val="Other"/>
  <p:tag name="MH_ORDER" val="9"/>
</p:tagLst>
</file>

<file path=ppt/tags/tag3.xml><?xml version="1.0" encoding="utf-8"?>
<p:tagLst xmlns:a="http://schemas.openxmlformats.org/drawingml/2006/main" xmlns:r="http://schemas.openxmlformats.org/officeDocument/2006/relationships" xmlns:p="http://schemas.openxmlformats.org/presentationml/2006/main">
  <p:tag name="MH" val="20150922145715"/>
  <p:tag name="MH_LIBRARY" val="GRAPHIC"/>
  <p:tag name="MH_TYPE" val="Other"/>
  <p:tag name="MH_ORDER" val="9"/>
</p:tagLst>
</file>

<file path=ppt/tags/tag4.xml><?xml version="1.0" encoding="utf-8"?>
<p:tagLst xmlns:a="http://schemas.openxmlformats.org/drawingml/2006/main" xmlns:r="http://schemas.openxmlformats.org/officeDocument/2006/relationships" xmlns:p="http://schemas.openxmlformats.org/presentationml/2006/main">
  <p:tag name="MH" val="20150922145715"/>
  <p:tag name="MH_LIBRARY" val="GRAPHIC"/>
  <p:tag name="MH_TYPE" val="Other"/>
  <p:tag name="MH_ORDER" val="9"/>
</p:tagLst>
</file>

<file path=ppt/tags/tag5.xml><?xml version="1.0" encoding="utf-8"?>
<p:tagLst xmlns:a="http://schemas.openxmlformats.org/drawingml/2006/main" xmlns:r="http://schemas.openxmlformats.org/officeDocument/2006/relationships" xmlns:p="http://schemas.openxmlformats.org/presentationml/2006/main">
  <p:tag name="MH" val="20150922145715"/>
  <p:tag name="MH_LIBRARY" val="GRAPHIC"/>
  <p:tag name="MH_TYPE" val="Other"/>
  <p:tag name="MH_ORDER" val="9"/>
</p:tagLst>
</file>

<file path=ppt/tags/tag6.xml><?xml version="1.0" encoding="utf-8"?>
<p:tagLst xmlns:a="http://schemas.openxmlformats.org/drawingml/2006/main" xmlns:r="http://schemas.openxmlformats.org/officeDocument/2006/relationships" xmlns:p="http://schemas.openxmlformats.org/presentationml/2006/main">
  <p:tag name="MH" val="20150922145715"/>
  <p:tag name="MH_LIBRARY" val="GRAPHIC"/>
  <p:tag name="MH_TYPE" val="Other"/>
  <p:tag name="MH_ORDER" val="9"/>
</p:tagLst>
</file>

<file path=ppt/tags/tag7.xml><?xml version="1.0" encoding="utf-8"?>
<p:tagLst xmlns:a="http://schemas.openxmlformats.org/drawingml/2006/main" xmlns:r="http://schemas.openxmlformats.org/officeDocument/2006/relationships" xmlns:p="http://schemas.openxmlformats.org/presentationml/2006/main">
  <p:tag name="MH" val="20150922145715"/>
  <p:tag name="MH_LIBRARY" val="GRAPHIC"/>
  <p:tag name="MH_TYPE" val="Other"/>
  <p:tag name="MH_ORDER" val="9"/>
</p:tagLst>
</file>

<file path=ppt/tags/tag8.xml><?xml version="1.0" encoding="utf-8"?>
<p:tagLst xmlns:a="http://schemas.openxmlformats.org/drawingml/2006/main" xmlns:r="http://schemas.openxmlformats.org/officeDocument/2006/relationships" xmlns:p="http://schemas.openxmlformats.org/presentationml/2006/main">
  <p:tag name="MH" val="20150922145715"/>
  <p:tag name="MH_LIBRARY" val="GRAPHIC"/>
  <p:tag name="MH_TYPE" val="Other"/>
  <p:tag name="MH_ORDER" val="9"/>
</p:tagLst>
</file>

<file path=ppt/tags/tag9.xml><?xml version="1.0" encoding="utf-8"?>
<p:tagLst xmlns:a="http://schemas.openxmlformats.org/drawingml/2006/main" xmlns:r="http://schemas.openxmlformats.org/officeDocument/2006/relationships" xmlns:p="http://schemas.openxmlformats.org/presentationml/2006/main">
  <p:tag name="MH" val="20150922145715"/>
  <p:tag name="MH_LIBRARY" val="GRAPHIC"/>
  <p:tag name="MH_TYPE" val="Other"/>
  <p:tag name="MH_ORDER" val="9"/>
</p:tagLst>
</file>

<file path=ppt/theme/theme1.xml><?xml version="1.0" encoding="utf-8"?>
<a:theme xmlns:a="http://schemas.openxmlformats.org/drawingml/2006/main" name="Office Theme">
  <a:themeElements>
    <a:clrScheme name="ESI Color Pallet">
      <a:dk1>
        <a:srgbClr val="3E3F3C"/>
      </a:dk1>
      <a:lt1>
        <a:srgbClr val="FFFFFF"/>
      </a:lt1>
      <a:dk2>
        <a:srgbClr val="616365"/>
      </a:dk2>
      <a:lt2>
        <a:srgbClr val="F3F3F5"/>
      </a:lt2>
      <a:accent1>
        <a:srgbClr val="1D335E"/>
      </a:accent1>
      <a:accent2>
        <a:srgbClr val="056A8B"/>
      </a:accent2>
      <a:accent3>
        <a:srgbClr val="3C9B34"/>
      </a:accent3>
      <a:accent4>
        <a:srgbClr val="00A79D"/>
      </a:accent4>
      <a:accent5>
        <a:srgbClr val="69B800"/>
      </a:accent5>
      <a:accent6>
        <a:srgbClr val="BED600"/>
      </a:accent6>
      <a:hlink>
        <a:srgbClr val="E07426"/>
      </a:hlink>
      <a:folHlink>
        <a:srgbClr val="7846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horz" wrap="square" lIns="457200" tIns="182880" rIns="457200" bIns="182880" rtlCol="0" anchor="b" anchorCtr="0">
        <a:spAutoFit/>
      </a:bodyPr>
      <a:lstStyle>
        <a:defPPr algn="l">
          <a:defRPr dirty="0" smtClean="0"/>
        </a:defPPr>
      </a:lstStyle>
    </a:txDef>
  </a:objectDefaults>
  <a:extraClrSchemeLst/>
  <a:extLst>
    <a:ext uri="{05A4C25C-085E-4340-85A3-A5531E510DB2}">
      <thm15:themeFamily xmlns:thm15="http://schemas.microsoft.com/office/thememl/2012/main" name="NL-PPT-Template-2021-4x3" id="{032DCDBB-8F87-CB4B-A9B5-60181FA1725C}" vid="{2DEE75FF-6E66-9746-B393-9580EF197D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8400CF8D62B64DAC8FDF545F49F0FF" ma:contentTypeVersion="11" ma:contentTypeDescription="Create a new document." ma:contentTypeScope="" ma:versionID="4e3820e5055ae812b1a15606e8ebc5f8">
  <xsd:schema xmlns:xsd="http://www.w3.org/2001/XMLSchema" xmlns:xs="http://www.w3.org/2001/XMLSchema" xmlns:p="http://schemas.microsoft.com/office/2006/metadata/properties" xmlns:ns2="7551836f-a0d4-4dce-ac36-a78cca080190" xmlns:ns3="dee83575-cd90-49fc-b0b1-0918faa70597" targetNamespace="http://schemas.microsoft.com/office/2006/metadata/properties" ma:root="true" ma:fieldsID="942d27fdb4b672b2909f70407e0bf3bd" ns2:_="" ns3:_="">
    <xsd:import namespace="7551836f-a0d4-4dce-ac36-a78cca080190"/>
    <xsd:import namespace="dee83575-cd90-49fc-b0b1-0918faa705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51836f-a0d4-4dce-ac36-a78cca0801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e83575-cd90-49fc-b0b1-0918faa705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551836f-a0d4-4dce-ac36-a78cca080190">
      <UserInfo>
        <DisplayName>Gold, Morgan</DisplayName>
        <AccountId>43</AccountId>
        <AccountType/>
      </UserInfo>
    </SharedWithUsers>
  </documentManagement>
</p:properties>
</file>

<file path=customXml/itemProps1.xml><?xml version="1.0" encoding="utf-8"?>
<ds:datastoreItem xmlns:ds="http://schemas.openxmlformats.org/officeDocument/2006/customXml" ds:itemID="{C7495D66-E980-483A-A208-F80F5DFB3936}">
  <ds:schemaRefs>
    <ds:schemaRef ds:uri="http://schemas.microsoft.com/sharepoint/v3/contenttype/forms"/>
  </ds:schemaRefs>
</ds:datastoreItem>
</file>

<file path=customXml/itemProps2.xml><?xml version="1.0" encoding="utf-8"?>
<ds:datastoreItem xmlns:ds="http://schemas.openxmlformats.org/officeDocument/2006/customXml" ds:itemID="{13BCFC39-3581-4CA1-B7AE-AF72AA302A4E}">
  <ds:schemaRefs>
    <ds:schemaRef ds:uri="7551836f-a0d4-4dce-ac36-a78cca080190"/>
    <ds:schemaRef ds:uri="dee83575-cd90-49fc-b0b1-0918faa705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C8D1B00-3E42-4016-AEDC-A17AE604501F}">
  <ds:schemaRefs>
    <ds:schemaRef ds:uri="http://purl.org/dc/dcmitype/"/>
    <ds:schemaRef ds:uri="dee83575-cd90-49fc-b0b1-0918faa70597"/>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7551836f-a0d4-4dce-ac36-a78cca08019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1466</TotalTime>
  <Words>2983</Words>
  <Application>Microsoft Macintosh PowerPoint</Application>
  <PresentationFormat>Widescreen</PresentationFormat>
  <Paragraphs>470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Narrow</vt:lpstr>
      <vt:lpstr>Calibri</vt:lpstr>
      <vt:lpstr>Courier New</vt:lpstr>
      <vt:lpstr>System Font Regular</vt:lpstr>
      <vt:lpstr>Office Theme</vt:lpstr>
      <vt:lpstr>30-Year Retirement Plan</vt:lpstr>
      <vt:lpstr>Retiree Expenses</vt:lpstr>
      <vt:lpstr>How Long Will Your Retirement Last?</vt:lpstr>
      <vt:lpstr>PowerPoint Presentation</vt:lpstr>
      <vt:lpstr>The Risk Factor</vt:lpstr>
      <vt:lpstr>Sequence of Return Risk: 1999-2021</vt:lpstr>
      <vt:lpstr>The Risk Factor</vt:lpstr>
      <vt:lpstr>Historical Inflation: Everyday Expenses</vt:lpstr>
      <vt:lpstr>Historical Inflation: Big Ticket Items</vt:lpstr>
      <vt:lpstr>The Risk Factor</vt:lpstr>
      <vt:lpstr>Unknown Risks</vt:lpstr>
      <vt:lpstr>The Risk Factor</vt:lpstr>
      <vt:lpstr>Future-Proof Strategy: Annuities</vt:lpstr>
      <vt:lpstr>Future-Proof Strategy: Investment Based Portfolios</vt:lpstr>
      <vt:lpstr>Future-Proof Strategy: Investment-Based Portfolios</vt:lpstr>
      <vt:lpstr>Future-Proof Strategy: Permanent Life Insurance  with Living Benefits</vt:lpstr>
      <vt:lpstr>Total Financial Risk Management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Hill, Jessica</dc:creator>
  <cp:lastModifiedBy>Microsoft Office User</cp:lastModifiedBy>
  <cp:revision>36</cp:revision>
  <cp:lastPrinted>2024-08-14T19:47:21Z</cp:lastPrinted>
  <dcterms:created xsi:type="dcterms:W3CDTF">2022-08-24T13:09:10Z</dcterms:created>
  <dcterms:modified xsi:type="dcterms:W3CDTF">2024-08-21T14:36:27Z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0x010100E38400CF8D62B64DAC8FDF545F49F0FF</vt:lpwstr>
  </property>
</Properties>
</file>