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1311" r:id="rId5"/>
    <p:sldId id="1330" r:id="rId6"/>
    <p:sldId id="1333" r:id="rId7"/>
    <p:sldId id="1332" r:id="rId8"/>
    <p:sldId id="1317" r:id="rId9"/>
    <p:sldId id="1318" r:id="rId10"/>
    <p:sldId id="1319" r:id="rId11"/>
    <p:sldId id="1320" r:id="rId12"/>
    <p:sldId id="1322" r:id="rId13"/>
    <p:sldId id="1323" r:id="rId14"/>
    <p:sldId id="1324" r:id="rId15"/>
    <p:sldId id="1325" r:id="rId16"/>
    <p:sldId id="1326" r:id="rId17"/>
    <p:sldId id="1328" r:id="rId18"/>
    <p:sldId id="1329" r:id="rId19"/>
    <p:sldId id="131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965A4C-1AF8-8B45-9C59-910FC6B09E44}">
          <p14:sldIdLst>
            <p14:sldId id="1311"/>
            <p14:sldId id="1330"/>
            <p14:sldId id="1333"/>
            <p14:sldId id="1332"/>
            <p14:sldId id="1317"/>
            <p14:sldId id="1318"/>
            <p14:sldId id="1319"/>
            <p14:sldId id="1320"/>
            <p14:sldId id="1322"/>
            <p14:sldId id="1323"/>
            <p14:sldId id="1324"/>
            <p14:sldId id="1325"/>
            <p14:sldId id="1326"/>
            <p14:sldId id="1328"/>
            <p14:sldId id="1329"/>
            <p14:sldId id="131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tchell, Lisa" initials="ML" lastIdx="22" clrIdx="0">
    <p:extLst>
      <p:ext uri="{19B8F6BF-5375-455C-9EA6-DF929625EA0E}">
        <p15:presenceInfo xmlns:p15="http://schemas.microsoft.com/office/powerpoint/2012/main" userId="S::LMitchell@nationallife.com::f78a9d22-f625-4d58-9edf-8ff65f6b87a6" providerId="AD"/>
      </p:ext>
    </p:extLst>
  </p:cmAuthor>
  <p:cmAuthor id="2" name="Hill, Jessica" initials="HJ" lastIdx="2" clrIdx="1">
    <p:extLst>
      <p:ext uri="{19B8F6BF-5375-455C-9EA6-DF929625EA0E}">
        <p15:presenceInfo xmlns:p15="http://schemas.microsoft.com/office/powerpoint/2012/main" userId="S::jhill@nationallife.com::866a4714-0641-4a37-80ef-3ab32fdb2767" providerId="AD"/>
      </p:ext>
    </p:extLst>
  </p:cmAuthor>
  <p:cmAuthor id="3" name="Rose, Lily" initials="RL" lastIdx="1" clrIdx="2">
    <p:extLst>
      <p:ext uri="{19B8F6BF-5375-455C-9EA6-DF929625EA0E}">
        <p15:presenceInfo xmlns:p15="http://schemas.microsoft.com/office/powerpoint/2012/main" userId="S::lrose@nationallife.com::17b80b1a-2494-4558-87d3-b564326bcb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9291"/>
    <a:srgbClr val="6AB800"/>
    <a:srgbClr val="3D9B35"/>
    <a:srgbClr val="F9F8F7"/>
    <a:srgbClr val="FDFDFE"/>
    <a:srgbClr val="F9FCF7"/>
    <a:srgbClr val="E07426"/>
    <a:srgbClr val="DCD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20"/>
    <p:restoredTop sz="96301"/>
  </p:normalViewPr>
  <p:slideViewPr>
    <p:cSldViewPr snapToGrid="0">
      <p:cViewPr>
        <p:scale>
          <a:sx n="144" d="100"/>
          <a:sy n="144" d="100"/>
        </p:scale>
        <p:origin x="-24" y="-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S&amp;P  500</c:v>
                </c:pt>
              </c:strCache>
            </c:strRef>
          </c:tx>
          <c:spPr>
            <a:ln w="38100" cap="rnd">
              <a:solidFill>
                <a:schemeClr val="accent4"/>
              </a:solidFill>
              <a:round/>
            </a:ln>
            <a:effectLst/>
          </c:spPr>
          <c:marker>
            <c:symbol val="circle"/>
            <c:size val="12"/>
            <c:spPr>
              <a:solidFill>
                <a:schemeClr val="accent4"/>
              </a:solidFill>
              <a:ln w="9525">
                <a:solidFill>
                  <a:schemeClr val="accent1"/>
                </a:solidFill>
              </a:ln>
              <a:effectLst/>
            </c:spPr>
          </c:marker>
          <c:cat>
            <c:numRef>
              <c:f>Sheet1!$A$2:$A$13</c:f>
              <c:numCache>
                <c:formatCode>General</c:formatCode>
                <c:ptCount val="12"/>
              </c:numCache>
            </c:numRef>
          </c:cat>
          <c:val>
            <c:numRef>
              <c:f>Sheet1!$B$2:$B$13</c:f>
              <c:numCache>
                <c:formatCode>#,##0</c:formatCode>
                <c:ptCount val="12"/>
                <c:pt idx="0">
                  <c:v>10000</c:v>
                </c:pt>
                <c:pt idx="1">
                  <c:v>10700</c:v>
                </c:pt>
                <c:pt idx="2">
                  <c:v>11449</c:v>
                </c:pt>
                <c:pt idx="3">
                  <c:v>10648</c:v>
                </c:pt>
                <c:pt idx="4">
                  <c:v>11393</c:v>
                </c:pt>
                <c:pt idx="5">
                  <c:v>12191</c:v>
                </c:pt>
                <c:pt idx="6">
                  <c:v>11338</c:v>
                </c:pt>
                <c:pt idx="7">
                  <c:v>12132</c:v>
                </c:pt>
                <c:pt idx="8">
                  <c:v>12981</c:v>
                </c:pt>
                <c:pt idx="9">
                  <c:v>12072</c:v>
                </c:pt>
                <c:pt idx="10">
                  <c:v>12917</c:v>
                </c:pt>
              </c:numCache>
            </c:numRef>
          </c:val>
          <c:smooth val="0"/>
          <c:extLst>
            <c:ext xmlns:c16="http://schemas.microsoft.com/office/drawing/2014/chart" uri="{C3380CC4-5D6E-409C-BE32-E72D297353CC}">
              <c16:uniqueId val="{00000000-0C71-0D4D-B275-D01C4F4F45D1}"/>
            </c:ext>
          </c:extLst>
        </c:ser>
        <c:ser>
          <c:idx val="1"/>
          <c:order val="1"/>
          <c:tx>
            <c:strRef>
              <c:f>Sheet1!$C$1</c:f>
              <c:strCache>
                <c:ptCount val="1"/>
                <c:pt idx="0">
                  <c:v>FIT  Flexible Premium Annuity</c:v>
                </c:pt>
              </c:strCache>
            </c:strRef>
          </c:tx>
          <c:spPr>
            <a:ln w="38100" cap="rnd">
              <a:solidFill>
                <a:schemeClr val="accent2"/>
              </a:solidFill>
              <a:round/>
            </a:ln>
            <a:effectLst/>
          </c:spPr>
          <c:marker>
            <c:symbol val="circle"/>
            <c:size val="12"/>
            <c:spPr>
              <a:solidFill>
                <a:schemeClr val="accent2"/>
              </a:solidFill>
              <a:ln w="9525" cap="flat">
                <a:solidFill>
                  <a:schemeClr val="accent2"/>
                </a:solidFill>
              </a:ln>
              <a:effectLst/>
            </c:spPr>
          </c:marker>
          <c:cat>
            <c:numRef>
              <c:f>Sheet1!$A$2:$A$13</c:f>
              <c:numCache>
                <c:formatCode>General</c:formatCode>
                <c:ptCount val="12"/>
              </c:numCache>
            </c:numRef>
          </c:cat>
          <c:val>
            <c:numRef>
              <c:f>Sheet1!$C$2:$C$13</c:f>
              <c:numCache>
                <c:formatCode>#,##0</c:formatCode>
                <c:ptCount val="12"/>
                <c:pt idx="0">
                  <c:v>10000</c:v>
                </c:pt>
                <c:pt idx="1">
                  <c:v>10500</c:v>
                </c:pt>
                <c:pt idx="2">
                  <c:v>11025</c:v>
                </c:pt>
                <c:pt idx="3">
                  <c:v>11025</c:v>
                </c:pt>
                <c:pt idx="4">
                  <c:v>11576</c:v>
                </c:pt>
                <c:pt idx="5">
                  <c:v>12155</c:v>
                </c:pt>
                <c:pt idx="6">
                  <c:v>12155</c:v>
                </c:pt>
                <c:pt idx="7">
                  <c:v>12763</c:v>
                </c:pt>
                <c:pt idx="8">
                  <c:v>13401</c:v>
                </c:pt>
                <c:pt idx="9">
                  <c:v>13401</c:v>
                </c:pt>
                <c:pt idx="10">
                  <c:v>14071</c:v>
                </c:pt>
              </c:numCache>
            </c:numRef>
          </c:val>
          <c:smooth val="0"/>
          <c:extLst>
            <c:ext xmlns:c16="http://schemas.microsoft.com/office/drawing/2014/chart" uri="{C3380CC4-5D6E-409C-BE32-E72D297353CC}">
              <c16:uniqueId val="{00000001-0C71-0D4D-B275-D01C4F4F45D1}"/>
            </c:ext>
          </c:extLst>
        </c:ser>
        <c:dLbls>
          <c:showLegendKey val="0"/>
          <c:showVal val="0"/>
          <c:showCatName val="0"/>
          <c:showSerName val="0"/>
          <c:showPercent val="0"/>
          <c:showBubbleSize val="0"/>
        </c:dLbls>
        <c:marker val="1"/>
        <c:smooth val="0"/>
        <c:axId val="1621231535"/>
        <c:axId val="1454910143"/>
      </c:lineChart>
      <c:catAx>
        <c:axId val="1621231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4910143"/>
        <c:crosses val="autoZero"/>
        <c:auto val="1"/>
        <c:lblAlgn val="ctr"/>
        <c:lblOffset val="100"/>
        <c:noMultiLvlLbl val="0"/>
      </c:catAx>
      <c:valAx>
        <c:axId val="1454910143"/>
        <c:scaling>
          <c:orientation val="minMax"/>
          <c:min val="1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12315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B843F4-9055-1C47-9C4F-EEA1751E86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2023 Affiliated</a:t>
            </a:r>
          </a:p>
        </p:txBody>
      </p:sp>
      <p:sp>
        <p:nvSpPr>
          <p:cNvPr id="4" name="Footer Placeholder 3">
            <a:extLst>
              <a:ext uri="{FF2B5EF4-FFF2-40B4-BE49-F238E27FC236}">
                <a16:creationId xmlns:a16="http://schemas.microsoft.com/office/drawing/2014/main" id="{B8AFBBFB-BE22-704F-BC84-237B60A4CA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A1868C-A6E1-6D4A-A326-778626963F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DA0121-066A-444F-8EA3-95811E050348}" type="slidenum">
              <a:rPr lang="en-US" smtClean="0"/>
              <a:t>‹#›</a:t>
            </a:fld>
            <a:endParaRPr lang="en-US"/>
          </a:p>
        </p:txBody>
      </p:sp>
    </p:spTree>
    <p:extLst>
      <p:ext uri="{BB962C8B-B14F-4D97-AF65-F5344CB8AC3E}">
        <p14:creationId xmlns:p14="http://schemas.microsoft.com/office/powerpoint/2010/main" val="28402224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2023 Affiliated</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75C4A-3614-CE4B-A2A0-9A34BFDAF7F1}" type="datetime1">
              <a:rPr lang="en-US" smtClean="0"/>
              <a:t>9/9/24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11481-28E0-4423-8641-2533152FEC53}" type="slidenum">
              <a:rPr lang="en-US" smtClean="0"/>
              <a:t>‹#›</a:t>
            </a:fld>
            <a:endParaRPr lang="en-US"/>
          </a:p>
        </p:txBody>
      </p:sp>
    </p:spTree>
    <p:extLst>
      <p:ext uri="{BB962C8B-B14F-4D97-AF65-F5344CB8AC3E}">
        <p14:creationId xmlns:p14="http://schemas.microsoft.com/office/powerpoint/2010/main" val="2890760836"/>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99575C4A-3614-CE4B-A2A0-9A34BFDAF7F1}" type="datetime1">
              <a:rPr lang="en-US" smtClean="0"/>
              <a:t>9/9/24</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7</a:t>
            </a:fld>
            <a:endParaRPr lang="en-US"/>
          </a:p>
        </p:txBody>
      </p:sp>
    </p:spTree>
    <p:extLst>
      <p:ext uri="{BB962C8B-B14F-4D97-AF65-F5344CB8AC3E}">
        <p14:creationId xmlns:p14="http://schemas.microsoft.com/office/powerpoint/2010/main" val="1852071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21A5D7E0-C772-C948-BC74-1A93054F3E8A}"/>
              </a:ext>
            </a:extLst>
          </p:cNvPr>
          <p:cNvSpPr txBox="1">
            <a:spLocks/>
          </p:cNvSpPr>
          <p:nvPr userDrawn="1"/>
        </p:nvSpPr>
        <p:spPr>
          <a:xfrm>
            <a:off x="4257687" y="6446579"/>
            <a:ext cx="3676649" cy="184666"/>
          </a:xfrm>
          <a:prstGeom prst="rect">
            <a:avLst/>
          </a:prstGeom>
        </p:spPr>
        <p:txBody>
          <a:bodyPr vert="horz" wrap="none" lIns="0" tIns="0" rIns="0" bIns="0" rtlCol="0" anchor="ctr">
            <a:spAutoFit/>
          </a:bodyPr>
          <a:lstStyle>
            <a:defPPr>
              <a:defRPr lang="en-US"/>
            </a:defPPr>
            <a:lvl1pPr marL="0" algn="ctr" defTabSz="914400" rtl="0" eaLnBrk="1" latinLnBrk="0" hangingPunct="1">
              <a:defRPr sz="12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For Agent Use Only – Not For Use With The Public</a:t>
            </a:r>
          </a:p>
        </p:txBody>
      </p:sp>
      <p:sp>
        <p:nvSpPr>
          <p:cNvPr id="7" name="Slide Number Placeholder 5">
            <a:extLst>
              <a:ext uri="{FF2B5EF4-FFF2-40B4-BE49-F238E27FC236}">
                <a16:creationId xmlns:a16="http://schemas.microsoft.com/office/drawing/2014/main" id="{67742DB4-98E6-7B46-8711-3681F840E065}"/>
              </a:ext>
            </a:extLst>
          </p:cNvPr>
          <p:cNvSpPr txBox="1">
            <a:spLocks/>
          </p:cNvSpPr>
          <p:nvPr userDrawn="1"/>
        </p:nvSpPr>
        <p:spPr>
          <a:xfrm>
            <a:off x="9437377" y="6454274"/>
            <a:ext cx="2224969"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2023, National Life Group  |  </a:t>
            </a:r>
            <a:fld id="{7100E8EA-2210-4425-A1B5-66FC0BB99DA3}" type="slidenum">
              <a:rPr lang="en-US" smtClean="0"/>
              <a:pPr/>
              <a:t>‹#›</a:t>
            </a:fld>
            <a:endParaRPr lang="en-US" dirty="0"/>
          </a:p>
        </p:txBody>
      </p:sp>
      <p:sp>
        <p:nvSpPr>
          <p:cNvPr id="8" name="Freeform 7">
            <a:extLst>
              <a:ext uri="{FF2B5EF4-FFF2-40B4-BE49-F238E27FC236}">
                <a16:creationId xmlns:a16="http://schemas.microsoft.com/office/drawing/2014/main" id="{F6A3DDFE-B15E-CA43-BE5F-530FB107C951}"/>
              </a:ext>
            </a:extLst>
          </p:cNvPr>
          <p:cNvSpPr/>
          <p:nvPr userDrawn="1"/>
        </p:nvSpPr>
        <p:spPr>
          <a:xfrm rot="16200000">
            <a:off x="4070611" y="-1116249"/>
            <a:ext cx="6880698" cy="9067800"/>
          </a:xfrm>
          <a:custGeom>
            <a:avLst/>
            <a:gdLst>
              <a:gd name="connsiteX0" fmla="*/ 6880698 w 6880698"/>
              <a:gd name="connsiteY0" fmla="*/ 6880698 h 9067800"/>
              <a:gd name="connsiteX1" fmla="*/ 4693596 w 6880698"/>
              <a:gd name="connsiteY1" fmla="*/ 6880698 h 9067800"/>
              <a:gd name="connsiteX2" fmla="*/ 6880698 w 6880698"/>
              <a:gd name="connsiteY2" fmla="*/ 9067800 h 9067800"/>
              <a:gd name="connsiteX3" fmla="*/ 0 w 6880698"/>
              <a:gd name="connsiteY3" fmla="*/ 9067800 h 9067800"/>
              <a:gd name="connsiteX4" fmla="*/ 0 w 6880698"/>
              <a:gd name="connsiteY4" fmla="*/ 6880698 h 9067800"/>
              <a:gd name="connsiteX5" fmla="*/ 0 w 6880698"/>
              <a:gd name="connsiteY5" fmla="*/ 2187102 h 9067800"/>
              <a:gd name="connsiteX6" fmla="*/ 0 w 6880698"/>
              <a:gd name="connsiteY6" fmla="*/ 0 h 9067800"/>
              <a:gd name="connsiteX0" fmla="*/ 6880698 w 6880698"/>
              <a:gd name="connsiteY0" fmla="*/ 6880698 h 9067800"/>
              <a:gd name="connsiteX1" fmla="*/ 6880698 w 6880698"/>
              <a:gd name="connsiteY1" fmla="*/ 9067800 h 9067800"/>
              <a:gd name="connsiteX2" fmla="*/ 0 w 6880698"/>
              <a:gd name="connsiteY2" fmla="*/ 9067800 h 9067800"/>
              <a:gd name="connsiteX3" fmla="*/ 0 w 6880698"/>
              <a:gd name="connsiteY3" fmla="*/ 6880698 h 9067800"/>
              <a:gd name="connsiteX4" fmla="*/ 0 w 6880698"/>
              <a:gd name="connsiteY4" fmla="*/ 2187102 h 9067800"/>
              <a:gd name="connsiteX5" fmla="*/ 0 w 6880698"/>
              <a:gd name="connsiteY5" fmla="*/ 0 h 9067800"/>
              <a:gd name="connsiteX6" fmla="*/ 6880698 w 6880698"/>
              <a:gd name="connsiteY6" fmla="*/ 6880698 h 9067800"/>
              <a:gd name="connsiteX0" fmla="*/ 6880698 w 6880698"/>
              <a:gd name="connsiteY0" fmla="*/ 6880698 h 9067800"/>
              <a:gd name="connsiteX1" fmla="*/ 6880698 w 6880698"/>
              <a:gd name="connsiteY1" fmla="*/ 9067800 h 9067800"/>
              <a:gd name="connsiteX2" fmla="*/ 0 w 6880698"/>
              <a:gd name="connsiteY2" fmla="*/ 9067800 h 9067800"/>
              <a:gd name="connsiteX3" fmla="*/ 0 w 6880698"/>
              <a:gd name="connsiteY3" fmla="*/ 6880698 h 9067800"/>
              <a:gd name="connsiteX4" fmla="*/ 0 w 6880698"/>
              <a:gd name="connsiteY4" fmla="*/ 0 h 9067800"/>
              <a:gd name="connsiteX5" fmla="*/ 6880698 w 6880698"/>
              <a:gd name="connsiteY5" fmla="*/ 6880698 h 9067800"/>
              <a:gd name="connsiteX0" fmla="*/ 6880698 w 6880698"/>
              <a:gd name="connsiteY0" fmla="*/ 6880698 h 9067800"/>
              <a:gd name="connsiteX1" fmla="*/ 6880698 w 6880698"/>
              <a:gd name="connsiteY1" fmla="*/ 9067800 h 9067800"/>
              <a:gd name="connsiteX2" fmla="*/ 0 w 6880698"/>
              <a:gd name="connsiteY2" fmla="*/ 9067800 h 9067800"/>
              <a:gd name="connsiteX3" fmla="*/ 0 w 6880698"/>
              <a:gd name="connsiteY3" fmla="*/ 0 h 9067800"/>
              <a:gd name="connsiteX4" fmla="*/ 6880698 w 6880698"/>
              <a:gd name="connsiteY4" fmla="*/ 6880698 h 90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0698" h="9067800">
                <a:moveTo>
                  <a:pt x="6880698" y="6880698"/>
                </a:moveTo>
                <a:lnTo>
                  <a:pt x="6880698" y="9067800"/>
                </a:lnTo>
                <a:lnTo>
                  <a:pt x="0" y="9067800"/>
                </a:lnTo>
                <a:lnTo>
                  <a:pt x="0" y="0"/>
                </a:lnTo>
                <a:lnTo>
                  <a:pt x="6880698" y="688069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ight Triangle 8">
            <a:extLst>
              <a:ext uri="{FF2B5EF4-FFF2-40B4-BE49-F238E27FC236}">
                <a16:creationId xmlns:a16="http://schemas.microsoft.com/office/drawing/2014/main" id="{76B982B5-7A76-1840-8BDA-DA9055789BB6}"/>
              </a:ext>
            </a:extLst>
          </p:cNvPr>
          <p:cNvSpPr/>
          <p:nvPr userDrawn="1"/>
        </p:nvSpPr>
        <p:spPr>
          <a:xfrm rot="5400000">
            <a:off x="-1" y="0"/>
            <a:ext cx="3735092" cy="373509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0D2934F-3182-6347-8F9D-F817CB8E8D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6116" y="307416"/>
            <a:ext cx="2400300" cy="1193800"/>
          </a:xfrm>
          <a:prstGeom prst="rect">
            <a:avLst/>
          </a:prstGeom>
        </p:spPr>
      </p:pic>
      <p:sp>
        <p:nvSpPr>
          <p:cNvPr id="14" name="TextBox 13">
            <a:extLst>
              <a:ext uri="{FF2B5EF4-FFF2-40B4-BE49-F238E27FC236}">
                <a16:creationId xmlns:a16="http://schemas.microsoft.com/office/drawing/2014/main" id="{071DEDBD-1284-5B4F-AF88-280A94C17F4B}"/>
              </a:ext>
            </a:extLst>
          </p:cNvPr>
          <p:cNvSpPr txBox="1"/>
          <p:nvPr userDrawn="1"/>
        </p:nvSpPr>
        <p:spPr>
          <a:xfrm>
            <a:off x="4466897" y="5440669"/>
            <a:ext cx="7255838" cy="846386"/>
          </a:xfrm>
          <a:prstGeom prst="rect">
            <a:avLst/>
          </a:prstGeom>
          <a:noFill/>
        </p:spPr>
        <p:txBody>
          <a:bodyPr wrap="square" lIns="0" tIns="0" rIns="0" bIns="0" rtlCol="0">
            <a:spAutoFit/>
          </a:bodyPr>
          <a:lstStyle/>
          <a:p>
            <a:pPr algn="r">
              <a:spcAft>
                <a:spcPts val="600"/>
              </a:spcAft>
            </a:pPr>
            <a:r>
              <a:rPr lang="en-US" sz="1000" b="0" i="0" u="none" strike="noStrike" dirty="0">
                <a:solidFill>
                  <a:schemeClr val="bg1">
                    <a:lumMod val="65000"/>
                  </a:schemeClr>
                </a:solidFill>
                <a:effectLst/>
                <a:latin typeface="Arial Narrow" panose="020B0604020202020204" pitchFamily="34" charset="0"/>
                <a:cs typeface="Arial Narrow" panose="020B0604020202020204" pitchFamily="34" charset="0"/>
              </a:rPr>
              <a:t>National Life Group® is a trade name of National Life Insurance Company, Montpelier, VT, Life Insurance Company of the Southwest, Addison, TX, and their affiliates. Each company of National Life Group® is solely responsible for its own financial condition and contractual obligations. LSW is not an authorized insurer in New York and does not conduct insurance business in New York.</a:t>
            </a:r>
          </a:p>
          <a:p>
            <a:pPr algn="r">
              <a:spcAft>
                <a:spcPts val="600"/>
              </a:spcAft>
            </a:pPr>
            <a:r>
              <a:rPr lang="en-US" sz="1000" dirty="0">
                <a:solidFill>
                  <a:schemeClr val="tx2">
                    <a:lumMod val="60000"/>
                    <a:lumOff val="40000"/>
                  </a:schemeClr>
                </a:solidFill>
                <a:latin typeface="Arial Narrow" panose="020B0604020202020204" pitchFamily="34" charset="0"/>
                <a:cs typeface="Arial Narrow" panose="020B0604020202020204" pitchFamily="34" charset="0"/>
              </a:rPr>
              <a:t>This presentation may not be recorded, copied, transmitted or otherwise disseminated using any device – including but not limited to artificial intelligence note-taking platforms, webinar and browser recording functions, and meeting recording software – without the express written permission of National Life Group.</a:t>
            </a:r>
          </a:p>
        </p:txBody>
      </p:sp>
      <p:sp>
        <p:nvSpPr>
          <p:cNvPr id="2" name="Title 1">
            <a:extLst>
              <a:ext uri="{FF2B5EF4-FFF2-40B4-BE49-F238E27FC236}">
                <a16:creationId xmlns:a16="http://schemas.microsoft.com/office/drawing/2014/main" id="{9C753039-7A7C-6E40-A930-C4CB10D27E1F}"/>
              </a:ext>
            </a:extLst>
          </p:cNvPr>
          <p:cNvSpPr>
            <a:spLocks noGrp="1"/>
          </p:cNvSpPr>
          <p:nvPr>
            <p:ph type="title"/>
          </p:nvPr>
        </p:nvSpPr>
        <p:spPr>
          <a:xfrm>
            <a:off x="6858001" y="2668600"/>
            <a:ext cx="5330911" cy="1802380"/>
          </a:xfrm>
        </p:spPr>
        <p:txBody>
          <a:bodyPr anchor="b" anchorCtr="0"/>
          <a:lstStyle>
            <a:lvl1pPr algn="r">
              <a:defRPr/>
            </a:lvl1p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4A539B04-6305-0942-94C9-5485144CAE96}"/>
              </a:ext>
            </a:extLst>
          </p:cNvPr>
          <p:cNvSpPr>
            <a:spLocks noGrp="1"/>
          </p:cNvSpPr>
          <p:nvPr>
            <p:ph type="body" sz="quarter" idx="10"/>
          </p:nvPr>
        </p:nvSpPr>
        <p:spPr>
          <a:xfrm>
            <a:off x="9071271" y="4456830"/>
            <a:ext cx="2662238" cy="820737"/>
          </a:xfrm>
        </p:spPr>
        <p:txBody>
          <a:bodyPr/>
          <a:lstStyle>
            <a:lvl1pPr marL="0" indent="0" algn="r">
              <a:buNone/>
              <a:defRPr sz="2400">
                <a:solidFill>
                  <a:schemeClr val="tx2"/>
                </a:solidFill>
              </a:defRPr>
            </a:lvl1pPr>
            <a:lvl2pPr marL="0" indent="0" algn="r">
              <a:buNone/>
              <a:defRPr sz="2400">
                <a:solidFill>
                  <a:schemeClr val="tx2"/>
                </a:solidFill>
              </a:defRPr>
            </a:lvl2pPr>
            <a:lvl3pPr marL="0" indent="0" algn="r">
              <a:buNone/>
              <a:defRPr sz="2400">
                <a:solidFill>
                  <a:schemeClr val="tx2"/>
                </a:solidFill>
              </a:defRPr>
            </a:lvl3pPr>
            <a:lvl4pPr marL="0" indent="0" algn="r">
              <a:buNone/>
              <a:defRPr sz="2400">
                <a:solidFill>
                  <a:schemeClr val="tx2"/>
                </a:solidFill>
              </a:defRPr>
            </a:lvl4pPr>
            <a:lvl5pPr marL="0" indent="0" algn="r">
              <a:buNone/>
              <a:defRPr sz="2400">
                <a:solidFill>
                  <a:schemeClr val="tx2"/>
                </a:solidFill>
              </a:defRPr>
            </a:lvl5pPr>
          </a:lstStyle>
          <a:p>
            <a:pPr lvl="0"/>
            <a:r>
              <a:rPr lang="en-US"/>
              <a:t>Click to edit Master text styles</a:t>
            </a:r>
          </a:p>
        </p:txBody>
      </p:sp>
      <p:sp>
        <p:nvSpPr>
          <p:cNvPr id="34" name="Date Placeholder 21">
            <a:extLst>
              <a:ext uri="{FF2B5EF4-FFF2-40B4-BE49-F238E27FC236}">
                <a16:creationId xmlns:a16="http://schemas.microsoft.com/office/drawing/2014/main" id="{E921DC4A-8638-7B4C-A380-A559B7F6BDB4}"/>
              </a:ext>
            </a:extLst>
          </p:cNvPr>
          <p:cNvSpPr txBox="1">
            <a:spLocks/>
          </p:cNvSpPr>
          <p:nvPr userDrawn="1"/>
        </p:nvSpPr>
        <p:spPr>
          <a:xfrm>
            <a:off x="461315" y="6412226"/>
            <a:ext cx="2296463" cy="261610"/>
          </a:xfrm>
          <a:prstGeom prst="rect">
            <a:avLst/>
          </a:prstGeom>
          <a:solidFill>
            <a:schemeClr val="bg1">
              <a:alpha val="80000"/>
            </a:schemeClr>
          </a:solidFill>
        </p:spPr>
        <p:txBody>
          <a:bodyPr vert="horz" wrap="none" lIns="45720" tIns="45720" rIns="45720" bIns="45720" rtlCol="0" anchor="ctr">
            <a:spAutoFit/>
          </a:bodyPr>
          <a:lstStyle>
            <a:defPPr>
              <a:defRPr lang="en-US"/>
            </a:defPPr>
            <a:lvl1pPr marL="0" algn="l"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i="0" dirty="0">
                <a:solidFill>
                  <a:srgbClr val="929291"/>
                </a:solidFill>
                <a:effectLst/>
                <a:highlight>
                  <a:srgbClr val="FFFFFF"/>
                </a:highlight>
                <a:latin typeface="Arial Narrow" panose="020B0604020202020204" pitchFamily="34" charset="0"/>
                <a:cs typeface="Arial Narrow" panose="020B0604020202020204" pitchFamily="34" charset="0"/>
              </a:rPr>
              <a:t>TC6984589(0924)1</a:t>
            </a:r>
            <a:r>
              <a:rPr lang="en-US" dirty="0"/>
              <a:t> | Cat No 1</a:t>
            </a:r>
            <a:r>
              <a:rPr lang="en-US" dirty="0">
                <a:solidFill>
                  <a:srgbClr val="929291"/>
                </a:solidFill>
              </a:rPr>
              <a:t>06429(0</a:t>
            </a:r>
            <a:r>
              <a:rPr lang="en-US" dirty="0"/>
              <a:t>924)</a:t>
            </a:r>
          </a:p>
        </p:txBody>
      </p:sp>
      <p:sp>
        <p:nvSpPr>
          <p:cNvPr id="36" name="Slide Number Placeholder 23">
            <a:extLst>
              <a:ext uri="{FF2B5EF4-FFF2-40B4-BE49-F238E27FC236}">
                <a16:creationId xmlns:a16="http://schemas.microsoft.com/office/drawing/2014/main" id="{0773B8E9-5E0C-8E45-87CD-E16F054DB1F7}"/>
              </a:ext>
            </a:extLst>
          </p:cNvPr>
          <p:cNvSpPr txBox="1">
            <a:spLocks/>
          </p:cNvSpPr>
          <p:nvPr userDrawn="1"/>
        </p:nvSpPr>
        <p:spPr>
          <a:xfrm>
            <a:off x="9803039" y="6458392"/>
            <a:ext cx="1925207"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2024, National Life Group</a:t>
            </a:r>
          </a:p>
        </p:txBody>
      </p:sp>
    </p:spTree>
    <p:extLst>
      <p:ext uri="{BB962C8B-B14F-4D97-AF65-F5344CB8AC3E}">
        <p14:creationId xmlns:p14="http://schemas.microsoft.com/office/powerpoint/2010/main" val="4244715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7D2CEC3C-977C-9743-87DA-B8C7EC80BE33}"/>
              </a:ext>
            </a:extLst>
          </p:cNvPr>
          <p:cNvSpPr/>
          <p:nvPr userDrawn="1"/>
        </p:nvSpPr>
        <p:spPr>
          <a:xfrm>
            <a:off x="-1" y="0"/>
            <a:ext cx="6849979" cy="6849979"/>
          </a:xfrm>
          <a:prstGeom prst="rtTriangle">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FB8428F-45DE-8647-AF05-9379AFC387E5}"/>
              </a:ext>
            </a:extLst>
          </p:cNvPr>
          <p:cNvSpPr>
            <a:spLocks noGrp="1"/>
          </p:cNvSpPr>
          <p:nvPr>
            <p:ph type="title"/>
          </p:nvPr>
        </p:nvSpPr>
        <p:spPr>
          <a:xfrm>
            <a:off x="0" y="4965625"/>
            <a:ext cx="4782065" cy="997196"/>
          </a:xfrm>
          <a:noFill/>
        </p:spPr>
        <p:txBody>
          <a:bodyPr lIns="457200" tIns="0" rIns="0" bIns="0" anchor="b" anchorCtr="0"/>
          <a:lstStyle>
            <a:lvl1pPr>
              <a:defRPr>
                <a:solidFill>
                  <a:schemeClr val="bg1"/>
                </a:solidFill>
              </a:defRPr>
            </a:lvl1pPr>
          </a:lstStyle>
          <a:p>
            <a:r>
              <a:rPr lang="en-US"/>
              <a:t>Click to edit Master title style</a:t>
            </a:r>
            <a:endParaRPr lang="en-US" dirty="0"/>
          </a:p>
        </p:txBody>
      </p:sp>
      <p:sp>
        <p:nvSpPr>
          <p:cNvPr id="12" name="Slide Number Placeholder 23">
            <a:extLst>
              <a:ext uri="{FF2B5EF4-FFF2-40B4-BE49-F238E27FC236}">
                <a16:creationId xmlns:a16="http://schemas.microsoft.com/office/drawing/2014/main" id="{7AC5A2E6-D22D-F446-A73B-9C65D603AD05}"/>
              </a:ext>
            </a:extLst>
          </p:cNvPr>
          <p:cNvSpPr txBox="1">
            <a:spLocks/>
          </p:cNvSpPr>
          <p:nvPr userDrawn="1"/>
        </p:nvSpPr>
        <p:spPr>
          <a:xfrm>
            <a:off x="9441493" y="6458392"/>
            <a:ext cx="2224969"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2024, National Life Group  |  </a:t>
            </a:r>
            <a:fld id="{7100E8EA-2210-4425-A1B5-66FC0BB99DA3}" type="slidenum">
              <a:rPr lang="en-US" smtClean="0"/>
              <a:pPr/>
              <a:t>‹#›</a:t>
            </a:fld>
            <a:endParaRPr lang="en-US" dirty="0"/>
          </a:p>
        </p:txBody>
      </p:sp>
    </p:spTree>
    <p:extLst>
      <p:ext uri="{BB962C8B-B14F-4D97-AF65-F5344CB8AC3E}">
        <p14:creationId xmlns:p14="http://schemas.microsoft.com/office/powerpoint/2010/main" val="71943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513A6-772B-4524-ABFB-D1492CA5F5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332DE5-DB54-4190-BFC7-836628BC45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3">
            <a:extLst>
              <a:ext uri="{FF2B5EF4-FFF2-40B4-BE49-F238E27FC236}">
                <a16:creationId xmlns:a16="http://schemas.microsoft.com/office/drawing/2014/main" id="{3DFCBF89-CA9C-F144-BFDC-F791438A1E98}"/>
              </a:ext>
            </a:extLst>
          </p:cNvPr>
          <p:cNvSpPr txBox="1">
            <a:spLocks/>
          </p:cNvSpPr>
          <p:nvPr userDrawn="1"/>
        </p:nvSpPr>
        <p:spPr>
          <a:xfrm>
            <a:off x="9441493" y="6458392"/>
            <a:ext cx="2224969"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2024, National Life Group  |  </a:t>
            </a:r>
            <a:fld id="{7100E8EA-2210-4425-A1B5-66FC0BB99DA3}" type="slidenum">
              <a:rPr lang="en-US" smtClean="0"/>
              <a:pPr/>
              <a:t>‹#›</a:t>
            </a:fld>
            <a:endParaRPr lang="en-US" dirty="0"/>
          </a:p>
        </p:txBody>
      </p:sp>
    </p:spTree>
    <p:extLst>
      <p:ext uri="{BB962C8B-B14F-4D97-AF65-F5344CB8AC3E}">
        <p14:creationId xmlns:p14="http://schemas.microsoft.com/office/powerpoint/2010/main" val="3544934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p>
            <a:r>
              <a:rPr lang="en-US"/>
              <a:t>Click to edit Master title style</a:t>
            </a:r>
          </a:p>
        </p:txBody>
      </p:sp>
      <p:sp>
        <p:nvSpPr>
          <p:cNvPr id="7" name="Slide Number Placeholder 23">
            <a:extLst>
              <a:ext uri="{FF2B5EF4-FFF2-40B4-BE49-F238E27FC236}">
                <a16:creationId xmlns:a16="http://schemas.microsoft.com/office/drawing/2014/main" id="{EB6640B1-95D1-AF4B-ACFF-D3D87BDCB7D4}"/>
              </a:ext>
            </a:extLst>
          </p:cNvPr>
          <p:cNvSpPr txBox="1">
            <a:spLocks/>
          </p:cNvSpPr>
          <p:nvPr userDrawn="1"/>
        </p:nvSpPr>
        <p:spPr>
          <a:xfrm>
            <a:off x="9441493" y="6458392"/>
            <a:ext cx="2224969"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2024, National Life Group  |  </a:t>
            </a:r>
            <a:fld id="{7100E8EA-2210-4425-A1B5-66FC0BB99DA3}" type="slidenum">
              <a:rPr lang="en-US" smtClean="0"/>
              <a:pPr/>
              <a:t>‹#›</a:t>
            </a:fld>
            <a:endParaRPr lang="en-US" dirty="0"/>
          </a:p>
        </p:txBody>
      </p:sp>
    </p:spTree>
    <p:extLst>
      <p:ext uri="{BB962C8B-B14F-4D97-AF65-F5344CB8AC3E}">
        <p14:creationId xmlns:p14="http://schemas.microsoft.com/office/powerpoint/2010/main" val="3586976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724C1-0B39-4AEF-B804-0C3BE40767D6}"/>
              </a:ext>
            </a:extLst>
          </p:cNvPr>
          <p:cNvSpPr>
            <a:spLocks noGrp="1"/>
          </p:cNvSpPr>
          <p:nvPr>
            <p:ph type="title"/>
          </p:nvPr>
        </p:nvSpPr>
        <p:spPr/>
        <p:txBody>
          <a:bodyPr/>
          <a:lstStyle/>
          <a:p>
            <a:r>
              <a:rPr lang="en-US"/>
              <a:t>Click to edit Master title style</a:t>
            </a:r>
          </a:p>
        </p:txBody>
      </p:sp>
      <p:sp>
        <p:nvSpPr>
          <p:cNvPr id="12" name="Text Placeholder 11">
            <a:extLst>
              <a:ext uri="{FF2B5EF4-FFF2-40B4-BE49-F238E27FC236}">
                <a16:creationId xmlns:a16="http://schemas.microsoft.com/office/drawing/2014/main" id="{277B3579-C8DF-DA48-9ADE-06832BB052B7}"/>
              </a:ext>
            </a:extLst>
          </p:cNvPr>
          <p:cNvSpPr>
            <a:spLocks noGrp="1"/>
          </p:cNvSpPr>
          <p:nvPr>
            <p:ph type="body" sz="quarter" idx="11"/>
          </p:nvPr>
        </p:nvSpPr>
        <p:spPr>
          <a:xfrm>
            <a:off x="728420" y="1400119"/>
            <a:ext cx="6173874" cy="646331"/>
          </a:xfrm>
          <a:solidFill>
            <a:schemeClr val="bg2"/>
          </a:solidFill>
        </p:spPr>
        <p:txBody>
          <a:bodyPr wrap="square" lIns="182880" tIns="182880" rIns="182880" bIns="182880" anchor="ctr" anchorCtr="0">
            <a:spAutoFit/>
          </a:bodyPr>
          <a:lstStyle>
            <a:lvl1pPr marL="14288" indent="-14288">
              <a:buNone/>
              <a:tabLst/>
              <a:defRPr/>
            </a:lvl1pPr>
            <a:lvl2pPr>
              <a:buNone/>
              <a:defRPr/>
            </a:lvl2pPr>
            <a:lvl3pPr>
              <a:buNone/>
              <a:defRPr/>
            </a:lvl3pPr>
            <a:lvl4pPr>
              <a:buNone/>
              <a:defRPr/>
            </a:lvl4pPr>
            <a:lvl5pPr>
              <a:buNone/>
              <a:defRPr/>
            </a:lvl5pPr>
          </a:lstStyle>
          <a:p>
            <a:pPr lvl="0"/>
            <a:r>
              <a:rPr lang="en-US"/>
              <a:t>Click to edit Master text styles</a:t>
            </a:r>
          </a:p>
        </p:txBody>
      </p:sp>
      <p:sp>
        <p:nvSpPr>
          <p:cNvPr id="16" name="Text Placeholder 11">
            <a:extLst>
              <a:ext uri="{FF2B5EF4-FFF2-40B4-BE49-F238E27FC236}">
                <a16:creationId xmlns:a16="http://schemas.microsoft.com/office/drawing/2014/main" id="{ADDED8AC-F820-6843-BC7B-6D95A020A2FB}"/>
              </a:ext>
            </a:extLst>
          </p:cNvPr>
          <p:cNvSpPr>
            <a:spLocks noGrp="1"/>
          </p:cNvSpPr>
          <p:nvPr>
            <p:ph type="body" sz="quarter" idx="13"/>
          </p:nvPr>
        </p:nvSpPr>
        <p:spPr>
          <a:xfrm>
            <a:off x="728420" y="2059335"/>
            <a:ext cx="6173874" cy="646331"/>
          </a:xfrm>
          <a:solidFill>
            <a:schemeClr val="bg2">
              <a:alpha val="50000"/>
            </a:schemeClr>
          </a:solidFill>
        </p:spPr>
        <p:txBody>
          <a:bodyPr wrap="square" lIns="182880" tIns="182880" rIns="182880" bIns="182880" anchor="ctr" anchorCtr="0">
            <a:spAutoFit/>
          </a:bodyPr>
          <a:lstStyle>
            <a:lvl1pPr>
              <a:buFont typeface="Arial" panose="020B0604020202020204" pitchFamily="34" charset="0"/>
              <a:buChar char="•"/>
              <a:defRPr/>
            </a:lvl1pPr>
            <a:lvl2pPr>
              <a:buNone/>
              <a:defRPr/>
            </a:lvl2pPr>
            <a:lvl3pPr>
              <a:buNone/>
              <a:defRPr/>
            </a:lvl3pPr>
            <a:lvl4pPr>
              <a:buNone/>
              <a:defRPr/>
            </a:lvl4pPr>
            <a:lvl5pPr>
              <a:buNone/>
              <a:defRPr/>
            </a:lvl5pPr>
          </a:lstStyle>
          <a:p>
            <a:pPr lvl="0"/>
            <a:r>
              <a:rPr lang="en-US"/>
              <a:t>Click to edit Master text styles</a:t>
            </a:r>
          </a:p>
        </p:txBody>
      </p:sp>
      <p:sp>
        <p:nvSpPr>
          <p:cNvPr id="18" name="Picture Placeholder 17">
            <a:extLst>
              <a:ext uri="{FF2B5EF4-FFF2-40B4-BE49-F238E27FC236}">
                <a16:creationId xmlns:a16="http://schemas.microsoft.com/office/drawing/2014/main" id="{E2238376-A1EE-C54B-B5BB-2EEDC25316EE}"/>
              </a:ext>
            </a:extLst>
          </p:cNvPr>
          <p:cNvSpPr>
            <a:spLocks noGrp="1"/>
          </p:cNvSpPr>
          <p:nvPr>
            <p:ph type="pic" sz="quarter" idx="14"/>
          </p:nvPr>
        </p:nvSpPr>
        <p:spPr>
          <a:xfrm>
            <a:off x="7075488" y="1233690"/>
            <a:ext cx="5116512" cy="5046460"/>
          </a:xfrm>
        </p:spPr>
        <p:txBody>
          <a:bodyPr/>
          <a:lstStyle/>
          <a:p>
            <a:r>
              <a:rPr lang="en-US"/>
              <a:t>Click icon to add picture</a:t>
            </a:r>
          </a:p>
        </p:txBody>
      </p:sp>
      <p:sp>
        <p:nvSpPr>
          <p:cNvPr id="14" name="Text Placeholder 11">
            <a:extLst>
              <a:ext uri="{FF2B5EF4-FFF2-40B4-BE49-F238E27FC236}">
                <a16:creationId xmlns:a16="http://schemas.microsoft.com/office/drawing/2014/main" id="{8DF7EA24-7F4B-1346-8376-6A7E79ED15DB}"/>
              </a:ext>
            </a:extLst>
          </p:cNvPr>
          <p:cNvSpPr>
            <a:spLocks noGrp="1"/>
          </p:cNvSpPr>
          <p:nvPr>
            <p:ph type="body" sz="quarter" idx="15"/>
          </p:nvPr>
        </p:nvSpPr>
        <p:spPr>
          <a:xfrm>
            <a:off x="728420" y="3011118"/>
            <a:ext cx="6173874" cy="646331"/>
          </a:xfrm>
          <a:solidFill>
            <a:schemeClr val="bg2"/>
          </a:solidFill>
        </p:spPr>
        <p:txBody>
          <a:bodyPr wrap="square" lIns="182880" tIns="182880" rIns="182880" bIns="182880" anchor="ctr" anchorCtr="0">
            <a:spAutoFit/>
          </a:bodyPr>
          <a:lstStyle>
            <a:lvl1pPr marL="14288" indent="-14288">
              <a:buNone/>
              <a:tabLst/>
              <a:defRPr/>
            </a:lvl1pPr>
            <a:lvl2pPr>
              <a:buNone/>
              <a:defRPr/>
            </a:lvl2pPr>
            <a:lvl3pPr>
              <a:buNone/>
              <a:defRPr/>
            </a:lvl3pPr>
            <a:lvl4pPr>
              <a:buNone/>
              <a:defRPr/>
            </a:lvl4pPr>
            <a:lvl5pPr>
              <a:buNone/>
              <a:defRPr/>
            </a:lvl5pPr>
          </a:lstStyle>
          <a:p>
            <a:pPr lvl="0"/>
            <a:r>
              <a:rPr lang="en-US"/>
              <a:t>Click to edit Master text styles</a:t>
            </a:r>
          </a:p>
        </p:txBody>
      </p:sp>
      <p:sp>
        <p:nvSpPr>
          <p:cNvPr id="15" name="Text Placeholder 11">
            <a:extLst>
              <a:ext uri="{FF2B5EF4-FFF2-40B4-BE49-F238E27FC236}">
                <a16:creationId xmlns:a16="http://schemas.microsoft.com/office/drawing/2014/main" id="{C89C2F49-E7AC-B641-B5BD-35789BA21E95}"/>
              </a:ext>
            </a:extLst>
          </p:cNvPr>
          <p:cNvSpPr>
            <a:spLocks noGrp="1"/>
          </p:cNvSpPr>
          <p:nvPr>
            <p:ph type="body" sz="quarter" idx="16"/>
          </p:nvPr>
        </p:nvSpPr>
        <p:spPr>
          <a:xfrm>
            <a:off x="728420" y="3688520"/>
            <a:ext cx="6173874" cy="646331"/>
          </a:xfrm>
          <a:solidFill>
            <a:schemeClr val="bg2">
              <a:alpha val="50000"/>
            </a:schemeClr>
          </a:solidFill>
        </p:spPr>
        <p:txBody>
          <a:bodyPr wrap="square" lIns="182880" tIns="182880" rIns="182880" bIns="182880" anchor="ctr" anchorCtr="0">
            <a:spAutoFit/>
          </a:bodyPr>
          <a:lstStyle>
            <a:lvl1pPr>
              <a:buFont typeface="Arial" panose="020B0604020202020204" pitchFamily="34" charset="0"/>
              <a:buChar char="•"/>
              <a:defRPr/>
            </a:lvl1pPr>
            <a:lvl2pPr>
              <a:buNone/>
              <a:defRPr/>
            </a:lvl2pPr>
            <a:lvl3pPr>
              <a:buNone/>
              <a:defRPr/>
            </a:lvl3pPr>
            <a:lvl4pPr>
              <a:buNone/>
              <a:defRPr/>
            </a:lvl4pPr>
            <a:lvl5pPr>
              <a:buNone/>
              <a:defRPr/>
            </a:lvl5pPr>
          </a:lstStyle>
          <a:p>
            <a:pPr lvl="0"/>
            <a:r>
              <a:rPr lang="en-US"/>
              <a:t>Click to edit Master text styles</a:t>
            </a:r>
          </a:p>
        </p:txBody>
      </p:sp>
      <p:sp>
        <p:nvSpPr>
          <p:cNvPr id="20" name="Slide Number Placeholder 23">
            <a:extLst>
              <a:ext uri="{FF2B5EF4-FFF2-40B4-BE49-F238E27FC236}">
                <a16:creationId xmlns:a16="http://schemas.microsoft.com/office/drawing/2014/main" id="{2FD7ACF0-31D2-324B-B54E-57FCAB2BD245}"/>
              </a:ext>
            </a:extLst>
          </p:cNvPr>
          <p:cNvSpPr txBox="1">
            <a:spLocks/>
          </p:cNvSpPr>
          <p:nvPr userDrawn="1"/>
        </p:nvSpPr>
        <p:spPr>
          <a:xfrm>
            <a:off x="9441493" y="6458392"/>
            <a:ext cx="2224969"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2024, National Life Group  |  </a:t>
            </a:r>
            <a:fld id="{7100E8EA-2210-4425-A1B5-66FC0BB99DA3}" type="slidenum">
              <a:rPr lang="en-US" smtClean="0"/>
              <a:pPr/>
              <a:t>‹#›</a:t>
            </a:fld>
            <a:endParaRPr lang="en-US" dirty="0"/>
          </a:p>
        </p:txBody>
      </p:sp>
    </p:spTree>
    <p:extLst>
      <p:ext uri="{BB962C8B-B14F-4D97-AF65-F5344CB8AC3E}">
        <p14:creationId xmlns:p14="http://schemas.microsoft.com/office/powerpoint/2010/main" val="1895378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7A7CFDF-E30E-1940-98C7-1E012DC9EB69}"/>
              </a:ext>
            </a:extLst>
          </p:cNvPr>
          <p:cNvSpPr>
            <a:spLocks noGrp="1"/>
          </p:cNvSpPr>
          <p:nvPr>
            <p:ph type="body" sz="quarter" idx="10"/>
          </p:nvPr>
        </p:nvSpPr>
        <p:spPr>
          <a:xfrm>
            <a:off x="457199" y="2834640"/>
            <a:ext cx="5486400" cy="3291840"/>
          </a:xfrm>
          <a:solidFill>
            <a:schemeClr val="bg1">
              <a:lumMod val="95000"/>
            </a:schemeClr>
          </a:solidFill>
        </p:spPr>
        <p:txBody>
          <a:bodyPr lIns="182880" tIns="640080" rIns="182880" bIns="228600"/>
          <a:lstStyle>
            <a:lvl1pPr marL="14288" indent="-14288">
              <a:buFont typeface="Arial" panose="020B0604020202020204" pitchFamily="34" charset="0"/>
              <a:buNone/>
              <a:tabLst/>
              <a:defRPr/>
            </a:lvl1pPr>
            <a:lvl2pPr marL="14288" indent="-14288">
              <a:buNone/>
              <a:tabLst/>
              <a:defRPr/>
            </a:lvl2pPr>
            <a:lvl3pPr marL="14288" indent="-14288">
              <a:buNone/>
              <a:tabLst/>
              <a:defRPr/>
            </a:lvl3pPr>
            <a:lvl4pPr marL="14288" indent="-14288">
              <a:buNone/>
              <a:tabLst/>
              <a:defRPr/>
            </a:lvl4pPr>
            <a:lvl5pPr marL="14288" indent="-14288">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C99E02AD-6213-554A-A56E-3C67E3A2A550}"/>
              </a:ext>
            </a:extLst>
          </p:cNvPr>
          <p:cNvSpPr>
            <a:spLocks noGrp="1"/>
          </p:cNvSpPr>
          <p:nvPr>
            <p:ph type="body" sz="quarter" idx="13"/>
          </p:nvPr>
        </p:nvSpPr>
        <p:spPr>
          <a:xfrm>
            <a:off x="6268719" y="2834640"/>
            <a:ext cx="5486400" cy="3291840"/>
          </a:xfrm>
          <a:solidFill>
            <a:schemeClr val="bg1">
              <a:lumMod val="95000"/>
            </a:schemeClr>
          </a:solidFill>
        </p:spPr>
        <p:txBody>
          <a:bodyPr lIns="182880" tIns="640080" rIns="182880" bIns="228600"/>
          <a:lstStyle>
            <a:lvl1pPr marL="14288" indent="-14288">
              <a:buFont typeface="Arial" panose="020B0604020202020204" pitchFamily="34" charset="0"/>
              <a:buNone/>
              <a:tabLst/>
              <a:defRPr/>
            </a:lvl1pPr>
            <a:lvl2pPr marL="14288" indent="-14288">
              <a:buNone/>
              <a:tabLst/>
              <a:defRPr/>
            </a:lvl2pPr>
            <a:lvl3pPr marL="14288" indent="-14288">
              <a:buNone/>
              <a:tabLst/>
              <a:defRPr/>
            </a:lvl3pPr>
            <a:lvl4pPr marL="14288" indent="-14288">
              <a:buNone/>
              <a:tabLst/>
              <a:defRPr/>
            </a:lvl4pPr>
            <a:lvl5pPr marL="14288" indent="-14288">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0">
            <a:extLst>
              <a:ext uri="{FF2B5EF4-FFF2-40B4-BE49-F238E27FC236}">
                <a16:creationId xmlns:a16="http://schemas.microsoft.com/office/drawing/2014/main" id="{989266DD-44A3-6A47-BE5B-CFB3F93AB4DC}"/>
              </a:ext>
            </a:extLst>
          </p:cNvPr>
          <p:cNvSpPr>
            <a:spLocks noGrp="1"/>
          </p:cNvSpPr>
          <p:nvPr>
            <p:ph type="pic" sz="quarter" idx="14"/>
          </p:nvPr>
        </p:nvSpPr>
        <p:spPr>
          <a:xfrm>
            <a:off x="2262980" y="1166578"/>
            <a:ext cx="1874837" cy="1874837"/>
          </a:xfrm>
          <a:prstGeom prst="rect">
            <a:avLst/>
          </a:prstGeom>
          <a:noFill/>
          <a:ln w="127000">
            <a:noFill/>
          </a:ln>
        </p:spPr>
        <p:txBody>
          <a:bodyPr/>
          <a:lstStyle/>
          <a:p>
            <a:r>
              <a:rPr lang="en-US"/>
              <a:t>Click icon to add picture</a:t>
            </a:r>
          </a:p>
        </p:txBody>
      </p:sp>
      <p:sp>
        <p:nvSpPr>
          <p:cNvPr id="21" name="Picture Placeholder 10">
            <a:extLst>
              <a:ext uri="{FF2B5EF4-FFF2-40B4-BE49-F238E27FC236}">
                <a16:creationId xmlns:a16="http://schemas.microsoft.com/office/drawing/2014/main" id="{73E30ABA-DD36-944B-89CF-EA08105F034F}"/>
              </a:ext>
            </a:extLst>
          </p:cNvPr>
          <p:cNvSpPr>
            <a:spLocks noGrp="1"/>
          </p:cNvSpPr>
          <p:nvPr>
            <p:ph type="pic" sz="quarter" idx="16"/>
          </p:nvPr>
        </p:nvSpPr>
        <p:spPr>
          <a:xfrm>
            <a:off x="8074500" y="1166578"/>
            <a:ext cx="1874837" cy="1874837"/>
          </a:xfrm>
          <a:prstGeom prst="rect">
            <a:avLst/>
          </a:prstGeom>
          <a:noFill/>
          <a:ln w="127000">
            <a:noFill/>
          </a:ln>
        </p:spPr>
        <p:txBody>
          <a:bodyPr/>
          <a:lstStyle/>
          <a:p>
            <a:r>
              <a:rPr lang="en-US"/>
              <a:t>Click icon to add picture</a:t>
            </a:r>
          </a:p>
        </p:txBody>
      </p:sp>
      <p:sp>
        <p:nvSpPr>
          <p:cNvPr id="14" name="Slide Number Placeholder 23">
            <a:extLst>
              <a:ext uri="{FF2B5EF4-FFF2-40B4-BE49-F238E27FC236}">
                <a16:creationId xmlns:a16="http://schemas.microsoft.com/office/drawing/2014/main" id="{E156BA7B-0A90-9946-A003-FF848A5808AB}"/>
              </a:ext>
            </a:extLst>
          </p:cNvPr>
          <p:cNvSpPr txBox="1">
            <a:spLocks/>
          </p:cNvSpPr>
          <p:nvPr userDrawn="1"/>
        </p:nvSpPr>
        <p:spPr>
          <a:xfrm>
            <a:off x="9441493" y="6458392"/>
            <a:ext cx="2224969"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2024, National Life Group  |  </a:t>
            </a:r>
            <a:fld id="{7100E8EA-2210-4425-A1B5-66FC0BB99DA3}" type="slidenum">
              <a:rPr lang="en-US" smtClean="0"/>
              <a:pPr/>
              <a:t>‹#›</a:t>
            </a:fld>
            <a:endParaRPr lang="en-US" dirty="0"/>
          </a:p>
        </p:txBody>
      </p:sp>
    </p:spTree>
    <p:extLst>
      <p:ext uri="{BB962C8B-B14F-4D97-AF65-F5344CB8AC3E}">
        <p14:creationId xmlns:p14="http://schemas.microsoft.com/office/powerpoint/2010/main" val="147798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7A7CFDF-E30E-1940-98C7-1E012DC9EB69}"/>
              </a:ext>
            </a:extLst>
          </p:cNvPr>
          <p:cNvSpPr>
            <a:spLocks noGrp="1"/>
          </p:cNvSpPr>
          <p:nvPr>
            <p:ph type="body" sz="quarter" idx="10"/>
          </p:nvPr>
        </p:nvSpPr>
        <p:spPr>
          <a:xfrm>
            <a:off x="457199" y="2834640"/>
            <a:ext cx="2560320" cy="3291840"/>
          </a:xfrm>
          <a:solidFill>
            <a:schemeClr val="bg1">
              <a:lumMod val="95000"/>
            </a:schemeClr>
          </a:solidFill>
        </p:spPr>
        <p:txBody>
          <a:bodyPr lIns="182880" tIns="640080" rIns="182880" bIns="228600"/>
          <a:lstStyle>
            <a:lvl1pPr marL="14288" indent="-14288" algn="ctr">
              <a:buNone/>
              <a:tabLst/>
              <a:defRPr/>
            </a:lvl1pPr>
            <a:lvl2pPr marL="14288" indent="-14288" algn="ctr">
              <a:buNone/>
              <a:tabLst/>
              <a:defRPr/>
            </a:lvl2pPr>
            <a:lvl3pPr marL="14288" indent="-14288" algn="ctr">
              <a:buNone/>
              <a:tabLst/>
              <a:defRPr/>
            </a:lvl3pPr>
            <a:lvl4pPr marL="14288" indent="-14288" algn="ctr">
              <a:buNone/>
              <a:tabLst/>
              <a:defRPr/>
            </a:lvl4pPr>
            <a:lvl5pPr marL="14288" indent="-14288"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46B74E60-FD1E-ED4F-B880-DACE0E6F9BE4}"/>
              </a:ext>
            </a:extLst>
          </p:cNvPr>
          <p:cNvSpPr>
            <a:spLocks noGrp="1"/>
          </p:cNvSpPr>
          <p:nvPr>
            <p:ph type="body" sz="quarter" idx="11"/>
          </p:nvPr>
        </p:nvSpPr>
        <p:spPr>
          <a:xfrm>
            <a:off x="3362960" y="2834640"/>
            <a:ext cx="2560320" cy="3291840"/>
          </a:xfrm>
          <a:solidFill>
            <a:schemeClr val="bg1">
              <a:lumMod val="95000"/>
            </a:schemeClr>
          </a:solidFill>
        </p:spPr>
        <p:txBody>
          <a:bodyPr lIns="182880" tIns="640080" rIns="182880" bIns="228600"/>
          <a:lstStyle>
            <a:lvl1pPr marL="14288" indent="-14288" algn="ctr">
              <a:buNone/>
              <a:tabLst/>
              <a:defRPr/>
            </a:lvl1pPr>
            <a:lvl2pPr marL="14288" indent="-14288" algn="ctr">
              <a:buNone/>
              <a:tabLst/>
              <a:defRPr/>
            </a:lvl2pPr>
            <a:lvl3pPr marL="14288" indent="-14288" algn="ctr">
              <a:buNone/>
              <a:tabLst/>
              <a:defRPr/>
            </a:lvl3pPr>
            <a:lvl4pPr marL="14288" indent="-14288" algn="ctr">
              <a:buNone/>
              <a:tabLst/>
              <a:defRPr/>
            </a:lvl4pPr>
            <a:lvl5pPr marL="14288" indent="-14288"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CECDAE54-97FB-1340-974E-A833AEE1DCB3}"/>
              </a:ext>
            </a:extLst>
          </p:cNvPr>
          <p:cNvSpPr>
            <a:spLocks noGrp="1"/>
          </p:cNvSpPr>
          <p:nvPr>
            <p:ph type="body" sz="quarter" idx="12"/>
          </p:nvPr>
        </p:nvSpPr>
        <p:spPr>
          <a:xfrm>
            <a:off x="9174481" y="2834640"/>
            <a:ext cx="2560320" cy="3291840"/>
          </a:xfrm>
          <a:solidFill>
            <a:schemeClr val="bg1">
              <a:lumMod val="95000"/>
            </a:schemeClr>
          </a:solidFill>
        </p:spPr>
        <p:txBody>
          <a:bodyPr lIns="182880" tIns="640080" rIns="182880" bIns="228600"/>
          <a:lstStyle>
            <a:lvl1pPr marL="14288" indent="-14288" algn="ctr">
              <a:buNone/>
              <a:tabLst/>
              <a:defRPr/>
            </a:lvl1pPr>
            <a:lvl2pPr marL="14288" indent="-14288" algn="ctr">
              <a:buNone/>
              <a:tabLst/>
              <a:defRPr/>
            </a:lvl2pPr>
            <a:lvl3pPr marL="14288" indent="-14288" algn="ctr">
              <a:buNone/>
              <a:tabLst/>
              <a:defRPr/>
            </a:lvl3pPr>
            <a:lvl4pPr marL="14288" indent="-14288" algn="ctr">
              <a:buNone/>
              <a:tabLst/>
              <a:defRPr/>
            </a:lvl4pPr>
            <a:lvl5pPr marL="14288" indent="-14288"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C99E02AD-6213-554A-A56E-3C67E3A2A550}"/>
              </a:ext>
            </a:extLst>
          </p:cNvPr>
          <p:cNvSpPr>
            <a:spLocks noGrp="1"/>
          </p:cNvSpPr>
          <p:nvPr>
            <p:ph type="body" sz="quarter" idx="13"/>
          </p:nvPr>
        </p:nvSpPr>
        <p:spPr>
          <a:xfrm>
            <a:off x="6268721" y="2834640"/>
            <a:ext cx="2560320" cy="3291840"/>
          </a:xfrm>
          <a:solidFill>
            <a:schemeClr val="bg1">
              <a:lumMod val="95000"/>
            </a:schemeClr>
          </a:solidFill>
        </p:spPr>
        <p:txBody>
          <a:bodyPr lIns="182880" tIns="640080" rIns="182880" bIns="228600"/>
          <a:lstStyle>
            <a:lvl1pPr marL="14288" indent="-14288" algn="ctr">
              <a:buNone/>
              <a:tabLst/>
              <a:defRPr/>
            </a:lvl1pPr>
            <a:lvl2pPr marL="14288" indent="-14288" algn="ctr">
              <a:buNone/>
              <a:tabLst/>
              <a:defRPr/>
            </a:lvl2pPr>
            <a:lvl3pPr marL="14288" indent="-14288" algn="ctr">
              <a:buNone/>
              <a:tabLst/>
              <a:defRPr/>
            </a:lvl3pPr>
            <a:lvl4pPr marL="14288" indent="-14288" algn="ctr">
              <a:buNone/>
              <a:tabLst/>
              <a:defRPr/>
            </a:lvl4pPr>
            <a:lvl5pPr marL="14288" indent="-14288"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0">
            <a:extLst>
              <a:ext uri="{FF2B5EF4-FFF2-40B4-BE49-F238E27FC236}">
                <a16:creationId xmlns:a16="http://schemas.microsoft.com/office/drawing/2014/main" id="{989266DD-44A3-6A47-BE5B-CFB3F93AB4DC}"/>
              </a:ext>
            </a:extLst>
          </p:cNvPr>
          <p:cNvSpPr>
            <a:spLocks noGrp="1"/>
          </p:cNvSpPr>
          <p:nvPr>
            <p:ph type="pic" sz="quarter" idx="14"/>
          </p:nvPr>
        </p:nvSpPr>
        <p:spPr>
          <a:xfrm>
            <a:off x="799940" y="1166578"/>
            <a:ext cx="1874837" cy="1874837"/>
          </a:xfrm>
          <a:prstGeom prst="rect">
            <a:avLst/>
          </a:prstGeom>
          <a:noFill/>
          <a:ln w="127000">
            <a:noFill/>
          </a:ln>
        </p:spPr>
        <p:txBody>
          <a:bodyPr/>
          <a:lstStyle/>
          <a:p>
            <a:r>
              <a:rPr lang="en-US"/>
              <a:t>Click icon to add picture</a:t>
            </a:r>
          </a:p>
        </p:txBody>
      </p:sp>
      <p:sp>
        <p:nvSpPr>
          <p:cNvPr id="20" name="Picture Placeholder 10">
            <a:extLst>
              <a:ext uri="{FF2B5EF4-FFF2-40B4-BE49-F238E27FC236}">
                <a16:creationId xmlns:a16="http://schemas.microsoft.com/office/drawing/2014/main" id="{AAC8A3C8-6BE1-A240-B280-7A58AFB7E3FE}"/>
              </a:ext>
            </a:extLst>
          </p:cNvPr>
          <p:cNvSpPr>
            <a:spLocks noGrp="1"/>
          </p:cNvSpPr>
          <p:nvPr>
            <p:ph type="pic" sz="quarter" idx="15"/>
          </p:nvPr>
        </p:nvSpPr>
        <p:spPr>
          <a:xfrm>
            <a:off x="3705701" y="1166578"/>
            <a:ext cx="1874837" cy="1874837"/>
          </a:xfrm>
          <a:prstGeom prst="rect">
            <a:avLst/>
          </a:prstGeom>
          <a:noFill/>
          <a:ln w="127000">
            <a:noFill/>
          </a:ln>
        </p:spPr>
        <p:txBody>
          <a:bodyPr/>
          <a:lstStyle/>
          <a:p>
            <a:r>
              <a:rPr lang="en-US"/>
              <a:t>Click icon to add picture</a:t>
            </a:r>
          </a:p>
        </p:txBody>
      </p:sp>
      <p:sp>
        <p:nvSpPr>
          <p:cNvPr id="21" name="Picture Placeholder 10">
            <a:extLst>
              <a:ext uri="{FF2B5EF4-FFF2-40B4-BE49-F238E27FC236}">
                <a16:creationId xmlns:a16="http://schemas.microsoft.com/office/drawing/2014/main" id="{73E30ABA-DD36-944B-89CF-EA08105F034F}"/>
              </a:ext>
            </a:extLst>
          </p:cNvPr>
          <p:cNvSpPr>
            <a:spLocks noGrp="1"/>
          </p:cNvSpPr>
          <p:nvPr>
            <p:ph type="pic" sz="quarter" idx="16"/>
          </p:nvPr>
        </p:nvSpPr>
        <p:spPr>
          <a:xfrm>
            <a:off x="6611460" y="1166578"/>
            <a:ext cx="1874837" cy="1874837"/>
          </a:xfrm>
          <a:prstGeom prst="rect">
            <a:avLst/>
          </a:prstGeom>
          <a:noFill/>
          <a:ln w="127000">
            <a:noFill/>
          </a:ln>
        </p:spPr>
        <p:txBody>
          <a:bodyPr/>
          <a:lstStyle/>
          <a:p>
            <a:r>
              <a:rPr lang="en-US"/>
              <a:t>Click icon to add picture</a:t>
            </a:r>
          </a:p>
        </p:txBody>
      </p:sp>
      <p:sp>
        <p:nvSpPr>
          <p:cNvPr id="22" name="Picture Placeholder 10">
            <a:extLst>
              <a:ext uri="{FF2B5EF4-FFF2-40B4-BE49-F238E27FC236}">
                <a16:creationId xmlns:a16="http://schemas.microsoft.com/office/drawing/2014/main" id="{C23A35F9-D265-CF42-BD8E-1BBEACC1DD46}"/>
              </a:ext>
            </a:extLst>
          </p:cNvPr>
          <p:cNvSpPr>
            <a:spLocks noGrp="1"/>
          </p:cNvSpPr>
          <p:nvPr>
            <p:ph type="pic" sz="quarter" idx="17"/>
          </p:nvPr>
        </p:nvSpPr>
        <p:spPr>
          <a:xfrm>
            <a:off x="9522556" y="1166577"/>
            <a:ext cx="1874837" cy="1874837"/>
          </a:xfrm>
          <a:prstGeom prst="rect">
            <a:avLst/>
          </a:prstGeom>
          <a:noFill/>
          <a:ln w="127000">
            <a:noFill/>
          </a:ln>
        </p:spPr>
        <p:txBody>
          <a:bodyPr/>
          <a:lstStyle/>
          <a:p>
            <a:r>
              <a:rPr lang="en-US"/>
              <a:t>Click icon to add picture</a:t>
            </a:r>
          </a:p>
        </p:txBody>
      </p:sp>
      <p:sp>
        <p:nvSpPr>
          <p:cNvPr id="23" name="Slide Number Placeholder 23">
            <a:extLst>
              <a:ext uri="{FF2B5EF4-FFF2-40B4-BE49-F238E27FC236}">
                <a16:creationId xmlns:a16="http://schemas.microsoft.com/office/drawing/2014/main" id="{8359AFD8-1299-7445-A10B-FFA773FE6232}"/>
              </a:ext>
            </a:extLst>
          </p:cNvPr>
          <p:cNvSpPr txBox="1">
            <a:spLocks/>
          </p:cNvSpPr>
          <p:nvPr userDrawn="1"/>
        </p:nvSpPr>
        <p:spPr>
          <a:xfrm>
            <a:off x="9441493" y="6458392"/>
            <a:ext cx="2224969"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2024, National Life Group  |  </a:t>
            </a:r>
            <a:fld id="{7100E8EA-2210-4425-A1B5-66FC0BB99DA3}" type="slidenum">
              <a:rPr lang="en-US" smtClean="0"/>
              <a:pPr/>
              <a:t>‹#›</a:t>
            </a:fld>
            <a:endParaRPr lang="en-US" dirty="0"/>
          </a:p>
        </p:txBody>
      </p:sp>
    </p:spTree>
    <p:extLst>
      <p:ext uri="{BB962C8B-B14F-4D97-AF65-F5344CB8AC3E}">
        <p14:creationId xmlns:p14="http://schemas.microsoft.com/office/powerpoint/2010/main" val="2365209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7A7CFDF-E30E-1940-98C7-1E012DC9EB69}"/>
              </a:ext>
            </a:extLst>
          </p:cNvPr>
          <p:cNvSpPr>
            <a:spLocks noGrp="1"/>
          </p:cNvSpPr>
          <p:nvPr>
            <p:ph type="body" sz="quarter" idx="10"/>
          </p:nvPr>
        </p:nvSpPr>
        <p:spPr>
          <a:xfrm>
            <a:off x="457199" y="2834640"/>
            <a:ext cx="3474720" cy="3291840"/>
          </a:xfrm>
          <a:solidFill>
            <a:schemeClr val="bg1">
              <a:lumMod val="95000"/>
            </a:schemeClr>
          </a:solidFill>
        </p:spPr>
        <p:txBody>
          <a:bodyPr lIns="182880" tIns="457200" rIns="182880" bIns="228600"/>
          <a:lstStyle>
            <a:lvl1pPr marL="14288" indent="0" algn="ctr">
              <a:buNone/>
              <a:tabLst/>
              <a:defRPr/>
            </a:lvl1pPr>
            <a:lvl2pPr marL="14288" indent="0" algn="ctr">
              <a:buNone/>
              <a:tabLst/>
              <a:defRPr/>
            </a:lvl2pPr>
            <a:lvl3pPr marL="14288" indent="0" algn="ctr">
              <a:buNone/>
              <a:tabLst/>
              <a:defRPr/>
            </a:lvl3pPr>
            <a:lvl4pPr marL="14288" indent="0" algn="ctr">
              <a:buNone/>
              <a:tabLst/>
              <a:defRPr/>
            </a:lvl4pPr>
            <a:lvl5pPr marL="14288" indent="0"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46B74E60-FD1E-ED4F-B880-DACE0E6F9BE4}"/>
              </a:ext>
            </a:extLst>
          </p:cNvPr>
          <p:cNvSpPr>
            <a:spLocks noGrp="1"/>
          </p:cNvSpPr>
          <p:nvPr>
            <p:ph type="body" sz="quarter" idx="11"/>
          </p:nvPr>
        </p:nvSpPr>
        <p:spPr>
          <a:xfrm>
            <a:off x="4358640" y="2834640"/>
            <a:ext cx="3474720" cy="3291840"/>
          </a:xfrm>
          <a:solidFill>
            <a:schemeClr val="bg1">
              <a:lumMod val="95000"/>
            </a:schemeClr>
          </a:solidFill>
        </p:spPr>
        <p:txBody>
          <a:bodyPr lIns="182880" tIns="457200" rIns="182880" bIns="228600"/>
          <a:lstStyle>
            <a:lvl1pPr marL="14288" indent="0" algn="ctr">
              <a:buNone/>
              <a:tabLst/>
              <a:defRPr/>
            </a:lvl1pPr>
            <a:lvl2pPr marL="14288" indent="0" algn="ctr">
              <a:buNone/>
              <a:tabLst/>
              <a:defRPr/>
            </a:lvl2pPr>
            <a:lvl3pPr marL="14288" indent="0" algn="ctr">
              <a:buNone/>
              <a:tabLst/>
              <a:defRPr/>
            </a:lvl3pPr>
            <a:lvl4pPr marL="14288" indent="0" algn="ctr">
              <a:buNone/>
              <a:tabLst/>
              <a:defRPr/>
            </a:lvl4pPr>
            <a:lvl5pPr marL="14288" indent="0"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CECDAE54-97FB-1340-974E-A833AEE1DCB3}"/>
              </a:ext>
            </a:extLst>
          </p:cNvPr>
          <p:cNvSpPr>
            <a:spLocks noGrp="1"/>
          </p:cNvSpPr>
          <p:nvPr>
            <p:ph type="body" sz="quarter" idx="12"/>
          </p:nvPr>
        </p:nvSpPr>
        <p:spPr>
          <a:xfrm>
            <a:off x="8260081" y="2834640"/>
            <a:ext cx="3474720" cy="3291840"/>
          </a:xfrm>
          <a:solidFill>
            <a:schemeClr val="bg1">
              <a:lumMod val="95000"/>
            </a:schemeClr>
          </a:solidFill>
        </p:spPr>
        <p:txBody>
          <a:bodyPr lIns="182880" tIns="457200" rIns="182880" bIns="228600"/>
          <a:lstStyle>
            <a:lvl1pPr marL="14288" indent="0" algn="ctr">
              <a:buNone/>
              <a:tabLst/>
              <a:defRPr/>
            </a:lvl1pPr>
            <a:lvl2pPr marL="14288" indent="0" algn="ctr">
              <a:buNone/>
              <a:tabLst/>
              <a:defRPr/>
            </a:lvl2pPr>
            <a:lvl3pPr marL="14288" indent="0" algn="ctr">
              <a:buNone/>
              <a:tabLst/>
              <a:defRPr/>
            </a:lvl3pPr>
            <a:lvl4pPr marL="14288" indent="0" algn="ctr">
              <a:buNone/>
              <a:tabLst/>
              <a:defRPr/>
            </a:lvl4pPr>
            <a:lvl5pPr marL="14288" indent="0"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86655EDF-EB9A-E14C-8C5B-29DBABFE6282}"/>
              </a:ext>
            </a:extLst>
          </p:cNvPr>
          <p:cNvSpPr>
            <a:spLocks noGrp="1"/>
          </p:cNvSpPr>
          <p:nvPr>
            <p:ph type="pic" sz="quarter" idx="13"/>
          </p:nvPr>
        </p:nvSpPr>
        <p:spPr>
          <a:xfrm>
            <a:off x="1257141" y="1166578"/>
            <a:ext cx="1874837" cy="1874837"/>
          </a:xfrm>
          <a:prstGeom prst="rect">
            <a:avLst/>
          </a:prstGeom>
          <a:noFill/>
          <a:ln w="127000">
            <a:noFill/>
          </a:ln>
        </p:spPr>
        <p:txBody>
          <a:bodyPr/>
          <a:lstStyle/>
          <a:p>
            <a:r>
              <a:rPr lang="en-US"/>
              <a:t>Click icon to add picture</a:t>
            </a:r>
          </a:p>
        </p:txBody>
      </p:sp>
      <p:sp>
        <p:nvSpPr>
          <p:cNvPr id="12" name="Picture Placeholder 10">
            <a:extLst>
              <a:ext uri="{FF2B5EF4-FFF2-40B4-BE49-F238E27FC236}">
                <a16:creationId xmlns:a16="http://schemas.microsoft.com/office/drawing/2014/main" id="{7549764D-2A20-BA46-B830-29A2D468A9AA}"/>
              </a:ext>
            </a:extLst>
          </p:cNvPr>
          <p:cNvSpPr>
            <a:spLocks noGrp="1"/>
          </p:cNvSpPr>
          <p:nvPr>
            <p:ph type="pic" sz="quarter" idx="14"/>
          </p:nvPr>
        </p:nvSpPr>
        <p:spPr>
          <a:xfrm>
            <a:off x="5158581" y="1155003"/>
            <a:ext cx="1874837" cy="1874837"/>
          </a:xfrm>
          <a:prstGeom prst="rect">
            <a:avLst/>
          </a:prstGeom>
          <a:noFill/>
          <a:ln w="127000">
            <a:noFill/>
          </a:ln>
        </p:spPr>
        <p:txBody>
          <a:bodyPr/>
          <a:lstStyle/>
          <a:p>
            <a:r>
              <a:rPr lang="en-US"/>
              <a:t>Click icon to add picture</a:t>
            </a:r>
          </a:p>
        </p:txBody>
      </p:sp>
      <p:sp>
        <p:nvSpPr>
          <p:cNvPr id="13" name="Picture Placeholder 10">
            <a:extLst>
              <a:ext uri="{FF2B5EF4-FFF2-40B4-BE49-F238E27FC236}">
                <a16:creationId xmlns:a16="http://schemas.microsoft.com/office/drawing/2014/main" id="{EE51BD8B-A372-4C48-8E4B-771B4F906DFC}"/>
              </a:ext>
            </a:extLst>
          </p:cNvPr>
          <p:cNvSpPr>
            <a:spLocks noGrp="1"/>
          </p:cNvSpPr>
          <p:nvPr>
            <p:ph type="pic" sz="quarter" idx="15"/>
          </p:nvPr>
        </p:nvSpPr>
        <p:spPr>
          <a:xfrm>
            <a:off x="9090500" y="1166577"/>
            <a:ext cx="1874837" cy="1874837"/>
          </a:xfrm>
          <a:prstGeom prst="rect">
            <a:avLst/>
          </a:prstGeom>
          <a:noFill/>
          <a:ln w="127000">
            <a:noFill/>
          </a:ln>
        </p:spPr>
        <p:txBody>
          <a:bodyPr/>
          <a:lstStyle/>
          <a:p>
            <a:r>
              <a:rPr lang="en-US"/>
              <a:t>Click icon to add picture</a:t>
            </a:r>
          </a:p>
        </p:txBody>
      </p:sp>
      <p:sp>
        <p:nvSpPr>
          <p:cNvPr id="18" name="Slide Number Placeholder 23">
            <a:extLst>
              <a:ext uri="{FF2B5EF4-FFF2-40B4-BE49-F238E27FC236}">
                <a16:creationId xmlns:a16="http://schemas.microsoft.com/office/drawing/2014/main" id="{1E5D8AD0-333F-9544-8085-66D612AF4AF6}"/>
              </a:ext>
            </a:extLst>
          </p:cNvPr>
          <p:cNvSpPr txBox="1">
            <a:spLocks/>
          </p:cNvSpPr>
          <p:nvPr userDrawn="1"/>
        </p:nvSpPr>
        <p:spPr>
          <a:xfrm>
            <a:off x="9441493" y="6458392"/>
            <a:ext cx="2224969"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2024, National Life Group  |  </a:t>
            </a:r>
            <a:fld id="{7100E8EA-2210-4425-A1B5-66FC0BB99DA3}" type="slidenum">
              <a:rPr lang="en-US" smtClean="0"/>
              <a:pPr/>
              <a:t>‹#›</a:t>
            </a:fld>
            <a:endParaRPr lang="en-US" dirty="0"/>
          </a:p>
        </p:txBody>
      </p:sp>
    </p:spTree>
    <p:extLst>
      <p:ext uri="{BB962C8B-B14F-4D97-AF65-F5344CB8AC3E}">
        <p14:creationId xmlns:p14="http://schemas.microsoft.com/office/powerpoint/2010/main" val="131475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23">
            <a:extLst>
              <a:ext uri="{FF2B5EF4-FFF2-40B4-BE49-F238E27FC236}">
                <a16:creationId xmlns:a16="http://schemas.microsoft.com/office/drawing/2014/main" id="{460B4B66-6DB1-7A44-94E3-400D9E80C159}"/>
              </a:ext>
            </a:extLst>
          </p:cNvPr>
          <p:cNvSpPr txBox="1">
            <a:spLocks/>
          </p:cNvSpPr>
          <p:nvPr userDrawn="1"/>
        </p:nvSpPr>
        <p:spPr>
          <a:xfrm>
            <a:off x="9441493" y="6458392"/>
            <a:ext cx="2224969"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2024, National Life Group  |  </a:t>
            </a:r>
            <a:fld id="{7100E8EA-2210-4425-A1B5-66FC0BB99DA3}" type="slidenum">
              <a:rPr lang="en-US" smtClean="0"/>
              <a:pPr/>
              <a:t>‹#›</a:t>
            </a:fld>
            <a:endParaRPr lang="en-US" dirty="0"/>
          </a:p>
        </p:txBody>
      </p:sp>
    </p:spTree>
    <p:extLst>
      <p:ext uri="{BB962C8B-B14F-4D97-AF65-F5344CB8AC3E}">
        <p14:creationId xmlns:p14="http://schemas.microsoft.com/office/powerpoint/2010/main" val="2523571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C69556-1075-488A-B01C-42F56886446D}"/>
              </a:ext>
            </a:extLst>
          </p:cNvPr>
          <p:cNvSpPr>
            <a:spLocks noGrp="1"/>
          </p:cNvSpPr>
          <p:nvPr>
            <p:ph type="title"/>
          </p:nvPr>
        </p:nvSpPr>
        <p:spPr>
          <a:xfrm>
            <a:off x="0" y="365760"/>
            <a:ext cx="12192000" cy="867930"/>
          </a:xfrm>
          <a:prstGeom prst="rect">
            <a:avLst/>
          </a:prstGeom>
          <a:noFill/>
        </p:spPr>
        <p:txBody>
          <a:bodyPr vert="horz" wrap="square" lIns="457200" tIns="182880" rIns="457200" bIns="182880" rtlCol="0" anchor="ctr">
            <a:spAutoFit/>
          </a:bodyPr>
          <a:lstStyle/>
          <a:p>
            <a:r>
              <a:rPr lang="en-US"/>
              <a:t>Click to edit Master title style</a:t>
            </a:r>
          </a:p>
        </p:txBody>
      </p:sp>
      <p:sp>
        <p:nvSpPr>
          <p:cNvPr id="3" name="Text Placeholder 2">
            <a:extLst>
              <a:ext uri="{FF2B5EF4-FFF2-40B4-BE49-F238E27FC236}">
                <a16:creationId xmlns:a16="http://schemas.microsoft.com/office/drawing/2014/main" id="{70333153-7A9E-400A-AC7D-6005476B920F}"/>
              </a:ext>
            </a:extLst>
          </p:cNvPr>
          <p:cNvSpPr>
            <a:spLocks noGrp="1"/>
          </p:cNvSpPr>
          <p:nvPr>
            <p:ph type="body" idx="1"/>
          </p:nvPr>
        </p:nvSpPr>
        <p:spPr>
          <a:xfrm>
            <a:off x="457199" y="1463040"/>
            <a:ext cx="11205147"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4D3ECF-5E7D-4CFF-9FDA-853A15FB7B11}"/>
              </a:ext>
            </a:extLst>
          </p:cNvPr>
          <p:cNvSpPr>
            <a:spLocks noGrp="1"/>
          </p:cNvSpPr>
          <p:nvPr>
            <p:ph type="dt" sz="half" idx="2"/>
          </p:nvPr>
        </p:nvSpPr>
        <p:spPr>
          <a:xfrm>
            <a:off x="457199" y="6454274"/>
            <a:ext cx="1102866" cy="169277"/>
          </a:xfrm>
          <a:prstGeom prst="rect">
            <a:avLst/>
          </a:prstGeom>
        </p:spPr>
        <p:txBody>
          <a:bodyPr vert="horz" wrap="none" lIns="0" tIns="0" rIns="0" bIns="0" rtlCol="0" anchor="ctr">
            <a:spAutoFit/>
          </a:bodyPr>
          <a:lstStyle>
            <a:lvl1pPr algn="l">
              <a:defRPr sz="1100" b="0" i="0">
                <a:solidFill>
                  <a:schemeClr val="tx1">
                    <a:tint val="75000"/>
                  </a:schemeClr>
                </a:solidFill>
                <a:latin typeface="Arial Narrow" panose="020B0604020202020204" pitchFamily="34" charset="0"/>
                <a:cs typeface="Arial Narrow" panose="020B0604020202020204" pitchFamily="34" charset="0"/>
              </a:defRPr>
            </a:lvl1pPr>
          </a:lstStyle>
          <a:p>
            <a:r>
              <a:rPr lang="en-US" dirty="0"/>
              <a:t>TCXXXXXX(MMYY)1</a:t>
            </a:r>
            <a:endParaRPr lang="en-US" sz="1100" dirty="0"/>
          </a:p>
        </p:txBody>
      </p:sp>
      <p:sp>
        <p:nvSpPr>
          <p:cNvPr id="6" name="Slide Number Placeholder 5">
            <a:extLst>
              <a:ext uri="{FF2B5EF4-FFF2-40B4-BE49-F238E27FC236}">
                <a16:creationId xmlns:a16="http://schemas.microsoft.com/office/drawing/2014/main" id="{95AEE0ED-FCE8-4C57-BFC3-FA95E0823208}"/>
              </a:ext>
            </a:extLst>
          </p:cNvPr>
          <p:cNvSpPr>
            <a:spLocks noGrp="1"/>
          </p:cNvSpPr>
          <p:nvPr>
            <p:ph type="sldNum" sz="quarter" idx="4"/>
          </p:nvPr>
        </p:nvSpPr>
        <p:spPr>
          <a:xfrm>
            <a:off x="9437377" y="6454274"/>
            <a:ext cx="2224969" cy="169277"/>
          </a:xfrm>
          <a:prstGeom prst="rect">
            <a:avLst/>
          </a:prstGeom>
        </p:spPr>
        <p:txBody>
          <a:bodyPr vert="horz" wrap="none" lIns="0" tIns="0" rIns="0" bIns="0" rtlCol="0" anchor="ctr">
            <a:spAutoFit/>
          </a:bodyPr>
          <a:lstStyle>
            <a:lvl1pPr algn="r">
              <a:defRPr sz="1100" b="0" i="0">
                <a:solidFill>
                  <a:schemeClr val="tx1">
                    <a:tint val="75000"/>
                  </a:schemeClr>
                </a:solidFill>
                <a:latin typeface="Arial Narrow" panose="020B0604020202020204" pitchFamily="34" charset="0"/>
                <a:cs typeface="Arial Narrow" panose="020B0604020202020204" pitchFamily="34" charset="0"/>
              </a:defRPr>
            </a:lvl1pPr>
          </a:lstStyle>
          <a:p>
            <a:r>
              <a:rPr lang="en-US" dirty="0"/>
              <a:t>Copyright© 2023, National Life Group  |  </a:t>
            </a:r>
            <a:fld id="{7100E8EA-2210-4425-A1B5-66FC0BB99DA3}" type="slidenum">
              <a:rPr lang="en-US" smtClean="0"/>
              <a:pPr/>
              <a:t>‹#›</a:t>
            </a:fld>
            <a:endParaRPr lang="en-US" sz="1100" dirty="0"/>
          </a:p>
        </p:txBody>
      </p:sp>
    </p:spTree>
    <p:extLst>
      <p:ext uri="{BB962C8B-B14F-4D97-AF65-F5344CB8AC3E}">
        <p14:creationId xmlns:p14="http://schemas.microsoft.com/office/powerpoint/2010/main" val="3316742849"/>
      </p:ext>
    </p:extLst>
  </p:cSld>
  <p:clrMap bg1="lt1" tx1="dk1" bg2="lt2" tx2="dk2" accent1="accent1" accent2="accent2" accent3="accent3" accent4="accent4" accent5="accent5" accent6="accent6" hlink="hlink" folHlink="folHlink"/>
  <p:sldLayoutIdLst>
    <p:sldLayoutId id="2147483724" r:id="rId1"/>
    <p:sldLayoutId id="2147483723" r:id="rId2"/>
    <p:sldLayoutId id="2147483650" r:id="rId3"/>
    <p:sldLayoutId id="2147483654" r:id="rId4"/>
    <p:sldLayoutId id="2147483652" r:id="rId5"/>
    <p:sldLayoutId id="2147483715" r:id="rId6"/>
    <p:sldLayoutId id="2147483714" r:id="rId7"/>
    <p:sldLayoutId id="2147483713" r:id="rId8"/>
    <p:sldLayoutId id="2147483655" r:id="rId9"/>
  </p:sldLayoutIdLst>
  <p:hf sldNum="0" hdr="0" ftr="0" dt="0"/>
  <p:txStyles>
    <p:titleStyle>
      <a:lvl1pPr algn="l" defTabSz="914400" rtl="0" eaLnBrk="1" latinLnBrk="0" hangingPunct="1">
        <a:lnSpc>
          <a:spcPct val="90000"/>
        </a:lnSpc>
        <a:spcBef>
          <a:spcPct val="0"/>
        </a:spcBef>
        <a:buNone/>
        <a:defRPr sz="3600" kern="1200">
          <a:solidFill>
            <a:srgbClr val="3D9B35"/>
          </a:solidFill>
          <a:latin typeface="Arial" panose="020B0604020202020204" pitchFamily="34" charset="0"/>
          <a:ea typeface="+mj-ea"/>
          <a:cs typeface="Arial" panose="020B0604020202020204" pitchFamily="34" charset="0"/>
        </a:defRPr>
      </a:lvl1pPr>
    </p:titleStyle>
    <p:bodyStyle>
      <a:lvl1pPr marL="174625" indent="-174625"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4pPr>
      <a:lvl5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r="5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ABFC58-64DC-3FCB-2768-F6237CDB7C9C}"/>
              </a:ext>
            </a:extLst>
          </p:cNvPr>
          <p:cNvSpPr>
            <a:spLocks noGrp="1"/>
          </p:cNvSpPr>
          <p:nvPr>
            <p:ph type="title"/>
          </p:nvPr>
        </p:nvSpPr>
        <p:spPr>
          <a:xfrm>
            <a:off x="6596009" y="2965281"/>
            <a:ext cx="5595991" cy="1865126"/>
          </a:xfrm>
        </p:spPr>
        <p:txBody>
          <a:bodyPr/>
          <a:lstStyle/>
          <a:p>
            <a:r>
              <a:rPr lang="en-US" dirty="0"/>
              <a:t>Plan Today </a:t>
            </a:r>
            <a:br>
              <a:rPr lang="en-US" dirty="0"/>
            </a:br>
            <a:r>
              <a:rPr lang="en-US" dirty="0"/>
              <a:t>for a Financially Independent Tomorrow</a:t>
            </a:r>
          </a:p>
        </p:txBody>
      </p:sp>
      <p:sp>
        <p:nvSpPr>
          <p:cNvPr id="6" name="Footer Placeholder 22">
            <a:extLst>
              <a:ext uri="{FF2B5EF4-FFF2-40B4-BE49-F238E27FC236}">
                <a16:creationId xmlns:a16="http://schemas.microsoft.com/office/drawing/2014/main" id="{062E8275-6AB4-AA76-0EFC-2F6D1FCD4507}"/>
              </a:ext>
            </a:extLst>
          </p:cNvPr>
          <p:cNvSpPr txBox="1">
            <a:spLocks/>
          </p:cNvSpPr>
          <p:nvPr/>
        </p:nvSpPr>
        <p:spPr>
          <a:xfrm>
            <a:off x="8503744" y="4929638"/>
            <a:ext cx="3186770" cy="369332"/>
          </a:xfrm>
          <a:prstGeom prst="rect">
            <a:avLst/>
          </a:prstGeom>
        </p:spPr>
        <p:txBody>
          <a:bodyPr vert="horz" wrap="none" lIns="0" tIns="0" rIns="0" bIns="0" rtlCol="0" anchor="ctr">
            <a:spAutoFit/>
          </a:bodyPr>
          <a:lstStyle>
            <a:defPPr>
              <a:defRPr lang="en-US"/>
            </a:defPPr>
            <a:lvl1pPr marL="0" algn="ctr" defTabSz="914400" rtl="0" eaLnBrk="1" latinLnBrk="0" hangingPunct="1">
              <a:defRPr sz="12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0" kern="1200" dirty="0">
                <a:solidFill>
                  <a:schemeClr val="tx1">
                    <a:tint val="75000"/>
                  </a:schemeClr>
                </a:solidFill>
                <a:effectLst/>
                <a:latin typeface="Arial" panose="020B0604020202020204" pitchFamily="34" charset="0"/>
                <a:ea typeface="+mn-ea"/>
                <a:cs typeface="Arial" panose="020B0604020202020204" pitchFamily="34" charset="0"/>
              </a:rPr>
              <a:t>Products Issued By:</a:t>
            </a:r>
          </a:p>
          <a:p>
            <a:pPr algn="r"/>
            <a:r>
              <a:rPr lang="en-US" sz="1200" b="1" kern="1200" dirty="0">
                <a:solidFill>
                  <a:schemeClr val="tx1">
                    <a:tint val="75000"/>
                  </a:schemeClr>
                </a:solidFill>
                <a:effectLst/>
                <a:latin typeface="Arial" panose="020B0604020202020204" pitchFamily="34" charset="0"/>
                <a:ea typeface="+mn-ea"/>
                <a:cs typeface="Arial" panose="020B0604020202020204" pitchFamily="34" charset="0"/>
              </a:rPr>
              <a:t>Life Insurance Company of the Southwest</a:t>
            </a:r>
            <a:r>
              <a:rPr lang="en-US" sz="1200" b="1" kern="1200" baseline="30000" dirty="0">
                <a:solidFill>
                  <a:schemeClr val="tx1">
                    <a:tint val="75000"/>
                  </a:schemeClr>
                </a:solidFill>
                <a:effectLst/>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37306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94A38-B714-9063-B6C7-029F79FCF7E3}"/>
              </a:ext>
            </a:extLst>
          </p:cNvPr>
          <p:cNvSpPr>
            <a:spLocks noGrp="1"/>
          </p:cNvSpPr>
          <p:nvPr>
            <p:ph type="title"/>
          </p:nvPr>
        </p:nvSpPr>
        <p:spPr>
          <a:xfrm>
            <a:off x="463754" y="365760"/>
            <a:ext cx="11728246" cy="867930"/>
          </a:xfrm>
        </p:spPr>
        <p:txBody>
          <a:bodyPr lIns="0"/>
          <a:lstStyle/>
          <a:p>
            <a:r>
              <a:rPr lang="en-US" dirty="0"/>
              <a:t>What’s Your </a:t>
            </a:r>
            <a:r>
              <a:rPr lang="en-US" b="1" dirty="0"/>
              <a:t>Savings Objective?</a:t>
            </a:r>
          </a:p>
        </p:txBody>
      </p:sp>
      <p:sp>
        <p:nvSpPr>
          <p:cNvPr id="3" name="Text Placeholder 2">
            <a:extLst>
              <a:ext uri="{FF2B5EF4-FFF2-40B4-BE49-F238E27FC236}">
                <a16:creationId xmlns:a16="http://schemas.microsoft.com/office/drawing/2014/main" id="{C5B5C23E-1C87-1B14-2948-7996457EBFC4}"/>
              </a:ext>
            </a:extLst>
          </p:cNvPr>
          <p:cNvSpPr>
            <a:spLocks noGrp="1"/>
          </p:cNvSpPr>
          <p:nvPr>
            <p:ph type="body" sz="quarter" idx="10"/>
          </p:nvPr>
        </p:nvSpPr>
        <p:spPr>
          <a:xfrm>
            <a:off x="463754" y="2834640"/>
            <a:ext cx="5486400" cy="3150524"/>
          </a:xfrm>
        </p:spPr>
        <p:txBody>
          <a:bodyPr/>
          <a:lstStyle/>
          <a:p>
            <a:pPr algn="ctr"/>
            <a:r>
              <a:rPr lang="en-US" b="1" dirty="0"/>
              <a:t>Maximum Accumulation</a:t>
            </a:r>
          </a:p>
          <a:p>
            <a:pPr algn="ctr"/>
            <a:r>
              <a:rPr lang="en-US" sz="2000" dirty="0"/>
              <a:t>Greatest upside interest crediting potential </a:t>
            </a:r>
            <a:br>
              <a:rPr lang="en-US" sz="2000" dirty="0"/>
            </a:br>
            <a:r>
              <a:rPr lang="en-US" sz="2000" dirty="0"/>
              <a:t>of our fixed indexed annuities for long-term savings accumulation &gt; FIT Secure Growth</a:t>
            </a:r>
          </a:p>
          <a:p>
            <a:pPr algn="ctr"/>
            <a:endParaRPr lang="en-US" dirty="0"/>
          </a:p>
        </p:txBody>
      </p:sp>
      <p:sp>
        <p:nvSpPr>
          <p:cNvPr id="4" name="Text Placeholder 3">
            <a:extLst>
              <a:ext uri="{FF2B5EF4-FFF2-40B4-BE49-F238E27FC236}">
                <a16:creationId xmlns:a16="http://schemas.microsoft.com/office/drawing/2014/main" id="{98E9A9D1-BCD3-284C-D8B3-69236A238E1E}"/>
              </a:ext>
            </a:extLst>
          </p:cNvPr>
          <p:cNvSpPr>
            <a:spLocks noGrp="1"/>
          </p:cNvSpPr>
          <p:nvPr>
            <p:ph type="body" sz="quarter" idx="13"/>
          </p:nvPr>
        </p:nvSpPr>
        <p:spPr>
          <a:xfrm>
            <a:off x="6232496" y="2834640"/>
            <a:ext cx="5486400" cy="3150524"/>
          </a:xfrm>
        </p:spPr>
        <p:txBody>
          <a:bodyPr/>
          <a:lstStyle/>
          <a:p>
            <a:pPr algn="ctr">
              <a:spcBef>
                <a:spcPts val="600"/>
              </a:spcBef>
              <a:spcAft>
                <a:spcPts val="600"/>
              </a:spcAft>
            </a:pPr>
            <a:r>
              <a:rPr lang="en-US" sz="2000" b="1" dirty="0"/>
              <a:t>Retirement Income</a:t>
            </a:r>
          </a:p>
          <a:p>
            <a:pPr algn="ctr">
              <a:spcBef>
                <a:spcPts val="600"/>
              </a:spcBef>
              <a:spcAft>
                <a:spcPts val="600"/>
              </a:spcAft>
            </a:pPr>
            <a:r>
              <a:rPr lang="en-US" sz="2000" dirty="0"/>
              <a:t>5% Immediate Interest Bonus option to jumpstart savings, with the added ability </a:t>
            </a:r>
            <a:br>
              <a:rPr lang="en-US" sz="2000" dirty="0"/>
            </a:br>
            <a:r>
              <a:rPr lang="en-US" sz="2000" dirty="0"/>
              <a:t>to turn savings into a guaranteed stream </a:t>
            </a:r>
            <a:br>
              <a:rPr lang="en-US" sz="2000" dirty="0"/>
            </a:br>
            <a:r>
              <a:rPr lang="en-US" sz="2000" dirty="0"/>
              <a:t>of income that you cannot outlive using the Guaranteed Lifetime Income Rider (GLIR)</a:t>
            </a:r>
            <a:br>
              <a:rPr lang="en-US" sz="2000" dirty="0"/>
            </a:br>
            <a:r>
              <a:rPr lang="en-US" sz="2000" dirty="0"/>
              <a:t>&gt; FIT Select Income</a:t>
            </a:r>
          </a:p>
          <a:p>
            <a:endParaRPr lang="en-US" dirty="0"/>
          </a:p>
        </p:txBody>
      </p:sp>
      <p:pic>
        <p:nvPicPr>
          <p:cNvPr id="19" name="Picture Placeholder 18">
            <a:extLst>
              <a:ext uri="{FF2B5EF4-FFF2-40B4-BE49-F238E27FC236}">
                <a16:creationId xmlns:a16="http://schemas.microsoft.com/office/drawing/2014/main" id="{05CF5742-7C82-3C0A-F1C4-DB5FAAFEC46B}"/>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964139" y="1419202"/>
            <a:ext cx="1973691" cy="1973691"/>
          </a:xfrm>
        </p:spPr>
      </p:pic>
      <p:pic>
        <p:nvPicPr>
          <p:cNvPr id="5" name="Picture 4">
            <a:extLst>
              <a:ext uri="{FF2B5EF4-FFF2-40B4-BE49-F238E27FC236}">
                <a16:creationId xmlns:a16="http://schemas.microsoft.com/office/drawing/2014/main" id="{CAF8E8D6-C477-4263-E8A0-3CEF4D96D3D6}"/>
              </a:ext>
            </a:extLst>
          </p:cNvPr>
          <p:cNvPicPr>
            <a:picLocks noChangeAspect="1"/>
          </p:cNvPicPr>
          <p:nvPr/>
        </p:nvPicPr>
        <p:blipFill>
          <a:blip r:embed="rId4"/>
          <a:stretch>
            <a:fillRect/>
          </a:stretch>
        </p:blipFill>
        <p:spPr>
          <a:xfrm>
            <a:off x="2352667" y="1541231"/>
            <a:ext cx="1708574" cy="1646444"/>
          </a:xfrm>
          <a:prstGeom prst="rect">
            <a:avLst/>
          </a:prstGeom>
        </p:spPr>
      </p:pic>
    </p:spTree>
    <p:extLst>
      <p:ext uri="{BB962C8B-B14F-4D97-AF65-F5344CB8AC3E}">
        <p14:creationId xmlns:p14="http://schemas.microsoft.com/office/powerpoint/2010/main" val="4233765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EA9B5-C94B-9AB6-7091-DDA227C70B8D}"/>
              </a:ext>
            </a:extLst>
          </p:cNvPr>
          <p:cNvSpPr>
            <a:spLocks noGrp="1"/>
          </p:cNvSpPr>
          <p:nvPr>
            <p:ph type="title"/>
          </p:nvPr>
        </p:nvSpPr>
        <p:spPr>
          <a:xfrm>
            <a:off x="463754" y="365760"/>
            <a:ext cx="11728246" cy="867930"/>
          </a:xfrm>
        </p:spPr>
        <p:txBody>
          <a:bodyPr lIns="0"/>
          <a:lstStyle/>
          <a:p>
            <a:r>
              <a:rPr lang="en-US" dirty="0"/>
              <a:t>Retirement income that you </a:t>
            </a:r>
            <a:r>
              <a:rPr lang="en-US" b="1" dirty="0"/>
              <a:t>cannot outlive</a:t>
            </a:r>
          </a:p>
        </p:txBody>
      </p:sp>
      <p:pic>
        <p:nvPicPr>
          <p:cNvPr id="3" name="Picture Placeholder 7">
            <a:extLst>
              <a:ext uri="{FF2B5EF4-FFF2-40B4-BE49-F238E27FC236}">
                <a16:creationId xmlns:a16="http://schemas.microsoft.com/office/drawing/2014/main" id="{A30C3F4D-A384-FF8D-E05C-D33B87A70E8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419833" y="5164"/>
            <a:ext cx="8772167" cy="6852836"/>
          </a:xfrm>
          <a:custGeom>
            <a:avLst/>
            <a:gdLst>
              <a:gd name="connsiteX0" fmla="*/ 6030312 w 7719272"/>
              <a:gd name="connsiteY0" fmla="*/ 0 h 6030312"/>
              <a:gd name="connsiteX1" fmla="*/ 7719272 w 7719272"/>
              <a:gd name="connsiteY1" fmla="*/ 0 h 6030312"/>
              <a:gd name="connsiteX2" fmla="*/ 7719272 w 7719272"/>
              <a:gd name="connsiteY2" fmla="*/ 6030312 h 6030312"/>
              <a:gd name="connsiteX3" fmla="*/ 0 w 7719272"/>
              <a:gd name="connsiteY3" fmla="*/ 6030312 h 6030312"/>
            </a:gdLst>
            <a:ahLst/>
            <a:cxnLst>
              <a:cxn ang="0">
                <a:pos x="connsiteX0" y="connsiteY0"/>
              </a:cxn>
              <a:cxn ang="0">
                <a:pos x="connsiteX1" y="connsiteY1"/>
              </a:cxn>
              <a:cxn ang="0">
                <a:pos x="connsiteX2" y="connsiteY2"/>
              </a:cxn>
              <a:cxn ang="0">
                <a:pos x="connsiteX3" y="connsiteY3"/>
              </a:cxn>
            </a:cxnLst>
            <a:rect l="l" t="t" r="r" b="b"/>
            <a:pathLst>
              <a:path w="7719272" h="6030312">
                <a:moveTo>
                  <a:pt x="6030312" y="0"/>
                </a:moveTo>
                <a:lnTo>
                  <a:pt x="7719272" y="0"/>
                </a:lnTo>
                <a:lnTo>
                  <a:pt x="7719272" y="6030312"/>
                </a:lnTo>
                <a:lnTo>
                  <a:pt x="0" y="6030312"/>
                </a:lnTo>
                <a:close/>
              </a:path>
            </a:pathLst>
          </a:custGeom>
        </p:spPr>
      </p:pic>
      <p:sp>
        <p:nvSpPr>
          <p:cNvPr id="4" name="Slide Number Placeholder 23">
            <a:extLst>
              <a:ext uri="{FF2B5EF4-FFF2-40B4-BE49-F238E27FC236}">
                <a16:creationId xmlns:a16="http://schemas.microsoft.com/office/drawing/2014/main" id="{D83DB605-AE7D-4D71-1328-09F244DBE9E9}"/>
              </a:ext>
            </a:extLst>
          </p:cNvPr>
          <p:cNvSpPr txBox="1">
            <a:spLocks/>
          </p:cNvSpPr>
          <p:nvPr/>
        </p:nvSpPr>
        <p:spPr>
          <a:xfrm>
            <a:off x="9454317" y="6458392"/>
            <a:ext cx="2212145"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Copyright© 2024, National Life Group  |  </a:t>
            </a:r>
            <a:fld id="{7100E8EA-2210-4425-A1B5-66FC0BB99DA3}" type="slidenum">
              <a:rPr lang="en-US" smtClean="0">
                <a:solidFill>
                  <a:schemeClr val="bg1"/>
                </a:solidFill>
              </a:rPr>
              <a:pPr/>
              <a:t>11</a:t>
            </a:fld>
            <a:endParaRPr lang="en-US" dirty="0">
              <a:solidFill>
                <a:schemeClr val="bg1"/>
              </a:solidFill>
            </a:endParaRPr>
          </a:p>
        </p:txBody>
      </p:sp>
      <p:graphicFrame>
        <p:nvGraphicFramePr>
          <p:cNvPr id="5" name="Table 4">
            <a:extLst>
              <a:ext uri="{FF2B5EF4-FFF2-40B4-BE49-F238E27FC236}">
                <a16:creationId xmlns:a16="http://schemas.microsoft.com/office/drawing/2014/main" id="{AB7BA138-49C9-FC27-9CB4-68D3F99863A1}"/>
              </a:ext>
            </a:extLst>
          </p:cNvPr>
          <p:cNvGraphicFramePr>
            <a:graphicFrameLocks noGrp="1"/>
          </p:cNvGraphicFramePr>
          <p:nvPr>
            <p:extLst>
              <p:ext uri="{D42A27DB-BD31-4B8C-83A1-F6EECF244321}">
                <p14:modId xmlns:p14="http://schemas.microsoft.com/office/powerpoint/2010/main" val="875623205"/>
              </p:ext>
            </p:extLst>
          </p:nvPr>
        </p:nvGraphicFramePr>
        <p:xfrm>
          <a:off x="481734" y="1522595"/>
          <a:ext cx="8251451" cy="2009746"/>
        </p:xfrm>
        <a:graphic>
          <a:graphicData uri="http://schemas.openxmlformats.org/drawingml/2006/table">
            <a:tbl>
              <a:tblPr firstRow="1" bandRow="1">
                <a:tableStyleId>{5C22544A-7EE6-4342-B048-85BDC9FD1C3A}</a:tableStyleId>
              </a:tblPr>
              <a:tblGrid>
                <a:gridCol w="112529">
                  <a:extLst>
                    <a:ext uri="{9D8B030D-6E8A-4147-A177-3AD203B41FA5}">
                      <a16:colId xmlns:a16="http://schemas.microsoft.com/office/drawing/2014/main" val="2641242586"/>
                    </a:ext>
                  </a:extLst>
                </a:gridCol>
                <a:gridCol w="113590">
                  <a:extLst>
                    <a:ext uri="{9D8B030D-6E8A-4147-A177-3AD203B41FA5}">
                      <a16:colId xmlns:a16="http://schemas.microsoft.com/office/drawing/2014/main" val="273943614"/>
                    </a:ext>
                  </a:extLst>
                </a:gridCol>
                <a:gridCol w="8025332">
                  <a:extLst>
                    <a:ext uri="{9D8B030D-6E8A-4147-A177-3AD203B41FA5}">
                      <a16:colId xmlns:a16="http://schemas.microsoft.com/office/drawing/2014/main" val="873920959"/>
                    </a:ext>
                  </a:extLst>
                </a:gridCol>
              </a:tblGrid>
              <a:tr h="548640">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spcBef>
                          <a:spcPts val="600"/>
                        </a:spcBef>
                        <a:spcAft>
                          <a:spcPts val="600"/>
                        </a:spcAft>
                        <a:buFont typeface="Arial" panose="020B0604020202020204" pitchFamily="34" charset="0"/>
                        <a:buNone/>
                      </a:pPr>
                      <a:r>
                        <a:rPr lang="en-US" sz="1800" b="0" dirty="0">
                          <a:solidFill>
                            <a:schemeClr val="tx1"/>
                          </a:solidFill>
                        </a:rPr>
                        <a:t>Guaranteed Lifetime Income Rider (GLIR) included in FIT Select Income</a:t>
                      </a:r>
                      <a:r>
                        <a:rPr lang="en-US" sz="1800" b="0" baseline="30000" dirty="0">
                          <a:solidFill>
                            <a:schemeClr val="tx1"/>
                          </a:solidFill>
                        </a:rPr>
                        <a:t>8</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95841000"/>
                  </a:ext>
                </a:extLst>
              </a:tr>
              <a:tr h="0">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b="0" baseline="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5533513"/>
                  </a:ext>
                </a:extLst>
              </a:tr>
              <a:tr h="548640">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kumimoji="0" b="0" i="0" normalizeH="0" noProof="0">
                          <a:uLnTx/>
                          <a:uFillTx/>
                          <a:latin typeface="Arial" pitchFamily="34" charset="0"/>
                          <a:ea typeface="+mn-ea"/>
                          <a:cs typeface="+mn-cs"/>
                        </a:defRPr>
                      </a:pPr>
                      <a:r>
                        <a:rPr lang="en-US" sz="1800" dirty="0"/>
                        <a:t>One-time Activation Bonus scales up payments when you are ready to start receiving income</a:t>
                      </a:r>
                    </a:p>
                  </a:txBody>
                  <a:tcPr marL="18288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75962247"/>
                  </a:ext>
                </a:extLst>
              </a:tr>
              <a:tr h="89506">
                <a:tc>
                  <a:txBody>
                    <a:bodyPr/>
                    <a:lstStyle/>
                    <a:p>
                      <a:pPr algn="ctr"/>
                      <a:endParaRPr lang="en-US" sz="4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4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400" b="0" baseline="3000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414264"/>
                  </a:ext>
                </a:extLst>
              </a:tr>
              <a:tr h="548640">
                <a:tc>
                  <a:txBody>
                    <a:bodyPr/>
                    <a:lstStyle/>
                    <a:p>
                      <a:pPr algn="ctr"/>
                      <a:endParaRPr lang="en-US" sz="4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4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kumimoji="0" b="0" i="0" normalizeH="0" noProof="0">
                          <a:uLnTx/>
                          <a:uFillTx/>
                          <a:latin typeface="Arial" pitchFamily="34" charset="0"/>
                          <a:ea typeface="+mn-ea"/>
                          <a:cs typeface="+mn-cs"/>
                        </a:defRPr>
                      </a:pPr>
                      <a:r>
                        <a:rPr lang="en-US" sz="1800" dirty="0"/>
                        <a:t>Increasing income option hedges against inflation</a:t>
                      </a:r>
                    </a:p>
                  </a:txBody>
                  <a:tcPr marL="182880" marR="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98399327"/>
                  </a:ext>
                </a:extLst>
              </a:tr>
            </a:tbl>
          </a:graphicData>
        </a:graphic>
      </p:graphicFrame>
      <p:sp>
        <p:nvSpPr>
          <p:cNvPr id="6" name="TextBox 5">
            <a:extLst>
              <a:ext uri="{FF2B5EF4-FFF2-40B4-BE49-F238E27FC236}">
                <a16:creationId xmlns:a16="http://schemas.microsoft.com/office/drawing/2014/main" id="{27163D01-D634-A027-03F8-83B9D5D2FEAB}"/>
              </a:ext>
            </a:extLst>
          </p:cNvPr>
          <p:cNvSpPr txBox="1"/>
          <p:nvPr/>
        </p:nvSpPr>
        <p:spPr>
          <a:xfrm>
            <a:off x="466568" y="5943238"/>
            <a:ext cx="4599418" cy="646331"/>
          </a:xfrm>
          <a:prstGeom prst="rect">
            <a:avLst/>
          </a:prstGeom>
          <a:solidFill>
            <a:schemeClr val="bg1">
              <a:alpha val="92000"/>
            </a:schemeClr>
          </a:solidFill>
        </p:spPr>
        <p:txBody>
          <a:bodyPr wrap="square" lIns="0">
            <a:spAutoFit/>
          </a:bodyPr>
          <a:lstStyle/>
          <a:p>
            <a:pPr marL="122238" indent="-122238"/>
            <a:r>
              <a:rPr lang="en-US" sz="1200" dirty="0">
                <a:solidFill>
                  <a:schemeClr val="bg1">
                    <a:lumMod val="65000"/>
                  </a:schemeClr>
                </a:solidFill>
                <a:latin typeface="Arial Narrow" panose="020B0604020202020204" pitchFamily="34" charset="0"/>
                <a:cs typeface="Arial Narrow" panose="020B0604020202020204" pitchFamily="34" charset="0"/>
              </a:rPr>
              <a:t>8</a:t>
            </a:r>
            <a:r>
              <a:rPr lang="en-US" sz="1200" dirty="0">
                <a:solidFill>
                  <a:schemeClr val="bg1">
                    <a:lumMod val="65000"/>
                  </a:schemeClr>
                </a:solidFill>
                <a:effectLst/>
                <a:latin typeface="Arial Narrow" panose="020B0604020202020204" pitchFamily="34" charset="0"/>
                <a:cs typeface="Arial Narrow" panose="020B0604020202020204" pitchFamily="34" charset="0"/>
              </a:rPr>
              <a:t>	Electing this rider incurs an additional cost.  Guaranteed Withdrawal Payments reduce the policy's accumulated value, but you will continue to receive these payments during your lifetime even if your accumulation value declines to zero.</a:t>
            </a:r>
          </a:p>
        </p:txBody>
      </p:sp>
      <p:cxnSp>
        <p:nvCxnSpPr>
          <p:cNvPr id="8" name="Straight Connector 7">
            <a:extLst>
              <a:ext uri="{FF2B5EF4-FFF2-40B4-BE49-F238E27FC236}">
                <a16:creationId xmlns:a16="http://schemas.microsoft.com/office/drawing/2014/main" id="{523600FA-1F2E-F549-6BC3-F0A050AA2A1F}"/>
              </a:ext>
            </a:extLst>
          </p:cNvPr>
          <p:cNvCxnSpPr>
            <a:cxnSpLocks/>
          </p:cNvCxnSpPr>
          <p:nvPr/>
        </p:nvCxnSpPr>
        <p:spPr>
          <a:xfrm>
            <a:off x="481733" y="5905138"/>
            <a:ext cx="363306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522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6FEC7-4FCC-CF0F-88CB-C85E8FDBF21F}"/>
              </a:ext>
            </a:extLst>
          </p:cNvPr>
          <p:cNvSpPr>
            <a:spLocks noGrp="1"/>
          </p:cNvSpPr>
          <p:nvPr>
            <p:ph type="title"/>
          </p:nvPr>
        </p:nvSpPr>
        <p:spPr>
          <a:xfrm>
            <a:off x="463754" y="365760"/>
            <a:ext cx="11728245" cy="867930"/>
          </a:xfrm>
        </p:spPr>
        <p:txBody>
          <a:bodyPr lIns="0"/>
          <a:lstStyle/>
          <a:p>
            <a:r>
              <a:rPr lang="en-US" dirty="0"/>
              <a:t>Save with </a:t>
            </a:r>
            <a:r>
              <a:rPr lang="en-US" b="1" dirty="0"/>
              <a:t>Peace of Mind</a:t>
            </a:r>
          </a:p>
        </p:txBody>
      </p:sp>
      <p:sp>
        <p:nvSpPr>
          <p:cNvPr id="3" name="TextBox 2">
            <a:extLst>
              <a:ext uri="{FF2B5EF4-FFF2-40B4-BE49-F238E27FC236}">
                <a16:creationId xmlns:a16="http://schemas.microsoft.com/office/drawing/2014/main" id="{615972C8-D015-BC7C-4F97-A5435C66A3D8}"/>
              </a:ext>
            </a:extLst>
          </p:cNvPr>
          <p:cNvSpPr txBox="1"/>
          <p:nvPr>
            <p:custDataLst>
              <p:tags r:id="rId1"/>
            </p:custDataLst>
          </p:nvPr>
        </p:nvSpPr>
        <p:spPr>
          <a:xfrm>
            <a:off x="454438" y="1057477"/>
            <a:ext cx="8711334" cy="558343"/>
          </a:xfrm>
          <a:prstGeom prst="rect">
            <a:avLst/>
          </a:prstGeom>
          <a:noFill/>
          <a:ln w="38100">
            <a:noFill/>
            <a:bevel/>
          </a:ln>
        </p:spPr>
        <p:txBody>
          <a:bodyPr vert="horz" wrap="square" lIns="0" tIns="91440" rIns="457200" bIns="9144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1">
              <a:lnSpc>
                <a:spcPct val="100000"/>
              </a:lnSpc>
              <a:spcBef>
                <a:spcPct val="0"/>
              </a:spcBef>
              <a:spcAft>
                <a:spcPct val="0"/>
              </a:spcAft>
              <a:buClrTx/>
              <a:buSzTx/>
              <a:buFontTx/>
              <a:buNone/>
              <a:tabLst/>
              <a:defRPr kumimoji="0" sz="1200" b="0" i="0" u="none" strike="noStrike" cap="none" spc="0" normalizeH="0" baseline="0" noProof="0">
                <a:solidFill>
                  <a:srgbClr val="898B8E"/>
                </a:solidFill>
                <a:uLnTx/>
                <a:uFillTx/>
                <a:latin typeface="Arial" pitchFamily="34" charset="0"/>
                <a:ea typeface="Arial" pitchFamily="34" charset="0"/>
                <a:cs typeface="Arial" pitchFamily="34" charset="0"/>
                <a:sym typeface="Wingdings" charset="2"/>
              </a:defRPr>
            </a:pPr>
            <a:r>
              <a:rPr kumimoji="0" lang="en-US" altLang="en-US" sz="2000" i="0" u="none" strike="noStrike" kern="1200" cap="none" spc="0" normalizeH="0" baseline="0" noProof="0" dirty="0">
                <a:ln>
                  <a:noFill/>
                </a:ln>
                <a:solidFill>
                  <a:srgbClr val="3E3F3C"/>
                </a:solidFill>
                <a:effectLst/>
                <a:uLnTx/>
                <a:uFillTx/>
                <a:latin typeface="Arial" pitchFamily="34" charset="0"/>
                <a:cs typeface="Arial" pitchFamily="34" charset="0"/>
                <a:sym typeface="Wingdings" charset="2"/>
              </a:rPr>
              <a:t>Access when you need it most.</a:t>
            </a:r>
            <a:endParaRPr kumimoji="0" lang="en-US" altLang="en-US" i="0" u="none" strike="noStrike" kern="1200" cap="none" spc="0" normalizeH="0" baseline="0" noProof="0" dirty="0">
              <a:ln>
                <a:noFill/>
              </a:ln>
              <a:solidFill>
                <a:srgbClr val="3E3F3C"/>
              </a:solidFill>
              <a:effectLst/>
              <a:uLnTx/>
              <a:uFillTx/>
              <a:latin typeface="Arial" pitchFamily="34" charset="0"/>
              <a:cs typeface="Arial" pitchFamily="34" charset="0"/>
              <a:sym typeface="Wingdings" charset="2"/>
            </a:endParaRPr>
          </a:p>
        </p:txBody>
      </p:sp>
      <p:pic>
        <p:nvPicPr>
          <p:cNvPr id="4" name="Picture Placeholder 7">
            <a:extLst>
              <a:ext uri="{FF2B5EF4-FFF2-40B4-BE49-F238E27FC236}">
                <a16:creationId xmlns:a16="http://schemas.microsoft.com/office/drawing/2014/main" id="{00553F01-5C34-EA09-7131-BA85530BCE2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19833" y="5164"/>
            <a:ext cx="8772167" cy="6852836"/>
          </a:xfrm>
          <a:custGeom>
            <a:avLst/>
            <a:gdLst>
              <a:gd name="connsiteX0" fmla="*/ 6030312 w 7719272"/>
              <a:gd name="connsiteY0" fmla="*/ 0 h 6030312"/>
              <a:gd name="connsiteX1" fmla="*/ 7719272 w 7719272"/>
              <a:gd name="connsiteY1" fmla="*/ 0 h 6030312"/>
              <a:gd name="connsiteX2" fmla="*/ 7719272 w 7719272"/>
              <a:gd name="connsiteY2" fmla="*/ 6030312 h 6030312"/>
              <a:gd name="connsiteX3" fmla="*/ 0 w 7719272"/>
              <a:gd name="connsiteY3" fmla="*/ 6030312 h 6030312"/>
            </a:gdLst>
            <a:ahLst/>
            <a:cxnLst>
              <a:cxn ang="0">
                <a:pos x="connsiteX0" y="connsiteY0"/>
              </a:cxn>
              <a:cxn ang="0">
                <a:pos x="connsiteX1" y="connsiteY1"/>
              </a:cxn>
              <a:cxn ang="0">
                <a:pos x="connsiteX2" y="connsiteY2"/>
              </a:cxn>
              <a:cxn ang="0">
                <a:pos x="connsiteX3" y="connsiteY3"/>
              </a:cxn>
            </a:cxnLst>
            <a:rect l="l" t="t" r="r" b="b"/>
            <a:pathLst>
              <a:path w="7719272" h="6030312">
                <a:moveTo>
                  <a:pt x="6030312" y="0"/>
                </a:moveTo>
                <a:lnTo>
                  <a:pt x="7719272" y="0"/>
                </a:lnTo>
                <a:lnTo>
                  <a:pt x="7719272" y="6030312"/>
                </a:lnTo>
                <a:lnTo>
                  <a:pt x="0" y="6030312"/>
                </a:lnTo>
                <a:close/>
              </a:path>
            </a:pathLst>
          </a:custGeom>
        </p:spPr>
      </p:pic>
      <p:sp>
        <p:nvSpPr>
          <p:cNvPr id="5" name="Slide Number Placeholder 23">
            <a:extLst>
              <a:ext uri="{FF2B5EF4-FFF2-40B4-BE49-F238E27FC236}">
                <a16:creationId xmlns:a16="http://schemas.microsoft.com/office/drawing/2014/main" id="{F72B7310-CB6B-C99B-DDF0-DA3D78E35C4B}"/>
              </a:ext>
            </a:extLst>
          </p:cNvPr>
          <p:cNvSpPr txBox="1">
            <a:spLocks/>
          </p:cNvSpPr>
          <p:nvPr/>
        </p:nvSpPr>
        <p:spPr>
          <a:xfrm>
            <a:off x="9441493" y="6458392"/>
            <a:ext cx="2224969"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Copyright© 2024, National Life Group  |  </a:t>
            </a:r>
            <a:fld id="{7100E8EA-2210-4425-A1B5-66FC0BB99DA3}" type="slidenum">
              <a:rPr lang="en-US" smtClean="0">
                <a:solidFill>
                  <a:schemeClr val="bg1"/>
                </a:solidFill>
              </a:rPr>
              <a:pPr/>
              <a:t>12</a:t>
            </a:fld>
            <a:endParaRPr lang="en-US" dirty="0">
              <a:solidFill>
                <a:schemeClr val="bg1"/>
              </a:solidFill>
            </a:endParaRPr>
          </a:p>
        </p:txBody>
      </p:sp>
      <p:sp>
        <p:nvSpPr>
          <p:cNvPr id="6" name="TextBox 5">
            <a:extLst>
              <a:ext uri="{FF2B5EF4-FFF2-40B4-BE49-F238E27FC236}">
                <a16:creationId xmlns:a16="http://schemas.microsoft.com/office/drawing/2014/main" id="{CD5DFD21-A31A-587E-863D-03E466251249}"/>
              </a:ext>
            </a:extLst>
          </p:cNvPr>
          <p:cNvSpPr txBox="1"/>
          <p:nvPr/>
        </p:nvSpPr>
        <p:spPr>
          <a:xfrm>
            <a:off x="458428" y="6128731"/>
            <a:ext cx="3798261" cy="461665"/>
          </a:xfrm>
          <a:prstGeom prst="rect">
            <a:avLst/>
          </a:prstGeom>
          <a:solidFill>
            <a:schemeClr val="bg1">
              <a:alpha val="92000"/>
            </a:schemeClr>
          </a:solidFill>
        </p:spPr>
        <p:txBody>
          <a:bodyPr wrap="square" lIns="0">
            <a:spAutoFit/>
          </a:bodyPr>
          <a:lstStyle/>
          <a:p>
            <a:r>
              <a:rPr lang="en-US" sz="1200" dirty="0">
                <a:solidFill>
                  <a:schemeClr val="tx1">
                    <a:lumMod val="60000"/>
                    <a:lumOff val="40000"/>
                  </a:schemeClr>
                </a:solidFill>
                <a:latin typeface="Arial Narrow" panose="020B0604020202020204" pitchFamily="34" charset="0"/>
                <a:cs typeface="Arial Narrow" panose="020B0604020202020204" pitchFamily="34" charset="0"/>
              </a:rPr>
              <a:t>TPA approval is required.</a:t>
            </a:r>
          </a:p>
          <a:p>
            <a:r>
              <a:rPr lang="en-US" sz="1200" dirty="0">
                <a:solidFill>
                  <a:schemeClr val="tx1">
                    <a:lumMod val="60000"/>
                    <a:lumOff val="40000"/>
                  </a:schemeClr>
                </a:solidFill>
                <a:latin typeface="Arial Narrow" panose="020B0604020202020204" pitchFamily="34" charset="0"/>
                <a:cs typeface="Arial Narrow" panose="020B0604020202020204" pitchFamily="34" charset="0"/>
              </a:rPr>
              <a:t>Emergency access waiver is available beginning in policy year two.</a:t>
            </a:r>
            <a:endParaRPr lang="en-US" sz="1200" dirty="0">
              <a:solidFill>
                <a:schemeClr val="bg1">
                  <a:lumMod val="65000"/>
                </a:schemeClr>
              </a:solidFill>
              <a:effectLst/>
              <a:latin typeface="Arial Narrow" panose="020B0604020202020204" pitchFamily="34" charset="0"/>
              <a:cs typeface="Arial Narrow" panose="020B0604020202020204" pitchFamily="34" charset="0"/>
            </a:endParaRPr>
          </a:p>
        </p:txBody>
      </p:sp>
      <p:graphicFrame>
        <p:nvGraphicFramePr>
          <p:cNvPr id="7" name="Table 6">
            <a:extLst>
              <a:ext uri="{FF2B5EF4-FFF2-40B4-BE49-F238E27FC236}">
                <a16:creationId xmlns:a16="http://schemas.microsoft.com/office/drawing/2014/main" id="{E1E5750C-B3D1-78E2-35F5-A81CDED61B73}"/>
              </a:ext>
            </a:extLst>
          </p:cNvPr>
          <p:cNvGraphicFramePr>
            <a:graphicFrameLocks noGrp="1"/>
          </p:cNvGraphicFramePr>
          <p:nvPr>
            <p:extLst>
              <p:ext uri="{D42A27DB-BD31-4B8C-83A1-F6EECF244321}">
                <p14:modId xmlns:p14="http://schemas.microsoft.com/office/powerpoint/2010/main" val="1756404385"/>
              </p:ext>
            </p:extLst>
          </p:nvPr>
        </p:nvGraphicFramePr>
        <p:xfrm>
          <a:off x="454439" y="1864547"/>
          <a:ext cx="7218570" cy="1192048"/>
        </p:xfrm>
        <a:graphic>
          <a:graphicData uri="http://schemas.openxmlformats.org/drawingml/2006/table">
            <a:tbl>
              <a:tblPr firstRow="1" bandRow="1">
                <a:tableStyleId>{5C22544A-7EE6-4342-B048-85BDC9FD1C3A}</a:tableStyleId>
              </a:tblPr>
              <a:tblGrid>
                <a:gridCol w="121615">
                  <a:extLst>
                    <a:ext uri="{9D8B030D-6E8A-4147-A177-3AD203B41FA5}">
                      <a16:colId xmlns:a16="http://schemas.microsoft.com/office/drawing/2014/main" val="2641242586"/>
                    </a:ext>
                  </a:extLst>
                </a:gridCol>
                <a:gridCol w="111172">
                  <a:extLst>
                    <a:ext uri="{9D8B030D-6E8A-4147-A177-3AD203B41FA5}">
                      <a16:colId xmlns:a16="http://schemas.microsoft.com/office/drawing/2014/main" val="273943614"/>
                    </a:ext>
                  </a:extLst>
                </a:gridCol>
                <a:gridCol w="6985783">
                  <a:extLst>
                    <a:ext uri="{9D8B030D-6E8A-4147-A177-3AD203B41FA5}">
                      <a16:colId xmlns:a16="http://schemas.microsoft.com/office/drawing/2014/main" val="873920959"/>
                    </a:ext>
                  </a:extLst>
                </a:gridCol>
              </a:tblGrid>
              <a:tr h="1192048">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ct val="50000"/>
                        </a:spcBef>
                        <a:defRPr kumimoji="0" b="0" i="0" normalizeH="0" noProof="0">
                          <a:uLnTx/>
                          <a:uFillTx/>
                          <a:latin typeface="Arial" pitchFamily="34" charset="0"/>
                          <a:ea typeface="+mn-ea"/>
                          <a:cs typeface="+mn-cs"/>
                        </a:defRPr>
                      </a:pPr>
                      <a:r>
                        <a:rPr lang="en-US" altLang="en-US" sz="1800" dirty="0">
                          <a:solidFill>
                            <a:schemeClr val="tx1"/>
                          </a:solidFill>
                          <a:latin typeface="Arial" pitchFamily="34" charset="0"/>
                          <a:cs typeface="+mn-cs"/>
                        </a:rPr>
                        <a:t>The Emergency Access Waiver allows you penalty-free access to your contributions in the event of unforeseen emergency or separation from service</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95841000"/>
                  </a:ext>
                </a:extLst>
              </a:tr>
            </a:tbl>
          </a:graphicData>
        </a:graphic>
      </p:graphicFrame>
      <p:cxnSp>
        <p:nvCxnSpPr>
          <p:cNvPr id="10" name="Straight Connector 9">
            <a:extLst>
              <a:ext uri="{FF2B5EF4-FFF2-40B4-BE49-F238E27FC236}">
                <a16:creationId xmlns:a16="http://schemas.microsoft.com/office/drawing/2014/main" id="{20913B67-EF98-210D-8901-E675F627AD06}"/>
              </a:ext>
            </a:extLst>
          </p:cNvPr>
          <p:cNvCxnSpPr>
            <a:cxnSpLocks/>
          </p:cNvCxnSpPr>
          <p:nvPr/>
        </p:nvCxnSpPr>
        <p:spPr>
          <a:xfrm>
            <a:off x="456333" y="6095638"/>
            <a:ext cx="355861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057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36A74-F3A0-9F43-C6D1-6FF8E32EC5CF}"/>
              </a:ext>
            </a:extLst>
          </p:cNvPr>
          <p:cNvSpPr>
            <a:spLocks noGrp="1"/>
          </p:cNvSpPr>
          <p:nvPr>
            <p:ph type="title"/>
          </p:nvPr>
        </p:nvSpPr>
        <p:spPr>
          <a:xfrm>
            <a:off x="463754" y="365760"/>
            <a:ext cx="11728246" cy="867930"/>
          </a:xfrm>
        </p:spPr>
        <p:txBody>
          <a:bodyPr lIns="0"/>
          <a:lstStyle/>
          <a:p>
            <a:r>
              <a:rPr lang="en-US" b="1" dirty="0"/>
              <a:t>A Smooth Ride </a:t>
            </a:r>
            <a:r>
              <a:rPr lang="en-US" dirty="0"/>
              <a:t>to Retirement</a:t>
            </a:r>
          </a:p>
        </p:txBody>
      </p:sp>
      <p:sp>
        <p:nvSpPr>
          <p:cNvPr id="3" name="TextBox 2">
            <a:extLst>
              <a:ext uri="{FF2B5EF4-FFF2-40B4-BE49-F238E27FC236}">
                <a16:creationId xmlns:a16="http://schemas.microsoft.com/office/drawing/2014/main" id="{9B34F122-7F12-BE56-BC3A-2EC1FE938974}"/>
              </a:ext>
            </a:extLst>
          </p:cNvPr>
          <p:cNvSpPr txBox="1"/>
          <p:nvPr/>
        </p:nvSpPr>
        <p:spPr>
          <a:xfrm>
            <a:off x="463754" y="1097962"/>
            <a:ext cx="7973699" cy="400110"/>
          </a:xfrm>
          <a:prstGeom prst="rect">
            <a:avLst/>
          </a:prstGeom>
          <a:noFill/>
          <a:ln w="38100">
            <a:noFill/>
            <a:bevel/>
          </a:ln>
        </p:spPr>
        <p:txBody>
          <a:bodyPr wrap="square" lIns="0">
            <a:spAutoFit/>
          </a:bodyPr>
          <a:lstStyle/>
          <a:p>
            <a:r>
              <a:rPr lang="en-US" sz="2000" dirty="0">
                <a:effectLst/>
                <a:latin typeface="Helvetica" pitchFamily="2" charset="0"/>
              </a:rPr>
              <a:t>A Hypothetical Performance Over Nine (9) Years*</a:t>
            </a:r>
          </a:p>
        </p:txBody>
      </p:sp>
      <p:pic>
        <p:nvPicPr>
          <p:cNvPr id="4" name="Picture 3">
            <a:extLst>
              <a:ext uri="{FF2B5EF4-FFF2-40B4-BE49-F238E27FC236}">
                <a16:creationId xmlns:a16="http://schemas.microsoft.com/office/drawing/2014/main" id="{D4F41740-768C-BCFD-711F-4EA9A863D82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3754" y="1795776"/>
            <a:ext cx="6529012" cy="3479609"/>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27E12058-F83C-39AC-6414-3ADBD433284D}"/>
              </a:ext>
            </a:extLst>
          </p:cNvPr>
          <p:cNvSpPr txBox="1"/>
          <p:nvPr/>
        </p:nvSpPr>
        <p:spPr>
          <a:xfrm>
            <a:off x="7301132" y="1050810"/>
            <a:ext cx="4427114" cy="5247590"/>
          </a:xfrm>
          <a:prstGeom prst="rect">
            <a:avLst/>
          </a:prstGeom>
          <a:noFill/>
          <a:ln w="38100">
            <a:noFill/>
            <a:bevel/>
          </a:ln>
        </p:spPr>
        <p:txBody>
          <a:bodyPr wrap="square">
            <a:spAutoFit/>
          </a:bodyPr>
          <a:lstStyle/>
          <a:p>
            <a:pPr>
              <a:spcAft>
                <a:spcPts val="600"/>
              </a:spcAft>
            </a:pPr>
            <a:r>
              <a:rPr lang="en-US" sz="1000" dirty="0">
                <a:solidFill>
                  <a:schemeClr val="bg1">
                    <a:lumMod val="65000"/>
                  </a:schemeClr>
                </a:solidFill>
                <a:effectLst/>
                <a:latin typeface="Arial Narrow" panose="020B0604020202020204" pitchFamily="34" charset="0"/>
                <a:cs typeface="Arial Narrow" panose="020B0604020202020204" pitchFamily="34" charset="0"/>
              </a:rPr>
              <a:t>*Note: Chart is a hypothetical back cast of a Zenith Growth product first available June of 2023. This hypothetical example includes one of the most significant market declines in recent history to illustrate the benefits of the annuity “floor”. The 0% “floor” provided by an indexed annuity ensures that during crediting periods where the index is negative, that no less than 0% interest is credited to the index strategy. However, the contract’s “cap” also imposes a limit on the highest amount of interest that can be credited based in-part on an increase in the underlying index. This means that when the index experiences large gains the index crediting will never be greater than the cap even if the index itself experiences a higher return. </a:t>
            </a:r>
          </a:p>
          <a:p>
            <a:pPr>
              <a:spcAft>
                <a:spcPts val="600"/>
              </a:spcAft>
            </a:pPr>
            <a:r>
              <a:rPr lang="en-US" sz="1000" dirty="0">
                <a:solidFill>
                  <a:schemeClr val="bg1">
                    <a:lumMod val="65000"/>
                  </a:schemeClr>
                </a:solidFill>
                <a:effectLst/>
                <a:latin typeface="Arial Narrow" panose="020B0604020202020204" pitchFamily="34" charset="0"/>
                <a:cs typeface="Arial Narrow" panose="020B0604020202020204" pitchFamily="34" charset="0"/>
              </a:rPr>
              <a:t>Hypothetical chart and graph assume $100,000 purchase payment allocated 100% to the S&amp;P 500 Index Point-to-Point indexed account with no prior withdrawals, point-to-point interest crediting method, 9-year surrender charge schedule, and allocation date of January 3 starting in 2000. To simplify the example, this chart also assumes a consistent indexed interest cap rate for the 9-year period: 7%.  Actual cap rates are subject to change and could be lower than the cap rate assumed on this hypothetical example, but will never be less than the minimum cap shown in your contract. For comparative purposes, the S&amp;P 500 Index accumulation value shows the value of $100,000 starting on January 3, 2000 and ending on each annual allocation date that corresponds to the allocation date of the Horizon Growth contract values shown above, assuming the historical performance of the S&amp;P 500 Index (without dividends) for each period shown. It is not intended to project or predict the future performance of any specific financial product. You cannot invest in an index.</a:t>
            </a:r>
          </a:p>
          <a:p>
            <a:pPr>
              <a:spcAft>
                <a:spcPts val="600"/>
              </a:spcAft>
            </a:pPr>
            <a:r>
              <a:rPr lang="en-US" sz="1000" dirty="0">
                <a:solidFill>
                  <a:schemeClr val="bg1">
                    <a:lumMod val="65000"/>
                  </a:schemeClr>
                </a:solidFill>
                <a:effectLst/>
                <a:latin typeface="Arial Narrow" panose="020B0604020202020204" pitchFamily="34" charset="0"/>
                <a:cs typeface="Arial Narrow" panose="020B0604020202020204" pitchFamily="34" charset="0"/>
              </a:rPr>
              <a:t>FIT Horizon Growth indexed annuity, form series 20710(0320), or state variation thereof and all associated riders are issued by Life Insurance Company of the Southwest (LSW). LSW is not an authorized insurer in New York and does not conduct insurance business in New York. Not all policies or riders are available in all states – please check with your agent regarding availability in your state. This advertising is not approved for use in DE, ID, OK, OR, WY.</a:t>
            </a:r>
          </a:p>
          <a:p>
            <a:pPr>
              <a:spcAft>
                <a:spcPts val="600"/>
              </a:spcAft>
            </a:pPr>
            <a:r>
              <a:rPr lang="en-US" sz="1000" dirty="0">
                <a:solidFill>
                  <a:schemeClr val="bg1">
                    <a:lumMod val="65000"/>
                  </a:schemeClr>
                </a:solidFill>
                <a:effectLst/>
                <a:latin typeface="Arial Narrow" panose="020B0604020202020204" pitchFamily="34" charset="0"/>
                <a:cs typeface="Arial Narrow" panose="020B0604020202020204" pitchFamily="34" charset="0"/>
              </a:rPr>
              <a:t>“Standard &amp; Poor's®”, “S&amp;P®”, “S&amp;P 500®”, “Standard &amp; Poor's 500”, and “500” are trademarks of The McGraw-Hill Companies, Inc. and have been licensed for use by Life Insurance Company of the Southwest. The product is not sponsored, endorsed, sold or promoted by Standard &amp; Poor's and Standard &amp; Poor's makes no representation regarding the advisability of purchasing the product. </a:t>
            </a:r>
          </a:p>
        </p:txBody>
      </p:sp>
      <p:cxnSp>
        <p:nvCxnSpPr>
          <p:cNvPr id="6" name="Straight Connector 5">
            <a:extLst>
              <a:ext uri="{FF2B5EF4-FFF2-40B4-BE49-F238E27FC236}">
                <a16:creationId xmlns:a16="http://schemas.microsoft.com/office/drawing/2014/main" id="{55A84312-056B-BBBE-8377-AE69A8931DC9}"/>
              </a:ext>
            </a:extLst>
          </p:cNvPr>
          <p:cNvCxnSpPr>
            <a:cxnSpLocks/>
          </p:cNvCxnSpPr>
          <p:nvPr/>
        </p:nvCxnSpPr>
        <p:spPr>
          <a:xfrm>
            <a:off x="7301132" y="915082"/>
            <a:ext cx="416314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311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ADCFF-5A11-098D-6A82-B6E13120E9B3}"/>
              </a:ext>
            </a:extLst>
          </p:cNvPr>
          <p:cNvSpPr>
            <a:spLocks noGrp="1"/>
          </p:cNvSpPr>
          <p:nvPr>
            <p:ph type="title"/>
          </p:nvPr>
        </p:nvSpPr>
        <p:spPr>
          <a:xfrm>
            <a:off x="463754" y="215317"/>
            <a:ext cx="11728246" cy="1366528"/>
          </a:xfrm>
        </p:spPr>
        <p:txBody>
          <a:bodyPr lIns="0"/>
          <a:lstStyle/>
          <a:p>
            <a:r>
              <a:rPr lang="en-US" dirty="0"/>
              <a:t>Annual Interest Crediting Gives </a:t>
            </a:r>
            <a:br>
              <a:rPr lang="en-US" dirty="0"/>
            </a:br>
            <a:r>
              <a:rPr lang="en-US" b="1" dirty="0"/>
              <a:t>Upside Potential Plus Downside Protection*</a:t>
            </a:r>
          </a:p>
        </p:txBody>
      </p:sp>
      <p:graphicFrame>
        <p:nvGraphicFramePr>
          <p:cNvPr id="3" name="Chart 2">
            <a:extLst>
              <a:ext uri="{FF2B5EF4-FFF2-40B4-BE49-F238E27FC236}">
                <a16:creationId xmlns:a16="http://schemas.microsoft.com/office/drawing/2014/main" id="{EB074B6E-EE1D-381E-9073-57D6E55E3AAB}"/>
              </a:ext>
            </a:extLst>
          </p:cNvPr>
          <p:cNvGraphicFramePr/>
          <p:nvPr>
            <p:extLst>
              <p:ext uri="{D42A27DB-BD31-4B8C-83A1-F6EECF244321}">
                <p14:modId xmlns:p14="http://schemas.microsoft.com/office/powerpoint/2010/main" val="1790478844"/>
              </p:ext>
            </p:extLst>
          </p:nvPr>
        </p:nvGraphicFramePr>
        <p:xfrm>
          <a:off x="2155334" y="1570375"/>
          <a:ext cx="7881330" cy="373134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9D0B626F-FF24-C0E1-E4D7-E6577FC53DC4}"/>
              </a:ext>
            </a:extLst>
          </p:cNvPr>
          <p:cNvSpPr txBox="1"/>
          <p:nvPr/>
        </p:nvSpPr>
        <p:spPr>
          <a:xfrm>
            <a:off x="2155335" y="5405133"/>
            <a:ext cx="7881330" cy="338554"/>
          </a:xfrm>
          <a:prstGeom prst="rect">
            <a:avLst/>
          </a:prstGeom>
          <a:noFill/>
          <a:ln w="38100">
            <a:noFill/>
            <a:bevel/>
          </a:ln>
        </p:spPr>
        <p:txBody>
          <a:bodyPr wrap="square" lIns="0">
            <a:spAutoFit/>
          </a:bodyPr>
          <a:lstStyle/>
          <a:p>
            <a:pPr>
              <a:spcBef>
                <a:spcPct val="50000"/>
              </a:spcBef>
            </a:pPr>
            <a:r>
              <a:rPr lang="en-US" altLang="en-US" sz="1600" dirty="0">
                <a:latin typeface="Arial Narrow" panose="020B0604020202020204" pitchFamily="34" charset="0"/>
                <a:cs typeface="Arial Narrow" panose="020B0604020202020204" pitchFamily="34" charset="0"/>
              </a:rPr>
              <a:t>Graph assumes $10,000 single premium.</a:t>
            </a:r>
          </a:p>
        </p:txBody>
      </p:sp>
      <p:cxnSp>
        <p:nvCxnSpPr>
          <p:cNvPr id="5" name="Straight Connector 4">
            <a:extLst>
              <a:ext uri="{FF2B5EF4-FFF2-40B4-BE49-F238E27FC236}">
                <a16:creationId xmlns:a16="http://schemas.microsoft.com/office/drawing/2014/main" id="{B3DFF91A-2413-353A-3DB9-82189172D427}"/>
              </a:ext>
            </a:extLst>
          </p:cNvPr>
          <p:cNvCxnSpPr>
            <a:cxnSpLocks/>
          </p:cNvCxnSpPr>
          <p:nvPr/>
        </p:nvCxnSpPr>
        <p:spPr>
          <a:xfrm>
            <a:off x="463754" y="5791910"/>
            <a:ext cx="1121141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65CA0E1-7B5D-FF64-3D36-F341FC742C62}"/>
              </a:ext>
            </a:extLst>
          </p:cNvPr>
          <p:cNvSpPr txBox="1"/>
          <p:nvPr/>
        </p:nvSpPr>
        <p:spPr>
          <a:xfrm>
            <a:off x="463753" y="5826882"/>
            <a:ext cx="11211412" cy="757130"/>
          </a:xfrm>
          <a:prstGeom prst="rect">
            <a:avLst/>
          </a:prstGeom>
          <a:noFill/>
          <a:ln w="38100">
            <a:noFill/>
            <a:bevel/>
          </a:ln>
        </p:spPr>
        <p:txBody>
          <a:bodyPr wrap="square" lIns="0">
            <a:spAutoFit/>
          </a:bodyPr>
          <a:lstStyle/>
          <a:p>
            <a:pPr>
              <a:spcBef>
                <a:spcPct val="50000"/>
              </a:spcBef>
            </a:pPr>
            <a:r>
              <a:rPr lang="en-US" altLang="en-US" sz="1200" dirty="0">
                <a:solidFill>
                  <a:schemeClr val="bg1">
                    <a:lumMod val="65000"/>
                  </a:schemeClr>
                </a:solidFill>
                <a:latin typeface="Arial Narrow" panose="020B0604020202020204" pitchFamily="34" charset="0"/>
                <a:cs typeface="Arial Narrow" panose="020B0604020202020204" pitchFamily="34" charset="0"/>
              </a:rPr>
              <a:t>The S&amp;P 500 Index — shown as the dashed line — increases and decreases, as it might from year to year.  Notice how the FIT Flexible Premium Annuity protects the Accumulation Value (the principal and previously credited interest) — shown by the solid line — from the decreases. The Accumulation Value can only remain constant or increase; it can never decrease.</a:t>
            </a:r>
            <a:r>
              <a:rPr lang="en-US" altLang="en-US" sz="1200" baseline="30000" dirty="0">
                <a:solidFill>
                  <a:schemeClr val="bg1">
                    <a:lumMod val="65000"/>
                  </a:schemeClr>
                </a:solidFill>
                <a:latin typeface="Arial Narrow" panose="020B0604020202020204" pitchFamily="34" charset="0"/>
                <a:cs typeface="Arial Narrow" panose="020B0604020202020204" pitchFamily="34" charset="0"/>
              </a:rPr>
              <a:t>†</a:t>
            </a:r>
          </a:p>
          <a:p>
            <a:pPr>
              <a:lnSpc>
                <a:spcPct val="80000"/>
              </a:lnSpc>
            </a:pPr>
            <a:r>
              <a:rPr lang="en-US" altLang="en-US" sz="1200" dirty="0">
                <a:solidFill>
                  <a:schemeClr val="bg1">
                    <a:lumMod val="65000"/>
                  </a:schemeClr>
                </a:solidFill>
                <a:latin typeface="Arial Narrow" panose="020B0604020202020204" pitchFamily="34" charset="0"/>
                <a:cs typeface="Arial Narrow" panose="020B0604020202020204" pitchFamily="34" charset="0"/>
              </a:rPr>
              <a:t>* Illustration is not representative of future results nor of any applicable Index Rate.</a:t>
            </a:r>
          </a:p>
          <a:p>
            <a:pPr>
              <a:lnSpc>
                <a:spcPct val="80000"/>
              </a:lnSpc>
            </a:pPr>
            <a:r>
              <a:rPr lang="en-US" altLang="en-US" sz="1200" dirty="0">
                <a:solidFill>
                  <a:schemeClr val="bg1">
                    <a:lumMod val="65000"/>
                  </a:schemeClr>
                </a:solidFill>
                <a:latin typeface="Arial Narrow" panose="020B0604020202020204" pitchFamily="34" charset="0"/>
                <a:cs typeface="Arial Narrow" panose="020B0604020202020204" pitchFamily="34" charset="0"/>
              </a:rPr>
              <a:t>† Withdrawals in the first policy year or withdrawals exceeding 10% of the Accumulation Value in years 2–10 will incur a Withdrawal Charge.</a:t>
            </a:r>
          </a:p>
        </p:txBody>
      </p:sp>
    </p:spTree>
    <p:extLst>
      <p:ext uri="{BB962C8B-B14F-4D97-AF65-F5344CB8AC3E}">
        <p14:creationId xmlns:p14="http://schemas.microsoft.com/office/powerpoint/2010/main" val="1593195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775E62-85F4-DDC3-0A4C-E2B3FFB8BD41}"/>
              </a:ext>
            </a:extLst>
          </p:cNvPr>
          <p:cNvSpPr txBox="1"/>
          <p:nvPr/>
        </p:nvSpPr>
        <p:spPr>
          <a:xfrm>
            <a:off x="603373" y="817110"/>
            <a:ext cx="8530377"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lang="en-US" sz="1200" b="0" i="0" dirty="0">
                <a:solidFill>
                  <a:schemeClr val="bg1">
                    <a:lumMod val="65000"/>
                  </a:schemeClr>
                </a:solidFill>
                <a:latin typeface="Arial Narrow" panose="020B0604020202020204" pitchFamily="34" charset="0"/>
                <a:cs typeface="Arial Narrow" panose="020B0604020202020204" pitchFamily="34" charset="0"/>
              </a:rPr>
              <a:t>FIT Secure Growth and Select Income fixed indexed annuities, form series </a:t>
            </a:r>
            <a:br>
              <a:rPr lang="en-US" sz="1200" b="0" i="0" dirty="0">
                <a:solidFill>
                  <a:schemeClr val="bg1">
                    <a:lumMod val="65000"/>
                  </a:schemeClr>
                </a:solidFill>
                <a:latin typeface="Arial Narrow" panose="020B0604020202020204" pitchFamily="34" charset="0"/>
                <a:cs typeface="Arial Narrow" panose="020B0604020202020204" pitchFamily="34" charset="0"/>
              </a:rPr>
            </a:br>
            <a:r>
              <a:rPr lang="en-US" sz="1200" b="0" i="0" dirty="0">
                <a:solidFill>
                  <a:schemeClr val="bg1">
                    <a:lumMod val="65000"/>
                  </a:schemeClr>
                </a:solidFill>
                <a:latin typeface="Arial Narrow" panose="020B0604020202020204" pitchFamily="34" charset="0"/>
                <a:cs typeface="Arial Narrow" panose="020B0604020202020204" pitchFamily="34" charset="0"/>
              </a:rPr>
              <a:t>20375(0418)/ICC18-20375(0418), Guaranteed Lifetime Income Rider form series </a:t>
            </a:r>
            <a:br>
              <a:rPr lang="en-US" sz="1200" b="0" i="0" dirty="0">
                <a:solidFill>
                  <a:schemeClr val="bg1">
                    <a:lumMod val="65000"/>
                  </a:schemeClr>
                </a:solidFill>
                <a:latin typeface="Arial Narrow" panose="020B0604020202020204" pitchFamily="34" charset="0"/>
                <a:cs typeface="Arial Narrow" panose="020B0604020202020204" pitchFamily="34" charset="0"/>
              </a:rPr>
            </a:br>
            <a:r>
              <a:rPr lang="en-US" sz="1200" b="0" i="0" dirty="0">
                <a:solidFill>
                  <a:schemeClr val="bg1">
                    <a:lumMod val="65000"/>
                  </a:schemeClr>
                </a:solidFill>
                <a:latin typeface="Arial Narrow" panose="020B0604020202020204" pitchFamily="34" charset="0"/>
                <a:cs typeface="Arial Narrow" panose="020B0604020202020204" pitchFamily="34" charset="0"/>
              </a:rPr>
              <a:t>20367(0518)/ICC-18-20367(0518), Emergency Access Waiver rider form series </a:t>
            </a:r>
            <a:br>
              <a:rPr lang="en-US" sz="1200" b="0" i="0" dirty="0">
                <a:solidFill>
                  <a:schemeClr val="bg1">
                    <a:lumMod val="65000"/>
                  </a:schemeClr>
                </a:solidFill>
                <a:latin typeface="Arial Narrow" panose="020B0604020202020204" pitchFamily="34" charset="0"/>
                <a:cs typeface="Arial Narrow" panose="020B0604020202020204" pitchFamily="34" charset="0"/>
              </a:rPr>
            </a:br>
            <a:r>
              <a:rPr lang="en-US" sz="1200" b="0" i="0" dirty="0">
                <a:solidFill>
                  <a:schemeClr val="bg1">
                    <a:lumMod val="65000"/>
                  </a:schemeClr>
                </a:solidFill>
                <a:latin typeface="Arial Narrow" panose="020B0604020202020204" pitchFamily="34" charset="0"/>
                <a:cs typeface="Arial Narrow" panose="020B0604020202020204" pitchFamily="34" charset="0"/>
              </a:rPr>
              <a:t>20375/ICC1820375(0418)EAW are issued by Life Insurance Company of the Southwest</a:t>
            </a:r>
            <a:r>
              <a:rPr lang="en-US" sz="1000" b="0" i="0" dirty="0">
                <a:solidFill>
                  <a:schemeClr val="bg1">
                    <a:lumMod val="65000"/>
                  </a:schemeClr>
                </a:solidFill>
                <a:latin typeface="Arial Narrow" panose="020B0604020202020204" pitchFamily="34" charset="0"/>
                <a:cs typeface="Arial Narrow" panose="020B0604020202020204" pitchFamily="34" charset="0"/>
              </a:rPr>
              <a:t>.</a:t>
            </a:r>
          </a:p>
        </p:txBody>
      </p:sp>
      <p:cxnSp>
        <p:nvCxnSpPr>
          <p:cNvPr id="3" name="Straight Connector 2">
            <a:extLst>
              <a:ext uri="{FF2B5EF4-FFF2-40B4-BE49-F238E27FC236}">
                <a16:creationId xmlns:a16="http://schemas.microsoft.com/office/drawing/2014/main" id="{D91D0788-9358-A04B-4901-6FC9E746E409}"/>
              </a:ext>
            </a:extLst>
          </p:cNvPr>
          <p:cNvCxnSpPr>
            <a:cxnSpLocks/>
          </p:cNvCxnSpPr>
          <p:nvPr/>
        </p:nvCxnSpPr>
        <p:spPr>
          <a:xfrm>
            <a:off x="456333" y="675499"/>
            <a:ext cx="1120489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908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08437-EBD3-3741-9A4E-01A16F661F3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230954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7" descr="A person and person holding baskets of strawberries&#10;&#10;Description automatically generated">
            <a:extLst>
              <a:ext uri="{FF2B5EF4-FFF2-40B4-BE49-F238E27FC236}">
                <a16:creationId xmlns:a16="http://schemas.microsoft.com/office/drawing/2014/main" id="{4593918B-4FC7-ED73-5F86-17F667F16C4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19833" y="5164"/>
            <a:ext cx="8772167" cy="6852836"/>
          </a:xfrm>
          <a:custGeom>
            <a:avLst/>
            <a:gdLst>
              <a:gd name="connsiteX0" fmla="*/ 6030312 w 7719272"/>
              <a:gd name="connsiteY0" fmla="*/ 0 h 6030312"/>
              <a:gd name="connsiteX1" fmla="*/ 7719272 w 7719272"/>
              <a:gd name="connsiteY1" fmla="*/ 0 h 6030312"/>
              <a:gd name="connsiteX2" fmla="*/ 7719272 w 7719272"/>
              <a:gd name="connsiteY2" fmla="*/ 6030312 h 6030312"/>
              <a:gd name="connsiteX3" fmla="*/ 0 w 7719272"/>
              <a:gd name="connsiteY3" fmla="*/ 6030312 h 6030312"/>
            </a:gdLst>
            <a:ahLst/>
            <a:cxnLst>
              <a:cxn ang="0">
                <a:pos x="connsiteX0" y="connsiteY0"/>
              </a:cxn>
              <a:cxn ang="0">
                <a:pos x="connsiteX1" y="connsiteY1"/>
              </a:cxn>
              <a:cxn ang="0">
                <a:pos x="connsiteX2" y="connsiteY2"/>
              </a:cxn>
              <a:cxn ang="0">
                <a:pos x="connsiteX3" y="connsiteY3"/>
              </a:cxn>
            </a:cxnLst>
            <a:rect l="l" t="t" r="r" b="b"/>
            <a:pathLst>
              <a:path w="7719272" h="6030312">
                <a:moveTo>
                  <a:pt x="6030312" y="0"/>
                </a:moveTo>
                <a:lnTo>
                  <a:pt x="7719272" y="0"/>
                </a:lnTo>
                <a:lnTo>
                  <a:pt x="7719272" y="6030312"/>
                </a:lnTo>
                <a:lnTo>
                  <a:pt x="0" y="6030312"/>
                </a:lnTo>
                <a:close/>
              </a:path>
            </a:pathLst>
          </a:custGeom>
        </p:spPr>
      </p:pic>
      <p:sp>
        <p:nvSpPr>
          <p:cNvPr id="2" name="Title 1">
            <a:extLst>
              <a:ext uri="{FF2B5EF4-FFF2-40B4-BE49-F238E27FC236}">
                <a16:creationId xmlns:a16="http://schemas.microsoft.com/office/drawing/2014/main" id="{5539BBE3-AC0D-3940-9A98-540F1F933ED5}"/>
              </a:ext>
            </a:extLst>
          </p:cNvPr>
          <p:cNvSpPr>
            <a:spLocks noGrp="1"/>
          </p:cNvSpPr>
          <p:nvPr>
            <p:ph type="title"/>
          </p:nvPr>
        </p:nvSpPr>
        <p:spPr>
          <a:xfrm>
            <a:off x="474014" y="365760"/>
            <a:ext cx="11730686" cy="867930"/>
          </a:xfrm>
        </p:spPr>
        <p:txBody>
          <a:bodyPr lIns="0"/>
          <a:lstStyle/>
          <a:p>
            <a:r>
              <a:rPr lang="en-US" dirty="0"/>
              <a:t>Why </a:t>
            </a:r>
            <a:r>
              <a:rPr lang="en-US" b="1" dirty="0"/>
              <a:t>Fixed Indexed Annuities</a:t>
            </a:r>
          </a:p>
        </p:txBody>
      </p:sp>
      <p:sp>
        <p:nvSpPr>
          <p:cNvPr id="5" name="Slide Number Placeholder 23">
            <a:extLst>
              <a:ext uri="{FF2B5EF4-FFF2-40B4-BE49-F238E27FC236}">
                <a16:creationId xmlns:a16="http://schemas.microsoft.com/office/drawing/2014/main" id="{88C02445-9557-F8F5-2C54-9C8DB2AD82D2}"/>
              </a:ext>
            </a:extLst>
          </p:cNvPr>
          <p:cNvSpPr txBox="1">
            <a:spLocks/>
          </p:cNvSpPr>
          <p:nvPr/>
        </p:nvSpPr>
        <p:spPr>
          <a:xfrm>
            <a:off x="9441493" y="6458392"/>
            <a:ext cx="2224969"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2023, National Life Group  |  </a:t>
            </a:r>
            <a:fld id="{7100E8EA-2210-4425-A1B5-66FC0BB99DA3}" type="slidenum">
              <a:rPr lang="en-US" smtClean="0"/>
              <a:pPr/>
              <a:t>2</a:t>
            </a:fld>
            <a:endParaRPr lang="en-US" dirty="0"/>
          </a:p>
        </p:txBody>
      </p:sp>
      <p:graphicFrame>
        <p:nvGraphicFramePr>
          <p:cNvPr id="7" name="Table 6">
            <a:extLst>
              <a:ext uri="{FF2B5EF4-FFF2-40B4-BE49-F238E27FC236}">
                <a16:creationId xmlns:a16="http://schemas.microsoft.com/office/drawing/2014/main" id="{A4A1C430-CEF0-DDF7-0859-80C0BF312546}"/>
              </a:ext>
            </a:extLst>
          </p:cNvPr>
          <p:cNvGraphicFramePr>
            <a:graphicFrameLocks noGrp="1"/>
          </p:cNvGraphicFramePr>
          <p:nvPr>
            <p:extLst>
              <p:ext uri="{D42A27DB-BD31-4B8C-83A1-F6EECF244321}">
                <p14:modId xmlns:p14="http://schemas.microsoft.com/office/powerpoint/2010/main" val="313441023"/>
              </p:ext>
            </p:extLst>
          </p:nvPr>
        </p:nvGraphicFramePr>
        <p:xfrm>
          <a:off x="474014" y="1683530"/>
          <a:ext cx="6557323" cy="2466946"/>
        </p:xfrm>
        <a:graphic>
          <a:graphicData uri="http://schemas.openxmlformats.org/drawingml/2006/table">
            <a:tbl>
              <a:tblPr firstRow="1" bandRow="1">
                <a:tableStyleId>{5C22544A-7EE6-4342-B048-85BDC9FD1C3A}</a:tableStyleId>
              </a:tblPr>
              <a:tblGrid>
                <a:gridCol w="120798">
                  <a:extLst>
                    <a:ext uri="{9D8B030D-6E8A-4147-A177-3AD203B41FA5}">
                      <a16:colId xmlns:a16="http://schemas.microsoft.com/office/drawing/2014/main" val="2641242586"/>
                    </a:ext>
                  </a:extLst>
                </a:gridCol>
                <a:gridCol w="120798">
                  <a:extLst>
                    <a:ext uri="{9D8B030D-6E8A-4147-A177-3AD203B41FA5}">
                      <a16:colId xmlns:a16="http://schemas.microsoft.com/office/drawing/2014/main" val="273943614"/>
                    </a:ext>
                  </a:extLst>
                </a:gridCol>
                <a:gridCol w="6315727">
                  <a:extLst>
                    <a:ext uri="{9D8B030D-6E8A-4147-A177-3AD203B41FA5}">
                      <a16:colId xmlns:a16="http://schemas.microsoft.com/office/drawing/2014/main" val="873920959"/>
                    </a:ext>
                  </a:extLst>
                </a:gridCol>
              </a:tblGrid>
              <a:tr h="548640">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ct val="50000"/>
                        </a:spcBef>
                        <a:defRPr kumimoji="0" b="0" i="0" normalizeH="0" noProof="0">
                          <a:uLnTx/>
                          <a:uFillTx/>
                          <a:latin typeface="Arial" pitchFamily="34" charset="0"/>
                          <a:ea typeface="+mn-ea"/>
                          <a:cs typeface="+mn-cs"/>
                        </a:defRPr>
                      </a:pPr>
                      <a:r>
                        <a:rPr lang="en-US" altLang="en-US" sz="1800" dirty="0">
                          <a:solidFill>
                            <a:schemeClr val="tx1"/>
                          </a:solidFill>
                          <a:latin typeface="Arial" pitchFamily="34" charset="0"/>
                          <a:cs typeface="+mn-cs"/>
                        </a:rPr>
                        <a:t>Provides diversity in retirement savings that could potentially offset savings that participate in the market</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95841000"/>
                  </a:ext>
                </a:extLst>
              </a:tr>
              <a:tr h="0">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b="0" baseline="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5533513"/>
                  </a:ext>
                </a:extLst>
              </a:tr>
              <a:tr h="548640">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defRPr kumimoji="0" b="0" i="0" normalizeH="0" noProof="0">
                          <a:uLnTx/>
                          <a:uFillTx/>
                          <a:latin typeface="Arial" pitchFamily="34" charset="0"/>
                          <a:ea typeface="+mn-ea"/>
                          <a:cs typeface="+mn-cs"/>
                        </a:defRPr>
                      </a:pPr>
                      <a:r>
                        <a:rPr lang="en-US" altLang="en-US" sz="1800" dirty="0">
                          <a:latin typeface="Arial" pitchFamily="34" charset="0"/>
                          <a:cs typeface="+mn-cs"/>
                        </a:rPr>
                        <a:t>Potential to grow with peace of mind that premiums paid </a:t>
                      </a:r>
                      <a:br>
                        <a:rPr lang="en-US" altLang="en-US" sz="1800" dirty="0">
                          <a:latin typeface="Arial" pitchFamily="34" charset="0"/>
                          <a:cs typeface="+mn-cs"/>
                        </a:rPr>
                      </a:br>
                      <a:r>
                        <a:rPr lang="en-US" altLang="en-US" sz="1800" dirty="0">
                          <a:latin typeface="Arial" pitchFamily="34" charset="0"/>
                          <a:cs typeface="+mn-cs"/>
                        </a:rPr>
                        <a:t>and interest credited are protected from possible market loss with a 0% floor guarantee</a:t>
                      </a:r>
                      <a:r>
                        <a:rPr lang="en-US" altLang="en-US" sz="1800" baseline="30000" dirty="0">
                          <a:latin typeface="Arial" pitchFamily="34" charset="0"/>
                          <a:cs typeface="+mn-cs"/>
                        </a:rPr>
                        <a:t>1,2,3</a:t>
                      </a:r>
                    </a:p>
                  </a:txBody>
                  <a:tcPr marL="18288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75962247"/>
                  </a:ext>
                </a:extLst>
              </a:tr>
              <a:tr h="89506">
                <a:tc>
                  <a:txBody>
                    <a:bodyPr/>
                    <a:lstStyle/>
                    <a:p>
                      <a:pPr algn="ctr"/>
                      <a:endParaRPr lang="en-US" sz="4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4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400" b="0" baseline="3000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414264"/>
                  </a:ext>
                </a:extLst>
              </a:tr>
              <a:tr h="548640">
                <a:tc>
                  <a:txBody>
                    <a:bodyPr/>
                    <a:lstStyle/>
                    <a:p>
                      <a:pPr algn="ctr"/>
                      <a:endParaRPr lang="en-US" sz="4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4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defRPr kumimoji="0" b="0" i="0" normalizeH="0" noProof="0">
                          <a:uLnTx/>
                          <a:uFillTx/>
                          <a:latin typeface="Arial" pitchFamily="34" charset="0"/>
                          <a:ea typeface="+mn-ea"/>
                          <a:cs typeface="+mn-cs"/>
                        </a:defRPr>
                      </a:pPr>
                      <a:r>
                        <a:rPr lang="en-US" altLang="en-US" sz="1800" dirty="0">
                          <a:latin typeface="Arial" pitchFamily="34" charset="0"/>
                          <a:cs typeface="+mn-cs"/>
                        </a:rPr>
                        <a:t>Can provide death benefit protection</a:t>
                      </a:r>
                    </a:p>
                  </a:txBody>
                  <a:tcPr marL="182880" marR="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98399327"/>
                  </a:ext>
                </a:extLst>
              </a:tr>
            </a:tbl>
          </a:graphicData>
        </a:graphic>
      </p:graphicFrame>
      <p:sp>
        <p:nvSpPr>
          <p:cNvPr id="8" name="TextBox 7">
            <a:extLst>
              <a:ext uri="{FF2B5EF4-FFF2-40B4-BE49-F238E27FC236}">
                <a16:creationId xmlns:a16="http://schemas.microsoft.com/office/drawing/2014/main" id="{5D489BA5-B567-45F4-F9A9-6472606BAF8B}"/>
              </a:ext>
            </a:extLst>
          </p:cNvPr>
          <p:cNvSpPr txBox="1"/>
          <p:nvPr/>
        </p:nvSpPr>
        <p:spPr>
          <a:xfrm>
            <a:off x="474014" y="5896699"/>
            <a:ext cx="8081407" cy="646331"/>
          </a:xfrm>
          <a:prstGeom prst="rect">
            <a:avLst/>
          </a:prstGeom>
          <a:solidFill>
            <a:schemeClr val="bg1">
              <a:alpha val="90000"/>
            </a:schemeClr>
          </a:solidFill>
        </p:spPr>
        <p:txBody>
          <a:bodyPr wrap="square" lIns="0" rIns="45720">
            <a:spAutoFit/>
          </a:bodyPr>
          <a:lstStyle/>
          <a:p>
            <a:r>
              <a:rPr lang="en-US" sz="1200" dirty="0">
                <a:solidFill>
                  <a:schemeClr val="bg1">
                    <a:lumMod val="50000"/>
                  </a:schemeClr>
                </a:solidFill>
                <a:effectLst/>
                <a:latin typeface="Arial Narrow" panose="020B0604020202020204" pitchFamily="34" charset="0"/>
                <a:cs typeface="Arial Narrow" panose="020B0604020202020204" pitchFamily="34" charset="0"/>
              </a:rPr>
              <a:t>1.  Guarantees are dependent upon the claims-paying ability of the issuing company.</a:t>
            </a:r>
          </a:p>
          <a:p>
            <a:r>
              <a:rPr lang="en-US" sz="1200" dirty="0">
                <a:solidFill>
                  <a:schemeClr val="bg1">
                    <a:lumMod val="50000"/>
                  </a:schemeClr>
                </a:solidFill>
                <a:effectLst/>
                <a:latin typeface="Arial Narrow" panose="020B0604020202020204" pitchFamily="34" charset="0"/>
                <a:cs typeface="Arial Narrow" panose="020B0604020202020204" pitchFamily="34" charset="0"/>
              </a:rPr>
              <a:t>2.  Fixed Indexed annuities do not directly participate in equity investments.</a:t>
            </a:r>
          </a:p>
          <a:p>
            <a:r>
              <a:rPr lang="en-US" sz="1200" dirty="0">
                <a:solidFill>
                  <a:schemeClr val="bg1">
                    <a:lumMod val="50000"/>
                  </a:schemeClr>
                </a:solidFill>
                <a:effectLst/>
                <a:latin typeface="Arial Narrow" panose="020B0604020202020204" pitchFamily="34" charset="0"/>
                <a:cs typeface="Arial Narrow" panose="020B0604020202020204" pitchFamily="34" charset="0"/>
              </a:rPr>
              <a:t>3.  Assuming no withdrawals during withdrawal charge period. Rider charges continue to be deducted regardless of whether interest is credited.  </a:t>
            </a:r>
          </a:p>
        </p:txBody>
      </p:sp>
      <p:sp>
        <p:nvSpPr>
          <p:cNvPr id="4" name="Content Placeholder 2">
            <a:extLst>
              <a:ext uri="{FF2B5EF4-FFF2-40B4-BE49-F238E27FC236}">
                <a16:creationId xmlns:a16="http://schemas.microsoft.com/office/drawing/2014/main" id="{3EB1DC92-E49F-FF6D-DF1A-0DC987C82840}"/>
              </a:ext>
            </a:extLst>
          </p:cNvPr>
          <p:cNvSpPr txBox="1">
            <a:spLocks/>
          </p:cNvSpPr>
          <p:nvPr/>
        </p:nvSpPr>
        <p:spPr>
          <a:xfrm>
            <a:off x="474014" y="1143000"/>
            <a:ext cx="10284193" cy="540530"/>
          </a:xfrm>
          <a:prstGeom prst="rect">
            <a:avLst/>
          </a:prstGeom>
        </p:spPr>
        <p:txBody>
          <a:bodyPr vert="horz" lIns="0" tIns="0" rIns="0" bIns="0" rtlCol="0">
            <a:noAutofit/>
          </a:bodyPr>
          <a:lstStyle>
            <a:lvl1pPr marL="174625" indent="-174625"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4pPr>
            <a:lvl5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mj-lt"/>
              </a:rPr>
              <a:t>Fundamentally tax-deferred retirement savings vehicle</a:t>
            </a:r>
            <a:endParaRPr lang="en-US" sz="1800" dirty="0">
              <a:latin typeface="+mj-lt"/>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sz="1800" dirty="0">
              <a:latin typeface="+mj-lt"/>
            </a:endParaRPr>
          </a:p>
        </p:txBody>
      </p:sp>
      <p:cxnSp>
        <p:nvCxnSpPr>
          <p:cNvPr id="9" name="Straight Connector 8">
            <a:extLst>
              <a:ext uri="{FF2B5EF4-FFF2-40B4-BE49-F238E27FC236}">
                <a16:creationId xmlns:a16="http://schemas.microsoft.com/office/drawing/2014/main" id="{E0AC157B-1B84-61B1-6990-91CADF90DD36}"/>
              </a:ext>
            </a:extLst>
          </p:cNvPr>
          <p:cNvCxnSpPr>
            <a:cxnSpLocks/>
          </p:cNvCxnSpPr>
          <p:nvPr/>
        </p:nvCxnSpPr>
        <p:spPr>
          <a:xfrm>
            <a:off x="458591" y="5876941"/>
            <a:ext cx="379535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53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8E7A-5915-1B02-EABD-80C713412DDE}"/>
              </a:ext>
            </a:extLst>
          </p:cNvPr>
          <p:cNvSpPr>
            <a:spLocks noGrp="1"/>
          </p:cNvSpPr>
          <p:nvPr>
            <p:ph type="title"/>
          </p:nvPr>
        </p:nvSpPr>
        <p:spPr>
          <a:xfrm>
            <a:off x="457198" y="235729"/>
            <a:ext cx="11734801" cy="1366528"/>
          </a:xfrm>
        </p:spPr>
        <p:txBody>
          <a:bodyPr lIns="0"/>
          <a:lstStyle/>
          <a:p>
            <a:r>
              <a:rPr lang="en-US" dirty="0"/>
              <a:t>From National Life and </a:t>
            </a:r>
            <a:br>
              <a:rPr lang="en-US" dirty="0"/>
            </a:br>
            <a:r>
              <a:rPr lang="en-US" dirty="0"/>
              <a:t>Life Insurance Company of the Southwest</a:t>
            </a:r>
          </a:p>
        </p:txBody>
      </p:sp>
      <p:sp>
        <p:nvSpPr>
          <p:cNvPr id="4" name="Text Placeholder 3">
            <a:extLst>
              <a:ext uri="{FF2B5EF4-FFF2-40B4-BE49-F238E27FC236}">
                <a16:creationId xmlns:a16="http://schemas.microsoft.com/office/drawing/2014/main" id="{9879B346-77FA-7C12-62EC-F5C315C5367D}"/>
              </a:ext>
            </a:extLst>
          </p:cNvPr>
          <p:cNvSpPr>
            <a:spLocks noGrp="1"/>
          </p:cNvSpPr>
          <p:nvPr>
            <p:ph type="body" sz="quarter" idx="11"/>
          </p:nvPr>
        </p:nvSpPr>
        <p:spPr>
          <a:xfrm>
            <a:off x="2409248" y="2815373"/>
            <a:ext cx="3474720" cy="2241300"/>
          </a:xfrm>
        </p:spPr>
        <p:txBody>
          <a:bodyPr tIns="640080"/>
          <a:lstStyle/>
          <a:p>
            <a:r>
              <a:rPr lang="en-US" dirty="0"/>
              <a:t>#1 issuer of Fixed Indexed Annuities in Employer Sponsored Plans</a:t>
            </a:r>
            <a:r>
              <a:rPr lang="en-US" baseline="30000" dirty="0"/>
              <a:t>4</a:t>
            </a:r>
          </a:p>
        </p:txBody>
      </p:sp>
      <p:sp>
        <p:nvSpPr>
          <p:cNvPr id="5" name="Text Placeholder 4">
            <a:extLst>
              <a:ext uri="{FF2B5EF4-FFF2-40B4-BE49-F238E27FC236}">
                <a16:creationId xmlns:a16="http://schemas.microsoft.com/office/drawing/2014/main" id="{E8FEBFF2-1F2B-392B-2EB6-67744C838DD7}"/>
              </a:ext>
            </a:extLst>
          </p:cNvPr>
          <p:cNvSpPr>
            <a:spLocks noGrp="1"/>
          </p:cNvSpPr>
          <p:nvPr>
            <p:ph type="body" sz="quarter" idx="12"/>
          </p:nvPr>
        </p:nvSpPr>
        <p:spPr>
          <a:xfrm>
            <a:off x="6310689" y="2815373"/>
            <a:ext cx="3474720" cy="2241300"/>
          </a:xfrm>
        </p:spPr>
        <p:txBody>
          <a:bodyPr tIns="640080"/>
          <a:lstStyle/>
          <a:p>
            <a:r>
              <a:rPr lang="en-US" dirty="0"/>
              <a:t>Longest standing issuer of Indexed Annuities</a:t>
            </a:r>
            <a:r>
              <a:rPr lang="en-US" baseline="30000" dirty="0"/>
              <a:t>5</a:t>
            </a:r>
          </a:p>
        </p:txBody>
      </p:sp>
      <p:sp>
        <p:nvSpPr>
          <p:cNvPr id="10" name="TextBox 9">
            <a:extLst>
              <a:ext uri="{FF2B5EF4-FFF2-40B4-BE49-F238E27FC236}">
                <a16:creationId xmlns:a16="http://schemas.microsoft.com/office/drawing/2014/main" id="{501B9AE7-7D94-0C1A-2881-E5DF38CB791E}"/>
              </a:ext>
            </a:extLst>
          </p:cNvPr>
          <p:cNvSpPr txBox="1"/>
          <p:nvPr/>
        </p:nvSpPr>
        <p:spPr>
          <a:xfrm>
            <a:off x="457199" y="6164502"/>
            <a:ext cx="8234414" cy="369332"/>
          </a:xfrm>
          <a:prstGeom prst="rect">
            <a:avLst/>
          </a:prstGeom>
          <a:noFill/>
        </p:spPr>
        <p:txBody>
          <a:bodyPr wrap="square" lIns="0" tIns="0" rIns="0" bIns="0" rtlCol="0">
            <a:spAutoFit/>
          </a:bodyPr>
          <a:lstStyle/>
          <a:p>
            <a:r>
              <a:rPr lang="en-US" sz="1200" dirty="0">
                <a:solidFill>
                  <a:schemeClr val="bg1">
                    <a:lumMod val="65000"/>
                  </a:schemeClr>
                </a:solidFill>
                <a:latin typeface="Arial Narrow" panose="020B0604020202020204" pitchFamily="34" charset="0"/>
                <a:cs typeface="Arial Narrow" panose="020B0604020202020204" pitchFamily="34" charset="0"/>
              </a:rPr>
              <a:t>4 LIMRA US Individual Annuity Industry Sales Report, 2Q2024</a:t>
            </a:r>
          </a:p>
          <a:p>
            <a:r>
              <a:rPr lang="en-US" sz="1200" dirty="0">
                <a:solidFill>
                  <a:schemeClr val="bg1">
                    <a:lumMod val="65000"/>
                  </a:schemeClr>
                </a:solidFill>
                <a:latin typeface="Arial Narrow" panose="020B0604020202020204" pitchFamily="34" charset="0"/>
                <a:cs typeface="Arial Narrow" panose="020B0604020202020204" pitchFamily="34" charset="0"/>
              </a:rPr>
              <a:t>5 Insurance News Net, FIAs at Age 20, 2015</a:t>
            </a:r>
          </a:p>
        </p:txBody>
      </p:sp>
      <p:cxnSp>
        <p:nvCxnSpPr>
          <p:cNvPr id="11" name="Straight Connector 10">
            <a:extLst>
              <a:ext uri="{FF2B5EF4-FFF2-40B4-BE49-F238E27FC236}">
                <a16:creationId xmlns:a16="http://schemas.microsoft.com/office/drawing/2014/main" id="{DD28541F-97C2-6BE1-DE8C-E6C969BD3F04}"/>
              </a:ext>
            </a:extLst>
          </p:cNvPr>
          <p:cNvCxnSpPr>
            <a:cxnSpLocks/>
          </p:cNvCxnSpPr>
          <p:nvPr/>
        </p:nvCxnSpPr>
        <p:spPr>
          <a:xfrm>
            <a:off x="457198" y="6092050"/>
            <a:ext cx="346544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A5CF61B-0235-5422-BA63-7ABAAB502FB6}"/>
              </a:ext>
            </a:extLst>
          </p:cNvPr>
          <p:cNvSpPr txBox="1"/>
          <p:nvPr/>
        </p:nvSpPr>
        <p:spPr>
          <a:xfrm>
            <a:off x="2416867" y="2457910"/>
            <a:ext cx="3459482" cy="615553"/>
          </a:xfrm>
          <a:prstGeom prst="rect">
            <a:avLst/>
          </a:prstGeom>
          <a:noFill/>
        </p:spPr>
        <p:txBody>
          <a:bodyPr wrap="square" rtlCol="0">
            <a:spAutoFit/>
          </a:bodyPr>
          <a:lstStyle/>
          <a:p>
            <a:pPr algn="ctr"/>
            <a:r>
              <a:rPr lang="en-US" sz="3400" b="1" dirty="0">
                <a:solidFill>
                  <a:schemeClr val="accent2"/>
                </a:solidFill>
              </a:rPr>
              <a:t>#1 Issuer</a:t>
            </a:r>
          </a:p>
        </p:txBody>
      </p:sp>
      <p:sp>
        <p:nvSpPr>
          <p:cNvPr id="15" name="TextBox 14">
            <a:extLst>
              <a:ext uri="{FF2B5EF4-FFF2-40B4-BE49-F238E27FC236}">
                <a16:creationId xmlns:a16="http://schemas.microsoft.com/office/drawing/2014/main" id="{0A40D757-9C55-63D2-18E9-A108BEF5758A}"/>
              </a:ext>
            </a:extLst>
          </p:cNvPr>
          <p:cNvSpPr txBox="1"/>
          <p:nvPr/>
        </p:nvSpPr>
        <p:spPr>
          <a:xfrm>
            <a:off x="6303070" y="1934690"/>
            <a:ext cx="3451862" cy="1138773"/>
          </a:xfrm>
          <a:prstGeom prst="rect">
            <a:avLst/>
          </a:prstGeom>
          <a:noFill/>
        </p:spPr>
        <p:txBody>
          <a:bodyPr wrap="square" rtlCol="0">
            <a:spAutoFit/>
          </a:bodyPr>
          <a:lstStyle/>
          <a:p>
            <a:pPr algn="ctr"/>
            <a:r>
              <a:rPr lang="en-US" sz="3400" b="1" dirty="0">
                <a:solidFill>
                  <a:schemeClr val="accent2"/>
                </a:solidFill>
              </a:rPr>
              <a:t>Longest Standing Issuer</a:t>
            </a:r>
          </a:p>
        </p:txBody>
      </p:sp>
    </p:spTree>
    <p:extLst>
      <p:ext uri="{BB962C8B-B14F-4D97-AF65-F5344CB8AC3E}">
        <p14:creationId xmlns:p14="http://schemas.microsoft.com/office/powerpoint/2010/main" val="3938830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78DD6-0F71-1554-065E-3016A0893D08}"/>
              </a:ext>
            </a:extLst>
          </p:cNvPr>
          <p:cNvSpPr>
            <a:spLocks noGrp="1"/>
          </p:cNvSpPr>
          <p:nvPr>
            <p:ph type="title"/>
          </p:nvPr>
        </p:nvSpPr>
        <p:spPr/>
        <p:txBody>
          <a:bodyPr/>
          <a:lstStyle/>
          <a:p>
            <a:r>
              <a:rPr lang="en-US" b="1" dirty="0"/>
              <a:t>Solid</a:t>
            </a:r>
            <a:r>
              <a:rPr lang="en-US" dirty="0"/>
              <a:t> Financial Strength Ratings</a:t>
            </a:r>
          </a:p>
        </p:txBody>
      </p:sp>
      <p:sp>
        <p:nvSpPr>
          <p:cNvPr id="3" name="Content Placeholder 2">
            <a:extLst>
              <a:ext uri="{FF2B5EF4-FFF2-40B4-BE49-F238E27FC236}">
                <a16:creationId xmlns:a16="http://schemas.microsoft.com/office/drawing/2014/main" id="{74A58707-DF71-B17A-2544-F480D2A7798E}"/>
              </a:ext>
            </a:extLst>
          </p:cNvPr>
          <p:cNvSpPr txBox="1">
            <a:spLocks/>
          </p:cNvSpPr>
          <p:nvPr/>
        </p:nvSpPr>
        <p:spPr>
          <a:xfrm>
            <a:off x="490168" y="2316154"/>
            <a:ext cx="3474719" cy="3081635"/>
          </a:xfrm>
          <a:prstGeom prst="rect">
            <a:avLst/>
          </a:prstGeom>
          <a:solidFill>
            <a:schemeClr val="bg1">
              <a:lumMod val="95000"/>
            </a:schemeClr>
          </a:solidFill>
        </p:spPr>
        <p:txBody>
          <a:bodyPr lIns="91440" tIns="365760" rIns="91440">
            <a:normAutofit/>
          </a:bodyPr>
          <a:lstStyle>
            <a:lvl1pPr marL="130966" indent="-130966" algn="l" defTabSz="685783" rtl="0" eaLnBrk="1" latinLnBrk="0" hangingPunct="1">
              <a:lnSpc>
                <a:spcPct val="90000"/>
              </a:lnSpc>
              <a:spcBef>
                <a:spcPts val="750"/>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1pPr>
            <a:lvl2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2pPr>
            <a:lvl3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3pPr>
            <a:lvl4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4pPr>
            <a:lvl5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Aft>
                <a:spcPts val="2400"/>
              </a:spcAft>
              <a:buNone/>
            </a:pPr>
            <a:r>
              <a:rPr lang="en-US" sz="2200" b="1" dirty="0">
                <a:solidFill>
                  <a:schemeClr val="accent2"/>
                </a:solidFill>
              </a:rPr>
              <a:t>(Superior)</a:t>
            </a:r>
          </a:p>
          <a:p>
            <a:pPr marL="0" indent="0" algn="ctr">
              <a:spcBef>
                <a:spcPts val="600"/>
              </a:spcBef>
              <a:spcAft>
                <a:spcPts val="3600"/>
              </a:spcAft>
              <a:buNone/>
            </a:pPr>
            <a:r>
              <a:rPr lang="en-US" sz="2800" dirty="0"/>
              <a:t>A.M. BEST</a:t>
            </a:r>
          </a:p>
          <a:p>
            <a:pPr marL="0" indent="0" algn="ctr">
              <a:spcBef>
                <a:spcPts val="600"/>
              </a:spcBef>
              <a:buNone/>
            </a:pPr>
            <a:r>
              <a:rPr lang="en-US" sz="2000" dirty="0"/>
              <a:t>Second highest of </a:t>
            </a:r>
            <a:br>
              <a:rPr lang="en-US" sz="2000" dirty="0"/>
            </a:br>
            <a:r>
              <a:rPr lang="en-US" sz="2000" dirty="0"/>
              <a:t>16 rankings</a:t>
            </a:r>
          </a:p>
        </p:txBody>
      </p:sp>
      <p:sp>
        <p:nvSpPr>
          <p:cNvPr id="4" name="Text Placeholder 7">
            <a:extLst>
              <a:ext uri="{FF2B5EF4-FFF2-40B4-BE49-F238E27FC236}">
                <a16:creationId xmlns:a16="http://schemas.microsoft.com/office/drawing/2014/main" id="{804ED4D9-407A-F635-9734-B02F68A54540}"/>
              </a:ext>
            </a:extLst>
          </p:cNvPr>
          <p:cNvSpPr txBox="1">
            <a:spLocks/>
          </p:cNvSpPr>
          <p:nvPr/>
        </p:nvSpPr>
        <p:spPr>
          <a:xfrm>
            <a:off x="4348315" y="2326430"/>
            <a:ext cx="3476724" cy="3081635"/>
          </a:xfrm>
          <a:prstGeom prst="rect">
            <a:avLst/>
          </a:prstGeom>
          <a:solidFill>
            <a:schemeClr val="bg1">
              <a:lumMod val="95000"/>
            </a:schemeClr>
          </a:solidFill>
        </p:spPr>
        <p:txBody>
          <a:bodyPr lIns="91440" tIns="365760" rIns="91440"/>
          <a:lstStyle>
            <a:lvl1pPr marL="130966" indent="-130966" algn="l" defTabSz="685783" rtl="0" eaLnBrk="1" latinLnBrk="0" hangingPunct="1">
              <a:lnSpc>
                <a:spcPct val="90000"/>
              </a:lnSpc>
              <a:spcBef>
                <a:spcPts val="750"/>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1pPr>
            <a:lvl2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2pPr>
            <a:lvl3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3pPr>
            <a:lvl4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4pPr>
            <a:lvl5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Aft>
                <a:spcPts val="2400"/>
              </a:spcAft>
              <a:buNone/>
            </a:pPr>
            <a:r>
              <a:rPr lang="en-US" sz="2200" b="1" dirty="0">
                <a:solidFill>
                  <a:schemeClr val="accent2"/>
                </a:solidFill>
              </a:rPr>
              <a:t>(Strong)</a:t>
            </a:r>
          </a:p>
          <a:p>
            <a:pPr marL="0" lvl="1" indent="0" algn="ctr">
              <a:spcBef>
                <a:spcPts val="600"/>
              </a:spcBef>
              <a:spcAft>
                <a:spcPts val="600"/>
              </a:spcAft>
              <a:buNone/>
            </a:pPr>
            <a:r>
              <a:rPr lang="en-US" sz="2800" dirty="0"/>
              <a:t>STANDARD &amp; POOR’S</a:t>
            </a:r>
          </a:p>
          <a:p>
            <a:pPr marL="0" lvl="1" indent="0" algn="ctr">
              <a:spcBef>
                <a:spcPts val="600"/>
              </a:spcBef>
              <a:buNone/>
            </a:pPr>
            <a:r>
              <a:rPr lang="en-US" sz="2000" dirty="0"/>
              <a:t>Fifth highest of </a:t>
            </a:r>
            <a:br>
              <a:rPr lang="en-US" sz="2000" dirty="0"/>
            </a:br>
            <a:r>
              <a:rPr lang="en-US" sz="2000" dirty="0"/>
              <a:t>21 rankings</a:t>
            </a:r>
          </a:p>
        </p:txBody>
      </p:sp>
      <p:sp>
        <p:nvSpPr>
          <p:cNvPr id="5" name="Text Placeholder 8">
            <a:extLst>
              <a:ext uri="{FF2B5EF4-FFF2-40B4-BE49-F238E27FC236}">
                <a16:creationId xmlns:a16="http://schemas.microsoft.com/office/drawing/2014/main" id="{A49285A2-2B73-A11E-9041-7C9F597A1A99}"/>
              </a:ext>
            </a:extLst>
          </p:cNvPr>
          <p:cNvSpPr txBox="1">
            <a:spLocks/>
          </p:cNvSpPr>
          <p:nvPr/>
        </p:nvSpPr>
        <p:spPr>
          <a:xfrm>
            <a:off x="8208468" y="2316154"/>
            <a:ext cx="3493364" cy="3081635"/>
          </a:xfrm>
          <a:prstGeom prst="rect">
            <a:avLst/>
          </a:prstGeom>
          <a:solidFill>
            <a:schemeClr val="bg1">
              <a:lumMod val="95000"/>
            </a:schemeClr>
          </a:solidFill>
        </p:spPr>
        <p:txBody>
          <a:bodyPr lIns="91440" tIns="365760" rIns="91440"/>
          <a:lstStyle>
            <a:lvl1pPr marL="130966" indent="-130966" algn="l" defTabSz="685783" rtl="0" eaLnBrk="1" latinLnBrk="0" hangingPunct="1">
              <a:lnSpc>
                <a:spcPct val="90000"/>
              </a:lnSpc>
              <a:spcBef>
                <a:spcPts val="750"/>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1pPr>
            <a:lvl2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2pPr>
            <a:lvl3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3pPr>
            <a:lvl4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4pPr>
            <a:lvl5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Aft>
                <a:spcPts val="2400"/>
              </a:spcAft>
              <a:buNone/>
            </a:pPr>
            <a:r>
              <a:rPr lang="en-US" sz="2200" b="1" dirty="0">
                <a:solidFill>
                  <a:schemeClr val="accent2"/>
                </a:solidFill>
              </a:rPr>
              <a:t>(Good)</a:t>
            </a:r>
          </a:p>
          <a:p>
            <a:pPr marL="0" indent="0" algn="ctr">
              <a:spcBef>
                <a:spcPts val="600"/>
              </a:spcBef>
              <a:spcAft>
                <a:spcPts val="3600"/>
              </a:spcAft>
              <a:buNone/>
            </a:pPr>
            <a:r>
              <a:rPr lang="en-US" sz="2800" dirty="0"/>
              <a:t>MOODY’S</a:t>
            </a:r>
          </a:p>
          <a:p>
            <a:pPr marL="0" indent="0" algn="ctr">
              <a:spcBef>
                <a:spcPts val="600"/>
              </a:spcBef>
              <a:buNone/>
            </a:pPr>
            <a:r>
              <a:rPr lang="en-US" sz="2000" dirty="0"/>
              <a:t>Fifth highest of </a:t>
            </a:r>
            <a:br>
              <a:rPr lang="en-US" sz="2000" dirty="0"/>
            </a:br>
            <a:r>
              <a:rPr lang="en-US" sz="2000" dirty="0"/>
              <a:t>21 rankings</a:t>
            </a:r>
          </a:p>
        </p:txBody>
      </p:sp>
      <p:sp>
        <p:nvSpPr>
          <p:cNvPr id="6" name="TextBox 5">
            <a:extLst>
              <a:ext uri="{FF2B5EF4-FFF2-40B4-BE49-F238E27FC236}">
                <a16:creationId xmlns:a16="http://schemas.microsoft.com/office/drawing/2014/main" id="{D72C58B6-8C87-69FD-9752-FAEFB2EBCD94}"/>
              </a:ext>
            </a:extLst>
          </p:cNvPr>
          <p:cNvSpPr txBox="1"/>
          <p:nvPr/>
        </p:nvSpPr>
        <p:spPr>
          <a:xfrm>
            <a:off x="491887" y="6148656"/>
            <a:ext cx="3310202" cy="369332"/>
          </a:xfrm>
          <a:prstGeom prst="rect">
            <a:avLst/>
          </a:prstGeom>
          <a:noFill/>
        </p:spPr>
        <p:txBody>
          <a:bodyPr wrap="none" lIns="0" tIns="0" rIns="0" bIns="0" rtlCol="0">
            <a:spAutoFit/>
          </a:bodyPr>
          <a:lstStyle/>
          <a:p>
            <a:r>
              <a:rPr lang="en-US" sz="1200" dirty="0">
                <a:solidFill>
                  <a:schemeClr val="bg1">
                    <a:lumMod val="65000"/>
                  </a:schemeClr>
                </a:solidFill>
                <a:latin typeface="Arial Narrow" panose="020B0604020202020204" pitchFamily="34" charset="0"/>
                <a:cs typeface="Arial Narrow" panose="020B0604020202020204" pitchFamily="34" charset="0"/>
              </a:rPr>
              <a:t>Financial strength ratings for NLIC and LSW as of 9/6/2024</a:t>
            </a:r>
          </a:p>
          <a:p>
            <a:r>
              <a:rPr lang="en-US" sz="1200" dirty="0">
                <a:solidFill>
                  <a:schemeClr val="bg1">
                    <a:lumMod val="65000"/>
                  </a:schemeClr>
                </a:solidFill>
                <a:latin typeface="Arial Narrow" panose="020B0604020202020204" pitchFamily="34" charset="0"/>
                <a:cs typeface="Arial Narrow" panose="020B0604020202020204" pitchFamily="34" charset="0"/>
              </a:rPr>
              <a:t>Ratings are subject to change. </a:t>
            </a:r>
          </a:p>
        </p:txBody>
      </p:sp>
      <p:sp>
        <p:nvSpPr>
          <p:cNvPr id="10" name="TextBox 9">
            <a:extLst>
              <a:ext uri="{FF2B5EF4-FFF2-40B4-BE49-F238E27FC236}">
                <a16:creationId xmlns:a16="http://schemas.microsoft.com/office/drawing/2014/main" id="{9DE6CF19-676E-BF9C-CF1F-2AAB6B48E2A0}"/>
              </a:ext>
            </a:extLst>
          </p:cNvPr>
          <p:cNvSpPr txBox="1"/>
          <p:nvPr/>
        </p:nvSpPr>
        <p:spPr>
          <a:xfrm>
            <a:off x="1421050" y="1692587"/>
            <a:ext cx="1656639" cy="1139868"/>
          </a:xfrm>
          <a:prstGeom prst="rect">
            <a:avLst/>
          </a:prstGeom>
          <a:noFill/>
          <a:ln w="38100">
            <a:noFill/>
            <a:bevel/>
          </a:ln>
        </p:spPr>
        <p:txBody>
          <a:bodyPr vert="horz" wrap="square" lIns="0" tIns="0" rIns="0" bIns="0" rtlCol="0" anchor="b" anchorCtr="0">
            <a:noAutofit/>
          </a:bodyPr>
          <a:lstStyle/>
          <a:p>
            <a:pPr algn="ctr" fontAlgn="auto">
              <a:spcAft>
                <a:spcPts val="0"/>
              </a:spcAft>
            </a:pPr>
            <a:r>
              <a:rPr lang="en-US" sz="9600" b="1" dirty="0">
                <a:solidFill>
                  <a:schemeClr val="accent2"/>
                </a:solidFill>
              </a:rPr>
              <a:t>A+</a:t>
            </a:r>
          </a:p>
        </p:txBody>
      </p:sp>
      <p:sp>
        <p:nvSpPr>
          <p:cNvPr id="12" name="TextBox 11">
            <a:extLst>
              <a:ext uri="{FF2B5EF4-FFF2-40B4-BE49-F238E27FC236}">
                <a16:creationId xmlns:a16="http://schemas.microsoft.com/office/drawing/2014/main" id="{41C8A71F-0995-39FA-2367-3767FB317EF1}"/>
              </a:ext>
            </a:extLst>
          </p:cNvPr>
          <p:cNvSpPr txBox="1"/>
          <p:nvPr/>
        </p:nvSpPr>
        <p:spPr>
          <a:xfrm>
            <a:off x="5280200" y="1702863"/>
            <a:ext cx="1656639" cy="1139868"/>
          </a:xfrm>
          <a:prstGeom prst="rect">
            <a:avLst/>
          </a:prstGeom>
          <a:noFill/>
          <a:ln w="38100">
            <a:noFill/>
            <a:bevel/>
          </a:ln>
        </p:spPr>
        <p:txBody>
          <a:bodyPr vert="horz" wrap="square" lIns="0" tIns="0" rIns="0" bIns="0" rtlCol="0" anchor="b" anchorCtr="0">
            <a:noAutofit/>
          </a:bodyPr>
          <a:lstStyle/>
          <a:p>
            <a:pPr algn="ctr" fontAlgn="auto">
              <a:spcAft>
                <a:spcPts val="0"/>
              </a:spcAft>
            </a:pPr>
            <a:r>
              <a:rPr lang="en-US" sz="9600" b="1" dirty="0">
                <a:solidFill>
                  <a:schemeClr val="accent2"/>
                </a:solidFill>
              </a:rPr>
              <a:t>A+</a:t>
            </a:r>
          </a:p>
        </p:txBody>
      </p:sp>
      <p:sp>
        <p:nvSpPr>
          <p:cNvPr id="11" name="TextBox 10">
            <a:extLst>
              <a:ext uri="{FF2B5EF4-FFF2-40B4-BE49-F238E27FC236}">
                <a16:creationId xmlns:a16="http://schemas.microsoft.com/office/drawing/2014/main" id="{E47B1FF9-BC26-9FAC-0EDF-0213FAEF7323}"/>
              </a:ext>
            </a:extLst>
          </p:cNvPr>
          <p:cNvSpPr txBox="1"/>
          <p:nvPr/>
        </p:nvSpPr>
        <p:spPr>
          <a:xfrm>
            <a:off x="9241868" y="1692587"/>
            <a:ext cx="1559083" cy="1139868"/>
          </a:xfrm>
          <a:prstGeom prst="rect">
            <a:avLst/>
          </a:prstGeom>
          <a:noFill/>
          <a:ln w="38100">
            <a:noFill/>
            <a:bevel/>
          </a:ln>
        </p:spPr>
        <p:txBody>
          <a:bodyPr vert="horz" wrap="square" lIns="0" tIns="0" rIns="0" bIns="0" rtlCol="0" anchor="b" anchorCtr="0">
            <a:noAutofit/>
          </a:bodyPr>
          <a:lstStyle/>
          <a:p>
            <a:pPr algn="ctr" fontAlgn="auto">
              <a:spcAft>
                <a:spcPts val="0"/>
              </a:spcAft>
            </a:pPr>
            <a:r>
              <a:rPr lang="en-US" sz="9600" b="1" dirty="0">
                <a:solidFill>
                  <a:schemeClr val="accent2"/>
                </a:solidFill>
              </a:rPr>
              <a:t>A1</a:t>
            </a:r>
            <a:endParaRPr lang="en-US" sz="2800" baseline="100000" dirty="0">
              <a:solidFill>
                <a:schemeClr val="accent2"/>
              </a:solidFill>
            </a:endParaRPr>
          </a:p>
        </p:txBody>
      </p:sp>
      <p:cxnSp>
        <p:nvCxnSpPr>
          <p:cNvPr id="14" name="Straight Connector 13">
            <a:extLst>
              <a:ext uri="{FF2B5EF4-FFF2-40B4-BE49-F238E27FC236}">
                <a16:creationId xmlns:a16="http://schemas.microsoft.com/office/drawing/2014/main" id="{AE3836EC-3DB2-45C0-1ECF-6DC645E3B018}"/>
              </a:ext>
            </a:extLst>
          </p:cNvPr>
          <p:cNvCxnSpPr>
            <a:cxnSpLocks/>
          </p:cNvCxnSpPr>
          <p:nvPr/>
        </p:nvCxnSpPr>
        <p:spPr>
          <a:xfrm>
            <a:off x="491887" y="6071454"/>
            <a:ext cx="331020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076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073F5-FF20-6C71-94F0-86456D33724F}"/>
              </a:ext>
            </a:extLst>
          </p:cNvPr>
          <p:cNvSpPr>
            <a:spLocks noGrp="1"/>
          </p:cNvSpPr>
          <p:nvPr>
            <p:ph type="title"/>
          </p:nvPr>
        </p:nvSpPr>
        <p:spPr>
          <a:xfrm>
            <a:off x="487528" y="264741"/>
            <a:ext cx="11729871" cy="1366528"/>
          </a:xfrm>
        </p:spPr>
        <p:txBody>
          <a:bodyPr lIns="0"/>
          <a:lstStyle/>
          <a:p>
            <a:r>
              <a:rPr lang="en-US" dirty="0"/>
              <a:t>When You Include </a:t>
            </a:r>
            <a:r>
              <a:rPr lang="en-US" b="1" dirty="0"/>
              <a:t>Fixed Indexed Annuities </a:t>
            </a:r>
            <a:br>
              <a:rPr lang="en-US" dirty="0"/>
            </a:br>
            <a:r>
              <a:rPr lang="en-US" dirty="0"/>
              <a:t>in Your Retirement Strategy</a:t>
            </a:r>
          </a:p>
        </p:txBody>
      </p:sp>
      <p:sp>
        <p:nvSpPr>
          <p:cNvPr id="4" name="TextBox 3">
            <a:extLst>
              <a:ext uri="{FF2B5EF4-FFF2-40B4-BE49-F238E27FC236}">
                <a16:creationId xmlns:a16="http://schemas.microsoft.com/office/drawing/2014/main" id="{41860827-F72B-B530-FA37-CAC3E904756C}"/>
              </a:ext>
            </a:extLst>
          </p:cNvPr>
          <p:cNvSpPr txBox="1"/>
          <p:nvPr/>
        </p:nvSpPr>
        <p:spPr>
          <a:xfrm>
            <a:off x="466362" y="6176151"/>
            <a:ext cx="8414476" cy="369332"/>
          </a:xfrm>
          <a:prstGeom prst="rect">
            <a:avLst/>
          </a:prstGeom>
          <a:noFill/>
        </p:spPr>
        <p:txBody>
          <a:bodyPr wrap="square" lIns="0" tIns="0" rIns="0" bIns="0" rtlCol="0">
            <a:spAutoFit/>
          </a:bodyPr>
          <a:lstStyle/>
          <a:p>
            <a:r>
              <a:rPr lang="en-US" sz="1200" dirty="0">
                <a:solidFill>
                  <a:schemeClr val="tx1">
                    <a:lumMod val="60000"/>
                    <a:lumOff val="40000"/>
                  </a:schemeClr>
                </a:solidFill>
                <a:latin typeface="Arial Narrow" panose="020B0604020202020204" pitchFamily="34" charset="0"/>
                <a:cs typeface="Arial Narrow" panose="020B0604020202020204" pitchFamily="34" charset="0"/>
              </a:rPr>
              <a:t>The 0% “floor” provided by an indexed annuity ensures that during crediting periods where the index is negative, that no less than 0% interest is credited to the index strategy. This means that premiums paid and interest earned won’t be reduced by market volatility.</a:t>
            </a:r>
          </a:p>
        </p:txBody>
      </p:sp>
      <p:graphicFrame>
        <p:nvGraphicFramePr>
          <p:cNvPr id="6" name="Table 5">
            <a:extLst>
              <a:ext uri="{FF2B5EF4-FFF2-40B4-BE49-F238E27FC236}">
                <a16:creationId xmlns:a16="http://schemas.microsoft.com/office/drawing/2014/main" id="{E73545C4-1DD4-1CF8-D9B1-B538CB166E13}"/>
              </a:ext>
            </a:extLst>
          </p:cNvPr>
          <p:cNvGraphicFramePr>
            <a:graphicFrameLocks noGrp="1"/>
          </p:cNvGraphicFramePr>
          <p:nvPr>
            <p:extLst>
              <p:ext uri="{D42A27DB-BD31-4B8C-83A1-F6EECF244321}">
                <p14:modId xmlns:p14="http://schemas.microsoft.com/office/powerpoint/2010/main" val="3854180342"/>
              </p:ext>
            </p:extLst>
          </p:nvPr>
        </p:nvGraphicFramePr>
        <p:xfrm>
          <a:off x="487531" y="2190165"/>
          <a:ext cx="8393308" cy="2674968"/>
        </p:xfrm>
        <a:graphic>
          <a:graphicData uri="http://schemas.openxmlformats.org/drawingml/2006/table">
            <a:tbl>
              <a:tblPr firstRow="1" bandRow="1">
                <a:tableStyleId>{5C22544A-7EE6-4342-B048-85BDC9FD1C3A}</a:tableStyleId>
              </a:tblPr>
              <a:tblGrid>
                <a:gridCol w="126705">
                  <a:extLst>
                    <a:ext uri="{9D8B030D-6E8A-4147-A177-3AD203B41FA5}">
                      <a16:colId xmlns:a16="http://schemas.microsoft.com/office/drawing/2014/main" val="2641242586"/>
                    </a:ext>
                  </a:extLst>
                </a:gridCol>
                <a:gridCol w="138991">
                  <a:extLst>
                    <a:ext uri="{9D8B030D-6E8A-4147-A177-3AD203B41FA5}">
                      <a16:colId xmlns:a16="http://schemas.microsoft.com/office/drawing/2014/main" val="273943614"/>
                    </a:ext>
                  </a:extLst>
                </a:gridCol>
                <a:gridCol w="8127612">
                  <a:extLst>
                    <a:ext uri="{9D8B030D-6E8A-4147-A177-3AD203B41FA5}">
                      <a16:colId xmlns:a16="http://schemas.microsoft.com/office/drawing/2014/main" val="873920959"/>
                    </a:ext>
                  </a:extLst>
                </a:gridCol>
              </a:tblGrid>
              <a:tr h="535843">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kumimoji="0" lang="en-US" sz="1800" b="1" i="0" u="none" strike="noStrike" kern="1200" cap="none" spc="0" normalizeH="0" baseline="0" noProof="0" dirty="0">
                          <a:ln>
                            <a:noFill/>
                          </a:ln>
                          <a:solidFill>
                            <a:schemeClr val="tx1"/>
                          </a:solidFill>
                          <a:effectLst/>
                          <a:uLnTx/>
                          <a:uFillTx/>
                          <a:latin typeface="Arial" charset="0"/>
                          <a:ea typeface="+mn-ea"/>
                          <a:cs typeface="Arial" charset="0"/>
                        </a:rPr>
                        <a:t>Upside Potential</a:t>
                      </a:r>
                      <a:endParaRPr lang="en-US" sz="1800" b="1" dirty="0">
                        <a:solidFill>
                          <a:schemeClr val="tx1"/>
                        </a:solidFill>
                      </a:endParaRP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95841000"/>
                  </a:ext>
                </a:extLst>
              </a:tr>
              <a:tr h="548640">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indent="-176213" algn="l" eaLnBrk="1" fontAlgn="base" hangingPunct="1">
                        <a:spcBef>
                          <a:spcPct val="50000"/>
                        </a:spcBef>
                        <a:spcAft>
                          <a:spcPct val="0"/>
                        </a:spcAft>
                        <a:buClrTx/>
                        <a:buFont typeface="Arial" panose="020B0604020202020204" pitchFamily="34" charset="0"/>
                        <a:buChar char="•"/>
                        <a:tabLst/>
                        <a:defRPr kumimoji="0" b="0" i="0" normalizeH="0" noProof="0">
                          <a:uLnTx/>
                          <a:uFillTx/>
                          <a:latin typeface="Arial" pitchFamily="34" charset="0"/>
                          <a:ea typeface="+mn-ea"/>
                          <a:cs typeface="+mn-cs"/>
                        </a:defRPr>
                      </a:pPr>
                      <a:r>
                        <a:rPr lang="en-US" altLang="en-US" sz="1800" dirty="0">
                          <a:solidFill>
                            <a:schemeClr val="tx1"/>
                          </a:solidFill>
                        </a:rPr>
                        <a:t>Credit interest based on the performance of an index, like the S&amp;P 500, without actually participating in the stock market</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30000"/>
                      </a:schemeClr>
                    </a:solidFill>
                  </a:tcPr>
                </a:tc>
                <a:extLst>
                  <a:ext uri="{0D108BD9-81ED-4DB2-BD59-A6C34878D82A}">
                    <a16:rowId xmlns:a16="http://schemas.microsoft.com/office/drawing/2014/main" val="3328335297"/>
                  </a:ext>
                </a:extLst>
              </a:tr>
              <a:tr h="0">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b="0" baseline="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5533513"/>
                  </a:ext>
                </a:extLst>
              </a:tr>
              <a:tr h="584645">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a:solidFill>
                            <a:schemeClr val="tx1"/>
                          </a:solidFill>
                          <a:latin typeface="+mn-lt"/>
                        </a:rPr>
                        <a:t>Downside Protection</a:t>
                      </a:r>
                      <a:endParaRPr lang="en-US" sz="1800" b="1" baseline="30000" dirty="0">
                        <a:solidFill>
                          <a:schemeClr val="tx1"/>
                        </a:solidFill>
                        <a:latin typeface="+mn-lt"/>
                      </a:endParaRPr>
                    </a:p>
                  </a:txBody>
                  <a:tcPr marL="18288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75962247"/>
                  </a:ext>
                </a:extLst>
              </a:tr>
              <a:tr h="595901">
                <a:tc>
                  <a:txBody>
                    <a:bodyPr/>
                    <a:lstStyle/>
                    <a:p>
                      <a:pPr algn="ctr"/>
                      <a:endParaRPr lang="en-US" sz="4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4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marR="0" lvl="0" indent="-180975" algn="l" defTabSz="685783"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dirty="0"/>
                        <a:t>If the index goes down, your principal and interest earned are protected from loss</a:t>
                      </a:r>
                      <a:endParaRPr lang="en-US" sz="400" b="0" baseline="30000" dirty="0">
                        <a:solidFill>
                          <a:schemeClr val="tx1"/>
                        </a:solidFill>
                        <a:latin typeface="+mn-lt"/>
                      </a:endParaRPr>
                    </a:p>
                  </a:txBody>
                  <a:tcPr marL="182880" marR="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30000"/>
                      </a:schemeClr>
                    </a:solidFill>
                  </a:tcPr>
                </a:tc>
                <a:extLst>
                  <a:ext uri="{0D108BD9-81ED-4DB2-BD59-A6C34878D82A}">
                    <a16:rowId xmlns:a16="http://schemas.microsoft.com/office/drawing/2014/main" val="3041414264"/>
                  </a:ext>
                </a:extLst>
              </a:tr>
            </a:tbl>
          </a:graphicData>
        </a:graphic>
      </p:graphicFrame>
      <p:cxnSp>
        <p:nvCxnSpPr>
          <p:cNvPr id="7" name="Straight Connector 6">
            <a:extLst>
              <a:ext uri="{FF2B5EF4-FFF2-40B4-BE49-F238E27FC236}">
                <a16:creationId xmlns:a16="http://schemas.microsoft.com/office/drawing/2014/main" id="{995E7EB4-6D37-CAF7-011D-31A53F140DAD}"/>
              </a:ext>
            </a:extLst>
          </p:cNvPr>
          <p:cNvCxnSpPr>
            <a:cxnSpLocks/>
          </p:cNvCxnSpPr>
          <p:nvPr/>
        </p:nvCxnSpPr>
        <p:spPr>
          <a:xfrm>
            <a:off x="458591" y="6062472"/>
            <a:ext cx="800238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9ACEE21E-1E29-A289-F5A3-CA6FA006DF7B}"/>
              </a:ext>
            </a:extLst>
          </p:cNvPr>
          <p:cNvSpPr txBox="1">
            <a:spLocks/>
          </p:cNvSpPr>
          <p:nvPr/>
        </p:nvSpPr>
        <p:spPr>
          <a:xfrm>
            <a:off x="487529" y="1634218"/>
            <a:ext cx="7291423" cy="404421"/>
          </a:xfrm>
          <a:prstGeom prst="rect">
            <a:avLst/>
          </a:prstGeom>
        </p:spPr>
        <p:txBody>
          <a:bodyPr vert="horz" lIns="0" tIns="0" rIns="0" bIns="0" rtlCol="0">
            <a:noAutofit/>
          </a:bodyPr>
          <a:lstStyle>
            <a:lvl1pPr marL="174625" indent="-174625"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4pPr>
            <a:lvl5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mj-lt"/>
              </a:rPr>
              <a:t>Your FIA savings grows with:</a:t>
            </a:r>
            <a:endParaRPr lang="en-US" sz="1800" dirty="0">
              <a:latin typeface="+mj-lt"/>
              <a:ea typeface="Calibri" panose="020F050202020403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A177D6BE-1D89-CD0C-3D6A-A60562F57CED}"/>
              </a:ext>
            </a:extLst>
          </p:cNvPr>
          <p:cNvPicPr>
            <a:picLocks noChangeAspect="1"/>
          </p:cNvPicPr>
          <p:nvPr/>
        </p:nvPicPr>
        <p:blipFill>
          <a:blip r:embed="rId2"/>
          <a:stretch>
            <a:fillRect/>
          </a:stretch>
        </p:blipFill>
        <p:spPr>
          <a:xfrm>
            <a:off x="9576580" y="2210947"/>
            <a:ext cx="1209184" cy="1209184"/>
          </a:xfrm>
          <a:prstGeom prst="rect">
            <a:avLst/>
          </a:prstGeom>
        </p:spPr>
      </p:pic>
      <p:pic>
        <p:nvPicPr>
          <p:cNvPr id="24" name="Picture 23">
            <a:extLst>
              <a:ext uri="{FF2B5EF4-FFF2-40B4-BE49-F238E27FC236}">
                <a16:creationId xmlns:a16="http://schemas.microsoft.com/office/drawing/2014/main" id="{CE15E4DA-7190-09A9-4F5D-DDF8452CD570}"/>
              </a:ext>
            </a:extLst>
          </p:cNvPr>
          <p:cNvPicPr>
            <a:picLocks noChangeAspect="1"/>
          </p:cNvPicPr>
          <p:nvPr/>
        </p:nvPicPr>
        <p:blipFill>
          <a:blip r:embed="rId3"/>
          <a:stretch>
            <a:fillRect/>
          </a:stretch>
        </p:blipFill>
        <p:spPr>
          <a:xfrm>
            <a:off x="9546172" y="3595133"/>
            <a:ext cx="1270000" cy="1270000"/>
          </a:xfrm>
          <a:prstGeom prst="rect">
            <a:avLst/>
          </a:prstGeom>
        </p:spPr>
      </p:pic>
    </p:spTree>
    <p:extLst>
      <p:ext uri="{BB962C8B-B14F-4D97-AF65-F5344CB8AC3E}">
        <p14:creationId xmlns:p14="http://schemas.microsoft.com/office/powerpoint/2010/main" val="1102847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7">
            <a:extLst>
              <a:ext uri="{FF2B5EF4-FFF2-40B4-BE49-F238E27FC236}">
                <a16:creationId xmlns:a16="http://schemas.microsoft.com/office/drawing/2014/main" id="{411CD4CF-36C6-9EC3-CFEB-F513FE866E0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419833" y="5164"/>
            <a:ext cx="8772167" cy="6852836"/>
          </a:xfrm>
          <a:custGeom>
            <a:avLst/>
            <a:gdLst>
              <a:gd name="connsiteX0" fmla="*/ 6030312 w 7719272"/>
              <a:gd name="connsiteY0" fmla="*/ 0 h 6030312"/>
              <a:gd name="connsiteX1" fmla="*/ 7719272 w 7719272"/>
              <a:gd name="connsiteY1" fmla="*/ 0 h 6030312"/>
              <a:gd name="connsiteX2" fmla="*/ 7719272 w 7719272"/>
              <a:gd name="connsiteY2" fmla="*/ 6030312 h 6030312"/>
              <a:gd name="connsiteX3" fmla="*/ 0 w 7719272"/>
              <a:gd name="connsiteY3" fmla="*/ 6030312 h 6030312"/>
            </a:gdLst>
            <a:ahLst/>
            <a:cxnLst>
              <a:cxn ang="0">
                <a:pos x="connsiteX0" y="connsiteY0"/>
              </a:cxn>
              <a:cxn ang="0">
                <a:pos x="connsiteX1" y="connsiteY1"/>
              </a:cxn>
              <a:cxn ang="0">
                <a:pos x="connsiteX2" y="connsiteY2"/>
              </a:cxn>
              <a:cxn ang="0">
                <a:pos x="connsiteX3" y="connsiteY3"/>
              </a:cxn>
            </a:cxnLst>
            <a:rect l="l" t="t" r="r" b="b"/>
            <a:pathLst>
              <a:path w="7719272" h="6030312">
                <a:moveTo>
                  <a:pt x="6030312" y="0"/>
                </a:moveTo>
                <a:lnTo>
                  <a:pt x="7719272" y="0"/>
                </a:lnTo>
                <a:lnTo>
                  <a:pt x="7719272" y="6030312"/>
                </a:lnTo>
                <a:lnTo>
                  <a:pt x="0" y="6030312"/>
                </a:lnTo>
                <a:close/>
              </a:path>
            </a:pathLst>
          </a:custGeom>
        </p:spPr>
      </p:pic>
      <p:sp>
        <p:nvSpPr>
          <p:cNvPr id="2" name="Title 1">
            <a:extLst>
              <a:ext uri="{FF2B5EF4-FFF2-40B4-BE49-F238E27FC236}">
                <a16:creationId xmlns:a16="http://schemas.microsoft.com/office/drawing/2014/main" id="{543E25F2-94A6-B9C8-D70C-454504B1C494}"/>
              </a:ext>
            </a:extLst>
          </p:cNvPr>
          <p:cNvSpPr>
            <a:spLocks noGrp="1"/>
          </p:cNvSpPr>
          <p:nvPr>
            <p:ph type="title"/>
          </p:nvPr>
        </p:nvSpPr>
        <p:spPr>
          <a:xfrm>
            <a:off x="461314" y="365760"/>
            <a:ext cx="11730686" cy="867930"/>
          </a:xfrm>
        </p:spPr>
        <p:txBody>
          <a:bodyPr lIns="0"/>
          <a:lstStyle/>
          <a:p>
            <a:r>
              <a:rPr lang="en-US" dirty="0"/>
              <a:t>Upside </a:t>
            </a:r>
            <a:r>
              <a:rPr lang="en-US" b="1" dirty="0"/>
              <a:t>Potential</a:t>
            </a:r>
          </a:p>
        </p:txBody>
      </p:sp>
      <p:graphicFrame>
        <p:nvGraphicFramePr>
          <p:cNvPr id="4" name="Table 3">
            <a:extLst>
              <a:ext uri="{FF2B5EF4-FFF2-40B4-BE49-F238E27FC236}">
                <a16:creationId xmlns:a16="http://schemas.microsoft.com/office/drawing/2014/main" id="{4FEE6097-0EEA-A34B-4AD8-7D7B640F35D0}"/>
              </a:ext>
            </a:extLst>
          </p:cNvPr>
          <p:cNvGraphicFramePr>
            <a:graphicFrameLocks noGrp="1"/>
          </p:cNvGraphicFramePr>
          <p:nvPr>
            <p:extLst>
              <p:ext uri="{D42A27DB-BD31-4B8C-83A1-F6EECF244321}">
                <p14:modId xmlns:p14="http://schemas.microsoft.com/office/powerpoint/2010/main" val="3605827554"/>
              </p:ext>
            </p:extLst>
          </p:nvPr>
        </p:nvGraphicFramePr>
        <p:xfrm>
          <a:off x="490190" y="1732690"/>
          <a:ext cx="6347259" cy="1643986"/>
        </p:xfrm>
        <a:graphic>
          <a:graphicData uri="http://schemas.openxmlformats.org/drawingml/2006/table">
            <a:tbl>
              <a:tblPr firstRow="1" bandRow="1">
                <a:tableStyleId>{5C22544A-7EE6-4342-B048-85BDC9FD1C3A}</a:tableStyleId>
              </a:tblPr>
              <a:tblGrid>
                <a:gridCol w="118210">
                  <a:extLst>
                    <a:ext uri="{9D8B030D-6E8A-4147-A177-3AD203B41FA5}">
                      <a16:colId xmlns:a16="http://schemas.microsoft.com/office/drawing/2014/main" val="2641242586"/>
                    </a:ext>
                  </a:extLst>
                </a:gridCol>
                <a:gridCol w="122400">
                  <a:extLst>
                    <a:ext uri="{9D8B030D-6E8A-4147-A177-3AD203B41FA5}">
                      <a16:colId xmlns:a16="http://schemas.microsoft.com/office/drawing/2014/main" val="273943614"/>
                    </a:ext>
                  </a:extLst>
                </a:gridCol>
                <a:gridCol w="6106649">
                  <a:extLst>
                    <a:ext uri="{9D8B030D-6E8A-4147-A177-3AD203B41FA5}">
                      <a16:colId xmlns:a16="http://schemas.microsoft.com/office/drawing/2014/main" val="873920959"/>
                    </a:ext>
                  </a:extLst>
                </a:gridCol>
              </a:tblGrid>
              <a:tr h="548640">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ct val="50000"/>
                        </a:spcBef>
                        <a:defRPr kumimoji="0" b="0" i="0" normalizeH="0" noProof="0">
                          <a:uLnTx/>
                          <a:uFillTx/>
                          <a:latin typeface="Arial" pitchFamily="34" charset="0"/>
                          <a:ea typeface="+mn-ea"/>
                          <a:cs typeface="+mn-cs"/>
                        </a:defRPr>
                      </a:pPr>
                      <a:r>
                        <a:rPr lang="en-US" altLang="en-US" sz="1800" dirty="0">
                          <a:solidFill>
                            <a:schemeClr val="tx1"/>
                          </a:solidFill>
                          <a:latin typeface="Arial" pitchFamily="34" charset="0"/>
                          <a:cs typeface="+mn-cs"/>
                        </a:rPr>
                        <a:t>Interest is credited based on a formula that considers changes in a market index</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95841000"/>
                  </a:ext>
                </a:extLst>
              </a:tr>
              <a:tr h="0">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b="0" baseline="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5533513"/>
                  </a:ext>
                </a:extLst>
              </a:tr>
              <a:tr h="548640">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defRPr kumimoji="0" b="0" i="0" normalizeH="0" noProof="0">
                          <a:uLnTx/>
                          <a:uFillTx/>
                          <a:latin typeface="Arial" pitchFamily="34" charset="0"/>
                          <a:ea typeface="+mn-ea"/>
                          <a:cs typeface="+mn-cs"/>
                        </a:defRPr>
                      </a:pPr>
                      <a:r>
                        <a:rPr lang="en-US" altLang="en-US" sz="1800" dirty="0">
                          <a:latin typeface="Arial" pitchFamily="34" charset="0"/>
                          <a:cs typeface="+mn-cs"/>
                        </a:rPr>
                        <a:t>When the index is positive, the interest credited has the potential to be higher than current interest rates</a:t>
                      </a:r>
                      <a:r>
                        <a:rPr lang="en-US" altLang="en-US" sz="1800" baseline="30000" dirty="0">
                          <a:latin typeface="Arial" pitchFamily="34" charset="0"/>
                          <a:cs typeface="+mn-cs"/>
                        </a:rPr>
                        <a:t>6</a:t>
                      </a:r>
                    </a:p>
                  </a:txBody>
                  <a:tcPr marL="18288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75962247"/>
                  </a:ext>
                </a:extLst>
              </a:tr>
              <a:tr h="89506">
                <a:tc>
                  <a:txBody>
                    <a:bodyPr/>
                    <a:lstStyle/>
                    <a:p>
                      <a:pPr algn="ctr"/>
                      <a:endParaRPr lang="en-US" sz="4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4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400" b="0" baseline="3000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414264"/>
                  </a:ext>
                </a:extLst>
              </a:tr>
            </a:tbl>
          </a:graphicData>
        </a:graphic>
      </p:graphicFrame>
      <p:sp>
        <p:nvSpPr>
          <p:cNvPr id="5" name="TextBox 4">
            <a:extLst>
              <a:ext uri="{FF2B5EF4-FFF2-40B4-BE49-F238E27FC236}">
                <a16:creationId xmlns:a16="http://schemas.microsoft.com/office/drawing/2014/main" id="{A1EA0566-610B-F4CA-3AA1-30ECEF7051AA}"/>
              </a:ext>
            </a:extLst>
          </p:cNvPr>
          <p:cNvSpPr txBox="1"/>
          <p:nvPr/>
        </p:nvSpPr>
        <p:spPr>
          <a:xfrm>
            <a:off x="470940" y="6306240"/>
            <a:ext cx="3838301" cy="276999"/>
          </a:xfrm>
          <a:prstGeom prst="rect">
            <a:avLst/>
          </a:prstGeom>
          <a:solidFill>
            <a:schemeClr val="bg1">
              <a:alpha val="90000"/>
            </a:schemeClr>
          </a:solidFill>
        </p:spPr>
        <p:txBody>
          <a:bodyPr wrap="square" lIns="0">
            <a:spAutoFit/>
          </a:bodyPr>
          <a:lstStyle/>
          <a:p>
            <a:r>
              <a:rPr lang="en-US" sz="1200" dirty="0">
                <a:solidFill>
                  <a:schemeClr val="bg1">
                    <a:lumMod val="65000"/>
                  </a:schemeClr>
                </a:solidFill>
                <a:effectLst/>
                <a:latin typeface="Arial Narrow" panose="020B0604020202020204" pitchFamily="34" charset="0"/>
                <a:cs typeface="Arial Narrow" panose="020B0604020202020204" pitchFamily="34" charset="0"/>
              </a:rPr>
              <a:t>6 Based on a Participation Rate or Cap that is declared in advance.</a:t>
            </a:r>
            <a:endParaRPr lang="en-US" sz="1200" dirty="0">
              <a:solidFill>
                <a:schemeClr val="bg1">
                  <a:lumMod val="50000"/>
                </a:schemeClr>
              </a:solidFill>
              <a:effectLst/>
              <a:latin typeface="Arial Narrow" panose="020B0604020202020204" pitchFamily="34" charset="0"/>
              <a:cs typeface="Arial Narrow" panose="020B0604020202020204" pitchFamily="34" charset="0"/>
            </a:endParaRPr>
          </a:p>
        </p:txBody>
      </p:sp>
      <p:sp>
        <p:nvSpPr>
          <p:cNvPr id="7" name="Slide Number Placeholder 23">
            <a:extLst>
              <a:ext uri="{FF2B5EF4-FFF2-40B4-BE49-F238E27FC236}">
                <a16:creationId xmlns:a16="http://schemas.microsoft.com/office/drawing/2014/main" id="{0B09EC6E-57C6-EB0B-2125-A680D571FD90}"/>
              </a:ext>
            </a:extLst>
          </p:cNvPr>
          <p:cNvSpPr txBox="1">
            <a:spLocks/>
          </p:cNvSpPr>
          <p:nvPr/>
        </p:nvSpPr>
        <p:spPr>
          <a:xfrm>
            <a:off x="9441493" y="6458392"/>
            <a:ext cx="2224969"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2024, National Life Group  |  </a:t>
            </a:r>
            <a:fld id="{7100E8EA-2210-4425-A1B5-66FC0BB99DA3}" type="slidenum">
              <a:rPr lang="en-US" smtClean="0"/>
              <a:pPr/>
              <a:t>6</a:t>
            </a:fld>
            <a:endParaRPr lang="en-US" dirty="0"/>
          </a:p>
        </p:txBody>
      </p:sp>
      <p:sp>
        <p:nvSpPr>
          <p:cNvPr id="8" name="Content Placeholder 2">
            <a:extLst>
              <a:ext uri="{FF2B5EF4-FFF2-40B4-BE49-F238E27FC236}">
                <a16:creationId xmlns:a16="http://schemas.microsoft.com/office/drawing/2014/main" id="{62326ADD-81F9-8E6F-9027-B294842D3ADD}"/>
              </a:ext>
            </a:extLst>
          </p:cNvPr>
          <p:cNvSpPr txBox="1">
            <a:spLocks/>
          </p:cNvSpPr>
          <p:nvPr/>
        </p:nvSpPr>
        <p:spPr>
          <a:xfrm>
            <a:off x="461314" y="1143000"/>
            <a:ext cx="10284193" cy="540530"/>
          </a:xfrm>
          <a:prstGeom prst="rect">
            <a:avLst/>
          </a:prstGeom>
        </p:spPr>
        <p:txBody>
          <a:bodyPr vert="horz" lIns="0" tIns="0" rIns="0" bIns="0" rtlCol="0">
            <a:noAutofit/>
          </a:bodyPr>
          <a:lstStyle>
            <a:lvl1pPr marL="174625" indent="-174625"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4pPr>
            <a:lvl5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mj-lt"/>
              </a:rPr>
              <a:t>FIAs have the potential to </a:t>
            </a:r>
            <a:r>
              <a:rPr lang="en-US" sz="1800" dirty="0" err="1">
                <a:latin typeface="+mj-lt"/>
              </a:rPr>
              <a:t>outspace</a:t>
            </a:r>
            <a:r>
              <a:rPr lang="en-US" sz="1800" dirty="0">
                <a:latin typeface="+mj-lt"/>
              </a:rPr>
              <a:t> other fixed money products.</a:t>
            </a:r>
            <a:endParaRPr lang="en-US" sz="1800" dirty="0">
              <a:latin typeface="+mj-lt"/>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sz="1800" dirty="0">
              <a:latin typeface="+mj-lt"/>
            </a:endParaRPr>
          </a:p>
        </p:txBody>
      </p:sp>
      <p:cxnSp>
        <p:nvCxnSpPr>
          <p:cNvPr id="11" name="Straight Connector 10">
            <a:extLst>
              <a:ext uri="{FF2B5EF4-FFF2-40B4-BE49-F238E27FC236}">
                <a16:creationId xmlns:a16="http://schemas.microsoft.com/office/drawing/2014/main" id="{642F384B-D7E2-B448-BCE3-BE6BF35A7FA8}"/>
              </a:ext>
            </a:extLst>
          </p:cNvPr>
          <p:cNvCxnSpPr>
            <a:cxnSpLocks/>
          </p:cNvCxnSpPr>
          <p:nvPr/>
        </p:nvCxnSpPr>
        <p:spPr>
          <a:xfrm>
            <a:off x="454463" y="6264353"/>
            <a:ext cx="334564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573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DE154-87DD-12CE-6D8E-9DB5DD22296A}"/>
              </a:ext>
            </a:extLst>
          </p:cNvPr>
          <p:cNvSpPr>
            <a:spLocks noGrp="1"/>
          </p:cNvSpPr>
          <p:nvPr>
            <p:ph type="title"/>
          </p:nvPr>
        </p:nvSpPr>
        <p:spPr>
          <a:xfrm>
            <a:off x="480564" y="365760"/>
            <a:ext cx="11730686" cy="867930"/>
          </a:xfrm>
        </p:spPr>
        <p:txBody>
          <a:bodyPr lIns="0"/>
          <a:lstStyle/>
          <a:p>
            <a:r>
              <a:rPr lang="en-US" dirty="0"/>
              <a:t>Annual Interest Rate </a:t>
            </a:r>
            <a:r>
              <a:rPr lang="en-US" b="1" dirty="0"/>
              <a:t>Reset</a:t>
            </a:r>
          </a:p>
        </p:txBody>
      </p:sp>
      <p:pic>
        <p:nvPicPr>
          <p:cNvPr id="3" name="Picture Placeholder 7">
            <a:extLst>
              <a:ext uri="{FF2B5EF4-FFF2-40B4-BE49-F238E27FC236}">
                <a16:creationId xmlns:a16="http://schemas.microsoft.com/office/drawing/2014/main" id="{A440B0C6-675D-8B9E-16B5-24AAFD2C702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19833" y="5164"/>
            <a:ext cx="8772167" cy="6852836"/>
          </a:xfrm>
          <a:custGeom>
            <a:avLst/>
            <a:gdLst>
              <a:gd name="connsiteX0" fmla="*/ 6030312 w 7719272"/>
              <a:gd name="connsiteY0" fmla="*/ 0 h 6030312"/>
              <a:gd name="connsiteX1" fmla="*/ 7719272 w 7719272"/>
              <a:gd name="connsiteY1" fmla="*/ 0 h 6030312"/>
              <a:gd name="connsiteX2" fmla="*/ 7719272 w 7719272"/>
              <a:gd name="connsiteY2" fmla="*/ 6030312 h 6030312"/>
              <a:gd name="connsiteX3" fmla="*/ 0 w 7719272"/>
              <a:gd name="connsiteY3" fmla="*/ 6030312 h 6030312"/>
            </a:gdLst>
            <a:ahLst/>
            <a:cxnLst>
              <a:cxn ang="0">
                <a:pos x="connsiteX0" y="connsiteY0"/>
              </a:cxn>
              <a:cxn ang="0">
                <a:pos x="connsiteX1" y="connsiteY1"/>
              </a:cxn>
              <a:cxn ang="0">
                <a:pos x="connsiteX2" y="connsiteY2"/>
              </a:cxn>
              <a:cxn ang="0">
                <a:pos x="connsiteX3" y="connsiteY3"/>
              </a:cxn>
            </a:cxnLst>
            <a:rect l="l" t="t" r="r" b="b"/>
            <a:pathLst>
              <a:path w="7719272" h="6030312">
                <a:moveTo>
                  <a:pt x="6030312" y="0"/>
                </a:moveTo>
                <a:lnTo>
                  <a:pt x="7719272" y="0"/>
                </a:lnTo>
                <a:lnTo>
                  <a:pt x="7719272" y="6030312"/>
                </a:lnTo>
                <a:lnTo>
                  <a:pt x="0" y="6030312"/>
                </a:lnTo>
                <a:close/>
              </a:path>
            </a:pathLst>
          </a:custGeom>
        </p:spPr>
      </p:pic>
      <p:sp>
        <p:nvSpPr>
          <p:cNvPr id="4" name="Slide Number Placeholder 23">
            <a:extLst>
              <a:ext uri="{FF2B5EF4-FFF2-40B4-BE49-F238E27FC236}">
                <a16:creationId xmlns:a16="http://schemas.microsoft.com/office/drawing/2014/main" id="{BB45F947-0A97-B46B-3975-9D50FD678F54}"/>
              </a:ext>
            </a:extLst>
          </p:cNvPr>
          <p:cNvSpPr txBox="1">
            <a:spLocks/>
          </p:cNvSpPr>
          <p:nvPr/>
        </p:nvSpPr>
        <p:spPr>
          <a:xfrm>
            <a:off x="9441493" y="6458392"/>
            <a:ext cx="2224969"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Copyright© 2024, National Life Group  |  </a:t>
            </a:r>
            <a:fld id="{7100E8EA-2210-4425-A1B5-66FC0BB99DA3}" type="slidenum">
              <a:rPr lang="en-US" smtClean="0">
                <a:solidFill>
                  <a:schemeClr val="bg1"/>
                </a:solidFill>
              </a:rPr>
              <a:pPr/>
              <a:t>7</a:t>
            </a:fld>
            <a:endParaRPr lang="en-US" dirty="0">
              <a:solidFill>
                <a:schemeClr val="bg1"/>
              </a:solidFill>
            </a:endParaRPr>
          </a:p>
        </p:txBody>
      </p:sp>
      <p:graphicFrame>
        <p:nvGraphicFramePr>
          <p:cNvPr id="5" name="Table 4">
            <a:extLst>
              <a:ext uri="{FF2B5EF4-FFF2-40B4-BE49-F238E27FC236}">
                <a16:creationId xmlns:a16="http://schemas.microsoft.com/office/drawing/2014/main" id="{75F473BA-B745-9980-FA7D-8A765F866AAE}"/>
              </a:ext>
            </a:extLst>
          </p:cNvPr>
          <p:cNvGraphicFramePr>
            <a:graphicFrameLocks noGrp="1"/>
          </p:cNvGraphicFramePr>
          <p:nvPr>
            <p:extLst>
              <p:ext uri="{D42A27DB-BD31-4B8C-83A1-F6EECF244321}">
                <p14:modId xmlns:p14="http://schemas.microsoft.com/office/powerpoint/2010/main" val="669424447"/>
              </p:ext>
            </p:extLst>
          </p:nvPr>
        </p:nvGraphicFramePr>
        <p:xfrm>
          <a:off x="490189" y="1732690"/>
          <a:ext cx="7743571" cy="1278226"/>
        </p:xfrm>
        <a:graphic>
          <a:graphicData uri="http://schemas.openxmlformats.org/drawingml/2006/table">
            <a:tbl>
              <a:tblPr firstRow="1" bandRow="1">
                <a:tableStyleId>{5C22544A-7EE6-4342-B048-85BDC9FD1C3A}</a:tableStyleId>
              </a:tblPr>
              <a:tblGrid>
                <a:gridCol w="111011">
                  <a:extLst>
                    <a:ext uri="{9D8B030D-6E8A-4147-A177-3AD203B41FA5}">
                      <a16:colId xmlns:a16="http://schemas.microsoft.com/office/drawing/2014/main" val="2641242586"/>
                    </a:ext>
                  </a:extLst>
                </a:gridCol>
                <a:gridCol w="126000">
                  <a:extLst>
                    <a:ext uri="{9D8B030D-6E8A-4147-A177-3AD203B41FA5}">
                      <a16:colId xmlns:a16="http://schemas.microsoft.com/office/drawing/2014/main" val="273943614"/>
                    </a:ext>
                  </a:extLst>
                </a:gridCol>
                <a:gridCol w="7506560">
                  <a:extLst>
                    <a:ext uri="{9D8B030D-6E8A-4147-A177-3AD203B41FA5}">
                      <a16:colId xmlns:a16="http://schemas.microsoft.com/office/drawing/2014/main" val="873920959"/>
                    </a:ext>
                  </a:extLst>
                </a:gridCol>
              </a:tblGrid>
              <a:tr h="548640">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ct val="50000"/>
                        </a:spcBef>
                        <a:defRPr kumimoji="0" b="0" i="0" normalizeH="0" noProof="0">
                          <a:uLnTx/>
                          <a:uFillTx/>
                          <a:latin typeface="Arial" pitchFamily="34" charset="0"/>
                          <a:ea typeface="+mn-ea"/>
                          <a:cs typeface="+mn-cs"/>
                        </a:defRPr>
                      </a:pPr>
                      <a:r>
                        <a:rPr lang="en-US" altLang="en-US" sz="1800" dirty="0">
                          <a:solidFill>
                            <a:schemeClr val="tx1"/>
                          </a:solidFill>
                          <a:latin typeface="Arial" pitchFamily="34" charset="0"/>
                          <a:cs typeface="+mn-cs"/>
                        </a:rPr>
                        <a:t>The annual reset allows interest accumulated to lock in and compound</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95841000"/>
                  </a:ext>
                </a:extLst>
              </a:tr>
              <a:tr h="0">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b="0" baseline="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5533513"/>
                  </a:ext>
                </a:extLst>
              </a:tr>
              <a:tr h="548640">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defRPr kumimoji="0" b="0" i="0" normalizeH="0" noProof="0">
                          <a:uLnTx/>
                          <a:uFillTx/>
                          <a:latin typeface="Arial" pitchFamily="34" charset="0"/>
                          <a:ea typeface="+mn-ea"/>
                          <a:cs typeface="+mn-cs"/>
                        </a:defRPr>
                      </a:pPr>
                      <a:r>
                        <a:rPr lang="en-US" altLang="en-US" sz="1800" dirty="0">
                          <a:latin typeface="Arial" pitchFamily="34" charset="0"/>
                          <a:cs typeface="+mn-cs"/>
                        </a:rPr>
                        <a:t>The index’s year-end value becomes the next year’s year-start value</a:t>
                      </a:r>
                      <a:endParaRPr lang="en-US" altLang="en-US" sz="1800" baseline="30000" dirty="0">
                        <a:latin typeface="Arial" pitchFamily="34" charset="0"/>
                        <a:cs typeface="+mn-cs"/>
                      </a:endParaRPr>
                    </a:p>
                  </a:txBody>
                  <a:tcPr marL="18288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75962247"/>
                  </a:ext>
                </a:extLst>
              </a:tr>
              <a:tr h="89506">
                <a:tc>
                  <a:txBody>
                    <a:bodyPr/>
                    <a:lstStyle/>
                    <a:p>
                      <a:pPr algn="ctr"/>
                      <a:endParaRPr lang="en-US" sz="4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4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400" b="0" baseline="3000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414264"/>
                  </a:ext>
                </a:extLst>
              </a:tr>
            </a:tbl>
          </a:graphicData>
        </a:graphic>
      </p:graphicFrame>
      <p:sp>
        <p:nvSpPr>
          <p:cNvPr id="7" name="Content Placeholder 2">
            <a:extLst>
              <a:ext uri="{FF2B5EF4-FFF2-40B4-BE49-F238E27FC236}">
                <a16:creationId xmlns:a16="http://schemas.microsoft.com/office/drawing/2014/main" id="{497AC29F-75BC-834E-CCA0-B8D44730FF68}"/>
              </a:ext>
            </a:extLst>
          </p:cNvPr>
          <p:cNvSpPr txBox="1">
            <a:spLocks/>
          </p:cNvSpPr>
          <p:nvPr/>
        </p:nvSpPr>
        <p:spPr>
          <a:xfrm>
            <a:off x="480564" y="1143000"/>
            <a:ext cx="7743571" cy="540530"/>
          </a:xfrm>
          <a:prstGeom prst="rect">
            <a:avLst/>
          </a:prstGeom>
        </p:spPr>
        <p:txBody>
          <a:bodyPr vert="horz" lIns="0" tIns="0" rIns="0" bIns="0" rtlCol="0">
            <a:noAutofit/>
          </a:bodyPr>
          <a:lstStyle>
            <a:lvl1pPr marL="174625" indent="-174625"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4pPr>
            <a:lvl5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mj-lt"/>
              </a:rPr>
              <a:t>Each year is a fresh start.</a:t>
            </a:r>
            <a:endParaRPr lang="en-US" sz="1800" dirty="0">
              <a:latin typeface="+mj-lt"/>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sz="1800" dirty="0">
              <a:latin typeface="+mj-lt"/>
            </a:endParaRPr>
          </a:p>
        </p:txBody>
      </p:sp>
    </p:spTree>
    <p:extLst>
      <p:ext uri="{BB962C8B-B14F-4D97-AF65-F5344CB8AC3E}">
        <p14:creationId xmlns:p14="http://schemas.microsoft.com/office/powerpoint/2010/main" val="1080848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7">
            <a:extLst>
              <a:ext uri="{FF2B5EF4-FFF2-40B4-BE49-F238E27FC236}">
                <a16:creationId xmlns:a16="http://schemas.microsoft.com/office/drawing/2014/main" id="{D86F3B79-7FCE-2E0E-BB51-76917D6E072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419833" y="5164"/>
            <a:ext cx="8772167" cy="6852836"/>
          </a:xfrm>
          <a:custGeom>
            <a:avLst/>
            <a:gdLst>
              <a:gd name="connsiteX0" fmla="*/ 6030312 w 7719272"/>
              <a:gd name="connsiteY0" fmla="*/ 0 h 6030312"/>
              <a:gd name="connsiteX1" fmla="*/ 7719272 w 7719272"/>
              <a:gd name="connsiteY1" fmla="*/ 0 h 6030312"/>
              <a:gd name="connsiteX2" fmla="*/ 7719272 w 7719272"/>
              <a:gd name="connsiteY2" fmla="*/ 6030312 h 6030312"/>
              <a:gd name="connsiteX3" fmla="*/ 0 w 7719272"/>
              <a:gd name="connsiteY3" fmla="*/ 6030312 h 6030312"/>
            </a:gdLst>
            <a:ahLst/>
            <a:cxnLst>
              <a:cxn ang="0">
                <a:pos x="connsiteX0" y="connsiteY0"/>
              </a:cxn>
              <a:cxn ang="0">
                <a:pos x="connsiteX1" y="connsiteY1"/>
              </a:cxn>
              <a:cxn ang="0">
                <a:pos x="connsiteX2" y="connsiteY2"/>
              </a:cxn>
              <a:cxn ang="0">
                <a:pos x="connsiteX3" y="connsiteY3"/>
              </a:cxn>
            </a:cxnLst>
            <a:rect l="l" t="t" r="r" b="b"/>
            <a:pathLst>
              <a:path w="7719272" h="6030312">
                <a:moveTo>
                  <a:pt x="6030312" y="0"/>
                </a:moveTo>
                <a:lnTo>
                  <a:pt x="7719272" y="0"/>
                </a:lnTo>
                <a:lnTo>
                  <a:pt x="7719272" y="6030312"/>
                </a:lnTo>
                <a:lnTo>
                  <a:pt x="0" y="6030312"/>
                </a:lnTo>
                <a:close/>
              </a:path>
            </a:pathLst>
          </a:custGeom>
        </p:spPr>
      </p:pic>
      <p:sp>
        <p:nvSpPr>
          <p:cNvPr id="2" name="Title 1">
            <a:extLst>
              <a:ext uri="{FF2B5EF4-FFF2-40B4-BE49-F238E27FC236}">
                <a16:creationId xmlns:a16="http://schemas.microsoft.com/office/drawing/2014/main" id="{9A8D6732-3762-453C-8E5F-3EFFEBEC2FE5}"/>
              </a:ext>
            </a:extLst>
          </p:cNvPr>
          <p:cNvSpPr>
            <a:spLocks noGrp="1"/>
          </p:cNvSpPr>
          <p:nvPr>
            <p:ph type="title"/>
          </p:nvPr>
        </p:nvSpPr>
        <p:spPr>
          <a:xfrm>
            <a:off x="461314" y="365760"/>
            <a:ext cx="11730686" cy="867930"/>
          </a:xfrm>
        </p:spPr>
        <p:txBody>
          <a:bodyPr lIns="0"/>
          <a:lstStyle/>
          <a:p>
            <a:r>
              <a:rPr lang="en-US" dirty="0"/>
              <a:t>Downside </a:t>
            </a:r>
            <a:r>
              <a:rPr lang="en-US" b="1" dirty="0"/>
              <a:t>Protection</a:t>
            </a:r>
          </a:p>
        </p:txBody>
      </p:sp>
      <p:graphicFrame>
        <p:nvGraphicFramePr>
          <p:cNvPr id="5" name="Table 4">
            <a:extLst>
              <a:ext uri="{FF2B5EF4-FFF2-40B4-BE49-F238E27FC236}">
                <a16:creationId xmlns:a16="http://schemas.microsoft.com/office/drawing/2014/main" id="{8552B0DA-3AF7-DDC0-3CD3-DD76A35A0352}"/>
              </a:ext>
            </a:extLst>
          </p:cNvPr>
          <p:cNvGraphicFramePr>
            <a:graphicFrameLocks noGrp="1"/>
          </p:cNvGraphicFramePr>
          <p:nvPr>
            <p:extLst>
              <p:ext uri="{D42A27DB-BD31-4B8C-83A1-F6EECF244321}">
                <p14:modId xmlns:p14="http://schemas.microsoft.com/office/powerpoint/2010/main" val="1242731926"/>
              </p:ext>
            </p:extLst>
          </p:nvPr>
        </p:nvGraphicFramePr>
        <p:xfrm>
          <a:off x="490190" y="1713550"/>
          <a:ext cx="6268419" cy="1461106"/>
        </p:xfrm>
        <a:graphic>
          <a:graphicData uri="http://schemas.openxmlformats.org/drawingml/2006/table">
            <a:tbl>
              <a:tblPr firstRow="1" bandRow="1">
                <a:tableStyleId>{5C22544A-7EE6-4342-B048-85BDC9FD1C3A}</a:tableStyleId>
              </a:tblPr>
              <a:tblGrid>
                <a:gridCol w="111935">
                  <a:extLst>
                    <a:ext uri="{9D8B030D-6E8A-4147-A177-3AD203B41FA5}">
                      <a16:colId xmlns:a16="http://schemas.microsoft.com/office/drawing/2014/main" val="2641242586"/>
                    </a:ext>
                  </a:extLst>
                </a:gridCol>
                <a:gridCol w="119310">
                  <a:extLst>
                    <a:ext uri="{9D8B030D-6E8A-4147-A177-3AD203B41FA5}">
                      <a16:colId xmlns:a16="http://schemas.microsoft.com/office/drawing/2014/main" val="273943614"/>
                    </a:ext>
                  </a:extLst>
                </a:gridCol>
                <a:gridCol w="6037174">
                  <a:extLst>
                    <a:ext uri="{9D8B030D-6E8A-4147-A177-3AD203B41FA5}">
                      <a16:colId xmlns:a16="http://schemas.microsoft.com/office/drawing/2014/main" val="873920959"/>
                    </a:ext>
                  </a:extLst>
                </a:gridCol>
              </a:tblGrid>
              <a:tr h="548640">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ct val="50000"/>
                        </a:spcBef>
                        <a:defRPr kumimoji="0" b="0" i="0" normalizeH="0" noProof="0">
                          <a:uLnTx/>
                          <a:uFillTx/>
                          <a:latin typeface="Arial" pitchFamily="34" charset="0"/>
                          <a:ea typeface="+mn-ea"/>
                          <a:cs typeface="+mn-cs"/>
                        </a:defRPr>
                      </a:pPr>
                      <a:r>
                        <a:rPr lang="en-US" altLang="en-US" sz="1800" dirty="0">
                          <a:solidFill>
                            <a:schemeClr val="tx1"/>
                          </a:solidFill>
                          <a:latin typeface="Arial" pitchFamily="34" charset="0"/>
                          <a:cs typeface="+mn-cs"/>
                        </a:rPr>
                        <a:t>Interest is locked into accumulation value annually</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95841000"/>
                  </a:ext>
                </a:extLst>
              </a:tr>
              <a:tr h="0">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b="0" baseline="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5533513"/>
                  </a:ext>
                </a:extLst>
              </a:tr>
              <a:tr h="548640">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defRPr kumimoji="0" b="0" i="0" normalizeH="0" noProof="0">
                          <a:uLnTx/>
                          <a:uFillTx/>
                          <a:latin typeface="Arial" pitchFamily="34" charset="0"/>
                          <a:ea typeface="+mn-ea"/>
                          <a:cs typeface="+mn-cs"/>
                        </a:defRPr>
                      </a:pPr>
                      <a:r>
                        <a:rPr lang="en-US" altLang="en-US" sz="1800" dirty="0">
                          <a:latin typeface="Arial" pitchFamily="34" charset="0"/>
                          <a:cs typeface="+mn-cs"/>
                        </a:rPr>
                        <a:t>Annual interest rate may earn 0% interest in a year, but </a:t>
                      </a:r>
                      <a:r>
                        <a:rPr lang="en-US" altLang="en-US" sz="1800" b="1" dirty="0">
                          <a:latin typeface="Arial" pitchFamily="34" charset="0"/>
                          <a:cs typeface="+mn-cs"/>
                        </a:rPr>
                        <a:t>never a negative amount due to index declines</a:t>
                      </a:r>
                      <a:endParaRPr lang="en-US" altLang="en-US" sz="1800" baseline="30000" dirty="0">
                        <a:latin typeface="Arial" pitchFamily="34" charset="0"/>
                        <a:cs typeface="+mn-cs"/>
                      </a:endParaRPr>
                    </a:p>
                  </a:txBody>
                  <a:tcPr marL="18288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75962247"/>
                  </a:ext>
                </a:extLst>
              </a:tr>
              <a:tr h="89506">
                <a:tc>
                  <a:txBody>
                    <a:bodyPr/>
                    <a:lstStyle/>
                    <a:p>
                      <a:pPr algn="ctr"/>
                      <a:endParaRPr lang="en-US" sz="4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4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400" b="0" baseline="3000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414264"/>
                  </a:ext>
                </a:extLst>
              </a:tr>
            </a:tbl>
          </a:graphicData>
        </a:graphic>
      </p:graphicFrame>
      <p:sp>
        <p:nvSpPr>
          <p:cNvPr id="8" name="Slide Number Placeholder 23">
            <a:extLst>
              <a:ext uri="{FF2B5EF4-FFF2-40B4-BE49-F238E27FC236}">
                <a16:creationId xmlns:a16="http://schemas.microsoft.com/office/drawing/2014/main" id="{80C92BAF-D779-C30C-C670-EF1BE725AECD}"/>
              </a:ext>
            </a:extLst>
          </p:cNvPr>
          <p:cNvSpPr txBox="1">
            <a:spLocks/>
          </p:cNvSpPr>
          <p:nvPr/>
        </p:nvSpPr>
        <p:spPr>
          <a:xfrm>
            <a:off x="9441493" y="6458392"/>
            <a:ext cx="2224969"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Copyright© 2024, National Life Group  |  </a:t>
            </a:r>
            <a:fld id="{7100E8EA-2210-4425-A1B5-66FC0BB99DA3}" type="slidenum">
              <a:rPr lang="en-US" smtClean="0">
                <a:solidFill>
                  <a:schemeClr val="bg1"/>
                </a:solidFill>
              </a:rPr>
              <a:pPr/>
              <a:t>8</a:t>
            </a:fld>
            <a:endParaRPr lang="en-US" dirty="0">
              <a:solidFill>
                <a:schemeClr val="bg1"/>
              </a:solidFill>
            </a:endParaRPr>
          </a:p>
        </p:txBody>
      </p:sp>
      <p:sp>
        <p:nvSpPr>
          <p:cNvPr id="6" name="Content Placeholder 2">
            <a:extLst>
              <a:ext uri="{FF2B5EF4-FFF2-40B4-BE49-F238E27FC236}">
                <a16:creationId xmlns:a16="http://schemas.microsoft.com/office/drawing/2014/main" id="{6A237D94-5325-7F18-4EE6-E4963EEEA406}"/>
              </a:ext>
            </a:extLst>
          </p:cNvPr>
          <p:cNvSpPr txBox="1">
            <a:spLocks/>
          </p:cNvSpPr>
          <p:nvPr/>
        </p:nvSpPr>
        <p:spPr>
          <a:xfrm>
            <a:off x="461314" y="1123346"/>
            <a:ext cx="7743571" cy="233516"/>
          </a:xfrm>
          <a:prstGeom prst="rect">
            <a:avLst/>
          </a:prstGeom>
        </p:spPr>
        <p:txBody>
          <a:bodyPr vert="horz" lIns="0" tIns="0" rIns="0" bIns="0" rtlCol="0">
            <a:noAutofit/>
          </a:bodyPr>
          <a:lstStyle>
            <a:lvl1pPr marL="174625" indent="-174625"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4pPr>
            <a:lvl5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mj-lt"/>
              </a:rPr>
              <a:t>Zero is your hero!</a:t>
            </a:r>
            <a:endParaRPr lang="en-US" sz="18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2529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8E7A-5915-1B02-EABD-80C713412DDE}"/>
              </a:ext>
            </a:extLst>
          </p:cNvPr>
          <p:cNvSpPr>
            <a:spLocks noGrp="1"/>
          </p:cNvSpPr>
          <p:nvPr>
            <p:ph type="title"/>
          </p:nvPr>
        </p:nvSpPr>
        <p:spPr>
          <a:xfrm>
            <a:off x="457198" y="365760"/>
            <a:ext cx="11734801" cy="867930"/>
          </a:xfrm>
        </p:spPr>
        <p:txBody>
          <a:bodyPr lIns="0"/>
          <a:lstStyle/>
          <a:p>
            <a:r>
              <a:rPr lang="en-US" dirty="0"/>
              <a:t>National Life Group’s </a:t>
            </a:r>
            <a:r>
              <a:rPr lang="en-US" b="1" dirty="0"/>
              <a:t>indexed policyholders…</a:t>
            </a:r>
            <a:endParaRPr lang="en-US" dirty="0"/>
          </a:p>
        </p:txBody>
      </p:sp>
      <p:sp>
        <p:nvSpPr>
          <p:cNvPr id="3" name="Text Placeholder 2">
            <a:extLst>
              <a:ext uri="{FF2B5EF4-FFF2-40B4-BE49-F238E27FC236}">
                <a16:creationId xmlns:a16="http://schemas.microsoft.com/office/drawing/2014/main" id="{069C47AB-0155-2062-8945-26F1A6665646}"/>
              </a:ext>
            </a:extLst>
          </p:cNvPr>
          <p:cNvSpPr>
            <a:spLocks noGrp="1"/>
          </p:cNvSpPr>
          <p:nvPr>
            <p:ph type="body" sz="quarter" idx="10"/>
          </p:nvPr>
        </p:nvSpPr>
        <p:spPr>
          <a:xfrm>
            <a:off x="466823" y="2987651"/>
            <a:ext cx="3474720" cy="2241300"/>
          </a:xfrm>
        </p:spPr>
        <p:txBody>
          <a:bodyPr tIns="640080"/>
          <a:lstStyle/>
          <a:p>
            <a:r>
              <a:rPr lang="en-US" dirty="0"/>
              <a:t>be assessed a </a:t>
            </a:r>
            <a:br>
              <a:rPr lang="en-US" dirty="0"/>
            </a:br>
            <a:r>
              <a:rPr lang="en-US" dirty="0"/>
              <a:t>mandatory fee</a:t>
            </a:r>
          </a:p>
        </p:txBody>
      </p:sp>
      <p:sp>
        <p:nvSpPr>
          <p:cNvPr id="4" name="Text Placeholder 3">
            <a:extLst>
              <a:ext uri="{FF2B5EF4-FFF2-40B4-BE49-F238E27FC236}">
                <a16:creationId xmlns:a16="http://schemas.microsoft.com/office/drawing/2014/main" id="{9879B346-77FA-7C12-62EC-F5C315C5367D}"/>
              </a:ext>
            </a:extLst>
          </p:cNvPr>
          <p:cNvSpPr>
            <a:spLocks noGrp="1"/>
          </p:cNvSpPr>
          <p:nvPr>
            <p:ph type="body" sz="quarter" idx="11"/>
          </p:nvPr>
        </p:nvSpPr>
        <p:spPr>
          <a:xfrm>
            <a:off x="4358639" y="2987651"/>
            <a:ext cx="3474720" cy="2241300"/>
          </a:xfrm>
        </p:spPr>
        <p:txBody>
          <a:bodyPr tIns="640080"/>
          <a:lstStyle/>
          <a:p>
            <a:r>
              <a:rPr lang="en-US" dirty="0"/>
              <a:t>earn less than zero </a:t>
            </a:r>
            <a:br>
              <a:rPr lang="en-US" dirty="0"/>
            </a:br>
            <a:r>
              <a:rPr lang="en-US" dirty="0"/>
              <a:t>percent interest</a:t>
            </a:r>
          </a:p>
        </p:txBody>
      </p:sp>
      <p:sp>
        <p:nvSpPr>
          <p:cNvPr id="5" name="Text Placeholder 4">
            <a:extLst>
              <a:ext uri="{FF2B5EF4-FFF2-40B4-BE49-F238E27FC236}">
                <a16:creationId xmlns:a16="http://schemas.microsoft.com/office/drawing/2014/main" id="{E8FEBFF2-1F2B-392B-2EB6-67744C838DD7}"/>
              </a:ext>
            </a:extLst>
          </p:cNvPr>
          <p:cNvSpPr>
            <a:spLocks noGrp="1"/>
          </p:cNvSpPr>
          <p:nvPr>
            <p:ph type="body" sz="quarter" idx="12"/>
          </p:nvPr>
        </p:nvSpPr>
        <p:spPr>
          <a:xfrm>
            <a:off x="8260080" y="2987651"/>
            <a:ext cx="3474720" cy="2241300"/>
          </a:xfrm>
        </p:spPr>
        <p:txBody>
          <a:bodyPr tIns="640080"/>
          <a:lstStyle/>
          <a:p>
            <a:r>
              <a:rPr lang="en-US" dirty="0"/>
              <a:t>lose a penny of your premiums paid and</a:t>
            </a:r>
            <a:br>
              <a:rPr lang="en-US" dirty="0"/>
            </a:br>
            <a:r>
              <a:rPr lang="en-US" dirty="0"/>
              <a:t>interest credited due </a:t>
            </a:r>
            <a:br>
              <a:rPr lang="en-US" dirty="0"/>
            </a:br>
            <a:r>
              <a:rPr lang="en-US" dirty="0"/>
              <a:t>to index declines</a:t>
            </a:r>
            <a:r>
              <a:rPr lang="en-US" baseline="30000" dirty="0"/>
              <a:t>7</a:t>
            </a:r>
            <a:endParaRPr lang="en-US" dirty="0"/>
          </a:p>
        </p:txBody>
      </p:sp>
      <p:sp>
        <p:nvSpPr>
          <p:cNvPr id="9" name="TextBox 8">
            <a:extLst>
              <a:ext uri="{FF2B5EF4-FFF2-40B4-BE49-F238E27FC236}">
                <a16:creationId xmlns:a16="http://schemas.microsoft.com/office/drawing/2014/main" id="{8EC17DDF-BA40-A17D-E76F-C972F86A3D13}"/>
              </a:ext>
            </a:extLst>
          </p:cNvPr>
          <p:cNvSpPr txBox="1"/>
          <p:nvPr>
            <p:custDataLst>
              <p:tags r:id="rId1"/>
            </p:custDataLst>
          </p:nvPr>
        </p:nvSpPr>
        <p:spPr>
          <a:xfrm>
            <a:off x="457199" y="1075213"/>
            <a:ext cx="9302818" cy="369332"/>
          </a:xfrm>
          <a:prstGeom prst="rect">
            <a:avLst/>
          </a:prstGeom>
          <a:noFill/>
          <a:ln w="38100">
            <a:noFill/>
            <a:bevel/>
          </a:ln>
        </p:spPr>
        <p:txBody>
          <a:bodyPr vert="horz" wrap="square" lIns="0" tIns="91440" rIns="457200" bIns="9144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1">
              <a:lnSpc>
                <a:spcPct val="100000"/>
              </a:lnSpc>
              <a:spcBef>
                <a:spcPct val="0"/>
              </a:spcBef>
              <a:spcAft>
                <a:spcPct val="0"/>
              </a:spcAft>
              <a:buClrTx/>
              <a:buSzTx/>
              <a:buFontTx/>
              <a:buNone/>
              <a:tabLst/>
              <a:defRPr kumimoji="0" sz="1200" b="0" i="0" u="none" strike="noStrike" cap="none" spc="0" normalizeH="0" baseline="0" noProof="0">
                <a:solidFill>
                  <a:srgbClr val="898B8E"/>
                </a:solidFill>
                <a:uLnTx/>
                <a:uFillTx/>
                <a:latin typeface="Arial" pitchFamily="34" charset="0"/>
                <a:ea typeface="Arial" pitchFamily="34" charset="0"/>
                <a:cs typeface="Arial" pitchFamily="34" charset="0"/>
                <a:sym typeface="Wingdings" charset="2"/>
              </a:defRPr>
            </a:pPr>
            <a:r>
              <a:rPr kumimoji="0" lang="en-US" altLang="en-US" sz="2000" b="1" i="0" u="none" strike="noStrike" kern="1200" cap="none" spc="0" normalizeH="0" baseline="0" noProof="0" dirty="0">
                <a:ln>
                  <a:noFill/>
                </a:ln>
                <a:solidFill>
                  <a:srgbClr val="3E3F3C"/>
                </a:solidFill>
                <a:effectLst/>
                <a:uLnTx/>
                <a:uFillTx/>
                <a:latin typeface="Arial" pitchFamily="34" charset="0"/>
                <a:cs typeface="Arial" pitchFamily="34" charset="0"/>
                <a:sym typeface="Wingdings" charset="2"/>
              </a:rPr>
              <a:t>…haven’t lost a penny </a:t>
            </a:r>
            <a:r>
              <a:rPr kumimoji="0" lang="en-US" altLang="en-US" sz="2000" i="0" u="none" strike="noStrike" kern="1200" cap="none" spc="0" normalizeH="0" baseline="0" noProof="0" dirty="0">
                <a:ln>
                  <a:noFill/>
                </a:ln>
                <a:solidFill>
                  <a:srgbClr val="3E3F3C"/>
                </a:solidFill>
                <a:effectLst/>
                <a:uLnTx/>
                <a:uFillTx/>
                <a:latin typeface="Arial" pitchFamily="34" charset="0"/>
                <a:cs typeface="Arial" pitchFamily="34" charset="0"/>
                <a:sym typeface="Wingdings" charset="2"/>
              </a:rPr>
              <a:t>of their policy value due to market conditions!</a:t>
            </a:r>
            <a:endParaRPr kumimoji="0" lang="en-US" altLang="en-US" i="0" u="none" strike="noStrike" kern="1200" cap="none" spc="0" normalizeH="0" baseline="0" noProof="0" dirty="0">
              <a:ln>
                <a:noFill/>
              </a:ln>
              <a:solidFill>
                <a:srgbClr val="3E3F3C"/>
              </a:solidFill>
              <a:effectLst/>
              <a:uLnTx/>
              <a:uFillTx/>
              <a:latin typeface="Arial" pitchFamily="34" charset="0"/>
              <a:cs typeface="Arial" pitchFamily="34" charset="0"/>
              <a:sym typeface="Wingdings" charset="2"/>
            </a:endParaRPr>
          </a:p>
        </p:txBody>
      </p:sp>
      <p:sp>
        <p:nvSpPr>
          <p:cNvPr id="10" name="TextBox 9">
            <a:extLst>
              <a:ext uri="{FF2B5EF4-FFF2-40B4-BE49-F238E27FC236}">
                <a16:creationId xmlns:a16="http://schemas.microsoft.com/office/drawing/2014/main" id="{501B9AE7-7D94-0C1A-2881-E5DF38CB791E}"/>
              </a:ext>
            </a:extLst>
          </p:cNvPr>
          <p:cNvSpPr txBox="1"/>
          <p:nvPr/>
        </p:nvSpPr>
        <p:spPr>
          <a:xfrm>
            <a:off x="457199" y="6018730"/>
            <a:ext cx="8234414" cy="553998"/>
          </a:xfrm>
          <a:prstGeom prst="rect">
            <a:avLst/>
          </a:prstGeom>
          <a:noFill/>
        </p:spPr>
        <p:txBody>
          <a:bodyPr wrap="square" lIns="0" tIns="0" rIns="0" bIns="0" rtlCol="0">
            <a:spAutoFit/>
          </a:bodyPr>
          <a:lstStyle/>
          <a:p>
            <a:pPr marL="122238" indent="-122238"/>
            <a:r>
              <a:rPr lang="en-US" sz="1200" dirty="0">
                <a:solidFill>
                  <a:schemeClr val="bg1">
                    <a:lumMod val="65000"/>
                  </a:schemeClr>
                </a:solidFill>
                <a:latin typeface="Arial Narrow" panose="020B0604020202020204" pitchFamily="34" charset="0"/>
                <a:cs typeface="Arial Narrow" panose="020B0604020202020204" pitchFamily="34" charset="0"/>
              </a:rPr>
              <a:t>7	Assuming no withdrawals during the withdrawal charge period. Rider charges continue to be deducted regardless of whether interest is credited. Annuities have surrender charges that are assessed during the early years of the contract if the contract owner surrenders the annuity. In addition, withdrawals prior to age 59½ may be subject to a 10% Federal Tax Penalty.</a:t>
            </a:r>
          </a:p>
        </p:txBody>
      </p:sp>
      <p:cxnSp>
        <p:nvCxnSpPr>
          <p:cNvPr id="11" name="Straight Connector 10">
            <a:extLst>
              <a:ext uri="{FF2B5EF4-FFF2-40B4-BE49-F238E27FC236}">
                <a16:creationId xmlns:a16="http://schemas.microsoft.com/office/drawing/2014/main" id="{DD28541F-97C2-6BE1-DE8C-E6C969BD3F04}"/>
              </a:ext>
            </a:extLst>
          </p:cNvPr>
          <p:cNvCxnSpPr>
            <a:cxnSpLocks/>
          </p:cNvCxnSpPr>
          <p:nvPr/>
        </p:nvCxnSpPr>
        <p:spPr>
          <a:xfrm>
            <a:off x="457198" y="5946278"/>
            <a:ext cx="82344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69577B0-16B6-AC9D-C095-2C318BD31C96}"/>
              </a:ext>
            </a:extLst>
          </p:cNvPr>
          <p:cNvSpPr txBox="1"/>
          <p:nvPr/>
        </p:nvSpPr>
        <p:spPr>
          <a:xfrm>
            <a:off x="474442" y="2426252"/>
            <a:ext cx="3459481" cy="923330"/>
          </a:xfrm>
          <a:prstGeom prst="rect">
            <a:avLst/>
          </a:prstGeom>
          <a:noFill/>
        </p:spPr>
        <p:txBody>
          <a:bodyPr wrap="square" rtlCol="0">
            <a:spAutoFit/>
          </a:bodyPr>
          <a:lstStyle/>
          <a:p>
            <a:pPr algn="ctr"/>
            <a:r>
              <a:rPr lang="en-US" sz="5400" b="1" dirty="0">
                <a:solidFill>
                  <a:schemeClr val="accent2"/>
                </a:solidFill>
              </a:rPr>
              <a:t>NEVER</a:t>
            </a:r>
          </a:p>
        </p:txBody>
      </p:sp>
      <p:sp>
        <p:nvSpPr>
          <p:cNvPr id="14" name="TextBox 13">
            <a:extLst>
              <a:ext uri="{FF2B5EF4-FFF2-40B4-BE49-F238E27FC236}">
                <a16:creationId xmlns:a16="http://schemas.microsoft.com/office/drawing/2014/main" id="{8A5CF61B-0235-5422-BA63-7ABAAB502FB6}"/>
              </a:ext>
            </a:extLst>
          </p:cNvPr>
          <p:cNvSpPr txBox="1"/>
          <p:nvPr/>
        </p:nvSpPr>
        <p:spPr>
          <a:xfrm>
            <a:off x="4366258" y="2426252"/>
            <a:ext cx="3459482" cy="923330"/>
          </a:xfrm>
          <a:prstGeom prst="rect">
            <a:avLst/>
          </a:prstGeom>
          <a:noFill/>
        </p:spPr>
        <p:txBody>
          <a:bodyPr wrap="square" rtlCol="0">
            <a:spAutoFit/>
          </a:bodyPr>
          <a:lstStyle/>
          <a:p>
            <a:pPr algn="ctr"/>
            <a:r>
              <a:rPr lang="en-US" sz="5400" b="1" dirty="0">
                <a:solidFill>
                  <a:schemeClr val="accent2"/>
                </a:solidFill>
              </a:rPr>
              <a:t>NEVER</a:t>
            </a:r>
          </a:p>
        </p:txBody>
      </p:sp>
      <p:sp>
        <p:nvSpPr>
          <p:cNvPr id="15" name="TextBox 14">
            <a:extLst>
              <a:ext uri="{FF2B5EF4-FFF2-40B4-BE49-F238E27FC236}">
                <a16:creationId xmlns:a16="http://schemas.microsoft.com/office/drawing/2014/main" id="{0A40D757-9C55-63D2-18E9-A108BEF5758A}"/>
              </a:ext>
            </a:extLst>
          </p:cNvPr>
          <p:cNvSpPr txBox="1"/>
          <p:nvPr/>
        </p:nvSpPr>
        <p:spPr>
          <a:xfrm>
            <a:off x="8275319" y="2426252"/>
            <a:ext cx="3451862" cy="923330"/>
          </a:xfrm>
          <a:prstGeom prst="rect">
            <a:avLst/>
          </a:prstGeom>
          <a:noFill/>
        </p:spPr>
        <p:txBody>
          <a:bodyPr wrap="square" rtlCol="0">
            <a:spAutoFit/>
          </a:bodyPr>
          <a:lstStyle/>
          <a:p>
            <a:pPr algn="ctr"/>
            <a:r>
              <a:rPr lang="en-US" sz="5400" b="1" dirty="0">
                <a:solidFill>
                  <a:schemeClr val="accent2"/>
                </a:solidFill>
              </a:rPr>
              <a:t>NEVER</a:t>
            </a:r>
          </a:p>
        </p:txBody>
      </p:sp>
      <p:sp>
        <p:nvSpPr>
          <p:cNvPr id="16" name="TextBox 15">
            <a:extLst>
              <a:ext uri="{FF2B5EF4-FFF2-40B4-BE49-F238E27FC236}">
                <a16:creationId xmlns:a16="http://schemas.microsoft.com/office/drawing/2014/main" id="{17D06722-3860-4321-A358-E768ED4ED175}"/>
              </a:ext>
            </a:extLst>
          </p:cNvPr>
          <p:cNvSpPr txBox="1"/>
          <p:nvPr/>
        </p:nvSpPr>
        <p:spPr>
          <a:xfrm>
            <a:off x="457198" y="1984469"/>
            <a:ext cx="8022921" cy="369332"/>
          </a:xfrm>
          <a:prstGeom prst="rect">
            <a:avLst/>
          </a:prstGeom>
          <a:noFill/>
          <a:ln w="38100">
            <a:noFill/>
            <a:bevel/>
          </a:ln>
        </p:spPr>
        <p:txBody>
          <a:bodyPr wrap="square" lIns="0">
            <a:spAutoFit/>
          </a:bodyPr>
          <a:lstStyle/>
          <a:p>
            <a:r>
              <a:rPr lang="en-US" b="1" dirty="0">
                <a:solidFill>
                  <a:schemeClr val="accent2"/>
                </a:solidFill>
              </a:rPr>
              <a:t>Fixed Indexed Annuities are guaranteed to:</a:t>
            </a:r>
          </a:p>
        </p:txBody>
      </p:sp>
    </p:spTree>
    <p:extLst>
      <p:ext uri="{BB962C8B-B14F-4D97-AF65-F5344CB8AC3E}">
        <p14:creationId xmlns:p14="http://schemas.microsoft.com/office/powerpoint/2010/main" val="25262176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767"/>
</p:tagLst>
</file>

<file path=ppt/tags/tag2.xml><?xml version="1.0" encoding="utf-8"?>
<p:tagLst xmlns:a="http://schemas.openxmlformats.org/drawingml/2006/main" xmlns:r="http://schemas.openxmlformats.org/officeDocument/2006/relationships" xmlns:p="http://schemas.openxmlformats.org/presentationml/2006/main">
  <p:tag name="AS_UNIQUEID" val="767"/>
</p:tagLst>
</file>

<file path=ppt/theme/theme1.xml><?xml version="1.0" encoding="utf-8"?>
<a:theme xmlns:a="http://schemas.openxmlformats.org/drawingml/2006/main" name="Office Theme">
  <a:themeElements>
    <a:clrScheme name="NLG 2021">
      <a:dk1>
        <a:srgbClr val="3E3F3C"/>
      </a:dk1>
      <a:lt1>
        <a:srgbClr val="FFFFFF"/>
      </a:lt1>
      <a:dk2>
        <a:srgbClr val="616365"/>
      </a:dk2>
      <a:lt2>
        <a:srgbClr val="F3F3F5"/>
      </a:lt2>
      <a:accent1>
        <a:srgbClr val="3C9B34"/>
      </a:accent1>
      <a:accent2>
        <a:srgbClr val="69B800"/>
      </a:accent2>
      <a:accent3>
        <a:srgbClr val="1D345E"/>
      </a:accent3>
      <a:accent4>
        <a:srgbClr val="056B8C"/>
      </a:accent4>
      <a:accent5>
        <a:srgbClr val="00A89E"/>
      </a:accent5>
      <a:accent6>
        <a:srgbClr val="BED600"/>
      </a:accent6>
      <a:hlink>
        <a:srgbClr val="E07426"/>
      </a:hlink>
      <a:folHlink>
        <a:srgbClr val="7846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L-PPT-Template-2021-Widescreen" id="{D70D2D43-31BB-9C49-9F80-A0E5B077C1B1}" vid="{4713ACEE-4F02-EB41-954A-6A14EF594A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8400CF8D62B64DAC8FDF545F49F0FF" ma:contentTypeVersion="11" ma:contentTypeDescription="Create a new document." ma:contentTypeScope="" ma:versionID="4e3820e5055ae812b1a15606e8ebc5f8">
  <xsd:schema xmlns:xsd="http://www.w3.org/2001/XMLSchema" xmlns:xs="http://www.w3.org/2001/XMLSchema" xmlns:p="http://schemas.microsoft.com/office/2006/metadata/properties" xmlns:ns2="7551836f-a0d4-4dce-ac36-a78cca080190" xmlns:ns3="dee83575-cd90-49fc-b0b1-0918faa70597" targetNamespace="http://schemas.microsoft.com/office/2006/metadata/properties" ma:root="true" ma:fieldsID="942d27fdb4b672b2909f70407e0bf3bd" ns2:_="" ns3:_="">
    <xsd:import namespace="7551836f-a0d4-4dce-ac36-a78cca080190"/>
    <xsd:import namespace="dee83575-cd90-49fc-b0b1-0918faa705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51836f-a0d4-4dce-ac36-a78cca0801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e83575-cd90-49fc-b0b1-0918faa705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551836f-a0d4-4dce-ac36-a78cca080190">
      <UserInfo>
        <DisplayName>Gold, Morgan</DisplayName>
        <AccountId>43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BCFC39-3581-4CA1-B7AE-AF72AA302A4E}">
  <ds:schemaRefs>
    <ds:schemaRef ds:uri="7551836f-a0d4-4dce-ac36-a78cca080190"/>
    <ds:schemaRef ds:uri="dee83575-cd90-49fc-b0b1-0918faa705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C8D1B00-3E42-4016-AEDC-A17AE604501F}">
  <ds:schemaRefs>
    <ds:schemaRef ds:uri="http://purl.org/dc/dcmitype/"/>
    <ds:schemaRef ds:uri="dee83575-cd90-49fc-b0b1-0918faa70597"/>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7551836f-a0d4-4dce-ac36-a78cca080190"/>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7495D66-E980-483A-A208-F80F5DFB39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493</TotalTime>
  <Words>1553</Words>
  <Application>Microsoft Macintosh PowerPoint</Application>
  <PresentationFormat>Widescreen</PresentationFormat>
  <Paragraphs>99</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Narrow</vt:lpstr>
      <vt:lpstr>Calibri</vt:lpstr>
      <vt:lpstr>Helvetica</vt:lpstr>
      <vt:lpstr>Office Theme</vt:lpstr>
      <vt:lpstr>Plan Today  for a Financially Independent Tomorrow</vt:lpstr>
      <vt:lpstr>Why Fixed Indexed Annuities</vt:lpstr>
      <vt:lpstr>From National Life and  Life Insurance Company of the Southwest</vt:lpstr>
      <vt:lpstr>Solid Financial Strength Ratings</vt:lpstr>
      <vt:lpstr>When You Include Fixed Indexed Annuities  in Your Retirement Strategy</vt:lpstr>
      <vt:lpstr>Upside Potential</vt:lpstr>
      <vt:lpstr>Annual Interest Rate Reset</vt:lpstr>
      <vt:lpstr>Downside Protection</vt:lpstr>
      <vt:lpstr>National Life Group’s indexed policyholders…</vt:lpstr>
      <vt:lpstr>What’s Your Savings Objective?</vt:lpstr>
      <vt:lpstr>Retirement income that you cannot outlive</vt:lpstr>
      <vt:lpstr>Save with Peace of Mind</vt:lpstr>
      <vt:lpstr>A Smooth Ride to Retirement</vt:lpstr>
      <vt:lpstr>Annual Interest Crediting Gives  Upside Potential Plus Downside Protection*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Johnson, Deanna</dc:creator>
  <cp:lastModifiedBy>Vukin, Lillian</cp:lastModifiedBy>
  <cp:revision>19</cp:revision>
  <cp:lastPrinted>2021-01-06T22:48:04Z</cp:lastPrinted>
  <dcterms:created xsi:type="dcterms:W3CDTF">2023-01-30T15:49:16Z</dcterms:created>
  <dcterms:modified xsi:type="dcterms:W3CDTF">2024-09-09T14:01:00Z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0x010100E38400CF8D62B64DAC8FDF545F49F0FF</vt:lpwstr>
  </property>
</Properties>
</file>